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1"/>
  </p:notesMasterIdLst>
  <p:sldIdLst>
    <p:sldId id="256" r:id="rId2"/>
    <p:sldId id="257" r:id="rId3"/>
    <p:sldId id="258" r:id="rId4"/>
    <p:sldId id="500" r:id="rId5"/>
    <p:sldId id="501" r:id="rId6"/>
    <p:sldId id="259" r:id="rId7"/>
    <p:sldId id="502" r:id="rId8"/>
    <p:sldId id="503" r:id="rId9"/>
    <p:sldId id="504" r:id="rId10"/>
    <p:sldId id="505" r:id="rId11"/>
    <p:sldId id="260" r:id="rId12"/>
    <p:sldId id="506" r:id="rId13"/>
    <p:sldId id="507" r:id="rId14"/>
    <p:sldId id="508" r:id="rId15"/>
    <p:sldId id="509" r:id="rId16"/>
    <p:sldId id="261" r:id="rId17"/>
    <p:sldId id="262" r:id="rId18"/>
    <p:sldId id="263" r:id="rId19"/>
    <p:sldId id="264" r:id="rId20"/>
    <p:sldId id="265" r:id="rId21"/>
    <p:sldId id="266" r:id="rId22"/>
    <p:sldId id="510" r:id="rId23"/>
    <p:sldId id="511" r:id="rId24"/>
    <p:sldId id="512" r:id="rId25"/>
    <p:sldId id="513" r:id="rId26"/>
    <p:sldId id="269" r:id="rId27"/>
    <p:sldId id="270" r:id="rId28"/>
    <p:sldId id="518" r:id="rId29"/>
    <p:sldId id="519" r:id="rId30"/>
    <p:sldId id="515" r:id="rId31"/>
    <p:sldId id="517" r:id="rId32"/>
    <p:sldId id="521" r:id="rId33"/>
    <p:sldId id="284" r:id="rId34"/>
    <p:sldId id="514" r:id="rId35"/>
    <p:sldId id="520" r:id="rId36"/>
    <p:sldId id="523" r:id="rId37"/>
    <p:sldId id="522" r:id="rId38"/>
    <p:sldId id="524" r:id="rId39"/>
    <p:sldId id="525" r:id="rId40"/>
    <p:sldId id="290" r:id="rId41"/>
    <p:sldId id="526" r:id="rId42"/>
    <p:sldId id="288" r:id="rId43"/>
    <p:sldId id="291" r:id="rId44"/>
    <p:sldId id="292" r:id="rId45"/>
    <p:sldId id="293" r:id="rId46"/>
    <p:sldId id="294" r:id="rId47"/>
    <p:sldId id="53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497" r:id="rId67"/>
    <p:sldId id="313" r:id="rId68"/>
    <p:sldId id="314" r:id="rId69"/>
    <p:sldId id="315" r:id="rId70"/>
    <p:sldId id="316" r:id="rId71"/>
    <p:sldId id="317" r:id="rId72"/>
    <p:sldId id="527" r:id="rId73"/>
    <p:sldId id="535" r:id="rId74"/>
    <p:sldId id="528" r:id="rId75"/>
    <p:sldId id="529" r:id="rId76"/>
    <p:sldId id="530" r:id="rId77"/>
    <p:sldId id="318" r:id="rId78"/>
    <p:sldId id="319" r:id="rId79"/>
    <p:sldId id="320" r:id="rId80"/>
    <p:sldId id="321" r:id="rId81"/>
    <p:sldId id="322" r:id="rId82"/>
    <p:sldId id="323" r:id="rId83"/>
    <p:sldId id="324" r:id="rId84"/>
    <p:sldId id="325" r:id="rId85"/>
    <p:sldId id="326" r:id="rId86"/>
    <p:sldId id="531" r:id="rId87"/>
    <p:sldId id="327" r:id="rId88"/>
    <p:sldId id="532" r:id="rId89"/>
    <p:sldId id="328" r:id="rId90"/>
    <p:sldId id="329" r:id="rId91"/>
    <p:sldId id="539" r:id="rId92"/>
    <p:sldId id="540" r:id="rId93"/>
    <p:sldId id="541" r:id="rId94"/>
    <p:sldId id="542" r:id="rId95"/>
    <p:sldId id="543" r:id="rId96"/>
    <p:sldId id="544" r:id="rId97"/>
    <p:sldId id="533" r:id="rId98"/>
    <p:sldId id="331" r:id="rId99"/>
    <p:sldId id="538" r:id="rId100"/>
    <p:sldId id="536" r:id="rId101"/>
    <p:sldId id="332" r:id="rId102"/>
    <p:sldId id="333" r:id="rId103"/>
    <p:sldId id="334" r:id="rId104"/>
    <p:sldId id="335" r:id="rId105"/>
    <p:sldId id="336" r:id="rId106"/>
    <p:sldId id="337" r:id="rId107"/>
    <p:sldId id="338" r:id="rId108"/>
    <p:sldId id="339" r:id="rId109"/>
    <p:sldId id="340" r:id="rId110"/>
    <p:sldId id="341" r:id="rId111"/>
    <p:sldId id="342" r:id="rId112"/>
    <p:sldId id="343" r:id="rId113"/>
    <p:sldId id="344" r:id="rId114"/>
    <p:sldId id="345" r:id="rId115"/>
    <p:sldId id="346" r:id="rId116"/>
    <p:sldId id="347" r:id="rId117"/>
    <p:sldId id="348" r:id="rId118"/>
    <p:sldId id="349" r:id="rId119"/>
    <p:sldId id="350" r:id="rId120"/>
    <p:sldId id="351" r:id="rId121"/>
    <p:sldId id="352" r:id="rId122"/>
    <p:sldId id="537" r:id="rId123"/>
    <p:sldId id="353" r:id="rId124"/>
    <p:sldId id="354" r:id="rId125"/>
    <p:sldId id="545" r:id="rId126"/>
    <p:sldId id="355" r:id="rId127"/>
    <p:sldId id="356" r:id="rId128"/>
    <p:sldId id="546" r:id="rId129"/>
    <p:sldId id="547" r:id="rId130"/>
    <p:sldId id="358" r:id="rId131"/>
    <p:sldId id="549" r:id="rId132"/>
    <p:sldId id="548" r:id="rId133"/>
    <p:sldId id="359" r:id="rId134"/>
    <p:sldId id="360" r:id="rId135"/>
    <p:sldId id="361" r:id="rId136"/>
    <p:sldId id="551" r:id="rId137"/>
    <p:sldId id="362" r:id="rId138"/>
    <p:sldId id="363" r:id="rId139"/>
    <p:sldId id="550" r:id="rId140"/>
    <p:sldId id="553" r:id="rId141"/>
    <p:sldId id="364" r:id="rId142"/>
    <p:sldId id="365" r:id="rId143"/>
    <p:sldId id="366" r:id="rId144"/>
    <p:sldId id="367" r:id="rId145"/>
    <p:sldId id="368" r:id="rId146"/>
    <p:sldId id="369" r:id="rId147"/>
    <p:sldId id="370" r:id="rId148"/>
    <p:sldId id="373" r:id="rId149"/>
    <p:sldId id="375" r:id="rId150"/>
    <p:sldId id="560" r:id="rId151"/>
    <p:sldId id="554" r:id="rId152"/>
    <p:sldId id="555" r:id="rId153"/>
    <p:sldId id="376" r:id="rId154"/>
    <p:sldId id="556" r:id="rId155"/>
    <p:sldId id="377" r:id="rId156"/>
    <p:sldId id="557" r:id="rId157"/>
    <p:sldId id="378" r:id="rId158"/>
    <p:sldId id="379" r:id="rId159"/>
    <p:sldId id="558" r:id="rId160"/>
    <p:sldId id="559" r:id="rId161"/>
    <p:sldId id="552" r:id="rId162"/>
    <p:sldId id="385" r:id="rId163"/>
    <p:sldId id="561" r:id="rId164"/>
    <p:sldId id="562" r:id="rId165"/>
    <p:sldId id="563" r:id="rId166"/>
    <p:sldId id="565" r:id="rId167"/>
    <p:sldId id="564" r:id="rId168"/>
    <p:sldId id="566" r:id="rId169"/>
    <p:sldId id="387" r:id="rId170"/>
    <p:sldId id="567" r:id="rId171"/>
    <p:sldId id="568" r:id="rId172"/>
    <p:sldId id="569" r:id="rId173"/>
    <p:sldId id="570" r:id="rId174"/>
    <p:sldId id="571" r:id="rId175"/>
    <p:sldId id="572" r:id="rId176"/>
    <p:sldId id="573" r:id="rId177"/>
    <p:sldId id="574" r:id="rId178"/>
    <p:sldId id="575" r:id="rId179"/>
    <p:sldId id="388" r:id="rId180"/>
    <p:sldId id="389" r:id="rId181"/>
    <p:sldId id="390" r:id="rId182"/>
    <p:sldId id="394" r:id="rId183"/>
    <p:sldId id="576" r:id="rId184"/>
    <p:sldId id="391" r:id="rId185"/>
    <p:sldId id="392" r:id="rId186"/>
    <p:sldId id="393" r:id="rId187"/>
    <p:sldId id="577" r:id="rId188"/>
    <p:sldId id="578" r:id="rId189"/>
    <p:sldId id="396" r:id="rId190"/>
    <p:sldId id="580" r:id="rId191"/>
    <p:sldId id="581" r:id="rId192"/>
    <p:sldId id="397" r:id="rId193"/>
    <p:sldId id="399" r:id="rId194"/>
    <p:sldId id="400" r:id="rId195"/>
    <p:sldId id="401" r:id="rId196"/>
    <p:sldId id="402" r:id="rId197"/>
    <p:sldId id="403" r:id="rId198"/>
    <p:sldId id="404" r:id="rId199"/>
    <p:sldId id="405" r:id="rId200"/>
    <p:sldId id="398" r:id="rId201"/>
    <p:sldId id="406" r:id="rId202"/>
    <p:sldId id="407" r:id="rId203"/>
    <p:sldId id="408" r:id="rId204"/>
    <p:sldId id="409" r:id="rId205"/>
    <p:sldId id="410" r:id="rId206"/>
    <p:sldId id="411" r:id="rId207"/>
    <p:sldId id="412" r:id="rId208"/>
    <p:sldId id="413" r:id="rId209"/>
    <p:sldId id="414" r:id="rId210"/>
    <p:sldId id="415" r:id="rId211"/>
    <p:sldId id="416" r:id="rId212"/>
    <p:sldId id="499" r:id="rId213"/>
    <p:sldId id="417" r:id="rId214"/>
    <p:sldId id="498" r:id="rId215"/>
    <p:sldId id="418" r:id="rId216"/>
    <p:sldId id="419" r:id="rId217"/>
    <p:sldId id="420" r:id="rId218"/>
    <p:sldId id="421" r:id="rId219"/>
    <p:sldId id="422" r:id="rId220"/>
    <p:sldId id="423" r:id="rId221"/>
    <p:sldId id="424" r:id="rId222"/>
    <p:sldId id="425" r:id="rId223"/>
    <p:sldId id="426" r:id="rId224"/>
    <p:sldId id="427" r:id="rId225"/>
    <p:sldId id="428" r:id="rId226"/>
    <p:sldId id="429" r:id="rId227"/>
    <p:sldId id="430" r:id="rId228"/>
    <p:sldId id="431" r:id="rId229"/>
    <p:sldId id="432" r:id="rId230"/>
  </p:sldIdLst>
  <p:sldSz cx="9144000" cy="6858000" type="screen4x3"/>
  <p:notesSz cx="6858000"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3" autoAdjust="0"/>
    <p:restoredTop sz="68100" autoAdjust="0"/>
  </p:normalViewPr>
  <p:slideViewPr>
    <p:cSldViewPr>
      <p:cViewPr varScale="1">
        <p:scale>
          <a:sx n="73" d="100"/>
          <a:sy n="73" d="100"/>
        </p:scale>
        <p:origin x="960"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viewProps" Target="view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notesMaster" Target="notesMasters/notesMaster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04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2042"/>
          </a:xfrm>
          <a:prstGeom prst="rect">
            <a:avLst/>
          </a:prstGeom>
        </p:spPr>
        <p:txBody>
          <a:bodyPr vert="horz" lIns="91440" tIns="45720" rIns="91440" bIns="45720" rtlCol="0"/>
          <a:lstStyle>
            <a:lvl1pPr algn="r">
              <a:defRPr sz="1200"/>
            </a:lvl1pPr>
          </a:lstStyle>
          <a:p>
            <a:fld id="{BC12B4CC-7BA2-4857-A18D-8A9098A11906}" type="datetimeFigureOut">
              <a:rPr lang="en-US" smtClean="0"/>
              <a:pPr/>
              <a:t>10/21/2016</a:t>
            </a:fld>
            <a:endParaRPr lang="en-US"/>
          </a:p>
        </p:txBody>
      </p:sp>
      <p:sp>
        <p:nvSpPr>
          <p:cNvPr id="4" name="Slide Image Placeholder 3"/>
          <p:cNvSpPr>
            <a:spLocks noGrp="1" noRot="1" noChangeAspect="1"/>
          </p:cNvSpPr>
          <p:nvPr>
            <p:ph type="sldImg" idx="2"/>
          </p:nvPr>
        </p:nvSpPr>
        <p:spPr>
          <a:xfrm>
            <a:off x="1119188" y="692150"/>
            <a:ext cx="4619625" cy="34655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89398"/>
            <a:ext cx="5486400" cy="41583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7193"/>
            <a:ext cx="2971800" cy="46204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7193"/>
            <a:ext cx="2971800" cy="462042"/>
          </a:xfrm>
          <a:prstGeom prst="rect">
            <a:avLst/>
          </a:prstGeom>
        </p:spPr>
        <p:txBody>
          <a:bodyPr vert="horz" lIns="91440" tIns="45720" rIns="91440" bIns="45720" rtlCol="0" anchor="b"/>
          <a:lstStyle>
            <a:lvl1pPr algn="r">
              <a:defRPr sz="1200"/>
            </a:lvl1pPr>
          </a:lstStyle>
          <a:p>
            <a:fld id="{255627F8-329C-43A2-86E4-50D02CD25C3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a:t>
            </a:fld>
            <a:endParaRPr lang="en-US"/>
          </a:p>
        </p:txBody>
      </p:sp>
    </p:spTree>
    <p:extLst>
      <p:ext uri="{BB962C8B-B14F-4D97-AF65-F5344CB8AC3E}">
        <p14:creationId xmlns:p14="http://schemas.microsoft.com/office/powerpoint/2010/main" val="2718894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3C9BC2D-49BA-45A0-B6DF-951DF1B4A40E}" type="slidenum">
              <a:rPr lang="en-US" altLang="en-US">
                <a:latin typeface="Times New Roman" panose="02020603050405020304" pitchFamily="18" charset="0"/>
              </a:rPr>
              <a:pPr>
                <a:spcBef>
                  <a:spcPct val="0"/>
                </a:spcBef>
              </a:pPr>
              <a:t>15</a:t>
            </a:fld>
            <a:endParaRPr lang="en-US" altLang="en-US">
              <a:latin typeface="Times New Roman" panose="02020603050405020304" pitchFamily="18"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49412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Our first perceptual task is to perceive any object (the figure) as distinct from its surroundings (the ground)</a:t>
            </a:r>
          </a:p>
          <a:p>
            <a:pPr rtl="0" fontAlgn="base">
              <a:buFont typeface="Arial" pitchFamily="34" charset="0"/>
              <a:buChar char="•"/>
            </a:pPr>
            <a:r>
              <a:rPr lang="en-US" sz="1200" b="0" i="0" u="none" strike="noStrike" kern="1200" dirty="0" smtClean="0">
                <a:solidFill>
                  <a:schemeClr val="tx1"/>
                </a:solidFill>
                <a:latin typeface="+mn-lt"/>
                <a:ea typeface="+mn-ea"/>
                <a:cs typeface="+mn-cs"/>
              </a:rPr>
              <a:t>The </a:t>
            </a:r>
            <a:r>
              <a:rPr lang="en-US" sz="1200" b="1" i="0" u="none" strike="noStrike" kern="1200" dirty="0" smtClean="0">
                <a:solidFill>
                  <a:schemeClr val="tx1"/>
                </a:solidFill>
                <a:latin typeface="+mn-lt"/>
                <a:ea typeface="+mn-ea"/>
                <a:cs typeface="+mn-cs"/>
              </a:rPr>
              <a:t>figure-ground</a:t>
            </a:r>
            <a:r>
              <a:rPr lang="en-US" sz="1200" b="0" i="0" u="none" strike="noStrike" kern="1200" dirty="0" smtClean="0">
                <a:solidFill>
                  <a:schemeClr val="tx1"/>
                </a:solidFill>
                <a:latin typeface="+mn-lt"/>
                <a:ea typeface="+mn-ea"/>
                <a:cs typeface="+mn-cs"/>
              </a:rPr>
              <a:t> relationship of an object continuously reverses—we always organize the stimulus into a figure seen against the ground </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170</a:t>
            </a:fld>
            <a:endParaRPr lang="en-US"/>
          </a:p>
        </p:txBody>
      </p:sp>
    </p:spTree>
    <p:extLst>
      <p:ext uri="{BB962C8B-B14F-4D97-AF65-F5344CB8AC3E}">
        <p14:creationId xmlns:p14="http://schemas.microsoft.com/office/powerpoint/2010/main" val="6326000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Our first perceptual task is to perceive any object (the figure) as distinct from its surroundings (the ground)</a:t>
            </a:r>
          </a:p>
          <a:p>
            <a:pPr rtl="0" fontAlgn="base">
              <a:buFont typeface="Arial" pitchFamily="34" charset="0"/>
              <a:buChar char="•"/>
            </a:pPr>
            <a:r>
              <a:rPr lang="en-US" sz="1200" b="0" i="0" u="none" strike="noStrike" kern="1200" dirty="0" smtClean="0">
                <a:solidFill>
                  <a:schemeClr val="tx1"/>
                </a:solidFill>
                <a:latin typeface="+mn-lt"/>
                <a:ea typeface="+mn-ea"/>
                <a:cs typeface="+mn-cs"/>
              </a:rPr>
              <a:t>The </a:t>
            </a:r>
            <a:r>
              <a:rPr lang="en-US" sz="1200" b="1" i="0" u="none" strike="noStrike" kern="1200" dirty="0" smtClean="0">
                <a:solidFill>
                  <a:schemeClr val="tx1"/>
                </a:solidFill>
                <a:latin typeface="+mn-lt"/>
                <a:ea typeface="+mn-ea"/>
                <a:cs typeface="+mn-cs"/>
              </a:rPr>
              <a:t>figure-ground</a:t>
            </a:r>
            <a:r>
              <a:rPr lang="en-US" sz="1200" b="0" i="0" u="none" strike="noStrike" kern="1200" dirty="0" smtClean="0">
                <a:solidFill>
                  <a:schemeClr val="tx1"/>
                </a:solidFill>
                <a:latin typeface="+mn-lt"/>
                <a:ea typeface="+mn-ea"/>
                <a:cs typeface="+mn-cs"/>
              </a:rPr>
              <a:t> relationship of an object continuously reverses—we always organize the stimulus into a figure seen against the ground </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171</a:t>
            </a:fld>
            <a:endParaRPr lang="en-US"/>
          </a:p>
        </p:txBody>
      </p:sp>
    </p:spTree>
    <p:extLst>
      <p:ext uri="{BB962C8B-B14F-4D97-AF65-F5344CB8AC3E}">
        <p14:creationId xmlns:p14="http://schemas.microsoft.com/office/powerpoint/2010/main" val="38933093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Our first perceptual task is to perceive any object (the figure) as distinct from its surroundings (the ground)</a:t>
            </a:r>
          </a:p>
          <a:p>
            <a:pPr rtl="0" fontAlgn="base">
              <a:buFont typeface="Arial" pitchFamily="34" charset="0"/>
              <a:buChar char="•"/>
            </a:pPr>
            <a:r>
              <a:rPr lang="en-US" sz="1200" b="0" i="0" u="none" strike="noStrike" kern="1200" dirty="0" smtClean="0">
                <a:solidFill>
                  <a:schemeClr val="tx1"/>
                </a:solidFill>
                <a:latin typeface="+mn-lt"/>
                <a:ea typeface="+mn-ea"/>
                <a:cs typeface="+mn-cs"/>
              </a:rPr>
              <a:t>The </a:t>
            </a:r>
            <a:r>
              <a:rPr lang="en-US" sz="1200" b="1" i="0" u="none" strike="noStrike" kern="1200" dirty="0" smtClean="0">
                <a:solidFill>
                  <a:schemeClr val="tx1"/>
                </a:solidFill>
                <a:latin typeface="+mn-lt"/>
                <a:ea typeface="+mn-ea"/>
                <a:cs typeface="+mn-cs"/>
              </a:rPr>
              <a:t>figure-ground</a:t>
            </a:r>
            <a:r>
              <a:rPr lang="en-US" sz="1200" b="0" i="0" u="none" strike="noStrike" kern="1200" dirty="0" smtClean="0">
                <a:solidFill>
                  <a:schemeClr val="tx1"/>
                </a:solidFill>
                <a:latin typeface="+mn-lt"/>
                <a:ea typeface="+mn-ea"/>
                <a:cs typeface="+mn-cs"/>
              </a:rPr>
              <a:t> relationship of an object continuously reverses—we always organize the stimulus into a figure seen against the ground </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172</a:t>
            </a:fld>
            <a:endParaRPr lang="en-US"/>
          </a:p>
        </p:txBody>
      </p:sp>
    </p:spTree>
    <p:extLst>
      <p:ext uri="{BB962C8B-B14F-4D97-AF65-F5344CB8AC3E}">
        <p14:creationId xmlns:p14="http://schemas.microsoft.com/office/powerpoint/2010/main" val="11681830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Our first perceptual task is to perceive any object (the figure) as distinct from its surroundings (the ground)</a:t>
            </a:r>
          </a:p>
          <a:p>
            <a:pPr rtl="0" fontAlgn="base">
              <a:buFont typeface="Arial" pitchFamily="34" charset="0"/>
              <a:buChar char="•"/>
            </a:pPr>
            <a:r>
              <a:rPr lang="en-US" sz="1200" b="0" i="0" u="none" strike="noStrike" kern="1200" dirty="0" smtClean="0">
                <a:solidFill>
                  <a:schemeClr val="tx1"/>
                </a:solidFill>
                <a:latin typeface="+mn-lt"/>
                <a:ea typeface="+mn-ea"/>
                <a:cs typeface="+mn-cs"/>
              </a:rPr>
              <a:t>The </a:t>
            </a:r>
            <a:r>
              <a:rPr lang="en-US" sz="1200" b="1" i="0" u="none" strike="noStrike" kern="1200" dirty="0" smtClean="0">
                <a:solidFill>
                  <a:schemeClr val="tx1"/>
                </a:solidFill>
                <a:latin typeface="+mn-lt"/>
                <a:ea typeface="+mn-ea"/>
                <a:cs typeface="+mn-cs"/>
              </a:rPr>
              <a:t>figure-ground</a:t>
            </a:r>
            <a:r>
              <a:rPr lang="en-US" sz="1200" b="0" i="0" u="none" strike="noStrike" kern="1200" dirty="0" smtClean="0">
                <a:solidFill>
                  <a:schemeClr val="tx1"/>
                </a:solidFill>
                <a:latin typeface="+mn-lt"/>
                <a:ea typeface="+mn-ea"/>
                <a:cs typeface="+mn-cs"/>
              </a:rPr>
              <a:t> relationship of an object continuously reverses—we always organize the stimulus into a figure seen against the ground </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173</a:t>
            </a:fld>
            <a:endParaRPr lang="en-US"/>
          </a:p>
        </p:txBody>
      </p:sp>
    </p:spTree>
    <p:extLst>
      <p:ext uri="{BB962C8B-B14F-4D97-AF65-F5344CB8AC3E}">
        <p14:creationId xmlns:p14="http://schemas.microsoft.com/office/powerpoint/2010/main" val="14533596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Our first perceptual task is to perceive any object (the figure) as distinct from its surroundings (the ground)</a:t>
            </a:r>
          </a:p>
          <a:p>
            <a:pPr rtl="0" fontAlgn="base">
              <a:buFont typeface="Arial" pitchFamily="34" charset="0"/>
              <a:buChar char="•"/>
            </a:pPr>
            <a:r>
              <a:rPr lang="en-US" sz="1200" b="0" i="0" u="none" strike="noStrike" kern="1200" dirty="0" smtClean="0">
                <a:solidFill>
                  <a:schemeClr val="tx1"/>
                </a:solidFill>
                <a:latin typeface="+mn-lt"/>
                <a:ea typeface="+mn-ea"/>
                <a:cs typeface="+mn-cs"/>
              </a:rPr>
              <a:t>The </a:t>
            </a:r>
            <a:r>
              <a:rPr lang="en-US" sz="1200" b="1" i="0" u="none" strike="noStrike" kern="1200" dirty="0" smtClean="0">
                <a:solidFill>
                  <a:schemeClr val="tx1"/>
                </a:solidFill>
                <a:latin typeface="+mn-lt"/>
                <a:ea typeface="+mn-ea"/>
                <a:cs typeface="+mn-cs"/>
              </a:rPr>
              <a:t>figure-ground</a:t>
            </a:r>
            <a:r>
              <a:rPr lang="en-US" sz="1200" b="0" i="0" u="none" strike="noStrike" kern="1200" dirty="0" smtClean="0">
                <a:solidFill>
                  <a:schemeClr val="tx1"/>
                </a:solidFill>
                <a:latin typeface="+mn-lt"/>
                <a:ea typeface="+mn-ea"/>
                <a:cs typeface="+mn-cs"/>
              </a:rPr>
              <a:t> relationship of an object continuously reverses—we always organize the stimulus into a figure seen against the ground </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174</a:t>
            </a:fld>
            <a:endParaRPr lang="en-US"/>
          </a:p>
        </p:txBody>
      </p:sp>
    </p:spTree>
    <p:extLst>
      <p:ext uri="{BB962C8B-B14F-4D97-AF65-F5344CB8AC3E}">
        <p14:creationId xmlns:p14="http://schemas.microsoft.com/office/powerpoint/2010/main" val="388470963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Our first perceptual task is to perceive any object (the figure) as distinct from its surroundings (the ground)</a:t>
            </a:r>
          </a:p>
          <a:p>
            <a:pPr rtl="0" fontAlgn="base">
              <a:buFont typeface="Arial" pitchFamily="34" charset="0"/>
              <a:buChar char="•"/>
            </a:pPr>
            <a:r>
              <a:rPr lang="en-US" sz="1200" b="0" i="0" u="none" strike="noStrike" kern="1200" dirty="0" smtClean="0">
                <a:solidFill>
                  <a:schemeClr val="tx1"/>
                </a:solidFill>
                <a:latin typeface="+mn-lt"/>
                <a:ea typeface="+mn-ea"/>
                <a:cs typeface="+mn-cs"/>
              </a:rPr>
              <a:t>The </a:t>
            </a:r>
            <a:r>
              <a:rPr lang="en-US" sz="1200" b="1" i="0" u="none" strike="noStrike" kern="1200" dirty="0" smtClean="0">
                <a:solidFill>
                  <a:schemeClr val="tx1"/>
                </a:solidFill>
                <a:latin typeface="+mn-lt"/>
                <a:ea typeface="+mn-ea"/>
                <a:cs typeface="+mn-cs"/>
              </a:rPr>
              <a:t>figure-ground</a:t>
            </a:r>
            <a:r>
              <a:rPr lang="en-US" sz="1200" b="0" i="0" u="none" strike="noStrike" kern="1200" dirty="0" smtClean="0">
                <a:solidFill>
                  <a:schemeClr val="tx1"/>
                </a:solidFill>
                <a:latin typeface="+mn-lt"/>
                <a:ea typeface="+mn-ea"/>
                <a:cs typeface="+mn-cs"/>
              </a:rPr>
              <a:t> relationship of an object continuously reverses—we always organize the stimulus into a figure seen against the ground </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175</a:t>
            </a:fld>
            <a:endParaRPr lang="en-US"/>
          </a:p>
        </p:txBody>
      </p:sp>
    </p:spTree>
    <p:extLst>
      <p:ext uri="{BB962C8B-B14F-4D97-AF65-F5344CB8AC3E}">
        <p14:creationId xmlns:p14="http://schemas.microsoft.com/office/powerpoint/2010/main" val="7406999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Our first perceptual task is to perceive any object (the figure) as distinct from its surroundings (the ground)</a:t>
            </a:r>
          </a:p>
          <a:p>
            <a:pPr rtl="0" fontAlgn="base">
              <a:buFont typeface="Arial" pitchFamily="34" charset="0"/>
              <a:buChar char="•"/>
            </a:pPr>
            <a:r>
              <a:rPr lang="en-US" sz="1200" b="0" i="0" u="none" strike="noStrike" kern="1200" dirty="0" smtClean="0">
                <a:solidFill>
                  <a:schemeClr val="tx1"/>
                </a:solidFill>
                <a:latin typeface="+mn-lt"/>
                <a:ea typeface="+mn-ea"/>
                <a:cs typeface="+mn-cs"/>
              </a:rPr>
              <a:t>The </a:t>
            </a:r>
            <a:r>
              <a:rPr lang="en-US" sz="1200" b="1" i="0" u="none" strike="noStrike" kern="1200" dirty="0" smtClean="0">
                <a:solidFill>
                  <a:schemeClr val="tx1"/>
                </a:solidFill>
                <a:latin typeface="+mn-lt"/>
                <a:ea typeface="+mn-ea"/>
                <a:cs typeface="+mn-cs"/>
              </a:rPr>
              <a:t>figure-ground</a:t>
            </a:r>
            <a:r>
              <a:rPr lang="en-US" sz="1200" b="0" i="0" u="none" strike="noStrike" kern="1200" dirty="0" smtClean="0">
                <a:solidFill>
                  <a:schemeClr val="tx1"/>
                </a:solidFill>
                <a:latin typeface="+mn-lt"/>
                <a:ea typeface="+mn-ea"/>
                <a:cs typeface="+mn-cs"/>
              </a:rPr>
              <a:t> relationship of an object continuously reverses—we always organize the stimulus into a figure seen against the ground </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176</a:t>
            </a:fld>
            <a:endParaRPr lang="en-US"/>
          </a:p>
        </p:txBody>
      </p:sp>
    </p:spTree>
    <p:extLst>
      <p:ext uri="{BB962C8B-B14F-4D97-AF65-F5344CB8AC3E}">
        <p14:creationId xmlns:p14="http://schemas.microsoft.com/office/powerpoint/2010/main" val="318034697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Our first perceptual task is to perceive any object (the figure) as distinct from its surroundings (the ground)</a:t>
            </a:r>
          </a:p>
          <a:p>
            <a:pPr rtl="0" fontAlgn="base">
              <a:buFont typeface="Arial" pitchFamily="34" charset="0"/>
              <a:buChar char="•"/>
            </a:pPr>
            <a:r>
              <a:rPr lang="en-US" sz="1200" b="0" i="0" u="none" strike="noStrike" kern="1200" dirty="0" smtClean="0">
                <a:solidFill>
                  <a:schemeClr val="tx1"/>
                </a:solidFill>
                <a:latin typeface="+mn-lt"/>
                <a:ea typeface="+mn-ea"/>
                <a:cs typeface="+mn-cs"/>
              </a:rPr>
              <a:t>The </a:t>
            </a:r>
            <a:r>
              <a:rPr lang="en-US" sz="1200" b="1" i="0" u="none" strike="noStrike" kern="1200" dirty="0" smtClean="0">
                <a:solidFill>
                  <a:schemeClr val="tx1"/>
                </a:solidFill>
                <a:latin typeface="+mn-lt"/>
                <a:ea typeface="+mn-ea"/>
                <a:cs typeface="+mn-cs"/>
              </a:rPr>
              <a:t>figure-ground</a:t>
            </a:r>
            <a:r>
              <a:rPr lang="en-US" sz="1200" b="0" i="0" u="none" strike="noStrike" kern="1200" dirty="0" smtClean="0">
                <a:solidFill>
                  <a:schemeClr val="tx1"/>
                </a:solidFill>
                <a:latin typeface="+mn-lt"/>
                <a:ea typeface="+mn-ea"/>
                <a:cs typeface="+mn-cs"/>
              </a:rPr>
              <a:t> relationship of an object continuously reverses—we always organize the stimulus into a figure seen against the ground </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177</a:t>
            </a:fld>
            <a:endParaRPr lang="en-US"/>
          </a:p>
        </p:txBody>
      </p:sp>
    </p:spTree>
    <p:extLst>
      <p:ext uri="{BB962C8B-B14F-4D97-AF65-F5344CB8AC3E}">
        <p14:creationId xmlns:p14="http://schemas.microsoft.com/office/powerpoint/2010/main" val="212189552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sng" kern="1200" dirty="0" smtClean="0">
                <a:solidFill>
                  <a:schemeClr val="tx1"/>
                </a:solidFill>
                <a:latin typeface="+mn-lt"/>
                <a:ea typeface="+mn-ea"/>
                <a:cs typeface="+mn-cs"/>
              </a:rPr>
              <a:t>Form Perception</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Grouping:</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 perceptual tendency to organize stimuli into coherent groups based on color, movement, light/dark contrast—more specifically:</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Proximity: We group nearby figures together</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Similarity: We group similar figures together</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Continuity: We perceive smooth, continuous patterns </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Connectedness: Because patterns are uniform and linked, we perceive them as a single unit</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Closure: WE fill in gaps to create a complete, whole object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Some principles usually help us to construct reality, sometimes however lead us astray (doghouse or optical illusions video clip)</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179</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latin typeface="+mn-lt"/>
                <a:ea typeface="+mn-ea"/>
                <a:cs typeface="+mn-cs"/>
              </a:rPr>
              <a:t>Proximity: We group nearby figures together</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181</a:t>
            </a:fld>
            <a:endParaRPr lang="en-US"/>
          </a:p>
        </p:txBody>
      </p:sp>
    </p:spTree>
    <p:extLst>
      <p:ext uri="{BB962C8B-B14F-4D97-AF65-F5344CB8AC3E}">
        <p14:creationId xmlns:p14="http://schemas.microsoft.com/office/powerpoint/2010/main" val="2808338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latin typeface="+mn-lt"/>
                <a:ea typeface="+mn-ea"/>
                <a:cs typeface="+mn-cs"/>
              </a:rPr>
              <a:t>You are able to attend (hear) one voice among many; if you hear someone say your name, you will instantly bring their voice into consciousness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latin typeface="+mn-lt"/>
              <a:ea typeface="+mn-ea"/>
              <a:cs typeface="+mn-cs"/>
            </a:endParaRPr>
          </a:p>
          <a:p>
            <a:pPr rtl="0"/>
            <a:r>
              <a:rPr lang="en-US" sz="1200" b="0" i="0" u="sng" kern="1200" dirty="0" smtClean="0">
                <a:solidFill>
                  <a:schemeClr val="tx1"/>
                </a:solidFill>
                <a:latin typeface="+mn-lt"/>
                <a:ea typeface="+mn-ea"/>
                <a:cs typeface="+mn-cs"/>
              </a:rPr>
              <a:t>Selective attention</a:t>
            </a:r>
            <a:endParaRPr lang="en-US" dirty="0" smtClean="0"/>
          </a:p>
          <a:p>
            <a:pPr rtl="0">
              <a:buFont typeface="Arial" pitchFamily="34" charset="0"/>
              <a:buChar char="•"/>
            </a:pPr>
            <a:r>
              <a:rPr lang="en-US" sz="1200" b="0" i="0" u="none" strike="noStrike" kern="1200" dirty="0" smtClean="0">
                <a:solidFill>
                  <a:schemeClr val="tx1"/>
                </a:solidFill>
                <a:latin typeface="+mn-lt"/>
                <a:ea typeface="+mn-ea"/>
                <a:cs typeface="+mn-cs"/>
              </a:rPr>
              <a:t>Through </a:t>
            </a:r>
            <a:r>
              <a:rPr lang="en-US" sz="1200" b="1" i="0" u="none" strike="noStrike" kern="1200" dirty="0" smtClean="0">
                <a:solidFill>
                  <a:schemeClr val="tx1"/>
                </a:solidFill>
                <a:latin typeface="+mn-lt"/>
                <a:ea typeface="+mn-ea"/>
                <a:cs typeface="+mn-cs"/>
              </a:rPr>
              <a:t>selective attention</a:t>
            </a:r>
            <a:r>
              <a:rPr lang="en-US" sz="1200" b="0" i="0" u="none" strike="noStrike" kern="1200" dirty="0" smtClean="0">
                <a:solidFill>
                  <a:schemeClr val="tx1"/>
                </a:solidFill>
                <a:latin typeface="+mn-lt"/>
                <a:ea typeface="+mn-ea"/>
                <a:cs typeface="+mn-cs"/>
              </a:rPr>
              <a:t>, your conscious awareness focuses, like a flashlight beam, on only a very limited aspect of all you experience.</a:t>
            </a:r>
            <a:endParaRPr lang="en-US" dirty="0" smtClean="0"/>
          </a:p>
          <a:p>
            <a:pPr lvl="1" rtl="0" fontAlgn="base">
              <a:buFont typeface="Arial" pitchFamily="34" charset="0"/>
              <a:buChar char="•"/>
            </a:pPr>
            <a:r>
              <a:rPr lang="en-US" sz="1200" b="0" i="0" u="none" strike="noStrike" kern="1200" dirty="0" smtClean="0">
                <a:solidFill>
                  <a:schemeClr val="tx1"/>
                </a:solidFill>
                <a:latin typeface="+mn-lt"/>
                <a:ea typeface="+mn-ea"/>
                <a:cs typeface="+mn-cs"/>
              </a:rPr>
              <a:t>Our 5 senses take in 11,000,000 bits of information per second→ we consciously process 40 of them</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People with ADHD (attention deficit hyperactivity disorder) seem to lack the ability to be selectively attentive.  Instead of filtering out unimportant stimuli in order to focus on important ones, they attend to all stimuli in the environment, making it difficult, if not impossible, to process information correctly</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Ex: Cocktail party effect (you are able to attend (hear) one voice among many; if you hear someone say your name, you will instantly bring their voice into your consciousness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**Ask students to share their experiences where they were so caught up in an activity that they missed something so obvious in the environment, or when the environment was so distracting that they couldn’t concentrate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16</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latin typeface="+mn-lt"/>
                <a:ea typeface="+mn-ea"/>
                <a:cs typeface="+mn-cs"/>
              </a:rPr>
              <a:t>Closure: We fill in gaps to create a complete, whole object</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182</a:t>
            </a:fld>
            <a:endParaRPr lang="en-US"/>
          </a:p>
        </p:txBody>
      </p:sp>
    </p:spTree>
    <p:extLst>
      <p:ext uri="{BB962C8B-B14F-4D97-AF65-F5344CB8AC3E}">
        <p14:creationId xmlns:p14="http://schemas.microsoft.com/office/powerpoint/2010/main" val="185807367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latin typeface="+mn-lt"/>
                <a:ea typeface="+mn-ea"/>
                <a:cs typeface="+mn-cs"/>
              </a:rPr>
              <a:t>Similarity: We group similar figures together</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184</a:t>
            </a:fld>
            <a:endParaRPr lang="en-US"/>
          </a:p>
        </p:txBody>
      </p:sp>
    </p:spTree>
    <p:extLst>
      <p:ext uri="{BB962C8B-B14F-4D97-AF65-F5344CB8AC3E}">
        <p14:creationId xmlns:p14="http://schemas.microsoft.com/office/powerpoint/2010/main" val="82747494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latin typeface="+mn-lt"/>
                <a:ea typeface="+mn-ea"/>
                <a:cs typeface="+mn-cs"/>
              </a:rPr>
              <a:t>Continuity: We perceive smooth, continuous patterns </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185</a:t>
            </a:fld>
            <a:endParaRPr lang="en-US"/>
          </a:p>
        </p:txBody>
      </p:sp>
    </p:spTree>
    <p:extLst>
      <p:ext uri="{BB962C8B-B14F-4D97-AF65-F5344CB8AC3E}">
        <p14:creationId xmlns:p14="http://schemas.microsoft.com/office/powerpoint/2010/main" val="378356815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latin typeface="+mn-lt"/>
                <a:ea typeface="+mn-ea"/>
                <a:cs typeface="+mn-cs"/>
              </a:rPr>
              <a:t>Connectedness: Because patterns are uniform and linked, we perceive them as a single unit</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186</a:t>
            </a:fld>
            <a:endParaRPr lang="en-US"/>
          </a:p>
        </p:txBody>
      </p:sp>
    </p:spTree>
    <p:extLst>
      <p:ext uri="{BB962C8B-B14F-4D97-AF65-F5344CB8AC3E}">
        <p14:creationId xmlns:p14="http://schemas.microsoft.com/office/powerpoint/2010/main" val="329341326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latin typeface="+mn-lt"/>
                <a:ea typeface="+mn-ea"/>
                <a:cs typeface="+mn-cs"/>
              </a:rPr>
              <a:t>Connectedness: Because patterns are uniform and linked, we perceive them as a single unit</a:t>
            </a:r>
          </a:p>
          <a:p>
            <a:endParaRPr lang="en-US" smtClean="0"/>
          </a:p>
          <a:p>
            <a:endParaRPr lang="en-US"/>
          </a:p>
        </p:txBody>
      </p:sp>
      <p:sp>
        <p:nvSpPr>
          <p:cNvPr id="4" name="Slide Number Placeholder 3"/>
          <p:cNvSpPr>
            <a:spLocks noGrp="1"/>
          </p:cNvSpPr>
          <p:nvPr>
            <p:ph type="sldNum" sz="quarter" idx="10"/>
          </p:nvPr>
        </p:nvSpPr>
        <p:spPr/>
        <p:txBody>
          <a:bodyPr/>
          <a:lstStyle/>
          <a:p>
            <a:fld id="{255627F8-329C-43A2-86E4-50D02CD25C39}" type="slidenum">
              <a:rPr lang="en-US" smtClean="0"/>
              <a:pPr/>
              <a:t>187</a:t>
            </a:fld>
            <a:endParaRPr lang="en-US"/>
          </a:p>
        </p:txBody>
      </p:sp>
    </p:spTree>
    <p:extLst>
      <p:ext uri="{BB962C8B-B14F-4D97-AF65-F5344CB8AC3E}">
        <p14:creationId xmlns:p14="http://schemas.microsoft.com/office/powerpoint/2010/main" val="124189045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4E7A9EF-2143-4169-B4DC-37456E42E0B0}" type="slidenum">
              <a:rPr lang="en-US" altLang="en-US" smtClean="0">
                <a:latin typeface="Times New Roman" panose="02020603050405020304" pitchFamily="18" charset="0"/>
              </a:rPr>
              <a:pPr>
                <a:spcBef>
                  <a:spcPct val="0"/>
                </a:spcBef>
              </a:pPr>
              <a:t>188</a:t>
            </a:fld>
            <a:endParaRPr lang="en-US" altLang="en-US" smtClean="0">
              <a:latin typeface="Times New Roman" panose="02020603050405020304" pitchFamily="18" charset="0"/>
            </a:endParaRPr>
          </a:p>
        </p:txBody>
      </p:sp>
      <p:sp>
        <p:nvSpPr>
          <p:cNvPr id="39939" name="Rectangle 2"/>
          <p:cNvSpPr>
            <a:spLocks noChangeArrowheads="1" noTextEdit="1"/>
          </p:cNvSpPr>
          <p:nvPr>
            <p:ph type="sldImg"/>
          </p:nvPr>
        </p:nvSpPr>
        <p:spPr>
          <a:solidFill>
            <a:srgbClr val="FFFFFF"/>
          </a:solidFill>
          <a:ln/>
        </p:spPr>
      </p:sp>
      <p:sp>
        <p:nvSpPr>
          <p:cNvPr id="39940"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b="1" dirty="0" smtClean="0">
                <a:latin typeface="Arial" panose="020B0604020202020204" pitchFamily="34" charset="0"/>
                <a:cs typeface="Arial" panose="020B0604020202020204" pitchFamily="34" charset="0"/>
              </a:rPr>
              <a:t>OBJECTIVE 5| Explain the importance of depth perception, and discuss the contribution of visual cliff research to our understanding of this ability</a:t>
            </a:r>
            <a:r>
              <a:rPr lang="en-US" altLang="en-US" b="1" dirty="0" smtClean="0">
                <a:latin typeface="Arial" panose="020B0604020202020204" pitchFamily="34" charset="0"/>
                <a:cs typeface="Arial" panose="020B0604020202020204" pitchFamily="34" charset="0"/>
              </a:rPr>
              <a:t>.</a:t>
            </a:r>
          </a:p>
          <a:p>
            <a:pPr eaLnBrk="1" hangingPunct="1"/>
            <a:endParaRPr lang="en-US" altLang="en-US" b="1" dirty="0" smtClean="0">
              <a:latin typeface="Arial" panose="020B0604020202020204" pitchFamily="34" charset="0"/>
              <a:cs typeface="Arial" panose="020B0604020202020204" pitchFamily="34" charset="0"/>
            </a:endParaRPr>
          </a:p>
          <a:p>
            <a:pPr rtl="0"/>
            <a:r>
              <a:rPr lang="en-US" sz="1200" b="0" i="0" u="sng" kern="1200" dirty="0" smtClean="0">
                <a:solidFill>
                  <a:schemeClr val="tx1"/>
                </a:solidFill>
                <a:latin typeface="+mn-lt"/>
                <a:ea typeface="+mn-ea"/>
                <a:cs typeface="+mn-cs"/>
              </a:rPr>
              <a:t>Depth Perception</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Depth Perception: Seeing objects in three dimensions-enables us to estimate their distance from us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Seeing an oncoming car approaching</a:t>
            </a:r>
          </a:p>
          <a:p>
            <a:pPr rtl="0" fontAlgn="base">
              <a:buFont typeface="Arial" pitchFamily="34" charset="0"/>
              <a:buChar char="•"/>
            </a:pPr>
            <a:r>
              <a:rPr lang="en-US" sz="1200" b="0" i="0" u="none" strike="noStrike" kern="1200" dirty="0" smtClean="0">
                <a:solidFill>
                  <a:schemeClr val="tx1"/>
                </a:solidFill>
                <a:latin typeface="+mn-lt"/>
                <a:ea typeface="+mn-ea"/>
                <a:cs typeface="+mn-cs"/>
              </a:rPr>
              <a:t>Eleanor Gibson &amp; Richard Walk placed 6-14 month infant on the edge of a safe canyon (</a:t>
            </a:r>
            <a:r>
              <a:rPr lang="en-US" sz="1200" b="1" i="0" u="none" strike="noStrike" kern="1200" dirty="0" smtClean="0">
                <a:solidFill>
                  <a:schemeClr val="tx1"/>
                </a:solidFill>
                <a:latin typeface="+mn-lt"/>
                <a:ea typeface="+mn-ea"/>
                <a:cs typeface="+mn-cs"/>
              </a:rPr>
              <a:t>visual cliff)</a:t>
            </a:r>
            <a:r>
              <a:rPr lang="en-US" sz="1200" b="0" i="0" u="none" strike="noStrike" kern="1200" dirty="0" smtClean="0">
                <a:solidFill>
                  <a:schemeClr val="tx1"/>
                </a:solidFill>
                <a:latin typeface="+mn-lt"/>
                <a:ea typeface="+mn-ea"/>
                <a:cs typeface="+mn-cs"/>
              </a:rPr>
              <a:t>. When the infant mother’s tried to coax them to cross over the glass towards them, most were reluctant because they came prepared to perceive depth</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Even newborns and young animals can perceive depth and grows with age and experience (more they crawl, the more aware they are)</a:t>
            </a:r>
          </a:p>
          <a:p>
            <a:endParaRPr lang="en-US" dirty="0" smtClean="0"/>
          </a:p>
          <a:p>
            <a:pPr eaLnBrk="1" hangingPunct="1"/>
            <a:endParaRPr lang="en-US" altLang="en-US" b="1" dirty="0" smtClean="0">
              <a:latin typeface="Arial" panose="020B0604020202020204" pitchFamily="34" charset="0"/>
              <a:cs typeface="Arial" panose="020B0604020202020204" pitchFamily="34" charset="0"/>
            </a:endParaRPr>
          </a:p>
          <a:p>
            <a:pPr eaLnBrk="1" hangingPunct="1"/>
            <a:endParaRPr lang="en-US" altLang="en-US"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9067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sng" kern="1200" dirty="0" smtClean="0">
                <a:solidFill>
                  <a:schemeClr val="tx1"/>
                </a:solidFill>
                <a:latin typeface="+mn-lt"/>
                <a:ea typeface="+mn-ea"/>
                <a:cs typeface="+mn-cs"/>
              </a:rPr>
              <a:t>Binocular Cues</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Depth cues (retinal disparity) to judge the distance of nearby objects using two eyes</a:t>
            </a:r>
          </a:p>
          <a:p>
            <a:pPr rtl="0" fontAlgn="base">
              <a:buFont typeface="Arial" pitchFamily="34" charset="0"/>
              <a:buChar char="•"/>
            </a:pPr>
            <a:r>
              <a:rPr lang="en-US" sz="1200" b="0" i="0" u="none" strike="noStrike" kern="1200" dirty="0" smtClean="0">
                <a:solidFill>
                  <a:schemeClr val="tx1"/>
                </a:solidFill>
                <a:latin typeface="+mn-lt"/>
                <a:ea typeface="+mn-ea"/>
                <a:cs typeface="+mn-cs"/>
              </a:rPr>
              <a:t>When the brain compares two slightly different images from our eyes, the difference between them is </a:t>
            </a:r>
            <a:r>
              <a:rPr lang="en-US" sz="1200" b="1" i="0" u="none" strike="noStrike" kern="1200" dirty="0" smtClean="0">
                <a:solidFill>
                  <a:schemeClr val="tx1"/>
                </a:solidFill>
                <a:latin typeface="+mn-lt"/>
                <a:ea typeface="+mn-ea"/>
                <a:cs typeface="+mn-cs"/>
              </a:rPr>
              <a:t>retinal disparity</a:t>
            </a:r>
            <a:r>
              <a:rPr lang="en-US" sz="1200" b="0" i="0" u="none" strike="noStrike" kern="1200" dirty="0" smtClean="0">
                <a:solidFill>
                  <a:schemeClr val="tx1"/>
                </a:solidFill>
                <a:latin typeface="+mn-lt"/>
                <a:ea typeface="+mn-ea"/>
                <a:cs typeface="+mn-cs"/>
              </a:rPr>
              <a:t>—provides a binocular cue for perceiving depth</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 greater the difference between the two images, the closer the object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 creators of 3D movies simulate or exaggerate retinal disparity</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 old-fashioned </a:t>
            </a:r>
            <a:r>
              <a:rPr lang="en-US" sz="1200" b="0" i="0" u="none" strike="noStrike" kern="1200" dirty="0" err="1" smtClean="0">
                <a:solidFill>
                  <a:schemeClr val="tx1"/>
                </a:solidFill>
                <a:latin typeface="+mn-lt"/>
                <a:ea typeface="+mn-ea"/>
                <a:cs typeface="+mn-cs"/>
              </a:rPr>
              <a:t>Viewmasters</a:t>
            </a:r>
            <a:r>
              <a:rPr lang="en-US" sz="1200" b="0" i="0" u="none" strike="noStrike" kern="1200" dirty="0" smtClean="0">
                <a:solidFill>
                  <a:schemeClr val="tx1"/>
                </a:solidFill>
                <a:latin typeface="+mn-lt"/>
                <a:ea typeface="+mn-ea"/>
                <a:cs typeface="+mn-cs"/>
              </a:rPr>
              <a:t>—cover one eye and look through the view finder—then look with both</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Finger Sausage trial: Try looking at your two index fingers when pointing them towards each other half an inch apart and about 5 inches directly in front of your eyes. You will see a “finger sausage” as shown in the inset.</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189</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A0F80C1-5358-49E3-A06B-AC6462F66CB5}" type="slidenum">
              <a:rPr lang="en-US" altLang="en-US" smtClean="0">
                <a:latin typeface="Times New Roman" panose="02020603050405020304" pitchFamily="18" charset="0"/>
              </a:rPr>
              <a:pPr>
                <a:spcBef>
                  <a:spcPct val="0"/>
                </a:spcBef>
              </a:pPr>
              <a:t>190</a:t>
            </a:fld>
            <a:endParaRPr lang="en-US" altLang="en-US" smtClean="0">
              <a:latin typeface="Times New Roman" panose="02020603050405020304" pitchFamily="18" charset="0"/>
            </a:endParaRPr>
          </a:p>
        </p:txBody>
      </p:sp>
      <p:sp>
        <p:nvSpPr>
          <p:cNvPr id="43011" name="Rectangle 2"/>
          <p:cNvSpPr>
            <a:spLocks noChangeArrowheads="1" noTextEdit="1"/>
          </p:cNvSpPr>
          <p:nvPr>
            <p:ph type="sldImg"/>
          </p:nvPr>
        </p:nvSpPr>
        <p:spPr>
          <a:solidFill>
            <a:srgbClr val="FFFFFF"/>
          </a:solidFill>
          <a:ln/>
        </p:spPr>
      </p:sp>
      <p:sp>
        <p:nvSpPr>
          <p:cNvPr id="43012"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b="1"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83064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723D282-447A-4BE9-9FF8-2BB9C96992F6}" type="slidenum">
              <a:rPr lang="en-US" altLang="en-US" smtClean="0">
                <a:latin typeface="Times New Roman" panose="02020603050405020304" pitchFamily="18" charset="0"/>
              </a:rPr>
              <a:pPr>
                <a:spcBef>
                  <a:spcPct val="0"/>
                </a:spcBef>
              </a:pPr>
              <a:t>191</a:t>
            </a:fld>
            <a:endParaRPr lang="en-US" altLang="en-US" smtClean="0">
              <a:latin typeface="Times New Roman" panose="02020603050405020304" pitchFamily="18" charset="0"/>
            </a:endParaRPr>
          </a:p>
        </p:txBody>
      </p:sp>
      <p:sp>
        <p:nvSpPr>
          <p:cNvPr id="45059" name="Rectangle 2"/>
          <p:cNvSpPr>
            <a:spLocks noChangeArrowheads="1" noTextEdit="1"/>
          </p:cNvSpPr>
          <p:nvPr>
            <p:ph type="sldImg"/>
          </p:nvPr>
        </p:nvSpPr>
        <p:spPr>
          <a:solidFill>
            <a:srgbClr val="FFFFFF"/>
          </a:solidFill>
          <a:ln/>
        </p:spPr>
      </p:sp>
      <p:sp>
        <p:nvSpPr>
          <p:cNvPr id="45060"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b="1" smtClean="0">
                <a:latin typeface="Arial" panose="020B0604020202020204" pitchFamily="34" charset="0"/>
                <a:cs typeface="Arial" panose="020B0604020202020204" pitchFamily="34" charset="0"/>
              </a:rPr>
              <a:t>OBJECTIVE 6| Describe two binocular cues for perceiving depth, and explain how they help the brain to compute distance.</a:t>
            </a:r>
          </a:p>
        </p:txBody>
      </p:sp>
    </p:spTree>
    <p:extLst>
      <p:ext uri="{BB962C8B-B14F-4D97-AF65-F5344CB8AC3E}">
        <p14:creationId xmlns:p14="http://schemas.microsoft.com/office/powerpoint/2010/main" val="42397586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buFont typeface="Arial" pitchFamily="34" charset="0"/>
              <a:buChar char="•"/>
            </a:pPr>
            <a:r>
              <a:rPr lang="en-US" sz="1200" b="0" i="0" u="sng" kern="1200" dirty="0" smtClean="0">
                <a:solidFill>
                  <a:schemeClr val="tx1"/>
                </a:solidFill>
                <a:latin typeface="+mn-lt"/>
                <a:ea typeface="+mn-ea"/>
                <a:cs typeface="+mn-cs"/>
              </a:rPr>
              <a:t>Monocular Cues</a:t>
            </a:r>
            <a:endParaRPr lang="en-US" dirty="0" smtClean="0"/>
          </a:p>
          <a:p>
            <a:pPr marL="0" lvl="1" rtl="0" fontAlgn="base">
              <a:buFont typeface="Arial" pitchFamily="34" charset="0"/>
              <a:buChar char="•"/>
            </a:pPr>
            <a:r>
              <a:rPr lang="en-US" sz="1200" b="0" i="0" u="none" strike="noStrike" kern="1200" dirty="0" smtClean="0">
                <a:solidFill>
                  <a:schemeClr val="tx1"/>
                </a:solidFill>
                <a:latin typeface="+mn-lt"/>
                <a:ea typeface="+mn-ea"/>
                <a:cs typeface="+mn-cs"/>
              </a:rPr>
              <a:t>Horizontal-vertical illusion: our perceiving vertical dimensions as longer than identical horizontal dimensions (St. Louis Gateway Arch—looks taller, but it is as wide as it is tall)</a:t>
            </a:r>
          </a:p>
        </p:txBody>
      </p:sp>
      <p:sp>
        <p:nvSpPr>
          <p:cNvPr id="4" name="Slide Number Placeholder 3"/>
          <p:cNvSpPr>
            <a:spLocks noGrp="1"/>
          </p:cNvSpPr>
          <p:nvPr>
            <p:ph type="sldNum" sz="quarter" idx="10"/>
          </p:nvPr>
        </p:nvSpPr>
        <p:spPr/>
        <p:txBody>
          <a:bodyPr/>
          <a:lstStyle/>
          <a:p>
            <a:fld id="{255627F8-329C-43A2-86E4-50D02CD25C39}" type="slidenum">
              <a:rPr lang="en-US" smtClean="0"/>
              <a:pPr/>
              <a:t>192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latin typeface="+mn-lt"/>
                <a:ea typeface="+mn-ea"/>
                <a:cs typeface="+mn-cs"/>
              </a:rPr>
              <a:t>How was naturalistic observation used (Page 118)</a:t>
            </a:r>
            <a:endParaRPr lang="en-US" dirty="0" smtClean="0"/>
          </a:p>
          <a:p>
            <a:endParaRPr lang="en-US" dirty="0" smtClean="0"/>
          </a:p>
          <a:p>
            <a:pPr marL="0" lvl="1" rtl="0" fontAlgn="base">
              <a:buFont typeface="Arial" pitchFamily="34" charset="0"/>
              <a:buChar char="•"/>
            </a:pPr>
            <a:r>
              <a:rPr lang="en-US" sz="1200" b="0" i="0" u="none" strike="noStrike" kern="1200" dirty="0" smtClean="0">
                <a:solidFill>
                  <a:schemeClr val="tx1"/>
                </a:solidFill>
                <a:latin typeface="+mn-lt"/>
                <a:ea typeface="+mn-ea"/>
                <a:cs typeface="+mn-cs"/>
              </a:rPr>
              <a:t>80% of all traffic accidents are related to the driver being distracted</a:t>
            </a:r>
          </a:p>
          <a:p>
            <a:pPr marL="0" lvl="1" rtl="0" fontAlgn="base">
              <a:buFont typeface="Arial" pitchFamily="34" charset="0"/>
              <a:buChar char="•"/>
            </a:pPr>
            <a:r>
              <a:rPr lang="en-US" sz="1200" b="0" i="0" u="none" strike="noStrike" kern="1200" dirty="0" smtClean="0">
                <a:solidFill>
                  <a:schemeClr val="tx1"/>
                </a:solidFill>
                <a:latin typeface="+mn-lt"/>
                <a:ea typeface="+mn-ea"/>
                <a:cs typeface="+mn-cs"/>
              </a:rPr>
              <a:t>Cell phone users are 4X more at risk when driving</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17</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sng" kern="1200" dirty="0" smtClean="0">
                <a:solidFill>
                  <a:schemeClr val="tx1"/>
                </a:solidFill>
                <a:latin typeface="+mn-lt"/>
                <a:ea typeface="+mn-ea"/>
                <a:cs typeface="+mn-cs"/>
              </a:rPr>
              <a:t>Monocular Cues</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Depth cues, such as interposition and linear perspective, available to either eye alone</a:t>
            </a:r>
          </a:p>
        </p:txBody>
      </p:sp>
      <p:sp>
        <p:nvSpPr>
          <p:cNvPr id="4" name="Slide Number Placeholder 3"/>
          <p:cNvSpPr>
            <a:spLocks noGrp="1"/>
          </p:cNvSpPr>
          <p:nvPr>
            <p:ph type="sldNum" sz="quarter" idx="10"/>
          </p:nvPr>
        </p:nvSpPr>
        <p:spPr/>
        <p:txBody>
          <a:bodyPr/>
          <a:lstStyle/>
          <a:p>
            <a:fld id="{255627F8-329C-43A2-86E4-50D02CD25C39}" type="slidenum">
              <a:rPr lang="en-US" smtClean="0"/>
              <a:pPr/>
              <a:t>193</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rtl="0" fontAlgn="base">
              <a:buFont typeface="Arial" pitchFamily="34" charset="0"/>
              <a:buChar char="•"/>
            </a:pPr>
            <a:r>
              <a:rPr lang="en-US" sz="1200" b="0" i="0" u="none" strike="noStrike" kern="1200" dirty="0" smtClean="0">
                <a:solidFill>
                  <a:schemeClr val="tx1"/>
                </a:solidFill>
                <a:latin typeface="+mn-lt"/>
                <a:ea typeface="+mn-ea"/>
                <a:cs typeface="+mn-cs"/>
              </a:rPr>
              <a:t>Relative height: We perceive objects higher in our field of vision as farther away.  Because we perceive the lower part of a figure-ground illustration as closer, we perceive it as figure.  Invert the illustration above and the black becomes ground, like a night sky.</a:t>
            </a:r>
          </a:p>
          <a:p>
            <a:pPr>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194</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rtl="0" fontAlgn="base">
              <a:buFont typeface="Arial" pitchFamily="34" charset="0"/>
              <a:buChar char="•"/>
            </a:pPr>
            <a:r>
              <a:rPr lang="en-US" sz="1200" b="0" i="0" u="none" strike="noStrike" kern="1200" dirty="0" smtClean="0">
                <a:solidFill>
                  <a:schemeClr val="tx1"/>
                </a:solidFill>
                <a:latin typeface="+mn-lt"/>
                <a:ea typeface="+mn-ea"/>
                <a:cs typeface="+mn-cs"/>
              </a:rPr>
              <a:t>Relative size: If we assume two objects are similar in size, most people perceive the one that casts the smaller retinal image as farther away</a:t>
            </a:r>
          </a:p>
          <a:p>
            <a:pPr>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195</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rtl="0" fontAlgn="base">
              <a:buFont typeface="Arial" pitchFamily="34" charset="0"/>
              <a:buChar char="•"/>
            </a:pPr>
            <a:r>
              <a:rPr lang="en-US" sz="1200" b="0" i="0" u="none" strike="noStrike" kern="1200" dirty="0" smtClean="0">
                <a:solidFill>
                  <a:schemeClr val="tx1"/>
                </a:solidFill>
                <a:latin typeface="+mn-lt"/>
                <a:ea typeface="+mn-ea"/>
                <a:cs typeface="+mn-cs"/>
              </a:rPr>
              <a:t>Interposition: If one object partially blocks our view of another, we perceive it as closer.  The depth cues provided by interposition make this an impossible scene.</a:t>
            </a:r>
          </a:p>
          <a:p>
            <a:pPr>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196</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rtl="0" fontAlgn="base">
              <a:buFont typeface="Arial" pitchFamily="34" charset="0"/>
              <a:buChar char="•"/>
            </a:pPr>
            <a:r>
              <a:rPr lang="en-US" sz="1200" b="0" i="0" u="none" strike="noStrike" kern="1200" dirty="0" smtClean="0">
                <a:solidFill>
                  <a:schemeClr val="tx1"/>
                </a:solidFill>
                <a:latin typeface="+mn-lt"/>
                <a:ea typeface="+mn-ea"/>
                <a:cs typeface="+mn-cs"/>
              </a:rPr>
              <a:t>Linear Perspective: Parallel lines, such as railroad tracks, appear to converge with distance.  The more they converge, the greater their perceived distance. </a:t>
            </a:r>
          </a:p>
          <a:p>
            <a:pPr>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197</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rtl="0" fontAlgn="base">
              <a:buFont typeface="Arial" pitchFamily="34" charset="0"/>
              <a:buChar char="•"/>
            </a:pPr>
            <a:r>
              <a:rPr lang="en-US" sz="1200" b="0" i="0" u="none" strike="noStrike" kern="1200" dirty="0" smtClean="0">
                <a:solidFill>
                  <a:schemeClr val="tx1"/>
                </a:solidFill>
                <a:latin typeface="+mn-lt"/>
                <a:ea typeface="+mn-ea"/>
                <a:cs typeface="+mn-cs"/>
              </a:rPr>
              <a:t>Relative motion: As we move, objects that are actually stable may appear to move.  If while riding on a bus you fix your gaze on some object—say, a house—the objects beyond the fixation point appear to move with you; objects in front of the fixation point appear to move backward.  The farther those objects are from the fixation point, the faster they seem to move.</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198</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rtl="0" fontAlgn="base">
              <a:buFont typeface="Arial" pitchFamily="34" charset="0"/>
              <a:buChar char="•"/>
            </a:pPr>
            <a:r>
              <a:rPr lang="en-US" sz="1200" b="0" i="0" u="none" strike="noStrike" kern="1200" dirty="0" smtClean="0">
                <a:solidFill>
                  <a:schemeClr val="tx1"/>
                </a:solidFill>
                <a:latin typeface="+mn-lt"/>
                <a:ea typeface="+mn-ea"/>
                <a:cs typeface="+mn-cs"/>
              </a:rPr>
              <a:t>Light and Shadow: Nearby objects reflect more light to our eyes. Thus, given two identical objects, the dimmer one seems farther away. Shading, too, produces a sense of depth consistent with our assumptions that light comes from above.  Invert the illustration on the slide, and the hollow in the bottom row will become a hill.</a:t>
            </a:r>
          </a:p>
          <a:p>
            <a:pPr>
              <a:buFont typeface="Arial" pitchFamily="34" charset="0"/>
              <a:buChar char="•"/>
            </a:pPr>
            <a:endParaRPr lang="en-US" dirty="0" smtClean="0"/>
          </a:p>
          <a:p>
            <a:pPr lvl="2" rtl="0" fontAlgn="base"/>
            <a:endParaRPr lang="en-US" sz="1200" b="0" i="0" u="none" strike="noStrike"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199</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Max Wertheimer (founder of Gestalt psychology) observed the </a:t>
            </a:r>
            <a:r>
              <a:rPr lang="en-US" sz="1200" b="1" i="0" u="none" strike="noStrike" kern="1200" dirty="0" smtClean="0">
                <a:solidFill>
                  <a:schemeClr val="tx1"/>
                </a:solidFill>
                <a:latin typeface="+mn-lt"/>
                <a:ea typeface="+mn-ea"/>
                <a:cs typeface="+mn-cs"/>
              </a:rPr>
              <a:t>phi phenomenon </a:t>
            </a:r>
            <a:r>
              <a:rPr lang="en-US" sz="1200" b="0" i="0" u="none" strike="noStrike" kern="1200" dirty="0" smtClean="0">
                <a:solidFill>
                  <a:schemeClr val="tx1"/>
                </a:solidFill>
                <a:latin typeface="+mn-lt"/>
                <a:ea typeface="+mn-ea"/>
                <a:cs typeface="+mn-cs"/>
              </a:rPr>
              <a:t>(where individual flashing lights could be made to look like they were chasing each other by putting them in a time sequence.  He noticed that by looking at each light individually, you lost the whole effect of the lights chasing each other.  He felt that studying individual behaviors took away from appreciating the whole person) </a:t>
            </a:r>
          </a:p>
          <a:p>
            <a:pPr rtl="0" fontAlgn="base">
              <a:buFont typeface="Arial" pitchFamily="34" charset="0"/>
              <a:buNone/>
            </a:pPr>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0" i="0" u="none" strike="noStrike" kern="1200" dirty="0" smtClean="0">
                <a:solidFill>
                  <a:schemeClr val="tx1"/>
                </a:solidFill>
                <a:latin typeface="+mn-lt"/>
                <a:ea typeface="+mn-ea"/>
                <a:cs typeface="+mn-cs"/>
              </a:rPr>
              <a:t>We constantly filter sensory information and infer perceptions in ways that make sense to us. </a:t>
            </a:r>
          </a:p>
          <a:p>
            <a:pPr rtl="0" fontAlgn="base">
              <a:buFont typeface="Arial" pitchFamily="34" charset="0"/>
              <a:buChar char="•"/>
            </a:pPr>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0" i="0" u="none" strike="noStrike" kern="1200" dirty="0" smtClean="0">
                <a:solidFill>
                  <a:schemeClr val="tx1"/>
                </a:solidFill>
                <a:latin typeface="+mn-lt"/>
                <a:ea typeface="+mn-ea"/>
                <a:cs typeface="+mn-cs"/>
              </a:rPr>
              <a:t>If you could not see motion, you would not be able to walk, write, eat, bike or drive</a:t>
            </a:r>
          </a:p>
          <a:p>
            <a:pPr rtl="0" fontAlgn="base">
              <a:buFont typeface="Arial" pitchFamily="34" charset="0"/>
              <a:buChar char="•"/>
            </a:pPr>
            <a:r>
              <a:rPr lang="en-US" sz="1200" b="0" i="0" u="none" strike="noStrike" kern="1200" dirty="0" smtClean="0">
                <a:solidFill>
                  <a:schemeClr val="tx1"/>
                </a:solidFill>
                <a:latin typeface="+mn-lt"/>
                <a:ea typeface="+mn-ea"/>
                <a:cs typeface="+mn-cs"/>
              </a:rPr>
              <a:t>To catch a fly ball, you run with the ball that’s flying your way</a:t>
            </a:r>
          </a:p>
          <a:p>
            <a:pPr rtl="0" fontAlgn="base">
              <a:buFont typeface="Arial" pitchFamily="34" charset="0"/>
              <a:buChar char="•"/>
            </a:pPr>
            <a:r>
              <a:rPr lang="en-US" sz="1200" b="1" i="0" u="none" strike="noStrike" kern="1200" dirty="0" smtClean="0">
                <a:solidFill>
                  <a:schemeClr val="tx1"/>
                </a:solidFill>
                <a:latin typeface="+mn-lt"/>
                <a:ea typeface="+mn-ea"/>
                <a:cs typeface="+mn-cs"/>
              </a:rPr>
              <a:t>Phi phenomenon:</a:t>
            </a:r>
            <a:r>
              <a:rPr lang="en-US" sz="1200" b="0" i="0" u="none" strike="noStrike" kern="1200" dirty="0" smtClean="0">
                <a:solidFill>
                  <a:schemeClr val="tx1"/>
                </a:solidFill>
                <a:latin typeface="+mn-lt"/>
                <a:ea typeface="+mn-ea"/>
                <a:cs typeface="+mn-cs"/>
              </a:rPr>
              <a:t> When two adjacent stationary light blink on and off in quick succession—we perceive a single light moving back and forth between them (moving arrow on a sign)</a:t>
            </a:r>
          </a:p>
          <a:p>
            <a:pPr rtl="0" fontAlgn="base">
              <a:buFont typeface="Arial" pitchFamily="34" charset="0"/>
              <a:buNone/>
            </a:pPr>
            <a:r>
              <a:rPr lang="en-US" sz="1200" b="1" i="0" u="none" strike="noStrike" kern="1200" dirty="0" smtClean="0">
                <a:solidFill>
                  <a:schemeClr val="tx1"/>
                </a:solidFill>
                <a:latin typeface="+mn-lt"/>
                <a:ea typeface="+mn-ea"/>
                <a:cs typeface="+mn-cs"/>
              </a:rPr>
              <a:t>**Our brain constructs our perception</a:t>
            </a:r>
            <a:endParaRPr lang="en-US" sz="1200" b="0" i="0" u="none" strike="noStrike" kern="1200" dirty="0" smtClean="0">
              <a:solidFill>
                <a:schemeClr val="tx1"/>
              </a:solidFill>
              <a:latin typeface="+mn-lt"/>
              <a:ea typeface="+mn-ea"/>
              <a:cs typeface="+mn-cs"/>
            </a:endParaRPr>
          </a:p>
          <a:p>
            <a:pPr>
              <a:buFont typeface="Arial" pitchFamily="34" charset="0"/>
              <a:buChar char="•"/>
            </a:pPr>
            <a:endParaRPr lang="en-US" dirty="0" smtClean="0"/>
          </a:p>
          <a:p>
            <a:pPr rtl="0" fontAlgn="base">
              <a:buFont typeface="Arial" pitchFamily="34" charset="0"/>
              <a:buChar char="•"/>
            </a:pPr>
            <a:endParaRPr lang="en-US" sz="1200" b="0" i="0" u="none" strike="noStrike" kern="1200" dirty="0" smtClean="0">
              <a:solidFill>
                <a:schemeClr val="tx1"/>
              </a:solidFill>
              <a:latin typeface="+mn-lt"/>
              <a:ea typeface="+mn-ea"/>
              <a:cs typeface="+mn-cs"/>
            </a:endParaRP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200</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buFont typeface="Arial" pitchFamily="34" charset="0"/>
              <a:buChar char="•"/>
            </a:pPr>
            <a:r>
              <a:rPr lang="en-US" sz="1200" b="0" i="0" u="sng" kern="1200" dirty="0" smtClean="0">
                <a:solidFill>
                  <a:schemeClr val="tx1"/>
                </a:solidFill>
                <a:latin typeface="+mn-lt"/>
                <a:ea typeface="+mn-ea"/>
                <a:cs typeface="+mn-cs"/>
              </a:rPr>
              <a:t>Perceptual Constancy</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The ability to recognize objects without being deceived by changes in their shape, size, brightness, or color even as illumination and retinal images change</a:t>
            </a:r>
          </a:p>
          <a:p>
            <a:pPr rtl="0" fontAlgn="base">
              <a:buFont typeface="Arial" pitchFamily="34" charset="0"/>
              <a:buChar char="•"/>
            </a:pPr>
            <a:r>
              <a:rPr lang="en-US" sz="1200" b="0" i="0" u="none" strike="noStrike" kern="1200" dirty="0" smtClean="0">
                <a:solidFill>
                  <a:schemeClr val="tx1"/>
                </a:solidFill>
                <a:latin typeface="+mn-lt"/>
                <a:ea typeface="+mn-ea"/>
                <a:cs typeface="+mn-cs"/>
              </a:rPr>
              <a:t>Top-down process which lets us identify people and things in less time than it takes to draw a breath</a:t>
            </a:r>
          </a:p>
          <a:p>
            <a:pPr rtl="0" fontAlgn="base">
              <a:buFont typeface="Arial" pitchFamily="34" charset="0"/>
              <a:buChar char="•"/>
            </a:pPr>
            <a:r>
              <a:rPr lang="en-US" sz="1200" b="0" i="0" u="none" strike="noStrike" kern="1200" dirty="0" smtClean="0">
                <a:solidFill>
                  <a:schemeClr val="tx1"/>
                </a:solidFill>
                <a:latin typeface="+mn-lt"/>
                <a:ea typeface="+mn-ea"/>
                <a:cs typeface="+mn-cs"/>
              </a:rPr>
              <a:t>Sometimes an object whose actual shape cannot change </a:t>
            </a:r>
            <a:r>
              <a:rPr lang="en-US" sz="1200" b="0" i="1" u="none" strike="noStrike" kern="1200" dirty="0" smtClean="0">
                <a:solidFill>
                  <a:schemeClr val="tx1"/>
                </a:solidFill>
                <a:latin typeface="+mn-lt"/>
                <a:ea typeface="+mn-ea"/>
                <a:cs typeface="+mn-cs"/>
              </a:rPr>
              <a:t>seems</a:t>
            </a:r>
            <a:r>
              <a:rPr lang="en-US" sz="1200" b="0" i="0" u="none" strike="noStrike" kern="1200" dirty="0" smtClean="0">
                <a:solidFill>
                  <a:schemeClr val="tx1"/>
                </a:solidFill>
                <a:latin typeface="+mn-lt"/>
                <a:ea typeface="+mn-ea"/>
                <a:cs typeface="+mn-cs"/>
              </a:rPr>
              <a:t> to change with the angle of our view</a:t>
            </a:r>
          </a:p>
        </p:txBody>
      </p:sp>
      <p:sp>
        <p:nvSpPr>
          <p:cNvPr id="4" name="Slide Number Placeholder 3"/>
          <p:cNvSpPr>
            <a:spLocks noGrp="1"/>
          </p:cNvSpPr>
          <p:nvPr>
            <p:ph type="sldNum" sz="quarter" idx="10"/>
          </p:nvPr>
        </p:nvSpPr>
        <p:spPr/>
        <p:txBody>
          <a:bodyPr/>
          <a:lstStyle/>
          <a:p>
            <a:fld id="{255627F8-329C-43A2-86E4-50D02CD25C39}" type="slidenum">
              <a:rPr lang="en-US" smtClean="0"/>
              <a:pPr/>
              <a:t>201</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Sometimes an object whose actual shape cannot change </a:t>
            </a:r>
            <a:r>
              <a:rPr lang="en-US" sz="1200" b="0" i="1" u="none" strike="noStrike" kern="1200" dirty="0" smtClean="0">
                <a:solidFill>
                  <a:schemeClr val="tx1"/>
                </a:solidFill>
                <a:latin typeface="+mn-lt"/>
                <a:ea typeface="+mn-ea"/>
                <a:cs typeface="+mn-cs"/>
              </a:rPr>
              <a:t>seems</a:t>
            </a:r>
            <a:r>
              <a:rPr lang="en-US" sz="1200" b="0" i="0" u="none" strike="noStrike" kern="1200" dirty="0" smtClean="0">
                <a:solidFill>
                  <a:schemeClr val="tx1"/>
                </a:solidFill>
                <a:latin typeface="+mn-lt"/>
                <a:ea typeface="+mn-ea"/>
                <a:cs typeface="+mn-cs"/>
              </a:rPr>
              <a:t> to change with the angle of our view</a:t>
            </a:r>
          </a:p>
          <a:p>
            <a:pPr lvl="1" rtl="0" fontAlgn="base">
              <a:buFont typeface="Arial" pitchFamily="34" charset="0"/>
              <a:buChar char="•"/>
            </a:pPr>
            <a:r>
              <a:rPr lang="en-US" sz="1200" b="0" i="1" u="none" strike="noStrike" kern="1200" dirty="0" smtClean="0">
                <a:solidFill>
                  <a:schemeClr val="tx1"/>
                </a:solidFill>
                <a:latin typeface="+mn-lt"/>
                <a:ea typeface="+mn-ea"/>
                <a:cs typeface="+mn-cs"/>
              </a:rPr>
              <a:t>Shape constancy</a:t>
            </a:r>
            <a:r>
              <a:rPr lang="en-US" sz="1200" b="0" i="0" u="none" strike="noStrike" kern="1200" dirty="0" smtClean="0">
                <a:solidFill>
                  <a:schemeClr val="tx1"/>
                </a:solidFill>
                <a:latin typeface="+mn-lt"/>
                <a:ea typeface="+mn-ea"/>
                <a:cs typeface="+mn-cs"/>
              </a:rPr>
              <a:t>: we perceive the form of familiar objects (door shape)</a:t>
            </a:r>
          </a:p>
        </p:txBody>
      </p:sp>
      <p:sp>
        <p:nvSpPr>
          <p:cNvPr id="4" name="Slide Number Placeholder 3"/>
          <p:cNvSpPr>
            <a:spLocks noGrp="1"/>
          </p:cNvSpPr>
          <p:nvPr>
            <p:ph type="sldNum" sz="quarter" idx="10"/>
          </p:nvPr>
        </p:nvSpPr>
        <p:spPr/>
        <p:txBody>
          <a:bodyPr/>
          <a:lstStyle/>
          <a:p>
            <a:fld id="{255627F8-329C-43A2-86E4-50D02CD25C39}" type="slidenum">
              <a:rPr lang="en-US" smtClean="0"/>
              <a:pPr/>
              <a:t>202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latin typeface="+mn-lt"/>
                <a:ea typeface="+mn-ea"/>
                <a:cs typeface="+mn-cs"/>
              </a:rPr>
              <a:t>Videos: Gorilla </a:t>
            </a:r>
            <a:endParaRPr lang="en-US" dirty="0" smtClean="0"/>
          </a:p>
          <a:p>
            <a:pPr rtl="0" fontAlgn="base">
              <a:buFont typeface="Arial" pitchFamily="34" charset="0"/>
              <a:buNone/>
            </a:pPr>
            <a:r>
              <a:rPr lang="en-US" sz="1200" b="1" i="0" u="none" strike="noStrike" kern="1200" dirty="0" smtClean="0">
                <a:solidFill>
                  <a:schemeClr val="tx1"/>
                </a:solidFill>
                <a:latin typeface="+mn-lt"/>
                <a:ea typeface="+mn-ea"/>
                <a:cs typeface="+mn-cs"/>
              </a:rPr>
              <a:t>Selective Inattention</a:t>
            </a:r>
            <a:endParaRPr lang="en-US" sz="1200" b="0" i="0" u="none" strike="noStrike" kern="1200" dirty="0" smtClean="0">
              <a:solidFill>
                <a:schemeClr val="tx1"/>
              </a:solidFill>
              <a:latin typeface="+mn-lt"/>
              <a:ea typeface="+mn-ea"/>
              <a:cs typeface="+mn-cs"/>
            </a:endParaRPr>
          </a:p>
          <a:p>
            <a:pPr marL="0" lvl="1" rtl="0" fontAlgn="base">
              <a:buFont typeface="Arial" pitchFamily="34" charset="0"/>
              <a:buChar char="•"/>
            </a:pPr>
            <a:r>
              <a:rPr lang="en-US" sz="1200" b="0" i="0" u="none" strike="noStrike" kern="1200" dirty="0" err="1" smtClean="0">
                <a:solidFill>
                  <a:schemeClr val="tx1"/>
                </a:solidFill>
                <a:latin typeface="+mn-lt"/>
                <a:ea typeface="+mn-ea"/>
                <a:cs typeface="+mn-cs"/>
              </a:rPr>
              <a:t>Inattentional</a:t>
            </a:r>
            <a:r>
              <a:rPr lang="en-US" sz="1200" b="0" i="0" u="none" strike="noStrike" kern="1200" dirty="0" smtClean="0">
                <a:solidFill>
                  <a:schemeClr val="tx1"/>
                </a:solidFill>
                <a:latin typeface="+mn-lt"/>
                <a:ea typeface="+mn-ea"/>
                <a:cs typeface="+mn-cs"/>
              </a:rPr>
              <a:t> blindness (failing to see  visible objects when our attention is directed elsewhere</a:t>
            </a:r>
          </a:p>
          <a:p>
            <a:pPr marL="0" lvl="2" rtl="0" fontAlgn="base">
              <a:buFont typeface="Arial" pitchFamily="34" charset="0"/>
              <a:buChar char="•"/>
            </a:pPr>
            <a:r>
              <a:rPr lang="en-US" sz="1200" b="0" i="0" u="none" strike="noStrike" kern="1200" dirty="0" smtClean="0">
                <a:solidFill>
                  <a:schemeClr val="tx1"/>
                </a:solidFill>
                <a:latin typeface="+mn-lt"/>
                <a:ea typeface="+mn-ea"/>
                <a:cs typeface="+mn-cs"/>
              </a:rPr>
              <a:t>EX: White, black shirts passing a basketball and ½ of people fail to notice the monkey suit walking in the middle of the circle, that the curtain changes from red to orange and one of the black shirted basketball players walks away</a:t>
            </a:r>
          </a:p>
          <a:p>
            <a:pPr marL="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18</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Sometimes an object whose actual shape cannot change </a:t>
            </a:r>
            <a:r>
              <a:rPr lang="en-US" sz="1200" b="0" i="1" u="none" strike="noStrike" kern="1200" dirty="0" smtClean="0">
                <a:solidFill>
                  <a:schemeClr val="tx1"/>
                </a:solidFill>
                <a:latin typeface="+mn-lt"/>
                <a:ea typeface="+mn-ea"/>
                <a:cs typeface="+mn-cs"/>
              </a:rPr>
              <a:t>seems</a:t>
            </a:r>
            <a:r>
              <a:rPr lang="en-US" sz="1200" b="0" i="0" u="none" strike="noStrike" kern="1200" dirty="0" smtClean="0">
                <a:solidFill>
                  <a:schemeClr val="tx1"/>
                </a:solidFill>
                <a:latin typeface="+mn-lt"/>
                <a:ea typeface="+mn-ea"/>
                <a:cs typeface="+mn-cs"/>
              </a:rPr>
              <a:t> to change with the angle of our view</a:t>
            </a:r>
          </a:p>
          <a:p>
            <a:pPr lvl="1" rtl="0" fontAlgn="base">
              <a:buFont typeface="Arial" pitchFamily="34" charset="0"/>
              <a:buChar char="•"/>
            </a:pPr>
            <a:r>
              <a:rPr lang="en-US" sz="1200" b="0" i="1" u="none" strike="noStrike" kern="1200" dirty="0" smtClean="0">
                <a:solidFill>
                  <a:schemeClr val="tx1"/>
                </a:solidFill>
                <a:latin typeface="+mn-lt"/>
                <a:ea typeface="+mn-ea"/>
                <a:cs typeface="+mn-cs"/>
              </a:rPr>
              <a:t>Size constancy</a:t>
            </a:r>
            <a:r>
              <a:rPr lang="en-US" sz="1200" b="0" i="0" u="none" strike="noStrike" kern="1200" dirty="0" smtClean="0">
                <a:solidFill>
                  <a:schemeClr val="tx1"/>
                </a:solidFill>
                <a:latin typeface="+mn-lt"/>
                <a:ea typeface="+mn-ea"/>
                <a:cs typeface="+mn-cs"/>
              </a:rPr>
              <a:t>: we perceive objects as having a constant size (a car is large enough to carry people even though it looks very small from 2 blocks away)</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There is a close connection between perceived </a:t>
            </a:r>
            <a:r>
              <a:rPr lang="en-US" sz="1200" b="0" i="1" u="none" strike="noStrike" kern="1200" dirty="0" smtClean="0">
                <a:solidFill>
                  <a:schemeClr val="tx1"/>
                </a:solidFill>
                <a:latin typeface="+mn-lt"/>
                <a:ea typeface="+mn-ea"/>
                <a:cs typeface="+mn-cs"/>
              </a:rPr>
              <a:t>distance </a:t>
            </a:r>
            <a:r>
              <a:rPr lang="en-US" sz="1200" b="0" i="0" u="none" strike="noStrike" kern="1200" dirty="0" smtClean="0">
                <a:solidFill>
                  <a:schemeClr val="tx1"/>
                </a:solidFill>
                <a:latin typeface="+mn-lt"/>
                <a:ea typeface="+mn-ea"/>
                <a:cs typeface="+mn-cs"/>
              </a:rPr>
              <a:t> and perceived </a:t>
            </a:r>
            <a:r>
              <a:rPr lang="en-US" sz="1200" b="0" i="1" u="none" strike="noStrike" kern="1200" dirty="0" smtClean="0">
                <a:solidFill>
                  <a:schemeClr val="tx1"/>
                </a:solidFill>
                <a:latin typeface="+mn-lt"/>
                <a:ea typeface="+mn-ea"/>
                <a:cs typeface="+mn-cs"/>
              </a:rPr>
              <a:t>size</a:t>
            </a:r>
            <a:endParaRPr lang="en-US" sz="1200" b="0" i="0" u="none" strike="noStrike" kern="1200" dirty="0" smtClean="0">
              <a:solidFill>
                <a:schemeClr val="tx1"/>
              </a:solidFill>
              <a:latin typeface="+mn-lt"/>
              <a:ea typeface="+mn-ea"/>
              <a:cs typeface="+mn-cs"/>
            </a:endParaRPr>
          </a:p>
          <a:p>
            <a:pPr lvl="2" rtl="0" fontAlgn="base">
              <a:buFont typeface="Arial" pitchFamily="34" charset="0"/>
              <a:buChar char="•"/>
            </a:pPr>
            <a:r>
              <a:rPr lang="en-US" sz="1200" b="0" i="0" u="none" strike="noStrike" kern="1200" dirty="0" smtClean="0">
                <a:solidFill>
                  <a:schemeClr val="tx1"/>
                </a:solidFill>
                <a:latin typeface="+mn-lt"/>
                <a:ea typeface="+mn-ea"/>
                <a:cs typeface="+mn-cs"/>
              </a:rPr>
              <a:t>Perceiving an object’s distance gives us cues to its size</a:t>
            </a:r>
          </a:p>
          <a:p>
            <a:pPr lvl="2" rtl="0" fontAlgn="base">
              <a:buFont typeface="Arial" pitchFamily="34" charset="0"/>
              <a:buChar char="•"/>
            </a:pPr>
            <a:r>
              <a:rPr lang="en-US" sz="1200" b="0" i="1" u="none" strike="noStrike" kern="1200" dirty="0" err="1" smtClean="0">
                <a:solidFill>
                  <a:schemeClr val="tx1"/>
                </a:solidFill>
                <a:latin typeface="+mn-lt"/>
                <a:ea typeface="+mn-ea"/>
                <a:cs typeface="+mn-cs"/>
              </a:rPr>
              <a:t>Ponzo</a:t>
            </a:r>
            <a:r>
              <a:rPr lang="en-US" sz="1200" b="0" i="1" u="none" strike="noStrike" kern="1200" dirty="0" smtClean="0">
                <a:solidFill>
                  <a:schemeClr val="tx1"/>
                </a:solidFill>
                <a:latin typeface="+mn-lt"/>
                <a:ea typeface="+mn-ea"/>
                <a:cs typeface="+mn-cs"/>
              </a:rPr>
              <a:t> Illusion</a:t>
            </a:r>
            <a:r>
              <a:rPr lang="en-US" sz="1200" b="0" i="0" u="none" strike="noStrike" kern="1200" dirty="0" smtClean="0">
                <a:solidFill>
                  <a:schemeClr val="tx1"/>
                </a:solidFill>
                <a:latin typeface="+mn-lt"/>
                <a:ea typeface="+mn-ea"/>
                <a:cs typeface="+mn-cs"/>
              </a:rPr>
              <a:t>: The distant monster and the top red bar appear bigger because of distance cues.  Experience tells us that a more distant object can create the same-size image as a nearer one only if it is actually larger---the illusion makes the object that is farther away look larger, when in reality it is not</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Moon illusion: The moon looks up to 50% larger when on the horizon compared to when it is high in the sky </a:t>
            </a:r>
          </a:p>
        </p:txBody>
      </p:sp>
      <p:sp>
        <p:nvSpPr>
          <p:cNvPr id="4" name="Slide Number Placeholder 3"/>
          <p:cNvSpPr>
            <a:spLocks noGrp="1"/>
          </p:cNvSpPr>
          <p:nvPr>
            <p:ph type="sldNum" sz="quarter" idx="10"/>
          </p:nvPr>
        </p:nvSpPr>
        <p:spPr/>
        <p:txBody>
          <a:bodyPr/>
          <a:lstStyle/>
          <a:p>
            <a:fld id="{255627F8-329C-43A2-86E4-50D02CD25C39}" type="slidenum">
              <a:rPr lang="en-US" smtClean="0"/>
              <a:pPr/>
              <a:t>203</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rtl="0" fontAlgn="base">
              <a:buFont typeface="Arial" pitchFamily="34" charset="0"/>
              <a:buChar char="•"/>
            </a:pPr>
            <a:r>
              <a:rPr lang="en-US" sz="1200" b="0" i="0" u="none" strike="noStrike" kern="1200" dirty="0" err="1" smtClean="0">
                <a:solidFill>
                  <a:schemeClr val="tx1"/>
                </a:solidFill>
                <a:latin typeface="+mn-lt"/>
                <a:ea typeface="+mn-ea"/>
                <a:cs typeface="+mn-cs"/>
              </a:rPr>
              <a:t>Adelbert</a:t>
            </a:r>
            <a:r>
              <a:rPr lang="en-US" sz="1200" b="0" i="0" u="none" strike="noStrike" kern="1200" dirty="0" smtClean="0">
                <a:solidFill>
                  <a:schemeClr val="tx1"/>
                </a:solidFill>
                <a:latin typeface="+mn-lt"/>
                <a:ea typeface="+mn-ea"/>
                <a:cs typeface="+mn-cs"/>
              </a:rPr>
              <a:t> Ames’ room: Even though one girl looks taller than the other, the room is distorted (the girls are actually the same height)</a:t>
            </a:r>
          </a:p>
          <a:p>
            <a:pPr marL="0" lvl="2" rtl="0" fontAlgn="base">
              <a:buFont typeface="Arial" pitchFamily="34" charset="0"/>
              <a:buNone/>
            </a:pPr>
            <a:endParaRPr lang="en-US" sz="1200" b="0" i="0" u="none" strike="noStrike"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204</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sz="1200" b="0" i="0" u="none" strike="noStrike" kern="1200" dirty="0" smtClean="0">
                <a:solidFill>
                  <a:schemeClr val="tx1"/>
                </a:solidFill>
                <a:latin typeface="+mn-lt"/>
                <a:ea typeface="+mn-ea"/>
                <a:cs typeface="+mn-cs"/>
              </a:rPr>
              <a:t>**Demo: Have students hold a hand in front of them at arm’s length and move it toward their head, then away; they will perceive no change in size.  Now have students hold the pointer finger of their left hand about 8 inches in front of their face and focus on it.  They should then position their right hand at arm’s length, past their left pointer finger.  While maintaining fixation on their left fingertip, they should move their right hand toward and away from their face.  Although their focus should be on the finger, they should also notice the image of the hand as it moves.  It will change dramatically in size.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205</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sng" kern="1200" dirty="0" smtClean="0">
                <a:solidFill>
                  <a:schemeClr val="tx1"/>
                </a:solidFill>
                <a:latin typeface="+mn-lt"/>
                <a:ea typeface="+mn-ea"/>
                <a:cs typeface="+mn-cs"/>
              </a:rPr>
              <a:t>Lightness Constancy</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White paper reflects 90% of the light falling on it; black paper only 10%</a:t>
            </a:r>
          </a:p>
          <a:p>
            <a:pPr rtl="0" fontAlgn="base">
              <a:buFont typeface="Arial" pitchFamily="34" charset="0"/>
              <a:buChar char="•"/>
            </a:pPr>
            <a:r>
              <a:rPr lang="en-US" sz="1200" b="0" i="1" u="none" strike="noStrike" kern="1200" dirty="0" smtClean="0">
                <a:solidFill>
                  <a:schemeClr val="tx1"/>
                </a:solidFill>
                <a:latin typeface="+mn-lt"/>
                <a:ea typeface="+mn-ea"/>
                <a:cs typeface="+mn-cs"/>
              </a:rPr>
              <a:t>Brightness constancy/lightness constancy</a:t>
            </a:r>
            <a:r>
              <a:rPr lang="en-US" sz="1200" b="0" i="0" u="none" strike="noStrike" kern="1200" dirty="0" smtClean="0">
                <a:solidFill>
                  <a:schemeClr val="tx1"/>
                </a:solidFill>
                <a:latin typeface="+mn-lt"/>
                <a:ea typeface="+mn-ea"/>
                <a:cs typeface="+mn-cs"/>
              </a:rPr>
              <a:t>: we perceive an object as having a constant lightness even while its illumination varies</a:t>
            </a:r>
          </a:p>
          <a:p>
            <a:pPr rtl="0" fontAlgn="base">
              <a:buFont typeface="Arial" pitchFamily="34" charset="0"/>
              <a:buChar char="•"/>
            </a:pPr>
            <a:r>
              <a:rPr lang="en-US" sz="1200" b="0" i="0" u="none" strike="noStrike" kern="1200" dirty="0" smtClean="0">
                <a:solidFill>
                  <a:schemeClr val="tx1"/>
                </a:solidFill>
                <a:latin typeface="+mn-lt"/>
                <a:ea typeface="+mn-ea"/>
                <a:cs typeface="+mn-cs"/>
              </a:rPr>
              <a:t>Perceived lightness depends on </a:t>
            </a:r>
            <a:r>
              <a:rPr lang="en-US" sz="1200" b="0" i="1" u="none" strike="noStrike" kern="1200" dirty="0" smtClean="0">
                <a:solidFill>
                  <a:schemeClr val="tx1"/>
                </a:solidFill>
                <a:latin typeface="+mn-lt"/>
                <a:ea typeface="+mn-ea"/>
                <a:cs typeface="+mn-cs"/>
              </a:rPr>
              <a:t>relative luminance</a:t>
            </a:r>
            <a:r>
              <a:rPr lang="en-US" sz="1200" b="0" i="0" u="none" strike="noStrike" kern="1200" dirty="0" smtClean="0">
                <a:solidFill>
                  <a:schemeClr val="tx1"/>
                </a:solidFill>
                <a:latin typeface="+mn-lt"/>
                <a:ea typeface="+mn-ea"/>
                <a:cs typeface="+mn-cs"/>
              </a:rPr>
              <a:t> (see image on slide)—the amount of light an object reflects is relative to its surroundings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Example: If you are up early in the morning and it’s still dark out, it is hard to find the matching black vs. blue sock.  If you turn the light on or wait for sunrise—it is easier to distinguish</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206</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sng" kern="1200" dirty="0" smtClean="0">
                <a:solidFill>
                  <a:schemeClr val="tx1"/>
                </a:solidFill>
                <a:latin typeface="+mn-lt"/>
                <a:ea typeface="+mn-ea"/>
                <a:cs typeface="+mn-cs"/>
              </a:rPr>
              <a:t>Color Constancy</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Perceiving familiar objects as having consistent color, even if changing illumination alters the wavelengths reflected by the object: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A red apple in a bowl by itself retains its redness; by keeping in mind the surrounding context, when seeing the apple with other fruits, its color will remain roughly constant as the lighting and wavelengths shift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*Color depends on context in its surrounding objects</a:t>
            </a:r>
          </a:p>
          <a:p>
            <a:pPr lvl="1" rtl="0" fontAlgn="base">
              <a:buFont typeface="Arial" pitchFamily="34" charset="0"/>
              <a:buNone/>
            </a:pPr>
            <a:endParaRPr lang="en-US" sz="1200" b="0" i="0" u="none" strike="noStrike" kern="1200" dirty="0" smtClean="0">
              <a:solidFill>
                <a:schemeClr val="tx1"/>
              </a:solidFill>
              <a:latin typeface="+mn-lt"/>
              <a:ea typeface="+mn-ea"/>
              <a:cs typeface="+mn-cs"/>
            </a:endParaRPr>
          </a:p>
          <a:p>
            <a:pPr rtl="0">
              <a:buFont typeface="Arial" pitchFamily="34" charset="0"/>
              <a:buChar char="•"/>
            </a:pPr>
            <a:r>
              <a:rPr lang="en-US" sz="1200" b="0" i="0" u="none" strike="noStrike" kern="1200" dirty="0" smtClean="0">
                <a:solidFill>
                  <a:schemeClr val="tx1"/>
                </a:solidFill>
                <a:latin typeface="+mn-lt"/>
                <a:ea typeface="+mn-ea"/>
                <a:cs typeface="+mn-cs"/>
              </a:rPr>
              <a:t>Importance of Perceptual constancy: our brain has the power to make sense out of nonsense!</a:t>
            </a:r>
            <a:endParaRPr lang="en-US" dirty="0" smtClean="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207</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sng" kern="1200" dirty="0" smtClean="0">
                <a:solidFill>
                  <a:schemeClr val="tx1"/>
                </a:solidFill>
                <a:latin typeface="+mn-lt"/>
                <a:ea typeface="+mn-ea"/>
                <a:cs typeface="+mn-cs"/>
              </a:rPr>
              <a:t>Perceptual Interpretation</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We are born with the ability to tell the difference between figure and ground and can sense colors (Immanuel Kant—1724-1804)</a:t>
            </a:r>
          </a:p>
          <a:p>
            <a:pPr rtl="0" fontAlgn="base">
              <a:buFont typeface="Arial" pitchFamily="34" charset="0"/>
              <a:buChar char="•"/>
            </a:pPr>
            <a:r>
              <a:rPr lang="en-US" sz="1200" b="0" i="0" u="none" strike="noStrike" kern="1200" dirty="0" smtClean="0">
                <a:solidFill>
                  <a:schemeClr val="tx1"/>
                </a:solidFill>
                <a:latin typeface="+mn-lt"/>
                <a:ea typeface="+mn-ea"/>
                <a:cs typeface="+mn-cs"/>
              </a:rPr>
              <a:t>Experience guides and sustains the brain’s development as it forms pathways that affect our perceptions (John Locke –1632-1704)</a:t>
            </a:r>
          </a:p>
          <a:p>
            <a:pPr rtl="0" fontAlgn="base">
              <a:buFont typeface="Arial" pitchFamily="34" charset="0"/>
              <a:buChar char="•"/>
            </a:pPr>
            <a:r>
              <a:rPr lang="en-US" sz="1200" b="0" i="0" u="none" strike="noStrike" kern="1200" dirty="0" smtClean="0">
                <a:solidFill>
                  <a:schemeClr val="tx1"/>
                </a:solidFill>
                <a:latin typeface="+mn-lt"/>
                <a:ea typeface="+mn-ea"/>
                <a:cs typeface="+mn-cs"/>
              </a:rPr>
              <a:t>Eyes and mouth play a dominant role in face recognition.  </a:t>
            </a:r>
          </a:p>
          <a:p>
            <a:pPr lvl="1" rtl="0" fontAlgn="base"/>
            <a:r>
              <a:rPr lang="en-US" sz="1200" b="0" i="0" u="none" strike="noStrike" kern="1200" dirty="0" smtClean="0">
                <a:solidFill>
                  <a:schemeClr val="tx1"/>
                </a:solidFill>
                <a:latin typeface="+mn-lt"/>
                <a:ea typeface="+mn-ea"/>
                <a:cs typeface="+mn-cs"/>
              </a:rPr>
              <a:t>Madonna picture: Portrait artists understood the importance of this recognition and therefore centered an eye in their paintings.</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208</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sng" kern="1200" dirty="0" smtClean="0">
                <a:solidFill>
                  <a:schemeClr val="tx1"/>
                </a:solidFill>
                <a:latin typeface="+mn-lt"/>
                <a:ea typeface="+mn-ea"/>
                <a:cs typeface="+mn-cs"/>
              </a:rPr>
              <a:t>Sensory deprivation</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Kittens raised without exposure to horizontal lines later had difficulty perceiving horizontal bars.</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209</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sng" kern="1200" dirty="0" smtClean="0">
                <a:solidFill>
                  <a:schemeClr val="tx1"/>
                </a:solidFill>
                <a:latin typeface="+mn-lt"/>
                <a:ea typeface="+mn-ea"/>
                <a:cs typeface="+mn-cs"/>
              </a:rPr>
              <a:t>Perceptual adaptation</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Given a new pair of glasses or new contact lenses, we may feel a little strange, even dizzy.  Within a day or two, we adjust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Perceptual adaptation: In vision, the ability to adjust to an artificially displaced or even inverted visual field</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If you are given goggles which turns the world upside, you are able to adapt to the context and learned to coordinate your movements</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210</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buFont typeface="Arial" pitchFamily="34" charset="0"/>
              <a:buNone/>
            </a:pPr>
            <a:r>
              <a:rPr lang="en-US" sz="1200" b="0" i="0" u="sng" kern="1200" dirty="0" smtClean="0">
                <a:solidFill>
                  <a:schemeClr val="tx1"/>
                </a:solidFill>
                <a:latin typeface="+mn-lt"/>
                <a:ea typeface="+mn-ea"/>
                <a:cs typeface="+mn-cs"/>
              </a:rPr>
              <a:t>Perceptual Set</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Our experiences, assumptions, and expectations may give us a </a:t>
            </a:r>
            <a:r>
              <a:rPr lang="en-US" sz="1200" b="1" i="0" u="none" strike="noStrike" kern="1200" dirty="0" smtClean="0">
                <a:solidFill>
                  <a:schemeClr val="tx1"/>
                </a:solidFill>
                <a:latin typeface="+mn-lt"/>
                <a:ea typeface="+mn-ea"/>
                <a:cs typeface="+mn-cs"/>
              </a:rPr>
              <a:t>perceptual set</a:t>
            </a:r>
            <a:r>
              <a:rPr lang="en-US" sz="1200" b="0" i="0" u="none" strike="noStrike" kern="1200" dirty="0" smtClean="0">
                <a:solidFill>
                  <a:schemeClr val="tx1"/>
                </a:solidFill>
                <a:latin typeface="+mn-lt"/>
                <a:ea typeface="+mn-ea"/>
                <a:cs typeface="+mn-cs"/>
              </a:rPr>
              <a:t>/mental predisposition that greatly influences (top-down) what we perceive.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Image example: Show a friend either the left (saxophone player) or right image (woman’s face).  Then show the center image and ask “What do you see?” Whether your friend reports seeing a saxophone or a woman’s face will likely depend on which of the other two drawings was viewed first. In each of those images, the meaning if clear, and it will establish perceptual expectations.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Once we have formed a wrong idea about reality, we have more difficulty seeing the truth. </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Loch Ness monster or a log? …………Flying saucers or clouds?</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Much of what we perceive comes from our experiences and what we see/hear</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Through experience, we form </a:t>
            </a:r>
            <a:r>
              <a:rPr lang="en-US" sz="1200" b="1" i="0" u="none" strike="noStrike" kern="1200" dirty="0" smtClean="0">
                <a:solidFill>
                  <a:schemeClr val="tx1"/>
                </a:solidFill>
                <a:latin typeface="+mn-lt"/>
                <a:ea typeface="+mn-ea"/>
                <a:cs typeface="+mn-cs"/>
              </a:rPr>
              <a:t>schemas</a:t>
            </a:r>
            <a:r>
              <a:rPr lang="en-US" sz="1200" b="0" i="0" u="none" strike="noStrike" kern="1200" dirty="0" smtClean="0">
                <a:solidFill>
                  <a:schemeClr val="tx1"/>
                </a:solidFill>
                <a:latin typeface="+mn-lt"/>
                <a:ea typeface="+mn-ea"/>
                <a:cs typeface="+mn-cs"/>
              </a:rPr>
              <a:t>: that organize and interpret unfamiliar information</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We recognize people by facial features that cartoonists can caricature</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211</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buFont typeface="Arial" pitchFamily="34" charset="0"/>
              <a:buChar char="•"/>
            </a:pPr>
            <a:r>
              <a:rPr lang="en-US" sz="1200" b="0" i="0" u="none" strike="noStrike" kern="1200" dirty="0" smtClean="0">
                <a:solidFill>
                  <a:schemeClr val="tx1"/>
                </a:solidFill>
                <a:latin typeface="+mn-lt"/>
                <a:ea typeface="+mn-ea"/>
                <a:cs typeface="+mn-cs"/>
              </a:rPr>
              <a:t>Once we have formed a wrong idea about reality, we have more difficulty seeing the truth. </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Loch Ness monster or a log? …………Flying saucers or clouds?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Much of what we perceive comes from our experiences and what we see/hear</a:t>
            </a:r>
          </a:p>
          <a:p>
            <a:pPr lvl="0" rtl="0" fontAlgn="base">
              <a:buFont typeface="Arial" pitchFamily="34" charset="0"/>
              <a:buChar char="•"/>
            </a:pPr>
            <a:r>
              <a:rPr lang="en-US" sz="1200" b="0" i="0" u="none" strike="noStrike" kern="1200" dirty="0" smtClean="0">
                <a:solidFill>
                  <a:schemeClr val="tx1"/>
                </a:solidFill>
                <a:latin typeface="+mn-lt"/>
                <a:ea typeface="+mn-ea"/>
                <a:cs typeface="+mn-cs"/>
              </a:rPr>
              <a:t>Through experience, we form </a:t>
            </a:r>
            <a:r>
              <a:rPr lang="en-US" sz="1200" b="1" i="0" u="none" strike="noStrike" kern="1200" dirty="0" smtClean="0">
                <a:solidFill>
                  <a:schemeClr val="tx1"/>
                </a:solidFill>
                <a:latin typeface="+mn-lt"/>
                <a:ea typeface="+mn-ea"/>
                <a:cs typeface="+mn-cs"/>
              </a:rPr>
              <a:t>schemas</a:t>
            </a:r>
            <a:r>
              <a:rPr lang="en-US" sz="1200" b="0" i="0" u="none" strike="noStrike" kern="1200" dirty="0" smtClean="0">
                <a:solidFill>
                  <a:schemeClr val="tx1"/>
                </a:solidFill>
                <a:latin typeface="+mn-lt"/>
                <a:ea typeface="+mn-ea"/>
                <a:cs typeface="+mn-cs"/>
              </a:rPr>
              <a:t>: that organize and interpret unfamiliar information</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We recognize people by facial features that cartoonists can caricature</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212</a:t>
            </a:fld>
            <a:endParaRPr lang="en-US"/>
          </a:p>
        </p:txBody>
      </p:sp>
    </p:spTree>
    <p:extLst>
      <p:ext uri="{BB962C8B-B14F-4D97-AF65-F5344CB8AC3E}">
        <p14:creationId xmlns:p14="http://schemas.microsoft.com/office/powerpoint/2010/main" val="1488683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latin typeface="+mn-lt"/>
                <a:ea typeface="+mn-ea"/>
                <a:cs typeface="+mn-cs"/>
              </a:rPr>
              <a:t>Videos and DVD</a:t>
            </a:r>
            <a:endParaRPr lang="en-US" dirty="0" smtClean="0"/>
          </a:p>
          <a:p>
            <a:endParaRPr lang="en-US" dirty="0" smtClean="0"/>
          </a:p>
          <a:p>
            <a:pPr marL="0" lvl="1" rtl="0" fontAlgn="base">
              <a:buFont typeface="Arial" pitchFamily="34" charset="0"/>
              <a:buChar char="•"/>
            </a:pPr>
            <a:r>
              <a:rPr lang="en-US" sz="1200" b="0" i="0" u="none" strike="noStrike" kern="1200" dirty="0" smtClean="0">
                <a:solidFill>
                  <a:schemeClr val="tx1"/>
                </a:solidFill>
                <a:latin typeface="+mn-lt"/>
                <a:ea typeface="+mn-ea"/>
                <a:cs typeface="+mn-cs"/>
              </a:rPr>
              <a:t>A form of </a:t>
            </a:r>
            <a:r>
              <a:rPr lang="en-US" sz="1200" b="0" i="0" u="none" strike="noStrike" kern="1200" dirty="0" err="1" smtClean="0">
                <a:solidFill>
                  <a:schemeClr val="tx1"/>
                </a:solidFill>
                <a:latin typeface="+mn-lt"/>
                <a:ea typeface="+mn-ea"/>
                <a:cs typeface="+mn-cs"/>
              </a:rPr>
              <a:t>inattentional</a:t>
            </a:r>
            <a:r>
              <a:rPr lang="en-US" sz="1200" b="0" i="0" u="none" strike="noStrike" kern="1200" dirty="0" smtClean="0">
                <a:solidFill>
                  <a:schemeClr val="tx1"/>
                </a:solidFill>
                <a:latin typeface="+mn-lt"/>
                <a:ea typeface="+mn-ea"/>
                <a:cs typeface="+mn-cs"/>
              </a:rPr>
              <a:t> blindness = </a:t>
            </a:r>
            <a:r>
              <a:rPr lang="en-US" sz="1200" b="1" i="0" u="none" strike="noStrike" kern="1200" dirty="0" smtClean="0">
                <a:solidFill>
                  <a:schemeClr val="tx1"/>
                </a:solidFill>
                <a:latin typeface="+mn-lt"/>
                <a:ea typeface="+mn-ea"/>
                <a:cs typeface="+mn-cs"/>
              </a:rPr>
              <a:t> change blindness</a:t>
            </a:r>
            <a:r>
              <a:rPr lang="en-US" sz="1200" b="0" i="0" u="none" strike="noStrike" kern="1200" dirty="0" smtClean="0">
                <a:solidFill>
                  <a:schemeClr val="tx1"/>
                </a:solidFill>
                <a:latin typeface="+mn-lt"/>
                <a:ea typeface="+mn-ea"/>
                <a:cs typeface="+mn-cs"/>
              </a:rPr>
              <a:t> (failing to notice a change in the environment)</a:t>
            </a:r>
          </a:p>
          <a:p>
            <a:pPr marL="0" lvl="2" rtl="0" fontAlgn="base">
              <a:buFont typeface="Arial" pitchFamily="34" charset="0"/>
              <a:buChar char="•"/>
            </a:pPr>
            <a:r>
              <a:rPr lang="en-US" sz="1200" b="0" i="0" u="none" strike="noStrike" kern="1200" dirty="0" smtClean="0">
                <a:solidFill>
                  <a:schemeClr val="tx1"/>
                </a:solidFill>
                <a:latin typeface="+mn-lt"/>
                <a:ea typeface="+mn-ea"/>
                <a:cs typeface="+mn-cs"/>
              </a:rPr>
              <a:t>Experiment challenge—when people are so wrapped up in what they are supposed to be doing, they don’t notice that the experimenter changed people</a:t>
            </a:r>
          </a:p>
          <a:p>
            <a:pPr marL="0" lvl="2" rtl="0" fontAlgn="base">
              <a:buFont typeface="Arial" pitchFamily="34" charset="0"/>
              <a:buNone/>
            </a:pPr>
            <a:endParaRPr lang="en-US" sz="1200" b="0" i="0" u="none" strike="noStrike" kern="1200" dirty="0" smtClean="0">
              <a:solidFill>
                <a:schemeClr val="tx1"/>
              </a:solidFill>
              <a:latin typeface="+mn-lt"/>
              <a:ea typeface="+mn-ea"/>
              <a:cs typeface="+mn-cs"/>
            </a:endParaRPr>
          </a:p>
          <a:p>
            <a:pPr marL="0" lvl="1" rtl="0" fontAlgn="base">
              <a:buFont typeface="Arial" pitchFamily="34" charset="0"/>
              <a:buChar char="•"/>
            </a:pPr>
            <a:r>
              <a:rPr lang="en-US" sz="1200" b="1" i="0" u="none" strike="noStrike" kern="1200" dirty="0" smtClean="0">
                <a:solidFill>
                  <a:schemeClr val="tx1"/>
                </a:solidFill>
                <a:latin typeface="+mn-lt"/>
                <a:ea typeface="+mn-ea"/>
                <a:cs typeface="+mn-cs"/>
              </a:rPr>
              <a:t>Choice blindness</a:t>
            </a:r>
            <a:r>
              <a:rPr lang="en-US" sz="1200" b="0" i="0" u="none" strike="noStrike" kern="1200" dirty="0" smtClean="0">
                <a:solidFill>
                  <a:schemeClr val="tx1"/>
                </a:solidFill>
                <a:latin typeface="+mn-lt"/>
                <a:ea typeface="+mn-ea"/>
                <a:cs typeface="+mn-cs"/>
              </a:rPr>
              <a:t> (known  biases)—or choice blindness </a:t>
            </a:r>
            <a:r>
              <a:rPr lang="en-US" sz="1200" b="0" i="0" u="none" strike="noStrike" kern="1200" dirty="0" err="1" smtClean="0">
                <a:solidFill>
                  <a:schemeClr val="tx1"/>
                </a:solidFill>
                <a:latin typeface="+mn-lt"/>
                <a:ea typeface="+mn-ea"/>
                <a:cs typeface="+mn-cs"/>
              </a:rPr>
              <a:t>blindness</a:t>
            </a:r>
            <a:r>
              <a:rPr lang="en-US" sz="1200" b="0" i="0" u="none" strike="noStrike" kern="1200" dirty="0" smtClean="0">
                <a:solidFill>
                  <a:schemeClr val="tx1"/>
                </a:solidFill>
                <a:latin typeface="+mn-lt"/>
                <a:ea typeface="+mn-ea"/>
                <a:cs typeface="+mn-cs"/>
              </a:rPr>
              <a:t> (hidden biases are unknown)</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19</a:t>
            </a:fld>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sng" kern="1200" dirty="0" smtClean="0">
                <a:solidFill>
                  <a:schemeClr val="tx1"/>
                </a:solidFill>
                <a:latin typeface="+mn-lt"/>
                <a:ea typeface="+mn-ea"/>
                <a:cs typeface="+mn-cs"/>
              </a:rPr>
              <a:t>Context Effects</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Our brain can work backward in time to allow a later stimulus to determine how we perceive an earlier one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“eel is on a wagon” = wheel  is on a wagon…</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Context can radically impact our perception---is the “magician’s cabinet” on the floor or hanging from the ceiling? In each case, the context of the rabbits guides our perception</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Stereotypes and schemas can define perception of gender</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Studying, reading or watching TV should not occur while lying in bed.  People who do this associate studying with sleeping since they study where they sleep</a:t>
            </a:r>
          </a:p>
          <a:p>
            <a:endParaRPr lang="en-US" dirty="0" smtClean="0"/>
          </a:p>
        </p:txBody>
      </p:sp>
      <p:sp>
        <p:nvSpPr>
          <p:cNvPr id="4" name="Slide Number Placeholder 3"/>
          <p:cNvSpPr>
            <a:spLocks noGrp="1"/>
          </p:cNvSpPr>
          <p:nvPr>
            <p:ph type="sldNum" sz="quarter" idx="10"/>
          </p:nvPr>
        </p:nvSpPr>
        <p:spPr/>
        <p:txBody>
          <a:bodyPr/>
          <a:lstStyle/>
          <a:p>
            <a:fld id="{255627F8-329C-43A2-86E4-50D02CD25C39}" type="slidenum">
              <a:rPr lang="en-US" smtClean="0"/>
              <a:pPr/>
              <a:t>213</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sng" kern="1200" dirty="0" smtClean="0">
                <a:solidFill>
                  <a:schemeClr val="tx1"/>
                </a:solidFill>
                <a:latin typeface="+mn-lt"/>
                <a:ea typeface="+mn-ea"/>
                <a:cs typeface="+mn-cs"/>
              </a:rPr>
              <a:t>Cultural Context</a:t>
            </a:r>
            <a:endParaRPr lang="en-US" dirty="0" smtClean="0"/>
          </a:p>
          <a:p>
            <a:pPr rtl="0" fontAlgn="base"/>
            <a:r>
              <a:rPr lang="en-US" sz="1200" b="0" i="0" u="none" strike="noStrike" kern="1200" dirty="0" smtClean="0">
                <a:solidFill>
                  <a:schemeClr val="tx1"/>
                </a:solidFill>
                <a:latin typeface="+mn-lt"/>
                <a:ea typeface="+mn-ea"/>
                <a:cs typeface="+mn-cs"/>
              </a:rPr>
              <a:t>Culture influences perception.  Most Westerners (North/South Americans) have no trouble interpreting the image of people sitting inside of a dwelling.  They do not confuse the window with a box on the woman’s head.  However those from other cultures that do not share the same perceptual sets perceive the scene differently (said the woman was balancing a metal box or can on her head and that the family was sitting under a tree)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214</a:t>
            </a:fld>
            <a:endParaRPr lang="en-US"/>
          </a:p>
        </p:txBody>
      </p:sp>
    </p:spTree>
    <p:extLst>
      <p:ext uri="{BB962C8B-B14F-4D97-AF65-F5344CB8AC3E}">
        <p14:creationId xmlns:p14="http://schemas.microsoft.com/office/powerpoint/2010/main" val="393424863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latin typeface="+mn-lt"/>
                <a:ea typeface="+mn-ea"/>
                <a:cs typeface="+mn-cs"/>
              </a:rPr>
              <a:t>**Perception is also influenced by our emotions and motivation</a:t>
            </a:r>
          </a:p>
          <a:p>
            <a:pPr rtl="0"/>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If a person is tired, walking a long trek will be overwhelming</a:t>
            </a:r>
          </a:p>
          <a:p>
            <a:pPr rtl="0" fontAlgn="base">
              <a:buFont typeface="Arial" pitchFamily="34" charset="0"/>
              <a:buChar char="•"/>
            </a:pPr>
            <a:r>
              <a:rPr lang="en-US" sz="1200" b="0" i="0" u="none" strike="noStrike" kern="1200" dirty="0" smtClean="0">
                <a:solidFill>
                  <a:schemeClr val="tx1"/>
                </a:solidFill>
                <a:latin typeface="+mn-lt"/>
                <a:ea typeface="+mn-ea"/>
                <a:cs typeface="+mn-cs"/>
              </a:rPr>
              <a:t>If a person receives a reward to perceive a particular drawing, they will identify that drawing</a:t>
            </a:r>
          </a:p>
          <a:p>
            <a:pPr rtl="0" fontAlgn="base">
              <a:buFont typeface="Arial" pitchFamily="34" charset="0"/>
              <a:buNone/>
            </a:pPr>
            <a:endParaRPr lang="en-US" sz="1200" b="0" i="0" u="none" strike="noStrike"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rPr>
              <a:t>**The river of perception is fed by sensation, cognition and emotion→ need multiple levels of analysis (</a:t>
            </a:r>
            <a:r>
              <a:rPr lang="en-US" sz="1200" b="0" i="0" u="none" strike="noStrike" kern="1200" dirty="0" err="1" smtClean="0">
                <a:solidFill>
                  <a:schemeClr val="tx1"/>
                </a:solidFill>
                <a:latin typeface="+mn-lt"/>
                <a:ea typeface="+mn-ea"/>
                <a:cs typeface="+mn-cs"/>
              </a:rPr>
              <a:t>Biopsychosocial</a:t>
            </a:r>
            <a:r>
              <a:rPr lang="en-US" sz="1200" b="0" i="0" u="none" strike="noStrike" kern="1200" dirty="0" smtClean="0">
                <a:solidFill>
                  <a:schemeClr val="tx1"/>
                </a:solidFill>
                <a:latin typeface="+mn-lt"/>
                <a:ea typeface="+mn-ea"/>
                <a:cs typeface="+mn-cs"/>
              </a:rPr>
              <a:t> approach)</a:t>
            </a: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215</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sng" kern="1200" dirty="0" smtClean="0">
                <a:solidFill>
                  <a:schemeClr val="tx1"/>
                </a:solidFill>
                <a:latin typeface="+mn-lt"/>
                <a:ea typeface="+mn-ea"/>
                <a:cs typeface="+mn-cs"/>
              </a:rPr>
              <a:t>Extrasensory Perception</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ESP: The controversial claim that perception can occur apart from sensory input; includes telepathy, clairvoyance (the ability to perceive things beyond an ordinary means of perception) and precognition </a:t>
            </a:r>
          </a:p>
        </p:txBody>
      </p:sp>
      <p:sp>
        <p:nvSpPr>
          <p:cNvPr id="4" name="Slide Number Placeholder 3"/>
          <p:cNvSpPr>
            <a:spLocks noGrp="1"/>
          </p:cNvSpPr>
          <p:nvPr>
            <p:ph type="sldNum" sz="quarter" idx="10"/>
          </p:nvPr>
        </p:nvSpPr>
        <p:spPr/>
        <p:txBody>
          <a:bodyPr/>
          <a:lstStyle/>
          <a:p>
            <a:fld id="{255627F8-329C-43A2-86E4-50D02CD25C39}" type="slidenum">
              <a:rPr lang="en-US" smtClean="0"/>
              <a:pPr/>
              <a:t>221</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smtClean="0">
                <a:solidFill>
                  <a:schemeClr val="tx1"/>
                </a:solidFill>
                <a:latin typeface="+mn-lt"/>
                <a:ea typeface="+mn-ea"/>
                <a:cs typeface="+mn-cs"/>
              </a:rPr>
              <a:t>Parapsychology</a:t>
            </a:r>
            <a:r>
              <a:rPr lang="en-US" sz="1200" b="0" i="0" u="none" strike="noStrike" kern="1200" dirty="0" smtClean="0">
                <a:solidFill>
                  <a:schemeClr val="tx1"/>
                </a:solidFill>
                <a:latin typeface="+mn-lt"/>
                <a:ea typeface="+mn-ea"/>
                <a:cs typeface="+mn-cs"/>
              </a:rPr>
              <a:t>: the study of paranormal phenomena (ESP &amp; </a:t>
            </a:r>
            <a:r>
              <a:rPr lang="en-US" sz="1200" b="0" i="0" u="none" strike="noStrike" kern="1200" dirty="0" err="1" smtClean="0">
                <a:solidFill>
                  <a:schemeClr val="tx1"/>
                </a:solidFill>
                <a:latin typeface="+mn-lt"/>
                <a:ea typeface="+mn-ea"/>
                <a:cs typeface="+mn-cs"/>
              </a:rPr>
              <a:t>psychkinesis</a:t>
            </a:r>
            <a:r>
              <a:rPr lang="en-US" sz="1200" b="0" i="0" u="none" strike="noStrike" kern="1200" dirty="0" smtClean="0">
                <a:solidFill>
                  <a:schemeClr val="tx1"/>
                </a:solidFill>
                <a:latin typeface="+mn-lt"/>
                <a:ea typeface="+mn-ea"/>
                <a:cs typeface="+mn-cs"/>
              </a:rPr>
              <a:t>—movement of physical objects by the mind without the use of physical means—levitating a table, influencing the roll of dice)</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222</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Char char="•"/>
            </a:pPr>
            <a:r>
              <a:rPr lang="en-US" sz="1200" b="1" i="0" u="none" strike="noStrike" kern="1200" dirty="0" smtClean="0">
                <a:solidFill>
                  <a:schemeClr val="tx1"/>
                </a:solidFill>
                <a:latin typeface="+mn-lt"/>
                <a:ea typeface="+mn-ea"/>
                <a:cs typeface="+mn-cs"/>
              </a:rPr>
              <a:t>Parapsychology</a:t>
            </a:r>
            <a:r>
              <a:rPr lang="en-US" sz="1200" b="0" i="0" u="none" strike="noStrike" kern="1200" dirty="0" smtClean="0">
                <a:solidFill>
                  <a:schemeClr val="tx1"/>
                </a:solidFill>
                <a:latin typeface="+mn-lt"/>
                <a:ea typeface="+mn-ea"/>
                <a:cs typeface="+mn-cs"/>
              </a:rPr>
              <a:t>: the study of paranormal phenomena (ESP &amp; </a:t>
            </a:r>
            <a:r>
              <a:rPr lang="en-US" sz="1200" b="0" i="0" u="none" strike="noStrike" kern="1200" dirty="0" err="1" smtClean="0">
                <a:solidFill>
                  <a:schemeClr val="tx1"/>
                </a:solidFill>
                <a:latin typeface="+mn-lt"/>
                <a:ea typeface="+mn-ea"/>
                <a:cs typeface="+mn-cs"/>
              </a:rPr>
              <a:t>psychkinesis</a:t>
            </a:r>
            <a:r>
              <a:rPr lang="en-US" sz="1200" b="0" i="0" u="none" strike="noStrike" kern="1200" dirty="0" smtClean="0">
                <a:solidFill>
                  <a:schemeClr val="tx1"/>
                </a:solidFill>
                <a:latin typeface="+mn-lt"/>
                <a:ea typeface="+mn-ea"/>
                <a:cs typeface="+mn-cs"/>
              </a:rPr>
              <a:t>—movement of physical objects by the mind without the use of physical means—levitating a table, influencing the roll of dice)</a:t>
            </a:r>
          </a:p>
          <a:p>
            <a:pPr lvl="1" rtl="0" fontAlgn="base">
              <a:buFont typeface="Arial" pitchFamily="34" charset="0"/>
              <a:buChar char="•"/>
            </a:pPr>
            <a:r>
              <a:rPr lang="en-US" sz="1200" b="1" i="0" u="none" strike="noStrike" kern="1200" dirty="0" smtClean="0">
                <a:solidFill>
                  <a:schemeClr val="tx1"/>
                </a:solidFill>
                <a:latin typeface="+mn-lt"/>
                <a:ea typeface="+mn-ea"/>
                <a:cs typeface="+mn-cs"/>
              </a:rPr>
              <a:t>96% </a:t>
            </a:r>
            <a:r>
              <a:rPr lang="en-US" sz="1200" b="0" i="0" u="none" strike="noStrike" kern="1200" dirty="0" smtClean="0">
                <a:solidFill>
                  <a:schemeClr val="tx1"/>
                </a:solidFill>
                <a:latin typeface="+mn-lt"/>
                <a:ea typeface="+mn-ea"/>
                <a:cs typeface="+mn-cs"/>
              </a:rPr>
              <a:t>of scientists are skeptical that such phenomena exist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For</a:t>
            </a:r>
            <a:r>
              <a:rPr lang="en-US" sz="1200" b="1" i="0" u="none" strike="noStrike"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26 years, virtually never have psychics anticipated any of the year’s headlines, predicted the outcome of a lottery jackpot, or make billions on the stock market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Many have had stunning coincidences—but not predictions, just chance</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Correlation does not mean causation (just because events occur together, does not mean that they can cause each other)</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228</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Claims of paranormal phenomena (“psi”);</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Astrological predictions, psychic healing, communication with the dead, out-of-body experiences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Most testable/relevant:</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Telepathy (mind-to-mind communication)</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Clairvoyance (perceiving remote events—sensing that a friend’s house is on fire)</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Precognition (perceiving future events—sporting event’s outcome)</a:t>
            </a:r>
          </a:p>
          <a:p>
            <a:pPr lvl="2" rtl="0" fontAlgn="base">
              <a:buFont typeface="Arial" pitchFamily="34" charset="0"/>
              <a:buNone/>
            </a:pPr>
            <a:endParaRPr lang="en-US" sz="1200" b="0" i="0" u="none" strike="noStrike" kern="1200" dirty="0" smtClean="0">
              <a:solidFill>
                <a:schemeClr val="tx1"/>
              </a:solidFill>
              <a:latin typeface="+mn-lt"/>
              <a:ea typeface="+mn-ea"/>
              <a:cs typeface="+mn-cs"/>
            </a:endParaRPr>
          </a:p>
          <a:p>
            <a:pPr rtl="0"/>
            <a:r>
              <a:rPr lang="en-US" sz="1200" b="0" i="0" u="none" strike="noStrike" kern="1200" dirty="0" smtClean="0">
                <a:solidFill>
                  <a:schemeClr val="tx1"/>
                </a:solidFill>
                <a:latin typeface="+mn-lt"/>
                <a:ea typeface="+mn-ea"/>
                <a:cs typeface="+mn-cs"/>
              </a:rPr>
              <a:t>**Confirmation bias: occurs when we only look for evidence that supports our beliefs and ignore evidence that refutes them.  Many people believe in parapsychology because they rely only on the evidence that supports their beliefs. </a:t>
            </a:r>
            <a:endParaRPr lang="en-US" dirty="0" smtClean="0"/>
          </a:p>
          <a:p>
            <a:pPr rtl="0" fontAlgn="base"/>
            <a:r>
              <a:rPr lang="en-US" sz="1200" b="0" i="0" u="none" strike="noStrike" kern="1200" dirty="0" smtClean="0">
                <a:solidFill>
                  <a:schemeClr val="tx1"/>
                </a:solidFill>
                <a:latin typeface="+mn-lt"/>
                <a:ea typeface="+mn-ea"/>
                <a:cs typeface="+mn-cs"/>
              </a:rPr>
              <a:t>James Randi’s debunking psychics video from earlier in the semester→ encourages psychics to test their beliefs to see if they work</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229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rtl="0" fontAlgn="base">
              <a:buFont typeface="Arial" pitchFamily="34" charset="0"/>
              <a:buChar char="•"/>
            </a:pPr>
            <a:r>
              <a:rPr lang="en-US" sz="1200" b="0" i="0" u="none" strike="noStrike" kern="1200" dirty="0" smtClean="0">
                <a:solidFill>
                  <a:schemeClr val="tx1"/>
                </a:solidFill>
                <a:latin typeface="+mn-lt"/>
                <a:ea typeface="+mn-ea"/>
                <a:cs typeface="+mn-cs"/>
              </a:rPr>
              <a:t>Some stimuli </a:t>
            </a:r>
            <a:r>
              <a:rPr lang="en-US" sz="1200" b="1" i="0" u="none" strike="noStrike" kern="1200" dirty="0" smtClean="0">
                <a:solidFill>
                  <a:schemeClr val="tx1"/>
                </a:solidFill>
                <a:latin typeface="+mn-lt"/>
                <a:ea typeface="+mn-ea"/>
                <a:cs typeface="+mn-cs"/>
              </a:rPr>
              <a:t>Pop-Out (</a:t>
            </a:r>
            <a:r>
              <a:rPr lang="en-US" sz="1200" b="0" i="0" u="none" strike="noStrike" kern="1200" dirty="0" smtClean="0">
                <a:solidFill>
                  <a:schemeClr val="tx1"/>
                </a:solidFill>
                <a:latin typeface="+mn-lt"/>
                <a:ea typeface="+mn-ea"/>
                <a:cs typeface="+mn-cs"/>
              </a:rPr>
              <a:t>ex: if you were to look at a picture of all sad faces, you would notice the one happy, smiling face because our eye demands our attention focus on that.</a:t>
            </a:r>
          </a:p>
          <a:p>
            <a:pPr marL="0" lvl="2" rtl="0" fontAlgn="base">
              <a:buFont typeface="Arial" pitchFamily="34" charset="0"/>
              <a:buChar char="•"/>
            </a:pPr>
            <a:r>
              <a:rPr lang="en-US" sz="1200" b="0" i="0" u="none" strike="noStrike" kern="1200" dirty="0" smtClean="0">
                <a:solidFill>
                  <a:schemeClr val="tx1"/>
                </a:solidFill>
                <a:latin typeface="+mn-lt"/>
                <a:ea typeface="+mn-ea"/>
                <a:cs typeface="+mn-cs"/>
              </a:rPr>
              <a:t>Magicians exploit our change to blindness by selectively focusing our attention on the dramatic act with the inattention to change accomplished by their other hand.</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u="none" strike="noStrike" kern="1200" dirty="0" smtClean="0">
                <a:solidFill>
                  <a:schemeClr val="tx1"/>
                </a:solidFill>
                <a:latin typeface="+mn-lt"/>
                <a:ea typeface="+mn-ea"/>
                <a:cs typeface="+mn-cs"/>
              </a:rPr>
              <a:t>Psychophysics:</a:t>
            </a:r>
            <a:r>
              <a:rPr lang="en-US" sz="1200" b="0" i="0" u="none" strike="noStrike" kern="1200" dirty="0" smtClean="0">
                <a:solidFill>
                  <a:schemeClr val="tx1"/>
                </a:solidFill>
                <a:latin typeface="+mn-lt"/>
                <a:ea typeface="+mn-ea"/>
                <a:cs typeface="+mn-cs"/>
              </a:rPr>
              <a:t> the study of relationships between the physical characteristics of stimuli, such as their intensity, and our psychological experience of them.</a:t>
            </a: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D608A6E-B690-4413-92DD-D07430E9199F}" type="slidenum">
              <a:rPr lang="en-US" altLang="en-US">
                <a:latin typeface="Times New Roman" panose="02020603050405020304" pitchFamily="18" charset="0"/>
              </a:rPr>
              <a:pPr>
                <a:spcBef>
                  <a:spcPct val="0"/>
                </a:spcBef>
              </a:pPr>
              <a:t>22</a:t>
            </a:fld>
            <a:endParaRPr lang="en-US" altLang="en-US">
              <a:latin typeface="Times New Roman" panose="02020603050405020304" pitchFamily="18" charset="0"/>
            </a:endParaRPr>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lvl="1" rtl="0" fontAlgn="base">
              <a:buFont typeface="Arial" pitchFamily="34" charset="0"/>
              <a:buChar char="•"/>
            </a:pPr>
            <a:r>
              <a:rPr lang="en-US" sz="1200" b="1" i="0" u="none" strike="noStrike" kern="1200" dirty="0" smtClean="0">
                <a:solidFill>
                  <a:schemeClr val="tx1"/>
                </a:solidFill>
                <a:latin typeface="+mn-lt"/>
                <a:ea typeface="+mn-ea"/>
                <a:cs typeface="+mn-cs"/>
              </a:rPr>
              <a:t>Gustav Fechner</a:t>
            </a:r>
            <a:r>
              <a:rPr lang="en-US" sz="1200" b="0" i="0" u="none" strike="noStrike" kern="1200" dirty="0" smtClean="0">
                <a:solidFill>
                  <a:schemeClr val="tx1"/>
                </a:solidFill>
                <a:latin typeface="+mn-lt"/>
                <a:ea typeface="+mn-ea"/>
                <a:cs typeface="+mn-cs"/>
              </a:rPr>
              <a:t> (German scientist &amp; philosopher) studied faint stimuli and called them our </a:t>
            </a:r>
            <a:r>
              <a:rPr lang="en-US" sz="1200" b="1" i="0" u="none" strike="noStrike" kern="1200" dirty="0" smtClean="0">
                <a:solidFill>
                  <a:schemeClr val="tx1"/>
                </a:solidFill>
                <a:latin typeface="+mn-lt"/>
                <a:ea typeface="+mn-ea"/>
                <a:cs typeface="+mn-cs"/>
              </a:rPr>
              <a:t>absolute threshold</a:t>
            </a:r>
            <a:endParaRPr lang="en-US" sz="1200" b="0" i="0" u="none" strike="noStrike" kern="1200" dirty="0" smtClean="0">
              <a:solidFill>
                <a:schemeClr val="tx1"/>
              </a:solidFill>
              <a:latin typeface="+mn-lt"/>
              <a:ea typeface="+mn-ea"/>
              <a:cs typeface="+mn-cs"/>
            </a:endParaRPr>
          </a:p>
          <a:p>
            <a:pPr marL="457200" lvl="3" rtl="0" fontAlgn="base">
              <a:buFont typeface="Arial" pitchFamily="34" charset="0"/>
              <a:buChar char="•"/>
            </a:pPr>
            <a:r>
              <a:rPr lang="en-US" sz="1200" b="0" i="0" u="none" strike="noStrike" kern="1200" dirty="0" smtClean="0">
                <a:solidFill>
                  <a:schemeClr val="tx1"/>
                </a:solidFill>
                <a:latin typeface="+mn-lt"/>
                <a:ea typeface="+mn-ea"/>
                <a:cs typeface="+mn-cs"/>
              </a:rPr>
              <a:t>Absolute threshold = the minimum stimulation necessary to detect a particular light, sound, pressure, taste or odor 50% of the time. (listening to pitches during a hearing test)</a:t>
            </a:r>
          </a:p>
          <a:p>
            <a:pPr marL="457200" lvl="3" rtl="0" fontAlgn="base">
              <a:buFont typeface="Arial" pitchFamily="34" charset="0"/>
              <a:buChar char="•"/>
            </a:pPr>
            <a:r>
              <a:rPr lang="en-US" sz="1200" b="0" i="0" u="none" strike="noStrike" kern="1200" dirty="0" smtClean="0">
                <a:solidFill>
                  <a:schemeClr val="tx1"/>
                </a:solidFill>
                <a:latin typeface="+mn-lt"/>
                <a:ea typeface="+mn-ea"/>
                <a:cs typeface="+mn-cs"/>
              </a:rPr>
              <a:t>Sensitivity to high-pitched sounds declines with normal aging (mosquito  ring tones---younger generations can hear certain ring tones when older generations cannot)</a:t>
            </a:r>
          </a:p>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8823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334F617-0C3F-406C-98D8-A40D6F578D10}" type="slidenum">
              <a:rPr lang="en-US" altLang="en-US">
                <a:latin typeface="Times New Roman" panose="02020603050405020304" pitchFamily="18" charset="0"/>
              </a:rPr>
              <a:pPr>
                <a:spcBef>
                  <a:spcPct val="0"/>
                </a:spcBef>
              </a:pPr>
              <a:t>23</a:t>
            </a:fld>
            <a:endParaRPr lang="en-US" altLang="en-US">
              <a:latin typeface="Times New Roman" panose="02020603050405020304" pitchFamily="18"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8993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2E4FEE4-1D06-4661-8837-5F590924F59B}" type="slidenum">
              <a:rPr lang="en-US" altLang="en-US">
                <a:latin typeface="Times New Roman" panose="02020603050405020304" pitchFamily="18" charset="0"/>
              </a:rPr>
              <a:pPr>
                <a:spcBef>
                  <a:spcPct val="0"/>
                </a:spcBef>
              </a:pPr>
              <a:t>24</a:t>
            </a:fld>
            <a:endParaRPr lang="en-US" altLang="en-US">
              <a:latin typeface="Times New Roman" panose="02020603050405020304" pitchFamily="18" charset="0"/>
            </a:endParaRPr>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rtl="0"/>
            <a:r>
              <a:rPr lang="en-US" sz="1200" b="0" i="0" u="sng" kern="1200" dirty="0" smtClean="0">
                <a:solidFill>
                  <a:schemeClr val="tx1"/>
                </a:solidFill>
                <a:latin typeface="+mn-lt"/>
                <a:ea typeface="+mn-ea"/>
                <a:cs typeface="+mn-cs"/>
              </a:rPr>
              <a:t>Measuring absolute thresholds: </a:t>
            </a:r>
            <a:endParaRPr lang="en-US" dirty="0" smtClean="0"/>
          </a:p>
          <a:p>
            <a:pPr lvl="2" rtl="0" fontAlgn="base"/>
            <a:r>
              <a:rPr lang="en-US" sz="1200" b="1" i="0" u="none" strike="noStrike" kern="1200" dirty="0" smtClean="0">
                <a:solidFill>
                  <a:schemeClr val="tx1"/>
                </a:solidFill>
                <a:latin typeface="+mn-lt"/>
                <a:ea typeface="+mn-ea"/>
                <a:cs typeface="+mn-cs"/>
              </a:rPr>
              <a:t>Vision:</a:t>
            </a:r>
            <a:r>
              <a:rPr lang="en-US" sz="1200" b="0" i="0" u="none" strike="noStrike" kern="1200" dirty="0" smtClean="0">
                <a:solidFill>
                  <a:schemeClr val="tx1"/>
                </a:solidFill>
                <a:latin typeface="+mn-lt"/>
                <a:ea typeface="+mn-ea"/>
                <a:cs typeface="+mn-cs"/>
              </a:rPr>
              <a:t> A single candle flame from 30 miles on a dark, clear night</a:t>
            </a:r>
          </a:p>
          <a:p>
            <a:pPr lvl="2" rtl="0" fontAlgn="base"/>
            <a:r>
              <a:rPr lang="en-US" sz="1200" b="1" i="0" u="none" strike="noStrike" kern="1200" dirty="0" smtClean="0">
                <a:solidFill>
                  <a:schemeClr val="tx1"/>
                </a:solidFill>
                <a:latin typeface="+mn-lt"/>
                <a:ea typeface="+mn-ea"/>
                <a:cs typeface="+mn-cs"/>
              </a:rPr>
              <a:t>Hearing:</a:t>
            </a:r>
            <a:r>
              <a:rPr lang="en-US" sz="1200" b="0" i="0" u="none" strike="noStrike" kern="1200" dirty="0" smtClean="0">
                <a:solidFill>
                  <a:schemeClr val="tx1"/>
                </a:solidFill>
                <a:latin typeface="+mn-lt"/>
                <a:ea typeface="+mn-ea"/>
                <a:cs typeface="+mn-cs"/>
              </a:rPr>
              <a:t> The tick of a watch from 20 feet in total quiet</a:t>
            </a:r>
          </a:p>
          <a:p>
            <a:pPr lvl="2" rtl="0" fontAlgn="base"/>
            <a:r>
              <a:rPr lang="en-US" sz="1200" b="1" i="0" u="none" strike="noStrike" kern="1200" dirty="0" smtClean="0">
                <a:solidFill>
                  <a:schemeClr val="tx1"/>
                </a:solidFill>
                <a:latin typeface="+mn-lt"/>
                <a:ea typeface="+mn-ea"/>
                <a:cs typeface="+mn-cs"/>
              </a:rPr>
              <a:t>Smell:</a:t>
            </a:r>
            <a:r>
              <a:rPr lang="en-US" sz="1200" b="0" i="0" u="none" strike="noStrike" kern="1200" dirty="0" smtClean="0">
                <a:solidFill>
                  <a:schemeClr val="tx1"/>
                </a:solidFill>
                <a:latin typeface="+mn-lt"/>
                <a:ea typeface="+mn-ea"/>
                <a:cs typeface="+mn-cs"/>
              </a:rPr>
              <a:t> 1 drop of perfume in a 6-room apartment</a:t>
            </a:r>
          </a:p>
          <a:p>
            <a:pPr lvl="2" rtl="0" fontAlgn="base"/>
            <a:r>
              <a:rPr lang="en-US" sz="1200" b="1" i="0" u="none" strike="noStrike" kern="1200" dirty="0" smtClean="0">
                <a:solidFill>
                  <a:schemeClr val="tx1"/>
                </a:solidFill>
                <a:latin typeface="+mn-lt"/>
                <a:ea typeface="+mn-ea"/>
                <a:cs typeface="+mn-cs"/>
              </a:rPr>
              <a:t>Taste:</a:t>
            </a:r>
            <a:r>
              <a:rPr lang="en-US" sz="1200" b="0" i="0" u="none" strike="noStrike" kern="1200" dirty="0" smtClean="0">
                <a:solidFill>
                  <a:schemeClr val="tx1"/>
                </a:solidFill>
                <a:latin typeface="+mn-lt"/>
                <a:ea typeface="+mn-ea"/>
                <a:cs typeface="+mn-cs"/>
              </a:rPr>
              <a:t> 1 teaspoon sugar in 2 gallons of water</a:t>
            </a:r>
          </a:p>
          <a:p>
            <a:r>
              <a:rPr lang="en-US" sz="1200" b="1" i="0" u="none" strike="noStrike" kern="1200" dirty="0" smtClean="0">
                <a:solidFill>
                  <a:schemeClr val="tx1"/>
                </a:solidFill>
                <a:latin typeface="+mn-lt"/>
                <a:ea typeface="+mn-ea"/>
                <a:cs typeface="+mn-cs"/>
              </a:rPr>
              <a:t>	Touch:</a:t>
            </a:r>
            <a:r>
              <a:rPr lang="en-US" sz="1200" b="0" i="0" u="none" strike="noStrike" kern="1200" dirty="0" smtClean="0">
                <a:solidFill>
                  <a:schemeClr val="tx1"/>
                </a:solidFill>
                <a:latin typeface="+mn-lt"/>
                <a:ea typeface="+mn-ea"/>
                <a:cs typeface="+mn-cs"/>
              </a:rPr>
              <a:t> The wing of a bee on your cheek, dropped from 1 cm</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Stimuli we detect less than 50% of the time = subliminal  </a:t>
            </a:r>
          </a:p>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6494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557C9A7-104E-4B48-9EE7-5CAF9755F100}" type="slidenum">
              <a:rPr lang="en-US" altLang="en-US">
                <a:latin typeface="Times New Roman" panose="02020603050405020304" pitchFamily="18" charset="0"/>
              </a:rPr>
              <a:pPr>
                <a:spcBef>
                  <a:spcPct val="0"/>
                </a:spcBef>
              </a:pPr>
              <a:t>5</a:t>
            </a:fld>
            <a:endParaRPr lang="en-US" altLang="en-US">
              <a:latin typeface="Times New Roman" panose="02020603050405020304" pitchFamily="18" charset="0"/>
            </a:endParaRPr>
          </a:p>
        </p:txBody>
      </p:sp>
      <p:sp>
        <p:nvSpPr>
          <p:cNvPr id="12291" name="Rectangle 2"/>
          <p:cNvSpPr>
            <a:spLocks noGrp="1" noRot="1" noChangeAspect="1" noChangeArrowheads="1" noTextEdit="1"/>
          </p:cNvSpPr>
          <p:nvPr>
            <p:ph type="sldImg"/>
          </p:nvPr>
        </p:nvSpPr>
        <p:spPr>
          <a:solidFill>
            <a:srgbClr val="FFFFFF"/>
          </a:solidFill>
          <a:ln/>
        </p:spPr>
      </p:sp>
      <p:sp>
        <p:nvSpPr>
          <p:cNvPr id="122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b="1" smtClean="0">
                <a:latin typeface="Arial" panose="020B0604020202020204" pitchFamily="34" charset="0"/>
                <a:cs typeface="Arial" panose="020B0604020202020204" pitchFamily="34" charset="0"/>
              </a:rPr>
              <a:t>OBJECTIVE 1| Contrast sensation and perception, and explain the difference between bottom-up and top-down processing.</a:t>
            </a:r>
          </a:p>
        </p:txBody>
      </p:sp>
    </p:spTree>
    <p:extLst>
      <p:ext uri="{BB962C8B-B14F-4D97-AF65-F5344CB8AC3E}">
        <p14:creationId xmlns:p14="http://schemas.microsoft.com/office/powerpoint/2010/main" val="1146523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5A3C495-C501-4C8B-9B12-D7063875B4B7}" type="slidenum">
              <a:rPr lang="en-US" altLang="en-US">
                <a:latin typeface="Times New Roman" panose="02020603050405020304" pitchFamily="18" charset="0"/>
              </a:rPr>
              <a:pPr>
                <a:spcBef>
                  <a:spcPct val="0"/>
                </a:spcBef>
              </a:pPr>
              <a:t>25</a:t>
            </a:fld>
            <a:endParaRPr lang="en-US" altLang="en-US">
              <a:latin typeface="Times New Roman" panose="02020603050405020304" pitchFamily="18"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marL="0" lvl="1" rtl="0" fontAlgn="base"/>
            <a:r>
              <a:rPr lang="en-US" sz="1200" b="1" i="0" u="none" strike="noStrike" kern="1200" dirty="0" smtClean="0">
                <a:solidFill>
                  <a:schemeClr val="tx1"/>
                </a:solidFill>
                <a:latin typeface="+mn-lt"/>
                <a:ea typeface="+mn-ea"/>
                <a:cs typeface="+mn-cs"/>
              </a:rPr>
              <a:t>Signal detection theory</a:t>
            </a:r>
            <a:r>
              <a:rPr lang="en-US" sz="1200" b="0" i="0" u="none" strike="noStrike" kern="1200" dirty="0" smtClean="0">
                <a:solidFill>
                  <a:schemeClr val="tx1"/>
                </a:solidFill>
                <a:latin typeface="+mn-lt"/>
                <a:ea typeface="+mn-ea"/>
                <a:cs typeface="+mn-cs"/>
              </a:rPr>
              <a:t>: detecting a weak signal depends on the signal’s strength &amp; psychological state</a:t>
            </a:r>
          </a:p>
          <a:p>
            <a:pPr lvl="2" rtl="0" fontAlgn="base"/>
            <a:r>
              <a:rPr lang="en-US" sz="1200" b="1" i="0" u="none" strike="noStrike" kern="1200" dirty="0" smtClean="0">
                <a:solidFill>
                  <a:schemeClr val="tx1"/>
                </a:solidFill>
                <a:latin typeface="+mn-lt"/>
                <a:ea typeface="+mn-ea"/>
                <a:cs typeface="+mn-cs"/>
              </a:rPr>
              <a:t>Ex</a:t>
            </a:r>
            <a:r>
              <a:rPr lang="en-US" sz="1200" b="0" i="0" u="none" strike="noStrike" kern="1200" dirty="0" smtClean="0">
                <a:solidFill>
                  <a:schemeClr val="tx1"/>
                </a:solidFill>
                <a:latin typeface="+mn-lt"/>
                <a:ea typeface="+mn-ea"/>
                <a:cs typeface="+mn-cs"/>
              </a:rPr>
              <a:t>: </a:t>
            </a:r>
            <a:r>
              <a:rPr lang="en-US" sz="1200" b="1" i="0" u="none" strike="noStrike"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Some teachers respond differently to misbehaving students</a:t>
            </a:r>
          </a:p>
          <a:p>
            <a:pPr lvl="2" rtl="0" fontAlgn="base"/>
            <a:r>
              <a:rPr lang="en-US" sz="1200" b="0" i="0" u="none" strike="noStrike" kern="1200" dirty="0" smtClean="0">
                <a:solidFill>
                  <a:schemeClr val="tx1"/>
                </a:solidFill>
                <a:latin typeface="+mn-lt"/>
                <a:ea typeface="+mn-ea"/>
                <a:cs typeface="+mn-cs"/>
              </a:rPr>
              <a:t>People’s ability to catch a faint signal diminishes after about 30 minutes (depends on the task, time of day, if person exercises, experiences) </a:t>
            </a:r>
          </a:p>
          <a:p>
            <a:endParaRPr lang="en-US" dirty="0" smtClean="0"/>
          </a:p>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2012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buFont typeface="Arial" pitchFamily="34" charset="0"/>
              <a:buChar char="•"/>
            </a:pPr>
            <a:endParaRPr lang="en-US" dirty="0" smtClean="0"/>
          </a:p>
          <a:p>
            <a:pPr marL="0" lvl="1" rtl="0" fontAlgn="base">
              <a:buFont typeface="Arial" pitchFamily="34" charset="0"/>
              <a:buNone/>
            </a:pPr>
            <a:r>
              <a:rPr lang="en-US" sz="1200" b="1" i="0" u="none" strike="noStrike" kern="1200" dirty="0" smtClean="0">
                <a:solidFill>
                  <a:schemeClr val="tx1"/>
                </a:solidFill>
                <a:latin typeface="+mn-lt"/>
                <a:ea typeface="+mn-ea"/>
                <a:cs typeface="+mn-cs"/>
              </a:rPr>
              <a:t>Subliminal Stimulation</a:t>
            </a:r>
            <a:endParaRPr lang="en-US" sz="1200" b="0" i="0" u="none" strike="noStrike" kern="1200" dirty="0" smtClean="0">
              <a:solidFill>
                <a:schemeClr val="tx1"/>
              </a:solidFill>
              <a:latin typeface="+mn-lt"/>
              <a:ea typeface="+mn-ea"/>
              <a:cs typeface="+mn-cs"/>
            </a:endParaRPr>
          </a:p>
          <a:p>
            <a:pPr marL="0" lvl="2" rtl="0" fontAlgn="base">
              <a:buFont typeface="Arial" pitchFamily="34" charset="0"/>
              <a:buChar char="•"/>
            </a:pPr>
            <a:r>
              <a:rPr lang="en-US" sz="1200" b="0" i="0" u="none" strike="noStrike" kern="1200" dirty="0" smtClean="0">
                <a:solidFill>
                  <a:schemeClr val="tx1"/>
                </a:solidFill>
                <a:latin typeface="+mn-lt"/>
                <a:ea typeface="+mn-ea"/>
                <a:cs typeface="+mn-cs"/>
              </a:rPr>
              <a:t>“Below the threshold” stimuli</a:t>
            </a:r>
          </a:p>
          <a:p>
            <a:pPr marL="0" lvl="2" rtl="0" fontAlgn="base">
              <a:buFont typeface="Arial" pitchFamily="34" charset="0"/>
              <a:buChar char="•"/>
            </a:pPr>
            <a:r>
              <a:rPr lang="en-US" sz="1200" b="0" i="0" u="none" strike="noStrike" kern="1200" dirty="0" smtClean="0">
                <a:solidFill>
                  <a:schemeClr val="tx1"/>
                </a:solidFill>
                <a:latin typeface="+mn-lt"/>
                <a:ea typeface="+mn-ea"/>
                <a:cs typeface="+mn-cs"/>
              </a:rPr>
              <a:t>An invisible word can briefly </a:t>
            </a:r>
            <a:r>
              <a:rPr lang="en-US" sz="1200" b="1" i="0" u="none" strike="noStrike" kern="1200" dirty="0" smtClean="0">
                <a:solidFill>
                  <a:schemeClr val="tx1"/>
                </a:solidFill>
                <a:latin typeface="+mn-lt"/>
                <a:ea typeface="+mn-ea"/>
                <a:cs typeface="+mn-cs"/>
              </a:rPr>
              <a:t>prime</a:t>
            </a:r>
            <a:r>
              <a:rPr lang="en-US" sz="1200" b="0" i="0" u="none" strike="noStrike" kern="1200" dirty="0" smtClean="0">
                <a:solidFill>
                  <a:schemeClr val="tx1"/>
                </a:solidFill>
                <a:latin typeface="+mn-lt"/>
                <a:ea typeface="+mn-ea"/>
                <a:cs typeface="+mn-cs"/>
              </a:rPr>
              <a:t> (the </a:t>
            </a:r>
            <a:r>
              <a:rPr lang="en-US" sz="1200" b="0" i="0" u="none" strike="noStrike" kern="1200" dirty="0" err="1" smtClean="0">
                <a:solidFill>
                  <a:schemeClr val="tx1"/>
                </a:solidFill>
                <a:latin typeface="+mn-lt"/>
                <a:ea typeface="+mn-ea"/>
                <a:cs typeface="+mn-cs"/>
              </a:rPr>
              <a:t>activiation</a:t>
            </a:r>
            <a:r>
              <a:rPr lang="en-US" sz="1200" b="0" i="0" u="none" strike="noStrike" kern="1200" dirty="0" smtClean="0">
                <a:solidFill>
                  <a:schemeClr val="tx1"/>
                </a:solidFill>
                <a:latin typeface="+mn-lt"/>
                <a:ea typeface="+mn-ea"/>
                <a:cs typeface="+mn-cs"/>
              </a:rPr>
              <a:t>—often unconsciously—of certain associations, thus predisposing one’s perception, memory or response</a:t>
            </a:r>
          </a:p>
          <a:p>
            <a:pPr marL="457200" lvl="4" rtl="0" fontAlgn="base">
              <a:buFont typeface="Arial" pitchFamily="34" charset="0"/>
              <a:buChar char="•"/>
            </a:pPr>
            <a:r>
              <a:rPr lang="en-US" sz="1200" b="0" i="0" u="none" strike="noStrike" kern="1200" dirty="0" smtClean="0">
                <a:solidFill>
                  <a:schemeClr val="tx1"/>
                </a:solidFill>
                <a:latin typeface="+mn-lt"/>
                <a:ea typeface="+mn-ea"/>
                <a:cs typeface="+mn-cs"/>
              </a:rPr>
              <a:t>IF we are exposed to stimuli of a specific subject, we are more likely to recognize information about that subject in the environment</a:t>
            </a:r>
          </a:p>
          <a:p>
            <a:pPr marL="0" lvl="2" rtl="0" fontAlgn="base">
              <a:buFont typeface="Arial" pitchFamily="34" charset="0"/>
              <a:buChar char="•"/>
            </a:pPr>
            <a:r>
              <a:rPr lang="en-US" sz="1200" b="0" i="0" u="none" strike="noStrike" kern="1200" dirty="0" smtClean="0">
                <a:solidFill>
                  <a:schemeClr val="tx1"/>
                </a:solidFill>
                <a:latin typeface="+mn-lt"/>
                <a:ea typeface="+mn-ea"/>
                <a:cs typeface="+mn-cs"/>
              </a:rPr>
              <a:t>Sometimes we feel what we do not know and cannot describe (smelling foul odors)</a:t>
            </a:r>
          </a:p>
          <a:p>
            <a:pPr marL="0" lvl="2" rtl="0" fontAlgn="base">
              <a:buFont typeface="Arial" pitchFamily="34" charset="0"/>
              <a:buChar char="•"/>
            </a:pPr>
            <a:r>
              <a:rPr lang="en-US" sz="1200" b="0" i="0" u="none" strike="noStrike" kern="1200" dirty="0" smtClean="0">
                <a:solidFill>
                  <a:schemeClr val="tx1"/>
                </a:solidFill>
                <a:latin typeface="+mn-lt"/>
                <a:ea typeface="+mn-ea"/>
                <a:cs typeface="+mn-cs"/>
              </a:rPr>
              <a:t>Much of our information processing occurs automatically, out of sight, off the radar screen of our conscious mind</a:t>
            </a:r>
          </a:p>
          <a:p>
            <a:pPr marL="457200" lvl="4" rtl="0" fontAlgn="base">
              <a:buFont typeface="Arial" pitchFamily="34" charset="0"/>
              <a:buChar char="•"/>
            </a:pPr>
            <a:r>
              <a:rPr lang="en-US" sz="1200" b="0" i="0" u="none" strike="noStrike" kern="1200" dirty="0" smtClean="0">
                <a:solidFill>
                  <a:schemeClr val="tx1"/>
                </a:solidFill>
                <a:latin typeface="+mn-lt"/>
                <a:ea typeface="+mn-ea"/>
                <a:cs typeface="+mn-cs"/>
              </a:rPr>
              <a:t>If we did a brain scan, you would be able to detect brain activity with a faint, brief stimulus</a:t>
            </a:r>
          </a:p>
          <a:p>
            <a:pPr marL="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buFont typeface="Arial" pitchFamily="34" charset="0"/>
              <a:buChar char="•"/>
            </a:pPr>
            <a:endParaRPr lang="en-US" dirty="0" smtClean="0"/>
          </a:p>
          <a:p>
            <a:pPr marL="0" lvl="1" rtl="0" fontAlgn="base">
              <a:buFont typeface="Arial" pitchFamily="34" charset="0"/>
              <a:buNone/>
            </a:pPr>
            <a:r>
              <a:rPr lang="en-US" sz="1200" b="1" i="0" u="none" strike="noStrike" kern="1200" dirty="0" smtClean="0">
                <a:solidFill>
                  <a:schemeClr val="tx1"/>
                </a:solidFill>
                <a:latin typeface="+mn-lt"/>
                <a:ea typeface="+mn-ea"/>
                <a:cs typeface="+mn-cs"/>
              </a:rPr>
              <a:t>Difference Threshold</a:t>
            </a:r>
            <a:endParaRPr lang="en-US" sz="1200" b="0" i="0" u="none" strike="noStrike" kern="1200" dirty="0" smtClean="0">
              <a:solidFill>
                <a:schemeClr val="tx1"/>
              </a:solidFill>
              <a:latin typeface="+mn-lt"/>
              <a:ea typeface="+mn-ea"/>
              <a:cs typeface="+mn-cs"/>
            </a:endParaRPr>
          </a:p>
          <a:p>
            <a:pPr marL="0" lvl="2" rtl="0" fontAlgn="base">
              <a:buFont typeface="Arial" pitchFamily="34" charset="0"/>
              <a:buChar char="•"/>
            </a:pPr>
            <a:r>
              <a:rPr lang="en-US" sz="1200" b="0" i="0" u="none" strike="noStrike" kern="1200" dirty="0" smtClean="0">
                <a:solidFill>
                  <a:schemeClr val="tx1"/>
                </a:solidFill>
                <a:latin typeface="+mn-lt"/>
                <a:ea typeface="+mn-ea"/>
                <a:cs typeface="+mn-cs"/>
              </a:rPr>
              <a:t>Just noticeable difference (the minimum difference a person or animal can detect between any two stimuli half the time)</a:t>
            </a:r>
          </a:p>
          <a:p>
            <a:pPr marL="457200" lvl="4" rtl="0" fontAlgn="base">
              <a:buFont typeface="Arial" pitchFamily="34" charset="0"/>
              <a:buChar char="•"/>
            </a:pPr>
            <a:r>
              <a:rPr lang="en-US" sz="1200" b="0" i="0" u="none" strike="noStrike" kern="1200" dirty="0" smtClean="0">
                <a:solidFill>
                  <a:schemeClr val="tx1"/>
                </a:solidFill>
                <a:latin typeface="+mn-lt"/>
                <a:ea typeface="+mn-ea"/>
                <a:cs typeface="+mn-cs"/>
              </a:rPr>
              <a:t>Increases with the size of the stimulus</a:t>
            </a:r>
          </a:p>
          <a:p>
            <a:pPr marL="457200" lvl="4" rtl="0" fontAlgn="base">
              <a:buFont typeface="Arial" pitchFamily="34" charset="0"/>
              <a:buChar char="•"/>
            </a:pPr>
            <a:r>
              <a:rPr lang="en-US" sz="1200" b="0" i="0" u="none" strike="noStrike" kern="1200" dirty="0" smtClean="0">
                <a:solidFill>
                  <a:schemeClr val="tx1"/>
                </a:solidFill>
                <a:latin typeface="+mn-lt"/>
                <a:ea typeface="+mn-ea"/>
                <a:cs typeface="+mn-cs"/>
              </a:rPr>
              <a:t>Add 1 oz to a 10 oz weight = detectable difference vs. add 1 oz to a 100 oz weight = non-detectable difference</a:t>
            </a:r>
          </a:p>
          <a:p>
            <a:pPr marL="457200" lvl="4" rtl="0" fontAlgn="base">
              <a:buFont typeface="Arial" pitchFamily="34" charset="0"/>
              <a:buChar char="•"/>
            </a:pPr>
            <a:r>
              <a:rPr lang="en-US" sz="1200" b="0" i="0" u="none" strike="noStrike" kern="1200" dirty="0" smtClean="0">
                <a:solidFill>
                  <a:schemeClr val="tx1"/>
                </a:solidFill>
                <a:latin typeface="+mn-lt"/>
                <a:ea typeface="+mn-ea"/>
                <a:cs typeface="+mn-cs"/>
              </a:rPr>
              <a:t>EX: Musicians can detect minute discrepancies in an instrument’s tuning, students can detect their friends voices over all others in the hallway</a:t>
            </a:r>
          </a:p>
          <a:p>
            <a:pPr marL="0" lvl="3" rtl="0" fontAlgn="base">
              <a:buFont typeface="Arial" pitchFamily="34" charset="0"/>
              <a:buChar char="•"/>
            </a:pPr>
            <a:r>
              <a:rPr lang="en-US" sz="1200" b="0" i="0" u="none" strike="noStrike" kern="1200" dirty="0" smtClean="0">
                <a:solidFill>
                  <a:schemeClr val="tx1"/>
                </a:solidFill>
                <a:latin typeface="+mn-lt"/>
                <a:ea typeface="+mn-ea"/>
                <a:cs typeface="+mn-cs"/>
              </a:rPr>
              <a:t>**</a:t>
            </a:r>
            <a:r>
              <a:rPr lang="en-US" sz="1200" b="1" i="0" u="none" strike="noStrike" kern="1200" dirty="0" smtClean="0">
                <a:solidFill>
                  <a:schemeClr val="tx1"/>
                </a:solidFill>
                <a:latin typeface="+mn-lt"/>
                <a:ea typeface="+mn-ea"/>
                <a:cs typeface="+mn-cs"/>
              </a:rPr>
              <a:t>Weber’s law:</a:t>
            </a:r>
            <a:r>
              <a:rPr lang="en-US" sz="1200" b="0" i="0" u="none" strike="noStrike" kern="1200" dirty="0" smtClean="0">
                <a:solidFill>
                  <a:schemeClr val="tx1"/>
                </a:solidFill>
                <a:latin typeface="+mn-lt"/>
                <a:ea typeface="+mn-ea"/>
                <a:cs typeface="+mn-cs"/>
              </a:rPr>
              <a:t> Ernest Weber—for a difference to be perceptible, two stimuli must differ by a constant proportion (not a constant amount)</a:t>
            </a:r>
          </a:p>
          <a:p>
            <a:pPr marL="457200" lvl="5" rtl="0" fontAlgn="base">
              <a:buFont typeface="Arial" pitchFamily="34" charset="0"/>
              <a:buChar char="•"/>
            </a:pPr>
            <a:r>
              <a:rPr lang="en-US" sz="1200" b="0" i="0" u="none" strike="noStrike" kern="1200" dirty="0" smtClean="0">
                <a:solidFill>
                  <a:schemeClr val="tx1"/>
                </a:solidFill>
                <a:latin typeface="+mn-lt"/>
                <a:ea typeface="+mn-ea"/>
                <a:cs typeface="+mn-cs"/>
              </a:rPr>
              <a:t>The exact portion varies, depending on the stimulus</a:t>
            </a:r>
          </a:p>
          <a:p>
            <a:pPr marL="457200" lvl="5" rtl="0" fontAlgn="base">
              <a:buFont typeface="Arial" pitchFamily="34" charset="0"/>
              <a:buChar char="•"/>
            </a:pPr>
            <a:r>
              <a:rPr lang="en-US" sz="1200" b="0" i="0" u="none" strike="noStrike" kern="1200" dirty="0" smtClean="0">
                <a:solidFill>
                  <a:schemeClr val="tx1"/>
                </a:solidFill>
                <a:latin typeface="+mn-lt"/>
                <a:ea typeface="+mn-ea"/>
                <a:cs typeface="+mn-cs"/>
              </a:rPr>
              <a:t>If a salesman wants to sell a 3 piece suit &amp; a sweater to a customer—which do you try to sell first?? The suit because if a person pays $300 for a suit, they will not think much about a $75 sweater</a:t>
            </a:r>
          </a:p>
          <a:p>
            <a:pPr marL="457200" lvl="5" rtl="0" fontAlgn="base">
              <a:buFont typeface="Arial" pitchFamily="34" charset="0"/>
              <a:buChar char="•"/>
            </a:pPr>
            <a:r>
              <a:rPr lang="en-US" sz="1200" b="0" i="0" u="none" strike="noStrike" kern="1200" dirty="0" smtClean="0">
                <a:solidFill>
                  <a:schemeClr val="tx1"/>
                </a:solidFill>
                <a:latin typeface="+mn-lt"/>
                <a:ea typeface="+mn-ea"/>
                <a:cs typeface="+mn-cs"/>
              </a:rPr>
              <a:t>Same rule applies to accessories—people will pay more for accessories after they have made an expensive purchase.</a:t>
            </a:r>
          </a:p>
          <a:p>
            <a:pPr marL="457200" lvl="5" rtl="0" fontAlgn="base">
              <a:buFont typeface="Arial" pitchFamily="34" charset="0"/>
              <a:buChar char="•"/>
            </a:pPr>
            <a:r>
              <a:rPr lang="en-US" sz="1200" b="0" i="0" u="none" strike="noStrike" kern="1200" dirty="0" smtClean="0">
                <a:solidFill>
                  <a:schemeClr val="tx1"/>
                </a:solidFill>
                <a:latin typeface="+mn-lt"/>
                <a:ea typeface="+mn-ea"/>
                <a:cs typeface="+mn-cs"/>
              </a:rPr>
              <a:t>For the average person to perceive differences:</a:t>
            </a:r>
          </a:p>
          <a:p>
            <a:pPr marL="457200" lvl="5" rtl="0" fontAlgn="base">
              <a:buFont typeface="Arial" pitchFamily="34" charset="0"/>
              <a:buNone/>
            </a:pPr>
            <a:endParaRPr lang="en-US" sz="1200" b="0" i="0" u="none" strike="noStrike" kern="1200" dirty="0" smtClean="0">
              <a:solidFill>
                <a:schemeClr val="tx1"/>
              </a:solidFill>
              <a:latin typeface="+mn-lt"/>
              <a:ea typeface="+mn-ea"/>
              <a:cs typeface="+mn-cs"/>
            </a:endParaRPr>
          </a:p>
          <a:p>
            <a:pPr marL="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F92D494-6905-426A-8155-C4A832C55C99}" type="slidenum">
              <a:rPr lang="en-US" altLang="en-US">
                <a:latin typeface="Times New Roman" panose="02020603050405020304" pitchFamily="18" charset="0"/>
              </a:rPr>
              <a:pPr>
                <a:spcBef>
                  <a:spcPct val="0"/>
                </a:spcBef>
              </a:pPr>
              <a:t>28</a:t>
            </a:fld>
            <a:endParaRPr lang="en-US" altLang="en-US">
              <a:latin typeface="Times New Roman" panose="02020603050405020304" pitchFamily="18" charset="0"/>
            </a:endParaRPr>
          </a:p>
        </p:txBody>
      </p:sp>
      <p:sp>
        <p:nvSpPr>
          <p:cNvPr id="38915" name="Rectangle 2"/>
          <p:cNvSpPr>
            <a:spLocks noGrp="1" noRot="1" noChangeAspect="1" noChangeArrowheads="1" noTextEdit="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6874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5C6B67E-958D-423F-9C71-6FD4A1D54D3E}" type="slidenum">
              <a:rPr lang="en-US" altLang="en-US">
                <a:latin typeface="Times New Roman" panose="02020603050405020304" pitchFamily="18" charset="0"/>
              </a:rPr>
              <a:pPr>
                <a:spcBef>
                  <a:spcPct val="0"/>
                </a:spcBef>
              </a:pPr>
              <a:t>29</a:t>
            </a:fld>
            <a:endParaRPr lang="en-US" altLang="en-US">
              <a:latin typeface="Times New Roman" panose="02020603050405020304" pitchFamily="18"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8413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7098348-D9E5-4E9E-953C-62E32CD3AF73}" type="slidenum">
              <a:rPr lang="en-US" altLang="en-US">
                <a:latin typeface="Times New Roman" panose="02020603050405020304" pitchFamily="18" charset="0"/>
              </a:rPr>
              <a:pPr>
                <a:spcBef>
                  <a:spcPct val="0"/>
                </a:spcBef>
              </a:pPr>
              <a:t>30</a:t>
            </a:fld>
            <a:endParaRPr lang="en-US" altLang="en-US">
              <a:latin typeface="Times New Roman" panose="02020603050405020304" pitchFamily="18"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marL="0" lvl="3" rtl="0" fontAlgn="base">
              <a:buFont typeface="Arial" pitchFamily="34" charset="0"/>
              <a:buChar char="•"/>
            </a:pPr>
            <a:r>
              <a:rPr lang="en-US" sz="1200" b="1" i="0" u="none" strike="noStrike" kern="1200" dirty="0" smtClean="0">
                <a:solidFill>
                  <a:schemeClr val="tx1"/>
                </a:solidFill>
                <a:latin typeface="+mn-lt"/>
                <a:ea typeface="+mn-ea"/>
                <a:cs typeface="+mn-cs"/>
              </a:rPr>
              <a:t>Weber’s law:</a:t>
            </a:r>
            <a:r>
              <a:rPr lang="en-US" sz="1200" b="0" i="0" u="none" strike="noStrike" kern="1200" dirty="0" smtClean="0">
                <a:solidFill>
                  <a:schemeClr val="tx1"/>
                </a:solidFill>
                <a:latin typeface="+mn-lt"/>
                <a:ea typeface="+mn-ea"/>
                <a:cs typeface="+mn-cs"/>
              </a:rPr>
              <a:t> Ernest Weber—for a difference to be perceptible, two stimuli must differ by a constant proportion (not a constant amount)</a:t>
            </a:r>
          </a:p>
          <a:p>
            <a:pPr marL="457200" lvl="5" rtl="0" fontAlgn="base">
              <a:buFont typeface="Arial" pitchFamily="34" charset="0"/>
              <a:buChar char="•"/>
            </a:pPr>
            <a:r>
              <a:rPr lang="en-US" sz="1200" b="0" i="0" u="none" strike="noStrike" kern="1200" dirty="0" smtClean="0">
                <a:solidFill>
                  <a:schemeClr val="tx1"/>
                </a:solidFill>
                <a:latin typeface="+mn-lt"/>
                <a:ea typeface="+mn-ea"/>
                <a:cs typeface="+mn-cs"/>
              </a:rPr>
              <a:t>The exact portion varies, depending on the stimulus</a:t>
            </a:r>
          </a:p>
          <a:p>
            <a:pPr marL="457200" lvl="5" rtl="0" fontAlgn="base">
              <a:buFont typeface="Arial" pitchFamily="34" charset="0"/>
              <a:buChar char="•"/>
            </a:pPr>
            <a:r>
              <a:rPr lang="en-US" sz="1200" b="0" i="0" u="none" strike="noStrike" kern="1200" dirty="0" smtClean="0">
                <a:solidFill>
                  <a:schemeClr val="tx1"/>
                </a:solidFill>
                <a:latin typeface="+mn-lt"/>
                <a:ea typeface="+mn-ea"/>
                <a:cs typeface="+mn-cs"/>
              </a:rPr>
              <a:t>If a salesman wants to sell a 3 piece suit &amp; a sweater to a customer—which do you try to sell first?? The suit because if a person pays $300 for a suit, they will not think much about a $75 sweater</a:t>
            </a:r>
          </a:p>
          <a:p>
            <a:pPr marL="457200" lvl="5" rtl="0" fontAlgn="base">
              <a:buFont typeface="Arial" pitchFamily="34" charset="0"/>
              <a:buChar char="•"/>
            </a:pPr>
            <a:r>
              <a:rPr lang="en-US" sz="1200" b="0" i="0" u="none" strike="noStrike" kern="1200" dirty="0" smtClean="0">
                <a:solidFill>
                  <a:schemeClr val="tx1"/>
                </a:solidFill>
                <a:latin typeface="+mn-lt"/>
                <a:ea typeface="+mn-ea"/>
                <a:cs typeface="+mn-cs"/>
              </a:rPr>
              <a:t>Same rule applies to accessories—people will pay more for accessories after they have made an expensive purchase.</a:t>
            </a:r>
          </a:p>
          <a:p>
            <a:pPr marL="457200" lvl="5" rtl="0" fontAlgn="base">
              <a:buFont typeface="Arial" pitchFamily="34" charset="0"/>
              <a:buChar char="•"/>
            </a:pPr>
            <a:r>
              <a:rPr lang="en-US" sz="1200" b="0" i="0" u="none" strike="noStrike" kern="1200" dirty="0" smtClean="0">
                <a:solidFill>
                  <a:schemeClr val="tx1"/>
                </a:solidFill>
                <a:latin typeface="+mn-lt"/>
                <a:ea typeface="+mn-ea"/>
                <a:cs typeface="+mn-cs"/>
              </a:rPr>
              <a:t>For the average person to perceive differences:</a:t>
            </a:r>
          </a:p>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192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E63643A-1EFB-4054-8681-B71775188D65}" type="slidenum">
              <a:rPr lang="en-US" altLang="en-US">
                <a:latin typeface="Times New Roman" panose="02020603050405020304" pitchFamily="18" charset="0"/>
              </a:rPr>
              <a:pPr>
                <a:spcBef>
                  <a:spcPct val="0"/>
                </a:spcBef>
              </a:pPr>
              <a:t>31</a:t>
            </a:fld>
            <a:endParaRPr lang="en-US" altLang="en-US">
              <a:latin typeface="Times New Roman" panose="02020603050405020304" pitchFamily="18" charset="0"/>
            </a:endParaRPr>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lvl="4" rtl="0" fontAlgn="base">
              <a:buFont typeface="Arial" pitchFamily="34" charset="0"/>
              <a:buChar char="•"/>
            </a:pPr>
            <a:r>
              <a:rPr lang="en-US" sz="1200" b="0" i="0" u="none" strike="noStrike" kern="1200" dirty="0" smtClean="0">
                <a:solidFill>
                  <a:schemeClr val="tx1"/>
                </a:solidFill>
                <a:latin typeface="+mn-lt"/>
                <a:ea typeface="+mn-ea"/>
                <a:cs typeface="+mn-cs"/>
              </a:rPr>
              <a:t>The exact portion varies, depending on the stimulus</a:t>
            </a:r>
          </a:p>
          <a:p>
            <a:pPr marL="0" lvl="4" rtl="0" fontAlgn="base">
              <a:buFont typeface="Arial" pitchFamily="34" charset="0"/>
              <a:buChar char="•"/>
            </a:pPr>
            <a:r>
              <a:rPr lang="en-US" sz="1200" b="0" i="0" u="none" strike="noStrike" kern="1200" dirty="0" smtClean="0">
                <a:solidFill>
                  <a:schemeClr val="tx1"/>
                </a:solidFill>
                <a:latin typeface="+mn-lt"/>
                <a:ea typeface="+mn-ea"/>
                <a:cs typeface="+mn-cs"/>
              </a:rPr>
              <a:t>If a salesman wants to sell a 3 piece suit &amp; a sweater to a customer—which do you try to sell first?? The suit because if a person pays $300 for a suit, they will not think much about a $75 sweater</a:t>
            </a:r>
          </a:p>
          <a:p>
            <a:pPr marL="0" lvl="4" rtl="0" fontAlgn="base">
              <a:buFont typeface="Arial" pitchFamily="34" charset="0"/>
              <a:buChar char="•"/>
            </a:pPr>
            <a:r>
              <a:rPr lang="en-US" sz="1200" b="0" i="0" u="none" strike="noStrike" kern="1200" dirty="0" smtClean="0">
                <a:solidFill>
                  <a:schemeClr val="tx1"/>
                </a:solidFill>
                <a:latin typeface="+mn-lt"/>
                <a:ea typeface="+mn-ea"/>
                <a:cs typeface="+mn-cs"/>
              </a:rPr>
              <a:t>Same rule applies to accessories—people will pay more for accessories after they have made an expensive purchase.</a:t>
            </a:r>
          </a:p>
          <a:p>
            <a:pPr marL="0" lvl="4" rtl="0" fontAlgn="base">
              <a:buFont typeface="Arial" pitchFamily="34" charset="0"/>
              <a:buChar char="•"/>
            </a:pPr>
            <a:r>
              <a:rPr lang="en-US" sz="1200" b="0" i="0" u="none" strike="noStrike" kern="1200" dirty="0" smtClean="0">
                <a:solidFill>
                  <a:schemeClr val="tx1"/>
                </a:solidFill>
                <a:latin typeface="+mn-lt"/>
                <a:ea typeface="+mn-ea"/>
                <a:cs typeface="+mn-cs"/>
              </a:rPr>
              <a:t>For the average person to perceive differences:</a:t>
            </a:r>
          </a:p>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8050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None/>
            </a:pPr>
            <a:r>
              <a:rPr lang="en-US" sz="1200" b="1" i="0" u="none" strike="noStrike" kern="1200" dirty="0" smtClean="0">
                <a:solidFill>
                  <a:schemeClr val="tx1"/>
                </a:solidFill>
                <a:latin typeface="+mn-lt"/>
                <a:ea typeface="+mn-ea"/>
                <a:cs typeface="+mn-cs"/>
              </a:rPr>
              <a:t>Sensory Adaptation</a:t>
            </a:r>
            <a:endParaRPr lang="en-US" sz="1200" b="0" i="0" u="none" strike="noStrike" kern="1200" dirty="0" smtClean="0">
              <a:solidFill>
                <a:schemeClr val="tx1"/>
              </a:solidFill>
              <a:latin typeface="+mn-lt"/>
              <a:ea typeface="+mn-ea"/>
              <a:cs typeface="+mn-cs"/>
            </a:endParaRPr>
          </a:p>
          <a:p>
            <a:pPr lvl="1" rtl="0" fontAlgn="base">
              <a:buFont typeface="Arial" pitchFamily="34" charset="0"/>
              <a:buChar char="•"/>
            </a:pPr>
            <a:r>
              <a:rPr lang="en-US" sz="1200" b="0" i="0" u="none" strike="noStrike" kern="1200" dirty="0" smtClean="0">
                <a:solidFill>
                  <a:schemeClr val="tx1"/>
                </a:solidFill>
                <a:latin typeface="+mn-lt"/>
                <a:ea typeface="+mn-ea"/>
                <a:cs typeface="+mn-cs"/>
              </a:rPr>
              <a:t>Our diminishing sensitivity to an unchanging stimulus (smell an odor when walking in to your neighbor’s home, but after a few moments, you don’t notice it any more)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After constant exposure to a stimulus, our nerve cells fire less frequently</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Ex: What would your day be like if you concentrated on feeling different items you wear each day? Do you feel your socks gripping your ankles more, or your bracelet or watch tightening around your wrist?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We focus more on changes in our environment instead of repetitive behaviors</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On TV = we pay more attention to cuts, zooms, pans and sudden noises than the same image over and over</a:t>
            </a:r>
          </a:p>
          <a:p>
            <a:pPr>
              <a:buFont typeface="Arial" pitchFamily="34" charset="0"/>
              <a:buChar char="•"/>
            </a:pPr>
            <a:r>
              <a:rPr lang="en-US" sz="1200" b="0" i="0" u="none" strike="noStrike" kern="1200" dirty="0" smtClean="0">
                <a:solidFill>
                  <a:schemeClr val="tx1"/>
                </a:solidFill>
                <a:latin typeface="+mn-lt"/>
                <a:ea typeface="+mn-ea"/>
                <a:cs typeface="+mn-cs"/>
              </a:rPr>
              <a:t>How do our senses work? Vision, Hearing, Smell, Taste, Touch</a:t>
            </a: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047798A-BBED-47D0-8D58-45BDCE813A94}" type="slidenum">
              <a:rPr lang="en-US" altLang="en-US">
                <a:latin typeface="Times New Roman" panose="02020603050405020304" pitchFamily="18" charset="0"/>
              </a:rPr>
              <a:pPr>
                <a:spcBef>
                  <a:spcPct val="0"/>
                </a:spcBef>
              </a:pPr>
              <a:t>34</a:t>
            </a:fld>
            <a:endParaRPr lang="en-US" altLang="en-US">
              <a:latin typeface="Times New Roman" panose="02020603050405020304" pitchFamily="18" charset="0"/>
            </a:endParaRPr>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5332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D936FC6-0372-41C2-BE58-BB085126C8E7}" type="slidenum">
              <a:rPr lang="en-US" altLang="en-US">
                <a:latin typeface="Times New Roman" panose="02020603050405020304" pitchFamily="18" charset="0"/>
              </a:rPr>
              <a:pPr>
                <a:spcBef>
                  <a:spcPct val="0"/>
                </a:spcBef>
              </a:pPr>
              <a:t>35</a:t>
            </a:fld>
            <a:endParaRPr lang="en-US" altLang="en-US">
              <a:latin typeface="Times New Roman" panose="02020603050405020304" pitchFamily="18"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6501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latin typeface="+mn-lt"/>
                <a:ea typeface="+mn-ea"/>
                <a:cs typeface="+mn-cs"/>
              </a:rPr>
              <a:t>*</a:t>
            </a:r>
            <a:r>
              <a:rPr lang="en-US" sz="1200" b="1" i="0" u="none" strike="noStrike" kern="1200" dirty="0" smtClean="0">
                <a:solidFill>
                  <a:schemeClr val="tx1"/>
                </a:solidFill>
                <a:latin typeface="+mn-lt"/>
                <a:ea typeface="+mn-ea"/>
                <a:cs typeface="+mn-cs"/>
              </a:rPr>
              <a:t>Sensation</a:t>
            </a:r>
            <a:r>
              <a:rPr lang="en-US" sz="1200" b="0" i="0" u="none" strike="noStrike" kern="1200" dirty="0" smtClean="0">
                <a:solidFill>
                  <a:schemeClr val="tx1"/>
                </a:solidFill>
                <a:latin typeface="+mn-lt"/>
                <a:ea typeface="+mn-ea"/>
                <a:cs typeface="+mn-cs"/>
              </a:rPr>
              <a:t> = Sensory receptors detect information</a:t>
            </a:r>
            <a:endParaRPr lang="en-US" dirty="0" smtClean="0"/>
          </a:p>
          <a:p>
            <a:pPr rtl="0"/>
            <a:r>
              <a:rPr lang="en-US" sz="1200" b="0" i="0" u="none" strike="noStrike" kern="1200" dirty="0" smtClean="0">
                <a:solidFill>
                  <a:schemeClr val="tx1"/>
                </a:solidFill>
                <a:latin typeface="+mn-lt"/>
                <a:ea typeface="+mn-ea"/>
                <a:cs typeface="+mn-cs"/>
              </a:rPr>
              <a:t>*</a:t>
            </a:r>
            <a:r>
              <a:rPr lang="en-US" sz="1200" b="1" i="0" u="none" strike="noStrike" kern="1200" dirty="0" smtClean="0">
                <a:solidFill>
                  <a:schemeClr val="tx1"/>
                </a:solidFill>
                <a:latin typeface="+mn-lt"/>
                <a:ea typeface="+mn-ea"/>
                <a:cs typeface="+mn-cs"/>
              </a:rPr>
              <a:t>Perception</a:t>
            </a:r>
            <a:r>
              <a:rPr lang="en-US" sz="1200" b="0" i="0" u="none" strike="noStrike" kern="1200" dirty="0" smtClean="0">
                <a:solidFill>
                  <a:schemeClr val="tx1"/>
                </a:solidFill>
                <a:latin typeface="+mn-lt"/>
                <a:ea typeface="+mn-ea"/>
                <a:cs typeface="+mn-cs"/>
              </a:rPr>
              <a:t> = the organization and interpretation of sensory information that enables you to consciously recognize objects</a:t>
            </a:r>
            <a:endParaRPr lang="en-US" dirty="0" smtClean="0"/>
          </a:p>
          <a:p>
            <a:r>
              <a:rPr lang="en-US" sz="1200" b="0" i="0" u="none" strike="noStrike" kern="1200" dirty="0" smtClean="0">
                <a:solidFill>
                  <a:schemeClr val="tx1"/>
                </a:solidFill>
                <a:latin typeface="+mn-lt"/>
                <a:ea typeface="+mn-ea"/>
                <a:cs typeface="+mn-cs"/>
              </a:rPr>
              <a:t>*In our everyday experiences, we blend sensation and perception into one continuous process.</a:t>
            </a: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5B45E1-7978-4706-90D4-54B0E407C18D}" type="slidenum">
              <a:rPr lang="en-US" altLang="en-US"/>
              <a:pPr/>
              <a:t>37</a:t>
            </a:fld>
            <a:endParaRPr lang="en-US" alt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pPr lvl="4"/>
            <a:r>
              <a:rPr lang="en-US" altLang="en-US">
                <a:latin typeface="Times New Roman" panose="02020603050405020304" pitchFamily="18" charset="0"/>
              </a:rPr>
              <a:t>Human visible spectrum (roughly 400–700 nanometers wavelength) </a:t>
            </a:r>
          </a:p>
          <a:p>
            <a:r>
              <a:rPr lang="en-US" altLang="en-US"/>
              <a:t>White Objects: Reflect all, absorb none.</a:t>
            </a:r>
          </a:p>
          <a:p>
            <a:r>
              <a:rPr lang="en-US" altLang="en-US"/>
              <a:t>Black Objects: Absorb all, reflect none. </a:t>
            </a:r>
          </a:p>
          <a:p>
            <a:r>
              <a:rPr lang="en-US" altLang="en-US"/>
              <a:t>So for example, an object appears "yellow" because the</a:t>
            </a:r>
          </a:p>
          <a:p>
            <a:r>
              <a:rPr lang="en-US" altLang="en-US"/>
              <a:t>object removes "blue" from the wavelength that is incident upon the</a:t>
            </a:r>
          </a:p>
          <a:p>
            <a:r>
              <a:rPr lang="en-US" altLang="en-US"/>
              <a:t>object.  </a:t>
            </a:r>
          </a:p>
          <a:p>
            <a:pPr lvl="4"/>
            <a:endParaRPr lang="en-US" altLang="en-US">
              <a:latin typeface="Times New Roman" panose="02020603050405020304" pitchFamily="18" charset="0"/>
            </a:endParaRPr>
          </a:p>
        </p:txBody>
      </p:sp>
    </p:spTree>
    <p:extLst>
      <p:ext uri="{BB962C8B-B14F-4D97-AF65-F5344CB8AC3E}">
        <p14:creationId xmlns:p14="http://schemas.microsoft.com/office/powerpoint/2010/main" val="4137638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32D864-D249-467B-B5C1-685E3FE32971}" type="slidenum">
              <a:rPr lang="en-US" altLang="en-US"/>
              <a:pPr/>
              <a:t>38</a:t>
            </a:fld>
            <a:endParaRPr lang="en-US" altLang="en-US"/>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60681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latin typeface="+mn-lt"/>
                <a:ea typeface="+mn-ea"/>
                <a:cs typeface="+mn-cs"/>
              </a:rPr>
              <a:t>Our eyes receive light energy and </a:t>
            </a:r>
            <a:r>
              <a:rPr lang="en-US" sz="1200" b="1" i="0" u="none" strike="noStrike" kern="1200" dirty="0" smtClean="0">
                <a:solidFill>
                  <a:schemeClr val="tx1"/>
                </a:solidFill>
                <a:latin typeface="+mn-lt"/>
                <a:ea typeface="+mn-ea"/>
                <a:cs typeface="+mn-cs"/>
              </a:rPr>
              <a:t>transduce</a:t>
            </a:r>
            <a:r>
              <a:rPr lang="en-US" sz="1200" b="0" i="0" u="none" strike="noStrike" kern="1200" dirty="0" smtClean="0">
                <a:solidFill>
                  <a:schemeClr val="tx1"/>
                </a:solidFill>
                <a:latin typeface="+mn-lt"/>
                <a:ea typeface="+mn-ea"/>
                <a:cs typeface="+mn-cs"/>
              </a:rPr>
              <a:t> (transform) it into neural messages that our brain then processes into what we consciously see </a:t>
            </a:r>
            <a:r>
              <a:rPr lang="en-US" sz="1200" b="1" i="0" u="none" strike="noStrike" kern="1200" dirty="0" smtClean="0">
                <a:solidFill>
                  <a:schemeClr val="tx1"/>
                </a:solidFill>
                <a:latin typeface="+mn-lt"/>
                <a:ea typeface="+mn-ea"/>
                <a:cs typeface="+mn-cs"/>
              </a:rPr>
              <a:t>(</a:t>
            </a:r>
            <a:r>
              <a:rPr lang="en-US" sz="1200" b="1" i="0" u="none" strike="noStrike" kern="1200" dirty="0" err="1" smtClean="0">
                <a:solidFill>
                  <a:schemeClr val="tx1"/>
                </a:solidFill>
                <a:latin typeface="+mn-lt"/>
                <a:ea typeface="+mn-ea"/>
                <a:cs typeface="+mn-cs"/>
              </a:rPr>
              <a:t>phototransduction</a:t>
            </a:r>
            <a:r>
              <a:rPr lang="en-US" sz="1200" b="0" i="0" u="none" strike="noStrike"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39</a:t>
            </a:fld>
            <a:endParaRPr lang="en-US"/>
          </a:p>
        </p:txBody>
      </p:sp>
    </p:spTree>
    <p:extLst>
      <p:ext uri="{BB962C8B-B14F-4D97-AF65-F5344CB8AC3E}">
        <p14:creationId xmlns:p14="http://schemas.microsoft.com/office/powerpoint/2010/main" val="2509160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Our eyes receive light energy and </a:t>
            </a:r>
            <a:r>
              <a:rPr lang="en-US" sz="1200" b="1" i="0" u="none" strike="noStrike" kern="1200" dirty="0" smtClean="0">
                <a:solidFill>
                  <a:schemeClr val="tx1"/>
                </a:solidFill>
                <a:latin typeface="+mn-lt"/>
                <a:ea typeface="+mn-ea"/>
                <a:cs typeface="+mn-cs"/>
              </a:rPr>
              <a:t>transduce</a:t>
            </a:r>
            <a:r>
              <a:rPr lang="en-US" sz="1200" b="0" i="0" u="none" strike="noStrike" kern="1200" dirty="0" smtClean="0">
                <a:solidFill>
                  <a:schemeClr val="tx1"/>
                </a:solidFill>
                <a:latin typeface="+mn-lt"/>
                <a:ea typeface="+mn-ea"/>
                <a:cs typeface="+mn-cs"/>
              </a:rPr>
              <a:t> (transform) it into neural messages that our brain then processes into what we consciously see </a:t>
            </a:r>
            <a:r>
              <a:rPr lang="en-US" sz="1200" b="1" i="0" u="none" strike="noStrike" kern="1200" dirty="0" smtClean="0">
                <a:solidFill>
                  <a:schemeClr val="tx1"/>
                </a:solidFill>
                <a:latin typeface="+mn-lt"/>
                <a:ea typeface="+mn-ea"/>
                <a:cs typeface="+mn-cs"/>
              </a:rPr>
              <a:t>(</a:t>
            </a:r>
            <a:r>
              <a:rPr lang="en-US" sz="1200" b="1" i="0" u="none" strike="noStrike" kern="1200" dirty="0" err="1" smtClean="0">
                <a:solidFill>
                  <a:schemeClr val="tx1"/>
                </a:solidFill>
                <a:latin typeface="+mn-lt"/>
                <a:ea typeface="+mn-ea"/>
                <a:cs typeface="+mn-cs"/>
              </a:rPr>
              <a:t>phototransduction</a:t>
            </a:r>
            <a:r>
              <a:rPr lang="en-US" sz="1200" b="0" i="0" u="none" strike="noStrike" kern="1200" dirty="0" smtClean="0">
                <a:solidFill>
                  <a:schemeClr val="tx1"/>
                </a:solidFill>
                <a:latin typeface="+mn-lt"/>
                <a:ea typeface="+mn-ea"/>
                <a:cs typeface="+mn-cs"/>
              </a:rPr>
              <a:t>). </a:t>
            </a:r>
          </a:p>
          <a:p>
            <a:pPr rtl="0" fontAlgn="base">
              <a:buFont typeface="Arial" pitchFamily="34" charset="0"/>
              <a:buChar char="•"/>
            </a:pPr>
            <a:r>
              <a:rPr lang="en-US" sz="1200" b="0" i="0" u="none" strike="noStrike" kern="1200" dirty="0" smtClean="0">
                <a:solidFill>
                  <a:schemeClr val="tx1"/>
                </a:solidFill>
                <a:latin typeface="+mn-lt"/>
                <a:ea typeface="+mn-ea"/>
                <a:cs typeface="+mn-cs"/>
              </a:rPr>
              <a:t>What strikes our eye is pulses of electromagnetic energy that our visual system </a:t>
            </a:r>
            <a:r>
              <a:rPr lang="en-US" sz="1200" b="1" i="0" u="none" strike="noStrike" kern="1200" dirty="0" smtClean="0">
                <a:solidFill>
                  <a:schemeClr val="tx1"/>
                </a:solidFill>
                <a:latin typeface="+mn-lt"/>
                <a:ea typeface="+mn-ea"/>
                <a:cs typeface="+mn-cs"/>
              </a:rPr>
              <a:t>perceives </a:t>
            </a:r>
            <a:r>
              <a:rPr lang="en-US" sz="1200" b="0" i="0" u="none" strike="noStrike" kern="1200" dirty="0" smtClean="0">
                <a:solidFill>
                  <a:schemeClr val="tx1"/>
                </a:solidFill>
                <a:latin typeface="+mn-lt"/>
                <a:ea typeface="+mn-ea"/>
                <a:cs typeface="+mn-cs"/>
              </a:rPr>
              <a:t>as color (we only see a small slice of the e</a:t>
            </a:r>
            <a:r>
              <a:rPr lang="en-US" sz="1200" b="1" i="0" u="none" strike="noStrike" kern="1200" dirty="0" smtClean="0">
                <a:solidFill>
                  <a:schemeClr val="tx1"/>
                </a:solidFill>
                <a:latin typeface="+mn-lt"/>
                <a:ea typeface="+mn-ea"/>
                <a:cs typeface="+mn-cs"/>
              </a:rPr>
              <a:t>lectromagnetic  spectrum</a:t>
            </a:r>
            <a:endParaRPr lang="en-US" sz="1200" b="0" i="0" u="none" strike="noStrike" kern="1200" dirty="0" smtClean="0">
              <a:solidFill>
                <a:schemeClr val="tx1"/>
              </a:solidFill>
              <a:latin typeface="+mn-lt"/>
              <a:ea typeface="+mn-ea"/>
              <a:cs typeface="+mn-cs"/>
            </a:endParaRPr>
          </a:p>
          <a:p>
            <a:pPr lvl="1" rtl="0" fontAlgn="base">
              <a:buFont typeface="Arial" pitchFamily="34" charset="0"/>
              <a:buChar char="•"/>
            </a:pPr>
            <a:r>
              <a:rPr lang="en-US" sz="1200" b="0" i="0" u="none" strike="noStrike" kern="1200" dirty="0" smtClean="0">
                <a:solidFill>
                  <a:schemeClr val="tx1"/>
                </a:solidFill>
                <a:latin typeface="+mn-lt"/>
                <a:ea typeface="+mn-ea"/>
                <a:cs typeface="+mn-cs"/>
              </a:rPr>
              <a:t>Electromagnetic spectrum ranges from short gamma rays to the narrow band we see as visible light, to the long waves of radio transmission</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Bees cannot see red, but can see ultraviolent light, where we can see red, yellow, etc…. but not </a:t>
            </a:r>
            <a:r>
              <a:rPr lang="en-US" sz="1200" b="0" i="0" u="none" strike="noStrike" kern="1200" dirty="0" err="1" smtClean="0">
                <a:solidFill>
                  <a:schemeClr val="tx1"/>
                </a:solidFill>
                <a:latin typeface="+mn-lt"/>
                <a:ea typeface="+mn-ea"/>
                <a:cs typeface="+mn-cs"/>
              </a:rPr>
              <a:t>uv</a:t>
            </a:r>
            <a:r>
              <a:rPr lang="en-US" sz="1200" b="0" i="0" u="none" strike="noStrike" kern="1200" dirty="0" smtClean="0">
                <a:solidFill>
                  <a:schemeClr val="tx1"/>
                </a:solidFill>
                <a:latin typeface="+mn-lt"/>
                <a:ea typeface="+mn-ea"/>
                <a:cs typeface="+mn-cs"/>
              </a:rPr>
              <a:t> light</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40</a:t>
            </a:fld>
            <a:endParaRPr lang="en-US"/>
          </a:p>
        </p:txBody>
      </p:sp>
    </p:spTree>
    <p:extLst>
      <p:ext uri="{BB962C8B-B14F-4D97-AF65-F5344CB8AC3E}">
        <p14:creationId xmlns:p14="http://schemas.microsoft.com/office/powerpoint/2010/main" val="13616601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Three physical characteristics of light help determine our sensory experience of them:</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Light’s </a:t>
            </a:r>
            <a:r>
              <a:rPr lang="en-US" sz="1200" b="1" i="0" u="none" strike="noStrike" kern="1200" dirty="0" smtClean="0">
                <a:solidFill>
                  <a:schemeClr val="tx1"/>
                </a:solidFill>
                <a:latin typeface="+mn-lt"/>
                <a:ea typeface="+mn-ea"/>
                <a:cs typeface="+mn-cs"/>
              </a:rPr>
              <a:t>wavelength</a:t>
            </a:r>
            <a:r>
              <a:rPr lang="en-US" sz="1200" b="0" i="0" u="none" strike="noStrike" kern="1200" dirty="0" smtClean="0">
                <a:solidFill>
                  <a:schemeClr val="tx1"/>
                </a:solidFill>
                <a:latin typeface="+mn-lt"/>
                <a:ea typeface="+mn-ea"/>
                <a:cs typeface="+mn-cs"/>
              </a:rPr>
              <a:t> (the distance from one wave peak to the next) determines its </a:t>
            </a:r>
            <a:r>
              <a:rPr lang="en-US" sz="1200" b="1" i="0" u="none" strike="noStrike" kern="1200" dirty="0" smtClean="0">
                <a:solidFill>
                  <a:schemeClr val="tx1"/>
                </a:solidFill>
                <a:latin typeface="+mn-lt"/>
                <a:ea typeface="+mn-ea"/>
                <a:cs typeface="+mn-cs"/>
              </a:rPr>
              <a:t>hue</a:t>
            </a:r>
            <a:r>
              <a:rPr lang="en-US" sz="1200" b="0" i="0" u="none" strike="noStrike" kern="1200" dirty="0" smtClean="0">
                <a:solidFill>
                  <a:schemeClr val="tx1"/>
                </a:solidFill>
                <a:latin typeface="+mn-lt"/>
                <a:ea typeface="+mn-ea"/>
                <a:cs typeface="+mn-cs"/>
              </a:rPr>
              <a:t>  (the color we experience, such as blue or green)</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Wavelength determines the quality of the waves (for vision = color, for sound = pitch)</a:t>
            </a:r>
          </a:p>
          <a:p>
            <a:pPr lvl="1" rtl="0" fontAlgn="base">
              <a:buFont typeface="Arial" pitchFamily="34" charset="0"/>
              <a:buChar char="•"/>
            </a:pPr>
            <a:r>
              <a:rPr lang="en-US" sz="1200" b="1" i="0" u="none" strike="noStrike" kern="1200" dirty="0" smtClean="0">
                <a:solidFill>
                  <a:schemeClr val="tx1"/>
                </a:solidFill>
                <a:latin typeface="+mn-lt"/>
                <a:ea typeface="+mn-ea"/>
                <a:cs typeface="+mn-cs"/>
              </a:rPr>
              <a:t>Intensity</a:t>
            </a:r>
            <a:r>
              <a:rPr lang="en-US" sz="1200" b="0" i="0" u="none" strike="noStrike" kern="1200" dirty="0" smtClean="0">
                <a:solidFill>
                  <a:schemeClr val="tx1"/>
                </a:solidFill>
                <a:latin typeface="+mn-lt"/>
                <a:ea typeface="+mn-ea"/>
                <a:cs typeface="+mn-cs"/>
              </a:rPr>
              <a:t> (the amount of energy in light waves—determine by the wave’s amplitude or height) influences brightness</a:t>
            </a:r>
          </a:p>
          <a:p>
            <a:pPr lvl="2" rtl="0" fontAlgn="base">
              <a:buFont typeface="Arial" pitchFamily="34" charset="0"/>
              <a:buChar char="•"/>
            </a:pPr>
            <a:r>
              <a:rPr lang="en-US" sz="1200" b="1" i="0" u="none" strike="noStrike" kern="1200" dirty="0" smtClean="0">
                <a:solidFill>
                  <a:schemeClr val="tx1"/>
                </a:solidFill>
                <a:latin typeface="+mn-lt"/>
                <a:ea typeface="+mn-ea"/>
                <a:cs typeface="+mn-cs"/>
              </a:rPr>
              <a:t>Amplitude</a:t>
            </a:r>
            <a:r>
              <a:rPr lang="en-US" sz="1200" b="0" i="0" u="none" strike="noStrike" kern="1200" dirty="0" smtClean="0">
                <a:solidFill>
                  <a:schemeClr val="tx1"/>
                </a:solidFill>
                <a:latin typeface="+mn-lt"/>
                <a:ea typeface="+mn-ea"/>
                <a:cs typeface="+mn-cs"/>
              </a:rPr>
              <a:t> determines the intensity of the waves (for vision = brightness, for sound = loudness)</a:t>
            </a:r>
          </a:p>
          <a:p>
            <a:pPr lvl="1">
              <a:buFont typeface="Arial" pitchFamily="34" charset="0"/>
              <a:buChar char="•"/>
            </a:pPr>
            <a:r>
              <a:rPr lang="en-US" sz="1200" b="1" i="0" u="none" strike="noStrike" kern="1200" dirty="0" smtClean="0">
                <a:solidFill>
                  <a:schemeClr val="tx1"/>
                </a:solidFill>
                <a:latin typeface="+mn-lt"/>
                <a:ea typeface="+mn-ea"/>
                <a:cs typeface="+mn-cs"/>
              </a:rPr>
              <a:t>Saturation</a:t>
            </a:r>
            <a:r>
              <a:rPr lang="en-US" sz="1200" b="0" i="0" u="none" strike="noStrike" kern="1200" dirty="0" smtClean="0">
                <a:solidFill>
                  <a:schemeClr val="tx1"/>
                </a:solidFill>
                <a:latin typeface="+mn-lt"/>
                <a:ea typeface="+mn-ea"/>
                <a:cs typeface="+mn-cs"/>
              </a:rPr>
              <a:t> (purity of the color)—the more pure the color, the more likely our eye will be to identify the color</a:t>
            </a:r>
            <a:endParaRPr lang="en-US" dirty="0" smtClean="0"/>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41</a:t>
            </a:fld>
            <a:endParaRPr lang="en-US"/>
          </a:p>
        </p:txBody>
      </p:sp>
    </p:spTree>
    <p:extLst>
      <p:ext uri="{BB962C8B-B14F-4D97-AF65-F5344CB8AC3E}">
        <p14:creationId xmlns:p14="http://schemas.microsoft.com/office/powerpoint/2010/main" val="32012623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rtl="0" fontAlgn="base">
              <a:buFont typeface="Arial" pitchFamily="34" charset="0"/>
              <a:buChar char="•"/>
            </a:pPr>
            <a:r>
              <a:rPr lang="en-US" sz="1200" b="0" i="0" u="none" strike="noStrike" kern="1200" dirty="0" smtClean="0">
                <a:solidFill>
                  <a:schemeClr val="tx1"/>
                </a:solidFill>
                <a:latin typeface="+mn-lt"/>
                <a:ea typeface="+mn-ea"/>
                <a:cs typeface="+mn-cs"/>
              </a:rPr>
              <a:t>Light’s </a:t>
            </a:r>
            <a:r>
              <a:rPr lang="en-US" sz="1200" b="1" i="0" u="none" strike="noStrike" kern="1200" dirty="0" smtClean="0">
                <a:solidFill>
                  <a:schemeClr val="tx1"/>
                </a:solidFill>
                <a:latin typeface="+mn-lt"/>
                <a:ea typeface="+mn-ea"/>
                <a:cs typeface="+mn-cs"/>
              </a:rPr>
              <a:t>wavelength</a:t>
            </a:r>
            <a:r>
              <a:rPr lang="en-US" sz="1200" b="0" i="0" u="none" strike="noStrike" kern="1200" dirty="0" smtClean="0">
                <a:solidFill>
                  <a:schemeClr val="tx1"/>
                </a:solidFill>
                <a:latin typeface="+mn-lt"/>
                <a:ea typeface="+mn-ea"/>
                <a:cs typeface="+mn-cs"/>
              </a:rPr>
              <a:t> (the distance from one wave peak to the next) determines its </a:t>
            </a:r>
            <a:r>
              <a:rPr lang="en-US" sz="1200" b="1" i="0" u="none" strike="noStrike" kern="1200" dirty="0" smtClean="0">
                <a:solidFill>
                  <a:schemeClr val="tx1"/>
                </a:solidFill>
                <a:latin typeface="+mn-lt"/>
                <a:ea typeface="+mn-ea"/>
                <a:cs typeface="+mn-cs"/>
              </a:rPr>
              <a:t>hue</a:t>
            </a:r>
            <a:r>
              <a:rPr lang="en-US" sz="1200" b="0" i="0" u="none" strike="noStrike" kern="1200" dirty="0" smtClean="0">
                <a:solidFill>
                  <a:schemeClr val="tx1"/>
                </a:solidFill>
                <a:latin typeface="+mn-lt"/>
                <a:ea typeface="+mn-ea"/>
                <a:cs typeface="+mn-cs"/>
              </a:rPr>
              <a:t>  (the color we experience, such as blue or green)</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Wavelength determines the quality of the waves (for vision = color, for sound = pitch)</a:t>
            </a:r>
          </a:p>
          <a:p>
            <a:pPr lvl="1" rtl="0" fontAlgn="base">
              <a:buFont typeface="Arial" pitchFamily="34" charset="0"/>
              <a:buChar char="•"/>
            </a:pPr>
            <a:r>
              <a:rPr lang="en-US" sz="1200" b="1" i="0" u="none" strike="noStrike" kern="1200" dirty="0" smtClean="0">
                <a:solidFill>
                  <a:schemeClr val="tx1"/>
                </a:solidFill>
                <a:latin typeface="+mn-lt"/>
                <a:ea typeface="+mn-ea"/>
                <a:cs typeface="+mn-cs"/>
              </a:rPr>
              <a:t>Intensity</a:t>
            </a:r>
            <a:r>
              <a:rPr lang="en-US" sz="1200" b="0" i="0" u="none" strike="noStrike" kern="1200" dirty="0" smtClean="0">
                <a:solidFill>
                  <a:schemeClr val="tx1"/>
                </a:solidFill>
                <a:latin typeface="+mn-lt"/>
                <a:ea typeface="+mn-ea"/>
                <a:cs typeface="+mn-cs"/>
              </a:rPr>
              <a:t> (the amount of energy in light waves—determine by the wave’s amplitude or height) influences brightness</a:t>
            </a:r>
          </a:p>
          <a:p>
            <a:pPr lvl="2" rtl="0" fontAlgn="base">
              <a:buFont typeface="Arial" pitchFamily="34" charset="0"/>
              <a:buChar char="•"/>
            </a:pPr>
            <a:r>
              <a:rPr lang="en-US" sz="1200" b="1" i="0" u="none" strike="noStrike" kern="1200" dirty="0" smtClean="0">
                <a:solidFill>
                  <a:schemeClr val="tx1"/>
                </a:solidFill>
                <a:latin typeface="+mn-lt"/>
                <a:ea typeface="+mn-ea"/>
                <a:cs typeface="+mn-cs"/>
              </a:rPr>
              <a:t>Amplitude</a:t>
            </a:r>
            <a:r>
              <a:rPr lang="en-US" sz="1200" b="0" i="0" u="none" strike="noStrike" kern="1200" dirty="0" smtClean="0">
                <a:solidFill>
                  <a:schemeClr val="tx1"/>
                </a:solidFill>
                <a:latin typeface="+mn-lt"/>
                <a:ea typeface="+mn-ea"/>
                <a:cs typeface="+mn-cs"/>
              </a:rPr>
              <a:t> determines the intensity of the waves (for vision = brightness, for sound = loudness)</a:t>
            </a:r>
          </a:p>
          <a:p>
            <a:pPr lvl="1">
              <a:buFont typeface="Arial" pitchFamily="34" charset="0"/>
              <a:buChar char="•"/>
            </a:pPr>
            <a:r>
              <a:rPr lang="en-US" sz="1200" b="1" i="0" u="none" strike="noStrike" kern="1200" dirty="0" smtClean="0">
                <a:solidFill>
                  <a:schemeClr val="tx1"/>
                </a:solidFill>
                <a:latin typeface="+mn-lt"/>
                <a:ea typeface="+mn-ea"/>
                <a:cs typeface="+mn-cs"/>
              </a:rPr>
              <a:t>Saturation</a:t>
            </a:r>
            <a:r>
              <a:rPr lang="en-US" sz="1200" b="0" i="0" u="none" strike="noStrike" kern="1200" dirty="0" smtClean="0">
                <a:solidFill>
                  <a:schemeClr val="tx1"/>
                </a:solidFill>
                <a:latin typeface="+mn-lt"/>
                <a:ea typeface="+mn-ea"/>
                <a:cs typeface="+mn-cs"/>
              </a:rPr>
              <a:t> (purity of the color)—the more pure the color, the more likely our eye will be to identify the color</a:t>
            </a:r>
            <a:endParaRPr lang="en-US" dirty="0" smtClean="0"/>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42</a:t>
            </a:fld>
            <a:endParaRPr lang="en-US"/>
          </a:p>
        </p:txBody>
      </p:sp>
    </p:spTree>
    <p:extLst>
      <p:ext uri="{BB962C8B-B14F-4D97-AF65-F5344CB8AC3E}">
        <p14:creationId xmlns:p14="http://schemas.microsoft.com/office/powerpoint/2010/main" val="1198961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rtl="0" fontAlgn="base">
              <a:buFont typeface="Arial" pitchFamily="34" charset="0"/>
              <a:buChar char="•"/>
            </a:pPr>
            <a:r>
              <a:rPr lang="en-US" sz="1200" b="0" i="0" u="none" strike="noStrike" kern="1200" dirty="0" smtClean="0">
                <a:solidFill>
                  <a:schemeClr val="tx1"/>
                </a:solidFill>
                <a:latin typeface="+mn-lt"/>
                <a:ea typeface="+mn-ea"/>
                <a:cs typeface="+mn-cs"/>
              </a:rPr>
              <a:t>Light’s </a:t>
            </a:r>
            <a:r>
              <a:rPr lang="en-US" sz="1200" b="1" i="0" u="none" strike="noStrike" kern="1200" dirty="0" smtClean="0">
                <a:solidFill>
                  <a:schemeClr val="tx1"/>
                </a:solidFill>
                <a:latin typeface="+mn-lt"/>
                <a:ea typeface="+mn-ea"/>
                <a:cs typeface="+mn-cs"/>
              </a:rPr>
              <a:t>wavelength</a:t>
            </a:r>
            <a:r>
              <a:rPr lang="en-US" sz="1200" b="0" i="0" u="none" strike="noStrike" kern="1200" dirty="0" smtClean="0">
                <a:solidFill>
                  <a:schemeClr val="tx1"/>
                </a:solidFill>
                <a:latin typeface="+mn-lt"/>
                <a:ea typeface="+mn-ea"/>
                <a:cs typeface="+mn-cs"/>
              </a:rPr>
              <a:t> (the distance from one wave peak to the next) determines its </a:t>
            </a:r>
            <a:r>
              <a:rPr lang="en-US" sz="1200" b="1" i="0" u="none" strike="noStrike" kern="1200" dirty="0" smtClean="0">
                <a:solidFill>
                  <a:schemeClr val="tx1"/>
                </a:solidFill>
                <a:latin typeface="+mn-lt"/>
                <a:ea typeface="+mn-ea"/>
                <a:cs typeface="+mn-cs"/>
              </a:rPr>
              <a:t>hue</a:t>
            </a:r>
            <a:r>
              <a:rPr lang="en-US" sz="1200" b="0" i="0" u="none" strike="noStrike" kern="1200" dirty="0" smtClean="0">
                <a:solidFill>
                  <a:schemeClr val="tx1"/>
                </a:solidFill>
                <a:latin typeface="+mn-lt"/>
                <a:ea typeface="+mn-ea"/>
                <a:cs typeface="+mn-cs"/>
              </a:rPr>
              <a:t>  (the color we experience, such as blue or green)</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Wavelength determines the quality of the waves (for vision = color, for sound = pitch)</a:t>
            </a:r>
          </a:p>
          <a:p>
            <a:pPr lvl="1" rtl="0" fontAlgn="base">
              <a:buFont typeface="Arial" pitchFamily="34" charset="0"/>
              <a:buChar char="•"/>
            </a:pPr>
            <a:r>
              <a:rPr lang="en-US" sz="1200" b="1" i="0" u="none" strike="noStrike" kern="1200" dirty="0" smtClean="0">
                <a:solidFill>
                  <a:schemeClr val="tx1"/>
                </a:solidFill>
                <a:latin typeface="+mn-lt"/>
                <a:ea typeface="+mn-ea"/>
                <a:cs typeface="+mn-cs"/>
              </a:rPr>
              <a:t>Intensity</a:t>
            </a:r>
            <a:r>
              <a:rPr lang="en-US" sz="1200" b="0" i="0" u="none" strike="noStrike" kern="1200" dirty="0" smtClean="0">
                <a:solidFill>
                  <a:schemeClr val="tx1"/>
                </a:solidFill>
                <a:latin typeface="+mn-lt"/>
                <a:ea typeface="+mn-ea"/>
                <a:cs typeface="+mn-cs"/>
              </a:rPr>
              <a:t> (the amount of energy in light waves—determine by the wave’s amplitude or height) influences brightness</a:t>
            </a:r>
          </a:p>
          <a:p>
            <a:pPr lvl="2" rtl="0" fontAlgn="base">
              <a:buFont typeface="Arial" pitchFamily="34" charset="0"/>
              <a:buChar char="•"/>
            </a:pPr>
            <a:r>
              <a:rPr lang="en-US" sz="1200" b="1" i="0" u="none" strike="noStrike" kern="1200" dirty="0" smtClean="0">
                <a:solidFill>
                  <a:schemeClr val="tx1"/>
                </a:solidFill>
                <a:latin typeface="+mn-lt"/>
                <a:ea typeface="+mn-ea"/>
                <a:cs typeface="+mn-cs"/>
              </a:rPr>
              <a:t>Amplitude</a:t>
            </a:r>
            <a:r>
              <a:rPr lang="en-US" sz="1200" b="0" i="0" u="none" strike="noStrike" kern="1200" dirty="0" smtClean="0">
                <a:solidFill>
                  <a:schemeClr val="tx1"/>
                </a:solidFill>
                <a:latin typeface="+mn-lt"/>
                <a:ea typeface="+mn-ea"/>
                <a:cs typeface="+mn-cs"/>
              </a:rPr>
              <a:t> determines the intensity of the waves (for vision = brightness, for sound = loudness)</a:t>
            </a:r>
          </a:p>
          <a:p>
            <a:pPr lvl="1">
              <a:buFont typeface="Arial" pitchFamily="34" charset="0"/>
              <a:buChar char="•"/>
            </a:pPr>
            <a:r>
              <a:rPr lang="en-US" sz="1200" b="1" i="0" u="none" strike="noStrike" kern="1200" dirty="0" smtClean="0">
                <a:solidFill>
                  <a:schemeClr val="tx1"/>
                </a:solidFill>
                <a:latin typeface="+mn-lt"/>
                <a:ea typeface="+mn-ea"/>
                <a:cs typeface="+mn-cs"/>
              </a:rPr>
              <a:t>Saturation</a:t>
            </a:r>
            <a:r>
              <a:rPr lang="en-US" sz="1200" b="0" i="0" u="none" strike="noStrike" kern="1200" dirty="0" smtClean="0">
                <a:solidFill>
                  <a:schemeClr val="tx1"/>
                </a:solidFill>
                <a:latin typeface="+mn-lt"/>
                <a:ea typeface="+mn-ea"/>
                <a:cs typeface="+mn-cs"/>
              </a:rPr>
              <a:t> (purity of the color)—the more pure the color, the more likely our eye will be to identify the color</a:t>
            </a:r>
            <a:endParaRPr lang="en-US" dirty="0" smtClean="0"/>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43</a:t>
            </a:fld>
            <a:endParaRPr lang="en-US"/>
          </a:p>
        </p:txBody>
      </p:sp>
    </p:spTree>
    <p:extLst>
      <p:ext uri="{BB962C8B-B14F-4D97-AF65-F5344CB8AC3E}">
        <p14:creationId xmlns:p14="http://schemas.microsoft.com/office/powerpoint/2010/main" val="1591246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rtl="0" fontAlgn="base">
              <a:buFont typeface="Arial" pitchFamily="34" charset="0"/>
              <a:buChar char="•"/>
            </a:pPr>
            <a:r>
              <a:rPr lang="en-US" sz="1200" b="0" i="0" u="none" strike="noStrike" kern="1200" dirty="0" smtClean="0">
                <a:solidFill>
                  <a:schemeClr val="tx1"/>
                </a:solidFill>
                <a:latin typeface="+mn-lt"/>
                <a:ea typeface="+mn-ea"/>
                <a:cs typeface="+mn-cs"/>
              </a:rPr>
              <a:t>Light’s </a:t>
            </a:r>
            <a:r>
              <a:rPr lang="en-US" sz="1200" b="1" i="0" u="none" strike="noStrike" kern="1200" dirty="0" smtClean="0">
                <a:solidFill>
                  <a:schemeClr val="tx1"/>
                </a:solidFill>
                <a:latin typeface="+mn-lt"/>
                <a:ea typeface="+mn-ea"/>
                <a:cs typeface="+mn-cs"/>
              </a:rPr>
              <a:t>wavelength</a:t>
            </a:r>
            <a:r>
              <a:rPr lang="en-US" sz="1200" b="0" i="0" u="none" strike="noStrike" kern="1200" dirty="0" smtClean="0">
                <a:solidFill>
                  <a:schemeClr val="tx1"/>
                </a:solidFill>
                <a:latin typeface="+mn-lt"/>
                <a:ea typeface="+mn-ea"/>
                <a:cs typeface="+mn-cs"/>
              </a:rPr>
              <a:t> (the distance from one wave peak to the next) determines its </a:t>
            </a:r>
            <a:r>
              <a:rPr lang="en-US" sz="1200" b="1" i="0" u="none" strike="noStrike" kern="1200" dirty="0" smtClean="0">
                <a:solidFill>
                  <a:schemeClr val="tx1"/>
                </a:solidFill>
                <a:latin typeface="+mn-lt"/>
                <a:ea typeface="+mn-ea"/>
                <a:cs typeface="+mn-cs"/>
              </a:rPr>
              <a:t>hue</a:t>
            </a:r>
            <a:r>
              <a:rPr lang="en-US" sz="1200" b="0" i="0" u="none" strike="noStrike" kern="1200" dirty="0" smtClean="0">
                <a:solidFill>
                  <a:schemeClr val="tx1"/>
                </a:solidFill>
                <a:latin typeface="+mn-lt"/>
                <a:ea typeface="+mn-ea"/>
                <a:cs typeface="+mn-cs"/>
              </a:rPr>
              <a:t>  (the color we experience, such as blue or green)</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Wavelength determines the quality of the waves (for vision = color, for sound = pitch)</a:t>
            </a:r>
          </a:p>
          <a:p>
            <a:pPr lvl="1" rtl="0" fontAlgn="base">
              <a:buFont typeface="Arial" pitchFamily="34" charset="0"/>
              <a:buChar char="•"/>
            </a:pPr>
            <a:r>
              <a:rPr lang="en-US" sz="1200" b="1" i="0" u="none" strike="noStrike" kern="1200" dirty="0" smtClean="0">
                <a:solidFill>
                  <a:schemeClr val="tx1"/>
                </a:solidFill>
                <a:latin typeface="+mn-lt"/>
                <a:ea typeface="+mn-ea"/>
                <a:cs typeface="+mn-cs"/>
              </a:rPr>
              <a:t>Intensity</a:t>
            </a:r>
            <a:r>
              <a:rPr lang="en-US" sz="1200" b="0" i="0" u="none" strike="noStrike" kern="1200" dirty="0" smtClean="0">
                <a:solidFill>
                  <a:schemeClr val="tx1"/>
                </a:solidFill>
                <a:latin typeface="+mn-lt"/>
                <a:ea typeface="+mn-ea"/>
                <a:cs typeface="+mn-cs"/>
              </a:rPr>
              <a:t> (the amount of energy in light waves—determine by the wave’s amplitude or height) influences brightness</a:t>
            </a:r>
          </a:p>
          <a:p>
            <a:pPr lvl="2" rtl="0" fontAlgn="base">
              <a:buFont typeface="Arial" pitchFamily="34" charset="0"/>
              <a:buChar char="•"/>
            </a:pPr>
            <a:r>
              <a:rPr lang="en-US" sz="1200" b="1" i="0" u="none" strike="noStrike" kern="1200" dirty="0" smtClean="0">
                <a:solidFill>
                  <a:schemeClr val="tx1"/>
                </a:solidFill>
                <a:latin typeface="+mn-lt"/>
                <a:ea typeface="+mn-ea"/>
                <a:cs typeface="+mn-cs"/>
              </a:rPr>
              <a:t>Amplitude</a:t>
            </a:r>
            <a:r>
              <a:rPr lang="en-US" sz="1200" b="0" i="0" u="none" strike="noStrike" kern="1200" dirty="0" smtClean="0">
                <a:solidFill>
                  <a:schemeClr val="tx1"/>
                </a:solidFill>
                <a:latin typeface="+mn-lt"/>
                <a:ea typeface="+mn-ea"/>
                <a:cs typeface="+mn-cs"/>
              </a:rPr>
              <a:t> determines the intensity of the waves (for vision = brightness, for sound = loudness)</a:t>
            </a:r>
          </a:p>
          <a:p>
            <a:pPr lvl="1">
              <a:buFont typeface="Arial" pitchFamily="34" charset="0"/>
              <a:buChar char="•"/>
            </a:pPr>
            <a:r>
              <a:rPr lang="en-US" sz="1200" b="1" i="0" u="none" strike="noStrike" kern="1200" dirty="0" smtClean="0">
                <a:solidFill>
                  <a:schemeClr val="tx1"/>
                </a:solidFill>
                <a:latin typeface="+mn-lt"/>
                <a:ea typeface="+mn-ea"/>
                <a:cs typeface="+mn-cs"/>
              </a:rPr>
              <a:t>Saturation</a:t>
            </a:r>
            <a:r>
              <a:rPr lang="en-US" sz="1200" b="0" i="0" u="none" strike="noStrike" kern="1200" dirty="0" smtClean="0">
                <a:solidFill>
                  <a:schemeClr val="tx1"/>
                </a:solidFill>
                <a:latin typeface="+mn-lt"/>
                <a:ea typeface="+mn-ea"/>
                <a:cs typeface="+mn-cs"/>
              </a:rPr>
              <a:t> (purity of the color)—the more pure the color, the more likely our eye will be to identify the color</a:t>
            </a:r>
            <a:endParaRPr lang="en-US" dirty="0" smtClean="0"/>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44</a:t>
            </a:fld>
            <a:endParaRPr lang="en-US"/>
          </a:p>
        </p:txBody>
      </p:sp>
    </p:spTree>
    <p:extLst>
      <p:ext uri="{BB962C8B-B14F-4D97-AF65-F5344CB8AC3E}">
        <p14:creationId xmlns:p14="http://schemas.microsoft.com/office/powerpoint/2010/main" val="429784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rtl="0" fontAlgn="base">
              <a:buFont typeface="Arial" pitchFamily="34" charset="0"/>
              <a:buChar char="•"/>
            </a:pPr>
            <a:r>
              <a:rPr lang="en-US" sz="1200" b="0" i="0" u="none" strike="noStrike" kern="1200" dirty="0" smtClean="0">
                <a:solidFill>
                  <a:schemeClr val="tx1"/>
                </a:solidFill>
                <a:latin typeface="+mn-lt"/>
                <a:ea typeface="+mn-ea"/>
                <a:cs typeface="+mn-cs"/>
              </a:rPr>
              <a:t>Light’s </a:t>
            </a:r>
            <a:r>
              <a:rPr lang="en-US" sz="1200" b="1" i="0" u="none" strike="noStrike" kern="1200" dirty="0" smtClean="0">
                <a:solidFill>
                  <a:schemeClr val="tx1"/>
                </a:solidFill>
                <a:latin typeface="+mn-lt"/>
                <a:ea typeface="+mn-ea"/>
                <a:cs typeface="+mn-cs"/>
              </a:rPr>
              <a:t>wavelength</a:t>
            </a:r>
            <a:r>
              <a:rPr lang="en-US" sz="1200" b="0" i="0" u="none" strike="noStrike" kern="1200" dirty="0" smtClean="0">
                <a:solidFill>
                  <a:schemeClr val="tx1"/>
                </a:solidFill>
                <a:latin typeface="+mn-lt"/>
                <a:ea typeface="+mn-ea"/>
                <a:cs typeface="+mn-cs"/>
              </a:rPr>
              <a:t> (the distance from one wave peak to the next) determines its </a:t>
            </a:r>
            <a:r>
              <a:rPr lang="en-US" sz="1200" b="1" i="0" u="none" strike="noStrike" kern="1200" dirty="0" smtClean="0">
                <a:solidFill>
                  <a:schemeClr val="tx1"/>
                </a:solidFill>
                <a:latin typeface="+mn-lt"/>
                <a:ea typeface="+mn-ea"/>
                <a:cs typeface="+mn-cs"/>
              </a:rPr>
              <a:t>hue</a:t>
            </a:r>
            <a:r>
              <a:rPr lang="en-US" sz="1200" b="0" i="0" u="none" strike="noStrike" kern="1200" dirty="0" smtClean="0">
                <a:solidFill>
                  <a:schemeClr val="tx1"/>
                </a:solidFill>
                <a:latin typeface="+mn-lt"/>
                <a:ea typeface="+mn-ea"/>
                <a:cs typeface="+mn-cs"/>
              </a:rPr>
              <a:t>  (the color we experience, such as blue or green)</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Wavelength determines the quality of the waves (for vision = color, for sound = pitch)</a:t>
            </a:r>
          </a:p>
          <a:p>
            <a:pPr lvl="1" rtl="0" fontAlgn="base">
              <a:buFont typeface="Arial" pitchFamily="34" charset="0"/>
              <a:buChar char="•"/>
            </a:pPr>
            <a:r>
              <a:rPr lang="en-US" sz="1200" b="1" i="0" u="none" strike="noStrike" kern="1200" dirty="0" smtClean="0">
                <a:solidFill>
                  <a:schemeClr val="tx1"/>
                </a:solidFill>
                <a:latin typeface="+mn-lt"/>
                <a:ea typeface="+mn-ea"/>
                <a:cs typeface="+mn-cs"/>
              </a:rPr>
              <a:t>Intensity</a:t>
            </a:r>
            <a:r>
              <a:rPr lang="en-US" sz="1200" b="0" i="0" u="none" strike="noStrike" kern="1200" dirty="0" smtClean="0">
                <a:solidFill>
                  <a:schemeClr val="tx1"/>
                </a:solidFill>
                <a:latin typeface="+mn-lt"/>
                <a:ea typeface="+mn-ea"/>
                <a:cs typeface="+mn-cs"/>
              </a:rPr>
              <a:t> (the amount of energy in light waves—determine by the wave’s amplitude or height) influences brightness</a:t>
            </a:r>
          </a:p>
          <a:p>
            <a:pPr lvl="2" rtl="0" fontAlgn="base">
              <a:buFont typeface="Arial" pitchFamily="34" charset="0"/>
              <a:buChar char="•"/>
            </a:pPr>
            <a:r>
              <a:rPr lang="en-US" sz="1200" b="1" i="0" u="none" strike="noStrike" kern="1200" dirty="0" smtClean="0">
                <a:solidFill>
                  <a:schemeClr val="tx1"/>
                </a:solidFill>
                <a:latin typeface="+mn-lt"/>
                <a:ea typeface="+mn-ea"/>
                <a:cs typeface="+mn-cs"/>
              </a:rPr>
              <a:t>Amplitude</a:t>
            </a:r>
            <a:r>
              <a:rPr lang="en-US" sz="1200" b="0" i="0" u="none" strike="noStrike" kern="1200" dirty="0" smtClean="0">
                <a:solidFill>
                  <a:schemeClr val="tx1"/>
                </a:solidFill>
                <a:latin typeface="+mn-lt"/>
                <a:ea typeface="+mn-ea"/>
                <a:cs typeface="+mn-cs"/>
              </a:rPr>
              <a:t> determines the intensity of the waves (for vision = brightness, for sound = loudness)</a:t>
            </a:r>
          </a:p>
          <a:p>
            <a:pPr lvl="1">
              <a:buFont typeface="Arial" pitchFamily="34" charset="0"/>
              <a:buChar char="•"/>
            </a:pPr>
            <a:r>
              <a:rPr lang="en-US" sz="1200" b="1" i="0" u="none" strike="noStrike" kern="1200" dirty="0" smtClean="0">
                <a:solidFill>
                  <a:schemeClr val="tx1"/>
                </a:solidFill>
                <a:latin typeface="+mn-lt"/>
                <a:ea typeface="+mn-ea"/>
                <a:cs typeface="+mn-cs"/>
              </a:rPr>
              <a:t>Saturation</a:t>
            </a:r>
            <a:r>
              <a:rPr lang="en-US" sz="1200" b="0" i="0" u="none" strike="noStrike" kern="1200" dirty="0" smtClean="0">
                <a:solidFill>
                  <a:schemeClr val="tx1"/>
                </a:solidFill>
                <a:latin typeface="+mn-lt"/>
                <a:ea typeface="+mn-ea"/>
                <a:cs typeface="+mn-cs"/>
              </a:rPr>
              <a:t> (purity of the color)—the more pure the color, the more likely our eye will be to identify the color</a:t>
            </a:r>
            <a:endParaRPr lang="en-US" dirty="0" smtClean="0"/>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45</a:t>
            </a:fld>
            <a:endParaRPr lang="en-US"/>
          </a:p>
        </p:txBody>
      </p:sp>
    </p:spTree>
    <p:extLst>
      <p:ext uri="{BB962C8B-B14F-4D97-AF65-F5344CB8AC3E}">
        <p14:creationId xmlns:p14="http://schemas.microsoft.com/office/powerpoint/2010/main" val="1529405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rtl="0" fontAlgn="base">
              <a:buFont typeface="Arial" pitchFamily="34" charset="0"/>
              <a:buChar char="•"/>
            </a:pPr>
            <a:r>
              <a:rPr lang="en-US" sz="1200" b="0" i="0" u="none" strike="noStrike" kern="1200" dirty="0" smtClean="0">
                <a:solidFill>
                  <a:schemeClr val="tx1"/>
                </a:solidFill>
                <a:latin typeface="+mn-lt"/>
                <a:ea typeface="+mn-ea"/>
                <a:cs typeface="+mn-cs"/>
              </a:rPr>
              <a:t>Light’s </a:t>
            </a:r>
            <a:r>
              <a:rPr lang="en-US" sz="1200" b="1" i="0" u="none" strike="noStrike" kern="1200" dirty="0" smtClean="0">
                <a:solidFill>
                  <a:schemeClr val="tx1"/>
                </a:solidFill>
                <a:latin typeface="+mn-lt"/>
                <a:ea typeface="+mn-ea"/>
                <a:cs typeface="+mn-cs"/>
              </a:rPr>
              <a:t>wavelength</a:t>
            </a:r>
            <a:r>
              <a:rPr lang="en-US" sz="1200" b="0" i="0" u="none" strike="noStrike" kern="1200" dirty="0" smtClean="0">
                <a:solidFill>
                  <a:schemeClr val="tx1"/>
                </a:solidFill>
                <a:latin typeface="+mn-lt"/>
                <a:ea typeface="+mn-ea"/>
                <a:cs typeface="+mn-cs"/>
              </a:rPr>
              <a:t> (the distance from one wave peak to the next) determines its </a:t>
            </a:r>
            <a:r>
              <a:rPr lang="en-US" sz="1200" b="1" i="0" u="none" strike="noStrike" kern="1200" dirty="0" smtClean="0">
                <a:solidFill>
                  <a:schemeClr val="tx1"/>
                </a:solidFill>
                <a:latin typeface="+mn-lt"/>
                <a:ea typeface="+mn-ea"/>
                <a:cs typeface="+mn-cs"/>
              </a:rPr>
              <a:t>hue</a:t>
            </a:r>
            <a:r>
              <a:rPr lang="en-US" sz="1200" b="0" i="0" u="none" strike="noStrike" kern="1200" dirty="0" smtClean="0">
                <a:solidFill>
                  <a:schemeClr val="tx1"/>
                </a:solidFill>
                <a:latin typeface="+mn-lt"/>
                <a:ea typeface="+mn-ea"/>
                <a:cs typeface="+mn-cs"/>
              </a:rPr>
              <a:t>  (the color we experience, such as blue or green)</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Wavelength determines the quality of the waves (for vision = color, for sound = pitch)</a:t>
            </a:r>
          </a:p>
          <a:p>
            <a:pPr lvl="1" rtl="0" fontAlgn="base">
              <a:buFont typeface="Arial" pitchFamily="34" charset="0"/>
              <a:buChar char="•"/>
            </a:pPr>
            <a:r>
              <a:rPr lang="en-US" sz="1200" b="1" i="0" u="none" strike="noStrike" kern="1200" dirty="0" smtClean="0">
                <a:solidFill>
                  <a:schemeClr val="tx1"/>
                </a:solidFill>
                <a:latin typeface="+mn-lt"/>
                <a:ea typeface="+mn-ea"/>
                <a:cs typeface="+mn-cs"/>
              </a:rPr>
              <a:t>Intensity</a:t>
            </a:r>
            <a:r>
              <a:rPr lang="en-US" sz="1200" b="0" i="0" u="none" strike="noStrike" kern="1200" dirty="0" smtClean="0">
                <a:solidFill>
                  <a:schemeClr val="tx1"/>
                </a:solidFill>
                <a:latin typeface="+mn-lt"/>
                <a:ea typeface="+mn-ea"/>
                <a:cs typeface="+mn-cs"/>
              </a:rPr>
              <a:t> (the amount of energy in light waves—determine by the wave’s amplitude or height) influences brightness</a:t>
            </a:r>
          </a:p>
          <a:p>
            <a:pPr lvl="2" rtl="0" fontAlgn="base">
              <a:buFont typeface="Arial" pitchFamily="34" charset="0"/>
              <a:buChar char="•"/>
            </a:pPr>
            <a:r>
              <a:rPr lang="en-US" sz="1200" b="1" i="0" u="none" strike="noStrike" kern="1200" dirty="0" smtClean="0">
                <a:solidFill>
                  <a:schemeClr val="tx1"/>
                </a:solidFill>
                <a:latin typeface="+mn-lt"/>
                <a:ea typeface="+mn-ea"/>
                <a:cs typeface="+mn-cs"/>
              </a:rPr>
              <a:t>Amplitude</a:t>
            </a:r>
            <a:r>
              <a:rPr lang="en-US" sz="1200" b="0" i="0" u="none" strike="noStrike" kern="1200" dirty="0" smtClean="0">
                <a:solidFill>
                  <a:schemeClr val="tx1"/>
                </a:solidFill>
                <a:latin typeface="+mn-lt"/>
                <a:ea typeface="+mn-ea"/>
                <a:cs typeface="+mn-cs"/>
              </a:rPr>
              <a:t> determines the intensity of the waves (for vision = brightness, for sound = loudness)</a:t>
            </a:r>
          </a:p>
          <a:p>
            <a:pPr lvl="1">
              <a:buFont typeface="Arial" pitchFamily="34" charset="0"/>
              <a:buChar char="•"/>
            </a:pPr>
            <a:r>
              <a:rPr lang="en-US" sz="1200" b="1" i="0" u="none" strike="noStrike" kern="1200" dirty="0" smtClean="0">
                <a:solidFill>
                  <a:schemeClr val="tx1"/>
                </a:solidFill>
                <a:latin typeface="+mn-lt"/>
                <a:ea typeface="+mn-ea"/>
                <a:cs typeface="+mn-cs"/>
              </a:rPr>
              <a:t>Saturation</a:t>
            </a:r>
            <a:r>
              <a:rPr lang="en-US" sz="1200" b="0" i="0" u="none" strike="noStrike" kern="1200" dirty="0" smtClean="0">
                <a:solidFill>
                  <a:schemeClr val="tx1"/>
                </a:solidFill>
                <a:latin typeface="+mn-lt"/>
                <a:ea typeface="+mn-ea"/>
                <a:cs typeface="+mn-cs"/>
              </a:rPr>
              <a:t> (purity of the color)—the more pure the color, the more likely our eye will be to identify the color</a:t>
            </a:r>
            <a:endParaRPr lang="en-US" dirty="0" smtClean="0"/>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46</a:t>
            </a:fld>
            <a:endParaRPr lang="en-US"/>
          </a:p>
        </p:txBody>
      </p:sp>
    </p:spTree>
    <p:extLst>
      <p:ext uri="{BB962C8B-B14F-4D97-AF65-F5344CB8AC3E}">
        <p14:creationId xmlns:p14="http://schemas.microsoft.com/office/powerpoint/2010/main" val="3195893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3ED631F-AD29-410A-8FA3-CB3DD12E7C72}" type="slidenum">
              <a:rPr lang="en-US" altLang="en-US">
                <a:latin typeface="Times New Roman" panose="02020603050405020304" pitchFamily="18" charset="0"/>
              </a:rPr>
              <a:pPr>
                <a:spcBef>
                  <a:spcPct val="0"/>
                </a:spcBef>
              </a:pPr>
              <a:t>7</a:t>
            </a:fld>
            <a:endParaRPr lang="en-US" altLang="en-US">
              <a:latin typeface="Times New Roman" panose="02020603050405020304" pitchFamily="18"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05706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rtl="0">
              <a:buFont typeface="Arial" pitchFamily="34" charset="0"/>
              <a:buNone/>
            </a:pPr>
            <a:r>
              <a:rPr lang="en-US" sz="1200" b="1" i="0" u="sng" kern="1200" dirty="0" smtClean="0">
                <a:solidFill>
                  <a:schemeClr val="tx1"/>
                </a:solidFill>
                <a:latin typeface="+mn-lt"/>
                <a:ea typeface="+mn-ea"/>
                <a:cs typeface="+mn-cs"/>
              </a:rPr>
              <a:t>The Eye</a:t>
            </a:r>
            <a:r>
              <a:rPr lang="en-US" sz="1200" b="0" i="0" u="none" strike="noStrike" kern="1200" dirty="0" smtClean="0">
                <a:solidFill>
                  <a:schemeClr val="tx1"/>
                </a:solidFill>
                <a:latin typeface="+mn-lt"/>
                <a:ea typeface="+mn-ea"/>
                <a:cs typeface="+mn-cs"/>
              </a:rPr>
              <a:t> </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Light enters the eye through the </a:t>
            </a:r>
            <a:r>
              <a:rPr lang="en-US" sz="1200" b="1" i="0" u="none" strike="noStrike" kern="1200" dirty="0" smtClean="0">
                <a:solidFill>
                  <a:schemeClr val="tx1"/>
                </a:solidFill>
                <a:latin typeface="+mn-lt"/>
                <a:ea typeface="+mn-ea"/>
                <a:cs typeface="+mn-cs"/>
              </a:rPr>
              <a:t>cornea</a:t>
            </a:r>
            <a:r>
              <a:rPr lang="en-US" sz="1200" b="0" i="0" u="none" strike="noStrike" kern="1200" dirty="0" smtClean="0">
                <a:solidFill>
                  <a:schemeClr val="tx1"/>
                </a:solidFill>
                <a:latin typeface="+mn-lt"/>
                <a:ea typeface="+mn-ea"/>
                <a:cs typeface="+mn-cs"/>
              </a:rPr>
              <a:t> (which protects the eye and bends light to provide focus)</a:t>
            </a:r>
          </a:p>
          <a:p>
            <a:pPr rtl="0" fontAlgn="base">
              <a:buFont typeface="Arial" pitchFamily="34" charset="0"/>
              <a:buChar char="•"/>
            </a:pPr>
            <a:r>
              <a:rPr lang="en-US" sz="1200" b="0" i="0" u="none" strike="noStrike" kern="1200" dirty="0" smtClean="0">
                <a:solidFill>
                  <a:schemeClr val="tx1"/>
                </a:solidFill>
                <a:latin typeface="+mn-lt"/>
                <a:ea typeface="+mn-ea"/>
                <a:cs typeface="+mn-cs"/>
              </a:rPr>
              <a:t>The light then passes through the </a:t>
            </a:r>
            <a:r>
              <a:rPr lang="en-US" sz="1200" b="1" i="0" u="none" strike="noStrike" kern="1200" dirty="0" smtClean="0">
                <a:solidFill>
                  <a:schemeClr val="tx1"/>
                </a:solidFill>
                <a:latin typeface="+mn-lt"/>
                <a:ea typeface="+mn-ea"/>
                <a:cs typeface="+mn-cs"/>
              </a:rPr>
              <a:t>pupil</a:t>
            </a:r>
            <a:r>
              <a:rPr lang="en-US" sz="1200" b="0" i="0" u="none" strike="noStrike" kern="1200" dirty="0" smtClean="0">
                <a:solidFill>
                  <a:schemeClr val="tx1"/>
                </a:solidFill>
                <a:latin typeface="+mn-lt"/>
                <a:ea typeface="+mn-ea"/>
                <a:cs typeface="+mn-cs"/>
              </a:rPr>
              <a:t> (a small adjustable opening surrounded by the </a:t>
            </a:r>
            <a:r>
              <a:rPr lang="en-US" sz="1200" b="1" i="0" u="none" strike="noStrike" kern="1200" dirty="0" smtClean="0">
                <a:solidFill>
                  <a:schemeClr val="tx1"/>
                </a:solidFill>
                <a:latin typeface="+mn-lt"/>
                <a:ea typeface="+mn-ea"/>
                <a:cs typeface="+mn-cs"/>
              </a:rPr>
              <a:t>iris</a:t>
            </a:r>
            <a:r>
              <a:rPr lang="en-US" sz="1200" b="0" i="0" u="none" strike="noStrike" kern="1200" dirty="0" smtClean="0">
                <a:solidFill>
                  <a:schemeClr val="tx1"/>
                </a:solidFill>
                <a:latin typeface="+mn-lt"/>
                <a:ea typeface="+mn-ea"/>
                <a:cs typeface="+mn-cs"/>
              </a:rPr>
              <a:t>—a colored muscle that adjusts light intake and controls the size of the pupil opening)</a:t>
            </a:r>
          </a:p>
          <a:p>
            <a:pPr rtl="0" fontAlgn="base">
              <a:buFont typeface="Arial" pitchFamily="34" charset="0"/>
              <a:buChar char="•"/>
            </a:pPr>
            <a:r>
              <a:rPr lang="en-US" sz="1200" b="0" i="0" u="none" strike="noStrike" kern="1200" dirty="0" smtClean="0">
                <a:solidFill>
                  <a:schemeClr val="tx1"/>
                </a:solidFill>
                <a:latin typeface="+mn-lt"/>
                <a:ea typeface="+mn-ea"/>
                <a:cs typeface="+mn-cs"/>
              </a:rPr>
              <a:t>The iris dilates or constricts in response to light intensity and even to inner emotions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Red eye pictures?</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Usually red eye occurs in pictures where the surrounding illumination is dim, so the camera’s flash must be used to take an accurate picture. The flash is so quick, that the iris doesn’t have time to contract, making the pupil big enough to see right through to the red retina! Cameras with so-called “red eye reduction” features provide a series of quick flashes that warn the eye that a picture is about to be taken.  The iris reacts to the light pulses and shrinks the pupil down so the retina is protected from the bright light. </a:t>
            </a:r>
          </a:p>
          <a:p>
            <a:pPr rtl="0" fontAlgn="base">
              <a:buFont typeface="Arial" pitchFamily="34" charset="0"/>
              <a:buChar char="•"/>
            </a:pPr>
            <a:r>
              <a:rPr lang="en-US" sz="1200" b="0" i="0" u="none" strike="noStrike" kern="1200" dirty="0" smtClean="0">
                <a:solidFill>
                  <a:schemeClr val="tx1"/>
                </a:solidFill>
                <a:latin typeface="+mn-lt"/>
                <a:ea typeface="+mn-ea"/>
                <a:cs typeface="+mn-cs"/>
              </a:rPr>
              <a:t>Behind the pupil is a </a:t>
            </a:r>
            <a:r>
              <a:rPr lang="en-US" sz="1200" b="1" i="0" u="none" strike="noStrike" kern="1200" dirty="0" smtClean="0">
                <a:solidFill>
                  <a:schemeClr val="tx1"/>
                </a:solidFill>
                <a:latin typeface="+mn-lt"/>
                <a:ea typeface="+mn-ea"/>
                <a:cs typeface="+mn-cs"/>
              </a:rPr>
              <a:t>lens</a:t>
            </a:r>
            <a:r>
              <a:rPr lang="en-US" sz="1200" b="0" i="0" u="none" strike="noStrike" kern="1200" dirty="0" smtClean="0">
                <a:solidFill>
                  <a:schemeClr val="tx1"/>
                </a:solidFill>
                <a:latin typeface="+mn-lt"/>
                <a:ea typeface="+mn-ea"/>
                <a:cs typeface="+mn-cs"/>
              </a:rPr>
              <a:t> that focuses incoming light rays into an image on the </a:t>
            </a:r>
            <a:r>
              <a:rPr lang="en-US" sz="1200" b="1" i="0" u="none" strike="noStrike" kern="1200" dirty="0" smtClean="0">
                <a:solidFill>
                  <a:schemeClr val="tx1"/>
                </a:solidFill>
                <a:latin typeface="+mn-lt"/>
                <a:ea typeface="+mn-ea"/>
                <a:cs typeface="+mn-cs"/>
              </a:rPr>
              <a:t>retina</a:t>
            </a:r>
            <a:r>
              <a:rPr lang="en-US" sz="1200" b="0" i="0" u="none" strike="noStrike" kern="1200" dirty="0" smtClean="0">
                <a:solidFill>
                  <a:schemeClr val="tx1"/>
                </a:solidFill>
                <a:latin typeface="+mn-lt"/>
                <a:ea typeface="+mn-ea"/>
                <a:cs typeface="+mn-cs"/>
              </a:rPr>
              <a:t> (a multilayered tissue on the eyeball’s sensitive inner surface—contains receptor rods and cones plus layers of neurons that begin the processing of visual information)</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 retina doesn’t “see” a whole image.  Its millions of receptors cells convert particles of light energy into neural impulses and forward those to the brain.  There the impulses are reassembled into a perceived, upright-seeming image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 retina’s area of central focus = </a:t>
            </a:r>
            <a:r>
              <a:rPr lang="en-US" sz="1200" b="1" i="0" u="none" strike="noStrike" kern="1200" dirty="0" smtClean="0">
                <a:solidFill>
                  <a:schemeClr val="tx1"/>
                </a:solidFill>
                <a:latin typeface="+mn-lt"/>
                <a:ea typeface="+mn-ea"/>
                <a:cs typeface="+mn-cs"/>
              </a:rPr>
              <a:t>fovea</a:t>
            </a:r>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0" i="0" u="none" strike="noStrike" kern="1200" dirty="0" smtClean="0">
                <a:solidFill>
                  <a:schemeClr val="tx1"/>
                </a:solidFill>
                <a:latin typeface="+mn-lt"/>
                <a:ea typeface="+mn-ea"/>
                <a:cs typeface="+mn-cs"/>
              </a:rPr>
              <a:t>The lens focuses the rays by changing its curvature (shape) in a process called </a:t>
            </a:r>
            <a:r>
              <a:rPr lang="en-US" sz="1200" b="1" i="0" u="none" strike="noStrike" kern="1200" dirty="0" smtClean="0">
                <a:solidFill>
                  <a:schemeClr val="tx1"/>
                </a:solidFill>
                <a:latin typeface="+mn-lt"/>
                <a:ea typeface="+mn-ea"/>
                <a:cs typeface="+mn-cs"/>
              </a:rPr>
              <a:t>accommodation</a:t>
            </a:r>
            <a:r>
              <a:rPr lang="en-US" sz="1200" b="0" i="0" u="none" strike="noStrike" kern="1200" dirty="0" smtClean="0">
                <a:solidFill>
                  <a:schemeClr val="tx1"/>
                </a:solidFill>
                <a:latin typeface="+mn-lt"/>
                <a:ea typeface="+mn-ea"/>
                <a:cs typeface="+mn-cs"/>
              </a:rPr>
              <a:t> (to focus near or far objects on the retina)</a:t>
            </a:r>
          </a:p>
          <a:p>
            <a:pPr lvl="1" rtl="0" fontAlgn="base">
              <a:buFont typeface="Arial" pitchFamily="34" charset="0"/>
              <a:buChar char="•"/>
            </a:pPr>
            <a:r>
              <a:rPr lang="en-US" sz="1200" b="0" i="1" u="none" strike="noStrike" kern="1200" dirty="0" smtClean="0">
                <a:solidFill>
                  <a:schemeClr val="tx1"/>
                </a:solidFill>
                <a:latin typeface="+mn-lt"/>
                <a:ea typeface="+mn-ea"/>
                <a:cs typeface="+mn-cs"/>
              </a:rPr>
              <a:t>Nearsightedness</a:t>
            </a:r>
            <a:r>
              <a:rPr lang="en-US" sz="1200" b="0" i="0" u="none" strike="noStrike" kern="1200" dirty="0" smtClean="0">
                <a:solidFill>
                  <a:schemeClr val="tx1"/>
                </a:solidFill>
                <a:latin typeface="+mn-lt"/>
                <a:ea typeface="+mn-ea"/>
                <a:cs typeface="+mn-cs"/>
              </a:rPr>
              <a:t> occurs when the lens focuses objects in front of the retina</a:t>
            </a:r>
          </a:p>
          <a:p>
            <a:pPr lvl="1">
              <a:buFont typeface="Arial" pitchFamily="34" charset="0"/>
              <a:buChar char="•"/>
            </a:pPr>
            <a:r>
              <a:rPr lang="en-US" sz="1200" b="0" i="1" u="none" strike="noStrike" kern="1200" dirty="0" smtClean="0">
                <a:solidFill>
                  <a:schemeClr val="tx1"/>
                </a:solidFill>
                <a:latin typeface="+mn-lt"/>
                <a:ea typeface="+mn-ea"/>
                <a:cs typeface="+mn-cs"/>
              </a:rPr>
              <a:t>Farsightedness</a:t>
            </a:r>
            <a:r>
              <a:rPr lang="en-US" sz="1200" b="0" i="0" u="none" strike="noStrike" kern="1200" dirty="0" smtClean="0">
                <a:solidFill>
                  <a:schemeClr val="tx1"/>
                </a:solidFill>
                <a:latin typeface="+mn-lt"/>
                <a:ea typeface="+mn-ea"/>
                <a:cs typeface="+mn-cs"/>
              </a:rPr>
              <a:t> occurs when the lens focuses objects behind the retina</a:t>
            </a: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48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altLang="en-US" b="1" dirty="0" smtClean="0">
                <a:solidFill>
                  <a:srgbClr val="00FF00"/>
                </a:solidFill>
              </a:rPr>
              <a:t>C</a:t>
            </a:r>
            <a:r>
              <a:rPr lang="en-US" altLang="en-US" dirty="0" smtClean="0">
                <a:solidFill>
                  <a:srgbClr val="00FF00"/>
                </a:solidFill>
              </a:rPr>
              <a:t>ornea</a:t>
            </a:r>
            <a:r>
              <a:rPr lang="en-US" altLang="en-US" dirty="0" smtClean="0"/>
              <a:t>: </a:t>
            </a:r>
            <a:r>
              <a:rPr lang="en-US" altLang="en-US" b="1" dirty="0" smtClean="0">
                <a:solidFill>
                  <a:schemeClr val="bg2"/>
                </a:solidFill>
              </a:rPr>
              <a:t>C</a:t>
            </a:r>
            <a:r>
              <a:rPr lang="en-US" altLang="en-US" dirty="0" smtClean="0"/>
              <a:t>overing.</a:t>
            </a:r>
          </a:p>
          <a:p>
            <a:pPr lvl="1"/>
            <a:r>
              <a:rPr lang="en-US" altLang="en-US" dirty="0" smtClean="0"/>
              <a:t>Bends light to focus it.</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50</a:t>
            </a:fld>
            <a:endParaRPr lang="en-US"/>
          </a:p>
        </p:txBody>
      </p:sp>
    </p:spTree>
    <p:extLst>
      <p:ext uri="{BB962C8B-B14F-4D97-AF65-F5344CB8AC3E}">
        <p14:creationId xmlns:p14="http://schemas.microsoft.com/office/powerpoint/2010/main" val="35856173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b="1" dirty="0" smtClean="0"/>
              <a:t>Pupil </a:t>
            </a:r>
            <a:r>
              <a:rPr lang="en-US" altLang="en-US" b="0" dirty="0" smtClean="0"/>
              <a:t> - black part of the</a:t>
            </a:r>
            <a:r>
              <a:rPr lang="en-US" altLang="en-US" b="0" baseline="0" dirty="0" smtClean="0"/>
              <a:t> eye</a:t>
            </a:r>
          </a:p>
          <a:p>
            <a:pPr marL="628650" lvl="1" indent="-171450">
              <a:buFont typeface="Arial" panose="020B0604020202020204" pitchFamily="34" charset="0"/>
              <a:buChar char="•"/>
            </a:pPr>
            <a:r>
              <a:rPr lang="en-US" altLang="en-US" b="0" baseline="0" dirty="0" smtClean="0"/>
              <a:t>Hole</a:t>
            </a:r>
          </a:p>
          <a:p>
            <a:pPr marL="0" lvl="0" indent="0">
              <a:buFont typeface="Arial" panose="020B0604020202020204" pitchFamily="34" charset="0"/>
              <a:buNone/>
            </a:pPr>
            <a:endParaRPr lang="en-US" altLang="en-US" b="0" baseline="0" dirty="0" smtClean="0"/>
          </a:p>
          <a:p>
            <a:pPr marL="0" lvl="0" indent="0">
              <a:buFont typeface="Arial" panose="020B0604020202020204" pitchFamily="34" charset="0"/>
              <a:buNone/>
            </a:pPr>
            <a:r>
              <a:rPr lang="en-US" altLang="en-US" dirty="0" smtClean="0"/>
              <a:t>Fun fact about pupils: </a:t>
            </a:r>
          </a:p>
          <a:p>
            <a:pPr lvl="1"/>
            <a:r>
              <a:rPr lang="en-US" altLang="en-US" dirty="0" smtClean="0"/>
              <a:t>Contract when MORE LIGHT</a:t>
            </a:r>
          </a:p>
          <a:p>
            <a:pPr lvl="1"/>
            <a:endParaRPr lang="en-US" altLang="en-US" dirty="0" smtClean="0"/>
          </a:p>
          <a:p>
            <a:pPr lvl="1"/>
            <a:r>
              <a:rPr lang="en-US" altLang="en-US" dirty="0" smtClean="0"/>
              <a:t>Dilate when LESS LIGHT, SEXUALLY AROUSED</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51</a:t>
            </a:fld>
            <a:endParaRPr lang="en-US"/>
          </a:p>
        </p:txBody>
      </p:sp>
    </p:spTree>
    <p:extLst>
      <p:ext uri="{BB962C8B-B14F-4D97-AF65-F5344CB8AC3E}">
        <p14:creationId xmlns:p14="http://schemas.microsoft.com/office/powerpoint/2010/main" val="2298686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smtClean="0"/>
              <a:t>Iris</a:t>
            </a:r>
            <a:r>
              <a:rPr lang="en-US" b="1" baseline="0" dirty="0" smtClean="0"/>
              <a:t> </a:t>
            </a:r>
            <a:r>
              <a:rPr lang="en-US" b="0" baseline="0" dirty="0" smtClean="0"/>
              <a:t>– colored part of the eye</a:t>
            </a:r>
          </a:p>
          <a:p>
            <a:pPr marL="628650" lvl="1" indent="-171450">
              <a:buFont typeface="Arial" panose="020B0604020202020204" pitchFamily="34" charset="0"/>
              <a:buChar char="•"/>
            </a:pPr>
            <a:r>
              <a:rPr lang="en-US" b="0" baseline="0" dirty="0" smtClean="0"/>
              <a:t>Controls how much light enters the eye</a:t>
            </a:r>
            <a:endParaRPr lang="en-US" b="1"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52</a:t>
            </a:fld>
            <a:endParaRPr lang="en-US"/>
          </a:p>
        </p:txBody>
      </p:sp>
    </p:spTree>
    <p:extLst>
      <p:ext uri="{BB962C8B-B14F-4D97-AF65-F5344CB8AC3E}">
        <p14:creationId xmlns:p14="http://schemas.microsoft.com/office/powerpoint/2010/main" val="1318544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altLang="en-US" dirty="0" smtClean="0">
                <a:solidFill>
                  <a:srgbClr val="00FF00"/>
                </a:solidFill>
              </a:rPr>
              <a:t>Lens</a:t>
            </a:r>
            <a:r>
              <a:rPr lang="en-US" altLang="en-US" dirty="0" smtClean="0"/>
              <a:t>: Where light goes after it enters pupil.</a:t>
            </a:r>
          </a:p>
          <a:p>
            <a:pPr lvl="1"/>
            <a:r>
              <a:rPr lang="en-US" altLang="en-US" dirty="0" smtClean="0">
                <a:solidFill>
                  <a:srgbClr val="00FF00"/>
                </a:solidFill>
              </a:rPr>
              <a:t>Accommodation:</a:t>
            </a:r>
            <a:r>
              <a:rPr lang="en-US" altLang="en-US" dirty="0" smtClean="0"/>
              <a:t> Changes shape to focus light.</a:t>
            </a:r>
          </a:p>
          <a:p>
            <a:pPr lvl="2"/>
            <a:r>
              <a:rPr lang="en-US" altLang="en-US" i="1" dirty="0" smtClean="0"/>
              <a:t>Flat</a:t>
            </a:r>
            <a:r>
              <a:rPr lang="en-US" altLang="en-US" dirty="0" smtClean="0"/>
              <a:t>: Distant objects</a:t>
            </a:r>
          </a:p>
          <a:p>
            <a:pPr lvl="2"/>
            <a:r>
              <a:rPr lang="en-US" altLang="en-US" i="1" dirty="0" smtClean="0"/>
              <a:t>Fat</a:t>
            </a:r>
            <a:r>
              <a:rPr lang="en-US" altLang="en-US" dirty="0" smtClean="0"/>
              <a:t>: Near objects.</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53</a:t>
            </a:fld>
            <a:endParaRPr lang="en-US"/>
          </a:p>
        </p:txBody>
      </p:sp>
    </p:spTree>
    <p:extLst>
      <p:ext uri="{BB962C8B-B14F-4D97-AF65-F5344CB8AC3E}">
        <p14:creationId xmlns:p14="http://schemas.microsoft.com/office/powerpoint/2010/main" val="4653359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smtClean="0"/>
              <a:t>Retina</a:t>
            </a:r>
            <a:r>
              <a:rPr lang="en-US" b="0" baseline="0" dirty="0" smtClean="0"/>
              <a:t> – membrane at back of eye – layers of tissue, contains rods and cones</a:t>
            </a:r>
          </a:p>
          <a:p>
            <a:pPr marL="628650" lvl="1" indent="-171450">
              <a:buFont typeface="Arial" panose="020B0604020202020204" pitchFamily="34" charset="0"/>
              <a:buChar char="•"/>
            </a:pPr>
            <a:r>
              <a:rPr lang="en-US" b="1" baseline="0" dirty="0" smtClean="0"/>
              <a:t>Rods</a:t>
            </a:r>
            <a:r>
              <a:rPr lang="en-US" b="0" baseline="0" dirty="0" smtClean="0"/>
              <a:t> – enable light/motion detection</a:t>
            </a:r>
          </a:p>
          <a:p>
            <a:pPr marL="628650" lvl="1" indent="-171450">
              <a:buFont typeface="Arial" panose="020B0604020202020204" pitchFamily="34" charset="0"/>
              <a:buChar char="•"/>
            </a:pPr>
            <a:r>
              <a:rPr lang="en-US" b="1" baseline="0" dirty="0" smtClean="0"/>
              <a:t>Cones </a:t>
            </a:r>
            <a:r>
              <a:rPr lang="en-US" b="0" baseline="0" dirty="0" smtClean="0"/>
              <a:t>– color vision </a:t>
            </a:r>
            <a:endParaRPr lang="en-US" b="1"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54</a:t>
            </a:fld>
            <a:endParaRPr lang="en-US"/>
          </a:p>
        </p:txBody>
      </p:sp>
    </p:spTree>
    <p:extLst>
      <p:ext uri="{BB962C8B-B14F-4D97-AF65-F5344CB8AC3E}">
        <p14:creationId xmlns:p14="http://schemas.microsoft.com/office/powerpoint/2010/main" val="839159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buFont typeface="Arial" pitchFamily="34" charset="0"/>
              <a:buNone/>
            </a:pPr>
            <a:r>
              <a:rPr lang="en-US" sz="1200" b="0" i="0" u="sng" kern="1200" dirty="0" smtClean="0">
                <a:solidFill>
                  <a:schemeClr val="tx1"/>
                </a:solidFill>
                <a:latin typeface="+mn-lt"/>
                <a:ea typeface="+mn-ea"/>
                <a:cs typeface="+mn-cs"/>
              </a:rPr>
              <a:t>Cones</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Cones cluster in and around the fovea</a:t>
            </a:r>
          </a:p>
          <a:p>
            <a:pPr rtl="0" fontAlgn="base">
              <a:buFont typeface="Arial" pitchFamily="34" charset="0"/>
              <a:buChar char="•"/>
            </a:pPr>
            <a:r>
              <a:rPr lang="en-US" sz="1200" b="0" i="0" u="none" strike="noStrike" kern="1200" dirty="0" smtClean="0">
                <a:solidFill>
                  <a:schemeClr val="tx1"/>
                </a:solidFill>
                <a:latin typeface="+mn-lt"/>
                <a:ea typeface="+mn-ea"/>
                <a:cs typeface="+mn-cs"/>
              </a:rPr>
              <a:t>Cones have their own hotline to the brain which devotes a large area to input from the fovea; this direct connections preserve the cones’ precise information, making them </a:t>
            </a:r>
            <a:r>
              <a:rPr lang="en-US" sz="1200" b="1" i="0" u="none" strike="noStrike" kern="1200" dirty="0" smtClean="0">
                <a:solidFill>
                  <a:schemeClr val="tx1"/>
                </a:solidFill>
                <a:latin typeface="+mn-lt"/>
                <a:ea typeface="+mn-ea"/>
                <a:cs typeface="+mn-cs"/>
              </a:rPr>
              <a:t>better able to detect fine detail</a:t>
            </a:r>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0" i="0" u="none" strike="noStrike" kern="1200" dirty="0" smtClean="0">
                <a:solidFill>
                  <a:schemeClr val="tx1"/>
                </a:solidFill>
                <a:latin typeface="+mn-lt"/>
                <a:ea typeface="+mn-ea"/>
                <a:cs typeface="+mn-cs"/>
              </a:rPr>
              <a:t>Cones enable you to see color—only in bright light, in dim light you see no colors</a:t>
            </a:r>
          </a:p>
          <a:p>
            <a:pPr rtl="0" fontAlgn="base">
              <a:buFont typeface="Arial" pitchFamily="34" charset="0"/>
              <a:buNone/>
            </a:pPr>
            <a:endParaRPr lang="en-US" sz="1200" b="0" i="0" u="none" strike="noStrike" kern="1200" dirty="0" smtClean="0">
              <a:solidFill>
                <a:schemeClr val="tx1"/>
              </a:solidFill>
              <a:latin typeface="+mn-lt"/>
              <a:ea typeface="+mn-ea"/>
              <a:cs typeface="+mn-cs"/>
            </a:endParaRPr>
          </a:p>
          <a:p>
            <a:pPr rtl="0">
              <a:buFont typeface="Arial" pitchFamily="34" charset="0"/>
              <a:buNone/>
            </a:pPr>
            <a:r>
              <a:rPr lang="en-US" sz="1200" b="0" i="0" u="sng" kern="1200" dirty="0" smtClean="0">
                <a:solidFill>
                  <a:schemeClr val="tx1"/>
                </a:solidFill>
                <a:latin typeface="+mn-lt"/>
                <a:ea typeface="+mn-ea"/>
                <a:cs typeface="+mn-cs"/>
              </a:rPr>
              <a:t>Rods</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No direct hotline; they share bipolar cells with other rods, sending combined messages</a:t>
            </a:r>
          </a:p>
          <a:p>
            <a:pPr rtl="0" fontAlgn="base">
              <a:buFont typeface="Arial" pitchFamily="34" charset="0"/>
              <a:buChar char="•"/>
            </a:pPr>
            <a:r>
              <a:rPr lang="en-US" sz="1200" b="0" i="0" u="none" strike="noStrike" kern="1200" dirty="0" smtClean="0">
                <a:solidFill>
                  <a:schemeClr val="tx1"/>
                </a:solidFill>
                <a:latin typeface="+mn-lt"/>
                <a:ea typeface="+mn-ea"/>
                <a:cs typeface="+mn-cs"/>
              </a:rPr>
              <a:t>You can detect something in your peripheral vision well before perceiving its details</a:t>
            </a:r>
          </a:p>
          <a:p>
            <a:pPr>
              <a:buFont typeface="Arial" pitchFamily="34" charset="0"/>
              <a:buChar char="•"/>
            </a:pPr>
            <a:r>
              <a:rPr lang="en-US" sz="1200" b="0" i="0" u="none" strike="noStrike" kern="1200" dirty="0" smtClean="0">
                <a:solidFill>
                  <a:schemeClr val="tx1"/>
                </a:solidFill>
                <a:latin typeface="+mn-lt"/>
                <a:ea typeface="+mn-ea"/>
                <a:cs typeface="+mn-cs"/>
              </a:rPr>
              <a:t>Enable black and white vision—</a:t>
            </a:r>
            <a:r>
              <a:rPr lang="en-US" sz="1200" b="1" i="0" u="none" strike="noStrike" kern="1200" dirty="0" smtClean="0">
                <a:solidFill>
                  <a:schemeClr val="tx1"/>
                </a:solidFill>
                <a:latin typeface="+mn-lt"/>
                <a:ea typeface="+mn-ea"/>
                <a:cs typeface="+mn-cs"/>
              </a:rPr>
              <a:t>remain sensitive in dim light</a:t>
            </a: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56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r>
              <a:rPr lang="en-US" sz="1200" b="1" i="0" u="none" strike="noStrike" kern="1200" dirty="0" smtClean="0">
                <a:solidFill>
                  <a:schemeClr val="tx1"/>
                </a:solidFill>
                <a:latin typeface="+mn-lt"/>
                <a:ea typeface="+mn-ea"/>
                <a:cs typeface="+mn-cs"/>
              </a:rPr>
              <a:t>The retina’s reaction to light</a:t>
            </a:r>
            <a:endParaRPr lang="en-US" sz="1200" b="0" i="0" u="none" strike="noStrike" kern="1200" dirty="0" smtClean="0">
              <a:solidFill>
                <a:schemeClr val="tx1"/>
              </a:solidFill>
              <a:latin typeface="+mn-lt"/>
              <a:ea typeface="+mn-ea"/>
              <a:cs typeface="+mn-cs"/>
            </a:endParaRPr>
          </a:p>
          <a:p>
            <a:pPr rtl="0" fontAlgn="base"/>
            <a:r>
              <a:rPr lang="en-US" sz="1200" b="1" i="0" u="none" strike="noStrike" kern="1200" dirty="0" smtClean="0">
                <a:solidFill>
                  <a:schemeClr val="tx1"/>
                </a:solidFill>
                <a:latin typeface="+mn-lt"/>
                <a:ea typeface="+mn-ea"/>
                <a:cs typeface="+mn-cs"/>
              </a:rPr>
              <a:t>1. </a:t>
            </a:r>
            <a:r>
              <a:rPr lang="en-US" sz="1200" b="0" i="0" u="none" strike="noStrike" kern="1200" dirty="0" smtClean="0">
                <a:solidFill>
                  <a:schemeClr val="tx1"/>
                </a:solidFill>
                <a:latin typeface="+mn-lt"/>
                <a:ea typeface="+mn-ea"/>
                <a:cs typeface="+mn-cs"/>
              </a:rPr>
              <a:t>Light entering eye riggers photochemical reaction in </a:t>
            </a:r>
            <a:r>
              <a:rPr lang="en-US" sz="1200" b="1" i="0" u="none" strike="noStrike" kern="1200" dirty="0" smtClean="0">
                <a:solidFill>
                  <a:schemeClr val="tx1"/>
                </a:solidFill>
                <a:latin typeface="+mn-lt"/>
                <a:ea typeface="+mn-ea"/>
                <a:cs typeface="+mn-cs"/>
              </a:rPr>
              <a:t>Rods &amp; cones</a:t>
            </a:r>
            <a:r>
              <a:rPr lang="en-US" sz="1200" b="0" i="0" u="none" strike="noStrike" kern="1200" dirty="0" smtClean="0">
                <a:solidFill>
                  <a:schemeClr val="tx1"/>
                </a:solidFill>
                <a:latin typeface="+mn-lt"/>
                <a:ea typeface="+mn-ea"/>
                <a:cs typeface="+mn-cs"/>
              </a:rPr>
              <a:t> (buried receptors cells) at the back of the retina</a:t>
            </a:r>
          </a:p>
          <a:p>
            <a:pPr rtl="0" fontAlgn="base"/>
            <a:r>
              <a:rPr lang="en-US" sz="1200" b="1" i="0" u="none" strike="noStrike" kern="1200" dirty="0" smtClean="0">
                <a:solidFill>
                  <a:schemeClr val="tx1"/>
                </a:solidFill>
                <a:latin typeface="+mn-lt"/>
                <a:ea typeface="+mn-ea"/>
                <a:cs typeface="+mn-cs"/>
              </a:rPr>
              <a:t>2. </a:t>
            </a:r>
            <a:r>
              <a:rPr lang="en-US" sz="1200" b="0" i="0" u="none" strike="noStrike" kern="1200" dirty="0" smtClean="0">
                <a:solidFill>
                  <a:schemeClr val="tx1"/>
                </a:solidFill>
                <a:latin typeface="+mn-lt"/>
                <a:ea typeface="+mn-ea"/>
                <a:cs typeface="+mn-cs"/>
              </a:rPr>
              <a:t>The light energy trigger chemical changes that would spark neural signals, activating neighboring </a:t>
            </a:r>
            <a:r>
              <a:rPr lang="en-US" sz="1200" b="0" i="1" u="none" strike="noStrike" kern="1200" dirty="0" smtClean="0">
                <a:solidFill>
                  <a:schemeClr val="tx1"/>
                </a:solidFill>
                <a:latin typeface="+mn-lt"/>
                <a:ea typeface="+mn-ea"/>
                <a:cs typeface="+mn-cs"/>
              </a:rPr>
              <a:t>bipolar cells</a:t>
            </a:r>
            <a:r>
              <a:rPr lang="en-US" sz="1200" b="0" i="0" u="none" strike="noStrike" kern="1200" dirty="0" smtClean="0">
                <a:solidFill>
                  <a:schemeClr val="tx1"/>
                </a:solidFill>
                <a:latin typeface="+mn-lt"/>
                <a:ea typeface="+mn-ea"/>
                <a:cs typeface="+mn-cs"/>
              </a:rPr>
              <a:t>.  </a:t>
            </a:r>
          </a:p>
          <a:p>
            <a:pPr rtl="0" fontAlgn="base"/>
            <a:r>
              <a:rPr lang="en-US" sz="1200" b="1" i="0" u="none" strike="noStrike" kern="1200" dirty="0" smtClean="0">
                <a:solidFill>
                  <a:schemeClr val="tx1"/>
                </a:solidFill>
                <a:latin typeface="+mn-lt"/>
                <a:ea typeface="+mn-ea"/>
                <a:cs typeface="+mn-cs"/>
              </a:rPr>
              <a:t>3. </a:t>
            </a:r>
            <a:r>
              <a:rPr lang="en-US" sz="1200" b="0" i="0" u="none" strike="noStrike" kern="1200" dirty="0" smtClean="0">
                <a:solidFill>
                  <a:schemeClr val="tx1"/>
                </a:solidFill>
                <a:latin typeface="+mn-lt"/>
                <a:ea typeface="+mn-ea"/>
                <a:cs typeface="+mn-cs"/>
              </a:rPr>
              <a:t>The bipolar cells would activate the neighboring </a:t>
            </a:r>
            <a:r>
              <a:rPr lang="en-US" sz="1200" b="0" i="1" u="none" strike="noStrike" kern="1200" dirty="0" smtClean="0">
                <a:solidFill>
                  <a:schemeClr val="tx1"/>
                </a:solidFill>
                <a:latin typeface="+mn-lt"/>
                <a:ea typeface="+mn-ea"/>
                <a:cs typeface="+mn-cs"/>
              </a:rPr>
              <a:t>ganglion cells</a:t>
            </a:r>
            <a:r>
              <a:rPr lang="en-US" sz="1200" b="0" i="0" u="none" strike="noStrike" kern="1200" dirty="0" smtClean="0">
                <a:solidFill>
                  <a:schemeClr val="tx1"/>
                </a:solidFill>
                <a:latin typeface="+mn-lt"/>
                <a:ea typeface="+mn-ea"/>
                <a:cs typeface="+mn-cs"/>
              </a:rPr>
              <a:t> (the axons which converge to form the optic nerve—like the strands of a rope).  The </a:t>
            </a:r>
            <a:r>
              <a:rPr lang="en-US" sz="1200" b="1" i="0" u="none" strike="noStrike" kern="1200" dirty="0" smtClean="0">
                <a:solidFill>
                  <a:schemeClr val="tx1"/>
                </a:solidFill>
                <a:latin typeface="+mn-lt"/>
                <a:ea typeface="+mn-ea"/>
                <a:cs typeface="+mn-cs"/>
              </a:rPr>
              <a:t>optic nerve</a:t>
            </a:r>
            <a:r>
              <a:rPr lang="en-US" sz="1200" b="0" i="0" u="none" strike="noStrike" kern="1200" dirty="0" smtClean="0">
                <a:solidFill>
                  <a:schemeClr val="tx1"/>
                </a:solidFill>
                <a:latin typeface="+mn-lt"/>
                <a:ea typeface="+mn-ea"/>
                <a:cs typeface="+mn-cs"/>
              </a:rPr>
              <a:t> then carries information to your brain (where the thalamus will receive and distribute the information)</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 optic nerve can send nearly 1 million messages at once through its nearly 1 million ganglion fibers</a:t>
            </a:r>
          </a:p>
          <a:p>
            <a:pPr rtl="0"/>
            <a:endParaRPr lang="en-US" sz="1200" b="1" i="0" u="none" strike="noStrike" kern="1200" dirty="0" smtClean="0">
              <a:solidFill>
                <a:schemeClr val="tx1"/>
              </a:solidFill>
              <a:latin typeface="+mn-lt"/>
              <a:ea typeface="+mn-ea"/>
              <a:cs typeface="+mn-cs"/>
            </a:endParaRPr>
          </a:p>
          <a:p>
            <a:pPr rtl="0"/>
            <a:r>
              <a:rPr lang="en-US" sz="1200" b="1" i="0" u="none" strike="noStrike" kern="1200" dirty="0" smtClean="0">
                <a:solidFill>
                  <a:schemeClr val="tx1"/>
                </a:solidFill>
                <a:latin typeface="+mn-lt"/>
                <a:ea typeface="+mn-ea"/>
                <a:cs typeface="+mn-cs"/>
              </a:rPr>
              <a:t>*</a:t>
            </a:r>
            <a:r>
              <a:rPr lang="en-US" sz="1200" b="0" i="0" u="none" strike="noStrike" kern="1200" dirty="0" smtClean="0">
                <a:solidFill>
                  <a:schemeClr val="tx1"/>
                </a:solidFill>
                <a:latin typeface="+mn-lt"/>
                <a:ea typeface="+mn-ea"/>
                <a:cs typeface="+mn-cs"/>
              </a:rPr>
              <a:t>Where the optic nerve leaves the eye there are no receptor cells—creating a </a:t>
            </a:r>
            <a:r>
              <a:rPr lang="en-US" sz="1200" b="1" i="0" u="none" strike="noStrike" kern="1200" dirty="0" smtClean="0">
                <a:solidFill>
                  <a:schemeClr val="tx1"/>
                </a:solidFill>
                <a:latin typeface="+mn-lt"/>
                <a:ea typeface="+mn-ea"/>
                <a:cs typeface="+mn-cs"/>
              </a:rPr>
              <a:t>blind spot</a:t>
            </a:r>
            <a:endParaRPr lang="en-US" dirty="0" smtClean="0"/>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57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GANGLION</a:t>
            </a:r>
            <a:r>
              <a:rPr lang="en-US" baseline="0" dirty="0" smtClean="0"/>
              <a:t> CELLS – CONNECT RETINA TO BRAIN </a:t>
            </a: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58</a:t>
            </a:fld>
            <a:endParaRPr lang="en-US"/>
          </a:p>
        </p:txBody>
      </p:sp>
    </p:spTree>
    <p:extLst>
      <p:ext uri="{BB962C8B-B14F-4D97-AF65-F5344CB8AC3E}">
        <p14:creationId xmlns:p14="http://schemas.microsoft.com/office/powerpoint/2010/main" val="36607152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62</a:t>
            </a:fld>
            <a:endParaRPr lang="en-US"/>
          </a:p>
        </p:txBody>
      </p:sp>
    </p:spTree>
    <p:extLst>
      <p:ext uri="{BB962C8B-B14F-4D97-AF65-F5344CB8AC3E}">
        <p14:creationId xmlns:p14="http://schemas.microsoft.com/office/powerpoint/2010/main" val="1486464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C807AB1-A767-4321-A943-890735BE7324}" type="slidenum">
              <a:rPr lang="en-US" altLang="en-US">
                <a:latin typeface="Times New Roman" panose="02020603050405020304" pitchFamily="18" charset="0"/>
              </a:rPr>
              <a:pPr>
                <a:spcBef>
                  <a:spcPct val="0"/>
                </a:spcBef>
              </a:pPr>
              <a:t>8</a:t>
            </a:fld>
            <a:endParaRPr lang="en-US" altLang="en-US">
              <a:latin typeface="Times New Roman" panose="02020603050405020304" pitchFamily="18"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86752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Fovea</a:t>
            </a:r>
            <a:r>
              <a:rPr lang="en-US" dirty="0" smtClean="0"/>
              <a:t> – sharpness</a:t>
            </a:r>
            <a:r>
              <a:rPr lang="en-US" baseline="0" dirty="0" smtClean="0"/>
              <a:t> - V</a:t>
            </a:r>
            <a:endParaRPr lang="en-US" dirty="0" smtClean="0"/>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64</a:t>
            </a:fld>
            <a:endParaRPr lang="en-US"/>
          </a:p>
        </p:txBody>
      </p:sp>
    </p:spTree>
    <p:extLst>
      <p:ext uri="{BB962C8B-B14F-4D97-AF65-F5344CB8AC3E}">
        <p14:creationId xmlns:p14="http://schemas.microsoft.com/office/powerpoint/2010/main" val="31486350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buFont typeface="Arial" pitchFamily="34" charset="0"/>
              <a:buNone/>
            </a:pPr>
            <a:r>
              <a:rPr lang="en-US" sz="1200" b="0" i="0" u="sng" kern="1200" dirty="0" smtClean="0">
                <a:solidFill>
                  <a:schemeClr val="tx1"/>
                </a:solidFill>
                <a:latin typeface="+mn-lt"/>
                <a:ea typeface="+mn-ea"/>
                <a:cs typeface="+mn-cs"/>
              </a:rPr>
              <a:t>Visual Information Processing</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The retina’s neural layers help to encode and analyze the sensory information</a:t>
            </a:r>
          </a:p>
          <a:p>
            <a:pPr rtl="0" fontAlgn="base">
              <a:buFont typeface="Arial" pitchFamily="34" charset="0"/>
              <a:buChar char="•"/>
            </a:pPr>
            <a:r>
              <a:rPr lang="en-US" sz="1200" b="0" i="0" u="none" strike="noStrike" kern="1200" dirty="0" smtClean="0">
                <a:solidFill>
                  <a:schemeClr val="tx1"/>
                </a:solidFill>
                <a:latin typeface="+mn-lt"/>
                <a:ea typeface="+mn-ea"/>
                <a:cs typeface="+mn-cs"/>
              </a:rPr>
              <a:t>Any given retinal area relays its information to a corresponding location in the visual cortex in the occipital lobe at the back of your brain, just above the cerebellum</a:t>
            </a:r>
          </a:p>
          <a:p>
            <a:pPr rtl="0" fontAlgn="base">
              <a:buFont typeface="Arial" pitchFamily="34" charset="0"/>
              <a:buChar char="•"/>
            </a:pPr>
            <a:r>
              <a:rPr lang="en-US" sz="1200" b="0" i="0" u="none" strike="noStrike" kern="1200" dirty="0" smtClean="0">
                <a:solidFill>
                  <a:schemeClr val="tx1"/>
                </a:solidFill>
                <a:latin typeface="+mn-lt"/>
                <a:ea typeface="+mn-ea"/>
                <a:cs typeface="+mn-cs"/>
              </a:rPr>
              <a:t>Your retinal cells are so responsive that even pressure triggers them if you close your eye and rub it; your brain interprets this pressure/firing as light</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71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8CD7B1-47EC-44B6-A61C-B5A18A0194BD}" type="slidenum">
              <a:rPr lang="en-US" altLang="en-US"/>
              <a:pPr/>
              <a:t>72</a:t>
            </a:fld>
            <a:endParaRPr lang="en-US" alt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r>
              <a:rPr lang="en-US" altLang="en-US"/>
              <a:t>Summing up, before we move onto Perception.</a:t>
            </a:r>
          </a:p>
        </p:txBody>
      </p:sp>
    </p:spTree>
    <p:extLst>
      <p:ext uri="{BB962C8B-B14F-4D97-AF65-F5344CB8AC3E}">
        <p14:creationId xmlns:p14="http://schemas.microsoft.com/office/powerpoint/2010/main" val="1259872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73</a:t>
            </a:fld>
            <a:endParaRPr lang="en-US"/>
          </a:p>
        </p:txBody>
      </p:sp>
    </p:spTree>
    <p:extLst>
      <p:ext uri="{BB962C8B-B14F-4D97-AF65-F5344CB8AC3E}">
        <p14:creationId xmlns:p14="http://schemas.microsoft.com/office/powerpoint/2010/main" val="30105194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C83111-7DB7-4CD8-8EFA-74B4461082E1}" type="slidenum">
              <a:rPr lang="en-US" altLang="en-US"/>
              <a:pPr/>
              <a:t>76</a:t>
            </a:fld>
            <a:endParaRPr lang="en-US" altLang="en-US"/>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r>
              <a:rPr lang="en-US" altLang="en-US" dirty="0" smtClean="0"/>
              <a:t>Brain areas responsible for recognizing</a:t>
            </a:r>
            <a:r>
              <a:rPr lang="en-US" altLang="en-US" baseline="0" dirty="0" smtClean="0"/>
              <a:t> faces:</a:t>
            </a:r>
            <a:br>
              <a:rPr lang="en-US" altLang="en-US" baseline="0" dirty="0" smtClean="0"/>
            </a:br>
            <a:r>
              <a:rPr lang="en-US" altLang="en-US" baseline="0" dirty="0" smtClean="0"/>
              <a:t>Temporal Lobes and Hippocampus</a:t>
            </a:r>
            <a:endParaRPr lang="en-US" altLang="en-US" dirty="0"/>
          </a:p>
        </p:txBody>
      </p:sp>
    </p:spTree>
    <p:extLst>
      <p:ext uri="{BB962C8B-B14F-4D97-AF65-F5344CB8AC3E}">
        <p14:creationId xmlns:p14="http://schemas.microsoft.com/office/powerpoint/2010/main" val="34686834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buFont typeface="Arial" pitchFamily="34" charset="0"/>
              <a:buNone/>
            </a:pPr>
            <a:r>
              <a:rPr lang="en-US" sz="1200" b="0" i="0" u="sng" kern="1200" dirty="0" smtClean="0">
                <a:solidFill>
                  <a:schemeClr val="tx1"/>
                </a:solidFill>
                <a:latin typeface="+mn-lt"/>
                <a:ea typeface="+mn-ea"/>
                <a:cs typeface="+mn-cs"/>
              </a:rPr>
              <a:t>Feature Detection</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Nobel Prize winners David Hubel and </a:t>
            </a:r>
            <a:r>
              <a:rPr lang="en-US" sz="1200" b="0" i="0" u="none" strike="noStrike" kern="1200" dirty="0" err="1" smtClean="0">
                <a:solidFill>
                  <a:schemeClr val="tx1"/>
                </a:solidFill>
                <a:latin typeface="+mn-lt"/>
                <a:ea typeface="+mn-ea"/>
                <a:cs typeface="+mn-cs"/>
              </a:rPr>
              <a:t>Torsten</a:t>
            </a:r>
            <a:r>
              <a:rPr lang="en-US" sz="1200" b="0" i="0" u="none" strike="noStrike" kern="1200" dirty="0" smtClean="0">
                <a:solidFill>
                  <a:schemeClr val="tx1"/>
                </a:solidFill>
                <a:latin typeface="+mn-lt"/>
                <a:ea typeface="+mn-ea"/>
                <a:cs typeface="+mn-cs"/>
              </a:rPr>
              <a:t> Wiesel (1979) demonstrated that neurons in the occipital lobe’s visual cortex receive information from individual ganglion cells in the retina.  These </a:t>
            </a:r>
            <a:r>
              <a:rPr lang="en-US" sz="1200" b="1" i="0" u="none" strike="noStrike" kern="1200" dirty="0" smtClean="0">
                <a:solidFill>
                  <a:schemeClr val="tx1"/>
                </a:solidFill>
                <a:latin typeface="+mn-lt"/>
                <a:ea typeface="+mn-ea"/>
                <a:cs typeface="+mn-cs"/>
              </a:rPr>
              <a:t>feature detector cells</a:t>
            </a:r>
            <a:r>
              <a:rPr lang="en-US" sz="1200" b="0" i="0" u="none" strike="noStrike" kern="1200" dirty="0" smtClean="0">
                <a:solidFill>
                  <a:schemeClr val="tx1"/>
                </a:solidFill>
                <a:latin typeface="+mn-lt"/>
                <a:ea typeface="+mn-ea"/>
                <a:cs typeface="+mn-cs"/>
              </a:rPr>
              <a:t> derive their name from their ability to respond to scene specific features (edges, lines, angles &amp; movements)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Receptive fields, binocular interaction and functional architecture in the cat’s visual cortex—visual on slide</a:t>
            </a:r>
          </a:p>
          <a:p>
            <a:pPr lvl="1" rtl="0" fontAlgn="base">
              <a:buFont typeface="Arial" pitchFamily="34" charset="0"/>
              <a:buNone/>
            </a:pPr>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0" i="0" u="none" strike="noStrike" kern="1200" dirty="0" smtClean="0">
                <a:solidFill>
                  <a:schemeClr val="tx1"/>
                </a:solidFill>
                <a:latin typeface="+mn-lt"/>
                <a:ea typeface="+mn-ea"/>
                <a:cs typeface="+mn-cs"/>
              </a:rPr>
              <a:t>Shape detectors in the visual cortex pass such information to other cortical areas where teams of </a:t>
            </a:r>
            <a:r>
              <a:rPr lang="en-US" sz="1200" b="0" i="1" u="none" strike="noStrike" kern="1200" dirty="0" err="1" smtClean="0">
                <a:solidFill>
                  <a:schemeClr val="tx1"/>
                </a:solidFill>
                <a:latin typeface="+mn-lt"/>
                <a:ea typeface="+mn-ea"/>
                <a:cs typeface="+mn-cs"/>
              </a:rPr>
              <a:t>supercell</a:t>
            </a:r>
            <a:r>
              <a:rPr lang="en-US" sz="1200" b="0" i="1" u="none" strike="noStrike" kern="1200" dirty="0" smtClean="0">
                <a:solidFill>
                  <a:schemeClr val="tx1"/>
                </a:solidFill>
                <a:latin typeface="+mn-lt"/>
                <a:ea typeface="+mn-ea"/>
                <a:cs typeface="+mn-cs"/>
              </a:rPr>
              <a:t> clusters</a:t>
            </a:r>
            <a:r>
              <a:rPr lang="en-US" sz="1200" b="0" i="0" u="none" strike="noStrike" kern="1200" dirty="0" smtClean="0">
                <a:solidFill>
                  <a:schemeClr val="tx1"/>
                </a:solidFill>
                <a:latin typeface="+mn-lt"/>
                <a:ea typeface="+mn-ea"/>
                <a:cs typeface="+mn-cs"/>
              </a:rPr>
              <a:t> respond to more complex patterns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In the temporal lobe, it allows us to perceive faces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Other lobes = chairs, houses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77</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buFont typeface="Arial" pitchFamily="34" charset="0"/>
              <a:buNone/>
            </a:pPr>
            <a:r>
              <a:rPr lang="en-US" sz="1200" b="0" i="0" u="sng" kern="1200" dirty="0" smtClean="0">
                <a:solidFill>
                  <a:schemeClr val="tx1"/>
                </a:solidFill>
                <a:latin typeface="+mn-lt"/>
                <a:ea typeface="+mn-ea"/>
                <a:cs typeface="+mn-cs"/>
              </a:rPr>
              <a:t>Parallel Processing</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Our brain engages in </a:t>
            </a:r>
            <a:r>
              <a:rPr lang="en-US" sz="1200" b="1" i="0" u="none" strike="noStrike" kern="1200" dirty="0" smtClean="0">
                <a:solidFill>
                  <a:schemeClr val="tx1"/>
                </a:solidFill>
                <a:latin typeface="+mn-lt"/>
                <a:ea typeface="+mn-ea"/>
                <a:cs typeface="+mn-cs"/>
              </a:rPr>
              <a:t>parallel processing</a:t>
            </a:r>
            <a:r>
              <a:rPr lang="en-US" sz="1200" b="0" i="0" u="none" strike="noStrike" kern="1200" dirty="0" smtClean="0">
                <a:solidFill>
                  <a:schemeClr val="tx1"/>
                </a:solidFill>
                <a:latin typeface="+mn-lt"/>
                <a:ea typeface="+mn-ea"/>
                <a:cs typeface="+mn-cs"/>
              </a:rPr>
              <a:t> (doing many things at once)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 brain divides a visual scene into </a:t>
            </a:r>
            <a:r>
              <a:rPr lang="en-US" sz="1200" b="0" i="0" u="none" strike="noStrike" kern="1200" dirty="0" err="1" smtClean="0">
                <a:solidFill>
                  <a:schemeClr val="tx1"/>
                </a:solidFill>
                <a:latin typeface="+mn-lt"/>
                <a:ea typeface="+mn-ea"/>
                <a:cs typeface="+mn-cs"/>
              </a:rPr>
              <a:t>subdimensions</a:t>
            </a:r>
            <a:r>
              <a:rPr lang="en-US" sz="1200" b="0" i="0" u="none" strike="noStrike" kern="1200" dirty="0" smtClean="0">
                <a:solidFill>
                  <a:schemeClr val="tx1"/>
                </a:solidFill>
                <a:latin typeface="+mn-lt"/>
                <a:ea typeface="+mn-ea"/>
                <a:cs typeface="+mn-cs"/>
              </a:rPr>
              <a:t> (color, movement, form and depth) and works on each aspect simultaneously </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“Mrs. M” = A stroke damaged areas near the rear of both sides of her brain, she can no longer perceive movement</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People suddenly appear in a room</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Some people with a stroke or surgery damage to their brain’s visual cortex have experience </a:t>
            </a:r>
            <a:r>
              <a:rPr lang="en-US" sz="1200" b="1" i="0" u="none" strike="noStrike" kern="1200" dirty="0" err="1" smtClean="0">
                <a:solidFill>
                  <a:schemeClr val="tx1"/>
                </a:solidFill>
                <a:latin typeface="+mn-lt"/>
                <a:ea typeface="+mn-ea"/>
                <a:cs typeface="+mn-cs"/>
              </a:rPr>
              <a:t>blindsight</a:t>
            </a:r>
            <a:r>
              <a:rPr lang="en-US" sz="1200" b="1" i="0" u="none" strike="noStrike" kern="1200" dirty="0" smtClean="0">
                <a:solidFill>
                  <a:schemeClr val="tx1"/>
                </a:solidFill>
                <a:latin typeface="+mn-lt"/>
                <a:ea typeface="+mn-ea"/>
                <a:cs typeface="+mn-cs"/>
              </a:rPr>
              <a:t>:</a:t>
            </a:r>
            <a:endParaRPr lang="en-US" sz="1200" b="0" i="0" u="none" strike="noStrike" kern="1200" dirty="0" smtClean="0">
              <a:solidFill>
                <a:schemeClr val="tx1"/>
              </a:solidFill>
              <a:latin typeface="+mn-lt"/>
              <a:ea typeface="+mn-ea"/>
              <a:cs typeface="+mn-cs"/>
            </a:endParaRPr>
          </a:p>
          <a:p>
            <a:pPr lvl="3" rtl="0" fontAlgn="base">
              <a:buFont typeface="Arial" pitchFamily="34" charset="0"/>
              <a:buChar char="•"/>
            </a:pPr>
            <a:r>
              <a:rPr lang="en-US" sz="1200" b="0" i="0" u="none" strike="noStrike" kern="1200" dirty="0" smtClean="0">
                <a:solidFill>
                  <a:schemeClr val="tx1"/>
                </a:solidFill>
                <a:latin typeface="+mn-lt"/>
                <a:ea typeface="+mn-ea"/>
                <a:cs typeface="+mn-cs"/>
              </a:rPr>
              <a:t>A localized area of blindness in a part of their field of vision</a:t>
            </a:r>
          </a:p>
          <a:p>
            <a:pPr lvl="3" rtl="0" fontAlgn="base">
              <a:buFont typeface="Arial" pitchFamily="34" charset="0"/>
              <a:buChar char="•"/>
            </a:pPr>
            <a:r>
              <a:rPr lang="en-US" sz="1200" b="0" i="0" u="none" strike="noStrike" kern="1200" dirty="0" smtClean="0">
                <a:solidFill>
                  <a:schemeClr val="tx1"/>
                </a:solidFill>
                <a:latin typeface="+mn-lt"/>
                <a:ea typeface="+mn-ea"/>
                <a:cs typeface="+mn-cs"/>
              </a:rPr>
              <a:t>Those with</a:t>
            </a:r>
            <a:r>
              <a:rPr lang="en-US" sz="1200" b="1" i="0" u="none" strike="noStrike" kern="1200" dirty="0" smtClean="0">
                <a:solidFill>
                  <a:schemeClr val="tx1"/>
                </a:solidFill>
                <a:latin typeface="+mn-lt"/>
                <a:ea typeface="+mn-ea"/>
                <a:cs typeface="+mn-cs"/>
              </a:rPr>
              <a:t> </a:t>
            </a:r>
            <a:r>
              <a:rPr lang="en-US" sz="1200" b="1" i="0" u="none" strike="noStrike" kern="1200" dirty="0" err="1" smtClean="0">
                <a:solidFill>
                  <a:schemeClr val="tx1"/>
                </a:solidFill>
                <a:latin typeface="+mn-lt"/>
                <a:ea typeface="+mn-ea"/>
                <a:cs typeface="+mn-cs"/>
              </a:rPr>
              <a:t>blindsight</a:t>
            </a:r>
            <a:r>
              <a:rPr lang="en-US" sz="1200" b="1" i="0" u="none" strike="noStrike"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have superb vision, but they don’t know they can see.  Their vision remains intact; only the neural areas that bring vision into awareness are impaired. </a:t>
            </a:r>
          </a:p>
          <a:p>
            <a:pPr lvl="3" rtl="0" fontAlgn="base">
              <a:buFont typeface="Arial" pitchFamily="34" charset="0"/>
              <a:buChar char="•"/>
            </a:pPr>
            <a:r>
              <a:rPr lang="en-US" sz="1200" b="0" i="0" u="none" strike="noStrike" kern="1200" dirty="0" smtClean="0">
                <a:solidFill>
                  <a:schemeClr val="tx1"/>
                </a:solidFill>
                <a:latin typeface="+mn-lt"/>
                <a:ea typeface="+mn-ea"/>
                <a:cs typeface="+mn-cs"/>
              </a:rPr>
              <a:t>Most people have a separate visual system for perception and action—dual processing brain</a:t>
            </a:r>
          </a:p>
          <a:p>
            <a:pPr lvl="3" rtl="0" fontAlgn="base">
              <a:buFont typeface="Arial" pitchFamily="34" charset="0"/>
              <a:buChar char="•"/>
            </a:pPr>
            <a:r>
              <a:rPr lang="en-US" sz="1200" b="0" i="0" u="none" strike="noStrike" kern="1200" dirty="0" smtClean="0">
                <a:solidFill>
                  <a:schemeClr val="tx1"/>
                </a:solidFill>
                <a:latin typeface="+mn-lt"/>
                <a:ea typeface="+mn-ea"/>
                <a:cs typeface="+mn-cs"/>
              </a:rPr>
              <a:t>Can’t identify objects, but can tell the detail of the object (vertical/horizontal, colors)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78</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buFont typeface="Arial" pitchFamily="34" charset="0"/>
              <a:buNone/>
            </a:pPr>
            <a:r>
              <a:rPr lang="en-US" sz="1200" b="0" i="0" u="sng" kern="1200" dirty="0" smtClean="0">
                <a:solidFill>
                  <a:schemeClr val="tx1"/>
                </a:solidFill>
                <a:latin typeface="+mn-lt"/>
                <a:ea typeface="+mn-ea"/>
                <a:cs typeface="+mn-cs"/>
              </a:rPr>
              <a:t>Color Blindness</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Objects reflect long wavelengths of color (i.e. tomato = red)</a:t>
            </a:r>
          </a:p>
          <a:p>
            <a:pPr rtl="0" fontAlgn="base">
              <a:buFont typeface="Arial" pitchFamily="34" charset="0"/>
              <a:buChar char="•"/>
            </a:pPr>
            <a:r>
              <a:rPr lang="en-US" sz="1200" b="0" i="0" u="none" strike="noStrike" kern="1200" dirty="0" smtClean="0">
                <a:solidFill>
                  <a:schemeClr val="tx1"/>
                </a:solidFill>
                <a:latin typeface="+mn-lt"/>
                <a:ea typeface="+mn-ea"/>
                <a:cs typeface="+mn-cs"/>
              </a:rPr>
              <a:t>Our brain can discriminate 7 million different color variations</a:t>
            </a:r>
          </a:p>
          <a:p>
            <a:pPr rtl="0" fontAlgn="base">
              <a:buFont typeface="Arial" pitchFamily="34" charset="0"/>
              <a:buChar char="•"/>
            </a:pPr>
            <a:r>
              <a:rPr lang="en-US" sz="1200" b="0" i="0" u="none" strike="noStrike" kern="1200" dirty="0" smtClean="0">
                <a:solidFill>
                  <a:schemeClr val="tx1"/>
                </a:solidFill>
                <a:latin typeface="+mn-lt"/>
                <a:ea typeface="+mn-ea"/>
                <a:cs typeface="+mn-cs"/>
              </a:rPr>
              <a:t>1 in 50 (usually males) have a color deficient (can’t distinguish between different colors) because the defect is genetically sex-linked</a:t>
            </a:r>
          </a:p>
          <a:p>
            <a:pPr rtl="0" fontAlgn="base">
              <a:buFont typeface="Arial" pitchFamily="34" charset="0"/>
              <a:buChar char="•"/>
            </a:pPr>
            <a:r>
              <a:rPr lang="en-US" sz="1200" b="0" i="0" u="none" strike="noStrike" kern="1200" dirty="0" smtClean="0">
                <a:solidFill>
                  <a:schemeClr val="tx1"/>
                </a:solidFill>
                <a:latin typeface="+mn-lt"/>
                <a:ea typeface="+mn-ea"/>
                <a:cs typeface="+mn-cs"/>
              </a:rPr>
              <a:t>Hermann von Helmholtz and Thomas Young developed the </a:t>
            </a:r>
            <a:r>
              <a:rPr lang="en-US" sz="1200" b="1" i="0" u="sng" strike="noStrike" kern="1200" dirty="0" smtClean="0">
                <a:solidFill>
                  <a:schemeClr val="tx1"/>
                </a:solidFill>
                <a:latin typeface="+mn-lt"/>
                <a:ea typeface="+mn-ea"/>
                <a:cs typeface="+mn-cs"/>
              </a:rPr>
              <a:t>Young-Helmholtz </a:t>
            </a:r>
            <a:r>
              <a:rPr lang="en-US" sz="1200" b="1" i="0" u="sng" strike="noStrike" kern="1200" dirty="0" err="1" smtClean="0">
                <a:solidFill>
                  <a:schemeClr val="tx1"/>
                </a:solidFill>
                <a:latin typeface="+mn-lt"/>
                <a:ea typeface="+mn-ea"/>
                <a:cs typeface="+mn-cs"/>
              </a:rPr>
              <a:t>trichromatic</a:t>
            </a:r>
            <a:r>
              <a:rPr lang="en-US" sz="1200" b="1" i="0" u="sng" strike="noStrike" kern="1200" dirty="0" smtClean="0">
                <a:solidFill>
                  <a:schemeClr val="tx1"/>
                </a:solidFill>
                <a:latin typeface="+mn-lt"/>
                <a:ea typeface="+mn-ea"/>
                <a:cs typeface="+mn-cs"/>
              </a:rPr>
              <a:t> (three-color) theory</a:t>
            </a:r>
            <a:r>
              <a:rPr lang="en-US" sz="1200" b="0" i="0" u="none" strike="noStrike" kern="1200" dirty="0" smtClean="0">
                <a:solidFill>
                  <a:schemeClr val="tx1"/>
                </a:solidFill>
                <a:latin typeface="+mn-lt"/>
                <a:ea typeface="+mn-ea"/>
                <a:cs typeface="+mn-cs"/>
              </a:rPr>
              <a: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Any color can be created by combing the light waves of three primary colors (red, green ,blue) using three corresponding types of color receptors </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Our cones in our eyes do their color magic in teams of three; when we stimulate combinations of these cones, we see other colors</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EX: There are no receptors especially sensitive to yellow, but when both red-sensitive and green sensitive cones are stimulated, we see yellow.</a:t>
            </a:r>
          </a:p>
        </p:txBody>
      </p:sp>
      <p:sp>
        <p:nvSpPr>
          <p:cNvPr id="4" name="Slide Number Placeholder 3"/>
          <p:cNvSpPr>
            <a:spLocks noGrp="1"/>
          </p:cNvSpPr>
          <p:nvPr>
            <p:ph type="sldNum" sz="quarter" idx="10"/>
          </p:nvPr>
        </p:nvSpPr>
        <p:spPr/>
        <p:txBody>
          <a:bodyPr/>
          <a:lstStyle/>
          <a:p>
            <a:fld id="{255627F8-329C-43A2-86E4-50D02CD25C39}" type="slidenum">
              <a:rPr lang="en-US" smtClean="0"/>
              <a:pPr/>
              <a:t>85</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Most people who are color-deficient, are not actually “colorblind”; they lack functioning of the red or green sensitive cones (sometimes both)</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People who are colorblind se the color they are deficient in as a shade of muted gray or brown</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They may be monochromatic (one-color) or dichromatic (two-color) instead of </a:t>
            </a:r>
            <a:r>
              <a:rPr lang="en-US" sz="1200" b="0" i="0" u="none" strike="noStrike" kern="1200" dirty="0" err="1" smtClean="0">
                <a:solidFill>
                  <a:schemeClr val="tx1"/>
                </a:solidFill>
                <a:latin typeface="+mn-lt"/>
                <a:ea typeface="+mn-ea"/>
                <a:cs typeface="+mn-cs"/>
              </a:rPr>
              <a:t>trichromatic</a:t>
            </a:r>
            <a:r>
              <a:rPr lang="en-US" sz="1200" b="0" i="0" u="none" strike="noStrike" kern="1200" dirty="0" smtClean="0">
                <a:solidFill>
                  <a:schemeClr val="tx1"/>
                </a:solidFill>
                <a:latin typeface="+mn-lt"/>
                <a:ea typeface="+mn-ea"/>
                <a:cs typeface="+mn-cs"/>
              </a:rPr>
              <a:t>, making it impossible to distinguish the red &amp; green 74 in the image on the slides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Dogs lack receptors for the wavelengths of red, giving them only limited, dichromatic color vision</a:t>
            </a:r>
          </a:p>
          <a:p>
            <a:pPr rtl="0" fontAlgn="base">
              <a:buFont typeface="Arial" pitchFamily="34" charset="0"/>
              <a:buChar char="•"/>
            </a:pPr>
            <a:r>
              <a:rPr lang="en-US" sz="1200" b="1" i="0" u="none" strike="noStrike" kern="1200" dirty="0" smtClean="0">
                <a:solidFill>
                  <a:schemeClr val="tx1"/>
                </a:solidFill>
                <a:latin typeface="+mn-lt"/>
                <a:ea typeface="+mn-ea"/>
                <a:cs typeface="+mn-cs"/>
              </a:rPr>
              <a:t>Opponent-Process theory</a:t>
            </a:r>
            <a:endParaRPr lang="en-US" sz="1200" b="0" i="0" u="none" strike="noStrike" kern="1200" dirty="0" smtClean="0">
              <a:solidFill>
                <a:schemeClr val="tx1"/>
              </a:solidFill>
              <a:latin typeface="+mn-lt"/>
              <a:ea typeface="+mn-ea"/>
              <a:cs typeface="+mn-cs"/>
            </a:endParaRPr>
          </a:p>
          <a:p>
            <a:pPr lvl="1" rtl="0" fontAlgn="base">
              <a:buFont typeface="Arial" pitchFamily="34" charset="0"/>
              <a:buChar char="•"/>
            </a:pPr>
            <a:r>
              <a:rPr lang="en-US" sz="1200" b="0" i="0" u="none" strike="noStrike" kern="1200" dirty="0" err="1" smtClean="0">
                <a:solidFill>
                  <a:schemeClr val="tx1"/>
                </a:solidFill>
                <a:latin typeface="+mn-lt"/>
                <a:ea typeface="+mn-ea"/>
                <a:cs typeface="+mn-cs"/>
              </a:rPr>
              <a:t>Ewald</a:t>
            </a:r>
            <a:r>
              <a:rPr lang="en-US" sz="1200" b="0" i="0" u="none" strike="noStrike"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Hering</a:t>
            </a:r>
            <a:r>
              <a:rPr lang="en-US" sz="1200" b="0" i="0" u="none" strike="noStrike" kern="1200" dirty="0" smtClean="0">
                <a:solidFill>
                  <a:schemeClr val="tx1"/>
                </a:solidFill>
                <a:latin typeface="+mn-lt"/>
                <a:ea typeface="+mn-ea"/>
                <a:cs typeface="+mn-cs"/>
              </a:rPr>
              <a:t> discovered the occurrence of </a:t>
            </a:r>
            <a:r>
              <a:rPr lang="en-US" sz="1200" b="0" i="1" u="none" strike="noStrike" kern="1200" dirty="0" smtClean="0">
                <a:solidFill>
                  <a:schemeClr val="tx1"/>
                </a:solidFill>
                <a:latin typeface="+mn-lt"/>
                <a:ea typeface="+mn-ea"/>
                <a:cs typeface="+mn-cs"/>
              </a:rPr>
              <a:t>afterimages</a:t>
            </a:r>
            <a:r>
              <a:rPr lang="en-US" sz="1200" b="0" i="0" u="none" strike="noStrike" kern="1200" dirty="0" smtClean="0">
                <a:solidFill>
                  <a:schemeClr val="tx1"/>
                </a:solidFill>
                <a:latin typeface="+mn-lt"/>
                <a:ea typeface="+mn-ea"/>
                <a:cs typeface="+mn-cs"/>
              </a:rPr>
              <a:t> (British flag example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As visual information leaves the receptor cells, we analyze it in terms of three sets of opponent colors: </a:t>
            </a:r>
            <a:r>
              <a:rPr lang="en-US" sz="1200" b="0" i="1" u="none" strike="noStrike" kern="1200" dirty="0" smtClean="0">
                <a:solidFill>
                  <a:schemeClr val="tx1"/>
                </a:solidFill>
                <a:latin typeface="+mn-lt"/>
                <a:ea typeface="+mn-ea"/>
                <a:cs typeface="+mn-cs"/>
              </a:rPr>
              <a:t>red-green, yellow-blue, and white-black</a:t>
            </a:r>
            <a:endParaRPr lang="en-US" sz="1200" b="0" i="0" u="none" strike="noStrike" kern="1200" dirty="0" smtClean="0">
              <a:solidFill>
                <a:schemeClr val="tx1"/>
              </a:solidFill>
              <a:latin typeface="+mn-lt"/>
              <a:ea typeface="+mn-ea"/>
              <a:cs typeface="+mn-cs"/>
            </a:endParaRPr>
          </a:p>
          <a:p>
            <a:pPr rtl="0">
              <a:buFont typeface="Arial" pitchFamily="34" charset="0"/>
              <a:buNone/>
            </a:pPr>
            <a:r>
              <a:rPr lang="en-US" dirty="0" smtClean="0"/>
              <a:t/>
            </a:r>
            <a:br>
              <a:rPr lang="en-US" dirty="0" smtClean="0"/>
            </a:br>
            <a:r>
              <a:rPr lang="en-US" sz="1200" b="0" i="0" u="none" strike="noStrike" kern="1200" dirty="0" smtClean="0">
                <a:solidFill>
                  <a:schemeClr val="tx1"/>
                </a:solidFill>
                <a:latin typeface="+mn-lt"/>
                <a:ea typeface="+mn-ea"/>
                <a:cs typeface="+mn-cs"/>
              </a:rPr>
              <a:t>**Color processing occurs in two stages:</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The retina’s red, green and blue cones respond in varying degrees to different color stimuli (Young-Helmholtz </a:t>
            </a:r>
            <a:r>
              <a:rPr lang="en-US" sz="1200" b="0" i="0" u="none" strike="noStrike" kern="1200" dirty="0" err="1" smtClean="0">
                <a:solidFill>
                  <a:schemeClr val="tx1"/>
                </a:solidFill>
                <a:latin typeface="+mn-lt"/>
                <a:ea typeface="+mn-ea"/>
                <a:cs typeface="+mn-cs"/>
              </a:rPr>
              <a:t>trichromatic</a:t>
            </a:r>
            <a:r>
              <a:rPr lang="en-US" sz="1200" b="0" i="0" u="none" strike="noStrike" kern="1200" dirty="0" smtClean="0">
                <a:solidFill>
                  <a:schemeClr val="tx1"/>
                </a:solidFill>
                <a:latin typeface="+mn-lt"/>
                <a:ea typeface="+mn-ea"/>
                <a:cs typeface="+mn-cs"/>
              </a:rPr>
              <a:t> theory)</a:t>
            </a:r>
          </a:p>
          <a:p>
            <a:pPr rtl="0" fontAlgn="base">
              <a:buFont typeface="Arial" pitchFamily="34" charset="0"/>
              <a:buChar char="•"/>
            </a:pPr>
            <a:r>
              <a:rPr lang="en-US" sz="1200" b="0" i="0" u="none" strike="noStrike" kern="1200" dirty="0" smtClean="0">
                <a:solidFill>
                  <a:schemeClr val="tx1"/>
                </a:solidFill>
                <a:latin typeface="+mn-lt"/>
                <a:ea typeface="+mn-ea"/>
                <a:cs typeface="+mn-cs"/>
              </a:rPr>
              <a:t>Their signals are then processed by the nervous system’s opponent process cells (en route to the visual cortex)</a:t>
            </a:r>
          </a:p>
          <a:p>
            <a:pPr>
              <a:buFont typeface="Arial" pitchFamily="34" charset="0"/>
              <a:buChar char="•"/>
            </a:pPr>
            <a:endParaRPr lang="en-US" dirty="0" smtClean="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87</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Opponent: Opposites</a:t>
            </a:r>
          </a:p>
          <a:p>
            <a:r>
              <a:rPr lang="en-US" altLang="en-US" dirty="0" smtClean="0"/>
              <a:t>Ex: When you stare at a red apple, you see a green afterimage.</a:t>
            </a:r>
          </a:p>
          <a:p>
            <a:pPr lvl="1"/>
            <a:r>
              <a:rPr lang="en-US" altLang="en-US" b="1" dirty="0" smtClean="0">
                <a:solidFill>
                  <a:schemeClr val="folHlink"/>
                </a:solidFill>
              </a:rPr>
              <a:t>Opponent process theory</a:t>
            </a:r>
            <a:r>
              <a:rPr lang="en-US" altLang="en-US" dirty="0" smtClean="0"/>
              <a:t> - color vision is a function of complementary, opposing colors: red vs. green or blue vs. yellow </a:t>
            </a:r>
          </a:p>
          <a:p>
            <a:pPr lvl="2"/>
            <a:r>
              <a:rPr lang="en-US" altLang="en-US" dirty="0" smtClean="0"/>
              <a:t>For example, cells that are excited by red are inhibited by green, and vice versa</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88</a:t>
            </a:fld>
            <a:endParaRPr lang="en-US"/>
          </a:p>
        </p:txBody>
      </p:sp>
    </p:spTree>
    <p:extLst>
      <p:ext uri="{BB962C8B-B14F-4D97-AF65-F5344CB8AC3E}">
        <p14:creationId xmlns:p14="http://schemas.microsoft.com/office/powerpoint/2010/main" val="3113663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We start with sensory receptors and work up to higher levels of processing</a:t>
            </a:r>
          </a:p>
          <a:p>
            <a:pPr rtl="0" fontAlgn="base">
              <a:buFont typeface="Arial" pitchFamily="34" charset="0"/>
              <a:buChar char="•"/>
            </a:pPr>
            <a:r>
              <a:rPr lang="en-US" sz="1200" b="0" i="0" u="none" strike="noStrike" kern="1200" dirty="0" smtClean="0">
                <a:solidFill>
                  <a:schemeClr val="tx1"/>
                </a:solidFill>
                <a:latin typeface="+mn-lt"/>
                <a:ea typeface="+mn-ea"/>
                <a:cs typeface="+mn-cs"/>
              </a:rPr>
              <a:t>Sensory analysis that starts at the entry level = </a:t>
            </a:r>
            <a:r>
              <a:rPr lang="en-US" sz="1200" b="1" i="0" u="none" strike="noStrike" kern="1200" dirty="0" smtClean="0">
                <a:solidFill>
                  <a:schemeClr val="tx1"/>
                </a:solidFill>
                <a:latin typeface="+mn-lt"/>
                <a:ea typeface="+mn-ea"/>
                <a:cs typeface="+mn-cs"/>
              </a:rPr>
              <a:t>bottom-up processing</a:t>
            </a:r>
            <a:endParaRPr lang="en-US" sz="1200" b="0" i="0" u="none" strike="noStrike" kern="1200" dirty="0" smtClean="0">
              <a:solidFill>
                <a:schemeClr val="tx1"/>
              </a:solidFill>
              <a:latin typeface="+mn-lt"/>
              <a:ea typeface="+mn-ea"/>
              <a:cs typeface="+mn-cs"/>
            </a:endParaRPr>
          </a:p>
          <a:p>
            <a:pPr lvl="1" rtl="0" fontAlgn="base">
              <a:buFont typeface="Arial" pitchFamily="34" charset="0"/>
              <a:buChar char="•"/>
            </a:pPr>
            <a:r>
              <a:rPr lang="en-US" sz="1200" b="0" i="0" u="none" strike="noStrike" kern="1200" dirty="0" smtClean="0">
                <a:solidFill>
                  <a:schemeClr val="tx1"/>
                </a:solidFill>
                <a:latin typeface="+mn-lt"/>
                <a:ea typeface="+mn-ea"/>
                <a:cs typeface="+mn-cs"/>
              </a:rPr>
              <a:t>We process this way when we have no prior knowledge.  We start at the bottom and work our way up</a:t>
            </a:r>
          </a:p>
          <a:p>
            <a:pPr rtl="0" fontAlgn="base">
              <a:buFont typeface="Arial" pitchFamily="34" charset="0"/>
              <a:buChar char="•"/>
            </a:pPr>
            <a:r>
              <a:rPr lang="en-US" sz="1200" b="0" i="0" u="none" strike="noStrike" kern="1200" dirty="0" smtClean="0">
                <a:solidFill>
                  <a:schemeClr val="tx1"/>
                </a:solidFill>
                <a:latin typeface="+mn-lt"/>
                <a:ea typeface="+mn-ea"/>
                <a:cs typeface="+mn-cs"/>
              </a:rPr>
              <a:t>We construct perceptions on our experience &amp; expectations = </a:t>
            </a:r>
            <a:r>
              <a:rPr lang="en-US" sz="1200" b="1" i="0" u="none" strike="noStrike" kern="1200" dirty="0" smtClean="0">
                <a:solidFill>
                  <a:schemeClr val="tx1"/>
                </a:solidFill>
                <a:latin typeface="+mn-lt"/>
                <a:ea typeface="+mn-ea"/>
                <a:cs typeface="+mn-cs"/>
              </a:rPr>
              <a:t>top-down processing</a:t>
            </a:r>
            <a:endParaRPr lang="en-US" sz="1200" b="0" i="0" u="none" strike="noStrike" kern="1200" dirty="0" smtClean="0">
              <a:solidFill>
                <a:schemeClr val="tx1"/>
              </a:solidFill>
              <a:latin typeface="+mn-lt"/>
              <a:ea typeface="+mn-ea"/>
              <a:cs typeface="+mn-cs"/>
            </a:endParaRPr>
          </a:p>
          <a:p>
            <a:pPr lvl="1" rtl="0" fontAlgn="base">
              <a:buFont typeface="Arial" pitchFamily="34" charset="0"/>
              <a:buChar char="•"/>
            </a:pPr>
            <a:r>
              <a:rPr lang="en-US" sz="1200" b="0" i="0" u="none" strike="noStrike" kern="1200" dirty="0" smtClean="0">
                <a:solidFill>
                  <a:schemeClr val="tx1"/>
                </a:solidFill>
                <a:latin typeface="+mn-lt"/>
                <a:ea typeface="+mn-ea"/>
                <a:cs typeface="+mn-cs"/>
              </a:rPr>
              <a:t>We process this way when we have prior knowledge.  We start at the top and have to work to process details.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For example (picture of cowboy on horse with another horse): FORREST HAS EYES</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As our brain deciphers the information in the painting, bottom-up processing enables our sensory systems to detect the lines, angles and colors that form the horses, rider and surroundings.  Using top-down processing we consider the painting’s title, notice the expressions, and then direct our attentions to aspects of the painting that will give those observations meaning (red arrows on slide)</a:t>
            </a:r>
          </a:p>
          <a:p>
            <a:pPr rtl="0" fontAlgn="base">
              <a:buFont typeface="Arial" pitchFamily="34" charset="0"/>
              <a:buChar char="•"/>
            </a:pPr>
            <a:r>
              <a:rPr lang="en-US" sz="1200" b="0" i="0" u="none" strike="noStrike" kern="1200" dirty="0" smtClean="0">
                <a:solidFill>
                  <a:schemeClr val="tx1"/>
                </a:solidFill>
                <a:latin typeface="+mn-lt"/>
                <a:ea typeface="+mn-ea"/>
                <a:cs typeface="+mn-cs"/>
              </a:rPr>
              <a:t>Without top=down processing, we would have to interpret the world as if it were constantly new.  It would be like having to relearn how to add in math class every single day!</a:t>
            </a:r>
          </a:p>
          <a:p>
            <a:pPr rtl="0" fontAlgn="base">
              <a:buFont typeface="Arial" pitchFamily="34" charset="0"/>
              <a:buChar char="•"/>
            </a:pPr>
            <a:r>
              <a:rPr lang="en-US" sz="1200" b="0" i="0" u="none" strike="noStrike" kern="1200" dirty="0" smtClean="0">
                <a:solidFill>
                  <a:schemeClr val="tx1"/>
                </a:solidFill>
                <a:latin typeface="+mn-lt"/>
                <a:ea typeface="+mn-ea"/>
                <a:cs typeface="+mn-cs"/>
              </a:rPr>
              <a:t>Each organism in the world has different sensory gifts based on their needs: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Frogs feed on flying insects; motionless insects = starving frog</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Our ears are sensitive to  sound frequencies that include a human voice or a baby crying</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11</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922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DA4806F-A4BB-6141-8758-87A47ED1C604}" type="slidenum">
              <a:rPr lang="en-US">
                <a:latin typeface="Calibri" charset="0"/>
              </a:rPr>
              <a:pPr eaLnBrk="1" hangingPunct="1"/>
              <a:t>91</a:t>
            </a:fld>
            <a:endParaRPr lang="en-US">
              <a:latin typeface="Calibri" charset="0"/>
            </a:endParaRPr>
          </a:p>
        </p:txBody>
      </p:sp>
    </p:spTree>
    <p:extLst>
      <p:ext uri="{BB962C8B-B14F-4D97-AF65-F5344CB8AC3E}">
        <p14:creationId xmlns:p14="http://schemas.microsoft.com/office/powerpoint/2010/main" val="26784490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024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89727A7-28B9-FA46-9B1F-3E0FF0BA9DFA}" type="slidenum">
              <a:rPr lang="en-US">
                <a:latin typeface="Calibri" charset="0"/>
              </a:rPr>
              <a:pPr eaLnBrk="1" hangingPunct="1"/>
              <a:t>93</a:t>
            </a:fld>
            <a:endParaRPr lang="en-US">
              <a:latin typeface="Calibri" charset="0"/>
            </a:endParaRPr>
          </a:p>
        </p:txBody>
      </p:sp>
    </p:spTree>
    <p:extLst>
      <p:ext uri="{BB962C8B-B14F-4D97-AF65-F5344CB8AC3E}">
        <p14:creationId xmlns:p14="http://schemas.microsoft.com/office/powerpoint/2010/main" val="39136533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buFont typeface="Arial" pitchFamily="34" charset="0"/>
              <a:buNone/>
            </a:pPr>
            <a:r>
              <a:rPr lang="en-US" sz="1200" b="1" i="0" u="sng" kern="1200" dirty="0" smtClean="0">
                <a:solidFill>
                  <a:schemeClr val="tx1"/>
                </a:solidFill>
                <a:latin typeface="+mn-lt"/>
                <a:ea typeface="+mn-ea"/>
                <a:cs typeface="+mn-cs"/>
              </a:rPr>
              <a:t>Hearing</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Our </a:t>
            </a:r>
            <a:r>
              <a:rPr lang="en-US" sz="1200" b="1" i="0" u="none" strike="noStrike" kern="1200" dirty="0" smtClean="0">
                <a:solidFill>
                  <a:schemeClr val="tx1"/>
                </a:solidFill>
                <a:latin typeface="+mn-lt"/>
                <a:ea typeface="+mn-ea"/>
                <a:cs typeface="+mn-cs"/>
              </a:rPr>
              <a:t>audition</a:t>
            </a:r>
            <a:r>
              <a:rPr lang="en-US" sz="1200" b="0" i="0" u="none" strike="noStrike" kern="1200" dirty="0" smtClean="0">
                <a:solidFill>
                  <a:schemeClr val="tx1"/>
                </a:solidFill>
                <a:latin typeface="+mn-lt"/>
                <a:ea typeface="+mn-ea"/>
                <a:cs typeface="+mn-cs"/>
              </a:rPr>
              <a:t> (hearing) is highly adaptive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We hear best sounds with frequencies in a range corresponding of the human voice, sensitive to faint sounds (baby crying)</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We are attuned to variations in sounds (we recognize our friend’s voice over all the others in a busy hallway)</a:t>
            </a:r>
          </a:p>
          <a:p>
            <a:pPr rtl="0" fontAlgn="base">
              <a:buFont typeface="Arial" pitchFamily="34" charset="0"/>
              <a:buChar char="•"/>
            </a:pPr>
            <a:r>
              <a:rPr lang="en-US" sz="1200" b="0" i="0" u="none" strike="noStrike" kern="1200" dirty="0" smtClean="0">
                <a:solidFill>
                  <a:schemeClr val="tx1"/>
                </a:solidFill>
                <a:latin typeface="+mn-lt"/>
                <a:ea typeface="+mn-ea"/>
                <a:cs typeface="+mn-cs"/>
              </a:rPr>
              <a:t>Playing a violin (drawing the bow across it) results in stimulus energy = sound waves—jostling molecules of air—our ears detect brief air pressure changes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98</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D20457-27E4-4C78-A0F2-E7478FCBF7E0}" type="slidenum">
              <a:rPr lang="en-US" altLang="en-US"/>
              <a:pPr/>
              <a:t>99</a:t>
            </a:fld>
            <a:endParaRPr lang="en-US" alt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We hear by both air and bone conduction</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Then our ears transform the vibrating air into nerve impulses, which our brain decodes as sound</a:t>
            </a:r>
          </a:p>
          <a:p>
            <a:pPr rtl="0" fontAlgn="base">
              <a:buFont typeface="Arial" pitchFamily="34" charset="0"/>
              <a:buChar char="•"/>
            </a:pPr>
            <a:r>
              <a:rPr lang="en-US" sz="1200" b="0" i="0" u="none" strike="noStrike" kern="1200" dirty="0" smtClean="0">
                <a:solidFill>
                  <a:schemeClr val="tx1"/>
                </a:solidFill>
                <a:latin typeface="+mn-lt"/>
                <a:ea typeface="+mn-ea"/>
                <a:cs typeface="+mn-cs"/>
              </a:rPr>
              <a:t>**The strength (</a:t>
            </a:r>
            <a:r>
              <a:rPr lang="en-US" sz="1200" b="1" i="0" u="none" strike="noStrike" kern="1200" dirty="0" smtClean="0">
                <a:solidFill>
                  <a:schemeClr val="tx1"/>
                </a:solidFill>
                <a:latin typeface="+mn-lt"/>
                <a:ea typeface="+mn-ea"/>
                <a:cs typeface="+mn-cs"/>
              </a:rPr>
              <a:t>amplitude)</a:t>
            </a:r>
            <a:r>
              <a:rPr lang="en-US" sz="1200" b="0" i="0" u="none" strike="noStrike" kern="1200" dirty="0" smtClean="0">
                <a:solidFill>
                  <a:schemeClr val="tx1"/>
                </a:solidFill>
                <a:latin typeface="+mn-lt"/>
                <a:ea typeface="+mn-ea"/>
                <a:cs typeface="+mn-cs"/>
              </a:rPr>
              <a:t> of sound wave determines its loudness</a:t>
            </a:r>
          </a:p>
          <a:p>
            <a:pPr rtl="0" fontAlgn="base">
              <a:buFont typeface="Arial" pitchFamily="34" charset="0"/>
              <a:buChar char="•"/>
            </a:pPr>
            <a:r>
              <a:rPr lang="en-US" sz="1200" b="0" i="0" u="none" strike="noStrike" kern="1200" dirty="0" smtClean="0">
                <a:solidFill>
                  <a:schemeClr val="tx1"/>
                </a:solidFill>
                <a:latin typeface="+mn-lt"/>
                <a:ea typeface="+mn-ea"/>
                <a:cs typeface="+mn-cs"/>
              </a:rPr>
              <a:t>Waves vary in length (</a:t>
            </a:r>
            <a:r>
              <a:rPr lang="en-US" sz="1200" b="1" i="0" u="none" strike="noStrike" kern="1200" dirty="0" smtClean="0">
                <a:solidFill>
                  <a:schemeClr val="tx1"/>
                </a:solidFill>
                <a:latin typeface="+mn-lt"/>
                <a:ea typeface="+mn-ea"/>
                <a:cs typeface="+mn-cs"/>
              </a:rPr>
              <a:t>frequency)</a:t>
            </a:r>
            <a:endParaRPr lang="en-US" sz="1200" b="0" i="0" u="none" strike="noStrike" kern="1200" dirty="0" smtClean="0">
              <a:solidFill>
                <a:schemeClr val="tx1"/>
              </a:solidFill>
              <a:latin typeface="+mn-lt"/>
              <a:ea typeface="+mn-ea"/>
              <a:cs typeface="+mn-cs"/>
            </a:endParaRP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 frequency determines the </a:t>
            </a:r>
            <a:r>
              <a:rPr lang="en-US" sz="1200" b="1" i="0" u="none" strike="noStrike" kern="1200" dirty="0" smtClean="0">
                <a:solidFill>
                  <a:schemeClr val="tx1"/>
                </a:solidFill>
                <a:latin typeface="+mn-lt"/>
                <a:ea typeface="+mn-ea"/>
                <a:cs typeface="+mn-cs"/>
              </a:rPr>
              <a:t>pitch</a:t>
            </a:r>
            <a:r>
              <a:rPr lang="en-US" sz="1200" b="0" i="0" u="none" strike="noStrike" kern="1200" dirty="0" smtClean="0">
                <a:solidFill>
                  <a:schemeClr val="tx1"/>
                </a:solidFill>
                <a:latin typeface="+mn-lt"/>
                <a:ea typeface="+mn-ea"/>
                <a:cs typeface="+mn-cs"/>
              </a:rPr>
              <a:t> we experience (long waves = low frequency = low pitch) (short waves = high frequency = high pitch)</a:t>
            </a:r>
          </a:p>
          <a:p>
            <a:pPr rtl="0" fontAlgn="base">
              <a:buFont typeface="Arial" pitchFamily="34" charset="0"/>
              <a:buChar char="•"/>
            </a:pPr>
            <a:r>
              <a:rPr lang="en-US" sz="1200" b="0" i="0" u="none" strike="noStrike" kern="1200" dirty="0" smtClean="0">
                <a:solidFill>
                  <a:schemeClr val="tx1"/>
                </a:solidFill>
                <a:latin typeface="+mn-lt"/>
                <a:ea typeface="+mn-ea"/>
                <a:cs typeface="+mn-cs"/>
              </a:rPr>
              <a:t>**We measure sounds in decibels </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Absolute threshold for hearing = 0 decibels </a:t>
            </a:r>
          </a:p>
          <a:p>
            <a:endParaRPr lang="en-US" altLang="en-US" dirty="0"/>
          </a:p>
        </p:txBody>
      </p:sp>
    </p:spTree>
    <p:extLst>
      <p:ext uri="{BB962C8B-B14F-4D97-AF65-F5344CB8AC3E}">
        <p14:creationId xmlns:p14="http://schemas.microsoft.com/office/powerpoint/2010/main" val="15820046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buFont typeface="Arial" pitchFamily="34" charset="0"/>
              <a:buNone/>
            </a:pPr>
            <a:r>
              <a:rPr lang="en-US" sz="1200" b="0" i="0" u="sng" kern="1200" dirty="0" smtClean="0">
                <a:solidFill>
                  <a:schemeClr val="tx1"/>
                </a:solidFill>
                <a:latin typeface="+mn-lt"/>
                <a:ea typeface="+mn-ea"/>
                <a:cs typeface="+mn-cs"/>
              </a:rPr>
              <a:t>The Ear</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How does the ear transform sounds waves/energy into neural messages our brain interprets?</a:t>
            </a:r>
          </a:p>
        </p:txBody>
      </p:sp>
      <p:sp>
        <p:nvSpPr>
          <p:cNvPr id="4" name="Slide Number Placeholder 3"/>
          <p:cNvSpPr>
            <a:spLocks noGrp="1"/>
          </p:cNvSpPr>
          <p:nvPr>
            <p:ph type="sldNum" sz="quarter" idx="10"/>
          </p:nvPr>
        </p:nvSpPr>
        <p:spPr/>
        <p:txBody>
          <a:bodyPr/>
          <a:lstStyle/>
          <a:p>
            <a:fld id="{255627F8-329C-43A2-86E4-50D02CD25C39}" type="slidenum">
              <a:rPr lang="en-US" smtClean="0"/>
              <a:pPr/>
              <a:t>101</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102</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None/>
            </a:pPr>
            <a:r>
              <a:rPr lang="en-US" sz="1200" b="0" i="0" u="none" strike="noStrike" kern="1200" dirty="0" smtClean="0">
                <a:solidFill>
                  <a:schemeClr val="tx1"/>
                </a:solidFill>
                <a:latin typeface="+mn-lt"/>
                <a:ea typeface="+mn-ea"/>
                <a:cs typeface="+mn-cs"/>
              </a:rPr>
              <a:t>1. The visible </a:t>
            </a:r>
            <a:r>
              <a:rPr lang="en-US" sz="1200" b="1" i="1" u="none" strike="noStrike" kern="1200" dirty="0" smtClean="0">
                <a:solidFill>
                  <a:schemeClr val="tx1"/>
                </a:solidFill>
                <a:latin typeface="+mn-lt"/>
                <a:ea typeface="+mn-ea"/>
                <a:cs typeface="+mn-cs"/>
              </a:rPr>
              <a:t>outer ear</a:t>
            </a:r>
            <a:r>
              <a:rPr lang="en-US" sz="1200" b="1" i="0" u="none" strike="noStrike"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channels the sound waves through the auditory canal to the </a:t>
            </a:r>
            <a:r>
              <a:rPr lang="en-US" sz="1200" b="0" i="1" u="none" strike="noStrike" kern="1200" dirty="0" smtClean="0">
                <a:solidFill>
                  <a:schemeClr val="tx1"/>
                </a:solidFill>
                <a:latin typeface="+mn-lt"/>
                <a:ea typeface="+mn-ea"/>
                <a:cs typeface="+mn-cs"/>
              </a:rPr>
              <a:t>eardrum</a:t>
            </a:r>
            <a:r>
              <a:rPr lang="en-US" sz="1200" b="0" i="0" u="none" strike="noStrike" kern="1200" dirty="0" smtClean="0">
                <a:solidFill>
                  <a:schemeClr val="tx1"/>
                </a:solidFill>
                <a:latin typeface="+mn-lt"/>
                <a:ea typeface="+mn-ea"/>
                <a:cs typeface="+mn-cs"/>
              </a:rPr>
              <a:t> (a tight membrane that vibrates with the waves)</a:t>
            </a:r>
          </a:p>
        </p:txBody>
      </p:sp>
      <p:sp>
        <p:nvSpPr>
          <p:cNvPr id="4" name="Slide Number Placeholder 3"/>
          <p:cNvSpPr>
            <a:spLocks noGrp="1"/>
          </p:cNvSpPr>
          <p:nvPr>
            <p:ph type="sldNum" sz="quarter" idx="10"/>
          </p:nvPr>
        </p:nvSpPr>
        <p:spPr/>
        <p:txBody>
          <a:bodyPr/>
          <a:lstStyle/>
          <a:p>
            <a:fld id="{255627F8-329C-43A2-86E4-50D02CD25C39}" type="slidenum">
              <a:rPr lang="en-US" smtClean="0"/>
              <a:pPr/>
              <a:t>103</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None/>
            </a:pPr>
            <a:r>
              <a:rPr lang="en-US" sz="1200" b="0" i="0" u="none" strike="noStrike" kern="1200" dirty="0" smtClean="0">
                <a:solidFill>
                  <a:schemeClr val="tx1"/>
                </a:solidFill>
                <a:latin typeface="+mn-lt"/>
                <a:ea typeface="+mn-ea"/>
                <a:cs typeface="+mn-cs"/>
              </a:rPr>
              <a:t>2. The </a:t>
            </a:r>
            <a:r>
              <a:rPr lang="en-US" sz="1200" b="1" i="0" u="none" strike="noStrike" kern="1200" dirty="0" smtClean="0">
                <a:solidFill>
                  <a:schemeClr val="tx1"/>
                </a:solidFill>
                <a:latin typeface="+mn-lt"/>
                <a:ea typeface="+mn-ea"/>
                <a:cs typeface="+mn-cs"/>
              </a:rPr>
              <a:t>middle ear</a:t>
            </a:r>
            <a:r>
              <a:rPr lang="en-US" sz="1200" b="0" i="0" u="none" strike="noStrike" kern="1200" dirty="0" smtClean="0">
                <a:solidFill>
                  <a:schemeClr val="tx1"/>
                </a:solidFill>
                <a:latin typeface="+mn-lt"/>
                <a:ea typeface="+mn-ea"/>
                <a:cs typeface="+mn-cs"/>
              </a:rPr>
              <a:t> then transmits the ear drum’s vibrations through a piston made of three tiny bones (</a:t>
            </a:r>
            <a:r>
              <a:rPr lang="en-US" sz="1200" b="0" i="1" u="none" strike="noStrike" kern="1200" dirty="0" smtClean="0">
                <a:solidFill>
                  <a:schemeClr val="tx1"/>
                </a:solidFill>
                <a:latin typeface="+mn-lt"/>
                <a:ea typeface="+mn-ea"/>
                <a:cs typeface="+mn-cs"/>
              </a:rPr>
              <a:t>hammer,  anvil and stirrup)</a:t>
            </a:r>
            <a:r>
              <a:rPr lang="en-US" sz="1200" b="0" i="0" u="none" strike="noStrike" kern="1200" dirty="0" smtClean="0">
                <a:solidFill>
                  <a:schemeClr val="tx1"/>
                </a:solidFill>
                <a:latin typeface="+mn-lt"/>
                <a:ea typeface="+mn-ea"/>
                <a:cs typeface="+mn-cs"/>
              </a:rPr>
              <a:t> to the </a:t>
            </a:r>
            <a:r>
              <a:rPr lang="en-US" sz="1200" b="1" i="0" u="none" strike="noStrike" kern="1200" dirty="0" smtClean="0">
                <a:solidFill>
                  <a:schemeClr val="tx1"/>
                </a:solidFill>
                <a:latin typeface="+mn-lt"/>
                <a:ea typeface="+mn-ea"/>
                <a:cs typeface="+mn-cs"/>
              </a:rPr>
              <a:t>cochlea</a:t>
            </a:r>
            <a:r>
              <a:rPr lang="en-US" sz="1200" b="0" i="0" u="none" strike="noStrike" kern="1200" dirty="0" smtClean="0">
                <a:solidFill>
                  <a:schemeClr val="tx1"/>
                </a:solidFill>
                <a:latin typeface="+mn-lt"/>
                <a:ea typeface="+mn-ea"/>
                <a:cs typeface="+mn-cs"/>
              </a:rPr>
              <a:t> (a snail-shaped tube in the </a:t>
            </a:r>
            <a:r>
              <a:rPr lang="en-US" sz="1200" b="1" i="0" u="none" strike="noStrike" kern="1200" dirty="0" smtClean="0">
                <a:solidFill>
                  <a:schemeClr val="tx1"/>
                </a:solidFill>
                <a:latin typeface="+mn-lt"/>
                <a:ea typeface="+mn-ea"/>
                <a:cs typeface="+mn-cs"/>
              </a:rPr>
              <a:t>inner ear</a:t>
            </a:r>
            <a:r>
              <a:rPr lang="en-US" sz="1200" b="0" i="0" u="none" strike="noStrike" kern="1200" dirty="0" smtClean="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255627F8-329C-43A2-86E4-50D02CD25C39}" type="slidenum">
              <a:rPr lang="en-US" smtClean="0"/>
              <a:pPr/>
              <a:t>107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None/>
            </a:pPr>
            <a:r>
              <a:rPr lang="en-US" sz="1200" b="0" i="0" u="none" strike="noStrike" kern="1200" dirty="0" smtClean="0">
                <a:solidFill>
                  <a:schemeClr val="tx1"/>
                </a:solidFill>
                <a:latin typeface="+mn-lt"/>
                <a:ea typeface="+mn-ea"/>
                <a:cs typeface="+mn-cs"/>
              </a:rPr>
              <a:t>3. The incoming vibrations cause the cochlea’s membrane (</a:t>
            </a:r>
            <a:r>
              <a:rPr lang="en-US" sz="1200" b="0" i="1" u="none" strike="noStrike" kern="1200" dirty="0" smtClean="0">
                <a:solidFill>
                  <a:schemeClr val="tx1"/>
                </a:solidFill>
                <a:latin typeface="+mn-lt"/>
                <a:ea typeface="+mn-ea"/>
                <a:cs typeface="+mn-cs"/>
              </a:rPr>
              <a:t>the oval window</a:t>
            </a:r>
            <a:r>
              <a:rPr lang="en-US" sz="1200" b="0" i="0" u="none" strike="noStrike" kern="1200" dirty="0" smtClean="0">
                <a:solidFill>
                  <a:schemeClr val="tx1"/>
                </a:solidFill>
                <a:latin typeface="+mn-lt"/>
                <a:ea typeface="+mn-ea"/>
                <a:cs typeface="+mn-cs"/>
              </a:rPr>
              <a:t>) to vibrate, jostling the fluid that fills the tube.</a:t>
            </a:r>
          </a:p>
        </p:txBody>
      </p:sp>
      <p:sp>
        <p:nvSpPr>
          <p:cNvPr id="4" name="Slide Number Placeholder 3"/>
          <p:cNvSpPr>
            <a:spLocks noGrp="1"/>
          </p:cNvSpPr>
          <p:nvPr>
            <p:ph type="sldNum" sz="quarter" idx="10"/>
          </p:nvPr>
        </p:nvSpPr>
        <p:spPr/>
        <p:txBody>
          <a:bodyPr/>
          <a:lstStyle/>
          <a:p>
            <a:fld id="{255627F8-329C-43A2-86E4-50D02CD25C39}" type="slidenum">
              <a:rPr lang="en-US" smtClean="0"/>
              <a:pPr/>
              <a:t>111</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None/>
            </a:pPr>
            <a:r>
              <a:rPr lang="en-US" sz="1200" b="0" i="0" u="none" strike="noStrike" kern="1200" dirty="0" smtClean="0">
                <a:solidFill>
                  <a:schemeClr val="tx1"/>
                </a:solidFill>
                <a:latin typeface="+mn-lt"/>
                <a:ea typeface="+mn-ea"/>
                <a:cs typeface="+mn-cs"/>
              </a:rPr>
              <a:t>4. This motion causes ripples in the </a:t>
            </a:r>
            <a:r>
              <a:rPr lang="en-US" sz="1200" b="0" i="1" u="none" strike="noStrike" kern="1200" dirty="0" smtClean="0">
                <a:solidFill>
                  <a:schemeClr val="tx1"/>
                </a:solidFill>
                <a:latin typeface="+mn-lt"/>
                <a:ea typeface="+mn-ea"/>
                <a:cs typeface="+mn-cs"/>
              </a:rPr>
              <a:t>basilar membrane</a:t>
            </a:r>
            <a:r>
              <a:rPr lang="en-US" sz="1200" b="0" i="0" u="none" strike="noStrike" kern="1200" dirty="0" smtClean="0">
                <a:solidFill>
                  <a:schemeClr val="tx1"/>
                </a:solidFill>
                <a:latin typeface="+mn-lt"/>
                <a:ea typeface="+mn-ea"/>
                <a:cs typeface="+mn-cs"/>
              </a:rPr>
              <a:t>, bending the </a:t>
            </a:r>
            <a:r>
              <a:rPr lang="en-US" sz="1200" b="0" i="1" u="none" strike="noStrike" kern="1200" dirty="0" smtClean="0">
                <a:solidFill>
                  <a:schemeClr val="tx1"/>
                </a:solidFill>
                <a:latin typeface="+mn-lt"/>
                <a:ea typeface="+mn-ea"/>
                <a:cs typeface="+mn-cs"/>
              </a:rPr>
              <a:t>hair cells</a:t>
            </a:r>
            <a:r>
              <a:rPr lang="en-US" sz="1200" b="0" i="0" u="none" strike="noStrike" kern="1200" dirty="0" smtClean="0">
                <a:solidFill>
                  <a:schemeClr val="tx1"/>
                </a:solidFill>
                <a:latin typeface="+mn-lt"/>
                <a:ea typeface="+mn-ea"/>
                <a:cs typeface="+mn-cs"/>
              </a:rPr>
              <a:t> lining its surface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A cochlea has 16,000 hair cells </a:t>
            </a:r>
          </a:p>
        </p:txBody>
      </p:sp>
      <p:sp>
        <p:nvSpPr>
          <p:cNvPr id="4" name="Slide Number Placeholder 3"/>
          <p:cNvSpPr>
            <a:spLocks noGrp="1"/>
          </p:cNvSpPr>
          <p:nvPr>
            <p:ph type="sldNum" sz="quarter" idx="10"/>
          </p:nvPr>
        </p:nvSpPr>
        <p:spPr/>
        <p:txBody>
          <a:bodyPr/>
          <a:lstStyle/>
          <a:p>
            <a:fld id="{255627F8-329C-43A2-86E4-50D02CD25C39}" type="slidenum">
              <a:rPr lang="en-US" smtClean="0"/>
              <a:pPr/>
              <a:t>112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We start with sensory receptors and work up to higher levels of processing</a:t>
            </a:r>
          </a:p>
          <a:p>
            <a:pPr rtl="0" fontAlgn="base">
              <a:buFont typeface="Arial" pitchFamily="34" charset="0"/>
              <a:buChar char="•"/>
            </a:pPr>
            <a:r>
              <a:rPr lang="en-US" sz="1200" b="0" i="0" u="none" strike="noStrike" kern="1200" dirty="0" smtClean="0">
                <a:solidFill>
                  <a:schemeClr val="tx1"/>
                </a:solidFill>
                <a:latin typeface="+mn-lt"/>
                <a:ea typeface="+mn-ea"/>
                <a:cs typeface="+mn-cs"/>
              </a:rPr>
              <a:t>Sensory analysis that starts at the entry level = </a:t>
            </a:r>
            <a:r>
              <a:rPr lang="en-US" sz="1200" b="1" i="0" u="none" strike="noStrike" kern="1200" dirty="0" smtClean="0">
                <a:solidFill>
                  <a:schemeClr val="tx1"/>
                </a:solidFill>
                <a:latin typeface="+mn-lt"/>
                <a:ea typeface="+mn-ea"/>
                <a:cs typeface="+mn-cs"/>
              </a:rPr>
              <a:t>bottom-up processing</a:t>
            </a:r>
            <a:endParaRPr lang="en-US" sz="1200" b="0" i="0" u="none" strike="noStrike" kern="1200" dirty="0" smtClean="0">
              <a:solidFill>
                <a:schemeClr val="tx1"/>
              </a:solidFill>
              <a:latin typeface="+mn-lt"/>
              <a:ea typeface="+mn-ea"/>
              <a:cs typeface="+mn-cs"/>
            </a:endParaRPr>
          </a:p>
          <a:p>
            <a:pPr lvl="1" rtl="0" fontAlgn="base">
              <a:buFont typeface="Arial" pitchFamily="34" charset="0"/>
              <a:buChar char="•"/>
            </a:pPr>
            <a:r>
              <a:rPr lang="en-US" sz="1200" b="0" i="0" u="none" strike="noStrike" kern="1200" dirty="0" smtClean="0">
                <a:solidFill>
                  <a:schemeClr val="tx1"/>
                </a:solidFill>
                <a:latin typeface="+mn-lt"/>
                <a:ea typeface="+mn-ea"/>
                <a:cs typeface="+mn-cs"/>
              </a:rPr>
              <a:t>We process this way when we have no prior knowledge.  We start at the bottom and work our way up</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12</a:t>
            </a:fld>
            <a:endParaRPr lang="en-US"/>
          </a:p>
        </p:txBody>
      </p:sp>
    </p:spTree>
    <p:extLst>
      <p:ext uri="{BB962C8B-B14F-4D97-AF65-F5344CB8AC3E}">
        <p14:creationId xmlns:p14="http://schemas.microsoft.com/office/powerpoint/2010/main" val="5801017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114</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buFont typeface="Arial" pitchFamily="34" charset="0"/>
              <a:buNone/>
            </a:pPr>
            <a:r>
              <a:rPr lang="en-US" sz="1200" b="0" i="0" u="none" strike="noStrike" kern="1200" dirty="0" smtClean="0">
                <a:solidFill>
                  <a:schemeClr val="tx1"/>
                </a:solidFill>
                <a:latin typeface="+mn-lt"/>
                <a:ea typeface="+mn-ea"/>
                <a:cs typeface="+mn-cs"/>
              </a:rPr>
              <a:t>**Damage to hair cells accounts for most hearing loss</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If you are exposed to sounds louder than 85 decibels for a prolonged period of time; it can result in hearing loss (if you hear ringing in your ears = hearing’s equivalent to bleeding)</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Men’s hearing tends to be less acute than women’s because they are more likely to blast loud music for long periods of time </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**Earplugs or walk away!</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117</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None/>
            </a:pPr>
            <a:r>
              <a:rPr lang="en-US" sz="1200" b="0" i="0" u="none" strike="noStrike" kern="1200" dirty="0" smtClean="0">
                <a:solidFill>
                  <a:schemeClr val="tx1"/>
                </a:solidFill>
                <a:latin typeface="+mn-lt"/>
                <a:ea typeface="+mn-ea"/>
                <a:cs typeface="+mn-cs"/>
              </a:rPr>
              <a:t>5. Hair cell movement triggers impulse in the adjacent nerve cells, whose axons converge to form the </a:t>
            </a:r>
            <a:r>
              <a:rPr lang="en-US" sz="1200" b="0" i="1" u="none" strike="noStrike" kern="1200" dirty="0" smtClean="0">
                <a:solidFill>
                  <a:schemeClr val="tx1"/>
                </a:solidFill>
                <a:latin typeface="+mn-lt"/>
                <a:ea typeface="+mn-ea"/>
                <a:cs typeface="+mn-cs"/>
              </a:rPr>
              <a:t>auditory nerve</a:t>
            </a:r>
            <a:r>
              <a:rPr lang="en-US" sz="1200" b="0" i="0" u="none" strike="noStrike" kern="1200" dirty="0" smtClean="0">
                <a:solidFill>
                  <a:schemeClr val="tx1"/>
                </a:solidFill>
                <a:latin typeface="+mn-lt"/>
                <a:ea typeface="+mn-ea"/>
                <a:cs typeface="+mn-cs"/>
              </a:rPr>
              <a:t>, which sends neural messages (via the thalamus) to the temporal lobe’s </a:t>
            </a:r>
            <a:r>
              <a:rPr lang="en-US" sz="1200" b="0" i="1" u="none" strike="noStrike" kern="1200" dirty="0" smtClean="0">
                <a:solidFill>
                  <a:schemeClr val="tx1"/>
                </a:solidFill>
                <a:latin typeface="+mn-lt"/>
                <a:ea typeface="+mn-ea"/>
                <a:cs typeface="+mn-cs"/>
              </a:rPr>
              <a:t>auditory cortex</a:t>
            </a:r>
            <a:r>
              <a:rPr lang="en-US" sz="1200" b="0" i="0" u="none" strike="noStrike" kern="1200" dirty="0" smtClean="0">
                <a:solidFill>
                  <a:schemeClr val="tx1"/>
                </a:solidFill>
                <a:latin typeface="+mn-lt"/>
                <a:ea typeface="+mn-ea"/>
                <a:cs typeface="+mn-cs"/>
              </a:rPr>
              <a:t>.  </a:t>
            </a:r>
          </a:p>
          <a:p>
            <a:pPr rtl="0">
              <a:buFont typeface="Arial" pitchFamily="34" charset="0"/>
              <a:buNone/>
            </a:pPr>
            <a:endParaRPr lang="en-US" sz="1200" b="0" i="0" u="none" strike="noStrike" kern="1200" dirty="0" smtClean="0">
              <a:solidFill>
                <a:schemeClr val="tx1"/>
              </a:solidFill>
              <a:latin typeface="+mn-lt"/>
              <a:ea typeface="+mn-ea"/>
              <a:cs typeface="+mn-cs"/>
            </a:endParaRPr>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118</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119</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sng" kern="1200" dirty="0" smtClean="0">
                <a:solidFill>
                  <a:schemeClr val="tx1"/>
                </a:solidFill>
                <a:latin typeface="+mn-lt"/>
                <a:ea typeface="+mn-ea"/>
                <a:cs typeface="+mn-cs"/>
              </a:rPr>
              <a:t>Perceiving Loudness</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The brain can interpret loudness from the </a:t>
            </a:r>
            <a:r>
              <a:rPr lang="en-US" sz="1200" b="0" i="1" u="none" strike="noStrike" kern="1200" dirty="0" smtClean="0">
                <a:solidFill>
                  <a:schemeClr val="tx1"/>
                </a:solidFill>
                <a:latin typeface="+mn-lt"/>
                <a:ea typeface="+mn-ea"/>
                <a:cs typeface="+mn-cs"/>
              </a:rPr>
              <a:t>number</a:t>
            </a:r>
            <a:r>
              <a:rPr lang="en-US" sz="1200" b="0" i="0" u="none" strike="noStrike" kern="1200" dirty="0" smtClean="0">
                <a:solidFill>
                  <a:schemeClr val="tx1"/>
                </a:solidFill>
                <a:latin typeface="+mn-lt"/>
                <a:ea typeface="+mn-ea"/>
                <a:cs typeface="+mn-cs"/>
              </a:rPr>
              <a:t> of activated hair cells</a:t>
            </a:r>
          </a:p>
          <a:p>
            <a:pPr rtl="0" fontAlgn="base">
              <a:buFont typeface="Arial" pitchFamily="34" charset="0"/>
              <a:buChar char="•"/>
            </a:pPr>
            <a:r>
              <a:rPr lang="en-US" sz="1200" b="0" i="0" u="none" strike="noStrike" kern="1200" dirty="0" smtClean="0">
                <a:solidFill>
                  <a:schemeClr val="tx1"/>
                </a:solidFill>
                <a:latin typeface="+mn-lt"/>
                <a:ea typeface="+mn-ea"/>
                <a:cs typeface="+mn-cs"/>
              </a:rPr>
              <a:t>For those with hearing loss, they differ in our sensation of soft sounds</a:t>
            </a:r>
          </a:p>
          <a:p>
            <a:pPr rtl="0" fontAlgn="base">
              <a:buFont typeface="Arial" pitchFamily="34" charset="0"/>
              <a:buChar char="•"/>
            </a:pPr>
            <a:r>
              <a:rPr lang="en-US" sz="1200" b="0" i="0" u="none" strike="noStrike" kern="1200" dirty="0" smtClean="0">
                <a:solidFill>
                  <a:schemeClr val="tx1"/>
                </a:solidFill>
                <a:latin typeface="+mn-lt"/>
                <a:ea typeface="+mn-ea"/>
                <a:cs typeface="+mn-cs"/>
              </a:rPr>
              <a:t>Hard of hearing people usually do not want all sounds amplified---they can typically hear loud sounds, just not soft sounds</a:t>
            </a:r>
          </a:p>
          <a:p>
            <a:pPr>
              <a:buFont typeface="Arial" pitchFamily="34" charset="0"/>
              <a:buChar char="•"/>
            </a:pPr>
            <a:r>
              <a:rPr lang="en-US" sz="1200" b="0" i="0" u="none" strike="noStrike" kern="1200" dirty="0" smtClean="0">
                <a:solidFill>
                  <a:schemeClr val="tx1"/>
                </a:solidFill>
                <a:latin typeface="+mn-lt"/>
                <a:ea typeface="+mn-ea"/>
                <a:cs typeface="+mn-cs"/>
              </a:rPr>
              <a:t>They like sounds </a:t>
            </a:r>
            <a:r>
              <a:rPr lang="en-US" sz="1200" b="0" i="1" u="none" strike="noStrike" kern="1200" dirty="0" smtClean="0">
                <a:solidFill>
                  <a:schemeClr val="tx1"/>
                </a:solidFill>
                <a:latin typeface="+mn-lt"/>
                <a:ea typeface="+mn-ea"/>
                <a:cs typeface="+mn-cs"/>
              </a:rPr>
              <a:t>compressed</a:t>
            </a:r>
            <a:r>
              <a:rPr lang="en-US" sz="1200" b="0" i="0" u="none" strike="noStrike" kern="1200" dirty="0" smtClean="0">
                <a:solidFill>
                  <a:schemeClr val="tx1"/>
                </a:solidFill>
                <a:latin typeface="+mn-lt"/>
                <a:ea typeface="+mn-ea"/>
                <a:cs typeface="+mn-cs"/>
              </a:rPr>
              <a:t>—harder-to-hear sounds are amplified more than loud sounds—a feature with newer hearing aids</a:t>
            </a:r>
          </a:p>
          <a:p>
            <a:pPr>
              <a:buFont typeface="Arial" pitchFamily="34" charset="0"/>
              <a:buChar cha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123</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sng" kern="1200" dirty="0" smtClean="0">
                <a:solidFill>
                  <a:schemeClr val="tx1"/>
                </a:solidFill>
                <a:latin typeface="+mn-lt"/>
                <a:ea typeface="+mn-ea"/>
                <a:cs typeface="+mn-cs"/>
              </a:rPr>
              <a:t>Perceiving Pitch</a:t>
            </a:r>
            <a:endParaRPr lang="en-US" dirty="0" smtClean="0"/>
          </a:p>
          <a:p>
            <a:pPr rtl="0" fontAlgn="base"/>
            <a:r>
              <a:rPr lang="en-US" sz="1200" b="0" i="0" u="none" strike="noStrike" kern="1200" dirty="0" smtClean="0">
                <a:solidFill>
                  <a:schemeClr val="tx1"/>
                </a:solidFill>
                <a:latin typeface="+mn-lt"/>
                <a:ea typeface="+mn-ea"/>
                <a:cs typeface="+mn-cs"/>
              </a:rPr>
              <a:t>Herman von Helmholtz’s </a:t>
            </a:r>
            <a:r>
              <a:rPr lang="en-US" sz="1200" b="1" i="0" u="none" strike="noStrike" kern="1200" dirty="0" smtClean="0">
                <a:solidFill>
                  <a:schemeClr val="tx1"/>
                </a:solidFill>
                <a:latin typeface="+mn-lt"/>
                <a:ea typeface="+mn-ea"/>
                <a:cs typeface="+mn-cs"/>
              </a:rPr>
              <a:t>place theory</a:t>
            </a:r>
            <a:r>
              <a:rPr lang="en-US" sz="1200" b="0" i="0" u="none" strike="noStrike" kern="1200" dirty="0" smtClean="0">
                <a:solidFill>
                  <a:schemeClr val="tx1"/>
                </a:solidFill>
                <a:latin typeface="+mn-lt"/>
                <a:ea typeface="+mn-ea"/>
                <a:cs typeface="+mn-cs"/>
              </a:rPr>
              <a:t> = we hear different pitches because different sound waves trigger activity at different places along the cochlea’s basilar membrane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 brain determines a sound’s pitch by recognizing the specific place (on the membrane) that is generating the neural signal</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Different frequencies of sound waves are said to vibrate different places on the cochlea.  These places are wired to different parts of the auditory cortex in the brain so the sound can be processed correctly</a:t>
            </a:r>
          </a:p>
          <a:p>
            <a:pPr lvl="1" rtl="0" fontAlgn="base">
              <a:buFont typeface="Arial" pitchFamily="34" charset="0"/>
              <a:buNone/>
            </a:pPr>
            <a:r>
              <a:rPr lang="en-US" sz="1200" b="0" i="0" u="none" strike="noStrike" kern="1200" dirty="0" smtClean="0">
                <a:solidFill>
                  <a:schemeClr val="tx1"/>
                </a:solidFill>
                <a:latin typeface="+mn-lt"/>
                <a:ea typeface="+mn-ea"/>
                <a:cs typeface="+mn-cs"/>
              </a:rPr>
              <a:t>**Best explains how we sense high pitches</a:t>
            </a:r>
          </a:p>
          <a:p>
            <a:pPr rtl="0" fontAlgn="base"/>
            <a:endParaRPr lang="en-US" sz="1200" b="0" i="0" u="none" strike="noStrike" kern="1200" dirty="0" smtClean="0">
              <a:solidFill>
                <a:schemeClr val="tx1"/>
              </a:solidFill>
              <a:latin typeface="+mn-lt"/>
              <a:ea typeface="+mn-ea"/>
              <a:cs typeface="+mn-cs"/>
            </a:endParaRPr>
          </a:p>
          <a:p>
            <a:pPr rtl="0" fontAlgn="base"/>
            <a:r>
              <a:rPr lang="en-US" sz="1200" b="0" i="0" u="none" strike="noStrike" kern="1200" dirty="0" smtClean="0">
                <a:solidFill>
                  <a:schemeClr val="tx1"/>
                </a:solidFill>
                <a:latin typeface="+mn-lt"/>
                <a:ea typeface="+mn-ea"/>
                <a:cs typeface="+mn-cs"/>
              </a:rPr>
              <a:t>The </a:t>
            </a:r>
            <a:r>
              <a:rPr lang="en-US" sz="1200" b="1" i="0" u="none" strike="noStrike" kern="1200" dirty="0" smtClean="0">
                <a:solidFill>
                  <a:schemeClr val="tx1"/>
                </a:solidFill>
                <a:latin typeface="+mn-lt"/>
                <a:ea typeface="+mn-ea"/>
                <a:cs typeface="+mn-cs"/>
              </a:rPr>
              <a:t>frequency theory</a:t>
            </a:r>
            <a:r>
              <a:rPr lang="en-US" sz="1200" b="0" i="0" u="none" strike="noStrike" kern="1200" dirty="0" smtClean="0">
                <a:solidFill>
                  <a:schemeClr val="tx1"/>
                </a:solidFill>
                <a:latin typeface="+mn-lt"/>
                <a:ea typeface="+mn-ea"/>
                <a:cs typeface="+mn-cs"/>
              </a:rPr>
              <a:t> suggests that the brain reads pitch by monitoring the frequency of neural impulses traveling up the auditory nerve.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 whole basilar membrane vibrates with the incoming sound wave, triggering neural impulses to the brain at the same rate as the sound wave (if a the sound wave has 100 frequency waves per second; then 100 pulses per second  travel up the auditory nerve)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 entire cochlea is believed to vibrate at a particular frequency, thus sending the signal of the quality of the sound to the brain</a:t>
            </a:r>
          </a:p>
          <a:p>
            <a:pPr lvl="1" rtl="0" fontAlgn="base"/>
            <a:r>
              <a:rPr lang="en-US" sz="1200" b="0" i="0" u="none" strike="noStrike" kern="1200" dirty="0" smtClean="0">
                <a:solidFill>
                  <a:schemeClr val="tx1"/>
                </a:solidFill>
                <a:latin typeface="+mn-lt"/>
                <a:ea typeface="+mn-ea"/>
                <a:cs typeface="+mn-cs"/>
              </a:rPr>
              <a:t>**Best explains how we sense low pitches</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126</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sng" kern="1200" dirty="0" smtClean="0">
                <a:solidFill>
                  <a:schemeClr val="tx1"/>
                </a:solidFill>
                <a:latin typeface="+mn-lt"/>
                <a:ea typeface="+mn-ea"/>
                <a:cs typeface="+mn-cs"/>
              </a:rPr>
              <a:t>Locating Sounds</a:t>
            </a:r>
            <a:endParaRPr lang="en-US" dirty="0" smtClean="0"/>
          </a:p>
          <a:p>
            <a:pPr rtl="0" fontAlgn="base"/>
            <a:r>
              <a:rPr lang="en-US" sz="1200" b="0" i="0" u="none" strike="noStrike" kern="1200" dirty="0" smtClean="0">
                <a:solidFill>
                  <a:schemeClr val="tx1"/>
                </a:solidFill>
                <a:latin typeface="+mn-lt"/>
                <a:ea typeface="+mn-ea"/>
                <a:cs typeface="+mn-cs"/>
              </a:rPr>
              <a:t>Two ears are better than one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If a car to the right honks , your right ear receives a more </a:t>
            </a:r>
            <a:r>
              <a:rPr lang="en-US" sz="1200" b="0" i="1" u="none" strike="noStrike" kern="1200" dirty="0" smtClean="0">
                <a:solidFill>
                  <a:schemeClr val="tx1"/>
                </a:solidFill>
                <a:latin typeface="+mn-lt"/>
                <a:ea typeface="+mn-ea"/>
                <a:cs typeface="+mn-cs"/>
              </a:rPr>
              <a:t>intense </a:t>
            </a:r>
            <a:r>
              <a:rPr lang="en-US" sz="1200" b="0" i="0" u="none" strike="noStrike" kern="1200" dirty="0" smtClean="0">
                <a:solidFill>
                  <a:schemeClr val="tx1"/>
                </a:solidFill>
                <a:latin typeface="+mn-lt"/>
                <a:ea typeface="+mn-ea"/>
                <a:cs typeface="+mn-cs"/>
              </a:rPr>
              <a:t>sound , and it receives sounds lightly sooner than your left ear</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Sound travels 750 miles per hour</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Hard to distinguish the intensity difference being sent between our ears (6 inches apart)</a:t>
            </a:r>
          </a:p>
          <a:p>
            <a:r>
              <a:rPr lang="en-US" sz="1200" b="0" i="0" u="none" strike="noStrike" kern="1200" dirty="0" smtClean="0">
                <a:solidFill>
                  <a:schemeClr val="tx1"/>
                </a:solidFill>
                <a:latin typeface="+mn-lt"/>
                <a:ea typeface="+mn-ea"/>
                <a:cs typeface="+mn-cs"/>
              </a:rPr>
              <a:t>But if you were trying to distinguish a sound ahead, behind, above or below you, you would make some mistakes (</a:t>
            </a:r>
            <a:r>
              <a:rPr lang="en-US" sz="1200" b="1" i="0" u="none" strike="noStrike" kern="1200" dirty="0" smtClean="0">
                <a:solidFill>
                  <a:schemeClr val="tx1"/>
                </a:solidFill>
                <a:latin typeface="+mn-lt"/>
                <a:ea typeface="+mn-ea"/>
                <a:cs typeface="+mn-cs"/>
              </a:rPr>
              <a:t>finger snapping experiment with a student sitting down, eyes closed)</a:t>
            </a: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127</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Char char="•"/>
            </a:pPr>
            <a:r>
              <a:rPr lang="en-US" sz="1200" b="1" i="0" u="none" strike="noStrike" kern="1200" dirty="0" smtClean="0">
                <a:solidFill>
                  <a:schemeClr val="tx1"/>
                </a:solidFill>
                <a:latin typeface="+mn-lt"/>
                <a:ea typeface="+mn-ea"/>
                <a:cs typeface="+mn-cs"/>
              </a:rPr>
              <a:t>Conduction hearing loss</a:t>
            </a:r>
            <a:r>
              <a:rPr lang="en-US" sz="1200" b="0" i="0" u="none" strike="noStrike" kern="1200" dirty="0" smtClean="0">
                <a:solidFill>
                  <a:schemeClr val="tx1"/>
                </a:solidFill>
                <a:latin typeface="+mn-lt"/>
                <a:ea typeface="+mn-ea"/>
                <a:cs typeface="+mn-cs"/>
              </a:rPr>
              <a:t>: Problems with the mechanical system that conducts sound waves to the cochlea </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If the eardrum is punctured or if the tiny bones of the middle ear lose their ability to vibrate, the ear’s ability to conduct vibrations diminishes.</a:t>
            </a:r>
          </a:p>
          <a:p>
            <a:pPr lvl="1" rtl="0" fontAlgn="base">
              <a:buFont typeface="Arial" pitchFamily="34" charset="0"/>
              <a:buChar char="•"/>
            </a:pPr>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1" i="0" u="none" strike="noStrike" kern="1200" dirty="0" smtClean="0">
                <a:solidFill>
                  <a:schemeClr val="tx1"/>
                </a:solidFill>
                <a:latin typeface="+mn-lt"/>
                <a:ea typeface="+mn-ea"/>
                <a:cs typeface="+mn-cs"/>
              </a:rPr>
              <a:t>Sensorineural hearing loss</a:t>
            </a:r>
            <a:r>
              <a:rPr lang="en-US" sz="1200" b="0" i="0" u="none" strike="noStrike" kern="1200" dirty="0" smtClean="0">
                <a:solidFill>
                  <a:schemeClr val="tx1"/>
                </a:solidFill>
                <a:latin typeface="+mn-lt"/>
                <a:ea typeface="+mn-ea"/>
                <a:cs typeface="+mn-cs"/>
              </a:rPr>
              <a:t>: Damage to the cochlea’s hair cell receptors or their associated nerves can cause this (</a:t>
            </a:r>
            <a:r>
              <a:rPr lang="en-US" sz="1200" b="0" i="1" u="none" strike="noStrike" kern="1200" dirty="0" smtClean="0">
                <a:solidFill>
                  <a:schemeClr val="tx1"/>
                </a:solidFill>
                <a:latin typeface="+mn-lt"/>
                <a:ea typeface="+mn-ea"/>
                <a:cs typeface="+mn-cs"/>
              </a:rPr>
              <a:t>nerve deafness)</a:t>
            </a:r>
            <a:endParaRPr lang="en-US" sz="1200" b="0" i="0" u="none" strike="noStrike" kern="1200" dirty="0" smtClean="0">
              <a:solidFill>
                <a:schemeClr val="tx1"/>
              </a:solidFill>
              <a:latin typeface="+mn-lt"/>
              <a:ea typeface="+mn-ea"/>
              <a:cs typeface="+mn-cs"/>
            </a:endParaRPr>
          </a:p>
          <a:p>
            <a:pPr lvl="1" rtl="0" fontAlgn="base">
              <a:buFont typeface="Arial" pitchFamily="34" charset="0"/>
              <a:buChar char="•"/>
            </a:pPr>
            <a:r>
              <a:rPr lang="en-US" sz="1200" b="1" i="0" u="none" strike="noStrike" kern="1200" dirty="0" smtClean="0">
                <a:solidFill>
                  <a:schemeClr val="tx1"/>
                </a:solidFill>
                <a:latin typeface="+mn-lt"/>
                <a:ea typeface="+mn-ea"/>
                <a:cs typeface="+mn-cs"/>
              </a:rPr>
              <a:t>Can be </a:t>
            </a:r>
            <a:r>
              <a:rPr lang="en-US" sz="1200" b="0" i="0" u="none" strike="noStrike" kern="1200" dirty="0" smtClean="0">
                <a:solidFill>
                  <a:schemeClr val="tx1"/>
                </a:solidFill>
                <a:latin typeface="+mn-lt"/>
                <a:ea typeface="+mn-ea"/>
                <a:cs typeface="+mn-cs"/>
              </a:rPr>
              <a:t>linked to disease, biological changes with heredity, aging, prolonged exposure to ear-splitting noise or music</a:t>
            </a:r>
          </a:p>
          <a:p>
            <a:pPr rtl="0" fontAlgn="base">
              <a:buFont typeface="Arial" pitchFamily="34" charset="0"/>
              <a:buChar char="•"/>
            </a:pPr>
            <a:r>
              <a:rPr lang="en-US" sz="1200" b="0" i="0" u="none" strike="noStrike" kern="1200" dirty="0" smtClean="0">
                <a:solidFill>
                  <a:schemeClr val="tx1"/>
                </a:solidFill>
                <a:latin typeface="+mn-lt"/>
                <a:ea typeface="+mn-ea"/>
                <a:cs typeface="+mn-cs"/>
              </a:rPr>
              <a:t>The only way to restore hearing for people with nerve deafness = bionic ear = </a:t>
            </a:r>
            <a:r>
              <a:rPr lang="en-US" sz="1200" b="1" i="0" u="none" strike="noStrike" kern="1200" dirty="0" smtClean="0">
                <a:solidFill>
                  <a:schemeClr val="tx1"/>
                </a:solidFill>
                <a:latin typeface="+mn-lt"/>
                <a:ea typeface="+mn-ea"/>
                <a:cs typeface="+mn-cs"/>
              </a:rPr>
              <a:t>cochlear implant</a:t>
            </a:r>
            <a:r>
              <a:rPr lang="en-US" sz="1200" b="0" i="0" u="none" strike="noStrike" kern="1200" dirty="0" smtClean="0">
                <a:solidFill>
                  <a:schemeClr val="tx1"/>
                </a:solidFill>
                <a:latin typeface="+mn-lt"/>
                <a:ea typeface="+mn-ea"/>
                <a:cs typeface="+mn-cs"/>
              </a:rPr>
              <a:t> (translates sounds into electrical signals that –wired to the cochlea’s nerves—convey some information about sound to the brain</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60,000 people in the world have cochlear implants (2003); millions more are potential candidates </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500 million people in the world live with hearing loss</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128</a:t>
            </a:fld>
            <a:endParaRPr lang="en-US"/>
          </a:p>
        </p:txBody>
      </p:sp>
    </p:spTree>
    <p:extLst>
      <p:ext uri="{BB962C8B-B14F-4D97-AF65-F5344CB8AC3E}">
        <p14:creationId xmlns:p14="http://schemas.microsoft.com/office/powerpoint/2010/main" val="32469004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4826FB-14DB-4B5B-B2FB-F5E69D5A749D}" type="slidenum">
              <a:rPr lang="en-US" altLang="en-US"/>
              <a:pPr/>
              <a:t>129</a:t>
            </a:fld>
            <a:endParaRPr lang="en-US" alt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altLang="en-US" b="1" dirty="0" smtClean="0"/>
              <a:t>OBJECTIVE 16| Describe how cochlear implants function, and explain why Deaf culture advocates object to these devices. </a:t>
            </a:r>
            <a:r>
              <a:rPr lang="en-US" altLang="en-US" sz="1000" dirty="0" smtClean="0">
                <a:latin typeface="Palatino Linotype" panose="02040502050505030304" pitchFamily="18" charset="0"/>
              </a:rPr>
              <a:t>Where these implants are pertinent for hearing parents with deaf children, deaf culture advocate not using them especially on children deafened before learning to speak.</a:t>
            </a:r>
          </a:p>
          <a:p>
            <a:pPr eaLnBrk="1" hangingPunct="1"/>
            <a:endParaRPr lang="en-US" alt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The only way to restore hearing for people with nerve deafness = bionic ear = </a:t>
            </a:r>
            <a:r>
              <a:rPr lang="en-US" sz="1200" b="1" i="0" u="none" strike="noStrike" kern="1200" dirty="0" smtClean="0">
                <a:solidFill>
                  <a:schemeClr val="tx1"/>
                </a:solidFill>
                <a:latin typeface="+mn-lt"/>
                <a:ea typeface="+mn-ea"/>
                <a:cs typeface="+mn-cs"/>
              </a:rPr>
              <a:t>cochlear implant</a:t>
            </a:r>
            <a:r>
              <a:rPr lang="en-US" sz="1200" b="0" i="0" u="none" strike="noStrike" kern="1200" dirty="0" smtClean="0">
                <a:solidFill>
                  <a:schemeClr val="tx1"/>
                </a:solidFill>
                <a:latin typeface="+mn-lt"/>
                <a:ea typeface="+mn-ea"/>
                <a:cs typeface="+mn-cs"/>
              </a:rPr>
              <a:t> (translates sounds into electrical signals that –wired to the cochlea’s nerves—convey some information about sound to the brain</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60,000 people in the world have cochlear implants (2003); millions more are potential candidates </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500 million people in the world live with hearing loss</a:t>
            </a:r>
          </a:p>
          <a:p>
            <a:pPr eaLnBrk="1" hangingPunct="1"/>
            <a:endParaRPr lang="en-US" altLang="en-US" dirty="0" smtClean="0"/>
          </a:p>
        </p:txBody>
      </p:sp>
    </p:spTree>
    <p:extLst>
      <p:ext uri="{BB962C8B-B14F-4D97-AF65-F5344CB8AC3E}">
        <p14:creationId xmlns:p14="http://schemas.microsoft.com/office/powerpoint/2010/main" val="31408047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130</a:t>
            </a:fld>
            <a:endParaRPr lang="en-US"/>
          </a:p>
        </p:txBody>
      </p:sp>
    </p:spTree>
    <p:extLst>
      <p:ext uri="{BB962C8B-B14F-4D97-AF65-F5344CB8AC3E}">
        <p14:creationId xmlns:p14="http://schemas.microsoft.com/office/powerpoint/2010/main" val="615523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9C53B12-0C09-49DC-A83F-3E8F0E65E70A}" type="slidenum">
              <a:rPr lang="en-US" altLang="en-US">
                <a:latin typeface="Times New Roman" panose="02020603050405020304" pitchFamily="18" charset="0"/>
              </a:rPr>
              <a:pPr>
                <a:spcBef>
                  <a:spcPct val="0"/>
                </a:spcBef>
              </a:pPr>
              <a:t>13</a:t>
            </a:fld>
            <a:endParaRPr lang="en-US" altLang="en-US">
              <a:latin typeface="Times New Roman" panose="02020603050405020304" pitchFamily="18"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We start with sensory receptors and work up to higher levels of processing</a:t>
            </a:r>
          </a:p>
          <a:p>
            <a:pPr rtl="0" fontAlgn="base">
              <a:buFont typeface="Arial" pitchFamily="34" charset="0"/>
              <a:buChar char="•"/>
            </a:pPr>
            <a:r>
              <a:rPr lang="en-US" sz="1200" b="0" i="0" u="none" strike="noStrike" kern="1200" dirty="0" smtClean="0">
                <a:solidFill>
                  <a:schemeClr val="tx1"/>
                </a:solidFill>
                <a:latin typeface="+mn-lt"/>
                <a:ea typeface="+mn-ea"/>
                <a:cs typeface="+mn-cs"/>
              </a:rPr>
              <a:t>Sensory analysis that starts at the entry level = </a:t>
            </a:r>
            <a:r>
              <a:rPr lang="en-US" sz="1200" b="1" i="0" u="none" strike="noStrike" kern="1200" dirty="0" smtClean="0">
                <a:solidFill>
                  <a:schemeClr val="tx1"/>
                </a:solidFill>
                <a:latin typeface="+mn-lt"/>
                <a:ea typeface="+mn-ea"/>
                <a:cs typeface="+mn-cs"/>
              </a:rPr>
              <a:t>bottom-up processing</a:t>
            </a:r>
            <a:endParaRPr lang="en-US" sz="1200" b="0" i="0" u="none" strike="noStrike" kern="1200" dirty="0" smtClean="0">
              <a:solidFill>
                <a:schemeClr val="tx1"/>
              </a:solidFill>
              <a:latin typeface="+mn-lt"/>
              <a:ea typeface="+mn-ea"/>
              <a:cs typeface="+mn-cs"/>
            </a:endParaRPr>
          </a:p>
          <a:p>
            <a:pPr lvl="1" rtl="0" fontAlgn="base">
              <a:buFont typeface="Arial" pitchFamily="34" charset="0"/>
              <a:buChar char="•"/>
            </a:pPr>
            <a:r>
              <a:rPr lang="en-US" sz="1200" b="0" i="0" u="none" strike="noStrike" kern="1200" dirty="0" smtClean="0">
                <a:solidFill>
                  <a:schemeClr val="tx1"/>
                </a:solidFill>
                <a:latin typeface="+mn-lt"/>
                <a:ea typeface="+mn-ea"/>
                <a:cs typeface="+mn-cs"/>
              </a:rPr>
              <a:t>We process this way when we have no prior knowledge.  We start at the bottom and work our way up</a:t>
            </a:r>
          </a:p>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1837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D7110C0-860F-46A1-87E7-8F697B28EDA0}" type="slidenum">
              <a:rPr lang="en-US" altLang="en-US"/>
              <a:pPr/>
              <a:t>132</a:t>
            </a:fld>
            <a:endParaRPr lang="en-US" alt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extLst>
      <p:ext uri="{BB962C8B-B14F-4D97-AF65-F5344CB8AC3E}">
        <p14:creationId xmlns:p14="http://schemas.microsoft.com/office/powerpoint/2010/main" val="20936043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buFont typeface="Arial" pitchFamily="34" charset="0"/>
              <a:buNone/>
            </a:pPr>
            <a:r>
              <a:rPr lang="en-US" sz="1200" b="0" i="0" u="sng" kern="1200" dirty="0" smtClean="0">
                <a:solidFill>
                  <a:schemeClr val="tx1"/>
                </a:solidFill>
                <a:latin typeface="+mn-lt"/>
                <a:ea typeface="+mn-ea"/>
                <a:cs typeface="+mn-cs"/>
              </a:rPr>
              <a:t>Touch</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From birth, touch is essential to our development; animals and infants who are not stimulated by touch, develop poor self-esteem and are usually unhappy</a:t>
            </a:r>
          </a:p>
          <a:p>
            <a:pPr rtl="0" fontAlgn="base">
              <a:buFont typeface="Arial" pitchFamily="34" charset="0"/>
              <a:buChar char="•"/>
            </a:pPr>
            <a:r>
              <a:rPr lang="en-US" sz="1200" b="0" i="0" u="none" strike="noStrike" kern="1200" dirty="0" smtClean="0">
                <a:solidFill>
                  <a:schemeClr val="tx1"/>
                </a:solidFill>
                <a:latin typeface="+mn-lt"/>
                <a:ea typeface="+mn-ea"/>
                <a:cs typeface="+mn-cs"/>
              </a:rPr>
              <a:t>Our “sense of touch” or skin is a mix of distinct senses with different specialized nerve endings within the skin</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Some are sensitive to pressure, warmth, cold, pain</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Only pressure has identifiable receptors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Stimulating nearby cold and warms spots produces the sensation of hot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Two types of skin:</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Hairy skin (contains hair cells, which detect movement and pressure)</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Glabrous skin (contains no hair cells, so the receptors in this type of skin are more sensitive. Found on the palms of hands, bottoms of feet, lips)</a:t>
            </a:r>
          </a:p>
        </p:txBody>
      </p:sp>
      <p:sp>
        <p:nvSpPr>
          <p:cNvPr id="4" name="Slide Number Placeholder 3"/>
          <p:cNvSpPr>
            <a:spLocks noGrp="1"/>
          </p:cNvSpPr>
          <p:nvPr>
            <p:ph type="sldNum" sz="quarter" idx="10"/>
          </p:nvPr>
        </p:nvSpPr>
        <p:spPr/>
        <p:txBody>
          <a:bodyPr/>
          <a:lstStyle/>
          <a:p>
            <a:fld id="{255627F8-329C-43A2-86E4-50D02CD25C39}" type="slidenum">
              <a:rPr lang="en-US" smtClean="0"/>
              <a:pPr/>
              <a:t>133</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Important sensors in your joints, tendons, bones and ears and skin sensors enable your </a:t>
            </a:r>
            <a:r>
              <a:rPr lang="en-US" sz="1200" b="1" i="0" u="none" strike="noStrike" kern="1200" dirty="0" smtClean="0">
                <a:solidFill>
                  <a:schemeClr val="tx1"/>
                </a:solidFill>
                <a:latin typeface="+mn-lt"/>
                <a:ea typeface="+mn-ea"/>
                <a:cs typeface="+mn-cs"/>
              </a:rPr>
              <a:t>kinesthesis</a:t>
            </a:r>
            <a:r>
              <a:rPr lang="en-US" sz="1200" b="0" i="0" u="none" strike="noStrike" kern="1200" dirty="0" smtClean="0">
                <a:solidFill>
                  <a:schemeClr val="tx1"/>
                </a:solidFill>
                <a:latin typeface="+mn-lt"/>
                <a:ea typeface="+mn-ea"/>
                <a:cs typeface="+mn-cs"/>
              </a:rPr>
              <a:t> (your sense of the position and movement of your body parts)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Vision interacts with kinesthesis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People who lose their kinesthetic sense = proprioception lose the ability to move unless they can see themselves move.  When they see their bodies, their brains are able to process what needs to be done to move.  In the dark, these people become limp and collapse to the floor.</a:t>
            </a:r>
          </a:p>
          <a:p>
            <a:pPr lvl="1" rtl="0" fontAlgn="base">
              <a:buFont typeface="Arial" pitchFamily="34" charset="0"/>
              <a:buNone/>
            </a:pPr>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0" i="0" u="none" strike="noStrike" kern="1200" dirty="0" smtClean="0">
                <a:solidFill>
                  <a:schemeClr val="tx1"/>
                </a:solidFill>
                <a:latin typeface="+mn-lt"/>
                <a:ea typeface="+mn-ea"/>
                <a:cs typeface="+mn-cs"/>
              </a:rPr>
              <a:t>Our </a:t>
            </a:r>
            <a:r>
              <a:rPr lang="en-US" sz="1200" b="1" i="0" u="none" strike="noStrike" kern="1200" dirty="0" smtClean="0">
                <a:solidFill>
                  <a:schemeClr val="tx1"/>
                </a:solidFill>
                <a:latin typeface="+mn-lt"/>
                <a:ea typeface="+mn-ea"/>
                <a:cs typeface="+mn-cs"/>
              </a:rPr>
              <a:t>vestibular sense</a:t>
            </a:r>
            <a:r>
              <a:rPr lang="en-US" sz="1200" b="0" i="0" u="none" strike="noStrike" kern="1200" dirty="0" smtClean="0">
                <a:solidFill>
                  <a:schemeClr val="tx1"/>
                </a:solidFill>
                <a:latin typeface="+mn-lt"/>
                <a:ea typeface="+mn-ea"/>
                <a:cs typeface="+mn-cs"/>
              </a:rPr>
              <a:t> monitors your head’s/body’s position and movement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Our inner ear and fluid within our </a:t>
            </a:r>
            <a:r>
              <a:rPr lang="en-US" sz="1200" b="0" i="1" u="none" strike="noStrike" kern="1200" dirty="0" smtClean="0">
                <a:solidFill>
                  <a:schemeClr val="tx1"/>
                </a:solidFill>
                <a:latin typeface="+mn-lt"/>
                <a:ea typeface="+mn-ea"/>
                <a:cs typeface="+mn-cs"/>
              </a:rPr>
              <a:t>semicircular canals &amp; vestibular sacs</a:t>
            </a:r>
            <a:r>
              <a:rPr lang="en-US" sz="1200" b="0" i="0" u="none" strike="noStrike" kern="1200" dirty="0" smtClean="0">
                <a:solidFill>
                  <a:schemeClr val="tx1"/>
                </a:solidFill>
                <a:latin typeface="+mn-lt"/>
                <a:ea typeface="+mn-ea"/>
                <a:cs typeface="+mn-cs"/>
              </a:rPr>
              <a:t> moves when your head rotates or tilts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This movement stimulates hair-like receptors, which send messages to the cerebellum at the back of the brain, thus enabling you to sense your body position and to maintain your balance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After you spin around &amp; get dizzy, the dizzy aftereffect fools your brain to think you are still spinning—neither your semicircular canals nor your kinesthetic receptors will immediately return to their neutral state</a:t>
            </a:r>
          </a:p>
          <a:p>
            <a:pPr>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135</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rtl="0">
              <a:buFont typeface="Arial" pitchFamily="34" charset="0"/>
              <a:buNone/>
            </a:pPr>
            <a:r>
              <a:rPr lang="en-US" sz="1200" b="0" i="0" u="sng" kern="1200" dirty="0" smtClean="0">
                <a:solidFill>
                  <a:schemeClr val="tx1"/>
                </a:solidFill>
                <a:latin typeface="+mn-lt"/>
                <a:ea typeface="+mn-ea"/>
                <a:cs typeface="+mn-cs"/>
              </a:rPr>
              <a:t>Pain</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Pain is your body’s way of telling you something is wrong</a:t>
            </a:r>
          </a:p>
          <a:p>
            <a:pPr rtl="0" fontAlgn="base">
              <a:buFont typeface="Arial" pitchFamily="34" charset="0"/>
              <a:buChar char="•"/>
            </a:pPr>
            <a:r>
              <a:rPr lang="en-US" sz="1200" b="0" i="0" u="none" strike="noStrike" kern="1200" dirty="0" smtClean="0">
                <a:solidFill>
                  <a:schemeClr val="tx1"/>
                </a:solidFill>
                <a:latin typeface="+mn-lt"/>
                <a:ea typeface="+mn-ea"/>
                <a:cs typeface="+mn-cs"/>
              </a:rPr>
              <a:t>Some people are born (genetically) without the ability to feel pain→ can experience severe injury or die if not monitored</a:t>
            </a:r>
          </a:p>
          <a:p>
            <a:pPr rtl="0" fontAlgn="base">
              <a:buFont typeface="Arial" pitchFamily="34" charset="0"/>
              <a:buChar char="•"/>
            </a:pPr>
            <a:r>
              <a:rPr lang="en-US" sz="1200" b="0" i="0" u="none" strike="noStrike" kern="1200" dirty="0" smtClean="0">
                <a:solidFill>
                  <a:schemeClr val="tx1"/>
                </a:solidFill>
                <a:latin typeface="+mn-lt"/>
                <a:ea typeface="+mn-ea"/>
                <a:cs typeface="+mn-cs"/>
              </a:rPr>
              <a:t>Pain is mainly governed by nerves known as “free nerve endings”, which are not directly connected to any specific nervous system</a:t>
            </a:r>
          </a:p>
          <a:p>
            <a:pPr rtl="0" fontAlgn="base">
              <a:buFont typeface="Arial" pitchFamily="34" charset="0"/>
              <a:buChar char="•"/>
            </a:pPr>
            <a:r>
              <a:rPr lang="en-US" sz="1200" b="0" i="0" u="none" strike="noStrike" kern="1200" dirty="0" smtClean="0">
                <a:solidFill>
                  <a:schemeClr val="tx1"/>
                </a:solidFill>
                <a:latin typeface="+mn-lt"/>
                <a:ea typeface="+mn-ea"/>
                <a:cs typeface="+mn-cs"/>
              </a:rPr>
              <a:t>Pain seems to be regulated within its own system, working where needed to signal the body to a painful stimulus.  </a:t>
            </a:r>
          </a:p>
          <a:p>
            <a:pPr rtl="0" fontAlgn="base">
              <a:buFont typeface="Arial" pitchFamily="34" charset="0"/>
              <a:buChar char="•"/>
            </a:pPr>
            <a:r>
              <a:rPr lang="en-US" sz="1200" b="0" i="0" u="none" strike="noStrike" kern="1200" dirty="0" smtClean="0">
                <a:solidFill>
                  <a:schemeClr val="tx1"/>
                </a:solidFill>
                <a:latin typeface="+mn-lt"/>
                <a:ea typeface="+mn-ea"/>
                <a:cs typeface="+mn-cs"/>
              </a:rPr>
              <a:t>Pain experiences can vary widely (depending on our physiology, our experiences and attention and culture)</a:t>
            </a:r>
          </a:p>
          <a:p>
            <a:pPr rtl="0" fontAlgn="base">
              <a:buFont typeface="Arial" pitchFamily="34" charset="0"/>
              <a:buChar char="•"/>
            </a:pPr>
            <a:r>
              <a:rPr lang="en-US" sz="1200" b="0" i="0" u="none" strike="noStrike" kern="1200" dirty="0" smtClean="0">
                <a:solidFill>
                  <a:schemeClr val="tx1"/>
                </a:solidFill>
                <a:latin typeface="+mn-lt"/>
                <a:ea typeface="+mn-ea"/>
                <a:cs typeface="+mn-cs"/>
              </a:rPr>
              <a:t>No one type of stimulus which triggers pain</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There are different </a:t>
            </a:r>
            <a:r>
              <a:rPr lang="en-US" sz="1200" b="0" i="1" u="none" strike="noStrike" kern="1200" dirty="0" err="1" smtClean="0">
                <a:solidFill>
                  <a:schemeClr val="tx1"/>
                </a:solidFill>
                <a:latin typeface="+mn-lt"/>
                <a:ea typeface="+mn-ea"/>
                <a:cs typeface="+mn-cs"/>
              </a:rPr>
              <a:t>nociceptors</a:t>
            </a:r>
            <a:r>
              <a:rPr lang="en-US" sz="1200" b="0" i="0" u="none" strike="noStrike" kern="1200" dirty="0" smtClean="0">
                <a:solidFill>
                  <a:schemeClr val="tx1"/>
                </a:solidFill>
                <a:latin typeface="+mn-lt"/>
                <a:ea typeface="+mn-ea"/>
                <a:cs typeface="+mn-cs"/>
              </a:rPr>
              <a:t>--- sensory receptors that detect hurtful temperatures, pressures or chemicals</a:t>
            </a:r>
          </a:p>
          <a:p>
            <a:pPr lvl="1" rtl="0" fontAlgn="base">
              <a:buFont typeface="Arial" pitchFamily="34" charset="0"/>
              <a:buNone/>
            </a:pPr>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0" i="0" u="none" strike="noStrike" kern="1200" dirty="0" smtClean="0">
                <a:solidFill>
                  <a:schemeClr val="tx1"/>
                </a:solidFill>
                <a:latin typeface="+mn-lt"/>
                <a:ea typeface="+mn-ea"/>
                <a:cs typeface="+mn-cs"/>
              </a:rPr>
              <a:t>Psychologist Ronald </a:t>
            </a:r>
            <a:r>
              <a:rPr lang="en-US" sz="1200" b="0" i="0" u="none" strike="noStrike" kern="1200" dirty="0" err="1" smtClean="0">
                <a:solidFill>
                  <a:schemeClr val="tx1"/>
                </a:solidFill>
                <a:latin typeface="+mn-lt"/>
                <a:ea typeface="+mn-ea"/>
                <a:cs typeface="+mn-cs"/>
              </a:rPr>
              <a:t>Melzack</a:t>
            </a:r>
            <a:r>
              <a:rPr lang="en-US" sz="1200" b="0" i="0" u="none" strike="noStrike" kern="1200" dirty="0" smtClean="0">
                <a:solidFill>
                  <a:schemeClr val="tx1"/>
                </a:solidFill>
                <a:latin typeface="+mn-lt"/>
                <a:ea typeface="+mn-ea"/>
                <a:cs typeface="+mn-cs"/>
              </a:rPr>
              <a:t> and biologist Patrick Wall: </a:t>
            </a:r>
          </a:p>
          <a:p>
            <a:pPr lvl="1" rtl="0" fontAlgn="base">
              <a:buFont typeface="Arial" pitchFamily="34" charset="0"/>
              <a:buChar char="•"/>
            </a:pPr>
            <a:r>
              <a:rPr lang="en-US" sz="1200" b="1" i="0" u="none" strike="noStrike" kern="1200" dirty="0" smtClean="0">
                <a:solidFill>
                  <a:schemeClr val="tx1"/>
                </a:solidFill>
                <a:latin typeface="+mn-lt"/>
                <a:ea typeface="+mn-ea"/>
                <a:cs typeface="+mn-cs"/>
              </a:rPr>
              <a:t>Gate-control theory</a:t>
            </a:r>
            <a:r>
              <a:rPr lang="en-US" sz="1200" b="0" i="0" u="none" strike="noStrike" kern="1200" dirty="0" smtClean="0">
                <a:solidFill>
                  <a:schemeClr val="tx1"/>
                </a:solidFill>
                <a:latin typeface="+mn-lt"/>
                <a:ea typeface="+mn-ea"/>
                <a:cs typeface="+mn-cs"/>
              </a:rPr>
              <a:t>-the spinal cord contains a neurological “gate” that blocks pain signals or allows them to pass on to the brain.  The “gate” is opened by the activity of pain signals traveling up small nerve fibers and is closed by activity in large fibers or by information coming from the brain. </a:t>
            </a:r>
          </a:p>
          <a:p>
            <a:pPr lvl="2" rtl="0" fontAlgn="base">
              <a:buFont typeface="Arial" pitchFamily="34" charset="0"/>
              <a:buChar char="•"/>
            </a:pPr>
            <a:r>
              <a:rPr lang="en-US" sz="1200" b="1" i="0" u="none" strike="noStrike" kern="1200" dirty="0" smtClean="0">
                <a:solidFill>
                  <a:schemeClr val="tx1"/>
                </a:solidFill>
                <a:latin typeface="+mn-lt"/>
                <a:ea typeface="+mn-ea"/>
                <a:cs typeface="+mn-cs"/>
              </a:rPr>
              <a:t>Helps to explain why people aren’t always aware of pain</a:t>
            </a:r>
            <a:r>
              <a:rPr lang="en-US" sz="1200" b="0" i="0" u="none" strike="noStrike" kern="1200" dirty="0" smtClean="0">
                <a:solidFill>
                  <a:schemeClr val="tx1"/>
                </a:solidFill>
                <a:latin typeface="+mn-lt"/>
                <a:ea typeface="+mn-ea"/>
                <a:cs typeface="+mn-cs"/>
              </a:rPr>
              <a:t>.  Pain signals can be controlled by the brain.</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The brain can sometimes choose which pain to consider and which to ignore, blocking off pain signals in the spinal cord that it chooses to ignore.</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Rubbing the area around your stubbed toe will create competing stimulation that will block some pain signals</a:t>
            </a:r>
          </a:p>
          <a:p>
            <a:pPr marL="914400" marR="0" lvl="2" indent="0" algn="l" defTabSz="914400" rtl="0" eaLnBrk="1" fontAlgn="base" latinLnBrk="0" hangingPunct="1">
              <a:lnSpc>
                <a:spcPct val="100000"/>
              </a:lnSpc>
              <a:spcBef>
                <a:spcPts val="0"/>
              </a:spcBef>
              <a:spcAft>
                <a:spcPts val="0"/>
              </a:spcAft>
              <a:buClrTx/>
              <a:buSzTx/>
              <a:buFont typeface="Arial" pitchFamily="34" charset="0"/>
              <a:buChar char="•"/>
              <a:tabLst/>
              <a:defRPr/>
            </a:pPr>
            <a:r>
              <a:rPr lang="en-US" sz="1200" b="0" i="0" u="none" strike="noStrike" kern="1200" dirty="0" smtClean="0">
                <a:solidFill>
                  <a:schemeClr val="tx1"/>
                </a:solidFill>
                <a:latin typeface="+mn-lt"/>
                <a:ea typeface="+mn-ea"/>
                <a:cs typeface="+mn-cs"/>
              </a:rPr>
              <a:t>When we are distracted from pain &amp; soothed by the release of </a:t>
            </a:r>
            <a:r>
              <a:rPr lang="en-US" sz="1200" b="0" i="1" u="none" strike="noStrike" kern="1200" dirty="0" smtClean="0">
                <a:solidFill>
                  <a:schemeClr val="tx1"/>
                </a:solidFill>
                <a:latin typeface="+mn-lt"/>
                <a:ea typeface="+mn-ea"/>
                <a:cs typeface="+mn-cs"/>
              </a:rPr>
              <a:t>endorphins</a:t>
            </a:r>
            <a:r>
              <a:rPr lang="en-US" sz="1200" b="0" i="0" u="none" strike="noStrike" kern="1200" dirty="0" smtClean="0">
                <a:solidFill>
                  <a:schemeClr val="tx1"/>
                </a:solidFill>
                <a:latin typeface="+mn-lt"/>
                <a:ea typeface="+mn-ea"/>
                <a:cs typeface="+mn-cs"/>
              </a:rPr>
              <a:t> our experience of pain may be greatly diminished </a:t>
            </a:r>
          </a:p>
          <a:p>
            <a:pPr lvl="2" rtl="0" fontAlgn="base">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138</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2A70C6-5C9A-4E67-B461-3F1D6BC5D044}" type="slidenum">
              <a:rPr lang="en-US" altLang="en-US"/>
              <a:pPr/>
              <a:t>139</a:t>
            </a:fld>
            <a:endParaRPr lang="en-US"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Psychologist Ronald </a:t>
            </a:r>
            <a:r>
              <a:rPr lang="en-US" sz="1200" b="0" i="0" u="none" strike="noStrike" kern="1200" dirty="0" err="1" smtClean="0">
                <a:solidFill>
                  <a:schemeClr val="tx1"/>
                </a:solidFill>
                <a:latin typeface="+mn-lt"/>
                <a:ea typeface="+mn-ea"/>
                <a:cs typeface="+mn-cs"/>
              </a:rPr>
              <a:t>Melzack</a:t>
            </a:r>
            <a:r>
              <a:rPr lang="en-US" sz="1200" b="0" i="0" u="none" strike="noStrike" kern="1200" dirty="0" smtClean="0">
                <a:solidFill>
                  <a:schemeClr val="tx1"/>
                </a:solidFill>
                <a:latin typeface="+mn-lt"/>
                <a:ea typeface="+mn-ea"/>
                <a:cs typeface="+mn-cs"/>
              </a:rPr>
              <a:t> and biologist Patrick Wall: </a:t>
            </a:r>
          </a:p>
          <a:p>
            <a:pPr lvl="1" rtl="0" fontAlgn="base">
              <a:buFont typeface="Arial" pitchFamily="34" charset="0"/>
              <a:buChar char="•"/>
            </a:pPr>
            <a:r>
              <a:rPr lang="en-US" sz="1200" b="1" i="0" u="none" strike="noStrike" kern="1200" dirty="0" smtClean="0">
                <a:solidFill>
                  <a:schemeClr val="tx1"/>
                </a:solidFill>
                <a:latin typeface="+mn-lt"/>
                <a:ea typeface="+mn-ea"/>
                <a:cs typeface="+mn-cs"/>
              </a:rPr>
              <a:t>Gate-control theory</a:t>
            </a:r>
            <a:r>
              <a:rPr lang="en-US" sz="1200" b="0" i="0" u="none" strike="noStrike" kern="1200" dirty="0" smtClean="0">
                <a:solidFill>
                  <a:schemeClr val="tx1"/>
                </a:solidFill>
                <a:latin typeface="+mn-lt"/>
                <a:ea typeface="+mn-ea"/>
                <a:cs typeface="+mn-cs"/>
              </a:rPr>
              <a:t>-the spinal cord contains a neurological “gate” that blocks pain signals or allows them to pass on to the brain.  The “gate” is opened by the activity of pain signals traveling up small nerve fibers and is closed by activity in large fibers or by information coming from the brain. </a:t>
            </a:r>
          </a:p>
          <a:p>
            <a:pPr lvl="2" rtl="0" fontAlgn="base">
              <a:buFont typeface="Arial" pitchFamily="34" charset="0"/>
              <a:buChar char="•"/>
            </a:pPr>
            <a:r>
              <a:rPr lang="en-US" sz="1200" b="1" i="0" u="none" strike="noStrike" kern="1200" dirty="0" smtClean="0">
                <a:solidFill>
                  <a:schemeClr val="tx1"/>
                </a:solidFill>
                <a:latin typeface="+mn-lt"/>
                <a:ea typeface="+mn-ea"/>
                <a:cs typeface="+mn-cs"/>
              </a:rPr>
              <a:t>Helps to explain why people aren’t always aware of pain</a:t>
            </a:r>
            <a:r>
              <a:rPr lang="en-US" sz="1200" b="0" i="0" u="none" strike="noStrike" kern="1200" dirty="0" smtClean="0">
                <a:solidFill>
                  <a:schemeClr val="tx1"/>
                </a:solidFill>
                <a:latin typeface="+mn-lt"/>
                <a:ea typeface="+mn-ea"/>
                <a:cs typeface="+mn-cs"/>
              </a:rPr>
              <a:t>.  Pain signals can be controlled by the brain.</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The brain can sometimes choose which pain to consider and which to ignore, blocking off pain signals in the spinal cord that it chooses to ignore.</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Rubbing the area around your stubbed toe will create competing stimulation that will block some pain signals</a:t>
            </a:r>
          </a:p>
          <a:p>
            <a:pPr marL="914400" marR="0" lvl="2" indent="0" algn="l" defTabSz="914400" rtl="0" eaLnBrk="1" fontAlgn="base" latinLnBrk="0" hangingPunct="1">
              <a:lnSpc>
                <a:spcPct val="100000"/>
              </a:lnSpc>
              <a:spcBef>
                <a:spcPts val="0"/>
              </a:spcBef>
              <a:spcAft>
                <a:spcPts val="0"/>
              </a:spcAft>
              <a:buClrTx/>
              <a:buSzTx/>
              <a:buFont typeface="Arial" pitchFamily="34" charset="0"/>
              <a:buChar char="•"/>
              <a:tabLst/>
              <a:defRPr/>
            </a:pPr>
            <a:r>
              <a:rPr lang="en-US" sz="1200" b="0" i="0" u="none" strike="noStrike" kern="1200" dirty="0" smtClean="0">
                <a:solidFill>
                  <a:schemeClr val="tx1"/>
                </a:solidFill>
                <a:latin typeface="+mn-lt"/>
                <a:ea typeface="+mn-ea"/>
                <a:cs typeface="+mn-cs"/>
              </a:rPr>
              <a:t>When we are distracted from pain &amp; soothed by the release of </a:t>
            </a:r>
            <a:r>
              <a:rPr lang="en-US" sz="1200" b="0" i="1" u="none" strike="noStrike" kern="1200" dirty="0" smtClean="0">
                <a:solidFill>
                  <a:schemeClr val="tx1"/>
                </a:solidFill>
                <a:latin typeface="+mn-lt"/>
                <a:ea typeface="+mn-ea"/>
                <a:cs typeface="+mn-cs"/>
              </a:rPr>
              <a:t>endorphins</a:t>
            </a:r>
            <a:r>
              <a:rPr lang="en-US" sz="1200" b="0" i="0" u="none" strike="noStrike" kern="1200" dirty="0" smtClean="0">
                <a:solidFill>
                  <a:schemeClr val="tx1"/>
                </a:solidFill>
                <a:latin typeface="+mn-lt"/>
                <a:ea typeface="+mn-ea"/>
                <a:cs typeface="+mn-cs"/>
              </a:rPr>
              <a:t> our experience of pain may be greatly diminished </a:t>
            </a:r>
          </a:p>
          <a:p>
            <a:pPr eaLnBrk="1" hangingPunct="1"/>
            <a:endParaRPr lang="en-US" altLang="en-US" dirty="0" smtClean="0"/>
          </a:p>
        </p:txBody>
      </p:sp>
    </p:spTree>
    <p:extLst>
      <p:ext uri="{BB962C8B-B14F-4D97-AF65-F5344CB8AC3E}">
        <p14:creationId xmlns:p14="http://schemas.microsoft.com/office/powerpoint/2010/main" val="26104062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3E0CC93-89DE-4A9F-AFC7-BB92D9DC6C1B}" type="slidenum">
              <a:rPr lang="en-US" altLang="en-US"/>
              <a:pPr/>
              <a:t>140</a:t>
            </a:fld>
            <a:endParaRPr lang="en-US" alt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altLang="en-US" b="1" dirty="0" smtClean="0"/>
              <a:t>OBJECTIVE 18| State the purpose of pain, and describe the biopsychosocial perspective on pain.</a:t>
            </a:r>
          </a:p>
          <a:p>
            <a:pPr eaLnBrk="1" hangingPunct="1"/>
            <a:endParaRPr lang="en-US" altLang="en-US" b="1" dirty="0" smtClean="0"/>
          </a:p>
          <a:p>
            <a:pPr rtl="0">
              <a:buFont typeface="Arial" pitchFamily="34" charset="0"/>
              <a:buNone/>
            </a:pPr>
            <a:r>
              <a:rPr lang="en-US" sz="1200" b="0" i="0" u="sng" kern="1200" dirty="0" smtClean="0">
                <a:solidFill>
                  <a:schemeClr val="tx1"/>
                </a:solidFill>
                <a:latin typeface="+mn-lt"/>
                <a:ea typeface="+mn-ea"/>
                <a:cs typeface="+mn-cs"/>
              </a:rPr>
              <a:t>Pain</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Pain is your body’s way of telling you something is wrong</a:t>
            </a:r>
          </a:p>
          <a:p>
            <a:pPr rtl="0" fontAlgn="base">
              <a:buFont typeface="Arial" pitchFamily="34" charset="0"/>
              <a:buChar char="•"/>
            </a:pPr>
            <a:r>
              <a:rPr lang="en-US" sz="1200" b="0" i="0" u="none" strike="noStrike" kern="1200" dirty="0" smtClean="0">
                <a:solidFill>
                  <a:schemeClr val="tx1"/>
                </a:solidFill>
                <a:latin typeface="+mn-lt"/>
                <a:ea typeface="+mn-ea"/>
                <a:cs typeface="+mn-cs"/>
              </a:rPr>
              <a:t>Some people are born (genetically) without the ability to feel pain→ can experience severe injury or die if not monitored</a:t>
            </a:r>
          </a:p>
          <a:p>
            <a:pPr rtl="0" fontAlgn="base">
              <a:buFont typeface="Arial" pitchFamily="34" charset="0"/>
              <a:buChar char="•"/>
            </a:pPr>
            <a:r>
              <a:rPr lang="en-US" sz="1200" b="0" i="0" u="none" strike="noStrike" kern="1200" dirty="0" smtClean="0">
                <a:solidFill>
                  <a:schemeClr val="tx1"/>
                </a:solidFill>
                <a:latin typeface="+mn-lt"/>
                <a:ea typeface="+mn-ea"/>
                <a:cs typeface="+mn-cs"/>
              </a:rPr>
              <a:t>Pain is mainly governed by nerves known as “free nerve endings”, which are not directly connected to any specific nervous system</a:t>
            </a:r>
          </a:p>
          <a:p>
            <a:pPr rtl="0" fontAlgn="base">
              <a:buFont typeface="Arial" pitchFamily="34" charset="0"/>
              <a:buChar char="•"/>
            </a:pPr>
            <a:r>
              <a:rPr lang="en-US" sz="1200" b="0" i="0" u="none" strike="noStrike" kern="1200" dirty="0" smtClean="0">
                <a:solidFill>
                  <a:schemeClr val="tx1"/>
                </a:solidFill>
                <a:latin typeface="+mn-lt"/>
                <a:ea typeface="+mn-ea"/>
                <a:cs typeface="+mn-cs"/>
              </a:rPr>
              <a:t>Pain seems to be regulated within its own system, working where needed to signal the body to a painful stimulus.  </a:t>
            </a:r>
          </a:p>
          <a:p>
            <a:pPr rtl="0" fontAlgn="base">
              <a:buFont typeface="Arial" pitchFamily="34" charset="0"/>
              <a:buChar char="•"/>
            </a:pPr>
            <a:r>
              <a:rPr lang="en-US" sz="1200" b="0" i="0" u="none" strike="noStrike" kern="1200" dirty="0" smtClean="0">
                <a:solidFill>
                  <a:schemeClr val="tx1"/>
                </a:solidFill>
                <a:latin typeface="+mn-lt"/>
                <a:ea typeface="+mn-ea"/>
                <a:cs typeface="+mn-cs"/>
              </a:rPr>
              <a:t>Pain experiences can vary widely (depending on our physiology, our experiences and attention and culture)</a:t>
            </a:r>
          </a:p>
          <a:p>
            <a:pPr rtl="0" fontAlgn="base">
              <a:buFont typeface="Arial" pitchFamily="34" charset="0"/>
              <a:buChar char="•"/>
            </a:pPr>
            <a:r>
              <a:rPr lang="en-US" sz="1200" b="0" i="0" u="none" strike="noStrike" kern="1200" dirty="0" smtClean="0">
                <a:solidFill>
                  <a:schemeClr val="tx1"/>
                </a:solidFill>
                <a:latin typeface="+mn-lt"/>
                <a:ea typeface="+mn-ea"/>
                <a:cs typeface="+mn-cs"/>
              </a:rPr>
              <a:t>No one type of stimulus which triggers pain</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There are different </a:t>
            </a:r>
            <a:r>
              <a:rPr lang="en-US" sz="1200" b="0" i="1" u="none" strike="noStrike" kern="1200" dirty="0" smtClean="0">
                <a:solidFill>
                  <a:schemeClr val="tx1"/>
                </a:solidFill>
                <a:latin typeface="+mn-lt"/>
                <a:ea typeface="+mn-ea"/>
                <a:cs typeface="+mn-cs"/>
              </a:rPr>
              <a:t>nociceptors</a:t>
            </a:r>
            <a:r>
              <a:rPr lang="en-US" sz="1200" b="0" i="0" u="none" strike="noStrike" kern="1200" dirty="0" smtClean="0">
                <a:solidFill>
                  <a:schemeClr val="tx1"/>
                </a:solidFill>
                <a:latin typeface="+mn-lt"/>
                <a:ea typeface="+mn-ea"/>
                <a:cs typeface="+mn-cs"/>
              </a:rPr>
              <a:t>--- sensory receptors that detect hurtful temperatures, pressures or chemicals</a:t>
            </a:r>
          </a:p>
          <a:p>
            <a:pPr eaLnBrk="1" hangingPunct="1"/>
            <a:endParaRPr lang="en-US" altLang="en-US" b="1" dirty="0" smtClean="0"/>
          </a:p>
        </p:txBody>
      </p:sp>
    </p:spTree>
    <p:extLst>
      <p:ext uri="{BB962C8B-B14F-4D97-AF65-F5344CB8AC3E}">
        <p14:creationId xmlns:p14="http://schemas.microsoft.com/office/powerpoint/2010/main" val="11465477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Psychological influences: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We edit our memories of pain (which often differ from the pain we actually experienced)</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We record pain at the peak moment, register pain at the end</a:t>
            </a:r>
          </a:p>
          <a:p>
            <a:pPr lvl="1" rtl="0" fontAlgn="base">
              <a:buFont typeface="Arial" pitchFamily="34" charset="0"/>
              <a:buChar char="•"/>
            </a:pPr>
            <a:endParaRPr lang="en-US" sz="1200" b="0" i="0" u="none" strike="noStrike"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146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Socio-cultural influences: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We tend to perceive more pain when others also seem to be experiencing pain</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Our experience of pain is much more than neural messages sent to the brain</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147</a:t>
            </a:fld>
            <a:endParaRPr lang="en-US"/>
          </a:p>
        </p:txBody>
      </p:sp>
    </p:spTree>
    <p:extLst>
      <p:ext uri="{BB962C8B-B14F-4D97-AF65-F5344CB8AC3E}">
        <p14:creationId xmlns:p14="http://schemas.microsoft.com/office/powerpoint/2010/main" val="15372373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Can be treated both physically and psychologically:</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Drugs, surgery, acupuncture, electrical stimulation, massage, exercise, hypnosis, relaxation training and thought distraction (thinking pleasant thoughts or counting backwards by 3s)→ diverting one’s attention from pain can be helpful in alleviating its effects</a:t>
            </a:r>
          </a:p>
          <a:p>
            <a:pPr lvl="1" rtl="0" fontAlgn="base">
              <a:buFont typeface="Arial" pitchFamily="34" charset="0"/>
              <a:buNone/>
            </a:pPr>
            <a:endParaRPr lang="en-US" sz="1200" b="0" i="0" u="none" strike="noStrike" kern="1200" dirty="0" smtClean="0">
              <a:solidFill>
                <a:schemeClr val="tx1"/>
              </a:solidFill>
              <a:latin typeface="+mn-lt"/>
              <a:ea typeface="+mn-ea"/>
              <a:cs typeface="+mn-cs"/>
            </a:endParaRPr>
          </a:p>
          <a:p>
            <a:pPr lvl="1" rtl="0" fontAlgn="base">
              <a:buFont typeface="Arial" pitchFamily="34" charset="0"/>
              <a:buChar char="•"/>
            </a:pPr>
            <a:r>
              <a:rPr lang="en-US" sz="1200" b="0" i="0" u="none" strike="noStrike" kern="1200" dirty="0" smtClean="0">
                <a:solidFill>
                  <a:schemeClr val="tx1"/>
                </a:solidFill>
                <a:latin typeface="+mn-lt"/>
                <a:ea typeface="+mn-ea"/>
                <a:cs typeface="+mn-cs"/>
              </a:rPr>
              <a:t>Given a placebo can help to dampen the pain feeling (think you are receiving a pain medication)</a:t>
            </a:r>
          </a:p>
          <a:p>
            <a:pPr lvl="1" rtl="0" fontAlgn="base">
              <a:buFont typeface="Arial" pitchFamily="34" charset="0"/>
              <a:buNone/>
            </a:pPr>
            <a:endParaRPr lang="en-US" sz="1200" b="0" i="0" u="none" strike="noStrike" kern="1200" dirty="0" smtClean="0">
              <a:solidFill>
                <a:schemeClr val="tx1"/>
              </a:solidFill>
              <a:latin typeface="+mn-lt"/>
              <a:ea typeface="+mn-ea"/>
              <a:cs typeface="+mn-cs"/>
            </a:endParaRPr>
          </a:p>
          <a:p>
            <a:pPr lvl="1" rtl="0" fontAlgn="base">
              <a:buFont typeface="Arial" pitchFamily="34" charset="0"/>
              <a:buChar char="•"/>
            </a:pPr>
            <a:r>
              <a:rPr lang="en-US" sz="1200" b="0" i="0" u="none" strike="noStrike" kern="1200" dirty="0" smtClean="0">
                <a:solidFill>
                  <a:schemeClr val="tx1"/>
                </a:solidFill>
                <a:latin typeface="+mn-lt"/>
                <a:ea typeface="+mn-ea"/>
                <a:cs typeface="+mn-cs"/>
              </a:rPr>
              <a:t>Image explanation: For burn victims undergoing painful skin repair, an escape into virtual reality can powerfully distract attention, thus reducing pain and the brain’s response to painful stimulation.  The MRI scans illustrate a lowered pain response when the patient is distracted. </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149</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D73DF58-C2C6-4FAE-890F-52F25A5F037C}" type="slidenum">
              <a:rPr lang="en-US" altLang="en-US"/>
              <a:pPr/>
              <a:t>151</a:t>
            </a:fld>
            <a:endParaRPr lang="en-US"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extLst>
      <p:ext uri="{BB962C8B-B14F-4D97-AF65-F5344CB8AC3E}">
        <p14:creationId xmlns:p14="http://schemas.microsoft.com/office/powerpoint/2010/main" val="3187405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6443240-0B63-4DF8-924E-E715FD0863B2}" type="slidenum">
              <a:rPr lang="en-US" altLang="en-US">
                <a:latin typeface="Times New Roman" panose="02020603050405020304" pitchFamily="18" charset="0"/>
              </a:rPr>
              <a:pPr>
                <a:spcBef>
                  <a:spcPct val="0"/>
                </a:spcBef>
              </a:pPr>
              <a:t>14</a:t>
            </a:fld>
            <a:endParaRPr lang="en-US" altLang="en-US">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We construct perceptions on our experience &amp; expectations = </a:t>
            </a:r>
            <a:r>
              <a:rPr lang="en-US" sz="1200" b="1" i="0" u="none" strike="noStrike" kern="1200" dirty="0" smtClean="0">
                <a:solidFill>
                  <a:schemeClr val="tx1"/>
                </a:solidFill>
                <a:latin typeface="+mn-lt"/>
                <a:ea typeface="+mn-ea"/>
                <a:cs typeface="+mn-cs"/>
              </a:rPr>
              <a:t>top-down processing</a:t>
            </a:r>
            <a:endParaRPr lang="en-US" sz="1200" b="0" i="0" u="none" strike="noStrike" kern="1200" dirty="0" smtClean="0">
              <a:solidFill>
                <a:schemeClr val="tx1"/>
              </a:solidFill>
              <a:latin typeface="+mn-lt"/>
              <a:ea typeface="+mn-ea"/>
              <a:cs typeface="+mn-cs"/>
            </a:endParaRPr>
          </a:p>
          <a:p>
            <a:pPr lvl="1" rtl="0" fontAlgn="base">
              <a:buFont typeface="Arial" pitchFamily="34" charset="0"/>
              <a:buChar char="•"/>
            </a:pPr>
            <a:r>
              <a:rPr lang="en-US" sz="1200" b="0" i="0" u="none" strike="noStrike" kern="1200" dirty="0" smtClean="0">
                <a:solidFill>
                  <a:schemeClr val="tx1"/>
                </a:solidFill>
                <a:latin typeface="+mn-lt"/>
                <a:ea typeface="+mn-ea"/>
                <a:cs typeface="+mn-cs"/>
              </a:rPr>
              <a:t>We process this way when we have prior knowledge.  We start at the top and have to work to process details.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For example (picture of cowboy on horse with another horse): FORREST HAS EYES</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As our brain deciphers the information in the painting, bottom-up processing enables our sensory systems to detect the lines, angles and colors that form the horses, rider and surroundings.  Using top-down processing we consider the painting’s title, notice the expressions, and then direct our attentions to aspects of the painting that will give those observations meaning (red arrows on slide)</a:t>
            </a:r>
          </a:p>
          <a:p>
            <a:pPr rtl="0" fontAlgn="base">
              <a:buFont typeface="Arial" pitchFamily="34" charset="0"/>
              <a:buChar char="•"/>
            </a:pPr>
            <a:r>
              <a:rPr lang="en-US" sz="1200" b="0" i="0" u="none" strike="noStrike" kern="1200" dirty="0" smtClean="0">
                <a:solidFill>
                  <a:schemeClr val="tx1"/>
                </a:solidFill>
                <a:latin typeface="+mn-lt"/>
                <a:ea typeface="+mn-ea"/>
                <a:cs typeface="+mn-cs"/>
              </a:rPr>
              <a:t>Without top=down processing, we would have to interpret the world as if it were constantly new.  It would be like having to relearn how to add in math class every single day!</a:t>
            </a:r>
          </a:p>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77581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Tastes sensations = sweet, sour, salty, bitter, --added recently </a:t>
            </a:r>
            <a:r>
              <a:rPr lang="en-US" sz="1200" b="0" i="0" u="none" strike="noStrike" kern="1200" dirty="0" err="1" smtClean="0">
                <a:solidFill>
                  <a:schemeClr val="tx1"/>
                </a:solidFill>
                <a:latin typeface="+mn-lt"/>
                <a:ea typeface="+mn-ea"/>
                <a:cs typeface="+mn-cs"/>
              </a:rPr>
              <a:t>umami</a:t>
            </a:r>
            <a:r>
              <a:rPr lang="en-US" sz="1200" b="0" i="0" u="none" strike="noStrike" kern="1200" dirty="0" smtClean="0">
                <a:solidFill>
                  <a:schemeClr val="tx1"/>
                </a:solidFill>
                <a:latin typeface="+mn-lt"/>
                <a:ea typeface="+mn-ea"/>
                <a:cs typeface="+mn-cs"/>
              </a:rPr>
              <a:t> (meaty taste—flavor enhancer)</a:t>
            </a:r>
          </a:p>
          <a:p>
            <a:pPr rtl="0" fontAlgn="base">
              <a:buFont typeface="Arial" pitchFamily="34" charset="0"/>
              <a:buChar char="•"/>
            </a:pPr>
            <a:r>
              <a:rPr lang="en-US" sz="1200" b="0" i="0" u="none" strike="noStrike" kern="1200" dirty="0" smtClean="0">
                <a:solidFill>
                  <a:schemeClr val="tx1"/>
                </a:solidFill>
                <a:latin typeface="+mn-lt"/>
                <a:ea typeface="+mn-ea"/>
                <a:cs typeface="+mn-cs"/>
              </a:rPr>
              <a:t>Survival functions: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Sweet indicates energy source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Salty indicates sodium essential to physiological processes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Sour indicates potentially toxic acid</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Bitter indicates potential poisons</a:t>
            </a:r>
          </a:p>
          <a:p>
            <a:pPr lvl="1" rtl="0" fontAlgn="base">
              <a:buFont typeface="Arial" pitchFamily="34" charset="0"/>
              <a:buChar char="•"/>
            </a:pPr>
            <a:r>
              <a:rPr lang="en-US" sz="1200" b="0" i="0" u="none" strike="noStrike" kern="1200" dirty="0" err="1" smtClean="0">
                <a:solidFill>
                  <a:schemeClr val="tx1"/>
                </a:solidFill>
                <a:latin typeface="+mn-lt"/>
                <a:ea typeface="+mn-ea"/>
                <a:cs typeface="+mn-cs"/>
              </a:rPr>
              <a:t>Umami</a:t>
            </a:r>
            <a:r>
              <a:rPr lang="en-US" sz="1200" b="0" i="0" u="none" strike="noStrike" kern="1200" dirty="0" smtClean="0">
                <a:solidFill>
                  <a:schemeClr val="tx1"/>
                </a:solidFill>
                <a:latin typeface="+mn-lt"/>
                <a:ea typeface="+mn-ea"/>
                <a:cs typeface="+mn-cs"/>
              </a:rPr>
              <a:t> indicates proteins to grow and repair tissue</a:t>
            </a:r>
          </a:p>
          <a:p>
            <a:pPr rtl="0" fontAlgn="base">
              <a:buFont typeface="Arial" pitchFamily="34" charset="0"/>
              <a:buChar char="•"/>
            </a:pPr>
            <a:r>
              <a:rPr lang="en-US" sz="1200" b="0" i="0" u="none" strike="noStrike" kern="1200" dirty="0" smtClean="0">
                <a:solidFill>
                  <a:schemeClr val="tx1"/>
                </a:solidFill>
                <a:latin typeface="+mn-lt"/>
                <a:ea typeface="+mn-ea"/>
                <a:cs typeface="+mn-cs"/>
              </a:rPr>
              <a:t>Taste is a chemical sense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200+ taste buds (little bumps on the top &amp; sides of your tongue) each contain a pore that catches food chemicals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Into each taste bud pore = 50-100 taste receptor cells which project </a:t>
            </a:r>
            <a:r>
              <a:rPr lang="en-US" sz="1200" b="0" i="0" u="none" strike="noStrike" kern="1200" dirty="0" err="1" smtClean="0">
                <a:solidFill>
                  <a:schemeClr val="tx1"/>
                </a:solidFill>
                <a:latin typeface="+mn-lt"/>
                <a:ea typeface="+mn-ea"/>
                <a:cs typeface="+mn-cs"/>
              </a:rPr>
              <a:t>antennalike</a:t>
            </a:r>
            <a:r>
              <a:rPr lang="en-US" sz="1200" b="0" i="0" u="none" strike="noStrike" kern="1200" dirty="0" smtClean="0">
                <a:solidFill>
                  <a:schemeClr val="tx1"/>
                </a:solidFill>
                <a:latin typeface="+mn-lt"/>
                <a:ea typeface="+mn-ea"/>
                <a:cs typeface="+mn-cs"/>
              </a:rPr>
              <a:t> hairs that sense food molecules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Taste receptors reproduce every week or two (so when you burn your tongue on a hot pizza, it hardly matters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As you grow older, the number of taste buds &amp; your sensitivity decreases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153</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buFont typeface="Arial" pitchFamily="34" charset="0"/>
              <a:buChar char="•"/>
            </a:pPr>
            <a:r>
              <a:rPr lang="en-US" sz="1200" b="0" i="0" u="sng" kern="1200" dirty="0" smtClean="0">
                <a:solidFill>
                  <a:schemeClr val="tx1"/>
                </a:solidFill>
                <a:latin typeface="+mn-lt"/>
                <a:ea typeface="+mn-ea"/>
                <a:cs typeface="+mn-cs"/>
              </a:rPr>
              <a:t>Sensory Interaction</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The principle that one sense may influence another, as when the smell of food influences its taste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When you have a cold (stuffed up nose), food is not as enjoyable to eat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Smell + texture + taste = flavor</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Seeing, hearing, smelling, touching, tasting are blended by our brain when inputting into our system</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155</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FF8D1FC-8D73-41EC-ADBE-DE99D72FD8D2}" type="slidenum">
              <a:rPr lang="en-US" altLang="en-US"/>
              <a:pPr/>
              <a:t>156</a:t>
            </a:fld>
            <a:endParaRPr lang="en-US" alt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r>
              <a:rPr lang="en-US" altLang="en-US" b="1" smtClean="0"/>
              <a:t>OBJECTIVE 20| Describe the sense of smell and explain why specific odors so easily trigger memories.</a:t>
            </a:r>
          </a:p>
        </p:txBody>
      </p:sp>
    </p:spTree>
    <p:extLst>
      <p:ext uri="{BB962C8B-B14F-4D97-AF65-F5344CB8AC3E}">
        <p14:creationId xmlns:p14="http://schemas.microsoft.com/office/powerpoint/2010/main" val="84345384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buFont typeface="Arial" pitchFamily="34" charset="0"/>
              <a:buNone/>
            </a:pPr>
            <a:r>
              <a:rPr lang="en-US" sz="1200" b="0" i="0" u="sng" kern="1200" dirty="0" smtClean="0">
                <a:solidFill>
                  <a:schemeClr val="tx1"/>
                </a:solidFill>
                <a:latin typeface="+mn-lt"/>
                <a:ea typeface="+mn-ea"/>
                <a:cs typeface="+mn-cs"/>
              </a:rPr>
              <a:t>SMELL</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We inhale/exhale 20,000 breaths of life-sustaining air—the results of experiencing smell = </a:t>
            </a:r>
            <a:r>
              <a:rPr lang="en-US" sz="1200" b="0" i="1" u="none" strike="noStrike" kern="1200" dirty="0" smtClean="0">
                <a:solidFill>
                  <a:schemeClr val="tx1"/>
                </a:solidFill>
                <a:latin typeface="+mn-lt"/>
                <a:ea typeface="+mn-ea"/>
                <a:cs typeface="+mn-cs"/>
              </a:rPr>
              <a:t>olfaction</a:t>
            </a:r>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0" i="0" u="none" strike="noStrike" kern="1200" dirty="0" smtClean="0">
                <a:solidFill>
                  <a:schemeClr val="tx1"/>
                </a:solidFill>
                <a:latin typeface="+mn-lt"/>
                <a:ea typeface="+mn-ea"/>
                <a:cs typeface="+mn-cs"/>
              </a:rPr>
              <a:t>Smell is a chemical sense</a:t>
            </a:r>
          </a:p>
          <a:p>
            <a:pPr rtl="0" fontAlgn="base">
              <a:buFont typeface="Arial" pitchFamily="34" charset="0"/>
              <a:buChar char="•"/>
            </a:pPr>
            <a:r>
              <a:rPr lang="en-US" sz="1200" b="0" i="0" u="none" strike="noStrike" kern="1200" dirty="0" smtClean="0">
                <a:solidFill>
                  <a:schemeClr val="tx1"/>
                </a:solidFill>
                <a:latin typeface="+mn-lt"/>
                <a:ea typeface="+mn-ea"/>
                <a:cs typeface="+mn-cs"/>
              </a:rPr>
              <a:t>We smell something when molecules of a substance reach a tiny cluster of 5 million + olfactory receptor cells at the top of each nasal cavity and respond selectively </a:t>
            </a:r>
          </a:p>
          <a:p>
            <a:pPr rtl="0" fontAlgn="base">
              <a:buFont typeface="Arial" pitchFamily="34" charset="0"/>
              <a:buChar char="•"/>
            </a:pPr>
            <a:r>
              <a:rPr lang="en-US" sz="1200" b="0" i="0" u="none" strike="noStrike" kern="1200" dirty="0" smtClean="0">
                <a:solidFill>
                  <a:schemeClr val="tx1"/>
                </a:solidFill>
                <a:latin typeface="+mn-lt"/>
                <a:ea typeface="+mn-ea"/>
                <a:cs typeface="+mn-cs"/>
              </a:rPr>
              <a:t>They alert the brain through their axon fibers (olfactory neurons bypass the brain’s sensory switchboard (thalamus)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Smell is processed near the prefrontal cortex before it is sent along </a:t>
            </a:r>
          </a:p>
          <a:p>
            <a:pPr rtl="0" fontAlgn="base">
              <a:buFont typeface="Arial" pitchFamily="34" charset="0"/>
              <a:buChar char="•"/>
            </a:pPr>
            <a:r>
              <a:rPr lang="en-US" sz="1200" b="0" i="0" u="none" strike="noStrike" kern="1200" dirty="0" smtClean="0">
                <a:solidFill>
                  <a:schemeClr val="tx1"/>
                </a:solidFill>
                <a:latin typeface="+mn-lt"/>
                <a:ea typeface="+mn-ea"/>
                <a:cs typeface="+mn-cs"/>
              </a:rPr>
              <a:t>We can identify &amp; detect 10,000 odors molecules and identify patterns of past odor molecules to identify fresh fruit vs. rotten fruit</a:t>
            </a:r>
          </a:p>
          <a:p>
            <a:pPr rtl="0" fontAlgn="base">
              <a:buFont typeface="Arial" pitchFamily="34" charset="0"/>
              <a:buChar char="•"/>
            </a:pPr>
            <a:r>
              <a:rPr lang="en-US" sz="1200" b="0" i="0" u="none" strike="noStrike" kern="1200" dirty="0" smtClean="0">
                <a:solidFill>
                  <a:schemeClr val="tx1"/>
                </a:solidFill>
                <a:latin typeface="+mn-lt"/>
                <a:ea typeface="+mn-ea"/>
                <a:cs typeface="+mn-cs"/>
              </a:rPr>
              <a:t>Smell is the most primitive sense and most difficult to describe &amp; recall</a:t>
            </a:r>
          </a:p>
          <a:p>
            <a:pPr rtl="0" fontAlgn="base">
              <a:buFont typeface="Arial" pitchFamily="34" charset="0"/>
              <a:buChar char="•"/>
            </a:pPr>
            <a:r>
              <a:rPr lang="en-US" sz="1200" b="0" i="0" u="none" strike="noStrike" kern="1200" dirty="0" smtClean="0">
                <a:solidFill>
                  <a:schemeClr val="tx1"/>
                </a:solidFill>
                <a:latin typeface="+mn-lt"/>
                <a:ea typeface="+mn-ea"/>
                <a:cs typeface="+mn-cs"/>
              </a:rPr>
              <a:t>Some animals have many times more olfactory receptor cells than humans do and use their sense of smell to communicate and navigate</a:t>
            </a:r>
          </a:p>
          <a:p>
            <a:pPr rtl="0" fontAlgn="base">
              <a:buFont typeface="Arial" pitchFamily="34" charset="0"/>
              <a:buChar char="•"/>
            </a:pPr>
            <a:r>
              <a:rPr lang="en-US" sz="1200" b="0" i="0" u="none" strike="noStrike" kern="1200" dirty="0" smtClean="0">
                <a:solidFill>
                  <a:schemeClr val="tx1"/>
                </a:solidFill>
                <a:latin typeface="+mn-lt"/>
                <a:ea typeface="+mn-ea"/>
                <a:cs typeface="+mn-cs"/>
              </a:rPr>
              <a:t>We have a remarkable capacity to recognize long-forgotten odors and their associated memories (ex: smell of the sea, the scent of a perfume)</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157</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We smell something when molecules of a substance reach a tiny cluster of 5 million + olfactory receptor cells at the top of each nasal cavity and respond selectively </a:t>
            </a:r>
          </a:p>
          <a:p>
            <a:pPr rtl="0" fontAlgn="base">
              <a:buFont typeface="Arial" pitchFamily="34" charset="0"/>
              <a:buChar char="•"/>
            </a:pPr>
            <a:r>
              <a:rPr lang="en-US" sz="1200" b="0" i="0" u="none" strike="noStrike" kern="1200" dirty="0" smtClean="0">
                <a:solidFill>
                  <a:schemeClr val="tx1"/>
                </a:solidFill>
                <a:latin typeface="+mn-lt"/>
                <a:ea typeface="+mn-ea"/>
                <a:cs typeface="+mn-cs"/>
              </a:rPr>
              <a:t>They alert the brain through their axon fibers (olfactory neurons bypass the brain’s sensory switchboard (thalamus)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Smell is processed near the prefrontal cortex before it is sent along </a:t>
            </a:r>
          </a:p>
          <a:p>
            <a:pPr rtl="0" fontAlgn="base">
              <a:buFont typeface="Arial" pitchFamily="34" charset="0"/>
              <a:buChar char="•"/>
            </a:pPr>
            <a:r>
              <a:rPr lang="en-US" sz="1200" b="0" i="0" u="none" strike="noStrike" kern="1200" dirty="0" smtClean="0">
                <a:solidFill>
                  <a:schemeClr val="tx1"/>
                </a:solidFill>
                <a:latin typeface="+mn-lt"/>
                <a:ea typeface="+mn-ea"/>
                <a:cs typeface="+mn-cs"/>
              </a:rPr>
              <a:t>We can identify &amp; detect 10,000 odors molecules and identify patterns of past odor molecules to identify fresh fruit vs. rotten fruit</a:t>
            </a:r>
          </a:p>
          <a:p>
            <a:pPr rtl="0" fontAlgn="base">
              <a:buFont typeface="Arial" pitchFamily="34" charset="0"/>
              <a:buChar char="•"/>
            </a:pPr>
            <a:r>
              <a:rPr lang="en-US" sz="1200" b="0" i="0" u="none" strike="noStrike" kern="1200" dirty="0" smtClean="0">
                <a:solidFill>
                  <a:schemeClr val="tx1"/>
                </a:solidFill>
                <a:latin typeface="+mn-lt"/>
                <a:ea typeface="+mn-ea"/>
                <a:cs typeface="+mn-cs"/>
              </a:rPr>
              <a:t>Smell is the most primitive sense and most difficult to describe &amp; recall</a:t>
            </a:r>
          </a:p>
          <a:p>
            <a:pPr rtl="0" fontAlgn="base">
              <a:buFont typeface="Arial" pitchFamily="34" charset="0"/>
              <a:buChar char="•"/>
            </a:pPr>
            <a:r>
              <a:rPr lang="en-US" sz="1200" b="0" i="0" u="none" strike="noStrike" kern="1200" dirty="0" smtClean="0">
                <a:solidFill>
                  <a:schemeClr val="tx1"/>
                </a:solidFill>
                <a:latin typeface="+mn-lt"/>
                <a:ea typeface="+mn-ea"/>
                <a:cs typeface="+mn-cs"/>
              </a:rPr>
              <a:t>Some animals have many times more olfactory receptor cells than humans do and use their sense of smell to communicate and navigate</a:t>
            </a:r>
          </a:p>
          <a:p>
            <a:pPr rtl="0" fontAlgn="base">
              <a:buFont typeface="Arial" pitchFamily="34" charset="0"/>
              <a:buChar char="•"/>
            </a:pPr>
            <a:r>
              <a:rPr lang="en-US" sz="1200" b="0" i="0" u="none" strike="noStrike" kern="1200" dirty="0" smtClean="0">
                <a:solidFill>
                  <a:schemeClr val="tx1"/>
                </a:solidFill>
                <a:latin typeface="+mn-lt"/>
                <a:ea typeface="+mn-ea"/>
                <a:cs typeface="+mn-cs"/>
              </a:rPr>
              <a:t>We have a remarkable capacity to recognize long-forgotten odors and their associated memories (ex: smell of the sea, the scent of a perfume)</a:t>
            </a:r>
          </a:p>
          <a:p>
            <a:pPr>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158</a:t>
            </a:fld>
            <a:endParaRPr lang="en-US"/>
          </a:p>
        </p:txBody>
      </p:sp>
    </p:spTree>
    <p:extLst>
      <p:ext uri="{BB962C8B-B14F-4D97-AF65-F5344CB8AC3E}">
        <p14:creationId xmlns:p14="http://schemas.microsoft.com/office/powerpoint/2010/main" val="26557424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EA048F3-C0C6-41BD-ADF5-8C2E9EB9AE05}" type="slidenum">
              <a:rPr lang="en-US" altLang="en-US"/>
              <a:pPr/>
              <a:t>159</a:t>
            </a:fld>
            <a:endParaRPr lang="en-US" alt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endParaRPr lang="en-US" altLang="en-US" b="1" smtClean="0"/>
          </a:p>
        </p:txBody>
      </p:sp>
    </p:spTree>
    <p:extLst>
      <p:ext uri="{BB962C8B-B14F-4D97-AF65-F5344CB8AC3E}">
        <p14:creationId xmlns:p14="http://schemas.microsoft.com/office/powerpoint/2010/main" val="26765275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C26095-800F-42C0-B7EB-6D099019C926}" type="slidenum">
              <a:rPr lang="en-US" altLang="en-US"/>
              <a:pPr/>
              <a:t>160</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smtClean="0">
                <a:solidFill>
                  <a:schemeClr val="tx1"/>
                </a:solidFill>
                <a:latin typeface="+mn-lt"/>
                <a:ea typeface="+mn-ea"/>
                <a:cs typeface="+mn-cs"/>
              </a:rPr>
              <a:t>Smell is the most primitive sense and most difficult to describe &amp; recall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smtClean="0">
                <a:solidFill>
                  <a:schemeClr val="tx1"/>
                </a:solidFill>
                <a:latin typeface="+mn-lt"/>
                <a:ea typeface="+mn-ea"/>
                <a:cs typeface="+mn-cs"/>
              </a:rPr>
              <a:t>We have a remarkable capacity to recognize long-forgotten odors and their associated memories (ex: smell of the sea, the scent of a perfume)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smtClean="0">
              <a:solidFill>
                <a:schemeClr val="tx1"/>
              </a:solidFill>
              <a:latin typeface="+mn-lt"/>
              <a:ea typeface="+mn-ea"/>
              <a:cs typeface="+mn-cs"/>
            </a:endParaRPr>
          </a:p>
          <a:p>
            <a:pPr eaLnBrk="1" hangingPunct="1"/>
            <a:endParaRPr lang="en-US" altLang="en-US" b="1" dirty="0" smtClean="0"/>
          </a:p>
        </p:txBody>
      </p:sp>
    </p:spTree>
    <p:extLst>
      <p:ext uri="{BB962C8B-B14F-4D97-AF65-F5344CB8AC3E}">
        <p14:creationId xmlns:p14="http://schemas.microsoft.com/office/powerpoint/2010/main" val="39143757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1908FB1-D701-4F45-AD20-5746965B2675}" type="slidenum">
              <a:rPr lang="en-US" altLang="en-US"/>
              <a:pPr/>
              <a:t>161</a:t>
            </a:fld>
            <a:endParaRPr lang="en-US"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extLst>
      <p:ext uri="{BB962C8B-B14F-4D97-AF65-F5344CB8AC3E}">
        <p14:creationId xmlns:p14="http://schemas.microsoft.com/office/powerpoint/2010/main" val="28097567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2C68C21-A2DA-489C-A374-2B3A501C8BCA}" type="slidenum">
              <a:rPr lang="en-US" altLang="en-US">
                <a:latin typeface="Times New Roman" panose="02020603050405020304" pitchFamily="18" charset="0"/>
              </a:rPr>
              <a:pPr>
                <a:spcBef>
                  <a:spcPct val="0"/>
                </a:spcBef>
              </a:pPr>
              <a:t>166</a:t>
            </a:fld>
            <a:endParaRPr lang="en-US" altLang="en-US">
              <a:latin typeface="Times New Roman" panose="02020603050405020304" pitchFamily="18" charset="0"/>
            </a:endParaRPr>
          </a:p>
        </p:txBody>
      </p:sp>
      <p:sp>
        <p:nvSpPr>
          <p:cNvPr id="14339" name="Rectangle 2"/>
          <p:cNvSpPr>
            <a:spLocks noGrp="1" noRot="1" noChangeAspect="1" noChangeArrowheads="1" noTextEdit="1"/>
          </p:cNvSpPr>
          <p:nvPr>
            <p:ph type="sldImg"/>
          </p:nvPr>
        </p:nvSpPr>
        <p:spPr>
          <a:solidFill>
            <a:srgbClr val="FFFFFF"/>
          </a:solidFill>
          <a:ln/>
        </p:spPr>
      </p:sp>
      <p:sp>
        <p:nvSpPr>
          <p:cNvPr id="143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b="1" dirty="0" smtClean="0">
                <a:latin typeface="Arial" panose="020B0604020202020204" pitchFamily="34" charset="0"/>
                <a:cs typeface="Arial" panose="020B0604020202020204" pitchFamily="34" charset="0"/>
              </a:rPr>
              <a:t>OBJECTIVE 3| Describe Gestalt psychology's contribution to our understanding of perception.</a:t>
            </a:r>
          </a:p>
          <a:p>
            <a:pPr eaLnBrk="1" hangingPunct="1"/>
            <a:endParaRPr lang="en-US" altLang="en-US"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latin typeface="+mn-lt"/>
                <a:ea typeface="+mn-ea"/>
                <a:cs typeface="+mn-cs"/>
              </a:rPr>
              <a:t>A group of German psychologists noticed that when given a cluster of sensations, people tend to organize them into a </a:t>
            </a:r>
            <a:r>
              <a:rPr lang="en-US" sz="1200" b="1" i="0" u="none" strike="noStrike" kern="1200" dirty="0" smtClean="0">
                <a:solidFill>
                  <a:schemeClr val="tx1"/>
                </a:solidFill>
                <a:latin typeface="+mn-lt"/>
                <a:ea typeface="+mn-ea"/>
                <a:cs typeface="+mn-cs"/>
              </a:rPr>
              <a:t>gestalt</a:t>
            </a:r>
            <a:r>
              <a:rPr lang="en-US" sz="1200" b="0" i="0" u="none" strike="noStrike" kern="1200" dirty="0" smtClean="0">
                <a:solidFill>
                  <a:schemeClr val="tx1"/>
                </a:solidFill>
                <a:latin typeface="+mn-lt"/>
                <a:ea typeface="+mn-ea"/>
                <a:cs typeface="+mn-cs"/>
              </a:rPr>
              <a:t> (German word for “form” or “whole”)→ EX: Necker cube (see different circles, a white cube, all meet together to form a cube shape)</a:t>
            </a:r>
          </a:p>
          <a:p>
            <a:pPr eaLnBrk="1" hangingPunct="1"/>
            <a:endParaRPr lang="en-US" altLang="en-US"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07447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Our first perceptual task is to perceive any object (the figure) as distinct from its surroundings (the ground)</a:t>
            </a:r>
          </a:p>
          <a:p>
            <a:pPr rtl="0" fontAlgn="base">
              <a:buFont typeface="Arial" pitchFamily="34" charset="0"/>
              <a:buChar char="•"/>
            </a:pPr>
            <a:r>
              <a:rPr lang="en-US" sz="1200" b="0" i="0" u="none" strike="noStrike" kern="1200" dirty="0" smtClean="0">
                <a:solidFill>
                  <a:schemeClr val="tx1"/>
                </a:solidFill>
                <a:latin typeface="+mn-lt"/>
                <a:ea typeface="+mn-ea"/>
                <a:cs typeface="+mn-cs"/>
              </a:rPr>
              <a:t>The </a:t>
            </a:r>
            <a:r>
              <a:rPr lang="en-US" sz="1200" b="1" i="0" u="none" strike="noStrike" kern="1200" dirty="0" smtClean="0">
                <a:solidFill>
                  <a:schemeClr val="tx1"/>
                </a:solidFill>
                <a:latin typeface="+mn-lt"/>
                <a:ea typeface="+mn-ea"/>
                <a:cs typeface="+mn-cs"/>
              </a:rPr>
              <a:t>figure-ground</a:t>
            </a:r>
            <a:r>
              <a:rPr lang="en-US" sz="1200" b="0" i="0" u="none" strike="noStrike" kern="1200" dirty="0" smtClean="0">
                <a:solidFill>
                  <a:schemeClr val="tx1"/>
                </a:solidFill>
                <a:latin typeface="+mn-lt"/>
                <a:ea typeface="+mn-ea"/>
                <a:cs typeface="+mn-cs"/>
              </a:rPr>
              <a:t> relationship of an object continuously reverses—we always organize the stimulus into a figure seen against the ground </a:t>
            </a:r>
          </a:p>
          <a:p>
            <a:endParaRPr lang="en-US" dirty="0"/>
          </a:p>
        </p:txBody>
      </p:sp>
      <p:sp>
        <p:nvSpPr>
          <p:cNvPr id="4" name="Slide Number Placeholder 3"/>
          <p:cNvSpPr>
            <a:spLocks noGrp="1"/>
          </p:cNvSpPr>
          <p:nvPr>
            <p:ph type="sldNum" sz="quarter" idx="10"/>
          </p:nvPr>
        </p:nvSpPr>
        <p:spPr/>
        <p:txBody>
          <a:bodyPr/>
          <a:lstStyle/>
          <a:p>
            <a:fld id="{255627F8-329C-43A2-86E4-50D02CD25C39}" type="slidenum">
              <a:rPr lang="en-US" smtClean="0"/>
              <a:pPr/>
              <a:t>169</a:t>
            </a:fld>
            <a:endParaRPr lang="en-US"/>
          </a:p>
        </p:txBody>
      </p:sp>
    </p:spTree>
    <p:extLst>
      <p:ext uri="{BB962C8B-B14F-4D97-AF65-F5344CB8AC3E}">
        <p14:creationId xmlns:p14="http://schemas.microsoft.com/office/powerpoint/2010/main" val="181342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E1EB7B14-7C26-43F7-9566-93B8B38B9B33}" type="datetimeFigureOut">
              <a:rPr lang="en-US" smtClean="0"/>
              <a:pPr/>
              <a:t>10/21/2016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2E691B-6D2F-4F01-AFE9-BDA4199CA7E3}"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1EB7B14-7C26-43F7-9566-93B8B38B9B33}" type="datetimeFigureOut">
              <a:rPr lang="en-US" smtClean="0"/>
              <a:pPr/>
              <a:t>10/21/2016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2E691B-6D2F-4F01-AFE9-BDA4199CA7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1EB7B14-7C26-43F7-9566-93B8B38B9B33}" type="datetimeFigureOut">
              <a:rPr lang="en-US" smtClean="0"/>
              <a:pPr/>
              <a:t>10/21/2016</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8F2E691B-6D2F-4F01-AFE9-BDA4199CA7E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a:latin typeface="Arial" charset="0"/>
                <a:cs typeface="Arial" charset="0"/>
              </a:defRPr>
            </a:lvl1pPr>
          </a:lstStyle>
          <a:p>
            <a:pPr>
              <a:defRPr/>
            </a:pPr>
            <a:endParaRPr lang="en-US"/>
          </a:p>
        </p:txBody>
      </p:sp>
      <p:sp>
        <p:nvSpPr>
          <p:cNvPr id="7"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a:latin typeface="Arial" charset="0"/>
                <a:cs typeface="Arial"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smtClean="0"/>
            </a:lvl1pPr>
          </a:lstStyle>
          <a:p>
            <a:pPr>
              <a:defRPr/>
            </a:pPr>
            <a:fld id="{83223A33-8609-458A-893B-1B6609650A2F}" type="slidenum">
              <a:rPr lang="en-US" altLang="en-US"/>
              <a:pPr>
                <a:defRPr/>
              </a:pPr>
              <a:t>‹#›</a:t>
            </a:fld>
            <a:endParaRPr lang="en-US" altLang="en-US"/>
          </a:p>
        </p:txBody>
      </p:sp>
    </p:spTree>
    <p:extLst>
      <p:ext uri="{BB962C8B-B14F-4D97-AF65-F5344CB8AC3E}">
        <p14:creationId xmlns:p14="http://schemas.microsoft.com/office/powerpoint/2010/main" val="274076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a:latin typeface="Arial" charset="0"/>
                <a:cs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a:latin typeface="Arial" charset="0"/>
                <a:cs typeface="Arial"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smtClean="0"/>
            </a:lvl1pPr>
          </a:lstStyle>
          <a:p>
            <a:pPr>
              <a:defRPr/>
            </a:pPr>
            <a:fld id="{829BF9CD-5864-4B2D-88CB-A1900151E499}" type="slidenum">
              <a:rPr lang="en-US" altLang="en-US"/>
              <a:pPr>
                <a:defRPr/>
              </a:pPr>
              <a:t>‹#›</a:t>
            </a:fld>
            <a:endParaRPr lang="en-US" altLang="en-US"/>
          </a:p>
        </p:txBody>
      </p:sp>
    </p:spTree>
    <p:extLst>
      <p:ext uri="{BB962C8B-B14F-4D97-AF65-F5344CB8AC3E}">
        <p14:creationId xmlns:p14="http://schemas.microsoft.com/office/powerpoint/2010/main" val="3244962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1EB7B14-7C26-43F7-9566-93B8B38B9B33}" type="datetimeFigureOut">
              <a:rPr lang="en-US" smtClean="0"/>
              <a:pPr/>
              <a:t>10/21/2016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2E691B-6D2F-4F01-AFE9-BDA4199CA7E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1EB7B14-7C26-43F7-9566-93B8B38B9B33}" type="datetimeFigureOut">
              <a:rPr lang="en-US" smtClean="0"/>
              <a:pPr/>
              <a:t>10/21/2016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2E691B-6D2F-4F01-AFE9-BDA4199CA7E3}"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1EB7B14-7C26-43F7-9566-93B8B38B9B33}" type="datetimeFigureOut">
              <a:rPr lang="en-US" smtClean="0"/>
              <a:pPr/>
              <a:t>10/21/2016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2E691B-6D2F-4F01-AFE9-BDA4199CA7E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1EB7B14-7C26-43F7-9566-93B8B38B9B33}" type="datetimeFigureOut">
              <a:rPr lang="en-US" smtClean="0"/>
              <a:pPr/>
              <a:t>10/21/2016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2E691B-6D2F-4F01-AFE9-BDA4199CA7E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1EB7B14-7C26-43F7-9566-93B8B38B9B33}" type="datetimeFigureOut">
              <a:rPr lang="en-US" smtClean="0"/>
              <a:pPr/>
              <a:t>10/21/2016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2E691B-6D2F-4F01-AFE9-BDA4199CA7E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EB7B14-7C26-43F7-9566-93B8B38B9B33}" type="datetimeFigureOut">
              <a:rPr lang="en-US" smtClean="0"/>
              <a:pPr/>
              <a:t>10/21/2016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2E691B-6D2F-4F01-AFE9-BDA4199CA7E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1EB7B14-7C26-43F7-9566-93B8B38B9B33}" type="datetimeFigureOut">
              <a:rPr lang="en-US" smtClean="0"/>
              <a:pPr/>
              <a:t>10/21/2016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2E691B-6D2F-4F01-AFE9-BDA4199CA7E3}"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E1EB7B14-7C26-43F7-9566-93B8B38B9B33}" type="datetimeFigureOut">
              <a:rPr lang="en-US" smtClean="0"/>
              <a:pPr/>
              <a:t>10/21/2016</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8F2E691B-6D2F-4F01-AFE9-BDA4199CA7E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E1EB7B14-7C26-43F7-9566-93B8B38B9B33}" type="datetimeFigureOut">
              <a:rPr lang="en-US" smtClean="0"/>
              <a:pPr/>
              <a:t>10/21/2016</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8F2E691B-6D2F-4F01-AFE9-BDA4199CA7E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3.gi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s://www.youtube.com/watch?v=XEayC_fXGYY&amp;index=2&amp;list=PLcrwo6ba3he9q8BG9GcFy17Ysi_XoeICe"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png"/></Relationships>
</file>

<file path=ppt/slides/_rels/slide13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14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14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5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s://www.youtube.com/watch?v=RbNbE4egj_A"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15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IGQmdoK_ZfY"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hyperlink" Target="https://www.youtube.com/watch?v=mf5otGNbkuc" TargetMode="Externa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18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158.jpeg"/><Relationship Id="rId4" Type="http://schemas.openxmlformats.org/officeDocument/2006/relationships/image" Target="../media/image157.png"/></Relationships>
</file>

<file path=ppt/slides/_rels/slide18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18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hyperlink" Target="https://www.youtube.com/watch?v=p6cqNhHrMJA" TargetMode="External"/></Relationships>
</file>

<file path=ppt/slides/_rels/slide18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www.wimp.com/personswapping/" TargetMode="External"/><Relationship Id="rId7"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hyperlink" Target="http://www.youtube.com/watch?v=wRqyw-EwgTk&amp;noredirect=1" TargetMode="External"/><Relationship Id="rId4" Type="http://schemas.openxmlformats.org/officeDocument/2006/relationships/hyperlink" Target="http://www.youtube.com/watch?v=ElLnNalL4xY" TargetMode="Externa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70.wmf"/></Relationships>
</file>

<file path=ppt/slides/_rels/slide19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19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00.xml.rels><?xml version="1.0" encoding="UTF-8" standalone="yes"?>
<Relationships xmlns="http://schemas.openxmlformats.org/package/2006/relationships"><Relationship Id="rId3" Type="http://schemas.openxmlformats.org/officeDocument/2006/relationships/hyperlink" Target="https://www.youtube.com/watch?v=xSrDnIVgVv0" TargetMode="External"/><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image" Target="../media/image177.gif"/></Relationships>
</file>

<file path=ppt/slides/_rels/slide20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182.jpeg"/></Relationships>
</file>

<file path=ppt/slides/_rels/slide20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hyperlink" Target="https://www.youtube.com/watch?v=eA2d1tKNFoU"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188.jpeg"/></Relationships>
</file>

<file path=ppt/slides/_rels/slide21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hyperlink" Target="http://jeffmilner.com/backmasking/" TargetMode="External"/></Relationships>
</file>

<file path=ppt/slides/_rels/slide21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192.jpeg"/></Relationships>
</file>

<file path=ppt/slides/_rels/slide21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20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2.wmf"/></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s://www.youtube.com/watch?v=cFVbLnXWn6A"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64.wmf"/><Relationship Id="rId4" Type="http://schemas.openxmlformats.org/officeDocument/2006/relationships/image" Target="../media/image63.wmf"/></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Franklin Gothic Medium" pitchFamily="34" charset="0"/>
              </a:rPr>
              <a:t>SENSATION AND PERCEPTION</a:t>
            </a:r>
            <a:endParaRPr lang="en-US" dirty="0">
              <a:latin typeface="Franklin Gothic Medium" pitchFamily="34" charset="0"/>
            </a:endParaRPr>
          </a:p>
        </p:txBody>
      </p:sp>
      <p:sp>
        <p:nvSpPr>
          <p:cNvPr id="3" name="Subtitle 2"/>
          <p:cNvSpPr>
            <a:spLocks noGrp="1"/>
          </p:cNvSpPr>
          <p:nvPr>
            <p:ph type="subTitle" idx="1"/>
          </p:nvPr>
        </p:nvSpPr>
        <p:spPr/>
        <p:txBody>
          <a:bodyPr/>
          <a:lstStyle/>
          <a:p>
            <a:r>
              <a:rPr lang="en-US" dirty="0" smtClean="0">
                <a:latin typeface="Franklin Gothic Medium" pitchFamily="34" charset="0"/>
              </a:rPr>
              <a:t>UNIT 4</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r>
              <a:rPr lang="en-US" altLang="en-US" dirty="0">
                <a:latin typeface="Franklin Gothic Medium" panose="020B0603020102020204" pitchFamily="34" charset="0"/>
              </a:rPr>
              <a:t>WHAT DO YOU SEE vs WHAT DO YOU PERCEIVE?</a:t>
            </a:r>
            <a:endParaRPr lang="en-US" altLang="en-US" dirty="0" smtClean="0"/>
          </a:p>
        </p:txBody>
      </p:sp>
      <p:pic>
        <p:nvPicPr>
          <p:cNvPr id="20484" name="Picture 5" descr="Thiery_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4044" y="1613389"/>
            <a:ext cx="5395912" cy="524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723131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grpSp>
        <p:nvGrpSpPr>
          <p:cNvPr id="8195" name="Group 10"/>
          <p:cNvGrpSpPr>
            <a:grpSpLocks/>
          </p:cNvGrpSpPr>
          <p:nvPr/>
        </p:nvGrpSpPr>
        <p:grpSpPr bwMode="auto">
          <a:xfrm>
            <a:off x="282575" y="117475"/>
            <a:ext cx="8824913" cy="6689725"/>
            <a:chOff x="282839" y="117816"/>
            <a:chExt cx="8824474" cy="6689677"/>
          </a:xfrm>
        </p:grpSpPr>
        <p:sp>
          <p:nvSpPr>
            <p:cNvPr id="12" name="Rectangle 11"/>
            <p:cNvSpPr/>
            <p:nvPr/>
          </p:nvSpPr>
          <p:spPr>
            <a:xfrm>
              <a:off x="3394275" y="3276600"/>
              <a:ext cx="2015925" cy="910571"/>
            </a:xfrm>
            <a:prstGeom prst="rect">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3200" b="1" dirty="0">
                  <a:solidFill>
                    <a:schemeClr val="bg1"/>
                  </a:solidFill>
                  <a:latin typeface="Franklin Gothic Medium" panose="020B0603020102020204" pitchFamily="34" charset="0"/>
                  <a:cs typeface="Times New Roman" pitchFamily="18" charset="0"/>
                </a:rPr>
                <a:t>Sensation</a:t>
              </a:r>
            </a:p>
          </p:txBody>
        </p:sp>
        <p:sp>
          <p:nvSpPr>
            <p:cNvPr id="13" name="Oval 12"/>
            <p:cNvSpPr/>
            <p:nvPr/>
          </p:nvSpPr>
          <p:spPr>
            <a:xfrm>
              <a:off x="1205131" y="3124519"/>
              <a:ext cx="1309622" cy="1198554"/>
            </a:xfrm>
            <a:prstGeom prst="ellipse">
              <a:avLst/>
            </a:prstGeom>
            <a:ln/>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Vision</a:t>
              </a:r>
            </a:p>
          </p:txBody>
        </p:sp>
        <p:cxnSp>
          <p:nvCxnSpPr>
            <p:cNvPr id="14" name="Straight Arrow Connector 13"/>
            <p:cNvCxnSpPr>
              <a:endCxn id="13" idx="6"/>
            </p:cNvCxnSpPr>
            <p:nvPr/>
          </p:nvCxnSpPr>
          <p:spPr>
            <a:xfrm flipH="1" flipV="1">
              <a:off x="2514753" y="3724590"/>
              <a:ext cx="879431" cy="79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955981" y="4738996"/>
              <a:ext cx="1371532" cy="671507"/>
            </a:xfrm>
            <a:prstGeom prst="roundRect">
              <a:avLst/>
            </a:prstGeom>
            <a:ln/>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 Eye</a:t>
              </a:r>
            </a:p>
          </p:txBody>
        </p:sp>
        <p:cxnSp>
          <p:nvCxnSpPr>
            <p:cNvPr id="16" name="Straight Arrow Connector 15"/>
            <p:cNvCxnSpPr>
              <a:stCxn id="13" idx="5"/>
              <a:endCxn id="15" idx="0"/>
            </p:cNvCxnSpPr>
            <p:nvPr/>
          </p:nvCxnSpPr>
          <p:spPr>
            <a:xfrm>
              <a:off x="2322676" y="4148450"/>
              <a:ext cx="319071" cy="5905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282839" y="4750108"/>
              <a:ext cx="1371532" cy="671508"/>
            </a:xfrm>
            <a:prstGeom prst="roundRect">
              <a:avLst/>
            </a:prstGeom>
            <a:ln/>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Theories</a:t>
              </a:r>
            </a:p>
          </p:txBody>
        </p:sp>
        <p:cxnSp>
          <p:nvCxnSpPr>
            <p:cNvPr id="18" name="Straight Arrow Connector 17"/>
            <p:cNvCxnSpPr>
              <a:stCxn id="13" idx="3"/>
              <a:endCxn id="17" idx="0"/>
            </p:cNvCxnSpPr>
            <p:nvPr/>
          </p:nvCxnSpPr>
          <p:spPr>
            <a:xfrm flipH="1">
              <a:off x="968605" y="4148450"/>
              <a:ext cx="428604" cy="6016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856349" y="3132457"/>
              <a:ext cx="1373119" cy="1198553"/>
            </a:xfrm>
            <a:prstGeom prst="ellipse">
              <a:avLst/>
            </a:prstGeom>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Hearing</a:t>
              </a:r>
            </a:p>
          </p:txBody>
        </p:sp>
        <p:cxnSp>
          <p:nvCxnSpPr>
            <p:cNvPr id="20" name="Straight Arrow Connector 19"/>
            <p:cNvCxnSpPr>
              <a:endCxn id="19" idx="2"/>
            </p:cNvCxnSpPr>
            <p:nvPr/>
          </p:nvCxnSpPr>
          <p:spPr>
            <a:xfrm>
              <a:off x="5410209" y="3732528"/>
              <a:ext cx="144614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3"/>
              <a:endCxn id="22" idx="0"/>
            </p:cNvCxnSpPr>
            <p:nvPr/>
          </p:nvCxnSpPr>
          <p:spPr>
            <a:xfrm flipH="1">
              <a:off x="6681734" y="4156387"/>
              <a:ext cx="366694" cy="6334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868974" y="4789795"/>
              <a:ext cx="1625519" cy="569908"/>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 Ear</a:t>
              </a:r>
            </a:p>
          </p:txBody>
        </p:sp>
        <p:sp>
          <p:nvSpPr>
            <p:cNvPr id="23" name="Rounded Rectangle 22"/>
            <p:cNvSpPr/>
            <p:nvPr/>
          </p:nvSpPr>
          <p:spPr>
            <a:xfrm>
              <a:off x="7735781" y="4735821"/>
              <a:ext cx="1371532" cy="669920"/>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Theories</a:t>
              </a:r>
            </a:p>
          </p:txBody>
        </p:sp>
        <p:cxnSp>
          <p:nvCxnSpPr>
            <p:cNvPr id="24" name="Straight Arrow Connector 23"/>
            <p:cNvCxnSpPr>
              <a:stCxn id="19" idx="5"/>
              <a:endCxn id="23" idx="0"/>
            </p:cNvCxnSpPr>
            <p:nvPr/>
          </p:nvCxnSpPr>
          <p:spPr>
            <a:xfrm>
              <a:off x="7973894" y="4156387"/>
              <a:ext cx="447653" cy="5794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857711" y="4750108"/>
              <a:ext cx="1415708" cy="1162042"/>
            </a:xfrm>
            <a:prstGeom prst="ellipse">
              <a:avLst/>
            </a:prstGeom>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Other Senses</a:t>
              </a:r>
            </a:p>
          </p:txBody>
        </p:sp>
        <p:cxnSp>
          <p:nvCxnSpPr>
            <p:cNvPr id="26" name="Straight Arrow Connector 25"/>
            <p:cNvCxnSpPr>
              <a:endCxn id="25" idx="0"/>
            </p:cNvCxnSpPr>
            <p:nvPr/>
          </p:nvCxnSpPr>
          <p:spPr>
            <a:xfrm>
              <a:off x="4402197" y="4186550"/>
              <a:ext cx="149218" cy="5635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6095975" y="5988349"/>
              <a:ext cx="1242951" cy="669920"/>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Smell</a:t>
              </a:r>
            </a:p>
          </p:txBody>
        </p:sp>
        <p:sp>
          <p:nvSpPr>
            <p:cNvPr id="28" name="Rounded Rectangle 27"/>
            <p:cNvSpPr/>
            <p:nvPr/>
          </p:nvSpPr>
          <p:spPr>
            <a:xfrm>
              <a:off x="3929146" y="6135986"/>
              <a:ext cx="1252475" cy="671507"/>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Taste</a:t>
              </a:r>
            </a:p>
          </p:txBody>
        </p:sp>
        <p:sp>
          <p:nvSpPr>
            <p:cNvPr id="29" name="Rounded Rectangle 28"/>
            <p:cNvSpPr/>
            <p:nvPr/>
          </p:nvSpPr>
          <p:spPr>
            <a:xfrm>
              <a:off x="1955981" y="6002637"/>
              <a:ext cx="1371532" cy="658807"/>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smtClean="0">
                  <a:solidFill>
                    <a:schemeClr val="tx1"/>
                  </a:solidFill>
                  <a:latin typeface="Franklin Gothic Medium" panose="020B0603020102020204" pitchFamily="34" charset="0"/>
                  <a:cs typeface="Times New Roman" pitchFamily="18" charset="0"/>
                </a:rPr>
                <a:t>Touch/Pain</a:t>
              </a:r>
              <a:endParaRPr lang="en-US" dirty="0">
                <a:solidFill>
                  <a:schemeClr val="tx1"/>
                </a:solidFill>
                <a:latin typeface="Franklin Gothic Medium" panose="020B0603020102020204" pitchFamily="34" charset="0"/>
                <a:cs typeface="Times New Roman" pitchFamily="18" charset="0"/>
              </a:endParaRPr>
            </a:p>
          </p:txBody>
        </p:sp>
        <p:cxnSp>
          <p:nvCxnSpPr>
            <p:cNvPr id="30" name="Straight Arrow Connector 29"/>
            <p:cNvCxnSpPr>
              <a:stCxn id="25" idx="3"/>
              <a:endCxn id="29" idx="3"/>
            </p:cNvCxnSpPr>
            <p:nvPr/>
          </p:nvCxnSpPr>
          <p:spPr>
            <a:xfrm flipH="1">
              <a:off x="3327513" y="5741973"/>
              <a:ext cx="737524" cy="5900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5" idx="4"/>
              <a:endCxn id="28" idx="0"/>
            </p:cNvCxnSpPr>
            <p:nvPr/>
          </p:nvCxnSpPr>
          <p:spPr>
            <a:xfrm>
              <a:off x="4551415" y="5912149"/>
              <a:ext cx="4762" cy="2238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5" idx="5"/>
              <a:endCxn id="27" idx="1"/>
            </p:cNvCxnSpPr>
            <p:nvPr/>
          </p:nvCxnSpPr>
          <p:spPr>
            <a:xfrm>
              <a:off x="4978430" y="5742289"/>
              <a:ext cx="1117544" cy="5810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402197" y="3119757"/>
              <a:ext cx="0" cy="1571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5230831" y="117816"/>
              <a:ext cx="1354070" cy="671508"/>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Gestalt Principles</a:t>
              </a:r>
            </a:p>
          </p:txBody>
        </p:sp>
        <p:sp>
          <p:nvSpPr>
            <p:cNvPr id="35" name="Rounded Rectangle 34"/>
            <p:cNvSpPr/>
            <p:nvPr/>
          </p:nvSpPr>
          <p:spPr>
            <a:xfrm>
              <a:off x="2641747" y="117816"/>
              <a:ext cx="1504875" cy="677858"/>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Perceptual Constancies</a:t>
              </a:r>
            </a:p>
          </p:txBody>
        </p:sp>
        <p:cxnSp>
          <p:nvCxnSpPr>
            <p:cNvPr id="36" name="Straight Arrow Connector 35"/>
            <p:cNvCxnSpPr>
              <a:stCxn id="39" idx="1"/>
              <a:endCxn id="35" idx="2"/>
            </p:cNvCxnSpPr>
            <p:nvPr/>
          </p:nvCxnSpPr>
          <p:spPr>
            <a:xfrm flipH="1" flipV="1">
              <a:off x="3460856" y="795674"/>
              <a:ext cx="396855" cy="2381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9" idx="7"/>
              <a:endCxn id="34" idx="2"/>
            </p:cNvCxnSpPr>
            <p:nvPr/>
          </p:nvCxnSpPr>
          <p:spPr>
            <a:xfrm flipV="1">
              <a:off x="4959381" y="789324"/>
              <a:ext cx="949278" cy="2444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394800" y="2209800"/>
              <a:ext cx="2015925" cy="910571"/>
            </a:xfrm>
            <a:prstGeom prst="rect">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3200" b="1" dirty="0">
                  <a:solidFill>
                    <a:schemeClr val="bg1"/>
                  </a:solidFill>
                  <a:latin typeface="Franklin Gothic Medium" panose="020B0603020102020204" pitchFamily="34" charset="0"/>
                  <a:cs typeface="Times New Roman" pitchFamily="18" charset="0"/>
                </a:rPr>
                <a:t>Perception</a:t>
              </a:r>
            </a:p>
          </p:txBody>
        </p:sp>
        <p:sp>
          <p:nvSpPr>
            <p:cNvPr id="39" name="Oval 38"/>
            <p:cNvSpPr/>
            <p:nvPr/>
          </p:nvSpPr>
          <p:spPr>
            <a:xfrm>
              <a:off x="3629123" y="884573"/>
              <a:ext cx="1781077" cy="1019168"/>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Basic Principles</a:t>
              </a:r>
            </a:p>
          </p:txBody>
        </p:sp>
        <p:cxnSp>
          <p:nvCxnSpPr>
            <p:cNvPr id="40" name="Straight Arrow Connector 39"/>
            <p:cNvCxnSpPr>
              <a:endCxn id="39" idx="4"/>
            </p:cNvCxnSpPr>
            <p:nvPr/>
          </p:nvCxnSpPr>
          <p:spPr>
            <a:xfrm flipV="1">
              <a:off x="4402197" y="1903741"/>
              <a:ext cx="6350" cy="30638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9" idx="2"/>
              <a:endCxn id="42" idx="3"/>
            </p:cNvCxnSpPr>
            <p:nvPr/>
          </p:nvCxnSpPr>
          <p:spPr>
            <a:xfrm flipH="1">
              <a:off x="2711593" y="1394157"/>
              <a:ext cx="917529" cy="269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1460705" y="1083009"/>
              <a:ext cx="1250888" cy="676270"/>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Visual Illusions</a:t>
              </a:r>
            </a:p>
          </p:txBody>
        </p:sp>
        <p:sp>
          <p:nvSpPr>
            <p:cNvPr id="43" name="Rounded Rectangle 42"/>
            <p:cNvSpPr/>
            <p:nvPr/>
          </p:nvSpPr>
          <p:spPr>
            <a:xfrm>
              <a:off x="6119787" y="1089359"/>
              <a:ext cx="1354070" cy="669920"/>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Depth Perception</a:t>
              </a:r>
            </a:p>
          </p:txBody>
        </p:sp>
        <p:cxnSp>
          <p:nvCxnSpPr>
            <p:cNvPr id="44" name="Straight Arrow Connector 43"/>
            <p:cNvCxnSpPr>
              <a:stCxn id="39" idx="6"/>
              <a:endCxn id="43" idx="1"/>
            </p:cNvCxnSpPr>
            <p:nvPr/>
          </p:nvCxnSpPr>
          <p:spPr>
            <a:xfrm>
              <a:off x="5187970" y="1394157"/>
              <a:ext cx="931817" cy="301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197" name="Rectangle 56"/>
          <p:cNvSpPr>
            <a:spLocks noChangeArrowheads="1"/>
          </p:cNvSpPr>
          <p:nvPr/>
        </p:nvSpPr>
        <p:spPr bwMode="auto">
          <a:xfrm>
            <a:off x="5747553" y="4658295"/>
            <a:ext cx="1867685" cy="832299"/>
          </a:xfrm>
          <a:prstGeom prst="rect">
            <a:avLst/>
          </a:prstGeom>
          <a:solidFill>
            <a:srgbClr val="FFFF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8198" name="AutoShape 55"/>
          <p:cNvSpPr>
            <a:spLocks noChangeArrowheads="1"/>
          </p:cNvSpPr>
          <p:nvPr/>
        </p:nvSpPr>
        <p:spPr bwMode="auto">
          <a:xfrm>
            <a:off x="5922338" y="3203510"/>
            <a:ext cx="990600" cy="609600"/>
          </a:xfrm>
          <a:prstGeom prst="wedgeRoundRectCallout">
            <a:avLst>
              <a:gd name="adj1" fmla="val -31843"/>
              <a:gd name="adj2" fmla="val 97784"/>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1202">
            <a:off x="5195955" y="3905360"/>
            <a:ext cx="963825" cy="986441"/>
          </a:xfrm>
          <a:prstGeom prst="ellipse">
            <a:avLst/>
          </a:prstGeom>
        </p:spPr>
      </p:pic>
    </p:spTree>
    <p:extLst>
      <p:ext uri="{BB962C8B-B14F-4D97-AF65-F5344CB8AC3E}">
        <p14:creationId xmlns:p14="http://schemas.microsoft.com/office/powerpoint/2010/main" val="39567036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EAR</a:t>
            </a:r>
            <a:endParaRPr lang="en-US" dirty="0">
              <a:latin typeface="Franklin Gothic Medium" pitchFamily="34" charset="0"/>
            </a:endParaRPr>
          </a:p>
        </p:txBody>
      </p:sp>
      <p:sp>
        <p:nvSpPr>
          <p:cNvPr id="3" name="Content Placeholder 2"/>
          <p:cNvSpPr>
            <a:spLocks noGrp="1"/>
          </p:cNvSpPr>
          <p:nvPr>
            <p:ph idx="1"/>
          </p:nvPr>
        </p:nvSpPr>
        <p:spPr>
          <a:xfrm>
            <a:off x="457200" y="1775191"/>
            <a:ext cx="3124200" cy="4625609"/>
          </a:xfrm>
        </p:spPr>
        <p:txBody>
          <a:bodyPr/>
          <a:lstStyle/>
          <a:p>
            <a:r>
              <a:rPr lang="en-US" dirty="0" smtClean="0">
                <a:latin typeface="Franklin Gothic Medium" pitchFamily="34" charset="0"/>
              </a:rPr>
              <a:t>Outer ear</a:t>
            </a:r>
          </a:p>
          <a:p>
            <a:r>
              <a:rPr lang="en-US" dirty="0" smtClean="0">
                <a:latin typeface="Franklin Gothic Medium" pitchFamily="34" charset="0"/>
              </a:rPr>
              <a:t>Auditory canal</a:t>
            </a:r>
          </a:p>
          <a:p>
            <a:r>
              <a:rPr lang="en-US" dirty="0" smtClean="0">
                <a:latin typeface="Franklin Gothic Medium" pitchFamily="34" charset="0"/>
              </a:rPr>
              <a:t>Ear drum</a:t>
            </a:r>
            <a:endParaRPr lang="en-US" dirty="0">
              <a:latin typeface="Franklin Gothic Medium" pitchFamily="34" charset="0"/>
            </a:endParaRPr>
          </a:p>
        </p:txBody>
      </p:sp>
      <p:pic>
        <p:nvPicPr>
          <p:cNvPr id="50178" name="Picture 2" descr="https://lh5.googleusercontent.com/uBD-cjEd3LKO--9Z3EtYxege8mrdI2Ng5x20aA9bxTTY-ix7qnIXvllByb2pBKn_2zGL850Q5LWRgQWxhEZkoQE-1qh_dv-hUWgxBUwj84auNTqR9Q"/>
          <p:cNvPicPr>
            <a:picLocks noChangeAspect="1" noChangeArrowheads="1"/>
          </p:cNvPicPr>
          <p:nvPr/>
        </p:nvPicPr>
        <p:blipFill>
          <a:blip r:embed="rId3" cstate="print"/>
          <a:srcRect/>
          <a:stretch>
            <a:fillRect/>
          </a:stretch>
        </p:blipFill>
        <p:spPr bwMode="auto">
          <a:xfrm>
            <a:off x="4114800" y="1905000"/>
            <a:ext cx="4552950" cy="4210050"/>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EAR</a:t>
            </a:r>
            <a:endParaRPr lang="en-US" dirty="0">
              <a:latin typeface="Franklin Gothic Medium" pitchFamily="34" charset="0"/>
            </a:endParaRPr>
          </a:p>
        </p:txBody>
      </p:sp>
      <p:pic>
        <p:nvPicPr>
          <p:cNvPr id="49154" name="Picture 2" descr="https://lh6.googleusercontent.com/m2BS3w65_-Kov2FOpecZ1QYF38NLxGDLkyc_goGk4c9ebiaIV7B7-xLHSYlaBPfFfFy5vHZRFK_LzXY2fygxUVca3GjhRue_-TQGIwJnqfjuZhKc7g"/>
          <p:cNvPicPr>
            <a:picLocks noChangeAspect="1" noChangeArrowheads="1"/>
          </p:cNvPicPr>
          <p:nvPr/>
        </p:nvPicPr>
        <p:blipFill>
          <a:blip r:embed="rId3" cstate="print"/>
          <a:srcRect/>
          <a:stretch>
            <a:fillRect/>
          </a:stretch>
        </p:blipFill>
        <p:spPr bwMode="auto">
          <a:xfrm>
            <a:off x="1676400" y="1676400"/>
            <a:ext cx="5895975" cy="4133850"/>
          </a:xfrm>
          <a:prstGeom prst="rect">
            <a:avLst/>
          </a:prstGeom>
          <a:noFill/>
        </p:spPr>
      </p:pic>
      <p:sp>
        <p:nvSpPr>
          <p:cNvPr id="4" name="Rectangle 3"/>
          <p:cNvSpPr/>
          <p:nvPr/>
        </p:nvSpPr>
        <p:spPr>
          <a:xfrm>
            <a:off x="0" y="5791200"/>
            <a:ext cx="8915400" cy="369332"/>
          </a:xfrm>
          <a:prstGeom prst="rect">
            <a:avLst/>
          </a:prstGeom>
        </p:spPr>
        <p:txBody>
          <a:bodyPr wrap="square">
            <a:spAutoFit/>
          </a:bodyPr>
          <a:lstStyle/>
          <a:p>
            <a:pPr algn="ctr"/>
            <a:r>
              <a:rPr lang="en-US" dirty="0" smtClean="0">
                <a:latin typeface="Franklin Gothic Medium" pitchFamily="34" charset="0"/>
              </a:rPr>
              <a:t>The ear is divided into the outer, middle and inner ear.</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EAR</a:t>
            </a:r>
            <a:endParaRPr lang="en-US" dirty="0">
              <a:latin typeface="Franklin Gothic Medium" pitchFamily="34" charset="0"/>
            </a:endParaRPr>
          </a:p>
        </p:txBody>
      </p:sp>
      <p:pic>
        <p:nvPicPr>
          <p:cNvPr id="48130" name="Picture 2" descr="https://lh5.googleusercontent.com/40MH1ul_CRJPlQtGt6-Owg6qnzMFH1AloBUXxjZJvsOPwrnpTZ9Y15ne5qE8IOGk9_3q8hHGk2wgqE-9JzmdG19opA25_cy8WGgEFCVZi-jGOiQ8tw"/>
          <p:cNvPicPr>
            <a:picLocks noChangeAspect="1" noChangeArrowheads="1"/>
          </p:cNvPicPr>
          <p:nvPr/>
        </p:nvPicPr>
        <p:blipFill>
          <a:blip r:embed="rId3" cstate="print"/>
          <a:srcRect/>
          <a:stretch>
            <a:fillRect/>
          </a:stretch>
        </p:blipFill>
        <p:spPr bwMode="auto">
          <a:xfrm>
            <a:off x="1676400" y="1676400"/>
            <a:ext cx="5895975" cy="4133850"/>
          </a:xfrm>
          <a:prstGeom prst="rect">
            <a:avLst/>
          </a:prstGeom>
          <a:noFill/>
        </p:spPr>
      </p:pic>
      <p:sp>
        <p:nvSpPr>
          <p:cNvPr id="4" name="Rectangle 3"/>
          <p:cNvSpPr/>
          <p:nvPr/>
        </p:nvSpPr>
        <p:spPr>
          <a:xfrm>
            <a:off x="0" y="5867400"/>
            <a:ext cx="9144000" cy="369332"/>
          </a:xfrm>
          <a:prstGeom prst="rect">
            <a:avLst/>
          </a:prstGeom>
        </p:spPr>
        <p:txBody>
          <a:bodyPr wrap="square">
            <a:spAutoFit/>
          </a:bodyPr>
          <a:lstStyle/>
          <a:p>
            <a:pPr algn="ctr"/>
            <a:r>
              <a:rPr lang="en-US" dirty="0" smtClean="0">
                <a:latin typeface="Franklin Gothic Medium" pitchFamily="34" charset="0"/>
              </a:rPr>
              <a:t>The sound waves travel down the auditory canal to the eardrum.</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EAR</a:t>
            </a:r>
            <a:endParaRPr lang="en-US" dirty="0">
              <a:latin typeface="Franklin Gothic Medium" pitchFamily="34" charset="0"/>
            </a:endParaRPr>
          </a:p>
        </p:txBody>
      </p:sp>
      <p:pic>
        <p:nvPicPr>
          <p:cNvPr id="47106" name="Picture 2" descr="https://lh3.googleusercontent.com/TzIMwwfPNnLCiia9j8YYOR8fq2O2CFyRy6_YRMGW1IX0lidH8yDDdRqGVikQ68brQzQcr-OqF0FRcUnqsudFjTKE7swQsZlDvQZACh49fjAmUQeJgw"/>
          <p:cNvPicPr>
            <a:picLocks noChangeAspect="1" noChangeArrowheads="1"/>
          </p:cNvPicPr>
          <p:nvPr/>
        </p:nvPicPr>
        <p:blipFill>
          <a:blip r:embed="rId2" cstate="print"/>
          <a:srcRect/>
          <a:stretch>
            <a:fillRect/>
          </a:stretch>
        </p:blipFill>
        <p:spPr bwMode="auto">
          <a:xfrm>
            <a:off x="1647825" y="1657350"/>
            <a:ext cx="5895975" cy="4133850"/>
          </a:xfrm>
          <a:prstGeom prst="rect">
            <a:avLst/>
          </a:prstGeom>
          <a:noFill/>
        </p:spPr>
      </p:pic>
      <p:sp>
        <p:nvSpPr>
          <p:cNvPr id="4" name="Rectangle 3"/>
          <p:cNvSpPr/>
          <p:nvPr/>
        </p:nvSpPr>
        <p:spPr>
          <a:xfrm>
            <a:off x="0" y="5867400"/>
            <a:ext cx="9144000" cy="369332"/>
          </a:xfrm>
          <a:prstGeom prst="rect">
            <a:avLst/>
          </a:prstGeom>
        </p:spPr>
        <p:txBody>
          <a:bodyPr wrap="square">
            <a:spAutoFit/>
          </a:bodyPr>
          <a:lstStyle/>
          <a:p>
            <a:pPr algn="ctr"/>
            <a:r>
              <a:rPr lang="en-US" dirty="0" smtClean="0">
                <a:latin typeface="Franklin Gothic Medium" pitchFamily="34" charset="0"/>
              </a:rPr>
              <a:t>Eardrum = tight membrane that vibrates when struck by sound waves.</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EAR</a:t>
            </a:r>
            <a:endParaRPr lang="en-US" dirty="0">
              <a:latin typeface="Franklin Gothic Medium" pitchFamily="34" charset="0"/>
            </a:endParaRPr>
          </a:p>
        </p:txBody>
      </p:sp>
      <p:pic>
        <p:nvPicPr>
          <p:cNvPr id="46082" name="Picture 2" descr="https://lh4.googleusercontent.com/bx0ugk26Pcf_jToClfwDWSMFqHd8Aq0D1m1IcSUAaboQpGXwcxjEyW7VReUCuD0IWhd2hZDHtSjPAUNUm2FoxUgo3RDidEmGS4OB2KqKKjeQvs_PVw"/>
          <p:cNvPicPr>
            <a:picLocks noChangeAspect="1" noChangeArrowheads="1"/>
          </p:cNvPicPr>
          <p:nvPr/>
        </p:nvPicPr>
        <p:blipFill>
          <a:blip r:embed="rId2" cstate="print"/>
          <a:srcRect/>
          <a:stretch>
            <a:fillRect/>
          </a:stretch>
        </p:blipFill>
        <p:spPr bwMode="auto">
          <a:xfrm>
            <a:off x="0" y="1905000"/>
            <a:ext cx="9144000" cy="3524251"/>
          </a:xfrm>
          <a:prstGeom prst="rect">
            <a:avLst/>
          </a:prstGeom>
          <a:noFill/>
        </p:spPr>
      </p:pic>
      <p:sp>
        <p:nvSpPr>
          <p:cNvPr id="4" name="Rectangle 3"/>
          <p:cNvSpPr/>
          <p:nvPr/>
        </p:nvSpPr>
        <p:spPr>
          <a:xfrm>
            <a:off x="3886200" y="5486400"/>
            <a:ext cx="1037463" cy="369332"/>
          </a:xfrm>
          <a:prstGeom prst="rect">
            <a:avLst/>
          </a:prstGeom>
        </p:spPr>
        <p:txBody>
          <a:bodyPr wrap="none">
            <a:spAutoFit/>
          </a:bodyPr>
          <a:lstStyle/>
          <a:p>
            <a:r>
              <a:rPr lang="en-US" dirty="0" smtClean="0">
                <a:latin typeface="Franklin Gothic Medium" pitchFamily="34" charset="0"/>
              </a:rPr>
              <a:t>Eardrum</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EAR</a:t>
            </a:r>
            <a:endParaRPr lang="en-US" dirty="0">
              <a:latin typeface="Franklin Gothic Medium" pitchFamily="34" charset="0"/>
            </a:endParaRPr>
          </a:p>
        </p:txBody>
      </p:sp>
      <p:sp>
        <p:nvSpPr>
          <p:cNvPr id="3" name="Content Placeholder 2"/>
          <p:cNvSpPr>
            <a:spLocks noGrp="1"/>
          </p:cNvSpPr>
          <p:nvPr>
            <p:ph idx="1"/>
          </p:nvPr>
        </p:nvSpPr>
        <p:spPr>
          <a:xfrm>
            <a:off x="457200" y="1775191"/>
            <a:ext cx="8229600" cy="1349009"/>
          </a:xfrm>
        </p:spPr>
        <p:txBody>
          <a:bodyPr/>
          <a:lstStyle/>
          <a:p>
            <a:r>
              <a:rPr lang="en-US" dirty="0" smtClean="0">
                <a:latin typeface="Franklin Gothic Medium" pitchFamily="34" charset="0"/>
              </a:rPr>
              <a:t>Middle ear</a:t>
            </a:r>
          </a:p>
          <a:p>
            <a:r>
              <a:rPr lang="en-US" dirty="0" smtClean="0">
                <a:latin typeface="Franklin Gothic Medium" pitchFamily="34" charset="0"/>
              </a:rPr>
              <a:t>Hammer, anvil, stirrup</a:t>
            </a:r>
            <a:endParaRPr lang="en-US" dirty="0">
              <a:latin typeface="Franklin Gothic Medium" pitchFamily="34" charset="0"/>
            </a:endParaRPr>
          </a:p>
        </p:txBody>
      </p:sp>
      <p:pic>
        <p:nvPicPr>
          <p:cNvPr id="45058" name="Picture 2" descr="https://lh4.googleusercontent.com/GsqRlccK2efS5tEP6DyltM_CD1Rt21HJn38jB4209YYYmj6AEk369e6rnPlTFqqE-aTDU4SCMf_CpljWx1UI1VBpLCX9064TJu4dq7rYf6GYaSjUuA"/>
          <p:cNvPicPr>
            <a:picLocks noChangeAspect="1" noChangeArrowheads="1"/>
          </p:cNvPicPr>
          <p:nvPr/>
        </p:nvPicPr>
        <p:blipFill>
          <a:blip r:embed="rId2" cstate="print"/>
          <a:srcRect/>
          <a:stretch>
            <a:fillRect/>
          </a:stretch>
        </p:blipFill>
        <p:spPr bwMode="auto">
          <a:xfrm>
            <a:off x="4191000" y="3124200"/>
            <a:ext cx="4219575" cy="3124201"/>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EAR</a:t>
            </a:r>
            <a:endParaRPr lang="en-US" dirty="0">
              <a:latin typeface="Franklin Gothic Medium" pitchFamily="34" charset="0"/>
            </a:endParaRPr>
          </a:p>
        </p:txBody>
      </p:sp>
      <p:pic>
        <p:nvPicPr>
          <p:cNvPr id="44034" name="Picture 2" descr="https://lh3.googleusercontent.com/o70l2Mn08ys62oU5CHSmzRU_7G7HrYg03--6KxJXqyLFQgtwylAOftYLCSIZ7a7J_RngNdwsXb3fJ27wO6vJEg0ukCv7Au5nnyslLM2SohUpBC_how"/>
          <p:cNvPicPr>
            <a:picLocks noChangeAspect="1" noChangeArrowheads="1"/>
          </p:cNvPicPr>
          <p:nvPr/>
        </p:nvPicPr>
        <p:blipFill>
          <a:blip r:embed="rId3" cstate="print"/>
          <a:srcRect/>
          <a:stretch>
            <a:fillRect/>
          </a:stretch>
        </p:blipFill>
        <p:spPr bwMode="auto">
          <a:xfrm>
            <a:off x="1524000" y="1828800"/>
            <a:ext cx="5895975" cy="4133850"/>
          </a:xfrm>
          <a:prstGeom prst="rect">
            <a:avLst/>
          </a:prstGeom>
          <a:noFill/>
        </p:spPr>
      </p:pic>
      <p:sp>
        <p:nvSpPr>
          <p:cNvPr id="5" name="Rectangle 4"/>
          <p:cNvSpPr/>
          <p:nvPr/>
        </p:nvSpPr>
        <p:spPr>
          <a:xfrm>
            <a:off x="0" y="6019800"/>
            <a:ext cx="9144000" cy="369332"/>
          </a:xfrm>
          <a:prstGeom prst="rect">
            <a:avLst/>
          </a:prstGeom>
        </p:spPr>
        <p:txBody>
          <a:bodyPr wrap="square">
            <a:spAutoFit/>
          </a:bodyPr>
          <a:lstStyle/>
          <a:p>
            <a:pPr algn="ctr"/>
            <a:r>
              <a:rPr lang="en-US" dirty="0" smtClean="0">
                <a:latin typeface="Franklin Gothic Medium" pitchFamily="34" charset="0"/>
              </a:rPr>
              <a:t>Bones of the middle ear = the hammer, anvil, stirrup which vibrate with the eardrum. </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EAR</a:t>
            </a:r>
            <a:endParaRPr lang="en-US" dirty="0">
              <a:latin typeface="Franklin Gothic Medium" pitchFamily="34" charset="0"/>
            </a:endParaRPr>
          </a:p>
        </p:txBody>
      </p:sp>
      <p:pic>
        <p:nvPicPr>
          <p:cNvPr id="43010" name="Picture 2" descr="https://lh3.googleusercontent.com/KJ0mC3a9RuWZi09y2B9LDtbNVK1fRm452KqE9xhrl38UBXbhzlTxCP-eSLM_UI32lgGIYXMuPHoIDVbTQ-Hns-QGogB5wkCJ02vqBNswkTi8uvL0eQ"/>
          <p:cNvPicPr>
            <a:picLocks noChangeAspect="1" noChangeArrowheads="1"/>
          </p:cNvPicPr>
          <p:nvPr/>
        </p:nvPicPr>
        <p:blipFill>
          <a:blip r:embed="rId2" cstate="print"/>
          <a:srcRect/>
          <a:stretch>
            <a:fillRect/>
          </a:stretch>
        </p:blipFill>
        <p:spPr bwMode="auto">
          <a:xfrm>
            <a:off x="0" y="1905000"/>
            <a:ext cx="9144000" cy="3524251"/>
          </a:xfrm>
          <a:prstGeom prst="rect">
            <a:avLst/>
          </a:prstGeom>
          <a:noFill/>
        </p:spPr>
      </p:pic>
      <p:sp>
        <p:nvSpPr>
          <p:cNvPr id="4" name="Rectangle 3"/>
          <p:cNvSpPr/>
          <p:nvPr/>
        </p:nvSpPr>
        <p:spPr>
          <a:xfrm>
            <a:off x="3962400" y="5562600"/>
            <a:ext cx="1056700" cy="369332"/>
          </a:xfrm>
          <a:prstGeom prst="rect">
            <a:avLst/>
          </a:prstGeom>
        </p:spPr>
        <p:txBody>
          <a:bodyPr wrap="none">
            <a:spAutoFit/>
          </a:bodyPr>
          <a:lstStyle/>
          <a:p>
            <a:r>
              <a:rPr lang="en-US" dirty="0" smtClean="0">
                <a:latin typeface="Franklin Gothic Medium" pitchFamily="34" charset="0"/>
              </a:rPr>
              <a:t>Hammer</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EAR</a:t>
            </a:r>
            <a:endParaRPr lang="en-US" dirty="0">
              <a:latin typeface="Franklin Gothic Medium" pitchFamily="34" charset="0"/>
            </a:endParaRPr>
          </a:p>
        </p:txBody>
      </p:sp>
      <p:pic>
        <p:nvPicPr>
          <p:cNvPr id="41986" name="Picture 2" descr="https://lh3.googleusercontent.com/_3zrJSFnA7U2EnN2p30xRl9sTF25IhbACWKmhykodj7l556UTYBXfbSFZN6oF9AXZPlMsL3fLJ87YNZMHUNPpn-5MrNu3v0BK3a2N0ACdpyiHJmfCg"/>
          <p:cNvPicPr>
            <a:picLocks noChangeAspect="1" noChangeArrowheads="1"/>
          </p:cNvPicPr>
          <p:nvPr/>
        </p:nvPicPr>
        <p:blipFill>
          <a:blip r:embed="rId2" cstate="print"/>
          <a:srcRect/>
          <a:stretch>
            <a:fillRect/>
          </a:stretch>
        </p:blipFill>
        <p:spPr bwMode="auto">
          <a:xfrm>
            <a:off x="0" y="1885949"/>
            <a:ext cx="9144000" cy="3524251"/>
          </a:xfrm>
          <a:prstGeom prst="rect">
            <a:avLst/>
          </a:prstGeom>
          <a:noFill/>
        </p:spPr>
      </p:pic>
      <p:sp>
        <p:nvSpPr>
          <p:cNvPr id="4" name="Rectangle 3"/>
          <p:cNvSpPr/>
          <p:nvPr/>
        </p:nvSpPr>
        <p:spPr>
          <a:xfrm>
            <a:off x="4114800" y="5562600"/>
            <a:ext cx="665567" cy="369332"/>
          </a:xfrm>
          <a:prstGeom prst="rect">
            <a:avLst/>
          </a:prstGeom>
        </p:spPr>
        <p:txBody>
          <a:bodyPr wrap="none">
            <a:spAutoFit/>
          </a:bodyPr>
          <a:lstStyle/>
          <a:p>
            <a:r>
              <a:rPr lang="en-US" dirty="0" smtClean="0">
                <a:latin typeface="Franklin Gothic Medium" pitchFamily="34" charset="0"/>
              </a:rPr>
              <a:t>Anvil</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INTRODUCTION	</a:t>
            </a:r>
            <a:endParaRPr lang="en-US" dirty="0">
              <a:latin typeface="Franklin Gothic Medium" pitchFamily="34" charset="0"/>
            </a:endParaRPr>
          </a:p>
        </p:txBody>
      </p:sp>
      <p:sp>
        <p:nvSpPr>
          <p:cNvPr id="3" name="Content Placeholder 2"/>
          <p:cNvSpPr>
            <a:spLocks noGrp="1"/>
          </p:cNvSpPr>
          <p:nvPr>
            <p:ph idx="1"/>
          </p:nvPr>
        </p:nvSpPr>
        <p:spPr>
          <a:xfrm>
            <a:off x="457200" y="1676400"/>
            <a:ext cx="8229600" cy="4625609"/>
          </a:xfrm>
        </p:spPr>
        <p:txBody>
          <a:bodyPr/>
          <a:lstStyle/>
          <a:p>
            <a:r>
              <a:rPr lang="en-US" dirty="0" smtClean="0">
                <a:solidFill>
                  <a:srgbClr val="FF0000"/>
                </a:solidFill>
                <a:latin typeface="Franklin Gothic Medium" pitchFamily="34" charset="0"/>
              </a:rPr>
              <a:t>Bottom-up processing</a:t>
            </a:r>
          </a:p>
          <a:p>
            <a:r>
              <a:rPr lang="en-US" dirty="0" smtClean="0">
                <a:solidFill>
                  <a:srgbClr val="FF0000"/>
                </a:solidFill>
                <a:latin typeface="Franklin Gothic Medium" pitchFamily="34" charset="0"/>
              </a:rPr>
              <a:t>Top-down processing</a:t>
            </a:r>
            <a:endParaRPr lang="en-US" dirty="0">
              <a:solidFill>
                <a:srgbClr val="FF0000"/>
              </a:solidFill>
              <a:latin typeface="Franklin Gothic Medium" pitchFamily="34" charset="0"/>
            </a:endParaRPr>
          </a:p>
        </p:txBody>
      </p:sp>
      <p:pic>
        <p:nvPicPr>
          <p:cNvPr id="88066" name="Picture 2" descr="https://lh6.googleusercontent.com/t72up5Hdd3FFy7P52Cu-0kq8XV25BFS6mM42LBT6LkqUJ4UqVmgU0gGxYOVujsr2OWavJNA0q7Fx3_KKL7IAZ8by_qEVxZxIHOWKEseHl8VCsqOhrw"/>
          <p:cNvPicPr>
            <a:picLocks noChangeAspect="1" noChangeArrowheads="1"/>
          </p:cNvPicPr>
          <p:nvPr/>
        </p:nvPicPr>
        <p:blipFill>
          <a:blip r:embed="rId3" cstate="print"/>
          <a:srcRect/>
          <a:stretch>
            <a:fillRect/>
          </a:stretch>
        </p:blipFill>
        <p:spPr bwMode="auto">
          <a:xfrm>
            <a:off x="2133600" y="2743200"/>
            <a:ext cx="5362575" cy="39624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fade">
                                      <p:cBhvr>
                                        <p:cTn id="7" dur="2000"/>
                                        <p:tgtEl>
                                          <p:spTgt spid="88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EAR</a:t>
            </a:r>
            <a:endParaRPr lang="en-US" dirty="0">
              <a:latin typeface="Franklin Gothic Medium" pitchFamily="34" charset="0"/>
            </a:endParaRPr>
          </a:p>
        </p:txBody>
      </p:sp>
      <p:pic>
        <p:nvPicPr>
          <p:cNvPr id="40962" name="Picture 2" descr="https://lh3.googleusercontent.com/vX_s7NRJlalfO-gEx-jHgv6uKQXwNu16a_vzv4s5l4Cu71vRXiHFOHIGPJodockzerv36RS1jOB0ZHlkj40C72FidTia0GcO9F5cKnfnTWCFnN0CkQ"/>
          <p:cNvPicPr>
            <a:picLocks noChangeAspect="1" noChangeArrowheads="1"/>
          </p:cNvPicPr>
          <p:nvPr/>
        </p:nvPicPr>
        <p:blipFill>
          <a:blip r:embed="rId2" cstate="print"/>
          <a:srcRect/>
          <a:stretch>
            <a:fillRect/>
          </a:stretch>
        </p:blipFill>
        <p:spPr bwMode="auto">
          <a:xfrm>
            <a:off x="0" y="1905000"/>
            <a:ext cx="9144000" cy="3524251"/>
          </a:xfrm>
          <a:prstGeom prst="rect">
            <a:avLst/>
          </a:prstGeom>
          <a:noFill/>
        </p:spPr>
      </p:pic>
      <p:sp>
        <p:nvSpPr>
          <p:cNvPr id="4" name="Rectangle 3"/>
          <p:cNvSpPr/>
          <p:nvPr/>
        </p:nvSpPr>
        <p:spPr>
          <a:xfrm>
            <a:off x="4038600" y="5867400"/>
            <a:ext cx="849015" cy="369332"/>
          </a:xfrm>
          <a:prstGeom prst="rect">
            <a:avLst/>
          </a:prstGeom>
        </p:spPr>
        <p:txBody>
          <a:bodyPr wrap="none">
            <a:spAutoFit/>
          </a:bodyPr>
          <a:lstStyle/>
          <a:p>
            <a:r>
              <a:rPr lang="en-US" dirty="0" smtClean="0">
                <a:latin typeface="Franklin Gothic Medium" pitchFamily="34" charset="0"/>
              </a:rPr>
              <a:t>Stirrup</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EAR</a:t>
            </a:r>
            <a:endParaRPr lang="en-US" dirty="0">
              <a:latin typeface="Franklin Gothic Medium" pitchFamily="34" charset="0"/>
            </a:endParaRPr>
          </a:p>
        </p:txBody>
      </p:sp>
      <p:pic>
        <p:nvPicPr>
          <p:cNvPr id="39938" name="Picture 2" descr="https://lh3.googleusercontent.com/o70l2Mn08ys62oU5CHSmzRU_7G7HrYg03--6KxJXqyLFQgtwylAOftYLCSIZ7a7J_RngNdwsXb3fJ27wO6vJEg0ukCv7Au5nnyslLM2SohUpBC_how"/>
          <p:cNvPicPr>
            <a:picLocks noChangeAspect="1" noChangeArrowheads="1"/>
          </p:cNvPicPr>
          <p:nvPr/>
        </p:nvPicPr>
        <p:blipFill>
          <a:blip r:embed="rId3" cstate="print"/>
          <a:srcRect/>
          <a:stretch>
            <a:fillRect/>
          </a:stretch>
        </p:blipFill>
        <p:spPr bwMode="auto">
          <a:xfrm>
            <a:off x="1447800" y="1828800"/>
            <a:ext cx="5895975" cy="4133850"/>
          </a:xfrm>
          <a:prstGeom prst="rect">
            <a:avLst/>
          </a:prstGeom>
          <a:noFill/>
        </p:spPr>
      </p:pic>
      <p:sp>
        <p:nvSpPr>
          <p:cNvPr id="4" name="Rectangle 3"/>
          <p:cNvSpPr/>
          <p:nvPr/>
        </p:nvSpPr>
        <p:spPr>
          <a:xfrm>
            <a:off x="0" y="6172200"/>
            <a:ext cx="9144000" cy="369332"/>
          </a:xfrm>
          <a:prstGeom prst="rect">
            <a:avLst/>
          </a:prstGeom>
        </p:spPr>
        <p:txBody>
          <a:bodyPr wrap="square">
            <a:spAutoFit/>
          </a:bodyPr>
          <a:lstStyle/>
          <a:p>
            <a:pPr algn="ctr"/>
            <a:r>
              <a:rPr lang="en-US" dirty="0" smtClean="0">
                <a:latin typeface="Franklin Gothic Medium" pitchFamily="34" charset="0"/>
              </a:rPr>
              <a:t>Oval window = where the stirrup connects to the cochlea.</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EAR</a:t>
            </a:r>
            <a:endParaRPr lang="en-US" dirty="0">
              <a:latin typeface="Franklin Gothic Medium" pitchFamily="34" charset="0"/>
            </a:endParaRPr>
          </a:p>
        </p:txBody>
      </p:sp>
      <p:pic>
        <p:nvPicPr>
          <p:cNvPr id="38914" name="Picture 2" descr="https://lh4.googleusercontent.com/7BJ4gUUFj6bpUe7oO-U-KdkSC-dg4tsGLKF1AXrW2YA9miz7ka2yK7KCCkd4A5o9DeUX-G4bp7j9-f2KSZNXvUj91bMtGXuVH9zDxg_yWmDaBss9sA"/>
          <p:cNvPicPr>
            <a:picLocks noChangeAspect="1" noChangeArrowheads="1"/>
          </p:cNvPicPr>
          <p:nvPr/>
        </p:nvPicPr>
        <p:blipFill>
          <a:blip r:embed="rId3" cstate="print"/>
          <a:srcRect/>
          <a:stretch>
            <a:fillRect/>
          </a:stretch>
        </p:blipFill>
        <p:spPr bwMode="auto">
          <a:xfrm>
            <a:off x="1447800" y="1828800"/>
            <a:ext cx="5895975" cy="4133850"/>
          </a:xfrm>
          <a:prstGeom prst="rect">
            <a:avLst/>
          </a:prstGeom>
          <a:noFill/>
        </p:spPr>
      </p:pic>
      <p:sp>
        <p:nvSpPr>
          <p:cNvPr id="5" name="Rectangle 4"/>
          <p:cNvSpPr/>
          <p:nvPr/>
        </p:nvSpPr>
        <p:spPr>
          <a:xfrm>
            <a:off x="0" y="6019800"/>
            <a:ext cx="9144000" cy="646331"/>
          </a:xfrm>
          <a:prstGeom prst="rect">
            <a:avLst/>
          </a:prstGeom>
        </p:spPr>
        <p:txBody>
          <a:bodyPr wrap="square">
            <a:spAutoFit/>
          </a:bodyPr>
          <a:lstStyle/>
          <a:p>
            <a:pPr algn="ctr"/>
            <a:r>
              <a:rPr lang="en-US" dirty="0" smtClean="0">
                <a:latin typeface="Franklin Gothic Medium" pitchFamily="34" charset="0"/>
              </a:rPr>
              <a:t>Cochlea = a coiled, bony, fluid-filled tube in the inner ear through which sound waves trigger nerve impulses.</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EAR</a:t>
            </a:r>
            <a:endParaRPr lang="en-US" dirty="0">
              <a:latin typeface="Franklin Gothic Medium" pitchFamily="34" charset="0"/>
            </a:endParaRPr>
          </a:p>
        </p:txBody>
      </p:sp>
      <p:sp>
        <p:nvSpPr>
          <p:cNvPr id="3" name="Content Placeholder 2"/>
          <p:cNvSpPr>
            <a:spLocks noGrp="1"/>
          </p:cNvSpPr>
          <p:nvPr>
            <p:ph idx="1"/>
          </p:nvPr>
        </p:nvSpPr>
        <p:spPr/>
        <p:txBody>
          <a:bodyPr/>
          <a:lstStyle/>
          <a:p>
            <a:r>
              <a:rPr lang="en-US" dirty="0" smtClean="0">
                <a:latin typeface="Franklin Gothic Medium" pitchFamily="34" charset="0"/>
              </a:rPr>
              <a:t>Inner ear</a:t>
            </a:r>
          </a:p>
          <a:p>
            <a:pPr lvl="1"/>
            <a:r>
              <a:rPr lang="en-US" dirty="0" smtClean="0">
                <a:latin typeface="Franklin Gothic Medium" pitchFamily="34" charset="0"/>
              </a:rPr>
              <a:t>Oval window</a:t>
            </a:r>
          </a:p>
          <a:p>
            <a:r>
              <a:rPr lang="en-US" dirty="0" smtClean="0">
                <a:latin typeface="Franklin Gothic Medium" pitchFamily="34" charset="0"/>
              </a:rPr>
              <a:t>Cochlea</a:t>
            </a:r>
          </a:p>
          <a:p>
            <a:pPr lvl="1"/>
            <a:r>
              <a:rPr lang="en-US" dirty="0" smtClean="0">
                <a:latin typeface="Franklin Gothic Medium" pitchFamily="34" charset="0"/>
              </a:rPr>
              <a:t>Basilar membrane</a:t>
            </a:r>
          </a:p>
          <a:p>
            <a:r>
              <a:rPr lang="en-US" dirty="0" smtClean="0">
                <a:latin typeface="Franklin Gothic Medium" pitchFamily="34" charset="0"/>
              </a:rPr>
              <a:t>Auditory nerve</a:t>
            </a:r>
          </a:p>
          <a:p>
            <a:r>
              <a:rPr lang="en-US" dirty="0" smtClean="0">
                <a:latin typeface="Franklin Gothic Medium" pitchFamily="34" charset="0"/>
              </a:rPr>
              <a:t>Auditory cortex</a:t>
            </a:r>
            <a:endParaRPr lang="en-US" dirty="0">
              <a:latin typeface="Franklin Gothic Medium" pitchFamily="34" charset="0"/>
            </a:endParaRPr>
          </a:p>
        </p:txBody>
      </p:sp>
      <p:pic>
        <p:nvPicPr>
          <p:cNvPr id="37890" name="Picture 2" descr="https://lh5.googleusercontent.com/ObogI75oV6cigR-GI1nsv6-cVPgVUsrVYSlpsZrpC9MHaSNqj0S4yE-UrW3q64V2wi6Qthd9IzOGYB477kkND13CJMMR53TAj6v7ct1Z_vmKpj1M6A"/>
          <p:cNvPicPr>
            <a:picLocks noChangeAspect="1" noChangeArrowheads="1"/>
          </p:cNvPicPr>
          <p:nvPr/>
        </p:nvPicPr>
        <p:blipFill>
          <a:blip r:embed="rId2" cstate="print"/>
          <a:srcRect/>
          <a:stretch>
            <a:fillRect/>
          </a:stretch>
        </p:blipFill>
        <p:spPr bwMode="auto">
          <a:xfrm>
            <a:off x="4953000" y="2209800"/>
            <a:ext cx="3190875" cy="3352801"/>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EAR</a:t>
            </a:r>
            <a:endParaRPr lang="en-US" dirty="0">
              <a:latin typeface="Franklin Gothic Medium" pitchFamily="34" charset="0"/>
            </a:endParaRPr>
          </a:p>
        </p:txBody>
      </p:sp>
      <p:pic>
        <p:nvPicPr>
          <p:cNvPr id="36866" name="Picture 2" descr="https://lh6.googleusercontent.com/CLxZV7XVSiWiVyKAR32szI2HwUJh012VYPU04tTJr30-7ZvFHZDcZwbk-A7rvaV_oztQtchGnRAj1hdEi7wA9tNoQygU_W1E5ifLsi3g77PQjlatmg"/>
          <p:cNvPicPr>
            <a:picLocks noChangeAspect="1" noChangeArrowheads="1"/>
          </p:cNvPicPr>
          <p:nvPr/>
        </p:nvPicPr>
        <p:blipFill>
          <a:blip r:embed="rId3" cstate="print"/>
          <a:srcRect/>
          <a:stretch>
            <a:fillRect/>
          </a:stretch>
        </p:blipFill>
        <p:spPr bwMode="auto">
          <a:xfrm>
            <a:off x="0" y="1905000"/>
            <a:ext cx="9144000" cy="3524251"/>
          </a:xfrm>
          <a:prstGeom prst="rect">
            <a:avLst/>
          </a:prstGeom>
          <a:noFill/>
        </p:spPr>
      </p:pic>
      <p:sp>
        <p:nvSpPr>
          <p:cNvPr id="4" name="Rectangle 3"/>
          <p:cNvSpPr/>
          <p:nvPr/>
        </p:nvSpPr>
        <p:spPr>
          <a:xfrm>
            <a:off x="4267200" y="5943600"/>
            <a:ext cx="1451488" cy="369332"/>
          </a:xfrm>
          <a:prstGeom prst="rect">
            <a:avLst/>
          </a:prstGeom>
        </p:spPr>
        <p:txBody>
          <a:bodyPr wrap="none">
            <a:spAutoFit/>
          </a:bodyPr>
          <a:lstStyle/>
          <a:p>
            <a:r>
              <a:rPr lang="en-US" dirty="0" smtClean="0">
                <a:latin typeface="Franklin Gothic Medium" pitchFamily="34" charset="0"/>
              </a:rPr>
              <a:t>Oval Window</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EAR</a:t>
            </a:r>
            <a:endParaRPr lang="en-US" dirty="0">
              <a:latin typeface="Franklin Gothic Medium" pitchFamily="34" charset="0"/>
            </a:endParaRPr>
          </a:p>
        </p:txBody>
      </p:sp>
      <p:pic>
        <p:nvPicPr>
          <p:cNvPr id="35842" name="Picture 2" descr="https://lh4.googleusercontent.com/ojYfkkmF8Qy7Ruce7ybpcKXAK-Ugutqr4XG3HNJHyOuWSxozxm09ACp6WNOfRXNcWSWChX9146e3Dtlautc5vdBgPQSkf5xvdqhAC85u-Ifd6wv2Xw"/>
          <p:cNvPicPr>
            <a:picLocks noChangeAspect="1" noChangeArrowheads="1"/>
          </p:cNvPicPr>
          <p:nvPr/>
        </p:nvPicPr>
        <p:blipFill>
          <a:blip r:embed="rId2" cstate="print"/>
          <a:srcRect/>
          <a:stretch>
            <a:fillRect/>
          </a:stretch>
        </p:blipFill>
        <p:spPr bwMode="auto">
          <a:xfrm>
            <a:off x="0" y="1905000"/>
            <a:ext cx="9144000" cy="3524251"/>
          </a:xfrm>
          <a:prstGeom prst="rect">
            <a:avLst/>
          </a:prstGeom>
          <a:noFill/>
        </p:spPr>
      </p:pic>
      <p:sp>
        <p:nvSpPr>
          <p:cNvPr id="4" name="Rectangle 3"/>
          <p:cNvSpPr/>
          <p:nvPr/>
        </p:nvSpPr>
        <p:spPr>
          <a:xfrm>
            <a:off x="4191000" y="5867400"/>
            <a:ext cx="976101" cy="369332"/>
          </a:xfrm>
          <a:prstGeom prst="rect">
            <a:avLst/>
          </a:prstGeom>
        </p:spPr>
        <p:txBody>
          <a:bodyPr wrap="none">
            <a:spAutoFit/>
          </a:bodyPr>
          <a:lstStyle/>
          <a:p>
            <a:r>
              <a:rPr lang="en-US" dirty="0" smtClean="0">
                <a:latin typeface="Franklin Gothic Medium" pitchFamily="34" charset="0"/>
              </a:rPr>
              <a:t>Cochlea</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EAR</a:t>
            </a:r>
            <a:endParaRPr lang="en-US" dirty="0">
              <a:latin typeface="Franklin Gothic Medium" pitchFamily="34" charset="0"/>
            </a:endParaRPr>
          </a:p>
        </p:txBody>
      </p:sp>
      <p:pic>
        <p:nvPicPr>
          <p:cNvPr id="34818" name="Picture 2" descr="https://lh3.googleusercontent.com/VmVExW-c1zQt4TYAKmUahRcpqGW95BW19bymJt-tymX_4OP1Xx85J6LWjTbDSAAXfNR964ijbxzxiwznO2bK-og2eFiP9nt7F5OnXS8vm9Hbf0Ym5g"/>
          <p:cNvPicPr>
            <a:picLocks noChangeAspect="1" noChangeArrowheads="1"/>
          </p:cNvPicPr>
          <p:nvPr/>
        </p:nvPicPr>
        <p:blipFill>
          <a:blip r:embed="rId2" cstate="print"/>
          <a:srcRect/>
          <a:stretch>
            <a:fillRect/>
          </a:stretch>
        </p:blipFill>
        <p:spPr bwMode="auto">
          <a:xfrm>
            <a:off x="0" y="1905000"/>
            <a:ext cx="9144000" cy="3524251"/>
          </a:xfrm>
          <a:prstGeom prst="rect">
            <a:avLst/>
          </a:prstGeom>
          <a:noFill/>
        </p:spPr>
      </p:pic>
      <p:sp>
        <p:nvSpPr>
          <p:cNvPr id="4" name="Rectangle 3"/>
          <p:cNvSpPr/>
          <p:nvPr/>
        </p:nvSpPr>
        <p:spPr>
          <a:xfrm>
            <a:off x="3581400" y="5943600"/>
            <a:ext cx="2104615" cy="369332"/>
          </a:xfrm>
          <a:prstGeom prst="rect">
            <a:avLst/>
          </a:prstGeom>
        </p:spPr>
        <p:txBody>
          <a:bodyPr wrap="none">
            <a:spAutoFit/>
          </a:bodyPr>
          <a:lstStyle/>
          <a:p>
            <a:r>
              <a:rPr lang="en-US" dirty="0" smtClean="0">
                <a:latin typeface="Franklin Gothic Medium" pitchFamily="34" charset="0"/>
              </a:rPr>
              <a:t>Fluid in the cochlea</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EAR</a:t>
            </a:r>
            <a:endParaRPr lang="en-US" dirty="0">
              <a:latin typeface="Franklin Gothic Medium" pitchFamily="34" charset="0"/>
            </a:endParaRPr>
          </a:p>
        </p:txBody>
      </p:sp>
      <p:pic>
        <p:nvPicPr>
          <p:cNvPr id="33794" name="Picture 2" descr="https://lh3.googleusercontent.com/s3K_FYWLTIcC0j844xBVJfSBQxekhqt6Yc1caMxBmnX2lgGCdsXx8Aox9spmNDU4NmqkBmN8GZoYtmzTY7jJmJAha2fe7qJWYvs58CFoJ8P9WVK6DQ"/>
          <p:cNvPicPr>
            <a:picLocks noChangeAspect="1" noChangeArrowheads="1"/>
          </p:cNvPicPr>
          <p:nvPr/>
        </p:nvPicPr>
        <p:blipFill>
          <a:blip r:embed="rId3" cstate="print"/>
          <a:srcRect/>
          <a:stretch>
            <a:fillRect/>
          </a:stretch>
        </p:blipFill>
        <p:spPr bwMode="auto">
          <a:xfrm>
            <a:off x="0" y="1905000"/>
            <a:ext cx="9144000" cy="3524251"/>
          </a:xfrm>
          <a:prstGeom prst="rect">
            <a:avLst/>
          </a:prstGeom>
          <a:noFill/>
        </p:spPr>
      </p:pic>
      <p:sp>
        <p:nvSpPr>
          <p:cNvPr id="4" name="Rectangle 3"/>
          <p:cNvSpPr/>
          <p:nvPr/>
        </p:nvSpPr>
        <p:spPr>
          <a:xfrm>
            <a:off x="3048000" y="5867400"/>
            <a:ext cx="2534220" cy="369332"/>
          </a:xfrm>
          <a:prstGeom prst="rect">
            <a:avLst/>
          </a:prstGeom>
        </p:spPr>
        <p:txBody>
          <a:bodyPr wrap="none">
            <a:spAutoFit/>
          </a:bodyPr>
          <a:lstStyle/>
          <a:p>
            <a:r>
              <a:rPr lang="en-US" dirty="0" smtClean="0">
                <a:latin typeface="Franklin Gothic Medium" pitchFamily="34" charset="0"/>
              </a:rPr>
              <a:t>Hair cells in the cochlea</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EAR</a:t>
            </a:r>
            <a:endParaRPr lang="en-US" dirty="0">
              <a:latin typeface="Franklin Gothic Medium" pitchFamily="34" charset="0"/>
            </a:endParaRPr>
          </a:p>
        </p:txBody>
      </p:sp>
      <p:pic>
        <p:nvPicPr>
          <p:cNvPr id="32770" name="Picture 2" descr="https://lh6.googleusercontent.com/fVDi-MCRoRfVBHx-Y88mUedqSTzHBrY8DWk25D04Oo640SepAgjkbzfzrf3Of0kl3lWx0iZvVvM1gmEQNSkTUauoCtXH0HJD3Ow-DCqcfy3-R1o6dw"/>
          <p:cNvPicPr>
            <a:picLocks noChangeAspect="1" noChangeArrowheads="1"/>
          </p:cNvPicPr>
          <p:nvPr/>
        </p:nvPicPr>
        <p:blipFill>
          <a:blip r:embed="rId3" cstate="print"/>
          <a:srcRect/>
          <a:stretch>
            <a:fillRect/>
          </a:stretch>
        </p:blipFill>
        <p:spPr bwMode="auto">
          <a:xfrm>
            <a:off x="1371600" y="1828800"/>
            <a:ext cx="5895975" cy="4133850"/>
          </a:xfrm>
          <a:prstGeom prst="rect">
            <a:avLst/>
          </a:prstGeom>
          <a:noFill/>
        </p:spPr>
      </p:pic>
      <p:sp>
        <p:nvSpPr>
          <p:cNvPr id="4" name="Rectangle 3"/>
          <p:cNvSpPr/>
          <p:nvPr/>
        </p:nvSpPr>
        <p:spPr>
          <a:xfrm>
            <a:off x="0" y="6096000"/>
            <a:ext cx="9144000" cy="369332"/>
          </a:xfrm>
          <a:prstGeom prst="rect">
            <a:avLst/>
          </a:prstGeom>
        </p:spPr>
        <p:txBody>
          <a:bodyPr wrap="square">
            <a:spAutoFit/>
          </a:bodyPr>
          <a:lstStyle/>
          <a:p>
            <a:pPr algn="ctr"/>
            <a:r>
              <a:rPr lang="en-US" dirty="0" smtClean="0">
                <a:latin typeface="Franklin Gothic Medium" pitchFamily="34" charset="0"/>
              </a:rPr>
              <a:t>Auditory nerve = nerve which sends the auditory message to the brain via the thalamus.</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EAR</a:t>
            </a:r>
            <a:endParaRPr lang="en-US" dirty="0">
              <a:latin typeface="Franklin Gothic Medium" pitchFamily="34" charset="0"/>
            </a:endParaRPr>
          </a:p>
        </p:txBody>
      </p:sp>
      <p:pic>
        <p:nvPicPr>
          <p:cNvPr id="31746" name="Picture 2" descr="https://lh5.googleusercontent.com/lFxTw-W-lC9OQ866ZNT-ltUhdQ3kn4tha8a-YWXXrEoiqCOVIs9ulOQ1R5gXCrtuaQew8i7dKKfxQinHc0saPTD8fHYioCuv5ZG2Bo4rTHV7N5UyMA"/>
          <p:cNvPicPr>
            <a:picLocks noChangeAspect="1" noChangeArrowheads="1"/>
          </p:cNvPicPr>
          <p:nvPr/>
        </p:nvPicPr>
        <p:blipFill>
          <a:blip r:embed="rId3" cstate="print"/>
          <a:srcRect/>
          <a:stretch>
            <a:fillRect/>
          </a:stretch>
        </p:blipFill>
        <p:spPr bwMode="auto">
          <a:xfrm>
            <a:off x="0" y="1981200"/>
            <a:ext cx="9144000" cy="3524251"/>
          </a:xfrm>
          <a:prstGeom prst="rect">
            <a:avLst/>
          </a:prstGeom>
          <a:noFill/>
        </p:spPr>
      </p:pic>
      <p:sp>
        <p:nvSpPr>
          <p:cNvPr id="5" name="Rectangle 4"/>
          <p:cNvSpPr/>
          <p:nvPr/>
        </p:nvSpPr>
        <p:spPr>
          <a:xfrm>
            <a:off x="3810000" y="5867400"/>
            <a:ext cx="1377428" cy="369332"/>
          </a:xfrm>
          <a:prstGeom prst="rect">
            <a:avLst/>
          </a:prstGeom>
        </p:spPr>
        <p:txBody>
          <a:bodyPr wrap="none">
            <a:spAutoFit/>
          </a:bodyPr>
          <a:lstStyle/>
          <a:p>
            <a:r>
              <a:rPr lang="en-US" dirty="0" smtClean="0">
                <a:latin typeface="Franklin Gothic Medium" pitchFamily="34" charset="0"/>
              </a:rPr>
              <a:t>Nerve fibers</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Oval 6"/>
          <p:cNvSpPr>
            <a:spLocks noChangeArrowheads="1"/>
          </p:cNvSpPr>
          <p:nvPr/>
        </p:nvSpPr>
        <p:spPr bwMode="auto">
          <a:xfrm>
            <a:off x="1117691" y="4874011"/>
            <a:ext cx="7162800" cy="1447800"/>
          </a:xfrm>
          <a:prstGeom prst="ellipse">
            <a:avLst/>
          </a:prstGeom>
          <a:solidFill>
            <a:schemeClr val="accent1"/>
          </a:solidFill>
          <a:ln w="9525">
            <a:round/>
            <a:headEnd/>
            <a:tailEnd/>
          </a:ln>
          <a:effectLst/>
          <a:scene3d>
            <a:camera prst="legacyPerspectiveFront">
              <a:rot lat="20099994" lon="20099994" rev="0"/>
            </a:camera>
            <a:lightRig rig="legacyFlat2" dir="t"/>
          </a:scene3d>
          <a:sp3d extrusionH="4302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3200">
              <a:solidFill>
                <a:schemeClr val="bg1"/>
              </a:solidFill>
              <a:latin typeface="Franklin Gothic Medium" panose="020B0603020102020204" pitchFamily="34" charset="0"/>
            </a:endParaRPr>
          </a:p>
        </p:txBody>
      </p:sp>
      <p:pic>
        <p:nvPicPr>
          <p:cNvPr id="21507" name="Picture 5" descr="person_outline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150" y="1820262"/>
            <a:ext cx="28575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AutoShape 8"/>
          <p:cNvSpPr>
            <a:spLocks noChangeArrowheads="1"/>
          </p:cNvSpPr>
          <p:nvPr/>
        </p:nvSpPr>
        <p:spPr bwMode="auto">
          <a:xfrm rot="16200000" flipV="1">
            <a:off x="2891702" y="3433592"/>
            <a:ext cx="2863850" cy="1511300"/>
          </a:xfrm>
          <a:custGeom>
            <a:avLst/>
            <a:gdLst>
              <a:gd name="T0" fmla="*/ 2147483646 w 21600"/>
              <a:gd name="T1" fmla="*/ 0 h 21600"/>
              <a:gd name="T2" fmla="*/ 2147483646 w 21600"/>
              <a:gd name="T3" fmla="*/ 2147483646 h 21600"/>
              <a:gd name="T4" fmla="*/ 1362214251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5447 h 21600"/>
              <a:gd name="T14" fmla="*/ 20927 w 21600"/>
              <a:gd name="T15" fmla="*/ 6711 h 21600"/>
            </a:gdLst>
            <a:ahLst/>
            <a:cxnLst>
              <a:cxn ang="T8">
                <a:pos x="T0" y="T1"/>
              </a:cxn>
              <a:cxn ang="T9">
                <a:pos x="T2" y="T3"/>
              </a:cxn>
              <a:cxn ang="T10">
                <a:pos x="T4" y="T5"/>
              </a:cxn>
              <a:cxn ang="T11">
                <a:pos x="T6" y="T7"/>
              </a:cxn>
            </a:cxnLst>
            <a:rect l="T12" t="T13" r="T14" b="T15"/>
            <a:pathLst>
              <a:path w="21600" h="21600">
                <a:moveTo>
                  <a:pt x="21600" y="6079"/>
                </a:moveTo>
                <a:lnTo>
                  <a:pt x="15131" y="0"/>
                </a:lnTo>
                <a:lnTo>
                  <a:pt x="15131" y="5447"/>
                </a:lnTo>
                <a:lnTo>
                  <a:pt x="12427" y="5447"/>
                </a:lnTo>
                <a:cubicBezTo>
                  <a:pt x="5564" y="5447"/>
                  <a:pt x="0" y="8452"/>
                  <a:pt x="0" y="12158"/>
                </a:cubicBezTo>
                <a:lnTo>
                  <a:pt x="0" y="21600"/>
                </a:lnTo>
                <a:lnTo>
                  <a:pt x="1292" y="21600"/>
                </a:lnTo>
                <a:lnTo>
                  <a:pt x="1292" y="12158"/>
                </a:lnTo>
                <a:cubicBezTo>
                  <a:pt x="1292" y="9150"/>
                  <a:pt x="6277" y="6711"/>
                  <a:pt x="12427" y="6711"/>
                </a:cubicBezTo>
                <a:lnTo>
                  <a:pt x="15131" y="6711"/>
                </a:lnTo>
                <a:lnTo>
                  <a:pt x="15131"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Franklin Gothic Medium" panose="020B0603020102020204" pitchFamily="34" charset="0"/>
            </a:endParaRPr>
          </a:p>
        </p:txBody>
      </p:sp>
      <p:sp>
        <p:nvSpPr>
          <p:cNvPr id="21509" name="AutoShape 9"/>
          <p:cNvSpPr>
            <a:spLocks noChangeArrowheads="1"/>
          </p:cNvSpPr>
          <p:nvPr/>
        </p:nvSpPr>
        <p:spPr bwMode="auto">
          <a:xfrm rot="16200000" flipH="1" flipV="1">
            <a:off x="5153025" y="2765748"/>
            <a:ext cx="3505200" cy="28194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5447 h 21600"/>
              <a:gd name="T14" fmla="*/ 20927 w 21600"/>
              <a:gd name="T15" fmla="*/ 6711 h 21600"/>
            </a:gdLst>
            <a:ahLst/>
            <a:cxnLst>
              <a:cxn ang="T8">
                <a:pos x="T0" y="T1"/>
              </a:cxn>
              <a:cxn ang="T9">
                <a:pos x="T2" y="T3"/>
              </a:cxn>
              <a:cxn ang="T10">
                <a:pos x="T4" y="T5"/>
              </a:cxn>
              <a:cxn ang="T11">
                <a:pos x="T6" y="T7"/>
              </a:cxn>
            </a:cxnLst>
            <a:rect l="T12" t="T13" r="T14" b="T15"/>
            <a:pathLst>
              <a:path w="21600" h="21600">
                <a:moveTo>
                  <a:pt x="21600" y="6079"/>
                </a:moveTo>
                <a:lnTo>
                  <a:pt x="15131" y="0"/>
                </a:lnTo>
                <a:lnTo>
                  <a:pt x="15131" y="5447"/>
                </a:lnTo>
                <a:lnTo>
                  <a:pt x="12427" y="5447"/>
                </a:lnTo>
                <a:cubicBezTo>
                  <a:pt x="5564" y="5447"/>
                  <a:pt x="0" y="8452"/>
                  <a:pt x="0" y="12158"/>
                </a:cubicBezTo>
                <a:lnTo>
                  <a:pt x="0" y="21600"/>
                </a:lnTo>
                <a:lnTo>
                  <a:pt x="1292" y="21600"/>
                </a:lnTo>
                <a:lnTo>
                  <a:pt x="1292" y="12158"/>
                </a:lnTo>
                <a:cubicBezTo>
                  <a:pt x="1292" y="9150"/>
                  <a:pt x="6277" y="6711"/>
                  <a:pt x="12427" y="6711"/>
                </a:cubicBezTo>
                <a:lnTo>
                  <a:pt x="15131" y="6711"/>
                </a:lnTo>
                <a:lnTo>
                  <a:pt x="15131"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Franklin Gothic Medium" panose="020B0603020102020204" pitchFamily="34" charset="0"/>
            </a:endParaRPr>
          </a:p>
        </p:txBody>
      </p:sp>
      <p:sp>
        <p:nvSpPr>
          <p:cNvPr id="21510" name="Text Box 10"/>
          <p:cNvSpPr txBox="1">
            <a:spLocks noChangeArrowheads="1"/>
          </p:cNvSpPr>
          <p:nvPr/>
        </p:nvSpPr>
        <p:spPr bwMode="auto">
          <a:xfrm rot="570280">
            <a:off x="1859103" y="5149410"/>
            <a:ext cx="2438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dirty="0">
                <a:solidFill>
                  <a:schemeClr val="bg1"/>
                </a:solidFill>
                <a:latin typeface="Franklin Gothic Medium" panose="020B0603020102020204" pitchFamily="34" charset="0"/>
              </a:rPr>
              <a:t>Sensation</a:t>
            </a:r>
          </a:p>
        </p:txBody>
      </p:sp>
      <p:sp>
        <p:nvSpPr>
          <p:cNvPr id="21511" name="Text Box 11"/>
          <p:cNvSpPr txBox="1">
            <a:spLocks noChangeArrowheads="1"/>
          </p:cNvSpPr>
          <p:nvPr/>
        </p:nvSpPr>
        <p:spPr bwMode="auto">
          <a:xfrm>
            <a:off x="5495925" y="1738313"/>
            <a:ext cx="2438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200" b="1" dirty="0">
                <a:latin typeface="Franklin Gothic Medium" panose="020B0603020102020204" pitchFamily="34" charset="0"/>
              </a:rPr>
              <a:t>Perception</a:t>
            </a:r>
          </a:p>
        </p:txBody>
      </p:sp>
      <p:sp>
        <p:nvSpPr>
          <p:cNvPr id="21512" name="Rectangle 2"/>
          <p:cNvSpPr>
            <a:spLocks noGrp="1" noChangeArrowheads="1"/>
          </p:cNvSpPr>
          <p:nvPr>
            <p:ph type="title"/>
          </p:nvPr>
        </p:nvSpPr>
        <p:spPr/>
        <p:txBody>
          <a:bodyPr>
            <a:normAutofit fontScale="90000"/>
          </a:bodyPr>
          <a:lstStyle/>
          <a:p>
            <a:pPr eaLnBrk="1" hangingPunct="1"/>
            <a:r>
              <a:rPr lang="en-US" altLang="en-US" dirty="0" smtClean="0">
                <a:latin typeface="Franklin Gothic Medium" panose="020B0603020102020204" pitchFamily="34" charset="0"/>
              </a:rPr>
              <a:t>BOTTOM-UP vs TOP-DOWN PROCESSING</a:t>
            </a:r>
          </a:p>
        </p:txBody>
      </p:sp>
    </p:spTree>
    <p:extLst>
      <p:ext uri="{BB962C8B-B14F-4D97-AF65-F5344CB8AC3E}">
        <p14:creationId xmlns:p14="http://schemas.microsoft.com/office/powerpoint/2010/main" val="309727155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EAR</a:t>
            </a:r>
            <a:endParaRPr lang="en-US" dirty="0">
              <a:latin typeface="Franklin Gothic Medium" pitchFamily="34" charset="0"/>
            </a:endParaRPr>
          </a:p>
        </p:txBody>
      </p:sp>
      <p:pic>
        <p:nvPicPr>
          <p:cNvPr id="30722" name="Picture 2" descr="https://lh5.googleusercontent.com/huArGm8iybX-0n2r2Nl18PpFZTwLh_SvccXRxrGZMAes9y3gr0s2FHEajGge6UOs6dvSRRyZmET6XR6YLzxyVVCCiJgac6Ro0CaqhXJnTQePTdElEw"/>
          <p:cNvPicPr>
            <a:picLocks noChangeAspect="1" noChangeArrowheads="1"/>
          </p:cNvPicPr>
          <p:nvPr/>
        </p:nvPicPr>
        <p:blipFill>
          <a:blip r:embed="rId2" cstate="print"/>
          <a:srcRect/>
          <a:stretch>
            <a:fillRect/>
          </a:stretch>
        </p:blipFill>
        <p:spPr bwMode="auto">
          <a:xfrm>
            <a:off x="0" y="1981200"/>
            <a:ext cx="9144000" cy="3524251"/>
          </a:xfrm>
          <a:prstGeom prst="rect">
            <a:avLst/>
          </a:prstGeom>
          <a:noFill/>
        </p:spPr>
      </p:pic>
      <p:sp>
        <p:nvSpPr>
          <p:cNvPr id="5" name="Rectangle 4"/>
          <p:cNvSpPr/>
          <p:nvPr/>
        </p:nvSpPr>
        <p:spPr>
          <a:xfrm>
            <a:off x="3733800" y="5943600"/>
            <a:ext cx="1601721" cy="369332"/>
          </a:xfrm>
          <a:prstGeom prst="rect">
            <a:avLst/>
          </a:prstGeom>
        </p:spPr>
        <p:txBody>
          <a:bodyPr wrap="none">
            <a:spAutoFit/>
          </a:bodyPr>
          <a:lstStyle/>
          <a:p>
            <a:r>
              <a:rPr lang="en-US" dirty="0" smtClean="0">
                <a:latin typeface="Franklin Gothic Medium" pitchFamily="34" charset="0"/>
              </a:rPr>
              <a:t>Auditory nerve</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Franklin Gothic Medium" pitchFamily="34" charset="0"/>
              </a:rPr>
              <a:t>NEURAL IMPULSE TO THE BRAIN</a:t>
            </a:r>
            <a:endParaRPr lang="en-US" dirty="0">
              <a:latin typeface="Franklin Gothic Medium" pitchFamily="34" charset="0"/>
            </a:endParaRPr>
          </a:p>
        </p:txBody>
      </p:sp>
      <p:pic>
        <p:nvPicPr>
          <p:cNvPr id="29698" name="Picture 2" descr="https://lh5.googleusercontent.com/b0VbHuqmj5POJuOZ44gtMjyPGBw85JGKjA8tk0JGacWAeapnlVbaY1LrzYTU_TT_NKN-qJetvibkvTwyMjoZsMlwMw8vbOlnX04ocpnp-YTIluAG-g"/>
          <p:cNvPicPr>
            <a:picLocks noChangeAspect="1" noChangeArrowheads="1"/>
          </p:cNvPicPr>
          <p:nvPr/>
        </p:nvPicPr>
        <p:blipFill>
          <a:blip r:embed="rId2" cstate="print"/>
          <a:srcRect/>
          <a:stretch>
            <a:fillRect/>
          </a:stretch>
        </p:blipFill>
        <p:spPr bwMode="auto">
          <a:xfrm>
            <a:off x="533400" y="1676400"/>
            <a:ext cx="8305800" cy="4943476"/>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grpSp>
        <p:nvGrpSpPr>
          <p:cNvPr id="8195" name="Group 10"/>
          <p:cNvGrpSpPr>
            <a:grpSpLocks/>
          </p:cNvGrpSpPr>
          <p:nvPr/>
        </p:nvGrpSpPr>
        <p:grpSpPr bwMode="auto">
          <a:xfrm>
            <a:off x="282575" y="117475"/>
            <a:ext cx="8824913" cy="6689725"/>
            <a:chOff x="282839" y="117816"/>
            <a:chExt cx="8824474" cy="6689677"/>
          </a:xfrm>
        </p:grpSpPr>
        <p:sp>
          <p:nvSpPr>
            <p:cNvPr id="12" name="Rectangle 11"/>
            <p:cNvSpPr/>
            <p:nvPr/>
          </p:nvSpPr>
          <p:spPr>
            <a:xfrm>
              <a:off x="3394275" y="3276600"/>
              <a:ext cx="2015925" cy="910571"/>
            </a:xfrm>
            <a:prstGeom prst="rect">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3200" b="1" dirty="0">
                  <a:solidFill>
                    <a:schemeClr val="bg1"/>
                  </a:solidFill>
                  <a:latin typeface="Franklin Gothic Medium" panose="020B0603020102020204" pitchFamily="34" charset="0"/>
                  <a:cs typeface="Times New Roman" pitchFamily="18" charset="0"/>
                </a:rPr>
                <a:t>Sensation</a:t>
              </a:r>
            </a:p>
          </p:txBody>
        </p:sp>
        <p:sp>
          <p:nvSpPr>
            <p:cNvPr id="13" name="Oval 12"/>
            <p:cNvSpPr/>
            <p:nvPr/>
          </p:nvSpPr>
          <p:spPr>
            <a:xfrm>
              <a:off x="1205131" y="3124519"/>
              <a:ext cx="1309622" cy="1198554"/>
            </a:xfrm>
            <a:prstGeom prst="ellipse">
              <a:avLst/>
            </a:prstGeom>
            <a:ln/>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Vision</a:t>
              </a:r>
            </a:p>
          </p:txBody>
        </p:sp>
        <p:cxnSp>
          <p:nvCxnSpPr>
            <p:cNvPr id="14" name="Straight Arrow Connector 13"/>
            <p:cNvCxnSpPr>
              <a:endCxn id="13" idx="6"/>
            </p:cNvCxnSpPr>
            <p:nvPr/>
          </p:nvCxnSpPr>
          <p:spPr>
            <a:xfrm flipH="1" flipV="1">
              <a:off x="2514753" y="3724590"/>
              <a:ext cx="879431" cy="79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955981" y="4738996"/>
              <a:ext cx="1371532" cy="671507"/>
            </a:xfrm>
            <a:prstGeom prst="roundRect">
              <a:avLst/>
            </a:prstGeom>
            <a:ln/>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 Eye</a:t>
              </a:r>
            </a:p>
          </p:txBody>
        </p:sp>
        <p:cxnSp>
          <p:nvCxnSpPr>
            <p:cNvPr id="16" name="Straight Arrow Connector 15"/>
            <p:cNvCxnSpPr>
              <a:stCxn id="13" idx="5"/>
              <a:endCxn id="15" idx="0"/>
            </p:cNvCxnSpPr>
            <p:nvPr/>
          </p:nvCxnSpPr>
          <p:spPr>
            <a:xfrm>
              <a:off x="2322676" y="4148450"/>
              <a:ext cx="319071" cy="5905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282839" y="4750108"/>
              <a:ext cx="1371532" cy="671508"/>
            </a:xfrm>
            <a:prstGeom prst="roundRect">
              <a:avLst/>
            </a:prstGeom>
            <a:ln/>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Theories</a:t>
              </a:r>
            </a:p>
          </p:txBody>
        </p:sp>
        <p:cxnSp>
          <p:nvCxnSpPr>
            <p:cNvPr id="18" name="Straight Arrow Connector 17"/>
            <p:cNvCxnSpPr>
              <a:stCxn id="13" idx="3"/>
              <a:endCxn id="17" idx="0"/>
            </p:cNvCxnSpPr>
            <p:nvPr/>
          </p:nvCxnSpPr>
          <p:spPr>
            <a:xfrm flipH="1">
              <a:off x="968605" y="4148450"/>
              <a:ext cx="428604" cy="6016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856349" y="3132457"/>
              <a:ext cx="1373119" cy="1198553"/>
            </a:xfrm>
            <a:prstGeom prst="ellipse">
              <a:avLst/>
            </a:prstGeom>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Hearing</a:t>
              </a:r>
            </a:p>
          </p:txBody>
        </p:sp>
        <p:cxnSp>
          <p:nvCxnSpPr>
            <p:cNvPr id="20" name="Straight Arrow Connector 19"/>
            <p:cNvCxnSpPr>
              <a:endCxn id="19" idx="2"/>
            </p:cNvCxnSpPr>
            <p:nvPr/>
          </p:nvCxnSpPr>
          <p:spPr>
            <a:xfrm>
              <a:off x="5410209" y="3732528"/>
              <a:ext cx="144614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3"/>
              <a:endCxn id="22" idx="0"/>
            </p:cNvCxnSpPr>
            <p:nvPr/>
          </p:nvCxnSpPr>
          <p:spPr>
            <a:xfrm flipH="1">
              <a:off x="6681734" y="4156387"/>
              <a:ext cx="366694" cy="6334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868974" y="4789795"/>
              <a:ext cx="1625519" cy="569908"/>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 Ear</a:t>
              </a:r>
            </a:p>
          </p:txBody>
        </p:sp>
        <p:sp>
          <p:nvSpPr>
            <p:cNvPr id="23" name="Rounded Rectangle 22"/>
            <p:cNvSpPr/>
            <p:nvPr/>
          </p:nvSpPr>
          <p:spPr>
            <a:xfrm>
              <a:off x="7735781" y="4735821"/>
              <a:ext cx="1371532" cy="669920"/>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Theories</a:t>
              </a:r>
            </a:p>
          </p:txBody>
        </p:sp>
        <p:cxnSp>
          <p:nvCxnSpPr>
            <p:cNvPr id="24" name="Straight Arrow Connector 23"/>
            <p:cNvCxnSpPr>
              <a:stCxn id="19" idx="5"/>
              <a:endCxn id="23" idx="0"/>
            </p:cNvCxnSpPr>
            <p:nvPr/>
          </p:nvCxnSpPr>
          <p:spPr>
            <a:xfrm>
              <a:off x="7973894" y="4156387"/>
              <a:ext cx="447653" cy="5794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857711" y="4750108"/>
              <a:ext cx="1415708" cy="1162042"/>
            </a:xfrm>
            <a:prstGeom prst="ellipse">
              <a:avLst/>
            </a:prstGeom>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Other Senses</a:t>
              </a:r>
            </a:p>
          </p:txBody>
        </p:sp>
        <p:cxnSp>
          <p:nvCxnSpPr>
            <p:cNvPr id="26" name="Straight Arrow Connector 25"/>
            <p:cNvCxnSpPr>
              <a:endCxn id="25" idx="0"/>
            </p:cNvCxnSpPr>
            <p:nvPr/>
          </p:nvCxnSpPr>
          <p:spPr>
            <a:xfrm>
              <a:off x="4402197" y="4186550"/>
              <a:ext cx="149218" cy="5635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6095975" y="5988349"/>
              <a:ext cx="1242951" cy="669920"/>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Smell</a:t>
              </a:r>
            </a:p>
          </p:txBody>
        </p:sp>
        <p:sp>
          <p:nvSpPr>
            <p:cNvPr id="28" name="Rounded Rectangle 27"/>
            <p:cNvSpPr/>
            <p:nvPr/>
          </p:nvSpPr>
          <p:spPr>
            <a:xfrm>
              <a:off x="3929146" y="6135986"/>
              <a:ext cx="1252475" cy="671507"/>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Taste</a:t>
              </a:r>
            </a:p>
          </p:txBody>
        </p:sp>
        <p:sp>
          <p:nvSpPr>
            <p:cNvPr id="29" name="Rounded Rectangle 28"/>
            <p:cNvSpPr/>
            <p:nvPr/>
          </p:nvSpPr>
          <p:spPr>
            <a:xfrm>
              <a:off x="1813385" y="6002637"/>
              <a:ext cx="1514128" cy="658807"/>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smtClean="0">
                  <a:solidFill>
                    <a:schemeClr val="tx1"/>
                  </a:solidFill>
                  <a:latin typeface="Franklin Gothic Medium" panose="020B0603020102020204" pitchFamily="34" charset="0"/>
                  <a:cs typeface="Times New Roman" pitchFamily="18" charset="0"/>
                </a:rPr>
                <a:t>Touch/Pain</a:t>
              </a:r>
              <a:endParaRPr lang="en-US" dirty="0">
                <a:solidFill>
                  <a:schemeClr val="tx1"/>
                </a:solidFill>
                <a:latin typeface="Franklin Gothic Medium" panose="020B0603020102020204" pitchFamily="34" charset="0"/>
                <a:cs typeface="Times New Roman" pitchFamily="18" charset="0"/>
              </a:endParaRPr>
            </a:p>
          </p:txBody>
        </p:sp>
        <p:cxnSp>
          <p:nvCxnSpPr>
            <p:cNvPr id="30" name="Straight Arrow Connector 29"/>
            <p:cNvCxnSpPr>
              <a:stCxn id="25" idx="3"/>
              <a:endCxn id="29" idx="3"/>
            </p:cNvCxnSpPr>
            <p:nvPr/>
          </p:nvCxnSpPr>
          <p:spPr>
            <a:xfrm flipH="1">
              <a:off x="3327513" y="5741973"/>
              <a:ext cx="737524" cy="5900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5" idx="4"/>
              <a:endCxn id="28" idx="0"/>
            </p:cNvCxnSpPr>
            <p:nvPr/>
          </p:nvCxnSpPr>
          <p:spPr>
            <a:xfrm>
              <a:off x="4551415" y="5912149"/>
              <a:ext cx="4762" cy="2238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5" idx="5"/>
              <a:endCxn id="27" idx="1"/>
            </p:cNvCxnSpPr>
            <p:nvPr/>
          </p:nvCxnSpPr>
          <p:spPr>
            <a:xfrm>
              <a:off x="4978430" y="5742289"/>
              <a:ext cx="1117544" cy="5810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402197" y="3119757"/>
              <a:ext cx="0" cy="1571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5230831" y="117816"/>
              <a:ext cx="1354070" cy="671508"/>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Gestalt Principles</a:t>
              </a:r>
            </a:p>
          </p:txBody>
        </p:sp>
        <p:sp>
          <p:nvSpPr>
            <p:cNvPr id="35" name="Rounded Rectangle 34"/>
            <p:cNvSpPr/>
            <p:nvPr/>
          </p:nvSpPr>
          <p:spPr>
            <a:xfrm>
              <a:off x="2641747" y="117816"/>
              <a:ext cx="1504875" cy="677858"/>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Perceptual Constancies</a:t>
              </a:r>
            </a:p>
          </p:txBody>
        </p:sp>
        <p:cxnSp>
          <p:nvCxnSpPr>
            <p:cNvPr id="36" name="Straight Arrow Connector 35"/>
            <p:cNvCxnSpPr>
              <a:stCxn id="39" idx="1"/>
              <a:endCxn id="35" idx="2"/>
            </p:cNvCxnSpPr>
            <p:nvPr/>
          </p:nvCxnSpPr>
          <p:spPr>
            <a:xfrm flipH="1" flipV="1">
              <a:off x="3460856" y="795674"/>
              <a:ext cx="396855" cy="2381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9" idx="7"/>
              <a:endCxn id="34" idx="2"/>
            </p:cNvCxnSpPr>
            <p:nvPr/>
          </p:nvCxnSpPr>
          <p:spPr>
            <a:xfrm flipV="1">
              <a:off x="4959381" y="789324"/>
              <a:ext cx="949278" cy="2444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394800" y="2209800"/>
              <a:ext cx="2015925" cy="910571"/>
            </a:xfrm>
            <a:prstGeom prst="rect">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3200" b="1" dirty="0">
                  <a:solidFill>
                    <a:schemeClr val="bg1"/>
                  </a:solidFill>
                  <a:latin typeface="Franklin Gothic Medium" panose="020B0603020102020204" pitchFamily="34" charset="0"/>
                  <a:cs typeface="Times New Roman" pitchFamily="18" charset="0"/>
                </a:rPr>
                <a:t>Perception</a:t>
              </a:r>
            </a:p>
          </p:txBody>
        </p:sp>
        <p:sp>
          <p:nvSpPr>
            <p:cNvPr id="39" name="Oval 38"/>
            <p:cNvSpPr/>
            <p:nvPr/>
          </p:nvSpPr>
          <p:spPr>
            <a:xfrm>
              <a:off x="3629123" y="884573"/>
              <a:ext cx="1781077" cy="1019168"/>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Basic Principles</a:t>
              </a:r>
            </a:p>
          </p:txBody>
        </p:sp>
        <p:cxnSp>
          <p:nvCxnSpPr>
            <p:cNvPr id="40" name="Straight Arrow Connector 39"/>
            <p:cNvCxnSpPr>
              <a:endCxn id="39" idx="4"/>
            </p:cNvCxnSpPr>
            <p:nvPr/>
          </p:nvCxnSpPr>
          <p:spPr>
            <a:xfrm flipV="1">
              <a:off x="4402197" y="1903741"/>
              <a:ext cx="6350" cy="30638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9" idx="2"/>
              <a:endCxn id="42" idx="3"/>
            </p:cNvCxnSpPr>
            <p:nvPr/>
          </p:nvCxnSpPr>
          <p:spPr>
            <a:xfrm flipH="1">
              <a:off x="2711593" y="1394157"/>
              <a:ext cx="917529" cy="269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1460705" y="1083009"/>
              <a:ext cx="1250888" cy="676270"/>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Visual Illusions</a:t>
              </a:r>
            </a:p>
          </p:txBody>
        </p:sp>
        <p:sp>
          <p:nvSpPr>
            <p:cNvPr id="43" name="Rounded Rectangle 42"/>
            <p:cNvSpPr/>
            <p:nvPr/>
          </p:nvSpPr>
          <p:spPr>
            <a:xfrm>
              <a:off x="6119787" y="1089359"/>
              <a:ext cx="1354070" cy="669920"/>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Depth Perception</a:t>
              </a:r>
            </a:p>
          </p:txBody>
        </p:sp>
        <p:cxnSp>
          <p:nvCxnSpPr>
            <p:cNvPr id="44" name="Straight Arrow Connector 43"/>
            <p:cNvCxnSpPr>
              <a:stCxn id="39" idx="6"/>
              <a:endCxn id="43" idx="1"/>
            </p:cNvCxnSpPr>
            <p:nvPr/>
          </p:nvCxnSpPr>
          <p:spPr>
            <a:xfrm>
              <a:off x="5187970" y="1394157"/>
              <a:ext cx="931817" cy="301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197" name="Rectangle 56"/>
          <p:cNvSpPr>
            <a:spLocks noChangeArrowheads="1"/>
          </p:cNvSpPr>
          <p:nvPr/>
        </p:nvSpPr>
        <p:spPr bwMode="auto">
          <a:xfrm>
            <a:off x="7620000" y="4654326"/>
            <a:ext cx="1573800" cy="832299"/>
          </a:xfrm>
          <a:prstGeom prst="rect">
            <a:avLst/>
          </a:prstGeom>
          <a:solidFill>
            <a:srgbClr val="FFFF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8198" name="AutoShape 55"/>
          <p:cNvSpPr>
            <a:spLocks noChangeArrowheads="1"/>
          </p:cNvSpPr>
          <p:nvPr/>
        </p:nvSpPr>
        <p:spPr bwMode="auto">
          <a:xfrm>
            <a:off x="8211866" y="5567812"/>
            <a:ext cx="990600" cy="609600"/>
          </a:xfrm>
          <a:prstGeom prst="wedgeRoundRectCallout">
            <a:avLst>
              <a:gd name="adj1" fmla="val -52942"/>
              <a:gd name="adj2" fmla="val 91355"/>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1202">
            <a:off x="7310777" y="5838523"/>
            <a:ext cx="963825" cy="986441"/>
          </a:xfrm>
          <a:prstGeom prst="ellipse">
            <a:avLst/>
          </a:prstGeom>
        </p:spPr>
      </p:pic>
    </p:spTree>
    <p:extLst>
      <p:ext uri="{BB962C8B-B14F-4D97-AF65-F5344CB8AC3E}">
        <p14:creationId xmlns:p14="http://schemas.microsoft.com/office/powerpoint/2010/main" val="217000317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THE EAR: </a:t>
            </a:r>
            <a:r>
              <a:rPr lang="en-US" i="1" dirty="0" smtClean="0">
                <a:latin typeface="Franklin Gothic Medium" pitchFamily="34" charset="0"/>
              </a:rPr>
              <a:t>PERCEIVING LOUDNESS</a:t>
            </a:r>
            <a:endParaRPr lang="en-US" dirty="0">
              <a:latin typeface="Franklin Gothic Medium" pitchFamily="34" charset="0"/>
            </a:endParaRPr>
          </a:p>
        </p:txBody>
      </p:sp>
      <p:sp>
        <p:nvSpPr>
          <p:cNvPr id="3" name="Content Placeholder 2"/>
          <p:cNvSpPr>
            <a:spLocks noGrp="1"/>
          </p:cNvSpPr>
          <p:nvPr>
            <p:ph idx="1"/>
          </p:nvPr>
        </p:nvSpPr>
        <p:spPr/>
        <p:txBody>
          <a:bodyPr/>
          <a:lstStyle/>
          <a:p>
            <a:r>
              <a:rPr lang="en-US" dirty="0" smtClean="0">
                <a:latin typeface="Franklin Gothic Medium" pitchFamily="34" charset="0"/>
              </a:rPr>
              <a:t>Basilar membrane's hair cell</a:t>
            </a:r>
          </a:p>
          <a:p>
            <a:r>
              <a:rPr lang="en-US" dirty="0" smtClean="0">
                <a:latin typeface="Franklin Gothic Medium" pitchFamily="34" charset="0"/>
              </a:rPr>
              <a:t>Compressed sound</a:t>
            </a:r>
            <a:endParaRPr lang="en-US" dirty="0">
              <a:latin typeface="Franklin Gothic Medium" pitchFamily="34" charset="0"/>
            </a:endParaRPr>
          </a:p>
        </p:txBody>
      </p:sp>
      <p:pic>
        <p:nvPicPr>
          <p:cNvPr id="28674" name="Picture 2" descr="https://lh6.googleusercontent.com/tww-0s6O5pWNCzJYrKErL5kPa3apcFIOtaq8K9g9Aarl-JCq_eZ2yaJDypevBURsmMYNYeUFXD-gkmUvh1d-wOB4d3nxVPL2ZuHHX6K99q-PGUxCqg"/>
          <p:cNvPicPr>
            <a:picLocks noChangeAspect="1" noChangeArrowheads="1"/>
          </p:cNvPicPr>
          <p:nvPr/>
        </p:nvPicPr>
        <p:blipFill>
          <a:blip r:embed="rId3" cstate="print"/>
          <a:srcRect/>
          <a:stretch>
            <a:fillRect/>
          </a:stretch>
        </p:blipFill>
        <p:spPr bwMode="auto">
          <a:xfrm>
            <a:off x="1981200" y="3124200"/>
            <a:ext cx="5048250" cy="3200401"/>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COCHLEA AND LOUD SOUNDS</a:t>
            </a:r>
            <a:endParaRPr lang="en-US" dirty="0">
              <a:latin typeface="Franklin Gothic Medium" pitchFamily="34" charset="0"/>
            </a:endParaRPr>
          </a:p>
        </p:txBody>
      </p:sp>
      <p:pic>
        <p:nvPicPr>
          <p:cNvPr id="27650" name="Picture 2" descr="https://lh4.googleusercontent.com/Ju9dG5fTe_bdlUeBr4IEqkUHo6yfbXH88eaGboGqNqS7dhpfzH_2QBnzVS-scjUGoOgy5VI0db3PJ4GzGRpZYH2z2JH684iiRXN2tN_CBvHCv-hREA"/>
          <p:cNvPicPr>
            <a:picLocks noChangeAspect="1" noChangeArrowheads="1"/>
          </p:cNvPicPr>
          <p:nvPr/>
        </p:nvPicPr>
        <p:blipFill>
          <a:blip r:embed="rId2" cstate="print"/>
          <a:srcRect/>
          <a:stretch>
            <a:fillRect/>
          </a:stretch>
        </p:blipFill>
        <p:spPr bwMode="auto">
          <a:xfrm>
            <a:off x="838200" y="1523999"/>
            <a:ext cx="7753350" cy="5334001"/>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a:xfrm>
            <a:off x="34834" y="0"/>
            <a:ext cx="9109166" cy="1636712"/>
          </a:xfrm>
        </p:spPr>
        <p:txBody>
          <a:bodyPr/>
          <a:lstStyle/>
          <a:p>
            <a:pPr algn="ctr"/>
            <a:r>
              <a:rPr lang="en-US" dirty="0" smtClean="0">
                <a:latin typeface="Franklin Gothic Medium" panose="020B0603020102020204" pitchFamily="34" charset="0"/>
              </a:rPr>
              <a:t>PITCH THEORIES</a:t>
            </a:r>
            <a:endParaRPr lang="en-US" dirty="0">
              <a:latin typeface="Franklin Gothic Medium" panose="020B0603020102020204" pitchFamily="34" charset="0"/>
            </a:endParaRPr>
          </a:p>
        </p:txBody>
      </p:sp>
      <p:pic>
        <p:nvPicPr>
          <p:cNvPr id="21507" name="Content Placeholder 3" descr="baseball_pitcher_pitching_fastball_hg_clr.gif"/>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943100" y="1905000"/>
            <a:ext cx="5181600" cy="4330700"/>
          </a:xfrm>
        </p:spPr>
      </p:pic>
      <p:sp>
        <p:nvSpPr>
          <p:cNvPr id="5" name="TextBox 4"/>
          <p:cNvSpPr txBox="1">
            <a:spLocks noChangeArrowheads="1"/>
          </p:cNvSpPr>
          <p:nvPr/>
        </p:nvSpPr>
        <p:spPr bwMode="auto">
          <a:xfrm>
            <a:off x="2341517" y="5257800"/>
            <a:ext cx="44958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Franklin Gothic Medium" panose="020B0603020102020204" pitchFamily="34" charset="0"/>
              </a:rPr>
              <a:t>Place Theory and Frequency Theory</a:t>
            </a:r>
          </a:p>
        </p:txBody>
      </p:sp>
    </p:spTree>
    <p:extLst>
      <p:ext uri="{BB962C8B-B14F-4D97-AF65-F5344CB8AC3E}">
        <p14:creationId xmlns:p14="http://schemas.microsoft.com/office/powerpoint/2010/main" val="1148803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EAR: </a:t>
            </a:r>
            <a:r>
              <a:rPr lang="en-US" i="1" dirty="0" smtClean="0">
                <a:latin typeface="Franklin Gothic Medium" pitchFamily="34" charset="0"/>
              </a:rPr>
              <a:t>PERCEIVING PITCH </a:t>
            </a:r>
            <a:endParaRPr lang="en-US" dirty="0">
              <a:latin typeface="Franklin Gothic Medium" pitchFamily="34" charset="0"/>
            </a:endParaRPr>
          </a:p>
        </p:txBody>
      </p:sp>
      <p:sp>
        <p:nvSpPr>
          <p:cNvPr id="3" name="Content Placeholder 2"/>
          <p:cNvSpPr>
            <a:spLocks noGrp="1"/>
          </p:cNvSpPr>
          <p:nvPr>
            <p:ph idx="1"/>
          </p:nvPr>
        </p:nvSpPr>
        <p:spPr/>
        <p:txBody>
          <a:bodyPr/>
          <a:lstStyle/>
          <a:p>
            <a:r>
              <a:rPr lang="en-US" dirty="0" smtClean="0">
                <a:latin typeface="Franklin Gothic Medium" pitchFamily="34" charset="0"/>
              </a:rPr>
              <a:t>Place theory</a:t>
            </a:r>
          </a:p>
          <a:p>
            <a:pPr lvl="1"/>
            <a:r>
              <a:rPr lang="en-US" dirty="0" smtClean="0">
                <a:latin typeface="Franklin Gothic Medium" pitchFamily="34" charset="0"/>
              </a:rPr>
              <a:t>High pitched sounds</a:t>
            </a:r>
          </a:p>
          <a:p>
            <a:r>
              <a:rPr lang="en-US" dirty="0" smtClean="0">
                <a:latin typeface="Franklin Gothic Medium" pitchFamily="34" charset="0"/>
              </a:rPr>
              <a:t>Frequency theory</a:t>
            </a:r>
          </a:p>
          <a:p>
            <a:pPr lvl="1"/>
            <a:r>
              <a:rPr lang="en-US" dirty="0" smtClean="0">
                <a:latin typeface="Franklin Gothic Medium" pitchFamily="34" charset="0"/>
              </a:rPr>
              <a:t>Low pitched sounds </a:t>
            </a:r>
          </a:p>
          <a:p>
            <a:r>
              <a:rPr lang="en-US" dirty="0" smtClean="0">
                <a:latin typeface="Franklin Gothic Medium" pitchFamily="34" charset="0"/>
              </a:rPr>
              <a:t>Volley principle</a:t>
            </a:r>
            <a:endParaRPr lang="en-US" dirty="0">
              <a:latin typeface="Franklin Gothic Medium" pitchFamily="34" charset="0"/>
            </a:endParaRPr>
          </a:p>
        </p:txBody>
      </p:sp>
      <p:pic>
        <p:nvPicPr>
          <p:cNvPr id="4" name="Picture 2" descr="https://lh5.googleusercontent.com/huArGm8iybX-0n2r2Nl18PpFZTwLh_SvccXRxrGZMAes9y3gr0s2FHEajGge6UOs6dvSRRyZmET6XR6YLzxyVVCCiJgac6Ro0CaqhXJnTQePTdElEw"/>
          <p:cNvPicPr>
            <a:picLocks noChangeAspect="1" noChangeArrowheads="1"/>
          </p:cNvPicPr>
          <p:nvPr/>
        </p:nvPicPr>
        <p:blipFill>
          <a:blip r:embed="rId3" cstate="print"/>
          <a:srcRect l="30000" r="40000"/>
          <a:stretch>
            <a:fillRect/>
          </a:stretch>
        </p:blipFill>
        <p:spPr bwMode="auto">
          <a:xfrm>
            <a:off x="5638800" y="2362200"/>
            <a:ext cx="2743200" cy="3524251"/>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EAR: </a:t>
            </a:r>
            <a:r>
              <a:rPr lang="en-US" i="1" dirty="0" smtClean="0">
                <a:latin typeface="Franklin Gothic Medium" pitchFamily="34" charset="0"/>
              </a:rPr>
              <a:t>LOCATING SOUNDS</a:t>
            </a:r>
            <a:endParaRPr lang="en-US" dirty="0">
              <a:latin typeface="Franklin Gothic Medium" pitchFamily="34" charset="0"/>
            </a:endParaRPr>
          </a:p>
        </p:txBody>
      </p:sp>
      <p:sp>
        <p:nvSpPr>
          <p:cNvPr id="3" name="Content Placeholder 2"/>
          <p:cNvSpPr>
            <a:spLocks noGrp="1"/>
          </p:cNvSpPr>
          <p:nvPr>
            <p:ph idx="1"/>
          </p:nvPr>
        </p:nvSpPr>
        <p:spPr/>
        <p:txBody>
          <a:bodyPr/>
          <a:lstStyle/>
          <a:p>
            <a:r>
              <a:rPr lang="en-US" dirty="0" smtClean="0">
                <a:latin typeface="Franklin Gothic Medium" pitchFamily="34" charset="0"/>
              </a:rPr>
              <a:t>Stereophonic hearing</a:t>
            </a:r>
          </a:p>
          <a:p>
            <a:r>
              <a:rPr lang="en-US" dirty="0" smtClean="0">
                <a:latin typeface="Franklin Gothic Medium" pitchFamily="34" charset="0"/>
              </a:rPr>
              <a:t>Localization of sounds</a:t>
            </a:r>
          </a:p>
          <a:p>
            <a:r>
              <a:rPr lang="en-US" dirty="0" smtClean="0">
                <a:latin typeface="Franklin Gothic Medium" pitchFamily="34" charset="0"/>
              </a:rPr>
              <a:t>Intensity </a:t>
            </a:r>
          </a:p>
          <a:p>
            <a:r>
              <a:rPr lang="en-US" dirty="0" smtClean="0">
                <a:latin typeface="Franklin Gothic Medium" pitchFamily="34" charset="0"/>
              </a:rPr>
              <a:t>Speed of sound </a:t>
            </a:r>
            <a:endParaRPr lang="en-US" dirty="0">
              <a:latin typeface="Franklin Gothic Medium" pitchFamily="34" charset="0"/>
            </a:endParaRPr>
          </a:p>
        </p:txBody>
      </p:sp>
      <p:pic>
        <p:nvPicPr>
          <p:cNvPr id="25602" name="Picture 2" descr="https://lh3.googleusercontent.com/nY73BJG0oKsQ45LdmSFgXSnkWQwiIy0EscbmkInFm5YVV6u2NbB94gbAx7_GcjYebEyn22xxuacEtxkY0Cyn6w8UYVpgsQUEQ7ZD7P_d5_DoHno30Q"/>
          <p:cNvPicPr>
            <a:picLocks noChangeAspect="1" noChangeArrowheads="1"/>
          </p:cNvPicPr>
          <p:nvPr/>
        </p:nvPicPr>
        <p:blipFill>
          <a:blip r:embed="rId3" cstate="print"/>
          <a:srcRect/>
          <a:stretch>
            <a:fillRect/>
          </a:stretch>
        </p:blipFill>
        <p:spPr bwMode="auto">
          <a:xfrm>
            <a:off x="4953000" y="2743200"/>
            <a:ext cx="3581400" cy="3371851"/>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7786" y="337319"/>
            <a:ext cx="8229600" cy="1143000"/>
          </a:xfrm>
        </p:spPr>
        <p:txBody>
          <a:bodyPr/>
          <a:lstStyle/>
          <a:p>
            <a:r>
              <a:rPr lang="en-US" dirty="0" smtClean="0">
                <a:latin typeface="Franklin Gothic Medium" panose="020B0603020102020204" pitchFamily="34" charset="0"/>
              </a:rPr>
              <a:t>DEAFNESS</a:t>
            </a:r>
            <a:endParaRPr lang="en-US" dirty="0">
              <a:latin typeface="Franklin Gothic Medium" panose="020B0603020102020204" pitchFamily="34" charset="0"/>
            </a:endParaRPr>
          </a:p>
        </p:txBody>
      </p:sp>
      <p:sp>
        <p:nvSpPr>
          <p:cNvPr id="3" name="Text Placeholder 2"/>
          <p:cNvSpPr>
            <a:spLocks noGrp="1"/>
          </p:cNvSpPr>
          <p:nvPr>
            <p:ph type="body" idx="1"/>
          </p:nvPr>
        </p:nvSpPr>
        <p:spPr>
          <a:xfrm>
            <a:off x="67786" y="1639478"/>
            <a:ext cx="4040188" cy="639763"/>
          </a:xfrm>
        </p:spPr>
        <p:txBody>
          <a:bodyPr>
            <a:normAutofit/>
          </a:bodyPr>
          <a:lstStyle/>
          <a:p>
            <a:pPr algn="ctr"/>
            <a:r>
              <a:rPr lang="en-US" sz="2400" dirty="0">
                <a:latin typeface="Franklin Gothic Medium" panose="020B0603020102020204" pitchFamily="34" charset="0"/>
              </a:rPr>
              <a:t>Conduction Deafness</a:t>
            </a:r>
          </a:p>
        </p:txBody>
      </p:sp>
      <p:sp>
        <p:nvSpPr>
          <p:cNvPr id="4" name="Content Placeholder 3"/>
          <p:cNvSpPr>
            <a:spLocks noGrp="1"/>
          </p:cNvSpPr>
          <p:nvPr>
            <p:ph sz="half" idx="2"/>
          </p:nvPr>
        </p:nvSpPr>
        <p:spPr>
          <a:xfrm>
            <a:off x="67786" y="2906712"/>
            <a:ext cx="4040188" cy="3951288"/>
          </a:xfrm>
        </p:spPr>
        <p:txBody>
          <a:bodyPr/>
          <a:lstStyle/>
          <a:p>
            <a:r>
              <a:rPr lang="en-US" dirty="0">
                <a:latin typeface="Franklin Gothic Medium" panose="020B0603020102020204" pitchFamily="34" charset="0"/>
              </a:rPr>
              <a:t>Something goes wrong with the sound and the vibration on the way to the cochlea.</a:t>
            </a:r>
          </a:p>
          <a:p>
            <a:r>
              <a:rPr lang="en-US" dirty="0">
                <a:latin typeface="Franklin Gothic Medium" panose="020B0603020102020204" pitchFamily="34" charset="0"/>
              </a:rPr>
              <a:t>You can replace the bones or get a hearing aid to help.</a:t>
            </a:r>
          </a:p>
        </p:txBody>
      </p:sp>
      <p:sp>
        <p:nvSpPr>
          <p:cNvPr id="5" name="Text Placeholder 4"/>
          <p:cNvSpPr>
            <a:spLocks noGrp="1"/>
          </p:cNvSpPr>
          <p:nvPr>
            <p:ph type="body" sz="quarter" idx="3"/>
          </p:nvPr>
        </p:nvSpPr>
        <p:spPr>
          <a:xfrm>
            <a:off x="4572000" y="1781130"/>
            <a:ext cx="4041775" cy="639763"/>
          </a:xfrm>
        </p:spPr>
        <p:txBody>
          <a:bodyPr rtlCol="0">
            <a:noAutofit/>
          </a:bodyPr>
          <a:lstStyle/>
          <a:p>
            <a:pPr algn="ctr" fontAlgn="auto">
              <a:spcAft>
                <a:spcPts val="0"/>
              </a:spcAft>
              <a:buFont typeface="Arial" pitchFamily="34" charset="0"/>
              <a:buNone/>
              <a:defRPr/>
            </a:pPr>
            <a:r>
              <a:rPr lang="en-US" sz="2400" dirty="0" smtClean="0">
                <a:latin typeface="Franklin Gothic Medium" panose="020B0603020102020204" pitchFamily="34" charset="0"/>
              </a:rPr>
              <a:t>Nerve (sensorineural) Deafness</a:t>
            </a:r>
            <a:endParaRPr lang="en-US" sz="2400" dirty="0">
              <a:latin typeface="Franklin Gothic Medium" panose="020B0603020102020204" pitchFamily="34" charset="0"/>
            </a:endParaRPr>
          </a:p>
        </p:txBody>
      </p:sp>
      <p:sp>
        <p:nvSpPr>
          <p:cNvPr id="6" name="Content Placeholder 5"/>
          <p:cNvSpPr>
            <a:spLocks noGrp="1"/>
          </p:cNvSpPr>
          <p:nvPr>
            <p:ph sz="quarter" idx="4"/>
          </p:nvPr>
        </p:nvSpPr>
        <p:spPr>
          <a:xfrm>
            <a:off x="4595949" y="2895600"/>
            <a:ext cx="4339749" cy="3276600"/>
          </a:xfrm>
        </p:spPr>
        <p:txBody>
          <a:bodyPr/>
          <a:lstStyle/>
          <a:p>
            <a:r>
              <a:rPr lang="en-US" dirty="0">
                <a:latin typeface="Franklin Gothic Medium" panose="020B0603020102020204" pitchFamily="34" charset="0"/>
              </a:rPr>
              <a:t>The hair cells in the cochlea get damaged.</a:t>
            </a:r>
          </a:p>
          <a:p>
            <a:r>
              <a:rPr lang="en-US" dirty="0">
                <a:latin typeface="Franklin Gothic Medium" panose="020B0603020102020204" pitchFamily="34" charset="0"/>
              </a:rPr>
              <a:t>Loud noises can cause this type of deafness.</a:t>
            </a:r>
          </a:p>
          <a:p>
            <a:r>
              <a:rPr lang="en-US" dirty="0">
                <a:latin typeface="Franklin Gothic Medium" panose="020B0603020102020204" pitchFamily="34" charset="0"/>
              </a:rPr>
              <a:t>NO WAY to replace the hairs.</a:t>
            </a:r>
          </a:p>
          <a:p>
            <a:r>
              <a:rPr lang="en-US" dirty="0">
                <a:latin typeface="Franklin Gothic Medium" panose="020B0603020102020204" pitchFamily="34" charset="0"/>
              </a:rPr>
              <a:t>Cochlea implant is possible.</a:t>
            </a:r>
          </a:p>
        </p:txBody>
      </p:sp>
    </p:spTree>
    <p:extLst>
      <p:ext uri="{BB962C8B-B14F-4D97-AF65-F5344CB8AC3E}">
        <p14:creationId xmlns:p14="http://schemas.microsoft.com/office/powerpoint/2010/main" val="2094219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 calcmode="lin" valueType="num">
                                      <p:cBhvr additive="base">
                                        <p:cTn id="3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 calcmode="lin" valueType="num">
                                      <p:cBhvr additive="base">
                                        <p:cTn id="4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 calcmode="lin" valueType="num">
                                      <p:cBhvr additive="base">
                                        <p:cTn id="4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sz="4000" dirty="0" smtClean="0">
                <a:latin typeface="Franklin Gothic Medium" panose="020B0603020102020204" pitchFamily="34" charset="0"/>
              </a:rPr>
              <a:t>COCHLEAR IMPLANTS</a:t>
            </a:r>
          </a:p>
        </p:txBody>
      </p:sp>
      <p:sp>
        <p:nvSpPr>
          <p:cNvPr id="29699" name="Rectangle 3"/>
          <p:cNvSpPr>
            <a:spLocks noGrp="1" noChangeArrowheads="1"/>
          </p:cNvSpPr>
          <p:nvPr>
            <p:ph type="body" idx="1"/>
          </p:nvPr>
        </p:nvSpPr>
        <p:spPr>
          <a:xfrm>
            <a:off x="647700" y="1693863"/>
            <a:ext cx="7848600" cy="1193800"/>
          </a:xfrm>
        </p:spPr>
        <p:txBody>
          <a:bodyPr/>
          <a:lstStyle/>
          <a:p>
            <a:pPr marL="0" indent="0" algn="ctr" eaLnBrk="1" hangingPunct="1">
              <a:buFontTx/>
              <a:buNone/>
            </a:pPr>
            <a:r>
              <a:rPr lang="en-US" altLang="en-US" sz="3200" dirty="0" smtClean="0">
                <a:latin typeface="Franklin Gothic Medium" panose="020B0603020102020204" pitchFamily="34" charset="0"/>
              </a:rPr>
              <a:t>Cochlear implants are electronic devices that enable the brain to hear sounds. </a:t>
            </a:r>
          </a:p>
        </p:txBody>
      </p:sp>
      <p:pic>
        <p:nvPicPr>
          <p:cNvPr id="29700" name="Picture 5" descr="12673_MyersPsy8e_5UN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6307" y="3173350"/>
            <a:ext cx="3619500"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6"/>
          <p:cNvSpPr txBox="1">
            <a:spLocks noChangeArrowheads="1"/>
          </p:cNvSpPr>
          <p:nvPr/>
        </p:nvSpPr>
        <p:spPr bwMode="auto">
          <a:xfrm>
            <a:off x="3357562" y="5914963"/>
            <a:ext cx="18769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Franklin Gothic Medium" panose="020B0603020102020204" pitchFamily="34" charset="0"/>
              </a:rPr>
              <a:t>Cochlear Implant</a:t>
            </a:r>
          </a:p>
        </p:txBody>
      </p:sp>
    </p:spTree>
    <p:extLst>
      <p:ext uri="{BB962C8B-B14F-4D97-AF65-F5344CB8AC3E}">
        <p14:creationId xmlns:p14="http://schemas.microsoft.com/office/powerpoint/2010/main" val="20645764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1181100" y="1643434"/>
            <a:ext cx="6781800" cy="1593850"/>
          </a:xfrm>
        </p:spPr>
        <p:txBody>
          <a:bodyPr/>
          <a:lstStyle/>
          <a:p>
            <a:pPr marL="0" indent="0" algn="ctr" eaLnBrk="1" hangingPunct="1">
              <a:buFontTx/>
              <a:buNone/>
            </a:pPr>
            <a:r>
              <a:rPr lang="en-US" altLang="en-US" sz="2800" dirty="0" smtClean="0">
                <a:latin typeface="Franklin Gothic Medium" panose="020B0603020102020204" pitchFamily="34" charset="0"/>
              </a:rPr>
              <a:t>Analysis of the stimulus begins with the sense receptors and works up to the level of the brain and mind.</a:t>
            </a:r>
          </a:p>
        </p:txBody>
      </p:sp>
      <p:sp>
        <p:nvSpPr>
          <p:cNvPr id="22532" name="Rectangle 4"/>
          <p:cNvSpPr>
            <a:spLocks noChangeArrowheads="1"/>
          </p:cNvSpPr>
          <p:nvPr/>
        </p:nvSpPr>
        <p:spPr bwMode="auto">
          <a:xfrm>
            <a:off x="1171575" y="4851146"/>
            <a:ext cx="6781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sz="1800" dirty="0">
                <a:latin typeface="Franklin Gothic Medium" panose="020B0603020102020204" pitchFamily="34" charset="0"/>
              </a:rPr>
              <a:t>Letter “A” is really a black blotch broken down into features by the brain that we perceive as an “A.”</a:t>
            </a:r>
          </a:p>
        </p:txBody>
      </p:sp>
      <p:grpSp>
        <p:nvGrpSpPr>
          <p:cNvPr id="22533" name="Group 5"/>
          <p:cNvGrpSpPr>
            <a:grpSpLocks/>
          </p:cNvGrpSpPr>
          <p:nvPr/>
        </p:nvGrpSpPr>
        <p:grpSpPr bwMode="auto">
          <a:xfrm>
            <a:off x="1981200" y="3429000"/>
            <a:ext cx="647700" cy="990600"/>
            <a:chOff x="1740" y="2208"/>
            <a:chExt cx="408" cy="624"/>
          </a:xfrm>
        </p:grpSpPr>
        <p:sp>
          <p:nvSpPr>
            <p:cNvPr id="22545" name="Line 6"/>
            <p:cNvSpPr>
              <a:spLocks noChangeShapeType="1"/>
            </p:cNvSpPr>
            <p:nvPr/>
          </p:nvSpPr>
          <p:spPr bwMode="auto">
            <a:xfrm flipH="1">
              <a:off x="1740" y="2208"/>
              <a:ext cx="210" cy="624"/>
            </a:xfrm>
            <a:prstGeom prst="line">
              <a:avLst/>
            </a:prstGeom>
            <a:noFill/>
            <a:ln w="1143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6" name="Line 7"/>
            <p:cNvSpPr>
              <a:spLocks noChangeShapeType="1"/>
            </p:cNvSpPr>
            <p:nvPr/>
          </p:nvSpPr>
          <p:spPr bwMode="auto">
            <a:xfrm flipH="1" flipV="1">
              <a:off x="1950" y="2208"/>
              <a:ext cx="198" cy="618"/>
            </a:xfrm>
            <a:prstGeom prst="line">
              <a:avLst/>
            </a:prstGeom>
            <a:noFill/>
            <a:ln w="1143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7" name="Line 8"/>
            <p:cNvSpPr>
              <a:spLocks noChangeShapeType="1"/>
            </p:cNvSpPr>
            <p:nvPr/>
          </p:nvSpPr>
          <p:spPr bwMode="auto">
            <a:xfrm>
              <a:off x="1806" y="2592"/>
              <a:ext cx="288" cy="0"/>
            </a:xfrm>
            <a:prstGeom prst="line">
              <a:avLst/>
            </a:prstGeom>
            <a:noFill/>
            <a:ln w="1143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534" name="Group 9"/>
          <p:cNvGrpSpPr>
            <a:grpSpLocks/>
          </p:cNvGrpSpPr>
          <p:nvPr/>
        </p:nvGrpSpPr>
        <p:grpSpPr bwMode="auto">
          <a:xfrm>
            <a:off x="4038600" y="3429000"/>
            <a:ext cx="1066800" cy="990600"/>
            <a:chOff x="3072" y="2211"/>
            <a:chExt cx="672" cy="624"/>
          </a:xfrm>
        </p:grpSpPr>
        <p:sp>
          <p:nvSpPr>
            <p:cNvPr id="22542" name="Line 10"/>
            <p:cNvSpPr>
              <a:spLocks noChangeShapeType="1"/>
            </p:cNvSpPr>
            <p:nvPr/>
          </p:nvSpPr>
          <p:spPr bwMode="auto">
            <a:xfrm flipH="1">
              <a:off x="3072" y="2211"/>
              <a:ext cx="210" cy="624"/>
            </a:xfrm>
            <a:prstGeom prst="line">
              <a:avLst/>
            </a:prstGeom>
            <a:noFill/>
            <a:ln w="1143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3" name="Line 11"/>
            <p:cNvSpPr>
              <a:spLocks noChangeShapeType="1"/>
            </p:cNvSpPr>
            <p:nvPr/>
          </p:nvSpPr>
          <p:spPr bwMode="auto">
            <a:xfrm flipH="1" flipV="1">
              <a:off x="3546" y="2211"/>
              <a:ext cx="198" cy="618"/>
            </a:xfrm>
            <a:prstGeom prst="line">
              <a:avLst/>
            </a:prstGeom>
            <a:noFill/>
            <a:ln w="1143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4" name="Line 12"/>
            <p:cNvSpPr>
              <a:spLocks noChangeShapeType="1"/>
            </p:cNvSpPr>
            <p:nvPr/>
          </p:nvSpPr>
          <p:spPr bwMode="auto">
            <a:xfrm>
              <a:off x="3258" y="2595"/>
              <a:ext cx="288" cy="0"/>
            </a:xfrm>
            <a:prstGeom prst="line">
              <a:avLst/>
            </a:prstGeom>
            <a:noFill/>
            <a:ln w="1143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535" name="AutoShape 13"/>
          <p:cNvSpPr>
            <a:spLocks noChangeArrowheads="1"/>
          </p:cNvSpPr>
          <p:nvPr/>
        </p:nvSpPr>
        <p:spPr bwMode="auto">
          <a:xfrm>
            <a:off x="3048000" y="3814763"/>
            <a:ext cx="685800" cy="304800"/>
          </a:xfrm>
          <a:prstGeom prst="rightArrow">
            <a:avLst>
              <a:gd name="adj1" fmla="val 50000"/>
              <a:gd name="adj2" fmla="val 33260"/>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22536" name="Group 14"/>
          <p:cNvGrpSpPr>
            <a:grpSpLocks/>
          </p:cNvGrpSpPr>
          <p:nvPr/>
        </p:nvGrpSpPr>
        <p:grpSpPr bwMode="auto">
          <a:xfrm>
            <a:off x="6477000" y="3429000"/>
            <a:ext cx="647700" cy="990600"/>
            <a:chOff x="1740" y="2208"/>
            <a:chExt cx="408" cy="624"/>
          </a:xfrm>
        </p:grpSpPr>
        <p:sp>
          <p:nvSpPr>
            <p:cNvPr id="22539" name="Line 15"/>
            <p:cNvSpPr>
              <a:spLocks noChangeShapeType="1"/>
            </p:cNvSpPr>
            <p:nvPr/>
          </p:nvSpPr>
          <p:spPr bwMode="auto">
            <a:xfrm flipH="1">
              <a:off x="1740" y="2208"/>
              <a:ext cx="210" cy="624"/>
            </a:xfrm>
            <a:prstGeom prst="line">
              <a:avLst/>
            </a:prstGeom>
            <a:noFill/>
            <a:ln w="1143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0" name="Line 16"/>
            <p:cNvSpPr>
              <a:spLocks noChangeShapeType="1"/>
            </p:cNvSpPr>
            <p:nvPr/>
          </p:nvSpPr>
          <p:spPr bwMode="auto">
            <a:xfrm flipH="1" flipV="1">
              <a:off x="1950" y="2208"/>
              <a:ext cx="198" cy="618"/>
            </a:xfrm>
            <a:prstGeom prst="line">
              <a:avLst/>
            </a:prstGeom>
            <a:noFill/>
            <a:ln w="1143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1" name="Line 17"/>
            <p:cNvSpPr>
              <a:spLocks noChangeShapeType="1"/>
            </p:cNvSpPr>
            <p:nvPr/>
          </p:nvSpPr>
          <p:spPr bwMode="auto">
            <a:xfrm>
              <a:off x="1806" y="2592"/>
              <a:ext cx="288" cy="0"/>
            </a:xfrm>
            <a:prstGeom prst="line">
              <a:avLst/>
            </a:prstGeom>
            <a:noFill/>
            <a:ln w="1143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537" name="AutoShape 18"/>
          <p:cNvSpPr>
            <a:spLocks noChangeArrowheads="1"/>
          </p:cNvSpPr>
          <p:nvPr/>
        </p:nvSpPr>
        <p:spPr bwMode="auto">
          <a:xfrm>
            <a:off x="5486400" y="3810000"/>
            <a:ext cx="685800" cy="304800"/>
          </a:xfrm>
          <a:prstGeom prst="rightArrow">
            <a:avLst>
              <a:gd name="adj1" fmla="val 50000"/>
              <a:gd name="adj2" fmla="val 33260"/>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 name="Title 1"/>
          <p:cNvSpPr txBox="1">
            <a:spLocks/>
          </p:cNvSpPr>
          <p:nvPr/>
        </p:nvSpPr>
        <p:spPr>
          <a:xfrm>
            <a:off x="457200" y="155448"/>
            <a:ext cx="8229600" cy="1252728"/>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dirty="0" smtClean="0">
                <a:latin typeface="Franklin Gothic Medium" pitchFamily="34" charset="0"/>
              </a:rPr>
              <a:t>BOTTOM-UP PROCESSING</a:t>
            </a:r>
            <a:endParaRPr lang="en-US" dirty="0">
              <a:latin typeface="Franklin Gothic Medium" pitchFamily="34" charset="0"/>
            </a:endParaRPr>
          </a:p>
        </p:txBody>
      </p:sp>
      <p:sp>
        <p:nvSpPr>
          <p:cNvPr id="22" name="Rectangle 4"/>
          <p:cNvSpPr>
            <a:spLocks noChangeArrowheads="1"/>
          </p:cNvSpPr>
          <p:nvPr/>
        </p:nvSpPr>
        <p:spPr bwMode="auto">
          <a:xfrm>
            <a:off x="104775" y="5753145"/>
            <a:ext cx="8915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dirty="0" smtClean="0">
                <a:solidFill>
                  <a:srgbClr val="00B0F0"/>
                </a:solidFill>
                <a:latin typeface="Franklin Gothic Medium" panose="020B0603020102020204" pitchFamily="34" charset="0"/>
              </a:rPr>
              <a:t>CONSTRUCT A WHOLE FROM ITS PARTS</a:t>
            </a:r>
            <a:endParaRPr lang="en-US" altLang="en-US" dirty="0">
              <a:solidFill>
                <a:srgbClr val="00B0F0"/>
              </a:solidFill>
              <a:latin typeface="Franklin Gothic Medium" panose="020B0603020102020204" pitchFamily="34" charset="0"/>
            </a:endParaRPr>
          </a:p>
        </p:txBody>
      </p:sp>
    </p:spTree>
    <p:extLst>
      <p:ext uri="{BB962C8B-B14F-4D97-AF65-F5344CB8AC3E}">
        <p14:creationId xmlns:p14="http://schemas.microsoft.com/office/powerpoint/2010/main" val="982007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Franklin Gothic Medium" pitchFamily="34" charset="0"/>
              </a:rPr>
              <a:t>OTHER SENSES</a:t>
            </a:r>
            <a:endParaRPr lang="en-US" dirty="0">
              <a:latin typeface="Franklin Gothic Medium" pitchFamily="34" charset="0"/>
            </a:endParaRPr>
          </a:p>
        </p:txBody>
      </p:sp>
      <p:sp>
        <p:nvSpPr>
          <p:cNvPr id="5" name="Text Placeholder 4"/>
          <p:cNvSpPr>
            <a:spLocks noGrp="1"/>
          </p:cNvSpPr>
          <p:nvPr>
            <p:ph type="body" idx="1"/>
          </p:nvPr>
        </p:nvSpPr>
        <p:spPr/>
        <p:txBody>
          <a:bodyPr/>
          <a:lstStyle/>
          <a:p>
            <a:endParaRPr lang="en-US">
              <a:latin typeface="Franklin Gothic Medium" pitchFamily="34" charset="0"/>
            </a:endParaRPr>
          </a:p>
        </p:txBody>
      </p:sp>
      <p:pic>
        <p:nvPicPr>
          <p:cNvPr id="23554" name="Picture 2" descr="https://lh5.googleusercontent.com/vinh4Dsj-pdW_2jmcfkX90LjzHJJTTFwzdV3NoJKPkh8Im1LAgdL4_tPsYW0S8ZLB_G9wUEXswIKr0WUahr1MmPcug-MU87h0ZeqSFscAtqM0d-n_Q"/>
          <p:cNvPicPr>
            <a:picLocks noChangeAspect="1" noChangeArrowheads="1"/>
          </p:cNvPicPr>
          <p:nvPr/>
        </p:nvPicPr>
        <p:blipFill>
          <a:blip r:embed="rId3" cstate="print"/>
          <a:srcRect/>
          <a:stretch>
            <a:fillRect/>
          </a:stretch>
        </p:blipFill>
        <p:spPr bwMode="auto">
          <a:xfrm>
            <a:off x="2514600" y="1914524"/>
            <a:ext cx="4419600" cy="4943476"/>
          </a:xfrm>
          <a:prstGeom prst="rect">
            <a:avLst/>
          </a:prstGeom>
          <a:noFill/>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grpSp>
        <p:nvGrpSpPr>
          <p:cNvPr id="8195" name="Group 10"/>
          <p:cNvGrpSpPr>
            <a:grpSpLocks/>
          </p:cNvGrpSpPr>
          <p:nvPr/>
        </p:nvGrpSpPr>
        <p:grpSpPr bwMode="auto">
          <a:xfrm>
            <a:off x="282575" y="117475"/>
            <a:ext cx="8824913" cy="6689725"/>
            <a:chOff x="282839" y="117816"/>
            <a:chExt cx="8824474" cy="6689677"/>
          </a:xfrm>
        </p:grpSpPr>
        <p:sp>
          <p:nvSpPr>
            <p:cNvPr id="12" name="Rectangle 11"/>
            <p:cNvSpPr/>
            <p:nvPr/>
          </p:nvSpPr>
          <p:spPr>
            <a:xfrm>
              <a:off x="3394275" y="3276600"/>
              <a:ext cx="2015925" cy="910571"/>
            </a:xfrm>
            <a:prstGeom prst="rect">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3200" b="1" dirty="0">
                  <a:solidFill>
                    <a:schemeClr val="bg1"/>
                  </a:solidFill>
                  <a:latin typeface="Franklin Gothic Medium" panose="020B0603020102020204" pitchFamily="34" charset="0"/>
                  <a:cs typeface="Times New Roman" pitchFamily="18" charset="0"/>
                </a:rPr>
                <a:t>Sensation</a:t>
              </a:r>
            </a:p>
          </p:txBody>
        </p:sp>
        <p:sp>
          <p:nvSpPr>
            <p:cNvPr id="13" name="Oval 12"/>
            <p:cNvSpPr/>
            <p:nvPr/>
          </p:nvSpPr>
          <p:spPr>
            <a:xfrm>
              <a:off x="1205131" y="3124519"/>
              <a:ext cx="1309622" cy="1198554"/>
            </a:xfrm>
            <a:prstGeom prst="ellipse">
              <a:avLst/>
            </a:prstGeom>
            <a:ln/>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Vision</a:t>
              </a:r>
            </a:p>
          </p:txBody>
        </p:sp>
        <p:cxnSp>
          <p:nvCxnSpPr>
            <p:cNvPr id="14" name="Straight Arrow Connector 13"/>
            <p:cNvCxnSpPr>
              <a:endCxn id="13" idx="6"/>
            </p:cNvCxnSpPr>
            <p:nvPr/>
          </p:nvCxnSpPr>
          <p:spPr>
            <a:xfrm flipH="1" flipV="1">
              <a:off x="2514753" y="3724590"/>
              <a:ext cx="879431" cy="79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955981" y="4738996"/>
              <a:ext cx="1371532" cy="671507"/>
            </a:xfrm>
            <a:prstGeom prst="roundRect">
              <a:avLst/>
            </a:prstGeom>
            <a:ln/>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 Eye</a:t>
              </a:r>
            </a:p>
          </p:txBody>
        </p:sp>
        <p:cxnSp>
          <p:nvCxnSpPr>
            <p:cNvPr id="16" name="Straight Arrow Connector 15"/>
            <p:cNvCxnSpPr>
              <a:stCxn id="13" idx="5"/>
              <a:endCxn id="15" idx="0"/>
            </p:cNvCxnSpPr>
            <p:nvPr/>
          </p:nvCxnSpPr>
          <p:spPr>
            <a:xfrm>
              <a:off x="2322676" y="4148450"/>
              <a:ext cx="319071" cy="5905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282839" y="4750108"/>
              <a:ext cx="1371532" cy="671508"/>
            </a:xfrm>
            <a:prstGeom prst="roundRect">
              <a:avLst/>
            </a:prstGeom>
            <a:ln/>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Theories</a:t>
              </a:r>
            </a:p>
          </p:txBody>
        </p:sp>
        <p:cxnSp>
          <p:nvCxnSpPr>
            <p:cNvPr id="18" name="Straight Arrow Connector 17"/>
            <p:cNvCxnSpPr>
              <a:stCxn id="13" idx="3"/>
              <a:endCxn id="17" idx="0"/>
            </p:cNvCxnSpPr>
            <p:nvPr/>
          </p:nvCxnSpPr>
          <p:spPr>
            <a:xfrm flipH="1">
              <a:off x="968605" y="4148450"/>
              <a:ext cx="428604" cy="6016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856349" y="3132457"/>
              <a:ext cx="1373119" cy="1198553"/>
            </a:xfrm>
            <a:prstGeom prst="ellipse">
              <a:avLst/>
            </a:prstGeom>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Hearing</a:t>
              </a:r>
            </a:p>
          </p:txBody>
        </p:sp>
        <p:cxnSp>
          <p:nvCxnSpPr>
            <p:cNvPr id="20" name="Straight Arrow Connector 19"/>
            <p:cNvCxnSpPr>
              <a:endCxn id="19" idx="2"/>
            </p:cNvCxnSpPr>
            <p:nvPr/>
          </p:nvCxnSpPr>
          <p:spPr>
            <a:xfrm>
              <a:off x="5410209" y="3732528"/>
              <a:ext cx="144614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3"/>
              <a:endCxn id="22" idx="0"/>
            </p:cNvCxnSpPr>
            <p:nvPr/>
          </p:nvCxnSpPr>
          <p:spPr>
            <a:xfrm flipH="1">
              <a:off x="6681734" y="4156387"/>
              <a:ext cx="366694" cy="6334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868974" y="4789795"/>
              <a:ext cx="1625519" cy="569908"/>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 Ear</a:t>
              </a:r>
            </a:p>
          </p:txBody>
        </p:sp>
        <p:sp>
          <p:nvSpPr>
            <p:cNvPr id="23" name="Rounded Rectangle 22"/>
            <p:cNvSpPr/>
            <p:nvPr/>
          </p:nvSpPr>
          <p:spPr>
            <a:xfrm>
              <a:off x="7735781" y="4735821"/>
              <a:ext cx="1371532" cy="669920"/>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Theories</a:t>
              </a:r>
            </a:p>
          </p:txBody>
        </p:sp>
        <p:cxnSp>
          <p:nvCxnSpPr>
            <p:cNvPr id="24" name="Straight Arrow Connector 23"/>
            <p:cNvCxnSpPr>
              <a:stCxn id="19" idx="5"/>
              <a:endCxn id="23" idx="0"/>
            </p:cNvCxnSpPr>
            <p:nvPr/>
          </p:nvCxnSpPr>
          <p:spPr>
            <a:xfrm>
              <a:off x="7973894" y="4156387"/>
              <a:ext cx="447653" cy="5794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857711" y="4750108"/>
              <a:ext cx="1415708" cy="1162042"/>
            </a:xfrm>
            <a:prstGeom prst="ellipse">
              <a:avLst/>
            </a:prstGeom>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Other Senses</a:t>
              </a:r>
            </a:p>
          </p:txBody>
        </p:sp>
        <p:cxnSp>
          <p:nvCxnSpPr>
            <p:cNvPr id="26" name="Straight Arrow Connector 25"/>
            <p:cNvCxnSpPr>
              <a:endCxn id="25" idx="0"/>
            </p:cNvCxnSpPr>
            <p:nvPr/>
          </p:nvCxnSpPr>
          <p:spPr>
            <a:xfrm>
              <a:off x="4402197" y="4186550"/>
              <a:ext cx="149218" cy="5635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6095975" y="5988349"/>
              <a:ext cx="1242951" cy="669920"/>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Smell</a:t>
              </a:r>
            </a:p>
          </p:txBody>
        </p:sp>
        <p:sp>
          <p:nvSpPr>
            <p:cNvPr id="28" name="Rounded Rectangle 27"/>
            <p:cNvSpPr/>
            <p:nvPr/>
          </p:nvSpPr>
          <p:spPr>
            <a:xfrm>
              <a:off x="3929146" y="6135986"/>
              <a:ext cx="1252475" cy="671507"/>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Taste</a:t>
              </a:r>
            </a:p>
          </p:txBody>
        </p:sp>
        <p:sp>
          <p:nvSpPr>
            <p:cNvPr id="29" name="Rounded Rectangle 28"/>
            <p:cNvSpPr/>
            <p:nvPr/>
          </p:nvSpPr>
          <p:spPr>
            <a:xfrm>
              <a:off x="1930582" y="6002637"/>
              <a:ext cx="1396931" cy="658807"/>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smtClean="0">
                  <a:solidFill>
                    <a:schemeClr val="tx1"/>
                  </a:solidFill>
                  <a:latin typeface="Franklin Gothic Medium" panose="020B0603020102020204" pitchFamily="34" charset="0"/>
                  <a:cs typeface="Times New Roman" pitchFamily="18" charset="0"/>
                </a:rPr>
                <a:t>Touch/Pain</a:t>
              </a:r>
              <a:endParaRPr lang="en-US" dirty="0">
                <a:solidFill>
                  <a:schemeClr val="tx1"/>
                </a:solidFill>
                <a:latin typeface="Franklin Gothic Medium" panose="020B0603020102020204" pitchFamily="34" charset="0"/>
                <a:cs typeface="Times New Roman" pitchFamily="18" charset="0"/>
              </a:endParaRPr>
            </a:p>
          </p:txBody>
        </p:sp>
        <p:cxnSp>
          <p:nvCxnSpPr>
            <p:cNvPr id="30" name="Straight Arrow Connector 29"/>
            <p:cNvCxnSpPr>
              <a:stCxn id="25" idx="3"/>
              <a:endCxn id="29" idx="3"/>
            </p:cNvCxnSpPr>
            <p:nvPr/>
          </p:nvCxnSpPr>
          <p:spPr>
            <a:xfrm flipH="1">
              <a:off x="3327513" y="5742289"/>
              <a:ext cx="798473" cy="5905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5" idx="4"/>
              <a:endCxn id="28" idx="0"/>
            </p:cNvCxnSpPr>
            <p:nvPr/>
          </p:nvCxnSpPr>
          <p:spPr>
            <a:xfrm>
              <a:off x="4551415" y="5912149"/>
              <a:ext cx="4762" cy="2238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5" idx="5"/>
              <a:endCxn id="27" idx="1"/>
            </p:cNvCxnSpPr>
            <p:nvPr/>
          </p:nvCxnSpPr>
          <p:spPr>
            <a:xfrm>
              <a:off x="4978430" y="5742289"/>
              <a:ext cx="1117544" cy="5810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402197" y="3119757"/>
              <a:ext cx="0" cy="1571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5230831" y="117816"/>
              <a:ext cx="1354070" cy="671508"/>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Gestalt Principles</a:t>
              </a:r>
            </a:p>
          </p:txBody>
        </p:sp>
        <p:sp>
          <p:nvSpPr>
            <p:cNvPr id="35" name="Rounded Rectangle 34"/>
            <p:cNvSpPr/>
            <p:nvPr/>
          </p:nvSpPr>
          <p:spPr>
            <a:xfrm>
              <a:off x="2641747" y="117816"/>
              <a:ext cx="1504875" cy="677858"/>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Perceptual Constancies</a:t>
              </a:r>
            </a:p>
          </p:txBody>
        </p:sp>
        <p:cxnSp>
          <p:nvCxnSpPr>
            <p:cNvPr id="36" name="Straight Arrow Connector 35"/>
            <p:cNvCxnSpPr>
              <a:stCxn id="39" idx="1"/>
              <a:endCxn id="35" idx="2"/>
            </p:cNvCxnSpPr>
            <p:nvPr/>
          </p:nvCxnSpPr>
          <p:spPr>
            <a:xfrm flipH="1" flipV="1">
              <a:off x="3460856" y="795674"/>
              <a:ext cx="396855" cy="2381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9" idx="7"/>
              <a:endCxn id="34" idx="2"/>
            </p:cNvCxnSpPr>
            <p:nvPr/>
          </p:nvCxnSpPr>
          <p:spPr>
            <a:xfrm flipV="1">
              <a:off x="4959381" y="789324"/>
              <a:ext cx="949278" cy="2444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394800" y="2209800"/>
              <a:ext cx="2015925" cy="910571"/>
            </a:xfrm>
            <a:prstGeom prst="rect">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3200" b="1" dirty="0">
                  <a:solidFill>
                    <a:schemeClr val="bg1"/>
                  </a:solidFill>
                  <a:latin typeface="Franklin Gothic Medium" panose="020B0603020102020204" pitchFamily="34" charset="0"/>
                  <a:cs typeface="Times New Roman" pitchFamily="18" charset="0"/>
                </a:rPr>
                <a:t>Perception</a:t>
              </a:r>
            </a:p>
          </p:txBody>
        </p:sp>
        <p:sp>
          <p:nvSpPr>
            <p:cNvPr id="39" name="Oval 38"/>
            <p:cNvSpPr/>
            <p:nvPr/>
          </p:nvSpPr>
          <p:spPr>
            <a:xfrm>
              <a:off x="3629123" y="884573"/>
              <a:ext cx="1781077" cy="1019168"/>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Basic Principles</a:t>
              </a:r>
            </a:p>
          </p:txBody>
        </p:sp>
        <p:cxnSp>
          <p:nvCxnSpPr>
            <p:cNvPr id="40" name="Straight Arrow Connector 39"/>
            <p:cNvCxnSpPr>
              <a:endCxn id="39" idx="4"/>
            </p:cNvCxnSpPr>
            <p:nvPr/>
          </p:nvCxnSpPr>
          <p:spPr>
            <a:xfrm flipV="1">
              <a:off x="4402197" y="1903741"/>
              <a:ext cx="6350" cy="30638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9" idx="2"/>
              <a:endCxn id="42" idx="3"/>
            </p:cNvCxnSpPr>
            <p:nvPr/>
          </p:nvCxnSpPr>
          <p:spPr>
            <a:xfrm flipH="1">
              <a:off x="2711593" y="1394157"/>
              <a:ext cx="917529" cy="269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1460705" y="1083009"/>
              <a:ext cx="1250888" cy="676270"/>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Visual Illusions</a:t>
              </a:r>
            </a:p>
          </p:txBody>
        </p:sp>
        <p:sp>
          <p:nvSpPr>
            <p:cNvPr id="43" name="Rounded Rectangle 42"/>
            <p:cNvSpPr/>
            <p:nvPr/>
          </p:nvSpPr>
          <p:spPr>
            <a:xfrm>
              <a:off x="6119787" y="1089359"/>
              <a:ext cx="1354070" cy="669920"/>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Depth Perception</a:t>
              </a:r>
            </a:p>
          </p:txBody>
        </p:sp>
        <p:cxnSp>
          <p:nvCxnSpPr>
            <p:cNvPr id="44" name="Straight Arrow Connector 43"/>
            <p:cNvCxnSpPr>
              <a:stCxn id="39" idx="6"/>
              <a:endCxn id="43" idx="1"/>
            </p:cNvCxnSpPr>
            <p:nvPr/>
          </p:nvCxnSpPr>
          <p:spPr>
            <a:xfrm>
              <a:off x="5187970" y="1394157"/>
              <a:ext cx="931817" cy="301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197" name="Rectangle 56"/>
          <p:cNvSpPr>
            <a:spLocks noChangeArrowheads="1"/>
          </p:cNvSpPr>
          <p:nvPr/>
        </p:nvSpPr>
        <p:spPr bwMode="auto">
          <a:xfrm>
            <a:off x="1750629" y="5906862"/>
            <a:ext cx="1867685" cy="832299"/>
          </a:xfrm>
          <a:prstGeom prst="rect">
            <a:avLst/>
          </a:prstGeom>
          <a:solidFill>
            <a:srgbClr val="FFFF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8198" name="AutoShape 55"/>
          <p:cNvSpPr>
            <a:spLocks noChangeArrowheads="1"/>
          </p:cNvSpPr>
          <p:nvPr/>
        </p:nvSpPr>
        <p:spPr bwMode="auto">
          <a:xfrm>
            <a:off x="136133" y="5600821"/>
            <a:ext cx="990600" cy="609600"/>
          </a:xfrm>
          <a:prstGeom prst="wedgeRoundRectCallout">
            <a:avLst>
              <a:gd name="adj1" fmla="val 59146"/>
              <a:gd name="adj2" fmla="val 91355"/>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1202">
            <a:off x="950094" y="5791082"/>
            <a:ext cx="963825" cy="986441"/>
          </a:xfrm>
          <a:prstGeom prst="ellipse">
            <a:avLst/>
          </a:prstGeom>
        </p:spPr>
      </p:pic>
    </p:spTree>
    <p:extLst>
      <p:ext uri="{BB962C8B-B14F-4D97-AF65-F5344CB8AC3E}">
        <p14:creationId xmlns:p14="http://schemas.microsoft.com/office/powerpoint/2010/main" val="57246786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dirty="0" smtClean="0">
                <a:latin typeface="Franklin Gothic Medium" panose="020B0603020102020204" pitchFamily="34" charset="0"/>
              </a:rPr>
              <a:t>TOUCH</a:t>
            </a:r>
          </a:p>
        </p:txBody>
      </p:sp>
      <p:sp>
        <p:nvSpPr>
          <p:cNvPr id="77827" name="Rectangle 3"/>
          <p:cNvSpPr>
            <a:spLocks noGrp="1" noChangeArrowheads="1"/>
          </p:cNvSpPr>
          <p:nvPr>
            <p:ph type="body" idx="1"/>
          </p:nvPr>
        </p:nvSpPr>
        <p:spPr/>
        <p:txBody>
          <a:bodyPr>
            <a:normAutofit lnSpcReduction="10000"/>
          </a:bodyPr>
          <a:lstStyle/>
          <a:p>
            <a:pPr eaLnBrk="1" hangingPunct="1"/>
            <a:r>
              <a:rPr lang="en-US" altLang="en-US" sz="3200" smtClean="0">
                <a:latin typeface="Franklin Gothic Medium" panose="020B0603020102020204" pitchFamily="34" charset="0"/>
              </a:rPr>
              <a:t>Skin is the largest sense organ</a:t>
            </a:r>
          </a:p>
          <a:p>
            <a:pPr eaLnBrk="1" hangingPunct="1"/>
            <a:r>
              <a:rPr lang="en-US" altLang="en-US" sz="3200" smtClean="0">
                <a:latin typeface="Franklin Gothic Medium" panose="020B0603020102020204" pitchFamily="34" charset="0"/>
              </a:rPr>
              <a:t>There are receptors for pressure, temperature, and pain</a:t>
            </a:r>
            <a:endParaRPr lang="en-US" altLang="en-US" smtClean="0">
              <a:latin typeface="Franklin Gothic Medium" panose="020B0603020102020204" pitchFamily="34" charset="0"/>
            </a:endParaRPr>
          </a:p>
          <a:p>
            <a:pPr eaLnBrk="1" hangingPunct="1"/>
            <a:r>
              <a:rPr lang="en-US" altLang="en-US" sz="3200" smtClean="0">
                <a:latin typeface="Franklin Gothic Medium" panose="020B0603020102020204" pitchFamily="34" charset="0"/>
              </a:rPr>
              <a:t>Touch appears to be important not just as a source of information, but as a way to bond with others</a:t>
            </a:r>
          </a:p>
          <a:p>
            <a:pPr eaLnBrk="1" hangingPunct="1"/>
            <a:r>
              <a:rPr lang="en-US" altLang="en-US" sz="3200" smtClean="0">
                <a:latin typeface="Franklin Gothic Medium" panose="020B0603020102020204" pitchFamily="34" charset="0"/>
              </a:rPr>
              <a:t>Touch Localization</a:t>
            </a:r>
          </a:p>
          <a:p>
            <a:pPr lvl="1" eaLnBrk="1" hangingPunct="1"/>
            <a:r>
              <a:rPr lang="en-US" altLang="ko-KR" sz="2800" smtClean="0">
                <a:latin typeface="Franklin Gothic Medium" panose="020B0603020102020204" pitchFamily="34" charset="0"/>
                <a:ea typeface="Batang" panose="02030600000101010101" pitchFamily="18" charset="-127"/>
              </a:rPr>
              <a:t>Touch localization depends on the relative lengths of the pathways from the stimulated parts to the brain.</a:t>
            </a:r>
            <a:r>
              <a:rPr lang="en-US" altLang="ko-KR" sz="2800" smtClean="0">
                <a:latin typeface="Franklin Gothic Medium" panose="020B0603020102020204" pitchFamily="34" charset="0"/>
                <a:ea typeface="굴림" panose="020B0600000101010101" pitchFamily="34" charset="-127"/>
              </a:rPr>
              <a:t> </a:t>
            </a:r>
            <a:endParaRPr lang="en-US" altLang="en-US" sz="2800" smtClean="0">
              <a:latin typeface="Franklin Gothic Medium" panose="020B0603020102020204" pitchFamily="34" charset="0"/>
            </a:endParaRPr>
          </a:p>
        </p:txBody>
      </p:sp>
    </p:spTree>
    <p:extLst>
      <p:ext uri="{BB962C8B-B14F-4D97-AF65-F5344CB8AC3E}">
        <p14:creationId xmlns:p14="http://schemas.microsoft.com/office/powerpoint/2010/main" val="3084313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calcmode="lin" valueType="num">
                                      <p:cBhvr additive="base">
                                        <p:cTn id="7" dur="500" fill="hold"/>
                                        <p:tgtEl>
                                          <p:spTgt spid="77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78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7827">
                                            <p:txEl>
                                              <p:pRg st="1" end="1"/>
                                            </p:txEl>
                                          </p:spTgt>
                                        </p:tgtEl>
                                        <p:attrNameLst>
                                          <p:attrName>style.visibility</p:attrName>
                                        </p:attrNameLst>
                                      </p:cBhvr>
                                      <p:to>
                                        <p:strVal val="visible"/>
                                      </p:to>
                                    </p:set>
                                    <p:anim calcmode="lin" valueType="num">
                                      <p:cBhvr additive="base">
                                        <p:cTn id="13" dur="500" fill="hold"/>
                                        <p:tgtEl>
                                          <p:spTgt spid="778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78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7827">
                                            <p:txEl>
                                              <p:pRg st="2" end="2"/>
                                            </p:txEl>
                                          </p:spTgt>
                                        </p:tgtEl>
                                        <p:attrNameLst>
                                          <p:attrName>style.visibility</p:attrName>
                                        </p:attrNameLst>
                                      </p:cBhvr>
                                      <p:to>
                                        <p:strVal val="visible"/>
                                      </p:to>
                                    </p:set>
                                    <p:anim calcmode="lin" valueType="num">
                                      <p:cBhvr additive="base">
                                        <p:cTn id="19" dur="500" fill="hold"/>
                                        <p:tgtEl>
                                          <p:spTgt spid="778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78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7827">
                                            <p:txEl>
                                              <p:pRg st="3" end="3"/>
                                            </p:txEl>
                                          </p:spTgt>
                                        </p:tgtEl>
                                        <p:attrNameLst>
                                          <p:attrName>style.visibility</p:attrName>
                                        </p:attrNameLst>
                                      </p:cBhvr>
                                      <p:to>
                                        <p:strVal val="visible"/>
                                      </p:to>
                                    </p:set>
                                    <p:anim calcmode="lin" valueType="num">
                                      <p:cBhvr additive="base">
                                        <p:cTn id="25" dur="500" fill="hold"/>
                                        <p:tgtEl>
                                          <p:spTgt spid="7782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7827">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77827">
                                            <p:txEl>
                                              <p:pRg st="4" end="4"/>
                                            </p:txEl>
                                          </p:spTgt>
                                        </p:tgtEl>
                                        <p:attrNameLst>
                                          <p:attrName>style.visibility</p:attrName>
                                        </p:attrNameLst>
                                      </p:cBhvr>
                                      <p:to>
                                        <p:strVal val="visible"/>
                                      </p:to>
                                    </p:set>
                                    <p:anim calcmode="lin" valueType="num">
                                      <p:cBhvr additive="base">
                                        <p:cTn id="29" dur="500" fill="hold"/>
                                        <p:tgtEl>
                                          <p:spTgt spid="77827">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782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Franklin Gothic Medium" pitchFamily="34" charset="0"/>
              </a:rPr>
              <a:t>TOUCH</a:t>
            </a:r>
            <a:endParaRPr lang="en-US" dirty="0">
              <a:latin typeface="Franklin Gothic Medium" pitchFamily="34" charset="0"/>
            </a:endParaRPr>
          </a:p>
        </p:txBody>
      </p:sp>
      <p:sp>
        <p:nvSpPr>
          <p:cNvPr id="5" name="Content Placeholder 4"/>
          <p:cNvSpPr>
            <a:spLocks noGrp="1"/>
          </p:cNvSpPr>
          <p:nvPr>
            <p:ph idx="1"/>
          </p:nvPr>
        </p:nvSpPr>
        <p:spPr>
          <a:xfrm>
            <a:off x="457200" y="1775191"/>
            <a:ext cx="3733800" cy="4625609"/>
          </a:xfrm>
        </p:spPr>
        <p:txBody>
          <a:bodyPr/>
          <a:lstStyle/>
          <a:p>
            <a:r>
              <a:rPr lang="en-US" dirty="0" smtClean="0">
                <a:latin typeface="Franklin Gothic Medium" pitchFamily="34" charset="0"/>
              </a:rPr>
              <a:t>Types of touch</a:t>
            </a:r>
          </a:p>
          <a:p>
            <a:pPr lvl="1"/>
            <a:r>
              <a:rPr lang="en-US" dirty="0" smtClean="0">
                <a:latin typeface="Franklin Gothic Medium" pitchFamily="34" charset="0"/>
              </a:rPr>
              <a:t>Pressure</a:t>
            </a:r>
          </a:p>
          <a:p>
            <a:pPr lvl="1"/>
            <a:r>
              <a:rPr lang="en-US" dirty="0" smtClean="0">
                <a:latin typeface="Franklin Gothic Medium" pitchFamily="34" charset="0"/>
              </a:rPr>
              <a:t>Warmth</a:t>
            </a:r>
          </a:p>
          <a:p>
            <a:pPr lvl="1"/>
            <a:r>
              <a:rPr lang="en-US" dirty="0" smtClean="0">
                <a:latin typeface="Franklin Gothic Medium" pitchFamily="34" charset="0"/>
              </a:rPr>
              <a:t>Cold</a:t>
            </a:r>
          </a:p>
          <a:p>
            <a:pPr lvl="1"/>
            <a:r>
              <a:rPr lang="en-US" dirty="0" smtClean="0">
                <a:latin typeface="Franklin Gothic Medium" pitchFamily="34" charset="0"/>
              </a:rPr>
              <a:t>Pain</a:t>
            </a:r>
          </a:p>
          <a:p>
            <a:pPr lvl="1"/>
            <a:r>
              <a:rPr lang="en-US" dirty="0" smtClean="0">
                <a:latin typeface="Franklin Gothic Medium" pitchFamily="34" charset="0"/>
              </a:rPr>
              <a:t>Sensation of </a:t>
            </a:r>
            <a:r>
              <a:rPr lang="en-US" dirty="0" smtClean="0">
                <a:latin typeface="Franklin Gothic Medium" pitchFamily="34" charset="0"/>
              </a:rPr>
              <a:t>hot</a:t>
            </a:r>
          </a:p>
          <a:p>
            <a:r>
              <a:rPr lang="en-US" dirty="0" smtClean="0">
                <a:latin typeface="Franklin Gothic Medium" pitchFamily="34" charset="0"/>
              </a:rPr>
              <a:t>Hairy/Glabrous skin</a:t>
            </a:r>
            <a:endParaRPr lang="en-US" dirty="0">
              <a:latin typeface="Franklin Gothic Medium" pitchFamily="34" charset="0"/>
            </a:endParaRPr>
          </a:p>
        </p:txBody>
      </p:sp>
      <p:pic>
        <p:nvPicPr>
          <p:cNvPr id="22530" name="Picture 2" descr="https://lh5.googleusercontent.com/rB43YRlLNhMAkgmec8bwEuM5ogS6Fv-XiehbTqF7MSoq9B-ZwC1W5eWujFjxdRjYAdaGl3bkwJr-F0i9YbHovjIiz52rEwfVdoWRX3dxJrLOdHFi3Q"/>
          <p:cNvPicPr>
            <a:picLocks noChangeAspect="1" noChangeArrowheads="1"/>
          </p:cNvPicPr>
          <p:nvPr/>
        </p:nvPicPr>
        <p:blipFill>
          <a:blip r:embed="rId3" cstate="print"/>
          <a:srcRect/>
          <a:stretch>
            <a:fillRect/>
          </a:stretch>
        </p:blipFill>
        <p:spPr bwMode="auto">
          <a:xfrm>
            <a:off x="4267200" y="1371600"/>
            <a:ext cx="4667250" cy="5486400"/>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TOUCH</a:t>
            </a:r>
            <a:endParaRPr lang="en-US" dirty="0">
              <a:latin typeface="Franklin Gothic Medium" pitchFamily="34" charset="0"/>
            </a:endParaRPr>
          </a:p>
        </p:txBody>
      </p:sp>
      <p:sp>
        <p:nvSpPr>
          <p:cNvPr id="3" name="Content Placeholder 2"/>
          <p:cNvSpPr>
            <a:spLocks noGrp="1"/>
          </p:cNvSpPr>
          <p:nvPr>
            <p:ph idx="1"/>
          </p:nvPr>
        </p:nvSpPr>
        <p:spPr>
          <a:xfrm>
            <a:off x="457200" y="1775191"/>
            <a:ext cx="8229600" cy="968009"/>
          </a:xfrm>
        </p:spPr>
        <p:txBody>
          <a:bodyPr>
            <a:normAutofit fontScale="92500" lnSpcReduction="20000"/>
          </a:bodyPr>
          <a:lstStyle/>
          <a:p>
            <a:r>
              <a:rPr lang="en-US" dirty="0" smtClean="0">
                <a:latin typeface="Franklin Gothic Medium" pitchFamily="34" charset="0"/>
              </a:rPr>
              <a:t>Rubber hand illusion</a:t>
            </a:r>
          </a:p>
          <a:p>
            <a:r>
              <a:rPr lang="en-US" sz="1900" dirty="0" smtClean="0">
                <a:latin typeface="Franklin Gothic Medium" pitchFamily="34" charset="0"/>
                <a:hlinkClick r:id="rId2"/>
              </a:rPr>
              <a:t>https://www.youtube.com/watch?v=XEayC_fXGYY&amp;index=2&amp;list=PLcrwo6ba3he9q8BG9GcFy17Ysi_XoeICe</a:t>
            </a:r>
            <a:endParaRPr lang="en-US" sz="1900" dirty="0" smtClean="0">
              <a:latin typeface="Franklin Gothic Medium" pitchFamily="34" charset="0"/>
            </a:endParaRPr>
          </a:p>
          <a:p>
            <a:endParaRPr lang="en-US" dirty="0">
              <a:latin typeface="Franklin Gothic Medium" pitchFamily="34" charset="0"/>
            </a:endParaRPr>
          </a:p>
        </p:txBody>
      </p:sp>
      <p:pic>
        <p:nvPicPr>
          <p:cNvPr id="21506" name="Picture 2" descr="https://lh4.googleusercontent.com/yUaMRltHB4nrAoDRt1h3D3wZQLrpAdFt_gjW6bJclElqq1L63JnFO91C0XeFRoOrv6hz_VO6sv-A5atw3pumQtGtk8PEGAnW_cHFa78CzNym2XfHGw"/>
          <p:cNvPicPr>
            <a:picLocks noChangeAspect="1" noChangeArrowheads="1"/>
          </p:cNvPicPr>
          <p:nvPr/>
        </p:nvPicPr>
        <p:blipFill>
          <a:blip r:embed="rId3" cstate="print"/>
          <a:srcRect/>
          <a:stretch>
            <a:fillRect/>
          </a:stretch>
        </p:blipFill>
        <p:spPr bwMode="auto">
          <a:xfrm>
            <a:off x="2438400" y="2955808"/>
            <a:ext cx="5410200" cy="3673593"/>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TOUCH</a:t>
            </a:r>
            <a:endParaRPr lang="en-US" dirty="0">
              <a:latin typeface="Franklin Gothic Medium" pitchFamily="34" charset="0"/>
            </a:endParaRPr>
          </a:p>
        </p:txBody>
      </p:sp>
      <p:sp>
        <p:nvSpPr>
          <p:cNvPr id="3" name="Content Placeholder 2"/>
          <p:cNvSpPr>
            <a:spLocks noGrp="1"/>
          </p:cNvSpPr>
          <p:nvPr>
            <p:ph idx="1"/>
          </p:nvPr>
        </p:nvSpPr>
        <p:spPr>
          <a:xfrm>
            <a:off x="457200" y="1775191"/>
            <a:ext cx="4267200" cy="1730009"/>
          </a:xfrm>
        </p:spPr>
        <p:txBody>
          <a:bodyPr/>
          <a:lstStyle/>
          <a:p>
            <a:r>
              <a:rPr lang="en-US" dirty="0" smtClean="0">
                <a:latin typeface="Franklin Gothic Medium" pitchFamily="34" charset="0"/>
              </a:rPr>
              <a:t>Kinesthesis</a:t>
            </a:r>
          </a:p>
          <a:p>
            <a:r>
              <a:rPr lang="en-US" dirty="0" smtClean="0">
                <a:latin typeface="Franklin Gothic Medium" pitchFamily="34" charset="0"/>
              </a:rPr>
              <a:t>Vestibular sense</a:t>
            </a:r>
          </a:p>
          <a:p>
            <a:r>
              <a:rPr lang="en-US" dirty="0" smtClean="0">
                <a:latin typeface="Franklin Gothic Medium" pitchFamily="34" charset="0"/>
              </a:rPr>
              <a:t>Semicircular canal</a:t>
            </a:r>
            <a:endParaRPr lang="en-US" dirty="0">
              <a:latin typeface="Franklin Gothic Medium" pitchFamily="34" charset="0"/>
            </a:endParaRPr>
          </a:p>
        </p:txBody>
      </p:sp>
      <p:pic>
        <p:nvPicPr>
          <p:cNvPr id="20482" name="Picture 2" descr="https://lh5.googleusercontent.com/PPfjihYdWgZouhf5FJa9SQ0Z5WSsUrGwY4uITht9GNXljaF5kwyImQpt5x8c2hBFq3zZ74bHw4TdO79XdBfqZBS3y6u9HZUuieF0umB7beP06SRPVQ"/>
          <p:cNvPicPr>
            <a:picLocks noChangeAspect="1" noChangeArrowheads="1"/>
          </p:cNvPicPr>
          <p:nvPr/>
        </p:nvPicPr>
        <p:blipFill>
          <a:blip r:embed="rId3" cstate="print"/>
          <a:srcRect/>
          <a:stretch>
            <a:fillRect/>
          </a:stretch>
        </p:blipFill>
        <p:spPr bwMode="auto">
          <a:xfrm>
            <a:off x="6095740" y="1524000"/>
            <a:ext cx="2896120" cy="4419600"/>
          </a:xfrm>
          <a:prstGeom prst="rect">
            <a:avLst/>
          </a:prstGeom>
          <a:noFill/>
        </p:spPr>
      </p:pic>
      <p:pic>
        <p:nvPicPr>
          <p:cNvPr id="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453019"/>
            <a:ext cx="304800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lionel-messi-bicycle-kick-h1n-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0121" y="4241758"/>
            <a:ext cx="3019698" cy="260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en-US" dirty="0" smtClean="0">
                <a:latin typeface="Franklin Gothic Medium" panose="020B0603020102020204" pitchFamily="34" charset="0"/>
              </a:rPr>
              <a:t>VESTIBULAR SACS</a:t>
            </a:r>
          </a:p>
        </p:txBody>
      </p:sp>
      <p:pic>
        <p:nvPicPr>
          <p:cNvPr id="47107" name="Picture 5" descr="213525688555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905000"/>
            <a:ext cx="7848600"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6"/>
          <p:cNvSpPr>
            <a:spLocks noChangeArrowheads="1"/>
          </p:cNvSpPr>
          <p:nvPr/>
        </p:nvSpPr>
        <p:spPr bwMode="auto">
          <a:xfrm>
            <a:off x="3200400" y="5562599"/>
            <a:ext cx="1600200" cy="709613"/>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dirty="0">
                <a:solidFill>
                  <a:schemeClr val="tx2"/>
                </a:solidFill>
                <a:latin typeface="Calibri" panose="020F0502020204030204" pitchFamily="34" charset="0"/>
              </a:rPr>
              <a:t>Vestibular Sacs</a:t>
            </a:r>
          </a:p>
        </p:txBody>
      </p:sp>
    </p:spTree>
    <p:extLst>
      <p:ext uri="{BB962C8B-B14F-4D97-AF65-F5344CB8AC3E}">
        <p14:creationId xmlns:p14="http://schemas.microsoft.com/office/powerpoint/2010/main" val="268644761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SEMICIRCULAR CANALS</a:t>
            </a:r>
            <a:endParaRPr lang="en-US" dirty="0">
              <a:latin typeface="Franklin Gothic Medium" pitchFamily="34" charset="0"/>
            </a:endParaRPr>
          </a:p>
        </p:txBody>
      </p:sp>
      <p:pic>
        <p:nvPicPr>
          <p:cNvPr id="19458" name="Picture 2" descr="https://lh6.googleusercontent.com/ortpEUxJ96oa_xkw2FjKmau1CW3bX9rttakiOK5moF9zrog89ATeBmGkGB_dWML5hDQth0j1MpH8Jjo8KwqLDkKTAElq-8HxK7ObEp42b5PWjksb1w"/>
          <p:cNvPicPr>
            <a:picLocks noChangeAspect="1" noChangeArrowheads="1"/>
          </p:cNvPicPr>
          <p:nvPr/>
        </p:nvPicPr>
        <p:blipFill>
          <a:blip r:embed="rId2" cstate="print"/>
          <a:srcRect/>
          <a:stretch>
            <a:fillRect/>
          </a:stretch>
        </p:blipFill>
        <p:spPr bwMode="auto">
          <a:xfrm>
            <a:off x="838200" y="1600199"/>
            <a:ext cx="7496175" cy="5257801"/>
          </a:xfrm>
          <a:prstGeom prst="rect">
            <a:avLst/>
          </a:prstGeom>
          <a:noFill/>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PAIN: </a:t>
            </a:r>
            <a:r>
              <a:rPr lang="en-US" i="1" dirty="0" smtClean="0">
                <a:latin typeface="Franklin Gothic Medium" pitchFamily="34" charset="0"/>
              </a:rPr>
              <a:t>UNDERSTANDING PAIN</a:t>
            </a:r>
            <a:endParaRPr lang="en-US" dirty="0">
              <a:latin typeface="Franklin Gothic Medium" pitchFamily="34" charset="0"/>
            </a:endParaRPr>
          </a:p>
        </p:txBody>
      </p:sp>
      <p:sp>
        <p:nvSpPr>
          <p:cNvPr id="3" name="Content Placeholder 2"/>
          <p:cNvSpPr>
            <a:spLocks noGrp="1"/>
          </p:cNvSpPr>
          <p:nvPr>
            <p:ph idx="1"/>
          </p:nvPr>
        </p:nvSpPr>
        <p:spPr>
          <a:xfrm>
            <a:off x="457200" y="1775191"/>
            <a:ext cx="4953000" cy="4625609"/>
          </a:xfrm>
        </p:spPr>
        <p:txBody>
          <a:bodyPr/>
          <a:lstStyle/>
          <a:p>
            <a:r>
              <a:rPr lang="en-US" dirty="0" smtClean="0">
                <a:latin typeface="Franklin Gothic Medium" pitchFamily="34" charset="0"/>
              </a:rPr>
              <a:t>Biological pain</a:t>
            </a:r>
          </a:p>
          <a:p>
            <a:r>
              <a:rPr lang="en-US" dirty="0" err="1" smtClean="0">
                <a:latin typeface="Franklin Gothic Medium" pitchFamily="34" charset="0"/>
              </a:rPr>
              <a:t>Nociceptors</a:t>
            </a:r>
            <a:endParaRPr lang="en-US" dirty="0" smtClean="0">
              <a:latin typeface="Franklin Gothic Medium" pitchFamily="34" charset="0"/>
            </a:endParaRPr>
          </a:p>
          <a:p>
            <a:r>
              <a:rPr lang="en-US" dirty="0" smtClean="0">
                <a:latin typeface="Franklin Gothic Medium" pitchFamily="34" charset="0"/>
              </a:rPr>
              <a:t>Endorphins</a:t>
            </a:r>
          </a:p>
          <a:p>
            <a:r>
              <a:rPr lang="en-US" dirty="0" smtClean="0">
                <a:latin typeface="Franklin Gothic Medium" pitchFamily="34" charset="0"/>
              </a:rPr>
              <a:t>Phantom limb sensations</a:t>
            </a:r>
          </a:p>
          <a:p>
            <a:pPr marL="118872" indent="0">
              <a:buNone/>
            </a:pPr>
            <a:endParaRPr lang="en-US" dirty="0" smtClean="0">
              <a:latin typeface="Franklin Gothic Medium" pitchFamily="34" charset="0"/>
            </a:endParaRPr>
          </a:p>
        </p:txBody>
      </p:sp>
      <p:pic>
        <p:nvPicPr>
          <p:cNvPr id="18434" name="Picture 2" descr="https://lh6.googleusercontent.com/GmB2RsfT340Xes5qYyiknLb0F2n2HMiIdQnxVUQ60ckZO_IIIVdVrQS987QXAVQX_5Yc0b-9tGJDuRTWhX2NBUgNPJLCF1a31ATCk5PfpjUsRDP6Jw"/>
          <p:cNvPicPr>
            <a:picLocks noChangeAspect="1" noChangeArrowheads="1"/>
          </p:cNvPicPr>
          <p:nvPr/>
        </p:nvPicPr>
        <p:blipFill>
          <a:blip r:embed="rId3" cstate="print"/>
          <a:srcRect/>
          <a:stretch>
            <a:fillRect/>
          </a:stretch>
        </p:blipFill>
        <p:spPr bwMode="auto">
          <a:xfrm>
            <a:off x="5715000" y="1981200"/>
            <a:ext cx="2867025" cy="2114550"/>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dirty="0" smtClean="0">
                <a:latin typeface="Franklin Gothic Medium" panose="020B0603020102020204" pitchFamily="34" charset="0"/>
              </a:rPr>
              <a:t>GATE CONTROL THEORY</a:t>
            </a:r>
          </a:p>
        </p:txBody>
      </p:sp>
      <p:sp>
        <p:nvSpPr>
          <p:cNvPr id="39939" name="Rectangle 3"/>
          <p:cNvSpPr>
            <a:spLocks noGrp="1" noChangeArrowheads="1"/>
          </p:cNvSpPr>
          <p:nvPr>
            <p:ph type="body" idx="1"/>
          </p:nvPr>
        </p:nvSpPr>
        <p:spPr/>
        <p:txBody>
          <a:bodyPr>
            <a:normAutofit fontScale="92500" lnSpcReduction="10000"/>
          </a:bodyPr>
          <a:lstStyle/>
          <a:p>
            <a:pPr eaLnBrk="1" hangingPunct="1">
              <a:lnSpc>
                <a:spcPct val="80000"/>
              </a:lnSpc>
            </a:pPr>
            <a:r>
              <a:rPr lang="en-US" altLang="en-US" sz="3200" dirty="0" smtClean="0">
                <a:latin typeface="Franklin Gothic Medium" panose="020B0603020102020204" pitchFamily="34" charset="0"/>
              </a:rPr>
              <a:t>Spinal cord contains small nerve fibers that conduct most pain signals</a:t>
            </a:r>
          </a:p>
          <a:p>
            <a:pPr eaLnBrk="1" hangingPunct="1">
              <a:lnSpc>
                <a:spcPct val="80000"/>
              </a:lnSpc>
            </a:pPr>
            <a:r>
              <a:rPr lang="en-US" altLang="en-US" sz="3200" dirty="0" smtClean="0">
                <a:latin typeface="Franklin Gothic Medium" panose="020B0603020102020204" pitchFamily="34" charset="0"/>
              </a:rPr>
              <a:t>It also contains larger fibers that conduct most other sensory signals</a:t>
            </a:r>
          </a:p>
          <a:p>
            <a:pPr eaLnBrk="1" hangingPunct="1">
              <a:lnSpc>
                <a:spcPct val="80000"/>
              </a:lnSpc>
            </a:pPr>
            <a:r>
              <a:rPr lang="en-US" altLang="en-US" sz="3200" dirty="0" smtClean="0">
                <a:latin typeface="Franklin Gothic Medium" panose="020B0603020102020204" pitchFamily="34" charset="0"/>
              </a:rPr>
              <a:t>When tissue is injured small nerve fibers activate and open the neural gate</a:t>
            </a:r>
          </a:p>
          <a:p>
            <a:pPr marL="118872" indent="0" eaLnBrk="1" hangingPunct="1">
              <a:lnSpc>
                <a:spcPct val="80000"/>
              </a:lnSpc>
              <a:buNone/>
            </a:pPr>
            <a:endParaRPr lang="en-US" altLang="en-US" sz="3200" dirty="0" smtClean="0">
              <a:latin typeface="Franklin Gothic Medium" panose="020B0603020102020204" pitchFamily="34" charset="0"/>
            </a:endParaRPr>
          </a:p>
          <a:p>
            <a:pPr marL="118872" indent="0" eaLnBrk="1" hangingPunct="1">
              <a:lnSpc>
                <a:spcPct val="80000"/>
              </a:lnSpc>
              <a:buNone/>
            </a:pPr>
            <a:r>
              <a:rPr lang="en-US" altLang="en-US" dirty="0" smtClean="0">
                <a:latin typeface="Franklin Gothic Medium" panose="020B0603020102020204" pitchFamily="34" charset="0"/>
              </a:rPr>
              <a:t>BUT…</a:t>
            </a:r>
          </a:p>
          <a:p>
            <a:pPr marL="118872" indent="0" eaLnBrk="1" hangingPunct="1">
              <a:lnSpc>
                <a:spcPct val="80000"/>
              </a:lnSpc>
              <a:buNone/>
            </a:pPr>
            <a:endParaRPr lang="en-US" altLang="en-US" sz="3200" dirty="0" smtClean="0">
              <a:latin typeface="Franklin Gothic Medium" panose="020B0603020102020204" pitchFamily="34" charset="0"/>
            </a:endParaRPr>
          </a:p>
          <a:p>
            <a:pPr eaLnBrk="1" hangingPunct="1">
              <a:lnSpc>
                <a:spcPct val="80000"/>
              </a:lnSpc>
            </a:pPr>
            <a:r>
              <a:rPr lang="en-US" altLang="en-US" sz="3200" dirty="0" smtClean="0">
                <a:latin typeface="Franklin Gothic Medium" panose="020B0603020102020204" pitchFamily="34" charset="0"/>
              </a:rPr>
              <a:t>Large fiber activity shuts that gate</a:t>
            </a:r>
          </a:p>
          <a:p>
            <a:pPr eaLnBrk="1" hangingPunct="1">
              <a:lnSpc>
                <a:spcPct val="80000"/>
              </a:lnSpc>
            </a:pPr>
            <a:r>
              <a:rPr lang="en-US" altLang="en-US" sz="3200" dirty="0" smtClean="0">
                <a:latin typeface="Franklin Gothic Medium" panose="020B0603020102020204" pitchFamily="34" charset="0"/>
              </a:rPr>
              <a:t>Thus if you stimulate gate closing activity by massage electrical signal or acupuncture you can disrupt the pain message.</a:t>
            </a:r>
          </a:p>
          <a:p>
            <a:pPr eaLnBrk="1" hangingPunct="1">
              <a:lnSpc>
                <a:spcPct val="80000"/>
              </a:lnSpc>
            </a:pPr>
            <a:r>
              <a:rPr lang="en-US" altLang="en-US" sz="3200" dirty="0" smtClean="0">
                <a:latin typeface="Franklin Gothic Medium" panose="020B0603020102020204" pitchFamily="34" charset="0"/>
              </a:rPr>
              <a:t>The brain can close this gate too!</a:t>
            </a:r>
          </a:p>
        </p:txBody>
      </p:sp>
    </p:spTree>
    <p:extLst>
      <p:ext uri="{BB962C8B-B14F-4D97-AF65-F5344CB8AC3E}">
        <p14:creationId xmlns:p14="http://schemas.microsoft.com/office/powerpoint/2010/main" val="2721842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669925" y="1650139"/>
            <a:ext cx="7785100" cy="1662113"/>
          </a:xfrm>
        </p:spPr>
        <p:txBody>
          <a:bodyPr>
            <a:normAutofit/>
          </a:bodyPr>
          <a:lstStyle/>
          <a:p>
            <a:pPr marL="0" indent="0" algn="ctr" eaLnBrk="1" hangingPunct="1">
              <a:lnSpc>
                <a:spcPct val="90000"/>
              </a:lnSpc>
              <a:buFont typeface="Wingdings" panose="05000000000000000000" pitchFamily="2" charset="2"/>
              <a:buNone/>
            </a:pPr>
            <a:r>
              <a:rPr lang="en-US" altLang="en-US" sz="2800" dirty="0" smtClean="0">
                <a:latin typeface="Franklin Gothic Medium" panose="020B0603020102020204" pitchFamily="34" charset="0"/>
              </a:rPr>
              <a:t>Information processing is guided by higher-level mental processes as we construct perceptions, drawing on our experience and expectations.</a:t>
            </a:r>
          </a:p>
        </p:txBody>
      </p:sp>
      <p:sp>
        <p:nvSpPr>
          <p:cNvPr id="24580" name="Rectangle 4"/>
          <p:cNvSpPr>
            <a:spLocks noChangeArrowheads="1"/>
          </p:cNvSpPr>
          <p:nvPr/>
        </p:nvSpPr>
        <p:spPr bwMode="auto">
          <a:xfrm>
            <a:off x="1257300" y="3124178"/>
            <a:ext cx="6629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sz="11000" dirty="0">
                <a:latin typeface="Arial Unicode MS" panose="020B0604020202020204" pitchFamily="34" charset="-128"/>
              </a:rPr>
              <a:t>T</a:t>
            </a:r>
            <a:r>
              <a:rPr lang="en-US" altLang="en-US" sz="11000" dirty="0">
                <a:solidFill>
                  <a:schemeClr val="bg1"/>
                </a:solidFill>
                <a:latin typeface="Arial Unicode MS" panose="020B0604020202020204" pitchFamily="34" charset="-128"/>
              </a:rPr>
              <a:t>H</a:t>
            </a:r>
            <a:r>
              <a:rPr lang="en-US" altLang="en-US" sz="11000" dirty="0">
                <a:latin typeface="Arial Unicode MS" panose="020B0604020202020204" pitchFamily="34" charset="-128"/>
              </a:rPr>
              <a:t>E C</a:t>
            </a:r>
            <a:r>
              <a:rPr lang="en-US" altLang="en-US" sz="11000" dirty="0">
                <a:solidFill>
                  <a:schemeClr val="bg1"/>
                </a:solidFill>
                <a:latin typeface="Arial Unicode MS" panose="020B0604020202020204" pitchFamily="34" charset="-128"/>
              </a:rPr>
              <a:t>H</a:t>
            </a:r>
            <a:r>
              <a:rPr lang="en-US" altLang="en-US" sz="11000" dirty="0">
                <a:latin typeface="Arial Unicode MS" panose="020B0604020202020204" pitchFamily="34" charset="-128"/>
              </a:rPr>
              <a:t>T</a:t>
            </a:r>
          </a:p>
        </p:txBody>
      </p:sp>
      <p:grpSp>
        <p:nvGrpSpPr>
          <p:cNvPr id="24581" name="Group 5"/>
          <p:cNvGrpSpPr>
            <a:grpSpLocks/>
          </p:cNvGrpSpPr>
          <p:nvPr/>
        </p:nvGrpSpPr>
        <p:grpSpPr bwMode="auto">
          <a:xfrm>
            <a:off x="2580186" y="3523026"/>
            <a:ext cx="647700" cy="1000125"/>
            <a:chOff x="1614" y="2112"/>
            <a:chExt cx="408" cy="630"/>
          </a:xfrm>
        </p:grpSpPr>
        <p:sp>
          <p:nvSpPr>
            <p:cNvPr id="24587" name="Line 6"/>
            <p:cNvSpPr>
              <a:spLocks noChangeShapeType="1"/>
            </p:cNvSpPr>
            <p:nvPr/>
          </p:nvSpPr>
          <p:spPr bwMode="auto">
            <a:xfrm flipH="1">
              <a:off x="1614" y="2118"/>
              <a:ext cx="96" cy="624"/>
            </a:xfrm>
            <a:prstGeom prst="line">
              <a:avLst/>
            </a:prstGeom>
            <a:noFill/>
            <a:ln w="1143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8" name="Line 7"/>
            <p:cNvSpPr>
              <a:spLocks noChangeShapeType="1"/>
            </p:cNvSpPr>
            <p:nvPr/>
          </p:nvSpPr>
          <p:spPr bwMode="auto">
            <a:xfrm flipH="1" flipV="1">
              <a:off x="1926" y="2112"/>
              <a:ext cx="96" cy="624"/>
            </a:xfrm>
            <a:prstGeom prst="line">
              <a:avLst/>
            </a:prstGeom>
            <a:noFill/>
            <a:ln w="1143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9" name="Line 8"/>
            <p:cNvSpPr>
              <a:spLocks noChangeShapeType="1"/>
            </p:cNvSpPr>
            <p:nvPr/>
          </p:nvSpPr>
          <p:spPr bwMode="auto">
            <a:xfrm>
              <a:off x="1680" y="2400"/>
              <a:ext cx="288" cy="0"/>
            </a:xfrm>
            <a:prstGeom prst="line">
              <a:avLst/>
            </a:prstGeom>
            <a:noFill/>
            <a:ln w="1143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582" name="Group 9"/>
          <p:cNvGrpSpPr>
            <a:grpSpLocks/>
          </p:cNvGrpSpPr>
          <p:nvPr/>
        </p:nvGrpSpPr>
        <p:grpSpPr bwMode="auto">
          <a:xfrm>
            <a:off x="5943600" y="3480163"/>
            <a:ext cx="647700" cy="1000125"/>
            <a:chOff x="1614" y="2112"/>
            <a:chExt cx="408" cy="630"/>
          </a:xfrm>
        </p:grpSpPr>
        <p:sp>
          <p:nvSpPr>
            <p:cNvPr id="24584" name="Line 10"/>
            <p:cNvSpPr>
              <a:spLocks noChangeShapeType="1"/>
            </p:cNvSpPr>
            <p:nvPr/>
          </p:nvSpPr>
          <p:spPr bwMode="auto">
            <a:xfrm flipH="1">
              <a:off x="1614" y="2118"/>
              <a:ext cx="96" cy="624"/>
            </a:xfrm>
            <a:prstGeom prst="line">
              <a:avLst/>
            </a:prstGeom>
            <a:noFill/>
            <a:ln w="1143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5" name="Line 11"/>
            <p:cNvSpPr>
              <a:spLocks noChangeShapeType="1"/>
            </p:cNvSpPr>
            <p:nvPr/>
          </p:nvSpPr>
          <p:spPr bwMode="auto">
            <a:xfrm flipH="1" flipV="1">
              <a:off x="1926" y="2112"/>
              <a:ext cx="96" cy="624"/>
            </a:xfrm>
            <a:prstGeom prst="line">
              <a:avLst/>
            </a:prstGeom>
            <a:noFill/>
            <a:ln w="1143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6" name="Line 12"/>
            <p:cNvSpPr>
              <a:spLocks noChangeShapeType="1"/>
            </p:cNvSpPr>
            <p:nvPr/>
          </p:nvSpPr>
          <p:spPr bwMode="auto">
            <a:xfrm>
              <a:off x="1680" y="2400"/>
              <a:ext cx="288" cy="0"/>
            </a:xfrm>
            <a:prstGeom prst="line">
              <a:avLst/>
            </a:prstGeom>
            <a:noFill/>
            <a:ln w="1143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 name="Title 2"/>
          <p:cNvSpPr>
            <a:spLocks noGrp="1"/>
          </p:cNvSpPr>
          <p:nvPr>
            <p:ph type="title"/>
          </p:nvPr>
        </p:nvSpPr>
        <p:spPr/>
        <p:txBody>
          <a:bodyPr/>
          <a:lstStyle/>
          <a:p>
            <a:r>
              <a:rPr lang="en-US" dirty="0" smtClean="0">
                <a:latin typeface="Franklin Gothic Medium" panose="020B0603020102020204" pitchFamily="34" charset="0"/>
              </a:rPr>
              <a:t>TOP-DOWN PROCESSING</a:t>
            </a:r>
            <a:endParaRPr lang="en-US" dirty="0">
              <a:latin typeface="Franklin Gothic Medium" panose="020B0603020102020204" pitchFamily="34" charset="0"/>
            </a:endParaRPr>
          </a:p>
        </p:txBody>
      </p:sp>
      <p:sp>
        <p:nvSpPr>
          <p:cNvPr id="19" name="Rectangle 4"/>
          <p:cNvSpPr>
            <a:spLocks noChangeArrowheads="1"/>
          </p:cNvSpPr>
          <p:nvPr/>
        </p:nvSpPr>
        <p:spPr bwMode="auto">
          <a:xfrm>
            <a:off x="114300" y="5034483"/>
            <a:ext cx="8915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dirty="0" smtClean="0">
                <a:solidFill>
                  <a:srgbClr val="00B0F0"/>
                </a:solidFill>
                <a:latin typeface="Franklin Gothic Medium" panose="020B0603020102020204" pitchFamily="34" charset="0"/>
              </a:rPr>
              <a:t>CONCEPTUALLY DRIVEN, CONSTRUCTED ON EXPECTATIONS</a:t>
            </a:r>
            <a:endParaRPr lang="en-US" altLang="en-US" dirty="0">
              <a:solidFill>
                <a:srgbClr val="00B0F0"/>
              </a:solidFill>
              <a:latin typeface="Franklin Gothic Medium" panose="020B0603020102020204" pitchFamily="34" charset="0"/>
            </a:endParaRPr>
          </a:p>
        </p:txBody>
      </p:sp>
    </p:spTree>
    <p:extLst>
      <p:ext uri="{BB962C8B-B14F-4D97-AF65-F5344CB8AC3E}">
        <p14:creationId xmlns:p14="http://schemas.microsoft.com/office/powerpoint/2010/main" val="6327690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sz="4000" dirty="0" smtClean="0">
                <a:latin typeface="Franklin Gothic Medium" panose="020B0603020102020204" pitchFamily="34" charset="0"/>
              </a:rPr>
              <a:t>PAIN</a:t>
            </a:r>
          </a:p>
        </p:txBody>
      </p:sp>
      <p:sp>
        <p:nvSpPr>
          <p:cNvPr id="33795" name="Rectangle 3"/>
          <p:cNvSpPr>
            <a:spLocks noGrp="1" noChangeArrowheads="1"/>
          </p:cNvSpPr>
          <p:nvPr>
            <p:ph type="body" idx="1"/>
          </p:nvPr>
        </p:nvSpPr>
        <p:spPr>
          <a:xfrm>
            <a:off x="865187" y="1757149"/>
            <a:ext cx="7413625" cy="1735138"/>
          </a:xfrm>
        </p:spPr>
        <p:txBody>
          <a:bodyPr/>
          <a:lstStyle/>
          <a:p>
            <a:pPr marL="0" indent="0" algn="ctr" eaLnBrk="1" hangingPunct="1">
              <a:lnSpc>
                <a:spcPct val="90000"/>
              </a:lnSpc>
              <a:buFontTx/>
              <a:buNone/>
            </a:pPr>
            <a:r>
              <a:rPr lang="en-US" altLang="en-US" sz="2400" dirty="0" smtClean="0">
                <a:latin typeface="Franklin Gothic Medium" panose="020B0603020102020204" pitchFamily="34" charset="0"/>
              </a:rPr>
              <a:t>Pain tells the body that something has gone wrong. Usually pain results from damage to the skin and other tissues. A rare disease (CIPA) exists in which the afflicted person feels no pain.</a:t>
            </a:r>
          </a:p>
        </p:txBody>
      </p:sp>
      <p:pic>
        <p:nvPicPr>
          <p:cNvPr id="33796" name="Picture 4" descr="12673_MyersPsy8e_5UN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5861" y="3273942"/>
            <a:ext cx="42322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5"/>
          <p:cNvSpPr txBox="1">
            <a:spLocks noChangeArrowheads="1"/>
          </p:cNvSpPr>
          <p:nvPr/>
        </p:nvSpPr>
        <p:spPr bwMode="auto">
          <a:xfrm>
            <a:off x="2529770" y="6208713"/>
            <a:ext cx="40590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Franklin Gothic Medium" panose="020B0603020102020204" pitchFamily="34" charset="0"/>
              </a:rPr>
              <a:t>Ashley Blocker (right) feels neither pain</a:t>
            </a:r>
          </a:p>
          <a:p>
            <a:pPr algn="ctr" eaLnBrk="1" hangingPunct="1"/>
            <a:r>
              <a:rPr lang="en-US" altLang="en-US" b="1" dirty="0">
                <a:latin typeface="Franklin Gothic Medium" panose="020B0603020102020204" pitchFamily="34" charset="0"/>
              </a:rPr>
              <a:t>nor extreme hot or cold.</a:t>
            </a:r>
          </a:p>
        </p:txBody>
      </p:sp>
      <p:sp>
        <p:nvSpPr>
          <p:cNvPr id="33798" name="Text Box 6"/>
          <p:cNvSpPr txBox="1">
            <a:spLocks noChangeArrowheads="1"/>
          </p:cNvSpPr>
          <p:nvPr/>
        </p:nvSpPr>
        <p:spPr bwMode="auto">
          <a:xfrm rot="5400000">
            <a:off x="5944118" y="5355352"/>
            <a:ext cx="166584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000" dirty="0">
                <a:latin typeface="Franklin Gothic Medium" panose="020B0603020102020204" pitchFamily="34" charset="0"/>
              </a:rPr>
              <a:t>AP Photo/ Stephen Morton</a:t>
            </a:r>
          </a:p>
        </p:txBody>
      </p:sp>
    </p:spTree>
    <p:extLst>
      <p:ext uri="{BB962C8B-B14F-4D97-AF65-F5344CB8AC3E}">
        <p14:creationId xmlns:p14="http://schemas.microsoft.com/office/powerpoint/2010/main" val="197513547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PAIN CIRCUIT </a:t>
            </a:r>
            <a:endParaRPr lang="en-US" dirty="0">
              <a:latin typeface="Franklin Gothic Medium" pitchFamily="34" charset="0"/>
            </a:endParaRPr>
          </a:p>
        </p:txBody>
      </p:sp>
      <p:pic>
        <p:nvPicPr>
          <p:cNvPr id="17410" name="Picture 2" descr="https://lh4.googleusercontent.com/dYo3P2gv_LRGns5FtwmObehWQyV4DZ_hHn1SOe20pjPPTe9GNiaLRKIfNEB2vA7ONq1_EndEw1kpTvtr_7e7quHIteR9o8qnkitd-xdjsxwy07h76w"/>
          <p:cNvPicPr>
            <a:picLocks noChangeAspect="1" noChangeArrowheads="1"/>
          </p:cNvPicPr>
          <p:nvPr/>
        </p:nvPicPr>
        <p:blipFill>
          <a:blip r:embed="rId2" cstate="print"/>
          <a:srcRect/>
          <a:stretch>
            <a:fillRect/>
          </a:stretch>
        </p:blipFill>
        <p:spPr bwMode="auto">
          <a:xfrm>
            <a:off x="1866900" y="1524000"/>
            <a:ext cx="5600700" cy="5276851"/>
          </a:xfrm>
          <a:prstGeom prst="rect">
            <a:avLst/>
          </a:prstGeom>
          <a:noFill/>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PAIN CIRCUIT </a:t>
            </a:r>
            <a:endParaRPr lang="en-US" dirty="0">
              <a:latin typeface="Franklin Gothic Medium" pitchFamily="34" charset="0"/>
            </a:endParaRPr>
          </a:p>
        </p:txBody>
      </p:sp>
      <p:pic>
        <p:nvPicPr>
          <p:cNvPr id="16386" name="Picture 2" descr="https://lh5.googleusercontent.com/psE1SdS0uW_kzj-FWPKHC2Aw4IawiOzilVuivIg-iUNd6dpBTJaj1JY6TzIlYj8B5x-__pgxXrtCEvQYK1dsyOJV1-iNXN0ewG4S0t8s97wGkY6--g"/>
          <p:cNvPicPr>
            <a:picLocks noChangeAspect="1" noChangeArrowheads="1"/>
          </p:cNvPicPr>
          <p:nvPr/>
        </p:nvPicPr>
        <p:blipFill>
          <a:blip r:embed="rId2" cstate="print"/>
          <a:srcRect/>
          <a:stretch>
            <a:fillRect/>
          </a:stretch>
        </p:blipFill>
        <p:spPr bwMode="auto">
          <a:xfrm>
            <a:off x="1866900" y="1524000"/>
            <a:ext cx="5600700" cy="5276851"/>
          </a:xfrm>
          <a:prstGeom prst="rect">
            <a:avLst/>
          </a:prstGeom>
          <a:noFill/>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PAIN CIRCUIT </a:t>
            </a:r>
            <a:endParaRPr lang="en-US" dirty="0">
              <a:latin typeface="Franklin Gothic Medium" pitchFamily="34" charset="0"/>
            </a:endParaRPr>
          </a:p>
        </p:txBody>
      </p:sp>
      <p:pic>
        <p:nvPicPr>
          <p:cNvPr id="15362" name="Picture 2" descr="https://lh6.googleusercontent.com/aguHkvZbTz739sWvlvcux84KCvK0r176gDgKWtaWHjFZjQohPyrzXuDBN-ueSrQHaBZyHOrGExZLG0E3IuunK-FWVw7po2GicqCcihdyycXNltlfGw"/>
          <p:cNvPicPr>
            <a:picLocks noChangeAspect="1" noChangeArrowheads="1"/>
          </p:cNvPicPr>
          <p:nvPr/>
        </p:nvPicPr>
        <p:blipFill>
          <a:blip r:embed="rId2" cstate="print"/>
          <a:srcRect/>
          <a:stretch>
            <a:fillRect/>
          </a:stretch>
        </p:blipFill>
        <p:spPr bwMode="auto">
          <a:xfrm>
            <a:off x="1866900" y="1524000"/>
            <a:ext cx="5600700" cy="5276851"/>
          </a:xfrm>
          <a:prstGeom prst="rect">
            <a:avLst/>
          </a:prstGeom>
          <a:noFill/>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PAIN CIRCUIT </a:t>
            </a:r>
            <a:endParaRPr lang="en-US" dirty="0">
              <a:latin typeface="Franklin Gothic Medium" pitchFamily="34" charset="0"/>
            </a:endParaRPr>
          </a:p>
        </p:txBody>
      </p:sp>
      <p:pic>
        <p:nvPicPr>
          <p:cNvPr id="14338" name="Picture 2" descr="https://lh4.googleusercontent.com/BOILEPykJM1rSN2fkXyk0E20xbbOsG9RfPcEBvoLiiXnWyECympGJLis1RYaBkxESflAnoyoukTyjhnHDD5knTX1l6Es8PWuPqJc1PHZ-ysOtM2IGA"/>
          <p:cNvPicPr>
            <a:picLocks noChangeAspect="1" noChangeArrowheads="1"/>
          </p:cNvPicPr>
          <p:nvPr/>
        </p:nvPicPr>
        <p:blipFill>
          <a:blip r:embed="rId2" cstate="print"/>
          <a:srcRect/>
          <a:stretch>
            <a:fillRect/>
          </a:stretch>
        </p:blipFill>
        <p:spPr bwMode="auto">
          <a:xfrm>
            <a:off x="1866900" y="1524000"/>
            <a:ext cx="5600700" cy="5276851"/>
          </a:xfrm>
          <a:prstGeom prst="rect">
            <a:avLst/>
          </a:prstGeom>
          <a:noFill/>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PAIN CIRCUIT </a:t>
            </a:r>
            <a:endParaRPr lang="en-US" dirty="0">
              <a:latin typeface="Franklin Gothic Medium" pitchFamily="34" charset="0"/>
            </a:endParaRPr>
          </a:p>
        </p:txBody>
      </p:sp>
      <p:pic>
        <p:nvPicPr>
          <p:cNvPr id="13314" name="Picture 2" descr="https://lh3.googleusercontent.com/u1rAB_-1sJ5zF7ulwV7UzCQXy1nB1WP7P2nkvASJmxCL33e_oZKPWcrUhlIOwC-lsh8HrWrTCR80lwwaWzOSa1RHfIIJqLGGk3l1G7U2lweLGqBE1g"/>
          <p:cNvPicPr>
            <a:picLocks noChangeAspect="1" noChangeArrowheads="1"/>
          </p:cNvPicPr>
          <p:nvPr/>
        </p:nvPicPr>
        <p:blipFill>
          <a:blip r:embed="rId2" cstate="print"/>
          <a:srcRect/>
          <a:stretch>
            <a:fillRect/>
          </a:stretch>
        </p:blipFill>
        <p:spPr bwMode="auto">
          <a:xfrm>
            <a:off x="263083" y="2170176"/>
            <a:ext cx="4328511" cy="4078224"/>
          </a:xfrm>
          <a:prstGeom prst="rect">
            <a:avLst/>
          </a:prstGeom>
          <a:noFill/>
        </p:spPr>
      </p:pic>
      <p:pic>
        <p:nvPicPr>
          <p:cNvPr id="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821" y="1901890"/>
            <a:ext cx="3714750" cy="4346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PAIN: </a:t>
            </a:r>
            <a:r>
              <a:rPr lang="en-US" i="1" dirty="0" smtClean="0">
                <a:latin typeface="Franklin Gothic Medium" pitchFamily="34" charset="0"/>
              </a:rPr>
              <a:t>UNDERSTANDING PAIN</a:t>
            </a:r>
            <a:endParaRPr lang="en-US" dirty="0">
              <a:latin typeface="Franklin Gothic Medium" pitchFamily="34" charset="0"/>
            </a:endParaRPr>
          </a:p>
        </p:txBody>
      </p:sp>
      <p:sp>
        <p:nvSpPr>
          <p:cNvPr id="3" name="Content Placeholder 2"/>
          <p:cNvSpPr>
            <a:spLocks noGrp="1"/>
          </p:cNvSpPr>
          <p:nvPr>
            <p:ph idx="1"/>
          </p:nvPr>
        </p:nvSpPr>
        <p:spPr>
          <a:xfrm>
            <a:off x="457200" y="1775191"/>
            <a:ext cx="8229600" cy="1730009"/>
          </a:xfrm>
        </p:spPr>
        <p:txBody>
          <a:bodyPr/>
          <a:lstStyle/>
          <a:p>
            <a:r>
              <a:rPr lang="en-US" dirty="0" smtClean="0">
                <a:latin typeface="Franklin Gothic Medium" pitchFamily="34" charset="0"/>
              </a:rPr>
              <a:t>Psychological influences</a:t>
            </a:r>
          </a:p>
          <a:p>
            <a:r>
              <a:rPr lang="en-US" dirty="0" smtClean="0">
                <a:latin typeface="Franklin Gothic Medium" pitchFamily="34" charset="0"/>
              </a:rPr>
              <a:t>Rubber-hand illusion (mirror neurons)</a:t>
            </a:r>
          </a:p>
          <a:p>
            <a:r>
              <a:rPr lang="en-US" dirty="0" smtClean="0">
                <a:latin typeface="Franklin Gothic Medium" pitchFamily="34" charset="0"/>
              </a:rPr>
              <a:t>Memories of pain</a:t>
            </a:r>
            <a:endParaRPr lang="en-US" dirty="0">
              <a:latin typeface="Franklin Gothic Medium" pitchFamily="34" charset="0"/>
            </a:endParaRPr>
          </a:p>
        </p:txBody>
      </p:sp>
      <p:pic>
        <p:nvPicPr>
          <p:cNvPr id="12290" name="Picture 2" descr="https://lh4.googleusercontent.com/6S8NCp-VnYcVp8LGsazn5e5EkMi7Rwm8bmh6BRzrjt_lvUizuSF7VQHvsOY40j500rkjKIj0WpoYcuafnrCY9R_kjJ1YNF8c_Sja86sFZp7Lo00XxA"/>
          <p:cNvPicPr>
            <a:picLocks noChangeAspect="1" noChangeArrowheads="1"/>
          </p:cNvPicPr>
          <p:nvPr/>
        </p:nvPicPr>
        <p:blipFill>
          <a:blip r:embed="rId3" cstate="print"/>
          <a:srcRect/>
          <a:stretch>
            <a:fillRect/>
          </a:stretch>
        </p:blipFill>
        <p:spPr bwMode="auto">
          <a:xfrm>
            <a:off x="838200" y="3733800"/>
            <a:ext cx="3267075" cy="2286001"/>
          </a:xfrm>
          <a:prstGeom prst="rect">
            <a:avLst/>
          </a:prstGeom>
          <a:noFill/>
        </p:spPr>
      </p:pic>
      <p:pic>
        <p:nvPicPr>
          <p:cNvPr id="12292" name="Picture 4" descr="https://lh5.googleusercontent.com/mTapwY6FWtsCPxNgaEL14VgDQTmCMUnr6UtQ17YqawbUyG2jKFaDTik2BpY_ic8qdfeYM1ldXUhgz1SPijOsD4wKvaCkiwEJcWaDyBvkYpAnsoVTyw"/>
          <p:cNvPicPr>
            <a:picLocks noChangeAspect="1" noChangeArrowheads="1"/>
          </p:cNvPicPr>
          <p:nvPr/>
        </p:nvPicPr>
        <p:blipFill>
          <a:blip r:embed="rId4" cstate="print"/>
          <a:srcRect/>
          <a:stretch>
            <a:fillRect/>
          </a:stretch>
        </p:blipFill>
        <p:spPr bwMode="auto">
          <a:xfrm>
            <a:off x="4800600" y="3733800"/>
            <a:ext cx="3467100" cy="2286001"/>
          </a:xfrm>
          <a:prstGeom prst="rect">
            <a:avLst/>
          </a:prstGeom>
          <a:noFill/>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PAIN: </a:t>
            </a:r>
            <a:r>
              <a:rPr lang="en-US" i="1" dirty="0" smtClean="0">
                <a:latin typeface="Franklin Gothic Medium" pitchFamily="34" charset="0"/>
              </a:rPr>
              <a:t>UNDERSTANDING PAIN</a:t>
            </a:r>
            <a:endParaRPr lang="en-US" dirty="0">
              <a:latin typeface="Franklin Gothic Medium" pitchFamily="34" charset="0"/>
            </a:endParaRPr>
          </a:p>
        </p:txBody>
      </p:sp>
      <p:sp>
        <p:nvSpPr>
          <p:cNvPr id="3" name="Content Placeholder 2"/>
          <p:cNvSpPr>
            <a:spLocks noGrp="1"/>
          </p:cNvSpPr>
          <p:nvPr>
            <p:ph idx="1"/>
          </p:nvPr>
        </p:nvSpPr>
        <p:spPr>
          <a:xfrm>
            <a:off x="457200" y="1775191"/>
            <a:ext cx="8229600" cy="739409"/>
          </a:xfrm>
        </p:spPr>
        <p:txBody>
          <a:bodyPr/>
          <a:lstStyle/>
          <a:p>
            <a:r>
              <a:rPr lang="en-US" dirty="0" smtClean="0">
                <a:latin typeface="Franklin Gothic Medium" pitchFamily="34" charset="0"/>
              </a:rPr>
              <a:t>Social-cultural influences</a:t>
            </a:r>
            <a:endParaRPr lang="en-US" dirty="0">
              <a:latin typeface="Franklin Gothic Medium" pitchFamily="34" charset="0"/>
            </a:endParaRPr>
          </a:p>
        </p:txBody>
      </p:sp>
      <p:pic>
        <p:nvPicPr>
          <p:cNvPr id="11266" name="Picture 2" descr="https://lh5.googleusercontent.com/xf66U2Eur86PHJucd08Iu1hIYNqqUFkO97F5xczjNvKBBplZ9wUX8QJw_7LH3x-2MVObik8bpT11JF1idDB4ZvkfJy4BN113q5kyRrGeYtb53MFhOA"/>
          <p:cNvPicPr>
            <a:picLocks noChangeAspect="1" noChangeArrowheads="1"/>
          </p:cNvPicPr>
          <p:nvPr/>
        </p:nvPicPr>
        <p:blipFill>
          <a:blip r:embed="rId3" cstate="print"/>
          <a:srcRect/>
          <a:stretch>
            <a:fillRect/>
          </a:stretch>
        </p:blipFill>
        <p:spPr bwMode="auto">
          <a:xfrm>
            <a:off x="457200" y="2743200"/>
            <a:ext cx="8229600" cy="3657600"/>
          </a:xfrm>
          <a:prstGeom prst="rect">
            <a:avLst/>
          </a:prstGeom>
          <a:noFill/>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BIOPSYCHOSOCIAL APPROACH TO PAIN</a:t>
            </a:r>
            <a:endParaRPr lang="en-US" dirty="0">
              <a:latin typeface="Franklin Gothic Medium" pitchFamily="34" charset="0"/>
            </a:endParaRPr>
          </a:p>
        </p:txBody>
      </p:sp>
      <p:pic>
        <p:nvPicPr>
          <p:cNvPr id="6" name="Picture 2" descr="https://lh4.googleusercontent.com/6UYaXT-CEZS31DMtej2zA6H1ByFFIWtsqfUNUZFhJJHlKy3bN5Cna5CrMMKrSk4waDFHHPtW-n3EcysHgEmZph0oIL-q6M4gXIx1o_EX0NDB9i3CBA"/>
          <p:cNvPicPr>
            <a:picLocks noChangeAspect="1" noChangeArrowheads="1"/>
          </p:cNvPicPr>
          <p:nvPr/>
        </p:nvPicPr>
        <p:blipFill>
          <a:blip r:embed="rId2" cstate="print"/>
          <a:srcRect/>
          <a:stretch>
            <a:fillRect/>
          </a:stretch>
        </p:blipFill>
        <p:spPr bwMode="auto">
          <a:xfrm>
            <a:off x="76200" y="1434302"/>
            <a:ext cx="6400800" cy="5048250"/>
          </a:xfrm>
          <a:prstGeom prst="rect">
            <a:avLst/>
          </a:prstGeom>
          <a:noFill/>
        </p:spPr>
      </p:pic>
      <p:pic>
        <p:nvPicPr>
          <p:cNvPr id="4" name="Picture 5" descr="Side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5086279"/>
            <a:ext cx="2432217" cy="139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coreboard-mp34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192587"/>
            <a:ext cx="281940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PAIN: </a:t>
            </a:r>
            <a:r>
              <a:rPr lang="en-US" i="1" dirty="0" smtClean="0">
                <a:latin typeface="Franklin Gothic Medium" pitchFamily="34" charset="0"/>
              </a:rPr>
              <a:t>CONTROLLING PAIN</a:t>
            </a:r>
            <a:endParaRPr lang="en-US" dirty="0">
              <a:latin typeface="Franklin Gothic Medium" pitchFamily="34" charset="0"/>
            </a:endParaRPr>
          </a:p>
        </p:txBody>
      </p:sp>
      <p:sp>
        <p:nvSpPr>
          <p:cNvPr id="3" name="Content Placeholder 2"/>
          <p:cNvSpPr>
            <a:spLocks noGrp="1"/>
          </p:cNvSpPr>
          <p:nvPr>
            <p:ph idx="1"/>
          </p:nvPr>
        </p:nvSpPr>
        <p:spPr>
          <a:xfrm>
            <a:off x="457200" y="1775191"/>
            <a:ext cx="4038600" cy="4625609"/>
          </a:xfrm>
        </p:spPr>
        <p:txBody>
          <a:bodyPr/>
          <a:lstStyle/>
          <a:p>
            <a:r>
              <a:rPr lang="en-US" dirty="0" smtClean="0">
                <a:latin typeface="Franklin Gothic Medium" pitchFamily="34" charset="0"/>
              </a:rPr>
              <a:t>Physical methods</a:t>
            </a:r>
          </a:p>
          <a:p>
            <a:r>
              <a:rPr lang="en-US" dirty="0" smtClean="0">
                <a:latin typeface="Franklin Gothic Medium" pitchFamily="34" charset="0"/>
              </a:rPr>
              <a:t>Psychological methods</a:t>
            </a:r>
            <a:endParaRPr lang="en-US" dirty="0">
              <a:latin typeface="Franklin Gothic Medium" pitchFamily="34" charset="0"/>
            </a:endParaRPr>
          </a:p>
        </p:txBody>
      </p:sp>
      <p:pic>
        <p:nvPicPr>
          <p:cNvPr id="6146" name="Picture 2" descr="https://lh3.googleusercontent.com/3tyjIPDX-oMgJJdSUXhGG3PfcU0QkcNbANjYKA20Oe6macL7tW36SWZWhpT7jFNetcy71C6p3J2dDZs-CBywEZv199GPcVUyiBEBOn3toLOFeOfYRQ"/>
          <p:cNvPicPr>
            <a:picLocks noChangeAspect="1" noChangeArrowheads="1"/>
          </p:cNvPicPr>
          <p:nvPr/>
        </p:nvPicPr>
        <p:blipFill>
          <a:blip r:embed="rId3" cstate="print"/>
          <a:srcRect/>
          <a:stretch>
            <a:fillRect/>
          </a:stretch>
        </p:blipFill>
        <p:spPr bwMode="auto">
          <a:xfrm>
            <a:off x="2057400" y="3429000"/>
            <a:ext cx="2743200" cy="3198068"/>
          </a:xfrm>
          <a:prstGeom prst="rect">
            <a:avLst/>
          </a:prstGeom>
          <a:noFill/>
        </p:spPr>
      </p:pic>
      <p:pic>
        <p:nvPicPr>
          <p:cNvPr id="5" name="Picture 5" descr="12673_MyersPsy8e_f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5587" y="1981200"/>
            <a:ext cx="3351213" cy="334733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pPr eaLnBrk="1" hangingPunct="1"/>
            <a:r>
              <a:rPr lang="en-US" altLang="en-US" dirty="0" smtClean="0">
                <a:latin typeface="Franklin Gothic Medium" panose="020B0603020102020204" pitchFamily="34" charset="0"/>
              </a:rPr>
              <a:t>EXAMPLE OF TOP-DOWN PROCESSING</a:t>
            </a:r>
          </a:p>
        </p:txBody>
      </p:sp>
      <p:sp>
        <p:nvSpPr>
          <p:cNvPr id="26627" name="Rectangle 3"/>
          <p:cNvSpPr>
            <a:spLocks noGrp="1" noChangeArrowheads="1"/>
          </p:cNvSpPr>
          <p:nvPr>
            <p:ph type="body" idx="1"/>
          </p:nvPr>
        </p:nvSpPr>
        <p:spPr/>
        <p:txBody>
          <a:bodyPr/>
          <a:lstStyle/>
          <a:p>
            <a:pPr marL="118872" indent="0" eaLnBrk="1" hangingPunct="1">
              <a:lnSpc>
                <a:spcPct val="90000"/>
              </a:lnSpc>
              <a:buNone/>
            </a:pPr>
            <a:r>
              <a:rPr lang="en-US" altLang="en-US" dirty="0" err="1" smtClean="0">
                <a:latin typeface="Franklin Gothic Medium" panose="020B0603020102020204" pitchFamily="34" charset="0"/>
              </a:rPr>
              <a:t>Aoccdrnig</a:t>
            </a:r>
            <a:r>
              <a:rPr lang="en-US" altLang="en-US" dirty="0" smtClean="0">
                <a:latin typeface="Franklin Gothic Medium" panose="020B0603020102020204" pitchFamily="34" charset="0"/>
              </a:rPr>
              <a:t> to </a:t>
            </a:r>
            <a:r>
              <a:rPr lang="en-US" altLang="en-US" dirty="0" err="1" smtClean="0">
                <a:latin typeface="Franklin Gothic Medium" panose="020B0603020102020204" pitchFamily="34" charset="0"/>
              </a:rPr>
              <a:t>rscheearch</a:t>
            </a:r>
            <a:r>
              <a:rPr lang="en-US" altLang="en-US" dirty="0" smtClean="0">
                <a:latin typeface="Franklin Gothic Medium" panose="020B0603020102020204" pitchFamily="34" charset="0"/>
              </a:rPr>
              <a:t> at </a:t>
            </a:r>
            <a:r>
              <a:rPr lang="en-US" altLang="en-US" dirty="0" err="1" smtClean="0">
                <a:latin typeface="Franklin Gothic Medium" panose="020B0603020102020204" pitchFamily="34" charset="0"/>
              </a:rPr>
              <a:t>Cmabrigde</a:t>
            </a:r>
            <a:r>
              <a:rPr lang="en-US" altLang="en-US" dirty="0" smtClean="0">
                <a:latin typeface="Franklin Gothic Medium" panose="020B0603020102020204" pitchFamily="34" charset="0"/>
              </a:rPr>
              <a:t> </a:t>
            </a:r>
            <a:r>
              <a:rPr lang="en-US" altLang="en-US" dirty="0" err="1" smtClean="0">
                <a:latin typeface="Franklin Gothic Medium" panose="020B0603020102020204" pitchFamily="34" charset="0"/>
              </a:rPr>
              <a:t>Uinervtisy</a:t>
            </a:r>
            <a:r>
              <a:rPr lang="en-US" altLang="en-US" dirty="0" smtClean="0">
                <a:latin typeface="Franklin Gothic Medium" panose="020B0603020102020204" pitchFamily="34" charset="0"/>
              </a:rPr>
              <a:t>, it </a:t>
            </a:r>
            <a:r>
              <a:rPr lang="en-US" altLang="en-US" dirty="0" err="1" smtClean="0">
                <a:latin typeface="Franklin Gothic Medium" panose="020B0603020102020204" pitchFamily="34" charset="0"/>
              </a:rPr>
              <a:t>deosn't</a:t>
            </a:r>
            <a:r>
              <a:rPr lang="en-US" altLang="en-US" dirty="0" smtClean="0">
                <a:latin typeface="Franklin Gothic Medium" panose="020B0603020102020204" pitchFamily="34" charset="0"/>
              </a:rPr>
              <a:t> </a:t>
            </a:r>
            <a:r>
              <a:rPr lang="en-US" altLang="en-US" dirty="0" err="1" smtClean="0">
                <a:latin typeface="Franklin Gothic Medium" panose="020B0603020102020204" pitchFamily="34" charset="0"/>
              </a:rPr>
              <a:t>mttaer</a:t>
            </a:r>
            <a:r>
              <a:rPr lang="en-US" altLang="en-US" dirty="0" smtClean="0">
                <a:latin typeface="Franklin Gothic Medium" panose="020B0603020102020204" pitchFamily="34" charset="0"/>
              </a:rPr>
              <a:t> in </a:t>
            </a:r>
            <a:r>
              <a:rPr lang="en-US" altLang="en-US" dirty="0" err="1" smtClean="0">
                <a:latin typeface="Franklin Gothic Medium" panose="020B0603020102020204" pitchFamily="34" charset="0"/>
              </a:rPr>
              <a:t>waht</a:t>
            </a:r>
            <a:r>
              <a:rPr lang="en-US" altLang="en-US" dirty="0" smtClean="0">
                <a:latin typeface="Franklin Gothic Medium" panose="020B0603020102020204" pitchFamily="34" charset="0"/>
              </a:rPr>
              <a:t> </a:t>
            </a:r>
            <a:r>
              <a:rPr lang="en-US" altLang="en-US" dirty="0" err="1" smtClean="0">
                <a:latin typeface="Franklin Gothic Medium" panose="020B0603020102020204" pitchFamily="34" charset="0"/>
              </a:rPr>
              <a:t>oredr</a:t>
            </a:r>
            <a:r>
              <a:rPr lang="en-US" altLang="en-US" dirty="0" smtClean="0">
                <a:latin typeface="Franklin Gothic Medium" panose="020B0603020102020204" pitchFamily="34" charset="0"/>
              </a:rPr>
              <a:t> the </a:t>
            </a:r>
            <a:r>
              <a:rPr lang="en-US" altLang="en-US" dirty="0" err="1" smtClean="0">
                <a:latin typeface="Franklin Gothic Medium" panose="020B0603020102020204" pitchFamily="34" charset="0"/>
              </a:rPr>
              <a:t>ltteers</a:t>
            </a:r>
            <a:r>
              <a:rPr lang="en-US" altLang="en-US" dirty="0" smtClean="0">
                <a:latin typeface="Franklin Gothic Medium" panose="020B0603020102020204" pitchFamily="34" charset="0"/>
              </a:rPr>
              <a:t> in a </a:t>
            </a:r>
            <a:r>
              <a:rPr lang="en-US" altLang="en-US" dirty="0" err="1" smtClean="0">
                <a:latin typeface="Franklin Gothic Medium" panose="020B0603020102020204" pitchFamily="34" charset="0"/>
              </a:rPr>
              <a:t>wrod</a:t>
            </a:r>
            <a:r>
              <a:rPr lang="en-US" altLang="en-US" dirty="0" smtClean="0">
                <a:latin typeface="Franklin Gothic Medium" panose="020B0603020102020204" pitchFamily="34" charset="0"/>
              </a:rPr>
              <a:t> are, the </a:t>
            </a:r>
            <a:r>
              <a:rPr lang="en-US" altLang="en-US" dirty="0" err="1" smtClean="0">
                <a:latin typeface="Franklin Gothic Medium" panose="020B0603020102020204" pitchFamily="34" charset="0"/>
              </a:rPr>
              <a:t>olny</a:t>
            </a:r>
            <a:r>
              <a:rPr lang="en-US" altLang="en-US" dirty="0" smtClean="0">
                <a:latin typeface="Franklin Gothic Medium" panose="020B0603020102020204" pitchFamily="34" charset="0"/>
              </a:rPr>
              <a:t> </a:t>
            </a:r>
            <a:r>
              <a:rPr lang="en-US" altLang="en-US" dirty="0" err="1" smtClean="0">
                <a:latin typeface="Franklin Gothic Medium" panose="020B0603020102020204" pitchFamily="34" charset="0"/>
              </a:rPr>
              <a:t>iprmoetnt</a:t>
            </a:r>
            <a:r>
              <a:rPr lang="en-US" altLang="en-US" dirty="0" smtClean="0">
                <a:latin typeface="Franklin Gothic Medium" panose="020B0603020102020204" pitchFamily="34" charset="0"/>
              </a:rPr>
              <a:t> </a:t>
            </a:r>
            <a:r>
              <a:rPr lang="en-US" altLang="en-US" dirty="0" err="1" smtClean="0">
                <a:latin typeface="Franklin Gothic Medium" panose="020B0603020102020204" pitchFamily="34" charset="0"/>
              </a:rPr>
              <a:t>tihng</a:t>
            </a:r>
            <a:r>
              <a:rPr lang="en-US" altLang="en-US" dirty="0" smtClean="0">
                <a:latin typeface="Franklin Gothic Medium" panose="020B0603020102020204" pitchFamily="34" charset="0"/>
              </a:rPr>
              <a:t> is </a:t>
            </a:r>
            <a:r>
              <a:rPr lang="en-US" altLang="en-US" dirty="0" err="1" smtClean="0">
                <a:latin typeface="Franklin Gothic Medium" panose="020B0603020102020204" pitchFamily="34" charset="0"/>
              </a:rPr>
              <a:t>taht</a:t>
            </a:r>
            <a:r>
              <a:rPr lang="en-US" altLang="en-US" dirty="0" smtClean="0">
                <a:latin typeface="Franklin Gothic Medium" panose="020B0603020102020204" pitchFamily="34" charset="0"/>
              </a:rPr>
              <a:t> the </a:t>
            </a:r>
            <a:r>
              <a:rPr lang="en-US" altLang="en-US" dirty="0" err="1" smtClean="0">
                <a:latin typeface="Franklin Gothic Medium" panose="020B0603020102020204" pitchFamily="34" charset="0"/>
              </a:rPr>
              <a:t>frist</a:t>
            </a:r>
            <a:r>
              <a:rPr lang="en-US" altLang="en-US" dirty="0" smtClean="0">
                <a:latin typeface="Franklin Gothic Medium" panose="020B0603020102020204" pitchFamily="34" charset="0"/>
              </a:rPr>
              <a:t> and </a:t>
            </a:r>
            <a:r>
              <a:rPr lang="en-US" altLang="en-US" dirty="0" err="1" smtClean="0">
                <a:latin typeface="Franklin Gothic Medium" panose="020B0603020102020204" pitchFamily="34" charset="0"/>
              </a:rPr>
              <a:t>lsat</a:t>
            </a:r>
            <a:r>
              <a:rPr lang="en-US" altLang="en-US" dirty="0" smtClean="0">
                <a:latin typeface="Franklin Gothic Medium" panose="020B0603020102020204" pitchFamily="34" charset="0"/>
              </a:rPr>
              <a:t> </a:t>
            </a:r>
            <a:r>
              <a:rPr lang="en-US" altLang="en-US" dirty="0" err="1" smtClean="0">
                <a:latin typeface="Franklin Gothic Medium" panose="020B0603020102020204" pitchFamily="34" charset="0"/>
              </a:rPr>
              <a:t>ltteer</a:t>
            </a:r>
            <a:r>
              <a:rPr lang="en-US" altLang="en-US" dirty="0" smtClean="0">
                <a:latin typeface="Franklin Gothic Medium" panose="020B0603020102020204" pitchFamily="34" charset="0"/>
              </a:rPr>
              <a:t> be at the </a:t>
            </a:r>
            <a:r>
              <a:rPr lang="en-US" altLang="en-US" dirty="0" err="1" smtClean="0">
                <a:latin typeface="Franklin Gothic Medium" panose="020B0603020102020204" pitchFamily="34" charset="0"/>
              </a:rPr>
              <a:t>rghit</a:t>
            </a:r>
            <a:r>
              <a:rPr lang="en-US" altLang="en-US" dirty="0" smtClean="0">
                <a:latin typeface="Franklin Gothic Medium" panose="020B0603020102020204" pitchFamily="34" charset="0"/>
              </a:rPr>
              <a:t> </a:t>
            </a:r>
            <a:r>
              <a:rPr lang="en-US" altLang="en-US" dirty="0" err="1" smtClean="0">
                <a:latin typeface="Franklin Gothic Medium" panose="020B0603020102020204" pitchFamily="34" charset="0"/>
              </a:rPr>
              <a:t>pclae</a:t>
            </a:r>
            <a:r>
              <a:rPr lang="en-US" altLang="en-US" dirty="0" smtClean="0">
                <a:latin typeface="Franklin Gothic Medium" panose="020B0603020102020204" pitchFamily="34" charset="0"/>
              </a:rPr>
              <a:t>. The </a:t>
            </a:r>
            <a:r>
              <a:rPr lang="en-US" altLang="en-US" dirty="0" err="1" smtClean="0">
                <a:latin typeface="Franklin Gothic Medium" panose="020B0603020102020204" pitchFamily="34" charset="0"/>
              </a:rPr>
              <a:t>rset</a:t>
            </a:r>
            <a:r>
              <a:rPr lang="en-US" altLang="en-US" dirty="0" smtClean="0">
                <a:latin typeface="Franklin Gothic Medium" panose="020B0603020102020204" pitchFamily="34" charset="0"/>
              </a:rPr>
              <a:t> can be a total </a:t>
            </a:r>
            <a:r>
              <a:rPr lang="en-US" altLang="en-US" dirty="0" err="1" smtClean="0">
                <a:latin typeface="Franklin Gothic Medium" panose="020B0603020102020204" pitchFamily="34" charset="0"/>
              </a:rPr>
              <a:t>mses</a:t>
            </a:r>
            <a:r>
              <a:rPr lang="en-US" altLang="en-US" dirty="0" smtClean="0">
                <a:latin typeface="Franklin Gothic Medium" panose="020B0603020102020204" pitchFamily="34" charset="0"/>
              </a:rPr>
              <a:t> and you can </a:t>
            </a:r>
            <a:r>
              <a:rPr lang="en-US" altLang="en-US" dirty="0" err="1" smtClean="0">
                <a:latin typeface="Franklin Gothic Medium" panose="020B0603020102020204" pitchFamily="34" charset="0"/>
              </a:rPr>
              <a:t>sitll</a:t>
            </a:r>
            <a:r>
              <a:rPr lang="en-US" altLang="en-US" dirty="0" smtClean="0">
                <a:latin typeface="Franklin Gothic Medium" panose="020B0603020102020204" pitchFamily="34" charset="0"/>
              </a:rPr>
              <a:t> </a:t>
            </a:r>
            <a:r>
              <a:rPr lang="en-US" altLang="en-US" dirty="0" err="1" smtClean="0">
                <a:latin typeface="Franklin Gothic Medium" panose="020B0603020102020204" pitchFamily="34" charset="0"/>
              </a:rPr>
              <a:t>raed</a:t>
            </a:r>
            <a:r>
              <a:rPr lang="en-US" altLang="en-US" dirty="0" smtClean="0">
                <a:latin typeface="Franklin Gothic Medium" panose="020B0603020102020204" pitchFamily="34" charset="0"/>
              </a:rPr>
              <a:t> it </a:t>
            </a:r>
            <a:r>
              <a:rPr lang="en-US" altLang="en-US" dirty="0" err="1" smtClean="0">
                <a:latin typeface="Franklin Gothic Medium" panose="020B0603020102020204" pitchFamily="34" charset="0"/>
              </a:rPr>
              <a:t>wouthit</a:t>
            </a:r>
            <a:r>
              <a:rPr lang="en-US" altLang="en-US" dirty="0" smtClean="0">
                <a:latin typeface="Franklin Gothic Medium" panose="020B0603020102020204" pitchFamily="34" charset="0"/>
              </a:rPr>
              <a:t> a </a:t>
            </a:r>
            <a:r>
              <a:rPr lang="en-US" altLang="en-US" dirty="0" err="1" smtClean="0">
                <a:latin typeface="Franklin Gothic Medium" panose="020B0603020102020204" pitchFamily="34" charset="0"/>
              </a:rPr>
              <a:t>porbelm</a:t>
            </a:r>
            <a:r>
              <a:rPr lang="en-US" altLang="en-US" dirty="0" smtClean="0">
                <a:latin typeface="Franklin Gothic Medium" panose="020B0603020102020204" pitchFamily="34" charset="0"/>
              </a:rPr>
              <a:t>. </a:t>
            </a:r>
            <a:r>
              <a:rPr lang="en-US" altLang="en-US" dirty="0" err="1" smtClean="0">
                <a:latin typeface="Franklin Gothic Medium" panose="020B0603020102020204" pitchFamily="34" charset="0"/>
              </a:rPr>
              <a:t>Tihs</a:t>
            </a:r>
            <a:r>
              <a:rPr lang="en-US" altLang="en-US" dirty="0" smtClean="0">
                <a:latin typeface="Franklin Gothic Medium" panose="020B0603020102020204" pitchFamily="34" charset="0"/>
              </a:rPr>
              <a:t> is </a:t>
            </a:r>
            <a:r>
              <a:rPr lang="en-US" altLang="en-US" dirty="0" err="1" smtClean="0">
                <a:latin typeface="Franklin Gothic Medium" panose="020B0603020102020204" pitchFamily="34" charset="0"/>
              </a:rPr>
              <a:t>bcuseae</a:t>
            </a:r>
            <a:r>
              <a:rPr lang="en-US" altLang="en-US" dirty="0" smtClean="0">
                <a:latin typeface="Franklin Gothic Medium" panose="020B0603020102020204" pitchFamily="34" charset="0"/>
              </a:rPr>
              <a:t> the </a:t>
            </a:r>
            <a:r>
              <a:rPr lang="en-US" altLang="en-US" dirty="0" err="1" smtClean="0">
                <a:latin typeface="Franklin Gothic Medium" panose="020B0603020102020204" pitchFamily="34" charset="0"/>
              </a:rPr>
              <a:t>huamn</a:t>
            </a:r>
            <a:r>
              <a:rPr lang="en-US" altLang="en-US" dirty="0" smtClean="0">
                <a:latin typeface="Franklin Gothic Medium" panose="020B0603020102020204" pitchFamily="34" charset="0"/>
              </a:rPr>
              <a:t> </a:t>
            </a:r>
            <a:r>
              <a:rPr lang="en-US" altLang="en-US" dirty="0" err="1" smtClean="0">
                <a:latin typeface="Franklin Gothic Medium" panose="020B0603020102020204" pitchFamily="34" charset="0"/>
              </a:rPr>
              <a:t>mnid</a:t>
            </a:r>
            <a:r>
              <a:rPr lang="en-US" altLang="en-US" dirty="0" smtClean="0">
                <a:latin typeface="Franklin Gothic Medium" panose="020B0603020102020204" pitchFamily="34" charset="0"/>
              </a:rPr>
              <a:t> </a:t>
            </a:r>
            <a:r>
              <a:rPr lang="en-US" altLang="en-US" dirty="0" err="1" smtClean="0">
                <a:latin typeface="Franklin Gothic Medium" panose="020B0603020102020204" pitchFamily="34" charset="0"/>
              </a:rPr>
              <a:t>deos</a:t>
            </a:r>
            <a:r>
              <a:rPr lang="en-US" altLang="en-US" dirty="0" smtClean="0">
                <a:latin typeface="Franklin Gothic Medium" panose="020B0603020102020204" pitchFamily="34" charset="0"/>
              </a:rPr>
              <a:t> not </a:t>
            </a:r>
            <a:r>
              <a:rPr lang="en-US" altLang="en-US" dirty="0" err="1" smtClean="0">
                <a:latin typeface="Franklin Gothic Medium" panose="020B0603020102020204" pitchFamily="34" charset="0"/>
              </a:rPr>
              <a:t>raed</a:t>
            </a:r>
            <a:r>
              <a:rPr lang="en-US" altLang="en-US" dirty="0" smtClean="0">
                <a:latin typeface="Franklin Gothic Medium" panose="020B0603020102020204" pitchFamily="34" charset="0"/>
              </a:rPr>
              <a:t> </a:t>
            </a:r>
            <a:r>
              <a:rPr lang="en-US" altLang="en-US" dirty="0" err="1" smtClean="0">
                <a:latin typeface="Franklin Gothic Medium" panose="020B0603020102020204" pitchFamily="34" charset="0"/>
              </a:rPr>
              <a:t>ervey</a:t>
            </a:r>
            <a:r>
              <a:rPr lang="en-US" altLang="en-US" dirty="0" smtClean="0">
                <a:latin typeface="Franklin Gothic Medium" panose="020B0603020102020204" pitchFamily="34" charset="0"/>
              </a:rPr>
              <a:t> </a:t>
            </a:r>
            <a:r>
              <a:rPr lang="en-US" altLang="en-US" dirty="0" err="1" smtClean="0">
                <a:latin typeface="Franklin Gothic Medium" panose="020B0603020102020204" pitchFamily="34" charset="0"/>
              </a:rPr>
              <a:t>lteter</a:t>
            </a:r>
            <a:r>
              <a:rPr lang="en-US" altLang="en-US" dirty="0" smtClean="0">
                <a:latin typeface="Franklin Gothic Medium" panose="020B0603020102020204" pitchFamily="34" charset="0"/>
              </a:rPr>
              <a:t> by </a:t>
            </a:r>
            <a:r>
              <a:rPr lang="en-US" altLang="en-US" dirty="0" err="1" smtClean="0">
                <a:latin typeface="Franklin Gothic Medium" panose="020B0603020102020204" pitchFamily="34" charset="0"/>
              </a:rPr>
              <a:t>istlef</a:t>
            </a:r>
            <a:r>
              <a:rPr lang="en-US" altLang="en-US" dirty="0" smtClean="0">
                <a:latin typeface="Franklin Gothic Medium" panose="020B0603020102020204" pitchFamily="34" charset="0"/>
              </a:rPr>
              <a:t>, but the </a:t>
            </a:r>
            <a:r>
              <a:rPr lang="en-US" altLang="en-US" dirty="0" err="1" smtClean="0">
                <a:latin typeface="Franklin Gothic Medium" panose="020B0603020102020204" pitchFamily="34" charset="0"/>
              </a:rPr>
              <a:t>wrod</a:t>
            </a:r>
            <a:r>
              <a:rPr lang="en-US" altLang="en-US" dirty="0" smtClean="0">
                <a:latin typeface="Franklin Gothic Medium" panose="020B0603020102020204" pitchFamily="34" charset="0"/>
              </a:rPr>
              <a:t> as a </a:t>
            </a:r>
            <a:r>
              <a:rPr lang="en-US" altLang="en-US" dirty="0" err="1" smtClean="0">
                <a:latin typeface="Franklin Gothic Medium" panose="020B0603020102020204" pitchFamily="34" charset="0"/>
              </a:rPr>
              <a:t>wlohe</a:t>
            </a:r>
            <a:r>
              <a:rPr lang="en-US" altLang="en-US" dirty="0" smtClean="0">
                <a:latin typeface="Franklin Gothic Medium" panose="020B0603020102020204" pitchFamily="34" charset="0"/>
              </a:rPr>
              <a:t>. </a:t>
            </a:r>
          </a:p>
          <a:p>
            <a:pPr eaLnBrk="1" hangingPunct="1">
              <a:lnSpc>
                <a:spcPct val="90000"/>
              </a:lnSpc>
            </a:pPr>
            <a:endParaRPr lang="en-US" altLang="en-US" dirty="0" smtClean="0">
              <a:latin typeface="Franklin Gothic Medium" panose="020B0603020102020204" pitchFamily="34" charset="0"/>
            </a:endParaRPr>
          </a:p>
        </p:txBody>
      </p:sp>
    </p:spTree>
    <p:extLst>
      <p:ext uri="{BB962C8B-B14F-4D97-AF65-F5344CB8AC3E}">
        <p14:creationId xmlns:p14="http://schemas.microsoft.com/office/powerpoint/2010/main" val="240321513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grpSp>
        <p:nvGrpSpPr>
          <p:cNvPr id="8195" name="Group 10"/>
          <p:cNvGrpSpPr>
            <a:grpSpLocks/>
          </p:cNvGrpSpPr>
          <p:nvPr/>
        </p:nvGrpSpPr>
        <p:grpSpPr bwMode="auto">
          <a:xfrm>
            <a:off x="282575" y="117475"/>
            <a:ext cx="8824913" cy="6689725"/>
            <a:chOff x="282839" y="117816"/>
            <a:chExt cx="8824474" cy="6689677"/>
          </a:xfrm>
        </p:grpSpPr>
        <p:sp>
          <p:nvSpPr>
            <p:cNvPr id="12" name="Rectangle 11"/>
            <p:cNvSpPr/>
            <p:nvPr/>
          </p:nvSpPr>
          <p:spPr>
            <a:xfrm>
              <a:off x="3394275" y="3276600"/>
              <a:ext cx="2015925" cy="910571"/>
            </a:xfrm>
            <a:prstGeom prst="rect">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3200" b="1" dirty="0">
                  <a:solidFill>
                    <a:schemeClr val="bg1"/>
                  </a:solidFill>
                  <a:latin typeface="Franklin Gothic Medium" panose="020B0603020102020204" pitchFamily="34" charset="0"/>
                  <a:cs typeface="Times New Roman" pitchFamily="18" charset="0"/>
                </a:rPr>
                <a:t>Sensation</a:t>
              </a:r>
            </a:p>
          </p:txBody>
        </p:sp>
        <p:sp>
          <p:nvSpPr>
            <p:cNvPr id="13" name="Oval 12"/>
            <p:cNvSpPr/>
            <p:nvPr/>
          </p:nvSpPr>
          <p:spPr>
            <a:xfrm>
              <a:off x="1205131" y="3124519"/>
              <a:ext cx="1309622" cy="1198554"/>
            </a:xfrm>
            <a:prstGeom prst="ellipse">
              <a:avLst/>
            </a:prstGeom>
            <a:ln/>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Vision</a:t>
              </a:r>
            </a:p>
          </p:txBody>
        </p:sp>
        <p:cxnSp>
          <p:nvCxnSpPr>
            <p:cNvPr id="14" name="Straight Arrow Connector 13"/>
            <p:cNvCxnSpPr>
              <a:endCxn id="13" idx="6"/>
            </p:cNvCxnSpPr>
            <p:nvPr/>
          </p:nvCxnSpPr>
          <p:spPr>
            <a:xfrm flipH="1" flipV="1">
              <a:off x="2514753" y="3724590"/>
              <a:ext cx="879431" cy="79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955981" y="4738996"/>
              <a:ext cx="1371532" cy="671507"/>
            </a:xfrm>
            <a:prstGeom prst="roundRect">
              <a:avLst/>
            </a:prstGeom>
            <a:ln/>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 Eye</a:t>
              </a:r>
            </a:p>
          </p:txBody>
        </p:sp>
        <p:cxnSp>
          <p:nvCxnSpPr>
            <p:cNvPr id="16" name="Straight Arrow Connector 15"/>
            <p:cNvCxnSpPr>
              <a:stCxn id="13" idx="5"/>
              <a:endCxn id="15" idx="0"/>
            </p:cNvCxnSpPr>
            <p:nvPr/>
          </p:nvCxnSpPr>
          <p:spPr>
            <a:xfrm>
              <a:off x="2322676" y="4148450"/>
              <a:ext cx="319071" cy="5905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282839" y="4750108"/>
              <a:ext cx="1371532" cy="671508"/>
            </a:xfrm>
            <a:prstGeom prst="roundRect">
              <a:avLst/>
            </a:prstGeom>
            <a:ln/>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Theories</a:t>
              </a:r>
            </a:p>
          </p:txBody>
        </p:sp>
        <p:cxnSp>
          <p:nvCxnSpPr>
            <p:cNvPr id="18" name="Straight Arrow Connector 17"/>
            <p:cNvCxnSpPr>
              <a:stCxn id="13" idx="3"/>
              <a:endCxn id="17" idx="0"/>
            </p:cNvCxnSpPr>
            <p:nvPr/>
          </p:nvCxnSpPr>
          <p:spPr>
            <a:xfrm flipH="1">
              <a:off x="968605" y="4148450"/>
              <a:ext cx="428604" cy="6016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856349" y="3132457"/>
              <a:ext cx="1373119" cy="1198553"/>
            </a:xfrm>
            <a:prstGeom prst="ellipse">
              <a:avLst/>
            </a:prstGeom>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Hearing</a:t>
              </a:r>
            </a:p>
          </p:txBody>
        </p:sp>
        <p:cxnSp>
          <p:nvCxnSpPr>
            <p:cNvPr id="20" name="Straight Arrow Connector 19"/>
            <p:cNvCxnSpPr>
              <a:endCxn id="19" idx="2"/>
            </p:cNvCxnSpPr>
            <p:nvPr/>
          </p:nvCxnSpPr>
          <p:spPr>
            <a:xfrm>
              <a:off x="5410209" y="3732528"/>
              <a:ext cx="144614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3"/>
              <a:endCxn id="22" idx="0"/>
            </p:cNvCxnSpPr>
            <p:nvPr/>
          </p:nvCxnSpPr>
          <p:spPr>
            <a:xfrm flipH="1">
              <a:off x="6681734" y="4156387"/>
              <a:ext cx="366694" cy="6334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868974" y="4789795"/>
              <a:ext cx="1625519" cy="569908"/>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 Ear</a:t>
              </a:r>
            </a:p>
          </p:txBody>
        </p:sp>
        <p:sp>
          <p:nvSpPr>
            <p:cNvPr id="23" name="Rounded Rectangle 22"/>
            <p:cNvSpPr/>
            <p:nvPr/>
          </p:nvSpPr>
          <p:spPr>
            <a:xfrm>
              <a:off x="7735781" y="4735821"/>
              <a:ext cx="1371532" cy="669920"/>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Theories</a:t>
              </a:r>
            </a:p>
          </p:txBody>
        </p:sp>
        <p:cxnSp>
          <p:nvCxnSpPr>
            <p:cNvPr id="24" name="Straight Arrow Connector 23"/>
            <p:cNvCxnSpPr>
              <a:stCxn id="19" idx="5"/>
              <a:endCxn id="23" idx="0"/>
            </p:cNvCxnSpPr>
            <p:nvPr/>
          </p:nvCxnSpPr>
          <p:spPr>
            <a:xfrm>
              <a:off x="7973894" y="4156387"/>
              <a:ext cx="447653" cy="5794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857711" y="4750108"/>
              <a:ext cx="1415708" cy="1162042"/>
            </a:xfrm>
            <a:prstGeom prst="ellipse">
              <a:avLst/>
            </a:prstGeom>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Other Senses</a:t>
              </a:r>
            </a:p>
          </p:txBody>
        </p:sp>
        <p:cxnSp>
          <p:nvCxnSpPr>
            <p:cNvPr id="26" name="Straight Arrow Connector 25"/>
            <p:cNvCxnSpPr>
              <a:endCxn id="25" idx="0"/>
            </p:cNvCxnSpPr>
            <p:nvPr/>
          </p:nvCxnSpPr>
          <p:spPr>
            <a:xfrm>
              <a:off x="4402197" y="4186550"/>
              <a:ext cx="149218" cy="5635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6095975" y="5988349"/>
              <a:ext cx="1242951" cy="669920"/>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Smell</a:t>
              </a:r>
            </a:p>
          </p:txBody>
        </p:sp>
        <p:sp>
          <p:nvSpPr>
            <p:cNvPr id="28" name="Rounded Rectangle 27"/>
            <p:cNvSpPr/>
            <p:nvPr/>
          </p:nvSpPr>
          <p:spPr>
            <a:xfrm>
              <a:off x="3929146" y="6135986"/>
              <a:ext cx="1252475" cy="671507"/>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Taste</a:t>
              </a:r>
            </a:p>
          </p:txBody>
        </p:sp>
        <p:sp>
          <p:nvSpPr>
            <p:cNvPr id="29" name="Rounded Rectangle 28"/>
            <p:cNvSpPr/>
            <p:nvPr/>
          </p:nvSpPr>
          <p:spPr>
            <a:xfrm>
              <a:off x="1930582" y="6002637"/>
              <a:ext cx="1396931" cy="658807"/>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smtClean="0">
                  <a:solidFill>
                    <a:schemeClr val="tx1"/>
                  </a:solidFill>
                  <a:latin typeface="Franklin Gothic Medium" panose="020B0603020102020204" pitchFamily="34" charset="0"/>
                  <a:cs typeface="Times New Roman" pitchFamily="18" charset="0"/>
                </a:rPr>
                <a:t>Touch/Pain</a:t>
              </a:r>
              <a:endParaRPr lang="en-US" dirty="0">
                <a:solidFill>
                  <a:schemeClr val="tx1"/>
                </a:solidFill>
                <a:latin typeface="Franklin Gothic Medium" panose="020B0603020102020204" pitchFamily="34" charset="0"/>
                <a:cs typeface="Times New Roman" pitchFamily="18" charset="0"/>
              </a:endParaRPr>
            </a:p>
          </p:txBody>
        </p:sp>
        <p:cxnSp>
          <p:nvCxnSpPr>
            <p:cNvPr id="30" name="Straight Arrow Connector 29"/>
            <p:cNvCxnSpPr>
              <a:stCxn id="25" idx="3"/>
              <a:endCxn id="29" idx="3"/>
            </p:cNvCxnSpPr>
            <p:nvPr/>
          </p:nvCxnSpPr>
          <p:spPr>
            <a:xfrm flipH="1">
              <a:off x="3327513" y="5742289"/>
              <a:ext cx="798473" cy="5905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5" idx="4"/>
              <a:endCxn id="28" idx="0"/>
            </p:cNvCxnSpPr>
            <p:nvPr/>
          </p:nvCxnSpPr>
          <p:spPr>
            <a:xfrm>
              <a:off x="4551415" y="5912149"/>
              <a:ext cx="4762" cy="2238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5" idx="5"/>
              <a:endCxn id="27" idx="1"/>
            </p:cNvCxnSpPr>
            <p:nvPr/>
          </p:nvCxnSpPr>
          <p:spPr>
            <a:xfrm>
              <a:off x="4978430" y="5742289"/>
              <a:ext cx="1117544" cy="5810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402197" y="3119757"/>
              <a:ext cx="0" cy="1571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5230831" y="117816"/>
              <a:ext cx="1354070" cy="671508"/>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Gestalt Principles</a:t>
              </a:r>
            </a:p>
          </p:txBody>
        </p:sp>
        <p:sp>
          <p:nvSpPr>
            <p:cNvPr id="35" name="Rounded Rectangle 34"/>
            <p:cNvSpPr/>
            <p:nvPr/>
          </p:nvSpPr>
          <p:spPr>
            <a:xfrm>
              <a:off x="2641747" y="117816"/>
              <a:ext cx="1504875" cy="677858"/>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Perceptual Constancies</a:t>
              </a:r>
            </a:p>
          </p:txBody>
        </p:sp>
        <p:cxnSp>
          <p:nvCxnSpPr>
            <p:cNvPr id="36" name="Straight Arrow Connector 35"/>
            <p:cNvCxnSpPr>
              <a:stCxn id="39" idx="1"/>
              <a:endCxn id="35" idx="2"/>
            </p:cNvCxnSpPr>
            <p:nvPr/>
          </p:nvCxnSpPr>
          <p:spPr>
            <a:xfrm flipH="1" flipV="1">
              <a:off x="3460856" y="795674"/>
              <a:ext cx="396855" cy="2381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9" idx="7"/>
              <a:endCxn id="34" idx="2"/>
            </p:cNvCxnSpPr>
            <p:nvPr/>
          </p:nvCxnSpPr>
          <p:spPr>
            <a:xfrm flipV="1">
              <a:off x="4959381" y="789324"/>
              <a:ext cx="949278" cy="2444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394800" y="2209800"/>
              <a:ext cx="2015925" cy="910571"/>
            </a:xfrm>
            <a:prstGeom prst="rect">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3200" b="1" dirty="0">
                  <a:solidFill>
                    <a:schemeClr val="bg1"/>
                  </a:solidFill>
                  <a:latin typeface="Franklin Gothic Medium" panose="020B0603020102020204" pitchFamily="34" charset="0"/>
                  <a:cs typeface="Times New Roman" pitchFamily="18" charset="0"/>
                </a:rPr>
                <a:t>Perception</a:t>
              </a:r>
            </a:p>
          </p:txBody>
        </p:sp>
        <p:sp>
          <p:nvSpPr>
            <p:cNvPr id="39" name="Oval 38"/>
            <p:cNvSpPr/>
            <p:nvPr/>
          </p:nvSpPr>
          <p:spPr>
            <a:xfrm>
              <a:off x="3629123" y="884573"/>
              <a:ext cx="1781077" cy="1019168"/>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Basic Principles</a:t>
              </a:r>
            </a:p>
          </p:txBody>
        </p:sp>
        <p:cxnSp>
          <p:nvCxnSpPr>
            <p:cNvPr id="40" name="Straight Arrow Connector 39"/>
            <p:cNvCxnSpPr>
              <a:endCxn id="39" idx="4"/>
            </p:cNvCxnSpPr>
            <p:nvPr/>
          </p:nvCxnSpPr>
          <p:spPr>
            <a:xfrm flipV="1">
              <a:off x="4402197" y="1903741"/>
              <a:ext cx="6350" cy="30638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9" idx="2"/>
              <a:endCxn id="42" idx="3"/>
            </p:cNvCxnSpPr>
            <p:nvPr/>
          </p:nvCxnSpPr>
          <p:spPr>
            <a:xfrm flipH="1">
              <a:off x="2711593" y="1394157"/>
              <a:ext cx="917529" cy="269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1460705" y="1083009"/>
              <a:ext cx="1250888" cy="676270"/>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Visual Illusions</a:t>
              </a:r>
            </a:p>
          </p:txBody>
        </p:sp>
        <p:sp>
          <p:nvSpPr>
            <p:cNvPr id="43" name="Rounded Rectangle 42"/>
            <p:cNvSpPr/>
            <p:nvPr/>
          </p:nvSpPr>
          <p:spPr>
            <a:xfrm>
              <a:off x="6119787" y="1089359"/>
              <a:ext cx="1354070" cy="669920"/>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Depth Perception</a:t>
              </a:r>
            </a:p>
          </p:txBody>
        </p:sp>
        <p:cxnSp>
          <p:nvCxnSpPr>
            <p:cNvPr id="44" name="Straight Arrow Connector 43"/>
            <p:cNvCxnSpPr>
              <a:stCxn id="39" idx="6"/>
              <a:endCxn id="43" idx="1"/>
            </p:cNvCxnSpPr>
            <p:nvPr/>
          </p:nvCxnSpPr>
          <p:spPr>
            <a:xfrm>
              <a:off x="5187970" y="1394157"/>
              <a:ext cx="931817" cy="301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197" name="Rectangle 56"/>
          <p:cNvSpPr>
            <a:spLocks noChangeArrowheads="1"/>
          </p:cNvSpPr>
          <p:nvPr/>
        </p:nvSpPr>
        <p:spPr bwMode="auto">
          <a:xfrm>
            <a:off x="3699020" y="6025701"/>
            <a:ext cx="1867685" cy="832299"/>
          </a:xfrm>
          <a:prstGeom prst="rect">
            <a:avLst/>
          </a:prstGeom>
          <a:solidFill>
            <a:srgbClr val="FFFF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8198" name="AutoShape 55"/>
          <p:cNvSpPr>
            <a:spLocks noChangeArrowheads="1"/>
          </p:cNvSpPr>
          <p:nvPr/>
        </p:nvSpPr>
        <p:spPr bwMode="auto">
          <a:xfrm>
            <a:off x="4994684" y="4481835"/>
            <a:ext cx="990600" cy="609600"/>
          </a:xfrm>
          <a:prstGeom prst="wedgeRoundRectCallout">
            <a:avLst>
              <a:gd name="adj1" fmla="val -2832"/>
              <a:gd name="adj2" fmla="val 97783"/>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1202">
            <a:off x="5065507" y="5203598"/>
            <a:ext cx="963825" cy="986441"/>
          </a:xfrm>
          <a:prstGeom prst="ellipse">
            <a:avLst/>
          </a:prstGeom>
        </p:spPr>
      </p:pic>
    </p:spTree>
    <p:extLst>
      <p:ext uri="{BB962C8B-B14F-4D97-AF65-F5344CB8AC3E}">
        <p14:creationId xmlns:p14="http://schemas.microsoft.com/office/powerpoint/2010/main" val="377235149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581400"/>
            <a:ext cx="3187700" cy="3113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8" name="Rectangle 2"/>
          <p:cNvSpPr>
            <a:spLocks noGrp="1" noChangeArrowheads="1"/>
          </p:cNvSpPr>
          <p:nvPr>
            <p:ph type="title"/>
          </p:nvPr>
        </p:nvSpPr>
        <p:spPr/>
        <p:txBody>
          <a:bodyPr/>
          <a:lstStyle/>
          <a:p>
            <a:pPr eaLnBrk="1" hangingPunct="1"/>
            <a:r>
              <a:rPr lang="en-US" altLang="en-US" dirty="0" smtClean="0">
                <a:latin typeface="Franklin Gothic Medium" panose="020B0603020102020204" pitchFamily="34" charset="0"/>
              </a:rPr>
              <a:t>TASTE</a:t>
            </a:r>
          </a:p>
        </p:txBody>
      </p:sp>
      <p:sp>
        <p:nvSpPr>
          <p:cNvPr id="55299" name="Rectangle 3"/>
          <p:cNvSpPr>
            <a:spLocks noGrp="1" noChangeArrowheads="1"/>
          </p:cNvSpPr>
          <p:nvPr>
            <p:ph type="body" idx="1"/>
          </p:nvPr>
        </p:nvSpPr>
        <p:spPr/>
        <p:txBody>
          <a:bodyPr/>
          <a:lstStyle/>
          <a:p>
            <a:pPr eaLnBrk="1" hangingPunct="1">
              <a:lnSpc>
                <a:spcPct val="80000"/>
              </a:lnSpc>
            </a:pPr>
            <a:r>
              <a:rPr lang="en-US" altLang="en-US" sz="3200" dirty="0" smtClean="0">
                <a:latin typeface="Franklin Gothic Medium" panose="020B0603020102020204" pitchFamily="34" charset="0"/>
              </a:rPr>
              <a:t>Four basic tastes</a:t>
            </a:r>
          </a:p>
          <a:p>
            <a:pPr lvl="1" eaLnBrk="1" hangingPunct="1">
              <a:lnSpc>
                <a:spcPct val="80000"/>
              </a:lnSpc>
            </a:pPr>
            <a:r>
              <a:rPr lang="en-US" altLang="en-US" sz="2800" dirty="0" smtClean="0">
                <a:latin typeface="Franklin Gothic Medium" panose="020B0603020102020204" pitchFamily="34" charset="0"/>
              </a:rPr>
              <a:t>Sweet</a:t>
            </a:r>
          </a:p>
          <a:p>
            <a:pPr lvl="1" eaLnBrk="1" hangingPunct="1">
              <a:lnSpc>
                <a:spcPct val="80000"/>
              </a:lnSpc>
            </a:pPr>
            <a:r>
              <a:rPr lang="en-US" altLang="en-US" sz="2800" dirty="0" smtClean="0">
                <a:latin typeface="Franklin Gothic Medium" panose="020B0603020102020204" pitchFamily="34" charset="0"/>
              </a:rPr>
              <a:t>Salty</a:t>
            </a:r>
          </a:p>
          <a:p>
            <a:pPr lvl="1" eaLnBrk="1" hangingPunct="1">
              <a:lnSpc>
                <a:spcPct val="80000"/>
              </a:lnSpc>
            </a:pPr>
            <a:r>
              <a:rPr lang="en-US" altLang="en-US" sz="2800" dirty="0" smtClean="0">
                <a:latin typeface="Franklin Gothic Medium" panose="020B0603020102020204" pitchFamily="34" charset="0"/>
              </a:rPr>
              <a:t>Sour</a:t>
            </a:r>
          </a:p>
          <a:p>
            <a:pPr lvl="1" eaLnBrk="1" hangingPunct="1">
              <a:lnSpc>
                <a:spcPct val="80000"/>
              </a:lnSpc>
            </a:pPr>
            <a:r>
              <a:rPr lang="en-US" altLang="en-US" sz="2800" dirty="0" smtClean="0">
                <a:latin typeface="Franklin Gothic Medium" panose="020B0603020102020204" pitchFamily="34" charset="0"/>
              </a:rPr>
              <a:t>Bitter</a:t>
            </a:r>
          </a:p>
        </p:txBody>
      </p:sp>
      <p:pic>
        <p:nvPicPr>
          <p:cNvPr id="8" name="Picture 5" descr="tastebuds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5180" y="1747708"/>
            <a:ext cx="3095625" cy="444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474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 calcmode="lin" valueType="num">
                                      <p:cBhvr additive="base">
                                        <p:cTn id="7" dur="500" fill="hold"/>
                                        <p:tgtEl>
                                          <p:spTgt spid="552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529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5299">
                                            <p:txEl>
                                              <p:pRg st="1" end="1"/>
                                            </p:txEl>
                                          </p:spTgt>
                                        </p:tgtEl>
                                        <p:attrNameLst>
                                          <p:attrName>style.visibility</p:attrName>
                                        </p:attrNameLst>
                                      </p:cBhvr>
                                      <p:to>
                                        <p:strVal val="visible"/>
                                      </p:to>
                                    </p:set>
                                    <p:anim calcmode="lin" valueType="num">
                                      <p:cBhvr additive="base">
                                        <p:cTn id="11" dur="500" fill="hold"/>
                                        <p:tgtEl>
                                          <p:spTgt spid="55299">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529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5299">
                                            <p:txEl>
                                              <p:pRg st="2" end="2"/>
                                            </p:txEl>
                                          </p:spTgt>
                                        </p:tgtEl>
                                        <p:attrNameLst>
                                          <p:attrName>style.visibility</p:attrName>
                                        </p:attrNameLst>
                                      </p:cBhvr>
                                      <p:to>
                                        <p:strVal val="visible"/>
                                      </p:to>
                                    </p:set>
                                    <p:anim calcmode="lin" valueType="num">
                                      <p:cBhvr additive="base">
                                        <p:cTn id="15" dur="500" fill="hold"/>
                                        <p:tgtEl>
                                          <p:spTgt spid="55299">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5299">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5299">
                                            <p:txEl>
                                              <p:pRg st="3" end="3"/>
                                            </p:txEl>
                                          </p:spTgt>
                                        </p:tgtEl>
                                        <p:attrNameLst>
                                          <p:attrName>style.visibility</p:attrName>
                                        </p:attrNameLst>
                                      </p:cBhvr>
                                      <p:to>
                                        <p:strVal val="visible"/>
                                      </p:to>
                                    </p:set>
                                    <p:anim calcmode="lin" valueType="num">
                                      <p:cBhvr additive="base">
                                        <p:cTn id="19" dur="500" fill="hold"/>
                                        <p:tgtEl>
                                          <p:spTgt spid="5529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5299">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5299">
                                            <p:txEl>
                                              <p:pRg st="4" end="4"/>
                                            </p:txEl>
                                          </p:spTgt>
                                        </p:tgtEl>
                                        <p:attrNameLst>
                                          <p:attrName>style.visibility</p:attrName>
                                        </p:attrNameLst>
                                      </p:cBhvr>
                                      <p:to>
                                        <p:strVal val="visible"/>
                                      </p:to>
                                    </p:set>
                                    <p:anim calcmode="lin" valueType="num">
                                      <p:cBhvr additive="base">
                                        <p:cTn id="23" dur="500" fill="hold"/>
                                        <p:tgtEl>
                                          <p:spTgt spid="55299">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529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anose="020B0603020102020204" pitchFamily="34" charset="0"/>
              </a:rPr>
              <a:t>UMAMI</a:t>
            </a:r>
            <a:endParaRPr lang="en-US" dirty="0">
              <a:latin typeface="Franklin Gothic Medium" panose="020B0603020102020204" pitchFamily="34" charset="0"/>
            </a:endParaRPr>
          </a:p>
        </p:txBody>
      </p:sp>
      <p:sp>
        <p:nvSpPr>
          <p:cNvPr id="3" name="Content Placeholder 2"/>
          <p:cNvSpPr>
            <a:spLocks noGrp="1"/>
          </p:cNvSpPr>
          <p:nvPr>
            <p:ph idx="1"/>
          </p:nvPr>
        </p:nvSpPr>
        <p:spPr>
          <a:xfrm>
            <a:off x="0" y="1775191"/>
            <a:ext cx="3444240" cy="4625609"/>
          </a:xfrm>
        </p:spPr>
        <p:txBody>
          <a:bodyPr>
            <a:normAutofit fontScale="92500" lnSpcReduction="10000"/>
          </a:bodyPr>
          <a:lstStyle/>
          <a:p>
            <a:pPr>
              <a:lnSpc>
                <a:spcPct val="80000"/>
              </a:lnSpc>
            </a:pPr>
            <a:r>
              <a:rPr lang="en-US" altLang="en-US" dirty="0">
                <a:latin typeface="Franklin Gothic Medium" panose="020B0603020102020204" pitchFamily="34" charset="0"/>
              </a:rPr>
              <a:t>Recent discovery of fifth taste</a:t>
            </a:r>
          </a:p>
          <a:p>
            <a:pPr lvl="1">
              <a:lnSpc>
                <a:spcPct val="80000"/>
              </a:lnSpc>
            </a:pPr>
            <a:r>
              <a:rPr lang="en-US" altLang="en-US" dirty="0">
                <a:latin typeface="Franklin Gothic Medium" panose="020B0603020102020204" pitchFamily="34" charset="0"/>
              </a:rPr>
              <a:t>Umami – Japanese word meaning pleasant savory taste. People taste umami through receptors for glutamate, commonly found in its salt form as the food additive monosodium glutamate (MSG)</a:t>
            </a:r>
          </a:p>
          <a:p>
            <a:endParaRPr lang="en-US" dirty="0">
              <a:latin typeface="Franklin Gothic Medium" panose="020B0603020102020204" pitchFamily="34" charset="0"/>
            </a:endParaRPr>
          </a:p>
        </p:txBody>
      </p:sp>
      <p:pic>
        <p:nvPicPr>
          <p:cNvPr id="4" name="Picture 7" descr="chart_UmamiOnTheMen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240" y="1775191"/>
            <a:ext cx="569976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08510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TASTE</a:t>
            </a:r>
            <a:endParaRPr lang="en-US" dirty="0">
              <a:latin typeface="Franklin Gothic Medium" pitchFamily="34" charset="0"/>
            </a:endParaRPr>
          </a:p>
        </p:txBody>
      </p:sp>
      <p:sp>
        <p:nvSpPr>
          <p:cNvPr id="3" name="Content Placeholder 2"/>
          <p:cNvSpPr>
            <a:spLocks noGrp="1"/>
          </p:cNvSpPr>
          <p:nvPr>
            <p:ph idx="1"/>
          </p:nvPr>
        </p:nvSpPr>
        <p:spPr>
          <a:xfrm>
            <a:off x="457200" y="1775191"/>
            <a:ext cx="8229600" cy="4625609"/>
          </a:xfrm>
        </p:spPr>
        <p:txBody>
          <a:bodyPr>
            <a:normAutofit/>
          </a:bodyPr>
          <a:lstStyle/>
          <a:p>
            <a:r>
              <a:rPr lang="en-US" dirty="0" smtClean="0">
                <a:latin typeface="Franklin Gothic Medium" pitchFamily="34" charset="0"/>
              </a:rPr>
              <a:t>Taste buds</a:t>
            </a:r>
          </a:p>
          <a:p>
            <a:pPr lvl="1"/>
            <a:r>
              <a:rPr lang="en-US" dirty="0" smtClean="0">
                <a:latin typeface="Franklin Gothic Medium" pitchFamily="34" charset="0"/>
              </a:rPr>
              <a:t>Little bumps on top and sides of tongue</a:t>
            </a:r>
          </a:p>
          <a:p>
            <a:pPr lvl="1"/>
            <a:r>
              <a:rPr lang="en-US" dirty="0" smtClean="0">
                <a:latin typeface="Franklin Gothic Medium" pitchFamily="34" charset="0"/>
              </a:rPr>
              <a:t>Taste receptor cells inside taste bud pores</a:t>
            </a:r>
          </a:p>
          <a:p>
            <a:r>
              <a:rPr lang="en-US" dirty="0" smtClean="0">
                <a:latin typeface="Franklin Gothic Medium" pitchFamily="34" charset="0"/>
              </a:rPr>
              <a:t>Chemical sense</a:t>
            </a:r>
          </a:p>
          <a:p>
            <a:r>
              <a:rPr lang="en-US" dirty="0" smtClean="0">
                <a:latin typeface="Franklin Gothic Medium" pitchFamily="34" charset="0"/>
              </a:rPr>
              <a:t>Age and taste</a:t>
            </a:r>
          </a:p>
          <a:p>
            <a:pPr lvl="1"/>
            <a:r>
              <a:rPr lang="en-US" dirty="0" smtClean="0">
                <a:latin typeface="Franklin Gothic Medium" pitchFamily="34" charset="0"/>
              </a:rPr>
              <a:t>As we age, number and sensitivity of taste buds decreases</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anose="020B0603020102020204" pitchFamily="34" charset="0"/>
              </a:rPr>
              <a:t>TASTE FOR SURVIVAL</a:t>
            </a:r>
            <a:endParaRPr lang="en-US" dirty="0">
              <a:latin typeface="Franklin Gothic Medium" panose="020B0603020102020204" pitchFamily="34" charset="0"/>
            </a:endParaRPr>
          </a:p>
        </p:txBody>
      </p:sp>
      <p:pic>
        <p:nvPicPr>
          <p:cNvPr id="4" name="Picture 2" descr="https://lh3.googleusercontent.com/wrTpGISW2xjdmy2E4RvXi71bWdE2EQi0LvyIcr0BJyQYtXl0OsSPzZ2uXpxc2pXrDAdr0Ixf67GGuvRe5UR30pH0sdVAnsAR2ehLHFkemFEoVSfGyg"/>
          <p:cNvPicPr>
            <a:picLocks noChangeAspect="1" noChangeArrowheads="1"/>
          </p:cNvPicPr>
          <p:nvPr/>
        </p:nvPicPr>
        <p:blipFill>
          <a:blip r:embed="rId2" cstate="print"/>
          <a:srcRect/>
          <a:stretch>
            <a:fillRect/>
          </a:stretch>
        </p:blipFill>
        <p:spPr bwMode="auto">
          <a:xfrm>
            <a:off x="2157412" y="1905000"/>
            <a:ext cx="4829175" cy="4552951"/>
          </a:xfrm>
          <a:prstGeom prst="rect">
            <a:avLst/>
          </a:prstGeom>
          <a:noFill/>
        </p:spPr>
      </p:pic>
    </p:spTree>
    <p:extLst>
      <p:ext uri="{BB962C8B-B14F-4D97-AF65-F5344CB8AC3E}">
        <p14:creationId xmlns:p14="http://schemas.microsoft.com/office/powerpoint/2010/main" val="409400489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TASTE:</a:t>
            </a:r>
            <a:r>
              <a:rPr lang="en-US" i="1" dirty="0" smtClean="0">
                <a:latin typeface="Franklin Gothic Medium" pitchFamily="34" charset="0"/>
              </a:rPr>
              <a:t> SENSORY INTERACTION</a:t>
            </a:r>
            <a:endParaRPr lang="en-US" dirty="0">
              <a:latin typeface="Franklin Gothic Medium" pitchFamily="34" charset="0"/>
            </a:endParaRPr>
          </a:p>
        </p:txBody>
      </p:sp>
      <p:sp>
        <p:nvSpPr>
          <p:cNvPr id="3" name="Content Placeholder 2"/>
          <p:cNvSpPr>
            <a:spLocks noGrp="1"/>
          </p:cNvSpPr>
          <p:nvPr>
            <p:ph idx="1"/>
          </p:nvPr>
        </p:nvSpPr>
        <p:spPr>
          <a:xfrm>
            <a:off x="457200" y="1775191"/>
            <a:ext cx="5562600" cy="4625609"/>
          </a:xfrm>
        </p:spPr>
        <p:txBody>
          <a:bodyPr/>
          <a:lstStyle/>
          <a:p>
            <a:r>
              <a:rPr lang="en-US" dirty="0" smtClean="0">
                <a:latin typeface="Franklin Gothic Medium" pitchFamily="34" charset="0"/>
              </a:rPr>
              <a:t>Sensory interaction</a:t>
            </a:r>
          </a:p>
          <a:p>
            <a:r>
              <a:rPr lang="en-US" dirty="0" smtClean="0">
                <a:latin typeface="Franklin Gothic Medium" pitchFamily="34" charset="0"/>
              </a:rPr>
              <a:t>Interaction of smell and taste</a:t>
            </a:r>
          </a:p>
          <a:p>
            <a:r>
              <a:rPr lang="en-US" dirty="0" err="1" smtClean="0">
                <a:latin typeface="Franklin Gothic Medium" pitchFamily="34" charset="0"/>
              </a:rPr>
              <a:t>McGurk</a:t>
            </a:r>
            <a:r>
              <a:rPr lang="en-US" dirty="0" smtClean="0">
                <a:latin typeface="Franklin Gothic Medium" pitchFamily="34" charset="0"/>
              </a:rPr>
              <a:t> Effect</a:t>
            </a:r>
          </a:p>
          <a:p>
            <a:r>
              <a:rPr lang="en-US" dirty="0" smtClean="0">
                <a:latin typeface="Franklin Gothic Medium" pitchFamily="34" charset="0"/>
              </a:rPr>
              <a:t>Interaction of </a:t>
            </a:r>
          </a:p>
          <a:p>
            <a:pPr>
              <a:buNone/>
            </a:pPr>
            <a:r>
              <a:rPr lang="en-US" dirty="0" smtClean="0">
                <a:latin typeface="Franklin Gothic Medium" pitchFamily="34" charset="0"/>
              </a:rPr>
              <a:t>	other </a:t>
            </a:r>
            <a:r>
              <a:rPr lang="en-US" dirty="0" smtClean="0">
                <a:latin typeface="Franklin Gothic Medium" pitchFamily="34" charset="0"/>
              </a:rPr>
              <a:t>senses</a:t>
            </a:r>
          </a:p>
          <a:p>
            <a:pPr>
              <a:buNone/>
            </a:pPr>
            <a:endParaRPr lang="en-US" dirty="0">
              <a:latin typeface="Franklin Gothic Medium" pitchFamily="34" charset="0"/>
            </a:endParaRPr>
          </a:p>
          <a:p>
            <a:pPr>
              <a:buNone/>
            </a:pPr>
            <a:r>
              <a:rPr lang="en-US" sz="1600" dirty="0">
                <a:latin typeface="Franklin Gothic Medium" pitchFamily="34" charset="0"/>
                <a:hlinkClick r:id="rId3"/>
              </a:rPr>
              <a:t>https://</a:t>
            </a:r>
            <a:r>
              <a:rPr lang="en-US" sz="1600" dirty="0" smtClean="0">
                <a:latin typeface="Franklin Gothic Medium" pitchFamily="34" charset="0"/>
                <a:hlinkClick r:id="rId3"/>
              </a:rPr>
              <a:t>www.youtube.com/watch?v=RbNbE4egj_A</a:t>
            </a:r>
            <a:endParaRPr lang="en-US" sz="1600" dirty="0" smtClean="0">
              <a:latin typeface="Franklin Gothic Medium" pitchFamily="34" charset="0"/>
            </a:endParaRPr>
          </a:p>
          <a:p>
            <a:pPr>
              <a:buNone/>
            </a:pPr>
            <a:endParaRPr lang="en-US" dirty="0">
              <a:latin typeface="Franklin Gothic Medium" pitchFamily="34" charset="0"/>
            </a:endParaRPr>
          </a:p>
        </p:txBody>
      </p:sp>
      <p:pic>
        <p:nvPicPr>
          <p:cNvPr id="4098" name="Picture 2" descr="https://lh5.googleusercontent.com/zF94PIXGYL_9_MHWS5RIrtfOEVE--4oPRhTtb7PVBj9sS_llQ3G9-0L2aUpHgTXJBb9GQuYdYP7EkIJX2_ILDDNvzqlAy5fi_E3l10mbVMcBC3mwPw"/>
          <p:cNvPicPr>
            <a:picLocks noChangeAspect="1" noChangeArrowheads="1"/>
          </p:cNvPicPr>
          <p:nvPr/>
        </p:nvPicPr>
        <p:blipFill>
          <a:blip r:embed="rId4" cstate="print"/>
          <a:srcRect/>
          <a:stretch>
            <a:fillRect/>
          </a:stretch>
        </p:blipFill>
        <p:spPr bwMode="auto">
          <a:xfrm>
            <a:off x="4781550" y="3533774"/>
            <a:ext cx="4362450" cy="3324226"/>
          </a:xfrm>
          <a:prstGeom prst="rect">
            <a:avLst/>
          </a:prstGeom>
          <a:noFill/>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 y="228600"/>
            <a:ext cx="7010400" cy="1143000"/>
          </a:xfrm>
        </p:spPr>
        <p:txBody>
          <a:bodyPr/>
          <a:lstStyle/>
          <a:p>
            <a:pPr eaLnBrk="1" hangingPunct="1"/>
            <a:r>
              <a:rPr lang="en-US" altLang="en-US" sz="4000" dirty="0" smtClean="0">
                <a:latin typeface="Franklin Gothic Medium" panose="020B0603020102020204" pitchFamily="34" charset="0"/>
              </a:rPr>
              <a:t>SMELL</a:t>
            </a:r>
          </a:p>
        </p:txBody>
      </p:sp>
      <p:pic>
        <p:nvPicPr>
          <p:cNvPr id="12291" name="Picture 3" descr="Nose"/>
          <p:cNvPicPr>
            <a:picLocks noChangeAspect="1" noChangeArrowheads="1"/>
          </p:cNvPicPr>
          <p:nvPr/>
        </p:nvPicPr>
        <p:blipFill>
          <a:blip r:embed="rId3">
            <a:extLst>
              <a:ext uri="{28A0092B-C50C-407E-A947-70E740481C1C}">
                <a14:useLocalDpi xmlns:a14="http://schemas.microsoft.com/office/drawing/2010/main" val="0"/>
              </a:ext>
            </a:extLst>
          </a:blip>
          <a:srcRect t="5000" b="17500"/>
          <a:stretch>
            <a:fillRect/>
          </a:stretch>
        </p:blipFill>
        <p:spPr bwMode="auto">
          <a:xfrm>
            <a:off x="5029200" y="3589338"/>
            <a:ext cx="4114800"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4"/>
          <p:cNvSpPr>
            <a:spLocks noChangeArrowheads="1"/>
          </p:cNvSpPr>
          <p:nvPr/>
        </p:nvSpPr>
        <p:spPr bwMode="auto">
          <a:xfrm>
            <a:off x="0" y="1600200"/>
            <a:ext cx="899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sz="3200" dirty="0">
                <a:latin typeface="Franklin Gothic Medium" panose="020B0603020102020204" pitchFamily="34" charset="0"/>
              </a:rPr>
              <a:t>Like taste, smell is a chemical sense. Odorants enter the nasal cavity to stimulate 5 million receptors to sense smell. </a:t>
            </a:r>
            <a:endParaRPr lang="en-US" altLang="en-US" sz="3200" i="1" dirty="0">
              <a:latin typeface="Franklin Gothic Medium" panose="020B0603020102020204" pitchFamily="34" charset="0"/>
            </a:endParaRPr>
          </a:p>
        </p:txBody>
      </p:sp>
    </p:spTree>
    <p:extLst>
      <p:ext uri="{BB962C8B-B14F-4D97-AF65-F5344CB8AC3E}">
        <p14:creationId xmlns:p14="http://schemas.microsoft.com/office/powerpoint/2010/main" val="64456424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SMELL</a:t>
            </a:r>
            <a:endParaRPr lang="en-US" dirty="0">
              <a:latin typeface="Franklin Gothic Medium" pitchFamily="34" charset="0"/>
            </a:endParaRPr>
          </a:p>
        </p:txBody>
      </p:sp>
      <p:sp>
        <p:nvSpPr>
          <p:cNvPr id="3" name="Content Placeholder 2"/>
          <p:cNvSpPr>
            <a:spLocks noGrp="1"/>
          </p:cNvSpPr>
          <p:nvPr>
            <p:ph idx="1"/>
          </p:nvPr>
        </p:nvSpPr>
        <p:spPr>
          <a:xfrm>
            <a:off x="457200" y="1775191"/>
            <a:ext cx="3429000" cy="4625609"/>
          </a:xfrm>
        </p:spPr>
        <p:txBody>
          <a:bodyPr/>
          <a:lstStyle/>
          <a:p>
            <a:r>
              <a:rPr lang="en-US" dirty="0" smtClean="0">
                <a:latin typeface="Franklin Gothic Medium" pitchFamily="34" charset="0"/>
              </a:rPr>
              <a:t>Olfaction</a:t>
            </a:r>
          </a:p>
          <a:p>
            <a:pPr lvl="1"/>
            <a:r>
              <a:rPr lang="en-US" dirty="0" smtClean="0">
                <a:latin typeface="Franklin Gothic Medium" pitchFamily="34" charset="0"/>
              </a:rPr>
              <a:t>Chemical sense</a:t>
            </a:r>
          </a:p>
          <a:p>
            <a:pPr lvl="1"/>
            <a:r>
              <a:rPr lang="en-US" dirty="0" smtClean="0">
                <a:latin typeface="Franklin Gothic Medium" pitchFamily="34" charset="0"/>
              </a:rPr>
              <a:t>Odor molecules</a:t>
            </a:r>
          </a:p>
          <a:p>
            <a:pPr lvl="1"/>
            <a:r>
              <a:rPr lang="en-US" dirty="0" smtClean="0">
                <a:latin typeface="Franklin Gothic Medium" pitchFamily="34" charset="0"/>
              </a:rPr>
              <a:t>Olfactory bulb</a:t>
            </a:r>
          </a:p>
          <a:p>
            <a:pPr lvl="1"/>
            <a:r>
              <a:rPr lang="en-US" dirty="0" smtClean="0">
                <a:latin typeface="Franklin Gothic Medium" pitchFamily="34" charset="0"/>
              </a:rPr>
              <a:t>Olfactory nerve</a:t>
            </a:r>
            <a:endParaRPr lang="en-US" dirty="0">
              <a:latin typeface="Franklin Gothic Medium" pitchFamily="34" charset="0"/>
            </a:endParaRPr>
          </a:p>
        </p:txBody>
      </p:sp>
      <p:pic>
        <p:nvPicPr>
          <p:cNvPr id="3074" name="Picture 2" descr="https://lh3.googleusercontent.com/GzNwqy9FyCY_lA9RqMcNYoksus4-2X3Zx5IgCMq-X2kCqAH8EAXnJ6M2jd2qVxuMiolZlkkKKG-_54qK1IXGm6UYOsMTVsmDuX6J88vtLigOmp0qcQ"/>
          <p:cNvPicPr>
            <a:picLocks noChangeAspect="1" noChangeArrowheads="1"/>
          </p:cNvPicPr>
          <p:nvPr/>
        </p:nvPicPr>
        <p:blipFill>
          <a:blip r:embed="rId3" cstate="print"/>
          <a:srcRect/>
          <a:stretch>
            <a:fillRect/>
          </a:stretch>
        </p:blipFill>
        <p:spPr bwMode="auto">
          <a:xfrm>
            <a:off x="4419600" y="2057400"/>
            <a:ext cx="4124325" cy="4191001"/>
          </a:xfrm>
          <a:prstGeom prst="rect">
            <a:avLst/>
          </a:prstGeom>
          <a:noFill/>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SMELL (OLFACTION)</a:t>
            </a:r>
            <a:endParaRPr lang="en-US" dirty="0">
              <a:latin typeface="Franklin Gothic Medium" pitchFamily="34" charset="0"/>
            </a:endParaRPr>
          </a:p>
        </p:txBody>
      </p:sp>
      <p:pic>
        <p:nvPicPr>
          <p:cNvPr id="2050" name="Picture 2" descr="https://lh5.googleusercontent.com/yDmbvALat1dRwD8Lo_qLwuXqyU7doi0GXUjXEkI2fJE_lxf3Vwre-l5I7TcxJFK_rh1s3htHjlnT90EGa6CP8DoF_icelaSRrKPesGrIdevZkKTpew"/>
          <p:cNvPicPr>
            <a:picLocks noChangeAspect="1" noChangeArrowheads="1"/>
          </p:cNvPicPr>
          <p:nvPr/>
        </p:nvPicPr>
        <p:blipFill>
          <a:blip r:embed="rId3" cstate="print"/>
          <a:srcRect/>
          <a:stretch>
            <a:fillRect/>
          </a:stretch>
        </p:blipFill>
        <p:spPr bwMode="auto">
          <a:xfrm>
            <a:off x="0" y="1714499"/>
            <a:ext cx="9172575" cy="5143501"/>
          </a:xfrm>
          <a:prstGeom prst="rect">
            <a:avLst/>
          </a:prstGeom>
          <a:noFill/>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z="4000" dirty="0" smtClean="0">
                <a:latin typeface="Franklin Gothic Medium" panose="020B0603020102020204" pitchFamily="34" charset="0"/>
              </a:rPr>
              <a:t>AGE, GENDER AND SMELL </a:t>
            </a:r>
          </a:p>
        </p:txBody>
      </p:sp>
      <p:sp>
        <p:nvSpPr>
          <p:cNvPr id="14339" name="Rectangle 3"/>
          <p:cNvSpPr>
            <a:spLocks noChangeArrowheads="1"/>
          </p:cNvSpPr>
          <p:nvPr/>
        </p:nvSpPr>
        <p:spPr bwMode="auto">
          <a:xfrm>
            <a:off x="228600" y="1600200"/>
            <a:ext cx="86868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sz="3200" dirty="0">
                <a:latin typeface="Franklin Gothic Medium" panose="020B0603020102020204" pitchFamily="34" charset="0"/>
              </a:rPr>
              <a:t>Ability to identify smell peaks during early adulthood, but steadily declines after that. Women are better at detecting odors than men.</a:t>
            </a:r>
            <a:endParaRPr lang="en-US" altLang="en-US" sz="3200" i="1" dirty="0">
              <a:latin typeface="Franklin Gothic Medium" panose="020B0603020102020204" pitchFamily="34" charset="0"/>
            </a:endParaRPr>
          </a:p>
        </p:txBody>
      </p:sp>
      <p:pic>
        <p:nvPicPr>
          <p:cNvPr id="14340" name="Picture 4" descr="12673_MyersPsy8e_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392424"/>
            <a:ext cx="7162800" cy="330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43250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SELECTIVE ATTENTION</a:t>
            </a:r>
            <a:endParaRPr lang="en-US" dirty="0">
              <a:latin typeface="Franklin Gothic Medium" pitchFamily="34" charset="0"/>
            </a:endParaRPr>
          </a:p>
        </p:txBody>
      </p:sp>
      <p:sp>
        <p:nvSpPr>
          <p:cNvPr id="3" name="Content Placeholder 2"/>
          <p:cNvSpPr>
            <a:spLocks noGrp="1"/>
          </p:cNvSpPr>
          <p:nvPr>
            <p:ph idx="1"/>
          </p:nvPr>
        </p:nvSpPr>
        <p:spPr>
          <a:xfrm>
            <a:off x="457200" y="1775191"/>
            <a:ext cx="3962400" cy="4625609"/>
          </a:xfrm>
        </p:spPr>
        <p:txBody>
          <a:bodyPr/>
          <a:lstStyle/>
          <a:p>
            <a:r>
              <a:rPr lang="en-US" dirty="0" smtClean="0">
                <a:solidFill>
                  <a:srgbClr val="FF0000"/>
                </a:solidFill>
                <a:latin typeface="Franklin Gothic Medium" pitchFamily="34" charset="0"/>
              </a:rPr>
              <a:t>Selective attention</a:t>
            </a:r>
          </a:p>
          <a:p>
            <a:r>
              <a:rPr lang="en-US" dirty="0" smtClean="0">
                <a:latin typeface="Franklin Gothic Medium" pitchFamily="34" charset="0"/>
              </a:rPr>
              <a:t>Cocktail party effect</a:t>
            </a:r>
            <a:endParaRPr lang="en-US" dirty="0">
              <a:latin typeface="Franklin Gothic Medium" pitchFamily="34" charset="0"/>
            </a:endParaRPr>
          </a:p>
        </p:txBody>
      </p:sp>
      <p:pic>
        <p:nvPicPr>
          <p:cNvPr id="86020" name="Picture 4" descr="https://lh6.googleusercontent.com/DB2NDLWytfDnTtPwu7snP0eIHcUZaisSRvbMrWt-cSmGJ9LyRly4naoSEw7ksHEW3Wm9CeEoYQCqeApYeAHWoApnUWs5ElEXaKD2OL-Zea123OYbWQ"/>
          <p:cNvPicPr>
            <a:picLocks noChangeAspect="1" noChangeArrowheads="1"/>
          </p:cNvPicPr>
          <p:nvPr/>
        </p:nvPicPr>
        <p:blipFill>
          <a:blip r:embed="rId3" cstate="print"/>
          <a:srcRect/>
          <a:stretch>
            <a:fillRect/>
          </a:stretch>
        </p:blipFill>
        <p:spPr bwMode="auto">
          <a:xfrm>
            <a:off x="4876800" y="1905000"/>
            <a:ext cx="2971800" cy="4400551"/>
          </a:xfrm>
          <a:prstGeom prst="rect">
            <a:avLst/>
          </a:prstGeom>
          <a:noFill/>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z="4000" dirty="0" smtClean="0">
                <a:latin typeface="Franklin Gothic Medium" panose="020B0603020102020204" pitchFamily="34" charset="0"/>
              </a:rPr>
              <a:t>SMELL AND MEMORIES</a:t>
            </a:r>
          </a:p>
        </p:txBody>
      </p:sp>
      <p:sp>
        <p:nvSpPr>
          <p:cNvPr id="16387" name="Rectangle 3"/>
          <p:cNvSpPr>
            <a:spLocks noChangeArrowheads="1"/>
          </p:cNvSpPr>
          <p:nvPr/>
        </p:nvSpPr>
        <p:spPr bwMode="auto">
          <a:xfrm>
            <a:off x="304800" y="1905000"/>
            <a:ext cx="5257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sz="2800" dirty="0">
                <a:latin typeface="Franklin Gothic Medium" panose="020B0603020102020204" pitchFamily="34" charset="0"/>
              </a:rPr>
              <a:t>The brain region for smell (in red) is hard wired into brain regions involved with memory (limbic system – amygdala and the hippocampus). That is why strong memories are made through the sense of smell.</a:t>
            </a:r>
          </a:p>
        </p:txBody>
      </p:sp>
      <p:pic>
        <p:nvPicPr>
          <p:cNvPr id="16388" name="Picture 4" descr="12673_MyersPsy8e_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819400"/>
            <a:ext cx="3733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75490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en-US" dirty="0" smtClean="0">
                <a:latin typeface="Franklin Gothic Medium" panose="020B0603020102020204" pitchFamily="34" charset="0"/>
                <a:ea typeface="Batang" panose="02030600000101010101" pitchFamily="18" charset="-127"/>
              </a:rPr>
              <a:t>SYNESTHESIA</a:t>
            </a:r>
          </a:p>
        </p:txBody>
      </p:sp>
      <p:sp>
        <p:nvSpPr>
          <p:cNvPr id="50179" name="Rectangle 3"/>
          <p:cNvSpPr>
            <a:spLocks noGrp="1" noChangeArrowheads="1"/>
          </p:cNvSpPr>
          <p:nvPr>
            <p:ph type="body" idx="1"/>
          </p:nvPr>
        </p:nvSpPr>
        <p:spPr/>
        <p:txBody>
          <a:bodyPr/>
          <a:lstStyle/>
          <a:p>
            <a:pPr eaLnBrk="1" hangingPunct="1"/>
            <a:r>
              <a:rPr lang="en-US" altLang="ko-KR" dirty="0" smtClean="0">
                <a:latin typeface="Franklin Gothic Medium" panose="020B0603020102020204" pitchFamily="34" charset="0"/>
                <a:ea typeface="Batang" panose="02030600000101010101" pitchFamily="18" charset="-127"/>
              </a:rPr>
              <a:t>The extraordinary sensory condition in which stimulation of one modality leads to perceptual experience in another. Literally, the term means “to perceive together.”</a:t>
            </a:r>
            <a:r>
              <a:rPr lang="en-US" altLang="ko-KR" dirty="0" smtClean="0">
                <a:latin typeface="Franklin Gothic Medium" panose="020B0603020102020204" pitchFamily="34" charset="0"/>
                <a:ea typeface="굴림" panose="020B0600000101010101" pitchFamily="34" charset="-127"/>
              </a:rPr>
              <a:t> </a:t>
            </a:r>
          </a:p>
          <a:p>
            <a:pPr eaLnBrk="1" hangingPunct="1"/>
            <a:endParaRPr lang="en-US" altLang="en-US" dirty="0" smtClean="0"/>
          </a:p>
        </p:txBody>
      </p:sp>
      <p:pic>
        <p:nvPicPr>
          <p:cNvPr id="50180" name="Picture 5" descr="syntesthesia1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347" y="4191000"/>
            <a:ext cx="4853253"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Rectangle 6"/>
          <p:cNvSpPr>
            <a:spLocks noChangeArrowheads="1"/>
          </p:cNvSpPr>
          <p:nvPr/>
        </p:nvSpPr>
        <p:spPr bwMode="auto">
          <a:xfrm>
            <a:off x="5943600" y="5060223"/>
            <a:ext cx="2635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Franklin Gothic Medium" panose="020B0603020102020204" pitchFamily="34" charset="0"/>
              </a:rPr>
              <a:t>typographic synesthesia</a:t>
            </a:r>
          </a:p>
        </p:txBody>
      </p:sp>
    </p:spTree>
    <p:extLst>
      <p:ext uri="{BB962C8B-B14F-4D97-AF65-F5344CB8AC3E}">
        <p14:creationId xmlns:p14="http://schemas.microsoft.com/office/powerpoint/2010/main" val="337884318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Franklin Gothic Medium" pitchFamily="34" charset="0"/>
              </a:rPr>
              <a:t>PERCEPTUAL ORGANIZATION</a:t>
            </a:r>
            <a:endParaRPr lang="en-US" dirty="0">
              <a:latin typeface="Franklin Gothic Medium" pitchFamily="34" charset="0"/>
            </a:endParaRPr>
          </a:p>
        </p:txBody>
      </p:sp>
      <p:sp>
        <p:nvSpPr>
          <p:cNvPr id="5" name="Text Placeholder 4"/>
          <p:cNvSpPr>
            <a:spLocks noGrp="1"/>
          </p:cNvSpPr>
          <p:nvPr>
            <p:ph type="body" idx="1"/>
          </p:nvPr>
        </p:nvSpPr>
        <p:spPr/>
        <p:txBody>
          <a:bodyPr/>
          <a:lstStyle/>
          <a:p>
            <a:endParaRPr lang="en-US">
              <a:latin typeface="Franklin Gothic Medium" pitchFamily="34" charset="0"/>
            </a:endParaRPr>
          </a:p>
        </p:txBody>
      </p:sp>
      <p:sp>
        <p:nvSpPr>
          <p:cNvPr id="161794" name="AutoShape 2" descr="https://lh5.googleusercontent.com/vinh4Dsj-pdW_2jmcfkX90LjzHJJTTFwzdV3NoJKPkh8Im1LAgdL4_tPsYW0S8ZLB_G9wUEXswIKr0WUahr1MmPcug-MU87h0ZeqSFscAtqM0d-n_Q"/>
          <p:cNvSpPr>
            <a:spLocks noChangeAspect="1" noChangeArrowheads="1"/>
          </p:cNvSpPr>
          <p:nvPr/>
        </p:nvSpPr>
        <p:spPr bwMode="auto">
          <a:xfrm>
            <a:off x="155575" y="-2370138"/>
            <a:ext cx="4419600" cy="4943476"/>
          </a:xfrm>
          <a:prstGeom prst="rect">
            <a:avLst/>
          </a:prstGeom>
          <a:noFill/>
        </p:spPr>
        <p:txBody>
          <a:bodyPr vert="horz" wrap="square" lIns="91440" tIns="45720" rIns="91440" bIns="45720" numCol="1" anchor="t" anchorCtr="0" compatLnSpc="1">
            <a:prstTxWarp prst="textNoShape">
              <a:avLst/>
            </a:prstTxWarp>
          </a:bodyPr>
          <a:lstStyle/>
          <a:p>
            <a:endParaRPr lang="en-US">
              <a:latin typeface="Franklin Gothic Medium" pitchFamily="34" charset="0"/>
            </a:endParaRPr>
          </a:p>
        </p:txBody>
      </p:sp>
      <p:pic>
        <p:nvPicPr>
          <p:cNvPr id="161796" name="Picture 4" descr="https://lh5.googleusercontent.com/vinh4Dsj-pdW_2jmcfkX90LjzHJJTTFwzdV3NoJKPkh8Im1LAgdL4_tPsYW0S8ZLB_G9wUEXswIKr0WUahr1MmPcug-MU87h0ZeqSFscAtqM0d-n_Q"/>
          <p:cNvPicPr>
            <a:picLocks noChangeAspect="1" noChangeArrowheads="1"/>
          </p:cNvPicPr>
          <p:nvPr/>
        </p:nvPicPr>
        <p:blipFill>
          <a:blip r:embed="rId2" cstate="print"/>
          <a:srcRect/>
          <a:stretch>
            <a:fillRect/>
          </a:stretch>
        </p:blipFill>
        <p:spPr bwMode="auto">
          <a:xfrm>
            <a:off x="2286000" y="1914524"/>
            <a:ext cx="4419600" cy="4943476"/>
          </a:xfrm>
          <a:prstGeom prst="rect">
            <a:avLst/>
          </a:prstGeom>
          <a:noFill/>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grpSp>
        <p:nvGrpSpPr>
          <p:cNvPr id="8195" name="Group 10"/>
          <p:cNvGrpSpPr>
            <a:grpSpLocks/>
          </p:cNvGrpSpPr>
          <p:nvPr/>
        </p:nvGrpSpPr>
        <p:grpSpPr bwMode="auto">
          <a:xfrm>
            <a:off x="282575" y="117475"/>
            <a:ext cx="8824913" cy="6689725"/>
            <a:chOff x="282839" y="117816"/>
            <a:chExt cx="8824474" cy="6689677"/>
          </a:xfrm>
        </p:grpSpPr>
        <p:sp>
          <p:nvSpPr>
            <p:cNvPr id="12" name="Rectangle 11"/>
            <p:cNvSpPr/>
            <p:nvPr/>
          </p:nvSpPr>
          <p:spPr>
            <a:xfrm>
              <a:off x="3394275" y="3276600"/>
              <a:ext cx="2015925" cy="910571"/>
            </a:xfrm>
            <a:prstGeom prst="rect">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3200" b="1" dirty="0">
                  <a:solidFill>
                    <a:schemeClr val="bg1"/>
                  </a:solidFill>
                  <a:latin typeface="Franklin Gothic Medium" panose="020B0603020102020204" pitchFamily="34" charset="0"/>
                  <a:cs typeface="Times New Roman" pitchFamily="18" charset="0"/>
                </a:rPr>
                <a:t>Sensation</a:t>
              </a:r>
            </a:p>
          </p:txBody>
        </p:sp>
        <p:sp>
          <p:nvSpPr>
            <p:cNvPr id="13" name="Oval 12"/>
            <p:cNvSpPr/>
            <p:nvPr/>
          </p:nvSpPr>
          <p:spPr>
            <a:xfrm>
              <a:off x="1205131" y="3124519"/>
              <a:ext cx="1309622" cy="1198554"/>
            </a:xfrm>
            <a:prstGeom prst="ellipse">
              <a:avLst/>
            </a:prstGeom>
            <a:ln/>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Vision</a:t>
              </a:r>
            </a:p>
          </p:txBody>
        </p:sp>
        <p:cxnSp>
          <p:nvCxnSpPr>
            <p:cNvPr id="14" name="Straight Arrow Connector 13"/>
            <p:cNvCxnSpPr>
              <a:endCxn id="13" idx="6"/>
            </p:cNvCxnSpPr>
            <p:nvPr/>
          </p:nvCxnSpPr>
          <p:spPr>
            <a:xfrm flipH="1" flipV="1">
              <a:off x="2514753" y="3724590"/>
              <a:ext cx="879431" cy="79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955981" y="4738996"/>
              <a:ext cx="1371532" cy="671507"/>
            </a:xfrm>
            <a:prstGeom prst="roundRect">
              <a:avLst/>
            </a:prstGeom>
            <a:ln/>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 Eye</a:t>
              </a:r>
            </a:p>
          </p:txBody>
        </p:sp>
        <p:cxnSp>
          <p:nvCxnSpPr>
            <p:cNvPr id="16" name="Straight Arrow Connector 15"/>
            <p:cNvCxnSpPr>
              <a:stCxn id="13" idx="5"/>
              <a:endCxn id="15" idx="0"/>
            </p:cNvCxnSpPr>
            <p:nvPr/>
          </p:nvCxnSpPr>
          <p:spPr>
            <a:xfrm>
              <a:off x="2322676" y="4148450"/>
              <a:ext cx="319071" cy="5905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282839" y="4750108"/>
              <a:ext cx="1371532" cy="671508"/>
            </a:xfrm>
            <a:prstGeom prst="roundRect">
              <a:avLst/>
            </a:prstGeom>
            <a:ln/>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Theories</a:t>
              </a:r>
            </a:p>
          </p:txBody>
        </p:sp>
        <p:cxnSp>
          <p:nvCxnSpPr>
            <p:cNvPr id="18" name="Straight Arrow Connector 17"/>
            <p:cNvCxnSpPr>
              <a:stCxn id="13" idx="3"/>
              <a:endCxn id="17" idx="0"/>
            </p:cNvCxnSpPr>
            <p:nvPr/>
          </p:nvCxnSpPr>
          <p:spPr>
            <a:xfrm flipH="1">
              <a:off x="968605" y="4148450"/>
              <a:ext cx="428604" cy="6016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856349" y="3132457"/>
              <a:ext cx="1373119" cy="1198553"/>
            </a:xfrm>
            <a:prstGeom prst="ellipse">
              <a:avLst/>
            </a:prstGeom>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Hearing</a:t>
              </a:r>
            </a:p>
          </p:txBody>
        </p:sp>
        <p:cxnSp>
          <p:nvCxnSpPr>
            <p:cNvPr id="20" name="Straight Arrow Connector 19"/>
            <p:cNvCxnSpPr>
              <a:endCxn id="19" idx="2"/>
            </p:cNvCxnSpPr>
            <p:nvPr/>
          </p:nvCxnSpPr>
          <p:spPr>
            <a:xfrm>
              <a:off x="5410209" y="3732528"/>
              <a:ext cx="144614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3"/>
              <a:endCxn id="22" idx="0"/>
            </p:cNvCxnSpPr>
            <p:nvPr/>
          </p:nvCxnSpPr>
          <p:spPr>
            <a:xfrm flipH="1">
              <a:off x="6681734" y="4156387"/>
              <a:ext cx="366694" cy="6334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868974" y="4789795"/>
              <a:ext cx="1625519" cy="569908"/>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 Ear</a:t>
              </a:r>
            </a:p>
          </p:txBody>
        </p:sp>
        <p:sp>
          <p:nvSpPr>
            <p:cNvPr id="23" name="Rounded Rectangle 22"/>
            <p:cNvSpPr/>
            <p:nvPr/>
          </p:nvSpPr>
          <p:spPr>
            <a:xfrm>
              <a:off x="7735781" y="4735821"/>
              <a:ext cx="1371532" cy="669920"/>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Theories</a:t>
              </a:r>
            </a:p>
          </p:txBody>
        </p:sp>
        <p:cxnSp>
          <p:nvCxnSpPr>
            <p:cNvPr id="24" name="Straight Arrow Connector 23"/>
            <p:cNvCxnSpPr>
              <a:stCxn id="19" idx="5"/>
              <a:endCxn id="23" idx="0"/>
            </p:cNvCxnSpPr>
            <p:nvPr/>
          </p:nvCxnSpPr>
          <p:spPr>
            <a:xfrm>
              <a:off x="7973894" y="4156387"/>
              <a:ext cx="447653" cy="5794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857711" y="4750108"/>
              <a:ext cx="1415708" cy="1162042"/>
            </a:xfrm>
            <a:prstGeom prst="ellipse">
              <a:avLst/>
            </a:prstGeom>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Other Senses</a:t>
              </a:r>
            </a:p>
          </p:txBody>
        </p:sp>
        <p:cxnSp>
          <p:nvCxnSpPr>
            <p:cNvPr id="26" name="Straight Arrow Connector 25"/>
            <p:cNvCxnSpPr>
              <a:endCxn id="25" idx="0"/>
            </p:cNvCxnSpPr>
            <p:nvPr/>
          </p:nvCxnSpPr>
          <p:spPr>
            <a:xfrm>
              <a:off x="4402197" y="4186550"/>
              <a:ext cx="149218" cy="5635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6095975" y="5988349"/>
              <a:ext cx="1242951" cy="669920"/>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Smell</a:t>
              </a:r>
            </a:p>
          </p:txBody>
        </p:sp>
        <p:sp>
          <p:nvSpPr>
            <p:cNvPr id="28" name="Rounded Rectangle 27"/>
            <p:cNvSpPr/>
            <p:nvPr/>
          </p:nvSpPr>
          <p:spPr>
            <a:xfrm>
              <a:off x="3929146" y="6135986"/>
              <a:ext cx="1252475" cy="671507"/>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Taste</a:t>
              </a:r>
            </a:p>
          </p:txBody>
        </p:sp>
        <p:sp>
          <p:nvSpPr>
            <p:cNvPr id="29" name="Rounded Rectangle 28"/>
            <p:cNvSpPr/>
            <p:nvPr/>
          </p:nvSpPr>
          <p:spPr>
            <a:xfrm>
              <a:off x="1930582" y="6002637"/>
              <a:ext cx="1396931" cy="658807"/>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smtClean="0">
                  <a:solidFill>
                    <a:schemeClr val="tx1"/>
                  </a:solidFill>
                  <a:latin typeface="Franklin Gothic Medium" panose="020B0603020102020204" pitchFamily="34" charset="0"/>
                  <a:cs typeface="Times New Roman" pitchFamily="18" charset="0"/>
                </a:rPr>
                <a:t>Touch/Pain</a:t>
              </a:r>
              <a:endParaRPr lang="en-US" dirty="0">
                <a:solidFill>
                  <a:schemeClr val="tx1"/>
                </a:solidFill>
                <a:latin typeface="Franklin Gothic Medium" panose="020B0603020102020204" pitchFamily="34" charset="0"/>
                <a:cs typeface="Times New Roman" pitchFamily="18" charset="0"/>
              </a:endParaRPr>
            </a:p>
          </p:txBody>
        </p:sp>
        <p:cxnSp>
          <p:nvCxnSpPr>
            <p:cNvPr id="30" name="Straight Arrow Connector 29"/>
            <p:cNvCxnSpPr>
              <a:stCxn id="25" idx="3"/>
              <a:endCxn id="29" idx="3"/>
            </p:cNvCxnSpPr>
            <p:nvPr/>
          </p:nvCxnSpPr>
          <p:spPr>
            <a:xfrm flipH="1">
              <a:off x="3327513" y="5742289"/>
              <a:ext cx="798473" cy="5905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5" idx="4"/>
              <a:endCxn id="28" idx="0"/>
            </p:cNvCxnSpPr>
            <p:nvPr/>
          </p:nvCxnSpPr>
          <p:spPr>
            <a:xfrm>
              <a:off x="4551415" y="5912149"/>
              <a:ext cx="4762" cy="2238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5" idx="5"/>
              <a:endCxn id="27" idx="1"/>
            </p:cNvCxnSpPr>
            <p:nvPr/>
          </p:nvCxnSpPr>
          <p:spPr>
            <a:xfrm>
              <a:off x="4978430" y="5742289"/>
              <a:ext cx="1117544" cy="5810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402197" y="3119757"/>
              <a:ext cx="0" cy="1571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5230831" y="117816"/>
              <a:ext cx="1354070" cy="671508"/>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Gestalt Principles</a:t>
              </a:r>
            </a:p>
          </p:txBody>
        </p:sp>
        <p:sp>
          <p:nvSpPr>
            <p:cNvPr id="35" name="Rounded Rectangle 34"/>
            <p:cNvSpPr/>
            <p:nvPr/>
          </p:nvSpPr>
          <p:spPr>
            <a:xfrm>
              <a:off x="2641747" y="117816"/>
              <a:ext cx="1504875" cy="677858"/>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Perceptual Constancies</a:t>
              </a:r>
            </a:p>
          </p:txBody>
        </p:sp>
        <p:cxnSp>
          <p:nvCxnSpPr>
            <p:cNvPr id="36" name="Straight Arrow Connector 35"/>
            <p:cNvCxnSpPr>
              <a:stCxn id="39" idx="1"/>
              <a:endCxn id="35" idx="2"/>
            </p:cNvCxnSpPr>
            <p:nvPr/>
          </p:nvCxnSpPr>
          <p:spPr>
            <a:xfrm flipH="1" flipV="1">
              <a:off x="3460856" y="795674"/>
              <a:ext cx="396855" cy="2381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9" idx="7"/>
              <a:endCxn id="34" idx="2"/>
            </p:cNvCxnSpPr>
            <p:nvPr/>
          </p:nvCxnSpPr>
          <p:spPr>
            <a:xfrm flipV="1">
              <a:off x="4959381" y="789324"/>
              <a:ext cx="949278" cy="2444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394800" y="2209800"/>
              <a:ext cx="2015925" cy="910571"/>
            </a:xfrm>
            <a:prstGeom prst="rect">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3200" b="1" dirty="0">
                  <a:solidFill>
                    <a:schemeClr val="bg1"/>
                  </a:solidFill>
                  <a:latin typeface="Franklin Gothic Medium" panose="020B0603020102020204" pitchFamily="34" charset="0"/>
                  <a:cs typeface="Times New Roman" pitchFamily="18" charset="0"/>
                </a:rPr>
                <a:t>Perception</a:t>
              </a:r>
            </a:p>
          </p:txBody>
        </p:sp>
        <p:sp>
          <p:nvSpPr>
            <p:cNvPr id="39" name="Oval 38"/>
            <p:cNvSpPr/>
            <p:nvPr/>
          </p:nvSpPr>
          <p:spPr>
            <a:xfrm>
              <a:off x="3629123" y="884573"/>
              <a:ext cx="1781077" cy="1019168"/>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Basic Principles</a:t>
              </a:r>
            </a:p>
          </p:txBody>
        </p:sp>
        <p:cxnSp>
          <p:nvCxnSpPr>
            <p:cNvPr id="40" name="Straight Arrow Connector 39"/>
            <p:cNvCxnSpPr>
              <a:endCxn id="39" idx="4"/>
            </p:cNvCxnSpPr>
            <p:nvPr/>
          </p:nvCxnSpPr>
          <p:spPr>
            <a:xfrm flipV="1">
              <a:off x="4402197" y="1903741"/>
              <a:ext cx="6350" cy="30638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9" idx="2"/>
              <a:endCxn id="42" idx="3"/>
            </p:cNvCxnSpPr>
            <p:nvPr/>
          </p:nvCxnSpPr>
          <p:spPr>
            <a:xfrm flipH="1">
              <a:off x="2711593" y="1394157"/>
              <a:ext cx="917529" cy="269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1460705" y="1083009"/>
              <a:ext cx="1250888" cy="676270"/>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Visual Illusions</a:t>
              </a:r>
            </a:p>
          </p:txBody>
        </p:sp>
        <p:sp>
          <p:nvSpPr>
            <p:cNvPr id="43" name="Rounded Rectangle 42"/>
            <p:cNvSpPr/>
            <p:nvPr/>
          </p:nvSpPr>
          <p:spPr>
            <a:xfrm>
              <a:off x="6119787" y="1089359"/>
              <a:ext cx="1354070" cy="669920"/>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Depth Perception</a:t>
              </a:r>
            </a:p>
          </p:txBody>
        </p:sp>
        <p:cxnSp>
          <p:nvCxnSpPr>
            <p:cNvPr id="44" name="Straight Arrow Connector 43"/>
            <p:cNvCxnSpPr>
              <a:stCxn id="39" idx="6"/>
              <a:endCxn id="43" idx="1"/>
            </p:cNvCxnSpPr>
            <p:nvPr/>
          </p:nvCxnSpPr>
          <p:spPr>
            <a:xfrm>
              <a:off x="5187970" y="1394157"/>
              <a:ext cx="931817" cy="301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197" name="Rectangle 56"/>
          <p:cNvSpPr>
            <a:spLocks noChangeArrowheads="1"/>
          </p:cNvSpPr>
          <p:nvPr/>
        </p:nvSpPr>
        <p:spPr bwMode="auto">
          <a:xfrm>
            <a:off x="1204913" y="0"/>
            <a:ext cx="6530975" cy="1998663"/>
          </a:xfrm>
          <a:prstGeom prst="rect">
            <a:avLst/>
          </a:prstGeom>
          <a:solidFill>
            <a:srgbClr val="FFFF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8198" name="AutoShape 55"/>
          <p:cNvSpPr>
            <a:spLocks noChangeArrowheads="1"/>
          </p:cNvSpPr>
          <p:nvPr/>
        </p:nvSpPr>
        <p:spPr bwMode="auto">
          <a:xfrm>
            <a:off x="1014731" y="383155"/>
            <a:ext cx="990600" cy="609600"/>
          </a:xfrm>
          <a:prstGeom prst="wedgeRoundRectCallout">
            <a:avLst>
              <a:gd name="adj1" fmla="val -56898"/>
              <a:gd name="adj2" fmla="val 104212"/>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1202">
            <a:off x="207607" y="1153578"/>
            <a:ext cx="963825" cy="986441"/>
          </a:xfrm>
          <a:prstGeom prst="ellipse">
            <a:avLst/>
          </a:prstGeom>
        </p:spPr>
      </p:pic>
    </p:spTree>
    <p:extLst>
      <p:ext uri="{BB962C8B-B14F-4D97-AF65-F5344CB8AC3E}">
        <p14:creationId xmlns:p14="http://schemas.microsoft.com/office/powerpoint/2010/main" val="376269115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grpSp>
        <p:nvGrpSpPr>
          <p:cNvPr id="8195" name="Group 10"/>
          <p:cNvGrpSpPr>
            <a:grpSpLocks/>
          </p:cNvGrpSpPr>
          <p:nvPr/>
        </p:nvGrpSpPr>
        <p:grpSpPr bwMode="auto">
          <a:xfrm>
            <a:off x="282575" y="117475"/>
            <a:ext cx="8824913" cy="6689725"/>
            <a:chOff x="282839" y="117816"/>
            <a:chExt cx="8824474" cy="6689677"/>
          </a:xfrm>
        </p:grpSpPr>
        <p:sp>
          <p:nvSpPr>
            <p:cNvPr id="12" name="Rectangle 11"/>
            <p:cNvSpPr/>
            <p:nvPr/>
          </p:nvSpPr>
          <p:spPr>
            <a:xfrm>
              <a:off x="3394275" y="3276600"/>
              <a:ext cx="2015925" cy="910571"/>
            </a:xfrm>
            <a:prstGeom prst="rect">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3200" b="1" dirty="0">
                  <a:solidFill>
                    <a:schemeClr val="bg1"/>
                  </a:solidFill>
                  <a:latin typeface="Franklin Gothic Medium" panose="020B0603020102020204" pitchFamily="34" charset="0"/>
                  <a:cs typeface="Times New Roman" pitchFamily="18" charset="0"/>
                </a:rPr>
                <a:t>Sensation</a:t>
              </a:r>
            </a:p>
          </p:txBody>
        </p:sp>
        <p:sp>
          <p:nvSpPr>
            <p:cNvPr id="13" name="Oval 12"/>
            <p:cNvSpPr/>
            <p:nvPr/>
          </p:nvSpPr>
          <p:spPr>
            <a:xfrm>
              <a:off x="1205131" y="3124519"/>
              <a:ext cx="1309622" cy="1198554"/>
            </a:xfrm>
            <a:prstGeom prst="ellipse">
              <a:avLst/>
            </a:prstGeom>
            <a:ln/>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Vision</a:t>
              </a:r>
            </a:p>
          </p:txBody>
        </p:sp>
        <p:cxnSp>
          <p:nvCxnSpPr>
            <p:cNvPr id="14" name="Straight Arrow Connector 13"/>
            <p:cNvCxnSpPr>
              <a:endCxn id="13" idx="6"/>
            </p:cNvCxnSpPr>
            <p:nvPr/>
          </p:nvCxnSpPr>
          <p:spPr>
            <a:xfrm flipH="1" flipV="1">
              <a:off x="2514753" y="3724590"/>
              <a:ext cx="879431" cy="79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955981" y="4738996"/>
              <a:ext cx="1371532" cy="671507"/>
            </a:xfrm>
            <a:prstGeom prst="roundRect">
              <a:avLst/>
            </a:prstGeom>
            <a:ln/>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 Eye</a:t>
              </a:r>
            </a:p>
          </p:txBody>
        </p:sp>
        <p:cxnSp>
          <p:nvCxnSpPr>
            <p:cNvPr id="16" name="Straight Arrow Connector 15"/>
            <p:cNvCxnSpPr>
              <a:stCxn id="13" idx="5"/>
              <a:endCxn id="15" idx="0"/>
            </p:cNvCxnSpPr>
            <p:nvPr/>
          </p:nvCxnSpPr>
          <p:spPr>
            <a:xfrm>
              <a:off x="2322676" y="4148450"/>
              <a:ext cx="319071" cy="5905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282839" y="4750108"/>
              <a:ext cx="1371532" cy="671508"/>
            </a:xfrm>
            <a:prstGeom prst="roundRect">
              <a:avLst/>
            </a:prstGeom>
            <a:ln/>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Theories</a:t>
              </a:r>
            </a:p>
          </p:txBody>
        </p:sp>
        <p:cxnSp>
          <p:nvCxnSpPr>
            <p:cNvPr id="18" name="Straight Arrow Connector 17"/>
            <p:cNvCxnSpPr>
              <a:stCxn id="13" idx="3"/>
              <a:endCxn id="17" idx="0"/>
            </p:cNvCxnSpPr>
            <p:nvPr/>
          </p:nvCxnSpPr>
          <p:spPr>
            <a:xfrm flipH="1">
              <a:off x="968605" y="4148450"/>
              <a:ext cx="428604" cy="6016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856349" y="3132457"/>
              <a:ext cx="1373119" cy="1198553"/>
            </a:xfrm>
            <a:prstGeom prst="ellipse">
              <a:avLst/>
            </a:prstGeom>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Hearing</a:t>
              </a:r>
            </a:p>
          </p:txBody>
        </p:sp>
        <p:cxnSp>
          <p:nvCxnSpPr>
            <p:cNvPr id="20" name="Straight Arrow Connector 19"/>
            <p:cNvCxnSpPr>
              <a:endCxn id="19" idx="2"/>
            </p:cNvCxnSpPr>
            <p:nvPr/>
          </p:nvCxnSpPr>
          <p:spPr>
            <a:xfrm>
              <a:off x="5410209" y="3732528"/>
              <a:ext cx="144614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3"/>
              <a:endCxn id="22" idx="0"/>
            </p:cNvCxnSpPr>
            <p:nvPr/>
          </p:nvCxnSpPr>
          <p:spPr>
            <a:xfrm flipH="1">
              <a:off x="6681734" y="4156387"/>
              <a:ext cx="366694" cy="6334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868974" y="4789795"/>
              <a:ext cx="1625519" cy="569908"/>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 Ear</a:t>
              </a:r>
            </a:p>
          </p:txBody>
        </p:sp>
        <p:sp>
          <p:nvSpPr>
            <p:cNvPr id="23" name="Rounded Rectangle 22"/>
            <p:cNvSpPr/>
            <p:nvPr/>
          </p:nvSpPr>
          <p:spPr>
            <a:xfrm>
              <a:off x="7735781" y="4735821"/>
              <a:ext cx="1371532" cy="669920"/>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Theories</a:t>
              </a:r>
            </a:p>
          </p:txBody>
        </p:sp>
        <p:cxnSp>
          <p:nvCxnSpPr>
            <p:cNvPr id="24" name="Straight Arrow Connector 23"/>
            <p:cNvCxnSpPr>
              <a:stCxn id="19" idx="5"/>
              <a:endCxn id="23" idx="0"/>
            </p:cNvCxnSpPr>
            <p:nvPr/>
          </p:nvCxnSpPr>
          <p:spPr>
            <a:xfrm>
              <a:off x="7973894" y="4156387"/>
              <a:ext cx="447653" cy="5794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857711" y="4750108"/>
              <a:ext cx="1415708" cy="1162042"/>
            </a:xfrm>
            <a:prstGeom prst="ellipse">
              <a:avLst/>
            </a:prstGeom>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Other Senses</a:t>
              </a:r>
            </a:p>
          </p:txBody>
        </p:sp>
        <p:cxnSp>
          <p:nvCxnSpPr>
            <p:cNvPr id="26" name="Straight Arrow Connector 25"/>
            <p:cNvCxnSpPr>
              <a:endCxn id="25" idx="0"/>
            </p:cNvCxnSpPr>
            <p:nvPr/>
          </p:nvCxnSpPr>
          <p:spPr>
            <a:xfrm>
              <a:off x="4402197" y="4186550"/>
              <a:ext cx="149218" cy="5635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6095975" y="5988349"/>
              <a:ext cx="1242951" cy="669920"/>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Smell</a:t>
              </a:r>
            </a:p>
          </p:txBody>
        </p:sp>
        <p:sp>
          <p:nvSpPr>
            <p:cNvPr id="28" name="Rounded Rectangle 27"/>
            <p:cNvSpPr/>
            <p:nvPr/>
          </p:nvSpPr>
          <p:spPr>
            <a:xfrm>
              <a:off x="3929146" y="6135986"/>
              <a:ext cx="1252475" cy="671507"/>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Taste</a:t>
              </a:r>
            </a:p>
          </p:txBody>
        </p:sp>
        <p:sp>
          <p:nvSpPr>
            <p:cNvPr id="29" name="Rounded Rectangle 28"/>
            <p:cNvSpPr/>
            <p:nvPr/>
          </p:nvSpPr>
          <p:spPr>
            <a:xfrm>
              <a:off x="1930582" y="6002637"/>
              <a:ext cx="1396931" cy="658807"/>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smtClean="0">
                  <a:solidFill>
                    <a:schemeClr val="tx1"/>
                  </a:solidFill>
                  <a:latin typeface="Franklin Gothic Medium" panose="020B0603020102020204" pitchFamily="34" charset="0"/>
                  <a:cs typeface="Times New Roman" pitchFamily="18" charset="0"/>
                </a:rPr>
                <a:t>Touch/Pain</a:t>
              </a:r>
              <a:endParaRPr lang="en-US" dirty="0">
                <a:solidFill>
                  <a:schemeClr val="tx1"/>
                </a:solidFill>
                <a:latin typeface="Franklin Gothic Medium" panose="020B0603020102020204" pitchFamily="34" charset="0"/>
                <a:cs typeface="Times New Roman" pitchFamily="18" charset="0"/>
              </a:endParaRPr>
            </a:p>
          </p:txBody>
        </p:sp>
        <p:cxnSp>
          <p:nvCxnSpPr>
            <p:cNvPr id="30" name="Straight Arrow Connector 29"/>
            <p:cNvCxnSpPr>
              <a:stCxn id="25" idx="3"/>
              <a:endCxn id="29" idx="3"/>
            </p:cNvCxnSpPr>
            <p:nvPr/>
          </p:nvCxnSpPr>
          <p:spPr>
            <a:xfrm flipH="1">
              <a:off x="3327513" y="5742289"/>
              <a:ext cx="798473" cy="5905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5" idx="4"/>
              <a:endCxn id="28" idx="0"/>
            </p:cNvCxnSpPr>
            <p:nvPr/>
          </p:nvCxnSpPr>
          <p:spPr>
            <a:xfrm>
              <a:off x="4551415" y="5912149"/>
              <a:ext cx="4762" cy="2238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5" idx="5"/>
              <a:endCxn id="27" idx="1"/>
            </p:cNvCxnSpPr>
            <p:nvPr/>
          </p:nvCxnSpPr>
          <p:spPr>
            <a:xfrm>
              <a:off x="4978430" y="5742289"/>
              <a:ext cx="1117544" cy="5810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402197" y="3119757"/>
              <a:ext cx="0" cy="1571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5230831" y="117816"/>
              <a:ext cx="1354070" cy="671508"/>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Gestalt Principles</a:t>
              </a:r>
            </a:p>
          </p:txBody>
        </p:sp>
        <p:sp>
          <p:nvSpPr>
            <p:cNvPr id="35" name="Rounded Rectangle 34"/>
            <p:cNvSpPr/>
            <p:nvPr/>
          </p:nvSpPr>
          <p:spPr>
            <a:xfrm>
              <a:off x="2641747" y="117816"/>
              <a:ext cx="1504875" cy="677858"/>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Perceptual Constancies</a:t>
              </a:r>
            </a:p>
          </p:txBody>
        </p:sp>
        <p:cxnSp>
          <p:nvCxnSpPr>
            <p:cNvPr id="36" name="Straight Arrow Connector 35"/>
            <p:cNvCxnSpPr>
              <a:stCxn id="39" idx="1"/>
              <a:endCxn id="35" idx="2"/>
            </p:cNvCxnSpPr>
            <p:nvPr/>
          </p:nvCxnSpPr>
          <p:spPr>
            <a:xfrm flipH="1" flipV="1">
              <a:off x="3460856" y="795674"/>
              <a:ext cx="396855" cy="2381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9" idx="7"/>
              <a:endCxn id="34" idx="2"/>
            </p:cNvCxnSpPr>
            <p:nvPr/>
          </p:nvCxnSpPr>
          <p:spPr>
            <a:xfrm flipV="1">
              <a:off x="4959381" y="789324"/>
              <a:ext cx="949278" cy="2444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394800" y="2209800"/>
              <a:ext cx="2015925" cy="910571"/>
            </a:xfrm>
            <a:prstGeom prst="rect">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3200" b="1" dirty="0">
                  <a:solidFill>
                    <a:schemeClr val="bg1"/>
                  </a:solidFill>
                  <a:latin typeface="Franklin Gothic Medium" panose="020B0603020102020204" pitchFamily="34" charset="0"/>
                  <a:cs typeface="Times New Roman" pitchFamily="18" charset="0"/>
                </a:rPr>
                <a:t>Perception</a:t>
              </a:r>
            </a:p>
          </p:txBody>
        </p:sp>
        <p:sp>
          <p:nvSpPr>
            <p:cNvPr id="39" name="Oval 38"/>
            <p:cNvSpPr/>
            <p:nvPr/>
          </p:nvSpPr>
          <p:spPr>
            <a:xfrm>
              <a:off x="3629123" y="884573"/>
              <a:ext cx="1781077" cy="1019168"/>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Basic Principles</a:t>
              </a:r>
            </a:p>
          </p:txBody>
        </p:sp>
        <p:cxnSp>
          <p:nvCxnSpPr>
            <p:cNvPr id="40" name="Straight Arrow Connector 39"/>
            <p:cNvCxnSpPr>
              <a:endCxn id="39" idx="4"/>
            </p:cNvCxnSpPr>
            <p:nvPr/>
          </p:nvCxnSpPr>
          <p:spPr>
            <a:xfrm flipV="1">
              <a:off x="4402197" y="1903741"/>
              <a:ext cx="6350" cy="30638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9" idx="2"/>
              <a:endCxn id="42" idx="3"/>
            </p:cNvCxnSpPr>
            <p:nvPr/>
          </p:nvCxnSpPr>
          <p:spPr>
            <a:xfrm flipH="1">
              <a:off x="2711593" y="1394157"/>
              <a:ext cx="917529" cy="269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1460705" y="1083009"/>
              <a:ext cx="1250888" cy="676270"/>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Visual Illusions</a:t>
              </a:r>
            </a:p>
          </p:txBody>
        </p:sp>
        <p:sp>
          <p:nvSpPr>
            <p:cNvPr id="43" name="Rounded Rectangle 42"/>
            <p:cNvSpPr/>
            <p:nvPr/>
          </p:nvSpPr>
          <p:spPr>
            <a:xfrm>
              <a:off x="6119787" y="1089359"/>
              <a:ext cx="1354070" cy="669920"/>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Depth Perception</a:t>
              </a:r>
            </a:p>
          </p:txBody>
        </p:sp>
        <p:cxnSp>
          <p:nvCxnSpPr>
            <p:cNvPr id="44" name="Straight Arrow Connector 43"/>
            <p:cNvCxnSpPr>
              <a:stCxn id="39" idx="6"/>
              <a:endCxn id="43" idx="1"/>
            </p:cNvCxnSpPr>
            <p:nvPr/>
          </p:nvCxnSpPr>
          <p:spPr>
            <a:xfrm>
              <a:off x="5187970" y="1394157"/>
              <a:ext cx="931817" cy="301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197" name="Rectangle 56"/>
          <p:cNvSpPr>
            <a:spLocks noChangeArrowheads="1"/>
          </p:cNvSpPr>
          <p:nvPr/>
        </p:nvSpPr>
        <p:spPr bwMode="auto">
          <a:xfrm>
            <a:off x="5064126" y="1"/>
            <a:ext cx="1657350" cy="909637"/>
          </a:xfrm>
          <a:prstGeom prst="rect">
            <a:avLst/>
          </a:prstGeom>
          <a:solidFill>
            <a:srgbClr val="FFFF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8198" name="AutoShape 55"/>
          <p:cNvSpPr>
            <a:spLocks noChangeArrowheads="1"/>
          </p:cNvSpPr>
          <p:nvPr/>
        </p:nvSpPr>
        <p:spPr bwMode="auto">
          <a:xfrm>
            <a:off x="6865144" y="84932"/>
            <a:ext cx="990600" cy="609600"/>
          </a:xfrm>
          <a:prstGeom prst="wedgeRoundRectCallout">
            <a:avLst>
              <a:gd name="adj1" fmla="val 61783"/>
              <a:gd name="adj2" fmla="val 97783"/>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1202">
            <a:off x="7855832" y="302118"/>
            <a:ext cx="963825" cy="986441"/>
          </a:xfrm>
          <a:prstGeom prst="ellipse">
            <a:avLst/>
          </a:prstGeom>
        </p:spPr>
      </p:pic>
    </p:spTree>
    <p:extLst>
      <p:ext uri="{BB962C8B-B14F-4D97-AF65-F5344CB8AC3E}">
        <p14:creationId xmlns:p14="http://schemas.microsoft.com/office/powerpoint/2010/main" val="85375212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fontScale="90000"/>
          </a:bodyPr>
          <a:lstStyle/>
          <a:p>
            <a:r>
              <a:rPr lang="en-US" altLang="en-US" dirty="0" smtClean="0">
                <a:latin typeface="Franklin Gothic Medium" panose="020B0603020102020204" pitchFamily="34" charset="0"/>
              </a:rPr>
              <a:t>OUR BRAINS ARE MEANING MACHINES</a:t>
            </a:r>
          </a:p>
        </p:txBody>
      </p:sp>
      <p:sp>
        <p:nvSpPr>
          <p:cNvPr id="11267" name="Content Placeholder 2"/>
          <p:cNvSpPr>
            <a:spLocks noGrp="1"/>
          </p:cNvSpPr>
          <p:nvPr>
            <p:ph idx="1"/>
          </p:nvPr>
        </p:nvSpPr>
        <p:spPr/>
        <p:txBody>
          <a:bodyPr/>
          <a:lstStyle/>
          <a:p>
            <a:r>
              <a:rPr lang="en-US" altLang="en-US" dirty="0" smtClean="0">
                <a:latin typeface="Franklin Gothic Medium" panose="020B0603020102020204" pitchFamily="34" charset="0"/>
              </a:rPr>
              <a:t>We organize the sensory information coming into our brains.</a:t>
            </a:r>
          </a:p>
          <a:p>
            <a:pPr marL="118872" indent="0">
              <a:buNone/>
            </a:pPr>
            <a:endParaRPr lang="en-US" altLang="en-US" dirty="0" smtClean="0">
              <a:latin typeface="Franklin Gothic Medium" panose="020B0603020102020204" pitchFamily="34" charset="0"/>
            </a:endParaRPr>
          </a:p>
          <a:p>
            <a:r>
              <a:rPr lang="en-US" altLang="en-US" dirty="0" smtClean="0">
                <a:latin typeface="Franklin Gothic Medium" panose="020B0603020102020204" pitchFamily="34" charset="0"/>
              </a:rPr>
              <a:t>We make assumptions about the sensory information.  Oftentimes our </a:t>
            </a:r>
            <a:r>
              <a:rPr lang="en-US" altLang="en-US" b="1" dirty="0" smtClean="0">
                <a:solidFill>
                  <a:srgbClr val="088A4C"/>
                </a:solidFill>
                <a:latin typeface="Franklin Gothic Medium" panose="020B0603020102020204" pitchFamily="34" charset="0"/>
              </a:rPr>
              <a:t>perception is greater than the sum of the parts </a:t>
            </a:r>
            <a:r>
              <a:rPr lang="en-US" altLang="en-US" dirty="0" smtClean="0">
                <a:latin typeface="Franklin Gothic Medium" panose="020B0603020102020204" pitchFamily="34" charset="0"/>
              </a:rPr>
              <a:t>actually presented to our senses.  </a:t>
            </a:r>
          </a:p>
        </p:txBody>
      </p:sp>
    </p:spTree>
    <p:extLst>
      <p:ext uri="{BB962C8B-B14F-4D97-AF65-F5344CB8AC3E}">
        <p14:creationId xmlns:p14="http://schemas.microsoft.com/office/powerpoint/2010/main" val="342027863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28600" y="228600"/>
            <a:ext cx="7010400" cy="1143000"/>
          </a:xfrm>
        </p:spPr>
        <p:txBody>
          <a:bodyPr/>
          <a:lstStyle/>
          <a:p>
            <a:r>
              <a:rPr lang="en-US" sz="4000" dirty="0" smtClean="0">
                <a:latin typeface="Franklin Gothic Medium" pitchFamily="34" charset="0"/>
              </a:rPr>
              <a:t>GESTALT PSYCHOLOGY</a:t>
            </a:r>
            <a:endParaRPr lang="en-US" altLang="en-US" sz="4000" dirty="0" smtClean="0">
              <a:solidFill>
                <a:srgbClr val="CC00CC"/>
              </a:solidFill>
              <a:latin typeface="Franklin Gothic Medium" panose="020B0603020102020204" pitchFamily="34" charset="0"/>
            </a:endParaRPr>
          </a:p>
        </p:txBody>
      </p:sp>
      <p:sp>
        <p:nvSpPr>
          <p:cNvPr id="13315" name="Rectangle 3"/>
          <p:cNvSpPr>
            <a:spLocks noGrp="1" noChangeArrowheads="1"/>
          </p:cNvSpPr>
          <p:nvPr>
            <p:ph type="body" idx="1"/>
          </p:nvPr>
        </p:nvSpPr>
        <p:spPr>
          <a:xfrm>
            <a:off x="304800" y="1828800"/>
            <a:ext cx="8534400" cy="4648200"/>
          </a:xfrm>
        </p:spPr>
        <p:txBody>
          <a:bodyPr>
            <a:normAutofit/>
          </a:bodyPr>
          <a:lstStyle/>
          <a:p>
            <a:pPr eaLnBrk="1" hangingPunct="1">
              <a:lnSpc>
                <a:spcPct val="90000"/>
              </a:lnSpc>
            </a:pPr>
            <a:r>
              <a:rPr lang="en-US" altLang="en-US" sz="2800" dirty="0" smtClean="0">
                <a:latin typeface="Franklin Gothic Medium" panose="020B0603020102020204" pitchFamily="34" charset="0"/>
              </a:rPr>
              <a:t>From the German word meaning ‘the whole’</a:t>
            </a:r>
          </a:p>
          <a:p>
            <a:pPr eaLnBrk="1" hangingPunct="1">
              <a:lnSpc>
                <a:spcPct val="90000"/>
              </a:lnSpc>
            </a:pPr>
            <a:r>
              <a:rPr lang="en-US" altLang="en-US" sz="2800" dirty="0" smtClean="0">
                <a:latin typeface="Franklin Gothic Medium" panose="020B0603020102020204" pitchFamily="34" charset="0"/>
              </a:rPr>
              <a:t>Studied human perceptual self-organizing tendencies.  </a:t>
            </a:r>
            <a:endParaRPr lang="en-US" altLang="en-US" dirty="0" smtClean="0">
              <a:latin typeface="Franklin Gothic Medium" panose="020B0603020102020204" pitchFamily="34" charset="0"/>
            </a:endParaRPr>
          </a:p>
          <a:p>
            <a:pPr eaLnBrk="1" hangingPunct="1">
              <a:lnSpc>
                <a:spcPct val="90000"/>
              </a:lnSpc>
            </a:pPr>
            <a:r>
              <a:rPr lang="en-US" altLang="en-US" sz="2800" dirty="0" smtClean="0">
                <a:latin typeface="Franklin Gothic Medium" panose="020B0603020102020204" pitchFamily="34" charset="0"/>
              </a:rPr>
              <a:t>Found that the brain creates a coherent perceptual experience that is more than simply the sum of the available sensory information</a:t>
            </a:r>
          </a:p>
          <a:p>
            <a:pPr eaLnBrk="1" hangingPunct="1">
              <a:lnSpc>
                <a:spcPct val="90000"/>
              </a:lnSpc>
            </a:pPr>
            <a:r>
              <a:rPr lang="en-US" altLang="en-US" sz="2800" dirty="0" smtClean="0">
                <a:latin typeface="Franklin Gothic Medium" panose="020B0603020102020204" pitchFamily="34" charset="0"/>
              </a:rPr>
              <a:t>AND it does this in predictable ways</a:t>
            </a:r>
          </a:p>
          <a:p>
            <a:pPr eaLnBrk="1" hangingPunct="1">
              <a:lnSpc>
                <a:spcPct val="90000"/>
              </a:lnSpc>
            </a:pPr>
            <a:r>
              <a:rPr lang="en-US" altLang="en-US" sz="2800" dirty="0" smtClean="0">
                <a:latin typeface="Franklin Gothic Medium" panose="020B0603020102020204" pitchFamily="34" charset="0"/>
              </a:rPr>
              <a:t>So predictable that artists can exploit our common perceptions to do things like 3D art</a:t>
            </a:r>
          </a:p>
        </p:txBody>
      </p:sp>
    </p:spTree>
    <p:extLst>
      <p:ext uri="{BB962C8B-B14F-4D97-AF65-F5344CB8AC3E}">
        <p14:creationId xmlns:p14="http://schemas.microsoft.com/office/powerpoint/2010/main" val="3220423239"/>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dirty="0" smtClean="0"/>
              <a:t>SIDEWALK CHALK ART</a:t>
            </a:r>
          </a:p>
        </p:txBody>
      </p:sp>
      <p:pic>
        <p:nvPicPr>
          <p:cNvPr id="12291" name="Picture 2" descr="3D Street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643" y="1905000"/>
            <a:ext cx="77327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776009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fontScale="90000"/>
          </a:bodyPr>
          <a:lstStyle/>
          <a:p>
            <a:r>
              <a:rPr lang="en-US" altLang="en-US" dirty="0" smtClean="0">
                <a:latin typeface="Franklin Gothic Medium" panose="020B0603020102020204" pitchFamily="34" charset="0"/>
              </a:rPr>
              <a:t>FIRST STEP IN VISUAL PERCEPTION</a:t>
            </a:r>
          </a:p>
        </p:txBody>
      </p:sp>
      <p:sp>
        <p:nvSpPr>
          <p:cNvPr id="3" name="Content Placeholder 2"/>
          <p:cNvSpPr>
            <a:spLocks noGrp="1"/>
          </p:cNvSpPr>
          <p:nvPr>
            <p:ph idx="1"/>
          </p:nvPr>
        </p:nvSpPr>
        <p:spPr/>
        <p:txBody>
          <a:bodyPr/>
          <a:lstStyle/>
          <a:p>
            <a:pPr>
              <a:defRPr/>
            </a:pPr>
            <a:r>
              <a:rPr lang="en-US" dirty="0">
                <a:latin typeface="Franklin Gothic Medium" panose="020B0603020102020204" pitchFamily="34" charset="0"/>
              </a:rPr>
              <a:t>Determine Figure from the background (</a:t>
            </a:r>
            <a:r>
              <a:rPr lang="en-US" sz="4400" dirty="0">
                <a:solidFill>
                  <a:srgbClr val="088A4C"/>
                </a:solidFill>
                <a:latin typeface="Franklin Gothic Medium" panose="020B0603020102020204" pitchFamily="34" charset="0"/>
              </a:rPr>
              <a:t>figure-ground</a:t>
            </a:r>
            <a:r>
              <a:rPr lang="en-US" dirty="0" smtClean="0">
                <a:latin typeface="Franklin Gothic Medium" panose="020B0603020102020204" pitchFamily="34" charset="0"/>
              </a:rPr>
              <a:t>)</a:t>
            </a:r>
          </a:p>
          <a:p>
            <a:pPr marL="118872" indent="0">
              <a:buNone/>
              <a:defRPr/>
            </a:pPr>
            <a:endParaRPr lang="en-US" dirty="0">
              <a:latin typeface="Franklin Gothic Medium" panose="020B0603020102020204" pitchFamily="34" charset="0"/>
            </a:endParaRPr>
          </a:p>
          <a:p>
            <a:pPr>
              <a:defRPr/>
            </a:pPr>
            <a:r>
              <a:rPr lang="en-US" altLang="en-US" dirty="0">
                <a:latin typeface="Franklin Gothic Medium" panose="020B0603020102020204" pitchFamily="34" charset="0"/>
              </a:rPr>
              <a:t>We organize the visual field into objects (figures) that stand out from their surroundings (ground).</a:t>
            </a:r>
            <a:endParaRPr lang="en-US" dirty="0">
              <a:latin typeface="Franklin Gothic Medium" panose="020B0603020102020204" pitchFamily="34" charset="0"/>
            </a:endParaRPr>
          </a:p>
          <a:p>
            <a:pPr marL="0" indent="0">
              <a:buFontTx/>
              <a:buNone/>
              <a:defRPr/>
            </a:pPr>
            <a:endParaRPr lang="en-US" dirty="0">
              <a:latin typeface="Franklin Gothic Medium" panose="020B0603020102020204" pitchFamily="34" charset="0"/>
            </a:endParaRPr>
          </a:p>
          <a:p>
            <a:pPr marL="0" indent="0">
              <a:buFontTx/>
              <a:buNone/>
              <a:defRPr/>
            </a:pPr>
            <a:endParaRPr lang="en-US" dirty="0">
              <a:latin typeface="Franklin Gothic Medium" panose="020B0603020102020204" pitchFamily="34" charset="0"/>
            </a:endParaRPr>
          </a:p>
        </p:txBody>
      </p:sp>
    </p:spTree>
    <p:extLst>
      <p:ext uri="{BB962C8B-B14F-4D97-AF65-F5344CB8AC3E}">
        <p14:creationId xmlns:p14="http://schemas.microsoft.com/office/powerpoint/2010/main" val="386263989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FORM PERCEPTION: </a:t>
            </a:r>
            <a:br>
              <a:rPr lang="en-US" dirty="0" smtClean="0">
                <a:latin typeface="Franklin Gothic Medium" pitchFamily="34" charset="0"/>
              </a:rPr>
            </a:br>
            <a:r>
              <a:rPr lang="en-US" i="1" dirty="0" smtClean="0">
                <a:latin typeface="Franklin Gothic Medium" pitchFamily="34" charset="0"/>
              </a:rPr>
              <a:t>FIGURE AND GROUND</a:t>
            </a:r>
            <a:endParaRPr lang="en-US" dirty="0">
              <a:latin typeface="Franklin Gothic Medium" pitchFamily="34" charset="0"/>
            </a:endParaRPr>
          </a:p>
        </p:txBody>
      </p:sp>
      <p:sp>
        <p:nvSpPr>
          <p:cNvPr id="3" name="Content Placeholder 2"/>
          <p:cNvSpPr>
            <a:spLocks noGrp="1"/>
          </p:cNvSpPr>
          <p:nvPr>
            <p:ph idx="1"/>
          </p:nvPr>
        </p:nvSpPr>
        <p:spPr>
          <a:xfrm>
            <a:off x="133350" y="1705983"/>
            <a:ext cx="5429250" cy="1646817"/>
          </a:xfrm>
        </p:spPr>
        <p:txBody>
          <a:bodyPr>
            <a:normAutofit fontScale="92500" lnSpcReduction="20000"/>
          </a:bodyPr>
          <a:lstStyle/>
          <a:p>
            <a:pPr algn="ctr">
              <a:buNone/>
            </a:pPr>
            <a:r>
              <a:rPr lang="en-US" altLang="en-US" dirty="0">
                <a:latin typeface="Franklin Gothic Medium" panose="020B0603020102020204" pitchFamily="34" charset="0"/>
              </a:rPr>
              <a:t>What you make the figure and what you back the background determines your perception</a:t>
            </a:r>
          </a:p>
        </p:txBody>
      </p:sp>
      <p:pic>
        <p:nvPicPr>
          <p:cNvPr id="112642" name="Picture 2" descr="https://lh4.googleusercontent.com/DE1QbI2bhwSK-FNTWNoQaoTii-YNEf0WdOfjVLFIxVGtqprq9AzknCyZqrgQIBP8owRoNusOGVYEAQ-H1q-UmpNIn4oTFb46Fkxl2dBQi8PilzFORg"/>
          <p:cNvPicPr>
            <a:picLocks noChangeAspect="1" noChangeArrowheads="1"/>
          </p:cNvPicPr>
          <p:nvPr/>
        </p:nvPicPr>
        <p:blipFill>
          <a:blip r:embed="rId3" cstate="print"/>
          <a:srcRect/>
          <a:stretch>
            <a:fillRect/>
          </a:stretch>
        </p:blipFill>
        <p:spPr bwMode="auto">
          <a:xfrm>
            <a:off x="390525" y="3276600"/>
            <a:ext cx="4533900" cy="3083616"/>
          </a:xfrm>
          <a:prstGeom prst="rect">
            <a:avLst/>
          </a:prstGeom>
          <a:noFill/>
        </p:spPr>
      </p:pic>
      <p:pic>
        <p:nvPicPr>
          <p:cNvPr id="115714" name="Picture 2" descr="https://next-cc-beta.s3.amazonaws.com/journey/4ef3fdf973684b75da0005c8/description_background/figure-ground_intro.png"/>
          <p:cNvPicPr>
            <a:picLocks noChangeAspect="1" noChangeArrowheads="1"/>
          </p:cNvPicPr>
          <p:nvPr/>
        </p:nvPicPr>
        <p:blipFill>
          <a:blip r:embed="rId4" cstate="print"/>
          <a:srcRect/>
          <a:stretch>
            <a:fillRect/>
          </a:stretch>
        </p:blipFill>
        <p:spPr bwMode="auto">
          <a:xfrm>
            <a:off x="5105400" y="1688566"/>
            <a:ext cx="3962400" cy="5007697"/>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SELECTIVE ATTENTION</a:t>
            </a:r>
            <a:br>
              <a:rPr lang="en-US" dirty="0" smtClean="0">
                <a:latin typeface="Franklin Gothic Medium" pitchFamily="34" charset="0"/>
              </a:rPr>
            </a:br>
            <a:r>
              <a:rPr lang="en-US" sz="4000" i="1" dirty="0" smtClean="0">
                <a:latin typeface="Franklin Gothic Medium" pitchFamily="34" charset="0"/>
              </a:rPr>
              <a:t>SELECTIVE ATTENTION AND ACCIDENTS</a:t>
            </a:r>
            <a:endParaRPr lang="en-US" sz="4000" dirty="0">
              <a:latin typeface="Franklin Gothic Medium" pitchFamily="34" charset="0"/>
            </a:endParaRPr>
          </a:p>
        </p:txBody>
      </p:sp>
      <p:sp>
        <p:nvSpPr>
          <p:cNvPr id="3" name="Content Placeholder 2"/>
          <p:cNvSpPr>
            <a:spLocks noGrp="1"/>
          </p:cNvSpPr>
          <p:nvPr>
            <p:ph idx="1"/>
          </p:nvPr>
        </p:nvSpPr>
        <p:spPr>
          <a:xfrm>
            <a:off x="457200" y="1775191"/>
            <a:ext cx="8229600" cy="815609"/>
          </a:xfrm>
        </p:spPr>
        <p:txBody>
          <a:bodyPr/>
          <a:lstStyle/>
          <a:p>
            <a:r>
              <a:rPr lang="en-US" dirty="0" smtClean="0">
                <a:latin typeface="Franklin Gothic Medium" pitchFamily="34" charset="0"/>
              </a:rPr>
              <a:t>Cell phone use and car accidents</a:t>
            </a:r>
            <a:endParaRPr lang="en-US" dirty="0">
              <a:latin typeface="Franklin Gothic Medium" pitchFamily="34" charset="0"/>
            </a:endParaRPr>
          </a:p>
        </p:txBody>
      </p:sp>
      <p:pic>
        <p:nvPicPr>
          <p:cNvPr id="83970" name="Picture 2" descr="https://lh6.googleusercontent.com/NfTwSV0yYVyiaPsW207z5H4D9NRDkwNwpyjivtbmYuW_yG-fF--ZTPDl1wqaV-Nag_5PUHoXEKMDwM6W6GU3RBB97HyWJHQ7J0mtEu5tVMWUX4xfCA"/>
          <p:cNvPicPr>
            <a:picLocks noChangeAspect="1" noChangeArrowheads="1"/>
          </p:cNvPicPr>
          <p:nvPr/>
        </p:nvPicPr>
        <p:blipFill>
          <a:blip r:embed="rId3" cstate="print"/>
          <a:srcRect/>
          <a:stretch>
            <a:fillRect/>
          </a:stretch>
        </p:blipFill>
        <p:spPr bwMode="auto">
          <a:xfrm>
            <a:off x="228600" y="3124200"/>
            <a:ext cx="8562975" cy="2590800"/>
          </a:xfrm>
          <a:prstGeom prst="rect">
            <a:avLst/>
          </a:prstGeom>
          <a:noFill/>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fami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85800"/>
            <a:ext cx="3438525" cy="5029200"/>
          </a:xfrm>
          <a:prstGeom prst="rect">
            <a:avLst/>
          </a:prstGeom>
          <a:noFill/>
          <a:extLst>
            <a:ext uri="{909E8E84-426E-40dd-AFC4-6F175D3DCCD1}">
              <a14:hiddenFill xmlns="" xmlns:a14="http://schemas.microsoft.com/office/drawing/2010/main">
                <a:solidFill>
                  <a:srgbClr val="FFFFFF"/>
                </a:solidFill>
              </a14:hiddenFill>
            </a:ext>
          </a:extLst>
        </p:spPr>
      </p:pic>
      <p:sp>
        <p:nvSpPr>
          <p:cNvPr id="5125" name="Text Box 5"/>
          <p:cNvSpPr txBox="1">
            <a:spLocks noChangeArrowheads="1"/>
          </p:cNvSpPr>
          <p:nvPr/>
        </p:nvSpPr>
        <p:spPr bwMode="auto">
          <a:xfrm>
            <a:off x="4419600" y="1524000"/>
            <a:ext cx="3657600" cy="2465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b="1"/>
              <a:t>And finally……….</a:t>
            </a:r>
          </a:p>
          <a:p>
            <a:pPr>
              <a:spcBef>
                <a:spcPct val="50000"/>
              </a:spcBef>
            </a:pPr>
            <a:endParaRPr lang="en-US" sz="2400" b="1"/>
          </a:p>
          <a:p>
            <a:pPr>
              <a:spcBef>
                <a:spcPct val="50000"/>
              </a:spcBef>
            </a:pPr>
            <a:r>
              <a:rPr lang="en-US" sz="2400" b="1"/>
              <a:t>The WHOLE family!</a:t>
            </a:r>
          </a:p>
          <a:p>
            <a:pPr>
              <a:spcBef>
                <a:spcPct val="50000"/>
              </a:spcBef>
            </a:pPr>
            <a:r>
              <a:rPr lang="en-US" sz="2400" b="1"/>
              <a:t>Mother, Father and daughter!!!</a:t>
            </a:r>
          </a:p>
        </p:txBody>
      </p:sp>
    </p:spTree>
    <p:extLst>
      <p:ext uri="{BB962C8B-B14F-4D97-AF65-F5344CB8AC3E}">
        <p14:creationId xmlns:p14="http://schemas.microsoft.com/office/powerpoint/2010/main" val="29700317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descr="http://www.cerebromente.org.br/gallery/optical-illusions/ods-illusion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1503363"/>
            <a:ext cx="5143500" cy="38512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0727532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descr="http://www.cerebromente.org.br/gallery/optical-illusions/family_bir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0" y="285750"/>
            <a:ext cx="4446588" cy="62865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9460270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1027" descr="womansk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990600"/>
            <a:ext cx="4572000" cy="457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695001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26" descr="scary-illu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28600"/>
            <a:ext cx="4803775" cy="6324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7049227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liar"/>
          <p:cNvPicPr>
            <a:picLocks noChangeAspect="1" noChangeArrowheads="1"/>
          </p:cNvPicPr>
          <p:nvPr/>
        </p:nvPicPr>
        <p:blipFill>
          <a:blip r:embed="rId3">
            <a:extLst>
              <a:ext uri="{28A0092B-C50C-407E-A947-70E740481C1C}">
                <a14:useLocalDpi xmlns:a14="http://schemas.microsoft.com/office/drawing/2010/main" val="0"/>
              </a:ext>
            </a:extLst>
          </a:blip>
          <a:srcRect t="2727"/>
          <a:stretch>
            <a:fillRect/>
          </a:stretch>
        </p:blipFill>
        <p:spPr bwMode="auto">
          <a:xfrm>
            <a:off x="1828800" y="304800"/>
            <a:ext cx="6781800" cy="622141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8570792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60" name="Picture 1068" descr="auto0"/>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3889"/>
          <a:stretch>
            <a:fillRect/>
          </a:stretch>
        </p:blipFill>
        <p:spPr bwMode="auto">
          <a:xfrm>
            <a:off x="1905000" y="457200"/>
            <a:ext cx="5038725" cy="5867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57198053"/>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9fa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04800"/>
            <a:ext cx="4797425" cy="6096000"/>
          </a:xfrm>
          <a:prstGeom prst="rect">
            <a:avLst/>
          </a:prstGeom>
          <a:noFill/>
          <a:extLst>
            <a:ext uri="{909E8E84-426E-40dd-AFC4-6F175D3DCCD1}">
              <a14:hiddenFill xmlns="" xmlns:a14="http://schemas.microsoft.com/office/drawing/2010/main">
                <a:solidFill>
                  <a:srgbClr val="FFFFFF"/>
                </a:solidFill>
              </a14:hiddenFill>
            </a:ext>
          </a:extLst>
        </p:spPr>
      </p:pic>
      <p:sp>
        <p:nvSpPr>
          <p:cNvPr id="35843" name="Text Box 3"/>
          <p:cNvSpPr txBox="1">
            <a:spLocks noChangeArrowheads="1"/>
          </p:cNvSpPr>
          <p:nvPr/>
        </p:nvSpPr>
        <p:spPr bwMode="auto">
          <a:xfrm>
            <a:off x="838200" y="304800"/>
            <a:ext cx="1752600" cy="2227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800" dirty="0">
                <a:latin typeface="Franklin Gothic Medium" panose="020B0603020102020204" pitchFamily="34" charset="0"/>
              </a:rPr>
              <a:t>Can you find nine people in this picture?</a:t>
            </a:r>
          </a:p>
        </p:txBody>
      </p:sp>
    </p:spTree>
    <p:extLst>
      <p:ext uri="{BB962C8B-B14F-4D97-AF65-F5344CB8AC3E}">
        <p14:creationId xmlns:p14="http://schemas.microsoft.com/office/powerpoint/2010/main" val="674903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5843"/>
                                        </p:tgtEl>
                                        <p:attrNameLst>
                                          <p:attrName>style.visibility</p:attrName>
                                        </p:attrNameLst>
                                      </p:cBhvr>
                                      <p:to>
                                        <p:strVal val="visible"/>
                                      </p:to>
                                    </p:set>
                                    <p:anim calcmode="lin" valueType="num">
                                      <p:cBhvr additive="base">
                                        <p:cTn id="7" dur="500" fill="hold"/>
                                        <p:tgtEl>
                                          <p:spTgt spid="35843"/>
                                        </p:tgtEl>
                                        <p:attrNameLst>
                                          <p:attrName>ppt_x</p:attrName>
                                        </p:attrNameLst>
                                      </p:cBhvr>
                                      <p:tavLst>
                                        <p:tav tm="0">
                                          <p:val>
                                            <p:strVal val="#ppt_x"/>
                                          </p:val>
                                        </p:tav>
                                        <p:tav tm="100000">
                                          <p:val>
                                            <p:strVal val="#ppt_x"/>
                                          </p:val>
                                        </p:tav>
                                      </p:tavLst>
                                    </p:anim>
                                    <p:anim calcmode="lin" valueType="num">
                                      <p:cBhvr additive="base">
                                        <p:cTn id="8" dur="500" fill="hold"/>
                                        <p:tgtEl>
                                          <p:spTgt spid="3584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584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9ppl_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533400"/>
            <a:ext cx="4557713" cy="5791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3836953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FORM PERCEPTION: </a:t>
            </a:r>
            <a:r>
              <a:rPr lang="en-US" i="1" dirty="0" smtClean="0">
                <a:latin typeface="Franklin Gothic Medium" pitchFamily="34" charset="0"/>
              </a:rPr>
              <a:t>GROUPING </a:t>
            </a:r>
            <a:endParaRPr lang="en-US" dirty="0">
              <a:latin typeface="Franklin Gothic Medium" pitchFamily="34" charset="0"/>
            </a:endParaRPr>
          </a:p>
        </p:txBody>
      </p:sp>
      <p:sp>
        <p:nvSpPr>
          <p:cNvPr id="3" name="Content Placeholder 2"/>
          <p:cNvSpPr>
            <a:spLocks noGrp="1"/>
          </p:cNvSpPr>
          <p:nvPr>
            <p:ph idx="1"/>
          </p:nvPr>
        </p:nvSpPr>
        <p:spPr>
          <a:xfrm>
            <a:off x="457200" y="1775191"/>
            <a:ext cx="3505200" cy="4625609"/>
          </a:xfrm>
        </p:spPr>
        <p:txBody>
          <a:bodyPr/>
          <a:lstStyle/>
          <a:p>
            <a:r>
              <a:rPr lang="en-US" dirty="0" smtClean="0">
                <a:latin typeface="Franklin Gothic Medium" pitchFamily="34" charset="0"/>
              </a:rPr>
              <a:t>Grouping</a:t>
            </a:r>
          </a:p>
          <a:p>
            <a:r>
              <a:rPr lang="en-US" dirty="0" smtClean="0">
                <a:latin typeface="Franklin Gothic Medium" pitchFamily="34" charset="0"/>
              </a:rPr>
              <a:t>Proximity </a:t>
            </a:r>
          </a:p>
          <a:p>
            <a:r>
              <a:rPr lang="en-US" dirty="0" smtClean="0">
                <a:latin typeface="Franklin Gothic Medium" pitchFamily="34" charset="0"/>
              </a:rPr>
              <a:t>Similarity</a:t>
            </a:r>
          </a:p>
          <a:p>
            <a:r>
              <a:rPr lang="en-US" dirty="0" smtClean="0">
                <a:latin typeface="Franklin Gothic Medium" pitchFamily="34" charset="0"/>
              </a:rPr>
              <a:t>Continuity</a:t>
            </a:r>
          </a:p>
          <a:p>
            <a:r>
              <a:rPr lang="en-US" dirty="0" smtClean="0">
                <a:latin typeface="Franklin Gothic Medium" pitchFamily="34" charset="0"/>
              </a:rPr>
              <a:t>Connectedness</a:t>
            </a:r>
          </a:p>
          <a:p>
            <a:r>
              <a:rPr lang="en-US" dirty="0" smtClean="0">
                <a:latin typeface="Franklin Gothic Medium" pitchFamily="34" charset="0"/>
              </a:rPr>
              <a:t>Closure </a:t>
            </a:r>
            <a:endParaRPr lang="en-US" dirty="0">
              <a:latin typeface="Franklin Gothic Medium" pitchFamily="34" charset="0"/>
            </a:endParaRPr>
          </a:p>
        </p:txBody>
      </p:sp>
      <p:pic>
        <p:nvPicPr>
          <p:cNvPr id="111618" name="Picture 2" descr="https://lh4.googleusercontent.com/3s6oF9wVrnfus0XFLFeSFDl_vK2iMaRNi9ClT7A7AlD0E7B7swDLp9-7NsyDt-YTVanZs-0jfT0cAH6P6DCzBPD5WGcOdxRaREvUVXMizHylmTiQ_A"/>
          <p:cNvPicPr>
            <a:picLocks noChangeAspect="1" noChangeArrowheads="1"/>
          </p:cNvPicPr>
          <p:nvPr/>
        </p:nvPicPr>
        <p:blipFill>
          <a:blip r:embed="rId3" cstate="print"/>
          <a:srcRect/>
          <a:stretch>
            <a:fillRect/>
          </a:stretch>
        </p:blipFill>
        <p:spPr bwMode="auto">
          <a:xfrm>
            <a:off x="4572000" y="2133600"/>
            <a:ext cx="4276725" cy="4410076"/>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SELECTIVE ATTENTION</a:t>
            </a:r>
            <a:br>
              <a:rPr lang="en-US" dirty="0" smtClean="0">
                <a:latin typeface="Franklin Gothic Medium" pitchFamily="34" charset="0"/>
              </a:rPr>
            </a:br>
            <a:r>
              <a:rPr lang="en-US" sz="4000" i="1" dirty="0" smtClean="0">
                <a:latin typeface="Franklin Gothic Medium" pitchFamily="34" charset="0"/>
              </a:rPr>
              <a:t>SELECTIVE ATTENTION AND ACCIDENTS</a:t>
            </a:r>
            <a:endParaRPr lang="en-US" sz="4000" dirty="0">
              <a:latin typeface="Franklin Gothic Medium" pitchFamily="34" charset="0"/>
            </a:endParaRPr>
          </a:p>
        </p:txBody>
      </p:sp>
      <p:sp>
        <p:nvSpPr>
          <p:cNvPr id="3" name="Content Placeholder 2"/>
          <p:cNvSpPr>
            <a:spLocks noGrp="1"/>
          </p:cNvSpPr>
          <p:nvPr>
            <p:ph idx="1"/>
          </p:nvPr>
        </p:nvSpPr>
        <p:spPr/>
        <p:txBody>
          <a:bodyPr/>
          <a:lstStyle/>
          <a:p>
            <a:r>
              <a:rPr lang="en-US" dirty="0" err="1" smtClean="0">
                <a:solidFill>
                  <a:srgbClr val="FF0000"/>
                </a:solidFill>
                <a:latin typeface="Franklin Gothic Medium" pitchFamily="34" charset="0"/>
              </a:rPr>
              <a:t>Inattentional</a:t>
            </a:r>
            <a:r>
              <a:rPr lang="en-US" dirty="0" smtClean="0">
                <a:solidFill>
                  <a:srgbClr val="FF0000"/>
                </a:solidFill>
                <a:latin typeface="Franklin Gothic Medium" pitchFamily="34" charset="0"/>
              </a:rPr>
              <a:t> blindness</a:t>
            </a:r>
          </a:p>
          <a:p>
            <a:r>
              <a:rPr lang="en-US" dirty="0" smtClean="0">
                <a:latin typeface="Franklin Gothic Medium" pitchFamily="34" charset="0"/>
              </a:rPr>
              <a:t>Video examples</a:t>
            </a:r>
          </a:p>
          <a:p>
            <a:r>
              <a:rPr lang="en-US" dirty="0" smtClean="0">
                <a:latin typeface="Franklin Gothic Medium" pitchFamily="34" charset="0"/>
                <a:hlinkClick r:id="rId3"/>
              </a:rPr>
              <a:t>http://www.youtube.com/watch?v=IGQmdoK_ZfY</a:t>
            </a:r>
            <a:endParaRPr lang="en-US" dirty="0" smtClean="0">
              <a:latin typeface="Franklin Gothic Medium" pitchFamily="34" charset="0"/>
            </a:endParaRPr>
          </a:p>
          <a:p>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FORM PERCEPTION: </a:t>
            </a:r>
            <a:r>
              <a:rPr lang="en-US" i="1" dirty="0" smtClean="0">
                <a:latin typeface="Franklin Gothic Medium" pitchFamily="34" charset="0"/>
              </a:rPr>
              <a:t>GROUPING </a:t>
            </a:r>
            <a:endParaRPr lang="en-US" dirty="0">
              <a:latin typeface="Franklin Gothic Medium" pitchFamily="34" charset="0"/>
            </a:endParaRPr>
          </a:p>
        </p:txBody>
      </p:sp>
      <p:sp>
        <p:nvSpPr>
          <p:cNvPr id="3" name="Content Placeholder 2"/>
          <p:cNvSpPr>
            <a:spLocks noGrp="1"/>
          </p:cNvSpPr>
          <p:nvPr>
            <p:ph idx="1"/>
          </p:nvPr>
        </p:nvSpPr>
        <p:spPr>
          <a:xfrm>
            <a:off x="457200" y="1775191"/>
            <a:ext cx="3505200" cy="4625609"/>
          </a:xfrm>
        </p:spPr>
        <p:txBody>
          <a:bodyPr>
            <a:normAutofit/>
          </a:bodyPr>
          <a:lstStyle/>
          <a:p>
            <a:r>
              <a:rPr lang="en-US" dirty="0" smtClean="0">
                <a:latin typeface="Franklin Gothic Medium" pitchFamily="34" charset="0"/>
              </a:rPr>
              <a:t>Grouping</a:t>
            </a:r>
          </a:p>
          <a:p>
            <a:r>
              <a:rPr lang="en-US" dirty="0" smtClean="0">
                <a:latin typeface="Franklin Gothic Medium" pitchFamily="34" charset="0"/>
              </a:rPr>
              <a:t>Proximity </a:t>
            </a:r>
          </a:p>
          <a:p>
            <a:r>
              <a:rPr lang="en-US" dirty="0">
                <a:latin typeface="Franklin Gothic Medium" pitchFamily="34" charset="0"/>
              </a:rPr>
              <a:t>Closure</a:t>
            </a:r>
            <a:endParaRPr lang="en-US" dirty="0" smtClean="0">
              <a:latin typeface="Franklin Gothic Medium" pitchFamily="34" charset="0"/>
            </a:endParaRPr>
          </a:p>
          <a:p>
            <a:r>
              <a:rPr lang="en-US" dirty="0" smtClean="0">
                <a:latin typeface="Franklin Gothic Medium" pitchFamily="34" charset="0"/>
              </a:rPr>
              <a:t>Similarity</a:t>
            </a:r>
          </a:p>
          <a:p>
            <a:r>
              <a:rPr lang="en-US" dirty="0" smtClean="0">
                <a:latin typeface="Franklin Gothic Medium" pitchFamily="34" charset="0"/>
              </a:rPr>
              <a:t>Continuity</a:t>
            </a:r>
          </a:p>
          <a:p>
            <a:r>
              <a:rPr lang="en-US" dirty="0" smtClean="0">
                <a:latin typeface="Franklin Gothic Medium" pitchFamily="34" charset="0"/>
              </a:rPr>
              <a:t>Connectedness</a:t>
            </a:r>
          </a:p>
          <a:p>
            <a:pPr marL="118872" indent="0">
              <a:buNone/>
            </a:pPr>
            <a:endParaRPr lang="en-US" dirty="0" smtClean="0">
              <a:latin typeface="Franklin Gothic Medium" pitchFamily="34" charset="0"/>
            </a:endParaRPr>
          </a:p>
          <a:p>
            <a:endParaRPr lang="en-US" dirty="0" smtClean="0">
              <a:latin typeface="Franklin Gothic Medium" pitchFamily="34" charset="0"/>
            </a:endParaRPr>
          </a:p>
          <a:p>
            <a:pPr marL="118872" indent="0">
              <a:buNone/>
            </a:pPr>
            <a:r>
              <a:rPr lang="en-US" sz="1600" dirty="0" smtClean="0">
                <a:latin typeface="Franklin Gothic Medium" pitchFamily="34" charset="0"/>
                <a:hlinkClick r:id="rId2"/>
              </a:rPr>
              <a:t>https://www.youtube.com/watch?v=mf5otGNbkuc</a:t>
            </a:r>
            <a:endParaRPr lang="en-US" sz="1600" dirty="0" smtClean="0">
              <a:latin typeface="Franklin Gothic Medium" pitchFamily="34" charset="0"/>
            </a:endParaRPr>
          </a:p>
          <a:p>
            <a:endParaRPr lang="en-US" dirty="0">
              <a:latin typeface="Franklin Gothic Medium" pitchFamily="34" charset="0"/>
            </a:endParaRPr>
          </a:p>
        </p:txBody>
      </p:sp>
      <p:pic>
        <p:nvPicPr>
          <p:cNvPr id="110594" name="Picture 2" descr="https://lh5.googleusercontent.com/Y1_5Q0WLfDzNOtfGcV4SSS6VKs_V5JwqNdl9jr-wvA4uV0Olg-E59ksBPoIVmoZhH41RHlvGASgxmrzbvJNliwf66sbGae_bwnXl-0b0UooX7Alykg"/>
          <p:cNvPicPr>
            <a:picLocks noChangeAspect="1" noChangeArrowheads="1"/>
          </p:cNvPicPr>
          <p:nvPr/>
        </p:nvPicPr>
        <p:blipFill>
          <a:blip r:embed="rId3" cstate="print"/>
          <a:srcRect/>
          <a:stretch>
            <a:fillRect/>
          </a:stretch>
        </p:blipFill>
        <p:spPr bwMode="auto">
          <a:xfrm>
            <a:off x="4572000" y="2209800"/>
            <a:ext cx="4333875" cy="4352926"/>
          </a:xfrm>
          <a:prstGeom prst="rect">
            <a:avLst/>
          </a:prstGeom>
          <a:noFill/>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FORM PERCEPTION:</a:t>
            </a:r>
            <a:br>
              <a:rPr lang="en-US" dirty="0" smtClean="0">
                <a:latin typeface="Franklin Gothic Medium" pitchFamily="34" charset="0"/>
              </a:rPr>
            </a:br>
            <a:r>
              <a:rPr lang="en-US" i="1" dirty="0" smtClean="0">
                <a:latin typeface="Franklin Gothic Medium" pitchFamily="34" charset="0"/>
              </a:rPr>
              <a:t>GROUPING-PROXIMITY</a:t>
            </a:r>
            <a:endParaRPr lang="en-US" dirty="0">
              <a:latin typeface="Franklin Gothic Medium" pitchFamily="34" charset="0"/>
            </a:endParaRPr>
          </a:p>
        </p:txBody>
      </p:sp>
      <p:sp>
        <p:nvSpPr>
          <p:cNvPr id="3" name="Content Placeholder 2"/>
          <p:cNvSpPr>
            <a:spLocks noGrp="1"/>
          </p:cNvSpPr>
          <p:nvPr>
            <p:ph idx="1"/>
          </p:nvPr>
        </p:nvSpPr>
        <p:spPr>
          <a:xfrm>
            <a:off x="457200" y="1775191"/>
            <a:ext cx="2438400" cy="663209"/>
          </a:xfrm>
        </p:spPr>
        <p:txBody>
          <a:bodyPr/>
          <a:lstStyle/>
          <a:p>
            <a:r>
              <a:rPr lang="en-US" dirty="0" smtClean="0">
                <a:latin typeface="Franklin Gothic Medium" pitchFamily="34" charset="0"/>
              </a:rPr>
              <a:t>Proximity</a:t>
            </a:r>
            <a:endParaRPr lang="en-US" dirty="0">
              <a:latin typeface="Franklin Gothic Medium" pitchFamily="34" charset="0"/>
            </a:endParaRPr>
          </a:p>
        </p:txBody>
      </p:sp>
      <p:pic>
        <p:nvPicPr>
          <p:cNvPr id="109570" name="Picture 2" descr="https://lh6.googleusercontent.com/L9djfIF-z14pL7utCekE2BxALqsc0E1XZDq6fK-JPb1PbpLVrFpZAFvZlJtQK9UndRt1a7OL-AxWEAigQ7RSYDX0sap1JbpL9iKGuCQvShiQ0wJmEw"/>
          <p:cNvPicPr>
            <a:picLocks noChangeAspect="1" noChangeArrowheads="1"/>
          </p:cNvPicPr>
          <p:nvPr/>
        </p:nvPicPr>
        <p:blipFill>
          <a:blip r:embed="rId3" cstate="print"/>
          <a:srcRect/>
          <a:stretch>
            <a:fillRect/>
          </a:stretch>
        </p:blipFill>
        <p:spPr bwMode="auto">
          <a:xfrm>
            <a:off x="4267200" y="1524000"/>
            <a:ext cx="4343400" cy="5114926"/>
          </a:xfrm>
          <a:prstGeom prst="rect">
            <a:avLst/>
          </a:prstGeom>
          <a:noFill/>
        </p:spPr>
      </p:pic>
      <p:pic>
        <p:nvPicPr>
          <p:cNvPr id="5" name="Picture 3" descr="LIB04F22.jpg"/>
          <p:cNvPicPr>
            <a:picLocks noChangeAspect="1"/>
          </p:cNvPicPr>
          <p:nvPr/>
        </p:nvPicPr>
        <p:blipFill>
          <a:blip r:embed="rId4">
            <a:extLst>
              <a:ext uri="{28A0092B-C50C-407E-A947-70E740481C1C}">
                <a14:useLocalDpi xmlns:a14="http://schemas.microsoft.com/office/drawing/2010/main" val="0"/>
              </a:ext>
            </a:extLst>
          </a:blip>
          <a:srcRect r="37173" b="48067"/>
          <a:stretch>
            <a:fillRect/>
          </a:stretch>
        </p:blipFill>
        <p:spPr bwMode="auto">
          <a:xfrm>
            <a:off x="304800" y="3048000"/>
            <a:ext cx="362585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FORM PERCEPTION: </a:t>
            </a:r>
            <a:br>
              <a:rPr lang="en-US" dirty="0" smtClean="0">
                <a:latin typeface="Franklin Gothic Medium" pitchFamily="34" charset="0"/>
              </a:rPr>
            </a:br>
            <a:r>
              <a:rPr lang="en-US" i="1" dirty="0" smtClean="0">
                <a:latin typeface="Franklin Gothic Medium" pitchFamily="34" charset="0"/>
              </a:rPr>
              <a:t>GROUPING-CLOSURE</a:t>
            </a:r>
            <a:endParaRPr lang="en-US" dirty="0">
              <a:latin typeface="Franklin Gothic Medium" pitchFamily="34" charset="0"/>
            </a:endParaRPr>
          </a:p>
        </p:txBody>
      </p:sp>
      <p:sp>
        <p:nvSpPr>
          <p:cNvPr id="3" name="Content Placeholder 2"/>
          <p:cNvSpPr>
            <a:spLocks noGrp="1"/>
          </p:cNvSpPr>
          <p:nvPr>
            <p:ph idx="1"/>
          </p:nvPr>
        </p:nvSpPr>
        <p:spPr>
          <a:xfrm>
            <a:off x="457200" y="1775191"/>
            <a:ext cx="2438400" cy="663209"/>
          </a:xfrm>
        </p:spPr>
        <p:txBody>
          <a:bodyPr/>
          <a:lstStyle/>
          <a:p>
            <a:r>
              <a:rPr lang="en-US" dirty="0" smtClean="0">
                <a:latin typeface="Franklin Gothic Medium" pitchFamily="34" charset="0"/>
              </a:rPr>
              <a:t>Closure </a:t>
            </a:r>
            <a:endParaRPr lang="en-US" dirty="0">
              <a:latin typeface="Franklin Gothic Medium" pitchFamily="34" charset="0"/>
            </a:endParaRPr>
          </a:p>
        </p:txBody>
      </p:sp>
      <p:pic>
        <p:nvPicPr>
          <p:cNvPr id="105474" name="Picture 2" descr="https://lh6.googleusercontent.com/BZ2zW-_NsTPf2dZTR11GN2LFTXnKpZjciCf8gQx-M-WKQe-z5ahZ0jE5iFNDfI3quLdfUkEv2KYxVxEAcIYf02vx1PM00S2lb3IrMQwT45cJyjX9MQ"/>
          <p:cNvPicPr>
            <a:picLocks noChangeAspect="1" noChangeArrowheads="1"/>
          </p:cNvPicPr>
          <p:nvPr/>
        </p:nvPicPr>
        <p:blipFill>
          <a:blip r:embed="rId3" cstate="print"/>
          <a:srcRect/>
          <a:stretch>
            <a:fillRect/>
          </a:stretch>
        </p:blipFill>
        <p:spPr bwMode="auto">
          <a:xfrm>
            <a:off x="2743200" y="1775191"/>
            <a:ext cx="6057900" cy="1955915"/>
          </a:xfrm>
          <a:prstGeom prst="rect">
            <a:avLst/>
          </a:prstGeom>
          <a:noFill/>
        </p:spPr>
      </p:pic>
      <p:pic>
        <p:nvPicPr>
          <p:cNvPr id="5" name="Picture 4" descr="http://graphicdesign.spokanefalls.edu/tutorials/process/gestaltprinciples/closure/closure_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800" y="4310219"/>
            <a:ext cx="1930400" cy="209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jeremybolton.com/wp-content/uploads/2009/09/wwf_logo_closure_jeremy_bolt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989609"/>
            <a:ext cx="2895600" cy="276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dirty="0" smtClean="0">
                <a:latin typeface="Franklin Gothic Medium" panose="020B0603020102020204" pitchFamily="34" charset="0"/>
              </a:rPr>
              <a:t>PROXIMITY AND CLOSURE</a:t>
            </a:r>
          </a:p>
        </p:txBody>
      </p:sp>
      <p:pic>
        <p:nvPicPr>
          <p:cNvPr id="25603" name="Picture 2" descr="http://www.rickrivas.com/lessons/gdes35/gdes35_lesson_03_images/closure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0200"/>
            <a:ext cx="6324600"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87834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FORM PERCEPTION:</a:t>
            </a:r>
            <a:br>
              <a:rPr lang="en-US" dirty="0" smtClean="0">
                <a:latin typeface="Franklin Gothic Medium" pitchFamily="34" charset="0"/>
              </a:rPr>
            </a:br>
            <a:r>
              <a:rPr lang="en-US" i="1" dirty="0" smtClean="0">
                <a:latin typeface="Franklin Gothic Medium" pitchFamily="34" charset="0"/>
              </a:rPr>
              <a:t>GROUPING-SIMILARITY</a:t>
            </a:r>
            <a:endParaRPr lang="en-US" dirty="0">
              <a:latin typeface="Franklin Gothic Medium" pitchFamily="34" charset="0"/>
            </a:endParaRPr>
          </a:p>
        </p:txBody>
      </p:sp>
      <p:sp>
        <p:nvSpPr>
          <p:cNvPr id="3" name="Content Placeholder 2"/>
          <p:cNvSpPr>
            <a:spLocks noGrp="1"/>
          </p:cNvSpPr>
          <p:nvPr>
            <p:ph idx="1"/>
          </p:nvPr>
        </p:nvSpPr>
        <p:spPr>
          <a:xfrm>
            <a:off x="457200" y="1775191"/>
            <a:ext cx="2438400" cy="663209"/>
          </a:xfrm>
        </p:spPr>
        <p:txBody>
          <a:bodyPr/>
          <a:lstStyle/>
          <a:p>
            <a:r>
              <a:rPr lang="en-US" dirty="0" smtClean="0">
                <a:latin typeface="Franklin Gothic Medium" pitchFamily="34" charset="0"/>
              </a:rPr>
              <a:t>Similarity </a:t>
            </a:r>
            <a:endParaRPr lang="en-US" dirty="0">
              <a:latin typeface="Franklin Gothic Medium" pitchFamily="34" charset="0"/>
            </a:endParaRPr>
          </a:p>
        </p:txBody>
      </p:sp>
      <p:pic>
        <p:nvPicPr>
          <p:cNvPr id="108546" name="Picture 2" descr="https://lh6.googleusercontent.com/anP6G8aX1dKRTCaKg9aOEvEUP_MC8RinNd2-qTGUtGO3RRvMDVrXMEXfbSUK4mLzfa14UuJQ1Zp9Mzy5zZUJLk3kQAB0H5OpkuAyd0fXDreFHY8_vQ"/>
          <p:cNvPicPr>
            <a:picLocks noChangeAspect="1" noChangeArrowheads="1"/>
          </p:cNvPicPr>
          <p:nvPr/>
        </p:nvPicPr>
        <p:blipFill>
          <a:blip r:embed="rId3" cstate="print"/>
          <a:srcRect/>
          <a:stretch>
            <a:fillRect/>
          </a:stretch>
        </p:blipFill>
        <p:spPr bwMode="auto">
          <a:xfrm>
            <a:off x="4648200" y="1676400"/>
            <a:ext cx="3505200" cy="5029201"/>
          </a:xfrm>
          <a:prstGeom prst="rect">
            <a:avLst/>
          </a:prstGeom>
          <a:noFill/>
        </p:spPr>
      </p:pic>
      <p:pic>
        <p:nvPicPr>
          <p:cNvPr id="5" name="Picture 2" descr="https://s-media-cache-ec0.pinimg.com/originals/61/bd/cf/61bdcfd3e22c0b1fa0a2f81577e67d3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805415"/>
            <a:ext cx="341784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FORM PERCEPTION:</a:t>
            </a:r>
            <a:br>
              <a:rPr lang="en-US" dirty="0" smtClean="0">
                <a:latin typeface="Franklin Gothic Medium" pitchFamily="34" charset="0"/>
              </a:rPr>
            </a:br>
            <a:r>
              <a:rPr lang="en-US" i="1" dirty="0" smtClean="0">
                <a:latin typeface="Franklin Gothic Medium" pitchFamily="34" charset="0"/>
              </a:rPr>
              <a:t>GROUPING-CONTINUITY</a:t>
            </a:r>
            <a:endParaRPr lang="en-US" dirty="0">
              <a:latin typeface="Franklin Gothic Medium" pitchFamily="34" charset="0"/>
            </a:endParaRPr>
          </a:p>
        </p:txBody>
      </p:sp>
      <p:sp>
        <p:nvSpPr>
          <p:cNvPr id="3" name="Content Placeholder 2"/>
          <p:cNvSpPr>
            <a:spLocks noGrp="1"/>
          </p:cNvSpPr>
          <p:nvPr>
            <p:ph idx="1"/>
          </p:nvPr>
        </p:nvSpPr>
        <p:spPr>
          <a:xfrm>
            <a:off x="457200" y="1775191"/>
            <a:ext cx="2438400" cy="663209"/>
          </a:xfrm>
        </p:spPr>
        <p:txBody>
          <a:bodyPr/>
          <a:lstStyle/>
          <a:p>
            <a:r>
              <a:rPr lang="en-US" dirty="0" smtClean="0">
                <a:latin typeface="Franklin Gothic Medium" pitchFamily="34" charset="0"/>
              </a:rPr>
              <a:t>Continuity </a:t>
            </a:r>
            <a:endParaRPr lang="en-US" dirty="0">
              <a:latin typeface="Franklin Gothic Medium" pitchFamily="34" charset="0"/>
            </a:endParaRPr>
          </a:p>
        </p:txBody>
      </p:sp>
      <p:pic>
        <p:nvPicPr>
          <p:cNvPr id="107522" name="Picture 2" descr="https://lh3.googleusercontent.com/Dn7IOIxgfI4EDXLD-S1I4wCQK_IQwLI6o8mp2hJghrv-reXmGGcFMe2HOIRTBX-D2TdMosvfKm3Rf19eNG1S0sREGnFTYO0im8j8Jfrun7igsY8pdA"/>
          <p:cNvPicPr>
            <a:picLocks noChangeAspect="1" noChangeArrowheads="1"/>
          </p:cNvPicPr>
          <p:nvPr/>
        </p:nvPicPr>
        <p:blipFill>
          <a:blip r:embed="rId3" cstate="print"/>
          <a:srcRect/>
          <a:stretch>
            <a:fillRect/>
          </a:stretch>
        </p:blipFill>
        <p:spPr bwMode="auto">
          <a:xfrm>
            <a:off x="381000" y="2895600"/>
            <a:ext cx="8505825" cy="3352801"/>
          </a:xfrm>
          <a:prstGeom prst="rect">
            <a:avLst/>
          </a:prstGeom>
          <a:noFill/>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FORM PERCEPTION: </a:t>
            </a:r>
            <a:br>
              <a:rPr lang="en-US" dirty="0" smtClean="0">
                <a:latin typeface="Franklin Gothic Medium" pitchFamily="34" charset="0"/>
              </a:rPr>
            </a:br>
            <a:r>
              <a:rPr lang="en-US" i="1" dirty="0" smtClean="0">
                <a:latin typeface="Franklin Gothic Medium" pitchFamily="34" charset="0"/>
              </a:rPr>
              <a:t>GROUPING-CONNECTEDNESS</a:t>
            </a:r>
            <a:endParaRPr lang="en-US" dirty="0">
              <a:latin typeface="Franklin Gothic Medium" pitchFamily="34" charset="0"/>
            </a:endParaRPr>
          </a:p>
        </p:txBody>
      </p:sp>
      <p:sp>
        <p:nvSpPr>
          <p:cNvPr id="3" name="Content Placeholder 2"/>
          <p:cNvSpPr>
            <a:spLocks noGrp="1"/>
          </p:cNvSpPr>
          <p:nvPr>
            <p:ph idx="1"/>
          </p:nvPr>
        </p:nvSpPr>
        <p:spPr>
          <a:xfrm>
            <a:off x="457200" y="1775191"/>
            <a:ext cx="3733800" cy="663209"/>
          </a:xfrm>
        </p:spPr>
        <p:txBody>
          <a:bodyPr>
            <a:normAutofit/>
          </a:bodyPr>
          <a:lstStyle/>
          <a:p>
            <a:r>
              <a:rPr lang="en-US" dirty="0" smtClean="0">
                <a:latin typeface="Franklin Gothic Medium" pitchFamily="34" charset="0"/>
              </a:rPr>
              <a:t>connectedness</a:t>
            </a:r>
            <a:endParaRPr lang="en-US" dirty="0">
              <a:latin typeface="Franklin Gothic Medium" pitchFamily="34" charset="0"/>
            </a:endParaRPr>
          </a:p>
        </p:txBody>
      </p:sp>
      <p:pic>
        <p:nvPicPr>
          <p:cNvPr id="106498" name="Picture 2" descr="https://lh5.googleusercontent.com/qiu5W9H2hpTv4oqJP0s7lEMPeFmyJv1NbRrKmUI4omVttTuywyZZiwD1V1EfQipv1QgVgwQofAAfVujbmxdeqMmpXGsj0WjjR2MdnuQuuhjK5KF7Cw"/>
          <p:cNvPicPr>
            <a:picLocks noChangeAspect="1" noChangeArrowheads="1"/>
          </p:cNvPicPr>
          <p:nvPr/>
        </p:nvPicPr>
        <p:blipFill>
          <a:blip r:embed="rId3" cstate="print"/>
          <a:srcRect/>
          <a:stretch>
            <a:fillRect/>
          </a:stretch>
        </p:blipFill>
        <p:spPr bwMode="auto">
          <a:xfrm>
            <a:off x="381000" y="2667000"/>
            <a:ext cx="8543925" cy="3724276"/>
          </a:xfrm>
          <a:prstGeom prst="rect">
            <a:avLst/>
          </a:prstGeom>
          <a:noFill/>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fontScale="90000"/>
          </a:bodyPr>
          <a:lstStyle/>
          <a:p>
            <a:r>
              <a:rPr lang="en-US" dirty="0">
                <a:latin typeface="Franklin Gothic Medium" pitchFamily="34" charset="0"/>
              </a:rPr>
              <a:t>FORM PERCEPTION: </a:t>
            </a:r>
            <a:br>
              <a:rPr lang="en-US" dirty="0">
                <a:latin typeface="Franklin Gothic Medium" pitchFamily="34" charset="0"/>
              </a:rPr>
            </a:br>
            <a:r>
              <a:rPr lang="en-US" i="1" dirty="0">
                <a:latin typeface="Franklin Gothic Medium" pitchFamily="34" charset="0"/>
              </a:rPr>
              <a:t>GROUPING-CONNECTEDNESS</a:t>
            </a:r>
            <a:endParaRPr lang="en-US" altLang="en-US" dirty="0" smtClean="0"/>
          </a:p>
        </p:txBody>
      </p:sp>
      <p:pic>
        <p:nvPicPr>
          <p:cNvPr id="30723" name="Picture 2" descr="http://www.csus.edu/indiv/w/wickelgren/psyc103/GestaltCommonRegionSig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805" y="1770888"/>
            <a:ext cx="60245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3"/>
          <p:cNvSpPr>
            <a:spLocks noChangeArrowheads="1"/>
          </p:cNvSpPr>
          <p:nvPr/>
        </p:nvSpPr>
        <p:spPr bwMode="auto">
          <a:xfrm>
            <a:off x="1447799" y="5029200"/>
            <a:ext cx="6253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latin typeface="Franklin Gothic Medium" panose="020B0603020102020204" pitchFamily="34" charset="0"/>
              </a:rPr>
              <a:t>The Principle of Common Region states that objects that are within the same region are perceptually grouped together. </a:t>
            </a:r>
          </a:p>
        </p:txBody>
      </p:sp>
    </p:spTree>
    <p:extLst>
      <p:ext uri="{BB962C8B-B14F-4D97-AF65-F5344CB8AC3E}">
        <p14:creationId xmlns:p14="http://schemas.microsoft.com/office/powerpoint/2010/main" val="109991521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sz="4000" dirty="0" smtClean="0">
                <a:latin typeface="Franklin Gothic Medium" panose="020B0603020102020204" pitchFamily="34" charset="0"/>
              </a:rPr>
              <a:t>DEPTH PERCEPTION</a:t>
            </a:r>
            <a:endParaRPr lang="en-US" altLang="en-US" sz="4000" dirty="0" smtClean="0">
              <a:latin typeface="Franklin Gothic Medium" panose="020B0603020102020204" pitchFamily="34" charset="0"/>
            </a:endParaRPr>
          </a:p>
        </p:txBody>
      </p:sp>
      <p:sp>
        <p:nvSpPr>
          <p:cNvPr id="38915" name="Text Box 3"/>
          <p:cNvSpPr txBox="1">
            <a:spLocks noChangeArrowheads="1"/>
          </p:cNvSpPr>
          <p:nvPr/>
        </p:nvSpPr>
        <p:spPr bwMode="auto">
          <a:xfrm>
            <a:off x="3838575" y="6248400"/>
            <a:ext cx="134767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latin typeface="Franklin Gothic Medium" panose="020B0603020102020204" pitchFamily="34" charset="0"/>
              </a:rPr>
              <a:t>Visual Cliff</a:t>
            </a:r>
          </a:p>
        </p:txBody>
      </p:sp>
      <p:sp>
        <p:nvSpPr>
          <p:cNvPr id="38916" name="Rectangle 4"/>
          <p:cNvSpPr>
            <a:spLocks noGrp="1" noChangeArrowheads="1"/>
          </p:cNvSpPr>
          <p:nvPr>
            <p:ph type="body" idx="1"/>
          </p:nvPr>
        </p:nvSpPr>
        <p:spPr>
          <a:xfrm>
            <a:off x="304006" y="1621971"/>
            <a:ext cx="8534400" cy="1524000"/>
          </a:xfrm>
          <a:noFill/>
        </p:spPr>
        <p:txBody>
          <a:bodyPr>
            <a:normAutofit fontScale="92500" lnSpcReduction="10000"/>
          </a:bodyPr>
          <a:lstStyle/>
          <a:p>
            <a:pPr marL="0" indent="0" algn="ctr" eaLnBrk="1" hangingPunct="1">
              <a:lnSpc>
                <a:spcPct val="90000"/>
              </a:lnSpc>
              <a:buFontTx/>
              <a:buNone/>
            </a:pPr>
            <a:r>
              <a:rPr lang="en-US" altLang="en-US" sz="2800" dirty="0" smtClean="0">
                <a:latin typeface="Franklin Gothic Medium" panose="020B0603020102020204" pitchFamily="34" charset="0"/>
              </a:rPr>
              <a:t>Depth perception enables us to judge distances. Gibson and Walk  (1960) suggested that human infants (crawling age) have depth perception. Even newborn animals show depth perception.</a:t>
            </a:r>
          </a:p>
        </p:txBody>
      </p:sp>
      <p:pic>
        <p:nvPicPr>
          <p:cNvPr id="38917" name="Picture 5" descr="12673_MyersPsy8e_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24" y="3145971"/>
            <a:ext cx="8099564"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79638" y="5924550"/>
            <a:ext cx="6400800" cy="369332"/>
          </a:xfrm>
          <a:prstGeom prst="rect">
            <a:avLst/>
          </a:prstGeom>
        </p:spPr>
        <p:txBody>
          <a:bodyPr wrap="square">
            <a:spAutoFit/>
          </a:bodyPr>
          <a:lstStyle/>
          <a:p>
            <a:r>
              <a:rPr lang="en-US" dirty="0">
                <a:latin typeface="Franklin Gothic Medium" panose="020B0603020102020204" pitchFamily="34" charset="0"/>
                <a:hlinkClick r:id="rId4"/>
              </a:rPr>
              <a:t>https://www.youtube.com/watch?v=p6cqNhHrMJA</a:t>
            </a:r>
            <a:endParaRPr lang="en-US" dirty="0">
              <a:latin typeface="Franklin Gothic Medium" pitchFamily="34" charset="0"/>
            </a:endParaRPr>
          </a:p>
        </p:txBody>
      </p:sp>
    </p:spTree>
    <p:extLst>
      <p:ext uri="{BB962C8B-B14F-4D97-AF65-F5344CB8AC3E}">
        <p14:creationId xmlns:p14="http://schemas.microsoft.com/office/powerpoint/2010/main" val="4140476144"/>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DEPTH PERCEPTION: </a:t>
            </a:r>
            <a:br>
              <a:rPr lang="en-US" dirty="0" smtClean="0">
                <a:latin typeface="Franklin Gothic Medium" pitchFamily="34" charset="0"/>
              </a:rPr>
            </a:br>
            <a:r>
              <a:rPr lang="en-US" i="1" dirty="0" smtClean="0">
                <a:latin typeface="Franklin Gothic Medium" pitchFamily="34" charset="0"/>
              </a:rPr>
              <a:t>BINOCULAR CLUES</a:t>
            </a:r>
            <a:endParaRPr lang="en-US" dirty="0">
              <a:latin typeface="Franklin Gothic Medium" pitchFamily="34" charset="0"/>
            </a:endParaRPr>
          </a:p>
        </p:txBody>
      </p:sp>
      <p:sp>
        <p:nvSpPr>
          <p:cNvPr id="3" name="Content Placeholder 2"/>
          <p:cNvSpPr>
            <a:spLocks noGrp="1"/>
          </p:cNvSpPr>
          <p:nvPr>
            <p:ph idx="1"/>
          </p:nvPr>
        </p:nvSpPr>
        <p:spPr/>
        <p:txBody>
          <a:bodyPr/>
          <a:lstStyle/>
          <a:p>
            <a:r>
              <a:rPr lang="en-US" dirty="0" smtClean="0">
                <a:latin typeface="Franklin Gothic Medium" pitchFamily="34" charset="0"/>
              </a:rPr>
              <a:t>Binocular </a:t>
            </a:r>
            <a:r>
              <a:rPr lang="en-US" dirty="0" smtClean="0">
                <a:latin typeface="Franklin Gothic Medium" pitchFamily="34" charset="0"/>
              </a:rPr>
              <a:t>cues</a:t>
            </a:r>
          </a:p>
          <a:p>
            <a:pPr lvl="1"/>
            <a:r>
              <a:rPr lang="en-US" dirty="0" smtClean="0">
                <a:latin typeface="Franklin Gothic Medium" pitchFamily="34" charset="0"/>
              </a:rPr>
              <a:t>Depth perception that we have because we have TWO eyes</a:t>
            </a:r>
            <a:endParaRPr lang="en-US" dirty="0" smtClean="0">
              <a:latin typeface="Franklin Gothic Medium" pitchFamily="34" charset="0"/>
            </a:endParaRPr>
          </a:p>
        </p:txBody>
      </p:sp>
      <p:pic>
        <p:nvPicPr>
          <p:cNvPr id="103426" name="Picture 2" descr="https://lh3.googleusercontent.com/MZL2VMYV0EWzCLuDxoL8rCk_dsFYoFdLR8M-XTnj17xab9EOG-hO_1Py_umaKnLb5EGf1zbdUbx2lduE_Gb0pmXMeNTMpUibTTfv1nTgNwdrDdV4ug"/>
          <p:cNvPicPr>
            <a:picLocks noChangeAspect="1" noChangeArrowheads="1"/>
          </p:cNvPicPr>
          <p:nvPr/>
        </p:nvPicPr>
        <p:blipFill>
          <a:blip r:embed="rId3" cstate="print"/>
          <a:srcRect/>
          <a:stretch>
            <a:fillRect/>
          </a:stretch>
        </p:blipFill>
        <p:spPr bwMode="auto">
          <a:xfrm>
            <a:off x="2590800" y="3352800"/>
            <a:ext cx="5361317" cy="3228976"/>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SELECTIVE ATTENTION</a:t>
            </a:r>
            <a:br>
              <a:rPr lang="en-US" dirty="0" smtClean="0">
                <a:latin typeface="Franklin Gothic Medium" pitchFamily="34" charset="0"/>
              </a:rPr>
            </a:br>
            <a:r>
              <a:rPr lang="en-US" sz="4000" i="1" dirty="0" smtClean="0">
                <a:latin typeface="Franklin Gothic Medium" pitchFamily="34" charset="0"/>
              </a:rPr>
              <a:t>SELECTIVE INATTENTION</a:t>
            </a:r>
            <a:endParaRPr lang="en-US" sz="4000" dirty="0">
              <a:latin typeface="Franklin Gothic Medium" pitchFamily="34" charset="0"/>
            </a:endParaRPr>
          </a:p>
        </p:txBody>
      </p:sp>
      <p:sp>
        <p:nvSpPr>
          <p:cNvPr id="3" name="Content Placeholder 2"/>
          <p:cNvSpPr>
            <a:spLocks noGrp="1"/>
          </p:cNvSpPr>
          <p:nvPr>
            <p:ph idx="1"/>
          </p:nvPr>
        </p:nvSpPr>
        <p:spPr/>
        <p:txBody>
          <a:bodyPr/>
          <a:lstStyle/>
          <a:p>
            <a:r>
              <a:rPr lang="en-US" dirty="0" smtClean="0">
                <a:solidFill>
                  <a:srgbClr val="FF0000"/>
                </a:solidFill>
                <a:latin typeface="Franklin Gothic Medium" pitchFamily="34" charset="0"/>
              </a:rPr>
              <a:t>Change blindness</a:t>
            </a:r>
          </a:p>
          <a:p>
            <a:pPr lvl="1"/>
            <a:r>
              <a:rPr lang="en-US" dirty="0" smtClean="0">
                <a:solidFill>
                  <a:srgbClr val="FF0000"/>
                </a:solidFill>
                <a:latin typeface="Franklin Gothic Medium" pitchFamily="34" charset="0"/>
                <a:hlinkClick r:id="rId3"/>
              </a:rPr>
              <a:t>http://www.wimp.com/personswapping/</a:t>
            </a:r>
            <a:endParaRPr lang="en-US" dirty="0" smtClean="0">
              <a:solidFill>
                <a:srgbClr val="FF0000"/>
              </a:solidFill>
              <a:latin typeface="Franklin Gothic Medium" pitchFamily="34" charset="0"/>
            </a:endParaRPr>
          </a:p>
          <a:p>
            <a:pPr lvl="1"/>
            <a:r>
              <a:rPr lang="en-US" dirty="0" smtClean="0">
                <a:solidFill>
                  <a:srgbClr val="FF0000"/>
                </a:solidFill>
                <a:latin typeface="Franklin Gothic Medium" pitchFamily="34" charset="0"/>
                <a:hlinkClick r:id="rId4"/>
              </a:rPr>
              <a:t>http://www.youtube.com/watch?v=ElLnNalL4xY</a:t>
            </a:r>
            <a:endParaRPr lang="en-US" dirty="0" smtClean="0">
              <a:solidFill>
                <a:srgbClr val="FF0000"/>
              </a:solidFill>
              <a:latin typeface="Franklin Gothic Medium" pitchFamily="34" charset="0"/>
            </a:endParaRPr>
          </a:p>
          <a:p>
            <a:r>
              <a:rPr lang="en-US" dirty="0" smtClean="0">
                <a:latin typeface="Franklin Gothic Medium" pitchFamily="34" charset="0"/>
              </a:rPr>
              <a:t>Change deafness</a:t>
            </a:r>
          </a:p>
          <a:p>
            <a:r>
              <a:rPr lang="en-US" dirty="0" smtClean="0">
                <a:latin typeface="Franklin Gothic Medium" pitchFamily="34" charset="0"/>
              </a:rPr>
              <a:t>Choice blindness</a:t>
            </a:r>
          </a:p>
          <a:p>
            <a:pPr lvl="1"/>
            <a:r>
              <a:rPr lang="en-US" dirty="0" smtClean="0">
                <a:latin typeface="Franklin Gothic Medium" pitchFamily="34" charset="0"/>
                <a:hlinkClick r:id="rId5"/>
              </a:rPr>
              <a:t>http://www.youtube.com/watch?v=wRqyw-EwgTk&amp;noredirect=1</a:t>
            </a:r>
            <a:endParaRPr lang="en-US" dirty="0" smtClean="0">
              <a:latin typeface="Franklin Gothic Medium" pitchFamily="34" charset="0"/>
            </a:endParaRPr>
          </a:p>
          <a:p>
            <a:r>
              <a:rPr lang="en-US" dirty="0" smtClean="0">
                <a:latin typeface="Franklin Gothic Medium" pitchFamily="34" charset="0"/>
              </a:rPr>
              <a:t>Choice blindness – blindness </a:t>
            </a:r>
            <a:endParaRPr lang="en-US" dirty="0">
              <a:latin typeface="Franklin Gothic Medium" pitchFamily="34" charset="0"/>
            </a:endParaRPr>
          </a:p>
        </p:txBody>
      </p:sp>
      <p:pic>
        <p:nvPicPr>
          <p:cNvPr id="79874" name="Picture 2" descr="https://lh6.googleusercontent.com/l4rSeyNjPMtEnXNIY4O5h5AhuoYLRenOqjad9pMgT8iVa0OI2hszm4v83CeEiZq-YHm1GvDKGkBlaZx7He04LQg5F4cDgeDlVor7dGmj1jWx-gKaDA"/>
          <p:cNvPicPr>
            <a:picLocks noChangeAspect="1" noChangeArrowheads="1"/>
          </p:cNvPicPr>
          <p:nvPr/>
        </p:nvPicPr>
        <p:blipFill>
          <a:blip r:embed="rId6" cstate="print"/>
          <a:srcRect/>
          <a:stretch>
            <a:fillRect/>
          </a:stretch>
        </p:blipFill>
        <p:spPr bwMode="auto">
          <a:xfrm>
            <a:off x="6781800" y="1600200"/>
            <a:ext cx="1971675" cy="1676400"/>
          </a:xfrm>
          <a:prstGeom prst="rect">
            <a:avLst/>
          </a:prstGeom>
          <a:noFill/>
        </p:spPr>
      </p:pic>
      <p:pic>
        <p:nvPicPr>
          <p:cNvPr id="79876" name="Picture 4" descr="https://lh3.googleusercontent.com/r9okLF0ZTC6RigmG6QsY9fimAITZHzB_SOB7IyPKK-D3AG5v-nXF63xATb8kERmJfmDaF3f-AZyjFF2Vb-JsBKUFfKCtyBwCsL7OxYkJS3wv_-DK3g"/>
          <p:cNvPicPr>
            <a:picLocks noChangeAspect="1" noChangeArrowheads="1"/>
          </p:cNvPicPr>
          <p:nvPr/>
        </p:nvPicPr>
        <p:blipFill>
          <a:blip r:embed="rId7" cstate="print"/>
          <a:srcRect/>
          <a:stretch>
            <a:fillRect/>
          </a:stretch>
        </p:blipFill>
        <p:spPr bwMode="auto">
          <a:xfrm>
            <a:off x="6781800" y="3429000"/>
            <a:ext cx="2057400" cy="1533526"/>
          </a:xfrm>
          <a:prstGeom prst="rect">
            <a:avLst/>
          </a:prstGeom>
          <a:noFill/>
        </p:spPr>
      </p:pic>
      <p:pic>
        <p:nvPicPr>
          <p:cNvPr id="79878" name="Picture 6" descr="https://lh3.googleusercontent.com/KCzxXWhW_SSGVrX1f_LeByOLMer4wIufdw_dc-P5nUekaOZ9_dzYR8UIikjDD2Wx0zAZZwjgX976lHLpJ4kwAhjXB4tnkKR3tXRLFvK1Env5VWibKw"/>
          <p:cNvPicPr>
            <a:picLocks noChangeAspect="1" noChangeArrowheads="1"/>
          </p:cNvPicPr>
          <p:nvPr/>
        </p:nvPicPr>
        <p:blipFill>
          <a:blip r:embed="rId8" cstate="print"/>
          <a:srcRect/>
          <a:stretch>
            <a:fillRect/>
          </a:stretch>
        </p:blipFill>
        <p:spPr bwMode="auto">
          <a:xfrm>
            <a:off x="6781800" y="5105400"/>
            <a:ext cx="2133600" cy="1600200"/>
          </a:xfrm>
          <a:prstGeom prst="rect">
            <a:avLst/>
          </a:prstGeom>
          <a:noFill/>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04800" y="152400"/>
            <a:ext cx="7696200" cy="1143000"/>
          </a:xfrm>
        </p:spPr>
        <p:txBody>
          <a:bodyPr>
            <a:normAutofit/>
          </a:bodyPr>
          <a:lstStyle/>
          <a:p>
            <a:r>
              <a:rPr lang="en-US" altLang="en-US" sz="4000" dirty="0" smtClean="0">
                <a:latin typeface="Franklin Gothic Medium" panose="020B0603020102020204" pitchFamily="34" charset="0"/>
              </a:rPr>
              <a:t>RETINAL DISPARITY </a:t>
            </a:r>
            <a:endParaRPr lang="en-US" altLang="en-US" sz="4000" dirty="0" smtClean="0">
              <a:solidFill>
                <a:schemeClr val="tx1"/>
              </a:solidFill>
              <a:latin typeface="Franklin Gothic Medium" panose="020B0603020102020204" pitchFamily="34" charset="0"/>
            </a:endParaRPr>
          </a:p>
        </p:txBody>
      </p:sp>
      <p:sp>
        <p:nvSpPr>
          <p:cNvPr id="41987" name="Rectangle 11"/>
          <p:cNvSpPr>
            <a:spLocks noGrp="1" noChangeArrowheads="1"/>
          </p:cNvSpPr>
          <p:nvPr>
            <p:ph type="body" sz="half" idx="1"/>
          </p:nvPr>
        </p:nvSpPr>
        <p:spPr>
          <a:xfrm>
            <a:off x="76200" y="1600200"/>
            <a:ext cx="7696200" cy="4724400"/>
          </a:xfrm>
          <a:noFill/>
        </p:spPr>
        <p:txBody>
          <a:bodyPr>
            <a:normAutofit lnSpcReduction="10000"/>
          </a:bodyPr>
          <a:lstStyle/>
          <a:p>
            <a:pPr marL="457200" indent="-457200" eaLnBrk="1" hangingPunct="1"/>
            <a:r>
              <a:rPr lang="en-US" altLang="en-US" sz="2800" b="1" dirty="0" smtClean="0">
                <a:solidFill>
                  <a:srgbClr val="088A4C"/>
                </a:solidFill>
                <a:latin typeface="Franklin Gothic Medium" panose="020B0603020102020204" pitchFamily="34" charset="0"/>
              </a:rPr>
              <a:t>Retinal disparity:  </a:t>
            </a:r>
            <a:r>
              <a:rPr lang="en-US" altLang="en-US" sz="2800" dirty="0" smtClean="0">
                <a:latin typeface="Franklin Gothic Medium" panose="020B0603020102020204" pitchFamily="34" charset="0"/>
              </a:rPr>
              <a:t>Images from the two eyes differ. </a:t>
            </a:r>
          </a:p>
          <a:p>
            <a:pPr marL="457200" indent="-457200" eaLnBrk="1" hangingPunct="1"/>
            <a:r>
              <a:rPr lang="en-US" altLang="en-US" sz="2800" dirty="0" smtClean="0">
                <a:latin typeface="Franklin Gothic Medium" panose="020B0603020102020204" pitchFamily="34" charset="0"/>
              </a:rPr>
              <a:t>While focusing far away try touching your fingers about 5 inches directly in front of your eyes. You will see a “finger sausage”</a:t>
            </a:r>
          </a:p>
          <a:p>
            <a:pPr marL="457200" indent="-457200" eaLnBrk="1" hangingPunct="1"/>
            <a:r>
              <a:rPr lang="en-US" altLang="en-US" sz="2400" dirty="0" smtClean="0">
                <a:latin typeface="Franklin Gothic Medium" panose="020B0603020102020204" pitchFamily="34" charset="0"/>
              </a:rPr>
              <a:t>The amount of disparity (difference) between the two images can be used as a cue for distance</a:t>
            </a:r>
          </a:p>
          <a:p>
            <a:pPr marL="457200" indent="-457200" eaLnBrk="1" hangingPunct="1"/>
            <a:r>
              <a:rPr lang="en-US" altLang="en-US" sz="2400" dirty="0" smtClean="0">
                <a:latin typeface="Franklin Gothic Medium" panose="020B0603020102020204" pitchFamily="34" charset="0"/>
              </a:rPr>
              <a:t>Try holding up two fingers one in front of the other.  Focus on the front one (you should now see two images of the back one). Now move the back one away from, then back towards you, while still focusing on the front one. </a:t>
            </a:r>
          </a:p>
        </p:txBody>
      </p:sp>
    </p:spTree>
    <p:extLst>
      <p:ext uri="{BB962C8B-B14F-4D97-AF65-F5344CB8AC3E}">
        <p14:creationId xmlns:p14="http://schemas.microsoft.com/office/powerpoint/2010/main" val="1051811769"/>
      </p:ext>
    </p:extLst>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28600" y="152400"/>
            <a:ext cx="7772400" cy="1143000"/>
          </a:xfrm>
        </p:spPr>
        <p:txBody>
          <a:bodyPr/>
          <a:lstStyle/>
          <a:p>
            <a:r>
              <a:rPr lang="en-US" altLang="en-US" sz="4000" dirty="0" smtClean="0">
                <a:latin typeface="Franklin Gothic Medium" panose="020B0603020102020204" pitchFamily="34" charset="0"/>
              </a:rPr>
              <a:t>BINOCULAR CUES: CONVERGENCE</a:t>
            </a:r>
            <a:endParaRPr lang="en-US" altLang="en-US" sz="4000" dirty="0" smtClean="0">
              <a:solidFill>
                <a:srgbClr val="FF0000"/>
              </a:solidFill>
              <a:latin typeface="Palatino Linotype" panose="02040502050505030304" pitchFamily="18" charset="0"/>
            </a:endParaRPr>
          </a:p>
        </p:txBody>
      </p:sp>
      <p:sp>
        <p:nvSpPr>
          <p:cNvPr id="44035" name="Rectangle 3"/>
          <p:cNvSpPr>
            <a:spLocks noGrp="1" noChangeArrowheads="1"/>
          </p:cNvSpPr>
          <p:nvPr>
            <p:ph type="body" sz="half" idx="1"/>
          </p:nvPr>
        </p:nvSpPr>
        <p:spPr>
          <a:xfrm>
            <a:off x="217714" y="2057400"/>
            <a:ext cx="3729446" cy="4572000"/>
          </a:xfrm>
        </p:spPr>
        <p:txBody>
          <a:bodyPr>
            <a:normAutofit/>
          </a:bodyPr>
          <a:lstStyle/>
          <a:p>
            <a:pPr marL="0" indent="0" algn="ctr" eaLnBrk="1" hangingPunct="1">
              <a:lnSpc>
                <a:spcPct val="90000"/>
              </a:lnSpc>
              <a:buFont typeface="Wingdings" panose="05000000000000000000" pitchFamily="2" charset="2"/>
              <a:buNone/>
            </a:pPr>
            <a:r>
              <a:rPr lang="en-US" altLang="en-US" sz="2800" dirty="0" smtClean="0">
                <a:solidFill>
                  <a:srgbClr val="0000FF"/>
                </a:solidFill>
                <a:latin typeface="Franklin Gothic Medium" panose="020B0603020102020204" pitchFamily="34" charset="0"/>
              </a:rPr>
              <a:t>Convergence:</a:t>
            </a:r>
            <a:r>
              <a:rPr lang="en-US" altLang="en-US" sz="2800" dirty="0" smtClean="0">
                <a:solidFill>
                  <a:srgbClr val="6600CC"/>
                </a:solidFill>
                <a:latin typeface="Franklin Gothic Medium" panose="020B0603020102020204" pitchFamily="34" charset="0"/>
              </a:rPr>
              <a:t> </a:t>
            </a:r>
            <a:r>
              <a:rPr lang="en-US" altLang="en-US" sz="2800" dirty="0" smtClean="0">
                <a:latin typeface="Franklin Gothic Medium" panose="020B0603020102020204" pitchFamily="34" charset="0"/>
              </a:rPr>
              <a:t>Neuromuscular cues. When two eyes move inward (towards the nose) to see near objects and outward (away from the nose) to see faraway objects.</a:t>
            </a:r>
          </a:p>
        </p:txBody>
      </p:sp>
      <p:pic>
        <p:nvPicPr>
          <p:cNvPr id="2050" name="Picture 2" descr="Image result for DEPTH PERCEPTION CONVERG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545771"/>
            <a:ext cx="3962400" cy="528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584657"/>
      </p:ext>
    </p:ext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DEPTH PERCEPTION: </a:t>
            </a:r>
            <a:br>
              <a:rPr lang="en-US" dirty="0" smtClean="0">
                <a:latin typeface="Franklin Gothic Medium" pitchFamily="34" charset="0"/>
              </a:rPr>
            </a:br>
            <a:r>
              <a:rPr lang="en-US" i="1" dirty="0" smtClean="0">
                <a:latin typeface="Franklin Gothic Medium" pitchFamily="34" charset="0"/>
              </a:rPr>
              <a:t>MONOCULAR CUES</a:t>
            </a:r>
            <a:endParaRPr lang="en-US" dirty="0">
              <a:latin typeface="Franklin Gothic Medium" pitchFamily="34" charset="0"/>
            </a:endParaRPr>
          </a:p>
        </p:txBody>
      </p:sp>
      <p:sp>
        <p:nvSpPr>
          <p:cNvPr id="3" name="Content Placeholder 2"/>
          <p:cNvSpPr>
            <a:spLocks noGrp="1"/>
          </p:cNvSpPr>
          <p:nvPr>
            <p:ph idx="1"/>
          </p:nvPr>
        </p:nvSpPr>
        <p:spPr/>
        <p:txBody>
          <a:bodyPr/>
          <a:lstStyle/>
          <a:p>
            <a:r>
              <a:rPr lang="en-US" dirty="0" smtClean="0">
                <a:latin typeface="Franklin Gothic Medium" pitchFamily="34" charset="0"/>
              </a:rPr>
              <a:t>Monocular cues</a:t>
            </a:r>
          </a:p>
          <a:p>
            <a:r>
              <a:rPr lang="en-US" dirty="0" smtClean="0">
                <a:latin typeface="Franklin Gothic Medium" pitchFamily="34" charset="0"/>
              </a:rPr>
              <a:t>Horizontal-vertical illusion</a:t>
            </a:r>
            <a:endParaRPr lang="en-US" dirty="0">
              <a:latin typeface="Franklin Gothic Medium" pitchFamily="34" charset="0"/>
            </a:endParaRPr>
          </a:p>
        </p:txBody>
      </p:sp>
      <p:pic>
        <p:nvPicPr>
          <p:cNvPr id="102402" name="Picture 2" descr="https://lh5.googleusercontent.com/P-oCgRkkIH6G4TlUzjtYOv_J1noMwaxUpVKuYCx6kuLMbmAMXUk1zvOjhuCZrCfF6kk0jSrg3jk7g-_cErz95hn1C4L21QtPZzwBfTHBGdBxADYJPA"/>
          <p:cNvPicPr>
            <a:picLocks noChangeAspect="1" noChangeArrowheads="1"/>
          </p:cNvPicPr>
          <p:nvPr/>
        </p:nvPicPr>
        <p:blipFill>
          <a:blip r:embed="rId3" cstate="print"/>
          <a:srcRect/>
          <a:stretch>
            <a:fillRect/>
          </a:stretch>
        </p:blipFill>
        <p:spPr bwMode="auto">
          <a:xfrm>
            <a:off x="5448300" y="1600200"/>
            <a:ext cx="3695700" cy="4972050"/>
          </a:xfrm>
          <a:prstGeom prst="rect">
            <a:avLst/>
          </a:prstGeom>
          <a:noFill/>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DEPTH PERCEPTION: </a:t>
            </a:r>
            <a:br>
              <a:rPr lang="en-US" dirty="0" smtClean="0">
                <a:latin typeface="Franklin Gothic Medium" pitchFamily="34" charset="0"/>
              </a:rPr>
            </a:br>
            <a:r>
              <a:rPr lang="en-US" i="1" dirty="0" smtClean="0">
                <a:latin typeface="Franklin Gothic Medium" pitchFamily="34" charset="0"/>
              </a:rPr>
              <a:t>MONOCULAR CUES</a:t>
            </a:r>
            <a:endParaRPr lang="en-US" dirty="0">
              <a:latin typeface="Franklin Gothic Medium" pitchFamily="34" charset="0"/>
            </a:endParaRPr>
          </a:p>
        </p:txBody>
      </p:sp>
      <p:sp>
        <p:nvSpPr>
          <p:cNvPr id="3" name="Content Placeholder 2"/>
          <p:cNvSpPr>
            <a:spLocks noGrp="1"/>
          </p:cNvSpPr>
          <p:nvPr>
            <p:ph idx="1"/>
          </p:nvPr>
        </p:nvSpPr>
        <p:spPr/>
        <p:txBody>
          <a:bodyPr/>
          <a:lstStyle/>
          <a:p>
            <a:r>
              <a:rPr lang="en-US" dirty="0" smtClean="0">
                <a:latin typeface="Franklin Gothic Medium" pitchFamily="34" charset="0"/>
              </a:rPr>
              <a:t>Monocular cues</a:t>
            </a:r>
          </a:p>
          <a:p>
            <a:r>
              <a:rPr lang="en-US" dirty="0" smtClean="0">
                <a:latin typeface="Franklin Gothic Medium" pitchFamily="34" charset="0"/>
              </a:rPr>
              <a:t>Relative height</a:t>
            </a:r>
          </a:p>
          <a:p>
            <a:r>
              <a:rPr lang="en-US" dirty="0" smtClean="0">
                <a:latin typeface="Franklin Gothic Medium" pitchFamily="34" charset="0"/>
              </a:rPr>
              <a:t>Relative size</a:t>
            </a:r>
          </a:p>
          <a:p>
            <a:r>
              <a:rPr lang="en-US" dirty="0" smtClean="0">
                <a:latin typeface="Franklin Gothic Medium" pitchFamily="34" charset="0"/>
              </a:rPr>
              <a:t>Interposition</a:t>
            </a:r>
          </a:p>
          <a:p>
            <a:r>
              <a:rPr lang="en-US" dirty="0" smtClean="0">
                <a:latin typeface="Franklin Gothic Medium" pitchFamily="34" charset="0"/>
              </a:rPr>
              <a:t>Linear perspective</a:t>
            </a:r>
          </a:p>
          <a:p>
            <a:r>
              <a:rPr lang="en-US" dirty="0" smtClean="0">
                <a:latin typeface="Franklin Gothic Medium" pitchFamily="34" charset="0"/>
              </a:rPr>
              <a:t>Relative motion</a:t>
            </a:r>
          </a:p>
          <a:p>
            <a:r>
              <a:rPr lang="en-US" dirty="0" smtClean="0">
                <a:latin typeface="Franklin Gothic Medium" pitchFamily="34" charset="0"/>
              </a:rPr>
              <a:t>Light and shadow</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DEPTH PERCEPTION: </a:t>
            </a:r>
            <a:br>
              <a:rPr lang="en-US" dirty="0" smtClean="0">
                <a:latin typeface="Franklin Gothic Medium" pitchFamily="34" charset="0"/>
              </a:rPr>
            </a:br>
            <a:r>
              <a:rPr lang="en-US" sz="4000" i="1" dirty="0" smtClean="0">
                <a:latin typeface="Franklin Gothic Medium" pitchFamily="34" charset="0"/>
              </a:rPr>
              <a:t>MONOCULAR CUES – RELATIVE HEIGHT</a:t>
            </a:r>
            <a:endParaRPr lang="en-US" dirty="0">
              <a:latin typeface="Franklin Gothic Medium" pitchFamily="34" charset="0"/>
            </a:endParaRPr>
          </a:p>
        </p:txBody>
      </p:sp>
      <p:pic>
        <p:nvPicPr>
          <p:cNvPr id="99330" name="Picture 2" descr="https://lh6.googleusercontent.com/7AtNr1hCkLLZDc7TJHRTNoiEFNFCT6v9AD8X7ShYsiMNx1DijlS0JJXwcV3H0LPAVep-G1NF6hhDHOn72CmPViveFaAbI6HzO_xbwSyZyp4ttUxZ-w"/>
          <p:cNvPicPr>
            <a:picLocks noChangeAspect="1" noChangeArrowheads="1"/>
          </p:cNvPicPr>
          <p:nvPr/>
        </p:nvPicPr>
        <p:blipFill>
          <a:blip r:embed="rId3" cstate="print"/>
          <a:srcRect/>
          <a:stretch>
            <a:fillRect/>
          </a:stretch>
        </p:blipFill>
        <p:spPr bwMode="auto">
          <a:xfrm>
            <a:off x="228600" y="3124200"/>
            <a:ext cx="4429125" cy="3369558"/>
          </a:xfrm>
          <a:prstGeom prst="rect">
            <a:avLst/>
          </a:prstGeom>
          <a:noFill/>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903979"/>
            <a:ext cx="383846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85724" y="1610674"/>
            <a:ext cx="8705739" cy="830997"/>
          </a:xfrm>
          <a:prstGeom prst="rect">
            <a:avLst/>
          </a:prstGeom>
        </p:spPr>
        <p:txBody>
          <a:bodyPr wrap="square">
            <a:spAutoFit/>
          </a:bodyPr>
          <a:lstStyle/>
          <a:p>
            <a:pPr algn="ctr"/>
            <a:r>
              <a:rPr lang="en-US" altLang="en-US" sz="2400" dirty="0">
                <a:solidFill>
                  <a:srgbClr val="0000FF"/>
                </a:solidFill>
                <a:latin typeface="Franklin Gothic Medium" panose="020B0603020102020204" pitchFamily="34" charset="0"/>
              </a:rPr>
              <a:t>Relative </a:t>
            </a:r>
            <a:r>
              <a:rPr lang="en-US" altLang="en-US" sz="2400" dirty="0" smtClean="0">
                <a:solidFill>
                  <a:srgbClr val="0000FF"/>
                </a:solidFill>
                <a:latin typeface="Franklin Gothic Medium" panose="020B0603020102020204" pitchFamily="34" charset="0"/>
              </a:rPr>
              <a:t>Height:</a:t>
            </a:r>
            <a:r>
              <a:rPr lang="en-US" altLang="en-US" sz="2400" dirty="0" smtClean="0">
                <a:solidFill>
                  <a:srgbClr val="6600CC"/>
                </a:solidFill>
                <a:latin typeface="Franklin Gothic Medium" panose="020B0603020102020204" pitchFamily="34" charset="0"/>
              </a:rPr>
              <a:t> </a:t>
            </a:r>
            <a:r>
              <a:rPr lang="en-US" altLang="en-US" sz="2400" dirty="0" smtClean="0">
                <a:latin typeface="Franklin Gothic Medium" panose="020B0603020102020204" pitchFamily="34" charset="0"/>
              </a:rPr>
              <a:t>We perceive objects higher in our field of vision as farther away</a:t>
            </a:r>
            <a:endParaRPr lang="en-US" altLang="en-US" sz="2400" dirty="0">
              <a:latin typeface="Franklin Gothic Medium" panose="020B0603020102020204" pitchFamily="34" charset="0"/>
            </a:endParaRPr>
          </a:p>
        </p:txBody>
      </p:sp>
      <p:pic>
        <p:nvPicPr>
          <p:cNvPr id="7" name="Picture 2" descr="https://lh6.googleusercontent.com/7AtNr1hCkLLZDc7TJHRTNoiEFNFCT6v9AD8X7ShYsiMNx1DijlS0JJXwcV3H0LPAVep-G1NF6hhDHOn72CmPViveFaAbI6HzO_xbwSyZyp4ttUxZ-w"/>
          <p:cNvPicPr>
            <a:picLocks noChangeAspect="1" noChangeArrowheads="1"/>
          </p:cNvPicPr>
          <p:nvPr/>
        </p:nvPicPr>
        <p:blipFill>
          <a:blip r:embed="rId3" cstate="print"/>
          <a:srcRect/>
          <a:stretch>
            <a:fillRect/>
          </a:stretch>
        </p:blipFill>
        <p:spPr bwMode="auto">
          <a:xfrm rot="10800000">
            <a:off x="254726" y="3124200"/>
            <a:ext cx="4429125" cy="336955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DEPTH PERCEPTION: </a:t>
            </a:r>
            <a:br>
              <a:rPr lang="en-US" dirty="0" smtClean="0">
                <a:latin typeface="Franklin Gothic Medium" pitchFamily="34" charset="0"/>
              </a:rPr>
            </a:br>
            <a:r>
              <a:rPr lang="en-US" sz="4000" i="1" dirty="0" smtClean="0">
                <a:latin typeface="Franklin Gothic Medium" pitchFamily="34" charset="0"/>
              </a:rPr>
              <a:t>MONOCULAR CUES – RELATIVE SIZE</a:t>
            </a:r>
            <a:endParaRPr lang="en-US" dirty="0">
              <a:latin typeface="Franklin Gothic Medium" pitchFamily="34" charset="0"/>
            </a:endParaRPr>
          </a:p>
        </p:txBody>
      </p:sp>
      <p:pic>
        <p:nvPicPr>
          <p:cNvPr id="98306" name="Picture 2" descr="https://lh4.googleusercontent.com/onPLtY5oIUYDpqsNDOa2IJFKZUyAWFIB-O5PE60ggIKkkBCu1wp8FJLwL9tq_2QAr-J567SAvX3dxI_DLUgkuNwLQ-C8i73sFFqEhoPi_Rmid2Nr4g"/>
          <p:cNvPicPr>
            <a:picLocks noChangeAspect="1" noChangeArrowheads="1"/>
          </p:cNvPicPr>
          <p:nvPr/>
        </p:nvPicPr>
        <p:blipFill>
          <a:blip r:embed="rId3" cstate="print"/>
          <a:srcRect/>
          <a:stretch>
            <a:fillRect/>
          </a:stretch>
        </p:blipFill>
        <p:spPr bwMode="auto">
          <a:xfrm>
            <a:off x="685800" y="2841183"/>
            <a:ext cx="3301943" cy="3881232"/>
          </a:xfrm>
          <a:prstGeom prst="rect">
            <a:avLst/>
          </a:prstGeom>
          <a:noFill/>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48000"/>
            <a:ext cx="3810000" cy="346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04800" y="1579200"/>
            <a:ext cx="8382000" cy="830997"/>
          </a:xfrm>
          <a:prstGeom prst="rect">
            <a:avLst/>
          </a:prstGeom>
        </p:spPr>
        <p:txBody>
          <a:bodyPr wrap="square">
            <a:spAutoFit/>
          </a:bodyPr>
          <a:lstStyle/>
          <a:p>
            <a:pPr algn="ctr"/>
            <a:r>
              <a:rPr lang="en-US" altLang="en-US" sz="2400" dirty="0">
                <a:solidFill>
                  <a:srgbClr val="0000FF"/>
                </a:solidFill>
                <a:latin typeface="Franklin Gothic Medium" panose="020B0603020102020204" pitchFamily="34" charset="0"/>
              </a:rPr>
              <a:t>Relative Size:</a:t>
            </a:r>
            <a:r>
              <a:rPr lang="en-US" altLang="en-US" sz="2400" dirty="0">
                <a:solidFill>
                  <a:srgbClr val="6600CC"/>
                </a:solidFill>
                <a:latin typeface="Franklin Gothic Medium" panose="020B0603020102020204" pitchFamily="34" charset="0"/>
              </a:rPr>
              <a:t> </a:t>
            </a:r>
            <a:r>
              <a:rPr lang="en-US" altLang="en-US" sz="2400" dirty="0">
                <a:latin typeface="Franklin Gothic Medium" panose="020B0603020102020204" pitchFamily="34" charset="0"/>
              </a:rPr>
              <a:t>If two objects are similar in size, we perceive the one that casts a smaller retinal image to be farther away.</a:t>
            </a: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DEPTH PERCEPTION: </a:t>
            </a:r>
            <a:br>
              <a:rPr lang="en-US" dirty="0" smtClean="0">
                <a:latin typeface="Franklin Gothic Medium" pitchFamily="34" charset="0"/>
              </a:rPr>
            </a:br>
            <a:r>
              <a:rPr lang="en-US" sz="4000" i="1" dirty="0" smtClean="0">
                <a:latin typeface="Franklin Gothic Medium" pitchFamily="34" charset="0"/>
              </a:rPr>
              <a:t>MONOCULAR CUES – INTERPOSITION</a:t>
            </a:r>
            <a:endParaRPr lang="en-US" dirty="0">
              <a:latin typeface="Franklin Gothic Medium" pitchFamily="34" charset="0"/>
            </a:endParaRPr>
          </a:p>
        </p:txBody>
      </p:sp>
      <p:pic>
        <p:nvPicPr>
          <p:cNvPr id="97282" name="Picture 2" descr="https://lh3.googleusercontent.com/JSOQ2Y2Tkvpp9sFyBJpGqPpQGmdda1yFCOyjg9Q6DqC4bSgrEqRU2lkoUi-CGKmGh9qtd8CRPeGCUHYI3DuIHsJYZSsAVZEUMbQCJ7db8mEnDv8w3A"/>
          <p:cNvPicPr>
            <a:picLocks noChangeAspect="1" noChangeArrowheads="1"/>
          </p:cNvPicPr>
          <p:nvPr/>
        </p:nvPicPr>
        <p:blipFill>
          <a:blip r:embed="rId3" cstate="print"/>
          <a:srcRect/>
          <a:stretch>
            <a:fillRect/>
          </a:stretch>
        </p:blipFill>
        <p:spPr bwMode="auto">
          <a:xfrm>
            <a:off x="304800" y="1600200"/>
            <a:ext cx="4724400" cy="5161110"/>
          </a:xfrm>
          <a:prstGeom prst="rect">
            <a:avLst/>
          </a:prstGeom>
          <a:noFill/>
        </p:spPr>
      </p:pic>
      <p:sp>
        <p:nvSpPr>
          <p:cNvPr id="3" name="Rectangle 2"/>
          <p:cNvSpPr/>
          <p:nvPr/>
        </p:nvSpPr>
        <p:spPr>
          <a:xfrm>
            <a:off x="5105400" y="1981200"/>
            <a:ext cx="3886200" cy="3416320"/>
          </a:xfrm>
          <a:prstGeom prst="rect">
            <a:avLst/>
          </a:prstGeom>
        </p:spPr>
        <p:txBody>
          <a:bodyPr wrap="square">
            <a:spAutoFit/>
          </a:bodyPr>
          <a:lstStyle/>
          <a:p>
            <a:pPr algn="ctr"/>
            <a:r>
              <a:rPr lang="en-US" altLang="en-US" sz="3600" dirty="0">
                <a:solidFill>
                  <a:srgbClr val="0000FF"/>
                </a:solidFill>
                <a:latin typeface="Franklin Gothic Medium" panose="020B0603020102020204" pitchFamily="34" charset="0"/>
              </a:rPr>
              <a:t>Interposition:</a:t>
            </a:r>
            <a:r>
              <a:rPr lang="en-US" altLang="en-US" sz="3600" dirty="0">
                <a:solidFill>
                  <a:srgbClr val="6600CC"/>
                </a:solidFill>
                <a:latin typeface="Franklin Gothic Medium" panose="020B0603020102020204" pitchFamily="34" charset="0"/>
              </a:rPr>
              <a:t> </a:t>
            </a:r>
            <a:r>
              <a:rPr lang="en-US" altLang="en-US" sz="3600" dirty="0">
                <a:latin typeface="Franklin Gothic Medium" panose="020B0603020102020204" pitchFamily="34" charset="0"/>
              </a:rPr>
              <a:t>Objects that occlude (block) other objects tend to be perceived as closer.</a:t>
            </a: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8915400" cy="1252728"/>
          </a:xfrm>
        </p:spPr>
        <p:txBody>
          <a:bodyPr>
            <a:normAutofit fontScale="90000"/>
          </a:bodyPr>
          <a:lstStyle/>
          <a:p>
            <a:r>
              <a:rPr lang="en-US" dirty="0" smtClean="0">
                <a:latin typeface="Franklin Gothic Medium" pitchFamily="34" charset="0"/>
              </a:rPr>
              <a:t>DEPTH PERCEPTION: </a:t>
            </a:r>
            <a:br>
              <a:rPr lang="en-US" dirty="0" smtClean="0">
                <a:latin typeface="Franklin Gothic Medium" pitchFamily="34" charset="0"/>
              </a:rPr>
            </a:br>
            <a:r>
              <a:rPr lang="en-US" sz="4000" i="1" dirty="0" smtClean="0">
                <a:latin typeface="Franklin Gothic Medium" pitchFamily="34" charset="0"/>
              </a:rPr>
              <a:t>MONOCULAR CUES – LINEAR PERSPECTIVE</a:t>
            </a:r>
            <a:endParaRPr lang="en-US" dirty="0">
              <a:latin typeface="Franklin Gothic Medium" pitchFamily="34" charset="0"/>
            </a:endParaRPr>
          </a:p>
        </p:txBody>
      </p:sp>
      <p:pic>
        <p:nvPicPr>
          <p:cNvPr id="96258" name="Picture 2" descr="https://lh3.googleusercontent.com/Ba8enje3a0AO1qNTdfrikqJ8HYD-GpSoEiH-R1zpvWDGqtTjor83bKuwPug_HXdM4dTDt9Zki6AvKD--W9ztn99zH-60G7eY4wGoK-x9DC2k08TY0A"/>
          <p:cNvPicPr>
            <a:picLocks noChangeAspect="1" noChangeArrowheads="1"/>
          </p:cNvPicPr>
          <p:nvPr/>
        </p:nvPicPr>
        <p:blipFill>
          <a:blip r:embed="rId3" cstate="print"/>
          <a:srcRect/>
          <a:stretch>
            <a:fillRect/>
          </a:stretch>
        </p:blipFill>
        <p:spPr bwMode="auto">
          <a:xfrm>
            <a:off x="2019300" y="3084285"/>
            <a:ext cx="4876800" cy="3773715"/>
          </a:xfrm>
          <a:prstGeom prst="rect">
            <a:avLst/>
          </a:prstGeom>
          <a:noFill/>
        </p:spPr>
      </p:pic>
      <p:sp>
        <p:nvSpPr>
          <p:cNvPr id="3" name="Rectangle 2"/>
          <p:cNvSpPr/>
          <p:nvPr/>
        </p:nvSpPr>
        <p:spPr>
          <a:xfrm>
            <a:off x="0" y="1655299"/>
            <a:ext cx="9144000" cy="1089529"/>
          </a:xfrm>
          <a:prstGeom prst="rect">
            <a:avLst/>
          </a:prstGeom>
        </p:spPr>
        <p:txBody>
          <a:bodyPr wrap="square">
            <a:spAutoFit/>
          </a:bodyPr>
          <a:lstStyle/>
          <a:p>
            <a:pPr algn="ctr">
              <a:lnSpc>
                <a:spcPct val="90000"/>
              </a:lnSpc>
            </a:pPr>
            <a:r>
              <a:rPr lang="en-US" altLang="en-US" sz="2400" dirty="0">
                <a:solidFill>
                  <a:srgbClr val="0000FF"/>
                </a:solidFill>
                <a:latin typeface="Franklin Gothic Medium" panose="020B0603020102020204" pitchFamily="34" charset="0"/>
              </a:rPr>
              <a:t>Linear Perspective:</a:t>
            </a:r>
            <a:r>
              <a:rPr lang="en-US" altLang="en-US" sz="2400" dirty="0">
                <a:solidFill>
                  <a:srgbClr val="6600CC"/>
                </a:solidFill>
                <a:latin typeface="Franklin Gothic Medium" panose="020B0603020102020204" pitchFamily="34" charset="0"/>
              </a:rPr>
              <a:t> </a:t>
            </a:r>
            <a:r>
              <a:rPr lang="en-US" altLang="en-US" sz="2400" dirty="0">
                <a:latin typeface="Franklin Gothic Medium" panose="020B0603020102020204" pitchFamily="34" charset="0"/>
              </a:rPr>
              <a:t>Parallel lines, such as railroad tracks, appear to converge in the distance. The more the lines converge, the greater their perceived distance.</a:t>
            </a: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DEPTH PERCEPTION: </a:t>
            </a:r>
            <a:br>
              <a:rPr lang="en-US" dirty="0" smtClean="0">
                <a:latin typeface="Franklin Gothic Medium" pitchFamily="34" charset="0"/>
              </a:rPr>
            </a:br>
            <a:r>
              <a:rPr lang="en-US" sz="4000" i="1" dirty="0" smtClean="0">
                <a:latin typeface="Franklin Gothic Medium" pitchFamily="34" charset="0"/>
              </a:rPr>
              <a:t>MONOCULAR CUES – RELATIVE MOTION</a:t>
            </a:r>
            <a:endParaRPr lang="en-US" dirty="0">
              <a:latin typeface="Franklin Gothic Medium" pitchFamily="34" charset="0"/>
            </a:endParaRPr>
          </a:p>
        </p:txBody>
      </p:sp>
      <p:pic>
        <p:nvPicPr>
          <p:cNvPr id="95234" name="Picture 2" descr="https://lh4.googleusercontent.com/vEabQHGViNOaYHGIF3qaV6P3puQxBM3s3zHzsHsRK2z-ZAOZysQ6IureYphcNG5MyAJ4ycG3p_WPsSmd8ouOAEw-w0CpW7zK4kZBgLcFw75noUZ8nw"/>
          <p:cNvPicPr>
            <a:picLocks noChangeAspect="1" noChangeArrowheads="1"/>
          </p:cNvPicPr>
          <p:nvPr/>
        </p:nvPicPr>
        <p:blipFill>
          <a:blip r:embed="rId3" cstate="print"/>
          <a:srcRect/>
          <a:stretch>
            <a:fillRect/>
          </a:stretch>
        </p:blipFill>
        <p:spPr bwMode="auto">
          <a:xfrm>
            <a:off x="4800600" y="2111245"/>
            <a:ext cx="4032827" cy="4267201"/>
          </a:xfrm>
          <a:prstGeom prst="rect">
            <a:avLst/>
          </a:prstGeom>
          <a:noFill/>
        </p:spPr>
      </p:pic>
      <p:sp>
        <p:nvSpPr>
          <p:cNvPr id="3" name="Rectangle 2"/>
          <p:cNvSpPr/>
          <p:nvPr/>
        </p:nvSpPr>
        <p:spPr>
          <a:xfrm>
            <a:off x="476794" y="1828800"/>
            <a:ext cx="3276600" cy="4832092"/>
          </a:xfrm>
          <a:prstGeom prst="rect">
            <a:avLst/>
          </a:prstGeom>
        </p:spPr>
        <p:txBody>
          <a:bodyPr wrap="square">
            <a:spAutoFit/>
          </a:bodyPr>
          <a:lstStyle/>
          <a:p>
            <a:pPr algn="ctr"/>
            <a:r>
              <a:rPr lang="en-US" altLang="en-US" sz="2800" dirty="0">
                <a:solidFill>
                  <a:srgbClr val="0000FF"/>
                </a:solidFill>
                <a:latin typeface="Franklin Gothic Medium" panose="020B0603020102020204" pitchFamily="34" charset="0"/>
              </a:rPr>
              <a:t>Relative motion:</a:t>
            </a:r>
            <a:r>
              <a:rPr lang="en-US" altLang="en-US" sz="2800" dirty="0">
                <a:solidFill>
                  <a:srgbClr val="6600CC"/>
                </a:solidFill>
                <a:latin typeface="Franklin Gothic Medium" panose="020B0603020102020204" pitchFamily="34" charset="0"/>
              </a:rPr>
              <a:t> </a:t>
            </a:r>
            <a:r>
              <a:rPr lang="en-US" altLang="en-US" sz="2800" dirty="0">
                <a:latin typeface="Franklin Gothic Medium" panose="020B0603020102020204" pitchFamily="34" charset="0"/>
              </a:rPr>
              <a:t>Objects closer to a fixation point move faster and in opposing direction to those objects that are farther away from a fixation point, moving slower and in the same direction. </a:t>
            </a: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686800" cy="1252728"/>
          </a:xfrm>
        </p:spPr>
        <p:txBody>
          <a:bodyPr>
            <a:normAutofit fontScale="90000"/>
          </a:bodyPr>
          <a:lstStyle/>
          <a:p>
            <a:r>
              <a:rPr lang="en-US" dirty="0" smtClean="0">
                <a:latin typeface="Franklin Gothic Medium" pitchFamily="34" charset="0"/>
              </a:rPr>
              <a:t>DEPTH PERCEPTION: </a:t>
            </a:r>
            <a:br>
              <a:rPr lang="en-US" dirty="0" smtClean="0">
                <a:latin typeface="Franklin Gothic Medium" pitchFamily="34" charset="0"/>
              </a:rPr>
            </a:br>
            <a:r>
              <a:rPr lang="en-US" sz="4000" i="1" dirty="0" smtClean="0">
                <a:latin typeface="Franklin Gothic Medium" pitchFamily="34" charset="0"/>
              </a:rPr>
              <a:t>MONOCULAR CUES – LIGHT AND SHADOW</a:t>
            </a:r>
            <a:endParaRPr lang="en-US" dirty="0">
              <a:latin typeface="Franklin Gothic Medium" pitchFamily="34" charset="0"/>
            </a:endParaRPr>
          </a:p>
        </p:txBody>
      </p:sp>
      <p:pic>
        <p:nvPicPr>
          <p:cNvPr id="94210" name="Picture 2" descr="https://lh3.googleusercontent.com/8tlett0jtOo1GEQiUQyJdIQ2DUBxwHfVkNPdaxD-Nj3f1Bh7Dvap5qwun6sCyjR-mpdqwrpk9LygNldXrASo3vSXn2xYjb7we29kLaBJsv9fEWvAxQ"/>
          <p:cNvPicPr>
            <a:picLocks noChangeAspect="1" noChangeArrowheads="1"/>
          </p:cNvPicPr>
          <p:nvPr/>
        </p:nvPicPr>
        <p:blipFill>
          <a:blip r:embed="rId3" cstate="print"/>
          <a:srcRect/>
          <a:stretch>
            <a:fillRect/>
          </a:stretch>
        </p:blipFill>
        <p:spPr bwMode="auto">
          <a:xfrm>
            <a:off x="3124200" y="3352800"/>
            <a:ext cx="3352800" cy="3352801"/>
          </a:xfrm>
          <a:prstGeom prst="rect">
            <a:avLst/>
          </a:prstGeom>
          <a:noFill/>
        </p:spPr>
      </p:pic>
      <p:sp>
        <p:nvSpPr>
          <p:cNvPr id="3" name="Rectangle 2"/>
          <p:cNvSpPr/>
          <p:nvPr/>
        </p:nvSpPr>
        <p:spPr>
          <a:xfrm>
            <a:off x="457200" y="1623358"/>
            <a:ext cx="7924800" cy="1274195"/>
          </a:xfrm>
          <a:prstGeom prst="rect">
            <a:avLst/>
          </a:prstGeom>
        </p:spPr>
        <p:txBody>
          <a:bodyPr wrap="square">
            <a:spAutoFit/>
          </a:bodyPr>
          <a:lstStyle/>
          <a:p>
            <a:pPr algn="ctr">
              <a:lnSpc>
                <a:spcPct val="80000"/>
              </a:lnSpc>
            </a:pPr>
            <a:r>
              <a:rPr lang="en-US" altLang="en-US" sz="2400" dirty="0">
                <a:solidFill>
                  <a:srgbClr val="0000FF"/>
                </a:solidFill>
                <a:latin typeface="Franklin Gothic Medium" panose="020B0603020102020204" pitchFamily="34" charset="0"/>
              </a:rPr>
              <a:t>Light and Shadow:</a:t>
            </a:r>
            <a:r>
              <a:rPr lang="en-US" altLang="en-US" sz="2400" dirty="0">
                <a:solidFill>
                  <a:srgbClr val="6600CC"/>
                </a:solidFill>
                <a:latin typeface="Franklin Gothic Medium" panose="020B0603020102020204" pitchFamily="34" charset="0"/>
              </a:rPr>
              <a:t> </a:t>
            </a:r>
            <a:r>
              <a:rPr lang="en-US" altLang="en-US" sz="2400" dirty="0">
                <a:latin typeface="Franklin Gothic Medium" panose="020B0603020102020204" pitchFamily="34" charset="0"/>
              </a:rPr>
              <a:t>Nearby objects reflect more light into our eyes than more distant objects. Given two identical objects, the ones that are shaded on top are seen as “sticking out toward us”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UNIT OVERVIEW</a:t>
            </a:r>
            <a:endParaRPr lang="en-US" dirty="0">
              <a:latin typeface="Franklin Gothic Medium" pitchFamily="34" charset="0"/>
            </a:endParaRPr>
          </a:p>
        </p:txBody>
      </p:sp>
      <p:sp>
        <p:nvSpPr>
          <p:cNvPr id="3" name="Content Placeholder 2"/>
          <p:cNvSpPr>
            <a:spLocks noGrp="1"/>
          </p:cNvSpPr>
          <p:nvPr>
            <p:ph idx="1"/>
          </p:nvPr>
        </p:nvSpPr>
        <p:spPr/>
        <p:txBody>
          <a:bodyPr/>
          <a:lstStyle/>
          <a:p>
            <a:r>
              <a:rPr lang="en-US" dirty="0" smtClean="0">
                <a:latin typeface="Franklin Gothic Medium" pitchFamily="34" charset="0"/>
              </a:rPr>
              <a:t>Sensing the World: Some Basic Principles</a:t>
            </a:r>
          </a:p>
          <a:p>
            <a:r>
              <a:rPr lang="en-US" dirty="0" smtClean="0">
                <a:latin typeface="Franklin Gothic Medium" pitchFamily="34" charset="0"/>
              </a:rPr>
              <a:t>Vision</a:t>
            </a:r>
          </a:p>
          <a:p>
            <a:r>
              <a:rPr lang="en-US" dirty="0" smtClean="0">
                <a:latin typeface="Franklin Gothic Medium" pitchFamily="34" charset="0"/>
              </a:rPr>
              <a:t>Hearing</a:t>
            </a:r>
          </a:p>
          <a:p>
            <a:r>
              <a:rPr lang="en-US" dirty="0" smtClean="0">
                <a:latin typeface="Franklin Gothic Medium" pitchFamily="34" charset="0"/>
              </a:rPr>
              <a:t>Other Senses</a:t>
            </a:r>
          </a:p>
          <a:p>
            <a:r>
              <a:rPr lang="en-US" dirty="0" smtClean="0">
                <a:latin typeface="Franklin Gothic Medium" pitchFamily="34" charset="0"/>
              </a:rPr>
              <a:t>Perceptual Organization</a:t>
            </a:r>
          </a:p>
          <a:p>
            <a:r>
              <a:rPr lang="en-US" dirty="0" smtClean="0">
                <a:latin typeface="Franklin Gothic Medium" pitchFamily="34" charset="0"/>
              </a:rPr>
              <a:t>Perceptual Interpretation</a:t>
            </a:r>
          </a:p>
          <a:p>
            <a:r>
              <a:rPr lang="en-US" dirty="0" smtClean="0">
                <a:latin typeface="Franklin Gothic Medium" pitchFamily="34" charset="0"/>
              </a:rPr>
              <a:t>Is there Extrasensory Perception?</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POP – OUT PHENOMENON</a:t>
            </a:r>
            <a:endParaRPr lang="en-US" dirty="0">
              <a:latin typeface="Franklin Gothic Medium" pitchFamily="34" charset="0"/>
            </a:endParaRPr>
          </a:p>
        </p:txBody>
      </p:sp>
      <p:pic>
        <p:nvPicPr>
          <p:cNvPr id="77826" name="Picture 2" descr="https://lh5.googleusercontent.com/-8SXWw4DnTFOPAWMAzJ1mePNtTz6t8Z7kWxQUJ2sQus5MlnFdzTaCsekoR4if1m48rNI500yHAUtWAzf0ZKouM1zAt915a_BQTQtNcjdZYSF2DoNuQ"/>
          <p:cNvPicPr>
            <a:picLocks noChangeAspect="1" noChangeArrowheads="1"/>
          </p:cNvPicPr>
          <p:nvPr/>
        </p:nvPicPr>
        <p:blipFill>
          <a:blip r:embed="rId3" cstate="print"/>
          <a:srcRect/>
          <a:stretch>
            <a:fillRect/>
          </a:stretch>
        </p:blipFill>
        <p:spPr bwMode="auto">
          <a:xfrm>
            <a:off x="457200" y="2133600"/>
            <a:ext cx="3990975" cy="3686176"/>
          </a:xfrm>
          <a:prstGeom prst="rect">
            <a:avLst/>
          </a:prstGeom>
          <a:noFill/>
        </p:spPr>
      </p:pic>
      <p:pic>
        <p:nvPicPr>
          <p:cNvPr id="77828" name="Picture 4" descr="https://lh6.googleusercontent.com/Vkrvj8_ESvghezs08bFGCzPDIUconjdLoeTDnUJX8g_ME_QfHA3h8PXWKN4gwmlunithHREGROp7LnLT-aoaWK2SYqAkM7evqgatYwX-Q0mQf3_etA"/>
          <p:cNvPicPr>
            <a:picLocks noChangeAspect="1" noChangeArrowheads="1"/>
          </p:cNvPicPr>
          <p:nvPr/>
        </p:nvPicPr>
        <p:blipFill>
          <a:blip r:embed="rId4" cstate="print"/>
          <a:srcRect/>
          <a:stretch>
            <a:fillRect/>
          </a:stretch>
        </p:blipFill>
        <p:spPr bwMode="auto">
          <a:xfrm>
            <a:off x="5105400" y="2438400"/>
            <a:ext cx="2857500" cy="2857500"/>
          </a:xfrm>
          <a:prstGeom prst="rect">
            <a:avLst/>
          </a:prstGeom>
          <a:noFill/>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MOTION PERCEPTION</a:t>
            </a:r>
            <a:endParaRPr lang="en-US" dirty="0">
              <a:latin typeface="Franklin Gothic Medium" pitchFamily="34" charset="0"/>
            </a:endParaRPr>
          </a:p>
        </p:txBody>
      </p:sp>
      <p:sp>
        <p:nvSpPr>
          <p:cNvPr id="3" name="Content Placeholder 2"/>
          <p:cNvSpPr>
            <a:spLocks noGrp="1"/>
          </p:cNvSpPr>
          <p:nvPr>
            <p:ph idx="1"/>
          </p:nvPr>
        </p:nvSpPr>
        <p:spPr>
          <a:xfrm>
            <a:off x="228600" y="1612692"/>
            <a:ext cx="3505200" cy="5854908"/>
          </a:xfrm>
        </p:spPr>
        <p:txBody>
          <a:bodyPr>
            <a:normAutofit fontScale="92500" lnSpcReduction="10000"/>
          </a:bodyPr>
          <a:lstStyle/>
          <a:p>
            <a:pPr marL="118872" indent="0">
              <a:lnSpc>
                <a:spcPct val="90000"/>
              </a:lnSpc>
              <a:buNone/>
            </a:pPr>
            <a:r>
              <a:rPr lang="en-US" altLang="en-US" sz="2800" dirty="0">
                <a:solidFill>
                  <a:srgbClr val="0000FF"/>
                </a:solidFill>
                <a:latin typeface="Franklin Gothic Medium" panose="020B0603020102020204" pitchFamily="34" charset="0"/>
              </a:rPr>
              <a:t>Stroboscopic </a:t>
            </a:r>
            <a:r>
              <a:rPr lang="en-US" altLang="en-US" sz="2800" dirty="0" smtClean="0">
                <a:solidFill>
                  <a:srgbClr val="0000FF"/>
                </a:solidFill>
                <a:latin typeface="Franklin Gothic Medium" panose="020B0603020102020204" pitchFamily="34" charset="0"/>
              </a:rPr>
              <a:t>motion:</a:t>
            </a:r>
          </a:p>
          <a:p>
            <a:pPr marL="457200" lvl="1" indent="0">
              <a:lnSpc>
                <a:spcPct val="90000"/>
              </a:lnSpc>
              <a:buNone/>
            </a:pPr>
            <a:r>
              <a:rPr lang="en-US" altLang="en-US" sz="2400" dirty="0" smtClean="0">
                <a:latin typeface="Franklin Gothic Medium" panose="020B0603020102020204" pitchFamily="34" charset="0"/>
              </a:rPr>
              <a:t>Created </a:t>
            </a:r>
            <a:r>
              <a:rPr lang="en-US" altLang="en-US" sz="2400" dirty="0">
                <a:latin typeface="Franklin Gothic Medium" panose="020B0603020102020204" pitchFamily="34" charset="0"/>
              </a:rPr>
              <a:t>by a rapid series of still </a:t>
            </a:r>
            <a:r>
              <a:rPr lang="en-US" altLang="en-US" sz="2400" dirty="0" smtClean="0">
                <a:latin typeface="Franklin Gothic Medium" panose="020B0603020102020204" pitchFamily="34" charset="0"/>
              </a:rPr>
              <a:t>pictures</a:t>
            </a:r>
          </a:p>
          <a:p>
            <a:pPr marL="457200" lvl="1" indent="0">
              <a:lnSpc>
                <a:spcPct val="90000"/>
              </a:lnSpc>
              <a:buNone/>
            </a:pPr>
            <a:endParaRPr lang="en-US" altLang="en-US" sz="2400" dirty="0">
              <a:latin typeface="Franklin Gothic Medium" panose="020B0603020102020204" pitchFamily="34" charset="0"/>
            </a:endParaRPr>
          </a:p>
          <a:p>
            <a:endParaRPr lang="en-US" sz="1400" dirty="0" smtClean="0">
              <a:latin typeface="Franklin Gothic Medium" pitchFamily="34" charset="0"/>
            </a:endParaRPr>
          </a:p>
          <a:p>
            <a:endParaRPr lang="en-US" sz="1400" dirty="0" smtClean="0">
              <a:latin typeface="Franklin Gothic Medium" pitchFamily="34" charset="0"/>
            </a:endParaRPr>
          </a:p>
          <a:p>
            <a:endParaRPr lang="en-US" sz="1400" dirty="0" smtClean="0">
              <a:latin typeface="Franklin Gothic Medium" pitchFamily="34" charset="0"/>
            </a:endParaRPr>
          </a:p>
          <a:p>
            <a:endParaRPr lang="en-US" sz="1400" dirty="0" smtClean="0">
              <a:latin typeface="Franklin Gothic Medium" pitchFamily="34" charset="0"/>
            </a:endParaRPr>
          </a:p>
          <a:p>
            <a:endParaRPr lang="en-US" sz="1400" dirty="0" smtClean="0">
              <a:latin typeface="Franklin Gothic Medium" pitchFamily="34" charset="0"/>
            </a:endParaRPr>
          </a:p>
          <a:p>
            <a:endParaRPr lang="en-US" sz="1400" dirty="0" smtClean="0">
              <a:latin typeface="Franklin Gothic Medium" pitchFamily="34" charset="0"/>
            </a:endParaRPr>
          </a:p>
          <a:p>
            <a:endParaRPr lang="en-US" sz="1400" dirty="0" smtClean="0">
              <a:latin typeface="Franklin Gothic Medium" pitchFamily="34" charset="0"/>
            </a:endParaRPr>
          </a:p>
          <a:p>
            <a:endParaRPr lang="en-US" sz="1400" dirty="0" smtClean="0">
              <a:latin typeface="Franklin Gothic Medium" pitchFamily="34" charset="0"/>
            </a:endParaRPr>
          </a:p>
          <a:p>
            <a:endParaRPr lang="en-US" sz="1400" dirty="0" smtClean="0">
              <a:latin typeface="Franklin Gothic Medium" pitchFamily="34" charset="0"/>
            </a:endParaRPr>
          </a:p>
          <a:p>
            <a:endParaRPr lang="en-US" sz="1400" dirty="0" smtClean="0">
              <a:latin typeface="Franklin Gothic Medium" pitchFamily="34" charset="0"/>
            </a:endParaRPr>
          </a:p>
          <a:p>
            <a:endParaRPr lang="en-US" sz="1400" dirty="0" smtClean="0">
              <a:latin typeface="Franklin Gothic Medium" pitchFamily="34" charset="0"/>
            </a:endParaRPr>
          </a:p>
          <a:p>
            <a:endParaRPr lang="en-US" sz="1400" dirty="0" smtClean="0">
              <a:latin typeface="Franklin Gothic Medium" pitchFamily="34" charset="0"/>
            </a:endParaRPr>
          </a:p>
          <a:p>
            <a:endParaRPr lang="en-US" sz="1400" dirty="0" smtClean="0">
              <a:latin typeface="Franklin Gothic Medium" pitchFamily="34" charset="0"/>
            </a:endParaRPr>
          </a:p>
          <a:p>
            <a:endParaRPr lang="en-US" sz="1400" dirty="0">
              <a:latin typeface="Franklin Gothic Medium" pitchFamily="34" charset="0"/>
            </a:endParaRPr>
          </a:p>
          <a:p>
            <a:endParaRPr lang="en-US" sz="1400" dirty="0" smtClean="0">
              <a:latin typeface="Franklin Gothic Medium" pitchFamily="34" charset="0"/>
            </a:endParaRPr>
          </a:p>
          <a:p>
            <a:endParaRPr lang="en-US" sz="1400" dirty="0">
              <a:latin typeface="Franklin Gothic Medium" pitchFamily="34" charset="0"/>
            </a:endParaRPr>
          </a:p>
          <a:p>
            <a:endParaRPr lang="en-US" sz="1400" dirty="0" smtClean="0">
              <a:latin typeface="Franklin Gothic Medium" pitchFamily="34" charset="0"/>
            </a:endParaRPr>
          </a:p>
          <a:p>
            <a:endParaRPr lang="en-US" sz="1400" dirty="0" smtClean="0">
              <a:latin typeface="Franklin Gothic Medium" pitchFamily="34" charset="0"/>
            </a:endParaRPr>
          </a:p>
          <a:p>
            <a:endParaRPr lang="en-US" sz="1400" dirty="0" smtClean="0">
              <a:latin typeface="Franklin Gothic Medium" pitchFamily="34" charset="0"/>
            </a:endParaRPr>
          </a:p>
          <a:p>
            <a:pPr marL="118872" indent="0">
              <a:buNone/>
            </a:pPr>
            <a:r>
              <a:rPr lang="en-US" sz="1400" dirty="0">
                <a:latin typeface="Franklin Gothic Medium" pitchFamily="34" charset="0"/>
                <a:hlinkClick r:id="rId3"/>
              </a:rPr>
              <a:t>https://</a:t>
            </a:r>
            <a:r>
              <a:rPr lang="en-US" sz="1400" dirty="0" smtClean="0">
                <a:latin typeface="Franklin Gothic Medium" pitchFamily="34" charset="0"/>
                <a:hlinkClick r:id="rId3"/>
              </a:rPr>
              <a:t>www.youtube.com/watch?v=xSrDnIVgVv0</a:t>
            </a:r>
            <a:endParaRPr lang="en-US" sz="1400" dirty="0" smtClean="0">
              <a:latin typeface="Franklin Gothic Medium" pitchFamily="34" charset="0"/>
            </a:endParaRPr>
          </a:p>
          <a:p>
            <a:endParaRPr lang="en-US" sz="1400" dirty="0" smtClean="0">
              <a:latin typeface="Franklin Gothic Medium" pitchFamily="34" charset="0"/>
            </a:endParaRPr>
          </a:p>
          <a:p>
            <a:endParaRPr lang="en-US" sz="1400" dirty="0" smtClean="0">
              <a:latin typeface="Franklin Gothic Medium" pitchFamily="34" charset="0"/>
            </a:endParaRPr>
          </a:p>
          <a:p>
            <a:pPr>
              <a:buNone/>
            </a:pPr>
            <a:r>
              <a:rPr lang="en-US" sz="1400" dirty="0" smtClean="0">
                <a:latin typeface="Franklin Gothic Medium" pitchFamily="34" charset="0"/>
              </a:rPr>
              <a:t>https://www.youtube.com/watch?v=2jqKiVHS6x4</a:t>
            </a:r>
            <a:endParaRPr lang="en-US" sz="1400" dirty="0">
              <a:latin typeface="Franklin Gothic Medium" pitchFamily="34" charset="0"/>
            </a:endParaRPr>
          </a:p>
        </p:txBody>
      </p:sp>
      <p:pic>
        <p:nvPicPr>
          <p:cNvPr id="91140" name="Picture 4" descr="http://amcon.files.wordpress.com/2011/04/phiphenom1.gif"/>
          <p:cNvPicPr>
            <a:picLocks noChangeAspect="1" noChangeArrowheads="1" noCrop="1"/>
          </p:cNvPicPr>
          <p:nvPr/>
        </p:nvPicPr>
        <p:blipFill>
          <a:blip r:embed="rId4" cstate="print"/>
          <a:srcRect/>
          <a:stretch>
            <a:fillRect/>
          </a:stretch>
        </p:blipFill>
        <p:spPr bwMode="auto">
          <a:xfrm>
            <a:off x="4953000" y="2790278"/>
            <a:ext cx="3962400" cy="3962400"/>
          </a:xfrm>
          <a:prstGeom prst="rect">
            <a:avLst/>
          </a:prstGeom>
          <a:noFill/>
        </p:spPr>
      </p:pic>
      <p:sp>
        <p:nvSpPr>
          <p:cNvPr id="4" name="Rectangle 3"/>
          <p:cNvSpPr/>
          <p:nvPr/>
        </p:nvSpPr>
        <p:spPr>
          <a:xfrm>
            <a:off x="4648200" y="1612692"/>
            <a:ext cx="4572000" cy="1144929"/>
          </a:xfrm>
          <a:prstGeom prst="rect">
            <a:avLst/>
          </a:prstGeom>
        </p:spPr>
        <p:txBody>
          <a:bodyPr>
            <a:spAutoFit/>
          </a:bodyPr>
          <a:lstStyle/>
          <a:p>
            <a:pPr>
              <a:lnSpc>
                <a:spcPct val="90000"/>
              </a:lnSpc>
            </a:pPr>
            <a:r>
              <a:rPr lang="en-US" altLang="en-US" sz="2800" dirty="0">
                <a:solidFill>
                  <a:srgbClr val="0000FF"/>
                </a:solidFill>
                <a:latin typeface="Franklin Gothic Medium" panose="020B0603020102020204" pitchFamily="34" charset="0"/>
              </a:rPr>
              <a:t>Phi </a:t>
            </a:r>
            <a:r>
              <a:rPr lang="en-US" altLang="en-US" sz="2800" dirty="0" smtClean="0">
                <a:solidFill>
                  <a:srgbClr val="0000FF"/>
                </a:solidFill>
                <a:latin typeface="Franklin Gothic Medium" panose="020B0603020102020204" pitchFamily="34" charset="0"/>
              </a:rPr>
              <a:t>phenomenon:</a:t>
            </a:r>
            <a:endParaRPr lang="en-US" altLang="en-US" sz="2800" dirty="0">
              <a:solidFill>
                <a:srgbClr val="0000FF"/>
              </a:solidFill>
              <a:latin typeface="Franklin Gothic Medium" panose="020B0603020102020204" pitchFamily="34" charset="0"/>
            </a:endParaRPr>
          </a:p>
          <a:p>
            <a:pPr lvl="1">
              <a:lnSpc>
                <a:spcPct val="90000"/>
              </a:lnSpc>
            </a:pPr>
            <a:r>
              <a:rPr lang="en-US" altLang="en-US" sz="2400" dirty="0">
                <a:latin typeface="Franklin Gothic Medium" panose="020B0603020102020204" pitchFamily="34" charset="0"/>
              </a:rPr>
              <a:t>Apparent motion created by lights flashing in sequence</a:t>
            </a:r>
            <a:endParaRPr lang="en-US" altLang="en-US" sz="2400" dirty="0">
              <a:latin typeface="Franklin Gothic Medium" panose="020B0603020102020204" pitchFamily="34" charset="0"/>
            </a:endParaRPr>
          </a:p>
        </p:txBody>
      </p:sp>
      <p:pic>
        <p:nvPicPr>
          <p:cNvPr id="8196" name="Picture 4" descr="Image resu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864" y="2859127"/>
            <a:ext cx="2095500" cy="2790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PERCEPTUAL CONSTANCY</a:t>
            </a:r>
            <a:endParaRPr lang="en-US" dirty="0">
              <a:latin typeface="Franklin Gothic Medium" pitchFamily="34" charset="0"/>
            </a:endParaRPr>
          </a:p>
        </p:txBody>
      </p:sp>
      <p:sp>
        <p:nvSpPr>
          <p:cNvPr id="3" name="Content Placeholder 2"/>
          <p:cNvSpPr>
            <a:spLocks noGrp="1"/>
          </p:cNvSpPr>
          <p:nvPr>
            <p:ph idx="1"/>
          </p:nvPr>
        </p:nvSpPr>
        <p:spPr>
          <a:xfrm>
            <a:off x="457200" y="1775191"/>
            <a:ext cx="8458200" cy="1272809"/>
          </a:xfrm>
        </p:spPr>
        <p:txBody>
          <a:bodyPr>
            <a:normAutofit fontScale="77500" lnSpcReduction="20000"/>
          </a:bodyPr>
          <a:lstStyle/>
          <a:p>
            <a:pPr marL="118872" indent="0" algn="ctr">
              <a:buNone/>
            </a:pPr>
            <a:r>
              <a:rPr lang="en-US" dirty="0" smtClean="0">
                <a:solidFill>
                  <a:srgbClr val="0000FF"/>
                </a:solidFill>
                <a:latin typeface="Franklin Gothic Medium" pitchFamily="34" charset="0"/>
              </a:rPr>
              <a:t>Perceptual </a:t>
            </a:r>
            <a:r>
              <a:rPr lang="en-US" dirty="0" smtClean="0">
                <a:solidFill>
                  <a:srgbClr val="0000FF"/>
                </a:solidFill>
                <a:latin typeface="Franklin Gothic Medium" pitchFamily="34" charset="0"/>
              </a:rPr>
              <a:t>constancy</a:t>
            </a:r>
            <a:r>
              <a:rPr lang="en-US" dirty="0" smtClean="0">
                <a:latin typeface="Franklin Gothic Medium" pitchFamily="34" charset="0"/>
              </a:rPr>
              <a:t> – ability to recognize objects without being deceived by changes in their shape, size, brightness or color even as illumination and retinal images change </a:t>
            </a:r>
            <a:endParaRPr lang="en-US" dirty="0">
              <a:solidFill>
                <a:srgbClr val="0000FF"/>
              </a:solidFill>
              <a:latin typeface="Franklin Gothic Medium" pitchFamily="34" charset="0"/>
            </a:endParaRPr>
          </a:p>
        </p:txBody>
      </p:sp>
      <p:pic>
        <p:nvPicPr>
          <p:cNvPr id="93186" name="Picture 2" descr="https://lh3.googleusercontent.com/YHC2wVTSS0aNofWn5cJ9fNOCAIvYXKa4qX5xfkp0tsTxHypgjgbHxUJ-wpzSNBrQNlo8cWIo6wOBtprfWnbl_OZ3TpsJINOGiEIoe-SIQJiibog9hQ"/>
          <p:cNvPicPr>
            <a:picLocks noChangeAspect="1" noChangeArrowheads="1"/>
          </p:cNvPicPr>
          <p:nvPr/>
        </p:nvPicPr>
        <p:blipFill>
          <a:blip r:embed="rId3" cstate="print"/>
          <a:srcRect/>
          <a:stretch>
            <a:fillRect/>
          </a:stretch>
        </p:blipFill>
        <p:spPr bwMode="auto">
          <a:xfrm>
            <a:off x="2133600" y="2896982"/>
            <a:ext cx="4495800" cy="3961018"/>
          </a:xfrm>
          <a:prstGeom prst="rect">
            <a:avLst/>
          </a:prstGeom>
          <a:noFill/>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PERCEPTUAL CONSTANCY: </a:t>
            </a:r>
            <a:br>
              <a:rPr lang="en-US" dirty="0" smtClean="0">
                <a:latin typeface="Franklin Gothic Medium" pitchFamily="34" charset="0"/>
              </a:rPr>
            </a:br>
            <a:r>
              <a:rPr lang="en-US" i="1" dirty="0" smtClean="0">
                <a:latin typeface="Franklin Gothic Medium" pitchFamily="34" charset="0"/>
              </a:rPr>
              <a:t>SHAPE AND SIZE CONSTANCY</a:t>
            </a:r>
            <a:endParaRPr lang="en-US" dirty="0">
              <a:latin typeface="Franklin Gothic Medium" pitchFamily="34" charset="0"/>
            </a:endParaRPr>
          </a:p>
        </p:txBody>
      </p:sp>
      <p:pic>
        <p:nvPicPr>
          <p:cNvPr id="92162" name="Picture 2" descr="https://lh4.googleusercontent.com/m8HiLfgWn44aMHqMaD5CXA0pA2HOwDP_YGxUZLuGg5viGp6_RaXBDPBeOjfeliUpz-dh07v9lLUNDZo2AQsRfioQspLZhRwFDR6j01c9TpLPZ_Z_sA"/>
          <p:cNvPicPr>
            <a:picLocks noChangeAspect="1" noChangeArrowheads="1"/>
          </p:cNvPicPr>
          <p:nvPr/>
        </p:nvPicPr>
        <p:blipFill>
          <a:blip r:embed="rId3" cstate="print"/>
          <a:srcRect/>
          <a:stretch>
            <a:fillRect/>
          </a:stretch>
        </p:blipFill>
        <p:spPr bwMode="auto">
          <a:xfrm>
            <a:off x="609600" y="2514600"/>
            <a:ext cx="7915275" cy="3962401"/>
          </a:xfrm>
          <a:prstGeom prst="rect">
            <a:avLst/>
          </a:prstGeom>
          <a:noFill/>
        </p:spPr>
      </p:pic>
      <p:sp>
        <p:nvSpPr>
          <p:cNvPr id="6" name="Rectangle 5"/>
          <p:cNvSpPr/>
          <p:nvPr/>
        </p:nvSpPr>
        <p:spPr>
          <a:xfrm>
            <a:off x="76200" y="1600200"/>
            <a:ext cx="8763000" cy="830997"/>
          </a:xfrm>
          <a:prstGeom prst="rect">
            <a:avLst/>
          </a:prstGeom>
        </p:spPr>
        <p:txBody>
          <a:bodyPr wrap="square">
            <a:spAutoFit/>
          </a:bodyPr>
          <a:lstStyle/>
          <a:p>
            <a:pPr marL="118872" indent="0" algn="ctr">
              <a:buNone/>
            </a:pPr>
            <a:r>
              <a:rPr lang="en-US" sz="2400" dirty="0" smtClean="0">
                <a:solidFill>
                  <a:srgbClr val="0000FF"/>
                </a:solidFill>
                <a:latin typeface="Franklin Gothic Medium" pitchFamily="34" charset="0"/>
              </a:rPr>
              <a:t>Shape Constancy:</a:t>
            </a:r>
            <a:r>
              <a:rPr lang="en-US" sz="2400" dirty="0" smtClean="0">
                <a:latin typeface="Franklin Gothic Medium" pitchFamily="34" charset="0"/>
              </a:rPr>
              <a:t> we perceive the form of familiar objects as remaining the same even if projected retinal image changes </a:t>
            </a:r>
            <a:endParaRPr lang="en-US" sz="2400" dirty="0">
              <a:solidFill>
                <a:srgbClr val="0000FF"/>
              </a:solidFill>
              <a:latin typeface="Franklin Gothic Medium" pitchFamily="34" charset="0"/>
            </a:endParaRP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PERCEPTUAL CONSTANCY: </a:t>
            </a:r>
            <a:br>
              <a:rPr lang="en-US" dirty="0" smtClean="0">
                <a:latin typeface="Franklin Gothic Medium" pitchFamily="34" charset="0"/>
              </a:rPr>
            </a:br>
            <a:r>
              <a:rPr lang="en-US" i="1" dirty="0" smtClean="0">
                <a:latin typeface="Franklin Gothic Medium" pitchFamily="34" charset="0"/>
              </a:rPr>
              <a:t>SHAPE AND SIZE CONSTANCY</a:t>
            </a:r>
            <a:endParaRPr lang="en-US" dirty="0">
              <a:latin typeface="Franklin Gothic Medium" pitchFamily="34" charset="0"/>
            </a:endParaRPr>
          </a:p>
        </p:txBody>
      </p:sp>
      <p:pic>
        <p:nvPicPr>
          <p:cNvPr id="91138" name="Picture 2" descr="https://lh5.googleusercontent.com/nLisV55-GOMRPQIDT5EB8DUAnHzba8JBfaNEYKK090ZkA2b5JNpltSPZ7k602c6aPJ3x34nyUlbhHMNPtSHmUruNAGU7IyBUbKXk9zm-wQjWCbVZog"/>
          <p:cNvPicPr>
            <a:picLocks noChangeAspect="1" noChangeArrowheads="1"/>
          </p:cNvPicPr>
          <p:nvPr/>
        </p:nvPicPr>
        <p:blipFill>
          <a:blip r:embed="rId3" cstate="print"/>
          <a:srcRect/>
          <a:stretch>
            <a:fillRect/>
          </a:stretch>
        </p:blipFill>
        <p:spPr bwMode="auto">
          <a:xfrm>
            <a:off x="3505200" y="2518817"/>
            <a:ext cx="5638800" cy="3628593"/>
          </a:xfrm>
          <a:prstGeom prst="rect">
            <a:avLst/>
          </a:prstGeom>
          <a:noFill/>
        </p:spPr>
      </p:pic>
      <p:sp>
        <p:nvSpPr>
          <p:cNvPr id="84994" name="AutoShape 2" descr="data:image/jpeg;base64,/9j/4AAQSkZJRgABAQAAAQABAAD/2wCEAAkGBwgHBgkIBwgKCgkLDRYPDQwMDRsUFRAWIB0iIiAdHx8kKDQsJCYxJx8fLT0tMTU3Ojo6Iys/RD84QzQ5OjcBCgoKDQwNGg8PGjclHyU3Nzc3Nzc3Nzc3Nzc3Nzc3Nzc3Nzc3Nzc3Nzc3Nzc3Nzc3Nzc3Nzc3Nzc3Nzc3Nzc3N//AABEIANIAXQMBEQACEQEDEQH/xAAbAAEAAgMBAQAAAAAAAAAAAAAABgcBBAUDAv/EAEMQAAEDAwAHBQUFBQYHAQAAAAEAAgMEBREGBxIhMTayE0FRYXEUIlN0gRUXkZOhMkJDUnIjMzRic4IkJZKxs8HRFv/EABsBAQACAwEBAAAAAAAAAAAAAAAEBQMGBwIB/8QAOREAAgECAQYMBgICAwEAAAAAAAECAwQRBQYSITFRMjM0NUFhcXKBkbHBExQWodHhIvAVUkLi8SP/2gAMAwEAAhEDEQA/AInq90RtN/s81TcWSmVk5YCyQtGMA/8AtTrW3hVi3I1XLuV7myuIwotYNY7Otkp+7TRz4VT+cVJ+SpFJ9TX+9eQ+7TRz4VT+cU+SpD6mv968h92mjnwqn84p8lSH1Nf715D7tNHPhVP5xT5KkPqa/wB68h92mjnwqn84p8lSH1Nf715D7tNHPhVP5xT5KkPqa/3ryH3aaOfCqfzinyVIfU1/vXkPu00c+FU/nFPkqQ+pr/evIfdpo58Kp/OKfJUh9TX+9eQ+7TRz4VT+cU+SpD6mv968irdMrbTWjSOroaIOEERbsh5yd7QeP1VbXgoVHGJuuSrmd1ZwrVNrx9Sx9T3LtV82elqsLHgM1HOvlce77snammrhAEAQBAEAQBAEAQFEayOc7j6s6GqkuuOkdOyBzdT8fVk81Pcu1XzZ6WqdY8Bms518rj3fdk7U01cIAgNKorpDXR2220slbcZBtCJm5sbf5pHcGN8zx7gVHr3MaWrpLjJmR699LGOqK6fxvOnBojpJNHt1d6oKWQn+6p6R0jWj+pzgSfPA9FAd7UNshmzZKOEm2+39Ghc6K/WBjp7hBDcKBpwaigjf2sY/mfFvyPEtJ79wCy077/dEG9zXWGlbS8H+fyesE8VTCyankbJFI0OY9hyHDxBVjFprFGm1KcoScZLBo9F9MYQBAURrI5zuPqzoaqS646R07IHN1Px9WTzU9y7VfNnpap1jwGaznXyuPd92TtTTVwgNa5VjLfb6mskBc2CJ0haOLsDOB5ngvM56MW9xItaDuK0aS2yaXmSnQayfZNnZJUN/5jW4qK154mQge6PJow0Dy81Qyk5ScmdYoUYUKUaUFgkiSLyZjBaEBWVbb26P6VT26naWW+ujNZTMJ3Mk2sStbnuy5rsd20e7CsbGptgzTc6bOK0bmK17H7G0rE0sIAgKI1kc53H1Z0NVJdcdI6dkDm6n4+rJ5qe5dqvmz0tU6x4DNZzr5XHu+7J2ppq4QHL0njfLo9cGRtLn9g5wa0ZLsb8AeO5Yq6bpyS3Fjkqcad7SlLZpL1LNtVXDX22kq6Z21DPAyWN3i1wBH6FUR1U20BgnCAgGmkranTW0wxZLqOhnkl8hK6MM/wDG78FMsV/9GzWs6ZpWcYdLfoeatjnwQBAURrI5zuPqzoaqS646R07IHN1Px9WTzU9y7VfNnpap1jwGaznXyuPd92TtTTVwgGEPqbPCwXx+iMklFcGyyWOSQvgqm+97Dnix447Gd4cM4yQcAZVRc28oPSitR0PIuWadxTjRqvCa1dv7LBoLjR3GlbU0NXBUwu4SQyBzT9QohsRxL/plbbUXU9O77RuWcNoaRwdJnxceDB5ux9TuXqMJTeEUYLi5pW8NOrLBESt1PUtfUV1ykEtxrH7c728Gj92Nv+Vo3Dx3nvVzb0VSjh0nN8r5Sd/X0lqiti/u83lnKgIAgKI1kc53H1Z0NVJdcdI6dkDm6n4+rJ5qe5dqvmz0tU6x4DNZzr5XHu+7J2ppq4QBAEPqeBy6nRuyVUplqLVRySHi4xDJWJ0Kb2onwynd01oxqSS7Tco6GloYuyo6eKCP+WNgaF7jCMdSRFrV6lZ6VSTb6zYXowhAEAQFEayOc7j6s6GqkuuOkdOyBzdT8fVk81Pcu1XzZ6WqdY8Bms518rj3fdk7U01cIAgCAIAgCAIAgCAojWRzncfVnQ1Ul1x0jp2QObqfj6snmp7l2q+bPS1TrHgM1nOvlce77snammrhAEAQBAEAQBAEAQFEayOc7j6s6GqkuuOkdOyBzdT8fVk81Pcu1XzZ6WqdY8Bms518rj3fdk7U01cIAgCAIAgCAIAgCAojWRzncfVnQ1Ul1x0jp2QObqfj6snmp7l2q+bPS1TrHgM1nOvlce77snammrhAEAQBAEAQBAEAQFEayOc7j6s6GqkuuOkdOyBzdT8fVk81Pcu1XzZ6WqdY8Bms518rj3fdk7U01cIAgCAIAgCAIAgCAojWRzncfVnQ1Ul1x0jp2QObqfj6snmp7l2q+bPS1TrHgM1nOvlce77snammrhAEAQBAEAQBAEAQFEayOc7j6s6GqkuuOkdOyBzdT8fVk81Pcu1XzZ6WqdY8Bms518rj3fdk7U01cIAgCAIAgCAIAgCAojWRzncfVnQ1Ul1x0jp2QObqfj6snmp7l2q+bPS1TrHgM1nOvlce77snammrhAEAQBAEAQBAEAQFEayOc7j6s6GqkuuOkdOyBzdT8fVk81Pcu1XzZ6WqdY8Bms518rj3fdk7U01cIAgCAIAgCAIAgCAojWRzncfVnQ1Ul1x0jp2QObqfj6snmp7l2q+bPS1TrHgM1nOvlce77snammrhAEBhzmsaXPIDRxJOAEbwPUYuTwRzXaQWoPcxtbHK5u5whzJsnwOyDhYXcU08Gywp5IvakdKNN4eXqfdPfLXUy9jFXQdt8J7th/8A0nBX2NanLYzxWybdUFjUptLs1eZ0FlILWAQ+BAEBRGsjnO4+rOhqpLrjpHTsgc3U/H1ZPNT3LtV82elqnWPAZrOdfK4933ZO1NNXCA1blXR2+lM8rXP94MZGz9qR7jhrR5k7l4qVFTjpMl2dpUu6ypU1rf8AcTpWjQd9wLa3S93tDz70dtiefZ4h3B4/iO8Sfd8AqarXnVevYdHyfkm2so/xWMt72+G5E1pKSmo4GQUtPDBEwYbHEwNaB5AcFhLQ1rtZbZeIOwulBT1UecgSxglp8QeIPmEBAr5Y6vQ+N1dSTS1lhjwZ4pnGSakb/M13F7BuyDvAyc7sKZQupQejLYa3lXINK4i6tBYT3dD/AH1+ZsMc17A9jg5rhkEHiFbJ4nP5RcXgzKHkICiNZHOdx9WdDVSXXHSOnZA5up+PqyeanuXar5s9LVOseAzWc6+Vx7vuydqaauEPqMaLUIu2l89dNsupbO0RwsxnNQ8Zc71awgD+oqpvamlPR3G/5s2kaVs6z2yf2X7LFUM2YIAgPl7GvaWvALSMEHgUBVlDR/Yt2uVhb/cUr2zUm/f2EuSG/wC1wc30AVrZVNKGi+g0HOi0VK4VaP8Az9UdFTTVwgKI1kc53H1Z0NVJdcdI6dkDm6n4+rJ5qe5dqvmz0tU6x4DNZzr5XHu+7J2ppq4PBD6joasMGgvJODJ9rzB57+DMZ+mMeWFR3HGy7TqmSEvkKWH+qJosJYhAEAQFfaU7P/7qMsxk2wbeP9Q4z+qn2PCZqmdeHwKfb7HwrM0UIfCiNZHOdx9WdDVSXXHSOnZA5up+PqyeanuXar5s9LVOseAzWc6+Vx7vuydqaauEPqY0UrvsnS6poZgBT3dgmhdn+Oxuy5v1YGkf0lVN7T0Z6W86Bmxdqraui9sfR/ssRQzZQgCA+XuDWkkgADie5AVZRVn23eLnf2/4eqc2Ck3bzDHkB3+5xcR5EK1sqeEXJ9JoOdF2qlwqMf8Aht7WdFTTVwgKI1kc53H1Z0NVJdcdI6dkDm6n4+rJ5qe5dqvmz0tU6x4DNZzr5XHu+7J2pprGDCYjA1LnQxXGlMEpcwhwkjlZ+1E9py1zfMHesdSmqkXFkyyuqlpWVWG1fdbjqWfTn2FzaLS4NpZB7sdwY0mnmG4Zcf4buO47vAqnq0J0ngzo+T8qUL6OMHhLc9v7JtT1MFTEJaaaOaMjIfG4OB+oWEsjWut3t1ppzPc66CliH700gb+HiUBAb7fanS+KSgoYZqSxSDE9RK0xzVbe9rGkZaw7suO8jcB3qXQtZT1y1I13KuXqdsnToPSn9l++rz3HuxrY2BjGhrGjAA4AdytkktSOfzbk8WzK+nnRYQ8lEayOc7j6s6GqkuuOkdOyBzdT8fVkh1fXmstNgqHRW9s1Magl07pxG1p2W7jlZKFz8GODRgytkN5QrKop4YLDYdqqumkNxLp6e72i2xsfstpm1UL5CMftFxOPwx3LzVvasuBgZbDNiwpLC6Upda/GK1eJybldNJ6UyU/206qkwGvZRRRymPaBwSWcOCwu7un0r++BYxzfyAmnhPy/7s+KXWDdYYKehjpoZaqlBZK6V7nGoxuGPA95ye5Z/n5QisV2lHcZt2vxKk3PCLerBbPD0PZmmGlFZC9klNaYWOkER243EklpccDaIOAN/wDUPFe4XlSrDSWGBG/wuTqc04ym3hj0b0t3S9nYzzr7dcaOkobxHPTB01SYZaGGJ1K1zm7QcHbJyXAtIz9VHxcpY4IvnRjbW7ipSXXji15nzX0d7go47vTPt/tThtCKGETSsZ3O2pNpxAOAfAr5KtKHBRkpZOoXEcKtRyTXTLBPywR2anTS8QWyCqdZGQ5AJNZO2MyAAbRawkHifwU93NRQ0tE1GGQ7SdxKl8XHupvDcm9n7Is7TK9/acd2fUl8bX/4OJ39nsHu8z5qAr+o6uLNvqZpWsMnuMVjJ9O19uPsdeLSbSjtBUU09BVipaJfZ2sc9tODwY4jDg4Yzj9Vi/zLjN6SwXX7dRF+k8nypKE5OMl26/s9fgYl050mhc5s0Foje1u1sSRytLh5ZdvWVZYlJYxjiv71n2lmJZVlJwr7OvB+GMFiQbSa5i8XeS4YAfMyMvDRgB2wA4DyyEqz+JPSJGT7b5W3VHoWOHZi8Dq6NU9tltcntr7oZe2OyyjbHsgYGCS8jfx4Z4KJVnSjw2TllFWurHBvq1m5NHaJNqnioKwDLtqT2oyvb4N3bDG+ZO0fI92J1oxScY+erV932bO08PKsprGc2k/v4GhbGxxN2W1UkNMzJe5kro2yPPgd2QAOK+Va9RL+O19G4r6txWitS1vo3dvabENP28dQKMtZTsbsOmPvucAMEB3c0DAHosE6jTi6mt7jBJ1NU5pyf2Xb1mxBDDHbqquA2HbmxRMi3FmQXPLu4HJ8TuyrW3punQcpN4sw/Ekq8Ke1LW9fT0LDq9yURVltvdJdqaomZQN7VlZAdrbLZXZyYhxyXA5G/wDa814oz+IsYotvi05025rBdeojbLnXRwRPFbNEIpSC+LDXQPzglpxnZOBlvAjC8Rrt13TqEGnWlSTpU+1bda27/wCs3n3GuiqZJK2rOzId85j24TniHxk4GT3jy4b85Kzurd6dJ6S3HyKs7/VUjoz3rU/PaYdTw1McsktBRVzN7my0QZETnPcBx+pGVD/ycJYKrHRfYWVtafL8CcmuuTZ4wUrWUTZKKJtRHG7YcY2uErP5ttm5zTgDOy7z2fGZKUZQWEVJbt/7PE6E5TlL4jTf26utdOs2amooXwGOrpKqnmaNsPNU5zeHHEreH0+qwv5OK10Wn1f+kRUcpxnj8aMl1xw9CB3vsjdJ+w7IR7sdngN4DeMblkpYaC0ccOvb4ljHSw/nhj1bDo6Puh9lkbJLNtl+6OJzvxw1Q7pS0k0lh1/sr71T000lhveHub0TIXwsM5bBSDe2FxwXHPF5P/ZYpOSlhHXLf+PyR5Oal/DXPf8Aj8nQtsdJUSsq61wx+zDCc7LN595wxgFR67qQWhT8X+Cws4UaKSclpM6V6q4W0TqaN7HPqv7EBrm+6CPeJ8sZ/FYrC3nVrxeGzWS69RU6bkalWWGnjj2i2J0kcbjwGyXAHfw4LZbq4h8KcYSTkk9WJr9lb1VXjOpFpY46z1q54zdIzA8SCSEsc1mSctOR3f5j+Cqsk1lRhP4upbdZYZRp/MxiqWto1J6eZlbJHJADDU7wHEcQACN30/VZanw72rpUJa0Q61tUoUoynqa1ajzMD6eSCWNkjWte1paJMhwd7uCM+JCkwjcW+M6ssYraYqT+Yk6WrF7NXTtOqLS10pncewkxhpgcWuO794jH4KqvcpwrJRhHzLmys50F/KePofVvjo5pPZq6Mx3Es2ZMPe3tgM+8053jv8lZW86c6eNPZuJDT6TMcr7e6WCubO7ZJ7KfYc/bZjIBO/BHDHl5quv7avUnjHWvQ9RaIBpN2YvtWYo9hrnB2yWlu8gE7irC1jONGKntPL2m7o9W0tNRyNnmax5kyAfDCjXdKc5rRRVX1CpUqJxWrA2I7lS1T45qmqjY2N202LZOS7xJXiVCdNOMI449Jilb1KacIRxx6Tb+1qDB/wCKYd3DesCtqv8AqRlaVseCe1lulsbPLVVFRBE8js4253gZyTw7zj8F8ubes4qEYt9LLyzo/Ahretnter/b3wxRQVMcgdI0uc3PuYcD/wDfwXi2sqqblJYavVGa4/nSlFbjRlutEHRSx1bduOVrgRnhnf8AoSs0Lepg047UVFlSr0qyejguk27jpBbpuwkgqcmOXJGMZacg7j65+izZNta1tU054YYeJY3cVXpul0/Y+pLlbqhvZvr4Im5B2y7JGDkYA47wFcVakZwccNpXWthVpVVOTwwMSaSRxyvh9vpZGtwWzMjcA7PdjKoauToxa0E2WNevWhh8OOJ41d7oquPs6irhcz/T4enh9N68U7WrTeMIteJFlc3rWCh/fM1TV20u2hXyBwG5xme79HZClxqXa6PsR27yWqSx8iOXaRktwlfHJ2jTjD8AZ3DwU6EpSinNayyt01SSksGai9GXpB4r4ekZHFAzB4r6j4ZPEL6wjHeF8PgHAoeugz3ofD57kCMr4eggMFfTy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4996" name="Picture 4" descr="http://astrobob.areavoices.com/files/2013/03/Full-moon-April-8-B_-moon-illusionS-237x400.jpg"/>
          <p:cNvPicPr>
            <a:picLocks noChangeAspect="1" noChangeArrowheads="1"/>
          </p:cNvPicPr>
          <p:nvPr/>
        </p:nvPicPr>
        <p:blipFill>
          <a:blip r:embed="rId4" cstate="print"/>
          <a:srcRect/>
          <a:stretch>
            <a:fillRect/>
          </a:stretch>
        </p:blipFill>
        <p:spPr bwMode="auto">
          <a:xfrm>
            <a:off x="433447" y="2470821"/>
            <a:ext cx="2352352" cy="3970215"/>
          </a:xfrm>
          <a:prstGeom prst="rect">
            <a:avLst/>
          </a:prstGeom>
          <a:noFill/>
        </p:spPr>
      </p:pic>
      <p:sp>
        <p:nvSpPr>
          <p:cNvPr id="4" name="Rectangle 3"/>
          <p:cNvSpPr/>
          <p:nvPr/>
        </p:nvSpPr>
        <p:spPr>
          <a:xfrm>
            <a:off x="144689" y="1524000"/>
            <a:ext cx="8759825" cy="830997"/>
          </a:xfrm>
          <a:prstGeom prst="rect">
            <a:avLst/>
          </a:prstGeom>
        </p:spPr>
        <p:txBody>
          <a:bodyPr wrap="square">
            <a:spAutoFit/>
          </a:bodyPr>
          <a:lstStyle/>
          <a:p>
            <a:pPr marL="118872" indent="0" algn="ctr">
              <a:buNone/>
            </a:pPr>
            <a:r>
              <a:rPr lang="en-US" sz="2400" dirty="0" smtClean="0">
                <a:solidFill>
                  <a:srgbClr val="0000FF"/>
                </a:solidFill>
                <a:latin typeface="Franklin Gothic Medium" pitchFamily="34" charset="0"/>
              </a:rPr>
              <a:t>Size constancy:  </a:t>
            </a:r>
            <a:r>
              <a:rPr lang="en-US" sz="2400" dirty="0" smtClean="0">
                <a:latin typeface="Franklin Gothic Medium" pitchFamily="34" charset="0"/>
              </a:rPr>
              <a:t>we perceive objects as having a constant size, even if projected image appears to change sizes</a:t>
            </a:r>
            <a:endParaRPr lang="en-US" sz="2400" dirty="0">
              <a:solidFill>
                <a:srgbClr val="0000FF"/>
              </a:solidFill>
              <a:latin typeface="Franklin Gothic Medium" pitchFamily="34" charset="0"/>
            </a:endParaRPr>
          </a:p>
        </p:txBody>
      </p:sp>
      <p:sp>
        <p:nvSpPr>
          <p:cNvPr id="5" name="Rectangle 4"/>
          <p:cNvSpPr/>
          <p:nvPr/>
        </p:nvSpPr>
        <p:spPr>
          <a:xfrm>
            <a:off x="832808" y="6414910"/>
            <a:ext cx="1553630" cy="369332"/>
          </a:xfrm>
          <a:prstGeom prst="rect">
            <a:avLst/>
          </a:prstGeom>
        </p:spPr>
        <p:txBody>
          <a:bodyPr wrap="none">
            <a:spAutoFit/>
          </a:bodyPr>
          <a:lstStyle/>
          <a:p>
            <a:r>
              <a:rPr lang="en-US" dirty="0">
                <a:latin typeface="Franklin Gothic Medium" pitchFamily="34" charset="0"/>
              </a:rPr>
              <a:t>Moon illusion </a:t>
            </a:r>
          </a:p>
        </p:txBody>
      </p:sp>
      <p:sp>
        <p:nvSpPr>
          <p:cNvPr id="6" name="Rectangle 5"/>
          <p:cNvSpPr/>
          <p:nvPr/>
        </p:nvSpPr>
        <p:spPr>
          <a:xfrm>
            <a:off x="5715000" y="6126564"/>
            <a:ext cx="1600053" cy="369332"/>
          </a:xfrm>
          <a:prstGeom prst="rect">
            <a:avLst/>
          </a:prstGeom>
        </p:spPr>
        <p:txBody>
          <a:bodyPr wrap="none">
            <a:spAutoFit/>
          </a:bodyPr>
          <a:lstStyle/>
          <a:p>
            <a:r>
              <a:rPr lang="en-US" dirty="0" err="1">
                <a:latin typeface="Franklin Gothic Medium" pitchFamily="34" charset="0"/>
              </a:rPr>
              <a:t>Ponzo</a:t>
            </a:r>
            <a:r>
              <a:rPr lang="en-US" dirty="0">
                <a:latin typeface="Franklin Gothic Medium" pitchFamily="34" charset="0"/>
              </a:rPr>
              <a:t> illusion </a:t>
            </a: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AMES ROOM</a:t>
            </a:r>
            <a:endParaRPr lang="en-US" dirty="0">
              <a:latin typeface="Franklin Gothic Medium" pitchFamily="34" charset="0"/>
            </a:endParaRPr>
          </a:p>
        </p:txBody>
      </p:sp>
      <p:pic>
        <p:nvPicPr>
          <p:cNvPr id="90114" name="Picture 2" descr="https://lh5.googleusercontent.com/H6Y-xwQb3QzCEmZd4t7K32_-KvUS-pQKiVAgWnMbJ9x9O9PIhqKCqRV_lL0yCqJ-n1CP2DqGD4JBigFX8_ZnYEmv1xJCyXouH9juwlm8VEZqa7UaZw"/>
          <p:cNvPicPr>
            <a:picLocks noChangeAspect="1" noChangeArrowheads="1"/>
          </p:cNvPicPr>
          <p:nvPr/>
        </p:nvPicPr>
        <p:blipFill>
          <a:blip r:embed="rId3" cstate="print"/>
          <a:srcRect/>
          <a:stretch>
            <a:fillRect/>
          </a:stretch>
        </p:blipFill>
        <p:spPr bwMode="auto">
          <a:xfrm>
            <a:off x="0" y="1905000"/>
            <a:ext cx="9020175" cy="3448051"/>
          </a:xfrm>
          <a:prstGeom prst="rect">
            <a:avLst/>
          </a:prstGeom>
          <a:noFill/>
        </p:spPr>
      </p:pic>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AMES ROOM</a:t>
            </a:r>
            <a:endParaRPr lang="en-US" dirty="0">
              <a:latin typeface="Franklin Gothic Medium" pitchFamily="34" charset="0"/>
            </a:endParaRPr>
          </a:p>
        </p:txBody>
      </p:sp>
      <p:pic>
        <p:nvPicPr>
          <p:cNvPr id="89090" name="Picture 2" descr="https://lh3.googleusercontent.com/pGNWyXyXdKXtV5KaXIyOvrAnGFL4NQdRaF8o0OyH-Ux5gNYJmKO5y7VNGrcGrsQhFbl1WcJHNW7UDExf7kEtpBfexohAiECexbBTmoLeuwYO3JVi8g"/>
          <p:cNvPicPr>
            <a:picLocks noChangeAspect="1" noChangeArrowheads="1"/>
          </p:cNvPicPr>
          <p:nvPr/>
        </p:nvPicPr>
        <p:blipFill>
          <a:blip r:embed="rId3" cstate="print"/>
          <a:srcRect/>
          <a:stretch>
            <a:fillRect/>
          </a:stretch>
        </p:blipFill>
        <p:spPr bwMode="auto">
          <a:xfrm>
            <a:off x="0" y="1885949"/>
            <a:ext cx="9020175" cy="3448051"/>
          </a:xfrm>
          <a:prstGeom prst="rect">
            <a:avLst/>
          </a:prstGeom>
          <a:noFill/>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PERCEPTUAL CONSTANCY: </a:t>
            </a:r>
            <a:br>
              <a:rPr lang="en-US" dirty="0" smtClean="0">
                <a:latin typeface="Franklin Gothic Medium" pitchFamily="34" charset="0"/>
              </a:rPr>
            </a:br>
            <a:r>
              <a:rPr lang="en-US" i="1" dirty="0" smtClean="0">
                <a:latin typeface="Franklin Gothic Medium" pitchFamily="34" charset="0"/>
              </a:rPr>
              <a:t>LIGHTNESS CONSTANCY</a:t>
            </a:r>
            <a:endParaRPr lang="en-US" dirty="0">
              <a:latin typeface="Franklin Gothic Medium" pitchFamily="34" charset="0"/>
            </a:endParaRPr>
          </a:p>
        </p:txBody>
      </p:sp>
      <p:sp>
        <p:nvSpPr>
          <p:cNvPr id="3" name="Content Placeholder 2"/>
          <p:cNvSpPr>
            <a:spLocks noGrp="1"/>
          </p:cNvSpPr>
          <p:nvPr>
            <p:ph idx="1"/>
          </p:nvPr>
        </p:nvSpPr>
        <p:spPr>
          <a:xfrm>
            <a:off x="347662" y="1553583"/>
            <a:ext cx="8448675" cy="1196609"/>
          </a:xfrm>
        </p:spPr>
        <p:txBody>
          <a:bodyPr>
            <a:normAutofit fontScale="85000" lnSpcReduction="20000"/>
          </a:bodyPr>
          <a:lstStyle/>
          <a:p>
            <a:pPr marL="118872" indent="0" algn="ctr">
              <a:buNone/>
            </a:pPr>
            <a:r>
              <a:rPr lang="en-US" dirty="0" smtClean="0">
                <a:solidFill>
                  <a:srgbClr val="0000FF"/>
                </a:solidFill>
                <a:latin typeface="Franklin Gothic Medium" pitchFamily="34" charset="0"/>
              </a:rPr>
              <a:t>Lightness/brightness constancy:  </a:t>
            </a:r>
            <a:r>
              <a:rPr lang="en-US" dirty="0" smtClean="0">
                <a:latin typeface="Franklin Gothic Medium" pitchFamily="34" charset="0"/>
              </a:rPr>
              <a:t>we perceive an object as having a constant lightness even when its illumination varies</a:t>
            </a:r>
            <a:endParaRPr lang="en-US" dirty="0" smtClean="0">
              <a:solidFill>
                <a:srgbClr val="0000FF"/>
              </a:solidFill>
              <a:latin typeface="Franklin Gothic Medium" pitchFamily="34" charset="0"/>
            </a:endParaRPr>
          </a:p>
        </p:txBody>
      </p:sp>
      <p:pic>
        <p:nvPicPr>
          <p:cNvPr id="88068" name="Picture 4" descr="https://lh4.googleusercontent.com/9fjzTMTypvFchqGjyniWcNBxhvqhniFWcjlsFVGIDRmlNsCJAU0AYKdE8ukU2333M_RW7fyRnazGHgLa3sGErBnwm7z6X70dR7HwZuHDTP-UHhcJOQ"/>
          <p:cNvPicPr>
            <a:picLocks noChangeAspect="1" noChangeArrowheads="1"/>
          </p:cNvPicPr>
          <p:nvPr/>
        </p:nvPicPr>
        <p:blipFill>
          <a:blip r:embed="rId3" cstate="print"/>
          <a:srcRect/>
          <a:stretch>
            <a:fillRect/>
          </a:stretch>
        </p:blipFill>
        <p:spPr bwMode="auto">
          <a:xfrm>
            <a:off x="457200" y="2895599"/>
            <a:ext cx="4638675" cy="3648076"/>
          </a:xfrm>
          <a:prstGeom prst="rect">
            <a:avLst/>
          </a:prstGeom>
          <a:noFill/>
        </p:spPr>
      </p:pic>
      <p:sp>
        <p:nvSpPr>
          <p:cNvPr id="4" name="Rectangle 3"/>
          <p:cNvSpPr/>
          <p:nvPr/>
        </p:nvSpPr>
        <p:spPr>
          <a:xfrm>
            <a:off x="5638800" y="3733800"/>
            <a:ext cx="2895600" cy="1938992"/>
          </a:xfrm>
          <a:prstGeom prst="rect">
            <a:avLst/>
          </a:prstGeom>
        </p:spPr>
        <p:txBody>
          <a:bodyPr wrap="square">
            <a:spAutoFit/>
          </a:bodyPr>
          <a:lstStyle/>
          <a:p>
            <a:r>
              <a:rPr lang="en-US" sz="2400" dirty="0">
                <a:solidFill>
                  <a:srgbClr val="0000FF"/>
                </a:solidFill>
                <a:latin typeface="Franklin Gothic Medium" pitchFamily="34" charset="0"/>
              </a:rPr>
              <a:t>Relative </a:t>
            </a:r>
            <a:r>
              <a:rPr lang="en-US" sz="2400" dirty="0" smtClean="0">
                <a:solidFill>
                  <a:srgbClr val="0000FF"/>
                </a:solidFill>
                <a:latin typeface="Franklin Gothic Medium" pitchFamily="34" charset="0"/>
              </a:rPr>
              <a:t>luminance: </a:t>
            </a:r>
            <a:r>
              <a:rPr lang="en-US" sz="2400" dirty="0" smtClean="0">
                <a:latin typeface="Franklin Gothic Medium" pitchFamily="34" charset="0"/>
              </a:rPr>
              <a:t>amount of light an object reflects is relative to its surroundings</a:t>
            </a:r>
            <a:r>
              <a:rPr lang="en-US" sz="2400" dirty="0" smtClean="0">
                <a:solidFill>
                  <a:srgbClr val="0000FF"/>
                </a:solidFill>
                <a:latin typeface="Franklin Gothic Medium" pitchFamily="34" charset="0"/>
              </a:rPr>
              <a:t> </a:t>
            </a:r>
            <a:endParaRPr lang="en-US" sz="2400" dirty="0">
              <a:solidFill>
                <a:srgbClr val="0000FF"/>
              </a:solidFill>
              <a:latin typeface="Franklin Gothic Medium" pitchFamily="34" charset="0"/>
            </a:endParaRP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PERCEPTUAL CONSTANCY: </a:t>
            </a:r>
            <a:r>
              <a:rPr lang="en-US" i="1" dirty="0" smtClean="0">
                <a:latin typeface="Franklin Gothic Medium" pitchFamily="34" charset="0"/>
              </a:rPr>
              <a:t/>
            </a:r>
            <a:br>
              <a:rPr lang="en-US" i="1" dirty="0" smtClean="0">
                <a:latin typeface="Franklin Gothic Medium" pitchFamily="34" charset="0"/>
              </a:rPr>
            </a:br>
            <a:r>
              <a:rPr lang="en-US" i="1" dirty="0" smtClean="0">
                <a:latin typeface="Franklin Gothic Medium" pitchFamily="34" charset="0"/>
              </a:rPr>
              <a:t>COLOR CONSTANCY</a:t>
            </a:r>
            <a:endParaRPr lang="en-US" dirty="0">
              <a:latin typeface="Franklin Gothic Medium" pitchFamily="34" charset="0"/>
            </a:endParaRPr>
          </a:p>
        </p:txBody>
      </p:sp>
      <p:sp>
        <p:nvSpPr>
          <p:cNvPr id="3" name="Content Placeholder 2"/>
          <p:cNvSpPr>
            <a:spLocks noGrp="1"/>
          </p:cNvSpPr>
          <p:nvPr>
            <p:ph idx="1"/>
          </p:nvPr>
        </p:nvSpPr>
        <p:spPr>
          <a:xfrm>
            <a:off x="152400" y="4114800"/>
            <a:ext cx="2819400" cy="1143000"/>
          </a:xfrm>
        </p:spPr>
        <p:txBody>
          <a:bodyPr>
            <a:normAutofit/>
          </a:bodyPr>
          <a:lstStyle/>
          <a:p>
            <a:r>
              <a:rPr lang="en-US" sz="2000" dirty="0" smtClean="0">
                <a:latin typeface="Franklin Gothic Medium" pitchFamily="34" charset="0"/>
              </a:rPr>
              <a:t>Surrounding context</a:t>
            </a:r>
            <a:endParaRPr lang="en-US" sz="2000" dirty="0" smtClean="0">
              <a:latin typeface="Franklin Gothic Medium" pitchFamily="34" charset="0"/>
            </a:endParaRPr>
          </a:p>
          <a:p>
            <a:r>
              <a:rPr lang="en-US" sz="2000" dirty="0" smtClean="0">
                <a:latin typeface="Franklin Gothic Medium" pitchFamily="34" charset="0"/>
              </a:rPr>
              <a:t>Surrounding objects</a:t>
            </a:r>
            <a:endParaRPr lang="en-US" sz="2000" dirty="0">
              <a:latin typeface="Franklin Gothic Medium" pitchFamily="34" charset="0"/>
            </a:endParaRPr>
          </a:p>
        </p:txBody>
      </p:sp>
      <p:pic>
        <p:nvPicPr>
          <p:cNvPr id="87042" name="Picture 2" descr="https://lh4.googleusercontent.com/eLwlUvsbRE7fCZcIVQvOzqVFUCErUE_6TjynxlFYXC-N7YaX9-sZ5jc5SegvbZhxbIBVVb-khnXGlM_sWXsbsFbAlVyaDuW3HNaYv-QQ-f9Bm9ir4g"/>
          <p:cNvPicPr>
            <a:picLocks noChangeAspect="1" noChangeArrowheads="1"/>
          </p:cNvPicPr>
          <p:nvPr/>
        </p:nvPicPr>
        <p:blipFill>
          <a:blip r:embed="rId3" cstate="print"/>
          <a:srcRect/>
          <a:stretch>
            <a:fillRect/>
          </a:stretch>
        </p:blipFill>
        <p:spPr bwMode="auto">
          <a:xfrm>
            <a:off x="4114800" y="2971800"/>
            <a:ext cx="4838700" cy="3743325"/>
          </a:xfrm>
          <a:prstGeom prst="rect">
            <a:avLst/>
          </a:prstGeom>
          <a:noFill/>
        </p:spPr>
      </p:pic>
      <p:sp>
        <p:nvSpPr>
          <p:cNvPr id="4" name="Rectangle 3"/>
          <p:cNvSpPr/>
          <p:nvPr/>
        </p:nvSpPr>
        <p:spPr>
          <a:xfrm>
            <a:off x="228600" y="1589823"/>
            <a:ext cx="8915400" cy="1384995"/>
          </a:xfrm>
          <a:prstGeom prst="rect">
            <a:avLst/>
          </a:prstGeom>
        </p:spPr>
        <p:txBody>
          <a:bodyPr wrap="square">
            <a:spAutoFit/>
          </a:bodyPr>
          <a:lstStyle/>
          <a:p>
            <a:pPr marL="118872" indent="0" algn="ctr">
              <a:buNone/>
            </a:pPr>
            <a:r>
              <a:rPr lang="en-US" sz="2800" dirty="0" smtClean="0">
                <a:solidFill>
                  <a:srgbClr val="0000FF"/>
                </a:solidFill>
                <a:latin typeface="Franklin Gothic Medium" pitchFamily="34" charset="0"/>
              </a:rPr>
              <a:t>Color constancy:  </a:t>
            </a:r>
            <a:r>
              <a:rPr lang="en-US" sz="2800" dirty="0">
                <a:latin typeface="Franklin Gothic Medium" pitchFamily="34" charset="0"/>
              </a:rPr>
              <a:t>we perceive </a:t>
            </a:r>
            <a:r>
              <a:rPr lang="en-US" sz="2800" dirty="0" smtClean="0">
                <a:latin typeface="Franklin Gothic Medium" pitchFamily="34" charset="0"/>
              </a:rPr>
              <a:t>familiar objects as having consistent color, even if changing illumination alters the wavelengths reflected by the object</a:t>
            </a:r>
            <a:endParaRPr lang="en-US" sz="2800" dirty="0">
              <a:solidFill>
                <a:srgbClr val="0000FF"/>
              </a:solidFill>
              <a:latin typeface="Franklin Gothic Medium" pitchFamily="34" charset="0"/>
            </a:endParaRP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118872"/>
            <a:ext cx="8839200" cy="1636776"/>
          </a:xfrm>
        </p:spPr>
        <p:txBody>
          <a:bodyPr/>
          <a:lstStyle/>
          <a:p>
            <a:r>
              <a:rPr lang="en-US" dirty="0" smtClean="0">
                <a:latin typeface="Franklin Gothic Medium" pitchFamily="34" charset="0"/>
              </a:rPr>
              <a:t>PERCEPTUAL INTERPRETATION</a:t>
            </a:r>
            <a:endParaRPr lang="en-US" dirty="0">
              <a:latin typeface="Franklin Gothic Medium" pitchFamily="34" charset="0"/>
            </a:endParaRPr>
          </a:p>
        </p:txBody>
      </p:sp>
      <p:sp>
        <p:nvSpPr>
          <p:cNvPr id="5" name="Text Placeholder 4"/>
          <p:cNvSpPr>
            <a:spLocks noGrp="1"/>
          </p:cNvSpPr>
          <p:nvPr>
            <p:ph type="body" idx="1"/>
          </p:nvPr>
        </p:nvSpPr>
        <p:spPr/>
        <p:txBody>
          <a:bodyPr/>
          <a:lstStyle/>
          <a:p>
            <a:endParaRPr lang="en-US">
              <a:latin typeface="Franklin Gothic Medium" pitchFamily="34" charset="0"/>
            </a:endParaRPr>
          </a:p>
        </p:txBody>
      </p:sp>
      <p:pic>
        <p:nvPicPr>
          <p:cNvPr id="86018" name="Picture 2" descr="https://lh5.googleusercontent.com/vinh4Dsj-pdW_2jmcfkX90LjzHJJTTFwzdV3NoJKPkh8Im1LAgdL4_tPsYW0S8ZLB_G9wUEXswIKr0WUahr1MmPcug-MU87h0ZeqSFscAtqM0d-n_Q"/>
          <p:cNvPicPr>
            <a:picLocks noChangeAspect="1" noChangeArrowheads="1"/>
          </p:cNvPicPr>
          <p:nvPr/>
        </p:nvPicPr>
        <p:blipFill>
          <a:blip r:embed="rId3" cstate="print"/>
          <a:srcRect/>
          <a:stretch>
            <a:fillRect/>
          </a:stretch>
        </p:blipFill>
        <p:spPr bwMode="auto">
          <a:xfrm>
            <a:off x="2286000" y="1752600"/>
            <a:ext cx="4419600" cy="4943476"/>
          </a:xfrm>
          <a:prstGeom prst="rect">
            <a:avLst/>
          </a:prstGeom>
          <a:noFill/>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latin typeface="Franklin Gothic Medium" pitchFamily="34" charset="0"/>
              </a:rPr>
              <a:t>SENSORY DEPRIVATION AND RESTORED VISION</a:t>
            </a:r>
            <a:endParaRPr lang="en-US" dirty="0">
              <a:latin typeface="Franklin Gothic Medium" pitchFamily="34" charset="0"/>
            </a:endParaRPr>
          </a:p>
        </p:txBody>
      </p:sp>
      <p:sp>
        <p:nvSpPr>
          <p:cNvPr id="5" name="Content Placeholder 4"/>
          <p:cNvSpPr>
            <a:spLocks noGrp="1"/>
          </p:cNvSpPr>
          <p:nvPr>
            <p:ph idx="1"/>
          </p:nvPr>
        </p:nvSpPr>
        <p:spPr>
          <a:xfrm>
            <a:off x="457200" y="1775191"/>
            <a:ext cx="8229600" cy="1349009"/>
          </a:xfrm>
        </p:spPr>
        <p:txBody>
          <a:bodyPr/>
          <a:lstStyle/>
          <a:p>
            <a:r>
              <a:rPr lang="en-US" dirty="0" smtClean="0">
                <a:latin typeface="Franklin Gothic Medium" pitchFamily="34" charset="0"/>
              </a:rPr>
              <a:t>Experiments on sensory deprivation </a:t>
            </a:r>
          </a:p>
          <a:p>
            <a:r>
              <a:rPr lang="en-US" dirty="0" smtClean="0">
                <a:latin typeface="Franklin Gothic Medium" pitchFamily="34" charset="0"/>
              </a:rPr>
              <a:t>Critical period</a:t>
            </a:r>
            <a:endParaRPr lang="en-US" dirty="0">
              <a:latin typeface="Franklin Gothic Medium" pitchFamily="34" charset="0"/>
            </a:endParaRPr>
          </a:p>
        </p:txBody>
      </p:sp>
      <p:pic>
        <p:nvPicPr>
          <p:cNvPr id="84994" name="Picture 2" descr="https://lh4.googleusercontent.com/jRG-8rUa2jKCPo_JdMYXvswexEX4Q1gqTROqjNrsznsYdtTLQI-n-OwlTibjN9FEoDMjsONNOgkJU_TQ9fNdSqJ9qDT6HKhGFV8LIN3UeYEip1VC3g"/>
          <p:cNvPicPr>
            <a:picLocks noChangeAspect="1" noChangeArrowheads="1"/>
          </p:cNvPicPr>
          <p:nvPr/>
        </p:nvPicPr>
        <p:blipFill>
          <a:blip r:embed="rId3" cstate="print"/>
          <a:srcRect/>
          <a:stretch>
            <a:fillRect/>
          </a:stretch>
        </p:blipFill>
        <p:spPr bwMode="auto">
          <a:xfrm>
            <a:off x="3733800" y="2667000"/>
            <a:ext cx="4810125" cy="37338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THRESHOLDS</a:t>
            </a:r>
            <a:endParaRPr lang="en-US" dirty="0">
              <a:latin typeface="Franklin Gothic Medium" pitchFamily="34" charset="0"/>
            </a:endParaRPr>
          </a:p>
        </p:txBody>
      </p:sp>
      <p:sp>
        <p:nvSpPr>
          <p:cNvPr id="3" name="Content Placeholder 2"/>
          <p:cNvSpPr>
            <a:spLocks noGrp="1"/>
          </p:cNvSpPr>
          <p:nvPr>
            <p:ph idx="1"/>
          </p:nvPr>
        </p:nvSpPr>
        <p:spPr>
          <a:xfrm>
            <a:off x="457200" y="1600200"/>
            <a:ext cx="8229600" cy="815609"/>
          </a:xfrm>
        </p:spPr>
        <p:txBody>
          <a:bodyPr/>
          <a:lstStyle/>
          <a:p>
            <a:r>
              <a:rPr lang="en-US" dirty="0" smtClean="0">
                <a:latin typeface="Franklin Gothic Medium" pitchFamily="34" charset="0"/>
              </a:rPr>
              <a:t>Psychophysics</a:t>
            </a:r>
            <a:endParaRPr lang="en-US" dirty="0">
              <a:latin typeface="Franklin Gothic Medium" pitchFamily="34" charset="0"/>
            </a:endParaRPr>
          </a:p>
        </p:txBody>
      </p:sp>
      <p:pic>
        <p:nvPicPr>
          <p:cNvPr id="76802" name="Picture 2" descr="https://lh6.googleusercontent.com/zQUh9mbHK2iyRy_aN3P08sR7UfCCkv7v5b1LDfiaaTV0A2RLG8QrqNpt1RUe-6lOaaoNhXX-8KO6-0OxVhRwYT7per0_Q5gzu6Ky-mbyaDgnDSXFkg"/>
          <p:cNvPicPr>
            <a:picLocks noChangeAspect="1" noChangeArrowheads="1"/>
          </p:cNvPicPr>
          <p:nvPr/>
        </p:nvPicPr>
        <p:blipFill>
          <a:blip r:embed="rId3" cstate="print"/>
          <a:srcRect/>
          <a:stretch>
            <a:fillRect/>
          </a:stretch>
        </p:blipFill>
        <p:spPr bwMode="auto">
          <a:xfrm>
            <a:off x="1828800" y="2209800"/>
            <a:ext cx="5867400" cy="4400551"/>
          </a:xfrm>
          <a:prstGeom prst="rect">
            <a:avLst/>
          </a:prstGeom>
          <a:noFill/>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PERCEPTUAL ADAPTATION</a:t>
            </a:r>
            <a:endParaRPr lang="en-US" dirty="0">
              <a:latin typeface="Franklin Gothic Medium" pitchFamily="34" charset="0"/>
            </a:endParaRPr>
          </a:p>
        </p:txBody>
      </p:sp>
      <p:sp>
        <p:nvSpPr>
          <p:cNvPr id="3" name="Content Placeholder 2"/>
          <p:cNvSpPr>
            <a:spLocks noGrp="1"/>
          </p:cNvSpPr>
          <p:nvPr>
            <p:ph idx="1"/>
          </p:nvPr>
        </p:nvSpPr>
        <p:spPr/>
        <p:txBody>
          <a:bodyPr/>
          <a:lstStyle/>
          <a:p>
            <a:r>
              <a:rPr lang="en-US" dirty="0" smtClean="0">
                <a:latin typeface="Franklin Gothic Medium" pitchFamily="34" charset="0"/>
              </a:rPr>
              <a:t>Perceptual adaptation</a:t>
            </a:r>
          </a:p>
          <a:p>
            <a:r>
              <a:rPr lang="en-US" dirty="0" smtClean="0">
                <a:latin typeface="Franklin Gothic Medium" pitchFamily="34" charset="0"/>
              </a:rPr>
              <a:t>Displacement goggles</a:t>
            </a:r>
          </a:p>
          <a:p>
            <a:r>
              <a:rPr lang="en-US" sz="1600" dirty="0" smtClean="0">
                <a:latin typeface="Franklin Gothic Medium" pitchFamily="34" charset="0"/>
                <a:hlinkClick r:id="rId3"/>
              </a:rPr>
              <a:t>https://www.youtube.com/watch?v=eA2d1tKNFoU</a:t>
            </a:r>
            <a:endParaRPr lang="en-US" sz="1600" dirty="0" smtClean="0">
              <a:latin typeface="Franklin Gothic Medium" pitchFamily="34" charset="0"/>
            </a:endParaRPr>
          </a:p>
          <a:p>
            <a:endParaRPr lang="en-US" dirty="0">
              <a:latin typeface="Franklin Gothic Medium" pitchFamily="34" charset="0"/>
            </a:endParaRPr>
          </a:p>
        </p:txBody>
      </p:sp>
      <p:pic>
        <p:nvPicPr>
          <p:cNvPr id="83970" name="Picture 2" descr="https://lh4.googleusercontent.com/yhfIXKo_AvRiQ1u2wdnpJbstaP24yhp3Hm75JWvuYATPuLEPvleTSpABUHvuAe1Y9mB25gOa9bFsnSwrd29kXKVwrVaR8cCT7TwArc0qoZxtfODVjA"/>
          <p:cNvPicPr>
            <a:picLocks noChangeAspect="1" noChangeArrowheads="1"/>
          </p:cNvPicPr>
          <p:nvPr/>
        </p:nvPicPr>
        <p:blipFill>
          <a:blip r:embed="rId4" cstate="print"/>
          <a:srcRect/>
          <a:stretch>
            <a:fillRect/>
          </a:stretch>
        </p:blipFill>
        <p:spPr bwMode="auto">
          <a:xfrm>
            <a:off x="5562600" y="1812471"/>
            <a:ext cx="3124200" cy="4610100"/>
          </a:xfrm>
          <a:prstGeom prst="rect">
            <a:avLst/>
          </a:prstGeom>
          <a:noFill/>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PERCEPTUAL SET</a:t>
            </a:r>
            <a:endParaRPr lang="en-US" dirty="0">
              <a:latin typeface="Franklin Gothic Medium" pitchFamily="34" charset="0"/>
            </a:endParaRPr>
          </a:p>
        </p:txBody>
      </p:sp>
      <p:sp>
        <p:nvSpPr>
          <p:cNvPr id="3" name="Content Placeholder 2"/>
          <p:cNvSpPr>
            <a:spLocks noGrp="1"/>
          </p:cNvSpPr>
          <p:nvPr>
            <p:ph idx="1"/>
          </p:nvPr>
        </p:nvSpPr>
        <p:spPr>
          <a:xfrm>
            <a:off x="228600" y="1600201"/>
            <a:ext cx="8458200" cy="4800600"/>
          </a:xfrm>
        </p:spPr>
        <p:txBody>
          <a:bodyPr/>
          <a:lstStyle/>
          <a:p>
            <a:pPr marL="118872" indent="0" algn="ctr">
              <a:buNone/>
            </a:pPr>
            <a:r>
              <a:rPr lang="en-US" dirty="0" smtClean="0">
                <a:solidFill>
                  <a:srgbClr val="0000FF"/>
                </a:solidFill>
                <a:latin typeface="Franklin Gothic Medium" pitchFamily="34" charset="0"/>
              </a:rPr>
              <a:t>Perceptual </a:t>
            </a:r>
            <a:r>
              <a:rPr lang="en-US" dirty="0" smtClean="0">
                <a:solidFill>
                  <a:srgbClr val="0000FF"/>
                </a:solidFill>
                <a:latin typeface="Franklin Gothic Medium" pitchFamily="34" charset="0"/>
              </a:rPr>
              <a:t>set</a:t>
            </a:r>
            <a:r>
              <a:rPr lang="en-US" dirty="0" smtClean="0">
                <a:latin typeface="Franklin Gothic Medium" pitchFamily="34" charset="0"/>
              </a:rPr>
              <a:t>: </a:t>
            </a:r>
            <a:r>
              <a:rPr lang="en-US" altLang="en-US" dirty="0">
                <a:latin typeface="Franklin Gothic Medium" panose="020B0603020102020204" pitchFamily="34" charset="0"/>
              </a:rPr>
              <a:t>a bias or readiness to perceive  certain aspects of available sensory data and to ignore others</a:t>
            </a:r>
            <a:endParaRPr lang="en-US" dirty="0" smtClean="0">
              <a:latin typeface="Franklin Gothic Medium" pitchFamily="34" charset="0"/>
            </a:endParaRPr>
          </a:p>
          <a:p>
            <a:endParaRPr lang="en-US" dirty="0">
              <a:latin typeface="Franklin Gothic Medium" pitchFamily="34" charset="0"/>
            </a:endParaRPr>
          </a:p>
        </p:txBody>
      </p:sp>
      <p:pic>
        <p:nvPicPr>
          <p:cNvPr id="82946" name="Picture 2" descr="https://lh6.googleusercontent.com/-9j3GdJ5pYs9m8AWTow700XKRvuWRxfKRlJ1j0fqPvQ0bhGA4vLQHWdGMVfjwcwYt5cYCOhlnn6jNvT2sL07Z2U4r0LO5TOllJYGvd2z1-byBq7TGA"/>
          <p:cNvPicPr>
            <a:picLocks noChangeAspect="1" noChangeArrowheads="1"/>
          </p:cNvPicPr>
          <p:nvPr/>
        </p:nvPicPr>
        <p:blipFill>
          <a:blip r:embed="rId3" cstate="print"/>
          <a:srcRect/>
          <a:stretch>
            <a:fillRect/>
          </a:stretch>
        </p:blipFill>
        <p:spPr bwMode="auto">
          <a:xfrm>
            <a:off x="1081087" y="3429000"/>
            <a:ext cx="6981825" cy="2971801"/>
          </a:xfrm>
          <a:prstGeom prst="rect">
            <a:avLst/>
          </a:prstGeom>
          <a:noFill/>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anose="020B0603020102020204" pitchFamily="34" charset="0"/>
              </a:rPr>
              <a:t>SCHEMAS</a:t>
            </a:r>
            <a:endParaRPr lang="en-US" dirty="0">
              <a:latin typeface="Franklin Gothic Medium" panose="020B0603020102020204" pitchFamily="34" charset="0"/>
            </a:endParaRPr>
          </a:p>
        </p:txBody>
      </p:sp>
      <p:pic>
        <p:nvPicPr>
          <p:cNvPr id="339972" name="Picture 4" descr="https://html2-f.scribdassets.com/3exlu8ly2o3nqqtb/images/4-7b28739f78.jpg"/>
          <p:cNvPicPr>
            <a:picLocks noChangeAspect="1" noChangeArrowheads="1"/>
          </p:cNvPicPr>
          <p:nvPr/>
        </p:nvPicPr>
        <p:blipFill rotWithShape="1">
          <a:blip r:embed="rId3" cstate="print"/>
          <a:srcRect l="7965" t="2590" r="55752" b="73795"/>
          <a:stretch/>
        </p:blipFill>
        <p:spPr bwMode="auto">
          <a:xfrm>
            <a:off x="4838700" y="1524000"/>
            <a:ext cx="4038600" cy="2834926"/>
          </a:xfrm>
          <a:prstGeom prst="rect">
            <a:avLst/>
          </a:prstGeom>
          <a:noFill/>
        </p:spPr>
      </p:pic>
      <p:sp>
        <p:nvSpPr>
          <p:cNvPr id="3" name="Rectangle 2"/>
          <p:cNvSpPr/>
          <p:nvPr/>
        </p:nvSpPr>
        <p:spPr>
          <a:xfrm>
            <a:off x="304800" y="1800058"/>
            <a:ext cx="4800600" cy="5109091"/>
          </a:xfrm>
          <a:prstGeom prst="rect">
            <a:avLst/>
          </a:prstGeom>
        </p:spPr>
        <p:txBody>
          <a:bodyPr wrap="square">
            <a:spAutoFit/>
          </a:bodyPr>
          <a:lstStyle/>
          <a:p>
            <a:pPr>
              <a:buClr>
                <a:schemeClr val="accent1"/>
              </a:buClr>
            </a:pPr>
            <a:r>
              <a:rPr lang="en-US" sz="2800" dirty="0" smtClean="0">
                <a:solidFill>
                  <a:srgbClr val="0000FF"/>
                </a:solidFill>
                <a:latin typeface="Franklin Gothic Medium" pitchFamily="34" charset="0"/>
              </a:rPr>
              <a:t>Schemas: </a:t>
            </a:r>
            <a:r>
              <a:rPr lang="en-US" sz="2800" dirty="0" smtClean="0">
                <a:latin typeface="Franklin Gothic Medium" pitchFamily="34" charset="0"/>
              </a:rPr>
              <a:t>used to organize and interpret unfamiliar information</a:t>
            </a:r>
          </a:p>
          <a:p>
            <a:pPr>
              <a:buClr>
                <a:schemeClr val="accent1"/>
              </a:buClr>
            </a:pPr>
            <a:endParaRPr lang="en-US" sz="2800" dirty="0">
              <a:latin typeface="Franklin Gothic Medium" pitchFamily="34" charset="0"/>
            </a:endParaRPr>
          </a:p>
          <a:p>
            <a:pPr>
              <a:buClr>
                <a:schemeClr val="accent1"/>
              </a:buClr>
            </a:pPr>
            <a:r>
              <a:rPr lang="en-US" sz="2800" dirty="0" smtClean="0">
                <a:latin typeface="Franklin Gothic Medium" pitchFamily="34" charset="0"/>
              </a:rPr>
              <a:t> </a:t>
            </a:r>
          </a:p>
          <a:p>
            <a:pPr>
              <a:buClr>
                <a:schemeClr val="accent1"/>
              </a:buClr>
            </a:pPr>
            <a:endParaRPr lang="en-US" sz="2800" dirty="0">
              <a:latin typeface="Franklin Gothic Medium" pitchFamily="34" charset="0"/>
            </a:endParaRPr>
          </a:p>
          <a:p>
            <a:pPr>
              <a:buClr>
                <a:schemeClr val="accent1"/>
              </a:buClr>
            </a:pPr>
            <a:endParaRPr lang="en-US" sz="2800" dirty="0" smtClean="0">
              <a:latin typeface="Franklin Gothic Medium" pitchFamily="34" charset="0"/>
            </a:endParaRPr>
          </a:p>
          <a:p>
            <a:pPr>
              <a:buClr>
                <a:schemeClr val="accent1"/>
              </a:buClr>
            </a:pPr>
            <a:endParaRPr lang="en-US" sz="2800" dirty="0">
              <a:latin typeface="Franklin Gothic Medium" pitchFamily="34" charset="0"/>
            </a:endParaRPr>
          </a:p>
          <a:p>
            <a:pPr>
              <a:buClr>
                <a:schemeClr val="accent1"/>
              </a:buClr>
            </a:pPr>
            <a:endParaRPr lang="en-US" sz="2800" dirty="0" smtClean="0">
              <a:latin typeface="Franklin Gothic Medium" pitchFamily="34" charset="0"/>
            </a:endParaRPr>
          </a:p>
          <a:p>
            <a:pPr>
              <a:buClr>
                <a:schemeClr val="accent1"/>
              </a:buClr>
            </a:pPr>
            <a:endParaRPr lang="en-US" sz="2800" dirty="0">
              <a:latin typeface="Franklin Gothic Medium" pitchFamily="34" charset="0"/>
            </a:endParaRPr>
          </a:p>
          <a:p>
            <a:pPr>
              <a:buClr>
                <a:schemeClr val="accent1"/>
              </a:buClr>
            </a:pPr>
            <a:endParaRPr lang="en-US" sz="2800" dirty="0">
              <a:latin typeface="Franklin Gothic Medium" pitchFamily="34" charset="0"/>
            </a:endParaRPr>
          </a:p>
          <a:p>
            <a:r>
              <a:rPr lang="en-US" dirty="0">
                <a:latin typeface="Franklin Gothic Medium" pitchFamily="34" charset="0"/>
                <a:hlinkClick r:id="rId4"/>
              </a:rPr>
              <a:t>http://jeffmilner.com/backmasking/</a:t>
            </a:r>
            <a:endParaRPr lang="en-US" dirty="0">
              <a:latin typeface="Franklin Gothic Medium" pitchFamily="34" charset="0"/>
            </a:endParaRPr>
          </a:p>
        </p:txBody>
      </p:sp>
      <p:pic>
        <p:nvPicPr>
          <p:cNvPr id="7" name="Picture 2" descr="https://html2-f.scribdassets.com/3exlu8ly2o3nqqtb/images/4-7b28739f78.jpg"/>
          <p:cNvPicPr>
            <a:picLocks noChangeAspect="1" noChangeArrowheads="1"/>
          </p:cNvPicPr>
          <p:nvPr/>
        </p:nvPicPr>
        <p:blipFill>
          <a:blip r:embed="rId3" cstate="print"/>
          <a:srcRect l="21239" t="77651" r="16492" b="2881"/>
          <a:stretch>
            <a:fillRect/>
          </a:stretch>
        </p:blipFill>
        <p:spPr bwMode="auto">
          <a:xfrm>
            <a:off x="304800" y="4354603"/>
            <a:ext cx="6553200" cy="2209800"/>
          </a:xfrm>
          <a:prstGeom prst="rect">
            <a:avLst/>
          </a:prstGeom>
          <a:noFill/>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anose="020B0603020102020204" pitchFamily="34" charset="0"/>
                <a:cs typeface="Raavi" pitchFamily="34" charset="0"/>
              </a:rPr>
              <a:t>PERCEPTUAL SET: </a:t>
            </a:r>
            <a:br>
              <a:rPr lang="en-US" dirty="0" smtClean="0">
                <a:latin typeface="Franklin Gothic Medium" panose="020B0603020102020204" pitchFamily="34" charset="0"/>
                <a:cs typeface="Raavi" pitchFamily="34" charset="0"/>
              </a:rPr>
            </a:br>
            <a:r>
              <a:rPr lang="en-US" i="1" dirty="0" smtClean="0">
                <a:latin typeface="Franklin Gothic Medium" panose="020B0603020102020204" pitchFamily="34" charset="0"/>
                <a:cs typeface="Raavi" pitchFamily="34" charset="0"/>
              </a:rPr>
              <a:t>CONTEXT EFFECTS</a:t>
            </a:r>
            <a:endParaRPr lang="en-US" dirty="0">
              <a:latin typeface="Franklin Gothic Medium" panose="020B0603020102020204" pitchFamily="34" charset="0"/>
              <a:cs typeface="Raavi" pitchFamily="34" charset="0"/>
            </a:endParaRPr>
          </a:p>
        </p:txBody>
      </p:sp>
      <p:sp>
        <p:nvSpPr>
          <p:cNvPr id="3" name="Content Placeholder 2"/>
          <p:cNvSpPr>
            <a:spLocks noGrp="1"/>
          </p:cNvSpPr>
          <p:nvPr>
            <p:ph idx="1"/>
          </p:nvPr>
        </p:nvSpPr>
        <p:spPr>
          <a:xfrm>
            <a:off x="457200" y="1775191"/>
            <a:ext cx="5562600" cy="2873009"/>
          </a:xfrm>
        </p:spPr>
        <p:txBody>
          <a:bodyPr>
            <a:normAutofit fontScale="92500" lnSpcReduction="20000"/>
          </a:bodyPr>
          <a:lstStyle/>
          <a:p>
            <a:r>
              <a:rPr lang="en-US" dirty="0" smtClean="0">
                <a:latin typeface="Franklin Gothic Medium" panose="020B0603020102020204" pitchFamily="34" charset="0"/>
                <a:cs typeface="Raavi" pitchFamily="34" charset="0"/>
              </a:rPr>
              <a:t>Context effects</a:t>
            </a:r>
          </a:p>
          <a:p>
            <a:pPr algn="ctr"/>
            <a:endParaRPr lang="en-US" sz="1900" dirty="0" smtClean="0">
              <a:latin typeface="Franklin Gothic Medium" panose="020B0603020102020204" pitchFamily="34" charset="0"/>
              <a:cs typeface="Raavi" pitchFamily="34" charset="0"/>
            </a:endParaRPr>
          </a:p>
          <a:p>
            <a:pPr algn="ctr"/>
            <a:endParaRPr lang="en-US" sz="2800" dirty="0">
              <a:latin typeface="Franklin Gothic Medium" panose="020B0603020102020204" pitchFamily="34" charset="0"/>
              <a:cs typeface="Raavi" pitchFamily="34" charset="0"/>
            </a:endParaRPr>
          </a:p>
          <a:p>
            <a:pPr algn="ctr">
              <a:buNone/>
            </a:pPr>
            <a:r>
              <a:rPr lang="en-US" sz="2800" dirty="0" smtClean="0">
                <a:latin typeface="Franklin Gothic Medium" panose="020B0603020102020204" pitchFamily="34" charset="0"/>
                <a:cs typeface="Raavi" pitchFamily="34" charset="0"/>
              </a:rPr>
              <a:t>“eel” on the wagon</a:t>
            </a:r>
          </a:p>
          <a:p>
            <a:pPr algn="ctr">
              <a:buNone/>
            </a:pPr>
            <a:r>
              <a:rPr lang="en-US" sz="2800" dirty="0" err="1" smtClean="0">
                <a:latin typeface="Franklin Gothic Medium" panose="020B0603020102020204" pitchFamily="34" charset="0"/>
                <a:cs typeface="Raavi" pitchFamily="34" charset="0"/>
              </a:rPr>
              <a:t>vs</a:t>
            </a:r>
            <a:endParaRPr lang="en-US" sz="2800" dirty="0" smtClean="0">
              <a:latin typeface="Franklin Gothic Medium" panose="020B0603020102020204" pitchFamily="34" charset="0"/>
              <a:cs typeface="Raavi" pitchFamily="34" charset="0"/>
            </a:endParaRPr>
          </a:p>
          <a:p>
            <a:pPr algn="ctr">
              <a:buNone/>
            </a:pPr>
            <a:r>
              <a:rPr lang="en-US" sz="2800" dirty="0" smtClean="0">
                <a:latin typeface="Franklin Gothic Medium" panose="020B0603020102020204" pitchFamily="34" charset="0"/>
                <a:cs typeface="Raavi" pitchFamily="34" charset="0"/>
              </a:rPr>
              <a:t>“eel” on the orange</a:t>
            </a:r>
          </a:p>
          <a:p>
            <a:pPr algn="ctr">
              <a:buNone/>
            </a:pPr>
            <a:endParaRPr lang="en-US" dirty="0" smtClean="0">
              <a:latin typeface="Franklin Gothic Medium" panose="020B0603020102020204" pitchFamily="34" charset="0"/>
              <a:cs typeface="Raavi" pitchFamily="34" charset="0"/>
            </a:endParaRPr>
          </a:p>
          <a:p>
            <a:pPr algn="ctr">
              <a:buNone/>
            </a:pPr>
            <a:r>
              <a:rPr lang="en-US" dirty="0" smtClean="0">
                <a:latin typeface="Franklin Gothic Medium" panose="020B0603020102020204" pitchFamily="34" charset="0"/>
                <a:cs typeface="Raavi" pitchFamily="34" charset="0"/>
              </a:rPr>
              <a:t>morning </a:t>
            </a:r>
            <a:r>
              <a:rPr lang="en-US" dirty="0" err="1" smtClean="0">
                <a:latin typeface="Franklin Gothic Medium" panose="020B0603020102020204" pitchFamily="34" charset="0"/>
                <a:cs typeface="Raavi" pitchFamily="34" charset="0"/>
              </a:rPr>
              <a:t>vs</a:t>
            </a:r>
            <a:r>
              <a:rPr lang="en-US" dirty="0" smtClean="0">
                <a:latin typeface="Franklin Gothic Medium" panose="020B0603020102020204" pitchFamily="34" charset="0"/>
                <a:cs typeface="Raavi" pitchFamily="34" charset="0"/>
              </a:rPr>
              <a:t> mourning</a:t>
            </a:r>
          </a:p>
        </p:txBody>
      </p:sp>
      <p:pic>
        <p:nvPicPr>
          <p:cNvPr id="81922" name="Picture 2" descr="https://lh4.googleusercontent.com/BZDRPaVn0PZbtbhFnuNgs16NW5r_N_vNHByLPJFAJAvbixrplC1zB3oYyXMhMnRTAqtqxhXrduzoHMsojM6BmGAH5tMFwPC-XlpPBLkbasnqD9zhfg"/>
          <p:cNvPicPr>
            <a:picLocks noChangeAspect="1" noChangeArrowheads="1"/>
          </p:cNvPicPr>
          <p:nvPr/>
        </p:nvPicPr>
        <p:blipFill>
          <a:blip r:embed="rId3" cstate="print"/>
          <a:srcRect/>
          <a:stretch>
            <a:fillRect/>
          </a:stretch>
        </p:blipFill>
        <p:spPr bwMode="auto">
          <a:xfrm>
            <a:off x="228600" y="4571999"/>
            <a:ext cx="6057900" cy="2286001"/>
          </a:xfrm>
          <a:prstGeom prst="rect">
            <a:avLst/>
          </a:prstGeom>
          <a:noFill/>
        </p:spPr>
      </p:pic>
      <p:pic>
        <p:nvPicPr>
          <p:cNvPr id="81924" name="Picture 4" descr="https://lh6.googleusercontent.com/gVPi1TnvHtGKSXt8eDY_lm5Ti08Kkn1hA3Gv_4sqWaSvyIFjLovHlxY1_Etc1pd2exy_E_cd6_371P4hl3UGm2D9jfGVhPhgh5MOe6IAQRYEBz7dlA"/>
          <p:cNvPicPr>
            <a:picLocks noChangeAspect="1" noChangeArrowheads="1"/>
          </p:cNvPicPr>
          <p:nvPr/>
        </p:nvPicPr>
        <p:blipFill>
          <a:blip r:embed="rId4" cstate="print"/>
          <a:srcRect/>
          <a:stretch>
            <a:fillRect/>
          </a:stretch>
        </p:blipFill>
        <p:spPr bwMode="auto">
          <a:xfrm>
            <a:off x="6400800" y="1600200"/>
            <a:ext cx="2505075" cy="4876801"/>
          </a:xfrm>
          <a:prstGeom prst="rect">
            <a:avLst/>
          </a:prstGeom>
          <a:noFill/>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8" name="Picture 4" descr="https://html1-f.scribdassets.com/3exlu8ly2o3nqqtb/images/6-8e22222708.jpg"/>
          <p:cNvPicPr>
            <a:picLocks noChangeAspect="1" noChangeArrowheads="1"/>
          </p:cNvPicPr>
          <p:nvPr/>
        </p:nvPicPr>
        <p:blipFill>
          <a:blip r:embed="rId3" cstate="print"/>
          <a:srcRect l="15007" t="2086" r="32780" b="67883"/>
          <a:stretch>
            <a:fillRect/>
          </a:stretch>
        </p:blipFill>
        <p:spPr bwMode="auto">
          <a:xfrm>
            <a:off x="457200" y="838200"/>
            <a:ext cx="8295216" cy="5061488"/>
          </a:xfrm>
          <a:prstGeom prst="rect">
            <a:avLst/>
          </a:prstGeom>
          <a:noFill/>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PERCEPTUAL SET:</a:t>
            </a:r>
            <a:br>
              <a:rPr lang="en-US" dirty="0" smtClean="0">
                <a:latin typeface="Franklin Gothic Medium" pitchFamily="34" charset="0"/>
              </a:rPr>
            </a:br>
            <a:r>
              <a:rPr lang="en-US" i="1" dirty="0" smtClean="0">
                <a:latin typeface="Franklin Gothic Medium" pitchFamily="34" charset="0"/>
              </a:rPr>
              <a:t>EMOTION AND MOTIVATION</a:t>
            </a:r>
            <a:endParaRPr lang="en-US" dirty="0">
              <a:latin typeface="Franklin Gothic Medium" pitchFamily="34" charset="0"/>
            </a:endParaRPr>
          </a:p>
        </p:txBody>
      </p:sp>
      <p:sp>
        <p:nvSpPr>
          <p:cNvPr id="3" name="Content Placeholder 2"/>
          <p:cNvSpPr>
            <a:spLocks noGrp="1"/>
          </p:cNvSpPr>
          <p:nvPr>
            <p:ph idx="1"/>
          </p:nvPr>
        </p:nvSpPr>
        <p:spPr>
          <a:xfrm>
            <a:off x="457200" y="1775191"/>
            <a:ext cx="5029200" cy="1272809"/>
          </a:xfrm>
        </p:spPr>
        <p:txBody>
          <a:bodyPr/>
          <a:lstStyle/>
          <a:p>
            <a:r>
              <a:rPr lang="en-US" dirty="0" smtClean="0">
                <a:latin typeface="Franklin Gothic Medium" pitchFamily="34" charset="0"/>
              </a:rPr>
              <a:t>Motivation on perception</a:t>
            </a:r>
          </a:p>
          <a:p>
            <a:r>
              <a:rPr lang="en-US" dirty="0" smtClean="0">
                <a:latin typeface="Franklin Gothic Medium" pitchFamily="34" charset="0"/>
              </a:rPr>
              <a:t>Emotion on perception</a:t>
            </a:r>
            <a:endParaRPr lang="en-US" dirty="0">
              <a:latin typeface="Franklin Gothic Medium" pitchFamily="34" charset="0"/>
            </a:endParaRPr>
          </a:p>
        </p:txBody>
      </p:sp>
      <p:pic>
        <p:nvPicPr>
          <p:cNvPr id="80898" name="Picture 2" descr="https://lh3.googleusercontent.com/FO7MRKNm6E19g3RlTJAeTuYm5sO9uU2tOsnwhNPpn3McnxW4QNdDgVn4iVE7WH0Xqh-mgqWF-zUVlTL7-efzVa_-xI_HQutb3PBbCV-lnXCbvPSBYg"/>
          <p:cNvPicPr>
            <a:picLocks noChangeAspect="1" noChangeArrowheads="1"/>
          </p:cNvPicPr>
          <p:nvPr/>
        </p:nvPicPr>
        <p:blipFill>
          <a:blip r:embed="rId3" cstate="print"/>
          <a:srcRect/>
          <a:stretch>
            <a:fillRect/>
          </a:stretch>
        </p:blipFill>
        <p:spPr bwMode="auto">
          <a:xfrm>
            <a:off x="5791200" y="2819400"/>
            <a:ext cx="2752725" cy="3581400"/>
          </a:xfrm>
          <a:prstGeom prst="rect">
            <a:avLst/>
          </a:prstGeom>
          <a:noFill/>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686800" cy="1251062"/>
          </a:xfrm>
        </p:spPr>
        <p:txBody>
          <a:bodyPr>
            <a:normAutofit fontScale="90000"/>
          </a:bodyPr>
          <a:lstStyle/>
          <a:p>
            <a:r>
              <a:rPr lang="en-US" dirty="0" smtClean="0">
                <a:latin typeface="Franklin Gothic Medium" pitchFamily="34" charset="0"/>
              </a:rPr>
              <a:t>PERCEPTION IS A BIOPSYCHOSOCIAL PHENOMENON</a:t>
            </a:r>
            <a:endParaRPr lang="en-US" dirty="0">
              <a:latin typeface="Franklin Gothic Medium" pitchFamily="34" charset="0"/>
            </a:endParaRPr>
          </a:p>
        </p:txBody>
      </p:sp>
      <p:pic>
        <p:nvPicPr>
          <p:cNvPr id="79874" name="Picture 2" descr="https://lh5.googleusercontent.com/pE53j9W5N4H8tqWAQCL_Ymau48JzddvhYK0t0PdpYICmwB0j-ozqK2-MLZlHOtxy-KQQLrGSXskTzL4IZaiJSbtn-ySI5dEAvv2w4F2g3Y_Vm5Y1Cg"/>
          <p:cNvPicPr>
            <a:picLocks noChangeAspect="1" noChangeArrowheads="1"/>
          </p:cNvPicPr>
          <p:nvPr/>
        </p:nvPicPr>
        <p:blipFill>
          <a:blip r:embed="rId2" cstate="print"/>
          <a:srcRect/>
          <a:stretch>
            <a:fillRect/>
          </a:stretch>
        </p:blipFill>
        <p:spPr bwMode="auto">
          <a:xfrm>
            <a:off x="1066800" y="1590674"/>
            <a:ext cx="6934200" cy="5267326"/>
          </a:xfrm>
          <a:prstGeom prst="rect">
            <a:avLst/>
          </a:prstGeom>
          <a:noFill/>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686800" cy="1251062"/>
          </a:xfrm>
        </p:spPr>
        <p:txBody>
          <a:bodyPr>
            <a:normAutofit fontScale="90000"/>
          </a:bodyPr>
          <a:lstStyle/>
          <a:p>
            <a:r>
              <a:rPr lang="en-US" dirty="0" smtClean="0">
                <a:latin typeface="Franklin Gothic Medium" pitchFamily="34" charset="0"/>
              </a:rPr>
              <a:t>PERCEPTION IS A BIOPSYCHOSOCIAL PHENOMENON</a:t>
            </a:r>
            <a:endParaRPr lang="en-US" dirty="0">
              <a:latin typeface="Franklin Gothic Medium" pitchFamily="34" charset="0"/>
            </a:endParaRPr>
          </a:p>
        </p:txBody>
      </p:sp>
      <p:pic>
        <p:nvPicPr>
          <p:cNvPr id="78850" name="Picture 2" descr="https://lh6.googleusercontent.com/j3fQxYfQxev_ADWm_5M0MjbyJrKHTc_FQDIGvtZCxzyWfaKqwcisZxcYamr20WCCfAkzEz_QAHRESy9lsdezwgCDV95G5jVc56BcjvJ8thlHPNO_Ag"/>
          <p:cNvPicPr>
            <a:picLocks noChangeAspect="1" noChangeArrowheads="1"/>
          </p:cNvPicPr>
          <p:nvPr/>
        </p:nvPicPr>
        <p:blipFill>
          <a:blip r:embed="rId2" cstate="print"/>
          <a:srcRect/>
          <a:stretch>
            <a:fillRect/>
          </a:stretch>
        </p:blipFill>
        <p:spPr bwMode="auto">
          <a:xfrm>
            <a:off x="1066800" y="1590674"/>
            <a:ext cx="6934200" cy="5267326"/>
          </a:xfrm>
          <a:prstGeom prst="rect">
            <a:avLst/>
          </a:prstGeom>
          <a:noFill/>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686800" cy="1251062"/>
          </a:xfrm>
        </p:spPr>
        <p:txBody>
          <a:bodyPr>
            <a:normAutofit fontScale="90000"/>
          </a:bodyPr>
          <a:lstStyle/>
          <a:p>
            <a:r>
              <a:rPr lang="en-US" dirty="0" smtClean="0">
                <a:latin typeface="Franklin Gothic Medium" pitchFamily="34" charset="0"/>
              </a:rPr>
              <a:t>PERCEPTION IS A BIOPSYCHOSOCIAL PHENOMENON</a:t>
            </a:r>
            <a:endParaRPr lang="en-US" dirty="0">
              <a:latin typeface="Franklin Gothic Medium" pitchFamily="34" charset="0"/>
            </a:endParaRPr>
          </a:p>
        </p:txBody>
      </p:sp>
      <p:pic>
        <p:nvPicPr>
          <p:cNvPr id="77826" name="Picture 2" descr="https://lh4.googleusercontent.com/4Su22dA5ciCvPJMXe_wl0DlgH_j8u-cm0wsxysMi9ENoaJRxEUq9UnJsWEfBwHb5KrG-2daJxSJk3dXbhs7noFkNlBdwghnOyBtJgqqbwN2RDelVgA"/>
          <p:cNvPicPr>
            <a:picLocks noChangeAspect="1" noChangeArrowheads="1"/>
          </p:cNvPicPr>
          <p:nvPr/>
        </p:nvPicPr>
        <p:blipFill>
          <a:blip r:embed="rId2" cstate="print"/>
          <a:srcRect/>
          <a:stretch>
            <a:fillRect/>
          </a:stretch>
        </p:blipFill>
        <p:spPr bwMode="auto">
          <a:xfrm>
            <a:off x="1066800" y="1590674"/>
            <a:ext cx="6934200" cy="5267326"/>
          </a:xfrm>
          <a:prstGeom prst="rect">
            <a:avLst/>
          </a:prstGeom>
          <a:noFill/>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686800" cy="1251062"/>
          </a:xfrm>
        </p:spPr>
        <p:txBody>
          <a:bodyPr>
            <a:normAutofit fontScale="90000"/>
          </a:bodyPr>
          <a:lstStyle/>
          <a:p>
            <a:r>
              <a:rPr lang="en-US" dirty="0" smtClean="0">
                <a:latin typeface="Franklin Gothic Medium" pitchFamily="34" charset="0"/>
              </a:rPr>
              <a:t>PERCEPTION IS A BIOPSYCHOSOCIAL PHENOMENON</a:t>
            </a:r>
            <a:endParaRPr lang="en-US" dirty="0">
              <a:latin typeface="Franklin Gothic Medium" pitchFamily="34" charset="0"/>
            </a:endParaRPr>
          </a:p>
        </p:txBody>
      </p:sp>
      <p:pic>
        <p:nvPicPr>
          <p:cNvPr id="76802" name="Picture 2" descr="https://lh3.googleusercontent.com/Z9M1cbhv8uvMJ7G4M5cCfn_nXxdZR6sqt6E68q6IQg4nGi_ByNSWSKdRsG36-zgQu0kbfWKHRX4fqscqPEbs7oxfseSiNUf0I5O8lGNefjPGRiSCcA"/>
          <p:cNvPicPr>
            <a:picLocks noChangeAspect="1" noChangeArrowheads="1"/>
          </p:cNvPicPr>
          <p:nvPr/>
        </p:nvPicPr>
        <p:blipFill>
          <a:blip r:embed="rId2" cstate="print"/>
          <a:srcRect/>
          <a:stretch>
            <a:fillRect/>
          </a:stretch>
        </p:blipFill>
        <p:spPr bwMode="auto">
          <a:xfrm>
            <a:off x="1066800" y="1590674"/>
            <a:ext cx="6934200" cy="526732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dirty="0" smtClean="0">
                <a:latin typeface="Franklin Gothic Medium" panose="020B0603020102020204" pitchFamily="34" charset="0"/>
              </a:rPr>
              <a:t>ABSOLUTE THRESHOLD</a:t>
            </a:r>
          </a:p>
        </p:txBody>
      </p:sp>
      <p:sp>
        <p:nvSpPr>
          <p:cNvPr id="31747" name="Rectangle 3"/>
          <p:cNvSpPr>
            <a:spLocks noGrp="1" noChangeArrowheads="1"/>
          </p:cNvSpPr>
          <p:nvPr>
            <p:ph type="body" idx="1"/>
          </p:nvPr>
        </p:nvSpPr>
        <p:spPr/>
        <p:txBody>
          <a:bodyPr/>
          <a:lstStyle/>
          <a:p>
            <a:pPr eaLnBrk="1" hangingPunct="1"/>
            <a:r>
              <a:rPr lang="en-US" altLang="en-US" dirty="0" smtClean="0">
                <a:latin typeface="Franklin Gothic Medium" panose="020B0603020102020204" pitchFamily="34" charset="0"/>
              </a:rPr>
              <a:t>Smallest detectable </a:t>
            </a:r>
            <a:r>
              <a:rPr lang="en-US" altLang="en-US" b="1" dirty="0" smtClean="0">
                <a:solidFill>
                  <a:srgbClr val="088A4C"/>
                </a:solidFill>
                <a:latin typeface="Franklin Gothic Medium" panose="020B0603020102020204" pitchFamily="34" charset="0"/>
              </a:rPr>
              <a:t>LEVEL</a:t>
            </a:r>
            <a:r>
              <a:rPr lang="en-US" altLang="en-US" dirty="0" smtClean="0">
                <a:latin typeface="Franklin Gothic Medium" panose="020B0603020102020204" pitchFamily="34" charset="0"/>
              </a:rPr>
              <a:t> of a stimulus.  </a:t>
            </a:r>
          </a:p>
        </p:txBody>
      </p:sp>
      <p:pic>
        <p:nvPicPr>
          <p:cNvPr id="31748" name="Picture 2" descr="http://dovebridge.files.wordpress.com/2010/03/whis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2514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descr="http://1.bp.blogspot.com/-1OBYzg7fA0Q/T3pOBNtQFGI/AAAAAAAAARQ/lHbxywn2aFg/s1600/IMG_326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6105" y="2658291"/>
            <a:ext cx="4618038"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954213"/>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152400"/>
            <a:ext cx="8013192" cy="1636776"/>
          </a:xfrm>
        </p:spPr>
        <p:txBody>
          <a:bodyPr/>
          <a:lstStyle/>
          <a:p>
            <a:r>
              <a:rPr lang="en-US" dirty="0" smtClean="0">
                <a:latin typeface="Franklin Gothic Medium" pitchFamily="34" charset="0"/>
              </a:rPr>
              <a:t>IS THERE EXTRASENSORY PERCEPTION?</a:t>
            </a:r>
            <a:endParaRPr lang="en-US" dirty="0">
              <a:latin typeface="Franklin Gothic Medium" pitchFamily="34" charset="0"/>
            </a:endParaRPr>
          </a:p>
        </p:txBody>
      </p:sp>
      <p:pic>
        <p:nvPicPr>
          <p:cNvPr id="75778" name="Picture 2" descr="https://lh5.googleusercontent.com/vinh4Dsj-pdW_2jmcfkX90LjzHJJTTFwzdV3NoJKPkh8Im1LAgdL4_tPsYW0S8ZLB_G9wUEXswIKr0WUahr1MmPcug-MU87h0ZeqSFscAtqM0d-n_Q"/>
          <p:cNvPicPr>
            <a:picLocks noChangeAspect="1" noChangeArrowheads="1"/>
          </p:cNvPicPr>
          <p:nvPr/>
        </p:nvPicPr>
        <p:blipFill>
          <a:blip r:embed="rId2" cstate="print"/>
          <a:srcRect/>
          <a:stretch>
            <a:fillRect/>
          </a:stretch>
        </p:blipFill>
        <p:spPr bwMode="auto">
          <a:xfrm>
            <a:off x="2667000" y="1914524"/>
            <a:ext cx="4419600" cy="4943476"/>
          </a:xfrm>
          <a:prstGeom prst="rect">
            <a:avLst/>
          </a:prstGeom>
          <a:noFill/>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Franklin Gothic Medium" pitchFamily="34" charset="0"/>
              </a:rPr>
              <a:t>CLAIMS OF ESP</a:t>
            </a:r>
            <a:endParaRPr lang="en-US" dirty="0">
              <a:latin typeface="Franklin Gothic Medium" pitchFamily="34" charset="0"/>
            </a:endParaRPr>
          </a:p>
        </p:txBody>
      </p:sp>
      <p:sp>
        <p:nvSpPr>
          <p:cNvPr id="5" name="Content Placeholder 4"/>
          <p:cNvSpPr>
            <a:spLocks noGrp="1"/>
          </p:cNvSpPr>
          <p:nvPr>
            <p:ph idx="1"/>
          </p:nvPr>
        </p:nvSpPr>
        <p:spPr>
          <a:xfrm>
            <a:off x="76200" y="1524000"/>
            <a:ext cx="5334000" cy="5257799"/>
          </a:xfrm>
        </p:spPr>
        <p:txBody>
          <a:bodyPr>
            <a:normAutofit fontScale="92500" lnSpcReduction="20000"/>
          </a:bodyPr>
          <a:lstStyle/>
          <a:p>
            <a:r>
              <a:rPr lang="en-US" dirty="0" smtClean="0">
                <a:latin typeface="Franklin Gothic Medium" pitchFamily="34" charset="0"/>
              </a:rPr>
              <a:t>Parapsychology</a:t>
            </a:r>
          </a:p>
          <a:p>
            <a:pPr marL="118872" indent="0">
              <a:buNone/>
            </a:pPr>
            <a:endParaRPr lang="en-US" dirty="0" smtClean="0">
              <a:latin typeface="Franklin Gothic Medium" pitchFamily="34" charset="0"/>
            </a:endParaRPr>
          </a:p>
          <a:p>
            <a:r>
              <a:rPr lang="en-US" dirty="0" smtClean="0">
                <a:latin typeface="Franklin Gothic Medium" pitchFamily="34" charset="0"/>
              </a:rPr>
              <a:t>Extrasensory perception</a:t>
            </a:r>
          </a:p>
          <a:p>
            <a:pPr lvl="1"/>
            <a:r>
              <a:rPr lang="en-US" altLang="en-US" dirty="0" smtClean="0">
                <a:solidFill>
                  <a:srgbClr val="0000FF"/>
                </a:solidFill>
                <a:latin typeface="Franklin Gothic Medium" panose="020B0603020102020204" pitchFamily="34" charset="0"/>
              </a:rPr>
              <a:t>Clairvoyance</a:t>
            </a:r>
            <a:r>
              <a:rPr lang="en-US" altLang="en-US" dirty="0" smtClean="0">
                <a:latin typeface="Franklin Gothic Medium" panose="020B0603020102020204" pitchFamily="34" charset="0"/>
              </a:rPr>
              <a:t> </a:t>
            </a:r>
            <a:r>
              <a:rPr lang="en-US" altLang="en-US" dirty="0">
                <a:latin typeface="Franklin Gothic Medium" panose="020B0603020102020204" pitchFamily="34" charset="0"/>
              </a:rPr>
              <a:t>– awareness of an unknown object or event</a:t>
            </a:r>
          </a:p>
          <a:p>
            <a:pPr lvl="1"/>
            <a:r>
              <a:rPr lang="en-US" altLang="en-US" dirty="0">
                <a:solidFill>
                  <a:srgbClr val="0000FF"/>
                </a:solidFill>
                <a:latin typeface="Franklin Gothic Medium" panose="020B0603020102020204" pitchFamily="34" charset="0"/>
              </a:rPr>
              <a:t>Telepathy</a:t>
            </a:r>
            <a:r>
              <a:rPr lang="en-US" altLang="en-US" dirty="0">
                <a:latin typeface="Franklin Gothic Medium" panose="020B0603020102020204" pitchFamily="34" charset="0"/>
              </a:rPr>
              <a:t> – knowledge of someone else’s thoughts or feelings</a:t>
            </a:r>
          </a:p>
          <a:p>
            <a:pPr lvl="1"/>
            <a:r>
              <a:rPr lang="en-US" altLang="en-US" dirty="0">
                <a:solidFill>
                  <a:srgbClr val="0000FF"/>
                </a:solidFill>
                <a:latin typeface="Franklin Gothic Medium" panose="020B0603020102020204" pitchFamily="34" charset="0"/>
              </a:rPr>
              <a:t>Precognition</a:t>
            </a:r>
            <a:r>
              <a:rPr lang="en-US" altLang="en-US" dirty="0">
                <a:latin typeface="Franklin Gothic Medium" panose="020B0603020102020204" pitchFamily="34" charset="0"/>
              </a:rPr>
              <a:t> – foreknowledge of future </a:t>
            </a:r>
            <a:r>
              <a:rPr lang="en-US" altLang="en-US" dirty="0" smtClean="0">
                <a:latin typeface="Franklin Gothic Medium" panose="020B0603020102020204" pitchFamily="34" charset="0"/>
              </a:rPr>
              <a:t>events</a:t>
            </a:r>
          </a:p>
          <a:p>
            <a:pPr marL="457200" lvl="1" indent="0">
              <a:buNone/>
            </a:pPr>
            <a:endParaRPr lang="en-US" altLang="en-US" dirty="0">
              <a:latin typeface="Franklin Gothic Medium" panose="020B0603020102020204" pitchFamily="34" charset="0"/>
            </a:endParaRPr>
          </a:p>
          <a:p>
            <a:r>
              <a:rPr lang="en-US" dirty="0" smtClean="0">
                <a:solidFill>
                  <a:srgbClr val="0000FF"/>
                </a:solidFill>
                <a:latin typeface="Franklin Gothic Medium" pitchFamily="34" charset="0"/>
              </a:rPr>
              <a:t>Psychokinesis</a:t>
            </a:r>
            <a:r>
              <a:rPr lang="en-US" dirty="0" smtClean="0">
                <a:latin typeface="Franklin Gothic Medium" pitchFamily="34" charset="0"/>
              </a:rPr>
              <a:t> –</a:t>
            </a:r>
            <a:r>
              <a:rPr lang="en-US" sz="2600" dirty="0" smtClean="0">
                <a:latin typeface="Franklin Gothic Medium" panose="020B0603020102020204" pitchFamily="34" charset="0"/>
              </a:rPr>
              <a:t>movement </a:t>
            </a:r>
            <a:r>
              <a:rPr lang="en-US" sz="2600" dirty="0">
                <a:latin typeface="Franklin Gothic Medium" panose="020B0603020102020204" pitchFamily="34" charset="0"/>
              </a:rPr>
              <a:t>of physical objects by the mind without the use of physical means</a:t>
            </a:r>
            <a:endParaRPr lang="en-US" sz="2600" dirty="0">
              <a:latin typeface="Franklin Gothic Medium" pitchFamily="34" charset="0"/>
            </a:endParaRPr>
          </a:p>
        </p:txBody>
      </p:sp>
      <p:pic>
        <p:nvPicPr>
          <p:cNvPr id="74754" name="Picture 2" descr="https://lh5.googleusercontent.com/h7KYOGnluEAdo5hf4Om5sbg8qpy4Lsaw_jmFBhsuYqkd2Kq3iQIj22Ukdndp8YKVigoi_hylJZ389mQwp1iv6xMTrWnuNsVKpsLpTbPA_24ic2FkwQ"/>
          <p:cNvPicPr>
            <a:picLocks noChangeAspect="1" noChangeArrowheads="1"/>
          </p:cNvPicPr>
          <p:nvPr/>
        </p:nvPicPr>
        <p:blipFill>
          <a:blip r:embed="rId3" cstate="print"/>
          <a:srcRect/>
          <a:stretch>
            <a:fillRect/>
          </a:stretch>
        </p:blipFill>
        <p:spPr bwMode="auto">
          <a:xfrm>
            <a:off x="5486400" y="2057400"/>
            <a:ext cx="2867025" cy="3629025"/>
          </a:xfrm>
          <a:prstGeom prst="rect">
            <a:avLst/>
          </a:prstGeom>
          <a:noFill/>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4108"/>
            <a:ext cx="8229600" cy="1250950"/>
          </a:xfrm>
        </p:spPr>
        <p:txBody>
          <a:bodyPr>
            <a:normAutofit/>
          </a:bodyPr>
          <a:lstStyle/>
          <a:p>
            <a:r>
              <a:rPr lang="en-US" dirty="0" smtClean="0">
                <a:latin typeface="Franklin Gothic Medium" pitchFamily="34" charset="0"/>
              </a:rPr>
              <a:t>PARAPSYCHOLOGY </a:t>
            </a:r>
            <a:br>
              <a:rPr lang="en-US" dirty="0" smtClean="0">
                <a:latin typeface="Franklin Gothic Medium" pitchFamily="34" charset="0"/>
              </a:rPr>
            </a:br>
            <a:r>
              <a:rPr lang="en-US" sz="2800" b="0" dirty="0" smtClean="0">
                <a:solidFill>
                  <a:schemeClr val="tx1"/>
                </a:solidFill>
                <a:latin typeface="Franklin Gothic Medium" panose="020B0603020102020204" pitchFamily="34" charset="0"/>
              </a:rPr>
              <a:t>the </a:t>
            </a:r>
            <a:r>
              <a:rPr lang="en-US" sz="2800" b="0" dirty="0">
                <a:solidFill>
                  <a:schemeClr val="tx1"/>
                </a:solidFill>
                <a:latin typeface="Franklin Gothic Medium" panose="020B0603020102020204" pitchFamily="34" charset="0"/>
              </a:rPr>
              <a:t>study of paranormal phenomena </a:t>
            </a:r>
            <a:r>
              <a:rPr lang="en-US" sz="2800" dirty="0" smtClean="0">
                <a:latin typeface="Franklin Gothic Medium" pitchFamily="34" charset="0"/>
              </a:rPr>
              <a:t> </a:t>
            </a:r>
            <a:endParaRPr lang="en-US" dirty="0">
              <a:latin typeface="Franklin Gothic Medium" pitchFamily="34" charset="0"/>
            </a:endParaRPr>
          </a:p>
        </p:txBody>
      </p:sp>
      <p:pic>
        <p:nvPicPr>
          <p:cNvPr id="73730" name="Picture 2" descr="https://lh3.googleusercontent.com/Z8TA7jYwCSLgvyzqvh8O6lI62SY1fMy3JSgBCmjGINB6K9OztIPgSDa60CoxbYFYEb6qGWD7Ryx4-GsiWO-GAvy1hNb4YhIwV_LtekQYFc8sKl4o9g"/>
          <p:cNvPicPr>
            <a:picLocks noChangeAspect="1" noChangeArrowheads="1"/>
          </p:cNvPicPr>
          <p:nvPr/>
        </p:nvPicPr>
        <p:blipFill>
          <a:blip r:embed="rId3" cstate="print"/>
          <a:srcRect/>
          <a:stretch>
            <a:fillRect/>
          </a:stretch>
        </p:blipFill>
        <p:spPr bwMode="auto">
          <a:xfrm>
            <a:off x="1524000" y="1276349"/>
            <a:ext cx="6067425" cy="5581651"/>
          </a:xfrm>
          <a:prstGeom prst="rect">
            <a:avLst/>
          </a:prstGeom>
          <a:noFill/>
        </p:spPr>
      </p:pic>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5399"/>
            <a:ext cx="8229600" cy="1250950"/>
          </a:xfrm>
        </p:spPr>
        <p:txBody>
          <a:bodyPr>
            <a:normAutofit/>
          </a:bodyPr>
          <a:lstStyle/>
          <a:p>
            <a:r>
              <a:rPr lang="en-US" dirty="0">
                <a:latin typeface="Franklin Gothic Medium" pitchFamily="34" charset="0"/>
              </a:rPr>
              <a:t>PARAPSYCHOLOGY </a:t>
            </a:r>
            <a:br>
              <a:rPr lang="en-US" dirty="0">
                <a:latin typeface="Franklin Gothic Medium" pitchFamily="34" charset="0"/>
              </a:rPr>
            </a:br>
            <a:r>
              <a:rPr lang="en-US" sz="2800" b="0" dirty="0">
                <a:solidFill>
                  <a:schemeClr val="tx1"/>
                </a:solidFill>
                <a:latin typeface="Franklin Gothic Medium" panose="020B0603020102020204" pitchFamily="34" charset="0"/>
              </a:rPr>
              <a:t>the study of paranormal phenomena </a:t>
            </a:r>
            <a:endParaRPr lang="en-US" sz="2800" dirty="0">
              <a:latin typeface="Franklin Gothic Medium" pitchFamily="34" charset="0"/>
            </a:endParaRPr>
          </a:p>
        </p:txBody>
      </p:sp>
      <p:pic>
        <p:nvPicPr>
          <p:cNvPr id="72706" name="Picture 2" descr="https://lh4.googleusercontent.com/S1T639t_V36xCu8NePCXct8sLD9zR0TkjrmDcpYi0J_i-MOQsBoNQEMEL46oFIe74GY1Lbo94NSbKNP8cZCdgkG7P2S7kRbVVyTvEREmDUzEq-ZYSg"/>
          <p:cNvPicPr>
            <a:picLocks noChangeAspect="1" noChangeArrowheads="1"/>
          </p:cNvPicPr>
          <p:nvPr/>
        </p:nvPicPr>
        <p:blipFill>
          <a:blip r:embed="rId2" cstate="print"/>
          <a:srcRect/>
          <a:stretch>
            <a:fillRect/>
          </a:stretch>
        </p:blipFill>
        <p:spPr bwMode="auto">
          <a:xfrm>
            <a:off x="1524000" y="1276349"/>
            <a:ext cx="6067425" cy="5581651"/>
          </a:xfrm>
          <a:prstGeom prst="rect">
            <a:avLst/>
          </a:prstGeom>
          <a:noFill/>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s://lh3.googleusercontent.com/xxtwH7-UGEWvsdCmTEJVuP7Uiow2b09s7HBECkjtlgkDQC11LAIFZZsqNvhpF3Qwp2ITayZwm-5Efbsl9uVWiAPaSlBBr3yvmESvJMMoV_pbkA605Q"/>
          <p:cNvPicPr>
            <a:picLocks noChangeAspect="1" noChangeArrowheads="1"/>
          </p:cNvPicPr>
          <p:nvPr/>
        </p:nvPicPr>
        <p:blipFill>
          <a:blip r:embed="rId2" cstate="print"/>
          <a:srcRect/>
          <a:stretch>
            <a:fillRect/>
          </a:stretch>
        </p:blipFill>
        <p:spPr bwMode="auto">
          <a:xfrm>
            <a:off x="1524000" y="1276349"/>
            <a:ext cx="6067425" cy="5581651"/>
          </a:xfrm>
          <a:prstGeom prst="rect">
            <a:avLst/>
          </a:prstGeom>
          <a:noFill/>
        </p:spPr>
      </p:pic>
      <p:sp>
        <p:nvSpPr>
          <p:cNvPr id="5" name="Title 3"/>
          <p:cNvSpPr txBox="1">
            <a:spLocks/>
          </p:cNvSpPr>
          <p:nvPr/>
        </p:nvSpPr>
        <p:spPr>
          <a:xfrm>
            <a:off x="0" y="25399"/>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mtClean="0">
                <a:latin typeface="Franklin Gothic Medium" pitchFamily="34" charset="0"/>
              </a:rPr>
              <a:t>PARAPSYCHOLOGY </a:t>
            </a:r>
            <a:br>
              <a:rPr lang="en-US" smtClean="0">
                <a:latin typeface="Franklin Gothic Medium" pitchFamily="34" charset="0"/>
              </a:rPr>
            </a:br>
            <a:r>
              <a:rPr lang="en-US" sz="2800" b="0" smtClean="0">
                <a:solidFill>
                  <a:schemeClr val="tx1"/>
                </a:solidFill>
                <a:latin typeface="Franklin Gothic Medium" panose="020B0603020102020204" pitchFamily="34" charset="0"/>
              </a:rPr>
              <a:t>the study of paranormal phenomena </a:t>
            </a:r>
            <a:endParaRPr lang="en-US" sz="2800" dirty="0">
              <a:latin typeface="Franklin Gothic Medium" pitchFamily="34" charset="0"/>
            </a:endParaRP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s://lh3.googleusercontent.com/eXVAgmSZ3A1Y7cMo8jzBXBYpH2QVk0PvAIMAJefjPq2yaLXrV9SrvMR_G91EIa1SjanpynlkxNvW45DRVswPJyLZc4o5hPhXSRrxxVvupdF8X5ZEEQ"/>
          <p:cNvPicPr>
            <a:picLocks noChangeAspect="1" noChangeArrowheads="1"/>
          </p:cNvPicPr>
          <p:nvPr/>
        </p:nvPicPr>
        <p:blipFill>
          <a:blip r:embed="rId2" cstate="print"/>
          <a:srcRect/>
          <a:stretch>
            <a:fillRect/>
          </a:stretch>
        </p:blipFill>
        <p:spPr bwMode="auto">
          <a:xfrm>
            <a:off x="1524000" y="1276349"/>
            <a:ext cx="6067425" cy="5581651"/>
          </a:xfrm>
          <a:prstGeom prst="rect">
            <a:avLst/>
          </a:prstGeom>
          <a:noFill/>
        </p:spPr>
      </p:pic>
      <p:sp>
        <p:nvSpPr>
          <p:cNvPr id="6" name="Title 3"/>
          <p:cNvSpPr txBox="1">
            <a:spLocks/>
          </p:cNvSpPr>
          <p:nvPr/>
        </p:nvSpPr>
        <p:spPr>
          <a:xfrm>
            <a:off x="0" y="25399"/>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mtClean="0">
                <a:latin typeface="Franklin Gothic Medium" pitchFamily="34" charset="0"/>
              </a:rPr>
              <a:t>PARAPSYCHOLOGY </a:t>
            </a:r>
            <a:br>
              <a:rPr lang="en-US" smtClean="0">
                <a:latin typeface="Franklin Gothic Medium" pitchFamily="34" charset="0"/>
              </a:rPr>
            </a:br>
            <a:r>
              <a:rPr lang="en-US" sz="2800" b="0" smtClean="0">
                <a:solidFill>
                  <a:schemeClr val="tx1"/>
                </a:solidFill>
                <a:latin typeface="Franklin Gothic Medium" panose="020B0603020102020204" pitchFamily="34" charset="0"/>
              </a:rPr>
              <a:t>the study of paranormal phenomena </a:t>
            </a:r>
            <a:endParaRPr lang="en-US" sz="2800" dirty="0">
              <a:latin typeface="Franklin Gothic Medium" pitchFamily="34" charset="0"/>
            </a:endParaRPr>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https://lh4.googleusercontent.com/NA_MwDyirESpPST99Mz826JJJJErI1C5srZp-jfzn3PYJxMf1m_TsWUwDirfKZsT5B_71zjk00d0vVw82yo-bZ2ZpbBG-lmfvYQtuEvggNv9RtDNtQ"/>
          <p:cNvPicPr>
            <a:picLocks noChangeAspect="1" noChangeArrowheads="1"/>
          </p:cNvPicPr>
          <p:nvPr/>
        </p:nvPicPr>
        <p:blipFill>
          <a:blip r:embed="rId2" cstate="print"/>
          <a:srcRect/>
          <a:stretch>
            <a:fillRect/>
          </a:stretch>
        </p:blipFill>
        <p:spPr bwMode="auto">
          <a:xfrm>
            <a:off x="1524000" y="1276349"/>
            <a:ext cx="6067425" cy="5581651"/>
          </a:xfrm>
          <a:prstGeom prst="rect">
            <a:avLst/>
          </a:prstGeom>
          <a:noFill/>
        </p:spPr>
      </p:pic>
      <p:sp>
        <p:nvSpPr>
          <p:cNvPr id="5" name="Title 3"/>
          <p:cNvSpPr txBox="1">
            <a:spLocks/>
          </p:cNvSpPr>
          <p:nvPr/>
        </p:nvSpPr>
        <p:spPr>
          <a:xfrm>
            <a:off x="0" y="25399"/>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mtClean="0">
                <a:latin typeface="Franklin Gothic Medium" pitchFamily="34" charset="0"/>
              </a:rPr>
              <a:t>PARAPSYCHOLOGY </a:t>
            </a:r>
            <a:br>
              <a:rPr lang="en-US" smtClean="0">
                <a:latin typeface="Franklin Gothic Medium" pitchFamily="34" charset="0"/>
              </a:rPr>
            </a:br>
            <a:r>
              <a:rPr lang="en-US" sz="2800" b="0" smtClean="0">
                <a:solidFill>
                  <a:schemeClr val="tx1"/>
                </a:solidFill>
                <a:latin typeface="Franklin Gothic Medium" panose="020B0603020102020204" pitchFamily="34" charset="0"/>
              </a:rPr>
              <a:t>the study of paranormal phenomena </a:t>
            </a:r>
            <a:endParaRPr lang="en-US" sz="2800" dirty="0">
              <a:latin typeface="Franklin Gothic Medium" pitchFamily="34" charset="0"/>
            </a:endParaRPr>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s://lh4.googleusercontent.com/mgizNocKq6HUeg_eN4U-noPJXrZEHyzOh8F06SadD-mmwBJlof2k6zI5Ty6nnH1ABXLiCUtvJft0SmQbHCPjnt4CbR5ulAcDCKJih79AW9Qsx3RFFQ"/>
          <p:cNvPicPr>
            <a:picLocks noChangeAspect="1" noChangeArrowheads="1"/>
          </p:cNvPicPr>
          <p:nvPr/>
        </p:nvPicPr>
        <p:blipFill>
          <a:blip r:embed="rId2" cstate="print"/>
          <a:srcRect/>
          <a:stretch>
            <a:fillRect/>
          </a:stretch>
        </p:blipFill>
        <p:spPr bwMode="auto">
          <a:xfrm>
            <a:off x="1524000" y="1276349"/>
            <a:ext cx="6067425" cy="5581651"/>
          </a:xfrm>
          <a:prstGeom prst="rect">
            <a:avLst/>
          </a:prstGeom>
          <a:noFill/>
        </p:spPr>
      </p:pic>
      <p:sp>
        <p:nvSpPr>
          <p:cNvPr id="5" name="Title 3"/>
          <p:cNvSpPr txBox="1">
            <a:spLocks/>
          </p:cNvSpPr>
          <p:nvPr/>
        </p:nvSpPr>
        <p:spPr>
          <a:xfrm>
            <a:off x="0" y="25399"/>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mtClean="0">
                <a:latin typeface="Franklin Gothic Medium" pitchFamily="34" charset="0"/>
              </a:rPr>
              <a:t>PARAPSYCHOLOGY </a:t>
            </a:r>
            <a:br>
              <a:rPr lang="en-US" smtClean="0">
                <a:latin typeface="Franklin Gothic Medium" pitchFamily="34" charset="0"/>
              </a:rPr>
            </a:br>
            <a:r>
              <a:rPr lang="en-US" sz="2800" b="0" smtClean="0">
                <a:solidFill>
                  <a:schemeClr val="tx1"/>
                </a:solidFill>
                <a:latin typeface="Franklin Gothic Medium" panose="020B0603020102020204" pitchFamily="34" charset="0"/>
              </a:rPr>
              <a:t>the study of paranormal phenomena </a:t>
            </a:r>
            <a:endParaRPr lang="en-US" sz="2800" dirty="0">
              <a:latin typeface="Franklin Gothic Medium" pitchFamily="34" charset="0"/>
            </a:endParaRPr>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latin typeface="Franklin Gothic Medium" pitchFamily="34" charset="0"/>
              </a:rPr>
              <a:t>PREMONITIONS OR PRETENTIONS?</a:t>
            </a:r>
            <a:endParaRPr lang="en-US" dirty="0">
              <a:latin typeface="Franklin Gothic Medium" pitchFamily="34" charset="0"/>
            </a:endParaRPr>
          </a:p>
        </p:txBody>
      </p:sp>
      <p:sp>
        <p:nvSpPr>
          <p:cNvPr id="4" name="Content Placeholder 3"/>
          <p:cNvSpPr>
            <a:spLocks noGrp="1"/>
          </p:cNvSpPr>
          <p:nvPr>
            <p:ph idx="1"/>
          </p:nvPr>
        </p:nvSpPr>
        <p:spPr>
          <a:xfrm>
            <a:off x="457200" y="1775191"/>
            <a:ext cx="3962400" cy="1349009"/>
          </a:xfrm>
        </p:spPr>
        <p:txBody>
          <a:bodyPr/>
          <a:lstStyle/>
          <a:p>
            <a:r>
              <a:rPr lang="en-US" dirty="0" smtClean="0">
                <a:latin typeface="Franklin Gothic Medium" pitchFamily="34" charset="0"/>
              </a:rPr>
              <a:t>Psychic predictions</a:t>
            </a:r>
          </a:p>
          <a:p>
            <a:r>
              <a:rPr lang="en-US" dirty="0" smtClean="0">
                <a:latin typeface="Franklin Gothic Medium" pitchFamily="34" charset="0"/>
              </a:rPr>
              <a:t>Nostradamus</a:t>
            </a:r>
          </a:p>
        </p:txBody>
      </p:sp>
      <p:pic>
        <p:nvPicPr>
          <p:cNvPr id="67586" name="Picture 2" descr="https://lh4.googleusercontent.com/DAKE3UIDwwnbkOIVxgLDMIH_qvnLgatVgjmB7vfrUvpF8iT8l6EA5RY8uOkp9tyEdRTmQ5tMcqmsz682PZkN2Mq2mPUBkkkBKsnjcMH25QeP1BHThA"/>
          <p:cNvPicPr>
            <a:picLocks noChangeAspect="1" noChangeArrowheads="1"/>
          </p:cNvPicPr>
          <p:nvPr/>
        </p:nvPicPr>
        <p:blipFill>
          <a:blip r:embed="rId3" cstate="print"/>
          <a:srcRect/>
          <a:stretch>
            <a:fillRect/>
          </a:stretch>
        </p:blipFill>
        <p:spPr bwMode="auto">
          <a:xfrm>
            <a:off x="4724400" y="1905000"/>
            <a:ext cx="3714750" cy="4724401"/>
          </a:xfrm>
          <a:prstGeom prst="rect">
            <a:avLst/>
          </a:prstGeom>
          <a:noFill/>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PUTTING ESP TO THE EXPERIMENTAL TEST</a:t>
            </a:r>
            <a:endParaRPr lang="en-US" dirty="0">
              <a:latin typeface="Franklin Gothic Medium" pitchFamily="34" charset="0"/>
            </a:endParaRPr>
          </a:p>
        </p:txBody>
      </p:sp>
      <p:sp>
        <p:nvSpPr>
          <p:cNvPr id="3" name="Content Placeholder 2"/>
          <p:cNvSpPr>
            <a:spLocks noGrp="1"/>
          </p:cNvSpPr>
          <p:nvPr>
            <p:ph idx="1"/>
          </p:nvPr>
        </p:nvSpPr>
        <p:spPr>
          <a:xfrm>
            <a:off x="457200" y="1775191"/>
            <a:ext cx="3581400" cy="739409"/>
          </a:xfrm>
        </p:spPr>
        <p:txBody>
          <a:bodyPr/>
          <a:lstStyle/>
          <a:p>
            <a:r>
              <a:rPr lang="en-US" dirty="0" smtClean="0">
                <a:latin typeface="Franklin Gothic Medium" pitchFamily="34" charset="0"/>
              </a:rPr>
              <a:t>ESP experiments</a:t>
            </a:r>
            <a:endParaRPr lang="en-US" dirty="0">
              <a:latin typeface="Franklin Gothic Medium" pitchFamily="34" charset="0"/>
            </a:endParaRPr>
          </a:p>
        </p:txBody>
      </p:sp>
      <p:pic>
        <p:nvPicPr>
          <p:cNvPr id="66562" name="Picture 2" descr="https://lh6.googleusercontent.com/II08etYfgGwQlyxOAsitIJrsIZ9cUNl8Rgor5tinsA-0eyll0zv-4x-07C6ZAxO7WegPhsczC8T-r7XDTmWln7TF2RSFeUiYCMHgEc41faMvpxStHw"/>
          <p:cNvPicPr>
            <a:picLocks noChangeAspect="1" noChangeArrowheads="1"/>
          </p:cNvPicPr>
          <p:nvPr/>
        </p:nvPicPr>
        <p:blipFill>
          <a:blip r:embed="rId3" cstate="print"/>
          <a:srcRect/>
          <a:stretch>
            <a:fillRect/>
          </a:stretch>
        </p:blipFill>
        <p:spPr bwMode="auto">
          <a:xfrm>
            <a:off x="457200" y="2895600"/>
            <a:ext cx="4572000" cy="2990850"/>
          </a:xfrm>
          <a:prstGeom prst="rect">
            <a:avLst/>
          </a:prstGeom>
          <a:noFill/>
        </p:spPr>
      </p:pic>
      <p:pic>
        <p:nvPicPr>
          <p:cNvPr id="66564" name="Picture 4" descr="https://lh5.googleusercontent.com/_71n43uATmn98s_GD7z7B2FalDONpxdrKP962EdnYV8hjH65cK8MeYp_rAod_wNZQOkLukobKlcXX9whYZjKIpJXbWLxjlp-BRBzkCHFjYdGvgnl0A"/>
          <p:cNvPicPr>
            <a:picLocks noChangeAspect="1" noChangeArrowheads="1"/>
          </p:cNvPicPr>
          <p:nvPr/>
        </p:nvPicPr>
        <p:blipFill>
          <a:blip r:embed="rId4" cstate="print"/>
          <a:srcRect/>
          <a:stretch>
            <a:fillRect/>
          </a:stretch>
        </p:blipFill>
        <p:spPr bwMode="auto">
          <a:xfrm>
            <a:off x="5181600" y="1981200"/>
            <a:ext cx="3790950" cy="42672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824038" y="4724400"/>
            <a:ext cx="4876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latin typeface="Franklin Gothic Medium" panose="020B0603020102020204" pitchFamily="34" charset="0"/>
              </a:rPr>
              <a:t>No</a:t>
            </a:r>
          </a:p>
        </p:txBody>
      </p:sp>
      <p:sp>
        <p:nvSpPr>
          <p:cNvPr id="33795" name="Rectangle 3"/>
          <p:cNvSpPr>
            <a:spLocks noGrp="1" noChangeArrowheads="1"/>
          </p:cNvSpPr>
          <p:nvPr>
            <p:ph type="title"/>
          </p:nvPr>
        </p:nvSpPr>
        <p:spPr>
          <a:xfrm>
            <a:off x="133350" y="186899"/>
            <a:ext cx="8782050" cy="1143000"/>
          </a:xfrm>
        </p:spPr>
        <p:txBody>
          <a:bodyPr>
            <a:normAutofit/>
          </a:bodyPr>
          <a:lstStyle/>
          <a:p>
            <a:pPr eaLnBrk="1" hangingPunct="1"/>
            <a:r>
              <a:rPr lang="en-US" altLang="en-US" sz="4000" dirty="0" smtClean="0">
                <a:latin typeface="Franklin Gothic Medium" panose="020B0603020102020204" pitchFamily="34" charset="0"/>
              </a:rPr>
              <a:t>DETECTION MUST BE 50% OF THE TIME</a:t>
            </a:r>
          </a:p>
        </p:txBody>
      </p:sp>
      <p:grpSp>
        <p:nvGrpSpPr>
          <p:cNvPr id="33796" name="Group 4"/>
          <p:cNvGrpSpPr>
            <a:grpSpLocks/>
          </p:cNvGrpSpPr>
          <p:nvPr/>
        </p:nvGrpSpPr>
        <p:grpSpPr bwMode="auto">
          <a:xfrm>
            <a:off x="1766888" y="2895600"/>
            <a:ext cx="695325" cy="1085850"/>
            <a:chOff x="674" y="2179"/>
            <a:chExt cx="438" cy="684"/>
          </a:xfrm>
        </p:grpSpPr>
        <p:sp>
          <p:nvSpPr>
            <p:cNvPr id="34073" name="Freeform 5"/>
            <p:cNvSpPr>
              <a:spLocks noChangeAspect="1"/>
            </p:cNvSpPr>
            <p:nvPr/>
          </p:nvSpPr>
          <p:spPr bwMode="auto">
            <a:xfrm>
              <a:off x="674" y="2179"/>
              <a:ext cx="434" cy="576"/>
            </a:xfrm>
            <a:custGeom>
              <a:avLst/>
              <a:gdLst>
                <a:gd name="T0" fmla="*/ 32 w 866"/>
                <a:gd name="T1" fmla="*/ 2 h 1153"/>
                <a:gd name="T2" fmla="*/ 26 w 866"/>
                <a:gd name="T3" fmla="*/ 4 h 1153"/>
                <a:gd name="T4" fmla="*/ 21 w 866"/>
                <a:gd name="T5" fmla="*/ 7 h 1153"/>
                <a:gd name="T6" fmla="*/ 16 w 866"/>
                <a:gd name="T7" fmla="*/ 11 h 1153"/>
                <a:gd name="T8" fmla="*/ 12 w 866"/>
                <a:gd name="T9" fmla="*/ 15 h 1153"/>
                <a:gd name="T10" fmla="*/ 8 w 866"/>
                <a:gd name="T11" fmla="*/ 19 h 1153"/>
                <a:gd name="T12" fmla="*/ 5 w 866"/>
                <a:gd name="T13" fmla="*/ 24 h 1153"/>
                <a:gd name="T14" fmla="*/ 4 w 866"/>
                <a:gd name="T15" fmla="*/ 29 h 1153"/>
                <a:gd name="T16" fmla="*/ 2 w 866"/>
                <a:gd name="T17" fmla="*/ 37 h 1153"/>
                <a:gd name="T18" fmla="*/ 0 w 866"/>
                <a:gd name="T19" fmla="*/ 49 h 1153"/>
                <a:gd name="T20" fmla="*/ 2 w 866"/>
                <a:gd name="T21" fmla="*/ 62 h 1153"/>
                <a:gd name="T22" fmla="*/ 6 w 866"/>
                <a:gd name="T23" fmla="*/ 76 h 1153"/>
                <a:gd name="T24" fmla="*/ 11 w 866"/>
                <a:gd name="T25" fmla="*/ 86 h 1153"/>
                <a:gd name="T26" fmla="*/ 14 w 866"/>
                <a:gd name="T27" fmla="*/ 90 h 1153"/>
                <a:gd name="T28" fmla="*/ 16 w 866"/>
                <a:gd name="T29" fmla="*/ 94 h 1153"/>
                <a:gd name="T30" fmla="*/ 18 w 866"/>
                <a:gd name="T31" fmla="*/ 99 h 1153"/>
                <a:gd name="T32" fmla="*/ 20 w 866"/>
                <a:gd name="T33" fmla="*/ 104 h 1153"/>
                <a:gd name="T34" fmla="*/ 22 w 866"/>
                <a:gd name="T35" fmla="*/ 109 h 1153"/>
                <a:gd name="T36" fmla="*/ 22 w 866"/>
                <a:gd name="T37" fmla="*/ 117 h 1153"/>
                <a:gd name="T38" fmla="*/ 22 w 866"/>
                <a:gd name="T39" fmla="*/ 127 h 1153"/>
                <a:gd name="T40" fmla="*/ 23 w 866"/>
                <a:gd name="T41" fmla="*/ 133 h 1153"/>
                <a:gd name="T42" fmla="*/ 24 w 866"/>
                <a:gd name="T43" fmla="*/ 137 h 1153"/>
                <a:gd name="T44" fmla="*/ 27 w 866"/>
                <a:gd name="T45" fmla="*/ 139 h 1153"/>
                <a:gd name="T46" fmla="*/ 32 w 866"/>
                <a:gd name="T47" fmla="*/ 140 h 1153"/>
                <a:gd name="T48" fmla="*/ 37 w 866"/>
                <a:gd name="T49" fmla="*/ 140 h 1153"/>
                <a:gd name="T50" fmla="*/ 42 w 866"/>
                <a:gd name="T51" fmla="*/ 141 h 1153"/>
                <a:gd name="T52" fmla="*/ 46 w 866"/>
                <a:gd name="T53" fmla="*/ 142 h 1153"/>
                <a:gd name="T54" fmla="*/ 51 w 866"/>
                <a:gd name="T55" fmla="*/ 142 h 1153"/>
                <a:gd name="T56" fmla="*/ 56 w 866"/>
                <a:gd name="T57" fmla="*/ 143 h 1153"/>
                <a:gd name="T58" fmla="*/ 61 w 866"/>
                <a:gd name="T59" fmla="*/ 143 h 1153"/>
                <a:gd name="T60" fmla="*/ 64 w 866"/>
                <a:gd name="T61" fmla="*/ 142 h 1153"/>
                <a:gd name="T62" fmla="*/ 66 w 866"/>
                <a:gd name="T63" fmla="*/ 139 h 1153"/>
                <a:gd name="T64" fmla="*/ 68 w 866"/>
                <a:gd name="T65" fmla="*/ 133 h 1153"/>
                <a:gd name="T66" fmla="*/ 70 w 866"/>
                <a:gd name="T67" fmla="*/ 124 h 1153"/>
                <a:gd name="T68" fmla="*/ 72 w 866"/>
                <a:gd name="T69" fmla="*/ 118 h 1153"/>
                <a:gd name="T70" fmla="*/ 73 w 866"/>
                <a:gd name="T71" fmla="*/ 116 h 1153"/>
                <a:gd name="T72" fmla="*/ 74 w 866"/>
                <a:gd name="T73" fmla="*/ 113 h 1153"/>
                <a:gd name="T74" fmla="*/ 75 w 866"/>
                <a:gd name="T75" fmla="*/ 110 h 1153"/>
                <a:gd name="T76" fmla="*/ 77 w 866"/>
                <a:gd name="T77" fmla="*/ 108 h 1153"/>
                <a:gd name="T78" fmla="*/ 79 w 866"/>
                <a:gd name="T79" fmla="*/ 105 h 1153"/>
                <a:gd name="T80" fmla="*/ 81 w 866"/>
                <a:gd name="T81" fmla="*/ 103 h 1153"/>
                <a:gd name="T82" fmla="*/ 83 w 866"/>
                <a:gd name="T83" fmla="*/ 100 h 1153"/>
                <a:gd name="T84" fmla="*/ 86 w 866"/>
                <a:gd name="T85" fmla="*/ 97 h 1153"/>
                <a:gd name="T86" fmla="*/ 91 w 866"/>
                <a:gd name="T87" fmla="*/ 93 h 1153"/>
                <a:gd name="T88" fmla="*/ 95 w 866"/>
                <a:gd name="T89" fmla="*/ 87 h 1153"/>
                <a:gd name="T90" fmla="*/ 99 w 866"/>
                <a:gd name="T91" fmla="*/ 80 h 1153"/>
                <a:gd name="T92" fmla="*/ 103 w 866"/>
                <a:gd name="T93" fmla="*/ 73 h 1153"/>
                <a:gd name="T94" fmla="*/ 106 w 866"/>
                <a:gd name="T95" fmla="*/ 64 h 1153"/>
                <a:gd name="T96" fmla="*/ 108 w 866"/>
                <a:gd name="T97" fmla="*/ 55 h 1153"/>
                <a:gd name="T98" fmla="*/ 109 w 866"/>
                <a:gd name="T99" fmla="*/ 45 h 1153"/>
                <a:gd name="T100" fmla="*/ 107 w 866"/>
                <a:gd name="T101" fmla="*/ 33 h 1153"/>
                <a:gd name="T102" fmla="*/ 102 w 866"/>
                <a:gd name="T103" fmla="*/ 23 h 1153"/>
                <a:gd name="T104" fmla="*/ 94 w 866"/>
                <a:gd name="T105" fmla="*/ 14 h 1153"/>
                <a:gd name="T106" fmla="*/ 85 w 866"/>
                <a:gd name="T107" fmla="*/ 8 h 1153"/>
                <a:gd name="T108" fmla="*/ 74 w 866"/>
                <a:gd name="T109" fmla="*/ 3 h 1153"/>
                <a:gd name="T110" fmla="*/ 63 w 866"/>
                <a:gd name="T111" fmla="*/ 1 h 1153"/>
                <a:gd name="T112" fmla="*/ 51 w 866"/>
                <a:gd name="T113" fmla="*/ 0 h 1153"/>
                <a:gd name="T114" fmla="*/ 40 w 866"/>
                <a:gd name="T115" fmla="*/ 0 h 11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66" h="1153">
                  <a:moveTo>
                    <a:pt x="280" y="10"/>
                  </a:moveTo>
                  <a:lnTo>
                    <a:pt x="256" y="18"/>
                  </a:lnTo>
                  <a:lnTo>
                    <a:pt x="231" y="26"/>
                  </a:lnTo>
                  <a:lnTo>
                    <a:pt x="208" y="36"/>
                  </a:lnTo>
                  <a:lnTo>
                    <a:pt x="185" y="48"/>
                  </a:lnTo>
                  <a:lnTo>
                    <a:pt x="165" y="61"/>
                  </a:lnTo>
                  <a:lnTo>
                    <a:pt x="144" y="74"/>
                  </a:lnTo>
                  <a:lnTo>
                    <a:pt x="125" y="88"/>
                  </a:lnTo>
                  <a:lnTo>
                    <a:pt x="107" y="104"/>
                  </a:lnTo>
                  <a:lnTo>
                    <a:pt x="91" y="121"/>
                  </a:lnTo>
                  <a:lnTo>
                    <a:pt x="76" y="138"/>
                  </a:lnTo>
                  <a:lnTo>
                    <a:pt x="62" y="156"/>
                  </a:lnTo>
                  <a:lnTo>
                    <a:pt x="50" y="176"/>
                  </a:lnTo>
                  <a:lnTo>
                    <a:pt x="40" y="195"/>
                  </a:lnTo>
                  <a:lnTo>
                    <a:pt x="32" y="217"/>
                  </a:lnTo>
                  <a:lnTo>
                    <a:pt x="25" y="238"/>
                  </a:lnTo>
                  <a:lnTo>
                    <a:pt x="21" y="261"/>
                  </a:lnTo>
                  <a:lnTo>
                    <a:pt x="9" y="301"/>
                  </a:lnTo>
                  <a:lnTo>
                    <a:pt x="1" y="346"/>
                  </a:lnTo>
                  <a:lnTo>
                    <a:pt x="0" y="392"/>
                  </a:lnTo>
                  <a:lnTo>
                    <a:pt x="3" y="443"/>
                  </a:lnTo>
                  <a:lnTo>
                    <a:pt x="11" y="496"/>
                  </a:lnTo>
                  <a:lnTo>
                    <a:pt x="26" y="553"/>
                  </a:lnTo>
                  <a:lnTo>
                    <a:pt x="48" y="613"/>
                  </a:lnTo>
                  <a:lnTo>
                    <a:pt x="76" y="676"/>
                  </a:lnTo>
                  <a:lnTo>
                    <a:pt x="85" y="693"/>
                  </a:lnTo>
                  <a:lnTo>
                    <a:pt x="95" y="709"/>
                  </a:lnTo>
                  <a:lnTo>
                    <a:pt x="105" y="727"/>
                  </a:lnTo>
                  <a:lnTo>
                    <a:pt x="114" y="743"/>
                  </a:lnTo>
                  <a:lnTo>
                    <a:pt x="123" y="759"/>
                  </a:lnTo>
                  <a:lnTo>
                    <a:pt x="133" y="776"/>
                  </a:lnTo>
                  <a:lnTo>
                    <a:pt x="143" y="792"/>
                  </a:lnTo>
                  <a:lnTo>
                    <a:pt x="152" y="810"/>
                  </a:lnTo>
                  <a:lnTo>
                    <a:pt x="158" y="833"/>
                  </a:lnTo>
                  <a:lnTo>
                    <a:pt x="165" y="855"/>
                  </a:lnTo>
                  <a:lnTo>
                    <a:pt x="170" y="878"/>
                  </a:lnTo>
                  <a:lnTo>
                    <a:pt x="176" y="901"/>
                  </a:lnTo>
                  <a:lnTo>
                    <a:pt x="176" y="939"/>
                  </a:lnTo>
                  <a:lnTo>
                    <a:pt x="176" y="977"/>
                  </a:lnTo>
                  <a:lnTo>
                    <a:pt x="176" y="1016"/>
                  </a:lnTo>
                  <a:lnTo>
                    <a:pt x="176" y="1054"/>
                  </a:lnTo>
                  <a:lnTo>
                    <a:pt x="181" y="1069"/>
                  </a:lnTo>
                  <a:lnTo>
                    <a:pt x="186" y="1083"/>
                  </a:lnTo>
                  <a:lnTo>
                    <a:pt x="191" y="1098"/>
                  </a:lnTo>
                  <a:lnTo>
                    <a:pt x="196" y="1111"/>
                  </a:lnTo>
                  <a:lnTo>
                    <a:pt x="215" y="1115"/>
                  </a:lnTo>
                  <a:lnTo>
                    <a:pt x="235" y="1117"/>
                  </a:lnTo>
                  <a:lnTo>
                    <a:pt x="253" y="1121"/>
                  </a:lnTo>
                  <a:lnTo>
                    <a:pt x="273" y="1124"/>
                  </a:lnTo>
                  <a:lnTo>
                    <a:pt x="291" y="1126"/>
                  </a:lnTo>
                  <a:lnTo>
                    <a:pt x="311" y="1129"/>
                  </a:lnTo>
                  <a:lnTo>
                    <a:pt x="329" y="1132"/>
                  </a:lnTo>
                  <a:lnTo>
                    <a:pt x="348" y="1134"/>
                  </a:lnTo>
                  <a:lnTo>
                    <a:pt x="367" y="1137"/>
                  </a:lnTo>
                  <a:lnTo>
                    <a:pt x="386" y="1139"/>
                  </a:lnTo>
                  <a:lnTo>
                    <a:pt x="404" y="1141"/>
                  </a:lnTo>
                  <a:lnTo>
                    <a:pt x="424" y="1144"/>
                  </a:lnTo>
                  <a:lnTo>
                    <a:pt x="442" y="1146"/>
                  </a:lnTo>
                  <a:lnTo>
                    <a:pt x="462" y="1148"/>
                  </a:lnTo>
                  <a:lnTo>
                    <a:pt x="480" y="1151"/>
                  </a:lnTo>
                  <a:lnTo>
                    <a:pt x="500" y="1153"/>
                  </a:lnTo>
                  <a:lnTo>
                    <a:pt x="508" y="1141"/>
                  </a:lnTo>
                  <a:lnTo>
                    <a:pt x="516" y="1129"/>
                  </a:lnTo>
                  <a:lnTo>
                    <a:pt x="524" y="1117"/>
                  </a:lnTo>
                  <a:lnTo>
                    <a:pt x="532" y="1106"/>
                  </a:lnTo>
                  <a:lnTo>
                    <a:pt x="540" y="1069"/>
                  </a:lnTo>
                  <a:lnTo>
                    <a:pt x="548" y="1033"/>
                  </a:lnTo>
                  <a:lnTo>
                    <a:pt x="555" y="996"/>
                  </a:lnTo>
                  <a:lnTo>
                    <a:pt x="563" y="959"/>
                  </a:lnTo>
                  <a:lnTo>
                    <a:pt x="568" y="949"/>
                  </a:lnTo>
                  <a:lnTo>
                    <a:pt x="572" y="939"/>
                  </a:lnTo>
                  <a:lnTo>
                    <a:pt x="577" y="928"/>
                  </a:lnTo>
                  <a:lnTo>
                    <a:pt x="583" y="918"/>
                  </a:lnTo>
                  <a:lnTo>
                    <a:pt x="587" y="908"/>
                  </a:lnTo>
                  <a:lnTo>
                    <a:pt x="592" y="897"/>
                  </a:lnTo>
                  <a:lnTo>
                    <a:pt x="597" y="886"/>
                  </a:lnTo>
                  <a:lnTo>
                    <a:pt x="601" y="875"/>
                  </a:lnTo>
                  <a:lnTo>
                    <a:pt x="609" y="865"/>
                  </a:lnTo>
                  <a:lnTo>
                    <a:pt x="617" y="856"/>
                  </a:lnTo>
                  <a:lnTo>
                    <a:pt x="626" y="845"/>
                  </a:lnTo>
                  <a:lnTo>
                    <a:pt x="635" y="835"/>
                  </a:lnTo>
                  <a:lnTo>
                    <a:pt x="644" y="825"/>
                  </a:lnTo>
                  <a:lnTo>
                    <a:pt x="652" y="814"/>
                  </a:lnTo>
                  <a:lnTo>
                    <a:pt x="661" y="805"/>
                  </a:lnTo>
                  <a:lnTo>
                    <a:pt x="670" y="795"/>
                  </a:lnTo>
                  <a:lnTo>
                    <a:pt x="685" y="780"/>
                  </a:lnTo>
                  <a:lnTo>
                    <a:pt x="703" y="762"/>
                  </a:lnTo>
                  <a:lnTo>
                    <a:pt x="720" y="744"/>
                  </a:lnTo>
                  <a:lnTo>
                    <a:pt x="737" y="722"/>
                  </a:lnTo>
                  <a:lnTo>
                    <a:pt x="756" y="699"/>
                  </a:lnTo>
                  <a:lnTo>
                    <a:pt x="774" y="674"/>
                  </a:lnTo>
                  <a:lnTo>
                    <a:pt x="791" y="647"/>
                  </a:lnTo>
                  <a:lnTo>
                    <a:pt x="807" y="618"/>
                  </a:lnTo>
                  <a:lnTo>
                    <a:pt x="822" y="587"/>
                  </a:lnTo>
                  <a:lnTo>
                    <a:pt x="836" y="554"/>
                  </a:lnTo>
                  <a:lnTo>
                    <a:pt x="847" y="519"/>
                  </a:lnTo>
                  <a:lnTo>
                    <a:pt x="856" y="482"/>
                  </a:lnTo>
                  <a:lnTo>
                    <a:pt x="863" y="444"/>
                  </a:lnTo>
                  <a:lnTo>
                    <a:pt x="866" y="403"/>
                  </a:lnTo>
                  <a:lnTo>
                    <a:pt x="866" y="361"/>
                  </a:lnTo>
                  <a:lnTo>
                    <a:pt x="863" y="316"/>
                  </a:lnTo>
                  <a:lnTo>
                    <a:pt x="851" y="269"/>
                  </a:lnTo>
                  <a:lnTo>
                    <a:pt x="833" y="225"/>
                  </a:lnTo>
                  <a:lnTo>
                    <a:pt x="810" y="185"/>
                  </a:lnTo>
                  <a:lnTo>
                    <a:pt x="781" y="151"/>
                  </a:lnTo>
                  <a:lnTo>
                    <a:pt x="749" y="118"/>
                  </a:lnTo>
                  <a:lnTo>
                    <a:pt x="712" y="91"/>
                  </a:lnTo>
                  <a:lnTo>
                    <a:pt x="673" y="68"/>
                  </a:lnTo>
                  <a:lnTo>
                    <a:pt x="631" y="47"/>
                  </a:lnTo>
                  <a:lnTo>
                    <a:pt x="587" y="31"/>
                  </a:lnTo>
                  <a:lnTo>
                    <a:pt x="542" y="18"/>
                  </a:lnTo>
                  <a:lnTo>
                    <a:pt x="497" y="8"/>
                  </a:lnTo>
                  <a:lnTo>
                    <a:pt x="451" y="2"/>
                  </a:lnTo>
                  <a:lnTo>
                    <a:pt x="406" y="0"/>
                  </a:lnTo>
                  <a:lnTo>
                    <a:pt x="363" y="0"/>
                  </a:lnTo>
                  <a:lnTo>
                    <a:pt x="320" y="3"/>
                  </a:lnTo>
                  <a:lnTo>
                    <a:pt x="280" y="1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74" name="Freeform 6"/>
            <p:cNvSpPr>
              <a:spLocks noChangeAspect="1"/>
            </p:cNvSpPr>
            <p:nvPr/>
          </p:nvSpPr>
          <p:spPr bwMode="auto">
            <a:xfrm>
              <a:off x="676" y="2181"/>
              <a:ext cx="436" cy="565"/>
            </a:xfrm>
            <a:custGeom>
              <a:avLst/>
              <a:gdLst>
                <a:gd name="T0" fmla="*/ 38 w 872"/>
                <a:gd name="T1" fmla="*/ 2 h 1129"/>
                <a:gd name="T2" fmla="*/ 32 w 872"/>
                <a:gd name="T3" fmla="*/ 4 h 1129"/>
                <a:gd name="T4" fmla="*/ 27 w 872"/>
                <a:gd name="T5" fmla="*/ 6 h 1129"/>
                <a:gd name="T6" fmla="*/ 22 w 872"/>
                <a:gd name="T7" fmla="*/ 9 h 1129"/>
                <a:gd name="T8" fmla="*/ 17 w 872"/>
                <a:gd name="T9" fmla="*/ 12 h 1129"/>
                <a:gd name="T10" fmla="*/ 13 w 872"/>
                <a:gd name="T11" fmla="*/ 15 h 1129"/>
                <a:gd name="T12" fmla="*/ 10 w 872"/>
                <a:gd name="T13" fmla="*/ 19 h 1129"/>
                <a:gd name="T14" fmla="*/ 6 w 872"/>
                <a:gd name="T15" fmla="*/ 24 h 1129"/>
                <a:gd name="T16" fmla="*/ 4 w 872"/>
                <a:gd name="T17" fmla="*/ 29 h 1129"/>
                <a:gd name="T18" fmla="*/ 2 w 872"/>
                <a:gd name="T19" fmla="*/ 34 h 1129"/>
                <a:gd name="T20" fmla="*/ 1 w 872"/>
                <a:gd name="T21" fmla="*/ 39 h 1129"/>
                <a:gd name="T22" fmla="*/ 0 w 872"/>
                <a:gd name="T23" fmla="*/ 46 h 1129"/>
                <a:gd name="T24" fmla="*/ 1 w 872"/>
                <a:gd name="T25" fmla="*/ 52 h 1129"/>
                <a:gd name="T26" fmla="*/ 1 w 872"/>
                <a:gd name="T27" fmla="*/ 59 h 1129"/>
                <a:gd name="T28" fmla="*/ 3 w 872"/>
                <a:gd name="T29" fmla="*/ 66 h 1129"/>
                <a:gd name="T30" fmla="*/ 6 w 872"/>
                <a:gd name="T31" fmla="*/ 74 h 1129"/>
                <a:gd name="T32" fmla="*/ 9 w 872"/>
                <a:gd name="T33" fmla="*/ 83 h 1129"/>
                <a:gd name="T34" fmla="*/ 19 w 872"/>
                <a:gd name="T35" fmla="*/ 100 h 1129"/>
                <a:gd name="T36" fmla="*/ 23 w 872"/>
                <a:gd name="T37" fmla="*/ 110 h 1129"/>
                <a:gd name="T38" fmla="*/ 22 w 872"/>
                <a:gd name="T39" fmla="*/ 131 h 1129"/>
                <a:gd name="T40" fmla="*/ 25 w 872"/>
                <a:gd name="T41" fmla="*/ 137 h 1129"/>
                <a:gd name="T42" fmla="*/ 64 w 872"/>
                <a:gd name="T43" fmla="*/ 142 h 1129"/>
                <a:gd name="T44" fmla="*/ 67 w 872"/>
                <a:gd name="T45" fmla="*/ 137 h 1129"/>
                <a:gd name="T46" fmla="*/ 71 w 872"/>
                <a:gd name="T47" fmla="*/ 120 h 1129"/>
                <a:gd name="T48" fmla="*/ 76 w 872"/>
                <a:gd name="T49" fmla="*/ 109 h 1129"/>
                <a:gd name="T50" fmla="*/ 85 w 872"/>
                <a:gd name="T51" fmla="*/ 99 h 1129"/>
                <a:gd name="T52" fmla="*/ 86 w 872"/>
                <a:gd name="T53" fmla="*/ 97 h 1129"/>
                <a:gd name="T54" fmla="*/ 89 w 872"/>
                <a:gd name="T55" fmla="*/ 95 h 1129"/>
                <a:gd name="T56" fmla="*/ 91 w 872"/>
                <a:gd name="T57" fmla="*/ 93 h 1129"/>
                <a:gd name="T58" fmla="*/ 93 w 872"/>
                <a:gd name="T59" fmla="*/ 91 h 1129"/>
                <a:gd name="T60" fmla="*/ 95 w 872"/>
                <a:gd name="T61" fmla="*/ 88 h 1129"/>
                <a:gd name="T62" fmla="*/ 98 w 872"/>
                <a:gd name="T63" fmla="*/ 85 h 1129"/>
                <a:gd name="T64" fmla="*/ 100 w 872"/>
                <a:gd name="T65" fmla="*/ 82 h 1129"/>
                <a:gd name="T66" fmla="*/ 102 w 872"/>
                <a:gd name="T67" fmla="*/ 78 h 1129"/>
                <a:gd name="T68" fmla="*/ 104 w 872"/>
                <a:gd name="T69" fmla="*/ 74 h 1129"/>
                <a:gd name="T70" fmla="*/ 105 w 872"/>
                <a:gd name="T71" fmla="*/ 70 h 1129"/>
                <a:gd name="T72" fmla="*/ 107 w 872"/>
                <a:gd name="T73" fmla="*/ 66 h 1129"/>
                <a:gd name="T74" fmla="*/ 108 w 872"/>
                <a:gd name="T75" fmla="*/ 62 h 1129"/>
                <a:gd name="T76" fmla="*/ 109 w 872"/>
                <a:gd name="T77" fmla="*/ 57 h 1129"/>
                <a:gd name="T78" fmla="*/ 109 w 872"/>
                <a:gd name="T79" fmla="*/ 52 h 1129"/>
                <a:gd name="T80" fmla="*/ 109 w 872"/>
                <a:gd name="T81" fmla="*/ 47 h 1129"/>
                <a:gd name="T82" fmla="*/ 109 w 872"/>
                <a:gd name="T83" fmla="*/ 41 h 1129"/>
                <a:gd name="T84" fmla="*/ 108 w 872"/>
                <a:gd name="T85" fmla="*/ 35 h 1129"/>
                <a:gd name="T86" fmla="*/ 105 w 872"/>
                <a:gd name="T87" fmla="*/ 30 h 1129"/>
                <a:gd name="T88" fmla="*/ 102 w 872"/>
                <a:gd name="T89" fmla="*/ 25 h 1129"/>
                <a:gd name="T90" fmla="*/ 99 w 872"/>
                <a:gd name="T91" fmla="*/ 20 h 1129"/>
                <a:gd name="T92" fmla="*/ 95 w 872"/>
                <a:gd name="T93" fmla="*/ 16 h 1129"/>
                <a:gd name="T94" fmla="*/ 91 w 872"/>
                <a:gd name="T95" fmla="*/ 13 h 1129"/>
                <a:gd name="T96" fmla="*/ 86 w 872"/>
                <a:gd name="T97" fmla="*/ 10 h 1129"/>
                <a:gd name="T98" fmla="*/ 81 w 872"/>
                <a:gd name="T99" fmla="*/ 7 h 1129"/>
                <a:gd name="T100" fmla="*/ 76 w 872"/>
                <a:gd name="T101" fmla="*/ 5 h 1129"/>
                <a:gd name="T102" fmla="*/ 70 w 872"/>
                <a:gd name="T103" fmla="*/ 3 h 1129"/>
                <a:gd name="T104" fmla="*/ 65 w 872"/>
                <a:gd name="T105" fmla="*/ 2 h 1129"/>
                <a:gd name="T106" fmla="*/ 59 w 872"/>
                <a:gd name="T107" fmla="*/ 1 h 1129"/>
                <a:gd name="T108" fmla="*/ 54 w 872"/>
                <a:gd name="T109" fmla="*/ 0 h 1129"/>
                <a:gd name="T110" fmla="*/ 48 w 872"/>
                <a:gd name="T111" fmla="*/ 0 h 1129"/>
                <a:gd name="T112" fmla="*/ 43 w 872"/>
                <a:gd name="T113" fmla="*/ 1 h 1129"/>
                <a:gd name="T114" fmla="*/ 38 w 872"/>
                <a:gd name="T115" fmla="*/ 2 h 11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72" h="1129">
                  <a:moveTo>
                    <a:pt x="301" y="9"/>
                  </a:moveTo>
                  <a:lnTo>
                    <a:pt x="255" y="26"/>
                  </a:lnTo>
                  <a:lnTo>
                    <a:pt x="212" y="44"/>
                  </a:lnTo>
                  <a:lnTo>
                    <a:pt x="172" y="66"/>
                  </a:lnTo>
                  <a:lnTo>
                    <a:pt x="135" y="91"/>
                  </a:lnTo>
                  <a:lnTo>
                    <a:pt x="103" y="120"/>
                  </a:lnTo>
                  <a:lnTo>
                    <a:pt x="74" y="151"/>
                  </a:lnTo>
                  <a:lnTo>
                    <a:pt x="48" y="187"/>
                  </a:lnTo>
                  <a:lnTo>
                    <a:pt x="29" y="225"/>
                  </a:lnTo>
                  <a:lnTo>
                    <a:pt x="14" y="268"/>
                  </a:lnTo>
                  <a:lnTo>
                    <a:pt x="4" y="312"/>
                  </a:lnTo>
                  <a:lnTo>
                    <a:pt x="0" y="361"/>
                  </a:lnTo>
                  <a:lnTo>
                    <a:pt x="1" y="413"/>
                  </a:lnTo>
                  <a:lnTo>
                    <a:pt x="8" y="469"/>
                  </a:lnTo>
                  <a:lnTo>
                    <a:pt x="23" y="528"/>
                  </a:lnTo>
                  <a:lnTo>
                    <a:pt x="44" y="590"/>
                  </a:lnTo>
                  <a:lnTo>
                    <a:pt x="72" y="657"/>
                  </a:lnTo>
                  <a:lnTo>
                    <a:pt x="152" y="796"/>
                  </a:lnTo>
                  <a:lnTo>
                    <a:pt x="177" y="880"/>
                  </a:lnTo>
                  <a:lnTo>
                    <a:pt x="176" y="1043"/>
                  </a:lnTo>
                  <a:lnTo>
                    <a:pt x="196" y="1090"/>
                  </a:lnTo>
                  <a:lnTo>
                    <a:pt x="509" y="1129"/>
                  </a:lnTo>
                  <a:lnTo>
                    <a:pt x="533" y="1096"/>
                  </a:lnTo>
                  <a:lnTo>
                    <a:pt x="565" y="954"/>
                  </a:lnTo>
                  <a:lnTo>
                    <a:pt x="603" y="870"/>
                  </a:lnTo>
                  <a:lnTo>
                    <a:pt x="673" y="791"/>
                  </a:lnTo>
                  <a:lnTo>
                    <a:pt x="688" y="776"/>
                  </a:lnTo>
                  <a:lnTo>
                    <a:pt x="705" y="759"/>
                  </a:lnTo>
                  <a:lnTo>
                    <a:pt x="722" y="741"/>
                  </a:lnTo>
                  <a:lnTo>
                    <a:pt x="741" y="721"/>
                  </a:lnTo>
                  <a:lnTo>
                    <a:pt x="758" y="698"/>
                  </a:lnTo>
                  <a:lnTo>
                    <a:pt x="777" y="675"/>
                  </a:lnTo>
                  <a:lnTo>
                    <a:pt x="794" y="649"/>
                  </a:lnTo>
                  <a:lnTo>
                    <a:pt x="810" y="621"/>
                  </a:lnTo>
                  <a:lnTo>
                    <a:pt x="826" y="591"/>
                  </a:lnTo>
                  <a:lnTo>
                    <a:pt x="839" y="559"/>
                  </a:lnTo>
                  <a:lnTo>
                    <a:pt x="851" y="526"/>
                  </a:lnTo>
                  <a:lnTo>
                    <a:pt x="861" y="490"/>
                  </a:lnTo>
                  <a:lnTo>
                    <a:pt x="868" y="452"/>
                  </a:lnTo>
                  <a:lnTo>
                    <a:pt x="872" y="412"/>
                  </a:lnTo>
                  <a:lnTo>
                    <a:pt x="872" y="369"/>
                  </a:lnTo>
                  <a:lnTo>
                    <a:pt x="870" y="324"/>
                  </a:lnTo>
                  <a:lnTo>
                    <a:pt x="857" y="277"/>
                  </a:lnTo>
                  <a:lnTo>
                    <a:pt x="839" y="233"/>
                  </a:lnTo>
                  <a:lnTo>
                    <a:pt x="816" y="193"/>
                  </a:lnTo>
                  <a:lnTo>
                    <a:pt x="788" y="157"/>
                  </a:lnTo>
                  <a:lnTo>
                    <a:pt x="757" y="126"/>
                  </a:lnTo>
                  <a:lnTo>
                    <a:pt x="722" y="97"/>
                  </a:lnTo>
                  <a:lnTo>
                    <a:pt x="684" y="73"/>
                  </a:lnTo>
                  <a:lnTo>
                    <a:pt x="645" y="52"/>
                  </a:lnTo>
                  <a:lnTo>
                    <a:pt x="603" y="35"/>
                  </a:lnTo>
                  <a:lnTo>
                    <a:pt x="560" y="21"/>
                  </a:lnTo>
                  <a:lnTo>
                    <a:pt x="516" y="11"/>
                  </a:lnTo>
                  <a:lnTo>
                    <a:pt x="471" y="5"/>
                  </a:lnTo>
                  <a:lnTo>
                    <a:pt x="427" y="0"/>
                  </a:lnTo>
                  <a:lnTo>
                    <a:pt x="384" y="0"/>
                  </a:lnTo>
                  <a:lnTo>
                    <a:pt x="341" y="4"/>
                  </a:lnTo>
                  <a:lnTo>
                    <a:pt x="301" y="9"/>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75" name="Freeform 7"/>
            <p:cNvSpPr>
              <a:spLocks noChangeAspect="1"/>
            </p:cNvSpPr>
            <p:nvPr/>
          </p:nvSpPr>
          <p:spPr bwMode="auto">
            <a:xfrm>
              <a:off x="696" y="2205"/>
              <a:ext cx="395" cy="531"/>
            </a:xfrm>
            <a:custGeom>
              <a:avLst/>
              <a:gdLst>
                <a:gd name="T0" fmla="*/ 35 w 790"/>
                <a:gd name="T1" fmla="*/ 0 h 1063"/>
                <a:gd name="T2" fmla="*/ 30 w 790"/>
                <a:gd name="T3" fmla="*/ 2 h 1063"/>
                <a:gd name="T4" fmla="*/ 25 w 790"/>
                <a:gd name="T5" fmla="*/ 4 h 1063"/>
                <a:gd name="T6" fmla="*/ 21 w 790"/>
                <a:gd name="T7" fmla="*/ 6 h 1063"/>
                <a:gd name="T8" fmla="*/ 16 w 790"/>
                <a:gd name="T9" fmla="*/ 9 h 1063"/>
                <a:gd name="T10" fmla="*/ 12 w 790"/>
                <a:gd name="T11" fmla="*/ 12 h 1063"/>
                <a:gd name="T12" fmla="*/ 9 w 790"/>
                <a:gd name="T13" fmla="*/ 16 h 1063"/>
                <a:gd name="T14" fmla="*/ 6 w 790"/>
                <a:gd name="T15" fmla="*/ 20 h 1063"/>
                <a:gd name="T16" fmla="*/ 4 w 790"/>
                <a:gd name="T17" fmla="*/ 24 h 1063"/>
                <a:gd name="T18" fmla="*/ 2 w 790"/>
                <a:gd name="T19" fmla="*/ 29 h 1063"/>
                <a:gd name="T20" fmla="*/ 1 w 790"/>
                <a:gd name="T21" fmla="*/ 34 h 1063"/>
                <a:gd name="T22" fmla="*/ 0 w 790"/>
                <a:gd name="T23" fmla="*/ 39 h 1063"/>
                <a:gd name="T24" fmla="*/ 1 w 790"/>
                <a:gd name="T25" fmla="*/ 45 h 1063"/>
                <a:gd name="T26" fmla="*/ 2 w 790"/>
                <a:gd name="T27" fmla="*/ 51 h 1063"/>
                <a:gd name="T28" fmla="*/ 3 w 790"/>
                <a:gd name="T29" fmla="*/ 58 h 1063"/>
                <a:gd name="T30" fmla="*/ 6 w 790"/>
                <a:gd name="T31" fmla="*/ 65 h 1063"/>
                <a:gd name="T32" fmla="*/ 10 w 790"/>
                <a:gd name="T33" fmla="*/ 72 h 1063"/>
                <a:gd name="T34" fmla="*/ 22 w 790"/>
                <a:gd name="T35" fmla="*/ 88 h 1063"/>
                <a:gd name="T36" fmla="*/ 24 w 790"/>
                <a:gd name="T37" fmla="*/ 97 h 1063"/>
                <a:gd name="T38" fmla="*/ 23 w 790"/>
                <a:gd name="T39" fmla="*/ 122 h 1063"/>
                <a:gd name="T40" fmla="*/ 28 w 790"/>
                <a:gd name="T41" fmla="*/ 129 h 1063"/>
                <a:gd name="T42" fmla="*/ 55 w 790"/>
                <a:gd name="T43" fmla="*/ 132 h 1063"/>
                <a:gd name="T44" fmla="*/ 60 w 790"/>
                <a:gd name="T45" fmla="*/ 128 h 1063"/>
                <a:gd name="T46" fmla="*/ 64 w 790"/>
                <a:gd name="T47" fmla="*/ 107 h 1063"/>
                <a:gd name="T48" fmla="*/ 68 w 790"/>
                <a:gd name="T49" fmla="*/ 97 h 1063"/>
                <a:gd name="T50" fmla="*/ 76 w 790"/>
                <a:gd name="T51" fmla="*/ 88 h 1063"/>
                <a:gd name="T52" fmla="*/ 78 w 790"/>
                <a:gd name="T53" fmla="*/ 87 h 1063"/>
                <a:gd name="T54" fmla="*/ 80 w 790"/>
                <a:gd name="T55" fmla="*/ 85 h 1063"/>
                <a:gd name="T56" fmla="*/ 82 w 790"/>
                <a:gd name="T57" fmla="*/ 82 h 1063"/>
                <a:gd name="T58" fmla="*/ 84 w 790"/>
                <a:gd name="T59" fmla="*/ 80 h 1063"/>
                <a:gd name="T60" fmla="*/ 86 w 790"/>
                <a:gd name="T61" fmla="*/ 77 h 1063"/>
                <a:gd name="T62" fmla="*/ 88 w 790"/>
                <a:gd name="T63" fmla="*/ 75 h 1063"/>
                <a:gd name="T64" fmla="*/ 90 w 790"/>
                <a:gd name="T65" fmla="*/ 72 h 1063"/>
                <a:gd name="T66" fmla="*/ 92 w 790"/>
                <a:gd name="T67" fmla="*/ 68 h 1063"/>
                <a:gd name="T68" fmla="*/ 93 w 790"/>
                <a:gd name="T69" fmla="*/ 65 h 1063"/>
                <a:gd name="T70" fmla="*/ 95 w 790"/>
                <a:gd name="T71" fmla="*/ 61 h 1063"/>
                <a:gd name="T72" fmla="*/ 96 w 790"/>
                <a:gd name="T73" fmla="*/ 58 h 1063"/>
                <a:gd name="T74" fmla="*/ 97 w 790"/>
                <a:gd name="T75" fmla="*/ 54 h 1063"/>
                <a:gd name="T76" fmla="*/ 98 w 790"/>
                <a:gd name="T77" fmla="*/ 49 h 1063"/>
                <a:gd name="T78" fmla="*/ 99 w 790"/>
                <a:gd name="T79" fmla="*/ 45 h 1063"/>
                <a:gd name="T80" fmla="*/ 99 w 790"/>
                <a:gd name="T81" fmla="*/ 40 h 1063"/>
                <a:gd name="T82" fmla="*/ 99 w 790"/>
                <a:gd name="T83" fmla="*/ 35 h 1063"/>
                <a:gd name="T84" fmla="*/ 98 w 790"/>
                <a:gd name="T85" fmla="*/ 30 h 1063"/>
                <a:gd name="T86" fmla="*/ 96 w 790"/>
                <a:gd name="T87" fmla="*/ 25 h 1063"/>
                <a:gd name="T88" fmla="*/ 93 w 790"/>
                <a:gd name="T89" fmla="*/ 21 h 1063"/>
                <a:gd name="T90" fmla="*/ 90 w 790"/>
                <a:gd name="T91" fmla="*/ 17 h 1063"/>
                <a:gd name="T92" fmla="*/ 86 w 790"/>
                <a:gd name="T93" fmla="*/ 13 h 1063"/>
                <a:gd name="T94" fmla="*/ 83 w 790"/>
                <a:gd name="T95" fmla="*/ 10 h 1063"/>
                <a:gd name="T96" fmla="*/ 78 w 790"/>
                <a:gd name="T97" fmla="*/ 8 h 1063"/>
                <a:gd name="T98" fmla="*/ 74 w 790"/>
                <a:gd name="T99" fmla="*/ 6 h 1063"/>
                <a:gd name="T100" fmla="*/ 69 w 790"/>
                <a:gd name="T101" fmla="*/ 4 h 1063"/>
                <a:gd name="T102" fmla="*/ 65 w 790"/>
                <a:gd name="T103" fmla="*/ 2 h 1063"/>
                <a:gd name="T104" fmla="*/ 60 w 790"/>
                <a:gd name="T105" fmla="*/ 1 h 1063"/>
                <a:gd name="T106" fmla="*/ 55 w 790"/>
                <a:gd name="T107" fmla="*/ 0 h 1063"/>
                <a:gd name="T108" fmla="*/ 50 w 790"/>
                <a:gd name="T109" fmla="*/ 0 h 1063"/>
                <a:gd name="T110" fmla="*/ 45 w 790"/>
                <a:gd name="T111" fmla="*/ 0 h 1063"/>
                <a:gd name="T112" fmla="*/ 40 w 790"/>
                <a:gd name="T113" fmla="*/ 0 h 1063"/>
                <a:gd name="T114" fmla="*/ 35 w 790"/>
                <a:gd name="T115" fmla="*/ 0 h 10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90" h="1063">
                  <a:moveTo>
                    <a:pt x="278" y="5"/>
                  </a:moveTo>
                  <a:lnTo>
                    <a:pt x="237" y="19"/>
                  </a:lnTo>
                  <a:lnTo>
                    <a:pt x="198" y="35"/>
                  </a:lnTo>
                  <a:lnTo>
                    <a:pt x="161" y="55"/>
                  </a:lnTo>
                  <a:lnTo>
                    <a:pt x="126" y="78"/>
                  </a:lnTo>
                  <a:lnTo>
                    <a:pt x="95" y="103"/>
                  </a:lnTo>
                  <a:lnTo>
                    <a:pt x="69" y="132"/>
                  </a:lnTo>
                  <a:lnTo>
                    <a:pt x="46" y="163"/>
                  </a:lnTo>
                  <a:lnTo>
                    <a:pt x="26" y="197"/>
                  </a:lnTo>
                  <a:lnTo>
                    <a:pt x="12" y="234"/>
                  </a:lnTo>
                  <a:lnTo>
                    <a:pt x="3" y="275"/>
                  </a:lnTo>
                  <a:lnTo>
                    <a:pt x="0" y="318"/>
                  </a:lnTo>
                  <a:lnTo>
                    <a:pt x="1" y="365"/>
                  </a:lnTo>
                  <a:lnTo>
                    <a:pt x="9" y="414"/>
                  </a:lnTo>
                  <a:lnTo>
                    <a:pt x="24" y="466"/>
                  </a:lnTo>
                  <a:lnTo>
                    <a:pt x="44" y="521"/>
                  </a:lnTo>
                  <a:lnTo>
                    <a:pt x="73" y="580"/>
                  </a:lnTo>
                  <a:lnTo>
                    <a:pt x="172" y="707"/>
                  </a:lnTo>
                  <a:lnTo>
                    <a:pt x="187" y="780"/>
                  </a:lnTo>
                  <a:lnTo>
                    <a:pt x="179" y="980"/>
                  </a:lnTo>
                  <a:lnTo>
                    <a:pt x="222" y="1034"/>
                  </a:lnTo>
                  <a:lnTo>
                    <a:pt x="433" y="1063"/>
                  </a:lnTo>
                  <a:lnTo>
                    <a:pt x="479" y="1026"/>
                  </a:lnTo>
                  <a:lnTo>
                    <a:pt x="509" y="858"/>
                  </a:lnTo>
                  <a:lnTo>
                    <a:pt x="543" y="783"/>
                  </a:lnTo>
                  <a:lnTo>
                    <a:pt x="602" y="711"/>
                  </a:lnTo>
                  <a:lnTo>
                    <a:pt x="617" y="696"/>
                  </a:lnTo>
                  <a:lnTo>
                    <a:pt x="633" y="680"/>
                  </a:lnTo>
                  <a:lnTo>
                    <a:pt x="649" y="663"/>
                  </a:lnTo>
                  <a:lnTo>
                    <a:pt x="667" y="643"/>
                  </a:lnTo>
                  <a:lnTo>
                    <a:pt x="683" y="623"/>
                  </a:lnTo>
                  <a:lnTo>
                    <a:pt x="699" y="601"/>
                  </a:lnTo>
                  <a:lnTo>
                    <a:pt x="715" y="577"/>
                  </a:lnTo>
                  <a:lnTo>
                    <a:pt x="730" y="551"/>
                  </a:lnTo>
                  <a:lnTo>
                    <a:pt x="744" y="524"/>
                  </a:lnTo>
                  <a:lnTo>
                    <a:pt x="756" y="495"/>
                  </a:lnTo>
                  <a:lnTo>
                    <a:pt x="767" y="465"/>
                  </a:lnTo>
                  <a:lnTo>
                    <a:pt x="776" y="433"/>
                  </a:lnTo>
                  <a:lnTo>
                    <a:pt x="783" y="398"/>
                  </a:lnTo>
                  <a:lnTo>
                    <a:pt x="788" y="362"/>
                  </a:lnTo>
                  <a:lnTo>
                    <a:pt x="790" y="324"/>
                  </a:lnTo>
                  <a:lnTo>
                    <a:pt x="789" y="285"/>
                  </a:lnTo>
                  <a:lnTo>
                    <a:pt x="777" y="242"/>
                  </a:lnTo>
                  <a:lnTo>
                    <a:pt x="761" y="204"/>
                  </a:lnTo>
                  <a:lnTo>
                    <a:pt x="740" y="170"/>
                  </a:lnTo>
                  <a:lnTo>
                    <a:pt x="716" y="139"/>
                  </a:lnTo>
                  <a:lnTo>
                    <a:pt x="688" y="111"/>
                  </a:lnTo>
                  <a:lnTo>
                    <a:pt x="657" y="86"/>
                  </a:lnTo>
                  <a:lnTo>
                    <a:pt x="624" y="65"/>
                  </a:lnTo>
                  <a:lnTo>
                    <a:pt x="589" y="48"/>
                  </a:lnTo>
                  <a:lnTo>
                    <a:pt x="551" y="33"/>
                  </a:lnTo>
                  <a:lnTo>
                    <a:pt x="513" y="21"/>
                  </a:lnTo>
                  <a:lnTo>
                    <a:pt x="473" y="12"/>
                  </a:lnTo>
                  <a:lnTo>
                    <a:pt x="434" y="5"/>
                  </a:lnTo>
                  <a:lnTo>
                    <a:pt x="394" y="2"/>
                  </a:lnTo>
                  <a:lnTo>
                    <a:pt x="354" y="0"/>
                  </a:lnTo>
                  <a:lnTo>
                    <a:pt x="315" y="2"/>
                  </a:lnTo>
                  <a:lnTo>
                    <a:pt x="278" y="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76" name="Freeform 8"/>
            <p:cNvSpPr>
              <a:spLocks noChangeAspect="1"/>
            </p:cNvSpPr>
            <p:nvPr/>
          </p:nvSpPr>
          <p:spPr bwMode="auto">
            <a:xfrm>
              <a:off x="707" y="2211"/>
              <a:ext cx="372" cy="524"/>
            </a:xfrm>
            <a:custGeom>
              <a:avLst/>
              <a:gdLst>
                <a:gd name="T0" fmla="*/ 29 w 744"/>
                <a:gd name="T1" fmla="*/ 2 h 1049"/>
                <a:gd name="T2" fmla="*/ 20 w 744"/>
                <a:gd name="T3" fmla="*/ 6 h 1049"/>
                <a:gd name="T4" fmla="*/ 12 w 744"/>
                <a:gd name="T5" fmla="*/ 12 h 1049"/>
                <a:gd name="T6" fmla="*/ 6 w 744"/>
                <a:gd name="T7" fmla="*/ 19 h 1049"/>
                <a:gd name="T8" fmla="*/ 2 w 744"/>
                <a:gd name="T9" fmla="*/ 28 h 1049"/>
                <a:gd name="T10" fmla="*/ 0 w 744"/>
                <a:gd name="T11" fmla="*/ 37 h 1049"/>
                <a:gd name="T12" fmla="*/ 2 w 744"/>
                <a:gd name="T13" fmla="*/ 49 h 1049"/>
                <a:gd name="T14" fmla="*/ 6 w 744"/>
                <a:gd name="T15" fmla="*/ 61 h 1049"/>
                <a:gd name="T16" fmla="*/ 11 w 744"/>
                <a:gd name="T17" fmla="*/ 70 h 1049"/>
                <a:gd name="T18" fmla="*/ 14 w 744"/>
                <a:gd name="T19" fmla="*/ 75 h 1049"/>
                <a:gd name="T20" fmla="*/ 17 w 744"/>
                <a:gd name="T21" fmla="*/ 80 h 1049"/>
                <a:gd name="T22" fmla="*/ 20 w 744"/>
                <a:gd name="T23" fmla="*/ 84 h 1049"/>
                <a:gd name="T24" fmla="*/ 21 w 744"/>
                <a:gd name="T25" fmla="*/ 89 h 1049"/>
                <a:gd name="T26" fmla="*/ 22 w 744"/>
                <a:gd name="T27" fmla="*/ 94 h 1049"/>
                <a:gd name="T28" fmla="*/ 22 w 744"/>
                <a:gd name="T29" fmla="*/ 102 h 1049"/>
                <a:gd name="T30" fmla="*/ 22 w 744"/>
                <a:gd name="T31" fmla="*/ 114 h 1049"/>
                <a:gd name="T32" fmla="*/ 22 w 744"/>
                <a:gd name="T33" fmla="*/ 121 h 1049"/>
                <a:gd name="T34" fmla="*/ 23 w 744"/>
                <a:gd name="T35" fmla="*/ 123 h 1049"/>
                <a:gd name="T36" fmla="*/ 25 w 744"/>
                <a:gd name="T37" fmla="*/ 125 h 1049"/>
                <a:gd name="T38" fmla="*/ 26 w 744"/>
                <a:gd name="T39" fmla="*/ 127 h 1049"/>
                <a:gd name="T40" fmla="*/ 28 w 744"/>
                <a:gd name="T41" fmla="*/ 128 h 1049"/>
                <a:gd name="T42" fmla="*/ 31 w 744"/>
                <a:gd name="T43" fmla="*/ 128 h 1049"/>
                <a:gd name="T44" fmla="*/ 34 w 744"/>
                <a:gd name="T45" fmla="*/ 128 h 1049"/>
                <a:gd name="T46" fmla="*/ 37 w 744"/>
                <a:gd name="T47" fmla="*/ 129 h 1049"/>
                <a:gd name="T48" fmla="*/ 40 w 744"/>
                <a:gd name="T49" fmla="*/ 129 h 1049"/>
                <a:gd name="T50" fmla="*/ 43 w 744"/>
                <a:gd name="T51" fmla="*/ 130 h 1049"/>
                <a:gd name="T52" fmla="*/ 46 w 744"/>
                <a:gd name="T53" fmla="*/ 130 h 1049"/>
                <a:gd name="T54" fmla="*/ 49 w 744"/>
                <a:gd name="T55" fmla="*/ 130 h 1049"/>
                <a:gd name="T56" fmla="*/ 52 w 744"/>
                <a:gd name="T57" fmla="*/ 130 h 1049"/>
                <a:gd name="T58" fmla="*/ 53 w 744"/>
                <a:gd name="T59" fmla="*/ 129 h 1049"/>
                <a:gd name="T60" fmla="*/ 54 w 744"/>
                <a:gd name="T61" fmla="*/ 128 h 1049"/>
                <a:gd name="T62" fmla="*/ 56 w 744"/>
                <a:gd name="T63" fmla="*/ 127 h 1049"/>
                <a:gd name="T64" fmla="*/ 57 w 744"/>
                <a:gd name="T65" fmla="*/ 121 h 1049"/>
                <a:gd name="T66" fmla="*/ 59 w 744"/>
                <a:gd name="T67" fmla="*/ 110 h 1049"/>
                <a:gd name="T68" fmla="*/ 61 w 744"/>
                <a:gd name="T69" fmla="*/ 103 h 1049"/>
                <a:gd name="T70" fmla="*/ 63 w 744"/>
                <a:gd name="T71" fmla="*/ 98 h 1049"/>
                <a:gd name="T72" fmla="*/ 65 w 744"/>
                <a:gd name="T73" fmla="*/ 95 h 1049"/>
                <a:gd name="T74" fmla="*/ 67 w 744"/>
                <a:gd name="T75" fmla="*/ 93 h 1049"/>
                <a:gd name="T76" fmla="*/ 69 w 744"/>
                <a:gd name="T77" fmla="*/ 90 h 1049"/>
                <a:gd name="T78" fmla="*/ 70 w 744"/>
                <a:gd name="T79" fmla="*/ 88 h 1049"/>
                <a:gd name="T80" fmla="*/ 73 w 744"/>
                <a:gd name="T81" fmla="*/ 85 h 1049"/>
                <a:gd name="T82" fmla="*/ 77 w 744"/>
                <a:gd name="T83" fmla="*/ 81 h 1049"/>
                <a:gd name="T84" fmla="*/ 81 w 744"/>
                <a:gd name="T85" fmla="*/ 76 h 1049"/>
                <a:gd name="T86" fmla="*/ 84 w 744"/>
                <a:gd name="T87" fmla="*/ 70 h 1049"/>
                <a:gd name="T88" fmla="*/ 88 w 744"/>
                <a:gd name="T89" fmla="*/ 64 h 1049"/>
                <a:gd name="T90" fmla="*/ 90 w 744"/>
                <a:gd name="T91" fmla="*/ 56 h 1049"/>
                <a:gd name="T92" fmla="*/ 93 w 744"/>
                <a:gd name="T93" fmla="*/ 48 h 1049"/>
                <a:gd name="T94" fmla="*/ 93 w 744"/>
                <a:gd name="T95" fmla="*/ 39 h 1049"/>
                <a:gd name="T96" fmla="*/ 92 w 744"/>
                <a:gd name="T97" fmla="*/ 29 h 1049"/>
                <a:gd name="T98" fmla="*/ 88 w 744"/>
                <a:gd name="T99" fmla="*/ 20 h 1049"/>
                <a:gd name="T100" fmla="*/ 82 w 744"/>
                <a:gd name="T101" fmla="*/ 13 h 1049"/>
                <a:gd name="T102" fmla="*/ 75 w 744"/>
                <a:gd name="T103" fmla="*/ 8 h 1049"/>
                <a:gd name="T104" fmla="*/ 66 w 744"/>
                <a:gd name="T105" fmla="*/ 4 h 1049"/>
                <a:gd name="T106" fmla="*/ 57 w 744"/>
                <a:gd name="T107" fmla="*/ 1 h 1049"/>
                <a:gd name="T108" fmla="*/ 48 w 744"/>
                <a:gd name="T109" fmla="*/ 0 h 1049"/>
                <a:gd name="T110" fmla="*/ 39 w 744"/>
                <a:gd name="T111" fmla="*/ 0 h 10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4" h="1049">
                  <a:moveTo>
                    <a:pt x="270" y="4"/>
                  </a:moveTo>
                  <a:lnTo>
                    <a:pt x="229" y="16"/>
                  </a:lnTo>
                  <a:lnTo>
                    <a:pt x="189" y="32"/>
                  </a:lnTo>
                  <a:lnTo>
                    <a:pt x="154" y="52"/>
                  </a:lnTo>
                  <a:lnTo>
                    <a:pt x="120" y="74"/>
                  </a:lnTo>
                  <a:lnTo>
                    <a:pt x="90" y="98"/>
                  </a:lnTo>
                  <a:lnTo>
                    <a:pt x="64" y="126"/>
                  </a:lnTo>
                  <a:lnTo>
                    <a:pt x="42" y="156"/>
                  </a:lnTo>
                  <a:lnTo>
                    <a:pt x="25" y="188"/>
                  </a:lnTo>
                  <a:lnTo>
                    <a:pt x="11" y="224"/>
                  </a:lnTo>
                  <a:lnTo>
                    <a:pt x="3" y="263"/>
                  </a:lnTo>
                  <a:lnTo>
                    <a:pt x="0" y="303"/>
                  </a:lnTo>
                  <a:lnTo>
                    <a:pt x="3" y="347"/>
                  </a:lnTo>
                  <a:lnTo>
                    <a:pt x="11" y="393"/>
                  </a:lnTo>
                  <a:lnTo>
                    <a:pt x="26" y="441"/>
                  </a:lnTo>
                  <a:lnTo>
                    <a:pt x="48" y="492"/>
                  </a:lnTo>
                  <a:lnTo>
                    <a:pt x="75" y="546"/>
                  </a:lnTo>
                  <a:lnTo>
                    <a:pt x="87" y="565"/>
                  </a:lnTo>
                  <a:lnTo>
                    <a:pt x="97" y="584"/>
                  </a:lnTo>
                  <a:lnTo>
                    <a:pt x="109" y="603"/>
                  </a:lnTo>
                  <a:lnTo>
                    <a:pt x="120" y="622"/>
                  </a:lnTo>
                  <a:lnTo>
                    <a:pt x="131" y="641"/>
                  </a:lnTo>
                  <a:lnTo>
                    <a:pt x="142" y="660"/>
                  </a:lnTo>
                  <a:lnTo>
                    <a:pt x="153" y="679"/>
                  </a:lnTo>
                  <a:lnTo>
                    <a:pt x="164" y="698"/>
                  </a:lnTo>
                  <a:lnTo>
                    <a:pt x="167" y="717"/>
                  </a:lnTo>
                  <a:lnTo>
                    <a:pt x="171" y="734"/>
                  </a:lnTo>
                  <a:lnTo>
                    <a:pt x="174" y="752"/>
                  </a:lnTo>
                  <a:lnTo>
                    <a:pt x="178" y="771"/>
                  </a:lnTo>
                  <a:lnTo>
                    <a:pt x="176" y="820"/>
                  </a:lnTo>
                  <a:lnTo>
                    <a:pt x="173" y="869"/>
                  </a:lnTo>
                  <a:lnTo>
                    <a:pt x="170" y="918"/>
                  </a:lnTo>
                  <a:lnTo>
                    <a:pt x="167" y="968"/>
                  </a:lnTo>
                  <a:lnTo>
                    <a:pt x="172" y="975"/>
                  </a:lnTo>
                  <a:lnTo>
                    <a:pt x="178" y="982"/>
                  </a:lnTo>
                  <a:lnTo>
                    <a:pt x="182" y="989"/>
                  </a:lnTo>
                  <a:lnTo>
                    <a:pt x="187" y="996"/>
                  </a:lnTo>
                  <a:lnTo>
                    <a:pt x="193" y="1003"/>
                  </a:lnTo>
                  <a:lnTo>
                    <a:pt x="197" y="1009"/>
                  </a:lnTo>
                  <a:lnTo>
                    <a:pt x="202" y="1016"/>
                  </a:lnTo>
                  <a:lnTo>
                    <a:pt x="207" y="1023"/>
                  </a:lnTo>
                  <a:lnTo>
                    <a:pt x="219" y="1024"/>
                  </a:lnTo>
                  <a:lnTo>
                    <a:pt x="232" y="1027"/>
                  </a:lnTo>
                  <a:lnTo>
                    <a:pt x="245" y="1028"/>
                  </a:lnTo>
                  <a:lnTo>
                    <a:pt x="256" y="1029"/>
                  </a:lnTo>
                  <a:lnTo>
                    <a:pt x="269" y="1031"/>
                  </a:lnTo>
                  <a:lnTo>
                    <a:pt x="282" y="1032"/>
                  </a:lnTo>
                  <a:lnTo>
                    <a:pt x="294" y="1034"/>
                  </a:lnTo>
                  <a:lnTo>
                    <a:pt x="306" y="1036"/>
                  </a:lnTo>
                  <a:lnTo>
                    <a:pt x="318" y="1037"/>
                  </a:lnTo>
                  <a:lnTo>
                    <a:pt x="331" y="1038"/>
                  </a:lnTo>
                  <a:lnTo>
                    <a:pt x="344" y="1041"/>
                  </a:lnTo>
                  <a:lnTo>
                    <a:pt x="355" y="1042"/>
                  </a:lnTo>
                  <a:lnTo>
                    <a:pt x="368" y="1044"/>
                  </a:lnTo>
                  <a:lnTo>
                    <a:pt x="381" y="1045"/>
                  </a:lnTo>
                  <a:lnTo>
                    <a:pt x="392" y="1047"/>
                  </a:lnTo>
                  <a:lnTo>
                    <a:pt x="405" y="1049"/>
                  </a:lnTo>
                  <a:lnTo>
                    <a:pt x="411" y="1044"/>
                  </a:lnTo>
                  <a:lnTo>
                    <a:pt x="416" y="1039"/>
                  </a:lnTo>
                  <a:lnTo>
                    <a:pt x="421" y="1035"/>
                  </a:lnTo>
                  <a:lnTo>
                    <a:pt x="427" y="1030"/>
                  </a:lnTo>
                  <a:lnTo>
                    <a:pt x="432" y="1026"/>
                  </a:lnTo>
                  <a:lnTo>
                    <a:pt x="437" y="1021"/>
                  </a:lnTo>
                  <a:lnTo>
                    <a:pt x="443" y="1016"/>
                  </a:lnTo>
                  <a:lnTo>
                    <a:pt x="449" y="1012"/>
                  </a:lnTo>
                  <a:lnTo>
                    <a:pt x="455" y="969"/>
                  </a:lnTo>
                  <a:lnTo>
                    <a:pt x="464" y="928"/>
                  </a:lnTo>
                  <a:lnTo>
                    <a:pt x="470" y="886"/>
                  </a:lnTo>
                  <a:lnTo>
                    <a:pt x="477" y="845"/>
                  </a:lnTo>
                  <a:lnTo>
                    <a:pt x="485" y="826"/>
                  </a:lnTo>
                  <a:lnTo>
                    <a:pt x="495" y="808"/>
                  </a:lnTo>
                  <a:lnTo>
                    <a:pt x="503" y="789"/>
                  </a:lnTo>
                  <a:lnTo>
                    <a:pt x="511" y="771"/>
                  </a:lnTo>
                  <a:lnTo>
                    <a:pt x="518" y="762"/>
                  </a:lnTo>
                  <a:lnTo>
                    <a:pt x="525" y="752"/>
                  </a:lnTo>
                  <a:lnTo>
                    <a:pt x="532" y="744"/>
                  </a:lnTo>
                  <a:lnTo>
                    <a:pt x="538" y="735"/>
                  </a:lnTo>
                  <a:lnTo>
                    <a:pt x="545" y="726"/>
                  </a:lnTo>
                  <a:lnTo>
                    <a:pt x="552" y="718"/>
                  </a:lnTo>
                  <a:lnTo>
                    <a:pt x="559" y="709"/>
                  </a:lnTo>
                  <a:lnTo>
                    <a:pt x="566" y="699"/>
                  </a:lnTo>
                  <a:lnTo>
                    <a:pt x="580" y="685"/>
                  </a:lnTo>
                  <a:lnTo>
                    <a:pt x="595" y="668"/>
                  </a:lnTo>
                  <a:lnTo>
                    <a:pt x="610" y="651"/>
                  </a:lnTo>
                  <a:lnTo>
                    <a:pt x="626" y="632"/>
                  </a:lnTo>
                  <a:lnTo>
                    <a:pt x="641" y="611"/>
                  </a:lnTo>
                  <a:lnTo>
                    <a:pt x="656" y="589"/>
                  </a:lnTo>
                  <a:lnTo>
                    <a:pt x="671" y="565"/>
                  </a:lnTo>
                  <a:lnTo>
                    <a:pt x="685" y="539"/>
                  </a:lnTo>
                  <a:lnTo>
                    <a:pt x="699" y="513"/>
                  </a:lnTo>
                  <a:lnTo>
                    <a:pt x="710" y="484"/>
                  </a:lnTo>
                  <a:lnTo>
                    <a:pt x="720" y="454"/>
                  </a:lnTo>
                  <a:lnTo>
                    <a:pt x="730" y="422"/>
                  </a:lnTo>
                  <a:lnTo>
                    <a:pt x="737" y="387"/>
                  </a:lnTo>
                  <a:lnTo>
                    <a:pt x="741" y="353"/>
                  </a:lnTo>
                  <a:lnTo>
                    <a:pt x="744" y="315"/>
                  </a:lnTo>
                  <a:lnTo>
                    <a:pt x="744" y="275"/>
                  </a:lnTo>
                  <a:lnTo>
                    <a:pt x="734" y="236"/>
                  </a:lnTo>
                  <a:lnTo>
                    <a:pt x="720" y="199"/>
                  </a:lnTo>
                  <a:lnTo>
                    <a:pt x="703" y="166"/>
                  </a:lnTo>
                  <a:lnTo>
                    <a:pt x="681" y="137"/>
                  </a:lnTo>
                  <a:lnTo>
                    <a:pt x="656" y="111"/>
                  </a:lnTo>
                  <a:lnTo>
                    <a:pt x="627" y="87"/>
                  </a:lnTo>
                  <a:lnTo>
                    <a:pt x="596" y="66"/>
                  </a:lnTo>
                  <a:lnTo>
                    <a:pt x="564" y="49"/>
                  </a:lnTo>
                  <a:lnTo>
                    <a:pt x="528" y="34"/>
                  </a:lnTo>
                  <a:lnTo>
                    <a:pt x="492" y="22"/>
                  </a:lnTo>
                  <a:lnTo>
                    <a:pt x="455" y="13"/>
                  </a:lnTo>
                  <a:lnTo>
                    <a:pt x="417" y="6"/>
                  </a:lnTo>
                  <a:lnTo>
                    <a:pt x="379" y="2"/>
                  </a:lnTo>
                  <a:lnTo>
                    <a:pt x="343" y="0"/>
                  </a:lnTo>
                  <a:lnTo>
                    <a:pt x="306" y="1"/>
                  </a:lnTo>
                  <a:lnTo>
                    <a:pt x="270"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77" name="Freeform 9"/>
            <p:cNvSpPr>
              <a:spLocks noChangeAspect="1"/>
            </p:cNvSpPr>
            <p:nvPr/>
          </p:nvSpPr>
          <p:spPr bwMode="auto">
            <a:xfrm>
              <a:off x="719" y="2218"/>
              <a:ext cx="347" cy="517"/>
            </a:xfrm>
            <a:custGeom>
              <a:avLst/>
              <a:gdLst>
                <a:gd name="T0" fmla="*/ 27 w 695"/>
                <a:gd name="T1" fmla="*/ 2 h 1033"/>
                <a:gd name="T2" fmla="*/ 18 w 695"/>
                <a:gd name="T3" fmla="*/ 6 h 1033"/>
                <a:gd name="T4" fmla="*/ 10 w 695"/>
                <a:gd name="T5" fmla="*/ 12 h 1033"/>
                <a:gd name="T6" fmla="*/ 4 w 695"/>
                <a:gd name="T7" fmla="*/ 19 h 1033"/>
                <a:gd name="T8" fmla="*/ 1 w 695"/>
                <a:gd name="T9" fmla="*/ 27 h 1033"/>
                <a:gd name="T10" fmla="*/ 0 w 695"/>
                <a:gd name="T11" fmla="*/ 36 h 1033"/>
                <a:gd name="T12" fmla="*/ 1 w 695"/>
                <a:gd name="T13" fmla="*/ 47 h 1033"/>
                <a:gd name="T14" fmla="*/ 6 w 695"/>
                <a:gd name="T15" fmla="*/ 58 h 1033"/>
                <a:gd name="T16" fmla="*/ 10 w 695"/>
                <a:gd name="T17" fmla="*/ 67 h 1033"/>
                <a:gd name="T18" fmla="*/ 13 w 695"/>
                <a:gd name="T19" fmla="*/ 73 h 1033"/>
                <a:gd name="T20" fmla="*/ 15 w 695"/>
                <a:gd name="T21" fmla="*/ 78 h 1033"/>
                <a:gd name="T22" fmla="*/ 17 w 695"/>
                <a:gd name="T23" fmla="*/ 84 h 1033"/>
                <a:gd name="T24" fmla="*/ 19 w 695"/>
                <a:gd name="T25" fmla="*/ 89 h 1033"/>
                <a:gd name="T26" fmla="*/ 20 w 695"/>
                <a:gd name="T27" fmla="*/ 93 h 1033"/>
                <a:gd name="T28" fmla="*/ 20 w 695"/>
                <a:gd name="T29" fmla="*/ 102 h 1033"/>
                <a:gd name="T30" fmla="*/ 19 w 695"/>
                <a:gd name="T31" fmla="*/ 114 h 1033"/>
                <a:gd name="T32" fmla="*/ 19 w 695"/>
                <a:gd name="T33" fmla="*/ 121 h 1033"/>
                <a:gd name="T34" fmla="*/ 21 w 695"/>
                <a:gd name="T35" fmla="*/ 122 h 1033"/>
                <a:gd name="T36" fmla="*/ 22 w 695"/>
                <a:gd name="T37" fmla="*/ 124 h 1033"/>
                <a:gd name="T38" fmla="*/ 23 w 695"/>
                <a:gd name="T39" fmla="*/ 126 h 1033"/>
                <a:gd name="T40" fmla="*/ 25 w 695"/>
                <a:gd name="T41" fmla="*/ 127 h 1033"/>
                <a:gd name="T42" fmla="*/ 28 w 695"/>
                <a:gd name="T43" fmla="*/ 127 h 1033"/>
                <a:gd name="T44" fmla="*/ 31 w 695"/>
                <a:gd name="T45" fmla="*/ 128 h 1033"/>
                <a:gd name="T46" fmla="*/ 33 w 695"/>
                <a:gd name="T47" fmla="*/ 128 h 1033"/>
                <a:gd name="T48" fmla="*/ 36 w 695"/>
                <a:gd name="T49" fmla="*/ 128 h 1033"/>
                <a:gd name="T50" fmla="*/ 39 w 695"/>
                <a:gd name="T51" fmla="*/ 129 h 1033"/>
                <a:gd name="T52" fmla="*/ 42 w 695"/>
                <a:gd name="T53" fmla="*/ 129 h 1033"/>
                <a:gd name="T54" fmla="*/ 45 w 695"/>
                <a:gd name="T55" fmla="*/ 129 h 1033"/>
                <a:gd name="T56" fmla="*/ 47 w 695"/>
                <a:gd name="T57" fmla="*/ 129 h 1033"/>
                <a:gd name="T58" fmla="*/ 48 w 695"/>
                <a:gd name="T59" fmla="*/ 128 h 1033"/>
                <a:gd name="T60" fmla="*/ 50 w 695"/>
                <a:gd name="T61" fmla="*/ 127 h 1033"/>
                <a:gd name="T62" fmla="*/ 51 w 695"/>
                <a:gd name="T63" fmla="*/ 126 h 1033"/>
                <a:gd name="T64" fmla="*/ 52 w 695"/>
                <a:gd name="T65" fmla="*/ 120 h 1033"/>
                <a:gd name="T66" fmla="*/ 54 w 695"/>
                <a:gd name="T67" fmla="*/ 109 h 1033"/>
                <a:gd name="T68" fmla="*/ 56 w 695"/>
                <a:gd name="T69" fmla="*/ 102 h 1033"/>
                <a:gd name="T70" fmla="*/ 58 w 695"/>
                <a:gd name="T71" fmla="*/ 97 h 1033"/>
                <a:gd name="T72" fmla="*/ 60 w 695"/>
                <a:gd name="T73" fmla="*/ 94 h 1033"/>
                <a:gd name="T74" fmla="*/ 61 w 695"/>
                <a:gd name="T75" fmla="*/ 92 h 1033"/>
                <a:gd name="T76" fmla="*/ 63 w 695"/>
                <a:gd name="T77" fmla="*/ 90 h 1033"/>
                <a:gd name="T78" fmla="*/ 65 w 695"/>
                <a:gd name="T79" fmla="*/ 87 h 1033"/>
                <a:gd name="T80" fmla="*/ 69 w 695"/>
                <a:gd name="T81" fmla="*/ 82 h 1033"/>
                <a:gd name="T82" fmla="*/ 76 w 695"/>
                <a:gd name="T83" fmla="*/ 72 h 1033"/>
                <a:gd name="T84" fmla="*/ 82 w 695"/>
                <a:gd name="T85" fmla="*/ 59 h 1033"/>
                <a:gd name="T86" fmla="*/ 86 w 695"/>
                <a:gd name="T87" fmla="*/ 43 h 1033"/>
                <a:gd name="T88" fmla="*/ 86 w 695"/>
                <a:gd name="T89" fmla="*/ 29 h 1033"/>
                <a:gd name="T90" fmla="*/ 82 w 695"/>
                <a:gd name="T91" fmla="*/ 21 h 1033"/>
                <a:gd name="T92" fmla="*/ 77 w 695"/>
                <a:gd name="T93" fmla="*/ 14 h 1033"/>
                <a:gd name="T94" fmla="*/ 70 w 695"/>
                <a:gd name="T95" fmla="*/ 9 h 1033"/>
                <a:gd name="T96" fmla="*/ 63 w 695"/>
                <a:gd name="T97" fmla="*/ 5 h 1033"/>
                <a:gd name="T98" fmla="*/ 54 w 695"/>
                <a:gd name="T99" fmla="*/ 2 h 1033"/>
                <a:gd name="T100" fmla="*/ 45 w 695"/>
                <a:gd name="T101" fmla="*/ 1 h 1033"/>
                <a:gd name="T102" fmla="*/ 36 w 695"/>
                <a:gd name="T103" fmla="*/ 0 h 10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95" h="1033">
                  <a:moveTo>
                    <a:pt x="260" y="2"/>
                  </a:moveTo>
                  <a:lnTo>
                    <a:pt x="218" y="15"/>
                  </a:lnTo>
                  <a:lnTo>
                    <a:pt x="180" y="30"/>
                  </a:lnTo>
                  <a:lnTo>
                    <a:pt x="144" y="48"/>
                  </a:lnTo>
                  <a:lnTo>
                    <a:pt x="112" y="69"/>
                  </a:lnTo>
                  <a:lnTo>
                    <a:pt x="83" y="92"/>
                  </a:lnTo>
                  <a:lnTo>
                    <a:pt x="58" y="119"/>
                  </a:lnTo>
                  <a:lnTo>
                    <a:pt x="37" y="147"/>
                  </a:lnTo>
                  <a:lnTo>
                    <a:pt x="21" y="179"/>
                  </a:lnTo>
                  <a:lnTo>
                    <a:pt x="10" y="212"/>
                  </a:lnTo>
                  <a:lnTo>
                    <a:pt x="3" y="249"/>
                  </a:lnTo>
                  <a:lnTo>
                    <a:pt x="0" y="287"/>
                  </a:lnTo>
                  <a:lnTo>
                    <a:pt x="4" y="327"/>
                  </a:lnTo>
                  <a:lnTo>
                    <a:pt x="13" y="370"/>
                  </a:lnTo>
                  <a:lnTo>
                    <a:pt x="28" y="415"/>
                  </a:lnTo>
                  <a:lnTo>
                    <a:pt x="49" y="462"/>
                  </a:lnTo>
                  <a:lnTo>
                    <a:pt x="77" y="512"/>
                  </a:lnTo>
                  <a:lnTo>
                    <a:pt x="86" y="533"/>
                  </a:lnTo>
                  <a:lnTo>
                    <a:pt x="96" y="555"/>
                  </a:lnTo>
                  <a:lnTo>
                    <a:pt x="105" y="577"/>
                  </a:lnTo>
                  <a:lnTo>
                    <a:pt x="115" y="599"/>
                  </a:lnTo>
                  <a:lnTo>
                    <a:pt x="124" y="622"/>
                  </a:lnTo>
                  <a:lnTo>
                    <a:pt x="134" y="644"/>
                  </a:lnTo>
                  <a:lnTo>
                    <a:pt x="143" y="666"/>
                  </a:lnTo>
                  <a:lnTo>
                    <a:pt x="153" y="688"/>
                  </a:lnTo>
                  <a:lnTo>
                    <a:pt x="156" y="706"/>
                  </a:lnTo>
                  <a:lnTo>
                    <a:pt x="159" y="724"/>
                  </a:lnTo>
                  <a:lnTo>
                    <a:pt x="163" y="742"/>
                  </a:lnTo>
                  <a:lnTo>
                    <a:pt x="165" y="759"/>
                  </a:lnTo>
                  <a:lnTo>
                    <a:pt x="163" y="809"/>
                  </a:lnTo>
                  <a:lnTo>
                    <a:pt x="161" y="857"/>
                  </a:lnTo>
                  <a:lnTo>
                    <a:pt x="157" y="907"/>
                  </a:lnTo>
                  <a:lnTo>
                    <a:pt x="155" y="956"/>
                  </a:lnTo>
                  <a:lnTo>
                    <a:pt x="159" y="963"/>
                  </a:lnTo>
                  <a:lnTo>
                    <a:pt x="164" y="969"/>
                  </a:lnTo>
                  <a:lnTo>
                    <a:pt x="169" y="976"/>
                  </a:lnTo>
                  <a:lnTo>
                    <a:pt x="173" y="983"/>
                  </a:lnTo>
                  <a:lnTo>
                    <a:pt x="177" y="990"/>
                  </a:lnTo>
                  <a:lnTo>
                    <a:pt x="181" y="997"/>
                  </a:lnTo>
                  <a:lnTo>
                    <a:pt x="186" y="1002"/>
                  </a:lnTo>
                  <a:lnTo>
                    <a:pt x="191" y="1009"/>
                  </a:lnTo>
                  <a:lnTo>
                    <a:pt x="202" y="1010"/>
                  </a:lnTo>
                  <a:lnTo>
                    <a:pt x="214" y="1013"/>
                  </a:lnTo>
                  <a:lnTo>
                    <a:pt x="225" y="1014"/>
                  </a:lnTo>
                  <a:lnTo>
                    <a:pt x="237" y="1015"/>
                  </a:lnTo>
                  <a:lnTo>
                    <a:pt x="248" y="1017"/>
                  </a:lnTo>
                  <a:lnTo>
                    <a:pt x="260" y="1018"/>
                  </a:lnTo>
                  <a:lnTo>
                    <a:pt x="271" y="1020"/>
                  </a:lnTo>
                  <a:lnTo>
                    <a:pt x="283" y="1021"/>
                  </a:lnTo>
                  <a:lnTo>
                    <a:pt x="294" y="1023"/>
                  </a:lnTo>
                  <a:lnTo>
                    <a:pt x="306" y="1024"/>
                  </a:lnTo>
                  <a:lnTo>
                    <a:pt x="317" y="1025"/>
                  </a:lnTo>
                  <a:lnTo>
                    <a:pt x="329" y="1028"/>
                  </a:lnTo>
                  <a:lnTo>
                    <a:pt x="340" y="1029"/>
                  </a:lnTo>
                  <a:lnTo>
                    <a:pt x="352" y="1030"/>
                  </a:lnTo>
                  <a:lnTo>
                    <a:pt x="363" y="1032"/>
                  </a:lnTo>
                  <a:lnTo>
                    <a:pt x="375" y="1033"/>
                  </a:lnTo>
                  <a:lnTo>
                    <a:pt x="380" y="1029"/>
                  </a:lnTo>
                  <a:lnTo>
                    <a:pt x="385" y="1024"/>
                  </a:lnTo>
                  <a:lnTo>
                    <a:pt x="390" y="1018"/>
                  </a:lnTo>
                  <a:lnTo>
                    <a:pt x="396" y="1014"/>
                  </a:lnTo>
                  <a:lnTo>
                    <a:pt x="400" y="1009"/>
                  </a:lnTo>
                  <a:lnTo>
                    <a:pt x="406" y="1005"/>
                  </a:lnTo>
                  <a:lnTo>
                    <a:pt x="411" y="1001"/>
                  </a:lnTo>
                  <a:lnTo>
                    <a:pt x="415" y="997"/>
                  </a:lnTo>
                  <a:lnTo>
                    <a:pt x="423" y="955"/>
                  </a:lnTo>
                  <a:lnTo>
                    <a:pt x="430" y="914"/>
                  </a:lnTo>
                  <a:lnTo>
                    <a:pt x="437" y="872"/>
                  </a:lnTo>
                  <a:lnTo>
                    <a:pt x="444" y="831"/>
                  </a:lnTo>
                  <a:lnTo>
                    <a:pt x="452" y="812"/>
                  </a:lnTo>
                  <a:lnTo>
                    <a:pt x="460" y="794"/>
                  </a:lnTo>
                  <a:lnTo>
                    <a:pt x="467" y="775"/>
                  </a:lnTo>
                  <a:lnTo>
                    <a:pt x="475" y="757"/>
                  </a:lnTo>
                  <a:lnTo>
                    <a:pt x="482" y="748"/>
                  </a:lnTo>
                  <a:lnTo>
                    <a:pt x="488" y="740"/>
                  </a:lnTo>
                  <a:lnTo>
                    <a:pt x="495" y="730"/>
                  </a:lnTo>
                  <a:lnTo>
                    <a:pt x="502" y="721"/>
                  </a:lnTo>
                  <a:lnTo>
                    <a:pt x="507" y="713"/>
                  </a:lnTo>
                  <a:lnTo>
                    <a:pt x="514" y="704"/>
                  </a:lnTo>
                  <a:lnTo>
                    <a:pt x="520" y="696"/>
                  </a:lnTo>
                  <a:lnTo>
                    <a:pt x="527" y="687"/>
                  </a:lnTo>
                  <a:lnTo>
                    <a:pt x="553" y="656"/>
                  </a:lnTo>
                  <a:lnTo>
                    <a:pt x="582" y="619"/>
                  </a:lnTo>
                  <a:lnTo>
                    <a:pt x="611" y="576"/>
                  </a:lnTo>
                  <a:lnTo>
                    <a:pt x="638" y="528"/>
                  </a:lnTo>
                  <a:lnTo>
                    <a:pt x="662" y="472"/>
                  </a:lnTo>
                  <a:lnTo>
                    <a:pt x="680" y="411"/>
                  </a:lnTo>
                  <a:lnTo>
                    <a:pt x="692" y="342"/>
                  </a:lnTo>
                  <a:lnTo>
                    <a:pt x="695" y="266"/>
                  </a:lnTo>
                  <a:lnTo>
                    <a:pt x="689" y="229"/>
                  </a:lnTo>
                  <a:lnTo>
                    <a:pt x="678" y="195"/>
                  </a:lnTo>
                  <a:lnTo>
                    <a:pt x="663" y="164"/>
                  </a:lnTo>
                  <a:lnTo>
                    <a:pt x="643" y="135"/>
                  </a:lnTo>
                  <a:lnTo>
                    <a:pt x="621" y="109"/>
                  </a:lnTo>
                  <a:lnTo>
                    <a:pt x="595" y="86"/>
                  </a:lnTo>
                  <a:lnTo>
                    <a:pt x="567" y="67"/>
                  </a:lnTo>
                  <a:lnTo>
                    <a:pt x="536" y="49"/>
                  </a:lnTo>
                  <a:lnTo>
                    <a:pt x="504" y="35"/>
                  </a:lnTo>
                  <a:lnTo>
                    <a:pt x="469" y="23"/>
                  </a:lnTo>
                  <a:lnTo>
                    <a:pt x="435" y="14"/>
                  </a:lnTo>
                  <a:lnTo>
                    <a:pt x="399" y="7"/>
                  </a:lnTo>
                  <a:lnTo>
                    <a:pt x="363" y="2"/>
                  </a:lnTo>
                  <a:lnTo>
                    <a:pt x="328" y="0"/>
                  </a:lnTo>
                  <a:lnTo>
                    <a:pt x="293" y="0"/>
                  </a:lnTo>
                  <a:lnTo>
                    <a:pt x="260" y="2"/>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78" name="Freeform 10"/>
            <p:cNvSpPr>
              <a:spLocks noChangeAspect="1"/>
            </p:cNvSpPr>
            <p:nvPr/>
          </p:nvSpPr>
          <p:spPr bwMode="auto">
            <a:xfrm>
              <a:off x="730" y="2224"/>
              <a:ext cx="324" cy="510"/>
            </a:xfrm>
            <a:custGeom>
              <a:avLst/>
              <a:gdLst>
                <a:gd name="T0" fmla="*/ 26 w 647"/>
                <a:gd name="T1" fmla="*/ 2 h 1019"/>
                <a:gd name="T2" fmla="*/ 17 w 647"/>
                <a:gd name="T3" fmla="*/ 6 h 1019"/>
                <a:gd name="T4" fmla="*/ 10 w 647"/>
                <a:gd name="T5" fmla="*/ 11 h 1019"/>
                <a:gd name="T6" fmla="*/ 5 w 647"/>
                <a:gd name="T7" fmla="*/ 18 h 1019"/>
                <a:gd name="T8" fmla="*/ 1 w 647"/>
                <a:gd name="T9" fmla="*/ 26 h 1019"/>
                <a:gd name="T10" fmla="*/ 0 w 647"/>
                <a:gd name="T11" fmla="*/ 34 h 1019"/>
                <a:gd name="T12" fmla="*/ 2 w 647"/>
                <a:gd name="T13" fmla="*/ 44 h 1019"/>
                <a:gd name="T14" fmla="*/ 7 w 647"/>
                <a:gd name="T15" fmla="*/ 55 h 1019"/>
                <a:gd name="T16" fmla="*/ 11 w 647"/>
                <a:gd name="T17" fmla="*/ 63 h 1019"/>
                <a:gd name="T18" fmla="*/ 13 w 647"/>
                <a:gd name="T19" fmla="*/ 70 h 1019"/>
                <a:gd name="T20" fmla="*/ 15 w 647"/>
                <a:gd name="T21" fmla="*/ 76 h 1019"/>
                <a:gd name="T22" fmla="*/ 17 w 647"/>
                <a:gd name="T23" fmla="*/ 82 h 1019"/>
                <a:gd name="T24" fmla="*/ 18 w 647"/>
                <a:gd name="T25" fmla="*/ 88 h 1019"/>
                <a:gd name="T26" fmla="*/ 19 w 647"/>
                <a:gd name="T27" fmla="*/ 92 h 1019"/>
                <a:gd name="T28" fmla="*/ 19 w 647"/>
                <a:gd name="T29" fmla="*/ 100 h 1019"/>
                <a:gd name="T30" fmla="*/ 18 w 647"/>
                <a:gd name="T31" fmla="*/ 112 h 1019"/>
                <a:gd name="T32" fmla="*/ 19 w 647"/>
                <a:gd name="T33" fmla="*/ 120 h 1019"/>
                <a:gd name="T34" fmla="*/ 21 w 647"/>
                <a:gd name="T35" fmla="*/ 124 h 1019"/>
                <a:gd name="T36" fmla="*/ 25 w 647"/>
                <a:gd name="T37" fmla="*/ 125 h 1019"/>
                <a:gd name="T38" fmla="*/ 30 w 647"/>
                <a:gd name="T39" fmla="*/ 126 h 1019"/>
                <a:gd name="T40" fmla="*/ 36 w 647"/>
                <a:gd name="T41" fmla="*/ 127 h 1019"/>
                <a:gd name="T42" fmla="*/ 41 w 647"/>
                <a:gd name="T43" fmla="*/ 128 h 1019"/>
                <a:gd name="T44" fmla="*/ 44 w 647"/>
                <a:gd name="T45" fmla="*/ 127 h 1019"/>
                <a:gd name="T46" fmla="*/ 45 w 647"/>
                <a:gd name="T47" fmla="*/ 126 h 1019"/>
                <a:gd name="T48" fmla="*/ 46 w 647"/>
                <a:gd name="T49" fmla="*/ 125 h 1019"/>
                <a:gd name="T50" fmla="*/ 48 w 647"/>
                <a:gd name="T51" fmla="*/ 124 h 1019"/>
                <a:gd name="T52" fmla="*/ 49 w 647"/>
                <a:gd name="T53" fmla="*/ 118 h 1019"/>
                <a:gd name="T54" fmla="*/ 51 w 647"/>
                <a:gd name="T55" fmla="*/ 108 h 1019"/>
                <a:gd name="T56" fmla="*/ 53 w 647"/>
                <a:gd name="T57" fmla="*/ 100 h 1019"/>
                <a:gd name="T58" fmla="*/ 54 w 647"/>
                <a:gd name="T59" fmla="*/ 96 h 1019"/>
                <a:gd name="T60" fmla="*/ 56 w 647"/>
                <a:gd name="T61" fmla="*/ 92 h 1019"/>
                <a:gd name="T62" fmla="*/ 58 w 647"/>
                <a:gd name="T63" fmla="*/ 90 h 1019"/>
                <a:gd name="T64" fmla="*/ 59 w 647"/>
                <a:gd name="T65" fmla="*/ 88 h 1019"/>
                <a:gd name="T66" fmla="*/ 61 w 647"/>
                <a:gd name="T67" fmla="*/ 86 h 1019"/>
                <a:gd name="T68" fmla="*/ 64 w 647"/>
                <a:gd name="T69" fmla="*/ 81 h 1019"/>
                <a:gd name="T70" fmla="*/ 71 w 647"/>
                <a:gd name="T71" fmla="*/ 71 h 1019"/>
                <a:gd name="T72" fmla="*/ 77 w 647"/>
                <a:gd name="T73" fmla="*/ 58 h 1019"/>
                <a:gd name="T74" fmla="*/ 81 w 647"/>
                <a:gd name="T75" fmla="*/ 42 h 1019"/>
                <a:gd name="T76" fmla="*/ 81 w 647"/>
                <a:gd name="T77" fmla="*/ 28 h 1019"/>
                <a:gd name="T78" fmla="*/ 78 w 647"/>
                <a:gd name="T79" fmla="*/ 21 h 1019"/>
                <a:gd name="T80" fmla="*/ 74 w 647"/>
                <a:gd name="T81" fmla="*/ 14 h 1019"/>
                <a:gd name="T82" fmla="*/ 67 w 647"/>
                <a:gd name="T83" fmla="*/ 9 h 1019"/>
                <a:gd name="T84" fmla="*/ 60 w 647"/>
                <a:gd name="T85" fmla="*/ 5 h 1019"/>
                <a:gd name="T86" fmla="*/ 52 w 647"/>
                <a:gd name="T87" fmla="*/ 2 h 1019"/>
                <a:gd name="T88" fmla="*/ 44 w 647"/>
                <a:gd name="T89" fmla="*/ 1 h 1019"/>
                <a:gd name="T90" fmla="*/ 36 w 647"/>
                <a:gd name="T91" fmla="*/ 0 h 10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47" h="1019">
                  <a:moveTo>
                    <a:pt x="248" y="2"/>
                  </a:moveTo>
                  <a:lnTo>
                    <a:pt x="207" y="13"/>
                  </a:lnTo>
                  <a:lnTo>
                    <a:pt x="170" y="28"/>
                  </a:lnTo>
                  <a:lnTo>
                    <a:pt x="134" y="46"/>
                  </a:lnTo>
                  <a:lnTo>
                    <a:pt x="103" y="65"/>
                  </a:lnTo>
                  <a:lnTo>
                    <a:pt x="76" y="88"/>
                  </a:lnTo>
                  <a:lnTo>
                    <a:pt x="53" y="113"/>
                  </a:lnTo>
                  <a:lnTo>
                    <a:pt x="33" y="140"/>
                  </a:lnTo>
                  <a:lnTo>
                    <a:pt x="17" y="170"/>
                  </a:lnTo>
                  <a:lnTo>
                    <a:pt x="6" y="201"/>
                  </a:lnTo>
                  <a:lnTo>
                    <a:pt x="1" y="236"/>
                  </a:lnTo>
                  <a:lnTo>
                    <a:pt x="0" y="272"/>
                  </a:lnTo>
                  <a:lnTo>
                    <a:pt x="3" y="310"/>
                  </a:lnTo>
                  <a:lnTo>
                    <a:pt x="12" y="349"/>
                  </a:lnTo>
                  <a:lnTo>
                    <a:pt x="27" y="390"/>
                  </a:lnTo>
                  <a:lnTo>
                    <a:pt x="49" y="433"/>
                  </a:lnTo>
                  <a:lnTo>
                    <a:pt x="76" y="478"/>
                  </a:lnTo>
                  <a:lnTo>
                    <a:pt x="84" y="503"/>
                  </a:lnTo>
                  <a:lnTo>
                    <a:pt x="92" y="527"/>
                  </a:lnTo>
                  <a:lnTo>
                    <a:pt x="100" y="553"/>
                  </a:lnTo>
                  <a:lnTo>
                    <a:pt x="109" y="578"/>
                  </a:lnTo>
                  <a:lnTo>
                    <a:pt x="117" y="602"/>
                  </a:lnTo>
                  <a:lnTo>
                    <a:pt x="125" y="628"/>
                  </a:lnTo>
                  <a:lnTo>
                    <a:pt x="133" y="653"/>
                  </a:lnTo>
                  <a:lnTo>
                    <a:pt x="141" y="678"/>
                  </a:lnTo>
                  <a:lnTo>
                    <a:pt x="144" y="697"/>
                  </a:lnTo>
                  <a:lnTo>
                    <a:pt x="147" y="714"/>
                  </a:lnTo>
                  <a:lnTo>
                    <a:pt x="149" y="732"/>
                  </a:lnTo>
                  <a:lnTo>
                    <a:pt x="152" y="750"/>
                  </a:lnTo>
                  <a:lnTo>
                    <a:pt x="149" y="798"/>
                  </a:lnTo>
                  <a:lnTo>
                    <a:pt x="146" y="846"/>
                  </a:lnTo>
                  <a:lnTo>
                    <a:pt x="144" y="896"/>
                  </a:lnTo>
                  <a:lnTo>
                    <a:pt x="140" y="944"/>
                  </a:lnTo>
                  <a:lnTo>
                    <a:pt x="148" y="957"/>
                  </a:lnTo>
                  <a:lnTo>
                    <a:pt x="157" y="971"/>
                  </a:lnTo>
                  <a:lnTo>
                    <a:pt x="165" y="985"/>
                  </a:lnTo>
                  <a:lnTo>
                    <a:pt x="173" y="997"/>
                  </a:lnTo>
                  <a:lnTo>
                    <a:pt x="194" y="1000"/>
                  </a:lnTo>
                  <a:lnTo>
                    <a:pt x="216" y="1003"/>
                  </a:lnTo>
                  <a:lnTo>
                    <a:pt x="237" y="1005"/>
                  </a:lnTo>
                  <a:lnTo>
                    <a:pt x="259" y="1008"/>
                  </a:lnTo>
                  <a:lnTo>
                    <a:pt x="281" y="1011"/>
                  </a:lnTo>
                  <a:lnTo>
                    <a:pt x="301" y="1014"/>
                  </a:lnTo>
                  <a:lnTo>
                    <a:pt x="323" y="1017"/>
                  </a:lnTo>
                  <a:lnTo>
                    <a:pt x="344" y="1019"/>
                  </a:lnTo>
                  <a:lnTo>
                    <a:pt x="349" y="1015"/>
                  </a:lnTo>
                  <a:lnTo>
                    <a:pt x="353" y="1010"/>
                  </a:lnTo>
                  <a:lnTo>
                    <a:pt x="358" y="1005"/>
                  </a:lnTo>
                  <a:lnTo>
                    <a:pt x="364" y="1001"/>
                  </a:lnTo>
                  <a:lnTo>
                    <a:pt x="368" y="996"/>
                  </a:lnTo>
                  <a:lnTo>
                    <a:pt x="373" y="992"/>
                  </a:lnTo>
                  <a:lnTo>
                    <a:pt x="377" y="987"/>
                  </a:lnTo>
                  <a:lnTo>
                    <a:pt x="382" y="982"/>
                  </a:lnTo>
                  <a:lnTo>
                    <a:pt x="389" y="941"/>
                  </a:lnTo>
                  <a:lnTo>
                    <a:pt x="396" y="899"/>
                  </a:lnTo>
                  <a:lnTo>
                    <a:pt x="403" y="859"/>
                  </a:lnTo>
                  <a:lnTo>
                    <a:pt x="410" y="818"/>
                  </a:lnTo>
                  <a:lnTo>
                    <a:pt x="417" y="799"/>
                  </a:lnTo>
                  <a:lnTo>
                    <a:pt x="425" y="781"/>
                  </a:lnTo>
                  <a:lnTo>
                    <a:pt x="432" y="764"/>
                  </a:lnTo>
                  <a:lnTo>
                    <a:pt x="438" y="745"/>
                  </a:lnTo>
                  <a:lnTo>
                    <a:pt x="445" y="736"/>
                  </a:lnTo>
                  <a:lnTo>
                    <a:pt x="451" y="727"/>
                  </a:lnTo>
                  <a:lnTo>
                    <a:pt x="458" y="719"/>
                  </a:lnTo>
                  <a:lnTo>
                    <a:pt x="464" y="709"/>
                  </a:lnTo>
                  <a:lnTo>
                    <a:pt x="470" y="700"/>
                  </a:lnTo>
                  <a:lnTo>
                    <a:pt x="475" y="692"/>
                  </a:lnTo>
                  <a:lnTo>
                    <a:pt x="482" y="683"/>
                  </a:lnTo>
                  <a:lnTo>
                    <a:pt x="488" y="674"/>
                  </a:lnTo>
                  <a:lnTo>
                    <a:pt x="512" y="643"/>
                  </a:lnTo>
                  <a:lnTo>
                    <a:pt x="539" y="607"/>
                  </a:lnTo>
                  <a:lnTo>
                    <a:pt x="565" y="564"/>
                  </a:lnTo>
                  <a:lnTo>
                    <a:pt x="591" y="516"/>
                  </a:lnTo>
                  <a:lnTo>
                    <a:pt x="612" y="460"/>
                  </a:lnTo>
                  <a:lnTo>
                    <a:pt x="630" y="399"/>
                  </a:lnTo>
                  <a:lnTo>
                    <a:pt x="642" y="331"/>
                  </a:lnTo>
                  <a:lnTo>
                    <a:pt x="647" y="257"/>
                  </a:lnTo>
                  <a:lnTo>
                    <a:pt x="644" y="222"/>
                  </a:lnTo>
                  <a:lnTo>
                    <a:pt x="634" y="190"/>
                  </a:lnTo>
                  <a:lnTo>
                    <a:pt x="622" y="161"/>
                  </a:lnTo>
                  <a:lnTo>
                    <a:pt x="605" y="133"/>
                  </a:lnTo>
                  <a:lnTo>
                    <a:pt x="585" y="109"/>
                  </a:lnTo>
                  <a:lnTo>
                    <a:pt x="562" y="87"/>
                  </a:lnTo>
                  <a:lnTo>
                    <a:pt x="536" y="69"/>
                  </a:lnTo>
                  <a:lnTo>
                    <a:pt x="509" y="51"/>
                  </a:lnTo>
                  <a:lnTo>
                    <a:pt x="478" y="36"/>
                  </a:lnTo>
                  <a:lnTo>
                    <a:pt x="447" y="25"/>
                  </a:lnTo>
                  <a:lnTo>
                    <a:pt x="414" y="16"/>
                  </a:lnTo>
                  <a:lnTo>
                    <a:pt x="381" y="8"/>
                  </a:lnTo>
                  <a:lnTo>
                    <a:pt x="347" y="3"/>
                  </a:lnTo>
                  <a:lnTo>
                    <a:pt x="314" y="1"/>
                  </a:lnTo>
                  <a:lnTo>
                    <a:pt x="281" y="0"/>
                  </a:lnTo>
                  <a:lnTo>
                    <a:pt x="248" y="2"/>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79" name="Freeform 11"/>
            <p:cNvSpPr>
              <a:spLocks noChangeAspect="1"/>
            </p:cNvSpPr>
            <p:nvPr/>
          </p:nvSpPr>
          <p:spPr bwMode="auto">
            <a:xfrm>
              <a:off x="741" y="2231"/>
              <a:ext cx="300" cy="503"/>
            </a:xfrm>
            <a:custGeom>
              <a:avLst/>
              <a:gdLst>
                <a:gd name="T0" fmla="*/ 24 w 601"/>
                <a:gd name="T1" fmla="*/ 2 h 1006"/>
                <a:gd name="T2" fmla="*/ 15 w 601"/>
                <a:gd name="T3" fmla="*/ 6 h 1006"/>
                <a:gd name="T4" fmla="*/ 8 w 601"/>
                <a:gd name="T5" fmla="*/ 11 h 1006"/>
                <a:gd name="T6" fmla="*/ 3 w 601"/>
                <a:gd name="T7" fmla="*/ 17 h 1006"/>
                <a:gd name="T8" fmla="*/ 0 w 601"/>
                <a:gd name="T9" fmla="*/ 24 h 1006"/>
                <a:gd name="T10" fmla="*/ 0 w 601"/>
                <a:gd name="T11" fmla="*/ 33 h 1006"/>
                <a:gd name="T12" fmla="*/ 1 w 601"/>
                <a:gd name="T13" fmla="*/ 42 h 1006"/>
                <a:gd name="T14" fmla="*/ 6 w 601"/>
                <a:gd name="T15" fmla="*/ 51 h 1006"/>
                <a:gd name="T16" fmla="*/ 10 w 601"/>
                <a:gd name="T17" fmla="*/ 60 h 1006"/>
                <a:gd name="T18" fmla="*/ 12 w 601"/>
                <a:gd name="T19" fmla="*/ 67 h 1006"/>
                <a:gd name="T20" fmla="*/ 14 w 601"/>
                <a:gd name="T21" fmla="*/ 74 h 1006"/>
                <a:gd name="T22" fmla="*/ 15 w 601"/>
                <a:gd name="T23" fmla="*/ 81 h 1006"/>
                <a:gd name="T24" fmla="*/ 16 w 601"/>
                <a:gd name="T25" fmla="*/ 86 h 1006"/>
                <a:gd name="T26" fmla="*/ 17 w 601"/>
                <a:gd name="T27" fmla="*/ 91 h 1006"/>
                <a:gd name="T28" fmla="*/ 17 w 601"/>
                <a:gd name="T29" fmla="*/ 99 h 1006"/>
                <a:gd name="T30" fmla="*/ 16 w 601"/>
                <a:gd name="T31" fmla="*/ 111 h 1006"/>
                <a:gd name="T32" fmla="*/ 17 w 601"/>
                <a:gd name="T33" fmla="*/ 119 h 1006"/>
                <a:gd name="T34" fmla="*/ 18 w 601"/>
                <a:gd name="T35" fmla="*/ 122 h 1006"/>
                <a:gd name="T36" fmla="*/ 22 w 601"/>
                <a:gd name="T37" fmla="*/ 124 h 1006"/>
                <a:gd name="T38" fmla="*/ 27 w 601"/>
                <a:gd name="T39" fmla="*/ 125 h 1006"/>
                <a:gd name="T40" fmla="*/ 32 w 601"/>
                <a:gd name="T41" fmla="*/ 125 h 1006"/>
                <a:gd name="T42" fmla="*/ 37 w 601"/>
                <a:gd name="T43" fmla="*/ 126 h 1006"/>
                <a:gd name="T44" fmla="*/ 40 w 601"/>
                <a:gd name="T45" fmla="*/ 126 h 1006"/>
                <a:gd name="T46" fmla="*/ 41 w 601"/>
                <a:gd name="T47" fmla="*/ 124 h 1006"/>
                <a:gd name="T48" fmla="*/ 42 w 601"/>
                <a:gd name="T49" fmla="*/ 123 h 1006"/>
                <a:gd name="T50" fmla="*/ 43 w 601"/>
                <a:gd name="T51" fmla="*/ 122 h 1006"/>
                <a:gd name="T52" fmla="*/ 44 w 601"/>
                <a:gd name="T53" fmla="*/ 117 h 1006"/>
                <a:gd name="T54" fmla="*/ 46 w 601"/>
                <a:gd name="T55" fmla="*/ 106 h 1006"/>
                <a:gd name="T56" fmla="*/ 48 w 601"/>
                <a:gd name="T57" fmla="*/ 99 h 1006"/>
                <a:gd name="T58" fmla="*/ 49 w 601"/>
                <a:gd name="T59" fmla="*/ 94 h 1006"/>
                <a:gd name="T60" fmla="*/ 51 w 601"/>
                <a:gd name="T61" fmla="*/ 91 h 1006"/>
                <a:gd name="T62" fmla="*/ 52 w 601"/>
                <a:gd name="T63" fmla="*/ 89 h 1006"/>
                <a:gd name="T64" fmla="*/ 54 w 601"/>
                <a:gd name="T65" fmla="*/ 87 h 1006"/>
                <a:gd name="T66" fmla="*/ 55 w 601"/>
                <a:gd name="T67" fmla="*/ 84 h 1006"/>
                <a:gd name="T68" fmla="*/ 59 w 601"/>
                <a:gd name="T69" fmla="*/ 79 h 1006"/>
                <a:gd name="T70" fmla="*/ 65 w 601"/>
                <a:gd name="T71" fmla="*/ 70 h 1006"/>
                <a:gd name="T72" fmla="*/ 70 w 601"/>
                <a:gd name="T73" fmla="*/ 57 h 1006"/>
                <a:gd name="T74" fmla="*/ 74 w 601"/>
                <a:gd name="T75" fmla="*/ 41 h 1006"/>
                <a:gd name="T76" fmla="*/ 74 w 601"/>
                <a:gd name="T77" fmla="*/ 27 h 1006"/>
                <a:gd name="T78" fmla="*/ 73 w 601"/>
                <a:gd name="T79" fmla="*/ 20 h 1006"/>
                <a:gd name="T80" fmla="*/ 69 w 601"/>
                <a:gd name="T81" fmla="*/ 14 h 1006"/>
                <a:gd name="T82" fmla="*/ 63 w 601"/>
                <a:gd name="T83" fmla="*/ 9 h 1006"/>
                <a:gd name="T84" fmla="*/ 56 w 601"/>
                <a:gd name="T85" fmla="*/ 5 h 1006"/>
                <a:gd name="T86" fmla="*/ 49 w 601"/>
                <a:gd name="T87" fmla="*/ 2 h 1006"/>
                <a:gd name="T88" fmla="*/ 41 w 601"/>
                <a:gd name="T89" fmla="*/ 1 h 1006"/>
                <a:gd name="T90" fmla="*/ 33 w 601"/>
                <a:gd name="T91" fmla="*/ 0 h 10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01" h="1006">
                  <a:moveTo>
                    <a:pt x="239" y="1"/>
                  </a:moveTo>
                  <a:lnTo>
                    <a:pt x="199" y="13"/>
                  </a:lnTo>
                  <a:lnTo>
                    <a:pt x="161" y="27"/>
                  </a:lnTo>
                  <a:lnTo>
                    <a:pt x="127" y="43"/>
                  </a:lnTo>
                  <a:lnTo>
                    <a:pt x="97" y="63"/>
                  </a:lnTo>
                  <a:lnTo>
                    <a:pt x="71" y="84"/>
                  </a:lnTo>
                  <a:lnTo>
                    <a:pt x="48" y="107"/>
                  </a:lnTo>
                  <a:lnTo>
                    <a:pt x="29" y="134"/>
                  </a:lnTo>
                  <a:lnTo>
                    <a:pt x="15" y="162"/>
                  </a:lnTo>
                  <a:lnTo>
                    <a:pt x="6" y="192"/>
                  </a:lnTo>
                  <a:lnTo>
                    <a:pt x="2" y="224"/>
                  </a:lnTo>
                  <a:lnTo>
                    <a:pt x="0" y="257"/>
                  </a:lnTo>
                  <a:lnTo>
                    <a:pt x="6" y="292"/>
                  </a:lnTo>
                  <a:lnTo>
                    <a:pt x="15" y="329"/>
                  </a:lnTo>
                  <a:lnTo>
                    <a:pt x="30" y="367"/>
                  </a:lnTo>
                  <a:lnTo>
                    <a:pt x="51" y="405"/>
                  </a:lnTo>
                  <a:lnTo>
                    <a:pt x="78" y="445"/>
                  </a:lnTo>
                  <a:lnTo>
                    <a:pt x="85" y="473"/>
                  </a:lnTo>
                  <a:lnTo>
                    <a:pt x="91" y="501"/>
                  </a:lnTo>
                  <a:lnTo>
                    <a:pt x="98" y="529"/>
                  </a:lnTo>
                  <a:lnTo>
                    <a:pt x="105" y="558"/>
                  </a:lnTo>
                  <a:lnTo>
                    <a:pt x="112" y="587"/>
                  </a:lnTo>
                  <a:lnTo>
                    <a:pt x="119" y="614"/>
                  </a:lnTo>
                  <a:lnTo>
                    <a:pt x="126" y="643"/>
                  </a:lnTo>
                  <a:lnTo>
                    <a:pt x="133" y="671"/>
                  </a:lnTo>
                  <a:lnTo>
                    <a:pt x="135" y="688"/>
                  </a:lnTo>
                  <a:lnTo>
                    <a:pt x="138" y="705"/>
                  </a:lnTo>
                  <a:lnTo>
                    <a:pt x="140" y="724"/>
                  </a:lnTo>
                  <a:lnTo>
                    <a:pt x="142" y="741"/>
                  </a:lnTo>
                  <a:lnTo>
                    <a:pt x="139" y="790"/>
                  </a:lnTo>
                  <a:lnTo>
                    <a:pt x="136" y="837"/>
                  </a:lnTo>
                  <a:lnTo>
                    <a:pt x="133" y="885"/>
                  </a:lnTo>
                  <a:lnTo>
                    <a:pt x="129" y="934"/>
                  </a:lnTo>
                  <a:lnTo>
                    <a:pt x="138" y="946"/>
                  </a:lnTo>
                  <a:lnTo>
                    <a:pt x="144" y="960"/>
                  </a:lnTo>
                  <a:lnTo>
                    <a:pt x="151" y="973"/>
                  </a:lnTo>
                  <a:lnTo>
                    <a:pt x="159" y="987"/>
                  </a:lnTo>
                  <a:lnTo>
                    <a:pt x="179" y="989"/>
                  </a:lnTo>
                  <a:lnTo>
                    <a:pt x="199" y="991"/>
                  </a:lnTo>
                  <a:lnTo>
                    <a:pt x="218" y="993"/>
                  </a:lnTo>
                  <a:lnTo>
                    <a:pt x="238" y="996"/>
                  </a:lnTo>
                  <a:lnTo>
                    <a:pt x="257" y="998"/>
                  </a:lnTo>
                  <a:lnTo>
                    <a:pt x="277" y="1002"/>
                  </a:lnTo>
                  <a:lnTo>
                    <a:pt x="296" y="1004"/>
                  </a:lnTo>
                  <a:lnTo>
                    <a:pt x="316" y="1006"/>
                  </a:lnTo>
                  <a:lnTo>
                    <a:pt x="321" y="1002"/>
                  </a:lnTo>
                  <a:lnTo>
                    <a:pt x="325" y="997"/>
                  </a:lnTo>
                  <a:lnTo>
                    <a:pt x="329" y="992"/>
                  </a:lnTo>
                  <a:lnTo>
                    <a:pt x="333" y="988"/>
                  </a:lnTo>
                  <a:lnTo>
                    <a:pt x="338" y="983"/>
                  </a:lnTo>
                  <a:lnTo>
                    <a:pt x="343" y="978"/>
                  </a:lnTo>
                  <a:lnTo>
                    <a:pt x="346" y="974"/>
                  </a:lnTo>
                  <a:lnTo>
                    <a:pt x="351" y="969"/>
                  </a:lnTo>
                  <a:lnTo>
                    <a:pt x="358" y="929"/>
                  </a:lnTo>
                  <a:lnTo>
                    <a:pt x="364" y="887"/>
                  </a:lnTo>
                  <a:lnTo>
                    <a:pt x="371" y="846"/>
                  </a:lnTo>
                  <a:lnTo>
                    <a:pt x="378" y="806"/>
                  </a:lnTo>
                  <a:lnTo>
                    <a:pt x="385" y="787"/>
                  </a:lnTo>
                  <a:lnTo>
                    <a:pt x="392" y="769"/>
                  </a:lnTo>
                  <a:lnTo>
                    <a:pt x="399" y="752"/>
                  </a:lnTo>
                  <a:lnTo>
                    <a:pt x="406" y="733"/>
                  </a:lnTo>
                  <a:lnTo>
                    <a:pt x="412" y="724"/>
                  </a:lnTo>
                  <a:lnTo>
                    <a:pt x="417" y="716"/>
                  </a:lnTo>
                  <a:lnTo>
                    <a:pt x="423" y="707"/>
                  </a:lnTo>
                  <a:lnTo>
                    <a:pt x="429" y="697"/>
                  </a:lnTo>
                  <a:lnTo>
                    <a:pt x="434" y="689"/>
                  </a:lnTo>
                  <a:lnTo>
                    <a:pt x="439" y="680"/>
                  </a:lnTo>
                  <a:lnTo>
                    <a:pt x="445" y="672"/>
                  </a:lnTo>
                  <a:lnTo>
                    <a:pt x="451" y="663"/>
                  </a:lnTo>
                  <a:lnTo>
                    <a:pt x="474" y="632"/>
                  </a:lnTo>
                  <a:lnTo>
                    <a:pt x="498" y="596"/>
                  </a:lnTo>
                  <a:lnTo>
                    <a:pt x="522" y="554"/>
                  </a:lnTo>
                  <a:lnTo>
                    <a:pt x="545" y="506"/>
                  </a:lnTo>
                  <a:lnTo>
                    <a:pt x="566" y="452"/>
                  </a:lnTo>
                  <a:lnTo>
                    <a:pt x="583" y="391"/>
                  </a:lnTo>
                  <a:lnTo>
                    <a:pt x="595" y="323"/>
                  </a:lnTo>
                  <a:lnTo>
                    <a:pt x="601" y="248"/>
                  </a:lnTo>
                  <a:lnTo>
                    <a:pt x="599" y="216"/>
                  </a:lnTo>
                  <a:lnTo>
                    <a:pt x="594" y="186"/>
                  </a:lnTo>
                  <a:lnTo>
                    <a:pt x="584" y="158"/>
                  </a:lnTo>
                  <a:lnTo>
                    <a:pt x="570" y="133"/>
                  </a:lnTo>
                  <a:lnTo>
                    <a:pt x="552" y="110"/>
                  </a:lnTo>
                  <a:lnTo>
                    <a:pt x="532" y="89"/>
                  </a:lnTo>
                  <a:lnTo>
                    <a:pt x="508" y="71"/>
                  </a:lnTo>
                  <a:lnTo>
                    <a:pt x="483" y="53"/>
                  </a:lnTo>
                  <a:lnTo>
                    <a:pt x="455" y="39"/>
                  </a:lnTo>
                  <a:lnTo>
                    <a:pt x="426" y="27"/>
                  </a:lnTo>
                  <a:lnTo>
                    <a:pt x="396" y="16"/>
                  </a:lnTo>
                  <a:lnTo>
                    <a:pt x="364" y="10"/>
                  </a:lnTo>
                  <a:lnTo>
                    <a:pt x="332" y="4"/>
                  </a:lnTo>
                  <a:lnTo>
                    <a:pt x="301" y="0"/>
                  </a:lnTo>
                  <a:lnTo>
                    <a:pt x="270" y="0"/>
                  </a:lnTo>
                  <a:lnTo>
                    <a:pt x="239" y="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80" name="Freeform 12"/>
            <p:cNvSpPr>
              <a:spLocks noChangeAspect="1"/>
            </p:cNvSpPr>
            <p:nvPr/>
          </p:nvSpPr>
          <p:spPr bwMode="auto">
            <a:xfrm>
              <a:off x="752" y="2237"/>
              <a:ext cx="278" cy="496"/>
            </a:xfrm>
            <a:custGeom>
              <a:avLst/>
              <a:gdLst>
                <a:gd name="T0" fmla="*/ 24 w 556"/>
                <a:gd name="T1" fmla="*/ 2 h 992"/>
                <a:gd name="T2" fmla="*/ 15 w 556"/>
                <a:gd name="T3" fmla="*/ 5 h 992"/>
                <a:gd name="T4" fmla="*/ 9 w 556"/>
                <a:gd name="T5" fmla="*/ 10 h 992"/>
                <a:gd name="T6" fmla="*/ 4 w 556"/>
                <a:gd name="T7" fmla="*/ 16 h 992"/>
                <a:gd name="T8" fmla="*/ 1 w 556"/>
                <a:gd name="T9" fmla="*/ 23 h 992"/>
                <a:gd name="T10" fmla="*/ 1 w 556"/>
                <a:gd name="T11" fmla="*/ 31 h 992"/>
                <a:gd name="T12" fmla="*/ 3 w 556"/>
                <a:gd name="T13" fmla="*/ 39 h 992"/>
                <a:gd name="T14" fmla="*/ 7 w 556"/>
                <a:gd name="T15" fmla="*/ 48 h 992"/>
                <a:gd name="T16" fmla="*/ 11 w 556"/>
                <a:gd name="T17" fmla="*/ 56 h 992"/>
                <a:gd name="T18" fmla="*/ 12 w 556"/>
                <a:gd name="T19" fmla="*/ 64 h 992"/>
                <a:gd name="T20" fmla="*/ 14 w 556"/>
                <a:gd name="T21" fmla="*/ 71 h 992"/>
                <a:gd name="T22" fmla="*/ 15 w 556"/>
                <a:gd name="T23" fmla="*/ 79 h 992"/>
                <a:gd name="T24" fmla="*/ 16 w 556"/>
                <a:gd name="T25" fmla="*/ 85 h 992"/>
                <a:gd name="T26" fmla="*/ 16 w 556"/>
                <a:gd name="T27" fmla="*/ 90 h 992"/>
                <a:gd name="T28" fmla="*/ 16 w 556"/>
                <a:gd name="T29" fmla="*/ 98 h 992"/>
                <a:gd name="T30" fmla="*/ 15 w 556"/>
                <a:gd name="T31" fmla="*/ 110 h 992"/>
                <a:gd name="T32" fmla="*/ 16 w 556"/>
                <a:gd name="T33" fmla="*/ 117 h 992"/>
                <a:gd name="T34" fmla="*/ 18 w 556"/>
                <a:gd name="T35" fmla="*/ 121 h 992"/>
                <a:gd name="T36" fmla="*/ 21 w 556"/>
                <a:gd name="T37" fmla="*/ 122 h 992"/>
                <a:gd name="T38" fmla="*/ 25 w 556"/>
                <a:gd name="T39" fmla="*/ 123 h 992"/>
                <a:gd name="T40" fmla="*/ 30 w 556"/>
                <a:gd name="T41" fmla="*/ 124 h 992"/>
                <a:gd name="T42" fmla="*/ 34 w 556"/>
                <a:gd name="T43" fmla="*/ 124 h 992"/>
                <a:gd name="T44" fmla="*/ 37 w 556"/>
                <a:gd name="T45" fmla="*/ 123 h 992"/>
                <a:gd name="T46" fmla="*/ 39 w 556"/>
                <a:gd name="T47" fmla="*/ 121 h 992"/>
                <a:gd name="T48" fmla="*/ 41 w 556"/>
                <a:gd name="T49" fmla="*/ 115 h 992"/>
                <a:gd name="T50" fmla="*/ 43 w 556"/>
                <a:gd name="T51" fmla="*/ 105 h 992"/>
                <a:gd name="T52" fmla="*/ 44 w 556"/>
                <a:gd name="T53" fmla="*/ 97 h 992"/>
                <a:gd name="T54" fmla="*/ 46 w 556"/>
                <a:gd name="T55" fmla="*/ 93 h 992"/>
                <a:gd name="T56" fmla="*/ 48 w 556"/>
                <a:gd name="T57" fmla="*/ 89 h 992"/>
                <a:gd name="T58" fmla="*/ 49 w 556"/>
                <a:gd name="T59" fmla="*/ 87 h 992"/>
                <a:gd name="T60" fmla="*/ 50 w 556"/>
                <a:gd name="T61" fmla="*/ 85 h 992"/>
                <a:gd name="T62" fmla="*/ 51 w 556"/>
                <a:gd name="T63" fmla="*/ 83 h 992"/>
                <a:gd name="T64" fmla="*/ 55 w 556"/>
                <a:gd name="T65" fmla="*/ 78 h 992"/>
                <a:gd name="T66" fmla="*/ 60 w 556"/>
                <a:gd name="T67" fmla="*/ 68 h 992"/>
                <a:gd name="T68" fmla="*/ 65 w 556"/>
                <a:gd name="T69" fmla="*/ 56 h 992"/>
                <a:gd name="T70" fmla="*/ 69 w 556"/>
                <a:gd name="T71" fmla="*/ 40 h 992"/>
                <a:gd name="T72" fmla="*/ 70 w 556"/>
                <a:gd name="T73" fmla="*/ 27 h 992"/>
                <a:gd name="T74" fmla="*/ 69 w 556"/>
                <a:gd name="T75" fmla="*/ 20 h 992"/>
                <a:gd name="T76" fmla="*/ 65 w 556"/>
                <a:gd name="T77" fmla="*/ 14 h 992"/>
                <a:gd name="T78" fmla="*/ 60 w 556"/>
                <a:gd name="T79" fmla="*/ 9 h 992"/>
                <a:gd name="T80" fmla="*/ 54 w 556"/>
                <a:gd name="T81" fmla="*/ 5 h 992"/>
                <a:gd name="T82" fmla="*/ 47 w 556"/>
                <a:gd name="T83" fmla="*/ 3 h 992"/>
                <a:gd name="T84" fmla="*/ 40 w 556"/>
                <a:gd name="T85" fmla="*/ 1 h 992"/>
                <a:gd name="T86" fmla="*/ 33 w 556"/>
                <a:gd name="T87" fmla="*/ 0 h 9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56" h="992">
                  <a:moveTo>
                    <a:pt x="230" y="1"/>
                  </a:moveTo>
                  <a:lnTo>
                    <a:pt x="189" y="11"/>
                  </a:lnTo>
                  <a:lnTo>
                    <a:pt x="152" y="24"/>
                  </a:lnTo>
                  <a:lnTo>
                    <a:pt x="119" y="40"/>
                  </a:lnTo>
                  <a:lnTo>
                    <a:pt x="90" y="59"/>
                  </a:lnTo>
                  <a:lnTo>
                    <a:pt x="65" y="79"/>
                  </a:lnTo>
                  <a:lnTo>
                    <a:pt x="43" y="101"/>
                  </a:lnTo>
                  <a:lnTo>
                    <a:pt x="26" y="127"/>
                  </a:lnTo>
                  <a:lnTo>
                    <a:pt x="13" y="153"/>
                  </a:lnTo>
                  <a:lnTo>
                    <a:pt x="5" y="182"/>
                  </a:lnTo>
                  <a:lnTo>
                    <a:pt x="0" y="211"/>
                  </a:lnTo>
                  <a:lnTo>
                    <a:pt x="1" y="242"/>
                  </a:lnTo>
                  <a:lnTo>
                    <a:pt x="7" y="274"/>
                  </a:lnTo>
                  <a:lnTo>
                    <a:pt x="18" y="308"/>
                  </a:lnTo>
                  <a:lnTo>
                    <a:pt x="33" y="342"/>
                  </a:lnTo>
                  <a:lnTo>
                    <a:pt x="53" y="377"/>
                  </a:lnTo>
                  <a:lnTo>
                    <a:pt x="80" y="412"/>
                  </a:lnTo>
                  <a:lnTo>
                    <a:pt x="86" y="444"/>
                  </a:lnTo>
                  <a:lnTo>
                    <a:pt x="90" y="475"/>
                  </a:lnTo>
                  <a:lnTo>
                    <a:pt x="96" y="506"/>
                  </a:lnTo>
                  <a:lnTo>
                    <a:pt x="102" y="537"/>
                  </a:lnTo>
                  <a:lnTo>
                    <a:pt x="106" y="568"/>
                  </a:lnTo>
                  <a:lnTo>
                    <a:pt x="112" y="599"/>
                  </a:lnTo>
                  <a:lnTo>
                    <a:pt x="117" y="630"/>
                  </a:lnTo>
                  <a:lnTo>
                    <a:pt x="122" y="661"/>
                  </a:lnTo>
                  <a:lnTo>
                    <a:pt x="125" y="679"/>
                  </a:lnTo>
                  <a:lnTo>
                    <a:pt x="127" y="696"/>
                  </a:lnTo>
                  <a:lnTo>
                    <a:pt x="128" y="713"/>
                  </a:lnTo>
                  <a:lnTo>
                    <a:pt x="130" y="730"/>
                  </a:lnTo>
                  <a:lnTo>
                    <a:pt x="127" y="779"/>
                  </a:lnTo>
                  <a:lnTo>
                    <a:pt x="124" y="826"/>
                  </a:lnTo>
                  <a:lnTo>
                    <a:pt x="120" y="873"/>
                  </a:lnTo>
                  <a:lnTo>
                    <a:pt x="118" y="921"/>
                  </a:lnTo>
                  <a:lnTo>
                    <a:pt x="124" y="934"/>
                  </a:lnTo>
                  <a:lnTo>
                    <a:pt x="130" y="947"/>
                  </a:lnTo>
                  <a:lnTo>
                    <a:pt x="137" y="961"/>
                  </a:lnTo>
                  <a:lnTo>
                    <a:pt x="144" y="974"/>
                  </a:lnTo>
                  <a:lnTo>
                    <a:pt x="162" y="976"/>
                  </a:lnTo>
                  <a:lnTo>
                    <a:pt x="180" y="978"/>
                  </a:lnTo>
                  <a:lnTo>
                    <a:pt x="197" y="980"/>
                  </a:lnTo>
                  <a:lnTo>
                    <a:pt x="216" y="983"/>
                  </a:lnTo>
                  <a:lnTo>
                    <a:pt x="233" y="985"/>
                  </a:lnTo>
                  <a:lnTo>
                    <a:pt x="251" y="987"/>
                  </a:lnTo>
                  <a:lnTo>
                    <a:pt x="269" y="990"/>
                  </a:lnTo>
                  <a:lnTo>
                    <a:pt x="287" y="992"/>
                  </a:lnTo>
                  <a:lnTo>
                    <a:pt x="295" y="983"/>
                  </a:lnTo>
                  <a:lnTo>
                    <a:pt x="303" y="974"/>
                  </a:lnTo>
                  <a:lnTo>
                    <a:pt x="311" y="964"/>
                  </a:lnTo>
                  <a:lnTo>
                    <a:pt x="319" y="955"/>
                  </a:lnTo>
                  <a:lnTo>
                    <a:pt x="325" y="915"/>
                  </a:lnTo>
                  <a:lnTo>
                    <a:pt x="332" y="873"/>
                  </a:lnTo>
                  <a:lnTo>
                    <a:pt x="339" y="833"/>
                  </a:lnTo>
                  <a:lnTo>
                    <a:pt x="346" y="793"/>
                  </a:lnTo>
                  <a:lnTo>
                    <a:pt x="352" y="774"/>
                  </a:lnTo>
                  <a:lnTo>
                    <a:pt x="359" y="757"/>
                  </a:lnTo>
                  <a:lnTo>
                    <a:pt x="365" y="740"/>
                  </a:lnTo>
                  <a:lnTo>
                    <a:pt x="371" y="721"/>
                  </a:lnTo>
                  <a:lnTo>
                    <a:pt x="377" y="712"/>
                  </a:lnTo>
                  <a:lnTo>
                    <a:pt x="382" y="703"/>
                  </a:lnTo>
                  <a:lnTo>
                    <a:pt x="387" y="695"/>
                  </a:lnTo>
                  <a:lnTo>
                    <a:pt x="393" y="686"/>
                  </a:lnTo>
                  <a:lnTo>
                    <a:pt x="398" y="677"/>
                  </a:lnTo>
                  <a:lnTo>
                    <a:pt x="404" y="668"/>
                  </a:lnTo>
                  <a:lnTo>
                    <a:pt x="408" y="660"/>
                  </a:lnTo>
                  <a:lnTo>
                    <a:pt x="414" y="651"/>
                  </a:lnTo>
                  <a:lnTo>
                    <a:pt x="435" y="620"/>
                  </a:lnTo>
                  <a:lnTo>
                    <a:pt x="457" y="584"/>
                  </a:lnTo>
                  <a:lnTo>
                    <a:pt x="478" y="543"/>
                  </a:lnTo>
                  <a:lnTo>
                    <a:pt x="499" y="495"/>
                  </a:lnTo>
                  <a:lnTo>
                    <a:pt x="519" y="441"/>
                  </a:lnTo>
                  <a:lnTo>
                    <a:pt x="535" y="381"/>
                  </a:lnTo>
                  <a:lnTo>
                    <a:pt x="548" y="313"/>
                  </a:lnTo>
                  <a:lnTo>
                    <a:pt x="554" y="240"/>
                  </a:lnTo>
                  <a:lnTo>
                    <a:pt x="556" y="210"/>
                  </a:lnTo>
                  <a:lnTo>
                    <a:pt x="552" y="182"/>
                  </a:lnTo>
                  <a:lnTo>
                    <a:pt x="545" y="157"/>
                  </a:lnTo>
                  <a:lnTo>
                    <a:pt x="534" y="132"/>
                  </a:lnTo>
                  <a:lnTo>
                    <a:pt x="519" y="109"/>
                  </a:lnTo>
                  <a:lnTo>
                    <a:pt x="500" y="90"/>
                  </a:lnTo>
                  <a:lnTo>
                    <a:pt x="480" y="71"/>
                  </a:lnTo>
                  <a:lnTo>
                    <a:pt x="457" y="55"/>
                  </a:lnTo>
                  <a:lnTo>
                    <a:pt x="431" y="40"/>
                  </a:lnTo>
                  <a:lnTo>
                    <a:pt x="405" y="29"/>
                  </a:lnTo>
                  <a:lnTo>
                    <a:pt x="376" y="18"/>
                  </a:lnTo>
                  <a:lnTo>
                    <a:pt x="347" y="10"/>
                  </a:lnTo>
                  <a:lnTo>
                    <a:pt x="317" y="5"/>
                  </a:lnTo>
                  <a:lnTo>
                    <a:pt x="287" y="1"/>
                  </a:lnTo>
                  <a:lnTo>
                    <a:pt x="258" y="0"/>
                  </a:lnTo>
                  <a:lnTo>
                    <a:pt x="230" y="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81" name="Freeform 13"/>
            <p:cNvSpPr>
              <a:spLocks noChangeAspect="1"/>
            </p:cNvSpPr>
            <p:nvPr/>
          </p:nvSpPr>
          <p:spPr bwMode="auto">
            <a:xfrm>
              <a:off x="763" y="2244"/>
              <a:ext cx="256" cy="488"/>
            </a:xfrm>
            <a:custGeom>
              <a:avLst/>
              <a:gdLst>
                <a:gd name="T0" fmla="*/ 23 w 512"/>
                <a:gd name="T1" fmla="*/ 1 h 977"/>
                <a:gd name="T2" fmla="*/ 14 w 512"/>
                <a:gd name="T3" fmla="*/ 4 h 977"/>
                <a:gd name="T4" fmla="*/ 8 w 512"/>
                <a:gd name="T5" fmla="*/ 9 h 977"/>
                <a:gd name="T6" fmla="*/ 3 w 512"/>
                <a:gd name="T7" fmla="*/ 14 h 977"/>
                <a:gd name="T8" fmla="*/ 1 w 512"/>
                <a:gd name="T9" fmla="*/ 21 h 977"/>
                <a:gd name="T10" fmla="*/ 1 w 512"/>
                <a:gd name="T11" fmla="*/ 28 h 977"/>
                <a:gd name="T12" fmla="*/ 3 w 512"/>
                <a:gd name="T13" fmla="*/ 35 h 977"/>
                <a:gd name="T14" fmla="*/ 7 w 512"/>
                <a:gd name="T15" fmla="*/ 43 h 977"/>
                <a:gd name="T16" fmla="*/ 12 w 512"/>
                <a:gd name="T17" fmla="*/ 55 h 977"/>
                <a:gd name="T18" fmla="*/ 14 w 512"/>
                <a:gd name="T19" fmla="*/ 72 h 977"/>
                <a:gd name="T20" fmla="*/ 15 w 512"/>
                <a:gd name="T21" fmla="*/ 83 h 977"/>
                <a:gd name="T22" fmla="*/ 15 w 512"/>
                <a:gd name="T23" fmla="*/ 87 h 977"/>
                <a:gd name="T24" fmla="*/ 15 w 512"/>
                <a:gd name="T25" fmla="*/ 95 h 977"/>
                <a:gd name="T26" fmla="*/ 14 w 512"/>
                <a:gd name="T27" fmla="*/ 107 h 977"/>
                <a:gd name="T28" fmla="*/ 14 w 512"/>
                <a:gd name="T29" fmla="*/ 115 h 977"/>
                <a:gd name="T30" fmla="*/ 16 w 512"/>
                <a:gd name="T31" fmla="*/ 118 h 977"/>
                <a:gd name="T32" fmla="*/ 19 w 512"/>
                <a:gd name="T33" fmla="*/ 120 h 977"/>
                <a:gd name="T34" fmla="*/ 23 w 512"/>
                <a:gd name="T35" fmla="*/ 120 h 977"/>
                <a:gd name="T36" fmla="*/ 27 w 512"/>
                <a:gd name="T37" fmla="*/ 121 h 977"/>
                <a:gd name="T38" fmla="*/ 31 w 512"/>
                <a:gd name="T39" fmla="*/ 121 h 977"/>
                <a:gd name="T40" fmla="*/ 34 w 512"/>
                <a:gd name="T41" fmla="*/ 121 h 977"/>
                <a:gd name="T42" fmla="*/ 35 w 512"/>
                <a:gd name="T43" fmla="*/ 118 h 977"/>
                <a:gd name="T44" fmla="*/ 37 w 512"/>
                <a:gd name="T45" fmla="*/ 112 h 977"/>
                <a:gd name="T46" fmla="*/ 39 w 512"/>
                <a:gd name="T47" fmla="*/ 102 h 977"/>
                <a:gd name="T48" fmla="*/ 40 w 512"/>
                <a:gd name="T49" fmla="*/ 95 h 977"/>
                <a:gd name="T50" fmla="*/ 42 w 512"/>
                <a:gd name="T51" fmla="*/ 90 h 977"/>
                <a:gd name="T52" fmla="*/ 43 w 512"/>
                <a:gd name="T53" fmla="*/ 87 h 977"/>
                <a:gd name="T54" fmla="*/ 44 w 512"/>
                <a:gd name="T55" fmla="*/ 85 h 977"/>
                <a:gd name="T56" fmla="*/ 46 w 512"/>
                <a:gd name="T57" fmla="*/ 82 h 977"/>
                <a:gd name="T58" fmla="*/ 47 w 512"/>
                <a:gd name="T59" fmla="*/ 80 h 977"/>
                <a:gd name="T60" fmla="*/ 50 w 512"/>
                <a:gd name="T61" fmla="*/ 75 h 977"/>
                <a:gd name="T62" fmla="*/ 55 w 512"/>
                <a:gd name="T63" fmla="*/ 66 h 977"/>
                <a:gd name="T64" fmla="*/ 59 w 512"/>
                <a:gd name="T65" fmla="*/ 53 h 977"/>
                <a:gd name="T66" fmla="*/ 63 w 512"/>
                <a:gd name="T67" fmla="*/ 37 h 977"/>
                <a:gd name="T68" fmla="*/ 64 w 512"/>
                <a:gd name="T69" fmla="*/ 25 h 977"/>
                <a:gd name="T70" fmla="*/ 64 w 512"/>
                <a:gd name="T71" fmla="*/ 19 h 977"/>
                <a:gd name="T72" fmla="*/ 61 w 512"/>
                <a:gd name="T73" fmla="*/ 13 h 977"/>
                <a:gd name="T74" fmla="*/ 57 w 512"/>
                <a:gd name="T75" fmla="*/ 9 h 977"/>
                <a:gd name="T76" fmla="*/ 51 w 512"/>
                <a:gd name="T77" fmla="*/ 5 h 977"/>
                <a:gd name="T78" fmla="*/ 45 w 512"/>
                <a:gd name="T79" fmla="*/ 2 h 977"/>
                <a:gd name="T80" fmla="*/ 38 w 512"/>
                <a:gd name="T81" fmla="*/ 0 h 977"/>
                <a:gd name="T82" fmla="*/ 31 w 512"/>
                <a:gd name="T83" fmla="*/ 0 h 9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12" h="977">
                  <a:moveTo>
                    <a:pt x="220" y="0"/>
                  </a:moveTo>
                  <a:lnTo>
                    <a:pt x="180" y="9"/>
                  </a:lnTo>
                  <a:lnTo>
                    <a:pt x="144" y="22"/>
                  </a:lnTo>
                  <a:lnTo>
                    <a:pt x="111" y="37"/>
                  </a:lnTo>
                  <a:lnTo>
                    <a:pt x="83" y="54"/>
                  </a:lnTo>
                  <a:lnTo>
                    <a:pt x="59" y="74"/>
                  </a:lnTo>
                  <a:lnTo>
                    <a:pt x="38" y="95"/>
                  </a:lnTo>
                  <a:lnTo>
                    <a:pt x="22" y="118"/>
                  </a:lnTo>
                  <a:lnTo>
                    <a:pt x="11" y="144"/>
                  </a:lnTo>
                  <a:lnTo>
                    <a:pt x="4" y="169"/>
                  </a:lnTo>
                  <a:lnTo>
                    <a:pt x="0" y="197"/>
                  </a:lnTo>
                  <a:lnTo>
                    <a:pt x="2" y="226"/>
                  </a:lnTo>
                  <a:lnTo>
                    <a:pt x="8" y="256"/>
                  </a:lnTo>
                  <a:lnTo>
                    <a:pt x="20" y="286"/>
                  </a:lnTo>
                  <a:lnTo>
                    <a:pt x="35" y="315"/>
                  </a:lnTo>
                  <a:lnTo>
                    <a:pt x="55" y="347"/>
                  </a:lnTo>
                  <a:lnTo>
                    <a:pt x="81" y="378"/>
                  </a:lnTo>
                  <a:lnTo>
                    <a:pt x="89" y="446"/>
                  </a:lnTo>
                  <a:lnTo>
                    <a:pt x="97" y="515"/>
                  </a:lnTo>
                  <a:lnTo>
                    <a:pt x="105" y="583"/>
                  </a:lnTo>
                  <a:lnTo>
                    <a:pt x="113" y="652"/>
                  </a:lnTo>
                  <a:lnTo>
                    <a:pt x="114" y="669"/>
                  </a:lnTo>
                  <a:lnTo>
                    <a:pt x="117" y="685"/>
                  </a:lnTo>
                  <a:lnTo>
                    <a:pt x="118" y="703"/>
                  </a:lnTo>
                  <a:lnTo>
                    <a:pt x="119" y="720"/>
                  </a:lnTo>
                  <a:lnTo>
                    <a:pt x="115" y="767"/>
                  </a:lnTo>
                  <a:lnTo>
                    <a:pt x="112" y="814"/>
                  </a:lnTo>
                  <a:lnTo>
                    <a:pt x="108" y="862"/>
                  </a:lnTo>
                  <a:lnTo>
                    <a:pt x="105" y="909"/>
                  </a:lnTo>
                  <a:lnTo>
                    <a:pt x="111" y="922"/>
                  </a:lnTo>
                  <a:lnTo>
                    <a:pt x="118" y="934"/>
                  </a:lnTo>
                  <a:lnTo>
                    <a:pt x="123" y="948"/>
                  </a:lnTo>
                  <a:lnTo>
                    <a:pt x="129" y="961"/>
                  </a:lnTo>
                  <a:lnTo>
                    <a:pt x="145" y="963"/>
                  </a:lnTo>
                  <a:lnTo>
                    <a:pt x="161" y="964"/>
                  </a:lnTo>
                  <a:lnTo>
                    <a:pt x="178" y="966"/>
                  </a:lnTo>
                  <a:lnTo>
                    <a:pt x="194" y="969"/>
                  </a:lnTo>
                  <a:lnTo>
                    <a:pt x="209" y="970"/>
                  </a:lnTo>
                  <a:lnTo>
                    <a:pt x="225" y="972"/>
                  </a:lnTo>
                  <a:lnTo>
                    <a:pt x="241" y="975"/>
                  </a:lnTo>
                  <a:lnTo>
                    <a:pt x="257" y="977"/>
                  </a:lnTo>
                  <a:lnTo>
                    <a:pt x="265" y="968"/>
                  </a:lnTo>
                  <a:lnTo>
                    <a:pt x="272" y="958"/>
                  </a:lnTo>
                  <a:lnTo>
                    <a:pt x="280" y="949"/>
                  </a:lnTo>
                  <a:lnTo>
                    <a:pt x="287" y="940"/>
                  </a:lnTo>
                  <a:lnTo>
                    <a:pt x="294" y="900"/>
                  </a:lnTo>
                  <a:lnTo>
                    <a:pt x="301" y="859"/>
                  </a:lnTo>
                  <a:lnTo>
                    <a:pt x="307" y="820"/>
                  </a:lnTo>
                  <a:lnTo>
                    <a:pt x="314" y="780"/>
                  </a:lnTo>
                  <a:lnTo>
                    <a:pt x="319" y="761"/>
                  </a:lnTo>
                  <a:lnTo>
                    <a:pt x="326" y="743"/>
                  </a:lnTo>
                  <a:lnTo>
                    <a:pt x="332" y="726"/>
                  </a:lnTo>
                  <a:lnTo>
                    <a:pt x="338" y="707"/>
                  </a:lnTo>
                  <a:lnTo>
                    <a:pt x="342" y="698"/>
                  </a:lnTo>
                  <a:lnTo>
                    <a:pt x="347" y="690"/>
                  </a:lnTo>
                  <a:lnTo>
                    <a:pt x="352" y="681"/>
                  </a:lnTo>
                  <a:lnTo>
                    <a:pt x="357" y="673"/>
                  </a:lnTo>
                  <a:lnTo>
                    <a:pt x="362" y="663"/>
                  </a:lnTo>
                  <a:lnTo>
                    <a:pt x="367" y="655"/>
                  </a:lnTo>
                  <a:lnTo>
                    <a:pt x="372" y="646"/>
                  </a:lnTo>
                  <a:lnTo>
                    <a:pt x="377" y="637"/>
                  </a:lnTo>
                  <a:lnTo>
                    <a:pt x="395" y="606"/>
                  </a:lnTo>
                  <a:lnTo>
                    <a:pt x="415" y="570"/>
                  </a:lnTo>
                  <a:lnTo>
                    <a:pt x="435" y="530"/>
                  </a:lnTo>
                  <a:lnTo>
                    <a:pt x="454" y="483"/>
                  </a:lnTo>
                  <a:lnTo>
                    <a:pt x="471" y="430"/>
                  </a:lnTo>
                  <a:lnTo>
                    <a:pt x="486" y="370"/>
                  </a:lnTo>
                  <a:lnTo>
                    <a:pt x="499" y="303"/>
                  </a:lnTo>
                  <a:lnTo>
                    <a:pt x="507" y="229"/>
                  </a:lnTo>
                  <a:lnTo>
                    <a:pt x="512" y="203"/>
                  </a:lnTo>
                  <a:lnTo>
                    <a:pt x="511" y="177"/>
                  </a:lnTo>
                  <a:lnTo>
                    <a:pt x="506" y="153"/>
                  </a:lnTo>
                  <a:lnTo>
                    <a:pt x="497" y="130"/>
                  </a:lnTo>
                  <a:lnTo>
                    <a:pt x="485" y="109"/>
                  </a:lnTo>
                  <a:lnTo>
                    <a:pt x="469" y="90"/>
                  </a:lnTo>
                  <a:lnTo>
                    <a:pt x="451" y="72"/>
                  </a:lnTo>
                  <a:lnTo>
                    <a:pt x="430" y="56"/>
                  </a:lnTo>
                  <a:lnTo>
                    <a:pt x="407" y="42"/>
                  </a:lnTo>
                  <a:lnTo>
                    <a:pt x="383" y="30"/>
                  </a:lnTo>
                  <a:lnTo>
                    <a:pt x="356" y="19"/>
                  </a:lnTo>
                  <a:lnTo>
                    <a:pt x="330" y="11"/>
                  </a:lnTo>
                  <a:lnTo>
                    <a:pt x="302" y="6"/>
                  </a:lnTo>
                  <a:lnTo>
                    <a:pt x="274" y="1"/>
                  </a:lnTo>
                  <a:lnTo>
                    <a:pt x="247" y="0"/>
                  </a:lnTo>
                  <a:lnTo>
                    <a:pt x="22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82" name="Freeform 14"/>
            <p:cNvSpPr>
              <a:spLocks noChangeAspect="1"/>
            </p:cNvSpPr>
            <p:nvPr/>
          </p:nvSpPr>
          <p:spPr bwMode="auto">
            <a:xfrm>
              <a:off x="774" y="2250"/>
              <a:ext cx="234" cy="482"/>
            </a:xfrm>
            <a:custGeom>
              <a:avLst/>
              <a:gdLst>
                <a:gd name="T0" fmla="*/ 21 w 469"/>
                <a:gd name="T1" fmla="*/ 2 h 964"/>
                <a:gd name="T2" fmla="*/ 13 w 469"/>
                <a:gd name="T3" fmla="*/ 5 h 964"/>
                <a:gd name="T4" fmla="*/ 6 w 469"/>
                <a:gd name="T5" fmla="*/ 9 h 964"/>
                <a:gd name="T6" fmla="*/ 2 w 469"/>
                <a:gd name="T7" fmla="*/ 14 h 964"/>
                <a:gd name="T8" fmla="*/ 0 w 469"/>
                <a:gd name="T9" fmla="*/ 21 h 964"/>
                <a:gd name="T10" fmla="*/ 0 w 469"/>
                <a:gd name="T11" fmla="*/ 27 h 964"/>
                <a:gd name="T12" fmla="*/ 2 w 469"/>
                <a:gd name="T13" fmla="*/ 34 h 964"/>
                <a:gd name="T14" fmla="*/ 7 w 469"/>
                <a:gd name="T15" fmla="*/ 40 h 964"/>
                <a:gd name="T16" fmla="*/ 11 w 469"/>
                <a:gd name="T17" fmla="*/ 53 h 964"/>
                <a:gd name="T18" fmla="*/ 12 w 469"/>
                <a:gd name="T19" fmla="*/ 71 h 964"/>
                <a:gd name="T20" fmla="*/ 13 w 469"/>
                <a:gd name="T21" fmla="*/ 83 h 964"/>
                <a:gd name="T22" fmla="*/ 13 w 469"/>
                <a:gd name="T23" fmla="*/ 87 h 964"/>
                <a:gd name="T24" fmla="*/ 13 w 469"/>
                <a:gd name="T25" fmla="*/ 95 h 964"/>
                <a:gd name="T26" fmla="*/ 12 w 469"/>
                <a:gd name="T27" fmla="*/ 107 h 964"/>
                <a:gd name="T28" fmla="*/ 12 w 469"/>
                <a:gd name="T29" fmla="*/ 114 h 964"/>
                <a:gd name="T30" fmla="*/ 13 w 469"/>
                <a:gd name="T31" fmla="*/ 117 h 964"/>
                <a:gd name="T32" fmla="*/ 16 w 469"/>
                <a:gd name="T33" fmla="*/ 119 h 964"/>
                <a:gd name="T34" fmla="*/ 19 w 469"/>
                <a:gd name="T35" fmla="*/ 120 h 964"/>
                <a:gd name="T36" fmla="*/ 23 w 469"/>
                <a:gd name="T37" fmla="*/ 120 h 964"/>
                <a:gd name="T38" fmla="*/ 26 w 469"/>
                <a:gd name="T39" fmla="*/ 121 h 964"/>
                <a:gd name="T40" fmla="*/ 29 w 469"/>
                <a:gd name="T41" fmla="*/ 120 h 964"/>
                <a:gd name="T42" fmla="*/ 31 w 469"/>
                <a:gd name="T43" fmla="*/ 117 h 964"/>
                <a:gd name="T44" fmla="*/ 32 w 469"/>
                <a:gd name="T45" fmla="*/ 111 h 964"/>
                <a:gd name="T46" fmla="*/ 34 w 469"/>
                <a:gd name="T47" fmla="*/ 101 h 964"/>
                <a:gd name="T48" fmla="*/ 35 w 469"/>
                <a:gd name="T49" fmla="*/ 94 h 964"/>
                <a:gd name="T50" fmla="*/ 37 w 469"/>
                <a:gd name="T51" fmla="*/ 90 h 964"/>
                <a:gd name="T52" fmla="*/ 38 w 469"/>
                <a:gd name="T53" fmla="*/ 86 h 964"/>
                <a:gd name="T54" fmla="*/ 39 w 469"/>
                <a:gd name="T55" fmla="*/ 84 h 964"/>
                <a:gd name="T56" fmla="*/ 40 w 469"/>
                <a:gd name="T57" fmla="*/ 82 h 964"/>
                <a:gd name="T58" fmla="*/ 41 w 469"/>
                <a:gd name="T59" fmla="*/ 80 h 964"/>
                <a:gd name="T60" fmla="*/ 44 w 469"/>
                <a:gd name="T61" fmla="*/ 75 h 964"/>
                <a:gd name="T62" fmla="*/ 48 w 469"/>
                <a:gd name="T63" fmla="*/ 65 h 964"/>
                <a:gd name="T64" fmla="*/ 53 w 469"/>
                <a:gd name="T65" fmla="*/ 53 h 964"/>
                <a:gd name="T66" fmla="*/ 56 w 469"/>
                <a:gd name="T67" fmla="*/ 37 h 964"/>
                <a:gd name="T68" fmla="*/ 58 w 469"/>
                <a:gd name="T69" fmla="*/ 25 h 964"/>
                <a:gd name="T70" fmla="*/ 58 w 469"/>
                <a:gd name="T71" fmla="*/ 19 h 964"/>
                <a:gd name="T72" fmla="*/ 56 w 469"/>
                <a:gd name="T73" fmla="*/ 14 h 964"/>
                <a:gd name="T74" fmla="*/ 52 w 469"/>
                <a:gd name="T75" fmla="*/ 10 h 964"/>
                <a:gd name="T76" fmla="*/ 48 w 469"/>
                <a:gd name="T77" fmla="*/ 6 h 964"/>
                <a:gd name="T78" fmla="*/ 42 w 469"/>
                <a:gd name="T79" fmla="*/ 3 h 964"/>
                <a:gd name="T80" fmla="*/ 35 w 469"/>
                <a:gd name="T81" fmla="*/ 1 h 964"/>
                <a:gd name="T82" fmla="*/ 29 w 469"/>
                <a:gd name="T83" fmla="*/ 0 h 9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69" h="964">
                  <a:moveTo>
                    <a:pt x="211" y="0"/>
                  </a:moveTo>
                  <a:lnTo>
                    <a:pt x="171" y="10"/>
                  </a:lnTo>
                  <a:lnTo>
                    <a:pt x="135" y="21"/>
                  </a:lnTo>
                  <a:lnTo>
                    <a:pt x="104" y="35"/>
                  </a:lnTo>
                  <a:lnTo>
                    <a:pt x="76" y="51"/>
                  </a:lnTo>
                  <a:lnTo>
                    <a:pt x="52" y="70"/>
                  </a:lnTo>
                  <a:lnTo>
                    <a:pt x="33" y="90"/>
                  </a:lnTo>
                  <a:lnTo>
                    <a:pt x="19" y="112"/>
                  </a:lnTo>
                  <a:lnTo>
                    <a:pt x="8" y="135"/>
                  </a:lnTo>
                  <a:lnTo>
                    <a:pt x="2" y="161"/>
                  </a:lnTo>
                  <a:lnTo>
                    <a:pt x="0" y="186"/>
                  </a:lnTo>
                  <a:lnTo>
                    <a:pt x="4" y="211"/>
                  </a:lnTo>
                  <a:lnTo>
                    <a:pt x="10" y="238"/>
                  </a:lnTo>
                  <a:lnTo>
                    <a:pt x="22" y="265"/>
                  </a:lnTo>
                  <a:lnTo>
                    <a:pt x="38" y="292"/>
                  </a:lnTo>
                  <a:lnTo>
                    <a:pt x="58" y="318"/>
                  </a:lnTo>
                  <a:lnTo>
                    <a:pt x="83" y="345"/>
                  </a:lnTo>
                  <a:lnTo>
                    <a:pt x="89" y="420"/>
                  </a:lnTo>
                  <a:lnTo>
                    <a:pt x="93" y="494"/>
                  </a:lnTo>
                  <a:lnTo>
                    <a:pt x="99" y="568"/>
                  </a:lnTo>
                  <a:lnTo>
                    <a:pt x="104" y="643"/>
                  </a:lnTo>
                  <a:lnTo>
                    <a:pt x="105" y="661"/>
                  </a:lnTo>
                  <a:lnTo>
                    <a:pt x="106" y="677"/>
                  </a:lnTo>
                  <a:lnTo>
                    <a:pt x="107" y="694"/>
                  </a:lnTo>
                  <a:lnTo>
                    <a:pt x="108" y="711"/>
                  </a:lnTo>
                  <a:lnTo>
                    <a:pt x="104" y="759"/>
                  </a:lnTo>
                  <a:lnTo>
                    <a:pt x="100" y="805"/>
                  </a:lnTo>
                  <a:lnTo>
                    <a:pt x="97" y="852"/>
                  </a:lnTo>
                  <a:lnTo>
                    <a:pt x="93" y="898"/>
                  </a:lnTo>
                  <a:lnTo>
                    <a:pt x="99" y="911"/>
                  </a:lnTo>
                  <a:lnTo>
                    <a:pt x="104" y="923"/>
                  </a:lnTo>
                  <a:lnTo>
                    <a:pt x="110" y="936"/>
                  </a:lnTo>
                  <a:lnTo>
                    <a:pt x="114" y="949"/>
                  </a:lnTo>
                  <a:lnTo>
                    <a:pt x="128" y="951"/>
                  </a:lnTo>
                  <a:lnTo>
                    <a:pt x="143" y="953"/>
                  </a:lnTo>
                  <a:lnTo>
                    <a:pt x="157" y="954"/>
                  </a:lnTo>
                  <a:lnTo>
                    <a:pt x="172" y="957"/>
                  </a:lnTo>
                  <a:lnTo>
                    <a:pt x="186" y="958"/>
                  </a:lnTo>
                  <a:lnTo>
                    <a:pt x="199" y="960"/>
                  </a:lnTo>
                  <a:lnTo>
                    <a:pt x="214" y="961"/>
                  </a:lnTo>
                  <a:lnTo>
                    <a:pt x="228" y="964"/>
                  </a:lnTo>
                  <a:lnTo>
                    <a:pt x="235" y="954"/>
                  </a:lnTo>
                  <a:lnTo>
                    <a:pt x="242" y="945"/>
                  </a:lnTo>
                  <a:lnTo>
                    <a:pt x="249" y="936"/>
                  </a:lnTo>
                  <a:lnTo>
                    <a:pt x="256" y="927"/>
                  </a:lnTo>
                  <a:lnTo>
                    <a:pt x="262" y="886"/>
                  </a:lnTo>
                  <a:lnTo>
                    <a:pt x="269" y="847"/>
                  </a:lnTo>
                  <a:lnTo>
                    <a:pt x="274" y="807"/>
                  </a:lnTo>
                  <a:lnTo>
                    <a:pt x="280" y="768"/>
                  </a:lnTo>
                  <a:lnTo>
                    <a:pt x="286" y="749"/>
                  </a:lnTo>
                  <a:lnTo>
                    <a:pt x="292" y="732"/>
                  </a:lnTo>
                  <a:lnTo>
                    <a:pt x="297" y="714"/>
                  </a:lnTo>
                  <a:lnTo>
                    <a:pt x="303" y="696"/>
                  </a:lnTo>
                  <a:lnTo>
                    <a:pt x="308" y="687"/>
                  </a:lnTo>
                  <a:lnTo>
                    <a:pt x="312" y="678"/>
                  </a:lnTo>
                  <a:lnTo>
                    <a:pt x="317" y="670"/>
                  </a:lnTo>
                  <a:lnTo>
                    <a:pt x="321" y="661"/>
                  </a:lnTo>
                  <a:lnTo>
                    <a:pt x="325" y="653"/>
                  </a:lnTo>
                  <a:lnTo>
                    <a:pt x="330" y="643"/>
                  </a:lnTo>
                  <a:lnTo>
                    <a:pt x="334" y="635"/>
                  </a:lnTo>
                  <a:lnTo>
                    <a:pt x="339" y="626"/>
                  </a:lnTo>
                  <a:lnTo>
                    <a:pt x="355" y="596"/>
                  </a:lnTo>
                  <a:lnTo>
                    <a:pt x="372" y="560"/>
                  </a:lnTo>
                  <a:lnTo>
                    <a:pt x="391" y="519"/>
                  </a:lnTo>
                  <a:lnTo>
                    <a:pt x="408" y="472"/>
                  </a:lnTo>
                  <a:lnTo>
                    <a:pt x="424" y="420"/>
                  </a:lnTo>
                  <a:lnTo>
                    <a:pt x="439" y="360"/>
                  </a:lnTo>
                  <a:lnTo>
                    <a:pt x="452" y="294"/>
                  </a:lnTo>
                  <a:lnTo>
                    <a:pt x="461" y="222"/>
                  </a:lnTo>
                  <a:lnTo>
                    <a:pt x="468" y="197"/>
                  </a:lnTo>
                  <a:lnTo>
                    <a:pt x="469" y="173"/>
                  </a:lnTo>
                  <a:lnTo>
                    <a:pt x="467" y="151"/>
                  </a:lnTo>
                  <a:lnTo>
                    <a:pt x="461" y="130"/>
                  </a:lnTo>
                  <a:lnTo>
                    <a:pt x="451" y="110"/>
                  </a:lnTo>
                  <a:lnTo>
                    <a:pt x="438" y="91"/>
                  </a:lnTo>
                  <a:lnTo>
                    <a:pt x="422" y="74"/>
                  </a:lnTo>
                  <a:lnTo>
                    <a:pt x="403" y="58"/>
                  </a:lnTo>
                  <a:lnTo>
                    <a:pt x="384" y="44"/>
                  </a:lnTo>
                  <a:lnTo>
                    <a:pt x="361" y="32"/>
                  </a:lnTo>
                  <a:lnTo>
                    <a:pt x="338" y="21"/>
                  </a:lnTo>
                  <a:lnTo>
                    <a:pt x="312" y="13"/>
                  </a:lnTo>
                  <a:lnTo>
                    <a:pt x="287" y="6"/>
                  </a:lnTo>
                  <a:lnTo>
                    <a:pt x="262" y="3"/>
                  </a:lnTo>
                  <a:lnTo>
                    <a:pt x="236" y="0"/>
                  </a:lnTo>
                  <a:lnTo>
                    <a:pt x="211"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83" name="Freeform 15"/>
            <p:cNvSpPr>
              <a:spLocks noChangeAspect="1"/>
            </p:cNvSpPr>
            <p:nvPr/>
          </p:nvSpPr>
          <p:spPr bwMode="auto">
            <a:xfrm>
              <a:off x="785" y="2256"/>
              <a:ext cx="214" cy="475"/>
            </a:xfrm>
            <a:custGeom>
              <a:avLst/>
              <a:gdLst>
                <a:gd name="T0" fmla="*/ 20 w 429"/>
                <a:gd name="T1" fmla="*/ 1 h 951"/>
                <a:gd name="T2" fmla="*/ 11 w 429"/>
                <a:gd name="T3" fmla="*/ 4 h 951"/>
                <a:gd name="T4" fmla="*/ 5 w 429"/>
                <a:gd name="T5" fmla="*/ 8 h 951"/>
                <a:gd name="T6" fmla="*/ 1 w 429"/>
                <a:gd name="T7" fmla="*/ 13 h 951"/>
                <a:gd name="T8" fmla="*/ 0 w 429"/>
                <a:gd name="T9" fmla="*/ 18 h 951"/>
                <a:gd name="T10" fmla="*/ 0 w 429"/>
                <a:gd name="T11" fmla="*/ 24 h 951"/>
                <a:gd name="T12" fmla="*/ 2 w 429"/>
                <a:gd name="T13" fmla="*/ 30 h 951"/>
                <a:gd name="T14" fmla="*/ 7 w 429"/>
                <a:gd name="T15" fmla="*/ 36 h 951"/>
                <a:gd name="T16" fmla="*/ 10 w 429"/>
                <a:gd name="T17" fmla="*/ 49 h 951"/>
                <a:gd name="T18" fmla="*/ 11 w 429"/>
                <a:gd name="T19" fmla="*/ 69 h 951"/>
                <a:gd name="T20" fmla="*/ 11 w 429"/>
                <a:gd name="T21" fmla="*/ 81 h 951"/>
                <a:gd name="T22" fmla="*/ 12 w 429"/>
                <a:gd name="T23" fmla="*/ 85 h 951"/>
                <a:gd name="T24" fmla="*/ 11 w 429"/>
                <a:gd name="T25" fmla="*/ 93 h 951"/>
                <a:gd name="T26" fmla="*/ 10 w 429"/>
                <a:gd name="T27" fmla="*/ 105 h 951"/>
                <a:gd name="T28" fmla="*/ 10 w 429"/>
                <a:gd name="T29" fmla="*/ 112 h 951"/>
                <a:gd name="T30" fmla="*/ 11 w 429"/>
                <a:gd name="T31" fmla="*/ 115 h 951"/>
                <a:gd name="T32" fmla="*/ 13 w 429"/>
                <a:gd name="T33" fmla="*/ 117 h 951"/>
                <a:gd name="T34" fmla="*/ 17 w 429"/>
                <a:gd name="T35" fmla="*/ 117 h 951"/>
                <a:gd name="T36" fmla="*/ 20 w 429"/>
                <a:gd name="T37" fmla="*/ 118 h 951"/>
                <a:gd name="T38" fmla="*/ 23 w 429"/>
                <a:gd name="T39" fmla="*/ 118 h 951"/>
                <a:gd name="T40" fmla="*/ 25 w 429"/>
                <a:gd name="T41" fmla="*/ 117 h 951"/>
                <a:gd name="T42" fmla="*/ 27 w 429"/>
                <a:gd name="T43" fmla="*/ 115 h 951"/>
                <a:gd name="T44" fmla="*/ 28 w 429"/>
                <a:gd name="T45" fmla="*/ 109 h 951"/>
                <a:gd name="T46" fmla="*/ 30 w 429"/>
                <a:gd name="T47" fmla="*/ 99 h 951"/>
                <a:gd name="T48" fmla="*/ 31 w 429"/>
                <a:gd name="T49" fmla="*/ 92 h 951"/>
                <a:gd name="T50" fmla="*/ 33 w 429"/>
                <a:gd name="T51" fmla="*/ 87 h 951"/>
                <a:gd name="T52" fmla="*/ 34 w 429"/>
                <a:gd name="T53" fmla="*/ 83 h 951"/>
                <a:gd name="T54" fmla="*/ 36 w 429"/>
                <a:gd name="T55" fmla="*/ 79 h 951"/>
                <a:gd name="T56" fmla="*/ 39 w 429"/>
                <a:gd name="T57" fmla="*/ 73 h 951"/>
                <a:gd name="T58" fmla="*/ 43 w 429"/>
                <a:gd name="T59" fmla="*/ 63 h 951"/>
                <a:gd name="T60" fmla="*/ 47 w 429"/>
                <a:gd name="T61" fmla="*/ 51 h 951"/>
                <a:gd name="T62" fmla="*/ 50 w 429"/>
                <a:gd name="T63" fmla="*/ 35 h 951"/>
                <a:gd name="T64" fmla="*/ 52 w 429"/>
                <a:gd name="T65" fmla="*/ 23 h 951"/>
                <a:gd name="T66" fmla="*/ 53 w 429"/>
                <a:gd name="T67" fmla="*/ 18 h 951"/>
                <a:gd name="T68" fmla="*/ 52 w 429"/>
                <a:gd name="T69" fmla="*/ 13 h 951"/>
                <a:gd name="T70" fmla="*/ 49 w 429"/>
                <a:gd name="T71" fmla="*/ 9 h 951"/>
                <a:gd name="T72" fmla="*/ 44 w 429"/>
                <a:gd name="T73" fmla="*/ 5 h 951"/>
                <a:gd name="T74" fmla="*/ 39 w 429"/>
                <a:gd name="T75" fmla="*/ 3 h 951"/>
                <a:gd name="T76" fmla="*/ 34 w 429"/>
                <a:gd name="T77" fmla="*/ 1 h 951"/>
                <a:gd name="T78" fmla="*/ 27 w 429"/>
                <a:gd name="T79" fmla="*/ 0 h 9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9" h="951">
                  <a:moveTo>
                    <a:pt x="200" y="0"/>
                  </a:moveTo>
                  <a:lnTo>
                    <a:pt x="161" y="8"/>
                  </a:lnTo>
                  <a:lnTo>
                    <a:pt x="126" y="20"/>
                  </a:lnTo>
                  <a:lnTo>
                    <a:pt x="94" y="32"/>
                  </a:lnTo>
                  <a:lnTo>
                    <a:pt x="68" y="48"/>
                  </a:lnTo>
                  <a:lnTo>
                    <a:pt x="46" y="66"/>
                  </a:lnTo>
                  <a:lnTo>
                    <a:pt x="29" y="85"/>
                  </a:lnTo>
                  <a:lnTo>
                    <a:pt x="15" y="106"/>
                  </a:lnTo>
                  <a:lnTo>
                    <a:pt x="6" y="128"/>
                  </a:lnTo>
                  <a:lnTo>
                    <a:pt x="1" y="150"/>
                  </a:lnTo>
                  <a:lnTo>
                    <a:pt x="0" y="174"/>
                  </a:lnTo>
                  <a:lnTo>
                    <a:pt x="3" y="197"/>
                  </a:lnTo>
                  <a:lnTo>
                    <a:pt x="11" y="221"/>
                  </a:lnTo>
                  <a:lnTo>
                    <a:pt x="23" y="244"/>
                  </a:lnTo>
                  <a:lnTo>
                    <a:pt x="39" y="268"/>
                  </a:lnTo>
                  <a:lnTo>
                    <a:pt x="60" y="290"/>
                  </a:lnTo>
                  <a:lnTo>
                    <a:pt x="84" y="312"/>
                  </a:lnTo>
                  <a:lnTo>
                    <a:pt x="86" y="393"/>
                  </a:lnTo>
                  <a:lnTo>
                    <a:pt x="89" y="474"/>
                  </a:lnTo>
                  <a:lnTo>
                    <a:pt x="91" y="554"/>
                  </a:lnTo>
                  <a:lnTo>
                    <a:pt x="93" y="635"/>
                  </a:lnTo>
                  <a:lnTo>
                    <a:pt x="94" y="652"/>
                  </a:lnTo>
                  <a:lnTo>
                    <a:pt x="96" y="668"/>
                  </a:lnTo>
                  <a:lnTo>
                    <a:pt x="96" y="686"/>
                  </a:lnTo>
                  <a:lnTo>
                    <a:pt x="97" y="703"/>
                  </a:lnTo>
                  <a:lnTo>
                    <a:pt x="92" y="749"/>
                  </a:lnTo>
                  <a:lnTo>
                    <a:pt x="89" y="795"/>
                  </a:lnTo>
                  <a:lnTo>
                    <a:pt x="85" y="842"/>
                  </a:lnTo>
                  <a:lnTo>
                    <a:pt x="81" y="888"/>
                  </a:lnTo>
                  <a:lnTo>
                    <a:pt x="85" y="901"/>
                  </a:lnTo>
                  <a:lnTo>
                    <a:pt x="90" y="913"/>
                  </a:lnTo>
                  <a:lnTo>
                    <a:pt x="93" y="925"/>
                  </a:lnTo>
                  <a:lnTo>
                    <a:pt x="98" y="938"/>
                  </a:lnTo>
                  <a:lnTo>
                    <a:pt x="111" y="939"/>
                  </a:lnTo>
                  <a:lnTo>
                    <a:pt x="123" y="941"/>
                  </a:lnTo>
                  <a:lnTo>
                    <a:pt x="136" y="942"/>
                  </a:lnTo>
                  <a:lnTo>
                    <a:pt x="149" y="944"/>
                  </a:lnTo>
                  <a:lnTo>
                    <a:pt x="161" y="946"/>
                  </a:lnTo>
                  <a:lnTo>
                    <a:pt x="174" y="947"/>
                  </a:lnTo>
                  <a:lnTo>
                    <a:pt x="187" y="949"/>
                  </a:lnTo>
                  <a:lnTo>
                    <a:pt x="199" y="951"/>
                  </a:lnTo>
                  <a:lnTo>
                    <a:pt x="205" y="941"/>
                  </a:lnTo>
                  <a:lnTo>
                    <a:pt x="212" y="932"/>
                  </a:lnTo>
                  <a:lnTo>
                    <a:pt x="218" y="923"/>
                  </a:lnTo>
                  <a:lnTo>
                    <a:pt x="223" y="914"/>
                  </a:lnTo>
                  <a:lnTo>
                    <a:pt x="229" y="874"/>
                  </a:lnTo>
                  <a:lnTo>
                    <a:pt x="236" y="834"/>
                  </a:lnTo>
                  <a:lnTo>
                    <a:pt x="242" y="795"/>
                  </a:lnTo>
                  <a:lnTo>
                    <a:pt x="248" y="756"/>
                  </a:lnTo>
                  <a:lnTo>
                    <a:pt x="253" y="737"/>
                  </a:lnTo>
                  <a:lnTo>
                    <a:pt x="258" y="720"/>
                  </a:lnTo>
                  <a:lnTo>
                    <a:pt x="264" y="703"/>
                  </a:lnTo>
                  <a:lnTo>
                    <a:pt x="268" y="684"/>
                  </a:lnTo>
                  <a:lnTo>
                    <a:pt x="276" y="667"/>
                  </a:lnTo>
                  <a:lnTo>
                    <a:pt x="286" y="650"/>
                  </a:lnTo>
                  <a:lnTo>
                    <a:pt x="294" y="633"/>
                  </a:lnTo>
                  <a:lnTo>
                    <a:pt x="302" y="615"/>
                  </a:lnTo>
                  <a:lnTo>
                    <a:pt x="316" y="585"/>
                  </a:lnTo>
                  <a:lnTo>
                    <a:pt x="331" y="550"/>
                  </a:lnTo>
                  <a:lnTo>
                    <a:pt x="347" y="508"/>
                  </a:lnTo>
                  <a:lnTo>
                    <a:pt x="362" y="462"/>
                  </a:lnTo>
                  <a:lnTo>
                    <a:pt x="377" y="410"/>
                  </a:lnTo>
                  <a:lnTo>
                    <a:pt x="391" y="351"/>
                  </a:lnTo>
                  <a:lnTo>
                    <a:pt x="403" y="286"/>
                  </a:lnTo>
                  <a:lnTo>
                    <a:pt x="414" y="213"/>
                  </a:lnTo>
                  <a:lnTo>
                    <a:pt x="423" y="191"/>
                  </a:lnTo>
                  <a:lnTo>
                    <a:pt x="427" y="171"/>
                  </a:lnTo>
                  <a:lnTo>
                    <a:pt x="429" y="150"/>
                  </a:lnTo>
                  <a:lnTo>
                    <a:pt x="424" y="129"/>
                  </a:lnTo>
                  <a:lnTo>
                    <a:pt x="417" y="111"/>
                  </a:lnTo>
                  <a:lnTo>
                    <a:pt x="407" y="93"/>
                  </a:lnTo>
                  <a:lnTo>
                    <a:pt x="393" y="76"/>
                  </a:lnTo>
                  <a:lnTo>
                    <a:pt x="378" y="61"/>
                  </a:lnTo>
                  <a:lnTo>
                    <a:pt x="359" y="47"/>
                  </a:lnTo>
                  <a:lnTo>
                    <a:pt x="339" y="35"/>
                  </a:lnTo>
                  <a:lnTo>
                    <a:pt x="318" y="24"/>
                  </a:lnTo>
                  <a:lnTo>
                    <a:pt x="295" y="15"/>
                  </a:lnTo>
                  <a:lnTo>
                    <a:pt x="272" y="8"/>
                  </a:lnTo>
                  <a:lnTo>
                    <a:pt x="248" y="3"/>
                  </a:lnTo>
                  <a:lnTo>
                    <a:pt x="223" y="0"/>
                  </a:lnTo>
                  <a:lnTo>
                    <a:pt x="20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84" name="Freeform 16"/>
            <p:cNvSpPr>
              <a:spLocks noChangeAspect="1"/>
            </p:cNvSpPr>
            <p:nvPr/>
          </p:nvSpPr>
          <p:spPr bwMode="auto">
            <a:xfrm>
              <a:off x="796" y="2262"/>
              <a:ext cx="195" cy="469"/>
            </a:xfrm>
            <a:custGeom>
              <a:avLst/>
              <a:gdLst>
                <a:gd name="T0" fmla="*/ 19 w 389"/>
                <a:gd name="T1" fmla="*/ 1 h 936"/>
                <a:gd name="T2" fmla="*/ 11 w 389"/>
                <a:gd name="T3" fmla="*/ 4 h 936"/>
                <a:gd name="T4" fmla="*/ 5 w 389"/>
                <a:gd name="T5" fmla="*/ 8 h 936"/>
                <a:gd name="T6" fmla="*/ 2 w 389"/>
                <a:gd name="T7" fmla="*/ 13 h 936"/>
                <a:gd name="T8" fmla="*/ 0 w 389"/>
                <a:gd name="T9" fmla="*/ 18 h 936"/>
                <a:gd name="T10" fmla="*/ 1 w 389"/>
                <a:gd name="T11" fmla="*/ 23 h 936"/>
                <a:gd name="T12" fmla="*/ 4 w 389"/>
                <a:gd name="T13" fmla="*/ 28 h 936"/>
                <a:gd name="T14" fmla="*/ 8 w 389"/>
                <a:gd name="T15" fmla="*/ 33 h 936"/>
                <a:gd name="T16" fmla="*/ 11 w 389"/>
                <a:gd name="T17" fmla="*/ 46 h 936"/>
                <a:gd name="T18" fmla="*/ 11 w 389"/>
                <a:gd name="T19" fmla="*/ 68 h 936"/>
                <a:gd name="T20" fmla="*/ 11 w 389"/>
                <a:gd name="T21" fmla="*/ 81 h 936"/>
                <a:gd name="T22" fmla="*/ 11 w 389"/>
                <a:gd name="T23" fmla="*/ 85 h 936"/>
                <a:gd name="T24" fmla="*/ 11 w 389"/>
                <a:gd name="T25" fmla="*/ 93 h 936"/>
                <a:gd name="T26" fmla="*/ 10 w 389"/>
                <a:gd name="T27" fmla="*/ 104 h 936"/>
                <a:gd name="T28" fmla="*/ 9 w 389"/>
                <a:gd name="T29" fmla="*/ 112 h 936"/>
                <a:gd name="T30" fmla="*/ 10 w 389"/>
                <a:gd name="T31" fmla="*/ 115 h 936"/>
                <a:gd name="T32" fmla="*/ 12 w 389"/>
                <a:gd name="T33" fmla="*/ 116 h 936"/>
                <a:gd name="T34" fmla="*/ 15 w 389"/>
                <a:gd name="T35" fmla="*/ 117 h 936"/>
                <a:gd name="T36" fmla="*/ 18 w 389"/>
                <a:gd name="T37" fmla="*/ 117 h 936"/>
                <a:gd name="T38" fmla="*/ 20 w 389"/>
                <a:gd name="T39" fmla="*/ 118 h 936"/>
                <a:gd name="T40" fmla="*/ 22 w 389"/>
                <a:gd name="T41" fmla="*/ 116 h 936"/>
                <a:gd name="T42" fmla="*/ 24 w 389"/>
                <a:gd name="T43" fmla="*/ 114 h 936"/>
                <a:gd name="T44" fmla="*/ 25 w 389"/>
                <a:gd name="T45" fmla="*/ 108 h 936"/>
                <a:gd name="T46" fmla="*/ 27 w 389"/>
                <a:gd name="T47" fmla="*/ 98 h 936"/>
                <a:gd name="T48" fmla="*/ 28 w 389"/>
                <a:gd name="T49" fmla="*/ 91 h 936"/>
                <a:gd name="T50" fmla="*/ 29 w 389"/>
                <a:gd name="T51" fmla="*/ 87 h 936"/>
                <a:gd name="T52" fmla="*/ 31 w 389"/>
                <a:gd name="T53" fmla="*/ 82 h 936"/>
                <a:gd name="T54" fmla="*/ 33 w 389"/>
                <a:gd name="T55" fmla="*/ 78 h 936"/>
                <a:gd name="T56" fmla="*/ 35 w 389"/>
                <a:gd name="T57" fmla="*/ 72 h 936"/>
                <a:gd name="T58" fmla="*/ 38 w 389"/>
                <a:gd name="T59" fmla="*/ 63 h 936"/>
                <a:gd name="T60" fmla="*/ 42 w 389"/>
                <a:gd name="T61" fmla="*/ 50 h 936"/>
                <a:gd name="T62" fmla="*/ 45 w 389"/>
                <a:gd name="T63" fmla="*/ 35 h 936"/>
                <a:gd name="T64" fmla="*/ 48 w 389"/>
                <a:gd name="T65" fmla="*/ 24 h 936"/>
                <a:gd name="T66" fmla="*/ 49 w 389"/>
                <a:gd name="T67" fmla="*/ 19 h 936"/>
                <a:gd name="T68" fmla="*/ 48 w 389"/>
                <a:gd name="T69" fmla="*/ 14 h 936"/>
                <a:gd name="T70" fmla="*/ 46 w 389"/>
                <a:gd name="T71" fmla="*/ 10 h 936"/>
                <a:gd name="T72" fmla="*/ 42 w 389"/>
                <a:gd name="T73" fmla="*/ 7 h 936"/>
                <a:gd name="T74" fmla="*/ 38 w 389"/>
                <a:gd name="T75" fmla="*/ 4 h 936"/>
                <a:gd name="T76" fmla="*/ 33 w 389"/>
                <a:gd name="T77" fmla="*/ 2 h 936"/>
                <a:gd name="T78" fmla="*/ 27 w 389"/>
                <a:gd name="T79" fmla="*/ 1 h 9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9" h="936">
                  <a:moveTo>
                    <a:pt x="191" y="0"/>
                  </a:moveTo>
                  <a:lnTo>
                    <a:pt x="152" y="8"/>
                  </a:lnTo>
                  <a:lnTo>
                    <a:pt x="117" y="17"/>
                  </a:lnTo>
                  <a:lnTo>
                    <a:pt x="87" y="30"/>
                  </a:lnTo>
                  <a:lnTo>
                    <a:pt x="61" y="45"/>
                  </a:lnTo>
                  <a:lnTo>
                    <a:pt x="40" y="61"/>
                  </a:lnTo>
                  <a:lnTo>
                    <a:pt x="24" y="79"/>
                  </a:lnTo>
                  <a:lnTo>
                    <a:pt x="11" y="99"/>
                  </a:lnTo>
                  <a:lnTo>
                    <a:pt x="3" y="118"/>
                  </a:lnTo>
                  <a:lnTo>
                    <a:pt x="0" y="139"/>
                  </a:lnTo>
                  <a:lnTo>
                    <a:pt x="0" y="161"/>
                  </a:lnTo>
                  <a:lnTo>
                    <a:pt x="4" y="182"/>
                  </a:lnTo>
                  <a:lnTo>
                    <a:pt x="13" y="202"/>
                  </a:lnTo>
                  <a:lnTo>
                    <a:pt x="25" y="223"/>
                  </a:lnTo>
                  <a:lnTo>
                    <a:pt x="42" y="243"/>
                  </a:lnTo>
                  <a:lnTo>
                    <a:pt x="62" y="261"/>
                  </a:lnTo>
                  <a:lnTo>
                    <a:pt x="86" y="278"/>
                  </a:lnTo>
                  <a:lnTo>
                    <a:pt x="85" y="366"/>
                  </a:lnTo>
                  <a:lnTo>
                    <a:pt x="85" y="452"/>
                  </a:lnTo>
                  <a:lnTo>
                    <a:pt x="85" y="539"/>
                  </a:lnTo>
                  <a:lnTo>
                    <a:pt x="84" y="626"/>
                  </a:lnTo>
                  <a:lnTo>
                    <a:pt x="84" y="643"/>
                  </a:lnTo>
                  <a:lnTo>
                    <a:pt x="85" y="660"/>
                  </a:lnTo>
                  <a:lnTo>
                    <a:pt x="85" y="676"/>
                  </a:lnTo>
                  <a:lnTo>
                    <a:pt x="85" y="693"/>
                  </a:lnTo>
                  <a:lnTo>
                    <a:pt x="82" y="739"/>
                  </a:lnTo>
                  <a:lnTo>
                    <a:pt x="77" y="784"/>
                  </a:lnTo>
                  <a:lnTo>
                    <a:pt x="74" y="830"/>
                  </a:lnTo>
                  <a:lnTo>
                    <a:pt x="69" y="876"/>
                  </a:lnTo>
                  <a:lnTo>
                    <a:pt x="72" y="888"/>
                  </a:lnTo>
                  <a:lnTo>
                    <a:pt x="76" y="901"/>
                  </a:lnTo>
                  <a:lnTo>
                    <a:pt x="79" y="912"/>
                  </a:lnTo>
                  <a:lnTo>
                    <a:pt x="83" y="925"/>
                  </a:lnTo>
                  <a:lnTo>
                    <a:pt x="93" y="926"/>
                  </a:lnTo>
                  <a:lnTo>
                    <a:pt x="105" y="928"/>
                  </a:lnTo>
                  <a:lnTo>
                    <a:pt x="115" y="929"/>
                  </a:lnTo>
                  <a:lnTo>
                    <a:pt x="127" y="931"/>
                  </a:lnTo>
                  <a:lnTo>
                    <a:pt x="138" y="933"/>
                  </a:lnTo>
                  <a:lnTo>
                    <a:pt x="148" y="934"/>
                  </a:lnTo>
                  <a:lnTo>
                    <a:pt x="160" y="935"/>
                  </a:lnTo>
                  <a:lnTo>
                    <a:pt x="170" y="936"/>
                  </a:lnTo>
                  <a:lnTo>
                    <a:pt x="176" y="927"/>
                  </a:lnTo>
                  <a:lnTo>
                    <a:pt x="182" y="918"/>
                  </a:lnTo>
                  <a:lnTo>
                    <a:pt x="186" y="909"/>
                  </a:lnTo>
                  <a:lnTo>
                    <a:pt x="192" y="900"/>
                  </a:lnTo>
                  <a:lnTo>
                    <a:pt x="198" y="860"/>
                  </a:lnTo>
                  <a:lnTo>
                    <a:pt x="204" y="821"/>
                  </a:lnTo>
                  <a:lnTo>
                    <a:pt x="210" y="782"/>
                  </a:lnTo>
                  <a:lnTo>
                    <a:pt x="215" y="743"/>
                  </a:lnTo>
                  <a:lnTo>
                    <a:pt x="220" y="726"/>
                  </a:lnTo>
                  <a:lnTo>
                    <a:pt x="226" y="707"/>
                  </a:lnTo>
                  <a:lnTo>
                    <a:pt x="230" y="690"/>
                  </a:lnTo>
                  <a:lnTo>
                    <a:pt x="235" y="673"/>
                  </a:lnTo>
                  <a:lnTo>
                    <a:pt x="242" y="655"/>
                  </a:lnTo>
                  <a:lnTo>
                    <a:pt x="250" y="637"/>
                  </a:lnTo>
                  <a:lnTo>
                    <a:pt x="257" y="620"/>
                  </a:lnTo>
                  <a:lnTo>
                    <a:pt x="264" y="602"/>
                  </a:lnTo>
                  <a:lnTo>
                    <a:pt x="276" y="572"/>
                  </a:lnTo>
                  <a:lnTo>
                    <a:pt x="289" y="537"/>
                  </a:lnTo>
                  <a:lnTo>
                    <a:pt x="302" y="496"/>
                  </a:lnTo>
                  <a:lnTo>
                    <a:pt x="316" y="451"/>
                  </a:lnTo>
                  <a:lnTo>
                    <a:pt x="329" y="399"/>
                  </a:lnTo>
                  <a:lnTo>
                    <a:pt x="343" y="342"/>
                  </a:lnTo>
                  <a:lnTo>
                    <a:pt x="356" y="276"/>
                  </a:lnTo>
                  <a:lnTo>
                    <a:pt x="367" y="205"/>
                  </a:lnTo>
                  <a:lnTo>
                    <a:pt x="379" y="185"/>
                  </a:lnTo>
                  <a:lnTo>
                    <a:pt x="387" y="167"/>
                  </a:lnTo>
                  <a:lnTo>
                    <a:pt x="389" y="147"/>
                  </a:lnTo>
                  <a:lnTo>
                    <a:pt x="388" y="129"/>
                  </a:lnTo>
                  <a:lnTo>
                    <a:pt x="383" y="111"/>
                  </a:lnTo>
                  <a:lnTo>
                    <a:pt x="375" y="94"/>
                  </a:lnTo>
                  <a:lnTo>
                    <a:pt x="365" y="78"/>
                  </a:lnTo>
                  <a:lnTo>
                    <a:pt x="351" y="63"/>
                  </a:lnTo>
                  <a:lnTo>
                    <a:pt x="335" y="49"/>
                  </a:lnTo>
                  <a:lnTo>
                    <a:pt x="318" y="37"/>
                  </a:lnTo>
                  <a:lnTo>
                    <a:pt x="299" y="25"/>
                  </a:lnTo>
                  <a:lnTo>
                    <a:pt x="279" y="16"/>
                  </a:lnTo>
                  <a:lnTo>
                    <a:pt x="257" y="9"/>
                  </a:lnTo>
                  <a:lnTo>
                    <a:pt x="235" y="3"/>
                  </a:lnTo>
                  <a:lnTo>
                    <a:pt x="213" y="1"/>
                  </a:lnTo>
                  <a:lnTo>
                    <a:pt x="191"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85" name="Freeform 17"/>
            <p:cNvSpPr>
              <a:spLocks noChangeAspect="1"/>
            </p:cNvSpPr>
            <p:nvPr/>
          </p:nvSpPr>
          <p:spPr bwMode="auto">
            <a:xfrm>
              <a:off x="806" y="2269"/>
              <a:ext cx="177" cy="461"/>
            </a:xfrm>
            <a:custGeom>
              <a:avLst/>
              <a:gdLst>
                <a:gd name="T0" fmla="*/ 18 w 352"/>
                <a:gd name="T1" fmla="*/ 0 h 923"/>
                <a:gd name="T2" fmla="*/ 10 w 352"/>
                <a:gd name="T3" fmla="*/ 3 h 923"/>
                <a:gd name="T4" fmla="*/ 5 w 352"/>
                <a:gd name="T5" fmla="*/ 7 h 923"/>
                <a:gd name="T6" fmla="*/ 2 w 352"/>
                <a:gd name="T7" fmla="*/ 11 h 923"/>
                <a:gd name="T8" fmla="*/ 0 w 352"/>
                <a:gd name="T9" fmla="*/ 16 h 923"/>
                <a:gd name="T10" fmla="*/ 1 w 352"/>
                <a:gd name="T11" fmla="*/ 20 h 923"/>
                <a:gd name="T12" fmla="*/ 4 w 352"/>
                <a:gd name="T13" fmla="*/ 25 h 923"/>
                <a:gd name="T14" fmla="*/ 9 w 352"/>
                <a:gd name="T15" fmla="*/ 29 h 923"/>
                <a:gd name="T16" fmla="*/ 11 w 352"/>
                <a:gd name="T17" fmla="*/ 42 h 923"/>
                <a:gd name="T18" fmla="*/ 10 w 352"/>
                <a:gd name="T19" fmla="*/ 65 h 923"/>
                <a:gd name="T20" fmla="*/ 10 w 352"/>
                <a:gd name="T21" fmla="*/ 79 h 923"/>
                <a:gd name="T22" fmla="*/ 10 w 352"/>
                <a:gd name="T23" fmla="*/ 83 h 923"/>
                <a:gd name="T24" fmla="*/ 9 w 352"/>
                <a:gd name="T25" fmla="*/ 91 h 923"/>
                <a:gd name="T26" fmla="*/ 8 w 352"/>
                <a:gd name="T27" fmla="*/ 102 h 923"/>
                <a:gd name="T28" fmla="*/ 8 w 352"/>
                <a:gd name="T29" fmla="*/ 109 h 923"/>
                <a:gd name="T30" fmla="*/ 9 w 352"/>
                <a:gd name="T31" fmla="*/ 112 h 923"/>
                <a:gd name="T32" fmla="*/ 10 w 352"/>
                <a:gd name="T33" fmla="*/ 114 h 923"/>
                <a:gd name="T34" fmla="*/ 12 w 352"/>
                <a:gd name="T35" fmla="*/ 114 h 923"/>
                <a:gd name="T36" fmla="*/ 15 w 352"/>
                <a:gd name="T37" fmla="*/ 115 h 923"/>
                <a:gd name="T38" fmla="*/ 17 w 352"/>
                <a:gd name="T39" fmla="*/ 115 h 923"/>
                <a:gd name="T40" fmla="*/ 19 w 352"/>
                <a:gd name="T41" fmla="*/ 114 h 923"/>
                <a:gd name="T42" fmla="*/ 20 w 352"/>
                <a:gd name="T43" fmla="*/ 112 h 923"/>
                <a:gd name="T44" fmla="*/ 21 w 352"/>
                <a:gd name="T45" fmla="*/ 105 h 923"/>
                <a:gd name="T46" fmla="*/ 23 w 352"/>
                <a:gd name="T47" fmla="*/ 96 h 923"/>
                <a:gd name="T48" fmla="*/ 24 w 352"/>
                <a:gd name="T49" fmla="*/ 89 h 923"/>
                <a:gd name="T50" fmla="*/ 25 w 352"/>
                <a:gd name="T51" fmla="*/ 84 h 923"/>
                <a:gd name="T52" fmla="*/ 27 w 352"/>
                <a:gd name="T53" fmla="*/ 80 h 923"/>
                <a:gd name="T54" fmla="*/ 28 w 352"/>
                <a:gd name="T55" fmla="*/ 76 h 923"/>
                <a:gd name="T56" fmla="*/ 30 w 352"/>
                <a:gd name="T57" fmla="*/ 70 h 923"/>
                <a:gd name="T58" fmla="*/ 33 w 352"/>
                <a:gd name="T59" fmla="*/ 60 h 923"/>
                <a:gd name="T60" fmla="*/ 36 w 352"/>
                <a:gd name="T61" fmla="*/ 48 h 923"/>
                <a:gd name="T62" fmla="*/ 39 w 352"/>
                <a:gd name="T63" fmla="*/ 33 h 923"/>
                <a:gd name="T64" fmla="*/ 43 w 352"/>
                <a:gd name="T65" fmla="*/ 22 h 923"/>
                <a:gd name="T66" fmla="*/ 45 w 352"/>
                <a:gd name="T67" fmla="*/ 18 h 923"/>
                <a:gd name="T68" fmla="*/ 45 w 352"/>
                <a:gd name="T69" fmla="*/ 14 h 923"/>
                <a:gd name="T70" fmla="*/ 43 w 352"/>
                <a:gd name="T71" fmla="*/ 10 h 923"/>
                <a:gd name="T72" fmla="*/ 40 w 352"/>
                <a:gd name="T73" fmla="*/ 6 h 923"/>
                <a:gd name="T74" fmla="*/ 36 w 352"/>
                <a:gd name="T75" fmla="*/ 3 h 923"/>
                <a:gd name="T76" fmla="*/ 31 w 352"/>
                <a:gd name="T77" fmla="*/ 1 h 923"/>
                <a:gd name="T78" fmla="*/ 26 w 352"/>
                <a:gd name="T79" fmla="*/ 0 h 9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2" h="923">
                  <a:moveTo>
                    <a:pt x="183" y="0"/>
                  </a:moveTo>
                  <a:lnTo>
                    <a:pt x="144" y="7"/>
                  </a:lnTo>
                  <a:lnTo>
                    <a:pt x="109" y="16"/>
                  </a:lnTo>
                  <a:lnTo>
                    <a:pt x="80" y="28"/>
                  </a:lnTo>
                  <a:lnTo>
                    <a:pt x="55" y="42"/>
                  </a:lnTo>
                  <a:lnTo>
                    <a:pt x="35" y="58"/>
                  </a:lnTo>
                  <a:lnTo>
                    <a:pt x="20" y="74"/>
                  </a:lnTo>
                  <a:lnTo>
                    <a:pt x="9" y="93"/>
                  </a:lnTo>
                  <a:lnTo>
                    <a:pt x="2" y="111"/>
                  </a:lnTo>
                  <a:lnTo>
                    <a:pt x="0" y="129"/>
                  </a:lnTo>
                  <a:lnTo>
                    <a:pt x="1" y="149"/>
                  </a:lnTo>
                  <a:lnTo>
                    <a:pt x="7" y="167"/>
                  </a:lnTo>
                  <a:lnTo>
                    <a:pt x="16" y="186"/>
                  </a:lnTo>
                  <a:lnTo>
                    <a:pt x="28" y="203"/>
                  </a:lnTo>
                  <a:lnTo>
                    <a:pt x="45" y="219"/>
                  </a:lnTo>
                  <a:lnTo>
                    <a:pt x="65" y="233"/>
                  </a:lnTo>
                  <a:lnTo>
                    <a:pt x="88" y="246"/>
                  </a:lnTo>
                  <a:lnTo>
                    <a:pt x="85" y="339"/>
                  </a:lnTo>
                  <a:lnTo>
                    <a:pt x="81" y="432"/>
                  </a:lnTo>
                  <a:lnTo>
                    <a:pt x="78" y="526"/>
                  </a:lnTo>
                  <a:lnTo>
                    <a:pt x="76" y="618"/>
                  </a:lnTo>
                  <a:lnTo>
                    <a:pt x="76" y="634"/>
                  </a:lnTo>
                  <a:lnTo>
                    <a:pt x="76" y="650"/>
                  </a:lnTo>
                  <a:lnTo>
                    <a:pt x="76" y="667"/>
                  </a:lnTo>
                  <a:lnTo>
                    <a:pt x="76" y="684"/>
                  </a:lnTo>
                  <a:lnTo>
                    <a:pt x="71" y="730"/>
                  </a:lnTo>
                  <a:lnTo>
                    <a:pt x="66" y="775"/>
                  </a:lnTo>
                  <a:lnTo>
                    <a:pt x="62" y="821"/>
                  </a:lnTo>
                  <a:lnTo>
                    <a:pt x="57" y="867"/>
                  </a:lnTo>
                  <a:lnTo>
                    <a:pt x="61" y="878"/>
                  </a:lnTo>
                  <a:lnTo>
                    <a:pt x="63" y="890"/>
                  </a:lnTo>
                  <a:lnTo>
                    <a:pt x="66" y="902"/>
                  </a:lnTo>
                  <a:lnTo>
                    <a:pt x="69" y="914"/>
                  </a:lnTo>
                  <a:lnTo>
                    <a:pt x="78" y="915"/>
                  </a:lnTo>
                  <a:lnTo>
                    <a:pt x="87" y="916"/>
                  </a:lnTo>
                  <a:lnTo>
                    <a:pt x="96" y="917"/>
                  </a:lnTo>
                  <a:lnTo>
                    <a:pt x="106" y="919"/>
                  </a:lnTo>
                  <a:lnTo>
                    <a:pt x="115" y="920"/>
                  </a:lnTo>
                  <a:lnTo>
                    <a:pt x="124" y="921"/>
                  </a:lnTo>
                  <a:lnTo>
                    <a:pt x="133" y="922"/>
                  </a:lnTo>
                  <a:lnTo>
                    <a:pt x="142" y="923"/>
                  </a:lnTo>
                  <a:lnTo>
                    <a:pt x="147" y="914"/>
                  </a:lnTo>
                  <a:lnTo>
                    <a:pt x="152" y="905"/>
                  </a:lnTo>
                  <a:lnTo>
                    <a:pt x="156" y="896"/>
                  </a:lnTo>
                  <a:lnTo>
                    <a:pt x="161" y="886"/>
                  </a:lnTo>
                  <a:lnTo>
                    <a:pt x="167" y="847"/>
                  </a:lnTo>
                  <a:lnTo>
                    <a:pt x="172" y="808"/>
                  </a:lnTo>
                  <a:lnTo>
                    <a:pt x="178" y="770"/>
                  </a:lnTo>
                  <a:lnTo>
                    <a:pt x="184" y="731"/>
                  </a:lnTo>
                  <a:lnTo>
                    <a:pt x="189" y="714"/>
                  </a:lnTo>
                  <a:lnTo>
                    <a:pt x="193" y="695"/>
                  </a:lnTo>
                  <a:lnTo>
                    <a:pt x="197" y="678"/>
                  </a:lnTo>
                  <a:lnTo>
                    <a:pt x="201" y="661"/>
                  </a:lnTo>
                  <a:lnTo>
                    <a:pt x="208" y="643"/>
                  </a:lnTo>
                  <a:lnTo>
                    <a:pt x="215" y="626"/>
                  </a:lnTo>
                  <a:lnTo>
                    <a:pt x="221" y="609"/>
                  </a:lnTo>
                  <a:lnTo>
                    <a:pt x="228" y="591"/>
                  </a:lnTo>
                  <a:lnTo>
                    <a:pt x="238" y="561"/>
                  </a:lnTo>
                  <a:lnTo>
                    <a:pt x="248" y="526"/>
                  </a:lnTo>
                  <a:lnTo>
                    <a:pt x="259" y="487"/>
                  </a:lnTo>
                  <a:lnTo>
                    <a:pt x="271" y="440"/>
                  </a:lnTo>
                  <a:lnTo>
                    <a:pt x="283" y="390"/>
                  </a:lnTo>
                  <a:lnTo>
                    <a:pt x="296" y="332"/>
                  </a:lnTo>
                  <a:lnTo>
                    <a:pt x="308" y="268"/>
                  </a:lnTo>
                  <a:lnTo>
                    <a:pt x="321" y="196"/>
                  </a:lnTo>
                  <a:lnTo>
                    <a:pt x="336" y="180"/>
                  </a:lnTo>
                  <a:lnTo>
                    <a:pt x="345" y="163"/>
                  </a:lnTo>
                  <a:lnTo>
                    <a:pt x="351" y="146"/>
                  </a:lnTo>
                  <a:lnTo>
                    <a:pt x="352" y="128"/>
                  </a:lnTo>
                  <a:lnTo>
                    <a:pt x="350" y="112"/>
                  </a:lnTo>
                  <a:lnTo>
                    <a:pt x="345" y="96"/>
                  </a:lnTo>
                  <a:lnTo>
                    <a:pt x="337" y="80"/>
                  </a:lnTo>
                  <a:lnTo>
                    <a:pt x="326" y="65"/>
                  </a:lnTo>
                  <a:lnTo>
                    <a:pt x="313" y="51"/>
                  </a:lnTo>
                  <a:lnTo>
                    <a:pt x="297" y="38"/>
                  </a:lnTo>
                  <a:lnTo>
                    <a:pt x="281" y="28"/>
                  </a:lnTo>
                  <a:lnTo>
                    <a:pt x="262" y="18"/>
                  </a:lnTo>
                  <a:lnTo>
                    <a:pt x="243" y="11"/>
                  </a:lnTo>
                  <a:lnTo>
                    <a:pt x="223" y="5"/>
                  </a:lnTo>
                  <a:lnTo>
                    <a:pt x="204" y="1"/>
                  </a:lnTo>
                  <a:lnTo>
                    <a:pt x="183"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86" name="Freeform 18"/>
            <p:cNvSpPr>
              <a:spLocks noChangeAspect="1"/>
            </p:cNvSpPr>
            <p:nvPr/>
          </p:nvSpPr>
          <p:spPr bwMode="auto">
            <a:xfrm>
              <a:off x="817" y="2274"/>
              <a:ext cx="159" cy="456"/>
            </a:xfrm>
            <a:custGeom>
              <a:avLst/>
              <a:gdLst>
                <a:gd name="T0" fmla="*/ 17 w 319"/>
                <a:gd name="T1" fmla="*/ 1 h 910"/>
                <a:gd name="T2" fmla="*/ 9 w 319"/>
                <a:gd name="T3" fmla="*/ 4 h 910"/>
                <a:gd name="T4" fmla="*/ 3 w 319"/>
                <a:gd name="T5" fmla="*/ 7 h 910"/>
                <a:gd name="T6" fmla="*/ 0 w 319"/>
                <a:gd name="T7" fmla="*/ 11 h 910"/>
                <a:gd name="T8" fmla="*/ 0 w 319"/>
                <a:gd name="T9" fmla="*/ 15 h 910"/>
                <a:gd name="T10" fmla="*/ 1 w 319"/>
                <a:gd name="T11" fmla="*/ 20 h 910"/>
                <a:gd name="T12" fmla="*/ 4 w 319"/>
                <a:gd name="T13" fmla="*/ 23 h 910"/>
                <a:gd name="T14" fmla="*/ 8 w 319"/>
                <a:gd name="T15" fmla="*/ 26 h 910"/>
                <a:gd name="T16" fmla="*/ 10 w 319"/>
                <a:gd name="T17" fmla="*/ 40 h 910"/>
                <a:gd name="T18" fmla="*/ 9 w 319"/>
                <a:gd name="T19" fmla="*/ 64 h 910"/>
                <a:gd name="T20" fmla="*/ 8 w 319"/>
                <a:gd name="T21" fmla="*/ 79 h 910"/>
                <a:gd name="T22" fmla="*/ 8 w 319"/>
                <a:gd name="T23" fmla="*/ 83 h 910"/>
                <a:gd name="T24" fmla="*/ 7 w 319"/>
                <a:gd name="T25" fmla="*/ 91 h 910"/>
                <a:gd name="T26" fmla="*/ 6 w 319"/>
                <a:gd name="T27" fmla="*/ 102 h 910"/>
                <a:gd name="T28" fmla="*/ 6 w 319"/>
                <a:gd name="T29" fmla="*/ 109 h 910"/>
                <a:gd name="T30" fmla="*/ 6 w 319"/>
                <a:gd name="T31" fmla="*/ 112 h 910"/>
                <a:gd name="T32" fmla="*/ 7 w 319"/>
                <a:gd name="T33" fmla="*/ 114 h 910"/>
                <a:gd name="T34" fmla="*/ 9 w 319"/>
                <a:gd name="T35" fmla="*/ 114 h 910"/>
                <a:gd name="T36" fmla="*/ 11 w 319"/>
                <a:gd name="T37" fmla="*/ 114 h 910"/>
                <a:gd name="T38" fmla="*/ 13 w 319"/>
                <a:gd name="T39" fmla="*/ 114 h 910"/>
                <a:gd name="T40" fmla="*/ 14 w 319"/>
                <a:gd name="T41" fmla="*/ 113 h 910"/>
                <a:gd name="T42" fmla="*/ 15 w 319"/>
                <a:gd name="T43" fmla="*/ 111 h 910"/>
                <a:gd name="T44" fmla="*/ 17 w 319"/>
                <a:gd name="T45" fmla="*/ 105 h 910"/>
                <a:gd name="T46" fmla="*/ 18 w 319"/>
                <a:gd name="T47" fmla="*/ 95 h 910"/>
                <a:gd name="T48" fmla="*/ 19 w 319"/>
                <a:gd name="T49" fmla="*/ 88 h 910"/>
                <a:gd name="T50" fmla="*/ 20 w 319"/>
                <a:gd name="T51" fmla="*/ 84 h 910"/>
                <a:gd name="T52" fmla="*/ 21 w 319"/>
                <a:gd name="T53" fmla="*/ 80 h 910"/>
                <a:gd name="T54" fmla="*/ 23 w 319"/>
                <a:gd name="T55" fmla="*/ 75 h 910"/>
                <a:gd name="T56" fmla="*/ 25 w 319"/>
                <a:gd name="T57" fmla="*/ 69 h 910"/>
                <a:gd name="T58" fmla="*/ 27 w 319"/>
                <a:gd name="T59" fmla="*/ 60 h 910"/>
                <a:gd name="T60" fmla="*/ 29 w 319"/>
                <a:gd name="T61" fmla="*/ 48 h 910"/>
                <a:gd name="T62" fmla="*/ 32 w 319"/>
                <a:gd name="T63" fmla="*/ 33 h 910"/>
                <a:gd name="T64" fmla="*/ 36 w 319"/>
                <a:gd name="T65" fmla="*/ 22 h 910"/>
                <a:gd name="T66" fmla="*/ 39 w 319"/>
                <a:gd name="T67" fmla="*/ 18 h 910"/>
                <a:gd name="T68" fmla="*/ 39 w 319"/>
                <a:gd name="T69" fmla="*/ 15 h 910"/>
                <a:gd name="T70" fmla="*/ 38 w 319"/>
                <a:gd name="T71" fmla="*/ 11 h 910"/>
                <a:gd name="T72" fmla="*/ 36 w 319"/>
                <a:gd name="T73" fmla="*/ 7 h 910"/>
                <a:gd name="T74" fmla="*/ 32 w 319"/>
                <a:gd name="T75" fmla="*/ 4 h 910"/>
                <a:gd name="T76" fmla="*/ 28 w 319"/>
                <a:gd name="T77" fmla="*/ 2 h 910"/>
                <a:gd name="T78" fmla="*/ 24 w 319"/>
                <a:gd name="T79" fmla="*/ 1 h 9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910">
                  <a:moveTo>
                    <a:pt x="175" y="0"/>
                  </a:moveTo>
                  <a:lnTo>
                    <a:pt x="136" y="6"/>
                  </a:lnTo>
                  <a:lnTo>
                    <a:pt x="103" y="15"/>
                  </a:lnTo>
                  <a:lnTo>
                    <a:pt x="74" y="26"/>
                  </a:lnTo>
                  <a:lnTo>
                    <a:pt x="50" y="39"/>
                  </a:lnTo>
                  <a:lnTo>
                    <a:pt x="31" y="53"/>
                  </a:lnTo>
                  <a:lnTo>
                    <a:pt x="18" y="69"/>
                  </a:lnTo>
                  <a:lnTo>
                    <a:pt x="7" y="85"/>
                  </a:lnTo>
                  <a:lnTo>
                    <a:pt x="1" y="102"/>
                  </a:lnTo>
                  <a:lnTo>
                    <a:pt x="0" y="120"/>
                  </a:lnTo>
                  <a:lnTo>
                    <a:pt x="3" y="137"/>
                  </a:lnTo>
                  <a:lnTo>
                    <a:pt x="10" y="153"/>
                  </a:lnTo>
                  <a:lnTo>
                    <a:pt x="19" y="169"/>
                  </a:lnTo>
                  <a:lnTo>
                    <a:pt x="33" y="183"/>
                  </a:lnTo>
                  <a:lnTo>
                    <a:pt x="50" y="196"/>
                  </a:lnTo>
                  <a:lnTo>
                    <a:pt x="69" y="206"/>
                  </a:lnTo>
                  <a:lnTo>
                    <a:pt x="92" y="214"/>
                  </a:lnTo>
                  <a:lnTo>
                    <a:pt x="87" y="313"/>
                  </a:lnTo>
                  <a:lnTo>
                    <a:pt x="80" y="412"/>
                  </a:lnTo>
                  <a:lnTo>
                    <a:pt x="73" y="511"/>
                  </a:lnTo>
                  <a:lnTo>
                    <a:pt x="67" y="611"/>
                  </a:lnTo>
                  <a:lnTo>
                    <a:pt x="67" y="627"/>
                  </a:lnTo>
                  <a:lnTo>
                    <a:pt x="67" y="643"/>
                  </a:lnTo>
                  <a:lnTo>
                    <a:pt x="66" y="659"/>
                  </a:lnTo>
                  <a:lnTo>
                    <a:pt x="66" y="675"/>
                  </a:lnTo>
                  <a:lnTo>
                    <a:pt x="61" y="720"/>
                  </a:lnTo>
                  <a:lnTo>
                    <a:pt x="57" y="765"/>
                  </a:lnTo>
                  <a:lnTo>
                    <a:pt x="52" y="811"/>
                  </a:lnTo>
                  <a:lnTo>
                    <a:pt x="48" y="856"/>
                  </a:lnTo>
                  <a:lnTo>
                    <a:pt x="50" y="867"/>
                  </a:lnTo>
                  <a:lnTo>
                    <a:pt x="52" y="879"/>
                  </a:lnTo>
                  <a:lnTo>
                    <a:pt x="53" y="892"/>
                  </a:lnTo>
                  <a:lnTo>
                    <a:pt x="56" y="903"/>
                  </a:lnTo>
                  <a:lnTo>
                    <a:pt x="63" y="904"/>
                  </a:lnTo>
                  <a:lnTo>
                    <a:pt x="71" y="904"/>
                  </a:lnTo>
                  <a:lnTo>
                    <a:pt x="78" y="905"/>
                  </a:lnTo>
                  <a:lnTo>
                    <a:pt x="86" y="907"/>
                  </a:lnTo>
                  <a:lnTo>
                    <a:pt x="92" y="908"/>
                  </a:lnTo>
                  <a:lnTo>
                    <a:pt x="101" y="908"/>
                  </a:lnTo>
                  <a:lnTo>
                    <a:pt x="107" y="909"/>
                  </a:lnTo>
                  <a:lnTo>
                    <a:pt x="116" y="910"/>
                  </a:lnTo>
                  <a:lnTo>
                    <a:pt x="119" y="901"/>
                  </a:lnTo>
                  <a:lnTo>
                    <a:pt x="124" y="892"/>
                  </a:lnTo>
                  <a:lnTo>
                    <a:pt x="127" y="882"/>
                  </a:lnTo>
                  <a:lnTo>
                    <a:pt x="132" y="873"/>
                  </a:lnTo>
                  <a:lnTo>
                    <a:pt x="137" y="834"/>
                  </a:lnTo>
                  <a:lnTo>
                    <a:pt x="143" y="796"/>
                  </a:lnTo>
                  <a:lnTo>
                    <a:pt x="148" y="758"/>
                  </a:lnTo>
                  <a:lnTo>
                    <a:pt x="154" y="719"/>
                  </a:lnTo>
                  <a:lnTo>
                    <a:pt x="158" y="702"/>
                  </a:lnTo>
                  <a:lnTo>
                    <a:pt x="162" y="684"/>
                  </a:lnTo>
                  <a:lnTo>
                    <a:pt x="165" y="667"/>
                  </a:lnTo>
                  <a:lnTo>
                    <a:pt x="170" y="650"/>
                  </a:lnTo>
                  <a:lnTo>
                    <a:pt x="175" y="632"/>
                  </a:lnTo>
                  <a:lnTo>
                    <a:pt x="181" y="615"/>
                  </a:lnTo>
                  <a:lnTo>
                    <a:pt x="187" y="598"/>
                  </a:lnTo>
                  <a:lnTo>
                    <a:pt x="193" y="581"/>
                  </a:lnTo>
                  <a:lnTo>
                    <a:pt x="201" y="551"/>
                  </a:lnTo>
                  <a:lnTo>
                    <a:pt x="209" y="516"/>
                  </a:lnTo>
                  <a:lnTo>
                    <a:pt x="218" y="476"/>
                  </a:lnTo>
                  <a:lnTo>
                    <a:pt x="227" y="431"/>
                  </a:lnTo>
                  <a:lnTo>
                    <a:pt x="238" y="380"/>
                  </a:lnTo>
                  <a:lnTo>
                    <a:pt x="250" y="324"/>
                  </a:lnTo>
                  <a:lnTo>
                    <a:pt x="263" y="259"/>
                  </a:lnTo>
                  <a:lnTo>
                    <a:pt x="277" y="189"/>
                  </a:lnTo>
                  <a:lnTo>
                    <a:pt x="294" y="175"/>
                  </a:lnTo>
                  <a:lnTo>
                    <a:pt x="307" y="160"/>
                  </a:lnTo>
                  <a:lnTo>
                    <a:pt x="315" y="144"/>
                  </a:lnTo>
                  <a:lnTo>
                    <a:pt x="318" y="129"/>
                  </a:lnTo>
                  <a:lnTo>
                    <a:pt x="319" y="113"/>
                  </a:lnTo>
                  <a:lnTo>
                    <a:pt x="316" y="98"/>
                  </a:lnTo>
                  <a:lnTo>
                    <a:pt x="310" y="82"/>
                  </a:lnTo>
                  <a:lnTo>
                    <a:pt x="302" y="68"/>
                  </a:lnTo>
                  <a:lnTo>
                    <a:pt x="291" y="54"/>
                  </a:lnTo>
                  <a:lnTo>
                    <a:pt x="278" y="41"/>
                  </a:lnTo>
                  <a:lnTo>
                    <a:pt x="263" y="30"/>
                  </a:lnTo>
                  <a:lnTo>
                    <a:pt x="247" y="19"/>
                  </a:lnTo>
                  <a:lnTo>
                    <a:pt x="230" y="11"/>
                  </a:lnTo>
                  <a:lnTo>
                    <a:pt x="212" y="6"/>
                  </a:lnTo>
                  <a:lnTo>
                    <a:pt x="194" y="1"/>
                  </a:lnTo>
                  <a:lnTo>
                    <a:pt x="175" y="0"/>
                  </a:lnTo>
                  <a:close/>
                </a:path>
              </a:pathLst>
            </a:custGeom>
            <a:solidFill>
              <a:srgbClr val="FFF9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87" name="Freeform 19"/>
            <p:cNvSpPr>
              <a:spLocks noChangeAspect="1"/>
            </p:cNvSpPr>
            <p:nvPr/>
          </p:nvSpPr>
          <p:spPr bwMode="auto">
            <a:xfrm>
              <a:off x="827" y="2281"/>
              <a:ext cx="143" cy="448"/>
            </a:xfrm>
            <a:custGeom>
              <a:avLst/>
              <a:gdLst>
                <a:gd name="T0" fmla="*/ 21 w 286"/>
                <a:gd name="T1" fmla="*/ 0 h 896"/>
                <a:gd name="T2" fmla="*/ 16 w 286"/>
                <a:gd name="T3" fmla="*/ 1 h 896"/>
                <a:gd name="T4" fmla="*/ 12 w 286"/>
                <a:gd name="T5" fmla="*/ 2 h 896"/>
                <a:gd name="T6" fmla="*/ 9 w 286"/>
                <a:gd name="T7" fmla="*/ 3 h 896"/>
                <a:gd name="T8" fmla="*/ 6 w 286"/>
                <a:gd name="T9" fmla="*/ 5 h 896"/>
                <a:gd name="T10" fmla="*/ 4 w 286"/>
                <a:gd name="T11" fmla="*/ 7 h 896"/>
                <a:gd name="T12" fmla="*/ 2 w 286"/>
                <a:gd name="T13" fmla="*/ 8 h 896"/>
                <a:gd name="T14" fmla="*/ 1 w 286"/>
                <a:gd name="T15" fmla="*/ 10 h 896"/>
                <a:gd name="T16" fmla="*/ 0 w 286"/>
                <a:gd name="T17" fmla="*/ 12 h 896"/>
                <a:gd name="T18" fmla="*/ 0 w 286"/>
                <a:gd name="T19" fmla="*/ 14 h 896"/>
                <a:gd name="T20" fmla="*/ 1 w 286"/>
                <a:gd name="T21" fmla="*/ 16 h 896"/>
                <a:gd name="T22" fmla="*/ 2 w 286"/>
                <a:gd name="T23" fmla="*/ 18 h 896"/>
                <a:gd name="T24" fmla="*/ 3 w 286"/>
                <a:gd name="T25" fmla="*/ 19 h 896"/>
                <a:gd name="T26" fmla="*/ 5 w 286"/>
                <a:gd name="T27" fmla="*/ 21 h 896"/>
                <a:gd name="T28" fmla="*/ 7 w 286"/>
                <a:gd name="T29" fmla="*/ 22 h 896"/>
                <a:gd name="T30" fmla="*/ 10 w 286"/>
                <a:gd name="T31" fmla="*/ 23 h 896"/>
                <a:gd name="T32" fmla="*/ 12 w 286"/>
                <a:gd name="T33" fmla="*/ 23 h 896"/>
                <a:gd name="T34" fmla="*/ 8 w 286"/>
                <a:gd name="T35" fmla="*/ 76 h 896"/>
                <a:gd name="T36" fmla="*/ 7 w 286"/>
                <a:gd name="T37" fmla="*/ 84 h 896"/>
                <a:gd name="T38" fmla="*/ 5 w 286"/>
                <a:gd name="T39" fmla="*/ 106 h 896"/>
                <a:gd name="T40" fmla="*/ 6 w 286"/>
                <a:gd name="T41" fmla="*/ 112 h 896"/>
                <a:gd name="T42" fmla="*/ 11 w 286"/>
                <a:gd name="T43" fmla="*/ 112 h 896"/>
                <a:gd name="T44" fmla="*/ 13 w 286"/>
                <a:gd name="T45" fmla="*/ 108 h 896"/>
                <a:gd name="T46" fmla="*/ 16 w 286"/>
                <a:gd name="T47" fmla="*/ 89 h 896"/>
                <a:gd name="T48" fmla="*/ 17 w 286"/>
                <a:gd name="T49" fmla="*/ 80 h 896"/>
                <a:gd name="T50" fmla="*/ 20 w 286"/>
                <a:gd name="T51" fmla="*/ 71 h 896"/>
                <a:gd name="T52" fmla="*/ 21 w 286"/>
                <a:gd name="T53" fmla="*/ 68 h 896"/>
                <a:gd name="T54" fmla="*/ 21 w 286"/>
                <a:gd name="T55" fmla="*/ 63 h 896"/>
                <a:gd name="T56" fmla="*/ 22 w 286"/>
                <a:gd name="T57" fmla="*/ 58 h 896"/>
                <a:gd name="T58" fmla="*/ 23 w 286"/>
                <a:gd name="T59" fmla="*/ 53 h 896"/>
                <a:gd name="T60" fmla="*/ 24 w 286"/>
                <a:gd name="T61" fmla="*/ 47 h 896"/>
                <a:gd name="T62" fmla="*/ 26 w 286"/>
                <a:gd name="T63" fmla="*/ 40 h 896"/>
                <a:gd name="T64" fmla="*/ 27 w 286"/>
                <a:gd name="T65" fmla="*/ 32 h 896"/>
                <a:gd name="T66" fmla="*/ 29 w 286"/>
                <a:gd name="T67" fmla="*/ 23 h 896"/>
                <a:gd name="T68" fmla="*/ 34 w 286"/>
                <a:gd name="T69" fmla="*/ 20 h 896"/>
                <a:gd name="T70" fmla="*/ 36 w 286"/>
                <a:gd name="T71" fmla="*/ 16 h 896"/>
                <a:gd name="T72" fmla="*/ 36 w 286"/>
                <a:gd name="T73" fmla="*/ 13 h 896"/>
                <a:gd name="T74" fmla="*/ 35 w 286"/>
                <a:gd name="T75" fmla="*/ 9 h 896"/>
                <a:gd name="T76" fmla="*/ 33 w 286"/>
                <a:gd name="T77" fmla="*/ 6 h 896"/>
                <a:gd name="T78" fmla="*/ 29 w 286"/>
                <a:gd name="T79" fmla="*/ 3 h 896"/>
                <a:gd name="T80" fmla="*/ 25 w 286"/>
                <a:gd name="T81" fmla="*/ 1 h 896"/>
                <a:gd name="T82" fmla="*/ 21 w 286"/>
                <a:gd name="T83" fmla="*/ 0 h 8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6" h="896">
                  <a:moveTo>
                    <a:pt x="166" y="0"/>
                  </a:moveTo>
                  <a:lnTo>
                    <a:pt x="127" y="5"/>
                  </a:lnTo>
                  <a:lnTo>
                    <a:pt x="95" y="13"/>
                  </a:lnTo>
                  <a:lnTo>
                    <a:pt x="67" y="24"/>
                  </a:lnTo>
                  <a:lnTo>
                    <a:pt x="44" y="35"/>
                  </a:lnTo>
                  <a:lnTo>
                    <a:pt x="27" y="49"/>
                  </a:lnTo>
                  <a:lnTo>
                    <a:pt x="13" y="64"/>
                  </a:lnTo>
                  <a:lnTo>
                    <a:pt x="5" y="79"/>
                  </a:lnTo>
                  <a:lnTo>
                    <a:pt x="0" y="94"/>
                  </a:lnTo>
                  <a:lnTo>
                    <a:pt x="0" y="110"/>
                  </a:lnTo>
                  <a:lnTo>
                    <a:pt x="4" y="124"/>
                  </a:lnTo>
                  <a:lnTo>
                    <a:pt x="10" y="138"/>
                  </a:lnTo>
                  <a:lnTo>
                    <a:pt x="22" y="150"/>
                  </a:lnTo>
                  <a:lnTo>
                    <a:pt x="36" y="162"/>
                  </a:lnTo>
                  <a:lnTo>
                    <a:pt x="52" y="170"/>
                  </a:lnTo>
                  <a:lnTo>
                    <a:pt x="73" y="177"/>
                  </a:lnTo>
                  <a:lnTo>
                    <a:pt x="95" y="180"/>
                  </a:lnTo>
                  <a:lnTo>
                    <a:pt x="59" y="601"/>
                  </a:lnTo>
                  <a:lnTo>
                    <a:pt x="55" y="665"/>
                  </a:lnTo>
                  <a:lnTo>
                    <a:pt x="37" y="844"/>
                  </a:lnTo>
                  <a:lnTo>
                    <a:pt x="42" y="890"/>
                  </a:lnTo>
                  <a:lnTo>
                    <a:pt x="86" y="896"/>
                  </a:lnTo>
                  <a:lnTo>
                    <a:pt x="100" y="859"/>
                  </a:lnTo>
                  <a:lnTo>
                    <a:pt x="122" y="706"/>
                  </a:lnTo>
                  <a:lnTo>
                    <a:pt x="136" y="637"/>
                  </a:lnTo>
                  <a:lnTo>
                    <a:pt x="156" y="568"/>
                  </a:lnTo>
                  <a:lnTo>
                    <a:pt x="161" y="538"/>
                  </a:lnTo>
                  <a:lnTo>
                    <a:pt x="167" y="503"/>
                  </a:lnTo>
                  <a:lnTo>
                    <a:pt x="174" y="464"/>
                  </a:lnTo>
                  <a:lnTo>
                    <a:pt x="182" y="419"/>
                  </a:lnTo>
                  <a:lnTo>
                    <a:pt x="191" y="369"/>
                  </a:lnTo>
                  <a:lnTo>
                    <a:pt x="203" y="313"/>
                  </a:lnTo>
                  <a:lnTo>
                    <a:pt x="215" y="250"/>
                  </a:lnTo>
                  <a:lnTo>
                    <a:pt x="230" y="179"/>
                  </a:lnTo>
                  <a:lnTo>
                    <a:pt x="265" y="155"/>
                  </a:lnTo>
                  <a:lnTo>
                    <a:pt x="282" y="127"/>
                  </a:lnTo>
                  <a:lnTo>
                    <a:pt x="286" y="99"/>
                  </a:lnTo>
                  <a:lnTo>
                    <a:pt x="277" y="70"/>
                  </a:lnTo>
                  <a:lnTo>
                    <a:pt x="257" y="43"/>
                  </a:lnTo>
                  <a:lnTo>
                    <a:pt x="230" y="21"/>
                  </a:lnTo>
                  <a:lnTo>
                    <a:pt x="199" y="6"/>
                  </a:lnTo>
                  <a:lnTo>
                    <a:pt x="1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88" name="Freeform 20"/>
            <p:cNvSpPr>
              <a:spLocks noChangeAspect="1"/>
            </p:cNvSpPr>
            <p:nvPr/>
          </p:nvSpPr>
          <p:spPr bwMode="auto">
            <a:xfrm>
              <a:off x="683" y="2195"/>
              <a:ext cx="173" cy="240"/>
            </a:xfrm>
            <a:custGeom>
              <a:avLst/>
              <a:gdLst>
                <a:gd name="T0" fmla="*/ 34 w 346"/>
                <a:gd name="T1" fmla="*/ 0 h 480"/>
                <a:gd name="T2" fmla="*/ 30 w 346"/>
                <a:gd name="T3" fmla="*/ 2 h 480"/>
                <a:gd name="T4" fmla="*/ 26 w 346"/>
                <a:gd name="T5" fmla="*/ 4 h 480"/>
                <a:gd name="T6" fmla="*/ 22 w 346"/>
                <a:gd name="T7" fmla="*/ 6 h 480"/>
                <a:gd name="T8" fmla="*/ 19 w 346"/>
                <a:gd name="T9" fmla="*/ 8 h 480"/>
                <a:gd name="T10" fmla="*/ 15 w 346"/>
                <a:gd name="T11" fmla="*/ 11 h 480"/>
                <a:gd name="T12" fmla="*/ 12 w 346"/>
                <a:gd name="T13" fmla="*/ 15 h 480"/>
                <a:gd name="T14" fmla="*/ 9 w 346"/>
                <a:gd name="T15" fmla="*/ 18 h 480"/>
                <a:gd name="T16" fmla="*/ 6 w 346"/>
                <a:gd name="T17" fmla="*/ 22 h 480"/>
                <a:gd name="T18" fmla="*/ 4 w 346"/>
                <a:gd name="T19" fmla="*/ 26 h 480"/>
                <a:gd name="T20" fmla="*/ 3 w 346"/>
                <a:gd name="T21" fmla="*/ 30 h 480"/>
                <a:gd name="T22" fmla="*/ 1 w 346"/>
                <a:gd name="T23" fmla="*/ 35 h 480"/>
                <a:gd name="T24" fmla="*/ 1 w 346"/>
                <a:gd name="T25" fmla="*/ 40 h 480"/>
                <a:gd name="T26" fmla="*/ 0 w 346"/>
                <a:gd name="T27" fmla="*/ 45 h 480"/>
                <a:gd name="T28" fmla="*/ 1 w 346"/>
                <a:gd name="T29" fmla="*/ 50 h 480"/>
                <a:gd name="T30" fmla="*/ 2 w 346"/>
                <a:gd name="T31" fmla="*/ 55 h 480"/>
                <a:gd name="T32" fmla="*/ 4 w 346"/>
                <a:gd name="T33" fmla="*/ 60 h 480"/>
                <a:gd name="T34" fmla="*/ 5 w 346"/>
                <a:gd name="T35" fmla="*/ 56 h 480"/>
                <a:gd name="T36" fmla="*/ 6 w 346"/>
                <a:gd name="T37" fmla="*/ 51 h 480"/>
                <a:gd name="T38" fmla="*/ 7 w 346"/>
                <a:gd name="T39" fmla="*/ 47 h 480"/>
                <a:gd name="T40" fmla="*/ 8 w 346"/>
                <a:gd name="T41" fmla="*/ 43 h 480"/>
                <a:gd name="T42" fmla="*/ 10 w 346"/>
                <a:gd name="T43" fmla="*/ 38 h 480"/>
                <a:gd name="T44" fmla="*/ 12 w 346"/>
                <a:gd name="T45" fmla="*/ 34 h 480"/>
                <a:gd name="T46" fmla="*/ 14 w 346"/>
                <a:gd name="T47" fmla="*/ 30 h 480"/>
                <a:gd name="T48" fmla="*/ 16 w 346"/>
                <a:gd name="T49" fmla="*/ 26 h 480"/>
                <a:gd name="T50" fmla="*/ 19 w 346"/>
                <a:gd name="T51" fmla="*/ 22 h 480"/>
                <a:gd name="T52" fmla="*/ 21 w 346"/>
                <a:gd name="T53" fmla="*/ 18 h 480"/>
                <a:gd name="T54" fmla="*/ 24 w 346"/>
                <a:gd name="T55" fmla="*/ 15 h 480"/>
                <a:gd name="T56" fmla="*/ 28 w 346"/>
                <a:gd name="T57" fmla="*/ 12 h 480"/>
                <a:gd name="T58" fmla="*/ 31 w 346"/>
                <a:gd name="T59" fmla="*/ 9 h 480"/>
                <a:gd name="T60" fmla="*/ 35 w 346"/>
                <a:gd name="T61" fmla="*/ 6 h 480"/>
                <a:gd name="T62" fmla="*/ 39 w 346"/>
                <a:gd name="T63" fmla="*/ 4 h 480"/>
                <a:gd name="T64" fmla="*/ 44 w 346"/>
                <a:gd name="T65" fmla="*/ 1 h 480"/>
                <a:gd name="T66" fmla="*/ 34 w 346"/>
                <a:gd name="T67" fmla="*/ 0 h 4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6" h="480">
                  <a:moveTo>
                    <a:pt x="266" y="0"/>
                  </a:moveTo>
                  <a:lnTo>
                    <a:pt x="235" y="11"/>
                  </a:lnTo>
                  <a:lnTo>
                    <a:pt x="205" y="25"/>
                  </a:lnTo>
                  <a:lnTo>
                    <a:pt x="175" y="44"/>
                  </a:lnTo>
                  <a:lnTo>
                    <a:pt x="146" y="63"/>
                  </a:lnTo>
                  <a:lnTo>
                    <a:pt x="119" y="87"/>
                  </a:lnTo>
                  <a:lnTo>
                    <a:pt x="93" y="113"/>
                  </a:lnTo>
                  <a:lnTo>
                    <a:pt x="69" y="142"/>
                  </a:lnTo>
                  <a:lnTo>
                    <a:pt x="48" y="173"/>
                  </a:lnTo>
                  <a:lnTo>
                    <a:pt x="31" y="205"/>
                  </a:lnTo>
                  <a:lnTo>
                    <a:pt x="17" y="240"/>
                  </a:lnTo>
                  <a:lnTo>
                    <a:pt x="7" y="276"/>
                  </a:lnTo>
                  <a:lnTo>
                    <a:pt x="1" y="314"/>
                  </a:lnTo>
                  <a:lnTo>
                    <a:pt x="0" y="355"/>
                  </a:lnTo>
                  <a:lnTo>
                    <a:pt x="5" y="395"/>
                  </a:lnTo>
                  <a:lnTo>
                    <a:pt x="14" y="438"/>
                  </a:lnTo>
                  <a:lnTo>
                    <a:pt x="30" y="480"/>
                  </a:lnTo>
                  <a:lnTo>
                    <a:pt x="36" y="445"/>
                  </a:lnTo>
                  <a:lnTo>
                    <a:pt x="43" y="408"/>
                  </a:lnTo>
                  <a:lnTo>
                    <a:pt x="52" y="372"/>
                  </a:lnTo>
                  <a:lnTo>
                    <a:pt x="63" y="337"/>
                  </a:lnTo>
                  <a:lnTo>
                    <a:pt x="76" y="303"/>
                  </a:lnTo>
                  <a:lnTo>
                    <a:pt x="91" y="268"/>
                  </a:lnTo>
                  <a:lnTo>
                    <a:pt x="107" y="236"/>
                  </a:lnTo>
                  <a:lnTo>
                    <a:pt x="126" y="204"/>
                  </a:lnTo>
                  <a:lnTo>
                    <a:pt x="146" y="174"/>
                  </a:lnTo>
                  <a:lnTo>
                    <a:pt x="168" y="144"/>
                  </a:lnTo>
                  <a:lnTo>
                    <a:pt x="192" y="116"/>
                  </a:lnTo>
                  <a:lnTo>
                    <a:pt x="219" y="91"/>
                  </a:lnTo>
                  <a:lnTo>
                    <a:pt x="248" y="67"/>
                  </a:lnTo>
                  <a:lnTo>
                    <a:pt x="278" y="45"/>
                  </a:lnTo>
                  <a:lnTo>
                    <a:pt x="311" y="25"/>
                  </a:lnTo>
                  <a:lnTo>
                    <a:pt x="346" y="8"/>
                  </a:lnTo>
                  <a:lnTo>
                    <a:pt x="26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89" name="Freeform 21"/>
            <p:cNvSpPr>
              <a:spLocks noChangeAspect="1"/>
            </p:cNvSpPr>
            <p:nvPr/>
          </p:nvSpPr>
          <p:spPr bwMode="auto">
            <a:xfrm>
              <a:off x="685" y="2197"/>
              <a:ext cx="169" cy="235"/>
            </a:xfrm>
            <a:custGeom>
              <a:avLst/>
              <a:gdLst>
                <a:gd name="T0" fmla="*/ 33 w 337"/>
                <a:gd name="T1" fmla="*/ 0 h 469"/>
                <a:gd name="T2" fmla="*/ 29 w 337"/>
                <a:gd name="T3" fmla="*/ 2 h 469"/>
                <a:gd name="T4" fmla="*/ 25 w 337"/>
                <a:gd name="T5" fmla="*/ 4 h 469"/>
                <a:gd name="T6" fmla="*/ 22 w 337"/>
                <a:gd name="T7" fmla="*/ 6 h 469"/>
                <a:gd name="T8" fmla="*/ 18 w 337"/>
                <a:gd name="T9" fmla="*/ 8 h 469"/>
                <a:gd name="T10" fmla="*/ 15 w 337"/>
                <a:gd name="T11" fmla="*/ 11 h 469"/>
                <a:gd name="T12" fmla="*/ 12 w 337"/>
                <a:gd name="T13" fmla="*/ 14 h 469"/>
                <a:gd name="T14" fmla="*/ 9 w 337"/>
                <a:gd name="T15" fmla="*/ 18 h 469"/>
                <a:gd name="T16" fmla="*/ 6 w 337"/>
                <a:gd name="T17" fmla="*/ 22 h 469"/>
                <a:gd name="T18" fmla="*/ 4 w 337"/>
                <a:gd name="T19" fmla="*/ 25 h 469"/>
                <a:gd name="T20" fmla="*/ 3 w 337"/>
                <a:gd name="T21" fmla="*/ 30 h 469"/>
                <a:gd name="T22" fmla="*/ 1 w 337"/>
                <a:gd name="T23" fmla="*/ 34 h 469"/>
                <a:gd name="T24" fmla="*/ 1 w 337"/>
                <a:gd name="T25" fmla="*/ 39 h 469"/>
                <a:gd name="T26" fmla="*/ 0 w 337"/>
                <a:gd name="T27" fmla="*/ 44 h 469"/>
                <a:gd name="T28" fmla="*/ 1 w 337"/>
                <a:gd name="T29" fmla="*/ 49 h 469"/>
                <a:gd name="T30" fmla="*/ 2 w 337"/>
                <a:gd name="T31" fmla="*/ 54 h 469"/>
                <a:gd name="T32" fmla="*/ 4 w 337"/>
                <a:gd name="T33" fmla="*/ 59 h 469"/>
                <a:gd name="T34" fmla="*/ 5 w 337"/>
                <a:gd name="T35" fmla="*/ 55 h 469"/>
                <a:gd name="T36" fmla="*/ 5 w 337"/>
                <a:gd name="T37" fmla="*/ 50 h 469"/>
                <a:gd name="T38" fmla="*/ 7 w 337"/>
                <a:gd name="T39" fmla="*/ 46 h 469"/>
                <a:gd name="T40" fmla="*/ 8 w 337"/>
                <a:gd name="T41" fmla="*/ 41 h 469"/>
                <a:gd name="T42" fmla="*/ 9 w 337"/>
                <a:gd name="T43" fmla="*/ 37 h 469"/>
                <a:gd name="T44" fmla="*/ 11 w 337"/>
                <a:gd name="T45" fmla="*/ 33 h 469"/>
                <a:gd name="T46" fmla="*/ 13 w 337"/>
                <a:gd name="T47" fmla="*/ 29 h 469"/>
                <a:gd name="T48" fmla="*/ 15 w 337"/>
                <a:gd name="T49" fmla="*/ 25 h 469"/>
                <a:gd name="T50" fmla="*/ 18 w 337"/>
                <a:gd name="T51" fmla="*/ 21 h 469"/>
                <a:gd name="T52" fmla="*/ 21 w 337"/>
                <a:gd name="T53" fmla="*/ 18 h 469"/>
                <a:gd name="T54" fmla="*/ 24 w 337"/>
                <a:gd name="T55" fmla="*/ 14 h 469"/>
                <a:gd name="T56" fmla="*/ 27 w 337"/>
                <a:gd name="T57" fmla="*/ 11 h 469"/>
                <a:gd name="T58" fmla="*/ 30 w 337"/>
                <a:gd name="T59" fmla="*/ 8 h 469"/>
                <a:gd name="T60" fmla="*/ 34 w 337"/>
                <a:gd name="T61" fmla="*/ 6 h 469"/>
                <a:gd name="T62" fmla="*/ 38 w 337"/>
                <a:gd name="T63" fmla="*/ 3 h 469"/>
                <a:gd name="T64" fmla="*/ 43 w 337"/>
                <a:gd name="T65" fmla="*/ 1 h 469"/>
                <a:gd name="T66" fmla="*/ 41 w 337"/>
                <a:gd name="T67" fmla="*/ 1 h 469"/>
                <a:gd name="T68" fmla="*/ 40 w 337"/>
                <a:gd name="T69" fmla="*/ 1 h 469"/>
                <a:gd name="T70" fmla="*/ 39 w 337"/>
                <a:gd name="T71" fmla="*/ 1 h 469"/>
                <a:gd name="T72" fmla="*/ 38 w 337"/>
                <a:gd name="T73" fmla="*/ 1 h 469"/>
                <a:gd name="T74" fmla="*/ 37 w 337"/>
                <a:gd name="T75" fmla="*/ 1 h 469"/>
                <a:gd name="T76" fmla="*/ 35 w 337"/>
                <a:gd name="T77" fmla="*/ 1 h 469"/>
                <a:gd name="T78" fmla="*/ 34 w 337"/>
                <a:gd name="T79" fmla="*/ 0 h 469"/>
                <a:gd name="T80" fmla="*/ 33 w 337"/>
                <a:gd name="T81" fmla="*/ 0 h 4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 h="469">
                  <a:moveTo>
                    <a:pt x="259" y="0"/>
                  </a:moveTo>
                  <a:lnTo>
                    <a:pt x="229" y="12"/>
                  </a:lnTo>
                  <a:lnTo>
                    <a:pt x="200" y="26"/>
                  </a:lnTo>
                  <a:lnTo>
                    <a:pt x="170" y="44"/>
                  </a:lnTo>
                  <a:lnTo>
                    <a:pt x="142" y="64"/>
                  </a:lnTo>
                  <a:lnTo>
                    <a:pt x="116" y="86"/>
                  </a:lnTo>
                  <a:lnTo>
                    <a:pt x="91" y="111"/>
                  </a:lnTo>
                  <a:lnTo>
                    <a:pt x="67" y="139"/>
                  </a:lnTo>
                  <a:lnTo>
                    <a:pt x="48" y="169"/>
                  </a:lnTo>
                  <a:lnTo>
                    <a:pt x="31" y="200"/>
                  </a:lnTo>
                  <a:lnTo>
                    <a:pt x="17" y="233"/>
                  </a:lnTo>
                  <a:lnTo>
                    <a:pt x="6" y="269"/>
                  </a:lnTo>
                  <a:lnTo>
                    <a:pt x="1" y="306"/>
                  </a:lnTo>
                  <a:lnTo>
                    <a:pt x="0" y="345"/>
                  </a:lnTo>
                  <a:lnTo>
                    <a:pt x="3" y="385"/>
                  </a:lnTo>
                  <a:lnTo>
                    <a:pt x="12" y="427"/>
                  </a:lnTo>
                  <a:lnTo>
                    <a:pt x="27" y="469"/>
                  </a:lnTo>
                  <a:lnTo>
                    <a:pt x="33" y="434"/>
                  </a:lnTo>
                  <a:lnTo>
                    <a:pt x="40" y="397"/>
                  </a:lnTo>
                  <a:lnTo>
                    <a:pt x="49" y="362"/>
                  </a:lnTo>
                  <a:lnTo>
                    <a:pt x="59" y="328"/>
                  </a:lnTo>
                  <a:lnTo>
                    <a:pt x="72" y="293"/>
                  </a:lnTo>
                  <a:lnTo>
                    <a:pt x="86" y="260"/>
                  </a:lnTo>
                  <a:lnTo>
                    <a:pt x="102" y="227"/>
                  </a:lnTo>
                  <a:lnTo>
                    <a:pt x="120" y="196"/>
                  </a:lnTo>
                  <a:lnTo>
                    <a:pt x="140" y="166"/>
                  </a:lnTo>
                  <a:lnTo>
                    <a:pt x="162" y="139"/>
                  </a:lnTo>
                  <a:lnTo>
                    <a:pt x="185" y="111"/>
                  </a:lnTo>
                  <a:lnTo>
                    <a:pt x="211" y="87"/>
                  </a:lnTo>
                  <a:lnTo>
                    <a:pt x="239" y="63"/>
                  </a:lnTo>
                  <a:lnTo>
                    <a:pt x="270" y="42"/>
                  </a:lnTo>
                  <a:lnTo>
                    <a:pt x="302" y="22"/>
                  </a:lnTo>
                  <a:lnTo>
                    <a:pt x="337" y="5"/>
                  </a:lnTo>
                  <a:lnTo>
                    <a:pt x="327" y="5"/>
                  </a:lnTo>
                  <a:lnTo>
                    <a:pt x="317" y="4"/>
                  </a:lnTo>
                  <a:lnTo>
                    <a:pt x="307" y="4"/>
                  </a:lnTo>
                  <a:lnTo>
                    <a:pt x="298" y="3"/>
                  </a:lnTo>
                  <a:lnTo>
                    <a:pt x="289" y="2"/>
                  </a:lnTo>
                  <a:lnTo>
                    <a:pt x="278" y="2"/>
                  </a:lnTo>
                  <a:lnTo>
                    <a:pt x="269" y="0"/>
                  </a:lnTo>
                  <a:lnTo>
                    <a:pt x="25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90" name="Freeform 22"/>
            <p:cNvSpPr>
              <a:spLocks noChangeAspect="1"/>
            </p:cNvSpPr>
            <p:nvPr/>
          </p:nvSpPr>
          <p:spPr bwMode="auto">
            <a:xfrm>
              <a:off x="686" y="2199"/>
              <a:ext cx="166" cy="229"/>
            </a:xfrm>
            <a:custGeom>
              <a:avLst/>
              <a:gdLst>
                <a:gd name="T0" fmla="*/ 32 w 332"/>
                <a:gd name="T1" fmla="*/ 0 h 458"/>
                <a:gd name="T2" fmla="*/ 28 w 332"/>
                <a:gd name="T3" fmla="*/ 2 h 458"/>
                <a:gd name="T4" fmla="*/ 25 w 332"/>
                <a:gd name="T5" fmla="*/ 4 h 458"/>
                <a:gd name="T6" fmla="*/ 21 w 332"/>
                <a:gd name="T7" fmla="*/ 6 h 458"/>
                <a:gd name="T8" fmla="*/ 18 w 332"/>
                <a:gd name="T9" fmla="*/ 8 h 458"/>
                <a:gd name="T10" fmla="*/ 15 w 332"/>
                <a:gd name="T11" fmla="*/ 11 h 458"/>
                <a:gd name="T12" fmla="*/ 12 w 332"/>
                <a:gd name="T13" fmla="*/ 14 h 458"/>
                <a:gd name="T14" fmla="*/ 9 w 332"/>
                <a:gd name="T15" fmla="*/ 17 h 458"/>
                <a:gd name="T16" fmla="*/ 6 w 332"/>
                <a:gd name="T17" fmla="*/ 21 h 458"/>
                <a:gd name="T18" fmla="*/ 4 w 332"/>
                <a:gd name="T19" fmla="*/ 25 h 458"/>
                <a:gd name="T20" fmla="*/ 3 w 332"/>
                <a:gd name="T21" fmla="*/ 29 h 458"/>
                <a:gd name="T22" fmla="*/ 1 w 332"/>
                <a:gd name="T23" fmla="*/ 33 h 458"/>
                <a:gd name="T24" fmla="*/ 1 w 332"/>
                <a:gd name="T25" fmla="*/ 38 h 458"/>
                <a:gd name="T26" fmla="*/ 0 w 332"/>
                <a:gd name="T27" fmla="*/ 42 h 458"/>
                <a:gd name="T28" fmla="*/ 1 w 332"/>
                <a:gd name="T29" fmla="*/ 47 h 458"/>
                <a:gd name="T30" fmla="*/ 2 w 332"/>
                <a:gd name="T31" fmla="*/ 52 h 458"/>
                <a:gd name="T32" fmla="*/ 4 w 332"/>
                <a:gd name="T33" fmla="*/ 58 h 458"/>
                <a:gd name="T34" fmla="*/ 4 w 332"/>
                <a:gd name="T35" fmla="*/ 53 h 458"/>
                <a:gd name="T36" fmla="*/ 5 w 332"/>
                <a:gd name="T37" fmla="*/ 49 h 458"/>
                <a:gd name="T38" fmla="*/ 6 w 332"/>
                <a:gd name="T39" fmla="*/ 44 h 458"/>
                <a:gd name="T40" fmla="*/ 8 w 332"/>
                <a:gd name="T41" fmla="*/ 40 h 458"/>
                <a:gd name="T42" fmla="*/ 9 w 332"/>
                <a:gd name="T43" fmla="*/ 36 h 458"/>
                <a:gd name="T44" fmla="*/ 11 w 332"/>
                <a:gd name="T45" fmla="*/ 32 h 458"/>
                <a:gd name="T46" fmla="*/ 13 w 332"/>
                <a:gd name="T47" fmla="*/ 28 h 458"/>
                <a:gd name="T48" fmla="*/ 15 w 332"/>
                <a:gd name="T49" fmla="*/ 24 h 458"/>
                <a:gd name="T50" fmla="*/ 17 w 332"/>
                <a:gd name="T51" fmla="*/ 20 h 458"/>
                <a:gd name="T52" fmla="*/ 20 w 332"/>
                <a:gd name="T53" fmla="*/ 17 h 458"/>
                <a:gd name="T54" fmla="*/ 23 w 332"/>
                <a:gd name="T55" fmla="*/ 14 h 458"/>
                <a:gd name="T56" fmla="*/ 26 w 332"/>
                <a:gd name="T57" fmla="*/ 11 h 458"/>
                <a:gd name="T58" fmla="*/ 30 w 332"/>
                <a:gd name="T59" fmla="*/ 8 h 458"/>
                <a:gd name="T60" fmla="*/ 34 w 332"/>
                <a:gd name="T61" fmla="*/ 5 h 458"/>
                <a:gd name="T62" fmla="*/ 38 w 332"/>
                <a:gd name="T63" fmla="*/ 3 h 458"/>
                <a:gd name="T64" fmla="*/ 42 w 332"/>
                <a:gd name="T65" fmla="*/ 1 h 458"/>
                <a:gd name="T66" fmla="*/ 41 w 332"/>
                <a:gd name="T67" fmla="*/ 1 h 458"/>
                <a:gd name="T68" fmla="*/ 39 w 332"/>
                <a:gd name="T69" fmla="*/ 1 h 458"/>
                <a:gd name="T70" fmla="*/ 38 w 332"/>
                <a:gd name="T71" fmla="*/ 1 h 458"/>
                <a:gd name="T72" fmla="*/ 37 w 332"/>
                <a:gd name="T73" fmla="*/ 1 h 458"/>
                <a:gd name="T74" fmla="*/ 36 w 332"/>
                <a:gd name="T75" fmla="*/ 1 h 458"/>
                <a:gd name="T76" fmla="*/ 35 w 332"/>
                <a:gd name="T77" fmla="*/ 1 h 458"/>
                <a:gd name="T78" fmla="*/ 33 w 332"/>
                <a:gd name="T79" fmla="*/ 0 h 458"/>
                <a:gd name="T80" fmla="*/ 32 w 332"/>
                <a:gd name="T81" fmla="*/ 0 h 4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2" h="458">
                  <a:moveTo>
                    <a:pt x="253" y="0"/>
                  </a:moveTo>
                  <a:lnTo>
                    <a:pt x="224" y="11"/>
                  </a:lnTo>
                  <a:lnTo>
                    <a:pt x="196" y="26"/>
                  </a:lnTo>
                  <a:lnTo>
                    <a:pt x="168" y="44"/>
                  </a:lnTo>
                  <a:lnTo>
                    <a:pt x="140" y="63"/>
                  </a:lnTo>
                  <a:lnTo>
                    <a:pt x="114" y="85"/>
                  </a:lnTo>
                  <a:lnTo>
                    <a:pt x="90" y="109"/>
                  </a:lnTo>
                  <a:lnTo>
                    <a:pt x="68" y="136"/>
                  </a:lnTo>
                  <a:lnTo>
                    <a:pt x="48" y="165"/>
                  </a:lnTo>
                  <a:lnTo>
                    <a:pt x="31" y="195"/>
                  </a:lnTo>
                  <a:lnTo>
                    <a:pt x="18" y="228"/>
                  </a:lnTo>
                  <a:lnTo>
                    <a:pt x="8" y="263"/>
                  </a:lnTo>
                  <a:lnTo>
                    <a:pt x="2" y="298"/>
                  </a:lnTo>
                  <a:lnTo>
                    <a:pt x="0" y="336"/>
                  </a:lnTo>
                  <a:lnTo>
                    <a:pt x="3" y="376"/>
                  </a:lnTo>
                  <a:lnTo>
                    <a:pt x="12" y="416"/>
                  </a:lnTo>
                  <a:lnTo>
                    <a:pt x="26" y="458"/>
                  </a:lnTo>
                  <a:lnTo>
                    <a:pt x="32" y="422"/>
                  </a:lnTo>
                  <a:lnTo>
                    <a:pt x="39" y="386"/>
                  </a:lnTo>
                  <a:lnTo>
                    <a:pt x="47" y="351"/>
                  </a:lnTo>
                  <a:lnTo>
                    <a:pt x="57" y="317"/>
                  </a:lnTo>
                  <a:lnTo>
                    <a:pt x="69" y="283"/>
                  </a:lnTo>
                  <a:lnTo>
                    <a:pt x="83" y="250"/>
                  </a:lnTo>
                  <a:lnTo>
                    <a:pt x="99" y="219"/>
                  </a:lnTo>
                  <a:lnTo>
                    <a:pt x="116" y="189"/>
                  </a:lnTo>
                  <a:lnTo>
                    <a:pt x="136" y="160"/>
                  </a:lnTo>
                  <a:lnTo>
                    <a:pt x="156" y="132"/>
                  </a:lnTo>
                  <a:lnTo>
                    <a:pt x="181" y="106"/>
                  </a:lnTo>
                  <a:lnTo>
                    <a:pt x="206" y="82"/>
                  </a:lnTo>
                  <a:lnTo>
                    <a:pt x="234" y="59"/>
                  </a:lnTo>
                  <a:lnTo>
                    <a:pt x="265" y="38"/>
                  </a:lnTo>
                  <a:lnTo>
                    <a:pt x="297" y="20"/>
                  </a:lnTo>
                  <a:lnTo>
                    <a:pt x="332" y="3"/>
                  </a:lnTo>
                  <a:lnTo>
                    <a:pt x="321" y="3"/>
                  </a:lnTo>
                  <a:lnTo>
                    <a:pt x="312" y="2"/>
                  </a:lnTo>
                  <a:lnTo>
                    <a:pt x="302" y="2"/>
                  </a:lnTo>
                  <a:lnTo>
                    <a:pt x="292" y="1"/>
                  </a:lnTo>
                  <a:lnTo>
                    <a:pt x="282" y="1"/>
                  </a:lnTo>
                  <a:lnTo>
                    <a:pt x="273" y="1"/>
                  </a:lnTo>
                  <a:lnTo>
                    <a:pt x="262" y="0"/>
                  </a:lnTo>
                  <a:lnTo>
                    <a:pt x="25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91" name="Freeform 23"/>
            <p:cNvSpPr>
              <a:spLocks noChangeAspect="1"/>
            </p:cNvSpPr>
            <p:nvPr/>
          </p:nvSpPr>
          <p:spPr bwMode="auto">
            <a:xfrm>
              <a:off x="688" y="2200"/>
              <a:ext cx="161" cy="225"/>
            </a:xfrm>
            <a:custGeom>
              <a:avLst/>
              <a:gdLst>
                <a:gd name="T0" fmla="*/ 30 w 324"/>
                <a:gd name="T1" fmla="*/ 0 h 451"/>
                <a:gd name="T2" fmla="*/ 27 w 324"/>
                <a:gd name="T3" fmla="*/ 1 h 451"/>
                <a:gd name="T4" fmla="*/ 23 w 324"/>
                <a:gd name="T5" fmla="*/ 3 h 451"/>
                <a:gd name="T6" fmla="*/ 20 w 324"/>
                <a:gd name="T7" fmla="*/ 5 h 451"/>
                <a:gd name="T8" fmla="*/ 17 w 324"/>
                <a:gd name="T9" fmla="*/ 8 h 451"/>
                <a:gd name="T10" fmla="*/ 14 w 324"/>
                <a:gd name="T11" fmla="*/ 10 h 451"/>
                <a:gd name="T12" fmla="*/ 11 w 324"/>
                <a:gd name="T13" fmla="*/ 13 h 451"/>
                <a:gd name="T14" fmla="*/ 8 w 324"/>
                <a:gd name="T15" fmla="*/ 16 h 451"/>
                <a:gd name="T16" fmla="*/ 6 w 324"/>
                <a:gd name="T17" fmla="*/ 20 h 451"/>
                <a:gd name="T18" fmla="*/ 3 w 324"/>
                <a:gd name="T19" fmla="*/ 24 h 451"/>
                <a:gd name="T20" fmla="*/ 2 w 324"/>
                <a:gd name="T21" fmla="*/ 28 h 451"/>
                <a:gd name="T22" fmla="*/ 1 w 324"/>
                <a:gd name="T23" fmla="*/ 32 h 451"/>
                <a:gd name="T24" fmla="*/ 0 w 324"/>
                <a:gd name="T25" fmla="*/ 36 h 451"/>
                <a:gd name="T26" fmla="*/ 0 w 324"/>
                <a:gd name="T27" fmla="*/ 41 h 451"/>
                <a:gd name="T28" fmla="*/ 0 w 324"/>
                <a:gd name="T29" fmla="*/ 46 h 451"/>
                <a:gd name="T30" fmla="*/ 1 w 324"/>
                <a:gd name="T31" fmla="*/ 51 h 451"/>
                <a:gd name="T32" fmla="*/ 3 w 324"/>
                <a:gd name="T33" fmla="*/ 56 h 451"/>
                <a:gd name="T34" fmla="*/ 3 w 324"/>
                <a:gd name="T35" fmla="*/ 51 h 451"/>
                <a:gd name="T36" fmla="*/ 4 w 324"/>
                <a:gd name="T37" fmla="*/ 47 h 451"/>
                <a:gd name="T38" fmla="*/ 5 w 324"/>
                <a:gd name="T39" fmla="*/ 43 h 451"/>
                <a:gd name="T40" fmla="*/ 6 w 324"/>
                <a:gd name="T41" fmla="*/ 38 h 451"/>
                <a:gd name="T42" fmla="*/ 8 w 324"/>
                <a:gd name="T43" fmla="*/ 34 h 451"/>
                <a:gd name="T44" fmla="*/ 9 w 324"/>
                <a:gd name="T45" fmla="*/ 30 h 451"/>
                <a:gd name="T46" fmla="*/ 11 w 324"/>
                <a:gd name="T47" fmla="*/ 26 h 451"/>
                <a:gd name="T48" fmla="*/ 13 w 324"/>
                <a:gd name="T49" fmla="*/ 22 h 451"/>
                <a:gd name="T50" fmla="*/ 16 w 324"/>
                <a:gd name="T51" fmla="*/ 19 h 451"/>
                <a:gd name="T52" fmla="*/ 18 w 324"/>
                <a:gd name="T53" fmla="*/ 15 h 451"/>
                <a:gd name="T54" fmla="*/ 21 w 324"/>
                <a:gd name="T55" fmla="*/ 12 h 451"/>
                <a:gd name="T56" fmla="*/ 24 w 324"/>
                <a:gd name="T57" fmla="*/ 9 h 451"/>
                <a:gd name="T58" fmla="*/ 28 w 324"/>
                <a:gd name="T59" fmla="*/ 7 h 451"/>
                <a:gd name="T60" fmla="*/ 32 w 324"/>
                <a:gd name="T61" fmla="*/ 4 h 451"/>
                <a:gd name="T62" fmla="*/ 36 w 324"/>
                <a:gd name="T63" fmla="*/ 2 h 451"/>
                <a:gd name="T64" fmla="*/ 40 w 324"/>
                <a:gd name="T65" fmla="*/ 0 h 451"/>
                <a:gd name="T66" fmla="*/ 39 w 324"/>
                <a:gd name="T67" fmla="*/ 0 h 451"/>
                <a:gd name="T68" fmla="*/ 37 w 324"/>
                <a:gd name="T69" fmla="*/ 0 h 451"/>
                <a:gd name="T70" fmla="*/ 36 w 324"/>
                <a:gd name="T71" fmla="*/ 0 h 451"/>
                <a:gd name="T72" fmla="*/ 35 w 324"/>
                <a:gd name="T73" fmla="*/ 0 h 451"/>
                <a:gd name="T74" fmla="*/ 34 w 324"/>
                <a:gd name="T75" fmla="*/ 0 h 451"/>
                <a:gd name="T76" fmla="*/ 33 w 324"/>
                <a:gd name="T77" fmla="*/ 0 h 451"/>
                <a:gd name="T78" fmla="*/ 31 w 324"/>
                <a:gd name="T79" fmla="*/ 0 h 451"/>
                <a:gd name="T80" fmla="*/ 30 w 324"/>
                <a:gd name="T81" fmla="*/ 0 h 4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4" h="451">
                  <a:moveTo>
                    <a:pt x="247" y="0"/>
                  </a:moveTo>
                  <a:lnTo>
                    <a:pt x="219" y="13"/>
                  </a:lnTo>
                  <a:lnTo>
                    <a:pt x="192" y="28"/>
                  </a:lnTo>
                  <a:lnTo>
                    <a:pt x="164" y="45"/>
                  </a:lnTo>
                  <a:lnTo>
                    <a:pt x="137" y="64"/>
                  </a:lnTo>
                  <a:lnTo>
                    <a:pt x="112" y="85"/>
                  </a:lnTo>
                  <a:lnTo>
                    <a:pt x="89" y="110"/>
                  </a:lnTo>
                  <a:lnTo>
                    <a:pt x="67" y="135"/>
                  </a:lnTo>
                  <a:lnTo>
                    <a:pt x="48" y="163"/>
                  </a:lnTo>
                  <a:lnTo>
                    <a:pt x="31" y="193"/>
                  </a:lnTo>
                  <a:lnTo>
                    <a:pt x="18" y="224"/>
                  </a:lnTo>
                  <a:lnTo>
                    <a:pt x="8" y="257"/>
                  </a:lnTo>
                  <a:lnTo>
                    <a:pt x="3" y="293"/>
                  </a:lnTo>
                  <a:lnTo>
                    <a:pt x="0" y="330"/>
                  </a:lnTo>
                  <a:lnTo>
                    <a:pt x="4" y="369"/>
                  </a:lnTo>
                  <a:lnTo>
                    <a:pt x="11" y="409"/>
                  </a:lnTo>
                  <a:lnTo>
                    <a:pt x="24" y="451"/>
                  </a:lnTo>
                  <a:lnTo>
                    <a:pt x="30" y="414"/>
                  </a:lnTo>
                  <a:lnTo>
                    <a:pt x="36" y="378"/>
                  </a:lnTo>
                  <a:lnTo>
                    <a:pt x="44" y="344"/>
                  </a:lnTo>
                  <a:lnTo>
                    <a:pt x="54" y="309"/>
                  </a:lnTo>
                  <a:lnTo>
                    <a:pt x="66" y="276"/>
                  </a:lnTo>
                  <a:lnTo>
                    <a:pt x="79" y="243"/>
                  </a:lnTo>
                  <a:lnTo>
                    <a:pt x="95" y="212"/>
                  </a:lnTo>
                  <a:lnTo>
                    <a:pt x="111" y="182"/>
                  </a:lnTo>
                  <a:lnTo>
                    <a:pt x="130" y="155"/>
                  </a:lnTo>
                  <a:lnTo>
                    <a:pt x="151" y="127"/>
                  </a:lnTo>
                  <a:lnTo>
                    <a:pt x="174" y="102"/>
                  </a:lnTo>
                  <a:lnTo>
                    <a:pt x="200" y="79"/>
                  </a:lnTo>
                  <a:lnTo>
                    <a:pt x="227" y="57"/>
                  </a:lnTo>
                  <a:lnTo>
                    <a:pt x="257" y="37"/>
                  </a:lnTo>
                  <a:lnTo>
                    <a:pt x="289" y="19"/>
                  </a:lnTo>
                  <a:lnTo>
                    <a:pt x="324" y="3"/>
                  </a:lnTo>
                  <a:lnTo>
                    <a:pt x="314" y="3"/>
                  </a:lnTo>
                  <a:lnTo>
                    <a:pt x="304" y="1"/>
                  </a:lnTo>
                  <a:lnTo>
                    <a:pt x="294" y="1"/>
                  </a:lnTo>
                  <a:lnTo>
                    <a:pt x="285" y="1"/>
                  </a:lnTo>
                  <a:lnTo>
                    <a:pt x="276" y="1"/>
                  </a:lnTo>
                  <a:lnTo>
                    <a:pt x="266" y="1"/>
                  </a:lnTo>
                  <a:lnTo>
                    <a:pt x="256" y="0"/>
                  </a:lnTo>
                  <a:lnTo>
                    <a:pt x="2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92" name="Freeform 24"/>
            <p:cNvSpPr>
              <a:spLocks noChangeAspect="1"/>
            </p:cNvSpPr>
            <p:nvPr/>
          </p:nvSpPr>
          <p:spPr bwMode="auto">
            <a:xfrm>
              <a:off x="689" y="2202"/>
              <a:ext cx="158" cy="220"/>
            </a:xfrm>
            <a:custGeom>
              <a:avLst/>
              <a:gdLst>
                <a:gd name="T0" fmla="*/ 30 w 316"/>
                <a:gd name="T1" fmla="*/ 0 h 440"/>
                <a:gd name="T2" fmla="*/ 27 w 316"/>
                <a:gd name="T3" fmla="*/ 2 h 440"/>
                <a:gd name="T4" fmla="*/ 24 w 316"/>
                <a:gd name="T5" fmla="*/ 4 h 440"/>
                <a:gd name="T6" fmla="*/ 20 w 316"/>
                <a:gd name="T7" fmla="*/ 6 h 440"/>
                <a:gd name="T8" fmla="*/ 17 w 316"/>
                <a:gd name="T9" fmla="*/ 8 h 440"/>
                <a:gd name="T10" fmla="*/ 14 w 316"/>
                <a:gd name="T11" fmla="*/ 11 h 440"/>
                <a:gd name="T12" fmla="*/ 11 w 316"/>
                <a:gd name="T13" fmla="*/ 14 h 440"/>
                <a:gd name="T14" fmla="*/ 9 w 316"/>
                <a:gd name="T15" fmla="*/ 17 h 440"/>
                <a:gd name="T16" fmla="*/ 6 w 316"/>
                <a:gd name="T17" fmla="*/ 20 h 440"/>
                <a:gd name="T18" fmla="*/ 4 w 316"/>
                <a:gd name="T19" fmla="*/ 24 h 440"/>
                <a:gd name="T20" fmla="*/ 3 w 316"/>
                <a:gd name="T21" fmla="*/ 28 h 440"/>
                <a:gd name="T22" fmla="*/ 1 w 316"/>
                <a:gd name="T23" fmla="*/ 32 h 440"/>
                <a:gd name="T24" fmla="*/ 1 w 316"/>
                <a:gd name="T25" fmla="*/ 36 h 440"/>
                <a:gd name="T26" fmla="*/ 0 w 316"/>
                <a:gd name="T27" fmla="*/ 41 h 440"/>
                <a:gd name="T28" fmla="*/ 1 w 316"/>
                <a:gd name="T29" fmla="*/ 45 h 440"/>
                <a:gd name="T30" fmla="*/ 2 w 316"/>
                <a:gd name="T31" fmla="*/ 50 h 440"/>
                <a:gd name="T32" fmla="*/ 3 w 316"/>
                <a:gd name="T33" fmla="*/ 55 h 440"/>
                <a:gd name="T34" fmla="*/ 4 w 316"/>
                <a:gd name="T35" fmla="*/ 51 h 440"/>
                <a:gd name="T36" fmla="*/ 5 w 316"/>
                <a:gd name="T37" fmla="*/ 46 h 440"/>
                <a:gd name="T38" fmla="*/ 6 w 316"/>
                <a:gd name="T39" fmla="*/ 42 h 440"/>
                <a:gd name="T40" fmla="*/ 7 w 316"/>
                <a:gd name="T41" fmla="*/ 38 h 440"/>
                <a:gd name="T42" fmla="*/ 8 w 316"/>
                <a:gd name="T43" fmla="*/ 34 h 440"/>
                <a:gd name="T44" fmla="*/ 10 w 316"/>
                <a:gd name="T45" fmla="*/ 30 h 440"/>
                <a:gd name="T46" fmla="*/ 12 w 316"/>
                <a:gd name="T47" fmla="*/ 26 h 440"/>
                <a:gd name="T48" fmla="*/ 14 w 316"/>
                <a:gd name="T49" fmla="*/ 22 h 440"/>
                <a:gd name="T50" fmla="*/ 16 w 316"/>
                <a:gd name="T51" fmla="*/ 19 h 440"/>
                <a:gd name="T52" fmla="*/ 19 w 316"/>
                <a:gd name="T53" fmla="*/ 16 h 440"/>
                <a:gd name="T54" fmla="*/ 21 w 316"/>
                <a:gd name="T55" fmla="*/ 12 h 440"/>
                <a:gd name="T56" fmla="*/ 25 w 316"/>
                <a:gd name="T57" fmla="*/ 10 h 440"/>
                <a:gd name="T58" fmla="*/ 28 w 316"/>
                <a:gd name="T59" fmla="*/ 7 h 440"/>
                <a:gd name="T60" fmla="*/ 32 w 316"/>
                <a:gd name="T61" fmla="*/ 5 h 440"/>
                <a:gd name="T62" fmla="*/ 36 w 316"/>
                <a:gd name="T63" fmla="*/ 2 h 440"/>
                <a:gd name="T64" fmla="*/ 40 w 316"/>
                <a:gd name="T65" fmla="*/ 0 h 440"/>
                <a:gd name="T66" fmla="*/ 39 w 316"/>
                <a:gd name="T67" fmla="*/ 0 h 440"/>
                <a:gd name="T68" fmla="*/ 38 w 316"/>
                <a:gd name="T69" fmla="*/ 0 h 440"/>
                <a:gd name="T70" fmla="*/ 36 w 316"/>
                <a:gd name="T71" fmla="*/ 0 h 440"/>
                <a:gd name="T72" fmla="*/ 35 w 316"/>
                <a:gd name="T73" fmla="*/ 0 h 440"/>
                <a:gd name="T74" fmla="*/ 34 w 316"/>
                <a:gd name="T75" fmla="*/ 0 h 440"/>
                <a:gd name="T76" fmla="*/ 33 w 316"/>
                <a:gd name="T77" fmla="*/ 0 h 440"/>
                <a:gd name="T78" fmla="*/ 32 w 316"/>
                <a:gd name="T79" fmla="*/ 0 h 440"/>
                <a:gd name="T80" fmla="*/ 30 w 316"/>
                <a:gd name="T81" fmla="*/ 0 h 4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6" h="440">
                  <a:moveTo>
                    <a:pt x="240" y="0"/>
                  </a:moveTo>
                  <a:lnTo>
                    <a:pt x="214" y="12"/>
                  </a:lnTo>
                  <a:lnTo>
                    <a:pt x="186" y="27"/>
                  </a:lnTo>
                  <a:lnTo>
                    <a:pt x="160" y="45"/>
                  </a:lnTo>
                  <a:lnTo>
                    <a:pt x="134" y="63"/>
                  </a:lnTo>
                  <a:lnTo>
                    <a:pt x="110" y="84"/>
                  </a:lnTo>
                  <a:lnTo>
                    <a:pt x="87" y="107"/>
                  </a:lnTo>
                  <a:lnTo>
                    <a:pt x="66" y="131"/>
                  </a:lnTo>
                  <a:lnTo>
                    <a:pt x="47" y="159"/>
                  </a:lnTo>
                  <a:lnTo>
                    <a:pt x="31" y="187"/>
                  </a:lnTo>
                  <a:lnTo>
                    <a:pt x="18" y="217"/>
                  </a:lnTo>
                  <a:lnTo>
                    <a:pt x="8" y="250"/>
                  </a:lnTo>
                  <a:lnTo>
                    <a:pt x="2" y="284"/>
                  </a:lnTo>
                  <a:lnTo>
                    <a:pt x="0" y="321"/>
                  </a:lnTo>
                  <a:lnTo>
                    <a:pt x="2" y="359"/>
                  </a:lnTo>
                  <a:lnTo>
                    <a:pt x="9" y="398"/>
                  </a:lnTo>
                  <a:lnTo>
                    <a:pt x="21" y="440"/>
                  </a:lnTo>
                  <a:lnTo>
                    <a:pt x="27" y="403"/>
                  </a:lnTo>
                  <a:lnTo>
                    <a:pt x="33" y="367"/>
                  </a:lnTo>
                  <a:lnTo>
                    <a:pt x="41" y="333"/>
                  </a:lnTo>
                  <a:lnTo>
                    <a:pt x="51" y="298"/>
                  </a:lnTo>
                  <a:lnTo>
                    <a:pt x="62" y="266"/>
                  </a:lnTo>
                  <a:lnTo>
                    <a:pt x="76" y="234"/>
                  </a:lnTo>
                  <a:lnTo>
                    <a:pt x="89" y="204"/>
                  </a:lnTo>
                  <a:lnTo>
                    <a:pt x="107" y="175"/>
                  </a:lnTo>
                  <a:lnTo>
                    <a:pt x="125" y="147"/>
                  </a:lnTo>
                  <a:lnTo>
                    <a:pt x="145" y="121"/>
                  </a:lnTo>
                  <a:lnTo>
                    <a:pt x="168" y="96"/>
                  </a:lnTo>
                  <a:lnTo>
                    <a:pt x="193" y="73"/>
                  </a:lnTo>
                  <a:lnTo>
                    <a:pt x="220" y="52"/>
                  </a:lnTo>
                  <a:lnTo>
                    <a:pt x="250" y="33"/>
                  </a:lnTo>
                  <a:lnTo>
                    <a:pt x="282" y="15"/>
                  </a:lnTo>
                  <a:lnTo>
                    <a:pt x="316" y="0"/>
                  </a:lnTo>
                  <a:lnTo>
                    <a:pt x="307" y="0"/>
                  </a:lnTo>
                  <a:lnTo>
                    <a:pt x="298" y="0"/>
                  </a:lnTo>
                  <a:lnTo>
                    <a:pt x="288" y="0"/>
                  </a:lnTo>
                  <a:lnTo>
                    <a:pt x="278" y="0"/>
                  </a:lnTo>
                  <a:lnTo>
                    <a:pt x="269" y="0"/>
                  </a:lnTo>
                  <a:lnTo>
                    <a:pt x="260" y="0"/>
                  </a:lnTo>
                  <a:lnTo>
                    <a:pt x="250" y="0"/>
                  </a:lnTo>
                  <a:lnTo>
                    <a:pt x="24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93" name="Freeform 25"/>
            <p:cNvSpPr>
              <a:spLocks noChangeAspect="1"/>
            </p:cNvSpPr>
            <p:nvPr/>
          </p:nvSpPr>
          <p:spPr bwMode="auto">
            <a:xfrm>
              <a:off x="690" y="2203"/>
              <a:ext cx="155" cy="215"/>
            </a:xfrm>
            <a:custGeom>
              <a:avLst/>
              <a:gdLst>
                <a:gd name="T0" fmla="*/ 30 w 310"/>
                <a:gd name="T1" fmla="*/ 0 h 431"/>
                <a:gd name="T2" fmla="*/ 26 w 310"/>
                <a:gd name="T3" fmla="*/ 1 h 431"/>
                <a:gd name="T4" fmla="*/ 23 w 310"/>
                <a:gd name="T5" fmla="*/ 3 h 431"/>
                <a:gd name="T6" fmla="*/ 20 w 310"/>
                <a:gd name="T7" fmla="*/ 5 h 431"/>
                <a:gd name="T8" fmla="*/ 17 w 310"/>
                <a:gd name="T9" fmla="*/ 8 h 431"/>
                <a:gd name="T10" fmla="*/ 14 w 310"/>
                <a:gd name="T11" fmla="*/ 10 h 431"/>
                <a:gd name="T12" fmla="*/ 11 w 310"/>
                <a:gd name="T13" fmla="*/ 13 h 431"/>
                <a:gd name="T14" fmla="*/ 9 w 310"/>
                <a:gd name="T15" fmla="*/ 16 h 431"/>
                <a:gd name="T16" fmla="*/ 6 w 310"/>
                <a:gd name="T17" fmla="*/ 19 h 431"/>
                <a:gd name="T18" fmla="*/ 4 w 310"/>
                <a:gd name="T19" fmla="*/ 23 h 431"/>
                <a:gd name="T20" fmla="*/ 3 w 310"/>
                <a:gd name="T21" fmla="*/ 26 h 431"/>
                <a:gd name="T22" fmla="*/ 2 w 310"/>
                <a:gd name="T23" fmla="*/ 30 h 431"/>
                <a:gd name="T24" fmla="*/ 1 w 310"/>
                <a:gd name="T25" fmla="*/ 34 h 431"/>
                <a:gd name="T26" fmla="*/ 0 w 310"/>
                <a:gd name="T27" fmla="*/ 39 h 431"/>
                <a:gd name="T28" fmla="*/ 1 w 310"/>
                <a:gd name="T29" fmla="*/ 43 h 431"/>
                <a:gd name="T30" fmla="*/ 2 w 310"/>
                <a:gd name="T31" fmla="*/ 48 h 431"/>
                <a:gd name="T32" fmla="*/ 3 w 310"/>
                <a:gd name="T33" fmla="*/ 53 h 431"/>
                <a:gd name="T34" fmla="*/ 4 w 310"/>
                <a:gd name="T35" fmla="*/ 49 h 431"/>
                <a:gd name="T36" fmla="*/ 4 w 310"/>
                <a:gd name="T37" fmla="*/ 44 h 431"/>
                <a:gd name="T38" fmla="*/ 5 w 310"/>
                <a:gd name="T39" fmla="*/ 40 h 431"/>
                <a:gd name="T40" fmla="*/ 7 w 310"/>
                <a:gd name="T41" fmla="*/ 36 h 431"/>
                <a:gd name="T42" fmla="*/ 8 w 310"/>
                <a:gd name="T43" fmla="*/ 32 h 431"/>
                <a:gd name="T44" fmla="*/ 9 w 310"/>
                <a:gd name="T45" fmla="*/ 28 h 431"/>
                <a:gd name="T46" fmla="*/ 11 w 310"/>
                <a:gd name="T47" fmla="*/ 24 h 431"/>
                <a:gd name="T48" fmla="*/ 13 w 310"/>
                <a:gd name="T49" fmla="*/ 21 h 431"/>
                <a:gd name="T50" fmla="*/ 16 w 310"/>
                <a:gd name="T51" fmla="*/ 17 h 431"/>
                <a:gd name="T52" fmla="*/ 18 w 310"/>
                <a:gd name="T53" fmla="*/ 14 h 431"/>
                <a:gd name="T54" fmla="*/ 21 w 310"/>
                <a:gd name="T55" fmla="*/ 11 h 431"/>
                <a:gd name="T56" fmla="*/ 24 w 310"/>
                <a:gd name="T57" fmla="*/ 8 h 431"/>
                <a:gd name="T58" fmla="*/ 27 w 310"/>
                <a:gd name="T59" fmla="*/ 6 h 431"/>
                <a:gd name="T60" fmla="*/ 31 w 310"/>
                <a:gd name="T61" fmla="*/ 3 h 431"/>
                <a:gd name="T62" fmla="*/ 35 w 310"/>
                <a:gd name="T63" fmla="*/ 1 h 431"/>
                <a:gd name="T64" fmla="*/ 39 w 310"/>
                <a:gd name="T65" fmla="*/ 0 h 431"/>
                <a:gd name="T66" fmla="*/ 38 w 310"/>
                <a:gd name="T67" fmla="*/ 0 h 431"/>
                <a:gd name="T68" fmla="*/ 37 w 310"/>
                <a:gd name="T69" fmla="*/ 0 h 431"/>
                <a:gd name="T70" fmla="*/ 36 w 310"/>
                <a:gd name="T71" fmla="*/ 0 h 431"/>
                <a:gd name="T72" fmla="*/ 34 w 310"/>
                <a:gd name="T73" fmla="*/ 0 h 431"/>
                <a:gd name="T74" fmla="*/ 33 w 310"/>
                <a:gd name="T75" fmla="*/ 0 h 431"/>
                <a:gd name="T76" fmla="*/ 32 w 310"/>
                <a:gd name="T77" fmla="*/ 0 h 431"/>
                <a:gd name="T78" fmla="*/ 31 w 310"/>
                <a:gd name="T79" fmla="*/ 0 h 431"/>
                <a:gd name="T80" fmla="*/ 30 w 310"/>
                <a:gd name="T81" fmla="*/ 0 h 4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0" h="431">
                  <a:moveTo>
                    <a:pt x="234" y="0"/>
                  </a:moveTo>
                  <a:lnTo>
                    <a:pt x="208" y="14"/>
                  </a:lnTo>
                  <a:lnTo>
                    <a:pt x="182" y="29"/>
                  </a:lnTo>
                  <a:lnTo>
                    <a:pt x="157" y="45"/>
                  </a:lnTo>
                  <a:lnTo>
                    <a:pt x="132" y="65"/>
                  </a:lnTo>
                  <a:lnTo>
                    <a:pt x="109" y="84"/>
                  </a:lnTo>
                  <a:lnTo>
                    <a:pt x="86" y="107"/>
                  </a:lnTo>
                  <a:lnTo>
                    <a:pt x="66" y="131"/>
                  </a:lnTo>
                  <a:lnTo>
                    <a:pt x="48" y="157"/>
                  </a:lnTo>
                  <a:lnTo>
                    <a:pt x="32" y="184"/>
                  </a:lnTo>
                  <a:lnTo>
                    <a:pt x="18" y="214"/>
                  </a:lnTo>
                  <a:lnTo>
                    <a:pt x="9" y="245"/>
                  </a:lnTo>
                  <a:lnTo>
                    <a:pt x="2" y="279"/>
                  </a:lnTo>
                  <a:lnTo>
                    <a:pt x="0" y="313"/>
                  </a:lnTo>
                  <a:lnTo>
                    <a:pt x="2" y="351"/>
                  </a:lnTo>
                  <a:lnTo>
                    <a:pt x="9" y="389"/>
                  </a:lnTo>
                  <a:lnTo>
                    <a:pt x="21" y="431"/>
                  </a:lnTo>
                  <a:lnTo>
                    <a:pt x="26" y="394"/>
                  </a:lnTo>
                  <a:lnTo>
                    <a:pt x="32" y="358"/>
                  </a:lnTo>
                  <a:lnTo>
                    <a:pt x="40" y="324"/>
                  </a:lnTo>
                  <a:lnTo>
                    <a:pt x="49" y="290"/>
                  </a:lnTo>
                  <a:lnTo>
                    <a:pt x="60" y="257"/>
                  </a:lnTo>
                  <a:lnTo>
                    <a:pt x="72" y="227"/>
                  </a:lnTo>
                  <a:lnTo>
                    <a:pt x="86" y="197"/>
                  </a:lnTo>
                  <a:lnTo>
                    <a:pt x="102" y="168"/>
                  </a:lnTo>
                  <a:lnTo>
                    <a:pt x="121" y="142"/>
                  </a:lnTo>
                  <a:lnTo>
                    <a:pt x="140" y="116"/>
                  </a:lnTo>
                  <a:lnTo>
                    <a:pt x="162" y="92"/>
                  </a:lnTo>
                  <a:lnTo>
                    <a:pt x="187" y="70"/>
                  </a:lnTo>
                  <a:lnTo>
                    <a:pt x="214" y="50"/>
                  </a:lnTo>
                  <a:lnTo>
                    <a:pt x="243" y="31"/>
                  </a:lnTo>
                  <a:lnTo>
                    <a:pt x="275" y="15"/>
                  </a:lnTo>
                  <a:lnTo>
                    <a:pt x="310" y="0"/>
                  </a:lnTo>
                  <a:lnTo>
                    <a:pt x="301" y="0"/>
                  </a:lnTo>
                  <a:lnTo>
                    <a:pt x="291" y="0"/>
                  </a:lnTo>
                  <a:lnTo>
                    <a:pt x="281" y="0"/>
                  </a:lnTo>
                  <a:lnTo>
                    <a:pt x="272" y="0"/>
                  </a:lnTo>
                  <a:lnTo>
                    <a:pt x="263" y="0"/>
                  </a:lnTo>
                  <a:lnTo>
                    <a:pt x="253" y="0"/>
                  </a:lnTo>
                  <a:lnTo>
                    <a:pt x="243" y="0"/>
                  </a:lnTo>
                  <a:lnTo>
                    <a:pt x="23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94" name="Freeform 26"/>
            <p:cNvSpPr>
              <a:spLocks noChangeAspect="1"/>
            </p:cNvSpPr>
            <p:nvPr/>
          </p:nvSpPr>
          <p:spPr bwMode="auto">
            <a:xfrm>
              <a:off x="692" y="2204"/>
              <a:ext cx="151" cy="211"/>
            </a:xfrm>
            <a:custGeom>
              <a:avLst/>
              <a:gdLst>
                <a:gd name="T0" fmla="*/ 29 w 302"/>
                <a:gd name="T1" fmla="*/ 0 h 423"/>
                <a:gd name="T2" fmla="*/ 26 w 302"/>
                <a:gd name="T3" fmla="*/ 2 h 423"/>
                <a:gd name="T4" fmla="*/ 23 w 302"/>
                <a:gd name="T5" fmla="*/ 3 h 423"/>
                <a:gd name="T6" fmla="*/ 20 w 302"/>
                <a:gd name="T7" fmla="*/ 6 h 423"/>
                <a:gd name="T8" fmla="*/ 17 w 302"/>
                <a:gd name="T9" fmla="*/ 8 h 423"/>
                <a:gd name="T10" fmla="*/ 14 w 302"/>
                <a:gd name="T11" fmla="*/ 10 h 423"/>
                <a:gd name="T12" fmla="*/ 11 w 302"/>
                <a:gd name="T13" fmla="*/ 13 h 423"/>
                <a:gd name="T14" fmla="*/ 9 w 302"/>
                <a:gd name="T15" fmla="*/ 16 h 423"/>
                <a:gd name="T16" fmla="*/ 6 w 302"/>
                <a:gd name="T17" fmla="*/ 19 h 423"/>
                <a:gd name="T18" fmla="*/ 4 w 302"/>
                <a:gd name="T19" fmla="*/ 22 h 423"/>
                <a:gd name="T20" fmla="*/ 3 w 302"/>
                <a:gd name="T21" fmla="*/ 26 h 423"/>
                <a:gd name="T22" fmla="*/ 2 w 302"/>
                <a:gd name="T23" fmla="*/ 30 h 423"/>
                <a:gd name="T24" fmla="*/ 1 w 302"/>
                <a:gd name="T25" fmla="*/ 34 h 423"/>
                <a:gd name="T26" fmla="*/ 0 w 302"/>
                <a:gd name="T27" fmla="*/ 38 h 423"/>
                <a:gd name="T28" fmla="*/ 1 w 302"/>
                <a:gd name="T29" fmla="*/ 43 h 423"/>
                <a:gd name="T30" fmla="*/ 1 w 302"/>
                <a:gd name="T31" fmla="*/ 47 h 423"/>
                <a:gd name="T32" fmla="*/ 3 w 302"/>
                <a:gd name="T33" fmla="*/ 52 h 423"/>
                <a:gd name="T34" fmla="*/ 4 w 302"/>
                <a:gd name="T35" fmla="*/ 48 h 423"/>
                <a:gd name="T36" fmla="*/ 4 w 302"/>
                <a:gd name="T37" fmla="*/ 43 h 423"/>
                <a:gd name="T38" fmla="*/ 5 w 302"/>
                <a:gd name="T39" fmla="*/ 39 h 423"/>
                <a:gd name="T40" fmla="*/ 6 w 302"/>
                <a:gd name="T41" fmla="*/ 35 h 423"/>
                <a:gd name="T42" fmla="*/ 8 w 302"/>
                <a:gd name="T43" fmla="*/ 31 h 423"/>
                <a:gd name="T44" fmla="*/ 9 w 302"/>
                <a:gd name="T45" fmla="*/ 27 h 423"/>
                <a:gd name="T46" fmla="*/ 11 w 302"/>
                <a:gd name="T47" fmla="*/ 23 h 423"/>
                <a:gd name="T48" fmla="*/ 13 w 302"/>
                <a:gd name="T49" fmla="*/ 20 h 423"/>
                <a:gd name="T50" fmla="*/ 15 w 302"/>
                <a:gd name="T51" fmla="*/ 17 h 423"/>
                <a:gd name="T52" fmla="*/ 17 w 302"/>
                <a:gd name="T53" fmla="*/ 14 h 423"/>
                <a:gd name="T54" fmla="*/ 20 w 302"/>
                <a:gd name="T55" fmla="*/ 11 h 423"/>
                <a:gd name="T56" fmla="*/ 23 w 302"/>
                <a:gd name="T57" fmla="*/ 8 h 423"/>
                <a:gd name="T58" fmla="*/ 26 w 302"/>
                <a:gd name="T59" fmla="*/ 6 h 423"/>
                <a:gd name="T60" fmla="*/ 30 w 302"/>
                <a:gd name="T61" fmla="*/ 3 h 423"/>
                <a:gd name="T62" fmla="*/ 34 w 302"/>
                <a:gd name="T63" fmla="*/ 1 h 423"/>
                <a:gd name="T64" fmla="*/ 38 w 302"/>
                <a:gd name="T65" fmla="*/ 0 h 423"/>
                <a:gd name="T66" fmla="*/ 37 w 302"/>
                <a:gd name="T67" fmla="*/ 0 h 423"/>
                <a:gd name="T68" fmla="*/ 36 w 302"/>
                <a:gd name="T69" fmla="*/ 0 h 423"/>
                <a:gd name="T70" fmla="*/ 35 w 302"/>
                <a:gd name="T71" fmla="*/ 0 h 423"/>
                <a:gd name="T72" fmla="*/ 34 w 302"/>
                <a:gd name="T73" fmla="*/ 0 h 423"/>
                <a:gd name="T74" fmla="*/ 32 w 302"/>
                <a:gd name="T75" fmla="*/ 0 h 423"/>
                <a:gd name="T76" fmla="*/ 31 w 302"/>
                <a:gd name="T77" fmla="*/ 0 h 423"/>
                <a:gd name="T78" fmla="*/ 30 w 302"/>
                <a:gd name="T79" fmla="*/ 0 h 423"/>
                <a:gd name="T80" fmla="*/ 29 w 302"/>
                <a:gd name="T81" fmla="*/ 0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02" h="423">
                  <a:moveTo>
                    <a:pt x="227" y="2"/>
                  </a:moveTo>
                  <a:lnTo>
                    <a:pt x="202" y="16"/>
                  </a:lnTo>
                  <a:lnTo>
                    <a:pt x="178" y="31"/>
                  </a:lnTo>
                  <a:lnTo>
                    <a:pt x="154" y="49"/>
                  </a:lnTo>
                  <a:lnTo>
                    <a:pt x="129" y="66"/>
                  </a:lnTo>
                  <a:lnTo>
                    <a:pt x="106" y="87"/>
                  </a:lnTo>
                  <a:lnTo>
                    <a:pt x="84" y="107"/>
                  </a:lnTo>
                  <a:lnTo>
                    <a:pt x="65" y="130"/>
                  </a:lnTo>
                  <a:lnTo>
                    <a:pt x="48" y="156"/>
                  </a:lnTo>
                  <a:lnTo>
                    <a:pt x="31" y="182"/>
                  </a:lnTo>
                  <a:lnTo>
                    <a:pt x="19" y="211"/>
                  </a:lnTo>
                  <a:lnTo>
                    <a:pt x="10" y="241"/>
                  </a:lnTo>
                  <a:lnTo>
                    <a:pt x="3" y="273"/>
                  </a:lnTo>
                  <a:lnTo>
                    <a:pt x="0" y="308"/>
                  </a:lnTo>
                  <a:lnTo>
                    <a:pt x="1" y="345"/>
                  </a:lnTo>
                  <a:lnTo>
                    <a:pt x="8" y="383"/>
                  </a:lnTo>
                  <a:lnTo>
                    <a:pt x="19" y="423"/>
                  </a:lnTo>
                  <a:lnTo>
                    <a:pt x="25" y="386"/>
                  </a:lnTo>
                  <a:lnTo>
                    <a:pt x="30" y="350"/>
                  </a:lnTo>
                  <a:lnTo>
                    <a:pt x="38" y="315"/>
                  </a:lnTo>
                  <a:lnTo>
                    <a:pt x="46" y="282"/>
                  </a:lnTo>
                  <a:lnTo>
                    <a:pt x="57" y="250"/>
                  </a:lnTo>
                  <a:lnTo>
                    <a:pt x="69" y="219"/>
                  </a:lnTo>
                  <a:lnTo>
                    <a:pt x="83" y="190"/>
                  </a:lnTo>
                  <a:lnTo>
                    <a:pt x="98" y="163"/>
                  </a:lnTo>
                  <a:lnTo>
                    <a:pt x="116" y="136"/>
                  </a:lnTo>
                  <a:lnTo>
                    <a:pt x="135" y="112"/>
                  </a:lnTo>
                  <a:lnTo>
                    <a:pt x="157" y="89"/>
                  </a:lnTo>
                  <a:lnTo>
                    <a:pt x="181" y="68"/>
                  </a:lnTo>
                  <a:lnTo>
                    <a:pt x="208" y="49"/>
                  </a:lnTo>
                  <a:lnTo>
                    <a:pt x="237" y="30"/>
                  </a:lnTo>
                  <a:lnTo>
                    <a:pt x="268" y="14"/>
                  </a:lnTo>
                  <a:lnTo>
                    <a:pt x="302" y="0"/>
                  </a:lnTo>
                  <a:lnTo>
                    <a:pt x="293" y="0"/>
                  </a:lnTo>
                  <a:lnTo>
                    <a:pt x="284" y="1"/>
                  </a:lnTo>
                  <a:lnTo>
                    <a:pt x="275" y="1"/>
                  </a:lnTo>
                  <a:lnTo>
                    <a:pt x="265" y="1"/>
                  </a:lnTo>
                  <a:lnTo>
                    <a:pt x="255" y="1"/>
                  </a:lnTo>
                  <a:lnTo>
                    <a:pt x="246" y="1"/>
                  </a:lnTo>
                  <a:lnTo>
                    <a:pt x="237" y="2"/>
                  </a:lnTo>
                  <a:lnTo>
                    <a:pt x="227"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95" name="Freeform 27"/>
            <p:cNvSpPr>
              <a:spLocks noChangeAspect="1"/>
            </p:cNvSpPr>
            <p:nvPr/>
          </p:nvSpPr>
          <p:spPr bwMode="auto">
            <a:xfrm>
              <a:off x="693" y="2204"/>
              <a:ext cx="147" cy="207"/>
            </a:xfrm>
            <a:custGeom>
              <a:avLst/>
              <a:gdLst>
                <a:gd name="T0" fmla="*/ 27 w 295"/>
                <a:gd name="T1" fmla="*/ 1 h 414"/>
                <a:gd name="T2" fmla="*/ 24 w 295"/>
                <a:gd name="T3" fmla="*/ 3 h 414"/>
                <a:gd name="T4" fmla="*/ 21 w 295"/>
                <a:gd name="T5" fmla="*/ 5 h 414"/>
                <a:gd name="T6" fmla="*/ 18 w 295"/>
                <a:gd name="T7" fmla="*/ 7 h 414"/>
                <a:gd name="T8" fmla="*/ 15 w 295"/>
                <a:gd name="T9" fmla="*/ 9 h 414"/>
                <a:gd name="T10" fmla="*/ 13 w 295"/>
                <a:gd name="T11" fmla="*/ 11 h 414"/>
                <a:gd name="T12" fmla="*/ 10 w 295"/>
                <a:gd name="T13" fmla="*/ 14 h 414"/>
                <a:gd name="T14" fmla="*/ 8 w 295"/>
                <a:gd name="T15" fmla="*/ 17 h 414"/>
                <a:gd name="T16" fmla="*/ 5 w 295"/>
                <a:gd name="T17" fmla="*/ 20 h 414"/>
                <a:gd name="T18" fmla="*/ 4 w 295"/>
                <a:gd name="T19" fmla="*/ 23 h 414"/>
                <a:gd name="T20" fmla="*/ 2 w 295"/>
                <a:gd name="T21" fmla="*/ 26 h 414"/>
                <a:gd name="T22" fmla="*/ 1 w 295"/>
                <a:gd name="T23" fmla="*/ 30 h 414"/>
                <a:gd name="T24" fmla="*/ 0 w 295"/>
                <a:gd name="T25" fmla="*/ 34 h 414"/>
                <a:gd name="T26" fmla="*/ 0 w 295"/>
                <a:gd name="T27" fmla="*/ 38 h 414"/>
                <a:gd name="T28" fmla="*/ 0 w 295"/>
                <a:gd name="T29" fmla="*/ 43 h 414"/>
                <a:gd name="T30" fmla="*/ 0 w 295"/>
                <a:gd name="T31" fmla="*/ 47 h 414"/>
                <a:gd name="T32" fmla="*/ 2 w 295"/>
                <a:gd name="T33" fmla="*/ 52 h 414"/>
                <a:gd name="T34" fmla="*/ 2 w 295"/>
                <a:gd name="T35" fmla="*/ 48 h 414"/>
                <a:gd name="T36" fmla="*/ 3 w 295"/>
                <a:gd name="T37" fmla="*/ 43 h 414"/>
                <a:gd name="T38" fmla="*/ 4 w 295"/>
                <a:gd name="T39" fmla="*/ 39 h 414"/>
                <a:gd name="T40" fmla="*/ 5 w 295"/>
                <a:gd name="T41" fmla="*/ 35 h 414"/>
                <a:gd name="T42" fmla="*/ 6 w 295"/>
                <a:gd name="T43" fmla="*/ 31 h 414"/>
                <a:gd name="T44" fmla="*/ 8 w 295"/>
                <a:gd name="T45" fmla="*/ 27 h 414"/>
                <a:gd name="T46" fmla="*/ 9 w 295"/>
                <a:gd name="T47" fmla="*/ 24 h 414"/>
                <a:gd name="T48" fmla="*/ 11 w 295"/>
                <a:gd name="T49" fmla="*/ 20 h 414"/>
                <a:gd name="T50" fmla="*/ 13 w 295"/>
                <a:gd name="T51" fmla="*/ 17 h 414"/>
                <a:gd name="T52" fmla="*/ 16 w 295"/>
                <a:gd name="T53" fmla="*/ 14 h 414"/>
                <a:gd name="T54" fmla="*/ 18 w 295"/>
                <a:gd name="T55" fmla="*/ 11 h 414"/>
                <a:gd name="T56" fmla="*/ 21 w 295"/>
                <a:gd name="T57" fmla="*/ 9 h 414"/>
                <a:gd name="T58" fmla="*/ 25 w 295"/>
                <a:gd name="T59" fmla="*/ 6 h 414"/>
                <a:gd name="T60" fmla="*/ 28 w 295"/>
                <a:gd name="T61" fmla="*/ 4 h 414"/>
                <a:gd name="T62" fmla="*/ 32 w 295"/>
                <a:gd name="T63" fmla="*/ 2 h 414"/>
                <a:gd name="T64" fmla="*/ 36 w 295"/>
                <a:gd name="T65" fmla="*/ 0 h 414"/>
                <a:gd name="T66" fmla="*/ 35 w 295"/>
                <a:gd name="T67" fmla="*/ 0 h 414"/>
                <a:gd name="T68" fmla="*/ 34 w 295"/>
                <a:gd name="T69" fmla="*/ 1 h 414"/>
                <a:gd name="T70" fmla="*/ 33 w 295"/>
                <a:gd name="T71" fmla="*/ 1 h 414"/>
                <a:gd name="T72" fmla="*/ 32 w 295"/>
                <a:gd name="T73" fmla="*/ 1 h 414"/>
                <a:gd name="T74" fmla="*/ 31 w 295"/>
                <a:gd name="T75" fmla="*/ 1 h 414"/>
                <a:gd name="T76" fmla="*/ 29 w 295"/>
                <a:gd name="T77" fmla="*/ 1 h 414"/>
                <a:gd name="T78" fmla="*/ 28 w 295"/>
                <a:gd name="T79" fmla="*/ 1 h 414"/>
                <a:gd name="T80" fmla="*/ 27 w 295"/>
                <a:gd name="T81" fmla="*/ 1 h 4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5" h="414">
                  <a:moveTo>
                    <a:pt x="221" y="5"/>
                  </a:moveTo>
                  <a:lnTo>
                    <a:pt x="197" y="19"/>
                  </a:lnTo>
                  <a:lnTo>
                    <a:pt x="174" y="34"/>
                  </a:lnTo>
                  <a:lnTo>
                    <a:pt x="149" y="51"/>
                  </a:lnTo>
                  <a:lnTo>
                    <a:pt x="126" y="68"/>
                  </a:lnTo>
                  <a:lnTo>
                    <a:pt x="104" y="88"/>
                  </a:lnTo>
                  <a:lnTo>
                    <a:pt x="84" y="107"/>
                  </a:lnTo>
                  <a:lnTo>
                    <a:pt x="64" y="130"/>
                  </a:lnTo>
                  <a:lnTo>
                    <a:pt x="47" y="154"/>
                  </a:lnTo>
                  <a:lnTo>
                    <a:pt x="32" y="180"/>
                  </a:lnTo>
                  <a:lnTo>
                    <a:pt x="19" y="208"/>
                  </a:lnTo>
                  <a:lnTo>
                    <a:pt x="9" y="236"/>
                  </a:lnTo>
                  <a:lnTo>
                    <a:pt x="3" y="268"/>
                  </a:lnTo>
                  <a:lnTo>
                    <a:pt x="0" y="301"/>
                  </a:lnTo>
                  <a:lnTo>
                    <a:pt x="1" y="337"/>
                  </a:lnTo>
                  <a:lnTo>
                    <a:pt x="7" y="374"/>
                  </a:lnTo>
                  <a:lnTo>
                    <a:pt x="17" y="414"/>
                  </a:lnTo>
                  <a:lnTo>
                    <a:pt x="23" y="377"/>
                  </a:lnTo>
                  <a:lnTo>
                    <a:pt x="28" y="341"/>
                  </a:lnTo>
                  <a:lnTo>
                    <a:pt x="35" y="307"/>
                  </a:lnTo>
                  <a:lnTo>
                    <a:pt x="45" y="275"/>
                  </a:lnTo>
                  <a:lnTo>
                    <a:pt x="54" y="243"/>
                  </a:lnTo>
                  <a:lnTo>
                    <a:pt x="65" y="213"/>
                  </a:lnTo>
                  <a:lnTo>
                    <a:pt x="79" y="185"/>
                  </a:lnTo>
                  <a:lnTo>
                    <a:pt x="94" y="158"/>
                  </a:lnTo>
                  <a:lnTo>
                    <a:pt x="110" y="133"/>
                  </a:lnTo>
                  <a:lnTo>
                    <a:pt x="130" y="109"/>
                  </a:lnTo>
                  <a:lnTo>
                    <a:pt x="151" y="87"/>
                  </a:lnTo>
                  <a:lnTo>
                    <a:pt x="174" y="66"/>
                  </a:lnTo>
                  <a:lnTo>
                    <a:pt x="200" y="46"/>
                  </a:lnTo>
                  <a:lnTo>
                    <a:pt x="229" y="30"/>
                  </a:lnTo>
                  <a:lnTo>
                    <a:pt x="260" y="14"/>
                  </a:lnTo>
                  <a:lnTo>
                    <a:pt x="295" y="0"/>
                  </a:lnTo>
                  <a:lnTo>
                    <a:pt x="285" y="0"/>
                  </a:lnTo>
                  <a:lnTo>
                    <a:pt x="276" y="1"/>
                  </a:lnTo>
                  <a:lnTo>
                    <a:pt x="267" y="1"/>
                  </a:lnTo>
                  <a:lnTo>
                    <a:pt x="258" y="3"/>
                  </a:lnTo>
                  <a:lnTo>
                    <a:pt x="248" y="4"/>
                  </a:lnTo>
                  <a:lnTo>
                    <a:pt x="239" y="4"/>
                  </a:lnTo>
                  <a:lnTo>
                    <a:pt x="230" y="5"/>
                  </a:lnTo>
                  <a:lnTo>
                    <a:pt x="221" y="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96" name="Freeform 28"/>
            <p:cNvSpPr>
              <a:spLocks noChangeAspect="1"/>
            </p:cNvSpPr>
            <p:nvPr/>
          </p:nvSpPr>
          <p:spPr bwMode="auto">
            <a:xfrm>
              <a:off x="694" y="2205"/>
              <a:ext cx="144" cy="203"/>
            </a:xfrm>
            <a:custGeom>
              <a:avLst/>
              <a:gdLst>
                <a:gd name="T0" fmla="*/ 27 w 288"/>
                <a:gd name="T1" fmla="*/ 1 h 405"/>
                <a:gd name="T2" fmla="*/ 24 w 288"/>
                <a:gd name="T3" fmla="*/ 3 h 405"/>
                <a:gd name="T4" fmla="*/ 22 w 288"/>
                <a:gd name="T5" fmla="*/ 5 h 405"/>
                <a:gd name="T6" fmla="*/ 19 w 288"/>
                <a:gd name="T7" fmla="*/ 7 h 405"/>
                <a:gd name="T8" fmla="*/ 16 w 288"/>
                <a:gd name="T9" fmla="*/ 9 h 405"/>
                <a:gd name="T10" fmla="*/ 13 w 288"/>
                <a:gd name="T11" fmla="*/ 11 h 405"/>
                <a:gd name="T12" fmla="*/ 11 w 288"/>
                <a:gd name="T13" fmla="*/ 14 h 405"/>
                <a:gd name="T14" fmla="*/ 8 w 288"/>
                <a:gd name="T15" fmla="*/ 17 h 405"/>
                <a:gd name="T16" fmla="*/ 6 w 288"/>
                <a:gd name="T17" fmla="*/ 19 h 405"/>
                <a:gd name="T18" fmla="*/ 4 w 288"/>
                <a:gd name="T19" fmla="*/ 22 h 405"/>
                <a:gd name="T20" fmla="*/ 3 w 288"/>
                <a:gd name="T21" fmla="*/ 26 h 405"/>
                <a:gd name="T22" fmla="*/ 2 w 288"/>
                <a:gd name="T23" fmla="*/ 29 h 405"/>
                <a:gd name="T24" fmla="*/ 1 w 288"/>
                <a:gd name="T25" fmla="*/ 33 h 405"/>
                <a:gd name="T26" fmla="*/ 0 w 288"/>
                <a:gd name="T27" fmla="*/ 37 h 405"/>
                <a:gd name="T28" fmla="*/ 1 w 288"/>
                <a:gd name="T29" fmla="*/ 41 h 405"/>
                <a:gd name="T30" fmla="*/ 1 w 288"/>
                <a:gd name="T31" fmla="*/ 46 h 405"/>
                <a:gd name="T32" fmla="*/ 2 w 288"/>
                <a:gd name="T33" fmla="*/ 51 h 405"/>
                <a:gd name="T34" fmla="*/ 3 w 288"/>
                <a:gd name="T35" fmla="*/ 46 h 405"/>
                <a:gd name="T36" fmla="*/ 4 w 288"/>
                <a:gd name="T37" fmla="*/ 42 h 405"/>
                <a:gd name="T38" fmla="*/ 5 w 288"/>
                <a:gd name="T39" fmla="*/ 38 h 405"/>
                <a:gd name="T40" fmla="*/ 6 w 288"/>
                <a:gd name="T41" fmla="*/ 34 h 405"/>
                <a:gd name="T42" fmla="*/ 7 w 288"/>
                <a:gd name="T43" fmla="*/ 30 h 405"/>
                <a:gd name="T44" fmla="*/ 8 w 288"/>
                <a:gd name="T45" fmla="*/ 26 h 405"/>
                <a:gd name="T46" fmla="*/ 10 w 288"/>
                <a:gd name="T47" fmla="*/ 23 h 405"/>
                <a:gd name="T48" fmla="*/ 12 w 288"/>
                <a:gd name="T49" fmla="*/ 19 h 405"/>
                <a:gd name="T50" fmla="*/ 14 w 288"/>
                <a:gd name="T51" fmla="*/ 16 h 405"/>
                <a:gd name="T52" fmla="*/ 16 w 288"/>
                <a:gd name="T53" fmla="*/ 13 h 405"/>
                <a:gd name="T54" fmla="*/ 19 w 288"/>
                <a:gd name="T55" fmla="*/ 11 h 405"/>
                <a:gd name="T56" fmla="*/ 21 w 288"/>
                <a:gd name="T57" fmla="*/ 8 h 405"/>
                <a:gd name="T58" fmla="*/ 25 w 288"/>
                <a:gd name="T59" fmla="*/ 6 h 405"/>
                <a:gd name="T60" fmla="*/ 28 w 288"/>
                <a:gd name="T61" fmla="*/ 4 h 405"/>
                <a:gd name="T62" fmla="*/ 32 w 288"/>
                <a:gd name="T63" fmla="*/ 2 h 405"/>
                <a:gd name="T64" fmla="*/ 36 w 288"/>
                <a:gd name="T65" fmla="*/ 0 h 405"/>
                <a:gd name="T66" fmla="*/ 35 w 288"/>
                <a:gd name="T67" fmla="*/ 0 h 405"/>
                <a:gd name="T68" fmla="*/ 34 w 288"/>
                <a:gd name="T69" fmla="*/ 1 h 405"/>
                <a:gd name="T70" fmla="*/ 33 w 288"/>
                <a:gd name="T71" fmla="*/ 1 h 405"/>
                <a:gd name="T72" fmla="*/ 32 w 288"/>
                <a:gd name="T73" fmla="*/ 1 h 405"/>
                <a:gd name="T74" fmla="*/ 31 w 288"/>
                <a:gd name="T75" fmla="*/ 1 h 405"/>
                <a:gd name="T76" fmla="*/ 30 w 288"/>
                <a:gd name="T77" fmla="*/ 1 h 405"/>
                <a:gd name="T78" fmla="*/ 29 w 288"/>
                <a:gd name="T79" fmla="*/ 1 h 405"/>
                <a:gd name="T80" fmla="*/ 27 w 288"/>
                <a:gd name="T81" fmla="*/ 1 h 4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8" h="405">
                  <a:moveTo>
                    <a:pt x="215" y="4"/>
                  </a:moveTo>
                  <a:lnTo>
                    <a:pt x="192" y="19"/>
                  </a:lnTo>
                  <a:lnTo>
                    <a:pt x="169" y="34"/>
                  </a:lnTo>
                  <a:lnTo>
                    <a:pt x="147" y="50"/>
                  </a:lnTo>
                  <a:lnTo>
                    <a:pt x="124" y="69"/>
                  </a:lnTo>
                  <a:lnTo>
                    <a:pt x="104" y="87"/>
                  </a:lnTo>
                  <a:lnTo>
                    <a:pt x="83" y="107"/>
                  </a:lnTo>
                  <a:lnTo>
                    <a:pt x="64" y="129"/>
                  </a:lnTo>
                  <a:lnTo>
                    <a:pt x="47" y="152"/>
                  </a:lnTo>
                  <a:lnTo>
                    <a:pt x="32" y="176"/>
                  </a:lnTo>
                  <a:lnTo>
                    <a:pt x="20" y="202"/>
                  </a:lnTo>
                  <a:lnTo>
                    <a:pt x="10" y="231"/>
                  </a:lnTo>
                  <a:lnTo>
                    <a:pt x="3" y="261"/>
                  </a:lnTo>
                  <a:lnTo>
                    <a:pt x="0" y="293"/>
                  </a:lnTo>
                  <a:lnTo>
                    <a:pt x="1" y="328"/>
                  </a:lnTo>
                  <a:lnTo>
                    <a:pt x="6" y="366"/>
                  </a:lnTo>
                  <a:lnTo>
                    <a:pt x="15" y="405"/>
                  </a:lnTo>
                  <a:lnTo>
                    <a:pt x="21" y="368"/>
                  </a:lnTo>
                  <a:lnTo>
                    <a:pt x="26" y="333"/>
                  </a:lnTo>
                  <a:lnTo>
                    <a:pt x="33" y="298"/>
                  </a:lnTo>
                  <a:lnTo>
                    <a:pt x="41" y="266"/>
                  </a:lnTo>
                  <a:lnTo>
                    <a:pt x="52" y="235"/>
                  </a:lnTo>
                  <a:lnTo>
                    <a:pt x="62" y="205"/>
                  </a:lnTo>
                  <a:lnTo>
                    <a:pt x="75" y="177"/>
                  </a:lnTo>
                  <a:lnTo>
                    <a:pt x="90" y="151"/>
                  </a:lnTo>
                  <a:lnTo>
                    <a:pt x="106" y="126"/>
                  </a:lnTo>
                  <a:lnTo>
                    <a:pt x="124" y="103"/>
                  </a:lnTo>
                  <a:lnTo>
                    <a:pt x="145" y="81"/>
                  </a:lnTo>
                  <a:lnTo>
                    <a:pt x="168" y="62"/>
                  </a:lnTo>
                  <a:lnTo>
                    <a:pt x="193" y="45"/>
                  </a:lnTo>
                  <a:lnTo>
                    <a:pt x="222" y="27"/>
                  </a:lnTo>
                  <a:lnTo>
                    <a:pt x="253" y="12"/>
                  </a:lnTo>
                  <a:lnTo>
                    <a:pt x="288" y="0"/>
                  </a:lnTo>
                  <a:lnTo>
                    <a:pt x="279" y="0"/>
                  </a:lnTo>
                  <a:lnTo>
                    <a:pt x="270" y="1"/>
                  </a:lnTo>
                  <a:lnTo>
                    <a:pt x="260" y="1"/>
                  </a:lnTo>
                  <a:lnTo>
                    <a:pt x="252" y="2"/>
                  </a:lnTo>
                  <a:lnTo>
                    <a:pt x="243" y="3"/>
                  </a:lnTo>
                  <a:lnTo>
                    <a:pt x="234" y="3"/>
                  </a:lnTo>
                  <a:lnTo>
                    <a:pt x="225" y="4"/>
                  </a:lnTo>
                  <a:lnTo>
                    <a:pt x="215" y="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97" name="Freeform 29"/>
            <p:cNvSpPr>
              <a:spLocks noChangeAspect="1"/>
            </p:cNvSpPr>
            <p:nvPr/>
          </p:nvSpPr>
          <p:spPr bwMode="auto">
            <a:xfrm>
              <a:off x="696" y="2206"/>
              <a:ext cx="140" cy="199"/>
            </a:xfrm>
            <a:custGeom>
              <a:avLst/>
              <a:gdLst>
                <a:gd name="T0" fmla="*/ 27 w 280"/>
                <a:gd name="T1" fmla="*/ 1 h 397"/>
                <a:gd name="T2" fmla="*/ 24 w 280"/>
                <a:gd name="T3" fmla="*/ 3 h 397"/>
                <a:gd name="T4" fmla="*/ 21 w 280"/>
                <a:gd name="T5" fmla="*/ 5 h 397"/>
                <a:gd name="T6" fmla="*/ 18 w 280"/>
                <a:gd name="T7" fmla="*/ 7 h 397"/>
                <a:gd name="T8" fmla="*/ 16 w 280"/>
                <a:gd name="T9" fmla="*/ 9 h 397"/>
                <a:gd name="T10" fmla="*/ 13 w 280"/>
                <a:gd name="T11" fmla="*/ 11 h 397"/>
                <a:gd name="T12" fmla="*/ 11 w 280"/>
                <a:gd name="T13" fmla="*/ 14 h 397"/>
                <a:gd name="T14" fmla="*/ 8 w 280"/>
                <a:gd name="T15" fmla="*/ 17 h 397"/>
                <a:gd name="T16" fmla="*/ 6 w 280"/>
                <a:gd name="T17" fmla="*/ 19 h 397"/>
                <a:gd name="T18" fmla="*/ 4 w 280"/>
                <a:gd name="T19" fmla="*/ 22 h 397"/>
                <a:gd name="T20" fmla="*/ 3 w 280"/>
                <a:gd name="T21" fmla="*/ 25 h 397"/>
                <a:gd name="T22" fmla="*/ 2 w 280"/>
                <a:gd name="T23" fmla="*/ 29 h 397"/>
                <a:gd name="T24" fmla="*/ 1 w 280"/>
                <a:gd name="T25" fmla="*/ 32 h 397"/>
                <a:gd name="T26" fmla="*/ 0 w 280"/>
                <a:gd name="T27" fmla="*/ 36 h 397"/>
                <a:gd name="T28" fmla="*/ 0 w 280"/>
                <a:gd name="T29" fmla="*/ 41 h 397"/>
                <a:gd name="T30" fmla="*/ 1 w 280"/>
                <a:gd name="T31" fmla="*/ 45 h 397"/>
                <a:gd name="T32" fmla="*/ 2 w 280"/>
                <a:gd name="T33" fmla="*/ 50 h 397"/>
                <a:gd name="T34" fmla="*/ 3 w 280"/>
                <a:gd name="T35" fmla="*/ 45 h 397"/>
                <a:gd name="T36" fmla="*/ 4 w 280"/>
                <a:gd name="T37" fmla="*/ 41 h 397"/>
                <a:gd name="T38" fmla="*/ 4 w 280"/>
                <a:gd name="T39" fmla="*/ 37 h 397"/>
                <a:gd name="T40" fmla="*/ 5 w 280"/>
                <a:gd name="T41" fmla="*/ 33 h 397"/>
                <a:gd name="T42" fmla="*/ 7 w 280"/>
                <a:gd name="T43" fmla="*/ 29 h 397"/>
                <a:gd name="T44" fmla="*/ 8 w 280"/>
                <a:gd name="T45" fmla="*/ 25 h 397"/>
                <a:gd name="T46" fmla="*/ 9 w 280"/>
                <a:gd name="T47" fmla="*/ 22 h 397"/>
                <a:gd name="T48" fmla="*/ 11 w 280"/>
                <a:gd name="T49" fmla="*/ 19 h 397"/>
                <a:gd name="T50" fmla="*/ 13 w 280"/>
                <a:gd name="T51" fmla="*/ 16 h 397"/>
                <a:gd name="T52" fmla="*/ 15 w 280"/>
                <a:gd name="T53" fmla="*/ 13 h 397"/>
                <a:gd name="T54" fmla="*/ 18 w 280"/>
                <a:gd name="T55" fmla="*/ 10 h 397"/>
                <a:gd name="T56" fmla="*/ 21 w 280"/>
                <a:gd name="T57" fmla="*/ 8 h 397"/>
                <a:gd name="T58" fmla="*/ 24 w 280"/>
                <a:gd name="T59" fmla="*/ 6 h 397"/>
                <a:gd name="T60" fmla="*/ 27 w 280"/>
                <a:gd name="T61" fmla="*/ 4 h 397"/>
                <a:gd name="T62" fmla="*/ 31 w 280"/>
                <a:gd name="T63" fmla="*/ 2 h 397"/>
                <a:gd name="T64" fmla="*/ 35 w 280"/>
                <a:gd name="T65" fmla="*/ 0 h 397"/>
                <a:gd name="T66" fmla="*/ 34 w 280"/>
                <a:gd name="T67" fmla="*/ 1 h 397"/>
                <a:gd name="T68" fmla="*/ 33 w 280"/>
                <a:gd name="T69" fmla="*/ 1 h 397"/>
                <a:gd name="T70" fmla="*/ 32 w 280"/>
                <a:gd name="T71" fmla="*/ 1 h 397"/>
                <a:gd name="T72" fmla="*/ 31 w 280"/>
                <a:gd name="T73" fmla="*/ 1 h 397"/>
                <a:gd name="T74" fmla="*/ 30 w 280"/>
                <a:gd name="T75" fmla="*/ 1 h 397"/>
                <a:gd name="T76" fmla="*/ 29 w 280"/>
                <a:gd name="T77" fmla="*/ 1 h 397"/>
                <a:gd name="T78" fmla="*/ 28 w 280"/>
                <a:gd name="T79" fmla="*/ 1 h 397"/>
                <a:gd name="T80" fmla="*/ 27 w 280"/>
                <a:gd name="T81" fmla="*/ 1 h 3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0" h="397">
                  <a:moveTo>
                    <a:pt x="209" y="7"/>
                  </a:moveTo>
                  <a:lnTo>
                    <a:pt x="187" y="22"/>
                  </a:lnTo>
                  <a:lnTo>
                    <a:pt x="165" y="38"/>
                  </a:lnTo>
                  <a:lnTo>
                    <a:pt x="143" y="54"/>
                  </a:lnTo>
                  <a:lnTo>
                    <a:pt x="121" y="71"/>
                  </a:lnTo>
                  <a:lnTo>
                    <a:pt x="101" y="88"/>
                  </a:lnTo>
                  <a:lnTo>
                    <a:pt x="81" y="108"/>
                  </a:lnTo>
                  <a:lnTo>
                    <a:pt x="63" y="129"/>
                  </a:lnTo>
                  <a:lnTo>
                    <a:pt x="46" y="151"/>
                  </a:lnTo>
                  <a:lnTo>
                    <a:pt x="32" y="174"/>
                  </a:lnTo>
                  <a:lnTo>
                    <a:pt x="20" y="199"/>
                  </a:lnTo>
                  <a:lnTo>
                    <a:pt x="11" y="227"/>
                  </a:lnTo>
                  <a:lnTo>
                    <a:pt x="4" y="256"/>
                  </a:lnTo>
                  <a:lnTo>
                    <a:pt x="0" y="288"/>
                  </a:lnTo>
                  <a:lnTo>
                    <a:pt x="0" y="321"/>
                  </a:lnTo>
                  <a:lnTo>
                    <a:pt x="5" y="358"/>
                  </a:lnTo>
                  <a:lnTo>
                    <a:pt x="13" y="397"/>
                  </a:lnTo>
                  <a:lnTo>
                    <a:pt x="19" y="360"/>
                  </a:lnTo>
                  <a:lnTo>
                    <a:pt x="25" y="325"/>
                  </a:lnTo>
                  <a:lnTo>
                    <a:pt x="32" y="290"/>
                  </a:lnTo>
                  <a:lnTo>
                    <a:pt x="40" y="258"/>
                  </a:lnTo>
                  <a:lnTo>
                    <a:pt x="49" y="228"/>
                  </a:lnTo>
                  <a:lnTo>
                    <a:pt x="59" y="199"/>
                  </a:lnTo>
                  <a:lnTo>
                    <a:pt x="71" y="171"/>
                  </a:lnTo>
                  <a:lnTo>
                    <a:pt x="84" y="146"/>
                  </a:lnTo>
                  <a:lnTo>
                    <a:pt x="101" y="122"/>
                  </a:lnTo>
                  <a:lnTo>
                    <a:pt x="119" y="100"/>
                  </a:lnTo>
                  <a:lnTo>
                    <a:pt x="139" y="79"/>
                  </a:lnTo>
                  <a:lnTo>
                    <a:pt x="162" y="60"/>
                  </a:lnTo>
                  <a:lnTo>
                    <a:pt x="187" y="42"/>
                  </a:lnTo>
                  <a:lnTo>
                    <a:pt x="215" y="26"/>
                  </a:lnTo>
                  <a:lnTo>
                    <a:pt x="246" y="12"/>
                  </a:lnTo>
                  <a:lnTo>
                    <a:pt x="280" y="0"/>
                  </a:lnTo>
                  <a:lnTo>
                    <a:pt x="271" y="1"/>
                  </a:lnTo>
                  <a:lnTo>
                    <a:pt x="263" y="1"/>
                  </a:lnTo>
                  <a:lnTo>
                    <a:pt x="254" y="2"/>
                  </a:lnTo>
                  <a:lnTo>
                    <a:pt x="245" y="3"/>
                  </a:lnTo>
                  <a:lnTo>
                    <a:pt x="237" y="4"/>
                  </a:lnTo>
                  <a:lnTo>
                    <a:pt x="227" y="4"/>
                  </a:lnTo>
                  <a:lnTo>
                    <a:pt x="218" y="6"/>
                  </a:lnTo>
                  <a:lnTo>
                    <a:pt x="209" y="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98" name="Freeform 30"/>
            <p:cNvSpPr>
              <a:spLocks noChangeAspect="1"/>
            </p:cNvSpPr>
            <p:nvPr/>
          </p:nvSpPr>
          <p:spPr bwMode="auto">
            <a:xfrm>
              <a:off x="697" y="2206"/>
              <a:ext cx="136" cy="195"/>
            </a:xfrm>
            <a:custGeom>
              <a:avLst/>
              <a:gdLst>
                <a:gd name="T0" fmla="*/ 25 w 273"/>
                <a:gd name="T1" fmla="*/ 2 h 389"/>
                <a:gd name="T2" fmla="*/ 22 w 273"/>
                <a:gd name="T3" fmla="*/ 3 h 389"/>
                <a:gd name="T4" fmla="*/ 20 w 273"/>
                <a:gd name="T5" fmla="*/ 5 h 389"/>
                <a:gd name="T6" fmla="*/ 17 w 273"/>
                <a:gd name="T7" fmla="*/ 7 h 389"/>
                <a:gd name="T8" fmla="*/ 15 w 273"/>
                <a:gd name="T9" fmla="*/ 9 h 389"/>
                <a:gd name="T10" fmla="*/ 12 w 273"/>
                <a:gd name="T11" fmla="*/ 12 h 389"/>
                <a:gd name="T12" fmla="*/ 10 w 273"/>
                <a:gd name="T13" fmla="*/ 14 h 389"/>
                <a:gd name="T14" fmla="*/ 7 w 273"/>
                <a:gd name="T15" fmla="*/ 17 h 389"/>
                <a:gd name="T16" fmla="*/ 5 w 273"/>
                <a:gd name="T17" fmla="*/ 19 h 389"/>
                <a:gd name="T18" fmla="*/ 4 w 273"/>
                <a:gd name="T19" fmla="*/ 22 h 389"/>
                <a:gd name="T20" fmla="*/ 2 w 273"/>
                <a:gd name="T21" fmla="*/ 25 h 389"/>
                <a:gd name="T22" fmla="*/ 1 w 273"/>
                <a:gd name="T23" fmla="*/ 28 h 389"/>
                <a:gd name="T24" fmla="*/ 0 w 273"/>
                <a:gd name="T25" fmla="*/ 32 h 389"/>
                <a:gd name="T26" fmla="*/ 0 w 273"/>
                <a:gd name="T27" fmla="*/ 36 h 389"/>
                <a:gd name="T28" fmla="*/ 0 w 273"/>
                <a:gd name="T29" fmla="*/ 40 h 389"/>
                <a:gd name="T30" fmla="*/ 0 w 273"/>
                <a:gd name="T31" fmla="*/ 44 h 389"/>
                <a:gd name="T32" fmla="*/ 1 w 273"/>
                <a:gd name="T33" fmla="*/ 49 h 389"/>
                <a:gd name="T34" fmla="*/ 2 w 273"/>
                <a:gd name="T35" fmla="*/ 44 h 389"/>
                <a:gd name="T36" fmla="*/ 2 w 273"/>
                <a:gd name="T37" fmla="*/ 40 h 389"/>
                <a:gd name="T38" fmla="*/ 3 w 273"/>
                <a:gd name="T39" fmla="*/ 36 h 389"/>
                <a:gd name="T40" fmla="*/ 4 w 273"/>
                <a:gd name="T41" fmla="*/ 32 h 389"/>
                <a:gd name="T42" fmla="*/ 5 w 273"/>
                <a:gd name="T43" fmla="*/ 28 h 389"/>
                <a:gd name="T44" fmla="*/ 6 w 273"/>
                <a:gd name="T45" fmla="*/ 24 h 389"/>
                <a:gd name="T46" fmla="*/ 8 w 273"/>
                <a:gd name="T47" fmla="*/ 21 h 389"/>
                <a:gd name="T48" fmla="*/ 10 w 273"/>
                <a:gd name="T49" fmla="*/ 18 h 389"/>
                <a:gd name="T50" fmla="*/ 11 w 273"/>
                <a:gd name="T51" fmla="*/ 15 h 389"/>
                <a:gd name="T52" fmla="*/ 14 w 273"/>
                <a:gd name="T53" fmla="*/ 12 h 389"/>
                <a:gd name="T54" fmla="*/ 16 w 273"/>
                <a:gd name="T55" fmla="*/ 10 h 389"/>
                <a:gd name="T56" fmla="*/ 19 w 273"/>
                <a:gd name="T57" fmla="*/ 8 h 389"/>
                <a:gd name="T58" fmla="*/ 22 w 273"/>
                <a:gd name="T59" fmla="*/ 6 h 389"/>
                <a:gd name="T60" fmla="*/ 26 w 273"/>
                <a:gd name="T61" fmla="*/ 4 h 389"/>
                <a:gd name="T62" fmla="*/ 29 w 273"/>
                <a:gd name="T63" fmla="*/ 2 h 389"/>
                <a:gd name="T64" fmla="*/ 34 w 273"/>
                <a:gd name="T65" fmla="*/ 0 h 389"/>
                <a:gd name="T66" fmla="*/ 33 w 273"/>
                <a:gd name="T67" fmla="*/ 1 h 389"/>
                <a:gd name="T68" fmla="*/ 31 w 273"/>
                <a:gd name="T69" fmla="*/ 1 h 389"/>
                <a:gd name="T70" fmla="*/ 30 w 273"/>
                <a:gd name="T71" fmla="*/ 1 h 389"/>
                <a:gd name="T72" fmla="*/ 29 w 273"/>
                <a:gd name="T73" fmla="*/ 1 h 389"/>
                <a:gd name="T74" fmla="*/ 28 w 273"/>
                <a:gd name="T75" fmla="*/ 1 h 389"/>
                <a:gd name="T76" fmla="*/ 27 w 273"/>
                <a:gd name="T77" fmla="*/ 1 h 389"/>
                <a:gd name="T78" fmla="*/ 26 w 273"/>
                <a:gd name="T79" fmla="*/ 1 h 389"/>
                <a:gd name="T80" fmla="*/ 25 w 273"/>
                <a:gd name="T81" fmla="*/ 2 h 3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73" h="389">
                  <a:moveTo>
                    <a:pt x="202" y="9"/>
                  </a:moveTo>
                  <a:lnTo>
                    <a:pt x="182" y="24"/>
                  </a:lnTo>
                  <a:lnTo>
                    <a:pt x="161" y="40"/>
                  </a:lnTo>
                  <a:lnTo>
                    <a:pt x="140" y="56"/>
                  </a:lnTo>
                  <a:lnTo>
                    <a:pt x="120" y="72"/>
                  </a:lnTo>
                  <a:lnTo>
                    <a:pt x="99" y="91"/>
                  </a:lnTo>
                  <a:lnTo>
                    <a:pt x="80" y="109"/>
                  </a:lnTo>
                  <a:lnTo>
                    <a:pt x="62" y="129"/>
                  </a:lnTo>
                  <a:lnTo>
                    <a:pt x="47" y="150"/>
                  </a:lnTo>
                  <a:lnTo>
                    <a:pt x="32" y="172"/>
                  </a:lnTo>
                  <a:lnTo>
                    <a:pt x="20" y="197"/>
                  </a:lnTo>
                  <a:lnTo>
                    <a:pt x="10" y="222"/>
                  </a:lnTo>
                  <a:lnTo>
                    <a:pt x="4" y="251"/>
                  </a:lnTo>
                  <a:lnTo>
                    <a:pt x="0" y="282"/>
                  </a:lnTo>
                  <a:lnTo>
                    <a:pt x="0" y="314"/>
                  </a:lnTo>
                  <a:lnTo>
                    <a:pt x="3" y="350"/>
                  </a:lnTo>
                  <a:lnTo>
                    <a:pt x="11" y="389"/>
                  </a:lnTo>
                  <a:lnTo>
                    <a:pt x="17" y="351"/>
                  </a:lnTo>
                  <a:lnTo>
                    <a:pt x="23" y="317"/>
                  </a:lnTo>
                  <a:lnTo>
                    <a:pt x="29" y="282"/>
                  </a:lnTo>
                  <a:lnTo>
                    <a:pt x="37" y="251"/>
                  </a:lnTo>
                  <a:lnTo>
                    <a:pt x="45" y="220"/>
                  </a:lnTo>
                  <a:lnTo>
                    <a:pt x="55" y="192"/>
                  </a:lnTo>
                  <a:lnTo>
                    <a:pt x="67" y="166"/>
                  </a:lnTo>
                  <a:lnTo>
                    <a:pt x="80" y="140"/>
                  </a:lnTo>
                  <a:lnTo>
                    <a:pt x="95" y="117"/>
                  </a:lnTo>
                  <a:lnTo>
                    <a:pt x="113" y="96"/>
                  </a:lnTo>
                  <a:lnTo>
                    <a:pt x="132" y="76"/>
                  </a:lnTo>
                  <a:lnTo>
                    <a:pt x="155" y="58"/>
                  </a:lnTo>
                  <a:lnTo>
                    <a:pt x="179" y="41"/>
                  </a:lnTo>
                  <a:lnTo>
                    <a:pt x="208" y="25"/>
                  </a:lnTo>
                  <a:lnTo>
                    <a:pt x="238" y="13"/>
                  </a:lnTo>
                  <a:lnTo>
                    <a:pt x="273" y="0"/>
                  </a:lnTo>
                  <a:lnTo>
                    <a:pt x="264" y="1"/>
                  </a:lnTo>
                  <a:lnTo>
                    <a:pt x="255" y="2"/>
                  </a:lnTo>
                  <a:lnTo>
                    <a:pt x="246" y="3"/>
                  </a:lnTo>
                  <a:lnTo>
                    <a:pt x="238" y="5"/>
                  </a:lnTo>
                  <a:lnTo>
                    <a:pt x="229" y="6"/>
                  </a:lnTo>
                  <a:lnTo>
                    <a:pt x="221" y="7"/>
                  </a:lnTo>
                  <a:lnTo>
                    <a:pt x="212" y="8"/>
                  </a:lnTo>
                  <a:lnTo>
                    <a:pt x="202"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99" name="Freeform 31"/>
            <p:cNvSpPr>
              <a:spLocks noChangeAspect="1"/>
            </p:cNvSpPr>
            <p:nvPr/>
          </p:nvSpPr>
          <p:spPr bwMode="auto">
            <a:xfrm>
              <a:off x="698" y="2208"/>
              <a:ext cx="134" cy="190"/>
            </a:xfrm>
            <a:custGeom>
              <a:avLst/>
              <a:gdLst>
                <a:gd name="T0" fmla="*/ 25 w 267"/>
                <a:gd name="T1" fmla="*/ 2 h 380"/>
                <a:gd name="T2" fmla="*/ 23 w 267"/>
                <a:gd name="T3" fmla="*/ 4 h 380"/>
                <a:gd name="T4" fmla="*/ 20 w 267"/>
                <a:gd name="T5" fmla="*/ 6 h 380"/>
                <a:gd name="T6" fmla="*/ 18 w 267"/>
                <a:gd name="T7" fmla="*/ 8 h 380"/>
                <a:gd name="T8" fmla="*/ 15 w 267"/>
                <a:gd name="T9" fmla="*/ 10 h 380"/>
                <a:gd name="T10" fmla="*/ 13 w 267"/>
                <a:gd name="T11" fmla="*/ 12 h 380"/>
                <a:gd name="T12" fmla="*/ 10 w 267"/>
                <a:gd name="T13" fmla="*/ 14 h 380"/>
                <a:gd name="T14" fmla="*/ 8 w 267"/>
                <a:gd name="T15" fmla="*/ 16 h 380"/>
                <a:gd name="T16" fmla="*/ 6 w 267"/>
                <a:gd name="T17" fmla="*/ 19 h 380"/>
                <a:gd name="T18" fmla="*/ 4 w 267"/>
                <a:gd name="T19" fmla="*/ 22 h 380"/>
                <a:gd name="T20" fmla="*/ 3 w 267"/>
                <a:gd name="T21" fmla="*/ 25 h 380"/>
                <a:gd name="T22" fmla="*/ 2 w 267"/>
                <a:gd name="T23" fmla="*/ 28 h 380"/>
                <a:gd name="T24" fmla="*/ 1 w 267"/>
                <a:gd name="T25" fmla="*/ 31 h 380"/>
                <a:gd name="T26" fmla="*/ 1 w 267"/>
                <a:gd name="T27" fmla="*/ 35 h 380"/>
                <a:gd name="T28" fmla="*/ 0 w 267"/>
                <a:gd name="T29" fmla="*/ 39 h 380"/>
                <a:gd name="T30" fmla="*/ 1 w 267"/>
                <a:gd name="T31" fmla="*/ 43 h 380"/>
                <a:gd name="T32" fmla="*/ 2 w 267"/>
                <a:gd name="T33" fmla="*/ 48 h 380"/>
                <a:gd name="T34" fmla="*/ 2 w 267"/>
                <a:gd name="T35" fmla="*/ 43 h 380"/>
                <a:gd name="T36" fmla="*/ 3 w 267"/>
                <a:gd name="T37" fmla="*/ 39 h 380"/>
                <a:gd name="T38" fmla="*/ 4 w 267"/>
                <a:gd name="T39" fmla="*/ 35 h 380"/>
                <a:gd name="T40" fmla="*/ 5 w 267"/>
                <a:gd name="T41" fmla="*/ 31 h 380"/>
                <a:gd name="T42" fmla="*/ 6 w 267"/>
                <a:gd name="T43" fmla="*/ 27 h 380"/>
                <a:gd name="T44" fmla="*/ 7 w 267"/>
                <a:gd name="T45" fmla="*/ 24 h 380"/>
                <a:gd name="T46" fmla="*/ 8 w 267"/>
                <a:gd name="T47" fmla="*/ 20 h 380"/>
                <a:gd name="T48" fmla="*/ 10 w 267"/>
                <a:gd name="T49" fmla="*/ 17 h 380"/>
                <a:gd name="T50" fmla="*/ 12 w 267"/>
                <a:gd name="T51" fmla="*/ 14 h 380"/>
                <a:gd name="T52" fmla="*/ 14 w 267"/>
                <a:gd name="T53" fmla="*/ 12 h 380"/>
                <a:gd name="T54" fmla="*/ 16 w 267"/>
                <a:gd name="T55" fmla="*/ 10 h 380"/>
                <a:gd name="T56" fmla="*/ 19 w 267"/>
                <a:gd name="T57" fmla="*/ 7 h 380"/>
                <a:gd name="T58" fmla="*/ 22 w 267"/>
                <a:gd name="T59" fmla="*/ 5 h 380"/>
                <a:gd name="T60" fmla="*/ 26 w 267"/>
                <a:gd name="T61" fmla="*/ 3 h 380"/>
                <a:gd name="T62" fmla="*/ 30 w 267"/>
                <a:gd name="T63" fmla="*/ 2 h 380"/>
                <a:gd name="T64" fmla="*/ 34 w 267"/>
                <a:gd name="T65" fmla="*/ 0 h 380"/>
                <a:gd name="T66" fmla="*/ 33 w 267"/>
                <a:gd name="T67" fmla="*/ 1 h 380"/>
                <a:gd name="T68" fmla="*/ 32 w 267"/>
                <a:gd name="T69" fmla="*/ 1 h 380"/>
                <a:gd name="T70" fmla="*/ 31 w 267"/>
                <a:gd name="T71" fmla="*/ 1 h 380"/>
                <a:gd name="T72" fmla="*/ 29 w 267"/>
                <a:gd name="T73" fmla="*/ 1 h 380"/>
                <a:gd name="T74" fmla="*/ 28 w 267"/>
                <a:gd name="T75" fmla="*/ 1 h 380"/>
                <a:gd name="T76" fmla="*/ 27 w 267"/>
                <a:gd name="T77" fmla="*/ 1 h 380"/>
                <a:gd name="T78" fmla="*/ 26 w 267"/>
                <a:gd name="T79" fmla="*/ 1 h 380"/>
                <a:gd name="T80" fmla="*/ 25 w 267"/>
                <a:gd name="T81" fmla="*/ 2 h 3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380">
                  <a:moveTo>
                    <a:pt x="197" y="9"/>
                  </a:moveTo>
                  <a:lnTo>
                    <a:pt x="177" y="26"/>
                  </a:lnTo>
                  <a:lnTo>
                    <a:pt x="157" y="42"/>
                  </a:lnTo>
                  <a:lnTo>
                    <a:pt x="137" y="58"/>
                  </a:lnTo>
                  <a:lnTo>
                    <a:pt x="118" y="74"/>
                  </a:lnTo>
                  <a:lnTo>
                    <a:pt x="98" y="91"/>
                  </a:lnTo>
                  <a:lnTo>
                    <a:pt x="79" y="109"/>
                  </a:lnTo>
                  <a:lnTo>
                    <a:pt x="62" y="128"/>
                  </a:lnTo>
                  <a:lnTo>
                    <a:pt x="47" y="148"/>
                  </a:lnTo>
                  <a:lnTo>
                    <a:pt x="32" y="170"/>
                  </a:lnTo>
                  <a:lnTo>
                    <a:pt x="21" y="193"/>
                  </a:lnTo>
                  <a:lnTo>
                    <a:pt x="12" y="218"/>
                  </a:lnTo>
                  <a:lnTo>
                    <a:pt x="5" y="246"/>
                  </a:lnTo>
                  <a:lnTo>
                    <a:pt x="1" y="274"/>
                  </a:lnTo>
                  <a:lnTo>
                    <a:pt x="0" y="307"/>
                  </a:lnTo>
                  <a:lnTo>
                    <a:pt x="3" y="342"/>
                  </a:lnTo>
                  <a:lnTo>
                    <a:pt x="10" y="380"/>
                  </a:lnTo>
                  <a:lnTo>
                    <a:pt x="15" y="342"/>
                  </a:lnTo>
                  <a:lnTo>
                    <a:pt x="21" y="307"/>
                  </a:lnTo>
                  <a:lnTo>
                    <a:pt x="27" y="273"/>
                  </a:lnTo>
                  <a:lnTo>
                    <a:pt x="35" y="242"/>
                  </a:lnTo>
                  <a:lnTo>
                    <a:pt x="43" y="212"/>
                  </a:lnTo>
                  <a:lnTo>
                    <a:pt x="52" y="185"/>
                  </a:lnTo>
                  <a:lnTo>
                    <a:pt x="63" y="159"/>
                  </a:lnTo>
                  <a:lnTo>
                    <a:pt x="76" y="135"/>
                  </a:lnTo>
                  <a:lnTo>
                    <a:pt x="91" y="112"/>
                  </a:lnTo>
                  <a:lnTo>
                    <a:pt x="108" y="91"/>
                  </a:lnTo>
                  <a:lnTo>
                    <a:pt x="128" y="73"/>
                  </a:lnTo>
                  <a:lnTo>
                    <a:pt x="150" y="54"/>
                  </a:lnTo>
                  <a:lnTo>
                    <a:pt x="174" y="39"/>
                  </a:lnTo>
                  <a:lnTo>
                    <a:pt x="202" y="24"/>
                  </a:lnTo>
                  <a:lnTo>
                    <a:pt x="233" y="12"/>
                  </a:lnTo>
                  <a:lnTo>
                    <a:pt x="267" y="0"/>
                  </a:lnTo>
                  <a:lnTo>
                    <a:pt x="258" y="1"/>
                  </a:lnTo>
                  <a:lnTo>
                    <a:pt x="249" y="3"/>
                  </a:lnTo>
                  <a:lnTo>
                    <a:pt x="241" y="4"/>
                  </a:lnTo>
                  <a:lnTo>
                    <a:pt x="232" y="5"/>
                  </a:lnTo>
                  <a:lnTo>
                    <a:pt x="224" y="6"/>
                  </a:lnTo>
                  <a:lnTo>
                    <a:pt x="214" y="7"/>
                  </a:lnTo>
                  <a:lnTo>
                    <a:pt x="206" y="8"/>
                  </a:lnTo>
                  <a:lnTo>
                    <a:pt x="197"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00" name="Freeform 32"/>
            <p:cNvSpPr>
              <a:spLocks noChangeAspect="1"/>
            </p:cNvSpPr>
            <p:nvPr/>
          </p:nvSpPr>
          <p:spPr bwMode="auto">
            <a:xfrm>
              <a:off x="699" y="2208"/>
              <a:ext cx="130" cy="186"/>
            </a:xfrm>
            <a:custGeom>
              <a:avLst/>
              <a:gdLst>
                <a:gd name="T0" fmla="*/ 24 w 261"/>
                <a:gd name="T1" fmla="*/ 1 h 373"/>
                <a:gd name="T2" fmla="*/ 21 w 261"/>
                <a:gd name="T3" fmla="*/ 3 h 373"/>
                <a:gd name="T4" fmla="*/ 19 w 261"/>
                <a:gd name="T5" fmla="*/ 5 h 373"/>
                <a:gd name="T6" fmla="*/ 16 w 261"/>
                <a:gd name="T7" fmla="*/ 7 h 373"/>
                <a:gd name="T8" fmla="*/ 14 w 261"/>
                <a:gd name="T9" fmla="*/ 9 h 373"/>
                <a:gd name="T10" fmla="*/ 12 w 261"/>
                <a:gd name="T11" fmla="*/ 11 h 373"/>
                <a:gd name="T12" fmla="*/ 9 w 261"/>
                <a:gd name="T13" fmla="*/ 13 h 373"/>
                <a:gd name="T14" fmla="*/ 7 w 261"/>
                <a:gd name="T15" fmla="*/ 15 h 373"/>
                <a:gd name="T16" fmla="*/ 6 w 261"/>
                <a:gd name="T17" fmla="*/ 18 h 373"/>
                <a:gd name="T18" fmla="*/ 4 w 261"/>
                <a:gd name="T19" fmla="*/ 20 h 373"/>
                <a:gd name="T20" fmla="*/ 2 w 261"/>
                <a:gd name="T21" fmla="*/ 23 h 373"/>
                <a:gd name="T22" fmla="*/ 1 w 261"/>
                <a:gd name="T23" fmla="*/ 26 h 373"/>
                <a:gd name="T24" fmla="*/ 0 w 261"/>
                <a:gd name="T25" fmla="*/ 30 h 373"/>
                <a:gd name="T26" fmla="*/ 0 w 261"/>
                <a:gd name="T27" fmla="*/ 33 h 373"/>
                <a:gd name="T28" fmla="*/ 0 w 261"/>
                <a:gd name="T29" fmla="*/ 37 h 373"/>
                <a:gd name="T30" fmla="*/ 0 w 261"/>
                <a:gd name="T31" fmla="*/ 41 h 373"/>
                <a:gd name="T32" fmla="*/ 1 w 261"/>
                <a:gd name="T33" fmla="*/ 46 h 373"/>
                <a:gd name="T34" fmla="*/ 1 w 261"/>
                <a:gd name="T35" fmla="*/ 41 h 373"/>
                <a:gd name="T36" fmla="*/ 2 w 261"/>
                <a:gd name="T37" fmla="*/ 37 h 373"/>
                <a:gd name="T38" fmla="*/ 3 w 261"/>
                <a:gd name="T39" fmla="*/ 33 h 373"/>
                <a:gd name="T40" fmla="*/ 3 w 261"/>
                <a:gd name="T41" fmla="*/ 29 h 373"/>
                <a:gd name="T42" fmla="*/ 4 w 261"/>
                <a:gd name="T43" fmla="*/ 25 h 373"/>
                <a:gd name="T44" fmla="*/ 6 w 261"/>
                <a:gd name="T45" fmla="*/ 22 h 373"/>
                <a:gd name="T46" fmla="*/ 7 w 261"/>
                <a:gd name="T47" fmla="*/ 19 h 373"/>
                <a:gd name="T48" fmla="*/ 9 w 261"/>
                <a:gd name="T49" fmla="*/ 16 h 373"/>
                <a:gd name="T50" fmla="*/ 10 w 261"/>
                <a:gd name="T51" fmla="*/ 13 h 373"/>
                <a:gd name="T52" fmla="*/ 12 w 261"/>
                <a:gd name="T53" fmla="*/ 11 h 373"/>
                <a:gd name="T54" fmla="*/ 15 w 261"/>
                <a:gd name="T55" fmla="*/ 8 h 373"/>
                <a:gd name="T56" fmla="*/ 18 w 261"/>
                <a:gd name="T57" fmla="*/ 6 h 373"/>
                <a:gd name="T58" fmla="*/ 21 w 261"/>
                <a:gd name="T59" fmla="*/ 4 h 373"/>
                <a:gd name="T60" fmla="*/ 24 w 261"/>
                <a:gd name="T61" fmla="*/ 2 h 373"/>
                <a:gd name="T62" fmla="*/ 28 w 261"/>
                <a:gd name="T63" fmla="*/ 1 h 373"/>
                <a:gd name="T64" fmla="*/ 32 w 261"/>
                <a:gd name="T65" fmla="*/ 0 h 373"/>
                <a:gd name="T66" fmla="*/ 24 w 261"/>
                <a:gd name="T67" fmla="*/ 1 h 3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1" h="373">
                  <a:moveTo>
                    <a:pt x="192" y="12"/>
                  </a:moveTo>
                  <a:lnTo>
                    <a:pt x="173" y="28"/>
                  </a:lnTo>
                  <a:lnTo>
                    <a:pt x="154" y="44"/>
                  </a:lnTo>
                  <a:lnTo>
                    <a:pt x="134" y="60"/>
                  </a:lnTo>
                  <a:lnTo>
                    <a:pt x="116" y="76"/>
                  </a:lnTo>
                  <a:lnTo>
                    <a:pt x="97" y="93"/>
                  </a:lnTo>
                  <a:lnTo>
                    <a:pt x="79" y="110"/>
                  </a:lnTo>
                  <a:lnTo>
                    <a:pt x="63" y="127"/>
                  </a:lnTo>
                  <a:lnTo>
                    <a:pt x="48" y="147"/>
                  </a:lnTo>
                  <a:lnTo>
                    <a:pt x="34" y="167"/>
                  </a:lnTo>
                  <a:lnTo>
                    <a:pt x="22" y="189"/>
                  </a:lnTo>
                  <a:lnTo>
                    <a:pt x="13" y="214"/>
                  </a:lnTo>
                  <a:lnTo>
                    <a:pt x="6" y="240"/>
                  </a:lnTo>
                  <a:lnTo>
                    <a:pt x="1" y="269"/>
                  </a:lnTo>
                  <a:lnTo>
                    <a:pt x="0" y="300"/>
                  </a:lnTo>
                  <a:lnTo>
                    <a:pt x="3" y="334"/>
                  </a:lnTo>
                  <a:lnTo>
                    <a:pt x="8" y="373"/>
                  </a:lnTo>
                  <a:lnTo>
                    <a:pt x="13" y="334"/>
                  </a:lnTo>
                  <a:lnTo>
                    <a:pt x="19" y="299"/>
                  </a:lnTo>
                  <a:lnTo>
                    <a:pt x="25" y="265"/>
                  </a:lnTo>
                  <a:lnTo>
                    <a:pt x="31" y="234"/>
                  </a:lnTo>
                  <a:lnTo>
                    <a:pt x="39" y="205"/>
                  </a:lnTo>
                  <a:lnTo>
                    <a:pt x="49" y="178"/>
                  </a:lnTo>
                  <a:lnTo>
                    <a:pt x="60" y="152"/>
                  </a:lnTo>
                  <a:lnTo>
                    <a:pt x="73" y="129"/>
                  </a:lnTo>
                  <a:lnTo>
                    <a:pt x="87" y="108"/>
                  </a:lnTo>
                  <a:lnTo>
                    <a:pt x="103" y="88"/>
                  </a:lnTo>
                  <a:lnTo>
                    <a:pt x="122" y="69"/>
                  </a:lnTo>
                  <a:lnTo>
                    <a:pt x="144" y="52"/>
                  </a:lnTo>
                  <a:lnTo>
                    <a:pt x="169" y="37"/>
                  </a:lnTo>
                  <a:lnTo>
                    <a:pt x="196" y="23"/>
                  </a:lnTo>
                  <a:lnTo>
                    <a:pt x="226" y="12"/>
                  </a:lnTo>
                  <a:lnTo>
                    <a:pt x="261" y="0"/>
                  </a:lnTo>
                  <a:lnTo>
                    <a:pt x="192"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01" name="Freeform 33"/>
            <p:cNvSpPr>
              <a:spLocks noChangeAspect="1"/>
            </p:cNvSpPr>
            <p:nvPr/>
          </p:nvSpPr>
          <p:spPr bwMode="auto">
            <a:xfrm>
              <a:off x="999" y="2359"/>
              <a:ext cx="96" cy="206"/>
            </a:xfrm>
            <a:custGeom>
              <a:avLst/>
              <a:gdLst>
                <a:gd name="T0" fmla="*/ 24 w 194"/>
                <a:gd name="T1" fmla="*/ 8 h 413"/>
                <a:gd name="T2" fmla="*/ 24 w 194"/>
                <a:gd name="T3" fmla="*/ 11 h 413"/>
                <a:gd name="T4" fmla="*/ 24 w 194"/>
                <a:gd name="T5" fmla="*/ 13 h 413"/>
                <a:gd name="T6" fmla="*/ 24 w 194"/>
                <a:gd name="T7" fmla="*/ 16 h 413"/>
                <a:gd name="T8" fmla="*/ 23 w 194"/>
                <a:gd name="T9" fmla="*/ 18 h 413"/>
                <a:gd name="T10" fmla="*/ 23 w 194"/>
                <a:gd name="T11" fmla="*/ 21 h 413"/>
                <a:gd name="T12" fmla="*/ 22 w 194"/>
                <a:gd name="T13" fmla="*/ 23 h 413"/>
                <a:gd name="T14" fmla="*/ 22 w 194"/>
                <a:gd name="T15" fmla="*/ 26 h 413"/>
                <a:gd name="T16" fmla="*/ 21 w 194"/>
                <a:gd name="T17" fmla="*/ 29 h 413"/>
                <a:gd name="T18" fmla="*/ 19 w 194"/>
                <a:gd name="T19" fmla="*/ 31 h 413"/>
                <a:gd name="T20" fmla="*/ 17 w 194"/>
                <a:gd name="T21" fmla="*/ 34 h 413"/>
                <a:gd name="T22" fmla="*/ 16 w 194"/>
                <a:gd name="T23" fmla="*/ 37 h 413"/>
                <a:gd name="T24" fmla="*/ 13 w 194"/>
                <a:gd name="T25" fmla="*/ 40 h 413"/>
                <a:gd name="T26" fmla="*/ 11 w 194"/>
                <a:gd name="T27" fmla="*/ 42 h 413"/>
                <a:gd name="T28" fmla="*/ 7 w 194"/>
                <a:gd name="T29" fmla="*/ 45 h 413"/>
                <a:gd name="T30" fmla="*/ 4 w 194"/>
                <a:gd name="T31" fmla="*/ 48 h 413"/>
                <a:gd name="T32" fmla="*/ 0 w 194"/>
                <a:gd name="T33" fmla="*/ 51 h 413"/>
                <a:gd name="T34" fmla="*/ 3 w 194"/>
                <a:gd name="T35" fmla="*/ 46 h 413"/>
                <a:gd name="T36" fmla="*/ 6 w 194"/>
                <a:gd name="T37" fmla="*/ 39 h 413"/>
                <a:gd name="T38" fmla="*/ 9 w 194"/>
                <a:gd name="T39" fmla="*/ 33 h 413"/>
                <a:gd name="T40" fmla="*/ 12 w 194"/>
                <a:gd name="T41" fmla="*/ 26 h 413"/>
                <a:gd name="T42" fmla="*/ 15 w 194"/>
                <a:gd name="T43" fmla="*/ 19 h 413"/>
                <a:gd name="T44" fmla="*/ 17 w 194"/>
                <a:gd name="T45" fmla="*/ 12 h 413"/>
                <a:gd name="T46" fmla="*/ 20 w 194"/>
                <a:gd name="T47" fmla="*/ 5 h 413"/>
                <a:gd name="T48" fmla="*/ 22 w 194"/>
                <a:gd name="T49" fmla="*/ 0 h 413"/>
                <a:gd name="T50" fmla="*/ 24 w 194"/>
                <a:gd name="T51" fmla="*/ 8 h 4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4" h="413">
                  <a:moveTo>
                    <a:pt x="193" y="69"/>
                  </a:moveTo>
                  <a:lnTo>
                    <a:pt x="194" y="89"/>
                  </a:lnTo>
                  <a:lnTo>
                    <a:pt x="194" y="108"/>
                  </a:lnTo>
                  <a:lnTo>
                    <a:pt x="193" y="128"/>
                  </a:lnTo>
                  <a:lnTo>
                    <a:pt x="192" y="148"/>
                  </a:lnTo>
                  <a:lnTo>
                    <a:pt x="188" y="168"/>
                  </a:lnTo>
                  <a:lnTo>
                    <a:pt x="184" y="189"/>
                  </a:lnTo>
                  <a:lnTo>
                    <a:pt x="177" y="211"/>
                  </a:lnTo>
                  <a:lnTo>
                    <a:pt x="169" y="232"/>
                  </a:lnTo>
                  <a:lnTo>
                    <a:pt x="158" y="254"/>
                  </a:lnTo>
                  <a:lnTo>
                    <a:pt x="144" y="275"/>
                  </a:lnTo>
                  <a:lnTo>
                    <a:pt x="129" y="298"/>
                  </a:lnTo>
                  <a:lnTo>
                    <a:pt x="110" y="320"/>
                  </a:lnTo>
                  <a:lnTo>
                    <a:pt x="88" y="343"/>
                  </a:lnTo>
                  <a:lnTo>
                    <a:pt x="63" y="366"/>
                  </a:lnTo>
                  <a:lnTo>
                    <a:pt x="34" y="390"/>
                  </a:lnTo>
                  <a:lnTo>
                    <a:pt x="0" y="413"/>
                  </a:lnTo>
                  <a:lnTo>
                    <a:pt x="27" y="369"/>
                  </a:lnTo>
                  <a:lnTo>
                    <a:pt x="52" y="319"/>
                  </a:lnTo>
                  <a:lnTo>
                    <a:pt x="78" y="265"/>
                  </a:lnTo>
                  <a:lnTo>
                    <a:pt x="102" y="209"/>
                  </a:lnTo>
                  <a:lnTo>
                    <a:pt x="125" y="152"/>
                  </a:lnTo>
                  <a:lnTo>
                    <a:pt x="144" y="98"/>
                  </a:lnTo>
                  <a:lnTo>
                    <a:pt x="163" y="46"/>
                  </a:lnTo>
                  <a:lnTo>
                    <a:pt x="177" y="0"/>
                  </a:lnTo>
                  <a:lnTo>
                    <a:pt x="193" y="6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02" name="Freeform 34"/>
            <p:cNvSpPr>
              <a:spLocks noChangeAspect="1"/>
            </p:cNvSpPr>
            <p:nvPr/>
          </p:nvSpPr>
          <p:spPr bwMode="auto">
            <a:xfrm>
              <a:off x="1002" y="2363"/>
              <a:ext cx="93" cy="199"/>
            </a:xfrm>
            <a:custGeom>
              <a:avLst/>
              <a:gdLst>
                <a:gd name="T0" fmla="*/ 23 w 187"/>
                <a:gd name="T1" fmla="*/ 9 h 398"/>
                <a:gd name="T2" fmla="*/ 23 w 187"/>
                <a:gd name="T3" fmla="*/ 11 h 398"/>
                <a:gd name="T4" fmla="*/ 23 w 187"/>
                <a:gd name="T5" fmla="*/ 13 h 398"/>
                <a:gd name="T6" fmla="*/ 23 w 187"/>
                <a:gd name="T7" fmla="*/ 16 h 398"/>
                <a:gd name="T8" fmla="*/ 22 w 187"/>
                <a:gd name="T9" fmla="*/ 18 h 398"/>
                <a:gd name="T10" fmla="*/ 22 w 187"/>
                <a:gd name="T11" fmla="*/ 21 h 398"/>
                <a:gd name="T12" fmla="*/ 21 w 187"/>
                <a:gd name="T13" fmla="*/ 23 h 398"/>
                <a:gd name="T14" fmla="*/ 21 w 187"/>
                <a:gd name="T15" fmla="*/ 26 h 398"/>
                <a:gd name="T16" fmla="*/ 20 w 187"/>
                <a:gd name="T17" fmla="*/ 28 h 398"/>
                <a:gd name="T18" fmla="*/ 18 w 187"/>
                <a:gd name="T19" fmla="*/ 31 h 398"/>
                <a:gd name="T20" fmla="*/ 17 w 187"/>
                <a:gd name="T21" fmla="*/ 34 h 398"/>
                <a:gd name="T22" fmla="*/ 15 w 187"/>
                <a:gd name="T23" fmla="*/ 36 h 398"/>
                <a:gd name="T24" fmla="*/ 13 w 187"/>
                <a:gd name="T25" fmla="*/ 39 h 398"/>
                <a:gd name="T26" fmla="*/ 10 w 187"/>
                <a:gd name="T27" fmla="*/ 42 h 398"/>
                <a:gd name="T28" fmla="*/ 7 w 187"/>
                <a:gd name="T29" fmla="*/ 45 h 398"/>
                <a:gd name="T30" fmla="*/ 3 w 187"/>
                <a:gd name="T31" fmla="*/ 47 h 398"/>
                <a:gd name="T32" fmla="*/ 0 w 187"/>
                <a:gd name="T33" fmla="*/ 50 h 398"/>
                <a:gd name="T34" fmla="*/ 3 w 187"/>
                <a:gd name="T35" fmla="*/ 45 h 398"/>
                <a:gd name="T36" fmla="*/ 6 w 187"/>
                <a:gd name="T37" fmla="*/ 39 h 398"/>
                <a:gd name="T38" fmla="*/ 9 w 187"/>
                <a:gd name="T39" fmla="*/ 32 h 398"/>
                <a:gd name="T40" fmla="*/ 12 w 187"/>
                <a:gd name="T41" fmla="*/ 26 h 398"/>
                <a:gd name="T42" fmla="*/ 14 w 187"/>
                <a:gd name="T43" fmla="*/ 19 h 398"/>
                <a:gd name="T44" fmla="*/ 17 w 187"/>
                <a:gd name="T45" fmla="*/ 12 h 398"/>
                <a:gd name="T46" fmla="*/ 19 w 187"/>
                <a:gd name="T47" fmla="*/ 6 h 398"/>
                <a:gd name="T48" fmla="*/ 21 w 187"/>
                <a:gd name="T49" fmla="*/ 0 h 398"/>
                <a:gd name="T50" fmla="*/ 21 w 187"/>
                <a:gd name="T51" fmla="*/ 2 h 398"/>
                <a:gd name="T52" fmla="*/ 22 w 187"/>
                <a:gd name="T53" fmla="*/ 5 h 398"/>
                <a:gd name="T54" fmla="*/ 22 w 187"/>
                <a:gd name="T55" fmla="*/ 7 h 398"/>
                <a:gd name="T56" fmla="*/ 23 w 187"/>
                <a:gd name="T57" fmla="*/ 9 h 3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87" h="398">
                  <a:moveTo>
                    <a:pt x="186" y="65"/>
                  </a:moveTo>
                  <a:lnTo>
                    <a:pt x="187" y="83"/>
                  </a:lnTo>
                  <a:lnTo>
                    <a:pt x="187" y="103"/>
                  </a:lnTo>
                  <a:lnTo>
                    <a:pt x="186" y="121"/>
                  </a:lnTo>
                  <a:lnTo>
                    <a:pt x="183" y="141"/>
                  </a:lnTo>
                  <a:lnTo>
                    <a:pt x="180" y="162"/>
                  </a:lnTo>
                  <a:lnTo>
                    <a:pt x="175" y="181"/>
                  </a:lnTo>
                  <a:lnTo>
                    <a:pt x="169" y="202"/>
                  </a:lnTo>
                  <a:lnTo>
                    <a:pt x="161" y="223"/>
                  </a:lnTo>
                  <a:lnTo>
                    <a:pt x="151" y="245"/>
                  </a:lnTo>
                  <a:lnTo>
                    <a:pt x="138" y="265"/>
                  </a:lnTo>
                  <a:lnTo>
                    <a:pt x="122" y="287"/>
                  </a:lnTo>
                  <a:lnTo>
                    <a:pt x="105" y="309"/>
                  </a:lnTo>
                  <a:lnTo>
                    <a:pt x="83" y="331"/>
                  </a:lnTo>
                  <a:lnTo>
                    <a:pt x="59" y="353"/>
                  </a:lnTo>
                  <a:lnTo>
                    <a:pt x="31" y="376"/>
                  </a:lnTo>
                  <a:lnTo>
                    <a:pt x="0" y="398"/>
                  </a:lnTo>
                  <a:lnTo>
                    <a:pt x="25" y="355"/>
                  </a:lnTo>
                  <a:lnTo>
                    <a:pt x="51" y="307"/>
                  </a:lnTo>
                  <a:lnTo>
                    <a:pt x="75" y="255"/>
                  </a:lnTo>
                  <a:lnTo>
                    <a:pt x="98" y="202"/>
                  </a:lnTo>
                  <a:lnTo>
                    <a:pt x="119" y="148"/>
                  </a:lnTo>
                  <a:lnTo>
                    <a:pt x="138" y="95"/>
                  </a:lnTo>
                  <a:lnTo>
                    <a:pt x="156" y="45"/>
                  </a:lnTo>
                  <a:lnTo>
                    <a:pt x="169" y="0"/>
                  </a:lnTo>
                  <a:lnTo>
                    <a:pt x="174" y="16"/>
                  </a:lnTo>
                  <a:lnTo>
                    <a:pt x="178" y="33"/>
                  </a:lnTo>
                  <a:lnTo>
                    <a:pt x="181" y="49"/>
                  </a:lnTo>
                  <a:lnTo>
                    <a:pt x="186" y="6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03" name="Freeform 35"/>
            <p:cNvSpPr>
              <a:spLocks noChangeAspect="1"/>
            </p:cNvSpPr>
            <p:nvPr/>
          </p:nvSpPr>
          <p:spPr bwMode="auto">
            <a:xfrm>
              <a:off x="1005" y="2367"/>
              <a:ext cx="88" cy="191"/>
            </a:xfrm>
            <a:custGeom>
              <a:avLst/>
              <a:gdLst>
                <a:gd name="T0" fmla="*/ 22 w 176"/>
                <a:gd name="T1" fmla="*/ 7 h 383"/>
                <a:gd name="T2" fmla="*/ 22 w 176"/>
                <a:gd name="T3" fmla="*/ 12 h 383"/>
                <a:gd name="T4" fmla="*/ 22 w 176"/>
                <a:gd name="T5" fmla="*/ 17 h 383"/>
                <a:gd name="T6" fmla="*/ 21 w 176"/>
                <a:gd name="T7" fmla="*/ 21 h 383"/>
                <a:gd name="T8" fmla="*/ 19 w 176"/>
                <a:gd name="T9" fmla="*/ 27 h 383"/>
                <a:gd name="T10" fmla="*/ 17 w 176"/>
                <a:gd name="T11" fmla="*/ 32 h 383"/>
                <a:gd name="T12" fmla="*/ 13 w 176"/>
                <a:gd name="T13" fmla="*/ 37 h 383"/>
                <a:gd name="T14" fmla="*/ 7 w 176"/>
                <a:gd name="T15" fmla="*/ 42 h 383"/>
                <a:gd name="T16" fmla="*/ 0 w 176"/>
                <a:gd name="T17" fmla="*/ 47 h 383"/>
                <a:gd name="T18" fmla="*/ 3 w 176"/>
                <a:gd name="T19" fmla="*/ 42 h 383"/>
                <a:gd name="T20" fmla="*/ 6 w 176"/>
                <a:gd name="T21" fmla="*/ 36 h 383"/>
                <a:gd name="T22" fmla="*/ 9 w 176"/>
                <a:gd name="T23" fmla="*/ 30 h 383"/>
                <a:gd name="T24" fmla="*/ 12 w 176"/>
                <a:gd name="T25" fmla="*/ 24 h 383"/>
                <a:gd name="T26" fmla="*/ 15 w 176"/>
                <a:gd name="T27" fmla="*/ 17 h 383"/>
                <a:gd name="T28" fmla="*/ 17 w 176"/>
                <a:gd name="T29" fmla="*/ 11 h 383"/>
                <a:gd name="T30" fmla="*/ 19 w 176"/>
                <a:gd name="T31" fmla="*/ 5 h 383"/>
                <a:gd name="T32" fmla="*/ 21 w 176"/>
                <a:gd name="T33" fmla="*/ 0 h 383"/>
                <a:gd name="T34" fmla="*/ 21 w 176"/>
                <a:gd name="T35" fmla="*/ 1 h 383"/>
                <a:gd name="T36" fmla="*/ 22 w 176"/>
                <a:gd name="T37" fmla="*/ 3 h 383"/>
                <a:gd name="T38" fmla="*/ 22 w 176"/>
                <a:gd name="T39" fmla="*/ 5 h 383"/>
                <a:gd name="T40" fmla="*/ 22 w 176"/>
                <a:gd name="T41" fmla="*/ 7 h 3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6" h="383">
                  <a:moveTo>
                    <a:pt x="176" y="63"/>
                  </a:moveTo>
                  <a:lnTo>
                    <a:pt x="176" y="98"/>
                  </a:lnTo>
                  <a:lnTo>
                    <a:pt x="174" y="136"/>
                  </a:lnTo>
                  <a:lnTo>
                    <a:pt x="166" y="175"/>
                  </a:lnTo>
                  <a:lnTo>
                    <a:pt x="152" y="216"/>
                  </a:lnTo>
                  <a:lnTo>
                    <a:pt x="130" y="257"/>
                  </a:lnTo>
                  <a:lnTo>
                    <a:pt x="99" y="299"/>
                  </a:lnTo>
                  <a:lnTo>
                    <a:pt x="55" y="340"/>
                  </a:lnTo>
                  <a:lnTo>
                    <a:pt x="0" y="383"/>
                  </a:lnTo>
                  <a:lnTo>
                    <a:pt x="24" y="341"/>
                  </a:lnTo>
                  <a:lnTo>
                    <a:pt x="47" y="295"/>
                  </a:lnTo>
                  <a:lnTo>
                    <a:pt x="70" y="246"/>
                  </a:lnTo>
                  <a:lnTo>
                    <a:pt x="93" y="195"/>
                  </a:lnTo>
                  <a:lnTo>
                    <a:pt x="113" y="143"/>
                  </a:lnTo>
                  <a:lnTo>
                    <a:pt x="131" y="93"/>
                  </a:lnTo>
                  <a:lnTo>
                    <a:pt x="148" y="44"/>
                  </a:lnTo>
                  <a:lnTo>
                    <a:pt x="161" y="0"/>
                  </a:lnTo>
                  <a:lnTo>
                    <a:pt x="166" y="15"/>
                  </a:lnTo>
                  <a:lnTo>
                    <a:pt x="169" y="31"/>
                  </a:lnTo>
                  <a:lnTo>
                    <a:pt x="173" y="46"/>
                  </a:lnTo>
                  <a:lnTo>
                    <a:pt x="176" y="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04" name="Freeform 36"/>
            <p:cNvSpPr>
              <a:spLocks noChangeAspect="1"/>
            </p:cNvSpPr>
            <p:nvPr/>
          </p:nvSpPr>
          <p:spPr bwMode="auto">
            <a:xfrm>
              <a:off x="1008" y="2372"/>
              <a:ext cx="85" cy="182"/>
            </a:xfrm>
            <a:custGeom>
              <a:avLst/>
              <a:gdLst>
                <a:gd name="T0" fmla="*/ 22 w 169"/>
                <a:gd name="T1" fmla="*/ 7 h 365"/>
                <a:gd name="T2" fmla="*/ 22 w 169"/>
                <a:gd name="T3" fmla="*/ 11 h 365"/>
                <a:gd name="T4" fmla="*/ 21 w 169"/>
                <a:gd name="T5" fmla="*/ 16 h 365"/>
                <a:gd name="T6" fmla="*/ 20 w 169"/>
                <a:gd name="T7" fmla="*/ 20 h 365"/>
                <a:gd name="T8" fmla="*/ 18 w 169"/>
                <a:gd name="T9" fmla="*/ 25 h 365"/>
                <a:gd name="T10" fmla="*/ 16 w 169"/>
                <a:gd name="T11" fmla="*/ 30 h 365"/>
                <a:gd name="T12" fmla="*/ 12 w 169"/>
                <a:gd name="T13" fmla="*/ 35 h 365"/>
                <a:gd name="T14" fmla="*/ 7 w 169"/>
                <a:gd name="T15" fmla="*/ 40 h 365"/>
                <a:gd name="T16" fmla="*/ 0 w 169"/>
                <a:gd name="T17" fmla="*/ 45 h 365"/>
                <a:gd name="T18" fmla="*/ 3 w 169"/>
                <a:gd name="T19" fmla="*/ 40 h 365"/>
                <a:gd name="T20" fmla="*/ 6 w 169"/>
                <a:gd name="T21" fmla="*/ 35 h 365"/>
                <a:gd name="T22" fmla="*/ 9 w 169"/>
                <a:gd name="T23" fmla="*/ 29 h 365"/>
                <a:gd name="T24" fmla="*/ 12 w 169"/>
                <a:gd name="T25" fmla="*/ 23 h 365"/>
                <a:gd name="T26" fmla="*/ 14 w 169"/>
                <a:gd name="T27" fmla="*/ 17 h 365"/>
                <a:gd name="T28" fmla="*/ 16 w 169"/>
                <a:gd name="T29" fmla="*/ 11 h 365"/>
                <a:gd name="T30" fmla="*/ 18 w 169"/>
                <a:gd name="T31" fmla="*/ 5 h 365"/>
                <a:gd name="T32" fmla="*/ 20 w 169"/>
                <a:gd name="T33" fmla="*/ 0 h 365"/>
                <a:gd name="T34" fmla="*/ 20 w 169"/>
                <a:gd name="T35" fmla="*/ 1 h 365"/>
                <a:gd name="T36" fmla="*/ 21 w 169"/>
                <a:gd name="T37" fmla="*/ 3 h 365"/>
                <a:gd name="T38" fmla="*/ 21 w 169"/>
                <a:gd name="T39" fmla="*/ 5 h 365"/>
                <a:gd name="T40" fmla="*/ 22 w 169"/>
                <a:gd name="T41" fmla="*/ 7 h 3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 h="365">
                  <a:moveTo>
                    <a:pt x="169" y="57"/>
                  </a:moveTo>
                  <a:lnTo>
                    <a:pt x="169" y="92"/>
                  </a:lnTo>
                  <a:lnTo>
                    <a:pt x="166" y="129"/>
                  </a:lnTo>
                  <a:lnTo>
                    <a:pt x="158" y="167"/>
                  </a:lnTo>
                  <a:lnTo>
                    <a:pt x="144" y="206"/>
                  </a:lnTo>
                  <a:lnTo>
                    <a:pt x="123" y="245"/>
                  </a:lnTo>
                  <a:lnTo>
                    <a:pt x="93" y="285"/>
                  </a:lnTo>
                  <a:lnTo>
                    <a:pt x="53" y="324"/>
                  </a:lnTo>
                  <a:lnTo>
                    <a:pt x="0" y="365"/>
                  </a:lnTo>
                  <a:lnTo>
                    <a:pt x="23" y="326"/>
                  </a:lnTo>
                  <a:lnTo>
                    <a:pt x="46" y="282"/>
                  </a:lnTo>
                  <a:lnTo>
                    <a:pt x="68" y="235"/>
                  </a:lnTo>
                  <a:lnTo>
                    <a:pt x="90" y="186"/>
                  </a:lnTo>
                  <a:lnTo>
                    <a:pt x="109" y="138"/>
                  </a:lnTo>
                  <a:lnTo>
                    <a:pt x="127" y="89"/>
                  </a:lnTo>
                  <a:lnTo>
                    <a:pt x="142" y="43"/>
                  </a:lnTo>
                  <a:lnTo>
                    <a:pt x="154" y="0"/>
                  </a:lnTo>
                  <a:lnTo>
                    <a:pt x="159" y="15"/>
                  </a:lnTo>
                  <a:lnTo>
                    <a:pt x="162" y="28"/>
                  </a:lnTo>
                  <a:lnTo>
                    <a:pt x="166" y="42"/>
                  </a:lnTo>
                  <a:lnTo>
                    <a:pt x="169" y="5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05" name="Freeform 37"/>
            <p:cNvSpPr>
              <a:spLocks noChangeAspect="1"/>
            </p:cNvSpPr>
            <p:nvPr/>
          </p:nvSpPr>
          <p:spPr bwMode="auto">
            <a:xfrm>
              <a:off x="1011" y="2376"/>
              <a:ext cx="81" cy="176"/>
            </a:xfrm>
            <a:custGeom>
              <a:avLst/>
              <a:gdLst>
                <a:gd name="T0" fmla="*/ 21 w 162"/>
                <a:gd name="T1" fmla="*/ 7 h 351"/>
                <a:gd name="T2" fmla="*/ 21 w 162"/>
                <a:gd name="T3" fmla="*/ 11 h 351"/>
                <a:gd name="T4" fmla="*/ 20 w 162"/>
                <a:gd name="T5" fmla="*/ 16 h 351"/>
                <a:gd name="T6" fmla="*/ 19 w 162"/>
                <a:gd name="T7" fmla="*/ 20 h 351"/>
                <a:gd name="T8" fmla="*/ 18 w 162"/>
                <a:gd name="T9" fmla="*/ 25 h 351"/>
                <a:gd name="T10" fmla="*/ 15 w 162"/>
                <a:gd name="T11" fmla="*/ 30 h 351"/>
                <a:gd name="T12" fmla="*/ 11 w 162"/>
                <a:gd name="T13" fmla="*/ 35 h 351"/>
                <a:gd name="T14" fmla="*/ 7 w 162"/>
                <a:gd name="T15" fmla="*/ 40 h 351"/>
                <a:gd name="T16" fmla="*/ 0 w 162"/>
                <a:gd name="T17" fmla="*/ 44 h 351"/>
                <a:gd name="T18" fmla="*/ 3 w 162"/>
                <a:gd name="T19" fmla="*/ 39 h 351"/>
                <a:gd name="T20" fmla="*/ 6 w 162"/>
                <a:gd name="T21" fmla="*/ 34 h 351"/>
                <a:gd name="T22" fmla="*/ 9 w 162"/>
                <a:gd name="T23" fmla="*/ 29 h 351"/>
                <a:gd name="T24" fmla="*/ 11 w 162"/>
                <a:gd name="T25" fmla="*/ 23 h 351"/>
                <a:gd name="T26" fmla="*/ 13 w 162"/>
                <a:gd name="T27" fmla="*/ 17 h 351"/>
                <a:gd name="T28" fmla="*/ 16 w 162"/>
                <a:gd name="T29" fmla="*/ 11 h 351"/>
                <a:gd name="T30" fmla="*/ 17 w 162"/>
                <a:gd name="T31" fmla="*/ 6 h 351"/>
                <a:gd name="T32" fmla="*/ 19 w 162"/>
                <a:gd name="T33" fmla="*/ 0 h 351"/>
                <a:gd name="T34" fmla="*/ 19 w 162"/>
                <a:gd name="T35" fmla="*/ 2 h 351"/>
                <a:gd name="T36" fmla="*/ 20 w 162"/>
                <a:gd name="T37" fmla="*/ 4 h 351"/>
                <a:gd name="T38" fmla="*/ 20 w 162"/>
                <a:gd name="T39" fmla="*/ 6 h 351"/>
                <a:gd name="T40" fmla="*/ 21 w 162"/>
                <a:gd name="T41" fmla="*/ 7 h 3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2" h="351">
                  <a:moveTo>
                    <a:pt x="162" y="54"/>
                  </a:moveTo>
                  <a:lnTo>
                    <a:pt x="161" y="87"/>
                  </a:lnTo>
                  <a:lnTo>
                    <a:pt x="157" y="123"/>
                  </a:lnTo>
                  <a:lnTo>
                    <a:pt x="149" y="160"/>
                  </a:lnTo>
                  <a:lnTo>
                    <a:pt x="137" y="197"/>
                  </a:lnTo>
                  <a:lnTo>
                    <a:pt x="116" y="236"/>
                  </a:lnTo>
                  <a:lnTo>
                    <a:pt x="87" y="274"/>
                  </a:lnTo>
                  <a:lnTo>
                    <a:pt x="49" y="313"/>
                  </a:lnTo>
                  <a:lnTo>
                    <a:pt x="0" y="351"/>
                  </a:lnTo>
                  <a:lnTo>
                    <a:pt x="21" y="312"/>
                  </a:lnTo>
                  <a:lnTo>
                    <a:pt x="43" y="270"/>
                  </a:lnTo>
                  <a:lnTo>
                    <a:pt x="65" y="225"/>
                  </a:lnTo>
                  <a:lnTo>
                    <a:pt x="85" y="179"/>
                  </a:lnTo>
                  <a:lnTo>
                    <a:pt x="104" y="133"/>
                  </a:lnTo>
                  <a:lnTo>
                    <a:pt x="121" y="87"/>
                  </a:lnTo>
                  <a:lnTo>
                    <a:pt x="136" y="42"/>
                  </a:lnTo>
                  <a:lnTo>
                    <a:pt x="148" y="0"/>
                  </a:lnTo>
                  <a:lnTo>
                    <a:pt x="152" y="13"/>
                  </a:lnTo>
                  <a:lnTo>
                    <a:pt x="155" y="27"/>
                  </a:lnTo>
                  <a:lnTo>
                    <a:pt x="159" y="41"/>
                  </a:lnTo>
                  <a:lnTo>
                    <a:pt x="162" y="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06" name="Freeform 38"/>
            <p:cNvSpPr>
              <a:spLocks noChangeAspect="1"/>
            </p:cNvSpPr>
            <p:nvPr/>
          </p:nvSpPr>
          <p:spPr bwMode="auto">
            <a:xfrm>
              <a:off x="1014" y="2380"/>
              <a:ext cx="77" cy="169"/>
            </a:xfrm>
            <a:custGeom>
              <a:avLst/>
              <a:gdLst>
                <a:gd name="T0" fmla="*/ 19 w 156"/>
                <a:gd name="T1" fmla="*/ 7 h 336"/>
                <a:gd name="T2" fmla="*/ 19 w 156"/>
                <a:gd name="T3" fmla="*/ 11 h 336"/>
                <a:gd name="T4" fmla="*/ 18 w 156"/>
                <a:gd name="T5" fmla="*/ 15 h 336"/>
                <a:gd name="T6" fmla="*/ 17 w 156"/>
                <a:gd name="T7" fmla="*/ 19 h 336"/>
                <a:gd name="T8" fmla="*/ 15 w 156"/>
                <a:gd name="T9" fmla="*/ 24 h 336"/>
                <a:gd name="T10" fmla="*/ 13 w 156"/>
                <a:gd name="T11" fmla="*/ 29 h 336"/>
                <a:gd name="T12" fmla="*/ 10 w 156"/>
                <a:gd name="T13" fmla="*/ 33 h 336"/>
                <a:gd name="T14" fmla="*/ 5 w 156"/>
                <a:gd name="T15" fmla="*/ 38 h 336"/>
                <a:gd name="T16" fmla="*/ 0 w 156"/>
                <a:gd name="T17" fmla="*/ 43 h 336"/>
                <a:gd name="T18" fmla="*/ 2 w 156"/>
                <a:gd name="T19" fmla="*/ 38 h 336"/>
                <a:gd name="T20" fmla="*/ 5 w 156"/>
                <a:gd name="T21" fmla="*/ 33 h 336"/>
                <a:gd name="T22" fmla="*/ 7 w 156"/>
                <a:gd name="T23" fmla="*/ 28 h 336"/>
                <a:gd name="T24" fmla="*/ 10 w 156"/>
                <a:gd name="T25" fmla="*/ 22 h 336"/>
                <a:gd name="T26" fmla="*/ 12 w 156"/>
                <a:gd name="T27" fmla="*/ 16 h 336"/>
                <a:gd name="T28" fmla="*/ 14 w 156"/>
                <a:gd name="T29" fmla="*/ 11 h 336"/>
                <a:gd name="T30" fmla="*/ 16 w 156"/>
                <a:gd name="T31" fmla="*/ 6 h 336"/>
                <a:gd name="T32" fmla="*/ 17 w 156"/>
                <a:gd name="T33" fmla="*/ 0 h 336"/>
                <a:gd name="T34" fmla="*/ 18 w 156"/>
                <a:gd name="T35" fmla="*/ 2 h 336"/>
                <a:gd name="T36" fmla="*/ 18 w 156"/>
                <a:gd name="T37" fmla="*/ 4 h 336"/>
                <a:gd name="T38" fmla="*/ 18 w 156"/>
                <a:gd name="T39" fmla="*/ 5 h 336"/>
                <a:gd name="T40" fmla="*/ 19 w 156"/>
                <a:gd name="T41" fmla="*/ 7 h 3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6" h="336">
                  <a:moveTo>
                    <a:pt x="156" y="51"/>
                  </a:moveTo>
                  <a:lnTo>
                    <a:pt x="154" y="83"/>
                  </a:lnTo>
                  <a:lnTo>
                    <a:pt x="150" y="117"/>
                  </a:lnTo>
                  <a:lnTo>
                    <a:pt x="142" y="152"/>
                  </a:lnTo>
                  <a:lnTo>
                    <a:pt x="128" y="189"/>
                  </a:lnTo>
                  <a:lnTo>
                    <a:pt x="110" y="226"/>
                  </a:lnTo>
                  <a:lnTo>
                    <a:pt x="82" y="263"/>
                  </a:lnTo>
                  <a:lnTo>
                    <a:pt x="46" y="299"/>
                  </a:lnTo>
                  <a:lnTo>
                    <a:pt x="0" y="336"/>
                  </a:lnTo>
                  <a:lnTo>
                    <a:pt x="21" y="298"/>
                  </a:lnTo>
                  <a:lnTo>
                    <a:pt x="42" y="258"/>
                  </a:lnTo>
                  <a:lnTo>
                    <a:pt x="63" y="216"/>
                  </a:lnTo>
                  <a:lnTo>
                    <a:pt x="82" y="173"/>
                  </a:lnTo>
                  <a:lnTo>
                    <a:pt x="99" y="128"/>
                  </a:lnTo>
                  <a:lnTo>
                    <a:pt x="116" y="84"/>
                  </a:lnTo>
                  <a:lnTo>
                    <a:pt x="131" y="41"/>
                  </a:lnTo>
                  <a:lnTo>
                    <a:pt x="142" y="0"/>
                  </a:lnTo>
                  <a:lnTo>
                    <a:pt x="145" y="13"/>
                  </a:lnTo>
                  <a:lnTo>
                    <a:pt x="149" y="25"/>
                  </a:lnTo>
                  <a:lnTo>
                    <a:pt x="152" y="38"/>
                  </a:lnTo>
                  <a:lnTo>
                    <a:pt x="156" y="5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07" name="Freeform 39"/>
            <p:cNvSpPr>
              <a:spLocks noChangeAspect="1"/>
            </p:cNvSpPr>
            <p:nvPr/>
          </p:nvSpPr>
          <p:spPr bwMode="auto">
            <a:xfrm>
              <a:off x="1017" y="2384"/>
              <a:ext cx="74" cy="161"/>
            </a:xfrm>
            <a:custGeom>
              <a:avLst/>
              <a:gdLst>
                <a:gd name="T0" fmla="*/ 18 w 149"/>
                <a:gd name="T1" fmla="*/ 6 h 321"/>
                <a:gd name="T2" fmla="*/ 18 w 149"/>
                <a:gd name="T3" fmla="*/ 10 h 321"/>
                <a:gd name="T4" fmla="*/ 17 w 149"/>
                <a:gd name="T5" fmla="*/ 14 h 321"/>
                <a:gd name="T6" fmla="*/ 16 w 149"/>
                <a:gd name="T7" fmla="*/ 19 h 321"/>
                <a:gd name="T8" fmla="*/ 15 w 149"/>
                <a:gd name="T9" fmla="*/ 23 h 321"/>
                <a:gd name="T10" fmla="*/ 12 w 149"/>
                <a:gd name="T11" fmla="*/ 27 h 321"/>
                <a:gd name="T12" fmla="*/ 9 w 149"/>
                <a:gd name="T13" fmla="*/ 32 h 321"/>
                <a:gd name="T14" fmla="*/ 5 w 149"/>
                <a:gd name="T15" fmla="*/ 36 h 321"/>
                <a:gd name="T16" fmla="*/ 0 w 149"/>
                <a:gd name="T17" fmla="*/ 41 h 321"/>
                <a:gd name="T18" fmla="*/ 2 w 149"/>
                <a:gd name="T19" fmla="*/ 36 h 321"/>
                <a:gd name="T20" fmla="*/ 4 w 149"/>
                <a:gd name="T21" fmla="*/ 31 h 321"/>
                <a:gd name="T22" fmla="*/ 7 w 149"/>
                <a:gd name="T23" fmla="*/ 26 h 321"/>
                <a:gd name="T24" fmla="*/ 9 w 149"/>
                <a:gd name="T25" fmla="*/ 21 h 321"/>
                <a:gd name="T26" fmla="*/ 11 w 149"/>
                <a:gd name="T27" fmla="*/ 16 h 321"/>
                <a:gd name="T28" fmla="*/ 13 w 149"/>
                <a:gd name="T29" fmla="*/ 11 h 321"/>
                <a:gd name="T30" fmla="*/ 15 w 149"/>
                <a:gd name="T31" fmla="*/ 5 h 321"/>
                <a:gd name="T32" fmla="*/ 16 w 149"/>
                <a:gd name="T33" fmla="*/ 0 h 321"/>
                <a:gd name="T34" fmla="*/ 17 w 149"/>
                <a:gd name="T35" fmla="*/ 2 h 321"/>
                <a:gd name="T36" fmla="*/ 17 w 149"/>
                <a:gd name="T37" fmla="*/ 3 h 321"/>
                <a:gd name="T38" fmla="*/ 18 w 149"/>
                <a:gd name="T39" fmla="*/ 5 h 321"/>
                <a:gd name="T40" fmla="*/ 18 w 149"/>
                <a:gd name="T41" fmla="*/ 6 h 3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321">
                  <a:moveTo>
                    <a:pt x="149" y="47"/>
                  </a:moveTo>
                  <a:lnTo>
                    <a:pt x="146" y="78"/>
                  </a:lnTo>
                  <a:lnTo>
                    <a:pt x="142" y="112"/>
                  </a:lnTo>
                  <a:lnTo>
                    <a:pt x="134" y="145"/>
                  </a:lnTo>
                  <a:lnTo>
                    <a:pt x="121" y="181"/>
                  </a:lnTo>
                  <a:lnTo>
                    <a:pt x="103" y="215"/>
                  </a:lnTo>
                  <a:lnTo>
                    <a:pt x="77" y="251"/>
                  </a:lnTo>
                  <a:lnTo>
                    <a:pt x="44" y="287"/>
                  </a:lnTo>
                  <a:lnTo>
                    <a:pt x="0" y="321"/>
                  </a:lnTo>
                  <a:lnTo>
                    <a:pt x="20" y="286"/>
                  </a:lnTo>
                  <a:lnTo>
                    <a:pt x="39" y="246"/>
                  </a:lnTo>
                  <a:lnTo>
                    <a:pt x="59" y="207"/>
                  </a:lnTo>
                  <a:lnTo>
                    <a:pt x="77" y="166"/>
                  </a:lnTo>
                  <a:lnTo>
                    <a:pt x="95" y="124"/>
                  </a:lnTo>
                  <a:lnTo>
                    <a:pt x="110" y="82"/>
                  </a:lnTo>
                  <a:lnTo>
                    <a:pt x="123" y="40"/>
                  </a:lnTo>
                  <a:lnTo>
                    <a:pt x="135" y="0"/>
                  </a:lnTo>
                  <a:lnTo>
                    <a:pt x="138" y="11"/>
                  </a:lnTo>
                  <a:lnTo>
                    <a:pt x="142" y="24"/>
                  </a:lnTo>
                  <a:lnTo>
                    <a:pt x="145" y="36"/>
                  </a:lnTo>
                  <a:lnTo>
                    <a:pt x="149" y="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08" name="Freeform 40"/>
            <p:cNvSpPr>
              <a:spLocks noChangeAspect="1"/>
            </p:cNvSpPr>
            <p:nvPr/>
          </p:nvSpPr>
          <p:spPr bwMode="auto">
            <a:xfrm>
              <a:off x="1019" y="2389"/>
              <a:ext cx="71" cy="153"/>
            </a:xfrm>
            <a:custGeom>
              <a:avLst/>
              <a:gdLst>
                <a:gd name="T0" fmla="*/ 18 w 140"/>
                <a:gd name="T1" fmla="*/ 6 h 305"/>
                <a:gd name="T2" fmla="*/ 18 w 140"/>
                <a:gd name="T3" fmla="*/ 10 h 305"/>
                <a:gd name="T4" fmla="*/ 17 w 140"/>
                <a:gd name="T5" fmla="*/ 13 h 305"/>
                <a:gd name="T6" fmla="*/ 16 w 140"/>
                <a:gd name="T7" fmla="*/ 18 h 305"/>
                <a:gd name="T8" fmla="*/ 15 w 140"/>
                <a:gd name="T9" fmla="*/ 22 h 305"/>
                <a:gd name="T10" fmla="*/ 12 w 140"/>
                <a:gd name="T11" fmla="*/ 26 h 305"/>
                <a:gd name="T12" fmla="*/ 9 w 140"/>
                <a:gd name="T13" fmla="*/ 30 h 305"/>
                <a:gd name="T14" fmla="*/ 5 w 140"/>
                <a:gd name="T15" fmla="*/ 35 h 305"/>
                <a:gd name="T16" fmla="*/ 0 w 140"/>
                <a:gd name="T17" fmla="*/ 39 h 305"/>
                <a:gd name="T18" fmla="*/ 3 w 140"/>
                <a:gd name="T19" fmla="*/ 34 h 305"/>
                <a:gd name="T20" fmla="*/ 5 w 140"/>
                <a:gd name="T21" fmla="*/ 30 h 305"/>
                <a:gd name="T22" fmla="*/ 7 w 140"/>
                <a:gd name="T23" fmla="*/ 25 h 305"/>
                <a:gd name="T24" fmla="*/ 10 w 140"/>
                <a:gd name="T25" fmla="*/ 20 h 305"/>
                <a:gd name="T26" fmla="*/ 12 w 140"/>
                <a:gd name="T27" fmla="*/ 15 h 305"/>
                <a:gd name="T28" fmla="*/ 14 w 140"/>
                <a:gd name="T29" fmla="*/ 10 h 305"/>
                <a:gd name="T30" fmla="*/ 15 w 140"/>
                <a:gd name="T31" fmla="*/ 5 h 305"/>
                <a:gd name="T32" fmla="*/ 17 w 140"/>
                <a:gd name="T33" fmla="*/ 0 h 305"/>
                <a:gd name="T34" fmla="*/ 17 w 140"/>
                <a:gd name="T35" fmla="*/ 2 h 305"/>
                <a:gd name="T36" fmla="*/ 17 w 140"/>
                <a:gd name="T37" fmla="*/ 3 h 305"/>
                <a:gd name="T38" fmla="*/ 18 w 140"/>
                <a:gd name="T39" fmla="*/ 4 h 305"/>
                <a:gd name="T40" fmla="*/ 18 w 140"/>
                <a:gd name="T41" fmla="*/ 6 h 3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0" h="305">
                  <a:moveTo>
                    <a:pt x="140" y="43"/>
                  </a:moveTo>
                  <a:lnTo>
                    <a:pt x="138" y="73"/>
                  </a:lnTo>
                  <a:lnTo>
                    <a:pt x="132" y="104"/>
                  </a:lnTo>
                  <a:lnTo>
                    <a:pt x="125" y="137"/>
                  </a:lnTo>
                  <a:lnTo>
                    <a:pt x="113" y="171"/>
                  </a:lnTo>
                  <a:lnTo>
                    <a:pt x="95" y="205"/>
                  </a:lnTo>
                  <a:lnTo>
                    <a:pt x="71" y="240"/>
                  </a:lnTo>
                  <a:lnTo>
                    <a:pt x="40" y="273"/>
                  </a:lnTo>
                  <a:lnTo>
                    <a:pt x="0" y="305"/>
                  </a:lnTo>
                  <a:lnTo>
                    <a:pt x="19" y="271"/>
                  </a:lnTo>
                  <a:lnTo>
                    <a:pt x="38" y="234"/>
                  </a:lnTo>
                  <a:lnTo>
                    <a:pt x="56" y="196"/>
                  </a:lnTo>
                  <a:lnTo>
                    <a:pt x="74" y="158"/>
                  </a:lnTo>
                  <a:lnTo>
                    <a:pt x="90" y="119"/>
                  </a:lnTo>
                  <a:lnTo>
                    <a:pt x="105" y="80"/>
                  </a:lnTo>
                  <a:lnTo>
                    <a:pt x="117" y="39"/>
                  </a:lnTo>
                  <a:lnTo>
                    <a:pt x="128" y="0"/>
                  </a:lnTo>
                  <a:lnTo>
                    <a:pt x="131" y="11"/>
                  </a:lnTo>
                  <a:lnTo>
                    <a:pt x="135" y="21"/>
                  </a:lnTo>
                  <a:lnTo>
                    <a:pt x="138" y="32"/>
                  </a:lnTo>
                  <a:lnTo>
                    <a:pt x="140" y="4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09" name="Freeform 41"/>
            <p:cNvSpPr>
              <a:spLocks noChangeAspect="1"/>
            </p:cNvSpPr>
            <p:nvPr/>
          </p:nvSpPr>
          <p:spPr bwMode="auto">
            <a:xfrm>
              <a:off x="1022" y="2393"/>
              <a:ext cx="67" cy="145"/>
            </a:xfrm>
            <a:custGeom>
              <a:avLst/>
              <a:gdLst>
                <a:gd name="T0" fmla="*/ 17 w 133"/>
                <a:gd name="T1" fmla="*/ 5 h 291"/>
                <a:gd name="T2" fmla="*/ 17 w 133"/>
                <a:gd name="T3" fmla="*/ 8 h 291"/>
                <a:gd name="T4" fmla="*/ 16 w 133"/>
                <a:gd name="T5" fmla="*/ 12 h 291"/>
                <a:gd name="T6" fmla="*/ 15 w 133"/>
                <a:gd name="T7" fmla="*/ 16 h 291"/>
                <a:gd name="T8" fmla="*/ 13 w 133"/>
                <a:gd name="T9" fmla="*/ 20 h 291"/>
                <a:gd name="T10" fmla="*/ 11 w 133"/>
                <a:gd name="T11" fmla="*/ 24 h 291"/>
                <a:gd name="T12" fmla="*/ 9 w 133"/>
                <a:gd name="T13" fmla="*/ 28 h 291"/>
                <a:gd name="T14" fmla="*/ 5 w 133"/>
                <a:gd name="T15" fmla="*/ 32 h 291"/>
                <a:gd name="T16" fmla="*/ 0 w 133"/>
                <a:gd name="T17" fmla="*/ 36 h 291"/>
                <a:gd name="T18" fmla="*/ 3 w 133"/>
                <a:gd name="T19" fmla="*/ 32 h 291"/>
                <a:gd name="T20" fmla="*/ 5 w 133"/>
                <a:gd name="T21" fmla="*/ 27 h 291"/>
                <a:gd name="T22" fmla="*/ 7 w 133"/>
                <a:gd name="T23" fmla="*/ 23 h 291"/>
                <a:gd name="T24" fmla="*/ 9 w 133"/>
                <a:gd name="T25" fmla="*/ 18 h 291"/>
                <a:gd name="T26" fmla="*/ 11 w 133"/>
                <a:gd name="T27" fmla="*/ 14 h 291"/>
                <a:gd name="T28" fmla="*/ 13 w 133"/>
                <a:gd name="T29" fmla="*/ 9 h 291"/>
                <a:gd name="T30" fmla="*/ 14 w 133"/>
                <a:gd name="T31" fmla="*/ 4 h 291"/>
                <a:gd name="T32" fmla="*/ 16 w 133"/>
                <a:gd name="T33" fmla="*/ 0 h 291"/>
                <a:gd name="T34" fmla="*/ 16 w 133"/>
                <a:gd name="T35" fmla="*/ 1 h 291"/>
                <a:gd name="T36" fmla="*/ 16 w 133"/>
                <a:gd name="T37" fmla="*/ 2 h 291"/>
                <a:gd name="T38" fmla="*/ 17 w 133"/>
                <a:gd name="T39" fmla="*/ 3 h 291"/>
                <a:gd name="T40" fmla="*/ 17 w 133"/>
                <a:gd name="T41" fmla="*/ 5 h 2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3" h="291">
                  <a:moveTo>
                    <a:pt x="133" y="41"/>
                  </a:moveTo>
                  <a:lnTo>
                    <a:pt x="130" y="69"/>
                  </a:lnTo>
                  <a:lnTo>
                    <a:pt x="124" y="99"/>
                  </a:lnTo>
                  <a:lnTo>
                    <a:pt x="117" y="132"/>
                  </a:lnTo>
                  <a:lnTo>
                    <a:pt x="104" y="164"/>
                  </a:lnTo>
                  <a:lnTo>
                    <a:pt x="88" y="196"/>
                  </a:lnTo>
                  <a:lnTo>
                    <a:pt x="66" y="228"/>
                  </a:lnTo>
                  <a:lnTo>
                    <a:pt x="36" y="259"/>
                  </a:lnTo>
                  <a:lnTo>
                    <a:pt x="0" y="291"/>
                  </a:lnTo>
                  <a:lnTo>
                    <a:pt x="18" y="257"/>
                  </a:lnTo>
                  <a:lnTo>
                    <a:pt x="35" y="223"/>
                  </a:lnTo>
                  <a:lnTo>
                    <a:pt x="53" y="188"/>
                  </a:lnTo>
                  <a:lnTo>
                    <a:pt x="69" y="151"/>
                  </a:lnTo>
                  <a:lnTo>
                    <a:pt x="85" y="114"/>
                  </a:lnTo>
                  <a:lnTo>
                    <a:pt x="99" y="77"/>
                  </a:lnTo>
                  <a:lnTo>
                    <a:pt x="110" y="39"/>
                  </a:lnTo>
                  <a:lnTo>
                    <a:pt x="121" y="0"/>
                  </a:lnTo>
                  <a:lnTo>
                    <a:pt x="124" y="11"/>
                  </a:lnTo>
                  <a:lnTo>
                    <a:pt x="127" y="20"/>
                  </a:lnTo>
                  <a:lnTo>
                    <a:pt x="131" y="30"/>
                  </a:lnTo>
                  <a:lnTo>
                    <a:pt x="133"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10" name="Freeform 42"/>
            <p:cNvSpPr>
              <a:spLocks noChangeAspect="1"/>
            </p:cNvSpPr>
            <p:nvPr/>
          </p:nvSpPr>
          <p:spPr bwMode="auto">
            <a:xfrm>
              <a:off x="1025" y="2398"/>
              <a:ext cx="64" cy="137"/>
            </a:xfrm>
            <a:custGeom>
              <a:avLst/>
              <a:gdLst>
                <a:gd name="T0" fmla="*/ 16 w 127"/>
                <a:gd name="T1" fmla="*/ 4 h 276"/>
                <a:gd name="T2" fmla="*/ 16 w 127"/>
                <a:gd name="T3" fmla="*/ 8 h 276"/>
                <a:gd name="T4" fmla="*/ 15 w 127"/>
                <a:gd name="T5" fmla="*/ 11 h 276"/>
                <a:gd name="T6" fmla="*/ 14 w 127"/>
                <a:gd name="T7" fmla="*/ 15 h 276"/>
                <a:gd name="T8" fmla="*/ 13 w 127"/>
                <a:gd name="T9" fmla="*/ 19 h 276"/>
                <a:gd name="T10" fmla="*/ 11 w 127"/>
                <a:gd name="T11" fmla="*/ 23 h 276"/>
                <a:gd name="T12" fmla="*/ 8 w 127"/>
                <a:gd name="T13" fmla="*/ 27 h 276"/>
                <a:gd name="T14" fmla="*/ 5 w 127"/>
                <a:gd name="T15" fmla="*/ 30 h 276"/>
                <a:gd name="T16" fmla="*/ 0 w 127"/>
                <a:gd name="T17" fmla="*/ 34 h 276"/>
                <a:gd name="T18" fmla="*/ 3 w 127"/>
                <a:gd name="T19" fmla="*/ 30 h 276"/>
                <a:gd name="T20" fmla="*/ 5 w 127"/>
                <a:gd name="T21" fmla="*/ 26 h 276"/>
                <a:gd name="T22" fmla="*/ 7 w 127"/>
                <a:gd name="T23" fmla="*/ 22 h 276"/>
                <a:gd name="T24" fmla="*/ 9 w 127"/>
                <a:gd name="T25" fmla="*/ 17 h 276"/>
                <a:gd name="T26" fmla="*/ 10 w 127"/>
                <a:gd name="T27" fmla="*/ 13 h 276"/>
                <a:gd name="T28" fmla="*/ 12 w 127"/>
                <a:gd name="T29" fmla="*/ 9 h 276"/>
                <a:gd name="T30" fmla="*/ 14 w 127"/>
                <a:gd name="T31" fmla="*/ 4 h 276"/>
                <a:gd name="T32" fmla="*/ 15 w 127"/>
                <a:gd name="T33" fmla="*/ 0 h 276"/>
                <a:gd name="T34" fmla="*/ 15 w 127"/>
                <a:gd name="T35" fmla="*/ 1 h 276"/>
                <a:gd name="T36" fmla="*/ 16 w 127"/>
                <a:gd name="T37" fmla="*/ 2 h 276"/>
                <a:gd name="T38" fmla="*/ 16 w 127"/>
                <a:gd name="T39" fmla="*/ 3 h 276"/>
                <a:gd name="T40" fmla="*/ 16 w 127"/>
                <a:gd name="T41" fmla="*/ 4 h 2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7" h="276">
                  <a:moveTo>
                    <a:pt x="127" y="36"/>
                  </a:moveTo>
                  <a:lnTo>
                    <a:pt x="122" y="64"/>
                  </a:lnTo>
                  <a:lnTo>
                    <a:pt x="117" y="93"/>
                  </a:lnTo>
                  <a:lnTo>
                    <a:pt x="109" y="123"/>
                  </a:lnTo>
                  <a:lnTo>
                    <a:pt x="98" y="154"/>
                  </a:lnTo>
                  <a:lnTo>
                    <a:pt x="82" y="186"/>
                  </a:lnTo>
                  <a:lnTo>
                    <a:pt x="61" y="217"/>
                  </a:lnTo>
                  <a:lnTo>
                    <a:pt x="35" y="247"/>
                  </a:lnTo>
                  <a:lnTo>
                    <a:pt x="0" y="276"/>
                  </a:lnTo>
                  <a:lnTo>
                    <a:pt x="18" y="244"/>
                  </a:lnTo>
                  <a:lnTo>
                    <a:pt x="35" y="211"/>
                  </a:lnTo>
                  <a:lnTo>
                    <a:pt x="51" y="178"/>
                  </a:lnTo>
                  <a:lnTo>
                    <a:pt x="66" y="144"/>
                  </a:lnTo>
                  <a:lnTo>
                    <a:pt x="80" y="110"/>
                  </a:lnTo>
                  <a:lnTo>
                    <a:pt x="94" y="74"/>
                  </a:lnTo>
                  <a:lnTo>
                    <a:pt x="105" y="38"/>
                  </a:lnTo>
                  <a:lnTo>
                    <a:pt x="114" y="0"/>
                  </a:lnTo>
                  <a:lnTo>
                    <a:pt x="118" y="10"/>
                  </a:lnTo>
                  <a:lnTo>
                    <a:pt x="121" y="18"/>
                  </a:lnTo>
                  <a:lnTo>
                    <a:pt x="125" y="27"/>
                  </a:lnTo>
                  <a:lnTo>
                    <a:pt x="127"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11" name="Freeform 43"/>
            <p:cNvSpPr>
              <a:spLocks noChangeAspect="1"/>
            </p:cNvSpPr>
            <p:nvPr/>
          </p:nvSpPr>
          <p:spPr bwMode="auto">
            <a:xfrm>
              <a:off x="1028" y="2402"/>
              <a:ext cx="60" cy="130"/>
            </a:xfrm>
            <a:custGeom>
              <a:avLst/>
              <a:gdLst>
                <a:gd name="T0" fmla="*/ 15 w 120"/>
                <a:gd name="T1" fmla="*/ 4 h 261"/>
                <a:gd name="T2" fmla="*/ 15 w 120"/>
                <a:gd name="T3" fmla="*/ 7 h 261"/>
                <a:gd name="T4" fmla="*/ 14 w 120"/>
                <a:gd name="T5" fmla="*/ 10 h 261"/>
                <a:gd name="T6" fmla="*/ 13 w 120"/>
                <a:gd name="T7" fmla="*/ 14 h 261"/>
                <a:gd name="T8" fmla="*/ 12 w 120"/>
                <a:gd name="T9" fmla="*/ 18 h 261"/>
                <a:gd name="T10" fmla="*/ 10 w 120"/>
                <a:gd name="T11" fmla="*/ 22 h 261"/>
                <a:gd name="T12" fmla="*/ 8 w 120"/>
                <a:gd name="T13" fmla="*/ 25 h 261"/>
                <a:gd name="T14" fmla="*/ 4 w 120"/>
                <a:gd name="T15" fmla="*/ 29 h 261"/>
                <a:gd name="T16" fmla="*/ 0 w 120"/>
                <a:gd name="T17" fmla="*/ 32 h 261"/>
                <a:gd name="T18" fmla="*/ 2 w 120"/>
                <a:gd name="T19" fmla="*/ 28 h 261"/>
                <a:gd name="T20" fmla="*/ 4 w 120"/>
                <a:gd name="T21" fmla="*/ 25 h 261"/>
                <a:gd name="T22" fmla="*/ 6 w 120"/>
                <a:gd name="T23" fmla="*/ 21 h 261"/>
                <a:gd name="T24" fmla="*/ 8 w 120"/>
                <a:gd name="T25" fmla="*/ 17 h 261"/>
                <a:gd name="T26" fmla="*/ 10 w 120"/>
                <a:gd name="T27" fmla="*/ 13 h 261"/>
                <a:gd name="T28" fmla="*/ 11 w 120"/>
                <a:gd name="T29" fmla="*/ 9 h 261"/>
                <a:gd name="T30" fmla="*/ 13 w 120"/>
                <a:gd name="T31" fmla="*/ 4 h 261"/>
                <a:gd name="T32" fmla="*/ 14 w 120"/>
                <a:gd name="T33" fmla="*/ 0 h 261"/>
                <a:gd name="T34" fmla="*/ 14 w 120"/>
                <a:gd name="T35" fmla="*/ 1 h 261"/>
                <a:gd name="T36" fmla="*/ 15 w 120"/>
                <a:gd name="T37" fmla="*/ 2 h 261"/>
                <a:gd name="T38" fmla="*/ 15 w 120"/>
                <a:gd name="T39" fmla="*/ 3 h 261"/>
                <a:gd name="T40" fmla="*/ 15 w 120"/>
                <a:gd name="T41" fmla="*/ 4 h 2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0" h="261">
                  <a:moveTo>
                    <a:pt x="120" y="33"/>
                  </a:moveTo>
                  <a:lnTo>
                    <a:pt x="115" y="59"/>
                  </a:lnTo>
                  <a:lnTo>
                    <a:pt x="110" y="87"/>
                  </a:lnTo>
                  <a:lnTo>
                    <a:pt x="102" y="117"/>
                  </a:lnTo>
                  <a:lnTo>
                    <a:pt x="90" y="147"/>
                  </a:lnTo>
                  <a:lnTo>
                    <a:pt x="75" y="177"/>
                  </a:lnTo>
                  <a:lnTo>
                    <a:pt x="57" y="206"/>
                  </a:lnTo>
                  <a:lnTo>
                    <a:pt x="31" y="234"/>
                  </a:lnTo>
                  <a:lnTo>
                    <a:pt x="0" y="261"/>
                  </a:lnTo>
                  <a:lnTo>
                    <a:pt x="16" y="230"/>
                  </a:lnTo>
                  <a:lnTo>
                    <a:pt x="31" y="200"/>
                  </a:lnTo>
                  <a:lnTo>
                    <a:pt x="47" y="169"/>
                  </a:lnTo>
                  <a:lnTo>
                    <a:pt x="61" y="138"/>
                  </a:lnTo>
                  <a:lnTo>
                    <a:pt x="75" y="105"/>
                  </a:lnTo>
                  <a:lnTo>
                    <a:pt x="88" y="72"/>
                  </a:lnTo>
                  <a:lnTo>
                    <a:pt x="99" y="37"/>
                  </a:lnTo>
                  <a:lnTo>
                    <a:pt x="108" y="0"/>
                  </a:lnTo>
                  <a:lnTo>
                    <a:pt x="111" y="9"/>
                  </a:lnTo>
                  <a:lnTo>
                    <a:pt x="114" y="17"/>
                  </a:lnTo>
                  <a:lnTo>
                    <a:pt x="116" y="25"/>
                  </a:lnTo>
                  <a:lnTo>
                    <a:pt x="120" y="3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12" name="Freeform 44"/>
            <p:cNvSpPr>
              <a:spLocks noChangeAspect="1"/>
            </p:cNvSpPr>
            <p:nvPr/>
          </p:nvSpPr>
          <p:spPr bwMode="auto">
            <a:xfrm>
              <a:off x="1031" y="2406"/>
              <a:ext cx="56" cy="122"/>
            </a:xfrm>
            <a:custGeom>
              <a:avLst/>
              <a:gdLst>
                <a:gd name="T0" fmla="*/ 14 w 113"/>
                <a:gd name="T1" fmla="*/ 4 h 244"/>
                <a:gd name="T2" fmla="*/ 13 w 113"/>
                <a:gd name="T3" fmla="*/ 7 h 244"/>
                <a:gd name="T4" fmla="*/ 12 w 113"/>
                <a:gd name="T5" fmla="*/ 10 h 244"/>
                <a:gd name="T6" fmla="*/ 11 w 113"/>
                <a:gd name="T7" fmla="*/ 14 h 244"/>
                <a:gd name="T8" fmla="*/ 10 w 113"/>
                <a:gd name="T9" fmla="*/ 18 h 244"/>
                <a:gd name="T10" fmla="*/ 8 w 113"/>
                <a:gd name="T11" fmla="*/ 21 h 244"/>
                <a:gd name="T12" fmla="*/ 6 w 113"/>
                <a:gd name="T13" fmla="*/ 25 h 244"/>
                <a:gd name="T14" fmla="*/ 3 w 113"/>
                <a:gd name="T15" fmla="*/ 28 h 244"/>
                <a:gd name="T16" fmla="*/ 0 w 113"/>
                <a:gd name="T17" fmla="*/ 31 h 244"/>
                <a:gd name="T18" fmla="*/ 1 w 113"/>
                <a:gd name="T19" fmla="*/ 27 h 244"/>
                <a:gd name="T20" fmla="*/ 3 w 113"/>
                <a:gd name="T21" fmla="*/ 24 h 244"/>
                <a:gd name="T22" fmla="*/ 5 w 113"/>
                <a:gd name="T23" fmla="*/ 20 h 244"/>
                <a:gd name="T24" fmla="*/ 7 w 113"/>
                <a:gd name="T25" fmla="*/ 17 h 244"/>
                <a:gd name="T26" fmla="*/ 8 w 113"/>
                <a:gd name="T27" fmla="*/ 13 h 244"/>
                <a:gd name="T28" fmla="*/ 10 w 113"/>
                <a:gd name="T29" fmla="*/ 9 h 244"/>
                <a:gd name="T30" fmla="*/ 11 w 113"/>
                <a:gd name="T31" fmla="*/ 5 h 244"/>
                <a:gd name="T32" fmla="*/ 12 w 113"/>
                <a:gd name="T33" fmla="*/ 0 h 244"/>
                <a:gd name="T34" fmla="*/ 13 w 113"/>
                <a:gd name="T35" fmla="*/ 1 h 244"/>
                <a:gd name="T36" fmla="*/ 13 w 113"/>
                <a:gd name="T37" fmla="*/ 2 h 244"/>
                <a:gd name="T38" fmla="*/ 13 w 113"/>
                <a:gd name="T39" fmla="*/ 3 h 244"/>
                <a:gd name="T40" fmla="*/ 14 w 113"/>
                <a:gd name="T41" fmla="*/ 4 h 2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3" h="244">
                  <a:moveTo>
                    <a:pt x="113" y="29"/>
                  </a:moveTo>
                  <a:lnTo>
                    <a:pt x="107" y="54"/>
                  </a:lnTo>
                  <a:lnTo>
                    <a:pt x="101" y="80"/>
                  </a:lnTo>
                  <a:lnTo>
                    <a:pt x="92" y="108"/>
                  </a:lnTo>
                  <a:lnTo>
                    <a:pt x="82" y="137"/>
                  </a:lnTo>
                  <a:lnTo>
                    <a:pt x="68" y="166"/>
                  </a:lnTo>
                  <a:lnTo>
                    <a:pt x="51" y="193"/>
                  </a:lnTo>
                  <a:lnTo>
                    <a:pt x="28" y="220"/>
                  </a:lnTo>
                  <a:lnTo>
                    <a:pt x="0" y="244"/>
                  </a:lnTo>
                  <a:lnTo>
                    <a:pt x="15" y="214"/>
                  </a:lnTo>
                  <a:lnTo>
                    <a:pt x="30" y="185"/>
                  </a:lnTo>
                  <a:lnTo>
                    <a:pt x="44" y="158"/>
                  </a:lnTo>
                  <a:lnTo>
                    <a:pt x="57" y="129"/>
                  </a:lnTo>
                  <a:lnTo>
                    <a:pt x="70" y="99"/>
                  </a:lnTo>
                  <a:lnTo>
                    <a:pt x="82" y="69"/>
                  </a:lnTo>
                  <a:lnTo>
                    <a:pt x="92" y="35"/>
                  </a:lnTo>
                  <a:lnTo>
                    <a:pt x="101" y="0"/>
                  </a:lnTo>
                  <a:lnTo>
                    <a:pt x="104" y="7"/>
                  </a:lnTo>
                  <a:lnTo>
                    <a:pt x="107" y="14"/>
                  </a:lnTo>
                  <a:lnTo>
                    <a:pt x="109" y="20"/>
                  </a:lnTo>
                  <a:lnTo>
                    <a:pt x="113"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13" name="Freeform 45"/>
            <p:cNvSpPr>
              <a:spLocks noChangeAspect="1"/>
            </p:cNvSpPr>
            <p:nvPr/>
          </p:nvSpPr>
          <p:spPr bwMode="auto">
            <a:xfrm>
              <a:off x="1034" y="2410"/>
              <a:ext cx="52" cy="115"/>
            </a:xfrm>
            <a:custGeom>
              <a:avLst/>
              <a:gdLst>
                <a:gd name="T0" fmla="*/ 13 w 104"/>
                <a:gd name="T1" fmla="*/ 4 h 229"/>
                <a:gd name="T2" fmla="*/ 13 w 104"/>
                <a:gd name="T3" fmla="*/ 7 h 229"/>
                <a:gd name="T4" fmla="*/ 12 w 104"/>
                <a:gd name="T5" fmla="*/ 10 h 229"/>
                <a:gd name="T6" fmla="*/ 11 w 104"/>
                <a:gd name="T7" fmla="*/ 13 h 229"/>
                <a:gd name="T8" fmla="*/ 10 w 104"/>
                <a:gd name="T9" fmla="*/ 17 h 229"/>
                <a:gd name="T10" fmla="*/ 8 w 104"/>
                <a:gd name="T11" fmla="*/ 20 h 229"/>
                <a:gd name="T12" fmla="*/ 6 w 104"/>
                <a:gd name="T13" fmla="*/ 23 h 229"/>
                <a:gd name="T14" fmla="*/ 3 w 104"/>
                <a:gd name="T15" fmla="*/ 26 h 229"/>
                <a:gd name="T16" fmla="*/ 0 w 104"/>
                <a:gd name="T17" fmla="*/ 29 h 229"/>
                <a:gd name="T18" fmla="*/ 2 w 104"/>
                <a:gd name="T19" fmla="*/ 25 h 229"/>
                <a:gd name="T20" fmla="*/ 4 w 104"/>
                <a:gd name="T21" fmla="*/ 22 h 229"/>
                <a:gd name="T22" fmla="*/ 6 w 104"/>
                <a:gd name="T23" fmla="*/ 19 h 229"/>
                <a:gd name="T24" fmla="*/ 7 w 104"/>
                <a:gd name="T25" fmla="*/ 16 h 229"/>
                <a:gd name="T26" fmla="*/ 9 w 104"/>
                <a:gd name="T27" fmla="*/ 12 h 229"/>
                <a:gd name="T28" fmla="*/ 10 w 104"/>
                <a:gd name="T29" fmla="*/ 9 h 229"/>
                <a:gd name="T30" fmla="*/ 11 w 104"/>
                <a:gd name="T31" fmla="*/ 5 h 229"/>
                <a:gd name="T32" fmla="*/ 12 w 104"/>
                <a:gd name="T33" fmla="*/ 0 h 229"/>
                <a:gd name="T34" fmla="*/ 13 w 104"/>
                <a:gd name="T35" fmla="*/ 4 h 2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4" h="229">
                  <a:moveTo>
                    <a:pt x="104" y="25"/>
                  </a:moveTo>
                  <a:lnTo>
                    <a:pt x="99" y="49"/>
                  </a:lnTo>
                  <a:lnTo>
                    <a:pt x="92" y="75"/>
                  </a:lnTo>
                  <a:lnTo>
                    <a:pt x="84" y="101"/>
                  </a:lnTo>
                  <a:lnTo>
                    <a:pt x="73" y="129"/>
                  </a:lnTo>
                  <a:lnTo>
                    <a:pt x="61" y="155"/>
                  </a:lnTo>
                  <a:lnTo>
                    <a:pt x="45" y="182"/>
                  </a:lnTo>
                  <a:lnTo>
                    <a:pt x="24" y="206"/>
                  </a:lnTo>
                  <a:lnTo>
                    <a:pt x="0" y="229"/>
                  </a:lnTo>
                  <a:lnTo>
                    <a:pt x="13" y="200"/>
                  </a:lnTo>
                  <a:lnTo>
                    <a:pt x="27" y="174"/>
                  </a:lnTo>
                  <a:lnTo>
                    <a:pt x="41" y="148"/>
                  </a:lnTo>
                  <a:lnTo>
                    <a:pt x="54" y="122"/>
                  </a:lnTo>
                  <a:lnTo>
                    <a:pt x="65" y="95"/>
                  </a:lnTo>
                  <a:lnTo>
                    <a:pt x="76" y="67"/>
                  </a:lnTo>
                  <a:lnTo>
                    <a:pt x="86" y="34"/>
                  </a:lnTo>
                  <a:lnTo>
                    <a:pt x="94" y="0"/>
                  </a:lnTo>
                  <a:lnTo>
                    <a:pt x="104"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14" name="Freeform 46"/>
            <p:cNvSpPr>
              <a:spLocks noChangeAspect="1"/>
            </p:cNvSpPr>
            <p:nvPr/>
          </p:nvSpPr>
          <p:spPr bwMode="auto">
            <a:xfrm>
              <a:off x="821" y="2419"/>
              <a:ext cx="84" cy="311"/>
            </a:xfrm>
            <a:custGeom>
              <a:avLst/>
              <a:gdLst>
                <a:gd name="T0" fmla="*/ 16 w 168"/>
                <a:gd name="T1" fmla="*/ 16 h 621"/>
                <a:gd name="T2" fmla="*/ 17 w 168"/>
                <a:gd name="T3" fmla="*/ 1 h 621"/>
                <a:gd name="T4" fmla="*/ 21 w 168"/>
                <a:gd name="T5" fmla="*/ 0 h 621"/>
                <a:gd name="T6" fmla="*/ 21 w 168"/>
                <a:gd name="T7" fmla="*/ 7 h 621"/>
                <a:gd name="T8" fmla="*/ 9 w 168"/>
                <a:gd name="T9" fmla="*/ 78 h 621"/>
                <a:gd name="T10" fmla="*/ 0 w 168"/>
                <a:gd name="T11" fmla="*/ 77 h 621"/>
                <a:gd name="T12" fmla="*/ 1 w 168"/>
                <a:gd name="T13" fmla="*/ 77 h 621"/>
                <a:gd name="T14" fmla="*/ 2 w 168"/>
                <a:gd name="T15" fmla="*/ 76 h 621"/>
                <a:gd name="T16" fmla="*/ 3 w 168"/>
                <a:gd name="T17" fmla="*/ 74 h 621"/>
                <a:gd name="T18" fmla="*/ 4 w 168"/>
                <a:gd name="T19" fmla="*/ 72 h 621"/>
                <a:gd name="T20" fmla="*/ 6 w 168"/>
                <a:gd name="T21" fmla="*/ 70 h 621"/>
                <a:gd name="T22" fmla="*/ 7 w 168"/>
                <a:gd name="T23" fmla="*/ 68 h 621"/>
                <a:gd name="T24" fmla="*/ 8 w 168"/>
                <a:gd name="T25" fmla="*/ 66 h 621"/>
                <a:gd name="T26" fmla="*/ 9 w 168"/>
                <a:gd name="T27" fmla="*/ 65 h 621"/>
                <a:gd name="T28" fmla="*/ 9 w 168"/>
                <a:gd name="T29" fmla="*/ 58 h 621"/>
                <a:gd name="T30" fmla="*/ 10 w 168"/>
                <a:gd name="T31" fmla="*/ 50 h 621"/>
                <a:gd name="T32" fmla="*/ 11 w 168"/>
                <a:gd name="T33" fmla="*/ 42 h 621"/>
                <a:gd name="T34" fmla="*/ 12 w 168"/>
                <a:gd name="T35" fmla="*/ 35 h 621"/>
                <a:gd name="T36" fmla="*/ 13 w 168"/>
                <a:gd name="T37" fmla="*/ 28 h 621"/>
                <a:gd name="T38" fmla="*/ 15 w 168"/>
                <a:gd name="T39" fmla="*/ 22 h 621"/>
                <a:gd name="T40" fmla="*/ 16 w 168"/>
                <a:gd name="T41" fmla="*/ 18 h 621"/>
                <a:gd name="T42" fmla="*/ 16 w 168"/>
                <a:gd name="T43" fmla="*/ 16 h 6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8" h="621">
                  <a:moveTo>
                    <a:pt x="127" y="123"/>
                  </a:moveTo>
                  <a:lnTo>
                    <a:pt x="134" y="5"/>
                  </a:lnTo>
                  <a:lnTo>
                    <a:pt x="168" y="0"/>
                  </a:lnTo>
                  <a:lnTo>
                    <a:pt x="162" y="51"/>
                  </a:lnTo>
                  <a:lnTo>
                    <a:pt x="71" y="621"/>
                  </a:lnTo>
                  <a:lnTo>
                    <a:pt x="0" y="612"/>
                  </a:lnTo>
                  <a:lnTo>
                    <a:pt x="2" y="610"/>
                  </a:lnTo>
                  <a:lnTo>
                    <a:pt x="9" y="601"/>
                  </a:lnTo>
                  <a:lnTo>
                    <a:pt x="19" y="590"/>
                  </a:lnTo>
                  <a:lnTo>
                    <a:pt x="31" y="576"/>
                  </a:lnTo>
                  <a:lnTo>
                    <a:pt x="43" y="560"/>
                  </a:lnTo>
                  <a:lnTo>
                    <a:pt x="54" y="544"/>
                  </a:lnTo>
                  <a:lnTo>
                    <a:pt x="62" y="528"/>
                  </a:lnTo>
                  <a:lnTo>
                    <a:pt x="65" y="513"/>
                  </a:lnTo>
                  <a:lnTo>
                    <a:pt x="72" y="459"/>
                  </a:lnTo>
                  <a:lnTo>
                    <a:pt x="79" y="399"/>
                  </a:lnTo>
                  <a:lnTo>
                    <a:pt x="88" y="335"/>
                  </a:lnTo>
                  <a:lnTo>
                    <a:pt x="96" y="273"/>
                  </a:lnTo>
                  <a:lnTo>
                    <a:pt x="104" y="217"/>
                  </a:lnTo>
                  <a:lnTo>
                    <a:pt x="114" y="169"/>
                  </a:lnTo>
                  <a:lnTo>
                    <a:pt x="121" y="137"/>
                  </a:lnTo>
                  <a:lnTo>
                    <a:pt x="127" y="1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15" name="Freeform 47"/>
            <p:cNvSpPr>
              <a:spLocks noChangeAspect="1"/>
            </p:cNvSpPr>
            <p:nvPr/>
          </p:nvSpPr>
          <p:spPr bwMode="auto">
            <a:xfrm>
              <a:off x="868" y="2421"/>
              <a:ext cx="51" cy="313"/>
            </a:xfrm>
            <a:custGeom>
              <a:avLst/>
              <a:gdLst>
                <a:gd name="T0" fmla="*/ 9 w 101"/>
                <a:gd name="T1" fmla="*/ 16 h 626"/>
                <a:gd name="T2" fmla="*/ 11 w 101"/>
                <a:gd name="T3" fmla="*/ 1 h 626"/>
                <a:gd name="T4" fmla="*/ 13 w 101"/>
                <a:gd name="T5" fmla="*/ 0 h 626"/>
                <a:gd name="T6" fmla="*/ 12 w 101"/>
                <a:gd name="T7" fmla="*/ 7 h 626"/>
                <a:gd name="T8" fmla="*/ 5 w 101"/>
                <a:gd name="T9" fmla="*/ 70 h 626"/>
                <a:gd name="T10" fmla="*/ 8 w 101"/>
                <a:gd name="T11" fmla="*/ 79 h 626"/>
                <a:gd name="T12" fmla="*/ 0 w 101"/>
                <a:gd name="T13" fmla="*/ 78 h 626"/>
                <a:gd name="T14" fmla="*/ 1 w 101"/>
                <a:gd name="T15" fmla="*/ 75 h 626"/>
                <a:gd name="T16" fmla="*/ 2 w 101"/>
                <a:gd name="T17" fmla="*/ 68 h 626"/>
                <a:gd name="T18" fmla="*/ 3 w 101"/>
                <a:gd name="T19" fmla="*/ 59 h 626"/>
                <a:gd name="T20" fmla="*/ 4 w 101"/>
                <a:gd name="T21" fmla="*/ 47 h 626"/>
                <a:gd name="T22" fmla="*/ 6 w 101"/>
                <a:gd name="T23" fmla="*/ 36 h 626"/>
                <a:gd name="T24" fmla="*/ 7 w 101"/>
                <a:gd name="T25" fmla="*/ 26 h 626"/>
                <a:gd name="T26" fmla="*/ 8 w 101"/>
                <a:gd name="T27" fmla="*/ 19 h 626"/>
                <a:gd name="T28" fmla="*/ 9 w 101"/>
                <a:gd name="T29" fmla="*/ 16 h 6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1" h="626">
                  <a:moveTo>
                    <a:pt x="70" y="123"/>
                  </a:moveTo>
                  <a:lnTo>
                    <a:pt x="81" y="5"/>
                  </a:lnTo>
                  <a:lnTo>
                    <a:pt x="101" y="0"/>
                  </a:lnTo>
                  <a:lnTo>
                    <a:pt x="95" y="49"/>
                  </a:lnTo>
                  <a:lnTo>
                    <a:pt x="34" y="553"/>
                  </a:lnTo>
                  <a:lnTo>
                    <a:pt x="64" y="626"/>
                  </a:lnTo>
                  <a:lnTo>
                    <a:pt x="0" y="618"/>
                  </a:lnTo>
                  <a:lnTo>
                    <a:pt x="2" y="597"/>
                  </a:lnTo>
                  <a:lnTo>
                    <a:pt x="9" y="542"/>
                  </a:lnTo>
                  <a:lnTo>
                    <a:pt x="18" y="465"/>
                  </a:lnTo>
                  <a:lnTo>
                    <a:pt x="30" y="375"/>
                  </a:lnTo>
                  <a:lnTo>
                    <a:pt x="42" y="285"/>
                  </a:lnTo>
                  <a:lnTo>
                    <a:pt x="54" y="206"/>
                  </a:lnTo>
                  <a:lnTo>
                    <a:pt x="63" y="148"/>
                  </a:lnTo>
                  <a:lnTo>
                    <a:pt x="70" y="1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16" name="Freeform 48"/>
            <p:cNvSpPr>
              <a:spLocks noChangeAspect="1"/>
            </p:cNvSpPr>
            <p:nvPr/>
          </p:nvSpPr>
          <p:spPr bwMode="auto">
            <a:xfrm>
              <a:off x="757" y="2721"/>
              <a:ext cx="187" cy="132"/>
            </a:xfrm>
            <a:custGeom>
              <a:avLst/>
              <a:gdLst>
                <a:gd name="T0" fmla="*/ 1 w 374"/>
                <a:gd name="T1" fmla="*/ 0 h 264"/>
                <a:gd name="T2" fmla="*/ 47 w 374"/>
                <a:gd name="T3" fmla="*/ 6 h 264"/>
                <a:gd name="T4" fmla="*/ 46 w 374"/>
                <a:gd name="T5" fmla="*/ 8 h 264"/>
                <a:gd name="T6" fmla="*/ 45 w 374"/>
                <a:gd name="T7" fmla="*/ 12 h 264"/>
                <a:gd name="T8" fmla="*/ 42 w 374"/>
                <a:gd name="T9" fmla="*/ 13 h 264"/>
                <a:gd name="T10" fmla="*/ 42 w 374"/>
                <a:gd name="T11" fmla="*/ 15 h 264"/>
                <a:gd name="T12" fmla="*/ 44 w 374"/>
                <a:gd name="T13" fmla="*/ 15 h 264"/>
                <a:gd name="T14" fmla="*/ 44 w 374"/>
                <a:gd name="T15" fmla="*/ 18 h 264"/>
                <a:gd name="T16" fmla="*/ 42 w 374"/>
                <a:gd name="T17" fmla="*/ 18 h 264"/>
                <a:gd name="T18" fmla="*/ 43 w 374"/>
                <a:gd name="T19" fmla="*/ 20 h 264"/>
                <a:gd name="T20" fmla="*/ 43 w 374"/>
                <a:gd name="T21" fmla="*/ 22 h 264"/>
                <a:gd name="T22" fmla="*/ 42 w 374"/>
                <a:gd name="T23" fmla="*/ 24 h 264"/>
                <a:gd name="T24" fmla="*/ 43 w 374"/>
                <a:gd name="T25" fmla="*/ 25 h 264"/>
                <a:gd name="T26" fmla="*/ 42 w 374"/>
                <a:gd name="T27" fmla="*/ 27 h 264"/>
                <a:gd name="T28" fmla="*/ 41 w 374"/>
                <a:gd name="T29" fmla="*/ 29 h 264"/>
                <a:gd name="T30" fmla="*/ 40 w 374"/>
                <a:gd name="T31" fmla="*/ 31 h 264"/>
                <a:gd name="T32" fmla="*/ 38 w 374"/>
                <a:gd name="T33" fmla="*/ 33 h 264"/>
                <a:gd name="T34" fmla="*/ 37 w 374"/>
                <a:gd name="T35" fmla="*/ 33 h 264"/>
                <a:gd name="T36" fmla="*/ 35 w 374"/>
                <a:gd name="T37" fmla="*/ 33 h 264"/>
                <a:gd name="T38" fmla="*/ 33 w 374"/>
                <a:gd name="T39" fmla="*/ 33 h 264"/>
                <a:gd name="T40" fmla="*/ 31 w 374"/>
                <a:gd name="T41" fmla="*/ 33 h 264"/>
                <a:gd name="T42" fmla="*/ 28 w 374"/>
                <a:gd name="T43" fmla="*/ 33 h 264"/>
                <a:gd name="T44" fmla="*/ 26 w 374"/>
                <a:gd name="T45" fmla="*/ 33 h 264"/>
                <a:gd name="T46" fmla="*/ 23 w 374"/>
                <a:gd name="T47" fmla="*/ 33 h 264"/>
                <a:gd name="T48" fmla="*/ 21 w 374"/>
                <a:gd name="T49" fmla="*/ 33 h 264"/>
                <a:gd name="T50" fmla="*/ 18 w 374"/>
                <a:gd name="T51" fmla="*/ 32 h 264"/>
                <a:gd name="T52" fmla="*/ 15 w 374"/>
                <a:gd name="T53" fmla="*/ 32 h 264"/>
                <a:gd name="T54" fmla="*/ 13 w 374"/>
                <a:gd name="T55" fmla="*/ 31 h 264"/>
                <a:gd name="T56" fmla="*/ 11 w 374"/>
                <a:gd name="T57" fmla="*/ 31 h 264"/>
                <a:gd name="T58" fmla="*/ 9 w 374"/>
                <a:gd name="T59" fmla="*/ 30 h 264"/>
                <a:gd name="T60" fmla="*/ 7 w 374"/>
                <a:gd name="T61" fmla="*/ 30 h 264"/>
                <a:gd name="T62" fmla="*/ 5 w 374"/>
                <a:gd name="T63" fmla="*/ 29 h 264"/>
                <a:gd name="T64" fmla="*/ 4 w 374"/>
                <a:gd name="T65" fmla="*/ 28 h 264"/>
                <a:gd name="T66" fmla="*/ 3 w 374"/>
                <a:gd name="T67" fmla="*/ 27 h 264"/>
                <a:gd name="T68" fmla="*/ 3 w 374"/>
                <a:gd name="T69" fmla="*/ 25 h 264"/>
                <a:gd name="T70" fmla="*/ 3 w 374"/>
                <a:gd name="T71" fmla="*/ 24 h 264"/>
                <a:gd name="T72" fmla="*/ 3 w 374"/>
                <a:gd name="T73" fmla="*/ 23 h 264"/>
                <a:gd name="T74" fmla="*/ 1 w 374"/>
                <a:gd name="T75" fmla="*/ 22 h 264"/>
                <a:gd name="T76" fmla="*/ 1 w 374"/>
                <a:gd name="T77" fmla="*/ 20 h 264"/>
                <a:gd name="T78" fmla="*/ 4 w 374"/>
                <a:gd name="T79" fmla="*/ 19 h 264"/>
                <a:gd name="T80" fmla="*/ 0 w 374"/>
                <a:gd name="T81" fmla="*/ 18 h 264"/>
                <a:gd name="T82" fmla="*/ 1 w 374"/>
                <a:gd name="T83" fmla="*/ 15 h 264"/>
                <a:gd name="T84" fmla="*/ 3 w 374"/>
                <a:gd name="T85" fmla="*/ 15 h 264"/>
                <a:gd name="T86" fmla="*/ 1 w 374"/>
                <a:gd name="T87" fmla="*/ 13 h 264"/>
                <a:gd name="T88" fmla="*/ 1 w 374"/>
                <a:gd name="T89" fmla="*/ 11 h 264"/>
                <a:gd name="T90" fmla="*/ 4 w 374"/>
                <a:gd name="T91" fmla="*/ 10 h 264"/>
                <a:gd name="T92" fmla="*/ 4 w 374"/>
                <a:gd name="T93" fmla="*/ 8 h 264"/>
                <a:gd name="T94" fmla="*/ 2 w 374"/>
                <a:gd name="T95" fmla="*/ 7 h 264"/>
                <a:gd name="T96" fmla="*/ 2 w 374"/>
                <a:gd name="T97" fmla="*/ 4 h 264"/>
                <a:gd name="T98" fmla="*/ 1 w 374"/>
                <a:gd name="T99" fmla="*/ 0 h 2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74" h="264">
                  <a:moveTo>
                    <a:pt x="3" y="0"/>
                  </a:moveTo>
                  <a:lnTo>
                    <a:pt x="374" y="48"/>
                  </a:lnTo>
                  <a:lnTo>
                    <a:pt x="361" y="63"/>
                  </a:lnTo>
                  <a:lnTo>
                    <a:pt x="353" y="95"/>
                  </a:lnTo>
                  <a:lnTo>
                    <a:pt x="334" y="102"/>
                  </a:lnTo>
                  <a:lnTo>
                    <a:pt x="331" y="116"/>
                  </a:lnTo>
                  <a:lnTo>
                    <a:pt x="352" y="118"/>
                  </a:lnTo>
                  <a:lnTo>
                    <a:pt x="347" y="142"/>
                  </a:lnTo>
                  <a:lnTo>
                    <a:pt x="331" y="144"/>
                  </a:lnTo>
                  <a:lnTo>
                    <a:pt x="343" y="160"/>
                  </a:lnTo>
                  <a:lnTo>
                    <a:pt x="342" y="176"/>
                  </a:lnTo>
                  <a:lnTo>
                    <a:pt x="329" y="185"/>
                  </a:lnTo>
                  <a:lnTo>
                    <a:pt x="342" y="199"/>
                  </a:lnTo>
                  <a:lnTo>
                    <a:pt x="336" y="214"/>
                  </a:lnTo>
                  <a:lnTo>
                    <a:pt x="327" y="226"/>
                  </a:lnTo>
                  <a:lnTo>
                    <a:pt x="316" y="244"/>
                  </a:lnTo>
                  <a:lnTo>
                    <a:pt x="299" y="258"/>
                  </a:lnTo>
                  <a:lnTo>
                    <a:pt x="289" y="260"/>
                  </a:lnTo>
                  <a:lnTo>
                    <a:pt x="276" y="262"/>
                  </a:lnTo>
                  <a:lnTo>
                    <a:pt x="260" y="262"/>
                  </a:lnTo>
                  <a:lnTo>
                    <a:pt x="243" y="264"/>
                  </a:lnTo>
                  <a:lnTo>
                    <a:pt x="224" y="262"/>
                  </a:lnTo>
                  <a:lnTo>
                    <a:pt x="205" y="261"/>
                  </a:lnTo>
                  <a:lnTo>
                    <a:pt x="184" y="259"/>
                  </a:lnTo>
                  <a:lnTo>
                    <a:pt x="163" y="257"/>
                  </a:lnTo>
                  <a:lnTo>
                    <a:pt x="141" y="254"/>
                  </a:lnTo>
                  <a:lnTo>
                    <a:pt x="120" y="251"/>
                  </a:lnTo>
                  <a:lnTo>
                    <a:pt x="101" y="246"/>
                  </a:lnTo>
                  <a:lnTo>
                    <a:pt x="82" y="243"/>
                  </a:lnTo>
                  <a:lnTo>
                    <a:pt x="65" y="238"/>
                  </a:lnTo>
                  <a:lnTo>
                    <a:pt x="50" y="234"/>
                  </a:lnTo>
                  <a:lnTo>
                    <a:pt x="38" y="228"/>
                  </a:lnTo>
                  <a:lnTo>
                    <a:pt x="27" y="223"/>
                  </a:lnTo>
                  <a:lnTo>
                    <a:pt x="23" y="213"/>
                  </a:lnTo>
                  <a:lnTo>
                    <a:pt x="19" y="200"/>
                  </a:lnTo>
                  <a:lnTo>
                    <a:pt x="17" y="189"/>
                  </a:lnTo>
                  <a:lnTo>
                    <a:pt x="17" y="178"/>
                  </a:lnTo>
                  <a:lnTo>
                    <a:pt x="5" y="169"/>
                  </a:lnTo>
                  <a:lnTo>
                    <a:pt x="3" y="154"/>
                  </a:lnTo>
                  <a:lnTo>
                    <a:pt x="25" y="145"/>
                  </a:lnTo>
                  <a:lnTo>
                    <a:pt x="0" y="143"/>
                  </a:lnTo>
                  <a:lnTo>
                    <a:pt x="3" y="120"/>
                  </a:lnTo>
                  <a:lnTo>
                    <a:pt x="23" y="115"/>
                  </a:lnTo>
                  <a:lnTo>
                    <a:pt x="6" y="99"/>
                  </a:lnTo>
                  <a:lnTo>
                    <a:pt x="4" y="85"/>
                  </a:lnTo>
                  <a:lnTo>
                    <a:pt x="27" y="78"/>
                  </a:lnTo>
                  <a:lnTo>
                    <a:pt x="27" y="64"/>
                  </a:lnTo>
                  <a:lnTo>
                    <a:pt x="9" y="54"/>
                  </a:lnTo>
                  <a:lnTo>
                    <a:pt x="12" y="25"/>
                  </a:lnTo>
                  <a:lnTo>
                    <a:pt x="3" y="0"/>
                  </a:lnTo>
                  <a:close/>
                </a:path>
              </a:pathLst>
            </a:custGeom>
            <a:solidFill>
              <a:srgbClr val="3335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17" name="Freeform 49"/>
            <p:cNvSpPr>
              <a:spLocks noChangeAspect="1"/>
            </p:cNvSpPr>
            <p:nvPr/>
          </p:nvSpPr>
          <p:spPr bwMode="auto">
            <a:xfrm>
              <a:off x="762" y="2723"/>
              <a:ext cx="176" cy="129"/>
            </a:xfrm>
            <a:custGeom>
              <a:avLst/>
              <a:gdLst>
                <a:gd name="T0" fmla="*/ 6 w 352"/>
                <a:gd name="T1" fmla="*/ 0 h 259"/>
                <a:gd name="T2" fmla="*/ 15 w 352"/>
                <a:gd name="T3" fmla="*/ 1 h 259"/>
                <a:gd name="T4" fmla="*/ 23 w 352"/>
                <a:gd name="T5" fmla="*/ 2 h 259"/>
                <a:gd name="T6" fmla="*/ 31 w 352"/>
                <a:gd name="T7" fmla="*/ 3 h 259"/>
                <a:gd name="T8" fmla="*/ 39 w 352"/>
                <a:gd name="T9" fmla="*/ 4 h 259"/>
                <a:gd name="T10" fmla="*/ 44 w 352"/>
                <a:gd name="T11" fmla="*/ 6 h 259"/>
                <a:gd name="T12" fmla="*/ 43 w 352"/>
                <a:gd name="T13" fmla="*/ 7 h 259"/>
                <a:gd name="T14" fmla="*/ 42 w 352"/>
                <a:gd name="T15" fmla="*/ 10 h 259"/>
                <a:gd name="T16" fmla="*/ 41 w 352"/>
                <a:gd name="T17" fmla="*/ 11 h 259"/>
                <a:gd name="T18" fmla="*/ 40 w 352"/>
                <a:gd name="T19" fmla="*/ 12 h 259"/>
                <a:gd name="T20" fmla="*/ 39 w 352"/>
                <a:gd name="T21" fmla="*/ 14 h 259"/>
                <a:gd name="T22" fmla="*/ 41 w 352"/>
                <a:gd name="T23" fmla="*/ 14 h 259"/>
                <a:gd name="T24" fmla="*/ 41 w 352"/>
                <a:gd name="T25" fmla="*/ 15 h 259"/>
                <a:gd name="T26" fmla="*/ 41 w 352"/>
                <a:gd name="T27" fmla="*/ 17 h 259"/>
                <a:gd name="T28" fmla="*/ 39 w 352"/>
                <a:gd name="T29" fmla="*/ 17 h 259"/>
                <a:gd name="T30" fmla="*/ 40 w 352"/>
                <a:gd name="T31" fmla="*/ 19 h 259"/>
                <a:gd name="T32" fmla="*/ 41 w 352"/>
                <a:gd name="T33" fmla="*/ 20 h 259"/>
                <a:gd name="T34" fmla="*/ 40 w 352"/>
                <a:gd name="T35" fmla="*/ 21 h 259"/>
                <a:gd name="T36" fmla="*/ 39 w 352"/>
                <a:gd name="T37" fmla="*/ 22 h 259"/>
                <a:gd name="T38" fmla="*/ 40 w 352"/>
                <a:gd name="T39" fmla="*/ 24 h 259"/>
                <a:gd name="T40" fmla="*/ 40 w 352"/>
                <a:gd name="T41" fmla="*/ 25 h 259"/>
                <a:gd name="T42" fmla="*/ 40 w 352"/>
                <a:gd name="T43" fmla="*/ 26 h 259"/>
                <a:gd name="T44" fmla="*/ 39 w 352"/>
                <a:gd name="T45" fmla="*/ 27 h 259"/>
                <a:gd name="T46" fmla="*/ 38 w 352"/>
                <a:gd name="T47" fmla="*/ 29 h 259"/>
                <a:gd name="T48" fmla="*/ 37 w 352"/>
                <a:gd name="T49" fmla="*/ 30 h 259"/>
                <a:gd name="T50" fmla="*/ 34 w 352"/>
                <a:gd name="T51" fmla="*/ 32 h 259"/>
                <a:gd name="T52" fmla="*/ 29 w 352"/>
                <a:gd name="T53" fmla="*/ 32 h 259"/>
                <a:gd name="T54" fmla="*/ 22 w 352"/>
                <a:gd name="T55" fmla="*/ 32 h 259"/>
                <a:gd name="T56" fmla="*/ 15 w 352"/>
                <a:gd name="T57" fmla="*/ 31 h 259"/>
                <a:gd name="T58" fmla="*/ 8 w 352"/>
                <a:gd name="T59" fmla="*/ 29 h 259"/>
                <a:gd name="T60" fmla="*/ 4 w 352"/>
                <a:gd name="T61" fmla="*/ 27 h 259"/>
                <a:gd name="T62" fmla="*/ 3 w 352"/>
                <a:gd name="T63" fmla="*/ 23 h 259"/>
                <a:gd name="T64" fmla="*/ 2 w 352"/>
                <a:gd name="T65" fmla="*/ 21 h 259"/>
                <a:gd name="T66" fmla="*/ 1 w 352"/>
                <a:gd name="T67" fmla="*/ 20 h 259"/>
                <a:gd name="T68" fmla="*/ 1 w 352"/>
                <a:gd name="T69" fmla="*/ 19 h 259"/>
                <a:gd name="T70" fmla="*/ 3 w 352"/>
                <a:gd name="T71" fmla="*/ 18 h 259"/>
                <a:gd name="T72" fmla="*/ 2 w 352"/>
                <a:gd name="T73" fmla="*/ 17 h 259"/>
                <a:gd name="T74" fmla="*/ 1 w 352"/>
                <a:gd name="T75" fmla="*/ 17 h 259"/>
                <a:gd name="T76" fmla="*/ 1 w 352"/>
                <a:gd name="T77" fmla="*/ 14 h 259"/>
                <a:gd name="T78" fmla="*/ 3 w 352"/>
                <a:gd name="T79" fmla="*/ 14 h 259"/>
                <a:gd name="T80" fmla="*/ 2 w 352"/>
                <a:gd name="T81" fmla="*/ 13 h 259"/>
                <a:gd name="T82" fmla="*/ 1 w 352"/>
                <a:gd name="T83" fmla="*/ 11 h 259"/>
                <a:gd name="T84" fmla="*/ 1 w 352"/>
                <a:gd name="T85" fmla="*/ 10 h 259"/>
                <a:gd name="T86" fmla="*/ 3 w 352"/>
                <a:gd name="T87" fmla="*/ 9 h 259"/>
                <a:gd name="T88" fmla="*/ 4 w 352"/>
                <a:gd name="T89" fmla="*/ 8 h 259"/>
                <a:gd name="T90" fmla="*/ 3 w 352"/>
                <a:gd name="T91" fmla="*/ 7 h 259"/>
                <a:gd name="T92" fmla="*/ 2 w 352"/>
                <a:gd name="T93" fmla="*/ 6 h 259"/>
                <a:gd name="T94" fmla="*/ 2 w 352"/>
                <a:gd name="T95" fmla="*/ 3 h 259"/>
                <a:gd name="T96" fmla="*/ 2 w 352"/>
                <a:gd name="T97" fmla="*/ 1 h 2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52" h="259">
                  <a:moveTo>
                    <a:pt x="4" y="0"/>
                  </a:moveTo>
                  <a:lnTo>
                    <a:pt x="26" y="3"/>
                  </a:lnTo>
                  <a:lnTo>
                    <a:pt x="48" y="6"/>
                  </a:lnTo>
                  <a:lnTo>
                    <a:pt x="70" y="8"/>
                  </a:lnTo>
                  <a:lnTo>
                    <a:pt x="92" y="12"/>
                  </a:lnTo>
                  <a:lnTo>
                    <a:pt x="113" y="14"/>
                  </a:lnTo>
                  <a:lnTo>
                    <a:pt x="135" y="18"/>
                  </a:lnTo>
                  <a:lnTo>
                    <a:pt x="157" y="20"/>
                  </a:lnTo>
                  <a:lnTo>
                    <a:pt x="178" y="22"/>
                  </a:lnTo>
                  <a:lnTo>
                    <a:pt x="200" y="26"/>
                  </a:lnTo>
                  <a:lnTo>
                    <a:pt x="222" y="28"/>
                  </a:lnTo>
                  <a:lnTo>
                    <a:pt x="244" y="31"/>
                  </a:lnTo>
                  <a:lnTo>
                    <a:pt x="265" y="34"/>
                  </a:lnTo>
                  <a:lnTo>
                    <a:pt x="287" y="37"/>
                  </a:lnTo>
                  <a:lnTo>
                    <a:pt x="309" y="39"/>
                  </a:lnTo>
                  <a:lnTo>
                    <a:pt x="331" y="43"/>
                  </a:lnTo>
                  <a:lnTo>
                    <a:pt x="352" y="45"/>
                  </a:lnTo>
                  <a:lnTo>
                    <a:pt x="349" y="49"/>
                  </a:lnTo>
                  <a:lnTo>
                    <a:pt x="345" y="52"/>
                  </a:lnTo>
                  <a:lnTo>
                    <a:pt x="342" y="56"/>
                  </a:lnTo>
                  <a:lnTo>
                    <a:pt x="340" y="60"/>
                  </a:lnTo>
                  <a:lnTo>
                    <a:pt x="337" y="68"/>
                  </a:lnTo>
                  <a:lnTo>
                    <a:pt x="336" y="76"/>
                  </a:lnTo>
                  <a:lnTo>
                    <a:pt x="334" y="84"/>
                  </a:lnTo>
                  <a:lnTo>
                    <a:pt x="332" y="92"/>
                  </a:lnTo>
                  <a:lnTo>
                    <a:pt x="327" y="94"/>
                  </a:lnTo>
                  <a:lnTo>
                    <a:pt x="322" y="95"/>
                  </a:lnTo>
                  <a:lnTo>
                    <a:pt x="318" y="96"/>
                  </a:lnTo>
                  <a:lnTo>
                    <a:pt x="313" y="97"/>
                  </a:lnTo>
                  <a:lnTo>
                    <a:pt x="313" y="102"/>
                  </a:lnTo>
                  <a:lnTo>
                    <a:pt x="313" y="105"/>
                  </a:lnTo>
                  <a:lnTo>
                    <a:pt x="312" y="109"/>
                  </a:lnTo>
                  <a:lnTo>
                    <a:pt x="312" y="112"/>
                  </a:lnTo>
                  <a:lnTo>
                    <a:pt x="317" y="113"/>
                  </a:lnTo>
                  <a:lnTo>
                    <a:pt x="321" y="113"/>
                  </a:lnTo>
                  <a:lnTo>
                    <a:pt x="326" y="114"/>
                  </a:lnTo>
                  <a:lnTo>
                    <a:pt x="331" y="115"/>
                  </a:lnTo>
                  <a:lnTo>
                    <a:pt x="329" y="121"/>
                  </a:lnTo>
                  <a:lnTo>
                    <a:pt x="328" y="127"/>
                  </a:lnTo>
                  <a:lnTo>
                    <a:pt x="327" y="133"/>
                  </a:lnTo>
                  <a:lnTo>
                    <a:pt x="326" y="139"/>
                  </a:lnTo>
                  <a:lnTo>
                    <a:pt x="322" y="139"/>
                  </a:lnTo>
                  <a:lnTo>
                    <a:pt x="319" y="140"/>
                  </a:lnTo>
                  <a:lnTo>
                    <a:pt x="316" y="140"/>
                  </a:lnTo>
                  <a:lnTo>
                    <a:pt x="312" y="141"/>
                  </a:lnTo>
                  <a:lnTo>
                    <a:pt x="314" y="144"/>
                  </a:lnTo>
                  <a:lnTo>
                    <a:pt x="318" y="148"/>
                  </a:lnTo>
                  <a:lnTo>
                    <a:pt x="320" y="152"/>
                  </a:lnTo>
                  <a:lnTo>
                    <a:pt x="322" y="156"/>
                  </a:lnTo>
                  <a:lnTo>
                    <a:pt x="321" y="160"/>
                  </a:lnTo>
                  <a:lnTo>
                    <a:pt x="321" y="164"/>
                  </a:lnTo>
                  <a:lnTo>
                    <a:pt x="321" y="168"/>
                  </a:lnTo>
                  <a:lnTo>
                    <a:pt x="320" y="173"/>
                  </a:lnTo>
                  <a:lnTo>
                    <a:pt x="318" y="175"/>
                  </a:lnTo>
                  <a:lnTo>
                    <a:pt x="314" y="177"/>
                  </a:lnTo>
                  <a:lnTo>
                    <a:pt x="311" y="179"/>
                  </a:lnTo>
                  <a:lnTo>
                    <a:pt x="309" y="181"/>
                  </a:lnTo>
                  <a:lnTo>
                    <a:pt x="311" y="185"/>
                  </a:lnTo>
                  <a:lnTo>
                    <a:pt x="314" y="188"/>
                  </a:lnTo>
                  <a:lnTo>
                    <a:pt x="318" y="192"/>
                  </a:lnTo>
                  <a:lnTo>
                    <a:pt x="321" y="195"/>
                  </a:lnTo>
                  <a:lnTo>
                    <a:pt x="320" y="200"/>
                  </a:lnTo>
                  <a:lnTo>
                    <a:pt x="319" y="203"/>
                  </a:lnTo>
                  <a:lnTo>
                    <a:pt x="317" y="206"/>
                  </a:lnTo>
                  <a:lnTo>
                    <a:pt x="316" y="210"/>
                  </a:lnTo>
                  <a:lnTo>
                    <a:pt x="313" y="212"/>
                  </a:lnTo>
                  <a:lnTo>
                    <a:pt x="311" y="216"/>
                  </a:lnTo>
                  <a:lnTo>
                    <a:pt x="309" y="219"/>
                  </a:lnTo>
                  <a:lnTo>
                    <a:pt x="306" y="221"/>
                  </a:lnTo>
                  <a:lnTo>
                    <a:pt x="304" y="226"/>
                  </a:lnTo>
                  <a:lnTo>
                    <a:pt x="302" y="232"/>
                  </a:lnTo>
                  <a:lnTo>
                    <a:pt x="298" y="236"/>
                  </a:lnTo>
                  <a:lnTo>
                    <a:pt x="296" y="240"/>
                  </a:lnTo>
                  <a:lnTo>
                    <a:pt x="293" y="243"/>
                  </a:lnTo>
                  <a:lnTo>
                    <a:pt x="289" y="247"/>
                  </a:lnTo>
                  <a:lnTo>
                    <a:pt x="284" y="250"/>
                  </a:lnTo>
                  <a:lnTo>
                    <a:pt x="281" y="254"/>
                  </a:lnTo>
                  <a:lnTo>
                    <a:pt x="271" y="256"/>
                  </a:lnTo>
                  <a:lnTo>
                    <a:pt x="259" y="258"/>
                  </a:lnTo>
                  <a:lnTo>
                    <a:pt x="244" y="259"/>
                  </a:lnTo>
                  <a:lnTo>
                    <a:pt x="228" y="259"/>
                  </a:lnTo>
                  <a:lnTo>
                    <a:pt x="211" y="259"/>
                  </a:lnTo>
                  <a:lnTo>
                    <a:pt x="192" y="258"/>
                  </a:lnTo>
                  <a:lnTo>
                    <a:pt x="173" y="256"/>
                  </a:lnTo>
                  <a:lnTo>
                    <a:pt x="153" y="254"/>
                  </a:lnTo>
                  <a:lnTo>
                    <a:pt x="132" y="251"/>
                  </a:lnTo>
                  <a:lnTo>
                    <a:pt x="114" y="248"/>
                  </a:lnTo>
                  <a:lnTo>
                    <a:pt x="94" y="245"/>
                  </a:lnTo>
                  <a:lnTo>
                    <a:pt x="77" y="240"/>
                  </a:lnTo>
                  <a:lnTo>
                    <a:pt x="61" y="236"/>
                  </a:lnTo>
                  <a:lnTo>
                    <a:pt x="47" y="232"/>
                  </a:lnTo>
                  <a:lnTo>
                    <a:pt x="34" y="226"/>
                  </a:lnTo>
                  <a:lnTo>
                    <a:pt x="25" y="221"/>
                  </a:lnTo>
                  <a:lnTo>
                    <a:pt x="22" y="211"/>
                  </a:lnTo>
                  <a:lnTo>
                    <a:pt x="18" y="198"/>
                  </a:lnTo>
                  <a:lnTo>
                    <a:pt x="17" y="187"/>
                  </a:lnTo>
                  <a:lnTo>
                    <a:pt x="17" y="177"/>
                  </a:lnTo>
                  <a:lnTo>
                    <a:pt x="14" y="174"/>
                  </a:lnTo>
                  <a:lnTo>
                    <a:pt x="11" y="172"/>
                  </a:lnTo>
                  <a:lnTo>
                    <a:pt x="8" y="171"/>
                  </a:lnTo>
                  <a:lnTo>
                    <a:pt x="6" y="168"/>
                  </a:lnTo>
                  <a:lnTo>
                    <a:pt x="4" y="164"/>
                  </a:lnTo>
                  <a:lnTo>
                    <a:pt x="4" y="160"/>
                  </a:lnTo>
                  <a:lnTo>
                    <a:pt x="4" y="157"/>
                  </a:lnTo>
                  <a:lnTo>
                    <a:pt x="4" y="152"/>
                  </a:lnTo>
                  <a:lnTo>
                    <a:pt x="9" y="150"/>
                  </a:lnTo>
                  <a:lnTo>
                    <a:pt x="15" y="149"/>
                  </a:lnTo>
                  <a:lnTo>
                    <a:pt x="19" y="147"/>
                  </a:lnTo>
                  <a:lnTo>
                    <a:pt x="24" y="145"/>
                  </a:lnTo>
                  <a:lnTo>
                    <a:pt x="18" y="144"/>
                  </a:lnTo>
                  <a:lnTo>
                    <a:pt x="13" y="143"/>
                  </a:lnTo>
                  <a:lnTo>
                    <a:pt x="6" y="142"/>
                  </a:lnTo>
                  <a:lnTo>
                    <a:pt x="0" y="142"/>
                  </a:lnTo>
                  <a:lnTo>
                    <a:pt x="1" y="136"/>
                  </a:lnTo>
                  <a:lnTo>
                    <a:pt x="2" y="130"/>
                  </a:lnTo>
                  <a:lnTo>
                    <a:pt x="2" y="125"/>
                  </a:lnTo>
                  <a:lnTo>
                    <a:pt x="3" y="119"/>
                  </a:lnTo>
                  <a:lnTo>
                    <a:pt x="8" y="118"/>
                  </a:lnTo>
                  <a:lnTo>
                    <a:pt x="14" y="117"/>
                  </a:lnTo>
                  <a:lnTo>
                    <a:pt x="18" y="115"/>
                  </a:lnTo>
                  <a:lnTo>
                    <a:pt x="23" y="114"/>
                  </a:lnTo>
                  <a:lnTo>
                    <a:pt x="18" y="110"/>
                  </a:lnTo>
                  <a:lnTo>
                    <a:pt x="15" y="106"/>
                  </a:lnTo>
                  <a:lnTo>
                    <a:pt x="11" y="102"/>
                  </a:lnTo>
                  <a:lnTo>
                    <a:pt x="7" y="97"/>
                  </a:lnTo>
                  <a:lnTo>
                    <a:pt x="7" y="95"/>
                  </a:lnTo>
                  <a:lnTo>
                    <a:pt x="7" y="91"/>
                  </a:lnTo>
                  <a:lnTo>
                    <a:pt x="6" y="88"/>
                  </a:lnTo>
                  <a:lnTo>
                    <a:pt x="6" y="84"/>
                  </a:lnTo>
                  <a:lnTo>
                    <a:pt x="11" y="82"/>
                  </a:lnTo>
                  <a:lnTo>
                    <a:pt x="17" y="81"/>
                  </a:lnTo>
                  <a:lnTo>
                    <a:pt x="22" y="79"/>
                  </a:lnTo>
                  <a:lnTo>
                    <a:pt x="28" y="76"/>
                  </a:lnTo>
                  <a:lnTo>
                    <a:pt x="28" y="74"/>
                  </a:lnTo>
                  <a:lnTo>
                    <a:pt x="28" y="71"/>
                  </a:lnTo>
                  <a:lnTo>
                    <a:pt x="28" y="67"/>
                  </a:lnTo>
                  <a:lnTo>
                    <a:pt x="28" y="64"/>
                  </a:lnTo>
                  <a:lnTo>
                    <a:pt x="23" y="61"/>
                  </a:lnTo>
                  <a:lnTo>
                    <a:pt x="19" y="58"/>
                  </a:lnTo>
                  <a:lnTo>
                    <a:pt x="15" y="56"/>
                  </a:lnTo>
                  <a:lnTo>
                    <a:pt x="10" y="53"/>
                  </a:lnTo>
                  <a:lnTo>
                    <a:pt x="11" y="46"/>
                  </a:lnTo>
                  <a:lnTo>
                    <a:pt x="13" y="38"/>
                  </a:lnTo>
                  <a:lnTo>
                    <a:pt x="13" y="31"/>
                  </a:lnTo>
                  <a:lnTo>
                    <a:pt x="14" y="24"/>
                  </a:lnTo>
                  <a:lnTo>
                    <a:pt x="11" y="19"/>
                  </a:lnTo>
                  <a:lnTo>
                    <a:pt x="9" y="12"/>
                  </a:lnTo>
                  <a:lnTo>
                    <a:pt x="7" y="6"/>
                  </a:lnTo>
                  <a:lnTo>
                    <a:pt x="4" y="0"/>
                  </a:lnTo>
                  <a:close/>
                </a:path>
              </a:pathLst>
            </a:custGeom>
            <a:solidFill>
              <a:srgbClr val="3D3F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18" name="Freeform 50"/>
            <p:cNvSpPr>
              <a:spLocks noChangeAspect="1"/>
            </p:cNvSpPr>
            <p:nvPr/>
          </p:nvSpPr>
          <p:spPr bwMode="auto">
            <a:xfrm>
              <a:off x="768" y="2724"/>
              <a:ext cx="164" cy="128"/>
            </a:xfrm>
            <a:custGeom>
              <a:avLst/>
              <a:gdLst>
                <a:gd name="T0" fmla="*/ 5 w 329"/>
                <a:gd name="T1" fmla="*/ 1 h 256"/>
                <a:gd name="T2" fmla="*/ 13 w 329"/>
                <a:gd name="T3" fmla="*/ 2 h 256"/>
                <a:gd name="T4" fmla="*/ 20 w 329"/>
                <a:gd name="T5" fmla="*/ 3 h 256"/>
                <a:gd name="T6" fmla="*/ 28 w 329"/>
                <a:gd name="T7" fmla="*/ 4 h 256"/>
                <a:gd name="T8" fmla="*/ 36 w 329"/>
                <a:gd name="T9" fmla="*/ 5 h 256"/>
                <a:gd name="T10" fmla="*/ 40 w 329"/>
                <a:gd name="T11" fmla="*/ 6 h 256"/>
                <a:gd name="T12" fmla="*/ 39 w 329"/>
                <a:gd name="T13" fmla="*/ 8 h 256"/>
                <a:gd name="T14" fmla="*/ 38 w 329"/>
                <a:gd name="T15" fmla="*/ 11 h 256"/>
                <a:gd name="T16" fmla="*/ 37 w 329"/>
                <a:gd name="T17" fmla="*/ 12 h 256"/>
                <a:gd name="T18" fmla="*/ 36 w 329"/>
                <a:gd name="T19" fmla="*/ 13 h 256"/>
                <a:gd name="T20" fmla="*/ 36 w 329"/>
                <a:gd name="T21" fmla="*/ 14 h 256"/>
                <a:gd name="T22" fmla="*/ 38 w 329"/>
                <a:gd name="T23" fmla="*/ 14 h 256"/>
                <a:gd name="T24" fmla="*/ 38 w 329"/>
                <a:gd name="T25" fmla="*/ 16 h 256"/>
                <a:gd name="T26" fmla="*/ 37 w 329"/>
                <a:gd name="T27" fmla="*/ 17 h 256"/>
                <a:gd name="T28" fmla="*/ 36 w 329"/>
                <a:gd name="T29" fmla="*/ 18 h 256"/>
                <a:gd name="T30" fmla="*/ 37 w 329"/>
                <a:gd name="T31" fmla="*/ 19 h 256"/>
                <a:gd name="T32" fmla="*/ 37 w 329"/>
                <a:gd name="T33" fmla="*/ 21 h 256"/>
                <a:gd name="T34" fmla="*/ 36 w 329"/>
                <a:gd name="T35" fmla="*/ 22 h 256"/>
                <a:gd name="T36" fmla="*/ 35 w 329"/>
                <a:gd name="T37" fmla="*/ 23 h 256"/>
                <a:gd name="T38" fmla="*/ 37 w 329"/>
                <a:gd name="T39" fmla="*/ 24 h 256"/>
                <a:gd name="T40" fmla="*/ 37 w 329"/>
                <a:gd name="T41" fmla="*/ 25 h 256"/>
                <a:gd name="T42" fmla="*/ 36 w 329"/>
                <a:gd name="T43" fmla="*/ 27 h 256"/>
                <a:gd name="T44" fmla="*/ 35 w 329"/>
                <a:gd name="T45" fmla="*/ 28 h 256"/>
                <a:gd name="T46" fmla="*/ 34 w 329"/>
                <a:gd name="T47" fmla="*/ 29 h 256"/>
                <a:gd name="T48" fmla="*/ 33 w 329"/>
                <a:gd name="T49" fmla="*/ 31 h 256"/>
                <a:gd name="T50" fmla="*/ 31 w 329"/>
                <a:gd name="T51" fmla="*/ 32 h 256"/>
                <a:gd name="T52" fmla="*/ 26 w 329"/>
                <a:gd name="T53" fmla="*/ 32 h 256"/>
                <a:gd name="T54" fmla="*/ 19 w 329"/>
                <a:gd name="T55" fmla="*/ 32 h 256"/>
                <a:gd name="T56" fmla="*/ 13 w 329"/>
                <a:gd name="T57" fmla="*/ 31 h 256"/>
                <a:gd name="T58" fmla="*/ 7 w 329"/>
                <a:gd name="T59" fmla="*/ 30 h 256"/>
                <a:gd name="T60" fmla="*/ 2 w 329"/>
                <a:gd name="T61" fmla="*/ 28 h 256"/>
                <a:gd name="T62" fmla="*/ 1 w 329"/>
                <a:gd name="T63" fmla="*/ 24 h 256"/>
                <a:gd name="T64" fmla="*/ 1 w 329"/>
                <a:gd name="T65" fmla="*/ 22 h 256"/>
                <a:gd name="T66" fmla="*/ 0 w 329"/>
                <a:gd name="T67" fmla="*/ 21 h 256"/>
                <a:gd name="T68" fmla="*/ 0 w 329"/>
                <a:gd name="T69" fmla="*/ 19 h 256"/>
                <a:gd name="T70" fmla="*/ 2 w 329"/>
                <a:gd name="T71" fmla="*/ 19 h 256"/>
                <a:gd name="T72" fmla="*/ 1 w 329"/>
                <a:gd name="T73" fmla="*/ 18 h 256"/>
                <a:gd name="T74" fmla="*/ 0 w 329"/>
                <a:gd name="T75" fmla="*/ 17 h 256"/>
                <a:gd name="T76" fmla="*/ 0 w 329"/>
                <a:gd name="T77" fmla="*/ 15 h 256"/>
                <a:gd name="T78" fmla="*/ 2 w 329"/>
                <a:gd name="T79" fmla="*/ 15 h 256"/>
                <a:gd name="T80" fmla="*/ 1 w 329"/>
                <a:gd name="T81" fmla="*/ 14 h 256"/>
                <a:gd name="T82" fmla="*/ 0 w 329"/>
                <a:gd name="T83" fmla="*/ 12 h 256"/>
                <a:gd name="T84" fmla="*/ 0 w 329"/>
                <a:gd name="T85" fmla="*/ 11 h 256"/>
                <a:gd name="T86" fmla="*/ 2 w 329"/>
                <a:gd name="T87" fmla="*/ 10 h 256"/>
                <a:gd name="T88" fmla="*/ 3 w 329"/>
                <a:gd name="T89" fmla="*/ 9 h 256"/>
                <a:gd name="T90" fmla="*/ 2 w 329"/>
                <a:gd name="T91" fmla="*/ 8 h 256"/>
                <a:gd name="T92" fmla="*/ 1 w 329"/>
                <a:gd name="T93" fmla="*/ 7 h 256"/>
                <a:gd name="T94" fmla="*/ 1 w 329"/>
                <a:gd name="T95" fmla="*/ 4 h 256"/>
                <a:gd name="T96" fmla="*/ 1 w 329"/>
                <a:gd name="T97" fmla="*/ 2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9" h="256">
                  <a:moveTo>
                    <a:pt x="5" y="0"/>
                  </a:moveTo>
                  <a:lnTo>
                    <a:pt x="26" y="2"/>
                  </a:lnTo>
                  <a:lnTo>
                    <a:pt x="45" y="4"/>
                  </a:lnTo>
                  <a:lnTo>
                    <a:pt x="66" y="8"/>
                  </a:lnTo>
                  <a:lnTo>
                    <a:pt x="86" y="10"/>
                  </a:lnTo>
                  <a:lnTo>
                    <a:pt x="106" y="12"/>
                  </a:lnTo>
                  <a:lnTo>
                    <a:pt x="127" y="15"/>
                  </a:lnTo>
                  <a:lnTo>
                    <a:pt x="147" y="18"/>
                  </a:lnTo>
                  <a:lnTo>
                    <a:pt x="167" y="20"/>
                  </a:lnTo>
                  <a:lnTo>
                    <a:pt x="187" y="23"/>
                  </a:lnTo>
                  <a:lnTo>
                    <a:pt x="208" y="25"/>
                  </a:lnTo>
                  <a:lnTo>
                    <a:pt x="229" y="28"/>
                  </a:lnTo>
                  <a:lnTo>
                    <a:pt x="248" y="31"/>
                  </a:lnTo>
                  <a:lnTo>
                    <a:pt x="269" y="33"/>
                  </a:lnTo>
                  <a:lnTo>
                    <a:pt x="288" y="35"/>
                  </a:lnTo>
                  <a:lnTo>
                    <a:pt x="309" y="39"/>
                  </a:lnTo>
                  <a:lnTo>
                    <a:pt x="329" y="41"/>
                  </a:lnTo>
                  <a:lnTo>
                    <a:pt x="326" y="46"/>
                  </a:lnTo>
                  <a:lnTo>
                    <a:pt x="323" y="49"/>
                  </a:lnTo>
                  <a:lnTo>
                    <a:pt x="320" y="53"/>
                  </a:lnTo>
                  <a:lnTo>
                    <a:pt x="317" y="57"/>
                  </a:lnTo>
                  <a:lnTo>
                    <a:pt x="315" y="65"/>
                  </a:lnTo>
                  <a:lnTo>
                    <a:pt x="314" y="73"/>
                  </a:lnTo>
                  <a:lnTo>
                    <a:pt x="311" y="81"/>
                  </a:lnTo>
                  <a:lnTo>
                    <a:pt x="309" y="89"/>
                  </a:lnTo>
                  <a:lnTo>
                    <a:pt x="306" y="91"/>
                  </a:lnTo>
                  <a:lnTo>
                    <a:pt x="301" y="92"/>
                  </a:lnTo>
                  <a:lnTo>
                    <a:pt x="298" y="93"/>
                  </a:lnTo>
                  <a:lnTo>
                    <a:pt x="293" y="94"/>
                  </a:lnTo>
                  <a:lnTo>
                    <a:pt x="292" y="99"/>
                  </a:lnTo>
                  <a:lnTo>
                    <a:pt x="292" y="102"/>
                  </a:lnTo>
                  <a:lnTo>
                    <a:pt x="292" y="106"/>
                  </a:lnTo>
                  <a:lnTo>
                    <a:pt x="291" y="109"/>
                  </a:lnTo>
                  <a:lnTo>
                    <a:pt x="295" y="110"/>
                  </a:lnTo>
                  <a:lnTo>
                    <a:pt x="300" y="110"/>
                  </a:lnTo>
                  <a:lnTo>
                    <a:pt x="305" y="111"/>
                  </a:lnTo>
                  <a:lnTo>
                    <a:pt x="309" y="111"/>
                  </a:lnTo>
                  <a:lnTo>
                    <a:pt x="308" y="117"/>
                  </a:lnTo>
                  <a:lnTo>
                    <a:pt x="307" y="123"/>
                  </a:lnTo>
                  <a:lnTo>
                    <a:pt x="306" y="129"/>
                  </a:lnTo>
                  <a:lnTo>
                    <a:pt x="305" y="134"/>
                  </a:lnTo>
                  <a:lnTo>
                    <a:pt x="301" y="136"/>
                  </a:lnTo>
                  <a:lnTo>
                    <a:pt x="298" y="136"/>
                  </a:lnTo>
                  <a:lnTo>
                    <a:pt x="294" y="137"/>
                  </a:lnTo>
                  <a:lnTo>
                    <a:pt x="291" y="137"/>
                  </a:lnTo>
                  <a:lnTo>
                    <a:pt x="293" y="141"/>
                  </a:lnTo>
                  <a:lnTo>
                    <a:pt x="295" y="145"/>
                  </a:lnTo>
                  <a:lnTo>
                    <a:pt x="298" y="148"/>
                  </a:lnTo>
                  <a:lnTo>
                    <a:pt x="300" y="153"/>
                  </a:lnTo>
                  <a:lnTo>
                    <a:pt x="300" y="156"/>
                  </a:lnTo>
                  <a:lnTo>
                    <a:pt x="300" y="161"/>
                  </a:lnTo>
                  <a:lnTo>
                    <a:pt x="299" y="164"/>
                  </a:lnTo>
                  <a:lnTo>
                    <a:pt x="299" y="169"/>
                  </a:lnTo>
                  <a:lnTo>
                    <a:pt x="295" y="171"/>
                  </a:lnTo>
                  <a:lnTo>
                    <a:pt x="293" y="172"/>
                  </a:lnTo>
                  <a:lnTo>
                    <a:pt x="290" y="175"/>
                  </a:lnTo>
                  <a:lnTo>
                    <a:pt x="287" y="177"/>
                  </a:lnTo>
                  <a:lnTo>
                    <a:pt x="290" y="180"/>
                  </a:lnTo>
                  <a:lnTo>
                    <a:pt x="293" y="184"/>
                  </a:lnTo>
                  <a:lnTo>
                    <a:pt x="296" y="187"/>
                  </a:lnTo>
                  <a:lnTo>
                    <a:pt x="299" y="192"/>
                  </a:lnTo>
                  <a:lnTo>
                    <a:pt x="298" y="195"/>
                  </a:lnTo>
                  <a:lnTo>
                    <a:pt x="296" y="199"/>
                  </a:lnTo>
                  <a:lnTo>
                    <a:pt x="295" y="202"/>
                  </a:lnTo>
                  <a:lnTo>
                    <a:pt x="294" y="206"/>
                  </a:lnTo>
                  <a:lnTo>
                    <a:pt x="292" y="209"/>
                  </a:lnTo>
                  <a:lnTo>
                    <a:pt x="290" y="212"/>
                  </a:lnTo>
                  <a:lnTo>
                    <a:pt x="287" y="215"/>
                  </a:lnTo>
                  <a:lnTo>
                    <a:pt x="285" y="217"/>
                  </a:lnTo>
                  <a:lnTo>
                    <a:pt x="283" y="222"/>
                  </a:lnTo>
                  <a:lnTo>
                    <a:pt x="280" y="228"/>
                  </a:lnTo>
                  <a:lnTo>
                    <a:pt x="278" y="232"/>
                  </a:lnTo>
                  <a:lnTo>
                    <a:pt x="276" y="237"/>
                  </a:lnTo>
                  <a:lnTo>
                    <a:pt x="272" y="240"/>
                  </a:lnTo>
                  <a:lnTo>
                    <a:pt x="269" y="244"/>
                  </a:lnTo>
                  <a:lnTo>
                    <a:pt x="265" y="247"/>
                  </a:lnTo>
                  <a:lnTo>
                    <a:pt x="261" y="250"/>
                  </a:lnTo>
                  <a:lnTo>
                    <a:pt x="252" y="252"/>
                  </a:lnTo>
                  <a:lnTo>
                    <a:pt x="240" y="254"/>
                  </a:lnTo>
                  <a:lnTo>
                    <a:pt x="227" y="255"/>
                  </a:lnTo>
                  <a:lnTo>
                    <a:pt x="211" y="256"/>
                  </a:lnTo>
                  <a:lnTo>
                    <a:pt x="195" y="255"/>
                  </a:lnTo>
                  <a:lnTo>
                    <a:pt x="178" y="255"/>
                  </a:lnTo>
                  <a:lnTo>
                    <a:pt x="159" y="253"/>
                  </a:lnTo>
                  <a:lnTo>
                    <a:pt x="141" y="252"/>
                  </a:lnTo>
                  <a:lnTo>
                    <a:pt x="123" y="248"/>
                  </a:lnTo>
                  <a:lnTo>
                    <a:pt x="105" y="246"/>
                  </a:lnTo>
                  <a:lnTo>
                    <a:pt x="88" y="243"/>
                  </a:lnTo>
                  <a:lnTo>
                    <a:pt x="71" y="238"/>
                  </a:lnTo>
                  <a:lnTo>
                    <a:pt x="57" y="235"/>
                  </a:lnTo>
                  <a:lnTo>
                    <a:pt x="43" y="230"/>
                  </a:lnTo>
                  <a:lnTo>
                    <a:pt x="33" y="224"/>
                  </a:lnTo>
                  <a:lnTo>
                    <a:pt x="23" y="220"/>
                  </a:lnTo>
                  <a:lnTo>
                    <a:pt x="20" y="209"/>
                  </a:lnTo>
                  <a:lnTo>
                    <a:pt x="17" y="198"/>
                  </a:lnTo>
                  <a:lnTo>
                    <a:pt x="15" y="186"/>
                  </a:lnTo>
                  <a:lnTo>
                    <a:pt x="15" y="176"/>
                  </a:lnTo>
                  <a:lnTo>
                    <a:pt x="13" y="174"/>
                  </a:lnTo>
                  <a:lnTo>
                    <a:pt x="11" y="171"/>
                  </a:lnTo>
                  <a:lnTo>
                    <a:pt x="7" y="169"/>
                  </a:lnTo>
                  <a:lnTo>
                    <a:pt x="5" y="167"/>
                  </a:lnTo>
                  <a:lnTo>
                    <a:pt x="4" y="163"/>
                  </a:lnTo>
                  <a:lnTo>
                    <a:pt x="4" y="159"/>
                  </a:lnTo>
                  <a:lnTo>
                    <a:pt x="4" y="155"/>
                  </a:lnTo>
                  <a:lnTo>
                    <a:pt x="4" y="152"/>
                  </a:lnTo>
                  <a:lnTo>
                    <a:pt x="8" y="149"/>
                  </a:lnTo>
                  <a:lnTo>
                    <a:pt x="13" y="148"/>
                  </a:lnTo>
                  <a:lnTo>
                    <a:pt x="18" y="146"/>
                  </a:lnTo>
                  <a:lnTo>
                    <a:pt x="22" y="144"/>
                  </a:lnTo>
                  <a:lnTo>
                    <a:pt x="17" y="142"/>
                  </a:lnTo>
                  <a:lnTo>
                    <a:pt x="12" y="142"/>
                  </a:lnTo>
                  <a:lnTo>
                    <a:pt x="6" y="142"/>
                  </a:lnTo>
                  <a:lnTo>
                    <a:pt x="0" y="141"/>
                  </a:lnTo>
                  <a:lnTo>
                    <a:pt x="2" y="136"/>
                  </a:lnTo>
                  <a:lnTo>
                    <a:pt x="3" y="129"/>
                  </a:lnTo>
                  <a:lnTo>
                    <a:pt x="3" y="123"/>
                  </a:lnTo>
                  <a:lnTo>
                    <a:pt x="4" y="117"/>
                  </a:lnTo>
                  <a:lnTo>
                    <a:pt x="8" y="116"/>
                  </a:lnTo>
                  <a:lnTo>
                    <a:pt x="13" y="115"/>
                  </a:lnTo>
                  <a:lnTo>
                    <a:pt x="17" y="115"/>
                  </a:lnTo>
                  <a:lnTo>
                    <a:pt x="21" y="114"/>
                  </a:lnTo>
                  <a:lnTo>
                    <a:pt x="18" y="109"/>
                  </a:lnTo>
                  <a:lnTo>
                    <a:pt x="14" y="106"/>
                  </a:lnTo>
                  <a:lnTo>
                    <a:pt x="11" y="102"/>
                  </a:lnTo>
                  <a:lnTo>
                    <a:pt x="7" y="97"/>
                  </a:lnTo>
                  <a:lnTo>
                    <a:pt x="6" y="94"/>
                  </a:lnTo>
                  <a:lnTo>
                    <a:pt x="6" y="91"/>
                  </a:lnTo>
                  <a:lnTo>
                    <a:pt x="6" y="87"/>
                  </a:lnTo>
                  <a:lnTo>
                    <a:pt x="5" y="84"/>
                  </a:lnTo>
                  <a:lnTo>
                    <a:pt x="11" y="81"/>
                  </a:lnTo>
                  <a:lnTo>
                    <a:pt x="15" y="80"/>
                  </a:lnTo>
                  <a:lnTo>
                    <a:pt x="21" y="78"/>
                  </a:lnTo>
                  <a:lnTo>
                    <a:pt x="26" y="76"/>
                  </a:lnTo>
                  <a:lnTo>
                    <a:pt x="26" y="73"/>
                  </a:lnTo>
                  <a:lnTo>
                    <a:pt x="26" y="70"/>
                  </a:lnTo>
                  <a:lnTo>
                    <a:pt x="26" y="66"/>
                  </a:lnTo>
                  <a:lnTo>
                    <a:pt x="26" y="63"/>
                  </a:lnTo>
                  <a:lnTo>
                    <a:pt x="22" y="61"/>
                  </a:lnTo>
                  <a:lnTo>
                    <a:pt x="18" y="57"/>
                  </a:lnTo>
                  <a:lnTo>
                    <a:pt x="14" y="55"/>
                  </a:lnTo>
                  <a:lnTo>
                    <a:pt x="10" y="53"/>
                  </a:lnTo>
                  <a:lnTo>
                    <a:pt x="11" y="46"/>
                  </a:lnTo>
                  <a:lnTo>
                    <a:pt x="12" y="39"/>
                  </a:lnTo>
                  <a:lnTo>
                    <a:pt x="12" y="32"/>
                  </a:lnTo>
                  <a:lnTo>
                    <a:pt x="13" y="24"/>
                  </a:lnTo>
                  <a:lnTo>
                    <a:pt x="11" y="18"/>
                  </a:lnTo>
                  <a:lnTo>
                    <a:pt x="10" y="11"/>
                  </a:lnTo>
                  <a:lnTo>
                    <a:pt x="7" y="5"/>
                  </a:lnTo>
                  <a:lnTo>
                    <a:pt x="5" y="0"/>
                  </a:lnTo>
                  <a:close/>
                </a:path>
              </a:pathLst>
            </a:custGeom>
            <a:solidFill>
              <a:srgbClr val="4747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19" name="Freeform 51"/>
            <p:cNvSpPr>
              <a:spLocks noChangeAspect="1"/>
            </p:cNvSpPr>
            <p:nvPr/>
          </p:nvSpPr>
          <p:spPr bwMode="auto">
            <a:xfrm>
              <a:off x="773" y="2726"/>
              <a:ext cx="153" cy="126"/>
            </a:xfrm>
            <a:custGeom>
              <a:avLst/>
              <a:gdLst>
                <a:gd name="T0" fmla="*/ 6 w 306"/>
                <a:gd name="T1" fmla="*/ 1 h 252"/>
                <a:gd name="T2" fmla="*/ 13 w 306"/>
                <a:gd name="T3" fmla="*/ 2 h 252"/>
                <a:gd name="T4" fmla="*/ 20 w 306"/>
                <a:gd name="T5" fmla="*/ 3 h 252"/>
                <a:gd name="T6" fmla="*/ 27 w 306"/>
                <a:gd name="T7" fmla="*/ 4 h 252"/>
                <a:gd name="T8" fmla="*/ 34 w 306"/>
                <a:gd name="T9" fmla="*/ 5 h 252"/>
                <a:gd name="T10" fmla="*/ 38 w 306"/>
                <a:gd name="T11" fmla="*/ 6 h 252"/>
                <a:gd name="T12" fmla="*/ 37 w 306"/>
                <a:gd name="T13" fmla="*/ 7 h 252"/>
                <a:gd name="T14" fmla="*/ 37 w 306"/>
                <a:gd name="T15" fmla="*/ 10 h 252"/>
                <a:gd name="T16" fmla="*/ 35 w 306"/>
                <a:gd name="T17" fmla="*/ 12 h 252"/>
                <a:gd name="T18" fmla="*/ 34 w 306"/>
                <a:gd name="T19" fmla="*/ 12 h 252"/>
                <a:gd name="T20" fmla="*/ 34 w 306"/>
                <a:gd name="T21" fmla="*/ 14 h 252"/>
                <a:gd name="T22" fmla="*/ 36 w 306"/>
                <a:gd name="T23" fmla="*/ 14 h 252"/>
                <a:gd name="T24" fmla="*/ 36 w 306"/>
                <a:gd name="T25" fmla="*/ 15 h 252"/>
                <a:gd name="T26" fmla="*/ 35 w 306"/>
                <a:gd name="T27" fmla="*/ 17 h 252"/>
                <a:gd name="T28" fmla="*/ 34 w 306"/>
                <a:gd name="T29" fmla="*/ 17 h 252"/>
                <a:gd name="T30" fmla="*/ 35 w 306"/>
                <a:gd name="T31" fmla="*/ 19 h 252"/>
                <a:gd name="T32" fmla="*/ 35 w 306"/>
                <a:gd name="T33" fmla="*/ 20 h 252"/>
                <a:gd name="T34" fmla="*/ 35 w 306"/>
                <a:gd name="T35" fmla="*/ 21 h 252"/>
                <a:gd name="T36" fmla="*/ 34 w 306"/>
                <a:gd name="T37" fmla="*/ 22 h 252"/>
                <a:gd name="T38" fmla="*/ 35 w 306"/>
                <a:gd name="T39" fmla="*/ 23 h 252"/>
                <a:gd name="T40" fmla="*/ 35 w 306"/>
                <a:gd name="T41" fmla="*/ 25 h 252"/>
                <a:gd name="T42" fmla="*/ 34 w 306"/>
                <a:gd name="T43" fmla="*/ 26 h 252"/>
                <a:gd name="T44" fmla="*/ 33 w 306"/>
                <a:gd name="T45" fmla="*/ 27 h 252"/>
                <a:gd name="T46" fmla="*/ 33 w 306"/>
                <a:gd name="T47" fmla="*/ 29 h 252"/>
                <a:gd name="T48" fmla="*/ 32 w 306"/>
                <a:gd name="T49" fmla="*/ 30 h 252"/>
                <a:gd name="T50" fmla="*/ 30 w 306"/>
                <a:gd name="T51" fmla="*/ 32 h 252"/>
                <a:gd name="T52" fmla="*/ 25 w 306"/>
                <a:gd name="T53" fmla="*/ 32 h 252"/>
                <a:gd name="T54" fmla="*/ 19 w 306"/>
                <a:gd name="T55" fmla="*/ 32 h 252"/>
                <a:gd name="T56" fmla="*/ 12 w 306"/>
                <a:gd name="T57" fmla="*/ 31 h 252"/>
                <a:gd name="T58" fmla="*/ 7 w 306"/>
                <a:gd name="T59" fmla="*/ 29 h 252"/>
                <a:gd name="T60" fmla="*/ 3 w 306"/>
                <a:gd name="T61" fmla="*/ 28 h 252"/>
                <a:gd name="T62" fmla="*/ 2 w 306"/>
                <a:gd name="T63" fmla="*/ 24 h 252"/>
                <a:gd name="T64" fmla="*/ 2 w 306"/>
                <a:gd name="T65" fmla="*/ 22 h 252"/>
                <a:gd name="T66" fmla="*/ 1 w 306"/>
                <a:gd name="T67" fmla="*/ 21 h 252"/>
                <a:gd name="T68" fmla="*/ 1 w 306"/>
                <a:gd name="T69" fmla="*/ 19 h 252"/>
                <a:gd name="T70" fmla="*/ 2 w 306"/>
                <a:gd name="T71" fmla="*/ 19 h 252"/>
                <a:gd name="T72" fmla="*/ 2 w 306"/>
                <a:gd name="T73" fmla="*/ 18 h 252"/>
                <a:gd name="T74" fmla="*/ 1 w 306"/>
                <a:gd name="T75" fmla="*/ 17 h 252"/>
                <a:gd name="T76" fmla="*/ 1 w 306"/>
                <a:gd name="T77" fmla="*/ 15 h 252"/>
                <a:gd name="T78" fmla="*/ 2 w 306"/>
                <a:gd name="T79" fmla="*/ 15 h 252"/>
                <a:gd name="T80" fmla="*/ 2 w 306"/>
                <a:gd name="T81" fmla="*/ 13 h 252"/>
                <a:gd name="T82" fmla="*/ 1 w 306"/>
                <a:gd name="T83" fmla="*/ 12 h 252"/>
                <a:gd name="T84" fmla="*/ 1 w 306"/>
                <a:gd name="T85" fmla="*/ 11 h 252"/>
                <a:gd name="T86" fmla="*/ 3 w 306"/>
                <a:gd name="T87" fmla="*/ 10 h 252"/>
                <a:gd name="T88" fmla="*/ 4 w 306"/>
                <a:gd name="T89" fmla="*/ 9 h 252"/>
                <a:gd name="T90" fmla="*/ 3 w 306"/>
                <a:gd name="T91" fmla="*/ 8 h 252"/>
                <a:gd name="T92" fmla="*/ 2 w 306"/>
                <a:gd name="T93" fmla="*/ 7 h 252"/>
                <a:gd name="T94" fmla="*/ 2 w 306"/>
                <a:gd name="T95" fmla="*/ 4 h 252"/>
                <a:gd name="T96" fmla="*/ 2 w 306"/>
                <a:gd name="T97" fmla="*/ 2 h 2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06" h="252">
                  <a:moveTo>
                    <a:pt x="6" y="0"/>
                  </a:moveTo>
                  <a:lnTo>
                    <a:pt x="24" y="2"/>
                  </a:lnTo>
                  <a:lnTo>
                    <a:pt x="44" y="5"/>
                  </a:lnTo>
                  <a:lnTo>
                    <a:pt x="62" y="7"/>
                  </a:lnTo>
                  <a:lnTo>
                    <a:pt x="80" y="9"/>
                  </a:lnTo>
                  <a:lnTo>
                    <a:pt x="100" y="12"/>
                  </a:lnTo>
                  <a:lnTo>
                    <a:pt x="118" y="14"/>
                  </a:lnTo>
                  <a:lnTo>
                    <a:pt x="137" y="16"/>
                  </a:lnTo>
                  <a:lnTo>
                    <a:pt x="156" y="18"/>
                  </a:lnTo>
                  <a:lnTo>
                    <a:pt x="175" y="22"/>
                  </a:lnTo>
                  <a:lnTo>
                    <a:pt x="193" y="24"/>
                  </a:lnTo>
                  <a:lnTo>
                    <a:pt x="212" y="27"/>
                  </a:lnTo>
                  <a:lnTo>
                    <a:pt x="231" y="29"/>
                  </a:lnTo>
                  <a:lnTo>
                    <a:pt x="250" y="31"/>
                  </a:lnTo>
                  <a:lnTo>
                    <a:pt x="268" y="33"/>
                  </a:lnTo>
                  <a:lnTo>
                    <a:pt x="288" y="36"/>
                  </a:lnTo>
                  <a:lnTo>
                    <a:pt x="306" y="38"/>
                  </a:lnTo>
                  <a:lnTo>
                    <a:pt x="304" y="43"/>
                  </a:lnTo>
                  <a:lnTo>
                    <a:pt x="300" y="46"/>
                  </a:lnTo>
                  <a:lnTo>
                    <a:pt x="297" y="50"/>
                  </a:lnTo>
                  <a:lnTo>
                    <a:pt x="295" y="53"/>
                  </a:lnTo>
                  <a:lnTo>
                    <a:pt x="294" y="61"/>
                  </a:lnTo>
                  <a:lnTo>
                    <a:pt x="291" y="69"/>
                  </a:lnTo>
                  <a:lnTo>
                    <a:pt x="290" y="78"/>
                  </a:lnTo>
                  <a:lnTo>
                    <a:pt x="288" y="86"/>
                  </a:lnTo>
                  <a:lnTo>
                    <a:pt x="283" y="88"/>
                  </a:lnTo>
                  <a:lnTo>
                    <a:pt x="280" y="89"/>
                  </a:lnTo>
                  <a:lnTo>
                    <a:pt x="276" y="90"/>
                  </a:lnTo>
                  <a:lnTo>
                    <a:pt x="272" y="91"/>
                  </a:lnTo>
                  <a:lnTo>
                    <a:pt x="272" y="96"/>
                  </a:lnTo>
                  <a:lnTo>
                    <a:pt x="272" y="99"/>
                  </a:lnTo>
                  <a:lnTo>
                    <a:pt x="271" y="103"/>
                  </a:lnTo>
                  <a:lnTo>
                    <a:pt x="271" y="106"/>
                  </a:lnTo>
                  <a:lnTo>
                    <a:pt x="274" y="107"/>
                  </a:lnTo>
                  <a:lnTo>
                    <a:pt x="279" y="107"/>
                  </a:lnTo>
                  <a:lnTo>
                    <a:pt x="282" y="107"/>
                  </a:lnTo>
                  <a:lnTo>
                    <a:pt x="287" y="108"/>
                  </a:lnTo>
                  <a:lnTo>
                    <a:pt x="285" y="114"/>
                  </a:lnTo>
                  <a:lnTo>
                    <a:pt x="284" y="120"/>
                  </a:lnTo>
                  <a:lnTo>
                    <a:pt x="283" y="126"/>
                  </a:lnTo>
                  <a:lnTo>
                    <a:pt x="282" y="131"/>
                  </a:lnTo>
                  <a:lnTo>
                    <a:pt x="279" y="131"/>
                  </a:lnTo>
                  <a:lnTo>
                    <a:pt x="276" y="133"/>
                  </a:lnTo>
                  <a:lnTo>
                    <a:pt x="273" y="133"/>
                  </a:lnTo>
                  <a:lnTo>
                    <a:pt x="269" y="134"/>
                  </a:lnTo>
                  <a:lnTo>
                    <a:pt x="272" y="137"/>
                  </a:lnTo>
                  <a:lnTo>
                    <a:pt x="274" y="141"/>
                  </a:lnTo>
                  <a:lnTo>
                    <a:pt x="276" y="145"/>
                  </a:lnTo>
                  <a:lnTo>
                    <a:pt x="279" y="149"/>
                  </a:lnTo>
                  <a:lnTo>
                    <a:pt x="277" y="153"/>
                  </a:lnTo>
                  <a:lnTo>
                    <a:pt x="277" y="157"/>
                  </a:lnTo>
                  <a:lnTo>
                    <a:pt x="277" y="161"/>
                  </a:lnTo>
                  <a:lnTo>
                    <a:pt x="276" y="165"/>
                  </a:lnTo>
                  <a:lnTo>
                    <a:pt x="274" y="167"/>
                  </a:lnTo>
                  <a:lnTo>
                    <a:pt x="272" y="169"/>
                  </a:lnTo>
                  <a:lnTo>
                    <a:pt x="268" y="172"/>
                  </a:lnTo>
                  <a:lnTo>
                    <a:pt x="266" y="174"/>
                  </a:lnTo>
                  <a:lnTo>
                    <a:pt x="268" y="177"/>
                  </a:lnTo>
                  <a:lnTo>
                    <a:pt x="272" y="181"/>
                  </a:lnTo>
                  <a:lnTo>
                    <a:pt x="274" y="184"/>
                  </a:lnTo>
                  <a:lnTo>
                    <a:pt x="276" y="188"/>
                  </a:lnTo>
                  <a:lnTo>
                    <a:pt x="275" y="191"/>
                  </a:lnTo>
                  <a:lnTo>
                    <a:pt x="274" y="195"/>
                  </a:lnTo>
                  <a:lnTo>
                    <a:pt x="273" y="198"/>
                  </a:lnTo>
                  <a:lnTo>
                    <a:pt x="272" y="202"/>
                  </a:lnTo>
                  <a:lnTo>
                    <a:pt x="269" y="205"/>
                  </a:lnTo>
                  <a:lnTo>
                    <a:pt x="268" y="207"/>
                  </a:lnTo>
                  <a:lnTo>
                    <a:pt x="266" y="211"/>
                  </a:lnTo>
                  <a:lnTo>
                    <a:pt x="264" y="214"/>
                  </a:lnTo>
                  <a:lnTo>
                    <a:pt x="261" y="219"/>
                  </a:lnTo>
                  <a:lnTo>
                    <a:pt x="259" y="224"/>
                  </a:lnTo>
                  <a:lnTo>
                    <a:pt x="257" y="229"/>
                  </a:lnTo>
                  <a:lnTo>
                    <a:pt x="254" y="234"/>
                  </a:lnTo>
                  <a:lnTo>
                    <a:pt x="252" y="237"/>
                  </a:lnTo>
                  <a:lnTo>
                    <a:pt x="249" y="240"/>
                  </a:lnTo>
                  <a:lnTo>
                    <a:pt x="245" y="243"/>
                  </a:lnTo>
                  <a:lnTo>
                    <a:pt x="242" y="247"/>
                  </a:lnTo>
                  <a:lnTo>
                    <a:pt x="234" y="249"/>
                  </a:lnTo>
                  <a:lnTo>
                    <a:pt x="222" y="251"/>
                  </a:lnTo>
                  <a:lnTo>
                    <a:pt x="209" y="252"/>
                  </a:lnTo>
                  <a:lnTo>
                    <a:pt x="196" y="252"/>
                  </a:lnTo>
                  <a:lnTo>
                    <a:pt x="181" y="252"/>
                  </a:lnTo>
                  <a:lnTo>
                    <a:pt x="163" y="252"/>
                  </a:lnTo>
                  <a:lnTo>
                    <a:pt x="147" y="250"/>
                  </a:lnTo>
                  <a:lnTo>
                    <a:pt x="130" y="249"/>
                  </a:lnTo>
                  <a:lnTo>
                    <a:pt x="113" y="247"/>
                  </a:lnTo>
                  <a:lnTo>
                    <a:pt x="95" y="243"/>
                  </a:lnTo>
                  <a:lnTo>
                    <a:pt x="79" y="240"/>
                  </a:lnTo>
                  <a:lnTo>
                    <a:pt x="64" y="236"/>
                  </a:lnTo>
                  <a:lnTo>
                    <a:pt x="50" y="232"/>
                  </a:lnTo>
                  <a:lnTo>
                    <a:pt x="39" y="228"/>
                  </a:lnTo>
                  <a:lnTo>
                    <a:pt x="29" y="222"/>
                  </a:lnTo>
                  <a:lnTo>
                    <a:pt x="21" y="218"/>
                  </a:lnTo>
                  <a:lnTo>
                    <a:pt x="17" y="207"/>
                  </a:lnTo>
                  <a:lnTo>
                    <a:pt x="15" y="196"/>
                  </a:lnTo>
                  <a:lnTo>
                    <a:pt x="14" y="186"/>
                  </a:lnTo>
                  <a:lnTo>
                    <a:pt x="14" y="174"/>
                  </a:lnTo>
                  <a:lnTo>
                    <a:pt x="11" y="172"/>
                  </a:lnTo>
                  <a:lnTo>
                    <a:pt x="9" y="169"/>
                  </a:lnTo>
                  <a:lnTo>
                    <a:pt x="7" y="168"/>
                  </a:lnTo>
                  <a:lnTo>
                    <a:pt x="4" y="166"/>
                  </a:lnTo>
                  <a:lnTo>
                    <a:pt x="4" y="161"/>
                  </a:lnTo>
                  <a:lnTo>
                    <a:pt x="4" y="158"/>
                  </a:lnTo>
                  <a:lnTo>
                    <a:pt x="3" y="154"/>
                  </a:lnTo>
                  <a:lnTo>
                    <a:pt x="3" y="151"/>
                  </a:lnTo>
                  <a:lnTo>
                    <a:pt x="8" y="149"/>
                  </a:lnTo>
                  <a:lnTo>
                    <a:pt x="12" y="146"/>
                  </a:lnTo>
                  <a:lnTo>
                    <a:pt x="16" y="145"/>
                  </a:lnTo>
                  <a:lnTo>
                    <a:pt x="21" y="143"/>
                  </a:lnTo>
                  <a:lnTo>
                    <a:pt x="16" y="142"/>
                  </a:lnTo>
                  <a:lnTo>
                    <a:pt x="10" y="141"/>
                  </a:lnTo>
                  <a:lnTo>
                    <a:pt x="6" y="141"/>
                  </a:lnTo>
                  <a:lnTo>
                    <a:pt x="0" y="139"/>
                  </a:lnTo>
                  <a:lnTo>
                    <a:pt x="1" y="134"/>
                  </a:lnTo>
                  <a:lnTo>
                    <a:pt x="2" y="128"/>
                  </a:lnTo>
                  <a:lnTo>
                    <a:pt x="2" y="122"/>
                  </a:lnTo>
                  <a:lnTo>
                    <a:pt x="3" y="116"/>
                  </a:lnTo>
                  <a:lnTo>
                    <a:pt x="8" y="115"/>
                  </a:lnTo>
                  <a:lnTo>
                    <a:pt x="12" y="114"/>
                  </a:lnTo>
                  <a:lnTo>
                    <a:pt x="16" y="113"/>
                  </a:lnTo>
                  <a:lnTo>
                    <a:pt x="21" y="112"/>
                  </a:lnTo>
                  <a:lnTo>
                    <a:pt x="17" y="108"/>
                  </a:lnTo>
                  <a:lnTo>
                    <a:pt x="14" y="104"/>
                  </a:lnTo>
                  <a:lnTo>
                    <a:pt x="10" y="100"/>
                  </a:lnTo>
                  <a:lnTo>
                    <a:pt x="7" y="97"/>
                  </a:lnTo>
                  <a:lnTo>
                    <a:pt x="7" y="93"/>
                  </a:lnTo>
                  <a:lnTo>
                    <a:pt x="7" y="90"/>
                  </a:lnTo>
                  <a:lnTo>
                    <a:pt x="6" y="86"/>
                  </a:lnTo>
                  <a:lnTo>
                    <a:pt x="6" y="83"/>
                  </a:lnTo>
                  <a:lnTo>
                    <a:pt x="10" y="81"/>
                  </a:lnTo>
                  <a:lnTo>
                    <a:pt x="16" y="80"/>
                  </a:lnTo>
                  <a:lnTo>
                    <a:pt x="21" y="77"/>
                  </a:lnTo>
                  <a:lnTo>
                    <a:pt x="25" y="75"/>
                  </a:lnTo>
                  <a:lnTo>
                    <a:pt x="25" y="73"/>
                  </a:lnTo>
                  <a:lnTo>
                    <a:pt x="25" y="69"/>
                  </a:lnTo>
                  <a:lnTo>
                    <a:pt x="25" y="66"/>
                  </a:lnTo>
                  <a:lnTo>
                    <a:pt x="25" y="62"/>
                  </a:lnTo>
                  <a:lnTo>
                    <a:pt x="21" y="60"/>
                  </a:lnTo>
                  <a:lnTo>
                    <a:pt x="17" y="58"/>
                  </a:lnTo>
                  <a:lnTo>
                    <a:pt x="14" y="55"/>
                  </a:lnTo>
                  <a:lnTo>
                    <a:pt x="10" y="53"/>
                  </a:lnTo>
                  <a:lnTo>
                    <a:pt x="11" y="45"/>
                  </a:lnTo>
                  <a:lnTo>
                    <a:pt x="12" y="38"/>
                  </a:lnTo>
                  <a:lnTo>
                    <a:pt x="12" y="30"/>
                  </a:lnTo>
                  <a:lnTo>
                    <a:pt x="14" y="23"/>
                  </a:lnTo>
                  <a:lnTo>
                    <a:pt x="11" y="17"/>
                  </a:lnTo>
                  <a:lnTo>
                    <a:pt x="10" y="12"/>
                  </a:lnTo>
                  <a:lnTo>
                    <a:pt x="8" y="6"/>
                  </a:lnTo>
                  <a:lnTo>
                    <a:pt x="6" y="0"/>
                  </a:lnTo>
                  <a:close/>
                </a:path>
              </a:pathLst>
            </a:custGeom>
            <a:solidFill>
              <a:srgbClr val="4F51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20" name="Freeform 52"/>
            <p:cNvSpPr>
              <a:spLocks noChangeAspect="1"/>
            </p:cNvSpPr>
            <p:nvPr/>
          </p:nvSpPr>
          <p:spPr bwMode="auto">
            <a:xfrm>
              <a:off x="779" y="2727"/>
              <a:ext cx="141" cy="125"/>
            </a:xfrm>
            <a:custGeom>
              <a:avLst/>
              <a:gdLst>
                <a:gd name="T0" fmla="*/ 5 w 283"/>
                <a:gd name="T1" fmla="*/ 1 h 250"/>
                <a:gd name="T2" fmla="*/ 11 w 283"/>
                <a:gd name="T3" fmla="*/ 2 h 250"/>
                <a:gd name="T4" fmla="*/ 18 w 283"/>
                <a:gd name="T5" fmla="*/ 3 h 250"/>
                <a:gd name="T6" fmla="*/ 24 w 283"/>
                <a:gd name="T7" fmla="*/ 4 h 250"/>
                <a:gd name="T8" fmla="*/ 31 w 283"/>
                <a:gd name="T9" fmla="*/ 4 h 250"/>
                <a:gd name="T10" fmla="*/ 35 w 283"/>
                <a:gd name="T11" fmla="*/ 5 h 250"/>
                <a:gd name="T12" fmla="*/ 34 w 283"/>
                <a:gd name="T13" fmla="*/ 7 h 250"/>
                <a:gd name="T14" fmla="*/ 33 w 283"/>
                <a:gd name="T15" fmla="*/ 10 h 250"/>
                <a:gd name="T16" fmla="*/ 32 w 283"/>
                <a:gd name="T17" fmla="*/ 11 h 250"/>
                <a:gd name="T18" fmla="*/ 31 w 283"/>
                <a:gd name="T19" fmla="*/ 12 h 250"/>
                <a:gd name="T20" fmla="*/ 31 w 283"/>
                <a:gd name="T21" fmla="*/ 13 h 250"/>
                <a:gd name="T22" fmla="*/ 32 w 283"/>
                <a:gd name="T23" fmla="*/ 14 h 250"/>
                <a:gd name="T24" fmla="*/ 32 w 283"/>
                <a:gd name="T25" fmla="*/ 15 h 250"/>
                <a:gd name="T26" fmla="*/ 32 w 283"/>
                <a:gd name="T27" fmla="*/ 17 h 250"/>
                <a:gd name="T28" fmla="*/ 31 w 283"/>
                <a:gd name="T29" fmla="*/ 17 h 250"/>
                <a:gd name="T30" fmla="*/ 31 w 283"/>
                <a:gd name="T31" fmla="*/ 18 h 250"/>
                <a:gd name="T32" fmla="*/ 32 w 283"/>
                <a:gd name="T33" fmla="*/ 20 h 250"/>
                <a:gd name="T34" fmla="*/ 31 w 283"/>
                <a:gd name="T35" fmla="*/ 21 h 250"/>
                <a:gd name="T36" fmla="*/ 30 w 283"/>
                <a:gd name="T37" fmla="*/ 22 h 250"/>
                <a:gd name="T38" fmla="*/ 31 w 283"/>
                <a:gd name="T39" fmla="*/ 23 h 250"/>
                <a:gd name="T40" fmla="*/ 31 w 283"/>
                <a:gd name="T41" fmla="*/ 24 h 250"/>
                <a:gd name="T42" fmla="*/ 31 w 283"/>
                <a:gd name="T43" fmla="*/ 26 h 250"/>
                <a:gd name="T44" fmla="*/ 30 w 283"/>
                <a:gd name="T45" fmla="*/ 27 h 250"/>
                <a:gd name="T46" fmla="*/ 29 w 283"/>
                <a:gd name="T47" fmla="*/ 29 h 250"/>
                <a:gd name="T48" fmla="*/ 28 w 283"/>
                <a:gd name="T49" fmla="*/ 30 h 250"/>
                <a:gd name="T50" fmla="*/ 26 w 283"/>
                <a:gd name="T51" fmla="*/ 31 h 250"/>
                <a:gd name="T52" fmla="*/ 22 w 283"/>
                <a:gd name="T53" fmla="*/ 32 h 250"/>
                <a:gd name="T54" fmla="*/ 16 w 283"/>
                <a:gd name="T55" fmla="*/ 31 h 250"/>
                <a:gd name="T56" fmla="*/ 11 w 283"/>
                <a:gd name="T57" fmla="*/ 31 h 250"/>
                <a:gd name="T58" fmla="*/ 5 w 283"/>
                <a:gd name="T59" fmla="*/ 29 h 250"/>
                <a:gd name="T60" fmla="*/ 2 w 283"/>
                <a:gd name="T61" fmla="*/ 28 h 250"/>
                <a:gd name="T62" fmla="*/ 1 w 283"/>
                <a:gd name="T63" fmla="*/ 24 h 250"/>
                <a:gd name="T64" fmla="*/ 1 w 283"/>
                <a:gd name="T65" fmla="*/ 22 h 250"/>
                <a:gd name="T66" fmla="*/ 0 w 283"/>
                <a:gd name="T67" fmla="*/ 21 h 250"/>
                <a:gd name="T68" fmla="*/ 0 w 283"/>
                <a:gd name="T69" fmla="*/ 19 h 250"/>
                <a:gd name="T70" fmla="*/ 1 w 283"/>
                <a:gd name="T71" fmla="*/ 18 h 250"/>
                <a:gd name="T72" fmla="*/ 1 w 283"/>
                <a:gd name="T73" fmla="*/ 18 h 250"/>
                <a:gd name="T74" fmla="*/ 0 w 283"/>
                <a:gd name="T75" fmla="*/ 17 h 250"/>
                <a:gd name="T76" fmla="*/ 0 w 283"/>
                <a:gd name="T77" fmla="*/ 15 h 250"/>
                <a:gd name="T78" fmla="*/ 1 w 283"/>
                <a:gd name="T79" fmla="*/ 15 h 250"/>
                <a:gd name="T80" fmla="*/ 1 w 283"/>
                <a:gd name="T81" fmla="*/ 13 h 250"/>
                <a:gd name="T82" fmla="*/ 0 w 283"/>
                <a:gd name="T83" fmla="*/ 12 h 250"/>
                <a:gd name="T84" fmla="*/ 0 w 283"/>
                <a:gd name="T85" fmla="*/ 11 h 250"/>
                <a:gd name="T86" fmla="*/ 2 w 283"/>
                <a:gd name="T87" fmla="*/ 10 h 250"/>
                <a:gd name="T88" fmla="*/ 2 w 283"/>
                <a:gd name="T89" fmla="*/ 9 h 250"/>
                <a:gd name="T90" fmla="*/ 2 w 283"/>
                <a:gd name="T91" fmla="*/ 8 h 250"/>
                <a:gd name="T92" fmla="*/ 1 w 283"/>
                <a:gd name="T93" fmla="*/ 7 h 250"/>
                <a:gd name="T94" fmla="*/ 1 w 283"/>
                <a:gd name="T95" fmla="*/ 4 h 250"/>
                <a:gd name="T96" fmla="*/ 1 w 283"/>
                <a:gd name="T97" fmla="*/ 2 h 2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3" h="250">
                  <a:moveTo>
                    <a:pt x="7" y="0"/>
                  </a:moveTo>
                  <a:lnTo>
                    <a:pt x="24" y="3"/>
                  </a:lnTo>
                  <a:lnTo>
                    <a:pt x="42" y="5"/>
                  </a:lnTo>
                  <a:lnTo>
                    <a:pt x="59" y="7"/>
                  </a:lnTo>
                  <a:lnTo>
                    <a:pt x="76" y="10"/>
                  </a:lnTo>
                  <a:lnTo>
                    <a:pt x="94" y="12"/>
                  </a:lnTo>
                  <a:lnTo>
                    <a:pt x="111" y="14"/>
                  </a:lnTo>
                  <a:lnTo>
                    <a:pt x="128" y="16"/>
                  </a:lnTo>
                  <a:lnTo>
                    <a:pt x="145" y="19"/>
                  </a:lnTo>
                  <a:lnTo>
                    <a:pt x="162" y="21"/>
                  </a:lnTo>
                  <a:lnTo>
                    <a:pt x="179" y="23"/>
                  </a:lnTo>
                  <a:lnTo>
                    <a:pt x="196" y="26"/>
                  </a:lnTo>
                  <a:lnTo>
                    <a:pt x="213" y="27"/>
                  </a:lnTo>
                  <a:lnTo>
                    <a:pt x="231" y="29"/>
                  </a:lnTo>
                  <a:lnTo>
                    <a:pt x="248" y="31"/>
                  </a:lnTo>
                  <a:lnTo>
                    <a:pt x="265" y="34"/>
                  </a:lnTo>
                  <a:lnTo>
                    <a:pt x="283" y="36"/>
                  </a:lnTo>
                  <a:lnTo>
                    <a:pt x="280" y="39"/>
                  </a:lnTo>
                  <a:lnTo>
                    <a:pt x="278" y="43"/>
                  </a:lnTo>
                  <a:lnTo>
                    <a:pt x="274" y="48"/>
                  </a:lnTo>
                  <a:lnTo>
                    <a:pt x="272" y="51"/>
                  </a:lnTo>
                  <a:lnTo>
                    <a:pt x="271" y="59"/>
                  </a:lnTo>
                  <a:lnTo>
                    <a:pt x="269" y="67"/>
                  </a:lnTo>
                  <a:lnTo>
                    <a:pt x="268" y="75"/>
                  </a:lnTo>
                  <a:lnTo>
                    <a:pt x="265" y="83"/>
                  </a:lnTo>
                  <a:lnTo>
                    <a:pt x="262" y="84"/>
                  </a:lnTo>
                  <a:lnTo>
                    <a:pt x="258" y="87"/>
                  </a:lnTo>
                  <a:lnTo>
                    <a:pt x="255" y="88"/>
                  </a:lnTo>
                  <a:lnTo>
                    <a:pt x="250" y="89"/>
                  </a:lnTo>
                  <a:lnTo>
                    <a:pt x="250" y="94"/>
                  </a:lnTo>
                  <a:lnTo>
                    <a:pt x="250" y="97"/>
                  </a:lnTo>
                  <a:lnTo>
                    <a:pt x="249" y="101"/>
                  </a:lnTo>
                  <a:lnTo>
                    <a:pt x="249" y="104"/>
                  </a:lnTo>
                  <a:lnTo>
                    <a:pt x="253" y="104"/>
                  </a:lnTo>
                  <a:lnTo>
                    <a:pt x="257" y="104"/>
                  </a:lnTo>
                  <a:lnTo>
                    <a:pt x="261" y="105"/>
                  </a:lnTo>
                  <a:lnTo>
                    <a:pt x="264" y="105"/>
                  </a:lnTo>
                  <a:lnTo>
                    <a:pt x="263" y="111"/>
                  </a:lnTo>
                  <a:lnTo>
                    <a:pt x="262" y="117"/>
                  </a:lnTo>
                  <a:lnTo>
                    <a:pt x="261" y="122"/>
                  </a:lnTo>
                  <a:lnTo>
                    <a:pt x="260" y="128"/>
                  </a:lnTo>
                  <a:lnTo>
                    <a:pt x="257" y="129"/>
                  </a:lnTo>
                  <a:lnTo>
                    <a:pt x="254" y="129"/>
                  </a:lnTo>
                  <a:lnTo>
                    <a:pt x="251" y="131"/>
                  </a:lnTo>
                  <a:lnTo>
                    <a:pt x="248" y="132"/>
                  </a:lnTo>
                  <a:lnTo>
                    <a:pt x="250" y="135"/>
                  </a:lnTo>
                  <a:lnTo>
                    <a:pt x="253" y="139"/>
                  </a:lnTo>
                  <a:lnTo>
                    <a:pt x="254" y="142"/>
                  </a:lnTo>
                  <a:lnTo>
                    <a:pt x="256" y="145"/>
                  </a:lnTo>
                  <a:lnTo>
                    <a:pt x="256" y="150"/>
                  </a:lnTo>
                  <a:lnTo>
                    <a:pt x="256" y="154"/>
                  </a:lnTo>
                  <a:lnTo>
                    <a:pt x="255" y="158"/>
                  </a:lnTo>
                  <a:lnTo>
                    <a:pt x="255" y="163"/>
                  </a:lnTo>
                  <a:lnTo>
                    <a:pt x="253" y="165"/>
                  </a:lnTo>
                  <a:lnTo>
                    <a:pt x="250" y="166"/>
                  </a:lnTo>
                  <a:lnTo>
                    <a:pt x="247" y="169"/>
                  </a:lnTo>
                  <a:lnTo>
                    <a:pt x="245" y="171"/>
                  </a:lnTo>
                  <a:lnTo>
                    <a:pt x="247" y="174"/>
                  </a:lnTo>
                  <a:lnTo>
                    <a:pt x="250" y="178"/>
                  </a:lnTo>
                  <a:lnTo>
                    <a:pt x="253" y="181"/>
                  </a:lnTo>
                  <a:lnTo>
                    <a:pt x="255" y="184"/>
                  </a:lnTo>
                  <a:lnTo>
                    <a:pt x="254" y="188"/>
                  </a:lnTo>
                  <a:lnTo>
                    <a:pt x="253" y="192"/>
                  </a:lnTo>
                  <a:lnTo>
                    <a:pt x="251" y="195"/>
                  </a:lnTo>
                  <a:lnTo>
                    <a:pt x="250" y="200"/>
                  </a:lnTo>
                  <a:lnTo>
                    <a:pt x="248" y="202"/>
                  </a:lnTo>
                  <a:lnTo>
                    <a:pt x="246" y="205"/>
                  </a:lnTo>
                  <a:lnTo>
                    <a:pt x="245" y="208"/>
                  </a:lnTo>
                  <a:lnTo>
                    <a:pt x="242" y="211"/>
                  </a:lnTo>
                  <a:lnTo>
                    <a:pt x="240" y="216"/>
                  </a:lnTo>
                  <a:lnTo>
                    <a:pt x="239" y="220"/>
                  </a:lnTo>
                  <a:lnTo>
                    <a:pt x="236" y="225"/>
                  </a:lnTo>
                  <a:lnTo>
                    <a:pt x="234" y="230"/>
                  </a:lnTo>
                  <a:lnTo>
                    <a:pt x="231" y="233"/>
                  </a:lnTo>
                  <a:lnTo>
                    <a:pt x="228" y="237"/>
                  </a:lnTo>
                  <a:lnTo>
                    <a:pt x="225" y="240"/>
                  </a:lnTo>
                  <a:lnTo>
                    <a:pt x="221" y="243"/>
                  </a:lnTo>
                  <a:lnTo>
                    <a:pt x="213" y="246"/>
                  </a:lnTo>
                  <a:lnTo>
                    <a:pt x="204" y="248"/>
                  </a:lnTo>
                  <a:lnTo>
                    <a:pt x="193" y="249"/>
                  </a:lnTo>
                  <a:lnTo>
                    <a:pt x="179" y="250"/>
                  </a:lnTo>
                  <a:lnTo>
                    <a:pt x="165" y="250"/>
                  </a:lnTo>
                  <a:lnTo>
                    <a:pt x="150" y="249"/>
                  </a:lnTo>
                  <a:lnTo>
                    <a:pt x="135" y="248"/>
                  </a:lnTo>
                  <a:lnTo>
                    <a:pt x="119" y="247"/>
                  </a:lnTo>
                  <a:lnTo>
                    <a:pt x="103" y="245"/>
                  </a:lnTo>
                  <a:lnTo>
                    <a:pt x="88" y="242"/>
                  </a:lnTo>
                  <a:lnTo>
                    <a:pt x="73" y="239"/>
                  </a:lnTo>
                  <a:lnTo>
                    <a:pt x="59" y="235"/>
                  </a:lnTo>
                  <a:lnTo>
                    <a:pt x="45" y="231"/>
                  </a:lnTo>
                  <a:lnTo>
                    <a:pt x="35" y="227"/>
                  </a:lnTo>
                  <a:lnTo>
                    <a:pt x="24" y="223"/>
                  </a:lnTo>
                  <a:lnTo>
                    <a:pt x="18" y="218"/>
                  </a:lnTo>
                  <a:lnTo>
                    <a:pt x="14" y="208"/>
                  </a:lnTo>
                  <a:lnTo>
                    <a:pt x="13" y="196"/>
                  </a:lnTo>
                  <a:lnTo>
                    <a:pt x="12" y="185"/>
                  </a:lnTo>
                  <a:lnTo>
                    <a:pt x="13" y="174"/>
                  </a:lnTo>
                  <a:lnTo>
                    <a:pt x="11" y="172"/>
                  </a:lnTo>
                  <a:lnTo>
                    <a:pt x="8" y="170"/>
                  </a:lnTo>
                  <a:lnTo>
                    <a:pt x="6" y="167"/>
                  </a:lnTo>
                  <a:lnTo>
                    <a:pt x="4" y="165"/>
                  </a:lnTo>
                  <a:lnTo>
                    <a:pt x="4" y="162"/>
                  </a:lnTo>
                  <a:lnTo>
                    <a:pt x="4" y="158"/>
                  </a:lnTo>
                  <a:lnTo>
                    <a:pt x="4" y="155"/>
                  </a:lnTo>
                  <a:lnTo>
                    <a:pt x="3" y="150"/>
                  </a:lnTo>
                  <a:lnTo>
                    <a:pt x="7" y="148"/>
                  </a:lnTo>
                  <a:lnTo>
                    <a:pt x="11" y="147"/>
                  </a:lnTo>
                  <a:lnTo>
                    <a:pt x="15" y="144"/>
                  </a:lnTo>
                  <a:lnTo>
                    <a:pt x="19" y="142"/>
                  </a:lnTo>
                  <a:lnTo>
                    <a:pt x="14" y="142"/>
                  </a:lnTo>
                  <a:lnTo>
                    <a:pt x="10" y="141"/>
                  </a:lnTo>
                  <a:lnTo>
                    <a:pt x="5" y="141"/>
                  </a:lnTo>
                  <a:lnTo>
                    <a:pt x="0" y="140"/>
                  </a:lnTo>
                  <a:lnTo>
                    <a:pt x="1" y="134"/>
                  </a:lnTo>
                  <a:lnTo>
                    <a:pt x="3" y="127"/>
                  </a:lnTo>
                  <a:lnTo>
                    <a:pt x="3" y="121"/>
                  </a:lnTo>
                  <a:lnTo>
                    <a:pt x="4" y="116"/>
                  </a:lnTo>
                  <a:lnTo>
                    <a:pt x="7" y="114"/>
                  </a:lnTo>
                  <a:lnTo>
                    <a:pt x="12" y="113"/>
                  </a:lnTo>
                  <a:lnTo>
                    <a:pt x="15" y="113"/>
                  </a:lnTo>
                  <a:lnTo>
                    <a:pt x="19" y="112"/>
                  </a:lnTo>
                  <a:lnTo>
                    <a:pt x="16" y="109"/>
                  </a:lnTo>
                  <a:lnTo>
                    <a:pt x="13" y="104"/>
                  </a:lnTo>
                  <a:lnTo>
                    <a:pt x="10" y="101"/>
                  </a:lnTo>
                  <a:lnTo>
                    <a:pt x="7" y="97"/>
                  </a:lnTo>
                  <a:lnTo>
                    <a:pt x="6" y="94"/>
                  </a:lnTo>
                  <a:lnTo>
                    <a:pt x="6" y="90"/>
                  </a:lnTo>
                  <a:lnTo>
                    <a:pt x="6" y="87"/>
                  </a:lnTo>
                  <a:lnTo>
                    <a:pt x="6" y="83"/>
                  </a:lnTo>
                  <a:lnTo>
                    <a:pt x="11" y="81"/>
                  </a:lnTo>
                  <a:lnTo>
                    <a:pt x="15" y="79"/>
                  </a:lnTo>
                  <a:lnTo>
                    <a:pt x="19" y="78"/>
                  </a:lnTo>
                  <a:lnTo>
                    <a:pt x="23" y="75"/>
                  </a:lnTo>
                  <a:lnTo>
                    <a:pt x="23" y="73"/>
                  </a:lnTo>
                  <a:lnTo>
                    <a:pt x="23" y="69"/>
                  </a:lnTo>
                  <a:lnTo>
                    <a:pt x="23" y="66"/>
                  </a:lnTo>
                  <a:lnTo>
                    <a:pt x="23" y="63"/>
                  </a:lnTo>
                  <a:lnTo>
                    <a:pt x="20" y="60"/>
                  </a:lnTo>
                  <a:lnTo>
                    <a:pt x="16" y="58"/>
                  </a:lnTo>
                  <a:lnTo>
                    <a:pt x="13" y="56"/>
                  </a:lnTo>
                  <a:lnTo>
                    <a:pt x="10" y="53"/>
                  </a:lnTo>
                  <a:lnTo>
                    <a:pt x="11" y="45"/>
                  </a:lnTo>
                  <a:lnTo>
                    <a:pt x="12" y="38"/>
                  </a:lnTo>
                  <a:lnTo>
                    <a:pt x="13" y="31"/>
                  </a:lnTo>
                  <a:lnTo>
                    <a:pt x="14" y="25"/>
                  </a:lnTo>
                  <a:lnTo>
                    <a:pt x="13" y="19"/>
                  </a:lnTo>
                  <a:lnTo>
                    <a:pt x="11" y="12"/>
                  </a:lnTo>
                  <a:lnTo>
                    <a:pt x="10" y="6"/>
                  </a:lnTo>
                  <a:lnTo>
                    <a:pt x="7" y="0"/>
                  </a:lnTo>
                  <a:close/>
                </a:path>
              </a:pathLst>
            </a:custGeom>
            <a:solidFill>
              <a:srgbClr val="59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21" name="Freeform 53"/>
            <p:cNvSpPr>
              <a:spLocks noChangeAspect="1"/>
            </p:cNvSpPr>
            <p:nvPr/>
          </p:nvSpPr>
          <p:spPr bwMode="auto">
            <a:xfrm>
              <a:off x="784" y="2728"/>
              <a:ext cx="130" cy="124"/>
            </a:xfrm>
            <a:custGeom>
              <a:avLst/>
              <a:gdLst>
                <a:gd name="T0" fmla="*/ 5 w 260"/>
                <a:gd name="T1" fmla="*/ 1 h 246"/>
                <a:gd name="T2" fmla="*/ 11 w 260"/>
                <a:gd name="T3" fmla="*/ 2 h 246"/>
                <a:gd name="T4" fmla="*/ 17 w 260"/>
                <a:gd name="T5" fmla="*/ 2 h 246"/>
                <a:gd name="T6" fmla="*/ 23 w 260"/>
                <a:gd name="T7" fmla="*/ 3 h 246"/>
                <a:gd name="T8" fmla="*/ 29 w 260"/>
                <a:gd name="T9" fmla="*/ 4 h 246"/>
                <a:gd name="T10" fmla="*/ 33 w 260"/>
                <a:gd name="T11" fmla="*/ 5 h 246"/>
                <a:gd name="T12" fmla="*/ 32 w 260"/>
                <a:gd name="T13" fmla="*/ 6 h 246"/>
                <a:gd name="T14" fmla="*/ 31 w 260"/>
                <a:gd name="T15" fmla="*/ 9 h 246"/>
                <a:gd name="T16" fmla="*/ 30 w 260"/>
                <a:gd name="T17" fmla="*/ 11 h 246"/>
                <a:gd name="T18" fmla="*/ 29 w 260"/>
                <a:gd name="T19" fmla="*/ 11 h 246"/>
                <a:gd name="T20" fmla="*/ 29 w 260"/>
                <a:gd name="T21" fmla="*/ 13 h 246"/>
                <a:gd name="T22" fmla="*/ 30 w 260"/>
                <a:gd name="T23" fmla="*/ 13 h 246"/>
                <a:gd name="T24" fmla="*/ 30 w 260"/>
                <a:gd name="T25" fmla="*/ 15 h 246"/>
                <a:gd name="T26" fmla="*/ 30 w 260"/>
                <a:gd name="T27" fmla="*/ 16 h 246"/>
                <a:gd name="T28" fmla="*/ 29 w 260"/>
                <a:gd name="T29" fmla="*/ 16 h 246"/>
                <a:gd name="T30" fmla="*/ 30 w 260"/>
                <a:gd name="T31" fmla="*/ 18 h 246"/>
                <a:gd name="T32" fmla="*/ 30 w 260"/>
                <a:gd name="T33" fmla="*/ 19 h 246"/>
                <a:gd name="T34" fmla="*/ 29 w 260"/>
                <a:gd name="T35" fmla="*/ 21 h 246"/>
                <a:gd name="T36" fmla="*/ 28 w 260"/>
                <a:gd name="T37" fmla="*/ 21 h 246"/>
                <a:gd name="T38" fmla="*/ 29 w 260"/>
                <a:gd name="T39" fmla="*/ 23 h 246"/>
                <a:gd name="T40" fmla="*/ 29 w 260"/>
                <a:gd name="T41" fmla="*/ 24 h 246"/>
                <a:gd name="T42" fmla="*/ 29 w 260"/>
                <a:gd name="T43" fmla="*/ 25 h 246"/>
                <a:gd name="T44" fmla="*/ 28 w 260"/>
                <a:gd name="T45" fmla="*/ 26 h 246"/>
                <a:gd name="T46" fmla="*/ 27 w 260"/>
                <a:gd name="T47" fmla="*/ 28 h 246"/>
                <a:gd name="T48" fmla="*/ 26 w 260"/>
                <a:gd name="T49" fmla="*/ 29 h 246"/>
                <a:gd name="T50" fmla="*/ 25 w 260"/>
                <a:gd name="T51" fmla="*/ 31 h 246"/>
                <a:gd name="T52" fmla="*/ 21 w 260"/>
                <a:gd name="T53" fmla="*/ 32 h 246"/>
                <a:gd name="T54" fmla="*/ 16 w 260"/>
                <a:gd name="T55" fmla="*/ 31 h 246"/>
                <a:gd name="T56" fmla="*/ 10 w 260"/>
                <a:gd name="T57" fmla="*/ 30 h 246"/>
                <a:gd name="T58" fmla="*/ 5 w 260"/>
                <a:gd name="T59" fmla="*/ 29 h 246"/>
                <a:gd name="T60" fmla="*/ 2 w 260"/>
                <a:gd name="T61" fmla="*/ 27 h 246"/>
                <a:gd name="T62" fmla="*/ 2 w 260"/>
                <a:gd name="T63" fmla="*/ 23 h 246"/>
                <a:gd name="T64" fmla="*/ 1 w 260"/>
                <a:gd name="T65" fmla="*/ 21 h 246"/>
                <a:gd name="T66" fmla="*/ 1 w 260"/>
                <a:gd name="T67" fmla="*/ 21 h 246"/>
                <a:gd name="T68" fmla="*/ 1 w 260"/>
                <a:gd name="T69" fmla="*/ 19 h 246"/>
                <a:gd name="T70" fmla="*/ 2 w 260"/>
                <a:gd name="T71" fmla="*/ 18 h 246"/>
                <a:gd name="T72" fmla="*/ 2 w 260"/>
                <a:gd name="T73" fmla="*/ 18 h 246"/>
                <a:gd name="T74" fmla="*/ 1 w 260"/>
                <a:gd name="T75" fmla="*/ 17 h 246"/>
                <a:gd name="T76" fmla="*/ 1 w 260"/>
                <a:gd name="T77" fmla="*/ 15 h 246"/>
                <a:gd name="T78" fmla="*/ 2 w 260"/>
                <a:gd name="T79" fmla="*/ 14 h 246"/>
                <a:gd name="T80" fmla="*/ 2 w 260"/>
                <a:gd name="T81" fmla="*/ 13 h 246"/>
                <a:gd name="T82" fmla="*/ 1 w 260"/>
                <a:gd name="T83" fmla="*/ 12 h 246"/>
                <a:gd name="T84" fmla="*/ 1 w 260"/>
                <a:gd name="T85" fmla="*/ 11 h 246"/>
                <a:gd name="T86" fmla="*/ 3 w 260"/>
                <a:gd name="T87" fmla="*/ 10 h 246"/>
                <a:gd name="T88" fmla="*/ 3 w 260"/>
                <a:gd name="T89" fmla="*/ 9 h 246"/>
                <a:gd name="T90" fmla="*/ 3 w 260"/>
                <a:gd name="T91" fmla="*/ 8 h 246"/>
                <a:gd name="T92" fmla="*/ 2 w 260"/>
                <a:gd name="T93" fmla="*/ 7 h 246"/>
                <a:gd name="T94" fmla="*/ 2 w 260"/>
                <a:gd name="T95" fmla="*/ 4 h 246"/>
                <a:gd name="T96" fmla="*/ 2 w 260"/>
                <a:gd name="T97" fmla="*/ 2 h 2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0" h="246">
                  <a:moveTo>
                    <a:pt x="8" y="0"/>
                  </a:moveTo>
                  <a:lnTo>
                    <a:pt x="24" y="2"/>
                  </a:lnTo>
                  <a:lnTo>
                    <a:pt x="39" y="3"/>
                  </a:lnTo>
                  <a:lnTo>
                    <a:pt x="55" y="6"/>
                  </a:lnTo>
                  <a:lnTo>
                    <a:pt x="71" y="8"/>
                  </a:lnTo>
                  <a:lnTo>
                    <a:pt x="86" y="10"/>
                  </a:lnTo>
                  <a:lnTo>
                    <a:pt x="102" y="11"/>
                  </a:lnTo>
                  <a:lnTo>
                    <a:pt x="118" y="14"/>
                  </a:lnTo>
                  <a:lnTo>
                    <a:pt x="134" y="16"/>
                  </a:lnTo>
                  <a:lnTo>
                    <a:pt x="149" y="18"/>
                  </a:lnTo>
                  <a:lnTo>
                    <a:pt x="166" y="21"/>
                  </a:lnTo>
                  <a:lnTo>
                    <a:pt x="182" y="22"/>
                  </a:lnTo>
                  <a:lnTo>
                    <a:pt x="197" y="24"/>
                  </a:lnTo>
                  <a:lnTo>
                    <a:pt x="213" y="26"/>
                  </a:lnTo>
                  <a:lnTo>
                    <a:pt x="229" y="29"/>
                  </a:lnTo>
                  <a:lnTo>
                    <a:pt x="244" y="30"/>
                  </a:lnTo>
                  <a:lnTo>
                    <a:pt x="260" y="32"/>
                  </a:lnTo>
                  <a:lnTo>
                    <a:pt x="258" y="35"/>
                  </a:lnTo>
                  <a:lnTo>
                    <a:pt x="255" y="39"/>
                  </a:lnTo>
                  <a:lnTo>
                    <a:pt x="252" y="44"/>
                  </a:lnTo>
                  <a:lnTo>
                    <a:pt x="250" y="47"/>
                  </a:lnTo>
                  <a:lnTo>
                    <a:pt x="249" y="55"/>
                  </a:lnTo>
                  <a:lnTo>
                    <a:pt x="247" y="63"/>
                  </a:lnTo>
                  <a:lnTo>
                    <a:pt x="245" y="71"/>
                  </a:lnTo>
                  <a:lnTo>
                    <a:pt x="244" y="79"/>
                  </a:lnTo>
                  <a:lnTo>
                    <a:pt x="240" y="80"/>
                  </a:lnTo>
                  <a:lnTo>
                    <a:pt x="237" y="83"/>
                  </a:lnTo>
                  <a:lnTo>
                    <a:pt x="234" y="84"/>
                  </a:lnTo>
                  <a:lnTo>
                    <a:pt x="230" y="85"/>
                  </a:lnTo>
                  <a:lnTo>
                    <a:pt x="229" y="88"/>
                  </a:lnTo>
                  <a:lnTo>
                    <a:pt x="229" y="92"/>
                  </a:lnTo>
                  <a:lnTo>
                    <a:pt x="229" y="95"/>
                  </a:lnTo>
                  <a:lnTo>
                    <a:pt x="228" y="99"/>
                  </a:lnTo>
                  <a:lnTo>
                    <a:pt x="231" y="100"/>
                  </a:lnTo>
                  <a:lnTo>
                    <a:pt x="235" y="100"/>
                  </a:lnTo>
                  <a:lnTo>
                    <a:pt x="238" y="100"/>
                  </a:lnTo>
                  <a:lnTo>
                    <a:pt x="242" y="101"/>
                  </a:lnTo>
                  <a:lnTo>
                    <a:pt x="240" y="107"/>
                  </a:lnTo>
                  <a:lnTo>
                    <a:pt x="240" y="113"/>
                  </a:lnTo>
                  <a:lnTo>
                    <a:pt x="239" y="118"/>
                  </a:lnTo>
                  <a:lnTo>
                    <a:pt x="238" y="124"/>
                  </a:lnTo>
                  <a:lnTo>
                    <a:pt x="236" y="124"/>
                  </a:lnTo>
                  <a:lnTo>
                    <a:pt x="234" y="125"/>
                  </a:lnTo>
                  <a:lnTo>
                    <a:pt x="230" y="125"/>
                  </a:lnTo>
                  <a:lnTo>
                    <a:pt x="228" y="127"/>
                  </a:lnTo>
                  <a:lnTo>
                    <a:pt x="230" y="130"/>
                  </a:lnTo>
                  <a:lnTo>
                    <a:pt x="231" y="133"/>
                  </a:lnTo>
                  <a:lnTo>
                    <a:pt x="234" y="138"/>
                  </a:lnTo>
                  <a:lnTo>
                    <a:pt x="235" y="141"/>
                  </a:lnTo>
                  <a:lnTo>
                    <a:pt x="234" y="146"/>
                  </a:lnTo>
                  <a:lnTo>
                    <a:pt x="234" y="150"/>
                  </a:lnTo>
                  <a:lnTo>
                    <a:pt x="234" y="153"/>
                  </a:lnTo>
                  <a:lnTo>
                    <a:pt x="232" y="158"/>
                  </a:lnTo>
                  <a:lnTo>
                    <a:pt x="230" y="160"/>
                  </a:lnTo>
                  <a:lnTo>
                    <a:pt x="228" y="161"/>
                  </a:lnTo>
                  <a:lnTo>
                    <a:pt x="225" y="163"/>
                  </a:lnTo>
                  <a:lnTo>
                    <a:pt x="223" y="166"/>
                  </a:lnTo>
                  <a:lnTo>
                    <a:pt x="225" y="169"/>
                  </a:lnTo>
                  <a:lnTo>
                    <a:pt x="228" y="173"/>
                  </a:lnTo>
                  <a:lnTo>
                    <a:pt x="230" y="176"/>
                  </a:lnTo>
                  <a:lnTo>
                    <a:pt x="232" y="178"/>
                  </a:lnTo>
                  <a:lnTo>
                    <a:pt x="231" y="183"/>
                  </a:lnTo>
                  <a:lnTo>
                    <a:pt x="230" y="186"/>
                  </a:lnTo>
                  <a:lnTo>
                    <a:pt x="229" y="190"/>
                  </a:lnTo>
                  <a:lnTo>
                    <a:pt x="228" y="194"/>
                  </a:lnTo>
                  <a:lnTo>
                    <a:pt x="227" y="197"/>
                  </a:lnTo>
                  <a:lnTo>
                    <a:pt x="224" y="200"/>
                  </a:lnTo>
                  <a:lnTo>
                    <a:pt x="223" y="203"/>
                  </a:lnTo>
                  <a:lnTo>
                    <a:pt x="221" y="206"/>
                  </a:lnTo>
                  <a:lnTo>
                    <a:pt x="220" y="211"/>
                  </a:lnTo>
                  <a:lnTo>
                    <a:pt x="217" y="216"/>
                  </a:lnTo>
                  <a:lnTo>
                    <a:pt x="216" y="221"/>
                  </a:lnTo>
                  <a:lnTo>
                    <a:pt x="214" y="226"/>
                  </a:lnTo>
                  <a:lnTo>
                    <a:pt x="210" y="229"/>
                  </a:lnTo>
                  <a:lnTo>
                    <a:pt x="208" y="231"/>
                  </a:lnTo>
                  <a:lnTo>
                    <a:pt x="205" y="235"/>
                  </a:lnTo>
                  <a:lnTo>
                    <a:pt x="202" y="238"/>
                  </a:lnTo>
                  <a:lnTo>
                    <a:pt x="196" y="242"/>
                  </a:lnTo>
                  <a:lnTo>
                    <a:pt x="186" y="244"/>
                  </a:lnTo>
                  <a:lnTo>
                    <a:pt x="175" y="245"/>
                  </a:lnTo>
                  <a:lnTo>
                    <a:pt x="163" y="246"/>
                  </a:lnTo>
                  <a:lnTo>
                    <a:pt x="151" y="246"/>
                  </a:lnTo>
                  <a:lnTo>
                    <a:pt x="137" y="246"/>
                  </a:lnTo>
                  <a:lnTo>
                    <a:pt x="122" y="245"/>
                  </a:lnTo>
                  <a:lnTo>
                    <a:pt x="107" y="243"/>
                  </a:lnTo>
                  <a:lnTo>
                    <a:pt x="93" y="241"/>
                  </a:lnTo>
                  <a:lnTo>
                    <a:pt x="78" y="238"/>
                  </a:lnTo>
                  <a:lnTo>
                    <a:pt x="64" y="236"/>
                  </a:lnTo>
                  <a:lnTo>
                    <a:pt x="52" y="233"/>
                  </a:lnTo>
                  <a:lnTo>
                    <a:pt x="40" y="228"/>
                  </a:lnTo>
                  <a:lnTo>
                    <a:pt x="30" y="224"/>
                  </a:lnTo>
                  <a:lnTo>
                    <a:pt x="22" y="220"/>
                  </a:lnTo>
                  <a:lnTo>
                    <a:pt x="15" y="215"/>
                  </a:lnTo>
                  <a:lnTo>
                    <a:pt x="12" y="205"/>
                  </a:lnTo>
                  <a:lnTo>
                    <a:pt x="11" y="193"/>
                  </a:lnTo>
                  <a:lnTo>
                    <a:pt x="10" y="182"/>
                  </a:lnTo>
                  <a:lnTo>
                    <a:pt x="11" y="171"/>
                  </a:lnTo>
                  <a:lnTo>
                    <a:pt x="9" y="169"/>
                  </a:lnTo>
                  <a:lnTo>
                    <a:pt x="8" y="167"/>
                  </a:lnTo>
                  <a:lnTo>
                    <a:pt x="5" y="166"/>
                  </a:lnTo>
                  <a:lnTo>
                    <a:pt x="3" y="163"/>
                  </a:lnTo>
                  <a:lnTo>
                    <a:pt x="3" y="160"/>
                  </a:lnTo>
                  <a:lnTo>
                    <a:pt x="3" y="155"/>
                  </a:lnTo>
                  <a:lnTo>
                    <a:pt x="3" y="152"/>
                  </a:lnTo>
                  <a:lnTo>
                    <a:pt x="3" y="148"/>
                  </a:lnTo>
                  <a:lnTo>
                    <a:pt x="7" y="146"/>
                  </a:lnTo>
                  <a:lnTo>
                    <a:pt x="10" y="144"/>
                  </a:lnTo>
                  <a:lnTo>
                    <a:pt x="13" y="143"/>
                  </a:lnTo>
                  <a:lnTo>
                    <a:pt x="18" y="140"/>
                  </a:lnTo>
                  <a:lnTo>
                    <a:pt x="13" y="139"/>
                  </a:lnTo>
                  <a:lnTo>
                    <a:pt x="9" y="139"/>
                  </a:lnTo>
                  <a:lnTo>
                    <a:pt x="4" y="139"/>
                  </a:lnTo>
                  <a:lnTo>
                    <a:pt x="0" y="138"/>
                  </a:lnTo>
                  <a:lnTo>
                    <a:pt x="1" y="132"/>
                  </a:lnTo>
                  <a:lnTo>
                    <a:pt x="2" y="125"/>
                  </a:lnTo>
                  <a:lnTo>
                    <a:pt x="2" y="120"/>
                  </a:lnTo>
                  <a:lnTo>
                    <a:pt x="3" y="114"/>
                  </a:lnTo>
                  <a:lnTo>
                    <a:pt x="7" y="113"/>
                  </a:lnTo>
                  <a:lnTo>
                    <a:pt x="10" y="112"/>
                  </a:lnTo>
                  <a:lnTo>
                    <a:pt x="13" y="112"/>
                  </a:lnTo>
                  <a:lnTo>
                    <a:pt x="18" y="110"/>
                  </a:lnTo>
                  <a:lnTo>
                    <a:pt x="15" y="106"/>
                  </a:lnTo>
                  <a:lnTo>
                    <a:pt x="12" y="102"/>
                  </a:lnTo>
                  <a:lnTo>
                    <a:pt x="9" y="99"/>
                  </a:lnTo>
                  <a:lnTo>
                    <a:pt x="7" y="95"/>
                  </a:lnTo>
                  <a:lnTo>
                    <a:pt x="7" y="92"/>
                  </a:lnTo>
                  <a:lnTo>
                    <a:pt x="7" y="88"/>
                  </a:lnTo>
                  <a:lnTo>
                    <a:pt x="7" y="85"/>
                  </a:lnTo>
                  <a:lnTo>
                    <a:pt x="5" y="82"/>
                  </a:lnTo>
                  <a:lnTo>
                    <a:pt x="10" y="79"/>
                  </a:lnTo>
                  <a:lnTo>
                    <a:pt x="13" y="77"/>
                  </a:lnTo>
                  <a:lnTo>
                    <a:pt x="18" y="76"/>
                  </a:lnTo>
                  <a:lnTo>
                    <a:pt x="22" y="74"/>
                  </a:lnTo>
                  <a:lnTo>
                    <a:pt x="23" y="70"/>
                  </a:lnTo>
                  <a:lnTo>
                    <a:pt x="23" y="67"/>
                  </a:lnTo>
                  <a:lnTo>
                    <a:pt x="23" y="64"/>
                  </a:lnTo>
                  <a:lnTo>
                    <a:pt x="23" y="61"/>
                  </a:lnTo>
                  <a:lnTo>
                    <a:pt x="19" y="59"/>
                  </a:lnTo>
                  <a:lnTo>
                    <a:pt x="17" y="56"/>
                  </a:lnTo>
                  <a:lnTo>
                    <a:pt x="13" y="54"/>
                  </a:lnTo>
                  <a:lnTo>
                    <a:pt x="10" y="52"/>
                  </a:lnTo>
                  <a:lnTo>
                    <a:pt x="11" y="45"/>
                  </a:lnTo>
                  <a:lnTo>
                    <a:pt x="12" y="37"/>
                  </a:lnTo>
                  <a:lnTo>
                    <a:pt x="12" y="30"/>
                  </a:lnTo>
                  <a:lnTo>
                    <a:pt x="13" y="23"/>
                  </a:lnTo>
                  <a:lnTo>
                    <a:pt x="12" y="17"/>
                  </a:lnTo>
                  <a:lnTo>
                    <a:pt x="11" y="11"/>
                  </a:lnTo>
                  <a:lnTo>
                    <a:pt x="9" y="6"/>
                  </a:lnTo>
                  <a:lnTo>
                    <a:pt x="8" y="0"/>
                  </a:lnTo>
                  <a:close/>
                </a:path>
              </a:pathLst>
            </a:custGeom>
            <a:solidFill>
              <a:srgbClr val="636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22" name="Freeform 54"/>
            <p:cNvSpPr>
              <a:spLocks noChangeAspect="1"/>
            </p:cNvSpPr>
            <p:nvPr/>
          </p:nvSpPr>
          <p:spPr bwMode="auto">
            <a:xfrm>
              <a:off x="790" y="2730"/>
              <a:ext cx="118" cy="121"/>
            </a:xfrm>
            <a:custGeom>
              <a:avLst/>
              <a:gdLst>
                <a:gd name="T0" fmla="*/ 5 w 236"/>
                <a:gd name="T1" fmla="*/ 0 h 243"/>
                <a:gd name="T2" fmla="*/ 10 w 236"/>
                <a:gd name="T3" fmla="*/ 1 h 243"/>
                <a:gd name="T4" fmla="*/ 16 w 236"/>
                <a:gd name="T5" fmla="*/ 1 h 243"/>
                <a:gd name="T6" fmla="*/ 21 w 236"/>
                <a:gd name="T7" fmla="*/ 2 h 243"/>
                <a:gd name="T8" fmla="*/ 26 w 236"/>
                <a:gd name="T9" fmla="*/ 3 h 243"/>
                <a:gd name="T10" fmla="*/ 30 w 236"/>
                <a:gd name="T11" fmla="*/ 4 h 243"/>
                <a:gd name="T12" fmla="*/ 29 w 236"/>
                <a:gd name="T13" fmla="*/ 5 h 243"/>
                <a:gd name="T14" fmla="*/ 28 w 236"/>
                <a:gd name="T15" fmla="*/ 8 h 243"/>
                <a:gd name="T16" fmla="*/ 27 w 236"/>
                <a:gd name="T17" fmla="*/ 10 h 243"/>
                <a:gd name="T18" fmla="*/ 27 w 236"/>
                <a:gd name="T19" fmla="*/ 10 h 243"/>
                <a:gd name="T20" fmla="*/ 26 w 236"/>
                <a:gd name="T21" fmla="*/ 12 h 243"/>
                <a:gd name="T22" fmla="*/ 28 w 236"/>
                <a:gd name="T23" fmla="*/ 12 h 243"/>
                <a:gd name="T24" fmla="*/ 28 w 236"/>
                <a:gd name="T25" fmla="*/ 13 h 243"/>
                <a:gd name="T26" fmla="*/ 27 w 236"/>
                <a:gd name="T27" fmla="*/ 15 h 243"/>
                <a:gd name="T28" fmla="*/ 26 w 236"/>
                <a:gd name="T29" fmla="*/ 15 h 243"/>
                <a:gd name="T30" fmla="*/ 27 w 236"/>
                <a:gd name="T31" fmla="*/ 16 h 243"/>
                <a:gd name="T32" fmla="*/ 27 w 236"/>
                <a:gd name="T33" fmla="*/ 18 h 243"/>
                <a:gd name="T34" fmla="*/ 27 w 236"/>
                <a:gd name="T35" fmla="*/ 19 h 243"/>
                <a:gd name="T36" fmla="*/ 26 w 236"/>
                <a:gd name="T37" fmla="*/ 20 h 243"/>
                <a:gd name="T38" fmla="*/ 26 w 236"/>
                <a:gd name="T39" fmla="*/ 21 h 243"/>
                <a:gd name="T40" fmla="*/ 27 w 236"/>
                <a:gd name="T41" fmla="*/ 22 h 243"/>
                <a:gd name="T42" fmla="*/ 26 w 236"/>
                <a:gd name="T43" fmla="*/ 24 h 243"/>
                <a:gd name="T44" fmla="*/ 25 w 236"/>
                <a:gd name="T45" fmla="*/ 25 h 243"/>
                <a:gd name="T46" fmla="*/ 25 w 236"/>
                <a:gd name="T47" fmla="*/ 27 h 243"/>
                <a:gd name="T48" fmla="*/ 24 w 236"/>
                <a:gd name="T49" fmla="*/ 28 h 243"/>
                <a:gd name="T50" fmla="*/ 21 w 236"/>
                <a:gd name="T51" fmla="*/ 30 h 243"/>
                <a:gd name="T52" fmla="*/ 12 w 236"/>
                <a:gd name="T53" fmla="*/ 30 h 243"/>
                <a:gd name="T54" fmla="*/ 4 w 236"/>
                <a:gd name="T55" fmla="*/ 28 h 243"/>
                <a:gd name="T56" fmla="*/ 2 w 236"/>
                <a:gd name="T57" fmla="*/ 24 h 243"/>
                <a:gd name="T58" fmla="*/ 1 w 236"/>
                <a:gd name="T59" fmla="*/ 21 h 243"/>
                <a:gd name="T60" fmla="*/ 1 w 236"/>
                <a:gd name="T61" fmla="*/ 20 h 243"/>
                <a:gd name="T62" fmla="*/ 1 w 236"/>
                <a:gd name="T63" fmla="*/ 19 h 243"/>
                <a:gd name="T64" fmla="*/ 2 w 236"/>
                <a:gd name="T65" fmla="*/ 18 h 243"/>
                <a:gd name="T66" fmla="*/ 2 w 236"/>
                <a:gd name="T67" fmla="*/ 17 h 243"/>
                <a:gd name="T68" fmla="*/ 0 w 236"/>
                <a:gd name="T69" fmla="*/ 17 h 243"/>
                <a:gd name="T70" fmla="*/ 1 w 236"/>
                <a:gd name="T71" fmla="*/ 14 h 243"/>
                <a:gd name="T72" fmla="*/ 2 w 236"/>
                <a:gd name="T73" fmla="*/ 13 h 243"/>
                <a:gd name="T74" fmla="*/ 2 w 236"/>
                <a:gd name="T75" fmla="*/ 13 h 243"/>
                <a:gd name="T76" fmla="*/ 1 w 236"/>
                <a:gd name="T77" fmla="*/ 12 h 243"/>
                <a:gd name="T78" fmla="*/ 1 w 236"/>
                <a:gd name="T79" fmla="*/ 10 h 243"/>
                <a:gd name="T80" fmla="*/ 2 w 236"/>
                <a:gd name="T81" fmla="*/ 9 h 243"/>
                <a:gd name="T82" fmla="*/ 3 w 236"/>
                <a:gd name="T83" fmla="*/ 8 h 243"/>
                <a:gd name="T84" fmla="*/ 3 w 236"/>
                <a:gd name="T85" fmla="*/ 7 h 243"/>
                <a:gd name="T86" fmla="*/ 2 w 236"/>
                <a:gd name="T87" fmla="*/ 6 h 243"/>
                <a:gd name="T88" fmla="*/ 2 w 236"/>
                <a:gd name="T89" fmla="*/ 4 h 243"/>
                <a:gd name="T90" fmla="*/ 2 w 236"/>
                <a:gd name="T91" fmla="*/ 2 h 243"/>
                <a:gd name="T92" fmla="*/ 1 w 236"/>
                <a:gd name="T93" fmla="*/ 0 h 2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6" h="243">
                  <a:moveTo>
                    <a:pt x="8" y="0"/>
                  </a:moveTo>
                  <a:lnTo>
                    <a:pt x="22" y="2"/>
                  </a:lnTo>
                  <a:lnTo>
                    <a:pt x="37" y="4"/>
                  </a:lnTo>
                  <a:lnTo>
                    <a:pt x="51" y="6"/>
                  </a:lnTo>
                  <a:lnTo>
                    <a:pt x="66" y="8"/>
                  </a:lnTo>
                  <a:lnTo>
                    <a:pt x="80" y="9"/>
                  </a:lnTo>
                  <a:lnTo>
                    <a:pt x="93" y="12"/>
                  </a:lnTo>
                  <a:lnTo>
                    <a:pt x="108" y="13"/>
                  </a:lnTo>
                  <a:lnTo>
                    <a:pt x="122" y="15"/>
                  </a:lnTo>
                  <a:lnTo>
                    <a:pt x="136" y="17"/>
                  </a:lnTo>
                  <a:lnTo>
                    <a:pt x="151" y="19"/>
                  </a:lnTo>
                  <a:lnTo>
                    <a:pt x="165" y="21"/>
                  </a:lnTo>
                  <a:lnTo>
                    <a:pt x="180" y="22"/>
                  </a:lnTo>
                  <a:lnTo>
                    <a:pt x="194" y="24"/>
                  </a:lnTo>
                  <a:lnTo>
                    <a:pt x="208" y="27"/>
                  </a:lnTo>
                  <a:lnTo>
                    <a:pt x="223" y="28"/>
                  </a:lnTo>
                  <a:lnTo>
                    <a:pt x="236" y="30"/>
                  </a:lnTo>
                  <a:lnTo>
                    <a:pt x="234" y="33"/>
                  </a:lnTo>
                  <a:lnTo>
                    <a:pt x="233" y="37"/>
                  </a:lnTo>
                  <a:lnTo>
                    <a:pt x="231" y="40"/>
                  </a:lnTo>
                  <a:lnTo>
                    <a:pt x="228" y="45"/>
                  </a:lnTo>
                  <a:lnTo>
                    <a:pt x="227" y="53"/>
                  </a:lnTo>
                  <a:lnTo>
                    <a:pt x="225" y="61"/>
                  </a:lnTo>
                  <a:lnTo>
                    <a:pt x="224" y="69"/>
                  </a:lnTo>
                  <a:lnTo>
                    <a:pt x="221" y="77"/>
                  </a:lnTo>
                  <a:lnTo>
                    <a:pt x="218" y="78"/>
                  </a:lnTo>
                  <a:lnTo>
                    <a:pt x="216" y="80"/>
                  </a:lnTo>
                  <a:lnTo>
                    <a:pt x="212" y="81"/>
                  </a:lnTo>
                  <a:lnTo>
                    <a:pt x="209" y="82"/>
                  </a:lnTo>
                  <a:lnTo>
                    <a:pt x="209" y="86"/>
                  </a:lnTo>
                  <a:lnTo>
                    <a:pt x="209" y="90"/>
                  </a:lnTo>
                  <a:lnTo>
                    <a:pt x="208" y="93"/>
                  </a:lnTo>
                  <a:lnTo>
                    <a:pt x="208" y="97"/>
                  </a:lnTo>
                  <a:lnTo>
                    <a:pt x="210" y="98"/>
                  </a:lnTo>
                  <a:lnTo>
                    <a:pt x="213" y="98"/>
                  </a:lnTo>
                  <a:lnTo>
                    <a:pt x="217" y="98"/>
                  </a:lnTo>
                  <a:lnTo>
                    <a:pt x="220" y="98"/>
                  </a:lnTo>
                  <a:lnTo>
                    <a:pt x="219" y="104"/>
                  </a:lnTo>
                  <a:lnTo>
                    <a:pt x="218" y="110"/>
                  </a:lnTo>
                  <a:lnTo>
                    <a:pt x="217" y="115"/>
                  </a:lnTo>
                  <a:lnTo>
                    <a:pt x="216" y="121"/>
                  </a:lnTo>
                  <a:lnTo>
                    <a:pt x="213" y="122"/>
                  </a:lnTo>
                  <a:lnTo>
                    <a:pt x="211" y="122"/>
                  </a:lnTo>
                  <a:lnTo>
                    <a:pt x="209" y="123"/>
                  </a:lnTo>
                  <a:lnTo>
                    <a:pt x="206" y="125"/>
                  </a:lnTo>
                  <a:lnTo>
                    <a:pt x="208" y="128"/>
                  </a:lnTo>
                  <a:lnTo>
                    <a:pt x="210" y="131"/>
                  </a:lnTo>
                  <a:lnTo>
                    <a:pt x="211" y="135"/>
                  </a:lnTo>
                  <a:lnTo>
                    <a:pt x="212" y="138"/>
                  </a:lnTo>
                  <a:lnTo>
                    <a:pt x="212" y="143"/>
                  </a:lnTo>
                  <a:lnTo>
                    <a:pt x="212" y="146"/>
                  </a:lnTo>
                  <a:lnTo>
                    <a:pt x="211" y="151"/>
                  </a:lnTo>
                  <a:lnTo>
                    <a:pt x="211" y="154"/>
                  </a:lnTo>
                  <a:lnTo>
                    <a:pt x="209" y="157"/>
                  </a:lnTo>
                  <a:lnTo>
                    <a:pt x="206" y="159"/>
                  </a:lnTo>
                  <a:lnTo>
                    <a:pt x="204" y="161"/>
                  </a:lnTo>
                  <a:lnTo>
                    <a:pt x="202" y="164"/>
                  </a:lnTo>
                  <a:lnTo>
                    <a:pt x="204" y="167"/>
                  </a:lnTo>
                  <a:lnTo>
                    <a:pt x="206" y="169"/>
                  </a:lnTo>
                  <a:lnTo>
                    <a:pt x="208" y="173"/>
                  </a:lnTo>
                  <a:lnTo>
                    <a:pt x="210" y="176"/>
                  </a:lnTo>
                  <a:lnTo>
                    <a:pt x="209" y="180"/>
                  </a:lnTo>
                  <a:lnTo>
                    <a:pt x="209" y="183"/>
                  </a:lnTo>
                  <a:lnTo>
                    <a:pt x="208" y="188"/>
                  </a:lnTo>
                  <a:lnTo>
                    <a:pt x="206" y="191"/>
                  </a:lnTo>
                  <a:lnTo>
                    <a:pt x="205" y="194"/>
                  </a:lnTo>
                  <a:lnTo>
                    <a:pt x="203" y="197"/>
                  </a:lnTo>
                  <a:lnTo>
                    <a:pt x="202" y="201"/>
                  </a:lnTo>
                  <a:lnTo>
                    <a:pt x="199" y="203"/>
                  </a:lnTo>
                  <a:lnTo>
                    <a:pt x="198" y="207"/>
                  </a:lnTo>
                  <a:lnTo>
                    <a:pt x="196" y="213"/>
                  </a:lnTo>
                  <a:lnTo>
                    <a:pt x="195" y="218"/>
                  </a:lnTo>
                  <a:lnTo>
                    <a:pt x="193" y="224"/>
                  </a:lnTo>
                  <a:lnTo>
                    <a:pt x="190" y="226"/>
                  </a:lnTo>
                  <a:lnTo>
                    <a:pt x="188" y="229"/>
                  </a:lnTo>
                  <a:lnTo>
                    <a:pt x="185" y="233"/>
                  </a:lnTo>
                  <a:lnTo>
                    <a:pt x="182" y="236"/>
                  </a:lnTo>
                  <a:lnTo>
                    <a:pt x="167" y="241"/>
                  </a:lnTo>
                  <a:lnTo>
                    <a:pt x="146" y="243"/>
                  </a:lnTo>
                  <a:lnTo>
                    <a:pt x="122" y="243"/>
                  </a:lnTo>
                  <a:lnTo>
                    <a:pt x="96" y="241"/>
                  </a:lnTo>
                  <a:lnTo>
                    <a:pt x="70" y="237"/>
                  </a:lnTo>
                  <a:lnTo>
                    <a:pt x="46" y="231"/>
                  </a:lnTo>
                  <a:lnTo>
                    <a:pt x="26" y="224"/>
                  </a:lnTo>
                  <a:lnTo>
                    <a:pt x="12" y="214"/>
                  </a:lnTo>
                  <a:lnTo>
                    <a:pt x="11" y="204"/>
                  </a:lnTo>
                  <a:lnTo>
                    <a:pt x="9" y="192"/>
                  </a:lnTo>
                  <a:lnTo>
                    <a:pt x="9" y="182"/>
                  </a:lnTo>
                  <a:lnTo>
                    <a:pt x="9" y="171"/>
                  </a:lnTo>
                  <a:lnTo>
                    <a:pt x="8" y="168"/>
                  </a:lnTo>
                  <a:lnTo>
                    <a:pt x="6" y="167"/>
                  </a:lnTo>
                  <a:lnTo>
                    <a:pt x="5" y="165"/>
                  </a:lnTo>
                  <a:lnTo>
                    <a:pt x="2" y="163"/>
                  </a:lnTo>
                  <a:lnTo>
                    <a:pt x="2" y="159"/>
                  </a:lnTo>
                  <a:lnTo>
                    <a:pt x="2" y="156"/>
                  </a:lnTo>
                  <a:lnTo>
                    <a:pt x="2" y="152"/>
                  </a:lnTo>
                  <a:lnTo>
                    <a:pt x="2" y="148"/>
                  </a:lnTo>
                  <a:lnTo>
                    <a:pt x="6" y="145"/>
                  </a:lnTo>
                  <a:lnTo>
                    <a:pt x="9" y="144"/>
                  </a:lnTo>
                  <a:lnTo>
                    <a:pt x="13" y="142"/>
                  </a:lnTo>
                  <a:lnTo>
                    <a:pt x="16" y="139"/>
                  </a:lnTo>
                  <a:lnTo>
                    <a:pt x="12" y="139"/>
                  </a:lnTo>
                  <a:lnTo>
                    <a:pt x="8" y="138"/>
                  </a:lnTo>
                  <a:lnTo>
                    <a:pt x="4" y="138"/>
                  </a:lnTo>
                  <a:lnTo>
                    <a:pt x="0" y="138"/>
                  </a:lnTo>
                  <a:lnTo>
                    <a:pt x="1" y="133"/>
                  </a:lnTo>
                  <a:lnTo>
                    <a:pt x="2" y="126"/>
                  </a:lnTo>
                  <a:lnTo>
                    <a:pt x="2" y="119"/>
                  </a:lnTo>
                  <a:lnTo>
                    <a:pt x="4" y="113"/>
                  </a:lnTo>
                  <a:lnTo>
                    <a:pt x="6" y="112"/>
                  </a:lnTo>
                  <a:lnTo>
                    <a:pt x="9" y="111"/>
                  </a:lnTo>
                  <a:lnTo>
                    <a:pt x="13" y="111"/>
                  </a:lnTo>
                  <a:lnTo>
                    <a:pt x="16" y="110"/>
                  </a:lnTo>
                  <a:lnTo>
                    <a:pt x="14" y="106"/>
                  </a:lnTo>
                  <a:lnTo>
                    <a:pt x="12" y="103"/>
                  </a:lnTo>
                  <a:lnTo>
                    <a:pt x="9" y="99"/>
                  </a:lnTo>
                  <a:lnTo>
                    <a:pt x="7" y="96"/>
                  </a:lnTo>
                  <a:lnTo>
                    <a:pt x="6" y="92"/>
                  </a:lnTo>
                  <a:lnTo>
                    <a:pt x="6" y="89"/>
                  </a:lnTo>
                  <a:lnTo>
                    <a:pt x="6" y="85"/>
                  </a:lnTo>
                  <a:lnTo>
                    <a:pt x="6" y="82"/>
                  </a:lnTo>
                  <a:lnTo>
                    <a:pt x="9" y="80"/>
                  </a:lnTo>
                  <a:lnTo>
                    <a:pt x="14" y="77"/>
                  </a:lnTo>
                  <a:lnTo>
                    <a:pt x="17" y="76"/>
                  </a:lnTo>
                  <a:lnTo>
                    <a:pt x="21" y="74"/>
                  </a:lnTo>
                  <a:lnTo>
                    <a:pt x="21" y="70"/>
                  </a:lnTo>
                  <a:lnTo>
                    <a:pt x="21" y="67"/>
                  </a:lnTo>
                  <a:lnTo>
                    <a:pt x="21" y="65"/>
                  </a:lnTo>
                  <a:lnTo>
                    <a:pt x="21" y="61"/>
                  </a:lnTo>
                  <a:lnTo>
                    <a:pt x="19" y="59"/>
                  </a:lnTo>
                  <a:lnTo>
                    <a:pt x="16" y="57"/>
                  </a:lnTo>
                  <a:lnTo>
                    <a:pt x="13" y="54"/>
                  </a:lnTo>
                  <a:lnTo>
                    <a:pt x="11" y="52"/>
                  </a:lnTo>
                  <a:lnTo>
                    <a:pt x="12" y="45"/>
                  </a:lnTo>
                  <a:lnTo>
                    <a:pt x="13" y="37"/>
                  </a:lnTo>
                  <a:lnTo>
                    <a:pt x="13" y="30"/>
                  </a:lnTo>
                  <a:lnTo>
                    <a:pt x="14" y="23"/>
                  </a:lnTo>
                  <a:lnTo>
                    <a:pt x="13" y="17"/>
                  </a:lnTo>
                  <a:lnTo>
                    <a:pt x="12" y="12"/>
                  </a:lnTo>
                  <a:lnTo>
                    <a:pt x="9" y="6"/>
                  </a:lnTo>
                  <a:lnTo>
                    <a:pt x="8" y="0"/>
                  </a:lnTo>
                  <a:close/>
                </a:path>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23" name="Freeform 55"/>
            <p:cNvSpPr>
              <a:spLocks noChangeAspect="1"/>
            </p:cNvSpPr>
            <p:nvPr/>
          </p:nvSpPr>
          <p:spPr bwMode="auto">
            <a:xfrm>
              <a:off x="795" y="2731"/>
              <a:ext cx="107" cy="120"/>
            </a:xfrm>
            <a:custGeom>
              <a:avLst/>
              <a:gdLst>
                <a:gd name="T0" fmla="*/ 5 w 214"/>
                <a:gd name="T1" fmla="*/ 1 h 239"/>
                <a:gd name="T2" fmla="*/ 10 w 214"/>
                <a:gd name="T3" fmla="*/ 1 h 239"/>
                <a:gd name="T4" fmla="*/ 14 w 214"/>
                <a:gd name="T5" fmla="*/ 2 h 239"/>
                <a:gd name="T6" fmla="*/ 19 w 214"/>
                <a:gd name="T7" fmla="*/ 3 h 239"/>
                <a:gd name="T8" fmla="*/ 24 w 214"/>
                <a:gd name="T9" fmla="*/ 3 h 239"/>
                <a:gd name="T10" fmla="*/ 27 w 214"/>
                <a:gd name="T11" fmla="*/ 4 h 239"/>
                <a:gd name="T12" fmla="*/ 26 w 214"/>
                <a:gd name="T13" fmla="*/ 6 h 239"/>
                <a:gd name="T14" fmla="*/ 26 w 214"/>
                <a:gd name="T15" fmla="*/ 8 h 239"/>
                <a:gd name="T16" fmla="*/ 25 w 214"/>
                <a:gd name="T17" fmla="*/ 10 h 239"/>
                <a:gd name="T18" fmla="*/ 24 w 214"/>
                <a:gd name="T19" fmla="*/ 11 h 239"/>
                <a:gd name="T20" fmla="*/ 24 w 214"/>
                <a:gd name="T21" fmla="*/ 12 h 239"/>
                <a:gd name="T22" fmla="*/ 25 w 214"/>
                <a:gd name="T23" fmla="*/ 12 h 239"/>
                <a:gd name="T24" fmla="*/ 25 w 214"/>
                <a:gd name="T25" fmla="*/ 14 h 239"/>
                <a:gd name="T26" fmla="*/ 24 w 214"/>
                <a:gd name="T27" fmla="*/ 15 h 239"/>
                <a:gd name="T28" fmla="*/ 24 w 214"/>
                <a:gd name="T29" fmla="*/ 15 h 239"/>
                <a:gd name="T30" fmla="*/ 24 w 214"/>
                <a:gd name="T31" fmla="*/ 17 h 239"/>
                <a:gd name="T32" fmla="*/ 24 w 214"/>
                <a:gd name="T33" fmla="*/ 18 h 239"/>
                <a:gd name="T34" fmla="*/ 24 w 214"/>
                <a:gd name="T35" fmla="*/ 20 h 239"/>
                <a:gd name="T36" fmla="*/ 23 w 214"/>
                <a:gd name="T37" fmla="*/ 20 h 239"/>
                <a:gd name="T38" fmla="*/ 24 w 214"/>
                <a:gd name="T39" fmla="*/ 22 h 239"/>
                <a:gd name="T40" fmla="*/ 24 w 214"/>
                <a:gd name="T41" fmla="*/ 23 h 239"/>
                <a:gd name="T42" fmla="*/ 23 w 214"/>
                <a:gd name="T43" fmla="*/ 24 h 239"/>
                <a:gd name="T44" fmla="*/ 23 w 214"/>
                <a:gd name="T45" fmla="*/ 25 h 239"/>
                <a:gd name="T46" fmla="*/ 22 w 214"/>
                <a:gd name="T47" fmla="*/ 27 h 239"/>
                <a:gd name="T48" fmla="*/ 21 w 214"/>
                <a:gd name="T49" fmla="*/ 28 h 239"/>
                <a:gd name="T50" fmla="*/ 19 w 214"/>
                <a:gd name="T51" fmla="*/ 30 h 239"/>
                <a:gd name="T52" fmla="*/ 11 w 214"/>
                <a:gd name="T53" fmla="*/ 30 h 239"/>
                <a:gd name="T54" fmla="*/ 3 w 214"/>
                <a:gd name="T55" fmla="*/ 28 h 239"/>
                <a:gd name="T56" fmla="*/ 1 w 214"/>
                <a:gd name="T57" fmla="*/ 24 h 239"/>
                <a:gd name="T58" fmla="*/ 1 w 214"/>
                <a:gd name="T59" fmla="*/ 21 h 239"/>
                <a:gd name="T60" fmla="*/ 1 w 214"/>
                <a:gd name="T61" fmla="*/ 21 h 239"/>
                <a:gd name="T62" fmla="*/ 1 w 214"/>
                <a:gd name="T63" fmla="*/ 19 h 239"/>
                <a:gd name="T64" fmla="*/ 2 w 214"/>
                <a:gd name="T65" fmla="*/ 18 h 239"/>
                <a:gd name="T66" fmla="*/ 2 w 214"/>
                <a:gd name="T67" fmla="*/ 18 h 239"/>
                <a:gd name="T68" fmla="*/ 0 w 214"/>
                <a:gd name="T69" fmla="*/ 17 h 239"/>
                <a:gd name="T70" fmla="*/ 1 w 214"/>
                <a:gd name="T71" fmla="*/ 15 h 239"/>
                <a:gd name="T72" fmla="*/ 2 w 214"/>
                <a:gd name="T73" fmla="*/ 14 h 239"/>
                <a:gd name="T74" fmla="*/ 2 w 214"/>
                <a:gd name="T75" fmla="*/ 13 h 239"/>
                <a:gd name="T76" fmla="*/ 1 w 214"/>
                <a:gd name="T77" fmla="*/ 12 h 239"/>
                <a:gd name="T78" fmla="*/ 1 w 214"/>
                <a:gd name="T79" fmla="*/ 11 h 239"/>
                <a:gd name="T80" fmla="*/ 2 w 214"/>
                <a:gd name="T81" fmla="*/ 10 h 239"/>
                <a:gd name="T82" fmla="*/ 3 w 214"/>
                <a:gd name="T83" fmla="*/ 9 h 239"/>
                <a:gd name="T84" fmla="*/ 3 w 214"/>
                <a:gd name="T85" fmla="*/ 8 h 239"/>
                <a:gd name="T86" fmla="*/ 2 w 214"/>
                <a:gd name="T87" fmla="*/ 7 h 239"/>
                <a:gd name="T88" fmla="*/ 2 w 214"/>
                <a:gd name="T89" fmla="*/ 5 h 239"/>
                <a:gd name="T90" fmla="*/ 2 w 214"/>
                <a:gd name="T91" fmla="*/ 2 h 239"/>
                <a:gd name="T92" fmla="*/ 2 w 214"/>
                <a:gd name="T93" fmla="*/ 0 h 2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4" h="239">
                  <a:moveTo>
                    <a:pt x="10" y="0"/>
                  </a:moveTo>
                  <a:lnTo>
                    <a:pt x="23" y="1"/>
                  </a:lnTo>
                  <a:lnTo>
                    <a:pt x="35" y="3"/>
                  </a:lnTo>
                  <a:lnTo>
                    <a:pt x="48" y="4"/>
                  </a:lnTo>
                  <a:lnTo>
                    <a:pt x="61" y="5"/>
                  </a:lnTo>
                  <a:lnTo>
                    <a:pt x="73" y="8"/>
                  </a:lnTo>
                  <a:lnTo>
                    <a:pt x="86" y="9"/>
                  </a:lnTo>
                  <a:lnTo>
                    <a:pt x="99" y="11"/>
                  </a:lnTo>
                  <a:lnTo>
                    <a:pt x="112" y="12"/>
                  </a:lnTo>
                  <a:lnTo>
                    <a:pt x="125" y="15"/>
                  </a:lnTo>
                  <a:lnTo>
                    <a:pt x="138" y="16"/>
                  </a:lnTo>
                  <a:lnTo>
                    <a:pt x="150" y="18"/>
                  </a:lnTo>
                  <a:lnTo>
                    <a:pt x="163" y="19"/>
                  </a:lnTo>
                  <a:lnTo>
                    <a:pt x="176" y="21"/>
                  </a:lnTo>
                  <a:lnTo>
                    <a:pt x="188" y="23"/>
                  </a:lnTo>
                  <a:lnTo>
                    <a:pt x="201" y="25"/>
                  </a:lnTo>
                  <a:lnTo>
                    <a:pt x="214" y="26"/>
                  </a:lnTo>
                  <a:lnTo>
                    <a:pt x="212" y="29"/>
                  </a:lnTo>
                  <a:lnTo>
                    <a:pt x="209" y="33"/>
                  </a:lnTo>
                  <a:lnTo>
                    <a:pt x="208" y="36"/>
                  </a:lnTo>
                  <a:lnTo>
                    <a:pt x="206" y="41"/>
                  </a:lnTo>
                  <a:lnTo>
                    <a:pt x="205" y="49"/>
                  </a:lnTo>
                  <a:lnTo>
                    <a:pt x="202" y="56"/>
                  </a:lnTo>
                  <a:lnTo>
                    <a:pt x="201" y="64"/>
                  </a:lnTo>
                  <a:lnTo>
                    <a:pt x="199" y="72"/>
                  </a:lnTo>
                  <a:lnTo>
                    <a:pt x="197" y="73"/>
                  </a:lnTo>
                  <a:lnTo>
                    <a:pt x="194" y="74"/>
                  </a:lnTo>
                  <a:lnTo>
                    <a:pt x="191" y="77"/>
                  </a:lnTo>
                  <a:lnTo>
                    <a:pt x="188" y="78"/>
                  </a:lnTo>
                  <a:lnTo>
                    <a:pt x="187" y="82"/>
                  </a:lnTo>
                  <a:lnTo>
                    <a:pt x="187" y="86"/>
                  </a:lnTo>
                  <a:lnTo>
                    <a:pt x="187" y="89"/>
                  </a:lnTo>
                  <a:lnTo>
                    <a:pt x="186" y="93"/>
                  </a:lnTo>
                  <a:lnTo>
                    <a:pt x="188" y="93"/>
                  </a:lnTo>
                  <a:lnTo>
                    <a:pt x="192" y="93"/>
                  </a:lnTo>
                  <a:lnTo>
                    <a:pt x="195" y="94"/>
                  </a:lnTo>
                  <a:lnTo>
                    <a:pt x="198" y="94"/>
                  </a:lnTo>
                  <a:lnTo>
                    <a:pt x="197" y="100"/>
                  </a:lnTo>
                  <a:lnTo>
                    <a:pt x="197" y="106"/>
                  </a:lnTo>
                  <a:lnTo>
                    <a:pt x="195" y="111"/>
                  </a:lnTo>
                  <a:lnTo>
                    <a:pt x="194" y="117"/>
                  </a:lnTo>
                  <a:lnTo>
                    <a:pt x="192" y="117"/>
                  </a:lnTo>
                  <a:lnTo>
                    <a:pt x="190" y="118"/>
                  </a:lnTo>
                  <a:lnTo>
                    <a:pt x="187" y="118"/>
                  </a:lnTo>
                  <a:lnTo>
                    <a:pt x="185" y="119"/>
                  </a:lnTo>
                  <a:lnTo>
                    <a:pt x="186" y="123"/>
                  </a:lnTo>
                  <a:lnTo>
                    <a:pt x="188" y="126"/>
                  </a:lnTo>
                  <a:lnTo>
                    <a:pt x="190" y="131"/>
                  </a:lnTo>
                  <a:lnTo>
                    <a:pt x="191" y="134"/>
                  </a:lnTo>
                  <a:lnTo>
                    <a:pt x="190" y="138"/>
                  </a:lnTo>
                  <a:lnTo>
                    <a:pt x="190" y="142"/>
                  </a:lnTo>
                  <a:lnTo>
                    <a:pt x="190" y="146"/>
                  </a:lnTo>
                  <a:lnTo>
                    <a:pt x="188" y="150"/>
                  </a:lnTo>
                  <a:lnTo>
                    <a:pt x="187" y="153"/>
                  </a:lnTo>
                  <a:lnTo>
                    <a:pt x="185" y="154"/>
                  </a:lnTo>
                  <a:lnTo>
                    <a:pt x="184" y="156"/>
                  </a:lnTo>
                  <a:lnTo>
                    <a:pt x="182" y="159"/>
                  </a:lnTo>
                  <a:lnTo>
                    <a:pt x="184" y="162"/>
                  </a:lnTo>
                  <a:lnTo>
                    <a:pt x="185" y="165"/>
                  </a:lnTo>
                  <a:lnTo>
                    <a:pt x="187" y="169"/>
                  </a:lnTo>
                  <a:lnTo>
                    <a:pt x="188" y="171"/>
                  </a:lnTo>
                  <a:lnTo>
                    <a:pt x="187" y="176"/>
                  </a:lnTo>
                  <a:lnTo>
                    <a:pt x="186" y="179"/>
                  </a:lnTo>
                  <a:lnTo>
                    <a:pt x="185" y="183"/>
                  </a:lnTo>
                  <a:lnTo>
                    <a:pt x="184" y="186"/>
                  </a:lnTo>
                  <a:lnTo>
                    <a:pt x="183" y="188"/>
                  </a:lnTo>
                  <a:lnTo>
                    <a:pt x="182" y="192"/>
                  </a:lnTo>
                  <a:lnTo>
                    <a:pt x="179" y="195"/>
                  </a:lnTo>
                  <a:lnTo>
                    <a:pt x="178" y="198"/>
                  </a:lnTo>
                  <a:lnTo>
                    <a:pt x="177" y="202"/>
                  </a:lnTo>
                  <a:lnTo>
                    <a:pt x="176" y="208"/>
                  </a:lnTo>
                  <a:lnTo>
                    <a:pt x="174" y="213"/>
                  </a:lnTo>
                  <a:lnTo>
                    <a:pt x="172" y="218"/>
                  </a:lnTo>
                  <a:lnTo>
                    <a:pt x="170" y="222"/>
                  </a:lnTo>
                  <a:lnTo>
                    <a:pt x="168" y="224"/>
                  </a:lnTo>
                  <a:lnTo>
                    <a:pt x="165" y="228"/>
                  </a:lnTo>
                  <a:lnTo>
                    <a:pt x="163" y="231"/>
                  </a:lnTo>
                  <a:lnTo>
                    <a:pt x="149" y="237"/>
                  </a:lnTo>
                  <a:lnTo>
                    <a:pt x="131" y="239"/>
                  </a:lnTo>
                  <a:lnTo>
                    <a:pt x="109" y="239"/>
                  </a:lnTo>
                  <a:lnTo>
                    <a:pt x="85" y="238"/>
                  </a:lnTo>
                  <a:lnTo>
                    <a:pt x="62" y="233"/>
                  </a:lnTo>
                  <a:lnTo>
                    <a:pt x="40" y="228"/>
                  </a:lnTo>
                  <a:lnTo>
                    <a:pt x="21" y="221"/>
                  </a:lnTo>
                  <a:lnTo>
                    <a:pt x="10" y="212"/>
                  </a:lnTo>
                  <a:lnTo>
                    <a:pt x="9" y="201"/>
                  </a:lnTo>
                  <a:lnTo>
                    <a:pt x="8" y="190"/>
                  </a:lnTo>
                  <a:lnTo>
                    <a:pt x="8" y="179"/>
                  </a:lnTo>
                  <a:lnTo>
                    <a:pt x="9" y="169"/>
                  </a:lnTo>
                  <a:lnTo>
                    <a:pt x="8" y="167"/>
                  </a:lnTo>
                  <a:lnTo>
                    <a:pt x="5" y="164"/>
                  </a:lnTo>
                  <a:lnTo>
                    <a:pt x="4" y="163"/>
                  </a:lnTo>
                  <a:lnTo>
                    <a:pt x="2" y="161"/>
                  </a:lnTo>
                  <a:lnTo>
                    <a:pt x="2" y="157"/>
                  </a:lnTo>
                  <a:lnTo>
                    <a:pt x="2" y="153"/>
                  </a:lnTo>
                  <a:lnTo>
                    <a:pt x="2" y="149"/>
                  </a:lnTo>
                  <a:lnTo>
                    <a:pt x="2" y="146"/>
                  </a:lnTo>
                  <a:lnTo>
                    <a:pt x="5" y="144"/>
                  </a:lnTo>
                  <a:lnTo>
                    <a:pt x="9" y="141"/>
                  </a:lnTo>
                  <a:lnTo>
                    <a:pt x="11" y="140"/>
                  </a:lnTo>
                  <a:lnTo>
                    <a:pt x="15" y="138"/>
                  </a:lnTo>
                  <a:lnTo>
                    <a:pt x="11" y="137"/>
                  </a:lnTo>
                  <a:lnTo>
                    <a:pt x="8" y="137"/>
                  </a:lnTo>
                  <a:lnTo>
                    <a:pt x="4" y="137"/>
                  </a:lnTo>
                  <a:lnTo>
                    <a:pt x="0" y="135"/>
                  </a:lnTo>
                  <a:lnTo>
                    <a:pt x="1" y="130"/>
                  </a:lnTo>
                  <a:lnTo>
                    <a:pt x="2" y="123"/>
                  </a:lnTo>
                  <a:lnTo>
                    <a:pt x="2" y="117"/>
                  </a:lnTo>
                  <a:lnTo>
                    <a:pt x="3" y="111"/>
                  </a:lnTo>
                  <a:lnTo>
                    <a:pt x="6" y="110"/>
                  </a:lnTo>
                  <a:lnTo>
                    <a:pt x="9" y="109"/>
                  </a:lnTo>
                  <a:lnTo>
                    <a:pt x="12" y="109"/>
                  </a:lnTo>
                  <a:lnTo>
                    <a:pt x="15" y="108"/>
                  </a:lnTo>
                  <a:lnTo>
                    <a:pt x="12" y="104"/>
                  </a:lnTo>
                  <a:lnTo>
                    <a:pt x="11" y="101"/>
                  </a:lnTo>
                  <a:lnTo>
                    <a:pt x="9" y="97"/>
                  </a:lnTo>
                  <a:lnTo>
                    <a:pt x="6" y="93"/>
                  </a:lnTo>
                  <a:lnTo>
                    <a:pt x="6" y="91"/>
                  </a:lnTo>
                  <a:lnTo>
                    <a:pt x="6" y="87"/>
                  </a:lnTo>
                  <a:lnTo>
                    <a:pt x="6" y="84"/>
                  </a:lnTo>
                  <a:lnTo>
                    <a:pt x="6" y="79"/>
                  </a:lnTo>
                  <a:lnTo>
                    <a:pt x="9" y="78"/>
                  </a:lnTo>
                  <a:lnTo>
                    <a:pt x="12" y="76"/>
                  </a:lnTo>
                  <a:lnTo>
                    <a:pt x="16" y="74"/>
                  </a:lnTo>
                  <a:lnTo>
                    <a:pt x="19" y="72"/>
                  </a:lnTo>
                  <a:lnTo>
                    <a:pt x="19" y="69"/>
                  </a:lnTo>
                  <a:lnTo>
                    <a:pt x="20" y="65"/>
                  </a:lnTo>
                  <a:lnTo>
                    <a:pt x="20" y="63"/>
                  </a:lnTo>
                  <a:lnTo>
                    <a:pt x="20" y="59"/>
                  </a:lnTo>
                  <a:lnTo>
                    <a:pt x="18" y="57"/>
                  </a:lnTo>
                  <a:lnTo>
                    <a:pt x="16" y="55"/>
                  </a:lnTo>
                  <a:lnTo>
                    <a:pt x="12" y="53"/>
                  </a:lnTo>
                  <a:lnTo>
                    <a:pt x="10" y="50"/>
                  </a:lnTo>
                  <a:lnTo>
                    <a:pt x="11" y="43"/>
                  </a:lnTo>
                  <a:lnTo>
                    <a:pt x="12" y="36"/>
                  </a:lnTo>
                  <a:lnTo>
                    <a:pt x="12" y="29"/>
                  </a:lnTo>
                  <a:lnTo>
                    <a:pt x="13" y="21"/>
                  </a:lnTo>
                  <a:lnTo>
                    <a:pt x="12" y="16"/>
                  </a:lnTo>
                  <a:lnTo>
                    <a:pt x="12" y="10"/>
                  </a:lnTo>
                  <a:lnTo>
                    <a:pt x="11" y="5"/>
                  </a:lnTo>
                  <a:lnTo>
                    <a:pt x="10" y="0"/>
                  </a:lnTo>
                  <a:close/>
                </a:path>
              </a:pathLst>
            </a:custGeom>
            <a:solidFill>
              <a:srgbClr val="7777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24" name="Freeform 56"/>
            <p:cNvSpPr>
              <a:spLocks noChangeAspect="1"/>
            </p:cNvSpPr>
            <p:nvPr/>
          </p:nvSpPr>
          <p:spPr bwMode="auto">
            <a:xfrm>
              <a:off x="801" y="2732"/>
              <a:ext cx="95" cy="119"/>
            </a:xfrm>
            <a:custGeom>
              <a:avLst/>
              <a:gdLst>
                <a:gd name="T0" fmla="*/ 7 w 190"/>
                <a:gd name="T1" fmla="*/ 1 h 237"/>
                <a:gd name="T2" fmla="*/ 16 w 190"/>
                <a:gd name="T3" fmla="*/ 2 h 237"/>
                <a:gd name="T4" fmla="*/ 24 w 190"/>
                <a:gd name="T5" fmla="*/ 3 h 237"/>
                <a:gd name="T6" fmla="*/ 24 w 190"/>
                <a:gd name="T7" fmla="*/ 5 h 237"/>
                <a:gd name="T8" fmla="*/ 23 w 190"/>
                <a:gd name="T9" fmla="*/ 7 h 237"/>
                <a:gd name="T10" fmla="*/ 22 w 190"/>
                <a:gd name="T11" fmla="*/ 9 h 237"/>
                <a:gd name="T12" fmla="*/ 21 w 190"/>
                <a:gd name="T13" fmla="*/ 10 h 237"/>
                <a:gd name="T14" fmla="*/ 21 w 190"/>
                <a:gd name="T15" fmla="*/ 11 h 237"/>
                <a:gd name="T16" fmla="*/ 22 w 190"/>
                <a:gd name="T17" fmla="*/ 12 h 237"/>
                <a:gd name="T18" fmla="*/ 22 w 190"/>
                <a:gd name="T19" fmla="*/ 13 h 237"/>
                <a:gd name="T20" fmla="*/ 22 w 190"/>
                <a:gd name="T21" fmla="*/ 15 h 237"/>
                <a:gd name="T22" fmla="*/ 21 w 190"/>
                <a:gd name="T23" fmla="*/ 15 h 237"/>
                <a:gd name="T24" fmla="*/ 21 w 190"/>
                <a:gd name="T25" fmla="*/ 16 h 237"/>
                <a:gd name="T26" fmla="*/ 21 w 190"/>
                <a:gd name="T27" fmla="*/ 17 h 237"/>
                <a:gd name="T28" fmla="*/ 21 w 190"/>
                <a:gd name="T29" fmla="*/ 19 h 237"/>
                <a:gd name="T30" fmla="*/ 21 w 190"/>
                <a:gd name="T31" fmla="*/ 20 h 237"/>
                <a:gd name="T32" fmla="*/ 21 w 190"/>
                <a:gd name="T33" fmla="*/ 21 h 237"/>
                <a:gd name="T34" fmla="*/ 21 w 190"/>
                <a:gd name="T35" fmla="*/ 22 h 237"/>
                <a:gd name="T36" fmla="*/ 21 w 190"/>
                <a:gd name="T37" fmla="*/ 23 h 237"/>
                <a:gd name="T38" fmla="*/ 20 w 190"/>
                <a:gd name="T39" fmla="*/ 24 h 237"/>
                <a:gd name="T40" fmla="*/ 20 w 190"/>
                <a:gd name="T41" fmla="*/ 26 h 237"/>
                <a:gd name="T42" fmla="*/ 19 w 190"/>
                <a:gd name="T43" fmla="*/ 28 h 237"/>
                <a:gd name="T44" fmla="*/ 18 w 190"/>
                <a:gd name="T45" fmla="*/ 29 h 237"/>
                <a:gd name="T46" fmla="*/ 12 w 190"/>
                <a:gd name="T47" fmla="*/ 30 h 237"/>
                <a:gd name="T48" fmla="*/ 5 w 190"/>
                <a:gd name="T49" fmla="*/ 29 h 237"/>
                <a:gd name="T50" fmla="*/ 1 w 190"/>
                <a:gd name="T51" fmla="*/ 25 h 237"/>
                <a:gd name="T52" fmla="*/ 1 w 190"/>
                <a:gd name="T53" fmla="*/ 21 h 237"/>
                <a:gd name="T54" fmla="*/ 1 w 190"/>
                <a:gd name="T55" fmla="*/ 21 h 237"/>
                <a:gd name="T56" fmla="*/ 1 w 190"/>
                <a:gd name="T57" fmla="*/ 20 h 237"/>
                <a:gd name="T58" fmla="*/ 1 w 190"/>
                <a:gd name="T59" fmla="*/ 18 h 237"/>
                <a:gd name="T60" fmla="*/ 2 w 190"/>
                <a:gd name="T61" fmla="*/ 18 h 237"/>
                <a:gd name="T62" fmla="*/ 1 w 190"/>
                <a:gd name="T63" fmla="*/ 17 h 237"/>
                <a:gd name="T64" fmla="*/ 1 w 190"/>
                <a:gd name="T65" fmla="*/ 16 h 237"/>
                <a:gd name="T66" fmla="*/ 1 w 190"/>
                <a:gd name="T67" fmla="*/ 14 h 237"/>
                <a:gd name="T68" fmla="*/ 2 w 190"/>
                <a:gd name="T69" fmla="*/ 14 h 237"/>
                <a:gd name="T70" fmla="*/ 1 w 190"/>
                <a:gd name="T71" fmla="*/ 13 h 237"/>
                <a:gd name="T72" fmla="*/ 1 w 190"/>
                <a:gd name="T73" fmla="*/ 11 h 237"/>
                <a:gd name="T74" fmla="*/ 2 w 190"/>
                <a:gd name="T75" fmla="*/ 10 h 237"/>
                <a:gd name="T76" fmla="*/ 3 w 190"/>
                <a:gd name="T77" fmla="*/ 9 h 237"/>
                <a:gd name="T78" fmla="*/ 3 w 190"/>
                <a:gd name="T79" fmla="*/ 8 h 237"/>
                <a:gd name="T80" fmla="*/ 2 w 190"/>
                <a:gd name="T81" fmla="*/ 7 h 237"/>
                <a:gd name="T82" fmla="*/ 2 w 190"/>
                <a:gd name="T83" fmla="*/ 6 h 237"/>
                <a:gd name="T84" fmla="*/ 2 w 190"/>
                <a:gd name="T85" fmla="*/ 3 h 237"/>
                <a:gd name="T86" fmla="*/ 2 w 190"/>
                <a:gd name="T87" fmla="*/ 1 h 2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0" h="237">
                  <a:moveTo>
                    <a:pt x="10" y="0"/>
                  </a:moveTo>
                  <a:lnTo>
                    <a:pt x="33" y="3"/>
                  </a:lnTo>
                  <a:lnTo>
                    <a:pt x="55" y="6"/>
                  </a:lnTo>
                  <a:lnTo>
                    <a:pt x="78" y="9"/>
                  </a:lnTo>
                  <a:lnTo>
                    <a:pt x="100" y="11"/>
                  </a:lnTo>
                  <a:lnTo>
                    <a:pt x="123" y="15"/>
                  </a:lnTo>
                  <a:lnTo>
                    <a:pt x="145" y="17"/>
                  </a:lnTo>
                  <a:lnTo>
                    <a:pt x="168" y="21"/>
                  </a:lnTo>
                  <a:lnTo>
                    <a:pt x="190" y="23"/>
                  </a:lnTo>
                  <a:lnTo>
                    <a:pt x="189" y="26"/>
                  </a:lnTo>
                  <a:lnTo>
                    <a:pt x="187" y="31"/>
                  </a:lnTo>
                  <a:lnTo>
                    <a:pt x="186" y="34"/>
                  </a:lnTo>
                  <a:lnTo>
                    <a:pt x="183" y="39"/>
                  </a:lnTo>
                  <a:lnTo>
                    <a:pt x="182" y="47"/>
                  </a:lnTo>
                  <a:lnTo>
                    <a:pt x="180" y="54"/>
                  </a:lnTo>
                  <a:lnTo>
                    <a:pt x="179" y="62"/>
                  </a:lnTo>
                  <a:lnTo>
                    <a:pt x="177" y="70"/>
                  </a:lnTo>
                  <a:lnTo>
                    <a:pt x="175" y="71"/>
                  </a:lnTo>
                  <a:lnTo>
                    <a:pt x="173" y="72"/>
                  </a:lnTo>
                  <a:lnTo>
                    <a:pt x="169" y="75"/>
                  </a:lnTo>
                  <a:lnTo>
                    <a:pt x="167" y="76"/>
                  </a:lnTo>
                  <a:lnTo>
                    <a:pt x="167" y="80"/>
                  </a:lnTo>
                  <a:lnTo>
                    <a:pt x="167" y="84"/>
                  </a:lnTo>
                  <a:lnTo>
                    <a:pt x="166" y="87"/>
                  </a:lnTo>
                  <a:lnTo>
                    <a:pt x="166" y="91"/>
                  </a:lnTo>
                  <a:lnTo>
                    <a:pt x="168" y="91"/>
                  </a:lnTo>
                  <a:lnTo>
                    <a:pt x="171" y="91"/>
                  </a:lnTo>
                  <a:lnTo>
                    <a:pt x="173" y="91"/>
                  </a:lnTo>
                  <a:lnTo>
                    <a:pt x="175" y="92"/>
                  </a:lnTo>
                  <a:lnTo>
                    <a:pt x="174" y="98"/>
                  </a:lnTo>
                  <a:lnTo>
                    <a:pt x="174" y="102"/>
                  </a:lnTo>
                  <a:lnTo>
                    <a:pt x="173" y="108"/>
                  </a:lnTo>
                  <a:lnTo>
                    <a:pt x="172" y="114"/>
                  </a:lnTo>
                  <a:lnTo>
                    <a:pt x="169" y="115"/>
                  </a:lnTo>
                  <a:lnTo>
                    <a:pt x="168" y="115"/>
                  </a:lnTo>
                  <a:lnTo>
                    <a:pt x="166" y="116"/>
                  </a:lnTo>
                  <a:lnTo>
                    <a:pt x="164" y="117"/>
                  </a:lnTo>
                  <a:lnTo>
                    <a:pt x="165" y="121"/>
                  </a:lnTo>
                  <a:lnTo>
                    <a:pt x="166" y="124"/>
                  </a:lnTo>
                  <a:lnTo>
                    <a:pt x="167" y="128"/>
                  </a:lnTo>
                  <a:lnTo>
                    <a:pt x="168" y="131"/>
                  </a:lnTo>
                  <a:lnTo>
                    <a:pt x="168" y="136"/>
                  </a:lnTo>
                  <a:lnTo>
                    <a:pt x="168" y="139"/>
                  </a:lnTo>
                  <a:lnTo>
                    <a:pt x="167" y="143"/>
                  </a:lnTo>
                  <a:lnTo>
                    <a:pt x="167" y="147"/>
                  </a:lnTo>
                  <a:lnTo>
                    <a:pt x="166" y="150"/>
                  </a:lnTo>
                  <a:lnTo>
                    <a:pt x="164" y="151"/>
                  </a:lnTo>
                  <a:lnTo>
                    <a:pt x="163" y="153"/>
                  </a:lnTo>
                  <a:lnTo>
                    <a:pt x="160" y="155"/>
                  </a:lnTo>
                  <a:lnTo>
                    <a:pt x="161" y="159"/>
                  </a:lnTo>
                  <a:lnTo>
                    <a:pt x="163" y="162"/>
                  </a:lnTo>
                  <a:lnTo>
                    <a:pt x="165" y="166"/>
                  </a:lnTo>
                  <a:lnTo>
                    <a:pt x="166" y="169"/>
                  </a:lnTo>
                  <a:lnTo>
                    <a:pt x="165" y="173"/>
                  </a:lnTo>
                  <a:lnTo>
                    <a:pt x="165" y="176"/>
                  </a:lnTo>
                  <a:lnTo>
                    <a:pt x="164" y="180"/>
                  </a:lnTo>
                  <a:lnTo>
                    <a:pt x="163" y="183"/>
                  </a:lnTo>
                  <a:lnTo>
                    <a:pt x="161" y="185"/>
                  </a:lnTo>
                  <a:lnTo>
                    <a:pt x="160" y="189"/>
                  </a:lnTo>
                  <a:lnTo>
                    <a:pt x="158" y="192"/>
                  </a:lnTo>
                  <a:lnTo>
                    <a:pt x="157" y="195"/>
                  </a:lnTo>
                  <a:lnTo>
                    <a:pt x="156" y="200"/>
                  </a:lnTo>
                  <a:lnTo>
                    <a:pt x="154" y="205"/>
                  </a:lnTo>
                  <a:lnTo>
                    <a:pt x="152" y="211"/>
                  </a:lnTo>
                  <a:lnTo>
                    <a:pt x="151" y="216"/>
                  </a:lnTo>
                  <a:lnTo>
                    <a:pt x="149" y="219"/>
                  </a:lnTo>
                  <a:lnTo>
                    <a:pt x="148" y="222"/>
                  </a:lnTo>
                  <a:lnTo>
                    <a:pt x="145" y="226"/>
                  </a:lnTo>
                  <a:lnTo>
                    <a:pt x="143" y="229"/>
                  </a:lnTo>
                  <a:lnTo>
                    <a:pt x="131" y="235"/>
                  </a:lnTo>
                  <a:lnTo>
                    <a:pt x="114" y="237"/>
                  </a:lnTo>
                  <a:lnTo>
                    <a:pt x="95" y="237"/>
                  </a:lnTo>
                  <a:lnTo>
                    <a:pt x="74" y="236"/>
                  </a:lnTo>
                  <a:lnTo>
                    <a:pt x="53" y="233"/>
                  </a:lnTo>
                  <a:lnTo>
                    <a:pt x="33" y="227"/>
                  </a:lnTo>
                  <a:lnTo>
                    <a:pt x="17" y="220"/>
                  </a:lnTo>
                  <a:lnTo>
                    <a:pt x="7" y="212"/>
                  </a:lnTo>
                  <a:lnTo>
                    <a:pt x="6" y="200"/>
                  </a:lnTo>
                  <a:lnTo>
                    <a:pt x="6" y="190"/>
                  </a:lnTo>
                  <a:lnTo>
                    <a:pt x="6" y="180"/>
                  </a:lnTo>
                  <a:lnTo>
                    <a:pt x="7" y="168"/>
                  </a:lnTo>
                  <a:lnTo>
                    <a:pt x="6" y="166"/>
                  </a:lnTo>
                  <a:lnTo>
                    <a:pt x="5" y="165"/>
                  </a:lnTo>
                  <a:lnTo>
                    <a:pt x="2" y="162"/>
                  </a:lnTo>
                  <a:lnTo>
                    <a:pt x="1" y="161"/>
                  </a:lnTo>
                  <a:lnTo>
                    <a:pt x="1" y="157"/>
                  </a:lnTo>
                  <a:lnTo>
                    <a:pt x="1" y="153"/>
                  </a:lnTo>
                  <a:lnTo>
                    <a:pt x="1" y="150"/>
                  </a:lnTo>
                  <a:lnTo>
                    <a:pt x="1" y="146"/>
                  </a:lnTo>
                  <a:lnTo>
                    <a:pt x="5" y="144"/>
                  </a:lnTo>
                  <a:lnTo>
                    <a:pt x="7" y="142"/>
                  </a:lnTo>
                  <a:lnTo>
                    <a:pt x="10" y="139"/>
                  </a:lnTo>
                  <a:lnTo>
                    <a:pt x="13" y="137"/>
                  </a:lnTo>
                  <a:lnTo>
                    <a:pt x="9" y="137"/>
                  </a:lnTo>
                  <a:lnTo>
                    <a:pt x="7" y="136"/>
                  </a:lnTo>
                  <a:lnTo>
                    <a:pt x="4" y="136"/>
                  </a:lnTo>
                  <a:lnTo>
                    <a:pt x="0" y="136"/>
                  </a:lnTo>
                  <a:lnTo>
                    <a:pt x="1" y="130"/>
                  </a:lnTo>
                  <a:lnTo>
                    <a:pt x="2" y="123"/>
                  </a:lnTo>
                  <a:lnTo>
                    <a:pt x="2" y="117"/>
                  </a:lnTo>
                  <a:lnTo>
                    <a:pt x="4" y="110"/>
                  </a:lnTo>
                  <a:lnTo>
                    <a:pt x="6" y="110"/>
                  </a:lnTo>
                  <a:lnTo>
                    <a:pt x="9" y="109"/>
                  </a:lnTo>
                  <a:lnTo>
                    <a:pt x="12" y="109"/>
                  </a:lnTo>
                  <a:lnTo>
                    <a:pt x="14" y="108"/>
                  </a:lnTo>
                  <a:lnTo>
                    <a:pt x="12" y="105"/>
                  </a:lnTo>
                  <a:lnTo>
                    <a:pt x="10" y="101"/>
                  </a:lnTo>
                  <a:lnTo>
                    <a:pt x="8" y="98"/>
                  </a:lnTo>
                  <a:lnTo>
                    <a:pt x="6" y="93"/>
                  </a:lnTo>
                  <a:lnTo>
                    <a:pt x="6" y="91"/>
                  </a:lnTo>
                  <a:lnTo>
                    <a:pt x="6" y="87"/>
                  </a:lnTo>
                  <a:lnTo>
                    <a:pt x="6" y="84"/>
                  </a:lnTo>
                  <a:lnTo>
                    <a:pt x="6" y="80"/>
                  </a:lnTo>
                  <a:lnTo>
                    <a:pt x="9" y="78"/>
                  </a:lnTo>
                  <a:lnTo>
                    <a:pt x="13" y="76"/>
                  </a:lnTo>
                  <a:lnTo>
                    <a:pt x="15" y="74"/>
                  </a:lnTo>
                  <a:lnTo>
                    <a:pt x="19" y="72"/>
                  </a:lnTo>
                  <a:lnTo>
                    <a:pt x="19" y="69"/>
                  </a:lnTo>
                  <a:lnTo>
                    <a:pt x="19" y="66"/>
                  </a:lnTo>
                  <a:lnTo>
                    <a:pt x="19" y="63"/>
                  </a:lnTo>
                  <a:lnTo>
                    <a:pt x="19" y="60"/>
                  </a:lnTo>
                  <a:lnTo>
                    <a:pt x="16" y="57"/>
                  </a:lnTo>
                  <a:lnTo>
                    <a:pt x="15" y="55"/>
                  </a:lnTo>
                  <a:lnTo>
                    <a:pt x="13" y="53"/>
                  </a:lnTo>
                  <a:lnTo>
                    <a:pt x="10" y="51"/>
                  </a:lnTo>
                  <a:lnTo>
                    <a:pt x="12" y="44"/>
                  </a:lnTo>
                  <a:lnTo>
                    <a:pt x="13" y="37"/>
                  </a:lnTo>
                  <a:lnTo>
                    <a:pt x="13" y="30"/>
                  </a:lnTo>
                  <a:lnTo>
                    <a:pt x="14" y="23"/>
                  </a:lnTo>
                  <a:lnTo>
                    <a:pt x="13" y="17"/>
                  </a:lnTo>
                  <a:lnTo>
                    <a:pt x="13" y="11"/>
                  </a:lnTo>
                  <a:lnTo>
                    <a:pt x="12" y="6"/>
                  </a:lnTo>
                  <a:lnTo>
                    <a:pt x="10" y="0"/>
                  </a:lnTo>
                  <a:close/>
                </a:path>
              </a:pathLst>
            </a:custGeom>
            <a:solidFill>
              <a:srgbClr val="82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25" name="Freeform 57"/>
            <p:cNvSpPr>
              <a:spLocks noChangeAspect="1"/>
            </p:cNvSpPr>
            <p:nvPr/>
          </p:nvSpPr>
          <p:spPr bwMode="auto">
            <a:xfrm>
              <a:off x="806" y="2734"/>
              <a:ext cx="84" cy="117"/>
            </a:xfrm>
            <a:custGeom>
              <a:avLst/>
              <a:gdLst>
                <a:gd name="T0" fmla="*/ 7 w 167"/>
                <a:gd name="T1" fmla="*/ 1 h 234"/>
                <a:gd name="T2" fmla="*/ 14 w 167"/>
                <a:gd name="T3" fmla="*/ 2 h 234"/>
                <a:gd name="T4" fmla="*/ 21 w 167"/>
                <a:gd name="T5" fmla="*/ 3 h 234"/>
                <a:gd name="T6" fmla="*/ 21 w 167"/>
                <a:gd name="T7" fmla="*/ 4 h 234"/>
                <a:gd name="T8" fmla="*/ 20 w 167"/>
                <a:gd name="T9" fmla="*/ 7 h 234"/>
                <a:gd name="T10" fmla="*/ 19 w 167"/>
                <a:gd name="T11" fmla="*/ 9 h 234"/>
                <a:gd name="T12" fmla="*/ 19 w 167"/>
                <a:gd name="T13" fmla="*/ 10 h 234"/>
                <a:gd name="T14" fmla="*/ 19 w 167"/>
                <a:gd name="T15" fmla="*/ 11 h 234"/>
                <a:gd name="T16" fmla="*/ 19 w 167"/>
                <a:gd name="T17" fmla="*/ 11 h 234"/>
                <a:gd name="T18" fmla="*/ 19 w 167"/>
                <a:gd name="T19" fmla="*/ 12 h 234"/>
                <a:gd name="T20" fmla="*/ 19 w 167"/>
                <a:gd name="T21" fmla="*/ 14 h 234"/>
                <a:gd name="T22" fmla="*/ 18 w 167"/>
                <a:gd name="T23" fmla="*/ 14 h 234"/>
                <a:gd name="T24" fmla="*/ 18 w 167"/>
                <a:gd name="T25" fmla="*/ 15 h 234"/>
                <a:gd name="T26" fmla="*/ 19 w 167"/>
                <a:gd name="T27" fmla="*/ 17 h 234"/>
                <a:gd name="T28" fmla="*/ 18 w 167"/>
                <a:gd name="T29" fmla="*/ 18 h 234"/>
                <a:gd name="T30" fmla="*/ 18 w 167"/>
                <a:gd name="T31" fmla="*/ 19 h 234"/>
                <a:gd name="T32" fmla="*/ 18 w 167"/>
                <a:gd name="T33" fmla="*/ 20 h 234"/>
                <a:gd name="T34" fmla="*/ 18 w 167"/>
                <a:gd name="T35" fmla="*/ 22 h 234"/>
                <a:gd name="T36" fmla="*/ 18 w 167"/>
                <a:gd name="T37" fmla="*/ 23 h 234"/>
                <a:gd name="T38" fmla="*/ 17 w 167"/>
                <a:gd name="T39" fmla="*/ 24 h 234"/>
                <a:gd name="T40" fmla="*/ 17 w 167"/>
                <a:gd name="T41" fmla="*/ 26 h 234"/>
                <a:gd name="T42" fmla="*/ 17 w 167"/>
                <a:gd name="T43" fmla="*/ 27 h 234"/>
                <a:gd name="T44" fmla="*/ 16 w 167"/>
                <a:gd name="T45" fmla="*/ 29 h 234"/>
                <a:gd name="T46" fmla="*/ 10 w 167"/>
                <a:gd name="T47" fmla="*/ 30 h 234"/>
                <a:gd name="T48" fmla="*/ 4 w 167"/>
                <a:gd name="T49" fmla="*/ 29 h 234"/>
                <a:gd name="T50" fmla="*/ 1 w 167"/>
                <a:gd name="T51" fmla="*/ 25 h 234"/>
                <a:gd name="T52" fmla="*/ 1 w 167"/>
                <a:gd name="T53" fmla="*/ 21 h 234"/>
                <a:gd name="T54" fmla="*/ 1 w 167"/>
                <a:gd name="T55" fmla="*/ 21 h 234"/>
                <a:gd name="T56" fmla="*/ 0 w 167"/>
                <a:gd name="T57" fmla="*/ 19 h 234"/>
                <a:gd name="T58" fmla="*/ 1 w 167"/>
                <a:gd name="T59" fmla="*/ 18 h 234"/>
                <a:gd name="T60" fmla="*/ 2 w 167"/>
                <a:gd name="T61" fmla="*/ 17 h 234"/>
                <a:gd name="T62" fmla="*/ 1 w 167"/>
                <a:gd name="T63" fmla="*/ 17 h 234"/>
                <a:gd name="T64" fmla="*/ 1 w 167"/>
                <a:gd name="T65" fmla="*/ 16 h 234"/>
                <a:gd name="T66" fmla="*/ 1 w 167"/>
                <a:gd name="T67" fmla="*/ 14 h 234"/>
                <a:gd name="T68" fmla="*/ 2 w 167"/>
                <a:gd name="T69" fmla="*/ 14 h 234"/>
                <a:gd name="T70" fmla="*/ 1 w 167"/>
                <a:gd name="T71" fmla="*/ 12 h 234"/>
                <a:gd name="T72" fmla="*/ 1 w 167"/>
                <a:gd name="T73" fmla="*/ 11 h 234"/>
                <a:gd name="T74" fmla="*/ 1 w 167"/>
                <a:gd name="T75" fmla="*/ 10 h 234"/>
                <a:gd name="T76" fmla="*/ 2 w 167"/>
                <a:gd name="T77" fmla="*/ 9 h 234"/>
                <a:gd name="T78" fmla="*/ 3 w 167"/>
                <a:gd name="T79" fmla="*/ 8 h 234"/>
                <a:gd name="T80" fmla="*/ 2 w 167"/>
                <a:gd name="T81" fmla="*/ 7 h 234"/>
                <a:gd name="T82" fmla="*/ 2 w 167"/>
                <a:gd name="T83" fmla="*/ 6 h 234"/>
                <a:gd name="T84" fmla="*/ 2 w 167"/>
                <a:gd name="T85" fmla="*/ 3 h 234"/>
                <a:gd name="T86" fmla="*/ 2 w 167"/>
                <a:gd name="T87" fmla="*/ 1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7" h="234">
                  <a:moveTo>
                    <a:pt x="10" y="0"/>
                  </a:moveTo>
                  <a:lnTo>
                    <a:pt x="30" y="3"/>
                  </a:lnTo>
                  <a:lnTo>
                    <a:pt x="49" y="5"/>
                  </a:lnTo>
                  <a:lnTo>
                    <a:pt x="69" y="7"/>
                  </a:lnTo>
                  <a:lnTo>
                    <a:pt x="88" y="10"/>
                  </a:lnTo>
                  <a:lnTo>
                    <a:pt x="108" y="13"/>
                  </a:lnTo>
                  <a:lnTo>
                    <a:pt x="127" y="15"/>
                  </a:lnTo>
                  <a:lnTo>
                    <a:pt x="147" y="18"/>
                  </a:lnTo>
                  <a:lnTo>
                    <a:pt x="167" y="20"/>
                  </a:lnTo>
                  <a:lnTo>
                    <a:pt x="165" y="23"/>
                  </a:lnTo>
                  <a:lnTo>
                    <a:pt x="163" y="27"/>
                  </a:lnTo>
                  <a:lnTo>
                    <a:pt x="162" y="31"/>
                  </a:lnTo>
                  <a:lnTo>
                    <a:pt x="160" y="35"/>
                  </a:lnTo>
                  <a:lnTo>
                    <a:pt x="159" y="43"/>
                  </a:lnTo>
                  <a:lnTo>
                    <a:pt x="157" y="51"/>
                  </a:lnTo>
                  <a:lnTo>
                    <a:pt x="155" y="59"/>
                  </a:lnTo>
                  <a:lnTo>
                    <a:pt x="154" y="67"/>
                  </a:lnTo>
                  <a:lnTo>
                    <a:pt x="152" y="68"/>
                  </a:lnTo>
                  <a:lnTo>
                    <a:pt x="151" y="69"/>
                  </a:lnTo>
                  <a:lnTo>
                    <a:pt x="148" y="72"/>
                  </a:lnTo>
                  <a:lnTo>
                    <a:pt x="146" y="73"/>
                  </a:lnTo>
                  <a:lnTo>
                    <a:pt x="145" y="76"/>
                  </a:lnTo>
                  <a:lnTo>
                    <a:pt x="145" y="80"/>
                  </a:lnTo>
                  <a:lnTo>
                    <a:pt x="145" y="83"/>
                  </a:lnTo>
                  <a:lnTo>
                    <a:pt x="144" y="87"/>
                  </a:lnTo>
                  <a:lnTo>
                    <a:pt x="146" y="88"/>
                  </a:lnTo>
                  <a:lnTo>
                    <a:pt x="148" y="88"/>
                  </a:lnTo>
                  <a:lnTo>
                    <a:pt x="151" y="88"/>
                  </a:lnTo>
                  <a:lnTo>
                    <a:pt x="153" y="88"/>
                  </a:lnTo>
                  <a:lnTo>
                    <a:pt x="152" y="94"/>
                  </a:lnTo>
                  <a:lnTo>
                    <a:pt x="151" y="99"/>
                  </a:lnTo>
                  <a:lnTo>
                    <a:pt x="149" y="104"/>
                  </a:lnTo>
                  <a:lnTo>
                    <a:pt x="148" y="110"/>
                  </a:lnTo>
                  <a:lnTo>
                    <a:pt x="147" y="111"/>
                  </a:lnTo>
                  <a:lnTo>
                    <a:pt x="145" y="111"/>
                  </a:lnTo>
                  <a:lnTo>
                    <a:pt x="144" y="112"/>
                  </a:lnTo>
                  <a:lnTo>
                    <a:pt x="141" y="113"/>
                  </a:lnTo>
                  <a:lnTo>
                    <a:pt x="142" y="117"/>
                  </a:lnTo>
                  <a:lnTo>
                    <a:pt x="144" y="120"/>
                  </a:lnTo>
                  <a:lnTo>
                    <a:pt x="145" y="124"/>
                  </a:lnTo>
                  <a:lnTo>
                    <a:pt x="146" y="127"/>
                  </a:lnTo>
                  <a:lnTo>
                    <a:pt x="145" y="132"/>
                  </a:lnTo>
                  <a:lnTo>
                    <a:pt x="145" y="135"/>
                  </a:lnTo>
                  <a:lnTo>
                    <a:pt x="145" y="140"/>
                  </a:lnTo>
                  <a:lnTo>
                    <a:pt x="144" y="143"/>
                  </a:lnTo>
                  <a:lnTo>
                    <a:pt x="142" y="145"/>
                  </a:lnTo>
                  <a:lnTo>
                    <a:pt x="141" y="148"/>
                  </a:lnTo>
                  <a:lnTo>
                    <a:pt x="139" y="150"/>
                  </a:lnTo>
                  <a:lnTo>
                    <a:pt x="138" y="152"/>
                  </a:lnTo>
                  <a:lnTo>
                    <a:pt x="139" y="155"/>
                  </a:lnTo>
                  <a:lnTo>
                    <a:pt x="140" y="158"/>
                  </a:lnTo>
                  <a:lnTo>
                    <a:pt x="141" y="162"/>
                  </a:lnTo>
                  <a:lnTo>
                    <a:pt x="142" y="165"/>
                  </a:lnTo>
                  <a:lnTo>
                    <a:pt x="141" y="169"/>
                  </a:lnTo>
                  <a:lnTo>
                    <a:pt x="141" y="172"/>
                  </a:lnTo>
                  <a:lnTo>
                    <a:pt x="140" y="175"/>
                  </a:lnTo>
                  <a:lnTo>
                    <a:pt x="139" y="179"/>
                  </a:lnTo>
                  <a:lnTo>
                    <a:pt x="138" y="182"/>
                  </a:lnTo>
                  <a:lnTo>
                    <a:pt x="137" y="185"/>
                  </a:lnTo>
                  <a:lnTo>
                    <a:pt x="136" y="188"/>
                  </a:lnTo>
                  <a:lnTo>
                    <a:pt x="134" y="190"/>
                  </a:lnTo>
                  <a:lnTo>
                    <a:pt x="133" y="196"/>
                  </a:lnTo>
                  <a:lnTo>
                    <a:pt x="132" y="202"/>
                  </a:lnTo>
                  <a:lnTo>
                    <a:pt x="131" y="207"/>
                  </a:lnTo>
                  <a:lnTo>
                    <a:pt x="130" y="212"/>
                  </a:lnTo>
                  <a:lnTo>
                    <a:pt x="129" y="216"/>
                  </a:lnTo>
                  <a:lnTo>
                    <a:pt x="126" y="218"/>
                  </a:lnTo>
                  <a:lnTo>
                    <a:pt x="125" y="222"/>
                  </a:lnTo>
                  <a:lnTo>
                    <a:pt x="123" y="225"/>
                  </a:lnTo>
                  <a:lnTo>
                    <a:pt x="112" y="231"/>
                  </a:lnTo>
                  <a:lnTo>
                    <a:pt x="98" y="234"/>
                  </a:lnTo>
                  <a:lnTo>
                    <a:pt x="80" y="234"/>
                  </a:lnTo>
                  <a:lnTo>
                    <a:pt x="62" y="233"/>
                  </a:lnTo>
                  <a:lnTo>
                    <a:pt x="42" y="230"/>
                  </a:lnTo>
                  <a:lnTo>
                    <a:pt x="26" y="225"/>
                  </a:lnTo>
                  <a:lnTo>
                    <a:pt x="12" y="218"/>
                  </a:lnTo>
                  <a:lnTo>
                    <a:pt x="3" y="210"/>
                  </a:lnTo>
                  <a:lnTo>
                    <a:pt x="3" y="200"/>
                  </a:lnTo>
                  <a:lnTo>
                    <a:pt x="3" y="188"/>
                  </a:lnTo>
                  <a:lnTo>
                    <a:pt x="3" y="178"/>
                  </a:lnTo>
                  <a:lnTo>
                    <a:pt x="4" y="167"/>
                  </a:lnTo>
                  <a:lnTo>
                    <a:pt x="3" y="165"/>
                  </a:lnTo>
                  <a:lnTo>
                    <a:pt x="2" y="163"/>
                  </a:lnTo>
                  <a:lnTo>
                    <a:pt x="1" y="162"/>
                  </a:lnTo>
                  <a:lnTo>
                    <a:pt x="0" y="159"/>
                  </a:lnTo>
                  <a:lnTo>
                    <a:pt x="0" y="156"/>
                  </a:lnTo>
                  <a:lnTo>
                    <a:pt x="0" y="152"/>
                  </a:lnTo>
                  <a:lnTo>
                    <a:pt x="0" y="149"/>
                  </a:lnTo>
                  <a:lnTo>
                    <a:pt x="1" y="144"/>
                  </a:lnTo>
                  <a:lnTo>
                    <a:pt x="3" y="142"/>
                  </a:lnTo>
                  <a:lnTo>
                    <a:pt x="5" y="140"/>
                  </a:lnTo>
                  <a:lnTo>
                    <a:pt x="8" y="139"/>
                  </a:lnTo>
                  <a:lnTo>
                    <a:pt x="10" y="136"/>
                  </a:lnTo>
                  <a:lnTo>
                    <a:pt x="8" y="136"/>
                  </a:lnTo>
                  <a:lnTo>
                    <a:pt x="5" y="135"/>
                  </a:lnTo>
                  <a:lnTo>
                    <a:pt x="2" y="135"/>
                  </a:lnTo>
                  <a:lnTo>
                    <a:pt x="0" y="135"/>
                  </a:lnTo>
                  <a:lnTo>
                    <a:pt x="0" y="128"/>
                  </a:lnTo>
                  <a:lnTo>
                    <a:pt x="1" y="122"/>
                  </a:lnTo>
                  <a:lnTo>
                    <a:pt x="1" y="116"/>
                  </a:lnTo>
                  <a:lnTo>
                    <a:pt x="2" y="110"/>
                  </a:lnTo>
                  <a:lnTo>
                    <a:pt x="4" y="109"/>
                  </a:lnTo>
                  <a:lnTo>
                    <a:pt x="7" y="109"/>
                  </a:lnTo>
                  <a:lnTo>
                    <a:pt x="9" y="107"/>
                  </a:lnTo>
                  <a:lnTo>
                    <a:pt x="11" y="107"/>
                  </a:lnTo>
                  <a:lnTo>
                    <a:pt x="10" y="104"/>
                  </a:lnTo>
                  <a:lnTo>
                    <a:pt x="9" y="99"/>
                  </a:lnTo>
                  <a:lnTo>
                    <a:pt x="7" y="96"/>
                  </a:lnTo>
                  <a:lnTo>
                    <a:pt x="5" y="92"/>
                  </a:lnTo>
                  <a:lnTo>
                    <a:pt x="5" y="90"/>
                  </a:lnTo>
                  <a:lnTo>
                    <a:pt x="5" y="87"/>
                  </a:lnTo>
                  <a:lnTo>
                    <a:pt x="5" y="83"/>
                  </a:lnTo>
                  <a:lnTo>
                    <a:pt x="5" y="80"/>
                  </a:lnTo>
                  <a:lnTo>
                    <a:pt x="8" y="77"/>
                  </a:lnTo>
                  <a:lnTo>
                    <a:pt x="11" y="75"/>
                  </a:lnTo>
                  <a:lnTo>
                    <a:pt x="13" y="73"/>
                  </a:lnTo>
                  <a:lnTo>
                    <a:pt x="16" y="71"/>
                  </a:lnTo>
                  <a:lnTo>
                    <a:pt x="16" y="68"/>
                  </a:lnTo>
                  <a:lnTo>
                    <a:pt x="17" y="65"/>
                  </a:lnTo>
                  <a:lnTo>
                    <a:pt x="17" y="63"/>
                  </a:lnTo>
                  <a:lnTo>
                    <a:pt x="17" y="59"/>
                  </a:lnTo>
                  <a:lnTo>
                    <a:pt x="15" y="57"/>
                  </a:lnTo>
                  <a:lnTo>
                    <a:pt x="13" y="54"/>
                  </a:lnTo>
                  <a:lnTo>
                    <a:pt x="11" y="52"/>
                  </a:lnTo>
                  <a:lnTo>
                    <a:pt x="9" y="50"/>
                  </a:lnTo>
                  <a:lnTo>
                    <a:pt x="10" y="43"/>
                  </a:lnTo>
                  <a:lnTo>
                    <a:pt x="11" y="36"/>
                  </a:lnTo>
                  <a:lnTo>
                    <a:pt x="11" y="29"/>
                  </a:lnTo>
                  <a:lnTo>
                    <a:pt x="12" y="22"/>
                  </a:lnTo>
                  <a:lnTo>
                    <a:pt x="12" y="16"/>
                  </a:lnTo>
                  <a:lnTo>
                    <a:pt x="11" y="11"/>
                  </a:lnTo>
                  <a:lnTo>
                    <a:pt x="11" y="6"/>
                  </a:lnTo>
                  <a:lnTo>
                    <a:pt x="10" y="0"/>
                  </a:lnTo>
                  <a:close/>
                </a:path>
              </a:pathLst>
            </a:custGeom>
            <a:solidFill>
              <a:srgbClr val="8989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26" name="Freeform 58"/>
            <p:cNvSpPr>
              <a:spLocks noChangeAspect="1"/>
            </p:cNvSpPr>
            <p:nvPr/>
          </p:nvSpPr>
          <p:spPr bwMode="auto">
            <a:xfrm>
              <a:off x="811" y="2735"/>
              <a:ext cx="72" cy="116"/>
            </a:xfrm>
            <a:custGeom>
              <a:avLst/>
              <a:gdLst>
                <a:gd name="T0" fmla="*/ 6 w 144"/>
                <a:gd name="T1" fmla="*/ 1 h 231"/>
                <a:gd name="T2" fmla="*/ 12 w 144"/>
                <a:gd name="T3" fmla="*/ 2 h 231"/>
                <a:gd name="T4" fmla="*/ 18 w 144"/>
                <a:gd name="T5" fmla="*/ 3 h 231"/>
                <a:gd name="T6" fmla="*/ 18 w 144"/>
                <a:gd name="T7" fmla="*/ 4 h 231"/>
                <a:gd name="T8" fmla="*/ 17 w 144"/>
                <a:gd name="T9" fmla="*/ 6 h 231"/>
                <a:gd name="T10" fmla="*/ 17 w 144"/>
                <a:gd name="T11" fmla="*/ 8 h 231"/>
                <a:gd name="T12" fmla="*/ 16 w 144"/>
                <a:gd name="T13" fmla="*/ 9 h 231"/>
                <a:gd name="T14" fmla="*/ 16 w 144"/>
                <a:gd name="T15" fmla="*/ 10 h 231"/>
                <a:gd name="T16" fmla="*/ 16 w 144"/>
                <a:gd name="T17" fmla="*/ 11 h 231"/>
                <a:gd name="T18" fmla="*/ 17 w 144"/>
                <a:gd name="T19" fmla="*/ 12 h 231"/>
                <a:gd name="T20" fmla="*/ 16 w 144"/>
                <a:gd name="T21" fmla="*/ 14 h 231"/>
                <a:gd name="T22" fmla="*/ 16 w 144"/>
                <a:gd name="T23" fmla="*/ 14 h 231"/>
                <a:gd name="T24" fmla="*/ 16 w 144"/>
                <a:gd name="T25" fmla="*/ 15 h 231"/>
                <a:gd name="T26" fmla="*/ 16 w 144"/>
                <a:gd name="T27" fmla="*/ 16 h 231"/>
                <a:gd name="T28" fmla="*/ 16 w 144"/>
                <a:gd name="T29" fmla="*/ 18 h 231"/>
                <a:gd name="T30" fmla="*/ 15 w 144"/>
                <a:gd name="T31" fmla="*/ 19 h 231"/>
                <a:gd name="T32" fmla="*/ 15 w 144"/>
                <a:gd name="T33" fmla="*/ 20 h 231"/>
                <a:gd name="T34" fmla="*/ 16 w 144"/>
                <a:gd name="T35" fmla="*/ 21 h 231"/>
                <a:gd name="T36" fmla="*/ 15 w 144"/>
                <a:gd name="T37" fmla="*/ 22 h 231"/>
                <a:gd name="T38" fmla="*/ 15 w 144"/>
                <a:gd name="T39" fmla="*/ 23 h 231"/>
                <a:gd name="T40" fmla="*/ 15 w 144"/>
                <a:gd name="T41" fmla="*/ 25 h 231"/>
                <a:gd name="T42" fmla="*/ 14 w 144"/>
                <a:gd name="T43" fmla="*/ 27 h 231"/>
                <a:gd name="T44" fmla="*/ 13 w 144"/>
                <a:gd name="T45" fmla="*/ 28 h 231"/>
                <a:gd name="T46" fmla="*/ 9 w 144"/>
                <a:gd name="T47" fmla="*/ 29 h 231"/>
                <a:gd name="T48" fmla="*/ 3 w 144"/>
                <a:gd name="T49" fmla="*/ 28 h 231"/>
                <a:gd name="T50" fmla="*/ 1 w 144"/>
                <a:gd name="T51" fmla="*/ 25 h 231"/>
                <a:gd name="T52" fmla="*/ 1 w 144"/>
                <a:gd name="T53" fmla="*/ 21 h 231"/>
                <a:gd name="T54" fmla="*/ 1 w 144"/>
                <a:gd name="T55" fmla="*/ 20 h 231"/>
                <a:gd name="T56" fmla="*/ 1 w 144"/>
                <a:gd name="T57" fmla="*/ 19 h 231"/>
                <a:gd name="T58" fmla="*/ 1 w 144"/>
                <a:gd name="T59" fmla="*/ 18 h 231"/>
                <a:gd name="T60" fmla="*/ 2 w 144"/>
                <a:gd name="T61" fmla="*/ 17 h 231"/>
                <a:gd name="T62" fmla="*/ 1 w 144"/>
                <a:gd name="T63" fmla="*/ 17 h 231"/>
                <a:gd name="T64" fmla="*/ 1 w 144"/>
                <a:gd name="T65" fmla="*/ 16 h 231"/>
                <a:gd name="T66" fmla="*/ 1 w 144"/>
                <a:gd name="T67" fmla="*/ 14 h 231"/>
                <a:gd name="T68" fmla="*/ 2 w 144"/>
                <a:gd name="T69" fmla="*/ 14 h 231"/>
                <a:gd name="T70" fmla="*/ 1 w 144"/>
                <a:gd name="T71" fmla="*/ 12 h 231"/>
                <a:gd name="T72" fmla="*/ 1 w 144"/>
                <a:gd name="T73" fmla="*/ 11 h 231"/>
                <a:gd name="T74" fmla="*/ 2 w 144"/>
                <a:gd name="T75" fmla="*/ 10 h 231"/>
                <a:gd name="T76" fmla="*/ 2 w 144"/>
                <a:gd name="T77" fmla="*/ 9 h 231"/>
                <a:gd name="T78" fmla="*/ 2 w 144"/>
                <a:gd name="T79" fmla="*/ 8 h 231"/>
                <a:gd name="T80" fmla="*/ 2 w 144"/>
                <a:gd name="T81" fmla="*/ 7 h 231"/>
                <a:gd name="T82" fmla="*/ 2 w 144"/>
                <a:gd name="T83" fmla="*/ 6 h 231"/>
                <a:gd name="T84" fmla="*/ 2 w 144"/>
                <a:gd name="T85" fmla="*/ 3 h 231"/>
                <a:gd name="T86" fmla="*/ 2 w 144"/>
                <a:gd name="T87" fmla="*/ 1 h 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4" h="231">
                  <a:moveTo>
                    <a:pt x="11" y="0"/>
                  </a:moveTo>
                  <a:lnTo>
                    <a:pt x="29" y="2"/>
                  </a:lnTo>
                  <a:lnTo>
                    <a:pt x="45" y="4"/>
                  </a:lnTo>
                  <a:lnTo>
                    <a:pt x="62" y="7"/>
                  </a:lnTo>
                  <a:lnTo>
                    <a:pt x="78" y="8"/>
                  </a:lnTo>
                  <a:lnTo>
                    <a:pt x="94" y="10"/>
                  </a:lnTo>
                  <a:lnTo>
                    <a:pt x="111" y="12"/>
                  </a:lnTo>
                  <a:lnTo>
                    <a:pt x="128" y="15"/>
                  </a:lnTo>
                  <a:lnTo>
                    <a:pt x="144" y="17"/>
                  </a:lnTo>
                  <a:lnTo>
                    <a:pt x="143" y="20"/>
                  </a:lnTo>
                  <a:lnTo>
                    <a:pt x="142" y="24"/>
                  </a:lnTo>
                  <a:lnTo>
                    <a:pt x="139" y="28"/>
                  </a:lnTo>
                  <a:lnTo>
                    <a:pt x="138" y="32"/>
                  </a:lnTo>
                  <a:lnTo>
                    <a:pt x="137" y="40"/>
                  </a:lnTo>
                  <a:lnTo>
                    <a:pt x="136" y="47"/>
                  </a:lnTo>
                  <a:lnTo>
                    <a:pt x="135" y="55"/>
                  </a:lnTo>
                  <a:lnTo>
                    <a:pt x="134" y="63"/>
                  </a:lnTo>
                  <a:lnTo>
                    <a:pt x="131" y="64"/>
                  </a:lnTo>
                  <a:lnTo>
                    <a:pt x="129" y="66"/>
                  </a:lnTo>
                  <a:lnTo>
                    <a:pt x="128" y="68"/>
                  </a:lnTo>
                  <a:lnTo>
                    <a:pt x="126" y="70"/>
                  </a:lnTo>
                  <a:lnTo>
                    <a:pt x="124" y="73"/>
                  </a:lnTo>
                  <a:lnTo>
                    <a:pt x="124" y="77"/>
                  </a:lnTo>
                  <a:lnTo>
                    <a:pt x="124" y="80"/>
                  </a:lnTo>
                  <a:lnTo>
                    <a:pt x="124" y="84"/>
                  </a:lnTo>
                  <a:lnTo>
                    <a:pt x="127" y="84"/>
                  </a:lnTo>
                  <a:lnTo>
                    <a:pt x="128" y="84"/>
                  </a:lnTo>
                  <a:lnTo>
                    <a:pt x="130" y="85"/>
                  </a:lnTo>
                  <a:lnTo>
                    <a:pt x="131" y="85"/>
                  </a:lnTo>
                  <a:lnTo>
                    <a:pt x="130" y="91"/>
                  </a:lnTo>
                  <a:lnTo>
                    <a:pt x="130" y="95"/>
                  </a:lnTo>
                  <a:lnTo>
                    <a:pt x="129" y="101"/>
                  </a:lnTo>
                  <a:lnTo>
                    <a:pt x="128" y="107"/>
                  </a:lnTo>
                  <a:lnTo>
                    <a:pt x="127" y="108"/>
                  </a:lnTo>
                  <a:lnTo>
                    <a:pt x="124" y="108"/>
                  </a:lnTo>
                  <a:lnTo>
                    <a:pt x="123" y="109"/>
                  </a:lnTo>
                  <a:lnTo>
                    <a:pt x="122" y="110"/>
                  </a:lnTo>
                  <a:lnTo>
                    <a:pt x="123" y="114"/>
                  </a:lnTo>
                  <a:lnTo>
                    <a:pt x="123" y="117"/>
                  </a:lnTo>
                  <a:lnTo>
                    <a:pt x="123" y="121"/>
                  </a:lnTo>
                  <a:lnTo>
                    <a:pt x="124" y="124"/>
                  </a:lnTo>
                  <a:lnTo>
                    <a:pt x="124" y="127"/>
                  </a:lnTo>
                  <a:lnTo>
                    <a:pt x="124" y="132"/>
                  </a:lnTo>
                  <a:lnTo>
                    <a:pt x="123" y="136"/>
                  </a:lnTo>
                  <a:lnTo>
                    <a:pt x="123" y="140"/>
                  </a:lnTo>
                  <a:lnTo>
                    <a:pt x="122" y="142"/>
                  </a:lnTo>
                  <a:lnTo>
                    <a:pt x="121" y="144"/>
                  </a:lnTo>
                  <a:lnTo>
                    <a:pt x="119" y="146"/>
                  </a:lnTo>
                  <a:lnTo>
                    <a:pt x="117" y="148"/>
                  </a:lnTo>
                  <a:lnTo>
                    <a:pt x="119" y="152"/>
                  </a:lnTo>
                  <a:lnTo>
                    <a:pt x="120" y="154"/>
                  </a:lnTo>
                  <a:lnTo>
                    <a:pt x="120" y="157"/>
                  </a:lnTo>
                  <a:lnTo>
                    <a:pt x="121" y="161"/>
                  </a:lnTo>
                  <a:lnTo>
                    <a:pt x="121" y="164"/>
                  </a:lnTo>
                  <a:lnTo>
                    <a:pt x="120" y="168"/>
                  </a:lnTo>
                  <a:lnTo>
                    <a:pt x="120" y="171"/>
                  </a:lnTo>
                  <a:lnTo>
                    <a:pt x="119" y="175"/>
                  </a:lnTo>
                  <a:lnTo>
                    <a:pt x="117" y="178"/>
                  </a:lnTo>
                  <a:lnTo>
                    <a:pt x="116" y="180"/>
                  </a:lnTo>
                  <a:lnTo>
                    <a:pt x="115" y="184"/>
                  </a:lnTo>
                  <a:lnTo>
                    <a:pt x="114" y="186"/>
                  </a:lnTo>
                  <a:lnTo>
                    <a:pt x="113" y="192"/>
                  </a:lnTo>
                  <a:lnTo>
                    <a:pt x="113" y="198"/>
                  </a:lnTo>
                  <a:lnTo>
                    <a:pt x="112" y="202"/>
                  </a:lnTo>
                  <a:lnTo>
                    <a:pt x="111" y="208"/>
                  </a:lnTo>
                  <a:lnTo>
                    <a:pt x="109" y="212"/>
                  </a:lnTo>
                  <a:lnTo>
                    <a:pt x="107" y="214"/>
                  </a:lnTo>
                  <a:lnTo>
                    <a:pt x="106" y="217"/>
                  </a:lnTo>
                  <a:lnTo>
                    <a:pt x="104" y="221"/>
                  </a:lnTo>
                  <a:lnTo>
                    <a:pt x="94" y="227"/>
                  </a:lnTo>
                  <a:lnTo>
                    <a:pt x="82" y="230"/>
                  </a:lnTo>
                  <a:lnTo>
                    <a:pt x="67" y="231"/>
                  </a:lnTo>
                  <a:lnTo>
                    <a:pt x="51" y="230"/>
                  </a:lnTo>
                  <a:lnTo>
                    <a:pt x="36" y="228"/>
                  </a:lnTo>
                  <a:lnTo>
                    <a:pt x="21" y="223"/>
                  </a:lnTo>
                  <a:lnTo>
                    <a:pt x="9" y="216"/>
                  </a:lnTo>
                  <a:lnTo>
                    <a:pt x="1" y="208"/>
                  </a:lnTo>
                  <a:lnTo>
                    <a:pt x="1" y="198"/>
                  </a:lnTo>
                  <a:lnTo>
                    <a:pt x="2" y="186"/>
                  </a:lnTo>
                  <a:lnTo>
                    <a:pt x="3" y="176"/>
                  </a:lnTo>
                  <a:lnTo>
                    <a:pt x="5" y="164"/>
                  </a:lnTo>
                  <a:lnTo>
                    <a:pt x="3" y="163"/>
                  </a:lnTo>
                  <a:lnTo>
                    <a:pt x="2" y="162"/>
                  </a:lnTo>
                  <a:lnTo>
                    <a:pt x="1" y="160"/>
                  </a:lnTo>
                  <a:lnTo>
                    <a:pt x="0" y="159"/>
                  </a:lnTo>
                  <a:lnTo>
                    <a:pt x="0" y="154"/>
                  </a:lnTo>
                  <a:lnTo>
                    <a:pt x="1" y="151"/>
                  </a:lnTo>
                  <a:lnTo>
                    <a:pt x="1" y="147"/>
                  </a:lnTo>
                  <a:lnTo>
                    <a:pt x="1" y="144"/>
                  </a:lnTo>
                  <a:lnTo>
                    <a:pt x="3" y="141"/>
                  </a:lnTo>
                  <a:lnTo>
                    <a:pt x="6" y="139"/>
                  </a:lnTo>
                  <a:lnTo>
                    <a:pt x="7" y="137"/>
                  </a:lnTo>
                  <a:lnTo>
                    <a:pt x="9" y="134"/>
                  </a:lnTo>
                  <a:lnTo>
                    <a:pt x="7" y="134"/>
                  </a:lnTo>
                  <a:lnTo>
                    <a:pt x="5" y="134"/>
                  </a:lnTo>
                  <a:lnTo>
                    <a:pt x="2" y="134"/>
                  </a:lnTo>
                  <a:lnTo>
                    <a:pt x="0" y="133"/>
                  </a:lnTo>
                  <a:lnTo>
                    <a:pt x="1" y="127"/>
                  </a:lnTo>
                  <a:lnTo>
                    <a:pt x="2" y="121"/>
                  </a:lnTo>
                  <a:lnTo>
                    <a:pt x="2" y="114"/>
                  </a:lnTo>
                  <a:lnTo>
                    <a:pt x="3" y="108"/>
                  </a:lnTo>
                  <a:lnTo>
                    <a:pt x="6" y="108"/>
                  </a:lnTo>
                  <a:lnTo>
                    <a:pt x="7" y="107"/>
                  </a:lnTo>
                  <a:lnTo>
                    <a:pt x="9" y="107"/>
                  </a:lnTo>
                  <a:lnTo>
                    <a:pt x="11" y="106"/>
                  </a:lnTo>
                  <a:lnTo>
                    <a:pt x="10" y="102"/>
                  </a:lnTo>
                  <a:lnTo>
                    <a:pt x="9" y="99"/>
                  </a:lnTo>
                  <a:lnTo>
                    <a:pt x="7" y="95"/>
                  </a:lnTo>
                  <a:lnTo>
                    <a:pt x="6" y="92"/>
                  </a:lnTo>
                  <a:lnTo>
                    <a:pt x="6" y="89"/>
                  </a:lnTo>
                  <a:lnTo>
                    <a:pt x="6" y="86"/>
                  </a:lnTo>
                  <a:lnTo>
                    <a:pt x="6" y="83"/>
                  </a:lnTo>
                  <a:lnTo>
                    <a:pt x="7" y="79"/>
                  </a:lnTo>
                  <a:lnTo>
                    <a:pt x="9" y="77"/>
                  </a:lnTo>
                  <a:lnTo>
                    <a:pt x="11" y="74"/>
                  </a:lnTo>
                  <a:lnTo>
                    <a:pt x="13" y="72"/>
                  </a:lnTo>
                  <a:lnTo>
                    <a:pt x="15" y="70"/>
                  </a:lnTo>
                  <a:lnTo>
                    <a:pt x="16" y="68"/>
                  </a:lnTo>
                  <a:lnTo>
                    <a:pt x="16" y="64"/>
                  </a:lnTo>
                  <a:lnTo>
                    <a:pt x="16" y="62"/>
                  </a:lnTo>
                  <a:lnTo>
                    <a:pt x="16" y="58"/>
                  </a:lnTo>
                  <a:lnTo>
                    <a:pt x="15" y="56"/>
                  </a:lnTo>
                  <a:lnTo>
                    <a:pt x="14" y="54"/>
                  </a:lnTo>
                  <a:lnTo>
                    <a:pt x="11" y="53"/>
                  </a:lnTo>
                  <a:lnTo>
                    <a:pt x="10" y="50"/>
                  </a:lnTo>
                  <a:lnTo>
                    <a:pt x="11" y="43"/>
                  </a:lnTo>
                  <a:lnTo>
                    <a:pt x="13" y="35"/>
                  </a:lnTo>
                  <a:lnTo>
                    <a:pt x="13" y="28"/>
                  </a:lnTo>
                  <a:lnTo>
                    <a:pt x="14" y="20"/>
                  </a:lnTo>
                  <a:lnTo>
                    <a:pt x="13" y="16"/>
                  </a:lnTo>
                  <a:lnTo>
                    <a:pt x="13" y="11"/>
                  </a:lnTo>
                  <a:lnTo>
                    <a:pt x="13" y="5"/>
                  </a:lnTo>
                  <a:lnTo>
                    <a:pt x="11" y="0"/>
                  </a:lnTo>
                  <a:close/>
                </a:path>
              </a:pathLst>
            </a:custGeom>
            <a:solidFill>
              <a:srgbClr val="939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27" name="Freeform 59"/>
            <p:cNvSpPr>
              <a:spLocks noChangeAspect="1"/>
            </p:cNvSpPr>
            <p:nvPr/>
          </p:nvSpPr>
          <p:spPr bwMode="auto">
            <a:xfrm>
              <a:off x="816" y="2737"/>
              <a:ext cx="62" cy="114"/>
            </a:xfrm>
            <a:custGeom>
              <a:avLst/>
              <a:gdLst>
                <a:gd name="T0" fmla="*/ 6 w 123"/>
                <a:gd name="T1" fmla="*/ 1 h 228"/>
                <a:gd name="T2" fmla="*/ 11 w 123"/>
                <a:gd name="T3" fmla="*/ 1 h 228"/>
                <a:gd name="T4" fmla="*/ 16 w 123"/>
                <a:gd name="T5" fmla="*/ 2 h 228"/>
                <a:gd name="T6" fmla="*/ 15 w 123"/>
                <a:gd name="T7" fmla="*/ 4 h 228"/>
                <a:gd name="T8" fmla="*/ 15 w 123"/>
                <a:gd name="T9" fmla="*/ 6 h 228"/>
                <a:gd name="T10" fmla="*/ 14 w 123"/>
                <a:gd name="T11" fmla="*/ 8 h 228"/>
                <a:gd name="T12" fmla="*/ 14 w 123"/>
                <a:gd name="T13" fmla="*/ 9 h 228"/>
                <a:gd name="T14" fmla="*/ 14 w 123"/>
                <a:gd name="T15" fmla="*/ 10 h 228"/>
                <a:gd name="T16" fmla="*/ 14 w 123"/>
                <a:gd name="T17" fmla="*/ 11 h 228"/>
                <a:gd name="T18" fmla="*/ 14 w 123"/>
                <a:gd name="T19" fmla="*/ 11 h 228"/>
                <a:gd name="T20" fmla="*/ 14 w 123"/>
                <a:gd name="T21" fmla="*/ 13 h 228"/>
                <a:gd name="T22" fmla="*/ 13 w 123"/>
                <a:gd name="T23" fmla="*/ 14 h 228"/>
                <a:gd name="T24" fmla="*/ 13 w 123"/>
                <a:gd name="T25" fmla="*/ 15 h 228"/>
                <a:gd name="T26" fmla="*/ 13 w 123"/>
                <a:gd name="T27" fmla="*/ 16 h 228"/>
                <a:gd name="T28" fmla="*/ 13 w 123"/>
                <a:gd name="T29" fmla="*/ 17 h 228"/>
                <a:gd name="T30" fmla="*/ 13 w 123"/>
                <a:gd name="T31" fmla="*/ 18 h 228"/>
                <a:gd name="T32" fmla="*/ 13 w 123"/>
                <a:gd name="T33" fmla="*/ 19 h 228"/>
                <a:gd name="T34" fmla="*/ 13 w 123"/>
                <a:gd name="T35" fmla="*/ 20 h 228"/>
                <a:gd name="T36" fmla="*/ 13 w 123"/>
                <a:gd name="T37" fmla="*/ 22 h 228"/>
                <a:gd name="T38" fmla="*/ 12 w 123"/>
                <a:gd name="T39" fmla="*/ 23 h 228"/>
                <a:gd name="T40" fmla="*/ 12 w 123"/>
                <a:gd name="T41" fmla="*/ 25 h 228"/>
                <a:gd name="T42" fmla="*/ 12 w 123"/>
                <a:gd name="T43" fmla="*/ 26 h 228"/>
                <a:gd name="T44" fmla="*/ 11 w 123"/>
                <a:gd name="T45" fmla="*/ 28 h 228"/>
                <a:gd name="T46" fmla="*/ 7 w 123"/>
                <a:gd name="T47" fmla="*/ 29 h 228"/>
                <a:gd name="T48" fmla="*/ 2 w 123"/>
                <a:gd name="T49" fmla="*/ 28 h 228"/>
                <a:gd name="T50" fmla="*/ 1 w 123"/>
                <a:gd name="T51" fmla="*/ 25 h 228"/>
                <a:gd name="T52" fmla="*/ 1 w 123"/>
                <a:gd name="T53" fmla="*/ 21 h 228"/>
                <a:gd name="T54" fmla="*/ 1 w 123"/>
                <a:gd name="T55" fmla="*/ 20 h 228"/>
                <a:gd name="T56" fmla="*/ 1 w 123"/>
                <a:gd name="T57" fmla="*/ 19 h 228"/>
                <a:gd name="T58" fmla="*/ 1 w 123"/>
                <a:gd name="T59" fmla="*/ 18 h 228"/>
                <a:gd name="T60" fmla="*/ 2 w 123"/>
                <a:gd name="T61" fmla="*/ 17 h 228"/>
                <a:gd name="T62" fmla="*/ 1 w 123"/>
                <a:gd name="T63" fmla="*/ 17 h 228"/>
                <a:gd name="T64" fmla="*/ 1 w 123"/>
                <a:gd name="T65" fmla="*/ 15 h 228"/>
                <a:gd name="T66" fmla="*/ 1 w 123"/>
                <a:gd name="T67" fmla="*/ 14 h 228"/>
                <a:gd name="T68" fmla="*/ 2 w 123"/>
                <a:gd name="T69" fmla="*/ 14 h 228"/>
                <a:gd name="T70" fmla="*/ 2 w 123"/>
                <a:gd name="T71" fmla="*/ 12 h 228"/>
                <a:gd name="T72" fmla="*/ 1 w 123"/>
                <a:gd name="T73" fmla="*/ 11 h 228"/>
                <a:gd name="T74" fmla="*/ 2 w 123"/>
                <a:gd name="T75" fmla="*/ 10 h 228"/>
                <a:gd name="T76" fmla="*/ 2 w 123"/>
                <a:gd name="T77" fmla="*/ 9 h 228"/>
                <a:gd name="T78" fmla="*/ 2 w 123"/>
                <a:gd name="T79" fmla="*/ 8 h 228"/>
                <a:gd name="T80" fmla="*/ 2 w 123"/>
                <a:gd name="T81" fmla="*/ 7 h 228"/>
                <a:gd name="T82" fmla="*/ 2 w 123"/>
                <a:gd name="T83" fmla="*/ 6 h 228"/>
                <a:gd name="T84" fmla="*/ 2 w 123"/>
                <a:gd name="T85" fmla="*/ 3 h 228"/>
                <a:gd name="T86" fmla="*/ 2 w 123"/>
                <a:gd name="T87" fmla="*/ 1 h 2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3" h="228">
                  <a:moveTo>
                    <a:pt x="15" y="0"/>
                  </a:moveTo>
                  <a:lnTo>
                    <a:pt x="29" y="1"/>
                  </a:lnTo>
                  <a:lnTo>
                    <a:pt x="42" y="4"/>
                  </a:lnTo>
                  <a:lnTo>
                    <a:pt x="55" y="5"/>
                  </a:lnTo>
                  <a:lnTo>
                    <a:pt x="69" y="7"/>
                  </a:lnTo>
                  <a:lnTo>
                    <a:pt x="83" y="8"/>
                  </a:lnTo>
                  <a:lnTo>
                    <a:pt x="97" y="10"/>
                  </a:lnTo>
                  <a:lnTo>
                    <a:pt x="110" y="12"/>
                  </a:lnTo>
                  <a:lnTo>
                    <a:pt x="123" y="14"/>
                  </a:lnTo>
                  <a:lnTo>
                    <a:pt x="122" y="17"/>
                  </a:lnTo>
                  <a:lnTo>
                    <a:pt x="121" y="21"/>
                  </a:lnTo>
                  <a:lnTo>
                    <a:pt x="119" y="25"/>
                  </a:lnTo>
                  <a:lnTo>
                    <a:pt x="118" y="29"/>
                  </a:lnTo>
                  <a:lnTo>
                    <a:pt x="117" y="37"/>
                  </a:lnTo>
                  <a:lnTo>
                    <a:pt x="115" y="44"/>
                  </a:lnTo>
                  <a:lnTo>
                    <a:pt x="114" y="52"/>
                  </a:lnTo>
                  <a:lnTo>
                    <a:pt x="113" y="60"/>
                  </a:lnTo>
                  <a:lnTo>
                    <a:pt x="112" y="61"/>
                  </a:lnTo>
                  <a:lnTo>
                    <a:pt x="110" y="63"/>
                  </a:lnTo>
                  <a:lnTo>
                    <a:pt x="108" y="65"/>
                  </a:lnTo>
                  <a:lnTo>
                    <a:pt x="106" y="67"/>
                  </a:lnTo>
                  <a:lnTo>
                    <a:pt x="106" y="70"/>
                  </a:lnTo>
                  <a:lnTo>
                    <a:pt x="106" y="74"/>
                  </a:lnTo>
                  <a:lnTo>
                    <a:pt x="105" y="77"/>
                  </a:lnTo>
                  <a:lnTo>
                    <a:pt x="105" y="81"/>
                  </a:lnTo>
                  <a:lnTo>
                    <a:pt x="106" y="81"/>
                  </a:lnTo>
                  <a:lnTo>
                    <a:pt x="108" y="81"/>
                  </a:lnTo>
                  <a:lnTo>
                    <a:pt x="110" y="81"/>
                  </a:lnTo>
                  <a:lnTo>
                    <a:pt x="111" y="81"/>
                  </a:lnTo>
                  <a:lnTo>
                    <a:pt x="110" y="86"/>
                  </a:lnTo>
                  <a:lnTo>
                    <a:pt x="110" y="92"/>
                  </a:lnTo>
                  <a:lnTo>
                    <a:pt x="108" y="97"/>
                  </a:lnTo>
                  <a:lnTo>
                    <a:pt x="107" y="103"/>
                  </a:lnTo>
                  <a:lnTo>
                    <a:pt x="106" y="104"/>
                  </a:lnTo>
                  <a:lnTo>
                    <a:pt x="105" y="105"/>
                  </a:lnTo>
                  <a:lnTo>
                    <a:pt x="104" y="106"/>
                  </a:lnTo>
                  <a:lnTo>
                    <a:pt x="103" y="107"/>
                  </a:lnTo>
                  <a:lnTo>
                    <a:pt x="104" y="110"/>
                  </a:lnTo>
                  <a:lnTo>
                    <a:pt x="104" y="113"/>
                  </a:lnTo>
                  <a:lnTo>
                    <a:pt x="104" y="116"/>
                  </a:lnTo>
                  <a:lnTo>
                    <a:pt x="105" y="120"/>
                  </a:lnTo>
                  <a:lnTo>
                    <a:pt x="104" y="124"/>
                  </a:lnTo>
                  <a:lnTo>
                    <a:pt x="104" y="128"/>
                  </a:lnTo>
                  <a:lnTo>
                    <a:pt x="104" y="131"/>
                  </a:lnTo>
                  <a:lnTo>
                    <a:pt x="103" y="136"/>
                  </a:lnTo>
                  <a:lnTo>
                    <a:pt x="102" y="138"/>
                  </a:lnTo>
                  <a:lnTo>
                    <a:pt x="100" y="139"/>
                  </a:lnTo>
                  <a:lnTo>
                    <a:pt x="99" y="142"/>
                  </a:lnTo>
                  <a:lnTo>
                    <a:pt x="98" y="144"/>
                  </a:lnTo>
                  <a:lnTo>
                    <a:pt x="99" y="148"/>
                  </a:lnTo>
                  <a:lnTo>
                    <a:pt x="100" y="151"/>
                  </a:lnTo>
                  <a:lnTo>
                    <a:pt x="100" y="154"/>
                  </a:lnTo>
                  <a:lnTo>
                    <a:pt x="102" y="157"/>
                  </a:lnTo>
                  <a:lnTo>
                    <a:pt x="100" y="160"/>
                  </a:lnTo>
                  <a:lnTo>
                    <a:pt x="100" y="164"/>
                  </a:lnTo>
                  <a:lnTo>
                    <a:pt x="99" y="167"/>
                  </a:lnTo>
                  <a:lnTo>
                    <a:pt x="98" y="172"/>
                  </a:lnTo>
                  <a:lnTo>
                    <a:pt x="97" y="174"/>
                  </a:lnTo>
                  <a:lnTo>
                    <a:pt x="97" y="177"/>
                  </a:lnTo>
                  <a:lnTo>
                    <a:pt x="96" y="180"/>
                  </a:lnTo>
                  <a:lnTo>
                    <a:pt x="95" y="183"/>
                  </a:lnTo>
                  <a:lnTo>
                    <a:pt x="93" y="189"/>
                  </a:lnTo>
                  <a:lnTo>
                    <a:pt x="93" y="194"/>
                  </a:lnTo>
                  <a:lnTo>
                    <a:pt x="92" y="199"/>
                  </a:lnTo>
                  <a:lnTo>
                    <a:pt x="91" y="205"/>
                  </a:lnTo>
                  <a:lnTo>
                    <a:pt x="90" y="207"/>
                  </a:lnTo>
                  <a:lnTo>
                    <a:pt x="89" y="211"/>
                  </a:lnTo>
                  <a:lnTo>
                    <a:pt x="88" y="214"/>
                  </a:lnTo>
                  <a:lnTo>
                    <a:pt x="87" y="218"/>
                  </a:lnTo>
                  <a:lnTo>
                    <a:pt x="79" y="224"/>
                  </a:lnTo>
                  <a:lnTo>
                    <a:pt x="68" y="227"/>
                  </a:lnTo>
                  <a:lnTo>
                    <a:pt x="55" y="228"/>
                  </a:lnTo>
                  <a:lnTo>
                    <a:pt x="42" y="227"/>
                  </a:lnTo>
                  <a:lnTo>
                    <a:pt x="28" y="225"/>
                  </a:lnTo>
                  <a:lnTo>
                    <a:pt x="16" y="220"/>
                  </a:lnTo>
                  <a:lnTo>
                    <a:pt x="7" y="214"/>
                  </a:lnTo>
                  <a:lnTo>
                    <a:pt x="0" y="206"/>
                  </a:lnTo>
                  <a:lnTo>
                    <a:pt x="1" y="196"/>
                  </a:lnTo>
                  <a:lnTo>
                    <a:pt x="2" y="186"/>
                  </a:lnTo>
                  <a:lnTo>
                    <a:pt x="4" y="174"/>
                  </a:lnTo>
                  <a:lnTo>
                    <a:pt x="5" y="163"/>
                  </a:lnTo>
                  <a:lnTo>
                    <a:pt x="4" y="161"/>
                  </a:lnTo>
                  <a:lnTo>
                    <a:pt x="4" y="160"/>
                  </a:lnTo>
                  <a:lnTo>
                    <a:pt x="2" y="158"/>
                  </a:lnTo>
                  <a:lnTo>
                    <a:pt x="1" y="157"/>
                  </a:lnTo>
                  <a:lnTo>
                    <a:pt x="2" y="153"/>
                  </a:lnTo>
                  <a:lnTo>
                    <a:pt x="2" y="150"/>
                  </a:lnTo>
                  <a:lnTo>
                    <a:pt x="2" y="146"/>
                  </a:lnTo>
                  <a:lnTo>
                    <a:pt x="2" y="143"/>
                  </a:lnTo>
                  <a:lnTo>
                    <a:pt x="5" y="141"/>
                  </a:lnTo>
                  <a:lnTo>
                    <a:pt x="6" y="138"/>
                  </a:lnTo>
                  <a:lnTo>
                    <a:pt x="8" y="136"/>
                  </a:lnTo>
                  <a:lnTo>
                    <a:pt x="9" y="134"/>
                  </a:lnTo>
                  <a:lnTo>
                    <a:pt x="8" y="134"/>
                  </a:lnTo>
                  <a:lnTo>
                    <a:pt x="6" y="133"/>
                  </a:lnTo>
                  <a:lnTo>
                    <a:pt x="5" y="133"/>
                  </a:lnTo>
                  <a:lnTo>
                    <a:pt x="2" y="133"/>
                  </a:lnTo>
                  <a:lnTo>
                    <a:pt x="4" y="127"/>
                  </a:lnTo>
                  <a:lnTo>
                    <a:pt x="4" y="120"/>
                  </a:lnTo>
                  <a:lnTo>
                    <a:pt x="4" y="113"/>
                  </a:lnTo>
                  <a:lnTo>
                    <a:pt x="5" y="107"/>
                  </a:lnTo>
                  <a:lnTo>
                    <a:pt x="7" y="106"/>
                  </a:lnTo>
                  <a:lnTo>
                    <a:pt x="8" y="106"/>
                  </a:lnTo>
                  <a:lnTo>
                    <a:pt x="11" y="106"/>
                  </a:lnTo>
                  <a:lnTo>
                    <a:pt x="12" y="105"/>
                  </a:lnTo>
                  <a:lnTo>
                    <a:pt x="11" y="101"/>
                  </a:lnTo>
                  <a:lnTo>
                    <a:pt x="11" y="98"/>
                  </a:lnTo>
                  <a:lnTo>
                    <a:pt x="9" y="95"/>
                  </a:lnTo>
                  <a:lnTo>
                    <a:pt x="8" y="91"/>
                  </a:lnTo>
                  <a:lnTo>
                    <a:pt x="8" y="88"/>
                  </a:lnTo>
                  <a:lnTo>
                    <a:pt x="8" y="84"/>
                  </a:lnTo>
                  <a:lnTo>
                    <a:pt x="8" y="82"/>
                  </a:lnTo>
                  <a:lnTo>
                    <a:pt x="8" y="78"/>
                  </a:lnTo>
                  <a:lnTo>
                    <a:pt x="11" y="76"/>
                  </a:lnTo>
                  <a:lnTo>
                    <a:pt x="13" y="74"/>
                  </a:lnTo>
                  <a:lnTo>
                    <a:pt x="14" y="71"/>
                  </a:lnTo>
                  <a:lnTo>
                    <a:pt x="16" y="68"/>
                  </a:lnTo>
                  <a:lnTo>
                    <a:pt x="16" y="66"/>
                  </a:lnTo>
                  <a:lnTo>
                    <a:pt x="16" y="62"/>
                  </a:lnTo>
                  <a:lnTo>
                    <a:pt x="16" y="60"/>
                  </a:lnTo>
                  <a:lnTo>
                    <a:pt x="17" y="58"/>
                  </a:lnTo>
                  <a:lnTo>
                    <a:pt x="16" y="55"/>
                  </a:lnTo>
                  <a:lnTo>
                    <a:pt x="15" y="53"/>
                  </a:lnTo>
                  <a:lnTo>
                    <a:pt x="13" y="52"/>
                  </a:lnTo>
                  <a:lnTo>
                    <a:pt x="12" y="50"/>
                  </a:lnTo>
                  <a:lnTo>
                    <a:pt x="13" y="43"/>
                  </a:lnTo>
                  <a:lnTo>
                    <a:pt x="14" y="36"/>
                  </a:lnTo>
                  <a:lnTo>
                    <a:pt x="15" y="29"/>
                  </a:lnTo>
                  <a:lnTo>
                    <a:pt x="16" y="22"/>
                  </a:lnTo>
                  <a:lnTo>
                    <a:pt x="15" y="16"/>
                  </a:lnTo>
                  <a:lnTo>
                    <a:pt x="15" y="10"/>
                  </a:lnTo>
                  <a:lnTo>
                    <a:pt x="15" y="6"/>
                  </a:lnTo>
                  <a:lnTo>
                    <a:pt x="15" y="0"/>
                  </a:lnTo>
                  <a:close/>
                </a:path>
              </a:pathLst>
            </a:custGeom>
            <a:solidFill>
              <a:srgbClr val="9E9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28" name="Freeform 60"/>
            <p:cNvSpPr>
              <a:spLocks noChangeAspect="1"/>
            </p:cNvSpPr>
            <p:nvPr/>
          </p:nvSpPr>
          <p:spPr bwMode="auto">
            <a:xfrm>
              <a:off x="821" y="2738"/>
              <a:ext cx="50" cy="113"/>
            </a:xfrm>
            <a:custGeom>
              <a:avLst/>
              <a:gdLst>
                <a:gd name="T0" fmla="*/ 2 w 102"/>
                <a:gd name="T1" fmla="*/ 0 h 226"/>
                <a:gd name="T2" fmla="*/ 12 w 102"/>
                <a:gd name="T3" fmla="*/ 2 h 226"/>
                <a:gd name="T4" fmla="*/ 12 w 102"/>
                <a:gd name="T5" fmla="*/ 4 h 226"/>
                <a:gd name="T6" fmla="*/ 11 w 102"/>
                <a:gd name="T7" fmla="*/ 8 h 226"/>
                <a:gd name="T8" fmla="*/ 10 w 102"/>
                <a:gd name="T9" fmla="*/ 9 h 226"/>
                <a:gd name="T10" fmla="*/ 10 w 102"/>
                <a:gd name="T11" fmla="*/ 10 h 226"/>
                <a:gd name="T12" fmla="*/ 11 w 102"/>
                <a:gd name="T13" fmla="*/ 10 h 226"/>
                <a:gd name="T14" fmla="*/ 10 w 102"/>
                <a:gd name="T15" fmla="*/ 13 h 226"/>
                <a:gd name="T16" fmla="*/ 10 w 102"/>
                <a:gd name="T17" fmla="*/ 13 h 226"/>
                <a:gd name="T18" fmla="*/ 10 w 102"/>
                <a:gd name="T19" fmla="*/ 15 h 226"/>
                <a:gd name="T20" fmla="*/ 10 w 102"/>
                <a:gd name="T21" fmla="*/ 17 h 226"/>
                <a:gd name="T22" fmla="*/ 9 w 102"/>
                <a:gd name="T23" fmla="*/ 18 h 226"/>
                <a:gd name="T24" fmla="*/ 10 w 102"/>
                <a:gd name="T25" fmla="*/ 20 h 226"/>
                <a:gd name="T26" fmla="*/ 9 w 102"/>
                <a:gd name="T27" fmla="*/ 22 h 226"/>
                <a:gd name="T28" fmla="*/ 9 w 102"/>
                <a:gd name="T29" fmla="*/ 23 h 226"/>
                <a:gd name="T30" fmla="*/ 9 w 102"/>
                <a:gd name="T31" fmla="*/ 26 h 226"/>
                <a:gd name="T32" fmla="*/ 8 w 102"/>
                <a:gd name="T33" fmla="*/ 27 h 226"/>
                <a:gd name="T34" fmla="*/ 7 w 102"/>
                <a:gd name="T35" fmla="*/ 28 h 226"/>
                <a:gd name="T36" fmla="*/ 6 w 102"/>
                <a:gd name="T37" fmla="*/ 29 h 226"/>
                <a:gd name="T38" fmla="*/ 5 w 102"/>
                <a:gd name="T39" fmla="*/ 29 h 226"/>
                <a:gd name="T40" fmla="*/ 4 w 102"/>
                <a:gd name="T41" fmla="*/ 29 h 226"/>
                <a:gd name="T42" fmla="*/ 2 w 102"/>
                <a:gd name="T43" fmla="*/ 28 h 226"/>
                <a:gd name="T44" fmla="*/ 1 w 102"/>
                <a:gd name="T45" fmla="*/ 28 h 226"/>
                <a:gd name="T46" fmla="*/ 0 w 102"/>
                <a:gd name="T47" fmla="*/ 27 h 226"/>
                <a:gd name="T48" fmla="*/ 0 w 102"/>
                <a:gd name="T49" fmla="*/ 26 h 226"/>
                <a:gd name="T50" fmla="*/ 0 w 102"/>
                <a:gd name="T51" fmla="*/ 21 h 226"/>
                <a:gd name="T52" fmla="*/ 0 w 102"/>
                <a:gd name="T53" fmla="*/ 20 h 226"/>
                <a:gd name="T54" fmla="*/ 0 w 102"/>
                <a:gd name="T55" fmla="*/ 18 h 226"/>
                <a:gd name="T56" fmla="*/ 1 w 102"/>
                <a:gd name="T57" fmla="*/ 17 h 226"/>
                <a:gd name="T58" fmla="*/ 0 w 102"/>
                <a:gd name="T59" fmla="*/ 17 h 226"/>
                <a:gd name="T60" fmla="*/ 0 w 102"/>
                <a:gd name="T61" fmla="*/ 14 h 226"/>
                <a:gd name="T62" fmla="*/ 1 w 102"/>
                <a:gd name="T63" fmla="*/ 14 h 226"/>
                <a:gd name="T64" fmla="*/ 1 w 102"/>
                <a:gd name="T65" fmla="*/ 12 h 226"/>
                <a:gd name="T66" fmla="*/ 1 w 102"/>
                <a:gd name="T67" fmla="*/ 10 h 226"/>
                <a:gd name="T68" fmla="*/ 2 w 102"/>
                <a:gd name="T69" fmla="*/ 9 h 226"/>
                <a:gd name="T70" fmla="*/ 2 w 102"/>
                <a:gd name="T71" fmla="*/ 8 h 226"/>
                <a:gd name="T72" fmla="*/ 1 w 102"/>
                <a:gd name="T73" fmla="*/ 7 h 226"/>
                <a:gd name="T74" fmla="*/ 2 w 102"/>
                <a:gd name="T75" fmla="*/ 3 h 226"/>
                <a:gd name="T76" fmla="*/ 2 w 102"/>
                <a:gd name="T77" fmla="*/ 0 h 2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226">
                  <a:moveTo>
                    <a:pt x="18" y="0"/>
                  </a:moveTo>
                  <a:lnTo>
                    <a:pt x="102" y="12"/>
                  </a:lnTo>
                  <a:lnTo>
                    <a:pt x="97" y="27"/>
                  </a:lnTo>
                  <a:lnTo>
                    <a:pt x="93" y="58"/>
                  </a:lnTo>
                  <a:lnTo>
                    <a:pt x="88" y="65"/>
                  </a:lnTo>
                  <a:lnTo>
                    <a:pt x="86" y="78"/>
                  </a:lnTo>
                  <a:lnTo>
                    <a:pt x="90" y="79"/>
                  </a:lnTo>
                  <a:lnTo>
                    <a:pt x="88" y="101"/>
                  </a:lnTo>
                  <a:lnTo>
                    <a:pt x="83" y="104"/>
                  </a:lnTo>
                  <a:lnTo>
                    <a:pt x="84" y="118"/>
                  </a:lnTo>
                  <a:lnTo>
                    <a:pt x="83" y="133"/>
                  </a:lnTo>
                  <a:lnTo>
                    <a:pt x="79" y="142"/>
                  </a:lnTo>
                  <a:lnTo>
                    <a:pt x="81" y="154"/>
                  </a:lnTo>
                  <a:lnTo>
                    <a:pt x="79" y="169"/>
                  </a:lnTo>
                  <a:lnTo>
                    <a:pt x="75" y="180"/>
                  </a:lnTo>
                  <a:lnTo>
                    <a:pt x="73" y="202"/>
                  </a:lnTo>
                  <a:lnTo>
                    <a:pt x="68" y="215"/>
                  </a:lnTo>
                  <a:lnTo>
                    <a:pt x="63" y="220"/>
                  </a:lnTo>
                  <a:lnTo>
                    <a:pt x="53" y="225"/>
                  </a:lnTo>
                  <a:lnTo>
                    <a:pt x="43" y="226"/>
                  </a:lnTo>
                  <a:lnTo>
                    <a:pt x="33" y="226"/>
                  </a:lnTo>
                  <a:lnTo>
                    <a:pt x="22" y="224"/>
                  </a:lnTo>
                  <a:lnTo>
                    <a:pt x="13" y="219"/>
                  </a:lnTo>
                  <a:lnTo>
                    <a:pt x="5" y="214"/>
                  </a:lnTo>
                  <a:lnTo>
                    <a:pt x="0" y="207"/>
                  </a:lnTo>
                  <a:lnTo>
                    <a:pt x="5" y="164"/>
                  </a:lnTo>
                  <a:lnTo>
                    <a:pt x="3" y="157"/>
                  </a:lnTo>
                  <a:lnTo>
                    <a:pt x="4" y="142"/>
                  </a:lnTo>
                  <a:lnTo>
                    <a:pt x="10" y="134"/>
                  </a:lnTo>
                  <a:lnTo>
                    <a:pt x="4" y="133"/>
                  </a:lnTo>
                  <a:lnTo>
                    <a:pt x="7" y="106"/>
                  </a:lnTo>
                  <a:lnTo>
                    <a:pt x="12" y="105"/>
                  </a:lnTo>
                  <a:lnTo>
                    <a:pt x="10" y="91"/>
                  </a:lnTo>
                  <a:lnTo>
                    <a:pt x="11" y="79"/>
                  </a:lnTo>
                  <a:lnTo>
                    <a:pt x="17" y="69"/>
                  </a:lnTo>
                  <a:lnTo>
                    <a:pt x="18" y="58"/>
                  </a:lnTo>
                  <a:lnTo>
                    <a:pt x="14" y="50"/>
                  </a:lnTo>
                  <a:lnTo>
                    <a:pt x="18" y="22"/>
                  </a:lnTo>
                  <a:lnTo>
                    <a:pt x="18" y="0"/>
                  </a:lnTo>
                  <a:close/>
                </a:path>
              </a:pathLst>
            </a:custGeom>
            <a:solidFill>
              <a:srgbClr val="A8A5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29" name="Freeform 61"/>
            <p:cNvSpPr>
              <a:spLocks noChangeAspect="1"/>
            </p:cNvSpPr>
            <p:nvPr/>
          </p:nvSpPr>
          <p:spPr bwMode="auto">
            <a:xfrm>
              <a:off x="766" y="2771"/>
              <a:ext cx="157" cy="22"/>
            </a:xfrm>
            <a:custGeom>
              <a:avLst/>
              <a:gdLst>
                <a:gd name="T0" fmla="*/ 0 w 313"/>
                <a:gd name="T1" fmla="*/ 0 h 44"/>
                <a:gd name="T2" fmla="*/ 3 w 313"/>
                <a:gd name="T3" fmla="*/ 1 h 44"/>
                <a:gd name="T4" fmla="*/ 5 w 313"/>
                <a:gd name="T5" fmla="*/ 1 h 44"/>
                <a:gd name="T6" fmla="*/ 8 w 313"/>
                <a:gd name="T7" fmla="*/ 2 h 44"/>
                <a:gd name="T8" fmla="*/ 10 w 313"/>
                <a:gd name="T9" fmla="*/ 2 h 44"/>
                <a:gd name="T10" fmla="*/ 13 w 313"/>
                <a:gd name="T11" fmla="*/ 2 h 44"/>
                <a:gd name="T12" fmla="*/ 15 w 313"/>
                <a:gd name="T13" fmla="*/ 3 h 44"/>
                <a:gd name="T14" fmla="*/ 18 w 313"/>
                <a:gd name="T15" fmla="*/ 3 h 44"/>
                <a:gd name="T16" fmla="*/ 20 w 313"/>
                <a:gd name="T17" fmla="*/ 3 h 44"/>
                <a:gd name="T18" fmla="*/ 22 w 313"/>
                <a:gd name="T19" fmla="*/ 4 h 44"/>
                <a:gd name="T20" fmla="*/ 25 w 313"/>
                <a:gd name="T21" fmla="*/ 4 h 44"/>
                <a:gd name="T22" fmla="*/ 27 w 313"/>
                <a:gd name="T23" fmla="*/ 4 h 44"/>
                <a:gd name="T24" fmla="*/ 30 w 313"/>
                <a:gd name="T25" fmla="*/ 4 h 44"/>
                <a:gd name="T26" fmla="*/ 32 w 313"/>
                <a:gd name="T27" fmla="*/ 5 h 44"/>
                <a:gd name="T28" fmla="*/ 35 w 313"/>
                <a:gd name="T29" fmla="*/ 5 h 44"/>
                <a:gd name="T30" fmla="*/ 37 w 313"/>
                <a:gd name="T31" fmla="*/ 5 h 44"/>
                <a:gd name="T32" fmla="*/ 40 w 313"/>
                <a:gd name="T33" fmla="*/ 5 h 44"/>
                <a:gd name="T34" fmla="*/ 38 w 313"/>
                <a:gd name="T35" fmla="*/ 5 h 44"/>
                <a:gd name="T36" fmla="*/ 36 w 313"/>
                <a:gd name="T37" fmla="*/ 6 h 44"/>
                <a:gd name="T38" fmla="*/ 33 w 313"/>
                <a:gd name="T39" fmla="*/ 6 h 44"/>
                <a:gd name="T40" fmla="*/ 31 w 313"/>
                <a:gd name="T41" fmla="*/ 6 h 44"/>
                <a:gd name="T42" fmla="*/ 29 w 313"/>
                <a:gd name="T43" fmla="*/ 6 h 44"/>
                <a:gd name="T44" fmla="*/ 26 w 313"/>
                <a:gd name="T45" fmla="*/ 6 h 44"/>
                <a:gd name="T46" fmla="*/ 24 w 313"/>
                <a:gd name="T47" fmla="*/ 5 h 44"/>
                <a:gd name="T48" fmla="*/ 21 w 313"/>
                <a:gd name="T49" fmla="*/ 5 h 44"/>
                <a:gd name="T50" fmla="*/ 19 w 313"/>
                <a:gd name="T51" fmla="*/ 5 h 44"/>
                <a:gd name="T52" fmla="*/ 16 w 313"/>
                <a:gd name="T53" fmla="*/ 5 h 44"/>
                <a:gd name="T54" fmla="*/ 14 w 313"/>
                <a:gd name="T55" fmla="*/ 4 h 44"/>
                <a:gd name="T56" fmla="*/ 11 w 313"/>
                <a:gd name="T57" fmla="*/ 4 h 44"/>
                <a:gd name="T58" fmla="*/ 9 w 313"/>
                <a:gd name="T59" fmla="*/ 3 h 44"/>
                <a:gd name="T60" fmla="*/ 6 w 313"/>
                <a:gd name="T61" fmla="*/ 3 h 44"/>
                <a:gd name="T62" fmla="*/ 4 w 313"/>
                <a:gd name="T63" fmla="*/ 3 h 44"/>
                <a:gd name="T64" fmla="*/ 2 w 313"/>
                <a:gd name="T65" fmla="*/ 3 h 44"/>
                <a:gd name="T66" fmla="*/ 0 w 313"/>
                <a:gd name="T67" fmla="*/ 0 h 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3" h="44">
                  <a:moveTo>
                    <a:pt x="0" y="0"/>
                  </a:moveTo>
                  <a:lnTo>
                    <a:pt x="20" y="3"/>
                  </a:lnTo>
                  <a:lnTo>
                    <a:pt x="39" y="7"/>
                  </a:lnTo>
                  <a:lnTo>
                    <a:pt x="59" y="10"/>
                  </a:lnTo>
                  <a:lnTo>
                    <a:pt x="78" y="13"/>
                  </a:lnTo>
                  <a:lnTo>
                    <a:pt x="98" y="16"/>
                  </a:lnTo>
                  <a:lnTo>
                    <a:pt x="117" y="18"/>
                  </a:lnTo>
                  <a:lnTo>
                    <a:pt x="137" y="21"/>
                  </a:lnTo>
                  <a:lnTo>
                    <a:pt x="157" y="23"/>
                  </a:lnTo>
                  <a:lnTo>
                    <a:pt x="176" y="25"/>
                  </a:lnTo>
                  <a:lnTo>
                    <a:pt x="196" y="28"/>
                  </a:lnTo>
                  <a:lnTo>
                    <a:pt x="215" y="30"/>
                  </a:lnTo>
                  <a:lnTo>
                    <a:pt x="235" y="31"/>
                  </a:lnTo>
                  <a:lnTo>
                    <a:pt x="255" y="33"/>
                  </a:lnTo>
                  <a:lnTo>
                    <a:pt x="274" y="35"/>
                  </a:lnTo>
                  <a:lnTo>
                    <a:pt x="294" y="36"/>
                  </a:lnTo>
                  <a:lnTo>
                    <a:pt x="313" y="37"/>
                  </a:lnTo>
                  <a:lnTo>
                    <a:pt x="298" y="40"/>
                  </a:lnTo>
                  <a:lnTo>
                    <a:pt x="281" y="43"/>
                  </a:lnTo>
                  <a:lnTo>
                    <a:pt x="264" y="44"/>
                  </a:lnTo>
                  <a:lnTo>
                    <a:pt x="245" y="44"/>
                  </a:lnTo>
                  <a:lnTo>
                    <a:pt x="226" y="43"/>
                  </a:lnTo>
                  <a:lnTo>
                    <a:pt x="206" y="42"/>
                  </a:lnTo>
                  <a:lnTo>
                    <a:pt x="187" y="40"/>
                  </a:lnTo>
                  <a:lnTo>
                    <a:pt x="166" y="38"/>
                  </a:lnTo>
                  <a:lnTo>
                    <a:pt x="146" y="36"/>
                  </a:lnTo>
                  <a:lnTo>
                    <a:pt x="126" y="33"/>
                  </a:lnTo>
                  <a:lnTo>
                    <a:pt x="105" y="30"/>
                  </a:lnTo>
                  <a:lnTo>
                    <a:pt x="85" y="28"/>
                  </a:lnTo>
                  <a:lnTo>
                    <a:pt x="67" y="24"/>
                  </a:lnTo>
                  <a:lnTo>
                    <a:pt x="48" y="22"/>
                  </a:lnTo>
                  <a:lnTo>
                    <a:pt x="30" y="20"/>
                  </a:lnTo>
                  <a:lnTo>
                    <a:pt x="14" y="17"/>
                  </a:lnTo>
                  <a:lnTo>
                    <a:pt x="0" y="0"/>
                  </a:lnTo>
                  <a:close/>
                </a:path>
              </a:pathLst>
            </a:custGeom>
            <a:solidFill>
              <a:srgbClr val="51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30" name="Freeform 62"/>
            <p:cNvSpPr>
              <a:spLocks noChangeAspect="1"/>
            </p:cNvSpPr>
            <p:nvPr/>
          </p:nvSpPr>
          <p:spPr bwMode="auto">
            <a:xfrm>
              <a:off x="768" y="2795"/>
              <a:ext cx="152" cy="17"/>
            </a:xfrm>
            <a:custGeom>
              <a:avLst/>
              <a:gdLst>
                <a:gd name="T0" fmla="*/ 0 w 304"/>
                <a:gd name="T1" fmla="*/ 0 h 36"/>
                <a:gd name="T2" fmla="*/ 3 w 304"/>
                <a:gd name="T3" fmla="*/ 0 h 36"/>
                <a:gd name="T4" fmla="*/ 5 w 304"/>
                <a:gd name="T5" fmla="*/ 0 h 36"/>
                <a:gd name="T6" fmla="*/ 8 w 304"/>
                <a:gd name="T7" fmla="*/ 1 h 36"/>
                <a:gd name="T8" fmla="*/ 10 w 304"/>
                <a:gd name="T9" fmla="*/ 1 h 36"/>
                <a:gd name="T10" fmla="*/ 12 w 304"/>
                <a:gd name="T11" fmla="*/ 1 h 36"/>
                <a:gd name="T12" fmla="*/ 15 w 304"/>
                <a:gd name="T13" fmla="*/ 1 h 36"/>
                <a:gd name="T14" fmla="*/ 17 w 304"/>
                <a:gd name="T15" fmla="*/ 2 h 36"/>
                <a:gd name="T16" fmla="*/ 19 w 304"/>
                <a:gd name="T17" fmla="*/ 2 h 36"/>
                <a:gd name="T18" fmla="*/ 22 w 304"/>
                <a:gd name="T19" fmla="*/ 2 h 36"/>
                <a:gd name="T20" fmla="*/ 24 w 304"/>
                <a:gd name="T21" fmla="*/ 2 h 36"/>
                <a:gd name="T22" fmla="*/ 26 w 304"/>
                <a:gd name="T23" fmla="*/ 2 h 36"/>
                <a:gd name="T24" fmla="*/ 29 w 304"/>
                <a:gd name="T25" fmla="*/ 3 h 36"/>
                <a:gd name="T26" fmla="*/ 31 w 304"/>
                <a:gd name="T27" fmla="*/ 3 h 36"/>
                <a:gd name="T28" fmla="*/ 34 w 304"/>
                <a:gd name="T29" fmla="*/ 3 h 36"/>
                <a:gd name="T30" fmla="*/ 36 w 304"/>
                <a:gd name="T31" fmla="*/ 3 h 36"/>
                <a:gd name="T32" fmla="*/ 38 w 304"/>
                <a:gd name="T33" fmla="*/ 3 h 36"/>
                <a:gd name="T34" fmla="*/ 36 w 304"/>
                <a:gd name="T35" fmla="*/ 3 h 36"/>
                <a:gd name="T36" fmla="*/ 34 w 304"/>
                <a:gd name="T37" fmla="*/ 4 h 36"/>
                <a:gd name="T38" fmla="*/ 32 w 304"/>
                <a:gd name="T39" fmla="*/ 4 h 36"/>
                <a:gd name="T40" fmla="*/ 30 w 304"/>
                <a:gd name="T41" fmla="*/ 4 h 36"/>
                <a:gd name="T42" fmla="*/ 27 w 304"/>
                <a:gd name="T43" fmla="*/ 4 h 36"/>
                <a:gd name="T44" fmla="*/ 25 w 304"/>
                <a:gd name="T45" fmla="*/ 4 h 36"/>
                <a:gd name="T46" fmla="*/ 23 w 304"/>
                <a:gd name="T47" fmla="*/ 4 h 36"/>
                <a:gd name="T48" fmla="*/ 20 w 304"/>
                <a:gd name="T49" fmla="*/ 4 h 36"/>
                <a:gd name="T50" fmla="*/ 18 w 304"/>
                <a:gd name="T51" fmla="*/ 3 h 36"/>
                <a:gd name="T52" fmla="*/ 15 w 304"/>
                <a:gd name="T53" fmla="*/ 3 h 36"/>
                <a:gd name="T54" fmla="*/ 13 w 304"/>
                <a:gd name="T55" fmla="*/ 2 h 36"/>
                <a:gd name="T56" fmla="*/ 10 w 304"/>
                <a:gd name="T57" fmla="*/ 2 h 36"/>
                <a:gd name="T58" fmla="*/ 8 w 304"/>
                <a:gd name="T59" fmla="*/ 2 h 36"/>
                <a:gd name="T60" fmla="*/ 6 w 304"/>
                <a:gd name="T61" fmla="*/ 1 h 36"/>
                <a:gd name="T62" fmla="*/ 3 w 304"/>
                <a:gd name="T63" fmla="*/ 1 h 36"/>
                <a:gd name="T64" fmla="*/ 1 w 304"/>
                <a:gd name="T65" fmla="*/ 1 h 36"/>
                <a:gd name="T66" fmla="*/ 0 w 304"/>
                <a:gd name="T67" fmla="*/ 0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4" h="36">
                  <a:moveTo>
                    <a:pt x="0" y="0"/>
                  </a:moveTo>
                  <a:lnTo>
                    <a:pt x="19" y="3"/>
                  </a:lnTo>
                  <a:lnTo>
                    <a:pt x="38" y="6"/>
                  </a:lnTo>
                  <a:lnTo>
                    <a:pt x="57" y="8"/>
                  </a:lnTo>
                  <a:lnTo>
                    <a:pt x="76" y="11"/>
                  </a:lnTo>
                  <a:lnTo>
                    <a:pt x="95" y="13"/>
                  </a:lnTo>
                  <a:lnTo>
                    <a:pt x="114" y="15"/>
                  </a:lnTo>
                  <a:lnTo>
                    <a:pt x="133" y="18"/>
                  </a:lnTo>
                  <a:lnTo>
                    <a:pt x="152" y="20"/>
                  </a:lnTo>
                  <a:lnTo>
                    <a:pt x="170" y="21"/>
                  </a:lnTo>
                  <a:lnTo>
                    <a:pt x="190" y="23"/>
                  </a:lnTo>
                  <a:lnTo>
                    <a:pt x="208" y="24"/>
                  </a:lnTo>
                  <a:lnTo>
                    <a:pt x="228" y="26"/>
                  </a:lnTo>
                  <a:lnTo>
                    <a:pt x="246" y="26"/>
                  </a:lnTo>
                  <a:lnTo>
                    <a:pt x="266" y="26"/>
                  </a:lnTo>
                  <a:lnTo>
                    <a:pt x="284" y="26"/>
                  </a:lnTo>
                  <a:lnTo>
                    <a:pt x="304" y="26"/>
                  </a:lnTo>
                  <a:lnTo>
                    <a:pt x="288" y="30"/>
                  </a:lnTo>
                  <a:lnTo>
                    <a:pt x="271" y="34"/>
                  </a:lnTo>
                  <a:lnTo>
                    <a:pt x="253" y="35"/>
                  </a:lnTo>
                  <a:lnTo>
                    <a:pt x="235" y="36"/>
                  </a:lnTo>
                  <a:lnTo>
                    <a:pt x="216" y="36"/>
                  </a:lnTo>
                  <a:lnTo>
                    <a:pt x="197" y="36"/>
                  </a:lnTo>
                  <a:lnTo>
                    <a:pt x="177" y="35"/>
                  </a:lnTo>
                  <a:lnTo>
                    <a:pt x="157" y="33"/>
                  </a:lnTo>
                  <a:lnTo>
                    <a:pt x="137" y="30"/>
                  </a:lnTo>
                  <a:lnTo>
                    <a:pt x="117" y="27"/>
                  </a:lnTo>
                  <a:lnTo>
                    <a:pt x="97" y="24"/>
                  </a:lnTo>
                  <a:lnTo>
                    <a:pt x="78" y="21"/>
                  </a:lnTo>
                  <a:lnTo>
                    <a:pt x="59" y="19"/>
                  </a:lnTo>
                  <a:lnTo>
                    <a:pt x="41" y="15"/>
                  </a:lnTo>
                  <a:lnTo>
                    <a:pt x="23" y="13"/>
                  </a:lnTo>
                  <a:lnTo>
                    <a:pt x="6" y="11"/>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31" name="Freeform 63"/>
            <p:cNvSpPr>
              <a:spLocks noChangeAspect="1"/>
            </p:cNvSpPr>
            <p:nvPr/>
          </p:nvSpPr>
          <p:spPr bwMode="auto">
            <a:xfrm>
              <a:off x="767" y="2814"/>
              <a:ext cx="152" cy="19"/>
            </a:xfrm>
            <a:custGeom>
              <a:avLst/>
              <a:gdLst>
                <a:gd name="T0" fmla="*/ 1 w 305"/>
                <a:gd name="T1" fmla="*/ 0 h 38"/>
                <a:gd name="T2" fmla="*/ 3 w 305"/>
                <a:gd name="T3" fmla="*/ 1 h 38"/>
                <a:gd name="T4" fmla="*/ 5 w 305"/>
                <a:gd name="T5" fmla="*/ 1 h 38"/>
                <a:gd name="T6" fmla="*/ 8 w 305"/>
                <a:gd name="T7" fmla="*/ 2 h 38"/>
                <a:gd name="T8" fmla="*/ 10 w 305"/>
                <a:gd name="T9" fmla="*/ 2 h 38"/>
                <a:gd name="T10" fmla="*/ 12 w 305"/>
                <a:gd name="T11" fmla="*/ 2 h 38"/>
                <a:gd name="T12" fmla="*/ 15 w 305"/>
                <a:gd name="T13" fmla="*/ 3 h 38"/>
                <a:gd name="T14" fmla="*/ 17 w 305"/>
                <a:gd name="T15" fmla="*/ 3 h 38"/>
                <a:gd name="T16" fmla="*/ 19 w 305"/>
                <a:gd name="T17" fmla="*/ 3 h 38"/>
                <a:gd name="T18" fmla="*/ 21 w 305"/>
                <a:gd name="T19" fmla="*/ 3 h 38"/>
                <a:gd name="T20" fmla="*/ 24 w 305"/>
                <a:gd name="T21" fmla="*/ 4 h 38"/>
                <a:gd name="T22" fmla="*/ 26 w 305"/>
                <a:gd name="T23" fmla="*/ 4 h 38"/>
                <a:gd name="T24" fmla="*/ 28 w 305"/>
                <a:gd name="T25" fmla="*/ 4 h 38"/>
                <a:gd name="T26" fmla="*/ 31 w 305"/>
                <a:gd name="T27" fmla="*/ 4 h 38"/>
                <a:gd name="T28" fmla="*/ 33 w 305"/>
                <a:gd name="T29" fmla="*/ 4 h 38"/>
                <a:gd name="T30" fmla="*/ 35 w 305"/>
                <a:gd name="T31" fmla="*/ 4 h 38"/>
                <a:gd name="T32" fmla="*/ 38 w 305"/>
                <a:gd name="T33" fmla="*/ 4 h 38"/>
                <a:gd name="T34" fmla="*/ 35 w 305"/>
                <a:gd name="T35" fmla="*/ 5 h 38"/>
                <a:gd name="T36" fmla="*/ 33 w 305"/>
                <a:gd name="T37" fmla="*/ 5 h 38"/>
                <a:gd name="T38" fmla="*/ 31 w 305"/>
                <a:gd name="T39" fmla="*/ 5 h 38"/>
                <a:gd name="T40" fmla="*/ 29 w 305"/>
                <a:gd name="T41" fmla="*/ 5 h 38"/>
                <a:gd name="T42" fmla="*/ 27 w 305"/>
                <a:gd name="T43" fmla="*/ 5 h 38"/>
                <a:gd name="T44" fmla="*/ 24 w 305"/>
                <a:gd name="T45" fmla="*/ 5 h 38"/>
                <a:gd name="T46" fmla="*/ 22 w 305"/>
                <a:gd name="T47" fmla="*/ 5 h 38"/>
                <a:gd name="T48" fmla="*/ 20 w 305"/>
                <a:gd name="T49" fmla="*/ 5 h 38"/>
                <a:gd name="T50" fmla="*/ 17 w 305"/>
                <a:gd name="T51" fmla="*/ 4 h 38"/>
                <a:gd name="T52" fmla="*/ 15 w 305"/>
                <a:gd name="T53" fmla="*/ 4 h 38"/>
                <a:gd name="T54" fmla="*/ 13 w 305"/>
                <a:gd name="T55" fmla="*/ 4 h 38"/>
                <a:gd name="T56" fmla="*/ 11 w 305"/>
                <a:gd name="T57" fmla="*/ 3 h 38"/>
                <a:gd name="T58" fmla="*/ 9 w 305"/>
                <a:gd name="T59" fmla="*/ 3 h 38"/>
                <a:gd name="T60" fmla="*/ 6 w 305"/>
                <a:gd name="T61" fmla="*/ 3 h 38"/>
                <a:gd name="T62" fmla="*/ 4 w 305"/>
                <a:gd name="T63" fmla="*/ 2 h 38"/>
                <a:gd name="T64" fmla="*/ 2 w 305"/>
                <a:gd name="T65" fmla="*/ 2 h 38"/>
                <a:gd name="T66" fmla="*/ 0 w 305"/>
                <a:gd name="T67" fmla="*/ 2 h 38"/>
                <a:gd name="T68" fmla="*/ 1 w 305"/>
                <a:gd name="T69" fmla="*/ 0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05" h="38">
                  <a:moveTo>
                    <a:pt x="9" y="0"/>
                  </a:moveTo>
                  <a:lnTo>
                    <a:pt x="28" y="4"/>
                  </a:lnTo>
                  <a:lnTo>
                    <a:pt x="47" y="6"/>
                  </a:lnTo>
                  <a:lnTo>
                    <a:pt x="66" y="10"/>
                  </a:lnTo>
                  <a:lnTo>
                    <a:pt x="84" y="12"/>
                  </a:lnTo>
                  <a:lnTo>
                    <a:pt x="103" y="15"/>
                  </a:lnTo>
                  <a:lnTo>
                    <a:pt x="121" y="18"/>
                  </a:lnTo>
                  <a:lnTo>
                    <a:pt x="138" y="20"/>
                  </a:lnTo>
                  <a:lnTo>
                    <a:pt x="157" y="21"/>
                  </a:lnTo>
                  <a:lnTo>
                    <a:pt x="175" y="23"/>
                  </a:lnTo>
                  <a:lnTo>
                    <a:pt x="194" y="25"/>
                  </a:lnTo>
                  <a:lnTo>
                    <a:pt x="212" y="26"/>
                  </a:lnTo>
                  <a:lnTo>
                    <a:pt x="231" y="26"/>
                  </a:lnTo>
                  <a:lnTo>
                    <a:pt x="249" y="27"/>
                  </a:lnTo>
                  <a:lnTo>
                    <a:pt x="267" y="26"/>
                  </a:lnTo>
                  <a:lnTo>
                    <a:pt x="286" y="26"/>
                  </a:lnTo>
                  <a:lnTo>
                    <a:pt x="305" y="25"/>
                  </a:lnTo>
                  <a:lnTo>
                    <a:pt x="286" y="38"/>
                  </a:lnTo>
                  <a:lnTo>
                    <a:pt x="269" y="38"/>
                  </a:lnTo>
                  <a:lnTo>
                    <a:pt x="250" y="38"/>
                  </a:lnTo>
                  <a:lnTo>
                    <a:pt x="233" y="37"/>
                  </a:lnTo>
                  <a:lnTo>
                    <a:pt x="216" y="37"/>
                  </a:lnTo>
                  <a:lnTo>
                    <a:pt x="197" y="36"/>
                  </a:lnTo>
                  <a:lnTo>
                    <a:pt x="180" y="34"/>
                  </a:lnTo>
                  <a:lnTo>
                    <a:pt x="161" y="33"/>
                  </a:lnTo>
                  <a:lnTo>
                    <a:pt x="143" y="30"/>
                  </a:lnTo>
                  <a:lnTo>
                    <a:pt x="126" y="28"/>
                  </a:lnTo>
                  <a:lnTo>
                    <a:pt x="107" y="26"/>
                  </a:lnTo>
                  <a:lnTo>
                    <a:pt x="90" y="23"/>
                  </a:lnTo>
                  <a:lnTo>
                    <a:pt x="72" y="21"/>
                  </a:lnTo>
                  <a:lnTo>
                    <a:pt x="53" y="18"/>
                  </a:lnTo>
                  <a:lnTo>
                    <a:pt x="36" y="15"/>
                  </a:lnTo>
                  <a:lnTo>
                    <a:pt x="17" y="13"/>
                  </a:lnTo>
                  <a:lnTo>
                    <a:pt x="0" y="11"/>
                  </a:lnTo>
                  <a:lnTo>
                    <a:pt x="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32" name="Freeform 64"/>
            <p:cNvSpPr>
              <a:spLocks noChangeAspect="1"/>
            </p:cNvSpPr>
            <p:nvPr/>
          </p:nvSpPr>
          <p:spPr bwMode="auto">
            <a:xfrm>
              <a:off x="771" y="2731"/>
              <a:ext cx="165" cy="20"/>
            </a:xfrm>
            <a:custGeom>
              <a:avLst/>
              <a:gdLst>
                <a:gd name="T0" fmla="*/ 0 w 330"/>
                <a:gd name="T1" fmla="*/ 0 h 41"/>
                <a:gd name="T2" fmla="*/ 19 w 330"/>
                <a:gd name="T3" fmla="*/ 2 h 41"/>
                <a:gd name="T4" fmla="*/ 33 w 330"/>
                <a:gd name="T5" fmla="*/ 3 h 41"/>
                <a:gd name="T6" fmla="*/ 42 w 330"/>
                <a:gd name="T7" fmla="*/ 4 h 41"/>
                <a:gd name="T8" fmla="*/ 38 w 330"/>
                <a:gd name="T9" fmla="*/ 5 h 41"/>
                <a:gd name="T10" fmla="*/ 28 w 330"/>
                <a:gd name="T11" fmla="*/ 3 h 41"/>
                <a:gd name="T12" fmla="*/ 11 w 330"/>
                <a:gd name="T13" fmla="*/ 1 h 41"/>
                <a:gd name="T14" fmla="*/ 0 w 330"/>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0" h="41">
                  <a:moveTo>
                    <a:pt x="0" y="0"/>
                  </a:moveTo>
                  <a:lnTo>
                    <a:pt x="152" y="18"/>
                  </a:lnTo>
                  <a:lnTo>
                    <a:pt x="264" y="29"/>
                  </a:lnTo>
                  <a:lnTo>
                    <a:pt x="330" y="37"/>
                  </a:lnTo>
                  <a:lnTo>
                    <a:pt x="301" y="41"/>
                  </a:lnTo>
                  <a:lnTo>
                    <a:pt x="223" y="30"/>
                  </a:lnTo>
                  <a:lnTo>
                    <a:pt x="83" y="15"/>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33" name="Freeform 65"/>
            <p:cNvSpPr>
              <a:spLocks noChangeAspect="1"/>
            </p:cNvSpPr>
            <p:nvPr/>
          </p:nvSpPr>
          <p:spPr bwMode="auto">
            <a:xfrm>
              <a:off x="772" y="2754"/>
              <a:ext cx="152" cy="19"/>
            </a:xfrm>
            <a:custGeom>
              <a:avLst/>
              <a:gdLst>
                <a:gd name="T0" fmla="*/ 3 w 304"/>
                <a:gd name="T1" fmla="*/ 0 h 38"/>
                <a:gd name="T2" fmla="*/ 22 w 304"/>
                <a:gd name="T3" fmla="*/ 3 h 38"/>
                <a:gd name="T4" fmla="*/ 38 w 304"/>
                <a:gd name="T5" fmla="*/ 4 h 38"/>
                <a:gd name="T6" fmla="*/ 36 w 304"/>
                <a:gd name="T7" fmla="*/ 5 h 38"/>
                <a:gd name="T8" fmla="*/ 16 w 304"/>
                <a:gd name="T9" fmla="*/ 3 h 38"/>
                <a:gd name="T10" fmla="*/ 0 w 304"/>
                <a:gd name="T11" fmla="*/ 2 h 38"/>
                <a:gd name="T12" fmla="*/ 1 w 304"/>
                <a:gd name="T13" fmla="*/ 0 h 38"/>
                <a:gd name="T14" fmla="*/ 3 w 304"/>
                <a:gd name="T15" fmla="*/ 0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4" h="38">
                  <a:moveTo>
                    <a:pt x="19" y="0"/>
                  </a:moveTo>
                  <a:lnTo>
                    <a:pt x="171" y="24"/>
                  </a:lnTo>
                  <a:lnTo>
                    <a:pt x="304" y="32"/>
                  </a:lnTo>
                  <a:lnTo>
                    <a:pt x="288" y="38"/>
                  </a:lnTo>
                  <a:lnTo>
                    <a:pt x="122" y="24"/>
                  </a:lnTo>
                  <a:lnTo>
                    <a:pt x="0" y="9"/>
                  </a:lnTo>
                  <a:lnTo>
                    <a:pt x="1" y="0"/>
                  </a:lnTo>
                  <a:lnTo>
                    <a:pt x="1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34" name="Freeform 66"/>
            <p:cNvSpPr>
              <a:spLocks noChangeAspect="1"/>
            </p:cNvSpPr>
            <p:nvPr/>
          </p:nvSpPr>
          <p:spPr bwMode="auto">
            <a:xfrm>
              <a:off x="808" y="2770"/>
              <a:ext cx="55" cy="9"/>
            </a:xfrm>
            <a:custGeom>
              <a:avLst/>
              <a:gdLst>
                <a:gd name="T0" fmla="*/ 3 w 111"/>
                <a:gd name="T1" fmla="*/ 0 h 16"/>
                <a:gd name="T2" fmla="*/ 8 w 111"/>
                <a:gd name="T3" fmla="*/ 1 h 16"/>
                <a:gd name="T4" fmla="*/ 13 w 111"/>
                <a:gd name="T5" fmla="*/ 2 h 16"/>
                <a:gd name="T6" fmla="*/ 12 w 111"/>
                <a:gd name="T7" fmla="*/ 3 h 16"/>
                <a:gd name="T8" fmla="*/ 7 w 111"/>
                <a:gd name="T9" fmla="*/ 3 h 16"/>
                <a:gd name="T10" fmla="*/ 0 w 111"/>
                <a:gd name="T11" fmla="*/ 1 h 16"/>
                <a:gd name="T12" fmla="*/ 3 w 111"/>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 h="16">
                  <a:moveTo>
                    <a:pt x="25" y="0"/>
                  </a:moveTo>
                  <a:lnTo>
                    <a:pt x="71" y="6"/>
                  </a:lnTo>
                  <a:lnTo>
                    <a:pt x="111" y="10"/>
                  </a:lnTo>
                  <a:lnTo>
                    <a:pt x="97" y="16"/>
                  </a:lnTo>
                  <a:lnTo>
                    <a:pt x="61" y="15"/>
                  </a:lnTo>
                  <a:lnTo>
                    <a:pt x="0" y="7"/>
                  </a:lnTo>
                  <a:lnTo>
                    <a:pt x="25"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35" name="Freeform 67"/>
            <p:cNvSpPr>
              <a:spLocks noChangeAspect="1"/>
            </p:cNvSpPr>
            <p:nvPr/>
          </p:nvSpPr>
          <p:spPr bwMode="auto">
            <a:xfrm>
              <a:off x="815" y="2791"/>
              <a:ext cx="40" cy="7"/>
            </a:xfrm>
            <a:custGeom>
              <a:avLst/>
              <a:gdLst>
                <a:gd name="T0" fmla="*/ 2 w 81"/>
                <a:gd name="T1" fmla="*/ 0 h 15"/>
                <a:gd name="T2" fmla="*/ 10 w 81"/>
                <a:gd name="T3" fmla="*/ 1 h 15"/>
                <a:gd name="T4" fmla="*/ 8 w 81"/>
                <a:gd name="T5" fmla="*/ 1 h 15"/>
                <a:gd name="T6" fmla="*/ 0 w 81"/>
                <a:gd name="T7" fmla="*/ 0 h 15"/>
                <a:gd name="T8" fmla="*/ 2 w 81"/>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15">
                  <a:moveTo>
                    <a:pt x="19" y="0"/>
                  </a:moveTo>
                  <a:lnTo>
                    <a:pt x="81" y="8"/>
                  </a:lnTo>
                  <a:lnTo>
                    <a:pt x="64" y="15"/>
                  </a:lnTo>
                  <a:lnTo>
                    <a:pt x="0" y="6"/>
                  </a:lnTo>
                  <a:lnTo>
                    <a:pt x="19"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36" name="Freeform 68"/>
            <p:cNvSpPr>
              <a:spLocks noChangeAspect="1"/>
            </p:cNvSpPr>
            <p:nvPr/>
          </p:nvSpPr>
          <p:spPr bwMode="auto">
            <a:xfrm>
              <a:off x="817" y="2812"/>
              <a:ext cx="40" cy="7"/>
            </a:xfrm>
            <a:custGeom>
              <a:avLst/>
              <a:gdLst>
                <a:gd name="T0" fmla="*/ 1 w 81"/>
                <a:gd name="T1" fmla="*/ 0 h 15"/>
                <a:gd name="T2" fmla="*/ 5 w 81"/>
                <a:gd name="T3" fmla="*/ 0 h 15"/>
                <a:gd name="T4" fmla="*/ 10 w 81"/>
                <a:gd name="T5" fmla="*/ 1 h 15"/>
                <a:gd name="T6" fmla="*/ 7 w 81"/>
                <a:gd name="T7" fmla="*/ 1 h 15"/>
                <a:gd name="T8" fmla="*/ 0 w 81"/>
                <a:gd name="T9" fmla="*/ 1 h 15"/>
                <a:gd name="T10" fmla="*/ 1 w 81"/>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15">
                  <a:moveTo>
                    <a:pt x="8" y="0"/>
                  </a:moveTo>
                  <a:lnTo>
                    <a:pt x="42" y="4"/>
                  </a:lnTo>
                  <a:lnTo>
                    <a:pt x="81" y="9"/>
                  </a:lnTo>
                  <a:lnTo>
                    <a:pt x="60" y="15"/>
                  </a:lnTo>
                  <a:lnTo>
                    <a:pt x="0" y="9"/>
                  </a:lnTo>
                  <a:lnTo>
                    <a:pt x="8"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137" name="Freeform 69"/>
            <p:cNvSpPr>
              <a:spLocks noChangeAspect="1"/>
            </p:cNvSpPr>
            <p:nvPr/>
          </p:nvSpPr>
          <p:spPr bwMode="auto">
            <a:xfrm>
              <a:off x="798" y="2842"/>
              <a:ext cx="79" cy="21"/>
            </a:xfrm>
            <a:custGeom>
              <a:avLst/>
              <a:gdLst>
                <a:gd name="T0" fmla="*/ 0 w 157"/>
                <a:gd name="T1" fmla="*/ 0 h 41"/>
                <a:gd name="T2" fmla="*/ 8 w 157"/>
                <a:gd name="T3" fmla="*/ 2 h 41"/>
                <a:gd name="T4" fmla="*/ 14 w 157"/>
                <a:gd name="T5" fmla="*/ 2 h 41"/>
                <a:gd name="T6" fmla="*/ 20 w 157"/>
                <a:gd name="T7" fmla="*/ 3 h 41"/>
                <a:gd name="T8" fmla="*/ 15 w 157"/>
                <a:gd name="T9" fmla="*/ 5 h 41"/>
                <a:gd name="T10" fmla="*/ 13 w 157"/>
                <a:gd name="T11" fmla="*/ 6 h 41"/>
                <a:gd name="T12" fmla="*/ 7 w 157"/>
                <a:gd name="T13" fmla="*/ 5 h 41"/>
                <a:gd name="T14" fmla="*/ 3 w 157"/>
                <a:gd name="T15" fmla="*/ 3 h 41"/>
                <a:gd name="T16" fmla="*/ 0 w 157"/>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 h="41">
                  <a:moveTo>
                    <a:pt x="0" y="0"/>
                  </a:moveTo>
                  <a:lnTo>
                    <a:pt x="60" y="10"/>
                  </a:lnTo>
                  <a:lnTo>
                    <a:pt x="111" y="16"/>
                  </a:lnTo>
                  <a:lnTo>
                    <a:pt x="157" y="19"/>
                  </a:lnTo>
                  <a:lnTo>
                    <a:pt x="119" y="37"/>
                  </a:lnTo>
                  <a:lnTo>
                    <a:pt x="103" y="41"/>
                  </a:lnTo>
                  <a:lnTo>
                    <a:pt x="53" y="37"/>
                  </a:lnTo>
                  <a:lnTo>
                    <a:pt x="21"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grpSp>
      <p:grpSp>
        <p:nvGrpSpPr>
          <p:cNvPr id="33797" name="Group 70"/>
          <p:cNvGrpSpPr>
            <a:grpSpLocks noChangeAspect="1"/>
          </p:cNvGrpSpPr>
          <p:nvPr/>
        </p:nvGrpSpPr>
        <p:grpSpPr bwMode="auto">
          <a:xfrm>
            <a:off x="2986088" y="2895600"/>
            <a:ext cx="695325" cy="1085850"/>
            <a:chOff x="1968" y="2160"/>
            <a:chExt cx="438" cy="684"/>
          </a:xfrm>
        </p:grpSpPr>
        <p:sp>
          <p:nvSpPr>
            <p:cNvPr id="34008" name="Freeform 71"/>
            <p:cNvSpPr>
              <a:spLocks noChangeAspect="1"/>
            </p:cNvSpPr>
            <p:nvPr/>
          </p:nvSpPr>
          <p:spPr bwMode="auto">
            <a:xfrm>
              <a:off x="1968" y="2160"/>
              <a:ext cx="434" cy="576"/>
            </a:xfrm>
            <a:custGeom>
              <a:avLst/>
              <a:gdLst>
                <a:gd name="T0" fmla="*/ 32 w 866"/>
                <a:gd name="T1" fmla="*/ 2 h 1153"/>
                <a:gd name="T2" fmla="*/ 26 w 866"/>
                <a:gd name="T3" fmla="*/ 4 h 1153"/>
                <a:gd name="T4" fmla="*/ 21 w 866"/>
                <a:gd name="T5" fmla="*/ 7 h 1153"/>
                <a:gd name="T6" fmla="*/ 16 w 866"/>
                <a:gd name="T7" fmla="*/ 11 h 1153"/>
                <a:gd name="T8" fmla="*/ 12 w 866"/>
                <a:gd name="T9" fmla="*/ 15 h 1153"/>
                <a:gd name="T10" fmla="*/ 8 w 866"/>
                <a:gd name="T11" fmla="*/ 19 h 1153"/>
                <a:gd name="T12" fmla="*/ 5 w 866"/>
                <a:gd name="T13" fmla="*/ 24 h 1153"/>
                <a:gd name="T14" fmla="*/ 4 w 866"/>
                <a:gd name="T15" fmla="*/ 29 h 1153"/>
                <a:gd name="T16" fmla="*/ 2 w 866"/>
                <a:gd name="T17" fmla="*/ 37 h 1153"/>
                <a:gd name="T18" fmla="*/ 0 w 866"/>
                <a:gd name="T19" fmla="*/ 49 h 1153"/>
                <a:gd name="T20" fmla="*/ 2 w 866"/>
                <a:gd name="T21" fmla="*/ 62 h 1153"/>
                <a:gd name="T22" fmla="*/ 6 w 866"/>
                <a:gd name="T23" fmla="*/ 76 h 1153"/>
                <a:gd name="T24" fmla="*/ 11 w 866"/>
                <a:gd name="T25" fmla="*/ 86 h 1153"/>
                <a:gd name="T26" fmla="*/ 14 w 866"/>
                <a:gd name="T27" fmla="*/ 90 h 1153"/>
                <a:gd name="T28" fmla="*/ 16 w 866"/>
                <a:gd name="T29" fmla="*/ 94 h 1153"/>
                <a:gd name="T30" fmla="*/ 18 w 866"/>
                <a:gd name="T31" fmla="*/ 99 h 1153"/>
                <a:gd name="T32" fmla="*/ 20 w 866"/>
                <a:gd name="T33" fmla="*/ 104 h 1153"/>
                <a:gd name="T34" fmla="*/ 22 w 866"/>
                <a:gd name="T35" fmla="*/ 109 h 1153"/>
                <a:gd name="T36" fmla="*/ 22 w 866"/>
                <a:gd name="T37" fmla="*/ 117 h 1153"/>
                <a:gd name="T38" fmla="*/ 22 w 866"/>
                <a:gd name="T39" fmla="*/ 127 h 1153"/>
                <a:gd name="T40" fmla="*/ 23 w 866"/>
                <a:gd name="T41" fmla="*/ 133 h 1153"/>
                <a:gd name="T42" fmla="*/ 24 w 866"/>
                <a:gd name="T43" fmla="*/ 137 h 1153"/>
                <a:gd name="T44" fmla="*/ 27 w 866"/>
                <a:gd name="T45" fmla="*/ 139 h 1153"/>
                <a:gd name="T46" fmla="*/ 32 w 866"/>
                <a:gd name="T47" fmla="*/ 140 h 1153"/>
                <a:gd name="T48" fmla="*/ 37 w 866"/>
                <a:gd name="T49" fmla="*/ 140 h 1153"/>
                <a:gd name="T50" fmla="*/ 42 w 866"/>
                <a:gd name="T51" fmla="*/ 141 h 1153"/>
                <a:gd name="T52" fmla="*/ 46 w 866"/>
                <a:gd name="T53" fmla="*/ 142 h 1153"/>
                <a:gd name="T54" fmla="*/ 51 w 866"/>
                <a:gd name="T55" fmla="*/ 142 h 1153"/>
                <a:gd name="T56" fmla="*/ 56 w 866"/>
                <a:gd name="T57" fmla="*/ 143 h 1153"/>
                <a:gd name="T58" fmla="*/ 61 w 866"/>
                <a:gd name="T59" fmla="*/ 143 h 1153"/>
                <a:gd name="T60" fmla="*/ 64 w 866"/>
                <a:gd name="T61" fmla="*/ 142 h 1153"/>
                <a:gd name="T62" fmla="*/ 66 w 866"/>
                <a:gd name="T63" fmla="*/ 139 h 1153"/>
                <a:gd name="T64" fmla="*/ 68 w 866"/>
                <a:gd name="T65" fmla="*/ 133 h 1153"/>
                <a:gd name="T66" fmla="*/ 70 w 866"/>
                <a:gd name="T67" fmla="*/ 124 h 1153"/>
                <a:gd name="T68" fmla="*/ 72 w 866"/>
                <a:gd name="T69" fmla="*/ 118 h 1153"/>
                <a:gd name="T70" fmla="*/ 73 w 866"/>
                <a:gd name="T71" fmla="*/ 116 h 1153"/>
                <a:gd name="T72" fmla="*/ 74 w 866"/>
                <a:gd name="T73" fmla="*/ 113 h 1153"/>
                <a:gd name="T74" fmla="*/ 75 w 866"/>
                <a:gd name="T75" fmla="*/ 110 h 1153"/>
                <a:gd name="T76" fmla="*/ 77 w 866"/>
                <a:gd name="T77" fmla="*/ 108 h 1153"/>
                <a:gd name="T78" fmla="*/ 79 w 866"/>
                <a:gd name="T79" fmla="*/ 105 h 1153"/>
                <a:gd name="T80" fmla="*/ 81 w 866"/>
                <a:gd name="T81" fmla="*/ 103 h 1153"/>
                <a:gd name="T82" fmla="*/ 83 w 866"/>
                <a:gd name="T83" fmla="*/ 100 h 1153"/>
                <a:gd name="T84" fmla="*/ 86 w 866"/>
                <a:gd name="T85" fmla="*/ 97 h 1153"/>
                <a:gd name="T86" fmla="*/ 91 w 866"/>
                <a:gd name="T87" fmla="*/ 93 h 1153"/>
                <a:gd name="T88" fmla="*/ 95 w 866"/>
                <a:gd name="T89" fmla="*/ 87 h 1153"/>
                <a:gd name="T90" fmla="*/ 99 w 866"/>
                <a:gd name="T91" fmla="*/ 80 h 1153"/>
                <a:gd name="T92" fmla="*/ 103 w 866"/>
                <a:gd name="T93" fmla="*/ 73 h 1153"/>
                <a:gd name="T94" fmla="*/ 106 w 866"/>
                <a:gd name="T95" fmla="*/ 64 h 1153"/>
                <a:gd name="T96" fmla="*/ 108 w 866"/>
                <a:gd name="T97" fmla="*/ 55 h 1153"/>
                <a:gd name="T98" fmla="*/ 109 w 866"/>
                <a:gd name="T99" fmla="*/ 45 h 1153"/>
                <a:gd name="T100" fmla="*/ 107 w 866"/>
                <a:gd name="T101" fmla="*/ 33 h 1153"/>
                <a:gd name="T102" fmla="*/ 102 w 866"/>
                <a:gd name="T103" fmla="*/ 23 h 1153"/>
                <a:gd name="T104" fmla="*/ 94 w 866"/>
                <a:gd name="T105" fmla="*/ 14 h 1153"/>
                <a:gd name="T106" fmla="*/ 85 w 866"/>
                <a:gd name="T107" fmla="*/ 8 h 1153"/>
                <a:gd name="T108" fmla="*/ 74 w 866"/>
                <a:gd name="T109" fmla="*/ 3 h 1153"/>
                <a:gd name="T110" fmla="*/ 63 w 866"/>
                <a:gd name="T111" fmla="*/ 1 h 1153"/>
                <a:gd name="T112" fmla="*/ 51 w 866"/>
                <a:gd name="T113" fmla="*/ 0 h 1153"/>
                <a:gd name="T114" fmla="*/ 40 w 866"/>
                <a:gd name="T115" fmla="*/ 0 h 11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66" h="1153">
                  <a:moveTo>
                    <a:pt x="280" y="10"/>
                  </a:moveTo>
                  <a:lnTo>
                    <a:pt x="256" y="18"/>
                  </a:lnTo>
                  <a:lnTo>
                    <a:pt x="231" y="26"/>
                  </a:lnTo>
                  <a:lnTo>
                    <a:pt x="208" y="36"/>
                  </a:lnTo>
                  <a:lnTo>
                    <a:pt x="185" y="48"/>
                  </a:lnTo>
                  <a:lnTo>
                    <a:pt x="165" y="61"/>
                  </a:lnTo>
                  <a:lnTo>
                    <a:pt x="144" y="74"/>
                  </a:lnTo>
                  <a:lnTo>
                    <a:pt x="125" y="88"/>
                  </a:lnTo>
                  <a:lnTo>
                    <a:pt x="107" y="104"/>
                  </a:lnTo>
                  <a:lnTo>
                    <a:pt x="91" y="121"/>
                  </a:lnTo>
                  <a:lnTo>
                    <a:pt x="76" y="138"/>
                  </a:lnTo>
                  <a:lnTo>
                    <a:pt x="62" y="156"/>
                  </a:lnTo>
                  <a:lnTo>
                    <a:pt x="50" y="176"/>
                  </a:lnTo>
                  <a:lnTo>
                    <a:pt x="40" y="195"/>
                  </a:lnTo>
                  <a:lnTo>
                    <a:pt x="32" y="217"/>
                  </a:lnTo>
                  <a:lnTo>
                    <a:pt x="25" y="238"/>
                  </a:lnTo>
                  <a:lnTo>
                    <a:pt x="21" y="261"/>
                  </a:lnTo>
                  <a:lnTo>
                    <a:pt x="9" y="301"/>
                  </a:lnTo>
                  <a:lnTo>
                    <a:pt x="1" y="346"/>
                  </a:lnTo>
                  <a:lnTo>
                    <a:pt x="0" y="392"/>
                  </a:lnTo>
                  <a:lnTo>
                    <a:pt x="3" y="443"/>
                  </a:lnTo>
                  <a:lnTo>
                    <a:pt x="11" y="496"/>
                  </a:lnTo>
                  <a:lnTo>
                    <a:pt x="26" y="553"/>
                  </a:lnTo>
                  <a:lnTo>
                    <a:pt x="48" y="613"/>
                  </a:lnTo>
                  <a:lnTo>
                    <a:pt x="76" y="676"/>
                  </a:lnTo>
                  <a:lnTo>
                    <a:pt x="85" y="693"/>
                  </a:lnTo>
                  <a:lnTo>
                    <a:pt x="95" y="709"/>
                  </a:lnTo>
                  <a:lnTo>
                    <a:pt x="105" y="727"/>
                  </a:lnTo>
                  <a:lnTo>
                    <a:pt x="114" y="743"/>
                  </a:lnTo>
                  <a:lnTo>
                    <a:pt x="123" y="759"/>
                  </a:lnTo>
                  <a:lnTo>
                    <a:pt x="133" y="776"/>
                  </a:lnTo>
                  <a:lnTo>
                    <a:pt x="143" y="792"/>
                  </a:lnTo>
                  <a:lnTo>
                    <a:pt x="152" y="810"/>
                  </a:lnTo>
                  <a:lnTo>
                    <a:pt x="158" y="833"/>
                  </a:lnTo>
                  <a:lnTo>
                    <a:pt x="165" y="855"/>
                  </a:lnTo>
                  <a:lnTo>
                    <a:pt x="170" y="878"/>
                  </a:lnTo>
                  <a:lnTo>
                    <a:pt x="176" y="901"/>
                  </a:lnTo>
                  <a:lnTo>
                    <a:pt x="176" y="939"/>
                  </a:lnTo>
                  <a:lnTo>
                    <a:pt x="176" y="977"/>
                  </a:lnTo>
                  <a:lnTo>
                    <a:pt x="176" y="1016"/>
                  </a:lnTo>
                  <a:lnTo>
                    <a:pt x="176" y="1054"/>
                  </a:lnTo>
                  <a:lnTo>
                    <a:pt x="181" y="1069"/>
                  </a:lnTo>
                  <a:lnTo>
                    <a:pt x="186" y="1083"/>
                  </a:lnTo>
                  <a:lnTo>
                    <a:pt x="191" y="1098"/>
                  </a:lnTo>
                  <a:lnTo>
                    <a:pt x="196" y="1111"/>
                  </a:lnTo>
                  <a:lnTo>
                    <a:pt x="215" y="1115"/>
                  </a:lnTo>
                  <a:lnTo>
                    <a:pt x="235" y="1117"/>
                  </a:lnTo>
                  <a:lnTo>
                    <a:pt x="253" y="1121"/>
                  </a:lnTo>
                  <a:lnTo>
                    <a:pt x="273" y="1124"/>
                  </a:lnTo>
                  <a:lnTo>
                    <a:pt x="291" y="1126"/>
                  </a:lnTo>
                  <a:lnTo>
                    <a:pt x="311" y="1129"/>
                  </a:lnTo>
                  <a:lnTo>
                    <a:pt x="329" y="1132"/>
                  </a:lnTo>
                  <a:lnTo>
                    <a:pt x="348" y="1134"/>
                  </a:lnTo>
                  <a:lnTo>
                    <a:pt x="367" y="1137"/>
                  </a:lnTo>
                  <a:lnTo>
                    <a:pt x="386" y="1139"/>
                  </a:lnTo>
                  <a:lnTo>
                    <a:pt x="404" y="1141"/>
                  </a:lnTo>
                  <a:lnTo>
                    <a:pt x="424" y="1144"/>
                  </a:lnTo>
                  <a:lnTo>
                    <a:pt x="442" y="1146"/>
                  </a:lnTo>
                  <a:lnTo>
                    <a:pt x="462" y="1148"/>
                  </a:lnTo>
                  <a:lnTo>
                    <a:pt x="480" y="1151"/>
                  </a:lnTo>
                  <a:lnTo>
                    <a:pt x="500" y="1153"/>
                  </a:lnTo>
                  <a:lnTo>
                    <a:pt x="508" y="1141"/>
                  </a:lnTo>
                  <a:lnTo>
                    <a:pt x="516" y="1129"/>
                  </a:lnTo>
                  <a:lnTo>
                    <a:pt x="524" y="1117"/>
                  </a:lnTo>
                  <a:lnTo>
                    <a:pt x="532" y="1106"/>
                  </a:lnTo>
                  <a:lnTo>
                    <a:pt x="540" y="1069"/>
                  </a:lnTo>
                  <a:lnTo>
                    <a:pt x="548" y="1033"/>
                  </a:lnTo>
                  <a:lnTo>
                    <a:pt x="555" y="996"/>
                  </a:lnTo>
                  <a:lnTo>
                    <a:pt x="563" y="959"/>
                  </a:lnTo>
                  <a:lnTo>
                    <a:pt x="568" y="949"/>
                  </a:lnTo>
                  <a:lnTo>
                    <a:pt x="572" y="939"/>
                  </a:lnTo>
                  <a:lnTo>
                    <a:pt x="577" y="928"/>
                  </a:lnTo>
                  <a:lnTo>
                    <a:pt x="583" y="918"/>
                  </a:lnTo>
                  <a:lnTo>
                    <a:pt x="587" y="908"/>
                  </a:lnTo>
                  <a:lnTo>
                    <a:pt x="592" y="897"/>
                  </a:lnTo>
                  <a:lnTo>
                    <a:pt x="597" y="886"/>
                  </a:lnTo>
                  <a:lnTo>
                    <a:pt x="601" y="875"/>
                  </a:lnTo>
                  <a:lnTo>
                    <a:pt x="609" y="865"/>
                  </a:lnTo>
                  <a:lnTo>
                    <a:pt x="617" y="856"/>
                  </a:lnTo>
                  <a:lnTo>
                    <a:pt x="626" y="845"/>
                  </a:lnTo>
                  <a:lnTo>
                    <a:pt x="635" y="835"/>
                  </a:lnTo>
                  <a:lnTo>
                    <a:pt x="644" y="825"/>
                  </a:lnTo>
                  <a:lnTo>
                    <a:pt x="652" y="814"/>
                  </a:lnTo>
                  <a:lnTo>
                    <a:pt x="661" y="805"/>
                  </a:lnTo>
                  <a:lnTo>
                    <a:pt x="670" y="795"/>
                  </a:lnTo>
                  <a:lnTo>
                    <a:pt x="685" y="780"/>
                  </a:lnTo>
                  <a:lnTo>
                    <a:pt x="703" y="762"/>
                  </a:lnTo>
                  <a:lnTo>
                    <a:pt x="720" y="744"/>
                  </a:lnTo>
                  <a:lnTo>
                    <a:pt x="737" y="722"/>
                  </a:lnTo>
                  <a:lnTo>
                    <a:pt x="756" y="699"/>
                  </a:lnTo>
                  <a:lnTo>
                    <a:pt x="774" y="674"/>
                  </a:lnTo>
                  <a:lnTo>
                    <a:pt x="791" y="647"/>
                  </a:lnTo>
                  <a:lnTo>
                    <a:pt x="807" y="618"/>
                  </a:lnTo>
                  <a:lnTo>
                    <a:pt x="822" y="587"/>
                  </a:lnTo>
                  <a:lnTo>
                    <a:pt x="836" y="554"/>
                  </a:lnTo>
                  <a:lnTo>
                    <a:pt x="847" y="519"/>
                  </a:lnTo>
                  <a:lnTo>
                    <a:pt x="856" y="482"/>
                  </a:lnTo>
                  <a:lnTo>
                    <a:pt x="863" y="444"/>
                  </a:lnTo>
                  <a:lnTo>
                    <a:pt x="866" y="403"/>
                  </a:lnTo>
                  <a:lnTo>
                    <a:pt x="866" y="361"/>
                  </a:lnTo>
                  <a:lnTo>
                    <a:pt x="863" y="316"/>
                  </a:lnTo>
                  <a:lnTo>
                    <a:pt x="851" y="269"/>
                  </a:lnTo>
                  <a:lnTo>
                    <a:pt x="833" y="225"/>
                  </a:lnTo>
                  <a:lnTo>
                    <a:pt x="810" y="185"/>
                  </a:lnTo>
                  <a:lnTo>
                    <a:pt x="781" y="151"/>
                  </a:lnTo>
                  <a:lnTo>
                    <a:pt x="749" y="118"/>
                  </a:lnTo>
                  <a:lnTo>
                    <a:pt x="712" y="91"/>
                  </a:lnTo>
                  <a:lnTo>
                    <a:pt x="673" y="68"/>
                  </a:lnTo>
                  <a:lnTo>
                    <a:pt x="631" y="47"/>
                  </a:lnTo>
                  <a:lnTo>
                    <a:pt x="587" y="31"/>
                  </a:lnTo>
                  <a:lnTo>
                    <a:pt x="542" y="18"/>
                  </a:lnTo>
                  <a:lnTo>
                    <a:pt x="497" y="8"/>
                  </a:lnTo>
                  <a:lnTo>
                    <a:pt x="451" y="2"/>
                  </a:lnTo>
                  <a:lnTo>
                    <a:pt x="406" y="0"/>
                  </a:lnTo>
                  <a:lnTo>
                    <a:pt x="363" y="0"/>
                  </a:lnTo>
                  <a:lnTo>
                    <a:pt x="320" y="3"/>
                  </a:lnTo>
                  <a:lnTo>
                    <a:pt x="280" y="1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09" name="Freeform 72"/>
            <p:cNvSpPr>
              <a:spLocks noChangeAspect="1"/>
            </p:cNvSpPr>
            <p:nvPr/>
          </p:nvSpPr>
          <p:spPr bwMode="auto">
            <a:xfrm>
              <a:off x="1970" y="2162"/>
              <a:ext cx="436" cy="565"/>
            </a:xfrm>
            <a:custGeom>
              <a:avLst/>
              <a:gdLst>
                <a:gd name="T0" fmla="*/ 38 w 872"/>
                <a:gd name="T1" fmla="*/ 2 h 1129"/>
                <a:gd name="T2" fmla="*/ 32 w 872"/>
                <a:gd name="T3" fmla="*/ 4 h 1129"/>
                <a:gd name="T4" fmla="*/ 27 w 872"/>
                <a:gd name="T5" fmla="*/ 6 h 1129"/>
                <a:gd name="T6" fmla="*/ 22 w 872"/>
                <a:gd name="T7" fmla="*/ 9 h 1129"/>
                <a:gd name="T8" fmla="*/ 17 w 872"/>
                <a:gd name="T9" fmla="*/ 12 h 1129"/>
                <a:gd name="T10" fmla="*/ 13 w 872"/>
                <a:gd name="T11" fmla="*/ 15 h 1129"/>
                <a:gd name="T12" fmla="*/ 10 w 872"/>
                <a:gd name="T13" fmla="*/ 19 h 1129"/>
                <a:gd name="T14" fmla="*/ 6 w 872"/>
                <a:gd name="T15" fmla="*/ 24 h 1129"/>
                <a:gd name="T16" fmla="*/ 4 w 872"/>
                <a:gd name="T17" fmla="*/ 29 h 1129"/>
                <a:gd name="T18" fmla="*/ 2 w 872"/>
                <a:gd name="T19" fmla="*/ 34 h 1129"/>
                <a:gd name="T20" fmla="*/ 1 w 872"/>
                <a:gd name="T21" fmla="*/ 39 h 1129"/>
                <a:gd name="T22" fmla="*/ 0 w 872"/>
                <a:gd name="T23" fmla="*/ 46 h 1129"/>
                <a:gd name="T24" fmla="*/ 1 w 872"/>
                <a:gd name="T25" fmla="*/ 52 h 1129"/>
                <a:gd name="T26" fmla="*/ 1 w 872"/>
                <a:gd name="T27" fmla="*/ 59 h 1129"/>
                <a:gd name="T28" fmla="*/ 3 w 872"/>
                <a:gd name="T29" fmla="*/ 66 h 1129"/>
                <a:gd name="T30" fmla="*/ 6 w 872"/>
                <a:gd name="T31" fmla="*/ 74 h 1129"/>
                <a:gd name="T32" fmla="*/ 9 w 872"/>
                <a:gd name="T33" fmla="*/ 83 h 1129"/>
                <a:gd name="T34" fmla="*/ 19 w 872"/>
                <a:gd name="T35" fmla="*/ 100 h 1129"/>
                <a:gd name="T36" fmla="*/ 23 w 872"/>
                <a:gd name="T37" fmla="*/ 110 h 1129"/>
                <a:gd name="T38" fmla="*/ 22 w 872"/>
                <a:gd name="T39" fmla="*/ 131 h 1129"/>
                <a:gd name="T40" fmla="*/ 25 w 872"/>
                <a:gd name="T41" fmla="*/ 137 h 1129"/>
                <a:gd name="T42" fmla="*/ 64 w 872"/>
                <a:gd name="T43" fmla="*/ 142 h 1129"/>
                <a:gd name="T44" fmla="*/ 67 w 872"/>
                <a:gd name="T45" fmla="*/ 137 h 1129"/>
                <a:gd name="T46" fmla="*/ 71 w 872"/>
                <a:gd name="T47" fmla="*/ 120 h 1129"/>
                <a:gd name="T48" fmla="*/ 76 w 872"/>
                <a:gd name="T49" fmla="*/ 109 h 1129"/>
                <a:gd name="T50" fmla="*/ 85 w 872"/>
                <a:gd name="T51" fmla="*/ 99 h 1129"/>
                <a:gd name="T52" fmla="*/ 86 w 872"/>
                <a:gd name="T53" fmla="*/ 97 h 1129"/>
                <a:gd name="T54" fmla="*/ 89 w 872"/>
                <a:gd name="T55" fmla="*/ 95 h 1129"/>
                <a:gd name="T56" fmla="*/ 91 w 872"/>
                <a:gd name="T57" fmla="*/ 93 h 1129"/>
                <a:gd name="T58" fmla="*/ 93 w 872"/>
                <a:gd name="T59" fmla="*/ 91 h 1129"/>
                <a:gd name="T60" fmla="*/ 95 w 872"/>
                <a:gd name="T61" fmla="*/ 88 h 1129"/>
                <a:gd name="T62" fmla="*/ 98 w 872"/>
                <a:gd name="T63" fmla="*/ 85 h 1129"/>
                <a:gd name="T64" fmla="*/ 100 w 872"/>
                <a:gd name="T65" fmla="*/ 82 h 1129"/>
                <a:gd name="T66" fmla="*/ 102 w 872"/>
                <a:gd name="T67" fmla="*/ 78 h 1129"/>
                <a:gd name="T68" fmla="*/ 104 w 872"/>
                <a:gd name="T69" fmla="*/ 74 h 1129"/>
                <a:gd name="T70" fmla="*/ 105 w 872"/>
                <a:gd name="T71" fmla="*/ 70 h 1129"/>
                <a:gd name="T72" fmla="*/ 107 w 872"/>
                <a:gd name="T73" fmla="*/ 66 h 1129"/>
                <a:gd name="T74" fmla="*/ 108 w 872"/>
                <a:gd name="T75" fmla="*/ 62 h 1129"/>
                <a:gd name="T76" fmla="*/ 109 w 872"/>
                <a:gd name="T77" fmla="*/ 57 h 1129"/>
                <a:gd name="T78" fmla="*/ 109 w 872"/>
                <a:gd name="T79" fmla="*/ 52 h 1129"/>
                <a:gd name="T80" fmla="*/ 109 w 872"/>
                <a:gd name="T81" fmla="*/ 47 h 1129"/>
                <a:gd name="T82" fmla="*/ 109 w 872"/>
                <a:gd name="T83" fmla="*/ 41 h 1129"/>
                <a:gd name="T84" fmla="*/ 108 w 872"/>
                <a:gd name="T85" fmla="*/ 35 h 1129"/>
                <a:gd name="T86" fmla="*/ 105 w 872"/>
                <a:gd name="T87" fmla="*/ 30 h 1129"/>
                <a:gd name="T88" fmla="*/ 102 w 872"/>
                <a:gd name="T89" fmla="*/ 25 h 1129"/>
                <a:gd name="T90" fmla="*/ 99 w 872"/>
                <a:gd name="T91" fmla="*/ 20 h 1129"/>
                <a:gd name="T92" fmla="*/ 95 w 872"/>
                <a:gd name="T93" fmla="*/ 16 h 1129"/>
                <a:gd name="T94" fmla="*/ 91 w 872"/>
                <a:gd name="T95" fmla="*/ 13 h 1129"/>
                <a:gd name="T96" fmla="*/ 86 w 872"/>
                <a:gd name="T97" fmla="*/ 10 h 1129"/>
                <a:gd name="T98" fmla="*/ 81 w 872"/>
                <a:gd name="T99" fmla="*/ 7 h 1129"/>
                <a:gd name="T100" fmla="*/ 76 w 872"/>
                <a:gd name="T101" fmla="*/ 5 h 1129"/>
                <a:gd name="T102" fmla="*/ 70 w 872"/>
                <a:gd name="T103" fmla="*/ 3 h 1129"/>
                <a:gd name="T104" fmla="*/ 65 w 872"/>
                <a:gd name="T105" fmla="*/ 2 h 1129"/>
                <a:gd name="T106" fmla="*/ 59 w 872"/>
                <a:gd name="T107" fmla="*/ 1 h 1129"/>
                <a:gd name="T108" fmla="*/ 54 w 872"/>
                <a:gd name="T109" fmla="*/ 0 h 1129"/>
                <a:gd name="T110" fmla="*/ 48 w 872"/>
                <a:gd name="T111" fmla="*/ 0 h 1129"/>
                <a:gd name="T112" fmla="*/ 43 w 872"/>
                <a:gd name="T113" fmla="*/ 1 h 1129"/>
                <a:gd name="T114" fmla="*/ 38 w 872"/>
                <a:gd name="T115" fmla="*/ 2 h 11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72" h="1129">
                  <a:moveTo>
                    <a:pt x="301" y="9"/>
                  </a:moveTo>
                  <a:lnTo>
                    <a:pt x="255" y="26"/>
                  </a:lnTo>
                  <a:lnTo>
                    <a:pt x="212" y="44"/>
                  </a:lnTo>
                  <a:lnTo>
                    <a:pt x="172" y="66"/>
                  </a:lnTo>
                  <a:lnTo>
                    <a:pt x="135" y="91"/>
                  </a:lnTo>
                  <a:lnTo>
                    <a:pt x="103" y="120"/>
                  </a:lnTo>
                  <a:lnTo>
                    <a:pt x="74" y="151"/>
                  </a:lnTo>
                  <a:lnTo>
                    <a:pt x="48" y="187"/>
                  </a:lnTo>
                  <a:lnTo>
                    <a:pt x="29" y="225"/>
                  </a:lnTo>
                  <a:lnTo>
                    <a:pt x="14" y="268"/>
                  </a:lnTo>
                  <a:lnTo>
                    <a:pt x="4" y="312"/>
                  </a:lnTo>
                  <a:lnTo>
                    <a:pt x="0" y="361"/>
                  </a:lnTo>
                  <a:lnTo>
                    <a:pt x="1" y="413"/>
                  </a:lnTo>
                  <a:lnTo>
                    <a:pt x="8" y="469"/>
                  </a:lnTo>
                  <a:lnTo>
                    <a:pt x="23" y="528"/>
                  </a:lnTo>
                  <a:lnTo>
                    <a:pt x="44" y="590"/>
                  </a:lnTo>
                  <a:lnTo>
                    <a:pt x="72" y="657"/>
                  </a:lnTo>
                  <a:lnTo>
                    <a:pt x="152" y="796"/>
                  </a:lnTo>
                  <a:lnTo>
                    <a:pt x="177" y="880"/>
                  </a:lnTo>
                  <a:lnTo>
                    <a:pt x="176" y="1043"/>
                  </a:lnTo>
                  <a:lnTo>
                    <a:pt x="196" y="1090"/>
                  </a:lnTo>
                  <a:lnTo>
                    <a:pt x="509" y="1129"/>
                  </a:lnTo>
                  <a:lnTo>
                    <a:pt x="533" y="1096"/>
                  </a:lnTo>
                  <a:lnTo>
                    <a:pt x="565" y="954"/>
                  </a:lnTo>
                  <a:lnTo>
                    <a:pt x="603" y="870"/>
                  </a:lnTo>
                  <a:lnTo>
                    <a:pt x="673" y="791"/>
                  </a:lnTo>
                  <a:lnTo>
                    <a:pt x="688" y="776"/>
                  </a:lnTo>
                  <a:lnTo>
                    <a:pt x="705" y="759"/>
                  </a:lnTo>
                  <a:lnTo>
                    <a:pt x="722" y="741"/>
                  </a:lnTo>
                  <a:lnTo>
                    <a:pt x="741" y="721"/>
                  </a:lnTo>
                  <a:lnTo>
                    <a:pt x="758" y="698"/>
                  </a:lnTo>
                  <a:lnTo>
                    <a:pt x="777" y="675"/>
                  </a:lnTo>
                  <a:lnTo>
                    <a:pt x="794" y="649"/>
                  </a:lnTo>
                  <a:lnTo>
                    <a:pt x="810" y="621"/>
                  </a:lnTo>
                  <a:lnTo>
                    <a:pt x="826" y="591"/>
                  </a:lnTo>
                  <a:lnTo>
                    <a:pt x="839" y="559"/>
                  </a:lnTo>
                  <a:lnTo>
                    <a:pt x="851" y="526"/>
                  </a:lnTo>
                  <a:lnTo>
                    <a:pt x="861" y="490"/>
                  </a:lnTo>
                  <a:lnTo>
                    <a:pt x="868" y="452"/>
                  </a:lnTo>
                  <a:lnTo>
                    <a:pt x="872" y="412"/>
                  </a:lnTo>
                  <a:lnTo>
                    <a:pt x="872" y="369"/>
                  </a:lnTo>
                  <a:lnTo>
                    <a:pt x="870" y="324"/>
                  </a:lnTo>
                  <a:lnTo>
                    <a:pt x="857" y="277"/>
                  </a:lnTo>
                  <a:lnTo>
                    <a:pt x="839" y="233"/>
                  </a:lnTo>
                  <a:lnTo>
                    <a:pt x="816" y="193"/>
                  </a:lnTo>
                  <a:lnTo>
                    <a:pt x="788" y="157"/>
                  </a:lnTo>
                  <a:lnTo>
                    <a:pt x="757" y="126"/>
                  </a:lnTo>
                  <a:lnTo>
                    <a:pt x="722" y="97"/>
                  </a:lnTo>
                  <a:lnTo>
                    <a:pt x="684" y="73"/>
                  </a:lnTo>
                  <a:lnTo>
                    <a:pt x="645" y="52"/>
                  </a:lnTo>
                  <a:lnTo>
                    <a:pt x="603" y="35"/>
                  </a:lnTo>
                  <a:lnTo>
                    <a:pt x="560" y="21"/>
                  </a:lnTo>
                  <a:lnTo>
                    <a:pt x="516" y="11"/>
                  </a:lnTo>
                  <a:lnTo>
                    <a:pt x="471" y="5"/>
                  </a:lnTo>
                  <a:lnTo>
                    <a:pt x="427" y="0"/>
                  </a:lnTo>
                  <a:lnTo>
                    <a:pt x="384" y="0"/>
                  </a:lnTo>
                  <a:lnTo>
                    <a:pt x="341" y="4"/>
                  </a:lnTo>
                  <a:lnTo>
                    <a:pt x="301" y="9"/>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10" name="Freeform 73"/>
            <p:cNvSpPr>
              <a:spLocks noChangeAspect="1"/>
            </p:cNvSpPr>
            <p:nvPr/>
          </p:nvSpPr>
          <p:spPr bwMode="auto">
            <a:xfrm>
              <a:off x="1990" y="2186"/>
              <a:ext cx="395" cy="531"/>
            </a:xfrm>
            <a:custGeom>
              <a:avLst/>
              <a:gdLst>
                <a:gd name="T0" fmla="*/ 35 w 790"/>
                <a:gd name="T1" fmla="*/ 0 h 1063"/>
                <a:gd name="T2" fmla="*/ 30 w 790"/>
                <a:gd name="T3" fmla="*/ 2 h 1063"/>
                <a:gd name="T4" fmla="*/ 25 w 790"/>
                <a:gd name="T5" fmla="*/ 4 h 1063"/>
                <a:gd name="T6" fmla="*/ 21 w 790"/>
                <a:gd name="T7" fmla="*/ 6 h 1063"/>
                <a:gd name="T8" fmla="*/ 16 w 790"/>
                <a:gd name="T9" fmla="*/ 9 h 1063"/>
                <a:gd name="T10" fmla="*/ 12 w 790"/>
                <a:gd name="T11" fmla="*/ 12 h 1063"/>
                <a:gd name="T12" fmla="*/ 9 w 790"/>
                <a:gd name="T13" fmla="*/ 16 h 1063"/>
                <a:gd name="T14" fmla="*/ 6 w 790"/>
                <a:gd name="T15" fmla="*/ 20 h 1063"/>
                <a:gd name="T16" fmla="*/ 4 w 790"/>
                <a:gd name="T17" fmla="*/ 24 h 1063"/>
                <a:gd name="T18" fmla="*/ 2 w 790"/>
                <a:gd name="T19" fmla="*/ 29 h 1063"/>
                <a:gd name="T20" fmla="*/ 1 w 790"/>
                <a:gd name="T21" fmla="*/ 34 h 1063"/>
                <a:gd name="T22" fmla="*/ 0 w 790"/>
                <a:gd name="T23" fmla="*/ 39 h 1063"/>
                <a:gd name="T24" fmla="*/ 1 w 790"/>
                <a:gd name="T25" fmla="*/ 45 h 1063"/>
                <a:gd name="T26" fmla="*/ 2 w 790"/>
                <a:gd name="T27" fmla="*/ 51 h 1063"/>
                <a:gd name="T28" fmla="*/ 3 w 790"/>
                <a:gd name="T29" fmla="*/ 58 h 1063"/>
                <a:gd name="T30" fmla="*/ 6 w 790"/>
                <a:gd name="T31" fmla="*/ 65 h 1063"/>
                <a:gd name="T32" fmla="*/ 10 w 790"/>
                <a:gd name="T33" fmla="*/ 72 h 1063"/>
                <a:gd name="T34" fmla="*/ 22 w 790"/>
                <a:gd name="T35" fmla="*/ 88 h 1063"/>
                <a:gd name="T36" fmla="*/ 24 w 790"/>
                <a:gd name="T37" fmla="*/ 97 h 1063"/>
                <a:gd name="T38" fmla="*/ 23 w 790"/>
                <a:gd name="T39" fmla="*/ 122 h 1063"/>
                <a:gd name="T40" fmla="*/ 28 w 790"/>
                <a:gd name="T41" fmla="*/ 129 h 1063"/>
                <a:gd name="T42" fmla="*/ 55 w 790"/>
                <a:gd name="T43" fmla="*/ 132 h 1063"/>
                <a:gd name="T44" fmla="*/ 60 w 790"/>
                <a:gd name="T45" fmla="*/ 128 h 1063"/>
                <a:gd name="T46" fmla="*/ 64 w 790"/>
                <a:gd name="T47" fmla="*/ 107 h 1063"/>
                <a:gd name="T48" fmla="*/ 68 w 790"/>
                <a:gd name="T49" fmla="*/ 97 h 1063"/>
                <a:gd name="T50" fmla="*/ 76 w 790"/>
                <a:gd name="T51" fmla="*/ 88 h 1063"/>
                <a:gd name="T52" fmla="*/ 78 w 790"/>
                <a:gd name="T53" fmla="*/ 87 h 1063"/>
                <a:gd name="T54" fmla="*/ 80 w 790"/>
                <a:gd name="T55" fmla="*/ 85 h 1063"/>
                <a:gd name="T56" fmla="*/ 82 w 790"/>
                <a:gd name="T57" fmla="*/ 82 h 1063"/>
                <a:gd name="T58" fmla="*/ 84 w 790"/>
                <a:gd name="T59" fmla="*/ 80 h 1063"/>
                <a:gd name="T60" fmla="*/ 86 w 790"/>
                <a:gd name="T61" fmla="*/ 77 h 1063"/>
                <a:gd name="T62" fmla="*/ 88 w 790"/>
                <a:gd name="T63" fmla="*/ 75 h 1063"/>
                <a:gd name="T64" fmla="*/ 90 w 790"/>
                <a:gd name="T65" fmla="*/ 72 h 1063"/>
                <a:gd name="T66" fmla="*/ 92 w 790"/>
                <a:gd name="T67" fmla="*/ 68 h 1063"/>
                <a:gd name="T68" fmla="*/ 93 w 790"/>
                <a:gd name="T69" fmla="*/ 65 h 1063"/>
                <a:gd name="T70" fmla="*/ 95 w 790"/>
                <a:gd name="T71" fmla="*/ 61 h 1063"/>
                <a:gd name="T72" fmla="*/ 96 w 790"/>
                <a:gd name="T73" fmla="*/ 58 h 1063"/>
                <a:gd name="T74" fmla="*/ 97 w 790"/>
                <a:gd name="T75" fmla="*/ 54 h 1063"/>
                <a:gd name="T76" fmla="*/ 98 w 790"/>
                <a:gd name="T77" fmla="*/ 49 h 1063"/>
                <a:gd name="T78" fmla="*/ 99 w 790"/>
                <a:gd name="T79" fmla="*/ 45 h 1063"/>
                <a:gd name="T80" fmla="*/ 99 w 790"/>
                <a:gd name="T81" fmla="*/ 40 h 1063"/>
                <a:gd name="T82" fmla="*/ 99 w 790"/>
                <a:gd name="T83" fmla="*/ 35 h 1063"/>
                <a:gd name="T84" fmla="*/ 98 w 790"/>
                <a:gd name="T85" fmla="*/ 30 h 1063"/>
                <a:gd name="T86" fmla="*/ 96 w 790"/>
                <a:gd name="T87" fmla="*/ 25 h 1063"/>
                <a:gd name="T88" fmla="*/ 93 w 790"/>
                <a:gd name="T89" fmla="*/ 21 h 1063"/>
                <a:gd name="T90" fmla="*/ 90 w 790"/>
                <a:gd name="T91" fmla="*/ 17 h 1063"/>
                <a:gd name="T92" fmla="*/ 86 w 790"/>
                <a:gd name="T93" fmla="*/ 13 h 1063"/>
                <a:gd name="T94" fmla="*/ 83 w 790"/>
                <a:gd name="T95" fmla="*/ 10 h 1063"/>
                <a:gd name="T96" fmla="*/ 78 w 790"/>
                <a:gd name="T97" fmla="*/ 8 h 1063"/>
                <a:gd name="T98" fmla="*/ 74 w 790"/>
                <a:gd name="T99" fmla="*/ 6 h 1063"/>
                <a:gd name="T100" fmla="*/ 69 w 790"/>
                <a:gd name="T101" fmla="*/ 4 h 1063"/>
                <a:gd name="T102" fmla="*/ 65 w 790"/>
                <a:gd name="T103" fmla="*/ 2 h 1063"/>
                <a:gd name="T104" fmla="*/ 60 w 790"/>
                <a:gd name="T105" fmla="*/ 1 h 1063"/>
                <a:gd name="T106" fmla="*/ 55 w 790"/>
                <a:gd name="T107" fmla="*/ 0 h 1063"/>
                <a:gd name="T108" fmla="*/ 50 w 790"/>
                <a:gd name="T109" fmla="*/ 0 h 1063"/>
                <a:gd name="T110" fmla="*/ 45 w 790"/>
                <a:gd name="T111" fmla="*/ 0 h 1063"/>
                <a:gd name="T112" fmla="*/ 40 w 790"/>
                <a:gd name="T113" fmla="*/ 0 h 1063"/>
                <a:gd name="T114" fmla="*/ 35 w 790"/>
                <a:gd name="T115" fmla="*/ 0 h 10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90" h="1063">
                  <a:moveTo>
                    <a:pt x="278" y="5"/>
                  </a:moveTo>
                  <a:lnTo>
                    <a:pt x="237" y="19"/>
                  </a:lnTo>
                  <a:lnTo>
                    <a:pt x="198" y="35"/>
                  </a:lnTo>
                  <a:lnTo>
                    <a:pt x="161" y="55"/>
                  </a:lnTo>
                  <a:lnTo>
                    <a:pt x="126" y="78"/>
                  </a:lnTo>
                  <a:lnTo>
                    <a:pt x="95" y="103"/>
                  </a:lnTo>
                  <a:lnTo>
                    <a:pt x="69" y="132"/>
                  </a:lnTo>
                  <a:lnTo>
                    <a:pt x="46" y="163"/>
                  </a:lnTo>
                  <a:lnTo>
                    <a:pt x="26" y="197"/>
                  </a:lnTo>
                  <a:lnTo>
                    <a:pt x="12" y="234"/>
                  </a:lnTo>
                  <a:lnTo>
                    <a:pt x="3" y="275"/>
                  </a:lnTo>
                  <a:lnTo>
                    <a:pt x="0" y="318"/>
                  </a:lnTo>
                  <a:lnTo>
                    <a:pt x="1" y="365"/>
                  </a:lnTo>
                  <a:lnTo>
                    <a:pt x="9" y="414"/>
                  </a:lnTo>
                  <a:lnTo>
                    <a:pt x="24" y="466"/>
                  </a:lnTo>
                  <a:lnTo>
                    <a:pt x="44" y="521"/>
                  </a:lnTo>
                  <a:lnTo>
                    <a:pt x="73" y="580"/>
                  </a:lnTo>
                  <a:lnTo>
                    <a:pt x="172" y="707"/>
                  </a:lnTo>
                  <a:lnTo>
                    <a:pt x="187" y="780"/>
                  </a:lnTo>
                  <a:lnTo>
                    <a:pt x="179" y="980"/>
                  </a:lnTo>
                  <a:lnTo>
                    <a:pt x="222" y="1034"/>
                  </a:lnTo>
                  <a:lnTo>
                    <a:pt x="433" y="1063"/>
                  </a:lnTo>
                  <a:lnTo>
                    <a:pt x="479" y="1026"/>
                  </a:lnTo>
                  <a:lnTo>
                    <a:pt x="509" y="858"/>
                  </a:lnTo>
                  <a:lnTo>
                    <a:pt x="543" y="783"/>
                  </a:lnTo>
                  <a:lnTo>
                    <a:pt x="602" y="711"/>
                  </a:lnTo>
                  <a:lnTo>
                    <a:pt x="617" y="696"/>
                  </a:lnTo>
                  <a:lnTo>
                    <a:pt x="633" y="680"/>
                  </a:lnTo>
                  <a:lnTo>
                    <a:pt x="649" y="663"/>
                  </a:lnTo>
                  <a:lnTo>
                    <a:pt x="667" y="643"/>
                  </a:lnTo>
                  <a:lnTo>
                    <a:pt x="683" y="623"/>
                  </a:lnTo>
                  <a:lnTo>
                    <a:pt x="699" y="601"/>
                  </a:lnTo>
                  <a:lnTo>
                    <a:pt x="715" y="577"/>
                  </a:lnTo>
                  <a:lnTo>
                    <a:pt x="730" y="551"/>
                  </a:lnTo>
                  <a:lnTo>
                    <a:pt x="744" y="524"/>
                  </a:lnTo>
                  <a:lnTo>
                    <a:pt x="756" y="495"/>
                  </a:lnTo>
                  <a:lnTo>
                    <a:pt x="767" y="465"/>
                  </a:lnTo>
                  <a:lnTo>
                    <a:pt x="776" y="433"/>
                  </a:lnTo>
                  <a:lnTo>
                    <a:pt x="783" y="398"/>
                  </a:lnTo>
                  <a:lnTo>
                    <a:pt x="788" y="362"/>
                  </a:lnTo>
                  <a:lnTo>
                    <a:pt x="790" y="324"/>
                  </a:lnTo>
                  <a:lnTo>
                    <a:pt x="789" y="285"/>
                  </a:lnTo>
                  <a:lnTo>
                    <a:pt x="777" y="242"/>
                  </a:lnTo>
                  <a:lnTo>
                    <a:pt x="761" y="204"/>
                  </a:lnTo>
                  <a:lnTo>
                    <a:pt x="740" y="170"/>
                  </a:lnTo>
                  <a:lnTo>
                    <a:pt x="716" y="139"/>
                  </a:lnTo>
                  <a:lnTo>
                    <a:pt x="688" y="111"/>
                  </a:lnTo>
                  <a:lnTo>
                    <a:pt x="657" y="86"/>
                  </a:lnTo>
                  <a:lnTo>
                    <a:pt x="624" y="65"/>
                  </a:lnTo>
                  <a:lnTo>
                    <a:pt x="589" y="48"/>
                  </a:lnTo>
                  <a:lnTo>
                    <a:pt x="551" y="33"/>
                  </a:lnTo>
                  <a:lnTo>
                    <a:pt x="513" y="21"/>
                  </a:lnTo>
                  <a:lnTo>
                    <a:pt x="473" y="12"/>
                  </a:lnTo>
                  <a:lnTo>
                    <a:pt x="434" y="5"/>
                  </a:lnTo>
                  <a:lnTo>
                    <a:pt x="394" y="2"/>
                  </a:lnTo>
                  <a:lnTo>
                    <a:pt x="354" y="0"/>
                  </a:lnTo>
                  <a:lnTo>
                    <a:pt x="315" y="2"/>
                  </a:lnTo>
                  <a:lnTo>
                    <a:pt x="278" y="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11" name="Freeform 74"/>
            <p:cNvSpPr>
              <a:spLocks noChangeAspect="1"/>
            </p:cNvSpPr>
            <p:nvPr/>
          </p:nvSpPr>
          <p:spPr bwMode="auto">
            <a:xfrm>
              <a:off x="2001" y="2192"/>
              <a:ext cx="372" cy="524"/>
            </a:xfrm>
            <a:custGeom>
              <a:avLst/>
              <a:gdLst>
                <a:gd name="T0" fmla="*/ 29 w 744"/>
                <a:gd name="T1" fmla="*/ 2 h 1049"/>
                <a:gd name="T2" fmla="*/ 20 w 744"/>
                <a:gd name="T3" fmla="*/ 6 h 1049"/>
                <a:gd name="T4" fmla="*/ 12 w 744"/>
                <a:gd name="T5" fmla="*/ 12 h 1049"/>
                <a:gd name="T6" fmla="*/ 6 w 744"/>
                <a:gd name="T7" fmla="*/ 19 h 1049"/>
                <a:gd name="T8" fmla="*/ 2 w 744"/>
                <a:gd name="T9" fmla="*/ 28 h 1049"/>
                <a:gd name="T10" fmla="*/ 0 w 744"/>
                <a:gd name="T11" fmla="*/ 37 h 1049"/>
                <a:gd name="T12" fmla="*/ 2 w 744"/>
                <a:gd name="T13" fmla="*/ 49 h 1049"/>
                <a:gd name="T14" fmla="*/ 6 w 744"/>
                <a:gd name="T15" fmla="*/ 61 h 1049"/>
                <a:gd name="T16" fmla="*/ 11 w 744"/>
                <a:gd name="T17" fmla="*/ 70 h 1049"/>
                <a:gd name="T18" fmla="*/ 14 w 744"/>
                <a:gd name="T19" fmla="*/ 75 h 1049"/>
                <a:gd name="T20" fmla="*/ 17 w 744"/>
                <a:gd name="T21" fmla="*/ 80 h 1049"/>
                <a:gd name="T22" fmla="*/ 20 w 744"/>
                <a:gd name="T23" fmla="*/ 84 h 1049"/>
                <a:gd name="T24" fmla="*/ 21 w 744"/>
                <a:gd name="T25" fmla="*/ 89 h 1049"/>
                <a:gd name="T26" fmla="*/ 22 w 744"/>
                <a:gd name="T27" fmla="*/ 94 h 1049"/>
                <a:gd name="T28" fmla="*/ 22 w 744"/>
                <a:gd name="T29" fmla="*/ 102 h 1049"/>
                <a:gd name="T30" fmla="*/ 22 w 744"/>
                <a:gd name="T31" fmla="*/ 114 h 1049"/>
                <a:gd name="T32" fmla="*/ 22 w 744"/>
                <a:gd name="T33" fmla="*/ 121 h 1049"/>
                <a:gd name="T34" fmla="*/ 23 w 744"/>
                <a:gd name="T35" fmla="*/ 123 h 1049"/>
                <a:gd name="T36" fmla="*/ 25 w 744"/>
                <a:gd name="T37" fmla="*/ 125 h 1049"/>
                <a:gd name="T38" fmla="*/ 26 w 744"/>
                <a:gd name="T39" fmla="*/ 127 h 1049"/>
                <a:gd name="T40" fmla="*/ 28 w 744"/>
                <a:gd name="T41" fmla="*/ 128 h 1049"/>
                <a:gd name="T42" fmla="*/ 31 w 744"/>
                <a:gd name="T43" fmla="*/ 128 h 1049"/>
                <a:gd name="T44" fmla="*/ 34 w 744"/>
                <a:gd name="T45" fmla="*/ 128 h 1049"/>
                <a:gd name="T46" fmla="*/ 37 w 744"/>
                <a:gd name="T47" fmla="*/ 129 h 1049"/>
                <a:gd name="T48" fmla="*/ 40 w 744"/>
                <a:gd name="T49" fmla="*/ 129 h 1049"/>
                <a:gd name="T50" fmla="*/ 43 w 744"/>
                <a:gd name="T51" fmla="*/ 130 h 1049"/>
                <a:gd name="T52" fmla="*/ 46 w 744"/>
                <a:gd name="T53" fmla="*/ 130 h 1049"/>
                <a:gd name="T54" fmla="*/ 49 w 744"/>
                <a:gd name="T55" fmla="*/ 130 h 1049"/>
                <a:gd name="T56" fmla="*/ 52 w 744"/>
                <a:gd name="T57" fmla="*/ 130 h 1049"/>
                <a:gd name="T58" fmla="*/ 53 w 744"/>
                <a:gd name="T59" fmla="*/ 129 h 1049"/>
                <a:gd name="T60" fmla="*/ 54 w 744"/>
                <a:gd name="T61" fmla="*/ 128 h 1049"/>
                <a:gd name="T62" fmla="*/ 56 w 744"/>
                <a:gd name="T63" fmla="*/ 127 h 1049"/>
                <a:gd name="T64" fmla="*/ 57 w 744"/>
                <a:gd name="T65" fmla="*/ 121 h 1049"/>
                <a:gd name="T66" fmla="*/ 59 w 744"/>
                <a:gd name="T67" fmla="*/ 110 h 1049"/>
                <a:gd name="T68" fmla="*/ 61 w 744"/>
                <a:gd name="T69" fmla="*/ 103 h 1049"/>
                <a:gd name="T70" fmla="*/ 63 w 744"/>
                <a:gd name="T71" fmla="*/ 98 h 1049"/>
                <a:gd name="T72" fmla="*/ 65 w 744"/>
                <a:gd name="T73" fmla="*/ 95 h 1049"/>
                <a:gd name="T74" fmla="*/ 67 w 744"/>
                <a:gd name="T75" fmla="*/ 93 h 1049"/>
                <a:gd name="T76" fmla="*/ 69 w 744"/>
                <a:gd name="T77" fmla="*/ 90 h 1049"/>
                <a:gd name="T78" fmla="*/ 70 w 744"/>
                <a:gd name="T79" fmla="*/ 88 h 1049"/>
                <a:gd name="T80" fmla="*/ 73 w 744"/>
                <a:gd name="T81" fmla="*/ 85 h 1049"/>
                <a:gd name="T82" fmla="*/ 77 w 744"/>
                <a:gd name="T83" fmla="*/ 81 h 1049"/>
                <a:gd name="T84" fmla="*/ 81 w 744"/>
                <a:gd name="T85" fmla="*/ 76 h 1049"/>
                <a:gd name="T86" fmla="*/ 84 w 744"/>
                <a:gd name="T87" fmla="*/ 70 h 1049"/>
                <a:gd name="T88" fmla="*/ 88 w 744"/>
                <a:gd name="T89" fmla="*/ 64 h 1049"/>
                <a:gd name="T90" fmla="*/ 90 w 744"/>
                <a:gd name="T91" fmla="*/ 56 h 1049"/>
                <a:gd name="T92" fmla="*/ 93 w 744"/>
                <a:gd name="T93" fmla="*/ 48 h 1049"/>
                <a:gd name="T94" fmla="*/ 93 w 744"/>
                <a:gd name="T95" fmla="*/ 39 h 1049"/>
                <a:gd name="T96" fmla="*/ 92 w 744"/>
                <a:gd name="T97" fmla="*/ 29 h 1049"/>
                <a:gd name="T98" fmla="*/ 88 w 744"/>
                <a:gd name="T99" fmla="*/ 20 h 1049"/>
                <a:gd name="T100" fmla="*/ 82 w 744"/>
                <a:gd name="T101" fmla="*/ 13 h 1049"/>
                <a:gd name="T102" fmla="*/ 75 w 744"/>
                <a:gd name="T103" fmla="*/ 8 h 1049"/>
                <a:gd name="T104" fmla="*/ 66 w 744"/>
                <a:gd name="T105" fmla="*/ 4 h 1049"/>
                <a:gd name="T106" fmla="*/ 57 w 744"/>
                <a:gd name="T107" fmla="*/ 1 h 1049"/>
                <a:gd name="T108" fmla="*/ 48 w 744"/>
                <a:gd name="T109" fmla="*/ 0 h 1049"/>
                <a:gd name="T110" fmla="*/ 39 w 744"/>
                <a:gd name="T111" fmla="*/ 0 h 10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4" h="1049">
                  <a:moveTo>
                    <a:pt x="270" y="4"/>
                  </a:moveTo>
                  <a:lnTo>
                    <a:pt x="229" y="16"/>
                  </a:lnTo>
                  <a:lnTo>
                    <a:pt x="189" y="32"/>
                  </a:lnTo>
                  <a:lnTo>
                    <a:pt x="154" y="52"/>
                  </a:lnTo>
                  <a:lnTo>
                    <a:pt x="120" y="74"/>
                  </a:lnTo>
                  <a:lnTo>
                    <a:pt x="90" y="98"/>
                  </a:lnTo>
                  <a:lnTo>
                    <a:pt x="64" y="126"/>
                  </a:lnTo>
                  <a:lnTo>
                    <a:pt x="42" y="156"/>
                  </a:lnTo>
                  <a:lnTo>
                    <a:pt x="25" y="188"/>
                  </a:lnTo>
                  <a:lnTo>
                    <a:pt x="11" y="224"/>
                  </a:lnTo>
                  <a:lnTo>
                    <a:pt x="3" y="263"/>
                  </a:lnTo>
                  <a:lnTo>
                    <a:pt x="0" y="303"/>
                  </a:lnTo>
                  <a:lnTo>
                    <a:pt x="3" y="347"/>
                  </a:lnTo>
                  <a:lnTo>
                    <a:pt x="11" y="393"/>
                  </a:lnTo>
                  <a:lnTo>
                    <a:pt x="26" y="441"/>
                  </a:lnTo>
                  <a:lnTo>
                    <a:pt x="48" y="492"/>
                  </a:lnTo>
                  <a:lnTo>
                    <a:pt x="75" y="546"/>
                  </a:lnTo>
                  <a:lnTo>
                    <a:pt x="87" y="565"/>
                  </a:lnTo>
                  <a:lnTo>
                    <a:pt x="97" y="584"/>
                  </a:lnTo>
                  <a:lnTo>
                    <a:pt x="109" y="603"/>
                  </a:lnTo>
                  <a:lnTo>
                    <a:pt x="120" y="622"/>
                  </a:lnTo>
                  <a:lnTo>
                    <a:pt x="131" y="641"/>
                  </a:lnTo>
                  <a:lnTo>
                    <a:pt x="142" y="660"/>
                  </a:lnTo>
                  <a:lnTo>
                    <a:pt x="153" y="679"/>
                  </a:lnTo>
                  <a:lnTo>
                    <a:pt x="164" y="698"/>
                  </a:lnTo>
                  <a:lnTo>
                    <a:pt x="167" y="717"/>
                  </a:lnTo>
                  <a:lnTo>
                    <a:pt x="171" y="734"/>
                  </a:lnTo>
                  <a:lnTo>
                    <a:pt x="174" y="752"/>
                  </a:lnTo>
                  <a:lnTo>
                    <a:pt x="178" y="771"/>
                  </a:lnTo>
                  <a:lnTo>
                    <a:pt x="176" y="820"/>
                  </a:lnTo>
                  <a:lnTo>
                    <a:pt x="173" y="869"/>
                  </a:lnTo>
                  <a:lnTo>
                    <a:pt x="170" y="918"/>
                  </a:lnTo>
                  <a:lnTo>
                    <a:pt x="167" y="968"/>
                  </a:lnTo>
                  <a:lnTo>
                    <a:pt x="172" y="975"/>
                  </a:lnTo>
                  <a:lnTo>
                    <a:pt x="178" y="982"/>
                  </a:lnTo>
                  <a:lnTo>
                    <a:pt x="182" y="989"/>
                  </a:lnTo>
                  <a:lnTo>
                    <a:pt x="187" y="996"/>
                  </a:lnTo>
                  <a:lnTo>
                    <a:pt x="193" y="1003"/>
                  </a:lnTo>
                  <a:lnTo>
                    <a:pt x="197" y="1009"/>
                  </a:lnTo>
                  <a:lnTo>
                    <a:pt x="202" y="1016"/>
                  </a:lnTo>
                  <a:lnTo>
                    <a:pt x="207" y="1023"/>
                  </a:lnTo>
                  <a:lnTo>
                    <a:pt x="219" y="1024"/>
                  </a:lnTo>
                  <a:lnTo>
                    <a:pt x="232" y="1027"/>
                  </a:lnTo>
                  <a:lnTo>
                    <a:pt x="245" y="1028"/>
                  </a:lnTo>
                  <a:lnTo>
                    <a:pt x="256" y="1029"/>
                  </a:lnTo>
                  <a:lnTo>
                    <a:pt x="269" y="1031"/>
                  </a:lnTo>
                  <a:lnTo>
                    <a:pt x="282" y="1032"/>
                  </a:lnTo>
                  <a:lnTo>
                    <a:pt x="294" y="1034"/>
                  </a:lnTo>
                  <a:lnTo>
                    <a:pt x="306" y="1036"/>
                  </a:lnTo>
                  <a:lnTo>
                    <a:pt x="318" y="1037"/>
                  </a:lnTo>
                  <a:lnTo>
                    <a:pt x="331" y="1038"/>
                  </a:lnTo>
                  <a:lnTo>
                    <a:pt x="344" y="1041"/>
                  </a:lnTo>
                  <a:lnTo>
                    <a:pt x="355" y="1042"/>
                  </a:lnTo>
                  <a:lnTo>
                    <a:pt x="368" y="1044"/>
                  </a:lnTo>
                  <a:lnTo>
                    <a:pt x="381" y="1045"/>
                  </a:lnTo>
                  <a:lnTo>
                    <a:pt x="392" y="1047"/>
                  </a:lnTo>
                  <a:lnTo>
                    <a:pt x="405" y="1049"/>
                  </a:lnTo>
                  <a:lnTo>
                    <a:pt x="411" y="1044"/>
                  </a:lnTo>
                  <a:lnTo>
                    <a:pt x="416" y="1039"/>
                  </a:lnTo>
                  <a:lnTo>
                    <a:pt x="421" y="1035"/>
                  </a:lnTo>
                  <a:lnTo>
                    <a:pt x="427" y="1030"/>
                  </a:lnTo>
                  <a:lnTo>
                    <a:pt x="432" y="1026"/>
                  </a:lnTo>
                  <a:lnTo>
                    <a:pt x="437" y="1021"/>
                  </a:lnTo>
                  <a:lnTo>
                    <a:pt x="443" y="1016"/>
                  </a:lnTo>
                  <a:lnTo>
                    <a:pt x="449" y="1012"/>
                  </a:lnTo>
                  <a:lnTo>
                    <a:pt x="455" y="969"/>
                  </a:lnTo>
                  <a:lnTo>
                    <a:pt x="464" y="928"/>
                  </a:lnTo>
                  <a:lnTo>
                    <a:pt x="470" y="886"/>
                  </a:lnTo>
                  <a:lnTo>
                    <a:pt x="477" y="845"/>
                  </a:lnTo>
                  <a:lnTo>
                    <a:pt x="485" y="826"/>
                  </a:lnTo>
                  <a:lnTo>
                    <a:pt x="495" y="808"/>
                  </a:lnTo>
                  <a:lnTo>
                    <a:pt x="503" y="789"/>
                  </a:lnTo>
                  <a:lnTo>
                    <a:pt x="511" y="771"/>
                  </a:lnTo>
                  <a:lnTo>
                    <a:pt x="518" y="762"/>
                  </a:lnTo>
                  <a:lnTo>
                    <a:pt x="525" y="752"/>
                  </a:lnTo>
                  <a:lnTo>
                    <a:pt x="532" y="744"/>
                  </a:lnTo>
                  <a:lnTo>
                    <a:pt x="538" y="735"/>
                  </a:lnTo>
                  <a:lnTo>
                    <a:pt x="545" y="726"/>
                  </a:lnTo>
                  <a:lnTo>
                    <a:pt x="552" y="718"/>
                  </a:lnTo>
                  <a:lnTo>
                    <a:pt x="559" y="709"/>
                  </a:lnTo>
                  <a:lnTo>
                    <a:pt x="566" y="699"/>
                  </a:lnTo>
                  <a:lnTo>
                    <a:pt x="580" y="685"/>
                  </a:lnTo>
                  <a:lnTo>
                    <a:pt x="595" y="668"/>
                  </a:lnTo>
                  <a:lnTo>
                    <a:pt x="610" y="651"/>
                  </a:lnTo>
                  <a:lnTo>
                    <a:pt x="626" y="632"/>
                  </a:lnTo>
                  <a:lnTo>
                    <a:pt x="641" y="611"/>
                  </a:lnTo>
                  <a:lnTo>
                    <a:pt x="656" y="589"/>
                  </a:lnTo>
                  <a:lnTo>
                    <a:pt x="671" y="565"/>
                  </a:lnTo>
                  <a:lnTo>
                    <a:pt x="685" y="539"/>
                  </a:lnTo>
                  <a:lnTo>
                    <a:pt x="699" y="513"/>
                  </a:lnTo>
                  <a:lnTo>
                    <a:pt x="710" y="484"/>
                  </a:lnTo>
                  <a:lnTo>
                    <a:pt x="720" y="454"/>
                  </a:lnTo>
                  <a:lnTo>
                    <a:pt x="730" y="422"/>
                  </a:lnTo>
                  <a:lnTo>
                    <a:pt x="737" y="387"/>
                  </a:lnTo>
                  <a:lnTo>
                    <a:pt x="741" y="353"/>
                  </a:lnTo>
                  <a:lnTo>
                    <a:pt x="744" y="315"/>
                  </a:lnTo>
                  <a:lnTo>
                    <a:pt x="744" y="275"/>
                  </a:lnTo>
                  <a:lnTo>
                    <a:pt x="734" y="236"/>
                  </a:lnTo>
                  <a:lnTo>
                    <a:pt x="720" y="199"/>
                  </a:lnTo>
                  <a:lnTo>
                    <a:pt x="703" y="166"/>
                  </a:lnTo>
                  <a:lnTo>
                    <a:pt x="681" y="137"/>
                  </a:lnTo>
                  <a:lnTo>
                    <a:pt x="656" y="111"/>
                  </a:lnTo>
                  <a:lnTo>
                    <a:pt x="627" y="87"/>
                  </a:lnTo>
                  <a:lnTo>
                    <a:pt x="596" y="66"/>
                  </a:lnTo>
                  <a:lnTo>
                    <a:pt x="564" y="49"/>
                  </a:lnTo>
                  <a:lnTo>
                    <a:pt x="528" y="34"/>
                  </a:lnTo>
                  <a:lnTo>
                    <a:pt x="492" y="22"/>
                  </a:lnTo>
                  <a:lnTo>
                    <a:pt x="455" y="13"/>
                  </a:lnTo>
                  <a:lnTo>
                    <a:pt x="417" y="6"/>
                  </a:lnTo>
                  <a:lnTo>
                    <a:pt x="379" y="2"/>
                  </a:lnTo>
                  <a:lnTo>
                    <a:pt x="343" y="0"/>
                  </a:lnTo>
                  <a:lnTo>
                    <a:pt x="306" y="1"/>
                  </a:lnTo>
                  <a:lnTo>
                    <a:pt x="270" y="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12" name="Freeform 75"/>
            <p:cNvSpPr>
              <a:spLocks noChangeAspect="1"/>
            </p:cNvSpPr>
            <p:nvPr/>
          </p:nvSpPr>
          <p:spPr bwMode="auto">
            <a:xfrm>
              <a:off x="2013" y="2199"/>
              <a:ext cx="347" cy="517"/>
            </a:xfrm>
            <a:custGeom>
              <a:avLst/>
              <a:gdLst>
                <a:gd name="T0" fmla="*/ 27 w 695"/>
                <a:gd name="T1" fmla="*/ 2 h 1033"/>
                <a:gd name="T2" fmla="*/ 18 w 695"/>
                <a:gd name="T3" fmla="*/ 6 h 1033"/>
                <a:gd name="T4" fmla="*/ 10 w 695"/>
                <a:gd name="T5" fmla="*/ 12 h 1033"/>
                <a:gd name="T6" fmla="*/ 4 w 695"/>
                <a:gd name="T7" fmla="*/ 19 h 1033"/>
                <a:gd name="T8" fmla="*/ 1 w 695"/>
                <a:gd name="T9" fmla="*/ 27 h 1033"/>
                <a:gd name="T10" fmla="*/ 0 w 695"/>
                <a:gd name="T11" fmla="*/ 36 h 1033"/>
                <a:gd name="T12" fmla="*/ 1 w 695"/>
                <a:gd name="T13" fmla="*/ 47 h 1033"/>
                <a:gd name="T14" fmla="*/ 6 w 695"/>
                <a:gd name="T15" fmla="*/ 58 h 1033"/>
                <a:gd name="T16" fmla="*/ 10 w 695"/>
                <a:gd name="T17" fmla="*/ 67 h 1033"/>
                <a:gd name="T18" fmla="*/ 13 w 695"/>
                <a:gd name="T19" fmla="*/ 73 h 1033"/>
                <a:gd name="T20" fmla="*/ 15 w 695"/>
                <a:gd name="T21" fmla="*/ 78 h 1033"/>
                <a:gd name="T22" fmla="*/ 17 w 695"/>
                <a:gd name="T23" fmla="*/ 84 h 1033"/>
                <a:gd name="T24" fmla="*/ 19 w 695"/>
                <a:gd name="T25" fmla="*/ 89 h 1033"/>
                <a:gd name="T26" fmla="*/ 20 w 695"/>
                <a:gd name="T27" fmla="*/ 93 h 1033"/>
                <a:gd name="T28" fmla="*/ 20 w 695"/>
                <a:gd name="T29" fmla="*/ 102 h 1033"/>
                <a:gd name="T30" fmla="*/ 19 w 695"/>
                <a:gd name="T31" fmla="*/ 114 h 1033"/>
                <a:gd name="T32" fmla="*/ 19 w 695"/>
                <a:gd name="T33" fmla="*/ 121 h 1033"/>
                <a:gd name="T34" fmla="*/ 21 w 695"/>
                <a:gd name="T35" fmla="*/ 122 h 1033"/>
                <a:gd name="T36" fmla="*/ 22 w 695"/>
                <a:gd name="T37" fmla="*/ 124 h 1033"/>
                <a:gd name="T38" fmla="*/ 23 w 695"/>
                <a:gd name="T39" fmla="*/ 126 h 1033"/>
                <a:gd name="T40" fmla="*/ 25 w 695"/>
                <a:gd name="T41" fmla="*/ 127 h 1033"/>
                <a:gd name="T42" fmla="*/ 28 w 695"/>
                <a:gd name="T43" fmla="*/ 127 h 1033"/>
                <a:gd name="T44" fmla="*/ 31 w 695"/>
                <a:gd name="T45" fmla="*/ 128 h 1033"/>
                <a:gd name="T46" fmla="*/ 33 w 695"/>
                <a:gd name="T47" fmla="*/ 128 h 1033"/>
                <a:gd name="T48" fmla="*/ 36 w 695"/>
                <a:gd name="T49" fmla="*/ 128 h 1033"/>
                <a:gd name="T50" fmla="*/ 39 w 695"/>
                <a:gd name="T51" fmla="*/ 129 h 1033"/>
                <a:gd name="T52" fmla="*/ 42 w 695"/>
                <a:gd name="T53" fmla="*/ 129 h 1033"/>
                <a:gd name="T54" fmla="*/ 45 w 695"/>
                <a:gd name="T55" fmla="*/ 129 h 1033"/>
                <a:gd name="T56" fmla="*/ 47 w 695"/>
                <a:gd name="T57" fmla="*/ 129 h 1033"/>
                <a:gd name="T58" fmla="*/ 48 w 695"/>
                <a:gd name="T59" fmla="*/ 128 h 1033"/>
                <a:gd name="T60" fmla="*/ 50 w 695"/>
                <a:gd name="T61" fmla="*/ 127 h 1033"/>
                <a:gd name="T62" fmla="*/ 51 w 695"/>
                <a:gd name="T63" fmla="*/ 126 h 1033"/>
                <a:gd name="T64" fmla="*/ 52 w 695"/>
                <a:gd name="T65" fmla="*/ 120 h 1033"/>
                <a:gd name="T66" fmla="*/ 54 w 695"/>
                <a:gd name="T67" fmla="*/ 109 h 1033"/>
                <a:gd name="T68" fmla="*/ 56 w 695"/>
                <a:gd name="T69" fmla="*/ 102 h 1033"/>
                <a:gd name="T70" fmla="*/ 58 w 695"/>
                <a:gd name="T71" fmla="*/ 97 h 1033"/>
                <a:gd name="T72" fmla="*/ 60 w 695"/>
                <a:gd name="T73" fmla="*/ 94 h 1033"/>
                <a:gd name="T74" fmla="*/ 61 w 695"/>
                <a:gd name="T75" fmla="*/ 92 h 1033"/>
                <a:gd name="T76" fmla="*/ 63 w 695"/>
                <a:gd name="T77" fmla="*/ 90 h 1033"/>
                <a:gd name="T78" fmla="*/ 65 w 695"/>
                <a:gd name="T79" fmla="*/ 87 h 1033"/>
                <a:gd name="T80" fmla="*/ 69 w 695"/>
                <a:gd name="T81" fmla="*/ 82 h 1033"/>
                <a:gd name="T82" fmla="*/ 76 w 695"/>
                <a:gd name="T83" fmla="*/ 72 h 1033"/>
                <a:gd name="T84" fmla="*/ 82 w 695"/>
                <a:gd name="T85" fmla="*/ 59 h 1033"/>
                <a:gd name="T86" fmla="*/ 86 w 695"/>
                <a:gd name="T87" fmla="*/ 43 h 1033"/>
                <a:gd name="T88" fmla="*/ 86 w 695"/>
                <a:gd name="T89" fmla="*/ 29 h 1033"/>
                <a:gd name="T90" fmla="*/ 82 w 695"/>
                <a:gd name="T91" fmla="*/ 21 h 1033"/>
                <a:gd name="T92" fmla="*/ 77 w 695"/>
                <a:gd name="T93" fmla="*/ 14 h 1033"/>
                <a:gd name="T94" fmla="*/ 70 w 695"/>
                <a:gd name="T95" fmla="*/ 9 h 1033"/>
                <a:gd name="T96" fmla="*/ 63 w 695"/>
                <a:gd name="T97" fmla="*/ 5 h 1033"/>
                <a:gd name="T98" fmla="*/ 54 w 695"/>
                <a:gd name="T99" fmla="*/ 2 h 1033"/>
                <a:gd name="T100" fmla="*/ 45 w 695"/>
                <a:gd name="T101" fmla="*/ 1 h 1033"/>
                <a:gd name="T102" fmla="*/ 36 w 695"/>
                <a:gd name="T103" fmla="*/ 0 h 10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95" h="1033">
                  <a:moveTo>
                    <a:pt x="260" y="2"/>
                  </a:moveTo>
                  <a:lnTo>
                    <a:pt x="218" y="15"/>
                  </a:lnTo>
                  <a:lnTo>
                    <a:pt x="180" y="30"/>
                  </a:lnTo>
                  <a:lnTo>
                    <a:pt x="144" y="48"/>
                  </a:lnTo>
                  <a:lnTo>
                    <a:pt x="112" y="69"/>
                  </a:lnTo>
                  <a:lnTo>
                    <a:pt x="83" y="92"/>
                  </a:lnTo>
                  <a:lnTo>
                    <a:pt x="58" y="119"/>
                  </a:lnTo>
                  <a:lnTo>
                    <a:pt x="37" y="147"/>
                  </a:lnTo>
                  <a:lnTo>
                    <a:pt x="21" y="179"/>
                  </a:lnTo>
                  <a:lnTo>
                    <a:pt x="10" y="212"/>
                  </a:lnTo>
                  <a:lnTo>
                    <a:pt x="3" y="249"/>
                  </a:lnTo>
                  <a:lnTo>
                    <a:pt x="0" y="287"/>
                  </a:lnTo>
                  <a:lnTo>
                    <a:pt x="4" y="327"/>
                  </a:lnTo>
                  <a:lnTo>
                    <a:pt x="13" y="370"/>
                  </a:lnTo>
                  <a:lnTo>
                    <a:pt x="28" y="415"/>
                  </a:lnTo>
                  <a:lnTo>
                    <a:pt x="49" y="462"/>
                  </a:lnTo>
                  <a:lnTo>
                    <a:pt x="77" y="512"/>
                  </a:lnTo>
                  <a:lnTo>
                    <a:pt x="86" y="533"/>
                  </a:lnTo>
                  <a:lnTo>
                    <a:pt x="96" y="555"/>
                  </a:lnTo>
                  <a:lnTo>
                    <a:pt x="105" y="577"/>
                  </a:lnTo>
                  <a:lnTo>
                    <a:pt x="115" y="599"/>
                  </a:lnTo>
                  <a:lnTo>
                    <a:pt x="124" y="622"/>
                  </a:lnTo>
                  <a:lnTo>
                    <a:pt x="134" y="644"/>
                  </a:lnTo>
                  <a:lnTo>
                    <a:pt x="143" y="666"/>
                  </a:lnTo>
                  <a:lnTo>
                    <a:pt x="153" y="688"/>
                  </a:lnTo>
                  <a:lnTo>
                    <a:pt x="156" y="706"/>
                  </a:lnTo>
                  <a:lnTo>
                    <a:pt x="159" y="724"/>
                  </a:lnTo>
                  <a:lnTo>
                    <a:pt x="163" y="742"/>
                  </a:lnTo>
                  <a:lnTo>
                    <a:pt x="165" y="759"/>
                  </a:lnTo>
                  <a:lnTo>
                    <a:pt x="163" y="809"/>
                  </a:lnTo>
                  <a:lnTo>
                    <a:pt x="161" y="857"/>
                  </a:lnTo>
                  <a:lnTo>
                    <a:pt x="157" y="907"/>
                  </a:lnTo>
                  <a:lnTo>
                    <a:pt x="155" y="956"/>
                  </a:lnTo>
                  <a:lnTo>
                    <a:pt x="159" y="963"/>
                  </a:lnTo>
                  <a:lnTo>
                    <a:pt x="164" y="969"/>
                  </a:lnTo>
                  <a:lnTo>
                    <a:pt x="169" y="976"/>
                  </a:lnTo>
                  <a:lnTo>
                    <a:pt x="173" y="983"/>
                  </a:lnTo>
                  <a:lnTo>
                    <a:pt x="177" y="990"/>
                  </a:lnTo>
                  <a:lnTo>
                    <a:pt x="181" y="997"/>
                  </a:lnTo>
                  <a:lnTo>
                    <a:pt x="186" y="1002"/>
                  </a:lnTo>
                  <a:lnTo>
                    <a:pt x="191" y="1009"/>
                  </a:lnTo>
                  <a:lnTo>
                    <a:pt x="202" y="1010"/>
                  </a:lnTo>
                  <a:lnTo>
                    <a:pt x="214" y="1013"/>
                  </a:lnTo>
                  <a:lnTo>
                    <a:pt x="225" y="1014"/>
                  </a:lnTo>
                  <a:lnTo>
                    <a:pt x="237" y="1015"/>
                  </a:lnTo>
                  <a:lnTo>
                    <a:pt x="248" y="1017"/>
                  </a:lnTo>
                  <a:lnTo>
                    <a:pt x="260" y="1018"/>
                  </a:lnTo>
                  <a:lnTo>
                    <a:pt x="271" y="1020"/>
                  </a:lnTo>
                  <a:lnTo>
                    <a:pt x="283" y="1021"/>
                  </a:lnTo>
                  <a:lnTo>
                    <a:pt x="294" y="1023"/>
                  </a:lnTo>
                  <a:lnTo>
                    <a:pt x="306" y="1024"/>
                  </a:lnTo>
                  <a:lnTo>
                    <a:pt x="317" y="1025"/>
                  </a:lnTo>
                  <a:lnTo>
                    <a:pt x="329" y="1028"/>
                  </a:lnTo>
                  <a:lnTo>
                    <a:pt x="340" y="1029"/>
                  </a:lnTo>
                  <a:lnTo>
                    <a:pt x="352" y="1030"/>
                  </a:lnTo>
                  <a:lnTo>
                    <a:pt x="363" y="1032"/>
                  </a:lnTo>
                  <a:lnTo>
                    <a:pt x="375" y="1033"/>
                  </a:lnTo>
                  <a:lnTo>
                    <a:pt x="380" y="1029"/>
                  </a:lnTo>
                  <a:lnTo>
                    <a:pt x="385" y="1024"/>
                  </a:lnTo>
                  <a:lnTo>
                    <a:pt x="390" y="1018"/>
                  </a:lnTo>
                  <a:lnTo>
                    <a:pt x="396" y="1014"/>
                  </a:lnTo>
                  <a:lnTo>
                    <a:pt x="400" y="1009"/>
                  </a:lnTo>
                  <a:lnTo>
                    <a:pt x="406" y="1005"/>
                  </a:lnTo>
                  <a:lnTo>
                    <a:pt x="411" y="1001"/>
                  </a:lnTo>
                  <a:lnTo>
                    <a:pt x="415" y="997"/>
                  </a:lnTo>
                  <a:lnTo>
                    <a:pt x="423" y="955"/>
                  </a:lnTo>
                  <a:lnTo>
                    <a:pt x="430" y="914"/>
                  </a:lnTo>
                  <a:lnTo>
                    <a:pt x="437" y="872"/>
                  </a:lnTo>
                  <a:lnTo>
                    <a:pt x="444" y="831"/>
                  </a:lnTo>
                  <a:lnTo>
                    <a:pt x="452" y="812"/>
                  </a:lnTo>
                  <a:lnTo>
                    <a:pt x="460" y="794"/>
                  </a:lnTo>
                  <a:lnTo>
                    <a:pt x="467" y="775"/>
                  </a:lnTo>
                  <a:lnTo>
                    <a:pt x="475" y="757"/>
                  </a:lnTo>
                  <a:lnTo>
                    <a:pt x="482" y="748"/>
                  </a:lnTo>
                  <a:lnTo>
                    <a:pt x="488" y="740"/>
                  </a:lnTo>
                  <a:lnTo>
                    <a:pt x="495" y="730"/>
                  </a:lnTo>
                  <a:lnTo>
                    <a:pt x="502" y="721"/>
                  </a:lnTo>
                  <a:lnTo>
                    <a:pt x="507" y="713"/>
                  </a:lnTo>
                  <a:lnTo>
                    <a:pt x="514" y="704"/>
                  </a:lnTo>
                  <a:lnTo>
                    <a:pt x="520" y="696"/>
                  </a:lnTo>
                  <a:lnTo>
                    <a:pt x="527" y="687"/>
                  </a:lnTo>
                  <a:lnTo>
                    <a:pt x="553" y="656"/>
                  </a:lnTo>
                  <a:lnTo>
                    <a:pt x="582" y="619"/>
                  </a:lnTo>
                  <a:lnTo>
                    <a:pt x="611" y="576"/>
                  </a:lnTo>
                  <a:lnTo>
                    <a:pt x="638" y="528"/>
                  </a:lnTo>
                  <a:lnTo>
                    <a:pt x="662" y="472"/>
                  </a:lnTo>
                  <a:lnTo>
                    <a:pt x="680" y="411"/>
                  </a:lnTo>
                  <a:lnTo>
                    <a:pt x="692" y="342"/>
                  </a:lnTo>
                  <a:lnTo>
                    <a:pt x="695" y="266"/>
                  </a:lnTo>
                  <a:lnTo>
                    <a:pt x="689" y="229"/>
                  </a:lnTo>
                  <a:lnTo>
                    <a:pt x="678" y="195"/>
                  </a:lnTo>
                  <a:lnTo>
                    <a:pt x="663" y="164"/>
                  </a:lnTo>
                  <a:lnTo>
                    <a:pt x="643" y="135"/>
                  </a:lnTo>
                  <a:lnTo>
                    <a:pt x="621" y="109"/>
                  </a:lnTo>
                  <a:lnTo>
                    <a:pt x="595" y="86"/>
                  </a:lnTo>
                  <a:lnTo>
                    <a:pt x="567" y="67"/>
                  </a:lnTo>
                  <a:lnTo>
                    <a:pt x="536" y="49"/>
                  </a:lnTo>
                  <a:lnTo>
                    <a:pt x="504" y="35"/>
                  </a:lnTo>
                  <a:lnTo>
                    <a:pt x="469" y="23"/>
                  </a:lnTo>
                  <a:lnTo>
                    <a:pt x="435" y="14"/>
                  </a:lnTo>
                  <a:lnTo>
                    <a:pt x="399" y="7"/>
                  </a:lnTo>
                  <a:lnTo>
                    <a:pt x="363" y="2"/>
                  </a:lnTo>
                  <a:lnTo>
                    <a:pt x="328" y="0"/>
                  </a:lnTo>
                  <a:lnTo>
                    <a:pt x="293" y="0"/>
                  </a:lnTo>
                  <a:lnTo>
                    <a:pt x="260"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13" name="Freeform 76"/>
            <p:cNvSpPr>
              <a:spLocks noChangeAspect="1"/>
            </p:cNvSpPr>
            <p:nvPr/>
          </p:nvSpPr>
          <p:spPr bwMode="auto">
            <a:xfrm>
              <a:off x="2024" y="2205"/>
              <a:ext cx="324" cy="510"/>
            </a:xfrm>
            <a:custGeom>
              <a:avLst/>
              <a:gdLst>
                <a:gd name="T0" fmla="*/ 26 w 647"/>
                <a:gd name="T1" fmla="*/ 2 h 1019"/>
                <a:gd name="T2" fmla="*/ 17 w 647"/>
                <a:gd name="T3" fmla="*/ 6 h 1019"/>
                <a:gd name="T4" fmla="*/ 10 w 647"/>
                <a:gd name="T5" fmla="*/ 11 h 1019"/>
                <a:gd name="T6" fmla="*/ 5 w 647"/>
                <a:gd name="T7" fmla="*/ 18 h 1019"/>
                <a:gd name="T8" fmla="*/ 1 w 647"/>
                <a:gd name="T9" fmla="*/ 26 h 1019"/>
                <a:gd name="T10" fmla="*/ 0 w 647"/>
                <a:gd name="T11" fmla="*/ 34 h 1019"/>
                <a:gd name="T12" fmla="*/ 2 w 647"/>
                <a:gd name="T13" fmla="*/ 44 h 1019"/>
                <a:gd name="T14" fmla="*/ 7 w 647"/>
                <a:gd name="T15" fmla="*/ 55 h 1019"/>
                <a:gd name="T16" fmla="*/ 11 w 647"/>
                <a:gd name="T17" fmla="*/ 63 h 1019"/>
                <a:gd name="T18" fmla="*/ 13 w 647"/>
                <a:gd name="T19" fmla="*/ 70 h 1019"/>
                <a:gd name="T20" fmla="*/ 15 w 647"/>
                <a:gd name="T21" fmla="*/ 76 h 1019"/>
                <a:gd name="T22" fmla="*/ 17 w 647"/>
                <a:gd name="T23" fmla="*/ 82 h 1019"/>
                <a:gd name="T24" fmla="*/ 18 w 647"/>
                <a:gd name="T25" fmla="*/ 88 h 1019"/>
                <a:gd name="T26" fmla="*/ 19 w 647"/>
                <a:gd name="T27" fmla="*/ 92 h 1019"/>
                <a:gd name="T28" fmla="*/ 19 w 647"/>
                <a:gd name="T29" fmla="*/ 100 h 1019"/>
                <a:gd name="T30" fmla="*/ 18 w 647"/>
                <a:gd name="T31" fmla="*/ 112 h 1019"/>
                <a:gd name="T32" fmla="*/ 19 w 647"/>
                <a:gd name="T33" fmla="*/ 120 h 1019"/>
                <a:gd name="T34" fmla="*/ 21 w 647"/>
                <a:gd name="T35" fmla="*/ 124 h 1019"/>
                <a:gd name="T36" fmla="*/ 25 w 647"/>
                <a:gd name="T37" fmla="*/ 125 h 1019"/>
                <a:gd name="T38" fmla="*/ 30 w 647"/>
                <a:gd name="T39" fmla="*/ 126 h 1019"/>
                <a:gd name="T40" fmla="*/ 36 w 647"/>
                <a:gd name="T41" fmla="*/ 127 h 1019"/>
                <a:gd name="T42" fmla="*/ 41 w 647"/>
                <a:gd name="T43" fmla="*/ 128 h 1019"/>
                <a:gd name="T44" fmla="*/ 44 w 647"/>
                <a:gd name="T45" fmla="*/ 127 h 1019"/>
                <a:gd name="T46" fmla="*/ 45 w 647"/>
                <a:gd name="T47" fmla="*/ 126 h 1019"/>
                <a:gd name="T48" fmla="*/ 46 w 647"/>
                <a:gd name="T49" fmla="*/ 125 h 1019"/>
                <a:gd name="T50" fmla="*/ 48 w 647"/>
                <a:gd name="T51" fmla="*/ 124 h 1019"/>
                <a:gd name="T52" fmla="*/ 49 w 647"/>
                <a:gd name="T53" fmla="*/ 118 h 1019"/>
                <a:gd name="T54" fmla="*/ 51 w 647"/>
                <a:gd name="T55" fmla="*/ 108 h 1019"/>
                <a:gd name="T56" fmla="*/ 53 w 647"/>
                <a:gd name="T57" fmla="*/ 100 h 1019"/>
                <a:gd name="T58" fmla="*/ 54 w 647"/>
                <a:gd name="T59" fmla="*/ 96 h 1019"/>
                <a:gd name="T60" fmla="*/ 56 w 647"/>
                <a:gd name="T61" fmla="*/ 92 h 1019"/>
                <a:gd name="T62" fmla="*/ 58 w 647"/>
                <a:gd name="T63" fmla="*/ 90 h 1019"/>
                <a:gd name="T64" fmla="*/ 59 w 647"/>
                <a:gd name="T65" fmla="*/ 88 h 1019"/>
                <a:gd name="T66" fmla="*/ 61 w 647"/>
                <a:gd name="T67" fmla="*/ 86 h 1019"/>
                <a:gd name="T68" fmla="*/ 64 w 647"/>
                <a:gd name="T69" fmla="*/ 81 h 1019"/>
                <a:gd name="T70" fmla="*/ 71 w 647"/>
                <a:gd name="T71" fmla="*/ 71 h 1019"/>
                <a:gd name="T72" fmla="*/ 77 w 647"/>
                <a:gd name="T73" fmla="*/ 58 h 1019"/>
                <a:gd name="T74" fmla="*/ 81 w 647"/>
                <a:gd name="T75" fmla="*/ 42 h 1019"/>
                <a:gd name="T76" fmla="*/ 81 w 647"/>
                <a:gd name="T77" fmla="*/ 28 h 1019"/>
                <a:gd name="T78" fmla="*/ 78 w 647"/>
                <a:gd name="T79" fmla="*/ 21 h 1019"/>
                <a:gd name="T80" fmla="*/ 74 w 647"/>
                <a:gd name="T81" fmla="*/ 14 h 1019"/>
                <a:gd name="T82" fmla="*/ 67 w 647"/>
                <a:gd name="T83" fmla="*/ 9 h 1019"/>
                <a:gd name="T84" fmla="*/ 60 w 647"/>
                <a:gd name="T85" fmla="*/ 5 h 1019"/>
                <a:gd name="T86" fmla="*/ 52 w 647"/>
                <a:gd name="T87" fmla="*/ 2 h 1019"/>
                <a:gd name="T88" fmla="*/ 44 w 647"/>
                <a:gd name="T89" fmla="*/ 1 h 1019"/>
                <a:gd name="T90" fmla="*/ 36 w 647"/>
                <a:gd name="T91" fmla="*/ 0 h 10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47" h="1019">
                  <a:moveTo>
                    <a:pt x="248" y="2"/>
                  </a:moveTo>
                  <a:lnTo>
                    <a:pt x="207" y="13"/>
                  </a:lnTo>
                  <a:lnTo>
                    <a:pt x="170" y="28"/>
                  </a:lnTo>
                  <a:lnTo>
                    <a:pt x="134" y="46"/>
                  </a:lnTo>
                  <a:lnTo>
                    <a:pt x="103" y="65"/>
                  </a:lnTo>
                  <a:lnTo>
                    <a:pt x="76" y="88"/>
                  </a:lnTo>
                  <a:lnTo>
                    <a:pt x="53" y="113"/>
                  </a:lnTo>
                  <a:lnTo>
                    <a:pt x="33" y="140"/>
                  </a:lnTo>
                  <a:lnTo>
                    <a:pt x="17" y="170"/>
                  </a:lnTo>
                  <a:lnTo>
                    <a:pt x="6" y="201"/>
                  </a:lnTo>
                  <a:lnTo>
                    <a:pt x="1" y="236"/>
                  </a:lnTo>
                  <a:lnTo>
                    <a:pt x="0" y="272"/>
                  </a:lnTo>
                  <a:lnTo>
                    <a:pt x="3" y="310"/>
                  </a:lnTo>
                  <a:lnTo>
                    <a:pt x="12" y="349"/>
                  </a:lnTo>
                  <a:lnTo>
                    <a:pt x="27" y="390"/>
                  </a:lnTo>
                  <a:lnTo>
                    <a:pt x="49" y="433"/>
                  </a:lnTo>
                  <a:lnTo>
                    <a:pt x="76" y="478"/>
                  </a:lnTo>
                  <a:lnTo>
                    <a:pt x="84" y="503"/>
                  </a:lnTo>
                  <a:lnTo>
                    <a:pt x="92" y="527"/>
                  </a:lnTo>
                  <a:lnTo>
                    <a:pt x="100" y="553"/>
                  </a:lnTo>
                  <a:lnTo>
                    <a:pt x="109" y="578"/>
                  </a:lnTo>
                  <a:lnTo>
                    <a:pt x="117" y="602"/>
                  </a:lnTo>
                  <a:lnTo>
                    <a:pt x="125" y="628"/>
                  </a:lnTo>
                  <a:lnTo>
                    <a:pt x="133" y="653"/>
                  </a:lnTo>
                  <a:lnTo>
                    <a:pt x="141" y="678"/>
                  </a:lnTo>
                  <a:lnTo>
                    <a:pt x="144" y="697"/>
                  </a:lnTo>
                  <a:lnTo>
                    <a:pt x="147" y="714"/>
                  </a:lnTo>
                  <a:lnTo>
                    <a:pt x="149" y="732"/>
                  </a:lnTo>
                  <a:lnTo>
                    <a:pt x="152" y="750"/>
                  </a:lnTo>
                  <a:lnTo>
                    <a:pt x="149" y="798"/>
                  </a:lnTo>
                  <a:lnTo>
                    <a:pt x="146" y="846"/>
                  </a:lnTo>
                  <a:lnTo>
                    <a:pt x="144" y="896"/>
                  </a:lnTo>
                  <a:lnTo>
                    <a:pt x="140" y="944"/>
                  </a:lnTo>
                  <a:lnTo>
                    <a:pt x="148" y="957"/>
                  </a:lnTo>
                  <a:lnTo>
                    <a:pt x="157" y="971"/>
                  </a:lnTo>
                  <a:lnTo>
                    <a:pt x="165" y="985"/>
                  </a:lnTo>
                  <a:lnTo>
                    <a:pt x="173" y="997"/>
                  </a:lnTo>
                  <a:lnTo>
                    <a:pt x="194" y="1000"/>
                  </a:lnTo>
                  <a:lnTo>
                    <a:pt x="216" y="1003"/>
                  </a:lnTo>
                  <a:lnTo>
                    <a:pt x="237" y="1005"/>
                  </a:lnTo>
                  <a:lnTo>
                    <a:pt x="259" y="1008"/>
                  </a:lnTo>
                  <a:lnTo>
                    <a:pt x="281" y="1011"/>
                  </a:lnTo>
                  <a:lnTo>
                    <a:pt x="301" y="1014"/>
                  </a:lnTo>
                  <a:lnTo>
                    <a:pt x="323" y="1017"/>
                  </a:lnTo>
                  <a:lnTo>
                    <a:pt x="344" y="1019"/>
                  </a:lnTo>
                  <a:lnTo>
                    <a:pt x="349" y="1015"/>
                  </a:lnTo>
                  <a:lnTo>
                    <a:pt x="353" y="1010"/>
                  </a:lnTo>
                  <a:lnTo>
                    <a:pt x="358" y="1005"/>
                  </a:lnTo>
                  <a:lnTo>
                    <a:pt x="364" y="1001"/>
                  </a:lnTo>
                  <a:lnTo>
                    <a:pt x="368" y="996"/>
                  </a:lnTo>
                  <a:lnTo>
                    <a:pt x="373" y="992"/>
                  </a:lnTo>
                  <a:lnTo>
                    <a:pt x="377" y="987"/>
                  </a:lnTo>
                  <a:lnTo>
                    <a:pt x="382" y="982"/>
                  </a:lnTo>
                  <a:lnTo>
                    <a:pt x="389" y="941"/>
                  </a:lnTo>
                  <a:lnTo>
                    <a:pt x="396" y="899"/>
                  </a:lnTo>
                  <a:lnTo>
                    <a:pt x="403" y="859"/>
                  </a:lnTo>
                  <a:lnTo>
                    <a:pt x="410" y="818"/>
                  </a:lnTo>
                  <a:lnTo>
                    <a:pt x="417" y="799"/>
                  </a:lnTo>
                  <a:lnTo>
                    <a:pt x="425" y="781"/>
                  </a:lnTo>
                  <a:lnTo>
                    <a:pt x="432" y="764"/>
                  </a:lnTo>
                  <a:lnTo>
                    <a:pt x="438" y="745"/>
                  </a:lnTo>
                  <a:lnTo>
                    <a:pt x="445" y="736"/>
                  </a:lnTo>
                  <a:lnTo>
                    <a:pt x="451" y="727"/>
                  </a:lnTo>
                  <a:lnTo>
                    <a:pt x="458" y="719"/>
                  </a:lnTo>
                  <a:lnTo>
                    <a:pt x="464" y="709"/>
                  </a:lnTo>
                  <a:lnTo>
                    <a:pt x="470" y="700"/>
                  </a:lnTo>
                  <a:lnTo>
                    <a:pt x="475" y="692"/>
                  </a:lnTo>
                  <a:lnTo>
                    <a:pt x="482" y="683"/>
                  </a:lnTo>
                  <a:lnTo>
                    <a:pt x="488" y="674"/>
                  </a:lnTo>
                  <a:lnTo>
                    <a:pt x="512" y="643"/>
                  </a:lnTo>
                  <a:lnTo>
                    <a:pt x="539" y="607"/>
                  </a:lnTo>
                  <a:lnTo>
                    <a:pt x="565" y="564"/>
                  </a:lnTo>
                  <a:lnTo>
                    <a:pt x="591" y="516"/>
                  </a:lnTo>
                  <a:lnTo>
                    <a:pt x="612" y="460"/>
                  </a:lnTo>
                  <a:lnTo>
                    <a:pt x="630" y="399"/>
                  </a:lnTo>
                  <a:lnTo>
                    <a:pt x="642" y="331"/>
                  </a:lnTo>
                  <a:lnTo>
                    <a:pt x="647" y="257"/>
                  </a:lnTo>
                  <a:lnTo>
                    <a:pt x="644" y="222"/>
                  </a:lnTo>
                  <a:lnTo>
                    <a:pt x="634" y="190"/>
                  </a:lnTo>
                  <a:lnTo>
                    <a:pt x="622" y="161"/>
                  </a:lnTo>
                  <a:lnTo>
                    <a:pt x="605" y="133"/>
                  </a:lnTo>
                  <a:lnTo>
                    <a:pt x="585" y="109"/>
                  </a:lnTo>
                  <a:lnTo>
                    <a:pt x="562" y="87"/>
                  </a:lnTo>
                  <a:lnTo>
                    <a:pt x="536" y="69"/>
                  </a:lnTo>
                  <a:lnTo>
                    <a:pt x="509" y="51"/>
                  </a:lnTo>
                  <a:lnTo>
                    <a:pt x="478" y="36"/>
                  </a:lnTo>
                  <a:lnTo>
                    <a:pt x="447" y="25"/>
                  </a:lnTo>
                  <a:lnTo>
                    <a:pt x="414" y="16"/>
                  </a:lnTo>
                  <a:lnTo>
                    <a:pt x="381" y="8"/>
                  </a:lnTo>
                  <a:lnTo>
                    <a:pt x="347" y="3"/>
                  </a:lnTo>
                  <a:lnTo>
                    <a:pt x="314" y="1"/>
                  </a:lnTo>
                  <a:lnTo>
                    <a:pt x="281" y="0"/>
                  </a:lnTo>
                  <a:lnTo>
                    <a:pt x="248"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14" name="Freeform 77"/>
            <p:cNvSpPr>
              <a:spLocks noChangeAspect="1"/>
            </p:cNvSpPr>
            <p:nvPr/>
          </p:nvSpPr>
          <p:spPr bwMode="auto">
            <a:xfrm>
              <a:off x="2035" y="2212"/>
              <a:ext cx="300" cy="503"/>
            </a:xfrm>
            <a:custGeom>
              <a:avLst/>
              <a:gdLst>
                <a:gd name="T0" fmla="*/ 24 w 601"/>
                <a:gd name="T1" fmla="*/ 2 h 1006"/>
                <a:gd name="T2" fmla="*/ 15 w 601"/>
                <a:gd name="T3" fmla="*/ 6 h 1006"/>
                <a:gd name="T4" fmla="*/ 8 w 601"/>
                <a:gd name="T5" fmla="*/ 11 h 1006"/>
                <a:gd name="T6" fmla="*/ 3 w 601"/>
                <a:gd name="T7" fmla="*/ 17 h 1006"/>
                <a:gd name="T8" fmla="*/ 0 w 601"/>
                <a:gd name="T9" fmla="*/ 24 h 1006"/>
                <a:gd name="T10" fmla="*/ 0 w 601"/>
                <a:gd name="T11" fmla="*/ 33 h 1006"/>
                <a:gd name="T12" fmla="*/ 1 w 601"/>
                <a:gd name="T13" fmla="*/ 42 h 1006"/>
                <a:gd name="T14" fmla="*/ 6 w 601"/>
                <a:gd name="T15" fmla="*/ 51 h 1006"/>
                <a:gd name="T16" fmla="*/ 10 w 601"/>
                <a:gd name="T17" fmla="*/ 60 h 1006"/>
                <a:gd name="T18" fmla="*/ 12 w 601"/>
                <a:gd name="T19" fmla="*/ 67 h 1006"/>
                <a:gd name="T20" fmla="*/ 14 w 601"/>
                <a:gd name="T21" fmla="*/ 74 h 1006"/>
                <a:gd name="T22" fmla="*/ 15 w 601"/>
                <a:gd name="T23" fmla="*/ 81 h 1006"/>
                <a:gd name="T24" fmla="*/ 16 w 601"/>
                <a:gd name="T25" fmla="*/ 86 h 1006"/>
                <a:gd name="T26" fmla="*/ 17 w 601"/>
                <a:gd name="T27" fmla="*/ 91 h 1006"/>
                <a:gd name="T28" fmla="*/ 17 w 601"/>
                <a:gd name="T29" fmla="*/ 99 h 1006"/>
                <a:gd name="T30" fmla="*/ 16 w 601"/>
                <a:gd name="T31" fmla="*/ 111 h 1006"/>
                <a:gd name="T32" fmla="*/ 17 w 601"/>
                <a:gd name="T33" fmla="*/ 119 h 1006"/>
                <a:gd name="T34" fmla="*/ 18 w 601"/>
                <a:gd name="T35" fmla="*/ 122 h 1006"/>
                <a:gd name="T36" fmla="*/ 22 w 601"/>
                <a:gd name="T37" fmla="*/ 124 h 1006"/>
                <a:gd name="T38" fmla="*/ 27 w 601"/>
                <a:gd name="T39" fmla="*/ 125 h 1006"/>
                <a:gd name="T40" fmla="*/ 32 w 601"/>
                <a:gd name="T41" fmla="*/ 125 h 1006"/>
                <a:gd name="T42" fmla="*/ 37 w 601"/>
                <a:gd name="T43" fmla="*/ 126 h 1006"/>
                <a:gd name="T44" fmla="*/ 40 w 601"/>
                <a:gd name="T45" fmla="*/ 126 h 1006"/>
                <a:gd name="T46" fmla="*/ 41 w 601"/>
                <a:gd name="T47" fmla="*/ 124 h 1006"/>
                <a:gd name="T48" fmla="*/ 42 w 601"/>
                <a:gd name="T49" fmla="*/ 123 h 1006"/>
                <a:gd name="T50" fmla="*/ 43 w 601"/>
                <a:gd name="T51" fmla="*/ 122 h 1006"/>
                <a:gd name="T52" fmla="*/ 44 w 601"/>
                <a:gd name="T53" fmla="*/ 117 h 1006"/>
                <a:gd name="T54" fmla="*/ 46 w 601"/>
                <a:gd name="T55" fmla="*/ 106 h 1006"/>
                <a:gd name="T56" fmla="*/ 48 w 601"/>
                <a:gd name="T57" fmla="*/ 99 h 1006"/>
                <a:gd name="T58" fmla="*/ 49 w 601"/>
                <a:gd name="T59" fmla="*/ 94 h 1006"/>
                <a:gd name="T60" fmla="*/ 51 w 601"/>
                <a:gd name="T61" fmla="*/ 91 h 1006"/>
                <a:gd name="T62" fmla="*/ 52 w 601"/>
                <a:gd name="T63" fmla="*/ 89 h 1006"/>
                <a:gd name="T64" fmla="*/ 54 w 601"/>
                <a:gd name="T65" fmla="*/ 87 h 1006"/>
                <a:gd name="T66" fmla="*/ 55 w 601"/>
                <a:gd name="T67" fmla="*/ 84 h 1006"/>
                <a:gd name="T68" fmla="*/ 59 w 601"/>
                <a:gd name="T69" fmla="*/ 79 h 1006"/>
                <a:gd name="T70" fmla="*/ 65 w 601"/>
                <a:gd name="T71" fmla="*/ 70 h 1006"/>
                <a:gd name="T72" fmla="*/ 70 w 601"/>
                <a:gd name="T73" fmla="*/ 57 h 1006"/>
                <a:gd name="T74" fmla="*/ 74 w 601"/>
                <a:gd name="T75" fmla="*/ 41 h 1006"/>
                <a:gd name="T76" fmla="*/ 74 w 601"/>
                <a:gd name="T77" fmla="*/ 27 h 1006"/>
                <a:gd name="T78" fmla="*/ 73 w 601"/>
                <a:gd name="T79" fmla="*/ 20 h 1006"/>
                <a:gd name="T80" fmla="*/ 69 w 601"/>
                <a:gd name="T81" fmla="*/ 14 h 1006"/>
                <a:gd name="T82" fmla="*/ 63 w 601"/>
                <a:gd name="T83" fmla="*/ 9 h 1006"/>
                <a:gd name="T84" fmla="*/ 56 w 601"/>
                <a:gd name="T85" fmla="*/ 5 h 1006"/>
                <a:gd name="T86" fmla="*/ 49 w 601"/>
                <a:gd name="T87" fmla="*/ 2 h 1006"/>
                <a:gd name="T88" fmla="*/ 41 w 601"/>
                <a:gd name="T89" fmla="*/ 1 h 1006"/>
                <a:gd name="T90" fmla="*/ 33 w 601"/>
                <a:gd name="T91" fmla="*/ 0 h 10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01" h="1006">
                  <a:moveTo>
                    <a:pt x="239" y="1"/>
                  </a:moveTo>
                  <a:lnTo>
                    <a:pt x="199" y="13"/>
                  </a:lnTo>
                  <a:lnTo>
                    <a:pt x="161" y="27"/>
                  </a:lnTo>
                  <a:lnTo>
                    <a:pt x="127" y="43"/>
                  </a:lnTo>
                  <a:lnTo>
                    <a:pt x="97" y="63"/>
                  </a:lnTo>
                  <a:lnTo>
                    <a:pt x="71" y="84"/>
                  </a:lnTo>
                  <a:lnTo>
                    <a:pt x="48" y="107"/>
                  </a:lnTo>
                  <a:lnTo>
                    <a:pt x="29" y="134"/>
                  </a:lnTo>
                  <a:lnTo>
                    <a:pt x="15" y="162"/>
                  </a:lnTo>
                  <a:lnTo>
                    <a:pt x="6" y="192"/>
                  </a:lnTo>
                  <a:lnTo>
                    <a:pt x="2" y="224"/>
                  </a:lnTo>
                  <a:lnTo>
                    <a:pt x="0" y="257"/>
                  </a:lnTo>
                  <a:lnTo>
                    <a:pt x="6" y="292"/>
                  </a:lnTo>
                  <a:lnTo>
                    <a:pt x="15" y="329"/>
                  </a:lnTo>
                  <a:lnTo>
                    <a:pt x="30" y="367"/>
                  </a:lnTo>
                  <a:lnTo>
                    <a:pt x="51" y="405"/>
                  </a:lnTo>
                  <a:lnTo>
                    <a:pt x="78" y="445"/>
                  </a:lnTo>
                  <a:lnTo>
                    <a:pt x="85" y="473"/>
                  </a:lnTo>
                  <a:lnTo>
                    <a:pt x="91" y="501"/>
                  </a:lnTo>
                  <a:lnTo>
                    <a:pt x="98" y="529"/>
                  </a:lnTo>
                  <a:lnTo>
                    <a:pt x="105" y="558"/>
                  </a:lnTo>
                  <a:lnTo>
                    <a:pt x="112" y="587"/>
                  </a:lnTo>
                  <a:lnTo>
                    <a:pt x="119" y="614"/>
                  </a:lnTo>
                  <a:lnTo>
                    <a:pt x="126" y="643"/>
                  </a:lnTo>
                  <a:lnTo>
                    <a:pt x="133" y="671"/>
                  </a:lnTo>
                  <a:lnTo>
                    <a:pt x="135" y="688"/>
                  </a:lnTo>
                  <a:lnTo>
                    <a:pt x="138" y="705"/>
                  </a:lnTo>
                  <a:lnTo>
                    <a:pt x="140" y="724"/>
                  </a:lnTo>
                  <a:lnTo>
                    <a:pt x="142" y="741"/>
                  </a:lnTo>
                  <a:lnTo>
                    <a:pt x="139" y="790"/>
                  </a:lnTo>
                  <a:lnTo>
                    <a:pt x="136" y="837"/>
                  </a:lnTo>
                  <a:lnTo>
                    <a:pt x="133" y="885"/>
                  </a:lnTo>
                  <a:lnTo>
                    <a:pt x="129" y="934"/>
                  </a:lnTo>
                  <a:lnTo>
                    <a:pt x="138" y="946"/>
                  </a:lnTo>
                  <a:lnTo>
                    <a:pt x="144" y="960"/>
                  </a:lnTo>
                  <a:lnTo>
                    <a:pt x="151" y="973"/>
                  </a:lnTo>
                  <a:lnTo>
                    <a:pt x="159" y="987"/>
                  </a:lnTo>
                  <a:lnTo>
                    <a:pt x="179" y="989"/>
                  </a:lnTo>
                  <a:lnTo>
                    <a:pt x="199" y="991"/>
                  </a:lnTo>
                  <a:lnTo>
                    <a:pt x="218" y="993"/>
                  </a:lnTo>
                  <a:lnTo>
                    <a:pt x="238" y="996"/>
                  </a:lnTo>
                  <a:lnTo>
                    <a:pt x="257" y="998"/>
                  </a:lnTo>
                  <a:lnTo>
                    <a:pt x="277" y="1002"/>
                  </a:lnTo>
                  <a:lnTo>
                    <a:pt x="296" y="1004"/>
                  </a:lnTo>
                  <a:lnTo>
                    <a:pt x="316" y="1006"/>
                  </a:lnTo>
                  <a:lnTo>
                    <a:pt x="321" y="1002"/>
                  </a:lnTo>
                  <a:lnTo>
                    <a:pt x="325" y="997"/>
                  </a:lnTo>
                  <a:lnTo>
                    <a:pt x="329" y="992"/>
                  </a:lnTo>
                  <a:lnTo>
                    <a:pt x="333" y="988"/>
                  </a:lnTo>
                  <a:lnTo>
                    <a:pt x="338" y="983"/>
                  </a:lnTo>
                  <a:lnTo>
                    <a:pt x="343" y="978"/>
                  </a:lnTo>
                  <a:lnTo>
                    <a:pt x="346" y="974"/>
                  </a:lnTo>
                  <a:lnTo>
                    <a:pt x="351" y="969"/>
                  </a:lnTo>
                  <a:lnTo>
                    <a:pt x="358" y="929"/>
                  </a:lnTo>
                  <a:lnTo>
                    <a:pt x="364" y="887"/>
                  </a:lnTo>
                  <a:lnTo>
                    <a:pt x="371" y="846"/>
                  </a:lnTo>
                  <a:lnTo>
                    <a:pt x="378" y="806"/>
                  </a:lnTo>
                  <a:lnTo>
                    <a:pt x="385" y="787"/>
                  </a:lnTo>
                  <a:lnTo>
                    <a:pt x="392" y="769"/>
                  </a:lnTo>
                  <a:lnTo>
                    <a:pt x="399" y="752"/>
                  </a:lnTo>
                  <a:lnTo>
                    <a:pt x="406" y="733"/>
                  </a:lnTo>
                  <a:lnTo>
                    <a:pt x="412" y="724"/>
                  </a:lnTo>
                  <a:lnTo>
                    <a:pt x="417" y="716"/>
                  </a:lnTo>
                  <a:lnTo>
                    <a:pt x="423" y="707"/>
                  </a:lnTo>
                  <a:lnTo>
                    <a:pt x="429" y="697"/>
                  </a:lnTo>
                  <a:lnTo>
                    <a:pt x="434" y="689"/>
                  </a:lnTo>
                  <a:lnTo>
                    <a:pt x="439" y="680"/>
                  </a:lnTo>
                  <a:lnTo>
                    <a:pt x="445" y="672"/>
                  </a:lnTo>
                  <a:lnTo>
                    <a:pt x="451" y="663"/>
                  </a:lnTo>
                  <a:lnTo>
                    <a:pt x="474" y="632"/>
                  </a:lnTo>
                  <a:lnTo>
                    <a:pt x="498" y="596"/>
                  </a:lnTo>
                  <a:lnTo>
                    <a:pt x="522" y="554"/>
                  </a:lnTo>
                  <a:lnTo>
                    <a:pt x="545" y="506"/>
                  </a:lnTo>
                  <a:lnTo>
                    <a:pt x="566" y="452"/>
                  </a:lnTo>
                  <a:lnTo>
                    <a:pt x="583" y="391"/>
                  </a:lnTo>
                  <a:lnTo>
                    <a:pt x="595" y="323"/>
                  </a:lnTo>
                  <a:lnTo>
                    <a:pt x="601" y="248"/>
                  </a:lnTo>
                  <a:lnTo>
                    <a:pt x="599" y="216"/>
                  </a:lnTo>
                  <a:lnTo>
                    <a:pt x="594" y="186"/>
                  </a:lnTo>
                  <a:lnTo>
                    <a:pt x="584" y="158"/>
                  </a:lnTo>
                  <a:lnTo>
                    <a:pt x="570" y="133"/>
                  </a:lnTo>
                  <a:lnTo>
                    <a:pt x="552" y="110"/>
                  </a:lnTo>
                  <a:lnTo>
                    <a:pt x="532" y="89"/>
                  </a:lnTo>
                  <a:lnTo>
                    <a:pt x="508" y="71"/>
                  </a:lnTo>
                  <a:lnTo>
                    <a:pt x="483" y="53"/>
                  </a:lnTo>
                  <a:lnTo>
                    <a:pt x="455" y="39"/>
                  </a:lnTo>
                  <a:lnTo>
                    <a:pt x="426" y="27"/>
                  </a:lnTo>
                  <a:lnTo>
                    <a:pt x="396" y="16"/>
                  </a:lnTo>
                  <a:lnTo>
                    <a:pt x="364" y="10"/>
                  </a:lnTo>
                  <a:lnTo>
                    <a:pt x="332" y="4"/>
                  </a:lnTo>
                  <a:lnTo>
                    <a:pt x="301" y="0"/>
                  </a:lnTo>
                  <a:lnTo>
                    <a:pt x="270" y="0"/>
                  </a:lnTo>
                  <a:lnTo>
                    <a:pt x="23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15" name="Freeform 78"/>
            <p:cNvSpPr>
              <a:spLocks noChangeAspect="1"/>
            </p:cNvSpPr>
            <p:nvPr/>
          </p:nvSpPr>
          <p:spPr bwMode="auto">
            <a:xfrm>
              <a:off x="2046" y="2218"/>
              <a:ext cx="278" cy="496"/>
            </a:xfrm>
            <a:custGeom>
              <a:avLst/>
              <a:gdLst>
                <a:gd name="T0" fmla="*/ 24 w 556"/>
                <a:gd name="T1" fmla="*/ 2 h 992"/>
                <a:gd name="T2" fmla="*/ 15 w 556"/>
                <a:gd name="T3" fmla="*/ 5 h 992"/>
                <a:gd name="T4" fmla="*/ 9 w 556"/>
                <a:gd name="T5" fmla="*/ 10 h 992"/>
                <a:gd name="T6" fmla="*/ 4 w 556"/>
                <a:gd name="T7" fmla="*/ 16 h 992"/>
                <a:gd name="T8" fmla="*/ 1 w 556"/>
                <a:gd name="T9" fmla="*/ 23 h 992"/>
                <a:gd name="T10" fmla="*/ 1 w 556"/>
                <a:gd name="T11" fmla="*/ 31 h 992"/>
                <a:gd name="T12" fmla="*/ 3 w 556"/>
                <a:gd name="T13" fmla="*/ 39 h 992"/>
                <a:gd name="T14" fmla="*/ 7 w 556"/>
                <a:gd name="T15" fmla="*/ 48 h 992"/>
                <a:gd name="T16" fmla="*/ 11 w 556"/>
                <a:gd name="T17" fmla="*/ 56 h 992"/>
                <a:gd name="T18" fmla="*/ 12 w 556"/>
                <a:gd name="T19" fmla="*/ 64 h 992"/>
                <a:gd name="T20" fmla="*/ 14 w 556"/>
                <a:gd name="T21" fmla="*/ 71 h 992"/>
                <a:gd name="T22" fmla="*/ 15 w 556"/>
                <a:gd name="T23" fmla="*/ 79 h 992"/>
                <a:gd name="T24" fmla="*/ 16 w 556"/>
                <a:gd name="T25" fmla="*/ 85 h 992"/>
                <a:gd name="T26" fmla="*/ 16 w 556"/>
                <a:gd name="T27" fmla="*/ 90 h 992"/>
                <a:gd name="T28" fmla="*/ 16 w 556"/>
                <a:gd name="T29" fmla="*/ 98 h 992"/>
                <a:gd name="T30" fmla="*/ 15 w 556"/>
                <a:gd name="T31" fmla="*/ 110 h 992"/>
                <a:gd name="T32" fmla="*/ 16 w 556"/>
                <a:gd name="T33" fmla="*/ 117 h 992"/>
                <a:gd name="T34" fmla="*/ 18 w 556"/>
                <a:gd name="T35" fmla="*/ 121 h 992"/>
                <a:gd name="T36" fmla="*/ 21 w 556"/>
                <a:gd name="T37" fmla="*/ 122 h 992"/>
                <a:gd name="T38" fmla="*/ 25 w 556"/>
                <a:gd name="T39" fmla="*/ 123 h 992"/>
                <a:gd name="T40" fmla="*/ 30 w 556"/>
                <a:gd name="T41" fmla="*/ 124 h 992"/>
                <a:gd name="T42" fmla="*/ 34 w 556"/>
                <a:gd name="T43" fmla="*/ 124 h 992"/>
                <a:gd name="T44" fmla="*/ 37 w 556"/>
                <a:gd name="T45" fmla="*/ 123 h 992"/>
                <a:gd name="T46" fmla="*/ 39 w 556"/>
                <a:gd name="T47" fmla="*/ 121 h 992"/>
                <a:gd name="T48" fmla="*/ 41 w 556"/>
                <a:gd name="T49" fmla="*/ 115 h 992"/>
                <a:gd name="T50" fmla="*/ 43 w 556"/>
                <a:gd name="T51" fmla="*/ 105 h 992"/>
                <a:gd name="T52" fmla="*/ 44 w 556"/>
                <a:gd name="T53" fmla="*/ 97 h 992"/>
                <a:gd name="T54" fmla="*/ 46 w 556"/>
                <a:gd name="T55" fmla="*/ 93 h 992"/>
                <a:gd name="T56" fmla="*/ 48 w 556"/>
                <a:gd name="T57" fmla="*/ 89 h 992"/>
                <a:gd name="T58" fmla="*/ 49 w 556"/>
                <a:gd name="T59" fmla="*/ 87 h 992"/>
                <a:gd name="T60" fmla="*/ 50 w 556"/>
                <a:gd name="T61" fmla="*/ 85 h 992"/>
                <a:gd name="T62" fmla="*/ 51 w 556"/>
                <a:gd name="T63" fmla="*/ 83 h 992"/>
                <a:gd name="T64" fmla="*/ 55 w 556"/>
                <a:gd name="T65" fmla="*/ 78 h 992"/>
                <a:gd name="T66" fmla="*/ 60 w 556"/>
                <a:gd name="T67" fmla="*/ 68 h 992"/>
                <a:gd name="T68" fmla="*/ 65 w 556"/>
                <a:gd name="T69" fmla="*/ 56 h 992"/>
                <a:gd name="T70" fmla="*/ 69 w 556"/>
                <a:gd name="T71" fmla="*/ 40 h 992"/>
                <a:gd name="T72" fmla="*/ 70 w 556"/>
                <a:gd name="T73" fmla="*/ 27 h 992"/>
                <a:gd name="T74" fmla="*/ 69 w 556"/>
                <a:gd name="T75" fmla="*/ 20 h 992"/>
                <a:gd name="T76" fmla="*/ 65 w 556"/>
                <a:gd name="T77" fmla="*/ 14 h 992"/>
                <a:gd name="T78" fmla="*/ 60 w 556"/>
                <a:gd name="T79" fmla="*/ 9 h 992"/>
                <a:gd name="T80" fmla="*/ 54 w 556"/>
                <a:gd name="T81" fmla="*/ 5 h 992"/>
                <a:gd name="T82" fmla="*/ 47 w 556"/>
                <a:gd name="T83" fmla="*/ 3 h 992"/>
                <a:gd name="T84" fmla="*/ 40 w 556"/>
                <a:gd name="T85" fmla="*/ 1 h 992"/>
                <a:gd name="T86" fmla="*/ 33 w 556"/>
                <a:gd name="T87" fmla="*/ 0 h 9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56" h="992">
                  <a:moveTo>
                    <a:pt x="230" y="1"/>
                  </a:moveTo>
                  <a:lnTo>
                    <a:pt x="189" y="11"/>
                  </a:lnTo>
                  <a:lnTo>
                    <a:pt x="152" y="24"/>
                  </a:lnTo>
                  <a:lnTo>
                    <a:pt x="119" y="40"/>
                  </a:lnTo>
                  <a:lnTo>
                    <a:pt x="90" y="59"/>
                  </a:lnTo>
                  <a:lnTo>
                    <a:pt x="65" y="79"/>
                  </a:lnTo>
                  <a:lnTo>
                    <a:pt x="43" y="101"/>
                  </a:lnTo>
                  <a:lnTo>
                    <a:pt x="26" y="127"/>
                  </a:lnTo>
                  <a:lnTo>
                    <a:pt x="13" y="153"/>
                  </a:lnTo>
                  <a:lnTo>
                    <a:pt x="5" y="182"/>
                  </a:lnTo>
                  <a:lnTo>
                    <a:pt x="0" y="211"/>
                  </a:lnTo>
                  <a:lnTo>
                    <a:pt x="1" y="242"/>
                  </a:lnTo>
                  <a:lnTo>
                    <a:pt x="7" y="274"/>
                  </a:lnTo>
                  <a:lnTo>
                    <a:pt x="18" y="308"/>
                  </a:lnTo>
                  <a:lnTo>
                    <a:pt x="33" y="342"/>
                  </a:lnTo>
                  <a:lnTo>
                    <a:pt x="53" y="377"/>
                  </a:lnTo>
                  <a:lnTo>
                    <a:pt x="80" y="412"/>
                  </a:lnTo>
                  <a:lnTo>
                    <a:pt x="86" y="444"/>
                  </a:lnTo>
                  <a:lnTo>
                    <a:pt x="90" y="475"/>
                  </a:lnTo>
                  <a:lnTo>
                    <a:pt x="96" y="506"/>
                  </a:lnTo>
                  <a:lnTo>
                    <a:pt x="102" y="537"/>
                  </a:lnTo>
                  <a:lnTo>
                    <a:pt x="106" y="568"/>
                  </a:lnTo>
                  <a:lnTo>
                    <a:pt x="112" y="599"/>
                  </a:lnTo>
                  <a:lnTo>
                    <a:pt x="117" y="630"/>
                  </a:lnTo>
                  <a:lnTo>
                    <a:pt x="122" y="661"/>
                  </a:lnTo>
                  <a:lnTo>
                    <a:pt x="125" y="679"/>
                  </a:lnTo>
                  <a:lnTo>
                    <a:pt x="127" y="696"/>
                  </a:lnTo>
                  <a:lnTo>
                    <a:pt x="128" y="713"/>
                  </a:lnTo>
                  <a:lnTo>
                    <a:pt x="130" y="730"/>
                  </a:lnTo>
                  <a:lnTo>
                    <a:pt x="127" y="779"/>
                  </a:lnTo>
                  <a:lnTo>
                    <a:pt x="124" y="826"/>
                  </a:lnTo>
                  <a:lnTo>
                    <a:pt x="120" y="873"/>
                  </a:lnTo>
                  <a:lnTo>
                    <a:pt x="118" y="921"/>
                  </a:lnTo>
                  <a:lnTo>
                    <a:pt x="124" y="934"/>
                  </a:lnTo>
                  <a:lnTo>
                    <a:pt x="130" y="947"/>
                  </a:lnTo>
                  <a:lnTo>
                    <a:pt x="137" y="961"/>
                  </a:lnTo>
                  <a:lnTo>
                    <a:pt x="144" y="974"/>
                  </a:lnTo>
                  <a:lnTo>
                    <a:pt x="162" y="976"/>
                  </a:lnTo>
                  <a:lnTo>
                    <a:pt x="180" y="978"/>
                  </a:lnTo>
                  <a:lnTo>
                    <a:pt x="197" y="980"/>
                  </a:lnTo>
                  <a:lnTo>
                    <a:pt x="216" y="983"/>
                  </a:lnTo>
                  <a:lnTo>
                    <a:pt x="233" y="985"/>
                  </a:lnTo>
                  <a:lnTo>
                    <a:pt x="251" y="987"/>
                  </a:lnTo>
                  <a:lnTo>
                    <a:pt x="269" y="990"/>
                  </a:lnTo>
                  <a:lnTo>
                    <a:pt x="287" y="992"/>
                  </a:lnTo>
                  <a:lnTo>
                    <a:pt x="295" y="983"/>
                  </a:lnTo>
                  <a:lnTo>
                    <a:pt x="303" y="974"/>
                  </a:lnTo>
                  <a:lnTo>
                    <a:pt x="311" y="964"/>
                  </a:lnTo>
                  <a:lnTo>
                    <a:pt x="319" y="955"/>
                  </a:lnTo>
                  <a:lnTo>
                    <a:pt x="325" y="915"/>
                  </a:lnTo>
                  <a:lnTo>
                    <a:pt x="332" y="873"/>
                  </a:lnTo>
                  <a:lnTo>
                    <a:pt x="339" y="833"/>
                  </a:lnTo>
                  <a:lnTo>
                    <a:pt x="346" y="793"/>
                  </a:lnTo>
                  <a:lnTo>
                    <a:pt x="352" y="774"/>
                  </a:lnTo>
                  <a:lnTo>
                    <a:pt x="359" y="757"/>
                  </a:lnTo>
                  <a:lnTo>
                    <a:pt x="365" y="740"/>
                  </a:lnTo>
                  <a:lnTo>
                    <a:pt x="371" y="721"/>
                  </a:lnTo>
                  <a:lnTo>
                    <a:pt x="377" y="712"/>
                  </a:lnTo>
                  <a:lnTo>
                    <a:pt x="382" y="703"/>
                  </a:lnTo>
                  <a:lnTo>
                    <a:pt x="387" y="695"/>
                  </a:lnTo>
                  <a:lnTo>
                    <a:pt x="393" y="686"/>
                  </a:lnTo>
                  <a:lnTo>
                    <a:pt x="398" y="677"/>
                  </a:lnTo>
                  <a:lnTo>
                    <a:pt x="404" y="668"/>
                  </a:lnTo>
                  <a:lnTo>
                    <a:pt x="408" y="660"/>
                  </a:lnTo>
                  <a:lnTo>
                    <a:pt x="414" y="651"/>
                  </a:lnTo>
                  <a:lnTo>
                    <a:pt x="435" y="620"/>
                  </a:lnTo>
                  <a:lnTo>
                    <a:pt x="457" y="584"/>
                  </a:lnTo>
                  <a:lnTo>
                    <a:pt x="478" y="543"/>
                  </a:lnTo>
                  <a:lnTo>
                    <a:pt x="499" y="495"/>
                  </a:lnTo>
                  <a:lnTo>
                    <a:pt x="519" y="441"/>
                  </a:lnTo>
                  <a:lnTo>
                    <a:pt x="535" y="381"/>
                  </a:lnTo>
                  <a:lnTo>
                    <a:pt x="548" y="313"/>
                  </a:lnTo>
                  <a:lnTo>
                    <a:pt x="554" y="240"/>
                  </a:lnTo>
                  <a:lnTo>
                    <a:pt x="556" y="210"/>
                  </a:lnTo>
                  <a:lnTo>
                    <a:pt x="552" y="182"/>
                  </a:lnTo>
                  <a:lnTo>
                    <a:pt x="545" y="157"/>
                  </a:lnTo>
                  <a:lnTo>
                    <a:pt x="534" y="132"/>
                  </a:lnTo>
                  <a:lnTo>
                    <a:pt x="519" y="109"/>
                  </a:lnTo>
                  <a:lnTo>
                    <a:pt x="500" y="90"/>
                  </a:lnTo>
                  <a:lnTo>
                    <a:pt x="480" y="71"/>
                  </a:lnTo>
                  <a:lnTo>
                    <a:pt x="457" y="55"/>
                  </a:lnTo>
                  <a:lnTo>
                    <a:pt x="431" y="40"/>
                  </a:lnTo>
                  <a:lnTo>
                    <a:pt x="405" y="29"/>
                  </a:lnTo>
                  <a:lnTo>
                    <a:pt x="376" y="18"/>
                  </a:lnTo>
                  <a:lnTo>
                    <a:pt x="347" y="10"/>
                  </a:lnTo>
                  <a:lnTo>
                    <a:pt x="317" y="5"/>
                  </a:lnTo>
                  <a:lnTo>
                    <a:pt x="287" y="1"/>
                  </a:lnTo>
                  <a:lnTo>
                    <a:pt x="258" y="0"/>
                  </a:lnTo>
                  <a:lnTo>
                    <a:pt x="23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16" name="Freeform 79"/>
            <p:cNvSpPr>
              <a:spLocks noChangeAspect="1"/>
            </p:cNvSpPr>
            <p:nvPr/>
          </p:nvSpPr>
          <p:spPr bwMode="auto">
            <a:xfrm>
              <a:off x="2057" y="2225"/>
              <a:ext cx="256" cy="488"/>
            </a:xfrm>
            <a:custGeom>
              <a:avLst/>
              <a:gdLst>
                <a:gd name="T0" fmla="*/ 23 w 512"/>
                <a:gd name="T1" fmla="*/ 1 h 977"/>
                <a:gd name="T2" fmla="*/ 14 w 512"/>
                <a:gd name="T3" fmla="*/ 4 h 977"/>
                <a:gd name="T4" fmla="*/ 8 w 512"/>
                <a:gd name="T5" fmla="*/ 9 h 977"/>
                <a:gd name="T6" fmla="*/ 3 w 512"/>
                <a:gd name="T7" fmla="*/ 14 h 977"/>
                <a:gd name="T8" fmla="*/ 1 w 512"/>
                <a:gd name="T9" fmla="*/ 21 h 977"/>
                <a:gd name="T10" fmla="*/ 1 w 512"/>
                <a:gd name="T11" fmla="*/ 28 h 977"/>
                <a:gd name="T12" fmla="*/ 3 w 512"/>
                <a:gd name="T13" fmla="*/ 35 h 977"/>
                <a:gd name="T14" fmla="*/ 7 w 512"/>
                <a:gd name="T15" fmla="*/ 43 h 977"/>
                <a:gd name="T16" fmla="*/ 12 w 512"/>
                <a:gd name="T17" fmla="*/ 55 h 977"/>
                <a:gd name="T18" fmla="*/ 14 w 512"/>
                <a:gd name="T19" fmla="*/ 72 h 977"/>
                <a:gd name="T20" fmla="*/ 15 w 512"/>
                <a:gd name="T21" fmla="*/ 83 h 977"/>
                <a:gd name="T22" fmla="*/ 15 w 512"/>
                <a:gd name="T23" fmla="*/ 87 h 977"/>
                <a:gd name="T24" fmla="*/ 15 w 512"/>
                <a:gd name="T25" fmla="*/ 95 h 977"/>
                <a:gd name="T26" fmla="*/ 14 w 512"/>
                <a:gd name="T27" fmla="*/ 107 h 977"/>
                <a:gd name="T28" fmla="*/ 14 w 512"/>
                <a:gd name="T29" fmla="*/ 115 h 977"/>
                <a:gd name="T30" fmla="*/ 16 w 512"/>
                <a:gd name="T31" fmla="*/ 118 h 977"/>
                <a:gd name="T32" fmla="*/ 19 w 512"/>
                <a:gd name="T33" fmla="*/ 120 h 977"/>
                <a:gd name="T34" fmla="*/ 23 w 512"/>
                <a:gd name="T35" fmla="*/ 120 h 977"/>
                <a:gd name="T36" fmla="*/ 27 w 512"/>
                <a:gd name="T37" fmla="*/ 121 h 977"/>
                <a:gd name="T38" fmla="*/ 31 w 512"/>
                <a:gd name="T39" fmla="*/ 121 h 977"/>
                <a:gd name="T40" fmla="*/ 34 w 512"/>
                <a:gd name="T41" fmla="*/ 121 h 977"/>
                <a:gd name="T42" fmla="*/ 35 w 512"/>
                <a:gd name="T43" fmla="*/ 118 h 977"/>
                <a:gd name="T44" fmla="*/ 37 w 512"/>
                <a:gd name="T45" fmla="*/ 112 h 977"/>
                <a:gd name="T46" fmla="*/ 39 w 512"/>
                <a:gd name="T47" fmla="*/ 102 h 977"/>
                <a:gd name="T48" fmla="*/ 40 w 512"/>
                <a:gd name="T49" fmla="*/ 95 h 977"/>
                <a:gd name="T50" fmla="*/ 42 w 512"/>
                <a:gd name="T51" fmla="*/ 90 h 977"/>
                <a:gd name="T52" fmla="*/ 43 w 512"/>
                <a:gd name="T53" fmla="*/ 87 h 977"/>
                <a:gd name="T54" fmla="*/ 44 w 512"/>
                <a:gd name="T55" fmla="*/ 85 h 977"/>
                <a:gd name="T56" fmla="*/ 46 w 512"/>
                <a:gd name="T57" fmla="*/ 82 h 977"/>
                <a:gd name="T58" fmla="*/ 47 w 512"/>
                <a:gd name="T59" fmla="*/ 80 h 977"/>
                <a:gd name="T60" fmla="*/ 50 w 512"/>
                <a:gd name="T61" fmla="*/ 75 h 977"/>
                <a:gd name="T62" fmla="*/ 55 w 512"/>
                <a:gd name="T63" fmla="*/ 66 h 977"/>
                <a:gd name="T64" fmla="*/ 59 w 512"/>
                <a:gd name="T65" fmla="*/ 53 h 977"/>
                <a:gd name="T66" fmla="*/ 63 w 512"/>
                <a:gd name="T67" fmla="*/ 37 h 977"/>
                <a:gd name="T68" fmla="*/ 64 w 512"/>
                <a:gd name="T69" fmla="*/ 25 h 977"/>
                <a:gd name="T70" fmla="*/ 64 w 512"/>
                <a:gd name="T71" fmla="*/ 19 h 977"/>
                <a:gd name="T72" fmla="*/ 61 w 512"/>
                <a:gd name="T73" fmla="*/ 13 h 977"/>
                <a:gd name="T74" fmla="*/ 57 w 512"/>
                <a:gd name="T75" fmla="*/ 9 h 977"/>
                <a:gd name="T76" fmla="*/ 51 w 512"/>
                <a:gd name="T77" fmla="*/ 5 h 977"/>
                <a:gd name="T78" fmla="*/ 45 w 512"/>
                <a:gd name="T79" fmla="*/ 2 h 977"/>
                <a:gd name="T80" fmla="*/ 38 w 512"/>
                <a:gd name="T81" fmla="*/ 0 h 977"/>
                <a:gd name="T82" fmla="*/ 31 w 512"/>
                <a:gd name="T83" fmla="*/ 0 h 9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12" h="977">
                  <a:moveTo>
                    <a:pt x="220" y="0"/>
                  </a:moveTo>
                  <a:lnTo>
                    <a:pt x="180" y="9"/>
                  </a:lnTo>
                  <a:lnTo>
                    <a:pt x="144" y="22"/>
                  </a:lnTo>
                  <a:lnTo>
                    <a:pt x="111" y="37"/>
                  </a:lnTo>
                  <a:lnTo>
                    <a:pt x="83" y="54"/>
                  </a:lnTo>
                  <a:lnTo>
                    <a:pt x="59" y="74"/>
                  </a:lnTo>
                  <a:lnTo>
                    <a:pt x="38" y="95"/>
                  </a:lnTo>
                  <a:lnTo>
                    <a:pt x="22" y="118"/>
                  </a:lnTo>
                  <a:lnTo>
                    <a:pt x="11" y="144"/>
                  </a:lnTo>
                  <a:lnTo>
                    <a:pt x="4" y="169"/>
                  </a:lnTo>
                  <a:lnTo>
                    <a:pt x="0" y="197"/>
                  </a:lnTo>
                  <a:lnTo>
                    <a:pt x="2" y="226"/>
                  </a:lnTo>
                  <a:lnTo>
                    <a:pt x="8" y="256"/>
                  </a:lnTo>
                  <a:lnTo>
                    <a:pt x="20" y="286"/>
                  </a:lnTo>
                  <a:lnTo>
                    <a:pt x="35" y="315"/>
                  </a:lnTo>
                  <a:lnTo>
                    <a:pt x="55" y="347"/>
                  </a:lnTo>
                  <a:lnTo>
                    <a:pt x="81" y="378"/>
                  </a:lnTo>
                  <a:lnTo>
                    <a:pt x="89" y="446"/>
                  </a:lnTo>
                  <a:lnTo>
                    <a:pt x="97" y="515"/>
                  </a:lnTo>
                  <a:lnTo>
                    <a:pt x="105" y="583"/>
                  </a:lnTo>
                  <a:lnTo>
                    <a:pt x="113" y="652"/>
                  </a:lnTo>
                  <a:lnTo>
                    <a:pt x="114" y="669"/>
                  </a:lnTo>
                  <a:lnTo>
                    <a:pt x="117" y="685"/>
                  </a:lnTo>
                  <a:lnTo>
                    <a:pt x="118" y="703"/>
                  </a:lnTo>
                  <a:lnTo>
                    <a:pt x="119" y="720"/>
                  </a:lnTo>
                  <a:lnTo>
                    <a:pt x="115" y="767"/>
                  </a:lnTo>
                  <a:lnTo>
                    <a:pt x="112" y="814"/>
                  </a:lnTo>
                  <a:lnTo>
                    <a:pt x="108" y="862"/>
                  </a:lnTo>
                  <a:lnTo>
                    <a:pt x="105" y="909"/>
                  </a:lnTo>
                  <a:lnTo>
                    <a:pt x="111" y="922"/>
                  </a:lnTo>
                  <a:lnTo>
                    <a:pt x="118" y="934"/>
                  </a:lnTo>
                  <a:lnTo>
                    <a:pt x="123" y="948"/>
                  </a:lnTo>
                  <a:lnTo>
                    <a:pt x="129" y="961"/>
                  </a:lnTo>
                  <a:lnTo>
                    <a:pt x="145" y="963"/>
                  </a:lnTo>
                  <a:lnTo>
                    <a:pt x="161" y="964"/>
                  </a:lnTo>
                  <a:lnTo>
                    <a:pt x="178" y="966"/>
                  </a:lnTo>
                  <a:lnTo>
                    <a:pt x="194" y="969"/>
                  </a:lnTo>
                  <a:lnTo>
                    <a:pt x="209" y="970"/>
                  </a:lnTo>
                  <a:lnTo>
                    <a:pt x="225" y="972"/>
                  </a:lnTo>
                  <a:lnTo>
                    <a:pt x="241" y="975"/>
                  </a:lnTo>
                  <a:lnTo>
                    <a:pt x="257" y="977"/>
                  </a:lnTo>
                  <a:lnTo>
                    <a:pt x="265" y="968"/>
                  </a:lnTo>
                  <a:lnTo>
                    <a:pt x="272" y="958"/>
                  </a:lnTo>
                  <a:lnTo>
                    <a:pt x="280" y="949"/>
                  </a:lnTo>
                  <a:lnTo>
                    <a:pt x="287" y="940"/>
                  </a:lnTo>
                  <a:lnTo>
                    <a:pt x="294" y="900"/>
                  </a:lnTo>
                  <a:lnTo>
                    <a:pt x="301" y="859"/>
                  </a:lnTo>
                  <a:lnTo>
                    <a:pt x="307" y="820"/>
                  </a:lnTo>
                  <a:lnTo>
                    <a:pt x="314" y="780"/>
                  </a:lnTo>
                  <a:lnTo>
                    <a:pt x="319" y="761"/>
                  </a:lnTo>
                  <a:lnTo>
                    <a:pt x="326" y="743"/>
                  </a:lnTo>
                  <a:lnTo>
                    <a:pt x="332" y="726"/>
                  </a:lnTo>
                  <a:lnTo>
                    <a:pt x="338" y="707"/>
                  </a:lnTo>
                  <a:lnTo>
                    <a:pt x="342" y="698"/>
                  </a:lnTo>
                  <a:lnTo>
                    <a:pt x="347" y="690"/>
                  </a:lnTo>
                  <a:lnTo>
                    <a:pt x="352" y="681"/>
                  </a:lnTo>
                  <a:lnTo>
                    <a:pt x="357" y="673"/>
                  </a:lnTo>
                  <a:lnTo>
                    <a:pt x="362" y="663"/>
                  </a:lnTo>
                  <a:lnTo>
                    <a:pt x="367" y="655"/>
                  </a:lnTo>
                  <a:lnTo>
                    <a:pt x="372" y="646"/>
                  </a:lnTo>
                  <a:lnTo>
                    <a:pt x="377" y="637"/>
                  </a:lnTo>
                  <a:lnTo>
                    <a:pt x="395" y="606"/>
                  </a:lnTo>
                  <a:lnTo>
                    <a:pt x="415" y="570"/>
                  </a:lnTo>
                  <a:lnTo>
                    <a:pt x="435" y="530"/>
                  </a:lnTo>
                  <a:lnTo>
                    <a:pt x="454" y="483"/>
                  </a:lnTo>
                  <a:lnTo>
                    <a:pt x="471" y="430"/>
                  </a:lnTo>
                  <a:lnTo>
                    <a:pt x="486" y="370"/>
                  </a:lnTo>
                  <a:lnTo>
                    <a:pt x="499" y="303"/>
                  </a:lnTo>
                  <a:lnTo>
                    <a:pt x="507" y="229"/>
                  </a:lnTo>
                  <a:lnTo>
                    <a:pt x="512" y="203"/>
                  </a:lnTo>
                  <a:lnTo>
                    <a:pt x="511" y="177"/>
                  </a:lnTo>
                  <a:lnTo>
                    <a:pt x="506" y="153"/>
                  </a:lnTo>
                  <a:lnTo>
                    <a:pt x="497" y="130"/>
                  </a:lnTo>
                  <a:lnTo>
                    <a:pt x="485" y="109"/>
                  </a:lnTo>
                  <a:lnTo>
                    <a:pt x="469" y="90"/>
                  </a:lnTo>
                  <a:lnTo>
                    <a:pt x="451" y="72"/>
                  </a:lnTo>
                  <a:lnTo>
                    <a:pt x="430" y="56"/>
                  </a:lnTo>
                  <a:lnTo>
                    <a:pt x="407" y="42"/>
                  </a:lnTo>
                  <a:lnTo>
                    <a:pt x="383" y="30"/>
                  </a:lnTo>
                  <a:lnTo>
                    <a:pt x="356" y="19"/>
                  </a:lnTo>
                  <a:lnTo>
                    <a:pt x="330" y="11"/>
                  </a:lnTo>
                  <a:lnTo>
                    <a:pt x="302" y="6"/>
                  </a:lnTo>
                  <a:lnTo>
                    <a:pt x="274" y="1"/>
                  </a:lnTo>
                  <a:lnTo>
                    <a:pt x="247" y="0"/>
                  </a:lnTo>
                  <a:lnTo>
                    <a:pt x="22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17" name="Freeform 80"/>
            <p:cNvSpPr>
              <a:spLocks noChangeAspect="1"/>
            </p:cNvSpPr>
            <p:nvPr/>
          </p:nvSpPr>
          <p:spPr bwMode="auto">
            <a:xfrm>
              <a:off x="2068" y="2231"/>
              <a:ext cx="234" cy="482"/>
            </a:xfrm>
            <a:custGeom>
              <a:avLst/>
              <a:gdLst>
                <a:gd name="T0" fmla="*/ 21 w 469"/>
                <a:gd name="T1" fmla="*/ 2 h 964"/>
                <a:gd name="T2" fmla="*/ 13 w 469"/>
                <a:gd name="T3" fmla="*/ 5 h 964"/>
                <a:gd name="T4" fmla="*/ 6 w 469"/>
                <a:gd name="T5" fmla="*/ 9 h 964"/>
                <a:gd name="T6" fmla="*/ 2 w 469"/>
                <a:gd name="T7" fmla="*/ 14 h 964"/>
                <a:gd name="T8" fmla="*/ 0 w 469"/>
                <a:gd name="T9" fmla="*/ 21 h 964"/>
                <a:gd name="T10" fmla="*/ 0 w 469"/>
                <a:gd name="T11" fmla="*/ 27 h 964"/>
                <a:gd name="T12" fmla="*/ 2 w 469"/>
                <a:gd name="T13" fmla="*/ 34 h 964"/>
                <a:gd name="T14" fmla="*/ 7 w 469"/>
                <a:gd name="T15" fmla="*/ 40 h 964"/>
                <a:gd name="T16" fmla="*/ 11 w 469"/>
                <a:gd name="T17" fmla="*/ 53 h 964"/>
                <a:gd name="T18" fmla="*/ 12 w 469"/>
                <a:gd name="T19" fmla="*/ 71 h 964"/>
                <a:gd name="T20" fmla="*/ 13 w 469"/>
                <a:gd name="T21" fmla="*/ 83 h 964"/>
                <a:gd name="T22" fmla="*/ 13 w 469"/>
                <a:gd name="T23" fmla="*/ 87 h 964"/>
                <a:gd name="T24" fmla="*/ 13 w 469"/>
                <a:gd name="T25" fmla="*/ 95 h 964"/>
                <a:gd name="T26" fmla="*/ 12 w 469"/>
                <a:gd name="T27" fmla="*/ 107 h 964"/>
                <a:gd name="T28" fmla="*/ 12 w 469"/>
                <a:gd name="T29" fmla="*/ 114 h 964"/>
                <a:gd name="T30" fmla="*/ 13 w 469"/>
                <a:gd name="T31" fmla="*/ 117 h 964"/>
                <a:gd name="T32" fmla="*/ 16 w 469"/>
                <a:gd name="T33" fmla="*/ 119 h 964"/>
                <a:gd name="T34" fmla="*/ 19 w 469"/>
                <a:gd name="T35" fmla="*/ 120 h 964"/>
                <a:gd name="T36" fmla="*/ 23 w 469"/>
                <a:gd name="T37" fmla="*/ 120 h 964"/>
                <a:gd name="T38" fmla="*/ 26 w 469"/>
                <a:gd name="T39" fmla="*/ 121 h 964"/>
                <a:gd name="T40" fmla="*/ 29 w 469"/>
                <a:gd name="T41" fmla="*/ 120 h 964"/>
                <a:gd name="T42" fmla="*/ 31 w 469"/>
                <a:gd name="T43" fmla="*/ 117 h 964"/>
                <a:gd name="T44" fmla="*/ 32 w 469"/>
                <a:gd name="T45" fmla="*/ 111 h 964"/>
                <a:gd name="T46" fmla="*/ 34 w 469"/>
                <a:gd name="T47" fmla="*/ 101 h 964"/>
                <a:gd name="T48" fmla="*/ 35 w 469"/>
                <a:gd name="T49" fmla="*/ 94 h 964"/>
                <a:gd name="T50" fmla="*/ 37 w 469"/>
                <a:gd name="T51" fmla="*/ 90 h 964"/>
                <a:gd name="T52" fmla="*/ 38 w 469"/>
                <a:gd name="T53" fmla="*/ 86 h 964"/>
                <a:gd name="T54" fmla="*/ 39 w 469"/>
                <a:gd name="T55" fmla="*/ 84 h 964"/>
                <a:gd name="T56" fmla="*/ 40 w 469"/>
                <a:gd name="T57" fmla="*/ 82 h 964"/>
                <a:gd name="T58" fmla="*/ 41 w 469"/>
                <a:gd name="T59" fmla="*/ 80 h 964"/>
                <a:gd name="T60" fmla="*/ 44 w 469"/>
                <a:gd name="T61" fmla="*/ 75 h 964"/>
                <a:gd name="T62" fmla="*/ 48 w 469"/>
                <a:gd name="T63" fmla="*/ 65 h 964"/>
                <a:gd name="T64" fmla="*/ 53 w 469"/>
                <a:gd name="T65" fmla="*/ 53 h 964"/>
                <a:gd name="T66" fmla="*/ 56 w 469"/>
                <a:gd name="T67" fmla="*/ 37 h 964"/>
                <a:gd name="T68" fmla="*/ 58 w 469"/>
                <a:gd name="T69" fmla="*/ 25 h 964"/>
                <a:gd name="T70" fmla="*/ 58 w 469"/>
                <a:gd name="T71" fmla="*/ 19 h 964"/>
                <a:gd name="T72" fmla="*/ 56 w 469"/>
                <a:gd name="T73" fmla="*/ 14 h 964"/>
                <a:gd name="T74" fmla="*/ 52 w 469"/>
                <a:gd name="T75" fmla="*/ 10 h 964"/>
                <a:gd name="T76" fmla="*/ 48 w 469"/>
                <a:gd name="T77" fmla="*/ 6 h 964"/>
                <a:gd name="T78" fmla="*/ 42 w 469"/>
                <a:gd name="T79" fmla="*/ 3 h 964"/>
                <a:gd name="T80" fmla="*/ 35 w 469"/>
                <a:gd name="T81" fmla="*/ 1 h 964"/>
                <a:gd name="T82" fmla="*/ 29 w 469"/>
                <a:gd name="T83" fmla="*/ 0 h 9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69" h="964">
                  <a:moveTo>
                    <a:pt x="211" y="0"/>
                  </a:moveTo>
                  <a:lnTo>
                    <a:pt x="171" y="10"/>
                  </a:lnTo>
                  <a:lnTo>
                    <a:pt x="135" y="21"/>
                  </a:lnTo>
                  <a:lnTo>
                    <a:pt x="104" y="35"/>
                  </a:lnTo>
                  <a:lnTo>
                    <a:pt x="76" y="51"/>
                  </a:lnTo>
                  <a:lnTo>
                    <a:pt x="52" y="70"/>
                  </a:lnTo>
                  <a:lnTo>
                    <a:pt x="33" y="90"/>
                  </a:lnTo>
                  <a:lnTo>
                    <a:pt x="19" y="112"/>
                  </a:lnTo>
                  <a:lnTo>
                    <a:pt x="8" y="135"/>
                  </a:lnTo>
                  <a:lnTo>
                    <a:pt x="2" y="161"/>
                  </a:lnTo>
                  <a:lnTo>
                    <a:pt x="0" y="186"/>
                  </a:lnTo>
                  <a:lnTo>
                    <a:pt x="4" y="211"/>
                  </a:lnTo>
                  <a:lnTo>
                    <a:pt x="10" y="238"/>
                  </a:lnTo>
                  <a:lnTo>
                    <a:pt x="22" y="265"/>
                  </a:lnTo>
                  <a:lnTo>
                    <a:pt x="38" y="292"/>
                  </a:lnTo>
                  <a:lnTo>
                    <a:pt x="58" y="318"/>
                  </a:lnTo>
                  <a:lnTo>
                    <a:pt x="83" y="345"/>
                  </a:lnTo>
                  <a:lnTo>
                    <a:pt x="89" y="420"/>
                  </a:lnTo>
                  <a:lnTo>
                    <a:pt x="93" y="494"/>
                  </a:lnTo>
                  <a:lnTo>
                    <a:pt x="99" y="568"/>
                  </a:lnTo>
                  <a:lnTo>
                    <a:pt x="104" y="643"/>
                  </a:lnTo>
                  <a:lnTo>
                    <a:pt x="105" y="661"/>
                  </a:lnTo>
                  <a:lnTo>
                    <a:pt x="106" y="677"/>
                  </a:lnTo>
                  <a:lnTo>
                    <a:pt x="107" y="694"/>
                  </a:lnTo>
                  <a:lnTo>
                    <a:pt x="108" y="711"/>
                  </a:lnTo>
                  <a:lnTo>
                    <a:pt x="104" y="759"/>
                  </a:lnTo>
                  <a:lnTo>
                    <a:pt x="100" y="805"/>
                  </a:lnTo>
                  <a:lnTo>
                    <a:pt x="97" y="852"/>
                  </a:lnTo>
                  <a:lnTo>
                    <a:pt x="93" y="898"/>
                  </a:lnTo>
                  <a:lnTo>
                    <a:pt x="99" y="911"/>
                  </a:lnTo>
                  <a:lnTo>
                    <a:pt x="104" y="923"/>
                  </a:lnTo>
                  <a:lnTo>
                    <a:pt x="110" y="936"/>
                  </a:lnTo>
                  <a:lnTo>
                    <a:pt x="114" y="949"/>
                  </a:lnTo>
                  <a:lnTo>
                    <a:pt x="128" y="951"/>
                  </a:lnTo>
                  <a:lnTo>
                    <a:pt x="143" y="953"/>
                  </a:lnTo>
                  <a:lnTo>
                    <a:pt x="157" y="954"/>
                  </a:lnTo>
                  <a:lnTo>
                    <a:pt x="172" y="957"/>
                  </a:lnTo>
                  <a:lnTo>
                    <a:pt x="186" y="958"/>
                  </a:lnTo>
                  <a:lnTo>
                    <a:pt x="199" y="960"/>
                  </a:lnTo>
                  <a:lnTo>
                    <a:pt x="214" y="961"/>
                  </a:lnTo>
                  <a:lnTo>
                    <a:pt x="228" y="964"/>
                  </a:lnTo>
                  <a:lnTo>
                    <a:pt x="235" y="954"/>
                  </a:lnTo>
                  <a:lnTo>
                    <a:pt x="242" y="945"/>
                  </a:lnTo>
                  <a:lnTo>
                    <a:pt x="249" y="936"/>
                  </a:lnTo>
                  <a:lnTo>
                    <a:pt x="256" y="927"/>
                  </a:lnTo>
                  <a:lnTo>
                    <a:pt x="262" y="886"/>
                  </a:lnTo>
                  <a:lnTo>
                    <a:pt x="269" y="847"/>
                  </a:lnTo>
                  <a:lnTo>
                    <a:pt x="274" y="807"/>
                  </a:lnTo>
                  <a:lnTo>
                    <a:pt x="280" y="768"/>
                  </a:lnTo>
                  <a:lnTo>
                    <a:pt x="286" y="749"/>
                  </a:lnTo>
                  <a:lnTo>
                    <a:pt x="292" y="732"/>
                  </a:lnTo>
                  <a:lnTo>
                    <a:pt x="297" y="714"/>
                  </a:lnTo>
                  <a:lnTo>
                    <a:pt x="303" y="696"/>
                  </a:lnTo>
                  <a:lnTo>
                    <a:pt x="308" y="687"/>
                  </a:lnTo>
                  <a:lnTo>
                    <a:pt x="312" y="678"/>
                  </a:lnTo>
                  <a:lnTo>
                    <a:pt x="317" y="670"/>
                  </a:lnTo>
                  <a:lnTo>
                    <a:pt x="321" y="661"/>
                  </a:lnTo>
                  <a:lnTo>
                    <a:pt x="325" y="653"/>
                  </a:lnTo>
                  <a:lnTo>
                    <a:pt x="330" y="643"/>
                  </a:lnTo>
                  <a:lnTo>
                    <a:pt x="334" y="635"/>
                  </a:lnTo>
                  <a:lnTo>
                    <a:pt x="339" y="626"/>
                  </a:lnTo>
                  <a:lnTo>
                    <a:pt x="355" y="596"/>
                  </a:lnTo>
                  <a:lnTo>
                    <a:pt x="372" y="560"/>
                  </a:lnTo>
                  <a:lnTo>
                    <a:pt x="391" y="519"/>
                  </a:lnTo>
                  <a:lnTo>
                    <a:pt x="408" y="472"/>
                  </a:lnTo>
                  <a:lnTo>
                    <a:pt x="424" y="420"/>
                  </a:lnTo>
                  <a:lnTo>
                    <a:pt x="439" y="360"/>
                  </a:lnTo>
                  <a:lnTo>
                    <a:pt x="452" y="294"/>
                  </a:lnTo>
                  <a:lnTo>
                    <a:pt x="461" y="222"/>
                  </a:lnTo>
                  <a:lnTo>
                    <a:pt x="468" y="197"/>
                  </a:lnTo>
                  <a:lnTo>
                    <a:pt x="469" y="173"/>
                  </a:lnTo>
                  <a:lnTo>
                    <a:pt x="467" y="151"/>
                  </a:lnTo>
                  <a:lnTo>
                    <a:pt x="461" y="130"/>
                  </a:lnTo>
                  <a:lnTo>
                    <a:pt x="451" y="110"/>
                  </a:lnTo>
                  <a:lnTo>
                    <a:pt x="438" y="91"/>
                  </a:lnTo>
                  <a:lnTo>
                    <a:pt x="422" y="74"/>
                  </a:lnTo>
                  <a:lnTo>
                    <a:pt x="403" y="58"/>
                  </a:lnTo>
                  <a:lnTo>
                    <a:pt x="384" y="44"/>
                  </a:lnTo>
                  <a:lnTo>
                    <a:pt x="361" y="32"/>
                  </a:lnTo>
                  <a:lnTo>
                    <a:pt x="338" y="21"/>
                  </a:lnTo>
                  <a:lnTo>
                    <a:pt x="312" y="13"/>
                  </a:lnTo>
                  <a:lnTo>
                    <a:pt x="287" y="6"/>
                  </a:lnTo>
                  <a:lnTo>
                    <a:pt x="262" y="3"/>
                  </a:lnTo>
                  <a:lnTo>
                    <a:pt x="236" y="0"/>
                  </a:lnTo>
                  <a:lnTo>
                    <a:pt x="21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18" name="Freeform 81"/>
            <p:cNvSpPr>
              <a:spLocks noChangeAspect="1"/>
            </p:cNvSpPr>
            <p:nvPr/>
          </p:nvSpPr>
          <p:spPr bwMode="auto">
            <a:xfrm>
              <a:off x="2079" y="2237"/>
              <a:ext cx="214" cy="475"/>
            </a:xfrm>
            <a:custGeom>
              <a:avLst/>
              <a:gdLst>
                <a:gd name="T0" fmla="*/ 20 w 429"/>
                <a:gd name="T1" fmla="*/ 1 h 951"/>
                <a:gd name="T2" fmla="*/ 11 w 429"/>
                <a:gd name="T3" fmla="*/ 4 h 951"/>
                <a:gd name="T4" fmla="*/ 5 w 429"/>
                <a:gd name="T5" fmla="*/ 8 h 951"/>
                <a:gd name="T6" fmla="*/ 1 w 429"/>
                <a:gd name="T7" fmla="*/ 13 h 951"/>
                <a:gd name="T8" fmla="*/ 0 w 429"/>
                <a:gd name="T9" fmla="*/ 18 h 951"/>
                <a:gd name="T10" fmla="*/ 0 w 429"/>
                <a:gd name="T11" fmla="*/ 24 h 951"/>
                <a:gd name="T12" fmla="*/ 2 w 429"/>
                <a:gd name="T13" fmla="*/ 30 h 951"/>
                <a:gd name="T14" fmla="*/ 7 w 429"/>
                <a:gd name="T15" fmla="*/ 36 h 951"/>
                <a:gd name="T16" fmla="*/ 10 w 429"/>
                <a:gd name="T17" fmla="*/ 49 h 951"/>
                <a:gd name="T18" fmla="*/ 11 w 429"/>
                <a:gd name="T19" fmla="*/ 69 h 951"/>
                <a:gd name="T20" fmla="*/ 11 w 429"/>
                <a:gd name="T21" fmla="*/ 81 h 951"/>
                <a:gd name="T22" fmla="*/ 12 w 429"/>
                <a:gd name="T23" fmla="*/ 85 h 951"/>
                <a:gd name="T24" fmla="*/ 11 w 429"/>
                <a:gd name="T25" fmla="*/ 93 h 951"/>
                <a:gd name="T26" fmla="*/ 10 w 429"/>
                <a:gd name="T27" fmla="*/ 105 h 951"/>
                <a:gd name="T28" fmla="*/ 10 w 429"/>
                <a:gd name="T29" fmla="*/ 112 h 951"/>
                <a:gd name="T30" fmla="*/ 11 w 429"/>
                <a:gd name="T31" fmla="*/ 115 h 951"/>
                <a:gd name="T32" fmla="*/ 13 w 429"/>
                <a:gd name="T33" fmla="*/ 117 h 951"/>
                <a:gd name="T34" fmla="*/ 17 w 429"/>
                <a:gd name="T35" fmla="*/ 117 h 951"/>
                <a:gd name="T36" fmla="*/ 20 w 429"/>
                <a:gd name="T37" fmla="*/ 118 h 951"/>
                <a:gd name="T38" fmla="*/ 23 w 429"/>
                <a:gd name="T39" fmla="*/ 118 h 951"/>
                <a:gd name="T40" fmla="*/ 25 w 429"/>
                <a:gd name="T41" fmla="*/ 117 h 951"/>
                <a:gd name="T42" fmla="*/ 27 w 429"/>
                <a:gd name="T43" fmla="*/ 115 h 951"/>
                <a:gd name="T44" fmla="*/ 28 w 429"/>
                <a:gd name="T45" fmla="*/ 109 h 951"/>
                <a:gd name="T46" fmla="*/ 30 w 429"/>
                <a:gd name="T47" fmla="*/ 99 h 951"/>
                <a:gd name="T48" fmla="*/ 31 w 429"/>
                <a:gd name="T49" fmla="*/ 92 h 951"/>
                <a:gd name="T50" fmla="*/ 33 w 429"/>
                <a:gd name="T51" fmla="*/ 87 h 951"/>
                <a:gd name="T52" fmla="*/ 34 w 429"/>
                <a:gd name="T53" fmla="*/ 83 h 951"/>
                <a:gd name="T54" fmla="*/ 36 w 429"/>
                <a:gd name="T55" fmla="*/ 79 h 951"/>
                <a:gd name="T56" fmla="*/ 39 w 429"/>
                <a:gd name="T57" fmla="*/ 73 h 951"/>
                <a:gd name="T58" fmla="*/ 43 w 429"/>
                <a:gd name="T59" fmla="*/ 63 h 951"/>
                <a:gd name="T60" fmla="*/ 47 w 429"/>
                <a:gd name="T61" fmla="*/ 51 h 951"/>
                <a:gd name="T62" fmla="*/ 50 w 429"/>
                <a:gd name="T63" fmla="*/ 35 h 951"/>
                <a:gd name="T64" fmla="*/ 52 w 429"/>
                <a:gd name="T65" fmla="*/ 23 h 951"/>
                <a:gd name="T66" fmla="*/ 53 w 429"/>
                <a:gd name="T67" fmla="*/ 18 h 951"/>
                <a:gd name="T68" fmla="*/ 52 w 429"/>
                <a:gd name="T69" fmla="*/ 13 h 951"/>
                <a:gd name="T70" fmla="*/ 49 w 429"/>
                <a:gd name="T71" fmla="*/ 9 h 951"/>
                <a:gd name="T72" fmla="*/ 44 w 429"/>
                <a:gd name="T73" fmla="*/ 5 h 951"/>
                <a:gd name="T74" fmla="*/ 39 w 429"/>
                <a:gd name="T75" fmla="*/ 3 h 951"/>
                <a:gd name="T76" fmla="*/ 34 w 429"/>
                <a:gd name="T77" fmla="*/ 1 h 951"/>
                <a:gd name="T78" fmla="*/ 27 w 429"/>
                <a:gd name="T79" fmla="*/ 0 h 9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9" h="951">
                  <a:moveTo>
                    <a:pt x="200" y="0"/>
                  </a:moveTo>
                  <a:lnTo>
                    <a:pt x="161" y="8"/>
                  </a:lnTo>
                  <a:lnTo>
                    <a:pt x="126" y="20"/>
                  </a:lnTo>
                  <a:lnTo>
                    <a:pt x="94" y="32"/>
                  </a:lnTo>
                  <a:lnTo>
                    <a:pt x="68" y="48"/>
                  </a:lnTo>
                  <a:lnTo>
                    <a:pt x="46" y="66"/>
                  </a:lnTo>
                  <a:lnTo>
                    <a:pt x="29" y="85"/>
                  </a:lnTo>
                  <a:lnTo>
                    <a:pt x="15" y="106"/>
                  </a:lnTo>
                  <a:lnTo>
                    <a:pt x="6" y="128"/>
                  </a:lnTo>
                  <a:lnTo>
                    <a:pt x="1" y="150"/>
                  </a:lnTo>
                  <a:lnTo>
                    <a:pt x="0" y="174"/>
                  </a:lnTo>
                  <a:lnTo>
                    <a:pt x="3" y="197"/>
                  </a:lnTo>
                  <a:lnTo>
                    <a:pt x="11" y="221"/>
                  </a:lnTo>
                  <a:lnTo>
                    <a:pt x="23" y="244"/>
                  </a:lnTo>
                  <a:lnTo>
                    <a:pt x="39" y="268"/>
                  </a:lnTo>
                  <a:lnTo>
                    <a:pt x="60" y="290"/>
                  </a:lnTo>
                  <a:lnTo>
                    <a:pt x="84" y="312"/>
                  </a:lnTo>
                  <a:lnTo>
                    <a:pt x="86" y="393"/>
                  </a:lnTo>
                  <a:lnTo>
                    <a:pt x="89" y="474"/>
                  </a:lnTo>
                  <a:lnTo>
                    <a:pt x="91" y="554"/>
                  </a:lnTo>
                  <a:lnTo>
                    <a:pt x="93" y="635"/>
                  </a:lnTo>
                  <a:lnTo>
                    <a:pt x="94" y="652"/>
                  </a:lnTo>
                  <a:lnTo>
                    <a:pt x="96" y="668"/>
                  </a:lnTo>
                  <a:lnTo>
                    <a:pt x="96" y="686"/>
                  </a:lnTo>
                  <a:lnTo>
                    <a:pt x="97" y="703"/>
                  </a:lnTo>
                  <a:lnTo>
                    <a:pt x="92" y="749"/>
                  </a:lnTo>
                  <a:lnTo>
                    <a:pt x="89" y="795"/>
                  </a:lnTo>
                  <a:lnTo>
                    <a:pt x="85" y="842"/>
                  </a:lnTo>
                  <a:lnTo>
                    <a:pt x="81" y="888"/>
                  </a:lnTo>
                  <a:lnTo>
                    <a:pt x="85" y="901"/>
                  </a:lnTo>
                  <a:lnTo>
                    <a:pt x="90" y="913"/>
                  </a:lnTo>
                  <a:lnTo>
                    <a:pt x="93" y="925"/>
                  </a:lnTo>
                  <a:lnTo>
                    <a:pt x="98" y="938"/>
                  </a:lnTo>
                  <a:lnTo>
                    <a:pt x="111" y="939"/>
                  </a:lnTo>
                  <a:lnTo>
                    <a:pt x="123" y="941"/>
                  </a:lnTo>
                  <a:lnTo>
                    <a:pt x="136" y="942"/>
                  </a:lnTo>
                  <a:lnTo>
                    <a:pt x="149" y="944"/>
                  </a:lnTo>
                  <a:lnTo>
                    <a:pt x="161" y="946"/>
                  </a:lnTo>
                  <a:lnTo>
                    <a:pt x="174" y="947"/>
                  </a:lnTo>
                  <a:lnTo>
                    <a:pt x="187" y="949"/>
                  </a:lnTo>
                  <a:lnTo>
                    <a:pt x="199" y="951"/>
                  </a:lnTo>
                  <a:lnTo>
                    <a:pt x="205" y="941"/>
                  </a:lnTo>
                  <a:lnTo>
                    <a:pt x="212" y="932"/>
                  </a:lnTo>
                  <a:lnTo>
                    <a:pt x="218" y="923"/>
                  </a:lnTo>
                  <a:lnTo>
                    <a:pt x="223" y="914"/>
                  </a:lnTo>
                  <a:lnTo>
                    <a:pt x="229" y="874"/>
                  </a:lnTo>
                  <a:lnTo>
                    <a:pt x="236" y="834"/>
                  </a:lnTo>
                  <a:lnTo>
                    <a:pt x="242" y="795"/>
                  </a:lnTo>
                  <a:lnTo>
                    <a:pt x="248" y="756"/>
                  </a:lnTo>
                  <a:lnTo>
                    <a:pt x="253" y="737"/>
                  </a:lnTo>
                  <a:lnTo>
                    <a:pt x="258" y="720"/>
                  </a:lnTo>
                  <a:lnTo>
                    <a:pt x="264" y="703"/>
                  </a:lnTo>
                  <a:lnTo>
                    <a:pt x="268" y="684"/>
                  </a:lnTo>
                  <a:lnTo>
                    <a:pt x="276" y="667"/>
                  </a:lnTo>
                  <a:lnTo>
                    <a:pt x="286" y="650"/>
                  </a:lnTo>
                  <a:lnTo>
                    <a:pt x="294" y="633"/>
                  </a:lnTo>
                  <a:lnTo>
                    <a:pt x="302" y="615"/>
                  </a:lnTo>
                  <a:lnTo>
                    <a:pt x="316" y="585"/>
                  </a:lnTo>
                  <a:lnTo>
                    <a:pt x="331" y="550"/>
                  </a:lnTo>
                  <a:lnTo>
                    <a:pt x="347" y="508"/>
                  </a:lnTo>
                  <a:lnTo>
                    <a:pt x="362" y="462"/>
                  </a:lnTo>
                  <a:lnTo>
                    <a:pt x="377" y="410"/>
                  </a:lnTo>
                  <a:lnTo>
                    <a:pt x="391" y="351"/>
                  </a:lnTo>
                  <a:lnTo>
                    <a:pt x="403" y="286"/>
                  </a:lnTo>
                  <a:lnTo>
                    <a:pt x="414" y="213"/>
                  </a:lnTo>
                  <a:lnTo>
                    <a:pt x="423" y="191"/>
                  </a:lnTo>
                  <a:lnTo>
                    <a:pt x="427" y="171"/>
                  </a:lnTo>
                  <a:lnTo>
                    <a:pt x="429" y="150"/>
                  </a:lnTo>
                  <a:lnTo>
                    <a:pt x="424" y="129"/>
                  </a:lnTo>
                  <a:lnTo>
                    <a:pt x="417" y="111"/>
                  </a:lnTo>
                  <a:lnTo>
                    <a:pt x="407" y="93"/>
                  </a:lnTo>
                  <a:lnTo>
                    <a:pt x="393" y="76"/>
                  </a:lnTo>
                  <a:lnTo>
                    <a:pt x="378" y="61"/>
                  </a:lnTo>
                  <a:lnTo>
                    <a:pt x="359" y="47"/>
                  </a:lnTo>
                  <a:lnTo>
                    <a:pt x="339" y="35"/>
                  </a:lnTo>
                  <a:lnTo>
                    <a:pt x="318" y="24"/>
                  </a:lnTo>
                  <a:lnTo>
                    <a:pt x="295" y="15"/>
                  </a:lnTo>
                  <a:lnTo>
                    <a:pt x="272" y="8"/>
                  </a:lnTo>
                  <a:lnTo>
                    <a:pt x="248" y="3"/>
                  </a:lnTo>
                  <a:lnTo>
                    <a:pt x="223" y="0"/>
                  </a:lnTo>
                  <a:lnTo>
                    <a:pt x="20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19" name="Freeform 82"/>
            <p:cNvSpPr>
              <a:spLocks noChangeAspect="1"/>
            </p:cNvSpPr>
            <p:nvPr/>
          </p:nvSpPr>
          <p:spPr bwMode="auto">
            <a:xfrm>
              <a:off x="2090" y="2243"/>
              <a:ext cx="195" cy="469"/>
            </a:xfrm>
            <a:custGeom>
              <a:avLst/>
              <a:gdLst>
                <a:gd name="T0" fmla="*/ 19 w 389"/>
                <a:gd name="T1" fmla="*/ 1 h 936"/>
                <a:gd name="T2" fmla="*/ 11 w 389"/>
                <a:gd name="T3" fmla="*/ 4 h 936"/>
                <a:gd name="T4" fmla="*/ 5 w 389"/>
                <a:gd name="T5" fmla="*/ 8 h 936"/>
                <a:gd name="T6" fmla="*/ 2 w 389"/>
                <a:gd name="T7" fmla="*/ 13 h 936"/>
                <a:gd name="T8" fmla="*/ 0 w 389"/>
                <a:gd name="T9" fmla="*/ 18 h 936"/>
                <a:gd name="T10" fmla="*/ 1 w 389"/>
                <a:gd name="T11" fmla="*/ 23 h 936"/>
                <a:gd name="T12" fmla="*/ 4 w 389"/>
                <a:gd name="T13" fmla="*/ 28 h 936"/>
                <a:gd name="T14" fmla="*/ 8 w 389"/>
                <a:gd name="T15" fmla="*/ 33 h 936"/>
                <a:gd name="T16" fmla="*/ 11 w 389"/>
                <a:gd name="T17" fmla="*/ 46 h 936"/>
                <a:gd name="T18" fmla="*/ 11 w 389"/>
                <a:gd name="T19" fmla="*/ 68 h 936"/>
                <a:gd name="T20" fmla="*/ 11 w 389"/>
                <a:gd name="T21" fmla="*/ 81 h 936"/>
                <a:gd name="T22" fmla="*/ 11 w 389"/>
                <a:gd name="T23" fmla="*/ 85 h 936"/>
                <a:gd name="T24" fmla="*/ 11 w 389"/>
                <a:gd name="T25" fmla="*/ 93 h 936"/>
                <a:gd name="T26" fmla="*/ 10 w 389"/>
                <a:gd name="T27" fmla="*/ 104 h 936"/>
                <a:gd name="T28" fmla="*/ 9 w 389"/>
                <a:gd name="T29" fmla="*/ 112 h 936"/>
                <a:gd name="T30" fmla="*/ 10 w 389"/>
                <a:gd name="T31" fmla="*/ 115 h 936"/>
                <a:gd name="T32" fmla="*/ 12 w 389"/>
                <a:gd name="T33" fmla="*/ 116 h 936"/>
                <a:gd name="T34" fmla="*/ 15 w 389"/>
                <a:gd name="T35" fmla="*/ 117 h 936"/>
                <a:gd name="T36" fmla="*/ 18 w 389"/>
                <a:gd name="T37" fmla="*/ 117 h 936"/>
                <a:gd name="T38" fmla="*/ 20 w 389"/>
                <a:gd name="T39" fmla="*/ 118 h 936"/>
                <a:gd name="T40" fmla="*/ 22 w 389"/>
                <a:gd name="T41" fmla="*/ 116 h 936"/>
                <a:gd name="T42" fmla="*/ 24 w 389"/>
                <a:gd name="T43" fmla="*/ 114 h 936"/>
                <a:gd name="T44" fmla="*/ 25 w 389"/>
                <a:gd name="T45" fmla="*/ 108 h 936"/>
                <a:gd name="T46" fmla="*/ 27 w 389"/>
                <a:gd name="T47" fmla="*/ 98 h 936"/>
                <a:gd name="T48" fmla="*/ 28 w 389"/>
                <a:gd name="T49" fmla="*/ 91 h 936"/>
                <a:gd name="T50" fmla="*/ 29 w 389"/>
                <a:gd name="T51" fmla="*/ 87 h 936"/>
                <a:gd name="T52" fmla="*/ 31 w 389"/>
                <a:gd name="T53" fmla="*/ 82 h 936"/>
                <a:gd name="T54" fmla="*/ 33 w 389"/>
                <a:gd name="T55" fmla="*/ 78 h 936"/>
                <a:gd name="T56" fmla="*/ 35 w 389"/>
                <a:gd name="T57" fmla="*/ 72 h 936"/>
                <a:gd name="T58" fmla="*/ 38 w 389"/>
                <a:gd name="T59" fmla="*/ 63 h 936"/>
                <a:gd name="T60" fmla="*/ 42 w 389"/>
                <a:gd name="T61" fmla="*/ 50 h 936"/>
                <a:gd name="T62" fmla="*/ 45 w 389"/>
                <a:gd name="T63" fmla="*/ 35 h 936"/>
                <a:gd name="T64" fmla="*/ 48 w 389"/>
                <a:gd name="T65" fmla="*/ 24 h 936"/>
                <a:gd name="T66" fmla="*/ 49 w 389"/>
                <a:gd name="T67" fmla="*/ 19 h 936"/>
                <a:gd name="T68" fmla="*/ 48 w 389"/>
                <a:gd name="T69" fmla="*/ 14 h 936"/>
                <a:gd name="T70" fmla="*/ 46 w 389"/>
                <a:gd name="T71" fmla="*/ 10 h 936"/>
                <a:gd name="T72" fmla="*/ 42 w 389"/>
                <a:gd name="T73" fmla="*/ 7 h 936"/>
                <a:gd name="T74" fmla="*/ 38 w 389"/>
                <a:gd name="T75" fmla="*/ 4 h 936"/>
                <a:gd name="T76" fmla="*/ 33 w 389"/>
                <a:gd name="T77" fmla="*/ 2 h 936"/>
                <a:gd name="T78" fmla="*/ 27 w 389"/>
                <a:gd name="T79" fmla="*/ 1 h 9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9" h="936">
                  <a:moveTo>
                    <a:pt x="191" y="0"/>
                  </a:moveTo>
                  <a:lnTo>
                    <a:pt x="152" y="8"/>
                  </a:lnTo>
                  <a:lnTo>
                    <a:pt x="117" y="17"/>
                  </a:lnTo>
                  <a:lnTo>
                    <a:pt x="87" y="30"/>
                  </a:lnTo>
                  <a:lnTo>
                    <a:pt x="61" y="45"/>
                  </a:lnTo>
                  <a:lnTo>
                    <a:pt x="40" y="61"/>
                  </a:lnTo>
                  <a:lnTo>
                    <a:pt x="24" y="79"/>
                  </a:lnTo>
                  <a:lnTo>
                    <a:pt x="11" y="99"/>
                  </a:lnTo>
                  <a:lnTo>
                    <a:pt x="3" y="118"/>
                  </a:lnTo>
                  <a:lnTo>
                    <a:pt x="0" y="139"/>
                  </a:lnTo>
                  <a:lnTo>
                    <a:pt x="0" y="161"/>
                  </a:lnTo>
                  <a:lnTo>
                    <a:pt x="4" y="182"/>
                  </a:lnTo>
                  <a:lnTo>
                    <a:pt x="13" y="202"/>
                  </a:lnTo>
                  <a:lnTo>
                    <a:pt x="25" y="223"/>
                  </a:lnTo>
                  <a:lnTo>
                    <a:pt x="42" y="243"/>
                  </a:lnTo>
                  <a:lnTo>
                    <a:pt x="62" y="261"/>
                  </a:lnTo>
                  <a:lnTo>
                    <a:pt x="86" y="278"/>
                  </a:lnTo>
                  <a:lnTo>
                    <a:pt x="85" y="366"/>
                  </a:lnTo>
                  <a:lnTo>
                    <a:pt x="85" y="452"/>
                  </a:lnTo>
                  <a:lnTo>
                    <a:pt x="85" y="539"/>
                  </a:lnTo>
                  <a:lnTo>
                    <a:pt x="84" y="626"/>
                  </a:lnTo>
                  <a:lnTo>
                    <a:pt x="84" y="643"/>
                  </a:lnTo>
                  <a:lnTo>
                    <a:pt x="85" y="660"/>
                  </a:lnTo>
                  <a:lnTo>
                    <a:pt x="85" y="676"/>
                  </a:lnTo>
                  <a:lnTo>
                    <a:pt x="85" y="693"/>
                  </a:lnTo>
                  <a:lnTo>
                    <a:pt x="82" y="739"/>
                  </a:lnTo>
                  <a:lnTo>
                    <a:pt x="77" y="784"/>
                  </a:lnTo>
                  <a:lnTo>
                    <a:pt x="74" y="830"/>
                  </a:lnTo>
                  <a:lnTo>
                    <a:pt x="69" y="876"/>
                  </a:lnTo>
                  <a:lnTo>
                    <a:pt x="72" y="888"/>
                  </a:lnTo>
                  <a:lnTo>
                    <a:pt x="76" y="901"/>
                  </a:lnTo>
                  <a:lnTo>
                    <a:pt x="79" y="912"/>
                  </a:lnTo>
                  <a:lnTo>
                    <a:pt x="83" y="925"/>
                  </a:lnTo>
                  <a:lnTo>
                    <a:pt x="93" y="926"/>
                  </a:lnTo>
                  <a:lnTo>
                    <a:pt x="105" y="928"/>
                  </a:lnTo>
                  <a:lnTo>
                    <a:pt x="115" y="929"/>
                  </a:lnTo>
                  <a:lnTo>
                    <a:pt x="127" y="931"/>
                  </a:lnTo>
                  <a:lnTo>
                    <a:pt x="138" y="933"/>
                  </a:lnTo>
                  <a:lnTo>
                    <a:pt x="148" y="934"/>
                  </a:lnTo>
                  <a:lnTo>
                    <a:pt x="160" y="935"/>
                  </a:lnTo>
                  <a:lnTo>
                    <a:pt x="170" y="936"/>
                  </a:lnTo>
                  <a:lnTo>
                    <a:pt x="176" y="927"/>
                  </a:lnTo>
                  <a:lnTo>
                    <a:pt x="182" y="918"/>
                  </a:lnTo>
                  <a:lnTo>
                    <a:pt x="186" y="909"/>
                  </a:lnTo>
                  <a:lnTo>
                    <a:pt x="192" y="900"/>
                  </a:lnTo>
                  <a:lnTo>
                    <a:pt x="198" y="860"/>
                  </a:lnTo>
                  <a:lnTo>
                    <a:pt x="204" y="821"/>
                  </a:lnTo>
                  <a:lnTo>
                    <a:pt x="210" y="782"/>
                  </a:lnTo>
                  <a:lnTo>
                    <a:pt x="215" y="743"/>
                  </a:lnTo>
                  <a:lnTo>
                    <a:pt x="220" y="726"/>
                  </a:lnTo>
                  <a:lnTo>
                    <a:pt x="226" y="707"/>
                  </a:lnTo>
                  <a:lnTo>
                    <a:pt x="230" y="690"/>
                  </a:lnTo>
                  <a:lnTo>
                    <a:pt x="235" y="673"/>
                  </a:lnTo>
                  <a:lnTo>
                    <a:pt x="242" y="655"/>
                  </a:lnTo>
                  <a:lnTo>
                    <a:pt x="250" y="637"/>
                  </a:lnTo>
                  <a:lnTo>
                    <a:pt x="257" y="620"/>
                  </a:lnTo>
                  <a:lnTo>
                    <a:pt x="264" y="602"/>
                  </a:lnTo>
                  <a:lnTo>
                    <a:pt x="276" y="572"/>
                  </a:lnTo>
                  <a:lnTo>
                    <a:pt x="289" y="537"/>
                  </a:lnTo>
                  <a:lnTo>
                    <a:pt x="302" y="496"/>
                  </a:lnTo>
                  <a:lnTo>
                    <a:pt x="316" y="451"/>
                  </a:lnTo>
                  <a:lnTo>
                    <a:pt x="329" y="399"/>
                  </a:lnTo>
                  <a:lnTo>
                    <a:pt x="343" y="342"/>
                  </a:lnTo>
                  <a:lnTo>
                    <a:pt x="356" y="276"/>
                  </a:lnTo>
                  <a:lnTo>
                    <a:pt x="367" y="205"/>
                  </a:lnTo>
                  <a:lnTo>
                    <a:pt x="379" y="185"/>
                  </a:lnTo>
                  <a:lnTo>
                    <a:pt x="387" y="167"/>
                  </a:lnTo>
                  <a:lnTo>
                    <a:pt x="389" y="147"/>
                  </a:lnTo>
                  <a:lnTo>
                    <a:pt x="388" y="129"/>
                  </a:lnTo>
                  <a:lnTo>
                    <a:pt x="383" y="111"/>
                  </a:lnTo>
                  <a:lnTo>
                    <a:pt x="375" y="94"/>
                  </a:lnTo>
                  <a:lnTo>
                    <a:pt x="365" y="78"/>
                  </a:lnTo>
                  <a:lnTo>
                    <a:pt x="351" y="63"/>
                  </a:lnTo>
                  <a:lnTo>
                    <a:pt x="335" y="49"/>
                  </a:lnTo>
                  <a:lnTo>
                    <a:pt x="318" y="37"/>
                  </a:lnTo>
                  <a:lnTo>
                    <a:pt x="299" y="25"/>
                  </a:lnTo>
                  <a:lnTo>
                    <a:pt x="279" y="16"/>
                  </a:lnTo>
                  <a:lnTo>
                    <a:pt x="257" y="9"/>
                  </a:lnTo>
                  <a:lnTo>
                    <a:pt x="235" y="3"/>
                  </a:lnTo>
                  <a:lnTo>
                    <a:pt x="213" y="1"/>
                  </a:lnTo>
                  <a:lnTo>
                    <a:pt x="19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20" name="Freeform 83"/>
            <p:cNvSpPr>
              <a:spLocks noChangeAspect="1"/>
            </p:cNvSpPr>
            <p:nvPr/>
          </p:nvSpPr>
          <p:spPr bwMode="auto">
            <a:xfrm>
              <a:off x="2100" y="2250"/>
              <a:ext cx="177" cy="461"/>
            </a:xfrm>
            <a:custGeom>
              <a:avLst/>
              <a:gdLst>
                <a:gd name="T0" fmla="*/ 18 w 352"/>
                <a:gd name="T1" fmla="*/ 0 h 923"/>
                <a:gd name="T2" fmla="*/ 10 w 352"/>
                <a:gd name="T3" fmla="*/ 3 h 923"/>
                <a:gd name="T4" fmla="*/ 5 w 352"/>
                <a:gd name="T5" fmla="*/ 7 h 923"/>
                <a:gd name="T6" fmla="*/ 2 w 352"/>
                <a:gd name="T7" fmla="*/ 11 h 923"/>
                <a:gd name="T8" fmla="*/ 0 w 352"/>
                <a:gd name="T9" fmla="*/ 16 h 923"/>
                <a:gd name="T10" fmla="*/ 1 w 352"/>
                <a:gd name="T11" fmla="*/ 20 h 923"/>
                <a:gd name="T12" fmla="*/ 4 w 352"/>
                <a:gd name="T13" fmla="*/ 25 h 923"/>
                <a:gd name="T14" fmla="*/ 9 w 352"/>
                <a:gd name="T15" fmla="*/ 29 h 923"/>
                <a:gd name="T16" fmla="*/ 11 w 352"/>
                <a:gd name="T17" fmla="*/ 42 h 923"/>
                <a:gd name="T18" fmla="*/ 10 w 352"/>
                <a:gd name="T19" fmla="*/ 65 h 923"/>
                <a:gd name="T20" fmla="*/ 10 w 352"/>
                <a:gd name="T21" fmla="*/ 79 h 923"/>
                <a:gd name="T22" fmla="*/ 10 w 352"/>
                <a:gd name="T23" fmla="*/ 83 h 923"/>
                <a:gd name="T24" fmla="*/ 9 w 352"/>
                <a:gd name="T25" fmla="*/ 91 h 923"/>
                <a:gd name="T26" fmla="*/ 8 w 352"/>
                <a:gd name="T27" fmla="*/ 102 h 923"/>
                <a:gd name="T28" fmla="*/ 8 w 352"/>
                <a:gd name="T29" fmla="*/ 109 h 923"/>
                <a:gd name="T30" fmla="*/ 9 w 352"/>
                <a:gd name="T31" fmla="*/ 112 h 923"/>
                <a:gd name="T32" fmla="*/ 10 w 352"/>
                <a:gd name="T33" fmla="*/ 114 h 923"/>
                <a:gd name="T34" fmla="*/ 12 w 352"/>
                <a:gd name="T35" fmla="*/ 114 h 923"/>
                <a:gd name="T36" fmla="*/ 15 w 352"/>
                <a:gd name="T37" fmla="*/ 115 h 923"/>
                <a:gd name="T38" fmla="*/ 17 w 352"/>
                <a:gd name="T39" fmla="*/ 115 h 923"/>
                <a:gd name="T40" fmla="*/ 19 w 352"/>
                <a:gd name="T41" fmla="*/ 114 h 923"/>
                <a:gd name="T42" fmla="*/ 20 w 352"/>
                <a:gd name="T43" fmla="*/ 112 h 923"/>
                <a:gd name="T44" fmla="*/ 21 w 352"/>
                <a:gd name="T45" fmla="*/ 105 h 923"/>
                <a:gd name="T46" fmla="*/ 23 w 352"/>
                <a:gd name="T47" fmla="*/ 96 h 923"/>
                <a:gd name="T48" fmla="*/ 24 w 352"/>
                <a:gd name="T49" fmla="*/ 89 h 923"/>
                <a:gd name="T50" fmla="*/ 25 w 352"/>
                <a:gd name="T51" fmla="*/ 84 h 923"/>
                <a:gd name="T52" fmla="*/ 27 w 352"/>
                <a:gd name="T53" fmla="*/ 80 h 923"/>
                <a:gd name="T54" fmla="*/ 28 w 352"/>
                <a:gd name="T55" fmla="*/ 76 h 923"/>
                <a:gd name="T56" fmla="*/ 30 w 352"/>
                <a:gd name="T57" fmla="*/ 70 h 923"/>
                <a:gd name="T58" fmla="*/ 33 w 352"/>
                <a:gd name="T59" fmla="*/ 60 h 923"/>
                <a:gd name="T60" fmla="*/ 36 w 352"/>
                <a:gd name="T61" fmla="*/ 48 h 923"/>
                <a:gd name="T62" fmla="*/ 39 w 352"/>
                <a:gd name="T63" fmla="*/ 33 h 923"/>
                <a:gd name="T64" fmla="*/ 43 w 352"/>
                <a:gd name="T65" fmla="*/ 22 h 923"/>
                <a:gd name="T66" fmla="*/ 45 w 352"/>
                <a:gd name="T67" fmla="*/ 18 h 923"/>
                <a:gd name="T68" fmla="*/ 45 w 352"/>
                <a:gd name="T69" fmla="*/ 14 h 923"/>
                <a:gd name="T70" fmla="*/ 43 w 352"/>
                <a:gd name="T71" fmla="*/ 10 h 923"/>
                <a:gd name="T72" fmla="*/ 40 w 352"/>
                <a:gd name="T73" fmla="*/ 6 h 923"/>
                <a:gd name="T74" fmla="*/ 36 w 352"/>
                <a:gd name="T75" fmla="*/ 3 h 923"/>
                <a:gd name="T76" fmla="*/ 31 w 352"/>
                <a:gd name="T77" fmla="*/ 1 h 923"/>
                <a:gd name="T78" fmla="*/ 26 w 352"/>
                <a:gd name="T79" fmla="*/ 0 h 9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2" h="923">
                  <a:moveTo>
                    <a:pt x="183" y="0"/>
                  </a:moveTo>
                  <a:lnTo>
                    <a:pt x="144" y="7"/>
                  </a:lnTo>
                  <a:lnTo>
                    <a:pt x="109" y="16"/>
                  </a:lnTo>
                  <a:lnTo>
                    <a:pt x="80" y="28"/>
                  </a:lnTo>
                  <a:lnTo>
                    <a:pt x="55" y="42"/>
                  </a:lnTo>
                  <a:lnTo>
                    <a:pt x="35" y="58"/>
                  </a:lnTo>
                  <a:lnTo>
                    <a:pt x="20" y="74"/>
                  </a:lnTo>
                  <a:lnTo>
                    <a:pt x="9" y="93"/>
                  </a:lnTo>
                  <a:lnTo>
                    <a:pt x="2" y="111"/>
                  </a:lnTo>
                  <a:lnTo>
                    <a:pt x="0" y="129"/>
                  </a:lnTo>
                  <a:lnTo>
                    <a:pt x="1" y="149"/>
                  </a:lnTo>
                  <a:lnTo>
                    <a:pt x="7" y="167"/>
                  </a:lnTo>
                  <a:lnTo>
                    <a:pt x="16" y="186"/>
                  </a:lnTo>
                  <a:lnTo>
                    <a:pt x="28" y="203"/>
                  </a:lnTo>
                  <a:lnTo>
                    <a:pt x="45" y="219"/>
                  </a:lnTo>
                  <a:lnTo>
                    <a:pt x="65" y="233"/>
                  </a:lnTo>
                  <a:lnTo>
                    <a:pt x="88" y="246"/>
                  </a:lnTo>
                  <a:lnTo>
                    <a:pt x="85" y="339"/>
                  </a:lnTo>
                  <a:lnTo>
                    <a:pt x="81" y="432"/>
                  </a:lnTo>
                  <a:lnTo>
                    <a:pt x="78" y="526"/>
                  </a:lnTo>
                  <a:lnTo>
                    <a:pt x="76" y="618"/>
                  </a:lnTo>
                  <a:lnTo>
                    <a:pt x="76" y="634"/>
                  </a:lnTo>
                  <a:lnTo>
                    <a:pt x="76" y="650"/>
                  </a:lnTo>
                  <a:lnTo>
                    <a:pt x="76" y="667"/>
                  </a:lnTo>
                  <a:lnTo>
                    <a:pt x="76" y="684"/>
                  </a:lnTo>
                  <a:lnTo>
                    <a:pt x="71" y="730"/>
                  </a:lnTo>
                  <a:lnTo>
                    <a:pt x="66" y="775"/>
                  </a:lnTo>
                  <a:lnTo>
                    <a:pt x="62" y="821"/>
                  </a:lnTo>
                  <a:lnTo>
                    <a:pt x="57" y="867"/>
                  </a:lnTo>
                  <a:lnTo>
                    <a:pt x="61" y="878"/>
                  </a:lnTo>
                  <a:lnTo>
                    <a:pt x="63" y="890"/>
                  </a:lnTo>
                  <a:lnTo>
                    <a:pt x="66" y="902"/>
                  </a:lnTo>
                  <a:lnTo>
                    <a:pt x="69" y="914"/>
                  </a:lnTo>
                  <a:lnTo>
                    <a:pt x="78" y="915"/>
                  </a:lnTo>
                  <a:lnTo>
                    <a:pt x="87" y="916"/>
                  </a:lnTo>
                  <a:lnTo>
                    <a:pt x="96" y="917"/>
                  </a:lnTo>
                  <a:lnTo>
                    <a:pt x="106" y="919"/>
                  </a:lnTo>
                  <a:lnTo>
                    <a:pt x="115" y="920"/>
                  </a:lnTo>
                  <a:lnTo>
                    <a:pt x="124" y="921"/>
                  </a:lnTo>
                  <a:lnTo>
                    <a:pt x="133" y="922"/>
                  </a:lnTo>
                  <a:lnTo>
                    <a:pt x="142" y="923"/>
                  </a:lnTo>
                  <a:lnTo>
                    <a:pt x="147" y="914"/>
                  </a:lnTo>
                  <a:lnTo>
                    <a:pt x="152" y="905"/>
                  </a:lnTo>
                  <a:lnTo>
                    <a:pt x="156" y="896"/>
                  </a:lnTo>
                  <a:lnTo>
                    <a:pt x="161" y="886"/>
                  </a:lnTo>
                  <a:lnTo>
                    <a:pt x="167" y="847"/>
                  </a:lnTo>
                  <a:lnTo>
                    <a:pt x="172" y="808"/>
                  </a:lnTo>
                  <a:lnTo>
                    <a:pt x="178" y="770"/>
                  </a:lnTo>
                  <a:lnTo>
                    <a:pt x="184" y="731"/>
                  </a:lnTo>
                  <a:lnTo>
                    <a:pt x="189" y="714"/>
                  </a:lnTo>
                  <a:lnTo>
                    <a:pt x="193" y="695"/>
                  </a:lnTo>
                  <a:lnTo>
                    <a:pt x="197" y="678"/>
                  </a:lnTo>
                  <a:lnTo>
                    <a:pt x="201" y="661"/>
                  </a:lnTo>
                  <a:lnTo>
                    <a:pt x="208" y="643"/>
                  </a:lnTo>
                  <a:lnTo>
                    <a:pt x="215" y="626"/>
                  </a:lnTo>
                  <a:lnTo>
                    <a:pt x="221" y="609"/>
                  </a:lnTo>
                  <a:lnTo>
                    <a:pt x="228" y="591"/>
                  </a:lnTo>
                  <a:lnTo>
                    <a:pt x="238" y="561"/>
                  </a:lnTo>
                  <a:lnTo>
                    <a:pt x="248" y="526"/>
                  </a:lnTo>
                  <a:lnTo>
                    <a:pt x="259" y="487"/>
                  </a:lnTo>
                  <a:lnTo>
                    <a:pt x="271" y="440"/>
                  </a:lnTo>
                  <a:lnTo>
                    <a:pt x="283" y="390"/>
                  </a:lnTo>
                  <a:lnTo>
                    <a:pt x="296" y="332"/>
                  </a:lnTo>
                  <a:lnTo>
                    <a:pt x="308" y="268"/>
                  </a:lnTo>
                  <a:lnTo>
                    <a:pt x="321" y="196"/>
                  </a:lnTo>
                  <a:lnTo>
                    <a:pt x="336" y="180"/>
                  </a:lnTo>
                  <a:lnTo>
                    <a:pt x="345" y="163"/>
                  </a:lnTo>
                  <a:lnTo>
                    <a:pt x="351" y="146"/>
                  </a:lnTo>
                  <a:lnTo>
                    <a:pt x="352" y="128"/>
                  </a:lnTo>
                  <a:lnTo>
                    <a:pt x="350" y="112"/>
                  </a:lnTo>
                  <a:lnTo>
                    <a:pt x="345" y="96"/>
                  </a:lnTo>
                  <a:lnTo>
                    <a:pt x="337" y="80"/>
                  </a:lnTo>
                  <a:lnTo>
                    <a:pt x="326" y="65"/>
                  </a:lnTo>
                  <a:lnTo>
                    <a:pt x="313" y="51"/>
                  </a:lnTo>
                  <a:lnTo>
                    <a:pt x="297" y="38"/>
                  </a:lnTo>
                  <a:lnTo>
                    <a:pt x="281" y="28"/>
                  </a:lnTo>
                  <a:lnTo>
                    <a:pt x="262" y="18"/>
                  </a:lnTo>
                  <a:lnTo>
                    <a:pt x="243" y="11"/>
                  </a:lnTo>
                  <a:lnTo>
                    <a:pt x="223" y="5"/>
                  </a:lnTo>
                  <a:lnTo>
                    <a:pt x="204" y="1"/>
                  </a:lnTo>
                  <a:lnTo>
                    <a:pt x="18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21" name="Freeform 84"/>
            <p:cNvSpPr>
              <a:spLocks noChangeAspect="1"/>
            </p:cNvSpPr>
            <p:nvPr/>
          </p:nvSpPr>
          <p:spPr bwMode="auto">
            <a:xfrm>
              <a:off x="2111" y="2255"/>
              <a:ext cx="159" cy="456"/>
            </a:xfrm>
            <a:custGeom>
              <a:avLst/>
              <a:gdLst>
                <a:gd name="T0" fmla="*/ 17 w 319"/>
                <a:gd name="T1" fmla="*/ 1 h 910"/>
                <a:gd name="T2" fmla="*/ 9 w 319"/>
                <a:gd name="T3" fmla="*/ 4 h 910"/>
                <a:gd name="T4" fmla="*/ 3 w 319"/>
                <a:gd name="T5" fmla="*/ 7 h 910"/>
                <a:gd name="T6" fmla="*/ 0 w 319"/>
                <a:gd name="T7" fmla="*/ 11 h 910"/>
                <a:gd name="T8" fmla="*/ 0 w 319"/>
                <a:gd name="T9" fmla="*/ 15 h 910"/>
                <a:gd name="T10" fmla="*/ 1 w 319"/>
                <a:gd name="T11" fmla="*/ 20 h 910"/>
                <a:gd name="T12" fmla="*/ 4 w 319"/>
                <a:gd name="T13" fmla="*/ 23 h 910"/>
                <a:gd name="T14" fmla="*/ 8 w 319"/>
                <a:gd name="T15" fmla="*/ 26 h 910"/>
                <a:gd name="T16" fmla="*/ 10 w 319"/>
                <a:gd name="T17" fmla="*/ 40 h 910"/>
                <a:gd name="T18" fmla="*/ 9 w 319"/>
                <a:gd name="T19" fmla="*/ 64 h 910"/>
                <a:gd name="T20" fmla="*/ 8 w 319"/>
                <a:gd name="T21" fmla="*/ 79 h 910"/>
                <a:gd name="T22" fmla="*/ 8 w 319"/>
                <a:gd name="T23" fmla="*/ 83 h 910"/>
                <a:gd name="T24" fmla="*/ 7 w 319"/>
                <a:gd name="T25" fmla="*/ 91 h 910"/>
                <a:gd name="T26" fmla="*/ 6 w 319"/>
                <a:gd name="T27" fmla="*/ 102 h 910"/>
                <a:gd name="T28" fmla="*/ 6 w 319"/>
                <a:gd name="T29" fmla="*/ 109 h 910"/>
                <a:gd name="T30" fmla="*/ 6 w 319"/>
                <a:gd name="T31" fmla="*/ 112 h 910"/>
                <a:gd name="T32" fmla="*/ 7 w 319"/>
                <a:gd name="T33" fmla="*/ 114 h 910"/>
                <a:gd name="T34" fmla="*/ 9 w 319"/>
                <a:gd name="T35" fmla="*/ 114 h 910"/>
                <a:gd name="T36" fmla="*/ 11 w 319"/>
                <a:gd name="T37" fmla="*/ 114 h 910"/>
                <a:gd name="T38" fmla="*/ 13 w 319"/>
                <a:gd name="T39" fmla="*/ 114 h 910"/>
                <a:gd name="T40" fmla="*/ 14 w 319"/>
                <a:gd name="T41" fmla="*/ 113 h 910"/>
                <a:gd name="T42" fmla="*/ 15 w 319"/>
                <a:gd name="T43" fmla="*/ 111 h 910"/>
                <a:gd name="T44" fmla="*/ 17 w 319"/>
                <a:gd name="T45" fmla="*/ 105 h 910"/>
                <a:gd name="T46" fmla="*/ 18 w 319"/>
                <a:gd name="T47" fmla="*/ 95 h 910"/>
                <a:gd name="T48" fmla="*/ 19 w 319"/>
                <a:gd name="T49" fmla="*/ 88 h 910"/>
                <a:gd name="T50" fmla="*/ 20 w 319"/>
                <a:gd name="T51" fmla="*/ 84 h 910"/>
                <a:gd name="T52" fmla="*/ 21 w 319"/>
                <a:gd name="T53" fmla="*/ 80 h 910"/>
                <a:gd name="T54" fmla="*/ 23 w 319"/>
                <a:gd name="T55" fmla="*/ 75 h 910"/>
                <a:gd name="T56" fmla="*/ 25 w 319"/>
                <a:gd name="T57" fmla="*/ 69 h 910"/>
                <a:gd name="T58" fmla="*/ 27 w 319"/>
                <a:gd name="T59" fmla="*/ 60 h 910"/>
                <a:gd name="T60" fmla="*/ 29 w 319"/>
                <a:gd name="T61" fmla="*/ 48 h 910"/>
                <a:gd name="T62" fmla="*/ 32 w 319"/>
                <a:gd name="T63" fmla="*/ 33 h 910"/>
                <a:gd name="T64" fmla="*/ 36 w 319"/>
                <a:gd name="T65" fmla="*/ 22 h 910"/>
                <a:gd name="T66" fmla="*/ 39 w 319"/>
                <a:gd name="T67" fmla="*/ 18 h 910"/>
                <a:gd name="T68" fmla="*/ 39 w 319"/>
                <a:gd name="T69" fmla="*/ 15 h 910"/>
                <a:gd name="T70" fmla="*/ 38 w 319"/>
                <a:gd name="T71" fmla="*/ 11 h 910"/>
                <a:gd name="T72" fmla="*/ 36 w 319"/>
                <a:gd name="T73" fmla="*/ 7 h 910"/>
                <a:gd name="T74" fmla="*/ 32 w 319"/>
                <a:gd name="T75" fmla="*/ 4 h 910"/>
                <a:gd name="T76" fmla="*/ 28 w 319"/>
                <a:gd name="T77" fmla="*/ 2 h 910"/>
                <a:gd name="T78" fmla="*/ 24 w 319"/>
                <a:gd name="T79" fmla="*/ 1 h 9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910">
                  <a:moveTo>
                    <a:pt x="175" y="0"/>
                  </a:moveTo>
                  <a:lnTo>
                    <a:pt x="136" y="6"/>
                  </a:lnTo>
                  <a:lnTo>
                    <a:pt x="103" y="15"/>
                  </a:lnTo>
                  <a:lnTo>
                    <a:pt x="74" y="26"/>
                  </a:lnTo>
                  <a:lnTo>
                    <a:pt x="50" y="39"/>
                  </a:lnTo>
                  <a:lnTo>
                    <a:pt x="31" y="53"/>
                  </a:lnTo>
                  <a:lnTo>
                    <a:pt x="18" y="69"/>
                  </a:lnTo>
                  <a:lnTo>
                    <a:pt x="7" y="85"/>
                  </a:lnTo>
                  <a:lnTo>
                    <a:pt x="1" y="102"/>
                  </a:lnTo>
                  <a:lnTo>
                    <a:pt x="0" y="120"/>
                  </a:lnTo>
                  <a:lnTo>
                    <a:pt x="3" y="137"/>
                  </a:lnTo>
                  <a:lnTo>
                    <a:pt x="10" y="153"/>
                  </a:lnTo>
                  <a:lnTo>
                    <a:pt x="19" y="169"/>
                  </a:lnTo>
                  <a:lnTo>
                    <a:pt x="33" y="183"/>
                  </a:lnTo>
                  <a:lnTo>
                    <a:pt x="50" y="196"/>
                  </a:lnTo>
                  <a:lnTo>
                    <a:pt x="69" y="206"/>
                  </a:lnTo>
                  <a:lnTo>
                    <a:pt x="92" y="214"/>
                  </a:lnTo>
                  <a:lnTo>
                    <a:pt x="87" y="313"/>
                  </a:lnTo>
                  <a:lnTo>
                    <a:pt x="80" y="412"/>
                  </a:lnTo>
                  <a:lnTo>
                    <a:pt x="73" y="511"/>
                  </a:lnTo>
                  <a:lnTo>
                    <a:pt x="67" y="611"/>
                  </a:lnTo>
                  <a:lnTo>
                    <a:pt x="67" y="627"/>
                  </a:lnTo>
                  <a:lnTo>
                    <a:pt x="67" y="643"/>
                  </a:lnTo>
                  <a:lnTo>
                    <a:pt x="66" y="659"/>
                  </a:lnTo>
                  <a:lnTo>
                    <a:pt x="66" y="675"/>
                  </a:lnTo>
                  <a:lnTo>
                    <a:pt x="61" y="720"/>
                  </a:lnTo>
                  <a:lnTo>
                    <a:pt x="57" y="765"/>
                  </a:lnTo>
                  <a:lnTo>
                    <a:pt x="52" y="811"/>
                  </a:lnTo>
                  <a:lnTo>
                    <a:pt x="48" y="856"/>
                  </a:lnTo>
                  <a:lnTo>
                    <a:pt x="50" y="867"/>
                  </a:lnTo>
                  <a:lnTo>
                    <a:pt x="52" y="879"/>
                  </a:lnTo>
                  <a:lnTo>
                    <a:pt x="53" y="892"/>
                  </a:lnTo>
                  <a:lnTo>
                    <a:pt x="56" y="903"/>
                  </a:lnTo>
                  <a:lnTo>
                    <a:pt x="63" y="904"/>
                  </a:lnTo>
                  <a:lnTo>
                    <a:pt x="71" y="904"/>
                  </a:lnTo>
                  <a:lnTo>
                    <a:pt x="78" y="905"/>
                  </a:lnTo>
                  <a:lnTo>
                    <a:pt x="86" y="907"/>
                  </a:lnTo>
                  <a:lnTo>
                    <a:pt x="92" y="908"/>
                  </a:lnTo>
                  <a:lnTo>
                    <a:pt x="101" y="908"/>
                  </a:lnTo>
                  <a:lnTo>
                    <a:pt x="107" y="909"/>
                  </a:lnTo>
                  <a:lnTo>
                    <a:pt x="116" y="910"/>
                  </a:lnTo>
                  <a:lnTo>
                    <a:pt x="119" y="901"/>
                  </a:lnTo>
                  <a:lnTo>
                    <a:pt x="124" y="892"/>
                  </a:lnTo>
                  <a:lnTo>
                    <a:pt x="127" y="882"/>
                  </a:lnTo>
                  <a:lnTo>
                    <a:pt x="132" y="873"/>
                  </a:lnTo>
                  <a:lnTo>
                    <a:pt x="137" y="834"/>
                  </a:lnTo>
                  <a:lnTo>
                    <a:pt x="143" y="796"/>
                  </a:lnTo>
                  <a:lnTo>
                    <a:pt x="148" y="758"/>
                  </a:lnTo>
                  <a:lnTo>
                    <a:pt x="154" y="719"/>
                  </a:lnTo>
                  <a:lnTo>
                    <a:pt x="158" y="702"/>
                  </a:lnTo>
                  <a:lnTo>
                    <a:pt x="162" y="684"/>
                  </a:lnTo>
                  <a:lnTo>
                    <a:pt x="165" y="667"/>
                  </a:lnTo>
                  <a:lnTo>
                    <a:pt x="170" y="650"/>
                  </a:lnTo>
                  <a:lnTo>
                    <a:pt x="175" y="632"/>
                  </a:lnTo>
                  <a:lnTo>
                    <a:pt x="181" y="615"/>
                  </a:lnTo>
                  <a:lnTo>
                    <a:pt x="187" y="598"/>
                  </a:lnTo>
                  <a:lnTo>
                    <a:pt x="193" y="581"/>
                  </a:lnTo>
                  <a:lnTo>
                    <a:pt x="201" y="551"/>
                  </a:lnTo>
                  <a:lnTo>
                    <a:pt x="209" y="516"/>
                  </a:lnTo>
                  <a:lnTo>
                    <a:pt x="218" y="476"/>
                  </a:lnTo>
                  <a:lnTo>
                    <a:pt x="227" y="431"/>
                  </a:lnTo>
                  <a:lnTo>
                    <a:pt x="238" y="380"/>
                  </a:lnTo>
                  <a:lnTo>
                    <a:pt x="250" y="324"/>
                  </a:lnTo>
                  <a:lnTo>
                    <a:pt x="263" y="259"/>
                  </a:lnTo>
                  <a:lnTo>
                    <a:pt x="277" y="189"/>
                  </a:lnTo>
                  <a:lnTo>
                    <a:pt x="294" y="175"/>
                  </a:lnTo>
                  <a:lnTo>
                    <a:pt x="307" y="160"/>
                  </a:lnTo>
                  <a:lnTo>
                    <a:pt x="315" y="144"/>
                  </a:lnTo>
                  <a:lnTo>
                    <a:pt x="318" y="129"/>
                  </a:lnTo>
                  <a:lnTo>
                    <a:pt x="319" y="113"/>
                  </a:lnTo>
                  <a:lnTo>
                    <a:pt x="316" y="98"/>
                  </a:lnTo>
                  <a:lnTo>
                    <a:pt x="310" y="82"/>
                  </a:lnTo>
                  <a:lnTo>
                    <a:pt x="302" y="68"/>
                  </a:lnTo>
                  <a:lnTo>
                    <a:pt x="291" y="54"/>
                  </a:lnTo>
                  <a:lnTo>
                    <a:pt x="278" y="41"/>
                  </a:lnTo>
                  <a:lnTo>
                    <a:pt x="263" y="30"/>
                  </a:lnTo>
                  <a:lnTo>
                    <a:pt x="247" y="19"/>
                  </a:lnTo>
                  <a:lnTo>
                    <a:pt x="230" y="11"/>
                  </a:lnTo>
                  <a:lnTo>
                    <a:pt x="212" y="6"/>
                  </a:lnTo>
                  <a:lnTo>
                    <a:pt x="194" y="1"/>
                  </a:lnTo>
                  <a:lnTo>
                    <a:pt x="17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22" name="Freeform 85"/>
            <p:cNvSpPr>
              <a:spLocks noChangeAspect="1"/>
            </p:cNvSpPr>
            <p:nvPr/>
          </p:nvSpPr>
          <p:spPr bwMode="auto">
            <a:xfrm>
              <a:off x="2121" y="2262"/>
              <a:ext cx="143" cy="448"/>
            </a:xfrm>
            <a:custGeom>
              <a:avLst/>
              <a:gdLst>
                <a:gd name="T0" fmla="*/ 21 w 286"/>
                <a:gd name="T1" fmla="*/ 0 h 896"/>
                <a:gd name="T2" fmla="*/ 16 w 286"/>
                <a:gd name="T3" fmla="*/ 1 h 896"/>
                <a:gd name="T4" fmla="*/ 12 w 286"/>
                <a:gd name="T5" fmla="*/ 2 h 896"/>
                <a:gd name="T6" fmla="*/ 9 w 286"/>
                <a:gd name="T7" fmla="*/ 3 h 896"/>
                <a:gd name="T8" fmla="*/ 6 w 286"/>
                <a:gd name="T9" fmla="*/ 5 h 896"/>
                <a:gd name="T10" fmla="*/ 4 w 286"/>
                <a:gd name="T11" fmla="*/ 7 h 896"/>
                <a:gd name="T12" fmla="*/ 2 w 286"/>
                <a:gd name="T13" fmla="*/ 8 h 896"/>
                <a:gd name="T14" fmla="*/ 1 w 286"/>
                <a:gd name="T15" fmla="*/ 10 h 896"/>
                <a:gd name="T16" fmla="*/ 0 w 286"/>
                <a:gd name="T17" fmla="*/ 12 h 896"/>
                <a:gd name="T18" fmla="*/ 0 w 286"/>
                <a:gd name="T19" fmla="*/ 14 h 896"/>
                <a:gd name="T20" fmla="*/ 1 w 286"/>
                <a:gd name="T21" fmla="*/ 16 h 896"/>
                <a:gd name="T22" fmla="*/ 2 w 286"/>
                <a:gd name="T23" fmla="*/ 18 h 896"/>
                <a:gd name="T24" fmla="*/ 3 w 286"/>
                <a:gd name="T25" fmla="*/ 19 h 896"/>
                <a:gd name="T26" fmla="*/ 5 w 286"/>
                <a:gd name="T27" fmla="*/ 21 h 896"/>
                <a:gd name="T28" fmla="*/ 7 w 286"/>
                <a:gd name="T29" fmla="*/ 22 h 896"/>
                <a:gd name="T30" fmla="*/ 10 w 286"/>
                <a:gd name="T31" fmla="*/ 23 h 896"/>
                <a:gd name="T32" fmla="*/ 12 w 286"/>
                <a:gd name="T33" fmla="*/ 23 h 896"/>
                <a:gd name="T34" fmla="*/ 8 w 286"/>
                <a:gd name="T35" fmla="*/ 76 h 896"/>
                <a:gd name="T36" fmla="*/ 7 w 286"/>
                <a:gd name="T37" fmla="*/ 84 h 896"/>
                <a:gd name="T38" fmla="*/ 5 w 286"/>
                <a:gd name="T39" fmla="*/ 106 h 896"/>
                <a:gd name="T40" fmla="*/ 6 w 286"/>
                <a:gd name="T41" fmla="*/ 112 h 896"/>
                <a:gd name="T42" fmla="*/ 11 w 286"/>
                <a:gd name="T43" fmla="*/ 112 h 896"/>
                <a:gd name="T44" fmla="*/ 13 w 286"/>
                <a:gd name="T45" fmla="*/ 108 h 896"/>
                <a:gd name="T46" fmla="*/ 16 w 286"/>
                <a:gd name="T47" fmla="*/ 89 h 896"/>
                <a:gd name="T48" fmla="*/ 17 w 286"/>
                <a:gd name="T49" fmla="*/ 80 h 896"/>
                <a:gd name="T50" fmla="*/ 20 w 286"/>
                <a:gd name="T51" fmla="*/ 71 h 896"/>
                <a:gd name="T52" fmla="*/ 21 w 286"/>
                <a:gd name="T53" fmla="*/ 68 h 896"/>
                <a:gd name="T54" fmla="*/ 21 w 286"/>
                <a:gd name="T55" fmla="*/ 63 h 896"/>
                <a:gd name="T56" fmla="*/ 22 w 286"/>
                <a:gd name="T57" fmla="*/ 58 h 896"/>
                <a:gd name="T58" fmla="*/ 23 w 286"/>
                <a:gd name="T59" fmla="*/ 53 h 896"/>
                <a:gd name="T60" fmla="*/ 24 w 286"/>
                <a:gd name="T61" fmla="*/ 47 h 896"/>
                <a:gd name="T62" fmla="*/ 26 w 286"/>
                <a:gd name="T63" fmla="*/ 40 h 896"/>
                <a:gd name="T64" fmla="*/ 27 w 286"/>
                <a:gd name="T65" fmla="*/ 32 h 896"/>
                <a:gd name="T66" fmla="*/ 29 w 286"/>
                <a:gd name="T67" fmla="*/ 23 h 896"/>
                <a:gd name="T68" fmla="*/ 34 w 286"/>
                <a:gd name="T69" fmla="*/ 20 h 896"/>
                <a:gd name="T70" fmla="*/ 36 w 286"/>
                <a:gd name="T71" fmla="*/ 16 h 896"/>
                <a:gd name="T72" fmla="*/ 36 w 286"/>
                <a:gd name="T73" fmla="*/ 13 h 896"/>
                <a:gd name="T74" fmla="*/ 35 w 286"/>
                <a:gd name="T75" fmla="*/ 9 h 896"/>
                <a:gd name="T76" fmla="*/ 33 w 286"/>
                <a:gd name="T77" fmla="*/ 6 h 896"/>
                <a:gd name="T78" fmla="*/ 29 w 286"/>
                <a:gd name="T79" fmla="*/ 3 h 896"/>
                <a:gd name="T80" fmla="*/ 25 w 286"/>
                <a:gd name="T81" fmla="*/ 1 h 896"/>
                <a:gd name="T82" fmla="*/ 21 w 286"/>
                <a:gd name="T83" fmla="*/ 0 h 8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6" h="896">
                  <a:moveTo>
                    <a:pt x="166" y="0"/>
                  </a:moveTo>
                  <a:lnTo>
                    <a:pt x="127" y="5"/>
                  </a:lnTo>
                  <a:lnTo>
                    <a:pt x="95" y="13"/>
                  </a:lnTo>
                  <a:lnTo>
                    <a:pt x="67" y="24"/>
                  </a:lnTo>
                  <a:lnTo>
                    <a:pt x="44" y="35"/>
                  </a:lnTo>
                  <a:lnTo>
                    <a:pt x="27" y="49"/>
                  </a:lnTo>
                  <a:lnTo>
                    <a:pt x="13" y="64"/>
                  </a:lnTo>
                  <a:lnTo>
                    <a:pt x="5" y="79"/>
                  </a:lnTo>
                  <a:lnTo>
                    <a:pt x="0" y="94"/>
                  </a:lnTo>
                  <a:lnTo>
                    <a:pt x="0" y="110"/>
                  </a:lnTo>
                  <a:lnTo>
                    <a:pt x="4" y="124"/>
                  </a:lnTo>
                  <a:lnTo>
                    <a:pt x="10" y="138"/>
                  </a:lnTo>
                  <a:lnTo>
                    <a:pt x="22" y="150"/>
                  </a:lnTo>
                  <a:lnTo>
                    <a:pt x="36" y="162"/>
                  </a:lnTo>
                  <a:lnTo>
                    <a:pt x="52" y="170"/>
                  </a:lnTo>
                  <a:lnTo>
                    <a:pt x="73" y="177"/>
                  </a:lnTo>
                  <a:lnTo>
                    <a:pt x="95" y="180"/>
                  </a:lnTo>
                  <a:lnTo>
                    <a:pt x="59" y="601"/>
                  </a:lnTo>
                  <a:lnTo>
                    <a:pt x="55" y="665"/>
                  </a:lnTo>
                  <a:lnTo>
                    <a:pt x="37" y="844"/>
                  </a:lnTo>
                  <a:lnTo>
                    <a:pt x="42" y="890"/>
                  </a:lnTo>
                  <a:lnTo>
                    <a:pt x="86" y="896"/>
                  </a:lnTo>
                  <a:lnTo>
                    <a:pt x="100" y="859"/>
                  </a:lnTo>
                  <a:lnTo>
                    <a:pt x="122" y="706"/>
                  </a:lnTo>
                  <a:lnTo>
                    <a:pt x="136" y="637"/>
                  </a:lnTo>
                  <a:lnTo>
                    <a:pt x="156" y="568"/>
                  </a:lnTo>
                  <a:lnTo>
                    <a:pt x="161" y="538"/>
                  </a:lnTo>
                  <a:lnTo>
                    <a:pt x="167" y="503"/>
                  </a:lnTo>
                  <a:lnTo>
                    <a:pt x="174" y="464"/>
                  </a:lnTo>
                  <a:lnTo>
                    <a:pt x="182" y="419"/>
                  </a:lnTo>
                  <a:lnTo>
                    <a:pt x="191" y="369"/>
                  </a:lnTo>
                  <a:lnTo>
                    <a:pt x="203" y="313"/>
                  </a:lnTo>
                  <a:lnTo>
                    <a:pt x="215" y="250"/>
                  </a:lnTo>
                  <a:lnTo>
                    <a:pt x="230" y="179"/>
                  </a:lnTo>
                  <a:lnTo>
                    <a:pt x="265" y="155"/>
                  </a:lnTo>
                  <a:lnTo>
                    <a:pt x="282" y="127"/>
                  </a:lnTo>
                  <a:lnTo>
                    <a:pt x="286" y="99"/>
                  </a:lnTo>
                  <a:lnTo>
                    <a:pt x="277" y="70"/>
                  </a:lnTo>
                  <a:lnTo>
                    <a:pt x="257" y="43"/>
                  </a:lnTo>
                  <a:lnTo>
                    <a:pt x="230" y="21"/>
                  </a:lnTo>
                  <a:lnTo>
                    <a:pt x="199" y="6"/>
                  </a:lnTo>
                  <a:lnTo>
                    <a:pt x="16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23" name="Freeform 86"/>
            <p:cNvSpPr>
              <a:spLocks noChangeAspect="1"/>
            </p:cNvSpPr>
            <p:nvPr/>
          </p:nvSpPr>
          <p:spPr bwMode="auto">
            <a:xfrm>
              <a:off x="1977" y="2176"/>
              <a:ext cx="173" cy="240"/>
            </a:xfrm>
            <a:custGeom>
              <a:avLst/>
              <a:gdLst>
                <a:gd name="T0" fmla="*/ 34 w 346"/>
                <a:gd name="T1" fmla="*/ 0 h 480"/>
                <a:gd name="T2" fmla="*/ 30 w 346"/>
                <a:gd name="T3" fmla="*/ 2 h 480"/>
                <a:gd name="T4" fmla="*/ 26 w 346"/>
                <a:gd name="T5" fmla="*/ 4 h 480"/>
                <a:gd name="T6" fmla="*/ 22 w 346"/>
                <a:gd name="T7" fmla="*/ 6 h 480"/>
                <a:gd name="T8" fmla="*/ 19 w 346"/>
                <a:gd name="T9" fmla="*/ 8 h 480"/>
                <a:gd name="T10" fmla="*/ 15 w 346"/>
                <a:gd name="T11" fmla="*/ 11 h 480"/>
                <a:gd name="T12" fmla="*/ 12 w 346"/>
                <a:gd name="T13" fmla="*/ 15 h 480"/>
                <a:gd name="T14" fmla="*/ 9 w 346"/>
                <a:gd name="T15" fmla="*/ 18 h 480"/>
                <a:gd name="T16" fmla="*/ 6 w 346"/>
                <a:gd name="T17" fmla="*/ 22 h 480"/>
                <a:gd name="T18" fmla="*/ 4 w 346"/>
                <a:gd name="T19" fmla="*/ 26 h 480"/>
                <a:gd name="T20" fmla="*/ 3 w 346"/>
                <a:gd name="T21" fmla="*/ 30 h 480"/>
                <a:gd name="T22" fmla="*/ 1 w 346"/>
                <a:gd name="T23" fmla="*/ 35 h 480"/>
                <a:gd name="T24" fmla="*/ 1 w 346"/>
                <a:gd name="T25" fmla="*/ 40 h 480"/>
                <a:gd name="T26" fmla="*/ 0 w 346"/>
                <a:gd name="T27" fmla="*/ 45 h 480"/>
                <a:gd name="T28" fmla="*/ 1 w 346"/>
                <a:gd name="T29" fmla="*/ 50 h 480"/>
                <a:gd name="T30" fmla="*/ 2 w 346"/>
                <a:gd name="T31" fmla="*/ 55 h 480"/>
                <a:gd name="T32" fmla="*/ 4 w 346"/>
                <a:gd name="T33" fmla="*/ 60 h 480"/>
                <a:gd name="T34" fmla="*/ 5 w 346"/>
                <a:gd name="T35" fmla="*/ 56 h 480"/>
                <a:gd name="T36" fmla="*/ 6 w 346"/>
                <a:gd name="T37" fmla="*/ 51 h 480"/>
                <a:gd name="T38" fmla="*/ 7 w 346"/>
                <a:gd name="T39" fmla="*/ 47 h 480"/>
                <a:gd name="T40" fmla="*/ 8 w 346"/>
                <a:gd name="T41" fmla="*/ 43 h 480"/>
                <a:gd name="T42" fmla="*/ 10 w 346"/>
                <a:gd name="T43" fmla="*/ 38 h 480"/>
                <a:gd name="T44" fmla="*/ 12 w 346"/>
                <a:gd name="T45" fmla="*/ 34 h 480"/>
                <a:gd name="T46" fmla="*/ 14 w 346"/>
                <a:gd name="T47" fmla="*/ 30 h 480"/>
                <a:gd name="T48" fmla="*/ 16 w 346"/>
                <a:gd name="T49" fmla="*/ 26 h 480"/>
                <a:gd name="T50" fmla="*/ 19 w 346"/>
                <a:gd name="T51" fmla="*/ 22 h 480"/>
                <a:gd name="T52" fmla="*/ 21 w 346"/>
                <a:gd name="T53" fmla="*/ 18 h 480"/>
                <a:gd name="T54" fmla="*/ 24 w 346"/>
                <a:gd name="T55" fmla="*/ 15 h 480"/>
                <a:gd name="T56" fmla="*/ 28 w 346"/>
                <a:gd name="T57" fmla="*/ 12 h 480"/>
                <a:gd name="T58" fmla="*/ 31 w 346"/>
                <a:gd name="T59" fmla="*/ 9 h 480"/>
                <a:gd name="T60" fmla="*/ 35 w 346"/>
                <a:gd name="T61" fmla="*/ 6 h 480"/>
                <a:gd name="T62" fmla="*/ 39 w 346"/>
                <a:gd name="T63" fmla="*/ 4 h 480"/>
                <a:gd name="T64" fmla="*/ 44 w 346"/>
                <a:gd name="T65" fmla="*/ 1 h 480"/>
                <a:gd name="T66" fmla="*/ 34 w 346"/>
                <a:gd name="T67" fmla="*/ 0 h 4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6" h="480">
                  <a:moveTo>
                    <a:pt x="266" y="0"/>
                  </a:moveTo>
                  <a:lnTo>
                    <a:pt x="235" y="11"/>
                  </a:lnTo>
                  <a:lnTo>
                    <a:pt x="205" y="25"/>
                  </a:lnTo>
                  <a:lnTo>
                    <a:pt x="175" y="44"/>
                  </a:lnTo>
                  <a:lnTo>
                    <a:pt x="146" y="63"/>
                  </a:lnTo>
                  <a:lnTo>
                    <a:pt x="119" y="87"/>
                  </a:lnTo>
                  <a:lnTo>
                    <a:pt x="93" y="113"/>
                  </a:lnTo>
                  <a:lnTo>
                    <a:pt x="69" y="142"/>
                  </a:lnTo>
                  <a:lnTo>
                    <a:pt x="48" y="173"/>
                  </a:lnTo>
                  <a:lnTo>
                    <a:pt x="31" y="205"/>
                  </a:lnTo>
                  <a:lnTo>
                    <a:pt x="17" y="240"/>
                  </a:lnTo>
                  <a:lnTo>
                    <a:pt x="7" y="276"/>
                  </a:lnTo>
                  <a:lnTo>
                    <a:pt x="1" y="314"/>
                  </a:lnTo>
                  <a:lnTo>
                    <a:pt x="0" y="355"/>
                  </a:lnTo>
                  <a:lnTo>
                    <a:pt x="5" y="395"/>
                  </a:lnTo>
                  <a:lnTo>
                    <a:pt x="14" y="438"/>
                  </a:lnTo>
                  <a:lnTo>
                    <a:pt x="30" y="480"/>
                  </a:lnTo>
                  <a:lnTo>
                    <a:pt x="36" y="445"/>
                  </a:lnTo>
                  <a:lnTo>
                    <a:pt x="43" y="408"/>
                  </a:lnTo>
                  <a:lnTo>
                    <a:pt x="52" y="372"/>
                  </a:lnTo>
                  <a:lnTo>
                    <a:pt x="63" y="337"/>
                  </a:lnTo>
                  <a:lnTo>
                    <a:pt x="76" y="303"/>
                  </a:lnTo>
                  <a:lnTo>
                    <a:pt x="91" y="268"/>
                  </a:lnTo>
                  <a:lnTo>
                    <a:pt x="107" y="236"/>
                  </a:lnTo>
                  <a:lnTo>
                    <a:pt x="126" y="204"/>
                  </a:lnTo>
                  <a:lnTo>
                    <a:pt x="146" y="174"/>
                  </a:lnTo>
                  <a:lnTo>
                    <a:pt x="168" y="144"/>
                  </a:lnTo>
                  <a:lnTo>
                    <a:pt x="192" y="116"/>
                  </a:lnTo>
                  <a:lnTo>
                    <a:pt x="219" y="91"/>
                  </a:lnTo>
                  <a:lnTo>
                    <a:pt x="248" y="67"/>
                  </a:lnTo>
                  <a:lnTo>
                    <a:pt x="278" y="45"/>
                  </a:lnTo>
                  <a:lnTo>
                    <a:pt x="311" y="25"/>
                  </a:lnTo>
                  <a:lnTo>
                    <a:pt x="346" y="8"/>
                  </a:lnTo>
                  <a:lnTo>
                    <a:pt x="26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24" name="Freeform 87"/>
            <p:cNvSpPr>
              <a:spLocks noChangeAspect="1"/>
            </p:cNvSpPr>
            <p:nvPr/>
          </p:nvSpPr>
          <p:spPr bwMode="auto">
            <a:xfrm>
              <a:off x="1979" y="2178"/>
              <a:ext cx="169" cy="235"/>
            </a:xfrm>
            <a:custGeom>
              <a:avLst/>
              <a:gdLst>
                <a:gd name="T0" fmla="*/ 33 w 337"/>
                <a:gd name="T1" fmla="*/ 0 h 469"/>
                <a:gd name="T2" fmla="*/ 29 w 337"/>
                <a:gd name="T3" fmla="*/ 2 h 469"/>
                <a:gd name="T4" fmla="*/ 25 w 337"/>
                <a:gd name="T5" fmla="*/ 4 h 469"/>
                <a:gd name="T6" fmla="*/ 22 w 337"/>
                <a:gd name="T7" fmla="*/ 6 h 469"/>
                <a:gd name="T8" fmla="*/ 18 w 337"/>
                <a:gd name="T9" fmla="*/ 8 h 469"/>
                <a:gd name="T10" fmla="*/ 15 w 337"/>
                <a:gd name="T11" fmla="*/ 11 h 469"/>
                <a:gd name="T12" fmla="*/ 12 w 337"/>
                <a:gd name="T13" fmla="*/ 14 h 469"/>
                <a:gd name="T14" fmla="*/ 9 w 337"/>
                <a:gd name="T15" fmla="*/ 18 h 469"/>
                <a:gd name="T16" fmla="*/ 6 w 337"/>
                <a:gd name="T17" fmla="*/ 22 h 469"/>
                <a:gd name="T18" fmla="*/ 4 w 337"/>
                <a:gd name="T19" fmla="*/ 25 h 469"/>
                <a:gd name="T20" fmla="*/ 3 w 337"/>
                <a:gd name="T21" fmla="*/ 30 h 469"/>
                <a:gd name="T22" fmla="*/ 1 w 337"/>
                <a:gd name="T23" fmla="*/ 34 h 469"/>
                <a:gd name="T24" fmla="*/ 1 w 337"/>
                <a:gd name="T25" fmla="*/ 39 h 469"/>
                <a:gd name="T26" fmla="*/ 0 w 337"/>
                <a:gd name="T27" fmla="*/ 44 h 469"/>
                <a:gd name="T28" fmla="*/ 1 w 337"/>
                <a:gd name="T29" fmla="*/ 49 h 469"/>
                <a:gd name="T30" fmla="*/ 2 w 337"/>
                <a:gd name="T31" fmla="*/ 54 h 469"/>
                <a:gd name="T32" fmla="*/ 4 w 337"/>
                <a:gd name="T33" fmla="*/ 59 h 469"/>
                <a:gd name="T34" fmla="*/ 5 w 337"/>
                <a:gd name="T35" fmla="*/ 55 h 469"/>
                <a:gd name="T36" fmla="*/ 5 w 337"/>
                <a:gd name="T37" fmla="*/ 50 h 469"/>
                <a:gd name="T38" fmla="*/ 7 w 337"/>
                <a:gd name="T39" fmla="*/ 46 h 469"/>
                <a:gd name="T40" fmla="*/ 8 w 337"/>
                <a:gd name="T41" fmla="*/ 41 h 469"/>
                <a:gd name="T42" fmla="*/ 9 w 337"/>
                <a:gd name="T43" fmla="*/ 37 h 469"/>
                <a:gd name="T44" fmla="*/ 11 w 337"/>
                <a:gd name="T45" fmla="*/ 33 h 469"/>
                <a:gd name="T46" fmla="*/ 13 w 337"/>
                <a:gd name="T47" fmla="*/ 29 h 469"/>
                <a:gd name="T48" fmla="*/ 15 w 337"/>
                <a:gd name="T49" fmla="*/ 25 h 469"/>
                <a:gd name="T50" fmla="*/ 18 w 337"/>
                <a:gd name="T51" fmla="*/ 21 h 469"/>
                <a:gd name="T52" fmla="*/ 21 w 337"/>
                <a:gd name="T53" fmla="*/ 18 h 469"/>
                <a:gd name="T54" fmla="*/ 24 w 337"/>
                <a:gd name="T55" fmla="*/ 14 h 469"/>
                <a:gd name="T56" fmla="*/ 27 w 337"/>
                <a:gd name="T57" fmla="*/ 11 h 469"/>
                <a:gd name="T58" fmla="*/ 30 w 337"/>
                <a:gd name="T59" fmla="*/ 8 h 469"/>
                <a:gd name="T60" fmla="*/ 34 w 337"/>
                <a:gd name="T61" fmla="*/ 6 h 469"/>
                <a:gd name="T62" fmla="*/ 38 w 337"/>
                <a:gd name="T63" fmla="*/ 3 h 469"/>
                <a:gd name="T64" fmla="*/ 43 w 337"/>
                <a:gd name="T65" fmla="*/ 1 h 469"/>
                <a:gd name="T66" fmla="*/ 41 w 337"/>
                <a:gd name="T67" fmla="*/ 1 h 469"/>
                <a:gd name="T68" fmla="*/ 40 w 337"/>
                <a:gd name="T69" fmla="*/ 1 h 469"/>
                <a:gd name="T70" fmla="*/ 39 w 337"/>
                <a:gd name="T71" fmla="*/ 1 h 469"/>
                <a:gd name="T72" fmla="*/ 38 w 337"/>
                <a:gd name="T73" fmla="*/ 1 h 469"/>
                <a:gd name="T74" fmla="*/ 37 w 337"/>
                <a:gd name="T75" fmla="*/ 1 h 469"/>
                <a:gd name="T76" fmla="*/ 35 w 337"/>
                <a:gd name="T77" fmla="*/ 1 h 469"/>
                <a:gd name="T78" fmla="*/ 34 w 337"/>
                <a:gd name="T79" fmla="*/ 0 h 469"/>
                <a:gd name="T80" fmla="*/ 33 w 337"/>
                <a:gd name="T81" fmla="*/ 0 h 4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 h="469">
                  <a:moveTo>
                    <a:pt x="259" y="0"/>
                  </a:moveTo>
                  <a:lnTo>
                    <a:pt x="229" y="12"/>
                  </a:lnTo>
                  <a:lnTo>
                    <a:pt x="200" y="26"/>
                  </a:lnTo>
                  <a:lnTo>
                    <a:pt x="170" y="44"/>
                  </a:lnTo>
                  <a:lnTo>
                    <a:pt x="142" y="64"/>
                  </a:lnTo>
                  <a:lnTo>
                    <a:pt x="116" y="86"/>
                  </a:lnTo>
                  <a:lnTo>
                    <a:pt x="91" y="111"/>
                  </a:lnTo>
                  <a:lnTo>
                    <a:pt x="67" y="139"/>
                  </a:lnTo>
                  <a:lnTo>
                    <a:pt x="48" y="169"/>
                  </a:lnTo>
                  <a:lnTo>
                    <a:pt x="31" y="200"/>
                  </a:lnTo>
                  <a:lnTo>
                    <a:pt x="17" y="233"/>
                  </a:lnTo>
                  <a:lnTo>
                    <a:pt x="6" y="269"/>
                  </a:lnTo>
                  <a:lnTo>
                    <a:pt x="1" y="306"/>
                  </a:lnTo>
                  <a:lnTo>
                    <a:pt x="0" y="345"/>
                  </a:lnTo>
                  <a:lnTo>
                    <a:pt x="3" y="385"/>
                  </a:lnTo>
                  <a:lnTo>
                    <a:pt x="12" y="427"/>
                  </a:lnTo>
                  <a:lnTo>
                    <a:pt x="27" y="469"/>
                  </a:lnTo>
                  <a:lnTo>
                    <a:pt x="33" y="434"/>
                  </a:lnTo>
                  <a:lnTo>
                    <a:pt x="40" y="397"/>
                  </a:lnTo>
                  <a:lnTo>
                    <a:pt x="49" y="362"/>
                  </a:lnTo>
                  <a:lnTo>
                    <a:pt x="59" y="328"/>
                  </a:lnTo>
                  <a:lnTo>
                    <a:pt x="72" y="293"/>
                  </a:lnTo>
                  <a:lnTo>
                    <a:pt x="86" y="260"/>
                  </a:lnTo>
                  <a:lnTo>
                    <a:pt x="102" y="227"/>
                  </a:lnTo>
                  <a:lnTo>
                    <a:pt x="120" y="196"/>
                  </a:lnTo>
                  <a:lnTo>
                    <a:pt x="140" y="166"/>
                  </a:lnTo>
                  <a:lnTo>
                    <a:pt x="162" y="139"/>
                  </a:lnTo>
                  <a:lnTo>
                    <a:pt x="185" y="111"/>
                  </a:lnTo>
                  <a:lnTo>
                    <a:pt x="211" y="87"/>
                  </a:lnTo>
                  <a:lnTo>
                    <a:pt x="239" y="63"/>
                  </a:lnTo>
                  <a:lnTo>
                    <a:pt x="270" y="42"/>
                  </a:lnTo>
                  <a:lnTo>
                    <a:pt x="302" y="22"/>
                  </a:lnTo>
                  <a:lnTo>
                    <a:pt x="337" y="5"/>
                  </a:lnTo>
                  <a:lnTo>
                    <a:pt x="327" y="5"/>
                  </a:lnTo>
                  <a:lnTo>
                    <a:pt x="317" y="4"/>
                  </a:lnTo>
                  <a:lnTo>
                    <a:pt x="307" y="4"/>
                  </a:lnTo>
                  <a:lnTo>
                    <a:pt x="298" y="3"/>
                  </a:lnTo>
                  <a:lnTo>
                    <a:pt x="289" y="2"/>
                  </a:lnTo>
                  <a:lnTo>
                    <a:pt x="278" y="2"/>
                  </a:lnTo>
                  <a:lnTo>
                    <a:pt x="269" y="0"/>
                  </a:lnTo>
                  <a:lnTo>
                    <a:pt x="25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25" name="Freeform 88"/>
            <p:cNvSpPr>
              <a:spLocks noChangeAspect="1"/>
            </p:cNvSpPr>
            <p:nvPr/>
          </p:nvSpPr>
          <p:spPr bwMode="auto">
            <a:xfrm>
              <a:off x="1980" y="2180"/>
              <a:ext cx="166" cy="229"/>
            </a:xfrm>
            <a:custGeom>
              <a:avLst/>
              <a:gdLst>
                <a:gd name="T0" fmla="*/ 32 w 332"/>
                <a:gd name="T1" fmla="*/ 0 h 458"/>
                <a:gd name="T2" fmla="*/ 28 w 332"/>
                <a:gd name="T3" fmla="*/ 2 h 458"/>
                <a:gd name="T4" fmla="*/ 25 w 332"/>
                <a:gd name="T5" fmla="*/ 4 h 458"/>
                <a:gd name="T6" fmla="*/ 21 w 332"/>
                <a:gd name="T7" fmla="*/ 6 h 458"/>
                <a:gd name="T8" fmla="*/ 18 w 332"/>
                <a:gd name="T9" fmla="*/ 8 h 458"/>
                <a:gd name="T10" fmla="*/ 15 w 332"/>
                <a:gd name="T11" fmla="*/ 11 h 458"/>
                <a:gd name="T12" fmla="*/ 12 w 332"/>
                <a:gd name="T13" fmla="*/ 14 h 458"/>
                <a:gd name="T14" fmla="*/ 9 w 332"/>
                <a:gd name="T15" fmla="*/ 17 h 458"/>
                <a:gd name="T16" fmla="*/ 6 w 332"/>
                <a:gd name="T17" fmla="*/ 21 h 458"/>
                <a:gd name="T18" fmla="*/ 4 w 332"/>
                <a:gd name="T19" fmla="*/ 25 h 458"/>
                <a:gd name="T20" fmla="*/ 3 w 332"/>
                <a:gd name="T21" fmla="*/ 29 h 458"/>
                <a:gd name="T22" fmla="*/ 1 w 332"/>
                <a:gd name="T23" fmla="*/ 33 h 458"/>
                <a:gd name="T24" fmla="*/ 1 w 332"/>
                <a:gd name="T25" fmla="*/ 38 h 458"/>
                <a:gd name="T26" fmla="*/ 0 w 332"/>
                <a:gd name="T27" fmla="*/ 42 h 458"/>
                <a:gd name="T28" fmla="*/ 1 w 332"/>
                <a:gd name="T29" fmla="*/ 47 h 458"/>
                <a:gd name="T30" fmla="*/ 2 w 332"/>
                <a:gd name="T31" fmla="*/ 52 h 458"/>
                <a:gd name="T32" fmla="*/ 4 w 332"/>
                <a:gd name="T33" fmla="*/ 58 h 458"/>
                <a:gd name="T34" fmla="*/ 4 w 332"/>
                <a:gd name="T35" fmla="*/ 53 h 458"/>
                <a:gd name="T36" fmla="*/ 5 w 332"/>
                <a:gd name="T37" fmla="*/ 49 h 458"/>
                <a:gd name="T38" fmla="*/ 6 w 332"/>
                <a:gd name="T39" fmla="*/ 44 h 458"/>
                <a:gd name="T40" fmla="*/ 8 w 332"/>
                <a:gd name="T41" fmla="*/ 40 h 458"/>
                <a:gd name="T42" fmla="*/ 9 w 332"/>
                <a:gd name="T43" fmla="*/ 36 h 458"/>
                <a:gd name="T44" fmla="*/ 11 w 332"/>
                <a:gd name="T45" fmla="*/ 32 h 458"/>
                <a:gd name="T46" fmla="*/ 13 w 332"/>
                <a:gd name="T47" fmla="*/ 28 h 458"/>
                <a:gd name="T48" fmla="*/ 15 w 332"/>
                <a:gd name="T49" fmla="*/ 24 h 458"/>
                <a:gd name="T50" fmla="*/ 17 w 332"/>
                <a:gd name="T51" fmla="*/ 20 h 458"/>
                <a:gd name="T52" fmla="*/ 20 w 332"/>
                <a:gd name="T53" fmla="*/ 17 h 458"/>
                <a:gd name="T54" fmla="*/ 23 w 332"/>
                <a:gd name="T55" fmla="*/ 14 h 458"/>
                <a:gd name="T56" fmla="*/ 26 w 332"/>
                <a:gd name="T57" fmla="*/ 11 h 458"/>
                <a:gd name="T58" fmla="*/ 30 w 332"/>
                <a:gd name="T59" fmla="*/ 8 h 458"/>
                <a:gd name="T60" fmla="*/ 34 w 332"/>
                <a:gd name="T61" fmla="*/ 5 h 458"/>
                <a:gd name="T62" fmla="*/ 38 w 332"/>
                <a:gd name="T63" fmla="*/ 3 h 458"/>
                <a:gd name="T64" fmla="*/ 42 w 332"/>
                <a:gd name="T65" fmla="*/ 1 h 458"/>
                <a:gd name="T66" fmla="*/ 41 w 332"/>
                <a:gd name="T67" fmla="*/ 1 h 458"/>
                <a:gd name="T68" fmla="*/ 39 w 332"/>
                <a:gd name="T69" fmla="*/ 1 h 458"/>
                <a:gd name="T70" fmla="*/ 38 w 332"/>
                <a:gd name="T71" fmla="*/ 1 h 458"/>
                <a:gd name="T72" fmla="*/ 37 w 332"/>
                <a:gd name="T73" fmla="*/ 1 h 458"/>
                <a:gd name="T74" fmla="*/ 36 w 332"/>
                <a:gd name="T75" fmla="*/ 1 h 458"/>
                <a:gd name="T76" fmla="*/ 35 w 332"/>
                <a:gd name="T77" fmla="*/ 1 h 458"/>
                <a:gd name="T78" fmla="*/ 33 w 332"/>
                <a:gd name="T79" fmla="*/ 0 h 458"/>
                <a:gd name="T80" fmla="*/ 32 w 332"/>
                <a:gd name="T81" fmla="*/ 0 h 4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2" h="458">
                  <a:moveTo>
                    <a:pt x="253" y="0"/>
                  </a:moveTo>
                  <a:lnTo>
                    <a:pt x="224" y="11"/>
                  </a:lnTo>
                  <a:lnTo>
                    <a:pt x="196" y="26"/>
                  </a:lnTo>
                  <a:lnTo>
                    <a:pt x="168" y="44"/>
                  </a:lnTo>
                  <a:lnTo>
                    <a:pt x="140" y="63"/>
                  </a:lnTo>
                  <a:lnTo>
                    <a:pt x="114" y="85"/>
                  </a:lnTo>
                  <a:lnTo>
                    <a:pt x="90" y="109"/>
                  </a:lnTo>
                  <a:lnTo>
                    <a:pt x="68" y="136"/>
                  </a:lnTo>
                  <a:lnTo>
                    <a:pt x="48" y="165"/>
                  </a:lnTo>
                  <a:lnTo>
                    <a:pt x="31" y="195"/>
                  </a:lnTo>
                  <a:lnTo>
                    <a:pt x="18" y="228"/>
                  </a:lnTo>
                  <a:lnTo>
                    <a:pt x="8" y="263"/>
                  </a:lnTo>
                  <a:lnTo>
                    <a:pt x="2" y="298"/>
                  </a:lnTo>
                  <a:lnTo>
                    <a:pt x="0" y="336"/>
                  </a:lnTo>
                  <a:lnTo>
                    <a:pt x="3" y="376"/>
                  </a:lnTo>
                  <a:lnTo>
                    <a:pt x="12" y="416"/>
                  </a:lnTo>
                  <a:lnTo>
                    <a:pt x="26" y="458"/>
                  </a:lnTo>
                  <a:lnTo>
                    <a:pt x="32" y="422"/>
                  </a:lnTo>
                  <a:lnTo>
                    <a:pt x="39" y="386"/>
                  </a:lnTo>
                  <a:lnTo>
                    <a:pt x="47" y="351"/>
                  </a:lnTo>
                  <a:lnTo>
                    <a:pt x="57" y="317"/>
                  </a:lnTo>
                  <a:lnTo>
                    <a:pt x="69" y="283"/>
                  </a:lnTo>
                  <a:lnTo>
                    <a:pt x="83" y="250"/>
                  </a:lnTo>
                  <a:lnTo>
                    <a:pt x="99" y="219"/>
                  </a:lnTo>
                  <a:lnTo>
                    <a:pt x="116" y="189"/>
                  </a:lnTo>
                  <a:lnTo>
                    <a:pt x="136" y="160"/>
                  </a:lnTo>
                  <a:lnTo>
                    <a:pt x="156" y="132"/>
                  </a:lnTo>
                  <a:lnTo>
                    <a:pt x="181" y="106"/>
                  </a:lnTo>
                  <a:lnTo>
                    <a:pt x="206" y="82"/>
                  </a:lnTo>
                  <a:lnTo>
                    <a:pt x="234" y="59"/>
                  </a:lnTo>
                  <a:lnTo>
                    <a:pt x="265" y="38"/>
                  </a:lnTo>
                  <a:lnTo>
                    <a:pt x="297" y="20"/>
                  </a:lnTo>
                  <a:lnTo>
                    <a:pt x="332" y="3"/>
                  </a:lnTo>
                  <a:lnTo>
                    <a:pt x="321" y="3"/>
                  </a:lnTo>
                  <a:lnTo>
                    <a:pt x="312" y="2"/>
                  </a:lnTo>
                  <a:lnTo>
                    <a:pt x="302" y="2"/>
                  </a:lnTo>
                  <a:lnTo>
                    <a:pt x="292" y="1"/>
                  </a:lnTo>
                  <a:lnTo>
                    <a:pt x="282" y="1"/>
                  </a:lnTo>
                  <a:lnTo>
                    <a:pt x="273" y="1"/>
                  </a:lnTo>
                  <a:lnTo>
                    <a:pt x="262" y="0"/>
                  </a:lnTo>
                  <a:lnTo>
                    <a:pt x="25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26" name="Freeform 89"/>
            <p:cNvSpPr>
              <a:spLocks noChangeAspect="1"/>
            </p:cNvSpPr>
            <p:nvPr/>
          </p:nvSpPr>
          <p:spPr bwMode="auto">
            <a:xfrm>
              <a:off x="1982" y="2181"/>
              <a:ext cx="161" cy="225"/>
            </a:xfrm>
            <a:custGeom>
              <a:avLst/>
              <a:gdLst>
                <a:gd name="T0" fmla="*/ 30 w 324"/>
                <a:gd name="T1" fmla="*/ 0 h 451"/>
                <a:gd name="T2" fmla="*/ 27 w 324"/>
                <a:gd name="T3" fmla="*/ 1 h 451"/>
                <a:gd name="T4" fmla="*/ 23 w 324"/>
                <a:gd name="T5" fmla="*/ 3 h 451"/>
                <a:gd name="T6" fmla="*/ 20 w 324"/>
                <a:gd name="T7" fmla="*/ 5 h 451"/>
                <a:gd name="T8" fmla="*/ 17 w 324"/>
                <a:gd name="T9" fmla="*/ 8 h 451"/>
                <a:gd name="T10" fmla="*/ 14 w 324"/>
                <a:gd name="T11" fmla="*/ 10 h 451"/>
                <a:gd name="T12" fmla="*/ 11 w 324"/>
                <a:gd name="T13" fmla="*/ 13 h 451"/>
                <a:gd name="T14" fmla="*/ 8 w 324"/>
                <a:gd name="T15" fmla="*/ 16 h 451"/>
                <a:gd name="T16" fmla="*/ 6 w 324"/>
                <a:gd name="T17" fmla="*/ 20 h 451"/>
                <a:gd name="T18" fmla="*/ 3 w 324"/>
                <a:gd name="T19" fmla="*/ 24 h 451"/>
                <a:gd name="T20" fmla="*/ 2 w 324"/>
                <a:gd name="T21" fmla="*/ 28 h 451"/>
                <a:gd name="T22" fmla="*/ 1 w 324"/>
                <a:gd name="T23" fmla="*/ 32 h 451"/>
                <a:gd name="T24" fmla="*/ 0 w 324"/>
                <a:gd name="T25" fmla="*/ 36 h 451"/>
                <a:gd name="T26" fmla="*/ 0 w 324"/>
                <a:gd name="T27" fmla="*/ 41 h 451"/>
                <a:gd name="T28" fmla="*/ 0 w 324"/>
                <a:gd name="T29" fmla="*/ 46 h 451"/>
                <a:gd name="T30" fmla="*/ 1 w 324"/>
                <a:gd name="T31" fmla="*/ 51 h 451"/>
                <a:gd name="T32" fmla="*/ 3 w 324"/>
                <a:gd name="T33" fmla="*/ 56 h 451"/>
                <a:gd name="T34" fmla="*/ 3 w 324"/>
                <a:gd name="T35" fmla="*/ 51 h 451"/>
                <a:gd name="T36" fmla="*/ 4 w 324"/>
                <a:gd name="T37" fmla="*/ 47 h 451"/>
                <a:gd name="T38" fmla="*/ 5 w 324"/>
                <a:gd name="T39" fmla="*/ 43 h 451"/>
                <a:gd name="T40" fmla="*/ 6 w 324"/>
                <a:gd name="T41" fmla="*/ 38 h 451"/>
                <a:gd name="T42" fmla="*/ 8 w 324"/>
                <a:gd name="T43" fmla="*/ 34 h 451"/>
                <a:gd name="T44" fmla="*/ 9 w 324"/>
                <a:gd name="T45" fmla="*/ 30 h 451"/>
                <a:gd name="T46" fmla="*/ 11 w 324"/>
                <a:gd name="T47" fmla="*/ 26 h 451"/>
                <a:gd name="T48" fmla="*/ 13 w 324"/>
                <a:gd name="T49" fmla="*/ 22 h 451"/>
                <a:gd name="T50" fmla="*/ 16 w 324"/>
                <a:gd name="T51" fmla="*/ 19 h 451"/>
                <a:gd name="T52" fmla="*/ 18 w 324"/>
                <a:gd name="T53" fmla="*/ 15 h 451"/>
                <a:gd name="T54" fmla="*/ 21 w 324"/>
                <a:gd name="T55" fmla="*/ 12 h 451"/>
                <a:gd name="T56" fmla="*/ 24 w 324"/>
                <a:gd name="T57" fmla="*/ 9 h 451"/>
                <a:gd name="T58" fmla="*/ 28 w 324"/>
                <a:gd name="T59" fmla="*/ 7 h 451"/>
                <a:gd name="T60" fmla="*/ 32 w 324"/>
                <a:gd name="T61" fmla="*/ 4 h 451"/>
                <a:gd name="T62" fmla="*/ 36 w 324"/>
                <a:gd name="T63" fmla="*/ 2 h 451"/>
                <a:gd name="T64" fmla="*/ 40 w 324"/>
                <a:gd name="T65" fmla="*/ 0 h 451"/>
                <a:gd name="T66" fmla="*/ 39 w 324"/>
                <a:gd name="T67" fmla="*/ 0 h 451"/>
                <a:gd name="T68" fmla="*/ 37 w 324"/>
                <a:gd name="T69" fmla="*/ 0 h 451"/>
                <a:gd name="T70" fmla="*/ 36 w 324"/>
                <a:gd name="T71" fmla="*/ 0 h 451"/>
                <a:gd name="T72" fmla="*/ 35 w 324"/>
                <a:gd name="T73" fmla="*/ 0 h 451"/>
                <a:gd name="T74" fmla="*/ 34 w 324"/>
                <a:gd name="T75" fmla="*/ 0 h 451"/>
                <a:gd name="T76" fmla="*/ 33 w 324"/>
                <a:gd name="T77" fmla="*/ 0 h 451"/>
                <a:gd name="T78" fmla="*/ 31 w 324"/>
                <a:gd name="T79" fmla="*/ 0 h 451"/>
                <a:gd name="T80" fmla="*/ 30 w 324"/>
                <a:gd name="T81" fmla="*/ 0 h 4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4" h="451">
                  <a:moveTo>
                    <a:pt x="247" y="0"/>
                  </a:moveTo>
                  <a:lnTo>
                    <a:pt x="219" y="13"/>
                  </a:lnTo>
                  <a:lnTo>
                    <a:pt x="192" y="28"/>
                  </a:lnTo>
                  <a:lnTo>
                    <a:pt x="164" y="45"/>
                  </a:lnTo>
                  <a:lnTo>
                    <a:pt x="137" y="64"/>
                  </a:lnTo>
                  <a:lnTo>
                    <a:pt x="112" y="85"/>
                  </a:lnTo>
                  <a:lnTo>
                    <a:pt x="89" y="110"/>
                  </a:lnTo>
                  <a:lnTo>
                    <a:pt x="67" y="135"/>
                  </a:lnTo>
                  <a:lnTo>
                    <a:pt x="48" y="163"/>
                  </a:lnTo>
                  <a:lnTo>
                    <a:pt x="31" y="193"/>
                  </a:lnTo>
                  <a:lnTo>
                    <a:pt x="18" y="224"/>
                  </a:lnTo>
                  <a:lnTo>
                    <a:pt x="8" y="257"/>
                  </a:lnTo>
                  <a:lnTo>
                    <a:pt x="3" y="293"/>
                  </a:lnTo>
                  <a:lnTo>
                    <a:pt x="0" y="330"/>
                  </a:lnTo>
                  <a:lnTo>
                    <a:pt x="4" y="369"/>
                  </a:lnTo>
                  <a:lnTo>
                    <a:pt x="11" y="409"/>
                  </a:lnTo>
                  <a:lnTo>
                    <a:pt x="24" y="451"/>
                  </a:lnTo>
                  <a:lnTo>
                    <a:pt x="30" y="414"/>
                  </a:lnTo>
                  <a:lnTo>
                    <a:pt x="36" y="378"/>
                  </a:lnTo>
                  <a:lnTo>
                    <a:pt x="44" y="344"/>
                  </a:lnTo>
                  <a:lnTo>
                    <a:pt x="54" y="309"/>
                  </a:lnTo>
                  <a:lnTo>
                    <a:pt x="66" y="276"/>
                  </a:lnTo>
                  <a:lnTo>
                    <a:pt x="79" y="243"/>
                  </a:lnTo>
                  <a:lnTo>
                    <a:pt x="95" y="212"/>
                  </a:lnTo>
                  <a:lnTo>
                    <a:pt x="111" y="182"/>
                  </a:lnTo>
                  <a:lnTo>
                    <a:pt x="130" y="155"/>
                  </a:lnTo>
                  <a:lnTo>
                    <a:pt x="151" y="127"/>
                  </a:lnTo>
                  <a:lnTo>
                    <a:pt x="174" y="102"/>
                  </a:lnTo>
                  <a:lnTo>
                    <a:pt x="200" y="79"/>
                  </a:lnTo>
                  <a:lnTo>
                    <a:pt x="227" y="57"/>
                  </a:lnTo>
                  <a:lnTo>
                    <a:pt x="257" y="37"/>
                  </a:lnTo>
                  <a:lnTo>
                    <a:pt x="289" y="19"/>
                  </a:lnTo>
                  <a:lnTo>
                    <a:pt x="324" y="3"/>
                  </a:lnTo>
                  <a:lnTo>
                    <a:pt x="314" y="3"/>
                  </a:lnTo>
                  <a:lnTo>
                    <a:pt x="304" y="1"/>
                  </a:lnTo>
                  <a:lnTo>
                    <a:pt x="294" y="1"/>
                  </a:lnTo>
                  <a:lnTo>
                    <a:pt x="285" y="1"/>
                  </a:lnTo>
                  <a:lnTo>
                    <a:pt x="276" y="1"/>
                  </a:lnTo>
                  <a:lnTo>
                    <a:pt x="266" y="1"/>
                  </a:lnTo>
                  <a:lnTo>
                    <a:pt x="256" y="0"/>
                  </a:lnTo>
                  <a:lnTo>
                    <a:pt x="2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27" name="Freeform 90"/>
            <p:cNvSpPr>
              <a:spLocks noChangeAspect="1"/>
            </p:cNvSpPr>
            <p:nvPr/>
          </p:nvSpPr>
          <p:spPr bwMode="auto">
            <a:xfrm>
              <a:off x="1983" y="2183"/>
              <a:ext cx="158" cy="220"/>
            </a:xfrm>
            <a:custGeom>
              <a:avLst/>
              <a:gdLst>
                <a:gd name="T0" fmla="*/ 30 w 316"/>
                <a:gd name="T1" fmla="*/ 0 h 440"/>
                <a:gd name="T2" fmla="*/ 27 w 316"/>
                <a:gd name="T3" fmla="*/ 2 h 440"/>
                <a:gd name="T4" fmla="*/ 24 w 316"/>
                <a:gd name="T5" fmla="*/ 4 h 440"/>
                <a:gd name="T6" fmla="*/ 20 w 316"/>
                <a:gd name="T7" fmla="*/ 6 h 440"/>
                <a:gd name="T8" fmla="*/ 17 w 316"/>
                <a:gd name="T9" fmla="*/ 8 h 440"/>
                <a:gd name="T10" fmla="*/ 14 w 316"/>
                <a:gd name="T11" fmla="*/ 11 h 440"/>
                <a:gd name="T12" fmla="*/ 11 w 316"/>
                <a:gd name="T13" fmla="*/ 14 h 440"/>
                <a:gd name="T14" fmla="*/ 9 w 316"/>
                <a:gd name="T15" fmla="*/ 17 h 440"/>
                <a:gd name="T16" fmla="*/ 6 w 316"/>
                <a:gd name="T17" fmla="*/ 20 h 440"/>
                <a:gd name="T18" fmla="*/ 4 w 316"/>
                <a:gd name="T19" fmla="*/ 24 h 440"/>
                <a:gd name="T20" fmla="*/ 3 w 316"/>
                <a:gd name="T21" fmla="*/ 28 h 440"/>
                <a:gd name="T22" fmla="*/ 1 w 316"/>
                <a:gd name="T23" fmla="*/ 32 h 440"/>
                <a:gd name="T24" fmla="*/ 1 w 316"/>
                <a:gd name="T25" fmla="*/ 36 h 440"/>
                <a:gd name="T26" fmla="*/ 0 w 316"/>
                <a:gd name="T27" fmla="*/ 41 h 440"/>
                <a:gd name="T28" fmla="*/ 1 w 316"/>
                <a:gd name="T29" fmla="*/ 45 h 440"/>
                <a:gd name="T30" fmla="*/ 2 w 316"/>
                <a:gd name="T31" fmla="*/ 50 h 440"/>
                <a:gd name="T32" fmla="*/ 3 w 316"/>
                <a:gd name="T33" fmla="*/ 55 h 440"/>
                <a:gd name="T34" fmla="*/ 4 w 316"/>
                <a:gd name="T35" fmla="*/ 51 h 440"/>
                <a:gd name="T36" fmla="*/ 5 w 316"/>
                <a:gd name="T37" fmla="*/ 46 h 440"/>
                <a:gd name="T38" fmla="*/ 6 w 316"/>
                <a:gd name="T39" fmla="*/ 42 h 440"/>
                <a:gd name="T40" fmla="*/ 7 w 316"/>
                <a:gd name="T41" fmla="*/ 38 h 440"/>
                <a:gd name="T42" fmla="*/ 8 w 316"/>
                <a:gd name="T43" fmla="*/ 34 h 440"/>
                <a:gd name="T44" fmla="*/ 10 w 316"/>
                <a:gd name="T45" fmla="*/ 30 h 440"/>
                <a:gd name="T46" fmla="*/ 12 w 316"/>
                <a:gd name="T47" fmla="*/ 26 h 440"/>
                <a:gd name="T48" fmla="*/ 14 w 316"/>
                <a:gd name="T49" fmla="*/ 22 h 440"/>
                <a:gd name="T50" fmla="*/ 16 w 316"/>
                <a:gd name="T51" fmla="*/ 19 h 440"/>
                <a:gd name="T52" fmla="*/ 19 w 316"/>
                <a:gd name="T53" fmla="*/ 16 h 440"/>
                <a:gd name="T54" fmla="*/ 21 w 316"/>
                <a:gd name="T55" fmla="*/ 12 h 440"/>
                <a:gd name="T56" fmla="*/ 25 w 316"/>
                <a:gd name="T57" fmla="*/ 10 h 440"/>
                <a:gd name="T58" fmla="*/ 28 w 316"/>
                <a:gd name="T59" fmla="*/ 7 h 440"/>
                <a:gd name="T60" fmla="*/ 32 w 316"/>
                <a:gd name="T61" fmla="*/ 5 h 440"/>
                <a:gd name="T62" fmla="*/ 36 w 316"/>
                <a:gd name="T63" fmla="*/ 2 h 440"/>
                <a:gd name="T64" fmla="*/ 40 w 316"/>
                <a:gd name="T65" fmla="*/ 0 h 440"/>
                <a:gd name="T66" fmla="*/ 39 w 316"/>
                <a:gd name="T67" fmla="*/ 0 h 440"/>
                <a:gd name="T68" fmla="*/ 38 w 316"/>
                <a:gd name="T69" fmla="*/ 0 h 440"/>
                <a:gd name="T70" fmla="*/ 36 w 316"/>
                <a:gd name="T71" fmla="*/ 0 h 440"/>
                <a:gd name="T72" fmla="*/ 35 w 316"/>
                <a:gd name="T73" fmla="*/ 0 h 440"/>
                <a:gd name="T74" fmla="*/ 34 w 316"/>
                <a:gd name="T75" fmla="*/ 0 h 440"/>
                <a:gd name="T76" fmla="*/ 33 w 316"/>
                <a:gd name="T77" fmla="*/ 0 h 440"/>
                <a:gd name="T78" fmla="*/ 32 w 316"/>
                <a:gd name="T79" fmla="*/ 0 h 440"/>
                <a:gd name="T80" fmla="*/ 30 w 316"/>
                <a:gd name="T81" fmla="*/ 0 h 4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6" h="440">
                  <a:moveTo>
                    <a:pt x="240" y="0"/>
                  </a:moveTo>
                  <a:lnTo>
                    <a:pt x="214" y="12"/>
                  </a:lnTo>
                  <a:lnTo>
                    <a:pt x="186" y="27"/>
                  </a:lnTo>
                  <a:lnTo>
                    <a:pt x="160" y="45"/>
                  </a:lnTo>
                  <a:lnTo>
                    <a:pt x="134" y="63"/>
                  </a:lnTo>
                  <a:lnTo>
                    <a:pt x="110" y="84"/>
                  </a:lnTo>
                  <a:lnTo>
                    <a:pt x="87" y="107"/>
                  </a:lnTo>
                  <a:lnTo>
                    <a:pt x="66" y="131"/>
                  </a:lnTo>
                  <a:lnTo>
                    <a:pt x="47" y="159"/>
                  </a:lnTo>
                  <a:lnTo>
                    <a:pt x="31" y="187"/>
                  </a:lnTo>
                  <a:lnTo>
                    <a:pt x="18" y="217"/>
                  </a:lnTo>
                  <a:lnTo>
                    <a:pt x="8" y="250"/>
                  </a:lnTo>
                  <a:lnTo>
                    <a:pt x="2" y="284"/>
                  </a:lnTo>
                  <a:lnTo>
                    <a:pt x="0" y="321"/>
                  </a:lnTo>
                  <a:lnTo>
                    <a:pt x="2" y="359"/>
                  </a:lnTo>
                  <a:lnTo>
                    <a:pt x="9" y="398"/>
                  </a:lnTo>
                  <a:lnTo>
                    <a:pt x="21" y="440"/>
                  </a:lnTo>
                  <a:lnTo>
                    <a:pt x="27" y="403"/>
                  </a:lnTo>
                  <a:lnTo>
                    <a:pt x="33" y="367"/>
                  </a:lnTo>
                  <a:lnTo>
                    <a:pt x="41" y="333"/>
                  </a:lnTo>
                  <a:lnTo>
                    <a:pt x="51" y="298"/>
                  </a:lnTo>
                  <a:lnTo>
                    <a:pt x="62" y="266"/>
                  </a:lnTo>
                  <a:lnTo>
                    <a:pt x="76" y="234"/>
                  </a:lnTo>
                  <a:lnTo>
                    <a:pt x="89" y="204"/>
                  </a:lnTo>
                  <a:lnTo>
                    <a:pt x="107" y="175"/>
                  </a:lnTo>
                  <a:lnTo>
                    <a:pt x="125" y="147"/>
                  </a:lnTo>
                  <a:lnTo>
                    <a:pt x="145" y="121"/>
                  </a:lnTo>
                  <a:lnTo>
                    <a:pt x="168" y="96"/>
                  </a:lnTo>
                  <a:lnTo>
                    <a:pt x="193" y="73"/>
                  </a:lnTo>
                  <a:lnTo>
                    <a:pt x="220" y="52"/>
                  </a:lnTo>
                  <a:lnTo>
                    <a:pt x="250" y="33"/>
                  </a:lnTo>
                  <a:lnTo>
                    <a:pt x="282" y="15"/>
                  </a:lnTo>
                  <a:lnTo>
                    <a:pt x="316" y="0"/>
                  </a:lnTo>
                  <a:lnTo>
                    <a:pt x="307" y="0"/>
                  </a:lnTo>
                  <a:lnTo>
                    <a:pt x="298" y="0"/>
                  </a:lnTo>
                  <a:lnTo>
                    <a:pt x="288" y="0"/>
                  </a:lnTo>
                  <a:lnTo>
                    <a:pt x="278" y="0"/>
                  </a:lnTo>
                  <a:lnTo>
                    <a:pt x="269" y="0"/>
                  </a:lnTo>
                  <a:lnTo>
                    <a:pt x="260" y="0"/>
                  </a:lnTo>
                  <a:lnTo>
                    <a:pt x="250" y="0"/>
                  </a:lnTo>
                  <a:lnTo>
                    <a:pt x="24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28" name="Freeform 91"/>
            <p:cNvSpPr>
              <a:spLocks noChangeAspect="1"/>
            </p:cNvSpPr>
            <p:nvPr/>
          </p:nvSpPr>
          <p:spPr bwMode="auto">
            <a:xfrm>
              <a:off x="1984" y="2184"/>
              <a:ext cx="155" cy="215"/>
            </a:xfrm>
            <a:custGeom>
              <a:avLst/>
              <a:gdLst>
                <a:gd name="T0" fmla="*/ 30 w 310"/>
                <a:gd name="T1" fmla="*/ 0 h 431"/>
                <a:gd name="T2" fmla="*/ 26 w 310"/>
                <a:gd name="T3" fmla="*/ 1 h 431"/>
                <a:gd name="T4" fmla="*/ 23 w 310"/>
                <a:gd name="T5" fmla="*/ 3 h 431"/>
                <a:gd name="T6" fmla="*/ 20 w 310"/>
                <a:gd name="T7" fmla="*/ 5 h 431"/>
                <a:gd name="T8" fmla="*/ 17 w 310"/>
                <a:gd name="T9" fmla="*/ 8 h 431"/>
                <a:gd name="T10" fmla="*/ 14 w 310"/>
                <a:gd name="T11" fmla="*/ 10 h 431"/>
                <a:gd name="T12" fmla="*/ 11 w 310"/>
                <a:gd name="T13" fmla="*/ 13 h 431"/>
                <a:gd name="T14" fmla="*/ 9 w 310"/>
                <a:gd name="T15" fmla="*/ 16 h 431"/>
                <a:gd name="T16" fmla="*/ 6 w 310"/>
                <a:gd name="T17" fmla="*/ 19 h 431"/>
                <a:gd name="T18" fmla="*/ 4 w 310"/>
                <a:gd name="T19" fmla="*/ 23 h 431"/>
                <a:gd name="T20" fmla="*/ 3 w 310"/>
                <a:gd name="T21" fmla="*/ 26 h 431"/>
                <a:gd name="T22" fmla="*/ 2 w 310"/>
                <a:gd name="T23" fmla="*/ 30 h 431"/>
                <a:gd name="T24" fmla="*/ 1 w 310"/>
                <a:gd name="T25" fmla="*/ 34 h 431"/>
                <a:gd name="T26" fmla="*/ 0 w 310"/>
                <a:gd name="T27" fmla="*/ 39 h 431"/>
                <a:gd name="T28" fmla="*/ 1 w 310"/>
                <a:gd name="T29" fmla="*/ 43 h 431"/>
                <a:gd name="T30" fmla="*/ 2 w 310"/>
                <a:gd name="T31" fmla="*/ 48 h 431"/>
                <a:gd name="T32" fmla="*/ 3 w 310"/>
                <a:gd name="T33" fmla="*/ 53 h 431"/>
                <a:gd name="T34" fmla="*/ 4 w 310"/>
                <a:gd name="T35" fmla="*/ 49 h 431"/>
                <a:gd name="T36" fmla="*/ 4 w 310"/>
                <a:gd name="T37" fmla="*/ 44 h 431"/>
                <a:gd name="T38" fmla="*/ 5 w 310"/>
                <a:gd name="T39" fmla="*/ 40 h 431"/>
                <a:gd name="T40" fmla="*/ 7 w 310"/>
                <a:gd name="T41" fmla="*/ 36 h 431"/>
                <a:gd name="T42" fmla="*/ 8 w 310"/>
                <a:gd name="T43" fmla="*/ 32 h 431"/>
                <a:gd name="T44" fmla="*/ 9 w 310"/>
                <a:gd name="T45" fmla="*/ 28 h 431"/>
                <a:gd name="T46" fmla="*/ 11 w 310"/>
                <a:gd name="T47" fmla="*/ 24 h 431"/>
                <a:gd name="T48" fmla="*/ 13 w 310"/>
                <a:gd name="T49" fmla="*/ 21 h 431"/>
                <a:gd name="T50" fmla="*/ 16 w 310"/>
                <a:gd name="T51" fmla="*/ 17 h 431"/>
                <a:gd name="T52" fmla="*/ 18 w 310"/>
                <a:gd name="T53" fmla="*/ 14 h 431"/>
                <a:gd name="T54" fmla="*/ 21 w 310"/>
                <a:gd name="T55" fmla="*/ 11 h 431"/>
                <a:gd name="T56" fmla="*/ 24 w 310"/>
                <a:gd name="T57" fmla="*/ 8 h 431"/>
                <a:gd name="T58" fmla="*/ 27 w 310"/>
                <a:gd name="T59" fmla="*/ 6 h 431"/>
                <a:gd name="T60" fmla="*/ 31 w 310"/>
                <a:gd name="T61" fmla="*/ 3 h 431"/>
                <a:gd name="T62" fmla="*/ 35 w 310"/>
                <a:gd name="T63" fmla="*/ 1 h 431"/>
                <a:gd name="T64" fmla="*/ 39 w 310"/>
                <a:gd name="T65" fmla="*/ 0 h 431"/>
                <a:gd name="T66" fmla="*/ 38 w 310"/>
                <a:gd name="T67" fmla="*/ 0 h 431"/>
                <a:gd name="T68" fmla="*/ 37 w 310"/>
                <a:gd name="T69" fmla="*/ 0 h 431"/>
                <a:gd name="T70" fmla="*/ 36 w 310"/>
                <a:gd name="T71" fmla="*/ 0 h 431"/>
                <a:gd name="T72" fmla="*/ 34 w 310"/>
                <a:gd name="T73" fmla="*/ 0 h 431"/>
                <a:gd name="T74" fmla="*/ 33 w 310"/>
                <a:gd name="T75" fmla="*/ 0 h 431"/>
                <a:gd name="T76" fmla="*/ 32 w 310"/>
                <a:gd name="T77" fmla="*/ 0 h 431"/>
                <a:gd name="T78" fmla="*/ 31 w 310"/>
                <a:gd name="T79" fmla="*/ 0 h 431"/>
                <a:gd name="T80" fmla="*/ 30 w 310"/>
                <a:gd name="T81" fmla="*/ 0 h 4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0" h="431">
                  <a:moveTo>
                    <a:pt x="234" y="0"/>
                  </a:moveTo>
                  <a:lnTo>
                    <a:pt x="208" y="14"/>
                  </a:lnTo>
                  <a:lnTo>
                    <a:pt x="182" y="29"/>
                  </a:lnTo>
                  <a:lnTo>
                    <a:pt x="157" y="45"/>
                  </a:lnTo>
                  <a:lnTo>
                    <a:pt x="132" y="65"/>
                  </a:lnTo>
                  <a:lnTo>
                    <a:pt x="109" y="84"/>
                  </a:lnTo>
                  <a:lnTo>
                    <a:pt x="86" y="107"/>
                  </a:lnTo>
                  <a:lnTo>
                    <a:pt x="66" y="131"/>
                  </a:lnTo>
                  <a:lnTo>
                    <a:pt x="48" y="157"/>
                  </a:lnTo>
                  <a:lnTo>
                    <a:pt x="32" y="184"/>
                  </a:lnTo>
                  <a:lnTo>
                    <a:pt x="18" y="214"/>
                  </a:lnTo>
                  <a:lnTo>
                    <a:pt x="9" y="245"/>
                  </a:lnTo>
                  <a:lnTo>
                    <a:pt x="2" y="279"/>
                  </a:lnTo>
                  <a:lnTo>
                    <a:pt x="0" y="313"/>
                  </a:lnTo>
                  <a:lnTo>
                    <a:pt x="2" y="351"/>
                  </a:lnTo>
                  <a:lnTo>
                    <a:pt x="9" y="389"/>
                  </a:lnTo>
                  <a:lnTo>
                    <a:pt x="21" y="431"/>
                  </a:lnTo>
                  <a:lnTo>
                    <a:pt x="26" y="394"/>
                  </a:lnTo>
                  <a:lnTo>
                    <a:pt x="32" y="358"/>
                  </a:lnTo>
                  <a:lnTo>
                    <a:pt x="40" y="324"/>
                  </a:lnTo>
                  <a:lnTo>
                    <a:pt x="49" y="290"/>
                  </a:lnTo>
                  <a:lnTo>
                    <a:pt x="60" y="257"/>
                  </a:lnTo>
                  <a:lnTo>
                    <a:pt x="72" y="227"/>
                  </a:lnTo>
                  <a:lnTo>
                    <a:pt x="86" y="197"/>
                  </a:lnTo>
                  <a:lnTo>
                    <a:pt x="102" y="168"/>
                  </a:lnTo>
                  <a:lnTo>
                    <a:pt x="121" y="142"/>
                  </a:lnTo>
                  <a:lnTo>
                    <a:pt x="140" y="116"/>
                  </a:lnTo>
                  <a:lnTo>
                    <a:pt x="162" y="92"/>
                  </a:lnTo>
                  <a:lnTo>
                    <a:pt x="187" y="70"/>
                  </a:lnTo>
                  <a:lnTo>
                    <a:pt x="214" y="50"/>
                  </a:lnTo>
                  <a:lnTo>
                    <a:pt x="243" y="31"/>
                  </a:lnTo>
                  <a:lnTo>
                    <a:pt x="275" y="15"/>
                  </a:lnTo>
                  <a:lnTo>
                    <a:pt x="310" y="0"/>
                  </a:lnTo>
                  <a:lnTo>
                    <a:pt x="301" y="0"/>
                  </a:lnTo>
                  <a:lnTo>
                    <a:pt x="291" y="0"/>
                  </a:lnTo>
                  <a:lnTo>
                    <a:pt x="281" y="0"/>
                  </a:lnTo>
                  <a:lnTo>
                    <a:pt x="272" y="0"/>
                  </a:lnTo>
                  <a:lnTo>
                    <a:pt x="263" y="0"/>
                  </a:lnTo>
                  <a:lnTo>
                    <a:pt x="253" y="0"/>
                  </a:lnTo>
                  <a:lnTo>
                    <a:pt x="243" y="0"/>
                  </a:lnTo>
                  <a:lnTo>
                    <a:pt x="23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29" name="Freeform 92"/>
            <p:cNvSpPr>
              <a:spLocks noChangeAspect="1"/>
            </p:cNvSpPr>
            <p:nvPr/>
          </p:nvSpPr>
          <p:spPr bwMode="auto">
            <a:xfrm>
              <a:off x="1986" y="2185"/>
              <a:ext cx="151" cy="211"/>
            </a:xfrm>
            <a:custGeom>
              <a:avLst/>
              <a:gdLst>
                <a:gd name="T0" fmla="*/ 29 w 302"/>
                <a:gd name="T1" fmla="*/ 0 h 423"/>
                <a:gd name="T2" fmla="*/ 26 w 302"/>
                <a:gd name="T3" fmla="*/ 2 h 423"/>
                <a:gd name="T4" fmla="*/ 23 w 302"/>
                <a:gd name="T5" fmla="*/ 3 h 423"/>
                <a:gd name="T6" fmla="*/ 20 w 302"/>
                <a:gd name="T7" fmla="*/ 6 h 423"/>
                <a:gd name="T8" fmla="*/ 17 w 302"/>
                <a:gd name="T9" fmla="*/ 8 h 423"/>
                <a:gd name="T10" fmla="*/ 14 w 302"/>
                <a:gd name="T11" fmla="*/ 10 h 423"/>
                <a:gd name="T12" fmla="*/ 11 w 302"/>
                <a:gd name="T13" fmla="*/ 13 h 423"/>
                <a:gd name="T14" fmla="*/ 9 w 302"/>
                <a:gd name="T15" fmla="*/ 16 h 423"/>
                <a:gd name="T16" fmla="*/ 6 w 302"/>
                <a:gd name="T17" fmla="*/ 19 h 423"/>
                <a:gd name="T18" fmla="*/ 4 w 302"/>
                <a:gd name="T19" fmla="*/ 22 h 423"/>
                <a:gd name="T20" fmla="*/ 3 w 302"/>
                <a:gd name="T21" fmla="*/ 26 h 423"/>
                <a:gd name="T22" fmla="*/ 2 w 302"/>
                <a:gd name="T23" fmla="*/ 30 h 423"/>
                <a:gd name="T24" fmla="*/ 1 w 302"/>
                <a:gd name="T25" fmla="*/ 34 h 423"/>
                <a:gd name="T26" fmla="*/ 0 w 302"/>
                <a:gd name="T27" fmla="*/ 38 h 423"/>
                <a:gd name="T28" fmla="*/ 1 w 302"/>
                <a:gd name="T29" fmla="*/ 43 h 423"/>
                <a:gd name="T30" fmla="*/ 1 w 302"/>
                <a:gd name="T31" fmla="*/ 47 h 423"/>
                <a:gd name="T32" fmla="*/ 3 w 302"/>
                <a:gd name="T33" fmla="*/ 52 h 423"/>
                <a:gd name="T34" fmla="*/ 4 w 302"/>
                <a:gd name="T35" fmla="*/ 48 h 423"/>
                <a:gd name="T36" fmla="*/ 4 w 302"/>
                <a:gd name="T37" fmla="*/ 43 h 423"/>
                <a:gd name="T38" fmla="*/ 5 w 302"/>
                <a:gd name="T39" fmla="*/ 39 h 423"/>
                <a:gd name="T40" fmla="*/ 6 w 302"/>
                <a:gd name="T41" fmla="*/ 35 h 423"/>
                <a:gd name="T42" fmla="*/ 8 w 302"/>
                <a:gd name="T43" fmla="*/ 31 h 423"/>
                <a:gd name="T44" fmla="*/ 9 w 302"/>
                <a:gd name="T45" fmla="*/ 27 h 423"/>
                <a:gd name="T46" fmla="*/ 11 w 302"/>
                <a:gd name="T47" fmla="*/ 23 h 423"/>
                <a:gd name="T48" fmla="*/ 13 w 302"/>
                <a:gd name="T49" fmla="*/ 20 h 423"/>
                <a:gd name="T50" fmla="*/ 15 w 302"/>
                <a:gd name="T51" fmla="*/ 17 h 423"/>
                <a:gd name="T52" fmla="*/ 17 w 302"/>
                <a:gd name="T53" fmla="*/ 14 h 423"/>
                <a:gd name="T54" fmla="*/ 20 w 302"/>
                <a:gd name="T55" fmla="*/ 11 h 423"/>
                <a:gd name="T56" fmla="*/ 23 w 302"/>
                <a:gd name="T57" fmla="*/ 8 h 423"/>
                <a:gd name="T58" fmla="*/ 26 w 302"/>
                <a:gd name="T59" fmla="*/ 6 h 423"/>
                <a:gd name="T60" fmla="*/ 30 w 302"/>
                <a:gd name="T61" fmla="*/ 3 h 423"/>
                <a:gd name="T62" fmla="*/ 34 w 302"/>
                <a:gd name="T63" fmla="*/ 1 h 423"/>
                <a:gd name="T64" fmla="*/ 38 w 302"/>
                <a:gd name="T65" fmla="*/ 0 h 423"/>
                <a:gd name="T66" fmla="*/ 37 w 302"/>
                <a:gd name="T67" fmla="*/ 0 h 423"/>
                <a:gd name="T68" fmla="*/ 36 w 302"/>
                <a:gd name="T69" fmla="*/ 0 h 423"/>
                <a:gd name="T70" fmla="*/ 35 w 302"/>
                <a:gd name="T71" fmla="*/ 0 h 423"/>
                <a:gd name="T72" fmla="*/ 34 w 302"/>
                <a:gd name="T73" fmla="*/ 0 h 423"/>
                <a:gd name="T74" fmla="*/ 32 w 302"/>
                <a:gd name="T75" fmla="*/ 0 h 423"/>
                <a:gd name="T76" fmla="*/ 31 w 302"/>
                <a:gd name="T77" fmla="*/ 0 h 423"/>
                <a:gd name="T78" fmla="*/ 30 w 302"/>
                <a:gd name="T79" fmla="*/ 0 h 423"/>
                <a:gd name="T80" fmla="*/ 29 w 302"/>
                <a:gd name="T81" fmla="*/ 0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02" h="423">
                  <a:moveTo>
                    <a:pt x="227" y="2"/>
                  </a:moveTo>
                  <a:lnTo>
                    <a:pt x="202" y="16"/>
                  </a:lnTo>
                  <a:lnTo>
                    <a:pt x="178" y="31"/>
                  </a:lnTo>
                  <a:lnTo>
                    <a:pt x="154" y="49"/>
                  </a:lnTo>
                  <a:lnTo>
                    <a:pt x="129" y="66"/>
                  </a:lnTo>
                  <a:lnTo>
                    <a:pt x="106" y="87"/>
                  </a:lnTo>
                  <a:lnTo>
                    <a:pt x="84" y="107"/>
                  </a:lnTo>
                  <a:lnTo>
                    <a:pt x="65" y="130"/>
                  </a:lnTo>
                  <a:lnTo>
                    <a:pt x="48" y="156"/>
                  </a:lnTo>
                  <a:lnTo>
                    <a:pt x="31" y="182"/>
                  </a:lnTo>
                  <a:lnTo>
                    <a:pt x="19" y="211"/>
                  </a:lnTo>
                  <a:lnTo>
                    <a:pt x="10" y="241"/>
                  </a:lnTo>
                  <a:lnTo>
                    <a:pt x="3" y="273"/>
                  </a:lnTo>
                  <a:lnTo>
                    <a:pt x="0" y="308"/>
                  </a:lnTo>
                  <a:lnTo>
                    <a:pt x="1" y="345"/>
                  </a:lnTo>
                  <a:lnTo>
                    <a:pt x="8" y="383"/>
                  </a:lnTo>
                  <a:lnTo>
                    <a:pt x="19" y="423"/>
                  </a:lnTo>
                  <a:lnTo>
                    <a:pt x="25" y="386"/>
                  </a:lnTo>
                  <a:lnTo>
                    <a:pt x="30" y="350"/>
                  </a:lnTo>
                  <a:lnTo>
                    <a:pt x="38" y="315"/>
                  </a:lnTo>
                  <a:lnTo>
                    <a:pt x="46" y="282"/>
                  </a:lnTo>
                  <a:lnTo>
                    <a:pt x="57" y="250"/>
                  </a:lnTo>
                  <a:lnTo>
                    <a:pt x="69" y="219"/>
                  </a:lnTo>
                  <a:lnTo>
                    <a:pt x="83" y="190"/>
                  </a:lnTo>
                  <a:lnTo>
                    <a:pt x="98" y="163"/>
                  </a:lnTo>
                  <a:lnTo>
                    <a:pt x="116" y="136"/>
                  </a:lnTo>
                  <a:lnTo>
                    <a:pt x="135" y="112"/>
                  </a:lnTo>
                  <a:lnTo>
                    <a:pt x="157" y="89"/>
                  </a:lnTo>
                  <a:lnTo>
                    <a:pt x="181" y="68"/>
                  </a:lnTo>
                  <a:lnTo>
                    <a:pt x="208" y="49"/>
                  </a:lnTo>
                  <a:lnTo>
                    <a:pt x="237" y="30"/>
                  </a:lnTo>
                  <a:lnTo>
                    <a:pt x="268" y="14"/>
                  </a:lnTo>
                  <a:lnTo>
                    <a:pt x="302" y="0"/>
                  </a:lnTo>
                  <a:lnTo>
                    <a:pt x="293" y="0"/>
                  </a:lnTo>
                  <a:lnTo>
                    <a:pt x="284" y="1"/>
                  </a:lnTo>
                  <a:lnTo>
                    <a:pt x="275" y="1"/>
                  </a:lnTo>
                  <a:lnTo>
                    <a:pt x="265" y="1"/>
                  </a:lnTo>
                  <a:lnTo>
                    <a:pt x="255" y="1"/>
                  </a:lnTo>
                  <a:lnTo>
                    <a:pt x="246" y="1"/>
                  </a:lnTo>
                  <a:lnTo>
                    <a:pt x="237" y="2"/>
                  </a:lnTo>
                  <a:lnTo>
                    <a:pt x="227"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30" name="Freeform 93"/>
            <p:cNvSpPr>
              <a:spLocks noChangeAspect="1"/>
            </p:cNvSpPr>
            <p:nvPr/>
          </p:nvSpPr>
          <p:spPr bwMode="auto">
            <a:xfrm>
              <a:off x="1987" y="2185"/>
              <a:ext cx="147" cy="207"/>
            </a:xfrm>
            <a:custGeom>
              <a:avLst/>
              <a:gdLst>
                <a:gd name="T0" fmla="*/ 27 w 295"/>
                <a:gd name="T1" fmla="*/ 1 h 414"/>
                <a:gd name="T2" fmla="*/ 24 w 295"/>
                <a:gd name="T3" fmla="*/ 3 h 414"/>
                <a:gd name="T4" fmla="*/ 21 w 295"/>
                <a:gd name="T5" fmla="*/ 5 h 414"/>
                <a:gd name="T6" fmla="*/ 18 w 295"/>
                <a:gd name="T7" fmla="*/ 7 h 414"/>
                <a:gd name="T8" fmla="*/ 15 w 295"/>
                <a:gd name="T9" fmla="*/ 9 h 414"/>
                <a:gd name="T10" fmla="*/ 13 w 295"/>
                <a:gd name="T11" fmla="*/ 11 h 414"/>
                <a:gd name="T12" fmla="*/ 10 w 295"/>
                <a:gd name="T13" fmla="*/ 14 h 414"/>
                <a:gd name="T14" fmla="*/ 8 w 295"/>
                <a:gd name="T15" fmla="*/ 17 h 414"/>
                <a:gd name="T16" fmla="*/ 5 w 295"/>
                <a:gd name="T17" fmla="*/ 20 h 414"/>
                <a:gd name="T18" fmla="*/ 4 w 295"/>
                <a:gd name="T19" fmla="*/ 23 h 414"/>
                <a:gd name="T20" fmla="*/ 2 w 295"/>
                <a:gd name="T21" fmla="*/ 26 h 414"/>
                <a:gd name="T22" fmla="*/ 1 w 295"/>
                <a:gd name="T23" fmla="*/ 30 h 414"/>
                <a:gd name="T24" fmla="*/ 0 w 295"/>
                <a:gd name="T25" fmla="*/ 34 h 414"/>
                <a:gd name="T26" fmla="*/ 0 w 295"/>
                <a:gd name="T27" fmla="*/ 38 h 414"/>
                <a:gd name="T28" fmla="*/ 0 w 295"/>
                <a:gd name="T29" fmla="*/ 43 h 414"/>
                <a:gd name="T30" fmla="*/ 0 w 295"/>
                <a:gd name="T31" fmla="*/ 47 h 414"/>
                <a:gd name="T32" fmla="*/ 2 w 295"/>
                <a:gd name="T33" fmla="*/ 52 h 414"/>
                <a:gd name="T34" fmla="*/ 2 w 295"/>
                <a:gd name="T35" fmla="*/ 48 h 414"/>
                <a:gd name="T36" fmla="*/ 3 w 295"/>
                <a:gd name="T37" fmla="*/ 43 h 414"/>
                <a:gd name="T38" fmla="*/ 4 w 295"/>
                <a:gd name="T39" fmla="*/ 39 h 414"/>
                <a:gd name="T40" fmla="*/ 5 w 295"/>
                <a:gd name="T41" fmla="*/ 35 h 414"/>
                <a:gd name="T42" fmla="*/ 6 w 295"/>
                <a:gd name="T43" fmla="*/ 31 h 414"/>
                <a:gd name="T44" fmla="*/ 8 w 295"/>
                <a:gd name="T45" fmla="*/ 27 h 414"/>
                <a:gd name="T46" fmla="*/ 9 w 295"/>
                <a:gd name="T47" fmla="*/ 24 h 414"/>
                <a:gd name="T48" fmla="*/ 11 w 295"/>
                <a:gd name="T49" fmla="*/ 20 h 414"/>
                <a:gd name="T50" fmla="*/ 13 w 295"/>
                <a:gd name="T51" fmla="*/ 17 h 414"/>
                <a:gd name="T52" fmla="*/ 16 w 295"/>
                <a:gd name="T53" fmla="*/ 14 h 414"/>
                <a:gd name="T54" fmla="*/ 18 w 295"/>
                <a:gd name="T55" fmla="*/ 11 h 414"/>
                <a:gd name="T56" fmla="*/ 21 w 295"/>
                <a:gd name="T57" fmla="*/ 9 h 414"/>
                <a:gd name="T58" fmla="*/ 25 w 295"/>
                <a:gd name="T59" fmla="*/ 6 h 414"/>
                <a:gd name="T60" fmla="*/ 28 w 295"/>
                <a:gd name="T61" fmla="*/ 4 h 414"/>
                <a:gd name="T62" fmla="*/ 32 w 295"/>
                <a:gd name="T63" fmla="*/ 2 h 414"/>
                <a:gd name="T64" fmla="*/ 36 w 295"/>
                <a:gd name="T65" fmla="*/ 0 h 414"/>
                <a:gd name="T66" fmla="*/ 35 w 295"/>
                <a:gd name="T67" fmla="*/ 0 h 414"/>
                <a:gd name="T68" fmla="*/ 34 w 295"/>
                <a:gd name="T69" fmla="*/ 1 h 414"/>
                <a:gd name="T70" fmla="*/ 33 w 295"/>
                <a:gd name="T71" fmla="*/ 1 h 414"/>
                <a:gd name="T72" fmla="*/ 32 w 295"/>
                <a:gd name="T73" fmla="*/ 1 h 414"/>
                <a:gd name="T74" fmla="*/ 31 w 295"/>
                <a:gd name="T75" fmla="*/ 1 h 414"/>
                <a:gd name="T76" fmla="*/ 29 w 295"/>
                <a:gd name="T77" fmla="*/ 1 h 414"/>
                <a:gd name="T78" fmla="*/ 28 w 295"/>
                <a:gd name="T79" fmla="*/ 1 h 414"/>
                <a:gd name="T80" fmla="*/ 27 w 295"/>
                <a:gd name="T81" fmla="*/ 1 h 4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5" h="414">
                  <a:moveTo>
                    <a:pt x="221" y="5"/>
                  </a:moveTo>
                  <a:lnTo>
                    <a:pt x="197" y="19"/>
                  </a:lnTo>
                  <a:lnTo>
                    <a:pt x="174" y="34"/>
                  </a:lnTo>
                  <a:lnTo>
                    <a:pt x="149" y="51"/>
                  </a:lnTo>
                  <a:lnTo>
                    <a:pt x="126" y="68"/>
                  </a:lnTo>
                  <a:lnTo>
                    <a:pt x="104" y="88"/>
                  </a:lnTo>
                  <a:lnTo>
                    <a:pt x="84" y="107"/>
                  </a:lnTo>
                  <a:lnTo>
                    <a:pt x="64" y="130"/>
                  </a:lnTo>
                  <a:lnTo>
                    <a:pt x="47" y="154"/>
                  </a:lnTo>
                  <a:lnTo>
                    <a:pt x="32" y="180"/>
                  </a:lnTo>
                  <a:lnTo>
                    <a:pt x="19" y="208"/>
                  </a:lnTo>
                  <a:lnTo>
                    <a:pt x="9" y="236"/>
                  </a:lnTo>
                  <a:lnTo>
                    <a:pt x="3" y="268"/>
                  </a:lnTo>
                  <a:lnTo>
                    <a:pt x="0" y="301"/>
                  </a:lnTo>
                  <a:lnTo>
                    <a:pt x="1" y="337"/>
                  </a:lnTo>
                  <a:lnTo>
                    <a:pt x="7" y="374"/>
                  </a:lnTo>
                  <a:lnTo>
                    <a:pt x="17" y="414"/>
                  </a:lnTo>
                  <a:lnTo>
                    <a:pt x="23" y="377"/>
                  </a:lnTo>
                  <a:lnTo>
                    <a:pt x="28" y="341"/>
                  </a:lnTo>
                  <a:lnTo>
                    <a:pt x="35" y="307"/>
                  </a:lnTo>
                  <a:lnTo>
                    <a:pt x="45" y="275"/>
                  </a:lnTo>
                  <a:lnTo>
                    <a:pt x="54" y="243"/>
                  </a:lnTo>
                  <a:lnTo>
                    <a:pt x="65" y="213"/>
                  </a:lnTo>
                  <a:lnTo>
                    <a:pt x="79" y="185"/>
                  </a:lnTo>
                  <a:lnTo>
                    <a:pt x="94" y="158"/>
                  </a:lnTo>
                  <a:lnTo>
                    <a:pt x="110" y="133"/>
                  </a:lnTo>
                  <a:lnTo>
                    <a:pt x="130" y="109"/>
                  </a:lnTo>
                  <a:lnTo>
                    <a:pt x="151" y="87"/>
                  </a:lnTo>
                  <a:lnTo>
                    <a:pt x="174" y="66"/>
                  </a:lnTo>
                  <a:lnTo>
                    <a:pt x="200" y="46"/>
                  </a:lnTo>
                  <a:lnTo>
                    <a:pt x="229" y="30"/>
                  </a:lnTo>
                  <a:lnTo>
                    <a:pt x="260" y="14"/>
                  </a:lnTo>
                  <a:lnTo>
                    <a:pt x="295" y="0"/>
                  </a:lnTo>
                  <a:lnTo>
                    <a:pt x="285" y="0"/>
                  </a:lnTo>
                  <a:lnTo>
                    <a:pt x="276" y="1"/>
                  </a:lnTo>
                  <a:lnTo>
                    <a:pt x="267" y="1"/>
                  </a:lnTo>
                  <a:lnTo>
                    <a:pt x="258" y="3"/>
                  </a:lnTo>
                  <a:lnTo>
                    <a:pt x="248" y="4"/>
                  </a:lnTo>
                  <a:lnTo>
                    <a:pt x="239" y="4"/>
                  </a:lnTo>
                  <a:lnTo>
                    <a:pt x="230" y="5"/>
                  </a:lnTo>
                  <a:lnTo>
                    <a:pt x="221" y="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31" name="Freeform 94"/>
            <p:cNvSpPr>
              <a:spLocks noChangeAspect="1"/>
            </p:cNvSpPr>
            <p:nvPr/>
          </p:nvSpPr>
          <p:spPr bwMode="auto">
            <a:xfrm>
              <a:off x="1988" y="2186"/>
              <a:ext cx="144" cy="203"/>
            </a:xfrm>
            <a:custGeom>
              <a:avLst/>
              <a:gdLst>
                <a:gd name="T0" fmla="*/ 27 w 288"/>
                <a:gd name="T1" fmla="*/ 1 h 405"/>
                <a:gd name="T2" fmla="*/ 24 w 288"/>
                <a:gd name="T3" fmla="*/ 3 h 405"/>
                <a:gd name="T4" fmla="*/ 22 w 288"/>
                <a:gd name="T5" fmla="*/ 5 h 405"/>
                <a:gd name="T6" fmla="*/ 19 w 288"/>
                <a:gd name="T7" fmla="*/ 7 h 405"/>
                <a:gd name="T8" fmla="*/ 16 w 288"/>
                <a:gd name="T9" fmla="*/ 9 h 405"/>
                <a:gd name="T10" fmla="*/ 13 w 288"/>
                <a:gd name="T11" fmla="*/ 11 h 405"/>
                <a:gd name="T12" fmla="*/ 11 w 288"/>
                <a:gd name="T13" fmla="*/ 14 h 405"/>
                <a:gd name="T14" fmla="*/ 8 w 288"/>
                <a:gd name="T15" fmla="*/ 17 h 405"/>
                <a:gd name="T16" fmla="*/ 6 w 288"/>
                <a:gd name="T17" fmla="*/ 19 h 405"/>
                <a:gd name="T18" fmla="*/ 4 w 288"/>
                <a:gd name="T19" fmla="*/ 22 h 405"/>
                <a:gd name="T20" fmla="*/ 3 w 288"/>
                <a:gd name="T21" fmla="*/ 26 h 405"/>
                <a:gd name="T22" fmla="*/ 2 w 288"/>
                <a:gd name="T23" fmla="*/ 29 h 405"/>
                <a:gd name="T24" fmla="*/ 1 w 288"/>
                <a:gd name="T25" fmla="*/ 33 h 405"/>
                <a:gd name="T26" fmla="*/ 0 w 288"/>
                <a:gd name="T27" fmla="*/ 37 h 405"/>
                <a:gd name="T28" fmla="*/ 1 w 288"/>
                <a:gd name="T29" fmla="*/ 41 h 405"/>
                <a:gd name="T30" fmla="*/ 1 w 288"/>
                <a:gd name="T31" fmla="*/ 46 h 405"/>
                <a:gd name="T32" fmla="*/ 2 w 288"/>
                <a:gd name="T33" fmla="*/ 51 h 405"/>
                <a:gd name="T34" fmla="*/ 3 w 288"/>
                <a:gd name="T35" fmla="*/ 46 h 405"/>
                <a:gd name="T36" fmla="*/ 4 w 288"/>
                <a:gd name="T37" fmla="*/ 42 h 405"/>
                <a:gd name="T38" fmla="*/ 5 w 288"/>
                <a:gd name="T39" fmla="*/ 38 h 405"/>
                <a:gd name="T40" fmla="*/ 6 w 288"/>
                <a:gd name="T41" fmla="*/ 34 h 405"/>
                <a:gd name="T42" fmla="*/ 7 w 288"/>
                <a:gd name="T43" fmla="*/ 30 h 405"/>
                <a:gd name="T44" fmla="*/ 8 w 288"/>
                <a:gd name="T45" fmla="*/ 26 h 405"/>
                <a:gd name="T46" fmla="*/ 10 w 288"/>
                <a:gd name="T47" fmla="*/ 23 h 405"/>
                <a:gd name="T48" fmla="*/ 12 w 288"/>
                <a:gd name="T49" fmla="*/ 19 h 405"/>
                <a:gd name="T50" fmla="*/ 14 w 288"/>
                <a:gd name="T51" fmla="*/ 16 h 405"/>
                <a:gd name="T52" fmla="*/ 16 w 288"/>
                <a:gd name="T53" fmla="*/ 13 h 405"/>
                <a:gd name="T54" fmla="*/ 19 w 288"/>
                <a:gd name="T55" fmla="*/ 11 h 405"/>
                <a:gd name="T56" fmla="*/ 21 w 288"/>
                <a:gd name="T57" fmla="*/ 8 h 405"/>
                <a:gd name="T58" fmla="*/ 25 w 288"/>
                <a:gd name="T59" fmla="*/ 6 h 405"/>
                <a:gd name="T60" fmla="*/ 28 w 288"/>
                <a:gd name="T61" fmla="*/ 4 h 405"/>
                <a:gd name="T62" fmla="*/ 32 w 288"/>
                <a:gd name="T63" fmla="*/ 2 h 405"/>
                <a:gd name="T64" fmla="*/ 36 w 288"/>
                <a:gd name="T65" fmla="*/ 0 h 405"/>
                <a:gd name="T66" fmla="*/ 35 w 288"/>
                <a:gd name="T67" fmla="*/ 0 h 405"/>
                <a:gd name="T68" fmla="*/ 34 w 288"/>
                <a:gd name="T69" fmla="*/ 1 h 405"/>
                <a:gd name="T70" fmla="*/ 33 w 288"/>
                <a:gd name="T71" fmla="*/ 1 h 405"/>
                <a:gd name="T72" fmla="*/ 32 w 288"/>
                <a:gd name="T73" fmla="*/ 1 h 405"/>
                <a:gd name="T74" fmla="*/ 31 w 288"/>
                <a:gd name="T75" fmla="*/ 1 h 405"/>
                <a:gd name="T76" fmla="*/ 30 w 288"/>
                <a:gd name="T77" fmla="*/ 1 h 405"/>
                <a:gd name="T78" fmla="*/ 29 w 288"/>
                <a:gd name="T79" fmla="*/ 1 h 405"/>
                <a:gd name="T80" fmla="*/ 27 w 288"/>
                <a:gd name="T81" fmla="*/ 1 h 4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8" h="405">
                  <a:moveTo>
                    <a:pt x="215" y="4"/>
                  </a:moveTo>
                  <a:lnTo>
                    <a:pt x="192" y="19"/>
                  </a:lnTo>
                  <a:lnTo>
                    <a:pt x="169" y="34"/>
                  </a:lnTo>
                  <a:lnTo>
                    <a:pt x="147" y="50"/>
                  </a:lnTo>
                  <a:lnTo>
                    <a:pt x="124" y="69"/>
                  </a:lnTo>
                  <a:lnTo>
                    <a:pt x="104" y="87"/>
                  </a:lnTo>
                  <a:lnTo>
                    <a:pt x="83" y="107"/>
                  </a:lnTo>
                  <a:lnTo>
                    <a:pt x="64" y="129"/>
                  </a:lnTo>
                  <a:lnTo>
                    <a:pt x="47" y="152"/>
                  </a:lnTo>
                  <a:lnTo>
                    <a:pt x="32" y="176"/>
                  </a:lnTo>
                  <a:lnTo>
                    <a:pt x="20" y="202"/>
                  </a:lnTo>
                  <a:lnTo>
                    <a:pt x="10" y="231"/>
                  </a:lnTo>
                  <a:lnTo>
                    <a:pt x="3" y="261"/>
                  </a:lnTo>
                  <a:lnTo>
                    <a:pt x="0" y="293"/>
                  </a:lnTo>
                  <a:lnTo>
                    <a:pt x="1" y="328"/>
                  </a:lnTo>
                  <a:lnTo>
                    <a:pt x="6" y="366"/>
                  </a:lnTo>
                  <a:lnTo>
                    <a:pt x="15" y="405"/>
                  </a:lnTo>
                  <a:lnTo>
                    <a:pt x="21" y="368"/>
                  </a:lnTo>
                  <a:lnTo>
                    <a:pt x="26" y="333"/>
                  </a:lnTo>
                  <a:lnTo>
                    <a:pt x="33" y="298"/>
                  </a:lnTo>
                  <a:lnTo>
                    <a:pt x="41" y="266"/>
                  </a:lnTo>
                  <a:lnTo>
                    <a:pt x="52" y="235"/>
                  </a:lnTo>
                  <a:lnTo>
                    <a:pt x="62" y="205"/>
                  </a:lnTo>
                  <a:lnTo>
                    <a:pt x="75" y="177"/>
                  </a:lnTo>
                  <a:lnTo>
                    <a:pt x="90" y="151"/>
                  </a:lnTo>
                  <a:lnTo>
                    <a:pt x="106" y="126"/>
                  </a:lnTo>
                  <a:lnTo>
                    <a:pt x="124" y="103"/>
                  </a:lnTo>
                  <a:lnTo>
                    <a:pt x="145" y="81"/>
                  </a:lnTo>
                  <a:lnTo>
                    <a:pt x="168" y="62"/>
                  </a:lnTo>
                  <a:lnTo>
                    <a:pt x="193" y="45"/>
                  </a:lnTo>
                  <a:lnTo>
                    <a:pt x="222" y="27"/>
                  </a:lnTo>
                  <a:lnTo>
                    <a:pt x="253" y="12"/>
                  </a:lnTo>
                  <a:lnTo>
                    <a:pt x="288" y="0"/>
                  </a:lnTo>
                  <a:lnTo>
                    <a:pt x="279" y="0"/>
                  </a:lnTo>
                  <a:lnTo>
                    <a:pt x="270" y="1"/>
                  </a:lnTo>
                  <a:lnTo>
                    <a:pt x="260" y="1"/>
                  </a:lnTo>
                  <a:lnTo>
                    <a:pt x="252" y="2"/>
                  </a:lnTo>
                  <a:lnTo>
                    <a:pt x="243" y="3"/>
                  </a:lnTo>
                  <a:lnTo>
                    <a:pt x="234" y="3"/>
                  </a:lnTo>
                  <a:lnTo>
                    <a:pt x="225" y="4"/>
                  </a:lnTo>
                  <a:lnTo>
                    <a:pt x="215" y="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32" name="Freeform 95"/>
            <p:cNvSpPr>
              <a:spLocks noChangeAspect="1"/>
            </p:cNvSpPr>
            <p:nvPr/>
          </p:nvSpPr>
          <p:spPr bwMode="auto">
            <a:xfrm>
              <a:off x="1990" y="2187"/>
              <a:ext cx="140" cy="199"/>
            </a:xfrm>
            <a:custGeom>
              <a:avLst/>
              <a:gdLst>
                <a:gd name="T0" fmla="*/ 27 w 280"/>
                <a:gd name="T1" fmla="*/ 1 h 397"/>
                <a:gd name="T2" fmla="*/ 24 w 280"/>
                <a:gd name="T3" fmla="*/ 3 h 397"/>
                <a:gd name="T4" fmla="*/ 21 w 280"/>
                <a:gd name="T5" fmla="*/ 5 h 397"/>
                <a:gd name="T6" fmla="*/ 18 w 280"/>
                <a:gd name="T7" fmla="*/ 7 h 397"/>
                <a:gd name="T8" fmla="*/ 16 w 280"/>
                <a:gd name="T9" fmla="*/ 9 h 397"/>
                <a:gd name="T10" fmla="*/ 13 w 280"/>
                <a:gd name="T11" fmla="*/ 11 h 397"/>
                <a:gd name="T12" fmla="*/ 11 w 280"/>
                <a:gd name="T13" fmla="*/ 14 h 397"/>
                <a:gd name="T14" fmla="*/ 8 w 280"/>
                <a:gd name="T15" fmla="*/ 17 h 397"/>
                <a:gd name="T16" fmla="*/ 6 w 280"/>
                <a:gd name="T17" fmla="*/ 19 h 397"/>
                <a:gd name="T18" fmla="*/ 4 w 280"/>
                <a:gd name="T19" fmla="*/ 22 h 397"/>
                <a:gd name="T20" fmla="*/ 3 w 280"/>
                <a:gd name="T21" fmla="*/ 25 h 397"/>
                <a:gd name="T22" fmla="*/ 2 w 280"/>
                <a:gd name="T23" fmla="*/ 29 h 397"/>
                <a:gd name="T24" fmla="*/ 1 w 280"/>
                <a:gd name="T25" fmla="*/ 32 h 397"/>
                <a:gd name="T26" fmla="*/ 0 w 280"/>
                <a:gd name="T27" fmla="*/ 36 h 397"/>
                <a:gd name="T28" fmla="*/ 0 w 280"/>
                <a:gd name="T29" fmla="*/ 41 h 397"/>
                <a:gd name="T30" fmla="*/ 1 w 280"/>
                <a:gd name="T31" fmla="*/ 45 h 397"/>
                <a:gd name="T32" fmla="*/ 2 w 280"/>
                <a:gd name="T33" fmla="*/ 50 h 397"/>
                <a:gd name="T34" fmla="*/ 3 w 280"/>
                <a:gd name="T35" fmla="*/ 45 h 397"/>
                <a:gd name="T36" fmla="*/ 4 w 280"/>
                <a:gd name="T37" fmla="*/ 41 h 397"/>
                <a:gd name="T38" fmla="*/ 4 w 280"/>
                <a:gd name="T39" fmla="*/ 37 h 397"/>
                <a:gd name="T40" fmla="*/ 5 w 280"/>
                <a:gd name="T41" fmla="*/ 33 h 397"/>
                <a:gd name="T42" fmla="*/ 7 w 280"/>
                <a:gd name="T43" fmla="*/ 29 h 397"/>
                <a:gd name="T44" fmla="*/ 8 w 280"/>
                <a:gd name="T45" fmla="*/ 25 h 397"/>
                <a:gd name="T46" fmla="*/ 9 w 280"/>
                <a:gd name="T47" fmla="*/ 22 h 397"/>
                <a:gd name="T48" fmla="*/ 11 w 280"/>
                <a:gd name="T49" fmla="*/ 19 h 397"/>
                <a:gd name="T50" fmla="*/ 13 w 280"/>
                <a:gd name="T51" fmla="*/ 16 h 397"/>
                <a:gd name="T52" fmla="*/ 15 w 280"/>
                <a:gd name="T53" fmla="*/ 13 h 397"/>
                <a:gd name="T54" fmla="*/ 18 w 280"/>
                <a:gd name="T55" fmla="*/ 10 h 397"/>
                <a:gd name="T56" fmla="*/ 21 w 280"/>
                <a:gd name="T57" fmla="*/ 8 h 397"/>
                <a:gd name="T58" fmla="*/ 24 w 280"/>
                <a:gd name="T59" fmla="*/ 6 h 397"/>
                <a:gd name="T60" fmla="*/ 27 w 280"/>
                <a:gd name="T61" fmla="*/ 4 h 397"/>
                <a:gd name="T62" fmla="*/ 31 w 280"/>
                <a:gd name="T63" fmla="*/ 2 h 397"/>
                <a:gd name="T64" fmla="*/ 35 w 280"/>
                <a:gd name="T65" fmla="*/ 0 h 397"/>
                <a:gd name="T66" fmla="*/ 34 w 280"/>
                <a:gd name="T67" fmla="*/ 1 h 397"/>
                <a:gd name="T68" fmla="*/ 33 w 280"/>
                <a:gd name="T69" fmla="*/ 1 h 397"/>
                <a:gd name="T70" fmla="*/ 32 w 280"/>
                <a:gd name="T71" fmla="*/ 1 h 397"/>
                <a:gd name="T72" fmla="*/ 31 w 280"/>
                <a:gd name="T73" fmla="*/ 1 h 397"/>
                <a:gd name="T74" fmla="*/ 30 w 280"/>
                <a:gd name="T75" fmla="*/ 1 h 397"/>
                <a:gd name="T76" fmla="*/ 29 w 280"/>
                <a:gd name="T77" fmla="*/ 1 h 397"/>
                <a:gd name="T78" fmla="*/ 28 w 280"/>
                <a:gd name="T79" fmla="*/ 1 h 397"/>
                <a:gd name="T80" fmla="*/ 27 w 280"/>
                <a:gd name="T81" fmla="*/ 1 h 3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0" h="397">
                  <a:moveTo>
                    <a:pt x="209" y="7"/>
                  </a:moveTo>
                  <a:lnTo>
                    <a:pt x="187" y="22"/>
                  </a:lnTo>
                  <a:lnTo>
                    <a:pt x="165" y="38"/>
                  </a:lnTo>
                  <a:lnTo>
                    <a:pt x="143" y="54"/>
                  </a:lnTo>
                  <a:lnTo>
                    <a:pt x="121" y="71"/>
                  </a:lnTo>
                  <a:lnTo>
                    <a:pt x="101" y="88"/>
                  </a:lnTo>
                  <a:lnTo>
                    <a:pt x="81" y="108"/>
                  </a:lnTo>
                  <a:lnTo>
                    <a:pt x="63" y="129"/>
                  </a:lnTo>
                  <a:lnTo>
                    <a:pt x="46" y="151"/>
                  </a:lnTo>
                  <a:lnTo>
                    <a:pt x="32" y="174"/>
                  </a:lnTo>
                  <a:lnTo>
                    <a:pt x="20" y="199"/>
                  </a:lnTo>
                  <a:lnTo>
                    <a:pt x="11" y="227"/>
                  </a:lnTo>
                  <a:lnTo>
                    <a:pt x="4" y="256"/>
                  </a:lnTo>
                  <a:lnTo>
                    <a:pt x="0" y="288"/>
                  </a:lnTo>
                  <a:lnTo>
                    <a:pt x="0" y="321"/>
                  </a:lnTo>
                  <a:lnTo>
                    <a:pt x="5" y="358"/>
                  </a:lnTo>
                  <a:lnTo>
                    <a:pt x="13" y="397"/>
                  </a:lnTo>
                  <a:lnTo>
                    <a:pt x="19" y="360"/>
                  </a:lnTo>
                  <a:lnTo>
                    <a:pt x="25" y="325"/>
                  </a:lnTo>
                  <a:lnTo>
                    <a:pt x="32" y="290"/>
                  </a:lnTo>
                  <a:lnTo>
                    <a:pt x="40" y="258"/>
                  </a:lnTo>
                  <a:lnTo>
                    <a:pt x="49" y="228"/>
                  </a:lnTo>
                  <a:lnTo>
                    <a:pt x="59" y="199"/>
                  </a:lnTo>
                  <a:lnTo>
                    <a:pt x="71" y="171"/>
                  </a:lnTo>
                  <a:lnTo>
                    <a:pt x="84" y="146"/>
                  </a:lnTo>
                  <a:lnTo>
                    <a:pt x="101" y="122"/>
                  </a:lnTo>
                  <a:lnTo>
                    <a:pt x="119" y="100"/>
                  </a:lnTo>
                  <a:lnTo>
                    <a:pt x="139" y="79"/>
                  </a:lnTo>
                  <a:lnTo>
                    <a:pt x="162" y="60"/>
                  </a:lnTo>
                  <a:lnTo>
                    <a:pt x="187" y="42"/>
                  </a:lnTo>
                  <a:lnTo>
                    <a:pt x="215" y="26"/>
                  </a:lnTo>
                  <a:lnTo>
                    <a:pt x="246" y="12"/>
                  </a:lnTo>
                  <a:lnTo>
                    <a:pt x="280" y="0"/>
                  </a:lnTo>
                  <a:lnTo>
                    <a:pt x="271" y="1"/>
                  </a:lnTo>
                  <a:lnTo>
                    <a:pt x="263" y="1"/>
                  </a:lnTo>
                  <a:lnTo>
                    <a:pt x="254" y="2"/>
                  </a:lnTo>
                  <a:lnTo>
                    <a:pt x="245" y="3"/>
                  </a:lnTo>
                  <a:lnTo>
                    <a:pt x="237" y="4"/>
                  </a:lnTo>
                  <a:lnTo>
                    <a:pt x="227" y="4"/>
                  </a:lnTo>
                  <a:lnTo>
                    <a:pt x="218" y="6"/>
                  </a:lnTo>
                  <a:lnTo>
                    <a:pt x="209" y="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33" name="Freeform 96"/>
            <p:cNvSpPr>
              <a:spLocks noChangeAspect="1"/>
            </p:cNvSpPr>
            <p:nvPr/>
          </p:nvSpPr>
          <p:spPr bwMode="auto">
            <a:xfrm>
              <a:off x="1991" y="2187"/>
              <a:ext cx="136" cy="195"/>
            </a:xfrm>
            <a:custGeom>
              <a:avLst/>
              <a:gdLst>
                <a:gd name="T0" fmla="*/ 25 w 273"/>
                <a:gd name="T1" fmla="*/ 2 h 389"/>
                <a:gd name="T2" fmla="*/ 22 w 273"/>
                <a:gd name="T3" fmla="*/ 3 h 389"/>
                <a:gd name="T4" fmla="*/ 20 w 273"/>
                <a:gd name="T5" fmla="*/ 5 h 389"/>
                <a:gd name="T6" fmla="*/ 17 w 273"/>
                <a:gd name="T7" fmla="*/ 7 h 389"/>
                <a:gd name="T8" fmla="*/ 15 w 273"/>
                <a:gd name="T9" fmla="*/ 9 h 389"/>
                <a:gd name="T10" fmla="*/ 12 w 273"/>
                <a:gd name="T11" fmla="*/ 12 h 389"/>
                <a:gd name="T12" fmla="*/ 10 w 273"/>
                <a:gd name="T13" fmla="*/ 14 h 389"/>
                <a:gd name="T14" fmla="*/ 7 w 273"/>
                <a:gd name="T15" fmla="*/ 17 h 389"/>
                <a:gd name="T16" fmla="*/ 5 w 273"/>
                <a:gd name="T17" fmla="*/ 19 h 389"/>
                <a:gd name="T18" fmla="*/ 4 w 273"/>
                <a:gd name="T19" fmla="*/ 22 h 389"/>
                <a:gd name="T20" fmla="*/ 2 w 273"/>
                <a:gd name="T21" fmla="*/ 25 h 389"/>
                <a:gd name="T22" fmla="*/ 1 w 273"/>
                <a:gd name="T23" fmla="*/ 28 h 389"/>
                <a:gd name="T24" fmla="*/ 0 w 273"/>
                <a:gd name="T25" fmla="*/ 32 h 389"/>
                <a:gd name="T26" fmla="*/ 0 w 273"/>
                <a:gd name="T27" fmla="*/ 36 h 389"/>
                <a:gd name="T28" fmla="*/ 0 w 273"/>
                <a:gd name="T29" fmla="*/ 40 h 389"/>
                <a:gd name="T30" fmla="*/ 0 w 273"/>
                <a:gd name="T31" fmla="*/ 44 h 389"/>
                <a:gd name="T32" fmla="*/ 1 w 273"/>
                <a:gd name="T33" fmla="*/ 49 h 389"/>
                <a:gd name="T34" fmla="*/ 2 w 273"/>
                <a:gd name="T35" fmla="*/ 44 h 389"/>
                <a:gd name="T36" fmla="*/ 2 w 273"/>
                <a:gd name="T37" fmla="*/ 40 h 389"/>
                <a:gd name="T38" fmla="*/ 3 w 273"/>
                <a:gd name="T39" fmla="*/ 36 h 389"/>
                <a:gd name="T40" fmla="*/ 4 w 273"/>
                <a:gd name="T41" fmla="*/ 32 h 389"/>
                <a:gd name="T42" fmla="*/ 5 w 273"/>
                <a:gd name="T43" fmla="*/ 28 h 389"/>
                <a:gd name="T44" fmla="*/ 6 w 273"/>
                <a:gd name="T45" fmla="*/ 24 h 389"/>
                <a:gd name="T46" fmla="*/ 8 w 273"/>
                <a:gd name="T47" fmla="*/ 21 h 389"/>
                <a:gd name="T48" fmla="*/ 10 w 273"/>
                <a:gd name="T49" fmla="*/ 18 h 389"/>
                <a:gd name="T50" fmla="*/ 11 w 273"/>
                <a:gd name="T51" fmla="*/ 15 h 389"/>
                <a:gd name="T52" fmla="*/ 14 w 273"/>
                <a:gd name="T53" fmla="*/ 12 h 389"/>
                <a:gd name="T54" fmla="*/ 16 w 273"/>
                <a:gd name="T55" fmla="*/ 10 h 389"/>
                <a:gd name="T56" fmla="*/ 19 w 273"/>
                <a:gd name="T57" fmla="*/ 8 h 389"/>
                <a:gd name="T58" fmla="*/ 22 w 273"/>
                <a:gd name="T59" fmla="*/ 6 h 389"/>
                <a:gd name="T60" fmla="*/ 26 w 273"/>
                <a:gd name="T61" fmla="*/ 4 h 389"/>
                <a:gd name="T62" fmla="*/ 29 w 273"/>
                <a:gd name="T63" fmla="*/ 2 h 389"/>
                <a:gd name="T64" fmla="*/ 34 w 273"/>
                <a:gd name="T65" fmla="*/ 0 h 389"/>
                <a:gd name="T66" fmla="*/ 33 w 273"/>
                <a:gd name="T67" fmla="*/ 1 h 389"/>
                <a:gd name="T68" fmla="*/ 31 w 273"/>
                <a:gd name="T69" fmla="*/ 1 h 389"/>
                <a:gd name="T70" fmla="*/ 30 w 273"/>
                <a:gd name="T71" fmla="*/ 1 h 389"/>
                <a:gd name="T72" fmla="*/ 29 w 273"/>
                <a:gd name="T73" fmla="*/ 1 h 389"/>
                <a:gd name="T74" fmla="*/ 28 w 273"/>
                <a:gd name="T75" fmla="*/ 1 h 389"/>
                <a:gd name="T76" fmla="*/ 27 w 273"/>
                <a:gd name="T77" fmla="*/ 1 h 389"/>
                <a:gd name="T78" fmla="*/ 26 w 273"/>
                <a:gd name="T79" fmla="*/ 1 h 389"/>
                <a:gd name="T80" fmla="*/ 25 w 273"/>
                <a:gd name="T81" fmla="*/ 2 h 3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73" h="389">
                  <a:moveTo>
                    <a:pt x="202" y="9"/>
                  </a:moveTo>
                  <a:lnTo>
                    <a:pt x="182" y="24"/>
                  </a:lnTo>
                  <a:lnTo>
                    <a:pt x="161" y="40"/>
                  </a:lnTo>
                  <a:lnTo>
                    <a:pt x="140" y="56"/>
                  </a:lnTo>
                  <a:lnTo>
                    <a:pt x="120" y="72"/>
                  </a:lnTo>
                  <a:lnTo>
                    <a:pt x="99" y="91"/>
                  </a:lnTo>
                  <a:lnTo>
                    <a:pt x="80" y="109"/>
                  </a:lnTo>
                  <a:lnTo>
                    <a:pt x="62" y="129"/>
                  </a:lnTo>
                  <a:lnTo>
                    <a:pt x="47" y="150"/>
                  </a:lnTo>
                  <a:lnTo>
                    <a:pt x="32" y="172"/>
                  </a:lnTo>
                  <a:lnTo>
                    <a:pt x="20" y="197"/>
                  </a:lnTo>
                  <a:lnTo>
                    <a:pt x="10" y="222"/>
                  </a:lnTo>
                  <a:lnTo>
                    <a:pt x="4" y="251"/>
                  </a:lnTo>
                  <a:lnTo>
                    <a:pt x="0" y="282"/>
                  </a:lnTo>
                  <a:lnTo>
                    <a:pt x="0" y="314"/>
                  </a:lnTo>
                  <a:lnTo>
                    <a:pt x="3" y="350"/>
                  </a:lnTo>
                  <a:lnTo>
                    <a:pt x="11" y="389"/>
                  </a:lnTo>
                  <a:lnTo>
                    <a:pt x="17" y="351"/>
                  </a:lnTo>
                  <a:lnTo>
                    <a:pt x="23" y="317"/>
                  </a:lnTo>
                  <a:lnTo>
                    <a:pt x="29" y="282"/>
                  </a:lnTo>
                  <a:lnTo>
                    <a:pt x="37" y="251"/>
                  </a:lnTo>
                  <a:lnTo>
                    <a:pt x="45" y="220"/>
                  </a:lnTo>
                  <a:lnTo>
                    <a:pt x="55" y="192"/>
                  </a:lnTo>
                  <a:lnTo>
                    <a:pt x="67" y="166"/>
                  </a:lnTo>
                  <a:lnTo>
                    <a:pt x="80" y="140"/>
                  </a:lnTo>
                  <a:lnTo>
                    <a:pt x="95" y="117"/>
                  </a:lnTo>
                  <a:lnTo>
                    <a:pt x="113" y="96"/>
                  </a:lnTo>
                  <a:lnTo>
                    <a:pt x="132" y="76"/>
                  </a:lnTo>
                  <a:lnTo>
                    <a:pt x="155" y="58"/>
                  </a:lnTo>
                  <a:lnTo>
                    <a:pt x="179" y="41"/>
                  </a:lnTo>
                  <a:lnTo>
                    <a:pt x="208" y="25"/>
                  </a:lnTo>
                  <a:lnTo>
                    <a:pt x="238" y="13"/>
                  </a:lnTo>
                  <a:lnTo>
                    <a:pt x="273" y="0"/>
                  </a:lnTo>
                  <a:lnTo>
                    <a:pt x="264" y="1"/>
                  </a:lnTo>
                  <a:lnTo>
                    <a:pt x="255" y="2"/>
                  </a:lnTo>
                  <a:lnTo>
                    <a:pt x="246" y="3"/>
                  </a:lnTo>
                  <a:lnTo>
                    <a:pt x="238" y="5"/>
                  </a:lnTo>
                  <a:lnTo>
                    <a:pt x="229" y="6"/>
                  </a:lnTo>
                  <a:lnTo>
                    <a:pt x="221" y="7"/>
                  </a:lnTo>
                  <a:lnTo>
                    <a:pt x="212" y="8"/>
                  </a:lnTo>
                  <a:lnTo>
                    <a:pt x="202"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34" name="Freeform 97"/>
            <p:cNvSpPr>
              <a:spLocks noChangeAspect="1"/>
            </p:cNvSpPr>
            <p:nvPr/>
          </p:nvSpPr>
          <p:spPr bwMode="auto">
            <a:xfrm>
              <a:off x="1992" y="2189"/>
              <a:ext cx="134" cy="190"/>
            </a:xfrm>
            <a:custGeom>
              <a:avLst/>
              <a:gdLst>
                <a:gd name="T0" fmla="*/ 25 w 267"/>
                <a:gd name="T1" fmla="*/ 2 h 380"/>
                <a:gd name="T2" fmla="*/ 23 w 267"/>
                <a:gd name="T3" fmla="*/ 4 h 380"/>
                <a:gd name="T4" fmla="*/ 20 w 267"/>
                <a:gd name="T5" fmla="*/ 6 h 380"/>
                <a:gd name="T6" fmla="*/ 18 w 267"/>
                <a:gd name="T7" fmla="*/ 8 h 380"/>
                <a:gd name="T8" fmla="*/ 15 w 267"/>
                <a:gd name="T9" fmla="*/ 10 h 380"/>
                <a:gd name="T10" fmla="*/ 13 w 267"/>
                <a:gd name="T11" fmla="*/ 12 h 380"/>
                <a:gd name="T12" fmla="*/ 10 w 267"/>
                <a:gd name="T13" fmla="*/ 14 h 380"/>
                <a:gd name="T14" fmla="*/ 8 w 267"/>
                <a:gd name="T15" fmla="*/ 16 h 380"/>
                <a:gd name="T16" fmla="*/ 6 w 267"/>
                <a:gd name="T17" fmla="*/ 19 h 380"/>
                <a:gd name="T18" fmla="*/ 4 w 267"/>
                <a:gd name="T19" fmla="*/ 22 h 380"/>
                <a:gd name="T20" fmla="*/ 3 w 267"/>
                <a:gd name="T21" fmla="*/ 25 h 380"/>
                <a:gd name="T22" fmla="*/ 2 w 267"/>
                <a:gd name="T23" fmla="*/ 28 h 380"/>
                <a:gd name="T24" fmla="*/ 1 w 267"/>
                <a:gd name="T25" fmla="*/ 31 h 380"/>
                <a:gd name="T26" fmla="*/ 1 w 267"/>
                <a:gd name="T27" fmla="*/ 35 h 380"/>
                <a:gd name="T28" fmla="*/ 0 w 267"/>
                <a:gd name="T29" fmla="*/ 39 h 380"/>
                <a:gd name="T30" fmla="*/ 1 w 267"/>
                <a:gd name="T31" fmla="*/ 43 h 380"/>
                <a:gd name="T32" fmla="*/ 2 w 267"/>
                <a:gd name="T33" fmla="*/ 48 h 380"/>
                <a:gd name="T34" fmla="*/ 2 w 267"/>
                <a:gd name="T35" fmla="*/ 43 h 380"/>
                <a:gd name="T36" fmla="*/ 3 w 267"/>
                <a:gd name="T37" fmla="*/ 39 h 380"/>
                <a:gd name="T38" fmla="*/ 4 w 267"/>
                <a:gd name="T39" fmla="*/ 35 h 380"/>
                <a:gd name="T40" fmla="*/ 5 w 267"/>
                <a:gd name="T41" fmla="*/ 31 h 380"/>
                <a:gd name="T42" fmla="*/ 6 w 267"/>
                <a:gd name="T43" fmla="*/ 27 h 380"/>
                <a:gd name="T44" fmla="*/ 7 w 267"/>
                <a:gd name="T45" fmla="*/ 24 h 380"/>
                <a:gd name="T46" fmla="*/ 8 w 267"/>
                <a:gd name="T47" fmla="*/ 20 h 380"/>
                <a:gd name="T48" fmla="*/ 10 w 267"/>
                <a:gd name="T49" fmla="*/ 17 h 380"/>
                <a:gd name="T50" fmla="*/ 12 w 267"/>
                <a:gd name="T51" fmla="*/ 14 h 380"/>
                <a:gd name="T52" fmla="*/ 14 w 267"/>
                <a:gd name="T53" fmla="*/ 12 h 380"/>
                <a:gd name="T54" fmla="*/ 16 w 267"/>
                <a:gd name="T55" fmla="*/ 10 h 380"/>
                <a:gd name="T56" fmla="*/ 19 w 267"/>
                <a:gd name="T57" fmla="*/ 7 h 380"/>
                <a:gd name="T58" fmla="*/ 22 w 267"/>
                <a:gd name="T59" fmla="*/ 5 h 380"/>
                <a:gd name="T60" fmla="*/ 26 w 267"/>
                <a:gd name="T61" fmla="*/ 3 h 380"/>
                <a:gd name="T62" fmla="*/ 30 w 267"/>
                <a:gd name="T63" fmla="*/ 2 h 380"/>
                <a:gd name="T64" fmla="*/ 34 w 267"/>
                <a:gd name="T65" fmla="*/ 0 h 380"/>
                <a:gd name="T66" fmla="*/ 33 w 267"/>
                <a:gd name="T67" fmla="*/ 1 h 380"/>
                <a:gd name="T68" fmla="*/ 32 w 267"/>
                <a:gd name="T69" fmla="*/ 1 h 380"/>
                <a:gd name="T70" fmla="*/ 31 w 267"/>
                <a:gd name="T71" fmla="*/ 1 h 380"/>
                <a:gd name="T72" fmla="*/ 29 w 267"/>
                <a:gd name="T73" fmla="*/ 1 h 380"/>
                <a:gd name="T74" fmla="*/ 28 w 267"/>
                <a:gd name="T75" fmla="*/ 1 h 380"/>
                <a:gd name="T76" fmla="*/ 27 w 267"/>
                <a:gd name="T77" fmla="*/ 1 h 380"/>
                <a:gd name="T78" fmla="*/ 26 w 267"/>
                <a:gd name="T79" fmla="*/ 1 h 380"/>
                <a:gd name="T80" fmla="*/ 25 w 267"/>
                <a:gd name="T81" fmla="*/ 2 h 3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380">
                  <a:moveTo>
                    <a:pt x="197" y="9"/>
                  </a:moveTo>
                  <a:lnTo>
                    <a:pt x="177" y="26"/>
                  </a:lnTo>
                  <a:lnTo>
                    <a:pt x="157" y="42"/>
                  </a:lnTo>
                  <a:lnTo>
                    <a:pt x="137" y="58"/>
                  </a:lnTo>
                  <a:lnTo>
                    <a:pt x="118" y="74"/>
                  </a:lnTo>
                  <a:lnTo>
                    <a:pt x="98" y="91"/>
                  </a:lnTo>
                  <a:lnTo>
                    <a:pt x="79" y="109"/>
                  </a:lnTo>
                  <a:lnTo>
                    <a:pt x="62" y="128"/>
                  </a:lnTo>
                  <a:lnTo>
                    <a:pt x="47" y="148"/>
                  </a:lnTo>
                  <a:lnTo>
                    <a:pt x="32" y="170"/>
                  </a:lnTo>
                  <a:lnTo>
                    <a:pt x="21" y="193"/>
                  </a:lnTo>
                  <a:lnTo>
                    <a:pt x="12" y="218"/>
                  </a:lnTo>
                  <a:lnTo>
                    <a:pt x="5" y="246"/>
                  </a:lnTo>
                  <a:lnTo>
                    <a:pt x="1" y="274"/>
                  </a:lnTo>
                  <a:lnTo>
                    <a:pt x="0" y="307"/>
                  </a:lnTo>
                  <a:lnTo>
                    <a:pt x="3" y="342"/>
                  </a:lnTo>
                  <a:lnTo>
                    <a:pt x="10" y="380"/>
                  </a:lnTo>
                  <a:lnTo>
                    <a:pt x="15" y="342"/>
                  </a:lnTo>
                  <a:lnTo>
                    <a:pt x="21" y="307"/>
                  </a:lnTo>
                  <a:lnTo>
                    <a:pt x="27" y="273"/>
                  </a:lnTo>
                  <a:lnTo>
                    <a:pt x="35" y="242"/>
                  </a:lnTo>
                  <a:lnTo>
                    <a:pt x="43" y="212"/>
                  </a:lnTo>
                  <a:lnTo>
                    <a:pt x="52" y="185"/>
                  </a:lnTo>
                  <a:lnTo>
                    <a:pt x="63" y="159"/>
                  </a:lnTo>
                  <a:lnTo>
                    <a:pt x="76" y="135"/>
                  </a:lnTo>
                  <a:lnTo>
                    <a:pt x="91" y="112"/>
                  </a:lnTo>
                  <a:lnTo>
                    <a:pt x="108" y="91"/>
                  </a:lnTo>
                  <a:lnTo>
                    <a:pt x="128" y="73"/>
                  </a:lnTo>
                  <a:lnTo>
                    <a:pt x="150" y="54"/>
                  </a:lnTo>
                  <a:lnTo>
                    <a:pt x="174" y="39"/>
                  </a:lnTo>
                  <a:lnTo>
                    <a:pt x="202" y="24"/>
                  </a:lnTo>
                  <a:lnTo>
                    <a:pt x="233" y="12"/>
                  </a:lnTo>
                  <a:lnTo>
                    <a:pt x="267" y="0"/>
                  </a:lnTo>
                  <a:lnTo>
                    <a:pt x="258" y="1"/>
                  </a:lnTo>
                  <a:lnTo>
                    <a:pt x="249" y="3"/>
                  </a:lnTo>
                  <a:lnTo>
                    <a:pt x="241" y="4"/>
                  </a:lnTo>
                  <a:lnTo>
                    <a:pt x="232" y="5"/>
                  </a:lnTo>
                  <a:lnTo>
                    <a:pt x="224" y="6"/>
                  </a:lnTo>
                  <a:lnTo>
                    <a:pt x="214" y="7"/>
                  </a:lnTo>
                  <a:lnTo>
                    <a:pt x="206" y="8"/>
                  </a:lnTo>
                  <a:lnTo>
                    <a:pt x="197"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35" name="Freeform 98"/>
            <p:cNvSpPr>
              <a:spLocks noChangeAspect="1"/>
            </p:cNvSpPr>
            <p:nvPr/>
          </p:nvSpPr>
          <p:spPr bwMode="auto">
            <a:xfrm>
              <a:off x="1993" y="2189"/>
              <a:ext cx="130" cy="186"/>
            </a:xfrm>
            <a:custGeom>
              <a:avLst/>
              <a:gdLst>
                <a:gd name="T0" fmla="*/ 24 w 261"/>
                <a:gd name="T1" fmla="*/ 1 h 373"/>
                <a:gd name="T2" fmla="*/ 21 w 261"/>
                <a:gd name="T3" fmla="*/ 3 h 373"/>
                <a:gd name="T4" fmla="*/ 19 w 261"/>
                <a:gd name="T5" fmla="*/ 5 h 373"/>
                <a:gd name="T6" fmla="*/ 16 w 261"/>
                <a:gd name="T7" fmla="*/ 7 h 373"/>
                <a:gd name="T8" fmla="*/ 14 w 261"/>
                <a:gd name="T9" fmla="*/ 9 h 373"/>
                <a:gd name="T10" fmla="*/ 12 w 261"/>
                <a:gd name="T11" fmla="*/ 11 h 373"/>
                <a:gd name="T12" fmla="*/ 9 w 261"/>
                <a:gd name="T13" fmla="*/ 13 h 373"/>
                <a:gd name="T14" fmla="*/ 7 w 261"/>
                <a:gd name="T15" fmla="*/ 15 h 373"/>
                <a:gd name="T16" fmla="*/ 6 w 261"/>
                <a:gd name="T17" fmla="*/ 18 h 373"/>
                <a:gd name="T18" fmla="*/ 4 w 261"/>
                <a:gd name="T19" fmla="*/ 20 h 373"/>
                <a:gd name="T20" fmla="*/ 2 w 261"/>
                <a:gd name="T21" fmla="*/ 23 h 373"/>
                <a:gd name="T22" fmla="*/ 1 w 261"/>
                <a:gd name="T23" fmla="*/ 26 h 373"/>
                <a:gd name="T24" fmla="*/ 0 w 261"/>
                <a:gd name="T25" fmla="*/ 30 h 373"/>
                <a:gd name="T26" fmla="*/ 0 w 261"/>
                <a:gd name="T27" fmla="*/ 33 h 373"/>
                <a:gd name="T28" fmla="*/ 0 w 261"/>
                <a:gd name="T29" fmla="*/ 37 h 373"/>
                <a:gd name="T30" fmla="*/ 0 w 261"/>
                <a:gd name="T31" fmla="*/ 41 h 373"/>
                <a:gd name="T32" fmla="*/ 1 w 261"/>
                <a:gd name="T33" fmla="*/ 46 h 373"/>
                <a:gd name="T34" fmla="*/ 1 w 261"/>
                <a:gd name="T35" fmla="*/ 41 h 373"/>
                <a:gd name="T36" fmla="*/ 2 w 261"/>
                <a:gd name="T37" fmla="*/ 37 h 373"/>
                <a:gd name="T38" fmla="*/ 3 w 261"/>
                <a:gd name="T39" fmla="*/ 33 h 373"/>
                <a:gd name="T40" fmla="*/ 3 w 261"/>
                <a:gd name="T41" fmla="*/ 29 h 373"/>
                <a:gd name="T42" fmla="*/ 4 w 261"/>
                <a:gd name="T43" fmla="*/ 25 h 373"/>
                <a:gd name="T44" fmla="*/ 6 w 261"/>
                <a:gd name="T45" fmla="*/ 22 h 373"/>
                <a:gd name="T46" fmla="*/ 7 w 261"/>
                <a:gd name="T47" fmla="*/ 19 h 373"/>
                <a:gd name="T48" fmla="*/ 9 w 261"/>
                <a:gd name="T49" fmla="*/ 16 h 373"/>
                <a:gd name="T50" fmla="*/ 10 w 261"/>
                <a:gd name="T51" fmla="*/ 13 h 373"/>
                <a:gd name="T52" fmla="*/ 12 w 261"/>
                <a:gd name="T53" fmla="*/ 11 h 373"/>
                <a:gd name="T54" fmla="*/ 15 w 261"/>
                <a:gd name="T55" fmla="*/ 8 h 373"/>
                <a:gd name="T56" fmla="*/ 18 w 261"/>
                <a:gd name="T57" fmla="*/ 6 h 373"/>
                <a:gd name="T58" fmla="*/ 21 w 261"/>
                <a:gd name="T59" fmla="*/ 4 h 373"/>
                <a:gd name="T60" fmla="*/ 24 w 261"/>
                <a:gd name="T61" fmla="*/ 2 h 373"/>
                <a:gd name="T62" fmla="*/ 28 w 261"/>
                <a:gd name="T63" fmla="*/ 1 h 373"/>
                <a:gd name="T64" fmla="*/ 32 w 261"/>
                <a:gd name="T65" fmla="*/ 0 h 373"/>
                <a:gd name="T66" fmla="*/ 24 w 261"/>
                <a:gd name="T67" fmla="*/ 1 h 3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1" h="373">
                  <a:moveTo>
                    <a:pt x="192" y="12"/>
                  </a:moveTo>
                  <a:lnTo>
                    <a:pt x="173" y="28"/>
                  </a:lnTo>
                  <a:lnTo>
                    <a:pt x="154" y="44"/>
                  </a:lnTo>
                  <a:lnTo>
                    <a:pt x="134" y="60"/>
                  </a:lnTo>
                  <a:lnTo>
                    <a:pt x="116" y="76"/>
                  </a:lnTo>
                  <a:lnTo>
                    <a:pt x="97" y="93"/>
                  </a:lnTo>
                  <a:lnTo>
                    <a:pt x="79" y="110"/>
                  </a:lnTo>
                  <a:lnTo>
                    <a:pt x="63" y="127"/>
                  </a:lnTo>
                  <a:lnTo>
                    <a:pt x="48" y="147"/>
                  </a:lnTo>
                  <a:lnTo>
                    <a:pt x="34" y="167"/>
                  </a:lnTo>
                  <a:lnTo>
                    <a:pt x="22" y="189"/>
                  </a:lnTo>
                  <a:lnTo>
                    <a:pt x="13" y="214"/>
                  </a:lnTo>
                  <a:lnTo>
                    <a:pt x="6" y="240"/>
                  </a:lnTo>
                  <a:lnTo>
                    <a:pt x="1" y="269"/>
                  </a:lnTo>
                  <a:lnTo>
                    <a:pt x="0" y="300"/>
                  </a:lnTo>
                  <a:lnTo>
                    <a:pt x="3" y="334"/>
                  </a:lnTo>
                  <a:lnTo>
                    <a:pt x="8" y="373"/>
                  </a:lnTo>
                  <a:lnTo>
                    <a:pt x="13" y="334"/>
                  </a:lnTo>
                  <a:lnTo>
                    <a:pt x="19" y="299"/>
                  </a:lnTo>
                  <a:lnTo>
                    <a:pt x="25" y="265"/>
                  </a:lnTo>
                  <a:lnTo>
                    <a:pt x="31" y="234"/>
                  </a:lnTo>
                  <a:lnTo>
                    <a:pt x="39" y="205"/>
                  </a:lnTo>
                  <a:lnTo>
                    <a:pt x="49" y="178"/>
                  </a:lnTo>
                  <a:lnTo>
                    <a:pt x="60" y="152"/>
                  </a:lnTo>
                  <a:lnTo>
                    <a:pt x="73" y="129"/>
                  </a:lnTo>
                  <a:lnTo>
                    <a:pt x="87" y="108"/>
                  </a:lnTo>
                  <a:lnTo>
                    <a:pt x="103" y="88"/>
                  </a:lnTo>
                  <a:lnTo>
                    <a:pt x="122" y="69"/>
                  </a:lnTo>
                  <a:lnTo>
                    <a:pt x="144" y="52"/>
                  </a:lnTo>
                  <a:lnTo>
                    <a:pt x="169" y="37"/>
                  </a:lnTo>
                  <a:lnTo>
                    <a:pt x="196" y="23"/>
                  </a:lnTo>
                  <a:lnTo>
                    <a:pt x="226" y="12"/>
                  </a:lnTo>
                  <a:lnTo>
                    <a:pt x="261" y="0"/>
                  </a:lnTo>
                  <a:lnTo>
                    <a:pt x="192"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36" name="Freeform 99"/>
            <p:cNvSpPr>
              <a:spLocks noChangeAspect="1"/>
            </p:cNvSpPr>
            <p:nvPr/>
          </p:nvSpPr>
          <p:spPr bwMode="auto">
            <a:xfrm>
              <a:off x="2293" y="2340"/>
              <a:ext cx="96" cy="206"/>
            </a:xfrm>
            <a:custGeom>
              <a:avLst/>
              <a:gdLst>
                <a:gd name="T0" fmla="*/ 24 w 194"/>
                <a:gd name="T1" fmla="*/ 8 h 413"/>
                <a:gd name="T2" fmla="*/ 24 w 194"/>
                <a:gd name="T3" fmla="*/ 11 h 413"/>
                <a:gd name="T4" fmla="*/ 24 w 194"/>
                <a:gd name="T5" fmla="*/ 13 h 413"/>
                <a:gd name="T6" fmla="*/ 24 w 194"/>
                <a:gd name="T7" fmla="*/ 16 h 413"/>
                <a:gd name="T8" fmla="*/ 23 w 194"/>
                <a:gd name="T9" fmla="*/ 18 h 413"/>
                <a:gd name="T10" fmla="*/ 23 w 194"/>
                <a:gd name="T11" fmla="*/ 21 h 413"/>
                <a:gd name="T12" fmla="*/ 22 w 194"/>
                <a:gd name="T13" fmla="*/ 23 h 413"/>
                <a:gd name="T14" fmla="*/ 22 w 194"/>
                <a:gd name="T15" fmla="*/ 26 h 413"/>
                <a:gd name="T16" fmla="*/ 21 w 194"/>
                <a:gd name="T17" fmla="*/ 29 h 413"/>
                <a:gd name="T18" fmla="*/ 19 w 194"/>
                <a:gd name="T19" fmla="*/ 31 h 413"/>
                <a:gd name="T20" fmla="*/ 17 w 194"/>
                <a:gd name="T21" fmla="*/ 34 h 413"/>
                <a:gd name="T22" fmla="*/ 16 w 194"/>
                <a:gd name="T23" fmla="*/ 37 h 413"/>
                <a:gd name="T24" fmla="*/ 13 w 194"/>
                <a:gd name="T25" fmla="*/ 40 h 413"/>
                <a:gd name="T26" fmla="*/ 11 w 194"/>
                <a:gd name="T27" fmla="*/ 42 h 413"/>
                <a:gd name="T28" fmla="*/ 7 w 194"/>
                <a:gd name="T29" fmla="*/ 45 h 413"/>
                <a:gd name="T30" fmla="*/ 4 w 194"/>
                <a:gd name="T31" fmla="*/ 48 h 413"/>
                <a:gd name="T32" fmla="*/ 0 w 194"/>
                <a:gd name="T33" fmla="*/ 51 h 413"/>
                <a:gd name="T34" fmla="*/ 3 w 194"/>
                <a:gd name="T35" fmla="*/ 46 h 413"/>
                <a:gd name="T36" fmla="*/ 6 w 194"/>
                <a:gd name="T37" fmla="*/ 39 h 413"/>
                <a:gd name="T38" fmla="*/ 9 w 194"/>
                <a:gd name="T39" fmla="*/ 33 h 413"/>
                <a:gd name="T40" fmla="*/ 12 w 194"/>
                <a:gd name="T41" fmla="*/ 26 h 413"/>
                <a:gd name="T42" fmla="*/ 15 w 194"/>
                <a:gd name="T43" fmla="*/ 19 h 413"/>
                <a:gd name="T44" fmla="*/ 17 w 194"/>
                <a:gd name="T45" fmla="*/ 12 h 413"/>
                <a:gd name="T46" fmla="*/ 20 w 194"/>
                <a:gd name="T47" fmla="*/ 5 h 413"/>
                <a:gd name="T48" fmla="*/ 22 w 194"/>
                <a:gd name="T49" fmla="*/ 0 h 413"/>
                <a:gd name="T50" fmla="*/ 24 w 194"/>
                <a:gd name="T51" fmla="*/ 8 h 4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4" h="413">
                  <a:moveTo>
                    <a:pt x="193" y="69"/>
                  </a:moveTo>
                  <a:lnTo>
                    <a:pt x="194" y="89"/>
                  </a:lnTo>
                  <a:lnTo>
                    <a:pt x="194" y="108"/>
                  </a:lnTo>
                  <a:lnTo>
                    <a:pt x="193" y="128"/>
                  </a:lnTo>
                  <a:lnTo>
                    <a:pt x="192" y="148"/>
                  </a:lnTo>
                  <a:lnTo>
                    <a:pt x="188" y="168"/>
                  </a:lnTo>
                  <a:lnTo>
                    <a:pt x="184" y="189"/>
                  </a:lnTo>
                  <a:lnTo>
                    <a:pt x="177" y="211"/>
                  </a:lnTo>
                  <a:lnTo>
                    <a:pt x="169" y="232"/>
                  </a:lnTo>
                  <a:lnTo>
                    <a:pt x="158" y="254"/>
                  </a:lnTo>
                  <a:lnTo>
                    <a:pt x="144" y="275"/>
                  </a:lnTo>
                  <a:lnTo>
                    <a:pt x="129" y="298"/>
                  </a:lnTo>
                  <a:lnTo>
                    <a:pt x="110" y="320"/>
                  </a:lnTo>
                  <a:lnTo>
                    <a:pt x="88" y="343"/>
                  </a:lnTo>
                  <a:lnTo>
                    <a:pt x="63" y="366"/>
                  </a:lnTo>
                  <a:lnTo>
                    <a:pt x="34" y="390"/>
                  </a:lnTo>
                  <a:lnTo>
                    <a:pt x="0" y="413"/>
                  </a:lnTo>
                  <a:lnTo>
                    <a:pt x="27" y="369"/>
                  </a:lnTo>
                  <a:lnTo>
                    <a:pt x="52" y="319"/>
                  </a:lnTo>
                  <a:lnTo>
                    <a:pt x="78" y="265"/>
                  </a:lnTo>
                  <a:lnTo>
                    <a:pt x="102" y="209"/>
                  </a:lnTo>
                  <a:lnTo>
                    <a:pt x="125" y="152"/>
                  </a:lnTo>
                  <a:lnTo>
                    <a:pt x="144" y="98"/>
                  </a:lnTo>
                  <a:lnTo>
                    <a:pt x="163" y="46"/>
                  </a:lnTo>
                  <a:lnTo>
                    <a:pt x="177" y="0"/>
                  </a:lnTo>
                  <a:lnTo>
                    <a:pt x="193" y="6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37" name="Freeform 100"/>
            <p:cNvSpPr>
              <a:spLocks noChangeAspect="1"/>
            </p:cNvSpPr>
            <p:nvPr/>
          </p:nvSpPr>
          <p:spPr bwMode="auto">
            <a:xfrm>
              <a:off x="2296" y="2344"/>
              <a:ext cx="93" cy="199"/>
            </a:xfrm>
            <a:custGeom>
              <a:avLst/>
              <a:gdLst>
                <a:gd name="T0" fmla="*/ 23 w 187"/>
                <a:gd name="T1" fmla="*/ 9 h 398"/>
                <a:gd name="T2" fmla="*/ 23 w 187"/>
                <a:gd name="T3" fmla="*/ 11 h 398"/>
                <a:gd name="T4" fmla="*/ 23 w 187"/>
                <a:gd name="T5" fmla="*/ 13 h 398"/>
                <a:gd name="T6" fmla="*/ 23 w 187"/>
                <a:gd name="T7" fmla="*/ 16 h 398"/>
                <a:gd name="T8" fmla="*/ 22 w 187"/>
                <a:gd name="T9" fmla="*/ 18 h 398"/>
                <a:gd name="T10" fmla="*/ 22 w 187"/>
                <a:gd name="T11" fmla="*/ 21 h 398"/>
                <a:gd name="T12" fmla="*/ 21 w 187"/>
                <a:gd name="T13" fmla="*/ 23 h 398"/>
                <a:gd name="T14" fmla="*/ 21 w 187"/>
                <a:gd name="T15" fmla="*/ 26 h 398"/>
                <a:gd name="T16" fmla="*/ 20 w 187"/>
                <a:gd name="T17" fmla="*/ 28 h 398"/>
                <a:gd name="T18" fmla="*/ 18 w 187"/>
                <a:gd name="T19" fmla="*/ 31 h 398"/>
                <a:gd name="T20" fmla="*/ 17 w 187"/>
                <a:gd name="T21" fmla="*/ 34 h 398"/>
                <a:gd name="T22" fmla="*/ 15 w 187"/>
                <a:gd name="T23" fmla="*/ 36 h 398"/>
                <a:gd name="T24" fmla="*/ 13 w 187"/>
                <a:gd name="T25" fmla="*/ 39 h 398"/>
                <a:gd name="T26" fmla="*/ 10 w 187"/>
                <a:gd name="T27" fmla="*/ 42 h 398"/>
                <a:gd name="T28" fmla="*/ 7 w 187"/>
                <a:gd name="T29" fmla="*/ 45 h 398"/>
                <a:gd name="T30" fmla="*/ 3 w 187"/>
                <a:gd name="T31" fmla="*/ 47 h 398"/>
                <a:gd name="T32" fmla="*/ 0 w 187"/>
                <a:gd name="T33" fmla="*/ 50 h 398"/>
                <a:gd name="T34" fmla="*/ 3 w 187"/>
                <a:gd name="T35" fmla="*/ 45 h 398"/>
                <a:gd name="T36" fmla="*/ 6 w 187"/>
                <a:gd name="T37" fmla="*/ 39 h 398"/>
                <a:gd name="T38" fmla="*/ 9 w 187"/>
                <a:gd name="T39" fmla="*/ 32 h 398"/>
                <a:gd name="T40" fmla="*/ 12 w 187"/>
                <a:gd name="T41" fmla="*/ 26 h 398"/>
                <a:gd name="T42" fmla="*/ 14 w 187"/>
                <a:gd name="T43" fmla="*/ 19 h 398"/>
                <a:gd name="T44" fmla="*/ 17 w 187"/>
                <a:gd name="T45" fmla="*/ 12 h 398"/>
                <a:gd name="T46" fmla="*/ 19 w 187"/>
                <a:gd name="T47" fmla="*/ 6 h 398"/>
                <a:gd name="T48" fmla="*/ 21 w 187"/>
                <a:gd name="T49" fmla="*/ 0 h 398"/>
                <a:gd name="T50" fmla="*/ 21 w 187"/>
                <a:gd name="T51" fmla="*/ 2 h 398"/>
                <a:gd name="T52" fmla="*/ 22 w 187"/>
                <a:gd name="T53" fmla="*/ 5 h 398"/>
                <a:gd name="T54" fmla="*/ 22 w 187"/>
                <a:gd name="T55" fmla="*/ 7 h 398"/>
                <a:gd name="T56" fmla="*/ 23 w 187"/>
                <a:gd name="T57" fmla="*/ 9 h 3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87" h="398">
                  <a:moveTo>
                    <a:pt x="186" y="65"/>
                  </a:moveTo>
                  <a:lnTo>
                    <a:pt x="187" y="83"/>
                  </a:lnTo>
                  <a:lnTo>
                    <a:pt x="187" y="103"/>
                  </a:lnTo>
                  <a:lnTo>
                    <a:pt x="186" y="121"/>
                  </a:lnTo>
                  <a:lnTo>
                    <a:pt x="183" y="141"/>
                  </a:lnTo>
                  <a:lnTo>
                    <a:pt x="180" y="162"/>
                  </a:lnTo>
                  <a:lnTo>
                    <a:pt x="175" y="181"/>
                  </a:lnTo>
                  <a:lnTo>
                    <a:pt x="169" y="202"/>
                  </a:lnTo>
                  <a:lnTo>
                    <a:pt x="161" y="223"/>
                  </a:lnTo>
                  <a:lnTo>
                    <a:pt x="151" y="245"/>
                  </a:lnTo>
                  <a:lnTo>
                    <a:pt x="138" y="265"/>
                  </a:lnTo>
                  <a:lnTo>
                    <a:pt x="122" y="287"/>
                  </a:lnTo>
                  <a:lnTo>
                    <a:pt x="105" y="309"/>
                  </a:lnTo>
                  <a:lnTo>
                    <a:pt x="83" y="331"/>
                  </a:lnTo>
                  <a:lnTo>
                    <a:pt x="59" y="353"/>
                  </a:lnTo>
                  <a:lnTo>
                    <a:pt x="31" y="376"/>
                  </a:lnTo>
                  <a:lnTo>
                    <a:pt x="0" y="398"/>
                  </a:lnTo>
                  <a:lnTo>
                    <a:pt x="25" y="355"/>
                  </a:lnTo>
                  <a:lnTo>
                    <a:pt x="51" y="307"/>
                  </a:lnTo>
                  <a:lnTo>
                    <a:pt x="75" y="255"/>
                  </a:lnTo>
                  <a:lnTo>
                    <a:pt x="98" y="202"/>
                  </a:lnTo>
                  <a:lnTo>
                    <a:pt x="119" y="148"/>
                  </a:lnTo>
                  <a:lnTo>
                    <a:pt x="138" y="95"/>
                  </a:lnTo>
                  <a:lnTo>
                    <a:pt x="156" y="45"/>
                  </a:lnTo>
                  <a:lnTo>
                    <a:pt x="169" y="0"/>
                  </a:lnTo>
                  <a:lnTo>
                    <a:pt x="174" y="16"/>
                  </a:lnTo>
                  <a:lnTo>
                    <a:pt x="178" y="33"/>
                  </a:lnTo>
                  <a:lnTo>
                    <a:pt x="181" y="49"/>
                  </a:lnTo>
                  <a:lnTo>
                    <a:pt x="186" y="6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38" name="Freeform 101"/>
            <p:cNvSpPr>
              <a:spLocks noChangeAspect="1"/>
            </p:cNvSpPr>
            <p:nvPr/>
          </p:nvSpPr>
          <p:spPr bwMode="auto">
            <a:xfrm>
              <a:off x="2299" y="2348"/>
              <a:ext cx="88" cy="191"/>
            </a:xfrm>
            <a:custGeom>
              <a:avLst/>
              <a:gdLst>
                <a:gd name="T0" fmla="*/ 22 w 176"/>
                <a:gd name="T1" fmla="*/ 7 h 383"/>
                <a:gd name="T2" fmla="*/ 22 w 176"/>
                <a:gd name="T3" fmla="*/ 12 h 383"/>
                <a:gd name="T4" fmla="*/ 22 w 176"/>
                <a:gd name="T5" fmla="*/ 17 h 383"/>
                <a:gd name="T6" fmla="*/ 21 w 176"/>
                <a:gd name="T7" fmla="*/ 21 h 383"/>
                <a:gd name="T8" fmla="*/ 19 w 176"/>
                <a:gd name="T9" fmla="*/ 27 h 383"/>
                <a:gd name="T10" fmla="*/ 17 w 176"/>
                <a:gd name="T11" fmla="*/ 32 h 383"/>
                <a:gd name="T12" fmla="*/ 13 w 176"/>
                <a:gd name="T13" fmla="*/ 37 h 383"/>
                <a:gd name="T14" fmla="*/ 7 w 176"/>
                <a:gd name="T15" fmla="*/ 42 h 383"/>
                <a:gd name="T16" fmla="*/ 0 w 176"/>
                <a:gd name="T17" fmla="*/ 47 h 383"/>
                <a:gd name="T18" fmla="*/ 3 w 176"/>
                <a:gd name="T19" fmla="*/ 42 h 383"/>
                <a:gd name="T20" fmla="*/ 6 w 176"/>
                <a:gd name="T21" fmla="*/ 36 h 383"/>
                <a:gd name="T22" fmla="*/ 9 w 176"/>
                <a:gd name="T23" fmla="*/ 30 h 383"/>
                <a:gd name="T24" fmla="*/ 12 w 176"/>
                <a:gd name="T25" fmla="*/ 24 h 383"/>
                <a:gd name="T26" fmla="*/ 15 w 176"/>
                <a:gd name="T27" fmla="*/ 17 h 383"/>
                <a:gd name="T28" fmla="*/ 17 w 176"/>
                <a:gd name="T29" fmla="*/ 11 h 383"/>
                <a:gd name="T30" fmla="*/ 19 w 176"/>
                <a:gd name="T31" fmla="*/ 5 h 383"/>
                <a:gd name="T32" fmla="*/ 21 w 176"/>
                <a:gd name="T33" fmla="*/ 0 h 383"/>
                <a:gd name="T34" fmla="*/ 21 w 176"/>
                <a:gd name="T35" fmla="*/ 1 h 383"/>
                <a:gd name="T36" fmla="*/ 22 w 176"/>
                <a:gd name="T37" fmla="*/ 3 h 383"/>
                <a:gd name="T38" fmla="*/ 22 w 176"/>
                <a:gd name="T39" fmla="*/ 5 h 383"/>
                <a:gd name="T40" fmla="*/ 22 w 176"/>
                <a:gd name="T41" fmla="*/ 7 h 3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6" h="383">
                  <a:moveTo>
                    <a:pt x="176" y="63"/>
                  </a:moveTo>
                  <a:lnTo>
                    <a:pt x="176" y="98"/>
                  </a:lnTo>
                  <a:lnTo>
                    <a:pt x="174" y="136"/>
                  </a:lnTo>
                  <a:lnTo>
                    <a:pt x="166" y="175"/>
                  </a:lnTo>
                  <a:lnTo>
                    <a:pt x="152" y="216"/>
                  </a:lnTo>
                  <a:lnTo>
                    <a:pt x="130" y="257"/>
                  </a:lnTo>
                  <a:lnTo>
                    <a:pt x="99" y="299"/>
                  </a:lnTo>
                  <a:lnTo>
                    <a:pt x="55" y="340"/>
                  </a:lnTo>
                  <a:lnTo>
                    <a:pt x="0" y="383"/>
                  </a:lnTo>
                  <a:lnTo>
                    <a:pt x="24" y="341"/>
                  </a:lnTo>
                  <a:lnTo>
                    <a:pt x="47" y="295"/>
                  </a:lnTo>
                  <a:lnTo>
                    <a:pt x="70" y="246"/>
                  </a:lnTo>
                  <a:lnTo>
                    <a:pt x="93" y="195"/>
                  </a:lnTo>
                  <a:lnTo>
                    <a:pt x="113" y="143"/>
                  </a:lnTo>
                  <a:lnTo>
                    <a:pt x="131" y="93"/>
                  </a:lnTo>
                  <a:lnTo>
                    <a:pt x="148" y="44"/>
                  </a:lnTo>
                  <a:lnTo>
                    <a:pt x="161" y="0"/>
                  </a:lnTo>
                  <a:lnTo>
                    <a:pt x="166" y="15"/>
                  </a:lnTo>
                  <a:lnTo>
                    <a:pt x="169" y="31"/>
                  </a:lnTo>
                  <a:lnTo>
                    <a:pt x="173" y="46"/>
                  </a:lnTo>
                  <a:lnTo>
                    <a:pt x="176" y="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39" name="Freeform 102"/>
            <p:cNvSpPr>
              <a:spLocks noChangeAspect="1"/>
            </p:cNvSpPr>
            <p:nvPr/>
          </p:nvSpPr>
          <p:spPr bwMode="auto">
            <a:xfrm>
              <a:off x="2302" y="2353"/>
              <a:ext cx="85" cy="182"/>
            </a:xfrm>
            <a:custGeom>
              <a:avLst/>
              <a:gdLst>
                <a:gd name="T0" fmla="*/ 22 w 169"/>
                <a:gd name="T1" fmla="*/ 7 h 365"/>
                <a:gd name="T2" fmla="*/ 22 w 169"/>
                <a:gd name="T3" fmla="*/ 11 h 365"/>
                <a:gd name="T4" fmla="*/ 21 w 169"/>
                <a:gd name="T5" fmla="*/ 16 h 365"/>
                <a:gd name="T6" fmla="*/ 20 w 169"/>
                <a:gd name="T7" fmla="*/ 20 h 365"/>
                <a:gd name="T8" fmla="*/ 18 w 169"/>
                <a:gd name="T9" fmla="*/ 25 h 365"/>
                <a:gd name="T10" fmla="*/ 16 w 169"/>
                <a:gd name="T11" fmla="*/ 30 h 365"/>
                <a:gd name="T12" fmla="*/ 12 w 169"/>
                <a:gd name="T13" fmla="*/ 35 h 365"/>
                <a:gd name="T14" fmla="*/ 7 w 169"/>
                <a:gd name="T15" fmla="*/ 40 h 365"/>
                <a:gd name="T16" fmla="*/ 0 w 169"/>
                <a:gd name="T17" fmla="*/ 45 h 365"/>
                <a:gd name="T18" fmla="*/ 3 w 169"/>
                <a:gd name="T19" fmla="*/ 40 h 365"/>
                <a:gd name="T20" fmla="*/ 6 w 169"/>
                <a:gd name="T21" fmla="*/ 35 h 365"/>
                <a:gd name="T22" fmla="*/ 9 w 169"/>
                <a:gd name="T23" fmla="*/ 29 h 365"/>
                <a:gd name="T24" fmla="*/ 12 w 169"/>
                <a:gd name="T25" fmla="*/ 23 h 365"/>
                <a:gd name="T26" fmla="*/ 14 w 169"/>
                <a:gd name="T27" fmla="*/ 17 h 365"/>
                <a:gd name="T28" fmla="*/ 16 w 169"/>
                <a:gd name="T29" fmla="*/ 11 h 365"/>
                <a:gd name="T30" fmla="*/ 18 w 169"/>
                <a:gd name="T31" fmla="*/ 5 h 365"/>
                <a:gd name="T32" fmla="*/ 20 w 169"/>
                <a:gd name="T33" fmla="*/ 0 h 365"/>
                <a:gd name="T34" fmla="*/ 20 w 169"/>
                <a:gd name="T35" fmla="*/ 1 h 365"/>
                <a:gd name="T36" fmla="*/ 21 w 169"/>
                <a:gd name="T37" fmla="*/ 3 h 365"/>
                <a:gd name="T38" fmla="*/ 21 w 169"/>
                <a:gd name="T39" fmla="*/ 5 h 365"/>
                <a:gd name="T40" fmla="*/ 22 w 169"/>
                <a:gd name="T41" fmla="*/ 7 h 3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 h="365">
                  <a:moveTo>
                    <a:pt x="169" y="57"/>
                  </a:moveTo>
                  <a:lnTo>
                    <a:pt x="169" y="92"/>
                  </a:lnTo>
                  <a:lnTo>
                    <a:pt x="166" y="129"/>
                  </a:lnTo>
                  <a:lnTo>
                    <a:pt x="158" y="167"/>
                  </a:lnTo>
                  <a:lnTo>
                    <a:pt x="144" y="206"/>
                  </a:lnTo>
                  <a:lnTo>
                    <a:pt x="123" y="245"/>
                  </a:lnTo>
                  <a:lnTo>
                    <a:pt x="93" y="285"/>
                  </a:lnTo>
                  <a:lnTo>
                    <a:pt x="53" y="324"/>
                  </a:lnTo>
                  <a:lnTo>
                    <a:pt x="0" y="365"/>
                  </a:lnTo>
                  <a:lnTo>
                    <a:pt x="23" y="326"/>
                  </a:lnTo>
                  <a:lnTo>
                    <a:pt x="46" y="282"/>
                  </a:lnTo>
                  <a:lnTo>
                    <a:pt x="68" y="235"/>
                  </a:lnTo>
                  <a:lnTo>
                    <a:pt x="90" y="186"/>
                  </a:lnTo>
                  <a:lnTo>
                    <a:pt x="109" y="138"/>
                  </a:lnTo>
                  <a:lnTo>
                    <a:pt x="127" y="89"/>
                  </a:lnTo>
                  <a:lnTo>
                    <a:pt x="142" y="43"/>
                  </a:lnTo>
                  <a:lnTo>
                    <a:pt x="154" y="0"/>
                  </a:lnTo>
                  <a:lnTo>
                    <a:pt x="159" y="15"/>
                  </a:lnTo>
                  <a:lnTo>
                    <a:pt x="162" y="28"/>
                  </a:lnTo>
                  <a:lnTo>
                    <a:pt x="166" y="42"/>
                  </a:lnTo>
                  <a:lnTo>
                    <a:pt x="169" y="5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40" name="Freeform 103"/>
            <p:cNvSpPr>
              <a:spLocks noChangeAspect="1"/>
            </p:cNvSpPr>
            <p:nvPr/>
          </p:nvSpPr>
          <p:spPr bwMode="auto">
            <a:xfrm>
              <a:off x="2305" y="2357"/>
              <a:ext cx="81" cy="176"/>
            </a:xfrm>
            <a:custGeom>
              <a:avLst/>
              <a:gdLst>
                <a:gd name="T0" fmla="*/ 21 w 162"/>
                <a:gd name="T1" fmla="*/ 7 h 351"/>
                <a:gd name="T2" fmla="*/ 21 w 162"/>
                <a:gd name="T3" fmla="*/ 11 h 351"/>
                <a:gd name="T4" fmla="*/ 20 w 162"/>
                <a:gd name="T5" fmla="*/ 16 h 351"/>
                <a:gd name="T6" fmla="*/ 19 w 162"/>
                <a:gd name="T7" fmla="*/ 20 h 351"/>
                <a:gd name="T8" fmla="*/ 18 w 162"/>
                <a:gd name="T9" fmla="*/ 25 h 351"/>
                <a:gd name="T10" fmla="*/ 15 w 162"/>
                <a:gd name="T11" fmla="*/ 30 h 351"/>
                <a:gd name="T12" fmla="*/ 11 w 162"/>
                <a:gd name="T13" fmla="*/ 35 h 351"/>
                <a:gd name="T14" fmla="*/ 7 w 162"/>
                <a:gd name="T15" fmla="*/ 40 h 351"/>
                <a:gd name="T16" fmla="*/ 0 w 162"/>
                <a:gd name="T17" fmla="*/ 44 h 351"/>
                <a:gd name="T18" fmla="*/ 3 w 162"/>
                <a:gd name="T19" fmla="*/ 39 h 351"/>
                <a:gd name="T20" fmla="*/ 6 w 162"/>
                <a:gd name="T21" fmla="*/ 34 h 351"/>
                <a:gd name="T22" fmla="*/ 9 w 162"/>
                <a:gd name="T23" fmla="*/ 29 h 351"/>
                <a:gd name="T24" fmla="*/ 11 w 162"/>
                <a:gd name="T25" fmla="*/ 23 h 351"/>
                <a:gd name="T26" fmla="*/ 13 w 162"/>
                <a:gd name="T27" fmla="*/ 17 h 351"/>
                <a:gd name="T28" fmla="*/ 16 w 162"/>
                <a:gd name="T29" fmla="*/ 11 h 351"/>
                <a:gd name="T30" fmla="*/ 17 w 162"/>
                <a:gd name="T31" fmla="*/ 6 h 351"/>
                <a:gd name="T32" fmla="*/ 19 w 162"/>
                <a:gd name="T33" fmla="*/ 0 h 351"/>
                <a:gd name="T34" fmla="*/ 19 w 162"/>
                <a:gd name="T35" fmla="*/ 2 h 351"/>
                <a:gd name="T36" fmla="*/ 20 w 162"/>
                <a:gd name="T37" fmla="*/ 4 h 351"/>
                <a:gd name="T38" fmla="*/ 20 w 162"/>
                <a:gd name="T39" fmla="*/ 6 h 351"/>
                <a:gd name="T40" fmla="*/ 21 w 162"/>
                <a:gd name="T41" fmla="*/ 7 h 3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2" h="351">
                  <a:moveTo>
                    <a:pt x="162" y="54"/>
                  </a:moveTo>
                  <a:lnTo>
                    <a:pt x="161" y="87"/>
                  </a:lnTo>
                  <a:lnTo>
                    <a:pt x="157" y="123"/>
                  </a:lnTo>
                  <a:lnTo>
                    <a:pt x="149" y="160"/>
                  </a:lnTo>
                  <a:lnTo>
                    <a:pt x="137" y="197"/>
                  </a:lnTo>
                  <a:lnTo>
                    <a:pt x="116" y="236"/>
                  </a:lnTo>
                  <a:lnTo>
                    <a:pt x="87" y="274"/>
                  </a:lnTo>
                  <a:lnTo>
                    <a:pt x="49" y="313"/>
                  </a:lnTo>
                  <a:lnTo>
                    <a:pt x="0" y="351"/>
                  </a:lnTo>
                  <a:lnTo>
                    <a:pt x="21" y="312"/>
                  </a:lnTo>
                  <a:lnTo>
                    <a:pt x="43" y="270"/>
                  </a:lnTo>
                  <a:lnTo>
                    <a:pt x="65" y="225"/>
                  </a:lnTo>
                  <a:lnTo>
                    <a:pt x="85" y="179"/>
                  </a:lnTo>
                  <a:lnTo>
                    <a:pt x="104" y="133"/>
                  </a:lnTo>
                  <a:lnTo>
                    <a:pt x="121" y="87"/>
                  </a:lnTo>
                  <a:lnTo>
                    <a:pt x="136" y="42"/>
                  </a:lnTo>
                  <a:lnTo>
                    <a:pt x="148" y="0"/>
                  </a:lnTo>
                  <a:lnTo>
                    <a:pt x="152" y="13"/>
                  </a:lnTo>
                  <a:lnTo>
                    <a:pt x="155" y="27"/>
                  </a:lnTo>
                  <a:lnTo>
                    <a:pt x="159" y="41"/>
                  </a:lnTo>
                  <a:lnTo>
                    <a:pt x="162" y="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41" name="Freeform 104"/>
            <p:cNvSpPr>
              <a:spLocks noChangeAspect="1"/>
            </p:cNvSpPr>
            <p:nvPr/>
          </p:nvSpPr>
          <p:spPr bwMode="auto">
            <a:xfrm>
              <a:off x="2308" y="2361"/>
              <a:ext cx="77" cy="169"/>
            </a:xfrm>
            <a:custGeom>
              <a:avLst/>
              <a:gdLst>
                <a:gd name="T0" fmla="*/ 19 w 156"/>
                <a:gd name="T1" fmla="*/ 7 h 336"/>
                <a:gd name="T2" fmla="*/ 19 w 156"/>
                <a:gd name="T3" fmla="*/ 11 h 336"/>
                <a:gd name="T4" fmla="*/ 18 w 156"/>
                <a:gd name="T5" fmla="*/ 15 h 336"/>
                <a:gd name="T6" fmla="*/ 17 w 156"/>
                <a:gd name="T7" fmla="*/ 19 h 336"/>
                <a:gd name="T8" fmla="*/ 15 w 156"/>
                <a:gd name="T9" fmla="*/ 24 h 336"/>
                <a:gd name="T10" fmla="*/ 13 w 156"/>
                <a:gd name="T11" fmla="*/ 29 h 336"/>
                <a:gd name="T12" fmla="*/ 10 w 156"/>
                <a:gd name="T13" fmla="*/ 33 h 336"/>
                <a:gd name="T14" fmla="*/ 5 w 156"/>
                <a:gd name="T15" fmla="*/ 38 h 336"/>
                <a:gd name="T16" fmla="*/ 0 w 156"/>
                <a:gd name="T17" fmla="*/ 43 h 336"/>
                <a:gd name="T18" fmla="*/ 2 w 156"/>
                <a:gd name="T19" fmla="*/ 38 h 336"/>
                <a:gd name="T20" fmla="*/ 5 w 156"/>
                <a:gd name="T21" fmla="*/ 33 h 336"/>
                <a:gd name="T22" fmla="*/ 7 w 156"/>
                <a:gd name="T23" fmla="*/ 28 h 336"/>
                <a:gd name="T24" fmla="*/ 10 w 156"/>
                <a:gd name="T25" fmla="*/ 22 h 336"/>
                <a:gd name="T26" fmla="*/ 12 w 156"/>
                <a:gd name="T27" fmla="*/ 16 h 336"/>
                <a:gd name="T28" fmla="*/ 14 w 156"/>
                <a:gd name="T29" fmla="*/ 11 h 336"/>
                <a:gd name="T30" fmla="*/ 16 w 156"/>
                <a:gd name="T31" fmla="*/ 6 h 336"/>
                <a:gd name="T32" fmla="*/ 17 w 156"/>
                <a:gd name="T33" fmla="*/ 0 h 336"/>
                <a:gd name="T34" fmla="*/ 18 w 156"/>
                <a:gd name="T35" fmla="*/ 2 h 336"/>
                <a:gd name="T36" fmla="*/ 18 w 156"/>
                <a:gd name="T37" fmla="*/ 4 h 336"/>
                <a:gd name="T38" fmla="*/ 18 w 156"/>
                <a:gd name="T39" fmla="*/ 5 h 336"/>
                <a:gd name="T40" fmla="*/ 19 w 156"/>
                <a:gd name="T41" fmla="*/ 7 h 3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6" h="336">
                  <a:moveTo>
                    <a:pt x="156" y="51"/>
                  </a:moveTo>
                  <a:lnTo>
                    <a:pt x="154" y="83"/>
                  </a:lnTo>
                  <a:lnTo>
                    <a:pt x="150" y="117"/>
                  </a:lnTo>
                  <a:lnTo>
                    <a:pt x="142" y="152"/>
                  </a:lnTo>
                  <a:lnTo>
                    <a:pt x="128" y="189"/>
                  </a:lnTo>
                  <a:lnTo>
                    <a:pt x="110" y="226"/>
                  </a:lnTo>
                  <a:lnTo>
                    <a:pt x="82" y="263"/>
                  </a:lnTo>
                  <a:lnTo>
                    <a:pt x="46" y="299"/>
                  </a:lnTo>
                  <a:lnTo>
                    <a:pt x="0" y="336"/>
                  </a:lnTo>
                  <a:lnTo>
                    <a:pt x="21" y="298"/>
                  </a:lnTo>
                  <a:lnTo>
                    <a:pt x="42" y="258"/>
                  </a:lnTo>
                  <a:lnTo>
                    <a:pt x="63" y="216"/>
                  </a:lnTo>
                  <a:lnTo>
                    <a:pt x="82" y="173"/>
                  </a:lnTo>
                  <a:lnTo>
                    <a:pt x="99" y="128"/>
                  </a:lnTo>
                  <a:lnTo>
                    <a:pt x="116" y="84"/>
                  </a:lnTo>
                  <a:lnTo>
                    <a:pt x="131" y="41"/>
                  </a:lnTo>
                  <a:lnTo>
                    <a:pt x="142" y="0"/>
                  </a:lnTo>
                  <a:lnTo>
                    <a:pt x="145" y="13"/>
                  </a:lnTo>
                  <a:lnTo>
                    <a:pt x="149" y="25"/>
                  </a:lnTo>
                  <a:lnTo>
                    <a:pt x="152" y="38"/>
                  </a:lnTo>
                  <a:lnTo>
                    <a:pt x="156" y="5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42" name="Freeform 105"/>
            <p:cNvSpPr>
              <a:spLocks noChangeAspect="1"/>
            </p:cNvSpPr>
            <p:nvPr/>
          </p:nvSpPr>
          <p:spPr bwMode="auto">
            <a:xfrm>
              <a:off x="2311" y="2365"/>
              <a:ext cx="74" cy="161"/>
            </a:xfrm>
            <a:custGeom>
              <a:avLst/>
              <a:gdLst>
                <a:gd name="T0" fmla="*/ 18 w 149"/>
                <a:gd name="T1" fmla="*/ 6 h 321"/>
                <a:gd name="T2" fmla="*/ 18 w 149"/>
                <a:gd name="T3" fmla="*/ 10 h 321"/>
                <a:gd name="T4" fmla="*/ 17 w 149"/>
                <a:gd name="T5" fmla="*/ 14 h 321"/>
                <a:gd name="T6" fmla="*/ 16 w 149"/>
                <a:gd name="T7" fmla="*/ 19 h 321"/>
                <a:gd name="T8" fmla="*/ 15 w 149"/>
                <a:gd name="T9" fmla="*/ 23 h 321"/>
                <a:gd name="T10" fmla="*/ 12 w 149"/>
                <a:gd name="T11" fmla="*/ 27 h 321"/>
                <a:gd name="T12" fmla="*/ 9 w 149"/>
                <a:gd name="T13" fmla="*/ 32 h 321"/>
                <a:gd name="T14" fmla="*/ 5 w 149"/>
                <a:gd name="T15" fmla="*/ 36 h 321"/>
                <a:gd name="T16" fmla="*/ 0 w 149"/>
                <a:gd name="T17" fmla="*/ 41 h 321"/>
                <a:gd name="T18" fmla="*/ 2 w 149"/>
                <a:gd name="T19" fmla="*/ 36 h 321"/>
                <a:gd name="T20" fmla="*/ 4 w 149"/>
                <a:gd name="T21" fmla="*/ 31 h 321"/>
                <a:gd name="T22" fmla="*/ 7 w 149"/>
                <a:gd name="T23" fmla="*/ 26 h 321"/>
                <a:gd name="T24" fmla="*/ 9 w 149"/>
                <a:gd name="T25" fmla="*/ 21 h 321"/>
                <a:gd name="T26" fmla="*/ 11 w 149"/>
                <a:gd name="T27" fmla="*/ 16 h 321"/>
                <a:gd name="T28" fmla="*/ 13 w 149"/>
                <a:gd name="T29" fmla="*/ 11 h 321"/>
                <a:gd name="T30" fmla="*/ 15 w 149"/>
                <a:gd name="T31" fmla="*/ 5 h 321"/>
                <a:gd name="T32" fmla="*/ 16 w 149"/>
                <a:gd name="T33" fmla="*/ 0 h 321"/>
                <a:gd name="T34" fmla="*/ 17 w 149"/>
                <a:gd name="T35" fmla="*/ 2 h 321"/>
                <a:gd name="T36" fmla="*/ 17 w 149"/>
                <a:gd name="T37" fmla="*/ 3 h 321"/>
                <a:gd name="T38" fmla="*/ 18 w 149"/>
                <a:gd name="T39" fmla="*/ 5 h 321"/>
                <a:gd name="T40" fmla="*/ 18 w 149"/>
                <a:gd name="T41" fmla="*/ 6 h 3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321">
                  <a:moveTo>
                    <a:pt x="149" y="47"/>
                  </a:moveTo>
                  <a:lnTo>
                    <a:pt x="146" y="78"/>
                  </a:lnTo>
                  <a:lnTo>
                    <a:pt x="142" y="112"/>
                  </a:lnTo>
                  <a:lnTo>
                    <a:pt x="134" y="145"/>
                  </a:lnTo>
                  <a:lnTo>
                    <a:pt x="121" y="181"/>
                  </a:lnTo>
                  <a:lnTo>
                    <a:pt x="103" y="215"/>
                  </a:lnTo>
                  <a:lnTo>
                    <a:pt x="77" y="251"/>
                  </a:lnTo>
                  <a:lnTo>
                    <a:pt x="44" y="287"/>
                  </a:lnTo>
                  <a:lnTo>
                    <a:pt x="0" y="321"/>
                  </a:lnTo>
                  <a:lnTo>
                    <a:pt x="20" y="286"/>
                  </a:lnTo>
                  <a:lnTo>
                    <a:pt x="39" y="246"/>
                  </a:lnTo>
                  <a:lnTo>
                    <a:pt x="59" y="207"/>
                  </a:lnTo>
                  <a:lnTo>
                    <a:pt x="77" y="166"/>
                  </a:lnTo>
                  <a:lnTo>
                    <a:pt x="95" y="124"/>
                  </a:lnTo>
                  <a:lnTo>
                    <a:pt x="110" y="82"/>
                  </a:lnTo>
                  <a:lnTo>
                    <a:pt x="123" y="40"/>
                  </a:lnTo>
                  <a:lnTo>
                    <a:pt x="135" y="0"/>
                  </a:lnTo>
                  <a:lnTo>
                    <a:pt x="138" y="11"/>
                  </a:lnTo>
                  <a:lnTo>
                    <a:pt x="142" y="24"/>
                  </a:lnTo>
                  <a:lnTo>
                    <a:pt x="145" y="36"/>
                  </a:lnTo>
                  <a:lnTo>
                    <a:pt x="149" y="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43" name="Freeform 106"/>
            <p:cNvSpPr>
              <a:spLocks noChangeAspect="1"/>
            </p:cNvSpPr>
            <p:nvPr/>
          </p:nvSpPr>
          <p:spPr bwMode="auto">
            <a:xfrm>
              <a:off x="2313" y="2370"/>
              <a:ext cx="71" cy="153"/>
            </a:xfrm>
            <a:custGeom>
              <a:avLst/>
              <a:gdLst>
                <a:gd name="T0" fmla="*/ 18 w 140"/>
                <a:gd name="T1" fmla="*/ 6 h 305"/>
                <a:gd name="T2" fmla="*/ 18 w 140"/>
                <a:gd name="T3" fmla="*/ 10 h 305"/>
                <a:gd name="T4" fmla="*/ 17 w 140"/>
                <a:gd name="T5" fmla="*/ 13 h 305"/>
                <a:gd name="T6" fmla="*/ 16 w 140"/>
                <a:gd name="T7" fmla="*/ 18 h 305"/>
                <a:gd name="T8" fmla="*/ 15 w 140"/>
                <a:gd name="T9" fmla="*/ 22 h 305"/>
                <a:gd name="T10" fmla="*/ 12 w 140"/>
                <a:gd name="T11" fmla="*/ 26 h 305"/>
                <a:gd name="T12" fmla="*/ 9 w 140"/>
                <a:gd name="T13" fmla="*/ 30 h 305"/>
                <a:gd name="T14" fmla="*/ 5 w 140"/>
                <a:gd name="T15" fmla="*/ 35 h 305"/>
                <a:gd name="T16" fmla="*/ 0 w 140"/>
                <a:gd name="T17" fmla="*/ 39 h 305"/>
                <a:gd name="T18" fmla="*/ 3 w 140"/>
                <a:gd name="T19" fmla="*/ 34 h 305"/>
                <a:gd name="T20" fmla="*/ 5 w 140"/>
                <a:gd name="T21" fmla="*/ 30 h 305"/>
                <a:gd name="T22" fmla="*/ 7 w 140"/>
                <a:gd name="T23" fmla="*/ 25 h 305"/>
                <a:gd name="T24" fmla="*/ 10 w 140"/>
                <a:gd name="T25" fmla="*/ 20 h 305"/>
                <a:gd name="T26" fmla="*/ 12 w 140"/>
                <a:gd name="T27" fmla="*/ 15 h 305"/>
                <a:gd name="T28" fmla="*/ 14 w 140"/>
                <a:gd name="T29" fmla="*/ 10 h 305"/>
                <a:gd name="T30" fmla="*/ 15 w 140"/>
                <a:gd name="T31" fmla="*/ 5 h 305"/>
                <a:gd name="T32" fmla="*/ 17 w 140"/>
                <a:gd name="T33" fmla="*/ 0 h 305"/>
                <a:gd name="T34" fmla="*/ 17 w 140"/>
                <a:gd name="T35" fmla="*/ 2 h 305"/>
                <a:gd name="T36" fmla="*/ 17 w 140"/>
                <a:gd name="T37" fmla="*/ 3 h 305"/>
                <a:gd name="T38" fmla="*/ 18 w 140"/>
                <a:gd name="T39" fmla="*/ 4 h 305"/>
                <a:gd name="T40" fmla="*/ 18 w 140"/>
                <a:gd name="T41" fmla="*/ 6 h 3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0" h="305">
                  <a:moveTo>
                    <a:pt x="140" y="43"/>
                  </a:moveTo>
                  <a:lnTo>
                    <a:pt x="138" y="73"/>
                  </a:lnTo>
                  <a:lnTo>
                    <a:pt x="132" y="104"/>
                  </a:lnTo>
                  <a:lnTo>
                    <a:pt x="125" y="137"/>
                  </a:lnTo>
                  <a:lnTo>
                    <a:pt x="113" y="171"/>
                  </a:lnTo>
                  <a:lnTo>
                    <a:pt x="95" y="205"/>
                  </a:lnTo>
                  <a:lnTo>
                    <a:pt x="71" y="240"/>
                  </a:lnTo>
                  <a:lnTo>
                    <a:pt x="40" y="273"/>
                  </a:lnTo>
                  <a:lnTo>
                    <a:pt x="0" y="305"/>
                  </a:lnTo>
                  <a:lnTo>
                    <a:pt x="19" y="271"/>
                  </a:lnTo>
                  <a:lnTo>
                    <a:pt x="38" y="234"/>
                  </a:lnTo>
                  <a:lnTo>
                    <a:pt x="56" y="196"/>
                  </a:lnTo>
                  <a:lnTo>
                    <a:pt x="74" y="158"/>
                  </a:lnTo>
                  <a:lnTo>
                    <a:pt x="90" y="119"/>
                  </a:lnTo>
                  <a:lnTo>
                    <a:pt x="105" y="80"/>
                  </a:lnTo>
                  <a:lnTo>
                    <a:pt x="117" y="39"/>
                  </a:lnTo>
                  <a:lnTo>
                    <a:pt x="128" y="0"/>
                  </a:lnTo>
                  <a:lnTo>
                    <a:pt x="131" y="11"/>
                  </a:lnTo>
                  <a:lnTo>
                    <a:pt x="135" y="21"/>
                  </a:lnTo>
                  <a:lnTo>
                    <a:pt x="138" y="32"/>
                  </a:lnTo>
                  <a:lnTo>
                    <a:pt x="140" y="4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44" name="Freeform 107"/>
            <p:cNvSpPr>
              <a:spLocks noChangeAspect="1"/>
            </p:cNvSpPr>
            <p:nvPr/>
          </p:nvSpPr>
          <p:spPr bwMode="auto">
            <a:xfrm>
              <a:off x="2316" y="2374"/>
              <a:ext cx="67" cy="145"/>
            </a:xfrm>
            <a:custGeom>
              <a:avLst/>
              <a:gdLst>
                <a:gd name="T0" fmla="*/ 17 w 133"/>
                <a:gd name="T1" fmla="*/ 5 h 291"/>
                <a:gd name="T2" fmla="*/ 17 w 133"/>
                <a:gd name="T3" fmla="*/ 8 h 291"/>
                <a:gd name="T4" fmla="*/ 16 w 133"/>
                <a:gd name="T5" fmla="*/ 12 h 291"/>
                <a:gd name="T6" fmla="*/ 15 w 133"/>
                <a:gd name="T7" fmla="*/ 16 h 291"/>
                <a:gd name="T8" fmla="*/ 13 w 133"/>
                <a:gd name="T9" fmla="*/ 20 h 291"/>
                <a:gd name="T10" fmla="*/ 11 w 133"/>
                <a:gd name="T11" fmla="*/ 24 h 291"/>
                <a:gd name="T12" fmla="*/ 9 w 133"/>
                <a:gd name="T13" fmla="*/ 28 h 291"/>
                <a:gd name="T14" fmla="*/ 5 w 133"/>
                <a:gd name="T15" fmla="*/ 32 h 291"/>
                <a:gd name="T16" fmla="*/ 0 w 133"/>
                <a:gd name="T17" fmla="*/ 36 h 291"/>
                <a:gd name="T18" fmla="*/ 3 w 133"/>
                <a:gd name="T19" fmla="*/ 32 h 291"/>
                <a:gd name="T20" fmla="*/ 5 w 133"/>
                <a:gd name="T21" fmla="*/ 27 h 291"/>
                <a:gd name="T22" fmla="*/ 7 w 133"/>
                <a:gd name="T23" fmla="*/ 23 h 291"/>
                <a:gd name="T24" fmla="*/ 9 w 133"/>
                <a:gd name="T25" fmla="*/ 18 h 291"/>
                <a:gd name="T26" fmla="*/ 11 w 133"/>
                <a:gd name="T27" fmla="*/ 14 h 291"/>
                <a:gd name="T28" fmla="*/ 13 w 133"/>
                <a:gd name="T29" fmla="*/ 9 h 291"/>
                <a:gd name="T30" fmla="*/ 14 w 133"/>
                <a:gd name="T31" fmla="*/ 4 h 291"/>
                <a:gd name="T32" fmla="*/ 16 w 133"/>
                <a:gd name="T33" fmla="*/ 0 h 291"/>
                <a:gd name="T34" fmla="*/ 16 w 133"/>
                <a:gd name="T35" fmla="*/ 1 h 291"/>
                <a:gd name="T36" fmla="*/ 16 w 133"/>
                <a:gd name="T37" fmla="*/ 2 h 291"/>
                <a:gd name="T38" fmla="*/ 17 w 133"/>
                <a:gd name="T39" fmla="*/ 3 h 291"/>
                <a:gd name="T40" fmla="*/ 17 w 133"/>
                <a:gd name="T41" fmla="*/ 5 h 2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3" h="291">
                  <a:moveTo>
                    <a:pt x="133" y="41"/>
                  </a:moveTo>
                  <a:lnTo>
                    <a:pt x="130" y="69"/>
                  </a:lnTo>
                  <a:lnTo>
                    <a:pt x="124" y="99"/>
                  </a:lnTo>
                  <a:lnTo>
                    <a:pt x="117" y="132"/>
                  </a:lnTo>
                  <a:lnTo>
                    <a:pt x="104" y="164"/>
                  </a:lnTo>
                  <a:lnTo>
                    <a:pt x="88" y="196"/>
                  </a:lnTo>
                  <a:lnTo>
                    <a:pt x="66" y="228"/>
                  </a:lnTo>
                  <a:lnTo>
                    <a:pt x="36" y="259"/>
                  </a:lnTo>
                  <a:lnTo>
                    <a:pt x="0" y="291"/>
                  </a:lnTo>
                  <a:lnTo>
                    <a:pt x="18" y="257"/>
                  </a:lnTo>
                  <a:lnTo>
                    <a:pt x="35" y="223"/>
                  </a:lnTo>
                  <a:lnTo>
                    <a:pt x="53" y="188"/>
                  </a:lnTo>
                  <a:lnTo>
                    <a:pt x="69" y="151"/>
                  </a:lnTo>
                  <a:lnTo>
                    <a:pt x="85" y="114"/>
                  </a:lnTo>
                  <a:lnTo>
                    <a:pt x="99" y="77"/>
                  </a:lnTo>
                  <a:lnTo>
                    <a:pt x="110" y="39"/>
                  </a:lnTo>
                  <a:lnTo>
                    <a:pt x="121" y="0"/>
                  </a:lnTo>
                  <a:lnTo>
                    <a:pt x="124" y="11"/>
                  </a:lnTo>
                  <a:lnTo>
                    <a:pt x="127" y="20"/>
                  </a:lnTo>
                  <a:lnTo>
                    <a:pt x="131" y="30"/>
                  </a:lnTo>
                  <a:lnTo>
                    <a:pt x="133"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45" name="Freeform 108"/>
            <p:cNvSpPr>
              <a:spLocks noChangeAspect="1"/>
            </p:cNvSpPr>
            <p:nvPr/>
          </p:nvSpPr>
          <p:spPr bwMode="auto">
            <a:xfrm>
              <a:off x="2319" y="2379"/>
              <a:ext cx="64" cy="137"/>
            </a:xfrm>
            <a:custGeom>
              <a:avLst/>
              <a:gdLst>
                <a:gd name="T0" fmla="*/ 16 w 127"/>
                <a:gd name="T1" fmla="*/ 4 h 276"/>
                <a:gd name="T2" fmla="*/ 16 w 127"/>
                <a:gd name="T3" fmla="*/ 8 h 276"/>
                <a:gd name="T4" fmla="*/ 15 w 127"/>
                <a:gd name="T5" fmla="*/ 11 h 276"/>
                <a:gd name="T6" fmla="*/ 14 w 127"/>
                <a:gd name="T7" fmla="*/ 15 h 276"/>
                <a:gd name="T8" fmla="*/ 13 w 127"/>
                <a:gd name="T9" fmla="*/ 19 h 276"/>
                <a:gd name="T10" fmla="*/ 11 w 127"/>
                <a:gd name="T11" fmla="*/ 23 h 276"/>
                <a:gd name="T12" fmla="*/ 8 w 127"/>
                <a:gd name="T13" fmla="*/ 27 h 276"/>
                <a:gd name="T14" fmla="*/ 5 w 127"/>
                <a:gd name="T15" fmla="*/ 30 h 276"/>
                <a:gd name="T16" fmla="*/ 0 w 127"/>
                <a:gd name="T17" fmla="*/ 34 h 276"/>
                <a:gd name="T18" fmla="*/ 3 w 127"/>
                <a:gd name="T19" fmla="*/ 30 h 276"/>
                <a:gd name="T20" fmla="*/ 5 w 127"/>
                <a:gd name="T21" fmla="*/ 26 h 276"/>
                <a:gd name="T22" fmla="*/ 7 w 127"/>
                <a:gd name="T23" fmla="*/ 22 h 276"/>
                <a:gd name="T24" fmla="*/ 9 w 127"/>
                <a:gd name="T25" fmla="*/ 17 h 276"/>
                <a:gd name="T26" fmla="*/ 10 w 127"/>
                <a:gd name="T27" fmla="*/ 13 h 276"/>
                <a:gd name="T28" fmla="*/ 12 w 127"/>
                <a:gd name="T29" fmla="*/ 9 h 276"/>
                <a:gd name="T30" fmla="*/ 14 w 127"/>
                <a:gd name="T31" fmla="*/ 4 h 276"/>
                <a:gd name="T32" fmla="*/ 15 w 127"/>
                <a:gd name="T33" fmla="*/ 0 h 276"/>
                <a:gd name="T34" fmla="*/ 15 w 127"/>
                <a:gd name="T35" fmla="*/ 1 h 276"/>
                <a:gd name="T36" fmla="*/ 16 w 127"/>
                <a:gd name="T37" fmla="*/ 2 h 276"/>
                <a:gd name="T38" fmla="*/ 16 w 127"/>
                <a:gd name="T39" fmla="*/ 3 h 276"/>
                <a:gd name="T40" fmla="*/ 16 w 127"/>
                <a:gd name="T41" fmla="*/ 4 h 2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7" h="276">
                  <a:moveTo>
                    <a:pt x="127" y="36"/>
                  </a:moveTo>
                  <a:lnTo>
                    <a:pt x="122" y="64"/>
                  </a:lnTo>
                  <a:lnTo>
                    <a:pt x="117" y="93"/>
                  </a:lnTo>
                  <a:lnTo>
                    <a:pt x="109" y="123"/>
                  </a:lnTo>
                  <a:lnTo>
                    <a:pt x="98" y="154"/>
                  </a:lnTo>
                  <a:lnTo>
                    <a:pt x="82" y="186"/>
                  </a:lnTo>
                  <a:lnTo>
                    <a:pt x="61" y="217"/>
                  </a:lnTo>
                  <a:lnTo>
                    <a:pt x="35" y="247"/>
                  </a:lnTo>
                  <a:lnTo>
                    <a:pt x="0" y="276"/>
                  </a:lnTo>
                  <a:lnTo>
                    <a:pt x="18" y="244"/>
                  </a:lnTo>
                  <a:lnTo>
                    <a:pt x="35" y="211"/>
                  </a:lnTo>
                  <a:lnTo>
                    <a:pt x="51" y="178"/>
                  </a:lnTo>
                  <a:lnTo>
                    <a:pt x="66" y="144"/>
                  </a:lnTo>
                  <a:lnTo>
                    <a:pt x="80" y="110"/>
                  </a:lnTo>
                  <a:lnTo>
                    <a:pt x="94" y="74"/>
                  </a:lnTo>
                  <a:lnTo>
                    <a:pt x="105" y="38"/>
                  </a:lnTo>
                  <a:lnTo>
                    <a:pt x="114" y="0"/>
                  </a:lnTo>
                  <a:lnTo>
                    <a:pt x="118" y="10"/>
                  </a:lnTo>
                  <a:lnTo>
                    <a:pt x="121" y="18"/>
                  </a:lnTo>
                  <a:lnTo>
                    <a:pt x="125" y="27"/>
                  </a:lnTo>
                  <a:lnTo>
                    <a:pt x="127"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46" name="Freeform 109"/>
            <p:cNvSpPr>
              <a:spLocks noChangeAspect="1"/>
            </p:cNvSpPr>
            <p:nvPr/>
          </p:nvSpPr>
          <p:spPr bwMode="auto">
            <a:xfrm>
              <a:off x="2322" y="2383"/>
              <a:ext cx="60" cy="130"/>
            </a:xfrm>
            <a:custGeom>
              <a:avLst/>
              <a:gdLst>
                <a:gd name="T0" fmla="*/ 15 w 120"/>
                <a:gd name="T1" fmla="*/ 4 h 261"/>
                <a:gd name="T2" fmla="*/ 15 w 120"/>
                <a:gd name="T3" fmla="*/ 7 h 261"/>
                <a:gd name="T4" fmla="*/ 14 w 120"/>
                <a:gd name="T5" fmla="*/ 10 h 261"/>
                <a:gd name="T6" fmla="*/ 13 w 120"/>
                <a:gd name="T7" fmla="*/ 14 h 261"/>
                <a:gd name="T8" fmla="*/ 12 w 120"/>
                <a:gd name="T9" fmla="*/ 18 h 261"/>
                <a:gd name="T10" fmla="*/ 10 w 120"/>
                <a:gd name="T11" fmla="*/ 22 h 261"/>
                <a:gd name="T12" fmla="*/ 8 w 120"/>
                <a:gd name="T13" fmla="*/ 25 h 261"/>
                <a:gd name="T14" fmla="*/ 4 w 120"/>
                <a:gd name="T15" fmla="*/ 29 h 261"/>
                <a:gd name="T16" fmla="*/ 0 w 120"/>
                <a:gd name="T17" fmla="*/ 32 h 261"/>
                <a:gd name="T18" fmla="*/ 2 w 120"/>
                <a:gd name="T19" fmla="*/ 28 h 261"/>
                <a:gd name="T20" fmla="*/ 4 w 120"/>
                <a:gd name="T21" fmla="*/ 25 h 261"/>
                <a:gd name="T22" fmla="*/ 6 w 120"/>
                <a:gd name="T23" fmla="*/ 21 h 261"/>
                <a:gd name="T24" fmla="*/ 8 w 120"/>
                <a:gd name="T25" fmla="*/ 17 h 261"/>
                <a:gd name="T26" fmla="*/ 10 w 120"/>
                <a:gd name="T27" fmla="*/ 13 h 261"/>
                <a:gd name="T28" fmla="*/ 11 w 120"/>
                <a:gd name="T29" fmla="*/ 9 h 261"/>
                <a:gd name="T30" fmla="*/ 13 w 120"/>
                <a:gd name="T31" fmla="*/ 4 h 261"/>
                <a:gd name="T32" fmla="*/ 14 w 120"/>
                <a:gd name="T33" fmla="*/ 0 h 261"/>
                <a:gd name="T34" fmla="*/ 14 w 120"/>
                <a:gd name="T35" fmla="*/ 1 h 261"/>
                <a:gd name="T36" fmla="*/ 15 w 120"/>
                <a:gd name="T37" fmla="*/ 2 h 261"/>
                <a:gd name="T38" fmla="*/ 15 w 120"/>
                <a:gd name="T39" fmla="*/ 3 h 261"/>
                <a:gd name="T40" fmla="*/ 15 w 120"/>
                <a:gd name="T41" fmla="*/ 4 h 2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0" h="261">
                  <a:moveTo>
                    <a:pt x="120" y="33"/>
                  </a:moveTo>
                  <a:lnTo>
                    <a:pt x="115" y="59"/>
                  </a:lnTo>
                  <a:lnTo>
                    <a:pt x="110" y="87"/>
                  </a:lnTo>
                  <a:lnTo>
                    <a:pt x="102" y="117"/>
                  </a:lnTo>
                  <a:lnTo>
                    <a:pt x="90" y="147"/>
                  </a:lnTo>
                  <a:lnTo>
                    <a:pt x="75" y="177"/>
                  </a:lnTo>
                  <a:lnTo>
                    <a:pt x="57" y="206"/>
                  </a:lnTo>
                  <a:lnTo>
                    <a:pt x="31" y="234"/>
                  </a:lnTo>
                  <a:lnTo>
                    <a:pt x="0" y="261"/>
                  </a:lnTo>
                  <a:lnTo>
                    <a:pt x="16" y="230"/>
                  </a:lnTo>
                  <a:lnTo>
                    <a:pt x="31" y="200"/>
                  </a:lnTo>
                  <a:lnTo>
                    <a:pt x="47" y="169"/>
                  </a:lnTo>
                  <a:lnTo>
                    <a:pt x="61" y="138"/>
                  </a:lnTo>
                  <a:lnTo>
                    <a:pt x="75" y="105"/>
                  </a:lnTo>
                  <a:lnTo>
                    <a:pt x="88" y="72"/>
                  </a:lnTo>
                  <a:lnTo>
                    <a:pt x="99" y="37"/>
                  </a:lnTo>
                  <a:lnTo>
                    <a:pt x="108" y="0"/>
                  </a:lnTo>
                  <a:lnTo>
                    <a:pt x="111" y="9"/>
                  </a:lnTo>
                  <a:lnTo>
                    <a:pt x="114" y="17"/>
                  </a:lnTo>
                  <a:lnTo>
                    <a:pt x="116" y="25"/>
                  </a:lnTo>
                  <a:lnTo>
                    <a:pt x="120" y="3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47" name="Freeform 110"/>
            <p:cNvSpPr>
              <a:spLocks noChangeAspect="1"/>
            </p:cNvSpPr>
            <p:nvPr/>
          </p:nvSpPr>
          <p:spPr bwMode="auto">
            <a:xfrm>
              <a:off x="2325" y="2387"/>
              <a:ext cx="56" cy="122"/>
            </a:xfrm>
            <a:custGeom>
              <a:avLst/>
              <a:gdLst>
                <a:gd name="T0" fmla="*/ 14 w 113"/>
                <a:gd name="T1" fmla="*/ 4 h 244"/>
                <a:gd name="T2" fmla="*/ 13 w 113"/>
                <a:gd name="T3" fmla="*/ 7 h 244"/>
                <a:gd name="T4" fmla="*/ 12 w 113"/>
                <a:gd name="T5" fmla="*/ 10 h 244"/>
                <a:gd name="T6" fmla="*/ 11 w 113"/>
                <a:gd name="T7" fmla="*/ 14 h 244"/>
                <a:gd name="T8" fmla="*/ 10 w 113"/>
                <a:gd name="T9" fmla="*/ 18 h 244"/>
                <a:gd name="T10" fmla="*/ 8 w 113"/>
                <a:gd name="T11" fmla="*/ 21 h 244"/>
                <a:gd name="T12" fmla="*/ 6 w 113"/>
                <a:gd name="T13" fmla="*/ 25 h 244"/>
                <a:gd name="T14" fmla="*/ 3 w 113"/>
                <a:gd name="T15" fmla="*/ 28 h 244"/>
                <a:gd name="T16" fmla="*/ 0 w 113"/>
                <a:gd name="T17" fmla="*/ 31 h 244"/>
                <a:gd name="T18" fmla="*/ 1 w 113"/>
                <a:gd name="T19" fmla="*/ 27 h 244"/>
                <a:gd name="T20" fmla="*/ 3 w 113"/>
                <a:gd name="T21" fmla="*/ 24 h 244"/>
                <a:gd name="T22" fmla="*/ 5 w 113"/>
                <a:gd name="T23" fmla="*/ 20 h 244"/>
                <a:gd name="T24" fmla="*/ 7 w 113"/>
                <a:gd name="T25" fmla="*/ 17 h 244"/>
                <a:gd name="T26" fmla="*/ 8 w 113"/>
                <a:gd name="T27" fmla="*/ 13 h 244"/>
                <a:gd name="T28" fmla="*/ 10 w 113"/>
                <a:gd name="T29" fmla="*/ 9 h 244"/>
                <a:gd name="T30" fmla="*/ 11 w 113"/>
                <a:gd name="T31" fmla="*/ 5 h 244"/>
                <a:gd name="T32" fmla="*/ 12 w 113"/>
                <a:gd name="T33" fmla="*/ 0 h 244"/>
                <a:gd name="T34" fmla="*/ 13 w 113"/>
                <a:gd name="T35" fmla="*/ 1 h 244"/>
                <a:gd name="T36" fmla="*/ 13 w 113"/>
                <a:gd name="T37" fmla="*/ 2 h 244"/>
                <a:gd name="T38" fmla="*/ 13 w 113"/>
                <a:gd name="T39" fmla="*/ 3 h 244"/>
                <a:gd name="T40" fmla="*/ 14 w 113"/>
                <a:gd name="T41" fmla="*/ 4 h 2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3" h="244">
                  <a:moveTo>
                    <a:pt x="113" y="29"/>
                  </a:moveTo>
                  <a:lnTo>
                    <a:pt x="107" y="54"/>
                  </a:lnTo>
                  <a:lnTo>
                    <a:pt x="101" y="80"/>
                  </a:lnTo>
                  <a:lnTo>
                    <a:pt x="92" y="108"/>
                  </a:lnTo>
                  <a:lnTo>
                    <a:pt x="82" y="137"/>
                  </a:lnTo>
                  <a:lnTo>
                    <a:pt x="68" y="166"/>
                  </a:lnTo>
                  <a:lnTo>
                    <a:pt x="51" y="193"/>
                  </a:lnTo>
                  <a:lnTo>
                    <a:pt x="28" y="220"/>
                  </a:lnTo>
                  <a:lnTo>
                    <a:pt x="0" y="244"/>
                  </a:lnTo>
                  <a:lnTo>
                    <a:pt x="15" y="214"/>
                  </a:lnTo>
                  <a:lnTo>
                    <a:pt x="30" y="185"/>
                  </a:lnTo>
                  <a:lnTo>
                    <a:pt x="44" y="158"/>
                  </a:lnTo>
                  <a:lnTo>
                    <a:pt x="57" y="129"/>
                  </a:lnTo>
                  <a:lnTo>
                    <a:pt x="70" y="99"/>
                  </a:lnTo>
                  <a:lnTo>
                    <a:pt x="82" y="69"/>
                  </a:lnTo>
                  <a:lnTo>
                    <a:pt x="92" y="35"/>
                  </a:lnTo>
                  <a:lnTo>
                    <a:pt x="101" y="0"/>
                  </a:lnTo>
                  <a:lnTo>
                    <a:pt x="104" y="7"/>
                  </a:lnTo>
                  <a:lnTo>
                    <a:pt x="107" y="14"/>
                  </a:lnTo>
                  <a:lnTo>
                    <a:pt x="109" y="20"/>
                  </a:lnTo>
                  <a:lnTo>
                    <a:pt x="113"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48" name="Freeform 111"/>
            <p:cNvSpPr>
              <a:spLocks noChangeAspect="1"/>
            </p:cNvSpPr>
            <p:nvPr/>
          </p:nvSpPr>
          <p:spPr bwMode="auto">
            <a:xfrm>
              <a:off x="2328" y="2391"/>
              <a:ext cx="52" cy="115"/>
            </a:xfrm>
            <a:custGeom>
              <a:avLst/>
              <a:gdLst>
                <a:gd name="T0" fmla="*/ 13 w 104"/>
                <a:gd name="T1" fmla="*/ 4 h 229"/>
                <a:gd name="T2" fmla="*/ 13 w 104"/>
                <a:gd name="T3" fmla="*/ 7 h 229"/>
                <a:gd name="T4" fmla="*/ 12 w 104"/>
                <a:gd name="T5" fmla="*/ 10 h 229"/>
                <a:gd name="T6" fmla="*/ 11 w 104"/>
                <a:gd name="T7" fmla="*/ 13 h 229"/>
                <a:gd name="T8" fmla="*/ 10 w 104"/>
                <a:gd name="T9" fmla="*/ 17 h 229"/>
                <a:gd name="T10" fmla="*/ 8 w 104"/>
                <a:gd name="T11" fmla="*/ 20 h 229"/>
                <a:gd name="T12" fmla="*/ 6 w 104"/>
                <a:gd name="T13" fmla="*/ 23 h 229"/>
                <a:gd name="T14" fmla="*/ 3 w 104"/>
                <a:gd name="T15" fmla="*/ 26 h 229"/>
                <a:gd name="T16" fmla="*/ 0 w 104"/>
                <a:gd name="T17" fmla="*/ 29 h 229"/>
                <a:gd name="T18" fmla="*/ 2 w 104"/>
                <a:gd name="T19" fmla="*/ 25 h 229"/>
                <a:gd name="T20" fmla="*/ 4 w 104"/>
                <a:gd name="T21" fmla="*/ 22 h 229"/>
                <a:gd name="T22" fmla="*/ 6 w 104"/>
                <a:gd name="T23" fmla="*/ 19 h 229"/>
                <a:gd name="T24" fmla="*/ 7 w 104"/>
                <a:gd name="T25" fmla="*/ 16 h 229"/>
                <a:gd name="T26" fmla="*/ 9 w 104"/>
                <a:gd name="T27" fmla="*/ 12 h 229"/>
                <a:gd name="T28" fmla="*/ 10 w 104"/>
                <a:gd name="T29" fmla="*/ 9 h 229"/>
                <a:gd name="T30" fmla="*/ 11 w 104"/>
                <a:gd name="T31" fmla="*/ 5 h 229"/>
                <a:gd name="T32" fmla="*/ 12 w 104"/>
                <a:gd name="T33" fmla="*/ 0 h 229"/>
                <a:gd name="T34" fmla="*/ 13 w 104"/>
                <a:gd name="T35" fmla="*/ 4 h 2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4" h="229">
                  <a:moveTo>
                    <a:pt x="104" y="25"/>
                  </a:moveTo>
                  <a:lnTo>
                    <a:pt x="99" y="49"/>
                  </a:lnTo>
                  <a:lnTo>
                    <a:pt x="92" y="75"/>
                  </a:lnTo>
                  <a:lnTo>
                    <a:pt x="84" y="101"/>
                  </a:lnTo>
                  <a:lnTo>
                    <a:pt x="73" y="129"/>
                  </a:lnTo>
                  <a:lnTo>
                    <a:pt x="61" y="155"/>
                  </a:lnTo>
                  <a:lnTo>
                    <a:pt x="45" y="182"/>
                  </a:lnTo>
                  <a:lnTo>
                    <a:pt x="24" y="206"/>
                  </a:lnTo>
                  <a:lnTo>
                    <a:pt x="0" y="229"/>
                  </a:lnTo>
                  <a:lnTo>
                    <a:pt x="13" y="200"/>
                  </a:lnTo>
                  <a:lnTo>
                    <a:pt x="27" y="174"/>
                  </a:lnTo>
                  <a:lnTo>
                    <a:pt x="41" y="148"/>
                  </a:lnTo>
                  <a:lnTo>
                    <a:pt x="54" y="122"/>
                  </a:lnTo>
                  <a:lnTo>
                    <a:pt x="65" y="95"/>
                  </a:lnTo>
                  <a:lnTo>
                    <a:pt x="76" y="67"/>
                  </a:lnTo>
                  <a:lnTo>
                    <a:pt x="86" y="34"/>
                  </a:lnTo>
                  <a:lnTo>
                    <a:pt x="94" y="0"/>
                  </a:lnTo>
                  <a:lnTo>
                    <a:pt x="104"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49" name="Freeform 112"/>
            <p:cNvSpPr>
              <a:spLocks noChangeAspect="1"/>
            </p:cNvSpPr>
            <p:nvPr/>
          </p:nvSpPr>
          <p:spPr bwMode="auto">
            <a:xfrm>
              <a:off x="2115" y="2400"/>
              <a:ext cx="84" cy="311"/>
            </a:xfrm>
            <a:custGeom>
              <a:avLst/>
              <a:gdLst>
                <a:gd name="T0" fmla="*/ 16 w 168"/>
                <a:gd name="T1" fmla="*/ 16 h 621"/>
                <a:gd name="T2" fmla="*/ 17 w 168"/>
                <a:gd name="T3" fmla="*/ 1 h 621"/>
                <a:gd name="T4" fmla="*/ 21 w 168"/>
                <a:gd name="T5" fmla="*/ 0 h 621"/>
                <a:gd name="T6" fmla="*/ 21 w 168"/>
                <a:gd name="T7" fmla="*/ 7 h 621"/>
                <a:gd name="T8" fmla="*/ 9 w 168"/>
                <a:gd name="T9" fmla="*/ 78 h 621"/>
                <a:gd name="T10" fmla="*/ 0 w 168"/>
                <a:gd name="T11" fmla="*/ 77 h 621"/>
                <a:gd name="T12" fmla="*/ 1 w 168"/>
                <a:gd name="T13" fmla="*/ 77 h 621"/>
                <a:gd name="T14" fmla="*/ 2 w 168"/>
                <a:gd name="T15" fmla="*/ 76 h 621"/>
                <a:gd name="T16" fmla="*/ 3 w 168"/>
                <a:gd name="T17" fmla="*/ 74 h 621"/>
                <a:gd name="T18" fmla="*/ 4 w 168"/>
                <a:gd name="T19" fmla="*/ 72 h 621"/>
                <a:gd name="T20" fmla="*/ 6 w 168"/>
                <a:gd name="T21" fmla="*/ 70 h 621"/>
                <a:gd name="T22" fmla="*/ 7 w 168"/>
                <a:gd name="T23" fmla="*/ 68 h 621"/>
                <a:gd name="T24" fmla="*/ 8 w 168"/>
                <a:gd name="T25" fmla="*/ 66 h 621"/>
                <a:gd name="T26" fmla="*/ 9 w 168"/>
                <a:gd name="T27" fmla="*/ 65 h 621"/>
                <a:gd name="T28" fmla="*/ 9 w 168"/>
                <a:gd name="T29" fmla="*/ 58 h 621"/>
                <a:gd name="T30" fmla="*/ 10 w 168"/>
                <a:gd name="T31" fmla="*/ 50 h 621"/>
                <a:gd name="T32" fmla="*/ 11 w 168"/>
                <a:gd name="T33" fmla="*/ 42 h 621"/>
                <a:gd name="T34" fmla="*/ 12 w 168"/>
                <a:gd name="T35" fmla="*/ 35 h 621"/>
                <a:gd name="T36" fmla="*/ 13 w 168"/>
                <a:gd name="T37" fmla="*/ 28 h 621"/>
                <a:gd name="T38" fmla="*/ 15 w 168"/>
                <a:gd name="T39" fmla="*/ 22 h 621"/>
                <a:gd name="T40" fmla="*/ 16 w 168"/>
                <a:gd name="T41" fmla="*/ 18 h 621"/>
                <a:gd name="T42" fmla="*/ 16 w 168"/>
                <a:gd name="T43" fmla="*/ 16 h 6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8" h="621">
                  <a:moveTo>
                    <a:pt x="127" y="123"/>
                  </a:moveTo>
                  <a:lnTo>
                    <a:pt x="134" y="5"/>
                  </a:lnTo>
                  <a:lnTo>
                    <a:pt x="168" y="0"/>
                  </a:lnTo>
                  <a:lnTo>
                    <a:pt x="162" y="51"/>
                  </a:lnTo>
                  <a:lnTo>
                    <a:pt x="71" y="621"/>
                  </a:lnTo>
                  <a:lnTo>
                    <a:pt x="0" y="612"/>
                  </a:lnTo>
                  <a:lnTo>
                    <a:pt x="2" y="610"/>
                  </a:lnTo>
                  <a:lnTo>
                    <a:pt x="9" y="601"/>
                  </a:lnTo>
                  <a:lnTo>
                    <a:pt x="19" y="590"/>
                  </a:lnTo>
                  <a:lnTo>
                    <a:pt x="31" y="576"/>
                  </a:lnTo>
                  <a:lnTo>
                    <a:pt x="43" y="560"/>
                  </a:lnTo>
                  <a:lnTo>
                    <a:pt x="54" y="544"/>
                  </a:lnTo>
                  <a:lnTo>
                    <a:pt x="62" y="528"/>
                  </a:lnTo>
                  <a:lnTo>
                    <a:pt x="65" y="513"/>
                  </a:lnTo>
                  <a:lnTo>
                    <a:pt x="72" y="459"/>
                  </a:lnTo>
                  <a:lnTo>
                    <a:pt x="79" y="399"/>
                  </a:lnTo>
                  <a:lnTo>
                    <a:pt x="88" y="335"/>
                  </a:lnTo>
                  <a:lnTo>
                    <a:pt x="96" y="273"/>
                  </a:lnTo>
                  <a:lnTo>
                    <a:pt x="104" y="217"/>
                  </a:lnTo>
                  <a:lnTo>
                    <a:pt x="114" y="169"/>
                  </a:lnTo>
                  <a:lnTo>
                    <a:pt x="121" y="137"/>
                  </a:lnTo>
                  <a:lnTo>
                    <a:pt x="127" y="123"/>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50" name="Freeform 113"/>
            <p:cNvSpPr>
              <a:spLocks noChangeAspect="1"/>
            </p:cNvSpPr>
            <p:nvPr/>
          </p:nvSpPr>
          <p:spPr bwMode="auto">
            <a:xfrm>
              <a:off x="2162" y="2402"/>
              <a:ext cx="51" cy="313"/>
            </a:xfrm>
            <a:custGeom>
              <a:avLst/>
              <a:gdLst>
                <a:gd name="T0" fmla="*/ 9 w 101"/>
                <a:gd name="T1" fmla="*/ 16 h 626"/>
                <a:gd name="T2" fmla="*/ 11 w 101"/>
                <a:gd name="T3" fmla="*/ 1 h 626"/>
                <a:gd name="T4" fmla="*/ 13 w 101"/>
                <a:gd name="T5" fmla="*/ 0 h 626"/>
                <a:gd name="T6" fmla="*/ 12 w 101"/>
                <a:gd name="T7" fmla="*/ 7 h 626"/>
                <a:gd name="T8" fmla="*/ 5 w 101"/>
                <a:gd name="T9" fmla="*/ 70 h 626"/>
                <a:gd name="T10" fmla="*/ 8 w 101"/>
                <a:gd name="T11" fmla="*/ 79 h 626"/>
                <a:gd name="T12" fmla="*/ 0 w 101"/>
                <a:gd name="T13" fmla="*/ 78 h 626"/>
                <a:gd name="T14" fmla="*/ 1 w 101"/>
                <a:gd name="T15" fmla="*/ 75 h 626"/>
                <a:gd name="T16" fmla="*/ 2 w 101"/>
                <a:gd name="T17" fmla="*/ 68 h 626"/>
                <a:gd name="T18" fmla="*/ 3 w 101"/>
                <a:gd name="T19" fmla="*/ 59 h 626"/>
                <a:gd name="T20" fmla="*/ 4 w 101"/>
                <a:gd name="T21" fmla="*/ 47 h 626"/>
                <a:gd name="T22" fmla="*/ 6 w 101"/>
                <a:gd name="T23" fmla="*/ 36 h 626"/>
                <a:gd name="T24" fmla="*/ 7 w 101"/>
                <a:gd name="T25" fmla="*/ 26 h 626"/>
                <a:gd name="T26" fmla="*/ 8 w 101"/>
                <a:gd name="T27" fmla="*/ 19 h 626"/>
                <a:gd name="T28" fmla="*/ 9 w 101"/>
                <a:gd name="T29" fmla="*/ 16 h 6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1" h="626">
                  <a:moveTo>
                    <a:pt x="70" y="123"/>
                  </a:moveTo>
                  <a:lnTo>
                    <a:pt x="81" y="5"/>
                  </a:lnTo>
                  <a:lnTo>
                    <a:pt x="101" y="0"/>
                  </a:lnTo>
                  <a:lnTo>
                    <a:pt x="95" y="49"/>
                  </a:lnTo>
                  <a:lnTo>
                    <a:pt x="34" y="553"/>
                  </a:lnTo>
                  <a:lnTo>
                    <a:pt x="64" y="626"/>
                  </a:lnTo>
                  <a:lnTo>
                    <a:pt x="0" y="618"/>
                  </a:lnTo>
                  <a:lnTo>
                    <a:pt x="2" y="597"/>
                  </a:lnTo>
                  <a:lnTo>
                    <a:pt x="9" y="542"/>
                  </a:lnTo>
                  <a:lnTo>
                    <a:pt x="18" y="465"/>
                  </a:lnTo>
                  <a:lnTo>
                    <a:pt x="30" y="375"/>
                  </a:lnTo>
                  <a:lnTo>
                    <a:pt x="42" y="285"/>
                  </a:lnTo>
                  <a:lnTo>
                    <a:pt x="54" y="206"/>
                  </a:lnTo>
                  <a:lnTo>
                    <a:pt x="63" y="148"/>
                  </a:lnTo>
                  <a:lnTo>
                    <a:pt x="70" y="123"/>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51" name="Freeform 114"/>
            <p:cNvSpPr>
              <a:spLocks noChangeAspect="1"/>
            </p:cNvSpPr>
            <p:nvPr/>
          </p:nvSpPr>
          <p:spPr bwMode="auto">
            <a:xfrm>
              <a:off x="2051" y="2702"/>
              <a:ext cx="187" cy="132"/>
            </a:xfrm>
            <a:custGeom>
              <a:avLst/>
              <a:gdLst>
                <a:gd name="T0" fmla="*/ 1 w 374"/>
                <a:gd name="T1" fmla="*/ 0 h 264"/>
                <a:gd name="T2" fmla="*/ 47 w 374"/>
                <a:gd name="T3" fmla="*/ 6 h 264"/>
                <a:gd name="T4" fmla="*/ 46 w 374"/>
                <a:gd name="T5" fmla="*/ 8 h 264"/>
                <a:gd name="T6" fmla="*/ 45 w 374"/>
                <a:gd name="T7" fmla="*/ 12 h 264"/>
                <a:gd name="T8" fmla="*/ 42 w 374"/>
                <a:gd name="T9" fmla="*/ 13 h 264"/>
                <a:gd name="T10" fmla="*/ 42 w 374"/>
                <a:gd name="T11" fmla="*/ 15 h 264"/>
                <a:gd name="T12" fmla="*/ 44 w 374"/>
                <a:gd name="T13" fmla="*/ 15 h 264"/>
                <a:gd name="T14" fmla="*/ 44 w 374"/>
                <a:gd name="T15" fmla="*/ 18 h 264"/>
                <a:gd name="T16" fmla="*/ 42 w 374"/>
                <a:gd name="T17" fmla="*/ 18 h 264"/>
                <a:gd name="T18" fmla="*/ 43 w 374"/>
                <a:gd name="T19" fmla="*/ 20 h 264"/>
                <a:gd name="T20" fmla="*/ 43 w 374"/>
                <a:gd name="T21" fmla="*/ 22 h 264"/>
                <a:gd name="T22" fmla="*/ 42 w 374"/>
                <a:gd name="T23" fmla="*/ 24 h 264"/>
                <a:gd name="T24" fmla="*/ 43 w 374"/>
                <a:gd name="T25" fmla="*/ 25 h 264"/>
                <a:gd name="T26" fmla="*/ 42 w 374"/>
                <a:gd name="T27" fmla="*/ 27 h 264"/>
                <a:gd name="T28" fmla="*/ 41 w 374"/>
                <a:gd name="T29" fmla="*/ 29 h 264"/>
                <a:gd name="T30" fmla="*/ 40 w 374"/>
                <a:gd name="T31" fmla="*/ 31 h 264"/>
                <a:gd name="T32" fmla="*/ 38 w 374"/>
                <a:gd name="T33" fmla="*/ 33 h 264"/>
                <a:gd name="T34" fmla="*/ 37 w 374"/>
                <a:gd name="T35" fmla="*/ 33 h 264"/>
                <a:gd name="T36" fmla="*/ 35 w 374"/>
                <a:gd name="T37" fmla="*/ 33 h 264"/>
                <a:gd name="T38" fmla="*/ 33 w 374"/>
                <a:gd name="T39" fmla="*/ 33 h 264"/>
                <a:gd name="T40" fmla="*/ 31 w 374"/>
                <a:gd name="T41" fmla="*/ 33 h 264"/>
                <a:gd name="T42" fmla="*/ 28 w 374"/>
                <a:gd name="T43" fmla="*/ 33 h 264"/>
                <a:gd name="T44" fmla="*/ 26 w 374"/>
                <a:gd name="T45" fmla="*/ 33 h 264"/>
                <a:gd name="T46" fmla="*/ 23 w 374"/>
                <a:gd name="T47" fmla="*/ 33 h 264"/>
                <a:gd name="T48" fmla="*/ 21 w 374"/>
                <a:gd name="T49" fmla="*/ 33 h 264"/>
                <a:gd name="T50" fmla="*/ 18 w 374"/>
                <a:gd name="T51" fmla="*/ 32 h 264"/>
                <a:gd name="T52" fmla="*/ 15 w 374"/>
                <a:gd name="T53" fmla="*/ 32 h 264"/>
                <a:gd name="T54" fmla="*/ 13 w 374"/>
                <a:gd name="T55" fmla="*/ 31 h 264"/>
                <a:gd name="T56" fmla="*/ 11 w 374"/>
                <a:gd name="T57" fmla="*/ 31 h 264"/>
                <a:gd name="T58" fmla="*/ 9 w 374"/>
                <a:gd name="T59" fmla="*/ 30 h 264"/>
                <a:gd name="T60" fmla="*/ 7 w 374"/>
                <a:gd name="T61" fmla="*/ 30 h 264"/>
                <a:gd name="T62" fmla="*/ 5 w 374"/>
                <a:gd name="T63" fmla="*/ 29 h 264"/>
                <a:gd name="T64" fmla="*/ 4 w 374"/>
                <a:gd name="T65" fmla="*/ 28 h 264"/>
                <a:gd name="T66" fmla="*/ 3 w 374"/>
                <a:gd name="T67" fmla="*/ 27 h 264"/>
                <a:gd name="T68" fmla="*/ 3 w 374"/>
                <a:gd name="T69" fmla="*/ 25 h 264"/>
                <a:gd name="T70" fmla="*/ 3 w 374"/>
                <a:gd name="T71" fmla="*/ 24 h 264"/>
                <a:gd name="T72" fmla="*/ 3 w 374"/>
                <a:gd name="T73" fmla="*/ 23 h 264"/>
                <a:gd name="T74" fmla="*/ 1 w 374"/>
                <a:gd name="T75" fmla="*/ 22 h 264"/>
                <a:gd name="T76" fmla="*/ 1 w 374"/>
                <a:gd name="T77" fmla="*/ 20 h 264"/>
                <a:gd name="T78" fmla="*/ 4 w 374"/>
                <a:gd name="T79" fmla="*/ 19 h 264"/>
                <a:gd name="T80" fmla="*/ 0 w 374"/>
                <a:gd name="T81" fmla="*/ 18 h 264"/>
                <a:gd name="T82" fmla="*/ 1 w 374"/>
                <a:gd name="T83" fmla="*/ 15 h 264"/>
                <a:gd name="T84" fmla="*/ 3 w 374"/>
                <a:gd name="T85" fmla="*/ 15 h 264"/>
                <a:gd name="T86" fmla="*/ 1 w 374"/>
                <a:gd name="T87" fmla="*/ 13 h 264"/>
                <a:gd name="T88" fmla="*/ 1 w 374"/>
                <a:gd name="T89" fmla="*/ 11 h 264"/>
                <a:gd name="T90" fmla="*/ 4 w 374"/>
                <a:gd name="T91" fmla="*/ 10 h 264"/>
                <a:gd name="T92" fmla="*/ 4 w 374"/>
                <a:gd name="T93" fmla="*/ 8 h 264"/>
                <a:gd name="T94" fmla="*/ 2 w 374"/>
                <a:gd name="T95" fmla="*/ 7 h 264"/>
                <a:gd name="T96" fmla="*/ 2 w 374"/>
                <a:gd name="T97" fmla="*/ 4 h 264"/>
                <a:gd name="T98" fmla="*/ 1 w 374"/>
                <a:gd name="T99" fmla="*/ 0 h 2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74" h="264">
                  <a:moveTo>
                    <a:pt x="3" y="0"/>
                  </a:moveTo>
                  <a:lnTo>
                    <a:pt x="374" y="48"/>
                  </a:lnTo>
                  <a:lnTo>
                    <a:pt x="361" y="63"/>
                  </a:lnTo>
                  <a:lnTo>
                    <a:pt x="353" y="95"/>
                  </a:lnTo>
                  <a:lnTo>
                    <a:pt x="334" y="102"/>
                  </a:lnTo>
                  <a:lnTo>
                    <a:pt x="331" y="116"/>
                  </a:lnTo>
                  <a:lnTo>
                    <a:pt x="352" y="118"/>
                  </a:lnTo>
                  <a:lnTo>
                    <a:pt x="347" y="142"/>
                  </a:lnTo>
                  <a:lnTo>
                    <a:pt x="331" y="144"/>
                  </a:lnTo>
                  <a:lnTo>
                    <a:pt x="343" y="160"/>
                  </a:lnTo>
                  <a:lnTo>
                    <a:pt x="342" y="176"/>
                  </a:lnTo>
                  <a:lnTo>
                    <a:pt x="329" y="185"/>
                  </a:lnTo>
                  <a:lnTo>
                    <a:pt x="342" y="199"/>
                  </a:lnTo>
                  <a:lnTo>
                    <a:pt x="336" y="214"/>
                  </a:lnTo>
                  <a:lnTo>
                    <a:pt x="327" y="226"/>
                  </a:lnTo>
                  <a:lnTo>
                    <a:pt x="316" y="244"/>
                  </a:lnTo>
                  <a:lnTo>
                    <a:pt x="299" y="258"/>
                  </a:lnTo>
                  <a:lnTo>
                    <a:pt x="289" y="260"/>
                  </a:lnTo>
                  <a:lnTo>
                    <a:pt x="276" y="262"/>
                  </a:lnTo>
                  <a:lnTo>
                    <a:pt x="260" y="262"/>
                  </a:lnTo>
                  <a:lnTo>
                    <a:pt x="243" y="264"/>
                  </a:lnTo>
                  <a:lnTo>
                    <a:pt x="224" y="262"/>
                  </a:lnTo>
                  <a:lnTo>
                    <a:pt x="205" y="261"/>
                  </a:lnTo>
                  <a:lnTo>
                    <a:pt x="184" y="259"/>
                  </a:lnTo>
                  <a:lnTo>
                    <a:pt x="163" y="257"/>
                  </a:lnTo>
                  <a:lnTo>
                    <a:pt x="141" y="254"/>
                  </a:lnTo>
                  <a:lnTo>
                    <a:pt x="120" y="251"/>
                  </a:lnTo>
                  <a:lnTo>
                    <a:pt x="101" y="246"/>
                  </a:lnTo>
                  <a:lnTo>
                    <a:pt x="82" y="243"/>
                  </a:lnTo>
                  <a:lnTo>
                    <a:pt x="65" y="238"/>
                  </a:lnTo>
                  <a:lnTo>
                    <a:pt x="50" y="234"/>
                  </a:lnTo>
                  <a:lnTo>
                    <a:pt x="38" y="228"/>
                  </a:lnTo>
                  <a:lnTo>
                    <a:pt x="27" y="223"/>
                  </a:lnTo>
                  <a:lnTo>
                    <a:pt x="23" y="213"/>
                  </a:lnTo>
                  <a:lnTo>
                    <a:pt x="19" y="200"/>
                  </a:lnTo>
                  <a:lnTo>
                    <a:pt x="17" y="189"/>
                  </a:lnTo>
                  <a:lnTo>
                    <a:pt x="17" y="178"/>
                  </a:lnTo>
                  <a:lnTo>
                    <a:pt x="5" y="169"/>
                  </a:lnTo>
                  <a:lnTo>
                    <a:pt x="3" y="154"/>
                  </a:lnTo>
                  <a:lnTo>
                    <a:pt x="25" y="145"/>
                  </a:lnTo>
                  <a:lnTo>
                    <a:pt x="0" y="143"/>
                  </a:lnTo>
                  <a:lnTo>
                    <a:pt x="3" y="120"/>
                  </a:lnTo>
                  <a:lnTo>
                    <a:pt x="23" y="115"/>
                  </a:lnTo>
                  <a:lnTo>
                    <a:pt x="6" y="99"/>
                  </a:lnTo>
                  <a:lnTo>
                    <a:pt x="4" y="85"/>
                  </a:lnTo>
                  <a:lnTo>
                    <a:pt x="27" y="78"/>
                  </a:lnTo>
                  <a:lnTo>
                    <a:pt x="27" y="64"/>
                  </a:lnTo>
                  <a:lnTo>
                    <a:pt x="9" y="54"/>
                  </a:lnTo>
                  <a:lnTo>
                    <a:pt x="12" y="25"/>
                  </a:lnTo>
                  <a:lnTo>
                    <a:pt x="3" y="0"/>
                  </a:lnTo>
                  <a:close/>
                </a:path>
              </a:pathLst>
            </a:custGeom>
            <a:solidFill>
              <a:srgbClr val="3335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52" name="Freeform 115"/>
            <p:cNvSpPr>
              <a:spLocks noChangeAspect="1"/>
            </p:cNvSpPr>
            <p:nvPr/>
          </p:nvSpPr>
          <p:spPr bwMode="auto">
            <a:xfrm>
              <a:off x="2056" y="2704"/>
              <a:ext cx="176" cy="129"/>
            </a:xfrm>
            <a:custGeom>
              <a:avLst/>
              <a:gdLst>
                <a:gd name="T0" fmla="*/ 6 w 352"/>
                <a:gd name="T1" fmla="*/ 0 h 259"/>
                <a:gd name="T2" fmla="*/ 15 w 352"/>
                <a:gd name="T3" fmla="*/ 1 h 259"/>
                <a:gd name="T4" fmla="*/ 23 w 352"/>
                <a:gd name="T5" fmla="*/ 2 h 259"/>
                <a:gd name="T6" fmla="*/ 31 w 352"/>
                <a:gd name="T7" fmla="*/ 3 h 259"/>
                <a:gd name="T8" fmla="*/ 39 w 352"/>
                <a:gd name="T9" fmla="*/ 4 h 259"/>
                <a:gd name="T10" fmla="*/ 44 w 352"/>
                <a:gd name="T11" fmla="*/ 6 h 259"/>
                <a:gd name="T12" fmla="*/ 43 w 352"/>
                <a:gd name="T13" fmla="*/ 7 h 259"/>
                <a:gd name="T14" fmla="*/ 42 w 352"/>
                <a:gd name="T15" fmla="*/ 10 h 259"/>
                <a:gd name="T16" fmla="*/ 41 w 352"/>
                <a:gd name="T17" fmla="*/ 11 h 259"/>
                <a:gd name="T18" fmla="*/ 40 w 352"/>
                <a:gd name="T19" fmla="*/ 12 h 259"/>
                <a:gd name="T20" fmla="*/ 39 w 352"/>
                <a:gd name="T21" fmla="*/ 14 h 259"/>
                <a:gd name="T22" fmla="*/ 41 w 352"/>
                <a:gd name="T23" fmla="*/ 14 h 259"/>
                <a:gd name="T24" fmla="*/ 41 w 352"/>
                <a:gd name="T25" fmla="*/ 15 h 259"/>
                <a:gd name="T26" fmla="*/ 41 w 352"/>
                <a:gd name="T27" fmla="*/ 17 h 259"/>
                <a:gd name="T28" fmla="*/ 39 w 352"/>
                <a:gd name="T29" fmla="*/ 17 h 259"/>
                <a:gd name="T30" fmla="*/ 40 w 352"/>
                <a:gd name="T31" fmla="*/ 19 h 259"/>
                <a:gd name="T32" fmla="*/ 41 w 352"/>
                <a:gd name="T33" fmla="*/ 20 h 259"/>
                <a:gd name="T34" fmla="*/ 40 w 352"/>
                <a:gd name="T35" fmla="*/ 21 h 259"/>
                <a:gd name="T36" fmla="*/ 39 w 352"/>
                <a:gd name="T37" fmla="*/ 22 h 259"/>
                <a:gd name="T38" fmla="*/ 40 w 352"/>
                <a:gd name="T39" fmla="*/ 24 h 259"/>
                <a:gd name="T40" fmla="*/ 40 w 352"/>
                <a:gd name="T41" fmla="*/ 25 h 259"/>
                <a:gd name="T42" fmla="*/ 40 w 352"/>
                <a:gd name="T43" fmla="*/ 26 h 259"/>
                <a:gd name="T44" fmla="*/ 39 w 352"/>
                <a:gd name="T45" fmla="*/ 27 h 259"/>
                <a:gd name="T46" fmla="*/ 38 w 352"/>
                <a:gd name="T47" fmla="*/ 29 h 259"/>
                <a:gd name="T48" fmla="*/ 37 w 352"/>
                <a:gd name="T49" fmla="*/ 30 h 259"/>
                <a:gd name="T50" fmla="*/ 34 w 352"/>
                <a:gd name="T51" fmla="*/ 32 h 259"/>
                <a:gd name="T52" fmla="*/ 29 w 352"/>
                <a:gd name="T53" fmla="*/ 32 h 259"/>
                <a:gd name="T54" fmla="*/ 22 w 352"/>
                <a:gd name="T55" fmla="*/ 32 h 259"/>
                <a:gd name="T56" fmla="*/ 15 w 352"/>
                <a:gd name="T57" fmla="*/ 31 h 259"/>
                <a:gd name="T58" fmla="*/ 8 w 352"/>
                <a:gd name="T59" fmla="*/ 29 h 259"/>
                <a:gd name="T60" fmla="*/ 4 w 352"/>
                <a:gd name="T61" fmla="*/ 27 h 259"/>
                <a:gd name="T62" fmla="*/ 3 w 352"/>
                <a:gd name="T63" fmla="*/ 23 h 259"/>
                <a:gd name="T64" fmla="*/ 2 w 352"/>
                <a:gd name="T65" fmla="*/ 21 h 259"/>
                <a:gd name="T66" fmla="*/ 1 w 352"/>
                <a:gd name="T67" fmla="*/ 20 h 259"/>
                <a:gd name="T68" fmla="*/ 1 w 352"/>
                <a:gd name="T69" fmla="*/ 19 h 259"/>
                <a:gd name="T70" fmla="*/ 3 w 352"/>
                <a:gd name="T71" fmla="*/ 18 h 259"/>
                <a:gd name="T72" fmla="*/ 2 w 352"/>
                <a:gd name="T73" fmla="*/ 17 h 259"/>
                <a:gd name="T74" fmla="*/ 1 w 352"/>
                <a:gd name="T75" fmla="*/ 17 h 259"/>
                <a:gd name="T76" fmla="*/ 1 w 352"/>
                <a:gd name="T77" fmla="*/ 14 h 259"/>
                <a:gd name="T78" fmla="*/ 3 w 352"/>
                <a:gd name="T79" fmla="*/ 14 h 259"/>
                <a:gd name="T80" fmla="*/ 2 w 352"/>
                <a:gd name="T81" fmla="*/ 13 h 259"/>
                <a:gd name="T82" fmla="*/ 1 w 352"/>
                <a:gd name="T83" fmla="*/ 11 h 259"/>
                <a:gd name="T84" fmla="*/ 1 w 352"/>
                <a:gd name="T85" fmla="*/ 10 h 259"/>
                <a:gd name="T86" fmla="*/ 3 w 352"/>
                <a:gd name="T87" fmla="*/ 9 h 259"/>
                <a:gd name="T88" fmla="*/ 4 w 352"/>
                <a:gd name="T89" fmla="*/ 8 h 259"/>
                <a:gd name="T90" fmla="*/ 3 w 352"/>
                <a:gd name="T91" fmla="*/ 7 h 259"/>
                <a:gd name="T92" fmla="*/ 2 w 352"/>
                <a:gd name="T93" fmla="*/ 6 h 259"/>
                <a:gd name="T94" fmla="*/ 2 w 352"/>
                <a:gd name="T95" fmla="*/ 3 h 259"/>
                <a:gd name="T96" fmla="*/ 2 w 352"/>
                <a:gd name="T97" fmla="*/ 1 h 2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52" h="259">
                  <a:moveTo>
                    <a:pt x="4" y="0"/>
                  </a:moveTo>
                  <a:lnTo>
                    <a:pt x="26" y="3"/>
                  </a:lnTo>
                  <a:lnTo>
                    <a:pt x="48" y="6"/>
                  </a:lnTo>
                  <a:lnTo>
                    <a:pt x="70" y="8"/>
                  </a:lnTo>
                  <a:lnTo>
                    <a:pt x="92" y="12"/>
                  </a:lnTo>
                  <a:lnTo>
                    <a:pt x="113" y="14"/>
                  </a:lnTo>
                  <a:lnTo>
                    <a:pt x="135" y="18"/>
                  </a:lnTo>
                  <a:lnTo>
                    <a:pt x="157" y="20"/>
                  </a:lnTo>
                  <a:lnTo>
                    <a:pt x="178" y="22"/>
                  </a:lnTo>
                  <a:lnTo>
                    <a:pt x="200" y="26"/>
                  </a:lnTo>
                  <a:lnTo>
                    <a:pt x="222" y="28"/>
                  </a:lnTo>
                  <a:lnTo>
                    <a:pt x="244" y="31"/>
                  </a:lnTo>
                  <a:lnTo>
                    <a:pt x="265" y="34"/>
                  </a:lnTo>
                  <a:lnTo>
                    <a:pt x="287" y="37"/>
                  </a:lnTo>
                  <a:lnTo>
                    <a:pt x="309" y="39"/>
                  </a:lnTo>
                  <a:lnTo>
                    <a:pt x="331" y="43"/>
                  </a:lnTo>
                  <a:lnTo>
                    <a:pt x="352" y="45"/>
                  </a:lnTo>
                  <a:lnTo>
                    <a:pt x="349" y="49"/>
                  </a:lnTo>
                  <a:lnTo>
                    <a:pt x="345" y="52"/>
                  </a:lnTo>
                  <a:lnTo>
                    <a:pt x="342" y="56"/>
                  </a:lnTo>
                  <a:lnTo>
                    <a:pt x="340" y="60"/>
                  </a:lnTo>
                  <a:lnTo>
                    <a:pt x="337" y="68"/>
                  </a:lnTo>
                  <a:lnTo>
                    <a:pt x="336" y="76"/>
                  </a:lnTo>
                  <a:lnTo>
                    <a:pt x="334" y="84"/>
                  </a:lnTo>
                  <a:lnTo>
                    <a:pt x="332" y="92"/>
                  </a:lnTo>
                  <a:lnTo>
                    <a:pt x="327" y="94"/>
                  </a:lnTo>
                  <a:lnTo>
                    <a:pt x="322" y="95"/>
                  </a:lnTo>
                  <a:lnTo>
                    <a:pt x="318" y="96"/>
                  </a:lnTo>
                  <a:lnTo>
                    <a:pt x="313" y="97"/>
                  </a:lnTo>
                  <a:lnTo>
                    <a:pt x="313" y="102"/>
                  </a:lnTo>
                  <a:lnTo>
                    <a:pt x="313" y="105"/>
                  </a:lnTo>
                  <a:lnTo>
                    <a:pt x="312" y="109"/>
                  </a:lnTo>
                  <a:lnTo>
                    <a:pt x="312" y="112"/>
                  </a:lnTo>
                  <a:lnTo>
                    <a:pt x="317" y="113"/>
                  </a:lnTo>
                  <a:lnTo>
                    <a:pt x="321" y="113"/>
                  </a:lnTo>
                  <a:lnTo>
                    <a:pt x="326" y="114"/>
                  </a:lnTo>
                  <a:lnTo>
                    <a:pt x="331" y="115"/>
                  </a:lnTo>
                  <a:lnTo>
                    <a:pt x="329" y="121"/>
                  </a:lnTo>
                  <a:lnTo>
                    <a:pt x="328" y="127"/>
                  </a:lnTo>
                  <a:lnTo>
                    <a:pt x="327" y="133"/>
                  </a:lnTo>
                  <a:lnTo>
                    <a:pt x="326" y="139"/>
                  </a:lnTo>
                  <a:lnTo>
                    <a:pt x="322" y="139"/>
                  </a:lnTo>
                  <a:lnTo>
                    <a:pt x="319" y="140"/>
                  </a:lnTo>
                  <a:lnTo>
                    <a:pt x="316" y="140"/>
                  </a:lnTo>
                  <a:lnTo>
                    <a:pt x="312" y="141"/>
                  </a:lnTo>
                  <a:lnTo>
                    <a:pt x="314" y="144"/>
                  </a:lnTo>
                  <a:lnTo>
                    <a:pt x="318" y="148"/>
                  </a:lnTo>
                  <a:lnTo>
                    <a:pt x="320" y="152"/>
                  </a:lnTo>
                  <a:lnTo>
                    <a:pt x="322" y="156"/>
                  </a:lnTo>
                  <a:lnTo>
                    <a:pt x="321" y="160"/>
                  </a:lnTo>
                  <a:lnTo>
                    <a:pt x="321" y="164"/>
                  </a:lnTo>
                  <a:lnTo>
                    <a:pt x="321" y="168"/>
                  </a:lnTo>
                  <a:lnTo>
                    <a:pt x="320" y="173"/>
                  </a:lnTo>
                  <a:lnTo>
                    <a:pt x="318" y="175"/>
                  </a:lnTo>
                  <a:lnTo>
                    <a:pt x="314" y="177"/>
                  </a:lnTo>
                  <a:lnTo>
                    <a:pt x="311" y="179"/>
                  </a:lnTo>
                  <a:lnTo>
                    <a:pt x="309" y="181"/>
                  </a:lnTo>
                  <a:lnTo>
                    <a:pt x="311" y="185"/>
                  </a:lnTo>
                  <a:lnTo>
                    <a:pt x="314" y="188"/>
                  </a:lnTo>
                  <a:lnTo>
                    <a:pt x="318" y="192"/>
                  </a:lnTo>
                  <a:lnTo>
                    <a:pt x="321" y="195"/>
                  </a:lnTo>
                  <a:lnTo>
                    <a:pt x="320" y="200"/>
                  </a:lnTo>
                  <a:lnTo>
                    <a:pt x="319" y="203"/>
                  </a:lnTo>
                  <a:lnTo>
                    <a:pt x="317" y="206"/>
                  </a:lnTo>
                  <a:lnTo>
                    <a:pt x="316" y="210"/>
                  </a:lnTo>
                  <a:lnTo>
                    <a:pt x="313" y="212"/>
                  </a:lnTo>
                  <a:lnTo>
                    <a:pt x="311" y="216"/>
                  </a:lnTo>
                  <a:lnTo>
                    <a:pt x="309" y="219"/>
                  </a:lnTo>
                  <a:lnTo>
                    <a:pt x="306" y="221"/>
                  </a:lnTo>
                  <a:lnTo>
                    <a:pt x="304" y="226"/>
                  </a:lnTo>
                  <a:lnTo>
                    <a:pt x="302" y="232"/>
                  </a:lnTo>
                  <a:lnTo>
                    <a:pt x="298" y="236"/>
                  </a:lnTo>
                  <a:lnTo>
                    <a:pt x="296" y="240"/>
                  </a:lnTo>
                  <a:lnTo>
                    <a:pt x="293" y="243"/>
                  </a:lnTo>
                  <a:lnTo>
                    <a:pt x="289" y="247"/>
                  </a:lnTo>
                  <a:lnTo>
                    <a:pt x="284" y="250"/>
                  </a:lnTo>
                  <a:lnTo>
                    <a:pt x="281" y="254"/>
                  </a:lnTo>
                  <a:lnTo>
                    <a:pt x="271" y="256"/>
                  </a:lnTo>
                  <a:lnTo>
                    <a:pt x="259" y="258"/>
                  </a:lnTo>
                  <a:lnTo>
                    <a:pt x="244" y="259"/>
                  </a:lnTo>
                  <a:lnTo>
                    <a:pt x="228" y="259"/>
                  </a:lnTo>
                  <a:lnTo>
                    <a:pt x="211" y="259"/>
                  </a:lnTo>
                  <a:lnTo>
                    <a:pt x="192" y="258"/>
                  </a:lnTo>
                  <a:lnTo>
                    <a:pt x="173" y="256"/>
                  </a:lnTo>
                  <a:lnTo>
                    <a:pt x="153" y="254"/>
                  </a:lnTo>
                  <a:lnTo>
                    <a:pt x="132" y="251"/>
                  </a:lnTo>
                  <a:lnTo>
                    <a:pt x="114" y="248"/>
                  </a:lnTo>
                  <a:lnTo>
                    <a:pt x="94" y="245"/>
                  </a:lnTo>
                  <a:lnTo>
                    <a:pt x="77" y="240"/>
                  </a:lnTo>
                  <a:lnTo>
                    <a:pt x="61" y="236"/>
                  </a:lnTo>
                  <a:lnTo>
                    <a:pt x="47" y="232"/>
                  </a:lnTo>
                  <a:lnTo>
                    <a:pt x="34" y="226"/>
                  </a:lnTo>
                  <a:lnTo>
                    <a:pt x="25" y="221"/>
                  </a:lnTo>
                  <a:lnTo>
                    <a:pt x="22" y="211"/>
                  </a:lnTo>
                  <a:lnTo>
                    <a:pt x="18" y="198"/>
                  </a:lnTo>
                  <a:lnTo>
                    <a:pt x="17" y="187"/>
                  </a:lnTo>
                  <a:lnTo>
                    <a:pt x="17" y="177"/>
                  </a:lnTo>
                  <a:lnTo>
                    <a:pt x="14" y="174"/>
                  </a:lnTo>
                  <a:lnTo>
                    <a:pt x="11" y="172"/>
                  </a:lnTo>
                  <a:lnTo>
                    <a:pt x="8" y="171"/>
                  </a:lnTo>
                  <a:lnTo>
                    <a:pt x="6" y="168"/>
                  </a:lnTo>
                  <a:lnTo>
                    <a:pt x="4" y="164"/>
                  </a:lnTo>
                  <a:lnTo>
                    <a:pt x="4" y="160"/>
                  </a:lnTo>
                  <a:lnTo>
                    <a:pt x="4" y="157"/>
                  </a:lnTo>
                  <a:lnTo>
                    <a:pt x="4" y="152"/>
                  </a:lnTo>
                  <a:lnTo>
                    <a:pt x="9" y="150"/>
                  </a:lnTo>
                  <a:lnTo>
                    <a:pt x="15" y="149"/>
                  </a:lnTo>
                  <a:lnTo>
                    <a:pt x="19" y="147"/>
                  </a:lnTo>
                  <a:lnTo>
                    <a:pt x="24" y="145"/>
                  </a:lnTo>
                  <a:lnTo>
                    <a:pt x="18" y="144"/>
                  </a:lnTo>
                  <a:lnTo>
                    <a:pt x="13" y="143"/>
                  </a:lnTo>
                  <a:lnTo>
                    <a:pt x="6" y="142"/>
                  </a:lnTo>
                  <a:lnTo>
                    <a:pt x="0" y="142"/>
                  </a:lnTo>
                  <a:lnTo>
                    <a:pt x="1" y="136"/>
                  </a:lnTo>
                  <a:lnTo>
                    <a:pt x="2" y="130"/>
                  </a:lnTo>
                  <a:lnTo>
                    <a:pt x="2" y="125"/>
                  </a:lnTo>
                  <a:lnTo>
                    <a:pt x="3" y="119"/>
                  </a:lnTo>
                  <a:lnTo>
                    <a:pt x="8" y="118"/>
                  </a:lnTo>
                  <a:lnTo>
                    <a:pt x="14" y="117"/>
                  </a:lnTo>
                  <a:lnTo>
                    <a:pt x="18" y="115"/>
                  </a:lnTo>
                  <a:lnTo>
                    <a:pt x="23" y="114"/>
                  </a:lnTo>
                  <a:lnTo>
                    <a:pt x="18" y="110"/>
                  </a:lnTo>
                  <a:lnTo>
                    <a:pt x="15" y="106"/>
                  </a:lnTo>
                  <a:lnTo>
                    <a:pt x="11" y="102"/>
                  </a:lnTo>
                  <a:lnTo>
                    <a:pt x="7" y="97"/>
                  </a:lnTo>
                  <a:lnTo>
                    <a:pt x="7" y="95"/>
                  </a:lnTo>
                  <a:lnTo>
                    <a:pt x="7" y="91"/>
                  </a:lnTo>
                  <a:lnTo>
                    <a:pt x="6" y="88"/>
                  </a:lnTo>
                  <a:lnTo>
                    <a:pt x="6" y="84"/>
                  </a:lnTo>
                  <a:lnTo>
                    <a:pt x="11" y="82"/>
                  </a:lnTo>
                  <a:lnTo>
                    <a:pt x="17" y="81"/>
                  </a:lnTo>
                  <a:lnTo>
                    <a:pt x="22" y="79"/>
                  </a:lnTo>
                  <a:lnTo>
                    <a:pt x="28" y="76"/>
                  </a:lnTo>
                  <a:lnTo>
                    <a:pt x="28" y="74"/>
                  </a:lnTo>
                  <a:lnTo>
                    <a:pt x="28" y="71"/>
                  </a:lnTo>
                  <a:lnTo>
                    <a:pt x="28" y="67"/>
                  </a:lnTo>
                  <a:lnTo>
                    <a:pt x="28" y="64"/>
                  </a:lnTo>
                  <a:lnTo>
                    <a:pt x="23" y="61"/>
                  </a:lnTo>
                  <a:lnTo>
                    <a:pt x="19" y="58"/>
                  </a:lnTo>
                  <a:lnTo>
                    <a:pt x="15" y="56"/>
                  </a:lnTo>
                  <a:lnTo>
                    <a:pt x="10" y="53"/>
                  </a:lnTo>
                  <a:lnTo>
                    <a:pt x="11" y="46"/>
                  </a:lnTo>
                  <a:lnTo>
                    <a:pt x="13" y="38"/>
                  </a:lnTo>
                  <a:lnTo>
                    <a:pt x="13" y="31"/>
                  </a:lnTo>
                  <a:lnTo>
                    <a:pt x="14" y="24"/>
                  </a:lnTo>
                  <a:lnTo>
                    <a:pt x="11" y="19"/>
                  </a:lnTo>
                  <a:lnTo>
                    <a:pt x="9" y="12"/>
                  </a:lnTo>
                  <a:lnTo>
                    <a:pt x="7" y="6"/>
                  </a:lnTo>
                  <a:lnTo>
                    <a:pt x="4" y="0"/>
                  </a:lnTo>
                  <a:close/>
                </a:path>
              </a:pathLst>
            </a:custGeom>
            <a:solidFill>
              <a:srgbClr val="3D3F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53" name="Freeform 116"/>
            <p:cNvSpPr>
              <a:spLocks noChangeAspect="1"/>
            </p:cNvSpPr>
            <p:nvPr/>
          </p:nvSpPr>
          <p:spPr bwMode="auto">
            <a:xfrm>
              <a:off x="2062" y="2705"/>
              <a:ext cx="164" cy="128"/>
            </a:xfrm>
            <a:custGeom>
              <a:avLst/>
              <a:gdLst>
                <a:gd name="T0" fmla="*/ 5 w 329"/>
                <a:gd name="T1" fmla="*/ 1 h 256"/>
                <a:gd name="T2" fmla="*/ 13 w 329"/>
                <a:gd name="T3" fmla="*/ 2 h 256"/>
                <a:gd name="T4" fmla="*/ 20 w 329"/>
                <a:gd name="T5" fmla="*/ 3 h 256"/>
                <a:gd name="T6" fmla="*/ 28 w 329"/>
                <a:gd name="T7" fmla="*/ 4 h 256"/>
                <a:gd name="T8" fmla="*/ 36 w 329"/>
                <a:gd name="T9" fmla="*/ 5 h 256"/>
                <a:gd name="T10" fmla="*/ 40 w 329"/>
                <a:gd name="T11" fmla="*/ 6 h 256"/>
                <a:gd name="T12" fmla="*/ 39 w 329"/>
                <a:gd name="T13" fmla="*/ 8 h 256"/>
                <a:gd name="T14" fmla="*/ 38 w 329"/>
                <a:gd name="T15" fmla="*/ 11 h 256"/>
                <a:gd name="T16" fmla="*/ 37 w 329"/>
                <a:gd name="T17" fmla="*/ 12 h 256"/>
                <a:gd name="T18" fmla="*/ 36 w 329"/>
                <a:gd name="T19" fmla="*/ 13 h 256"/>
                <a:gd name="T20" fmla="*/ 36 w 329"/>
                <a:gd name="T21" fmla="*/ 14 h 256"/>
                <a:gd name="T22" fmla="*/ 38 w 329"/>
                <a:gd name="T23" fmla="*/ 14 h 256"/>
                <a:gd name="T24" fmla="*/ 38 w 329"/>
                <a:gd name="T25" fmla="*/ 16 h 256"/>
                <a:gd name="T26" fmla="*/ 37 w 329"/>
                <a:gd name="T27" fmla="*/ 17 h 256"/>
                <a:gd name="T28" fmla="*/ 36 w 329"/>
                <a:gd name="T29" fmla="*/ 18 h 256"/>
                <a:gd name="T30" fmla="*/ 37 w 329"/>
                <a:gd name="T31" fmla="*/ 19 h 256"/>
                <a:gd name="T32" fmla="*/ 37 w 329"/>
                <a:gd name="T33" fmla="*/ 21 h 256"/>
                <a:gd name="T34" fmla="*/ 36 w 329"/>
                <a:gd name="T35" fmla="*/ 22 h 256"/>
                <a:gd name="T36" fmla="*/ 35 w 329"/>
                <a:gd name="T37" fmla="*/ 23 h 256"/>
                <a:gd name="T38" fmla="*/ 37 w 329"/>
                <a:gd name="T39" fmla="*/ 24 h 256"/>
                <a:gd name="T40" fmla="*/ 37 w 329"/>
                <a:gd name="T41" fmla="*/ 25 h 256"/>
                <a:gd name="T42" fmla="*/ 36 w 329"/>
                <a:gd name="T43" fmla="*/ 27 h 256"/>
                <a:gd name="T44" fmla="*/ 35 w 329"/>
                <a:gd name="T45" fmla="*/ 28 h 256"/>
                <a:gd name="T46" fmla="*/ 34 w 329"/>
                <a:gd name="T47" fmla="*/ 29 h 256"/>
                <a:gd name="T48" fmla="*/ 33 w 329"/>
                <a:gd name="T49" fmla="*/ 31 h 256"/>
                <a:gd name="T50" fmla="*/ 31 w 329"/>
                <a:gd name="T51" fmla="*/ 32 h 256"/>
                <a:gd name="T52" fmla="*/ 26 w 329"/>
                <a:gd name="T53" fmla="*/ 32 h 256"/>
                <a:gd name="T54" fmla="*/ 19 w 329"/>
                <a:gd name="T55" fmla="*/ 32 h 256"/>
                <a:gd name="T56" fmla="*/ 13 w 329"/>
                <a:gd name="T57" fmla="*/ 31 h 256"/>
                <a:gd name="T58" fmla="*/ 7 w 329"/>
                <a:gd name="T59" fmla="*/ 30 h 256"/>
                <a:gd name="T60" fmla="*/ 2 w 329"/>
                <a:gd name="T61" fmla="*/ 28 h 256"/>
                <a:gd name="T62" fmla="*/ 1 w 329"/>
                <a:gd name="T63" fmla="*/ 24 h 256"/>
                <a:gd name="T64" fmla="*/ 1 w 329"/>
                <a:gd name="T65" fmla="*/ 22 h 256"/>
                <a:gd name="T66" fmla="*/ 0 w 329"/>
                <a:gd name="T67" fmla="*/ 21 h 256"/>
                <a:gd name="T68" fmla="*/ 0 w 329"/>
                <a:gd name="T69" fmla="*/ 19 h 256"/>
                <a:gd name="T70" fmla="*/ 2 w 329"/>
                <a:gd name="T71" fmla="*/ 19 h 256"/>
                <a:gd name="T72" fmla="*/ 1 w 329"/>
                <a:gd name="T73" fmla="*/ 18 h 256"/>
                <a:gd name="T74" fmla="*/ 0 w 329"/>
                <a:gd name="T75" fmla="*/ 17 h 256"/>
                <a:gd name="T76" fmla="*/ 0 w 329"/>
                <a:gd name="T77" fmla="*/ 15 h 256"/>
                <a:gd name="T78" fmla="*/ 2 w 329"/>
                <a:gd name="T79" fmla="*/ 15 h 256"/>
                <a:gd name="T80" fmla="*/ 1 w 329"/>
                <a:gd name="T81" fmla="*/ 14 h 256"/>
                <a:gd name="T82" fmla="*/ 0 w 329"/>
                <a:gd name="T83" fmla="*/ 12 h 256"/>
                <a:gd name="T84" fmla="*/ 0 w 329"/>
                <a:gd name="T85" fmla="*/ 11 h 256"/>
                <a:gd name="T86" fmla="*/ 2 w 329"/>
                <a:gd name="T87" fmla="*/ 10 h 256"/>
                <a:gd name="T88" fmla="*/ 3 w 329"/>
                <a:gd name="T89" fmla="*/ 9 h 256"/>
                <a:gd name="T90" fmla="*/ 2 w 329"/>
                <a:gd name="T91" fmla="*/ 8 h 256"/>
                <a:gd name="T92" fmla="*/ 1 w 329"/>
                <a:gd name="T93" fmla="*/ 7 h 256"/>
                <a:gd name="T94" fmla="*/ 1 w 329"/>
                <a:gd name="T95" fmla="*/ 4 h 256"/>
                <a:gd name="T96" fmla="*/ 1 w 329"/>
                <a:gd name="T97" fmla="*/ 2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9" h="256">
                  <a:moveTo>
                    <a:pt x="5" y="0"/>
                  </a:moveTo>
                  <a:lnTo>
                    <a:pt x="26" y="2"/>
                  </a:lnTo>
                  <a:lnTo>
                    <a:pt x="45" y="4"/>
                  </a:lnTo>
                  <a:lnTo>
                    <a:pt x="66" y="8"/>
                  </a:lnTo>
                  <a:lnTo>
                    <a:pt x="86" y="10"/>
                  </a:lnTo>
                  <a:lnTo>
                    <a:pt x="106" y="12"/>
                  </a:lnTo>
                  <a:lnTo>
                    <a:pt x="127" y="15"/>
                  </a:lnTo>
                  <a:lnTo>
                    <a:pt x="147" y="18"/>
                  </a:lnTo>
                  <a:lnTo>
                    <a:pt x="167" y="20"/>
                  </a:lnTo>
                  <a:lnTo>
                    <a:pt x="187" y="23"/>
                  </a:lnTo>
                  <a:lnTo>
                    <a:pt x="208" y="25"/>
                  </a:lnTo>
                  <a:lnTo>
                    <a:pt x="229" y="28"/>
                  </a:lnTo>
                  <a:lnTo>
                    <a:pt x="248" y="31"/>
                  </a:lnTo>
                  <a:lnTo>
                    <a:pt x="269" y="33"/>
                  </a:lnTo>
                  <a:lnTo>
                    <a:pt x="288" y="35"/>
                  </a:lnTo>
                  <a:lnTo>
                    <a:pt x="309" y="39"/>
                  </a:lnTo>
                  <a:lnTo>
                    <a:pt x="329" y="41"/>
                  </a:lnTo>
                  <a:lnTo>
                    <a:pt x="326" y="46"/>
                  </a:lnTo>
                  <a:lnTo>
                    <a:pt x="323" y="49"/>
                  </a:lnTo>
                  <a:lnTo>
                    <a:pt x="320" y="53"/>
                  </a:lnTo>
                  <a:lnTo>
                    <a:pt x="317" y="57"/>
                  </a:lnTo>
                  <a:lnTo>
                    <a:pt x="315" y="65"/>
                  </a:lnTo>
                  <a:lnTo>
                    <a:pt x="314" y="73"/>
                  </a:lnTo>
                  <a:lnTo>
                    <a:pt x="311" y="81"/>
                  </a:lnTo>
                  <a:lnTo>
                    <a:pt x="309" y="89"/>
                  </a:lnTo>
                  <a:lnTo>
                    <a:pt x="306" y="91"/>
                  </a:lnTo>
                  <a:lnTo>
                    <a:pt x="301" y="92"/>
                  </a:lnTo>
                  <a:lnTo>
                    <a:pt x="298" y="93"/>
                  </a:lnTo>
                  <a:lnTo>
                    <a:pt x="293" y="94"/>
                  </a:lnTo>
                  <a:lnTo>
                    <a:pt x="292" y="99"/>
                  </a:lnTo>
                  <a:lnTo>
                    <a:pt x="292" y="102"/>
                  </a:lnTo>
                  <a:lnTo>
                    <a:pt x="292" y="106"/>
                  </a:lnTo>
                  <a:lnTo>
                    <a:pt x="291" y="109"/>
                  </a:lnTo>
                  <a:lnTo>
                    <a:pt x="295" y="110"/>
                  </a:lnTo>
                  <a:lnTo>
                    <a:pt x="300" y="110"/>
                  </a:lnTo>
                  <a:lnTo>
                    <a:pt x="305" y="111"/>
                  </a:lnTo>
                  <a:lnTo>
                    <a:pt x="309" y="111"/>
                  </a:lnTo>
                  <a:lnTo>
                    <a:pt x="308" y="117"/>
                  </a:lnTo>
                  <a:lnTo>
                    <a:pt x="307" y="123"/>
                  </a:lnTo>
                  <a:lnTo>
                    <a:pt x="306" y="129"/>
                  </a:lnTo>
                  <a:lnTo>
                    <a:pt x="305" y="134"/>
                  </a:lnTo>
                  <a:lnTo>
                    <a:pt x="301" y="136"/>
                  </a:lnTo>
                  <a:lnTo>
                    <a:pt x="298" y="136"/>
                  </a:lnTo>
                  <a:lnTo>
                    <a:pt x="294" y="137"/>
                  </a:lnTo>
                  <a:lnTo>
                    <a:pt x="291" y="137"/>
                  </a:lnTo>
                  <a:lnTo>
                    <a:pt x="293" y="141"/>
                  </a:lnTo>
                  <a:lnTo>
                    <a:pt x="295" y="145"/>
                  </a:lnTo>
                  <a:lnTo>
                    <a:pt x="298" y="148"/>
                  </a:lnTo>
                  <a:lnTo>
                    <a:pt x="300" y="153"/>
                  </a:lnTo>
                  <a:lnTo>
                    <a:pt x="300" y="156"/>
                  </a:lnTo>
                  <a:lnTo>
                    <a:pt x="300" y="161"/>
                  </a:lnTo>
                  <a:lnTo>
                    <a:pt x="299" y="164"/>
                  </a:lnTo>
                  <a:lnTo>
                    <a:pt x="299" y="169"/>
                  </a:lnTo>
                  <a:lnTo>
                    <a:pt x="295" y="171"/>
                  </a:lnTo>
                  <a:lnTo>
                    <a:pt x="293" y="172"/>
                  </a:lnTo>
                  <a:lnTo>
                    <a:pt x="290" y="175"/>
                  </a:lnTo>
                  <a:lnTo>
                    <a:pt x="287" y="177"/>
                  </a:lnTo>
                  <a:lnTo>
                    <a:pt x="290" y="180"/>
                  </a:lnTo>
                  <a:lnTo>
                    <a:pt x="293" y="184"/>
                  </a:lnTo>
                  <a:lnTo>
                    <a:pt x="296" y="187"/>
                  </a:lnTo>
                  <a:lnTo>
                    <a:pt x="299" y="192"/>
                  </a:lnTo>
                  <a:lnTo>
                    <a:pt x="298" y="195"/>
                  </a:lnTo>
                  <a:lnTo>
                    <a:pt x="296" y="199"/>
                  </a:lnTo>
                  <a:lnTo>
                    <a:pt x="295" y="202"/>
                  </a:lnTo>
                  <a:lnTo>
                    <a:pt x="294" y="206"/>
                  </a:lnTo>
                  <a:lnTo>
                    <a:pt x="292" y="209"/>
                  </a:lnTo>
                  <a:lnTo>
                    <a:pt x="290" y="212"/>
                  </a:lnTo>
                  <a:lnTo>
                    <a:pt x="287" y="215"/>
                  </a:lnTo>
                  <a:lnTo>
                    <a:pt x="285" y="217"/>
                  </a:lnTo>
                  <a:lnTo>
                    <a:pt x="283" y="222"/>
                  </a:lnTo>
                  <a:lnTo>
                    <a:pt x="280" y="228"/>
                  </a:lnTo>
                  <a:lnTo>
                    <a:pt x="278" y="232"/>
                  </a:lnTo>
                  <a:lnTo>
                    <a:pt x="276" y="237"/>
                  </a:lnTo>
                  <a:lnTo>
                    <a:pt x="272" y="240"/>
                  </a:lnTo>
                  <a:lnTo>
                    <a:pt x="269" y="244"/>
                  </a:lnTo>
                  <a:lnTo>
                    <a:pt x="265" y="247"/>
                  </a:lnTo>
                  <a:lnTo>
                    <a:pt x="261" y="250"/>
                  </a:lnTo>
                  <a:lnTo>
                    <a:pt x="252" y="252"/>
                  </a:lnTo>
                  <a:lnTo>
                    <a:pt x="240" y="254"/>
                  </a:lnTo>
                  <a:lnTo>
                    <a:pt x="227" y="255"/>
                  </a:lnTo>
                  <a:lnTo>
                    <a:pt x="211" y="256"/>
                  </a:lnTo>
                  <a:lnTo>
                    <a:pt x="195" y="255"/>
                  </a:lnTo>
                  <a:lnTo>
                    <a:pt x="178" y="255"/>
                  </a:lnTo>
                  <a:lnTo>
                    <a:pt x="159" y="253"/>
                  </a:lnTo>
                  <a:lnTo>
                    <a:pt x="141" y="252"/>
                  </a:lnTo>
                  <a:lnTo>
                    <a:pt x="123" y="248"/>
                  </a:lnTo>
                  <a:lnTo>
                    <a:pt x="105" y="246"/>
                  </a:lnTo>
                  <a:lnTo>
                    <a:pt x="88" y="243"/>
                  </a:lnTo>
                  <a:lnTo>
                    <a:pt x="71" y="238"/>
                  </a:lnTo>
                  <a:lnTo>
                    <a:pt x="57" y="235"/>
                  </a:lnTo>
                  <a:lnTo>
                    <a:pt x="43" y="230"/>
                  </a:lnTo>
                  <a:lnTo>
                    <a:pt x="33" y="224"/>
                  </a:lnTo>
                  <a:lnTo>
                    <a:pt x="23" y="220"/>
                  </a:lnTo>
                  <a:lnTo>
                    <a:pt x="20" y="209"/>
                  </a:lnTo>
                  <a:lnTo>
                    <a:pt x="17" y="198"/>
                  </a:lnTo>
                  <a:lnTo>
                    <a:pt x="15" y="186"/>
                  </a:lnTo>
                  <a:lnTo>
                    <a:pt x="15" y="176"/>
                  </a:lnTo>
                  <a:lnTo>
                    <a:pt x="13" y="174"/>
                  </a:lnTo>
                  <a:lnTo>
                    <a:pt x="11" y="171"/>
                  </a:lnTo>
                  <a:lnTo>
                    <a:pt x="7" y="169"/>
                  </a:lnTo>
                  <a:lnTo>
                    <a:pt x="5" y="167"/>
                  </a:lnTo>
                  <a:lnTo>
                    <a:pt x="4" y="163"/>
                  </a:lnTo>
                  <a:lnTo>
                    <a:pt x="4" y="159"/>
                  </a:lnTo>
                  <a:lnTo>
                    <a:pt x="4" y="155"/>
                  </a:lnTo>
                  <a:lnTo>
                    <a:pt x="4" y="152"/>
                  </a:lnTo>
                  <a:lnTo>
                    <a:pt x="8" y="149"/>
                  </a:lnTo>
                  <a:lnTo>
                    <a:pt x="13" y="148"/>
                  </a:lnTo>
                  <a:lnTo>
                    <a:pt x="18" y="146"/>
                  </a:lnTo>
                  <a:lnTo>
                    <a:pt x="22" y="144"/>
                  </a:lnTo>
                  <a:lnTo>
                    <a:pt x="17" y="142"/>
                  </a:lnTo>
                  <a:lnTo>
                    <a:pt x="12" y="142"/>
                  </a:lnTo>
                  <a:lnTo>
                    <a:pt x="6" y="142"/>
                  </a:lnTo>
                  <a:lnTo>
                    <a:pt x="0" y="141"/>
                  </a:lnTo>
                  <a:lnTo>
                    <a:pt x="2" y="136"/>
                  </a:lnTo>
                  <a:lnTo>
                    <a:pt x="3" y="129"/>
                  </a:lnTo>
                  <a:lnTo>
                    <a:pt x="3" y="123"/>
                  </a:lnTo>
                  <a:lnTo>
                    <a:pt x="4" y="117"/>
                  </a:lnTo>
                  <a:lnTo>
                    <a:pt x="8" y="116"/>
                  </a:lnTo>
                  <a:lnTo>
                    <a:pt x="13" y="115"/>
                  </a:lnTo>
                  <a:lnTo>
                    <a:pt x="17" y="115"/>
                  </a:lnTo>
                  <a:lnTo>
                    <a:pt x="21" y="114"/>
                  </a:lnTo>
                  <a:lnTo>
                    <a:pt x="18" y="109"/>
                  </a:lnTo>
                  <a:lnTo>
                    <a:pt x="14" y="106"/>
                  </a:lnTo>
                  <a:lnTo>
                    <a:pt x="11" y="102"/>
                  </a:lnTo>
                  <a:lnTo>
                    <a:pt x="7" y="97"/>
                  </a:lnTo>
                  <a:lnTo>
                    <a:pt x="6" y="94"/>
                  </a:lnTo>
                  <a:lnTo>
                    <a:pt x="6" y="91"/>
                  </a:lnTo>
                  <a:lnTo>
                    <a:pt x="6" y="87"/>
                  </a:lnTo>
                  <a:lnTo>
                    <a:pt x="5" y="84"/>
                  </a:lnTo>
                  <a:lnTo>
                    <a:pt x="11" y="81"/>
                  </a:lnTo>
                  <a:lnTo>
                    <a:pt x="15" y="80"/>
                  </a:lnTo>
                  <a:lnTo>
                    <a:pt x="21" y="78"/>
                  </a:lnTo>
                  <a:lnTo>
                    <a:pt x="26" y="76"/>
                  </a:lnTo>
                  <a:lnTo>
                    <a:pt x="26" y="73"/>
                  </a:lnTo>
                  <a:lnTo>
                    <a:pt x="26" y="70"/>
                  </a:lnTo>
                  <a:lnTo>
                    <a:pt x="26" y="66"/>
                  </a:lnTo>
                  <a:lnTo>
                    <a:pt x="26" y="63"/>
                  </a:lnTo>
                  <a:lnTo>
                    <a:pt x="22" y="61"/>
                  </a:lnTo>
                  <a:lnTo>
                    <a:pt x="18" y="57"/>
                  </a:lnTo>
                  <a:lnTo>
                    <a:pt x="14" y="55"/>
                  </a:lnTo>
                  <a:lnTo>
                    <a:pt x="10" y="53"/>
                  </a:lnTo>
                  <a:lnTo>
                    <a:pt x="11" y="46"/>
                  </a:lnTo>
                  <a:lnTo>
                    <a:pt x="12" y="39"/>
                  </a:lnTo>
                  <a:lnTo>
                    <a:pt x="12" y="32"/>
                  </a:lnTo>
                  <a:lnTo>
                    <a:pt x="13" y="24"/>
                  </a:lnTo>
                  <a:lnTo>
                    <a:pt x="11" y="18"/>
                  </a:lnTo>
                  <a:lnTo>
                    <a:pt x="10" y="11"/>
                  </a:lnTo>
                  <a:lnTo>
                    <a:pt x="7" y="5"/>
                  </a:lnTo>
                  <a:lnTo>
                    <a:pt x="5" y="0"/>
                  </a:lnTo>
                  <a:close/>
                </a:path>
              </a:pathLst>
            </a:custGeom>
            <a:solidFill>
              <a:srgbClr val="4747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54" name="Freeform 117"/>
            <p:cNvSpPr>
              <a:spLocks noChangeAspect="1"/>
            </p:cNvSpPr>
            <p:nvPr/>
          </p:nvSpPr>
          <p:spPr bwMode="auto">
            <a:xfrm>
              <a:off x="2067" y="2707"/>
              <a:ext cx="153" cy="126"/>
            </a:xfrm>
            <a:custGeom>
              <a:avLst/>
              <a:gdLst>
                <a:gd name="T0" fmla="*/ 6 w 306"/>
                <a:gd name="T1" fmla="*/ 1 h 252"/>
                <a:gd name="T2" fmla="*/ 13 w 306"/>
                <a:gd name="T3" fmla="*/ 2 h 252"/>
                <a:gd name="T4" fmla="*/ 20 w 306"/>
                <a:gd name="T5" fmla="*/ 3 h 252"/>
                <a:gd name="T6" fmla="*/ 27 w 306"/>
                <a:gd name="T7" fmla="*/ 4 h 252"/>
                <a:gd name="T8" fmla="*/ 34 w 306"/>
                <a:gd name="T9" fmla="*/ 5 h 252"/>
                <a:gd name="T10" fmla="*/ 38 w 306"/>
                <a:gd name="T11" fmla="*/ 6 h 252"/>
                <a:gd name="T12" fmla="*/ 37 w 306"/>
                <a:gd name="T13" fmla="*/ 7 h 252"/>
                <a:gd name="T14" fmla="*/ 37 w 306"/>
                <a:gd name="T15" fmla="*/ 10 h 252"/>
                <a:gd name="T16" fmla="*/ 35 w 306"/>
                <a:gd name="T17" fmla="*/ 12 h 252"/>
                <a:gd name="T18" fmla="*/ 34 w 306"/>
                <a:gd name="T19" fmla="*/ 12 h 252"/>
                <a:gd name="T20" fmla="*/ 34 w 306"/>
                <a:gd name="T21" fmla="*/ 14 h 252"/>
                <a:gd name="T22" fmla="*/ 36 w 306"/>
                <a:gd name="T23" fmla="*/ 14 h 252"/>
                <a:gd name="T24" fmla="*/ 36 w 306"/>
                <a:gd name="T25" fmla="*/ 15 h 252"/>
                <a:gd name="T26" fmla="*/ 35 w 306"/>
                <a:gd name="T27" fmla="*/ 17 h 252"/>
                <a:gd name="T28" fmla="*/ 34 w 306"/>
                <a:gd name="T29" fmla="*/ 17 h 252"/>
                <a:gd name="T30" fmla="*/ 35 w 306"/>
                <a:gd name="T31" fmla="*/ 19 h 252"/>
                <a:gd name="T32" fmla="*/ 35 w 306"/>
                <a:gd name="T33" fmla="*/ 20 h 252"/>
                <a:gd name="T34" fmla="*/ 35 w 306"/>
                <a:gd name="T35" fmla="*/ 21 h 252"/>
                <a:gd name="T36" fmla="*/ 34 w 306"/>
                <a:gd name="T37" fmla="*/ 22 h 252"/>
                <a:gd name="T38" fmla="*/ 35 w 306"/>
                <a:gd name="T39" fmla="*/ 23 h 252"/>
                <a:gd name="T40" fmla="*/ 35 w 306"/>
                <a:gd name="T41" fmla="*/ 25 h 252"/>
                <a:gd name="T42" fmla="*/ 34 w 306"/>
                <a:gd name="T43" fmla="*/ 26 h 252"/>
                <a:gd name="T44" fmla="*/ 33 w 306"/>
                <a:gd name="T45" fmla="*/ 27 h 252"/>
                <a:gd name="T46" fmla="*/ 33 w 306"/>
                <a:gd name="T47" fmla="*/ 29 h 252"/>
                <a:gd name="T48" fmla="*/ 32 w 306"/>
                <a:gd name="T49" fmla="*/ 30 h 252"/>
                <a:gd name="T50" fmla="*/ 30 w 306"/>
                <a:gd name="T51" fmla="*/ 32 h 252"/>
                <a:gd name="T52" fmla="*/ 25 w 306"/>
                <a:gd name="T53" fmla="*/ 32 h 252"/>
                <a:gd name="T54" fmla="*/ 19 w 306"/>
                <a:gd name="T55" fmla="*/ 32 h 252"/>
                <a:gd name="T56" fmla="*/ 12 w 306"/>
                <a:gd name="T57" fmla="*/ 31 h 252"/>
                <a:gd name="T58" fmla="*/ 7 w 306"/>
                <a:gd name="T59" fmla="*/ 29 h 252"/>
                <a:gd name="T60" fmla="*/ 3 w 306"/>
                <a:gd name="T61" fmla="*/ 28 h 252"/>
                <a:gd name="T62" fmla="*/ 2 w 306"/>
                <a:gd name="T63" fmla="*/ 24 h 252"/>
                <a:gd name="T64" fmla="*/ 2 w 306"/>
                <a:gd name="T65" fmla="*/ 22 h 252"/>
                <a:gd name="T66" fmla="*/ 1 w 306"/>
                <a:gd name="T67" fmla="*/ 21 h 252"/>
                <a:gd name="T68" fmla="*/ 1 w 306"/>
                <a:gd name="T69" fmla="*/ 19 h 252"/>
                <a:gd name="T70" fmla="*/ 2 w 306"/>
                <a:gd name="T71" fmla="*/ 19 h 252"/>
                <a:gd name="T72" fmla="*/ 2 w 306"/>
                <a:gd name="T73" fmla="*/ 18 h 252"/>
                <a:gd name="T74" fmla="*/ 1 w 306"/>
                <a:gd name="T75" fmla="*/ 17 h 252"/>
                <a:gd name="T76" fmla="*/ 1 w 306"/>
                <a:gd name="T77" fmla="*/ 15 h 252"/>
                <a:gd name="T78" fmla="*/ 2 w 306"/>
                <a:gd name="T79" fmla="*/ 15 h 252"/>
                <a:gd name="T80" fmla="*/ 2 w 306"/>
                <a:gd name="T81" fmla="*/ 13 h 252"/>
                <a:gd name="T82" fmla="*/ 1 w 306"/>
                <a:gd name="T83" fmla="*/ 12 h 252"/>
                <a:gd name="T84" fmla="*/ 1 w 306"/>
                <a:gd name="T85" fmla="*/ 11 h 252"/>
                <a:gd name="T86" fmla="*/ 3 w 306"/>
                <a:gd name="T87" fmla="*/ 10 h 252"/>
                <a:gd name="T88" fmla="*/ 4 w 306"/>
                <a:gd name="T89" fmla="*/ 9 h 252"/>
                <a:gd name="T90" fmla="*/ 3 w 306"/>
                <a:gd name="T91" fmla="*/ 8 h 252"/>
                <a:gd name="T92" fmla="*/ 2 w 306"/>
                <a:gd name="T93" fmla="*/ 7 h 252"/>
                <a:gd name="T94" fmla="*/ 2 w 306"/>
                <a:gd name="T95" fmla="*/ 4 h 252"/>
                <a:gd name="T96" fmla="*/ 2 w 306"/>
                <a:gd name="T97" fmla="*/ 2 h 2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06" h="252">
                  <a:moveTo>
                    <a:pt x="6" y="0"/>
                  </a:moveTo>
                  <a:lnTo>
                    <a:pt x="24" y="2"/>
                  </a:lnTo>
                  <a:lnTo>
                    <a:pt x="44" y="5"/>
                  </a:lnTo>
                  <a:lnTo>
                    <a:pt x="62" y="7"/>
                  </a:lnTo>
                  <a:lnTo>
                    <a:pt x="80" y="9"/>
                  </a:lnTo>
                  <a:lnTo>
                    <a:pt x="100" y="12"/>
                  </a:lnTo>
                  <a:lnTo>
                    <a:pt x="118" y="14"/>
                  </a:lnTo>
                  <a:lnTo>
                    <a:pt x="137" y="16"/>
                  </a:lnTo>
                  <a:lnTo>
                    <a:pt x="156" y="18"/>
                  </a:lnTo>
                  <a:lnTo>
                    <a:pt x="175" y="22"/>
                  </a:lnTo>
                  <a:lnTo>
                    <a:pt x="193" y="24"/>
                  </a:lnTo>
                  <a:lnTo>
                    <a:pt x="212" y="27"/>
                  </a:lnTo>
                  <a:lnTo>
                    <a:pt x="231" y="29"/>
                  </a:lnTo>
                  <a:lnTo>
                    <a:pt x="250" y="31"/>
                  </a:lnTo>
                  <a:lnTo>
                    <a:pt x="268" y="33"/>
                  </a:lnTo>
                  <a:lnTo>
                    <a:pt x="288" y="36"/>
                  </a:lnTo>
                  <a:lnTo>
                    <a:pt x="306" y="38"/>
                  </a:lnTo>
                  <a:lnTo>
                    <a:pt x="304" y="43"/>
                  </a:lnTo>
                  <a:lnTo>
                    <a:pt x="300" y="46"/>
                  </a:lnTo>
                  <a:lnTo>
                    <a:pt x="297" y="50"/>
                  </a:lnTo>
                  <a:lnTo>
                    <a:pt x="295" y="53"/>
                  </a:lnTo>
                  <a:lnTo>
                    <a:pt x="294" y="61"/>
                  </a:lnTo>
                  <a:lnTo>
                    <a:pt x="291" y="69"/>
                  </a:lnTo>
                  <a:lnTo>
                    <a:pt x="290" y="78"/>
                  </a:lnTo>
                  <a:lnTo>
                    <a:pt x="288" y="86"/>
                  </a:lnTo>
                  <a:lnTo>
                    <a:pt x="283" y="88"/>
                  </a:lnTo>
                  <a:lnTo>
                    <a:pt x="280" y="89"/>
                  </a:lnTo>
                  <a:lnTo>
                    <a:pt x="276" y="90"/>
                  </a:lnTo>
                  <a:lnTo>
                    <a:pt x="272" y="91"/>
                  </a:lnTo>
                  <a:lnTo>
                    <a:pt x="272" y="96"/>
                  </a:lnTo>
                  <a:lnTo>
                    <a:pt x="272" y="99"/>
                  </a:lnTo>
                  <a:lnTo>
                    <a:pt x="271" y="103"/>
                  </a:lnTo>
                  <a:lnTo>
                    <a:pt x="271" y="106"/>
                  </a:lnTo>
                  <a:lnTo>
                    <a:pt x="274" y="107"/>
                  </a:lnTo>
                  <a:lnTo>
                    <a:pt x="279" y="107"/>
                  </a:lnTo>
                  <a:lnTo>
                    <a:pt x="282" y="107"/>
                  </a:lnTo>
                  <a:lnTo>
                    <a:pt x="287" y="108"/>
                  </a:lnTo>
                  <a:lnTo>
                    <a:pt x="285" y="114"/>
                  </a:lnTo>
                  <a:lnTo>
                    <a:pt x="284" y="120"/>
                  </a:lnTo>
                  <a:lnTo>
                    <a:pt x="283" y="126"/>
                  </a:lnTo>
                  <a:lnTo>
                    <a:pt x="282" y="131"/>
                  </a:lnTo>
                  <a:lnTo>
                    <a:pt x="279" y="131"/>
                  </a:lnTo>
                  <a:lnTo>
                    <a:pt x="276" y="133"/>
                  </a:lnTo>
                  <a:lnTo>
                    <a:pt x="273" y="133"/>
                  </a:lnTo>
                  <a:lnTo>
                    <a:pt x="269" y="134"/>
                  </a:lnTo>
                  <a:lnTo>
                    <a:pt x="272" y="137"/>
                  </a:lnTo>
                  <a:lnTo>
                    <a:pt x="274" y="141"/>
                  </a:lnTo>
                  <a:lnTo>
                    <a:pt x="276" y="145"/>
                  </a:lnTo>
                  <a:lnTo>
                    <a:pt x="279" y="149"/>
                  </a:lnTo>
                  <a:lnTo>
                    <a:pt x="277" y="153"/>
                  </a:lnTo>
                  <a:lnTo>
                    <a:pt x="277" y="157"/>
                  </a:lnTo>
                  <a:lnTo>
                    <a:pt x="277" y="161"/>
                  </a:lnTo>
                  <a:lnTo>
                    <a:pt x="276" y="165"/>
                  </a:lnTo>
                  <a:lnTo>
                    <a:pt x="274" y="167"/>
                  </a:lnTo>
                  <a:lnTo>
                    <a:pt x="272" y="169"/>
                  </a:lnTo>
                  <a:lnTo>
                    <a:pt x="268" y="172"/>
                  </a:lnTo>
                  <a:lnTo>
                    <a:pt x="266" y="174"/>
                  </a:lnTo>
                  <a:lnTo>
                    <a:pt x="268" y="177"/>
                  </a:lnTo>
                  <a:lnTo>
                    <a:pt x="272" y="181"/>
                  </a:lnTo>
                  <a:lnTo>
                    <a:pt x="274" y="184"/>
                  </a:lnTo>
                  <a:lnTo>
                    <a:pt x="276" y="188"/>
                  </a:lnTo>
                  <a:lnTo>
                    <a:pt x="275" y="191"/>
                  </a:lnTo>
                  <a:lnTo>
                    <a:pt x="274" y="195"/>
                  </a:lnTo>
                  <a:lnTo>
                    <a:pt x="273" y="198"/>
                  </a:lnTo>
                  <a:lnTo>
                    <a:pt x="272" y="202"/>
                  </a:lnTo>
                  <a:lnTo>
                    <a:pt x="269" y="205"/>
                  </a:lnTo>
                  <a:lnTo>
                    <a:pt x="268" y="207"/>
                  </a:lnTo>
                  <a:lnTo>
                    <a:pt x="266" y="211"/>
                  </a:lnTo>
                  <a:lnTo>
                    <a:pt x="264" y="214"/>
                  </a:lnTo>
                  <a:lnTo>
                    <a:pt x="261" y="219"/>
                  </a:lnTo>
                  <a:lnTo>
                    <a:pt x="259" y="224"/>
                  </a:lnTo>
                  <a:lnTo>
                    <a:pt x="257" y="229"/>
                  </a:lnTo>
                  <a:lnTo>
                    <a:pt x="254" y="234"/>
                  </a:lnTo>
                  <a:lnTo>
                    <a:pt x="252" y="237"/>
                  </a:lnTo>
                  <a:lnTo>
                    <a:pt x="249" y="240"/>
                  </a:lnTo>
                  <a:lnTo>
                    <a:pt x="245" y="243"/>
                  </a:lnTo>
                  <a:lnTo>
                    <a:pt x="242" y="247"/>
                  </a:lnTo>
                  <a:lnTo>
                    <a:pt x="234" y="249"/>
                  </a:lnTo>
                  <a:lnTo>
                    <a:pt x="222" y="251"/>
                  </a:lnTo>
                  <a:lnTo>
                    <a:pt x="209" y="252"/>
                  </a:lnTo>
                  <a:lnTo>
                    <a:pt x="196" y="252"/>
                  </a:lnTo>
                  <a:lnTo>
                    <a:pt x="181" y="252"/>
                  </a:lnTo>
                  <a:lnTo>
                    <a:pt x="163" y="252"/>
                  </a:lnTo>
                  <a:lnTo>
                    <a:pt x="147" y="250"/>
                  </a:lnTo>
                  <a:lnTo>
                    <a:pt x="130" y="249"/>
                  </a:lnTo>
                  <a:lnTo>
                    <a:pt x="113" y="247"/>
                  </a:lnTo>
                  <a:lnTo>
                    <a:pt x="95" y="243"/>
                  </a:lnTo>
                  <a:lnTo>
                    <a:pt x="79" y="240"/>
                  </a:lnTo>
                  <a:lnTo>
                    <a:pt x="64" y="236"/>
                  </a:lnTo>
                  <a:lnTo>
                    <a:pt x="50" y="232"/>
                  </a:lnTo>
                  <a:lnTo>
                    <a:pt x="39" y="228"/>
                  </a:lnTo>
                  <a:lnTo>
                    <a:pt x="29" y="222"/>
                  </a:lnTo>
                  <a:lnTo>
                    <a:pt x="21" y="218"/>
                  </a:lnTo>
                  <a:lnTo>
                    <a:pt x="17" y="207"/>
                  </a:lnTo>
                  <a:lnTo>
                    <a:pt x="15" y="196"/>
                  </a:lnTo>
                  <a:lnTo>
                    <a:pt x="14" y="186"/>
                  </a:lnTo>
                  <a:lnTo>
                    <a:pt x="14" y="174"/>
                  </a:lnTo>
                  <a:lnTo>
                    <a:pt x="11" y="172"/>
                  </a:lnTo>
                  <a:lnTo>
                    <a:pt x="9" y="169"/>
                  </a:lnTo>
                  <a:lnTo>
                    <a:pt x="7" y="168"/>
                  </a:lnTo>
                  <a:lnTo>
                    <a:pt x="4" y="166"/>
                  </a:lnTo>
                  <a:lnTo>
                    <a:pt x="4" y="161"/>
                  </a:lnTo>
                  <a:lnTo>
                    <a:pt x="4" y="158"/>
                  </a:lnTo>
                  <a:lnTo>
                    <a:pt x="3" y="154"/>
                  </a:lnTo>
                  <a:lnTo>
                    <a:pt x="3" y="151"/>
                  </a:lnTo>
                  <a:lnTo>
                    <a:pt x="8" y="149"/>
                  </a:lnTo>
                  <a:lnTo>
                    <a:pt x="12" y="146"/>
                  </a:lnTo>
                  <a:lnTo>
                    <a:pt x="16" y="145"/>
                  </a:lnTo>
                  <a:lnTo>
                    <a:pt x="21" y="143"/>
                  </a:lnTo>
                  <a:lnTo>
                    <a:pt x="16" y="142"/>
                  </a:lnTo>
                  <a:lnTo>
                    <a:pt x="10" y="141"/>
                  </a:lnTo>
                  <a:lnTo>
                    <a:pt x="6" y="141"/>
                  </a:lnTo>
                  <a:lnTo>
                    <a:pt x="0" y="139"/>
                  </a:lnTo>
                  <a:lnTo>
                    <a:pt x="1" y="134"/>
                  </a:lnTo>
                  <a:lnTo>
                    <a:pt x="2" y="128"/>
                  </a:lnTo>
                  <a:lnTo>
                    <a:pt x="2" y="122"/>
                  </a:lnTo>
                  <a:lnTo>
                    <a:pt x="3" y="116"/>
                  </a:lnTo>
                  <a:lnTo>
                    <a:pt x="8" y="115"/>
                  </a:lnTo>
                  <a:lnTo>
                    <a:pt x="12" y="114"/>
                  </a:lnTo>
                  <a:lnTo>
                    <a:pt x="16" y="113"/>
                  </a:lnTo>
                  <a:lnTo>
                    <a:pt x="21" y="112"/>
                  </a:lnTo>
                  <a:lnTo>
                    <a:pt x="17" y="108"/>
                  </a:lnTo>
                  <a:lnTo>
                    <a:pt x="14" y="104"/>
                  </a:lnTo>
                  <a:lnTo>
                    <a:pt x="10" y="100"/>
                  </a:lnTo>
                  <a:lnTo>
                    <a:pt x="7" y="97"/>
                  </a:lnTo>
                  <a:lnTo>
                    <a:pt x="7" y="93"/>
                  </a:lnTo>
                  <a:lnTo>
                    <a:pt x="7" y="90"/>
                  </a:lnTo>
                  <a:lnTo>
                    <a:pt x="6" y="86"/>
                  </a:lnTo>
                  <a:lnTo>
                    <a:pt x="6" y="83"/>
                  </a:lnTo>
                  <a:lnTo>
                    <a:pt x="10" y="81"/>
                  </a:lnTo>
                  <a:lnTo>
                    <a:pt x="16" y="80"/>
                  </a:lnTo>
                  <a:lnTo>
                    <a:pt x="21" y="77"/>
                  </a:lnTo>
                  <a:lnTo>
                    <a:pt x="25" y="75"/>
                  </a:lnTo>
                  <a:lnTo>
                    <a:pt x="25" y="73"/>
                  </a:lnTo>
                  <a:lnTo>
                    <a:pt x="25" y="69"/>
                  </a:lnTo>
                  <a:lnTo>
                    <a:pt x="25" y="66"/>
                  </a:lnTo>
                  <a:lnTo>
                    <a:pt x="25" y="62"/>
                  </a:lnTo>
                  <a:lnTo>
                    <a:pt x="21" y="60"/>
                  </a:lnTo>
                  <a:lnTo>
                    <a:pt x="17" y="58"/>
                  </a:lnTo>
                  <a:lnTo>
                    <a:pt x="14" y="55"/>
                  </a:lnTo>
                  <a:lnTo>
                    <a:pt x="10" y="53"/>
                  </a:lnTo>
                  <a:lnTo>
                    <a:pt x="11" y="45"/>
                  </a:lnTo>
                  <a:lnTo>
                    <a:pt x="12" y="38"/>
                  </a:lnTo>
                  <a:lnTo>
                    <a:pt x="12" y="30"/>
                  </a:lnTo>
                  <a:lnTo>
                    <a:pt x="14" y="23"/>
                  </a:lnTo>
                  <a:lnTo>
                    <a:pt x="11" y="17"/>
                  </a:lnTo>
                  <a:lnTo>
                    <a:pt x="10" y="12"/>
                  </a:lnTo>
                  <a:lnTo>
                    <a:pt x="8" y="6"/>
                  </a:lnTo>
                  <a:lnTo>
                    <a:pt x="6" y="0"/>
                  </a:lnTo>
                  <a:close/>
                </a:path>
              </a:pathLst>
            </a:custGeom>
            <a:solidFill>
              <a:srgbClr val="4F51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55" name="Freeform 118"/>
            <p:cNvSpPr>
              <a:spLocks noChangeAspect="1"/>
            </p:cNvSpPr>
            <p:nvPr/>
          </p:nvSpPr>
          <p:spPr bwMode="auto">
            <a:xfrm>
              <a:off x="2073" y="2708"/>
              <a:ext cx="141" cy="125"/>
            </a:xfrm>
            <a:custGeom>
              <a:avLst/>
              <a:gdLst>
                <a:gd name="T0" fmla="*/ 5 w 283"/>
                <a:gd name="T1" fmla="*/ 1 h 250"/>
                <a:gd name="T2" fmla="*/ 11 w 283"/>
                <a:gd name="T3" fmla="*/ 2 h 250"/>
                <a:gd name="T4" fmla="*/ 18 w 283"/>
                <a:gd name="T5" fmla="*/ 3 h 250"/>
                <a:gd name="T6" fmla="*/ 24 w 283"/>
                <a:gd name="T7" fmla="*/ 4 h 250"/>
                <a:gd name="T8" fmla="*/ 31 w 283"/>
                <a:gd name="T9" fmla="*/ 4 h 250"/>
                <a:gd name="T10" fmla="*/ 35 w 283"/>
                <a:gd name="T11" fmla="*/ 5 h 250"/>
                <a:gd name="T12" fmla="*/ 34 w 283"/>
                <a:gd name="T13" fmla="*/ 7 h 250"/>
                <a:gd name="T14" fmla="*/ 33 w 283"/>
                <a:gd name="T15" fmla="*/ 10 h 250"/>
                <a:gd name="T16" fmla="*/ 32 w 283"/>
                <a:gd name="T17" fmla="*/ 11 h 250"/>
                <a:gd name="T18" fmla="*/ 31 w 283"/>
                <a:gd name="T19" fmla="*/ 12 h 250"/>
                <a:gd name="T20" fmla="*/ 31 w 283"/>
                <a:gd name="T21" fmla="*/ 13 h 250"/>
                <a:gd name="T22" fmla="*/ 32 w 283"/>
                <a:gd name="T23" fmla="*/ 14 h 250"/>
                <a:gd name="T24" fmla="*/ 32 w 283"/>
                <a:gd name="T25" fmla="*/ 15 h 250"/>
                <a:gd name="T26" fmla="*/ 32 w 283"/>
                <a:gd name="T27" fmla="*/ 17 h 250"/>
                <a:gd name="T28" fmla="*/ 31 w 283"/>
                <a:gd name="T29" fmla="*/ 17 h 250"/>
                <a:gd name="T30" fmla="*/ 31 w 283"/>
                <a:gd name="T31" fmla="*/ 18 h 250"/>
                <a:gd name="T32" fmla="*/ 32 w 283"/>
                <a:gd name="T33" fmla="*/ 20 h 250"/>
                <a:gd name="T34" fmla="*/ 31 w 283"/>
                <a:gd name="T35" fmla="*/ 21 h 250"/>
                <a:gd name="T36" fmla="*/ 30 w 283"/>
                <a:gd name="T37" fmla="*/ 22 h 250"/>
                <a:gd name="T38" fmla="*/ 31 w 283"/>
                <a:gd name="T39" fmla="*/ 23 h 250"/>
                <a:gd name="T40" fmla="*/ 31 w 283"/>
                <a:gd name="T41" fmla="*/ 24 h 250"/>
                <a:gd name="T42" fmla="*/ 31 w 283"/>
                <a:gd name="T43" fmla="*/ 26 h 250"/>
                <a:gd name="T44" fmla="*/ 30 w 283"/>
                <a:gd name="T45" fmla="*/ 27 h 250"/>
                <a:gd name="T46" fmla="*/ 29 w 283"/>
                <a:gd name="T47" fmla="*/ 29 h 250"/>
                <a:gd name="T48" fmla="*/ 28 w 283"/>
                <a:gd name="T49" fmla="*/ 30 h 250"/>
                <a:gd name="T50" fmla="*/ 26 w 283"/>
                <a:gd name="T51" fmla="*/ 31 h 250"/>
                <a:gd name="T52" fmla="*/ 22 w 283"/>
                <a:gd name="T53" fmla="*/ 32 h 250"/>
                <a:gd name="T54" fmla="*/ 16 w 283"/>
                <a:gd name="T55" fmla="*/ 31 h 250"/>
                <a:gd name="T56" fmla="*/ 11 w 283"/>
                <a:gd name="T57" fmla="*/ 31 h 250"/>
                <a:gd name="T58" fmla="*/ 5 w 283"/>
                <a:gd name="T59" fmla="*/ 29 h 250"/>
                <a:gd name="T60" fmla="*/ 2 w 283"/>
                <a:gd name="T61" fmla="*/ 28 h 250"/>
                <a:gd name="T62" fmla="*/ 1 w 283"/>
                <a:gd name="T63" fmla="*/ 24 h 250"/>
                <a:gd name="T64" fmla="*/ 1 w 283"/>
                <a:gd name="T65" fmla="*/ 22 h 250"/>
                <a:gd name="T66" fmla="*/ 0 w 283"/>
                <a:gd name="T67" fmla="*/ 21 h 250"/>
                <a:gd name="T68" fmla="*/ 0 w 283"/>
                <a:gd name="T69" fmla="*/ 19 h 250"/>
                <a:gd name="T70" fmla="*/ 1 w 283"/>
                <a:gd name="T71" fmla="*/ 18 h 250"/>
                <a:gd name="T72" fmla="*/ 1 w 283"/>
                <a:gd name="T73" fmla="*/ 18 h 250"/>
                <a:gd name="T74" fmla="*/ 0 w 283"/>
                <a:gd name="T75" fmla="*/ 17 h 250"/>
                <a:gd name="T76" fmla="*/ 0 w 283"/>
                <a:gd name="T77" fmla="*/ 15 h 250"/>
                <a:gd name="T78" fmla="*/ 1 w 283"/>
                <a:gd name="T79" fmla="*/ 15 h 250"/>
                <a:gd name="T80" fmla="*/ 1 w 283"/>
                <a:gd name="T81" fmla="*/ 13 h 250"/>
                <a:gd name="T82" fmla="*/ 0 w 283"/>
                <a:gd name="T83" fmla="*/ 12 h 250"/>
                <a:gd name="T84" fmla="*/ 0 w 283"/>
                <a:gd name="T85" fmla="*/ 11 h 250"/>
                <a:gd name="T86" fmla="*/ 2 w 283"/>
                <a:gd name="T87" fmla="*/ 10 h 250"/>
                <a:gd name="T88" fmla="*/ 2 w 283"/>
                <a:gd name="T89" fmla="*/ 9 h 250"/>
                <a:gd name="T90" fmla="*/ 2 w 283"/>
                <a:gd name="T91" fmla="*/ 8 h 250"/>
                <a:gd name="T92" fmla="*/ 1 w 283"/>
                <a:gd name="T93" fmla="*/ 7 h 250"/>
                <a:gd name="T94" fmla="*/ 1 w 283"/>
                <a:gd name="T95" fmla="*/ 4 h 250"/>
                <a:gd name="T96" fmla="*/ 1 w 283"/>
                <a:gd name="T97" fmla="*/ 2 h 2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3" h="250">
                  <a:moveTo>
                    <a:pt x="7" y="0"/>
                  </a:moveTo>
                  <a:lnTo>
                    <a:pt x="24" y="3"/>
                  </a:lnTo>
                  <a:lnTo>
                    <a:pt x="42" y="5"/>
                  </a:lnTo>
                  <a:lnTo>
                    <a:pt x="59" y="7"/>
                  </a:lnTo>
                  <a:lnTo>
                    <a:pt x="76" y="10"/>
                  </a:lnTo>
                  <a:lnTo>
                    <a:pt x="94" y="12"/>
                  </a:lnTo>
                  <a:lnTo>
                    <a:pt x="111" y="14"/>
                  </a:lnTo>
                  <a:lnTo>
                    <a:pt x="128" y="16"/>
                  </a:lnTo>
                  <a:lnTo>
                    <a:pt x="145" y="19"/>
                  </a:lnTo>
                  <a:lnTo>
                    <a:pt x="162" y="21"/>
                  </a:lnTo>
                  <a:lnTo>
                    <a:pt x="179" y="23"/>
                  </a:lnTo>
                  <a:lnTo>
                    <a:pt x="196" y="26"/>
                  </a:lnTo>
                  <a:lnTo>
                    <a:pt x="213" y="27"/>
                  </a:lnTo>
                  <a:lnTo>
                    <a:pt x="231" y="29"/>
                  </a:lnTo>
                  <a:lnTo>
                    <a:pt x="248" y="31"/>
                  </a:lnTo>
                  <a:lnTo>
                    <a:pt x="265" y="34"/>
                  </a:lnTo>
                  <a:lnTo>
                    <a:pt x="283" y="36"/>
                  </a:lnTo>
                  <a:lnTo>
                    <a:pt x="280" y="39"/>
                  </a:lnTo>
                  <a:lnTo>
                    <a:pt x="278" y="43"/>
                  </a:lnTo>
                  <a:lnTo>
                    <a:pt x="274" y="48"/>
                  </a:lnTo>
                  <a:lnTo>
                    <a:pt x="272" y="51"/>
                  </a:lnTo>
                  <a:lnTo>
                    <a:pt x="271" y="59"/>
                  </a:lnTo>
                  <a:lnTo>
                    <a:pt x="269" y="67"/>
                  </a:lnTo>
                  <a:lnTo>
                    <a:pt x="268" y="75"/>
                  </a:lnTo>
                  <a:lnTo>
                    <a:pt x="265" y="83"/>
                  </a:lnTo>
                  <a:lnTo>
                    <a:pt x="262" y="84"/>
                  </a:lnTo>
                  <a:lnTo>
                    <a:pt x="258" y="87"/>
                  </a:lnTo>
                  <a:lnTo>
                    <a:pt x="255" y="88"/>
                  </a:lnTo>
                  <a:lnTo>
                    <a:pt x="250" y="89"/>
                  </a:lnTo>
                  <a:lnTo>
                    <a:pt x="250" y="94"/>
                  </a:lnTo>
                  <a:lnTo>
                    <a:pt x="250" y="97"/>
                  </a:lnTo>
                  <a:lnTo>
                    <a:pt x="249" y="101"/>
                  </a:lnTo>
                  <a:lnTo>
                    <a:pt x="249" y="104"/>
                  </a:lnTo>
                  <a:lnTo>
                    <a:pt x="253" y="104"/>
                  </a:lnTo>
                  <a:lnTo>
                    <a:pt x="257" y="104"/>
                  </a:lnTo>
                  <a:lnTo>
                    <a:pt x="261" y="105"/>
                  </a:lnTo>
                  <a:lnTo>
                    <a:pt x="264" y="105"/>
                  </a:lnTo>
                  <a:lnTo>
                    <a:pt x="263" y="111"/>
                  </a:lnTo>
                  <a:lnTo>
                    <a:pt x="262" y="117"/>
                  </a:lnTo>
                  <a:lnTo>
                    <a:pt x="261" y="122"/>
                  </a:lnTo>
                  <a:lnTo>
                    <a:pt x="260" y="128"/>
                  </a:lnTo>
                  <a:lnTo>
                    <a:pt x="257" y="129"/>
                  </a:lnTo>
                  <a:lnTo>
                    <a:pt x="254" y="129"/>
                  </a:lnTo>
                  <a:lnTo>
                    <a:pt x="251" y="131"/>
                  </a:lnTo>
                  <a:lnTo>
                    <a:pt x="248" y="132"/>
                  </a:lnTo>
                  <a:lnTo>
                    <a:pt x="250" y="135"/>
                  </a:lnTo>
                  <a:lnTo>
                    <a:pt x="253" y="139"/>
                  </a:lnTo>
                  <a:lnTo>
                    <a:pt x="254" y="142"/>
                  </a:lnTo>
                  <a:lnTo>
                    <a:pt x="256" y="145"/>
                  </a:lnTo>
                  <a:lnTo>
                    <a:pt x="256" y="150"/>
                  </a:lnTo>
                  <a:lnTo>
                    <a:pt x="256" y="154"/>
                  </a:lnTo>
                  <a:lnTo>
                    <a:pt x="255" y="158"/>
                  </a:lnTo>
                  <a:lnTo>
                    <a:pt x="255" y="163"/>
                  </a:lnTo>
                  <a:lnTo>
                    <a:pt x="253" y="165"/>
                  </a:lnTo>
                  <a:lnTo>
                    <a:pt x="250" y="166"/>
                  </a:lnTo>
                  <a:lnTo>
                    <a:pt x="247" y="169"/>
                  </a:lnTo>
                  <a:lnTo>
                    <a:pt x="245" y="171"/>
                  </a:lnTo>
                  <a:lnTo>
                    <a:pt x="247" y="174"/>
                  </a:lnTo>
                  <a:lnTo>
                    <a:pt x="250" y="178"/>
                  </a:lnTo>
                  <a:lnTo>
                    <a:pt x="253" y="181"/>
                  </a:lnTo>
                  <a:lnTo>
                    <a:pt x="255" y="184"/>
                  </a:lnTo>
                  <a:lnTo>
                    <a:pt x="254" y="188"/>
                  </a:lnTo>
                  <a:lnTo>
                    <a:pt x="253" y="192"/>
                  </a:lnTo>
                  <a:lnTo>
                    <a:pt x="251" y="195"/>
                  </a:lnTo>
                  <a:lnTo>
                    <a:pt x="250" y="200"/>
                  </a:lnTo>
                  <a:lnTo>
                    <a:pt x="248" y="202"/>
                  </a:lnTo>
                  <a:lnTo>
                    <a:pt x="246" y="205"/>
                  </a:lnTo>
                  <a:lnTo>
                    <a:pt x="245" y="208"/>
                  </a:lnTo>
                  <a:lnTo>
                    <a:pt x="242" y="211"/>
                  </a:lnTo>
                  <a:lnTo>
                    <a:pt x="240" y="216"/>
                  </a:lnTo>
                  <a:lnTo>
                    <a:pt x="239" y="220"/>
                  </a:lnTo>
                  <a:lnTo>
                    <a:pt x="236" y="225"/>
                  </a:lnTo>
                  <a:lnTo>
                    <a:pt x="234" y="230"/>
                  </a:lnTo>
                  <a:lnTo>
                    <a:pt x="231" y="233"/>
                  </a:lnTo>
                  <a:lnTo>
                    <a:pt x="228" y="237"/>
                  </a:lnTo>
                  <a:lnTo>
                    <a:pt x="225" y="240"/>
                  </a:lnTo>
                  <a:lnTo>
                    <a:pt x="221" y="243"/>
                  </a:lnTo>
                  <a:lnTo>
                    <a:pt x="213" y="246"/>
                  </a:lnTo>
                  <a:lnTo>
                    <a:pt x="204" y="248"/>
                  </a:lnTo>
                  <a:lnTo>
                    <a:pt x="193" y="249"/>
                  </a:lnTo>
                  <a:lnTo>
                    <a:pt x="179" y="250"/>
                  </a:lnTo>
                  <a:lnTo>
                    <a:pt x="165" y="250"/>
                  </a:lnTo>
                  <a:lnTo>
                    <a:pt x="150" y="249"/>
                  </a:lnTo>
                  <a:lnTo>
                    <a:pt x="135" y="248"/>
                  </a:lnTo>
                  <a:lnTo>
                    <a:pt x="119" y="247"/>
                  </a:lnTo>
                  <a:lnTo>
                    <a:pt x="103" y="245"/>
                  </a:lnTo>
                  <a:lnTo>
                    <a:pt x="88" y="242"/>
                  </a:lnTo>
                  <a:lnTo>
                    <a:pt x="73" y="239"/>
                  </a:lnTo>
                  <a:lnTo>
                    <a:pt x="59" y="235"/>
                  </a:lnTo>
                  <a:lnTo>
                    <a:pt x="45" y="231"/>
                  </a:lnTo>
                  <a:lnTo>
                    <a:pt x="35" y="227"/>
                  </a:lnTo>
                  <a:lnTo>
                    <a:pt x="24" y="223"/>
                  </a:lnTo>
                  <a:lnTo>
                    <a:pt x="18" y="218"/>
                  </a:lnTo>
                  <a:lnTo>
                    <a:pt x="14" y="208"/>
                  </a:lnTo>
                  <a:lnTo>
                    <a:pt x="13" y="196"/>
                  </a:lnTo>
                  <a:lnTo>
                    <a:pt x="12" y="185"/>
                  </a:lnTo>
                  <a:lnTo>
                    <a:pt x="13" y="174"/>
                  </a:lnTo>
                  <a:lnTo>
                    <a:pt x="11" y="172"/>
                  </a:lnTo>
                  <a:lnTo>
                    <a:pt x="8" y="170"/>
                  </a:lnTo>
                  <a:lnTo>
                    <a:pt x="6" y="167"/>
                  </a:lnTo>
                  <a:lnTo>
                    <a:pt x="4" y="165"/>
                  </a:lnTo>
                  <a:lnTo>
                    <a:pt x="4" y="162"/>
                  </a:lnTo>
                  <a:lnTo>
                    <a:pt x="4" y="158"/>
                  </a:lnTo>
                  <a:lnTo>
                    <a:pt x="4" y="155"/>
                  </a:lnTo>
                  <a:lnTo>
                    <a:pt x="3" y="150"/>
                  </a:lnTo>
                  <a:lnTo>
                    <a:pt x="7" y="148"/>
                  </a:lnTo>
                  <a:lnTo>
                    <a:pt x="11" y="147"/>
                  </a:lnTo>
                  <a:lnTo>
                    <a:pt x="15" y="144"/>
                  </a:lnTo>
                  <a:lnTo>
                    <a:pt x="19" y="142"/>
                  </a:lnTo>
                  <a:lnTo>
                    <a:pt x="14" y="142"/>
                  </a:lnTo>
                  <a:lnTo>
                    <a:pt x="10" y="141"/>
                  </a:lnTo>
                  <a:lnTo>
                    <a:pt x="5" y="141"/>
                  </a:lnTo>
                  <a:lnTo>
                    <a:pt x="0" y="140"/>
                  </a:lnTo>
                  <a:lnTo>
                    <a:pt x="1" y="134"/>
                  </a:lnTo>
                  <a:lnTo>
                    <a:pt x="3" y="127"/>
                  </a:lnTo>
                  <a:lnTo>
                    <a:pt x="3" y="121"/>
                  </a:lnTo>
                  <a:lnTo>
                    <a:pt x="4" y="116"/>
                  </a:lnTo>
                  <a:lnTo>
                    <a:pt x="7" y="114"/>
                  </a:lnTo>
                  <a:lnTo>
                    <a:pt x="12" y="113"/>
                  </a:lnTo>
                  <a:lnTo>
                    <a:pt x="15" y="113"/>
                  </a:lnTo>
                  <a:lnTo>
                    <a:pt x="19" y="112"/>
                  </a:lnTo>
                  <a:lnTo>
                    <a:pt x="16" y="109"/>
                  </a:lnTo>
                  <a:lnTo>
                    <a:pt x="13" y="104"/>
                  </a:lnTo>
                  <a:lnTo>
                    <a:pt x="10" y="101"/>
                  </a:lnTo>
                  <a:lnTo>
                    <a:pt x="7" y="97"/>
                  </a:lnTo>
                  <a:lnTo>
                    <a:pt x="6" y="94"/>
                  </a:lnTo>
                  <a:lnTo>
                    <a:pt x="6" y="90"/>
                  </a:lnTo>
                  <a:lnTo>
                    <a:pt x="6" y="87"/>
                  </a:lnTo>
                  <a:lnTo>
                    <a:pt x="6" y="83"/>
                  </a:lnTo>
                  <a:lnTo>
                    <a:pt x="11" y="81"/>
                  </a:lnTo>
                  <a:lnTo>
                    <a:pt x="15" y="79"/>
                  </a:lnTo>
                  <a:lnTo>
                    <a:pt x="19" y="78"/>
                  </a:lnTo>
                  <a:lnTo>
                    <a:pt x="23" y="75"/>
                  </a:lnTo>
                  <a:lnTo>
                    <a:pt x="23" y="73"/>
                  </a:lnTo>
                  <a:lnTo>
                    <a:pt x="23" y="69"/>
                  </a:lnTo>
                  <a:lnTo>
                    <a:pt x="23" y="66"/>
                  </a:lnTo>
                  <a:lnTo>
                    <a:pt x="23" y="63"/>
                  </a:lnTo>
                  <a:lnTo>
                    <a:pt x="20" y="60"/>
                  </a:lnTo>
                  <a:lnTo>
                    <a:pt x="16" y="58"/>
                  </a:lnTo>
                  <a:lnTo>
                    <a:pt x="13" y="56"/>
                  </a:lnTo>
                  <a:lnTo>
                    <a:pt x="10" y="53"/>
                  </a:lnTo>
                  <a:lnTo>
                    <a:pt x="11" y="45"/>
                  </a:lnTo>
                  <a:lnTo>
                    <a:pt x="12" y="38"/>
                  </a:lnTo>
                  <a:lnTo>
                    <a:pt x="13" y="31"/>
                  </a:lnTo>
                  <a:lnTo>
                    <a:pt x="14" y="25"/>
                  </a:lnTo>
                  <a:lnTo>
                    <a:pt x="13" y="19"/>
                  </a:lnTo>
                  <a:lnTo>
                    <a:pt x="11" y="12"/>
                  </a:lnTo>
                  <a:lnTo>
                    <a:pt x="10" y="6"/>
                  </a:lnTo>
                  <a:lnTo>
                    <a:pt x="7" y="0"/>
                  </a:lnTo>
                  <a:close/>
                </a:path>
              </a:pathLst>
            </a:custGeom>
            <a:solidFill>
              <a:srgbClr val="59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56" name="Freeform 119"/>
            <p:cNvSpPr>
              <a:spLocks noChangeAspect="1"/>
            </p:cNvSpPr>
            <p:nvPr/>
          </p:nvSpPr>
          <p:spPr bwMode="auto">
            <a:xfrm>
              <a:off x="2078" y="2709"/>
              <a:ext cx="130" cy="124"/>
            </a:xfrm>
            <a:custGeom>
              <a:avLst/>
              <a:gdLst>
                <a:gd name="T0" fmla="*/ 5 w 260"/>
                <a:gd name="T1" fmla="*/ 1 h 246"/>
                <a:gd name="T2" fmla="*/ 11 w 260"/>
                <a:gd name="T3" fmla="*/ 2 h 246"/>
                <a:gd name="T4" fmla="*/ 17 w 260"/>
                <a:gd name="T5" fmla="*/ 2 h 246"/>
                <a:gd name="T6" fmla="*/ 23 w 260"/>
                <a:gd name="T7" fmla="*/ 3 h 246"/>
                <a:gd name="T8" fmla="*/ 29 w 260"/>
                <a:gd name="T9" fmla="*/ 4 h 246"/>
                <a:gd name="T10" fmla="*/ 33 w 260"/>
                <a:gd name="T11" fmla="*/ 5 h 246"/>
                <a:gd name="T12" fmla="*/ 32 w 260"/>
                <a:gd name="T13" fmla="*/ 6 h 246"/>
                <a:gd name="T14" fmla="*/ 31 w 260"/>
                <a:gd name="T15" fmla="*/ 9 h 246"/>
                <a:gd name="T16" fmla="*/ 30 w 260"/>
                <a:gd name="T17" fmla="*/ 11 h 246"/>
                <a:gd name="T18" fmla="*/ 29 w 260"/>
                <a:gd name="T19" fmla="*/ 11 h 246"/>
                <a:gd name="T20" fmla="*/ 29 w 260"/>
                <a:gd name="T21" fmla="*/ 13 h 246"/>
                <a:gd name="T22" fmla="*/ 30 w 260"/>
                <a:gd name="T23" fmla="*/ 13 h 246"/>
                <a:gd name="T24" fmla="*/ 30 w 260"/>
                <a:gd name="T25" fmla="*/ 15 h 246"/>
                <a:gd name="T26" fmla="*/ 30 w 260"/>
                <a:gd name="T27" fmla="*/ 16 h 246"/>
                <a:gd name="T28" fmla="*/ 29 w 260"/>
                <a:gd name="T29" fmla="*/ 16 h 246"/>
                <a:gd name="T30" fmla="*/ 30 w 260"/>
                <a:gd name="T31" fmla="*/ 18 h 246"/>
                <a:gd name="T32" fmla="*/ 30 w 260"/>
                <a:gd name="T33" fmla="*/ 19 h 246"/>
                <a:gd name="T34" fmla="*/ 29 w 260"/>
                <a:gd name="T35" fmla="*/ 21 h 246"/>
                <a:gd name="T36" fmla="*/ 28 w 260"/>
                <a:gd name="T37" fmla="*/ 21 h 246"/>
                <a:gd name="T38" fmla="*/ 29 w 260"/>
                <a:gd name="T39" fmla="*/ 23 h 246"/>
                <a:gd name="T40" fmla="*/ 29 w 260"/>
                <a:gd name="T41" fmla="*/ 24 h 246"/>
                <a:gd name="T42" fmla="*/ 29 w 260"/>
                <a:gd name="T43" fmla="*/ 25 h 246"/>
                <a:gd name="T44" fmla="*/ 28 w 260"/>
                <a:gd name="T45" fmla="*/ 26 h 246"/>
                <a:gd name="T46" fmla="*/ 27 w 260"/>
                <a:gd name="T47" fmla="*/ 28 h 246"/>
                <a:gd name="T48" fmla="*/ 26 w 260"/>
                <a:gd name="T49" fmla="*/ 29 h 246"/>
                <a:gd name="T50" fmla="*/ 25 w 260"/>
                <a:gd name="T51" fmla="*/ 31 h 246"/>
                <a:gd name="T52" fmla="*/ 21 w 260"/>
                <a:gd name="T53" fmla="*/ 32 h 246"/>
                <a:gd name="T54" fmla="*/ 16 w 260"/>
                <a:gd name="T55" fmla="*/ 31 h 246"/>
                <a:gd name="T56" fmla="*/ 10 w 260"/>
                <a:gd name="T57" fmla="*/ 30 h 246"/>
                <a:gd name="T58" fmla="*/ 5 w 260"/>
                <a:gd name="T59" fmla="*/ 29 h 246"/>
                <a:gd name="T60" fmla="*/ 2 w 260"/>
                <a:gd name="T61" fmla="*/ 27 h 246"/>
                <a:gd name="T62" fmla="*/ 2 w 260"/>
                <a:gd name="T63" fmla="*/ 23 h 246"/>
                <a:gd name="T64" fmla="*/ 1 w 260"/>
                <a:gd name="T65" fmla="*/ 21 h 246"/>
                <a:gd name="T66" fmla="*/ 1 w 260"/>
                <a:gd name="T67" fmla="*/ 21 h 246"/>
                <a:gd name="T68" fmla="*/ 1 w 260"/>
                <a:gd name="T69" fmla="*/ 19 h 246"/>
                <a:gd name="T70" fmla="*/ 2 w 260"/>
                <a:gd name="T71" fmla="*/ 18 h 246"/>
                <a:gd name="T72" fmla="*/ 2 w 260"/>
                <a:gd name="T73" fmla="*/ 18 h 246"/>
                <a:gd name="T74" fmla="*/ 1 w 260"/>
                <a:gd name="T75" fmla="*/ 17 h 246"/>
                <a:gd name="T76" fmla="*/ 1 w 260"/>
                <a:gd name="T77" fmla="*/ 15 h 246"/>
                <a:gd name="T78" fmla="*/ 2 w 260"/>
                <a:gd name="T79" fmla="*/ 14 h 246"/>
                <a:gd name="T80" fmla="*/ 2 w 260"/>
                <a:gd name="T81" fmla="*/ 13 h 246"/>
                <a:gd name="T82" fmla="*/ 1 w 260"/>
                <a:gd name="T83" fmla="*/ 12 h 246"/>
                <a:gd name="T84" fmla="*/ 1 w 260"/>
                <a:gd name="T85" fmla="*/ 11 h 246"/>
                <a:gd name="T86" fmla="*/ 3 w 260"/>
                <a:gd name="T87" fmla="*/ 10 h 246"/>
                <a:gd name="T88" fmla="*/ 3 w 260"/>
                <a:gd name="T89" fmla="*/ 9 h 246"/>
                <a:gd name="T90" fmla="*/ 3 w 260"/>
                <a:gd name="T91" fmla="*/ 8 h 246"/>
                <a:gd name="T92" fmla="*/ 2 w 260"/>
                <a:gd name="T93" fmla="*/ 7 h 246"/>
                <a:gd name="T94" fmla="*/ 2 w 260"/>
                <a:gd name="T95" fmla="*/ 4 h 246"/>
                <a:gd name="T96" fmla="*/ 2 w 260"/>
                <a:gd name="T97" fmla="*/ 2 h 2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0" h="246">
                  <a:moveTo>
                    <a:pt x="8" y="0"/>
                  </a:moveTo>
                  <a:lnTo>
                    <a:pt x="24" y="2"/>
                  </a:lnTo>
                  <a:lnTo>
                    <a:pt x="39" y="3"/>
                  </a:lnTo>
                  <a:lnTo>
                    <a:pt x="55" y="6"/>
                  </a:lnTo>
                  <a:lnTo>
                    <a:pt x="71" y="8"/>
                  </a:lnTo>
                  <a:lnTo>
                    <a:pt x="86" y="10"/>
                  </a:lnTo>
                  <a:lnTo>
                    <a:pt x="102" y="11"/>
                  </a:lnTo>
                  <a:lnTo>
                    <a:pt x="118" y="14"/>
                  </a:lnTo>
                  <a:lnTo>
                    <a:pt x="134" y="16"/>
                  </a:lnTo>
                  <a:lnTo>
                    <a:pt x="149" y="18"/>
                  </a:lnTo>
                  <a:lnTo>
                    <a:pt x="166" y="21"/>
                  </a:lnTo>
                  <a:lnTo>
                    <a:pt x="182" y="22"/>
                  </a:lnTo>
                  <a:lnTo>
                    <a:pt x="197" y="24"/>
                  </a:lnTo>
                  <a:lnTo>
                    <a:pt x="213" y="26"/>
                  </a:lnTo>
                  <a:lnTo>
                    <a:pt x="229" y="29"/>
                  </a:lnTo>
                  <a:lnTo>
                    <a:pt x="244" y="30"/>
                  </a:lnTo>
                  <a:lnTo>
                    <a:pt x="260" y="32"/>
                  </a:lnTo>
                  <a:lnTo>
                    <a:pt x="258" y="35"/>
                  </a:lnTo>
                  <a:lnTo>
                    <a:pt x="255" y="39"/>
                  </a:lnTo>
                  <a:lnTo>
                    <a:pt x="252" y="44"/>
                  </a:lnTo>
                  <a:lnTo>
                    <a:pt x="250" y="47"/>
                  </a:lnTo>
                  <a:lnTo>
                    <a:pt x="249" y="55"/>
                  </a:lnTo>
                  <a:lnTo>
                    <a:pt x="247" y="63"/>
                  </a:lnTo>
                  <a:lnTo>
                    <a:pt x="245" y="71"/>
                  </a:lnTo>
                  <a:lnTo>
                    <a:pt x="244" y="79"/>
                  </a:lnTo>
                  <a:lnTo>
                    <a:pt x="240" y="80"/>
                  </a:lnTo>
                  <a:lnTo>
                    <a:pt x="237" y="83"/>
                  </a:lnTo>
                  <a:lnTo>
                    <a:pt x="234" y="84"/>
                  </a:lnTo>
                  <a:lnTo>
                    <a:pt x="230" y="85"/>
                  </a:lnTo>
                  <a:lnTo>
                    <a:pt x="229" y="88"/>
                  </a:lnTo>
                  <a:lnTo>
                    <a:pt x="229" y="92"/>
                  </a:lnTo>
                  <a:lnTo>
                    <a:pt x="229" y="95"/>
                  </a:lnTo>
                  <a:lnTo>
                    <a:pt x="228" y="99"/>
                  </a:lnTo>
                  <a:lnTo>
                    <a:pt x="231" y="100"/>
                  </a:lnTo>
                  <a:lnTo>
                    <a:pt x="235" y="100"/>
                  </a:lnTo>
                  <a:lnTo>
                    <a:pt x="238" y="100"/>
                  </a:lnTo>
                  <a:lnTo>
                    <a:pt x="242" y="101"/>
                  </a:lnTo>
                  <a:lnTo>
                    <a:pt x="240" y="107"/>
                  </a:lnTo>
                  <a:lnTo>
                    <a:pt x="240" y="113"/>
                  </a:lnTo>
                  <a:lnTo>
                    <a:pt x="239" y="118"/>
                  </a:lnTo>
                  <a:lnTo>
                    <a:pt x="238" y="124"/>
                  </a:lnTo>
                  <a:lnTo>
                    <a:pt x="236" y="124"/>
                  </a:lnTo>
                  <a:lnTo>
                    <a:pt x="234" y="125"/>
                  </a:lnTo>
                  <a:lnTo>
                    <a:pt x="230" y="125"/>
                  </a:lnTo>
                  <a:lnTo>
                    <a:pt x="228" y="127"/>
                  </a:lnTo>
                  <a:lnTo>
                    <a:pt x="230" y="130"/>
                  </a:lnTo>
                  <a:lnTo>
                    <a:pt x="231" y="133"/>
                  </a:lnTo>
                  <a:lnTo>
                    <a:pt x="234" y="138"/>
                  </a:lnTo>
                  <a:lnTo>
                    <a:pt x="235" y="141"/>
                  </a:lnTo>
                  <a:lnTo>
                    <a:pt x="234" y="146"/>
                  </a:lnTo>
                  <a:lnTo>
                    <a:pt x="234" y="150"/>
                  </a:lnTo>
                  <a:lnTo>
                    <a:pt x="234" y="153"/>
                  </a:lnTo>
                  <a:lnTo>
                    <a:pt x="232" y="158"/>
                  </a:lnTo>
                  <a:lnTo>
                    <a:pt x="230" y="160"/>
                  </a:lnTo>
                  <a:lnTo>
                    <a:pt x="228" y="161"/>
                  </a:lnTo>
                  <a:lnTo>
                    <a:pt x="225" y="163"/>
                  </a:lnTo>
                  <a:lnTo>
                    <a:pt x="223" y="166"/>
                  </a:lnTo>
                  <a:lnTo>
                    <a:pt x="225" y="169"/>
                  </a:lnTo>
                  <a:lnTo>
                    <a:pt x="228" y="173"/>
                  </a:lnTo>
                  <a:lnTo>
                    <a:pt x="230" y="176"/>
                  </a:lnTo>
                  <a:lnTo>
                    <a:pt x="232" y="178"/>
                  </a:lnTo>
                  <a:lnTo>
                    <a:pt x="231" y="183"/>
                  </a:lnTo>
                  <a:lnTo>
                    <a:pt x="230" y="186"/>
                  </a:lnTo>
                  <a:lnTo>
                    <a:pt x="229" y="190"/>
                  </a:lnTo>
                  <a:lnTo>
                    <a:pt x="228" y="194"/>
                  </a:lnTo>
                  <a:lnTo>
                    <a:pt x="227" y="197"/>
                  </a:lnTo>
                  <a:lnTo>
                    <a:pt x="224" y="200"/>
                  </a:lnTo>
                  <a:lnTo>
                    <a:pt x="223" y="203"/>
                  </a:lnTo>
                  <a:lnTo>
                    <a:pt x="221" y="206"/>
                  </a:lnTo>
                  <a:lnTo>
                    <a:pt x="220" y="211"/>
                  </a:lnTo>
                  <a:lnTo>
                    <a:pt x="217" y="216"/>
                  </a:lnTo>
                  <a:lnTo>
                    <a:pt x="216" y="221"/>
                  </a:lnTo>
                  <a:lnTo>
                    <a:pt x="214" y="226"/>
                  </a:lnTo>
                  <a:lnTo>
                    <a:pt x="210" y="229"/>
                  </a:lnTo>
                  <a:lnTo>
                    <a:pt x="208" y="231"/>
                  </a:lnTo>
                  <a:lnTo>
                    <a:pt x="205" y="235"/>
                  </a:lnTo>
                  <a:lnTo>
                    <a:pt x="202" y="238"/>
                  </a:lnTo>
                  <a:lnTo>
                    <a:pt x="196" y="242"/>
                  </a:lnTo>
                  <a:lnTo>
                    <a:pt x="186" y="244"/>
                  </a:lnTo>
                  <a:lnTo>
                    <a:pt x="175" y="245"/>
                  </a:lnTo>
                  <a:lnTo>
                    <a:pt x="163" y="246"/>
                  </a:lnTo>
                  <a:lnTo>
                    <a:pt x="151" y="246"/>
                  </a:lnTo>
                  <a:lnTo>
                    <a:pt x="137" y="246"/>
                  </a:lnTo>
                  <a:lnTo>
                    <a:pt x="122" y="245"/>
                  </a:lnTo>
                  <a:lnTo>
                    <a:pt x="107" y="243"/>
                  </a:lnTo>
                  <a:lnTo>
                    <a:pt x="93" y="241"/>
                  </a:lnTo>
                  <a:lnTo>
                    <a:pt x="78" y="238"/>
                  </a:lnTo>
                  <a:lnTo>
                    <a:pt x="64" y="236"/>
                  </a:lnTo>
                  <a:lnTo>
                    <a:pt x="52" y="233"/>
                  </a:lnTo>
                  <a:lnTo>
                    <a:pt x="40" y="228"/>
                  </a:lnTo>
                  <a:lnTo>
                    <a:pt x="30" y="224"/>
                  </a:lnTo>
                  <a:lnTo>
                    <a:pt x="22" y="220"/>
                  </a:lnTo>
                  <a:lnTo>
                    <a:pt x="15" y="215"/>
                  </a:lnTo>
                  <a:lnTo>
                    <a:pt x="12" y="205"/>
                  </a:lnTo>
                  <a:lnTo>
                    <a:pt x="11" y="193"/>
                  </a:lnTo>
                  <a:lnTo>
                    <a:pt x="10" y="182"/>
                  </a:lnTo>
                  <a:lnTo>
                    <a:pt x="11" y="171"/>
                  </a:lnTo>
                  <a:lnTo>
                    <a:pt x="9" y="169"/>
                  </a:lnTo>
                  <a:lnTo>
                    <a:pt x="8" y="167"/>
                  </a:lnTo>
                  <a:lnTo>
                    <a:pt x="5" y="166"/>
                  </a:lnTo>
                  <a:lnTo>
                    <a:pt x="3" y="163"/>
                  </a:lnTo>
                  <a:lnTo>
                    <a:pt x="3" y="160"/>
                  </a:lnTo>
                  <a:lnTo>
                    <a:pt x="3" y="155"/>
                  </a:lnTo>
                  <a:lnTo>
                    <a:pt x="3" y="152"/>
                  </a:lnTo>
                  <a:lnTo>
                    <a:pt x="3" y="148"/>
                  </a:lnTo>
                  <a:lnTo>
                    <a:pt x="7" y="146"/>
                  </a:lnTo>
                  <a:lnTo>
                    <a:pt x="10" y="144"/>
                  </a:lnTo>
                  <a:lnTo>
                    <a:pt x="13" y="143"/>
                  </a:lnTo>
                  <a:lnTo>
                    <a:pt x="18" y="140"/>
                  </a:lnTo>
                  <a:lnTo>
                    <a:pt x="13" y="139"/>
                  </a:lnTo>
                  <a:lnTo>
                    <a:pt x="9" y="139"/>
                  </a:lnTo>
                  <a:lnTo>
                    <a:pt x="4" y="139"/>
                  </a:lnTo>
                  <a:lnTo>
                    <a:pt x="0" y="138"/>
                  </a:lnTo>
                  <a:lnTo>
                    <a:pt x="1" y="132"/>
                  </a:lnTo>
                  <a:lnTo>
                    <a:pt x="2" y="125"/>
                  </a:lnTo>
                  <a:lnTo>
                    <a:pt x="2" y="120"/>
                  </a:lnTo>
                  <a:lnTo>
                    <a:pt x="3" y="114"/>
                  </a:lnTo>
                  <a:lnTo>
                    <a:pt x="7" y="113"/>
                  </a:lnTo>
                  <a:lnTo>
                    <a:pt x="10" y="112"/>
                  </a:lnTo>
                  <a:lnTo>
                    <a:pt x="13" y="112"/>
                  </a:lnTo>
                  <a:lnTo>
                    <a:pt x="18" y="110"/>
                  </a:lnTo>
                  <a:lnTo>
                    <a:pt x="15" y="106"/>
                  </a:lnTo>
                  <a:lnTo>
                    <a:pt x="12" y="102"/>
                  </a:lnTo>
                  <a:lnTo>
                    <a:pt x="9" y="99"/>
                  </a:lnTo>
                  <a:lnTo>
                    <a:pt x="7" y="95"/>
                  </a:lnTo>
                  <a:lnTo>
                    <a:pt x="7" y="92"/>
                  </a:lnTo>
                  <a:lnTo>
                    <a:pt x="7" y="88"/>
                  </a:lnTo>
                  <a:lnTo>
                    <a:pt x="7" y="85"/>
                  </a:lnTo>
                  <a:lnTo>
                    <a:pt x="5" y="82"/>
                  </a:lnTo>
                  <a:lnTo>
                    <a:pt x="10" y="79"/>
                  </a:lnTo>
                  <a:lnTo>
                    <a:pt x="13" y="77"/>
                  </a:lnTo>
                  <a:lnTo>
                    <a:pt x="18" y="76"/>
                  </a:lnTo>
                  <a:lnTo>
                    <a:pt x="22" y="74"/>
                  </a:lnTo>
                  <a:lnTo>
                    <a:pt x="23" y="70"/>
                  </a:lnTo>
                  <a:lnTo>
                    <a:pt x="23" y="67"/>
                  </a:lnTo>
                  <a:lnTo>
                    <a:pt x="23" y="64"/>
                  </a:lnTo>
                  <a:lnTo>
                    <a:pt x="23" y="61"/>
                  </a:lnTo>
                  <a:lnTo>
                    <a:pt x="19" y="59"/>
                  </a:lnTo>
                  <a:lnTo>
                    <a:pt x="17" y="56"/>
                  </a:lnTo>
                  <a:lnTo>
                    <a:pt x="13" y="54"/>
                  </a:lnTo>
                  <a:lnTo>
                    <a:pt x="10" y="52"/>
                  </a:lnTo>
                  <a:lnTo>
                    <a:pt x="11" y="45"/>
                  </a:lnTo>
                  <a:lnTo>
                    <a:pt x="12" y="37"/>
                  </a:lnTo>
                  <a:lnTo>
                    <a:pt x="12" y="30"/>
                  </a:lnTo>
                  <a:lnTo>
                    <a:pt x="13" y="23"/>
                  </a:lnTo>
                  <a:lnTo>
                    <a:pt x="12" y="17"/>
                  </a:lnTo>
                  <a:lnTo>
                    <a:pt x="11" y="11"/>
                  </a:lnTo>
                  <a:lnTo>
                    <a:pt x="9" y="6"/>
                  </a:lnTo>
                  <a:lnTo>
                    <a:pt x="8" y="0"/>
                  </a:lnTo>
                  <a:close/>
                </a:path>
              </a:pathLst>
            </a:custGeom>
            <a:solidFill>
              <a:srgbClr val="636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57" name="Freeform 120"/>
            <p:cNvSpPr>
              <a:spLocks noChangeAspect="1"/>
            </p:cNvSpPr>
            <p:nvPr/>
          </p:nvSpPr>
          <p:spPr bwMode="auto">
            <a:xfrm>
              <a:off x="2084" y="2711"/>
              <a:ext cx="118" cy="121"/>
            </a:xfrm>
            <a:custGeom>
              <a:avLst/>
              <a:gdLst>
                <a:gd name="T0" fmla="*/ 5 w 236"/>
                <a:gd name="T1" fmla="*/ 0 h 243"/>
                <a:gd name="T2" fmla="*/ 10 w 236"/>
                <a:gd name="T3" fmla="*/ 1 h 243"/>
                <a:gd name="T4" fmla="*/ 16 w 236"/>
                <a:gd name="T5" fmla="*/ 1 h 243"/>
                <a:gd name="T6" fmla="*/ 21 w 236"/>
                <a:gd name="T7" fmla="*/ 2 h 243"/>
                <a:gd name="T8" fmla="*/ 26 w 236"/>
                <a:gd name="T9" fmla="*/ 3 h 243"/>
                <a:gd name="T10" fmla="*/ 30 w 236"/>
                <a:gd name="T11" fmla="*/ 4 h 243"/>
                <a:gd name="T12" fmla="*/ 29 w 236"/>
                <a:gd name="T13" fmla="*/ 5 h 243"/>
                <a:gd name="T14" fmla="*/ 28 w 236"/>
                <a:gd name="T15" fmla="*/ 8 h 243"/>
                <a:gd name="T16" fmla="*/ 27 w 236"/>
                <a:gd name="T17" fmla="*/ 10 h 243"/>
                <a:gd name="T18" fmla="*/ 27 w 236"/>
                <a:gd name="T19" fmla="*/ 10 h 243"/>
                <a:gd name="T20" fmla="*/ 26 w 236"/>
                <a:gd name="T21" fmla="*/ 12 h 243"/>
                <a:gd name="T22" fmla="*/ 28 w 236"/>
                <a:gd name="T23" fmla="*/ 12 h 243"/>
                <a:gd name="T24" fmla="*/ 28 w 236"/>
                <a:gd name="T25" fmla="*/ 13 h 243"/>
                <a:gd name="T26" fmla="*/ 27 w 236"/>
                <a:gd name="T27" fmla="*/ 15 h 243"/>
                <a:gd name="T28" fmla="*/ 26 w 236"/>
                <a:gd name="T29" fmla="*/ 15 h 243"/>
                <a:gd name="T30" fmla="*/ 27 w 236"/>
                <a:gd name="T31" fmla="*/ 16 h 243"/>
                <a:gd name="T32" fmla="*/ 27 w 236"/>
                <a:gd name="T33" fmla="*/ 18 h 243"/>
                <a:gd name="T34" fmla="*/ 27 w 236"/>
                <a:gd name="T35" fmla="*/ 19 h 243"/>
                <a:gd name="T36" fmla="*/ 26 w 236"/>
                <a:gd name="T37" fmla="*/ 20 h 243"/>
                <a:gd name="T38" fmla="*/ 26 w 236"/>
                <a:gd name="T39" fmla="*/ 21 h 243"/>
                <a:gd name="T40" fmla="*/ 27 w 236"/>
                <a:gd name="T41" fmla="*/ 22 h 243"/>
                <a:gd name="T42" fmla="*/ 26 w 236"/>
                <a:gd name="T43" fmla="*/ 24 h 243"/>
                <a:gd name="T44" fmla="*/ 25 w 236"/>
                <a:gd name="T45" fmla="*/ 25 h 243"/>
                <a:gd name="T46" fmla="*/ 25 w 236"/>
                <a:gd name="T47" fmla="*/ 27 h 243"/>
                <a:gd name="T48" fmla="*/ 24 w 236"/>
                <a:gd name="T49" fmla="*/ 28 h 243"/>
                <a:gd name="T50" fmla="*/ 21 w 236"/>
                <a:gd name="T51" fmla="*/ 30 h 243"/>
                <a:gd name="T52" fmla="*/ 12 w 236"/>
                <a:gd name="T53" fmla="*/ 30 h 243"/>
                <a:gd name="T54" fmla="*/ 4 w 236"/>
                <a:gd name="T55" fmla="*/ 28 h 243"/>
                <a:gd name="T56" fmla="*/ 2 w 236"/>
                <a:gd name="T57" fmla="*/ 24 h 243"/>
                <a:gd name="T58" fmla="*/ 1 w 236"/>
                <a:gd name="T59" fmla="*/ 21 h 243"/>
                <a:gd name="T60" fmla="*/ 1 w 236"/>
                <a:gd name="T61" fmla="*/ 20 h 243"/>
                <a:gd name="T62" fmla="*/ 1 w 236"/>
                <a:gd name="T63" fmla="*/ 19 h 243"/>
                <a:gd name="T64" fmla="*/ 2 w 236"/>
                <a:gd name="T65" fmla="*/ 18 h 243"/>
                <a:gd name="T66" fmla="*/ 2 w 236"/>
                <a:gd name="T67" fmla="*/ 17 h 243"/>
                <a:gd name="T68" fmla="*/ 0 w 236"/>
                <a:gd name="T69" fmla="*/ 17 h 243"/>
                <a:gd name="T70" fmla="*/ 1 w 236"/>
                <a:gd name="T71" fmla="*/ 14 h 243"/>
                <a:gd name="T72" fmla="*/ 2 w 236"/>
                <a:gd name="T73" fmla="*/ 13 h 243"/>
                <a:gd name="T74" fmla="*/ 2 w 236"/>
                <a:gd name="T75" fmla="*/ 13 h 243"/>
                <a:gd name="T76" fmla="*/ 1 w 236"/>
                <a:gd name="T77" fmla="*/ 12 h 243"/>
                <a:gd name="T78" fmla="*/ 1 w 236"/>
                <a:gd name="T79" fmla="*/ 10 h 243"/>
                <a:gd name="T80" fmla="*/ 2 w 236"/>
                <a:gd name="T81" fmla="*/ 9 h 243"/>
                <a:gd name="T82" fmla="*/ 3 w 236"/>
                <a:gd name="T83" fmla="*/ 8 h 243"/>
                <a:gd name="T84" fmla="*/ 3 w 236"/>
                <a:gd name="T85" fmla="*/ 7 h 243"/>
                <a:gd name="T86" fmla="*/ 2 w 236"/>
                <a:gd name="T87" fmla="*/ 6 h 243"/>
                <a:gd name="T88" fmla="*/ 2 w 236"/>
                <a:gd name="T89" fmla="*/ 4 h 243"/>
                <a:gd name="T90" fmla="*/ 2 w 236"/>
                <a:gd name="T91" fmla="*/ 2 h 243"/>
                <a:gd name="T92" fmla="*/ 1 w 236"/>
                <a:gd name="T93" fmla="*/ 0 h 2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6" h="243">
                  <a:moveTo>
                    <a:pt x="8" y="0"/>
                  </a:moveTo>
                  <a:lnTo>
                    <a:pt x="22" y="2"/>
                  </a:lnTo>
                  <a:lnTo>
                    <a:pt x="37" y="4"/>
                  </a:lnTo>
                  <a:lnTo>
                    <a:pt x="51" y="6"/>
                  </a:lnTo>
                  <a:lnTo>
                    <a:pt x="66" y="8"/>
                  </a:lnTo>
                  <a:lnTo>
                    <a:pt x="80" y="9"/>
                  </a:lnTo>
                  <a:lnTo>
                    <a:pt x="93" y="12"/>
                  </a:lnTo>
                  <a:lnTo>
                    <a:pt x="108" y="13"/>
                  </a:lnTo>
                  <a:lnTo>
                    <a:pt x="122" y="15"/>
                  </a:lnTo>
                  <a:lnTo>
                    <a:pt x="136" y="17"/>
                  </a:lnTo>
                  <a:lnTo>
                    <a:pt x="151" y="19"/>
                  </a:lnTo>
                  <a:lnTo>
                    <a:pt x="165" y="21"/>
                  </a:lnTo>
                  <a:lnTo>
                    <a:pt x="180" y="22"/>
                  </a:lnTo>
                  <a:lnTo>
                    <a:pt x="194" y="24"/>
                  </a:lnTo>
                  <a:lnTo>
                    <a:pt x="208" y="27"/>
                  </a:lnTo>
                  <a:lnTo>
                    <a:pt x="223" y="28"/>
                  </a:lnTo>
                  <a:lnTo>
                    <a:pt x="236" y="30"/>
                  </a:lnTo>
                  <a:lnTo>
                    <a:pt x="234" y="33"/>
                  </a:lnTo>
                  <a:lnTo>
                    <a:pt x="233" y="37"/>
                  </a:lnTo>
                  <a:lnTo>
                    <a:pt x="231" y="40"/>
                  </a:lnTo>
                  <a:lnTo>
                    <a:pt x="228" y="45"/>
                  </a:lnTo>
                  <a:lnTo>
                    <a:pt x="227" y="53"/>
                  </a:lnTo>
                  <a:lnTo>
                    <a:pt x="225" y="61"/>
                  </a:lnTo>
                  <a:lnTo>
                    <a:pt x="224" y="69"/>
                  </a:lnTo>
                  <a:lnTo>
                    <a:pt x="221" y="77"/>
                  </a:lnTo>
                  <a:lnTo>
                    <a:pt x="218" y="78"/>
                  </a:lnTo>
                  <a:lnTo>
                    <a:pt x="216" y="80"/>
                  </a:lnTo>
                  <a:lnTo>
                    <a:pt x="212" y="81"/>
                  </a:lnTo>
                  <a:lnTo>
                    <a:pt x="209" y="82"/>
                  </a:lnTo>
                  <a:lnTo>
                    <a:pt x="209" y="86"/>
                  </a:lnTo>
                  <a:lnTo>
                    <a:pt x="209" y="90"/>
                  </a:lnTo>
                  <a:lnTo>
                    <a:pt x="208" y="93"/>
                  </a:lnTo>
                  <a:lnTo>
                    <a:pt x="208" y="97"/>
                  </a:lnTo>
                  <a:lnTo>
                    <a:pt x="210" y="98"/>
                  </a:lnTo>
                  <a:lnTo>
                    <a:pt x="213" y="98"/>
                  </a:lnTo>
                  <a:lnTo>
                    <a:pt x="217" y="98"/>
                  </a:lnTo>
                  <a:lnTo>
                    <a:pt x="220" y="98"/>
                  </a:lnTo>
                  <a:lnTo>
                    <a:pt x="219" y="104"/>
                  </a:lnTo>
                  <a:lnTo>
                    <a:pt x="218" y="110"/>
                  </a:lnTo>
                  <a:lnTo>
                    <a:pt x="217" y="115"/>
                  </a:lnTo>
                  <a:lnTo>
                    <a:pt x="216" y="121"/>
                  </a:lnTo>
                  <a:lnTo>
                    <a:pt x="213" y="122"/>
                  </a:lnTo>
                  <a:lnTo>
                    <a:pt x="211" y="122"/>
                  </a:lnTo>
                  <a:lnTo>
                    <a:pt x="209" y="123"/>
                  </a:lnTo>
                  <a:lnTo>
                    <a:pt x="206" y="125"/>
                  </a:lnTo>
                  <a:lnTo>
                    <a:pt x="208" y="128"/>
                  </a:lnTo>
                  <a:lnTo>
                    <a:pt x="210" y="131"/>
                  </a:lnTo>
                  <a:lnTo>
                    <a:pt x="211" y="135"/>
                  </a:lnTo>
                  <a:lnTo>
                    <a:pt x="212" y="138"/>
                  </a:lnTo>
                  <a:lnTo>
                    <a:pt x="212" y="143"/>
                  </a:lnTo>
                  <a:lnTo>
                    <a:pt x="212" y="146"/>
                  </a:lnTo>
                  <a:lnTo>
                    <a:pt x="211" y="151"/>
                  </a:lnTo>
                  <a:lnTo>
                    <a:pt x="211" y="154"/>
                  </a:lnTo>
                  <a:lnTo>
                    <a:pt x="209" y="157"/>
                  </a:lnTo>
                  <a:lnTo>
                    <a:pt x="206" y="159"/>
                  </a:lnTo>
                  <a:lnTo>
                    <a:pt x="204" y="161"/>
                  </a:lnTo>
                  <a:lnTo>
                    <a:pt x="202" y="164"/>
                  </a:lnTo>
                  <a:lnTo>
                    <a:pt x="204" y="167"/>
                  </a:lnTo>
                  <a:lnTo>
                    <a:pt x="206" y="169"/>
                  </a:lnTo>
                  <a:lnTo>
                    <a:pt x="208" y="173"/>
                  </a:lnTo>
                  <a:lnTo>
                    <a:pt x="210" y="176"/>
                  </a:lnTo>
                  <a:lnTo>
                    <a:pt x="209" y="180"/>
                  </a:lnTo>
                  <a:lnTo>
                    <a:pt x="209" y="183"/>
                  </a:lnTo>
                  <a:lnTo>
                    <a:pt x="208" y="188"/>
                  </a:lnTo>
                  <a:lnTo>
                    <a:pt x="206" y="191"/>
                  </a:lnTo>
                  <a:lnTo>
                    <a:pt x="205" y="194"/>
                  </a:lnTo>
                  <a:lnTo>
                    <a:pt x="203" y="197"/>
                  </a:lnTo>
                  <a:lnTo>
                    <a:pt x="202" y="201"/>
                  </a:lnTo>
                  <a:lnTo>
                    <a:pt x="199" y="203"/>
                  </a:lnTo>
                  <a:lnTo>
                    <a:pt x="198" y="207"/>
                  </a:lnTo>
                  <a:lnTo>
                    <a:pt x="196" y="213"/>
                  </a:lnTo>
                  <a:lnTo>
                    <a:pt x="195" y="218"/>
                  </a:lnTo>
                  <a:lnTo>
                    <a:pt x="193" y="224"/>
                  </a:lnTo>
                  <a:lnTo>
                    <a:pt x="190" y="226"/>
                  </a:lnTo>
                  <a:lnTo>
                    <a:pt x="188" y="229"/>
                  </a:lnTo>
                  <a:lnTo>
                    <a:pt x="185" y="233"/>
                  </a:lnTo>
                  <a:lnTo>
                    <a:pt x="182" y="236"/>
                  </a:lnTo>
                  <a:lnTo>
                    <a:pt x="167" y="241"/>
                  </a:lnTo>
                  <a:lnTo>
                    <a:pt x="146" y="243"/>
                  </a:lnTo>
                  <a:lnTo>
                    <a:pt x="122" y="243"/>
                  </a:lnTo>
                  <a:lnTo>
                    <a:pt x="96" y="241"/>
                  </a:lnTo>
                  <a:lnTo>
                    <a:pt x="70" y="237"/>
                  </a:lnTo>
                  <a:lnTo>
                    <a:pt x="46" y="231"/>
                  </a:lnTo>
                  <a:lnTo>
                    <a:pt x="26" y="224"/>
                  </a:lnTo>
                  <a:lnTo>
                    <a:pt x="12" y="214"/>
                  </a:lnTo>
                  <a:lnTo>
                    <a:pt x="11" y="204"/>
                  </a:lnTo>
                  <a:lnTo>
                    <a:pt x="9" y="192"/>
                  </a:lnTo>
                  <a:lnTo>
                    <a:pt x="9" y="182"/>
                  </a:lnTo>
                  <a:lnTo>
                    <a:pt x="9" y="171"/>
                  </a:lnTo>
                  <a:lnTo>
                    <a:pt x="8" y="168"/>
                  </a:lnTo>
                  <a:lnTo>
                    <a:pt x="6" y="167"/>
                  </a:lnTo>
                  <a:lnTo>
                    <a:pt x="5" y="165"/>
                  </a:lnTo>
                  <a:lnTo>
                    <a:pt x="2" y="163"/>
                  </a:lnTo>
                  <a:lnTo>
                    <a:pt x="2" y="159"/>
                  </a:lnTo>
                  <a:lnTo>
                    <a:pt x="2" y="156"/>
                  </a:lnTo>
                  <a:lnTo>
                    <a:pt x="2" y="152"/>
                  </a:lnTo>
                  <a:lnTo>
                    <a:pt x="2" y="148"/>
                  </a:lnTo>
                  <a:lnTo>
                    <a:pt x="6" y="145"/>
                  </a:lnTo>
                  <a:lnTo>
                    <a:pt x="9" y="144"/>
                  </a:lnTo>
                  <a:lnTo>
                    <a:pt x="13" y="142"/>
                  </a:lnTo>
                  <a:lnTo>
                    <a:pt x="16" y="139"/>
                  </a:lnTo>
                  <a:lnTo>
                    <a:pt x="12" y="139"/>
                  </a:lnTo>
                  <a:lnTo>
                    <a:pt x="8" y="138"/>
                  </a:lnTo>
                  <a:lnTo>
                    <a:pt x="4" y="138"/>
                  </a:lnTo>
                  <a:lnTo>
                    <a:pt x="0" y="138"/>
                  </a:lnTo>
                  <a:lnTo>
                    <a:pt x="1" y="133"/>
                  </a:lnTo>
                  <a:lnTo>
                    <a:pt x="2" y="126"/>
                  </a:lnTo>
                  <a:lnTo>
                    <a:pt x="2" y="119"/>
                  </a:lnTo>
                  <a:lnTo>
                    <a:pt x="4" y="113"/>
                  </a:lnTo>
                  <a:lnTo>
                    <a:pt x="6" y="112"/>
                  </a:lnTo>
                  <a:lnTo>
                    <a:pt x="9" y="111"/>
                  </a:lnTo>
                  <a:lnTo>
                    <a:pt x="13" y="111"/>
                  </a:lnTo>
                  <a:lnTo>
                    <a:pt x="16" y="110"/>
                  </a:lnTo>
                  <a:lnTo>
                    <a:pt x="14" y="106"/>
                  </a:lnTo>
                  <a:lnTo>
                    <a:pt x="12" y="103"/>
                  </a:lnTo>
                  <a:lnTo>
                    <a:pt x="9" y="99"/>
                  </a:lnTo>
                  <a:lnTo>
                    <a:pt x="7" y="96"/>
                  </a:lnTo>
                  <a:lnTo>
                    <a:pt x="6" y="92"/>
                  </a:lnTo>
                  <a:lnTo>
                    <a:pt x="6" y="89"/>
                  </a:lnTo>
                  <a:lnTo>
                    <a:pt x="6" y="85"/>
                  </a:lnTo>
                  <a:lnTo>
                    <a:pt x="6" y="82"/>
                  </a:lnTo>
                  <a:lnTo>
                    <a:pt x="9" y="80"/>
                  </a:lnTo>
                  <a:lnTo>
                    <a:pt x="14" y="77"/>
                  </a:lnTo>
                  <a:lnTo>
                    <a:pt x="17" y="76"/>
                  </a:lnTo>
                  <a:lnTo>
                    <a:pt x="21" y="74"/>
                  </a:lnTo>
                  <a:lnTo>
                    <a:pt x="21" y="70"/>
                  </a:lnTo>
                  <a:lnTo>
                    <a:pt x="21" y="67"/>
                  </a:lnTo>
                  <a:lnTo>
                    <a:pt x="21" y="65"/>
                  </a:lnTo>
                  <a:lnTo>
                    <a:pt x="21" y="61"/>
                  </a:lnTo>
                  <a:lnTo>
                    <a:pt x="19" y="59"/>
                  </a:lnTo>
                  <a:lnTo>
                    <a:pt x="16" y="57"/>
                  </a:lnTo>
                  <a:lnTo>
                    <a:pt x="13" y="54"/>
                  </a:lnTo>
                  <a:lnTo>
                    <a:pt x="11" y="52"/>
                  </a:lnTo>
                  <a:lnTo>
                    <a:pt x="12" y="45"/>
                  </a:lnTo>
                  <a:lnTo>
                    <a:pt x="13" y="37"/>
                  </a:lnTo>
                  <a:lnTo>
                    <a:pt x="13" y="30"/>
                  </a:lnTo>
                  <a:lnTo>
                    <a:pt x="14" y="23"/>
                  </a:lnTo>
                  <a:lnTo>
                    <a:pt x="13" y="17"/>
                  </a:lnTo>
                  <a:lnTo>
                    <a:pt x="12" y="12"/>
                  </a:lnTo>
                  <a:lnTo>
                    <a:pt x="9" y="6"/>
                  </a:lnTo>
                  <a:lnTo>
                    <a:pt x="8" y="0"/>
                  </a:lnTo>
                  <a:close/>
                </a:path>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58" name="Freeform 121"/>
            <p:cNvSpPr>
              <a:spLocks noChangeAspect="1"/>
            </p:cNvSpPr>
            <p:nvPr/>
          </p:nvSpPr>
          <p:spPr bwMode="auto">
            <a:xfrm>
              <a:off x="2089" y="2712"/>
              <a:ext cx="107" cy="120"/>
            </a:xfrm>
            <a:custGeom>
              <a:avLst/>
              <a:gdLst>
                <a:gd name="T0" fmla="*/ 5 w 214"/>
                <a:gd name="T1" fmla="*/ 1 h 239"/>
                <a:gd name="T2" fmla="*/ 10 w 214"/>
                <a:gd name="T3" fmla="*/ 1 h 239"/>
                <a:gd name="T4" fmla="*/ 14 w 214"/>
                <a:gd name="T5" fmla="*/ 2 h 239"/>
                <a:gd name="T6" fmla="*/ 19 w 214"/>
                <a:gd name="T7" fmla="*/ 3 h 239"/>
                <a:gd name="T8" fmla="*/ 24 w 214"/>
                <a:gd name="T9" fmla="*/ 3 h 239"/>
                <a:gd name="T10" fmla="*/ 27 w 214"/>
                <a:gd name="T11" fmla="*/ 4 h 239"/>
                <a:gd name="T12" fmla="*/ 26 w 214"/>
                <a:gd name="T13" fmla="*/ 6 h 239"/>
                <a:gd name="T14" fmla="*/ 26 w 214"/>
                <a:gd name="T15" fmla="*/ 8 h 239"/>
                <a:gd name="T16" fmla="*/ 25 w 214"/>
                <a:gd name="T17" fmla="*/ 10 h 239"/>
                <a:gd name="T18" fmla="*/ 24 w 214"/>
                <a:gd name="T19" fmla="*/ 11 h 239"/>
                <a:gd name="T20" fmla="*/ 24 w 214"/>
                <a:gd name="T21" fmla="*/ 12 h 239"/>
                <a:gd name="T22" fmla="*/ 25 w 214"/>
                <a:gd name="T23" fmla="*/ 12 h 239"/>
                <a:gd name="T24" fmla="*/ 25 w 214"/>
                <a:gd name="T25" fmla="*/ 14 h 239"/>
                <a:gd name="T26" fmla="*/ 24 w 214"/>
                <a:gd name="T27" fmla="*/ 15 h 239"/>
                <a:gd name="T28" fmla="*/ 24 w 214"/>
                <a:gd name="T29" fmla="*/ 15 h 239"/>
                <a:gd name="T30" fmla="*/ 24 w 214"/>
                <a:gd name="T31" fmla="*/ 17 h 239"/>
                <a:gd name="T32" fmla="*/ 24 w 214"/>
                <a:gd name="T33" fmla="*/ 18 h 239"/>
                <a:gd name="T34" fmla="*/ 24 w 214"/>
                <a:gd name="T35" fmla="*/ 20 h 239"/>
                <a:gd name="T36" fmla="*/ 23 w 214"/>
                <a:gd name="T37" fmla="*/ 20 h 239"/>
                <a:gd name="T38" fmla="*/ 24 w 214"/>
                <a:gd name="T39" fmla="*/ 22 h 239"/>
                <a:gd name="T40" fmla="*/ 24 w 214"/>
                <a:gd name="T41" fmla="*/ 23 h 239"/>
                <a:gd name="T42" fmla="*/ 23 w 214"/>
                <a:gd name="T43" fmla="*/ 24 h 239"/>
                <a:gd name="T44" fmla="*/ 23 w 214"/>
                <a:gd name="T45" fmla="*/ 25 h 239"/>
                <a:gd name="T46" fmla="*/ 22 w 214"/>
                <a:gd name="T47" fmla="*/ 27 h 239"/>
                <a:gd name="T48" fmla="*/ 21 w 214"/>
                <a:gd name="T49" fmla="*/ 28 h 239"/>
                <a:gd name="T50" fmla="*/ 19 w 214"/>
                <a:gd name="T51" fmla="*/ 30 h 239"/>
                <a:gd name="T52" fmla="*/ 11 w 214"/>
                <a:gd name="T53" fmla="*/ 30 h 239"/>
                <a:gd name="T54" fmla="*/ 3 w 214"/>
                <a:gd name="T55" fmla="*/ 28 h 239"/>
                <a:gd name="T56" fmla="*/ 1 w 214"/>
                <a:gd name="T57" fmla="*/ 24 h 239"/>
                <a:gd name="T58" fmla="*/ 1 w 214"/>
                <a:gd name="T59" fmla="*/ 21 h 239"/>
                <a:gd name="T60" fmla="*/ 1 w 214"/>
                <a:gd name="T61" fmla="*/ 21 h 239"/>
                <a:gd name="T62" fmla="*/ 1 w 214"/>
                <a:gd name="T63" fmla="*/ 19 h 239"/>
                <a:gd name="T64" fmla="*/ 2 w 214"/>
                <a:gd name="T65" fmla="*/ 18 h 239"/>
                <a:gd name="T66" fmla="*/ 2 w 214"/>
                <a:gd name="T67" fmla="*/ 18 h 239"/>
                <a:gd name="T68" fmla="*/ 0 w 214"/>
                <a:gd name="T69" fmla="*/ 17 h 239"/>
                <a:gd name="T70" fmla="*/ 1 w 214"/>
                <a:gd name="T71" fmla="*/ 15 h 239"/>
                <a:gd name="T72" fmla="*/ 2 w 214"/>
                <a:gd name="T73" fmla="*/ 14 h 239"/>
                <a:gd name="T74" fmla="*/ 2 w 214"/>
                <a:gd name="T75" fmla="*/ 13 h 239"/>
                <a:gd name="T76" fmla="*/ 1 w 214"/>
                <a:gd name="T77" fmla="*/ 12 h 239"/>
                <a:gd name="T78" fmla="*/ 1 w 214"/>
                <a:gd name="T79" fmla="*/ 11 h 239"/>
                <a:gd name="T80" fmla="*/ 2 w 214"/>
                <a:gd name="T81" fmla="*/ 10 h 239"/>
                <a:gd name="T82" fmla="*/ 3 w 214"/>
                <a:gd name="T83" fmla="*/ 9 h 239"/>
                <a:gd name="T84" fmla="*/ 3 w 214"/>
                <a:gd name="T85" fmla="*/ 8 h 239"/>
                <a:gd name="T86" fmla="*/ 2 w 214"/>
                <a:gd name="T87" fmla="*/ 7 h 239"/>
                <a:gd name="T88" fmla="*/ 2 w 214"/>
                <a:gd name="T89" fmla="*/ 5 h 239"/>
                <a:gd name="T90" fmla="*/ 2 w 214"/>
                <a:gd name="T91" fmla="*/ 2 h 239"/>
                <a:gd name="T92" fmla="*/ 2 w 214"/>
                <a:gd name="T93" fmla="*/ 0 h 2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4" h="239">
                  <a:moveTo>
                    <a:pt x="10" y="0"/>
                  </a:moveTo>
                  <a:lnTo>
                    <a:pt x="23" y="1"/>
                  </a:lnTo>
                  <a:lnTo>
                    <a:pt x="35" y="3"/>
                  </a:lnTo>
                  <a:lnTo>
                    <a:pt x="48" y="4"/>
                  </a:lnTo>
                  <a:lnTo>
                    <a:pt x="61" y="5"/>
                  </a:lnTo>
                  <a:lnTo>
                    <a:pt x="73" y="8"/>
                  </a:lnTo>
                  <a:lnTo>
                    <a:pt x="86" y="9"/>
                  </a:lnTo>
                  <a:lnTo>
                    <a:pt x="99" y="11"/>
                  </a:lnTo>
                  <a:lnTo>
                    <a:pt x="112" y="12"/>
                  </a:lnTo>
                  <a:lnTo>
                    <a:pt x="125" y="15"/>
                  </a:lnTo>
                  <a:lnTo>
                    <a:pt x="138" y="16"/>
                  </a:lnTo>
                  <a:lnTo>
                    <a:pt x="150" y="18"/>
                  </a:lnTo>
                  <a:lnTo>
                    <a:pt x="163" y="19"/>
                  </a:lnTo>
                  <a:lnTo>
                    <a:pt x="176" y="21"/>
                  </a:lnTo>
                  <a:lnTo>
                    <a:pt x="188" y="23"/>
                  </a:lnTo>
                  <a:lnTo>
                    <a:pt x="201" y="25"/>
                  </a:lnTo>
                  <a:lnTo>
                    <a:pt x="214" y="26"/>
                  </a:lnTo>
                  <a:lnTo>
                    <a:pt x="212" y="29"/>
                  </a:lnTo>
                  <a:lnTo>
                    <a:pt x="209" y="33"/>
                  </a:lnTo>
                  <a:lnTo>
                    <a:pt x="208" y="36"/>
                  </a:lnTo>
                  <a:lnTo>
                    <a:pt x="206" y="41"/>
                  </a:lnTo>
                  <a:lnTo>
                    <a:pt x="205" y="49"/>
                  </a:lnTo>
                  <a:lnTo>
                    <a:pt x="202" y="56"/>
                  </a:lnTo>
                  <a:lnTo>
                    <a:pt x="201" y="64"/>
                  </a:lnTo>
                  <a:lnTo>
                    <a:pt x="199" y="72"/>
                  </a:lnTo>
                  <a:lnTo>
                    <a:pt x="197" y="73"/>
                  </a:lnTo>
                  <a:lnTo>
                    <a:pt x="194" y="74"/>
                  </a:lnTo>
                  <a:lnTo>
                    <a:pt x="191" y="77"/>
                  </a:lnTo>
                  <a:lnTo>
                    <a:pt x="188" y="78"/>
                  </a:lnTo>
                  <a:lnTo>
                    <a:pt x="187" y="82"/>
                  </a:lnTo>
                  <a:lnTo>
                    <a:pt x="187" y="86"/>
                  </a:lnTo>
                  <a:lnTo>
                    <a:pt x="187" y="89"/>
                  </a:lnTo>
                  <a:lnTo>
                    <a:pt x="186" y="93"/>
                  </a:lnTo>
                  <a:lnTo>
                    <a:pt x="188" y="93"/>
                  </a:lnTo>
                  <a:lnTo>
                    <a:pt x="192" y="93"/>
                  </a:lnTo>
                  <a:lnTo>
                    <a:pt x="195" y="94"/>
                  </a:lnTo>
                  <a:lnTo>
                    <a:pt x="198" y="94"/>
                  </a:lnTo>
                  <a:lnTo>
                    <a:pt x="197" y="100"/>
                  </a:lnTo>
                  <a:lnTo>
                    <a:pt x="197" y="106"/>
                  </a:lnTo>
                  <a:lnTo>
                    <a:pt x="195" y="111"/>
                  </a:lnTo>
                  <a:lnTo>
                    <a:pt x="194" y="117"/>
                  </a:lnTo>
                  <a:lnTo>
                    <a:pt x="192" y="117"/>
                  </a:lnTo>
                  <a:lnTo>
                    <a:pt x="190" y="118"/>
                  </a:lnTo>
                  <a:lnTo>
                    <a:pt x="187" y="118"/>
                  </a:lnTo>
                  <a:lnTo>
                    <a:pt x="185" y="119"/>
                  </a:lnTo>
                  <a:lnTo>
                    <a:pt x="186" y="123"/>
                  </a:lnTo>
                  <a:lnTo>
                    <a:pt x="188" y="126"/>
                  </a:lnTo>
                  <a:lnTo>
                    <a:pt x="190" y="131"/>
                  </a:lnTo>
                  <a:lnTo>
                    <a:pt x="191" y="134"/>
                  </a:lnTo>
                  <a:lnTo>
                    <a:pt x="190" y="138"/>
                  </a:lnTo>
                  <a:lnTo>
                    <a:pt x="190" y="142"/>
                  </a:lnTo>
                  <a:lnTo>
                    <a:pt x="190" y="146"/>
                  </a:lnTo>
                  <a:lnTo>
                    <a:pt x="188" y="150"/>
                  </a:lnTo>
                  <a:lnTo>
                    <a:pt x="187" y="153"/>
                  </a:lnTo>
                  <a:lnTo>
                    <a:pt x="185" y="154"/>
                  </a:lnTo>
                  <a:lnTo>
                    <a:pt x="184" y="156"/>
                  </a:lnTo>
                  <a:lnTo>
                    <a:pt x="182" y="159"/>
                  </a:lnTo>
                  <a:lnTo>
                    <a:pt x="184" y="162"/>
                  </a:lnTo>
                  <a:lnTo>
                    <a:pt x="185" y="165"/>
                  </a:lnTo>
                  <a:lnTo>
                    <a:pt x="187" y="169"/>
                  </a:lnTo>
                  <a:lnTo>
                    <a:pt x="188" y="171"/>
                  </a:lnTo>
                  <a:lnTo>
                    <a:pt x="187" y="176"/>
                  </a:lnTo>
                  <a:lnTo>
                    <a:pt x="186" y="179"/>
                  </a:lnTo>
                  <a:lnTo>
                    <a:pt x="185" y="183"/>
                  </a:lnTo>
                  <a:lnTo>
                    <a:pt x="184" y="186"/>
                  </a:lnTo>
                  <a:lnTo>
                    <a:pt x="183" y="188"/>
                  </a:lnTo>
                  <a:lnTo>
                    <a:pt x="182" y="192"/>
                  </a:lnTo>
                  <a:lnTo>
                    <a:pt x="179" y="195"/>
                  </a:lnTo>
                  <a:lnTo>
                    <a:pt x="178" y="198"/>
                  </a:lnTo>
                  <a:lnTo>
                    <a:pt x="177" y="202"/>
                  </a:lnTo>
                  <a:lnTo>
                    <a:pt x="176" y="208"/>
                  </a:lnTo>
                  <a:lnTo>
                    <a:pt x="174" y="213"/>
                  </a:lnTo>
                  <a:lnTo>
                    <a:pt x="172" y="218"/>
                  </a:lnTo>
                  <a:lnTo>
                    <a:pt x="170" y="222"/>
                  </a:lnTo>
                  <a:lnTo>
                    <a:pt x="168" y="224"/>
                  </a:lnTo>
                  <a:lnTo>
                    <a:pt x="165" y="228"/>
                  </a:lnTo>
                  <a:lnTo>
                    <a:pt x="163" y="231"/>
                  </a:lnTo>
                  <a:lnTo>
                    <a:pt x="149" y="237"/>
                  </a:lnTo>
                  <a:lnTo>
                    <a:pt x="131" y="239"/>
                  </a:lnTo>
                  <a:lnTo>
                    <a:pt x="109" y="239"/>
                  </a:lnTo>
                  <a:lnTo>
                    <a:pt x="85" y="238"/>
                  </a:lnTo>
                  <a:lnTo>
                    <a:pt x="62" y="233"/>
                  </a:lnTo>
                  <a:lnTo>
                    <a:pt x="40" y="228"/>
                  </a:lnTo>
                  <a:lnTo>
                    <a:pt x="21" y="221"/>
                  </a:lnTo>
                  <a:lnTo>
                    <a:pt x="10" y="212"/>
                  </a:lnTo>
                  <a:lnTo>
                    <a:pt x="9" y="201"/>
                  </a:lnTo>
                  <a:lnTo>
                    <a:pt x="8" y="190"/>
                  </a:lnTo>
                  <a:lnTo>
                    <a:pt x="8" y="179"/>
                  </a:lnTo>
                  <a:lnTo>
                    <a:pt x="9" y="169"/>
                  </a:lnTo>
                  <a:lnTo>
                    <a:pt x="8" y="167"/>
                  </a:lnTo>
                  <a:lnTo>
                    <a:pt x="5" y="164"/>
                  </a:lnTo>
                  <a:lnTo>
                    <a:pt x="4" y="163"/>
                  </a:lnTo>
                  <a:lnTo>
                    <a:pt x="2" y="161"/>
                  </a:lnTo>
                  <a:lnTo>
                    <a:pt x="2" y="157"/>
                  </a:lnTo>
                  <a:lnTo>
                    <a:pt x="2" y="153"/>
                  </a:lnTo>
                  <a:lnTo>
                    <a:pt x="2" y="149"/>
                  </a:lnTo>
                  <a:lnTo>
                    <a:pt x="2" y="146"/>
                  </a:lnTo>
                  <a:lnTo>
                    <a:pt x="5" y="144"/>
                  </a:lnTo>
                  <a:lnTo>
                    <a:pt x="9" y="141"/>
                  </a:lnTo>
                  <a:lnTo>
                    <a:pt x="11" y="140"/>
                  </a:lnTo>
                  <a:lnTo>
                    <a:pt x="15" y="138"/>
                  </a:lnTo>
                  <a:lnTo>
                    <a:pt x="11" y="137"/>
                  </a:lnTo>
                  <a:lnTo>
                    <a:pt x="8" y="137"/>
                  </a:lnTo>
                  <a:lnTo>
                    <a:pt x="4" y="137"/>
                  </a:lnTo>
                  <a:lnTo>
                    <a:pt x="0" y="135"/>
                  </a:lnTo>
                  <a:lnTo>
                    <a:pt x="1" y="130"/>
                  </a:lnTo>
                  <a:lnTo>
                    <a:pt x="2" y="123"/>
                  </a:lnTo>
                  <a:lnTo>
                    <a:pt x="2" y="117"/>
                  </a:lnTo>
                  <a:lnTo>
                    <a:pt x="3" y="111"/>
                  </a:lnTo>
                  <a:lnTo>
                    <a:pt x="6" y="110"/>
                  </a:lnTo>
                  <a:lnTo>
                    <a:pt x="9" y="109"/>
                  </a:lnTo>
                  <a:lnTo>
                    <a:pt x="12" y="109"/>
                  </a:lnTo>
                  <a:lnTo>
                    <a:pt x="15" y="108"/>
                  </a:lnTo>
                  <a:lnTo>
                    <a:pt x="12" y="104"/>
                  </a:lnTo>
                  <a:lnTo>
                    <a:pt x="11" y="101"/>
                  </a:lnTo>
                  <a:lnTo>
                    <a:pt x="9" y="97"/>
                  </a:lnTo>
                  <a:lnTo>
                    <a:pt x="6" y="93"/>
                  </a:lnTo>
                  <a:lnTo>
                    <a:pt x="6" y="91"/>
                  </a:lnTo>
                  <a:lnTo>
                    <a:pt x="6" y="87"/>
                  </a:lnTo>
                  <a:lnTo>
                    <a:pt x="6" y="84"/>
                  </a:lnTo>
                  <a:lnTo>
                    <a:pt x="6" y="79"/>
                  </a:lnTo>
                  <a:lnTo>
                    <a:pt x="9" y="78"/>
                  </a:lnTo>
                  <a:lnTo>
                    <a:pt x="12" y="76"/>
                  </a:lnTo>
                  <a:lnTo>
                    <a:pt x="16" y="74"/>
                  </a:lnTo>
                  <a:lnTo>
                    <a:pt x="19" y="72"/>
                  </a:lnTo>
                  <a:lnTo>
                    <a:pt x="19" y="69"/>
                  </a:lnTo>
                  <a:lnTo>
                    <a:pt x="20" y="65"/>
                  </a:lnTo>
                  <a:lnTo>
                    <a:pt x="20" y="63"/>
                  </a:lnTo>
                  <a:lnTo>
                    <a:pt x="20" y="59"/>
                  </a:lnTo>
                  <a:lnTo>
                    <a:pt x="18" y="57"/>
                  </a:lnTo>
                  <a:lnTo>
                    <a:pt x="16" y="55"/>
                  </a:lnTo>
                  <a:lnTo>
                    <a:pt x="12" y="53"/>
                  </a:lnTo>
                  <a:lnTo>
                    <a:pt x="10" y="50"/>
                  </a:lnTo>
                  <a:lnTo>
                    <a:pt x="11" y="43"/>
                  </a:lnTo>
                  <a:lnTo>
                    <a:pt x="12" y="36"/>
                  </a:lnTo>
                  <a:lnTo>
                    <a:pt x="12" y="29"/>
                  </a:lnTo>
                  <a:lnTo>
                    <a:pt x="13" y="21"/>
                  </a:lnTo>
                  <a:lnTo>
                    <a:pt x="12" y="16"/>
                  </a:lnTo>
                  <a:lnTo>
                    <a:pt x="12" y="10"/>
                  </a:lnTo>
                  <a:lnTo>
                    <a:pt x="11" y="5"/>
                  </a:lnTo>
                  <a:lnTo>
                    <a:pt x="10" y="0"/>
                  </a:lnTo>
                  <a:close/>
                </a:path>
              </a:pathLst>
            </a:custGeom>
            <a:solidFill>
              <a:srgbClr val="7777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59" name="Freeform 122"/>
            <p:cNvSpPr>
              <a:spLocks noChangeAspect="1"/>
            </p:cNvSpPr>
            <p:nvPr/>
          </p:nvSpPr>
          <p:spPr bwMode="auto">
            <a:xfrm>
              <a:off x="2095" y="2713"/>
              <a:ext cx="95" cy="119"/>
            </a:xfrm>
            <a:custGeom>
              <a:avLst/>
              <a:gdLst>
                <a:gd name="T0" fmla="*/ 7 w 190"/>
                <a:gd name="T1" fmla="*/ 1 h 237"/>
                <a:gd name="T2" fmla="*/ 16 w 190"/>
                <a:gd name="T3" fmla="*/ 2 h 237"/>
                <a:gd name="T4" fmla="*/ 24 w 190"/>
                <a:gd name="T5" fmla="*/ 3 h 237"/>
                <a:gd name="T6" fmla="*/ 24 w 190"/>
                <a:gd name="T7" fmla="*/ 5 h 237"/>
                <a:gd name="T8" fmla="*/ 23 w 190"/>
                <a:gd name="T9" fmla="*/ 7 h 237"/>
                <a:gd name="T10" fmla="*/ 22 w 190"/>
                <a:gd name="T11" fmla="*/ 9 h 237"/>
                <a:gd name="T12" fmla="*/ 21 w 190"/>
                <a:gd name="T13" fmla="*/ 10 h 237"/>
                <a:gd name="T14" fmla="*/ 21 w 190"/>
                <a:gd name="T15" fmla="*/ 11 h 237"/>
                <a:gd name="T16" fmla="*/ 22 w 190"/>
                <a:gd name="T17" fmla="*/ 12 h 237"/>
                <a:gd name="T18" fmla="*/ 22 w 190"/>
                <a:gd name="T19" fmla="*/ 13 h 237"/>
                <a:gd name="T20" fmla="*/ 22 w 190"/>
                <a:gd name="T21" fmla="*/ 15 h 237"/>
                <a:gd name="T22" fmla="*/ 21 w 190"/>
                <a:gd name="T23" fmla="*/ 15 h 237"/>
                <a:gd name="T24" fmla="*/ 21 w 190"/>
                <a:gd name="T25" fmla="*/ 16 h 237"/>
                <a:gd name="T26" fmla="*/ 21 w 190"/>
                <a:gd name="T27" fmla="*/ 17 h 237"/>
                <a:gd name="T28" fmla="*/ 21 w 190"/>
                <a:gd name="T29" fmla="*/ 19 h 237"/>
                <a:gd name="T30" fmla="*/ 21 w 190"/>
                <a:gd name="T31" fmla="*/ 20 h 237"/>
                <a:gd name="T32" fmla="*/ 21 w 190"/>
                <a:gd name="T33" fmla="*/ 21 h 237"/>
                <a:gd name="T34" fmla="*/ 21 w 190"/>
                <a:gd name="T35" fmla="*/ 22 h 237"/>
                <a:gd name="T36" fmla="*/ 21 w 190"/>
                <a:gd name="T37" fmla="*/ 23 h 237"/>
                <a:gd name="T38" fmla="*/ 20 w 190"/>
                <a:gd name="T39" fmla="*/ 24 h 237"/>
                <a:gd name="T40" fmla="*/ 20 w 190"/>
                <a:gd name="T41" fmla="*/ 26 h 237"/>
                <a:gd name="T42" fmla="*/ 19 w 190"/>
                <a:gd name="T43" fmla="*/ 28 h 237"/>
                <a:gd name="T44" fmla="*/ 18 w 190"/>
                <a:gd name="T45" fmla="*/ 29 h 237"/>
                <a:gd name="T46" fmla="*/ 12 w 190"/>
                <a:gd name="T47" fmla="*/ 30 h 237"/>
                <a:gd name="T48" fmla="*/ 5 w 190"/>
                <a:gd name="T49" fmla="*/ 29 h 237"/>
                <a:gd name="T50" fmla="*/ 1 w 190"/>
                <a:gd name="T51" fmla="*/ 25 h 237"/>
                <a:gd name="T52" fmla="*/ 1 w 190"/>
                <a:gd name="T53" fmla="*/ 21 h 237"/>
                <a:gd name="T54" fmla="*/ 1 w 190"/>
                <a:gd name="T55" fmla="*/ 21 h 237"/>
                <a:gd name="T56" fmla="*/ 1 w 190"/>
                <a:gd name="T57" fmla="*/ 20 h 237"/>
                <a:gd name="T58" fmla="*/ 1 w 190"/>
                <a:gd name="T59" fmla="*/ 18 h 237"/>
                <a:gd name="T60" fmla="*/ 2 w 190"/>
                <a:gd name="T61" fmla="*/ 18 h 237"/>
                <a:gd name="T62" fmla="*/ 1 w 190"/>
                <a:gd name="T63" fmla="*/ 17 h 237"/>
                <a:gd name="T64" fmla="*/ 1 w 190"/>
                <a:gd name="T65" fmla="*/ 16 h 237"/>
                <a:gd name="T66" fmla="*/ 1 w 190"/>
                <a:gd name="T67" fmla="*/ 14 h 237"/>
                <a:gd name="T68" fmla="*/ 2 w 190"/>
                <a:gd name="T69" fmla="*/ 14 h 237"/>
                <a:gd name="T70" fmla="*/ 1 w 190"/>
                <a:gd name="T71" fmla="*/ 13 h 237"/>
                <a:gd name="T72" fmla="*/ 1 w 190"/>
                <a:gd name="T73" fmla="*/ 11 h 237"/>
                <a:gd name="T74" fmla="*/ 2 w 190"/>
                <a:gd name="T75" fmla="*/ 10 h 237"/>
                <a:gd name="T76" fmla="*/ 3 w 190"/>
                <a:gd name="T77" fmla="*/ 9 h 237"/>
                <a:gd name="T78" fmla="*/ 3 w 190"/>
                <a:gd name="T79" fmla="*/ 8 h 237"/>
                <a:gd name="T80" fmla="*/ 2 w 190"/>
                <a:gd name="T81" fmla="*/ 7 h 237"/>
                <a:gd name="T82" fmla="*/ 2 w 190"/>
                <a:gd name="T83" fmla="*/ 6 h 237"/>
                <a:gd name="T84" fmla="*/ 2 w 190"/>
                <a:gd name="T85" fmla="*/ 3 h 237"/>
                <a:gd name="T86" fmla="*/ 2 w 190"/>
                <a:gd name="T87" fmla="*/ 1 h 2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0" h="237">
                  <a:moveTo>
                    <a:pt x="10" y="0"/>
                  </a:moveTo>
                  <a:lnTo>
                    <a:pt x="33" y="3"/>
                  </a:lnTo>
                  <a:lnTo>
                    <a:pt x="55" y="6"/>
                  </a:lnTo>
                  <a:lnTo>
                    <a:pt x="78" y="9"/>
                  </a:lnTo>
                  <a:lnTo>
                    <a:pt x="100" y="11"/>
                  </a:lnTo>
                  <a:lnTo>
                    <a:pt x="123" y="15"/>
                  </a:lnTo>
                  <a:lnTo>
                    <a:pt x="145" y="17"/>
                  </a:lnTo>
                  <a:lnTo>
                    <a:pt x="168" y="21"/>
                  </a:lnTo>
                  <a:lnTo>
                    <a:pt x="190" y="23"/>
                  </a:lnTo>
                  <a:lnTo>
                    <a:pt x="189" y="26"/>
                  </a:lnTo>
                  <a:lnTo>
                    <a:pt x="187" y="31"/>
                  </a:lnTo>
                  <a:lnTo>
                    <a:pt x="186" y="34"/>
                  </a:lnTo>
                  <a:lnTo>
                    <a:pt x="183" y="39"/>
                  </a:lnTo>
                  <a:lnTo>
                    <a:pt x="182" y="47"/>
                  </a:lnTo>
                  <a:lnTo>
                    <a:pt x="180" y="54"/>
                  </a:lnTo>
                  <a:lnTo>
                    <a:pt x="179" y="62"/>
                  </a:lnTo>
                  <a:lnTo>
                    <a:pt x="177" y="70"/>
                  </a:lnTo>
                  <a:lnTo>
                    <a:pt x="175" y="71"/>
                  </a:lnTo>
                  <a:lnTo>
                    <a:pt x="173" y="72"/>
                  </a:lnTo>
                  <a:lnTo>
                    <a:pt x="169" y="75"/>
                  </a:lnTo>
                  <a:lnTo>
                    <a:pt x="167" y="76"/>
                  </a:lnTo>
                  <a:lnTo>
                    <a:pt x="167" y="80"/>
                  </a:lnTo>
                  <a:lnTo>
                    <a:pt x="167" y="84"/>
                  </a:lnTo>
                  <a:lnTo>
                    <a:pt x="166" y="87"/>
                  </a:lnTo>
                  <a:lnTo>
                    <a:pt x="166" y="91"/>
                  </a:lnTo>
                  <a:lnTo>
                    <a:pt x="168" y="91"/>
                  </a:lnTo>
                  <a:lnTo>
                    <a:pt x="171" y="91"/>
                  </a:lnTo>
                  <a:lnTo>
                    <a:pt x="173" y="91"/>
                  </a:lnTo>
                  <a:lnTo>
                    <a:pt x="175" y="92"/>
                  </a:lnTo>
                  <a:lnTo>
                    <a:pt x="174" y="98"/>
                  </a:lnTo>
                  <a:lnTo>
                    <a:pt x="174" y="102"/>
                  </a:lnTo>
                  <a:lnTo>
                    <a:pt x="173" y="108"/>
                  </a:lnTo>
                  <a:lnTo>
                    <a:pt x="172" y="114"/>
                  </a:lnTo>
                  <a:lnTo>
                    <a:pt x="169" y="115"/>
                  </a:lnTo>
                  <a:lnTo>
                    <a:pt x="168" y="115"/>
                  </a:lnTo>
                  <a:lnTo>
                    <a:pt x="166" y="116"/>
                  </a:lnTo>
                  <a:lnTo>
                    <a:pt x="164" y="117"/>
                  </a:lnTo>
                  <a:lnTo>
                    <a:pt x="165" y="121"/>
                  </a:lnTo>
                  <a:lnTo>
                    <a:pt x="166" y="124"/>
                  </a:lnTo>
                  <a:lnTo>
                    <a:pt x="167" y="128"/>
                  </a:lnTo>
                  <a:lnTo>
                    <a:pt x="168" y="131"/>
                  </a:lnTo>
                  <a:lnTo>
                    <a:pt x="168" y="136"/>
                  </a:lnTo>
                  <a:lnTo>
                    <a:pt x="168" y="139"/>
                  </a:lnTo>
                  <a:lnTo>
                    <a:pt x="167" y="143"/>
                  </a:lnTo>
                  <a:lnTo>
                    <a:pt x="167" y="147"/>
                  </a:lnTo>
                  <a:lnTo>
                    <a:pt x="166" y="150"/>
                  </a:lnTo>
                  <a:lnTo>
                    <a:pt x="164" y="151"/>
                  </a:lnTo>
                  <a:lnTo>
                    <a:pt x="163" y="153"/>
                  </a:lnTo>
                  <a:lnTo>
                    <a:pt x="160" y="155"/>
                  </a:lnTo>
                  <a:lnTo>
                    <a:pt x="161" y="159"/>
                  </a:lnTo>
                  <a:lnTo>
                    <a:pt x="163" y="162"/>
                  </a:lnTo>
                  <a:lnTo>
                    <a:pt x="165" y="166"/>
                  </a:lnTo>
                  <a:lnTo>
                    <a:pt x="166" y="169"/>
                  </a:lnTo>
                  <a:lnTo>
                    <a:pt x="165" y="173"/>
                  </a:lnTo>
                  <a:lnTo>
                    <a:pt x="165" y="176"/>
                  </a:lnTo>
                  <a:lnTo>
                    <a:pt x="164" y="180"/>
                  </a:lnTo>
                  <a:lnTo>
                    <a:pt x="163" y="183"/>
                  </a:lnTo>
                  <a:lnTo>
                    <a:pt x="161" y="185"/>
                  </a:lnTo>
                  <a:lnTo>
                    <a:pt x="160" y="189"/>
                  </a:lnTo>
                  <a:lnTo>
                    <a:pt x="158" y="192"/>
                  </a:lnTo>
                  <a:lnTo>
                    <a:pt x="157" y="195"/>
                  </a:lnTo>
                  <a:lnTo>
                    <a:pt x="156" y="200"/>
                  </a:lnTo>
                  <a:lnTo>
                    <a:pt x="154" y="205"/>
                  </a:lnTo>
                  <a:lnTo>
                    <a:pt x="152" y="211"/>
                  </a:lnTo>
                  <a:lnTo>
                    <a:pt x="151" y="216"/>
                  </a:lnTo>
                  <a:lnTo>
                    <a:pt x="149" y="219"/>
                  </a:lnTo>
                  <a:lnTo>
                    <a:pt x="148" y="222"/>
                  </a:lnTo>
                  <a:lnTo>
                    <a:pt x="145" y="226"/>
                  </a:lnTo>
                  <a:lnTo>
                    <a:pt x="143" y="229"/>
                  </a:lnTo>
                  <a:lnTo>
                    <a:pt x="131" y="235"/>
                  </a:lnTo>
                  <a:lnTo>
                    <a:pt x="114" y="237"/>
                  </a:lnTo>
                  <a:lnTo>
                    <a:pt x="95" y="237"/>
                  </a:lnTo>
                  <a:lnTo>
                    <a:pt x="74" y="236"/>
                  </a:lnTo>
                  <a:lnTo>
                    <a:pt x="53" y="233"/>
                  </a:lnTo>
                  <a:lnTo>
                    <a:pt x="33" y="227"/>
                  </a:lnTo>
                  <a:lnTo>
                    <a:pt x="17" y="220"/>
                  </a:lnTo>
                  <a:lnTo>
                    <a:pt x="7" y="212"/>
                  </a:lnTo>
                  <a:lnTo>
                    <a:pt x="6" y="200"/>
                  </a:lnTo>
                  <a:lnTo>
                    <a:pt x="6" y="190"/>
                  </a:lnTo>
                  <a:lnTo>
                    <a:pt x="6" y="180"/>
                  </a:lnTo>
                  <a:lnTo>
                    <a:pt x="7" y="168"/>
                  </a:lnTo>
                  <a:lnTo>
                    <a:pt x="6" y="166"/>
                  </a:lnTo>
                  <a:lnTo>
                    <a:pt x="5" y="165"/>
                  </a:lnTo>
                  <a:lnTo>
                    <a:pt x="2" y="162"/>
                  </a:lnTo>
                  <a:lnTo>
                    <a:pt x="1" y="161"/>
                  </a:lnTo>
                  <a:lnTo>
                    <a:pt x="1" y="157"/>
                  </a:lnTo>
                  <a:lnTo>
                    <a:pt x="1" y="153"/>
                  </a:lnTo>
                  <a:lnTo>
                    <a:pt x="1" y="150"/>
                  </a:lnTo>
                  <a:lnTo>
                    <a:pt x="1" y="146"/>
                  </a:lnTo>
                  <a:lnTo>
                    <a:pt x="5" y="144"/>
                  </a:lnTo>
                  <a:lnTo>
                    <a:pt x="7" y="142"/>
                  </a:lnTo>
                  <a:lnTo>
                    <a:pt x="10" y="139"/>
                  </a:lnTo>
                  <a:lnTo>
                    <a:pt x="13" y="137"/>
                  </a:lnTo>
                  <a:lnTo>
                    <a:pt x="9" y="137"/>
                  </a:lnTo>
                  <a:lnTo>
                    <a:pt x="7" y="136"/>
                  </a:lnTo>
                  <a:lnTo>
                    <a:pt x="4" y="136"/>
                  </a:lnTo>
                  <a:lnTo>
                    <a:pt x="0" y="136"/>
                  </a:lnTo>
                  <a:lnTo>
                    <a:pt x="1" y="130"/>
                  </a:lnTo>
                  <a:lnTo>
                    <a:pt x="2" y="123"/>
                  </a:lnTo>
                  <a:lnTo>
                    <a:pt x="2" y="117"/>
                  </a:lnTo>
                  <a:lnTo>
                    <a:pt x="4" y="110"/>
                  </a:lnTo>
                  <a:lnTo>
                    <a:pt x="6" y="110"/>
                  </a:lnTo>
                  <a:lnTo>
                    <a:pt x="9" y="109"/>
                  </a:lnTo>
                  <a:lnTo>
                    <a:pt x="12" y="109"/>
                  </a:lnTo>
                  <a:lnTo>
                    <a:pt x="14" y="108"/>
                  </a:lnTo>
                  <a:lnTo>
                    <a:pt x="12" y="105"/>
                  </a:lnTo>
                  <a:lnTo>
                    <a:pt x="10" y="101"/>
                  </a:lnTo>
                  <a:lnTo>
                    <a:pt x="8" y="98"/>
                  </a:lnTo>
                  <a:lnTo>
                    <a:pt x="6" y="93"/>
                  </a:lnTo>
                  <a:lnTo>
                    <a:pt x="6" y="91"/>
                  </a:lnTo>
                  <a:lnTo>
                    <a:pt x="6" y="87"/>
                  </a:lnTo>
                  <a:lnTo>
                    <a:pt x="6" y="84"/>
                  </a:lnTo>
                  <a:lnTo>
                    <a:pt x="6" y="80"/>
                  </a:lnTo>
                  <a:lnTo>
                    <a:pt x="9" y="78"/>
                  </a:lnTo>
                  <a:lnTo>
                    <a:pt x="13" y="76"/>
                  </a:lnTo>
                  <a:lnTo>
                    <a:pt x="15" y="74"/>
                  </a:lnTo>
                  <a:lnTo>
                    <a:pt x="19" y="72"/>
                  </a:lnTo>
                  <a:lnTo>
                    <a:pt x="19" y="69"/>
                  </a:lnTo>
                  <a:lnTo>
                    <a:pt x="19" y="66"/>
                  </a:lnTo>
                  <a:lnTo>
                    <a:pt x="19" y="63"/>
                  </a:lnTo>
                  <a:lnTo>
                    <a:pt x="19" y="60"/>
                  </a:lnTo>
                  <a:lnTo>
                    <a:pt x="16" y="57"/>
                  </a:lnTo>
                  <a:lnTo>
                    <a:pt x="15" y="55"/>
                  </a:lnTo>
                  <a:lnTo>
                    <a:pt x="13" y="53"/>
                  </a:lnTo>
                  <a:lnTo>
                    <a:pt x="10" y="51"/>
                  </a:lnTo>
                  <a:lnTo>
                    <a:pt x="12" y="44"/>
                  </a:lnTo>
                  <a:lnTo>
                    <a:pt x="13" y="37"/>
                  </a:lnTo>
                  <a:lnTo>
                    <a:pt x="13" y="30"/>
                  </a:lnTo>
                  <a:lnTo>
                    <a:pt x="14" y="23"/>
                  </a:lnTo>
                  <a:lnTo>
                    <a:pt x="13" y="17"/>
                  </a:lnTo>
                  <a:lnTo>
                    <a:pt x="13" y="11"/>
                  </a:lnTo>
                  <a:lnTo>
                    <a:pt x="12" y="6"/>
                  </a:lnTo>
                  <a:lnTo>
                    <a:pt x="10" y="0"/>
                  </a:lnTo>
                  <a:close/>
                </a:path>
              </a:pathLst>
            </a:custGeom>
            <a:solidFill>
              <a:srgbClr val="82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60" name="Freeform 123"/>
            <p:cNvSpPr>
              <a:spLocks noChangeAspect="1"/>
            </p:cNvSpPr>
            <p:nvPr/>
          </p:nvSpPr>
          <p:spPr bwMode="auto">
            <a:xfrm>
              <a:off x="2100" y="2715"/>
              <a:ext cx="84" cy="117"/>
            </a:xfrm>
            <a:custGeom>
              <a:avLst/>
              <a:gdLst>
                <a:gd name="T0" fmla="*/ 7 w 167"/>
                <a:gd name="T1" fmla="*/ 1 h 234"/>
                <a:gd name="T2" fmla="*/ 14 w 167"/>
                <a:gd name="T3" fmla="*/ 2 h 234"/>
                <a:gd name="T4" fmla="*/ 21 w 167"/>
                <a:gd name="T5" fmla="*/ 3 h 234"/>
                <a:gd name="T6" fmla="*/ 21 w 167"/>
                <a:gd name="T7" fmla="*/ 4 h 234"/>
                <a:gd name="T8" fmla="*/ 20 w 167"/>
                <a:gd name="T9" fmla="*/ 7 h 234"/>
                <a:gd name="T10" fmla="*/ 19 w 167"/>
                <a:gd name="T11" fmla="*/ 9 h 234"/>
                <a:gd name="T12" fmla="*/ 19 w 167"/>
                <a:gd name="T13" fmla="*/ 10 h 234"/>
                <a:gd name="T14" fmla="*/ 19 w 167"/>
                <a:gd name="T15" fmla="*/ 11 h 234"/>
                <a:gd name="T16" fmla="*/ 19 w 167"/>
                <a:gd name="T17" fmla="*/ 11 h 234"/>
                <a:gd name="T18" fmla="*/ 19 w 167"/>
                <a:gd name="T19" fmla="*/ 12 h 234"/>
                <a:gd name="T20" fmla="*/ 19 w 167"/>
                <a:gd name="T21" fmla="*/ 14 h 234"/>
                <a:gd name="T22" fmla="*/ 18 w 167"/>
                <a:gd name="T23" fmla="*/ 14 h 234"/>
                <a:gd name="T24" fmla="*/ 18 w 167"/>
                <a:gd name="T25" fmla="*/ 15 h 234"/>
                <a:gd name="T26" fmla="*/ 19 w 167"/>
                <a:gd name="T27" fmla="*/ 17 h 234"/>
                <a:gd name="T28" fmla="*/ 18 w 167"/>
                <a:gd name="T29" fmla="*/ 18 h 234"/>
                <a:gd name="T30" fmla="*/ 18 w 167"/>
                <a:gd name="T31" fmla="*/ 19 h 234"/>
                <a:gd name="T32" fmla="*/ 18 w 167"/>
                <a:gd name="T33" fmla="*/ 20 h 234"/>
                <a:gd name="T34" fmla="*/ 18 w 167"/>
                <a:gd name="T35" fmla="*/ 22 h 234"/>
                <a:gd name="T36" fmla="*/ 18 w 167"/>
                <a:gd name="T37" fmla="*/ 23 h 234"/>
                <a:gd name="T38" fmla="*/ 17 w 167"/>
                <a:gd name="T39" fmla="*/ 24 h 234"/>
                <a:gd name="T40" fmla="*/ 17 w 167"/>
                <a:gd name="T41" fmla="*/ 26 h 234"/>
                <a:gd name="T42" fmla="*/ 17 w 167"/>
                <a:gd name="T43" fmla="*/ 27 h 234"/>
                <a:gd name="T44" fmla="*/ 16 w 167"/>
                <a:gd name="T45" fmla="*/ 29 h 234"/>
                <a:gd name="T46" fmla="*/ 10 w 167"/>
                <a:gd name="T47" fmla="*/ 30 h 234"/>
                <a:gd name="T48" fmla="*/ 4 w 167"/>
                <a:gd name="T49" fmla="*/ 29 h 234"/>
                <a:gd name="T50" fmla="*/ 1 w 167"/>
                <a:gd name="T51" fmla="*/ 25 h 234"/>
                <a:gd name="T52" fmla="*/ 1 w 167"/>
                <a:gd name="T53" fmla="*/ 21 h 234"/>
                <a:gd name="T54" fmla="*/ 1 w 167"/>
                <a:gd name="T55" fmla="*/ 21 h 234"/>
                <a:gd name="T56" fmla="*/ 0 w 167"/>
                <a:gd name="T57" fmla="*/ 19 h 234"/>
                <a:gd name="T58" fmla="*/ 1 w 167"/>
                <a:gd name="T59" fmla="*/ 18 h 234"/>
                <a:gd name="T60" fmla="*/ 2 w 167"/>
                <a:gd name="T61" fmla="*/ 17 h 234"/>
                <a:gd name="T62" fmla="*/ 1 w 167"/>
                <a:gd name="T63" fmla="*/ 17 h 234"/>
                <a:gd name="T64" fmla="*/ 1 w 167"/>
                <a:gd name="T65" fmla="*/ 16 h 234"/>
                <a:gd name="T66" fmla="*/ 1 w 167"/>
                <a:gd name="T67" fmla="*/ 14 h 234"/>
                <a:gd name="T68" fmla="*/ 2 w 167"/>
                <a:gd name="T69" fmla="*/ 14 h 234"/>
                <a:gd name="T70" fmla="*/ 1 w 167"/>
                <a:gd name="T71" fmla="*/ 12 h 234"/>
                <a:gd name="T72" fmla="*/ 1 w 167"/>
                <a:gd name="T73" fmla="*/ 11 h 234"/>
                <a:gd name="T74" fmla="*/ 1 w 167"/>
                <a:gd name="T75" fmla="*/ 10 h 234"/>
                <a:gd name="T76" fmla="*/ 2 w 167"/>
                <a:gd name="T77" fmla="*/ 9 h 234"/>
                <a:gd name="T78" fmla="*/ 3 w 167"/>
                <a:gd name="T79" fmla="*/ 8 h 234"/>
                <a:gd name="T80" fmla="*/ 2 w 167"/>
                <a:gd name="T81" fmla="*/ 7 h 234"/>
                <a:gd name="T82" fmla="*/ 2 w 167"/>
                <a:gd name="T83" fmla="*/ 6 h 234"/>
                <a:gd name="T84" fmla="*/ 2 w 167"/>
                <a:gd name="T85" fmla="*/ 3 h 234"/>
                <a:gd name="T86" fmla="*/ 2 w 167"/>
                <a:gd name="T87" fmla="*/ 1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7" h="234">
                  <a:moveTo>
                    <a:pt x="10" y="0"/>
                  </a:moveTo>
                  <a:lnTo>
                    <a:pt x="30" y="3"/>
                  </a:lnTo>
                  <a:lnTo>
                    <a:pt x="49" y="5"/>
                  </a:lnTo>
                  <a:lnTo>
                    <a:pt x="69" y="7"/>
                  </a:lnTo>
                  <a:lnTo>
                    <a:pt x="88" y="10"/>
                  </a:lnTo>
                  <a:lnTo>
                    <a:pt x="108" y="13"/>
                  </a:lnTo>
                  <a:lnTo>
                    <a:pt x="127" y="15"/>
                  </a:lnTo>
                  <a:lnTo>
                    <a:pt x="147" y="18"/>
                  </a:lnTo>
                  <a:lnTo>
                    <a:pt x="167" y="20"/>
                  </a:lnTo>
                  <a:lnTo>
                    <a:pt x="165" y="23"/>
                  </a:lnTo>
                  <a:lnTo>
                    <a:pt x="163" y="27"/>
                  </a:lnTo>
                  <a:lnTo>
                    <a:pt x="162" y="31"/>
                  </a:lnTo>
                  <a:lnTo>
                    <a:pt x="160" y="35"/>
                  </a:lnTo>
                  <a:lnTo>
                    <a:pt x="159" y="43"/>
                  </a:lnTo>
                  <a:lnTo>
                    <a:pt x="157" y="51"/>
                  </a:lnTo>
                  <a:lnTo>
                    <a:pt x="155" y="59"/>
                  </a:lnTo>
                  <a:lnTo>
                    <a:pt x="154" y="67"/>
                  </a:lnTo>
                  <a:lnTo>
                    <a:pt x="152" y="68"/>
                  </a:lnTo>
                  <a:lnTo>
                    <a:pt x="151" y="69"/>
                  </a:lnTo>
                  <a:lnTo>
                    <a:pt x="148" y="72"/>
                  </a:lnTo>
                  <a:lnTo>
                    <a:pt x="146" y="73"/>
                  </a:lnTo>
                  <a:lnTo>
                    <a:pt x="145" y="76"/>
                  </a:lnTo>
                  <a:lnTo>
                    <a:pt x="145" y="80"/>
                  </a:lnTo>
                  <a:lnTo>
                    <a:pt x="145" y="83"/>
                  </a:lnTo>
                  <a:lnTo>
                    <a:pt x="144" y="87"/>
                  </a:lnTo>
                  <a:lnTo>
                    <a:pt x="146" y="88"/>
                  </a:lnTo>
                  <a:lnTo>
                    <a:pt x="148" y="88"/>
                  </a:lnTo>
                  <a:lnTo>
                    <a:pt x="151" y="88"/>
                  </a:lnTo>
                  <a:lnTo>
                    <a:pt x="153" y="88"/>
                  </a:lnTo>
                  <a:lnTo>
                    <a:pt x="152" y="94"/>
                  </a:lnTo>
                  <a:lnTo>
                    <a:pt x="151" y="99"/>
                  </a:lnTo>
                  <a:lnTo>
                    <a:pt x="149" y="104"/>
                  </a:lnTo>
                  <a:lnTo>
                    <a:pt x="148" y="110"/>
                  </a:lnTo>
                  <a:lnTo>
                    <a:pt x="147" y="111"/>
                  </a:lnTo>
                  <a:lnTo>
                    <a:pt x="145" y="111"/>
                  </a:lnTo>
                  <a:lnTo>
                    <a:pt x="144" y="112"/>
                  </a:lnTo>
                  <a:lnTo>
                    <a:pt x="141" y="113"/>
                  </a:lnTo>
                  <a:lnTo>
                    <a:pt x="142" y="117"/>
                  </a:lnTo>
                  <a:lnTo>
                    <a:pt x="144" y="120"/>
                  </a:lnTo>
                  <a:lnTo>
                    <a:pt x="145" y="124"/>
                  </a:lnTo>
                  <a:lnTo>
                    <a:pt x="146" y="127"/>
                  </a:lnTo>
                  <a:lnTo>
                    <a:pt x="145" y="132"/>
                  </a:lnTo>
                  <a:lnTo>
                    <a:pt x="145" y="135"/>
                  </a:lnTo>
                  <a:lnTo>
                    <a:pt x="145" y="140"/>
                  </a:lnTo>
                  <a:lnTo>
                    <a:pt x="144" y="143"/>
                  </a:lnTo>
                  <a:lnTo>
                    <a:pt x="142" y="145"/>
                  </a:lnTo>
                  <a:lnTo>
                    <a:pt x="141" y="148"/>
                  </a:lnTo>
                  <a:lnTo>
                    <a:pt x="139" y="150"/>
                  </a:lnTo>
                  <a:lnTo>
                    <a:pt x="138" y="152"/>
                  </a:lnTo>
                  <a:lnTo>
                    <a:pt x="139" y="155"/>
                  </a:lnTo>
                  <a:lnTo>
                    <a:pt x="140" y="158"/>
                  </a:lnTo>
                  <a:lnTo>
                    <a:pt x="141" y="162"/>
                  </a:lnTo>
                  <a:lnTo>
                    <a:pt x="142" y="165"/>
                  </a:lnTo>
                  <a:lnTo>
                    <a:pt x="141" y="169"/>
                  </a:lnTo>
                  <a:lnTo>
                    <a:pt x="141" y="172"/>
                  </a:lnTo>
                  <a:lnTo>
                    <a:pt x="140" y="175"/>
                  </a:lnTo>
                  <a:lnTo>
                    <a:pt x="139" y="179"/>
                  </a:lnTo>
                  <a:lnTo>
                    <a:pt x="138" y="182"/>
                  </a:lnTo>
                  <a:lnTo>
                    <a:pt x="137" y="185"/>
                  </a:lnTo>
                  <a:lnTo>
                    <a:pt x="136" y="188"/>
                  </a:lnTo>
                  <a:lnTo>
                    <a:pt x="134" y="190"/>
                  </a:lnTo>
                  <a:lnTo>
                    <a:pt x="133" y="196"/>
                  </a:lnTo>
                  <a:lnTo>
                    <a:pt x="132" y="202"/>
                  </a:lnTo>
                  <a:lnTo>
                    <a:pt x="131" y="207"/>
                  </a:lnTo>
                  <a:lnTo>
                    <a:pt x="130" y="212"/>
                  </a:lnTo>
                  <a:lnTo>
                    <a:pt x="129" y="216"/>
                  </a:lnTo>
                  <a:lnTo>
                    <a:pt x="126" y="218"/>
                  </a:lnTo>
                  <a:lnTo>
                    <a:pt x="125" y="222"/>
                  </a:lnTo>
                  <a:lnTo>
                    <a:pt x="123" y="225"/>
                  </a:lnTo>
                  <a:lnTo>
                    <a:pt x="112" y="231"/>
                  </a:lnTo>
                  <a:lnTo>
                    <a:pt x="98" y="234"/>
                  </a:lnTo>
                  <a:lnTo>
                    <a:pt x="80" y="234"/>
                  </a:lnTo>
                  <a:lnTo>
                    <a:pt x="62" y="233"/>
                  </a:lnTo>
                  <a:lnTo>
                    <a:pt x="42" y="230"/>
                  </a:lnTo>
                  <a:lnTo>
                    <a:pt x="26" y="225"/>
                  </a:lnTo>
                  <a:lnTo>
                    <a:pt x="12" y="218"/>
                  </a:lnTo>
                  <a:lnTo>
                    <a:pt x="3" y="210"/>
                  </a:lnTo>
                  <a:lnTo>
                    <a:pt x="3" y="200"/>
                  </a:lnTo>
                  <a:lnTo>
                    <a:pt x="3" y="188"/>
                  </a:lnTo>
                  <a:lnTo>
                    <a:pt x="3" y="178"/>
                  </a:lnTo>
                  <a:lnTo>
                    <a:pt x="4" y="167"/>
                  </a:lnTo>
                  <a:lnTo>
                    <a:pt x="3" y="165"/>
                  </a:lnTo>
                  <a:lnTo>
                    <a:pt x="2" y="163"/>
                  </a:lnTo>
                  <a:lnTo>
                    <a:pt x="1" y="162"/>
                  </a:lnTo>
                  <a:lnTo>
                    <a:pt x="0" y="159"/>
                  </a:lnTo>
                  <a:lnTo>
                    <a:pt x="0" y="156"/>
                  </a:lnTo>
                  <a:lnTo>
                    <a:pt x="0" y="152"/>
                  </a:lnTo>
                  <a:lnTo>
                    <a:pt x="0" y="149"/>
                  </a:lnTo>
                  <a:lnTo>
                    <a:pt x="1" y="144"/>
                  </a:lnTo>
                  <a:lnTo>
                    <a:pt x="3" y="142"/>
                  </a:lnTo>
                  <a:lnTo>
                    <a:pt x="5" y="140"/>
                  </a:lnTo>
                  <a:lnTo>
                    <a:pt x="8" y="139"/>
                  </a:lnTo>
                  <a:lnTo>
                    <a:pt x="10" y="136"/>
                  </a:lnTo>
                  <a:lnTo>
                    <a:pt x="8" y="136"/>
                  </a:lnTo>
                  <a:lnTo>
                    <a:pt x="5" y="135"/>
                  </a:lnTo>
                  <a:lnTo>
                    <a:pt x="2" y="135"/>
                  </a:lnTo>
                  <a:lnTo>
                    <a:pt x="0" y="135"/>
                  </a:lnTo>
                  <a:lnTo>
                    <a:pt x="0" y="128"/>
                  </a:lnTo>
                  <a:lnTo>
                    <a:pt x="1" y="122"/>
                  </a:lnTo>
                  <a:lnTo>
                    <a:pt x="1" y="116"/>
                  </a:lnTo>
                  <a:lnTo>
                    <a:pt x="2" y="110"/>
                  </a:lnTo>
                  <a:lnTo>
                    <a:pt x="4" y="109"/>
                  </a:lnTo>
                  <a:lnTo>
                    <a:pt x="7" y="109"/>
                  </a:lnTo>
                  <a:lnTo>
                    <a:pt x="9" y="107"/>
                  </a:lnTo>
                  <a:lnTo>
                    <a:pt x="11" y="107"/>
                  </a:lnTo>
                  <a:lnTo>
                    <a:pt x="10" y="104"/>
                  </a:lnTo>
                  <a:lnTo>
                    <a:pt x="9" y="99"/>
                  </a:lnTo>
                  <a:lnTo>
                    <a:pt x="7" y="96"/>
                  </a:lnTo>
                  <a:lnTo>
                    <a:pt x="5" y="92"/>
                  </a:lnTo>
                  <a:lnTo>
                    <a:pt x="5" y="90"/>
                  </a:lnTo>
                  <a:lnTo>
                    <a:pt x="5" y="87"/>
                  </a:lnTo>
                  <a:lnTo>
                    <a:pt x="5" y="83"/>
                  </a:lnTo>
                  <a:lnTo>
                    <a:pt x="5" y="80"/>
                  </a:lnTo>
                  <a:lnTo>
                    <a:pt x="8" y="77"/>
                  </a:lnTo>
                  <a:lnTo>
                    <a:pt x="11" y="75"/>
                  </a:lnTo>
                  <a:lnTo>
                    <a:pt x="13" y="73"/>
                  </a:lnTo>
                  <a:lnTo>
                    <a:pt x="16" y="71"/>
                  </a:lnTo>
                  <a:lnTo>
                    <a:pt x="16" y="68"/>
                  </a:lnTo>
                  <a:lnTo>
                    <a:pt x="17" y="65"/>
                  </a:lnTo>
                  <a:lnTo>
                    <a:pt x="17" y="63"/>
                  </a:lnTo>
                  <a:lnTo>
                    <a:pt x="17" y="59"/>
                  </a:lnTo>
                  <a:lnTo>
                    <a:pt x="15" y="57"/>
                  </a:lnTo>
                  <a:lnTo>
                    <a:pt x="13" y="54"/>
                  </a:lnTo>
                  <a:lnTo>
                    <a:pt x="11" y="52"/>
                  </a:lnTo>
                  <a:lnTo>
                    <a:pt x="9" y="50"/>
                  </a:lnTo>
                  <a:lnTo>
                    <a:pt x="10" y="43"/>
                  </a:lnTo>
                  <a:lnTo>
                    <a:pt x="11" y="36"/>
                  </a:lnTo>
                  <a:lnTo>
                    <a:pt x="11" y="29"/>
                  </a:lnTo>
                  <a:lnTo>
                    <a:pt x="12" y="22"/>
                  </a:lnTo>
                  <a:lnTo>
                    <a:pt x="12" y="16"/>
                  </a:lnTo>
                  <a:lnTo>
                    <a:pt x="11" y="11"/>
                  </a:lnTo>
                  <a:lnTo>
                    <a:pt x="11" y="6"/>
                  </a:lnTo>
                  <a:lnTo>
                    <a:pt x="10" y="0"/>
                  </a:lnTo>
                  <a:close/>
                </a:path>
              </a:pathLst>
            </a:custGeom>
            <a:solidFill>
              <a:srgbClr val="8989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61" name="Freeform 124"/>
            <p:cNvSpPr>
              <a:spLocks noChangeAspect="1"/>
            </p:cNvSpPr>
            <p:nvPr/>
          </p:nvSpPr>
          <p:spPr bwMode="auto">
            <a:xfrm>
              <a:off x="2105" y="2716"/>
              <a:ext cx="72" cy="116"/>
            </a:xfrm>
            <a:custGeom>
              <a:avLst/>
              <a:gdLst>
                <a:gd name="T0" fmla="*/ 6 w 144"/>
                <a:gd name="T1" fmla="*/ 1 h 231"/>
                <a:gd name="T2" fmla="*/ 12 w 144"/>
                <a:gd name="T3" fmla="*/ 2 h 231"/>
                <a:gd name="T4" fmla="*/ 18 w 144"/>
                <a:gd name="T5" fmla="*/ 3 h 231"/>
                <a:gd name="T6" fmla="*/ 18 w 144"/>
                <a:gd name="T7" fmla="*/ 4 h 231"/>
                <a:gd name="T8" fmla="*/ 17 w 144"/>
                <a:gd name="T9" fmla="*/ 6 h 231"/>
                <a:gd name="T10" fmla="*/ 17 w 144"/>
                <a:gd name="T11" fmla="*/ 8 h 231"/>
                <a:gd name="T12" fmla="*/ 16 w 144"/>
                <a:gd name="T13" fmla="*/ 9 h 231"/>
                <a:gd name="T14" fmla="*/ 16 w 144"/>
                <a:gd name="T15" fmla="*/ 10 h 231"/>
                <a:gd name="T16" fmla="*/ 16 w 144"/>
                <a:gd name="T17" fmla="*/ 11 h 231"/>
                <a:gd name="T18" fmla="*/ 17 w 144"/>
                <a:gd name="T19" fmla="*/ 12 h 231"/>
                <a:gd name="T20" fmla="*/ 16 w 144"/>
                <a:gd name="T21" fmla="*/ 14 h 231"/>
                <a:gd name="T22" fmla="*/ 16 w 144"/>
                <a:gd name="T23" fmla="*/ 14 h 231"/>
                <a:gd name="T24" fmla="*/ 16 w 144"/>
                <a:gd name="T25" fmla="*/ 15 h 231"/>
                <a:gd name="T26" fmla="*/ 16 w 144"/>
                <a:gd name="T27" fmla="*/ 16 h 231"/>
                <a:gd name="T28" fmla="*/ 16 w 144"/>
                <a:gd name="T29" fmla="*/ 18 h 231"/>
                <a:gd name="T30" fmla="*/ 15 w 144"/>
                <a:gd name="T31" fmla="*/ 19 h 231"/>
                <a:gd name="T32" fmla="*/ 15 w 144"/>
                <a:gd name="T33" fmla="*/ 20 h 231"/>
                <a:gd name="T34" fmla="*/ 16 w 144"/>
                <a:gd name="T35" fmla="*/ 21 h 231"/>
                <a:gd name="T36" fmla="*/ 15 w 144"/>
                <a:gd name="T37" fmla="*/ 22 h 231"/>
                <a:gd name="T38" fmla="*/ 15 w 144"/>
                <a:gd name="T39" fmla="*/ 23 h 231"/>
                <a:gd name="T40" fmla="*/ 15 w 144"/>
                <a:gd name="T41" fmla="*/ 25 h 231"/>
                <a:gd name="T42" fmla="*/ 14 w 144"/>
                <a:gd name="T43" fmla="*/ 27 h 231"/>
                <a:gd name="T44" fmla="*/ 13 w 144"/>
                <a:gd name="T45" fmla="*/ 28 h 231"/>
                <a:gd name="T46" fmla="*/ 9 w 144"/>
                <a:gd name="T47" fmla="*/ 29 h 231"/>
                <a:gd name="T48" fmla="*/ 3 w 144"/>
                <a:gd name="T49" fmla="*/ 28 h 231"/>
                <a:gd name="T50" fmla="*/ 1 w 144"/>
                <a:gd name="T51" fmla="*/ 25 h 231"/>
                <a:gd name="T52" fmla="*/ 1 w 144"/>
                <a:gd name="T53" fmla="*/ 21 h 231"/>
                <a:gd name="T54" fmla="*/ 1 w 144"/>
                <a:gd name="T55" fmla="*/ 20 h 231"/>
                <a:gd name="T56" fmla="*/ 1 w 144"/>
                <a:gd name="T57" fmla="*/ 19 h 231"/>
                <a:gd name="T58" fmla="*/ 1 w 144"/>
                <a:gd name="T59" fmla="*/ 18 h 231"/>
                <a:gd name="T60" fmla="*/ 2 w 144"/>
                <a:gd name="T61" fmla="*/ 17 h 231"/>
                <a:gd name="T62" fmla="*/ 1 w 144"/>
                <a:gd name="T63" fmla="*/ 17 h 231"/>
                <a:gd name="T64" fmla="*/ 1 w 144"/>
                <a:gd name="T65" fmla="*/ 16 h 231"/>
                <a:gd name="T66" fmla="*/ 1 w 144"/>
                <a:gd name="T67" fmla="*/ 14 h 231"/>
                <a:gd name="T68" fmla="*/ 2 w 144"/>
                <a:gd name="T69" fmla="*/ 14 h 231"/>
                <a:gd name="T70" fmla="*/ 1 w 144"/>
                <a:gd name="T71" fmla="*/ 12 h 231"/>
                <a:gd name="T72" fmla="*/ 1 w 144"/>
                <a:gd name="T73" fmla="*/ 11 h 231"/>
                <a:gd name="T74" fmla="*/ 2 w 144"/>
                <a:gd name="T75" fmla="*/ 10 h 231"/>
                <a:gd name="T76" fmla="*/ 2 w 144"/>
                <a:gd name="T77" fmla="*/ 9 h 231"/>
                <a:gd name="T78" fmla="*/ 2 w 144"/>
                <a:gd name="T79" fmla="*/ 8 h 231"/>
                <a:gd name="T80" fmla="*/ 2 w 144"/>
                <a:gd name="T81" fmla="*/ 7 h 231"/>
                <a:gd name="T82" fmla="*/ 2 w 144"/>
                <a:gd name="T83" fmla="*/ 6 h 231"/>
                <a:gd name="T84" fmla="*/ 2 w 144"/>
                <a:gd name="T85" fmla="*/ 3 h 231"/>
                <a:gd name="T86" fmla="*/ 2 w 144"/>
                <a:gd name="T87" fmla="*/ 1 h 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4" h="231">
                  <a:moveTo>
                    <a:pt x="11" y="0"/>
                  </a:moveTo>
                  <a:lnTo>
                    <a:pt x="29" y="2"/>
                  </a:lnTo>
                  <a:lnTo>
                    <a:pt x="45" y="4"/>
                  </a:lnTo>
                  <a:lnTo>
                    <a:pt x="62" y="7"/>
                  </a:lnTo>
                  <a:lnTo>
                    <a:pt x="78" y="8"/>
                  </a:lnTo>
                  <a:lnTo>
                    <a:pt x="94" y="10"/>
                  </a:lnTo>
                  <a:lnTo>
                    <a:pt x="111" y="12"/>
                  </a:lnTo>
                  <a:lnTo>
                    <a:pt x="128" y="15"/>
                  </a:lnTo>
                  <a:lnTo>
                    <a:pt x="144" y="17"/>
                  </a:lnTo>
                  <a:lnTo>
                    <a:pt x="143" y="20"/>
                  </a:lnTo>
                  <a:lnTo>
                    <a:pt x="142" y="24"/>
                  </a:lnTo>
                  <a:lnTo>
                    <a:pt x="139" y="28"/>
                  </a:lnTo>
                  <a:lnTo>
                    <a:pt x="138" y="32"/>
                  </a:lnTo>
                  <a:lnTo>
                    <a:pt x="137" y="40"/>
                  </a:lnTo>
                  <a:lnTo>
                    <a:pt x="136" y="47"/>
                  </a:lnTo>
                  <a:lnTo>
                    <a:pt x="135" y="55"/>
                  </a:lnTo>
                  <a:lnTo>
                    <a:pt x="134" y="63"/>
                  </a:lnTo>
                  <a:lnTo>
                    <a:pt x="131" y="64"/>
                  </a:lnTo>
                  <a:lnTo>
                    <a:pt x="129" y="66"/>
                  </a:lnTo>
                  <a:lnTo>
                    <a:pt x="128" y="68"/>
                  </a:lnTo>
                  <a:lnTo>
                    <a:pt x="126" y="70"/>
                  </a:lnTo>
                  <a:lnTo>
                    <a:pt x="124" y="73"/>
                  </a:lnTo>
                  <a:lnTo>
                    <a:pt x="124" y="77"/>
                  </a:lnTo>
                  <a:lnTo>
                    <a:pt x="124" y="80"/>
                  </a:lnTo>
                  <a:lnTo>
                    <a:pt x="124" y="84"/>
                  </a:lnTo>
                  <a:lnTo>
                    <a:pt x="127" y="84"/>
                  </a:lnTo>
                  <a:lnTo>
                    <a:pt x="128" y="84"/>
                  </a:lnTo>
                  <a:lnTo>
                    <a:pt x="130" y="85"/>
                  </a:lnTo>
                  <a:lnTo>
                    <a:pt x="131" y="85"/>
                  </a:lnTo>
                  <a:lnTo>
                    <a:pt x="130" y="91"/>
                  </a:lnTo>
                  <a:lnTo>
                    <a:pt x="130" y="95"/>
                  </a:lnTo>
                  <a:lnTo>
                    <a:pt x="129" y="101"/>
                  </a:lnTo>
                  <a:lnTo>
                    <a:pt x="128" y="107"/>
                  </a:lnTo>
                  <a:lnTo>
                    <a:pt x="127" y="108"/>
                  </a:lnTo>
                  <a:lnTo>
                    <a:pt x="124" y="108"/>
                  </a:lnTo>
                  <a:lnTo>
                    <a:pt x="123" y="109"/>
                  </a:lnTo>
                  <a:lnTo>
                    <a:pt x="122" y="110"/>
                  </a:lnTo>
                  <a:lnTo>
                    <a:pt x="123" y="114"/>
                  </a:lnTo>
                  <a:lnTo>
                    <a:pt x="123" y="117"/>
                  </a:lnTo>
                  <a:lnTo>
                    <a:pt x="123" y="121"/>
                  </a:lnTo>
                  <a:lnTo>
                    <a:pt x="124" y="124"/>
                  </a:lnTo>
                  <a:lnTo>
                    <a:pt x="124" y="127"/>
                  </a:lnTo>
                  <a:lnTo>
                    <a:pt x="124" y="132"/>
                  </a:lnTo>
                  <a:lnTo>
                    <a:pt x="123" y="136"/>
                  </a:lnTo>
                  <a:lnTo>
                    <a:pt x="123" y="140"/>
                  </a:lnTo>
                  <a:lnTo>
                    <a:pt x="122" y="142"/>
                  </a:lnTo>
                  <a:lnTo>
                    <a:pt x="121" y="144"/>
                  </a:lnTo>
                  <a:lnTo>
                    <a:pt x="119" y="146"/>
                  </a:lnTo>
                  <a:lnTo>
                    <a:pt x="117" y="148"/>
                  </a:lnTo>
                  <a:lnTo>
                    <a:pt x="119" y="152"/>
                  </a:lnTo>
                  <a:lnTo>
                    <a:pt x="120" y="154"/>
                  </a:lnTo>
                  <a:lnTo>
                    <a:pt x="120" y="157"/>
                  </a:lnTo>
                  <a:lnTo>
                    <a:pt x="121" y="161"/>
                  </a:lnTo>
                  <a:lnTo>
                    <a:pt x="121" y="164"/>
                  </a:lnTo>
                  <a:lnTo>
                    <a:pt x="120" y="168"/>
                  </a:lnTo>
                  <a:lnTo>
                    <a:pt x="120" y="171"/>
                  </a:lnTo>
                  <a:lnTo>
                    <a:pt x="119" y="175"/>
                  </a:lnTo>
                  <a:lnTo>
                    <a:pt x="117" y="178"/>
                  </a:lnTo>
                  <a:lnTo>
                    <a:pt x="116" y="180"/>
                  </a:lnTo>
                  <a:lnTo>
                    <a:pt x="115" y="184"/>
                  </a:lnTo>
                  <a:lnTo>
                    <a:pt x="114" y="186"/>
                  </a:lnTo>
                  <a:lnTo>
                    <a:pt x="113" y="192"/>
                  </a:lnTo>
                  <a:lnTo>
                    <a:pt x="113" y="198"/>
                  </a:lnTo>
                  <a:lnTo>
                    <a:pt x="112" y="202"/>
                  </a:lnTo>
                  <a:lnTo>
                    <a:pt x="111" y="208"/>
                  </a:lnTo>
                  <a:lnTo>
                    <a:pt x="109" y="212"/>
                  </a:lnTo>
                  <a:lnTo>
                    <a:pt x="107" y="214"/>
                  </a:lnTo>
                  <a:lnTo>
                    <a:pt x="106" y="217"/>
                  </a:lnTo>
                  <a:lnTo>
                    <a:pt x="104" y="221"/>
                  </a:lnTo>
                  <a:lnTo>
                    <a:pt x="94" y="227"/>
                  </a:lnTo>
                  <a:lnTo>
                    <a:pt x="82" y="230"/>
                  </a:lnTo>
                  <a:lnTo>
                    <a:pt x="67" y="231"/>
                  </a:lnTo>
                  <a:lnTo>
                    <a:pt x="51" y="230"/>
                  </a:lnTo>
                  <a:lnTo>
                    <a:pt x="36" y="228"/>
                  </a:lnTo>
                  <a:lnTo>
                    <a:pt x="21" y="223"/>
                  </a:lnTo>
                  <a:lnTo>
                    <a:pt x="9" y="216"/>
                  </a:lnTo>
                  <a:lnTo>
                    <a:pt x="1" y="208"/>
                  </a:lnTo>
                  <a:lnTo>
                    <a:pt x="1" y="198"/>
                  </a:lnTo>
                  <a:lnTo>
                    <a:pt x="2" y="186"/>
                  </a:lnTo>
                  <a:lnTo>
                    <a:pt x="3" y="176"/>
                  </a:lnTo>
                  <a:lnTo>
                    <a:pt x="5" y="164"/>
                  </a:lnTo>
                  <a:lnTo>
                    <a:pt x="3" y="163"/>
                  </a:lnTo>
                  <a:lnTo>
                    <a:pt x="2" y="162"/>
                  </a:lnTo>
                  <a:lnTo>
                    <a:pt x="1" y="160"/>
                  </a:lnTo>
                  <a:lnTo>
                    <a:pt x="0" y="159"/>
                  </a:lnTo>
                  <a:lnTo>
                    <a:pt x="0" y="154"/>
                  </a:lnTo>
                  <a:lnTo>
                    <a:pt x="1" y="151"/>
                  </a:lnTo>
                  <a:lnTo>
                    <a:pt x="1" y="147"/>
                  </a:lnTo>
                  <a:lnTo>
                    <a:pt x="1" y="144"/>
                  </a:lnTo>
                  <a:lnTo>
                    <a:pt x="3" y="141"/>
                  </a:lnTo>
                  <a:lnTo>
                    <a:pt x="6" y="139"/>
                  </a:lnTo>
                  <a:lnTo>
                    <a:pt x="7" y="137"/>
                  </a:lnTo>
                  <a:lnTo>
                    <a:pt x="9" y="134"/>
                  </a:lnTo>
                  <a:lnTo>
                    <a:pt x="7" y="134"/>
                  </a:lnTo>
                  <a:lnTo>
                    <a:pt x="5" y="134"/>
                  </a:lnTo>
                  <a:lnTo>
                    <a:pt x="2" y="134"/>
                  </a:lnTo>
                  <a:lnTo>
                    <a:pt x="0" y="133"/>
                  </a:lnTo>
                  <a:lnTo>
                    <a:pt x="1" y="127"/>
                  </a:lnTo>
                  <a:lnTo>
                    <a:pt x="2" y="121"/>
                  </a:lnTo>
                  <a:lnTo>
                    <a:pt x="2" y="114"/>
                  </a:lnTo>
                  <a:lnTo>
                    <a:pt x="3" y="108"/>
                  </a:lnTo>
                  <a:lnTo>
                    <a:pt x="6" y="108"/>
                  </a:lnTo>
                  <a:lnTo>
                    <a:pt x="7" y="107"/>
                  </a:lnTo>
                  <a:lnTo>
                    <a:pt x="9" y="107"/>
                  </a:lnTo>
                  <a:lnTo>
                    <a:pt x="11" y="106"/>
                  </a:lnTo>
                  <a:lnTo>
                    <a:pt x="10" y="102"/>
                  </a:lnTo>
                  <a:lnTo>
                    <a:pt x="9" y="99"/>
                  </a:lnTo>
                  <a:lnTo>
                    <a:pt x="7" y="95"/>
                  </a:lnTo>
                  <a:lnTo>
                    <a:pt x="6" y="92"/>
                  </a:lnTo>
                  <a:lnTo>
                    <a:pt x="6" y="89"/>
                  </a:lnTo>
                  <a:lnTo>
                    <a:pt x="6" y="86"/>
                  </a:lnTo>
                  <a:lnTo>
                    <a:pt x="6" y="83"/>
                  </a:lnTo>
                  <a:lnTo>
                    <a:pt x="7" y="79"/>
                  </a:lnTo>
                  <a:lnTo>
                    <a:pt x="9" y="77"/>
                  </a:lnTo>
                  <a:lnTo>
                    <a:pt x="11" y="74"/>
                  </a:lnTo>
                  <a:lnTo>
                    <a:pt x="13" y="72"/>
                  </a:lnTo>
                  <a:lnTo>
                    <a:pt x="15" y="70"/>
                  </a:lnTo>
                  <a:lnTo>
                    <a:pt x="16" y="68"/>
                  </a:lnTo>
                  <a:lnTo>
                    <a:pt x="16" y="64"/>
                  </a:lnTo>
                  <a:lnTo>
                    <a:pt x="16" y="62"/>
                  </a:lnTo>
                  <a:lnTo>
                    <a:pt x="16" y="58"/>
                  </a:lnTo>
                  <a:lnTo>
                    <a:pt x="15" y="56"/>
                  </a:lnTo>
                  <a:lnTo>
                    <a:pt x="14" y="54"/>
                  </a:lnTo>
                  <a:lnTo>
                    <a:pt x="11" y="53"/>
                  </a:lnTo>
                  <a:lnTo>
                    <a:pt x="10" y="50"/>
                  </a:lnTo>
                  <a:lnTo>
                    <a:pt x="11" y="43"/>
                  </a:lnTo>
                  <a:lnTo>
                    <a:pt x="13" y="35"/>
                  </a:lnTo>
                  <a:lnTo>
                    <a:pt x="13" y="28"/>
                  </a:lnTo>
                  <a:lnTo>
                    <a:pt x="14" y="20"/>
                  </a:lnTo>
                  <a:lnTo>
                    <a:pt x="13" y="16"/>
                  </a:lnTo>
                  <a:lnTo>
                    <a:pt x="13" y="11"/>
                  </a:lnTo>
                  <a:lnTo>
                    <a:pt x="13" y="5"/>
                  </a:lnTo>
                  <a:lnTo>
                    <a:pt x="11" y="0"/>
                  </a:lnTo>
                  <a:close/>
                </a:path>
              </a:pathLst>
            </a:custGeom>
            <a:solidFill>
              <a:srgbClr val="939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62" name="Freeform 125"/>
            <p:cNvSpPr>
              <a:spLocks noChangeAspect="1"/>
            </p:cNvSpPr>
            <p:nvPr/>
          </p:nvSpPr>
          <p:spPr bwMode="auto">
            <a:xfrm>
              <a:off x="2110" y="2718"/>
              <a:ext cx="62" cy="114"/>
            </a:xfrm>
            <a:custGeom>
              <a:avLst/>
              <a:gdLst>
                <a:gd name="T0" fmla="*/ 6 w 123"/>
                <a:gd name="T1" fmla="*/ 1 h 228"/>
                <a:gd name="T2" fmla="*/ 11 w 123"/>
                <a:gd name="T3" fmla="*/ 1 h 228"/>
                <a:gd name="T4" fmla="*/ 16 w 123"/>
                <a:gd name="T5" fmla="*/ 2 h 228"/>
                <a:gd name="T6" fmla="*/ 15 w 123"/>
                <a:gd name="T7" fmla="*/ 4 h 228"/>
                <a:gd name="T8" fmla="*/ 15 w 123"/>
                <a:gd name="T9" fmla="*/ 6 h 228"/>
                <a:gd name="T10" fmla="*/ 14 w 123"/>
                <a:gd name="T11" fmla="*/ 8 h 228"/>
                <a:gd name="T12" fmla="*/ 14 w 123"/>
                <a:gd name="T13" fmla="*/ 9 h 228"/>
                <a:gd name="T14" fmla="*/ 14 w 123"/>
                <a:gd name="T15" fmla="*/ 10 h 228"/>
                <a:gd name="T16" fmla="*/ 14 w 123"/>
                <a:gd name="T17" fmla="*/ 11 h 228"/>
                <a:gd name="T18" fmla="*/ 14 w 123"/>
                <a:gd name="T19" fmla="*/ 11 h 228"/>
                <a:gd name="T20" fmla="*/ 14 w 123"/>
                <a:gd name="T21" fmla="*/ 13 h 228"/>
                <a:gd name="T22" fmla="*/ 13 w 123"/>
                <a:gd name="T23" fmla="*/ 14 h 228"/>
                <a:gd name="T24" fmla="*/ 13 w 123"/>
                <a:gd name="T25" fmla="*/ 15 h 228"/>
                <a:gd name="T26" fmla="*/ 13 w 123"/>
                <a:gd name="T27" fmla="*/ 16 h 228"/>
                <a:gd name="T28" fmla="*/ 13 w 123"/>
                <a:gd name="T29" fmla="*/ 17 h 228"/>
                <a:gd name="T30" fmla="*/ 13 w 123"/>
                <a:gd name="T31" fmla="*/ 18 h 228"/>
                <a:gd name="T32" fmla="*/ 13 w 123"/>
                <a:gd name="T33" fmla="*/ 19 h 228"/>
                <a:gd name="T34" fmla="*/ 13 w 123"/>
                <a:gd name="T35" fmla="*/ 20 h 228"/>
                <a:gd name="T36" fmla="*/ 13 w 123"/>
                <a:gd name="T37" fmla="*/ 22 h 228"/>
                <a:gd name="T38" fmla="*/ 12 w 123"/>
                <a:gd name="T39" fmla="*/ 23 h 228"/>
                <a:gd name="T40" fmla="*/ 12 w 123"/>
                <a:gd name="T41" fmla="*/ 25 h 228"/>
                <a:gd name="T42" fmla="*/ 12 w 123"/>
                <a:gd name="T43" fmla="*/ 26 h 228"/>
                <a:gd name="T44" fmla="*/ 11 w 123"/>
                <a:gd name="T45" fmla="*/ 28 h 228"/>
                <a:gd name="T46" fmla="*/ 7 w 123"/>
                <a:gd name="T47" fmla="*/ 29 h 228"/>
                <a:gd name="T48" fmla="*/ 2 w 123"/>
                <a:gd name="T49" fmla="*/ 28 h 228"/>
                <a:gd name="T50" fmla="*/ 1 w 123"/>
                <a:gd name="T51" fmla="*/ 25 h 228"/>
                <a:gd name="T52" fmla="*/ 1 w 123"/>
                <a:gd name="T53" fmla="*/ 21 h 228"/>
                <a:gd name="T54" fmla="*/ 1 w 123"/>
                <a:gd name="T55" fmla="*/ 20 h 228"/>
                <a:gd name="T56" fmla="*/ 1 w 123"/>
                <a:gd name="T57" fmla="*/ 19 h 228"/>
                <a:gd name="T58" fmla="*/ 1 w 123"/>
                <a:gd name="T59" fmla="*/ 18 h 228"/>
                <a:gd name="T60" fmla="*/ 2 w 123"/>
                <a:gd name="T61" fmla="*/ 17 h 228"/>
                <a:gd name="T62" fmla="*/ 1 w 123"/>
                <a:gd name="T63" fmla="*/ 17 h 228"/>
                <a:gd name="T64" fmla="*/ 1 w 123"/>
                <a:gd name="T65" fmla="*/ 15 h 228"/>
                <a:gd name="T66" fmla="*/ 1 w 123"/>
                <a:gd name="T67" fmla="*/ 14 h 228"/>
                <a:gd name="T68" fmla="*/ 2 w 123"/>
                <a:gd name="T69" fmla="*/ 14 h 228"/>
                <a:gd name="T70" fmla="*/ 2 w 123"/>
                <a:gd name="T71" fmla="*/ 12 h 228"/>
                <a:gd name="T72" fmla="*/ 1 w 123"/>
                <a:gd name="T73" fmla="*/ 11 h 228"/>
                <a:gd name="T74" fmla="*/ 2 w 123"/>
                <a:gd name="T75" fmla="*/ 10 h 228"/>
                <a:gd name="T76" fmla="*/ 2 w 123"/>
                <a:gd name="T77" fmla="*/ 9 h 228"/>
                <a:gd name="T78" fmla="*/ 2 w 123"/>
                <a:gd name="T79" fmla="*/ 8 h 228"/>
                <a:gd name="T80" fmla="*/ 2 w 123"/>
                <a:gd name="T81" fmla="*/ 7 h 228"/>
                <a:gd name="T82" fmla="*/ 2 w 123"/>
                <a:gd name="T83" fmla="*/ 6 h 228"/>
                <a:gd name="T84" fmla="*/ 2 w 123"/>
                <a:gd name="T85" fmla="*/ 3 h 228"/>
                <a:gd name="T86" fmla="*/ 2 w 123"/>
                <a:gd name="T87" fmla="*/ 1 h 2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3" h="228">
                  <a:moveTo>
                    <a:pt x="15" y="0"/>
                  </a:moveTo>
                  <a:lnTo>
                    <a:pt x="29" y="1"/>
                  </a:lnTo>
                  <a:lnTo>
                    <a:pt x="42" y="4"/>
                  </a:lnTo>
                  <a:lnTo>
                    <a:pt x="55" y="5"/>
                  </a:lnTo>
                  <a:lnTo>
                    <a:pt x="69" y="7"/>
                  </a:lnTo>
                  <a:lnTo>
                    <a:pt x="83" y="8"/>
                  </a:lnTo>
                  <a:lnTo>
                    <a:pt x="97" y="10"/>
                  </a:lnTo>
                  <a:lnTo>
                    <a:pt x="110" y="12"/>
                  </a:lnTo>
                  <a:lnTo>
                    <a:pt x="123" y="14"/>
                  </a:lnTo>
                  <a:lnTo>
                    <a:pt x="122" y="17"/>
                  </a:lnTo>
                  <a:lnTo>
                    <a:pt x="121" y="21"/>
                  </a:lnTo>
                  <a:lnTo>
                    <a:pt x="119" y="25"/>
                  </a:lnTo>
                  <a:lnTo>
                    <a:pt x="118" y="29"/>
                  </a:lnTo>
                  <a:lnTo>
                    <a:pt x="117" y="37"/>
                  </a:lnTo>
                  <a:lnTo>
                    <a:pt x="115" y="44"/>
                  </a:lnTo>
                  <a:lnTo>
                    <a:pt x="114" y="52"/>
                  </a:lnTo>
                  <a:lnTo>
                    <a:pt x="113" y="60"/>
                  </a:lnTo>
                  <a:lnTo>
                    <a:pt x="112" y="61"/>
                  </a:lnTo>
                  <a:lnTo>
                    <a:pt x="110" y="63"/>
                  </a:lnTo>
                  <a:lnTo>
                    <a:pt x="108" y="65"/>
                  </a:lnTo>
                  <a:lnTo>
                    <a:pt x="106" y="67"/>
                  </a:lnTo>
                  <a:lnTo>
                    <a:pt x="106" y="70"/>
                  </a:lnTo>
                  <a:lnTo>
                    <a:pt x="106" y="74"/>
                  </a:lnTo>
                  <a:lnTo>
                    <a:pt x="105" y="77"/>
                  </a:lnTo>
                  <a:lnTo>
                    <a:pt x="105" y="81"/>
                  </a:lnTo>
                  <a:lnTo>
                    <a:pt x="106" y="81"/>
                  </a:lnTo>
                  <a:lnTo>
                    <a:pt x="108" y="81"/>
                  </a:lnTo>
                  <a:lnTo>
                    <a:pt x="110" y="81"/>
                  </a:lnTo>
                  <a:lnTo>
                    <a:pt x="111" y="81"/>
                  </a:lnTo>
                  <a:lnTo>
                    <a:pt x="110" y="86"/>
                  </a:lnTo>
                  <a:lnTo>
                    <a:pt x="110" y="92"/>
                  </a:lnTo>
                  <a:lnTo>
                    <a:pt x="108" y="97"/>
                  </a:lnTo>
                  <a:lnTo>
                    <a:pt x="107" y="103"/>
                  </a:lnTo>
                  <a:lnTo>
                    <a:pt x="106" y="104"/>
                  </a:lnTo>
                  <a:lnTo>
                    <a:pt x="105" y="105"/>
                  </a:lnTo>
                  <a:lnTo>
                    <a:pt x="104" y="106"/>
                  </a:lnTo>
                  <a:lnTo>
                    <a:pt x="103" y="107"/>
                  </a:lnTo>
                  <a:lnTo>
                    <a:pt x="104" y="110"/>
                  </a:lnTo>
                  <a:lnTo>
                    <a:pt x="104" y="113"/>
                  </a:lnTo>
                  <a:lnTo>
                    <a:pt x="104" y="116"/>
                  </a:lnTo>
                  <a:lnTo>
                    <a:pt x="105" y="120"/>
                  </a:lnTo>
                  <a:lnTo>
                    <a:pt x="104" y="124"/>
                  </a:lnTo>
                  <a:lnTo>
                    <a:pt x="104" y="128"/>
                  </a:lnTo>
                  <a:lnTo>
                    <a:pt x="104" y="131"/>
                  </a:lnTo>
                  <a:lnTo>
                    <a:pt x="103" y="136"/>
                  </a:lnTo>
                  <a:lnTo>
                    <a:pt x="102" y="138"/>
                  </a:lnTo>
                  <a:lnTo>
                    <a:pt x="100" y="139"/>
                  </a:lnTo>
                  <a:lnTo>
                    <a:pt x="99" y="142"/>
                  </a:lnTo>
                  <a:lnTo>
                    <a:pt x="98" y="144"/>
                  </a:lnTo>
                  <a:lnTo>
                    <a:pt x="99" y="148"/>
                  </a:lnTo>
                  <a:lnTo>
                    <a:pt x="100" y="151"/>
                  </a:lnTo>
                  <a:lnTo>
                    <a:pt x="100" y="154"/>
                  </a:lnTo>
                  <a:lnTo>
                    <a:pt x="102" y="157"/>
                  </a:lnTo>
                  <a:lnTo>
                    <a:pt x="100" y="160"/>
                  </a:lnTo>
                  <a:lnTo>
                    <a:pt x="100" y="164"/>
                  </a:lnTo>
                  <a:lnTo>
                    <a:pt x="99" y="167"/>
                  </a:lnTo>
                  <a:lnTo>
                    <a:pt x="98" y="172"/>
                  </a:lnTo>
                  <a:lnTo>
                    <a:pt x="97" y="174"/>
                  </a:lnTo>
                  <a:lnTo>
                    <a:pt x="97" y="177"/>
                  </a:lnTo>
                  <a:lnTo>
                    <a:pt x="96" y="180"/>
                  </a:lnTo>
                  <a:lnTo>
                    <a:pt x="95" y="183"/>
                  </a:lnTo>
                  <a:lnTo>
                    <a:pt x="93" y="189"/>
                  </a:lnTo>
                  <a:lnTo>
                    <a:pt x="93" y="194"/>
                  </a:lnTo>
                  <a:lnTo>
                    <a:pt x="92" y="199"/>
                  </a:lnTo>
                  <a:lnTo>
                    <a:pt x="91" y="205"/>
                  </a:lnTo>
                  <a:lnTo>
                    <a:pt x="90" y="207"/>
                  </a:lnTo>
                  <a:lnTo>
                    <a:pt x="89" y="211"/>
                  </a:lnTo>
                  <a:lnTo>
                    <a:pt x="88" y="214"/>
                  </a:lnTo>
                  <a:lnTo>
                    <a:pt x="87" y="218"/>
                  </a:lnTo>
                  <a:lnTo>
                    <a:pt x="79" y="224"/>
                  </a:lnTo>
                  <a:lnTo>
                    <a:pt x="68" y="227"/>
                  </a:lnTo>
                  <a:lnTo>
                    <a:pt x="55" y="228"/>
                  </a:lnTo>
                  <a:lnTo>
                    <a:pt x="42" y="227"/>
                  </a:lnTo>
                  <a:lnTo>
                    <a:pt x="28" y="225"/>
                  </a:lnTo>
                  <a:lnTo>
                    <a:pt x="16" y="220"/>
                  </a:lnTo>
                  <a:lnTo>
                    <a:pt x="7" y="214"/>
                  </a:lnTo>
                  <a:lnTo>
                    <a:pt x="0" y="206"/>
                  </a:lnTo>
                  <a:lnTo>
                    <a:pt x="1" y="196"/>
                  </a:lnTo>
                  <a:lnTo>
                    <a:pt x="2" y="186"/>
                  </a:lnTo>
                  <a:lnTo>
                    <a:pt x="4" y="174"/>
                  </a:lnTo>
                  <a:lnTo>
                    <a:pt x="5" y="163"/>
                  </a:lnTo>
                  <a:lnTo>
                    <a:pt x="4" y="161"/>
                  </a:lnTo>
                  <a:lnTo>
                    <a:pt x="4" y="160"/>
                  </a:lnTo>
                  <a:lnTo>
                    <a:pt x="2" y="158"/>
                  </a:lnTo>
                  <a:lnTo>
                    <a:pt x="1" y="157"/>
                  </a:lnTo>
                  <a:lnTo>
                    <a:pt x="2" y="153"/>
                  </a:lnTo>
                  <a:lnTo>
                    <a:pt x="2" y="150"/>
                  </a:lnTo>
                  <a:lnTo>
                    <a:pt x="2" y="146"/>
                  </a:lnTo>
                  <a:lnTo>
                    <a:pt x="2" y="143"/>
                  </a:lnTo>
                  <a:lnTo>
                    <a:pt x="5" y="141"/>
                  </a:lnTo>
                  <a:lnTo>
                    <a:pt x="6" y="138"/>
                  </a:lnTo>
                  <a:lnTo>
                    <a:pt x="8" y="136"/>
                  </a:lnTo>
                  <a:lnTo>
                    <a:pt x="9" y="134"/>
                  </a:lnTo>
                  <a:lnTo>
                    <a:pt x="8" y="134"/>
                  </a:lnTo>
                  <a:lnTo>
                    <a:pt x="6" y="133"/>
                  </a:lnTo>
                  <a:lnTo>
                    <a:pt x="5" y="133"/>
                  </a:lnTo>
                  <a:lnTo>
                    <a:pt x="2" y="133"/>
                  </a:lnTo>
                  <a:lnTo>
                    <a:pt x="4" y="127"/>
                  </a:lnTo>
                  <a:lnTo>
                    <a:pt x="4" y="120"/>
                  </a:lnTo>
                  <a:lnTo>
                    <a:pt x="4" y="113"/>
                  </a:lnTo>
                  <a:lnTo>
                    <a:pt x="5" y="107"/>
                  </a:lnTo>
                  <a:lnTo>
                    <a:pt x="7" y="106"/>
                  </a:lnTo>
                  <a:lnTo>
                    <a:pt x="8" y="106"/>
                  </a:lnTo>
                  <a:lnTo>
                    <a:pt x="11" y="106"/>
                  </a:lnTo>
                  <a:lnTo>
                    <a:pt x="12" y="105"/>
                  </a:lnTo>
                  <a:lnTo>
                    <a:pt x="11" y="101"/>
                  </a:lnTo>
                  <a:lnTo>
                    <a:pt x="11" y="98"/>
                  </a:lnTo>
                  <a:lnTo>
                    <a:pt x="9" y="95"/>
                  </a:lnTo>
                  <a:lnTo>
                    <a:pt x="8" y="91"/>
                  </a:lnTo>
                  <a:lnTo>
                    <a:pt x="8" y="88"/>
                  </a:lnTo>
                  <a:lnTo>
                    <a:pt x="8" y="84"/>
                  </a:lnTo>
                  <a:lnTo>
                    <a:pt x="8" y="82"/>
                  </a:lnTo>
                  <a:lnTo>
                    <a:pt x="8" y="78"/>
                  </a:lnTo>
                  <a:lnTo>
                    <a:pt x="11" y="76"/>
                  </a:lnTo>
                  <a:lnTo>
                    <a:pt x="13" y="74"/>
                  </a:lnTo>
                  <a:lnTo>
                    <a:pt x="14" y="71"/>
                  </a:lnTo>
                  <a:lnTo>
                    <a:pt x="16" y="68"/>
                  </a:lnTo>
                  <a:lnTo>
                    <a:pt x="16" y="66"/>
                  </a:lnTo>
                  <a:lnTo>
                    <a:pt x="16" y="62"/>
                  </a:lnTo>
                  <a:lnTo>
                    <a:pt x="16" y="60"/>
                  </a:lnTo>
                  <a:lnTo>
                    <a:pt x="17" y="58"/>
                  </a:lnTo>
                  <a:lnTo>
                    <a:pt x="16" y="55"/>
                  </a:lnTo>
                  <a:lnTo>
                    <a:pt x="15" y="53"/>
                  </a:lnTo>
                  <a:lnTo>
                    <a:pt x="13" y="52"/>
                  </a:lnTo>
                  <a:lnTo>
                    <a:pt x="12" y="50"/>
                  </a:lnTo>
                  <a:lnTo>
                    <a:pt x="13" y="43"/>
                  </a:lnTo>
                  <a:lnTo>
                    <a:pt x="14" y="36"/>
                  </a:lnTo>
                  <a:lnTo>
                    <a:pt x="15" y="29"/>
                  </a:lnTo>
                  <a:lnTo>
                    <a:pt x="16" y="22"/>
                  </a:lnTo>
                  <a:lnTo>
                    <a:pt x="15" y="16"/>
                  </a:lnTo>
                  <a:lnTo>
                    <a:pt x="15" y="10"/>
                  </a:lnTo>
                  <a:lnTo>
                    <a:pt x="15" y="6"/>
                  </a:lnTo>
                  <a:lnTo>
                    <a:pt x="15" y="0"/>
                  </a:lnTo>
                  <a:close/>
                </a:path>
              </a:pathLst>
            </a:custGeom>
            <a:solidFill>
              <a:srgbClr val="9E9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63" name="Freeform 126"/>
            <p:cNvSpPr>
              <a:spLocks noChangeAspect="1"/>
            </p:cNvSpPr>
            <p:nvPr/>
          </p:nvSpPr>
          <p:spPr bwMode="auto">
            <a:xfrm>
              <a:off x="2115" y="2719"/>
              <a:ext cx="50" cy="113"/>
            </a:xfrm>
            <a:custGeom>
              <a:avLst/>
              <a:gdLst>
                <a:gd name="T0" fmla="*/ 2 w 102"/>
                <a:gd name="T1" fmla="*/ 0 h 226"/>
                <a:gd name="T2" fmla="*/ 12 w 102"/>
                <a:gd name="T3" fmla="*/ 2 h 226"/>
                <a:gd name="T4" fmla="*/ 12 w 102"/>
                <a:gd name="T5" fmla="*/ 4 h 226"/>
                <a:gd name="T6" fmla="*/ 11 w 102"/>
                <a:gd name="T7" fmla="*/ 8 h 226"/>
                <a:gd name="T8" fmla="*/ 10 w 102"/>
                <a:gd name="T9" fmla="*/ 9 h 226"/>
                <a:gd name="T10" fmla="*/ 10 w 102"/>
                <a:gd name="T11" fmla="*/ 10 h 226"/>
                <a:gd name="T12" fmla="*/ 11 w 102"/>
                <a:gd name="T13" fmla="*/ 10 h 226"/>
                <a:gd name="T14" fmla="*/ 10 w 102"/>
                <a:gd name="T15" fmla="*/ 13 h 226"/>
                <a:gd name="T16" fmla="*/ 10 w 102"/>
                <a:gd name="T17" fmla="*/ 13 h 226"/>
                <a:gd name="T18" fmla="*/ 10 w 102"/>
                <a:gd name="T19" fmla="*/ 15 h 226"/>
                <a:gd name="T20" fmla="*/ 10 w 102"/>
                <a:gd name="T21" fmla="*/ 17 h 226"/>
                <a:gd name="T22" fmla="*/ 9 w 102"/>
                <a:gd name="T23" fmla="*/ 18 h 226"/>
                <a:gd name="T24" fmla="*/ 10 w 102"/>
                <a:gd name="T25" fmla="*/ 20 h 226"/>
                <a:gd name="T26" fmla="*/ 9 w 102"/>
                <a:gd name="T27" fmla="*/ 22 h 226"/>
                <a:gd name="T28" fmla="*/ 9 w 102"/>
                <a:gd name="T29" fmla="*/ 23 h 226"/>
                <a:gd name="T30" fmla="*/ 9 w 102"/>
                <a:gd name="T31" fmla="*/ 26 h 226"/>
                <a:gd name="T32" fmla="*/ 8 w 102"/>
                <a:gd name="T33" fmla="*/ 27 h 226"/>
                <a:gd name="T34" fmla="*/ 7 w 102"/>
                <a:gd name="T35" fmla="*/ 28 h 226"/>
                <a:gd name="T36" fmla="*/ 6 w 102"/>
                <a:gd name="T37" fmla="*/ 29 h 226"/>
                <a:gd name="T38" fmla="*/ 5 w 102"/>
                <a:gd name="T39" fmla="*/ 29 h 226"/>
                <a:gd name="T40" fmla="*/ 4 w 102"/>
                <a:gd name="T41" fmla="*/ 29 h 226"/>
                <a:gd name="T42" fmla="*/ 2 w 102"/>
                <a:gd name="T43" fmla="*/ 28 h 226"/>
                <a:gd name="T44" fmla="*/ 1 w 102"/>
                <a:gd name="T45" fmla="*/ 28 h 226"/>
                <a:gd name="T46" fmla="*/ 0 w 102"/>
                <a:gd name="T47" fmla="*/ 27 h 226"/>
                <a:gd name="T48" fmla="*/ 0 w 102"/>
                <a:gd name="T49" fmla="*/ 26 h 226"/>
                <a:gd name="T50" fmla="*/ 0 w 102"/>
                <a:gd name="T51" fmla="*/ 21 h 226"/>
                <a:gd name="T52" fmla="*/ 0 w 102"/>
                <a:gd name="T53" fmla="*/ 20 h 226"/>
                <a:gd name="T54" fmla="*/ 0 w 102"/>
                <a:gd name="T55" fmla="*/ 18 h 226"/>
                <a:gd name="T56" fmla="*/ 1 w 102"/>
                <a:gd name="T57" fmla="*/ 17 h 226"/>
                <a:gd name="T58" fmla="*/ 0 w 102"/>
                <a:gd name="T59" fmla="*/ 17 h 226"/>
                <a:gd name="T60" fmla="*/ 0 w 102"/>
                <a:gd name="T61" fmla="*/ 14 h 226"/>
                <a:gd name="T62" fmla="*/ 1 w 102"/>
                <a:gd name="T63" fmla="*/ 14 h 226"/>
                <a:gd name="T64" fmla="*/ 1 w 102"/>
                <a:gd name="T65" fmla="*/ 12 h 226"/>
                <a:gd name="T66" fmla="*/ 1 w 102"/>
                <a:gd name="T67" fmla="*/ 10 h 226"/>
                <a:gd name="T68" fmla="*/ 2 w 102"/>
                <a:gd name="T69" fmla="*/ 9 h 226"/>
                <a:gd name="T70" fmla="*/ 2 w 102"/>
                <a:gd name="T71" fmla="*/ 8 h 226"/>
                <a:gd name="T72" fmla="*/ 1 w 102"/>
                <a:gd name="T73" fmla="*/ 7 h 226"/>
                <a:gd name="T74" fmla="*/ 2 w 102"/>
                <a:gd name="T75" fmla="*/ 3 h 226"/>
                <a:gd name="T76" fmla="*/ 2 w 102"/>
                <a:gd name="T77" fmla="*/ 0 h 2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226">
                  <a:moveTo>
                    <a:pt x="18" y="0"/>
                  </a:moveTo>
                  <a:lnTo>
                    <a:pt x="102" y="12"/>
                  </a:lnTo>
                  <a:lnTo>
                    <a:pt x="97" y="27"/>
                  </a:lnTo>
                  <a:lnTo>
                    <a:pt x="93" y="58"/>
                  </a:lnTo>
                  <a:lnTo>
                    <a:pt x="88" y="65"/>
                  </a:lnTo>
                  <a:lnTo>
                    <a:pt x="86" y="78"/>
                  </a:lnTo>
                  <a:lnTo>
                    <a:pt x="90" y="79"/>
                  </a:lnTo>
                  <a:lnTo>
                    <a:pt x="88" y="101"/>
                  </a:lnTo>
                  <a:lnTo>
                    <a:pt x="83" y="104"/>
                  </a:lnTo>
                  <a:lnTo>
                    <a:pt x="84" y="118"/>
                  </a:lnTo>
                  <a:lnTo>
                    <a:pt x="83" y="133"/>
                  </a:lnTo>
                  <a:lnTo>
                    <a:pt x="79" y="142"/>
                  </a:lnTo>
                  <a:lnTo>
                    <a:pt x="81" y="154"/>
                  </a:lnTo>
                  <a:lnTo>
                    <a:pt x="79" y="169"/>
                  </a:lnTo>
                  <a:lnTo>
                    <a:pt x="75" y="180"/>
                  </a:lnTo>
                  <a:lnTo>
                    <a:pt x="73" y="202"/>
                  </a:lnTo>
                  <a:lnTo>
                    <a:pt x="68" y="215"/>
                  </a:lnTo>
                  <a:lnTo>
                    <a:pt x="63" y="220"/>
                  </a:lnTo>
                  <a:lnTo>
                    <a:pt x="53" y="225"/>
                  </a:lnTo>
                  <a:lnTo>
                    <a:pt x="43" y="226"/>
                  </a:lnTo>
                  <a:lnTo>
                    <a:pt x="33" y="226"/>
                  </a:lnTo>
                  <a:lnTo>
                    <a:pt x="22" y="224"/>
                  </a:lnTo>
                  <a:lnTo>
                    <a:pt x="13" y="219"/>
                  </a:lnTo>
                  <a:lnTo>
                    <a:pt x="5" y="214"/>
                  </a:lnTo>
                  <a:lnTo>
                    <a:pt x="0" y="207"/>
                  </a:lnTo>
                  <a:lnTo>
                    <a:pt x="5" y="164"/>
                  </a:lnTo>
                  <a:lnTo>
                    <a:pt x="3" y="157"/>
                  </a:lnTo>
                  <a:lnTo>
                    <a:pt x="4" y="142"/>
                  </a:lnTo>
                  <a:lnTo>
                    <a:pt x="10" y="134"/>
                  </a:lnTo>
                  <a:lnTo>
                    <a:pt x="4" y="133"/>
                  </a:lnTo>
                  <a:lnTo>
                    <a:pt x="7" y="106"/>
                  </a:lnTo>
                  <a:lnTo>
                    <a:pt x="12" y="105"/>
                  </a:lnTo>
                  <a:lnTo>
                    <a:pt x="10" y="91"/>
                  </a:lnTo>
                  <a:lnTo>
                    <a:pt x="11" y="79"/>
                  </a:lnTo>
                  <a:lnTo>
                    <a:pt x="17" y="69"/>
                  </a:lnTo>
                  <a:lnTo>
                    <a:pt x="18" y="58"/>
                  </a:lnTo>
                  <a:lnTo>
                    <a:pt x="14" y="50"/>
                  </a:lnTo>
                  <a:lnTo>
                    <a:pt x="18" y="22"/>
                  </a:lnTo>
                  <a:lnTo>
                    <a:pt x="18" y="0"/>
                  </a:lnTo>
                  <a:close/>
                </a:path>
              </a:pathLst>
            </a:custGeom>
            <a:solidFill>
              <a:srgbClr val="A8A5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64" name="Freeform 127"/>
            <p:cNvSpPr>
              <a:spLocks noChangeAspect="1"/>
            </p:cNvSpPr>
            <p:nvPr/>
          </p:nvSpPr>
          <p:spPr bwMode="auto">
            <a:xfrm>
              <a:off x="2060" y="2752"/>
              <a:ext cx="157" cy="22"/>
            </a:xfrm>
            <a:custGeom>
              <a:avLst/>
              <a:gdLst>
                <a:gd name="T0" fmla="*/ 0 w 313"/>
                <a:gd name="T1" fmla="*/ 0 h 44"/>
                <a:gd name="T2" fmla="*/ 3 w 313"/>
                <a:gd name="T3" fmla="*/ 1 h 44"/>
                <a:gd name="T4" fmla="*/ 5 w 313"/>
                <a:gd name="T5" fmla="*/ 1 h 44"/>
                <a:gd name="T6" fmla="*/ 8 w 313"/>
                <a:gd name="T7" fmla="*/ 2 h 44"/>
                <a:gd name="T8" fmla="*/ 10 w 313"/>
                <a:gd name="T9" fmla="*/ 2 h 44"/>
                <a:gd name="T10" fmla="*/ 13 w 313"/>
                <a:gd name="T11" fmla="*/ 2 h 44"/>
                <a:gd name="T12" fmla="*/ 15 w 313"/>
                <a:gd name="T13" fmla="*/ 3 h 44"/>
                <a:gd name="T14" fmla="*/ 18 w 313"/>
                <a:gd name="T15" fmla="*/ 3 h 44"/>
                <a:gd name="T16" fmla="*/ 20 w 313"/>
                <a:gd name="T17" fmla="*/ 3 h 44"/>
                <a:gd name="T18" fmla="*/ 22 w 313"/>
                <a:gd name="T19" fmla="*/ 4 h 44"/>
                <a:gd name="T20" fmla="*/ 25 w 313"/>
                <a:gd name="T21" fmla="*/ 4 h 44"/>
                <a:gd name="T22" fmla="*/ 27 w 313"/>
                <a:gd name="T23" fmla="*/ 4 h 44"/>
                <a:gd name="T24" fmla="*/ 30 w 313"/>
                <a:gd name="T25" fmla="*/ 4 h 44"/>
                <a:gd name="T26" fmla="*/ 32 w 313"/>
                <a:gd name="T27" fmla="*/ 5 h 44"/>
                <a:gd name="T28" fmla="*/ 35 w 313"/>
                <a:gd name="T29" fmla="*/ 5 h 44"/>
                <a:gd name="T30" fmla="*/ 37 w 313"/>
                <a:gd name="T31" fmla="*/ 5 h 44"/>
                <a:gd name="T32" fmla="*/ 40 w 313"/>
                <a:gd name="T33" fmla="*/ 5 h 44"/>
                <a:gd name="T34" fmla="*/ 38 w 313"/>
                <a:gd name="T35" fmla="*/ 5 h 44"/>
                <a:gd name="T36" fmla="*/ 36 w 313"/>
                <a:gd name="T37" fmla="*/ 6 h 44"/>
                <a:gd name="T38" fmla="*/ 33 w 313"/>
                <a:gd name="T39" fmla="*/ 6 h 44"/>
                <a:gd name="T40" fmla="*/ 31 w 313"/>
                <a:gd name="T41" fmla="*/ 6 h 44"/>
                <a:gd name="T42" fmla="*/ 29 w 313"/>
                <a:gd name="T43" fmla="*/ 6 h 44"/>
                <a:gd name="T44" fmla="*/ 26 w 313"/>
                <a:gd name="T45" fmla="*/ 6 h 44"/>
                <a:gd name="T46" fmla="*/ 24 w 313"/>
                <a:gd name="T47" fmla="*/ 5 h 44"/>
                <a:gd name="T48" fmla="*/ 21 w 313"/>
                <a:gd name="T49" fmla="*/ 5 h 44"/>
                <a:gd name="T50" fmla="*/ 19 w 313"/>
                <a:gd name="T51" fmla="*/ 5 h 44"/>
                <a:gd name="T52" fmla="*/ 16 w 313"/>
                <a:gd name="T53" fmla="*/ 5 h 44"/>
                <a:gd name="T54" fmla="*/ 14 w 313"/>
                <a:gd name="T55" fmla="*/ 4 h 44"/>
                <a:gd name="T56" fmla="*/ 11 w 313"/>
                <a:gd name="T57" fmla="*/ 4 h 44"/>
                <a:gd name="T58" fmla="*/ 9 w 313"/>
                <a:gd name="T59" fmla="*/ 3 h 44"/>
                <a:gd name="T60" fmla="*/ 6 w 313"/>
                <a:gd name="T61" fmla="*/ 3 h 44"/>
                <a:gd name="T62" fmla="*/ 4 w 313"/>
                <a:gd name="T63" fmla="*/ 3 h 44"/>
                <a:gd name="T64" fmla="*/ 2 w 313"/>
                <a:gd name="T65" fmla="*/ 3 h 44"/>
                <a:gd name="T66" fmla="*/ 0 w 313"/>
                <a:gd name="T67" fmla="*/ 0 h 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3" h="44">
                  <a:moveTo>
                    <a:pt x="0" y="0"/>
                  </a:moveTo>
                  <a:lnTo>
                    <a:pt x="20" y="3"/>
                  </a:lnTo>
                  <a:lnTo>
                    <a:pt x="39" y="7"/>
                  </a:lnTo>
                  <a:lnTo>
                    <a:pt x="59" y="10"/>
                  </a:lnTo>
                  <a:lnTo>
                    <a:pt x="78" y="13"/>
                  </a:lnTo>
                  <a:lnTo>
                    <a:pt x="98" y="16"/>
                  </a:lnTo>
                  <a:lnTo>
                    <a:pt x="117" y="18"/>
                  </a:lnTo>
                  <a:lnTo>
                    <a:pt x="137" y="21"/>
                  </a:lnTo>
                  <a:lnTo>
                    <a:pt x="157" y="23"/>
                  </a:lnTo>
                  <a:lnTo>
                    <a:pt x="176" y="25"/>
                  </a:lnTo>
                  <a:lnTo>
                    <a:pt x="196" y="28"/>
                  </a:lnTo>
                  <a:lnTo>
                    <a:pt x="215" y="30"/>
                  </a:lnTo>
                  <a:lnTo>
                    <a:pt x="235" y="31"/>
                  </a:lnTo>
                  <a:lnTo>
                    <a:pt x="255" y="33"/>
                  </a:lnTo>
                  <a:lnTo>
                    <a:pt x="274" y="35"/>
                  </a:lnTo>
                  <a:lnTo>
                    <a:pt x="294" y="36"/>
                  </a:lnTo>
                  <a:lnTo>
                    <a:pt x="313" y="37"/>
                  </a:lnTo>
                  <a:lnTo>
                    <a:pt x="298" y="40"/>
                  </a:lnTo>
                  <a:lnTo>
                    <a:pt x="281" y="43"/>
                  </a:lnTo>
                  <a:lnTo>
                    <a:pt x="264" y="44"/>
                  </a:lnTo>
                  <a:lnTo>
                    <a:pt x="245" y="44"/>
                  </a:lnTo>
                  <a:lnTo>
                    <a:pt x="226" y="43"/>
                  </a:lnTo>
                  <a:lnTo>
                    <a:pt x="206" y="42"/>
                  </a:lnTo>
                  <a:lnTo>
                    <a:pt x="187" y="40"/>
                  </a:lnTo>
                  <a:lnTo>
                    <a:pt x="166" y="38"/>
                  </a:lnTo>
                  <a:lnTo>
                    <a:pt x="146" y="36"/>
                  </a:lnTo>
                  <a:lnTo>
                    <a:pt x="126" y="33"/>
                  </a:lnTo>
                  <a:lnTo>
                    <a:pt x="105" y="30"/>
                  </a:lnTo>
                  <a:lnTo>
                    <a:pt x="85" y="28"/>
                  </a:lnTo>
                  <a:lnTo>
                    <a:pt x="67" y="24"/>
                  </a:lnTo>
                  <a:lnTo>
                    <a:pt x="48" y="22"/>
                  </a:lnTo>
                  <a:lnTo>
                    <a:pt x="30" y="20"/>
                  </a:lnTo>
                  <a:lnTo>
                    <a:pt x="14" y="17"/>
                  </a:lnTo>
                  <a:lnTo>
                    <a:pt x="0" y="0"/>
                  </a:lnTo>
                  <a:close/>
                </a:path>
              </a:pathLst>
            </a:custGeom>
            <a:solidFill>
              <a:srgbClr val="51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65" name="Freeform 128"/>
            <p:cNvSpPr>
              <a:spLocks noChangeAspect="1"/>
            </p:cNvSpPr>
            <p:nvPr/>
          </p:nvSpPr>
          <p:spPr bwMode="auto">
            <a:xfrm>
              <a:off x="2062" y="2776"/>
              <a:ext cx="152" cy="17"/>
            </a:xfrm>
            <a:custGeom>
              <a:avLst/>
              <a:gdLst>
                <a:gd name="T0" fmla="*/ 0 w 304"/>
                <a:gd name="T1" fmla="*/ 0 h 36"/>
                <a:gd name="T2" fmla="*/ 3 w 304"/>
                <a:gd name="T3" fmla="*/ 0 h 36"/>
                <a:gd name="T4" fmla="*/ 5 w 304"/>
                <a:gd name="T5" fmla="*/ 0 h 36"/>
                <a:gd name="T6" fmla="*/ 8 w 304"/>
                <a:gd name="T7" fmla="*/ 1 h 36"/>
                <a:gd name="T8" fmla="*/ 10 w 304"/>
                <a:gd name="T9" fmla="*/ 1 h 36"/>
                <a:gd name="T10" fmla="*/ 12 w 304"/>
                <a:gd name="T11" fmla="*/ 1 h 36"/>
                <a:gd name="T12" fmla="*/ 15 w 304"/>
                <a:gd name="T13" fmla="*/ 1 h 36"/>
                <a:gd name="T14" fmla="*/ 17 w 304"/>
                <a:gd name="T15" fmla="*/ 2 h 36"/>
                <a:gd name="T16" fmla="*/ 19 w 304"/>
                <a:gd name="T17" fmla="*/ 2 h 36"/>
                <a:gd name="T18" fmla="*/ 22 w 304"/>
                <a:gd name="T19" fmla="*/ 2 h 36"/>
                <a:gd name="T20" fmla="*/ 24 w 304"/>
                <a:gd name="T21" fmla="*/ 2 h 36"/>
                <a:gd name="T22" fmla="*/ 26 w 304"/>
                <a:gd name="T23" fmla="*/ 2 h 36"/>
                <a:gd name="T24" fmla="*/ 29 w 304"/>
                <a:gd name="T25" fmla="*/ 3 h 36"/>
                <a:gd name="T26" fmla="*/ 31 w 304"/>
                <a:gd name="T27" fmla="*/ 3 h 36"/>
                <a:gd name="T28" fmla="*/ 34 w 304"/>
                <a:gd name="T29" fmla="*/ 3 h 36"/>
                <a:gd name="T30" fmla="*/ 36 w 304"/>
                <a:gd name="T31" fmla="*/ 3 h 36"/>
                <a:gd name="T32" fmla="*/ 38 w 304"/>
                <a:gd name="T33" fmla="*/ 3 h 36"/>
                <a:gd name="T34" fmla="*/ 36 w 304"/>
                <a:gd name="T35" fmla="*/ 3 h 36"/>
                <a:gd name="T36" fmla="*/ 34 w 304"/>
                <a:gd name="T37" fmla="*/ 4 h 36"/>
                <a:gd name="T38" fmla="*/ 32 w 304"/>
                <a:gd name="T39" fmla="*/ 4 h 36"/>
                <a:gd name="T40" fmla="*/ 30 w 304"/>
                <a:gd name="T41" fmla="*/ 4 h 36"/>
                <a:gd name="T42" fmla="*/ 27 w 304"/>
                <a:gd name="T43" fmla="*/ 4 h 36"/>
                <a:gd name="T44" fmla="*/ 25 w 304"/>
                <a:gd name="T45" fmla="*/ 4 h 36"/>
                <a:gd name="T46" fmla="*/ 23 w 304"/>
                <a:gd name="T47" fmla="*/ 4 h 36"/>
                <a:gd name="T48" fmla="*/ 20 w 304"/>
                <a:gd name="T49" fmla="*/ 4 h 36"/>
                <a:gd name="T50" fmla="*/ 18 w 304"/>
                <a:gd name="T51" fmla="*/ 3 h 36"/>
                <a:gd name="T52" fmla="*/ 15 w 304"/>
                <a:gd name="T53" fmla="*/ 3 h 36"/>
                <a:gd name="T54" fmla="*/ 13 w 304"/>
                <a:gd name="T55" fmla="*/ 2 h 36"/>
                <a:gd name="T56" fmla="*/ 10 w 304"/>
                <a:gd name="T57" fmla="*/ 2 h 36"/>
                <a:gd name="T58" fmla="*/ 8 w 304"/>
                <a:gd name="T59" fmla="*/ 2 h 36"/>
                <a:gd name="T60" fmla="*/ 6 w 304"/>
                <a:gd name="T61" fmla="*/ 1 h 36"/>
                <a:gd name="T62" fmla="*/ 3 w 304"/>
                <a:gd name="T63" fmla="*/ 1 h 36"/>
                <a:gd name="T64" fmla="*/ 1 w 304"/>
                <a:gd name="T65" fmla="*/ 1 h 36"/>
                <a:gd name="T66" fmla="*/ 0 w 304"/>
                <a:gd name="T67" fmla="*/ 0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4" h="36">
                  <a:moveTo>
                    <a:pt x="0" y="0"/>
                  </a:moveTo>
                  <a:lnTo>
                    <a:pt x="19" y="3"/>
                  </a:lnTo>
                  <a:lnTo>
                    <a:pt x="38" y="6"/>
                  </a:lnTo>
                  <a:lnTo>
                    <a:pt x="57" y="8"/>
                  </a:lnTo>
                  <a:lnTo>
                    <a:pt x="76" y="11"/>
                  </a:lnTo>
                  <a:lnTo>
                    <a:pt x="95" y="13"/>
                  </a:lnTo>
                  <a:lnTo>
                    <a:pt x="114" y="15"/>
                  </a:lnTo>
                  <a:lnTo>
                    <a:pt x="133" y="18"/>
                  </a:lnTo>
                  <a:lnTo>
                    <a:pt x="152" y="20"/>
                  </a:lnTo>
                  <a:lnTo>
                    <a:pt x="170" y="21"/>
                  </a:lnTo>
                  <a:lnTo>
                    <a:pt x="190" y="23"/>
                  </a:lnTo>
                  <a:lnTo>
                    <a:pt x="208" y="24"/>
                  </a:lnTo>
                  <a:lnTo>
                    <a:pt x="228" y="26"/>
                  </a:lnTo>
                  <a:lnTo>
                    <a:pt x="246" y="26"/>
                  </a:lnTo>
                  <a:lnTo>
                    <a:pt x="266" y="26"/>
                  </a:lnTo>
                  <a:lnTo>
                    <a:pt x="284" y="26"/>
                  </a:lnTo>
                  <a:lnTo>
                    <a:pt x="304" y="26"/>
                  </a:lnTo>
                  <a:lnTo>
                    <a:pt x="288" y="30"/>
                  </a:lnTo>
                  <a:lnTo>
                    <a:pt x="271" y="34"/>
                  </a:lnTo>
                  <a:lnTo>
                    <a:pt x="253" y="35"/>
                  </a:lnTo>
                  <a:lnTo>
                    <a:pt x="235" y="36"/>
                  </a:lnTo>
                  <a:lnTo>
                    <a:pt x="216" y="36"/>
                  </a:lnTo>
                  <a:lnTo>
                    <a:pt x="197" y="36"/>
                  </a:lnTo>
                  <a:lnTo>
                    <a:pt x="177" y="35"/>
                  </a:lnTo>
                  <a:lnTo>
                    <a:pt x="157" y="33"/>
                  </a:lnTo>
                  <a:lnTo>
                    <a:pt x="137" y="30"/>
                  </a:lnTo>
                  <a:lnTo>
                    <a:pt x="117" y="27"/>
                  </a:lnTo>
                  <a:lnTo>
                    <a:pt x="97" y="24"/>
                  </a:lnTo>
                  <a:lnTo>
                    <a:pt x="78" y="21"/>
                  </a:lnTo>
                  <a:lnTo>
                    <a:pt x="59" y="19"/>
                  </a:lnTo>
                  <a:lnTo>
                    <a:pt x="41" y="15"/>
                  </a:lnTo>
                  <a:lnTo>
                    <a:pt x="23" y="13"/>
                  </a:lnTo>
                  <a:lnTo>
                    <a:pt x="6" y="11"/>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66" name="Freeform 129"/>
            <p:cNvSpPr>
              <a:spLocks noChangeAspect="1"/>
            </p:cNvSpPr>
            <p:nvPr/>
          </p:nvSpPr>
          <p:spPr bwMode="auto">
            <a:xfrm>
              <a:off x="2061" y="2795"/>
              <a:ext cx="152" cy="19"/>
            </a:xfrm>
            <a:custGeom>
              <a:avLst/>
              <a:gdLst>
                <a:gd name="T0" fmla="*/ 1 w 305"/>
                <a:gd name="T1" fmla="*/ 0 h 38"/>
                <a:gd name="T2" fmla="*/ 3 w 305"/>
                <a:gd name="T3" fmla="*/ 1 h 38"/>
                <a:gd name="T4" fmla="*/ 5 w 305"/>
                <a:gd name="T5" fmla="*/ 1 h 38"/>
                <a:gd name="T6" fmla="*/ 8 w 305"/>
                <a:gd name="T7" fmla="*/ 2 h 38"/>
                <a:gd name="T8" fmla="*/ 10 w 305"/>
                <a:gd name="T9" fmla="*/ 2 h 38"/>
                <a:gd name="T10" fmla="*/ 12 w 305"/>
                <a:gd name="T11" fmla="*/ 2 h 38"/>
                <a:gd name="T12" fmla="*/ 15 w 305"/>
                <a:gd name="T13" fmla="*/ 3 h 38"/>
                <a:gd name="T14" fmla="*/ 17 w 305"/>
                <a:gd name="T15" fmla="*/ 3 h 38"/>
                <a:gd name="T16" fmla="*/ 19 w 305"/>
                <a:gd name="T17" fmla="*/ 3 h 38"/>
                <a:gd name="T18" fmla="*/ 21 w 305"/>
                <a:gd name="T19" fmla="*/ 3 h 38"/>
                <a:gd name="T20" fmla="*/ 24 w 305"/>
                <a:gd name="T21" fmla="*/ 4 h 38"/>
                <a:gd name="T22" fmla="*/ 26 w 305"/>
                <a:gd name="T23" fmla="*/ 4 h 38"/>
                <a:gd name="T24" fmla="*/ 28 w 305"/>
                <a:gd name="T25" fmla="*/ 4 h 38"/>
                <a:gd name="T26" fmla="*/ 31 w 305"/>
                <a:gd name="T27" fmla="*/ 4 h 38"/>
                <a:gd name="T28" fmla="*/ 33 w 305"/>
                <a:gd name="T29" fmla="*/ 4 h 38"/>
                <a:gd name="T30" fmla="*/ 35 w 305"/>
                <a:gd name="T31" fmla="*/ 4 h 38"/>
                <a:gd name="T32" fmla="*/ 38 w 305"/>
                <a:gd name="T33" fmla="*/ 4 h 38"/>
                <a:gd name="T34" fmla="*/ 35 w 305"/>
                <a:gd name="T35" fmla="*/ 5 h 38"/>
                <a:gd name="T36" fmla="*/ 33 w 305"/>
                <a:gd name="T37" fmla="*/ 5 h 38"/>
                <a:gd name="T38" fmla="*/ 31 w 305"/>
                <a:gd name="T39" fmla="*/ 5 h 38"/>
                <a:gd name="T40" fmla="*/ 29 w 305"/>
                <a:gd name="T41" fmla="*/ 5 h 38"/>
                <a:gd name="T42" fmla="*/ 27 w 305"/>
                <a:gd name="T43" fmla="*/ 5 h 38"/>
                <a:gd name="T44" fmla="*/ 24 w 305"/>
                <a:gd name="T45" fmla="*/ 5 h 38"/>
                <a:gd name="T46" fmla="*/ 22 w 305"/>
                <a:gd name="T47" fmla="*/ 5 h 38"/>
                <a:gd name="T48" fmla="*/ 20 w 305"/>
                <a:gd name="T49" fmla="*/ 5 h 38"/>
                <a:gd name="T50" fmla="*/ 17 w 305"/>
                <a:gd name="T51" fmla="*/ 4 h 38"/>
                <a:gd name="T52" fmla="*/ 15 w 305"/>
                <a:gd name="T53" fmla="*/ 4 h 38"/>
                <a:gd name="T54" fmla="*/ 13 w 305"/>
                <a:gd name="T55" fmla="*/ 4 h 38"/>
                <a:gd name="T56" fmla="*/ 11 w 305"/>
                <a:gd name="T57" fmla="*/ 3 h 38"/>
                <a:gd name="T58" fmla="*/ 9 w 305"/>
                <a:gd name="T59" fmla="*/ 3 h 38"/>
                <a:gd name="T60" fmla="*/ 6 w 305"/>
                <a:gd name="T61" fmla="*/ 3 h 38"/>
                <a:gd name="T62" fmla="*/ 4 w 305"/>
                <a:gd name="T63" fmla="*/ 2 h 38"/>
                <a:gd name="T64" fmla="*/ 2 w 305"/>
                <a:gd name="T65" fmla="*/ 2 h 38"/>
                <a:gd name="T66" fmla="*/ 0 w 305"/>
                <a:gd name="T67" fmla="*/ 2 h 38"/>
                <a:gd name="T68" fmla="*/ 1 w 305"/>
                <a:gd name="T69" fmla="*/ 0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05" h="38">
                  <a:moveTo>
                    <a:pt x="9" y="0"/>
                  </a:moveTo>
                  <a:lnTo>
                    <a:pt x="28" y="4"/>
                  </a:lnTo>
                  <a:lnTo>
                    <a:pt x="47" y="6"/>
                  </a:lnTo>
                  <a:lnTo>
                    <a:pt x="66" y="10"/>
                  </a:lnTo>
                  <a:lnTo>
                    <a:pt x="84" y="12"/>
                  </a:lnTo>
                  <a:lnTo>
                    <a:pt x="103" y="15"/>
                  </a:lnTo>
                  <a:lnTo>
                    <a:pt x="121" y="18"/>
                  </a:lnTo>
                  <a:lnTo>
                    <a:pt x="138" y="20"/>
                  </a:lnTo>
                  <a:lnTo>
                    <a:pt x="157" y="21"/>
                  </a:lnTo>
                  <a:lnTo>
                    <a:pt x="175" y="23"/>
                  </a:lnTo>
                  <a:lnTo>
                    <a:pt x="194" y="25"/>
                  </a:lnTo>
                  <a:lnTo>
                    <a:pt x="212" y="26"/>
                  </a:lnTo>
                  <a:lnTo>
                    <a:pt x="231" y="26"/>
                  </a:lnTo>
                  <a:lnTo>
                    <a:pt x="249" y="27"/>
                  </a:lnTo>
                  <a:lnTo>
                    <a:pt x="267" y="26"/>
                  </a:lnTo>
                  <a:lnTo>
                    <a:pt x="286" y="26"/>
                  </a:lnTo>
                  <a:lnTo>
                    <a:pt x="305" y="25"/>
                  </a:lnTo>
                  <a:lnTo>
                    <a:pt x="286" y="38"/>
                  </a:lnTo>
                  <a:lnTo>
                    <a:pt x="269" y="38"/>
                  </a:lnTo>
                  <a:lnTo>
                    <a:pt x="250" y="38"/>
                  </a:lnTo>
                  <a:lnTo>
                    <a:pt x="233" y="37"/>
                  </a:lnTo>
                  <a:lnTo>
                    <a:pt x="216" y="37"/>
                  </a:lnTo>
                  <a:lnTo>
                    <a:pt x="197" y="36"/>
                  </a:lnTo>
                  <a:lnTo>
                    <a:pt x="180" y="34"/>
                  </a:lnTo>
                  <a:lnTo>
                    <a:pt x="161" y="33"/>
                  </a:lnTo>
                  <a:lnTo>
                    <a:pt x="143" y="30"/>
                  </a:lnTo>
                  <a:lnTo>
                    <a:pt x="126" y="28"/>
                  </a:lnTo>
                  <a:lnTo>
                    <a:pt x="107" y="26"/>
                  </a:lnTo>
                  <a:lnTo>
                    <a:pt x="90" y="23"/>
                  </a:lnTo>
                  <a:lnTo>
                    <a:pt x="72" y="21"/>
                  </a:lnTo>
                  <a:lnTo>
                    <a:pt x="53" y="18"/>
                  </a:lnTo>
                  <a:lnTo>
                    <a:pt x="36" y="15"/>
                  </a:lnTo>
                  <a:lnTo>
                    <a:pt x="17" y="13"/>
                  </a:lnTo>
                  <a:lnTo>
                    <a:pt x="0" y="11"/>
                  </a:lnTo>
                  <a:lnTo>
                    <a:pt x="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67" name="Freeform 130"/>
            <p:cNvSpPr>
              <a:spLocks noChangeAspect="1"/>
            </p:cNvSpPr>
            <p:nvPr/>
          </p:nvSpPr>
          <p:spPr bwMode="auto">
            <a:xfrm>
              <a:off x="2065" y="2712"/>
              <a:ext cx="165" cy="20"/>
            </a:xfrm>
            <a:custGeom>
              <a:avLst/>
              <a:gdLst>
                <a:gd name="T0" fmla="*/ 0 w 330"/>
                <a:gd name="T1" fmla="*/ 0 h 41"/>
                <a:gd name="T2" fmla="*/ 19 w 330"/>
                <a:gd name="T3" fmla="*/ 2 h 41"/>
                <a:gd name="T4" fmla="*/ 33 w 330"/>
                <a:gd name="T5" fmla="*/ 3 h 41"/>
                <a:gd name="T6" fmla="*/ 42 w 330"/>
                <a:gd name="T7" fmla="*/ 4 h 41"/>
                <a:gd name="T8" fmla="*/ 38 w 330"/>
                <a:gd name="T9" fmla="*/ 5 h 41"/>
                <a:gd name="T10" fmla="*/ 28 w 330"/>
                <a:gd name="T11" fmla="*/ 3 h 41"/>
                <a:gd name="T12" fmla="*/ 11 w 330"/>
                <a:gd name="T13" fmla="*/ 1 h 41"/>
                <a:gd name="T14" fmla="*/ 0 w 330"/>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0" h="41">
                  <a:moveTo>
                    <a:pt x="0" y="0"/>
                  </a:moveTo>
                  <a:lnTo>
                    <a:pt x="152" y="18"/>
                  </a:lnTo>
                  <a:lnTo>
                    <a:pt x="264" y="29"/>
                  </a:lnTo>
                  <a:lnTo>
                    <a:pt x="330" y="37"/>
                  </a:lnTo>
                  <a:lnTo>
                    <a:pt x="301" y="41"/>
                  </a:lnTo>
                  <a:lnTo>
                    <a:pt x="223" y="30"/>
                  </a:lnTo>
                  <a:lnTo>
                    <a:pt x="83" y="15"/>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68" name="Freeform 131"/>
            <p:cNvSpPr>
              <a:spLocks noChangeAspect="1"/>
            </p:cNvSpPr>
            <p:nvPr/>
          </p:nvSpPr>
          <p:spPr bwMode="auto">
            <a:xfrm>
              <a:off x="2066" y="2735"/>
              <a:ext cx="152" cy="19"/>
            </a:xfrm>
            <a:custGeom>
              <a:avLst/>
              <a:gdLst>
                <a:gd name="T0" fmla="*/ 3 w 304"/>
                <a:gd name="T1" fmla="*/ 0 h 38"/>
                <a:gd name="T2" fmla="*/ 22 w 304"/>
                <a:gd name="T3" fmla="*/ 3 h 38"/>
                <a:gd name="T4" fmla="*/ 38 w 304"/>
                <a:gd name="T5" fmla="*/ 4 h 38"/>
                <a:gd name="T6" fmla="*/ 36 w 304"/>
                <a:gd name="T7" fmla="*/ 5 h 38"/>
                <a:gd name="T8" fmla="*/ 16 w 304"/>
                <a:gd name="T9" fmla="*/ 3 h 38"/>
                <a:gd name="T10" fmla="*/ 0 w 304"/>
                <a:gd name="T11" fmla="*/ 2 h 38"/>
                <a:gd name="T12" fmla="*/ 1 w 304"/>
                <a:gd name="T13" fmla="*/ 0 h 38"/>
                <a:gd name="T14" fmla="*/ 3 w 304"/>
                <a:gd name="T15" fmla="*/ 0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4" h="38">
                  <a:moveTo>
                    <a:pt x="19" y="0"/>
                  </a:moveTo>
                  <a:lnTo>
                    <a:pt x="171" y="24"/>
                  </a:lnTo>
                  <a:lnTo>
                    <a:pt x="304" y="32"/>
                  </a:lnTo>
                  <a:lnTo>
                    <a:pt x="288" y="38"/>
                  </a:lnTo>
                  <a:lnTo>
                    <a:pt x="122" y="24"/>
                  </a:lnTo>
                  <a:lnTo>
                    <a:pt x="0" y="9"/>
                  </a:lnTo>
                  <a:lnTo>
                    <a:pt x="1" y="0"/>
                  </a:lnTo>
                  <a:lnTo>
                    <a:pt x="1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69" name="Freeform 132"/>
            <p:cNvSpPr>
              <a:spLocks noChangeAspect="1"/>
            </p:cNvSpPr>
            <p:nvPr/>
          </p:nvSpPr>
          <p:spPr bwMode="auto">
            <a:xfrm>
              <a:off x="2102" y="2751"/>
              <a:ext cx="55" cy="9"/>
            </a:xfrm>
            <a:custGeom>
              <a:avLst/>
              <a:gdLst>
                <a:gd name="T0" fmla="*/ 3 w 111"/>
                <a:gd name="T1" fmla="*/ 0 h 16"/>
                <a:gd name="T2" fmla="*/ 8 w 111"/>
                <a:gd name="T3" fmla="*/ 1 h 16"/>
                <a:gd name="T4" fmla="*/ 13 w 111"/>
                <a:gd name="T5" fmla="*/ 2 h 16"/>
                <a:gd name="T6" fmla="*/ 12 w 111"/>
                <a:gd name="T7" fmla="*/ 3 h 16"/>
                <a:gd name="T8" fmla="*/ 7 w 111"/>
                <a:gd name="T9" fmla="*/ 3 h 16"/>
                <a:gd name="T10" fmla="*/ 0 w 111"/>
                <a:gd name="T11" fmla="*/ 1 h 16"/>
                <a:gd name="T12" fmla="*/ 3 w 111"/>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 h="16">
                  <a:moveTo>
                    <a:pt x="25" y="0"/>
                  </a:moveTo>
                  <a:lnTo>
                    <a:pt x="71" y="6"/>
                  </a:lnTo>
                  <a:lnTo>
                    <a:pt x="111" y="10"/>
                  </a:lnTo>
                  <a:lnTo>
                    <a:pt x="97" y="16"/>
                  </a:lnTo>
                  <a:lnTo>
                    <a:pt x="61" y="15"/>
                  </a:lnTo>
                  <a:lnTo>
                    <a:pt x="0" y="7"/>
                  </a:lnTo>
                  <a:lnTo>
                    <a:pt x="25"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70" name="Freeform 133"/>
            <p:cNvSpPr>
              <a:spLocks noChangeAspect="1"/>
            </p:cNvSpPr>
            <p:nvPr/>
          </p:nvSpPr>
          <p:spPr bwMode="auto">
            <a:xfrm>
              <a:off x="2109" y="2772"/>
              <a:ext cx="40" cy="7"/>
            </a:xfrm>
            <a:custGeom>
              <a:avLst/>
              <a:gdLst>
                <a:gd name="T0" fmla="*/ 2 w 81"/>
                <a:gd name="T1" fmla="*/ 0 h 15"/>
                <a:gd name="T2" fmla="*/ 10 w 81"/>
                <a:gd name="T3" fmla="*/ 1 h 15"/>
                <a:gd name="T4" fmla="*/ 8 w 81"/>
                <a:gd name="T5" fmla="*/ 1 h 15"/>
                <a:gd name="T6" fmla="*/ 0 w 81"/>
                <a:gd name="T7" fmla="*/ 0 h 15"/>
                <a:gd name="T8" fmla="*/ 2 w 81"/>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15">
                  <a:moveTo>
                    <a:pt x="19" y="0"/>
                  </a:moveTo>
                  <a:lnTo>
                    <a:pt x="81" y="8"/>
                  </a:lnTo>
                  <a:lnTo>
                    <a:pt x="64" y="15"/>
                  </a:lnTo>
                  <a:lnTo>
                    <a:pt x="0" y="6"/>
                  </a:lnTo>
                  <a:lnTo>
                    <a:pt x="19"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71" name="Freeform 134"/>
            <p:cNvSpPr>
              <a:spLocks noChangeAspect="1"/>
            </p:cNvSpPr>
            <p:nvPr/>
          </p:nvSpPr>
          <p:spPr bwMode="auto">
            <a:xfrm>
              <a:off x="2111" y="2793"/>
              <a:ext cx="40" cy="7"/>
            </a:xfrm>
            <a:custGeom>
              <a:avLst/>
              <a:gdLst>
                <a:gd name="T0" fmla="*/ 1 w 81"/>
                <a:gd name="T1" fmla="*/ 0 h 15"/>
                <a:gd name="T2" fmla="*/ 5 w 81"/>
                <a:gd name="T3" fmla="*/ 0 h 15"/>
                <a:gd name="T4" fmla="*/ 10 w 81"/>
                <a:gd name="T5" fmla="*/ 1 h 15"/>
                <a:gd name="T6" fmla="*/ 7 w 81"/>
                <a:gd name="T7" fmla="*/ 1 h 15"/>
                <a:gd name="T8" fmla="*/ 0 w 81"/>
                <a:gd name="T9" fmla="*/ 1 h 15"/>
                <a:gd name="T10" fmla="*/ 1 w 81"/>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15">
                  <a:moveTo>
                    <a:pt x="8" y="0"/>
                  </a:moveTo>
                  <a:lnTo>
                    <a:pt x="42" y="4"/>
                  </a:lnTo>
                  <a:lnTo>
                    <a:pt x="81" y="9"/>
                  </a:lnTo>
                  <a:lnTo>
                    <a:pt x="60" y="15"/>
                  </a:lnTo>
                  <a:lnTo>
                    <a:pt x="0" y="9"/>
                  </a:lnTo>
                  <a:lnTo>
                    <a:pt x="8"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72" name="Freeform 135"/>
            <p:cNvSpPr>
              <a:spLocks noChangeAspect="1"/>
            </p:cNvSpPr>
            <p:nvPr/>
          </p:nvSpPr>
          <p:spPr bwMode="auto">
            <a:xfrm>
              <a:off x="2092" y="2823"/>
              <a:ext cx="79" cy="21"/>
            </a:xfrm>
            <a:custGeom>
              <a:avLst/>
              <a:gdLst>
                <a:gd name="T0" fmla="*/ 0 w 157"/>
                <a:gd name="T1" fmla="*/ 0 h 41"/>
                <a:gd name="T2" fmla="*/ 8 w 157"/>
                <a:gd name="T3" fmla="*/ 2 h 41"/>
                <a:gd name="T4" fmla="*/ 14 w 157"/>
                <a:gd name="T5" fmla="*/ 2 h 41"/>
                <a:gd name="T6" fmla="*/ 20 w 157"/>
                <a:gd name="T7" fmla="*/ 3 h 41"/>
                <a:gd name="T8" fmla="*/ 15 w 157"/>
                <a:gd name="T9" fmla="*/ 5 h 41"/>
                <a:gd name="T10" fmla="*/ 13 w 157"/>
                <a:gd name="T11" fmla="*/ 6 h 41"/>
                <a:gd name="T12" fmla="*/ 7 w 157"/>
                <a:gd name="T13" fmla="*/ 5 h 41"/>
                <a:gd name="T14" fmla="*/ 3 w 157"/>
                <a:gd name="T15" fmla="*/ 3 h 41"/>
                <a:gd name="T16" fmla="*/ 0 w 157"/>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 h="41">
                  <a:moveTo>
                    <a:pt x="0" y="0"/>
                  </a:moveTo>
                  <a:lnTo>
                    <a:pt x="60" y="10"/>
                  </a:lnTo>
                  <a:lnTo>
                    <a:pt x="111" y="16"/>
                  </a:lnTo>
                  <a:lnTo>
                    <a:pt x="157" y="19"/>
                  </a:lnTo>
                  <a:lnTo>
                    <a:pt x="119" y="37"/>
                  </a:lnTo>
                  <a:lnTo>
                    <a:pt x="103" y="41"/>
                  </a:lnTo>
                  <a:lnTo>
                    <a:pt x="53" y="37"/>
                  </a:lnTo>
                  <a:lnTo>
                    <a:pt x="21"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grpSp>
      <p:grpSp>
        <p:nvGrpSpPr>
          <p:cNvPr id="33798" name="Group 136"/>
          <p:cNvGrpSpPr>
            <a:grpSpLocks/>
          </p:cNvGrpSpPr>
          <p:nvPr/>
        </p:nvGrpSpPr>
        <p:grpSpPr bwMode="auto">
          <a:xfrm>
            <a:off x="6643688" y="2895600"/>
            <a:ext cx="695325" cy="1085850"/>
            <a:chOff x="674" y="2179"/>
            <a:chExt cx="438" cy="684"/>
          </a:xfrm>
        </p:grpSpPr>
        <p:sp>
          <p:nvSpPr>
            <p:cNvPr id="33943" name="Freeform 137"/>
            <p:cNvSpPr>
              <a:spLocks noChangeAspect="1"/>
            </p:cNvSpPr>
            <p:nvPr/>
          </p:nvSpPr>
          <p:spPr bwMode="auto">
            <a:xfrm>
              <a:off x="674" y="2179"/>
              <a:ext cx="434" cy="576"/>
            </a:xfrm>
            <a:custGeom>
              <a:avLst/>
              <a:gdLst>
                <a:gd name="T0" fmla="*/ 32 w 866"/>
                <a:gd name="T1" fmla="*/ 2 h 1153"/>
                <a:gd name="T2" fmla="*/ 26 w 866"/>
                <a:gd name="T3" fmla="*/ 4 h 1153"/>
                <a:gd name="T4" fmla="*/ 21 w 866"/>
                <a:gd name="T5" fmla="*/ 7 h 1153"/>
                <a:gd name="T6" fmla="*/ 16 w 866"/>
                <a:gd name="T7" fmla="*/ 11 h 1153"/>
                <a:gd name="T8" fmla="*/ 12 w 866"/>
                <a:gd name="T9" fmla="*/ 15 h 1153"/>
                <a:gd name="T10" fmla="*/ 8 w 866"/>
                <a:gd name="T11" fmla="*/ 19 h 1153"/>
                <a:gd name="T12" fmla="*/ 5 w 866"/>
                <a:gd name="T13" fmla="*/ 24 h 1153"/>
                <a:gd name="T14" fmla="*/ 4 w 866"/>
                <a:gd name="T15" fmla="*/ 29 h 1153"/>
                <a:gd name="T16" fmla="*/ 2 w 866"/>
                <a:gd name="T17" fmla="*/ 37 h 1153"/>
                <a:gd name="T18" fmla="*/ 0 w 866"/>
                <a:gd name="T19" fmla="*/ 49 h 1153"/>
                <a:gd name="T20" fmla="*/ 2 w 866"/>
                <a:gd name="T21" fmla="*/ 62 h 1153"/>
                <a:gd name="T22" fmla="*/ 6 w 866"/>
                <a:gd name="T23" fmla="*/ 76 h 1153"/>
                <a:gd name="T24" fmla="*/ 11 w 866"/>
                <a:gd name="T25" fmla="*/ 86 h 1153"/>
                <a:gd name="T26" fmla="*/ 14 w 866"/>
                <a:gd name="T27" fmla="*/ 90 h 1153"/>
                <a:gd name="T28" fmla="*/ 16 w 866"/>
                <a:gd name="T29" fmla="*/ 94 h 1153"/>
                <a:gd name="T30" fmla="*/ 18 w 866"/>
                <a:gd name="T31" fmla="*/ 99 h 1153"/>
                <a:gd name="T32" fmla="*/ 20 w 866"/>
                <a:gd name="T33" fmla="*/ 104 h 1153"/>
                <a:gd name="T34" fmla="*/ 22 w 866"/>
                <a:gd name="T35" fmla="*/ 109 h 1153"/>
                <a:gd name="T36" fmla="*/ 22 w 866"/>
                <a:gd name="T37" fmla="*/ 117 h 1153"/>
                <a:gd name="T38" fmla="*/ 22 w 866"/>
                <a:gd name="T39" fmla="*/ 127 h 1153"/>
                <a:gd name="T40" fmla="*/ 23 w 866"/>
                <a:gd name="T41" fmla="*/ 133 h 1153"/>
                <a:gd name="T42" fmla="*/ 24 w 866"/>
                <a:gd name="T43" fmla="*/ 137 h 1153"/>
                <a:gd name="T44" fmla="*/ 27 w 866"/>
                <a:gd name="T45" fmla="*/ 139 h 1153"/>
                <a:gd name="T46" fmla="*/ 32 w 866"/>
                <a:gd name="T47" fmla="*/ 140 h 1153"/>
                <a:gd name="T48" fmla="*/ 37 w 866"/>
                <a:gd name="T49" fmla="*/ 140 h 1153"/>
                <a:gd name="T50" fmla="*/ 42 w 866"/>
                <a:gd name="T51" fmla="*/ 141 h 1153"/>
                <a:gd name="T52" fmla="*/ 46 w 866"/>
                <a:gd name="T53" fmla="*/ 142 h 1153"/>
                <a:gd name="T54" fmla="*/ 51 w 866"/>
                <a:gd name="T55" fmla="*/ 142 h 1153"/>
                <a:gd name="T56" fmla="*/ 56 w 866"/>
                <a:gd name="T57" fmla="*/ 143 h 1153"/>
                <a:gd name="T58" fmla="*/ 61 w 866"/>
                <a:gd name="T59" fmla="*/ 143 h 1153"/>
                <a:gd name="T60" fmla="*/ 64 w 866"/>
                <a:gd name="T61" fmla="*/ 142 h 1153"/>
                <a:gd name="T62" fmla="*/ 66 w 866"/>
                <a:gd name="T63" fmla="*/ 139 h 1153"/>
                <a:gd name="T64" fmla="*/ 68 w 866"/>
                <a:gd name="T65" fmla="*/ 133 h 1153"/>
                <a:gd name="T66" fmla="*/ 70 w 866"/>
                <a:gd name="T67" fmla="*/ 124 h 1153"/>
                <a:gd name="T68" fmla="*/ 72 w 866"/>
                <a:gd name="T69" fmla="*/ 118 h 1153"/>
                <a:gd name="T70" fmla="*/ 73 w 866"/>
                <a:gd name="T71" fmla="*/ 116 h 1153"/>
                <a:gd name="T72" fmla="*/ 74 w 866"/>
                <a:gd name="T73" fmla="*/ 113 h 1153"/>
                <a:gd name="T74" fmla="*/ 75 w 866"/>
                <a:gd name="T75" fmla="*/ 110 h 1153"/>
                <a:gd name="T76" fmla="*/ 77 w 866"/>
                <a:gd name="T77" fmla="*/ 108 h 1153"/>
                <a:gd name="T78" fmla="*/ 79 w 866"/>
                <a:gd name="T79" fmla="*/ 105 h 1153"/>
                <a:gd name="T80" fmla="*/ 81 w 866"/>
                <a:gd name="T81" fmla="*/ 103 h 1153"/>
                <a:gd name="T82" fmla="*/ 83 w 866"/>
                <a:gd name="T83" fmla="*/ 100 h 1153"/>
                <a:gd name="T84" fmla="*/ 86 w 866"/>
                <a:gd name="T85" fmla="*/ 97 h 1153"/>
                <a:gd name="T86" fmla="*/ 91 w 866"/>
                <a:gd name="T87" fmla="*/ 93 h 1153"/>
                <a:gd name="T88" fmla="*/ 95 w 866"/>
                <a:gd name="T89" fmla="*/ 87 h 1153"/>
                <a:gd name="T90" fmla="*/ 99 w 866"/>
                <a:gd name="T91" fmla="*/ 80 h 1153"/>
                <a:gd name="T92" fmla="*/ 103 w 866"/>
                <a:gd name="T93" fmla="*/ 73 h 1153"/>
                <a:gd name="T94" fmla="*/ 106 w 866"/>
                <a:gd name="T95" fmla="*/ 64 h 1153"/>
                <a:gd name="T96" fmla="*/ 108 w 866"/>
                <a:gd name="T97" fmla="*/ 55 h 1153"/>
                <a:gd name="T98" fmla="*/ 109 w 866"/>
                <a:gd name="T99" fmla="*/ 45 h 1153"/>
                <a:gd name="T100" fmla="*/ 107 w 866"/>
                <a:gd name="T101" fmla="*/ 33 h 1153"/>
                <a:gd name="T102" fmla="*/ 102 w 866"/>
                <a:gd name="T103" fmla="*/ 23 h 1153"/>
                <a:gd name="T104" fmla="*/ 94 w 866"/>
                <a:gd name="T105" fmla="*/ 14 h 1153"/>
                <a:gd name="T106" fmla="*/ 85 w 866"/>
                <a:gd name="T107" fmla="*/ 8 h 1153"/>
                <a:gd name="T108" fmla="*/ 74 w 866"/>
                <a:gd name="T109" fmla="*/ 3 h 1153"/>
                <a:gd name="T110" fmla="*/ 63 w 866"/>
                <a:gd name="T111" fmla="*/ 1 h 1153"/>
                <a:gd name="T112" fmla="*/ 51 w 866"/>
                <a:gd name="T113" fmla="*/ 0 h 1153"/>
                <a:gd name="T114" fmla="*/ 40 w 866"/>
                <a:gd name="T115" fmla="*/ 0 h 11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66" h="1153">
                  <a:moveTo>
                    <a:pt x="280" y="10"/>
                  </a:moveTo>
                  <a:lnTo>
                    <a:pt x="256" y="18"/>
                  </a:lnTo>
                  <a:lnTo>
                    <a:pt x="231" y="26"/>
                  </a:lnTo>
                  <a:lnTo>
                    <a:pt x="208" y="36"/>
                  </a:lnTo>
                  <a:lnTo>
                    <a:pt x="185" y="48"/>
                  </a:lnTo>
                  <a:lnTo>
                    <a:pt x="165" y="61"/>
                  </a:lnTo>
                  <a:lnTo>
                    <a:pt x="144" y="74"/>
                  </a:lnTo>
                  <a:lnTo>
                    <a:pt x="125" y="88"/>
                  </a:lnTo>
                  <a:lnTo>
                    <a:pt x="107" y="104"/>
                  </a:lnTo>
                  <a:lnTo>
                    <a:pt x="91" y="121"/>
                  </a:lnTo>
                  <a:lnTo>
                    <a:pt x="76" y="138"/>
                  </a:lnTo>
                  <a:lnTo>
                    <a:pt x="62" y="156"/>
                  </a:lnTo>
                  <a:lnTo>
                    <a:pt x="50" y="176"/>
                  </a:lnTo>
                  <a:lnTo>
                    <a:pt x="40" y="195"/>
                  </a:lnTo>
                  <a:lnTo>
                    <a:pt x="32" y="217"/>
                  </a:lnTo>
                  <a:lnTo>
                    <a:pt x="25" y="238"/>
                  </a:lnTo>
                  <a:lnTo>
                    <a:pt x="21" y="261"/>
                  </a:lnTo>
                  <a:lnTo>
                    <a:pt x="9" y="301"/>
                  </a:lnTo>
                  <a:lnTo>
                    <a:pt x="1" y="346"/>
                  </a:lnTo>
                  <a:lnTo>
                    <a:pt x="0" y="392"/>
                  </a:lnTo>
                  <a:lnTo>
                    <a:pt x="3" y="443"/>
                  </a:lnTo>
                  <a:lnTo>
                    <a:pt x="11" y="496"/>
                  </a:lnTo>
                  <a:lnTo>
                    <a:pt x="26" y="553"/>
                  </a:lnTo>
                  <a:lnTo>
                    <a:pt x="48" y="613"/>
                  </a:lnTo>
                  <a:lnTo>
                    <a:pt x="76" y="676"/>
                  </a:lnTo>
                  <a:lnTo>
                    <a:pt x="85" y="693"/>
                  </a:lnTo>
                  <a:lnTo>
                    <a:pt x="95" y="709"/>
                  </a:lnTo>
                  <a:lnTo>
                    <a:pt x="105" y="727"/>
                  </a:lnTo>
                  <a:lnTo>
                    <a:pt x="114" y="743"/>
                  </a:lnTo>
                  <a:lnTo>
                    <a:pt x="123" y="759"/>
                  </a:lnTo>
                  <a:lnTo>
                    <a:pt x="133" y="776"/>
                  </a:lnTo>
                  <a:lnTo>
                    <a:pt x="143" y="792"/>
                  </a:lnTo>
                  <a:lnTo>
                    <a:pt x="152" y="810"/>
                  </a:lnTo>
                  <a:lnTo>
                    <a:pt x="158" y="833"/>
                  </a:lnTo>
                  <a:lnTo>
                    <a:pt x="165" y="855"/>
                  </a:lnTo>
                  <a:lnTo>
                    <a:pt x="170" y="878"/>
                  </a:lnTo>
                  <a:lnTo>
                    <a:pt x="176" y="901"/>
                  </a:lnTo>
                  <a:lnTo>
                    <a:pt x="176" y="939"/>
                  </a:lnTo>
                  <a:lnTo>
                    <a:pt x="176" y="977"/>
                  </a:lnTo>
                  <a:lnTo>
                    <a:pt x="176" y="1016"/>
                  </a:lnTo>
                  <a:lnTo>
                    <a:pt x="176" y="1054"/>
                  </a:lnTo>
                  <a:lnTo>
                    <a:pt x="181" y="1069"/>
                  </a:lnTo>
                  <a:lnTo>
                    <a:pt x="186" y="1083"/>
                  </a:lnTo>
                  <a:lnTo>
                    <a:pt x="191" y="1098"/>
                  </a:lnTo>
                  <a:lnTo>
                    <a:pt x="196" y="1111"/>
                  </a:lnTo>
                  <a:lnTo>
                    <a:pt x="215" y="1115"/>
                  </a:lnTo>
                  <a:lnTo>
                    <a:pt x="235" y="1117"/>
                  </a:lnTo>
                  <a:lnTo>
                    <a:pt x="253" y="1121"/>
                  </a:lnTo>
                  <a:lnTo>
                    <a:pt x="273" y="1124"/>
                  </a:lnTo>
                  <a:lnTo>
                    <a:pt x="291" y="1126"/>
                  </a:lnTo>
                  <a:lnTo>
                    <a:pt x="311" y="1129"/>
                  </a:lnTo>
                  <a:lnTo>
                    <a:pt x="329" y="1132"/>
                  </a:lnTo>
                  <a:lnTo>
                    <a:pt x="348" y="1134"/>
                  </a:lnTo>
                  <a:lnTo>
                    <a:pt x="367" y="1137"/>
                  </a:lnTo>
                  <a:lnTo>
                    <a:pt x="386" y="1139"/>
                  </a:lnTo>
                  <a:lnTo>
                    <a:pt x="404" y="1141"/>
                  </a:lnTo>
                  <a:lnTo>
                    <a:pt x="424" y="1144"/>
                  </a:lnTo>
                  <a:lnTo>
                    <a:pt x="442" y="1146"/>
                  </a:lnTo>
                  <a:lnTo>
                    <a:pt x="462" y="1148"/>
                  </a:lnTo>
                  <a:lnTo>
                    <a:pt x="480" y="1151"/>
                  </a:lnTo>
                  <a:lnTo>
                    <a:pt x="500" y="1153"/>
                  </a:lnTo>
                  <a:lnTo>
                    <a:pt x="508" y="1141"/>
                  </a:lnTo>
                  <a:lnTo>
                    <a:pt x="516" y="1129"/>
                  </a:lnTo>
                  <a:lnTo>
                    <a:pt x="524" y="1117"/>
                  </a:lnTo>
                  <a:lnTo>
                    <a:pt x="532" y="1106"/>
                  </a:lnTo>
                  <a:lnTo>
                    <a:pt x="540" y="1069"/>
                  </a:lnTo>
                  <a:lnTo>
                    <a:pt x="548" y="1033"/>
                  </a:lnTo>
                  <a:lnTo>
                    <a:pt x="555" y="996"/>
                  </a:lnTo>
                  <a:lnTo>
                    <a:pt x="563" y="959"/>
                  </a:lnTo>
                  <a:lnTo>
                    <a:pt x="568" y="949"/>
                  </a:lnTo>
                  <a:lnTo>
                    <a:pt x="572" y="939"/>
                  </a:lnTo>
                  <a:lnTo>
                    <a:pt x="577" y="928"/>
                  </a:lnTo>
                  <a:lnTo>
                    <a:pt x="583" y="918"/>
                  </a:lnTo>
                  <a:lnTo>
                    <a:pt x="587" y="908"/>
                  </a:lnTo>
                  <a:lnTo>
                    <a:pt x="592" y="897"/>
                  </a:lnTo>
                  <a:lnTo>
                    <a:pt x="597" y="886"/>
                  </a:lnTo>
                  <a:lnTo>
                    <a:pt x="601" y="875"/>
                  </a:lnTo>
                  <a:lnTo>
                    <a:pt x="609" y="865"/>
                  </a:lnTo>
                  <a:lnTo>
                    <a:pt x="617" y="856"/>
                  </a:lnTo>
                  <a:lnTo>
                    <a:pt x="626" y="845"/>
                  </a:lnTo>
                  <a:lnTo>
                    <a:pt x="635" y="835"/>
                  </a:lnTo>
                  <a:lnTo>
                    <a:pt x="644" y="825"/>
                  </a:lnTo>
                  <a:lnTo>
                    <a:pt x="652" y="814"/>
                  </a:lnTo>
                  <a:lnTo>
                    <a:pt x="661" y="805"/>
                  </a:lnTo>
                  <a:lnTo>
                    <a:pt x="670" y="795"/>
                  </a:lnTo>
                  <a:lnTo>
                    <a:pt x="685" y="780"/>
                  </a:lnTo>
                  <a:lnTo>
                    <a:pt x="703" y="762"/>
                  </a:lnTo>
                  <a:lnTo>
                    <a:pt x="720" y="744"/>
                  </a:lnTo>
                  <a:lnTo>
                    <a:pt x="737" y="722"/>
                  </a:lnTo>
                  <a:lnTo>
                    <a:pt x="756" y="699"/>
                  </a:lnTo>
                  <a:lnTo>
                    <a:pt x="774" y="674"/>
                  </a:lnTo>
                  <a:lnTo>
                    <a:pt x="791" y="647"/>
                  </a:lnTo>
                  <a:lnTo>
                    <a:pt x="807" y="618"/>
                  </a:lnTo>
                  <a:lnTo>
                    <a:pt x="822" y="587"/>
                  </a:lnTo>
                  <a:lnTo>
                    <a:pt x="836" y="554"/>
                  </a:lnTo>
                  <a:lnTo>
                    <a:pt x="847" y="519"/>
                  </a:lnTo>
                  <a:lnTo>
                    <a:pt x="856" y="482"/>
                  </a:lnTo>
                  <a:lnTo>
                    <a:pt x="863" y="444"/>
                  </a:lnTo>
                  <a:lnTo>
                    <a:pt x="866" y="403"/>
                  </a:lnTo>
                  <a:lnTo>
                    <a:pt x="866" y="361"/>
                  </a:lnTo>
                  <a:lnTo>
                    <a:pt x="863" y="316"/>
                  </a:lnTo>
                  <a:lnTo>
                    <a:pt x="851" y="269"/>
                  </a:lnTo>
                  <a:lnTo>
                    <a:pt x="833" y="225"/>
                  </a:lnTo>
                  <a:lnTo>
                    <a:pt x="810" y="185"/>
                  </a:lnTo>
                  <a:lnTo>
                    <a:pt x="781" y="151"/>
                  </a:lnTo>
                  <a:lnTo>
                    <a:pt x="749" y="118"/>
                  </a:lnTo>
                  <a:lnTo>
                    <a:pt x="712" y="91"/>
                  </a:lnTo>
                  <a:lnTo>
                    <a:pt x="673" y="68"/>
                  </a:lnTo>
                  <a:lnTo>
                    <a:pt x="631" y="47"/>
                  </a:lnTo>
                  <a:lnTo>
                    <a:pt x="587" y="31"/>
                  </a:lnTo>
                  <a:lnTo>
                    <a:pt x="542" y="18"/>
                  </a:lnTo>
                  <a:lnTo>
                    <a:pt x="497" y="8"/>
                  </a:lnTo>
                  <a:lnTo>
                    <a:pt x="451" y="2"/>
                  </a:lnTo>
                  <a:lnTo>
                    <a:pt x="406" y="0"/>
                  </a:lnTo>
                  <a:lnTo>
                    <a:pt x="363" y="0"/>
                  </a:lnTo>
                  <a:lnTo>
                    <a:pt x="320" y="3"/>
                  </a:lnTo>
                  <a:lnTo>
                    <a:pt x="280" y="10"/>
                  </a:lnTo>
                  <a:close/>
                </a:path>
              </a:pathLst>
            </a:custGeom>
            <a:solidFill>
              <a:srgbClr val="EDC6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44" name="Freeform 138"/>
            <p:cNvSpPr>
              <a:spLocks noChangeAspect="1"/>
            </p:cNvSpPr>
            <p:nvPr/>
          </p:nvSpPr>
          <p:spPr bwMode="auto">
            <a:xfrm>
              <a:off x="676" y="2181"/>
              <a:ext cx="436" cy="565"/>
            </a:xfrm>
            <a:custGeom>
              <a:avLst/>
              <a:gdLst>
                <a:gd name="T0" fmla="*/ 38 w 872"/>
                <a:gd name="T1" fmla="*/ 2 h 1129"/>
                <a:gd name="T2" fmla="*/ 32 w 872"/>
                <a:gd name="T3" fmla="*/ 4 h 1129"/>
                <a:gd name="T4" fmla="*/ 27 w 872"/>
                <a:gd name="T5" fmla="*/ 6 h 1129"/>
                <a:gd name="T6" fmla="*/ 22 w 872"/>
                <a:gd name="T7" fmla="*/ 9 h 1129"/>
                <a:gd name="T8" fmla="*/ 17 w 872"/>
                <a:gd name="T9" fmla="*/ 12 h 1129"/>
                <a:gd name="T10" fmla="*/ 13 w 872"/>
                <a:gd name="T11" fmla="*/ 15 h 1129"/>
                <a:gd name="T12" fmla="*/ 10 w 872"/>
                <a:gd name="T13" fmla="*/ 19 h 1129"/>
                <a:gd name="T14" fmla="*/ 6 w 872"/>
                <a:gd name="T15" fmla="*/ 24 h 1129"/>
                <a:gd name="T16" fmla="*/ 4 w 872"/>
                <a:gd name="T17" fmla="*/ 29 h 1129"/>
                <a:gd name="T18" fmla="*/ 2 w 872"/>
                <a:gd name="T19" fmla="*/ 34 h 1129"/>
                <a:gd name="T20" fmla="*/ 1 w 872"/>
                <a:gd name="T21" fmla="*/ 39 h 1129"/>
                <a:gd name="T22" fmla="*/ 0 w 872"/>
                <a:gd name="T23" fmla="*/ 46 h 1129"/>
                <a:gd name="T24" fmla="*/ 1 w 872"/>
                <a:gd name="T25" fmla="*/ 52 h 1129"/>
                <a:gd name="T26" fmla="*/ 1 w 872"/>
                <a:gd name="T27" fmla="*/ 59 h 1129"/>
                <a:gd name="T28" fmla="*/ 3 w 872"/>
                <a:gd name="T29" fmla="*/ 66 h 1129"/>
                <a:gd name="T30" fmla="*/ 6 w 872"/>
                <a:gd name="T31" fmla="*/ 74 h 1129"/>
                <a:gd name="T32" fmla="*/ 9 w 872"/>
                <a:gd name="T33" fmla="*/ 83 h 1129"/>
                <a:gd name="T34" fmla="*/ 19 w 872"/>
                <a:gd name="T35" fmla="*/ 100 h 1129"/>
                <a:gd name="T36" fmla="*/ 23 w 872"/>
                <a:gd name="T37" fmla="*/ 110 h 1129"/>
                <a:gd name="T38" fmla="*/ 22 w 872"/>
                <a:gd name="T39" fmla="*/ 131 h 1129"/>
                <a:gd name="T40" fmla="*/ 25 w 872"/>
                <a:gd name="T41" fmla="*/ 137 h 1129"/>
                <a:gd name="T42" fmla="*/ 64 w 872"/>
                <a:gd name="T43" fmla="*/ 142 h 1129"/>
                <a:gd name="T44" fmla="*/ 67 w 872"/>
                <a:gd name="T45" fmla="*/ 137 h 1129"/>
                <a:gd name="T46" fmla="*/ 71 w 872"/>
                <a:gd name="T47" fmla="*/ 120 h 1129"/>
                <a:gd name="T48" fmla="*/ 76 w 872"/>
                <a:gd name="T49" fmla="*/ 109 h 1129"/>
                <a:gd name="T50" fmla="*/ 85 w 872"/>
                <a:gd name="T51" fmla="*/ 99 h 1129"/>
                <a:gd name="T52" fmla="*/ 86 w 872"/>
                <a:gd name="T53" fmla="*/ 97 h 1129"/>
                <a:gd name="T54" fmla="*/ 89 w 872"/>
                <a:gd name="T55" fmla="*/ 95 h 1129"/>
                <a:gd name="T56" fmla="*/ 91 w 872"/>
                <a:gd name="T57" fmla="*/ 93 h 1129"/>
                <a:gd name="T58" fmla="*/ 93 w 872"/>
                <a:gd name="T59" fmla="*/ 91 h 1129"/>
                <a:gd name="T60" fmla="*/ 95 w 872"/>
                <a:gd name="T61" fmla="*/ 88 h 1129"/>
                <a:gd name="T62" fmla="*/ 98 w 872"/>
                <a:gd name="T63" fmla="*/ 85 h 1129"/>
                <a:gd name="T64" fmla="*/ 100 w 872"/>
                <a:gd name="T65" fmla="*/ 82 h 1129"/>
                <a:gd name="T66" fmla="*/ 102 w 872"/>
                <a:gd name="T67" fmla="*/ 78 h 1129"/>
                <a:gd name="T68" fmla="*/ 104 w 872"/>
                <a:gd name="T69" fmla="*/ 74 h 1129"/>
                <a:gd name="T70" fmla="*/ 105 w 872"/>
                <a:gd name="T71" fmla="*/ 70 h 1129"/>
                <a:gd name="T72" fmla="*/ 107 w 872"/>
                <a:gd name="T73" fmla="*/ 66 h 1129"/>
                <a:gd name="T74" fmla="*/ 108 w 872"/>
                <a:gd name="T75" fmla="*/ 62 h 1129"/>
                <a:gd name="T76" fmla="*/ 109 w 872"/>
                <a:gd name="T77" fmla="*/ 57 h 1129"/>
                <a:gd name="T78" fmla="*/ 109 w 872"/>
                <a:gd name="T79" fmla="*/ 52 h 1129"/>
                <a:gd name="T80" fmla="*/ 109 w 872"/>
                <a:gd name="T81" fmla="*/ 47 h 1129"/>
                <a:gd name="T82" fmla="*/ 109 w 872"/>
                <a:gd name="T83" fmla="*/ 41 h 1129"/>
                <a:gd name="T84" fmla="*/ 108 w 872"/>
                <a:gd name="T85" fmla="*/ 35 h 1129"/>
                <a:gd name="T86" fmla="*/ 105 w 872"/>
                <a:gd name="T87" fmla="*/ 30 h 1129"/>
                <a:gd name="T88" fmla="*/ 102 w 872"/>
                <a:gd name="T89" fmla="*/ 25 h 1129"/>
                <a:gd name="T90" fmla="*/ 99 w 872"/>
                <a:gd name="T91" fmla="*/ 20 h 1129"/>
                <a:gd name="T92" fmla="*/ 95 w 872"/>
                <a:gd name="T93" fmla="*/ 16 h 1129"/>
                <a:gd name="T94" fmla="*/ 91 w 872"/>
                <a:gd name="T95" fmla="*/ 13 h 1129"/>
                <a:gd name="T96" fmla="*/ 86 w 872"/>
                <a:gd name="T97" fmla="*/ 10 h 1129"/>
                <a:gd name="T98" fmla="*/ 81 w 872"/>
                <a:gd name="T99" fmla="*/ 7 h 1129"/>
                <a:gd name="T100" fmla="*/ 76 w 872"/>
                <a:gd name="T101" fmla="*/ 5 h 1129"/>
                <a:gd name="T102" fmla="*/ 70 w 872"/>
                <a:gd name="T103" fmla="*/ 3 h 1129"/>
                <a:gd name="T104" fmla="*/ 65 w 872"/>
                <a:gd name="T105" fmla="*/ 2 h 1129"/>
                <a:gd name="T106" fmla="*/ 59 w 872"/>
                <a:gd name="T107" fmla="*/ 1 h 1129"/>
                <a:gd name="T108" fmla="*/ 54 w 872"/>
                <a:gd name="T109" fmla="*/ 0 h 1129"/>
                <a:gd name="T110" fmla="*/ 48 w 872"/>
                <a:gd name="T111" fmla="*/ 0 h 1129"/>
                <a:gd name="T112" fmla="*/ 43 w 872"/>
                <a:gd name="T113" fmla="*/ 1 h 1129"/>
                <a:gd name="T114" fmla="*/ 38 w 872"/>
                <a:gd name="T115" fmla="*/ 2 h 11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72" h="1129">
                  <a:moveTo>
                    <a:pt x="301" y="9"/>
                  </a:moveTo>
                  <a:lnTo>
                    <a:pt x="255" y="26"/>
                  </a:lnTo>
                  <a:lnTo>
                    <a:pt x="212" y="44"/>
                  </a:lnTo>
                  <a:lnTo>
                    <a:pt x="172" y="66"/>
                  </a:lnTo>
                  <a:lnTo>
                    <a:pt x="135" y="91"/>
                  </a:lnTo>
                  <a:lnTo>
                    <a:pt x="103" y="120"/>
                  </a:lnTo>
                  <a:lnTo>
                    <a:pt x="74" y="151"/>
                  </a:lnTo>
                  <a:lnTo>
                    <a:pt x="48" y="187"/>
                  </a:lnTo>
                  <a:lnTo>
                    <a:pt x="29" y="225"/>
                  </a:lnTo>
                  <a:lnTo>
                    <a:pt x="14" y="268"/>
                  </a:lnTo>
                  <a:lnTo>
                    <a:pt x="4" y="312"/>
                  </a:lnTo>
                  <a:lnTo>
                    <a:pt x="0" y="361"/>
                  </a:lnTo>
                  <a:lnTo>
                    <a:pt x="1" y="413"/>
                  </a:lnTo>
                  <a:lnTo>
                    <a:pt x="8" y="469"/>
                  </a:lnTo>
                  <a:lnTo>
                    <a:pt x="23" y="528"/>
                  </a:lnTo>
                  <a:lnTo>
                    <a:pt x="44" y="590"/>
                  </a:lnTo>
                  <a:lnTo>
                    <a:pt x="72" y="657"/>
                  </a:lnTo>
                  <a:lnTo>
                    <a:pt x="152" y="796"/>
                  </a:lnTo>
                  <a:lnTo>
                    <a:pt x="177" y="880"/>
                  </a:lnTo>
                  <a:lnTo>
                    <a:pt x="176" y="1043"/>
                  </a:lnTo>
                  <a:lnTo>
                    <a:pt x="196" y="1090"/>
                  </a:lnTo>
                  <a:lnTo>
                    <a:pt x="509" y="1129"/>
                  </a:lnTo>
                  <a:lnTo>
                    <a:pt x="533" y="1096"/>
                  </a:lnTo>
                  <a:lnTo>
                    <a:pt x="565" y="954"/>
                  </a:lnTo>
                  <a:lnTo>
                    <a:pt x="603" y="870"/>
                  </a:lnTo>
                  <a:lnTo>
                    <a:pt x="673" y="791"/>
                  </a:lnTo>
                  <a:lnTo>
                    <a:pt x="688" y="776"/>
                  </a:lnTo>
                  <a:lnTo>
                    <a:pt x="705" y="759"/>
                  </a:lnTo>
                  <a:lnTo>
                    <a:pt x="722" y="741"/>
                  </a:lnTo>
                  <a:lnTo>
                    <a:pt x="741" y="721"/>
                  </a:lnTo>
                  <a:lnTo>
                    <a:pt x="758" y="698"/>
                  </a:lnTo>
                  <a:lnTo>
                    <a:pt x="777" y="675"/>
                  </a:lnTo>
                  <a:lnTo>
                    <a:pt x="794" y="649"/>
                  </a:lnTo>
                  <a:lnTo>
                    <a:pt x="810" y="621"/>
                  </a:lnTo>
                  <a:lnTo>
                    <a:pt x="826" y="591"/>
                  </a:lnTo>
                  <a:lnTo>
                    <a:pt x="839" y="559"/>
                  </a:lnTo>
                  <a:lnTo>
                    <a:pt x="851" y="526"/>
                  </a:lnTo>
                  <a:lnTo>
                    <a:pt x="861" y="490"/>
                  </a:lnTo>
                  <a:lnTo>
                    <a:pt x="868" y="452"/>
                  </a:lnTo>
                  <a:lnTo>
                    <a:pt x="872" y="412"/>
                  </a:lnTo>
                  <a:lnTo>
                    <a:pt x="872" y="369"/>
                  </a:lnTo>
                  <a:lnTo>
                    <a:pt x="870" y="324"/>
                  </a:lnTo>
                  <a:lnTo>
                    <a:pt x="857" y="277"/>
                  </a:lnTo>
                  <a:lnTo>
                    <a:pt x="839" y="233"/>
                  </a:lnTo>
                  <a:lnTo>
                    <a:pt x="816" y="193"/>
                  </a:lnTo>
                  <a:lnTo>
                    <a:pt x="788" y="157"/>
                  </a:lnTo>
                  <a:lnTo>
                    <a:pt x="757" y="126"/>
                  </a:lnTo>
                  <a:lnTo>
                    <a:pt x="722" y="97"/>
                  </a:lnTo>
                  <a:lnTo>
                    <a:pt x="684" y="73"/>
                  </a:lnTo>
                  <a:lnTo>
                    <a:pt x="645" y="52"/>
                  </a:lnTo>
                  <a:lnTo>
                    <a:pt x="603" y="35"/>
                  </a:lnTo>
                  <a:lnTo>
                    <a:pt x="560" y="21"/>
                  </a:lnTo>
                  <a:lnTo>
                    <a:pt x="516" y="11"/>
                  </a:lnTo>
                  <a:lnTo>
                    <a:pt x="471" y="5"/>
                  </a:lnTo>
                  <a:lnTo>
                    <a:pt x="427" y="0"/>
                  </a:lnTo>
                  <a:lnTo>
                    <a:pt x="384" y="0"/>
                  </a:lnTo>
                  <a:lnTo>
                    <a:pt x="341" y="4"/>
                  </a:lnTo>
                  <a:lnTo>
                    <a:pt x="301" y="9"/>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45" name="Freeform 139"/>
            <p:cNvSpPr>
              <a:spLocks noChangeAspect="1"/>
            </p:cNvSpPr>
            <p:nvPr/>
          </p:nvSpPr>
          <p:spPr bwMode="auto">
            <a:xfrm>
              <a:off x="696" y="2205"/>
              <a:ext cx="395" cy="531"/>
            </a:xfrm>
            <a:custGeom>
              <a:avLst/>
              <a:gdLst>
                <a:gd name="T0" fmla="*/ 35 w 790"/>
                <a:gd name="T1" fmla="*/ 0 h 1063"/>
                <a:gd name="T2" fmla="*/ 30 w 790"/>
                <a:gd name="T3" fmla="*/ 2 h 1063"/>
                <a:gd name="T4" fmla="*/ 25 w 790"/>
                <a:gd name="T5" fmla="*/ 4 h 1063"/>
                <a:gd name="T6" fmla="*/ 21 w 790"/>
                <a:gd name="T7" fmla="*/ 6 h 1063"/>
                <a:gd name="T8" fmla="*/ 16 w 790"/>
                <a:gd name="T9" fmla="*/ 9 h 1063"/>
                <a:gd name="T10" fmla="*/ 12 w 790"/>
                <a:gd name="T11" fmla="*/ 12 h 1063"/>
                <a:gd name="T12" fmla="*/ 9 w 790"/>
                <a:gd name="T13" fmla="*/ 16 h 1063"/>
                <a:gd name="T14" fmla="*/ 6 w 790"/>
                <a:gd name="T15" fmla="*/ 20 h 1063"/>
                <a:gd name="T16" fmla="*/ 4 w 790"/>
                <a:gd name="T17" fmla="*/ 24 h 1063"/>
                <a:gd name="T18" fmla="*/ 2 w 790"/>
                <a:gd name="T19" fmla="*/ 29 h 1063"/>
                <a:gd name="T20" fmla="*/ 1 w 790"/>
                <a:gd name="T21" fmla="*/ 34 h 1063"/>
                <a:gd name="T22" fmla="*/ 0 w 790"/>
                <a:gd name="T23" fmla="*/ 39 h 1063"/>
                <a:gd name="T24" fmla="*/ 1 w 790"/>
                <a:gd name="T25" fmla="*/ 45 h 1063"/>
                <a:gd name="T26" fmla="*/ 2 w 790"/>
                <a:gd name="T27" fmla="*/ 51 h 1063"/>
                <a:gd name="T28" fmla="*/ 3 w 790"/>
                <a:gd name="T29" fmla="*/ 58 h 1063"/>
                <a:gd name="T30" fmla="*/ 6 w 790"/>
                <a:gd name="T31" fmla="*/ 65 h 1063"/>
                <a:gd name="T32" fmla="*/ 10 w 790"/>
                <a:gd name="T33" fmla="*/ 72 h 1063"/>
                <a:gd name="T34" fmla="*/ 22 w 790"/>
                <a:gd name="T35" fmla="*/ 88 h 1063"/>
                <a:gd name="T36" fmla="*/ 24 w 790"/>
                <a:gd name="T37" fmla="*/ 97 h 1063"/>
                <a:gd name="T38" fmla="*/ 23 w 790"/>
                <a:gd name="T39" fmla="*/ 122 h 1063"/>
                <a:gd name="T40" fmla="*/ 28 w 790"/>
                <a:gd name="T41" fmla="*/ 129 h 1063"/>
                <a:gd name="T42" fmla="*/ 55 w 790"/>
                <a:gd name="T43" fmla="*/ 132 h 1063"/>
                <a:gd name="T44" fmla="*/ 60 w 790"/>
                <a:gd name="T45" fmla="*/ 128 h 1063"/>
                <a:gd name="T46" fmla="*/ 64 w 790"/>
                <a:gd name="T47" fmla="*/ 107 h 1063"/>
                <a:gd name="T48" fmla="*/ 68 w 790"/>
                <a:gd name="T49" fmla="*/ 97 h 1063"/>
                <a:gd name="T50" fmla="*/ 76 w 790"/>
                <a:gd name="T51" fmla="*/ 88 h 1063"/>
                <a:gd name="T52" fmla="*/ 78 w 790"/>
                <a:gd name="T53" fmla="*/ 87 h 1063"/>
                <a:gd name="T54" fmla="*/ 80 w 790"/>
                <a:gd name="T55" fmla="*/ 85 h 1063"/>
                <a:gd name="T56" fmla="*/ 82 w 790"/>
                <a:gd name="T57" fmla="*/ 82 h 1063"/>
                <a:gd name="T58" fmla="*/ 84 w 790"/>
                <a:gd name="T59" fmla="*/ 80 h 1063"/>
                <a:gd name="T60" fmla="*/ 86 w 790"/>
                <a:gd name="T61" fmla="*/ 77 h 1063"/>
                <a:gd name="T62" fmla="*/ 88 w 790"/>
                <a:gd name="T63" fmla="*/ 75 h 1063"/>
                <a:gd name="T64" fmla="*/ 90 w 790"/>
                <a:gd name="T65" fmla="*/ 72 h 1063"/>
                <a:gd name="T66" fmla="*/ 92 w 790"/>
                <a:gd name="T67" fmla="*/ 68 h 1063"/>
                <a:gd name="T68" fmla="*/ 93 w 790"/>
                <a:gd name="T69" fmla="*/ 65 h 1063"/>
                <a:gd name="T70" fmla="*/ 95 w 790"/>
                <a:gd name="T71" fmla="*/ 61 h 1063"/>
                <a:gd name="T72" fmla="*/ 96 w 790"/>
                <a:gd name="T73" fmla="*/ 58 h 1063"/>
                <a:gd name="T74" fmla="*/ 97 w 790"/>
                <a:gd name="T75" fmla="*/ 54 h 1063"/>
                <a:gd name="T76" fmla="*/ 98 w 790"/>
                <a:gd name="T77" fmla="*/ 49 h 1063"/>
                <a:gd name="T78" fmla="*/ 99 w 790"/>
                <a:gd name="T79" fmla="*/ 45 h 1063"/>
                <a:gd name="T80" fmla="*/ 99 w 790"/>
                <a:gd name="T81" fmla="*/ 40 h 1063"/>
                <a:gd name="T82" fmla="*/ 99 w 790"/>
                <a:gd name="T83" fmla="*/ 35 h 1063"/>
                <a:gd name="T84" fmla="*/ 98 w 790"/>
                <a:gd name="T85" fmla="*/ 30 h 1063"/>
                <a:gd name="T86" fmla="*/ 96 w 790"/>
                <a:gd name="T87" fmla="*/ 25 h 1063"/>
                <a:gd name="T88" fmla="*/ 93 w 790"/>
                <a:gd name="T89" fmla="*/ 21 h 1063"/>
                <a:gd name="T90" fmla="*/ 90 w 790"/>
                <a:gd name="T91" fmla="*/ 17 h 1063"/>
                <a:gd name="T92" fmla="*/ 86 w 790"/>
                <a:gd name="T93" fmla="*/ 13 h 1063"/>
                <a:gd name="T94" fmla="*/ 83 w 790"/>
                <a:gd name="T95" fmla="*/ 10 h 1063"/>
                <a:gd name="T96" fmla="*/ 78 w 790"/>
                <a:gd name="T97" fmla="*/ 8 h 1063"/>
                <a:gd name="T98" fmla="*/ 74 w 790"/>
                <a:gd name="T99" fmla="*/ 6 h 1063"/>
                <a:gd name="T100" fmla="*/ 69 w 790"/>
                <a:gd name="T101" fmla="*/ 4 h 1063"/>
                <a:gd name="T102" fmla="*/ 65 w 790"/>
                <a:gd name="T103" fmla="*/ 2 h 1063"/>
                <a:gd name="T104" fmla="*/ 60 w 790"/>
                <a:gd name="T105" fmla="*/ 1 h 1063"/>
                <a:gd name="T106" fmla="*/ 55 w 790"/>
                <a:gd name="T107" fmla="*/ 0 h 1063"/>
                <a:gd name="T108" fmla="*/ 50 w 790"/>
                <a:gd name="T109" fmla="*/ 0 h 1063"/>
                <a:gd name="T110" fmla="*/ 45 w 790"/>
                <a:gd name="T111" fmla="*/ 0 h 1063"/>
                <a:gd name="T112" fmla="*/ 40 w 790"/>
                <a:gd name="T113" fmla="*/ 0 h 1063"/>
                <a:gd name="T114" fmla="*/ 35 w 790"/>
                <a:gd name="T115" fmla="*/ 0 h 10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90" h="1063">
                  <a:moveTo>
                    <a:pt x="278" y="5"/>
                  </a:moveTo>
                  <a:lnTo>
                    <a:pt x="237" y="19"/>
                  </a:lnTo>
                  <a:lnTo>
                    <a:pt x="198" y="35"/>
                  </a:lnTo>
                  <a:lnTo>
                    <a:pt x="161" y="55"/>
                  </a:lnTo>
                  <a:lnTo>
                    <a:pt x="126" y="78"/>
                  </a:lnTo>
                  <a:lnTo>
                    <a:pt x="95" y="103"/>
                  </a:lnTo>
                  <a:lnTo>
                    <a:pt x="69" y="132"/>
                  </a:lnTo>
                  <a:lnTo>
                    <a:pt x="46" y="163"/>
                  </a:lnTo>
                  <a:lnTo>
                    <a:pt x="26" y="197"/>
                  </a:lnTo>
                  <a:lnTo>
                    <a:pt x="12" y="234"/>
                  </a:lnTo>
                  <a:lnTo>
                    <a:pt x="3" y="275"/>
                  </a:lnTo>
                  <a:lnTo>
                    <a:pt x="0" y="318"/>
                  </a:lnTo>
                  <a:lnTo>
                    <a:pt x="1" y="365"/>
                  </a:lnTo>
                  <a:lnTo>
                    <a:pt x="9" y="414"/>
                  </a:lnTo>
                  <a:lnTo>
                    <a:pt x="24" y="466"/>
                  </a:lnTo>
                  <a:lnTo>
                    <a:pt x="44" y="521"/>
                  </a:lnTo>
                  <a:lnTo>
                    <a:pt x="73" y="580"/>
                  </a:lnTo>
                  <a:lnTo>
                    <a:pt x="172" y="707"/>
                  </a:lnTo>
                  <a:lnTo>
                    <a:pt x="187" y="780"/>
                  </a:lnTo>
                  <a:lnTo>
                    <a:pt x="179" y="980"/>
                  </a:lnTo>
                  <a:lnTo>
                    <a:pt x="222" y="1034"/>
                  </a:lnTo>
                  <a:lnTo>
                    <a:pt x="433" y="1063"/>
                  </a:lnTo>
                  <a:lnTo>
                    <a:pt x="479" y="1026"/>
                  </a:lnTo>
                  <a:lnTo>
                    <a:pt x="509" y="858"/>
                  </a:lnTo>
                  <a:lnTo>
                    <a:pt x="543" y="783"/>
                  </a:lnTo>
                  <a:lnTo>
                    <a:pt x="602" y="711"/>
                  </a:lnTo>
                  <a:lnTo>
                    <a:pt x="617" y="696"/>
                  </a:lnTo>
                  <a:lnTo>
                    <a:pt x="633" y="680"/>
                  </a:lnTo>
                  <a:lnTo>
                    <a:pt x="649" y="663"/>
                  </a:lnTo>
                  <a:lnTo>
                    <a:pt x="667" y="643"/>
                  </a:lnTo>
                  <a:lnTo>
                    <a:pt x="683" y="623"/>
                  </a:lnTo>
                  <a:lnTo>
                    <a:pt x="699" y="601"/>
                  </a:lnTo>
                  <a:lnTo>
                    <a:pt x="715" y="577"/>
                  </a:lnTo>
                  <a:lnTo>
                    <a:pt x="730" y="551"/>
                  </a:lnTo>
                  <a:lnTo>
                    <a:pt x="744" y="524"/>
                  </a:lnTo>
                  <a:lnTo>
                    <a:pt x="756" y="495"/>
                  </a:lnTo>
                  <a:lnTo>
                    <a:pt x="767" y="465"/>
                  </a:lnTo>
                  <a:lnTo>
                    <a:pt x="776" y="433"/>
                  </a:lnTo>
                  <a:lnTo>
                    <a:pt x="783" y="398"/>
                  </a:lnTo>
                  <a:lnTo>
                    <a:pt x="788" y="362"/>
                  </a:lnTo>
                  <a:lnTo>
                    <a:pt x="790" y="324"/>
                  </a:lnTo>
                  <a:lnTo>
                    <a:pt x="789" y="285"/>
                  </a:lnTo>
                  <a:lnTo>
                    <a:pt x="777" y="242"/>
                  </a:lnTo>
                  <a:lnTo>
                    <a:pt x="761" y="204"/>
                  </a:lnTo>
                  <a:lnTo>
                    <a:pt x="740" y="170"/>
                  </a:lnTo>
                  <a:lnTo>
                    <a:pt x="716" y="139"/>
                  </a:lnTo>
                  <a:lnTo>
                    <a:pt x="688" y="111"/>
                  </a:lnTo>
                  <a:lnTo>
                    <a:pt x="657" y="86"/>
                  </a:lnTo>
                  <a:lnTo>
                    <a:pt x="624" y="65"/>
                  </a:lnTo>
                  <a:lnTo>
                    <a:pt x="589" y="48"/>
                  </a:lnTo>
                  <a:lnTo>
                    <a:pt x="551" y="33"/>
                  </a:lnTo>
                  <a:lnTo>
                    <a:pt x="513" y="21"/>
                  </a:lnTo>
                  <a:lnTo>
                    <a:pt x="473" y="12"/>
                  </a:lnTo>
                  <a:lnTo>
                    <a:pt x="434" y="5"/>
                  </a:lnTo>
                  <a:lnTo>
                    <a:pt x="394" y="2"/>
                  </a:lnTo>
                  <a:lnTo>
                    <a:pt x="354" y="0"/>
                  </a:lnTo>
                  <a:lnTo>
                    <a:pt x="315" y="2"/>
                  </a:lnTo>
                  <a:lnTo>
                    <a:pt x="278" y="5"/>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46" name="Freeform 140"/>
            <p:cNvSpPr>
              <a:spLocks noChangeAspect="1"/>
            </p:cNvSpPr>
            <p:nvPr/>
          </p:nvSpPr>
          <p:spPr bwMode="auto">
            <a:xfrm>
              <a:off x="707" y="2211"/>
              <a:ext cx="372" cy="524"/>
            </a:xfrm>
            <a:custGeom>
              <a:avLst/>
              <a:gdLst>
                <a:gd name="T0" fmla="*/ 29 w 744"/>
                <a:gd name="T1" fmla="*/ 2 h 1049"/>
                <a:gd name="T2" fmla="*/ 20 w 744"/>
                <a:gd name="T3" fmla="*/ 6 h 1049"/>
                <a:gd name="T4" fmla="*/ 12 w 744"/>
                <a:gd name="T5" fmla="*/ 12 h 1049"/>
                <a:gd name="T6" fmla="*/ 6 w 744"/>
                <a:gd name="T7" fmla="*/ 19 h 1049"/>
                <a:gd name="T8" fmla="*/ 2 w 744"/>
                <a:gd name="T9" fmla="*/ 28 h 1049"/>
                <a:gd name="T10" fmla="*/ 0 w 744"/>
                <a:gd name="T11" fmla="*/ 37 h 1049"/>
                <a:gd name="T12" fmla="*/ 2 w 744"/>
                <a:gd name="T13" fmla="*/ 49 h 1049"/>
                <a:gd name="T14" fmla="*/ 6 w 744"/>
                <a:gd name="T15" fmla="*/ 61 h 1049"/>
                <a:gd name="T16" fmla="*/ 11 w 744"/>
                <a:gd name="T17" fmla="*/ 70 h 1049"/>
                <a:gd name="T18" fmla="*/ 14 w 744"/>
                <a:gd name="T19" fmla="*/ 75 h 1049"/>
                <a:gd name="T20" fmla="*/ 17 w 744"/>
                <a:gd name="T21" fmla="*/ 80 h 1049"/>
                <a:gd name="T22" fmla="*/ 20 w 744"/>
                <a:gd name="T23" fmla="*/ 84 h 1049"/>
                <a:gd name="T24" fmla="*/ 21 w 744"/>
                <a:gd name="T25" fmla="*/ 89 h 1049"/>
                <a:gd name="T26" fmla="*/ 22 w 744"/>
                <a:gd name="T27" fmla="*/ 94 h 1049"/>
                <a:gd name="T28" fmla="*/ 22 w 744"/>
                <a:gd name="T29" fmla="*/ 102 h 1049"/>
                <a:gd name="T30" fmla="*/ 22 w 744"/>
                <a:gd name="T31" fmla="*/ 114 h 1049"/>
                <a:gd name="T32" fmla="*/ 22 w 744"/>
                <a:gd name="T33" fmla="*/ 121 h 1049"/>
                <a:gd name="T34" fmla="*/ 23 w 744"/>
                <a:gd name="T35" fmla="*/ 123 h 1049"/>
                <a:gd name="T36" fmla="*/ 25 w 744"/>
                <a:gd name="T37" fmla="*/ 125 h 1049"/>
                <a:gd name="T38" fmla="*/ 26 w 744"/>
                <a:gd name="T39" fmla="*/ 127 h 1049"/>
                <a:gd name="T40" fmla="*/ 28 w 744"/>
                <a:gd name="T41" fmla="*/ 128 h 1049"/>
                <a:gd name="T42" fmla="*/ 31 w 744"/>
                <a:gd name="T43" fmla="*/ 128 h 1049"/>
                <a:gd name="T44" fmla="*/ 34 w 744"/>
                <a:gd name="T45" fmla="*/ 128 h 1049"/>
                <a:gd name="T46" fmla="*/ 37 w 744"/>
                <a:gd name="T47" fmla="*/ 129 h 1049"/>
                <a:gd name="T48" fmla="*/ 40 w 744"/>
                <a:gd name="T49" fmla="*/ 129 h 1049"/>
                <a:gd name="T50" fmla="*/ 43 w 744"/>
                <a:gd name="T51" fmla="*/ 130 h 1049"/>
                <a:gd name="T52" fmla="*/ 46 w 744"/>
                <a:gd name="T53" fmla="*/ 130 h 1049"/>
                <a:gd name="T54" fmla="*/ 49 w 744"/>
                <a:gd name="T55" fmla="*/ 130 h 1049"/>
                <a:gd name="T56" fmla="*/ 52 w 744"/>
                <a:gd name="T57" fmla="*/ 130 h 1049"/>
                <a:gd name="T58" fmla="*/ 53 w 744"/>
                <a:gd name="T59" fmla="*/ 129 h 1049"/>
                <a:gd name="T60" fmla="*/ 54 w 744"/>
                <a:gd name="T61" fmla="*/ 128 h 1049"/>
                <a:gd name="T62" fmla="*/ 56 w 744"/>
                <a:gd name="T63" fmla="*/ 127 h 1049"/>
                <a:gd name="T64" fmla="*/ 57 w 744"/>
                <a:gd name="T65" fmla="*/ 121 h 1049"/>
                <a:gd name="T66" fmla="*/ 59 w 744"/>
                <a:gd name="T67" fmla="*/ 110 h 1049"/>
                <a:gd name="T68" fmla="*/ 61 w 744"/>
                <a:gd name="T69" fmla="*/ 103 h 1049"/>
                <a:gd name="T70" fmla="*/ 63 w 744"/>
                <a:gd name="T71" fmla="*/ 98 h 1049"/>
                <a:gd name="T72" fmla="*/ 65 w 744"/>
                <a:gd name="T73" fmla="*/ 95 h 1049"/>
                <a:gd name="T74" fmla="*/ 67 w 744"/>
                <a:gd name="T75" fmla="*/ 93 h 1049"/>
                <a:gd name="T76" fmla="*/ 69 w 744"/>
                <a:gd name="T77" fmla="*/ 90 h 1049"/>
                <a:gd name="T78" fmla="*/ 70 w 744"/>
                <a:gd name="T79" fmla="*/ 88 h 1049"/>
                <a:gd name="T80" fmla="*/ 73 w 744"/>
                <a:gd name="T81" fmla="*/ 85 h 1049"/>
                <a:gd name="T82" fmla="*/ 77 w 744"/>
                <a:gd name="T83" fmla="*/ 81 h 1049"/>
                <a:gd name="T84" fmla="*/ 81 w 744"/>
                <a:gd name="T85" fmla="*/ 76 h 1049"/>
                <a:gd name="T86" fmla="*/ 84 w 744"/>
                <a:gd name="T87" fmla="*/ 70 h 1049"/>
                <a:gd name="T88" fmla="*/ 88 w 744"/>
                <a:gd name="T89" fmla="*/ 64 h 1049"/>
                <a:gd name="T90" fmla="*/ 90 w 744"/>
                <a:gd name="T91" fmla="*/ 56 h 1049"/>
                <a:gd name="T92" fmla="*/ 93 w 744"/>
                <a:gd name="T93" fmla="*/ 48 h 1049"/>
                <a:gd name="T94" fmla="*/ 93 w 744"/>
                <a:gd name="T95" fmla="*/ 39 h 1049"/>
                <a:gd name="T96" fmla="*/ 92 w 744"/>
                <a:gd name="T97" fmla="*/ 29 h 1049"/>
                <a:gd name="T98" fmla="*/ 88 w 744"/>
                <a:gd name="T99" fmla="*/ 20 h 1049"/>
                <a:gd name="T100" fmla="*/ 82 w 744"/>
                <a:gd name="T101" fmla="*/ 13 h 1049"/>
                <a:gd name="T102" fmla="*/ 75 w 744"/>
                <a:gd name="T103" fmla="*/ 8 h 1049"/>
                <a:gd name="T104" fmla="*/ 66 w 744"/>
                <a:gd name="T105" fmla="*/ 4 h 1049"/>
                <a:gd name="T106" fmla="*/ 57 w 744"/>
                <a:gd name="T107" fmla="*/ 1 h 1049"/>
                <a:gd name="T108" fmla="*/ 48 w 744"/>
                <a:gd name="T109" fmla="*/ 0 h 1049"/>
                <a:gd name="T110" fmla="*/ 39 w 744"/>
                <a:gd name="T111" fmla="*/ 0 h 10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4" h="1049">
                  <a:moveTo>
                    <a:pt x="270" y="4"/>
                  </a:moveTo>
                  <a:lnTo>
                    <a:pt x="229" y="16"/>
                  </a:lnTo>
                  <a:lnTo>
                    <a:pt x="189" y="32"/>
                  </a:lnTo>
                  <a:lnTo>
                    <a:pt x="154" y="52"/>
                  </a:lnTo>
                  <a:lnTo>
                    <a:pt x="120" y="74"/>
                  </a:lnTo>
                  <a:lnTo>
                    <a:pt x="90" y="98"/>
                  </a:lnTo>
                  <a:lnTo>
                    <a:pt x="64" y="126"/>
                  </a:lnTo>
                  <a:lnTo>
                    <a:pt x="42" y="156"/>
                  </a:lnTo>
                  <a:lnTo>
                    <a:pt x="25" y="188"/>
                  </a:lnTo>
                  <a:lnTo>
                    <a:pt x="11" y="224"/>
                  </a:lnTo>
                  <a:lnTo>
                    <a:pt x="3" y="263"/>
                  </a:lnTo>
                  <a:lnTo>
                    <a:pt x="0" y="303"/>
                  </a:lnTo>
                  <a:lnTo>
                    <a:pt x="3" y="347"/>
                  </a:lnTo>
                  <a:lnTo>
                    <a:pt x="11" y="393"/>
                  </a:lnTo>
                  <a:lnTo>
                    <a:pt x="26" y="441"/>
                  </a:lnTo>
                  <a:lnTo>
                    <a:pt x="48" y="492"/>
                  </a:lnTo>
                  <a:lnTo>
                    <a:pt x="75" y="546"/>
                  </a:lnTo>
                  <a:lnTo>
                    <a:pt x="87" y="565"/>
                  </a:lnTo>
                  <a:lnTo>
                    <a:pt x="97" y="584"/>
                  </a:lnTo>
                  <a:lnTo>
                    <a:pt x="109" y="603"/>
                  </a:lnTo>
                  <a:lnTo>
                    <a:pt x="120" y="622"/>
                  </a:lnTo>
                  <a:lnTo>
                    <a:pt x="131" y="641"/>
                  </a:lnTo>
                  <a:lnTo>
                    <a:pt x="142" y="660"/>
                  </a:lnTo>
                  <a:lnTo>
                    <a:pt x="153" y="679"/>
                  </a:lnTo>
                  <a:lnTo>
                    <a:pt x="164" y="698"/>
                  </a:lnTo>
                  <a:lnTo>
                    <a:pt x="167" y="717"/>
                  </a:lnTo>
                  <a:lnTo>
                    <a:pt x="171" y="734"/>
                  </a:lnTo>
                  <a:lnTo>
                    <a:pt x="174" y="752"/>
                  </a:lnTo>
                  <a:lnTo>
                    <a:pt x="178" y="771"/>
                  </a:lnTo>
                  <a:lnTo>
                    <a:pt x="176" y="820"/>
                  </a:lnTo>
                  <a:lnTo>
                    <a:pt x="173" y="869"/>
                  </a:lnTo>
                  <a:lnTo>
                    <a:pt x="170" y="918"/>
                  </a:lnTo>
                  <a:lnTo>
                    <a:pt x="167" y="968"/>
                  </a:lnTo>
                  <a:lnTo>
                    <a:pt x="172" y="975"/>
                  </a:lnTo>
                  <a:lnTo>
                    <a:pt x="178" y="982"/>
                  </a:lnTo>
                  <a:lnTo>
                    <a:pt x="182" y="989"/>
                  </a:lnTo>
                  <a:lnTo>
                    <a:pt x="187" y="996"/>
                  </a:lnTo>
                  <a:lnTo>
                    <a:pt x="193" y="1003"/>
                  </a:lnTo>
                  <a:lnTo>
                    <a:pt x="197" y="1009"/>
                  </a:lnTo>
                  <a:lnTo>
                    <a:pt x="202" y="1016"/>
                  </a:lnTo>
                  <a:lnTo>
                    <a:pt x="207" y="1023"/>
                  </a:lnTo>
                  <a:lnTo>
                    <a:pt x="219" y="1024"/>
                  </a:lnTo>
                  <a:lnTo>
                    <a:pt x="232" y="1027"/>
                  </a:lnTo>
                  <a:lnTo>
                    <a:pt x="245" y="1028"/>
                  </a:lnTo>
                  <a:lnTo>
                    <a:pt x="256" y="1029"/>
                  </a:lnTo>
                  <a:lnTo>
                    <a:pt x="269" y="1031"/>
                  </a:lnTo>
                  <a:lnTo>
                    <a:pt x="282" y="1032"/>
                  </a:lnTo>
                  <a:lnTo>
                    <a:pt x="294" y="1034"/>
                  </a:lnTo>
                  <a:lnTo>
                    <a:pt x="306" y="1036"/>
                  </a:lnTo>
                  <a:lnTo>
                    <a:pt x="318" y="1037"/>
                  </a:lnTo>
                  <a:lnTo>
                    <a:pt x="331" y="1038"/>
                  </a:lnTo>
                  <a:lnTo>
                    <a:pt x="344" y="1041"/>
                  </a:lnTo>
                  <a:lnTo>
                    <a:pt x="355" y="1042"/>
                  </a:lnTo>
                  <a:lnTo>
                    <a:pt x="368" y="1044"/>
                  </a:lnTo>
                  <a:lnTo>
                    <a:pt x="381" y="1045"/>
                  </a:lnTo>
                  <a:lnTo>
                    <a:pt x="392" y="1047"/>
                  </a:lnTo>
                  <a:lnTo>
                    <a:pt x="405" y="1049"/>
                  </a:lnTo>
                  <a:lnTo>
                    <a:pt x="411" y="1044"/>
                  </a:lnTo>
                  <a:lnTo>
                    <a:pt x="416" y="1039"/>
                  </a:lnTo>
                  <a:lnTo>
                    <a:pt x="421" y="1035"/>
                  </a:lnTo>
                  <a:lnTo>
                    <a:pt x="427" y="1030"/>
                  </a:lnTo>
                  <a:lnTo>
                    <a:pt x="432" y="1026"/>
                  </a:lnTo>
                  <a:lnTo>
                    <a:pt x="437" y="1021"/>
                  </a:lnTo>
                  <a:lnTo>
                    <a:pt x="443" y="1016"/>
                  </a:lnTo>
                  <a:lnTo>
                    <a:pt x="449" y="1012"/>
                  </a:lnTo>
                  <a:lnTo>
                    <a:pt x="455" y="969"/>
                  </a:lnTo>
                  <a:lnTo>
                    <a:pt x="464" y="928"/>
                  </a:lnTo>
                  <a:lnTo>
                    <a:pt x="470" y="886"/>
                  </a:lnTo>
                  <a:lnTo>
                    <a:pt x="477" y="845"/>
                  </a:lnTo>
                  <a:lnTo>
                    <a:pt x="485" y="826"/>
                  </a:lnTo>
                  <a:lnTo>
                    <a:pt x="495" y="808"/>
                  </a:lnTo>
                  <a:lnTo>
                    <a:pt x="503" y="789"/>
                  </a:lnTo>
                  <a:lnTo>
                    <a:pt x="511" y="771"/>
                  </a:lnTo>
                  <a:lnTo>
                    <a:pt x="518" y="762"/>
                  </a:lnTo>
                  <a:lnTo>
                    <a:pt x="525" y="752"/>
                  </a:lnTo>
                  <a:lnTo>
                    <a:pt x="532" y="744"/>
                  </a:lnTo>
                  <a:lnTo>
                    <a:pt x="538" y="735"/>
                  </a:lnTo>
                  <a:lnTo>
                    <a:pt x="545" y="726"/>
                  </a:lnTo>
                  <a:lnTo>
                    <a:pt x="552" y="718"/>
                  </a:lnTo>
                  <a:lnTo>
                    <a:pt x="559" y="709"/>
                  </a:lnTo>
                  <a:lnTo>
                    <a:pt x="566" y="699"/>
                  </a:lnTo>
                  <a:lnTo>
                    <a:pt x="580" y="685"/>
                  </a:lnTo>
                  <a:lnTo>
                    <a:pt x="595" y="668"/>
                  </a:lnTo>
                  <a:lnTo>
                    <a:pt x="610" y="651"/>
                  </a:lnTo>
                  <a:lnTo>
                    <a:pt x="626" y="632"/>
                  </a:lnTo>
                  <a:lnTo>
                    <a:pt x="641" y="611"/>
                  </a:lnTo>
                  <a:lnTo>
                    <a:pt x="656" y="589"/>
                  </a:lnTo>
                  <a:lnTo>
                    <a:pt x="671" y="565"/>
                  </a:lnTo>
                  <a:lnTo>
                    <a:pt x="685" y="539"/>
                  </a:lnTo>
                  <a:lnTo>
                    <a:pt x="699" y="513"/>
                  </a:lnTo>
                  <a:lnTo>
                    <a:pt x="710" y="484"/>
                  </a:lnTo>
                  <a:lnTo>
                    <a:pt x="720" y="454"/>
                  </a:lnTo>
                  <a:lnTo>
                    <a:pt x="730" y="422"/>
                  </a:lnTo>
                  <a:lnTo>
                    <a:pt x="737" y="387"/>
                  </a:lnTo>
                  <a:lnTo>
                    <a:pt x="741" y="353"/>
                  </a:lnTo>
                  <a:lnTo>
                    <a:pt x="744" y="315"/>
                  </a:lnTo>
                  <a:lnTo>
                    <a:pt x="744" y="275"/>
                  </a:lnTo>
                  <a:lnTo>
                    <a:pt x="734" y="236"/>
                  </a:lnTo>
                  <a:lnTo>
                    <a:pt x="720" y="199"/>
                  </a:lnTo>
                  <a:lnTo>
                    <a:pt x="703" y="166"/>
                  </a:lnTo>
                  <a:lnTo>
                    <a:pt x="681" y="137"/>
                  </a:lnTo>
                  <a:lnTo>
                    <a:pt x="656" y="111"/>
                  </a:lnTo>
                  <a:lnTo>
                    <a:pt x="627" y="87"/>
                  </a:lnTo>
                  <a:lnTo>
                    <a:pt x="596" y="66"/>
                  </a:lnTo>
                  <a:lnTo>
                    <a:pt x="564" y="49"/>
                  </a:lnTo>
                  <a:lnTo>
                    <a:pt x="528" y="34"/>
                  </a:lnTo>
                  <a:lnTo>
                    <a:pt x="492" y="22"/>
                  </a:lnTo>
                  <a:lnTo>
                    <a:pt x="455" y="13"/>
                  </a:lnTo>
                  <a:lnTo>
                    <a:pt x="417" y="6"/>
                  </a:lnTo>
                  <a:lnTo>
                    <a:pt x="379" y="2"/>
                  </a:lnTo>
                  <a:lnTo>
                    <a:pt x="343" y="0"/>
                  </a:lnTo>
                  <a:lnTo>
                    <a:pt x="306" y="1"/>
                  </a:lnTo>
                  <a:lnTo>
                    <a:pt x="270" y="4"/>
                  </a:lnTo>
                  <a:close/>
                </a:path>
              </a:pathLst>
            </a:custGeom>
            <a:solidFill>
              <a:srgbClr val="FFCE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47" name="Freeform 141"/>
            <p:cNvSpPr>
              <a:spLocks noChangeAspect="1"/>
            </p:cNvSpPr>
            <p:nvPr/>
          </p:nvSpPr>
          <p:spPr bwMode="auto">
            <a:xfrm>
              <a:off x="719" y="2218"/>
              <a:ext cx="347" cy="517"/>
            </a:xfrm>
            <a:custGeom>
              <a:avLst/>
              <a:gdLst>
                <a:gd name="T0" fmla="*/ 27 w 695"/>
                <a:gd name="T1" fmla="*/ 2 h 1033"/>
                <a:gd name="T2" fmla="*/ 18 w 695"/>
                <a:gd name="T3" fmla="*/ 6 h 1033"/>
                <a:gd name="T4" fmla="*/ 10 w 695"/>
                <a:gd name="T5" fmla="*/ 12 h 1033"/>
                <a:gd name="T6" fmla="*/ 4 w 695"/>
                <a:gd name="T7" fmla="*/ 19 h 1033"/>
                <a:gd name="T8" fmla="*/ 1 w 695"/>
                <a:gd name="T9" fmla="*/ 27 h 1033"/>
                <a:gd name="T10" fmla="*/ 0 w 695"/>
                <a:gd name="T11" fmla="*/ 36 h 1033"/>
                <a:gd name="T12" fmla="*/ 1 w 695"/>
                <a:gd name="T13" fmla="*/ 47 h 1033"/>
                <a:gd name="T14" fmla="*/ 6 w 695"/>
                <a:gd name="T15" fmla="*/ 58 h 1033"/>
                <a:gd name="T16" fmla="*/ 10 w 695"/>
                <a:gd name="T17" fmla="*/ 67 h 1033"/>
                <a:gd name="T18" fmla="*/ 13 w 695"/>
                <a:gd name="T19" fmla="*/ 73 h 1033"/>
                <a:gd name="T20" fmla="*/ 15 w 695"/>
                <a:gd name="T21" fmla="*/ 78 h 1033"/>
                <a:gd name="T22" fmla="*/ 17 w 695"/>
                <a:gd name="T23" fmla="*/ 84 h 1033"/>
                <a:gd name="T24" fmla="*/ 19 w 695"/>
                <a:gd name="T25" fmla="*/ 89 h 1033"/>
                <a:gd name="T26" fmla="*/ 20 w 695"/>
                <a:gd name="T27" fmla="*/ 93 h 1033"/>
                <a:gd name="T28" fmla="*/ 20 w 695"/>
                <a:gd name="T29" fmla="*/ 102 h 1033"/>
                <a:gd name="T30" fmla="*/ 19 w 695"/>
                <a:gd name="T31" fmla="*/ 114 h 1033"/>
                <a:gd name="T32" fmla="*/ 19 w 695"/>
                <a:gd name="T33" fmla="*/ 121 h 1033"/>
                <a:gd name="T34" fmla="*/ 21 w 695"/>
                <a:gd name="T35" fmla="*/ 122 h 1033"/>
                <a:gd name="T36" fmla="*/ 22 w 695"/>
                <a:gd name="T37" fmla="*/ 124 h 1033"/>
                <a:gd name="T38" fmla="*/ 23 w 695"/>
                <a:gd name="T39" fmla="*/ 126 h 1033"/>
                <a:gd name="T40" fmla="*/ 25 w 695"/>
                <a:gd name="T41" fmla="*/ 127 h 1033"/>
                <a:gd name="T42" fmla="*/ 28 w 695"/>
                <a:gd name="T43" fmla="*/ 127 h 1033"/>
                <a:gd name="T44" fmla="*/ 31 w 695"/>
                <a:gd name="T45" fmla="*/ 128 h 1033"/>
                <a:gd name="T46" fmla="*/ 33 w 695"/>
                <a:gd name="T47" fmla="*/ 128 h 1033"/>
                <a:gd name="T48" fmla="*/ 36 w 695"/>
                <a:gd name="T49" fmla="*/ 128 h 1033"/>
                <a:gd name="T50" fmla="*/ 39 w 695"/>
                <a:gd name="T51" fmla="*/ 129 h 1033"/>
                <a:gd name="T52" fmla="*/ 42 w 695"/>
                <a:gd name="T53" fmla="*/ 129 h 1033"/>
                <a:gd name="T54" fmla="*/ 45 w 695"/>
                <a:gd name="T55" fmla="*/ 129 h 1033"/>
                <a:gd name="T56" fmla="*/ 47 w 695"/>
                <a:gd name="T57" fmla="*/ 129 h 1033"/>
                <a:gd name="T58" fmla="*/ 48 w 695"/>
                <a:gd name="T59" fmla="*/ 128 h 1033"/>
                <a:gd name="T60" fmla="*/ 50 w 695"/>
                <a:gd name="T61" fmla="*/ 127 h 1033"/>
                <a:gd name="T62" fmla="*/ 51 w 695"/>
                <a:gd name="T63" fmla="*/ 126 h 1033"/>
                <a:gd name="T64" fmla="*/ 52 w 695"/>
                <a:gd name="T65" fmla="*/ 120 h 1033"/>
                <a:gd name="T66" fmla="*/ 54 w 695"/>
                <a:gd name="T67" fmla="*/ 109 h 1033"/>
                <a:gd name="T68" fmla="*/ 56 w 695"/>
                <a:gd name="T69" fmla="*/ 102 h 1033"/>
                <a:gd name="T70" fmla="*/ 58 w 695"/>
                <a:gd name="T71" fmla="*/ 97 h 1033"/>
                <a:gd name="T72" fmla="*/ 60 w 695"/>
                <a:gd name="T73" fmla="*/ 94 h 1033"/>
                <a:gd name="T74" fmla="*/ 61 w 695"/>
                <a:gd name="T75" fmla="*/ 92 h 1033"/>
                <a:gd name="T76" fmla="*/ 63 w 695"/>
                <a:gd name="T77" fmla="*/ 90 h 1033"/>
                <a:gd name="T78" fmla="*/ 65 w 695"/>
                <a:gd name="T79" fmla="*/ 87 h 1033"/>
                <a:gd name="T80" fmla="*/ 69 w 695"/>
                <a:gd name="T81" fmla="*/ 82 h 1033"/>
                <a:gd name="T82" fmla="*/ 76 w 695"/>
                <a:gd name="T83" fmla="*/ 72 h 1033"/>
                <a:gd name="T84" fmla="*/ 82 w 695"/>
                <a:gd name="T85" fmla="*/ 59 h 1033"/>
                <a:gd name="T86" fmla="*/ 86 w 695"/>
                <a:gd name="T87" fmla="*/ 43 h 1033"/>
                <a:gd name="T88" fmla="*/ 86 w 695"/>
                <a:gd name="T89" fmla="*/ 29 h 1033"/>
                <a:gd name="T90" fmla="*/ 82 w 695"/>
                <a:gd name="T91" fmla="*/ 21 h 1033"/>
                <a:gd name="T92" fmla="*/ 77 w 695"/>
                <a:gd name="T93" fmla="*/ 14 h 1033"/>
                <a:gd name="T94" fmla="*/ 70 w 695"/>
                <a:gd name="T95" fmla="*/ 9 h 1033"/>
                <a:gd name="T96" fmla="*/ 63 w 695"/>
                <a:gd name="T97" fmla="*/ 5 h 1033"/>
                <a:gd name="T98" fmla="*/ 54 w 695"/>
                <a:gd name="T99" fmla="*/ 2 h 1033"/>
                <a:gd name="T100" fmla="*/ 45 w 695"/>
                <a:gd name="T101" fmla="*/ 1 h 1033"/>
                <a:gd name="T102" fmla="*/ 36 w 695"/>
                <a:gd name="T103" fmla="*/ 0 h 10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95" h="1033">
                  <a:moveTo>
                    <a:pt x="260" y="2"/>
                  </a:moveTo>
                  <a:lnTo>
                    <a:pt x="218" y="15"/>
                  </a:lnTo>
                  <a:lnTo>
                    <a:pt x="180" y="30"/>
                  </a:lnTo>
                  <a:lnTo>
                    <a:pt x="144" y="48"/>
                  </a:lnTo>
                  <a:lnTo>
                    <a:pt x="112" y="69"/>
                  </a:lnTo>
                  <a:lnTo>
                    <a:pt x="83" y="92"/>
                  </a:lnTo>
                  <a:lnTo>
                    <a:pt x="58" y="119"/>
                  </a:lnTo>
                  <a:lnTo>
                    <a:pt x="37" y="147"/>
                  </a:lnTo>
                  <a:lnTo>
                    <a:pt x="21" y="179"/>
                  </a:lnTo>
                  <a:lnTo>
                    <a:pt x="10" y="212"/>
                  </a:lnTo>
                  <a:lnTo>
                    <a:pt x="3" y="249"/>
                  </a:lnTo>
                  <a:lnTo>
                    <a:pt x="0" y="287"/>
                  </a:lnTo>
                  <a:lnTo>
                    <a:pt x="4" y="327"/>
                  </a:lnTo>
                  <a:lnTo>
                    <a:pt x="13" y="370"/>
                  </a:lnTo>
                  <a:lnTo>
                    <a:pt x="28" y="415"/>
                  </a:lnTo>
                  <a:lnTo>
                    <a:pt x="49" y="462"/>
                  </a:lnTo>
                  <a:lnTo>
                    <a:pt x="77" y="512"/>
                  </a:lnTo>
                  <a:lnTo>
                    <a:pt x="86" y="533"/>
                  </a:lnTo>
                  <a:lnTo>
                    <a:pt x="96" y="555"/>
                  </a:lnTo>
                  <a:lnTo>
                    <a:pt x="105" y="577"/>
                  </a:lnTo>
                  <a:lnTo>
                    <a:pt x="115" y="599"/>
                  </a:lnTo>
                  <a:lnTo>
                    <a:pt x="124" y="622"/>
                  </a:lnTo>
                  <a:lnTo>
                    <a:pt x="134" y="644"/>
                  </a:lnTo>
                  <a:lnTo>
                    <a:pt x="143" y="666"/>
                  </a:lnTo>
                  <a:lnTo>
                    <a:pt x="153" y="688"/>
                  </a:lnTo>
                  <a:lnTo>
                    <a:pt x="156" y="706"/>
                  </a:lnTo>
                  <a:lnTo>
                    <a:pt x="159" y="724"/>
                  </a:lnTo>
                  <a:lnTo>
                    <a:pt x="163" y="742"/>
                  </a:lnTo>
                  <a:lnTo>
                    <a:pt x="165" y="759"/>
                  </a:lnTo>
                  <a:lnTo>
                    <a:pt x="163" y="809"/>
                  </a:lnTo>
                  <a:lnTo>
                    <a:pt x="161" y="857"/>
                  </a:lnTo>
                  <a:lnTo>
                    <a:pt x="157" y="907"/>
                  </a:lnTo>
                  <a:lnTo>
                    <a:pt x="155" y="956"/>
                  </a:lnTo>
                  <a:lnTo>
                    <a:pt x="159" y="963"/>
                  </a:lnTo>
                  <a:lnTo>
                    <a:pt x="164" y="969"/>
                  </a:lnTo>
                  <a:lnTo>
                    <a:pt x="169" y="976"/>
                  </a:lnTo>
                  <a:lnTo>
                    <a:pt x="173" y="983"/>
                  </a:lnTo>
                  <a:lnTo>
                    <a:pt x="177" y="990"/>
                  </a:lnTo>
                  <a:lnTo>
                    <a:pt x="181" y="997"/>
                  </a:lnTo>
                  <a:lnTo>
                    <a:pt x="186" y="1002"/>
                  </a:lnTo>
                  <a:lnTo>
                    <a:pt x="191" y="1009"/>
                  </a:lnTo>
                  <a:lnTo>
                    <a:pt x="202" y="1010"/>
                  </a:lnTo>
                  <a:lnTo>
                    <a:pt x="214" y="1013"/>
                  </a:lnTo>
                  <a:lnTo>
                    <a:pt x="225" y="1014"/>
                  </a:lnTo>
                  <a:lnTo>
                    <a:pt x="237" y="1015"/>
                  </a:lnTo>
                  <a:lnTo>
                    <a:pt x="248" y="1017"/>
                  </a:lnTo>
                  <a:lnTo>
                    <a:pt x="260" y="1018"/>
                  </a:lnTo>
                  <a:lnTo>
                    <a:pt x="271" y="1020"/>
                  </a:lnTo>
                  <a:lnTo>
                    <a:pt x="283" y="1021"/>
                  </a:lnTo>
                  <a:lnTo>
                    <a:pt x="294" y="1023"/>
                  </a:lnTo>
                  <a:lnTo>
                    <a:pt x="306" y="1024"/>
                  </a:lnTo>
                  <a:lnTo>
                    <a:pt x="317" y="1025"/>
                  </a:lnTo>
                  <a:lnTo>
                    <a:pt x="329" y="1028"/>
                  </a:lnTo>
                  <a:lnTo>
                    <a:pt x="340" y="1029"/>
                  </a:lnTo>
                  <a:lnTo>
                    <a:pt x="352" y="1030"/>
                  </a:lnTo>
                  <a:lnTo>
                    <a:pt x="363" y="1032"/>
                  </a:lnTo>
                  <a:lnTo>
                    <a:pt x="375" y="1033"/>
                  </a:lnTo>
                  <a:lnTo>
                    <a:pt x="380" y="1029"/>
                  </a:lnTo>
                  <a:lnTo>
                    <a:pt x="385" y="1024"/>
                  </a:lnTo>
                  <a:lnTo>
                    <a:pt x="390" y="1018"/>
                  </a:lnTo>
                  <a:lnTo>
                    <a:pt x="396" y="1014"/>
                  </a:lnTo>
                  <a:lnTo>
                    <a:pt x="400" y="1009"/>
                  </a:lnTo>
                  <a:lnTo>
                    <a:pt x="406" y="1005"/>
                  </a:lnTo>
                  <a:lnTo>
                    <a:pt x="411" y="1001"/>
                  </a:lnTo>
                  <a:lnTo>
                    <a:pt x="415" y="997"/>
                  </a:lnTo>
                  <a:lnTo>
                    <a:pt x="423" y="955"/>
                  </a:lnTo>
                  <a:lnTo>
                    <a:pt x="430" y="914"/>
                  </a:lnTo>
                  <a:lnTo>
                    <a:pt x="437" y="872"/>
                  </a:lnTo>
                  <a:lnTo>
                    <a:pt x="444" y="831"/>
                  </a:lnTo>
                  <a:lnTo>
                    <a:pt x="452" y="812"/>
                  </a:lnTo>
                  <a:lnTo>
                    <a:pt x="460" y="794"/>
                  </a:lnTo>
                  <a:lnTo>
                    <a:pt x="467" y="775"/>
                  </a:lnTo>
                  <a:lnTo>
                    <a:pt x="475" y="757"/>
                  </a:lnTo>
                  <a:lnTo>
                    <a:pt x="482" y="748"/>
                  </a:lnTo>
                  <a:lnTo>
                    <a:pt x="488" y="740"/>
                  </a:lnTo>
                  <a:lnTo>
                    <a:pt x="495" y="730"/>
                  </a:lnTo>
                  <a:lnTo>
                    <a:pt x="502" y="721"/>
                  </a:lnTo>
                  <a:lnTo>
                    <a:pt x="507" y="713"/>
                  </a:lnTo>
                  <a:lnTo>
                    <a:pt x="514" y="704"/>
                  </a:lnTo>
                  <a:lnTo>
                    <a:pt x="520" y="696"/>
                  </a:lnTo>
                  <a:lnTo>
                    <a:pt x="527" y="687"/>
                  </a:lnTo>
                  <a:lnTo>
                    <a:pt x="553" y="656"/>
                  </a:lnTo>
                  <a:lnTo>
                    <a:pt x="582" y="619"/>
                  </a:lnTo>
                  <a:lnTo>
                    <a:pt x="611" y="576"/>
                  </a:lnTo>
                  <a:lnTo>
                    <a:pt x="638" y="528"/>
                  </a:lnTo>
                  <a:lnTo>
                    <a:pt x="662" y="472"/>
                  </a:lnTo>
                  <a:lnTo>
                    <a:pt x="680" y="411"/>
                  </a:lnTo>
                  <a:lnTo>
                    <a:pt x="692" y="342"/>
                  </a:lnTo>
                  <a:lnTo>
                    <a:pt x="695" y="266"/>
                  </a:lnTo>
                  <a:lnTo>
                    <a:pt x="689" y="229"/>
                  </a:lnTo>
                  <a:lnTo>
                    <a:pt x="678" y="195"/>
                  </a:lnTo>
                  <a:lnTo>
                    <a:pt x="663" y="164"/>
                  </a:lnTo>
                  <a:lnTo>
                    <a:pt x="643" y="135"/>
                  </a:lnTo>
                  <a:lnTo>
                    <a:pt x="621" y="109"/>
                  </a:lnTo>
                  <a:lnTo>
                    <a:pt x="595" y="86"/>
                  </a:lnTo>
                  <a:lnTo>
                    <a:pt x="567" y="67"/>
                  </a:lnTo>
                  <a:lnTo>
                    <a:pt x="536" y="49"/>
                  </a:lnTo>
                  <a:lnTo>
                    <a:pt x="504" y="35"/>
                  </a:lnTo>
                  <a:lnTo>
                    <a:pt x="469" y="23"/>
                  </a:lnTo>
                  <a:lnTo>
                    <a:pt x="435" y="14"/>
                  </a:lnTo>
                  <a:lnTo>
                    <a:pt x="399" y="7"/>
                  </a:lnTo>
                  <a:lnTo>
                    <a:pt x="363" y="2"/>
                  </a:lnTo>
                  <a:lnTo>
                    <a:pt x="328" y="0"/>
                  </a:lnTo>
                  <a:lnTo>
                    <a:pt x="293" y="0"/>
                  </a:lnTo>
                  <a:lnTo>
                    <a:pt x="260" y="2"/>
                  </a:lnTo>
                  <a:close/>
                </a:path>
              </a:pathLst>
            </a:custGeom>
            <a:solidFill>
              <a:srgbClr val="FFD1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48" name="Freeform 142"/>
            <p:cNvSpPr>
              <a:spLocks noChangeAspect="1"/>
            </p:cNvSpPr>
            <p:nvPr/>
          </p:nvSpPr>
          <p:spPr bwMode="auto">
            <a:xfrm>
              <a:off x="730" y="2224"/>
              <a:ext cx="324" cy="510"/>
            </a:xfrm>
            <a:custGeom>
              <a:avLst/>
              <a:gdLst>
                <a:gd name="T0" fmla="*/ 26 w 647"/>
                <a:gd name="T1" fmla="*/ 2 h 1019"/>
                <a:gd name="T2" fmla="*/ 17 w 647"/>
                <a:gd name="T3" fmla="*/ 6 h 1019"/>
                <a:gd name="T4" fmla="*/ 10 w 647"/>
                <a:gd name="T5" fmla="*/ 11 h 1019"/>
                <a:gd name="T6" fmla="*/ 5 w 647"/>
                <a:gd name="T7" fmla="*/ 18 h 1019"/>
                <a:gd name="T8" fmla="*/ 1 w 647"/>
                <a:gd name="T9" fmla="*/ 26 h 1019"/>
                <a:gd name="T10" fmla="*/ 0 w 647"/>
                <a:gd name="T11" fmla="*/ 34 h 1019"/>
                <a:gd name="T12" fmla="*/ 2 w 647"/>
                <a:gd name="T13" fmla="*/ 44 h 1019"/>
                <a:gd name="T14" fmla="*/ 7 w 647"/>
                <a:gd name="T15" fmla="*/ 55 h 1019"/>
                <a:gd name="T16" fmla="*/ 11 w 647"/>
                <a:gd name="T17" fmla="*/ 63 h 1019"/>
                <a:gd name="T18" fmla="*/ 13 w 647"/>
                <a:gd name="T19" fmla="*/ 70 h 1019"/>
                <a:gd name="T20" fmla="*/ 15 w 647"/>
                <a:gd name="T21" fmla="*/ 76 h 1019"/>
                <a:gd name="T22" fmla="*/ 17 w 647"/>
                <a:gd name="T23" fmla="*/ 82 h 1019"/>
                <a:gd name="T24" fmla="*/ 18 w 647"/>
                <a:gd name="T25" fmla="*/ 88 h 1019"/>
                <a:gd name="T26" fmla="*/ 19 w 647"/>
                <a:gd name="T27" fmla="*/ 92 h 1019"/>
                <a:gd name="T28" fmla="*/ 19 w 647"/>
                <a:gd name="T29" fmla="*/ 100 h 1019"/>
                <a:gd name="T30" fmla="*/ 18 w 647"/>
                <a:gd name="T31" fmla="*/ 112 h 1019"/>
                <a:gd name="T32" fmla="*/ 19 w 647"/>
                <a:gd name="T33" fmla="*/ 120 h 1019"/>
                <a:gd name="T34" fmla="*/ 21 w 647"/>
                <a:gd name="T35" fmla="*/ 124 h 1019"/>
                <a:gd name="T36" fmla="*/ 25 w 647"/>
                <a:gd name="T37" fmla="*/ 125 h 1019"/>
                <a:gd name="T38" fmla="*/ 30 w 647"/>
                <a:gd name="T39" fmla="*/ 126 h 1019"/>
                <a:gd name="T40" fmla="*/ 36 w 647"/>
                <a:gd name="T41" fmla="*/ 127 h 1019"/>
                <a:gd name="T42" fmla="*/ 41 w 647"/>
                <a:gd name="T43" fmla="*/ 128 h 1019"/>
                <a:gd name="T44" fmla="*/ 44 w 647"/>
                <a:gd name="T45" fmla="*/ 127 h 1019"/>
                <a:gd name="T46" fmla="*/ 45 w 647"/>
                <a:gd name="T47" fmla="*/ 126 h 1019"/>
                <a:gd name="T48" fmla="*/ 46 w 647"/>
                <a:gd name="T49" fmla="*/ 125 h 1019"/>
                <a:gd name="T50" fmla="*/ 48 w 647"/>
                <a:gd name="T51" fmla="*/ 124 h 1019"/>
                <a:gd name="T52" fmla="*/ 49 w 647"/>
                <a:gd name="T53" fmla="*/ 118 h 1019"/>
                <a:gd name="T54" fmla="*/ 51 w 647"/>
                <a:gd name="T55" fmla="*/ 108 h 1019"/>
                <a:gd name="T56" fmla="*/ 53 w 647"/>
                <a:gd name="T57" fmla="*/ 100 h 1019"/>
                <a:gd name="T58" fmla="*/ 54 w 647"/>
                <a:gd name="T59" fmla="*/ 96 h 1019"/>
                <a:gd name="T60" fmla="*/ 56 w 647"/>
                <a:gd name="T61" fmla="*/ 92 h 1019"/>
                <a:gd name="T62" fmla="*/ 58 w 647"/>
                <a:gd name="T63" fmla="*/ 90 h 1019"/>
                <a:gd name="T64" fmla="*/ 59 w 647"/>
                <a:gd name="T65" fmla="*/ 88 h 1019"/>
                <a:gd name="T66" fmla="*/ 61 w 647"/>
                <a:gd name="T67" fmla="*/ 86 h 1019"/>
                <a:gd name="T68" fmla="*/ 64 w 647"/>
                <a:gd name="T69" fmla="*/ 81 h 1019"/>
                <a:gd name="T70" fmla="*/ 71 w 647"/>
                <a:gd name="T71" fmla="*/ 71 h 1019"/>
                <a:gd name="T72" fmla="*/ 77 w 647"/>
                <a:gd name="T73" fmla="*/ 58 h 1019"/>
                <a:gd name="T74" fmla="*/ 81 w 647"/>
                <a:gd name="T75" fmla="*/ 42 h 1019"/>
                <a:gd name="T76" fmla="*/ 81 w 647"/>
                <a:gd name="T77" fmla="*/ 28 h 1019"/>
                <a:gd name="T78" fmla="*/ 78 w 647"/>
                <a:gd name="T79" fmla="*/ 21 h 1019"/>
                <a:gd name="T80" fmla="*/ 74 w 647"/>
                <a:gd name="T81" fmla="*/ 14 h 1019"/>
                <a:gd name="T82" fmla="*/ 67 w 647"/>
                <a:gd name="T83" fmla="*/ 9 h 1019"/>
                <a:gd name="T84" fmla="*/ 60 w 647"/>
                <a:gd name="T85" fmla="*/ 5 h 1019"/>
                <a:gd name="T86" fmla="*/ 52 w 647"/>
                <a:gd name="T87" fmla="*/ 2 h 1019"/>
                <a:gd name="T88" fmla="*/ 44 w 647"/>
                <a:gd name="T89" fmla="*/ 1 h 1019"/>
                <a:gd name="T90" fmla="*/ 36 w 647"/>
                <a:gd name="T91" fmla="*/ 0 h 10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47" h="1019">
                  <a:moveTo>
                    <a:pt x="248" y="2"/>
                  </a:moveTo>
                  <a:lnTo>
                    <a:pt x="207" y="13"/>
                  </a:lnTo>
                  <a:lnTo>
                    <a:pt x="170" y="28"/>
                  </a:lnTo>
                  <a:lnTo>
                    <a:pt x="134" y="46"/>
                  </a:lnTo>
                  <a:lnTo>
                    <a:pt x="103" y="65"/>
                  </a:lnTo>
                  <a:lnTo>
                    <a:pt x="76" y="88"/>
                  </a:lnTo>
                  <a:lnTo>
                    <a:pt x="53" y="113"/>
                  </a:lnTo>
                  <a:lnTo>
                    <a:pt x="33" y="140"/>
                  </a:lnTo>
                  <a:lnTo>
                    <a:pt x="17" y="170"/>
                  </a:lnTo>
                  <a:lnTo>
                    <a:pt x="6" y="201"/>
                  </a:lnTo>
                  <a:lnTo>
                    <a:pt x="1" y="236"/>
                  </a:lnTo>
                  <a:lnTo>
                    <a:pt x="0" y="272"/>
                  </a:lnTo>
                  <a:lnTo>
                    <a:pt x="3" y="310"/>
                  </a:lnTo>
                  <a:lnTo>
                    <a:pt x="12" y="349"/>
                  </a:lnTo>
                  <a:lnTo>
                    <a:pt x="27" y="390"/>
                  </a:lnTo>
                  <a:lnTo>
                    <a:pt x="49" y="433"/>
                  </a:lnTo>
                  <a:lnTo>
                    <a:pt x="76" y="478"/>
                  </a:lnTo>
                  <a:lnTo>
                    <a:pt x="84" y="503"/>
                  </a:lnTo>
                  <a:lnTo>
                    <a:pt x="92" y="527"/>
                  </a:lnTo>
                  <a:lnTo>
                    <a:pt x="100" y="553"/>
                  </a:lnTo>
                  <a:lnTo>
                    <a:pt x="109" y="578"/>
                  </a:lnTo>
                  <a:lnTo>
                    <a:pt x="117" y="602"/>
                  </a:lnTo>
                  <a:lnTo>
                    <a:pt x="125" y="628"/>
                  </a:lnTo>
                  <a:lnTo>
                    <a:pt x="133" y="653"/>
                  </a:lnTo>
                  <a:lnTo>
                    <a:pt x="141" y="678"/>
                  </a:lnTo>
                  <a:lnTo>
                    <a:pt x="144" y="697"/>
                  </a:lnTo>
                  <a:lnTo>
                    <a:pt x="147" y="714"/>
                  </a:lnTo>
                  <a:lnTo>
                    <a:pt x="149" y="732"/>
                  </a:lnTo>
                  <a:lnTo>
                    <a:pt x="152" y="750"/>
                  </a:lnTo>
                  <a:lnTo>
                    <a:pt x="149" y="798"/>
                  </a:lnTo>
                  <a:lnTo>
                    <a:pt x="146" y="846"/>
                  </a:lnTo>
                  <a:lnTo>
                    <a:pt x="144" y="896"/>
                  </a:lnTo>
                  <a:lnTo>
                    <a:pt x="140" y="944"/>
                  </a:lnTo>
                  <a:lnTo>
                    <a:pt x="148" y="957"/>
                  </a:lnTo>
                  <a:lnTo>
                    <a:pt x="157" y="971"/>
                  </a:lnTo>
                  <a:lnTo>
                    <a:pt x="165" y="985"/>
                  </a:lnTo>
                  <a:lnTo>
                    <a:pt x="173" y="997"/>
                  </a:lnTo>
                  <a:lnTo>
                    <a:pt x="194" y="1000"/>
                  </a:lnTo>
                  <a:lnTo>
                    <a:pt x="216" y="1003"/>
                  </a:lnTo>
                  <a:lnTo>
                    <a:pt x="237" y="1005"/>
                  </a:lnTo>
                  <a:lnTo>
                    <a:pt x="259" y="1008"/>
                  </a:lnTo>
                  <a:lnTo>
                    <a:pt x="281" y="1011"/>
                  </a:lnTo>
                  <a:lnTo>
                    <a:pt x="301" y="1014"/>
                  </a:lnTo>
                  <a:lnTo>
                    <a:pt x="323" y="1017"/>
                  </a:lnTo>
                  <a:lnTo>
                    <a:pt x="344" y="1019"/>
                  </a:lnTo>
                  <a:lnTo>
                    <a:pt x="349" y="1015"/>
                  </a:lnTo>
                  <a:lnTo>
                    <a:pt x="353" y="1010"/>
                  </a:lnTo>
                  <a:lnTo>
                    <a:pt x="358" y="1005"/>
                  </a:lnTo>
                  <a:lnTo>
                    <a:pt x="364" y="1001"/>
                  </a:lnTo>
                  <a:lnTo>
                    <a:pt x="368" y="996"/>
                  </a:lnTo>
                  <a:lnTo>
                    <a:pt x="373" y="992"/>
                  </a:lnTo>
                  <a:lnTo>
                    <a:pt x="377" y="987"/>
                  </a:lnTo>
                  <a:lnTo>
                    <a:pt x="382" y="982"/>
                  </a:lnTo>
                  <a:lnTo>
                    <a:pt x="389" y="941"/>
                  </a:lnTo>
                  <a:lnTo>
                    <a:pt x="396" y="899"/>
                  </a:lnTo>
                  <a:lnTo>
                    <a:pt x="403" y="859"/>
                  </a:lnTo>
                  <a:lnTo>
                    <a:pt x="410" y="818"/>
                  </a:lnTo>
                  <a:lnTo>
                    <a:pt x="417" y="799"/>
                  </a:lnTo>
                  <a:lnTo>
                    <a:pt x="425" y="781"/>
                  </a:lnTo>
                  <a:lnTo>
                    <a:pt x="432" y="764"/>
                  </a:lnTo>
                  <a:lnTo>
                    <a:pt x="438" y="745"/>
                  </a:lnTo>
                  <a:lnTo>
                    <a:pt x="445" y="736"/>
                  </a:lnTo>
                  <a:lnTo>
                    <a:pt x="451" y="727"/>
                  </a:lnTo>
                  <a:lnTo>
                    <a:pt x="458" y="719"/>
                  </a:lnTo>
                  <a:lnTo>
                    <a:pt x="464" y="709"/>
                  </a:lnTo>
                  <a:lnTo>
                    <a:pt x="470" y="700"/>
                  </a:lnTo>
                  <a:lnTo>
                    <a:pt x="475" y="692"/>
                  </a:lnTo>
                  <a:lnTo>
                    <a:pt x="482" y="683"/>
                  </a:lnTo>
                  <a:lnTo>
                    <a:pt x="488" y="674"/>
                  </a:lnTo>
                  <a:lnTo>
                    <a:pt x="512" y="643"/>
                  </a:lnTo>
                  <a:lnTo>
                    <a:pt x="539" y="607"/>
                  </a:lnTo>
                  <a:lnTo>
                    <a:pt x="565" y="564"/>
                  </a:lnTo>
                  <a:lnTo>
                    <a:pt x="591" y="516"/>
                  </a:lnTo>
                  <a:lnTo>
                    <a:pt x="612" y="460"/>
                  </a:lnTo>
                  <a:lnTo>
                    <a:pt x="630" y="399"/>
                  </a:lnTo>
                  <a:lnTo>
                    <a:pt x="642" y="331"/>
                  </a:lnTo>
                  <a:lnTo>
                    <a:pt x="647" y="257"/>
                  </a:lnTo>
                  <a:lnTo>
                    <a:pt x="644" y="222"/>
                  </a:lnTo>
                  <a:lnTo>
                    <a:pt x="634" y="190"/>
                  </a:lnTo>
                  <a:lnTo>
                    <a:pt x="622" y="161"/>
                  </a:lnTo>
                  <a:lnTo>
                    <a:pt x="605" y="133"/>
                  </a:lnTo>
                  <a:lnTo>
                    <a:pt x="585" y="109"/>
                  </a:lnTo>
                  <a:lnTo>
                    <a:pt x="562" y="87"/>
                  </a:lnTo>
                  <a:lnTo>
                    <a:pt x="536" y="69"/>
                  </a:lnTo>
                  <a:lnTo>
                    <a:pt x="509" y="51"/>
                  </a:lnTo>
                  <a:lnTo>
                    <a:pt x="478" y="36"/>
                  </a:lnTo>
                  <a:lnTo>
                    <a:pt x="447" y="25"/>
                  </a:lnTo>
                  <a:lnTo>
                    <a:pt x="414" y="16"/>
                  </a:lnTo>
                  <a:lnTo>
                    <a:pt x="381" y="8"/>
                  </a:lnTo>
                  <a:lnTo>
                    <a:pt x="347" y="3"/>
                  </a:lnTo>
                  <a:lnTo>
                    <a:pt x="314" y="1"/>
                  </a:lnTo>
                  <a:lnTo>
                    <a:pt x="281" y="0"/>
                  </a:lnTo>
                  <a:lnTo>
                    <a:pt x="248" y="2"/>
                  </a:lnTo>
                  <a:close/>
                </a:path>
              </a:pathLst>
            </a:custGeom>
            <a:solidFill>
              <a:srgbClr val="FFD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49" name="Freeform 143"/>
            <p:cNvSpPr>
              <a:spLocks noChangeAspect="1"/>
            </p:cNvSpPr>
            <p:nvPr/>
          </p:nvSpPr>
          <p:spPr bwMode="auto">
            <a:xfrm>
              <a:off x="741" y="2231"/>
              <a:ext cx="300" cy="503"/>
            </a:xfrm>
            <a:custGeom>
              <a:avLst/>
              <a:gdLst>
                <a:gd name="T0" fmla="*/ 24 w 601"/>
                <a:gd name="T1" fmla="*/ 2 h 1006"/>
                <a:gd name="T2" fmla="*/ 15 w 601"/>
                <a:gd name="T3" fmla="*/ 6 h 1006"/>
                <a:gd name="T4" fmla="*/ 8 w 601"/>
                <a:gd name="T5" fmla="*/ 11 h 1006"/>
                <a:gd name="T6" fmla="*/ 3 w 601"/>
                <a:gd name="T7" fmla="*/ 17 h 1006"/>
                <a:gd name="T8" fmla="*/ 0 w 601"/>
                <a:gd name="T9" fmla="*/ 24 h 1006"/>
                <a:gd name="T10" fmla="*/ 0 w 601"/>
                <a:gd name="T11" fmla="*/ 33 h 1006"/>
                <a:gd name="T12" fmla="*/ 1 w 601"/>
                <a:gd name="T13" fmla="*/ 42 h 1006"/>
                <a:gd name="T14" fmla="*/ 6 w 601"/>
                <a:gd name="T15" fmla="*/ 51 h 1006"/>
                <a:gd name="T16" fmla="*/ 10 w 601"/>
                <a:gd name="T17" fmla="*/ 60 h 1006"/>
                <a:gd name="T18" fmla="*/ 12 w 601"/>
                <a:gd name="T19" fmla="*/ 67 h 1006"/>
                <a:gd name="T20" fmla="*/ 14 w 601"/>
                <a:gd name="T21" fmla="*/ 74 h 1006"/>
                <a:gd name="T22" fmla="*/ 15 w 601"/>
                <a:gd name="T23" fmla="*/ 81 h 1006"/>
                <a:gd name="T24" fmla="*/ 16 w 601"/>
                <a:gd name="T25" fmla="*/ 86 h 1006"/>
                <a:gd name="T26" fmla="*/ 17 w 601"/>
                <a:gd name="T27" fmla="*/ 91 h 1006"/>
                <a:gd name="T28" fmla="*/ 17 w 601"/>
                <a:gd name="T29" fmla="*/ 99 h 1006"/>
                <a:gd name="T30" fmla="*/ 16 w 601"/>
                <a:gd name="T31" fmla="*/ 111 h 1006"/>
                <a:gd name="T32" fmla="*/ 17 w 601"/>
                <a:gd name="T33" fmla="*/ 119 h 1006"/>
                <a:gd name="T34" fmla="*/ 18 w 601"/>
                <a:gd name="T35" fmla="*/ 122 h 1006"/>
                <a:gd name="T36" fmla="*/ 22 w 601"/>
                <a:gd name="T37" fmla="*/ 124 h 1006"/>
                <a:gd name="T38" fmla="*/ 27 w 601"/>
                <a:gd name="T39" fmla="*/ 125 h 1006"/>
                <a:gd name="T40" fmla="*/ 32 w 601"/>
                <a:gd name="T41" fmla="*/ 125 h 1006"/>
                <a:gd name="T42" fmla="*/ 37 w 601"/>
                <a:gd name="T43" fmla="*/ 126 h 1006"/>
                <a:gd name="T44" fmla="*/ 40 w 601"/>
                <a:gd name="T45" fmla="*/ 126 h 1006"/>
                <a:gd name="T46" fmla="*/ 41 w 601"/>
                <a:gd name="T47" fmla="*/ 124 h 1006"/>
                <a:gd name="T48" fmla="*/ 42 w 601"/>
                <a:gd name="T49" fmla="*/ 123 h 1006"/>
                <a:gd name="T50" fmla="*/ 43 w 601"/>
                <a:gd name="T51" fmla="*/ 122 h 1006"/>
                <a:gd name="T52" fmla="*/ 44 w 601"/>
                <a:gd name="T53" fmla="*/ 117 h 1006"/>
                <a:gd name="T54" fmla="*/ 46 w 601"/>
                <a:gd name="T55" fmla="*/ 106 h 1006"/>
                <a:gd name="T56" fmla="*/ 48 w 601"/>
                <a:gd name="T57" fmla="*/ 99 h 1006"/>
                <a:gd name="T58" fmla="*/ 49 w 601"/>
                <a:gd name="T59" fmla="*/ 94 h 1006"/>
                <a:gd name="T60" fmla="*/ 51 w 601"/>
                <a:gd name="T61" fmla="*/ 91 h 1006"/>
                <a:gd name="T62" fmla="*/ 52 w 601"/>
                <a:gd name="T63" fmla="*/ 89 h 1006"/>
                <a:gd name="T64" fmla="*/ 54 w 601"/>
                <a:gd name="T65" fmla="*/ 87 h 1006"/>
                <a:gd name="T66" fmla="*/ 55 w 601"/>
                <a:gd name="T67" fmla="*/ 84 h 1006"/>
                <a:gd name="T68" fmla="*/ 59 w 601"/>
                <a:gd name="T69" fmla="*/ 79 h 1006"/>
                <a:gd name="T70" fmla="*/ 65 w 601"/>
                <a:gd name="T71" fmla="*/ 70 h 1006"/>
                <a:gd name="T72" fmla="*/ 70 w 601"/>
                <a:gd name="T73" fmla="*/ 57 h 1006"/>
                <a:gd name="T74" fmla="*/ 74 w 601"/>
                <a:gd name="T75" fmla="*/ 41 h 1006"/>
                <a:gd name="T76" fmla="*/ 74 w 601"/>
                <a:gd name="T77" fmla="*/ 27 h 1006"/>
                <a:gd name="T78" fmla="*/ 73 w 601"/>
                <a:gd name="T79" fmla="*/ 20 h 1006"/>
                <a:gd name="T80" fmla="*/ 69 w 601"/>
                <a:gd name="T81" fmla="*/ 14 h 1006"/>
                <a:gd name="T82" fmla="*/ 63 w 601"/>
                <a:gd name="T83" fmla="*/ 9 h 1006"/>
                <a:gd name="T84" fmla="*/ 56 w 601"/>
                <a:gd name="T85" fmla="*/ 5 h 1006"/>
                <a:gd name="T86" fmla="*/ 49 w 601"/>
                <a:gd name="T87" fmla="*/ 2 h 1006"/>
                <a:gd name="T88" fmla="*/ 41 w 601"/>
                <a:gd name="T89" fmla="*/ 1 h 1006"/>
                <a:gd name="T90" fmla="*/ 33 w 601"/>
                <a:gd name="T91" fmla="*/ 0 h 10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01" h="1006">
                  <a:moveTo>
                    <a:pt x="239" y="1"/>
                  </a:moveTo>
                  <a:lnTo>
                    <a:pt x="199" y="13"/>
                  </a:lnTo>
                  <a:lnTo>
                    <a:pt x="161" y="27"/>
                  </a:lnTo>
                  <a:lnTo>
                    <a:pt x="127" y="43"/>
                  </a:lnTo>
                  <a:lnTo>
                    <a:pt x="97" y="63"/>
                  </a:lnTo>
                  <a:lnTo>
                    <a:pt x="71" y="84"/>
                  </a:lnTo>
                  <a:lnTo>
                    <a:pt x="48" y="107"/>
                  </a:lnTo>
                  <a:lnTo>
                    <a:pt x="29" y="134"/>
                  </a:lnTo>
                  <a:lnTo>
                    <a:pt x="15" y="162"/>
                  </a:lnTo>
                  <a:lnTo>
                    <a:pt x="6" y="192"/>
                  </a:lnTo>
                  <a:lnTo>
                    <a:pt x="2" y="224"/>
                  </a:lnTo>
                  <a:lnTo>
                    <a:pt x="0" y="257"/>
                  </a:lnTo>
                  <a:lnTo>
                    <a:pt x="6" y="292"/>
                  </a:lnTo>
                  <a:lnTo>
                    <a:pt x="15" y="329"/>
                  </a:lnTo>
                  <a:lnTo>
                    <a:pt x="30" y="367"/>
                  </a:lnTo>
                  <a:lnTo>
                    <a:pt x="51" y="405"/>
                  </a:lnTo>
                  <a:lnTo>
                    <a:pt x="78" y="445"/>
                  </a:lnTo>
                  <a:lnTo>
                    <a:pt x="85" y="473"/>
                  </a:lnTo>
                  <a:lnTo>
                    <a:pt x="91" y="501"/>
                  </a:lnTo>
                  <a:lnTo>
                    <a:pt x="98" y="529"/>
                  </a:lnTo>
                  <a:lnTo>
                    <a:pt x="105" y="558"/>
                  </a:lnTo>
                  <a:lnTo>
                    <a:pt x="112" y="587"/>
                  </a:lnTo>
                  <a:lnTo>
                    <a:pt x="119" y="614"/>
                  </a:lnTo>
                  <a:lnTo>
                    <a:pt x="126" y="643"/>
                  </a:lnTo>
                  <a:lnTo>
                    <a:pt x="133" y="671"/>
                  </a:lnTo>
                  <a:lnTo>
                    <a:pt x="135" y="688"/>
                  </a:lnTo>
                  <a:lnTo>
                    <a:pt x="138" y="705"/>
                  </a:lnTo>
                  <a:lnTo>
                    <a:pt x="140" y="724"/>
                  </a:lnTo>
                  <a:lnTo>
                    <a:pt x="142" y="741"/>
                  </a:lnTo>
                  <a:lnTo>
                    <a:pt x="139" y="790"/>
                  </a:lnTo>
                  <a:lnTo>
                    <a:pt x="136" y="837"/>
                  </a:lnTo>
                  <a:lnTo>
                    <a:pt x="133" y="885"/>
                  </a:lnTo>
                  <a:lnTo>
                    <a:pt x="129" y="934"/>
                  </a:lnTo>
                  <a:lnTo>
                    <a:pt x="138" y="946"/>
                  </a:lnTo>
                  <a:lnTo>
                    <a:pt x="144" y="960"/>
                  </a:lnTo>
                  <a:lnTo>
                    <a:pt x="151" y="973"/>
                  </a:lnTo>
                  <a:lnTo>
                    <a:pt x="159" y="987"/>
                  </a:lnTo>
                  <a:lnTo>
                    <a:pt x="179" y="989"/>
                  </a:lnTo>
                  <a:lnTo>
                    <a:pt x="199" y="991"/>
                  </a:lnTo>
                  <a:lnTo>
                    <a:pt x="218" y="993"/>
                  </a:lnTo>
                  <a:lnTo>
                    <a:pt x="238" y="996"/>
                  </a:lnTo>
                  <a:lnTo>
                    <a:pt x="257" y="998"/>
                  </a:lnTo>
                  <a:lnTo>
                    <a:pt x="277" y="1002"/>
                  </a:lnTo>
                  <a:lnTo>
                    <a:pt x="296" y="1004"/>
                  </a:lnTo>
                  <a:lnTo>
                    <a:pt x="316" y="1006"/>
                  </a:lnTo>
                  <a:lnTo>
                    <a:pt x="321" y="1002"/>
                  </a:lnTo>
                  <a:lnTo>
                    <a:pt x="325" y="997"/>
                  </a:lnTo>
                  <a:lnTo>
                    <a:pt x="329" y="992"/>
                  </a:lnTo>
                  <a:lnTo>
                    <a:pt x="333" y="988"/>
                  </a:lnTo>
                  <a:lnTo>
                    <a:pt x="338" y="983"/>
                  </a:lnTo>
                  <a:lnTo>
                    <a:pt x="343" y="978"/>
                  </a:lnTo>
                  <a:lnTo>
                    <a:pt x="346" y="974"/>
                  </a:lnTo>
                  <a:lnTo>
                    <a:pt x="351" y="969"/>
                  </a:lnTo>
                  <a:lnTo>
                    <a:pt x="358" y="929"/>
                  </a:lnTo>
                  <a:lnTo>
                    <a:pt x="364" y="887"/>
                  </a:lnTo>
                  <a:lnTo>
                    <a:pt x="371" y="846"/>
                  </a:lnTo>
                  <a:lnTo>
                    <a:pt x="378" y="806"/>
                  </a:lnTo>
                  <a:lnTo>
                    <a:pt x="385" y="787"/>
                  </a:lnTo>
                  <a:lnTo>
                    <a:pt x="392" y="769"/>
                  </a:lnTo>
                  <a:lnTo>
                    <a:pt x="399" y="752"/>
                  </a:lnTo>
                  <a:lnTo>
                    <a:pt x="406" y="733"/>
                  </a:lnTo>
                  <a:lnTo>
                    <a:pt x="412" y="724"/>
                  </a:lnTo>
                  <a:lnTo>
                    <a:pt x="417" y="716"/>
                  </a:lnTo>
                  <a:lnTo>
                    <a:pt x="423" y="707"/>
                  </a:lnTo>
                  <a:lnTo>
                    <a:pt x="429" y="697"/>
                  </a:lnTo>
                  <a:lnTo>
                    <a:pt x="434" y="689"/>
                  </a:lnTo>
                  <a:lnTo>
                    <a:pt x="439" y="680"/>
                  </a:lnTo>
                  <a:lnTo>
                    <a:pt x="445" y="672"/>
                  </a:lnTo>
                  <a:lnTo>
                    <a:pt x="451" y="663"/>
                  </a:lnTo>
                  <a:lnTo>
                    <a:pt x="474" y="632"/>
                  </a:lnTo>
                  <a:lnTo>
                    <a:pt x="498" y="596"/>
                  </a:lnTo>
                  <a:lnTo>
                    <a:pt x="522" y="554"/>
                  </a:lnTo>
                  <a:lnTo>
                    <a:pt x="545" y="506"/>
                  </a:lnTo>
                  <a:lnTo>
                    <a:pt x="566" y="452"/>
                  </a:lnTo>
                  <a:lnTo>
                    <a:pt x="583" y="391"/>
                  </a:lnTo>
                  <a:lnTo>
                    <a:pt x="595" y="323"/>
                  </a:lnTo>
                  <a:lnTo>
                    <a:pt x="601" y="248"/>
                  </a:lnTo>
                  <a:lnTo>
                    <a:pt x="599" y="216"/>
                  </a:lnTo>
                  <a:lnTo>
                    <a:pt x="594" y="186"/>
                  </a:lnTo>
                  <a:lnTo>
                    <a:pt x="584" y="158"/>
                  </a:lnTo>
                  <a:lnTo>
                    <a:pt x="570" y="133"/>
                  </a:lnTo>
                  <a:lnTo>
                    <a:pt x="552" y="110"/>
                  </a:lnTo>
                  <a:lnTo>
                    <a:pt x="532" y="89"/>
                  </a:lnTo>
                  <a:lnTo>
                    <a:pt x="508" y="71"/>
                  </a:lnTo>
                  <a:lnTo>
                    <a:pt x="483" y="53"/>
                  </a:lnTo>
                  <a:lnTo>
                    <a:pt x="455" y="39"/>
                  </a:lnTo>
                  <a:lnTo>
                    <a:pt x="426" y="27"/>
                  </a:lnTo>
                  <a:lnTo>
                    <a:pt x="396" y="16"/>
                  </a:lnTo>
                  <a:lnTo>
                    <a:pt x="364" y="10"/>
                  </a:lnTo>
                  <a:lnTo>
                    <a:pt x="332" y="4"/>
                  </a:lnTo>
                  <a:lnTo>
                    <a:pt x="301" y="0"/>
                  </a:lnTo>
                  <a:lnTo>
                    <a:pt x="270" y="0"/>
                  </a:lnTo>
                  <a:lnTo>
                    <a:pt x="239" y="1"/>
                  </a:lnTo>
                  <a:close/>
                </a:path>
              </a:pathLst>
            </a:custGeom>
            <a:solidFill>
              <a:srgbClr val="FFDB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50" name="Freeform 144"/>
            <p:cNvSpPr>
              <a:spLocks noChangeAspect="1"/>
            </p:cNvSpPr>
            <p:nvPr/>
          </p:nvSpPr>
          <p:spPr bwMode="auto">
            <a:xfrm>
              <a:off x="752" y="2237"/>
              <a:ext cx="278" cy="496"/>
            </a:xfrm>
            <a:custGeom>
              <a:avLst/>
              <a:gdLst>
                <a:gd name="T0" fmla="*/ 24 w 556"/>
                <a:gd name="T1" fmla="*/ 2 h 992"/>
                <a:gd name="T2" fmla="*/ 15 w 556"/>
                <a:gd name="T3" fmla="*/ 5 h 992"/>
                <a:gd name="T4" fmla="*/ 9 w 556"/>
                <a:gd name="T5" fmla="*/ 10 h 992"/>
                <a:gd name="T6" fmla="*/ 4 w 556"/>
                <a:gd name="T7" fmla="*/ 16 h 992"/>
                <a:gd name="T8" fmla="*/ 1 w 556"/>
                <a:gd name="T9" fmla="*/ 23 h 992"/>
                <a:gd name="T10" fmla="*/ 1 w 556"/>
                <a:gd name="T11" fmla="*/ 31 h 992"/>
                <a:gd name="T12" fmla="*/ 3 w 556"/>
                <a:gd name="T13" fmla="*/ 39 h 992"/>
                <a:gd name="T14" fmla="*/ 7 w 556"/>
                <a:gd name="T15" fmla="*/ 48 h 992"/>
                <a:gd name="T16" fmla="*/ 11 w 556"/>
                <a:gd name="T17" fmla="*/ 56 h 992"/>
                <a:gd name="T18" fmla="*/ 12 w 556"/>
                <a:gd name="T19" fmla="*/ 64 h 992"/>
                <a:gd name="T20" fmla="*/ 14 w 556"/>
                <a:gd name="T21" fmla="*/ 71 h 992"/>
                <a:gd name="T22" fmla="*/ 15 w 556"/>
                <a:gd name="T23" fmla="*/ 79 h 992"/>
                <a:gd name="T24" fmla="*/ 16 w 556"/>
                <a:gd name="T25" fmla="*/ 85 h 992"/>
                <a:gd name="T26" fmla="*/ 16 w 556"/>
                <a:gd name="T27" fmla="*/ 90 h 992"/>
                <a:gd name="T28" fmla="*/ 16 w 556"/>
                <a:gd name="T29" fmla="*/ 98 h 992"/>
                <a:gd name="T30" fmla="*/ 15 w 556"/>
                <a:gd name="T31" fmla="*/ 110 h 992"/>
                <a:gd name="T32" fmla="*/ 16 w 556"/>
                <a:gd name="T33" fmla="*/ 117 h 992"/>
                <a:gd name="T34" fmla="*/ 18 w 556"/>
                <a:gd name="T35" fmla="*/ 121 h 992"/>
                <a:gd name="T36" fmla="*/ 21 w 556"/>
                <a:gd name="T37" fmla="*/ 122 h 992"/>
                <a:gd name="T38" fmla="*/ 25 w 556"/>
                <a:gd name="T39" fmla="*/ 123 h 992"/>
                <a:gd name="T40" fmla="*/ 30 w 556"/>
                <a:gd name="T41" fmla="*/ 124 h 992"/>
                <a:gd name="T42" fmla="*/ 34 w 556"/>
                <a:gd name="T43" fmla="*/ 124 h 992"/>
                <a:gd name="T44" fmla="*/ 37 w 556"/>
                <a:gd name="T45" fmla="*/ 123 h 992"/>
                <a:gd name="T46" fmla="*/ 39 w 556"/>
                <a:gd name="T47" fmla="*/ 121 h 992"/>
                <a:gd name="T48" fmla="*/ 41 w 556"/>
                <a:gd name="T49" fmla="*/ 115 h 992"/>
                <a:gd name="T50" fmla="*/ 43 w 556"/>
                <a:gd name="T51" fmla="*/ 105 h 992"/>
                <a:gd name="T52" fmla="*/ 44 w 556"/>
                <a:gd name="T53" fmla="*/ 97 h 992"/>
                <a:gd name="T54" fmla="*/ 46 w 556"/>
                <a:gd name="T55" fmla="*/ 93 h 992"/>
                <a:gd name="T56" fmla="*/ 48 w 556"/>
                <a:gd name="T57" fmla="*/ 89 h 992"/>
                <a:gd name="T58" fmla="*/ 49 w 556"/>
                <a:gd name="T59" fmla="*/ 87 h 992"/>
                <a:gd name="T60" fmla="*/ 50 w 556"/>
                <a:gd name="T61" fmla="*/ 85 h 992"/>
                <a:gd name="T62" fmla="*/ 51 w 556"/>
                <a:gd name="T63" fmla="*/ 83 h 992"/>
                <a:gd name="T64" fmla="*/ 55 w 556"/>
                <a:gd name="T65" fmla="*/ 78 h 992"/>
                <a:gd name="T66" fmla="*/ 60 w 556"/>
                <a:gd name="T67" fmla="*/ 68 h 992"/>
                <a:gd name="T68" fmla="*/ 65 w 556"/>
                <a:gd name="T69" fmla="*/ 56 h 992"/>
                <a:gd name="T70" fmla="*/ 69 w 556"/>
                <a:gd name="T71" fmla="*/ 40 h 992"/>
                <a:gd name="T72" fmla="*/ 70 w 556"/>
                <a:gd name="T73" fmla="*/ 27 h 992"/>
                <a:gd name="T74" fmla="*/ 69 w 556"/>
                <a:gd name="T75" fmla="*/ 20 h 992"/>
                <a:gd name="T76" fmla="*/ 65 w 556"/>
                <a:gd name="T77" fmla="*/ 14 h 992"/>
                <a:gd name="T78" fmla="*/ 60 w 556"/>
                <a:gd name="T79" fmla="*/ 9 h 992"/>
                <a:gd name="T80" fmla="*/ 54 w 556"/>
                <a:gd name="T81" fmla="*/ 5 h 992"/>
                <a:gd name="T82" fmla="*/ 47 w 556"/>
                <a:gd name="T83" fmla="*/ 3 h 992"/>
                <a:gd name="T84" fmla="*/ 40 w 556"/>
                <a:gd name="T85" fmla="*/ 1 h 992"/>
                <a:gd name="T86" fmla="*/ 33 w 556"/>
                <a:gd name="T87" fmla="*/ 0 h 9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56" h="992">
                  <a:moveTo>
                    <a:pt x="230" y="1"/>
                  </a:moveTo>
                  <a:lnTo>
                    <a:pt x="189" y="11"/>
                  </a:lnTo>
                  <a:lnTo>
                    <a:pt x="152" y="24"/>
                  </a:lnTo>
                  <a:lnTo>
                    <a:pt x="119" y="40"/>
                  </a:lnTo>
                  <a:lnTo>
                    <a:pt x="90" y="59"/>
                  </a:lnTo>
                  <a:lnTo>
                    <a:pt x="65" y="79"/>
                  </a:lnTo>
                  <a:lnTo>
                    <a:pt x="43" y="101"/>
                  </a:lnTo>
                  <a:lnTo>
                    <a:pt x="26" y="127"/>
                  </a:lnTo>
                  <a:lnTo>
                    <a:pt x="13" y="153"/>
                  </a:lnTo>
                  <a:lnTo>
                    <a:pt x="5" y="182"/>
                  </a:lnTo>
                  <a:lnTo>
                    <a:pt x="0" y="211"/>
                  </a:lnTo>
                  <a:lnTo>
                    <a:pt x="1" y="242"/>
                  </a:lnTo>
                  <a:lnTo>
                    <a:pt x="7" y="274"/>
                  </a:lnTo>
                  <a:lnTo>
                    <a:pt x="18" y="308"/>
                  </a:lnTo>
                  <a:lnTo>
                    <a:pt x="33" y="342"/>
                  </a:lnTo>
                  <a:lnTo>
                    <a:pt x="53" y="377"/>
                  </a:lnTo>
                  <a:lnTo>
                    <a:pt x="80" y="412"/>
                  </a:lnTo>
                  <a:lnTo>
                    <a:pt x="86" y="444"/>
                  </a:lnTo>
                  <a:lnTo>
                    <a:pt x="90" y="475"/>
                  </a:lnTo>
                  <a:lnTo>
                    <a:pt x="96" y="506"/>
                  </a:lnTo>
                  <a:lnTo>
                    <a:pt x="102" y="537"/>
                  </a:lnTo>
                  <a:lnTo>
                    <a:pt x="106" y="568"/>
                  </a:lnTo>
                  <a:lnTo>
                    <a:pt x="112" y="599"/>
                  </a:lnTo>
                  <a:lnTo>
                    <a:pt x="117" y="630"/>
                  </a:lnTo>
                  <a:lnTo>
                    <a:pt x="122" y="661"/>
                  </a:lnTo>
                  <a:lnTo>
                    <a:pt x="125" y="679"/>
                  </a:lnTo>
                  <a:lnTo>
                    <a:pt x="127" y="696"/>
                  </a:lnTo>
                  <a:lnTo>
                    <a:pt x="128" y="713"/>
                  </a:lnTo>
                  <a:lnTo>
                    <a:pt x="130" y="730"/>
                  </a:lnTo>
                  <a:lnTo>
                    <a:pt x="127" y="779"/>
                  </a:lnTo>
                  <a:lnTo>
                    <a:pt x="124" y="826"/>
                  </a:lnTo>
                  <a:lnTo>
                    <a:pt x="120" y="873"/>
                  </a:lnTo>
                  <a:lnTo>
                    <a:pt x="118" y="921"/>
                  </a:lnTo>
                  <a:lnTo>
                    <a:pt x="124" y="934"/>
                  </a:lnTo>
                  <a:lnTo>
                    <a:pt x="130" y="947"/>
                  </a:lnTo>
                  <a:lnTo>
                    <a:pt x="137" y="961"/>
                  </a:lnTo>
                  <a:lnTo>
                    <a:pt x="144" y="974"/>
                  </a:lnTo>
                  <a:lnTo>
                    <a:pt x="162" y="976"/>
                  </a:lnTo>
                  <a:lnTo>
                    <a:pt x="180" y="978"/>
                  </a:lnTo>
                  <a:lnTo>
                    <a:pt x="197" y="980"/>
                  </a:lnTo>
                  <a:lnTo>
                    <a:pt x="216" y="983"/>
                  </a:lnTo>
                  <a:lnTo>
                    <a:pt x="233" y="985"/>
                  </a:lnTo>
                  <a:lnTo>
                    <a:pt x="251" y="987"/>
                  </a:lnTo>
                  <a:lnTo>
                    <a:pt x="269" y="990"/>
                  </a:lnTo>
                  <a:lnTo>
                    <a:pt x="287" y="992"/>
                  </a:lnTo>
                  <a:lnTo>
                    <a:pt x="295" y="983"/>
                  </a:lnTo>
                  <a:lnTo>
                    <a:pt x="303" y="974"/>
                  </a:lnTo>
                  <a:lnTo>
                    <a:pt x="311" y="964"/>
                  </a:lnTo>
                  <a:lnTo>
                    <a:pt x="319" y="955"/>
                  </a:lnTo>
                  <a:lnTo>
                    <a:pt x="325" y="915"/>
                  </a:lnTo>
                  <a:lnTo>
                    <a:pt x="332" y="873"/>
                  </a:lnTo>
                  <a:lnTo>
                    <a:pt x="339" y="833"/>
                  </a:lnTo>
                  <a:lnTo>
                    <a:pt x="346" y="793"/>
                  </a:lnTo>
                  <a:lnTo>
                    <a:pt x="352" y="774"/>
                  </a:lnTo>
                  <a:lnTo>
                    <a:pt x="359" y="757"/>
                  </a:lnTo>
                  <a:lnTo>
                    <a:pt x="365" y="740"/>
                  </a:lnTo>
                  <a:lnTo>
                    <a:pt x="371" y="721"/>
                  </a:lnTo>
                  <a:lnTo>
                    <a:pt x="377" y="712"/>
                  </a:lnTo>
                  <a:lnTo>
                    <a:pt x="382" y="703"/>
                  </a:lnTo>
                  <a:lnTo>
                    <a:pt x="387" y="695"/>
                  </a:lnTo>
                  <a:lnTo>
                    <a:pt x="393" y="686"/>
                  </a:lnTo>
                  <a:lnTo>
                    <a:pt x="398" y="677"/>
                  </a:lnTo>
                  <a:lnTo>
                    <a:pt x="404" y="668"/>
                  </a:lnTo>
                  <a:lnTo>
                    <a:pt x="408" y="660"/>
                  </a:lnTo>
                  <a:lnTo>
                    <a:pt x="414" y="651"/>
                  </a:lnTo>
                  <a:lnTo>
                    <a:pt x="435" y="620"/>
                  </a:lnTo>
                  <a:lnTo>
                    <a:pt x="457" y="584"/>
                  </a:lnTo>
                  <a:lnTo>
                    <a:pt x="478" y="543"/>
                  </a:lnTo>
                  <a:lnTo>
                    <a:pt x="499" y="495"/>
                  </a:lnTo>
                  <a:lnTo>
                    <a:pt x="519" y="441"/>
                  </a:lnTo>
                  <a:lnTo>
                    <a:pt x="535" y="381"/>
                  </a:lnTo>
                  <a:lnTo>
                    <a:pt x="548" y="313"/>
                  </a:lnTo>
                  <a:lnTo>
                    <a:pt x="554" y="240"/>
                  </a:lnTo>
                  <a:lnTo>
                    <a:pt x="556" y="210"/>
                  </a:lnTo>
                  <a:lnTo>
                    <a:pt x="552" y="182"/>
                  </a:lnTo>
                  <a:lnTo>
                    <a:pt x="545" y="157"/>
                  </a:lnTo>
                  <a:lnTo>
                    <a:pt x="534" y="132"/>
                  </a:lnTo>
                  <a:lnTo>
                    <a:pt x="519" y="109"/>
                  </a:lnTo>
                  <a:lnTo>
                    <a:pt x="500" y="90"/>
                  </a:lnTo>
                  <a:lnTo>
                    <a:pt x="480" y="71"/>
                  </a:lnTo>
                  <a:lnTo>
                    <a:pt x="457" y="55"/>
                  </a:lnTo>
                  <a:lnTo>
                    <a:pt x="431" y="40"/>
                  </a:lnTo>
                  <a:lnTo>
                    <a:pt x="405" y="29"/>
                  </a:lnTo>
                  <a:lnTo>
                    <a:pt x="376" y="18"/>
                  </a:lnTo>
                  <a:lnTo>
                    <a:pt x="347" y="10"/>
                  </a:lnTo>
                  <a:lnTo>
                    <a:pt x="317" y="5"/>
                  </a:lnTo>
                  <a:lnTo>
                    <a:pt x="287" y="1"/>
                  </a:lnTo>
                  <a:lnTo>
                    <a:pt x="258" y="0"/>
                  </a:lnTo>
                  <a:lnTo>
                    <a:pt x="230" y="1"/>
                  </a:lnTo>
                  <a:close/>
                </a:path>
              </a:pathLst>
            </a:custGeom>
            <a:solidFill>
              <a:srgbClr val="FFE0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51" name="Freeform 145"/>
            <p:cNvSpPr>
              <a:spLocks noChangeAspect="1"/>
            </p:cNvSpPr>
            <p:nvPr/>
          </p:nvSpPr>
          <p:spPr bwMode="auto">
            <a:xfrm>
              <a:off x="763" y="2244"/>
              <a:ext cx="256" cy="488"/>
            </a:xfrm>
            <a:custGeom>
              <a:avLst/>
              <a:gdLst>
                <a:gd name="T0" fmla="*/ 23 w 512"/>
                <a:gd name="T1" fmla="*/ 1 h 977"/>
                <a:gd name="T2" fmla="*/ 14 w 512"/>
                <a:gd name="T3" fmla="*/ 4 h 977"/>
                <a:gd name="T4" fmla="*/ 8 w 512"/>
                <a:gd name="T5" fmla="*/ 9 h 977"/>
                <a:gd name="T6" fmla="*/ 3 w 512"/>
                <a:gd name="T7" fmla="*/ 14 h 977"/>
                <a:gd name="T8" fmla="*/ 1 w 512"/>
                <a:gd name="T9" fmla="*/ 21 h 977"/>
                <a:gd name="T10" fmla="*/ 1 w 512"/>
                <a:gd name="T11" fmla="*/ 28 h 977"/>
                <a:gd name="T12" fmla="*/ 3 w 512"/>
                <a:gd name="T13" fmla="*/ 35 h 977"/>
                <a:gd name="T14" fmla="*/ 7 w 512"/>
                <a:gd name="T15" fmla="*/ 43 h 977"/>
                <a:gd name="T16" fmla="*/ 12 w 512"/>
                <a:gd name="T17" fmla="*/ 55 h 977"/>
                <a:gd name="T18" fmla="*/ 14 w 512"/>
                <a:gd name="T19" fmla="*/ 72 h 977"/>
                <a:gd name="T20" fmla="*/ 15 w 512"/>
                <a:gd name="T21" fmla="*/ 83 h 977"/>
                <a:gd name="T22" fmla="*/ 15 w 512"/>
                <a:gd name="T23" fmla="*/ 87 h 977"/>
                <a:gd name="T24" fmla="*/ 15 w 512"/>
                <a:gd name="T25" fmla="*/ 95 h 977"/>
                <a:gd name="T26" fmla="*/ 14 w 512"/>
                <a:gd name="T27" fmla="*/ 107 h 977"/>
                <a:gd name="T28" fmla="*/ 14 w 512"/>
                <a:gd name="T29" fmla="*/ 115 h 977"/>
                <a:gd name="T30" fmla="*/ 16 w 512"/>
                <a:gd name="T31" fmla="*/ 118 h 977"/>
                <a:gd name="T32" fmla="*/ 19 w 512"/>
                <a:gd name="T33" fmla="*/ 120 h 977"/>
                <a:gd name="T34" fmla="*/ 23 w 512"/>
                <a:gd name="T35" fmla="*/ 120 h 977"/>
                <a:gd name="T36" fmla="*/ 27 w 512"/>
                <a:gd name="T37" fmla="*/ 121 h 977"/>
                <a:gd name="T38" fmla="*/ 31 w 512"/>
                <a:gd name="T39" fmla="*/ 121 h 977"/>
                <a:gd name="T40" fmla="*/ 34 w 512"/>
                <a:gd name="T41" fmla="*/ 121 h 977"/>
                <a:gd name="T42" fmla="*/ 35 w 512"/>
                <a:gd name="T43" fmla="*/ 118 h 977"/>
                <a:gd name="T44" fmla="*/ 37 w 512"/>
                <a:gd name="T45" fmla="*/ 112 h 977"/>
                <a:gd name="T46" fmla="*/ 39 w 512"/>
                <a:gd name="T47" fmla="*/ 102 h 977"/>
                <a:gd name="T48" fmla="*/ 40 w 512"/>
                <a:gd name="T49" fmla="*/ 95 h 977"/>
                <a:gd name="T50" fmla="*/ 42 w 512"/>
                <a:gd name="T51" fmla="*/ 90 h 977"/>
                <a:gd name="T52" fmla="*/ 43 w 512"/>
                <a:gd name="T53" fmla="*/ 87 h 977"/>
                <a:gd name="T54" fmla="*/ 44 w 512"/>
                <a:gd name="T55" fmla="*/ 85 h 977"/>
                <a:gd name="T56" fmla="*/ 46 w 512"/>
                <a:gd name="T57" fmla="*/ 82 h 977"/>
                <a:gd name="T58" fmla="*/ 47 w 512"/>
                <a:gd name="T59" fmla="*/ 80 h 977"/>
                <a:gd name="T60" fmla="*/ 50 w 512"/>
                <a:gd name="T61" fmla="*/ 75 h 977"/>
                <a:gd name="T62" fmla="*/ 55 w 512"/>
                <a:gd name="T63" fmla="*/ 66 h 977"/>
                <a:gd name="T64" fmla="*/ 59 w 512"/>
                <a:gd name="T65" fmla="*/ 53 h 977"/>
                <a:gd name="T66" fmla="*/ 63 w 512"/>
                <a:gd name="T67" fmla="*/ 37 h 977"/>
                <a:gd name="T68" fmla="*/ 64 w 512"/>
                <a:gd name="T69" fmla="*/ 25 h 977"/>
                <a:gd name="T70" fmla="*/ 64 w 512"/>
                <a:gd name="T71" fmla="*/ 19 h 977"/>
                <a:gd name="T72" fmla="*/ 61 w 512"/>
                <a:gd name="T73" fmla="*/ 13 h 977"/>
                <a:gd name="T74" fmla="*/ 57 w 512"/>
                <a:gd name="T75" fmla="*/ 9 h 977"/>
                <a:gd name="T76" fmla="*/ 51 w 512"/>
                <a:gd name="T77" fmla="*/ 5 h 977"/>
                <a:gd name="T78" fmla="*/ 45 w 512"/>
                <a:gd name="T79" fmla="*/ 2 h 977"/>
                <a:gd name="T80" fmla="*/ 38 w 512"/>
                <a:gd name="T81" fmla="*/ 0 h 977"/>
                <a:gd name="T82" fmla="*/ 31 w 512"/>
                <a:gd name="T83" fmla="*/ 0 h 9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12" h="977">
                  <a:moveTo>
                    <a:pt x="220" y="0"/>
                  </a:moveTo>
                  <a:lnTo>
                    <a:pt x="180" y="9"/>
                  </a:lnTo>
                  <a:lnTo>
                    <a:pt x="144" y="22"/>
                  </a:lnTo>
                  <a:lnTo>
                    <a:pt x="111" y="37"/>
                  </a:lnTo>
                  <a:lnTo>
                    <a:pt x="83" y="54"/>
                  </a:lnTo>
                  <a:lnTo>
                    <a:pt x="59" y="74"/>
                  </a:lnTo>
                  <a:lnTo>
                    <a:pt x="38" y="95"/>
                  </a:lnTo>
                  <a:lnTo>
                    <a:pt x="22" y="118"/>
                  </a:lnTo>
                  <a:lnTo>
                    <a:pt x="11" y="144"/>
                  </a:lnTo>
                  <a:lnTo>
                    <a:pt x="4" y="169"/>
                  </a:lnTo>
                  <a:lnTo>
                    <a:pt x="0" y="197"/>
                  </a:lnTo>
                  <a:lnTo>
                    <a:pt x="2" y="226"/>
                  </a:lnTo>
                  <a:lnTo>
                    <a:pt x="8" y="256"/>
                  </a:lnTo>
                  <a:lnTo>
                    <a:pt x="20" y="286"/>
                  </a:lnTo>
                  <a:lnTo>
                    <a:pt x="35" y="315"/>
                  </a:lnTo>
                  <a:lnTo>
                    <a:pt x="55" y="347"/>
                  </a:lnTo>
                  <a:lnTo>
                    <a:pt x="81" y="378"/>
                  </a:lnTo>
                  <a:lnTo>
                    <a:pt x="89" y="446"/>
                  </a:lnTo>
                  <a:lnTo>
                    <a:pt x="97" y="515"/>
                  </a:lnTo>
                  <a:lnTo>
                    <a:pt x="105" y="583"/>
                  </a:lnTo>
                  <a:lnTo>
                    <a:pt x="113" y="652"/>
                  </a:lnTo>
                  <a:lnTo>
                    <a:pt x="114" y="669"/>
                  </a:lnTo>
                  <a:lnTo>
                    <a:pt x="117" y="685"/>
                  </a:lnTo>
                  <a:lnTo>
                    <a:pt x="118" y="703"/>
                  </a:lnTo>
                  <a:lnTo>
                    <a:pt x="119" y="720"/>
                  </a:lnTo>
                  <a:lnTo>
                    <a:pt x="115" y="767"/>
                  </a:lnTo>
                  <a:lnTo>
                    <a:pt x="112" y="814"/>
                  </a:lnTo>
                  <a:lnTo>
                    <a:pt x="108" y="862"/>
                  </a:lnTo>
                  <a:lnTo>
                    <a:pt x="105" y="909"/>
                  </a:lnTo>
                  <a:lnTo>
                    <a:pt x="111" y="922"/>
                  </a:lnTo>
                  <a:lnTo>
                    <a:pt x="118" y="934"/>
                  </a:lnTo>
                  <a:lnTo>
                    <a:pt x="123" y="948"/>
                  </a:lnTo>
                  <a:lnTo>
                    <a:pt x="129" y="961"/>
                  </a:lnTo>
                  <a:lnTo>
                    <a:pt x="145" y="963"/>
                  </a:lnTo>
                  <a:lnTo>
                    <a:pt x="161" y="964"/>
                  </a:lnTo>
                  <a:lnTo>
                    <a:pt x="178" y="966"/>
                  </a:lnTo>
                  <a:lnTo>
                    <a:pt x="194" y="969"/>
                  </a:lnTo>
                  <a:lnTo>
                    <a:pt x="209" y="970"/>
                  </a:lnTo>
                  <a:lnTo>
                    <a:pt x="225" y="972"/>
                  </a:lnTo>
                  <a:lnTo>
                    <a:pt x="241" y="975"/>
                  </a:lnTo>
                  <a:lnTo>
                    <a:pt x="257" y="977"/>
                  </a:lnTo>
                  <a:lnTo>
                    <a:pt x="265" y="968"/>
                  </a:lnTo>
                  <a:lnTo>
                    <a:pt x="272" y="958"/>
                  </a:lnTo>
                  <a:lnTo>
                    <a:pt x="280" y="949"/>
                  </a:lnTo>
                  <a:lnTo>
                    <a:pt x="287" y="940"/>
                  </a:lnTo>
                  <a:lnTo>
                    <a:pt x="294" y="900"/>
                  </a:lnTo>
                  <a:lnTo>
                    <a:pt x="301" y="859"/>
                  </a:lnTo>
                  <a:lnTo>
                    <a:pt x="307" y="820"/>
                  </a:lnTo>
                  <a:lnTo>
                    <a:pt x="314" y="780"/>
                  </a:lnTo>
                  <a:lnTo>
                    <a:pt x="319" y="761"/>
                  </a:lnTo>
                  <a:lnTo>
                    <a:pt x="326" y="743"/>
                  </a:lnTo>
                  <a:lnTo>
                    <a:pt x="332" y="726"/>
                  </a:lnTo>
                  <a:lnTo>
                    <a:pt x="338" y="707"/>
                  </a:lnTo>
                  <a:lnTo>
                    <a:pt x="342" y="698"/>
                  </a:lnTo>
                  <a:lnTo>
                    <a:pt x="347" y="690"/>
                  </a:lnTo>
                  <a:lnTo>
                    <a:pt x="352" y="681"/>
                  </a:lnTo>
                  <a:lnTo>
                    <a:pt x="357" y="673"/>
                  </a:lnTo>
                  <a:lnTo>
                    <a:pt x="362" y="663"/>
                  </a:lnTo>
                  <a:lnTo>
                    <a:pt x="367" y="655"/>
                  </a:lnTo>
                  <a:lnTo>
                    <a:pt x="372" y="646"/>
                  </a:lnTo>
                  <a:lnTo>
                    <a:pt x="377" y="637"/>
                  </a:lnTo>
                  <a:lnTo>
                    <a:pt x="395" y="606"/>
                  </a:lnTo>
                  <a:lnTo>
                    <a:pt x="415" y="570"/>
                  </a:lnTo>
                  <a:lnTo>
                    <a:pt x="435" y="530"/>
                  </a:lnTo>
                  <a:lnTo>
                    <a:pt x="454" y="483"/>
                  </a:lnTo>
                  <a:lnTo>
                    <a:pt x="471" y="430"/>
                  </a:lnTo>
                  <a:lnTo>
                    <a:pt x="486" y="370"/>
                  </a:lnTo>
                  <a:lnTo>
                    <a:pt x="499" y="303"/>
                  </a:lnTo>
                  <a:lnTo>
                    <a:pt x="507" y="229"/>
                  </a:lnTo>
                  <a:lnTo>
                    <a:pt x="512" y="203"/>
                  </a:lnTo>
                  <a:lnTo>
                    <a:pt x="511" y="177"/>
                  </a:lnTo>
                  <a:lnTo>
                    <a:pt x="506" y="153"/>
                  </a:lnTo>
                  <a:lnTo>
                    <a:pt x="497" y="130"/>
                  </a:lnTo>
                  <a:lnTo>
                    <a:pt x="485" y="109"/>
                  </a:lnTo>
                  <a:lnTo>
                    <a:pt x="469" y="90"/>
                  </a:lnTo>
                  <a:lnTo>
                    <a:pt x="451" y="72"/>
                  </a:lnTo>
                  <a:lnTo>
                    <a:pt x="430" y="56"/>
                  </a:lnTo>
                  <a:lnTo>
                    <a:pt x="407" y="42"/>
                  </a:lnTo>
                  <a:lnTo>
                    <a:pt x="383" y="30"/>
                  </a:lnTo>
                  <a:lnTo>
                    <a:pt x="356" y="19"/>
                  </a:lnTo>
                  <a:lnTo>
                    <a:pt x="330" y="11"/>
                  </a:lnTo>
                  <a:lnTo>
                    <a:pt x="302" y="6"/>
                  </a:lnTo>
                  <a:lnTo>
                    <a:pt x="274" y="1"/>
                  </a:lnTo>
                  <a:lnTo>
                    <a:pt x="247" y="0"/>
                  </a:lnTo>
                  <a:lnTo>
                    <a:pt x="220" y="0"/>
                  </a:lnTo>
                  <a:close/>
                </a:path>
              </a:pathLst>
            </a:custGeom>
            <a:solidFill>
              <a:srgbClr val="FFE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52" name="Freeform 146"/>
            <p:cNvSpPr>
              <a:spLocks noChangeAspect="1"/>
            </p:cNvSpPr>
            <p:nvPr/>
          </p:nvSpPr>
          <p:spPr bwMode="auto">
            <a:xfrm>
              <a:off x="774" y="2250"/>
              <a:ext cx="234" cy="482"/>
            </a:xfrm>
            <a:custGeom>
              <a:avLst/>
              <a:gdLst>
                <a:gd name="T0" fmla="*/ 21 w 469"/>
                <a:gd name="T1" fmla="*/ 2 h 964"/>
                <a:gd name="T2" fmla="*/ 13 w 469"/>
                <a:gd name="T3" fmla="*/ 5 h 964"/>
                <a:gd name="T4" fmla="*/ 6 w 469"/>
                <a:gd name="T5" fmla="*/ 9 h 964"/>
                <a:gd name="T6" fmla="*/ 2 w 469"/>
                <a:gd name="T7" fmla="*/ 14 h 964"/>
                <a:gd name="T8" fmla="*/ 0 w 469"/>
                <a:gd name="T9" fmla="*/ 21 h 964"/>
                <a:gd name="T10" fmla="*/ 0 w 469"/>
                <a:gd name="T11" fmla="*/ 27 h 964"/>
                <a:gd name="T12" fmla="*/ 2 w 469"/>
                <a:gd name="T13" fmla="*/ 34 h 964"/>
                <a:gd name="T14" fmla="*/ 7 w 469"/>
                <a:gd name="T15" fmla="*/ 40 h 964"/>
                <a:gd name="T16" fmla="*/ 11 w 469"/>
                <a:gd name="T17" fmla="*/ 53 h 964"/>
                <a:gd name="T18" fmla="*/ 12 w 469"/>
                <a:gd name="T19" fmla="*/ 71 h 964"/>
                <a:gd name="T20" fmla="*/ 13 w 469"/>
                <a:gd name="T21" fmla="*/ 83 h 964"/>
                <a:gd name="T22" fmla="*/ 13 w 469"/>
                <a:gd name="T23" fmla="*/ 87 h 964"/>
                <a:gd name="T24" fmla="*/ 13 w 469"/>
                <a:gd name="T25" fmla="*/ 95 h 964"/>
                <a:gd name="T26" fmla="*/ 12 w 469"/>
                <a:gd name="T27" fmla="*/ 107 h 964"/>
                <a:gd name="T28" fmla="*/ 12 w 469"/>
                <a:gd name="T29" fmla="*/ 114 h 964"/>
                <a:gd name="T30" fmla="*/ 13 w 469"/>
                <a:gd name="T31" fmla="*/ 117 h 964"/>
                <a:gd name="T32" fmla="*/ 16 w 469"/>
                <a:gd name="T33" fmla="*/ 119 h 964"/>
                <a:gd name="T34" fmla="*/ 19 w 469"/>
                <a:gd name="T35" fmla="*/ 120 h 964"/>
                <a:gd name="T36" fmla="*/ 23 w 469"/>
                <a:gd name="T37" fmla="*/ 120 h 964"/>
                <a:gd name="T38" fmla="*/ 26 w 469"/>
                <a:gd name="T39" fmla="*/ 121 h 964"/>
                <a:gd name="T40" fmla="*/ 29 w 469"/>
                <a:gd name="T41" fmla="*/ 120 h 964"/>
                <a:gd name="T42" fmla="*/ 31 w 469"/>
                <a:gd name="T43" fmla="*/ 117 h 964"/>
                <a:gd name="T44" fmla="*/ 32 w 469"/>
                <a:gd name="T45" fmla="*/ 111 h 964"/>
                <a:gd name="T46" fmla="*/ 34 w 469"/>
                <a:gd name="T47" fmla="*/ 101 h 964"/>
                <a:gd name="T48" fmla="*/ 35 w 469"/>
                <a:gd name="T49" fmla="*/ 94 h 964"/>
                <a:gd name="T50" fmla="*/ 37 w 469"/>
                <a:gd name="T51" fmla="*/ 90 h 964"/>
                <a:gd name="T52" fmla="*/ 38 w 469"/>
                <a:gd name="T53" fmla="*/ 86 h 964"/>
                <a:gd name="T54" fmla="*/ 39 w 469"/>
                <a:gd name="T55" fmla="*/ 84 h 964"/>
                <a:gd name="T56" fmla="*/ 40 w 469"/>
                <a:gd name="T57" fmla="*/ 82 h 964"/>
                <a:gd name="T58" fmla="*/ 41 w 469"/>
                <a:gd name="T59" fmla="*/ 80 h 964"/>
                <a:gd name="T60" fmla="*/ 44 w 469"/>
                <a:gd name="T61" fmla="*/ 75 h 964"/>
                <a:gd name="T62" fmla="*/ 48 w 469"/>
                <a:gd name="T63" fmla="*/ 65 h 964"/>
                <a:gd name="T64" fmla="*/ 53 w 469"/>
                <a:gd name="T65" fmla="*/ 53 h 964"/>
                <a:gd name="T66" fmla="*/ 56 w 469"/>
                <a:gd name="T67" fmla="*/ 37 h 964"/>
                <a:gd name="T68" fmla="*/ 58 w 469"/>
                <a:gd name="T69" fmla="*/ 25 h 964"/>
                <a:gd name="T70" fmla="*/ 58 w 469"/>
                <a:gd name="T71" fmla="*/ 19 h 964"/>
                <a:gd name="T72" fmla="*/ 56 w 469"/>
                <a:gd name="T73" fmla="*/ 14 h 964"/>
                <a:gd name="T74" fmla="*/ 52 w 469"/>
                <a:gd name="T75" fmla="*/ 10 h 964"/>
                <a:gd name="T76" fmla="*/ 48 w 469"/>
                <a:gd name="T77" fmla="*/ 6 h 964"/>
                <a:gd name="T78" fmla="*/ 42 w 469"/>
                <a:gd name="T79" fmla="*/ 3 h 964"/>
                <a:gd name="T80" fmla="*/ 35 w 469"/>
                <a:gd name="T81" fmla="*/ 1 h 964"/>
                <a:gd name="T82" fmla="*/ 29 w 469"/>
                <a:gd name="T83" fmla="*/ 0 h 9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69" h="964">
                  <a:moveTo>
                    <a:pt x="211" y="0"/>
                  </a:moveTo>
                  <a:lnTo>
                    <a:pt x="171" y="10"/>
                  </a:lnTo>
                  <a:lnTo>
                    <a:pt x="135" y="21"/>
                  </a:lnTo>
                  <a:lnTo>
                    <a:pt x="104" y="35"/>
                  </a:lnTo>
                  <a:lnTo>
                    <a:pt x="76" y="51"/>
                  </a:lnTo>
                  <a:lnTo>
                    <a:pt x="52" y="70"/>
                  </a:lnTo>
                  <a:lnTo>
                    <a:pt x="33" y="90"/>
                  </a:lnTo>
                  <a:lnTo>
                    <a:pt x="19" y="112"/>
                  </a:lnTo>
                  <a:lnTo>
                    <a:pt x="8" y="135"/>
                  </a:lnTo>
                  <a:lnTo>
                    <a:pt x="2" y="161"/>
                  </a:lnTo>
                  <a:lnTo>
                    <a:pt x="0" y="186"/>
                  </a:lnTo>
                  <a:lnTo>
                    <a:pt x="4" y="211"/>
                  </a:lnTo>
                  <a:lnTo>
                    <a:pt x="10" y="238"/>
                  </a:lnTo>
                  <a:lnTo>
                    <a:pt x="22" y="265"/>
                  </a:lnTo>
                  <a:lnTo>
                    <a:pt x="38" y="292"/>
                  </a:lnTo>
                  <a:lnTo>
                    <a:pt x="58" y="318"/>
                  </a:lnTo>
                  <a:lnTo>
                    <a:pt x="83" y="345"/>
                  </a:lnTo>
                  <a:lnTo>
                    <a:pt x="89" y="420"/>
                  </a:lnTo>
                  <a:lnTo>
                    <a:pt x="93" y="494"/>
                  </a:lnTo>
                  <a:lnTo>
                    <a:pt x="99" y="568"/>
                  </a:lnTo>
                  <a:lnTo>
                    <a:pt x="104" y="643"/>
                  </a:lnTo>
                  <a:lnTo>
                    <a:pt x="105" y="661"/>
                  </a:lnTo>
                  <a:lnTo>
                    <a:pt x="106" y="677"/>
                  </a:lnTo>
                  <a:lnTo>
                    <a:pt x="107" y="694"/>
                  </a:lnTo>
                  <a:lnTo>
                    <a:pt x="108" y="711"/>
                  </a:lnTo>
                  <a:lnTo>
                    <a:pt x="104" y="759"/>
                  </a:lnTo>
                  <a:lnTo>
                    <a:pt x="100" y="805"/>
                  </a:lnTo>
                  <a:lnTo>
                    <a:pt x="97" y="852"/>
                  </a:lnTo>
                  <a:lnTo>
                    <a:pt x="93" y="898"/>
                  </a:lnTo>
                  <a:lnTo>
                    <a:pt x="99" y="911"/>
                  </a:lnTo>
                  <a:lnTo>
                    <a:pt x="104" y="923"/>
                  </a:lnTo>
                  <a:lnTo>
                    <a:pt x="110" y="936"/>
                  </a:lnTo>
                  <a:lnTo>
                    <a:pt x="114" y="949"/>
                  </a:lnTo>
                  <a:lnTo>
                    <a:pt x="128" y="951"/>
                  </a:lnTo>
                  <a:lnTo>
                    <a:pt x="143" y="953"/>
                  </a:lnTo>
                  <a:lnTo>
                    <a:pt x="157" y="954"/>
                  </a:lnTo>
                  <a:lnTo>
                    <a:pt x="172" y="957"/>
                  </a:lnTo>
                  <a:lnTo>
                    <a:pt x="186" y="958"/>
                  </a:lnTo>
                  <a:lnTo>
                    <a:pt x="199" y="960"/>
                  </a:lnTo>
                  <a:lnTo>
                    <a:pt x="214" y="961"/>
                  </a:lnTo>
                  <a:lnTo>
                    <a:pt x="228" y="964"/>
                  </a:lnTo>
                  <a:lnTo>
                    <a:pt x="235" y="954"/>
                  </a:lnTo>
                  <a:lnTo>
                    <a:pt x="242" y="945"/>
                  </a:lnTo>
                  <a:lnTo>
                    <a:pt x="249" y="936"/>
                  </a:lnTo>
                  <a:lnTo>
                    <a:pt x="256" y="927"/>
                  </a:lnTo>
                  <a:lnTo>
                    <a:pt x="262" y="886"/>
                  </a:lnTo>
                  <a:lnTo>
                    <a:pt x="269" y="847"/>
                  </a:lnTo>
                  <a:lnTo>
                    <a:pt x="274" y="807"/>
                  </a:lnTo>
                  <a:lnTo>
                    <a:pt x="280" y="768"/>
                  </a:lnTo>
                  <a:lnTo>
                    <a:pt x="286" y="749"/>
                  </a:lnTo>
                  <a:lnTo>
                    <a:pt x="292" y="732"/>
                  </a:lnTo>
                  <a:lnTo>
                    <a:pt x="297" y="714"/>
                  </a:lnTo>
                  <a:lnTo>
                    <a:pt x="303" y="696"/>
                  </a:lnTo>
                  <a:lnTo>
                    <a:pt x="308" y="687"/>
                  </a:lnTo>
                  <a:lnTo>
                    <a:pt x="312" y="678"/>
                  </a:lnTo>
                  <a:lnTo>
                    <a:pt x="317" y="670"/>
                  </a:lnTo>
                  <a:lnTo>
                    <a:pt x="321" y="661"/>
                  </a:lnTo>
                  <a:lnTo>
                    <a:pt x="325" y="653"/>
                  </a:lnTo>
                  <a:lnTo>
                    <a:pt x="330" y="643"/>
                  </a:lnTo>
                  <a:lnTo>
                    <a:pt x="334" y="635"/>
                  </a:lnTo>
                  <a:lnTo>
                    <a:pt x="339" y="626"/>
                  </a:lnTo>
                  <a:lnTo>
                    <a:pt x="355" y="596"/>
                  </a:lnTo>
                  <a:lnTo>
                    <a:pt x="372" y="560"/>
                  </a:lnTo>
                  <a:lnTo>
                    <a:pt x="391" y="519"/>
                  </a:lnTo>
                  <a:lnTo>
                    <a:pt x="408" y="472"/>
                  </a:lnTo>
                  <a:lnTo>
                    <a:pt x="424" y="420"/>
                  </a:lnTo>
                  <a:lnTo>
                    <a:pt x="439" y="360"/>
                  </a:lnTo>
                  <a:lnTo>
                    <a:pt x="452" y="294"/>
                  </a:lnTo>
                  <a:lnTo>
                    <a:pt x="461" y="222"/>
                  </a:lnTo>
                  <a:lnTo>
                    <a:pt x="468" y="197"/>
                  </a:lnTo>
                  <a:lnTo>
                    <a:pt x="469" y="173"/>
                  </a:lnTo>
                  <a:lnTo>
                    <a:pt x="467" y="151"/>
                  </a:lnTo>
                  <a:lnTo>
                    <a:pt x="461" y="130"/>
                  </a:lnTo>
                  <a:lnTo>
                    <a:pt x="451" y="110"/>
                  </a:lnTo>
                  <a:lnTo>
                    <a:pt x="438" y="91"/>
                  </a:lnTo>
                  <a:lnTo>
                    <a:pt x="422" y="74"/>
                  </a:lnTo>
                  <a:lnTo>
                    <a:pt x="403" y="58"/>
                  </a:lnTo>
                  <a:lnTo>
                    <a:pt x="384" y="44"/>
                  </a:lnTo>
                  <a:lnTo>
                    <a:pt x="361" y="32"/>
                  </a:lnTo>
                  <a:lnTo>
                    <a:pt x="338" y="21"/>
                  </a:lnTo>
                  <a:lnTo>
                    <a:pt x="312" y="13"/>
                  </a:lnTo>
                  <a:lnTo>
                    <a:pt x="287" y="6"/>
                  </a:lnTo>
                  <a:lnTo>
                    <a:pt x="262" y="3"/>
                  </a:lnTo>
                  <a:lnTo>
                    <a:pt x="236" y="0"/>
                  </a:lnTo>
                  <a:lnTo>
                    <a:pt x="211" y="0"/>
                  </a:lnTo>
                  <a:close/>
                </a:path>
              </a:pathLst>
            </a:custGeom>
            <a:solidFill>
              <a:srgbClr val="FFE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53" name="Freeform 147"/>
            <p:cNvSpPr>
              <a:spLocks noChangeAspect="1"/>
            </p:cNvSpPr>
            <p:nvPr/>
          </p:nvSpPr>
          <p:spPr bwMode="auto">
            <a:xfrm>
              <a:off x="785" y="2256"/>
              <a:ext cx="214" cy="475"/>
            </a:xfrm>
            <a:custGeom>
              <a:avLst/>
              <a:gdLst>
                <a:gd name="T0" fmla="*/ 20 w 429"/>
                <a:gd name="T1" fmla="*/ 1 h 951"/>
                <a:gd name="T2" fmla="*/ 11 w 429"/>
                <a:gd name="T3" fmla="*/ 4 h 951"/>
                <a:gd name="T4" fmla="*/ 5 w 429"/>
                <a:gd name="T5" fmla="*/ 8 h 951"/>
                <a:gd name="T6" fmla="*/ 1 w 429"/>
                <a:gd name="T7" fmla="*/ 13 h 951"/>
                <a:gd name="T8" fmla="*/ 0 w 429"/>
                <a:gd name="T9" fmla="*/ 18 h 951"/>
                <a:gd name="T10" fmla="*/ 0 w 429"/>
                <a:gd name="T11" fmla="*/ 24 h 951"/>
                <a:gd name="T12" fmla="*/ 2 w 429"/>
                <a:gd name="T13" fmla="*/ 30 h 951"/>
                <a:gd name="T14" fmla="*/ 7 w 429"/>
                <a:gd name="T15" fmla="*/ 36 h 951"/>
                <a:gd name="T16" fmla="*/ 10 w 429"/>
                <a:gd name="T17" fmla="*/ 49 h 951"/>
                <a:gd name="T18" fmla="*/ 11 w 429"/>
                <a:gd name="T19" fmla="*/ 69 h 951"/>
                <a:gd name="T20" fmla="*/ 11 w 429"/>
                <a:gd name="T21" fmla="*/ 81 h 951"/>
                <a:gd name="T22" fmla="*/ 12 w 429"/>
                <a:gd name="T23" fmla="*/ 85 h 951"/>
                <a:gd name="T24" fmla="*/ 11 w 429"/>
                <a:gd name="T25" fmla="*/ 93 h 951"/>
                <a:gd name="T26" fmla="*/ 10 w 429"/>
                <a:gd name="T27" fmla="*/ 105 h 951"/>
                <a:gd name="T28" fmla="*/ 10 w 429"/>
                <a:gd name="T29" fmla="*/ 112 h 951"/>
                <a:gd name="T30" fmla="*/ 11 w 429"/>
                <a:gd name="T31" fmla="*/ 115 h 951"/>
                <a:gd name="T32" fmla="*/ 13 w 429"/>
                <a:gd name="T33" fmla="*/ 117 h 951"/>
                <a:gd name="T34" fmla="*/ 17 w 429"/>
                <a:gd name="T35" fmla="*/ 117 h 951"/>
                <a:gd name="T36" fmla="*/ 20 w 429"/>
                <a:gd name="T37" fmla="*/ 118 h 951"/>
                <a:gd name="T38" fmla="*/ 23 w 429"/>
                <a:gd name="T39" fmla="*/ 118 h 951"/>
                <a:gd name="T40" fmla="*/ 25 w 429"/>
                <a:gd name="T41" fmla="*/ 117 h 951"/>
                <a:gd name="T42" fmla="*/ 27 w 429"/>
                <a:gd name="T43" fmla="*/ 115 h 951"/>
                <a:gd name="T44" fmla="*/ 28 w 429"/>
                <a:gd name="T45" fmla="*/ 109 h 951"/>
                <a:gd name="T46" fmla="*/ 30 w 429"/>
                <a:gd name="T47" fmla="*/ 99 h 951"/>
                <a:gd name="T48" fmla="*/ 31 w 429"/>
                <a:gd name="T49" fmla="*/ 92 h 951"/>
                <a:gd name="T50" fmla="*/ 33 w 429"/>
                <a:gd name="T51" fmla="*/ 87 h 951"/>
                <a:gd name="T52" fmla="*/ 34 w 429"/>
                <a:gd name="T53" fmla="*/ 83 h 951"/>
                <a:gd name="T54" fmla="*/ 36 w 429"/>
                <a:gd name="T55" fmla="*/ 79 h 951"/>
                <a:gd name="T56" fmla="*/ 39 w 429"/>
                <a:gd name="T57" fmla="*/ 73 h 951"/>
                <a:gd name="T58" fmla="*/ 43 w 429"/>
                <a:gd name="T59" fmla="*/ 63 h 951"/>
                <a:gd name="T60" fmla="*/ 47 w 429"/>
                <a:gd name="T61" fmla="*/ 51 h 951"/>
                <a:gd name="T62" fmla="*/ 50 w 429"/>
                <a:gd name="T63" fmla="*/ 35 h 951"/>
                <a:gd name="T64" fmla="*/ 52 w 429"/>
                <a:gd name="T65" fmla="*/ 23 h 951"/>
                <a:gd name="T66" fmla="*/ 53 w 429"/>
                <a:gd name="T67" fmla="*/ 18 h 951"/>
                <a:gd name="T68" fmla="*/ 52 w 429"/>
                <a:gd name="T69" fmla="*/ 13 h 951"/>
                <a:gd name="T70" fmla="*/ 49 w 429"/>
                <a:gd name="T71" fmla="*/ 9 h 951"/>
                <a:gd name="T72" fmla="*/ 44 w 429"/>
                <a:gd name="T73" fmla="*/ 5 h 951"/>
                <a:gd name="T74" fmla="*/ 39 w 429"/>
                <a:gd name="T75" fmla="*/ 3 h 951"/>
                <a:gd name="T76" fmla="*/ 34 w 429"/>
                <a:gd name="T77" fmla="*/ 1 h 951"/>
                <a:gd name="T78" fmla="*/ 27 w 429"/>
                <a:gd name="T79" fmla="*/ 0 h 9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9" h="951">
                  <a:moveTo>
                    <a:pt x="200" y="0"/>
                  </a:moveTo>
                  <a:lnTo>
                    <a:pt x="161" y="8"/>
                  </a:lnTo>
                  <a:lnTo>
                    <a:pt x="126" y="20"/>
                  </a:lnTo>
                  <a:lnTo>
                    <a:pt x="94" y="32"/>
                  </a:lnTo>
                  <a:lnTo>
                    <a:pt x="68" y="48"/>
                  </a:lnTo>
                  <a:lnTo>
                    <a:pt x="46" y="66"/>
                  </a:lnTo>
                  <a:lnTo>
                    <a:pt x="29" y="85"/>
                  </a:lnTo>
                  <a:lnTo>
                    <a:pt x="15" y="106"/>
                  </a:lnTo>
                  <a:lnTo>
                    <a:pt x="6" y="128"/>
                  </a:lnTo>
                  <a:lnTo>
                    <a:pt x="1" y="150"/>
                  </a:lnTo>
                  <a:lnTo>
                    <a:pt x="0" y="174"/>
                  </a:lnTo>
                  <a:lnTo>
                    <a:pt x="3" y="197"/>
                  </a:lnTo>
                  <a:lnTo>
                    <a:pt x="11" y="221"/>
                  </a:lnTo>
                  <a:lnTo>
                    <a:pt x="23" y="244"/>
                  </a:lnTo>
                  <a:lnTo>
                    <a:pt x="39" y="268"/>
                  </a:lnTo>
                  <a:lnTo>
                    <a:pt x="60" y="290"/>
                  </a:lnTo>
                  <a:lnTo>
                    <a:pt x="84" y="312"/>
                  </a:lnTo>
                  <a:lnTo>
                    <a:pt x="86" y="393"/>
                  </a:lnTo>
                  <a:lnTo>
                    <a:pt x="89" y="474"/>
                  </a:lnTo>
                  <a:lnTo>
                    <a:pt x="91" y="554"/>
                  </a:lnTo>
                  <a:lnTo>
                    <a:pt x="93" y="635"/>
                  </a:lnTo>
                  <a:lnTo>
                    <a:pt x="94" y="652"/>
                  </a:lnTo>
                  <a:lnTo>
                    <a:pt x="96" y="668"/>
                  </a:lnTo>
                  <a:lnTo>
                    <a:pt x="96" y="686"/>
                  </a:lnTo>
                  <a:lnTo>
                    <a:pt x="97" y="703"/>
                  </a:lnTo>
                  <a:lnTo>
                    <a:pt x="92" y="749"/>
                  </a:lnTo>
                  <a:lnTo>
                    <a:pt x="89" y="795"/>
                  </a:lnTo>
                  <a:lnTo>
                    <a:pt x="85" y="842"/>
                  </a:lnTo>
                  <a:lnTo>
                    <a:pt x="81" y="888"/>
                  </a:lnTo>
                  <a:lnTo>
                    <a:pt x="85" y="901"/>
                  </a:lnTo>
                  <a:lnTo>
                    <a:pt x="90" y="913"/>
                  </a:lnTo>
                  <a:lnTo>
                    <a:pt x="93" y="925"/>
                  </a:lnTo>
                  <a:lnTo>
                    <a:pt x="98" y="938"/>
                  </a:lnTo>
                  <a:lnTo>
                    <a:pt x="111" y="939"/>
                  </a:lnTo>
                  <a:lnTo>
                    <a:pt x="123" y="941"/>
                  </a:lnTo>
                  <a:lnTo>
                    <a:pt x="136" y="942"/>
                  </a:lnTo>
                  <a:lnTo>
                    <a:pt x="149" y="944"/>
                  </a:lnTo>
                  <a:lnTo>
                    <a:pt x="161" y="946"/>
                  </a:lnTo>
                  <a:lnTo>
                    <a:pt x="174" y="947"/>
                  </a:lnTo>
                  <a:lnTo>
                    <a:pt x="187" y="949"/>
                  </a:lnTo>
                  <a:lnTo>
                    <a:pt x="199" y="951"/>
                  </a:lnTo>
                  <a:lnTo>
                    <a:pt x="205" y="941"/>
                  </a:lnTo>
                  <a:lnTo>
                    <a:pt x="212" y="932"/>
                  </a:lnTo>
                  <a:lnTo>
                    <a:pt x="218" y="923"/>
                  </a:lnTo>
                  <a:lnTo>
                    <a:pt x="223" y="914"/>
                  </a:lnTo>
                  <a:lnTo>
                    <a:pt x="229" y="874"/>
                  </a:lnTo>
                  <a:lnTo>
                    <a:pt x="236" y="834"/>
                  </a:lnTo>
                  <a:lnTo>
                    <a:pt x="242" y="795"/>
                  </a:lnTo>
                  <a:lnTo>
                    <a:pt x="248" y="756"/>
                  </a:lnTo>
                  <a:lnTo>
                    <a:pt x="253" y="737"/>
                  </a:lnTo>
                  <a:lnTo>
                    <a:pt x="258" y="720"/>
                  </a:lnTo>
                  <a:lnTo>
                    <a:pt x="264" y="703"/>
                  </a:lnTo>
                  <a:lnTo>
                    <a:pt x="268" y="684"/>
                  </a:lnTo>
                  <a:lnTo>
                    <a:pt x="276" y="667"/>
                  </a:lnTo>
                  <a:lnTo>
                    <a:pt x="286" y="650"/>
                  </a:lnTo>
                  <a:lnTo>
                    <a:pt x="294" y="633"/>
                  </a:lnTo>
                  <a:lnTo>
                    <a:pt x="302" y="615"/>
                  </a:lnTo>
                  <a:lnTo>
                    <a:pt x="316" y="585"/>
                  </a:lnTo>
                  <a:lnTo>
                    <a:pt x="331" y="550"/>
                  </a:lnTo>
                  <a:lnTo>
                    <a:pt x="347" y="508"/>
                  </a:lnTo>
                  <a:lnTo>
                    <a:pt x="362" y="462"/>
                  </a:lnTo>
                  <a:lnTo>
                    <a:pt x="377" y="410"/>
                  </a:lnTo>
                  <a:lnTo>
                    <a:pt x="391" y="351"/>
                  </a:lnTo>
                  <a:lnTo>
                    <a:pt x="403" y="286"/>
                  </a:lnTo>
                  <a:lnTo>
                    <a:pt x="414" y="213"/>
                  </a:lnTo>
                  <a:lnTo>
                    <a:pt x="423" y="191"/>
                  </a:lnTo>
                  <a:lnTo>
                    <a:pt x="427" y="171"/>
                  </a:lnTo>
                  <a:lnTo>
                    <a:pt x="429" y="150"/>
                  </a:lnTo>
                  <a:lnTo>
                    <a:pt x="424" y="129"/>
                  </a:lnTo>
                  <a:lnTo>
                    <a:pt x="417" y="111"/>
                  </a:lnTo>
                  <a:lnTo>
                    <a:pt x="407" y="93"/>
                  </a:lnTo>
                  <a:lnTo>
                    <a:pt x="393" y="76"/>
                  </a:lnTo>
                  <a:lnTo>
                    <a:pt x="378" y="61"/>
                  </a:lnTo>
                  <a:lnTo>
                    <a:pt x="359" y="47"/>
                  </a:lnTo>
                  <a:lnTo>
                    <a:pt x="339" y="35"/>
                  </a:lnTo>
                  <a:lnTo>
                    <a:pt x="318" y="24"/>
                  </a:lnTo>
                  <a:lnTo>
                    <a:pt x="295" y="15"/>
                  </a:lnTo>
                  <a:lnTo>
                    <a:pt x="272" y="8"/>
                  </a:lnTo>
                  <a:lnTo>
                    <a:pt x="248" y="3"/>
                  </a:lnTo>
                  <a:lnTo>
                    <a:pt x="223" y="0"/>
                  </a:lnTo>
                  <a:lnTo>
                    <a:pt x="200" y="0"/>
                  </a:lnTo>
                  <a:close/>
                </a:path>
              </a:pathLst>
            </a:custGeom>
            <a:solidFill>
              <a:srgbClr val="FFED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54" name="Freeform 148"/>
            <p:cNvSpPr>
              <a:spLocks noChangeAspect="1"/>
            </p:cNvSpPr>
            <p:nvPr/>
          </p:nvSpPr>
          <p:spPr bwMode="auto">
            <a:xfrm>
              <a:off x="796" y="2262"/>
              <a:ext cx="195" cy="469"/>
            </a:xfrm>
            <a:custGeom>
              <a:avLst/>
              <a:gdLst>
                <a:gd name="T0" fmla="*/ 19 w 389"/>
                <a:gd name="T1" fmla="*/ 1 h 936"/>
                <a:gd name="T2" fmla="*/ 11 w 389"/>
                <a:gd name="T3" fmla="*/ 4 h 936"/>
                <a:gd name="T4" fmla="*/ 5 w 389"/>
                <a:gd name="T5" fmla="*/ 8 h 936"/>
                <a:gd name="T6" fmla="*/ 2 w 389"/>
                <a:gd name="T7" fmla="*/ 13 h 936"/>
                <a:gd name="T8" fmla="*/ 0 w 389"/>
                <a:gd name="T9" fmla="*/ 18 h 936"/>
                <a:gd name="T10" fmla="*/ 1 w 389"/>
                <a:gd name="T11" fmla="*/ 23 h 936"/>
                <a:gd name="T12" fmla="*/ 4 w 389"/>
                <a:gd name="T13" fmla="*/ 28 h 936"/>
                <a:gd name="T14" fmla="*/ 8 w 389"/>
                <a:gd name="T15" fmla="*/ 33 h 936"/>
                <a:gd name="T16" fmla="*/ 11 w 389"/>
                <a:gd name="T17" fmla="*/ 46 h 936"/>
                <a:gd name="T18" fmla="*/ 11 w 389"/>
                <a:gd name="T19" fmla="*/ 68 h 936"/>
                <a:gd name="T20" fmla="*/ 11 w 389"/>
                <a:gd name="T21" fmla="*/ 81 h 936"/>
                <a:gd name="T22" fmla="*/ 11 w 389"/>
                <a:gd name="T23" fmla="*/ 85 h 936"/>
                <a:gd name="T24" fmla="*/ 11 w 389"/>
                <a:gd name="T25" fmla="*/ 93 h 936"/>
                <a:gd name="T26" fmla="*/ 10 w 389"/>
                <a:gd name="T27" fmla="*/ 104 h 936"/>
                <a:gd name="T28" fmla="*/ 9 w 389"/>
                <a:gd name="T29" fmla="*/ 112 h 936"/>
                <a:gd name="T30" fmla="*/ 10 w 389"/>
                <a:gd name="T31" fmla="*/ 115 h 936"/>
                <a:gd name="T32" fmla="*/ 12 w 389"/>
                <a:gd name="T33" fmla="*/ 116 h 936"/>
                <a:gd name="T34" fmla="*/ 15 w 389"/>
                <a:gd name="T35" fmla="*/ 117 h 936"/>
                <a:gd name="T36" fmla="*/ 18 w 389"/>
                <a:gd name="T37" fmla="*/ 117 h 936"/>
                <a:gd name="T38" fmla="*/ 20 w 389"/>
                <a:gd name="T39" fmla="*/ 118 h 936"/>
                <a:gd name="T40" fmla="*/ 22 w 389"/>
                <a:gd name="T41" fmla="*/ 116 h 936"/>
                <a:gd name="T42" fmla="*/ 24 w 389"/>
                <a:gd name="T43" fmla="*/ 114 h 936"/>
                <a:gd name="T44" fmla="*/ 25 w 389"/>
                <a:gd name="T45" fmla="*/ 108 h 936"/>
                <a:gd name="T46" fmla="*/ 27 w 389"/>
                <a:gd name="T47" fmla="*/ 98 h 936"/>
                <a:gd name="T48" fmla="*/ 28 w 389"/>
                <a:gd name="T49" fmla="*/ 91 h 936"/>
                <a:gd name="T50" fmla="*/ 29 w 389"/>
                <a:gd name="T51" fmla="*/ 87 h 936"/>
                <a:gd name="T52" fmla="*/ 31 w 389"/>
                <a:gd name="T53" fmla="*/ 82 h 936"/>
                <a:gd name="T54" fmla="*/ 33 w 389"/>
                <a:gd name="T55" fmla="*/ 78 h 936"/>
                <a:gd name="T56" fmla="*/ 35 w 389"/>
                <a:gd name="T57" fmla="*/ 72 h 936"/>
                <a:gd name="T58" fmla="*/ 38 w 389"/>
                <a:gd name="T59" fmla="*/ 63 h 936"/>
                <a:gd name="T60" fmla="*/ 42 w 389"/>
                <a:gd name="T61" fmla="*/ 50 h 936"/>
                <a:gd name="T62" fmla="*/ 45 w 389"/>
                <a:gd name="T63" fmla="*/ 35 h 936"/>
                <a:gd name="T64" fmla="*/ 48 w 389"/>
                <a:gd name="T65" fmla="*/ 24 h 936"/>
                <a:gd name="T66" fmla="*/ 49 w 389"/>
                <a:gd name="T67" fmla="*/ 19 h 936"/>
                <a:gd name="T68" fmla="*/ 48 w 389"/>
                <a:gd name="T69" fmla="*/ 14 h 936"/>
                <a:gd name="T70" fmla="*/ 46 w 389"/>
                <a:gd name="T71" fmla="*/ 10 h 936"/>
                <a:gd name="T72" fmla="*/ 42 w 389"/>
                <a:gd name="T73" fmla="*/ 7 h 936"/>
                <a:gd name="T74" fmla="*/ 38 w 389"/>
                <a:gd name="T75" fmla="*/ 4 h 936"/>
                <a:gd name="T76" fmla="*/ 33 w 389"/>
                <a:gd name="T77" fmla="*/ 2 h 936"/>
                <a:gd name="T78" fmla="*/ 27 w 389"/>
                <a:gd name="T79" fmla="*/ 1 h 9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9" h="936">
                  <a:moveTo>
                    <a:pt x="191" y="0"/>
                  </a:moveTo>
                  <a:lnTo>
                    <a:pt x="152" y="8"/>
                  </a:lnTo>
                  <a:lnTo>
                    <a:pt x="117" y="17"/>
                  </a:lnTo>
                  <a:lnTo>
                    <a:pt x="87" y="30"/>
                  </a:lnTo>
                  <a:lnTo>
                    <a:pt x="61" y="45"/>
                  </a:lnTo>
                  <a:lnTo>
                    <a:pt x="40" y="61"/>
                  </a:lnTo>
                  <a:lnTo>
                    <a:pt x="24" y="79"/>
                  </a:lnTo>
                  <a:lnTo>
                    <a:pt x="11" y="99"/>
                  </a:lnTo>
                  <a:lnTo>
                    <a:pt x="3" y="118"/>
                  </a:lnTo>
                  <a:lnTo>
                    <a:pt x="0" y="139"/>
                  </a:lnTo>
                  <a:lnTo>
                    <a:pt x="0" y="161"/>
                  </a:lnTo>
                  <a:lnTo>
                    <a:pt x="4" y="182"/>
                  </a:lnTo>
                  <a:lnTo>
                    <a:pt x="13" y="202"/>
                  </a:lnTo>
                  <a:lnTo>
                    <a:pt x="25" y="223"/>
                  </a:lnTo>
                  <a:lnTo>
                    <a:pt x="42" y="243"/>
                  </a:lnTo>
                  <a:lnTo>
                    <a:pt x="62" y="261"/>
                  </a:lnTo>
                  <a:lnTo>
                    <a:pt x="86" y="278"/>
                  </a:lnTo>
                  <a:lnTo>
                    <a:pt x="85" y="366"/>
                  </a:lnTo>
                  <a:lnTo>
                    <a:pt x="85" y="452"/>
                  </a:lnTo>
                  <a:lnTo>
                    <a:pt x="85" y="539"/>
                  </a:lnTo>
                  <a:lnTo>
                    <a:pt x="84" y="626"/>
                  </a:lnTo>
                  <a:lnTo>
                    <a:pt x="84" y="643"/>
                  </a:lnTo>
                  <a:lnTo>
                    <a:pt x="85" y="660"/>
                  </a:lnTo>
                  <a:lnTo>
                    <a:pt x="85" y="676"/>
                  </a:lnTo>
                  <a:lnTo>
                    <a:pt x="85" y="693"/>
                  </a:lnTo>
                  <a:lnTo>
                    <a:pt x="82" y="739"/>
                  </a:lnTo>
                  <a:lnTo>
                    <a:pt x="77" y="784"/>
                  </a:lnTo>
                  <a:lnTo>
                    <a:pt x="74" y="830"/>
                  </a:lnTo>
                  <a:lnTo>
                    <a:pt x="69" y="876"/>
                  </a:lnTo>
                  <a:lnTo>
                    <a:pt x="72" y="888"/>
                  </a:lnTo>
                  <a:lnTo>
                    <a:pt x="76" y="901"/>
                  </a:lnTo>
                  <a:lnTo>
                    <a:pt x="79" y="912"/>
                  </a:lnTo>
                  <a:lnTo>
                    <a:pt x="83" y="925"/>
                  </a:lnTo>
                  <a:lnTo>
                    <a:pt x="93" y="926"/>
                  </a:lnTo>
                  <a:lnTo>
                    <a:pt x="105" y="928"/>
                  </a:lnTo>
                  <a:lnTo>
                    <a:pt x="115" y="929"/>
                  </a:lnTo>
                  <a:lnTo>
                    <a:pt x="127" y="931"/>
                  </a:lnTo>
                  <a:lnTo>
                    <a:pt x="138" y="933"/>
                  </a:lnTo>
                  <a:lnTo>
                    <a:pt x="148" y="934"/>
                  </a:lnTo>
                  <a:lnTo>
                    <a:pt x="160" y="935"/>
                  </a:lnTo>
                  <a:lnTo>
                    <a:pt x="170" y="936"/>
                  </a:lnTo>
                  <a:lnTo>
                    <a:pt x="176" y="927"/>
                  </a:lnTo>
                  <a:lnTo>
                    <a:pt x="182" y="918"/>
                  </a:lnTo>
                  <a:lnTo>
                    <a:pt x="186" y="909"/>
                  </a:lnTo>
                  <a:lnTo>
                    <a:pt x="192" y="900"/>
                  </a:lnTo>
                  <a:lnTo>
                    <a:pt x="198" y="860"/>
                  </a:lnTo>
                  <a:lnTo>
                    <a:pt x="204" y="821"/>
                  </a:lnTo>
                  <a:lnTo>
                    <a:pt x="210" y="782"/>
                  </a:lnTo>
                  <a:lnTo>
                    <a:pt x="215" y="743"/>
                  </a:lnTo>
                  <a:lnTo>
                    <a:pt x="220" y="726"/>
                  </a:lnTo>
                  <a:lnTo>
                    <a:pt x="226" y="707"/>
                  </a:lnTo>
                  <a:lnTo>
                    <a:pt x="230" y="690"/>
                  </a:lnTo>
                  <a:lnTo>
                    <a:pt x="235" y="673"/>
                  </a:lnTo>
                  <a:lnTo>
                    <a:pt x="242" y="655"/>
                  </a:lnTo>
                  <a:lnTo>
                    <a:pt x="250" y="637"/>
                  </a:lnTo>
                  <a:lnTo>
                    <a:pt x="257" y="620"/>
                  </a:lnTo>
                  <a:lnTo>
                    <a:pt x="264" y="602"/>
                  </a:lnTo>
                  <a:lnTo>
                    <a:pt x="276" y="572"/>
                  </a:lnTo>
                  <a:lnTo>
                    <a:pt x="289" y="537"/>
                  </a:lnTo>
                  <a:lnTo>
                    <a:pt x="302" y="496"/>
                  </a:lnTo>
                  <a:lnTo>
                    <a:pt x="316" y="451"/>
                  </a:lnTo>
                  <a:lnTo>
                    <a:pt x="329" y="399"/>
                  </a:lnTo>
                  <a:lnTo>
                    <a:pt x="343" y="342"/>
                  </a:lnTo>
                  <a:lnTo>
                    <a:pt x="356" y="276"/>
                  </a:lnTo>
                  <a:lnTo>
                    <a:pt x="367" y="205"/>
                  </a:lnTo>
                  <a:lnTo>
                    <a:pt x="379" y="185"/>
                  </a:lnTo>
                  <a:lnTo>
                    <a:pt x="387" y="167"/>
                  </a:lnTo>
                  <a:lnTo>
                    <a:pt x="389" y="147"/>
                  </a:lnTo>
                  <a:lnTo>
                    <a:pt x="388" y="129"/>
                  </a:lnTo>
                  <a:lnTo>
                    <a:pt x="383" y="111"/>
                  </a:lnTo>
                  <a:lnTo>
                    <a:pt x="375" y="94"/>
                  </a:lnTo>
                  <a:lnTo>
                    <a:pt x="365" y="78"/>
                  </a:lnTo>
                  <a:lnTo>
                    <a:pt x="351" y="63"/>
                  </a:lnTo>
                  <a:lnTo>
                    <a:pt x="335" y="49"/>
                  </a:lnTo>
                  <a:lnTo>
                    <a:pt x="318" y="37"/>
                  </a:lnTo>
                  <a:lnTo>
                    <a:pt x="299" y="25"/>
                  </a:lnTo>
                  <a:lnTo>
                    <a:pt x="279" y="16"/>
                  </a:lnTo>
                  <a:lnTo>
                    <a:pt x="257" y="9"/>
                  </a:lnTo>
                  <a:lnTo>
                    <a:pt x="235" y="3"/>
                  </a:lnTo>
                  <a:lnTo>
                    <a:pt x="213" y="1"/>
                  </a:lnTo>
                  <a:lnTo>
                    <a:pt x="191" y="0"/>
                  </a:lnTo>
                  <a:close/>
                </a:path>
              </a:pathLst>
            </a:custGeom>
            <a:solidFill>
              <a:srgbClr val="FFF2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55" name="Freeform 149"/>
            <p:cNvSpPr>
              <a:spLocks noChangeAspect="1"/>
            </p:cNvSpPr>
            <p:nvPr/>
          </p:nvSpPr>
          <p:spPr bwMode="auto">
            <a:xfrm>
              <a:off x="806" y="2269"/>
              <a:ext cx="177" cy="461"/>
            </a:xfrm>
            <a:custGeom>
              <a:avLst/>
              <a:gdLst>
                <a:gd name="T0" fmla="*/ 18 w 352"/>
                <a:gd name="T1" fmla="*/ 0 h 923"/>
                <a:gd name="T2" fmla="*/ 10 w 352"/>
                <a:gd name="T3" fmla="*/ 3 h 923"/>
                <a:gd name="T4" fmla="*/ 5 w 352"/>
                <a:gd name="T5" fmla="*/ 7 h 923"/>
                <a:gd name="T6" fmla="*/ 2 w 352"/>
                <a:gd name="T7" fmla="*/ 11 h 923"/>
                <a:gd name="T8" fmla="*/ 0 w 352"/>
                <a:gd name="T9" fmla="*/ 16 h 923"/>
                <a:gd name="T10" fmla="*/ 1 w 352"/>
                <a:gd name="T11" fmla="*/ 20 h 923"/>
                <a:gd name="T12" fmla="*/ 4 w 352"/>
                <a:gd name="T13" fmla="*/ 25 h 923"/>
                <a:gd name="T14" fmla="*/ 9 w 352"/>
                <a:gd name="T15" fmla="*/ 29 h 923"/>
                <a:gd name="T16" fmla="*/ 11 w 352"/>
                <a:gd name="T17" fmla="*/ 42 h 923"/>
                <a:gd name="T18" fmla="*/ 10 w 352"/>
                <a:gd name="T19" fmla="*/ 65 h 923"/>
                <a:gd name="T20" fmla="*/ 10 w 352"/>
                <a:gd name="T21" fmla="*/ 79 h 923"/>
                <a:gd name="T22" fmla="*/ 10 w 352"/>
                <a:gd name="T23" fmla="*/ 83 h 923"/>
                <a:gd name="T24" fmla="*/ 9 w 352"/>
                <a:gd name="T25" fmla="*/ 91 h 923"/>
                <a:gd name="T26" fmla="*/ 8 w 352"/>
                <a:gd name="T27" fmla="*/ 102 h 923"/>
                <a:gd name="T28" fmla="*/ 8 w 352"/>
                <a:gd name="T29" fmla="*/ 109 h 923"/>
                <a:gd name="T30" fmla="*/ 9 w 352"/>
                <a:gd name="T31" fmla="*/ 112 h 923"/>
                <a:gd name="T32" fmla="*/ 10 w 352"/>
                <a:gd name="T33" fmla="*/ 114 h 923"/>
                <a:gd name="T34" fmla="*/ 12 w 352"/>
                <a:gd name="T35" fmla="*/ 114 h 923"/>
                <a:gd name="T36" fmla="*/ 15 w 352"/>
                <a:gd name="T37" fmla="*/ 115 h 923"/>
                <a:gd name="T38" fmla="*/ 17 w 352"/>
                <a:gd name="T39" fmla="*/ 115 h 923"/>
                <a:gd name="T40" fmla="*/ 19 w 352"/>
                <a:gd name="T41" fmla="*/ 114 h 923"/>
                <a:gd name="T42" fmla="*/ 20 w 352"/>
                <a:gd name="T43" fmla="*/ 112 h 923"/>
                <a:gd name="T44" fmla="*/ 21 w 352"/>
                <a:gd name="T45" fmla="*/ 105 h 923"/>
                <a:gd name="T46" fmla="*/ 23 w 352"/>
                <a:gd name="T47" fmla="*/ 96 h 923"/>
                <a:gd name="T48" fmla="*/ 24 w 352"/>
                <a:gd name="T49" fmla="*/ 89 h 923"/>
                <a:gd name="T50" fmla="*/ 25 w 352"/>
                <a:gd name="T51" fmla="*/ 84 h 923"/>
                <a:gd name="T52" fmla="*/ 27 w 352"/>
                <a:gd name="T53" fmla="*/ 80 h 923"/>
                <a:gd name="T54" fmla="*/ 28 w 352"/>
                <a:gd name="T55" fmla="*/ 76 h 923"/>
                <a:gd name="T56" fmla="*/ 30 w 352"/>
                <a:gd name="T57" fmla="*/ 70 h 923"/>
                <a:gd name="T58" fmla="*/ 33 w 352"/>
                <a:gd name="T59" fmla="*/ 60 h 923"/>
                <a:gd name="T60" fmla="*/ 36 w 352"/>
                <a:gd name="T61" fmla="*/ 48 h 923"/>
                <a:gd name="T62" fmla="*/ 39 w 352"/>
                <a:gd name="T63" fmla="*/ 33 h 923"/>
                <a:gd name="T64" fmla="*/ 43 w 352"/>
                <a:gd name="T65" fmla="*/ 22 h 923"/>
                <a:gd name="T66" fmla="*/ 45 w 352"/>
                <a:gd name="T67" fmla="*/ 18 h 923"/>
                <a:gd name="T68" fmla="*/ 45 w 352"/>
                <a:gd name="T69" fmla="*/ 14 h 923"/>
                <a:gd name="T70" fmla="*/ 43 w 352"/>
                <a:gd name="T71" fmla="*/ 10 h 923"/>
                <a:gd name="T72" fmla="*/ 40 w 352"/>
                <a:gd name="T73" fmla="*/ 6 h 923"/>
                <a:gd name="T74" fmla="*/ 36 w 352"/>
                <a:gd name="T75" fmla="*/ 3 h 923"/>
                <a:gd name="T76" fmla="*/ 31 w 352"/>
                <a:gd name="T77" fmla="*/ 1 h 923"/>
                <a:gd name="T78" fmla="*/ 26 w 352"/>
                <a:gd name="T79" fmla="*/ 0 h 9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2" h="923">
                  <a:moveTo>
                    <a:pt x="183" y="0"/>
                  </a:moveTo>
                  <a:lnTo>
                    <a:pt x="144" y="7"/>
                  </a:lnTo>
                  <a:lnTo>
                    <a:pt x="109" y="16"/>
                  </a:lnTo>
                  <a:lnTo>
                    <a:pt x="80" y="28"/>
                  </a:lnTo>
                  <a:lnTo>
                    <a:pt x="55" y="42"/>
                  </a:lnTo>
                  <a:lnTo>
                    <a:pt x="35" y="58"/>
                  </a:lnTo>
                  <a:lnTo>
                    <a:pt x="20" y="74"/>
                  </a:lnTo>
                  <a:lnTo>
                    <a:pt x="9" y="93"/>
                  </a:lnTo>
                  <a:lnTo>
                    <a:pt x="2" y="111"/>
                  </a:lnTo>
                  <a:lnTo>
                    <a:pt x="0" y="129"/>
                  </a:lnTo>
                  <a:lnTo>
                    <a:pt x="1" y="149"/>
                  </a:lnTo>
                  <a:lnTo>
                    <a:pt x="7" y="167"/>
                  </a:lnTo>
                  <a:lnTo>
                    <a:pt x="16" y="186"/>
                  </a:lnTo>
                  <a:lnTo>
                    <a:pt x="28" y="203"/>
                  </a:lnTo>
                  <a:lnTo>
                    <a:pt x="45" y="219"/>
                  </a:lnTo>
                  <a:lnTo>
                    <a:pt x="65" y="233"/>
                  </a:lnTo>
                  <a:lnTo>
                    <a:pt x="88" y="246"/>
                  </a:lnTo>
                  <a:lnTo>
                    <a:pt x="85" y="339"/>
                  </a:lnTo>
                  <a:lnTo>
                    <a:pt x="81" y="432"/>
                  </a:lnTo>
                  <a:lnTo>
                    <a:pt x="78" y="526"/>
                  </a:lnTo>
                  <a:lnTo>
                    <a:pt x="76" y="618"/>
                  </a:lnTo>
                  <a:lnTo>
                    <a:pt x="76" y="634"/>
                  </a:lnTo>
                  <a:lnTo>
                    <a:pt x="76" y="650"/>
                  </a:lnTo>
                  <a:lnTo>
                    <a:pt x="76" y="667"/>
                  </a:lnTo>
                  <a:lnTo>
                    <a:pt x="76" y="684"/>
                  </a:lnTo>
                  <a:lnTo>
                    <a:pt x="71" y="730"/>
                  </a:lnTo>
                  <a:lnTo>
                    <a:pt x="66" y="775"/>
                  </a:lnTo>
                  <a:lnTo>
                    <a:pt x="62" y="821"/>
                  </a:lnTo>
                  <a:lnTo>
                    <a:pt x="57" y="867"/>
                  </a:lnTo>
                  <a:lnTo>
                    <a:pt x="61" y="878"/>
                  </a:lnTo>
                  <a:lnTo>
                    <a:pt x="63" y="890"/>
                  </a:lnTo>
                  <a:lnTo>
                    <a:pt x="66" y="902"/>
                  </a:lnTo>
                  <a:lnTo>
                    <a:pt x="69" y="914"/>
                  </a:lnTo>
                  <a:lnTo>
                    <a:pt x="78" y="915"/>
                  </a:lnTo>
                  <a:lnTo>
                    <a:pt x="87" y="916"/>
                  </a:lnTo>
                  <a:lnTo>
                    <a:pt x="96" y="917"/>
                  </a:lnTo>
                  <a:lnTo>
                    <a:pt x="106" y="919"/>
                  </a:lnTo>
                  <a:lnTo>
                    <a:pt x="115" y="920"/>
                  </a:lnTo>
                  <a:lnTo>
                    <a:pt x="124" y="921"/>
                  </a:lnTo>
                  <a:lnTo>
                    <a:pt x="133" y="922"/>
                  </a:lnTo>
                  <a:lnTo>
                    <a:pt x="142" y="923"/>
                  </a:lnTo>
                  <a:lnTo>
                    <a:pt x="147" y="914"/>
                  </a:lnTo>
                  <a:lnTo>
                    <a:pt x="152" y="905"/>
                  </a:lnTo>
                  <a:lnTo>
                    <a:pt x="156" y="896"/>
                  </a:lnTo>
                  <a:lnTo>
                    <a:pt x="161" y="886"/>
                  </a:lnTo>
                  <a:lnTo>
                    <a:pt x="167" y="847"/>
                  </a:lnTo>
                  <a:lnTo>
                    <a:pt x="172" y="808"/>
                  </a:lnTo>
                  <a:lnTo>
                    <a:pt x="178" y="770"/>
                  </a:lnTo>
                  <a:lnTo>
                    <a:pt x="184" y="731"/>
                  </a:lnTo>
                  <a:lnTo>
                    <a:pt x="189" y="714"/>
                  </a:lnTo>
                  <a:lnTo>
                    <a:pt x="193" y="695"/>
                  </a:lnTo>
                  <a:lnTo>
                    <a:pt x="197" y="678"/>
                  </a:lnTo>
                  <a:lnTo>
                    <a:pt x="201" y="661"/>
                  </a:lnTo>
                  <a:lnTo>
                    <a:pt x="208" y="643"/>
                  </a:lnTo>
                  <a:lnTo>
                    <a:pt x="215" y="626"/>
                  </a:lnTo>
                  <a:lnTo>
                    <a:pt x="221" y="609"/>
                  </a:lnTo>
                  <a:lnTo>
                    <a:pt x="228" y="591"/>
                  </a:lnTo>
                  <a:lnTo>
                    <a:pt x="238" y="561"/>
                  </a:lnTo>
                  <a:lnTo>
                    <a:pt x="248" y="526"/>
                  </a:lnTo>
                  <a:lnTo>
                    <a:pt x="259" y="487"/>
                  </a:lnTo>
                  <a:lnTo>
                    <a:pt x="271" y="440"/>
                  </a:lnTo>
                  <a:lnTo>
                    <a:pt x="283" y="390"/>
                  </a:lnTo>
                  <a:lnTo>
                    <a:pt x="296" y="332"/>
                  </a:lnTo>
                  <a:lnTo>
                    <a:pt x="308" y="268"/>
                  </a:lnTo>
                  <a:lnTo>
                    <a:pt x="321" y="196"/>
                  </a:lnTo>
                  <a:lnTo>
                    <a:pt x="336" y="180"/>
                  </a:lnTo>
                  <a:lnTo>
                    <a:pt x="345" y="163"/>
                  </a:lnTo>
                  <a:lnTo>
                    <a:pt x="351" y="146"/>
                  </a:lnTo>
                  <a:lnTo>
                    <a:pt x="352" y="128"/>
                  </a:lnTo>
                  <a:lnTo>
                    <a:pt x="350" y="112"/>
                  </a:lnTo>
                  <a:lnTo>
                    <a:pt x="345" y="96"/>
                  </a:lnTo>
                  <a:lnTo>
                    <a:pt x="337" y="80"/>
                  </a:lnTo>
                  <a:lnTo>
                    <a:pt x="326" y="65"/>
                  </a:lnTo>
                  <a:lnTo>
                    <a:pt x="313" y="51"/>
                  </a:lnTo>
                  <a:lnTo>
                    <a:pt x="297" y="38"/>
                  </a:lnTo>
                  <a:lnTo>
                    <a:pt x="281" y="28"/>
                  </a:lnTo>
                  <a:lnTo>
                    <a:pt x="262" y="18"/>
                  </a:lnTo>
                  <a:lnTo>
                    <a:pt x="243" y="11"/>
                  </a:lnTo>
                  <a:lnTo>
                    <a:pt x="223" y="5"/>
                  </a:lnTo>
                  <a:lnTo>
                    <a:pt x="204" y="1"/>
                  </a:lnTo>
                  <a:lnTo>
                    <a:pt x="183" y="0"/>
                  </a:lnTo>
                  <a:close/>
                </a:path>
              </a:pathLst>
            </a:custGeom>
            <a:solidFill>
              <a:srgbClr val="FFF4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56" name="Freeform 150"/>
            <p:cNvSpPr>
              <a:spLocks noChangeAspect="1"/>
            </p:cNvSpPr>
            <p:nvPr/>
          </p:nvSpPr>
          <p:spPr bwMode="auto">
            <a:xfrm>
              <a:off x="817" y="2274"/>
              <a:ext cx="159" cy="456"/>
            </a:xfrm>
            <a:custGeom>
              <a:avLst/>
              <a:gdLst>
                <a:gd name="T0" fmla="*/ 17 w 319"/>
                <a:gd name="T1" fmla="*/ 1 h 910"/>
                <a:gd name="T2" fmla="*/ 9 w 319"/>
                <a:gd name="T3" fmla="*/ 4 h 910"/>
                <a:gd name="T4" fmla="*/ 3 w 319"/>
                <a:gd name="T5" fmla="*/ 7 h 910"/>
                <a:gd name="T6" fmla="*/ 0 w 319"/>
                <a:gd name="T7" fmla="*/ 11 h 910"/>
                <a:gd name="T8" fmla="*/ 0 w 319"/>
                <a:gd name="T9" fmla="*/ 15 h 910"/>
                <a:gd name="T10" fmla="*/ 1 w 319"/>
                <a:gd name="T11" fmla="*/ 20 h 910"/>
                <a:gd name="T12" fmla="*/ 4 w 319"/>
                <a:gd name="T13" fmla="*/ 23 h 910"/>
                <a:gd name="T14" fmla="*/ 8 w 319"/>
                <a:gd name="T15" fmla="*/ 26 h 910"/>
                <a:gd name="T16" fmla="*/ 10 w 319"/>
                <a:gd name="T17" fmla="*/ 40 h 910"/>
                <a:gd name="T18" fmla="*/ 9 w 319"/>
                <a:gd name="T19" fmla="*/ 64 h 910"/>
                <a:gd name="T20" fmla="*/ 8 w 319"/>
                <a:gd name="T21" fmla="*/ 79 h 910"/>
                <a:gd name="T22" fmla="*/ 8 w 319"/>
                <a:gd name="T23" fmla="*/ 83 h 910"/>
                <a:gd name="T24" fmla="*/ 7 w 319"/>
                <a:gd name="T25" fmla="*/ 91 h 910"/>
                <a:gd name="T26" fmla="*/ 6 w 319"/>
                <a:gd name="T27" fmla="*/ 102 h 910"/>
                <a:gd name="T28" fmla="*/ 6 w 319"/>
                <a:gd name="T29" fmla="*/ 109 h 910"/>
                <a:gd name="T30" fmla="*/ 6 w 319"/>
                <a:gd name="T31" fmla="*/ 112 h 910"/>
                <a:gd name="T32" fmla="*/ 7 w 319"/>
                <a:gd name="T33" fmla="*/ 114 h 910"/>
                <a:gd name="T34" fmla="*/ 9 w 319"/>
                <a:gd name="T35" fmla="*/ 114 h 910"/>
                <a:gd name="T36" fmla="*/ 11 w 319"/>
                <a:gd name="T37" fmla="*/ 114 h 910"/>
                <a:gd name="T38" fmla="*/ 13 w 319"/>
                <a:gd name="T39" fmla="*/ 114 h 910"/>
                <a:gd name="T40" fmla="*/ 14 w 319"/>
                <a:gd name="T41" fmla="*/ 113 h 910"/>
                <a:gd name="T42" fmla="*/ 15 w 319"/>
                <a:gd name="T43" fmla="*/ 111 h 910"/>
                <a:gd name="T44" fmla="*/ 17 w 319"/>
                <a:gd name="T45" fmla="*/ 105 h 910"/>
                <a:gd name="T46" fmla="*/ 18 w 319"/>
                <a:gd name="T47" fmla="*/ 95 h 910"/>
                <a:gd name="T48" fmla="*/ 19 w 319"/>
                <a:gd name="T49" fmla="*/ 88 h 910"/>
                <a:gd name="T50" fmla="*/ 20 w 319"/>
                <a:gd name="T51" fmla="*/ 84 h 910"/>
                <a:gd name="T52" fmla="*/ 21 w 319"/>
                <a:gd name="T53" fmla="*/ 80 h 910"/>
                <a:gd name="T54" fmla="*/ 23 w 319"/>
                <a:gd name="T55" fmla="*/ 75 h 910"/>
                <a:gd name="T56" fmla="*/ 25 w 319"/>
                <a:gd name="T57" fmla="*/ 69 h 910"/>
                <a:gd name="T58" fmla="*/ 27 w 319"/>
                <a:gd name="T59" fmla="*/ 60 h 910"/>
                <a:gd name="T60" fmla="*/ 29 w 319"/>
                <a:gd name="T61" fmla="*/ 48 h 910"/>
                <a:gd name="T62" fmla="*/ 32 w 319"/>
                <a:gd name="T63" fmla="*/ 33 h 910"/>
                <a:gd name="T64" fmla="*/ 36 w 319"/>
                <a:gd name="T65" fmla="*/ 22 h 910"/>
                <a:gd name="T66" fmla="*/ 39 w 319"/>
                <a:gd name="T67" fmla="*/ 18 h 910"/>
                <a:gd name="T68" fmla="*/ 39 w 319"/>
                <a:gd name="T69" fmla="*/ 15 h 910"/>
                <a:gd name="T70" fmla="*/ 38 w 319"/>
                <a:gd name="T71" fmla="*/ 11 h 910"/>
                <a:gd name="T72" fmla="*/ 36 w 319"/>
                <a:gd name="T73" fmla="*/ 7 h 910"/>
                <a:gd name="T74" fmla="*/ 32 w 319"/>
                <a:gd name="T75" fmla="*/ 4 h 910"/>
                <a:gd name="T76" fmla="*/ 28 w 319"/>
                <a:gd name="T77" fmla="*/ 2 h 910"/>
                <a:gd name="T78" fmla="*/ 24 w 319"/>
                <a:gd name="T79" fmla="*/ 1 h 9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910">
                  <a:moveTo>
                    <a:pt x="175" y="0"/>
                  </a:moveTo>
                  <a:lnTo>
                    <a:pt x="136" y="6"/>
                  </a:lnTo>
                  <a:lnTo>
                    <a:pt x="103" y="15"/>
                  </a:lnTo>
                  <a:lnTo>
                    <a:pt x="74" y="26"/>
                  </a:lnTo>
                  <a:lnTo>
                    <a:pt x="50" y="39"/>
                  </a:lnTo>
                  <a:lnTo>
                    <a:pt x="31" y="53"/>
                  </a:lnTo>
                  <a:lnTo>
                    <a:pt x="18" y="69"/>
                  </a:lnTo>
                  <a:lnTo>
                    <a:pt x="7" y="85"/>
                  </a:lnTo>
                  <a:lnTo>
                    <a:pt x="1" y="102"/>
                  </a:lnTo>
                  <a:lnTo>
                    <a:pt x="0" y="120"/>
                  </a:lnTo>
                  <a:lnTo>
                    <a:pt x="3" y="137"/>
                  </a:lnTo>
                  <a:lnTo>
                    <a:pt x="10" y="153"/>
                  </a:lnTo>
                  <a:lnTo>
                    <a:pt x="19" y="169"/>
                  </a:lnTo>
                  <a:lnTo>
                    <a:pt x="33" y="183"/>
                  </a:lnTo>
                  <a:lnTo>
                    <a:pt x="50" y="196"/>
                  </a:lnTo>
                  <a:lnTo>
                    <a:pt x="69" y="206"/>
                  </a:lnTo>
                  <a:lnTo>
                    <a:pt x="92" y="214"/>
                  </a:lnTo>
                  <a:lnTo>
                    <a:pt x="87" y="313"/>
                  </a:lnTo>
                  <a:lnTo>
                    <a:pt x="80" y="412"/>
                  </a:lnTo>
                  <a:lnTo>
                    <a:pt x="73" y="511"/>
                  </a:lnTo>
                  <a:lnTo>
                    <a:pt x="67" y="611"/>
                  </a:lnTo>
                  <a:lnTo>
                    <a:pt x="67" y="627"/>
                  </a:lnTo>
                  <a:lnTo>
                    <a:pt x="67" y="643"/>
                  </a:lnTo>
                  <a:lnTo>
                    <a:pt x="66" y="659"/>
                  </a:lnTo>
                  <a:lnTo>
                    <a:pt x="66" y="675"/>
                  </a:lnTo>
                  <a:lnTo>
                    <a:pt x="61" y="720"/>
                  </a:lnTo>
                  <a:lnTo>
                    <a:pt x="57" y="765"/>
                  </a:lnTo>
                  <a:lnTo>
                    <a:pt x="52" y="811"/>
                  </a:lnTo>
                  <a:lnTo>
                    <a:pt x="48" y="856"/>
                  </a:lnTo>
                  <a:lnTo>
                    <a:pt x="50" y="867"/>
                  </a:lnTo>
                  <a:lnTo>
                    <a:pt x="52" y="879"/>
                  </a:lnTo>
                  <a:lnTo>
                    <a:pt x="53" y="892"/>
                  </a:lnTo>
                  <a:lnTo>
                    <a:pt x="56" y="903"/>
                  </a:lnTo>
                  <a:lnTo>
                    <a:pt x="63" y="904"/>
                  </a:lnTo>
                  <a:lnTo>
                    <a:pt x="71" y="904"/>
                  </a:lnTo>
                  <a:lnTo>
                    <a:pt x="78" y="905"/>
                  </a:lnTo>
                  <a:lnTo>
                    <a:pt x="86" y="907"/>
                  </a:lnTo>
                  <a:lnTo>
                    <a:pt x="92" y="908"/>
                  </a:lnTo>
                  <a:lnTo>
                    <a:pt x="101" y="908"/>
                  </a:lnTo>
                  <a:lnTo>
                    <a:pt x="107" y="909"/>
                  </a:lnTo>
                  <a:lnTo>
                    <a:pt x="116" y="910"/>
                  </a:lnTo>
                  <a:lnTo>
                    <a:pt x="119" y="901"/>
                  </a:lnTo>
                  <a:lnTo>
                    <a:pt x="124" y="892"/>
                  </a:lnTo>
                  <a:lnTo>
                    <a:pt x="127" y="882"/>
                  </a:lnTo>
                  <a:lnTo>
                    <a:pt x="132" y="873"/>
                  </a:lnTo>
                  <a:lnTo>
                    <a:pt x="137" y="834"/>
                  </a:lnTo>
                  <a:lnTo>
                    <a:pt x="143" y="796"/>
                  </a:lnTo>
                  <a:lnTo>
                    <a:pt x="148" y="758"/>
                  </a:lnTo>
                  <a:lnTo>
                    <a:pt x="154" y="719"/>
                  </a:lnTo>
                  <a:lnTo>
                    <a:pt x="158" y="702"/>
                  </a:lnTo>
                  <a:lnTo>
                    <a:pt x="162" y="684"/>
                  </a:lnTo>
                  <a:lnTo>
                    <a:pt x="165" y="667"/>
                  </a:lnTo>
                  <a:lnTo>
                    <a:pt x="170" y="650"/>
                  </a:lnTo>
                  <a:lnTo>
                    <a:pt x="175" y="632"/>
                  </a:lnTo>
                  <a:lnTo>
                    <a:pt x="181" y="615"/>
                  </a:lnTo>
                  <a:lnTo>
                    <a:pt x="187" y="598"/>
                  </a:lnTo>
                  <a:lnTo>
                    <a:pt x="193" y="581"/>
                  </a:lnTo>
                  <a:lnTo>
                    <a:pt x="201" y="551"/>
                  </a:lnTo>
                  <a:lnTo>
                    <a:pt x="209" y="516"/>
                  </a:lnTo>
                  <a:lnTo>
                    <a:pt x="218" y="476"/>
                  </a:lnTo>
                  <a:lnTo>
                    <a:pt x="227" y="431"/>
                  </a:lnTo>
                  <a:lnTo>
                    <a:pt x="238" y="380"/>
                  </a:lnTo>
                  <a:lnTo>
                    <a:pt x="250" y="324"/>
                  </a:lnTo>
                  <a:lnTo>
                    <a:pt x="263" y="259"/>
                  </a:lnTo>
                  <a:lnTo>
                    <a:pt x="277" y="189"/>
                  </a:lnTo>
                  <a:lnTo>
                    <a:pt x="294" y="175"/>
                  </a:lnTo>
                  <a:lnTo>
                    <a:pt x="307" y="160"/>
                  </a:lnTo>
                  <a:lnTo>
                    <a:pt x="315" y="144"/>
                  </a:lnTo>
                  <a:lnTo>
                    <a:pt x="318" y="129"/>
                  </a:lnTo>
                  <a:lnTo>
                    <a:pt x="319" y="113"/>
                  </a:lnTo>
                  <a:lnTo>
                    <a:pt x="316" y="98"/>
                  </a:lnTo>
                  <a:lnTo>
                    <a:pt x="310" y="82"/>
                  </a:lnTo>
                  <a:lnTo>
                    <a:pt x="302" y="68"/>
                  </a:lnTo>
                  <a:lnTo>
                    <a:pt x="291" y="54"/>
                  </a:lnTo>
                  <a:lnTo>
                    <a:pt x="278" y="41"/>
                  </a:lnTo>
                  <a:lnTo>
                    <a:pt x="263" y="30"/>
                  </a:lnTo>
                  <a:lnTo>
                    <a:pt x="247" y="19"/>
                  </a:lnTo>
                  <a:lnTo>
                    <a:pt x="230" y="11"/>
                  </a:lnTo>
                  <a:lnTo>
                    <a:pt x="212" y="6"/>
                  </a:lnTo>
                  <a:lnTo>
                    <a:pt x="194" y="1"/>
                  </a:lnTo>
                  <a:lnTo>
                    <a:pt x="175" y="0"/>
                  </a:lnTo>
                  <a:close/>
                </a:path>
              </a:pathLst>
            </a:custGeom>
            <a:solidFill>
              <a:srgbClr val="FFF9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57" name="Freeform 151"/>
            <p:cNvSpPr>
              <a:spLocks noChangeAspect="1"/>
            </p:cNvSpPr>
            <p:nvPr/>
          </p:nvSpPr>
          <p:spPr bwMode="auto">
            <a:xfrm>
              <a:off x="827" y="2281"/>
              <a:ext cx="143" cy="448"/>
            </a:xfrm>
            <a:custGeom>
              <a:avLst/>
              <a:gdLst>
                <a:gd name="T0" fmla="*/ 21 w 286"/>
                <a:gd name="T1" fmla="*/ 0 h 896"/>
                <a:gd name="T2" fmla="*/ 16 w 286"/>
                <a:gd name="T3" fmla="*/ 1 h 896"/>
                <a:gd name="T4" fmla="*/ 12 w 286"/>
                <a:gd name="T5" fmla="*/ 2 h 896"/>
                <a:gd name="T6" fmla="*/ 9 w 286"/>
                <a:gd name="T7" fmla="*/ 3 h 896"/>
                <a:gd name="T8" fmla="*/ 6 w 286"/>
                <a:gd name="T9" fmla="*/ 5 h 896"/>
                <a:gd name="T10" fmla="*/ 4 w 286"/>
                <a:gd name="T11" fmla="*/ 7 h 896"/>
                <a:gd name="T12" fmla="*/ 2 w 286"/>
                <a:gd name="T13" fmla="*/ 8 h 896"/>
                <a:gd name="T14" fmla="*/ 1 w 286"/>
                <a:gd name="T15" fmla="*/ 10 h 896"/>
                <a:gd name="T16" fmla="*/ 0 w 286"/>
                <a:gd name="T17" fmla="*/ 12 h 896"/>
                <a:gd name="T18" fmla="*/ 0 w 286"/>
                <a:gd name="T19" fmla="*/ 14 h 896"/>
                <a:gd name="T20" fmla="*/ 1 w 286"/>
                <a:gd name="T21" fmla="*/ 16 h 896"/>
                <a:gd name="T22" fmla="*/ 2 w 286"/>
                <a:gd name="T23" fmla="*/ 18 h 896"/>
                <a:gd name="T24" fmla="*/ 3 w 286"/>
                <a:gd name="T25" fmla="*/ 19 h 896"/>
                <a:gd name="T26" fmla="*/ 5 w 286"/>
                <a:gd name="T27" fmla="*/ 21 h 896"/>
                <a:gd name="T28" fmla="*/ 7 w 286"/>
                <a:gd name="T29" fmla="*/ 22 h 896"/>
                <a:gd name="T30" fmla="*/ 10 w 286"/>
                <a:gd name="T31" fmla="*/ 23 h 896"/>
                <a:gd name="T32" fmla="*/ 12 w 286"/>
                <a:gd name="T33" fmla="*/ 23 h 896"/>
                <a:gd name="T34" fmla="*/ 8 w 286"/>
                <a:gd name="T35" fmla="*/ 76 h 896"/>
                <a:gd name="T36" fmla="*/ 7 w 286"/>
                <a:gd name="T37" fmla="*/ 84 h 896"/>
                <a:gd name="T38" fmla="*/ 5 w 286"/>
                <a:gd name="T39" fmla="*/ 106 h 896"/>
                <a:gd name="T40" fmla="*/ 6 w 286"/>
                <a:gd name="T41" fmla="*/ 112 h 896"/>
                <a:gd name="T42" fmla="*/ 11 w 286"/>
                <a:gd name="T43" fmla="*/ 112 h 896"/>
                <a:gd name="T44" fmla="*/ 13 w 286"/>
                <a:gd name="T45" fmla="*/ 108 h 896"/>
                <a:gd name="T46" fmla="*/ 16 w 286"/>
                <a:gd name="T47" fmla="*/ 89 h 896"/>
                <a:gd name="T48" fmla="*/ 17 w 286"/>
                <a:gd name="T49" fmla="*/ 80 h 896"/>
                <a:gd name="T50" fmla="*/ 20 w 286"/>
                <a:gd name="T51" fmla="*/ 71 h 896"/>
                <a:gd name="T52" fmla="*/ 21 w 286"/>
                <a:gd name="T53" fmla="*/ 68 h 896"/>
                <a:gd name="T54" fmla="*/ 21 w 286"/>
                <a:gd name="T55" fmla="*/ 63 h 896"/>
                <a:gd name="T56" fmla="*/ 22 w 286"/>
                <a:gd name="T57" fmla="*/ 58 h 896"/>
                <a:gd name="T58" fmla="*/ 23 w 286"/>
                <a:gd name="T59" fmla="*/ 53 h 896"/>
                <a:gd name="T60" fmla="*/ 24 w 286"/>
                <a:gd name="T61" fmla="*/ 47 h 896"/>
                <a:gd name="T62" fmla="*/ 26 w 286"/>
                <a:gd name="T63" fmla="*/ 40 h 896"/>
                <a:gd name="T64" fmla="*/ 27 w 286"/>
                <a:gd name="T65" fmla="*/ 32 h 896"/>
                <a:gd name="T66" fmla="*/ 29 w 286"/>
                <a:gd name="T67" fmla="*/ 23 h 896"/>
                <a:gd name="T68" fmla="*/ 34 w 286"/>
                <a:gd name="T69" fmla="*/ 20 h 896"/>
                <a:gd name="T70" fmla="*/ 36 w 286"/>
                <a:gd name="T71" fmla="*/ 16 h 896"/>
                <a:gd name="T72" fmla="*/ 36 w 286"/>
                <a:gd name="T73" fmla="*/ 13 h 896"/>
                <a:gd name="T74" fmla="*/ 35 w 286"/>
                <a:gd name="T75" fmla="*/ 9 h 896"/>
                <a:gd name="T76" fmla="*/ 33 w 286"/>
                <a:gd name="T77" fmla="*/ 6 h 896"/>
                <a:gd name="T78" fmla="*/ 29 w 286"/>
                <a:gd name="T79" fmla="*/ 3 h 896"/>
                <a:gd name="T80" fmla="*/ 25 w 286"/>
                <a:gd name="T81" fmla="*/ 1 h 896"/>
                <a:gd name="T82" fmla="*/ 21 w 286"/>
                <a:gd name="T83" fmla="*/ 0 h 8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6" h="896">
                  <a:moveTo>
                    <a:pt x="166" y="0"/>
                  </a:moveTo>
                  <a:lnTo>
                    <a:pt x="127" y="5"/>
                  </a:lnTo>
                  <a:lnTo>
                    <a:pt x="95" y="13"/>
                  </a:lnTo>
                  <a:lnTo>
                    <a:pt x="67" y="24"/>
                  </a:lnTo>
                  <a:lnTo>
                    <a:pt x="44" y="35"/>
                  </a:lnTo>
                  <a:lnTo>
                    <a:pt x="27" y="49"/>
                  </a:lnTo>
                  <a:lnTo>
                    <a:pt x="13" y="64"/>
                  </a:lnTo>
                  <a:lnTo>
                    <a:pt x="5" y="79"/>
                  </a:lnTo>
                  <a:lnTo>
                    <a:pt x="0" y="94"/>
                  </a:lnTo>
                  <a:lnTo>
                    <a:pt x="0" y="110"/>
                  </a:lnTo>
                  <a:lnTo>
                    <a:pt x="4" y="124"/>
                  </a:lnTo>
                  <a:lnTo>
                    <a:pt x="10" y="138"/>
                  </a:lnTo>
                  <a:lnTo>
                    <a:pt x="22" y="150"/>
                  </a:lnTo>
                  <a:lnTo>
                    <a:pt x="36" y="162"/>
                  </a:lnTo>
                  <a:lnTo>
                    <a:pt x="52" y="170"/>
                  </a:lnTo>
                  <a:lnTo>
                    <a:pt x="73" y="177"/>
                  </a:lnTo>
                  <a:lnTo>
                    <a:pt x="95" y="180"/>
                  </a:lnTo>
                  <a:lnTo>
                    <a:pt x="59" y="601"/>
                  </a:lnTo>
                  <a:lnTo>
                    <a:pt x="55" y="665"/>
                  </a:lnTo>
                  <a:lnTo>
                    <a:pt x="37" y="844"/>
                  </a:lnTo>
                  <a:lnTo>
                    <a:pt x="42" y="890"/>
                  </a:lnTo>
                  <a:lnTo>
                    <a:pt x="86" y="896"/>
                  </a:lnTo>
                  <a:lnTo>
                    <a:pt x="100" y="859"/>
                  </a:lnTo>
                  <a:lnTo>
                    <a:pt x="122" y="706"/>
                  </a:lnTo>
                  <a:lnTo>
                    <a:pt x="136" y="637"/>
                  </a:lnTo>
                  <a:lnTo>
                    <a:pt x="156" y="568"/>
                  </a:lnTo>
                  <a:lnTo>
                    <a:pt x="161" y="538"/>
                  </a:lnTo>
                  <a:lnTo>
                    <a:pt x="167" y="503"/>
                  </a:lnTo>
                  <a:lnTo>
                    <a:pt x="174" y="464"/>
                  </a:lnTo>
                  <a:lnTo>
                    <a:pt x="182" y="419"/>
                  </a:lnTo>
                  <a:lnTo>
                    <a:pt x="191" y="369"/>
                  </a:lnTo>
                  <a:lnTo>
                    <a:pt x="203" y="313"/>
                  </a:lnTo>
                  <a:lnTo>
                    <a:pt x="215" y="250"/>
                  </a:lnTo>
                  <a:lnTo>
                    <a:pt x="230" y="179"/>
                  </a:lnTo>
                  <a:lnTo>
                    <a:pt x="265" y="155"/>
                  </a:lnTo>
                  <a:lnTo>
                    <a:pt x="282" y="127"/>
                  </a:lnTo>
                  <a:lnTo>
                    <a:pt x="286" y="99"/>
                  </a:lnTo>
                  <a:lnTo>
                    <a:pt x="277" y="70"/>
                  </a:lnTo>
                  <a:lnTo>
                    <a:pt x="257" y="43"/>
                  </a:lnTo>
                  <a:lnTo>
                    <a:pt x="230" y="21"/>
                  </a:lnTo>
                  <a:lnTo>
                    <a:pt x="199" y="6"/>
                  </a:lnTo>
                  <a:lnTo>
                    <a:pt x="1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58" name="Freeform 152"/>
            <p:cNvSpPr>
              <a:spLocks noChangeAspect="1"/>
            </p:cNvSpPr>
            <p:nvPr/>
          </p:nvSpPr>
          <p:spPr bwMode="auto">
            <a:xfrm>
              <a:off x="683" y="2195"/>
              <a:ext cx="173" cy="240"/>
            </a:xfrm>
            <a:custGeom>
              <a:avLst/>
              <a:gdLst>
                <a:gd name="T0" fmla="*/ 34 w 346"/>
                <a:gd name="T1" fmla="*/ 0 h 480"/>
                <a:gd name="T2" fmla="*/ 30 w 346"/>
                <a:gd name="T3" fmla="*/ 2 h 480"/>
                <a:gd name="T4" fmla="*/ 26 w 346"/>
                <a:gd name="T5" fmla="*/ 4 h 480"/>
                <a:gd name="T6" fmla="*/ 22 w 346"/>
                <a:gd name="T7" fmla="*/ 6 h 480"/>
                <a:gd name="T8" fmla="*/ 19 w 346"/>
                <a:gd name="T9" fmla="*/ 8 h 480"/>
                <a:gd name="T10" fmla="*/ 15 w 346"/>
                <a:gd name="T11" fmla="*/ 11 h 480"/>
                <a:gd name="T12" fmla="*/ 12 w 346"/>
                <a:gd name="T13" fmla="*/ 15 h 480"/>
                <a:gd name="T14" fmla="*/ 9 w 346"/>
                <a:gd name="T15" fmla="*/ 18 h 480"/>
                <a:gd name="T16" fmla="*/ 6 w 346"/>
                <a:gd name="T17" fmla="*/ 22 h 480"/>
                <a:gd name="T18" fmla="*/ 4 w 346"/>
                <a:gd name="T19" fmla="*/ 26 h 480"/>
                <a:gd name="T20" fmla="*/ 3 w 346"/>
                <a:gd name="T21" fmla="*/ 30 h 480"/>
                <a:gd name="T22" fmla="*/ 1 w 346"/>
                <a:gd name="T23" fmla="*/ 35 h 480"/>
                <a:gd name="T24" fmla="*/ 1 w 346"/>
                <a:gd name="T25" fmla="*/ 40 h 480"/>
                <a:gd name="T26" fmla="*/ 0 w 346"/>
                <a:gd name="T27" fmla="*/ 45 h 480"/>
                <a:gd name="T28" fmla="*/ 1 w 346"/>
                <a:gd name="T29" fmla="*/ 50 h 480"/>
                <a:gd name="T30" fmla="*/ 2 w 346"/>
                <a:gd name="T31" fmla="*/ 55 h 480"/>
                <a:gd name="T32" fmla="*/ 4 w 346"/>
                <a:gd name="T33" fmla="*/ 60 h 480"/>
                <a:gd name="T34" fmla="*/ 5 w 346"/>
                <a:gd name="T35" fmla="*/ 56 h 480"/>
                <a:gd name="T36" fmla="*/ 6 w 346"/>
                <a:gd name="T37" fmla="*/ 51 h 480"/>
                <a:gd name="T38" fmla="*/ 7 w 346"/>
                <a:gd name="T39" fmla="*/ 47 h 480"/>
                <a:gd name="T40" fmla="*/ 8 w 346"/>
                <a:gd name="T41" fmla="*/ 43 h 480"/>
                <a:gd name="T42" fmla="*/ 10 w 346"/>
                <a:gd name="T43" fmla="*/ 38 h 480"/>
                <a:gd name="T44" fmla="*/ 12 w 346"/>
                <a:gd name="T45" fmla="*/ 34 h 480"/>
                <a:gd name="T46" fmla="*/ 14 w 346"/>
                <a:gd name="T47" fmla="*/ 30 h 480"/>
                <a:gd name="T48" fmla="*/ 16 w 346"/>
                <a:gd name="T49" fmla="*/ 26 h 480"/>
                <a:gd name="T50" fmla="*/ 19 w 346"/>
                <a:gd name="T51" fmla="*/ 22 h 480"/>
                <a:gd name="T52" fmla="*/ 21 w 346"/>
                <a:gd name="T53" fmla="*/ 18 h 480"/>
                <a:gd name="T54" fmla="*/ 24 w 346"/>
                <a:gd name="T55" fmla="*/ 15 h 480"/>
                <a:gd name="T56" fmla="*/ 28 w 346"/>
                <a:gd name="T57" fmla="*/ 12 h 480"/>
                <a:gd name="T58" fmla="*/ 31 w 346"/>
                <a:gd name="T59" fmla="*/ 9 h 480"/>
                <a:gd name="T60" fmla="*/ 35 w 346"/>
                <a:gd name="T61" fmla="*/ 6 h 480"/>
                <a:gd name="T62" fmla="*/ 39 w 346"/>
                <a:gd name="T63" fmla="*/ 4 h 480"/>
                <a:gd name="T64" fmla="*/ 44 w 346"/>
                <a:gd name="T65" fmla="*/ 1 h 480"/>
                <a:gd name="T66" fmla="*/ 34 w 346"/>
                <a:gd name="T67" fmla="*/ 0 h 4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6" h="480">
                  <a:moveTo>
                    <a:pt x="266" y="0"/>
                  </a:moveTo>
                  <a:lnTo>
                    <a:pt x="235" y="11"/>
                  </a:lnTo>
                  <a:lnTo>
                    <a:pt x="205" y="25"/>
                  </a:lnTo>
                  <a:lnTo>
                    <a:pt x="175" y="44"/>
                  </a:lnTo>
                  <a:lnTo>
                    <a:pt x="146" y="63"/>
                  </a:lnTo>
                  <a:lnTo>
                    <a:pt x="119" y="87"/>
                  </a:lnTo>
                  <a:lnTo>
                    <a:pt x="93" y="113"/>
                  </a:lnTo>
                  <a:lnTo>
                    <a:pt x="69" y="142"/>
                  </a:lnTo>
                  <a:lnTo>
                    <a:pt x="48" y="173"/>
                  </a:lnTo>
                  <a:lnTo>
                    <a:pt x="31" y="205"/>
                  </a:lnTo>
                  <a:lnTo>
                    <a:pt x="17" y="240"/>
                  </a:lnTo>
                  <a:lnTo>
                    <a:pt x="7" y="276"/>
                  </a:lnTo>
                  <a:lnTo>
                    <a:pt x="1" y="314"/>
                  </a:lnTo>
                  <a:lnTo>
                    <a:pt x="0" y="355"/>
                  </a:lnTo>
                  <a:lnTo>
                    <a:pt x="5" y="395"/>
                  </a:lnTo>
                  <a:lnTo>
                    <a:pt x="14" y="438"/>
                  </a:lnTo>
                  <a:lnTo>
                    <a:pt x="30" y="480"/>
                  </a:lnTo>
                  <a:lnTo>
                    <a:pt x="36" y="445"/>
                  </a:lnTo>
                  <a:lnTo>
                    <a:pt x="43" y="408"/>
                  </a:lnTo>
                  <a:lnTo>
                    <a:pt x="52" y="372"/>
                  </a:lnTo>
                  <a:lnTo>
                    <a:pt x="63" y="337"/>
                  </a:lnTo>
                  <a:lnTo>
                    <a:pt x="76" y="303"/>
                  </a:lnTo>
                  <a:lnTo>
                    <a:pt x="91" y="268"/>
                  </a:lnTo>
                  <a:lnTo>
                    <a:pt x="107" y="236"/>
                  </a:lnTo>
                  <a:lnTo>
                    <a:pt x="126" y="204"/>
                  </a:lnTo>
                  <a:lnTo>
                    <a:pt x="146" y="174"/>
                  </a:lnTo>
                  <a:lnTo>
                    <a:pt x="168" y="144"/>
                  </a:lnTo>
                  <a:lnTo>
                    <a:pt x="192" y="116"/>
                  </a:lnTo>
                  <a:lnTo>
                    <a:pt x="219" y="91"/>
                  </a:lnTo>
                  <a:lnTo>
                    <a:pt x="248" y="67"/>
                  </a:lnTo>
                  <a:lnTo>
                    <a:pt x="278" y="45"/>
                  </a:lnTo>
                  <a:lnTo>
                    <a:pt x="311" y="25"/>
                  </a:lnTo>
                  <a:lnTo>
                    <a:pt x="346" y="8"/>
                  </a:lnTo>
                  <a:lnTo>
                    <a:pt x="266" y="0"/>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59" name="Freeform 153"/>
            <p:cNvSpPr>
              <a:spLocks noChangeAspect="1"/>
            </p:cNvSpPr>
            <p:nvPr/>
          </p:nvSpPr>
          <p:spPr bwMode="auto">
            <a:xfrm>
              <a:off x="685" y="2197"/>
              <a:ext cx="169" cy="235"/>
            </a:xfrm>
            <a:custGeom>
              <a:avLst/>
              <a:gdLst>
                <a:gd name="T0" fmla="*/ 33 w 337"/>
                <a:gd name="T1" fmla="*/ 0 h 469"/>
                <a:gd name="T2" fmla="*/ 29 w 337"/>
                <a:gd name="T3" fmla="*/ 2 h 469"/>
                <a:gd name="T4" fmla="*/ 25 w 337"/>
                <a:gd name="T5" fmla="*/ 4 h 469"/>
                <a:gd name="T6" fmla="*/ 22 w 337"/>
                <a:gd name="T7" fmla="*/ 6 h 469"/>
                <a:gd name="T8" fmla="*/ 18 w 337"/>
                <a:gd name="T9" fmla="*/ 8 h 469"/>
                <a:gd name="T10" fmla="*/ 15 w 337"/>
                <a:gd name="T11" fmla="*/ 11 h 469"/>
                <a:gd name="T12" fmla="*/ 12 w 337"/>
                <a:gd name="T13" fmla="*/ 14 h 469"/>
                <a:gd name="T14" fmla="*/ 9 w 337"/>
                <a:gd name="T15" fmla="*/ 18 h 469"/>
                <a:gd name="T16" fmla="*/ 6 w 337"/>
                <a:gd name="T17" fmla="*/ 22 h 469"/>
                <a:gd name="T18" fmla="*/ 4 w 337"/>
                <a:gd name="T19" fmla="*/ 25 h 469"/>
                <a:gd name="T20" fmla="*/ 3 w 337"/>
                <a:gd name="T21" fmla="*/ 30 h 469"/>
                <a:gd name="T22" fmla="*/ 1 w 337"/>
                <a:gd name="T23" fmla="*/ 34 h 469"/>
                <a:gd name="T24" fmla="*/ 1 w 337"/>
                <a:gd name="T25" fmla="*/ 39 h 469"/>
                <a:gd name="T26" fmla="*/ 0 w 337"/>
                <a:gd name="T27" fmla="*/ 44 h 469"/>
                <a:gd name="T28" fmla="*/ 1 w 337"/>
                <a:gd name="T29" fmla="*/ 49 h 469"/>
                <a:gd name="T30" fmla="*/ 2 w 337"/>
                <a:gd name="T31" fmla="*/ 54 h 469"/>
                <a:gd name="T32" fmla="*/ 4 w 337"/>
                <a:gd name="T33" fmla="*/ 59 h 469"/>
                <a:gd name="T34" fmla="*/ 5 w 337"/>
                <a:gd name="T35" fmla="*/ 55 h 469"/>
                <a:gd name="T36" fmla="*/ 5 w 337"/>
                <a:gd name="T37" fmla="*/ 50 h 469"/>
                <a:gd name="T38" fmla="*/ 7 w 337"/>
                <a:gd name="T39" fmla="*/ 46 h 469"/>
                <a:gd name="T40" fmla="*/ 8 w 337"/>
                <a:gd name="T41" fmla="*/ 41 h 469"/>
                <a:gd name="T42" fmla="*/ 9 w 337"/>
                <a:gd name="T43" fmla="*/ 37 h 469"/>
                <a:gd name="T44" fmla="*/ 11 w 337"/>
                <a:gd name="T45" fmla="*/ 33 h 469"/>
                <a:gd name="T46" fmla="*/ 13 w 337"/>
                <a:gd name="T47" fmla="*/ 29 h 469"/>
                <a:gd name="T48" fmla="*/ 15 w 337"/>
                <a:gd name="T49" fmla="*/ 25 h 469"/>
                <a:gd name="T50" fmla="*/ 18 w 337"/>
                <a:gd name="T51" fmla="*/ 21 h 469"/>
                <a:gd name="T52" fmla="*/ 21 w 337"/>
                <a:gd name="T53" fmla="*/ 18 h 469"/>
                <a:gd name="T54" fmla="*/ 24 w 337"/>
                <a:gd name="T55" fmla="*/ 14 h 469"/>
                <a:gd name="T56" fmla="*/ 27 w 337"/>
                <a:gd name="T57" fmla="*/ 11 h 469"/>
                <a:gd name="T58" fmla="*/ 30 w 337"/>
                <a:gd name="T59" fmla="*/ 8 h 469"/>
                <a:gd name="T60" fmla="*/ 34 w 337"/>
                <a:gd name="T61" fmla="*/ 6 h 469"/>
                <a:gd name="T62" fmla="*/ 38 w 337"/>
                <a:gd name="T63" fmla="*/ 3 h 469"/>
                <a:gd name="T64" fmla="*/ 43 w 337"/>
                <a:gd name="T65" fmla="*/ 1 h 469"/>
                <a:gd name="T66" fmla="*/ 41 w 337"/>
                <a:gd name="T67" fmla="*/ 1 h 469"/>
                <a:gd name="T68" fmla="*/ 40 w 337"/>
                <a:gd name="T69" fmla="*/ 1 h 469"/>
                <a:gd name="T70" fmla="*/ 39 w 337"/>
                <a:gd name="T71" fmla="*/ 1 h 469"/>
                <a:gd name="T72" fmla="*/ 38 w 337"/>
                <a:gd name="T73" fmla="*/ 1 h 469"/>
                <a:gd name="T74" fmla="*/ 37 w 337"/>
                <a:gd name="T75" fmla="*/ 1 h 469"/>
                <a:gd name="T76" fmla="*/ 35 w 337"/>
                <a:gd name="T77" fmla="*/ 1 h 469"/>
                <a:gd name="T78" fmla="*/ 34 w 337"/>
                <a:gd name="T79" fmla="*/ 0 h 469"/>
                <a:gd name="T80" fmla="*/ 33 w 337"/>
                <a:gd name="T81" fmla="*/ 0 h 4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 h="469">
                  <a:moveTo>
                    <a:pt x="259" y="0"/>
                  </a:moveTo>
                  <a:lnTo>
                    <a:pt x="229" y="12"/>
                  </a:lnTo>
                  <a:lnTo>
                    <a:pt x="200" y="26"/>
                  </a:lnTo>
                  <a:lnTo>
                    <a:pt x="170" y="44"/>
                  </a:lnTo>
                  <a:lnTo>
                    <a:pt x="142" y="64"/>
                  </a:lnTo>
                  <a:lnTo>
                    <a:pt x="116" y="86"/>
                  </a:lnTo>
                  <a:lnTo>
                    <a:pt x="91" y="111"/>
                  </a:lnTo>
                  <a:lnTo>
                    <a:pt x="67" y="139"/>
                  </a:lnTo>
                  <a:lnTo>
                    <a:pt x="48" y="169"/>
                  </a:lnTo>
                  <a:lnTo>
                    <a:pt x="31" y="200"/>
                  </a:lnTo>
                  <a:lnTo>
                    <a:pt x="17" y="233"/>
                  </a:lnTo>
                  <a:lnTo>
                    <a:pt x="6" y="269"/>
                  </a:lnTo>
                  <a:lnTo>
                    <a:pt x="1" y="306"/>
                  </a:lnTo>
                  <a:lnTo>
                    <a:pt x="0" y="345"/>
                  </a:lnTo>
                  <a:lnTo>
                    <a:pt x="3" y="385"/>
                  </a:lnTo>
                  <a:lnTo>
                    <a:pt x="12" y="427"/>
                  </a:lnTo>
                  <a:lnTo>
                    <a:pt x="27" y="469"/>
                  </a:lnTo>
                  <a:lnTo>
                    <a:pt x="33" y="434"/>
                  </a:lnTo>
                  <a:lnTo>
                    <a:pt x="40" y="397"/>
                  </a:lnTo>
                  <a:lnTo>
                    <a:pt x="49" y="362"/>
                  </a:lnTo>
                  <a:lnTo>
                    <a:pt x="59" y="328"/>
                  </a:lnTo>
                  <a:lnTo>
                    <a:pt x="72" y="293"/>
                  </a:lnTo>
                  <a:lnTo>
                    <a:pt x="86" y="260"/>
                  </a:lnTo>
                  <a:lnTo>
                    <a:pt x="102" y="227"/>
                  </a:lnTo>
                  <a:lnTo>
                    <a:pt x="120" y="196"/>
                  </a:lnTo>
                  <a:lnTo>
                    <a:pt x="140" y="166"/>
                  </a:lnTo>
                  <a:lnTo>
                    <a:pt x="162" y="139"/>
                  </a:lnTo>
                  <a:lnTo>
                    <a:pt x="185" y="111"/>
                  </a:lnTo>
                  <a:lnTo>
                    <a:pt x="211" y="87"/>
                  </a:lnTo>
                  <a:lnTo>
                    <a:pt x="239" y="63"/>
                  </a:lnTo>
                  <a:lnTo>
                    <a:pt x="270" y="42"/>
                  </a:lnTo>
                  <a:lnTo>
                    <a:pt x="302" y="22"/>
                  </a:lnTo>
                  <a:lnTo>
                    <a:pt x="337" y="5"/>
                  </a:lnTo>
                  <a:lnTo>
                    <a:pt x="327" y="5"/>
                  </a:lnTo>
                  <a:lnTo>
                    <a:pt x="317" y="4"/>
                  </a:lnTo>
                  <a:lnTo>
                    <a:pt x="307" y="4"/>
                  </a:lnTo>
                  <a:lnTo>
                    <a:pt x="298" y="3"/>
                  </a:lnTo>
                  <a:lnTo>
                    <a:pt x="289" y="2"/>
                  </a:lnTo>
                  <a:lnTo>
                    <a:pt x="278" y="2"/>
                  </a:lnTo>
                  <a:lnTo>
                    <a:pt x="269" y="0"/>
                  </a:lnTo>
                  <a:lnTo>
                    <a:pt x="259" y="0"/>
                  </a:lnTo>
                  <a:close/>
                </a:path>
              </a:pathLst>
            </a:custGeom>
            <a:solidFill>
              <a:srgbClr val="FFCC0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60" name="Freeform 154"/>
            <p:cNvSpPr>
              <a:spLocks noChangeAspect="1"/>
            </p:cNvSpPr>
            <p:nvPr/>
          </p:nvSpPr>
          <p:spPr bwMode="auto">
            <a:xfrm>
              <a:off x="686" y="2199"/>
              <a:ext cx="166" cy="229"/>
            </a:xfrm>
            <a:custGeom>
              <a:avLst/>
              <a:gdLst>
                <a:gd name="T0" fmla="*/ 32 w 332"/>
                <a:gd name="T1" fmla="*/ 0 h 458"/>
                <a:gd name="T2" fmla="*/ 28 w 332"/>
                <a:gd name="T3" fmla="*/ 2 h 458"/>
                <a:gd name="T4" fmla="*/ 25 w 332"/>
                <a:gd name="T5" fmla="*/ 4 h 458"/>
                <a:gd name="T6" fmla="*/ 21 w 332"/>
                <a:gd name="T7" fmla="*/ 6 h 458"/>
                <a:gd name="T8" fmla="*/ 18 w 332"/>
                <a:gd name="T9" fmla="*/ 8 h 458"/>
                <a:gd name="T10" fmla="*/ 15 w 332"/>
                <a:gd name="T11" fmla="*/ 11 h 458"/>
                <a:gd name="T12" fmla="*/ 12 w 332"/>
                <a:gd name="T13" fmla="*/ 14 h 458"/>
                <a:gd name="T14" fmla="*/ 9 w 332"/>
                <a:gd name="T15" fmla="*/ 17 h 458"/>
                <a:gd name="T16" fmla="*/ 6 w 332"/>
                <a:gd name="T17" fmla="*/ 21 h 458"/>
                <a:gd name="T18" fmla="*/ 4 w 332"/>
                <a:gd name="T19" fmla="*/ 25 h 458"/>
                <a:gd name="T20" fmla="*/ 3 w 332"/>
                <a:gd name="T21" fmla="*/ 29 h 458"/>
                <a:gd name="T22" fmla="*/ 1 w 332"/>
                <a:gd name="T23" fmla="*/ 33 h 458"/>
                <a:gd name="T24" fmla="*/ 1 w 332"/>
                <a:gd name="T25" fmla="*/ 38 h 458"/>
                <a:gd name="T26" fmla="*/ 0 w 332"/>
                <a:gd name="T27" fmla="*/ 42 h 458"/>
                <a:gd name="T28" fmla="*/ 1 w 332"/>
                <a:gd name="T29" fmla="*/ 47 h 458"/>
                <a:gd name="T30" fmla="*/ 2 w 332"/>
                <a:gd name="T31" fmla="*/ 52 h 458"/>
                <a:gd name="T32" fmla="*/ 4 w 332"/>
                <a:gd name="T33" fmla="*/ 58 h 458"/>
                <a:gd name="T34" fmla="*/ 4 w 332"/>
                <a:gd name="T35" fmla="*/ 53 h 458"/>
                <a:gd name="T36" fmla="*/ 5 w 332"/>
                <a:gd name="T37" fmla="*/ 49 h 458"/>
                <a:gd name="T38" fmla="*/ 6 w 332"/>
                <a:gd name="T39" fmla="*/ 44 h 458"/>
                <a:gd name="T40" fmla="*/ 8 w 332"/>
                <a:gd name="T41" fmla="*/ 40 h 458"/>
                <a:gd name="T42" fmla="*/ 9 w 332"/>
                <a:gd name="T43" fmla="*/ 36 h 458"/>
                <a:gd name="T44" fmla="*/ 11 w 332"/>
                <a:gd name="T45" fmla="*/ 32 h 458"/>
                <a:gd name="T46" fmla="*/ 13 w 332"/>
                <a:gd name="T47" fmla="*/ 28 h 458"/>
                <a:gd name="T48" fmla="*/ 15 w 332"/>
                <a:gd name="T49" fmla="*/ 24 h 458"/>
                <a:gd name="T50" fmla="*/ 17 w 332"/>
                <a:gd name="T51" fmla="*/ 20 h 458"/>
                <a:gd name="T52" fmla="*/ 20 w 332"/>
                <a:gd name="T53" fmla="*/ 17 h 458"/>
                <a:gd name="T54" fmla="*/ 23 w 332"/>
                <a:gd name="T55" fmla="*/ 14 h 458"/>
                <a:gd name="T56" fmla="*/ 26 w 332"/>
                <a:gd name="T57" fmla="*/ 11 h 458"/>
                <a:gd name="T58" fmla="*/ 30 w 332"/>
                <a:gd name="T59" fmla="*/ 8 h 458"/>
                <a:gd name="T60" fmla="*/ 34 w 332"/>
                <a:gd name="T61" fmla="*/ 5 h 458"/>
                <a:gd name="T62" fmla="*/ 38 w 332"/>
                <a:gd name="T63" fmla="*/ 3 h 458"/>
                <a:gd name="T64" fmla="*/ 42 w 332"/>
                <a:gd name="T65" fmla="*/ 1 h 458"/>
                <a:gd name="T66" fmla="*/ 41 w 332"/>
                <a:gd name="T67" fmla="*/ 1 h 458"/>
                <a:gd name="T68" fmla="*/ 39 w 332"/>
                <a:gd name="T69" fmla="*/ 1 h 458"/>
                <a:gd name="T70" fmla="*/ 38 w 332"/>
                <a:gd name="T71" fmla="*/ 1 h 458"/>
                <a:gd name="T72" fmla="*/ 37 w 332"/>
                <a:gd name="T73" fmla="*/ 1 h 458"/>
                <a:gd name="T74" fmla="*/ 36 w 332"/>
                <a:gd name="T75" fmla="*/ 1 h 458"/>
                <a:gd name="T76" fmla="*/ 35 w 332"/>
                <a:gd name="T77" fmla="*/ 1 h 458"/>
                <a:gd name="T78" fmla="*/ 33 w 332"/>
                <a:gd name="T79" fmla="*/ 0 h 458"/>
                <a:gd name="T80" fmla="*/ 32 w 332"/>
                <a:gd name="T81" fmla="*/ 0 h 4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2" h="458">
                  <a:moveTo>
                    <a:pt x="253" y="0"/>
                  </a:moveTo>
                  <a:lnTo>
                    <a:pt x="224" y="11"/>
                  </a:lnTo>
                  <a:lnTo>
                    <a:pt x="196" y="26"/>
                  </a:lnTo>
                  <a:lnTo>
                    <a:pt x="168" y="44"/>
                  </a:lnTo>
                  <a:lnTo>
                    <a:pt x="140" y="63"/>
                  </a:lnTo>
                  <a:lnTo>
                    <a:pt x="114" y="85"/>
                  </a:lnTo>
                  <a:lnTo>
                    <a:pt x="90" y="109"/>
                  </a:lnTo>
                  <a:lnTo>
                    <a:pt x="68" y="136"/>
                  </a:lnTo>
                  <a:lnTo>
                    <a:pt x="48" y="165"/>
                  </a:lnTo>
                  <a:lnTo>
                    <a:pt x="31" y="195"/>
                  </a:lnTo>
                  <a:lnTo>
                    <a:pt x="18" y="228"/>
                  </a:lnTo>
                  <a:lnTo>
                    <a:pt x="8" y="263"/>
                  </a:lnTo>
                  <a:lnTo>
                    <a:pt x="2" y="298"/>
                  </a:lnTo>
                  <a:lnTo>
                    <a:pt x="0" y="336"/>
                  </a:lnTo>
                  <a:lnTo>
                    <a:pt x="3" y="376"/>
                  </a:lnTo>
                  <a:lnTo>
                    <a:pt x="12" y="416"/>
                  </a:lnTo>
                  <a:lnTo>
                    <a:pt x="26" y="458"/>
                  </a:lnTo>
                  <a:lnTo>
                    <a:pt x="32" y="422"/>
                  </a:lnTo>
                  <a:lnTo>
                    <a:pt x="39" y="386"/>
                  </a:lnTo>
                  <a:lnTo>
                    <a:pt x="47" y="351"/>
                  </a:lnTo>
                  <a:lnTo>
                    <a:pt x="57" y="317"/>
                  </a:lnTo>
                  <a:lnTo>
                    <a:pt x="69" y="283"/>
                  </a:lnTo>
                  <a:lnTo>
                    <a:pt x="83" y="250"/>
                  </a:lnTo>
                  <a:lnTo>
                    <a:pt x="99" y="219"/>
                  </a:lnTo>
                  <a:lnTo>
                    <a:pt x="116" y="189"/>
                  </a:lnTo>
                  <a:lnTo>
                    <a:pt x="136" y="160"/>
                  </a:lnTo>
                  <a:lnTo>
                    <a:pt x="156" y="132"/>
                  </a:lnTo>
                  <a:lnTo>
                    <a:pt x="181" y="106"/>
                  </a:lnTo>
                  <a:lnTo>
                    <a:pt x="206" y="82"/>
                  </a:lnTo>
                  <a:lnTo>
                    <a:pt x="234" y="59"/>
                  </a:lnTo>
                  <a:lnTo>
                    <a:pt x="265" y="38"/>
                  </a:lnTo>
                  <a:lnTo>
                    <a:pt x="297" y="20"/>
                  </a:lnTo>
                  <a:lnTo>
                    <a:pt x="332" y="3"/>
                  </a:lnTo>
                  <a:lnTo>
                    <a:pt x="321" y="3"/>
                  </a:lnTo>
                  <a:lnTo>
                    <a:pt x="312" y="2"/>
                  </a:lnTo>
                  <a:lnTo>
                    <a:pt x="302" y="2"/>
                  </a:lnTo>
                  <a:lnTo>
                    <a:pt x="292" y="1"/>
                  </a:lnTo>
                  <a:lnTo>
                    <a:pt x="282" y="1"/>
                  </a:lnTo>
                  <a:lnTo>
                    <a:pt x="273" y="1"/>
                  </a:lnTo>
                  <a:lnTo>
                    <a:pt x="262" y="0"/>
                  </a:lnTo>
                  <a:lnTo>
                    <a:pt x="253" y="0"/>
                  </a:lnTo>
                  <a:close/>
                </a:path>
              </a:pathLst>
            </a:custGeom>
            <a:solidFill>
              <a:srgbClr val="FFD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61" name="Freeform 155"/>
            <p:cNvSpPr>
              <a:spLocks noChangeAspect="1"/>
            </p:cNvSpPr>
            <p:nvPr/>
          </p:nvSpPr>
          <p:spPr bwMode="auto">
            <a:xfrm>
              <a:off x="688" y="2200"/>
              <a:ext cx="161" cy="225"/>
            </a:xfrm>
            <a:custGeom>
              <a:avLst/>
              <a:gdLst>
                <a:gd name="T0" fmla="*/ 30 w 324"/>
                <a:gd name="T1" fmla="*/ 0 h 451"/>
                <a:gd name="T2" fmla="*/ 27 w 324"/>
                <a:gd name="T3" fmla="*/ 1 h 451"/>
                <a:gd name="T4" fmla="*/ 23 w 324"/>
                <a:gd name="T5" fmla="*/ 3 h 451"/>
                <a:gd name="T6" fmla="*/ 20 w 324"/>
                <a:gd name="T7" fmla="*/ 5 h 451"/>
                <a:gd name="T8" fmla="*/ 17 w 324"/>
                <a:gd name="T9" fmla="*/ 8 h 451"/>
                <a:gd name="T10" fmla="*/ 14 w 324"/>
                <a:gd name="T11" fmla="*/ 10 h 451"/>
                <a:gd name="T12" fmla="*/ 11 w 324"/>
                <a:gd name="T13" fmla="*/ 13 h 451"/>
                <a:gd name="T14" fmla="*/ 8 w 324"/>
                <a:gd name="T15" fmla="*/ 16 h 451"/>
                <a:gd name="T16" fmla="*/ 6 w 324"/>
                <a:gd name="T17" fmla="*/ 20 h 451"/>
                <a:gd name="T18" fmla="*/ 3 w 324"/>
                <a:gd name="T19" fmla="*/ 24 h 451"/>
                <a:gd name="T20" fmla="*/ 2 w 324"/>
                <a:gd name="T21" fmla="*/ 28 h 451"/>
                <a:gd name="T22" fmla="*/ 1 w 324"/>
                <a:gd name="T23" fmla="*/ 32 h 451"/>
                <a:gd name="T24" fmla="*/ 0 w 324"/>
                <a:gd name="T25" fmla="*/ 36 h 451"/>
                <a:gd name="T26" fmla="*/ 0 w 324"/>
                <a:gd name="T27" fmla="*/ 41 h 451"/>
                <a:gd name="T28" fmla="*/ 0 w 324"/>
                <a:gd name="T29" fmla="*/ 46 h 451"/>
                <a:gd name="T30" fmla="*/ 1 w 324"/>
                <a:gd name="T31" fmla="*/ 51 h 451"/>
                <a:gd name="T32" fmla="*/ 3 w 324"/>
                <a:gd name="T33" fmla="*/ 56 h 451"/>
                <a:gd name="T34" fmla="*/ 3 w 324"/>
                <a:gd name="T35" fmla="*/ 51 h 451"/>
                <a:gd name="T36" fmla="*/ 4 w 324"/>
                <a:gd name="T37" fmla="*/ 47 h 451"/>
                <a:gd name="T38" fmla="*/ 5 w 324"/>
                <a:gd name="T39" fmla="*/ 43 h 451"/>
                <a:gd name="T40" fmla="*/ 6 w 324"/>
                <a:gd name="T41" fmla="*/ 38 h 451"/>
                <a:gd name="T42" fmla="*/ 8 w 324"/>
                <a:gd name="T43" fmla="*/ 34 h 451"/>
                <a:gd name="T44" fmla="*/ 9 w 324"/>
                <a:gd name="T45" fmla="*/ 30 h 451"/>
                <a:gd name="T46" fmla="*/ 11 w 324"/>
                <a:gd name="T47" fmla="*/ 26 h 451"/>
                <a:gd name="T48" fmla="*/ 13 w 324"/>
                <a:gd name="T49" fmla="*/ 22 h 451"/>
                <a:gd name="T50" fmla="*/ 16 w 324"/>
                <a:gd name="T51" fmla="*/ 19 h 451"/>
                <a:gd name="T52" fmla="*/ 18 w 324"/>
                <a:gd name="T53" fmla="*/ 15 h 451"/>
                <a:gd name="T54" fmla="*/ 21 w 324"/>
                <a:gd name="T55" fmla="*/ 12 h 451"/>
                <a:gd name="T56" fmla="*/ 24 w 324"/>
                <a:gd name="T57" fmla="*/ 9 h 451"/>
                <a:gd name="T58" fmla="*/ 28 w 324"/>
                <a:gd name="T59" fmla="*/ 7 h 451"/>
                <a:gd name="T60" fmla="*/ 32 w 324"/>
                <a:gd name="T61" fmla="*/ 4 h 451"/>
                <a:gd name="T62" fmla="*/ 36 w 324"/>
                <a:gd name="T63" fmla="*/ 2 h 451"/>
                <a:gd name="T64" fmla="*/ 40 w 324"/>
                <a:gd name="T65" fmla="*/ 0 h 451"/>
                <a:gd name="T66" fmla="*/ 39 w 324"/>
                <a:gd name="T67" fmla="*/ 0 h 451"/>
                <a:gd name="T68" fmla="*/ 37 w 324"/>
                <a:gd name="T69" fmla="*/ 0 h 451"/>
                <a:gd name="T70" fmla="*/ 36 w 324"/>
                <a:gd name="T71" fmla="*/ 0 h 451"/>
                <a:gd name="T72" fmla="*/ 35 w 324"/>
                <a:gd name="T73" fmla="*/ 0 h 451"/>
                <a:gd name="T74" fmla="*/ 34 w 324"/>
                <a:gd name="T75" fmla="*/ 0 h 451"/>
                <a:gd name="T76" fmla="*/ 33 w 324"/>
                <a:gd name="T77" fmla="*/ 0 h 451"/>
                <a:gd name="T78" fmla="*/ 31 w 324"/>
                <a:gd name="T79" fmla="*/ 0 h 451"/>
                <a:gd name="T80" fmla="*/ 30 w 324"/>
                <a:gd name="T81" fmla="*/ 0 h 4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4" h="451">
                  <a:moveTo>
                    <a:pt x="247" y="0"/>
                  </a:moveTo>
                  <a:lnTo>
                    <a:pt x="219" y="13"/>
                  </a:lnTo>
                  <a:lnTo>
                    <a:pt x="192" y="28"/>
                  </a:lnTo>
                  <a:lnTo>
                    <a:pt x="164" y="45"/>
                  </a:lnTo>
                  <a:lnTo>
                    <a:pt x="137" y="64"/>
                  </a:lnTo>
                  <a:lnTo>
                    <a:pt x="112" y="85"/>
                  </a:lnTo>
                  <a:lnTo>
                    <a:pt x="89" y="110"/>
                  </a:lnTo>
                  <a:lnTo>
                    <a:pt x="67" y="135"/>
                  </a:lnTo>
                  <a:lnTo>
                    <a:pt x="48" y="163"/>
                  </a:lnTo>
                  <a:lnTo>
                    <a:pt x="31" y="193"/>
                  </a:lnTo>
                  <a:lnTo>
                    <a:pt x="18" y="224"/>
                  </a:lnTo>
                  <a:lnTo>
                    <a:pt x="8" y="257"/>
                  </a:lnTo>
                  <a:lnTo>
                    <a:pt x="3" y="293"/>
                  </a:lnTo>
                  <a:lnTo>
                    <a:pt x="0" y="330"/>
                  </a:lnTo>
                  <a:lnTo>
                    <a:pt x="4" y="369"/>
                  </a:lnTo>
                  <a:lnTo>
                    <a:pt x="11" y="409"/>
                  </a:lnTo>
                  <a:lnTo>
                    <a:pt x="24" y="451"/>
                  </a:lnTo>
                  <a:lnTo>
                    <a:pt x="30" y="414"/>
                  </a:lnTo>
                  <a:lnTo>
                    <a:pt x="36" y="378"/>
                  </a:lnTo>
                  <a:lnTo>
                    <a:pt x="44" y="344"/>
                  </a:lnTo>
                  <a:lnTo>
                    <a:pt x="54" y="309"/>
                  </a:lnTo>
                  <a:lnTo>
                    <a:pt x="66" y="276"/>
                  </a:lnTo>
                  <a:lnTo>
                    <a:pt x="79" y="243"/>
                  </a:lnTo>
                  <a:lnTo>
                    <a:pt x="95" y="212"/>
                  </a:lnTo>
                  <a:lnTo>
                    <a:pt x="111" y="182"/>
                  </a:lnTo>
                  <a:lnTo>
                    <a:pt x="130" y="155"/>
                  </a:lnTo>
                  <a:lnTo>
                    <a:pt x="151" y="127"/>
                  </a:lnTo>
                  <a:lnTo>
                    <a:pt x="174" y="102"/>
                  </a:lnTo>
                  <a:lnTo>
                    <a:pt x="200" y="79"/>
                  </a:lnTo>
                  <a:lnTo>
                    <a:pt x="227" y="57"/>
                  </a:lnTo>
                  <a:lnTo>
                    <a:pt x="257" y="37"/>
                  </a:lnTo>
                  <a:lnTo>
                    <a:pt x="289" y="19"/>
                  </a:lnTo>
                  <a:lnTo>
                    <a:pt x="324" y="3"/>
                  </a:lnTo>
                  <a:lnTo>
                    <a:pt x="314" y="3"/>
                  </a:lnTo>
                  <a:lnTo>
                    <a:pt x="304" y="1"/>
                  </a:lnTo>
                  <a:lnTo>
                    <a:pt x="294" y="1"/>
                  </a:lnTo>
                  <a:lnTo>
                    <a:pt x="285" y="1"/>
                  </a:lnTo>
                  <a:lnTo>
                    <a:pt x="276" y="1"/>
                  </a:lnTo>
                  <a:lnTo>
                    <a:pt x="266" y="1"/>
                  </a:lnTo>
                  <a:lnTo>
                    <a:pt x="256" y="0"/>
                  </a:lnTo>
                  <a:lnTo>
                    <a:pt x="247" y="0"/>
                  </a:lnTo>
                  <a:close/>
                </a:path>
              </a:pathLst>
            </a:custGeom>
            <a:solidFill>
              <a:srgbClr val="FFD6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62" name="Freeform 156"/>
            <p:cNvSpPr>
              <a:spLocks noChangeAspect="1"/>
            </p:cNvSpPr>
            <p:nvPr/>
          </p:nvSpPr>
          <p:spPr bwMode="auto">
            <a:xfrm>
              <a:off x="689" y="2202"/>
              <a:ext cx="158" cy="220"/>
            </a:xfrm>
            <a:custGeom>
              <a:avLst/>
              <a:gdLst>
                <a:gd name="T0" fmla="*/ 30 w 316"/>
                <a:gd name="T1" fmla="*/ 0 h 440"/>
                <a:gd name="T2" fmla="*/ 27 w 316"/>
                <a:gd name="T3" fmla="*/ 2 h 440"/>
                <a:gd name="T4" fmla="*/ 24 w 316"/>
                <a:gd name="T5" fmla="*/ 4 h 440"/>
                <a:gd name="T6" fmla="*/ 20 w 316"/>
                <a:gd name="T7" fmla="*/ 6 h 440"/>
                <a:gd name="T8" fmla="*/ 17 w 316"/>
                <a:gd name="T9" fmla="*/ 8 h 440"/>
                <a:gd name="T10" fmla="*/ 14 w 316"/>
                <a:gd name="T11" fmla="*/ 11 h 440"/>
                <a:gd name="T12" fmla="*/ 11 w 316"/>
                <a:gd name="T13" fmla="*/ 14 h 440"/>
                <a:gd name="T14" fmla="*/ 9 w 316"/>
                <a:gd name="T15" fmla="*/ 17 h 440"/>
                <a:gd name="T16" fmla="*/ 6 w 316"/>
                <a:gd name="T17" fmla="*/ 20 h 440"/>
                <a:gd name="T18" fmla="*/ 4 w 316"/>
                <a:gd name="T19" fmla="*/ 24 h 440"/>
                <a:gd name="T20" fmla="*/ 3 w 316"/>
                <a:gd name="T21" fmla="*/ 28 h 440"/>
                <a:gd name="T22" fmla="*/ 1 w 316"/>
                <a:gd name="T23" fmla="*/ 32 h 440"/>
                <a:gd name="T24" fmla="*/ 1 w 316"/>
                <a:gd name="T25" fmla="*/ 36 h 440"/>
                <a:gd name="T26" fmla="*/ 0 w 316"/>
                <a:gd name="T27" fmla="*/ 41 h 440"/>
                <a:gd name="T28" fmla="*/ 1 w 316"/>
                <a:gd name="T29" fmla="*/ 45 h 440"/>
                <a:gd name="T30" fmla="*/ 2 w 316"/>
                <a:gd name="T31" fmla="*/ 50 h 440"/>
                <a:gd name="T32" fmla="*/ 3 w 316"/>
                <a:gd name="T33" fmla="*/ 55 h 440"/>
                <a:gd name="T34" fmla="*/ 4 w 316"/>
                <a:gd name="T35" fmla="*/ 51 h 440"/>
                <a:gd name="T36" fmla="*/ 5 w 316"/>
                <a:gd name="T37" fmla="*/ 46 h 440"/>
                <a:gd name="T38" fmla="*/ 6 w 316"/>
                <a:gd name="T39" fmla="*/ 42 h 440"/>
                <a:gd name="T40" fmla="*/ 7 w 316"/>
                <a:gd name="T41" fmla="*/ 38 h 440"/>
                <a:gd name="T42" fmla="*/ 8 w 316"/>
                <a:gd name="T43" fmla="*/ 34 h 440"/>
                <a:gd name="T44" fmla="*/ 10 w 316"/>
                <a:gd name="T45" fmla="*/ 30 h 440"/>
                <a:gd name="T46" fmla="*/ 12 w 316"/>
                <a:gd name="T47" fmla="*/ 26 h 440"/>
                <a:gd name="T48" fmla="*/ 14 w 316"/>
                <a:gd name="T49" fmla="*/ 22 h 440"/>
                <a:gd name="T50" fmla="*/ 16 w 316"/>
                <a:gd name="T51" fmla="*/ 19 h 440"/>
                <a:gd name="T52" fmla="*/ 19 w 316"/>
                <a:gd name="T53" fmla="*/ 16 h 440"/>
                <a:gd name="T54" fmla="*/ 21 w 316"/>
                <a:gd name="T55" fmla="*/ 12 h 440"/>
                <a:gd name="T56" fmla="*/ 25 w 316"/>
                <a:gd name="T57" fmla="*/ 10 h 440"/>
                <a:gd name="T58" fmla="*/ 28 w 316"/>
                <a:gd name="T59" fmla="*/ 7 h 440"/>
                <a:gd name="T60" fmla="*/ 32 w 316"/>
                <a:gd name="T61" fmla="*/ 5 h 440"/>
                <a:gd name="T62" fmla="*/ 36 w 316"/>
                <a:gd name="T63" fmla="*/ 2 h 440"/>
                <a:gd name="T64" fmla="*/ 40 w 316"/>
                <a:gd name="T65" fmla="*/ 0 h 440"/>
                <a:gd name="T66" fmla="*/ 39 w 316"/>
                <a:gd name="T67" fmla="*/ 0 h 440"/>
                <a:gd name="T68" fmla="*/ 38 w 316"/>
                <a:gd name="T69" fmla="*/ 0 h 440"/>
                <a:gd name="T70" fmla="*/ 36 w 316"/>
                <a:gd name="T71" fmla="*/ 0 h 440"/>
                <a:gd name="T72" fmla="*/ 35 w 316"/>
                <a:gd name="T73" fmla="*/ 0 h 440"/>
                <a:gd name="T74" fmla="*/ 34 w 316"/>
                <a:gd name="T75" fmla="*/ 0 h 440"/>
                <a:gd name="T76" fmla="*/ 33 w 316"/>
                <a:gd name="T77" fmla="*/ 0 h 440"/>
                <a:gd name="T78" fmla="*/ 32 w 316"/>
                <a:gd name="T79" fmla="*/ 0 h 440"/>
                <a:gd name="T80" fmla="*/ 30 w 316"/>
                <a:gd name="T81" fmla="*/ 0 h 4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6" h="440">
                  <a:moveTo>
                    <a:pt x="240" y="0"/>
                  </a:moveTo>
                  <a:lnTo>
                    <a:pt x="214" y="12"/>
                  </a:lnTo>
                  <a:lnTo>
                    <a:pt x="186" y="27"/>
                  </a:lnTo>
                  <a:lnTo>
                    <a:pt x="160" y="45"/>
                  </a:lnTo>
                  <a:lnTo>
                    <a:pt x="134" y="63"/>
                  </a:lnTo>
                  <a:lnTo>
                    <a:pt x="110" y="84"/>
                  </a:lnTo>
                  <a:lnTo>
                    <a:pt x="87" y="107"/>
                  </a:lnTo>
                  <a:lnTo>
                    <a:pt x="66" y="131"/>
                  </a:lnTo>
                  <a:lnTo>
                    <a:pt x="47" y="159"/>
                  </a:lnTo>
                  <a:lnTo>
                    <a:pt x="31" y="187"/>
                  </a:lnTo>
                  <a:lnTo>
                    <a:pt x="18" y="217"/>
                  </a:lnTo>
                  <a:lnTo>
                    <a:pt x="8" y="250"/>
                  </a:lnTo>
                  <a:lnTo>
                    <a:pt x="2" y="284"/>
                  </a:lnTo>
                  <a:lnTo>
                    <a:pt x="0" y="321"/>
                  </a:lnTo>
                  <a:lnTo>
                    <a:pt x="2" y="359"/>
                  </a:lnTo>
                  <a:lnTo>
                    <a:pt x="9" y="398"/>
                  </a:lnTo>
                  <a:lnTo>
                    <a:pt x="21" y="440"/>
                  </a:lnTo>
                  <a:lnTo>
                    <a:pt x="27" y="403"/>
                  </a:lnTo>
                  <a:lnTo>
                    <a:pt x="33" y="367"/>
                  </a:lnTo>
                  <a:lnTo>
                    <a:pt x="41" y="333"/>
                  </a:lnTo>
                  <a:lnTo>
                    <a:pt x="51" y="298"/>
                  </a:lnTo>
                  <a:lnTo>
                    <a:pt x="62" y="266"/>
                  </a:lnTo>
                  <a:lnTo>
                    <a:pt x="76" y="234"/>
                  </a:lnTo>
                  <a:lnTo>
                    <a:pt x="89" y="204"/>
                  </a:lnTo>
                  <a:lnTo>
                    <a:pt x="107" y="175"/>
                  </a:lnTo>
                  <a:lnTo>
                    <a:pt x="125" y="147"/>
                  </a:lnTo>
                  <a:lnTo>
                    <a:pt x="145" y="121"/>
                  </a:lnTo>
                  <a:lnTo>
                    <a:pt x="168" y="96"/>
                  </a:lnTo>
                  <a:lnTo>
                    <a:pt x="193" y="73"/>
                  </a:lnTo>
                  <a:lnTo>
                    <a:pt x="220" y="52"/>
                  </a:lnTo>
                  <a:lnTo>
                    <a:pt x="250" y="33"/>
                  </a:lnTo>
                  <a:lnTo>
                    <a:pt x="282" y="15"/>
                  </a:lnTo>
                  <a:lnTo>
                    <a:pt x="316" y="0"/>
                  </a:lnTo>
                  <a:lnTo>
                    <a:pt x="307" y="0"/>
                  </a:lnTo>
                  <a:lnTo>
                    <a:pt x="298" y="0"/>
                  </a:lnTo>
                  <a:lnTo>
                    <a:pt x="288" y="0"/>
                  </a:lnTo>
                  <a:lnTo>
                    <a:pt x="278" y="0"/>
                  </a:lnTo>
                  <a:lnTo>
                    <a:pt x="269" y="0"/>
                  </a:lnTo>
                  <a:lnTo>
                    <a:pt x="260" y="0"/>
                  </a:lnTo>
                  <a:lnTo>
                    <a:pt x="250" y="0"/>
                  </a:lnTo>
                  <a:lnTo>
                    <a:pt x="240" y="0"/>
                  </a:lnTo>
                  <a:close/>
                </a:path>
              </a:pathLst>
            </a:custGeom>
            <a:solidFill>
              <a:srgbClr val="FFDB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63" name="Freeform 157"/>
            <p:cNvSpPr>
              <a:spLocks noChangeAspect="1"/>
            </p:cNvSpPr>
            <p:nvPr/>
          </p:nvSpPr>
          <p:spPr bwMode="auto">
            <a:xfrm>
              <a:off x="690" y="2203"/>
              <a:ext cx="155" cy="215"/>
            </a:xfrm>
            <a:custGeom>
              <a:avLst/>
              <a:gdLst>
                <a:gd name="T0" fmla="*/ 30 w 310"/>
                <a:gd name="T1" fmla="*/ 0 h 431"/>
                <a:gd name="T2" fmla="*/ 26 w 310"/>
                <a:gd name="T3" fmla="*/ 1 h 431"/>
                <a:gd name="T4" fmla="*/ 23 w 310"/>
                <a:gd name="T5" fmla="*/ 3 h 431"/>
                <a:gd name="T6" fmla="*/ 20 w 310"/>
                <a:gd name="T7" fmla="*/ 5 h 431"/>
                <a:gd name="T8" fmla="*/ 17 w 310"/>
                <a:gd name="T9" fmla="*/ 8 h 431"/>
                <a:gd name="T10" fmla="*/ 14 w 310"/>
                <a:gd name="T11" fmla="*/ 10 h 431"/>
                <a:gd name="T12" fmla="*/ 11 w 310"/>
                <a:gd name="T13" fmla="*/ 13 h 431"/>
                <a:gd name="T14" fmla="*/ 9 w 310"/>
                <a:gd name="T15" fmla="*/ 16 h 431"/>
                <a:gd name="T16" fmla="*/ 6 w 310"/>
                <a:gd name="T17" fmla="*/ 19 h 431"/>
                <a:gd name="T18" fmla="*/ 4 w 310"/>
                <a:gd name="T19" fmla="*/ 23 h 431"/>
                <a:gd name="T20" fmla="*/ 3 w 310"/>
                <a:gd name="T21" fmla="*/ 26 h 431"/>
                <a:gd name="T22" fmla="*/ 2 w 310"/>
                <a:gd name="T23" fmla="*/ 30 h 431"/>
                <a:gd name="T24" fmla="*/ 1 w 310"/>
                <a:gd name="T25" fmla="*/ 34 h 431"/>
                <a:gd name="T26" fmla="*/ 0 w 310"/>
                <a:gd name="T27" fmla="*/ 39 h 431"/>
                <a:gd name="T28" fmla="*/ 1 w 310"/>
                <a:gd name="T29" fmla="*/ 43 h 431"/>
                <a:gd name="T30" fmla="*/ 2 w 310"/>
                <a:gd name="T31" fmla="*/ 48 h 431"/>
                <a:gd name="T32" fmla="*/ 3 w 310"/>
                <a:gd name="T33" fmla="*/ 53 h 431"/>
                <a:gd name="T34" fmla="*/ 4 w 310"/>
                <a:gd name="T35" fmla="*/ 49 h 431"/>
                <a:gd name="T36" fmla="*/ 4 w 310"/>
                <a:gd name="T37" fmla="*/ 44 h 431"/>
                <a:gd name="T38" fmla="*/ 5 w 310"/>
                <a:gd name="T39" fmla="*/ 40 h 431"/>
                <a:gd name="T40" fmla="*/ 7 w 310"/>
                <a:gd name="T41" fmla="*/ 36 h 431"/>
                <a:gd name="T42" fmla="*/ 8 w 310"/>
                <a:gd name="T43" fmla="*/ 32 h 431"/>
                <a:gd name="T44" fmla="*/ 9 w 310"/>
                <a:gd name="T45" fmla="*/ 28 h 431"/>
                <a:gd name="T46" fmla="*/ 11 w 310"/>
                <a:gd name="T47" fmla="*/ 24 h 431"/>
                <a:gd name="T48" fmla="*/ 13 w 310"/>
                <a:gd name="T49" fmla="*/ 21 h 431"/>
                <a:gd name="T50" fmla="*/ 16 w 310"/>
                <a:gd name="T51" fmla="*/ 17 h 431"/>
                <a:gd name="T52" fmla="*/ 18 w 310"/>
                <a:gd name="T53" fmla="*/ 14 h 431"/>
                <a:gd name="T54" fmla="*/ 21 w 310"/>
                <a:gd name="T55" fmla="*/ 11 h 431"/>
                <a:gd name="T56" fmla="*/ 24 w 310"/>
                <a:gd name="T57" fmla="*/ 8 h 431"/>
                <a:gd name="T58" fmla="*/ 27 w 310"/>
                <a:gd name="T59" fmla="*/ 6 h 431"/>
                <a:gd name="T60" fmla="*/ 31 w 310"/>
                <a:gd name="T61" fmla="*/ 3 h 431"/>
                <a:gd name="T62" fmla="*/ 35 w 310"/>
                <a:gd name="T63" fmla="*/ 1 h 431"/>
                <a:gd name="T64" fmla="*/ 39 w 310"/>
                <a:gd name="T65" fmla="*/ 0 h 431"/>
                <a:gd name="T66" fmla="*/ 38 w 310"/>
                <a:gd name="T67" fmla="*/ 0 h 431"/>
                <a:gd name="T68" fmla="*/ 37 w 310"/>
                <a:gd name="T69" fmla="*/ 0 h 431"/>
                <a:gd name="T70" fmla="*/ 36 w 310"/>
                <a:gd name="T71" fmla="*/ 0 h 431"/>
                <a:gd name="T72" fmla="*/ 34 w 310"/>
                <a:gd name="T73" fmla="*/ 0 h 431"/>
                <a:gd name="T74" fmla="*/ 33 w 310"/>
                <a:gd name="T75" fmla="*/ 0 h 431"/>
                <a:gd name="T76" fmla="*/ 32 w 310"/>
                <a:gd name="T77" fmla="*/ 0 h 431"/>
                <a:gd name="T78" fmla="*/ 31 w 310"/>
                <a:gd name="T79" fmla="*/ 0 h 431"/>
                <a:gd name="T80" fmla="*/ 30 w 310"/>
                <a:gd name="T81" fmla="*/ 0 h 4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0" h="431">
                  <a:moveTo>
                    <a:pt x="234" y="0"/>
                  </a:moveTo>
                  <a:lnTo>
                    <a:pt x="208" y="14"/>
                  </a:lnTo>
                  <a:lnTo>
                    <a:pt x="182" y="29"/>
                  </a:lnTo>
                  <a:lnTo>
                    <a:pt x="157" y="45"/>
                  </a:lnTo>
                  <a:lnTo>
                    <a:pt x="132" y="65"/>
                  </a:lnTo>
                  <a:lnTo>
                    <a:pt x="109" y="84"/>
                  </a:lnTo>
                  <a:lnTo>
                    <a:pt x="86" y="107"/>
                  </a:lnTo>
                  <a:lnTo>
                    <a:pt x="66" y="131"/>
                  </a:lnTo>
                  <a:lnTo>
                    <a:pt x="48" y="157"/>
                  </a:lnTo>
                  <a:lnTo>
                    <a:pt x="32" y="184"/>
                  </a:lnTo>
                  <a:lnTo>
                    <a:pt x="18" y="214"/>
                  </a:lnTo>
                  <a:lnTo>
                    <a:pt x="9" y="245"/>
                  </a:lnTo>
                  <a:lnTo>
                    <a:pt x="2" y="279"/>
                  </a:lnTo>
                  <a:lnTo>
                    <a:pt x="0" y="313"/>
                  </a:lnTo>
                  <a:lnTo>
                    <a:pt x="2" y="351"/>
                  </a:lnTo>
                  <a:lnTo>
                    <a:pt x="9" y="389"/>
                  </a:lnTo>
                  <a:lnTo>
                    <a:pt x="21" y="431"/>
                  </a:lnTo>
                  <a:lnTo>
                    <a:pt x="26" y="394"/>
                  </a:lnTo>
                  <a:lnTo>
                    <a:pt x="32" y="358"/>
                  </a:lnTo>
                  <a:lnTo>
                    <a:pt x="40" y="324"/>
                  </a:lnTo>
                  <a:lnTo>
                    <a:pt x="49" y="290"/>
                  </a:lnTo>
                  <a:lnTo>
                    <a:pt x="60" y="257"/>
                  </a:lnTo>
                  <a:lnTo>
                    <a:pt x="72" y="227"/>
                  </a:lnTo>
                  <a:lnTo>
                    <a:pt x="86" y="197"/>
                  </a:lnTo>
                  <a:lnTo>
                    <a:pt x="102" y="168"/>
                  </a:lnTo>
                  <a:lnTo>
                    <a:pt x="121" y="142"/>
                  </a:lnTo>
                  <a:lnTo>
                    <a:pt x="140" y="116"/>
                  </a:lnTo>
                  <a:lnTo>
                    <a:pt x="162" y="92"/>
                  </a:lnTo>
                  <a:lnTo>
                    <a:pt x="187" y="70"/>
                  </a:lnTo>
                  <a:lnTo>
                    <a:pt x="214" y="50"/>
                  </a:lnTo>
                  <a:lnTo>
                    <a:pt x="243" y="31"/>
                  </a:lnTo>
                  <a:lnTo>
                    <a:pt x="275" y="15"/>
                  </a:lnTo>
                  <a:lnTo>
                    <a:pt x="310" y="0"/>
                  </a:lnTo>
                  <a:lnTo>
                    <a:pt x="301" y="0"/>
                  </a:lnTo>
                  <a:lnTo>
                    <a:pt x="291" y="0"/>
                  </a:lnTo>
                  <a:lnTo>
                    <a:pt x="281" y="0"/>
                  </a:lnTo>
                  <a:lnTo>
                    <a:pt x="272" y="0"/>
                  </a:lnTo>
                  <a:lnTo>
                    <a:pt x="263" y="0"/>
                  </a:lnTo>
                  <a:lnTo>
                    <a:pt x="253" y="0"/>
                  </a:lnTo>
                  <a:lnTo>
                    <a:pt x="243" y="0"/>
                  </a:lnTo>
                  <a:lnTo>
                    <a:pt x="234" y="0"/>
                  </a:lnTo>
                  <a:close/>
                </a:path>
              </a:pathLst>
            </a:custGeom>
            <a:solidFill>
              <a:srgbClr val="FFDD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64" name="Freeform 158"/>
            <p:cNvSpPr>
              <a:spLocks noChangeAspect="1"/>
            </p:cNvSpPr>
            <p:nvPr/>
          </p:nvSpPr>
          <p:spPr bwMode="auto">
            <a:xfrm>
              <a:off x="692" y="2204"/>
              <a:ext cx="151" cy="211"/>
            </a:xfrm>
            <a:custGeom>
              <a:avLst/>
              <a:gdLst>
                <a:gd name="T0" fmla="*/ 29 w 302"/>
                <a:gd name="T1" fmla="*/ 0 h 423"/>
                <a:gd name="T2" fmla="*/ 26 w 302"/>
                <a:gd name="T3" fmla="*/ 2 h 423"/>
                <a:gd name="T4" fmla="*/ 23 w 302"/>
                <a:gd name="T5" fmla="*/ 3 h 423"/>
                <a:gd name="T6" fmla="*/ 20 w 302"/>
                <a:gd name="T7" fmla="*/ 6 h 423"/>
                <a:gd name="T8" fmla="*/ 17 w 302"/>
                <a:gd name="T9" fmla="*/ 8 h 423"/>
                <a:gd name="T10" fmla="*/ 14 w 302"/>
                <a:gd name="T11" fmla="*/ 10 h 423"/>
                <a:gd name="T12" fmla="*/ 11 w 302"/>
                <a:gd name="T13" fmla="*/ 13 h 423"/>
                <a:gd name="T14" fmla="*/ 9 w 302"/>
                <a:gd name="T15" fmla="*/ 16 h 423"/>
                <a:gd name="T16" fmla="*/ 6 w 302"/>
                <a:gd name="T17" fmla="*/ 19 h 423"/>
                <a:gd name="T18" fmla="*/ 4 w 302"/>
                <a:gd name="T19" fmla="*/ 22 h 423"/>
                <a:gd name="T20" fmla="*/ 3 w 302"/>
                <a:gd name="T21" fmla="*/ 26 h 423"/>
                <a:gd name="T22" fmla="*/ 2 w 302"/>
                <a:gd name="T23" fmla="*/ 30 h 423"/>
                <a:gd name="T24" fmla="*/ 1 w 302"/>
                <a:gd name="T25" fmla="*/ 34 h 423"/>
                <a:gd name="T26" fmla="*/ 0 w 302"/>
                <a:gd name="T27" fmla="*/ 38 h 423"/>
                <a:gd name="T28" fmla="*/ 1 w 302"/>
                <a:gd name="T29" fmla="*/ 43 h 423"/>
                <a:gd name="T30" fmla="*/ 1 w 302"/>
                <a:gd name="T31" fmla="*/ 47 h 423"/>
                <a:gd name="T32" fmla="*/ 3 w 302"/>
                <a:gd name="T33" fmla="*/ 52 h 423"/>
                <a:gd name="T34" fmla="*/ 4 w 302"/>
                <a:gd name="T35" fmla="*/ 48 h 423"/>
                <a:gd name="T36" fmla="*/ 4 w 302"/>
                <a:gd name="T37" fmla="*/ 43 h 423"/>
                <a:gd name="T38" fmla="*/ 5 w 302"/>
                <a:gd name="T39" fmla="*/ 39 h 423"/>
                <a:gd name="T40" fmla="*/ 6 w 302"/>
                <a:gd name="T41" fmla="*/ 35 h 423"/>
                <a:gd name="T42" fmla="*/ 8 w 302"/>
                <a:gd name="T43" fmla="*/ 31 h 423"/>
                <a:gd name="T44" fmla="*/ 9 w 302"/>
                <a:gd name="T45" fmla="*/ 27 h 423"/>
                <a:gd name="T46" fmla="*/ 11 w 302"/>
                <a:gd name="T47" fmla="*/ 23 h 423"/>
                <a:gd name="T48" fmla="*/ 13 w 302"/>
                <a:gd name="T49" fmla="*/ 20 h 423"/>
                <a:gd name="T50" fmla="*/ 15 w 302"/>
                <a:gd name="T51" fmla="*/ 17 h 423"/>
                <a:gd name="T52" fmla="*/ 17 w 302"/>
                <a:gd name="T53" fmla="*/ 14 h 423"/>
                <a:gd name="T54" fmla="*/ 20 w 302"/>
                <a:gd name="T55" fmla="*/ 11 h 423"/>
                <a:gd name="T56" fmla="*/ 23 w 302"/>
                <a:gd name="T57" fmla="*/ 8 h 423"/>
                <a:gd name="T58" fmla="*/ 26 w 302"/>
                <a:gd name="T59" fmla="*/ 6 h 423"/>
                <a:gd name="T60" fmla="*/ 30 w 302"/>
                <a:gd name="T61" fmla="*/ 3 h 423"/>
                <a:gd name="T62" fmla="*/ 34 w 302"/>
                <a:gd name="T63" fmla="*/ 1 h 423"/>
                <a:gd name="T64" fmla="*/ 38 w 302"/>
                <a:gd name="T65" fmla="*/ 0 h 423"/>
                <a:gd name="T66" fmla="*/ 37 w 302"/>
                <a:gd name="T67" fmla="*/ 0 h 423"/>
                <a:gd name="T68" fmla="*/ 36 w 302"/>
                <a:gd name="T69" fmla="*/ 0 h 423"/>
                <a:gd name="T70" fmla="*/ 35 w 302"/>
                <a:gd name="T71" fmla="*/ 0 h 423"/>
                <a:gd name="T72" fmla="*/ 34 w 302"/>
                <a:gd name="T73" fmla="*/ 0 h 423"/>
                <a:gd name="T74" fmla="*/ 32 w 302"/>
                <a:gd name="T75" fmla="*/ 0 h 423"/>
                <a:gd name="T76" fmla="*/ 31 w 302"/>
                <a:gd name="T77" fmla="*/ 0 h 423"/>
                <a:gd name="T78" fmla="*/ 30 w 302"/>
                <a:gd name="T79" fmla="*/ 0 h 423"/>
                <a:gd name="T80" fmla="*/ 29 w 302"/>
                <a:gd name="T81" fmla="*/ 0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02" h="423">
                  <a:moveTo>
                    <a:pt x="227" y="2"/>
                  </a:moveTo>
                  <a:lnTo>
                    <a:pt x="202" y="16"/>
                  </a:lnTo>
                  <a:lnTo>
                    <a:pt x="178" y="31"/>
                  </a:lnTo>
                  <a:lnTo>
                    <a:pt x="154" y="49"/>
                  </a:lnTo>
                  <a:lnTo>
                    <a:pt x="129" y="66"/>
                  </a:lnTo>
                  <a:lnTo>
                    <a:pt x="106" y="87"/>
                  </a:lnTo>
                  <a:lnTo>
                    <a:pt x="84" y="107"/>
                  </a:lnTo>
                  <a:lnTo>
                    <a:pt x="65" y="130"/>
                  </a:lnTo>
                  <a:lnTo>
                    <a:pt x="48" y="156"/>
                  </a:lnTo>
                  <a:lnTo>
                    <a:pt x="31" y="182"/>
                  </a:lnTo>
                  <a:lnTo>
                    <a:pt x="19" y="211"/>
                  </a:lnTo>
                  <a:lnTo>
                    <a:pt x="10" y="241"/>
                  </a:lnTo>
                  <a:lnTo>
                    <a:pt x="3" y="273"/>
                  </a:lnTo>
                  <a:lnTo>
                    <a:pt x="0" y="308"/>
                  </a:lnTo>
                  <a:lnTo>
                    <a:pt x="1" y="345"/>
                  </a:lnTo>
                  <a:lnTo>
                    <a:pt x="8" y="383"/>
                  </a:lnTo>
                  <a:lnTo>
                    <a:pt x="19" y="423"/>
                  </a:lnTo>
                  <a:lnTo>
                    <a:pt x="25" y="386"/>
                  </a:lnTo>
                  <a:lnTo>
                    <a:pt x="30" y="350"/>
                  </a:lnTo>
                  <a:lnTo>
                    <a:pt x="38" y="315"/>
                  </a:lnTo>
                  <a:lnTo>
                    <a:pt x="46" y="282"/>
                  </a:lnTo>
                  <a:lnTo>
                    <a:pt x="57" y="250"/>
                  </a:lnTo>
                  <a:lnTo>
                    <a:pt x="69" y="219"/>
                  </a:lnTo>
                  <a:lnTo>
                    <a:pt x="83" y="190"/>
                  </a:lnTo>
                  <a:lnTo>
                    <a:pt x="98" y="163"/>
                  </a:lnTo>
                  <a:lnTo>
                    <a:pt x="116" y="136"/>
                  </a:lnTo>
                  <a:lnTo>
                    <a:pt x="135" y="112"/>
                  </a:lnTo>
                  <a:lnTo>
                    <a:pt x="157" y="89"/>
                  </a:lnTo>
                  <a:lnTo>
                    <a:pt x="181" y="68"/>
                  </a:lnTo>
                  <a:lnTo>
                    <a:pt x="208" y="49"/>
                  </a:lnTo>
                  <a:lnTo>
                    <a:pt x="237" y="30"/>
                  </a:lnTo>
                  <a:lnTo>
                    <a:pt x="268" y="14"/>
                  </a:lnTo>
                  <a:lnTo>
                    <a:pt x="302" y="0"/>
                  </a:lnTo>
                  <a:lnTo>
                    <a:pt x="293" y="0"/>
                  </a:lnTo>
                  <a:lnTo>
                    <a:pt x="284" y="1"/>
                  </a:lnTo>
                  <a:lnTo>
                    <a:pt x="275" y="1"/>
                  </a:lnTo>
                  <a:lnTo>
                    <a:pt x="265" y="1"/>
                  </a:lnTo>
                  <a:lnTo>
                    <a:pt x="255" y="1"/>
                  </a:lnTo>
                  <a:lnTo>
                    <a:pt x="246" y="1"/>
                  </a:lnTo>
                  <a:lnTo>
                    <a:pt x="237" y="2"/>
                  </a:lnTo>
                  <a:lnTo>
                    <a:pt x="227" y="2"/>
                  </a:lnTo>
                  <a:close/>
                </a:path>
              </a:pathLst>
            </a:custGeom>
            <a:solidFill>
              <a:srgbClr val="FFE2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65" name="Freeform 159"/>
            <p:cNvSpPr>
              <a:spLocks noChangeAspect="1"/>
            </p:cNvSpPr>
            <p:nvPr/>
          </p:nvSpPr>
          <p:spPr bwMode="auto">
            <a:xfrm>
              <a:off x="693" y="2204"/>
              <a:ext cx="147" cy="207"/>
            </a:xfrm>
            <a:custGeom>
              <a:avLst/>
              <a:gdLst>
                <a:gd name="T0" fmla="*/ 27 w 295"/>
                <a:gd name="T1" fmla="*/ 1 h 414"/>
                <a:gd name="T2" fmla="*/ 24 w 295"/>
                <a:gd name="T3" fmla="*/ 3 h 414"/>
                <a:gd name="T4" fmla="*/ 21 w 295"/>
                <a:gd name="T5" fmla="*/ 5 h 414"/>
                <a:gd name="T6" fmla="*/ 18 w 295"/>
                <a:gd name="T7" fmla="*/ 7 h 414"/>
                <a:gd name="T8" fmla="*/ 15 w 295"/>
                <a:gd name="T9" fmla="*/ 9 h 414"/>
                <a:gd name="T10" fmla="*/ 13 w 295"/>
                <a:gd name="T11" fmla="*/ 11 h 414"/>
                <a:gd name="T12" fmla="*/ 10 w 295"/>
                <a:gd name="T13" fmla="*/ 14 h 414"/>
                <a:gd name="T14" fmla="*/ 8 w 295"/>
                <a:gd name="T15" fmla="*/ 17 h 414"/>
                <a:gd name="T16" fmla="*/ 5 w 295"/>
                <a:gd name="T17" fmla="*/ 20 h 414"/>
                <a:gd name="T18" fmla="*/ 4 w 295"/>
                <a:gd name="T19" fmla="*/ 23 h 414"/>
                <a:gd name="T20" fmla="*/ 2 w 295"/>
                <a:gd name="T21" fmla="*/ 26 h 414"/>
                <a:gd name="T22" fmla="*/ 1 w 295"/>
                <a:gd name="T23" fmla="*/ 30 h 414"/>
                <a:gd name="T24" fmla="*/ 0 w 295"/>
                <a:gd name="T25" fmla="*/ 34 h 414"/>
                <a:gd name="T26" fmla="*/ 0 w 295"/>
                <a:gd name="T27" fmla="*/ 38 h 414"/>
                <a:gd name="T28" fmla="*/ 0 w 295"/>
                <a:gd name="T29" fmla="*/ 43 h 414"/>
                <a:gd name="T30" fmla="*/ 0 w 295"/>
                <a:gd name="T31" fmla="*/ 47 h 414"/>
                <a:gd name="T32" fmla="*/ 2 w 295"/>
                <a:gd name="T33" fmla="*/ 52 h 414"/>
                <a:gd name="T34" fmla="*/ 2 w 295"/>
                <a:gd name="T35" fmla="*/ 48 h 414"/>
                <a:gd name="T36" fmla="*/ 3 w 295"/>
                <a:gd name="T37" fmla="*/ 43 h 414"/>
                <a:gd name="T38" fmla="*/ 4 w 295"/>
                <a:gd name="T39" fmla="*/ 39 h 414"/>
                <a:gd name="T40" fmla="*/ 5 w 295"/>
                <a:gd name="T41" fmla="*/ 35 h 414"/>
                <a:gd name="T42" fmla="*/ 6 w 295"/>
                <a:gd name="T43" fmla="*/ 31 h 414"/>
                <a:gd name="T44" fmla="*/ 8 w 295"/>
                <a:gd name="T45" fmla="*/ 27 h 414"/>
                <a:gd name="T46" fmla="*/ 9 w 295"/>
                <a:gd name="T47" fmla="*/ 24 h 414"/>
                <a:gd name="T48" fmla="*/ 11 w 295"/>
                <a:gd name="T49" fmla="*/ 20 h 414"/>
                <a:gd name="T50" fmla="*/ 13 w 295"/>
                <a:gd name="T51" fmla="*/ 17 h 414"/>
                <a:gd name="T52" fmla="*/ 16 w 295"/>
                <a:gd name="T53" fmla="*/ 14 h 414"/>
                <a:gd name="T54" fmla="*/ 18 w 295"/>
                <a:gd name="T55" fmla="*/ 11 h 414"/>
                <a:gd name="T56" fmla="*/ 21 w 295"/>
                <a:gd name="T57" fmla="*/ 9 h 414"/>
                <a:gd name="T58" fmla="*/ 25 w 295"/>
                <a:gd name="T59" fmla="*/ 6 h 414"/>
                <a:gd name="T60" fmla="*/ 28 w 295"/>
                <a:gd name="T61" fmla="*/ 4 h 414"/>
                <a:gd name="T62" fmla="*/ 32 w 295"/>
                <a:gd name="T63" fmla="*/ 2 h 414"/>
                <a:gd name="T64" fmla="*/ 36 w 295"/>
                <a:gd name="T65" fmla="*/ 0 h 414"/>
                <a:gd name="T66" fmla="*/ 35 w 295"/>
                <a:gd name="T67" fmla="*/ 0 h 414"/>
                <a:gd name="T68" fmla="*/ 34 w 295"/>
                <a:gd name="T69" fmla="*/ 1 h 414"/>
                <a:gd name="T70" fmla="*/ 33 w 295"/>
                <a:gd name="T71" fmla="*/ 1 h 414"/>
                <a:gd name="T72" fmla="*/ 32 w 295"/>
                <a:gd name="T73" fmla="*/ 1 h 414"/>
                <a:gd name="T74" fmla="*/ 31 w 295"/>
                <a:gd name="T75" fmla="*/ 1 h 414"/>
                <a:gd name="T76" fmla="*/ 29 w 295"/>
                <a:gd name="T77" fmla="*/ 1 h 414"/>
                <a:gd name="T78" fmla="*/ 28 w 295"/>
                <a:gd name="T79" fmla="*/ 1 h 414"/>
                <a:gd name="T80" fmla="*/ 27 w 295"/>
                <a:gd name="T81" fmla="*/ 1 h 4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5" h="414">
                  <a:moveTo>
                    <a:pt x="221" y="5"/>
                  </a:moveTo>
                  <a:lnTo>
                    <a:pt x="197" y="19"/>
                  </a:lnTo>
                  <a:lnTo>
                    <a:pt x="174" y="34"/>
                  </a:lnTo>
                  <a:lnTo>
                    <a:pt x="149" y="51"/>
                  </a:lnTo>
                  <a:lnTo>
                    <a:pt x="126" y="68"/>
                  </a:lnTo>
                  <a:lnTo>
                    <a:pt x="104" y="88"/>
                  </a:lnTo>
                  <a:lnTo>
                    <a:pt x="84" y="107"/>
                  </a:lnTo>
                  <a:lnTo>
                    <a:pt x="64" y="130"/>
                  </a:lnTo>
                  <a:lnTo>
                    <a:pt x="47" y="154"/>
                  </a:lnTo>
                  <a:lnTo>
                    <a:pt x="32" y="180"/>
                  </a:lnTo>
                  <a:lnTo>
                    <a:pt x="19" y="208"/>
                  </a:lnTo>
                  <a:lnTo>
                    <a:pt x="9" y="236"/>
                  </a:lnTo>
                  <a:lnTo>
                    <a:pt x="3" y="268"/>
                  </a:lnTo>
                  <a:lnTo>
                    <a:pt x="0" y="301"/>
                  </a:lnTo>
                  <a:lnTo>
                    <a:pt x="1" y="337"/>
                  </a:lnTo>
                  <a:lnTo>
                    <a:pt x="7" y="374"/>
                  </a:lnTo>
                  <a:lnTo>
                    <a:pt x="17" y="414"/>
                  </a:lnTo>
                  <a:lnTo>
                    <a:pt x="23" y="377"/>
                  </a:lnTo>
                  <a:lnTo>
                    <a:pt x="28" y="341"/>
                  </a:lnTo>
                  <a:lnTo>
                    <a:pt x="35" y="307"/>
                  </a:lnTo>
                  <a:lnTo>
                    <a:pt x="45" y="275"/>
                  </a:lnTo>
                  <a:lnTo>
                    <a:pt x="54" y="243"/>
                  </a:lnTo>
                  <a:lnTo>
                    <a:pt x="65" y="213"/>
                  </a:lnTo>
                  <a:lnTo>
                    <a:pt x="79" y="185"/>
                  </a:lnTo>
                  <a:lnTo>
                    <a:pt x="94" y="158"/>
                  </a:lnTo>
                  <a:lnTo>
                    <a:pt x="110" y="133"/>
                  </a:lnTo>
                  <a:lnTo>
                    <a:pt x="130" y="109"/>
                  </a:lnTo>
                  <a:lnTo>
                    <a:pt x="151" y="87"/>
                  </a:lnTo>
                  <a:lnTo>
                    <a:pt x="174" y="66"/>
                  </a:lnTo>
                  <a:lnTo>
                    <a:pt x="200" y="46"/>
                  </a:lnTo>
                  <a:lnTo>
                    <a:pt x="229" y="30"/>
                  </a:lnTo>
                  <a:lnTo>
                    <a:pt x="260" y="14"/>
                  </a:lnTo>
                  <a:lnTo>
                    <a:pt x="295" y="0"/>
                  </a:lnTo>
                  <a:lnTo>
                    <a:pt x="285" y="0"/>
                  </a:lnTo>
                  <a:lnTo>
                    <a:pt x="276" y="1"/>
                  </a:lnTo>
                  <a:lnTo>
                    <a:pt x="267" y="1"/>
                  </a:lnTo>
                  <a:lnTo>
                    <a:pt x="258" y="3"/>
                  </a:lnTo>
                  <a:lnTo>
                    <a:pt x="248" y="4"/>
                  </a:lnTo>
                  <a:lnTo>
                    <a:pt x="239" y="4"/>
                  </a:lnTo>
                  <a:lnTo>
                    <a:pt x="230" y="5"/>
                  </a:lnTo>
                  <a:lnTo>
                    <a:pt x="221" y="5"/>
                  </a:lnTo>
                  <a:close/>
                </a:path>
              </a:pathLst>
            </a:custGeom>
            <a:solidFill>
              <a:srgbClr val="FFE8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66" name="Freeform 160"/>
            <p:cNvSpPr>
              <a:spLocks noChangeAspect="1"/>
            </p:cNvSpPr>
            <p:nvPr/>
          </p:nvSpPr>
          <p:spPr bwMode="auto">
            <a:xfrm>
              <a:off x="694" y="2205"/>
              <a:ext cx="144" cy="203"/>
            </a:xfrm>
            <a:custGeom>
              <a:avLst/>
              <a:gdLst>
                <a:gd name="T0" fmla="*/ 27 w 288"/>
                <a:gd name="T1" fmla="*/ 1 h 405"/>
                <a:gd name="T2" fmla="*/ 24 w 288"/>
                <a:gd name="T3" fmla="*/ 3 h 405"/>
                <a:gd name="T4" fmla="*/ 22 w 288"/>
                <a:gd name="T5" fmla="*/ 5 h 405"/>
                <a:gd name="T6" fmla="*/ 19 w 288"/>
                <a:gd name="T7" fmla="*/ 7 h 405"/>
                <a:gd name="T8" fmla="*/ 16 w 288"/>
                <a:gd name="T9" fmla="*/ 9 h 405"/>
                <a:gd name="T10" fmla="*/ 13 w 288"/>
                <a:gd name="T11" fmla="*/ 11 h 405"/>
                <a:gd name="T12" fmla="*/ 11 w 288"/>
                <a:gd name="T13" fmla="*/ 14 h 405"/>
                <a:gd name="T14" fmla="*/ 8 w 288"/>
                <a:gd name="T15" fmla="*/ 17 h 405"/>
                <a:gd name="T16" fmla="*/ 6 w 288"/>
                <a:gd name="T17" fmla="*/ 19 h 405"/>
                <a:gd name="T18" fmla="*/ 4 w 288"/>
                <a:gd name="T19" fmla="*/ 22 h 405"/>
                <a:gd name="T20" fmla="*/ 3 w 288"/>
                <a:gd name="T21" fmla="*/ 26 h 405"/>
                <a:gd name="T22" fmla="*/ 2 w 288"/>
                <a:gd name="T23" fmla="*/ 29 h 405"/>
                <a:gd name="T24" fmla="*/ 1 w 288"/>
                <a:gd name="T25" fmla="*/ 33 h 405"/>
                <a:gd name="T26" fmla="*/ 0 w 288"/>
                <a:gd name="T27" fmla="*/ 37 h 405"/>
                <a:gd name="T28" fmla="*/ 1 w 288"/>
                <a:gd name="T29" fmla="*/ 41 h 405"/>
                <a:gd name="T30" fmla="*/ 1 w 288"/>
                <a:gd name="T31" fmla="*/ 46 h 405"/>
                <a:gd name="T32" fmla="*/ 2 w 288"/>
                <a:gd name="T33" fmla="*/ 51 h 405"/>
                <a:gd name="T34" fmla="*/ 3 w 288"/>
                <a:gd name="T35" fmla="*/ 46 h 405"/>
                <a:gd name="T36" fmla="*/ 4 w 288"/>
                <a:gd name="T37" fmla="*/ 42 h 405"/>
                <a:gd name="T38" fmla="*/ 5 w 288"/>
                <a:gd name="T39" fmla="*/ 38 h 405"/>
                <a:gd name="T40" fmla="*/ 6 w 288"/>
                <a:gd name="T41" fmla="*/ 34 h 405"/>
                <a:gd name="T42" fmla="*/ 7 w 288"/>
                <a:gd name="T43" fmla="*/ 30 h 405"/>
                <a:gd name="T44" fmla="*/ 8 w 288"/>
                <a:gd name="T45" fmla="*/ 26 h 405"/>
                <a:gd name="T46" fmla="*/ 10 w 288"/>
                <a:gd name="T47" fmla="*/ 23 h 405"/>
                <a:gd name="T48" fmla="*/ 12 w 288"/>
                <a:gd name="T49" fmla="*/ 19 h 405"/>
                <a:gd name="T50" fmla="*/ 14 w 288"/>
                <a:gd name="T51" fmla="*/ 16 h 405"/>
                <a:gd name="T52" fmla="*/ 16 w 288"/>
                <a:gd name="T53" fmla="*/ 13 h 405"/>
                <a:gd name="T54" fmla="*/ 19 w 288"/>
                <a:gd name="T55" fmla="*/ 11 h 405"/>
                <a:gd name="T56" fmla="*/ 21 w 288"/>
                <a:gd name="T57" fmla="*/ 8 h 405"/>
                <a:gd name="T58" fmla="*/ 25 w 288"/>
                <a:gd name="T59" fmla="*/ 6 h 405"/>
                <a:gd name="T60" fmla="*/ 28 w 288"/>
                <a:gd name="T61" fmla="*/ 4 h 405"/>
                <a:gd name="T62" fmla="*/ 32 w 288"/>
                <a:gd name="T63" fmla="*/ 2 h 405"/>
                <a:gd name="T64" fmla="*/ 36 w 288"/>
                <a:gd name="T65" fmla="*/ 0 h 405"/>
                <a:gd name="T66" fmla="*/ 35 w 288"/>
                <a:gd name="T67" fmla="*/ 0 h 405"/>
                <a:gd name="T68" fmla="*/ 34 w 288"/>
                <a:gd name="T69" fmla="*/ 1 h 405"/>
                <a:gd name="T70" fmla="*/ 33 w 288"/>
                <a:gd name="T71" fmla="*/ 1 h 405"/>
                <a:gd name="T72" fmla="*/ 32 w 288"/>
                <a:gd name="T73" fmla="*/ 1 h 405"/>
                <a:gd name="T74" fmla="*/ 31 w 288"/>
                <a:gd name="T75" fmla="*/ 1 h 405"/>
                <a:gd name="T76" fmla="*/ 30 w 288"/>
                <a:gd name="T77" fmla="*/ 1 h 405"/>
                <a:gd name="T78" fmla="*/ 29 w 288"/>
                <a:gd name="T79" fmla="*/ 1 h 405"/>
                <a:gd name="T80" fmla="*/ 27 w 288"/>
                <a:gd name="T81" fmla="*/ 1 h 4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8" h="405">
                  <a:moveTo>
                    <a:pt x="215" y="4"/>
                  </a:moveTo>
                  <a:lnTo>
                    <a:pt x="192" y="19"/>
                  </a:lnTo>
                  <a:lnTo>
                    <a:pt x="169" y="34"/>
                  </a:lnTo>
                  <a:lnTo>
                    <a:pt x="147" y="50"/>
                  </a:lnTo>
                  <a:lnTo>
                    <a:pt x="124" y="69"/>
                  </a:lnTo>
                  <a:lnTo>
                    <a:pt x="104" y="87"/>
                  </a:lnTo>
                  <a:lnTo>
                    <a:pt x="83" y="107"/>
                  </a:lnTo>
                  <a:lnTo>
                    <a:pt x="64" y="129"/>
                  </a:lnTo>
                  <a:lnTo>
                    <a:pt x="47" y="152"/>
                  </a:lnTo>
                  <a:lnTo>
                    <a:pt x="32" y="176"/>
                  </a:lnTo>
                  <a:lnTo>
                    <a:pt x="20" y="202"/>
                  </a:lnTo>
                  <a:lnTo>
                    <a:pt x="10" y="231"/>
                  </a:lnTo>
                  <a:lnTo>
                    <a:pt x="3" y="261"/>
                  </a:lnTo>
                  <a:lnTo>
                    <a:pt x="0" y="293"/>
                  </a:lnTo>
                  <a:lnTo>
                    <a:pt x="1" y="328"/>
                  </a:lnTo>
                  <a:lnTo>
                    <a:pt x="6" y="366"/>
                  </a:lnTo>
                  <a:lnTo>
                    <a:pt x="15" y="405"/>
                  </a:lnTo>
                  <a:lnTo>
                    <a:pt x="21" y="368"/>
                  </a:lnTo>
                  <a:lnTo>
                    <a:pt x="26" y="333"/>
                  </a:lnTo>
                  <a:lnTo>
                    <a:pt x="33" y="298"/>
                  </a:lnTo>
                  <a:lnTo>
                    <a:pt x="41" y="266"/>
                  </a:lnTo>
                  <a:lnTo>
                    <a:pt x="52" y="235"/>
                  </a:lnTo>
                  <a:lnTo>
                    <a:pt x="62" y="205"/>
                  </a:lnTo>
                  <a:lnTo>
                    <a:pt x="75" y="177"/>
                  </a:lnTo>
                  <a:lnTo>
                    <a:pt x="90" y="151"/>
                  </a:lnTo>
                  <a:lnTo>
                    <a:pt x="106" y="126"/>
                  </a:lnTo>
                  <a:lnTo>
                    <a:pt x="124" y="103"/>
                  </a:lnTo>
                  <a:lnTo>
                    <a:pt x="145" y="81"/>
                  </a:lnTo>
                  <a:lnTo>
                    <a:pt x="168" y="62"/>
                  </a:lnTo>
                  <a:lnTo>
                    <a:pt x="193" y="45"/>
                  </a:lnTo>
                  <a:lnTo>
                    <a:pt x="222" y="27"/>
                  </a:lnTo>
                  <a:lnTo>
                    <a:pt x="253" y="12"/>
                  </a:lnTo>
                  <a:lnTo>
                    <a:pt x="288" y="0"/>
                  </a:lnTo>
                  <a:lnTo>
                    <a:pt x="279" y="0"/>
                  </a:lnTo>
                  <a:lnTo>
                    <a:pt x="270" y="1"/>
                  </a:lnTo>
                  <a:lnTo>
                    <a:pt x="260" y="1"/>
                  </a:lnTo>
                  <a:lnTo>
                    <a:pt x="252" y="2"/>
                  </a:lnTo>
                  <a:lnTo>
                    <a:pt x="243" y="3"/>
                  </a:lnTo>
                  <a:lnTo>
                    <a:pt x="234" y="3"/>
                  </a:lnTo>
                  <a:lnTo>
                    <a:pt x="225" y="4"/>
                  </a:lnTo>
                  <a:lnTo>
                    <a:pt x="215" y="4"/>
                  </a:lnTo>
                  <a:close/>
                </a:path>
              </a:pathLst>
            </a:custGeom>
            <a:solidFill>
              <a:srgbClr val="FFED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67" name="Freeform 161"/>
            <p:cNvSpPr>
              <a:spLocks noChangeAspect="1"/>
            </p:cNvSpPr>
            <p:nvPr/>
          </p:nvSpPr>
          <p:spPr bwMode="auto">
            <a:xfrm>
              <a:off x="696" y="2206"/>
              <a:ext cx="140" cy="199"/>
            </a:xfrm>
            <a:custGeom>
              <a:avLst/>
              <a:gdLst>
                <a:gd name="T0" fmla="*/ 27 w 280"/>
                <a:gd name="T1" fmla="*/ 1 h 397"/>
                <a:gd name="T2" fmla="*/ 24 w 280"/>
                <a:gd name="T3" fmla="*/ 3 h 397"/>
                <a:gd name="T4" fmla="*/ 21 w 280"/>
                <a:gd name="T5" fmla="*/ 5 h 397"/>
                <a:gd name="T6" fmla="*/ 18 w 280"/>
                <a:gd name="T7" fmla="*/ 7 h 397"/>
                <a:gd name="T8" fmla="*/ 16 w 280"/>
                <a:gd name="T9" fmla="*/ 9 h 397"/>
                <a:gd name="T10" fmla="*/ 13 w 280"/>
                <a:gd name="T11" fmla="*/ 11 h 397"/>
                <a:gd name="T12" fmla="*/ 11 w 280"/>
                <a:gd name="T13" fmla="*/ 14 h 397"/>
                <a:gd name="T14" fmla="*/ 8 w 280"/>
                <a:gd name="T15" fmla="*/ 17 h 397"/>
                <a:gd name="T16" fmla="*/ 6 w 280"/>
                <a:gd name="T17" fmla="*/ 19 h 397"/>
                <a:gd name="T18" fmla="*/ 4 w 280"/>
                <a:gd name="T19" fmla="*/ 22 h 397"/>
                <a:gd name="T20" fmla="*/ 3 w 280"/>
                <a:gd name="T21" fmla="*/ 25 h 397"/>
                <a:gd name="T22" fmla="*/ 2 w 280"/>
                <a:gd name="T23" fmla="*/ 29 h 397"/>
                <a:gd name="T24" fmla="*/ 1 w 280"/>
                <a:gd name="T25" fmla="*/ 32 h 397"/>
                <a:gd name="T26" fmla="*/ 0 w 280"/>
                <a:gd name="T27" fmla="*/ 36 h 397"/>
                <a:gd name="T28" fmla="*/ 0 w 280"/>
                <a:gd name="T29" fmla="*/ 41 h 397"/>
                <a:gd name="T30" fmla="*/ 1 w 280"/>
                <a:gd name="T31" fmla="*/ 45 h 397"/>
                <a:gd name="T32" fmla="*/ 2 w 280"/>
                <a:gd name="T33" fmla="*/ 50 h 397"/>
                <a:gd name="T34" fmla="*/ 3 w 280"/>
                <a:gd name="T35" fmla="*/ 45 h 397"/>
                <a:gd name="T36" fmla="*/ 4 w 280"/>
                <a:gd name="T37" fmla="*/ 41 h 397"/>
                <a:gd name="T38" fmla="*/ 4 w 280"/>
                <a:gd name="T39" fmla="*/ 37 h 397"/>
                <a:gd name="T40" fmla="*/ 5 w 280"/>
                <a:gd name="T41" fmla="*/ 33 h 397"/>
                <a:gd name="T42" fmla="*/ 7 w 280"/>
                <a:gd name="T43" fmla="*/ 29 h 397"/>
                <a:gd name="T44" fmla="*/ 8 w 280"/>
                <a:gd name="T45" fmla="*/ 25 h 397"/>
                <a:gd name="T46" fmla="*/ 9 w 280"/>
                <a:gd name="T47" fmla="*/ 22 h 397"/>
                <a:gd name="T48" fmla="*/ 11 w 280"/>
                <a:gd name="T49" fmla="*/ 19 h 397"/>
                <a:gd name="T50" fmla="*/ 13 w 280"/>
                <a:gd name="T51" fmla="*/ 16 h 397"/>
                <a:gd name="T52" fmla="*/ 15 w 280"/>
                <a:gd name="T53" fmla="*/ 13 h 397"/>
                <a:gd name="T54" fmla="*/ 18 w 280"/>
                <a:gd name="T55" fmla="*/ 10 h 397"/>
                <a:gd name="T56" fmla="*/ 21 w 280"/>
                <a:gd name="T57" fmla="*/ 8 h 397"/>
                <a:gd name="T58" fmla="*/ 24 w 280"/>
                <a:gd name="T59" fmla="*/ 6 h 397"/>
                <a:gd name="T60" fmla="*/ 27 w 280"/>
                <a:gd name="T61" fmla="*/ 4 h 397"/>
                <a:gd name="T62" fmla="*/ 31 w 280"/>
                <a:gd name="T63" fmla="*/ 2 h 397"/>
                <a:gd name="T64" fmla="*/ 35 w 280"/>
                <a:gd name="T65" fmla="*/ 0 h 397"/>
                <a:gd name="T66" fmla="*/ 34 w 280"/>
                <a:gd name="T67" fmla="*/ 1 h 397"/>
                <a:gd name="T68" fmla="*/ 33 w 280"/>
                <a:gd name="T69" fmla="*/ 1 h 397"/>
                <a:gd name="T70" fmla="*/ 32 w 280"/>
                <a:gd name="T71" fmla="*/ 1 h 397"/>
                <a:gd name="T72" fmla="*/ 31 w 280"/>
                <a:gd name="T73" fmla="*/ 1 h 397"/>
                <a:gd name="T74" fmla="*/ 30 w 280"/>
                <a:gd name="T75" fmla="*/ 1 h 397"/>
                <a:gd name="T76" fmla="*/ 29 w 280"/>
                <a:gd name="T77" fmla="*/ 1 h 397"/>
                <a:gd name="T78" fmla="*/ 28 w 280"/>
                <a:gd name="T79" fmla="*/ 1 h 397"/>
                <a:gd name="T80" fmla="*/ 27 w 280"/>
                <a:gd name="T81" fmla="*/ 1 h 3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0" h="397">
                  <a:moveTo>
                    <a:pt x="209" y="7"/>
                  </a:moveTo>
                  <a:lnTo>
                    <a:pt x="187" y="22"/>
                  </a:lnTo>
                  <a:lnTo>
                    <a:pt x="165" y="38"/>
                  </a:lnTo>
                  <a:lnTo>
                    <a:pt x="143" y="54"/>
                  </a:lnTo>
                  <a:lnTo>
                    <a:pt x="121" y="71"/>
                  </a:lnTo>
                  <a:lnTo>
                    <a:pt x="101" y="88"/>
                  </a:lnTo>
                  <a:lnTo>
                    <a:pt x="81" y="108"/>
                  </a:lnTo>
                  <a:lnTo>
                    <a:pt x="63" y="129"/>
                  </a:lnTo>
                  <a:lnTo>
                    <a:pt x="46" y="151"/>
                  </a:lnTo>
                  <a:lnTo>
                    <a:pt x="32" y="174"/>
                  </a:lnTo>
                  <a:lnTo>
                    <a:pt x="20" y="199"/>
                  </a:lnTo>
                  <a:lnTo>
                    <a:pt x="11" y="227"/>
                  </a:lnTo>
                  <a:lnTo>
                    <a:pt x="4" y="256"/>
                  </a:lnTo>
                  <a:lnTo>
                    <a:pt x="0" y="288"/>
                  </a:lnTo>
                  <a:lnTo>
                    <a:pt x="0" y="321"/>
                  </a:lnTo>
                  <a:lnTo>
                    <a:pt x="5" y="358"/>
                  </a:lnTo>
                  <a:lnTo>
                    <a:pt x="13" y="397"/>
                  </a:lnTo>
                  <a:lnTo>
                    <a:pt x="19" y="360"/>
                  </a:lnTo>
                  <a:lnTo>
                    <a:pt x="25" y="325"/>
                  </a:lnTo>
                  <a:lnTo>
                    <a:pt x="32" y="290"/>
                  </a:lnTo>
                  <a:lnTo>
                    <a:pt x="40" y="258"/>
                  </a:lnTo>
                  <a:lnTo>
                    <a:pt x="49" y="228"/>
                  </a:lnTo>
                  <a:lnTo>
                    <a:pt x="59" y="199"/>
                  </a:lnTo>
                  <a:lnTo>
                    <a:pt x="71" y="171"/>
                  </a:lnTo>
                  <a:lnTo>
                    <a:pt x="84" y="146"/>
                  </a:lnTo>
                  <a:lnTo>
                    <a:pt x="101" y="122"/>
                  </a:lnTo>
                  <a:lnTo>
                    <a:pt x="119" y="100"/>
                  </a:lnTo>
                  <a:lnTo>
                    <a:pt x="139" y="79"/>
                  </a:lnTo>
                  <a:lnTo>
                    <a:pt x="162" y="60"/>
                  </a:lnTo>
                  <a:lnTo>
                    <a:pt x="187" y="42"/>
                  </a:lnTo>
                  <a:lnTo>
                    <a:pt x="215" y="26"/>
                  </a:lnTo>
                  <a:lnTo>
                    <a:pt x="246" y="12"/>
                  </a:lnTo>
                  <a:lnTo>
                    <a:pt x="280" y="0"/>
                  </a:lnTo>
                  <a:lnTo>
                    <a:pt x="271" y="1"/>
                  </a:lnTo>
                  <a:lnTo>
                    <a:pt x="263" y="1"/>
                  </a:lnTo>
                  <a:lnTo>
                    <a:pt x="254" y="2"/>
                  </a:lnTo>
                  <a:lnTo>
                    <a:pt x="245" y="3"/>
                  </a:lnTo>
                  <a:lnTo>
                    <a:pt x="237" y="4"/>
                  </a:lnTo>
                  <a:lnTo>
                    <a:pt x="227" y="4"/>
                  </a:lnTo>
                  <a:lnTo>
                    <a:pt x="218" y="6"/>
                  </a:lnTo>
                  <a:lnTo>
                    <a:pt x="209" y="7"/>
                  </a:lnTo>
                  <a:close/>
                </a:path>
              </a:pathLst>
            </a:custGeom>
            <a:solidFill>
              <a:srgbClr val="FFF2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68" name="Freeform 162"/>
            <p:cNvSpPr>
              <a:spLocks noChangeAspect="1"/>
            </p:cNvSpPr>
            <p:nvPr/>
          </p:nvSpPr>
          <p:spPr bwMode="auto">
            <a:xfrm>
              <a:off x="697" y="2206"/>
              <a:ext cx="136" cy="195"/>
            </a:xfrm>
            <a:custGeom>
              <a:avLst/>
              <a:gdLst>
                <a:gd name="T0" fmla="*/ 25 w 273"/>
                <a:gd name="T1" fmla="*/ 2 h 389"/>
                <a:gd name="T2" fmla="*/ 22 w 273"/>
                <a:gd name="T3" fmla="*/ 3 h 389"/>
                <a:gd name="T4" fmla="*/ 20 w 273"/>
                <a:gd name="T5" fmla="*/ 5 h 389"/>
                <a:gd name="T6" fmla="*/ 17 w 273"/>
                <a:gd name="T7" fmla="*/ 7 h 389"/>
                <a:gd name="T8" fmla="*/ 15 w 273"/>
                <a:gd name="T9" fmla="*/ 9 h 389"/>
                <a:gd name="T10" fmla="*/ 12 w 273"/>
                <a:gd name="T11" fmla="*/ 12 h 389"/>
                <a:gd name="T12" fmla="*/ 10 w 273"/>
                <a:gd name="T13" fmla="*/ 14 h 389"/>
                <a:gd name="T14" fmla="*/ 7 w 273"/>
                <a:gd name="T15" fmla="*/ 17 h 389"/>
                <a:gd name="T16" fmla="*/ 5 w 273"/>
                <a:gd name="T17" fmla="*/ 19 h 389"/>
                <a:gd name="T18" fmla="*/ 4 w 273"/>
                <a:gd name="T19" fmla="*/ 22 h 389"/>
                <a:gd name="T20" fmla="*/ 2 w 273"/>
                <a:gd name="T21" fmla="*/ 25 h 389"/>
                <a:gd name="T22" fmla="*/ 1 w 273"/>
                <a:gd name="T23" fmla="*/ 28 h 389"/>
                <a:gd name="T24" fmla="*/ 0 w 273"/>
                <a:gd name="T25" fmla="*/ 32 h 389"/>
                <a:gd name="T26" fmla="*/ 0 w 273"/>
                <a:gd name="T27" fmla="*/ 36 h 389"/>
                <a:gd name="T28" fmla="*/ 0 w 273"/>
                <a:gd name="T29" fmla="*/ 40 h 389"/>
                <a:gd name="T30" fmla="*/ 0 w 273"/>
                <a:gd name="T31" fmla="*/ 44 h 389"/>
                <a:gd name="T32" fmla="*/ 1 w 273"/>
                <a:gd name="T33" fmla="*/ 49 h 389"/>
                <a:gd name="T34" fmla="*/ 2 w 273"/>
                <a:gd name="T35" fmla="*/ 44 h 389"/>
                <a:gd name="T36" fmla="*/ 2 w 273"/>
                <a:gd name="T37" fmla="*/ 40 h 389"/>
                <a:gd name="T38" fmla="*/ 3 w 273"/>
                <a:gd name="T39" fmla="*/ 36 h 389"/>
                <a:gd name="T40" fmla="*/ 4 w 273"/>
                <a:gd name="T41" fmla="*/ 32 h 389"/>
                <a:gd name="T42" fmla="*/ 5 w 273"/>
                <a:gd name="T43" fmla="*/ 28 h 389"/>
                <a:gd name="T44" fmla="*/ 6 w 273"/>
                <a:gd name="T45" fmla="*/ 24 h 389"/>
                <a:gd name="T46" fmla="*/ 8 w 273"/>
                <a:gd name="T47" fmla="*/ 21 h 389"/>
                <a:gd name="T48" fmla="*/ 10 w 273"/>
                <a:gd name="T49" fmla="*/ 18 h 389"/>
                <a:gd name="T50" fmla="*/ 11 w 273"/>
                <a:gd name="T51" fmla="*/ 15 h 389"/>
                <a:gd name="T52" fmla="*/ 14 w 273"/>
                <a:gd name="T53" fmla="*/ 12 h 389"/>
                <a:gd name="T54" fmla="*/ 16 w 273"/>
                <a:gd name="T55" fmla="*/ 10 h 389"/>
                <a:gd name="T56" fmla="*/ 19 w 273"/>
                <a:gd name="T57" fmla="*/ 8 h 389"/>
                <a:gd name="T58" fmla="*/ 22 w 273"/>
                <a:gd name="T59" fmla="*/ 6 h 389"/>
                <a:gd name="T60" fmla="*/ 26 w 273"/>
                <a:gd name="T61" fmla="*/ 4 h 389"/>
                <a:gd name="T62" fmla="*/ 29 w 273"/>
                <a:gd name="T63" fmla="*/ 2 h 389"/>
                <a:gd name="T64" fmla="*/ 34 w 273"/>
                <a:gd name="T65" fmla="*/ 0 h 389"/>
                <a:gd name="T66" fmla="*/ 33 w 273"/>
                <a:gd name="T67" fmla="*/ 1 h 389"/>
                <a:gd name="T68" fmla="*/ 31 w 273"/>
                <a:gd name="T69" fmla="*/ 1 h 389"/>
                <a:gd name="T70" fmla="*/ 30 w 273"/>
                <a:gd name="T71" fmla="*/ 1 h 389"/>
                <a:gd name="T72" fmla="*/ 29 w 273"/>
                <a:gd name="T73" fmla="*/ 1 h 389"/>
                <a:gd name="T74" fmla="*/ 28 w 273"/>
                <a:gd name="T75" fmla="*/ 1 h 389"/>
                <a:gd name="T76" fmla="*/ 27 w 273"/>
                <a:gd name="T77" fmla="*/ 1 h 389"/>
                <a:gd name="T78" fmla="*/ 26 w 273"/>
                <a:gd name="T79" fmla="*/ 1 h 389"/>
                <a:gd name="T80" fmla="*/ 25 w 273"/>
                <a:gd name="T81" fmla="*/ 2 h 3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73" h="389">
                  <a:moveTo>
                    <a:pt x="202" y="9"/>
                  </a:moveTo>
                  <a:lnTo>
                    <a:pt x="182" y="24"/>
                  </a:lnTo>
                  <a:lnTo>
                    <a:pt x="161" y="40"/>
                  </a:lnTo>
                  <a:lnTo>
                    <a:pt x="140" y="56"/>
                  </a:lnTo>
                  <a:lnTo>
                    <a:pt x="120" y="72"/>
                  </a:lnTo>
                  <a:lnTo>
                    <a:pt x="99" y="91"/>
                  </a:lnTo>
                  <a:lnTo>
                    <a:pt x="80" y="109"/>
                  </a:lnTo>
                  <a:lnTo>
                    <a:pt x="62" y="129"/>
                  </a:lnTo>
                  <a:lnTo>
                    <a:pt x="47" y="150"/>
                  </a:lnTo>
                  <a:lnTo>
                    <a:pt x="32" y="172"/>
                  </a:lnTo>
                  <a:lnTo>
                    <a:pt x="20" y="197"/>
                  </a:lnTo>
                  <a:lnTo>
                    <a:pt x="10" y="222"/>
                  </a:lnTo>
                  <a:lnTo>
                    <a:pt x="4" y="251"/>
                  </a:lnTo>
                  <a:lnTo>
                    <a:pt x="0" y="282"/>
                  </a:lnTo>
                  <a:lnTo>
                    <a:pt x="0" y="314"/>
                  </a:lnTo>
                  <a:lnTo>
                    <a:pt x="3" y="350"/>
                  </a:lnTo>
                  <a:lnTo>
                    <a:pt x="11" y="389"/>
                  </a:lnTo>
                  <a:lnTo>
                    <a:pt x="17" y="351"/>
                  </a:lnTo>
                  <a:lnTo>
                    <a:pt x="23" y="317"/>
                  </a:lnTo>
                  <a:lnTo>
                    <a:pt x="29" y="282"/>
                  </a:lnTo>
                  <a:lnTo>
                    <a:pt x="37" y="251"/>
                  </a:lnTo>
                  <a:lnTo>
                    <a:pt x="45" y="220"/>
                  </a:lnTo>
                  <a:lnTo>
                    <a:pt x="55" y="192"/>
                  </a:lnTo>
                  <a:lnTo>
                    <a:pt x="67" y="166"/>
                  </a:lnTo>
                  <a:lnTo>
                    <a:pt x="80" y="140"/>
                  </a:lnTo>
                  <a:lnTo>
                    <a:pt x="95" y="117"/>
                  </a:lnTo>
                  <a:lnTo>
                    <a:pt x="113" y="96"/>
                  </a:lnTo>
                  <a:lnTo>
                    <a:pt x="132" y="76"/>
                  </a:lnTo>
                  <a:lnTo>
                    <a:pt x="155" y="58"/>
                  </a:lnTo>
                  <a:lnTo>
                    <a:pt x="179" y="41"/>
                  </a:lnTo>
                  <a:lnTo>
                    <a:pt x="208" y="25"/>
                  </a:lnTo>
                  <a:lnTo>
                    <a:pt x="238" y="13"/>
                  </a:lnTo>
                  <a:lnTo>
                    <a:pt x="273" y="0"/>
                  </a:lnTo>
                  <a:lnTo>
                    <a:pt x="264" y="1"/>
                  </a:lnTo>
                  <a:lnTo>
                    <a:pt x="255" y="2"/>
                  </a:lnTo>
                  <a:lnTo>
                    <a:pt x="246" y="3"/>
                  </a:lnTo>
                  <a:lnTo>
                    <a:pt x="238" y="5"/>
                  </a:lnTo>
                  <a:lnTo>
                    <a:pt x="229" y="6"/>
                  </a:lnTo>
                  <a:lnTo>
                    <a:pt x="221" y="7"/>
                  </a:lnTo>
                  <a:lnTo>
                    <a:pt x="212" y="8"/>
                  </a:lnTo>
                  <a:lnTo>
                    <a:pt x="202" y="9"/>
                  </a:lnTo>
                  <a:close/>
                </a:path>
              </a:pathLst>
            </a:custGeom>
            <a:solidFill>
              <a:srgbClr val="FFF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69" name="Freeform 163"/>
            <p:cNvSpPr>
              <a:spLocks noChangeAspect="1"/>
            </p:cNvSpPr>
            <p:nvPr/>
          </p:nvSpPr>
          <p:spPr bwMode="auto">
            <a:xfrm>
              <a:off x="698" y="2208"/>
              <a:ext cx="134" cy="190"/>
            </a:xfrm>
            <a:custGeom>
              <a:avLst/>
              <a:gdLst>
                <a:gd name="T0" fmla="*/ 25 w 267"/>
                <a:gd name="T1" fmla="*/ 2 h 380"/>
                <a:gd name="T2" fmla="*/ 23 w 267"/>
                <a:gd name="T3" fmla="*/ 4 h 380"/>
                <a:gd name="T4" fmla="*/ 20 w 267"/>
                <a:gd name="T5" fmla="*/ 6 h 380"/>
                <a:gd name="T6" fmla="*/ 18 w 267"/>
                <a:gd name="T7" fmla="*/ 8 h 380"/>
                <a:gd name="T8" fmla="*/ 15 w 267"/>
                <a:gd name="T9" fmla="*/ 10 h 380"/>
                <a:gd name="T10" fmla="*/ 13 w 267"/>
                <a:gd name="T11" fmla="*/ 12 h 380"/>
                <a:gd name="T12" fmla="*/ 10 w 267"/>
                <a:gd name="T13" fmla="*/ 14 h 380"/>
                <a:gd name="T14" fmla="*/ 8 w 267"/>
                <a:gd name="T15" fmla="*/ 16 h 380"/>
                <a:gd name="T16" fmla="*/ 6 w 267"/>
                <a:gd name="T17" fmla="*/ 19 h 380"/>
                <a:gd name="T18" fmla="*/ 4 w 267"/>
                <a:gd name="T19" fmla="*/ 22 h 380"/>
                <a:gd name="T20" fmla="*/ 3 w 267"/>
                <a:gd name="T21" fmla="*/ 25 h 380"/>
                <a:gd name="T22" fmla="*/ 2 w 267"/>
                <a:gd name="T23" fmla="*/ 28 h 380"/>
                <a:gd name="T24" fmla="*/ 1 w 267"/>
                <a:gd name="T25" fmla="*/ 31 h 380"/>
                <a:gd name="T26" fmla="*/ 1 w 267"/>
                <a:gd name="T27" fmla="*/ 35 h 380"/>
                <a:gd name="T28" fmla="*/ 0 w 267"/>
                <a:gd name="T29" fmla="*/ 39 h 380"/>
                <a:gd name="T30" fmla="*/ 1 w 267"/>
                <a:gd name="T31" fmla="*/ 43 h 380"/>
                <a:gd name="T32" fmla="*/ 2 w 267"/>
                <a:gd name="T33" fmla="*/ 48 h 380"/>
                <a:gd name="T34" fmla="*/ 2 w 267"/>
                <a:gd name="T35" fmla="*/ 43 h 380"/>
                <a:gd name="T36" fmla="*/ 3 w 267"/>
                <a:gd name="T37" fmla="*/ 39 h 380"/>
                <a:gd name="T38" fmla="*/ 4 w 267"/>
                <a:gd name="T39" fmla="*/ 35 h 380"/>
                <a:gd name="T40" fmla="*/ 5 w 267"/>
                <a:gd name="T41" fmla="*/ 31 h 380"/>
                <a:gd name="T42" fmla="*/ 6 w 267"/>
                <a:gd name="T43" fmla="*/ 27 h 380"/>
                <a:gd name="T44" fmla="*/ 7 w 267"/>
                <a:gd name="T45" fmla="*/ 24 h 380"/>
                <a:gd name="T46" fmla="*/ 8 w 267"/>
                <a:gd name="T47" fmla="*/ 20 h 380"/>
                <a:gd name="T48" fmla="*/ 10 w 267"/>
                <a:gd name="T49" fmla="*/ 17 h 380"/>
                <a:gd name="T50" fmla="*/ 12 w 267"/>
                <a:gd name="T51" fmla="*/ 14 h 380"/>
                <a:gd name="T52" fmla="*/ 14 w 267"/>
                <a:gd name="T53" fmla="*/ 12 h 380"/>
                <a:gd name="T54" fmla="*/ 16 w 267"/>
                <a:gd name="T55" fmla="*/ 10 h 380"/>
                <a:gd name="T56" fmla="*/ 19 w 267"/>
                <a:gd name="T57" fmla="*/ 7 h 380"/>
                <a:gd name="T58" fmla="*/ 22 w 267"/>
                <a:gd name="T59" fmla="*/ 5 h 380"/>
                <a:gd name="T60" fmla="*/ 26 w 267"/>
                <a:gd name="T61" fmla="*/ 3 h 380"/>
                <a:gd name="T62" fmla="*/ 30 w 267"/>
                <a:gd name="T63" fmla="*/ 2 h 380"/>
                <a:gd name="T64" fmla="*/ 34 w 267"/>
                <a:gd name="T65" fmla="*/ 0 h 380"/>
                <a:gd name="T66" fmla="*/ 33 w 267"/>
                <a:gd name="T67" fmla="*/ 1 h 380"/>
                <a:gd name="T68" fmla="*/ 32 w 267"/>
                <a:gd name="T69" fmla="*/ 1 h 380"/>
                <a:gd name="T70" fmla="*/ 31 w 267"/>
                <a:gd name="T71" fmla="*/ 1 h 380"/>
                <a:gd name="T72" fmla="*/ 29 w 267"/>
                <a:gd name="T73" fmla="*/ 1 h 380"/>
                <a:gd name="T74" fmla="*/ 28 w 267"/>
                <a:gd name="T75" fmla="*/ 1 h 380"/>
                <a:gd name="T76" fmla="*/ 27 w 267"/>
                <a:gd name="T77" fmla="*/ 1 h 380"/>
                <a:gd name="T78" fmla="*/ 26 w 267"/>
                <a:gd name="T79" fmla="*/ 1 h 380"/>
                <a:gd name="T80" fmla="*/ 25 w 267"/>
                <a:gd name="T81" fmla="*/ 2 h 3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380">
                  <a:moveTo>
                    <a:pt x="197" y="9"/>
                  </a:moveTo>
                  <a:lnTo>
                    <a:pt x="177" y="26"/>
                  </a:lnTo>
                  <a:lnTo>
                    <a:pt x="157" y="42"/>
                  </a:lnTo>
                  <a:lnTo>
                    <a:pt x="137" y="58"/>
                  </a:lnTo>
                  <a:lnTo>
                    <a:pt x="118" y="74"/>
                  </a:lnTo>
                  <a:lnTo>
                    <a:pt x="98" y="91"/>
                  </a:lnTo>
                  <a:lnTo>
                    <a:pt x="79" y="109"/>
                  </a:lnTo>
                  <a:lnTo>
                    <a:pt x="62" y="128"/>
                  </a:lnTo>
                  <a:lnTo>
                    <a:pt x="47" y="148"/>
                  </a:lnTo>
                  <a:lnTo>
                    <a:pt x="32" y="170"/>
                  </a:lnTo>
                  <a:lnTo>
                    <a:pt x="21" y="193"/>
                  </a:lnTo>
                  <a:lnTo>
                    <a:pt x="12" y="218"/>
                  </a:lnTo>
                  <a:lnTo>
                    <a:pt x="5" y="246"/>
                  </a:lnTo>
                  <a:lnTo>
                    <a:pt x="1" y="274"/>
                  </a:lnTo>
                  <a:lnTo>
                    <a:pt x="0" y="307"/>
                  </a:lnTo>
                  <a:lnTo>
                    <a:pt x="3" y="342"/>
                  </a:lnTo>
                  <a:lnTo>
                    <a:pt x="10" y="380"/>
                  </a:lnTo>
                  <a:lnTo>
                    <a:pt x="15" y="342"/>
                  </a:lnTo>
                  <a:lnTo>
                    <a:pt x="21" y="307"/>
                  </a:lnTo>
                  <a:lnTo>
                    <a:pt x="27" y="273"/>
                  </a:lnTo>
                  <a:lnTo>
                    <a:pt x="35" y="242"/>
                  </a:lnTo>
                  <a:lnTo>
                    <a:pt x="43" y="212"/>
                  </a:lnTo>
                  <a:lnTo>
                    <a:pt x="52" y="185"/>
                  </a:lnTo>
                  <a:lnTo>
                    <a:pt x="63" y="159"/>
                  </a:lnTo>
                  <a:lnTo>
                    <a:pt x="76" y="135"/>
                  </a:lnTo>
                  <a:lnTo>
                    <a:pt x="91" y="112"/>
                  </a:lnTo>
                  <a:lnTo>
                    <a:pt x="108" y="91"/>
                  </a:lnTo>
                  <a:lnTo>
                    <a:pt x="128" y="73"/>
                  </a:lnTo>
                  <a:lnTo>
                    <a:pt x="150" y="54"/>
                  </a:lnTo>
                  <a:lnTo>
                    <a:pt x="174" y="39"/>
                  </a:lnTo>
                  <a:lnTo>
                    <a:pt x="202" y="24"/>
                  </a:lnTo>
                  <a:lnTo>
                    <a:pt x="233" y="12"/>
                  </a:lnTo>
                  <a:lnTo>
                    <a:pt x="267" y="0"/>
                  </a:lnTo>
                  <a:lnTo>
                    <a:pt x="258" y="1"/>
                  </a:lnTo>
                  <a:lnTo>
                    <a:pt x="249" y="3"/>
                  </a:lnTo>
                  <a:lnTo>
                    <a:pt x="241" y="4"/>
                  </a:lnTo>
                  <a:lnTo>
                    <a:pt x="232" y="5"/>
                  </a:lnTo>
                  <a:lnTo>
                    <a:pt x="224" y="6"/>
                  </a:lnTo>
                  <a:lnTo>
                    <a:pt x="214" y="7"/>
                  </a:lnTo>
                  <a:lnTo>
                    <a:pt x="206" y="8"/>
                  </a:lnTo>
                  <a:lnTo>
                    <a:pt x="197" y="9"/>
                  </a:lnTo>
                  <a:close/>
                </a:path>
              </a:pathLst>
            </a:custGeom>
            <a:solidFill>
              <a:srgbClr val="FFF9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70" name="Freeform 164"/>
            <p:cNvSpPr>
              <a:spLocks noChangeAspect="1"/>
            </p:cNvSpPr>
            <p:nvPr/>
          </p:nvSpPr>
          <p:spPr bwMode="auto">
            <a:xfrm>
              <a:off x="699" y="2208"/>
              <a:ext cx="130" cy="186"/>
            </a:xfrm>
            <a:custGeom>
              <a:avLst/>
              <a:gdLst>
                <a:gd name="T0" fmla="*/ 24 w 261"/>
                <a:gd name="T1" fmla="*/ 1 h 373"/>
                <a:gd name="T2" fmla="*/ 21 w 261"/>
                <a:gd name="T3" fmla="*/ 3 h 373"/>
                <a:gd name="T4" fmla="*/ 19 w 261"/>
                <a:gd name="T5" fmla="*/ 5 h 373"/>
                <a:gd name="T6" fmla="*/ 16 w 261"/>
                <a:gd name="T7" fmla="*/ 7 h 373"/>
                <a:gd name="T8" fmla="*/ 14 w 261"/>
                <a:gd name="T9" fmla="*/ 9 h 373"/>
                <a:gd name="T10" fmla="*/ 12 w 261"/>
                <a:gd name="T11" fmla="*/ 11 h 373"/>
                <a:gd name="T12" fmla="*/ 9 w 261"/>
                <a:gd name="T13" fmla="*/ 13 h 373"/>
                <a:gd name="T14" fmla="*/ 7 w 261"/>
                <a:gd name="T15" fmla="*/ 15 h 373"/>
                <a:gd name="T16" fmla="*/ 6 w 261"/>
                <a:gd name="T17" fmla="*/ 18 h 373"/>
                <a:gd name="T18" fmla="*/ 4 w 261"/>
                <a:gd name="T19" fmla="*/ 20 h 373"/>
                <a:gd name="T20" fmla="*/ 2 w 261"/>
                <a:gd name="T21" fmla="*/ 23 h 373"/>
                <a:gd name="T22" fmla="*/ 1 w 261"/>
                <a:gd name="T23" fmla="*/ 26 h 373"/>
                <a:gd name="T24" fmla="*/ 0 w 261"/>
                <a:gd name="T25" fmla="*/ 30 h 373"/>
                <a:gd name="T26" fmla="*/ 0 w 261"/>
                <a:gd name="T27" fmla="*/ 33 h 373"/>
                <a:gd name="T28" fmla="*/ 0 w 261"/>
                <a:gd name="T29" fmla="*/ 37 h 373"/>
                <a:gd name="T30" fmla="*/ 0 w 261"/>
                <a:gd name="T31" fmla="*/ 41 h 373"/>
                <a:gd name="T32" fmla="*/ 1 w 261"/>
                <a:gd name="T33" fmla="*/ 46 h 373"/>
                <a:gd name="T34" fmla="*/ 1 w 261"/>
                <a:gd name="T35" fmla="*/ 41 h 373"/>
                <a:gd name="T36" fmla="*/ 2 w 261"/>
                <a:gd name="T37" fmla="*/ 37 h 373"/>
                <a:gd name="T38" fmla="*/ 3 w 261"/>
                <a:gd name="T39" fmla="*/ 33 h 373"/>
                <a:gd name="T40" fmla="*/ 3 w 261"/>
                <a:gd name="T41" fmla="*/ 29 h 373"/>
                <a:gd name="T42" fmla="*/ 4 w 261"/>
                <a:gd name="T43" fmla="*/ 25 h 373"/>
                <a:gd name="T44" fmla="*/ 6 w 261"/>
                <a:gd name="T45" fmla="*/ 22 h 373"/>
                <a:gd name="T46" fmla="*/ 7 w 261"/>
                <a:gd name="T47" fmla="*/ 19 h 373"/>
                <a:gd name="T48" fmla="*/ 9 w 261"/>
                <a:gd name="T49" fmla="*/ 16 h 373"/>
                <a:gd name="T50" fmla="*/ 10 w 261"/>
                <a:gd name="T51" fmla="*/ 13 h 373"/>
                <a:gd name="T52" fmla="*/ 12 w 261"/>
                <a:gd name="T53" fmla="*/ 11 h 373"/>
                <a:gd name="T54" fmla="*/ 15 w 261"/>
                <a:gd name="T55" fmla="*/ 8 h 373"/>
                <a:gd name="T56" fmla="*/ 18 w 261"/>
                <a:gd name="T57" fmla="*/ 6 h 373"/>
                <a:gd name="T58" fmla="*/ 21 w 261"/>
                <a:gd name="T59" fmla="*/ 4 h 373"/>
                <a:gd name="T60" fmla="*/ 24 w 261"/>
                <a:gd name="T61" fmla="*/ 2 h 373"/>
                <a:gd name="T62" fmla="*/ 28 w 261"/>
                <a:gd name="T63" fmla="*/ 1 h 373"/>
                <a:gd name="T64" fmla="*/ 32 w 261"/>
                <a:gd name="T65" fmla="*/ 0 h 373"/>
                <a:gd name="T66" fmla="*/ 24 w 261"/>
                <a:gd name="T67" fmla="*/ 1 h 3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1" h="373">
                  <a:moveTo>
                    <a:pt x="192" y="12"/>
                  </a:moveTo>
                  <a:lnTo>
                    <a:pt x="173" y="28"/>
                  </a:lnTo>
                  <a:lnTo>
                    <a:pt x="154" y="44"/>
                  </a:lnTo>
                  <a:lnTo>
                    <a:pt x="134" y="60"/>
                  </a:lnTo>
                  <a:lnTo>
                    <a:pt x="116" y="76"/>
                  </a:lnTo>
                  <a:lnTo>
                    <a:pt x="97" y="93"/>
                  </a:lnTo>
                  <a:lnTo>
                    <a:pt x="79" y="110"/>
                  </a:lnTo>
                  <a:lnTo>
                    <a:pt x="63" y="127"/>
                  </a:lnTo>
                  <a:lnTo>
                    <a:pt x="48" y="147"/>
                  </a:lnTo>
                  <a:lnTo>
                    <a:pt x="34" y="167"/>
                  </a:lnTo>
                  <a:lnTo>
                    <a:pt x="22" y="189"/>
                  </a:lnTo>
                  <a:lnTo>
                    <a:pt x="13" y="214"/>
                  </a:lnTo>
                  <a:lnTo>
                    <a:pt x="6" y="240"/>
                  </a:lnTo>
                  <a:lnTo>
                    <a:pt x="1" y="269"/>
                  </a:lnTo>
                  <a:lnTo>
                    <a:pt x="0" y="300"/>
                  </a:lnTo>
                  <a:lnTo>
                    <a:pt x="3" y="334"/>
                  </a:lnTo>
                  <a:lnTo>
                    <a:pt x="8" y="373"/>
                  </a:lnTo>
                  <a:lnTo>
                    <a:pt x="13" y="334"/>
                  </a:lnTo>
                  <a:lnTo>
                    <a:pt x="19" y="299"/>
                  </a:lnTo>
                  <a:lnTo>
                    <a:pt x="25" y="265"/>
                  </a:lnTo>
                  <a:lnTo>
                    <a:pt x="31" y="234"/>
                  </a:lnTo>
                  <a:lnTo>
                    <a:pt x="39" y="205"/>
                  </a:lnTo>
                  <a:lnTo>
                    <a:pt x="49" y="178"/>
                  </a:lnTo>
                  <a:lnTo>
                    <a:pt x="60" y="152"/>
                  </a:lnTo>
                  <a:lnTo>
                    <a:pt x="73" y="129"/>
                  </a:lnTo>
                  <a:lnTo>
                    <a:pt x="87" y="108"/>
                  </a:lnTo>
                  <a:lnTo>
                    <a:pt x="103" y="88"/>
                  </a:lnTo>
                  <a:lnTo>
                    <a:pt x="122" y="69"/>
                  </a:lnTo>
                  <a:lnTo>
                    <a:pt x="144" y="52"/>
                  </a:lnTo>
                  <a:lnTo>
                    <a:pt x="169" y="37"/>
                  </a:lnTo>
                  <a:lnTo>
                    <a:pt x="196" y="23"/>
                  </a:lnTo>
                  <a:lnTo>
                    <a:pt x="226" y="12"/>
                  </a:lnTo>
                  <a:lnTo>
                    <a:pt x="261" y="0"/>
                  </a:lnTo>
                  <a:lnTo>
                    <a:pt x="192" y="12"/>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71" name="Freeform 165"/>
            <p:cNvSpPr>
              <a:spLocks noChangeAspect="1"/>
            </p:cNvSpPr>
            <p:nvPr/>
          </p:nvSpPr>
          <p:spPr bwMode="auto">
            <a:xfrm>
              <a:off x="999" y="2359"/>
              <a:ext cx="96" cy="206"/>
            </a:xfrm>
            <a:custGeom>
              <a:avLst/>
              <a:gdLst>
                <a:gd name="T0" fmla="*/ 24 w 194"/>
                <a:gd name="T1" fmla="*/ 8 h 413"/>
                <a:gd name="T2" fmla="*/ 24 w 194"/>
                <a:gd name="T3" fmla="*/ 11 h 413"/>
                <a:gd name="T4" fmla="*/ 24 w 194"/>
                <a:gd name="T5" fmla="*/ 13 h 413"/>
                <a:gd name="T6" fmla="*/ 24 w 194"/>
                <a:gd name="T7" fmla="*/ 16 h 413"/>
                <a:gd name="T8" fmla="*/ 23 w 194"/>
                <a:gd name="T9" fmla="*/ 18 h 413"/>
                <a:gd name="T10" fmla="*/ 23 w 194"/>
                <a:gd name="T11" fmla="*/ 21 h 413"/>
                <a:gd name="T12" fmla="*/ 22 w 194"/>
                <a:gd name="T13" fmla="*/ 23 h 413"/>
                <a:gd name="T14" fmla="*/ 22 w 194"/>
                <a:gd name="T15" fmla="*/ 26 h 413"/>
                <a:gd name="T16" fmla="*/ 21 w 194"/>
                <a:gd name="T17" fmla="*/ 29 h 413"/>
                <a:gd name="T18" fmla="*/ 19 w 194"/>
                <a:gd name="T19" fmla="*/ 31 h 413"/>
                <a:gd name="T20" fmla="*/ 17 w 194"/>
                <a:gd name="T21" fmla="*/ 34 h 413"/>
                <a:gd name="T22" fmla="*/ 16 w 194"/>
                <a:gd name="T23" fmla="*/ 37 h 413"/>
                <a:gd name="T24" fmla="*/ 13 w 194"/>
                <a:gd name="T25" fmla="*/ 40 h 413"/>
                <a:gd name="T26" fmla="*/ 11 w 194"/>
                <a:gd name="T27" fmla="*/ 42 h 413"/>
                <a:gd name="T28" fmla="*/ 7 w 194"/>
                <a:gd name="T29" fmla="*/ 45 h 413"/>
                <a:gd name="T30" fmla="*/ 4 w 194"/>
                <a:gd name="T31" fmla="*/ 48 h 413"/>
                <a:gd name="T32" fmla="*/ 0 w 194"/>
                <a:gd name="T33" fmla="*/ 51 h 413"/>
                <a:gd name="T34" fmla="*/ 3 w 194"/>
                <a:gd name="T35" fmla="*/ 46 h 413"/>
                <a:gd name="T36" fmla="*/ 6 w 194"/>
                <a:gd name="T37" fmla="*/ 39 h 413"/>
                <a:gd name="T38" fmla="*/ 9 w 194"/>
                <a:gd name="T39" fmla="*/ 33 h 413"/>
                <a:gd name="T40" fmla="*/ 12 w 194"/>
                <a:gd name="T41" fmla="*/ 26 h 413"/>
                <a:gd name="T42" fmla="*/ 15 w 194"/>
                <a:gd name="T43" fmla="*/ 19 h 413"/>
                <a:gd name="T44" fmla="*/ 17 w 194"/>
                <a:gd name="T45" fmla="*/ 12 h 413"/>
                <a:gd name="T46" fmla="*/ 20 w 194"/>
                <a:gd name="T47" fmla="*/ 5 h 413"/>
                <a:gd name="T48" fmla="*/ 22 w 194"/>
                <a:gd name="T49" fmla="*/ 0 h 413"/>
                <a:gd name="T50" fmla="*/ 24 w 194"/>
                <a:gd name="T51" fmla="*/ 8 h 4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4" h="413">
                  <a:moveTo>
                    <a:pt x="193" y="69"/>
                  </a:moveTo>
                  <a:lnTo>
                    <a:pt x="194" y="89"/>
                  </a:lnTo>
                  <a:lnTo>
                    <a:pt x="194" y="108"/>
                  </a:lnTo>
                  <a:lnTo>
                    <a:pt x="193" y="128"/>
                  </a:lnTo>
                  <a:lnTo>
                    <a:pt x="192" y="148"/>
                  </a:lnTo>
                  <a:lnTo>
                    <a:pt x="188" y="168"/>
                  </a:lnTo>
                  <a:lnTo>
                    <a:pt x="184" y="189"/>
                  </a:lnTo>
                  <a:lnTo>
                    <a:pt x="177" y="211"/>
                  </a:lnTo>
                  <a:lnTo>
                    <a:pt x="169" y="232"/>
                  </a:lnTo>
                  <a:lnTo>
                    <a:pt x="158" y="254"/>
                  </a:lnTo>
                  <a:lnTo>
                    <a:pt x="144" y="275"/>
                  </a:lnTo>
                  <a:lnTo>
                    <a:pt x="129" y="298"/>
                  </a:lnTo>
                  <a:lnTo>
                    <a:pt x="110" y="320"/>
                  </a:lnTo>
                  <a:lnTo>
                    <a:pt x="88" y="343"/>
                  </a:lnTo>
                  <a:lnTo>
                    <a:pt x="63" y="366"/>
                  </a:lnTo>
                  <a:lnTo>
                    <a:pt x="34" y="390"/>
                  </a:lnTo>
                  <a:lnTo>
                    <a:pt x="0" y="413"/>
                  </a:lnTo>
                  <a:lnTo>
                    <a:pt x="27" y="369"/>
                  </a:lnTo>
                  <a:lnTo>
                    <a:pt x="52" y="319"/>
                  </a:lnTo>
                  <a:lnTo>
                    <a:pt x="78" y="265"/>
                  </a:lnTo>
                  <a:lnTo>
                    <a:pt x="102" y="209"/>
                  </a:lnTo>
                  <a:lnTo>
                    <a:pt x="125" y="152"/>
                  </a:lnTo>
                  <a:lnTo>
                    <a:pt x="144" y="98"/>
                  </a:lnTo>
                  <a:lnTo>
                    <a:pt x="163" y="46"/>
                  </a:lnTo>
                  <a:lnTo>
                    <a:pt x="177" y="0"/>
                  </a:lnTo>
                  <a:lnTo>
                    <a:pt x="193" y="69"/>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72" name="Freeform 166"/>
            <p:cNvSpPr>
              <a:spLocks noChangeAspect="1"/>
            </p:cNvSpPr>
            <p:nvPr/>
          </p:nvSpPr>
          <p:spPr bwMode="auto">
            <a:xfrm>
              <a:off x="1002" y="2363"/>
              <a:ext cx="93" cy="199"/>
            </a:xfrm>
            <a:custGeom>
              <a:avLst/>
              <a:gdLst>
                <a:gd name="T0" fmla="*/ 23 w 187"/>
                <a:gd name="T1" fmla="*/ 9 h 398"/>
                <a:gd name="T2" fmla="*/ 23 w 187"/>
                <a:gd name="T3" fmla="*/ 11 h 398"/>
                <a:gd name="T4" fmla="*/ 23 w 187"/>
                <a:gd name="T5" fmla="*/ 13 h 398"/>
                <a:gd name="T6" fmla="*/ 23 w 187"/>
                <a:gd name="T7" fmla="*/ 16 h 398"/>
                <a:gd name="T8" fmla="*/ 22 w 187"/>
                <a:gd name="T9" fmla="*/ 18 h 398"/>
                <a:gd name="T10" fmla="*/ 22 w 187"/>
                <a:gd name="T11" fmla="*/ 21 h 398"/>
                <a:gd name="T12" fmla="*/ 21 w 187"/>
                <a:gd name="T13" fmla="*/ 23 h 398"/>
                <a:gd name="T14" fmla="*/ 21 w 187"/>
                <a:gd name="T15" fmla="*/ 26 h 398"/>
                <a:gd name="T16" fmla="*/ 20 w 187"/>
                <a:gd name="T17" fmla="*/ 28 h 398"/>
                <a:gd name="T18" fmla="*/ 18 w 187"/>
                <a:gd name="T19" fmla="*/ 31 h 398"/>
                <a:gd name="T20" fmla="*/ 17 w 187"/>
                <a:gd name="T21" fmla="*/ 34 h 398"/>
                <a:gd name="T22" fmla="*/ 15 w 187"/>
                <a:gd name="T23" fmla="*/ 36 h 398"/>
                <a:gd name="T24" fmla="*/ 13 w 187"/>
                <a:gd name="T25" fmla="*/ 39 h 398"/>
                <a:gd name="T26" fmla="*/ 10 w 187"/>
                <a:gd name="T27" fmla="*/ 42 h 398"/>
                <a:gd name="T28" fmla="*/ 7 w 187"/>
                <a:gd name="T29" fmla="*/ 45 h 398"/>
                <a:gd name="T30" fmla="*/ 3 w 187"/>
                <a:gd name="T31" fmla="*/ 47 h 398"/>
                <a:gd name="T32" fmla="*/ 0 w 187"/>
                <a:gd name="T33" fmla="*/ 50 h 398"/>
                <a:gd name="T34" fmla="*/ 3 w 187"/>
                <a:gd name="T35" fmla="*/ 45 h 398"/>
                <a:gd name="T36" fmla="*/ 6 w 187"/>
                <a:gd name="T37" fmla="*/ 39 h 398"/>
                <a:gd name="T38" fmla="*/ 9 w 187"/>
                <a:gd name="T39" fmla="*/ 32 h 398"/>
                <a:gd name="T40" fmla="*/ 12 w 187"/>
                <a:gd name="T41" fmla="*/ 26 h 398"/>
                <a:gd name="T42" fmla="*/ 14 w 187"/>
                <a:gd name="T43" fmla="*/ 19 h 398"/>
                <a:gd name="T44" fmla="*/ 17 w 187"/>
                <a:gd name="T45" fmla="*/ 12 h 398"/>
                <a:gd name="T46" fmla="*/ 19 w 187"/>
                <a:gd name="T47" fmla="*/ 6 h 398"/>
                <a:gd name="T48" fmla="*/ 21 w 187"/>
                <a:gd name="T49" fmla="*/ 0 h 398"/>
                <a:gd name="T50" fmla="*/ 21 w 187"/>
                <a:gd name="T51" fmla="*/ 2 h 398"/>
                <a:gd name="T52" fmla="*/ 22 w 187"/>
                <a:gd name="T53" fmla="*/ 5 h 398"/>
                <a:gd name="T54" fmla="*/ 22 w 187"/>
                <a:gd name="T55" fmla="*/ 7 h 398"/>
                <a:gd name="T56" fmla="*/ 23 w 187"/>
                <a:gd name="T57" fmla="*/ 9 h 3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87" h="398">
                  <a:moveTo>
                    <a:pt x="186" y="65"/>
                  </a:moveTo>
                  <a:lnTo>
                    <a:pt x="187" y="83"/>
                  </a:lnTo>
                  <a:lnTo>
                    <a:pt x="187" y="103"/>
                  </a:lnTo>
                  <a:lnTo>
                    <a:pt x="186" y="121"/>
                  </a:lnTo>
                  <a:lnTo>
                    <a:pt x="183" y="141"/>
                  </a:lnTo>
                  <a:lnTo>
                    <a:pt x="180" y="162"/>
                  </a:lnTo>
                  <a:lnTo>
                    <a:pt x="175" y="181"/>
                  </a:lnTo>
                  <a:lnTo>
                    <a:pt x="169" y="202"/>
                  </a:lnTo>
                  <a:lnTo>
                    <a:pt x="161" y="223"/>
                  </a:lnTo>
                  <a:lnTo>
                    <a:pt x="151" y="245"/>
                  </a:lnTo>
                  <a:lnTo>
                    <a:pt x="138" y="265"/>
                  </a:lnTo>
                  <a:lnTo>
                    <a:pt x="122" y="287"/>
                  </a:lnTo>
                  <a:lnTo>
                    <a:pt x="105" y="309"/>
                  </a:lnTo>
                  <a:lnTo>
                    <a:pt x="83" y="331"/>
                  </a:lnTo>
                  <a:lnTo>
                    <a:pt x="59" y="353"/>
                  </a:lnTo>
                  <a:lnTo>
                    <a:pt x="31" y="376"/>
                  </a:lnTo>
                  <a:lnTo>
                    <a:pt x="0" y="398"/>
                  </a:lnTo>
                  <a:lnTo>
                    <a:pt x="25" y="355"/>
                  </a:lnTo>
                  <a:lnTo>
                    <a:pt x="51" y="307"/>
                  </a:lnTo>
                  <a:lnTo>
                    <a:pt x="75" y="255"/>
                  </a:lnTo>
                  <a:lnTo>
                    <a:pt x="98" y="202"/>
                  </a:lnTo>
                  <a:lnTo>
                    <a:pt x="119" y="148"/>
                  </a:lnTo>
                  <a:lnTo>
                    <a:pt x="138" y="95"/>
                  </a:lnTo>
                  <a:lnTo>
                    <a:pt x="156" y="45"/>
                  </a:lnTo>
                  <a:lnTo>
                    <a:pt x="169" y="0"/>
                  </a:lnTo>
                  <a:lnTo>
                    <a:pt x="174" y="16"/>
                  </a:lnTo>
                  <a:lnTo>
                    <a:pt x="178" y="33"/>
                  </a:lnTo>
                  <a:lnTo>
                    <a:pt x="181" y="49"/>
                  </a:lnTo>
                  <a:lnTo>
                    <a:pt x="186" y="65"/>
                  </a:lnTo>
                  <a:close/>
                </a:path>
              </a:pathLst>
            </a:custGeom>
            <a:solidFill>
              <a:srgbClr val="FFCC0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73" name="Freeform 167"/>
            <p:cNvSpPr>
              <a:spLocks noChangeAspect="1"/>
            </p:cNvSpPr>
            <p:nvPr/>
          </p:nvSpPr>
          <p:spPr bwMode="auto">
            <a:xfrm>
              <a:off x="1005" y="2367"/>
              <a:ext cx="88" cy="191"/>
            </a:xfrm>
            <a:custGeom>
              <a:avLst/>
              <a:gdLst>
                <a:gd name="T0" fmla="*/ 22 w 176"/>
                <a:gd name="T1" fmla="*/ 7 h 383"/>
                <a:gd name="T2" fmla="*/ 22 w 176"/>
                <a:gd name="T3" fmla="*/ 12 h 383"/>
                <a:gd name="T4" fmla="*/ 22 w 176"/>
                <a:gd name="T5" fmla="*/ 17 h 383"/>
                <a:gd name="T6" fmla="*/ 21 w 176"/>
                <a:gd name="T7" fmla="*/ 21 h 383"/>
                <a:gd name="T8" fmla="*/ 19 w 176"/>
                <a:gd name="T9" fmla="*/ 27 h 383"/>
                <a:gd name="T10" fmla="*/ 17 w 176"/>
                <a:gd name="T11" fmla="*/ 32 h 383"/>
                <a:gd name="T12" fmla="*/ 13 w 176"/>
                <a:gd name="T13" fmla="*/ 37 h 383"/>
                <a:gd name="T14" fmla="*/ 7 w 176"/>
                <a:gd name="T15" fmla="*/ 42 h 383"/>
                <a:gd name="T16" fmla="*/ 0 w 176"/>
                <a:gd name="T17" fmla="*/ 47 h 383"/>
                <a:gd name="T18" fmla="*/ 3 w 176"/>
                <a:gd name="T19" fmla="*/ 42 h 383"/>
                <a:gd name="T20" fmla="*/ 6 w 176"/>
                <a:gd name="T21" fmla="*/ 36 h 383"/>
                <a:gd name="T22" fmla="*/ 9 w 176"/>
                <a:gd name="T23" fmla="*/ 30 h 383"/>
                <a:gd name="T24" fmla="*/ 12 w 176"/>
                <a:gd name="T25" fmla="*/ 24 h 383"/>
                <a:gd name="T26" fmla="*/ 15 w 176"/>
                <a:gd name="T27" fmla="*/ 17 h 383"/>
                <a:gd name="T28" fmla="*/ 17 w 176"/>
                <a:gd name="T29" fmla="*/ 11 h 383"/>
                <a:gd name="T30" fmla="*/ 19 w 176"/>
                <a:gd name="T31" fmla="*/ 5 h 383"/>
                <a:gd name="T32" fmla="*/ 21 w 176"/>
                <a:gd name="T33" fmla="*/ 0 h 383"/>
                <a:gd name="T34" fmla="*/ 21 w 176"/>
                <a:gd name="T35" fmla="*/ 1 h 383"/>
                <a:gd name="T36" fmla="*/ 22 w 176"/>
                <a:gd name="T37" fmla="*/ 3 h 383"/>
                <a:gd name="T38" fmla="*/ 22 w 176"/>
                <a:gd name="T39" fmla="*/ 5 h 383"/>
                <a:gd name="T40" fmla="*/ 22 w 176"/>
                <a:gd name="T41" fmla="*/ 7 h 3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6" h="383">
                  <a:moveTo>
                    <a:pt x="176" y="63"/>
                  </a:moveTo>
                  <a:lnTo>
                    <a:pt x="176" y="98"/>
                  </a:lnTo>
                  <a:lnTo>
                    <a:pt x="174" y="136"/>
                  </a:lnTo>
                  <a:lnTo>
                    <a:pt x="166" y="175"/>
                  </a:lnTo>
                  <a:lnTo>
                    <a:pt x="152" y="216"/>
                  </a:lnTo>
                  <a:lnTo>
                    <a:pt x="130" y="257"/>
                  </a:lnTo>
                  <a:lnTo>
                    <a:pt x="99" y="299"/>
                  </a:lnTo>
                  <a:lnTo>
                    <a:pt x="55" y="340"/>
                  </a:lnTo>
                  <a:lnTo>
                    <a:pt x="0" y="383"/>
                  </a:lnTo>
                  <a:lnTo>
                    <a:pt x="24" y="341"/>
                  </a:lnTo>
                  <a:lnTo>
                    <a:pt x="47" y="295"/>
                  </a:lnTo>
                  <a:lnTo>
                    <a:pt x="70" y="246"/>
                  </a:lnTo>
                  <a:lnTo>
                    <a:pt x="93" y="195"/>
                  </a:lnTo>
                  <a:lnTo>
                    <a:pt x="113" y="143"/>
                  </a:lnTo>
                  <a:lnTo>
                    <a:pt x="131" y="93"/>
                  </a:lnTo>
                  <a:lnTo>
                    <a:pt x="148" y="44"/>
                  </a:lnTo>
                  <a:lnTo>
                    <a:pt x="161" y="0"/>
                  </a:lnTo>
                  <a:lnTo>
                    <a:pt x="166" y="15"/>
                  </a:lnTo>
                  <a:lnTo>
                    <a:pt x="169" y="31"/>
                  </a:lnTo>
                  <a:lnTo>
                    <a:pt x="173" y="46"/>
                  </a:lnTo>
                  <a:lnTo>
                    <a:pt x="176" y="63"/>
                  </a:lnTo>
                  <a:close/>
                </a:path>
              </a:pathLst>
            </a:custGeom>
            <a:solidFill>
              <a:srgbClr val="FFD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74" name="Freeform 168"/>
            <p:cNvSpPr>
              <a:spLocks noChangeAspect="1"/>
            </p:cNvSpPr>
            <p:nvPr/>
          </p:nvSpPr>
          <p:spPr bwMode="auto">
            <a:xfrm>
              <a:off x="1008" y="2372"/>
              <a:ext cx="85" cy="182"/>
            </a:xfrm>
            <a:custGeom>
              <a:avLst/>
              <a:gdLst>
                <a:gd name="T0" fmla="*/ 22 w 169"/>
                <a:gd name="T1" fmla="*/ 7 h 365"/>
                <a:gd name="T2" fmla="*/ 22 w 169"/>
                <a:gd name="T3" fmla="*/ 11 h 365"/>
                <a:gd name="T4" fmla="*/ 21 w 169"/>
                <a:gd name="T5" fmla="*/ 16 h 365"/>
                <a:gd name="T6" fmla="*/ 20 w 169"/>
                <a:gd name="T7" fmla="*/ 20 h 365"/>
                <a:gd name="T8" fmla="*/ 18 w 169"/>
                <a:gd name="T9" fmla="*/ 25 h 365"/>
                <a:gd name="T10" fmla="*/ 16 w 169"/>
                <a:gd name="T11" fmla="*/ 30 h 365"/>
                <a:gd name="T12" fmla="*/ 12 w 169"/>
                <a:gd name="T13" fmla="*/ 35 h 365"/>
                <a:gd name="T14" fmla="*/ 7 w 169"/>
                <a:gd name="T15" fmla="*/ 40 h 365"/>
                <a:gd name="T16" fmla="*/ 0 w 169"/>
                <a:gd name="T17" fmla="*/ 45 h 365"/>
                <a:gd name="T18" fmla="*/ 3 w 169"/>
                <a:gd name="T19" fmla="*/ 40 h 365"/>
                <a:gd name="T20" fmla="*/ 6 w 169"/>
                <a:gd name="T21" fmla="*/ 35 h 365"/>
                <a:gd name="T22" fmla="*/ 9 w 169"/>
                <a:gd name="T23" fmla="*/ 29 h 365"/>
                <a:gd name="T24" fmla="*/ 12 w 169"/>
                <a:gd name="T25" fmla="*/ 23 h 365"/>
                <a:gd name="T26" fmla="*/ 14 w 169"/>
                <a:gd name="T27" fmla="*/ 17 h 365"/>
                <a:gd name="T28" fmla="*/ 16 w 169"/>
                <a:gd name="T29" fmla="*/ 11 h 365"/>
                <a:gd name="T30" fmla="*/ 18 w 169"/>
                <a:gd name="T31" fmla="*/ 5 h 365"/>
                <a:gd name="T32" fmla="*/ 20 w 169"/>
                <a:gd name="T33" fmla="*/ 0 h 365"/>
                <a:gd name="T34" fmla="*/ 20 w 169"/>
                <a:gd name="T35" fmla="*/ 1 h 365"/>
                <a:gd name="T36" fmla="*/ 21 w 169"/>
                <a:gd name="T37" fmla="*/ 3 h 365"/>
                <a:gd name="T38" fmla="*/ 21 w 169"/>
                <a:gd name="T39" fmla="*/ 5 h 365"/>
                <a:gd name="T40" fmla="*/ 22 w 169"/>
                <a:gd name="T41" fmla="*/ 7 h 3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 h="365">
                  <a:moveTo>
                    <a:pt x="169" y="57"/>
                  </a:moveTo>
                  <a:lnTo>
                    <a:pt x="169" y="92"/>
                  </a:lnTo>
                  <a:lnTo>
                    <a:pt x="166" y="129"/>
                  </a:lnTo>
                  <a:lnTo>
                    <a:pt x="158" y="167"/>
                  </a:lnTo>
                  <a:lnTo>
                    <a:pt x="144" y="206"/>
                  </a:lnTo>
                  <a:lnTo>
                    <a:pt x="123" y="245"/>
                  </a:lnTo>
                  <a:lnTo>
                    <a:pt x="93" y="285"/>
                  </a:lnTo>
                  <a:lnTo>
                    <a:pt x="53" y="324"/>
                  </a:lnTo>
                  <a:lnTo>
                    <a:pt x="0" y="365"/>
                  </a:lnTo>
                  <a:lnTo>
                    <a:pt x="23" y="326"/>
                  </a:lnTo>
                  <a:lnTo>
                    <a:pt x="46" y="282"/>
                  </a:lnTo>
                  <a:lnTo>
                    <a:pt x="68" y="235"/>
                  </a:lnTo>
                  <a:lnTo>
                    <a:pt x="90" y="186"/>
                  </a:lnTo>
                  <a:lnTo>
                    <a:pt x="109" y="138"/>
                  </a:lnTo>
                  <a:lnTo>
                    <a:pt x="127" y="89"/>
                  </a:lnTo>
                  <a:lnTo>
                    <a:pt x="142" y="43"/>
                  </a:lnTo>
                  <a:lnTo>
                    <a:pt x="154" y="0"/>
                  </a:lnTo>
                  <a:lnTo>
                    <a:pt x="159" y="15"/>
                  </a:lnTo>
                  <a:lnTo>
                    <a:pt x="162" y="28"/>
                  </a:lnTo>
                  <a:lnTo>
                    <a:pt x="166" y="42"/>
                  </a:lnTo>
                  <a:lnTo>
                    <a:pt x="169" y="57"/>
                  </a:lnTo>
                  <a:close/>
                </a:path>
              </a:pathLst>
            </a:custGeom>
            <a:solidFill>
              <a:srgbClr val="FFD6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75" name="Freeform 169"/>
            <p:cNvSpPr>
              <a:spLocks noChangeAspect="1"/>
            </p:cNvSpPr>
            <p:nvPr/>
          </p:nvSpPr>
          <p:spPr bwMode="auto">
            <a:xfrm>
              <a:off x="1011" y="2376"/>
              <a:ext cx="81" cy="176"/>
            </a:xfrm>
            <a:custGeom>
              <a:avLst/>
              <a:gdLst>
                <a:gd name="T0" fmla="*/ 21 w 162"/>
                <a:gd name="T1" fmla="*/ 7 h 351"/>
                <a:gd name="T2" fmla="*/ 21 w 162"/>
                <a:gd name="T3" fmla="*/ 11 h 351"/>
                <a:gd name="T4" fmla="*/ 20 w 162"/>
                <a:gd name="T5" fmla="*/ 16 h 351"/>
                <a:gd name="T6" fmla="*/ 19 w 162"/>
                <a:gd name="T7" fmla="*/ 20 h 351"/>
                <a:gd name="T8" fmla="*/ 18 w 162"/>
                <a:gd name="T9" fmla="*/ 25 h 351"/>
                <a:gd name="T10" fmla="*/ 15 w 162"/>
                <a:gd name="T11" fmla="*/ 30 h 351"/>
                <a:gd name="T12" fmla="*/ 11 w 162"/>
                <a:gd name="T13" fmla="*/ 35 h 351"/>
                <a:gd name="T14" fmla="*/ 7 w 162"/>
                <a:gd name="T15" fmla="*/ 40 h 351"/>
                <a:gd name="T16" fmla="*/ 0 w 162"/>
                <a:gd name="T17" fmla="*/ 44 h 351"/>
                <a:gd name="T18" fmla="*/ 3 w 162"/>
                <a:gd name="T19" fmla="*/ 39 h 351"/>
                <a:gd name="T20" fmla="*/ 6 w 162"/>
                <a:gd name="T21" fmla="*/ 34 h 351"/>
                <a:gd name="T22" fmla="*/ 9 w 162"/>
                <a:gd name="T23" fmla="*/ 29 h 351"/>
                <a:gd name="T24" fmla="*/ 11 w 162"/>
                <a:gd name="T25" fmla="*/ 23 h 351"/>
                <a:gd name="T26" fmla="*/ 13 w 162"/>
                <a:gd name="T27" fmla="*/ 17 h 351"/>
                <a:gd name="T28" fmla="*/ 16 w 162"/>
                <a:gd name="T29" fmla="*/ 11 h 351"/>
                <a:gd name="T30" fmla="*/ 17 w 162"/>
                <a:gd name="T31" fmla="*/ 6 h 351"/>
                <a:gd name="T32" fmla="*/ 19 w 162"/>
                <a:gd name="T33" fmla="*/ 0 h 351"/>
                <a:gd name="T34" fmla="*/ 19 w 162"/>
                <a:gd name="T35" fmla="*/ 2 h 351"/>
                <a:gd name="T36" fmla="*/ 20 w 162"/>
                <a:gd name="T37" fmla="*/ 4 h 351"/>
                <a:gd name="T38" fmla="*/ 20 w 162"/>
                <a:gd name="T39" fmla="*/ 6 h 351"/>
                <a:gd name="T40" fmla="*/ 21 w 162"/>
                <a:gd name="T41" fmla="*/ 7 h 3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2" h="351">
                  <a:moveTo>
                    <a:pt x="162" y="54"/>
                  </a:moveTo>
                  <a:lnTo>
                    <a:pt x="161" y="87"/>
                  </a:lnTo>
                  <a:lnTo>
                    <a:pt x="157" y="123"/>
                  </a:lnTo>
                  <a:lnTo>
                    <a:pt x="149" y="160"/>
                  </a:lnTo>
                  <a:lnTo>
                    <a:pt x="137" y="197"/>
                  </a:lnTo>
                  <a:lnTo>
                    <a:pt x="116" y="236"/>
                  </a:lnTo>
                  <a:lnTo>
                    <a:pt x="87" y="274"/>
                  </a:lnTo>
                  <a:lnTo>
                    <a:pt x="49" y="313"/>
                  </a:lnTo>
                  <a:lnTo>
                    <a:pt x="0" y="351"/>
                  </a:lnTo>
                  <a:lnTo>
                    <a:pt x="21" y="312"/>
                  </a:lnTo>
                  <a:lnTo>
                    <a:pt x="43" y="270"/>
                  </a:lnTo>
                  <a:lnTo>
                    <a:pt x="65" y="225"/>
                  </a:lnTo>
                  <a:lnTo>
                    <a:pt x="85" y="179"/>
                  </a:lnTo>
                  <a:lnTo>
                    <a:pt x="104" y="133"/>
                  </a:lnTo>
                  <a:lnTo>
                    <a:pt x="121" y="87"/>
                  </a:lnTo>
                  <a:lnTo>
                    <a:pt x="136" y="42"/>
                  </a:lnTo>
                  <a:lnTo>
                    <a:pt x="148" y="0"/>
                  </a:lnTo>
                  <a:lnTo>
                    <a:pt x="152" y="13"/>
                  </a:lnTo>
                  <a:lnTo>
                    <a:pt x="155" y="27"/>
                  </a:lnTo>
                  <a:lnTo>
                    <a:pt x="159" y="41"/>
                  </a:lnTo>
                  <a:lnTo>
                    <a:pt x="162" y="54"/>
                  </a:lnTo>
                  <a:close/>
                </a:path>
              </a:pathLst>
            </a:custGeom>
            <a:solidFill>
              <a:srgbClr val="FFDB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76" name="Freeform 170"/>
            <p:cNvSpPr>
              <a:spLocks noChangeAspect="1"/>
            </p:cNvSpPr>
            <p:nvPr/>
          </p:nvSpPr>
          <p:spPr bwMode="auto">
            <a:xfrm>
              <a:off x="1014" y="2380"/>
              <a:ext cx="77" cy="169"/>
            </a:xfrm>
            <a:custGeom>
              <a:avLst/>
              <a:gdLst>
                <a:gd name="T0" fmla="*/ 19 w 156"/>
                <a:gd name="T1" fmla="*/ 7 h 336"/>
                <a:gd name="T2" fmla="*/ 19 w 156"/>
                <a:gd name="T3" fmla="*/ 11 h 336"/>
                <a:gd name="T4" fmla="*/ 18 w 156"/>
                <a:gd name="T5" fmla="*/ 15 h 336"/>
                <a:gd name="T6" fmla="*/ 17 w 156"/>
                <a:gd name="T7" fmla="*/ 19 h 336"/>
                <a:gd name="T8" fmla="*/ 15 w 156"/>
                <a:gd name="T9" fmla="*/ 24 h 336"/>
                <a:gd name="T10" fmla="*/ 13 w 156"/>
                <a:gd name="T11" fmla="*/ 29 h 336"/>
                <a:gd name="T12" fmla="*/ 10 w 156"/>
                <a:gd name="T13" fmla="*/ 33 h 336"/>
                <a:gd name="T14" fmla="*/ 5 w 156"/>
                <a:gd name="T15" fmla="*/ 38 h 336"/>
                <a:gd name="T16" fmla="*/ 0 w 156"/>
                <a:gd name="T17" fmla="*/ 43 h 336"/>
                <a:gd name="T18" fmla="*/ 2 w 156"/>
                <a:gd name="T19" fmla="*/ 38 h 336"/>
                <a:gd name="T20" fmla="*/ 5 w 156"/>
                <a:gd name="T21" fmla="*/ 33 h 336"/>
                <a:gd name="T22" fmla="*/ 7 w 156"/>
                <a:gd name="T23" fmla="*/ 28 h 336"/>
                <a:gd name="T24" fmla="*/ 10 w 156"/>
                <a:gd name="T25" fmla="*/ 22 h 336"/>
                <a:gd name="T26" fmla="*/ 12 w 156"/>
                <a:gd name="T27" fmla="*/ 16 h 336"/>
                <a:gd name="T28" fmla="*/ 14 w 156"/>
                <a:gd name="T29" fmla="*/ 11 h 336"/>
                <a:gd name="T30" fmla="*/ 16 w 156"/>
                <a:gd name="T31" fmla="*/ 6 h 336"/>
                <a:gd name="T32" fmla="*/ 17 w 156"/>
                <a:gd name="T33" fmla="*/ 0 h 336"/>
                <a:gd name="T34" fmla="*/ 18 w 156"/>
                <a:gd name="T35" fmla="*/ 2 h 336"/>
                <a:gd name="T36" fmla="*/ 18 w 156"/>
                <a:gd name="T37" fmla="*/ 4 h 336"/>
                <a:gd name="T38" fmla="*/ 18 w 156"/>
                <a:gd name="T39" fmla="*/ 5 h 336"/>
                <a:gd name="T40" fmla="*/ 19 w 156"/>
                <a:gd name="T41" fmla="*/ 7 h 3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6" h="336">
                  <a:moveTo>
                    <a:pt x="156" y="51"/>
                  </a:moveTo>
                  <a:lnTo>
                    <a:pt x="154" y="83"/>
                  </a:lnTo>
                  <a:lnTo>
                    <a:pt x="150" y="117"/>
                  </a:lnTo>
                  <a:lnTo>
                    <a:pt x="142" y="152"/>
                  </a:lnTo>
                  <a:lnTo>
                    <a:pt x="128" y="189"/>
                  </a:lnTo>
                  <a:lnTo>
                    <a:pt x="110" y="226"/>
                  </a:lnTo>
                  <a:lnTo>
                    <a:pt x="82" y="263"/>
                  </a:lnTo>
                  <a:lnTo>
                    <a:pt x="46" y="299"/>
                  </a:lnTo>
                  <a:lnTo>
                    <a:pt x="0" y="336"/>
                  </a:lnTo>
                  <a:lnTo>
                    <a:pt x="21" y="298"/>
                  </a:lnTo>
                  <a:lnTo>
                    <a:pt x="42" y="258"/>
                  </a:lnTo>
                  <a:lnTo>
                    <a:pt x="63" y="216"/>
                  </a:lnTo>
                  <a:lnTo>
                    <a:pt x="82" y="173"/>
                  </a:lnTo>
                  <a:lnTo>
                    <a:pt x="99" y="128"/>
                  </a:lnTo>
                  <a:lnTo>
                    <a:pt x="116" y="84"/>
                  </a:lnTo>
                  <a:lnTo>
                    <a:pt x="131" y="41"/>
                  </a:lnTo>
                  <a:lnTo>
                    <a:pt x="142" y="0"/>
                  </a:lnTo>
                  <a:lnTo>
                    <a:pt x="145" y="13"/>
                  </a:lnTo>
                  <a:lnTo>
                    <a:pt x="149" y="25"/>
                  </a:lnTo>
                  <a:lnTo>
                    <a:pt x="152" y="38"/>
                  </a:lnTo>
                  <a:lnTo>
                    <a:pt x="156" y="51"/>
                  </a:lnTo>
                  <a:close/>
                </a:path>
              </a:pathLst>
            </a:custGeom>
            <a:solidFill>
              <a:srgbClr val="FFDD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77" name="Freeform 171"/>
            <p:cNvSpPr>
              <a:spLocks noChangeAspect="1"/>
            </p:cNvSpPr>
            <p:nvPr/>
          </p:nvSpPr>
          <p:spPr bwMode="auto">
            <a:xfrm>
              <a:off x="1017" y="2384"/>
              <a:ext cx="74" cy="161"/>
            </a:xfrm>
            <a:custGeom>
              <a:avLst/>
              <a:gdLst>
                <a:gd name="T0" fmla="*/ 18 w 149"/>
                <a:gd name="T1" fmla="*/ 6 h 321"/>
                <a:gd name="T2" fmla="*/ 18 w 149"/>
                <a:gd name="T3" fmla="*/ 10 h 321"/>
                <a:gd name="T4" fmla="*/ 17 w 149"/>
                <a:gd name="T5" fmla="*/ 14 h 321"/>
                <a:gd name="T6" fmla="*/ 16 w 149"/>
                <a:gd name="T7" fmla="*/ 19 h 321"/>
                <a:gd name="T8" fmla="*/ 15 w 149"/>
                <a:gd name="T9" fmla="*/ 23 h 321"/>
                <a:gd name="T10" fmla="*/ 12 w 149"/>
                <a:gd name="T11" fmla="*/ 27 h 321"/>
                <a:gd name="T12" fmla="*/ 9 w 149"/>
                <a:gd name="T13" fmla="*/ 32 h 321"/>
                <a:gd name="T14" fmla="*/ 5 w 149"/>
                <a:gd name="T15" fmla="*/ 36 h 321"/>
                <a:gd name="T16" fmla="*/ 0 w 149"/>
                <a:gd name="T17" fmla="*/ 41 h 321"/>
                <a:gd name="T18" fmla="*/ 2 w 149"/>
                <a:gd name="T19" fmla="*/ 36 h 321"/>
                <a:gd name="T20" fmla="*/ 4 w 149"/>
                <a:gd name="T21" fmla="*/ 31 h 321"/>
                <a:gd name="T22" fmla="*/ 7 w 149"/>
                <a:gd name="T23" fmla="*/ 26 h 321"/>
                <a:gd name="T24" fmla="*/ 9 w 149"/>
                <a:gd name="T25" fmla="*/ 21 h 321"/>
                <a:gd name="T26" fmla="*/ 11 w 149"/>
                <a:gd name="T27" fmla="*/ 16 h 321"/>
                <a:gd name="T28" fmla="*/ 13 w 149"/>
                <a:gd name="T29" fmla="*/ 11 h 321"/>
                <a:gd name="T30" fmla="*/ 15 w 149"/>
                <a:gd name="T31" fmla="*/ 5 h 321"/>
                <a:gd name="T32" fmla="*/ 16 w 149"/>
                <a:gd name="T33" fmla="*/ 0 h 321"/>
                <a:gd name="T34" fmla="*/ 17 w 149"/>
                <a:gd name="T35" fmla="*/ 2 h 321"/>
                <a:gd name="T36" fmla="*/ 17 w 149"/>
                <a:gd name="T37" fmla="*/ 3 h 321"/>
                <a:gd name="T38" fmla="*/ 18 w 149"/>
                <a:gd name="T39" fmla="*/ 5 h 321"/>
                <a:gd name="T40" fmla="*/ 18 w 149"/>
                <a:gd name="T41" fmla="*/ 6 h 3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321">
                  <a:moveTo>
                    <a:pt x="149" y="47"/>
                  </a:moveTo>
                  <a:lnTo>
                    <a:pt x="146" y="78"/>
                  </a:lnTo>
                  <a:lnTo>
                    <a:pt x="142" y="112"/>
                  </a:lnTo>
                  <a:lnTo>
                    <a:pt x="134" y="145"/>
                  </a:lnTo>
                  <a:lnTo>
                    <a:pt x="121" y="181"/>
                  </a:lnTo>
                  <a:lnTo>
                    <a:pt x="103" y="215"/>
                  </a:lnTo>
                  <a:lnTo>
                    <a:pt x="77" y="251"/>
                  </a:lnTo>
                  <a:lnTo>
                    <a:pt x="44" y="287"/>
                  </a:lnTo>
                  <a:lnTo>
                    <a:pt x="0" y="321"/>
                  </a:lnTo>
                  <a:lnTo>
                    <a:pt x="20" y="286"/>
                  </a:lnTo>
                  <a:lnTo>
                    <a:pt x="39" y="246"/>
                  </a:lnTo>
                  <a:lnTo>
                    <a:pt x="59" y="207"/>
                  </a:lnTo>
                  <a:lnTo>
                    <a:pt x="77" y="166"/>
                  </a:lnTo>
                  <a:lnTo>
                    <a:pt x="95" y="124"/>
                  </a:lnTo>
                  <a:lnTo>
                    <a:pt x="110" y="82"/>
                  </a:lnTo>
                  <a:lnTo>
                    <a:pt x="123" y="40"/>
                  </a:lnTo>
                  <a:lnTo>
                    <a:pt x="135" y="0"/>
                  </a:lnTo>
                  <a:lnTo>
                    <a:pt x="138" y="11"/>
                  </a:lnTo>
                  <a:lnTo>
                    <a:pt x="142" y="24"/>
                  </a:lnTo>
                  <a:lnTo>
                    <a:pt x="145" y="36"/>
                  </a:lnTo>
                  <a:lnTo>
                    <a:pt x="149" y="47"/>
                  </a:lnTo>
                  <a:close/>
                </a:path>
              </a:pathLst>
            </a:custGeom>
            <a:solidFill>
              <a:srgbClr val="FFE2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78" name="Freeform 172"/>
            <p:cNvSpPr>
              <a:spLocks noChangeAspect="1"/>
            </p:cNvSpPr>
            <p:nvPr/>
          </p:nvSpPr>
          <p:spPr bwMode="auto">
            <a:xfrm>
              <a:off x="1019" y="2389"/>
              <a:ext cx="71" cy="153"/>
            </a:xfrm>
            <a:custGeom>
              <a:avLst/>
              <a:gdLst>
                <a:gd name="T0" fmla="*/ 18 w 140"/>
                <a:gd name="T1" fmla="*/ 6 h 305"/>
                <a:gd name="T2" fmla="*/ 18 w 140"/>
                <a:gd name="T3" fmla="*/ 10 h 305"/>
                <a:gd name="T4" fmla="*/ 17 w 140"/>
                <a:gd name="T5" fmla="*/ 13 h 305"/>
                <a:gd name="T6" fmla="*/ 16 w 140"/>
                <a:gd name="T7" fmla="*/ 18 h 305"/>
                <a:gd name="T8" fmla="*/ 15 w 140"/>
                <a:gd name="T9" fmla="*/ 22 h 305"/>
                <a:gd name="T10" fmla="*/ 12 w 140"/>
                <a:gd name="T11" fmla="*/ 26 h 305"/>
                <a:gd name="T12" fmla="*/ 9 w 140"/>
                <a:gd name="T13" fmla="*/ 30 h 305"/>
                <a:gd name="T14" fmla="*/ 5 w 140"/>
                <a:gd name="T15" fmla="*/ 35 h 305"/>
                <a:gd name="T16" fmla="*/ 0 w 140"/>
                <a:gd name="T17" fmla="*/ 39 h 305"/>
                <a:gd name="T18" fmla="*/ 3 w 140"/>
                <a:gd name="T19" fmla="*/ 34 h 305"/>
                <a:gd name="T20" fmla="*/ 5 w 140"/>
                <a:gd name="T21" fmla="*/ 30 h 305"/>
                <a:gd name="T22" fmla="*/ 7 w 140"/>
                <a:gd name="T23" fmla="*/ 25 h 305"/>
                <a:gd name="T24" fmla="*/ 10 w 140"/>
                <a:gd name="T25" fmla="*/ 20 h 305"/>
                <a:gd name="T26" fmla="*/ 12 w 140"/>
                <a:gd name="T27" fmla="*/ 15 h 305"/>
                <a:gd name="T28" fmla="*/ 14 w 140"/>
                <a:gd name="T29" fmla="*/ 10 h 305"/>
                <a:gd name="T30" fmla="*/ 15 w 140"/>
                <a:gd name="T31" fmla="*/ 5 h 305"/>
                <a:gd name="T32" fmla="*/ 17 w 140"/>
                <a:gd name="T33" fmla="*/ 0 h 305"/>
                <a:gd name="T34" fmla="*/ 17 w 140"/>
                <a:gd name="T35" fmla="*/ 2 h 305"/>
                <a:gd name="T36" fmla="*/ 17 w 140"/>
                <a:gd name="T37" fmla="*/ 3 h 305"/>
                <a:gd name="T38" fmla="*/ 18 w 140"/>
                <a:gd name="T39" fmla="*/ 4 h 305"/>
                <a:gd name="T40" fmla="*/ 18 w 140"/>
                <a:gd name="T41" fmla="*/ 6 h 3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0" h="305">
                  <a:moveTo>
                    <a:pt x="140" y="43"/>
                  </a:moveTo>
                  <a:lnTo>
                    <a:pt x="138" y="73"/>
                  </a:lnTo>
                  <a:lnTo>
                    <a:pt x="132" y="104"/>
                  </a:lnTo>
                  <a:lnTo>
                    <a:pt x="125" y="137"/>
                  </a:lnTo>
                  <a:lnTo>
                    <a:pt x="113" y="171"/>
                  </a:lnTo>
                  <a:lnTo>
                    <a:pt x="95" y="205"/>
                  </a:lnTo>
                  <a:lnTo>
                    <a:pt x="71" y="240"/>
                  </a:lnTo>
                  <a:lnTo>
                    <a:pt x="40" y="273"/>
                  </a:lnTo>
                  <a:lnTo>
                    <a:pt x="0" y="305"/>
                  </a:lnTo>
                  <a:lnTo>
                    <a:pt x="19" y="271"/>
                  </a:lnTo>
                  <a:lnTo>
                    <a:pt x="38" y="234"/>
                  </a:lnTo>
                  <a:lnTo>
                    <a:pt x="56" y="196"/>
                  </a:lnTo>
                  <a:lnTo>
                    <a:pt x="74" y="158"/>
                  </a:lnTo>
                  <a:lnTo>
                    <a:pt x="90" y="119"/>
                  </a:lnTo>
                  <a:lnTo>
                    <a:pt x="105" y="80"/>
                  </a:lnTo>
                  <a:lnTo>
                    <a:pt x="117" y="39"/>
                  </a:lnTo>
                  <a:lnTo>
                    <a:pt x="128" y="0"/>
                  </a:lnTo>
                  <a:lnTo>
                    <a:pt x="131" y="11"/>
                  </a:lnTo>
                  <a:lnTo>
                    <a:pt x="135" y="21"/>
                  </a:lnTo>
                  <a:lnTo>
                    <a:pt x="138" y="32"/>
                  </a:lnTo>
                  <a:lnTo>
                    <a:pt x="140" y="43"/>
                  </a:lnTo>
                  <a:close/>
                </a:path>
              </a:pathLst>
            </a:custGeom>
            <a:solidFill>
              <a:srgbClr val="FFE8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79" name="Freeform 173"/>
            <p:cNvSpPr>
              <a:spLocks noChangeAspect="1"/>
            </p:cNvSpPr>
            <p:nvPr/>
          </p:nvSpPr>
          <p:spPr bwMode="auto">
            <a:xfrm>
              <a:off x="1022" y="2393"/>
              <a:ext cx="67" cy="145"/>
            </a:xfrm>
            <a:custGeom>
              <a:avLst/>
              <a:gdLst>
                <a:gd name="T0" fmla="*/ 17 w 133"/>
                <a:gd name="T1" fmla="*/ 5 h 291"/>
                <a:gd name="T2" fmla="*/ 17 w 133"/>
                <a:gd name="T3" fmla="*/ 8 h 291"/>
                <a:gd name="T4" fmla="*/ 16 w 133"/>
                <a:gd name="T5" fmla="*/ 12 h 291"/>
                <a:gd name="T6" fmla="*/ 15 w 133"/>
                <a:gd name="T7" fmla="*/ 16 h 291"/>
                <a:gd name="T8" fmla="*/ 13 w 133"/>
                <a:gd name="T9" fmla="*/ 20 h 291"/>
                <a:gd name="T10" fmla="*/ 11 w 133"/>
                <a:gd name="T11" fmla="*/ 24 h 291"/>
                <a:gd name="T12" fmla="*/ 9 w 133"/>
                <a:gd name="T13" fmla="*/ 28 h 291"/>
                <a:gd name="T14" fmla="*/ 5 w 133"/>
                <a:gd name="T15" fmla="*/ 32 h 291"/>
                <a:gd name="T16" fmla="*/ 0 w 133"/>
                <a:gd name="T17" fmla="*/ 36 h 291"/>
                <a:gd name="T18" fmla="*/ 3 w 133"/>
                <a:gd name="T19" fmla="*/ 32 h 291"/>
                <a:gd name="T20" fmla="*/ 5 w 133"/>
                <a:gd name="T21" fmla="*/ 27 h 291"/>
                <a:gd name="T22" fmla="*/ 7 w 133"/>
                <a:gd name="T23" fmla="*/ 23 h 291"/>
                <a:gd name="T24" fmla="*/ 9 w 133"/>
                <a:gd name="T25" fmla="*/ 18 h 291"/>
                <a:gd name="T26" fmla="*/ 11 w 133"/>
                <a:gd name="T27" fmla="*/ 14 h 291"/>
                <a:gd name="T28" fmla="*/ 13 w 133"/>
                <a:gd name="T29" fmla="*/ 9 h 291"/>
                <a:gd name="T30" fmla="*/ 14 w 133"/>
                <a:gd name="T31" fmla="*/ 4 h 291"/>
                <a:gd name="T32" fmla="*/ 16 w 133"/>
                <a:gd name="T33" fmla="*/ 0 h 291"/>
                <a:gd name="T34" fmla="*/ 16 w 133"/>
                <a:gd name="T35" fmla="*/ 1 h 291"/>
                <a:gd name="T36" fmla="*/ 16 w 133"/>
                <a:gd name="T37" fmla="*/ 2 h 291"/>
                <a:gd name="T38" fmla="*/ 17 w 133"/>
                <a:gd name="T39" fmla="*/ 3 h 291"/>
                <a:gd name="T40" fmla="*/ 17 w 133"/>
                <a:gd name="T41" fmla="*/ 5 h 2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3" h="291">
                  <a:moveTo>
                    <a:pt x="133" y="41"/>
                  </a:moveTo>
                  <a:lnTo>
                    <a:pt x="130" y="69"/>
                  </a:lnTo>
                  <a:lnTo>
                    <a:pt x="124" y="99"/>
                  </a:lnTo>
                  <a:lnTo>
                    <a:pt x="117" y="132"/>
                  </a:lnTo>
                  <a:lnTo>
                    <a:pt x="104" y="164"/>
                  </a:lnTo>
                  <a:lnTo>
                    <a:pt x="88" y="196"/>
                  </a:lnTo>
                  <a:lnTo>
                    <a:pt x="66" y="228"/>
                  </a:lnTo>
                  <a:lnTo>
                    <a:pt x="36" y="259"/>
                  </a:lnTo>
                  <a:lnTo>
                    <a:pt x="0" y="291"/>
                  </a:lnTo>
                  <a:lnTo>
                    <a:pt x="18" y="257"/>
                  </a:lnTo>
                  <a:lnTo>
                    <a:pt x="35" y="223"/>
                  </a:lnTo>
                  <a:lnTo>
                    <a:pt x="53" y="188"/>
                  </a:lnTo>
                  <a:lnTo>
                    <a:pt x="69" y="151"/>
                  </a:lnTo>
                  <a:lnTo>
                    <a:pt x="85" y="114"/>
                  </a:lnTo>
                  <a:lnTo>
                    <a:pt x="99" y="77"/>
                  </a:lnTo>
                  <a:lnTo>
                    <a:pt x="110" y="39"/>
                  </a:lnTo>
                  <a:lnTo>
                    <a:pt x="121" y="0"/>
                  </a:lnTo>
                  <a:lnTo>
                    <a:pt x="124" y="11"/>
                  </a:lnTo>
                  <a:lnTo>
                    <a:pt x="127" y="20"/>
                  </a:lnTo>
                  <a:lnTo>
                    <a:pt x="131" y="30"/>
                  </a:lnTo>
                  <a:lnTo>
                    <a:pt x="133" y="41"/>
                  </a:lnTo>
                  <a:close/>
                </a:path>
              </a:pathLst>
            </a:custGeom>
            <a:solidFill>
              <a:srgbClr val="FFED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80" name="Freeform 174"/>
            <p:cNvSpPr>
              <a:spLocks noChangeAspect="1"/>
            </p:cNvSpPr>
            <p:nvPr/>
          </p:nvSpPr>
          <p:spPr bwMode="auto">
            <a:xfrm>
              <a:off x="1025" y="2398"/>
              <a:ext cx="64" cy="137"/>
            </a:xfrm>
            <a:custGeom>
              <a:avLst/>
              <a:gdLst>
                <a:gd name="T0" fmla="*/ 16 w 127"/>
                <a:gd name="T1" fmla="*/ 4 h 276"/>
                <a:gd name="T2" fmla="*/ 16 w 127"/>
                <a:gd name="T3" fmla="*/ 8 h 276"/>
                <a:gd name="T4" fmla="*/ 15 w 127"/>
                <a:gd name="T5" fmla="*/ 11 h 276"/>
                <a:gd name="T6" fmla="*/ 14 w 127"/>
                <a:gd name="T7" fmla="*/ 15 h 276"/>
                <a:gd name="T8" fmla="*/ 13 w 127"/>
                <a:gd name="T9" fmla="*/ 19 h 276"/>
                <a:gd name="T10" fmla="*/ 11 w 127"/>
                <a:gd name="T11" fmla="*/ 23 h 276"/>
                <a:gd name="T12" fmla="*/ 8 w 127"/>
                <a:gd name="T13" fmla="*/ 27 h 276"/>
                <a:gd name="T14" fmla="*/ 5 w 127"/>
                <a:gd name="T15" fmla="*/ 30 h 276"/>
                <a:gd name="T16" fmla="*/ 0 w 127"/>
                <a:gd name="T17" fmla="*/ 34 h 276"/>
                <a:gd name="T18" fmla="*/ 3 w 127"/>
                <a:gd name="T19" fmla="*/ 30 h 276"/>
                <a:gd name="T20" fmla="*/ 5 w 127"/>
                <a:gd name="T21" fmla="*/ 26 h 276"/>
                <a:gd name="T22" fmla="*/ 7 w 127"/>
                <a:gd name="T23" fmla="*/ 22 h 276"/>
                <a:gd name="T24" fmla="*/ 9 w 127"/>
                <a:gd name="T25" fmla="*/ 17 h 276"/>
                <a:gd name="T26" fmla="*/ 10 w 127"/>
                <a:gd name="T27" fmla="*/ 13 h 276"/>
                <a:gd name="T28" fmla="*/ 12 w 127"/>
                <a:gd name="T29" fmla="*/ 9 h 276"/>
                <a:gd name="T30" fmla="*/ 14 w 127"/>
                <a:gd name="T31" fmla="*/ 4 h 276"/>
                <a:gd name="T32" fmla="*/ 15 w 127"/>
                <a:gd name="T33" fmla="*/ 0 h 276"/>
                <a:gd name="T34" fmla="*/ 15 w 127"/>
                <a:gd name="T35" fmla="*/ 1 h 276"/>
                <a:gd name="T36" fmla="*/ 16 w 127"/>
                <a:gd name="T37" fmla="*/ 2 h 276"/>
                <a:gd name="T38" fmla="*/ 16 w 127"/>
                <a:gd name="T39" fmla="*/ 3 h 276"/>
                <a:gd name="T40" fmla="*/ 16 w 127"/>
                <a:gd name="T41" fmla="*/ 4 h 2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7" h="276">
                  <a:moveTo>
                    <a:pt x="127" y="36"/>
                  </a:moveTo>
                  <a:lnTo>
                    <a:pt x="122" y="64"/>
                  </a:lnTo>
                  <a:lnTo>
                    <a:pt x="117" y="93"/>
                  </a:lnTo>
                  <a:lnTo>
                    <a:pt x="109" y="123"/>
                  </a:lnTo>
                  <a:lnTo>
                    <a:pt x="98" y="154"/>
                  </a:lnTo>
                  <a:lnTo>
                    <a:pt x="82" y="186"/>
                  </a:lnTo>
                  <a:lnTo>
                    <a:pt x="61" y="217"/>
                  </a:lnTo>
                  <a:lnTo>
                    <a:pt x="35" y="247"/>
                  </a:lnTo>
                  <a:lnTo>
                    <a:pt x="0" y="276"/>
                  </a:lnTo>
                  <a:lnTo>
                    <a:pt x="18" y="244"/>
                  </a:lnTo>
                  <a:lnTo>
                    <a:pt x="35" y="211"/>
                  </a:lnTo>
                  <a:lnTo>
                    <a:pt x="51" y="178"/>
                  </a:lnTo>
                  <a:lnTo>
                    <a:pt x="66" y="144"/>
                  </a:lnTo>
                  <a:lnTo>
                    <a:pt x="80" y="110"/>
                  </a:lnTo>
                  <a:lnTo>
                    <a:pt x="94" y="74"/>
                  </a:lnTo>
                  <a:lnTo>
                    <a:pt x="105" y="38"/>
                  </a:lnTo>
                  <a:lnTo>
                    <a:pt x="114" y="0"/>
                  </a:lnTo>
                  <a:lnTo>
                    <a:pt x="118" y="10"/>
                  </a:lnTo>
                  <a:lnTo>
                    <a:pt x="121" y="18"/>
                  </a:lnTo>
                  <a:lnTo>
                    <a:pt x="125" y="27"/>
                  </a:lnTo>
                  <a:lnTo>
                    <a:pt x="127" y="36"/>
                  </a:lnTo>
                  <a:close/>
                </a:path>
              </a:pathLst>
            </a:custGeom>
            <a:solidFill>
              <a:srgbClr val="FFF2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81" name="Freeform 175"/>
            <p:cNvSpPr>
              <a:spLocks noChangeAspect="1"/>
            </p:cNvSpPr>
            <p:nvPr/>
          </p:nvSpPr>
          <p:spPr bwMode="auto">
            <a:xfrm>
              <a:off x="1028" y="2402"/>
              <a:ext cx="60" cy="130"/>
            </a:xfrm>
            <a:custGeom>
              <a:avLst/>
              <a:gdLst>
                <a:gd name="T0" fmla="*/ 15 w 120"/>
                <a:gd name="T1" fmla="*/ 4 h 261"/>
                <a:gd name="T2" fmla="*/ 15 w 120"/>
                <a:gd name="T3" fmla="*/ 7 h 261"/>
                <a:gd name="T4" fmla="*/ 14 w 120"/>
                <a:gd name="T5" fmla="*/ 10 h 261"/>
                <a:gd name="T6" fmla="*/ 13 w 120"/>
                <a:gd name="T7" fmla="*/ 14 h 261"/>
                <a:gd name="T8" fmla="*/ 12 w 120"/>
                <a:gd name="T9" fmla="*/ 18 h 261"/>
                <a:gd name="T10" fmla="*/ 10 w 120"/>
                <a:gd name="T11" fmla="*/ 22 h 261"/>
                <a:gd name="T12" fmla="*/ 8 w 120"/>
                <a:gd name="T13" fmla="*/ 25 h 261"/>
                <a:gd name="T14" fmla="*/ 4 w 120"/>
                <a:gd name="T15" fmla="*/ 29 h 261"/>
                <a:gd name="T16" fmla="*/ 0 w 120"/>
                <a:gd name="T17" fmla="*/ 32 h 261"/>
                <a:gd name="T18" fmla="*/ 2 w 120"/>
                <a:gd name="T19" fmla="*/ 28 h 261"/>
                <a:gd name="T20" fmla="*/ 4 w 120"/>
                <a:gd name="T21" fmla="*/ 25 h 261"/>
                <a:gd name="T22" fmla="*/ 6 w 120"/>
                <a:gd name="T23" fmla="*/ 21 h 261"/>
                <a:gd name="T24" fmla="*/ 8 w 120"/>
                <a:gd name="T25" fmla="*/ 17 h 261"/>
                <a:gd name="T26" fmla="*/ 10 w 120"/>
                <a:gd name="T27" fmla="*/ 13 h 261"/>
                <a:gd name="T28" fmla="*/ 11 w 120"/>
                <a:gd name="T29" fmla="*/ 9 h 261"/>
                <a:gd name="T30" fmla="*/ 13 w 120"/>
                <a:gd name="T31" fmla="*/ 4 h 261"/>
                <a:gd name="T32" fmla="*/ 14 w 120"/>
                <a:gd name="T33" fmla="*/ 0 h 261"/>
                <a:gd name="T34" fmla="*/ 14 w 120"/>
                <a:gd name="T35" fmla="*/ 1 h 261"/>
                <a:gd name="T36" fmla="*/ 15 w 120"/>
                <a:gd name="T37" fmla="*/ 2 h 261"/>
                <a:gd name="T38" fmla="*/ 15 w 120"/>
                <a:gd name="T39" fmla="*/ 3 h 261"/>
                <a:gd name="T40" fmla="*/ 15 w 120"/>
                <a:gd name="T41" fmla="*/ 4 h 2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0" h="261">
                  <a:moveTo>
                    <a:pt x="120" y="33"/>
                  </a:moveTo>
                  <a:lnTo>
                    <a:pt x="115" y="59"/>
                  </a:lnTo>
                  <a:lnTo>
                    <a:pt x="110" y="87"/>
                  </a:lnTo>
                  <a:lnTo>
                    <a:pt x="102" y="117"/>
                  </a:lnTo>
                  <a:lnTo>
                    <a:pt x="90" y="147"/>
                  </a:lnTo>
                  <a:lnTo>
                    <a:pt x="75" y="177"/>
                  </a:lnTo>
                  <a:lnTo>
                    <a:pt x="57" y="206"/>
                  </a:lnTo>
                  <a:lnTo>
                    <a:pt x="31" y="234"/>
                  </a:lnTo>
                  <a:lnTo>
                    <a:pt x="0" y="261"/>
                  </a:lnTo>
                  <a:lnTo>
                    <a:pt x="16" y="230"/>
                  </a:lnTo>
                  <a:lnTo>
                    <a:pt x="31" y="200"/>
                  </a:lnTo>
                  <a:lnTo>
                    <a:pt x="47" y="169"/>
                  </a:lnTo>
                  <a:lnTo>
                    <a:pt x="61" y="138"/>
                  </a:lnTo>
                  <a:lnTo>
                    <a:pt x="75" y="105"/>
                  </a:lnTo>
                  <a:lnTo>
                    <a:pt x="88" y="72"/>
                  </a:lnTo>
                  <a:lnTo>
                    <a:pt x="99" y="37"/>
                  </a:lnTo>
                  <a:lnTo>
                    <a:pt x="108" y="0"/>
                  </a:lnTo>
                  <a:lnTo>
                    <a:pt x="111" y="9"/>
                  </a:lnTo>
                  <a:lnTo>
                    <a:pt x="114" y="17"/>
                  </a:lnTo>
                  <a:lnTo>
                    <a:pt x="116" y="25"/>
                  </a:lnTo>
                  <a:lnTo>
                    <a:pt x="120" y="33"/>
                  </a:lnTo>
                  <a:close/>
                </a:path>
              </a:pathLst>
            </a:custGeom>
            <a:solidFill>
              <a:srgbClr val="FFF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82" name="Freeform 176"/>
            <p:cNvSpPr>
              <a:spLocks noChangeAspect="1"/>
            </p:cNvSpPr>
            <p:nvPr/>
          </p:nvSpPr>
          <p:spPr bwMode="auto">
            <a:xfrm>
              <a:off x="1031" y="2406"/>
              <a:ext cx="56" cy="122"/>
            </a:xfrm>
            <a:custGeom>
              <a:avLst/>
              <a:gdLst>
                <a:gd name="T0" fmla="*/ 14 w 113"/>
                <a:gd name="T1" fmla="*/ 4 h 244"/>
                <a:gd name="T2" fmla="*/ 13 w 113"/>
                <a:gd name="T3" fmla="*/ 7 h 244"/>
                <a:gd name="T4" fmla="*/ 12 w 113"/>
                <a:gd name="T5" fmla="*/ 10 h 244"/>
                <a:gd name="T6" fmla="*/ 11 w 113"/>
                <a:gd name="T7" fmla="*/ 14 h 244"/>
                <a:gd name="T8" fmla="*/ 10 w 113"/>
                <a:gd name="T9" fmla="*/ 18 h 244"/>
                <a:gd name="T10" fmla="*/ 8 w 113"/>
                <a:gd name="T11" fmla="*/ 21 h 244"/>
                <a:gd name="T12" fmla="*/ 6 w 113"/>
                <a:gd name="T13" fmla="*/ 25 h 244"/>
                <a:gd name="T14" fmla="*/ 3 w 113"/>
                <a:gd name="T15" fmla="*/ 28 h 244"/>
                <a:gd name="T16" fmla="*/ 0 w 113"/>
                <a:gd name="T17" fmla="*/ 31 h 244"/>
                <a:gd name="T18" fmla="*/ 1 w 113"/>
                <a:gd name="T19" fmla="*/ 27 h 244"/>
                <a:gd name="T20" fmla="*/ 3 w 113"/>
                <a:gd name="T21" fmla="*/ 24 h 244"/>
                <a:gd name="T22" fmla="*/ 5 w 113"/>
                <a:gd name="T23" fmla="*/ 20 h 244"/>
                <a:gd name="T24" fmla="*/ 7 w 113"/>
                <a:gd name="T25" fmla="*/ 17 h 244"/>
                <a:gd name="T26" fmla="*/ 8 w 113"/>
                <a:gd name="T27" fmla="*/ 13 h 244"/>
                <a:gd name="T28" fmla="*/ 10 w 113"/>
                <a:gd name="T29" fmla="*/ 9 h 244"/>
                <a:gd name="T30" fmla="*/ 11 w 113"/>
                <a:gd name="T31" fmla="*/ 5 h 244"/>
                <a:gd name="T32" fmla="*/ 12 w 113"/>
                <a:gd name="T33" fmla="*/ 0 h 244"/>
                <a:gd name="T34" fmla="*/ 13 w 113"/>
                <a:gd name="T35" fmla="*/ 1 h 244"/>
                <a:gd name="T36" fmla="*/ 13 w 113"/>
                <a:gd name="T37" fmla="*/ 2 h 244"/>
                <a:gd name="T38" fmla="*/ 13 w 113"/>
                <a:gd name="T39" fmla="*/ 3 h 244"/>
                <a:gd name="T40" fmla="*/ 14 w 113"/>
                <a:gd name="T41" fmla="*/ 4 h 2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3" h="244">
                  <a:moveTo>
                    <a:pt x="113" y="29"/>
                  </a:moveTo>
                  <a:lnTo>
                    <a:pt x="107" y="54"/>
                  </a:lnTo>
                  <a:lnTo>
                    <a:pt x="101" y="80"/>
                  </a:lnTo>
                  <a:lnTo>
                    <a:pt x="92" y="108"/>
                  </a:lnTo>
                  <a:lnTo>
                    <a:pt x="82" y="137"/>
                  </a:lnTo>
                  <a:lnTo>
                    <a:pt x="68" y="166"/>
                  </a:lnTo>
                  <a:lnTo>
                    <a:pt x="51" y="193"/>
                  </a:lnTo>
                  <a:lnTo>
                    <a:pt x="28" y="220"/>
                  </a:lnTo>
                  <a:lnTo>
                    <a:pt x="0" y="244"/>
                  </a:lnTo>
                  <a:lnTo>
                    <a:pt x="15" y="214"/>
                  </a:lnTo>
                  <a:lnTo>
                    <a:pt x="30" y="185"/>
                  </a:lnTo>
                  <a:lnTo>
                    <a:pt x="44" y="158"/>
                  </a:lnTo>
                  <a:lnTo>
                    <a:pt x="57" y="129"/>
                  </a:lnTo>
                  <a:lnTo>
                    <a:pt x="70" y="99"/>
                  </a:lnTo>
                  <a:lnTo>
                    <a:pt x="82" y="69"/>
                  </a:lnTo>
                  <a:lnTo>
                    <a:pt x="92" y="35"/>
                  </a:lnTo>
                  <a:lnTo>
                    <a:pt x="101" y="0"/>
                  </a:lnTo>
                  <a:lnTo>
                    <a:pt x="104" y="7"/>
                  </a:lnTo>
                  <a:lnTo>
                    <a:pt x="107" y="14"/>
                  </a:lnTo>
                  <a:lnTo>
                    <a:pt x="109" y="20"/>
                  </a:lnTo>
                  <a:lnTo>
                    <a:pt x="113" y="29"/>
                  </a:lnTo>
                  <a:close/>
                </a:path>
              </a:pathLst>
            </a:custGeom>
            <a:solidFill>
              <a:srgbClr val="FFF9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83" name="Freeform 177"/>
            <p:cNvSpPr>
              <a:spLocks noChangeAspect="1"/>
            </p:cNvSpPr>
            <p:nvPr/>
          </p:nvSpPr>
          <p:spPr bwMode="auto">
            <a:xfrm>
              <a:off x="1034" y="2410"/>
              <a:ext cx="52" cy="115"/>
            </a:xfrm>
            <a:custGeom>
              <a:avLst/>
              <a:gdLst>
                <a:gd name="T0" fmla="*/ 13 w 104"/>
                <a:gd name="T1" fmla="*/ 4 h 229"/>
                <a:gd name="T2" fmla="*/ 13 w 104"/>
                <a:gd name="T3" fmla="*/ 7 h 229"/>
                <a:gd name="T4" fmla="*/ 12 w 104"/>
                <a:gd name="T5" fmla="*/ 10 h 229"/>
                <a:gd name="T6" fmla="*/ 11 w 104"/>
                <a:gd name="T7" fmla="*/ 13 h 229"/>
                <a:gd name="T8" fmla="*/ 10 w 104"/>
                <a:gd name="T9" fmla="*/ 17 h 229"/>
                <a:gd name="T10" fmla="*/ 8 w 104"/>
                <a:gd name="T11" fmla="*/ 20 h 229"/>
                <a:gd name="T12" fmla="*/ 6 w 104"/>
                <a:gd name="T13" fmla="*/ 23 h 229"/>
                <a:gd name="T14" fmla="*/ 3 w 104"/>
                <a:gd name="T15" fmla="*/ 26 h 229"/>
                <a:gd name="T16" fmla="*/ 0 w 104"/>
                <a:gd name="T17" fmla="*/ 29 h 229"/>
                <a:gd name="T18" fmla="*/ 2 w 104"/>
                <a:gd name="T19" fmla="*/ 25 h 229"/>
                <a:gd name="T20" fmla="*/ 4 w 104"/>
                <a:gd name="T21" fmla="*/ 22 h 229"/>
                <a:gd name="T22" fmla="*/ 6 w 104"/>
                <a:gd name="T23" fmla="*/ 19 h 229"/>
                <a:gd name="T24" fmla="*/ 7 w 104"/>
                <a:gd name="T25" fmla="*/ 16 h 229"/>
                <a:gd name="T26" fmla="*/ 9 w 104"/>
                <a:gd name="T27" fmla="*/ 12 h 229"/>
                <a:gd name="T28" fmla="*/ 10 w 104"/>
                <a:gd name="T29" fmla="*/ 9 h 229"/>
                <a:gd name="T30" fmla="*/ 11 w 104"/>
                <a:gd name="T31" fmla="*/ 5 h 229"/>
                <a:gd name="T32" fmla="*/ 12 w 104"/>
                <a:gd name="T33" fmla="*/ 0 h 229"/>
                <a:gd name="T34" fmla="*/ 13 w 104"/>
                <a:gd name="T35" fmla="*/ 4 h 2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4" h="229">
                  <a:moveTo>
                    <a:pt x="104" y="25"/>
                  </a:moveTo>
                  <a:lnTo>
                    <a:pt x="99" y="49"/>
                  </a:lnTo>
                  <a:lnTo>
                    <a:pt x="92" y="75"/>
                  </a:lnTo>
                  <a:lnTo>
                    <a:pt x="84" y="101"/>
                  </a:lnTo>
                  <a:lnTo>
                    <a:pt x="73" y="129"/>
                  </a:lnTo>
                  <a:lnTo>
                    <a:pt x="61" y="155"/>
                  </a:lnTo>
                  <a:lnTo>
                    <a:pt x="45" y="182"/>
                  </a:lnTo>
                  <a:lnTo>
                    <a:pt x="24" y="206"/>
                  </a:lnTo>
                  <a:lnTo>
                    <a:pt x="0" y="229"/>
                  </a:lnTo>
                  <a:lnTo>
                    <a:pt x="13" y="200"/>
                  </a:lnTo>
                  <a:lnTo>
                    <a:pt x="27" y="174"/>
                  </a:lnTo>
                  <a:lnTo>
                    <a:pt x="41" y="148"/>
                  </a:lnTo>
                  <a:lnTo>
                    <a:pt x="54" y="122"/>
                  </a:lnTo>
                  <a:lnTo>
                    <a:pt x="65" y="95"/>
                  </a:lnTo>
                  <a:lnTo>
                    <a:pt x="76" y="67"/>
                  </a:lnTo>
                  <a:lnTo>
                    <a:pt x="86" y="34"/>
                  </a:lnTo>
                  <a:lnTo>
                    <a:pt x="94" y="0"/>
                  </a:lnTo>
                  <a:lnTo>
                    <a:pt x="104" y="25"/>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84" name="Freeform 178"/>
            <p:cNvSpPr>
              <a:spLocks noChangeAspect="1"/>
            </p:cNvSpPr>
            <p:nvPr/>
          </p:nvSpPr>
          <p:spPr bwMode="auto">
            <a:xfrm>
              <a:off x="821" y="2419"/>
              <a:ext cx="84" cy="311"/>
            </a:xfrm>
            <a:custGeom>
              <a:avLst/>
              <a:gdLst>
                <a:gd name="T0" fmla="*/ 16 w 168"/>
                <a:gd name="T1" fmla="*/ 16 h 621"/>
                <a:gd name="T2" fmla="*/ 17 w 168"/>
                <a:gd name="T3" fmla="*/ 1 h 621"/>
                <a:gd name="T4" fmla="*/ 21 w 168"/>
                <a:gd name="T5" fmla="*/ 0 h 621"/>
                <a:gd name="T6" fmla="*/ 21 w 168"/>
                <a:gd name="T7" fmla="*/ 7 h 621"/>
                <a:gd name="T8" fmla="*/ 9 w 168"/>
                <a:gd name="T9" fmla="*/ 78 h 621"/>
                <a:gd name="T10" fmla="*/ 0 w 168"/>
                <a:gd name="T11" fmla="*/ 77 h 621"/>
                <a:gd name="T12" fmla="*/ 1 w 168"/>
                <a:gd name="T13" fmla="*/ 77 h 621"/>
                <a:gd name="T14" fmla="*/ 2 w 168"/>
                <a:gd name="T15" fmla="*/ 76 h 621"/>
                <a:gd name="T16" fmla="*/ 3 w 168"/>
                <a:gd name="T17" fmla="*/ 74 h 621"/>
                <a:gd name="T18" fmla="*/ 4 w 168"/>
                <a:gd name="T19" fmla="*/ 72 h 621"/>
                <a:gd name="T20" fmla="*/ 6 w 168"/>
                <a:gd name="T21" fmla="*/ 70 h 621"/>
                <a:gd name="T22" fmla="*/ 7 w 168"/>
                <a:gd name="T23" fmla="*/ 68 h 621"/>
                <a:gd name="T24" fmla="*/ 8 w 168"/>
                <a:gd name="T25" fmla="*/ 66 h 621"/>
                <a:gd name="T26" fmla="*/ 9 w 168"/>
                <a:gd name="T27" fmla="*/ 65 h 621"/>
                <a:gd name="T28" fmla="*/ 9 w 168"/>
                <a:gd name="T29" fmla="*/ 58 h 621"/>
                <a:gd name="T30" fmla="*/ 10 w 168"/>
                <a:gd name="T31" fmla="*/ 50 h 621"/>
                <a:gd name="T32" fmla="*/ 11 w 168"/>
                <a:gd name="T33" fmla="*/ 42 h 621"/>
                <a:gd name="T34" fmla="*/ 12 w 168"/>
                <a:gd name="T35" fmla="*/ 35 h 621"/>
                <a:gd name="T36" fmla="*/ 13 w 168"/>
                <a:gd name="T37" fmla="*/ 28 h 621"/>
                <a:gd name="T38" fmla="*/ 15 w 168"/>
                <a:gd name="T39" fmla="*/ 22 h 621"/>
                <a:gd name="T40" fmla="*/ 16 w 168"/>
                <a:gd name="T41" fmla="*/ 18 h 621"/>
                <a:gd name="T42" fmla="*/ 16 w 168"/>
                <a:gd name="T43" fmla="*/ 16 h 6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8" h="621">
                  <a:moveTo>
                    <a:pt x="127" y="123"/>
                  </a:moveTo>
                  <a:lnTo>
                    <a:pt x="134" y="5"/>
                  </a:lnTo>
                  <a:lnTo>
                    <a:pt x="168" y="0"/>
                  </a:lnTo>
                  <a:lnTo>
                    <a:pt x="162" y="51"/>
                  </a:lnTo>
                  <a:lnTo>
                    <a:pt x="71" y="621"/>
                  </a:lnTo>
                  <a:lnTo>
                    <a:pt x="0" y="612"/>
                  </a:lnTo>
                  <a:lnTo>
                    <a:pt x="2" y="610"/>
                  </a:lnTo>
                  <a:lnTo>
                    <a:pt x="9" y="601"/>
                  </a:lnTo>
                  <a:lnTo>
                    <a:pt x="19" y="590"/>
                  </a:lnTo>
                  <a:lnTo>
                    <a:pt x="31" y="576"/>
                  </a:lnTo>
                  <a:lnTo>
                    <a:pt x="43" y="560"/>
                  </a:lnTo>
                  <a:lnTo>
                    <a:pt x="54" y="544"/>
                  </a:lnTo>
                  <a:lnTo>
                    <a:pt x="62" y="528"/>
                  </a:lnTo>
                  <a:lnTo>
                    <a:pt x="65" y="513"/>
                  </a:lnTo>
                  <a:lnTo>
                    <a:pt x="72" y="459"/>
                  </a:lnTo>
                  <a:lnTo>
                    <a:pt x="79" y="399"/>
                  </a:lnTo>
                  <a:lnTo>
                    <a:pt x="88" y="335"/>
                  </a:lnTo>
                  <a:lnTo>
                    <a:pt x="96" y="273"/>
                  </a:lnTo>
                  <a:lnTo>
                    <a:pt x="104" y="217"/>
                  </a:lnTo>
                  <a:lnTo>
                    <a:pt x="114" y="169"/>
                  </a:lnTo>
                  <a:lnTo>
                    <a:pt x="121" y="137"/>
                  </a:lnTo>
                  <a:lnTo>
                    <a:pt x="127" y="123"/>
                  </a:lnTo>
                  <a:close/>
                </a:path>
              </a:pathLst>
            </a:custGeom>
            <a:solidFill>
              <a:srgbClr val="FFE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85" name="Freeform 179"/>
            <p:cNvSpPr>
              <a:spLocks noChangeAspect="1"/>
            </p:cNvSpPr>
            <p:nvPr/>
          </p:nvSpPr>
          <p:spPr bwMode="auto">
            <a:xfrm>
              <a:off x="868" y="2421"/>
              <a:ext cx="51" cy="313"/>
            </a:xfrm>
            <a:custGeom>
              <a:avLst/>
              <a:gdLst>
                <a:gd name="T0" fmla="*/ 9 w 101"/>
                <a:gd name="T1" fmla="*/ 16 h 626"/>
                <a:gd name="T2" fmla="*/ 11 w 101"/>
                <a:gd name="T3" fmla="*/ 1 h 626"/>
                <a:gd name="T4" fmla="*/ 13 w 101"/>
                <a:gd name="T5" fmla="*/ 0 h 626"/>
                <a:gd name="T6" fmla="*/ 12 w 101"/>
                <a:gd name="T7" fmla="*/ 7 h 626"/>
                <a:gd name="T8" fmla="*/ 5 w 101"/>
                <a:gd name="T9" fmla="*/ 70 h 626"/>
                <a:gd name="T10" fmla="*/ 8 w 101"/>
                <a:gd name="T11" fmla="*/ 79 h 626"/>
                <a:gd name="T12" fmla="*/ 0 w 101"/>
                <a:gd name="T13" fmla="*/ 78 h 626"/>
                <a:gd name="T14" fmla="*/ 1 w 101"/>
                <a:gd name="T15" fmla="*/ 75 h 626"/>
                <a:gd name="T16" fmla="*/ 2 w 101"/>
                <a:gd name="T17" fmla="*/ 68 h 626"/>
                <a:gd name="T18" fmla="*/ 3 w 101"/>
                <a:gd name="T19" fmla="*/ 59 h 626"/>
                <a:gd name="T20" fmla="*/ 4 w 101"/>
                <a:gd name="T21" fmla="*/ 47 h 626"/>
                <a:gd name="T22" fmla="*/ 6 w 101"/>
                <a:gd name="T23" fmla="*/ 36 h 626"/>
                <a:gd name="T24" fmla="*/ 7 w 101"/>
                <a:gd name="T25" fmla="*/ 26 h 626"/>
                <a:gd name="T26" fmla="*/ 8 w 101"/>
                <a:gd name="T27" fmla="*/ 19 h 626"/>
                <a:gd name="T28" fmla="*/ 9 w 101"/>
                <a:gd name="T29" fmla="*/ 16 h 6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1" h="626">
                  <a:moveTo>
                    <a:pt x="70" y="123"/>
                  </a:moveTo>
                  <a:lnTo>
                    <a:pt x="81" y="5"/>
                  </a:lnTo>
                  <a:lnTo>
                    <a:pt x="101" y="0"/>
                  </a:lnTo>
                  <a:lnTo>
                    <a:pt x="95" y="49"/>
                  </a:lnTo>
                  <a:lnTo>
                    <a:pt x="34" y="553"/>
                  </a:lnTo>
                  <a:lnTo>
                    <a:pt x="64" y="626"/>
                  </a:lnTo>
                  <a:lnTo>
                    <a:pt x="0" y="618"/>
                  </a:lnTo>
                  <a:lnTo>
                    <a:pt x="2" y="597"/>
                  </a:lnTo>
                  <a:lnTo>
                    <a:pt x="9" y="542"/>
                  </a:lnTo>
                  <a:lnTo>
                    <a:pt x="18" y="465"/>
                  </a:lnTo>
                  <a:lnTo>
                    <a:pt x="30" y="375"/>
                  </a:lnTo>
                  <a:lnTo>
                    <a:pt x="42" y="285"/>
                  </a:lnTo>
                  <a:lnTo>
                    <a:pt x="54" y="206"/>
                  </a:lnTo>
                  <a:lnTo>
                    <a:pt x="63" y="148"/>
                  </a:lnTo>
                  <a:lnTo>
                    <a:pt x="70" y="123"/>
                  </a:lnTo>
                  <a:close/>
                </a:path>
              </a:pathLst>
            </a:custGeom>
            <a:solidFill>
              <a:srgbClr val="FFE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86" name="Freeform 180"/>
            <p:cNvSpPr>
              <a:spLocks noChangeAspect="1"/>
            </p:cNvSpPr>
            <p:nvPr/>
          </p:nvSpPr>
          <p:spPr bwMode="auto">
            <a:xfrm>
              <a:off x="757" y="2721"/>
              <a:ext cx="187" cy="132"/>
            </a:xfrm>
            <a:custGeom>
              <a:avLst/>
              <a:gdLst>
                <a:gd name="T0" fmla="*/ 1 w 374"/>
                <a:gd name="T1" fmla="*/ 0 h 264"/>
                <a:gd name="T2" fmla="*/ 47 w 374"/>
                <a:gd name="T3" fmla="*/ 6 h 264"/>
                <a:gd name="T4" fmla="*/ 46 w 374"/>
                <a:gd name="T5" fmla="*/ 8 h 264"/>
                <a:gd name="T6" fmla="*/ 45 w 374"/>
                <a:gd name="T7" fmla="*/ 12 h 264"/>
                <a:gd name="T8" fmla="*/ 42 w 374"/>
                <a:gd name="T9" fmla="*/ 13 h 264"/>
                <a:gd name="T10" fmla="*/ 42 w 374"/>
                <a:gd name="T11" fmla="*/ 15 h 264"/>
                <a:gd name="T12" fmla="*/ 44 w 374"/>
                <a:gd name="T13" fmla="*/ 15 h 264"/>
                <a:gd name="T14" fmla="*/ 44 w 374"/>
                <a:gd name="T15" fmla="*/ 18 h 264"/>
                <a:gd name="T16" fmla="*/ 42 w 374"/>
                <a:gd name="T17" fmla="*/ 18 h 264"/>
                <a:gd name="T18" fmla="*/ 43 w 374"/>
                <a:gd name="T19" fmla="*/ 20 h 264"/>
                <a:gd name="T20" fmla="*/ 43 w 374"/>
                <a:gd name="T21" fmla="*/ 22 h 264"/>
                <a:gd name="T22" fmla="*/ 42 w 374"/>
                <a:gd name="T23" fmla="*/ 24 h 264"/>
                <a:gd name="T24" fmla="*/ 43 w 374"/>
                <a:gd name="T25" fmla="*/ 25 h 264"/>
                <a:gd name="T26" fmla="*/ 42 w 374"/>
                <a:gd name="T27" fmla="*/ 27 h 264"/>
                <a:gd name="T28" fmla="*/ 41 w 374"/>
                <a:gd name="T29" fmla="*/ 29 h 264"/>
                <a:gd name="T30" fmla="*/ 40 w 374"/>
                <a:gd name="T31" fmla="*/ 31 h 264"/>
                <a:gd name="T32" fmla="*/ 38 w 374"/>
                <a:gd name="T33" fmla="*/ 33 h 264"/>
                <a:gd name="T34" fmla="*/ 37 w 374"/>
                <a:gd name="T35" fmla="*/ 33 h 264"/>
                <a:gd name="T36" fmla="*/ 35 w 374"/>
                <a:gd name="T37" fmla="*/ 33 h 264"/>
                <a:gd name="T38" fmla="*/ 33 w 374"/>
                <a:gd name="T39" fmla="*/ 33 h 264"/>
                <a:gd name="T40" fmla="*/ 31 w 374"/>
                <a:gd name="T41" fmla="*/ 33 h 264"/>
                <a:gd name="T42" fmla="*/ 28 w 374"/>
                <a:gd name="T43" fmla="*/ 33 h 264"/>
                <a:gd name="T44" fmla="*/ 26 w 374"/>
                <a:gd name="T45" fmla="*/ 33 h 264"/>
                <a:gd name="T46" fmla="*/ 23 w 374"/>
                <a:gd name="T47" fmla="*/ 33 h 264"/>
                <a:gd name="T48" fmla="*/ 21 w 374"/>
                <a:gd name="T49" fmla="*/ 33 h 264"/>
                <a:gd name="T50" fmla="*/ 18 w 374"/>
                <a:gd name="T51" fmla="*/ 32 h 264"/>
                <a:gd name="T52" fmla="*/ 15 w 374"/>
                <a:gd name="T53" fmla="*/ 32 h 264"/>
                <a:gd name="T54" fmla="*/ 13 w 374"/>
                <a:gd name="T55" fmla="*/ 31 h 264"/>
                <a:gd name="T56" fmla="*/ 11 w 374"/>
                <a:gd name="T57" fmla="*/ 31 h 264"/>
                <a:gd name="T58" fmla="*/ 9 w 374"/>
                <a:gd name="T59" fmla="*/ 30 h 264"/>
                <a:gd name="T60" fmla="*/ 7 w 374"/>
                <a:gd name="T61" fmla="*/ 30 h 264"/>
                <a:gd name="T62" fmla="*/ 5 w 374"/>
                <a:gd name="T63" fmla="*/ 29 h 264"/>
                <a:gd name="T64" fmla="*/ 4 w 374"/>
                <a:gd name="T65" fmla="*/ 28 h 264"/>
                <a:gd name="T66" fmla="*/ 3 w 374"/>
                <a:gd name="T67" fmla="*/ 27 h 264"/>
                <a:gd name="T68" fmla="*/ 3 w 374"/>
                <a:gd name="T69" fmla="*/ 25 h 264"/>
                <a:gd name="T70" fmla="*/ 3 w 374"/>
                <a:gd name="T71" fmla="*/ 24 h 264"/>
                <a:gd name="T72" fmla="*/ 3 w 374"/>
                <a:gd name="T73" fmla="*/ 23 h 264"/>
                <a:gd name="T74" fmla="*/ 1 w 374"/>
                <a:gd name="T75" fmla="*/ 22 h 264"/>
                <a:gd name="T76" fmla="*/ 1 w 374"/>
                <a:gd name="T77" fmla="*/ 20 h 264"/>
                <a:gd name="T78" fmla="*/ 4 w 374"/>
                <a:gd name="T79" fmla="*/ 19 h 264"/>
                <a:gd name="T80" fmla="*/ 0 w 374"/>
                <a:gd name="T81" fmla="*/ 18 h 264"/>
                <a:gd name="T82" fmla="*/ 1 w 374"/>
                <a:gd name="T83" fmla="*/ 15 h 264"/>
                <a:gd name="T84" fmla="*/ 3 w 374"/>
                <a:gd name="T85" fmla="*/ 15 h 264"/>
                <a:gd name="T86" fmla="*/ 1 w 374"/>
                <a:gd name="T87" fmla="*/ 13 h 264"/>
                <a:gd name="T88" fmla="*/ 1 w 374"/>
                <a:gd name="T89" fmla="*/ 11 h 264"/>
                <a:gd name="T90" fmla="*/ 4 w 374"/>
                <a:gd name="T91" fmla="*/ 10 h 264"/>
                <a:gd name="T92" fmla="*/ 4 w 374"/>
                <a:gd name="T93" fmla="*/ 8 h 264"/>
                <a:gd name="T94" fmla="*/ 2 w 374"/>
                <a:gd name="T95" fmla="*/ 7 h 264"/>
                <a:gd name="T96" fmla="*/ 2 w 374"/>
                <a:gd name="T97" fmla="*/ 4 h 264"/>
                <a:gd name="T98" fmla="*/ 1 w 374"/>
                <a:gd name="T99" fmla="*/ 0 h 2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74" h="264">
                  <a:moveTo>
                    <a:pt x="3" y="0"/>
                  </a:moveTo>
                  <a:lnTo>
                    <a:pt x="374" y="48"/>
                  </a:lnTo>
                  <a:lnTo>
                    <a:pt x="361" y="63"/>
                  </a:lnTo>
                  <a:lnTo>
                    <a:pt x="353" y="95"/>
                  </a:lnTo>
                  <a:lnTo>
                    <a:pt x="334" y="102"/>
                  </a:lnTo>
                  <a:lnTo>
                    <a:pt x="331" y="116"/>
                  </a:lnTo>
                  <a:lnTo>
                    <a:pt x="352" y="118"/>
                  </a:lnTo>
                  <a:lnTo>
                    <a:pt x="347" y="142"/>
                  </a:lnTo>
                  <a:lnTo>
                    <a:pt x="331" y="144"/>
                  </a:lnTo>
                  <a:lnTo>
                    <a:pt x="343" y="160"/>
                  </a:lnTo>
                  <a:lnTo>
                    <a:pt x="342" y="176"/>
                  </a:lnTo>
                  <a:lnTo>
                    <a:pt x="329" y="185"/>
                  </a:lnTo>
                  <a:lnTo>
                    <a:pt x="342" y="199"/>
                  </a:lnTo>
                  <a:lnTo>
                    <a:pt x="336" y="214"/>
                  </a:lnTo>
                  <a:lnTo>
                    <a:pt x="327" y="226"/>
                  </a:lnTo>
                  <a:lnTo>
                    <a:pt x="316" y="244"/>
                  </a:lnTo>
                  <a:lnTo>
                    <a:pt x="299" y="258"/>
                  </a:lnTo>
                  <a:lnTo>
                    <a:pt x="289" y="260"/>
                  </a:lnTo>
                  <a:lnTo>
                    <a:pt x="276" y="262"/>
                  </a:lnTo>
                  <a:lnTo>
                    <a:pt x="260" y="262"/>
                  </a:lnTo>
                  <a:lnTo>
                    <a:pt x="243" y="264"/>
                  </a:lnTo>
                  <a:lnTo>
                    <a:pt x="224" y="262"/>
                  </a:lnTo>
                  <a:lnTo>
                    <a:pt x="205" y="261"/>
                  </a:lnTo>
                  <a:lnTo>
                    <a:pt x="184" y="259"/>
                  </a:lnTo>
                  <a:lnTo>
                    <a:pt x="163" y="257"/>
                  </a:lnTo>
                  <a:lnTo>
                    <a:pt x="141" y="254"/>
                  </a:lnTo>
                  <a:lnTo>
                    <a:pt x="120" y="251"/>
                  </a:lnTo>
                  <a:lnTo>
                    <a:pt x="101" y="246"/>
                  </a:lnTo>
                  <a:lnTo>
                    <a:pt x="82" y="243"/>
                  </a:lnTo>
                  <a:lnTo>
                    <a:pt x="65" y="238"/>
                  </a:lnTo>
                  <a:lnTo>
                    <a:pt x="50" y="234"/>
                  </a:lnTo>
                  <a:lnTo>
                    <a:pt x="38" y="228"/>
                  </a:lnTo>
                  <a:lnTo>
                    <a:pt x="27" y="223"/>
                  </a:lnTo>
                  <a:lnTo>
                    <a:pt x="23" y="213"/>
                  </a:lnTo>
                  <a:lnTo>
                    <a:pt x="19" y="200"/>
                  </a:lnTo>
                  <a:lnTo>
                    <a:pt x="17" y="189"/>
                  </a:lnTo>
                  <a:lnTo>
                    <a:pt x="17" y="178"/>
                  </a:lnTo>
                  <a:lnTo>
                    <a:pt x="5" y="169"/>
                  </a:lnTo>
                  <a:lnTo>
                    <a:pt x="3" y="154"/>
                  </a:lnTo>
                  <a:lnTo>
                    <a:pt x="25" y="145"/>
                  </a:lnTo>
                  <a:lnTo>
                    <a:pt x="0" y="143"/>
                  </a:lnTo>
                  <a:lnTo>
                    <a:pt x="3" y="120"/>
                  </a:lnTo>
                  <a:lnTo>
                    <a:pt x="23" y="115"/>
                  </a:lnTo>
                  <a:lnTo>
                    <a:pt x="6" y="99"/>
                  </a:lnTo>
                  <a:lnTo>
                    <a:pt x="4" y="85"/>
                  </a:lnTo>
                  <a:lnTo>
                    <a:pt x="27" y="78"/>
                  </a:lnTo>
                  <a:lnTo>
                    <a:pt x="27" y="64"/>
                  </a:lnTo>
                  <a:lnTo>
                    <a:pt x="9" y="54"/>
                  </a:lnTo>
                  <a:lnTo>
                    <a:pt x="12" y="25"/>
                  </a:lnTo>
                  <a:lnTo>
                    <a:pt x="3" y="0"/>
                  </a:lnTo>
                  <a:close/>
                </a:path>
              </a:pathLst>
            </a:custGeom>
            <a:solidFill>
              <a:srgbClr val="3335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87" name="Freeform 181"/>
            <p:cNvSpPr>
              <a:spLocks noChangeAspect="1"/>
            </p:cNvSpPr>
            <p:nvPr/>
          </p:nvSpPr>
          <p:spPr bwMode="auto">
            <a:xfrm>
              <a:off x="762" y="2723"/>
              <a:ext cx="176" cy="129"/>
            </a:xfrm>
            <a:custGeom>
              <a:avLst/>
              <a:gdLst>
                <a:gd name="T0" fmla="*/ 6 w 352"/>
                <a:gd name="T1" fmla="*/ 0 h 259"/>
                <a:gd name="T2" fmla="*/ 15 w 352"/>
                <a:gd name="T3" fmla="*/ 1 h 259"/>
                <a:gd name="T4" fmla="*/ 23 w 352"/>
                <a:gd name="T5" fmla="*/ 2 h 259"/>
                <a:gd name="T6" fmla="*/ 31 w 352"/>
                <a:gd name="T7" fmla="*/ 3 h 259"/>
                <a:gd name="T8" fmla="*/ 39 w 352"/>
                <a:gd name="T9" fmla="*/ 4 h 259"/>
                <a:gd name="T10" fmla="*/ 44 w 352"/>
                <a:gd name="T11" fmla="*/ 6 h 259"/>
                <a:gd name="T12" fmla="*/ 43 w 352"/>
                <a:gd name="T13" fmla="*/ 7 h 259"/>
                <a:gd name="T14" fmla="*/ 42 w 352"/>
                <a:gd name="T15" fmla="*/ 10 h 259"/>
                <a:gd name="T16" fmla="*/ 41 w 352"/>
                <a:gd name="T17" fmla="*/ 11 h 259"/>
                <a:gd name="T18" fmla="*/ 40 w 352"/>
                <a:gd name="T19" fmla="*/ 12 h 259"/>
                <a:gd name="T20" fmla="*/ 39 w 352"/>
                <a:gd name="T21" fmla="*/ 14 h 259"/>
                <a:gd name="T22" fmla="*/ 41 w 352"/>
                <a:gd name="T23" fmla="*/ 14 h 259"/>
                <a:gd name="T24" fmla="*/ 41 w 352"/>
                <a:gd name="T25" fmla="*/ 15 h 259"/>
                <a:gd name="T26" fmla="*/ 41 w 352"/>
                <a:gd name="T27" fmla="*/ 17 h 259"/>
                <a:gd name="T28" fmla="*/ 39 w 352"/>
                <a:gd name="T29" fmla="*/ 17 h 259"/>
                <a:gd name="T30" fmla="*/ 40 w 352"/>
                <a:gd name="T31" fmla="*/ 19 h 259"/>
                <a:gd name="T32" fmla="*/ 41 w 352"/>
                <a:gd name="T33" fmla="*/ 20 h 259"/>
                <a:gd name="T34" fmla="*/ 40 w 352"/>
                <a:gd name="T35" fmla="*/ 21 h 259"/>
                <a:gd name="T36" fmla="*/ 39 w 352"/>
                <a:gd name="T37" fmla="*/ 22 h 259"/>
                <a:gd name="T38" fmla="*/ 40 w 352"/>
                <a:gd name="T39" fmla="*/ 24 h 259"/>
                <a:gd name="T40" fmla="*/ 40 w 352"/>
                <a:gd name="T41" fmla="*/ 25 h 259"/>
                <a:gd name="T42" fmla="*/ 40 w 352"/>
                <a:gd name="T43" fmla="*/ 26 h 259"/>
                <a:gd name="T44" fmla="*/ 39 w 352"/>
                <a:gd name="T45" fmla="*/ 27 h 259"/>
                <a:gd name="T46" fmla="*/ 38 w 352"/>
                <a:gd name="T47" fmla="*/ 29 h 259"/>
                <a:gd name="T48" fmla="*/ 37 w 352"/>
                <a:gd name="T49" fmla="*/ 30 h 259"/>
                <a:gd name="T50" fmla="*/ 34 w 352"/>
                <a:gd name="T51" fmla="*/ 32 h 259"/>
                <a:gd name="T52" fmla="*/ 29 w 352"/>
                <a:gd name="T53" fmla="*/ 32 h 259"/>
                <a:gd name="T54" fmla="*/ 22 w 352"/>
                <a:gd name="T55" fmla="*/ 32 h 259"/>
                <a:gd name="T56" fmla="*/ 15 w 352"/>
                <a:gd name="T57" fmla="*/ 31 h 259"/>
                <a:gd name="T58" fmla="*/ 8 w 352"/>
                <a:gd name="T59" fmla="*/ 29 h 259"/>
                <a:gd name="T60" fmla="*/ 4 w 352"/>
                <a:gd name="T61" fmla="*/ 27 h 259"/>
                <a:gd name="T62" fmla="*/ 3 w 352"/>
                <a:gd name="T63" fmla="*/ 23 h 259"/>
                <a:gd name="T64" fmla="*/ 2 w 352"/>
                <a:gd name="T65" fmla="*/ 21 h 259"/>
                <a:gd name="T66" fmla="*/ 1 w 352"/>
                <a:gd name="T67" fmla="*/ 20 h 259"/>
                <a:gd name="T68" fmla="*/ 1 w 352"/>
                <a:gd name="T69" fmla="*/ 19 h 259"/>
                <a:gd name="T70" fmla="*/ 3 w 352"/>
                <a:gd name="T71" fmla="*/ 18 h 259"/>
                <a:gd name="T72" fmla="*/ 2 w 352"/>
                <a:gd name="T73" fmla="*/ 17 h 259"/>
                <a:gd name="T74" fmla="*/ 1 w 352"/>
                <a:gd name="T75" fmla="*/ 17 h 259"/>
                <a:gd name="T76" fmla="*/ 1 w 352"/>
                <a:gd name="T77" fmla="*/ 14 h 259"/>
                <a:gd name="T78" fmla="*/ 3 w 352"/>
                <a:gd name="T79" fmla="*/ 14 h 259"/>
                <a:gd name="T80" fmla="*/ 2 w 352"/>
                <a:gd name="T81" fmla="*/ 13 h 259"/>
                <a:gd name="T82" fmla="*/ 1 w 352"/>
                <a:gd name="T83" fmla="*/ 11 h 259"/>
                <a:gd name="T84" fmla="*/ 1 w 352"/>
                <a:gd name="T85" fmla="*/ 10 h 259"/>
                <a:gd name="T86" fmla="*/ 3 w 352"/>
                <a:gd name="T87" fmla="*/ 9 h 259"/>
                <a:gd name="T88" fmla="*/ 4 w 352"/>
                <a:gd name="T89" fmla="*/ 8 h 259"/>
                <a:gd name="T90" fmla="*/ 3 w 352"/>
                <a:gd name="T91" fmla="*/ 7 h 259"/>
                <a:gd name="T92" fmla="*/ 2 w 352"/>
                <a:gd name="T93" fmla="*/ 6 h 259"/>
                <a:gd name="T94" fmla="*/ 2 w 352"/>
                <a:gd name="T95" fmla="*/ 3 h 259"/>
                <a:gd name="T96" fmla="*/ 2 w 352"/>
                <a:gd name="T97" fmla="*/ 1 h 2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52" h="259">
                  <a:moveTo>
                    <a:pt x="4" y="0"/>
                  </a:moveTo>
                  <a:lnTo>
                    <a:pt x="26" y="3"/>
                  </a:lnTo>
                  <a:lnTo>
                    <a:pt x="48" y="6"/>
                  </a:lnTo>
                  <a:lnTo>
                    <a:pt x="70" y="8"/>
                  </a:lnTo>
                  <a:lnTo>
                    <a:pt x="92" y="12"/>
                  </a:lnTo>
                  <a:lnTo>
                    <a:pt x="113" y="14"/>
                  </a:lnTo>
                  <a:lnTo>
                    <a:pt x="135" y="18"/>
                  </a:lnTo>
                  <a:lnTo>
                    <a:pt x="157" y="20"/>
                  </a:lnTo>
                  <a:lnTo>
                    <a:pt x="178" y="22"/>
                  </a:lnTo>
                  <a:lnTo>
                    <a:pt x="200" y="26"/>
                  </a:lnTo>
                  <a:lnTo>
                    <a:pt x="222" y="28"/>
                  </a:lnTo>
                  <a:lnTo>
                    <a:pt x="244" y="31"/>
                  </a:lnTo>
                  <a:lnTo>
                    <a:pt x="265" y="34"/>
                  </a:lnTo>
                  <a:lnTo>
                    <a:pt x="287" y="37"/>
                  </a:lnTo>
                  <a:lnTo>
                    <a:pt x="309" y="39"/>
                  </a:lnTo>
                  <a:lnTo>
                    <a:pt x="331" y="43"/>
                  </a:lnTo>
                  <a:lnTo>
                    <a:pt x="352" y="45"/>
                  </a:lnTo>
                  <a:lnTo>
                    <a:pt x="349" y="49"/>
                  </a:lnTo>
                  <a:lnTo>
                    <a:pt x="345" y="52"/>
                  </a:lnTo>
                  <a:lnTo>
                    <a:pt x="342" y="56"/>
                  </a:lnTo>
                  <a:lnTo>
                    <a:pt x="340" y="60"/>
                  </a:lnTo>
                  <a:lnTo>
                    <a:pt x="337" y="68"/>
                  </a:lnTo>
                  <a:lnTo>
                    <a:pt x="336" y="76"/>
                  </a:lnTo>
                  <a:lnTo>
                    <a:pt x="334" y="84"/>
                  </a:lnTo>
                  <a:lnTo>
                    <a:pt x="332" y="92"/>
                  </a:lnTo>
                  <a:lnTo>
                    <a:pt x="327" y="94"/>
                  </a:lnTo>
                  <a:lnTo>
                    <a:pt x="322" y="95"/>
                  </a:lnTo>
                  <a:lnTo>
                    <a:pt x="318" y="96"/>
                  </a:lnTo>
                  <a:lnTo>
                    <a:pt x="313" y="97"/>
                  </a:lnTo>
                  <a:lnTo>
                    <a:pt x="313" y="102"/>
                  </a:lnTo>
                  <a:lnTo>
                    <a:pt x="313" y="105"/>
                  </a:lnTo>
                  <a:lnTo>
                    <a:pt x="312" y="109"/>
                  </a:lnTo>
                  <a:lnTo>
                    <a:pt x="312" y="112"/>
                  </a:lnTo>
                  <a:lnTo>
                    <a:pt x="317" y="113"/>
                  </a:lnTo>
                  <a:lnTo>
                    <a:pt x="321" y="113"/>
                  </a:lnTo>
                  <a:lnTo>
                    <a:pt x="326" y="114"/>
                  </a:lnTo>
                  <a:lnTo>
                    <a:pt x="331" y="115"/>
                  </a:lnTo>
                  <a:lnTo>
                    <a:pt x="329" y="121"/>
                  </a:lnTo>
                  <a:lnTo>
                    <a:pt x="328" y="127"/>
                  </a:lnTo>
                  <a:lnTo>
                    <a:pt x="327" y="133"/>
                  </a:lnTo>
                  <a:lnTo>
                    <a:pt x="326" y="139"/>
                  </a:lnTo>
                  <a:lnTo>
                    <a:pt x="322" y="139"/>
                  </a:lnTo>
                  <a:lnTo>
                    <a:pt x="319" y="140"/>
                  </a:lnTo>
                  <a:lnTo>
                    <a:pt x="316" y="140"/>
                  </a:lnTo>
                  <a:lnTo>
                    <a:pt x="312" y="141"/>
                  </a:lnTo>
                  <a:lnTo>
                    <a:pt x="314" y="144"/>
                  </a:lnTo>
                  <a:lnTo>
                    <a:pt x="318" y="148"/>
                  </a:lnTo>
                  <a:lnTo>
                    <a:pt x="320" y="152"/>
                  </a:lnTo>
                  <a:lnTo>
                    <a:pt x="322" y="156"/>
                  </a:lnTo>
                  <a:lnTo>
                    <a:pt x="321" y="160"/>
                  </a:lnTo>
                  <a:lnTo>
                    <a:pt x="321" y="164"/>
                  </a:lnTo>
                  <a:lnTo>
                    <a:pt x="321" y="168"/>
                  </a:lnTo>
                  <a:lnTo>
                    <a:pt x="320" y="173"/>
                  </a:lnTo>
                  <a:lnTo>
                    <a:pt x="318" y="175"/>
                  </a:lnTo>
                  <a:lnTo>
                    <a:pt x="314" y="177"/>
                  </a:lnTo>
                  <a:lnTo>
                    <a:pt x="311" y="179"/>
                  </a:lnTo>
                  <a:lnTo>
                    <a:pt x="309" y="181"/>
                  </a:lnTo>
                  <a:lnTo>
                    <a:pt x="311" y="185"/>
                  </a:lnTo>
                  <a:lnTo>
                    <a:pt x="314" y="188"/>
                  </a:lnTo>
                  <a:lnTo>
                    <a:pt x="318" y="192"/>
                  </a:lnTo>
                  <a:lnTo>
                    <a:pt x="321" y="195"/>
                  </a:lnTo>
                  <a:lnTo>
                    <a:pt x="320" y="200"/>
                  </a:lnTo>
                  <a:lnTo>
                    <a:pt x="319" y="203"/>
                  </a:lnTo>
                  <a:lnTo>
                    <a:pt x="317" y="206"/>
                  </a:lnTo>
                  <a:lnTo>
                    <a:pt x="316" y="210"/>
                  </a:lnTo>
                  <a:lnTo>
                    <a:pt x="313" y="212"/>
                  </a:lnTo>
                  <a:lnTo>
                    <a:pt x="311" y="216"/>
                  </a:lnTo>
                  <a:lnTo>
                    <a:pt x="309" y="219"/>
                  </a:lnTo>
                  <a:lnTo>
                    <a:pt x="306" y="221"/>
                  </a:lnTo>
                  <a:lnTo>
                    <a:pt x="304" y="226"/>
                  </a:lnTo>
                  <a:lnTo>
                    <a:pt x="302" y="232"/>
                  </a:lnTo>
                  <a:lnTo>
                    <a:pt x="298" y="236"/>
                  </a:lnTo>
                  <a:lnTo>
                    <a:pt x="296" y="240"/>
                  </a:lnTo>
                  <a:lnTo>
                    <a:pt x="293" y="243"/>
                  </a:lnTo>
                  <a:lnTo>
                    <a:pt x="289" y="247"/>
                  </a:lnTo>
                  <a:lnTo>
                    <a:pt x="284" y="250"/>
                  </a:lnTo>
                  <a:lnTo>
                    <a:pt x="281" y="254"/>
                  </a:lnTo>
                  <a:lnTo>
                    <a:pt x="271" y="256"/>
                  </a:lnTo>
                  <a:lnTo>
                    <a:pt x="259" y="258"/>
                  </a:lnTo>
                  <a:lnTo>
                    <a:pt x="244" y="259"/>
                  </a:lnTo>
                  <a:lnTo>
                    <a:pt x="228" y="259"/>
                  </a:lnTo>
                  <a:lnTo>
                    <a:pt x="211" y="259"/>
                  </a:lnTo>
                  <a:lnTo>
                    <a:pt x="192" y="258"/>
                  </a:lnTo>
                  <a:lnTo>
                    <a:pt x="173" y="256"/>
                  </a:lnTo>
                  <a:lnTo>
                    <a:pt x="153" y="254"/>
                  </a:lnTo>
                  <a:lnTo>
                    <a:pt x="132" y="251"/>
                  </a:lnTo>
                  <a:lnTo>
                    <a:pt x="114" y="248"/>
                  </a:lnTo>
                  <a:lnTo>
                    <a:pt x="94" y="245"/>
                  </a:lnTo>
                  <a:lnTo>
                    <a:pt x="77" y="240"/>
                  </a:lnTo>
                  <a:lnTo>
                    <a:pt x="61" y="236"/>
                  </a:lnTo>
                  <a:lnTo>
                    <a:pt x="47" y="232"/>
                  </a:lnTo>
                  <a:lnTo>
                    <a:pt x="34" y="226"/>
                  </a:lnTo>
                  <a:lnTo>
                    <a:pt x="25" y="221"/>
                  </a:lnTo>
                  <a:lnTo>
                    <a:pt x="22" y="211"/>
                  </a:lnTo>
                  <a:lnTo>
                    <a:pt x="18" y="198"/>
                  </a:lnTo>
                  <a:lnTo>
                    <a:pt x="17" y="187"/>
                  </a:lnTo>
                  <a:lnTo>
                    <a:pt x="17" y="177"/>
                  </a:lnTo>
                  <a:lnTo>
                    <a:pt x="14" y="174"/>
                  </a:lnTo>
                  <a:lnTo>
                    <a:pt x="11" y="172"/>
                  </a:lnTo>
                  <a:lnTo>
                    <a:pt x="8" y="171"/>
                  </a:lnTo>
                  <a:lnTo>
                    <a:pt x="6" y="168"/>
                  </a:lnTo>
                  <a:lnTo>
                    <a:pt x="4" y="164"/>
                  </a:lnTo>
                  <a:lnTo>
                    <a:pt x="4" y="160"/>
                  </a:lnTo>
                  <a:lnTo>
                    <a:pt x="4" y="157"/>
                  </a:lnTo>
                  <a:lnTo>
                    <a:pt x="4" y="152"/>
                  </a:lnTo>
                  <a:lnTo>
                    <a:pt x="9" y="150"/>
                  </a:lnTo>
                  <a:lnTo>
                    <a:pt x="15" y="149"/>
                  </a:lnTo>
                  <a:lnTo>
                    <a:pt x="19" y="147"/>
                  </a:lnTo>
                  <a:lnTo>
                    <a:pt x="24" y="145"/>
                  </a:lnTo>
                  <a:lnTo>
                    <a:pt x="18" y="144"/>
                  </a:lnTo>
                  <a:lnTo>
                    <a:pt x="13" y="143"/>
                  </a:lnTo>
                  <a:lnTo>
                    <a:pt x="6" y="142"/>
                  </a:lnTo>
                  <a:lnTo>
                    <a:pt x="0" y="142"/>
                  </a:lnTo>
                  <a:lnTo>
                    <a:pt x="1" y="136"/>
                  </a:lnTo>
                  <a:lnTo>
                    <a:pt x="2" y="130"/>
                  </a:lnTo>
                  <a:lnTo>
                    <a:pt x="2" y="125"/>
                  </a:lnTo>
                  <a:lnTo>
                    <a:pt x="3" y="119"/>
                  </a:lnTo>
                  <a:lnTo>
                    <a:pt x="8" y="118"/>
                  </a:lnTo>
                  <a:lnTo>
                    <a:pt x="14" y="117"/>
                  </a:lnTo>
                  <a:lnTo>
                    <a:pt x="18" y="115"/>
                  </a:lnTo>
                  <a:lnTo>
                    <a:pt x="23" y="114"/>
                  </a:lnTo>
                  <a:lnTo>
                    <a:pt x="18" y="110"/>
                  </a:lnTo>
                  <a:lnTo>
                    <a:pt x="15" y="106"/>
                  </a:lnTo>
                  <a:lnTo>
                    <a:pt x="11" y="102"/>
                  </a:lnTo>
                  <a:lnTo>
                    <a:pt x="7" y="97"/>
                  </a:lnTo>
                  <a:lnTo>
                    <a:pt x="7" y="95"/>
                  </a:lnTo>
                  <a:lnTo>
                    <a:pt x="7" y="91"/>
                  </a:lnTo>
                  <a:lnTo>
                    <a:pt x="6" y="88"/>
                  </a:lnTo>
                  <a:lnTo>
                    <a:pt x="6" y="84"/>
                  </a:lnTo>
                  <a:lnTo>
                    <a:pt x="11" y="82"/>
                  </a:lnTo>
                  <a:lnTo>
                    <a:pt x="17" y="81"/>
                  </a:lnTo>
                  <a:lnTo>
                    <a:pt x="22" y="79"/>
                  </a:lnTo>
                  <a:lnTo>
                    <a:pt x="28" y="76"/>
                  </a:lnTo>
                  <a:lnTo>
                    <a:pt x="28" y="74"/>
                  </a:lnTo>
                  <a:lnTo>
                    <a:pt x="28" y="71"/>
                  </a:lnTo>
                  <a:lnTo>
                    <a:pt x="28" y="67"/>
                  </a:lnTo>
                  <a:lnTo>
                    <a:pt x="28" y="64"/>
                  </a:lnTo>
                  <a:lnTo>
                    <a:pt x="23" y="61"/>
                  </a:lnTo>
                  <a:lnTo>
                    <a:pt x="19" y="58"/>
                  </a:lnTo>
                  <a:lnTo>
                    <a:pt x="15" y="56"/>
                  </a:lnTo>
                  <a:lnTo>
                    <a:pt x="10" y="53"/>
                  </a:lnTo>
                  <a:lnTo>
                    <a:pt x="11" y="46"/>
                  </a:lnTo>
                  <a:lnTo>
                    <a:pt x="13" y="38"/>
                  </a:lnTo>
                  <a:lnTo>
                    <a:pt x="13" y="31"/>
                  </a:lnTo>
                  <a:lnTo>
                    <a:pt x="14" y="24"/>
                  </a:lnTo>
                  <a:lnTo>
                    <a:pt x="11" y="19"/>
                  </a:lnTo>
                  <a:lnTo>
                    <a:pt x="9" y="12"/>
                  </a:lnTo>
                  <a:lnTo>
                    <a:pt x="7" y="6"/>
                  </a:lnTo>
                  <a:lnTo>
                    <a:pt x="4" y="0"/>
                  </a:lnTo>
                  <a:close/>
                </a:path>
              </a:pathLst>
            </a:custGeom>
            <a:solidFill>
              <a:srgbClr val="3D3F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88" name="Freeform 182"/>
            <p:cNvSpPr>
              <a:spLocks noChangeAspect="1"/>
            </p:cNvSpPr>
            <p:nvPr/>
          </p:nvSpPr>
          <p:spPr bwMode="auto">
            <a:xfrm>
              <a:off x="768" y="2724"/>
              <a:ext cx="164" cy="128"/>
            </a:xfrm>
            <a:custGeom>
              <a:avLst/>
              <a:gdLst>
                <a:gd name="T0" fmla="*/ 5 w 329"/>
                <a:gd name="T1" fmla="*/ 1 h 256"/>
                <a:gd name="T2" fmla="*/ 13 w 329"/>
                <a:gd name="T3" fmla="*/ 2 h 256"/>
                <a:gd name="T4" fmla="*/ 20 w 329"/>
                <a:gd name="T5" fmla="*/ 3 h 256"/>
                <a:gd name="T6" fmla="*/ 28 w 329"/>
                <a:gd name="T7" fmla="*/ 4 h 256"/>
                <a:gd name="T8" fmla="*/ 36 w 329"/>
                <a:gd name="T9" fmla="*/ 5 h 256"/>
                <a:gd name="T10" fmla="*/ 40 w 329"/>
                <a:gd name="T11" fmla="*/ 6 h 256"/>
                <a:gd name="T12" fmla="*/ 39 w 329"/>
                <a:gd name="T13" fmla="*/ 8 h 256"/>
                <a:gd name="T14" fmla="*/ 38 w 329"/>
                <a:gd name="T15" fmla="*/ 11 h 256"/>
                <a:gd name="T16" fmla="*/ 37 w 329"/>
                <a:gd name="T17" fmla="*/ 12 h 256"/>
                <a:gd name="T18" fmla="*/ 36 w 329"/>
                <a:gd name="T19" fmla="*/ 13 h 256"/>
                <a:gd name="T20" fmla="*/ 36 w 329"/>
                <a:gd name="T21" fmla="*/ 14 h 256"/>
                <a:gd name="T22" fmla="*/ 38 w 329"/>
                <a:gd name="T23" fmla="*/ 14 h 256"/>
                <a:gd name="T24" fmla="*/ 38 w 329"/>
                <a:gd name="T25" fmla="*/ 16 h 256"/>
                <a:gd name="T26" fmla="*/ 37 w 329"/>
                <a:gd name="T27" fmla="*/ 17 h 256"/>
                <a:gd name="T28" fmla="*/ 36 w 329"/>
                <a:gd name="T29" fmla="*/ 18 h 256"/>
                <a:gd name="T30" fmla="*/ 37 w 329"/>
                <a:gd name="T31" fmla="*/ 19 h 256"/>
                <a:gd name="T32" fmla="*/ 37 w 329"/>
                <a:gd name="T33" fmla="*/ 21 h 256"/>
                <a:gd name="T34" fmla="*/ 36 w 329"/>
                <a:gd name="T35" fmla="*/ 22 h 256"/>
                <a:gd name="T36" fmla="*/ 35 w 329"/>
                <a:gd name="T37" fmla="*/ 23 h 256"/>
                <a:gd name="T38" fmla="*/ 37 w 329"/>
                <a:gd name="T39" fmla="*/ 24 h 256"/>
                <a:gd name="T40" fmla="*/ 37 w 329"/>
                <a:gd name="T41" fmla="*/ 25 h 256"/>
                <a:gd name="T42" fmla="*/ 36 w 329"/>
                <a:gd name="T43" fmla="*/ 27 h 256"/>
                <a:gd name="T44" fmla="*/ 35 w 329"/>
                <a:gd name="T45" fmla="*/ 28 h 256"/>
                <a:gd name="T46" fmla="*/ 34 w 329"/>
                <a:gd name="T47" fmla="*/ 29 h 256"/>
                <a:gd name="T48" fmla="*/ 33 w 329"/>
                <a:gd name="T49" fmla="*/ 31 h 256"/>
                <a:gd name="T50" fmla="*/ 31 w 329"/>
                <a:gd name="T51" fmla="*/ 32 h 256"/>
                <a:gd name="T52" fmla="*/ 26 w 329"/>
                <a:gd name="T53" fmla="*/ 32 h 256"/>
                <a:gd name="T54" fmla="*/ 19 w 329"/>
                <a:gd name="T55" fmla="*/ 32 h 256"/>
                <a:gd name="T56" fmla="*/ 13 w 329"/>
                <a:gd name="T57" fmla="*/ 31 h 256"/>
                <a:gd name="T58" fmla="*/ 7 w 329"/>
                <a:gd name="T59" fmla="*/ 30 h 256"/>
                <a:gd name="T60" fmla="*/ 2 w 329"/>
                <a:gd name="T61" fmla="*/ 28 h 256"/>
                <a:gd name="T62" fmla="*/ 1 w 329"/>
                <a:gd name="T63" fmla="*/ 24 h 256"/>
                <a:gd name="T64" fmla="*/ 1 w 329"/>
                <a:gd name="T65" fmla="*/ 22 h 256"/>
                <a:gd name="T66" fmla="*/ 0 w 329"/>
                <a:gd name="T67" fmla="*/ 21 h 256"/>
                <a:gd name="T68" fmla="*/ 0 w 329"/>
                <a:gd name="T69" fmla="*/ 19 h 256"/>
                <a:gd name="T70" fmla="*/ 2 w 329"/>
                <a:gd name="T71" fmla="*/ 19 h 256"/>
                <a:gd name="T72" fmla="*/ 1 w 329"/>
                <a:gd name="T73" fmla="*/ 18 h 256"/>
                <a:gd name="T74" fmla="*/ 0 w 329"/>
                <a:gd name="T75" fmla="*/ 17 h 256"/>
                <a:gd name="T76" fmla="*/ 0 w 329"/>
                <a:gd name="T77" fmla="*/ 15 h 256"/>
                <a:gd name="T78" fmla="*/ 2 w 329"/>
                <a:gd name="T79" fmla="*/ 15 h 256"/>
                <a:gd name="T80" fmla="*/ 1 w 329"/>
                <a:gd name="T81" fmla="*/ 14 h 256"/>
                <a:gd name="T82" fmla="*/ 0 w 329"/>
                <a:gd name="T83" fmla="*/ 12 h 256"/>
                <a:gd name="T84" fmla="*/ 0 w 329"/>
                <a:gd name="T85" fmla="*/ 11 h 256"/>
                <a:gd name="T86" fmla="*/ 2 w 329"/>
                <a:gd name="T87" fmla="*/ 10 h 256"/>
                <a:gd name="T88" fmla="*/ 3 w 329"/>
                <a:gd name="T89" fmla="*/ 9 h 256"/>
                <a:gd name="T90" fmla="*/ 2 w 329"/>
                <a:gd name="T91" fmla="*/ 8 h 256"/>
                <a:gd name="T92" fmla="*/ 1 w 329"/>
                <a:gd name="T93" fmla="*/ 7 h 256"/>
                <a:gd name="T94" fmla="*/ 1 w 329"/>
                <a:gd name="T95" fmla="*/ 4 h 256"/>
                <a:gd name="T96" fmla="*/ 1 w 329"/>
                <a:gd name="T97" fmla="*/ 2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9" h="256">
                  <a:moveTo>
                    <a:pt x="5" y="0"/>
                  </a:moveTo>
                  <a:lnTo>
                    <a:pt x="26" y="2"/>
                  </a:lnTo>
                  <a:lnTo>
                    <a:pt x="45" y="4"/>
                  </a:lnTo>
                  <a:lnTo>
                    <a:pt x="66" y="8"/>
                  </a:lnTo>
                  <a:lnTo>
                    <a:pt x="86" y="10"/>
                  </a:lnTo>
                  <a:lnTo>
                    <a:pt x="106" y="12"/>
                  </a:lnTo>
                  <a:lnTo>
                    <a:pt x="127" y="15"/>
                  </a:lnTo>
                  <a:lnTo>
                    <a:pt x="147" y="18"/>
                  </a:lnTo>
                  <a:lnTo>
                    <a:pt x="167" y="20"/>
                  </a:lnTo>
                  <a:lnTo>
                    <a:pt x="187" y="23"/>
                  </a:lnTo>
                  <a:lnTo>
                    <a:pt x="208" y="25"/>
                  </a:lnTo>
                  <a:lnTo>
                    <a:pt x="229" y="28"/>
                  </a:lnTo>
                  <a:lnTo>
                    <a:pt x="248" y="31"/>
                  </a:lnTo>
                  <a:lnTo>
                    <a:pt x="269" y="33"/>
                  </a:lnTo>
                  <a:lnTo>
                    <a:pt x="288" y="35"/>
                  </a:lnTo>
                  <a:lnTo>
                    <a:pt x="309" y="39"/>
                  </a:lnTo>
                  <a:lnTo>
                    <a:pt x="329" y="41"/>
                  </a:lnTo>
                  <a:lnTo>
                    <a:pt x="326" y="46"/>
                  </a:lnTo>
                  <a:lnTo>
                    <a:pt x="323" y="49"/>
                  </a:lnTo>
                  <a:lnTo>
                    <a:pt x="320" y="53"/>
                  </a:lnTo>
                  <a:lnTo>
                    <a:pt x="317" y="57"/>
                  </a:lnTo>
                  <a:lnTo>
                    <a:pt x="315" y="65"/>
                  </a:lnTo>
                  <a:lnTo>
                    <a:pt x="314" y="73"/>
                  </a:lnTo>
                  <a:lnTo>
                    <a:pt x="311" y="81"/>
                  </a:lnTo>
                  <a:lnTo>
                    <a:pt x="309" y="89"/>
                  </a:lnTo>
                  <a:lnTo>
                    <a:pt x="306" y="91"/>
                  </a:lnTo>
                  <a:lnTo>
                    <a:pt x="301" y="92"/>
                  </a:lnTo>
                  <a:lnTo>
                    <a:pt x="298" y="93"/>
                  </a:lnTo>
                  <a:lnTo>
                    <a:pt x="293" y="94"/>
                  </a:lnTo>
                  <a:lnTo>
                    <a:pt x="292" y="99"/>
                  </a:lnTo>
                  <a:lnTo>
                    <a:pt x="292" y="102"/>
                  </a:lnTo>
                  <a:lnTo>
                    <a:pt x="292" y="106"/>
                  </a:lnTo>
                  <a:lnTo>
                    <a:pt x="291" y="109"/>
                  </a:lnTo>
                  <a:lnTo>
                    <a:pt x="295" y="110"/>
                  </a:lnTo>
                  <a:lnTo>
                    <a:pt x="300" y="110"/>
                  </a:lnTo>
                  <a:lnTo>
                    <a:pt x="305" y="111"/>
                  </a:lnTo>
                  <a:lnTo>
                    <a:pt x="309" y="111"/>
                  </a:lnTo>
                  <a:lnTo>
                    <a:pt x="308" y="117"/>
                  </a:lnTo>
                  <a:lnTo>
                    <a:pt x="307" y="123"/>
                  </a:lnTo>
                  <a:lnTo>
                    <a:pt x="306" y="129"/>
                  </a:lnTo>
                  <a:lnTo>
                    <a:pt x="305" y="134"/>
                  </a:lnTo>
                  <a:lnTo>
                    <a:pt x="301" y="136"/>
                  </a:lnTo>
                  <a:lnTo>
                    <a:pt x="298" y="136"/>
                  </a:lnTo>
                  <a:lnTo>
                    <a:pt x="294" y="137"/>
                  </a:lnTo>
                  <a:lnTo>
                    <a:pt x="291" y="137"/>
                  </a:lnTo>
                  <a:lnTo>
                    <a:pt x="293" y="141"/>
                  </a:lnTo>
                  <a:lnTo>
                    <a:pt x="295" y="145"/>
                  </a:lnTo>
                  <a:lnTo>
                    <a:pt x="298" y="148"/>
                  </a:lnTo>
                  <a:lnTo>
                    <a:pt x="300" y="153"/>
                  </a:lnTo>
                  <a:lnTo>
                    <a:pt x="300" y="156"/>
                  </a:lnTo>
                  <a:lnTo>
                    <a:pt x="300" y="161"/>
                  </a:lnTo>
                  <a:lnTo>
                    <a:pt x="299" y="164"/>
                  </a:lnTo>
                  <a:lnTo>
                    <a:pt x="299" y="169"/>
                  </a:lnTo>
                  <a:lnTo>
                    <a:pt x="295" y="171"/>
                  </a:lnTo>
                  <a:lnTo>
                    <a:pt x="293" y="172"/>
                  </a:lnTo>
                  <a:lnTo>
                    <a:pt x="290" y="175"/>
                  </a:lnTo>
                  <a:lnTo>
                    <a:pt x="287" y="177"/>
                  </a:lnTo>
                  <a:lnTo>
                    <a:pt x="290" y="180"/>
                  </a:lnTo>
                  <a:lnTo>
                    <a:pt x="293" y="184"/>
                  </a:lnTo>
                  <a:lnTo>
                    <a:pt x="296" y="187"/>
                  </a:lnTo>
                  <a:lnTo>
                    <a:pt x="299" y="192"/>
                  </a:lnTo>
                  <a:lnTo>
                    <a:pt x="298" y="195"/>
                  </a:lnTo>
                  <a:lnTo>
                    <a:pt x="296" y="199"/>
                  </a:lnTo>
                  <a:lnTo>
                    <a:pt x="295" y="202"/>
                  </a:lnTo>
                  <a:lnTo>
                    <a:pt x="294" y="206"/>
                  </a:lnTo>
                  <a:lnTo>
                    <a:pt x="292" y="209"/>
                  </a:lnTo>
                  <a:lnTo>
                    <a:pt x="290" y="212"/>
                  </a:lnTo>
                  <a:lnTo>
                    <a:pt x="287" y="215"/>
                  </a:lnTo>
                  <a:lnTo>
                    <a:pt x="285" y="217"/>
                  </a:lnTo>
                  <a:lnTo>
                    <a:pt x="283" y="222"/>
                  </a:lnTo>
                  <a:lnTo>
                    <a:pt x="280" y="228"/>
                  </a:lnTo>
                  <a:lnTo>
                    <a:pt x="278" y="232"/>
                  </a:lnTo>
                  <a:lnTo>
                    <a:pt x="276" y="237"/>
                  </a:lnTo>
                  <a:lnTo>
                    <a:pt x="272" y="240"/>
                  </a:lnTo>
                  <a:lnTo>
                    <a:pt x="269" y="244"/>
                  </a:lnTo>
                  <a:lnTo>
                    <a:pt x="265" y="247"/>
                  </a:lnTo>
                  <a:lnTo>
                    <a:pt x="261" y="250"/>
                  </a:lnTo>
                  <a:lnTo>
                    <a:pt x="252" y="252"/>
                  </a:lnTo>
                  <a:lnTo>
                    <a:pt x="240" y="254"/>
                  </a:lnTo>
                  <a:lnTo>
                    <a:pt x="227" y="255"/>
                  </a:lnTo>
                  <a:lnTo>
                    <a:pt x="211" y="256"/>
                  </a:lnTo>
                  <a:lnTo>
                    <a:pt x="195" y="255"/>
                  </a:lnTo>
                  <a:lnTo>
                    <a:pt x="178" y="255"/>
                  </a:lnTo>
                  <a:lnTo>
                    <a:pt x="159" y="253"/>
                  </a:lnTo>
                  <a:lnTo>
                    <a:pt x="141" y="252"/>
                  </a:lnTo>
                  <a:lnTo>
                    <a:pt x="123" y="248"/>
                  </a:lnTo>
                  <a:lnTo>
                    <a:pt x="105" y="246"/>
                  </a:lnTo>
                  <a:lnTo>
                    <a:pt x="88" y="243"/>
                  </a:lnTo>
                  <a:lnTo>
                    <a:pt x="71" y="238"/>
                  </a:lnTo>
                  <a:lnTo>
                    <a:pt x="57" y="235"/>
                  </a:lnTo>
                  <a:lnTo>
                    <a:pt x="43" y="230"/>
                  </a:lnTo>
                  <a:lnTo>
                    <a:pt x="33" y="224"/>
                  </a:lnTo>
                  <a:lnTo>
                    <a:pt x="23" y="220"/>
                  </a:lnTo>
                  <a:lnTo>
                    <a:pt x="20" y="209"/>
                  </a:lnTo>
                  <a:lnTo>
                    <a:pt x="17" y="198"/>
                  </a:lnTo>
                  <a:lnTo>
                    <a:pt x="15" y="186"/>
                  </a:lnTo>
                  <a:lnTo>
                    <a:pt x="15" y="176"/>
                  </a:lnTo>
                  <a:lnTo>
                    <a:pt x="13" y="174"/>
                  </a:lnTo>
                  <a:lnTo>
                    <a:pt x="11" y="171"/>
                  </a:lnTo>
                  <a:lnTo>
                    <a:pt x="7" y="169"/>
                  </a:lnTo>
                  <a:lnTo>
                    <a:pt x="5" y="167"/>
                  </a:lnTo>
                  <a:lnTo>
                    <a:pt x="4" y="163"/>
                  </a:lnTo>
                  <a:lnTo>
                    <a:pt x="4" y="159"/>
                  </a:lnTo>
                  <a:lnTo>
                    <a:pt x="4" y="155"/>
                  </a:lnTo>
                  <a:lnTo>
                    <a:pt x="4" y="152"/>
                  </a:lnTo>
                  <a:lnTo>
                    <a:pt x="8" y="149"/>
                  </a:lnTo>
                  <a:lnTo>
                    <a:pt x="13" y="148"/>
                  </a:lnTo>
                  <a:lnTo>
                    <a:pt x="18" y="146"/>
                  </a:lnTo>
                  <a:lnTo>
                    <a:pt x="22" y="144"/>
                  </a:lnTo>
                  <a:lnTo>
                    <a:pt x="17" y="142"/>
                  </a:lnTo>
                  <a:lnTo>
                    <a:pt x="12" y="142"/>
                  </a:lnTo>
                  <a:lnTo>
                    <a:pt x="6" y="142"/>
                  </a:lnTo>
                  <a:lnTo>
                    <a:pt x="0" y="141"/>
                  </a:lnTo>
                  <a:lnTo>
                    <a:pt x="2" y="136"/>
                  </a:lnTo>
                  <a:lnTo>
                    <a:pt x="3" y="129"/>
                  </a:lnTo>
                  <a:lnTo>
                    <a:pt x="3" y="123"/>
                  </a:lnTo>
                  <a:lnTo>
                    <a:pt x="4" y="117"/>
                  </a:lnTo>
                  <a:lnTo>
                    <a:pt x="8" y="116"/>
                  </a:lnTo>
                  <a:lnTo>
                    <a:pt x="13" y="115"/>
                  </a:lnTo>
                  <a:lnTo>
                    <a:pt x="17" y="115"/>
                  </a:lnTo>
                  <a:lnTo>
                    <a:pt x="21" y="114"/>
                  </a:lnTo>
                  <a:lnTo>
                    <a:pt x="18" y="109"/>
                  </a:lnTo>
                  <a:lnTo>
                    <a:pt x="14" y="106"/>
                  </a:lnTo>
                  <a:lnTo>
                    <a:pt x="11" y="102"/>
                  </a:lnTo>
                  <a:lnTo>
                    <a:pt x="7" y="97"/>
                  </a:lnTo>
                  <a:lnTo>
                    <a:pt x="6" y="94"/>
                  </a:lnTo>
                  <a:lnTo>
                    <a:pt x="6" y="91"/>
                  </a:lnTo>
                  <a:lnTo>
                    <a:pt x="6" y="87"/>
                  </a:lnTo>
                  <a:lnTo>
                    <a:pt x="5" y="84"/>
                  </a:lnTo>
                  <a:lnTo>
                    <a:pt x="11" y="81"/>
                  </a:lnTo>
                  <a:lnTo>
                    <a:pt x="15" y="80"/>
                  </a:lnTo>
                  <a:lnTo>
                    <a:pt x="21" y="78"/>
                  </a:lnTo>
                  <a:lnTo>
                    <a:pt x="26" y="76"/>
                  </a:lnTo>
                  <a:lnTo>
                    <a:pt x="26" y="73"/>
                  </a:lnTo>
                  <a:lnTo>
                    <a:pt x="26" y="70"/>
                  </a:lnTo>
                  <a:lnTo>
                    <a:pt x="26" y="66"/>
                  </a:lnTo>
                  <a:lnTo>
                    <a:pt x="26" y="63"/>
                  </a:lnTo>
                  <a:lnTo>
                    <a:pt x="22" y="61"/>
                  </a:lnTo>
                  <a:lnTo>
                    <a:pt x="18" y="57"/>
                  </a:lnTo>
                  <a:lnTo>
                    <a:pt x="14" y="55"/>
                  </a:lnTo>
                  <a:lnTo>
                    <a:pt x="10" y="53"/>
                  </a:lnTo>
                  <a:lnTo>
                    <a:pt x="11" y="46"/>
                  </a:lnTo>
                  <a:lnTo>
                    <a:pt x="12" y="39"/>
                  </a:lnTo>
                  <a:lnTo>
                    <a:pt x="12" y="32"/>
                  </a:lnTo>
                  <a:lnTo>
                    <a:pt x="13" y="24"/>
                  </a:lnTo>
                  <a:lnTo>
                    <a:pt x="11" y="18"/>
                  </a:lnTo>
                  <a:lnTo>
                    <a:pt x="10" y="11"/>
                  </a:lnTo>
                  <a:lnTo>
                    <a:pt x="7" y="5"/>
                  </a:lnTo>
                  <a:lnTo>
                    <a:pt x="5" y="0"/>
                  </a:lnTo>
                  <a:close/>
                </a:path>
              </a:pathLst>
            </a:custGeom>
            <a:solidFill>
              <a:srgbClr val="4747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89" name="Freeform 183"/>
            <p:cNvSpPr>
              <a:spLocks noChangeAspect="1"/>
            </p:cNvSpPr>
            <p:nvPr/>
          </p:nvSpPr>
          <p:spPr bwMode="auto">
            <a:xfrm>
              <a:off x="773" y="2726"/>
              <a:ext cx="153" cy="126"/>
            </a:xfrm>
            <a:custGeom>
              <a:avLst/>
              <a:gdLst>
                <a:gd name="T0" fmla="*/ 6 w 306"/>
                <a:gd name="T1" fmla="*/ 1 h 252"/>
                <a:gd name="T2" fmla="*/ 13 w 306"/>
                <a:gd name="T3" fmla="*/ 2 h 252"/>
                <a:gd name="T4" fmla="*/ 20 w 306"/>
                <a:gd name="T5" fmla="*/ 3 h 252"/>
                <a:gd name="T6" fmla="*/ 27 w 306"/>
                <a:gd name="T7" fmla="*/ 4 h 252"/>
                <a:gd name="T8" fmla="*/ 34 w 306"/>
                <a:gd name="T9" fmla="*/ 5 h 252"/>
                <a:gd name="T10" fmla="*/ 38 w 306"/>
                <a:gd name="T11" fmla="*/ 6 h 252"/>
                <a:gd name="T12" fmla="*/ 37 w 306"/>
                <a:gd name="T13" fmla="*/ 7 h 252"/>
                <a:gd name="T14" fmla="*/ 37 w 306"/>
                <a:gd name="T15" fmla="*/ 10 h 252"/>
                <a:gd name="T16" fmla="*/ 35 w 306"/>
                <a:gd name="T17" fmla="*/ 12 h 252"/>
                <a:gd name="T18" fmla="*/ 34 w 306"/>
                <a:gd name="T19" fmla="*/ 12 h 252"/>
                <a:gd name="T20" fmla="*/ 34 w 306"/>
                <a:gd name="T21" fmla="*/ 14 h 252"/>
                <a:gd name="T22" fmla="*/ 36 w 306"/>
                <a:gd name="T23" fmla="*/ 14 h 252"/>
                <a:gd name="T24" fmla="*/ 36 w 306"/>
                <a:gd name="T25" fmla="*/ 15 h 252"/>
                <a:gd name="T26" fmla="*/ 35 w 306"/>
                <a:gd name="T27" fmla="*/ 17 h 252"/>
                <a:gd name="T28" fmla="*/ 34 w 306"/>
                <a:gd name="T29" fmla="*/ 17 h 252"/>
                <a:gd name="T30" fmla="*/ 35 w 306"/>
                <a:gd name="T31" fmla="*/ 19 h 252"/>
                <a:gd name="T32" fmla="*/ 35 w 306"/>
                <a:gd name="T33" fmla="*/ 20 h 252"/>
                <a:gd name="T34" fmla="*/ 35 w 306"/>
                <a:gd name="T35" fmla="*/ 21 h 252"/>
                <a:gd name="T36" fmla="*/ 34 w 306"/>
                <a:gd name="T37" fmla="*/ 22 h 252"/>
                <a:gd name="T38" fmla="*/ 35 w 306"/>
                <a:gd name="T39" fmla="*/ 23 h 252"/>
                <a:gd name="T40" fmla="*/ 35 w 306"/>
                <a:gd name="T41" fmla="*/ 25 h 252"/>
                <a:gd name="T42" fmla="*/ 34 w 306"/>
                <a:gd name="T43" fmla="*/ 26 h 252"/>
                <a:gd name="T44" fmla="*/ 33 w 306"/>
                <a:gd name="T45" fmla="*/ 27 h 252"/>
                <a:gd name="T46" fmla="*/ 33 w 306"/>
                <a:gd name="T47" fmla="*/ 29 h 252"/>
                <a:gd name="T48" fmla="*/ 32 w 306"/>
                <a:gd name="T49" fmla="*/ 30 h 252"/>
                <a:gd name="T50" fmla="*/ 30 w 306"/>
                <a:gd name="T51" fmla="*/ 32 h 252"/>
                <a:gd name="T52" fmla="*/ 25 w 306"/>
                <a:gd name="T53" fmla="*/ 32 h 252"/>
                <a:gd name="T54" fmla="*/ 19 w 306"/>
                <a:gd name="T55" fmla="*/ 32 h 252"/>
                <a:gd name="T56" fmla="*/ 12 w 306"/>
                <a:gd name="T57" fmla="*/ 31 h 252"/>
                <a:gd name="T58" fmla="*/ 7 w 306"/>
                <a:gd name="T59" fmla="*/ 29 h 252"/>
                <a:gd name="T60" fmla="*/ 3 w 306"/>
                <a:gd name="T61" fmla="*/ 28 h 252"/>
                <a:gd name="T62" fmla="*/ 2 w 306"/>
                <a:gd name="T63" fmla="*/ 24 h 252"/>
                <a:gd name="T64" fmla="*/ 2 w 306"/>
                <a:gd name="T65" fmla="*/ 22 h 252"/>
                <a:gd name="T66" fmla="*/ 1 w 306"/>
                <a:gd name="T67" fmla="*/ 21 h 252"/>
                <a:gd name="T68" fmla="*/ 1 w 306"/>
                <a:gd name="T69" fmla="*/ 19 h 252"/>
                <a:gd name="T70" fmla="*/ 2 w 306"/>
                <a:gd name="T71" fmla="*/ 19 h 252"/>
                <a:gd name="T72" fmla="*/ 2 w 306"/>
                <a:gd name="T73" fmla="*/ 18 h 252"/>
                <a:gd name="T74" fmla="*/ 1 w 306"/>
                <a:gd name="T75" fmla="*/ 17 h 252"/>
                <a:gd name="T76" fmla="*/ 1 w 306"/>
                <a:gd name="T77" fmla="*/ 15 h 252"/>
                <a:gd name="T78" fmla="*/ 2 w 306"/>
                <a:gd name="T79" fmla="*/ 15 h 252"/>
                <a:gd name="T80" fmla="*/ 2 w 306"/>
                <a:gd name="T81" fmla="*/ 13 h 252"/>
                <a:gd name="T82" fmla="*/ 1 w 306"/>
                <a:gd name="T83" fmla="*/ 12 h 252"/>
                <a:gd name="T84" fmla="*/ 1 w 306"/>
                <a:gd name="T85" fmla="*/ 11 h 252"/>
                <a:gd name="T86" fmla="*/ 3 w 306"/>
                <a:gd name="T87" fmla="*/ 10 h 252"/>
                <a:gd name="T88" fmla="*/ 4 w 306"/>
                <a:gd name="T89" fmla="*/ 9 h 252"/>
                <a:gd name="T90" fmla="*/ 3 w 306"/>
                <a:gd name="T91" fmla="*/ 8 h 252"/>
                <a:gd name="T92" fmla="*/ 2 w 306"/>
                <a:gd name="T93" fmla="*/ 7 h 252"/>
                <a:gd name="T94" fmla="*/ 2 w 306"/>
                <a:gd name="T95" fmla="*/ 4 h 252"/>
                <a:gd name="T96" fmla="*/ 2 w 306"/>
                <a:gd name="T97" fmla="*/ 2 h 2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06" h="252">
                  <a:moveTo>
                    <a:pt x="6" y="0"/>
                  </a:moveTo>
                  <a:lnTo>
                    <a:pt x="24" y="2"/>
                  </a:lnTo>
                  <a:lnTo>
                    <a:pt x="44" y="5"/>
                  </a:lnTo>
                  <a:lnTo>
                    <a:pt x="62" y="7"/>
                  </a:lnTo>
                  <a:lnTo>
                    <a:pt x="80" y="9"/>
                  </a:lnTo>
                  <a:lnTo>
                    <a:pt x="100" y="12"/>
                  </a:lnTo>
                  <a:lnTo>
                    <a:pt x="118" y="14"/>
                  </a:lnTo>
                  <a:lnTo>
                    <a:pt x="137" y="16"/>
                  </a:lnTo>
                  <a:lnTo>
                    <a:pt x="156" y="18"/>
                  </a:lnTo>
                  <a:lnTo>
                    <a:pt x="175" y="22"/>
                  </a:lnTo>
                  <a:lnTo>
                    <a:pt x="193" y="24"/>
                  </a:lnTo>
                  <a:lnTo>
                    <a:pt x="212" y="27"/>
                  </a:lnTo>
                  <a:lnTo>
                    <a:pt x="231" y="29"/>
                  </a:lnTo>
                  <a:lnTo>
                    <a:pt x="250" y="31"/>
                  </a:lnTo>
                  <a:lnTo>
                    <a:pt x="268" y="33"/>
                  </a:lnTo>
                  <a:lnTo>
                    <a:pt x="288" y="36"/>
                  </a:lnTo>
                  <a:lnTo>
                    <a:pt x="306" y="38"/>
                  </a:lnTo>
                  <a:lnTo>
                    <a:pt x="304" y="43"/>
                  </a:lnTo>
                  <a:lnTo>
                    <a:pt x="300" y="46"/>
                  </a:lnTo>
                  <a:lnTo>
                    <a:pt x="297" y="50"/>
                  </a:lnTo>
                  <a:lnTo>
                    <a:pt x="295" y="53"/>
                  </a:lnTo>
                  <a:lnTo>
                    <a:pt x="294" y="61"/>
                  </a:lnTo>
                  <a:lnTo>
                    <a:pt x="291" y="69"/>
                  </a:lnTo>
                  <a:lnTo>
                    <a:pt x="290" y="78"/>
                  </a:lnTo>
                  <a:lnTo>
                    <a:pt x="288" y="86"/>
                  </a:lnTo>
                  <a:lnTo>
                    <a:pt x="283" y="88"/>
                  </a:lnTo>
                  <a:lnTo>
                    <a:pt x="280" y="89"/>
                  </a:lnTo>
                  <a:lnTo>
                    <a:pt x="276" y="90"/>
                  </a:lnTo>
                  <a:lnTo>
                    <a:pt x="272" y="91"/>
                  </a:lnTo>
                  <a:lnTo>
                    <a:pt x="272" y="96"/>
                  </a:lnTo>
                  <a:lnTo>
                    <a:pt x="272" y="99"/>
                  </a:lnTo>
                  <a:lnTo>
                    <a:pt x="271" y="103"/>
                  </a:lnTo>
                  <a:lnTo>
                    <a:pt x="271" y="106"/>
                  </a:lnTo>
                  <a:lnTo>
                    <a:pt x="274" y="107"/>
                  </a:lnTo>
                  <a:lnTo>
                    <a:pt x="279" y="107"/>
                  </a:lnTo>
                  <a:lnTo>
                    <a:pt x="282" y="107"/>
                  </a:lnTo>
                  <a:lnTo>
                    <a:pt x="287" y="108"/>
                  </a:lnTo>
                  <a:lnTo>
                    <a:pt x="285" y="114"/>
                  </a:lnTo>
                  <a:lnTo>
                    <a:pt x="284" y="120"/>
                  </a:lnTo>
                  <a:lnTo>
                    <a:pt x="283" y="126"/>
                  </a:lnTo>
                  <a:lnTo>
                    <a:pt x="282" y="131"/>
                  </a:lnTo>
                  <a:lnTo>
                    <a:pt x="279" y="131"/>
                  </a:lnTo>
                  <a:lnTo>
                    <a:pt x="276" y="133"/>
                  </a:lnTo>
                  <a:lnTo>
                    <a:pt x="273" y="133"/>
                  </a:lnTo>
                  <a:lnTo>
                    <a:pt x="269" y="134"/>
                  </a:lnTo>
                  <a:lnTo>
                    <a:pt x="272" y="137"/>
                  </a:lnTo>
                  <a:lnTo>
                    <a:pt x="274" y="141"/>
                  </a:lnTo>
                  <a:lnTo>
                    <a:pt x="276" y="145"/>
                  </a:lnTo>
                  <a:lnTo>
                    <a:pt x="279" y="149"/>
                  </a:lnTo>
                  <a:lnTo>
                    <a:pt x="277" y="153"/>
                  </a:lnTo>
                  <a:lnTo>
                    <a:pt x="277" y="157"/>
                  </a:lnTo>
                  <a:lnTo>
                    <a:pt x="277" y="161"/>
                  </a:lnTo>
                  <a:lnTo>
                    <a:pt x="276" y="165"/>
                  </a:lnTo>
                  <a:lnTo>
                    <a:pt x="274" y="167"/>
                  </a:lnTo>
                  <a:lnTo>
                    <a:pt x="272" y="169"/>
                  </a:lnTo>
                  <a:lnTo>
                    <a:pt x="268" y="172"/>
                  </a:lnTo>
                  <a:lnTo>
                    <a:pt x="266" y="174"/>
                  </a:lnTo>
                  <a:lnTo>
                    <a:pt x="268" y="177"/>
                  </a:lnTo>
                  <a:lnTo>
                    <a:pt x="272" y="181"/>
                  </a:lnTo>
                  <a:lnTo>
                    <a:pt x="274" y="184"/>
                  </a:lnTo>
                  <a:lnTo>
                    <a:pt x="276" y="188"/>
                  </a:lnTo>
                  <a:lnTo>
                    <a:pt x="275" y="191"/>
                  </a:lnTo>
                  <a:lnTo>
                    <a:pt x="274" y="195"/>
                  </a:lnTo>
                  <a:lnTo>
                    <a:pt x="273" y="198"/>
                  </a:lnTo>
                  <a:lnTo>
                    <a:pt x="272" y="202"/>
                  </a:lnTo>
                  <a:lnTo>
                    <a:pt x="269" y="205"/>
                  </a:lnTo>
                  <a:lnTo>
                    <a:pt x="268" y="207"/>
                  </a:lnTo>
                  <a:lnTo>
                    <a:pt x="266" y="211"/>
                  </a:lnTo>
                  <a:lnTo>
                    <a:pt x="264" y="214"/>
                  </a:lnTo>
                  <a:lnTo>
                    <a:pt x="261" y="219"/>
                  </a:lnTo>
                  <a:lnTo>
                    <a:pt x="259" y="224"/>
                  </a:lnTo>
                  <a:lnTo>
                    <a:pt x="257" y="229"/>
                  </a:lnTo>
                  <a:lnTo>
                    <a:pt x="254" y="234"/>
                  </a:lnTo>
                  <a:lnTo>
                    <a:pt x="252" y="237"/>
                  </a:lnTo>
                  <a:lnTo>
                    <a:pt x="249" y="240"/>
                  </a:lnTo>
                  <a:lnTo>
                    <a:pt x="245" y="243"/>
                  </a:lnTo>
                  <a:lnTo>
                    <a:pt x="242" y="247"/>
                  </a:lnTo>
                  <a:lnTo>
                    <a:pt x="234" y="249"/>
                  </a:lnTo>
                  <a:lnTo>
                    <a:pt x="222" y="251"/>
                  </a:lnTo>
                  <a:lnTo>
                    <a:pt x="209" y="252"/>
                  </a:lnTo>
                  <a:lnTo>
                    <a:pt x="196" y="252"/>
                  </a:lnTo>
                  <a:lnTo>
                    <a:pt x="181" y="252"/>
                  </a:lnTo>
                  <a:lnTo>
                    <a:pt x="163" y="252"/>
                  </a:lnTo>
                  <a:lnTo>
                    <a:pt x="147" y="250"/>
                  </a:lnTo>
                  <a:lnTo>
                    <a:pt x="130" y="249"/>
                  </a:lnTo>
                  <a:lnTo>
                    <a:pt x="113" y="247"/>
                  </a:lnTo>
                  <a:lnTo>
                    <a:pt x="95" y="243"/>
                  </a:lnTo>
                  <a:lnTo>
                    <a:pt x="79" y="240"/>
                  </a:lnTo>
                  <a:lnTo>
                    <a:pt x="64" y="236"/>
                  </a:lnTo>
                  <a:lnTo>
                    <a:pt x="50" y="232"/>
                  </a:lnTo>
                  <a:lnTo>
                    <a:pt x="39" y="228"/>
                  </a:lnTo>
                  <a:lnTo>
                    <a:pt x="29" y="222"/>
                  </a:lnTo>
                  <a:lnTo>
                    <a:pt x="21" y="218"/>
                  </a:lnTo>
                  <a:lnTo>
                    <a:pt x="17" y="207"/>
                  </a:lnTo>
                  <a:lnTo>
                    <a:pt x="15" y="196"/>
                  </a:lnTo>
                  <a:lnTo>
                    <a:pt x="14" y="186"/>
                  </a:lnTo>
                  <a:lnTo>
                    <a:pt x="14" y="174"/>
                  </a:lnTo>
                  <a:lnTo>
                    <a:pt x="11" y="172"/>
                  </a:lnTo>
                  <a:lnTo>
                    <a:pt x="9" y="169"/>
                  </a:lnTo>
                  <a:lnTo>
                    <a:pt x="7" y="168"/>
                  </a:lnTo>
                  <a:lnTo>
                    <a:pt x="4" y="166"/>
                  </a:lnTo>
                  <a:lnTo>
                    <a:pt x="4" y="161"/>
                  </a:lnTo>
                  <a:lnTo>
                    <a:pt x="4" y="158"/>
                  </a:lnTo>
                  <a:lnTo>
                    <a:pt x="3" y="154"/>
                  </a:lnTo>
                  <a:lnTo>
                    <a:pt x="3" y="151"/>
                  </a:lnTo>
                  <a:lnTo>
                    <a:pt x="8" y="149"/>
                  </a:lnTo>
                  <a:lnTo>
                    <a:pt x="12" y="146"/>
                  </a:lnTo>
                  <a:lnTo>
                    <a:pt x="16" y="145"/>
                  </a:lnTo>
                  <a:lnTo>
                    <a:pt x="21" y="143"/>
                  </a:lnTo>
                  <a:lnTo>
                    <a:pt x="16" y="142"/>
                  </a:lnTo>
                  <a:lnTo>
                    <a:pt x="10" y="141"/>
                  </a:lnTo>
                  <a:lnTo>
                    <a:pt x="6" y="141"/>
                  </a:lnTo>
                  <a:lnTo>
                    <a:pt x="0" y="139"/>
                  </a:lnTo>
                  <a:lnTo>
                    <a:pt x="1" y="134"/>
                  </a:lnTo>
                  <a:lnTo>
                    <a:pt x="2" y="128"/>
                  </a:lnTo>
                  <a:lnTo>
                    <a:pt x="2" y="122"/>
                  </a:lnTo>
                  <a:lnTo>
                    <a:pt x="3" y="116"/>
                  </a:lnTo>
                  <a:lnTo>
                    <a:pt x="8" y="115"/>
                  </a:lnTo>
                  <a:lnTo>
                    <a:pt x="12" y="114"/>
                  </a:lnTo>
                  <a:lnTo>
                    <a:pt x="16" y="113"/>
                  </a:lnTo>
                  <a:lnTo>
                    <a:pt x="21" y="112"/>
                  </a:lnTo>
                  <a:lnTo>
                    <a:pt x="17" y="108"/>
                  </a:lnTo>
                  <a:lnTo>
                    <a:pt x="14" y="104"/>
                  </a:lnTo>
                  <a:lnTo>
                    <a:pt x="10" y="100"/>
                  </a:lnTo>
                  <a:lnTo>
                    <a:pt x="7" y="97"/>
                  </a:lnTo>
                  <a:lnTo>
                    <a:pt x="7" y="93"/>
                  </a:lnTo>
                  <a:lnTo>
                    <a:pt x="7" y="90"/>
                  </a:lnTo>
                  <a:lnTo>
                    <a:pt x="6" y="86"/>
                  </a:lnTo>
                  <a:lnTo>
                    <a:pt x="6" y="83"/>
                  </a:lnTo>
                  <a:lnTo>
                    <a:pt x="10" y="81"/>
                  </a:lnTo>
                  <a:lnTo>
                    <a:pt x="16" y="80"/>
                  </a:lnTo>
                  <a:lnTo>
                    <a:pt x="21" y="77"/>
                  </a:lnTo>
                  <a:lnTo>
                    <a:pt x="25" y="75"/>
                  </a:lnTo>
                  <a:lnTo>
                    <a:pt x="25" y="73"/>
                  </a:lnTo>
                  <a:lnTo>
                    <a:pt x="25" y="69"/>
                  </a:lnTo>
                  <a:lnTo>
                    <a:pt x="25" y="66"/>
                  </a:lnTo>
                  <a:lnTo>
                    <a:pt x="25" y="62"/>
                  </a:lnTo>
                  <a:lnTo>
                    <a:pt x="21" y="60"/>
                  </a:lnTo>
                  <a:lnTo>
                    <a:pt x="17" y="58"/>
                  </a:lnTo>
                  <a:lnTo>
                    <a:pt x="14" y="55"/>
                  </a:lnTo>
                  <a:lnTo>
                    <a:pt x="10" y="53"/>
                  </a:lnTo>
                  <a:lnTo>
                    <a:pt x="11" y="45"/>
                  </a:lnTo>
                  <a:lnTo>
                    <a:pt x="12" y="38"/>
                  </a:lnTo>
                  <a:lnTo>
                    <a:pt x="12" y="30"/>
                  </a:lnTo>
                  <a:lnTo>
                    <a:pt x="14" y="23"/>
                  </a:lnTo>
                  <a:lnTo>
                    <a:pt x="11" y="17"/>
                  </a:lnTo>
                  <a:lnTo>
                    <a:pt x="10" y="12"/>
                  </a:lnTo>
                  <a:lnTo>
                    <a:pt x="8" y="6"/>
                  </a:lnTo>
                  <a:lnTo>
                    <a:pt x="6" y="0"/>
                  </a:lnTo>
                  <a:close/>
                </a:path>
              </a:pathLst>
            </a:custGeom>
            <a:solidFill>
              <a:srgbClr val="4F51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90" name="Freeform 184"/>
            <p:cNvSpPr>
              <a:spLocks noChangeAspect="1"/>
            </p:cNvSpPr>
            <p:nvPr/>
          </p:nvSpPr>
          <p:spPr bwMode="auto">
            <a:xfrm>
              <a:off x="779" y="2727"/>
              <a:ext cx="141" cy="125"/>
            </a:xfrm>
            <a:custGeom>
              <a:avLst/>
              <a:gdLst>
                <a:gd name="T0" fmla="*/ 5 w 283"/>
                <a:gd name="T1" fmla="*/ 1 h 250"/>
                <a:gd name="T2" fmla="*/ 11 w 283"/>
                <a:gd name="T3" fmla="*/ 2 h 250"/>
                <a:gd name="T4" fmla="*/ 18 w 283"/>
                <a:gd name="T5" fmla="*/ 3 h 250"/>
                <a:gd name="T6" fmla="*/ 24 w 283"/>
                <a:gd name="T7" fmla="*/ 4 h 250"/>
                <a:gd name="T8" fmla="*/ 31 w 283"/>
                <a:gd name="T9" fmla="*/ 4 h 250"/>
                <a:gd name="T10" fmla="*/ 35 w 283"/>
                <a:gd name="T11" fmla="*/ 5 h 250"/>
                <a:gd name="T12" fmla="*/ 34 w 283"/>
                <a:gd name="T13" fmla="*/ 7 h 250"/>
                <a:gd name="T14" fmla="*/ 33 w 283"/>
                <a:gd name="T15" fmla="*/ 10 h 250"/>
                <a:gd name="T16" fmla="*/ 32 w 283"/>
                <a:gd name="T17" fmla="*/ 11 h 250"/>
                <a:gd name="T18" fmla="*/ 31 w 283"/>
                <a:gd name="T19" fmla="*/ 12 h 250"/>
                <a:gd name="T20" fmla="*/ 31 w 283"/>
                <a:gd name="T21" fmla="*/ 13 h 250"/>
                <a:gd name="T22" fmla="*/ 32 w 283"/>
                <a:gd name="T23" fmla="*/ 14 h 250"/>
                <a:gd name="T24" fmla="*/ 32 w 283"/>
                <a:gd name="T25" fmla="*/ 15 h 250"/>
                <a:gd name="T26" fmla="*/ 32 w 283"/>
                <a:gd name="T27" fmla="*/ 17 h 250"/>
                <a:gd name="T28" fmla="*/ 31 w 283"/>
                <a:gd name="T29" fmla="*/ 17 h 250"/>
                <a:gd name="T30" fmla="*/ 31 w 283"/>
                <a:gd name="T31" fmla="*/ 18 h 250"/>
                <a:gd name="T32" fmla="*/ 32 w 283"/>
                <a:gd name="T33" fmla="*/ 20 h 250"/>
                <a:gd name="T34" fmla="*/ 31 w 283"/>
                <a:gd name="T35" fmla="*/ 21 h 250"/>
                <a:gd name="T36" fmla="*/ 30 w 283"/>
                <a:gd name="T37" fmla="*/ 22 h 250"/>
                <a:gd name="T38" fmla="*/ 31 w 283"/>
                <a:gd name="T39" fmla="*/ 23 h 250"/>
                <a:gd name="T40" fmla="*/ 31 w 283"/>
                <a:gd name="T41" fmla="*/ 24 h 250"/>
                <a:gd name="T42" fmla="*/ 31 w 283"/>
                <a:gd name="T43" fmla="*/ 26 h 250"/>
                <a:gd name="T44" fmla="*/ 30 w 283"/>
                <a:gd name="T45" fmla="*/ 27 h 250"/>
                <a:gd name="T46" fmla="*/ 29 w 283"/>
                <a:gd name="T47" fmla="*/ 29 h 250"/>
                <a:gd name="T48" fmla="*/ 28 w 283"/>
                <a:gd name="T49" fmla="*/ 30 h 250"/>
                <a:gd name="T50" fmla="*/ 26 w 283"/>
                <a:gd name="T51" fmla="*/ 31 h 250"/>
                <a:gd name="T52" fmla="*/ 22 w 283"/>
                <a:gd name="T53" fmla="*/ 32 h 250"/>
                <a:gd name="T54" fmla="*/ 16 w 283"/>
                <a:gd name="T55" fmla="*/ 31 h 250"/>
                <a:gd name="T56" fmla="*/ 11 w 283"/>
                <a:gd name="T57" fmla="*/ 31 h 250"/>
                <a:gd name="T58" fmla="*/ 5 w 283"/>
                <a:gd name="T59" fmla="*/ 29 h 250"/>
                <a:gd name="T60" fmla="*/ 2 w 283"/>
                <a:gd name="T61" fmla="*/ 28 h 250"/>
                <a:gd name="T62" fmla="*/ 1 w 283"/>
                <a:gd name="T63" fmla="*/ 24 h 250"/>
                <a:gd name="T64" fmla="*/ 1 w 283"/>
                <a:gd name="T65" fmla="*/ 22 h 250"/>
                <a:gd name="T66" fmla="*/ 0 w 283"/>
                <a:gd name="T67" fmla="*/ 21 h 250"/>
                <a:gd name="T68" fmla="*/ 0 w 283"/>
                <a:gd name="T69" fmla="*/ 19 h 250"/>
                <a:gd name="T70" fmla="*/ 1 w 283"/>
                <a:gd name="T71" fmla="*/ 18 h 250"/>
                <a:gd name="T72" fmla="*/ 1 w 283"/>
                <a:gd name="T73" fmla="*/ 18 h 250"/>
                <a:gd name="T74" fmla="*/ 0 w 283"/>
                <a:gd name="T75" fmla="*/ 17 h 250"/>
                <a:gd name="T76" fmla="*/ 0 w 283"/>
                <a:gd name="T77" fmla="*/ 15 h 250"/>
                <a:gd name="T78" fmla="*/ 1 w 283"/>
                <a:gd name="T79" fmla="*/ 15 h 250"/>
                <a:gd name="T80" fmla="*/ 1 w 283"/>
                <a:gd name="T81" fmla="*/ 13 h 250"/>
                <a:gd name="T82" fmla="*/ 0 w 283"/>
                <a:gd name="T83" fmla="*/ 12 h 250"/>
                <a:gd name="T84" fmla="*/ 0 w 283"/>
                <a:gd name="T85" fmla="*/ 11 h 250"/>
                <a:gd name="T86" fmla="*/ 2 w 283"/>
                <a:gd name="T87" fmla="*/ 10 h 250"/>
                <a:gd name="T88" fmla="*/ 2 w 283"/>
                <a:gd name="T89" fmla="*/ 9 h 250"/>
                <a:gd name="T90" fmla="*/ 2 w 283"/>
                <a:gd name="T91" fmla="*/ 8 h 250"/>
                <a:gd name="T92" fmla="*/ 1 w 283"/>
                <a:gd name="T93" fmla="*/ 7 h 250"/>
                <a:gd name="T94" fmla="*/ 1 w 283"/>
                <a:gd name="T95" fmla="*/ 4 h 250"/>
                <a:gd name="T96" fmla="*/ 1 w 283"/>
                <a:gd name="T97" fmla="*/ 2 h 2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3" h="250">
                  <a:moveTo>
                    <a:pt x="7" y="0"/>
                  </a:moveTo>
                  <a:lnTo>
                    <a:pt x="24" y="3"/>
                  </a:lnTo>
                  <a:lnTo>
                    <a:pt x="42" y="5"/>
                  </a:lnTo>
                  <a:lnTo>
                    <a:pt x="59" y="7"/>
                  </a:lnTo>
                  <a:lnTo>
                    <a:pt x="76" y="10"/>
                  </a:lnTo>
                  <a:lnTo>
                    <a:pt x="94" y="12"/>
                  </a:lnTo>
                  <a:lnTo>
                    <a:pt x="111" y="14"/>
                  </a:lnTo>
                  <a:lnTo>
                    <a:pt x="128" y="16"/>
                  </a:lnTo>
                  <a:lnTo>
                    <a:pt x="145" y="19"/>
                  </a:lnTo>
                  <a:lnTo>
                    <a:pt x="162" y="21"/>
                  </a:lnTo>
                  <a:lnTo>
                    <a:pt x="179" y="23"/>
                  </a:lnTo>
                  <a:lnTo>
                    <a:pt x="196" y="26"/>
                  </a:lnTo>
                  <a:lnTo>
                    <a:pt x="213" y="27"/>
                  </a:lnTo>
                  <a:lnTo>
                    <a:pt x="231" y="29"/>
                  </a:lnTo>
                  <a:lnTo>
                    <a:pt x="248" y="31"/>
                  </a:lnTo>
                  <a:lnTo>
                    <a:pt x="265" y="34"/>
                  </a:lnTo>
                  <a:lnTo>
                    <a:pt x="283" y="36"/>
                  </a:lnTo>
                  <a:lnTo>
                    <a:pt x="280" y="39"/>
                  </a:lnTo>
                  <a:lnTo>
                    <a:pt x="278" y="43"/>
                  </a:lnTo>
                  <a:lnTo>
                    <a:pt x="274" y="48"/>
                  </a:lnTo>
                  <a:lnTo>
                    <a:pt x="272" y="51"/>
                  </a:lnTo>
                  <a:lnTo>
                    <a:pt x="271" y="59"/>
                  </a:lnTo>
                  <a:lnTo>
                    <a:pt x="269" y="67"/>
                  </a:lnTo>
                  <a:lnTo>
                    <a:pt x="268" y="75"/>
                  </a:lnTo>
                  <a:lnTo>
                    <a:pt x="265" y="83"/>
                  </a:lnTo>
                  <a:lnTo>
                    <a:pt x="262" y="84"/>
                  </a:lnTo>
                  <a:lnTo>
                    <a:pt x="258" y="87"/>
                  </a:lnTo>
                  <a:lnTo>
                    <a:pt x="255" y="88"/>
                  </a:lnTo>
                  <a:lnTo>
                    <a:pt x="250" y="89"/>
                  </a:lnTo>
                  <a:lnTo>
                    <a:pt x="250" y="94"/>
                  </a:lnTo>
                  <a:lnTo>
                    <a:pt x="250" y="97"/>
                  </a:lnTo>
                  <a:lnTo>
                    <a:pt x="249" y="101"/>
                  </a:lnTo>
                  <a:lnTo>
                    <a:pt x="249" y="104"/>
                  </a:lnTo>
                  <a:lnTo>
                    <a:pt x="253" y="104"/>
                  </a:lnTo>
                  <a:lnTo>
                    <a:pt x="257" y="104"/>
                  </a:lnTo>
                  <a:lnTo>
                    <a:pt x="261" y="105"/>
                  </a:lnTo>
                  <a:lnTo>
                    <a:pt x="264" y="105"/>
                  </a:lnTo>
                  <a:lnTo>
                    <a:pt x="263" y="111"/>
                  </a:lnTo>
                  <a:lnTo>
                    <a:pt x="262" y="117"/>
                  </a:lnTo>
                  <a:lnTo>
                    <a:pt x="261" y="122"/>
                  </a:lnTo>
                  <a:lnTo>
                    <a:pt x="260" y="128"/>
                  </a:lnTo>
                  <a:lnTo>
                    <a:pt x="257" y="129"/>
                  </a:lnTo>
                  <a:lnTo>
                    <a:pt x="254" y="129"/>
                  </a:lnTo>
                  <a:lnTo>
                    <a:pt x="251" y="131"/>
                  </a:lnTo>
                  <a:lnTo>
                    <a:pt x="248" y="132"/>
                  </a:lnTo>
                  <a:lnTo>
                    <a:pt x="250" y="135"/>
                  </a:lnTo>
                  <a:lnTo>
                    <a:pt x="253" y="139"/>
                  </a:lnTo>
                  <a:lnTo>
                    <a:pt x="254" y="142"/>
                  </a:lnTo>
                  <a:lnTo>
                    <a:pt x="256" y="145"/>
                  </a:lnTo>
                  <a:lnTo>
                    <a:pt x="256" y="150"/>
                  </a:lnTo>
                  <a:lnTo>
                    <a:pt x="256" y="154"/>
                  </a:lnTo>
                  <a:lnTo>
                    <a:pt x="255" y="158"/>
                  </a:lnTo>
                  <a:lnTo>
                    <a:pt x="255" y="163"/>
                  </a:lnTo>
                  <a:lnTo>
                    <a:pt x="253" y="165"/>
                  </a:lnTo>
                  <a:lnTo>
                    <a:pt x="250" y="166"/>
                  </a:lnTo>
                  <a:lnTo>
                    <a:pt x="247" y="169"/>
                  </a:lnTo>
                  <a:lnTo>
                    <a:pt x="245" y="171"/>
                  </a:lnTo>
                  <a:lnTo>
                    <a:pt x="247" y="174"/>
                  </a:lnTo>
                  <a:lnTo>
                    <a:pt x="250" y="178"/>
                  </a:lnTo>
                  <a:lnTo>
                    <a:pt x="253" y="181"/>
                  </a:lnTo>
                  <a:lnTo>
                    <a:pt x="255" y="184"/>
                  </a:lnTo>
                  <a:lnTo>
                    <a:pt x="254" y="188"/>
                  </a:lnTo>
                  <a:lnTo>
                    <a:pt x="253" y="192"/>
                  </a:lnTo>
                  <a:lnTo>
                    <a:pt x="251" y="195"/>
                  </a:lnTo>
                  <a:lnTo>
                    <a:pt x="250" y="200"/>
                  </a:lnTo>
                  <a:lnTo>
                    <a:pt x="248" y="202"/>
                  </a:lnTo>
                  <a:lnTo>
                    <a:pt x="246" y="205"/>
                  </a:lnTo>
                  <a:lnTo>
                    <a:pt x="245" y="208"/>
                  </a:lnTo>
                  <a:lnTo>
                    <a:pt x="242" y="211"/>
                  </a:lnTo>
                  <a:lnTo>
                    <a:pt x="240" y="216"/>
                  </a:lnTo>
                  <a:lnTo>
                    <a:pt x="239" y="220"/>
                  </a:lnTo>
                  <a:lnTo>
                    <a:pt x="236" y="225"/>
                  </a:lnTo>
                  <a:lnTo>
                    <a:pt x="234" y="230"/>
                  </a:lnTo>
                  <a:lnTo>
                    <a:pt x="231" y="233"/>
                  </a:lnTo>
                  <a:lnTo>
                    <a:pt x="228" y="237"/>
                  </a:lnTo>
                  <a:lnTo>
                    <a:pt x="225" y="240"/>
                  </a:lnTo>
                  <a:lnTo>
                    <a:pt x="221" y="243"/>
                  </a:lnTo>
                  <a:lnTo>
                    <a:pt x="213" y="246"/>
                  </a:lnTo>
                  <a:lnTo>
                    <a:pt x="204" y="248"/>
                  </a:lnTo>
                  <a:lnTo>
                    <a:pt x="193" y="249"/>
                  </a:lnTo>
                  <a:lnTo>
                    <a:pt x="179" y="250"/>
                  </a:lnTo>
                  <a:lnTo>
                    <a:pt x="165" y="250"/>
                  </a:lnTo>
                  <a:lnTo>
                    <a:pt x="150" y="249"/>
                  </a:lnTo>
                  <a:lnTo>
                    <a:pt x="135" y="248"/>
                  </a:lnTo>
                  <a:lnTo>
                    <a:pt x="119" y="247"/>
                  </a:lnTo>
                  <a:lnTo>
                    <a:pt x="103" y="245"/>
                  </a:lnTo>
                  <a:lnTo>
                    <a:pt x="88" y="242"/>
                  </a:lnTo>
                  <a:lnTo>
                    <a:pt x="73" y="239"/>
                  </a:lnTo>
                  <a:lnTo>
                    <a:pt x="59" y="235"/>
                  </a:lnTo>
                  <a:lnTo>
                    <a:pt x="45" y="231"/>
                  </a:lnTo>
                  <a:lnTo>
                    <a:pt x="35" y="227"/>
                  </a:lnTo>
                  <a:lnTo>
                    <a:pt x="24" y="223"/>
                  </a:lnTo>
                  <a:lnTo>
                    <a:pt x="18" y="218"/>
                  </a:lnTo>
                  <a:lnTo>
                    <a:pt x="14" y="208"/>
                  </a:lnTo>
                  <a:lnTo>
                    <a:pt x="13" y="196"/>
                  </a:lnTo>
                  <a:lnTo>
                    <a:pt x="12" y="185"/>
                  </a:lnTo>
                  <a:lnTo>
                    <a:pt x="13" y="174"/>
                  </a:lnTo>
                  <a:lnTo>
                    <a:pt x="11" y="172"/>
                  </a:lnTo>
                  <a:lnTo>
                    <a:pt x="8" y="170"/>
                  </a:lnTo>
                  <a:lnTo>
                    <a:pt x="6" y="167"/>
                  </a:lnTo>
                  <a:lnTo>
                    <a:pt x="4" y="165"/>
                  </a:lnTo>
                  <a:lnTo>
                    <a:pt x="4" y="162"/>
                  </a:lnTo>
                  <a:lnTo>
                    <a:pt x="4" y="158"/>
                  </a:lnTo>
                  <a:lnTo>
                    <a:pt x="4" y="155"/>
                  </a:lnTo>
                  <a:lnTo>
                    <a:pt x="3" y="150"/>
                  </a:lnTo>
                  <a:lnTo>
                    <a:pt x="7" y="148"/>
                  </a:lnTo>
                  <a:lnTo>
                    <a:pt x="11" y="147"/>
                  </a:lnTo>
                  <a:lnTo>
                    <a:pt x="15" y="144"/>
                  </a:lnTo>
                  <a:lnTo>
                    <a:pt x="19" y="142"/>
                  </a:lnTo>
                  <a:lnTo>
                    <a:pt x="14" y="142"/>
                  </a:lnTo>
                  <a:lnTo>
                    <a:pt x="10" y="141"/>
                  </a:lnTo>
                  <a:lnTo>
                    <a:pt x="5" y="141"/>
                  </a:lnTo>
                  <a:lnTo>
                    <a:pt x="0" y="140"/>
                  </a:lnTo>
                  <a:lnTo>
                    <a:pt x="1" y="134"/>
                  </a:lnTo>
                  <a:lnTo>
                    <a:pt x="3" y="127"/>
                  </a:lnTo>
                  <a:lnTo>
                    <a:pt x="3" y="121"/>
                  </a:lnTo>
                  <a:lnTo>
                    <a:pt x="4" y="116"/>
                  </a:lnTo>
                  <a:lnTo>
                    <a:pt x="7" y="114"/>
                  </a:lnTo>
                  <a:lnTo>
                    <a:pt x="12" y="113"/>
                  </a:lnTo>
                  <a:lnTo>
                    <a:pt x="15" y="113"/>
                  </a:lnTo>
                  <a:lnTo>
                    <a:pt x="19" y="112"/>
                  </a:lnTo>
                  <a:lnTo>
                    <a:pt x="16" y="109"/>
                  </a:lnTo>
                  <a:lnTo>
                    <a:pt x="13" y="104"/>
                  </a:lnTo>
                  <a:lnTo>
                    <a:pt x="10" y="101"/>
                  </a:lnTo>
                  <a:lnTo>
                    <a:pt x="7" y="97"/>
                  </a:lnTo>
                  <a:lnTo>
                    <a:pt x="6" y="94"/>
                  </a:lnTo>
                  <a:lnTo>
                    <a:pt x="6" y="90"/>
                  </a:lnTo>
                  <a:lnTo>
                    <a:pt x="6" y="87"/>
                  </a:lnTo>
                  <a:lnTo>
                    <a:pt x="6" y="83"/>
                  </a:lnTo>
                  <a:lnTo>
                    <a:pt x="11" y="81"/>
                  </a:lnTo>
                  <a:lnTo>
                    <a:pt x="15" y="79"/>
                  </a:lnTo>
                  <a:lnTo>
                    <a:pt x="19" y="78"/>
                  </a:lnTo>
                  <a:lnTo>
                    <a:pt x="23" y="75"/>
                  </a:lnTo>
                  <a:lnTo>
                    <a:pt x="23" y="73"/>
                  </a:lnTo>
                  <a:lnTo>
                    <a:pt x="23" y="69"/>
                  </a:lnTo>
                  <a:lnTo>
                    <a:pt x="23" y="66"/>
                  </a:lnTo>
                  <a:lnTo>
                    <a:pt x="23" y="63"/>
                  </a:lnTo>
                  <a:lnTo>
                    <a:pt x="20" y="60"/>
                  </a:lnTo>
                  <a:lnTo>
                    <a:pt x="16" y="58"/>
                  </a:lnTo>
                  <a:lnTo>
                    <a:pt x="13" y="56"/>
                  </a:lnTo>
                  <a:lnTo>
                    <a:pt x="10" y="53"/>
                  </a:lnTo>
                  <a:lnTo>
                    <a:pt x="11" y="45"/>
                  </a:lnTo>
                  <a:lnTo>
                    <a:pt x="12" y="38"/>
                  </a:lnTo>
                  <a:lnTo>
                    <a:pt x="13" y="31"/>
                  </a:lnTo>
                  <a:lnTo>
                    <a:pt x="14" y="25"/>
                  </a:lnTo>
                  <a:lnTo>
                    <a:pt x="13" y="19"/>
                  </a:lnTo>
                  <a:lnTo>
                    <a:pt x="11" y="12"/>
                  </a:lnTo>
                  <a:lnTo>
                    <a:pt x="10" y="6"/>
                  </a:lnTo>
                  <a:lnTo>
                    <a:pt x="7" y="0"/>
                  </a:lnTo>
                  <a:close/>
                </a:path>
              </a:pathLst>
            </a:custGeom>
            <a:solidFill>
              <a:srgbClr val="59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91" name="Freeform 185"/>
            <p:cNvSpPr>
              <a:spLocks noChangeAspect="1"/>
            </p:cNvSpPr>
            <p:nvPr/>
          </p:nvSpPr>
          <p:spPr bwMode="auto">
            <a:xfrm>
              <a:off x="784" y="2728"/>
              <a:ext cx="130" cy="124"/>
            </a:xfrm>
            <a:custGeom>
              <a:avLst/>
              <a:gdLst>
                <a:gd name="T0" fmla="*/ 5 w 260"/>
                <a:gd name="T1" fmla="*/ 1 h 246"/>
                <a:gd name="T2" fmla="*/ 11 w 260"/>
                <a:gd name="T3" fmla="*/ 2 h 246"/>
                <a:gd name="T4" fmla="*/ 17 w 260"/>
                <a:gd name="T5" fmla="*/ 2 h 246"/>
                <a:gd name="T6" fmla="*/ 23 w 260"/>
                <a:gd name="T7" fmla="*/ 3 h 246"/>
                <a:gd name="T8" fmla="*/ 29 w 260"/>
                <a:gd name="T9" fmla="*/ 4 h 246"/>
                <a:gd name="T10" fmla="*/ 33 w 260"/>
                <a:gd name="T11" fmla="*/ 5 h 246"/>
                <a:gd name="T12" fmla="*/ 32 w 260"/>
                <a:gd name="T13" fmla="*/ 6 h 246"/>
                <a:gd name="T14" fmla="*/ 31 w 260"/>
                <a:gd name="T15" fmla="*/ 9 h 246"/>
                <a:gd name="T16" fmla="*/ 30 w 260"/>
                <a:gd name="T17" fmla="*/ 11 h 246"/>
                <a:gd name="T18" fmla="*/ 29 w 260"/>
                <a:gd name="T19" fmla="*/ 11 h 246"/>
                <a:gd name="T20" fmla="*/ 29 w 260"/>
                <a:gd name="T21" fmla="*/ 13 h 246"/>
                <a:gd name="T22" fmla="*/ 30 w 260"/>
                <a:gd name="T23" fmla="*/ 13 h 246"/>
                <a:gd name="T24" fmla="*/ 30 w 260"/>
                <a:gd name="T25" fmla="*/ 15 h 246"/>
                <a:gd name="T26" fmla="*/ 30 w 260"/>
                <a:gd name="T27" fmla="*/ 16 h 246"/>
                <a:gd name="T28" fmla="*/ 29 w 260"/>
                <a:gd name="T29" fmla="*/ 16 h 246"/>
                <a:gd name="T30" fmla="*/ 30 w 260"/>
                <a:gd name="T31" fmla="*/ 18 h 246"/>
                <a:gd name="T32" fmla="*/ 30 w 260"/>
                <a:gd name="T33" fmla="*/ 19 h 246"/>
                <a:gd name="T34" fmla="*/ 29 w 260"/>
                <a:gd name="T35" fmla="*/ 21 h 246"/>
                <a:gd name="T36" fmla="*/ 28 w 260"/>
                <a:gd name="T37" fmla="*/ 21 h 246"/>
                <a:gd name="T38" fmla="*/ 29 w 260"/>
                <a:gd name="T39" fmla="*/ 23 h 246"/>
                <a:gd name="T40" fmla="*/ 29 w 260"/>
                <a:gd name="T41" fmla="*/ 24 h 246"/>
                <a:gd name="T42" fmla="*/ 29 w 260"/>
                <a:gd name="T43" fmla="*/ 25 h 246"/>
                <a:gd name="T44" fmla="*/ 28 w 260"/>
                <a:gd name="T45" fmla="*/ 26 h 246"/>
                <a:gd name="T46" fmla="*/ 27 w 260"/>
                <a:gd name="T47" fmla="*/ 28 h 246"/>
                <a:gd name="T48" fmla="*/ 26 w 260"/>
                <a:gd name="T49" fmla="*/ 29 h 246"/>
                <a:gd name="T50" fmla="*/ 25 w 260"/>
                <a:gd name="T51" fmla="*/ 31 h 246"/>
                <a:gd name="T52" fmla="*/ 21 w 260"/>
                <a:gd name="T53" fmla="*/ 32 h 246"/>
                <a:gd name="T54" fmla="*/ 16 w 260"/>
                <a:gd name="T55" fmla="*/ 31 h 246"/>
                <a:gd name="T56" fmla="*/ 10 w 260"/>
                <a:gd name="T57" fmla="*/ 30 h 246"/>
                <a:gd name="T58" fmla="*/ 5 w 260"/>
                <a:gd name="T59" fmla="*/ 29 h 246"/>
                <a:gd name="T60" fmla="*/ 2 w 260"/>
                <a:gd name="T61" fmla="*/ 27 h 246"/>
                <a:gd name="T62" fmla="*/ 2 w 260"/>
                <a:gd name="T63" fmla="*/ 23 h 246"/>
                <a:gd name="T64" fmla="*/ 1 w 260"/>
                <a:gd name="T65" fmla="*/ 21 h 246"/>
                <a:gd name="T66" fmla="*/ 1 w 260"/>
                <a:gd name="T67" fmla="*/ 21 h 246"/>
                <a:gd name="T68" fmla="*/ 1 w 260"/>
                <a:gd name="T69" fmla="*/ 19 h 246"/>
                <a:gd name="T70" fmla="*/ 2 w 260"/>
                <a:gd name="T71" fmla="*/ 18 h 246"/>
                <a:gd name="T72" fmla="*/ 2 w 260"/>
                <a:gd name="T73" fmla="*/ 18 h 246"/>
                <a:gd name="T74" fmla="*/ 1 w 260"/>
                <a:gd name="T75" fmla="*/ 17 h 246"/>
                <a:gd name="T76" fmla="*/ 1 w 260"/>
                <a:gd name="T77" fmla="*/ 15 h 246"/>
                <a:gd name="T78" fmla="*/ 2 w 260"/>
                <a:gd name="T79" fmla="*/ 14 h 246"/>
                <a:gd name="T80" fmla="*/ 2 w 260"/>
                <a:gd name="T81" fmla="*/ 13 h 246"/>
                <a:gd name="T82" fmla="*/ 1 w 260"/>
                <a:gd name="T83" fmla="*/ 12 h 246"/>
                <a:gd name="T84" fmla="*/ 1 w 260"/>
                <a:gd name="T85" fmla="*/ 11 h 246"/>
                <a:gd name="T86" fmla="*/ 3 w 260"/>
                <a:gd name="T87" fmla="*/ 10 h 246"/>
                <a:gd name="T88" fmla="*/ 3 w 260"/>
                <a:gd name="T89" fmla="*/ 9 h 246"/>
                <a:gd name="T90" fmla="*/ 3 w 260"/>
                <a:gd name="T91" fmla="*/ 8 h 246"/>
                <a:gd name="T92" fmla="*/ 2 w 260"/>
                <a:gd name="T93" fmla="*/ 7 h 246"/>
                <a:gd name="T94" fmla="*/ 2 w 260"/>
                <a:gd name="T95" fmla="*/ 4 h 246"/>
                <a:gd name="T96" fmla="*/ 2 w 260"/>
                <a:gd name="T97" fmla="*/ 2 h 2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0" h="246">
                  <a:moveTo>
                    <a:pt x="8" y="0"/>
                  </a:moveTo>
                  <a:lnTo>
                    <a:pt x="24" y="2"/>
                  </a:lnTo>
                  <a:lnTo>
                    <a:pt x="39" y="3"/>
                  </a:lnTo>
                  <a:lnTo>
                    <a:pt x="55" y="6"/>
                  </a:lnTo>
                  <a:lnTo>
                    <a:pt x="71" y="8"/>
                  </a:lnTo>
                  <a:lnTo>
                    <a:pt x="86" y="10"/>
                  </a:lnTo>
                  <a:lnTo>
                    <a:pt x="102" y="11"/>
                  </a:lnTo>
                  <a:lnTo>
                    <a:pt x="118" y="14"/>
                  </a:lnTo>
                  <a:lnTo>
                    <a:pt x="134" y="16"/>
                  </a:lnTo>
                  <a:lnTo>
                    <a:pt x="149" y="18"/>
                  </a:lnTo>
                  <a:lnTo>
                    <a:pt x="166" y="21"/>
                  </a:lnTo>
                  <a:lnTo>
                    <a:pt x="182" y="22"/>
                  </a:lnTo>
                  <a:lnTo>
                    <a:pt x="197" y="24"/>
                  </a:lnTo>
                  <a:lnTo>
                    <a:pt x="213" y="26"/>
                  </a:lnTo>
                  <a:lnTo>
                    <a:pt x="229" y="29"/>
                  </a:lnTo>
                  <a:lnTo>
                    <a:pt x="244" y="30"/>
                  </a:lnTo>
                  <a:lnTo>
                    <a:pt x="260" y="32"/>
                  </a:lnTo>
                  <a:lnTo>
                    <a:pt x="258" y="35"/>
                  </a:lnTo>
                  <a:lnTo>
                    <a:pt x="255" y="39"/>
                  </a:lnTo>
                  <a:lnTo>
                    <a:pt x="252" y="44"/>
                  </a:lnTo>
                  <a:lnTo>
                    <a:pt x="250" y="47"/>
                  </a:lnTo>
                  <a:lnTo>
                    <a:pt x="249" y="55"/>
                  </a:lnTo>
                  <a:lnTo>
                    <a:pt x="247" y="63"/>
                  </a:lnTo>
                  <a:lnTo>
                    <a:pt x="245" y="71"/>
                  </a:lnTo>
                  <a:lnTo>
                    <a:pt x="244" y="79"/>
                  </a:lnTo>
                  <a:lnTo>
                    <a:pt x="240" y="80"/>
                  </a:lnTo>
                  <a:lnTo>
                    <a:pt x="237" y="83"/>
                  </a:lnTo>
                  <a:lnTo>
                    <a:pt x="234" y="84"/>
                  </a:lnTo>
                  <a:lnTo>
                    <a:pt x="230" y="85"/>
                  </a:lnTo>
                  <a:lnTo>
                    <a:pt x="229" y="88"/>
                  </a:lnTo>
                  <a:lnTo>
                    <a:pt x="229" y="92"/>
                  </a:lnTo>
                  <a:lnTo>
                    <a:pt x="229" y="95"/>
                  </a:lnTo>
                  <a:lnTo>
                    <a:pt x="228" y="99"/>
                  </a:lnTo>
                  <a:lnTo>
                    <a:pt x="231" y="100"/>
                  </a:lnTo>
                  <a:lnTo>
                    <a:pt x="235" y="100"/>
                  </a:lnTo>
                  <a:lnTo>
                    <a:pt x="238" y="100"/>
                  </a:lnTo>
                  <a:lnTo>
                    <a:pt x="242" y="101"/>
                  </a:lnTo>
                  <a:lnTo>
                    <a:pt x="240" y="107"/>
                  </a:lnTo>
                  <a:lnTo>
                    <a:pt x="240" y="113"/>
                  </a:lnTo>
                  <a:lnTo>
                    <a:pt x="239" y="118"/>
                  </a:lnTo>
                  <a:lnTo>
                    <a:pt x="238" y="124"/>
                  </a:lnTo>
                  <a:lnTo>
                    <a:pt x="236" y="124"/>
                  </a:lnTo>
                  <a:lnTo>
                    <a:pt x="234" y="125"/>
                  </a:lnTo>
                  <a:lnTo>
                    <a:pt x="230" y="125"/>
                  </a:lnTo>
                  <a:lnTo>
                    <a:pt x="228" y="127"/>
                  </a:lnTo>
                  <a:lnTo>
                    <a:pt x="230" y="130"/>
                  </a:lnTo>
                  <a:lnTo>
                    <a:pt x="231" y="133"/>
                  </a:lnTo>
                  <a:lnTo>
                    <a:pt x="234" y="138"/>
                  </a:lnTo>
                  <a:lnTo>
                    <a:pt x="235" y="141"/>
                  </a:lnTo>
                  <a:lnTo>
                    <a:pt x="234" y="146"/>
                  </a:lnTo>
                  <a:lnTo>
                    <a:pt x="234" y="150"/>
                  </a:lnTo>
                  <a:lnTo>
                    <a:pt x="234" y="153"/>
                  </a:lnTo>
                  <a:lnTo>
                    <a:pt x="232" y="158"/>
                  </a:lnTo>
                  <a:lnTo>
                    <a:pt x="230" y="160"/>
                  </a:lnTo>
                  <a:lnTo>
                    <a:pt x="228" y="161"/>
                  </a:lnTo>
                  <a:lnTo>
                    <a:pt x="225" y="163"/>
                  </a:lnTo>
                  <a:lnTo>
                    <a:pt x="223" y="166"/>
                  </a:lnTo>
                  <a:lnTo>
                    <a:pt x="225" y="169"/>
                  </a:lnTo>
                  <a:lnTo>
                    <a:pt x="228" y="173"/>
                  </a:lnTo>
                  <a:lnTo>
                    <a:pt x="230" y="176"/>
                  </a:lnTo>
                  <a:lnTo>
                    <a:pt x="232" y="178"/>
                  </a:lnTo>
                  <a:lnTo>
                    <a:pt x="231" y="183"/>
                  </a:lnTo>
                  <a:lnTo>
                    <a:pt x="230" y="186"/>
                  </a:lnTo>
                  <a:lnTo>
                    <a:pt x="229" y="190"/>
                  </a:lnTo>
                  <a:lnTo>
                    <a:pt x="228" y="194"/>
                  </a:lnTo>
                  <a:lnTo>
                    <a:pt x="227" y="197"/>
                  </a:lnTo>
                  <a:lnTo>
                    <a:pt x="224" y="200"/>
                  </a:lnTo>
                  <a:lnTo>
                    <a:pt x="223" y="203"/>
                  </a:lnTo>
                  <a:lnTo>
                    <a:pt x="221" y="206"/>
                  </a:lnTo>
                  <a:lnTo>
                    <a:pt x="220" y="211"/>
                  </a:lnTo>
                  <a:lnTo>
                    <a:pt x="217" y="216"/>
                  </a:lnTo>
                  <a:lnTo>
                    <a:pt x="216" y="221"/>
                  </a:lnTo>
                  <a:lnTo>
                    <a:pt x="214" y="226"/>
                  </a:lnTo>
                  <a:lnTo>
                    <a:pt x="210" y="229"/>
                  </a:lnTo>
                  <a:lnTo>
                    <a:pt x="208" y="231"/>
                  </a:lnTo>
                  <a:lnTo>
                    <a:pt x="205" y="235"/>
                  </a:lnTo>
                  <a:lnTo>
                    <a:pt x="202" y="238"/>
                  </a:lnTo>
                  <a:lnTo>
                    <a:pt x="196" y="242"/>
                  </a:lnTo>
                  <a:lnTo>
                    <a:pt x="186" y="244"/>
                  </a:lnTo>
                  <a:lnTo>
                    <a:pt x="175" y="245"/>
                  </a:lnTo>
                  <a:lnTo>
                    <a:pt x="163" y="246"/>
                  </a:lnTo>
                  <a:lnTo>
                    <a:pt x="151" y="246"/>
                  </a:lnTo>
                  <a:lnTo>
                    <a:pt x="137" y="246"/>
                  </a:lnTo>
                  <a:lnTo>
                    <a:pt x="122" y="245"/>
                  </a:lnTo>
                  <a:lnTo>
                    <a:pt x="107" y="243"/>
                  </a:lnTo>
                  <a:lnTo>
                    <a:pt x="93" y="241"/>
                  </a:lnTo>
                  <a:lnTo>
                    <a:pt x="78" y="238"/>
                  </a:lnTo>
                  <a:lnTo>
                    <a:pt x="64" y="236"/>
                  </a:lnTo>
                  <a:lnTo>
                    <a:pt x="52" y="233"/>
                  </a:lnTo>
                  <a:lnTo>
                    <a:pt x="40" y="228"/>
                  </a:lnTo>
                  <a:lnTo>
                    <a:pt x="30" y="224"/>
                  </a:lnTo>
                  <a:lnTo>
                    <a:pt x="22" y="220"/>
                  </a:lnTo>
                  <a:lnTo>
                    <a:pt x="15" y="215"/>
                  </a:lnTo>
                  <a:lnTo>
                    <a:pt x="12" y="205"/>
                  </a:lnTo>
                  <a:lnTo>
                    <a:pt x="11" y="193"/>
                  </a:lnTo>
                  <a:lnTo>
                    <a:pt x="10" y="182"/>
                  </a:lnTo>
                  <a:lnTo>
                    <a:pt x="11" y="171"/>
                  </a:lnTo>
                  <a:lnTo>
                    <a:pt x="9" y="169"/>
                  </a:lnTo>
                  <a:lnTo>
                    <a:pt x="8" y="167"/>
                  </a:lnTo>
                  <a:lnTo>
                    <a:pt x="5" y="166"/>
                  </a:lnTo>
                  <a:lnTo>
                    <a:pt x="3" y="163"/>
                  </a:lnTo>
                  <a:lnTo>
                    <a:pt x="3" y="160"/>
                  </a:lnTo>
                  <a:lnTo>
                    <a:pt x="3" y="155"/>
                  </a:lnTo>
                  <a:lnTo>
                    <a:pt x="3" y="152"/>
                  </a:lnTo>
                  <a:lnTo>
                    <a:pt x="3" y="148"/>
                  </a:lnTo>
                  <a:lnTo>
                    <a:pt x="7" y="146"/>
                  </a:lnTo>
                  <a:lnTo>
                    <a:pt x="10" y="144"/>
                  </a:lnTo>
                  <a:lnTo>
                    <a:pt x="13" y="143"/>
                  </a:lnTo>
                  <a:lnTo>
                    <a:pt x="18" y="140"/>
                  </a:lnTo>
                  <a:lnTo>
                    <a:pt x="13" y="139"/>
                  </a:lnTo>
                  <a:lnTo>
                    <a:pt x="9" y="139"/>
                  </a:lnTo>
                  <a:lnTo>
                    <a:pt x="4" y="139"/>
                  </a:lnTo>
                  <a:lnTo>
                    <a:pt x="0" y="138"/>
                  </a:lnTo>
                  <a:lnTo>
                    <a:pt x="1" y="132"/>
                  </a:lnTo>
                  <a:lnTo>
                    <a:pt x="2" y="125"/>
                  </a:lnTo>
                  <a:lnTo>
                    <a:pt x="2" y="120"/>
                  </a:lnTo>
                  <a:lnTo>
                    <a:pt x="3" y="114"/>
                  </a:lnTo>
                  <a:lnTo>
                    <a:pt x="7" y="113"/>
                  </a:lnTo>
                  <a:lnTo>
                    <a:pt x="10" y="112"/>
                  </a:lnTo>
                  <a:lnTo>
                    <a:pt x="13" y="112"/>
                  </a:lnTo>
                  <a:lnTo>
                    <a:pt x="18" y="110"/>
                  </a:lnTo>
                  <a:lnTo>
                    <a:pt x="15" y="106"/>
                  </a:lnTo>
                  <a:lnTo>
                    <a:pt x="12" y="102"/>
                  </a:lnTo>
                  <a:lnTo>
                    <a:pt x="9" y="99"/>
                  </a:lnTo>
                  <a:lnTo>
                    <a:pt x="7" y="95"/>
                  </a:lnTo>
                  <a:lnTo>
                    <a:pt x="7" y="92"/>
                  </a:lnTo>
                  <a:lnTo>
                    <a:pt x="7" y="88"/>
                  </a:lnTo>
                  <a:lnTo>
                    <a:pt x="7" y="85"/>
                  </a:lnTo>
                  <a:lnTo>
                    <a:pt x="5" y="82"/>
                  </a:lnTo>
                  <a:lnTo>
                    <a:pt x="10" y="79"/>
                  </a:lnTo>
                  <a:lnTo>
                    <a:pt x="13" y="77"/>
                  </a:lnTo>
                  <a:lnTo>
                    <a:pt x="18" y="76"/>
                  </a:lnTo>
                  <a:lnTo>
                    <a:pt x="22" y="74"/>
                  </a:lnTo>
                  <a:lnTo>
                    <a:pt x="23" y="70"/>
                  </a:lnTo>
                  <a:lnTo>
                    <a:pt x="23" y="67"/>
                  </a:lnTo>
                  <a:lnTo>
                    <a:pt x="23" y="64"/>
                  </a:lnTo>
                  <a:lnTo>
                    <a:pt x="23" y="61"/>
                  </a:lnTo>
                  <a:lnTo>
                    <a:pt x="19" y="59"/>
                  </a:lnTo>
                  <a:lnTo>
                    <a:pt x="17" y="56"/>
                  </a:lnTo>
                  <a:lnTo>
                    <a:pt x="13" y="54"/>
                  </a:lnTo>
                  <a:lnTo>
                    <a:pt x="10" y="52"/>
                  </a:lnTo>
                  <a:lnTo>
                    <a:pt x="11" y="45"/>
                  </a:lnTo>
                  <a:lnTo>
                    <a:pt x="12" y="37"/>
                  </a:lnTo>
                  <a:lnTo>
                    <a:pt x="12" y="30"/>
                  </a:lnTo>
                  <a:lnTo>
                    <a:pt x="13" y="23"/>
                  </a:lnTo>
                  <a:lnTo>
                    <a:pt x="12" y="17"/>
                  </a:lnTo>
                  <a:lnTo>
                    <a:pt x="11" y="11"/>
                  </a:lnTo>
                  <a:lnTo>
                    <a:pt x="9" y="6"/>
                  </a:lnTo>
                  <a:lnTo>
                    <a:pt x="8" y="0"/>
                  </a:lnTo>
                  <a:close/>
                </a:path>
              </a:pathLst>
            </a:custGeom>
            <a:solidFill>
              <a:srgbClr val="636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92" name="Freeform 186"/>
            <p:cNvSpPr>
              <a:spLocks noChangeAspect="1"/>
            </p:cNvSpPr>
            <p:nvPr/>
          </p:nvSpPr>
          <p:spPr bwMode="auto">
            <a:xfrm>
              <a:off x="790" y="2730"/>
              <a:ext cx="118" cy="121"/>
            </a:xfrm>
            <a:custGeom>
              <a:avLst/>
              <a:gdLst>
                <a:gd name="T0" fmla="*/ 5 w 236"/>
                <a:gd name="T1" fmla="*/ 0 h 243"/>
                <a:gd name="T2" fmla="*/ 10 w 236"/>
                <a:gd name="T3" fmla="*/ 1 h 243"/>
                <a:gd name="T4" fmla="*/ 16 w 236"/>
                <a:gd name="T5" fmla="*/ 1 h 243"/>
                <a:gd name="T6" fmla="*/ 21 w 236"/>
                <a:gd name="T7" fmla="*/ 2 h 243"/>
                <a:gd name="T8" fmla="*/ 26 w 236"/>
                <a:gd name="T9" fmla="*/ 3 h 243"/>
                <a:gd name="T10" fmla="*/ 30 w 236"/>
                <a:gd name="T11" fmla="*/ 4 h 243"/>
                <a:gd name="T12" fmla="*/ 29 w 236"/>
                <a:gd name="T13" fmla="*/ 5 h 243"/>
                <a:gd name="T14" fmla="*/ 28 w 236"/>
                <a:gd name="T15" fmla="*/ 8 h 243"/>
                <a:gd name="T16" fmla="*/ 27 w 236"/>
                <a:gd name="T17" fmla="*/ 10 h 243"/>
                <a:gd name="T18" fmla="*/ 27 w 236"/>
                <a:gd name="T19" fmla="*/ 10 h 243"/>
                <a:gd name="T20" fmla="*/ 26 w 236"/>
                <a:gd name="T21" fmla="*/ 12 h 243"/>
                <a:gd name="T22" fmla="*/ 28 w 236"/>
                <a:gd name="T23" fmla="*/ 12 h 243"/>
                <a:gd name="T24" fmla="*/ 28 w 236"/>
                <a:gd name="T25" fmla="*/ 13 h 243"/>
                <a:gd name="T26" fmla="*/ 27 w 236"/>
                <a:gd name="T27" fmla="*/ 15 h 243"/>
                <a:gd name="T28" fmla="*/ 26 w 236"/>
                <a:gd name="T29" fmla="*/ 15 h 243"/>
                <a:gd name="T30" fmla="*/ 27 w 236"/>
                <a:gd name="T31" fmla="*/ 16 h 243"/>
                <a:gd name="T32" fmla="*/ 27 w 236"/>
                <a:gd name="T33" fmla="*/ 18 h 243"/>
                <a:gd name="T34" fmla="*/ 27 w 236"/>
                <a:gd name="T35" fmla="*/ 19 h 243"/>
                <a:gd name="T36" fmla="*/ 26 w 236"/>
                <a:gd name="T37" fmla="*/ 20 h 243"/>
                <a:gd name="T38" fmla="*/ 26 w 236"/>
                <a:gd name="T39" fmla="*/ 21 h 243"/>
                <a:gd name="T40" fmla="*/ 27 w 236"/>
                <a:gd name="T41" fmla="*/ 22 h 243"/>
                <a:gd name="T42" fmla="*/ 26 w 236"/>
                <a:gd name="T43" fmla="*/ 24 h 243"/>
                <a:gd name="T44" fmla="*/ 25 w 236"/>
                <a:gd name="T45" fmla="*/ 25 h 243"/>
                <a:gd name="T46" fmla="*/ 25 w 236"/>
                <a:gd name="T47" fmla="*/ 27 h 243"/>
                <a:gd name="T48" fmla="*/ 24 w 236"/>
                <a:gd name="T49" fmla="*/ 28 h 243"/>
                <a:gd name="T50" fmla="*/ 21 w 236"/>
                <a:gd name="T51" fmla="*/ 30 h 243"/>
                <a:gd name="T52" fmla="*/ 12 w 236"/>
                <a:gd name="T53" fmla="*/ 30 h 243"/>
                <a:gd name="T54" fmla="*/ 4 w 236"/>
                <a:gd name="T55" fmla="*/ 28 h 243"/>
                <a:gd name="T56" fmla="*/ 2 w 236"/>
                <a:gd name="T57" fmla="*/ 24 h 243"/>
                <a:gd name="T58" fmla="*/ 1 w 236"/>
                <a:gd name="T59" fmla="*/ 21 h 243"/>
                <a:gd name="T60" fmla="*/ 1 w 236"/>
                <a:gd name="T61" fmla="*/ 20 h 243"/>
                <a:gd name="T62" fmla="*/ 1 w 236"/>
                <a:gd name="T63" fmla="*/ 19 h 243"/>
                <a:gd name="T64" fmla="*/ 2 w 236"/>
                <a:gd name="T65" fmla="*/ 18 h 243"/>
                <a:gd name="T66" fmla="*/ 2 w 236"/>
                <a:gd name="T67" fmla="*/ 17 h 243"/>
                <a:gd name="T68" fmla="*/ 0 w 236"/>
                <a:gd name="T69" fmla="*/ 17 h 243"/>
                <a:gd name="T70" fmla="*/ 1 w 236"/>
                <a:gd name="T71" fmla="*/ 14 h 243"/>
                <a:gd name="T72" fmla="*/ 2 w 236"/>
                <a:gd name="T73" fmla="*/ 13 h 243"/>
                <a:gd name="T74" fmla="*/ 2 w 236"/>
                <a:gd name="T75" fmla="*/ 13 h 243"/>
                <a:gd name="T76" fmla="*/ 1 w 236"/>
                <a:gd name="T77" fmla="*/ 12 h 243"/>
                <a:gd name="T78" fmla="*/ 1 w 236"/>
                <a:gd name="T79" fmla="*/ 10 h 243"/>
                <a:gd name="T80" fmla="*/ 2 w 236"/>
                <a:gd name="T81" fmla="*/ 9 h 243"/>
                <a:gd name="T82" fmla="*/ 3 w 236"/>
                <a:gd name="T83" fmla="*/ 8 h 243"/>
                <a:gd name="T84" fmla="*/ 3 w 236"/>
                <a:gd name="T85" fmla="*/ 7 h 243"/>
                <a:gd name="T86" fmla="*/ 2 w 236"/>
                <a:gd name="T87" fmla="*/ 6 h 243"/>
                <a:gd name="T88" fmla="*/ 2 w 236"/>
                <a:gd name="T89" fmla="*/ 4 h 243"/>
                <a:gd name="T90" fmla="*/ 2 w 236"/>
                <a:gd name="T91" fmla="*/ 2 h 243"/>
                <a:gd name="T92" fmla="*/ 1 w 236"/>
                <a:gd name="T93" fmla="*/ 0 h 2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6" h="243">
                  <a:moveTo>
                    <a:pt x="8" y="0"/>
                  </a:moveTo>
                  <a:lnTo>
                    <a:pt x="22" y="2"/>
                  </a:lnTo>
                  <a:lnTo>
                    <a:pt x="37" y="4"/>
                  </a:lnTo>
                  <a:lnTo>
                    <a:pt x="51" y="6"/>
                  </a:lnTo>
                  <a:lnTo>
                    <a:pt x="66" y="8"/>
                  </a:lnTo>
                  <a:lnTo>
                    <a:pt x="80" y="9"/>
                  </a:lnTo>
                  <a:lnTo>
                    <a:pt x="93" y="12"/>
                  </a:lnTo>
                  <a:lnTo>
                    <a:pt x="108" y="13"/>
                  </a:lnTo>
                  <a:lnTo>
                    <a:pt x="122" y="15"/>
                  </a:lnTo>
                  <a:lnTo>
                    <a:pt x="136" y="17"/>
                  </a:lnTo>
                  <a:lnTo>
                    <a:pt x="151" y="19"/>
                  </a:lnTo>
                  <a:lnTo>
                    <a:pt x="165" y="21"/>
                  </a:lnTo>
                  <a:lnTo>
                    <a:pt x="180" y="22"/>
                  </a:lnTo>
                  <a:lnTo>
                    <a:pt x="194" y="24"/>
                  </a:lnTo>
                  <a:lnTo>
                    <a:pt x="208" y="27"/>
                  </a:lnTo>
                  <a:lnTo>
                    <a:pt x="223" y="28"/>
                  </a:lnTo>
                  <a:lnTo>
                    <a:pt x="236" y="30"/>
                  </a:lnTo>
                  <a:lnTo>
                    <a:pt x="234" y="33"/>
                  </a:lnTo>
                  <a:lnTo>
                    <a:pt x="233" y="37"/>
                  </a:lnTo>
                  <a:lnTo>
                    <a:pt x="231" y="40"/>
                  </a:lnTo>
                  <a:lnTo>
                    <a:pt x="228" y="45"/>
                  </a:lnTo>
                  <a:lnTo>
                    <a:pt x="227" y="53"/>
                  </a:lnTo>
                  <a:lnTo>
                    <a:pt x="225" y="61"/>
                  </a:lnTo>
                  <a:lnTo>
                    <a:pt x="224" y="69"/>
                  </a:lnTo>
                  <a:lnTo>
                    <a:pt x="221" y="77"/>
                  </a:lnTo>
                  <a:lnTo>
                    <a:pt x="218" y="78"/>
                  </a:lnTo>
                  <a:lnTo>
                    <a:pt x="216" y="80"/>
                  </a:lnTo>
                  <a:lnTo>
                    <a:pt x="212" y="81"/>
                  </a:lnTo>
                  <a:lnTo>
                    <a:pt x="209" y="82"/>
                  </a:lnTo>
                  <a:lnTo>
                    <a:pt x="209" y="86"/>
                  </a:lnTo>
                  <a:lnTo>
                    <a:pt x="209" y="90"/>
                  </a:lnTo>
                  <a:lnTo>
                    <a:pt x="208" y="93"/>
                  </a:lnTo>
                  <a:lnTo>
                    <a:pt x="208" y="97"/>
                  </a:lnTo>
                  <a:lnTo>
                    <a:pt x="210" y="98"/>
                  </a:lnTo>
                  <a:lnTo>
                    <a:pt x="213" y="98"/>
                  </a:lnTo>
                  <a:lnTo>
                    <a:pt x="217" y="98"/>
                  </a:lnTo>
                  <a:lnTo>
                    <a:pt x="220" y="98"/>
                  </a:lnTo>
                  <a:lnTo>
                    <a:pt x="219" y="104"/>
                  </a:lnTo>
                  <a:lnTo>
                    <a:pt x="218" y="110"/>
                  </a:lnTo>
                  <a:lnTo>
                    <a:pt x="217" y="115"/>
                  </a:lnTo>
                  <a:lnTo>
                    <a:pt x="216" y="121"/>
                  </a:lnTo>
                  <a:lnTo>
                    <a:pt x="213" y="122"/>
                  </a:lnTo>
                  <a:lnTo>
                    <a:pt x="211" y="122"/>
                  </a:lnTo>
                  <a:lnTo>
                    <a:pt x="209" y="123"/>
                  </a:lnTo>
                  <a:lnTo>
                    <a:pt x="206" y="125"/>
                  </a:lnTo>
                  <a:lnTo>
                    <a:pt x="208" y="128"/>
                  </a:lnTo>
                  <a:lnTo>
                    <a:pt x="210" y="131"/>
                  </a:lnTo>
                  <a:lnTo>
                    <a:pt x="211" y="135"/>
                  </a:lnTo>
                  <a:lnTo>
                    <a:pt x="212" y="138"/>
                  </a:lnTo>
                  <a:lnTo>
                    <a:pt x="212" y="143"/>
                  </a:lnTo>
                  <a:lnTo>
                    <a:pt x="212" y="146"/>
                  </a:lnTo>
                  <a:lnTo>
                    <a:pt x="211" y="151"/>
                  </a:lnTo>
                  <a:lnTo>
                    <a:pt x="211" y="154"/>
                  </a:lnTo>
                  <a:lnTo>
                    <a:pt x="209" y="157"/>
                  </a:lnTo>
                  <a:lnTo>
                    <a:pt x="206" y="159"/>
                  </a:lnTo>
                  <a:lnTo>
                    <a:pt x="204" y="161"/>
                  </a:lnTo>
                  <a:lnTo>
                    <a:pt x="202" y="164"/>
                  </a:lnTo>
                  <a:lnTo>
                    <a:pt x="204" y="167"/>
                  </a:lnTo>
                  <a:lnTo>
                    <a:pt x="206" y="169"/>
                  </a:lnTo>
                  <a:lnTo>
                    <a:pt x="208" y="173"/>
                  </a:lnTo>
                  <a:lnTo>
                    <a:pt x="210" y="176"/>
                  </a:lnTo>
                  <a:lnTo>
                    <a:pt x="209" y="180"/>
                  </a:lnTo>
                  <a:lnTo>
                    <a:pt x="209" y="183"/>
                  </a:lnTo>
                  <a:lnTo>
                    <a:pt x="208" y="188"/>
                  </a:lnTo>
                  <a:lnTo>
                    <a:pt x="206" y="191"/>
                  </a:lnTo>
                  <a:lnTo>
                    <a:pt x="205" y="194"/>
                  </a:lnTo>
                  <a:lnTo>
                    <a:pt x="203" y="197"/>
                  </a:lnTo>
                  <a:lnTo>
                    <a:pt x="202" y="201"/>
                  </a:lnTo>
                  <a:lnTo>
                    <a:pt x="199" y="203"/>
                  </a:lnTo>
                  <a:lnTo>
                    <a:pt x="198" y="207"/>
                  </a:lnTo>
                  <a:lnTo>
                    <a:pt x="196" y="213"/>
                  </a:lnTo>
                  <a:lnTo>
                    <a:pt x="195" y="218"/>
                  </a:lnTo>
                  <a:lnTo>
                    <a:pt x="193" y="224"/>
                  </a:lnTo>
                  <a:lnTo>
                    <a:pt x="190" y="226"/>
                  </a:lnTo>
                  <a:lnTo>
                    <a:pt x="188" y="229"/>
                  </a:lnTo>
                  <a:lnTo>
                    <a:pt x="185" y="233"/>
                  </a:lnTo>
                  <a:lnTo>
                    <a:pt x="182" y="236"/>
                  </a:lnTo>
                  <a:lnTo>
                    <a:pt x="167" y="241"/>
                  </a:lnTo>
                  <a:lnTo>
                    <a:pt x="146" y="243"/>
                  </a:lnTo>
                  <a:lnTo>
                    <a:pt x="122" y="243"/>
                  </a:lnTo>
                  <a:lnTo>
                    <a:pt x="96" y="241"/>
                  </a:lnTo>
                  <a:lnTo>
                    <a:pt x="70" y="237"/>
                  </a:lnTo>
                  <a:lnTo>
                    <a:pt x="46" y="231"/>
                  </a:lnTo>
                  <a:lnTo>
                    <a:pt x="26" y="224"/>
                  </a:lnTo>
                  <a:lnTo>
                    <a:pt x="12" y="214"/>
                  </a:lnTo>
                  <a:lnTo>
                    <a:pt x="11" y="204"/>
                  </a:lnTo>
                  <a:lnTo>
                    <a:pt x="9" y="192"/>
                  </a:lnTo>
                  <a:lnTo>
                    <a:pt x="9" y="182"/>
                  </a:lnTo>
                  <a:lnTo>
                    <a:pt x="9" y="171"/>
                  </a:lnTo>
                  <a:lnTo>
                    <a:pt x="8" y="168"/>
                  </a:lnTo>
                  <a:lnTo>
                    <a:pt x="6" y="167"/>
                  </a:lnTo>
                  <a:lnTo>
                    <a:pt x="5" y="165"/>
                  </a:lnTo>
                  <a:lnTo>
                    <a:pt x="2" y="163"/>
                  </a:lnTo>
                  <a:lnTo>
                    <a:pt x="2" y="159"/>
                  </a:lnTo>
                  <a:lnTo>
                    <a:pt x="2" y="156"/>
                  </a:lnTo>
                  <a:lnTo>
                    <a:pt x="2" y="152"/>
                  </a:lnTo>
                  <a:lnTo>
                    <a:pt x="2" y="148"/>
                  </a:lnTo>
                  <a:lnTo>
                    <a:pt x="6" y="145"/>
                  </a:lnTo>
                  <a:lnTo>
                    <a:pt x="9" y="144"/>
                  </a:lnTo>
                  <a:lnTo>
                    <a:pt x="13" y="142"/>
                  </a:lnTo>
                  <a:lnTo>
                    <a:pt x="16" y="139"/>
                  </a:lnTo>
                  <a:lnTo>
                    <a:pt x="12" y="139"/>
                  </a:lnTo>
                  <a:lnTo>
                    <a:pt x="8" y="138"/>
                  </a:lnTo>
                  <a:lnTo>
                    <a:pt x="4" y="138"/>
                  </a:lnTo>
                  <a:lnTo>
                    <a:pt x="0" y="138"/>
                  </a:lnTo>
                  <a:lnTo>
                    <a:pt x="1" y="133"/>
                  </a:lnTo>
                  <a:lnTo>
                    <a:pt x="2" y="126"/>
                  </a:lnTo>
                  <a:lnTo>
                    <a:pt x="2" y="119"/>
                  </a:lnTo>
                  <a:lnTo>
                    <a:pt x="4" y="113"/>
                  </a:lnTo>
                  <a:lnTo>
                    <a:pt x="6" y="112"/>
                  </a:lnTo>
                  <a:lnTo>
                    <a:pt x="9" y="111"/>
                  </a:lnTo>
                  <a:lnTo>
                    <a:pt x="13" y="111"/>
                  </a:lnTo>
                  <a:lnTo>
                    <a:pt x="16" y="110"/>
                  </a:lnTo>
                  <a:lnTo>
                    <a:pt x="14" y="106"/>
                  </a:lnTo>
                  <a:lnTo>
                    <a:pt x="12" y="103"/>
                  </a:lnTo>
                  <a:lnTo>
                    <a:pt x="9" y="99"/>
                  </a:lnTo>
                  <a:lnTo>
                    <a:pt x="7" y="96"/>
                  </a:lnTo>
                  <a:lnTo>
                    <a:pt x="6" y="92"/>
                  </a:lnTo>
                  <a:lnTo>
                    <a:pt x="6" y="89"/>
                  </a:lnTo>
                  <a:lnTo>
                    <a:pt x="6" y="85"/>
                  </a:lnTo>
                  <a:lnTo>
                    <a:pt x="6" y="82"/>
                  </a:lnTo>
                  <a:lnTo>
                    <a:pt x="9" y="80"/>
                  </a:lnTo>
                  <a:lnTo>
                    <a:pt x="14" y="77"/>
                  </a:lnTo>
                  <a:lnTo>
                    <a:pt x="17" y="76"/>
                  </a:lnTo>
                  <a:lnTo>
                    <a:pt x="21" y="74"/>
                  </a:lnTo>
                  <a:lnTo>
                    <a:pt x="21" y="70"/>
                  </a:lnTo>
                  <a:lnTo>
                    <a:pt x="21" y="67"/>
                  </a:lnTo>
                  <a:lnTo>
                    <a:pt x="21" y="65"/>
                  </a:lnTo>
                  <a:lnTo>
                    <a:pt x="21" y="61"/>
                  </a:lnTo>
                  <a:lnTo>
                    <a:pt x="19" y="59"/>
                  </a:lnTo>
                  <a:lnTo>
                    <a:pt x="16" y="57"/>
                  </a:lnTo>
                  <a:lnTo>
                    <a:pt x="13" y="54"/>
                  </a:lnTo>
                  <a:lnTo>
                    <a:pt x="11" y="52"/>
                  </a:lnTo>
                  <a:lnTo>
                    <a:pt x="12" y="45"/>
                  </a:lnTo>
                  <a:lnTo>
                    <a:pt x="13" y="37"/>
                  </a:lnTo>
                  <a:lnTo>
                    <a:pt x="13" y="30"/>
                  </a:lnTo>
                  <a:lnTo>
                    <a:pt x="14" y="23"/>
                  </a:lnTo>
                  <a:lnTo>
                    <a:pt x="13" y="17"/>
                  </a:lnTo>
                  <a:lnTo>
                    <a:pt x="12" y="12"/>
                  </a:lnTo>
                  <a:lnTo>
                    <a:pt x="9" y="6"/>
                  </a:lnTo>
                  <a:lnTo>
                    <a:pt x="8" y="0"/>
                  </a:lnTo>
                  <a:close/>
                </a:path>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93" name="Freeform 187"/>
            <p:cNvSpPr>
              <a:spLocks noChangeAspect="1"/>
            </p:cNvSpPr>
            <p:nvPr/>
          </p:nvSpPr>
          <p:spPr bwMode="auto">
            <a:xfrm>
              <a:off x="795" y="2731"/>
              <a:ext cx="107" cy="120"/>
            </a:xfrm>
            <a:custGeom>
              <a:avLst/>
              <a:gdLst>
                <a:gd name="T0" fmla="*/ 5 w 214"/>
                <a:gd name="T1" fmla="*/ 1 h 239"/>
                <a:gd name="T2" fmla="*/ 10 w 214"/>
                <a:gd name="T3" fmla="*/ 1 h 239"/>
                <a:gd name="T4" fmla="*/ 14 w 214"/>
                <a:gd name="T5" fmla="*/ 2 h 239"/>
                <a:gd name="T6" fmla="*/ 19 w 214"/>
                <a:gd name="T7" fmla="*/ 3 h 239"/>
                <a:gd name="T8" fmla="*/ 24 w 214"/>
                <a:gd name="T9" fmla="*/ 3 h 239"/>
                <a:gd name="T10" fmla="*/ 27 w 214"/>
                <a:gd name="T11" fmla="*/ 4 h 239"/>
                <a:gd name="T12" fmla="*/ 26 w 214"/>
                <a:gd name="T13" fmla="*/ 6 h 239"/>
                <a:gd name="T14" fmla="*/ 26 w 214"/>
                <a:gd name="T15" fmla="*/ 8 h 239"/>
                <a:gd name="T16" fmla="*/ 25 w 214"/>
                <a:gd name="T17" fmla="*/ 10 h 239"/>
                <a:gd name="T18" fmla="*/ 24 w 214"/>
                <a:gd name="T19" fmla="*/ 11 h 239"/>
                <a:gd name="T20" fmla="*/ 24 w 214"/>
                <a:gd name="T21" fmla="*/ 12 h 239"/>
                <a:gd name="T22" fmla="*/ 25 w 214"/>
                <a:gd name="T23" fmla="*/ 12 h 239"/>
                <a:gd name="T24" fmla="*/ 25 w 214"/>
                <a:gd name="T25" fmla="*/ 14 h 239"/>
                <a:gd name="T26" fmla="*/ 24 w 214"/>
                <a:gd name="T27" fmla="*/ 15 h 239"/>
                <a:gd name="T28" fmla="*/ 24 w 214"/>
                <a:gd name="T29" fmla="*/ 15 h 239"/>
                <a:gd name="T30" fmla="*/ 24 w 214"/>
                <a:gd name="T31" fmla="*/ 17 h 239"/>
                <a:gd name="T32" fmla="*/ 24 w 214"/>
                <a:gd name="T33" fmla="*/ 18 h 239"/>
                <a:gd name="T34" fmla="*/ 24 w 214"/>
                <a:gd name="T35" fmla="*/ 20 h 239"/>
                <a:gd name="T36" fmla="*/ 23 w 214"/>
                <a:gd name="T37" fmla="*/ 20 h 239"/>
                <a:gd name="T38" fmla="*/ 24 w 214"/>
                <a:gd name="T39" fmla="*/ 22 h 239"/>
                <a:gd name="T40" fmla="*/ 24 w 214"/>
                <a:gd name="T41" fmla="*/ 23 h 239"/>
                <a:gd name="T42" fmla="*/ 23 w 214"/>
                <a:gd name="T43" fmla="*/ 24 h 239"/>
                <a:gd name="T44" fmla="*/ 23 w 214"/>
                <a:gd name="T45" fmla="*/ 25 h 239"/>
                <a:gd name="T46" fmla="*/ 22 w 214"/>
                <a:gd name="T47" fmla="*/ 27 h 239"/>
                <a:gd name="T48" fmla="*/ 21 w 214"/>
                <a:gd name="T49" fmla="*/ 28 h 239"/>
                <a:gd name="T50" fmla="*/ 19 w 214"/>
                <a:gd name="T51" fmla="*/ 30 h 239"/>
                <a:gd name="T52" fmla="*/ 11 w 214"/>
                <a:gd name="T53" fmla="*/ 30 h 239"/>
                <a:gd name="T54" fmla="*/ 3 w 214"/>
                <a:gd name="T55" fmla="*/ 28 h 239"/>
                <a:gd name="T56" fmla="*/ 1 w 214"/>
                <a:gd name="T57" fmla="*/ 24 h 239"/>
                <a:gd name="T58" fmla="*/ 1 w 214"/>
                <a:gd name="T59" fmla="*/ 21 h 239"/>
                <a:gd name="T60" fmla="*/ 1 w 214"/>
                <a:gd name="T61" fmla="*/ 21 h 239"/>
                <a:gd name="T62" fmla="*/ 1 w 214"/>
                <a:gd name="T63" fmla="*/ 19 h 239"/>
                <a:gd name="T64" fmla="*/ 2 w 214"/>
                <a:gd name="T65" fmla="*/ 18 h 239"/>
                <a:gd name="T66" fmla="*/ 2 w 214"/>
                <a:gd name="T67" fmla="*/ 18 h 239"/>
                <a:gd name="T68" fmla="*/ 0 w 214"/>
                <a:gd name="T69" fmla="*/ 17 h 239"/>
                <a:gd name="T70" fmla="*/ 1 w 214"/>
                <a:gd name="T71" fmla="*/ 15 h 239"/>
                <a:gd name="T72" fmla="*/ 2 w 214"/>
                <a:gd name="T73" fmla="*/ 14 h 239"/>
                <a:gd name="T74" fmla="*/ 2 w 214"/>
                <a:gd name="T75" fmla="*/ 13 h 239"/>
                <a:gd name="T76" fmla="*/ 1 w 214"/>
                <a:gd name="T77" fmla="*/ 12 h 239"/>
                <a:gd name="T78" fmla="*/ 1 w 214"/>
                <a:gd name="T79" fmla="*/ 11 h 239"/>
                <a:gd name="T80" fmla="*/ 2 w 214"/>
                <a:gd name="T81" fmla="*/ 10 h 239"/>
                <a:gd name="T82" fmla="*/ 3 w 214"/>
                <a:gd name="T83" fmla="*/ 9 h 239"/>
                <a:gd name="T84" fmla="*/ 3 w 214"/>
                <a:gd name="T85" fmla="*/ 8 h 239"/>
                <a:gd name="T86" fmla="*/ 2 w 214"/>
                <a:gd name="T87" fmla="*/ 7 h 239"/>
                <a:gd name="T88" fmla="*/ 2 w 214"/>
                <a:gd name="T89" fmla="*/ 5 h 239"/>
                <a:gd name="T90" fmla="*/ 2 w 214"/>
                <a:gd name="T91" fmla="*/ 2 h 239"/>
                <a:gd name="T92" fmla="*/ 2 w 214"/>
                <a:gd name="T93" fmla="*/ 0 h 2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4" h="239">
                  <a:moveTo>
                    <a:pt x="10" y="0"/>
                  </a:moveTo>
                  <a:lnTo>
                    <a:pt x="23" y="1"/>
                  </a:lnTo>
                  <a:lnTo>
                    <a:pt x="35" y="3"/>
                  </a:lnTo>
                  <a:lnTo>
                    <a:pt x="48" y="4"/>
                  </a:lnTo>
                  <a:lnTo>
                    <a:pt x="61" y="5"/>
                  </a:lnTo>
                  <a:lnTo>
                    <a:pt x="73" y="8"/>
                  </a:lnTo>
                  <a:lnTo>
                    <a:pt x="86" y="9"/>
                  </a:lnTo>
                  <a:lnTo>
                    <a:pt x="99" y="11"/>
                  </a:lnTo>
                  <a:lnTo>
                    <a:pt x="112" y="12"/>
                  </a:lnTo>
                  <a:lnTo>
                    <a:pt x="125" y="15"/>
                  </a:lnTo>
                  <a:lnTo>
                    <a:pt x="138" y="16"/>
                  </a:lnTo>
                  <a:lnTo>
                    <a:pt x="150" y="18"/>
                  </a:lnTo>
                  <a:lnTo>
                    <a:pt x="163" y="19"/>
                  </a:lnTo>
                  <a:lnTo>
                    <a:pt x="176" y="21"/>
                  </a:lnTo>
                  <a:lnTo>
                    <a:pt x="188" y="23"/>
                  </a:lnTo>
                  <a:lnTo>
                    <a:pt x="201" y="25"/>
                  </a:lnTo>
                  <a:lnTo>
                    <a:pt x="214" y="26"/>
                  </a:lnTo>
                  <a:lnTo>
                    <a:pt x="212" y="29"/>
                  </a:lnTo>
                  <a:lnTo>
                    <a:pt x="209" y="33"/>
                  </a:lnTo>
                  <a:lnTo>
                    <a:pt x="208" y="36"/>
                  </a:lnTo>
                  <a:lnTo>
                    <a:pt x="206" y="41"/>
                  </a:lnTo>
                  <a:lnTo>
                    <a:pt x="205" y="49"/>
                  </a:lnTo>
                  <a:lnTo>
                    <a:pt x="202" y="56"/>
                  </a:lnTo>
                  <a:lnTo>
                    <a:pt x="201" y="64"/>
                  </a:lnTo>
                  <a:lnTo>
                    <a:pt x="199" y="72"/>
                  </a:lnTo>
                  <a:lnTo>
                    <a:pt x="197" y="73"/>
                  </a:lnTo>
                  <a:lnTo>
                    <a:pt x="194" y="74"/>
                  </a:lnTo>
                  <a:lnTo>
                    <a:pt x="191" y="77"/>
                  </a:lnTo>
                  <a:lnTo>
                    <a:pt x="188" y="78"/>
                  </a:lnTo>
                  <a:lnTo>
                    <a:pt x="187" y="82"/>
                  </a:lnTo>
                  <a:lnTo>
                    <a:pt x="187" y="86"/>
                  </a:lnTo>
                  <a:lnTo>
                    <a:pt x="187" y="89"/>
                  </a:lnTo>
                  <a:lnTo>
                    <a:pt x="186" y="93"/>
                  </a:lnTo>
                  <a:lnTo>
                    <a:pt x="188" y="93"/>
                  </a:lnTo>
                  <a:lnTo>
                    <a:pt x="192" y="93"/>
                  </a:lnTo>
                  <a:lnTo>
                    <a:pt x="195" y="94"/>
                  </a:lnTo>
                  <a:lnTo>
                    <a:pt x="198" y="94"/>
                  </a:lnTo>
                  <a:lnTo>
                    <a:pt x="197" y="100"/>
                  </a:lnTo>
                  <a:lnTo>
                    <a:pt x="197" y="106"/>
                  </a:lnTo>
                  <a:lnTo>
                    <a:pt x="195" y="111"/>
                  </a:lnTo>
                  <a:lnTo>
                    <a:pt x="194" y="117"/>
                  </a:lnTo>
                  <a:lnTo>
                    <a:pt x="192" y="117"/>
                  </a:lnTo>
                  <a:lnTo>
                    <a:pt x="190" y="118"/>
                  </a:lnTo>
                  <a:lnTo>
                    <a:pt x="187" y="118"/>
                  </a:lnTo>
                  <a:lnTo>
                    <a:pt x="185" y="119"/>
                  </a:lnTo>
                  <a:lnTo>
                    <a:pt x="186" y="123"/>
                  </a:lnTo>
                  <a:lnTo>
                    <a:pt x="188" y="126"/>
                  </a:lnTo>
                  <a:lnTo>
                    <a:pt x="190" y="131"/>
                  </a:lnTo>
                  <a:lnTo>
                    <a:pt x="191" y="134"/>
                  </a:lnTo>
                  <a:lnTo>
                    <a:pt x="190" y="138"/>
                  </a:lnTo>
                  <a:lnTo>
                    <a:pt x="190" y="142"/>
                  </a:lnTo>
                  <a:lnTo>
                    <a:pt x="190" y="146"/>
                  </a:lnTo>
                  <a:lnTo>
                    <a:pt x="188" y="150"/>
                  </a:lnTo>
                  <a:lnTo>
                    <a:pt x="187" y="153"/>
                  </a:lnTo>
                  <a:lnTo>
                    <a:pt x="185" y="154"/>
                  </a:lnTo>
                  <a:lnTo>
                    <a:pt x="184" y="156"/>
                  </a:lnTo>
                  <a:lnTo>
                    <a:pt x="182" y="159"/>
                  </a:lnTo>
                  <a:lnTo>
                    <a:pt x="184" y="162"/>
                  </a:lnTo>
                  <a:lnTo>
                    <a:pt x="185" y="165"/>
                  </a:lnTo>
                  <a:lnTo>
                    <a:pt x="187" y="169"/>
                  </a:lnTo>
                  <a:lnTo>
                    <a:pt x="188" y="171"/>
                  </a:lnTo>
                  <a:lnTo>
                    <a:pt x="187" y="176"/>
                  </a:lnTo>
                  <a:lnTo>
                    <a:pt x="186" y="179"/>
                  </a:lnTo>
                  <a:lnTo>
                    <a:pt x="185" y="183"/>
                  </a:lnTo>
                  <a:lnTo>
                    <a:pt x="184" y="186"/>
                  </a:lnTo>
                  <a:lnTo>
                    <a:pt x="183" y="188"/>
                  </a:lnTo>
                  <a:lnTo>
                    <a:pt x="182" y="192"/>
                  </a:lnTo>
                  <a:lnTo>
                    <a:pt x="179" y="195"/>
                  </a:lnTo>
                  <a:lnTo>
                    <a:pt x="178" y="198"/>
                  </a:lnTo>
                  <a:lnTo>
                    <a:pt x="177" y="202"/>
                  </a:lnTo>
                  <a:lnTo>
                    <a:pt x="176" y="208"/>
                  </a:lnTo>
                  <a:lnTo>
                    <a:pt x="174" y="213"/>
                  </a:lnTo>
                  <a:lnTo>
                    <a:pt x="172" y="218"/>
                  </a:lnTo>
                  <a:lnTo>
                    <a:pt x="170" y="222"/>
                  </a:lnTo>
                  <a:lnTo>
                    <a:pt x="168" y="224"/>
                  </a:lnTo>
                  <a:lnTo>
                    <a:pt x="165" y="228"/>
                  </a:lnTo>
                  <a:lnTo>
                    <a:pt x="163" y="231"/>
                  </a:lnTo>
                  <a:lnTo>
                    <a:pt x="149" y="237"/>
                  </a:lnTo>
                  <a:lnTo>
                    <a:pt x="131" y="239"/>
                  </a:lnTo>
                  <a:lnTo>
                    <a:pt x="109" y="239"/>
                  </a:lnTo>
                  <a:lnTo>
                    <a:pt x="85" y="238"/>
                  </a:lnTo>
                  <a:lnTo>
                    <a:pt x="62" y="233"/>
                  </a:lnTo>
                  <a:lnTo>
                    <a:pt x="40" y="228"/>
                  </a:lnTo>
                  <a:lnTo>
                    <a:pt x="21" y="221"/>
                  </a:lnTo>
                  <a:lnTo>
                    <a:pt x="10" y="212"/>
                  </a:lnTo>
                  <a:lnTo>
                    <a:pt x="9" y="201"/>
                  </a:lnTo>
                  <a:lnTo>
                    <a:pt x="8" y="190"/>
                  </a:lnTo>
                  <a:lnTo>
                    <a:pt x="8" y="179"/>
                  </a:lnTo>
                  <a:lnTo>
                    <a:pt x="9" y="169"/>
                  </a:lnTo>
                  <a:lnTo>
                    <a:pt x="8" y="167"/>
                  </a:lnTo>
                  <a:lnTo>
                    <a:pt x="5" y="164"/>
                  </a:lnTo>
                  <a:lnTo>
                    <a:pt x="4" y="163"/>
                  </a:lnTo>
                  <a:lnTo>
                    <a:pt x="2" y="161"/>
                  </a:lnTo>
                  <a:lnTo>
                    <a:pt x="2" y="157"/>
                  </a:lnTo>
                  <a:lnTo>
                    <a:pt x="2" y="153"/>
                  </a:lnTo>
                  <a:lnTo>
                    <a:pt x="2" y="149"/>
                  </a:lnTo>
                  <a:lnTo>
                    <a:pt x="2" y="146"/>
                  </a:lnTo>
                  <a:lnTo>
                    <a:pt x="5" y="144"/>
                  </a:lnTo>
                  <a:lnTo>
                    <a:pt x="9" y="141"/>
                  </a:lnTo>
                  <a:lnTo>
                    <a:pt x="11" y="140"/>
                  </a:lnTo>
                  <a:lnTo>
                    <a:pt x="15" y="138"/>
                  </a:lnTo>
                  <a:lnTo>
                    <a:pt x="11" y="137"/>
                  </a:lnTo>
                  <a:lnTo>
                    <a:pt x="8" y="137"/>
                  </a:lnTo>
                  <a:lnTo>
                    <a:pt x="4" y="137"/>
                  </a:lnTo>
                  <a:lnTo>
                    <a:pt x="0" y="135"/>
                  </a:lnTo>
                  <a:lnTo>
                    <a:pt x="1" y="130"/>
                  </a:lnTo>
                  <a:lnTo>
                    <a:pt x="2" y="123"/>
                  </a:lnTo>
                  <a:lnTo>
                    <a:pt x="2" y="117"/>
                  </a:lnTo>
                  <a:lnTo>
                    <a:pt x="3" y="111"/>
                  </a:lnTo>
                  <a:lnTo>
                    <a:pt x="6" y="110"/>
                  </a:lnTo>
                  <a:lnTo>
                    <a:pt x="9" y="109"/>
                  </a:lnTo>
                  <a:lnTo>
                    <a:pt x="12" y="109"/>
                  </a:lnTo>
                  <a:lnTo>
                    <a:pt x="15" y="108"/>
                  </a:lnTo>
                  <a:lnTo>
                    <a:pt x="12" y="104"/>
                  </a:lnTo>
                  <a:lnTo>
                    <a:pt x="11" y="101"/>
                  </a:lnTo>
                  <a:lnTo>
                    <a:pt x="9" y="97"/>
                  </a:lnTo>
                  <a:lnTo>
                    <a:pt x="6" y="93"/>
                  </a:lnTo>
                  <a:lnTo>
                    <a:pt x="6" y="91"/>
                  </a:lnTo>
                  <a:lnTo>
                    <a:pt x="6" y="87"/>
                  </a:lnTo>
                  <a:lnTo>
                    <a:pt x="6" y="84"/>
                  </a:lnTo>
                  <a:lnTo>
                    <a:pt x="6" y="79"/>
                  </a:lnTo>
                  <a:lnTo>
                    <a:pt x="9" y="78"/>
                  </a:lnTo>
                  <a:lnTo>
                    <a:pt x="12" y="76"/>
                  </a:lnTo>
                  <a:lnTo>
                    <a:pt x="16" y="74"/>
                  </a:lnTo>
                  <a:lnTo>
                    <a:pt x="19" y="72"/>
                  </a:lnTo>
                  <a:lnTo>
                    <a:pt x="19" y="69"/>
                  </a:lnTo>
                  <a:lnTo>
                    <a:pt x="20" y="65"/>
                  </a:lnTo>
                  <a:lnTo>
                    <a:pt x="20" y="63"/>
                  </a:lnTo>
                  <a:lnTo>
                    <a:pt x="20" y="59"/>
                  </a:lnTo>
                  <a:lnTo>
                    <a:pt x="18" y="57"/>
                  </a:lnTo>
                  <a:lnTo>
                    <a:pt x="16" y="55"/>
                  </a:lnTo>
                  <a:lnTo>
                    <a:pt x="12" y="53"/>
                  </a:lnTo>
                  <a:lnTo>
                    <a:pt x="10" y="50"/>
                  </a:lnTo>
                  <a:lnTo>
                    <a:pt x="11" y="43"/>
                  </a:lnTo>
                  <a:lnTo>
                    <a:pt x="12" y="36"/>
                  </a:lnTo>
                  <a:lnTo>
                    <a:pt x="12" y="29"/>
                  </a:lnTo>
                  <a:lnTo>
                    <a:pt x="13" y="21"/>
                  </a:lnTo>
                  <a:lnTo>
                    <a:pt x="12" y="16"/>
                  </a:lnTo>
                  <a:lnTo>
                    <a:pt x="12" y="10"/>
                  </a:lnTo>
                  <a:lnTo>
                    <a:pt x="11" y="5"/>
                  </a:lnTo>
                  <a:lnTo>
                    <a:pt x="10" y="0"/>
                  </a:lnTo>
                  <a:close/>
                </a:path>
              </a:pathLst>
            </a:custGeom>
            <a:solidFill>
              <a:srgbClr val="7777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94" name="Freeform 188"/>
            <p:cNvSpPr>
              <a:spLocks noChangeAspect="1"/>
            </p:cNvSpPr>
            <p:nvPr/>
          </p:nvSpPr>
          <p:spPr bwMode="auto">
            <a:xfrm>
              <a:off x="801" y="2732"/>
              <a:ext cx="95" cy="119"/>
            </a:xfrm>
            <a:custGeom>
              <a:avLst/>
              <a:gdLst>
                <a:gd name="T0" fmla="*/ 7 w 190"/>
                <a:gd name="T1" fmla="*/ 1 h 237"/>
                <a:gd name="T2" fmla="*/ 16 w 190"/>
                <a:gd name="T3" fmla="*/ 2 h 237"/>
                <a:gd name="T4" fmla="*/ 24 w 190"/>
                <a:gd name="T5" fmla="*/ 3 h 237"/>
                <a:gd name="T6" fmla="*/ 24 w 190"/>
                <a:gd name="T7" fmla="*/ 5 h 237"/>
                <a:gd name="T8" fmla="*/ 23 w 190"/>
                <a:gd name="T9" fmla="*/ 7 h 237"/>
                <a:gd name="T10" fmla="*/ 22 w 190"/>
                <a:gd name="T11" fmla="*/ 9 h 237"/>
                <a:gd name="T12" fmla="*/ 21 w 190"/>
                <a:gd name="T13" fmla="*/ 10 h 237"/>
                <a:gd name="T14" fmla="*/ 21 w 190"/>
                <a:gd name="T15" fmla="*/ 11 h 237"/>
                <a:gd name="T16" fmla="*/ 22 w 190"/>
                <a:gd name="T17" fmla="*/ 12 h 237"/>
                <a:gd name="T18" fmla="*/ 22 w 190"/>
                <a:gd name="T19" fmla="*/ 13 h 237"/>
                <a:gd name="T20" fmla="*/ 22 w 190"/>
                <a:gd name="T21" fmla="*/ 15 h 237"/>
                <a:gd name="T22" fmla="*/ 21 w 190"/>
                <a:gd name="T23" fmla="*/ 15 h 237"/>
                <a:gd name="T24" fmla="*/ 21 w 190"/>
                <a:gd name="T25" fmla="*/ 16 h 237"/>
                <a:gd name="T26" fmla="*/ 21 w 190"/>
                <a:gd name="T27" fmla="*/ 17 h 237"/>
                <a:gd name="T28" fmla="*/ 21 w 190"/>
                <a:gd name="T29" fmla="*/ 19 h 237"/>
                <a:gd name="T30" fmla="*/ 21 w 190"/>
                <a:gd name="T31" fmla="*/ 20 h 237"/>
                <a:gd name="T32" fmla="*/ 21 w 190"/>
                <a:gd name="T33" fmla="*/ 21 h 237"/>
                <a:gd name="T34" fmla="*/ 21 w 190"/>
                <a:gd name="T35" fmla="*/ 22 h 237"/>
                <a:gd name="T36" fmla="*/ 21 w 190"/>
                <a:gd name="T37" fmla="*/ 23 h 237"/>
                <a:gd name="T38" fmla="*/ 20 w 190"/>
                <a:gd name="T39" fmla="*/ 24 h 237"/>
                <a:gd name="T40" fmla="*/ 20 w 190"/>
                <a:gd name="T41" fmla="*/ 26 h 237"/>
                <a:gd name="T42" fmla="*/ 19 w 190"/>
                <a:gd name="T43" fmla="*/ 28 h 237"/>
                <a:gd name="T44" fmla="*/ 18 w 190"/>
                <a:gd name="T45" fmla="*/ 29 h 237"/>
                <a:gd name="T46" fmla="*/ 12 w 190"/>
                <a:gd name="T47" fmla="*/ 30 h 237"/>
                <a:gd name="T48" fmla="*/ 5 w 190"/>
                <a:gd name="T49" fmla="*/ 29 h 237"/>
                <a:gd name="T50" fmla="*/ 1 w 190"/>
                <a:gd name="T51" fmla="*/ 25 h 237"/>
                <a:gd name="T52" fmla="*/ 1 w 190"/>
                <a:gd name="T53" fmla="*/ 21 h 237"/>
                <a:gd name="T54" fmla="*/ 1 w 190"/>
                <a:gd name="T55" fmla="*/ 21 h 237"/>
                <a:gd name="T56" fmla="*/ 1 w 190"/>
                <a:gd name="T57" fmla="*/ 20 h 237"/>
                <a:gd name="T58" fmla="*/ 1 w 190"/>
                <a:gd name="T59" fmla="*/ 18 h 237"/>
                <a:gd name="T60" fmla="*/ 2 w 190"/>
                <a:gd name="T61" fmla="*/ 18 h 237"/>
                <a:gd name="T62" fmla="*/ 1 w 190"/>
                <a:gd name="T63" fmla="*/ 17 h 237"/>
                <a:gd name="T64" fmla="*/ 1 w 190"/>
                <a:gd name="T65" fmla="*/ 16 h 237"/>
                <a:gd name="T66" fmla="*/ 1 w 190"/>
                <a:gd name="T67" fmla="*/ 14 h 237"/>
                <a:gd name="T68" fmla="*/ 2 w 190"/>
                <a:gd name="T69" fmla="*/ 14 h 237"/>
                <a:gd name="T70" fmla="*/ 1 w 190"/>
                <a:gd name="T71" fmla="*/ 13 h 237"/>
                <a:gd name="T72" fmla="*/ 1 w 190"/>
                <a:gd name="T73" fmla="*/ 11 h 237"/>
                <a:gd name="T74" fmla="*/ 2 w 190"/>
                <a:gd name="T75" fmla="*/ 10 h 237"/>
                <a:gd name="T76" fmla="*/ 3 w 190"/>
                <a:gd name="T77" fmla="*/ 9 h 237"/>
                <a:gd name="T78" fmla="*/ 3 w 190"/>
                <a:gd name="T79" fmla="*/ 8 h 237"/>
                <a:gd name="T80" fmla="*/ 2 w 190"/>
                <a:gd name="T81" fmla="*/ 7 h 237"/>
                <a:gd name="T82" fmla="*/ 2 w 190"/>
                <a:gd name="T83" fmla="*/ 6 h 237"/>
                <a:gd name="T84" fmla="*/ 2 w 190"/>
                <a:gd name="T85" fmla="*/ 3 h 237"/>
                <a:gd name="T86" fmla="*/ 2 w 190"/>
                <a:gd name="T87" fmla="*/ 1 h 2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0" h="237">
                  <a:moveTo>
                    <a:pt x="10" y="0"/>
                  </a:moveTo>
                  <a:lnTo>
                    <a:pt x="33" y="3"/>
                  </a:lnTo>
                  <a:lnTo>
                    <a:pt x="55" y="6"/>
                  </a:lnTo>
                  <a:lnTo>
                    <a:pt x="78" y="9"/>
                  </a:lnTo>
                  <a:lnTo>
                    <a:pt x="100" y="11"/>
                  </a:lnTo>
                  <a:lnTo>
                    <a:pt x="123" y="15"/>
                  </a:lnTo>
                  <a:lnTo>
                    <a:pt x="145" y="17"/>
                  </a:lnTo>
                  <a:lnTo>
                    <a:pt x="168" y="21"/>
                  </a:lnTo>
                  <a:lnTo>
                    <a:pt x="190" y="23"/>
                  </a:lnTo>
                  <a:lnTo>
                    <a:pt x="189" y="26"/>
                  </a:lnTo>
                  <a:lnTo>
                    <a:pt x="187" y="31"/>
                  </a:lnTo>
                  <a:lnTo>
                    <a:pt x="186" y="34"/>
                  </a:lnTo>
                  <a:lnTo>
                    <a:pt x="183" y="39"/>
                  </a:lnTo>
                  <a:lnTo>
                    <a:pt x="182" y="47"/>
                  </a:lnTo>
                  <a:lnTo>
                    <a:pt x="180" y="54"/>
                  </a:lnTo>
                  <a:lnTo>
                    <a:pt x="179" y="62"/>
                  </a:lnTo>
                  <a:lnTo>
                    <a:pt x="177" y="70"/>
                  </a:lnTo>
                  <a:lnTo>
                    <a:pt x="175" y="71"/>
                  </a:lnTo>
                  <a:lnTo>
                    <a:pt x="173" y="72"/>
                  </a:lnTo>
                  <a:lnTo>
                    <a:pt x="169" y="75"/>
                  </a:lnTo>
                  <a:lnTo>
                    <a:pt x="167" y="76"/>
                  </a:lnTo>
                  <a:lnTo>
                    <a:pt x="167" y="80"/>
                  </a:lnTo>
                  <a:lnTo>
                    <a:pt x="167" y="84"/>
                  </a:lnTo>
                  <a:lnTo>
                    <a:pt x="166" y="87"/>
                  </a:lnTo>
                  <a:lnTo>
                    <a:pt x="166" y="91"/>
                  </a:lnTo>
                  <a:lnTo>
                    <a:pt x="168" y="91"/>
                  </a:lnTo>
                  <a:lnTo>
                    <a:pt x="171" y="91"/>
                  </a:lnTo>
                  <a:lnTo>
                    <a:pt x="173" y="91"/>
                  </a:lnTo>
                  <a:lnTo>
                    <a:pt x="175" y="92"/>
                  </a:lnTo>
                  <a:lnTo>
                    <a:pt x="174" y="98"/>
                  </a:lnTo>
                  <a:lnTo>
                    <a:pt x="174" y="102"/>
                  </a:lnTo>
                  <a:lnTo>
                    <a:pt x="173" y="108"/>
                  </a:lnTo>
                  <a:lnTo>
                    <a:pt x="172" y="114"/>
                  </a:lnTo>
                  <a:lnTo>
                    <a:pt x="169" y="115"/>
                  </a:lnTo>
                  <a:lnTo>
                    <a:pt x="168" y="115"/>
                  </a:lnTo>
                  <a:lnTo>
                    <a:pt x="166" y="116"/>
                  </a:lnTo>
                  <a:lnTo>
                    <a:pt x="164" y="117"/>
                  </a:lnTo>
                  <a:lnTo>
                    <a:pt x="165" y="121"/>
                  </a:lnTo>
                  <a:lnTo>
                    <a:pt x="166" y="124"/>
                  </a:lnTo>
                  <a:lnTo>
                    <a:pt x="167" y="128"/>
                  </a:lnTo>
                  <a:lnTo>
                    <a:pt x="168" y="131"/>
                  </a:lnTo>
                  <a:lnTo>
                    <a:pt x="168" y="136"/>
                  </a:lnTo>
                  <a:lnTo>
                    <a:pt x="168" y="139"/>
                  </a:lnTo>
                  <a:lnTo>
                    <a:pt x="167" y="143"/>
                  </a:lnTo>
                  <a:lnTo>
                    <a:pt x="167" y="147"/>
                  </a:lnTo>
                  <a:lnTo>
                    <a:pt x="166" y="150"/>
                  </a:lnTo>
                  <a:lnTo>
                    <a:pt x="164" y="151"/>
                  </a:lnTo>
                  <a:lnTo>
                    <a:pt x="163" y="153"/>
                  </a:lnTo>
                  <a:lnTo>
                    <a:pt x="160" y="155"/>
                  </a:lnTo>
                  <a:lnTo>
                    <a:pt x="161" y="159"/>
                  </a:lnTo>
                  <a:lnTo>
                    <a:pt x="163" y="162"/>
                  </a:lnTo>
                  <a:lnTo>
                    <a:pt x="165" y="166"/>
                  </a:lnTo>
                  <a:lnTo>
                    <a:pt x="166" y="169"/>
                  </a:lnTo>
                  <a:lnTo>
                    <a:pt x="165" y="173"/>
                  </a:lnTo>
                  <a:lnTo>
                    <a:pt x="165" y="176"/>
                  </a:lnTo>
                  <a:lnTo>
                    <a:pt x="164" y="180"/>
                  </a:lnTo>
                  <a:lnTo>
                    <a:pt x="163" y="183"/>
                  </a:lnTo>
                  <a:lnTo>
                    <a:pt x="161" y="185"/>
                  </a:lnTo>
                  <a:lnTo>
                    <a:pt x="160" y="189"/>
                  </a:lnTo>
                  <a:lnTo>
                    <a:pt x="158" y="192"/>
                  </a:lnTo>
                  <a:lnTo>
                    <a:pt x="157" y="195"/>
                  </a:lnTo>
                  <a:lnTo>
                    <a:pt x="156" y="200"/>
                  </a:lnTo>
                  <a:lnTo>
                    <a:pt x="154" y="205"/>
                  </a:lnTo>
                  <a:lnTo>
                    <a:pt x="152" y="211"/>
                  </a:lnTo>
                  <a:lnTo>
                    <a:pt x="151" y="216"/>
                  </a:lnTo>
                  <a:lnTo>
                    <a:pt x="149" y="219"/>
                  </a:lnTo>
                  <a:lnTo>
                    <a:pt x="148" y="222"/>
                  </a:lnTo>
                  <a:lnTo>
                    <a:pt x="145" y="226"/>
                  </a:lnTo>
                  <a:lnTo>
                    <a:pt x="143" y="229"/>
                  </a:lnTo>
                  <a:lnTo>
                    <a:pt x="131" y="235"/>
                  </a:lnTo>
                  <a:lnTo>
                    <a:pt x="114" y="237"/>
                  </a:lnTo>
                  <a:lnTo>
                    <a:pt x="95" y="237"/>
                  </a:lnTo>
                  <a:lnTo>
                    <a:pt x="74" y="236"/>
                  </a:lnTo>
                  <a:lnTo>
                    <a:pt x="53" y="233"/>
                  </a:lnTo>
                  <a:lnTo>
                    <a:pt x="33" y="227"/>
                  </a:lnTo>
                  <a:lnTo>
                    <a:pt x="17" y="220"/>
                  </a:lnTo>
                  <a:lnTo>
                    <a:pt x="7" y="212"/>
                  </a:lnTo>
                  <a:lnTo>
                    <a:pt x="6" y="200"/>
                  </a:lnTo>
                  <a:lnTo>
                    <a:pt x="6" y="190"/>
                  </a:lnTo>
                  <a:lnTo>
                    <a:pt x="6" y="180"/>
                  </a:lnTo>
                  <a:lnTo>
                    <a:pt x="7" y="168"/>
                  </a:lnTo>
                  <a:lnTo>
                    <a:pt x="6" y="166"/>
                  </a:lnTo>
                  <a:lnTo>
                    <a:pt x="5" y="165"/>
                  </a:lnTo>
                  <a:lnTo>
                    <a:pt x="2" y="162"/>
                  </a:lnTo>
                  <a:lnTo>
                    <a:pt x="1" y="161"/>
                  </a:lnTo>
                  <a:lnTo>
                    <a:pt x="1" y="157"/>
                  </a:lnTo>
                  <a:lnTo>
                    <a:pt x="1" y="153"/>
                  </a:lnTo>
                  <a:lnTo>
                    <a:pt x="1" y="150"/>
                  </a:lnTo>
                  <a:lnTo>
                    <a:pt x="1" y="146"/>
                  </a:lnTo>
                  <a:lnTo>
                    <a:pt x="5" y="144"/>
                  </a:lnTo>
                  <a:lnTo>
                    <a:pt x="7" y="142"/>
                  </a:lnTo>
                  <a:lnTo>
                    <a:pt x="10" y="139"/>
                  </a:lnTo>
                  <a:lnTo>
                    <a:pt x="13" y="137"/>
                  </a:lnTo>
                  <a:lnTo>
                    <a:pt x="9" y="137"/>
                  </a:lnTo>
                  <a:lnTo>
                    <a:pt x="7" y="136"/>
                  </a:lnTo>
                  <a:lnTo>
                    <a:pt x="4" y="136"/>
                  </a:lnTo>
                  <a:lnTo>
                    <a:pt x="0" y="136"/>
                  </a:lnTo>
                  <a:lnTo>
                    <a:pt x="1" y="130"/>
                  </a:lnTo>
                  <a:lnTo>
                    <a:pt x="2" y="123"/>
                  </a:lnTo>
                  <a:lnTo>
                    <a:pt x="2" y="117"/>
                  </a:lnTo>
                  <a:lnTo>
                    <a:pt x="4" y="110"/>
                  </a:lnTo>
                  <a:lnTo>
                    <a:pt x="6" y="110"/>
                  </a:lnTo>
                  <a:lnTo>
                    <a:pt x="9" y="109"/>
                  </a:lnTo>
                  <a:lnTo>
                    <a:pt x="12" y="109"/>
                  </a:lnTo>
                  <a:lnTo>
                    <a:pt x="14" y="108"/>
                  </a:lnTo>
                  <a:lnTo>
                    <a:pt x="12" y="105"/>
                  </a:lnTo>
                  <a:lnTo>
                    <a:pt x="10" y="101"/>
                  </a:lnTo>
                  <a:lnTo>
                    <a:pt x="8" y="98"/>
                  </a:lnTo>
                  <a:lnTo>
                    <a:pt x="6" y="93"/>
                  </a:lnTo>
                  <a:lnTo>
                    <a:pt x="6" y="91"/>
                  </a:lnTo>
                  <a:lnTo>
                    <a:pt x="6" y="87"/>
                  </a:lnTo>
                  <a:lnTo>
                    <a:pt x="6" y="84"/>
                  </a:lnTo>
                  <a:lnTo>
                    <a:pt x="6" y="80"/>
                  </a:lnTo>
                  <a:lnTo>
                    <a:pt x="9" y="78"/>
                  </a:lnTo>
                  <a:lnTo>
                    <a:pt x="13" y="76"/>
                  </a:lnTo>
                  <a:lnTo>
                    <a:pt x="15" y="74"/>
                  </a:lnTo>
                  <a:lnTo>
                    <a:pt x="19" y="72"/>
                  </a:lnTo>
                  <a:lnTo>
                    <a:pt x="19" y="69"/>
                  </a:lnTo>
                  <a:lnTo>
                    <a:pt x="19" y="66"/>
                  </a:lnTo>
                  <a:lnTo>
                    <a:pt x="19" y="63"/>
                  </a:lnTo>
                  <a:lnTo>
                    <a:pt x="19" y="60"/>
                  </a:lnTo>
                  <a:lnTo>
                    <a:pt x="16" y="57"/>
                  </a:lnTo>
                  <a:lnTo>
                    <a:pt x="15" y="55"/>
                  </a:lnTo>
                  <a:lnTo>
                    <a:pt x="13" y="53"/>
                  </a:lnTo>
                  <a:lnTo>
                    <a:pt x="10" y="51"/>
                  </a:lnTo>
                  <a:lnTo>
                    <a:pt x="12" y="44"/>
                  </a:lnTo>
                  <a:lnTo>
                    <a:pt x="13" y="37"/>
                  </a:lnTo>
                  <a:lnTo>
                    <a:pt x="13" y="30"/>
                  </a:lnTo>
                  <a:lnTo>
                    <a:pt x="14" y="23"/>
                  </a:lnTo>
                  <a:lnTo>
                    <a:pt x="13" y="17"/>
                  </a:lnTo>
                  <a:lnTo>
                    <a:pt x="13" y="11"/>
                  </a:lnTo>
                  <a:lnTo>
                    <a:pt x="12" y="6"/>
                  </a:lnTo>
                  <a:lnTo>
                    <a:pt x="10" y="0"/>
                  </a:lnTo>
                  <a:close/>
                </a:path>
              </a:pathLst>
            </a:custGeom>
            <a:solidFill>
              <a:srgbClr val="82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95" name="Freeform 189"/>
            <p:cNvSpPr>
              <a:spLocks noChangeAspect="1"/>
            </p:cNvSpPr>
            <p:nvPr/>
          </p:nvSpPr>
          <p:spPr bwMode="auto">
            <a:xfrm>
              <a:off x="806" y="2734"/>
              <a:ext cx="84" cy="117"/>
            </a:xfrm>
            <a:custGeom>
              <a:avLst/>
              <a:gdLst>
                <a:gd name="T0" fmla="*/ 7 w 167"/>
                <a:gd name="T1" fmla="*/ 1 h 234"/>
                <a:gd name="T2" fmla="*/ 14 w 167"/>
                <a:gd name="T3" fmla="*/ 2 h 234"/>
                <a:gd name="T4" fmla="*/ 21 w 167"/>
                <a:gd name="T5" fmla="*/ 3 h 234"/>
                <a:gd name="T6" fmla="*/ 21 w 167"/>
                <a:gd name="T7" fmla="*/ 4 h 234"/>
                <a:gd name="T8" fmla="*/ 20 w 167"/>
                <a:gd name="T9" fmla="*/ 7 h 234"/>
                <a:gd name="T10" fmla="*/ 19 w 167"/>
                <a:gd name="T11" fmla="*/ 9 h 234"/>
                <a:gd name="T12" fmla="*/ 19 w 167"/>
                <a:gd name="T13" fmla="*/ 10 h 234"/>
                <a:gd name="T14" fmla="*/ 19 w 167"/>
                <a:gd name="T15" fmla="*/ 11 h 234"/>
                <a:gd name="T16" fmla="*/ 19 w 167"/>
                <a:gd name="T17" fmla="*/ 11 h 234"/>
                <a:gd name="T18" fmla="*/ 19 w 167"/>
                <a:gd name="T19" fmla="*/ 12 h 234"/>
                <a:gd name="T20" fmla="*/ 19 w 167"/>
                <a:gd name="T21" fmla="*/ 14 h 234"/>
                <a:gd name="T22" fmla="*/ 18 w 167"/>
                <a:gd name="T23" fmla="*/ 14 h 234"/>
                <a:gd name="T24" fmla="*/ 18 w 167"/>
                <a:gd name="T25" fmla="*/ 15 h 234"/>
                <a:gd name="T26" fmla="*/ 19 w 167"/>
                <a:gd name="T27" fmla="*/ 17 h 234"/>
                <a:gd name="T28" fmla="*/ 18 w 167"/>
                <a:gd name="T29" fmla="*/ 18 h 234"/>
                <a:gd name="T30" fmla="*/ 18 w 167"/>
                <a:gd name="T31" fmla="*/ 19 h 234"/>
                <a:gd name="T32" fmla="*/ 18 w 167"/>
                <a:gd name="T33" fmla="*/ 20 h 234"/>
                <a:gd name="T34" fmla="*/ 18 w 167"/>
                <a:gd name="T35" fmla="*/ 22 h 234"/>
                <a:gd name="T36" fmla="*/ 18 w 167"/>
                <a:gd name="T37" fmla="*/ 23 h 234"/>
                <a:gd name="T38" fmla="*/ 17 w 167"/>
                <a:gd name="T39" fmla="*/ 24 h 234"/>
                <a:gd name="T40" fmla="*/ 17 w 167"/>
                <a:gd name="T41" fmla="*/ 26 h 234"/>
                <a:gd name="T42" fmla="*/ 17 w 167"/>
                <a:gd name="T43" fmla="*/ 27 h 234"/>
                <a:gd name="T44" fmla="*/ 16 w 167"/>
                <a:gd name="T45" fmla="*/ 29 h 234"/>
                <a:gd name="T46" fmla="*/ 10 w 167"/>
                <a:gd name="T47" fmla="*/ 30 h 234"/>
                <a:gd name="T48" fmla="*/ 4 w 167"/>
                <a:gd name="T49" fmla="*/ 29 h 234"/>
                <a:gd name="T50" fmla="*/ 1 w 167"/>
                <a:gd name="T51" fmla="*/ 25 h 234"/>
                <a:gd name="T52" fmla="*/ 1 w 167"/>
                <a:gd name="T53" fmla="*/ 21 h 234"/>
                <a:gd name="T54" fmla="*/ 1 w 167"/>
                <a:gd name="T55" fmla="*/ 21 h 234"/>
                <a:gd name="T56" fmla="*/ 0 w 167"/>
                <a:gd name="T57" fmla="*/ 19 h 234"/>
                <a:gd name="T58" fmla="*/ 1 w 167"/>
                <a:gd name="T59" fmla="*/ 18 h 234"/>
                <a:gd name="T60" fmla="*/ 2 w 167"/>
                <a:gd name="T61" fmla="*/ 17 h 234"/>
                <a:gd name="T62" fmla="*/ 1 w 167"/>
                <a:gd name="T63" fmla="*/ 17 h 234"/>
                <a:gd name="T64" fmla="*/ 1 w 167"/>
                <a:gd name="T65" fmla="*/ 16 h 234"/>
                <a:gd name="T66" fmla="*/ 1 w 167"/>
                <a:gd name="T67" fmla="*/ 14 h 234"/>
                <a:gd name="T68" fmla="*/ 2 w 167"/>
                <a:gd name="T69" fmla="*/ 14 h 234"/>
                <a:gd name="T70" fmla="*/ 1 w 167"/>
                <a:gd name="T71" fmla="*/ 12 h 234"/>
                <a:gd name="T72" fmla="*/ 1 w 167"/>
                <a:gd name="T73" fmla="*/ 11 h 234"/>
                <a:gd name="T74" fmla="*/ 1 w 167"/>
                <a:gd name="T75" fmla="*/ 10 h 234"/>
                <a:gd name="T76" fmla="*/ 2 w 167"/>
                <a:gd name="T77" fmla="*/ 9 h 234"/>
                <a:gd name="T78" fmla="*/ 3 w 167"/>
                <a:gd name="T79" fmla="*/ 8 h 234"/>
                <a:gd name="T80" fmla="*/ 2 w 167"/>
                <a:gd name="T81" fmla="*/ 7 h 234"/>
                <a:gd name="T82" fmla="*/ 2 w 167"/>
                <a:gd name="T83" fmla="*/ 6 h 234"/>
                <a:gd name="T84" fmla="*/ 2 w 167"/>
                <a:gd name="T85" fmla="*/ 3 h 234"/>
                <a:gd name="T86" fmla="*/ 2 w 167"/>
                <a:gd name="T87" fmla="*/ 1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7" h="234">
                  <a:moveTo>
                    <a:pt x="10" y="0"/>
                  </a:moveTo>
                  <a:lnTo>
                    <a:pt x="30" y="3"/>
                  </a:lnTo>
                  <a:lnTo>
                    <a:pt x="49" y="5"/>
                  </a:lnTo>
                  <a:lnTo>
                    <a:pt x="69" y="7"/>
                  </a:lnTo>
                  <a:lnTo>
                    <a:pt x="88" y="10"/>
                  </a:lnTo>
                  <a:lnTo>
                    <a:pt x="108" y="13"/>
                  </a:lnTo>
                  <a:lnTo>
                    <a:pt x="127" y="15"/>
                  </a:lnTo>
                  <a:lnTo>
                    <a:pt x="147" y="18"/>
                  </a:lnTo>
                  <a:lnTo>
                    <a:pt x="167" y="20"/>
                  </a:lnTo>
                  <a:lnTo>
                    <a:pt x="165" y="23"/>
                  </a:lnTo>
                  <a:lnTo>
                    <a:pt x="163" y="27"/>
                  </a:lnTo>
                  <a:lnTo>
                    <a:pt x="162" y="31"/>
                  </a:lnTo>
                  <a:lnTo>
                    <a:pt x="160" y="35"/>
                  </a:lnTo>
                  <a:lnTo>
                    <a:pt x="159" y="43"/>
                  </a:lnTo>
                  <a:lnTo>
                    <a:pt x="157" y="51"/>
                  </a:lnTo>
                  <a:lnTo>
                    <a:pt x="155" y="59"/>
                  </a:lnTo>
                  <a:lnTo>
                    <a:pt x="154" y="67"/>
                  </a:lnTo>
                  <a:lnTo>
                    <a:pt x="152" y="68"/>
                  </a:lnTo>
                  <a:lnTo>
                    <a:pt x="151" y="69"/>
                  </a:lnTo>
                  <a:lnTo>
                    <a:pt x="148" y="72"/>
                  </a:lnTo>
                  <a:lnTo>
                    <a:pt x="146" y="73"/>
                  </a:lnTo>
                  <a:lnTo>
                    <a:pt x="145" y="76"/>
                  </a:lnTo>
                  <a:lnTo>
                    <a:pt x="145" y="80"/>
                  </a:lnTo>
                  <a:lnTo>
                    <a:pt x="145" y="83"/>
                  </a:lnTo>
                  <a:lnTo>
                    <a:pt x="144" y="87"/>
                  </a:lnTo>
                  <a:lnTo>
                    <a:pt x="146" y="88"/>
                  </a:lnTo>
                  <a:lnTo>
                    <a:pt x="148" y="88"/>
                  </a:lnTo>
                  <a:lnTo>
                    <a:pt x="151" y="88"/>
                  </a:lnTo>
                  <a:lnTo>
                    <a:pt x="153" y="88"/>
                  </a:lnTo>
                  <a:lnTo>
                    <a:pt x="152" y="94"/>
                  </a:lnTo>
                  <a:lnTo>
                    <a:pt x="151" y="99"/>
                  </a:lnTo>
                  <a:lnTo>
                    <a:pt x="149" y="104"/>
                  </a:lnTo>
                  <a:lnTo>
                    <a:pt x="148" y="110"/>
                  </a:lnTo>
                  <a:lnTo>
                    <a:pt x="147" y="111"/>
                  </a:lnTo>
                  <a:lnTo>
                    <a:pt x="145" y="111"/>
                  </a:lnTo>
                  <a:lnTo>
                    <a:pt x="144" y="112"/>
                  </a:lnTo>
                  <a:lnTo>
                    <a:pt x="141" y="113"/>
                  </a:lnTo>
                  <a:lnTo>
                    <a:pt x="142" y="117"/>
                  </a:lnTo>
                  <a:lnTo>
                    <a:pt x="144" y="120"/>
                  </a:lnTo>
                  <a:lnTo>
                    <a:pt x="145" y="124"/>
                  </a:lnTo>
                  <a:lnTo>
                    <a:pt x="146" y="127"/>
                  </a:lnTo>
                  <a:lnTo>
                    <a:pt x="145" y="132"/>
                  </a:lnTo>
                  <a:lnTo>
                    <a:pt x="145" y="135"/>
                  </a:lnTo>
                  <a:lnTo>
                    <a:pt x="145" y="140"/>
                  </a:lnTo>
                  <a:lnTo>
                    <a:pt x="144" y="143"/>
                  </a:lnTo>
                  <a:lnTo>
                    <a:pt x="142" y="145"/>
                  </a:lnTo>
                  <a:lnTo>
                    <a:pt x="141" y="148"/>
                  </a:lnTo>
                  <a:lnTo>
                    <a:pt x="139" y="150"/>
                  </a:lnTo>
                  <a:lnTo>
                    <a:pt x="138" y="152"/>
                  </a:lnTo>
                  <a:lnTo>
                    <a:pt x="139" y="155"/>
                  </a:lnTo>
                  <a:lnTo>
                    <a:pt x="140" y="158"/>
                  </a:lnTo>
                  <a:lnTo>
                    <a:pt x="141" y="162"/>
                  </a:lnTo>
                  <a:lnTo>
                    <a:pt x="142" y="165"/>
                  </a:lnTo>
                  <a:lnTo>
                    <a:pt x="141" y="169"/>
                  </a:lnTo>
                  <a:lnTo>
                    <a:pt x="141" y="172"/>
                  </a:lnTo>
                  <a:lnTo>
                    <a:pt x="140" y="175"/>
                  </a:lnTo>
                  <a:lnTo>
                    <a:pt x="139" y="179"/>
                  </a:lnTo>
                  <a:lnTo>
                    <a:pt x="138" y="182"/>
                  </a:lnTo>
                  <a:lnTo>
                    <a:pt x="137" y="185"/>
                  </a:lnTo>
                  <a:lnTo>
                    <a:pt x="136" y="188"/>
                  </a:lnTo>
                  <a:lnTo>
                    <a:pt x="134" y="190"/>
                  </a:lnTo>
                  <a:lnTo>
                    <a:pt x="133" y="196"/>
                  </a:lnTo>
                  <a:lnTo>
                    <a:pt x="132" y="202"/>
                  </a:lnTo>
                  <a:lnTo>
                    <a:pt x="131" y="207"/>
                  </a:lnTo>
                  <a:lnTo>
                    <a:pt x="130" y="212"/>
                  </a:lnTo>
                  <a:lnTo>
                    <a:pt x="129" y="216"/>
                  </a:lnTo>
                  <a:lnTo>
                    <a:pt x="126" y="218"/>
                  </a:lnTo>
                  <a:lnTo>
                    <a:pt x="125" y="222"/>
                  </a:lnTo>
                  <a:lnTo>
                    <a:pt x="123" y="225"/>
                  </a:lnTo>
                  <a:lnTo>
                    <a:pt x="112" y="231"/>
                  </a:lnTo>
                  <a:lnTo>
                    <a:pt x="98" y="234"/>
                  </a:lnTo>
                  <a:lnTo>
                    <a:pt x="80" y="234"/>
                  </a:lnTo>
                  <a:lnTo>
                    <a:pt x="62" y="233"/>
                  </a:lnTo>
                  <a:lnTo>
                    <a:pt x="42" y="230"/>
                  </a:lnTo>
                  <a:lnTo>
                    <a:pt x="26" y="225"/>
                  </a:lnTo>
                  <a:lnTo>
                    <a:pt x="12" y="218"/>
                  </a:lnTo>
                  <a:lnTo>
                    <a:pt x="3" y="210"/>
                  </a:lnTo>
                  <a:lnTo>
                    <a:pt x="3" y="200"/>
                  </a:lnTo>
                  <a:lnTo>
                    <a:pt x="3" y="188"/>
                  </a:lnTo>
                  <a:lnTo>
                    <a:pt x="3" y="178"/>
                  </a:lnTo>
                  <a:lnTo>
                    <a:pt x="4" y="167"/>
                  </a:lnTo>
                  <a:lnTo>
                    <a:pt x="3" y="165"/>
                  </a:lnTo>
                  <a:lnTo>
                    <a:pt x="2" y="163"/>
                  </a:lnTo>
                  <a:lnTo>
                    <a:pt x="1" y="162"/>
                  </a:lnTo>
                  <a:lnTo>
                    <a:pt x="0" y="159"/>
                  </a:lnTo>
                  <a:lnTo>
                    <a:pt x="0" y="156"/>
                  </a:lnTo>
                  <a:lnTo>
                    <a:pt x="0" y="152"/>
                  </a:lnTo>
                  <a:lnTo>
                    <a:pt x="0" y="149"/>
                  </a:lnTo>
                  <a:lnTo>
                    <a:pt x="1" y="144"/>
                  </a:lnTo>
                  <a:lnTo>
                    <a:pt x="3" y="142"/>
                  </a:lnTo>
                  <a:lnTo>
                    <a:pt x="5" y="140"/>
                  </a:lnTo>
                  <a:lnTo>
                    <a:pt x="8" y="139"/>
                  </a:lnTo>
                  <a:lnTo>
                    <a:pt x="10" y="136"/>
                  </a:lnTo>
                  <a:lnTo>
                    <a:pt x="8" y="136"/>
                  </a:lnTo>
                  <a:lnTo>
                    <a:pt x="5" y="135"/>
                  </a:lnTo>
                  <a:lnTo>
                    <a:pt x="2" y="135"/>
                  </a:lnTo>
                  <a:lnTo>
                    <a:pt x="0" y="135"/>
                  </a:lnTo>
                  <a:lnTo>
                    <a:pt x="0" y="128"/>
                  </a:lnTo>
                  <a:lnTo>
                    <a:pt x="1" y="122"/>
                  </a:lnTo>
                  <a:lnTo>
                    <a:pt x="1" y="116"/>
                  </a:lnTo>
                  <a:lnTo>
                    <a:pt x="2" y="110"/>
                  </a:lnTo>
                  <a:lnTo>
                    <a:pt x="4" y="109"/>
                  </a:lnTo>
                  <a:lnTo>
                    <a:pt x="7" y="109"/>
                  </a:lnTo>
                  <a:lnTo>
                    <a:pt x="9" y="107"/>
                  </a:lnTo>
                  <a:lnTo>
                    <a:pt x="11" y="107"/>
                  </a:lnTo>
                  <a:lnTo>
                    <a:pt x="10" y="104"/>
                  </a:lnTo>
                  <a:lnTo>
                    <a:pt x="9" y="99"/>
                  </a:lnTo>
                  <a:lnTo>
                    <a:pt x="7" y="96"/>
                  </a:lnTo>
                  <a:lnTo>
                    <a:pt x="5" y="92"/>
                  </a:lnTo>
                  <a:lnTo>
                    <a:pt x="5" y="90"/>
                  </a:lnTo>
                  <a:lnTo>
                    <a:pt x="5" y="87"/>
                  </a:lnTo>
                  <a:lnTo>
                    <a:pt x="5" y="83"/>
                  </a:lnTo>
                  <a:lnTo>
                    <a:pt x="5" y="80"/>
                  </a:lnTo>
                  <a:lnTo>
                    <a:pt x="8" y="77"/>
                  </a:lnTo>
                  <a:lnTo>
                    <a:pt x="11" y="75"/>
                  </a:lnTo>
                  <a:lnTo>
                    <a:pt x="13" y="73"/>
                  </a:lnTo>
                  <a:lnTo>
                    <a:pt x="16" y="71"/>
                  </a:lnTo>
                  <a:lnTo>
                    <a:pt x="16" y="68"/>
                  </a:lnTo>
                  <a:lnTo>
                    <a:pt x="17" y="65"/>
                  </a:lnTo>
                  <a:lnTo>
                    <a:pt x="17" y="63"/>
                  </a:lnTo>
                  <a:lnTo>
                    <a:pt x="17" y="59"/>
                  </a:lnTo>
                  <a:lnTo>
                    <a:pt x="15" y="57"/>
                  </a:lnTo>
                  <a:lnTo>
                    <a:pt x="13" y="54"/>
                  </a:lnTo>
                  <a:lnTo>
                    <a:pt x="11" y="52"/>
                  </a:lnTo>
                  <a:lnTo>
                    <a:pt x="9" y="50"/>
                  </a:lnTo>
                  <a:lnTo>
                    <a:pt x="10" y="43"/>
                  </a:lnTo>
                  <a:lnTo>
                    <a:pt x="11" y="36"/>
                  </a:lnTo>
                  <a:lnTo>
                    <a:pt x="11" y="29"/>
                  </a:lnTo>
                  <a:lnTo>
                    <a:pt x="12" y="22"/>
                  </a:lnTo>
                  <a:lnTo>
                    <a:pt x="12" y="16"/>
                  </a:lnTo>
                  <a:lnTo>
                    <a:pt x="11" y="11"/>
                  </a:lnTo>
                  <a:lnTo>
                    <a:pt x="11" y="6"/>
                  </a:lnTo>
                  <a:lnTo>
                    <a:pt x="10" y="0"/>
                  </a:lnTo>
                  <a:close/>
                </a:path>
              </a:pathLst>
            </a:custGeom>
            <a:solidFill>
              <a:srgbClr val="8989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96" name="Freeform 190"/>
            <p:cNvSpPr>
              <a:spLocks noChangeAspect="1"/>
            </p:cNvSpPr>
            <p:nvPr/>
          </p:nvSpPr>
          <p:spPr bwMode="auto">
            <a:xfrm>
              <a:off x="811" y="2735"/>
              <a:ext cx="72" cy="116"/>
            </a:xfrm>
            <a:custGeom>
              <a:avLst/>
              <a:gdLst>
                <a:gd name="T0" fmla="*/ 6 w 144"/>
                <a:gd name="T1" fmla="*/ 1 h 231"/>
                <a:gd name="T2" fmla="*/ 12 w 144"/>
                <a:gd name="T3" fmla="*/ 2 h 231"/>
                <a:gd name="T4" fmla="*/ 18 w 144"/>
                <a:gd name="T5" fmla="*/ 3 h 231"/>
                <a:gd name="T6" fmla="*/ 18 w 144"/>
                <a:gd name="T7" fmla="*/ 4 h 231"/>
                <a:gd name="T8" fmla="*/ 17 w 144"/>
                <a:gd name="T9" fmla="*/ 6 h 231"/>
                <a:gd name="T10" fmla="*/ 17 w 144"/>
                <a:gd name="T11" fmla="*/ 8 h 231"/>
                <a:gd name="T12" fmla="*/ 16 w 144"/>
                <a:gd name="T13" fmla="*/ 9 h 231"/>
                <a:gd name="T14" fmla="*/ 16 w 144"/>
                <a:gd name="T15" fmla="*/ 10 h 231"/>
                <a:gd name="T16" fmla="*/ 16 w 144"/>
                <a:gd name="T17" fmla="*/ 11 h 231"/>
                <a:gd name="T18" fmla="*/ 17 w 144"/>
                <a:gd name="T19" fmla="*/ 12 h 231"/>
                <a:gd name="T20" fmla="*/ 16 w 144"/>
                <a:gd name="T21" fmla="*/ 14 h 231"/>
                <a:gd name="T22" fmla="*/ 16 w 144"/>
                <a:gd name="T23" fmla="*/ 14 h 231"/>
                <a:gd name="T24" fmla="*/ 16 w 144"/>
                <a:gd name="T25" fmla="*/ 15 h 231"/>
                <a:gd name="T26" fmla="*/ 16 w 144"/>
                <a:gd name="T27" fmla="*/ 16 h 231"/>
                <a:gd name="T28" fmla="*/ 16 w 144"/>
                <a:gd name="T29" fmla="*/ 18 h 231"/>
                <a:gd name="T30" fmla="*/ 15 w 144"/>
                <a:gd name="T31" fmla="*/ 19 h 231"/>
                <a:gd name="T32" fmla="*/ 15 w 144"/>
                <a:gd name="T33" fmla="*/ 20 h 231"/>
                <a:gd name="T34" fmla="*/ 16 w 144"/>
                <a:gd name="T35" fmla="*/ 21 h 231"/>
                <a:gd name="T36" fmla="*/ 15 w 144"/>
                <a:gd name="T37" fmla="*/ 22 h 231"/>
                <a:gd name="T38" fmla="*/ 15 w 144"/>
                <a:gd name="T39" fmla="*/ 23 h 231"/>
                <a:gd name="T40" fmla="*/ 15 w 144"/>
                <a:gd name="T41" fmla="*/ 25 h 231"/>
                <a:gd name="T42" fmla="*/ 14 w 144"/>
                <a:gd name="T43" fmla="*/ 27 h 231"/>
                <a:gd name="T44" fmla="*/ 13 w 144"/>
                <a:gd name="T45" fmla="*/ 28 h 231"/>
                <a:gd name="T46" fmla="*/ 9 w 144"/>
                <a:gd name="T47" fmla="*/ 29 h 231"/>
                <a:gd name="T48" fmla="*/ 3 w 144"/>
                <a:gd name="T49" fmla="*/ 28 h 231"/>
                <a:gd name="T50" fmla="*/ 1 w 144"/>
                <a:gd name="T51" fmla="*/ 25 h 231"/>
                <a:gd name="T52" fmla="*/ 1 w 144"/>
                <a:gd name="T53" fmla="*/ 21 h 231"/>
                <a:gd name="T54" fmla="*/ 1 w 144"/>
                <a:gd name="T55" fmla="*/ 20 h 231"/>
                <a:gd name="T56" fmla="*/ 1 w 144"/>
                <a:gd name="T57" fmla="*/ 19 h 231"/>
                <a:gd name="T58" fmla="*/ 1 w 144"/>
                <a:gd name="T59" fmla="*/ 18 h 231"/>
                <a:gd name="T60" fmla="*/ 2 w 144"/>
                <a:gd name="T61" fmla="*/ 17 h 231"/>
                <a:gd name="T62" fmla="*/ 1 w 144"/>
                <a:gd name="T63" fmla="*/ 17 h 231"/>
                <a:gd name="T64" fmla="*/ 1 w 144"/>
                <a:gd name="T65" fmla="*/ 16 h 231"/>
                <a:gd name="T66" fmla="*/ 1 w 144"/>
                <a:gd name="T67" fmla="*/ 14 h 231"/>
                <a:gd name="T68" fmla="*/ 2 w 144"/>
                <a:gd name="T69" fmla="*/ 14 h 231"/>
                <a:gd name="T70" fmla="*/ 1 w 144"/>
                <a:gd name="T71" fmla="*/ 12 h 231"/>
                <a:gd name="T72" fmla="*/ 1 w 144"/>
                <a:gd name="T73" fmla="*/ 11 h 231"/>
                <a:gd name="T74" fmla="*/ 2 w 144"/>
                <a:gd name="T75" fmla="*/ 10 h 231"/>
                <a:gd name="T76" fmla="*/ 2 w 144"/>
                <a:gd name="T77" fmla="*/ 9 h 231"/>
                <a:gd name="T78" fmla="*/ 2 w 144"/>
                <a:gd name="T79" fmla="*/ 8 h 231"/>
                <a:gd name="T80" fmla="*/ 2 w 144"/>
                <a:gd name="T81" fmla="*/ 7 h 231"/>
                <a:gd name="T82" fmla="*/ 2 w 144"/>
                <a:gd name="T83" fmla="*/ 6 h 231"/>
                <a:gd name="T84" fmla="*/ 2 w 144"/>
                <a:gd name="T85" fmla="*/ 3 h 231"/>
                <a:gd name="T86" fmla="*/ 2 w 144"/>
                <a:gd name="T87" fmla="*/ 1 h 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4" h="231">
                  <a:moveTo>
                    <a:pt x="11" y="0"/>
                  </a:moveTo>
                  <a:lnTo>
                    <a:pt x="29" y="2"/>
                  </a:lnTo>
                  <a:lnTo>
                    <a:pt x="45" y="4"/>
                  </a:lnTo>
                  <a:lnTo>
                    <a:pt x="62" y="7"/>
                  </a:lnTo>
                  <a:lnTo>
                    <a:pt x="78" y="8"/>
                  </a:lnTo>
                  <a:lnTo>
                    <a:pt x="94" y="10"/>
                  </a:lnTo>
                  <a:lnTo>
                    <a:pt x="111" y="12"/>
                  </a:lnTo>
                  <a:lnTo>
                    <a:pt x="128" y="15"/>
                  </a:lnTo>
                  <a:lnTo>
                    <a:pt x="144" y="17"/>
                  </a:lnTo>
                  <a:lnTo>
                    <a:pt x="143" y="20"/>
                  </a:lnTo>
                  <a:lnTo>
                    <a:pt x="142" y="24"/>
                  </a:lnTo>
                  <a:lnTo>
                    <a:pt x="139" y="28"/>
                  </a:lnTo>
                  <a:lnTo>
                    <a:pt x="138" y="32"/>
                  </a:lnTo>
                  <a:lnTo>
                    <a:pt x="137" y="40"/>
                  </a:lnTo>
                  <a:lnTo>
                    <a:pt x="136" y="47"/>
                  </a:lnTo>
                  <a:lnTo>
                    <a:pt x="135" y="55"/>
                  </a:lnTo>
                  <a:lnTo>
                    <a:pt x="134" y="63"/>
                  </a:lnTo>
                  <a:lnTo>
                    <a:pt x="131" y="64"/>
                  </a:lnTo>
                  <a:lnTo>
                    <a:pt x="129" y="66"/>
                  </a:lnTo>
                  <a:lnTo>
                    <a:pt x="128" y="68"/>
                  </a:lnTo>
                  <a:lnTo>
                    <a:pt x="126" y="70"/>
                  </a:lnTo>
                  <a:lnTo>
                    <a:pt x="124" y="73"/>
                  </a:lnTo>
                  <a:lnTo>
                    <a:pt x="124" y="77"/>
                  </a:lnTo>
                  <a:lnTo>
                    <a:pt x="124" y="80"/>
                  </a:lnTo>
                  <a:lnTo>
                    <a:pt x="124" y="84"/>
                  </a:lnTo>
                  <a:lnTo>
                    <a:pt x="127" y="84"/>
                  </a:lnTo>
                  <a:lnTo>
                    <a:pt x="128" y="84"/>
                  </a:lnTo>
                  <a:lnTo>
                    <a:pt x="130" y="85"/>
                  </a:lnTo>
                  <a:lnTo>
                    <a:pt x="131" y="85"/>
                  </a:lnTo>
                  <a:lnTo>
                    <a:pt x="130" y="91"/>
                  </a:lnTo>
                  <a:lnTo>
                    <a:pt x="130" y="95"/>
                  </a:lnTo>
                  <a:lnTo>
                    <a:pt x="129" y="101"/>
                  </a:lnTo>
                  <a:lnTo>
                    <a:pt x="128" y="107"/>
                  </a:lnTo>
                  <a:lnTo>
                    <a:pt x="127" y="108"/>
                  </a:lnTo>
                  <a:lnTo>
                    <a:pt x="124" y="108"/>
                  </a:lnTo>
                  <a:lnTo>
                    <a:pt x="123" y="109"/>
                  </a:lnTo>
                  <a:lnTo>
                    <a:pt x="122" y="110"/>
                  </a:lnTo>
                  <a:lnTo>
                    <a:pt x="123" y="114"/>
                  </a:lnTo>
                  <a:lnTo>
                    <a:pt x="123" y="117"/>
                  </a:lnTo>
                  <a:lnTo>
                    <a:pt x="123" y="121"/>
                  </a:lnTo>
                  <a:lnTo>
                    <a:pt x="124" y="124"/>
                  </a:lnTo>
                  <a:lnTo>
                    <a:pt x="124" y="127"/>
                  </a:lnTo>
                  <a:lnTo>
                    <a:pt x="124" y="132"/>
                  </a:lnTo>
                  <a:lnTo>
                    <a:pt x="123" y="136"/>
                  </a:lnTo>
                  <a:lnTo>
                    <a:pt x="123" y="140"/>
                  </a:lnTo>
                  <a:lnTo>
                    <a:pt x="122" y="142"/>
                  </a:lnTo>
                  <a:lnTo>
                    <a:pt x="121" y="144"/>
                  </a:lnTo>
                  <a:lnTo>
                    <a:pt x="119" y="146"/>
                  </a:lnTo>
                  <a:lnTo>
                    <a:pt x="117" y="148"/>
                  </a:lnTo>
                  <a:lnTo>
                    <a:pt x="119" y="152"/>
                  </a:lnTo>
                  <a:lnTo>
                    <a:pt x="120" y="154"/>
                  </a:lnTo>
                  <a:lnTo>
                    <a:pt x="120" y="157"/>
                  </a:lnTo>
                  <a:lnTo>
                    <a:pt x="121" y="161"/>
                  </a:lnTo>
                  <a:lnTo>
                    <a:pt x="121" y="164"/>
                  </a:lnTo>
                  <a:lnTo>
                    <a:pt x="120" y="168"/>
                  </a:lnTo>
                  <a:lnTo>
                    <a:pt x="120" y="171"/>
                  </a:lnTo>
                  <a:lnTo>
                    <a:pt x="119" y="175"/>
                  </a:lnTo>
                  <a:lnTo>
                    <a:pt x="117" y="178"/>
                  </a:lnTo>
                  <a:lnTo>
                    <a:pt x="116" y="180"/>
                  </a:lnTo>
                  <a:lnTo>
                    <a:pt x="115" y="184"/>
                  </a:lnTo>
                  <a:lnTo>
                    <a:pt x="114" y="186"/>
                  </a:lnTo>
                  <a:lnTo>
                    <a:pt x="113" y="192"/>
                  </a:lnTo>
                  <a:lnTo>
                    <a:pt x="113" y="198"/>
                  </a:lnTo>
                  <a:lnTo>
                    <a:pt x="112" y="202"/>
                  </a:lnTo>
                  <a:lnTo>
                    <a:pt x="111" y="208"/>
                  </a:lnTo>
                  <a:lnTo>
                    <a:pt x="109" y="212"/>
                  </a:lnTo>
                  <a:lnTo>
                    <a:pt x="107" y="214"/>
                  </a:lnTo>
                  <a:lnTo>
                    <a:pt x="106" y="217"/>
                  </a:lnTo>
                  <a:lnTo>
                    <a:pt x="104" y="221"/>
                  </a:lnTo>
                  <a:lnTo>
                    <a:pt x="94" y="227"/>
                  </a:lnTo>
                  <a:lnTo>
                    <a:pt x="82" y="230"/>
                  </a:lnTo>
                  <a:lnTo>
                    <a:pt x="67" y="231"/>
                  </a:lnTo>
                  <a:lnTo>
                    <a:pt x="51" y="230"/>
                  </a:lnTo>
                  <a:lnTo>
                    <a:pt x="36" y="228"/>
                  </a:lnTo>
                  <a:lnTo>
                    <a:pt x="21" y="223"/>
                  </a:lnTo>
                  <a:lnTo>
                    <a:pt x="9" y="216"/>
                  </a:lnTo>
                  <a:lnTo>
                    <a:pt x="1" y="208"/>
                  </a:lnTo>
                  <a:lnTo>
                    <a:pt x="1" y="198"/>
                  </a:lnTo>
                  <a:lnTo>
                    <a:pt x="2" y="186"/>
                  </a:lnTo>
                  <a:lnTo>
                    <a:pt x="3" y="176"/>
                  </a:lnTo>
                  <a:lnTo>
                    <a:pt x="5" y="164"/>
                  </a:lnTo>
                  <a:lnTo>
                    <a:pt x="3" y="163"/>
                  </a:lnTo>
                  <a:lnTo>
                    <a:pt x="2" y="162"/>
                  </a:lnTo>
                  <a:lnTo>
                    <a:pt x="1" y="160"/>
                  </a:lnTo>
                  <a:lnTo>
                    <a:pt x="0" y="159"/>
                  </a:lnTo>
                  <a:lnTo>
                    <a:pt x="0" y="154"/>
                  </a:lnTo>
                  <a:lnTo>
                    <a:pt x="1" y="151"/>
                  </a:lnTo>
                  <a:lnTo>
                    <a:pt x="1" y="147"/>
                  </a:lnTo>
                  <a:lnTo>
                    <a:pt x="1" y="144"/>
                  </a:lnTo>
                  <a:lnTo>
                    <a:pt x="3" y="141"/>
                  </a:lnTo>
                  <a:lnTo>
                    <a:pt x="6" y="139"/>
                  </a:lnTo>
                  <a:lnTo>
                    <a:pt x="7" y="137"/>
                  </a:lnTo>
                  <a:lnTo>
                    <a:pt x="9" y="134"/>
                  </a:lnTo>
                  <a:lnTo>
                    <a:pt x="7" y="134"/>
                  </a:lnTo>
                  <a:lnTo>
                    <a:pt x="5" y="134"/>
                  </a:lnTo>
                  <a:lnTo>
                    <a:pt x="2" y="134"/>
                  </a:lnTo>
                  <a:lnTo>
                    <a:pt x="0" y="133"/>
                  </a:lnTo>
                  <a:lnTo>
                    <a:pt x="1" y="127"/>
                  </a:lnTo>
                  <a:lnTo>
                    <a:pt x="2" y="121"/>
                  </a:lnTo>
                  <a:lnTo>
                    <a:pt x="2" y="114"/>
                  </a:lnTo>
                  <a:lnTo>
                    <a:pt x="3" y="108"/>
                  </a:lnTo>
                  <a:lnTo>
                    <a:pt x="6" y="108"/>
                  </a:lnTo>
                  <a:lnTo>
                    <a:pt x="7" y="107"/>
                  </a:lnTo>
                  <a:lnTo>
                    <a:pt x="9" y="107"/>
                  </a:lnTo>
                  <a:lnTo>
                    <a:pt x="11" y="106"/>
                  </a:lnTo>
                  <a:lnTo>
                    <a:pt x="10" y="102"/>
                  </a:lnTo>
                  <a:lnTo>
                    <a:pt x="9" y="99"/>
                  </a:lnTo>
                  <a:lnTo>
                    <a:pt x="7" y="95"/>
                  </a:lnTo>
                  <a:lnTo>
                    <a:pt x="6" y="92"/>
                  </a:lnTo>
                  <a:lnTo>
                    <a:pt x="6" y="89"/>
                  </a:lnTo>
                  <a:lnTo>
                    <a:pt x="6" y="86"/>
                  </a:lnTo>
                  <a:lnTo>
                    <a:pt x="6" y="83"/>
                  </a:lnTo>
                  <a:lnTo>
                    <a:pt x="7" y="79"/>
                  </a:lnTo>
                  <a:lnTo>
                    <a:pt x="9" y="77"/>
                  </a:lnTo>
                  <a:lnTo>
                    <a:pt x="11" y="74"/>
                  </a:lnTo>
                  <a:lnTo>
                    <a:pt x="13" y="72"/>
                  </a:lnTo>
                  <a:lnTo>
                    <a:pt x="15" y="70"/>
                  </a:lnTo>
                  <a:lnTo>
                    <a:pt x="16" y="68"/>
                  </a:lnTo>
                  <a:lnTo>
                    <a:pt x="16" y="64"/>
                  </a:lnTo>
                  <a:lnTo>
                    <a:pt x="16" y="62"/>
                  </a:lnTo>
                  <a:lnTo>
                    <a:pt x="16" y="58"/>
                  </a:lnTo>
                  <a:lnTo>
                    <a:pt x="15" y="56"/>
                  </a:lnTo>
                  <a:lnTo>
                    <a:pt x="14" y="54"/>
                  </a:lnTo>
                  <a:lnTo>
                    <a:pt x="11" y="53"/>
                  </a:lnTo>
                  <a:lnTo>
                    <a:pt x="10" y="50"/>
                  </a:lnTo>
                  <a:lnTo>
                    <a:pt x="11" y="43"/>
                  </a:lnTo>
                  <a:lnTo>
                    <a:pt x="13" y="35"/>
                  </a:lnTo>
                  <a:lnTo>
                    <a:pt x="13" y="28"/>
                  </a:lnTo>
                  <a:lnTo>
                    <a:pt x="14" y="20"/>
                  </a:lnTo>
                  <a:lnTo>
                    <a:pt x="13" y="16"/>
                  </a:lnTo>
                  <a:lnTo>
                    <a:pt x="13" y="11"/>
                  </a:lnTo>
                  <a:lnTo>
                    <a:pt x="13" y="5"/>
                  </a:lnTo>
                  <a:lnTo>
                    <a:pt x="11" y="0"/>
                  </a:lnTo>
                  <a:close/>
                </a:path>
              </a:pathLst>
            </a:custGeom>
            <a:solidFill>
              <a:srgbClr val="939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97" name="Freeform 191"/>
            <p:cNvSpPr>
              <a:spLocks noChangeAspect="1"/>
            </p:cNvSpPr>
            <p:nvPr/>
          </p:nvSpPr>
          <p:spPr bwMode="auto">
            <a:xfrm>
              <a:off x="816" y="2737"/>
              <a:ext cx="62" cy="114"/>
            </a:xfrm>
            <a:custGeom>
              <a:avLst/>
              <a:gdLst>
                <a:gd name="T0" fmla="*/ 6 w 123"/>
                <a:gd name="T1" fmla="*/ 1 h 228"/>
                <a:gd name="T2" fmla="*/ 11 w 123"/>
                <a:gd name="T3" fmla="*/ 1 h 228"/>
                <a:gd name="T4" fmla="*/ 16 w 123"/>
                <a:gd name="T5" fmla="*/ 2 h 228"/>
                <a:gd name="T6" fmla="*/ 15 w 123"/>
                <a:gd name="T7" fmla="*/ 4 h 228"/>
                <a:gd name="T8" fmla="*/ 15 w 123"/>
                <a:gd name="T9" fmla="*/ 6 h 228"/>
                <a:gd name="T10" fmla="*/ 14 w 123"/>
                <a:gd name="T11" fmla="*/ 8 h 228"/>
                <a:gd name="T12" fmla="*/ 14 w 123"/>
                <a:gd name="T13" fmla="*/ 9 h 228"/>
                <a:gd name="T14" fmla="*/ 14 w 123"/>
                <a:gd name="T15" fmla="*/ 10 h 228"/>
                <a:gd name="T16" fmla="*/ 14 w 123"/>
                <a:gd name="T17" fmla="*/ 11 h 228"/>
                <a:gd name="T18" fmla="*/ 14 w 123"/>
                <a:gd name="T19" fmla="*/ 11 h 228"/>
                <a:gd name="T20" fmla="*/ 14 w 123"/>
                <a:gd name="T21" fmla="*/ 13 h 228"/>
                <a:gd name="T22" fmla="*/ 13 w 123"/>
                <a:gd name="T23" fmla="*/ 14 h 228"/>
                <a:gd name="T24" fmla="*/ 13 w 123"/>
                <a:gd name="T25" fmla="*/ 15 h 228"/>
                <a:gd name="T26" fmla="*/ 13 w 123"/>
                <a:gd name="T27" fmla="*/ 16 h 228"/>
                <a:gd name="T28" fmla="*/ 13 w 123"/>
                <a:gd name="T29" fmla="*/ 17 h 228"/>
                <a:gd name="T30" fmla="*/ 13 w 123"/>
                <a:gd name="T31" fmla="*/ 18 h 228"/>
                <a:gd name="T32" fmla="*/ 13 w 123"/>
                <a:gd name="T33" fmla="*/ 19 h 228"/>
                <a:gd name="T34" fmla="*/ 13 w 123"/>
                <a:gd name="T35" fmla="*/ 20 h 228"/>
                <a:gd name="T36" fmla="*/ 13 w 123"/>
                <a:gd name="T37" fmla="*/ 22 h 228"/>
                <a:gd name="T38" fmla="*/ 12 w 123"/>
                <a:gd name="T39" fmla="*/ 23 h 228"/>
                <a:gd name="T40" fmla="*/ 12 w 123"/>
                <a:gd name="T41" fmla="*/ 25 h 228"/>
                <a:gd name="T42" fmla="*/ 12 w 123"/>
                <a:gd name="T43" fmla="*/ 26 h 228"/>
                <a:gd name="T44" fmla="*/ 11 w 123"/>
                <a:gd name="T45" fmla="*/ 28 h 228"/>
                <a:gd name="T46" fmla="*/ 7 w 123"/>
                <a:gd name="T47" fmla="*/ 29 h 228"/>
                <a:gd name="T48" fmla="*/ 2 w 123"/>
                <a:gd name="T49" fmla="*/ 28 h 228"/>
                <a:gd name="T50" fmla="*/ 1 w 123"/>
                <a:gd name="T51" fmla="*/ 25 h 228"/>
                <a:gd name="T52" fmla="*/ 1 w 123"/>
                <a:gd name="T53" fmla="*/ 21 h 228"/>
                <a:gd name="T54" fmla="*/ 1 w 123"/>
                <a:gd name="T55" fmla="*/ 20 h 228"/>
                <a:gd name="T56" fmla="*/ 1 w 123"/>
                <a:gd name="T57" fmla="*/ 19 h 228"/>
                <a:gd name="T58" fmla="*/ 1 w 123"/>
                <a:gd name="T59" fmla="*/ 18 h 228"/>
                <a:gd name="T60" fmla="*/ 2 w 123"/>
                <a:gd name="T61" fmla="*/ 17 h 228"/>
                <a:gd name="T62" fmla="*/ 1 w 123"/>
                <a:gd name="T63" fmla="*/ 17 h 228"/>
                <a:gd name="T64" fmla="*/ 1 w 123"/>
                <a:gd name="T65" fmla="*/ 15 h 228"/>
                <a:gd name="T66" fmla="*/ 1 w 123"/>
                <a:gd name="T67" fmla="*/ 14 h 228"/>
                <a:gd name="T68" fmla="*/ 2 w 123"/>
                <a:gd name="T69" fmla="*/ 14 h 228"/>
                <a:gd name="T70" fmla="*/ 2 w 123"/>
                <a:gd name="T71" fmla="*/ 12 h 228"/>
                <a:gd name="T72" fmla="*/ 1 w 123"/>
                <a:gd name="T73" fmla="*/ 11 h 228"/>
                <a:gd name="T74" fmla="*/ 2 w 123"/>
                <a:gd name="T75" fmla="*/ 10 h 228"/>
                <a:gd name="T76" fmla="*/ 2 w 123"/>
                <a:gd name="T77" fmla="*/ 9 h 228"/>
                <a:gd name="T78" fmla="*/ 2 w 123"/>
                <a:gd name="T79" fmla="*/ 8 h 228"/>
                <a:gd name="T80" fmla="*/ 2 w 123"/>
                <a:gd name="T81" fmla="*/ 7 h 228"/>
                <a:gd name="T82" fmla="*/ 2 w 123"/>
                <a:gd name="T83" fmla="*/ 6 h 228"/>
                <a:gd name="T84" fmla="*/ 2 w 123"/>
                <a:gd name="T85" fmla="*/ 3 h 228"/>
                <a:gd name="T86" fmla="*/ 2 w 123"/>
                <a:gd name="T87" fmla="*/ 1 h 2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3" h="228">
                  <a:moveTo>
                    <a:pt x="15" y="0"/>
                  </a:moveTo>
                  <a:lnTo>
                    <a:pt x="29" y="1"/>
                  </a:lnTo>
                  <a:lnTo>
                    <a:pt x="42" y="4"/>
                  </a:lnTo>
                  <a:lnTo>
                    <a:pt x="55" y="5"/>
                  </a:lnTo>
                  <a:lnTo>
                    <a:pt x="69" y="7"/>
                  </a:lnTo>
                  <a:lnTo>
                    <a:pt x="83" y="8"/>
                  </a:lnTo>
                  <a:lnTo>
                    <a:pt x="97" y="10"/>
                  </a:lnTo>
                  <a:lnTo>
                    <a:pt x="110" y="12"/>
                  </a:lnTo>
                  <a:lnTo>
                    <a:pt x="123" y="14"/>
                  </a:lnTo>
                  <a:lnTo>
                    <a:pt x="122" y="17"/>
                  </a:lnTo>
                  <a:lnTo>
                    <a:pt x="121" y="21"/>
                  </a:lnTo>
                  <a:lnTo>
                    <a:pt x="119" y="25"/>
                  </a:lnTo>
                  <a:lnTo>
                    <a:pt x="118" y="29"/>
                  </a:lnTo>
                  <a:lnTo>
                    <a:pt x="117" y="37"/>
                  </a:lnTo>
                  <a:lnTo>
                    <a:pt x="115" y="44"/>
                  </a:lnTo>
                  <a:lnTo>
                    <a:pt x="114" y="52"/>
                  </a:lnTo>
                  <a:lnTo>
                    <a:pt x="113" y="60"/>
                  </a:lnTo>
                  <a:lnTo>
                    <a:pt x="112" y="61"/>
                  </a:lnTo>
                  <a:lnTo>
                    <a:pt x="110" y="63"/>
                  </a:lnTo>
                  <a:lnTo>
                    <a:pt x="108" y="65"/>
                  </a:lnTo>
                  <a:lnTo>
                    <a:pt x="106" y="67"/>
                  </a:lnTo>
                  <a:lnTo>
                    <a:pt x="106" y="70"/>
                  </a:lnTo>
                  <a:lnTo>
                    <a:pt x="106" y="74"/>
                  </a:lnTo>
                  <a:lnTo>
                    <a:pt x="105" y="77"/>
                  </a:lnTo>
                  <a:lnTo>
                    <a:pt x="105" y="81"/>
                  </a:lnTo>
                  <a:lnTo>
                    <a:pt x="106" y="81"/>
                  </a:lnTo>
                  <a:lnTo>
                    <a:pt x="108" y="81"/>
                  </a:lnTo>
                  <a:lnTo>
                    <a:pt x="110" y="81"/>
                  </a:lnTo>
                  <a:lnTo>
                    <a:pt x="111" y="81"/>
                  </a:lnTo>
                  <a:lnTo>
                    <a:pt x="110" y="86"/>
                  </a:lnTo>
                  <a:lnTo>
                    <a:pt x="110" y="92"/>
                  </a:lnTo>
                  <a:lnTo>
                    <a:pt x="108" y="97"/>
                  </a:lnTo>
                  <a:lnTo>
                    <a:pt x="107" y="103"/>
                  </a:lnTo>
                  <a:lnTo>
                    <a:pt x="106" y="104"/>
                  </a:lnTo>
                  <a:lnTo>
                    <a:pt x="105" y="105"/>
                  </a:lnTo>
                  <a:lnTo>
                    <a:pt x="104" y="106"/>
                  </a:lnTo>
                  <a:lnTo>
                    <a:pt x="103" y="107"/>
                  </a:lnTo>
                  <a:lnTo>
                    <a:pt x="104" y="110"/>
                  </a:lnTo>
                  <a:lnTo>
                    <a:pt x="104" y="113"/>
                  </a:lnTo>
                  <a:lnTo>
                    <a:pt x="104" y="116"/>
                  </a:lnTo>
                  <a:lnTo>
                    <a:pt x="105" y="120"/>
                  </a:lnTo>
                  <a:lnTo>
                    <a:pt x="104" y="124"/>
                  </a:lnTo>
                  <a:lnTo>
                    <a:pt x="104" y="128"/>
                  </a:lnTo>
                  <a:lnTo>
                    <a:pt x="104" y="131"/>
                  </a:lnTo>
                  <a:lnTo>
                    <a:pt x="103" y="136"/>
                  </a:lnTo>
                  <a:lnTo>
                    <a:pt x="102" y="138"/>
                  </a:lnTo>
                  <a:lnTo>
                    <a:pt x="100" y="139"/>
                  </a:lnTo>
                  <a:lnTo>
                    <a:pt x="99" y="142"/>
                  </a:lnTo>
                  <a:lnTo>
                    <a:pt x="98" y="144"/>
                  </a:lnTo>
                  <a:lnTo>
                    <a:pt x="99" y="148"/>
                  </a:lnTo>
                  <a:lnTo>
                    <a:pt x="100" y="151"/>
                  </a:lnTo>
                  <a:lnTo>
                    <a:pt x="100" y="154"/>
                  </a:lnTo>
                  <a:lnTo>
                    <a:pt x="102" y="157"/>
                  </a:lnTo>
                  <a:lnTo>
                    <a:pt x="100" y="160"/>
                  </a:lnTo>
                  <a:lnTo>
                    <a:pt x="100" y="164"/>
                  </a:lnTo>
                  <a:lnTo>
                    <a:pt x="99" y="167"/>
                  </a:lnTo>
                  <a:lnTo>
                    <a:pt x="98" y="172"/>
                  </a:lnTo>
                  <a:lnTo>
                    <a:pt x="97" y="174"/>
                  </a:lnTo>
                  <a:lnTo>
                    <a:pt x="97" y="177"/>
                  </a:lnTo>
                  <a:lnTo>
                    <a:pt x="96" y="180"/>
                  </a:lnTo>
                  <a:lnTo>
                    <a:pt x="95" y="183"/>
                  </a:lnTo>
                  <a:lnTo>
                    <a:pt x="93" y="189"/>
                  </a:lnTo>
                  <a:lnTo>
                    <a:pt x="93" y="194"/>
                  </a:lnTo>
                  <a:lnTo>
                    <a:pt x="92" y="199"/>
                  </a:lnTo>
                  <a:lnTo>
                    <a:pt x="91" y="205"/>
                  </a:lnTo>
                  <a:lnTo>
                    <a:pt x="90" y="207"/>
                  </a:lnTo>
                  <a:lnTo>
                    <a:pt x="89" y="211"/>
                  </a:lnTo>
                  <a:lnTo>
                    <a:pt x="88" y="214"/>
                  </a:lnTo>
                  <a:lnTo>
                    <a:pt x="87" y="218"/>
                  </a:lnTo>
                  <a:lnTo>
                    <a:pt x="79" y="224"/>
                  </a:lnTo>
                  <a:lnTo>
                    <a:pt x="68" y="227"/>
                  </a:lnTo>
                  <a:lnTo>
                    <a:pt x="55" y="228"/>
                  </a:lnTo>
                  <a:lnTo>
                    <a:pt x="42" y="227"/>
                  </a:lnTo>
                  <a:lnTo>
                    <a:pt x="28" y="225"/>
                  </a:lnTo>
                  <a:lnTo>
                    <a:pt x="16" y="220"/>
                  </a:lnTo>
                  <a:lnTo>
                    <a:pt x="7" y="214"/>
                  </a:lnTo>
                  <a:lnTo>
                    <a:pt x="0" y="206"/>
                  </a:lnTo>
                  <a:lnTo>
                    <a:pt x="1" y="196"/>
                  </a:lnTo>
                  <a:lnTo>
                    <a:pt x="2" y="186"/>
                  </a:lnTo>
                  <a:lnTo>
                    <a:pt x="4" y="174"/>
                  </a:lnTo>
                  <a:lnTo>
                    <a:pt x="5" y="163"/>
                  </a:lnTo>
                  <a:lnTo>
                    <a:pt x="4" y="161"/>
                  </a:lnTo>
                  <a:lnTo>
                    <a:pt x="4" y="160"/>
                  </a:lnTo>
                  <a:lnTo>
                    <a:pt x="2" y="158"/>
                  </a:lnTo>
                  <a:lnTo>
                    <a:pt x="1" y="157"/>
                  </a:lnTo>
                  <a:lnTo>
                    <a:pt x="2" y="153"/>
                  </a:lnTo>
                  <a:lnTo>
                    <a:pt x="2" y="150"/>
                  </a:lnTo>
                  <a:lnTo>
                    <a:pt x="2" y="146"/>
                  </a:lnTo>
                  <a:lnTo>
                    <a:pt x="2" y="143"/>
                  </a:lnTo>
                  <a:lnTo>
                    <a:pt x="5" y="141"/>
                  </a:lnTo>
                  <a:lnTo>
                    <a:pt x="6" y="138"/>
                  </a:lnTo>
                  <a:lnTo>
                    <a:pt x="8" y="136"/>
                  </a:lnTo>
                  <a:lnTo>
                    <a:pt x="9" y="134"/>
                  </a:lnTo>
                  <a:lnTo>
                    <a:pt x="8" y="134"/>
                  </a:lnTo>
                  <a:lnTo>
                    <a:pt x="6" y="133"/>
                  </a:lnTo>
                  <a:lnTo>
                    <a:pt x="5" y="133"/>
                  </a:lnTo>
                  <a:lnTo>
                    <a:pt x="2" y="133"/>
                  </a:lnTo>
                  <a:lnTo>
                    <a:pt x="4" y="127"/>
                  </a:lnTo>
                  <a:lnTo>
                    <a:pt x="4" y="120"/>
                  </a:lnTo>
                  <a:lnTo>
                    <a:pt x="4" y="113"/>
                  </a:lnTo>
                  <a:lnTo>
                    <a:pt x="5" y="107"/>
                  </a:lnTo>
                  <a:lnTo>
                    <a:pt x="7" y="106"/>
                  </a:lnTo>
                  <a:lnTo>
                    <a:pt x="8" y="106"/>
                  </a:lnTo>
                  <a:lnTo>
                    <a:pt x="11" y="106"/>
                  </a:lnTo>
                  <a:lnTo>
                    <a:pt x="12" y="105"/>
                  </a:lnTo>
                  <a:lnTo>
                    <a:pt x="11" y="101"/>
                  </a:lnTo>
                  <a:lnTo>
                    <a:pt x="11" y="98"/>
                  </a:lnTo>
                  <a:lnTo>
                    <a:pt x="9" y="95"/>
                  </a:lnTo>
                  <a:lnTo>
                    <a:pt x="8" y="91"/>
                  </a:lnTo>
                  <a:lnTo>
                    <a:pt x="8" y="88"/>
                  </a:lnTo>
                  <a:lnTo>
                    <a:pt x="8" y="84"/>
                  </a:lnTo>
                  <a:lnTo>
                    <a:pt x="8" y="82"/>
                  </a:lnTo>
                  <a:lnTo>
                    <a:pt x="8" y="78"/>
                  </a:lnTo>
                  <a:lnTo>
                    <a:pt x="11" y="76"/>
                  </a:lnTo>
                  <a:lnTo>
                    <a:pt x="13" y="74"/>
                  </a:lnTo>
                  <a:lnTo>
                    <a:pt x="14" y="71"/>
                  </a:lnTo>
                  <a:lnTo>
                    <a:pt x="16" y="68"/>
                  </a:lnTo>
                  <a:lnTo>
                    <a:pt x="16" y="66"/>
                  </a:lnTo>
                  <a:lnTo>
                    <a:pt x="16" y="62"/>
                  </a:lnTo>
                  <a:lnTo>
                    <a:pt x="16" y="60"/>
                  </a:lnTo>
                  <a:lnTo>
                    <a:pt x="17" y="58"/>
                  </a:lnTo>
                  <a:lnTo>
                    <a:pt x="16" y="55"/>
                  </a:lnTo>
                  <a:lnTo>
                    <a:pt x="15" y="53"/>
                  </a:lnTo>
                  <a:lnTo>
                    <a:pt x="13" y="52"/>
                  </a:lnTo>
                  <a:lnTo>
                    <a:pt x="12" y="50"/>
                  </a:lnTo>
                  <a:lnTo>
                    <a:pt x="13" y="43"/>
                  </a:lnTo>
                  <a:lnTo>
                    <a:pt x="14" y="36"/>
                  </a:lnTo>
                  <a:lnTo>
                    <a:pt x="15" y="29"/>
                  </a:lnTo>
                  <a:lnTo>
                    <a:pt x="16" y="22"/>
                  </a:lnTo>
                  <a:lnTo>
                    <a:pt x="15" y="16"/>
                  </a:lnTo>
                  <a:lnTo>
                    <a:pt x="15" y="10"/>
                  </a:lnTo>
                  <a:lnTo>
                    <a:pt x="15" y="6"/>
                  </a:lnTo>
                  <a:lnTo>
                    <a:pt x="15" y="0"/>
                  </a:lnTo>
                  <a:close/>
                </a:path>
              </a:pathLst>
            </a:custGeom>
            <a:solidFill>
              <a:srgbClr val="9E9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98" name="Freeform 192"/>
            <p:cNvSpPr>
              <a:spLocks noChangeAspect="1"/>
            </p:cNvSpPr>
            <p:nvPr/>
          </p:nvSpPr>
          <p:spPr bwMode="auto">
            <a:xfrm>
              <a:off x="821" y="2738"/>
              <a:ext cx="50" cy="113"/>
            </a:xfrm>
            <a:custGeom>
              <a:avLst/>
              <a:gdLst>
                <a:gd name="T0" fmla="*/ 2 w 102"/>
                <a:gd name="T1" fmla="*/ 0 h 226"/>
                <a:gd name="T2" fmla="*/ 12 w 102"/>
                <a:gd name="T3" fmla="*/ 2 h 226"/>
                <a:gd name="T4" fmla="*/ 12 w 102"/>
                <a:gd name="T5" fmla="*/ 4 h 226"/>
                <a:gd name="T6" fmla="*/ 11 w 102"/>
                <a:gd name="T7" fmla="*/ 8 h 226"/>
                <a:gd name="T8" fmla="*/ 10 w 102"/>
                <a:gd name="T9" fmla="*/ 9 h 226"/>
                <a:gd name="T10" fmla="*/ 10 w 102"/>
                <a:gd name="T11" fmla="*/ 10 h 226"/>
                <a:gd name="T12" fmla="*/ 11 w 102"/>
                <a:gd name="T13" fmla="*/ 10 h 226"/>
                <a:gd name="T14" fmla="*/ 10 w 102"/>
                <a:gd name="T15" fmla="*/ 13 h 226"/>
                <a:gd name="T16" fmla="*/ 10 w 102"/>
                <a:gd name="T17" fmla="*/ 13 h 226"/>
                <a:gd name="T18" fmla="*/ 10 w 102"/>
                <a:gd name="T19" fmla="*/ 15 h 226"/>
                <a:gd name="T20" fmla="*/ 10 w 102"/>
                <a:gd name="T21" fmla="*/ 17 h 226"/>
                <a:gd name="T22" fmla="*/ 9 w 102"/>
                <a:gd name="T23" fmla="*/ 18 h 226"/>
                <a:gd name="T24" fmla="*/ 10 w 102"/>
                <a:gd name="T25" fmla="*/ 20 h 226"/>
                <a:gd name="T26" fmla="*/ 9 w 102"/>
                <a:gd name="T27" fmla="*/ 22 h 226"/>
                <a:gd name="T28" fmla="*/ 9 w 102"/>
                <a:gd name="T29" fmla="*/ 23 h 226"/>
                <a:gd name="T30" fmla="*/ 9 w 102"/>
                <a:gd name="T31" fmla="*/ 26 h 226"/>
                <a:gd name="T32" fmla="*/ 8 w 102"/>
                <a:gd name="T33" fmla="*/ 27 h 226"/>
                <a:gd name="T34" fmla="*/ 7 w 102"/>
                <a:gd name="T35" fmla="*/ 28 h 226"/>
                <a:gd name="T36" fmla="*/ 6 w 102"/>
                <a:gd name="T37" fmla="*/ 29 h 226"/>
                <a:gd name="T38" fmla="*/ 5 w 102"/>
                <a:gd name="T39" fmla="*/ 29 h 226"/>
                <a:gd name="T40" fmla="*/ 4 w 102"/>
                <a:gd name="T41" fmla="*/ 29 h 226"/>
                <a:gd name="T42" fmla="*/ 2 w 102"/>
                <a:gd name="T43" fmla="*/ 28 h 226"/>
                <a:gd name="T44" fmla="*/ 1 w 102"/>
                <a:gd name="T45" fmla="*/ 28 h 226"/>
                <a:gd name="T46" fmla="*/ 0 w 102"/>
                <a:gd name="T47" fmla="*/ 27 h 226"/>
                <a:gd name="T48" fmla="*/ 0 w 102"/>
                <a:gd name="T49" fmla="*/ 26 h 226"/>
                <a:gd name="T50" fmla="*/ 0 w 102"/>
                <a:gd name="T51" fmla="*/ 21 h 226"/>
                <a:gd name="T52" fmla="*/ 0 w 102"/>
                <a:gd name="T53" fmla="*/ 20 h 226"/>
                <a:gd name="T54" fmla="*/ 0 w 102"/>
                <a:gd name="T55" fmla="*/ 18 h 226"/>
                <a:gd name="T56" fmla="*/ 1 w 102"/>
                <a:gd name="T57" fmla="*/ 17 h 226"/>
                <a:gd name="T58" fmla="*/ 0 w 102"/>
                <a:gd name="T59" fmla="*/ 17 h 226"/>
                <a:gd name="T60" fmla="*/ 0 w 102"/>
                <a:gd name="T61" fmla="*/ 14 h 226"/>
                <a:gd name="T62" fmla="*/ 1 w 102"/>
                <a:gd name="T63" fmla="*/ 14 h 226"/>
                <a:gd name="T64" fmla="*/ 1 w 102"/>
                <a:gd name="T65" fmla="*/ 12 h 226"/>
                <a:gd name="T66" fmla="*/ 1 w 102"/>
                <a:gd name="T67" fmla="*/ 10 h 226"/>
                <a:gd name="T68" fmla="*/ 2 w 102"/>
                <a:gd name="T69" fmla="*/ 9 h 226"/>
                <a:gd name="T70" fmla="*/ 2 w 102"/>
                <a:gd name="T71" fmla="*/ 8 h 226"/>
                <a:gd name="T72" fmla="*/ 1 w 102"/>
                <a:gd name="T73" fmla="*/ 7 h 226"/>
                <a:gd name="T74" fmla="*/ 2 w 102"/>
                <a:gd name="T75" fmla="*/ 3 h 226"/>
                <a:gd name="T76" fmla="*/ 2 w 102"/>
                <a:gd name="T77" fmla="*/ 0 h 2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226">
                  <a:moveTo>
                    <a:pt x="18" y="0"/>
                  </a:moveTo>
                  <a:lnTo>
                    <a:pt x="102" y="12"/>
                  </a:lnTo>
                  <a:lnTo>
                    <a:pt x="97" y="27"/>
                  </a:lnTo>
                  <a:lnTo>
                    <a:pt x="93" y="58"/>
                  </a:lnTo>
                  <a:lnTo>
                    <a:pt x="88" y="65"/>
                  </a:lnTo>
                  <a:lnTo>
                    <a:pt x="86" y="78"/>
                  </a:lnTo>
                  <a:lnTo>
                    <a:pt x="90" y="79"/>
                  </a:lnTo>
                  <a:lnTo>
                    <a:pt x="88" y="101"/>
                  </a:lnTo>
                  <a:lnTo>
                    <a:pt x="83" y="104"/>
                  </a:lnTo>
                  <a:lnTo>
                    <a:pt x="84" y="118"/>
                  </a:lnTo>
                  <a:lnTo>
                    <a:pt x="83" y="133"/>
                  </a:lnTo>
                  <a:lnTo>
                    <a:pt x="79" y="142"/>
                  </a:lnTo>
                  <a:lnTo>
                    <a:pt x="81" y="154"/>
                  </a:lnTo>
                  <a:lnTo>
                    <a:pt x="79" y="169"/>
                  </a:lnTo>
                  <a:lnTo>
                    <a:pt x="75" y="180"/>
                  </a:lnTo>
                  <a:lnTo>
                    <a:pt x="73" y="202"/>
                  </a:lnTo>
                  <a:lnTo>
                    <a:pt x="68" y="215"/>
                  </a:lnTo>
                  <a:lnTo>
                    <a:pt x="63" y="220"/>
                  </a:lnTo>
                  <a:lnTo>
                    <a:pt x="53" y="225"/>
                  </a:lnTo>
                  <a:lnTo>
                    <a:pt x="43" y="226"/>
                  </a:lnTo>
                  <a:lnTo>
                    <a:pt x="33" y="226"/>
                  </a:lnTo>
                  <a:lnTo>
                    <a:pt x="22" y="224"/>
                  </a:lnTo>
                  <a:lnTo>
                    <a:pt x="13" y="219"/>
                  </a:lnTo>
                  <a:lnTo>
                    <a:pt x="5" y="214"/>
                  </a:lnTo>
                  <a:lnTo>
                    <a:pt x="0" y="207"/>
                  </a:lnTo>
                  <a:lnTo>
                    <a:pt x="5" y="164"/>
                  </a:lnTo>
                  <a:lnTo>
                    <a:pt x="3" y="157"/>
                  </a:lnTo>
                  <a:lnTo>
                    <a:pt x="4" y="142"/>
                  </a:lnTo>
                  <a:lnTo>
                    <a:pt x="10" y="134"/>
                  </a:lnTo>
                  <a:lnTo>
                    <a:pt x="4" y="133"/>
                  </a:lnTo>
                  <a:lnTo>
                    <a:pt x="7" y="106"/>
                  </a:lnTo>
                  <a:lnTo>
                    <a:pt x="12" y="105"/>
                  </a:lnTo>
                  <a:lnTo>
                    <a:pt x="10" y="91"/>
                  </a:lnTo>
                  <a:lnTo>
                    <a:pt x="11" y="79"/>
                  </a:lnTo>
                  <a:lnTo>
                    <a:pt x="17" y="69"/>
                  </a:lnTo>
                  <a:lnTo>
                    <a:pt x="18" y="58"/>
                  </a:lnTo>
                  <a:lnTo>
                    <a:pt x="14" y="50"/>
                  </a:lnTo>
                  <a:lnTo>
                    <a:pt x="18" y="22"/>
                  </a:lnTo>
                  <a:lnTo>
                    <a:pt x="18" y="0"/>
                  </a:lnTo>
                  <a:close/>
                </a:path>
              </a:pathLst>
            </a:custGeom>
            <a:solidFill>
              <a:srgbClr val="A8A5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99" name="Freeform 193"/>
            <p:cNvSpPr>
              <a:spLocks noChangeAspect="1"/>
            </p:cNvSpPr>
            <p:nvPr/>
          </p:nvSpPr>
          <p:spPr bwMode="auto">
            <a:xfrm>
              <a:off x="766" y="2771"/>
              <a:ext cx="157" cy="22"/>
            </a:xfrm>
            <a:custGeom>
              <a:avLst/>
              <a:gdLst>
                <a:gd name="T0" fmla="*/ 0 w 313"/>
                <a:gd name="T1" fmla="*/ 0 h 44"/>
                <a:gd name="T2" fmla="*/ 3 w 313"/>
                <a:gd name="T3" fmla="*/ 1 h 44"/>
                <a:gd name="T4" fmla="*/ 5 w 313"/>
                <a:gd name="T5" fmla="*/ 1 h 44"/>
                <a:gd name="T6" fmla="*/ 8 w 313"/>
                <a:gd name="T7" fmla="*/ 2 h 44"/>
                <a:gd name="T8" fmla="*/ 10 w 313"/>
                <a:gd name="T9" fmla="*/ 2 h 44"/>
                <a:gd name="T10" fmla="*/ 13 w 313"/>
                <a:gd name="T11" fmla="*/ 2 h 44"/>
                <a:gd name="T12" fmla="*/ 15 w 313"/>
                <a:gd name="T13" fmla="*/ 3 h 44"/>
                <a:gd name="T14" fmla="*/ 18 w 313"/>
                <a:gd name="T15" fmla="*/ 3 h 44"/>
                <a:gd name="T16" fmla="*/ 20 w 313"/>
                <a:gd name="T17" fmla="*/ 3 h 44"/>
                <a:gd name="T18" fmla="*/ 22 w 313"/>
                <a:gd name="T19" fmla="*/ 4 h 44"/>
                <a:gd name="T20" fmla="*/ 25 w 313"/>
                <a:gd name="T21" fmla="*/ 4 h 44"/>
                <a:gd name="T22" fmla="*/ 27 w 313"/>
                <a:gd name="T23" fmla="*/ 4 h 44"/>
                <a:gd name="T24" fmla="*/ 30 w 313"/>
                <a:gd name="T25" fmla="*/ 4 h 44"/>
                <a:gd name="T26" fmla="*/ 32 w 313"/>
                <a:gd name="T27" fmla="*/ 5 h 44"/>
                <a:gd name="T28" fmla="*/ 35 w 313"/>
                <a:gd name="T29" fmla="*/ 5 h 44"/>
                <a:gd name="T30" fmla="*/ 37 w 313"/>
                <a:gd name="T31" fmla="*/ 5 h 44"/>
                <a:gd name="T32" fmla="*/ 40 w 313"/>
                <a:gd name="T33" fmla="*/ 5 h 44"/>
                <a:gd name="T34" fmla="*/ 38 w 313"/>
                <a:gd name="T35" fmla="*/ 5 h 44"/>
                <a:gd name="T36" fmla="*/ 36 w 313"/>
                <a:gd name="T37" fmla="*/ 6 h 44"/>
                <a:gd name="T38" fmla="*/ 33 w 313"/>
                <a:gd name="T39" fmla="*/ 6 h 44"/>
                <a:gd name="T40" fmla="*/ 31 w 313"/>
                <a:gd name="T41" fmla="*/ 6 h 44"/>
                <a:gd name="T42" fmla="*/ 29 w 313"/>
                <a:gd name="T43" fmla="*/ 6 h 44"/>
                <a:gd name="T44" fmla="*/ 26 w 313"/>
                <a:gd name="T45" fmla="*/ 6 h 44"/>
                <a:gd name="T46" fmla="*/ 24 w 313"/>
                <a:gd name="T47" fmla="*/ 5 h 44"/>
                <a:gd name="T48" fmla="*/ 21 w 313"/>
                <a:gd name="T49" fmla="*/ 5 h 44"/>
                <a:gd name="T50" fmla="*/ 19 w 313"/>
                <a:gd name="T51" fmla="*/ 5 h 44"/>
                <a:gd name="T52" fmla="*/ 16 w 313"/>
                <a:gd name="T53" fmla="*/ 5 h 44"/>
                <a:gd name="T54" fmla="*/ 14 w 313"/>
                <a:gd name="T55" fmla="*/ 4 h 44"/>
                <a:gd name="T56" fmla="*/ 11 w 313"/>
                <a:gd name="T57" fmla="*/ 4 h 44"/>
                <a:gd name="T58" fmla="*/ 9 w 313"/>
                <a:gd name="T59" fmla="*/ 3 h 44"/>
                <a:gd name="T60" fmla="*/ 6 w 313"/>
                <a:gd name="T61" fmla="*/ 3 h 44"/>
                <a:gd name="T62" fmla="*/ 4 w 313"/>
                <a:gd name="T63" fmla="*/ 3 h 44"/>
                <a:gd name="T64" fmla="*/ 2 w 313"/>
                <a:gd name="T65" fmla="*/ 3 h 44"/>
                <a:gd name="T66" fmla="*/ 0 w 313"/>
                <a:gd name="T67" fmla="*/ 0 h 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3" h="44">
                  <a:moveTo>
                    <a:pt x="0" y="0"/>
                  </a:moveTo>
                  <a:lnTo>
                    <a:pt x="20" y="3"/>
                  </a:lnTo>
                  <a:lnTo>
                    <a:pt x="39" y="7"/>
                  </a:lnTo>
                  <a:lnTo>
                    <a:pt x="59" y="10"/>
                  </a:lnTo>
                  <a:lnTo>
                    <a:pt x="78" y="13"/>
                  </a:lnTo>
                  <a:lnTo>
                    <a:pt x="98" y="16"/>
                  </a:lnTo>
                  <a:lnTo>
                    <a:pt x="117" y="18"/>
                  </a:lnTo>
                  <a:lnTo>
                    <a:pt x="137" y="21"/>
                  </a:lnTo>
                  <a:lnTo>
                    <a:pt x="157" y="23"/>
                  </a:lnTo>
                  <a:lnTo>
                    <a:pt x="176" y="25"/>
                  </a:lnTo>
                  <a:lnTo>
                    <a:pt x="196" y="28"/>
                  </a:lnTo>
                  <a:lnTo>
                    <a:pt x="215" y="30"/>
                  </a:lnTo>
                  <a:lnTo>
                    <a:pt x="235" y="31"/>
                  </a:lnTo>
                  <a:lnTo>
                    <a:pt x="255" y="33"/>
                  </a:lnTo>
                  <a:lnTo>
                    <a:pt x="274" y="35"/>
                  </a:lnTo>
                  <a:lnTo>
                    <a:pt x="294" y="36"/>
                  </a:lnTo>
                  <a:lnTo>
                    <a:pt x="313" y="37"/>
                  </a:lnTo>
                  <a:lnTo>
                    <a:pt x="298" y="40"/>
                  </a:lnTo>
                  <a:lnTo>
                    <a:pt x="281" y="43"/>
                  </a:lnTo>
                  <a:lnTo>
                    <a:pt x="264" y="44"/>
                  </a:lnTo>
                  <a:lnTo>
                    <a:pt x="245" y="44"/>
                  </a:lnTo>
                  <a:lnTo>
                    <a:pt x="226" y="43"/>
                  </a:lnTo>
                  <a:lnTo>
                    <a:pt x="206" y="42"/>
                  </a:lnTo>
                  <a:lnTo>
                    <a:pt x="187" y="40"/>
                  </a:lnTo>
                  <a:lnTo>
                    <a:pt x="166" y="38"/>
                  </a:lnTo>
                  <a:lnTo>
                    <a:pt x="146" y="36"/>
                  </a:lnTo>
                  <a:lnTo>
                    <a:pt x="126" y="33"/>
                  </a:lnTo>
                  <a:lnTo>
                    <a:pt x="105" y="30"/>
                  </a:lnTo>
                  <a:lnTo>
                    <a:pt x="85" y="28"/>
                  </a:lnTo>
                  <a:lnTo>
                    <a:pt x="67" y="24"/>
                  </a:lnTo>
                  <a:lnTo>
                    <a:pt x="48" y="22"/>
                  </a:lnTo>
                  <a:lnTo>
                    <a:pt x="30" y="20"/>
                  </a:lnTo>
                  <a:lnTo>
                    <a:pt x="14" y="17"/>
                  </a:lnTo>
                  <a:lnTo>
                    <a:pt x="0" y="0"/>
                  </a:lnTo>
                  <a:close/>
                </a:path>
              </a:pathLst>
            </a:custGeom>
            <a:solidFill>
              <a:srgbClr val="51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00" name="Freeform 194"/>
            <p:cNvSpPr>
              <a:spLocks noChangeAspect="1"/>
            </p:cNvSpPr>
            <p:nvPr/>
          </p:nvSpPr>
          <p:spPr bwMode="auto">
            <a:xfrm>
              <a:off x="768" y="2795"/>
              <a:ext cx="152" cy="17"/>
            </a:xfrm>
            <a:custGeom>
              <a:avLst/>
              <a:gdLst>
                <a:gd name="T0" fmla="*/ 0 w 304"/>
                <a:gd name="T1" fmla="*/ 0 h 36"/>
                <a:gd name="T2" fmla="*/ 3 w 304"/>
                <a:gd name="T3" fmla="*/ 0 h 36"/>
                <a:gd name="T4" fmla="*/ 5 w 304"/>
                <a:gd name="T5" fmla="*/ 0 h 36"/>
                <a:gd name="T6" fmla="*/ 8 w 304"/>
                <a:gd name="T7" fmla="*/ 1 h 36"/>
                <a:gd name="T8" fmla="*/ 10 w 304"/>
                <a:gd name="T9" fmla="*/ 1 h 36"/>
                <a:gd name="T10" fmla="*/ 12 w 304"/>
                <a:gd name="T11" fmla="*/ 1 h 36"/>
                <a:gd name="T12" fmla="*/ 15 w 304"/>
                <a:gd name="T13" fmla="*/ 1 h 36"/>
                <a:gd name="T14" fmla="*/ 17 w 304"/>
                <a:gd name="T15" fmla="*/ 2 h 36"/>
                <a:gd name="T16" fmla="*/ 19 w 304"/>
                <a:gd name="T17" fmla="*/ 2 h 36"/>
                <a:gd name="T18" fmla="*/ 22 w 304"/>
                <a:gd name="T19" fmla="*/ 2 h 36"/>
                <a:gd name="T20" fmla="*/ 24 w 304"/>
                <a:gd name="T21" fmla="*/ 2 h 36"/>
                <a:gd name="T22" fmla="*/ 26 w 304"/>
                <a:gd name="T23" fmla="*/ 2 h 36"/>
                <a:gd name="T24" fmla="*/ 29 w 304"/>
                <a:gd name="T25" fmla="*/ 3 h 36"/>
                <a:gd name="T26" fmla="*/ 31 w 304"/>
                <a:gd name="T27" fmla="*/ 3 h 36"/>
                <a:gd name="T28" fmla="*/ 34 w 304"/>
                <a:gd name="T29" fmla="*/ 3 h 36"/>
                <a:gd name="T30" fmla="*/ 36 w 304"/>
                <a:gd name="T31" fmla="*/ 3 h 36"/>
                <a:gd name="T32" fmla="*/ 38 w 304"/>
                <a:gd name="T33" fmla="*/ 3 h 36"/>
                <a:gd name="T34" fmla="*/ 36 w 304"/>
                <a:gd name="T35" fmla="*/ 3 h 36"/>
                <a:gd name="T36" fmla="*/ 34 w 304"/>
                <a:gd name="T37" fmla="*/ 4 h 36"/>
                <a:gd name="T38" fmla="*/ 32 w 304"/>
                <a:gd name="T39" fmla="*/ 4 h 36"/>
                <a:gd name="T40" fmla="*/ 30 w 304"/>
                <a:gd name="T41" fmla="*/ 4 h 36"/>
                <a:gd name="T42" fmla="*/ 27 w 304"/>
                <a:gd name="T43" fmla="*/ 4 h 36"/>
                <a:gd name="T44" fmla="*/ 25 w 304"/>
                <a:gd name="T45" fmla="*/ 4 h 36"/>
                <a:gd name="T46" fmla="*/ 23 w 304"/>
                <a:gd name="T47" fmla="*/ 4 h 36"/>
                <a:gd name="T48" fmla="*/ 20 w 304"/>
                <a:gd name="T49" fmla="*/ 4 h 36"/>
                <a:gd name="T50" fmla="*/ 18 w 304"/>
                <a:gd name="T51" fmla="*/ 3 h 36"/>
                <a:gd name="T52" fmla="*/ 15 w 304"/>
                <a:gd name="T53" fmla="*/ 3 h 36"/>
                <a:gd name="T54" fmla="*/ 13 w 304"/>
                <a:gd name="T55" fmla="*/ 2 h 36"/>
                <a:gd name="T56" fmla="*/ 10 w 304"/>
                <a:gd name="T57" fmla="*/ 2 h 36"/>
                <a:gd name="T58" fmla="*/ 8 w 304"/>
                <a:gd name="T59" fmla="*/ 2 h 36"/>
                <a:gd name="T60" fmla="*/ 6 w 304"/>
                <a:gd name="T61" fmla="*/ 1 h 36"/>
                <a:gd name="T62" fmla="*/ 3 w 304"/>
                <a:gd name="T63" fmla="*/ 1 h 36"/>
                <a:gd name="T64" fmla="*/ 1 w 304"/>
                <a:gd name="T65" fmla="*/ 1 h 36"/>
                <a:gd name="T66" fmla="*/ 0 w 304"/>
                <a:gd name="T67" fmla="*/ 0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4" h="36">
                  <a:moveTo>
                    <a:pt x="0" y="0"/>
                  </a:moveTo>
                  <a:lnTo>
                    <a:pt x="19" y="3"/>
                  </a:lnTo>
                  <a:lnTo>
                    <a:pt x="38" y="6"/>
                  </a:lnTo>
                  <a:lnTo>
                    <a:pt x="57" y="8"/>
                  </a:lnTo>
                  <a:lnTo>
                    <a:pt x="76" y="11"/>
                  </a:lnTo>
                  <a:lnTo>
                    <a:pt x="95" y="13"/>
                  </a:lnTo>
                  <a:lnTo>
                    <a:pt x="114" y="15"/>
                  </a:lnTo>
                  <a:lnTo>
                    <a:pt x="133" y="18"/>
                  </a:lnTo>
                  <a:lnTo>
                    <a:pt x="152" y="20"/>
                  </a:lnTo>
                  <a:lnTo>
                    <a:pt x="170" y="21"/>
                  </a:lnTo>
                  <a:lnTo>
                    <a:pt x="190" y="23"/>
                  </a:lnTo>
                  <a:lnTo>
                    <a:pt x="208" y="24"/>
                  </a:lnTo>
                  <a:lnTo>
                    <a:pt x="228" y="26"/>
                  </a:lnTo>
                  <a:lnTo>
                    <a:pt x="246" y="26"/>
                  </a:lnTo>
                  <a:lnTo>
                    <a:pt x="266" y="26"/>
                  </a:lnTo>
                  <a:lnTo>
                    <a:pt x="284" y="26"/>
                  </a:lnTo>
                  <a:lnTo>
                    <a:pt x="304" y="26"/>
                  </a:lnTo>
                  <a:lnTo>
                    <a:pt x="288" y="30"/>
                  </a:lnTo>
                  <a:lnTo>
                    <a:pt x="271" y="34"/>
                  </a:lnTo>
                  <a:lnTo>
                    <a:pt x="253" y="35"/>
                  </a:lnTo>
                  <a:lnTo>
                    <a:pt x="235" y="36"/>
                  </a:lnTo>
                  <a:lnTo>
                    <a:pt x="216" y="36"/>
                  </a:lnTo>
                  <a:lnTo>
                    <a:pt x="197" y="36"/>
                  </a:lnTo>
                  <a:lnTo>
                    <a:pt x="177" y="35"/>
                  </a:lnTo>
                  <a:lnTo>
                    <a:pt x="157" y="33"/>
                  </a:lnTo>
                  <a:lnTo>
                    <a:pt x="137" y="30"/>
                  </a:lnTo>
                  <a:lnTo>
                    <a:pt x="117" y="27"/>
                  </a:lnTo>
                  <a:lnTo>
                    <a:pt x="97" y="24"/>
                  </a:lnTo>
                  <a:lnTo>
                    <a:pt x="78" y="21"/>
                  </a:lnTo>
                  <a:lnTo>
                    <a:pt x="59" y="19"/>
                  </a:lnTo>
                  <a:lnTo>
                    <a:pt x="41" y="15"/>
                  </a:lnTo>
                  <a:lnTo>
                    <a:pt x="23" y="13"/>
                  </a:lnTo>
                  <a:lnTo>
                    <a:pt x="6" y="11"/>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01" name="Freeform 195"/>
            <p:cNvSpPr>
              <a:spLocks noChangeAspect="1"/>
            </p:cNvSpPr>
            <p:nvPr/>
          </p:nvSpPr>
          <p:spPr bwMode="auto">
            <a:xfrm>
              <a:off x="767" y="2814"/>
              <a:ext cx="152" cy="19"/>
            </a:xfrm>
            <a:custGeom>
              <a:avLst/>
              <a:gdLst>
                <a:gd name="T0" fmla="*/ 1 w 305"/>
                <a:gd name="T1" fmla="*/ 0 h 38"/>
                <a:gd name="T2" fmla="*/ 3 w 305"/>
                <a:gd name="T3" fmla="*/ 1 h 38"/>
                <a:gd name="T4" fmla="*/ 5 w 305"/>
                <a:gd name="T5" fmla="*/ 1 h 38"/>
                <a:gd name="T6" fmla="*/ 8 w 305"/>
                <a:gd name="T7" fmla="*/ 2 h 38"/>
                <a:gd name="T8" fmla="*/ 10 w 305"/>
                <a:gd name="T9" fmla="*/ 2 h 38"/>
                <a:gd name="T10" fmla="*/ 12 w 305"/>
                <a:gd name="T11" fmla="*/ 2 h 38"/>
                <a:gd name="T12" fmla="*/ 15 w 305"/>
                <a:gd name="T13" fmla="*/ 3 h 38"/>
                <a:gd name="T14" fmla="*/ 17 w 305"/>
                <a:gd name="T15" fmla="*/ 3 h 38"/>
                <a:gd name="T16" fmla="*/ 19 w 305"/>
                <a:gd name="T17" fmla="*/ 3 h 38"/>
                <a:gd name="T18" fmla="*/ 21 w 305"/>
                <a:gd name="T19" fmla="*/ 3 h 38"/>
                <a:gd name="T20" fmla="*/ 24 w 305"/>
                <a:gd name="T21" fmla="*/ 4 h 38"/>
                <a:gd name="T22" fmla="*/ 26 w 305"/>
                <a:gd name="T23" fmla="*/ 4 h 38"/>
                <a:gd name="T24" fmla="*/ 28 w 305"/>
                <a:gd name="T25" fmla="*/ 4 h 38"/>
                <a:gd name="T26" fmla="*/ 31 w 305"/>
                <a:gd name="T27" fmla="*/ 4 h 38"/>
                <a:gd name="T28" fmla="*/ 33 w 305"/>
                <a:gd name="T29" fmla="*/ 4 h 38"/>
                <a:gd name="T30" fmla="*/ 35 w 305"/>
                <a:gd name="T31" fmla="*/ 4 h 38"/>
                <a:gd name="T32" fmla="*/ 38 w 305"/>
                <a:gd name="T33" fmla="*/ 4 h 38"/>
                <a:gd name="T34" fmla="*/ 35 w 305"/>
                <a:gd name="T35" fmla="*/ 5 h 38"/>
                <a:gd name="T36" fmla="*/ 33 w 305"/>
                <a:gd name="T37" fmla="*/ 5 h 38"/>
                <a:gd name="T38" fmla="*/ 31 w 305"/>
                <a:gd name="T39" fmla="*/ 5 h 38"/>
                <a:gd name="T40" fmla="*/ 29 w 305"/>
                <a:gd name="T41" fmla="*/ 5 h 38"/>
                <a:gd name="T42" fmla="*/ 27 w 305"/>
                <a:gd name="T43" fmla="*/ 5 h 38"/>
                <a:gd name="T44" fmla="*/ 24 w 305"/>
                <a:gd name="T45" fmla="*/ 5 h 38"/>
                <a:gd name="T46" fmla="*/ 22 w 305"/>
                <a:gd name="T47" fmla="*/ 5 h 38"/>
                <a:gd name="T48" fmla="*/ 20 w 305"/>
                <a:gd name="T49" fmla="*/ 5 h 38"/>
                <a:gd name="T50" fmla="*/ 17 w 305"/>
                <a:gd name="T51" fmla="*/ 4 h 38"/>
                <a:gd name="T52" fmla="*/ 15 w 305"/>
                <a:gd name="T53" fmla="*/ 4 h 38"/>
                <a:gd name="T54" fmla="*/ 13 w 305"/>
                <a:gd name="T55" fmla="*/ 4 h 38"/>
                <a:gd name="T56" fmla="*/ 11 w 305"/>
                <a:gd name="T57" fmla="*/ 3 h 38"/>
                <a:gd name="T58" fmla="*/ 9 w 305"/>
                <a:gd name="T59" fmla="*/ 3 h 38"/>
                <a:gd name="T60" fmla="*/ 6 w 305"/>
                <a:gd name="T61" fmla="*/ 3 h 38"/>
                <a:gd name="T62" fmla="*/ 4 w 305"/>
                <a:gd name="T63" fmla="*/ 2 h 38"/>
                <a:gd name="T64" fmla="*/ 2 w 305"/>
                <a:gd name="T65" fmla="*/ 2 h 38"/>
                <a:gd name="T66" fmla="*/ 0 w 305"/>
                <a:gd name="T67" fmla="*/ 2 h 38"/>
                <a:gd name="T68" fmla="*/ 1 w 305"/>
                <a:gd name="T69" fmla="*/ 0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05" h="38">
                  <a:moveTo>
                    <a:pt x="9" y="0"/>
                  </a:moveTo>
                  <a:lnTo>
                    <a:pt x="28" y="4"/>
                  </a:lnTo>
                  <a:lnTo>
                    <a:pt x="47" y="6"/>
                  </a:lnTo>
                  <a:lnTo>
                    <a:pt x="66" y="10"/>
                  </a:lnTo>
                  <a:lnTo>
                    <a:pt x="84" y="12"/>
                  </a:lnTo>
                  <a:lnTo>
                    <a:pt x="103" y="15"/>
                  </a:lnTo>
                  <a:lnTo>
                    <a:pt x="121" y="18"/>
                  </a:lnTo>
                  <a:lnTo>
                    <a:pt x="138" y="20"/>
                  </a:lnTo>
                  <a:lnTo>
                    <a:pt x="157" y="21"/>
                  </a:lnTo>
                  <a:lnTo>
                    <a:pt x="175" y="23"/>
                  </a:lnTo>
                  <a:lnTo>
                    <a:pt x="194" y="25"/>
                  </a:lnTo>
                  <a:lnTo>
                    <a:pt x="212" y="26"/>
                  </a:lnTo>
                  <a:lnTo>
                    <a:pt x="231" y="26"/>
                  </a:lnTo>
                  <a:lnTo>
                    <a:pt x="249" y="27"/>
                  </a:lnTo>
                  <a:lnTo>
                    <a:pt x="267" y="26"/>
                  </a:lnTo>
                  <a:lnTo>
                    <a:pt x="286" y="26"/>
                  </a:lnTo>
                  <a:lnTo>
                    <a:pt x="305" y="25"/>
                  </a:lnTo>
                  <a:lnTo>
                    <a:pt x="286" y="38"/>
                  </a:lnTo>
                  <a:lnTo>
                    <a:pt x="269" y="38"/>
                  </a:lnTo>
                  <a:lnTo>
                    <a:pt x="250" y="38"/>
                  </a:lnTo>
                  <a:lnTo>
                    <a:pt x="233" y="37"/>
                  </a:lnTo>
                  <a:lnTo>
                    <a:pt x="216" y="37"/>
                  </a:lnTo>
                  <a:lnTo>
                    <a:pt x="197" y="36"/>
                  </a:lnTo>
                  <a:lnTo>
                    <a:pt x="180" y="34"/>
                  </a:lnTo>
                  <a:lnTo>
                    <a:pt x="161" y="33"/>
                  </a:lnTo>
                  <a:lnTo>
                    <a:pt x="143" y="30"/>
                  </a:lnTo>
                  <a:lnTo>
                    <a:pt x="126" y="28"/>
                  </a:lnTo>
                  <a:lnTo>
                    <a:pt x="107" y="26"/>
                  </a:lnTo>
                  <a:lnTo>
                    <a:pt x="90" y="23"/>
                  </a:lnTo>
                  <a:lnTo>
                    <a:pt x="72" y="21"/>
                  </a:lnTo>
                  <a:lnTo>
                    <a:pt x="53" y="18"/>
                  </a:lnTo>
                  <a:lnTo>
                    <a:pt x="36" y="15"/>
                  </a:lnTo>
                  <a:lnTo>
                    <a:pt x="17" y="13"/>
                  </a:lnTo>
                  <a:lnTo>
                    <a:pt x="0" y="11"/>
                  </a:lnTo>
                  <a:lnTo>
                    <a:pt x="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02" name="Freeform 196"/>
            <p:cNvSpPr>
              <a:spLocks noChangeAspect="1"/>
            </p:cNvSpPr>
            <p:nvPr/>
          </p:nvSpPr>
          <p:spPr bwMode="auto">
            <a:xfrm>
              <a:off x="771" y="2731"/>
              <a:ext cx="165" cy="20"/>
            </a:xfrm>
            <a:custGeom>
              <a:avLst/>
              <a:gdLst>
                <a:gd name="T0" fmla="*/ 0 w 330"/>
                <a:gd name="T1" fmla="*/ 0 h 41"/>
                <a:gd name="T2" fmla="*/ 19 w 330"/>
                <a:gd name="T3" fmla="*/ 2 h 41"/>
                <a:gd name="T4" fmla="*/ 33 w 330"/>
                <a:gd name="T5" fmla="*/ 3 h 41"/>
                <a:gd name="T6" fmla="*/ 42 w 330"/>
                <a:gd name="T7" fmla="*/ 4 h 41"/>
                <a:gd name="T8" fmla="*/ 38 w 330"/>
                <a:gd name="T9" fmla="*/ 5 h 41"/>
                <a:gd name="T10" fmla="*/ 28 w 330"/>
                <a:gd name="T11" fmla="*/ 3 h 41"/>
                <a:gd name="T12" fmla="*/ 11 w 330"/>
                <a:gd name="T13" fmla="*/ 1 h 41"/>
                <a:gd name="T14" fmla="*/ 0 w 330"/>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0" h="41">
                  <a:moveTo>
                    <a:pt x="0" y="0"/>
                  </a:moveTo>
                  <a:lnTo>
                    <a:pt x="152" y="18"/>
                  </a:lnTo>
                  <a:lnTo>
                    <a:pt x="264" y="29"/>
                  </a:lnTo>
                  <a:lnTo>
                    <a:pt x="330" y="37"/>
                  </a:lnTo>
                  <a:lnTo>
                    <a:pt x="301" y="41"/>
                  </a:lnTo>
                  <a:lnTo>
                    <a:pt x="223" y="30"/>
                  </a:lnTo>
                  <a:lnTo>
                    <a:pt x="83" y="15"/>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03" name="Freeform 197"/>
            <p:cNvSpPr>
              <a:spLocks noChangeAspect="1"/>
            </p:cNvSpPr>
            <p:nvPr/>
          </p:nvSpPr>
          <p:spPr bwMode="auto">
            <a:xfrm>
              <a:off x="772" y="2754"/>
              <a:ext cx="152" cy="19"/>
            </a:xfrm>
            <a:custGeom>
              <a:avLst/>
              <a:gdLst>
                <a:gd name="T0" fmla="*/ 3 w 304"/>
                <a:gd name="T1" fmla="*/ 0 h 38"/>
                <a:gd name="T2" fmla="*/ 22 w 304"/>
                <a:gd name="T3" fmla="*/ 3 h 38"/>
                <a:gd name="T4" fmla="*/ 38 w 304"/>
                <a:gd name="T5" fmla="*/ 4 h 38"/>
                <a:gd name="T6" fmla="*/ 36 w 304"/>
                <a:gd name="T7" fmla="*/ 5 h 38"/>
                <a:gd name="T8" fmla="*/ 16 w 304"/>
                <a:gd name="T9" fmla="*/ 3 h 38"/>
                <a:gd name="T10" fmla="*/ 0 w 304"/>
                <a:gd name="T11" fmla="*/ 2 h 38"/>
                <a:gd name="T12" fmla="*/ 1 w 304"/>
                <a:gd name="T13" fmla="*/ 0 h 38"/>
                <a:gd name="T14" fmla="*/ 3 w 304"/>
                <a:gd name="T15" fmla="*/ 0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4" h="38">
                  <a:moveTo>
                    <a:pt x="19" y="0"/>
                  </a:moveTo>
                  <a:lnTo>
                    <a:pt x="171" y="24"/>
                  </a:lnTo>
                  <a:lnTo>
                    <a:pt x="304" y="32"/>
                  </a:lnTo>
                  <a:lnTo>
                    <a:pt x="288" y="38"/>
                  </a:lnTo>
                  <a:lnTo>
                    <a:pt x="122" y="24"/>
                  </a:lnTo>
                  <a:lnTo>
                    <a:pt x="0" y="9"/>
                  </a:lnTo>
                  <a:lnTo>
                    <a:pt x="1" y="0"/>
                  </a:lnTo>
                  <a:lnTo>
                    <a:pt x="1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04" name="Freeform 198"/>
            <p:cNvSpPr>
              <a:spLocks noChangeAspect="1"/>
            </p:cNvSpPr>
            <p:nvPr/>
          </p:nvSpPr>
          <p:spPr bwMode="auto">
            <a:xfrm>
              <a:off x="808" y="2770"/>
              <a:ext cx="55" cy="9"/>
            </a:xfrm>
            <a:custGeom>
              <a:avLst/>
              <a:gdLst>
                <a:gd name="T0" fmla="*/ 3 w 111"/>
                <a:gd name="T1" fmla="*/ 0 h 16"/>
                <a:gd name="T2" fmla="*/ 8 w 111"/>
                <a:gd name="T3" fmla="*/ 1 h 16"/>
                <a:gd name="T4" fmla="*/ 13 w 111"/>
                <a:gd name="T5" fmla="*/ 2 h 16"/>
                <a:gd name="T6" fmla="*/ 12 w 111"/>
                <a:gd name="T7" fmla="*/ 3 h 16"/>
                <a:gd name="T8" fmla="*/ 7 w 111"/>
                <a:gd name="T9" fmla="*/ 3 h 16"/>
                <a:gd name="T10" fmla="*/ 0 w 111"/>
                <a:gd name="T11" fmla="*/ 1 h 16"/>
                <a:gd name="T12" fmla="*/ 3 w 111"/>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 h="16">
                  <a:moveTo>
                    <a:pt x="25" y="0"/>
                  </a:moveTo>
                  <a:lnTo>
                    <a:pt x="71" y="6"/>
                  </a:lnTo>
                  <a:lnTo>
                    <a:pt x="111" y="10"/>
                  </a:lnTo>
                  <a:lnTo>
                    <a:pt x="97" y="16"/>
                  </a:lnTo>
                  <a:lnTo>
                    <a:pt x="61" y="15"/>
                  </a:lnTo>
                  <a:lnTo>
                    <a:pt x="0" y="7"/>
                  </a:lnTo>
                  <a:lnTo>
                    <a:pt x="25"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05" name="Freeform 199"/>
            <p:cNvSpPr>
              <a:spLocks noChangeAspect="1"/>
            </p:cNvSpPr>
            <p:nvPr/>
          </p:nvSpPr>
          <p:spPr bwMode="auto">
            <a:xfrm>
              <a:off x="815" y="2791"/>
              <a:ext cx="40" cy="7"/>
            </a:xfrm>
            <a:custGeom>
              <a:avLst/>
              <a:gdLst>
                <a:gd name="T0" fmla="*/ 2 w 81"/>
                <a:gd name="T1" fmla="*/ 0 h 15"/>
                <a:gd name="T2" fmla="*/ 10 w 81"/>
                <a:gd name="T3" fmla="*/ 1 h 15"/>
                <a:gd name="T4" fmla="*/ 8 w 81"/>
                <a:gd name="T5" fmla="*/ 1 h 15"/>
                <a:gd name="T6" fmla="*/ 0 w 81"/>
                <a:gd name="T7" fmla="*/ 0 h 15"/>
                <a:gd name="T8" fmla="*/ 2 w 81"/>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15">
                  <a:moveTo>
                    <a:pt x="19" y="0"/>
                  </a:moveTo>
                  <a:lnTo>
                    <a:pt x="81" y="8"/>
                  </a:lnTo>
                  <a:lnTo>
                    <a:pt x="64" y="15"/>
                  </a:lnTo>
                  <a:lnTo>
                    <a:pt x="0" y="6"/>
                  </a:lnTo>
                  <a:lnTo>
                    <a:pt x="19"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06" name="Freeform 200"/>
            <p:cNvSpPr>
              <a:spLocks noChangeAspect="1"/>
            </p:cNvSpPr>
            <p:nvPr/>
          </p:nvSpPr>
          <p:spPr bwMode="auto">
            <a:xfrm>
              <a:off x="817" y="2812"/>
              <a:ext cx="40" cy="7"/>
            </a:xfrm>
            <a:custGeom>
              <a:avLst/>
              <a:gdLst>
                <a:gd name="T0" fmla="*/ 1 w 81"/>
                <a:gd name="T1" fmla="*/ 0 h 15"/>
                <a:gd name="T2" fmla="*/ 5 w 81"/>
                <a:gd name="T3" fmla="*/ 0 h 15"/>
                <a:gd name="T4" fmla="*/ 10 w 81"/>
                <a:gd name="T5" fmla="*/ 1 h 15"/>
                <a:gd name="T6" fmla="*/ 7 w 81"/>
                <a:gd name="T7" fmla="*/ 1 h 15"/>
                <a:gd name="T8" fmla="*/ 0 w 81"/>
                <a:gd name="T9" fmla="*/ 1 h 15"/>
                <a:gd name="T10" fmla="*/ 1 w 81"/>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15">
                  <a:moveTo>
                    <a:pt x="8" y="0"/>
                  </a:moveTo>
                  <a:lnTo>
                    <a:pt x="42" y="4"/>
                  </a:lnTo>
                  <a:lnTo>
                    <a:pt x="81" y="9"/>
                  </a:lnTo>
                  <a:lnTo>
                    <a:pt x="60" y="15"/>
                  </a:lnTo>
                  <a:lnTo>
                    <a:pt x="0" y="9"/>
                  </a:lnTo>
                  <a:lnTo>
                    <a:pt x="8"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4007" name="Freeform 201"/>
            <p:cNvSpPr>
              <a:spLocks noChangeAspect="1"/>
            </p:cNvSpPr>
            <p:nvPr/>
          </p:nvSpPr>
          <p:spPr bwMode="auto">
            <a:xfrm>
              <a:off x="798" y="2842"/>
              <a:ext cx="79" cy="21"/>
            </a:xfrm>
            <a:custGeom>
              <a:avLst/>
              <a:gdLst>
                <a:gd name="T0" fmla="*/ 0 w 157"/>
                <a:gd name="T1" fmla="*/ 0 h 41"/>
                <a:gd name="T2" fmla="*/ 8 w 157"/>
                <a:gd name="T3" fmla="*/ 2 h 41"/>
                <a:gd name="T4" fmla="*/ 14 w 157"/>
                <a:gd name="T5" fmla="*/ 2 h 41"/>
                <a:gd name="T6" fmla="*/ 20 w 157"/>
                <a:gd name="T7" fmla="*/ 3 h 41"/>
                <a:gd name="T8" fmla="*/ 15 w 157"/>
                <a:gd name="T9" fmla="*/ 5 h 41"/>
                <a:gd name="T10" fmla="*/ 13 w 157"/>
                <a:gd name="T11" fmla="*/ 6 h 41"/>
                <a:gd name="T12" fmla="*/ 7 w 157"/>
                <a:gd name="T13" fmla="*/ 5 h 41"/>
                <a:gd name="T14" fmla="*/ 3 w 157"/>
                <a:gd name="T15" fmla="*/ 3 h 41"/>
                <a:gd name="T16" fmla="*/ 0 w 157"/>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 h="41">
                  <a:moveTo>
                    <a:pt x="0" y="0"/>
                  </a:moveTo>
                  <a:lnTo>
                    <a:pt x="60" y="10"/>
                  </a:lnTo>
                  <a:lnTo>
                    <a:pt x="111" y="16"/>
                  </a:lnTo>
                  <a:lnTo>
                    <a:pt x="157" y="19"/>
                  </a:lnTo>
                  <a:lnTo>
                    <a:pt x="119" y="37"/>
                  </a:lnTo>
                  <a:lnTo>
                    <a:pt x="103" y="41"/>
                  </a:lnTo>
                  <a:lnTo>
                    <a:pt x="53" y="37"/>
                  </a:lnTo>
                  <a:lnTo>
                    <a:pt x="21"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grpSp>
      <p:grpSp>
        <p:nvGrpSpPr>
          <p:cNvPr id="33799" name="Group 202"/>
          <p:cNvGrpSpPr>
            <a:grpSpLocks/>
          </p:cNvGrpSpPr>
          <p:nvPr/>
        </p:nvGrpSpPr>
        <p:grpSpPr bwMode="auto">
          <a:xfrm>
            <a:off x="4210050" y="2895600"/>
            <a:ext cx="695325" cy="1085850"/>
            <a:chOff x="2649" y="2160"/>
            <a:chExt cx="438" cy="684"/>
          </a:xfrm>
        </p:grpSpPr>
        <p:sp>
          <p:nvSpPr>
            <p:cNvPr id="33878" name="Freeform 203"/>
            <p:cNvSpPr>
              <a:spLocks noChangeAspect="1"/>
            </p:cNvSpPr>
            <p:nvPr/>
          </p:nvSpPr>
          <p:spPr bwMode="auto">
            <a:xfrm>
              <a:off x="2649" y="2160"/>
              <a:ext cx="434" cy="576"/>
            </a:xfrm>
            <a:custGeom>
              <a:avLst/>
              <a:gdLst>
                <a:gd name="T0" fmla="*/ 32 w 866"/>
                <a:gd name="T1" fmla="*/ 2 h 1153"/>
                <a:gd name="T2" fmla="*/ 26 w 866"/>
                <a:gd name="T3" fmla="*/ 4 h 1153"/>
                <a:gd name="T4" fmla="*/ 21 w 866"/>
                <a:gd name="T5" fmla="*/ 7 h 1153"/>
                <a:gd name="T6" fmla="*/ 16 w 866"/>
                <a:gd name="T7" fmla="*/ 11 h 1153"/>
                <a:gd name="T8" fmla="*/ 12 w 866"/>
                <a:gd name="T9" fmla="*/ 15 h 1153"/>
                <a:gd name="T10" fmla="*/ 8 w 866"/>
                <a:gd name="T11" fmla="*/ 19 h 1153"/>
                <a:gd name="T12" fmla="*/ 5 w 866"/>
                <a:gd name="T13" fmla="*/ 24 h 1153"/>
                <a:gd name="T14" fmla="*/ 4 w 866"/>
                <a:gd name="T15" fmla="*/ 29 h 1153"/>
                <a:gd name="T16" fmla="*/ 2 w 866"/>
                <a:gd name="T17" fmla="*/ 37 h 1153"/>
                <a:gd name="T18" fmla="*/ 0 w 866"/>
                <a:gd name="T19" fmla="*/ 49 h 1153"/>
                <a:gd name="T20" fmla="*/ 2 w 866"/>
                <a:gd name="T21" fmla="*/ 62 h 1153"/>
                <a:gd name="T22" fmla="*/ 6 w 866"/>
                <a:gd name="T23" fmla="*/ 76 h 1153"/>
                <a:gd name="T24" fmla="*/ 11 w 866"/>
                <a:gd name="T25" fmla="*/ 86 h 1153"/>
                <a:gd name="T26" fmla="*/ 14 w 866"/>
                <a:gd name="T27" fmla="*/ 90 h 1153"/>
                <a:gd name="T28" fmla="*/ 16 w 866"/>
                <a:gd name="T29" fmla="*/ 94 h 1153"/>
                <a:gd name="T30" fmla="*/ 18 w 866"/>
                <a:gd name="T31" fmla="*/ 99 h 1153"/>
                <a:gd name="T32" fmla="*/ 20 w 866"/>
                <a:gd name="T33" fmla="*/ 104 h 1153"/>
                <a:gd name="T34" fmla="*/ 22 w 866"/>
                <a:gd name="T35" fmla="*/ 109 h 1153"/>
                <a:gd name="T36" fmla="*/ 22 w 866"/>
                <a:gd name="T37" fmla="*/ 117 h 1153"/>
                <a:gd name="T38" fmla="*/ 22 w 866"/>
                <a:gd name="T39" fmla="*/ 127 h 1153"/>
                <a:gd name="T40" fmla="*/ 23 w 866"/>
                <a:gd name="T41" fmla="*/ 133 h 1153"/>
                <a:gd name="T42" fmla="*/ 24 w 866"/>
                <a:gd name="T43" fmla="*/ 137 h 1153"/>
                <a:gd name="T44" fmla="*/ 27 w 866"/>
                <a:gd name="T45" fmla="*/ 139 h 1153"/>
                <a:gd name="T46" fmla="*/ 32 w 866"/>
                <a:gd name="T47" fmla="*/ 140 h 1153"/>
                <a:gd name="T48" fmla="*/ 37 w 866"/>
                <a:gd name="T49" fmla="*/ 140 h 1153"/>
                <a:gd name="T50" fmla="*/ 42 w 866"/>
                <a:gd name="T51" fmla="*/ 141 h 1153"/>
                <a:gd name="T52" fmla="*/ 46 w 866"/>
                <a:gd name="T53" fmla="*/ 142 h 1153"/>
                <a:gd name="T54" fmla="*/ 51 w 866"/>
                <a:gd name="T55" fmla="*/ 142 h 1153"/>
                <a:gd name="T56" fmla="*/ 56 w 866"/>
                <a:gd name="T57" fmla="*/ 143 h 1153"/>
                <a:gd name="T58" fmla="*/ 61 w 866"/>
                <a:gd name="T59" fmla="*/ 143 h 1153"/>
                <a:gd name="T60" fmla="*/ 64 w 866"/>
                <a:gd name="T61" fmla="*/ 142 h 1153"/>
                <a:gd name="T62" fmla="*/ 66 w 866"/>
                <a:gd name="T63" fmla="*/ 139 h 1153"/>
                <a:gd name="T64" fmla="*/ 68 w 866"/>
                <a:gd name="T65" fmla="*/ 133 h 1153"/>
                <a:gd name="T66" fmla="*/ 70 w 866"/>
                <a:gd name="T67" fmla="*/ 124 h 1153"/>
                <a:gd name="T68" fmla="*/ 72 w 866"/>
                <a:gd name="T69" fmla="*/ 118 h 1153"/>
                <a:gd name="T70" fmla="*/ 73 w 866"/>
                <a:gd name="T71" fmla="*/ 116 h 1153"/>
                <a:gd name="T72" fmla="*/ 74 w 866"/>
                <a:gd name="T73" fmla="*/ 113 h 1153"/>
                <a:gd name="T74" fmla="*/ 75 w 866"/>
                <a:gd name="T75" fmla="*/ 110 h 1153"/>
                <a:gd name="T76" fmla="*/ 77 w 866"/>
                <a:gd name="T77" fmla="*/ 108 h 1153"/>
                <a:gd name="T78" fmla="*/ 79 w 866"/>
                <a:gd name="T79" fmla="*/ 105 h 1153"/>
                <a:gd name="T80" fmla="*/ 81 w 866"/>
                <a:gd name="T81" fmla="*/ 103 h 1153"/>
                <a:gd name="T82" fmla="*/ 83 w 866"/>
                <a:gd name="T83" fmla="*/ 100 h 1153"/>
                <a:gd name="T84" fmla="*/ 86 w 866"/>
                <a:gd name="T85" fmla="*/ 97 h 1153"/>
                <a:gd name="T86" fmla="*/ 91 w 866"/>
                <a:gd name="T87" fmla="*/ 93 h 1153"/>
                <a:gd name="T88" fmla="*/ 95 w 866"/>
                <a:gd name="T89" fmla="*/ 87 h 1153"/>
                <a:gd name="T90" fmla="*/ 99 w 866"/>
                <a:gd name="T91" fmla="*/ 80 h 1153"/>
                <a:gd name="T92" fmla="*/ 103 w 866"/>
                <a:gd name="T93" fmla="*/ 73 h 1153"/>
                <a:gd name="T94" fmla="*/ 106 w 866"/>
                <a:gd name="T95" fmla="*/ 64 h 1153"/>
                <a:gd name="T96" fmla="*/ 108 w 866"/>
                <a:gd name="T97" fmla="*/ 55 h 1153"/>
                <a:gd name="T98" fmla="*/ 109 w 866"/>
                <a:gd name="T99" fmla="*/ 45 h 1153"/>
                <a:gd name="T100" fmla="*/ 107 w 866"/>
                <a:gd name="T101" fmla="*/ 33 h 1153"/>
                <a:gd name="T102" fmla="*/ 102 w 866"/>
                <a:gd name="T103" fmla="*/ 23 h 1153"/>
                <a:gd name="T104" fmla="*/ 94 w 866"/>
                <a:gd name="T105" fmla="*/ 14 h 1153"/>
                <a:gd name="T106" fmla="*/ 85 w 866"/>
                <a:gd name="T107" fmla="*/ 8 h 1153"/>
                <a:gd name="T108" fmla="*/ 74 w 866"/>
                <a:gd name="T109" fmla="*/ 3 h 1153"/>
                <a:gd name="T110" fmla="*/ 63 w 866"/>
                <a:gd name="T111" fmla="*/ 1 h 1153"/>
                <a:gd name="T112" fmla="*/ 51 w 866"/>
                <a:gd name="T113" fmla="*/ 0 h 1153"/>
                <a:gd name="T114" fmla="*/ 40 w 866"/>
                <a:gd name="T115" fmla="*/ 0 h 11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66" h="1153">
                  <a:moveTo>
                    <a:pt x="280" y="10"/>
                  </a:moveTo>
                  <a:lnTo>
                    <a:pt x="256" y="18"/>
                  </a:lnTo>
                  <a:lnTo>
                    <a:pt x="231" y="26"/>
                  </a:lnTo>
                  <a:lnTo>
                    <a:pt x="208" y="36"/>
                  </a:lnTo>
                  <a:lnTo>
                    <a:pt x="185" y="48"/>
                  </a:lnTo>
                  <a:lnTo>
                    <a:pt x="165" y="61"/>
                  </a:lnTo>
                  <a:lnTo>
                    <a:pt x="144" y="74"/>
                  </a:lnTo>
                  <a:lnTo>
                    <a:pt x="125" y="88"/>
                  </a:lnTo>
                  <a:lnTo>
                    <a:pt x="107" y="104"/>
                  </a:lnTo>
                  <a:lnTo>
                    <a:pt x="91" y="121"/>
                  </a:lnTo>
                  <a:lnTo>
                    <a:pt x="76" y="138"/>
                  </a:lnTo>
                  <a:lnTo>
                    <a:pt x="62" y="156"/>
                  </a:lnTo>
                  <a:lnTo>
                    <a:pt x="50" y="176"/>
                  </a:lnTo>
                  <a:lnTo>
                    <a:pt x="40" y="195"/>
                  </a:lnTo>
                  <a:lnTo>
                    <a:pt x="32" y="217"/>
                  </a:lnTo>
                  <a:lnTo>
                    <a:pt x="25" y="238"/>
                  </a:lnTo>
                  <a:lnTo>
                    <a:pt x="21" y="261"/>
                  </a:lnTo>
                  <a:lnTo>
                    <a:pt x="9" y="301"/>
                  </a:lnTo>
                  <a:lnTo>
                    <a:pt x="1" y="346"/>
                  </a:lnTo>
                  <a:lnTo>
                    <a:pt x="0" y="392"/>
                  </a:lnTo>
                  <a:lnTo>
                    <a:pt x="3" y="443"/>
                  </a:lnTo>
                  <a:lnTo>
                    <a:pt x="11" y="496"/>
                  </a:lnTo>
                  <a:lnTo>
                    <a:pt x="26" y="553"/>
                  </a:lnTo>
                  <a:lnTo>
                    <a:pt x="48" y="613"/>
                  </a:lnTo>
                  <a:lnTo>
                    <a:pt x="76" y="676"/>
                  </a:lnTo>
                  <a:lnTo>
                    <a:pt x="85" y="693"/>
                  </a:lnTo>
                  <a:lnTo>
                    <a:pt x="95" y="709"/>
                  </a:lnTo>
                  <a:lnTo>
                    <a:pt x="105" y="727"/>
                  </a:lnTo>
                  <a:lnTo>
                    <a:pt x="114" y="743"/>
                  </a:lnTo>
                  <a:lnTo>
                    <a:pt x="123" y="759"/>
                  </a:lnTo>
                  <a:lnTo>
                    <a:pt x="133" y="776"/>
                  </a:lnTo>
                  <a:lnTo>
                    <a:pt x="143" y="792"/>
                  </a:lnTo>
                  <a:lnTo>
                    <a:pt x="152" y="810"/>
                  </a:lnTo>
                  <a:lnTo>
                    <a:pt x="158" y="833"/>
                  </a:lnTo>
                  <a:lnTo>
                    <a:pt x="165" y="855"/>
                  </a:lnTo>
                  <a:lnTo>
                    <a:pt x="170" y="878"/>
                  </a:lnTo>
                  <a:lnTo>
                    <a:pt x="176" y="901"/>
                  </a:lnTo>
                  <a:lnTo>
                    <a:pt x="176" y="939"/>
                  </a:lnTo>
                  <a:lnTo>
                    <a:pt x="176" y="977"/>
                  </a:lnTo>
                  <a:lnTo>
                    <a:pt x="176" y="1016"/>
                  </a:lnTo>
                  <a:lnTo>
                    <a:pt x="176" y="1054"/>
                  </a:lnTo>
                  <a:lnTo>
                    <a:pt x="181" y="1069"/>
                  </a:lnTo>
                  <a:lnTo>
                    <a:pt x="186" y="1083"/>
                  </a:lnTo>
                  <a:lnTo>
                    <a:pt x="191" y="1098"/>
                  </a:lnTo>
                  <a:lnTo>
                    <a:pt x="196" y="1111"/>
                  </a:lnTo>
                  <a:lnTo>
                    <a:pt x="215" y="1115"/>
                  </a:lnTo>
                  <a:lnTo>
                    <a:pt x="235" y="1117"/>
                  </a:lnTo>
                  <a:lnTo>
                    <a:pt x="253" y="1121"/>
                  </a:lnTo>
                  <a:lnTo>
                    <a:pt x="273" y="1124"/>
                  </a:lnTo>
                  <a:lnTo>
                    <a:pt x="291" y="1126"/>
                  </a:lnTo>
                  <a:lnTo>
                    <a:pt x="311" y="1129"/>
                  </a:lnTo>
                  <a:lnTo>
                    <a:pt x="329" y="1132"/>
                  </a:lnTo>
                  <a:lnTo>
                    <a:pt x="348" y="1134"/>
                  </a:lnTo>
                  <a:lnTo>
                    <a:pt x="367" y="1137"/>
                  </a:lnTo>
                  <a:lnTo>
                    <a:pt x="386" y="1139"/>
                  </a:lnTo>
                  <a:lnTo>
                    <a:pt x="404" y="1141"/>
                  </a:lnTo>
                  <a:lnTo>
                    <a:pt x="424" y="1144"/>
                  </a:lnTo>
                  <a:lnTo>
                    <a:pt x="442" y="1146"/>
                  </a:lnTo>
                  <a:lnTo>
                    <a:pt x="462" y="1148"/>
                  </a:lnTo>
                  <a:lnTo>
                    <a:pt x="480" y="1151"/>
                  </a:lnTo>
                  <a:lnTo>
                    <a:pt x="500" y="1153"/>
                  </a:lnTo>
                  <a:lnTo>
                    <a:pt x="508" y="1141"/>
                  </a:lnTo>
                  <a:lnTo>
                    <a:pt x="516" y="1129"/>
                  </a:lnTo>
                  <a:lnTo>
                    <a:pt x="524" y="1117"/>
                  </a:lnTo>
                  <a:lnTo>
                    <a:pt x="532" y="1106"/>
                  </a:lnTo>
                  <a:lnTo>
                    <a:pt x="540" y="1069"/>
                  </a:lnTo>
                  <a:lnTo>
                    <a:pt x="548" y="1033"/>
                  </a:lnTo>
                  <a:lnTo>
                    <a:pt x="555" y="996"/>
                  </a:lnTo>
                  <a:lnTo>
                    <a:pt x="563" y="959"/>
                  </a:lnTo>
                  <a:lnTo>
                    <a:pt x="568" y="949"/>
                  </a:lnTo>
                  <a:lnTo>
                    <a:pt x="572" y="939"/>
                  </a:lnTo>
                  <a:lnTo>
                    <a:pt x="577" y="928"/>
                  </a:lnTo>
                  <a:lnTo>
                    <a:pt x="583" y="918"/>
                  </a:lnTo>
                  <a:lnTo>
                    <a:pt x="587" y="908"/>
                  </a:lnTo>
                  <a:lnTo>
                    <a:pt x="592" y="897"/>
                  </a:lnTo>
                  <a:lnTo>
                    <a:pt x="597" y="886"/>
                  </a:lnTo>
                  <a:lnTo>
                    <a:pt x="601" y="875"/>
                  </a:lnTo>
                  <a:lnTo>
                    <a:pt x="609" y="865"/>
                  </a:lnTo>
                  <a:lnTo>
                    <a:pt x="617" y="856"/>
                  </a:lnTo>
                  <a:lnTo>
                    <a:pt x="626" y="845"/>
                  </a:lnTo>
                  <a:lnTo>
                    <a:pt x="635" y="835"/>
                  </a:lnTo>
                  <a:lnTo>
                    <a:pt x="644" y="825"/>
                  </a:lnTo>
                  <a:lnTo>
                    <a:pt x="652" y="814"/>
                  </a:lnTo>
                  <a:lnTo>
                    <a:pt x="661" y="805"/>
                  </a:lnTo>
                  <a:lnTo>
                    <a:pt x="670" y="795"/>
                  </a:lnTo>
                  <a:lnTo>
                    <a:pt x="685" y="780"/>
                  </a:lnTo>
                  <a:lnTo>
                    <a:pt x="703" y="762"/>
                  </a:lnTo>
                  <a:lnTo>
                    <a:pt x="720" y="744"/>
                  </a:lnTo>
                  <a:lnTo>
                    <a:pt x="737" y="722"/>
                  </a:lnTo>
                  <a:lnTo>
                    <a:pt x="756" y="699"/>
                  </a:lnTo>
                  <a:lnTo>
                    <a:pt x="774" y="674"/>
                  </a:lnTo>
                  <a:lnTo>
                    <a:pt x="791" y="647"/>
                  </a:lnTo>
                  <a:lnTo>
                    <a:pt x="807" y="618"/>
                  </a:lnTo>
                  <a:lnTo>
                    <a:pt x="822" y="587"/>
                  </a:lnTo>
                  <a:lnTo>
                    <a:pt x="836" y="554"/>
                  </a:lnTo>
                  <a:lnTo>
                    <a:pt x="847" y="519"/>
                  </a:lnTo>
                  <a:lnTo>
                    <a:pt x="856" y="482"/>
                  </a:lnTo>
                  <a:lnTo>
                    <a:pt x="863" y="444"/>
                  </a:lnTo>
                  <a:lnTo>
                    <a:pt x="866" y="403"/>
                  </a:lnTo>
                  <a:lnTo>
                    <a:pt x="866" y="361"/>
                  </a:lnTo>
                  <a:lnTo>
                    <a:pt x="863" y="316"/>
                  </a:lnTo>
                  <a:lnTo>
                    <a:pt x="851" y="269"/>
                  </a:lnTo>
                  <a:lnTo>
                    <a:pt x="833" y="225"/>
                  </a:lnTo>
                  <a:lnTo>
                    <a:pt x="810" y="185"/>
                  </a:lnTo>
                  <a:lnTo>
                    <a:pt x="781" y="151"/>
                  </a:lnTo>
                  <a:lnTo>
                    <a:pt x="749" y="118"/>
                  </a:lnTo>
                  <a:lnTo>
                    <a:pt x="712" y="91"/>
                  </a:lnTo>
                  <a:lnTo>
                    <a:pt x="673" y="68"/>
                  </a:lnTo>
                  <a:lnTo>
                    <a:pt x="631" y="47"/>
                  </a:lnTo>
                  <a:lnTo>
                    <a:pt x="587" y="31"/>
                  </a:lnTo>
                  <a:lnTo>
                    <a:pt x="542" y="18"/>
                  </a:lnTo>
                  <a:lnTo>
                    <a:pt x="497" y="8"/>
                  </a:lnTo>
                  <a:lnTo>
                    <a:pt x="451" y="2"/>
                  </a:lnTo>
                  <a:lnTo>
                    <a:pt x="406" y="0"/>
                  </a:lnTo>
                  <a:lnTo>
                    <a:pt x="363" y="0"/>
                  </a:lnTo>
                  <a:lnTo>
                    <a:pt x="320" y="3"/>
                  </a:lnTo>
                  <a:lnTo>
                    <a:pt x="280" y="1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79" name="Freeform 204"/>
            <p:cNvSpPr>
              <a:spLocks noChangeAspect="1"/>
            </p:cNvSpPr>
            <p:nvPr/>
          </p:nvSpPr>
          <p:spPr bwMode="auto">
            <a:xfrm>
              <a:off x="2651" y="2162"/>
              <a:ext cx="436" cy="565"/>
            </a:xfrm>
            <a:custGeom>
              <a:avLst/>
              <a:gdLst>
                <a:gd name="T0" fmla="*/ 38 w 872"/>
                <a:gd name="T1" fmla="*/ 2 h 1129"/>
                <a:gd name="T2" fmla="*/ 32 w 872"/>
                <a:gd name="T3" fmla="*/ 4 h 1129"/>
                <a:gd name="T4" fmla="*/ 27 w 872"/>
                <a:gd name="T5" fmla="*/ 6 h 1129"/>
                <a:gd name="T6" fmla="*/ 22 w 872"/>
                <a:gd name="T7" fmla="*/ 9 h 1129"/>
                <a:gd name="T8" fmla="*/ 17 w 872"/>
                <a:gd name="T9" fmla="*/ 12 h 1129"/>
                <a:gd name="T10" fmla="*/ 13 w 872"/>
                <a:gd name="T11" fmla="*/ 15 h 1129"/>
                <a:gd name="T12" fmla="*/ 10 w 872"/>
                <a:gd name="T13" fmla="*/ 19 h 1129"/>
                <a:gd name="T14" fmla="*/ 6 w 872"/>
                <a:gd name="T15" fmla="*/ 24 h 1129"/>
                <a:gd name="T16" fmla="*/ 4 w 872"/>
                <a:gd name="T17" fmla="*/ 29 h 1129"/>
                <a:gd name="T18" fmla="*/ 2 w 872"/>
                <a:gd name="T19" fmla="*/ 34 h 1129"/>
                <a:gd name="T20" fmla="*/ 1 w 872"/>
                <a:gd name="T21" fmla="*/ 39 h 1129"/>
                <a:gd name="T22" fmla="*/ 0 w 872"/>
                <a:gd name="T23" fmla="*/ 46 h 1129"/>
                <a:gd name="T24" fmla="*/ 1 w 872"/>
                <a:gd name="T25" fmla="*/ 52 h 1129"/>
                <a:gd name="T26" fmla="*/ 1 w 872"/>
                <a:gd name="T27" fmla="*/ 59 h 1129"/>
                <a:gd name="T28" fmla="*/ 3 w 872"/>
                <a:gd name="T29" fmla="*/ 66 h 1129"/>
                <a:gd name="T30" fmla="*/ 6 w 872"/>
                <a:gd name="T31" fmla="*/ 74 h 1129"/>
                <a:gd name="T32" fmla="*/ 9 w 872"/>
                <a:gd name="T33" fmla="*/ 83 h 1129"/>
                <a:gd name="T34" fmla="*/ 19 w 872"/>
                <a:gd name="T35" fmla="*/ 100 h 1129"/>
                <a:gd name="T36" fmla="*/ 23 w 872"/>
                <a:gd name="T37" fmla="*/ 110 h 1129"/>
                <a:gd name="T38" fmla="*/ 22 w 872"/>
                <a:gd name="T39" fmla="*/ 131 h 1129"/>
                <a:gd name="T40" fmla="*/ 25 w 872"/>
                <a:gd name="T41" fmla="*/ 137 h 1129"/>
                <a:gd name="T42" fmla="*/ 64 w 872"/>
                <a:gd name="T43" fmla="*/ 142 h 1129"/>
                <a:gd name="T44" fmla="*/ 67 w 872"/>
                <a:gd name="T45" fmla="*/ 137 h 1129"/>
                <a:gd name="T46" fmla="*/ 71 w 872"/>
                <a:gd name="T47" fmla="*/ 120 h 1129"/>
                <a:gd name="T48" fmla="*/ 76 w 872"/>
                <a:gd name="T49" fmla="*/ 109 h 1129"/>
                <a:gd name="T50" fmla="*/ 85 w 872"/>
                <a:gd name="T51" fmla="*/ 99 h 1129"/>
                <a:gd name="T52" fmla="*/ 86 w 872"/>
                <a:gd name="T53" fmla="*/ 97 h 1129"/>
                <a:gd name="T54" fmla="*/ 89 w 872"/>
                <a:gd name="T55" fmla="*/ 95 h 1129"/>
                <a:gd name="T56" fmla="*/ 91 w 872"/>
                <a:gd name="T57" fmla="*/ 93 h 1129"/>
                <a:gd name="T58" fmla="*/ 93 w 872"/>
                <a:gd name="T59" fmla="*/ 91 h 1129"/>
                <a:gd name="T60" fmla="*/ 95 w 872"/>
                <a:gd name="T61" fmla="*/ 88 h 1129"/>
                <a:gd name="T62" fmla="*/ 98 w 872"/>
                <a:gd name="T63" fmla="*/ 85 h 1129"/>
                <a:gd name="T64" fmla="*/ 100 w 872"/>
                <a:gd name="T65" fmla="*/ 82 h 1129"/>
                <a:gd name="T66" fmla="*/ 102 w 872"/>
                <a:gd name="T67" fmla="*/ 78 h 1129"/>
                <a:gd name="T68" fmla="*/ 104 w 872"/>
                <a:gd name="T69" fmla="*/ 74 h 1129"/>
                <a:gd name="T70" fmla="*/ 105 w 872"/>
                <a:gd name="T71" fmla="*/ 70 h 1129"/>
                <a:gd name="T72" fmla="*/ 107 w 872"/>
                <a:gd name="T73" fmla="*/ 66 h 1129"/>
                <a:gd name="T74" fmla="*/ 108 w 872"/>
                <a:gd name="T75" fmla="*/ 62 h 1129"/>
                <a:gd name="T76" fmla="*/ 109 w 872"/>
                <a:gd name="T77" fmla="*/ 57 h 1129"/>
                <a:gd name="T78" fmla="*/ 109 w 872"/>
                <a:gd name="T79" fmla="*/ 52 h 1129"/>
                <a:gd name="T80" fmla="*/ 109 w 872"/>
                <a:gd name="T81" fmla="*/ 47 h 1129"/>
                <a:gd name="T82" fmla="*/ 109 w 872"/>
                <a:gd name="T83" fmla="*/ 41 h 1129"/>
                <a:gd name="T84" fmla="*/ 108 w 872"/>
                <a:gd name="T85" fmla="*/ 35 h 1129"/>
                <a:gd name="T86" fmla="*/ 105 w 872"/>
                <a:gd name="T87" fmla="*/ 30 h 1129"/>
                <a:gd name="T88" fmla="*/ 102 w 872"/>
                <a:gd name="T89" fmla="*/ 25 h 1129"/>
                <a:gd name="T90" fmla="*/ 99 w 872"/>
                <a:gd name="T91" fmla="*/ 20 h 1129"/>
                <a:gd name="T92" fmla="*/ 95 w 872"/>
                <a:gd name="T93" fmla="*/ 16 h 1129"/>
                <a:gd name="T94" fmla="*/ 91 w 872"/>
                <a:gd name="T95" fmla="*/ 13 h 1129"/>
                <a:gd name="T96" fmla="*/ 86 w 872"/>
                <a:gd name="T97" fmla="*/ 10 h 1129"/>
                <a:gd name="T98" fmla="*/ 81 w 872"/>
                <a:gd name="T99" fmla="*/ 7 h 1129"/>
                <a:gd name="T100" fmla="*/ 76 w 872"/>
                <a:gd name="T101" fmla="*/ 5 h 1129"/>
                <a:gd name="T102" fmla="*/ 70 w 872"/>
                <a:gd name="T103" fmla="*/ 3 h 1129"/>
                <a:gd name="T104" fmla="*/ 65 w 872"/>
                <a:gd name="T105" fmla="*/ 2 h 1129"/>
                <a:gd name="T106" fmla="*/ 59 w 872"/>
                <a:gd name="T107" fmla="*/ 1 h 1129"/>
                <a:gd name="T108" fmla="*/ 54 w 872"/>
                <a:gd name="T109" fmla="*/ 0 h 1129"/>
                <a:gd name="T110" fmla="*/ 48 w 872"/>
                <a:gd name="T111" fmla="*/ 0 h 1129"/>
                <a:gd name="T112" fmla="*/ 43 w 872"/>
                <a:gd name="T113" fmla="*/ 1 h 1129"/>
                <a:gd name="T114" fmla="*/ 38 w 872"/>
                <a:gd name="T115" fmla="*/ 2 h 11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72" h="1129">
                  <a:moveTo>
                    <a:pt x="301" y="9"/>
                  </a:moveTo>
                  <a:lnTo>
                    <a:pt x="255" y="26"/>
                  </a:lnTo>
                  <a:lnTo>
                    <a:pt x="212" y="44"/>
                  </a:lnTo>
                  <a:lnTo>
                    <a:pt x="172" y="66"/>
                  </a:lnTo>
                  <a:lnTo>
                    <a:pt x="135" y="91"/>
                  </a:lnTo>
                  <a:lnTo>
                    <a:pt x="103" y="120"/>
                  </a:lnTo>
                  <a:lnTo>
                    <a:pt x="74" y="151"/>
                  </a:lnTo>
                  <a:lnTo>
                    <a:pt x="48" y="187"/>
                  </a:lnTo>
                  <a:lnTo>
                    <a:pt x="29" y="225"/>
                  </a:lnTo>
                  <a:lnTo>
                    <a:pt x="14" y="268"/>
                  </a:lnTo>
                  <a:lnTo>
                    <a:pt x="4" y="312"/>
                  </a:lnTo>
                  <a:lnTo>
                    <a:pt x="0" y="361"/>
                  </a:lnTo>
                  <a:lnTo>
                    <a:pt x="1" y="413"/>
                  </a:lnTo>
                  <a:lnTo>
                    <a:pt x="8" y="469"/>
                  </a:lnTo>
                  <a:lnTo>
                    <a:pt x="23" y="528"/>
                  </a:lnTo>
                  <a:lnTo>
                    <a:pt x="44" y="590"/>
                  </a:lnTo>
                  <a:lnTo>
                    <a:pt x="72" y="657"/>
                  </a:lnTo>
                  <a:lnTo>
                    <a:pt x="152" y="796"/>
                  </a:lnTo>
                  <a:lnTo>
                    <a:pt x="177" y="880"/>
                  </a:lnTo>
                  <a:lnTo>
                    <a:pt x="176" y="1043"/>
                  </a:lnTo>
                  <a:lnTo>
                    <a:pt x="196" y="1090"/>
                  </a:lnTo>
                  <a:lnTo>
                    <a:pt x="509" y="1129"/>
                  </a:lnTo>
                  <a:lnTo>
                    <a:pt x="533" y="1096"/>
                  </a:lnTo>
                  <a:lnTo>
                    <a:pt x="565" y="954"/>
                  </a:lnTo>
                  <a:lnTo>
                    <a:pt x="603" y="870"/>
                  </a:lnTo>
                  <a:lnTo>
                    <a:pt x="673" y="791"/>
                  </a:lnTo>
                  <a:lnTo>
                    <a:pt x="688" y="776"/>
                  </a:lnTo>
                  <a:lnTo>
                    <a:pt x="705" y="759"/>
                  </a:lnTo>
                  <a:lnTo>
                    <a:pt x="722" y="741"/>
                  </a:lnTo>
                  <a:lnTo>
                    <a:pt x="741" y="721"/>
                  </a:lnTo>
                  <a:lnTo>
                    <a:pt x="758" y="698"/>
                  </a:lnTo>
                  <a:lnTo>
                    <a:pt x="777" y="675"/>
                  </a:lnTo>
                  <a:lnTo>
                    <a:pt x="794" y="649"/>
                  </a:lnTo>
                  <a:lnTo>
                    <a:pt x="810" y="621"/>
                  </a:lnTo>
                  <a:lnTo>
                    <a:pt x="826" y="591"/>
                  </a:lnTo>
                  <a:lnTo>
                    <a:pt x="839" y="559"/>
                  </a:lnTo>
                  <a:lnTo>
                    <a:pt x="851" y="526"/>
                  </a:lnTo>
                  <a:lnTo>
                    <a:pt x="861" y="490"/>
                  </a:lnTo>
                  <a:lnTo>
                    <a:pt x="868" y="452"/>
                  </a:lnTo>
                  <a:lnTo>
                    <a:pt x="872" y="412"/>
                  </a:lnTo>
                  <a:lnTo>
                    <a:pt x="872" y="369"/>
                  </a:lnTo>
                  <a:lnTo>
                    <a:pt x="870" y="324"/>
                  </a:lnTo>
                  <a:lnTo>
                    <a:pt x="857" y="277"/>
                  </a:lnTo>
                  <a:lnTo>
                    <a:pt x="839" y="233"/>
                  </a:lnTo>
                  <a:lnTo>
                    <a:pt x="816" y="193"/>
                  </a:lnTo>
                  <a:lnTo>
                    <a:pt x="788" y="157"/>
                  </a:lnTo>
                  <a:lnTo>
                    <a:pt x="757" y="126"/>
                  </a:lnTo>
                  <a:lnTo>
                    <a:pt x="722" y="97"/>
                  </a:lnTo>
                  <a:lnTo>
                    <a:pt x="684" y="73"/>
                  </a:lnTo>
                  <a:lnTo>
                    <a:pt x="645" y="52"/>
                  </a:lnTo>
                  <a:lnTo>
                    <a:pt x="603" y="35"/>
                  </a:lnTo>
                  <a:lnTo>
                    <a:pt x="560" y="21"/>
                  </a:lnTo>
                  <a:lnTo>
                    <a:pt x="516" y="11"/>
                  </a:lnTo>
                  <a:lnTo>
                    <a:pt x="471" y="5"/>
                  </a:lnTo>
                  <a:lnTo>
                    <a:pt x="427" y="0"/>
                  </a:lnTo>
                  <a:lnTo>
                    <a:pt x="384" y="0"/>
                  </a:lnTo>
                  <a:lnTo>
                    <a:pt x="341" y="4"/>
                  </a:lnTo>
                  <a:lnTo>
                    <a:pt x="301" y="9"/>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80" name="Freeform 205"/>
            <p:cNvSpPr>
              <a:spLocks noChangeAspect="1"/>
            </p:cNvSpPr>
            <p:nvPr/>
          </p:nvSpPr>
          <p:spPr bwMode="auto">
            <a:xfrm>
              <a:off x="2671" y="2186"/>
              <a:ext cx="395" cy="531"/>
            </a:xfrm>
            <a:custGeom>
              <a:avLst/>
              <a:gdLst>
                <a:gd name="T0" fmla="*/ 35 w 790"/>
                <a:gd name="T1" fmla="*/ 0 h 1063"/>
                <a:gd name="T2" fmla="*/ 30 w 790"/>
                <a:gd name="T3" fmla="*/ 2 h 1063"/>
                <a:gd name="T4" fmla="*/ 25 w 790"/>
                <a:gd name="T5" fmla="*/ 4 h 1063"/>
                <a:gd name="T6" fmla="*/ 21 w 790"/>
                <a:gd name="T7" fmla="*/ 6 h 1063"/>
                <a:gd name="T8" fmla="*/ 16 w 790"/>
                <a:gd name="T9" fmla="*/ 9 h 1063"/>
                <a:gd name="T10" fmla="*/ 12 w 790"/>
                <a:gd name="T11" fmla="*/ 12 h 1063"/>
                <a:gd name="T12" fmla="*/ 9 w 790"/>
                <a:gd name="T13" fmla="*/ 16 h 1063"/>
                <a:gd name="T14" fmla="*/ 6 w 790"/>
                <a:gd name="T15" fmla="*/ 20 h 1063"/>
                <a:gd name="T16" fmla="*/ 4 w 790"/>
                <a:gd name="T17" fmla="*/ 24 h 1063"/>
                <a:gd name="T18" fmla="*/ 2 w 790"/>
                <a:gd name="T19" fmla="*/ 29 h 1063"/>
                <a:gd name="T20" fmla="*/ 1 w 790"/>
                <a:gd name="T21" fmla="*/ 34 h 1063"/>
                <a:gd name="T22" fmla="*/ 0 w 790"/>
                <a:gd name="T23" fmla="*/ 39 h 1063"/>
                <a:gd name="T24" fmla="*/ 1 w 790"/>
                <a:gd name="T25" fmla="*/ 45 h 1063"/>
                <a:gd name="T26" fmla="*/ 2 w 790"/>
                <a:gd name="T27" fmla="*/ 51 h 1063"/>
                <a:gd name="T28" fmla="*/ 3 w 790"/>
                <a:gd name="T29" fmla="*/ 58 h 1063"/>
                <a:gd name="T30" fmla="*/ 6 w 790"/>
                <a:gd name="T31" fmla="*/ 65 h 1063"/>
                <a:gd name="T32" fmla="*/ 10 w 790"/>
                <a:gd name="T33" fmla="*/ 72 h 1063"/>
                <a:gd name="T34" fmla="*/ 22 w 790"/>
                <a:gd name="T35" fmla="*/ 88 h 1063"/>
                <a:gd name="T36" fmla="*/ 24 w 790"/>
                <a:gd name="T37" fmla="*/ 97 h 1063"/>
                <a:gd name="T38" fmla="*/ 23 w 790"/>
                <a:gd name="T39" fmla="*/ 122 h 1063"/>
                <a:gd name="T40" fmla="*/ 28 w 790"/>
                <a:gd name="T41" fmla="*/ 129 h 1063"/>
                <a:gd name="T42" fmla="*/ 55 w 790"/>
                <a:gd name="T43" fmla="*/ 132 h 1063"/>
                <a:gd name="T44" fmla="*/ 60 w 790"/>
                <a:gd name="T45" fmla="*/ 128 h 1063"/>
                <a:gd name="T46" fmla="*/ 64 w 790"/>
                <a:gd name="T47" fmla="*/ 107 h 1063"/>
                <a:gd name="T48" fmla="*/ 68 w 790"/>
                <a:gd name="T49" fmla="*/ 97 h 1063"/>
                <a:gd name="T50" fmla="*/ 76 w 790"/>
                <a:gd name="T51" fmla="*/ 88 h 1063"/>
                <a:gd name="T52" fmla="*/ 78 w 790"/>
                <a:gd name="T53" fmla="*/ 87 h 1063"/>
                <a:gd name="T54" fmla="*/ 80 w 790"/>
                <a:gd name="T55" fmla="*/ 85 h 1063"/>
                <a:gd name="T56" fmla="*/ 82 w 790"/>
                <a:gd name="T57" fmla="*/ 82 h 1063"/>
                <a:gd name="T58" fmla="*/ 84 w 790"/>
                <a:gd name="T59" fmla="*/ 80 h 1063"/>
                <a:gd name="T60" fmla="*/ 86 w 790"/>
                <a:gd name="T61" fmla="*/ 77 h 1063"/>
                <a:gd name="T62" fmla="*/ 88 w 790"/>
                <a:gd name="T63" fmla="*/ 75 h 1063"/>
                <a:gd name="T64" fmla="*/ 90 w 790"/>
                <a:gd name="T65" fmla="*/ 72 h 1063"/>
                <a:gd name="T66" fmla="*/ 92 w 790"/>
                <a:gd name="T67" fmla="*/ 68 h 1063"/>
                <a:gd name="T68" fmla="*/ 93 w 790"/>
                <a:gd name="T69" fmla="*/ 65 h 1063"/>
                <a:gd name="T70" fmla="*/ 95 w 790"/>
                <a:gd name="T71" fmla="*/ 61 h 1063"/>
                <a:gd name="T72" fmla="*/ 96 w 790"/>
                <a:gd name="T73" fmla="*/ 58 h 1063"/>
                <a:gd name="T74" fmla="*/ 97 w 790"/>
                <a:gd name="T75" fmla="*/ 54 h 1063"/>
                <a:gd name="T76" fmla="*/ 98 w 790"/>
                <a:gd name="T77" fmla="*/ 49 h 1063"/>
                <a:gd name="T78" fmla="*/ 99 w 790"/>
                <a:gd name="T79" fmla="*/ 45 h 1063"/>
                <a:gd name="T80" fmla="*/ 99 w 790"/>
                <a:gd name="T81" fmla="*/ 40 h 1063"/>
                <a:gd name="T82" fmla="*/ 99 w 790"/>
                <a:gd name="T83" fmla="*/ 35 h 1063"/>
                <a:gd name="T84" fmla="*/ 98 w 790"/>
                <a:gd name="T85" fmla="*/ 30 h 1063"/>
                <a:gd name="T86" fmla="*/ 96 w 790"/>
                <a:gd name="T87" fmla="*/ 25 h 1063"/>
                <a:gd name="T88" fmla="*/ 93 w 790"/>
                <a:gd name="T89" fmla="*/ 21 h 1063"/>
                <a:gd name="T90" fmla="*/ 90 w 790"/>
                <a:gd name="T91" fmla="*/ 17 h 1063"/>
                <a:gd name="T92" fmla="*/ 86 w 790"/>
                <a:gd name="T93" fmla="*/ 13 h 1063"/>
                <a:gd name="T94" fmla="*/ 83 w 790"/>
                <a:gd name="T95" fmla="*/ 10 h 1063"/>
                <a:gd name="T96" fmla="*/ 78 w 790"/>
                <a:gd name="T97" fmla="*/ 8 h 1063"/>
                <a:gd name="T98" fmla="*/ 74 w 790"/>
                <a:gd name="T99" fmla="*/ 6 h 1063"/>
                <a:gd name="T100" fmla="*/ 69 w 790"/>
                <a:gd name="T101" fmla="*/ 4 h 1063"/>
                <a:gd name="T102" fmla="*/ 65 w 790"/>
                <a:gd name="T103" fmla="*/ 2 h 1063"/>
                <a:gd name="T104" fmla="*/ 60 w 790"/>
                <a:gd name="T105" fmla="*/ 1 h 1063"/>
                <a:gd name="T106" fmla="*/ 55 w 790"/>
                <a:gd name="T107" fmla="*/ 0 h 1063"/>
                <a:gd name="T108" fmla="*/ 50 w 790"/>
                <a:gd name="T109" fmla="*/ 0 h 1063"/>
                <a:gd name="T110" fmla="*/ 45 w 790"/>
                <a:gd name="T111" fmla="*/ 0 h 1063"/>
                <a:gd name="T112" fmla="*/ 40 w 790"/>
                <a:gd name="T113" fmla="*/ 0 h 1063"/>
                <a:gd name="T114" fmla="*/ 35 w 790"/>
                <a:gd name="T115" fmla="*/ 0 h 10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90" h="1063">
                  <a:moveTo>
                    <a:pt x="278" y="5"/>
                  </a:moveTo>
                  <a:lnTo>
                    <a:pt x="237" y="19"/>
                  </a:lnTo>
                  <a:lnTo>
                    <a:pt x="198" y="35"/>
                  </a:lnTo>
                  <a:lnTo>
                    <a:pt x="161" y="55"/>
                  </a:lnTo>
                  <a:lnTo>
                    <a:pt x="126" y="78"/>
                  </a:lnTo>
                  <a:lnTo>
                    <a:pt x="95" y="103"/>
                  </a:lnTo>
                  <a:lnTo>
                    <a:pt x="69" y="132"/>
                  </a:lnTo>
                  <a:lnTo>
                    <a:pt x="46" y="163"/>
                  </a:lnTo>
                  <a:lnTo>
                    <a:pt x="26" y="197"/>
                  </a:lnTo>
                  <a:lnTo>
                    <a:pt x="12" y="234"/>
                  </a:lnTo>
                  <a:lnTo>
                    <a:pt x="3" y="275"/>
                  </a:lnTo>
                  <a:lnTo>
                    <a:pt x="0" y="318"/>
                  </a:lnTo>
                  <a:lnTo>
                    <a:pt x="1" y="365"/>
                  </a:lnTo>
                  <a:lnTo>
                    <a:pt x="9" y="414"/>
                  </a:lnTo>
                  <a:lnTo>
                    <a:pt x="24" y="466"/>
                  </a:lnTo>
                  <a:lnTo>
                    <a:pt x="44" y="521"/>
                  </a:lnTo>
                  <a:lnTo>
                    <a:pt x="73" y="580"/>
                  </a:lnTo>
                  <a:lnTo>
                    <a:pt x="172" y="707"/>
                  </a:lnTo>
                  <a:lnTo>
                    <a:pt x="187" y="780"/>
                  </a:lnTo>
                  <a:lnTo>
                    <a:pt x="179" y="980"/>
                  </a:lnTo>
                  <a:lnTo>
                    <a:pt x="222" y="1034"/>
                  </a:lnTo>
                  <a:lnTo>
                    <a:pt x="433" y="1063"/>
                  </a:lnTo>
                  <a:lnTo>
                    <a:pt x="479" y="1026"/>
                  </a:lnTo>
                  <a:lnTo>
                    <a:pt x="509" y="858"/>
                  </a:lnTo>
                  <a:lnTo>
                    <a:pt x="543" y="783"/>
                  </a:lnTo>
                  <a:lnTo>
                    <a:pt x="602" y="711"/>
                  </a:lnTo>
                  <a:lnTo>
                    <a:pt x="617" y="696"/>
                  </a:lnTo>
                  <a:lnTo>
                    <a:pt x="633" y="680"/>
                  </a:lnTo>
                  <a:lnTo>
                    <a:pt x="649" y="663"/>
                  </a:lnTo>
                  <a:lnTo>
                    <a:pt x="667" y="643"/>
                  </a:lnTo>
                  <a:lnTo>
                    <a:pt x="683" y="623"/>
                  </a:lnTo>
                  <a:lnTo>
                    <a:pt x="699" y="601"/>
                  </a:lnTo>
                  <a:lnTo>
                    <a:pt x="715" y="577"/>
                  </a:lnTo>
                  <a:lnTo>
                    <a:pt x="730" y="551"/>
                  </a:lnTo>
                  <a:lnTo>
                    <a:pt x="744" y="524"/>
                  </a:lnTo>
                  <a:lnTo>
                    <a:pt x="756" y="495"/>
                  </a:lnTo>
                  <a:lnTo>
                    <a:pt x="767" y="465"/>
                  </a:lnTo>
                  <a:lnTo>
                    <a:pt x="776" y="433"/>
                  </a:lnTo>
                  <a:lnTo>
                    <a:pt x="783" y="398"/>
                  </a:lnTo>
                  <a:lnTo>
                    <a:pt x="788" y="362"/>
                  </a:lnTo>
                  <a:lnTo>
                    <a:pt x="790" y="324"/>
                  </a:lnTo>
                  <a:lnTo>
                    <a:pt x="789" y="285"/>
                  </a:lnTo>
                  <a:lnTo>
                    <a:pt x="777" y="242"/>
                  </a:lnTo>
                  <a:lnTo>
                    <a:pt x="761" y="204"/>
                  </a:lnTo>
                  <a:lnTo>
                    <a:pt x="740" y="170"/>
                  </a:lnTo>
                  <a:lnTo>
                    <a:pt x="716" y="139"/>
                  </a:lnTo>
                  <a:lnTo>
                    <a:pt x="688" y="111"/>
                  </a:lnTo>
                  <a:lnTo>
                    <a:pt x="657" y="86"/>
                  </a:lnTo>
                  <a:lnTo>
                    <a:pt x="624" y="65"/>
                  </a:lnTo>
                  <a:lnTo>
                    <a:pt x="589" y="48"/>
                  </a:lnTo>
                  <a:lnTo>
                    <a:pt x="551" y="33"/>
                  </a:lnTo>
                  <a:lnTo>
                    <a:pt x="513" y="21"/>
                  </a:lnTo>
                  <a:lnTo>
                    <a:pt x="473" y="12"/>
                  </a:lnTo>
                  <a:lnTo>
                    <a:pt x="434" y="5"/>
                  </a:lnTo>
                  <a:lnTo>
                    <a:pt x="394" y="2"/>
                  </a:lnTo>
                  <a:lnTo>
                    <a:pt x="354" y="0"/>
                  </a:lnTo>
                  <a:lnTo>
                    <a:pt x="315" y="2"/>
                  </a:lnTo>
                  <a:lnTo>
                    <a:pt x="278" y="5"/>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81" name="Freeform 206"/>
            <p:cNvSpPr>
              <a:spLocks noChangeAspect="1"/>
            </p:cNvSpPr>
            <p:nvPr/>
          </p:nvSpPr>
          <p:spPr bwMode="auto">
            <a:xfrm>
              <a:off x="2682" y="2192"/>
              <a:ext cx="372" cy="524"/>
            </a:xfrm>
            <a:custGeom>
              <a:avLst/>
              <a:gdLst>
                <a:gd name="T0" fmla="*/ 29 w 744"/>
                <a:gd name="T1" fmla="*/ 2 h 1049"/>
                <a:gd name="T2" fmla="*/ 20 w 744"/>
                <a:gd name="T3" fmla="*/ 6 h 1049"/>
                <a:gd name="T4" fmla="*/ 12 w 744"/>
                <a:gd name="T5" fmla="*/ 12 h 1049"/>
                <a:gd name="T6" fmla="*/ 6 w 744"/>
                <a:gd name="T7" fmla="*/ 19 h 1049"/>
                <a:gd name="T8" fmla="*/ 2 w 744"/>
                <a:gd name="T9" fmla="*/ 28 h 1049"/>
                <a:gd name="T10" fmla="*/ 0 w 744"/>
                <a:gd name="T11" fmla="*/ 37 h 1049"/>
                <a:gd name="T12" fmla="*/ 2 w 744"/>
                <a:gd name="T13" fmla="*/ 49 h 1049"/>
                <a:gd name="T14" fmla="*/ 6 w 744"/>
                <a:gd name="T15" fmla="*/ 61 h 1049"/>
                <a:gd name="T16" fmla="*/ 11 w 744"/>
                <a:gd name="T17" fmla="*/ 70 h 1049"/>
                <a:gd name="T18" fmla="*/ 14 w 744"/>
                <a:gd name="T19" fmla="*/ 75 h 1049"/>
                <a:gd name="T20" fmla="*/ 17 w 744"/>
                <a:gd name="T21" fmla="*/ 80 h 1049"/>
                <a:gd name="T22" fmla="*/ 20 w 744"/>
                <a:gd name="T23" fmla="*/ 84 h 1049"/>
                <a:gd name="T24" fmla="*/ 21 w 744"/>
                <a:gd name="T25" fmla="*/ 89 h 1049"/>
                <a:gd name="T26" fmla="*/ 22 w 744"/>
                <a:gd name="T27" fmla="*/ 94 h 1049"/>
                <a:gd name="T28" fmla="*/ 22 w 744"/>
                <a:gd name="T29" fmla="*/ 102 h 1049"/>
                <a:gd name="T30" fmla="*/ 22 w 744"/>
                <a:gd name="T31" fmla="*/ 114 h 1049"/>
                <a:gd name="T32" fmla="*/ 22 w 744"/>
                <a:gd name="T33" fmla="*/ 121 h 1049"/>
                <a:gd name="T34" fmla="*/ 23 w 744"/>
                <a:gd name="T35" fmla="*/ 123 h 1049"/>
                <a:gd name="T36" fmla="*/ 25 w 744"/>
                <a:gd name="T37" fmla="*/ 125 h 1049"/>
                <a:gd name="T38" fmla="*/ 26 w 744"/>
                <a:gd name="T39" fmla="*/ 127 h 1049"/>
                <a:gd name="T40" fmla="*/ 28 w 744"/>
                <a:gd name="T41" fmla="*/ 128 h 1049"/>
                <a:gd name="T42" fmla="*/ 31 w 744"/>
                <a:gd name="T43" fmla="*/ 128 h 1049"/>
                <a:gd name="T44" fmla="*/ 34 w 744"/>
                <a:gd name="T45" fmla="*/ 128 h 1049"/>
                <a:gd name="T46" fmla="*/ 37 w 744"/>
                <a:gd name="T47" fmla="*/ 129 h 1049"/>
                <a:gd name="T48" fmla="*/ 40 w 744"/>
                <a:gd name="T49" fmla="*/ 129 h 1049"/>
                <a:gd name="T50" fmla="*/ 43 w 744"/>
                <a:gd name="T51" fmla="*/ 130 h 1049"/>
                <a:gd name="T52" fmla="*/ 46 w 744"/>
                <a:gd name="T53" fmla="*/ 130 h 1049"/>
                <a:gd name="T54" fmla="*/ 49 w 744"/>
                <a:gd name="T55" fmla="*/ 130 h 1049"/>
                <a:gd name="T56" fmla="*/ 52 w 744"/>
                <a:gd name="T57" fmla="*/ 130 h 1049"/>
                <a:gd name="T58" fmla="*/ 53 w 744"/>
                <a:gd name="T59" fmla="*/ 129 h 1049"/>
                <a:gd name="T60" fmla="*/ 54 w 744"/>
                <a:gd name="T61" fmla="*/ 128 h 1049"/>
                <a:gd name="T62" fmla="*/ 56 w 744"/>
                <a:gd name="T63" fmla="*/ 127 h 1049"/>
                <a:gd name="T64" fmla="*/ 57 w 744"/>
                <a:gd name="T65" fmla="*/ 121 h 1049"/>
                <a:gd name="T66" fmla="*/ 59 w 744"/>
                <a:gd name="T67" fmla="*/ 110 h 1049"/>
                <a:gd name="T68" fmla="*/ 61 w 744"/>
                <a:gd name="T69" fmla="*/ 103 h 1049"/>
                <a:gd name="T70" fmla="*/ 63 w 744"/>
                <a:gd name="T71" fmla="*/ 98 h 1049"/>
                <a:gd name="T72" fmla="*/ 65 w 744"/>
                <a:gd name="T73" fmla="*/ 95 h 1049"/>
                <a:gd name="T74" fmla="*/ 67 w 744"/>
                <a:gd name="T75" fmla="*/ 93 h 1049"/>
                <a:gd name="T76" fmla="*/ 69 w 744"/>
                <a:gd name="T77" fmla="*/ 90 h 1049"/>
                <a:gd name="T78" fmla="*/ 70 w 744"/>
                <a:gd name="T79" fmla="*/ 88 h 1049"/>
                <a:gd name="T80" fmla="*/ 73 w 744"/>
                <a:gd name="T81" fmla="*/ 85 h 1049"/>
                <a:gd name="T82" fmla="*/ 77 w 744"/>
                <a:gd name="T83" fmla="*/ 81 h 1049"/>
                <a:gd name="T84" fmla="*/ 81 w 744"/>
                <a:gd name="T85" fmla="*/ 76 h 1049"/>
                <a:gd name="T86" fmla="*/ 84 w 744"/>
                <a:gd name="T87" fmla="*/ 70 h 1049"/>
                <a:gd name="T88" fmla="*/ 88 w 744"/>
                <a:gd name="T89" fmla="*/ 64 h 1049"/>
                <a:gd name="T90" fmla="*/ 90 w 744"/>
                <a:gd name="T91" fmla="*/ 56 h 1049"/>
                <a:gd name="T92" fmla="*/ 93 w 744"/>
                <a:gd name="T93" fmla="*/ 48 h 1049"/>
                <a:gd name="T94" fmla="*/ 93 w 744"/>
                <a:gd name="T95" fmla="*/ 39 h 1049"/>
                <a:gd name="T96" fmla="*/ 92 w 744"/>
                <a:gd name="T97" fmla="*/ 29 h 1049"/>
                <a:gd name="T98" fmla="*/ 88 w 744"/>
                <a:gd name="T99" fmla="*/ 20 h 1049"/>
                <a:gd name="T100" fmla="*/ 82 w 744"/>
                <a:gd name="T101" fmla="*/ 13 h 1049"/>
                <a:gd name="T102" fmla="*/ 75 w 744"/>
                <a:gd name="T103" fmla="*/ 8 h 1049"/>
                <a:gd name="T104" fmla="*/ 66 w 744"/>
                <a:gd name="T105" fmla="*/ 4 h 1049"/>
                <a:gd name="T106" fmla="*/ 57 w 744"/>
                <a:gd name="T107" fmla="*/ 1 h 1049"/>
                <a:gd name="T108" fmla="*/ 48 w 744"/>
                <a:gd name="T109" fmla="*/ 0 h 1049"/>
                <a:gd name="T110" fmla="*/ 39 w 744"/>
                <a:gd name="T111" fmla="*/ 0 h 10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4" h="1049">
                  <a:moveTo>
                    <a:pt x="270" y="4"/>
                  </a:moveTo>
                  <a:lnTo>
                    <a:pt x="229" y="16"/>
                  </a:lnTo>
                  <a:lnTo>
                    <a:pt x="189" y="32"/>
                  </a:lnTo>
                  <a:lnTo>
                    <a:pt x="154" y="52"/>
                  </a:lnTo>
                  <a:lnTo>
                    <a:pt x="120" y="74"/>
                  </a:lnTo>
                  <a:lnTo>
                    <a:pt x="90" y="98"/>
                  </a:lnTo>
                  <a:lnTo>
                    <a:pt x="64" y="126"/>
                  </a:lnTo>
                  <a:lnTo>
                    <a:pt x="42" y="156"/>
                  </a:lnTo>
                  <a:lnTo>
                    <a:pt x="25" y="188"/>
                  </a:lnTo>
                  <a:lnTo>
                    <a:pt x="11" y="224"/>
                  </a:lnTo>
                  <a:lnTo>
                    <a:pt x="3" y="263"/>
                  </a:lnTo>
                  <a:lnTo>
                    <a:pt x="0" y="303"/>
                  </a:lnTo>
                  <a:lnTo>
                    <a:pt x="3" y="347"/>
                  </a:lnTo>
                  <a:lnTo>
                    <a:pt x="11" y="393"/>
                  </a:lnTo>
                  <a:lnTo>
                    <a:pt x="26" y="441"/>
                  </a:lnTo>
                  <a:lnTo>
                    <a:pt x="48" y="492"/>
                  </a:lnTo>
                  <a:lnTo>
                    <a:pt x="75" y="546"/>
                  </a:lnTo>
                  <a:lnTo>
                    <a:pt x="87" y="565"/>
                  </a:lnTo>
                  <a:lnTo>
                    <a:pt x="97" y="584"/>
                  </a:lnTo>
                  <a:lnTo>
                    <a:pt x="109" y="603"/>
                  </a:lnTo>
                  <a:lnTo>
                    <a:pt x="120" y="622"/>
                  </a:lnTo>
                  <a:lnTo>
                    <a:pt x="131" y="641"/>
                  </a:lnTo>
                  <a:lnTo>
                    <a:pt x="142" y="660"/>
                  </a:lnTo>
                  <a:lnTo>
                    <a:pt x="153" y="679"/>
                  </a:lnTo>
                  <a:lnTo>
                    <a:pt x="164" y="698"/>
                  </a:lnTo>
                  <a:lnTo>
                    <a:pt x="167" y="717"/>
                  </a:lnTo>
                  <a:lnTo>
                    <a:pt x="171" y="734"/>
                  </a:lnTo>
                  <a:lnTo>
                    <a:pt x="174" y="752"/>
                  </a:lnTo>
                  <a:lnTo>
                    <a:pt x="178" y="771"/>
                  </a:lnTo>
                  <a:lnTo>
                    <a:pt x="176" y="820"/>
                  </a:lnTo>
                  <a:lnTo>
                    <a:pt x="173" y="869"/>
                  </a:lnTo>
                  <a:lnTo>
                    <a:pt x="170" y="918"/>
                  </a:lnTo>
                  <a:lnTo>
                    <a:pt x="167" y="968"/>
                  </a:lnTo>
                  <a:lnTo>
                    <a:pt x="172" y="975"/>
                  </a:lnTo>
                  <a:lnTo>
                    <a:pt x="178" y="982"/>
                  </a:lnTo>
                  <a:lnTo>
                    <a:pt x="182" y="989"/>
                  </a:lnTo>
                  <a:lnTo>
                    <a:pt x="187" y="996"/>
                  </a:lnTo>
                  <a:lnTo>
                    <a:pt x="193" y="1003"/>
                  </a:lnTo>
                  <a:lnTo>
                    <a:pt x="197" y="1009"/>
                  </a:lnTo>
                  <a:lnTo>
                    <a:pt x="202" y="1016"/>
                  </a:lnTo>
                  <a:lnTo>
                    <a:pt x="207" y="1023"/>
                  </a:lnTo>
                  <a:lnTo>
                    <a:pt x="219" y="1024"/>
                  </a:lnTo>
                  <a:lnTo>
                    <a:pt x="232" y="1027"/>
                  </a:lnTo>
                  <a:lnTo>
                    <a:pt x="245" y="1028"/>
                  </a:lnTo>
                  <a:lnTo>
                    <a:pt x="256" y="1029"/>
                  </a:lnTo>
                  <a:lnTo>
                    <a:pt x="269" y="1031"/>
                  </a:lnTo>
                  <a:lnTo>
                    <a:pt x="282" y="1032"/>
                  </a:lnTo>
                  <a:lnTo>
                    <a:pt x="294" y="1034"/>
                  </a:lnTo>
                  <a:lnTo>
                    <a:pt x="306" y="1036"/>
                  </a:lnTo>
                  <a:lnTo>
                    <a:pt x="318" y="1037"/>
                  </a:lnTo>
                  <a:lnTo>
                    <a:pt x="331" y="1038"/>
                  </a:lnTo>
                  <a:lnTo>
                    <a:pt x="344" y="1041"/>
                  </a:lnTo>
                  <a:lnTo>
                    <a:pt x="355" y="1042"/>
                  </a:lnTo>
                  <a:lnTo>
                    <a:pt x="368" y="1044"/>
                  </a:lnTo>
                  <a:lnTo>
                    <a:pt x="381" y="1045"/>
                  </a:lnTo>
                  <a:lnTo>
                    <a:pt x="392" y="1047"/>
                  </a:lnTo>
                  <a:lnTo>
                    <a:pt x="405" y="1049"/>
                  </a:lnTo>
                  <a:lnTo>
                    <a:pt x="411" y="1044"/>
                  </a:lnTo>
                  <a:lnTo>
                    <a:pt x="416" y="1039"/>
                  </a:lnTo>
                  <a:lnTo>
                    <a:pt x="421" y="1035"/>
                  </a:lnTo>
                  <a:lnTo>
                    <a:pt x="427" y="1030"/>
                  </a:lnTo>
                  <a:lnTo>
                    <a:pt x="432" y="1026"/>
                  </a:lnTo>
                  <a:lnTo>
                    <a:pt x="437" y="1021"/>
                  </a:lnTo>
                  <a:lnTo>
                    <a:pt x="443" y="1016"/>
                  </a:lnTo>
                  <a:lnTo>
                    <a:pt x="449" y="1012"/>
                  </a:lnTo>
                  <a:lnTo>
                    <a:pt x="455" y="969"/>
                  </a:lnTo>
                  <a:lnTo>
                    <a:pt x="464" y="928"/>
                  </a:lnTo>
                  <a:lnTo>
                    <a:pt x="470" y="886"/>
                  </a:lnTo>
                  <a:lnTo>
                    <a:pt x="477" y="845"/>
                  </a:lnTo>
                  <a:lnTo>
                    <a:pt x="485" y="826"/>
                  </a:lnTo>
                  <a:lnTo>
                    <a:pt x="495" y="808"/>
                  </a:lnTo>
                  <a:lnTo>
                    <a:pt x="503" y="789"/>
                  </a:lnTo>
                  <a:lnTo>
                    <a:pt x="511" y="771"/>
                  </a:lnTo>
                  <a:lnTo>
                    <a:pt x="518" y="762"/>
                  </a:lnTo>
                  <a:lnTo>
                    <a:pt x="525" y="752"/>
                  </a:lnTo>
                  <a:lnTo>
                    <a:pt x="532" y="744"/>
                  </a:lnTo>
                  <a:lnTo>
                    <a:pt x="538" y="735"/>
                  </a:lnTo>
                  <a:lnTo>
                    <a:pt x="545" y="726"/>
                  </a:lnTo>
                  <a:lnTo>
                    <a:pt x="552" y="718"/>
                  </a:lnTo>
                  <a:lnTo>
                    <a:pt x="559" y="709"/>
                  </a:lnTo>
                  <a:lnTo>
                    <a:pt x="566" y="699"/>
                  </a:lnTo>
                  <a:lnTo>
                    <a:pt x="580" y="685"/>
                  </a:lnTo>
                  <a:lnTo>
                    <a:pt x="595" y="668"/>
                  </a:lnTo>
                  <a:lnTo>
                    <a:pt x="610" y="651"/>
                  </a:lnTo>
                  <a:lnTo>
                    <a:pt x="626" y="632"/>
                  </a:lnTo>
                  <a:lnTo>
                    <a:pt x="641" y="611"/>
                  </a:lnTo>
                  <a:lnTo>
                    <a:pt x="656" y="589"/>
                  </a:lnTo>
                  <a:lnTo>
                    <a:pt x="671" y="565"/>
                  </a:lnTo>
                  <a:lnTo>
                    <a:pt x="685" y="539"/>
                  </a:lnTo>
                  <a:lnTo>
                    <a:pt x="699" y="513"/>
                  </a:lnTo>
                  <a:lnTo>
                    <a:pt x="710" y="484"/>
                  </a:lnTo>
                  <a:lnTo>
                    <a:pt x="720" y="454"/>
                  </a:lnTo>
                  <a:lnTo>
                    <a:pt x="730" y="422"/>
                  </a:lnTo>
                  <a:lnTo>
                    <a:pt x="737" y="387"/>
                  </a:lnTo>
                  <a:lnTo>
                    <a:pt x="741" y="353"/>
                  </a:lnTo>
                  <a:lnTo>
                    <a:pt x="744" y="315"/>
                  </a:lnTo>
                  <a:lnTo>
                    <a:pt x="744" y="275"/>
                  </a:lnTo>
                  <a:lnTo>
                    <a:pt x="734" y="236"/>
                  </a:lnTo>
                  <a:lnTo>
                    <a:pt x="720" y="199"/>
                  </a:lnTo>
                  <a:lnTo>
                    <a:pt x="703" y="166"/>
                  </a:lnTo>
                  <a:lnTo>
                    <a:pt x="681" y="137"/>
                  </a:lnTo>
                  <a:lnTo>
                    <a:pt x="656" y="111"/>
                  </a:lnTo>
                  <a:lnTo>
                    <a:pt x="627" y="87"/>
                  </a:lnTo>
                  <a:lnTo>
                    <a:pt x="596" y="66"/>
                  </a:lnTo>
                  <a:lnTo>
                    <a:pt x="564" y="49"/>
                  </a:lnTo>
                  <a:lnTo>
                    <a:pt x="528" y="34"/>
                  </a:lnTo>
                  <a:lnTo>
                    <a:pt x="492" y="22"/>
                  </a:lnTo>
                  <a:lnTo>
                    <a:pt x="455" y="13"/>
                  </a:lnTo>
                  <a:lnTo>
                    <a:pt x="417" y="6"/>
                  </a:lnTo>
                  <a:lnTo>
                    <a:pt x="379" y="2"/>
                  </a:lnTo>
                  <a:lnTo>
                    <a:pt x="343" y="0"/>
                  </a:lnTo>
                  <a:lnTo>
                    <a:pt x="306" y="1"/>
                  </a:lnTo>
                  <a:lnTo>
                    <a:pt x="270" y="4"/>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82" name="Freeform 207"/>
            <p:cNvSpPr>
              <a:spLocks noChangeAspect="1"/>
            </p:cNvSpPr>
            <p:nvPr/>
          </p:nvSpPr>
          <p:spPr bwMode="auto">
            <a:xfrm>
              <a:off x="2694" y="2199"/>
              <a:ext cx="347" cy="517"/>
            </a:xfrm>
            <a:custGeom>
              <a:avLst/>
              <a:gdLst>
                <a:gd name="T0" fmla="*/ 27 w 695"/>
                <a:gd name="T1" fmla="*/ 2 h 1033"/>
                <a:gd name="T2" fmla="*/ 18 w 695"/>
                <a:gd name="T3" fmla="*/ 6 h 1033"/>
                <a:gd name="T4" fmla="*/ 10 w 695"/>
                <a:gd name="T5" fmla="*/ 12 h 1033"/>
                <a:gd name="T6" fmla="*/ 4 w 695"/>
                <a:gd name="T7" fmla="*/ 19 h 1033"/>
                <a:gd name="T8" fmla="*/ 1 w 695"/>
                <a:gd name="T9" fmla="*/ 27 h 1033"/>
                <a:gd name="T10" fmla="*/ 0 w 695"/>
                <a:gd name="T11" fmla="*/ 36 h 1033"/>
                <a:gd name="T12" fmla="*/ 1 w 695"/>
                <a:gd name="T13" fmla="*/ 47 h 1033"/>
                <a:gd name="T14" fmla="*/ 6 w 695"/>
                <a:gd name="T15" fmla="*/ 58 h 1033"/>
                <a:gd name="T16" fmla="*/ 10 w 695"/>
                <a:gd name="T17" fmla="*/ 67 h 1033"/>
                <a:gd name="T18" fmla="*/ 13 w 695"/>
                <a:gd name="T19" fmla="*/ 73 h 1033"/>
                <a:gd name="T20" fmla="*/ 15 w 695"/>
                <a:gd name="T21" fmla="*/ 78 h 1033"/>
                <a:gd name="T22" fmla="*/ 17 w 695"/>
                <a:gd name="T23" fmla="*/ 84 h 1033"/>
                <a:gd name="T24" fmla="*/ 19 w 695"/>
                <a:gd name="T25" fmla="*/ 89 h 1033"/>
                <a:gd name="T26" fmla="*/ 20 w 695"/>
                <a:gd name="T27" fmla="*/ 93 h 1033"/>
                <a:gd name="T28" fmla="*/ 20 w 695"/>
                <a:gd name="T29" fmla="*/ 102 h 1033"/>
                <a:gd name="T30" fmla="*/ 19 w 695"/>
                <a:gd name="T31" fmla="*/ 114 h 1033"/>
                <a:gd name="T32" fmla="*/ 19 w 695"/>
                <a:gd name="T33" fmla="*/ 121 h 1033"/>
                <a:gd name="T34" fmla="*/ 21 w 695"/>
                <a:gd name="T35" fmla="*/ 122 h 1033"/>
                <a:gd name="T36" fmla="*/ 22 w 695"/>
                <a:gd name="T37" fmla="*/ 124 h 1033"/>
                <a:gd name="T38" fmla="*/ 23 w 695"/>
                <a:gd name="T39" fmla="*/ 126 h 1033"/>
                <a:gd name="T40" fmla="*/ 25 w 695"/>
                <a:gd name="T41" fmla="*/ 127 h 1033"/>
                <a:gd name="T42" fmla="*/ 28 w 695"/>
                <a:gd name="T43" fmla="*/ 127 h 1033"/>
                <a:gd name="T44" fmla="*/ 31 w 695"/>
                <a:gd name="T45" fmla="*/ 128 h 1033"/>
                <a:gd name="T46" fmla="*/ 33 w 695"/>
                <a:gd name="T47" fmla="*/ 128 h 1033"/>
                <a:gd name="T48" fmla="*/ 36 w 695"/>
                <a:gd name="T49" fmla="*/ 128 h 1033"/>
                <a:gd name="T50" fmla="*/ 39 w 695"/>
                <a:gd name="T51" fmla="*/ 129 h 1033"/>
                <a:gd name="T52" fmla="*/ 42 w 695"/>
                <a:gd name="T53" fmla="*/ 129 h 1033"/>
                <a:gd name="T54" fmla="*/ 45 w 695"/>
                <a:gd name="T55" fmla="*/ 129 h 1033"/>
                <a:gd name="T56" fmla="*/ 47 w 695"/>
                <a:gd name="T57" fmla="*/ 129 h 1033"/>
                <a:gd name="T58" fmla="*/ 48 w 695"/>
                <a:gd name="T59" fmla="*/ 128 h 1033"/>
                <a:gd name="T60" fmla="*/ 50 w 695"/>
                <a:gd name="T61" fmla="*/ 127 h 1033"/>
                <a:gd name="T62" fmla="*/ 51 w 695"/>
                <a:gd name="T63" fmla="*/ 126 h 1033"/>
                <a:gd name="T64" fmla="*/ 52 w 695"/>
                <a:gd name="T65" fmla="*/ 120 h 1033"/>
                <a:gd name="T66" fmla="*/ 54 w 695"/>
                <a:gd name="T67" fmla="*/ 109 h 1033"/>
                <a:gd name="T68" fmla="*/ 56 w 695"/>
                <a:gd name="T69" fmla="*/ 102 h 1033"/>
                <a:gd name="T70" fmla="*/ 58 w 695"/>
                <a:gd name="T71" fmla="*/ 97 h 1033"/>
                <a:gd name="T72" fmla="*/ 60 w 695"/>
                <a:gd name="T73" fmla="*/ 94 h 1033"/>
                <a:gd name="T74" fmla="*/ 61 w 695"/>
                <a:gd name="T75" fmla="*/ 92 h 1033"/>
                <a:gd name="T76" fmla="*/ 63 w 695"/>
                <a:gd name="T77" fmla="*/ 90 h 1033"/>
                <a:gd name="T78" fmla="*/ 65 w 695"/>
                <a:gd name="T79" fmla="*/ 87 h 1033"/>
                <a:gd name="T80" fmla="*/ 69 w 695"/>
                <a:gd name="T81" fmla="*/ 82 h 1033"/>
                <a:gd name="T82" fmla="*/ 76 w 695"/>
                <a:gd name="T83" fmla="*/ 72 h 1033"/>
                <a:gd name="T84" fmla="*/ 82 w 695"/>
                <a:gd name="T85" fmla="*/ 59 h 1033"/>
                <a:gd name="T86" fmla="*/ 86 w 695"/>
                <a:gd name="T87" fmla="*/ 43 h 1033"/>
                <a:gd name="T88" fmla="*/ 86 w 695"/>
                <a:gd name="T89" fmla="*/ 29 h 1033"/>
                <a:gd name="T90" fmla="*/ 82 w 695"/>
                <a:gd name="T91" fmla="*/ 21 h 1033"/>
                <a:gd name="T92" fmla="*/ 77 w 695"/>
                <a:gd name="T93" fmla="*/ 14 h 1033"/>
                <a:gd name="T94" fmla="*/ 70 w 695"/>
                <a:gd name="T95" fmla="*/ 9 h 1033"/>
                <a:gd name="T96" fmla="*/ 63 w 695"/>
                <a:gd name="T97" fmla="*/ 5 h 1033"/>
                <a:gd name="T98" fmla="*/ 54 w 695"/>
                <a:gd name="T99" fmla="*/ 2 h 1033"/>
                <a:gd name="T100" fmla="*/ 45 w 695"/>
                <a:gd name="T101" fmla="*/ 1 h 1033"/>
                <a:gd name="T102" fmla="*/ 36 w 695"/>
                <a:gd name="T103" fmla="*/ 0 h 10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95" h="1033">
                  <a:moveTo>
                    <a:pt x="260" y="2"/>
                  </a:moveTo>
                  <a:lnTo>
                    <a:pt x="218" y="15"/>
                  </a:lnTo>
                  <a:lnTo>
                    <a:pt x="180" y="30"/>
                  </a:lnTo>
                  <a:lnTo>
                    <a:pt x="144" y="48"/>
                  </a:lnTo>
                  <a:lnTo>
                    <a:pt x="112" y="69"/>
                  </a:lnTo>
                  <a:lnTo>
                    <a:pt x="83" y="92"/>
                  </a:lnTo>
                  <a:lnTo>
                    <a:pt x="58" y="119"/>
                  </a:lnTo>
                  <a:lnTo>
                    <a:pt x="37" y="147"/>
                  </a:lnTo>
                  <a:lnTo>
                    <a:pt x="21" y="179"/>
                  </a:lnTo>
                  <a:lnTo>
                    <a:pt x="10" y="212"/>
                  </a:lnTo>
                  <a:lnTo>
                    <a:pt x="3" y="249"/>
                  </a:lnTo>
                  <a:lnTo>
                    <a:pt x="0" y="287"/>
                  </a:lnTo>
                  <a:lnTo>
                    <a:pt x="4" y="327"/>
                  </a:lnTo>
                  <a:lnTo>
                    <a:pt x="13" y="370"/>
                  </a:lnTo>
                  <a:lnTo>
                    <a:pt x="28" y="415"/>
                  </a:lnTo>
                  <a:lnTo>
                    <a:pt x="49" y="462"/>
                  </a:lnTo>
                  <a:lnTo>
                    <a:pt x="77" y="512"/>
                  </a:lnTo>
                  <a:lnTo>
                    <a:pt x="86" y="533"/>
                  </a:lnTo>
                  <a:lnTo>
                    <a:pt x="96" y="555"/>
                  </a:lnTo>
                  <a:lnTo>
                    <a:pt x="105" y="577"/>
                  </a:lnTo>
                  <a:lnTo>
                    <a:pt x="115" y="599"/>
                  </a:lnTo>
                  <a:lnTo>
                    <a:pt x="124" y="622"/>
                  </a:lnTo>
                  <a:lnTo>
                    <a:pt x="134" y="644"/>
                  </a:lnTo>
                  <a:lnTo>
                    <a:pt x="143" y="666"/>
                  </a:lnTo>
                  <a:lnTo>
                    <a:pt x="153" y="688"/>
                  </a:lnTo>
                  <a:lnTo>
                    <a:pt x="156" y="706"/>
                  </a:lnTo>
                  <a:lnTo>
                    <a:pt x="159" y="724"/>
                  </a:lnTo>
                  <a:lnTo>
                    <a:pt x="163" y="742"/>
                  </a:lnTo>
                  <a:lnTo>
                    <a:pt x="165" y="759"/>
                  </a:lnTo>
                  <a:lnTo>
                    <a:pt x="163" y="809"/>
                  </a:lnTo>
                  <a:lnTo>
                    <a:pt x="161" y="857"/>
                  </a:lnTo>
                  <a:lnTo>
                    <a:pt x="157" y="907"/>
                  </a:lnTo>
                  <a:lnTo>
                    <a:pt x="155" y="956"/>
                  </a:lnTo>
                  <a:lnTo>
                    <a:pt x="159" y="963"/>
                  </a:lnTo>
                  <a:lnTo>
                    <a:pt x="164" y="969"/>
                  </a:lnTo>
                  <a:lnTo>
                    <a:pt x="169" y="976"/>
                  </a:lnTo>
                  <a:lnTo>
                    <a:pt x="173" y="983"/>
                  </a:lnTo>
                  <a:lnTo>
                    <a:pt x="177" y="990"/>
                  </a:lnTo>
                  <a:lnTo>
                    <a:pt x="181" y="997"/>
                  </a:lnTo>
                  <a:lnTo>
                    <a:pt x="186" y="1002"/>
                  </a:lnTo>
                  <a:lnTo>
                    <a:pt x="191" y="1009"/>
                  </a:lnTo>
                  <a:lnTo>
                    <a:pt x="202" y="1010"/>
                  </a:lnTo>
                  <a:lnTo>
                    <a:pt x="214" y="1013"/>
                  </a:lnTo>
                  <a:lnTo>
                    <a:pt x="225" y="1014"/>
                  </a:lnTo>
                  <a:lnTo>
                    <a:pt x="237" y="1015"/>
                  </a:lnTo>
                  <a:lnTo>
                    <a:pt x="248" y="1017"/>
                  </a:lnTo>
                  <a:lnTo>
                    <a:pt x="260" y="1018"/>
                  </a:lnTo>
                  <a:lnTo>
                    <a:pt x="271" y="1020"/>
                  </a:lnTo>
                  <a:lnTo>
                    <a:pt x="283" y="1021"/>
                  </a:lnTo>
                  <a:lnTo>
                    <a:pt x="294" y="1023"/>
                  </a:lnTo>
                  <a:lnTo>
                    <a:pt x="306" y="1024"/>
                  </a:lnTo>
                  <a:lnTo>
                    <a:pt x="317" y="1025"/>
                  </a:lnTo>
                  <a:lnTo>
                    <a:pt x="329" y="1028"/>
                  </a:lnTo>
                  <a:lnTo>
                    <a:pt x="340" y="1029"/>
                  </a:lnTo>
                  <a:lnTo>
                    <a:pt x="352" y="1030"/>
                  </a:lnTo>
                  <a:lnTo>
                    <a:pt x="363" y="1032"/>
                  </a:lnTo>
                  <a:lnTo>
                    <a:pt x="375" y="1033"/>
                  </a:lnTo>
                  <a:lnTo>
                    <a:pt x="380" y="1029"/>
                  </a:lnTo>
                  <a:lnTo>
                    <a:pt x="385" y="1024"/>
                  </a:lnTo>
                  <a:lnTo>
                    <a:pt x="390" y="1018"/>
                  </a:lnTo>
                  <a:lnTo>
                    <a:pt x="396" y="1014"/>
                  </a:lnTo>
                  <a:lnTo>
                    <a:pt x="400" y="1009"/>
                  </a:lnTo>
                  <a:lnTo>
                    <a:pt x="406" y="1005"/>
                  </a:lnTo>
                  <a:lnTo>
                    <a:pt x="411" y="1001"/>
                  </a:lnTo>
                  <a:lnTo>
                    <a:pt x="415" y="997"/>
                  </a:lnTo>
                  <a:lnTo>
                    <a:pt x="423" y="955"/>
                  </a:lnTo>
                  <a:lnTo>
                    <a:pt x="430" y="914"/>
                  </a:lnTo>
                  <a:lnTo>
                    <a:pt x="437" y="872"/>
                  </a:lnTo>
                  <a:lnTo>
                    <a:pt x="444" y="831"/>
                  </a:lnTo>
                  <a:lnTo>
                    <a:pt x="452" y="812"/>
                  </a:lnTo>
                  <a:lnTo>
                    <a:pt x="460" y="794"/>
                  </a:lnTo>
                  <a:lnTo>
                    <a:pt x="467" y="775"/>
                  </a:lnTo>
                  <a:lnTo>
                    <a:pt x="475" y="757"/>
                  </a:lnTo>
                  <a:lnTo>
                    <a:pt x="482" y="748"/>
                  </a:lnTo>
                  <a:lnTo>
                    <a:pt x="488" y="740"/>
                  </a:lnTo>
                  <a:lnTo>
                    <a:pt x="495" y="730"/>
                  </a:lnTo>
                  <a:lnTo>
                    <a:pt x="502" y="721"/>
                  </a:lnTo>
                  <a:lnTo>
                    <a:pt x="507" y="713"/>
                  </a:lnTo>
                  <a:lnTo>
                    <a:pt x="514" y="704"/>
                  </a:lnTo>
                  <a:lnTo>
                    <a:pt x="520" y="696"/>
                  </a:lnTo>
                  <a:lnTo>
                    <a:pt x="527" y="687"/>
                  </a:lnTo>
                  <a:lnTo>
                    <a:pt x="553" y="656"/>
                  </a:lnTo>
                  <a:lnTo>
                    <a:pt x="582" y="619"/>
                  </a:lnTo>
                  <a:lnTo>
                    <a:pt x="611" y="576"/>
                  </a:lnTo>
                  <a:lnTo>
                    <a:pt x="638" y="528"/>
                  </a:lnTo>
                  <a:lnTo>
                    <a:pt x="662" y="472"/>
                  </a:lnTo>
                  <a:lnTo>
                    <a:pt x="680" y="411"/>
                  </a:lnTo>
                  <a:lnTo>
                    <a:pt x="692" y="342"/>
                  </a:lnTo>
                  <a:lnTo>
                    <a:pt x="695" y="266"/>
                  </a:lnTo>
                  <a:lnTo>
                    <a:pt x="689" y="229"/>
                  </a:lnTo>
                  <a:lnTo>
                    <a:pt x="678" y="195"/>
                  </a:lnTo>
                  <a:lnTo>
                    <a:pt x="663" y="164"/>
                  </a:lnTo>
                  <a:lnTo>
                    <a:pt x="643" y="135"/>
                  </a:lnTo>
                  <a:lnTo>
                    <a:pt x="621" y="109"/>
                  </a:lnTo>
                  <a:lnTo>
                    <a:pt x="595" y="86"/>
                  </a:lnTo>
                  <a:lnTo>
                    <a:pt x="567" y="67"/>
                  </a:lnTo>
                  <a:lnTo>
                    <a:pt x="536" y="49"/>
                  </a:lnTo>
                  <a:lnTo>
                    <a:pt x="504" y="35"/>
                  </a:lnTo>
                  <a:lnTo>
                    <a:pt x="469" y="23"/>
                  </a:lnTo>
                  <a:lnTo>
                    <a:pt x="435" y="14"/>
                  </a:lnTo>
                  <a:lnTo>
                    <a:pt x="399" y="7"/>
                  </a:lnTo>
                  <a:lnTo>
                    <a:pt x="363" y="2"/>
                  </a:lnTo>
                  <a:lnTo>
                    <a:pt x="328" y="0"/>
                  </a:lnTo>
                  <a:lnTo>
                    <a:pt x="293" y="0"/>
                  </a:lnTo>
                  <a:lnTo>
                    <a:pt x="260" y="2"/>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83" name="Freeform 208"/>
            <p:cNvSpPr>
              <a:spLocks noChangeAspect="1"/>
            </p:cNvSpPr>
            <p:nvPr/>
          </p:nvSpPr>
          <p:spPr bwMode="auto">
            <a:xfrm>
              <a:off x="2705" y="2205"/>
              <a:ext cx="324" cy="510"/>
            </a:xfrm>
            <a:custGeom>
              <a:avLst/>
              <a:gdLst>
                <a:gd name="T0" fmla="*/ 26 w 647"/>
                <a:gd name="T1" fmla="*/ 2 h 1019"/>
                <a:gd name="T2" fmla="*/ 17 w 647"/>
                <a:gd name="T3" fmla="*/ 6 h 1019"/>
                <a:gd name="T4" fmla="*/ 10 w 647"/>
                <a:gd name="T5" fmla="*/ 11 h 1019"/>
                <a:gd name="T6" fmla="*/ 5 w 647"/>
                <a:gd name="T7" fmla="*/ 18 h 1019"/>
                <a:gd name="T8" fmla="*/ 1 w 647"/>
                <a:gd name="T9" fmla="*/ 26 h 1019"/>
                <a:gd name="T10" fmla="*/ 0 w 647"/>
                <a:gd name="T11" fmla="*/ 34 h 1019"/>
                <a:gd name="T12" fmla="*/ 2 w 647"/>
                <a:gd name="T13" fmla="*/ 44 h 1019"/>
                <a:gd name="T14" fmla="*/ 7 w 647"/>
                <a:gd name="T15" fmla="*/ 55 h 1019"/>
                <a:gd name="T16" fmla="*/ 11 w 647"/>
                <a:gd name="T17" fmla="*/ 63 h 1019"/>
                <a:gd name="T18" fmla="*/ 13 w 647"/>
                <a:gd name="T19" fmla="*/ 70 h 1019"/>
                <a:gd name="T20" fmla="*/ 15 w 647"/>
                <a:gd name="T21" fmla="*/ 76 h 1019"/>
                <a:gd name="T22" fmla="*/ 17 w 647"/>
                <a:gd name="T23" fmla="*/ 82 h 1019"/>
                <a:gd name="T24" fmla="*/ 18 w 647"/>
                <a:gd name="T25" fmla="*/ 88 h 1019"/>
                <a:gd name="T26" fmla="*/ 19 w 647"/>
                <a:gd name="T27" fmla="*/ 92 h 1019"/>
                <a:gd name="T28" fmla="*/ 19 w 647"/>
                <a:gd name="T29" fmla="*/ 100 h 1019"/>
                <a:gd name="T30" fmla="*/ 18 w 647"/>
                <a:gd name="T31" fmla="*/ 112 h 1019"/>
                <a:gd name="T32" fmla="*/ 19 w 647"/>
                <a:gd name="T33" fmla="*/ 120 h 1019"/>
                <a:gd name="T34" fmla="*/ 21 w 647"/>
                <a:gd name="T35" fmla="*/ 124 h 1019"/>
                <a:gd name="T36" fmla="*/ 25 w 647"/>
                <a:gd name="T37" fmla="*/ 125 h 1019"/>
                <a:gd name="T38" fmla="*/ 30 w 647"/>
                <a:gd name="T39" fmla="*/ 126 h 1019"/>
                <a:gd name="T40" fmla="*/ 36 w 647"/>
                <a:gd name="T41" fmla="*/ 127 h 1019"/>
                <a:gd name="T42" fmla="*/ 41 w 647"/>
                <a:gd name="T43" fmla="*/ 128 h 1019"/>
                <a:gd name="T44" fmla="*/ 44 w 647"/>
                <a:gd name="T45" fmla="*/ 127 h 1019"/>
                <a:gd name="T46" fmla="*/ 45 w 647"/>
                <a:gd name="T47" fmla="*/ 126 h 1019"/>
                <a:gd name="T48" fmla="*/ 46 w 647"/>
                <a:gd name="T49" fmla="*/ 125 h 1019"/>
                <a:gd name="T50" fmla="*/ 48 w 647"/>
                <a:gd name="T51" fmla="*/ 124 h 1019"/>
                <a:gd name="T52" fmla="*/ 49 w 647"/>
                <a:gd name="T53" fmla="*/ 118 h 1019"/>
                <a:gd name="T54" fmla="*/ 51 w 647"/>
                <a:gd name="T55" fmla="*/ 108 h 1019"/>
                <a:gd name="T56" fmla="*/ 53 w 647"/>
                <a:gd name="T57" fmla="*/ 100 h 1019"/>
                <a:gd name="T58" fmla="*/ 54 w 647"/>
                <a:gd name="T59" fmla="*/ 96 h 1019"/>
                <a:gd name="T60" fmla="*/ 56 w 647"/>
                <a:gd name="T61" fmla="*/ 92 h 1019"/>
                <a:gd name="T62" fmla="*/ 58 w 647"/>
                <a:gd name="T63" fmla="*/ 90 h 1019"/>
                <a:gd name="T64" fmla="*/ 59 w 647"/>
                <a:gd name="T65" fmla="*/ 88 h 1019"/>
                <a:gd name="T66" fmla="*/ 61 w 647"/>
                <a:gd name="T67" fmla="*/ 86 h 1019"/>
                <a:gd name="T68" fmla="*/ 64 w 647"/>
                <a:gd name="T69" fmla="*/ 81 h 1019"/>
                <a:gd name="T70" fmla="*/ 71 w 647"/>
                <a:gd name="T71" fmla="*/ 71 h 1019"/>
                <a:gd name="T72" fmla="*/ 77 w 647"/>
                <a:gd name="T73" fmla="*/ 58 h 1019"/>
                <a:gd name="T74" fmla="*/ 81 w 647"/>
                <a:gd name="T75" fmla="*/ 42 h 1019"/>
                <a:gd name="T76" fmla="*/ 81 w 647"/>
                <a:gd name="T77" fmla="*/ 28 h 1019"/>
                <a:gd name="T78" fmla="*/ 78 w 647"/>
                <a:gd name="T79" fmla="*/ 21 h 1019"/>
                <a:gd name="T80" fmla="*/ 74 w 647"/>
                <a:gd name="T81" fmla="*/ 14 h 1019"/>
                <a:gd name="T82" fmla="*/ 67 w 647"/>
                <a:gd name="T83" fmla="*/ 9 h 1019"/>
                <a:gd name="T84" fmla="*/ 60 w 647"/>
                <a:gd name="T85" fmla="*/ 5 h 1019"/>
                <a:gd name="T86" fmla="*/ 52 w 647"/>
                <a:gd name="T87" fmla="*/ 2 h 1019"/>
                <a:gd name="T88" fmla="*/ 44 w 647"/>
                <a:gd name="T89" fmla="*/ 1 h 1019"/>
                <a:gd name="T90" fmla="*/ 36 w 647"/>
                <a:gd name="T91" fmla="*/ 0 h 10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47" h="1019">
                  <a:moveTo>
                    <a:pt x="248" y="2"/>
                  </a:moveTo>
                  <a:lnTo>
                    <a:pt x="207" y="13"/>
                  </a:lnTo>
                  <a:lnTo>
                    <a:pt x="170" y="28"/>
                  </a:lnTo>
                  <a:lnTo>
                    <a:pt x="134" y="46"/>
                  </a:lnTo>
                  <a:lnTo>
                    <a:pt x="103" y="65"/>
                  </a:lnTo>
                  <a:lnTo>
                    <a:pt x="76" y="88"/>
                  </a:lnTo>
                  <a:lnTo>
                    <a:pt x="53" y="113"/>
                  </a:lnTo>
                  <a:lnTo>
                    <a:pt x="33" y="140"/>
                  </a:lnTo>
                  <a:lnTo>
                    <a:pt x="17" y="170"/>
                  </a:lnTo>
                  <a:lnTo>
                    <a:pt x="6" y="201"/>
                  </a:lnTo>
                  <a:lnTo>
                    <a:pt x="1" y="236"/>
                  </a:lnTo>
                  <a:lnTo>
                    <a:pt x="0" y="272"/>
                  </a:lnTo>
                  <a:lnTo>
                    <a:pt x="3" y="310"/>
                  </a:lnTo>
                  <a:lnTo>
                    <a:pt x="12" y="349"/>
                  </a:lnTo>
                  <a:lnTo>
                    <a:pt x="27" y="390"/>
                  </a:lnTo>
                  <a:lnTo>
                    <a:pt x="49" y="433"/>
                  </a:lnTo>
                  <a:lnTo>
                    <a:pt x="76" y="478"/>
                  </a:lnTo>
                  <a:lnTo>
                    <a:pt x="84" y="503"/>
                  </a:lnTo>
                  <a:lnTo>
                    <a:pt x="92" y="527"/>
                  </a:lnTo>
                  <a:lnTo>
                    <a:pt x="100" y="553"/>
                  </a:lnTo>
                  <a:lnTo>
                    <a:pt x="109" y="578"/>
                  </a:lnTo>
                  <a:lnTo>
                    <a:pt x="117" y="602"/>
                  </a:lnTo>
                  <a:lnTo>
                    <a:pt x="125" y="628"/>
                  </a:lnTo>
                  <a:lnTo>
                    <a:pt x="133" y="653"/>
                  </a:lnTo>
                  <a:lnTo>
                    <a:pt x="141" y="678"/>
                  </a:lnTo>
                  <a:lnTo>
                    <a:pt x="144" y="697"/>
                  </a:lnTo>
                  <a:lnTo>
                    <a:pt x="147" y="714"/>
                  </a:lnTo>
                  <a:lnTo>
                    <a:pt x="149" y="732"/>
                  </a:lnTo>
                  <a:lnTo>
                    <a:pt x="152" y="750"/>
                  </a:lnTo>
                  <a:lnTo>
                    <a:pt x="149" y="798"/>
                  </a:lnTo>
                  <a:lnTo>
                    <a:pt x="146" y="846"/>
                  </a:lnTo>
                  <a:lnTo>
                    <a:pt x="144" y="896"/>
                  </a:lnTo>
                  <a:lnTo>
                    <a:pt x="140" y="944"/>
                  </a:lnTo>
                  <a:lnTo>
                    <a:pt x="148" y="957"/>
                  </a:lnTo>
                  <a:lnTo>
                    <a:pt x="157" y="971"/>
                  </a:lnTo>
                  <a:lnTo>
                    <a:pt x="165" y="985"/>
                  </a:lnTo>
                  <a:lnTo>
                    <a:pt x="173" y="997"/>
                  </a:lnTo>
                  <a:lnTo>
                    <a:pt x="194" y="1000"/>
                  </a:lnTo>
                  <a:lnTo>
                    <a:pt x="216" y="1003"/>
                  </a:lnTo>
                  <a:lnTo>
                    <a:pt x="237" y="1005"/>
                  </a:lnTo>
                  <a:lnTo>
                    <a:pt x="259" y="1008"/>
                  </a:lnTo>
                  <a:lnTo>
                    <a:pt x="281" y="1011"/>
                  </a:lnTo>
                  <a:lnTo>
                    <a:pt x="301" y="1014"/>
                  </a:lnTo>
                  <a:lnTo>
                    <a:pt x="323" y="1017"/>
                  </a:lnTo>
                  <a:lnTo>
                    <a:pt x="344" y="1019"/>
                  </a:lnTo>
                  <a:lnTo>
                    <a:pt x="349" y="1015"/>
                  </a:lnTo>
                  <a:lnTo>
                    <a:pt x="353" y="1010"/>
                  </a:lnTo>
                  <a:lnTo>
                    <a:pt x="358" y="1005"/>
                  </a:lnTo>
                  <a:lnTo>
                    <a:pt x="364" y="1001"/>
                  </a:lnTo>
                  <a:lnTo>
                    <a:pt x="368" y="996"/>
                  </a:lnTo>
                  <a:lnTo>
                    <a:pt x="373" y="992"/>
                  </a:lnTo>
                  <a:lnTo>
                    <a:pt x="377" y="987"/>
                  </a:lnTo>
                  <a:lnTo>
                    <a:pt x="382" y="982"/>
                  </a:lnTo>
                  <a:lnTo>
                    <a:pt x="389" y="941"/>
                  </a:lnTo>
                  <a:lnTo>
                    <a:pt x="396" y="899"/>
                  </a:lnTo>
                  <a:lnTo>
                    <a:pt x="403" y="859"/>
                  </a:lnTo>
                  <a:lnTo>
                    <a:pt x="410" y="818"/>
                  </a:lnTo>
                  <a:lnTo>
                    <a:pt x="417" y="799"/>
                  </a:lnTo>
                  <a:lnTo>
                    <a:pt x="425" y="781"/>
                  </a:lnTo>
                  <a:lnTo>
                    <a:pt x="432" y="764"/>
                  </a:lnTo>
                  <a:lnTo>
                    <a:pt x="438" y="745"/>
                  </a:lnTo>
                  <a:lnTo>
                    <a:pt x="445" y="736"/>
                  </a:lnTo>
                  <a:lnTo>
                    <a:pt x="451" y="727"/>
                  </a:lnTo>
                  <a:lnTo>
                    <a:pt x="458" y="719"/>
                  </a:lnTo>
                  <a:lnTo>
                    <a:pt x="464" y="709"/>
                  </a:lnTo>
                  <a:lnTo>
                    <a:pt x="470" y="700"/>
                  </a:lnTo>
                  <a:lnTo>
                    <a:pt x="475" y="692"/>
                  </a:lnTo>
                  <a:lnTo>
                    <a:pt x="482" y="683"/>
                  </a:lnTo>
                  <a:lnTo>
                    <a:pt x="488" y="674"/>
                  </a:lnTo>
                  <a:lnTo>
                    <a:pt x="512" y="643"/>
                  </a:lnTo>
                  <a:lnTo>
                    <a:pt x="539" y="607"/>
                  </a:lnTo>
                  <a:lnTo>
                    <a:pt x="565" y="564"/>
                  </a:lnTo>
                  <a:lnTo>
                    <a:pt x="591" y="516"/>
                  </a:lnTo>
                  <a:lnTo>
                    <a:pt x="612" y="460"/>
                  </a:lnTo>
                  <a:lnTo>
                    <a:pt x="630" y="399"/>
                  </a:lnTo>
                  <a:lnTo>
                    <a:pt x="642" y="331"/>
                  </a:lnTo>
                  <a:lnTo>
                    <a:pt x="647" y="257"/>
                  </a:lnTo>
                  <a:lnTo>
                    <a:pt x="644" y="222"/>
                  </a:lnTo>
                  <a:lnTo>
                    <a:pt x="634" y="190"/>
                  </a:lnTo>
                  <a:lnTo>
                    <a:pt x="622" y="161"/>
                  </a:lnTo>
                  <a:lnTo>
                    <a:pt x="605" y="133"/>
                  </a:lnTo>
                  <a:lnTo>
                    <a:pt x="585" y="109"/>
                  </a:lnTo>
                  <a:lnTo>
                    <a:pt x="562" y="87"/>
                  </a:lnTo>
                  <a:lnTo>
                    <a:pt x="536" y="69"/>
                  </a:lnTo>
                  <a:lnTo>
                    <a:pt x="509" y="51"/>
                  </a:lnTo>
                  <a:lnTo>
                    <a:pt x="478" y="36"/>
                  </a:lnTo>
                  <a:lnTo>
                    <a:pt x="447" y="25"/>
                  </a:lnTo>
                  <a:lnTo>
                    <a:pt x="414" y="16"/>
                  </a:lnTo>
                  <a:lnTo>
                    <a:pt x="381" y="8"/>
                  </a:lnTo>
                  <a:lnTo>
                    <a:pt x="347" y="3"/>
                  </a:lnTo>
                  <a:lnTo>
                    <a:pt x="314" y="1"/>
                  </a:lnTo>
                  <a:lnTo>
                    <a:pt x="281" y="0"/>
                  </a:lnTo>
                  <a:lnTo>
                    <a:pt x="248" y="2"/>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84" name="Freeform 209"/>
            <p:cNvSpPr>
              <a:spLocks noChangeAspect="1"/>
            </p:cNvSpPr>
            <p:nvPr/>
          </p:nvSpPr>
          <p:spPr bwMode="auto">
            <a:xfrm>
              <a:off x="2716" y="2212"/>
              <a:ext cx="300" cy="503"/>
            </a:xfrm>
            <a:custGeom>
              <a:avLst/>
              <a:gdLst>
                <a:gd name="T0" fmla="*/ 24 w 601"/>
                <a:gd name="T1" fmla="*/ 2 h 1006"/>
                <a:gd name="T2" fmla="*/ 15 w 601"/>
                <a:gd name="T3" fmla="*/ 6 h 1006"/>
                <a:gd name="T4" fmla="*/ 8 w 601"/>
                <a:gd name="T5" fmla="*/ 11 h 1006"/>
                <a:gd name="T6" fmla="*/ 3 w 601"/>
                <a:gd name="T7" fmla="*/ 17 h 1006"/>
                <a:gd name="T8" fmla="*/ 0 w 601"/>
                <a:gd name="T9" fmla="*/ 24 h 1006"/>
                <a:gd name="T10" fmla="*/ 0 w 601"/>
                <a:gd name="T11" fmla="*/ 33 h 1006"/>
                <a:gd name="T12" fmla="*/ 1 w 601"/>
                <a:gd name="T13" fmla="*/ 42 h 1006"/>
                <a:gd name="T14" fmla="*/ 6 w 601"/>
                <a:gd name="T15" fmla="*/ 51 h 1006"/>
                <a:gd name="T16" fmla="*/ 10 w 601"/>
                <a:gd name="T17" fmla="*/ 60 h 1006"/>
                <a:gd name="T18" fmla="*/ 12 w 601"/>
                <a:gd name="T19" fmla="*/ 67 h 1006"/>
                <a:gd name="T20" fmla="*/ 14 w 601"/>
                <a:gd name="T21" fmla="*/ 74 h 1006"/>
                <a:gd name="T22" fmla="*/ 15 w 601"/>
                <a:gd name="T23" fmla="*/ 81 h 1006"/>
                <a:gd name="T24" fmla="*/ 16 w 601"/>
                <a:gd name="T25" fmla="*/ 86 h 1006"/>
                <a:gd name="T26" fmla="*/ 17 w 601"/>
                <a:gd name="T27" fmla="*/ 91 h 1006"/>
                <a:gd name="T28" fmla="*/ 17 w 601"/>
                <a:gd name="T29" fmla="*/ 99 h 1006"/>
                <a:gd name="T30" fmla="*/ 16 w 601"/>
                <a:gd name="T31" fmla="*/ 111 h 1006"/>
                <a:gd name="T32" fmla="*/ 17 w 601"/>
                <a:gd name="T33" fmla="*/ 119 h 1006"/>
                <a:gd name="T34" fmla="*/ 18 w 601"/>
                <a:gd name="T35" fmla="*/ 122 h 1006"/>
                <a:gd name="T36" fmla="*/ 22 w 601"/>
                <a:gd name="T37" fmla="*/ 124 h 1006"/>
                <a:gd name="T38" fmla="*/ 27 w 601"/>
                <a:gd name="T39" fmla="*/ 125 h 1006"/>
                <a:gd name="T40" fmla="*/ 32 w 601"/>
                <a:gd name="T41" fmla="*/ 125 h 1006"/>
                <a:gd name="T42" fmla="*/ 37 w 601"/>
                <a:gd name="T43" fmla="*/ 126 h 1006"/>
                <a:gd name="T44" fmla="*/ 40 w 601"/>
                <a:gd name="T45" fmla="*/ 126 h 1006"/>
                <a:gd name="T46" fmla="*/ 41 w 601"/>
                <a:gd name="T47" fmla="*/ 124 h 1006"/>
                <a:gd name="T48" fmla="*/ 42 w 601"/>
                <a:gd name="T49" fmla="*/ 123 h 1006"/>
                <a:gd name="T50" fmla="*/ 43 w 601"/>
                <a:gd name="T51" fmla="*/ 122 h 1006"/>
                <a:gd name="T52" fmla="*/ 44 w 601"/>
                <a:gd name="T53" fmla="*/ 117 h 1006"/>
                <a:gd name="T54" fmla="*/ 46 w 601"/>
                <a:gd name="T55" fmla="*/ 106 h 1006"/>
                <a:gd name="T56" fmla="*/ 48 w 601"/>
                <a:gd name="T57" fmla="*/ 99 h 1006"/>
                <a:gd name="T58" fmla="*/ 49 w 601"/>
                <a:gd name="T59" fmla="*/ 94 h 1006"/>
                <a:gd name="T60" fmla="*/ 51 w 601"/>
                <a:gd name="T61" fmla="*/ 91 h 1006"/>
                <a:gd name="T62" fmla="*/ 52 w 601"/>
                <a:gd name="T63" fmla="*/ 89 h 1006"/>
                <a:gd name="T64" fmla="*/ 54 w 601"/>
                <a:gd name="T65" fmla="*/ 87 h 1006"/>
                <a:gd name="T66" fmla="*/ 55 w 601"/>
                <a:gd name="T67" fmla="*/ 84 h 1006"/>
                <a:gd name="T68" fmla="*/ 59 w 601"/>
                <a:gd name="T69" fmla="*/ 79 h 1006"/>
                <a:gd name="T70" fmla="*/ 65 w 601"/>
                <a:gd name="T71" fmla="*/ 70 h 1006"/>
                <a:gd name="T72" fmla="*/ 70 w 601"/>
                <a:gd name="T73" fmla="*/ 57 h 1006"/>
                <a:gd name="T74" fmla="*/ 74 w 601"/>
                <a:gd name="T75" fmla="*/ 41 h 1006"/>
                <a:gd name="T76" fmla="*/ 74 w 601"/>
                <a:gd name="T77" fmla="*/ 27 h 1006"/>
                <a:gd name="T78" fmla="*/ 73 w 601"/>
                <a:gd name="T79" fmla="*/ 20 h 1006"/>
                <a:gd name="T80" fmla="*/ 69 w 601"/>
                <a:gd name="T81" fmla="*/ 14 h 1006"/>
                <a:gd name="T82" fmla="*/ 63 w 601"/>
                <a:gd name="T83" fmla="*/ 9 h 1006"/>
                <a:gd name="T84" fmla="*/ 56 w 601"/>
                <a:gd name="T85" fmla="*/ 5 h 1006"/>
                <a:gd name="T86" fmla="*/ 49 w 601"/>
                <a:gd name="T87" fmla="*/ 2 h 1006"/>
                <a:gd name="T88" fmla="*/ 41 w 601"/>
                <a:gd name="T89" fmla="*/ 1 h 1006"/>
                <a:gd name="T90" fmla="*/ 33 w 601"/>
                <a:gd name="T91" fmla="*/ 0 h 10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01" h="1006">
                  <a:moveTo>
                    <a:pt x="239" y="1"/>
                  </a:moveTo>
                  <a:lnTo>
                    <a:pt x="199" y="13"/>
                  </a:lnTo>
                  <a:lnTo>
                    <a:pt x="161" y="27"/>
                  </a:lnTo>
                  <a:lnTo>
                    <a:pt x="127" y="43"/>
                  </a:lnTo>
                  <a:lnTo>
                    <a:pt x="97" y="63"/>
                  </a:lnTo>
                  <a:lnTo>
                    <a:pt x="71" y="84"/>
                  </a:lnTo>
                  <a:lnTo>
                    <a:pt x="48" y="107"/>
                  </a:lnTo>
                  <a:lnTo>
                    <a:pt x="29" y="134"/>
                  </a:lnTo>
                  <a:lnTo>
                    <a:pt x="15" y="162"/>
                  </a:lnTo>
                  <a:lnTo>
                    <a:pt x="6" y="192"/>
                  </a:lnTo>
                  <a:lnTo>
                    <a:pt x="2" y="224"/>
                  </a:lnTo>
                  <a:lnTo>
                    <a:pt x="0" y="257"/>
                  </a:lnTo>
                  <a:lnTo>
                    <a:pt x="6" y="292"/>
                  </a:lnTo>
                  <a:lnTo>
                    <a:pt x="15" y="329"/>
                  </a:lnTo>
                  <a:lnTo>
                    <a:pt x="30" y="367"/>
                  </a:lnTo>
                  <a:lnTo>
                    <a:pt x="51" y="405"/>
                  </a:lnTo>
                  <a:lnTo>
                    <a:pt x="78" y="445"/>
                  </a:lnTo>
                  <a:lnTo>
                    <a:pt x="85" y="473"/>
                  </a:lnTo>
                  <a:lnTo>
                    <a:pt x="91" y="501"/>
                  </a:lnTo>
                  <a:lnTo>
                    <a:pt x="98" y="529"/>
                  </a:lnTo>
                  <a:lnTo>
                    <a:pt x="105" y="558"/>
                  </a:lnTo>
                  <a:lnTo>
                    <a:pt x="112" y="587"/>
                  </a:lnTo>
                  <a:lnTo>
                    <a:pt x="119" y="614"/>
                  </a:lnTo>
                  <a:lnTo>
                    <a:pt x="126" y="643"/>
                  </a:lnTo>
                  <a:lnTo>
                    <a:pt x="133" y="671"/>
                  </a:lnTo>
                  <a:lnTo>
                    <a:pt x="135" y="688"/>
                  </a:lnTo>
                  <a:lnTo>
                    <a:pt x="138" y="705"/>
                  </a:lnTo>
                  <a:lnTo>
                    <a:pt x="140" y="724"/>
                  </a:lnTo>
                  <a:lnTo>
                    <a:pt x="142" y="741"/>
                  </a:lnTo>
                  <a:lnTo>
                    <a:pt x="139" y="790"/>
                  </a:lnTo>
                  <a:lnTo>
                    <a:pt x="136" y="837"/>
                  </a:lnTo>
                  <a:lnTo>
                    <a:pt x="133" y="885"/>
                  </a:lnTo>
                  <a:lnTo>
                    <a:pt x="129" y="934"/>
                  </a:lnTo>
                  <a:lnTo>
                    <a:pt x="138" y="946"/>
                  </a:lnTo>
                  <a:lnTo>
                    <a:pt x="144" y="960"/>
                  </a:lnTo>
                  <a:lnTo>
                    <a:pt x="151" y="973"/>
                  </a:lnTo>
                  <a:lnTo>
                    <a:pt x="159" y="987"/>
                  </a:lnTo>
                  <a:lnTo>
                    <a:pt x="179" y="989"/>
                  </a:lnTo>
                  <a:lnTo>
                    <a:pt x="199" y="991"/>
                  </a:lnTo>
                  <a:lnTo>
                    <a:pt x="218" y="993"/>
                  </a:lnTo>
                  <a:lnTo>
                    <a:pt x="238" y="996"/>
                  </a:lnTo>
                  <a:lnTo>
                    <a:pt x="257" y="998"/>
                  </a:lnTo>
                  <a:lnTo>
                    <a:pt x="277" y="1002"/>
                  </a:lnTo>
                  <a:lnTo>
                    <a:pt x="296" y="1004"/>
                  </a:lnTo>
                  <a:lnTo>
                    <a:pt x="316" y="1006"/>
                  </a:lnTo>
                  <a:lnTo>
                    <a:pt x="321" y="1002"/>
                  </a:lnTo>
                  <a:lnTo>
                    <a:pt x="325" y="997"/>
                  </a:lnTo>
                  <a:lnTo>
                    <a:pt x="329" y="992"/>
                  </a:lnTo>
                  <a:lnTo>
                    <a:pt x="333" y="988"/>
                  </a:lnTo>
                  <a:lnTo>
                    <a:pt x="338" y="983"/>
                  </a:lnTo>
                  <a:lnTo>
                    <a:pt x="343" y="978"/>
                  </a:lnTo>
                  <a:lnTo>
                    <a:pt x="346" y="974"/>
                  </a:lnTo>
                  <a:lnTo>
                    <a:pt x="351" y="969"/>
                  </a:lnTo>
                  <a:lnTo>
                    <a:pt x="358" y="929"/>
                  </a:lnTo>
                  <a:lnTo>
                    <a:pt x="364" y="887"/>
                  </a:lnTo>
                  <a:lnTo>
                    <a:pt x="371" y="846"/>
                  </a:lnTo>
                  <a:lnTo>
                    <a:pt x="378" y="806"/>
                  </a:lnTo>
                  <a:lnTo>
                    <a:pt x="385" y="787"/>
                  </a:lnTo>
                  <a:lnTo>
                    <a:pt x="392" y="769"/>
                  </a:lnTo>
                  <a:lnTo>
                    <a:pt x="399" y="752"/>
                  </a:lnTo>
                  <a:lnTo>
                    <a:pt x="406" y="733"/>
                  </a:lnTo>
                  <a:lnTo>
                    <a:pt x="412" y="724"/>
                  </a:lnTo>
                  <a:lnTo>
                    <a:pt x="417" y="716"/>
                  </a:lnTo>
                  <a:lnTo>
                    <a:pt x="423" y="707"/>
                  </a:lnTo>
                  <a:lnTo>
                    <a:pt x="429" y="697"/>
                  </a:lnTo>
                  <a:lnTo>
                    <a:pt x="434" y="689"/>
                  </a:lnTo>
                  <a:lnTo>
                    <a:pt x="439" y="680"/>
                  </a:lnTo>
                  <a:lnTo>
                    <a:pt x="445" y="672"/>
                  </a:lnTo>
                  <a:lnTo>
                    <a:pt x="451" y="663"/>
                  </a:lnTo>
                  <a:lnTo>
                    <a:pt x="474" y="632"/>
                  </a:lnTo>
                  <a:lnTo>
                    <a:pt x="498" y="596"/>
                  </a:lnTo>
                  <a:lnTo>
                    <a:pt x="522" y="554"/>
                  </a:lnTo>
                  <a:lnTo>
                    <a:pt x="545" y="506"/>
                  </a:lnTo>
                  <a:lnTo>
                    <a:pt x="566" y="452"/>
                  </a:lnTo>
                  <a:lnTo>
                    <a:pt x="583" y="391"/>
                  </a:lnTo>
                  <a:lnTo>
                    <a:pt x="595" y="323"/>
                  </a:lnTo>
                  <a:lnTo>
                    <a:pt x="601" y="248"/>
                  </a:lnTo>
                  <a:lnTo>
                    <a:pt x="599" y="216"/>
                  </a:lnTo>
                  <a:lnTo>
                    <a:pt x="594" y="186"/>
                  </a:lnTo>
                  <a:lnTo>
                    <a:pt x="584" y="158"/>
                  </a:lnTo>
                  <a:lnTo>
                    <a:pt x="570" y="133"/>
                  </a:lnTo>
                  <a:lnTo>
                    <a:pt x="552" y="110"/>
                  </a:lnTo>
                  <a:lnTo>
                    <a:pt x="532" y="89"/>
                  </a:lnTo>
                  <a:lnTo>
                    <a:pt x="508" y="71"/>
                  </a:lnTo>
                  <a:lnTo>
                    <a:pt x="483" y="53"/>
                  </a:lnTo>
                  <a:lnTo>
                    <a:pt x="455" y="39"/>
                  </a:lnTo>
                  <a:lnTo>
                    <a:pt x="426" y="27"/>
                  </a:lnTo>
                  <a:lnTo>
                    <a:pt x="396" y="16"/>
                  </a:lnTo>
                  <a:lnTo>
                    <a:pt x="364" y="10"/>
                  </a:lnTo>
                  <a:lnTo>
                    <a:pt x="332" y="4"/>
                  </a:lnTo>
                  <a:lnTo>
                    <a:pt x="301" y="0"/>
                  </a:lnTo>
                  <a:lnTo>
                    <a:pt x="270" y="0"/>
                  </a:lnTo>
                  <a:lnTo>
                    <a:pt x="239" y="1"/>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85" name="Freeform 210"/>
            <p:cNvSpPr>
              <a:spLocks noChangeAspect="1"/>
            </p:cNvSpPr>
            <p:nvPr/>
          </p:nvSpPr>
          <p:spPr bwMode="auto">
            <a:xfrm>
              <a:off x="2727" y="2218"/>
              <a:ext cx="278" cy="496"/>
            </a:xfrm>
            <a:custGeom>
              <a:avLst/>
              <a:gdLst>
                <a:gd name="T0" fmla="*/ 24 w 556"/>
                <a:gd name="T1" fmla="*/ 2 h 992"/>
                <a:gd name="T2" fmla="*/ 15 w 556"/>
                <a:gd name="T3" fmla="*/ 5 h 992"/>
                <a:gd name="T4" fmla="*/ 9 w 556"/>
                <a:gd name="T5" fmla="*/ 10 h 992"/>
                <a:gd name="T6" fmla="*/ 4 w 556"/>
                <a:gd name="T7" fmla="*/ 16 h 992"/>
                <a:gd name="T8" fmla="*/ 1 w 556"/>
                <a:gd name="T9" fmla="*/ 23 h 992"/>
                <a:gd name="T10" fmla="*/ 1 w 556"/>
                <a:gd name="T11" fmla="*/ 31 h 992"/>
                <a:gd name="T12" fmla="*/ 3 w 556"/>
                <a:gd name="T13" fmla="*/ 39 h 992"/>
                <a:gd name="T14" fmla="*/ 7 w 556"/>
                <a:gd name="T15" fmla="*/ 48 h 992"/>
                <a:gd name="T16" fmla="*/ 11 w 556"/>
                <a:gd name="T17" fmla="*/ 56 h 992"/>
                <a:gd name="T18" fmla="*/ 12 w 556"/>
                <a:gd name="T19" fmla="*/ 64 h 992"/>
                <a:gd name="T20" fmla="*/ 14 w 556"/>
                <a:gd name="T21" fmla="*/ 71 h 992"/>
                <a:gd name="T22" fmla="*/ 15 w 556"/>
                <a:gd name="T23" fmla="*/ 79 h 992"/>
                <a:gd name="T24" fmla="*/ 16 w 556"/>
                <a:gd name="T25" fmla="*/ 85 h 992"/>
                <a:gd name="T26" fmla="*/ 16 w 556"/>
                <a:gd name="T27" fmla="*/ 90 h 992"/>
                <a:gd name="T28" fmla="*/ 16 w 556"/>
                <a:gd name="T29" fmla="*/ 98 h 992"/>
                <a:gd name="T30" fmla="*/ 15 w 556"/>
                <a:gd name="T31" fmla="*/ 110 h 992"/>
                <a:gd name="T32" fmla="*/ 16 w 556"/>
                <a:gd name="T33" fmla="*/ 117 h 992"/>
                <a:gd name="T34" fmla="*/ 18 w 556"/>
                <a:gd name="T35" fmla="*/ 121 h 992"/>
                <a:gd name="T36" fmla="*/ 21 w 556"/>
                <a:gd name="T37" fmla="*/ 122 h 992"/>
                <a:gd name="T38" fmla="*/ 25 w 556"/>
                <a:gd name="T39" fmla="*/ 123 h 992"/>
                <a:gd name="T40" fmla="*/ 30 w 556"/>
                <a:gd name="T41" fmla="*/ 124 h 992"/>
                <a:gd name="T42" fmla="*/ 34 w 556"/>
                <a:gd name="T43" fmla="*/ 124 h 992"/>
                <a:gd name="T44" fmla="*/ 37 w 556"/>
                <a:gd name="T45" fmla="*/ 123 h 992"/>
                <a:gd name="T46" fmla="*/ 39 w 556"/>
                <a:gd name="T47" fmla="*/ 121 h 992"/>
                <a:gd name="T48" fmla="*/ 41 w 556"/>
                <a:gd name="T49" fmla="*/ 115 h 992"/>
                <a:gd name="T50" fmla="*/ 43 w 556"/>
                <a:gd name="T51" fmla="*/ 105 h 992"/>
                <a:gd name="T52" fmla="*/ 44 w 556"/>
                <a:gd name="T53" fmla="*/ 97 h 992"/>
                <a:gd name="T54" fmla="*/ 46 w 556"/>
                <a:gd name="T55" fmla="*/ 93 h 992"/>
                <a:gd name="T56" fmla="*/ 48 w 556"/>
                <a:gd name="T57" fmla="*/ 89 h 992"/>
                <a:gd name="T58" fmla="*/ 49 w 556"/>
                <a:gd name="T59" fmla="*/ 87 h 992"/>
                <a:gd name="T60" fmla="*/ 50 w 556"/>
                <a:gd name="T61" fmla="*/ 85 h 992"/>
                <a:gd name="T62" fmla="*/ 51 w 556"/>
                <a:gd name="T63" fmla="*/ 83 h 992"/>
                <a:gd name="T64" fmla="*/ 55 w 556"/>
                <a:gd name="T65" fmla="*/ 78 h 992"/>
                <a:gd name="T66" fmla="*/ 60 w 556"/>
                <a:gd name="T67" fmla="*/ 68 h 992"/>
                <a:gd name="T68" fmla="*/ 65 w 556"/>
                <a:gd name="T69" fmla="*/ 56 h 992"/>
                <a:gd name="T70" fmla="*/ 69 w 556"/>
                <a:gd name="T71" fmla="*/ 40 h 992"/>
                <a:gd name="T72" fmla="*/ 70 w 556"/>
                <a:gd name="T73" fmla="*/ 27 h 992"/>
                <a:gd name="T74" fmla="*/ 69 w 556"/>
                <a:gd name="T75" fmla="*/ 20 h 992"/>
                <a:gd name="T76" fmla="*/ 65 w 556"/>
                <a:gd name="T77" fmla="*/ 14 h 992"/>
                <a:gd name="T78" fmla="*/ 60 w 556"/>
                <a:gd name="T79" fmla="*/ 9 h 992"/>
                <a:gd name="T80" fmla="*/ 54 w 556"/>
                <a:gd name="T81" fmla="*/ 5 h 992"/>
                <a:gd name="T82" fmla="*/ 47 w 556"/>
                <a:gd name="T83" fmla="*/ 3 h 992"/>
                <a:gd name="T84" fmla="*/ 40 w 556"/>
                <a:gd name="T85" fmla="*/ 1 h 992"/>
                <a:gd name="T86" fmla="*/ 33 w 556"/>
                <a:gd name="T87" fmla="*/ 0 h 9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56" h="992">
                  <a:moveTo>
                    <a:pt x="230" y="1"/>
                  </a:moveTo>
                  <a:lnTo>
                    <a:pt x="189" y="11"/>
                  </a:lnTo>
                  <a:lnTo>
                    <a:pt x="152" y="24"/>
                  </a:lnTo>
                  <a:lnTo>
                    <a:pt x="119" y="40"/>
                  </a:lnTo>
                  <a:lnTo>
                    <a:pt x="90" y="59"/>
                  </a:lnTo>
                  <a:lnTo>
                    <a:pt x="65" y="79"/>
                  </a:lnTo>
                  <a:lnTo>
                    <a:pt x="43" y="101"/>
                  </a:lnTo>
                  <a:lnTo>
                    <a:pt x="26" y="127"/>
                  </a:lnTo>
                  <a:lnTo>
                    <a:pt x="13" y="153"/>
                  </a:lnTo>
                  <a:lnTo>
                    <a:pt x="5" y="182"/>
                  </a:lnTo>
                  <a:lnTo>
                    <a:pt x="0" y="211"/>
                  </a:lnTo>
                  <a:lnTo>
                    <a:pt x="1" y="242"/>
                  </a:lnTo>
                  <a:lnTo>
                    <a:pt x="7" y="274"/>
                  </a:lnTo>
                  <a:lnTo>
                    <a:pt x="18" y="308"/>
                  </a:lnTo>
                  <a:lnTo>
                    <a:pt x="33" y="342"/>
                  </a:lnTo>
                  <a:lnTo>
                    <a:pt x="53" y="377"/>
                  </a:lnTo>
                  <a:lnTo>
                    <a:pt x="80" y="412"/>
                  </a:lnTo>
                  <a:lnTo>
                    <a:pt x="86" y="444"/>
                  </a:lnTo>
                  <a:lnTo>
                    <a:pt x="90" y="475"/>
                  </a:lnTo>
                  <a:lnTo>
                    <a:pt x="96" y="506"/>
                  </a:lnTo>
                  <a:lnTo>
                    <a:pt x="102" y="537"/>
                  </a:lnTo>
                  <a:lnTo>
                    <a:pt x="106" y="568"/>
                  </a:lnTo>
                  <a:lnTo>
                    <a:pt x="112" y="599"/>
                  </a:lnTo>
                  <a:lnTo>
                    <a:pt x="117" y="630"/>
                  </a:lnTo>
                  <a:lnTo>
                    <a:pt x="122" y="661"/>
                  </a:lnTo>
                  <a:lnTo>
                    <a:pt x="125" y="679"/>
                  </a:lnTo>
                  <a:lnTo>
                    <a:pt x="127" y="696"/>
                  </a:lnTo>
                  <a:lnTo>
                    <a:pt x="128" y="713"/>
                  </a:lnTo>
                  <a:lnTo>
                    <a:pt x="130" y="730"/>
                  </a:lnTo>
                  <a:lnTo>
                    <a:pt x="127" y="779"/>
                  </a:lnTo>
                  <a:lnTo>
                    <a:pt x="124" y="826"/>
                  </a:lnTo>
                  <a:lnTo>
                    <a:pt x="120" y="873"/>
                  </a:lnTo>
                  <a:lnTo>
                    <a:pt x="118" y="921"/>
                  </a:lnTo>
                  <a:lnTo>
                    <a:pt x="124" y="934"/>
                  </a:lnTo>
                  <a:lnTo>
                    <a:pt x="130" y="947"/>
                  </a:lnTo>
                  <a:lnTo>
                    <a:pt x="137" y="961"/>
                  </a:lnTo>
                  <a:lnTo>
                    <a:pt x="144" y="974"/>
                  </a:lnTo>
                  <a:lnTo>
                    <a:pt x="162" y="976"/>
                  </a:lnTo>
                  <a:lnTo>
                    <a:pt x="180" y="978"/>
                  </a:lnTo>
                  <a:lnTo>
                    <a:pt x="197" y="980"/>
                  </a:lnTo>
                  <a:lnTo>
                    <a:pt x="216" y="983"/>
                  </a:lnTo>
                  <a:lnTo>
                    <a:pt x="233" y="985"/>
                  </a:lnTo>
                  <a:lnTo>
                    <a:pt x="251" y="987"/>
                  </a:lnTo>
                  <a:lnTo>
                    <a:pt x="269" y="990"/>
                  </a:lnTo>
                  <a:lnTo>
                    <a:pt x="287" y="992"/>
                  </a:lnTo>
                  <a:lnTo>
                    <a:pt x="295" y="983"/>
                  </a:lnTo>
                  <a:lnTo>
                    <a:pt x="303" y="974"/>
                  </a:lnTo>
                  <a:lnTo>
                    <a:pt x="311" y="964"/>
                  </a:lnTo>
                  <a:lnTo>
                    <a:pt x="319" y="955"/>
                  </a:lnTo>
                  <a:lnTo>
                    <a:pt x="325" y="915"/>
                  </a:lnTo>
                  <a:lnTo>
                    <a:pt x="332" y="873"/>
                  </a:lnTo>
                  <a:lnTo>
                    <a:pt x="339" y="833"/>
                  </a:lnTo>
                  <a:lnTo>
                    <a:pt x="346" y="793"/>
                  </a:lnTo>
                  <a:lnTo>
                    <a:pt x="352" y="774"/>
                  </a:lnTo>
                  <a:lnTo>
                    <a:pt x="359" y="757"/>
                  </a:lnTo>
                  <a:lnTo>
                    <a:pt x="365" y="740"/>
                  </a:lnTo>
                  <a:lnTo>
                    <a:pt x="371" y="721"/>
                  </a:lnTo>
                  <a:lnTo>
                    <a:pt x="377" y="712"/>
                  </a:lnTo>
                  <a:lnTo>
                    <a:pt x="382" y="703"/>
                  </a:lnTo>
                  <a:lnTo>
                    <a:pt x="387" y="695"/>
                  </a:lnTo>
                  <a:lnTo>
                    <a:pt x="393" y="686"/>
                  </a:lnTo>
                  <a:lnTo>
                    <a:pt x="398" y="677"/>
                  </a:lnTo>
                  <a:lnTo>
                    <a:pt x="404" y="668"/>
                  </a:lnTo>
                  <a:lnTo>
                    <a:pt x="408" y="660"/>
                  </a:lnTo>
                  <a:lnTo>
                    <a:pt x="414" y="651"/>
                  </a:lnTo>
                  <a:lnTo>
                    <a:pt x="435" y="620"/>
                  </a:lnTo>
                  <a:lnTo>
                    <a:pt x="457" y="584"/>
                  </a:lnTo>
                  <a:lnTo>
                    <a:pt x="478" y="543"/>
                  </a:lnTo>
                  <a:lnTo>
                    <a:pt x="499" y="495"/>
                  </a:lnTo>
                  <a:lnTo>
                    <a:pt x="519" y="441"/>
                  </a:lnTo>
                  <a:lnTo>
                    <a:pt x="535" y="381"/>
                  </a:lnTo>
                  <a:lnTo>
                    <a:pt x="548" y="313"/>
                  </a:lnTo>
                  <a:lnTo>
                    <a:pt x="554" y="240"/>
                  </a:lnTo>
                  <a:lnTo>
                    <a:pt x="556" y="210"/>
                  </a:lnTo>
                  <a:lnTo>
                    <a:pt x="552" y="182"/>
                  </a:lnTo>
                  <a:lnTo>
                    <a:pt x="545" y="157"/>
                  </a:lnTo>
                  <a:lnTo>
                    <a:pt x="534" y="132"/>
                  </a:lnTo>
                  <a:lnTo>
                    <a:pt x="519" y="109"/>
                  </a:lnTo>
                  <a:lnTo>
                    <a:pt x="500" y="90"/>
                  </a:lnTo>
                  <a:lnTo>
                    <a:pt x="480" y="71"/>
                  </a:lnTo>
                  <a:lnTo>
                    <a:pt x="457" y="55"/>
                  </a:lnTo>
                  <a:lnTo>
                    <a:pt x="431" y="40"/>
                  </a:lnTo>
                  <a:lnTo>
                    <a:pt x="405" y="29"/>
                  </a:lnTo>
                  <a:lnTo>
                    <a:pt x="376" y="18"/>
                  </a:lnTo>
                  <a:lnTo>
                    <a:pt x="347" y="10"/>
                  </a:lnTo>
                  <a:lnTo>
                    <a:pt x="317" y="5"/>
                  </a:lnTo>
                  <a:lnTo>
                    <a:pt x="287" y="1"/>
                  </a:lnTo>
                  <a:lnTo>
                    <a:pt x="258" y="0"/>
                  </a:lnTo>
                  <a:lnTo>
                    <a:pt x="230" y="1"/>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86" name="Freeform 211"/>
            <p:cNvSpPr>
              <a:spLocks noChangeAspect="1"/>
            </p:cNvSpPr>
            <p:nvPr/>
          </p:nvSpPr>
          <p:spPr bwMode="auto">
            <a:xfrm>
              <a:off x="2738" y="2225"/>
              <a:ext cx="256" cy="488"/>
            </a:xfrm>
            <a:custGeom>
              <a:avLst/>
              <a:gdLst>
                <a:gd name="T0" fmla="*/ 23 w 512"/>
                <a:gd name="T1" fmla="*/ 1 h 977"/>
                <a:gd name="T2" fmla="*/ 14 w 512"/>
                <a:gd name="T3" fmla="*/ 4 h 977"/>
                <a:gd name="T4" fmla="*/ 8 w 512"/>
                <a:gd name="T5" fmla="*/ 9 h 977"/>
                <a:gd name="T6" fmla="*/ 3 w 512"/>
                <a:gd name="T7" fmla="*/ 14 h 977"/>
                <a:gd name="T8" fmla="*/ 1 w 512"/>
                <a:gd name="T9" fmla="*/ 21 h 977"/>
                <a:gd name="T10" fmla="*/ 1 w 512"/>
                <a:gd name="T11" fmla="*/ 28 h 977"/>
                <a:gd name="T12" fmla="*/ 3 w 512"/>
                <a:gd name="T13" fmla="*/ 35 h 977"/>
                <a:gd name="T14" fmla="*/ 7 w 512"/>
                <a:gd name="T15" fmla="*/ 43 h 977"/>
                <a:gd name="T16" fmla="*/ 12 w 512"/>
                <a:gd name="T17" fmla="*/ 55 h 977"/>
                <a:gd name="T18" fmla="*/ 14 w 512"/>
                <a:gd name="T19" fmla="*/ 72 h 977"/>
                <a:gd name="T20" fmla="*/ 15 w 512"/>
                <a:gd name="T21" fmla="*/ 83 h 977"/>
                <a:gd name="T22" fmla="*/ 15 w 512"/>
                <a:gd name="T23" fmla="*/ 87 h 977"/>
                <a:gd name="T24" fmla="*/ 15 w 512"/>
                <a:gd name="T25" fmla="*/ 95 h 977"/>
                <a:gd name="T26" fmla="*/ 14 w 512"/>
                <a:gd name="T27" fmla="*/ 107 h 977"/>
                <a:gd name="T28" fmla="*/ 14 w 512"/>
                <a:gd name="T29" fmla="*/ 115 h 977"/>
                <a:gd name="T30" fmla="*/ 16 w 512"/>
                <a:gd name="T31" fmla="*/ 118 h 977"/>
                <a:gd name="T32" fmla="*/ 19 w 512"/>
                <a:gd name="T33" fmla="*/ 120 h 977"/>
                <a:gd name="T34" fmla="*/ 23 w 512"/>
                <a:gd name="T35" fmla="*/ 120 h 977"/>
                <a:gd name="T36" fmla="*/ 27 w 512"/>
                <a:gd name="T37" fmla="*/ 121 h 977"/>
                <a:gd name="T38" fmla="*/ 31 w 512"/>
                <a:gd name="T39" fmla="*/ 121 h 977"/>
                <a:gd name="T40" fmla="*/ 34 w 512"/>
                <a:gd name="T41" fmla="*/ 121 h 977"/>
                <a:gd name="T42" fmla="*/ 35 w 512"/>
                <a:gd name="T43" fmla="*/ 118 h 977"/>
                <a:gd name="T44" fmla="*/ 37 w 512"/>
                <a:gd name="T45" fmla="*/ 112 h 977"/>
                <a:gd name="T46" fmla="*/ 39 w 512"/>
                <a:gd name="T47" fmla="*/ 102 h 977"/>
                <a:gd name="T48" fmla="*/ 40 w 512"/>
                <a:gd name="T49" fmla="*/ 95 h 977"/>
                <a:gd name="T50" fmla="*/ 42 w 512"/>
                <a:gd name="T51" fmla="*/ 90 h 977"/>
                <a:gd name="T52" fmla="*/ 43 w 512"/>
                <a:gd name="T53" fmla="*/ 87 h 977"/>
                <a:gd name="T54" fmla="*/ 44 w 512"/>
                <a:gd name="T55" fmla="*/ 85 h 977"/>
                <a:gd name="T56" fmla="*/ 46 w 512"/>
                <a:gd name="T57" fmla="*/ 82 h 977"/>
                <a:gd name="T58" fmla="*/ 47 w 512"/>
                <a:gd name="T59" fmla="*/ 80 h 977"/>
                <a:gd name="T60" fmla="*/ 50 w 512"/>
                <a:gd name="T61" fmla="*/ 75 h 977"/>
                <a:gd name="T62" fmla="*/ 55 w 512"/>
                <a:gd name="T63" fmla="*/ 66 h 977"/>
                <a:gd name="T64" fmla="*/ 59 w 512"/>
                <a:gd name="T65" fmla="*/ 53 h 977"/>
                <a:gd name="T66" fmla="*/ 63 w 512"/>
                <a:gd name="T67" fmla="*/ 37 h 977"/>
                <a:gd name="T68" fmla="*/ 64 w 512"/>
                <a:gd name="T69" fmla="*/ 25 h 977"/>
                <a:gd name="T70" fmla="*/ 64 w 512"/>
                <a:gd name="T71" fmla="*/ 19 h 977"/>
                <a:gd name="T72" fmla="*/ 61 w 512"/>
                <a:gd name="T73" fmla="*/ 13 h 977"/>
                <a:gd name="T74" fmla="*/ 57 w 512"/>
                <a:gd name="T75" fmla="*/ 9 h 977"/>
                <a:gd name="T76" fmla="*/ 51 w 512"/>
                <a:gd name="T77" fmla="*/ 5 h 977"/>
                <a:gd name="T78" fmla="*/ 45 w 512"/>
                <a:gd name="T79" fmla="*/ 2 h 977"/>
                <a:gd name="T80" fmla="*/ 38 w 512"/>
                <a:gd name="T81" fmla="*/ 0 h 977"/>
                <a:gd name="T82" fmla="*/ 31 w 512"/>
                <a:gd name="T83" fmla="*/ 0 h 9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12" h="977">
                  <a:moveTo>
                    <a:pt x="220" y="0"/>
                  </a:moveTo>
                  <a:lnTo>
                    <a:pt x="180" y="9"/>
                  </a:lnTo>
                  <a:lnTo>
                    <a:pt x="144" y="22"/>
                  </a:lnTo>
                  <a:lnTo>
                    <a:pt x="111" y="37"/>
                  </a:lnTo>
                  <a:lnTo>
                    <a:pt x="83" y="54"/>
                  </a:lnTo>
                  <a:lnTo>
                    <a:pt x="59" y="74"/>
                  </a:lnTo>
                  <a:lnTo>
                    <a:pt x="38" y="95"/>
                  </a:lnTo>
                  <a:lnTo>
                    <a:pt x="22" y="118"/>
                  </a:lnTo>
                  <a:lnTo>
                    <a:pt x="11" y="144"/>
                  </a:lnTo>
                  <a:lnTo>
                    <a:pt x="4" y="169"/>
                  </a:lnTo>
                  <a:lnTo>
                    <a:pt x="0" y="197"/>
                  </a:lnTo>
                  <a:lnTo>
                    <a:pt x="2" y="226"/>
                  </a:lnTo>
                  <a:lnTo>
                    <a:pt x="8" y="256"/>
                  </a:lnTo>
                  <a:lnTo>
                    <a:pt x="20" y="286"/>
                  </a:lnTo>
                  <a:lnTo>
                    <a:pt x="35" y="315"/>
                  </a:lnTo>
                  <a:lnTo>
                    <a:pt x="55" y="347"/>
                  </a:lnTo>
                  <a:lnTo>
                    <a:pt x="81" y="378"/>
                  </a:lnTo>
                  <a:lnTo>
                    <a:pt x="89" y="446"/>
                  </a:lnTo>
                  <a:lnTo>
                    <a:pt x="97" y="515"/>
                  </a:lnTo>
                  <a:lnTo>
                    <a:pt x="105" y="583"/>
                  </a:lnTo>
                  <a:lnTo>
                    <a:pt x="113" y="652"/>
                  </a:lnTo>
                  <a:lnTo>
                    <a:pt x="114" y="669"/>
                  </a:lnTo>
                  <a:lnTo>
                    <a:pt x="117" y="685"/>
                  </a:lnTo>
                  <a:lnTo>
                    <a:pt x="118" y="703"/>
                  </a:lnTo>
                  <a:lnTo>
                    <a:pt x="119" y="720"/>
                  </a:lnTo>
                  <a:lnTo>
                    <a:pt x="115" y="767"/>
                  </a:lnTo>
                  <a:lnTo>
                    <a:pt x="112" y="814"/>
                  </a:lnTo>
                  <a:lnTo>
                    <a:pt x="108" y="862"/>
                  </a:lnTo>
                  <a:lnTo>
                    <a:pt x="105" y="909"/>
                  </a:lnTo>
                  <a:lnTo>
                    <a:pt x="111" y="922"/>
                  </a:lnTo>
                  <a:lnTo>
                    <a:pt x="118" y="934"/>
                  </a:lnTo>
                  <a:lnTo>
                    <a:pt x="123" y="948"/>
                  </a:lnTo>
                  <a:lnTo>
                    <a:pt x="129" y="961"/>
                  </a:lnTo>
                  <a:lnTo>
                    <a:pt x="145" y="963"/>
                  </a:lnTo>
                  <a:lnTo>
                    <a:pt x="161" y="964"/>
                  </a:lnTo>
                  <a:lnTo>
                    <a:pt x="178" y="966"/>
                  </a:lnTo>
                  <a:lnTo>
                    <a:pt x="194" y="969"/>
                  </a:lnTo>
                  <a:lnTo>
                    <a:pt x="209" y="970"/>
                  </a:lnTo>
                  <a:lnTo>
                    <a:pt x="225" y="972"/>
                  </a:lnTo>
                  <a:lnTo>
                    <a:pt x="241" y="975"/>
                  </a:lnTo>
                  <a:lnTo>
                    <a:pt x="257" y="977"/>
                  </a:lnTo>
                  <a:lnTo>
                    <a:pt x="265" y="968"/>
                  </a:lnTo>
                  <a:lnTo>
                    <a:pt x="272" y="958"/>
                  </a:lnTo>
                  <a:lnTo>
                    <a:pt x="280" y="949"/>
                  </a:lnTo>
                  <a:lnTo>
                    <a:pt x="287" y="940"/>
                  </a:lnTo>
                  <a:lnTo>
                    <a:pt x="294" y="900"/>
                  </a:lnTo>
                  <a:lnTo>
                    <a:pt x="301" y="859"/>
                  </a:lnTo>
                  <a:lnTo>
                    <a:pt x="307" y="820"/>
                  </a:lnTo>
                  <a:lnTo>
                    <a:pt x="314" y="780"/>
                  </a:lnTo>
                  <a:lnTo>
                    <a:pt x="319" y="761"/>
                  </a:lnTo>
                  <a:lnTo>
                    <a:pt x="326" y="743"/>
                  </a:lnTo>
                  <a:lnTo>
                    <a:pt x="332" y="726"/>
                  </a:lnTo>
                  <a:lnTo>
                    <a:pt x="338" y="707"/>
                  </a:lnTo>
                  <a:lnTo>
                    <a:pt x="342" y="698"/>
                  </a:lnTo>
                  <a:lnTo>
                    <a:pt x="347" y="690"/>
                  </a:lnTo>
                  <a:lnTo>
                    <a:pt x="352" y="681"/>
                  </a:lnTo>
                  <a:lnTo>
                    <a:pt x="357" y="673"/>
                  </a:lnTo>
                  <a:lnTo>
                    <a:pt x="362" y="663"/>
                  </a:lnTo>
                  <a:lnTo>
                    <a:pt x="367" y="655"/>
                  </a:lnTo>
                  <a:lnTo>
                    <a:pt x="372" y="646"/>
                  </a:lnTo>
                  <a:lnTo>
                    <a:pt x="377" y="637"/>
                  </a:lnTo>
                  <a:lnTo>
                    <a:pt x="395" y="606"/>
                  </a:lnTo>
                  <a:lnTo>
                    <a:pt x="415" y="570"/>
                  </a:lnTo>
                  <a:lnTo>
                    <a:pt x="435" y="530"/>
                  </a:lnTo>
                  <a:lnTo>
                    <a:pt x="454" y="483"/>
                  </a:lnTo>
                  <a:lnTo>
                    <a:pt x="471" y="430"/>
                  </a:lnTo>
                  <a:lnTo>
                    <a:pt x="486" y="370"/>
                  </a:lnTo>
                  <a:lnTo>
                    <a:pt x="499" y="303"/>
                  </a:lnTo>
                  <a:lnTo>
                    <a:pt x="507" y="229"/>
                  </a:lnTo>
                  <a:lnTo>
                    <a:pt x="512" y="203"/>
                  </a:lnTo>
                  <a:lnTo>
                    <a:pt x="511" y="177"/>
                  </a:lnTo>
                  <a:lnTo>
                    <a:pt x="506" y="153"/>
                  </a:lnTo>
                  <a:lnTo>
                    <a:pt x="497" y="130"/>
                  </a:lnTo>
                  <a:lnTo>
                    <a:pt x="485" y="109"/>
                  </a:lnTo>
                  <a:lnTo>
                    <a:pt x="469" y="90"/>
                  </a:lnTo>
                  <a:lnTo>
                    <a:pt x="451" y="72"/>
                  </a:lnTo>
                  <a:lnTo>
                    <a:pt x="430" y="56"/>
                  </a:lnTo>
                  <a:lnTo>
                    <a:pt x="407" y="42"/>
                  </a:lnTo>
                  <a:lnTo>
                    <a:pt x="383" y="30"/>
                  </a:lnTo>
                  <a:lnTo>
                    <a:pt x="356" y="19"/>
                  </a:lnTo>
                  <a:lnTo>
                    <a:pt x="330" y="11"/>
                  </a:lnTo>
                  <a:lnTo>
                    <a:pt x="302" y="6"/>
                  </a:lnTo>
                  <a:lnTo>
                    <a:pt x="274" y="1"/>
                  </a:lnTo>
                  <a:lnTo>
                    <a:pt x="247" y="0"/>
                  </a:lnTo>
                  <a:lnTo>
                    <a:pt x="220"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87" name="Freeform 212"/>
            <p:cNvSpPr>
              <a:spLocks noChangeAspect="1"/>
            </p:cNvSpPr>
            <p:nvPr/>
          </p:nvSpPr>
          <p:spPr bwMode="auto">
            <a:xfrm>
              <a:off x="2749" y="2231"/>
              <a:ext cx="234" cy="482"/>
            </a:xfrm>
            <a:custGeom>
              <a:avLst/>
              <a:gdLst>
                <a:gd name="T0" fmla="*/ 21 w 469"/>
                <a:gd name="T1" fmla="*/ 2 h 964"/>
                <a:gd name="T2" fmla="*/ 13 w 469"/>
                <a:gd name="T3" fmla="*/ 5 h 964"/>
                <a:gd name="T4" fmla="*/ 6 w 469"/>
                <a:gd name="T5" fmla="*/ 9 h 964"/>
                <a:gd name="T6" fmla="*/ 2 w 469"/>
                <a:gd name="T7" fmla="*/ 14 h 964"/>
                <a:gd name="T8" fmla="*/ 0 w 469"/>
                <a:gd name="T9" fmla="*/ 21 h 964"/>
                <a:gd name="T10" fmla="*/ 0 w 469"/>
                <a:gd name="T11" fmla="*/ 27 h 964"/>
                <a:gd name="T12" fmla="*/ 2 w 469"/>
                <a:gd name="T13" fmla="*/ 34 h 964"/>
                <a:gd name="T14" fmla="*/ 7 w 469"/>
                <a:gd name="T15" fmla="*/ 40 h 964"/>
                <a:gd name="T16" fmla="*/ 11 w 469"/>
                <a:gd name="T17" fmla="*/ 53 h 964"/>
                <a:gd name="T18" fmla="*/ 12 w 469"/>
                <a:gd name="T19" fmla="*/ 71 h 964"/>
                <a:gd name="T20" fmla="*/ 13 w 469"/>
                <a:gd name="T21" fmla="*/ 83 h 964"/>
                <a:gd name="T22" fmla="*/ 13 w 469"/>
                <a:gd name="T23" fmla="*/ 87 h 964"/>
                <a:gd name="T24" fmla="*/ 13 w 469"/>
                <a:gd name="T25" fmla="*/ 95 h 964"/>
                <a:gd name="T26" fmla="*/ 12 w 469"/>
                <a:gd name="T27" fmla="*/ 107 h 964"/>
                <a:gd name="T28" fmla="*/ 12 w 469"/>
                <a:gd name="T29" fmla="*/ 114 h 964"/>
                <a:gd name="T30" fmla="*/ 13 w 469"/>
                <a:gd name="T31" fmla="*/ 117 h 964"/>
                <a:gd name="T32" fmla="*/ 16 w 469"/>
                <a:gd name="T33" fmla="*/ 119 h 964"/>
                <a:gd name="T34" fmla="*/ 19 w 469"/>
                <a:gd name="T35" fmla="*/ 120 h 964"/>
                <a:gd name="T36" fmla="*/ 23 w 469"/>
                <a:gd name="T37" fmla="*/ 120 h 964"/>
                <a:gd name="T38" fmla="*/ 26 w 469"/>
                <a:gd name="T39" fmla="*/ 121 h 964"/>
                <a:gd name="T40" fmla="*/ 29 w 469"/>
                <a:gd name="T41" fmla="*/ 120 h 964"/>
                <a:gd name="T42" fmla="*/ 31 w 469"/>
                <a:gd name="T43" fmla="*/ 117 h 964"/>
                <a:gd name="T44" fmla="*/ 32 w 469"/>
                <a:gd name="T45" fmla="*/ 111 h 964"/>
                <a:gd name="T46" fmla="*/ 34 w 469"/>
                <a:gd name="T47" fmla="*/ 101 h 964"/>
                <a:gd name="T48" fmla="*/ 35 w 469"/>
                <a:gd name="T49" fmla="*/ 94 h 964"/>
                <a:gd name="T50" fmla="*/ 37 w 469"/>
                <a:gd name="T51" fmla="*/ 90 h 964"/>
                <a:gd name="T52" fmla="*/ 38 w 469"/>
                <a:gd name="T53" fmla="*/ 86 h 964"/>
                <a:gd name="T54" fmla="*/ 39 w 469"/>
                <a:gd name="T55" fmla="*/ 84 h 964"/>
                <a:gd name="T56" fmla="*/ 40 w 469"/>
                <a:gd name="T57" fmla="*/ 82 h 964"/>
                <a:gd name="T58" fmla="*/ 41 w 469"/>
                <a:gd name="T59" fmla="*/ 80 h 964"/>
                <a:gd name="T60" fmla="*/ 44 w 469"/>
                <a:gd name="T61" fmla="*/ 75 h 964"/>
                <a:gd name="T62" fmla="*/ 48 w 469"/>
                <a:gd name="T63" fmla="*/ 65 h 964"/>
                <a:gd name="T64" fmla="*/ 53 w 469"/>
                <a:gd name="T65" fmla="*/ 53 h 964"/>
                <a:gd name="T66" fmla="*/ 56 w 469"/>
                <a:gd name="T67" fmla="*/ 37 h 964"/>
                <a:gd name="T68" fmla="*/ 58 w 469"/>
                <a:gd name="T69" fmla="*/ 25 h 964"/>
                <a:gd name="T70" fmla="*/ 58 w 469"/>
                <a:gd name="T71" fmla="*/ 19 h 964"/>
                <a:gd name="T72" fmla="*/ 56 w 469"/>
                <a:gd name="T73" fmla="*/ 14 h 964"/>
                <a:gd name="T74" fmla="*/ 52 w 469"/>
                <a:gd name="T75" fmla="*/ 10 h 964"/>
                <a:gd name="T76" fmla="*/ 48 w 469"/>
                <a:gd name="T77" fmla="*/ 6 h 964"/>
                <a:gd name="T78" fmla="*/ 42 w 469"/>
                <a:gd name="T79" fmla="*/ 3 h 964"/>
                <a:gd name="T80" fmla="*/ 35 w 469"/>
                <a:gd name="T81" fmla="*/ 1 h 964"/>
                <a:gd name="T82" fmla="*/ 29 w 469"/>
                <a:gd name="T83" fmla="*/ 0 h 9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69" h="964">
                  <a:moveTo>
                    <a:pt x="211" y="0"/>
                  </a:moveTo>
                  <a:lnTo>
                    <a:pt x="171" y="10"/>
                  </a:lnTo>
                  <a:lnTo>
                    <a:pt x="135" y="21"/>
                  </a:lnTo>
                  <a:lnTo>
                    <a:pt x="104" y="35"/>
                  </a:lnTo>
                  <a:lnTo>
                    <a:pt x="76" y="51"/>
                  </a:lnTo>
                  <a:lnTo>
                    <a:pt x="52" y="70"/>
                  </a:lnTo>
                  <a:lnTo>
                    <a:pt x="33" y="90"/>
                  </a:lnTo>
                  <a:lnTo>
                    <a:pt x="19" y="112"/>
                  </a:lnTo>
                  <a:lnTo>
                    <a:pt x="8" y="135"/>
                  </a:lnTo>
                  <a:lnTo>
                    <a:pt x="2" y="161"/>
                  </a:lnTo>
                  <a:lnTo>
                    <a:pt x="0" y="186"/>
                  </a:lnTo>
                  <a:lnTo>
                    <a:pt x="4" y="211"/>
                  </a:lnTo>
                  <a:lnTo>
                    <a:pt x="10" y="238"/>
                  </a:lnTo>
                  <a:lnTo>
                    <a:pt x="22" y="265"/>
                  </a:lnTo>
                  <a:lnTo>
                    <a:pt x="38" y="292"/>
                  </a:lnTo>
                  <a:lnTo>
                    <a:pt x="58" y="318"/>
                  </a:lnTo>
                  <a:lnTo>
                    <a:pt x="83" y="345"/>
                  </a:lnTo>
                  <a:lnTo>
                    <a:pt x="89" y="420"/>
                  </a:lnTo>
                  <a:lnTo>
                    <a:pt x="93" y="494"/>
                  </a:lnTo>
                  <a:lnTo>
                    <a:pt x="99" y="568"/>
                  </a:lnTo>
                  <a:lnTo>
                    <a:pt x="104" y="643"/>
                  </a:lnTo>
                  <a:lnTo>
                    <a:pt x="105" y="661"/>
                  </a:lnTo>
                  <a:lnTo>
                    <a:pt x="106" y="677"/>
                  </a:lnTo>
                  <a:lnTo>
                    <a:pt x="107" y="694"/>
                  </a:lnTo>
                  <a:lnTo>
                    <a:pt x="108" y="711"/>
                  </a:lnTo>
                  <a:lnTo>
                    <a:pt x="104" y="759"/>
                  </a:lnTo>
                  <a:lnTo>
                    <a:pt x="100" y="805"/>
                  </a:lnTo>
                  <a:lnTo>
                    <a:pt x="97" y="852"/>
                  </a:lnTo>
                  <a:lnTo>
                    <a:pt x="93" y="898"/>
                  </a:lnTo>
                  <a:lnTo>
                    <a:pt x="99" y="911"/>
                  </a:lnTo>
                  <a:lnTo>
                    <a:pt x="104" y="923"/>
                  </a:lnTo>
                  <a:lnTo>
                    <a:pt x="110" y="936"/>
                  </a:lnTo>
                  <a:lnTo>
                    <a:pt x="114" y="949"/>
                  </a:lnTo>
                  <a:lnTo>
                    <a:pt x="128" y="951"/>
                  </a:lnTo>
                  <a:lnTo>
                    <a:pt x="143" y="953"/>
                  </a:lnTo>
                  <a:lnTo>
                    <a:pt x="157" y="954"/>
                  </a:lnTo>
                  <a:lnTo>
                    <a:pt x="172" y="957"/>
                  </a:lnTo>
                  <a:lnTo>
                    <a:pt x="186" y="958"/>
                  </a:lnTo>
                  <a:lnTo>
                    <a:pt x="199" y="960"/>
                  </a:lnTo>
                  <a:lnTo>
                    <a:pt x="214" y="961"/>
                  </a:lnTo>
                  <a:lnTo>
                    <a:pt x="228" y="964"/>
                  </a:lnTo>
                  <a:lnTo>
                    <a:pt x="235" y="954"/>
                  </a:lnTo>
                  <a:lnTo>
                    <a:pt x="242" y="945"/>
                  </a:lnTo>
                  <a:lnTo>
                    <a:pt x="249" y="936"/>
                  </a:lnTo>
                  <a:lnTo>
                    <a:pt x="256" y="927"/>
                  </a:lnTo>
                  <a:lnTo>
                    <a:pt x="262" y="886"/>
                  </a:lnTo>
                  <a:lnTo>
                    <a:pt x="269" y="847"/>
                  </a:lnTo>
                  <a:lnTo>
                    <a:pt x="274" y="807"/>
                  </a:lnTo>
                  <a:lnTo>
                    <a:pt x="280" y="768"/>
                  </a:lnTo>
                  <a:lnTo>
                    <a:pt x="286" y="749"/>
                  </a:lnTo>
                  <a:lnTo>
                    <a:pt x="292" y="732"/>
                  </a:lnTo>
                  <a:lnTo>
                    <a:pt x="297" y="714"/>
                  </a:lnTo>
                  <a:lnTo>
                    <a:pt x="303" y="696"/>
                  </a:lnTo>
                  <a:lnTo>
                    <a:pt x="308" y="687"/>
                  </a:lnTo>
                  <a:lnTo>
                    <a:pt x="312" y="678"/>
                  </a:lnTo>
                  <a:lnTo>
                    <a:pt x="317" y="670"/>
                  </a:lnTo>
                  <a:lnTo>
                    <a:pt x="321" y="661"/>
                  </a:lnTo>
                  <a:lnTo>
                    <a:pt x="325" y="653"/>
                  </a:lnTo>
                  <a:lnTo>
                    <a:pt x="330" y="643"/>
                  </a:lnTo>
                  <a:lnTo>
                    <a:pt x="334" y="635"/>
                  </a:lnTo>
                  <a:lnTo>
                    <a:pt x="339" y="626"/>
                  </a:lnTo>
                  <a:lnTo>
                    <a:pt x="355" y="596"/>
                  </a:lnTo>
                  <a:lnTo>
                    <a:pt x="372" y="560"/>
                  </a:lnTo>
                  <a:lnTo>
                    <a:pt x="391" y="519"/>
                  </a:lnTo>
                  <a:lnTo>
                    <a:pt x="408" y="472"/>
                  </a:lnTo>
                  <a:lnTo>
                    <a:pt x="424" y="420"/>
                  </a:lnTo>
                  <a:lnTo>
                    <a:pt x="439" y="360"/>
                  </a:lnTo>
                  <a:lnTo>
                    <a:pt x="452" y="294"/>
                  </a:lnTo>
                  <a:lnTo>
                    <a:pt x="461" y="222"/>
                  </a:lnTo>
                  <a:lnTo>
                    <a:pt x="468" y="197"/>
                  </a:lnTo>
                  <a:lnTo>
                    <a:pt x="469" y="173"/>
                  </a:lnTo>
                  <a:lnTo>
                    <a:pt x="467" y="151"/>
                  </a:lnTo>
                  <a:lnTo>
                    <a:pt x="461" y="130"/>
                  </a:lnTo>
                  <a:lnTo>
                    <a:pt x="451" y="110"/>
                  </a:lnTo>
                  <a:lnTo>
                    <a:pt x="438" y="91"/>
                  </a:lnTo>
                  <a:lnTo>
                    <a:pt x="422" y="74"/>
                  </a:lnTo>
                  <a:lnTo>
                    <a:pt x="403" y="58"/>
                  </a:lnTo>
                  <a:lnTo>
                    <a:pt x="384" y="44"/>
                  </a:lnTo>
                  <a:lnTo>
                    <a:pt x="361" y="32"/>
                  </a:lnTo>
                  <a:lnTo>
                    <a:pt x="338" y="21"/>
                  </a:lnTo>
                  <a:lnTo>
                    <a:pt x="312" y="13"/>
                  </a:lnTo>
                  <a:lnTo>
                    <a:pt x="287" y="6"/>
                  </a:lnTo>
                  <a:lnTo>
                    <a:pt x="262" y="3"/>
                  </a:lnTo>
                  <a:lnTo>
                    <a:pt x="236" y="0"/>
                  </a:lnTo>
                  <a:lnTo>
                    <a:pt x="211"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88" name="Freeform 213"/>
            <p:cNvSpPr>
              <a:spLocks noChangeAspect="1"/>
            </p:cNvSpPr>
            <p:nvPr/>
          </p:nvSpPr>
          <p:spPr bwMode="auto">
            <a:xfrm>
              <a:off x="2760" y="2237"/>
              <a:ext cx="214" cy="475"/>
            </a:xfrm>
            <a:custGeom>
              <a:avLst/>
              <a:gdLst>
                <a:gd name="T0" fmla="*/ 20 w 429"/>
                <a:gd name="T1" fmla="*/ 1 h 951"/>
                <a:gd name="T2" fmla="*/ 11 w 429"/>
                <a:gd name="T3" fmla="*/ 4 h 951"/>
                <a:gd name="T4" fmla="*/ 5 w 429"/>
                <a:gd name="T5" fmla="*/ 8 h 951"/>
                <a:gd name="T6" fmla="*/ 1 w 429"/>
                <a:gd name="T7" fmla="*/ 13 h 951"/>
                <a:gd name="T8" fmla="*/ 0 w 429"/>
                <a:gd name="T9" fmla="*/ 18 h 951"/>
                <a:gd name="T10" fmla="*/ 0 w 429"/>
                <a:gd name="T11" fmla="*/ 24 h 951"/>
                <a:gd name="T12" fmla="*/ 2 w 429"/>
                <a:gd name="T13" fmla="*/ 30 h 951"/>
                <a:gd name="T14" fmla="*/ 7 w 429"/>
                <a:gd name="T15" fmla="*/ 36 h 951"/>
                <a:gd name="T16" fmla="*/ 10 w 429"/>
                <a:gd name="T17" fmla="*/ 49 h 951"/>
                <a:gd name="T18" fmla="*/ 11 w 429"/>
                <a:gd name="T19" fmla="*/ 69 h 951"/>
                <a:gd name="T20" fmla="*/ 11 w 429"/>
                <a:gd name="T21" fmla="*/ 81 h 951"/>
                <a:gd name="T22" fmla="*/ 12 w 429"/>
                <a:gd name="T23" fmla="*/ 85 h 951"/>
                <a:gd name="T24" fmla="*/ 11 w 429"/>
                <a:gd name="T25" fmla="*/ 93 h 951"/>
                <a:gd name="T26" fmla="*/ 10 w 429"/>
                <a:gd name="T27" fmla="*/ 105 h 951"/>
                <a:gd name="T28" fmla="*/ 10 w 429"/>
                <a:gd name="T29" fmla="*/ 112 h 951"/>
                <a:gd name="T30" fmla="*/ 11 w 429"/>
                <a:gd name="T31" fmla="*/ 115 h 951"/>
                <a:gd name="T32" fmla="*/ 13 w 429"/>
                <a:gd name="T33" fmla="*/ 117 h 951"/>
                <a:gd name="T34" fmla="*/ 17 w 429"/>
                <a:gd name="T35" fmla="*/ 117 h 951"/>
                <a:gd name="T36" fmla="*/ 20 w 429"/>
                <a:gd name="T37" fmla="*/ 118 h 951"/>
                <a:gd name="T38" fmla="*/ 23 w 429"/>
                <a:gd name="T39" fmla="*/ 118 h 951"/>
                <a:gd name="T40" fmla="*/ 25 w 429"/>
                <a:gd name="T41" fmla="*/ 117 h 951"/>
                <a:gd name="T42" fmla="*/ 27 w 429"/>
                <a:gd name="T43" fmla="*/ 115 h 951"/>
                <a:gd name="T44" fmla="*/ 28 w 429"/>
                <a:gd name="T45" fmla="*/ 109 h 951"/>
                <a:gd name="T46" fmla="*/ 30 w 429"/>
                <a:gd name="T47" fmla="*/ 99 h 951"/>
                <a:gd name="T48" fmla="*/ 31 w 429"/>
                <a:gd name="T49" fmla="*/ 92 h 951"/>
                <a:gd name="T50" fmla="*/ 33 w 429"/>
                <a:gd name="T51" fmla="*/ 87 h 951"/>
                <a:gd name="T52" fmla="*/ 34 w 429"/>
                <a:gd name="T53" fmla="*/ 83 h 951"/>
                <a:gd name="T54" fmla="*/ 36 w 429"/>
                <a:gd name="T55" fmla="*/ 79 h 951"/>
                <a:gd name="T56" fmla="*/ 39 w 429"/>
                <a:gd name="T57" fmla="*/ 73 h 951"/>
                <a:gd name="T58" fmla="*/ 43 w 429"/>
                <a:gd name="T59" fmla="*/ 63 h 951"/>
                <a:gd name="T60" fmla="*/ 47 w 429"/>
                <a:gd name="T61" fmla="*/ 51 h 951"/>
                <a:gd name="T62" fmla="*/ 50 w 429"/>
                <a:gd name="T63" fmla="*/ 35 h 951"/>
                <a:gd name="T64" fmla="*/ 52 w 429"/>
                <a:gd name="T65" fmla="*/ 23 h 951"/>
                <a:gd name="T66" fmla="*/ 53 w 429"/>
                <a:gd name="T67" fmla="*/ 18 h 951"/>
                <a:gd name="T68" fmla="*/ 52 w 429"/>
                <a:gd name="T69" fmla="*/ 13 h 951"/>
                <a:gd name="T70" fmla="*/ 49 w 429"/>
                <a:gd name="T71" fmla="*/ 9 h 951"/>
                <a:gd name="T72" fmla="*/ 44 w 429"/>
                <a:gd name="T73" fmla="*/ 5 h 951"/>
                <a:gd name="T74" fmla="*/ 39 w 429"/>
                <a:gd name="T75" fmla="*/ 3 h 951"/>
                <a:gd name="T76" fmla="*/ 34 w 429"/>
                <a:gd name="T77" fmla="*/ 1 h 951"/>
                <a:gd name="T78" fmla="*/ 27 w 429"/>
                <a:gd name="T79" fmla="*/ 0 h 9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9" h="951">
                  <a:moveTo>
                    <a:pt x="200" y="0"/>
                  </a:moveTo>
                  <a:lnTo>
                    <a:pt x="161" y="8"/>
                  </a:lnTo>
                  <a:lnTo>
                    <a:pt x="126" y="20"/>
                  </a:lnTo>
                  <a:lnTo>
                    <a:pt x="94" y="32"/>
                  </a:lnTo>
                  <a:lnTo>
                    <a:pt x="68" y="48"/>
                  </a:lnTo>
                  <a:lnTo>
                    <a:pt x="46" y="66"/>
                  </a:lnTo>
                  <a:lnTo>
                    <a:pt x="29" y="85"/>
                  </a:lnTo>
                  <a:lnTo>
                    <a:pt x="15" y="106"/>
                  </a:lnTo>
                  <a:lnTo>
                    <a:pt x="6" y="128"/>
                  </a:lnTo>
                  <a:lnTo>
                    <a:pt x="1" y="150"/>
                  </a:lnTo>
                  <a:lnTo>
                    <a:pt x="0" y="174"/>
                  </a:lnTo>
                  <a:lnTo>
                    <a:pt x="3" y="197"/>
                  </a:lnTo>
                  <a:lnTo>
                    <a:pt x="11" y="221"/>
                  </a:lnTo>
                  <a:lnTo>
                    <a:pt x="23" y="244"/>
                  </a:lnTo>
                  <a:lnTo>
                    <a:pt x="39" y="268"/>
                  </a:lnTo>
                  <a:lnTo>
                    <a:pt x="60" y="290"/>
                  </a:lnTo>
                  <a:lnTo>
                    <a:pt x="84" y="312"/>
                  </a:lnTo>
                  <a:lnTo>
                    <a:pt x="86" y="393"/>
                  </a:lnTo>
                  <a:lnTo>
                    <a:pt x="89" y="474"/>
                  </a:lnTo>
                  <a:lnTo>
                    <a:pt x="91" y="554"/>
                  </a:lnTo>
                  <a:lnTo>
                    <a:pt x="93" y="635"/>
                  </a:lnTo>
                  <a:lnTo>
                    <a:pt x="94" y="652"/>
                  </a:lnTo>
                  <a:lnTo>
                    <a:pt x="96" y="668"/>
                  </a:lnTo>
                  <a:lnTo>
                    <a:pt x="96" y="686"/>
                  </a:lnTo>
                  <a:lnTo>
                    <a:pt x="97" y="703"/>
                  </a:lnTo>
                  <a:lnTo>
                    <a:pt x="92" y="749"/>
                  </a:lnTo>
                  <a:lnTo>
                    <a:pt x="89" y="795"/>
                  </a:lnTo>
                  <a:lnTo>
                    <a:pt x="85" y="842"/>
                  </a:lnTo>
                  <a:lnTo>
                    <a:pt x="81" y="888"/>
                  </a:lnTo>
                  <a:lnTo>
                    <a:pt x="85" y="901"/>
                  </a:lnTo>
                  <a:lnTo>
                    <a:pt x="90" y="913"/>
                  </a:lnTo>
                  <a:lnTo>
                    <a:pt x="93" y="925"/>
                  </a:lnTo>
                  <a:lnTo>
                    <a:pt x="98" y="938"/>
                  </a:lnTo>
                  <a:lnTo>
                    <a:pt x="111" y="939"/>
                  </a:lnTo>
                  <a:lnTo>
                    <a:pt x="123" y="941"/>
                  </a:lnTo>
                  <a:lnTo>
                    <a:pt x="136" y="942"/>
                  </a:lnTo>
                  <a:lnTo>
                    <a:pt x="149" y="944"/>
                  </a:lnTo>
                  <a:lnTo>
                    <a:pt x="161" y="946"/>
                  </a:lnTo>
                  <a:lnTo>
                    <a:pt x="174" y="947"/>
                  </a:lnTo>
                  <a:lnTo>
                    <a:pt x="187" y="949"/>
                  </a:lnTo>
                  <a:lnTo>
                    <a:pt x="199" y="951"/>
                  </a:lnTo>
                  <a:lnTo>
                    <a:pt x="205" y="941"/>
                  </a:lnTo>
                  <a:lnTo>
                    <a:pt x="212" y="932"/>
                  </a:lnTo>
                  <a:lnTo>
                    <a:pt x="218" y="923"/>
                  </a:lnTo>
                  <a:lnTo>
                    <a:pt x="223" y="914"/>
                  </a:lnTo>
                  <a:lnTo>
                    <a:pt x="229" y="874"/>
                  </a:lnTo>
                  <a:lnTo>
                    <a:pt x="236" y="834"/>
                  </a:lnTo>
                  <a:lnTo>
                    <a:pt x="242" y="795"/>
                  </a:lnTo>
                  <a:lnTo>
                    <a:pt x="248" y="756"/>
                  </a:lnTo>
                  <a:lnTo>
                    <a:pt x="253" y="737"/>
                  </a:lnTo>
                  <a:lnTo>
                    <a:pt x="258" y="720"/>
                  </a:lnTo>
                  <a:lnTo>
                    <a:pt x="264" y="703"/>
                  </a:lnTo>
                  <a:lnTo>
                    <a:pt x="268" y="684"/>
                  </a:lnTo>
                  <a:lnTo>
                    <a:pt x="276" y="667"/>
                  </a:lnTo>
                  <a:lnTo>
                    <a:pt x="286" y="650"/>
                  </a:lnTo>
                  <a:lnTo>
                    <a:pt x="294" y="633"/>
                  </a:lnTo>
                  <a:lnTo>
                    <a:pt x="302" y="615"/>
                  </a:lnTo>
                  <a:lnTo>
                    <a:pt x="316" y="585"/>
                  </a:lnTo>
                  <a:lnTo>
                    <a:pt x="331" y="550"/>
                  </a:lnTo>
                  <a:lnTo>
                    <a:pt x="347" y="508"/>
                  </a:lnTo>
                  <a:lnTo>
                    <a:pt x="362" y="462"/>
                  </a:lnTo>
                  <a:lnTo>
                    <a:pt x="377" y="410"/>
                  </a:lnTo>
                  <a:lnTo>
                    <a:pt x="391" y="351"/>
                  </a:lnTo>
                  <a:lnTo>
                    <a:pt x="403" y="286"/>
                  </a:lnTo>
                  <a:lnTo>
                    <a:pt x="414" y="213"/>
                  </a:lnTo>
                  <a:lnTo>
                    <a:pt x="423" y="191"/>
                  </a:lnTo>
                  <a:lnTo>
                    <a:pt x="427" y="171"/>
                  </a:lnTo>
                  <a:lnTo>
                    <a:pt x="429" y="150"/>
                  </a:lnTo>
                  <a:lnTo>
                    <a:pt x="424" y="129"/>
                  </a:lnTo>
                  <a:lnTo>
                    <a:pt x="417" y="111"/>
                  </a:lnTo>
                  <a:lnTo>
                    <a:pt x="407" y="93"/>
                  </a:lnTo>
                  <a:lnTo>
                    <a:pt x="393" y="76"/>
                  </a:lnTo>
                  <a:lnTo>
                    <a:pt x="378" y="61"/>
                  </a:lnTo>
                  <a:lnTo>
                    <a:pt x="359" y="47"/>
                  </a:lnTo>
                  <a:lnTo>
                    <a:pt x="339" y="35"/>
                  </a:lnTo>
                  <a:lnTo>
                    <a:pt x="318" y="24"/>
                  </a:lnTo>
                  <a:lnTo>
                    <a:pt x="295" y="15"/>
                  </a:lnTo>
                  <a:lnTo>
                    <a:pt x="272" y="8"/>
                  </a:lnTo>
                  <a:lnTo>
                    <a:pt x="248" y="3"/>
                  </a:lnTo>
                  <a:lnTo>
                    <a:pt x="223" y="0"/>
                  </a:lnTo>
                  <a:lnTo>
                    <a:pt x="200"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89" name="Freeform 214"/>
            <p:cNvSpPr>
              <a:spLocks noChangeAspect="1"/>
            </p:cNvSpPr>
            <p:nvPr/>
          </p:nvSpPr>
          <p:spPr bwMode="auto">
            <a:xfrm>
              <a:off x="2771" y="2243"/>
              <a:ext cx="195" cy="469"/>
            </a:xfrm>
            <a:custGeom>
              <a:avLst/>
              <a:gdLst>
                <a:gd name="T0" fmla="*/ 19 w 389"/>
                <a:gd name="T1" fmla="*/ 1 h 936"/>
                <a:gd name="T2" fmla="*/ 11 w 389"/>
                <a:gd name="T3" fmla="*/ 4 h 936"/>
                <a:gd name="T4" fmla="*/ 5 w 389"/>
                <a:gd name="T5" fmla="*/ 8 h 936"/>
                <a:gd name="T6" fmla="*/ 2 w 389"/>
                <a:gd name="T7" fmla="*/ 13 h 936"/>
                <a:gd name="T8" fmla="*/ 0 w 389"/>
                <a:gd name="T9" fmla="*/ 18 h 936"/>
                <a:gd name="T10" fmla="*/ 1 w 389"/>
                <a:gd name="T11" fmla="*/ 23 h 936"/>
                <a:gd name="T12" fmla="*/ 4 w 389"/>
                <a:gd name="T13" fmla="*/ 28 h 936"/>
                <a:gd name="T14" fmla="*/ 8 w 389"/>
                <a:gd name="T15" fmla="*/ 33 h 936"/>
                <a:gd name="T16" fmla="*/ 11 w 389"/>
                <a:gd name="T17" fmla="*/ 46 h 936"/>
                <a:gd name="T18" fmla="*/ 11 w 389"/>
                <a:gd name="T19" fmla="*/ 68 h 936"/>
                <a:gd name="T20" fmla="*/ 11 w 389"/>
                <a:gd name="T21" fmla="*/ 81 h 936"/>
                <a:gd name="T22" fmla="*/ 11 w 389"/>
                <a:gd name="T23" fmla="*/ 85 h 936"/>
                <a:gd name="T24" fmla="*/ 11 w 389"/>
                <a:gd name="T25" fmla="*/ 93 h 936"/>
                <a:gd name="T26" fmla="*/ 10 w 389"/>
                <a:gd name="T27" fmla="*/ 104 h 936"/>
                <a:gd name="T28" fmla="*/ 9 w 389"/>
                <a:gd name="T29" fmla="*/ 112 h 936"/>
                <a:gd name="T30" fmla="*/ 10 w 389"/>
                <a:gd name="T31" fmla="*/ 115 h 936"/>
                <a:gd name="T32" fmla="*/ 12 w 389"/>
                <a:gd name="T33" fmla="*/ 116 h 936"/>
                <a:gd name="T34" fmla="*/ 15 w 389"/>
                <a:gd name="T35" fmla="*/ 117 h 936"/>
                <a:gd name="T36" fmla="*/ 18 w 389"/>
                <a:gd name="T37" fmla="*/ 117 h 936"/>
                <a:gd name="T38" fmla="*/ 20 w 389"/>
                <a:gd name="T39" fmla="*/ 118 h 936"/>
                <a:gd name="T40" fmla="*/ 22 w 389"/>
                <a:gd name="T41" fmla="*/ 116 h 936"/>
                <a:gd name="T42" fmla="*/ 24 w 389"/>
                <a:gd name="T43" fmla="*/ 114 h 936"/>
                <a:gd name="T44" fmla="*/ 25 w 389"/>
                <a:gd name="T45" fmla="*/ 108 h 936"/>
                <a:gd name="T46" fmla="*/ 27 w 389"/>
                <a:gd name="T47" fmla="*/ 98 h 936"/>
                <a:gd name="T48" fmla="*/ 28 w 389"/>
                <a:gd name="T49" fmla="*/ 91 h 936"/>
                <a:gd name="T50" fmla="*/ 29 w 389"/>
                <a:gd name="T51" fmla="*/ 87 h 936"/>
                <a:gd name="T52" fmla="*/ 31 w 389"/>
                <a:gd name="T53" fmla="*/ 82 h 936"/>
                <a:gd name="T54" fmla="*/ 33 w 389"/>
                <a:gd name="T55" fmla="*/ 78 h 936"/>
                <a:gd name="T56" fmla="*/ 35 w 389"/>
                <a:gd name="T57" fmla="*/ 72 h 936"/>
                <a:gd name="T58" fmla="*/ 38 w 389"/>
                <a:gd name="T59" fmla="*/ 63 h 936"/>
                <a:gd name="T60" fmla="*/ 42 w 389"/>
                <a:gd name="T61" fmla="*/ 50 h 936"/>
                <a:gd name="T62" fmla="*/ 45 w 389"/>
                <a:gd name="T63" fmla="*/ 35 h 936"/>
                <a:gd name="T64" fmla="*/ 48 w 389"/>
                <a:gd name="T65" fmla="*/ 24 h 936"/>
                <a:gd name="T66" fmla="*/ 49 w 389"/>
                <a:gd name="T67" fmla="*/ 19 h 936"/>
                <a:gd name="T68" fmla="*/ 48 w 389"/>
                <a:gd name="T69" fmla="*/ 14 h 936"/>
                <a:gd name="T70" fmla="*/ 46 w 389"/>
                <a:gd name="T71" fmla="*/ 10 h 936"/>
                <a:gd name="T72" fmla="*/ 42 w 389"/>
                <a:gd name="T73" fmla="*/ 7 h 936"/>
                <a:gd name="T74" fmla="*/ 38 w 389"/>
                <a:gd name="T75" fmla="*/ 4 h 936"/>
                <a:gd name="T76" fmla="*/ 33 w 389"/>
                <a:gd name="T77" fmla="*/ 2 h 936"/>
                <a:gd name="T78" fmla="*/ 27 w 389"/>
                <a:gd name="T79" fmla="*/ 1 h 9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9" h="936">
                  <a:moveTo>
                    <a:pt x="191" y="0"/>
                  </a:moveTo>
                  <a:lnTo>
                    <a:pt x="152" y="8"/>
                  </a:lnTo>
                  <a:lnTo>
                    <a:pt x="117" y="17"/>
                  </a:lnTo>
                  <a:lnTo>
                    <a:pt x="87" y="30"/>
                  </a:lnTo>
                  <a:lnTo>
                    <a:pt x="61" y="45"/>
                  </a:lnTo>
                  <a:lnTo>
                    <a:pt x="40" y="61"/>
                  </a:lnTo>
                  <a:lnTo>
                    <a:pt x="24" y="79"/>
                  </a:lnTo>
                  <a:lnTo>
                    <a:pt x="11" y="99"/>
                  </a:lnTo>
                  <a:lnTo>
                    <a:pt x="3" y="118"/>
                  </a:lnTo>
                  <a:lnTo>
                    <a:pt x="0" y="139"/>
                  </a:lnTo>
                  <a:lnTo>
                    <a:pt x="0" y="161"/>
                  </a:lnTo>
                  <a:lnTo>
                    <a:pt x="4" y="182"/>
                  </a:lnTo>
                  <a:lnTo>
                    <a:pt x="13" y="202"/>
                  </a:lnTo>
                  <a:lnTo>
                    <a:pt x="25" y="223"/>
                  </a:lnTo>
                  <a:lnTo>
                    <a:pt x="42" y="243"/>
                  </a:lnTo>
                  <a:lnTo>
                    <a:pt x="62" y="261"/>
                  </a:lnTo>
                  <a:lnTo>
                    <a:pt x="86" y="278"/>
                  </a:lnTo>
                  <a:lnTo>
                    <a:pt x="85" y="366"/>
                  </a:lnTo>
                  <a:lnTo>
                    <a:pt x="85" y="452"/>
                  </a:lnTo>
                  <a:lnTo>
                    <a:pt x="85" y="539"/>
                  </a:lnTo>
                  <a:lnTo>
                    <a:pt x="84" y="626"/>
                  </a:lnTo>
                  <a:lnTo>
                    <a:pt x="84" y="643"/>
                  </a:lnTo>
                  <a:lnTo>
                    <a:pt x="85" y="660"/>
                  </a:lnTo>
                  <a:lnTo>
                    <a:pt x="85" y="676"/>
                  </a:lnTo>
                  <a:lnTo>
                    <a:pt x="85" y="693"/>
                  </a:lnTo>
                  <a:lnTo>
                    <a:pt x="82" y="739"/>
                  </a:lnTo>
                  <a:lnTo>
                    <a:pt x="77" y="784"/>
                  </a:lnTo>
                  <a:lnTo>
                    <a:pt x="74" y="830"/>
                  </a:lnTo>
                  <a:lnTo>
                    <a:pt x="69" y="876"/>
                  </a:lnTo>
                  <a:lnTo>
                    <a:pt x="72" y="888"/>
                  </a:lnTo>
                  <a:lnTo>
                    <a:pt x="76" y="901"/>
                  </a:lnTo>
                  <a:lnTo>
                    <a:pt x="79" y="912"/>
                  </a:lnTo>
                  <a:lnTo>
                    <a:pt x="83" y="925"/>
                  </a:lnTo>
                  <a:lnTo>
                    <a:pt x="93" y="926"/>
                  </a:lnTo>
                  <a:lnTo>
                    <a:pt x="105" y="928"/>
                  </a:lnTo>
                  <a:lnTo>
                    <a:pt x="115" y="929"/>
                  </a:lnTo>
                  <a:lnTo>
                    <a:pt x="127" y="931"/>
                  </a:lnTo>
                  <a:lnTo>
                    <a:pt x="138" y="933"/>
                  </a:lnTo>
                  <a:lnTo>
                    <a:pt x="148" y="934"/>
                  </a:lnTo>
                  <a:lnTo>
                    <a:pt x="160" y="935"/>
                  </a:lnTo>
                  <a:lnTo>
                    <a:pt x="170" y="936"/>
                  </a:lnTo>
                  <a:lnTo>
                    <a:pt x="176" y="927"/>
                  </a:lnTo>
                  <a:lnTo>
                    <a:pt x="182" y="918"/>
                  </a:lnTo>
                  <a:lnTo>
                    <a:pt x="186" y="909"/>
                  </a:lnTo>
                  <a:lnTo>
                    <a:pt x="192" y="900"/>
                  </a:lnTo>
                  <a:lnTo>
                    <a:pt x="198" y="860"/>
                  </a:lnTo>
                  <a:lnTo>
                    <a:pt x="204" y="821"/>
                  </a:lnTo>
                  <a:lnTo>
                    <a:pt x="210" y="782"/>
                  </a:lnTo>
                  <a:lnTo>
                    <a:pt x="215" y="743"/>
                  </a:lnTo>
                  <a:lnTo>
                    <a:pt x="220" y="726"/>
                  </a:lnTo>
                  <a:lnTo>
                    <a:pt x="226" y="707"/>
                  </a:lnTo>
                  <a:lnTo>
                    <a:pt x="230" y="690"/>
                  </a:lnTo>
                  <a:lnTo>
                    <a:pt x="235" y="673"/>
                  </a:lnTo>
                  <a:lnTo>
                    <a:pt x="242" y="655"/>
                  </a:lnTo>
                  <a:lnTo>
                    <a:pt x="250" y="637"/>
                  </a:lnTo>
                  <a:lnTo>
                    <a:pt x="257" y="620"/>
                  </a:lnTo>
                  <a:lnTo>
                    <a:pt x="264" y="602"/>
                  </a:lnTo>
                  <a:lnTo>
                    <a:pt x="276" y="572"/>
                  </a:lnTo>
                  <a:lnTo>
                    <a:pt x="289" y="537"/>
                  </a:lnTo>
                  <a:lnTo>
                    <a:pt x="302" y="496"/>
                  </a:lnTo>
                  <a:lnTo>
                    <a:pt x="316" y="451"/>
                  </a:lnTo>
                  <a:lnTo>
                    <a:pt x="329" y="399"/>
                  </a:lnTo>
                  <a:lnTo>
                    <a:pt x="343" y="342"/>
                  </a:lnTo>
                  <a:lnTo>
                    <a:pt x="356" y="276"/>
                  </a:lnTo>
                  <a:lnTo>
                    <a:pt x="367" y="205"/>
                  </a:lnTo>
                  <a:lnTo>
                    <a:pt x="379" y="185"/>
                  </a:lnTo>
                  <a:lnTo>
                    <a:pt x="387" y="167"/>
                  </a:lnTo>
                  <a:lnTo>
                    <a:pt x="389" y="147"/>
                  </a:lnTo>
                  <a:lnTo>
                    <a:pt x="388" y="129"/>
                  </a:lnTo>
                  <a:lnTo>
                    <a:pt x="383" y="111"/>
                  </a:lnTo>
                  <a:lnTo>
                    <a:pt x="375" y="94"/>
                  </a:lnTo>
                  <a:lnTo>
                    <a:pt x="365" y="78"/>
                  </a:lnTo>
                  <a:lnTo>
                    <a:pt x="351" y="63"/>
                  </a:lnTo>
                  <a:lnTo>
                    <a:pt x="335" y="49"/>
                  </a:lnTo>
                  <a:lnTo>
                    <a:pt x="318" y="37"/>
                  </a:lnTo>
                  <a:lnTo>
                    <a:pt x="299" y="25"/>
                  </a:lnTo>
                  <a:lnTo>
                    <a:pt x="279" y="16"/>
                  </a:lnTo>
                  <a:lnTo>
                    <a:pt x="257" y="9"/>
                  </a:lnTo>
                  <a:lnTo>
                    <a:pt x="235" y="3"/>
                  </a:lnTo>
                  <a:lnTo>
                    <a:pt x="213" y="1"/>
                  </a:lnTo>
                  <a:lnTo>
                    <a:pt x="191"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90" name="Freeform 215"/>
            <p:cNvSpPr>
              <a:spLocks noChangeAspect="1"/>
            </p:cNvSpPr>
            <p:nvPr/>
          </p:nvSpPr>
          <p:spPr bwMode="auto">
            <a:xfrm>
              <a:off x="2781" y="2250"/>
              <a:ext cx="177" cy="461"/>
            </a:xfrm>
            <a:custGeom>
              <a:avLst/>
              <a:gdLst>
                <a:gd name="T0" fmla="*/ 18 w 352"/>
                <a:gd name="T1" fmla="*/ 0 h 923"/>
                <a:gd name="T2" fmla="*/ 10 w 352"/>
                <a:gd name="T3" fmla="*/ 3 h 923"/>
                <a:gd name="T4" fmla="*/ 5 w 352"/>
                <a:gd name="T5" fmla="*/ 7 h 923"/>
                <a:gd name="T6" fmla="*/ 2 w 352"/>
                <a:gd name="T7" fmla="*/ 11 h 923"/>
                <a:gd name="T8" fmla="*/ 0 w 352"/>
                <a:gd name="T9" fmla="*/ 16 h 923"/>
                <a:gd name="T10" fmla="*/ 1 w 352"/>
                <a:gd name="T11" fmla="*/ 20 h 923"/>
                <a:gd name="T12" fmla="*/ 4 w 352"/>
                <a:gd name="T13" fmla="*/ 25 h 923"/>
                <a:gd name="T14" fmla="*/ 9 w 352"/>
                <a:gd name="T15" fmla="*/ 29 h 923"/>
                <a:gd name="T16" fmla="*/ 11 w 352"/>
                <a:gd name="T17" fmla="*/ 42 h 923"/>
                <a:gd name="T18" fmla="*/ 10 w 352"/>
                <a:gd name="T19" fmla="*/ 65 h 923"/>
                <a:gd name="T20" fmla="*/ 10 w 352"/>
                <a:gd name="T21" fmla="*/ 79 h 923"/>
                <a:gd name="T22" fmla="*/ 10 w 352"/>
                <a:gd name="T23" fmla="*/ 83 h 923"/>
                <a:gd name="T24" fmla="*/ 9 w 352"/>
                <a:gd name="T25" fmla="*/ 91 h 923"/>
                <a:gd name="T26" fmla="*/ 8 w 352"/>
                <a:gd name="T27" fmla="*/ 102 h 923"/>
                <a:gd name="T28" fmla="*/ 8 w 352"/>
                <a:gd name="T29" fmla="*/ 109 h 923"/>
                <a:gd name="T30" fmla="*/ 9 w 352"/>
                <a:gd name="T31" fmla="*/ 112 h 923"/>
                <a:gd name="T32" fmla="*/ 10 w 352"/>
                <a:gd name="T33" fmla="*/ 114 h 923"/>
                <a:gd name="T34" fmla="*/ 12 w 352"/>
                <a:gd name="T35" fmla="*/ 114 h 923"/>
                <a:gd name="T36" fmla="*/ 15 w 352"/>
                <a:gd name="T37" fmla="*/ 115 h 923"/>
                <a:gd name="T38" fmla="*/ 17 w 352"/>
                <a:gd name="T39" fmla="*/ 115 h 923"/>
                <a:gd name="T40" fmla="*/ 19 w 352"/>
                <a:gd name="T41" fmla="*/ 114 h 923"/>
                <a:gd name="T42" fmla="*/ 20 w 352"/>
                <a:gd name="T43" fmla="*/ 112 h 923"/>
                <a:gd name="T44" fmla="*/ 21 w 352"/>
                <a:gd name="T45" fmla="*/ 105 h 923"/>
                <a:gd name="T46" fmla="*/ 23 w 352"/>
                <a:gd name="T47" fmla="*/ 96 h 923"/>
                <a:gd name="T48" fmla="*/ 24 w 352"/>
                <a:gd name="T49" fmla="*/ 89 h 923"/>
                <a:gd name="T50" fmla="*/ 25 w 352"/>
                <a:gd name="T51" fmla="*/ 84 h 923"/>
                <a:gd name="T52" fmla="*/ 27 w 352"/>
                <a:gd name="T53" fmla="*/ 80 h 923"/>
                <a:gd name="T54" fmla="*/ 28 w 352"/>
                <a:gd name="T55" fmla="*/ 76 h 923"/>
                <a:gd name="T56" fmla="*/ 30 w 352"/>
                <a:gd name="T57" fmla="*/ 70 h 923"/>
                <a:gd name="T58" fmla="*/ 33 w 352"/>
                <a:gd name="T59" fmla="*/ 60 h 923"/>
                <a:gd name="T60" fmla="*/ 36 w 352"/>
                <a:gd name="T61" fmla="*/ 48 h 923"/>
                <a:gd name="T62" fmla="*/ 39 w 352"/>
                <a:gd name="T63" fmla="*/ 33 h 923"/>
                <a:gd name="T64" fmla="*/ 43 w 352"/>
                <a:gd name="T65" fmla="*/ 22 h 923"/>
                <a:gd name="T66" fmla="*/ 45 w 352"/>
                <a:gd name="T67" fmla="*/ 18 h 923"/>
                <a:gd name="T68" fmla="*/ 45 w 352"/>
                <a:gd name="T69" fmla="*/ 14 h 923"/>
                <a:gd name="T70" fmla="*/ 43 w 352"/>
                <a:gd name="T71" fmla="*/ 10 h 923"/>
                <a:gd name="T72" fmla="*/ 40 w 352"/>
                <a:gd name="T73" fmla="*/ 6 h 923"/>
                <a:gd name="T74" fmla="*/ 36 w 352"/>
                <a:gd name="T75" fmla="*/ 3 h 923"/>
                <a:gd name="T76" fmla="*/ 31 w 352"/>
                <a:gd name="T77" fmla="*/ 1 h 923"/>
                <a:gd name="T78" fmla="*/ 26 w 352"/>
                <a:gd name="T79" fmla="*/ 0 h 9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2" h="923">
                  <a:moveTo>
                    <a:pt x="183" y="0"/>
                  </a:moveTo>
                  <a:lnTo>
                    <a:pt x="144" y="7"/>
                  </a:lnTo>
                  <a:lnTo>
                    <a:pt x="109" y="16"/>
                  </a:lnTo>
                  <a:lnTo>
                    <a:pt x="80" y="28"/>
                  </a:lnTo>
                  <a:lnTo>
                    <a:pt x="55" y="42"/>
                  </a:lnTo>
                  <a:lnTo>
                    <a:pt x="35" y="58"/>
                  </a:lnTo>
                  <a:lnTo>
                    <a:pt x="20" y="74"/>
                  </a:lnTo>
                  <a:lnTo>
                    <a:pt x="9" y="93"/>
                  </a:lnTo>
                  <a:lnTo>
                    <a:pt x="2" y="111"/>
                  </a:lnTo>
                  <a:lnTo>
                    <a:pt x="0" y="129"/>
                  </a:lnTo>
                  <a:lnTo>
                    <a:pt x="1" y="149"/>
                  </a:lnTo>
                  <a:lnTo>
                    <a:pt x="7" y="167"/>
                  </a:lnTo>
                  <a:lnTo>
                    <a:pt x="16" y="186"/>
                  </a:lnTo>
                  <a:lnTo>
                    <a:pt x="28" y="203"/>
                  </a:lnTo>
                  <a:lnTo>
                    <a:pt x="45" y="219"/>
                  </a:lnTo>
                  <a:lnTo>
                    <a:pt x="65" y="233"/>
                  </a:lnTo>
                  <a:lnTo>
                    <a:pt x="88" y="246"/>
                  </a:lnTo>
                  <a:lnTo>
                    <a:pt x="85" y="339"/>
                  </a:lnTo>
                  <a:lnTo>
                    <a:pt x="81" y="432"/>
                  </a:lnTo>
                  <a:lnTo>
                    <a:pt x="78" y="526"/>
                  </a:lnTo>
                  <a:lnTo>
                    <a:pt x="76" y="618"/>
                  </a:lnTo>
                  <a:lnTo>
                    <a:pt x="76" y="634"/>
                  </a:lnTo>
                  <a:lnTo>
                    <a:pt x="76" y="650"/>
                  </a:lnTo>
                  <a:lnTo>
                    <a:pt x="76" y="667"/>
                  </a:lnTo>
                  <a:lnTo>
                    <a:pt x="76" y="684"/>
                  </a:lnTo>
                  <a:lnTo>
                    <a:pt x="71" y="730"/>
                  </a:lnTo>
                  <a:lnTo>
                    <a:pt x="66" y="775"/>
                  </a:lnTo>
                  <a:lnTo>
                    <a:pt x="62" y="821"/>
                  </a:lnTo>
                  <a:lnTo>
                    <a:pt x="57" y="867"/>
                  </a:lnTo>
                  <a:lnTo>
                    <a:pt x="61" y="878"/>
                  </a:lnTo>
                  <a:lnTo>
                    <a:pt x="63" y="890"/>
                  </a:lnTo>
                  <a:lnTo>
                    <a:pt x="66" y="902"/>
                  </a:lnTo>
                  <a:lnTo>
                    <a:pt x="69" y="914"/>
                  </a:lnTo>
                  <a:lnTo>
                    <a:pt x="78" y="915"/>
                  </a:lnTo>
                  <a:lnTo>
                    <a:pt x="87" y="916"/>
                  </a:lnTo>
                  <a:lnTo>
                    <a:pt x="96" y="917"/>
                  </a:lnTo>
                  <a:lnTo>
                    <a:pt x="106" y="919"/>
                  </a:lnTo>
                  <a:lnTo>
                    <a:pt x="115" y="920"/>
                  </a:lnTo>
                  <a:lnTo>
                    <a:pt x="124" y="921"/>
                  </a:lnTo>
                  <a:lnTo>
                    <a:pt x="133" y="922"/>
                  </a:lnTo>
                  <a:lnTo>
                    <a:pt x="142" y="923"/>
                  </a:lnTo>
                  <a:lnTo>
                    <a:pt x="147" y="914"/>
                  </a:lnTo>
                  <a:lnTo>
                    <a:pt x="152" y="905"/>
                  </a:lnTo>
                  <a:lnTo>
                    <a:pt x="156" y="896"/>
                  </a:lnTo>
                  <a:lnTo>
                    <a:pt x="161" y="886"/>
                  </a:lnTo>
                  <a:lnTo>
                    <a:pt x="167" y="847"/>
                  </a:lnTo>
                  <a:lnTo>
                    <a:pt x="172" y="808"/>
                  </a:lnTo>
                  <a:lnTo>
                    <a:pt x="178" y="770"/>
                  </a:lnTo>
                  <a:lnTo>
                    <a:pt x="184" y="731"/>
                  </a:lnTo>
                  <a:lnTo>
                    <a:pt x="189" y="714"/>
                  </a:lnTo>
                  <a:lnTo>
                    <a:pt x="193" y="695"/>
                  </a:lnTo>
                  <a:lnTo>
                    <a:pt x="197" y="678"/>
                  </a:lnTo>
                  <a:lnTo>
                    <a:pt x="201" y="661"/>
                  </a:lnTo>
                  <a:lnTo>
                    <a:pt x="208" y="643"/>
                  </a:lnTo>
                  <a:lnTo>
                    <a:pt x="215" y="626"/>
                  </a:lnTo>
                  <a:lnTo>
                    <a:pt x="221" y="609"/>
                  </a:lnTo>
                  <a:lnTo>
                    <a:pt x="228" y="591"/>
                  </a:lnTo>
                  <a:lnTo>
                    <a:pt x="238" y="561"/>
                  </a:lnTo>
                  <a:lnTo>
                    <a:pt x="248" y="526"/>
                  </a:lnTo>
                  <a:lnTo>
                    <a:pt x="259" y="487"/>
                  </a:lnTo>
                  <a:lnTo>
                    <a:pt x="271" y="440"/>
                  </a:lnTo>
                  <a:lnTo>
                    <a:pt x="283" y="390"/>
                  </a:lnTo>
                  <a:lnTo>
                    <a:pt x="296" y="332"/>
                  </a:lnTo>
                  <a:lnTo>
                    <a:pt x="308" y="268"/>
                  </a:lnTo>
                  <a:lnTo>
                    <a:pt x="321" y="196"/>
                  </a:lnTo>
                  <a:lnTo>
                    <a:pt x="336" y="180"/>
                  </a:lnTo>
                  <a:lnTo>
                    <a:pt x="345" y="163"/>
                  </a:lnTo>
                  <a:lnTo>
                    <a:pt x="351" y="146"/>
                  </a:lnTo>
                  <a:lnTo>
                    <a:pt x="352" y="128"/>
                  </a:lnTo>
                  <a:lnTo>
                    <a:pt x="350" y="112"/>
                  </a:lnTo>
                  <a:lnTo>
                    <a:pt x="345" y="96"/>
                  </a:lnTo>
                  <a:lnTo>
                    <a:pt x="337" y="80"/>
                  </a:lnTo>
                  <a:lnTo>
                    <a:pt x="326" y="65"/>
                  </a:lnTo>
                  <a:lnTo>
                    <a:pt x="313" y="51"/>
                  </a:lnTo>
                  <a:lnTo>
                    <a:pt x="297" y="38"/>
                  </a:lnTo>
                  <a:lnTo>
                    <a:pt x="281" y="28"/>
                  </a:lnTo>
                  <a:lnTo>
                    <a:pt x="262" y="18"/>
                  </a:lnTo>
                  <a:lnTo>
                    <a:pt x="243" y="11"/>
                  </a:lnTo>
                  <a:lnTo>
                    <a:pt x="223" y="5"/>
                  </a:lnTo>
                  <a:lnTo>
                    <a:pt x="204" y="1"/>
                  </a:lnTo>
                  <a:lnTo>
                    <a:pt x="183"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91" name="Freeform 216"/>
            <p:cNvSpPr>
              <a:spLocks noChangeAspect="1"/>
            </p:cNvSpPr>
            <p:nvPr/>
          </p:nvSpPr>
          <p:spPr bwMode="auto">
            <a:xfrm>
              <a:off x="2792" y="2255"/>
              <a:ext cx="159" cy="456"/>
            </a:xfrm>
            <a:custGeom>
              <a:avLst/>
              <a:gdLst>
                <a:gd name="T0" fmla="*/ 17 w 319"/>
                <a:gd name="T1" fmla="*/ 1 h 910"/>
                <a:gd name="T2" fmla="*/ 9 w 319"/>
                <a:gd name="T3" fmla="*/ 4 h 910"/>
                <a:gd name="T4" fmla="*/ 3 w 319"/>
                <a:gd name="T5" fmla="*/ 7 h 910"/>
                <a:gd name="T6" fmla="*/ 0 w 319"/>
                <a:gd name="T7" fmla="*/ 11 h 910"/>
                <a:gd name="T8" fmla="*/ 0 w 319"/>
                <a:gd name="T9" fmla="*/ 15 h 910"/>
                <a:gd name="T10" fmla="*/ 1 w 319"/>
                <a:gd name="T11" fmla="*/ 20 h 910"/>
                <a:gd name="T12" fmla="*/ 4 w 319"/>
                <a:gd name="T13" fmla="*/ 23 h 910"/>
                <a:gd name="T14" fmla="*/ 8 w 319"/>
                <a:gd name="T15" fmla="*/ 26 h 910"/>
                <a:gd name="T16" fmla="*/ 10 w 319"/>
                <a:gd name="T17" fmla="*/ 40 h 910"/>
                <a:gd name="T18" fmla="*/ 9 w 319"/>
                <a:gd name="T19" fmla="*/ 64 h 910"/>
                <a:gd name="T20" fmla="*/ 8 w 319"/>
                <a:gd name="T21" fmla="*/ 79 h 910"/>
                <a:gd name="T22" fmla="*/ 8 w 319"/>
                <a:gd name="T23" fmla="*/ 83 h 910"/>
                <a:gd name="T24" fmla="*/ 7 w 319"/>
                <a:gd name="T25" fmla="*/ 91 h 910"/>
                <a:gd name="T26" fmla="*/ 6 w 319"/>
                <a:gd name="T27" fmla="*/ 102 h 910"/>
                <a:gd name="T28" fmla="*/ 6 w 319"/>
                <a:gd name="T29" fmla="*/ 109 h 910"/>
                <a:gd name="T30" fmla="*/ 6 w 319"/>
                <a:gd name="T31" fmla="*/ 112 h 910"/>
                <a:gd name="T32" fmla="*/ 7 w 319"/>
                <a:gd name="T33" fmla="*/ 114 h 910"/>
                <a:gd name="T34" fmla="*/ 9 w 319"/>
                <a:gd name="T35" fmla="*/ 114 h 910"/>
                <a:gd name="T36" fmla="*/ 11 w 319"/>
                <a:gd name="T37" fmla="*/ 114 h 910"/>
                <a:gd name="T38" fmla="*/ 13 w 319"/>
                <a:gd name="T39" fmla="*/ 114 h 910"/>
                <a:gd name="T40" fmla="*/ 14 w 319"/>
                <a:gd name="T41" fmla="*/ 113 h 910"/>
                <a:gd name="T42" fmla="*/ 15 w 319"/>
                <a:gd name="T43" fmla="*/ 111 h 910"/>
                <a:gd name="T44" fmla="*/ 17 w 319"/>
                <a:gd name="T45" fmla="*/ 105 h 910"/>
                <a:gd name="T46" fmla="*/ 18 w 319"/>
                <a:gd name="T47" fmla="*/ 95 h 910"/>
                <a:gd name="T48" fmla="*/ 19 w 319"/>
                <a:gd name="T49" fmla="*/ 88 h 910"/>
                <a:gd name="T50" fmla="*/ 20 w 319"/>
                <a:gd name="T51" fmla="*/ 84 h 910"/>
                <a:gd name="T52" fmla="*/ 21 w 319"/>
                <a:gd name="T53" fmla="*/ 80 h 910"/>
                <a:gd name="T54" fmla="*/ 23 w 319"/>
                <a:gd name="T55" fmla="*/ 75 h 910"/>
                <a:gd name="T56" fmla="*/ 25 w 319"/>
                <a:gd name="T57" fmla="*/ 69 h 910"/>
                <a:gd name="T58" fmla="*/ 27 w 319"/>
                <a:gd name="T59" fmla="*/ 60 h 910"/>
                <a:gd name="T60" fmla="*/ 29 w 319"/>
                <a:gd name="T61" fmla="*/ 48 h 910"/>
                <a:gd name="T62" fmla="*/ 32 w 319"/>
                <a:gd name="T63" fmla="*/ 33 h 910"/>
                <a:gd name="T64" fmla="*/ 36 w 319"/>
                <a:gd name="T65" fmla="*/ 22 h 910"/>
                <a:gd name="T66" fmla="*/ 39 w 319"/>
                <a:gd name="T67" fmla="*/ 18 h 910"/>
                <a:gd name="T68" fmla="*/ 39 w 319"/>
                <a:gd name="T69" fmla="*/ 15 h 910"/>
                <a:gd name="T70" fmla="*/ 38 w 319"/>
                <a:gd name="T71" fmla="*/ 11 h 910"/>
                <a:gd name="T72" fmla="*/ 36 w 319"/>
                <a:gd name="T73" fmla="*/ 7 h 910"/>
                <a:gd name="T74" fmla="*/ 32 w 319"/>
                <a:gd name="T75" fmla="*/ 4 h 910"/>
                <a:gd name="T76" fmla="*/ 28 w 319"/>
                <a:gd name="T77" fmla="*/ 2 h 910"/>
                <a:gd name="T78" fmla="*/ 24 w 319"/>
                <a:gd name="T79" fmla="*/ 1 h 9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910">
                  <a:moveTo>
                    <a:pt x="175" y="0"/>
                  </a:moveTo>
                  <a:lnTo>
                    <a:pt x="136" y="6"/>
                  </a:lnTo>
                  <a:lnTo>
                    <a:pt x="103" y="15"/>
                  </a:lnTo>
                  <a:lnTo>
                    <a:pt x="74" y="26"/>
                  </a:lnTo>
                  <a:lnTo>
                    <a:pt x="50" y="39"/>
                  </a:lnTo>
                  <a:lnTo>
                    <a:pt x="31" y="53"/>
                  </a:lnTo>
                  <a:lnTo>
                    <a:pt x="18" y="69"/>
                  </a:lnTo>
                  <a:lnTo>
                    <a:pt x="7" y="85"/>
                  </a:lnTo>
                  <a:lnTo>
                    <a:pt x="1" y="102"/>
                  </a:lnTo>
                  <a:lnTo>
                    <a:pt x="0" y="120"/>
                  </a:lnTo>
                  <a:lnTo>
                    <a:pt x="3" y="137"/>
                  </a:lnTo>
                  <a:lnTo>
                    <a:pt x="10" y="153"/>
                  </a:lnTo>
                  <a:lnTo>
                    <a:pt x="19" y="169"/>
                  </a:lnTo>
                  <a:lnTo>
                    <a:pt x="33" y="183"/>
                  </a:lnTo>
                  <a:lnTo>
                    <a:pt x="50" y="196"/>
                  </a:lnTo>
                  <a:lnTo>
                    <a:pt x="69" y="206"/>
                  </a:lnTo>
                  <a:lnTo>
                    <a:pt x="92" y="214"/>
                  </a:lnTo>
                  <a:lnTo>
                    <a:pt x="87" y="313"/>
                  </a:lnTo>
                  <a:lnTo>
                    <a:pt x="80" y="412"/>
                  </a:lnTo>
                  <a:lnTo>
                    <a:pt x="73" y="511"/>
                  </a:lnTo>
                  <a:lnTo>
                    <a:pt x="67" y="611"/>
                  </a:lnTo>
                  <a:lnTo>
                    <a:pt x="67" y="627"/>
                  </a:lnTo>
                  <a:lnTo>
                    <a:pt x="67" y="643"/>
                  </a:lnTo>
                  <a:lnTo>
                    <a:pt x="66" y="659"/>
                  </a:lnTo>
                  <a:lnTo>
                    <a:pt x="66" y="675"/>
                  </a:lnTo>
                  <a:lnTo>
                    <a:pt x="61" y="720"/>
                  </a:lnTo>
                  <a:lnTo>
                    <a:pt x="57" y="765"/>
                  </a:lnTo>
                  <a:lnTo>
                    <a:pt x="52" y="811"/>
                  </a:lnTo>
                  <a:lnTo>
                    <a:pt x="48" y="856"/>
                  </a:lnTo>
                  <a:lnTo>
                    <a:pt x="50" y="867"/>
                  </a:lnTo>
                  <a:lnTo>
                    <a:pt x="52" y="879"/>
                  </a:lnTo>
                  <a:lnTo>
                    <a:pt x="53" y="892"/>
                  </a:lnTo>
                  <a:lnTo>
                    <a:pt x="56" y="903"/>
                  </a:lnTo>
                  <a:lnTo>
                    <a:pt x="63" y="904"/>
                  </a:lnTo>
                  <a:lnTo>
                    <a:pt x="71" y="904"/>
                  </a:lnTo>
                  <a:lnTo>
                    <a:pt x="78" y="905"/>
                  </a:lnTo>
                  <a:lnTo>
                    <a:pt x="86" y="907"/>
                  </a:lnTo>
                  <a:lnTo>
                    <a:pt x="92" y="908"/>
                  </a:lnTo>
                  <a:lnTo>
                    <a:pt x="101" y="908"/>
                  </a:lnTo>
                  <a:lnTo>
                    <a:pt x="107" y="909"/>
                  </a:lnTo>
                  <a:lnTo>
                    <a:pt x="116" y="910"/>
                  </a:lnTo>
                  <a:lnTo>
                    <a:pt x="119" y="901"/>
                  </a:lnTo>
                  <a:lnTo>
                    <a:pt x="124" y="892"/>
                  </a:lnTo>
                  <a:lnTo>
                    <a:pt x="127" y="882"/>
                  </a:lnTo>
                  <a:lnTo>
                    <a:pt x="132" y="873"/>
                  </a:lnTo>
                  <a:lnTo>
                    <a:pt x="137" y="834"/>
                  </a:lnTo>
                  <a:lnTo>
                    <a:pt x="143" y="796"/>
                  </a:lnTo>
                  <a:lnTo>
                    <a:pt x="148" y="758"/>
                  </a:lnTo>
                  <a:lnTo>
                    <a:pt x="154" y="719"/>
                  </a:lnTo>
                  <a:lnTo>
                    <a:pt x="158" y="702"/>
                  </a:lnTo>
                  <a:lnTo>
                    <a:pt x="162" y="684"/>
                  </a:lnTo>
                  <a:lnTo>
                    <a:pt x="165" y="667"/>
                  </a:lnTo>
                  <a:lnTo>
                    <a:pt x="170" y="650"/>
                  </a:lnTo>
                  <a:lnTo>
                    <a:pt x="175" y="632"/>
                  </a:lnTo>
                  <a:lnTo>
                    <a:pt x="181" y="615"/>
                  </a:lnTo>
                  <a:lnTo>
                    <a:pt x="187" y="598"/>
                  </a:lnTo>
                  <a:lnTo>
                    <a:pt x="193" y="581"/>
                  </a:lnTo>
                  <a:lnTo>
                    <a:pt x="201" y="551"/>
                  </a:lnTo>
                  <a:lnTo>
                    <a:pt x="209" y="516"/>
                  </a:lnTo>
                  <a:lnTo>
                    <a:pt x="218" y="476"/>
                  </a:lnTo>
                  <a:lnTo>
                    <a:pt x="227" y="431"/>
                  </a:lnTo>
                  <a:lnTo>
                    <a:pt x="238" y="380"/>
                  </a:lnTo>
                  <a:lnTo>
                    <a:pt x="250" y="324"/>
                  </a:lnTo>
                  <a:lnTo>
                    <a:pt x="263" y="259"/>
                  </a:lnTo>
                  <a:lnTo>
                    <a:pt x="277" y="189"/>
                  </a:lnTo>
                  <a:lnTo>
                    <a:pt x="294" y="175"/>
                  </a:lnTo>
                  <a:lnTo>
                    <a:pt x="307" y="160"/>
                  </a:lnTo>
                  <a:lnTo>
                    <a:pt x="315" y="144"/>
                  </a:lnTo>
                  <a:lnTo>
                    <a:pt x="318" y="129"/>
                  </a:lnTo>
                  <a:lnTo>
                    <a:pt x="319" y="113"/>
                  </a:lnTo>
                  <a:lnTo>
                    <a:pt x="316" y="98"/>
                  </a:lnTo>
                  <a:lnTo>
                    <a:pt x="310" y="82"/>
                  </a:lnTo>
                  <a:lnTo>
                    <a:pt x="302" y="68"/>
                  </a:lnTo>
                  <a:lnTo>
                    <a:pt x="291" y="54"/>
                  </a:lnTo>
                  <a:lnTo>
                    <a:pt x="278" y="41"/>
                  </a:lnTo>
                  <a:lnTo>
                    <a:pt x="263" y="30"/>
                  </a:lnTo>
                  <a:lnTo>
                    <a:pt x="247" y="19"/>
                  </a:lnTo>
                  <a:lnTo>
                    <a:pt x="230" y="11"/>
                  </a:lnTo>
                  <a:lnTo>
                    <a:pt x="212" y="6"/>
                  </a:lnTo>
                  <a:lnTo>
                    <a:pt x="194" y="1"/>
                  </a:lnTo>
                  <a:lnTo>
                    <a:pt x="175"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92" name="Freeform 217"/>
            <p:cNvSpPr>
              <a:spLocks noChangeAspect="1"/>
            </p:cNvSpPr>
            <p:nvPr/>
          </p:nvSpPr>
          <p:spPr bwMode="auto">
            <a:xfrm>
              <a:off x="2802" y="2262"/>
              <a:ext cx="143" cy="448"/>
            </a:xfrm>
            <a:custGeom>
              <a:avLst/>
              <a:gdLst>
                <a:gd name="T0" fmla="*/ 21 w 286"/>
                <a:gd name="T1" fmla="*/ 0 h 896"/>
                <a:gd name="T2" fmla="*/ 16 w 286"/>
                <a:gd name="T3" fmla="*/ 1 h 896"/>
                <a:gd name="T4" fmla="*/ 12 w 286"/>
                <a:gd name="T5" fmla="*/ 2 h 896"/>
                <a:gd name="T6" fmla="*/ 9 w 286"/>
                <a:gd name="T7" fmla="*/ 3 h 896"/>
                <a:gd name="T8" fmla="*/ 6 w 286"/>
                <a:gd name="T9" fmla="*/ 5 h 896"/>
                <a:gd name="T10" fmla="*/ 4 w 286"/>
                <a:gd name="T11" fmla="*/ 7 h 896"/>
                <a:gd name="T12" fmla="*/ 2 w 286"/>
                <a:gd name="T13" fmla="*/ 8 h 896"/>
                <a:gd name="T14" fmla="*/ 1 w 286"/>
                <a:gd name="T15" fmla="*/ 10 h 896"/>
                <a:gd name="T16" fmla="*/ 0 w 286"/>
                <a:gd name="T17" fmla="*/ 12 h 896"/>
                <a:gd name="T18" fmla="*/ 0 w 286"/>
                <a:gd name="T19" fmla="*/ 14 h 896"/>
                <a:gd name="T20" fmla="*/ 1 w 286"/>
                <a:gd name="T21" fmla="*/ 16 h 896"/>
                <a:gd name="T22" fmla="*/ 2 w 286"/>
                <a:gd name="T23" fmla="*/ 18 h 896"/>
                <a:gd name="T24" fmla="*/ 3 w 286"/>
                <a:gd name="T25" fmla="*/ 19 h 896"/>
                <a:gd name="T26" fmla="*/ 5 w 286"/>
                <a:gd name="T27" fmla="*/ 21 h 896"/>
                <a:gd name="T28" fmla="*/ 7 w 286"/>
                <a:gd name="T29" fmla="*/ 22 h 896"/>
                <a:gd name="T30" fmla="*/ 10 w 286"/>
                <a:gd name="T31" fmla="*/ 23 h 896"/>
                <a:gd name="T32" fmla="*/ 12 w 286"/>
                <a:gd name="T33" fmla="*/ 23 h 896"/>
                <a:gd name="T34" fmla="*/ 8 w 286"/>
                <a:gd name="T35" fmla="*/ 76 h 896"/>
                <a:gd name="T36" fmla="*/ 7 w 286"/>
                <a:gd name="T37" fmla="*/ 84 h 896"/>
                <a:gd name="T38" fmla="*/ 5 w 286"/>
                <a:gd name="T39" fmla="*/ 106 h 896"/>
                <a:gd name="T40" fmla="*/ 6 w 286"/>
                <a:gd name="T41" fmla="*/ 112 h 896"/>
                <a:gd name="T42" fmla="*/ 11 w 286"/>
                <a:gd name="T43" fmla="*/ 112 h 896"/>
                <a:gd name="T44" fmla="*/ 13 w 286"/>
                <a:gd name="T45" fmla="*/ 108 h 896"/>
                <a:gd name="T46" fmla="*/ 16 w 286"/>
                <a:gd name="T47" fmla="*/ 89 h 896"/>
                <a:gd name="T48" fmla="*/ 17 w 286"/>
                <a:gd name="T49" fmla="*/ 80 h 896"/>
                <a:gd name="T50" fmla="*/ 20 w 286"/>
                <a:gd name="T51" fmla="*/ 71 h 896"/>
                <a:gd name="T52" fmla="*/ 21 w 286"/>
                <a:gd name="T53" fmla="*/ 68 h 896"/>
                <a:gd name="T54" fmla="*/ 21 w 286"/>
                <a:gd name="T55" fmla="*/ 63 h 896"/>
                <a:gd name="T56" fmla="*/ 22 w 286"/>
                <a:gd name="T57" fmla="*/ 58 h 896"/>
                <a:gd name="T58" fmla="*/ 23 w 286"/>
                <a:gd name="T59" fmla="*/ 53 h 896"/>
                <a:gd name="T60" fmla="*/ 24 w 286"/>
                <a:gd name="T61" fmla="*/ 47 h 896"/>
                <a:gd name="T62" fmla="*/ 26 w 286"/>
                <a:gd name="T63" fmla="*/ 40 h 896"/>
                <a:gd name="T64" fmla="*/ 27 w 286"/>
                <a:gd name="T65" fmla="*/ 32 h 896"/>
                <a:gd name="T66" fmla="*/ 29 w 286"/>
                <a:gd name="T67" fmla="*/ 23 h 896"/>
                <a:gd name="T68" fmla="*/ 34 w 286"/>
                <a:gd name="T69" fmla="*/ 20 h 896"/>
                <a:gd name="T70" fmla="*/ 36 w 286"/>
                <a:gd name="T71" fmla="*/ 16 h 896"/>
                <a:gd name="T72" fmla="*/ 36 w 286"/>
                <a:gd name="T73" fmla="*/ 13 h 896"/>
                <a:gd name="T74" fmla="*/ 35 w 286"/>
                <a:gd name="T75" fmla="*/ 9 h 896"/>
                <a:gd name="T76" fmla="*/ 33 w 286"/>
                <a:gd name="T77" fmla="*/ 6 h 896"/>
                <a:gd name="T78" fmla="*/ 29 w 286"/>
                <a:gd name="T79" fmla="*/ 3 h 896"/>
                <a:gd name="T80" fmla="*/ 25 w 286"/>
                <a:gd name="T81" fmla="*/ 1 h 896"/>
                <a:gd name="T82" fmla="*/ 21 w 286"/>
                <a:gd name="T83" fmla="*/ 0 h 8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6" h="896">
                  <a:moveTo>
                    <a:pt x="166" y="0"/>
                  </a:moveTo>
                  <a:lnTo>
                    <a:pt x="127" y="5"/>
                  </a:lnTo>
                  <a:lnTo>
                    <a:pt x="95" y="13"/>
                  </a:lnTo>
                  <a:lnTo>
                    <a:pt x="67" y="24"/>
                  </a:lnTo>
                  <a:lnTo>
                    <a:pt x="44" y="35"/>
                  </a:lnTo>
                  <a:lnTo>
                    <a:pt x="27" y="49"/>
                  </a:lnTo>
                  <a:lnTo>
                    <a:pt x="13" y="64"/>
                  </a:lnTo>
                  <a:lnTo>
                    <a:pt x="5" y="79"/>
                  </a:lnTo>
                  <a:lnTo>
                    <a:pt x="0" y="94"/>
                  </a:lnTo>
                  <a:lnTo>
                    <a:pt x="0" y="110"/>
                  </a:lnTo>
                  <a:lnTo>
                    <a:pt x="4" y="124"/>
                  </a:lnTo>
                  <a:lnTo>
                    <a:pt x="10" y="138"/>
                  </a:lnTo>
                  <a:lnTo>
                    <a:pt x="22" y="150"/>
                  </a:lnTo>
                  <a:lnTo>
                    <a:pt x="36" y="162"/>
                  </a:lnTo>
                  <a:lnTo>
                    <a:pt x="52" y="170"/>
                  </a:lnTo>
                  <a:lnTo>
                    <a:pt x="73" y="177"/>
                  </a:lnTo>
                  <a:lnTo>
                    <a:pt x="95" y="180"/>
                  </a:lnTo>
                  <a:lnTo>
                    <a:pt x="59" y="601"/>
                  </a:lnTo>
                  <a:lnTo>
                    <a:pt x="55" y="665"/>
                  </a:lnTo>
                  <a:lnTo>
                    <a:pt x="37" y="844"/>
                  </a:lnTo>
                  <a:lnTo>
                    <a:pt x="42" y="890"/>
                  </a:lnTo>
                  <a:lnTo>
                    <a:pt x="86" y="896"/>
                  </a:lnTo>
                  <a:lnTo>
                    <a:pt x="100" y="859"/>
                  </a:lnTo>
                  <a:lnTo>
                    <a:pt x="122" y="706"/>
                  </a:lnTo>
                  <a:lnTo>
                    <a:pt x="136" y="637"/>
                  </a:lnTo>
                  <a:lnTo>
                    <a:pt x="156" y="568"/>
                  </a:lnTo>
                  <a:lnTo>
                    <a:pt x="161" y="538"/>
                  </a:lnTo>
                  <a:lnTo>
                    <a:pt x="167" y="503"/>
                  </a:lnTo>
                  <a:lnTo>
                    <a:pt x="174" y="464"/>
                  </a:lnTo>
                  <a:lnTo>
                    <a:pt x="182" y="419"/>
                  </a:lnTo>
                  <a:lnTo>
                    <a:pt x="191" y="369"/>
                  </a:lnTo>
                  <a:lnTo>
                    <a:pt x="203" y="313"/>
                  </a:lnTo>
                  <a:lnTo>
                    <a:pt x="215" y="250"/>
                  </a:lnTo>
                  <a:lnTo>
                    <a:pt x="230" y="179"/>
                  </a:lnTo>
                  <a:lnTo>
                    <a:pt x="265" y="155"/>
                  </a:lnTo>
                  <a:lnTo>
                    <a:pt x="282" y="127"/>
                  </a:lnTo>
                  <a:lnTo>
                    <a:pt x="286" y="99"/>
                  </a:lnTo>
                  <a:lnTo>
                    <a:pt x="277" y="70"/>
                  </a:lnTo>
                  <a:lnTo>
                    <a:pt x="257" y="43"/>
                  </a:lnTo>
                  <a:lnTo>
                    <a:pt x="230" y="21"/>
                  </a:lnTo>
                  <a:lnTo>
                    <a:pt x="199" y="6"/>
                  </a:lnTo>
                  <a:lnTo>
                    <a:pt x="166"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93" name="Freeform 218"/>
            <p:cNvSpPr>
              <a:spLocks noChangeAspect="1"/>
            </p:cNvSpPr>
            <p:nvPr/>
          </p:nvSpPr>
          <p:spPr bwMode="auto">
            <a:xfrm>
              <a:off x="2658" y="2176"/>
              <a:ext cx="173" cy="240"/>
            </a:xfrm>
            <a:custGeom>
              <a:avLst/>
              <a:gdLst>
                <a:gd name="T0" fmla="*/ 34 w 346"/>
                <a:gd name="T1" fmla="*/ 0 h 480"/>
                <a:gd name="T2" fmla="*/ 30 w 346"/>
                <a:gd name="T3" fmla="*/ 2 h 480"/>
                <a:gd name="T4" fmla="*/ 26 w 346"/>
                <a:gd name="T5" fmla="*/ 4 h 480"/>
                <a:gd name="T6" fmla="*/ 22 w 346"/>
                <a:gd name="T7" fmla="*/ 6 h 480"/>
                <a:gd name="T8" fmla="*/ 19 w 346"/>
                <a:gd name="T9" fmla="*/ 8 h 480"/>
                <a:gd name="T10" fmla="*/ 15 w 346"/>
                <a:gd name="T11" fmla="*/ 11 h 480"/>
                <a:gd name="T12" fmla="*/ 12 w 346"/>
                <a:gd name="T13" fmla="*/ 15 h 480"/>
                <a:gd name="T14" fmla="*/ 9 w 346"/>
                <a:gd name="T15" fmla="*/ 18 h 480"/>
                <a:gd name="T16" fmla="*/ 6 w 346"/>
                <a:gd name="T17" fmla="*/ 22 h 480"/>
                <a:gd name="T18" fmla="*/ 4 w 346"/>
                <a:gd name="T19" fmla="*/ 26 h 480"/>
                <a:gd name="T20" fmla="*/ 3 w 346"/>
                <a:gd name="T21" fmla="*/ 30 h 480"/>
                <a:gd name="T22" fmla="*/ 1 w 346"/>
                <a:gd name="T23" fmla="*/ 35 h 480"/>
                <a:gd name="T24" fmla="*/ 1 w 346"/>
                <a:gd name="T25" fmla="*/ 40 h 480"/>
                <a:gd name="T26" fmla="*/ 0 w 346"/>
                <a:gd name="T27" fmla="*/ 45 h 480"/>
                <a:gd name="T28" fmla="*/ 1 w 346"/>
                <a:gd name="T29" fmla="*/ 50 h 480"/>
                <a:gd name="T30" fmla="*/ 2 w 346"/>
                <a:gd name="T31" fmla="*/ 55 h 480"/>
                <a:gd name="T32" fmla="*/ 4 w 346"/>
                <a:gd name="T33" fmla="*/ 60 h 480"/>
                <a:gd name="T34" fmla="*/ 5 w 346"/>
                <a:gd name="T35" fmla="*/ 56 h 480"/>
                <a:gd name="T36" fmla="*/ 6 w 346"/>
                <a:gd name="T37" fmla="*/ 51 h 480"/>
                <a:gd name="T38" fmla="*/ 7 w 346"/>
                <a:gd name="T39" fmla="*/ 47 h 480"/>
                <a:gd name="T40" fmla="*/ 8 w 346"/>
                <a:gd name="T41" fmla="*/ 43 h 480"/>
                <a:gd name="T42" fmla="*/ 10 w 346"/>
                <a:gd name="T43" fmla="*/ 38 h 480"/>
                <a:gd name="T44" fmla="*/ 12 w 346"/>
                <a:gd name="T45" fmla="*/ 34 h 480"/>
                <a:gd name="T46" fmla="*/ 14 w 346"/>
                <a:gd name="T47" fmla="*/ 30 h 480"/>
                <a:gd name="T48" fmla="*/ 16 w 346"/>
                <a:gd name="T49" fmla="*/ 26 h 480"/>
                <a:gd name="T50" fmla="*/ 19 w 346"/>
                <a:gd name="T51" fmla="*/ 22 h 480"/>
                <a:gd name="T52" fmla="*/ 21 w 346"/>
                <a:gd name="T53" fmla="*/ 18 h 480"/>
                <a:gd name="T54" fmla="*/ 24 w 346"/>
                <a:gd name="T55" fmla="*/ 15 h 480"/>
                <a:gd name="T56" fmla="*/ 28 w 346"/>
                <a:gd name="T57" fmla="*/ 12 h 480"/>
                <a:gd name="T58" fmla="*/ 31 w 346"/>
                <a:gd name="T59" fmla="*/ 9 h 480"/>
                <a:gd name="T60" fmla="*/ 35 w 346"/>
                <a:gd name="T61" fmla="*/ 6 h 480"/>
                <a:gd name="T62" fmla="*/ 39 w 346"/>
                <a:gd name="T63" fmla="*/ 4 h 480"/>
                <a:gd name="T64" fmla="*/ 44 w 346"/>
                <a:gd name="T65" fmla="*/ 1 h 480"/>
                <a:gd name="T66" fmla="*/ 34 w 346"/>
                <a:gd name="T67" fmla="*/ 0 h 4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6" h="480">
                  <a:moveTo>
                    <a:pt x="266" y="0"/>
                  </a:moveTo>
                  <a:lnTo>
                    <a:pt x="235" y="11"/>
                  </a:lnTo>
                  <a:lnTo>
                    <a:pt x="205" y="25"/>
                  </a:lnTo>
                  <a:lnTo>
                    <a:pt x="175" y="44"/>
                  </a:lnTo>
                  <a:lnTo>
                    <a:pt x="146" y="63"/>
                  </a:lnTo>
                  <a:lnTo>
                    <a:pt x="119" y="87"/>
                  </a:lnTo>
                  <a:lnTo>
                    <a:pt x="93" y="113"/>
                  </a:lnTo>
                  <a:lnTo>
                    <a:pt x="69" y="142"/>
                  </a:lnTo>
                  <a:lnTo>
                    <a:pt x="48" y="173"/>
                  </a:lnTo>
                  <a:lnTo>
                    <a:pt x="31" y="205"/>
                  </a:lnTo>
                  <a:lnTo>
                    <a:pt x="17" y="240"/>
                  </a:lnTo>
                  <a:lnTo>
                    <a:pt x="7" y="276"/>
                  </a:lnTo>
                  <a:lnTo>
                    <a:pt x="1" y="314"/>
                  </a:lnTo>
                  <a:lnTo>
                    <a:pt x="0" y="355"/>
                  </a:lnTo>
                  <a:lnTo>
                    <a:pt x="5" y="395"/>
                  </a:lnTo>
                  <a:lnTo>
                    <a:pt x="14" y="438"/>
                  </a:lnTo>
                  <a:lnTo>
                    <a:pt x="30" y="480"/>
                  </a:lnTo>
                  <a:lnTo>
                    <a:pt x="36" y="445"/>
                  </a:lnTo>
                  <a:lnTo>
                    <a:pt x="43" y="408"/>
                  </a:lnTo>
                  <a:lnTo>
                    <a:pt x="52" y="372"/>
                  </a:lnTo>
                  <a:lnTo>
                    <a:pt x="63" y="337"/>
                  </a:lnTo>
                  <a:lnTo>
                    <a:pt x="76" y="303"/>
                  </a:lnTo>
                  <a:lnTo>
                    <a:pt x="91" y="268"/>
                  </a:lnTo>
                  <a:lnTo>
                    <a:pt x="107" y="236"/>
                  </a:lnTo>
                  <a:lnTo>
                    <a:pt x="126" y="204"/>
                  </a:lnTo>
                  <a:lnTo>
                    <a:pt x="146" y="174"/>
                  </a:lnTo>
                  <a:lnTo>
                    <a:pt x="168" y="144"/>
                  </a:lnTo>
                  <a:lnTo>
                    <a:pt x="192" y="116"/>
                  </a:lnTo>
                  <a:lnTo>
                    <a:pt x="219" y="91"/>
                  </a:lnTo>
                  <a:lnTo>
                    <a:pt x="248" y="67"/>
                  </a:lnTo>
                  <a:lnTo>
                    <a:pt x="278" y="45"/>
                  </a:lnTo>
                  <a:lnTo>
                    <a:pt x="311" y="25"/>
                  </a:lnTo>
                  <a:lnTo>
                    <a:pt x="346" y="8"/>
                  </a:lnTo>
                  <a:lnTo>
                    <a:pt x="266"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94" name="Freeform 219"/>
            <p:cNvSpPr>
              <a:spLocks noChangeAspect="1"/>
            </p:cNvSpPr>
            <p:nvPr/>
          </p:nvSpPr>
          <p:spPr bwMode="auto">
            <a:xfrm>
              <a:off x="2660" y="2178"/>
              <a:ext cx="169" cy="235"/>
            </a:xfrm>
            <a:custGeom>
              <a:avLst/>
              <a:gdLst>
                <a:gd name="T0" fmla="*/ 33 w 337"/>
                <a:gd name="T1" fmla="*/ 0 h 469"/>
                <a:gd name="T2" fmla="*/ 29 w 337"/>
                <a:gd name="T3" fmla="*/ 2 h 469"/>
                <a:gd name="T4" fmla="*/ 25 w 337"/>
                <a:gd name="T5" fmla="*/ 4 h 469"/>
                <a:gd name="T6" fmla="*/ 22 w 337"/>
                <a:gd name="T7" fmla="*/ 6 h 469"/>
                <a:gd name="T8" fmla="*/ 18 w 337"/>
                <a:gd name="T9" fmla="*/ 8 h 469"/>
                <a:gd name="T10" fmla="*/ 15 w 337"/>
                <a:gd name="T11" fmla="*/ 11 h 469"/>
                <a:gd name="T12" fmla="*/ 12 w 337"/>
                <a:gd name="T13" fmla="*/ 14 h 469"/>
                <a:gd name="T14" fmla="*/ 9 w 337"/>
                <a:gd name="T15" fmla="*/ 18 h 469"/>
                <a:gd name="T16" fmla="*/ 6 w 337"/>
                <a:gd name="T17" fmla="*/ 22 h 469"/>
                <a:gd name="T18" fmla="*/ 4 w 337"/>
                <a:gd name="T19" fmla="*/ 25 h 469"/>
                <a:gd name="T20" fmla="*/ 3 w 337"/>
                <a:gd name="T21" fmla="*/ 30 h 469"/>
                <a:gd name="T22" fmla="*/ 1 w 337"/>
                <a:gd name="T23" fmla="*/ 34 h 469"/>
                <a:gd name="T24" fmla="*/ 1 w 337"/>
                <a:gd name="T25" fmla="*/ 39 h 469"/>
                <a:gd name="T26" fmla="*/ 0 w 337"/>
                <a:gd name="T27" fmla="*/ 44 h 469"/>
                <a:gd name="T28" fmla="*/ 1 w 337"/>
                <a:gd name="T29" fmla="*/ 49 h 469"/>
                <a:gd name="T30" fmla="*/ 2 w 337"/>
                <a:gd name="T31" fmla="*/ 54 h 469"/>
                <a:gd name="T32" fmla="*/ 4 w 337"/>
                <a:gd name="T33" fmla="*/ 59 h 469"/>
                <a:gd name="T34" fmla="*/ 5 w 337"/>
                <a:gd name="T35" fmla="*/ 55 h 469"/>
                <a:gd name="T36" fmla="*/ 5 w 337"/>
                <a:gd name="T37" fmla="*/ 50 h 469"/>
                <a:gd name="T38" fmla="*/ 7 w 337"/>
                <a:gd name="T39" fmla="*/ 46 h 469"/>
                <a:gd name="T40" fmla="*/ 8 w 337"/>
                <a:gd name="T41" fmla="*/ 41 h 469"/>
                <a:gd name="T42" fmla="*/ 9 w 337"/>
                <a:gd name="T43" fmla="*/ 37 h 469"/>
                <a:gd name="T44" fmla="*/ 11 w 337"/>
                <a:gd name="T45" fmla="*/ 33 h 469"/>
                <a:gd name="T46" fmla="*/ 13 w 337"/>
                <a:gd name="T47" fmla="*/ 29 h 469"/>
                <a:gd name="T48" fmla="*/ 15 w 337"/>
                <a:gd name="T49" fmla="*/ 25 h 469"/>
                <a:gd name="T50" fmla="*/ 18 w 337"/>
                <a:gd name="T51" fmla="*/ 21 h 469"/>
                <a:gd name="T52" fmla="*/ 21 w 337"/>
                <a:gd name="T53" fmla="*/ 18 h 469"/>
                <a:gd name="T54" fmla="*/ 24 w 337"/>
                <a:gd name="T55" fmla="*/ 14 h 469"/>
                <a:gd name="T56" fmla="*/ 27 w 337"/>
                <a:gd name="T57" fmla="*/ 11 h 469"/>
                <a:gd name="T58" fmla="*/ 30 w 337"/>
                <a:gd name="T59" fmla="*/ 8 h 469"/>
                <a:gd name="T60" fmla="*/ 34 w 337"/>
                <a:gd name="T61" fmla="*/ 6 h 469"/>
                <a:gd name="T62" fmla="*/ 38 w 337"/>
                <a:gd name="T63" fmla="*/ 3 h 469"/>
                <a:gd name="T64" fmla="*/ 43 w 337"/>
                <a:gd name="T65" fmla="*/ 1 h 469"/>
                <a:gd name="T66" fmla="*/ 41 w 337"/>
                <a:gd name="T67" fmla="*/ 1 h 469"/>
                <a:gd name="T68" fmla="*/ 40 w 337"/>
                <a:gd name="T69" fmla="*/ 1 h 469"/>
                <a:gd name="T70" fmla="*/ 39 w 337"/>
                <a:gd name="T71" fmla="*/ 1 h 469"/>
                <a:gd name="T72" fmla="*/ 38 w 337"/>
                <a:gd name="T73" fmla="*/ 1 h 469"/>
                <a:gd name="T74" fmla="*/ 37 w 337"/>
                <a:gd name="T75" fmla="*/ 1 h 469"/>
                <a:gd name="T76" fmla="*/ 35 w 337"/>
                <a:gd name="T77" fmla="*/ 1 h 469"/>
                <a:gd name="T78" fmla="*/ 34 w 337"/>
                <a:gd name="T79" fmla="*/ 0 h 469"/>
                <a:gd name="T80" fmla="*/ 33 w 337"/>
                <a:gd name="T81" fmla="*/ 0 h 4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 h="469">
                  <a:moveTo>
                    <a:pt x="259" y="0"/>
                  </a:moveTo>
                  <a:lnTo>
                    <a:pt x="229" y="12"/>
                  </a:lnTo>
                  <a:lnTo>
                    <a:pt x="200" y="26"/>
                  </a:lnTo>
                  <a:lnTo>
                    <a:pt x="170" y="44"/>
                  </a:lnTo>
                  <a:lnTo>
                    <a:pt x="142" y="64"/>
                  </a:lnTo>
                  <a:lnTo>
                    <a:pt x="116" y="86"/>
                  </a:lnTo>
                  <a:lnTo>
                    <a:pt x="91" y="111"/>
                  </a:lnTo>
                  <a:lnTo>
                    <a:pt x="67" y="139"/>
                  </a:lnTo>
                  <a:lnTo>
                    <a:pt x="48" y="169"/>
                  </a:lnTo>
                  <a:lnTo>
                    <a:pt x="31" y="200"/>
                  </a:lnTo>
                  <a:lnTo>
                    <a:pt x="17" y="233"/>
                  </a:lnTo>
                  <a:lnTo>
                    <a:pt x="6" y="269"/>
                  </a:lnTo>
                  <a:lnTo>
                    <a:pt x="1" y="306"/>
                  </a:lnTo>
                  <a:lnTo>
                    <a:pt x="0" y="345"/>
                  </a:lnTo>
                  <a:lnTo>
                    <a:pt x="3" y="385"/>
                  </a:lnTo>
                  <a:lnTo>
                    <a:pt x="12" y="427"/>
                  </a:lnTo>
                  <a:lnTo>
                    <a:pt x="27" y="469"/>
                  </a:lnTo>
                  <a:lnTo>
                    <a:pt x="33" y="434"/>
                  </a:lnTo>
                  <a:lnTo>
                    <a:pt x="40" y="397"/>
                  </a:lnTo>
                  <a:lnTo>
                    <a:pt x="49" y="362"/>
                  </a:lnTo>
                  <a:lnTo>
                    <a:pt x="59" y="328"/>
                  </a:lnTo>
                  <a:lnTo>
                    <a:pt x="72" y="293"/>
                  </a:lnTo>
                  <a:lnTo>
                    <a:pt x="86" y="260"/>
                  </a:lnTo>
                  <a:lnTo>
                    <a:pt x="102" y="227"/>
                  </a:lnTo>
                  <a:lnTo>
                    <a:pt x="120" y="196"/>
                  </a:lnTo>
                  <a:lnTo>
                    <a:pt x="140" y="166"/>
                  </a:lnTo>
                  <a:lnTo>
                    <a:pt x="162" y="139"/>
                  </a:lnTo>
                  <a:lnTo>
                    <a:pt x="185" y="111"/>
                  </a:lnTo>
                  <a:lnTo>
                    <a:pt x="211" y="87"/>
                  </a:lnTo>
                  <a:lnTo>
                    <a:pt x="239" y="63"/>
                  </a:lnTo>
                  <a:lnTo>
                    <a:pt x="270" y="42"/>
                  </a:lnTo>
                  <a:lnTo>
                    <a:pt x="302" y="22"/>
                  </a:lnTo>
                  <a:lnTo>
                    <a:pt x="337" y="5"/>
                  </a:lnTo>
                  <a:lnTo>
                    <a:pt x="327" y="5"/>
                  </a:lnTo>
                  <a:lnTo>
                    <a:pt x="317" y="4"/>
                  </a:lnTo>
                  <a:lnTo>
                    <a:pt x="307" y="4"/>
                  </a:lnTo>
                  <a:lnTo>
                    <a:pt x="298" y="3"/>
                  </a:lnTo>
                  <a:lnTo>
                    <a:pt x="289" y="2"/>
                  </a:lnTo>
                  <a:lnTo>
                    <a:pt x="278" y="2"/>
                  </a:lnTo>
                  <a:lnTo>
                    <a:pt x="269" y="0"/>
                  </a:lnTo>
                  <a:lnTo>
                    <a:pt x="259"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95" name="Freeform 220"/>
            <p:cNvSpPr>
              <a:spLocks noChangeAspect="1"/>
            </p:cNvSpPr>
            <p:nvPr/>
          </p:nvSpPr>
          <p:spPr bwMode="auto">
            <a:xfrm>
              <a:off x="2661" y="2180"/>
              <a:ext cx="166" cy="229"/>
            </a:xfrm>
            <a:custGeom>
              <a:avLst/>
              <a:gdLst>
                <a:gd name="T0" fmla="*/ 32 w 332"/>
                <a:gd name="T1" fmla="*/ 0 h 458"/>
                <a:gd name="T2" fmla="*/ 28 w 332"/>
                <a:gd name="T3" fmla="*/ 2 h 458"/>
                <a:gd name="T4" fmla="*/ 25 w 332"/>
                <a:gd name="T5" fmla="*/ 4 h 458"/>
                <a:gd name="T6" fmla="*/ 21 w 332"/>
                <a:gd name="T7" fmla="*/ 6 h 458"/>
                <a:gd name="T8" fmla="*/ 18 w 332"/>
                <a:gd name="T9" fmla="*/ 8 h 458"/>
                <a:gd name="T10" fmla="*/ 15 w 332"/>
                <a:gd name="T11" fmla="*/ 11 h 458"/>
                <a:gd name="T12" fmla="*/ 12 w 332"/>
                <a:gd name="T13" fmla="*/ 14 h 458"/>
                <a:gd name="T14" fmla="*/ 9 w 332"/>
                <a:gd name="T15" fmla="*/ 17 h 458"/>
                <a:gd name="T16" fmla="*/ 6 w 332"/>
                <a:gd name="T17" fmla="*/ 21 h 458"/>
                <a:gd name="T18" fmla="*/ 4 w 332"/>
                <a:gd name="T19" fmla="*/ 25 h 458"/>
                <a:gd name="T20" fmla="*/ 3 w 332"/>
                <a:gd name="T21" fmla="*/ 29 h 458"/>
                <a:gd name="T22" fmla="*/ 1 w 332"/>
                <a:gd name="T23" fmla="*/ 33 h 458"/>
                <a:gd name="T24" fmla="*/ 1 w 332"/>
                <a:gd name="T25" fmla="*/ 38 h 458"/>
                <a:gd name="T26" fmla="*/ 0 w 332"/>
                <a:gd name="T27" fmla="*/ 42 h 458"/>
                <a:gd name="T28" fmla="*/ 1 w 332"/>
                <a:gd name="T29" fmla="*/ 47 h 458"/>
                <a:gd name="T30" fmla="*/ 2 w 332"/>
                <a:gd name="T31" fmla="*/ 52 h 458"/>
                <a:gd name="T32" fmla="*/ 4 w 332"/>
                <a:gd name="T33" fmla="*/ 58 h 458"/>
                <a:gd name="T34" fmla="*/ 4 w 332"/>
                <a:gd name="T35" fmla="*/ 53 h 458"/>
                <a:gd name="T36" fmla="*/ 5 w 332"/>
                <a:gd name="T37" fmla="*/ 49 h 458"/>
                <a:gd name="T38" fmla="*/ 6 w 332"/>
                <a:gd name="T39" fmla="*/ 44 h 458"/>
                <a:gd name="T40" fmla="*/ 8 w 332"/>
                <a:gd name="T41" fmla="*/ 40 h 458"/>
                <a:gd name="T42" fmla="*/ 9 w 332"/>
                <a:gd name="T43" fmla="*/ 36 h 458"/>
                <a:gd name="T44" fmla="*/ 11 w 332"/>
                <a:gd name="T45" fmla="*/ 32 h 458"/>
                <a:gd name="T46" fmla="*/ 13 w 332"/>
                <a:gd name="T47" fmla="*/ 28 h 458"/>
                <a:gd name="T48" fmla="*/ 15 w 332"/>
                <a:gd name="T49" fmla="*/ 24 h 458"/>
                <a:gd name="T50" fmla="*/ 17 w 332"/>
                <a:gd name="T51" fmla="*/ 20 h 458"/>
                <a:gd name="T52" fmla="*/ 20 w 332"/>
                <a:gd name="T53" fmla="*/ 17 h 458"/>
                <a:gd name="T54" fmla="*/ 23 w 332"/>
                <a:gd name="T55" fmla="*/ 14 h 458"/>
                <a:gd name="T56" fmla="*/ 26 w 332"/>
                <a:gd name="T57" fmla="*/ 11 h 458"/>
                <a:gd name="T58" fmla="*/ 30 w 332"/>
                <a:gd name="T59" fmla="*/ 8 h 458"/>
                <a:gd name="T60" fmla="*/ 34 w 332"/>
                <a:gd name="T61" fmla="*/ 5 h 458"/>
                <a:gd name="T62" fmla="*/ 38 w 332"/>
                <a:gd name="T63" fmla="*/ 3 h 458"/>
                <a:gd name="T64" fmla="*/ 42 w 332"/>
                <a:gd name="T65" fmla="*/ 1 h 458"/>
                <a:gd name="T66" fmla="*/ 41 w 332"/>
                <a:gd name="T67" fmla="*/ 1 h 458"/>
                <a:gd name="T68" fmla="*/ 39 w 332"/>
                <a:gd name="T69" fmla="*/ 1 h 458"/>
                <a:gd name="T70" fmla="*/ 38 w 332"/>
                <a:gd name="T71" fmla="*/ 1 h 458"/>
                <a:gd name="T72" fmla="*/ 37 w 332"/>
                <a:gd name="T73" fmla="*/ 1 h 458"/>
                <a:gd name="T74" fmla="*/ 36 w 332"/>
                <a:gd name="T75" fmla="*/ 1 h 458"/>
                <a:gd name="T76" fmla="*/ 35 w 332"/>
                <a:gd name="T77" fmla="*/ 1 h 458"/>
                <a:gd name="T78" fmla="*/ 33 w 332"/>
                <a:gd name="T79" fmla="*/ 0 h 458"/>
                <a:gd name="T80" fmla="*/ 32 w 332"/>
                <a:gd name="T81" fmla="*/ 0 h 4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2" h="458">
                  <a:moveTo>
                    <a:pt x="253" y="0"/>
                  </a:moveTo>
                  <a:lnTo>
                    <a:pt x="224" y="11"/>
                  </a:lnTo>
                  <a:lnTo>
                    <a:pt x="196" y="26"/>
                  </a:lnTo>
                  <a:lnTo>
                    <a:pt x="168" y="44"/>
                  </a:lnTo>
                  <a:lnTo>
                    <a:pt x="140" y="63"/>
                  </a:lnTo>
                  <a:lnTo>
                    <a:pt x="114" y="85"/>
                  </a:lnTo>
                  <a:lnTo>
                    <a:pt x="90" y="109"/>
                  </a:lnTo>
                  <a:lnTo>
                    <a:pt x="68" y="136"/>
                  </a:lnTo>
                  <a:lnTo>
                    <a:pt x="48" y="165"/>
                  </a:lnTo>
                  <a:lnTo>
                    <a:pt x="31" y="195"/>
                  </a:lnTo>
                  <a:lnTo>
                    <a:pt x="18" y="228"/>
                  </a:lnTo>
                  <a:lnTo>
                    <a:pt x="8" y="263"/>
                  </a:lnTo>
                  <a:lnTo>
                    <a:pt x="2" y="298"/>
                  </a:lnTo>
                  <a:lnTo>
                    <a:pt x="0" y="336"/>
                  </a:lnTo>
                  <a:lnTo>
                    <a:pt x="3" y="376"/>
                  </a:lnTo>
                  <a:lnTo>
                    <a:pt x="12" y="416"/>
                  </a:lnTo>
                  <a:lnTo>
                    <a:pt x="26" y="458"/>
                  </a:lnTo>
                  <a:lnTo>
                    <a:pt x="32" y="422"/>
                  </a:lnTo>
                  <a:lnTo>
                    <a:pt x="39" y="386"/>
                  </a:lnTo>
                  <a:lnTo>
                    <a:pt x="47" y="351"/>
                  </a:lnTo>
                  <a:lnTo>
                    <a:pt x="57" y="317"/>
                  </a:lnTo>
                  <a:lnTo>
                    <a:pt x="69" y="283"/>
                  </a:lnTo>
                  <a:lnTo>
                    <a:pt x="83" y="250"/>
                  </a:lnTo>
                  <a:lnTo>
                    <a:pt x="99" y="219"/>
                  </a:lnTo>
                  <a:lnTo>
                    <a:pt x="116" y="189"/>
                  </a:lnTo>
                  <a:lnTo>
                    <a:pt x="136" y="160"/>
                  </a:lnTo>
                  <a:lnTo>
                    <a:pt x="156" y="132"/>
                  </a:lnTo>
                  <a:lnTo>
                    <a:pt x="181" y="106"/>
                  </a:lnTo>
                  <a:lnTo>
                    <a:pt x="206" y="82"/>
                  </a:lnTo>
                  <a:lnTo>
                    <a:pt x="234" y="59"/>
                  </a:lnTo>
                  <a:lnTo>
                    <a:pt x="265" y="38"/>
                  </a:lnTo>
                  <a:lnTo>
                    <a:pt x="297" y="20"/>
                  </a:lnTo>
                  <a:lnTo>
                    <a:pt x="332" y="3"/>
                  </a:lnTo>
                  <a:lnTo>
                    <a:pt x="321" y="3"/>
                  </a:lnTo>
                  <a:lnTo>
                    <a:pt x="312" y="2"/>
                  </a:lnTo>
                  <a:lnTo>
                    <a:pt x="302" y="2"/>
                  </a:lnTo>
                  <a:lnTo>
                    <a:pt x="292" y="1"/>
                  </a:lnTo>
                  <a:lnTo>
                    <a:pt x="282" y="1"/>
                  </a:lnTo>
                  <a:lnTo>
                    <a:pt x="273" y="1"/>
                  </a:lnTo>
                  <a:lnTo>
                    <a:pt x="262" y="0"/>
                  </a:lnTo>
                  <a:lnTo>
                    <a:pt x="253"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96" name="Freeform 221"/>
            <p:cNvSpPr>
              <a:spLocks noChangeAspect="1"/>
            </p:cNvSpPr>
            <p:nvPr/>
          </p:nvSpPr>
          <p:spPr bwMode="auto">
            <a:xfrm>
              <a:off x="2663" y="2181"/>
              <a:ext cx="161" cy="225"/>
            </a:xfrm>
            <a:custGeom>
              <a:avLst/>
              <a:gdLst>
                <a:gd name="T0" fmla="*/ 30 w 324"/>
                <a:gd name="T1" fmla="*/ 0 h 451"/>
                <a:gd name="T2" fmla="*/ 27 w 324"/>
                <a:gd name="T3" fmla="*/ 1 h 451"/>
                <a:gd name="T4" fmla="*/ 23 w 324"/>
                <a:gd name="T5" fmla="*/ 3 h 451"/>
                <a:gd name="T6" fmla="*/ 20 w 324"/>
                <a:gd name="T7" fmla="*/ 5 h 451"/>
                <a:gd name="T8" fmla="*/ 17 w 324"/>
                <a:gd name="T9" fmla="*/ 8 h 451"/>
                <a:gd name="T10" fmla="*/ 14 w 324"/>
                <a:gd name="T11" fmla="*/ 10 h 451"/>
                <a:gd name="T12" fmla="*/ 11 w 324"/>
                <a:gd name="T13" fmla="*/ 13 h 451"/>
                <a:gd name="T14" fmla="*/ 8 w 324"/>
                <a:gd name="T15" fmla="*/ 16 h 451"/>
                <a:gd name="T16" fmla="*/ 6 w 324"/>
                <a:gd name="T17" fmla="*/ 20 h 451"/>
                <a:gd name="T18" fmla="*/ 3 w 324"/>
                <a:gd name="T19" fmla="*/ 24 h 451"/>
                <a:gd name="T20" fmla="*/ 2 w 324"/>
                <a:gd name="T21" fmla="*/ 28 h 451"/>
                <a:gd name="T22" fmla="*/ 1 w 324"/>
                <a:gd name="T23" fmla="*/ 32 h 451"/>
                <a:gd name="T24" fmla="*/ 0 w 324"/>
                <a:gd name="T25" fmla="*/ 36 h 451"/>
                <a:gd name="T26" fmla="*/ 0 w 324"/>
                <a:gd name="T27" fmla="*/ 41 h 451"/>
                <a:gd name="T28" fmla="*/ 0 w 324"/>
                <a:gd name="T29" fmla="*/ 46 h 451"/>
                <a:gd name="T30" fmla="*/ 1 w 324"/>
                <a:gd name="T31" fmla="*/ 51 h 451"/>
                <a:gd name="T32" fmla="*/ 3 w 324"/>
                <a:gd name="T33" fmla="*/ 56 h 451"/>
                <a:gd name="T34" fmla="*/ 3 w 324"/>
                <a:gd name="T35" fmla="*/ 51 h 451"/>
                <a:gd name="T36" fmla="*/ 4 w 324"/>
                <a:gd name="T37" fmla="*/ 47 h 451"/>
                <a:gd name="T38" fmla="*/ 5 w 324"/>
                <a:gd name="T39" fmla="*/ 43 h 451"/>
                <a:gd name="T40" fmla="*/ 6 w 324"/>
                <a:gd name="T41" fmla="*/ 38 h 451"/>
                <a:gd name="T42" fmla="*/ 8 w 324"/>
                <a:gd name="T43" fmla="*/ 34 h 451"/>
                <a:gd name="T44" fmla="*/ 9 w 324"/>
                <a:gd name="T45" fmla="*/ 30 h 451"/>
                <a:gd name="T46" fmla="*/ 11 w 324"/>
                <a:gd name="T47" fmla="*/ 26 h 451"/>
                <a:gd name="T48" fmla="*/ 13 w 324"/>
                <a:gd name="T49" fmla="*/ 22 h 451"/>
                <a:gd name="T50" fmla="*/ 16 w 324"/>
                <a:gd name="T51" fmla="*/ 19 h 451"/>
                <a:gd name="T52" fmla="*/ 18 w 324"/>
                <a:gd name="T53" fmla="*/ 15 h 451"/>
                <a:gd name="T54" fmla="*/ 21 w 324"/>
                <a:gd name="T55" fmla="*/ 12 h 451"/>
                <a:gd name="T56" fmla="*/ 24 w 324"/>
                <a:gd name="T57" fmla="*/ 9 h 451"/>
                <a:gd name="T58" fmla="*/ 28 w 324"/>
                <a:gd name="T59" fmla="*/ 7 h 451"/>
                <a:gd name="T60" fmla="*/ 32 w 324"/>
                <a:gd name="T61" fmla="*/ 4 h 451"/>
                <a:gd name="T62" fmla="*/ 36 w 324"/>
                <a:gd name="T63" fmla="*/ 2 h 451"/>
                <a:gd name="T64" fmla="*/ 40 w 324"/>
                <a:gd name="T65" fmla="*/ 0 h 451"/>
                <a:gd name="T66" fmla="*/ 39 w 324"/>
                <a:gd name="T67" fmla="*/ 0 h 451"/>
                <a:gd name="T68" fmla="*/ 37 w 324"/>
                <a:gd name="T69" fmla="*/ 0 h 451"/>
                <a:gd name="T70" fmla="*/ 36 w 324"/>
                <a:gd name="T71" fmla="*/ 0 h 451"/>
                <a:gd name="T72" fmla="*/ 35 w 324"/>
                <a:gd name="T73" fmla="*/ 0 h 451"/>
                <a:gd name="T74" fmla="*/ 34 w 324"/>
                <a:gd name="T75" fmla="*/ 0 h 451"/>
                <a:gd name="T76" fmla="*/ 33 w 324"/>
                <a:gd name="T77" fmla="*/ 0 h 451"/>
                <a:gd name="T78" fmla="*/ 31 w 324"/>
                <a:gd name="T79" fmla="*/ 0 h 451"/>
                <a:gd name="T80" fmla="*/ 30 w 324"/>
                <a:gd name="T81" fmla="*/ 0 h 4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4" h="451">
                  <a:moveTo>
                    <a:pt x="247" y="0"/>
                  </a:moveTo>
                  <a:lnTo>
                    <a:pt x="219" y="13"/>
                  </a:lnTo>
                  <a:lnTo>
                    <a:pt x="192" y="28"/>
                  </a:lnTo>
                  <a:lnTo>
                    <a:pt x="164" y="45"/>
                  </a:lnTo>
                  <a:lnTo>
                    <a:pt x="137" y="64"/>
                  </a:lnTo>
                  <a:lnTo>
                    <a:pt x="112" y="85"/>
                  </a:lnTo>
                  <a:lnTo>
                    <a:pt x="89" y="110"/>
                  </a:lnTo>
                  <a:lnTo>
                    <a:pt x="67" y="135"/>
                  </a:lnTo>
                  <a:lnTo>
                    <a:pt x="48" y="163"/>
                  </a:lnTo>
                  <a:lnTo>
                    <a:pt x="31" y="193"/>
                  </a:lnTo>
                  <a:lnTo>
                    <a:pt x="18" y="224"/>
                  </a:lnTo>
                  <a:lnTo>
                    <a:pt x="8" y="257"/>
                  </a:lnTo>
                  <a:lnTo>
                    <a:pt x="3" y="293"/>
                  </a:lnTo>
                  <a:lnTo>
                    <a:pt x="0" y="330"/>
                  </a:lnTo>
                  <a:lnTo>
                    <a:pt x="4" y="369"/>
                  </a:lnTo>
                  <a:lnTo>
                    <a:pt x="11" y="409"/>
                  </a:lnTo>
                  <a:lnTo>
                    <a:pt x="24" y="451"/>
                  </a:lnTo>
                  <a:lnTo>
                    <a:pt x="30" y="414"/>
                  </a:lnTo>
                  <a:lnTo>
                    <a:pt x="36" y="378"/>
                  </a:lnTo>
                  <a:lnTo>
                    <a:pt x="44" y="344"/>
                  </a:lnTo>
                  <a:lnTo>
                    <a:pt x="54" y="309"/>
                  </a:lnTo>
                  <a:lnTo>
                    <a:pt x="66" y="276"/>
                  </a:lnTo>
                  <a:lnTo>
                    <a:pt x="79" y="243"/>
                  </a:lnTo>
                  <a:lnTo>
                    <a:pt x="95" y="212"/>
                  </a:lnTo>
                  <a:lnTo>
                    <a:pt x="111" y="182"/>
                  </a:lnTo>
                  <a:lnTo>
                    <a:pt x="130" y="155"/>
                  </a:lnTo>
                  <a:lnTo>
                    <a:pt x="151" y="127"/>
                  </a:lnTo>
                  <a:lnTo>
                    <a:pt x="174" y="102"/>
                  </a:lnTo>
                  <a:lnTo>
                    <a:pt x="200" y="79"/>
                  </a:lnTo>
                  <a:lnTo>
                    <a:pt x="227" y="57"/>
                  </a:lnTo>
                  <a:lnTo>
                    <a:pt x="257" y="37"/>
                  </a:lnTo>
                  <a:lnTo>
                    <a:pt x="289" y="19"/>
                  </a:lnTo>
                  <a:lnTo>
                    <a:pt x="324" y="3"/>
                  </a:lnTo>
                  <a:lnTo>
                    <a:pt x="314" y="3"/>
                  </a:lnTo>
                  <a:lnTo>
                    <a:pt x="304" y="1"/>
                  </a:lnTo>
                  <a:lnTo>
                    <a:pt x="294" y="1"/>
                  </a:lnTo>
                  <a:lnTo>
                    <a:pt x="285" y="1"/>
                  </a:lnTo>
                  <a:lnTo>
                    <a:pt x="276" y="1"/>
                  </a:lnTo>
                  <a:lnTo>
                    <a:pt x="266" y="1"/>
                  </a:lnTo>
                  <a:lnTo>
                    <a:pt x="256" y="0"/>
                  </a:lnTo>
                  <a:lnTo>
                    <a:pt x="247"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97" name="Freeform 222"/>
            <p:cNvSpPr>
              <a:spLocks noChangeAspect="1"/>
            </p:cNvSpPr>
            <p:nvPr/>
          </p:nvSpPr>
          <p:spPr bwMode="auto">
            <a:xfrm>
              <a:off x="2664" y="2183"/>
              <a:ext cx="158" cy="220"/>
            </a:xfrm>
            <a:custGeom>
              <a:avLst/>
              <a:gdLst>
                <a:gd name="T0" fmla="*/ 30 w 316"/>
                <a:gd name="T1" fmla="*/ 0 h 440"/>
                <a:gd name="T2" fmla="*/ 27 w 316"/>
                <a:gd name="T3" fmla="*/ 2 h 440"/>
                <a:gd name="T4" fmla="*/ 24 w 316"/>
                <a:gd name="T5" fmla="*/ 4 h 440"/>
                <a:gd name="T6" fmla="*/ 20 w 316"/>
                <a:gd name="T7" fmla="*/ 6 h 440"/>
                <a:gd name="T8" fmla="*/ 17 w 316"/>
                <a:gd name="T9" fmla="*/ 8 h 440"/>
                <a:gd name="T10" fmla="*/ 14 w 316"/>
                <a:gd name="T11" fmla="*/ 11 h 440"/>
                <a:gd name="T12" fmla="*/ 11 w 316"/>
                <a:gd name="T13" fmla="*/ 14 h 440"/>
                <a:gd name="T14" fmla="*/ 9 w 316"/>
                <a:gd name="T15" fmla="*/ 17 h 440"/>
                <a:gd name="T16" fmla="*/ 6 w 316"/>
                <a:gd name="T17" fmla="*/ 20 h 440"/>
                <a:gd name="T18" fmla="*/ 4 w 316"/>
                <a:gd name="T19" fmla="*/ 24 h 440"/>
                <a:gd name="T20" fmla="*/ 3 w 316"/>
                <a:gd name="T21" fmla="*/ 28 h 440"/>
                <a:gd name="T22" fmla="*/ 1 w 316"/>
                <a:gd name="T23" fmla="*/ 32 h 440"/>
                <a:gd name="T24" fmla="*/ 1 w 316"/>
                <a:gd name="T25" fmla="*/ 36 h 440"/>
                <a:gd name="T26" fmla="*/ 0 w 316"/>
                <a:gd name="T27" fmla="*/ 41 h 440"/>
                <a:gd name="T28" fmla="*/ 1 w 316"/>
                <a:gd name="T29" fmla="*/ 45 h 440"/>
                <a:gd name="T30" fmla="*/ 2 w 316"/>
                <a:gd name="T31" fmla="*/ 50 h 440"/>
                <a:gd name="T32" fmla="*/ 3 w 316"/>
                <a:gd name="T33" fmla="*/ 55 h 440"/>
                <a:gd name="T34" fmla="*/ 4 w 316"/>
                <a:gd name="T35" fmla="*/ 51 h 440"/>
                <a:gd name="T36" fmla="*/ 5 w 316"/>
                <a:gd name="T37" fmla="*/ 46 h 440"/>
                <a:gd name="T38" fmla="*/ 6 w 316"/>
                <a:gd name="T39" fmla="*/ 42 h 440"/>
                <a:gd name="T40" fmla="*/ 7 w 316"/>
                <a:gd name="T41" fmla="*/ 38 h 440"/>
                <a:gd name="T42" fmla="*/ 8 w 316"/>
                <a:gd name="T43" fmla="*/ 34 h 440"/>
                <a:gd name="T44" fmla="*/ 10 w 316"/>
                <a:gd name="T45" fmla="*/ 30 h 440"/>
                <a:gd name="T46" fmla="*/ 12 w 316"/>
                <a:gd name="T47" fmla="*/ 26 h 440"/>
                <a:gd name="T48" fmla="*/ 14 w 316"/>
                <a:gd name="T49" fmla="*/ 22 h 440"/>
                <a:gd name="T50" fmla="*/ 16 w 316"/>
                <a:gd name="T51" fmla="*/ 19 h 440"/>
                <a:gd name="T52" fmla="*/ 19 w 316"/>
                <a:gd name="T53" fmla="*/ 16 h 440"/>
                <a:gd name="T54" fmla="*/ 21 w 316"/>
                <a:gd name="T55" fmla="*/ 12 h 440"/>
                <a:gd name="T56" fmla="*/ 25 w 316"/>
                <a:gd name="T57" fmla="*/ 10 h 440"/>
                <a:gd name="T58" fmla="*/ 28 w 316"/>
                <a:gd name="T59" fmla="*/ 7 h 440"/>
                <a:gd name="T60" fmla="*/ 32 w 316"/>
                <a:gd name="T61" fmla="*/ 5 h 440"/>
                <a:gd name="T62" fmla="*/ 36 w 316"/>
                <a:gd name="T63" fmla="*/ 2 h 440"/>
                <a:gd name="T64" fmla="*/ 40 w 316"/>
                <a:gd name="T65" fmla="*/ 0 h 440"/>
                <a:gd name="T66" fmla="*/ 39 w 316"/>
                <a:gd name="T67" fmla="*/ 0 h 440"/>
                <a:gd name="T68" fmla="*/ 38 w 316"/>
                <a:gd name="T69" fmla="*/ 0 h 440"/>
                <a:gd name="T70" fmla="*/ 36 w 316"/>
                <a:gd name="T71" fmla="*/ 0 h 440"/>
                <a:gd name="T72" fmla="*/ 35 w 316"/>
                <a:gd name="T73" fmla="*/ 0 h 440"/>
                <a:gd name="T74" fmla="*/ 34 w 316"/>
                <a:gd name="T75" fmla="*/ 0 h 440"/>
                <a:gd name="T76" fmla="*/ 33 w 316"/>
                <a:gd name="T77" fmla="*/ 0 h 440"/>
                <a:gd name="T78" fmla="*/ 32 w 316"/>
                <a:gd name="T79" fmla="*/ 0 h 440"/>
                <a:gd name="T80" fmla="*/ 30 w 316"/>
                <a:gd name="T81" fmla="*/ 0 h 4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6" h="440">
                  <a:moveTo>
                    <a:pt x="240" y="0"/>
                  </a:moveTo>
                  <a:lnTo>
                    <a:pt x="214" y="12"/>
                  </a:lnTo>
                  <a:lnTo>
                    <a:pt x="186" y="27"/>
                  </a:lnTo>
                  <a:lnTo>
                    <a:pt x="160" y="45"/>
                  </a:lnTo>
                  <a:lnTo>
                    <a:pt x="134" y="63"/>
                  </a:lnTo>
                  <a:lnTo>
                    <a:pt x="110" y="84"/>
                  </a:lnTo>
                  <a:lnTo>
                    <a:pt x="87" y="107"/>
                  </a:lnTo>
                  <a:lnTo>
                    <a:pt x="66" y="131"/>
                  </a:lnTo>
                  <a:lnTo>
                    <a:pt x="47" y="159"/>
                  </a:lnTo>
                  <a:lnTo>
                    <a:pt x="31" y="187"/>
                  </a:lnTo>
                  <a:lnTo>
                    <a:pt x="18" y="217"/>
                  </a:lnTo>
                  <a:lnTo>
                    <a:pt x="8" y="250"/>
                  </a:lnTo>
                  <a:lnTo>
                    <a:pt x="2" y="284"/>
                  </a:lnTo>
                  <a:lnTo>
                    <a:pt x="0" y="321"/>
                  </a:lnTo>
                  <a:lnTo>
                    <a:pt x="2" y="359"/>
                  </a:lnTo>
                  <a:lnTo>
                    <a:pt x="9" y="398"/>
                  </a:lnTo>
                  <a:lnTo>
                    <a:pt x="21" y="440"/>
                  </a:lnTo>
                  <a:lnTo>
                    <a:pt x="27" y="403"/>
                  </a:lnTo>
                  <a:lnTo>
                    <a:pt x="33" y="367"/>
                  </a:lnTo>
                  <a:lnTo>
                    <a:pt x="41" y="333"/>
                  </a:lnTo>
                  <a:lnTo>
                    <a:pt x="51" y="298"/>
                  </a:lnTo>
                  <a:lnTo>
                    <a:pt x="62" y="266"/>
                  </a:lnTo>
                  <a:lnTo>
                    <a:pt x="76" y="234"/>
                  </a:lnTo>
                  <a:lnTo>
                    <a:pt x="89" y="204"/>
                  </a:lnTo>
                  <a:lnTo>
                    <a:pt x="107" y="175"/>
                  </a:lnTo>
                  <a:lnTo>
                    <a:pt x="125" y="147"/>
                  </a:lnTo>
                  <a:lnTo>
                    <a:pt x="145" y="121"/>
                  </a:lnTo>
                  <a:lnTo>
                    <a:pt x="168" y="96"/>
                  </a:lnTo>
                  <a:lnTo>
                    <a:pt x="193" y="73"/>
                  </a:lnTo>
                  <a:lnTo>
                    <a:pt x="220" y="52"/>
                  </a:lnTo>
                  <a:lnTo>
                    <a:pt x="250" y="33"/>
                  </a:lnTo>
                  <a:lnTo>
                    <a:pt x="282" y="15"/>
                  </a:lnTo>
                  <a:lnTo>
                    <a:pt x="316" y="0"/>
                  </a:lnTo>
                  <a:lnTo>
                    <a:pt x="307" y="0"/>
                  </a:lnTo>
                  <a:lnTo>
                    <a:pt x="298" y="0"/>
                  </a:lnTo>
                  <a:lnTo>
                    <a:pt x="288" y="0"/>
                  </a:lnTo>
                  <a:lnTo>
                    <a:pt x="278" y="0"/>
                  </a:lnTo>
                  <a:lnTo>
                    <a:pt x="269" y="0"/>
                  </a:lnTo>
                  <a:lnTo>
                    <a:pt x="260" y="0"/>
                  </a:lnTo>
                  <a:lnTo>
                    <a:pt x="250" y="0"/>
                  </a:lnTo>
                  <a:lnTo>
                    <a:pt x="240"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98" name="Freeform 223"/>
            <p:cNvSpPr>
              <a:spLocks noChangeAspect="1"/>
            </p:cNvSpPr>
            <p:nvPr/>
          </p:nvSpPr>
          <p:spPr bwMode="auto">
            <a:xfrm>
              <a:off x="2665" y="2184"/>
              <a:ext cx="155" cy="215"/>
            </a:xfrm>
            <a:custGeom>
              <a:avLst/>
              <a:gdLst>
                <a:gd name="T0" fmla="*/ 30 w 310"/>
                <a:gd name="T1" fmla="*/ 0 h 431"/>
                <a:gd name="T2" fmla="*/ 26 w 310"/>
                <a:gd name="T3" fmla="*/ 1 h 431"/>
                <a:gd name="T4" fmla="*/ 23 w 310"/>
                <a:gd name="T5" fmla="*/ 3 h 431"/>
                <a:gd name="T6" fmla="*/ 20 w 310"/>
                <a:gd name="T7" fmla="*/ 5 h 431"/>
                <a:gd name="T8" fmla="*/ 17 w 310"/>
                <a:gd name="T9" fmla="*/ 8 h 431"/>
                <a:gd name="T10" fmla="*/ 14 w 310"/>
                <a:gd name="T11" fmla="*/ 10 h 431"/>
                <a:gd name="T12" fmla="*/ 11 w 310"/>
                <a:gd name="T13" fmla="*/ 13 h 431"/>
                <a:gd name="T14" fmla="*/ 9 w 310"/>
                <a:gd name="T15" fmla="*/ 16 h 431"/>
                <a:gd name="T16" fmla="*/ 6 w 310"/>
                <a:gd name="T17" fmla="*/ 19 h 431"/>
                <a:gd name="T18" fmla="*/ 4 w 310"/>
                <a:gd name="T19" fmla="*/ 23 h 431"/>
                <a:gd name="T20" fmla="*/ 3 w 310"/>
                <a:gd name="T21" fmla="*/ 26 h 431"/>
                <a:gd name="T22" fmla="*/ 2 w 310"/>
                <a:gd name="T23" fmla="*/ 30 h 431"/>
                <a:gd name="T24" fmla="*/ 1 w 310"/>
                <a:gd name="T25" fmla="*/ 34 h 431"/>
                <a:gd name="T26" fmla="*/ 0 w 310"/>
                <a:gd name="T27" fmla="*/ 39 h 431"/>
                <a:gd name="T28" fmla="*/ 1 w 310"/>
                <a:gd name="T29" fmla="*/ 43 h 431"/>
                <a:gd name="T30" fmla="*/ 2 w 310"/>
                <a:gd name="T31" fmla="*/ 48 h 431"/>
                <a:gd name="T32" fmla="*/ 3 w 310"/>
                <a:gd name="T33" fmla="*/ 53 h 431"/>
                <a:gd name="T34" fmla="*/ 4 w 310"/>
                <a:gd name="T35" fmla="*/ 49 h 431"/>
                <a:gd name="T36" fmla="*/ 4 w 310"/>
                <a:gd name="T37" fmla="*/ 44 h 431"/>
                <a:gd name="T38" fmla="*/ 5 w 310"/>
                <a:gd name="T39" fmla="*/ 40 h 431"/>
                <a:gd name="T40" fmla="*/ 7 w 310"/>
                <a:gd name="T41" fmla="*/ 36 h 431"/>
                <a:gd name="T42" fmla="*/ 8 w 310"/>
                <a:gd name="T43" fmla="*/ 32 h 431"/>
                <a:gd name="T44" fmla="*/ 9 w 310"/>
                <a:gd name="T45" fmla="*/ 28 h 431"/>
                <a:gd name="T46" fmla="*/ 11 w 310"/>
                <a:gd name="T47" fmla="*/ 24 h 431"/>
                <a:gd name="T48" fmla="*/ 13 w 310"/>
                <a:gd name="T49" fmla="*/ 21 h 431"/>
                <a:gd name="T50" fmla="*/ 16 w 310"/>
                <a:gd name="T51" fmla="*/ 17 h 431"/>
                <a:gd name="T52" fmla="*/ 18 w 310"/>
                <a:gd name="T53" fmla="*/ 14 h 431"/>
                <a:gd name="T54" fmla="*/ 21 w 310"/>
                <a:gd name="T55" fmla="*/ 11 h 431"/>
                <a:gd name="T56" fmla="*/ 24 w 310"/>
                <a:gd name="T57" fmla="*/ 8 h 431"/>
                <a:gd name="T58" fmla="*/ 27 w 310"/>
                <a:gd name="T59" fmla="*/ 6 h 431"/>
                <a:gd name="T60" fmla="*/ 31 w 310"/>
                <a:gd name="T61" fmla="*/ 3 h 431"/>
                <a:gd name="T62" fmla="*/ 35 w 310"/>
                <a:gd name="T63" fmla="*/ 1 h 431"/>
                <a:gd name="T64" fmla="*/ 39 w 310"/>
                <a:gd name="T65" fmla="*/ 0 h 431"/>
                <a:gd name="T66" fmla="*/ 38 w 310"/>
                <a:gd name="T67" fmla="*/ 0 h 431"/>
                <a:gd name="T68" fmla="*/ 37 w 310"/>
                <a:gd name="T69" fmla="*/ 0 h 431"/>
                <a:gd name="T70" fmla="*/ 36 w 310"/>
                <a:gd name="T71" fmla="*/ 0 h 431"/>
                <a:gd name="T72" fmla="*/ 34 w 310"/>
                <a:gd name="T73" fmla="*/ 0 h 431"/>
                <a:gd name="T74" fmla="*/ 33 w 310"/>
                <a:gd name="T75" fmla="*/ 0 h 431"/>
                <a:gd name="T76" fmla="*/ 32 w 310"/>
                <a:gd name="T77" fmla="*/ 0 h 431"/>
                <a:gd name="T78" fmla="*/ 31 w 310"/>
                <a:gd name="T79" fmla="*/ 0 h 431"/>
                <a:gd name="T80" fmla="*/ 30 w 310"/>
                <a:gd name="T81" fmla="*/ 0 h 4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0" h="431">
                  <a:moveTo>
                    <a:pt x="234" y="0"/>
                  </a:moveTo>
                  <a:lnTo>
                    <a:pt x="208" y="14"/>
                  </a:lnTo>
                  <a:lnTo>
                    <a:pt x="182" y="29"/>
                  </a:lnTo>
                  <a:lnTo>
                    <a:pt x="157" y="45"/>
                  </a:lnTo>
                  <a:lnTo>
                    <a:pt x="132" y="65"/>
                  </a:lnTo>
                  <a:lnTo>
                    <a:pt x="109" y="84"/>
                  </a:lnTo>
                  <a:lnTo>
                    <a:pt x="86" y="107"/>
                  </a:lnTo>
                  <a:lnTo>
                    <a:pt x="66" y="131"/>
                  </a:lnTo>
                  <a:lnTo>
                    <a:pt x="48" y="157"/>
                  </a:lnTo>
                  <a:lnTo>
                    <a:pt x="32" y="184"/>
                  </a:lnTo>
                  <a:lnTo>
                    <a:pt x="18" y="214"/>
                  </a:lnTo>
                  <a:lnTo>
                    <a:pt x="9" y="245"/>
                  </a:lnTo>
                  <a:lnTo>
                    <a:pt x="2" y="279"/>
                  </a:lnTo>
                  <a:lnTo>
                    <a:pt x="0" y="313"/>
                  </a:lnTo>
                  <a:lnTo>
                    <a:pt x="2" y="351"/>
                  </a:lnTo>
                  <a:lnTo>
                    <a:pt x="9" y="389"/>
                  </a:lnTo>
                  <a:lnTo>
                    <a:pt x="21" y="431"/>
                  </a:lnTo>
                  <a:lnTo>
                    <a:pt x="26" y="394"/>
                  </a:lnTo>
                  <a:lnTo>
                    <a:pt x="32" y="358"/>
                  </a:lnTo>
                  <a:lnTo>
                    <a:pt x="40" y="324"/>
                  </a:lnTo>
                  <a:lnTo>
                    <a:pt x="49" y="290"/>
                  </a:lnTo>
                  <a:lnTo>
                    <a:pt x="60" y="257"/>
                  </a:lnTo>
                  <a:lnTo>
                    <a:pt x="72" y="227"/>
                  </a:lnTo>
                  <a:lnTo>
                    <a:pt x="86" y="197"/>
                  </a:lnTo>
                  <a:lnTo>
                    <a:pt x="102" y="168"/>
                  </a:lnTo>
                  <a:lnTo>
                    <a:pt x="121" y="142"/>
                  </a:lnTo>
                  <a:lnTo>
                    <a:pt x="140" y="116"/>
                  </a:lnTo>
                  <a:lnTo>
                    <a:pt x="162" y="92"/>
                  </a:lnTo>
                  <a:lnTo>
                    <a:pt x="187" y="70"/>
                  </a:lnTo>
                  <a:lnTo>
                    <a:pt x="214" y="50"/>
                  </a:lnTo>
                  <a:lnTo>
                    <a:pt x="243" y="31"/>
                  </a:lnTo>
                  <a:lnTo>
                    <a:pt x="275" y="15"/>
                  </a:lnTo>
                  <a:lnTo>
                    <a:pt x="310" y="0"/>
                  </a:lnTo>
                  <a:lnTo>
                    <a:pt x="301" y="0"/>
                  </a:lnTo>
                  <a:lnTo>
                    <a:pt x="291" y="0"/>
                  </a:lnTo>
                  <a:lnTo>
                    <a:pt x="281" y="0"/>
                  </a:lnTo>
                  <a:lnTo>
                    <a:pt x="272" y="0"/>
                  </a:lnTo>
                  <a:lnTo>
                    <a:pt x="263" y="0"/>
                  </a:lnTo>
                  <a:lnTo>
                    <a:pt x="253" y="0"/>
                  </a:lnTo>
                  <a:lnTo>
                    <a:pt x="243" y="0"/>
                  </a:lnTo>
                  <a:lnTo>
                    <a:pt x="234"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99" name="Freeform 224"/>
            <p:cNvSpPr>
              <a:spLocks noChangeAspect="1"/>
            </p:cNvSpPr>
            <p:nvPr/>
          </p:nvSpPr>
          <p:spPr bwMode="auto">
            <a:xfrm>
              <a:off x="2667" y="2185"/>
              <a:ext cx="151" cy="211"/>
            </a:xfrm>
            <a:custGeom>
              <a:avLst/>
              <a:gdLst>
                <a:gd name="T0" fmla="*/ 29 w 302"/>
                <a:gd name="T1" fmla="*/ 0 h 423"/>
                <a:gd name="T2" fmla="*/ 26 w 302"/>
                <a:gd name="T3" fmla="*/ 2 h 423"/>
                <a:gd name="T4" fmla="*/ 23 w 302"/>
                <a:gd name="T5" fmla="*/ 3 h 423"/>
                <a:gd name="T6" fmla="*/ 20 w 302"/>
                <a:gd name="T7" fmla="*/ 6 h 423"/>
                <a:gd name="T8" fmla="*/ 17 w 302"/>
                <a:gd name="T9" fmla="*/ 8 h 423"/>
                <a:gd name="T10" fmla="*/ 14 w 302"/>
                <a:gd name="T11" fmla="*/ 10 h 423"/>
                <a:gd name="T12" fmla="*/ 11 w 302"/>
                <a:gd name="T13" fmla="*/ 13 h 423"/>
                <a:gd name="T14" fmla="*/ 9 w 302"/>
                <a:gd name="T15" fmla="*/ 16 h 423"/>
                <a:gd name="T16" fmla="*/ 6 w 302"/>
                <a:gd name="T17" fmla="*/ 19 h 423"/>
                <a:gd name="T18" fmla="*/ 4 w 302"/>
                <a:gd name="T19" fmla="*/ 22 h 423"/>
                <a:gd name="T20" fmla="*/ 3 w 302"/>
                <a:gd name="T21" fmla="*/ 26 h 423"/>
                <a:gd name="T22" fmla="*/ 2 w 302"/>
                <a:gd name="T23" fmla="*/ 30 h 423"/>
                <a:gd name="T24" fmla="*/ 1 w 302"/>
                <a:gd name="T25" fmla="*/ 34 h 423"/>
                <a:gd name="T26" fmla="*/ 0 w 302"/>
                <a:gd name="T27" fmla="*/ 38 h 423"/>
                <a:gd name="T28" fmla="*/ 1 w 302"/>
                <a:gd name="T29" fmla="*/ 43 h 423"/>
                <a:gd name="T30" fmla="*/ 1 w 302"/>
                <a:gd name="T31" fmla="*/ 47 h 423"/>
                <a:gd name="T32" fmla="*/ 3 w 302"/>
                <a:gd name="T33" fmla="*/ 52 h 423"/>
                <a:gd name="T34" fmla="*/ 4 w 302"/>
                <a:gd name="T35" fmla="*/ 48 h 423"/>
                <a:gd name="T36" fmla="*/ 4 w 302"/>
                <a:gd name="T37" fmla="*/ 43 h 423"/>
                <a:gd name="T38" fmla="*/ 5 w 302"/>
                <a:gd name="T39" fmla="*/ 39 h 423"/>
                <a:gd name="T40" fmla="*/ 6 w 302"/>
                <a:gd name="T41" fmla="*/ 35 h 423"/>
                <a:gd name="T42" fmla="*/ 8 w 302"/>
                <a:gd name="T43" fmla="*/ 31 h 423"/>
                <a:gd name="T44" fmla="*/ 9 w 302"/>
                <a:gd name="T45" fmla="*/ 27 h 423"/>
                <a:gd name="T46" fmla="*/ 11 w 302"/>
                <a:gd name="T47" fmla="*/ 23 h 423"/>
                <a:gd name="T48" fmla="*/ 13 w 302"/>
                <a:gd name="T49" fmla="*/ 20 h 423"/>
                <a:gd name="T50" fmla="*/ 15 w 302"/>
                <a:gd name="T51" fmla="*/ 17 h 423"/>
                <a:gd name="T52" fmla="*/ 17 w 302"/>
                <a:gd name="T53" fmla="*/ 14 h 423"/>
                <a:gd name="T54" fmla="*/ 20 w 302"/>
                <a:gd name="T55" fmla="*/ 11 h 423"/>
                <a:gd name="T56" fmla="*/ 23 w 302"/>
                <a:gd name="T57" fmla="*/ 8 h 423"/>
                <a:gd name="T58" fmla="*/ 26 w 302"/>
                <a:gd name="T59" fmla="*/ 6 h 423"/>
                <a:gd name="T60" fmla="*/ 30 w 302"/>
                <a:gd name="T61" fmla="*/ 3 h 423"/>
                <a:gd name="T62" fmla="*/ 34 w 302"/>
                <a:gd name="T63" fmla="*/ 1 h 423"/>
                <a:gd name="T64" fmla="*/ 38 w 302"/>
                <a:gd name="T65" fmla="*/ 0 h 423"/>
                <a:gd name="T66" fmla="*/ 37 w 302"/>
                <a:gd name="T67" fmla="*/ 0 h 423"/>
                <a:gd name="T68" fmla="*/ 36 w 302"/>
                <a:gd name="T69" fmla="*/ 0 h 423"/>
                <a:gd name="T70" fmla="*/ 35 w 302"/>
                <a:gd name="T71" fmla="*/ 0 h 423"/>
                <a:gd name="T72" fmla="*/ 34 w 302"/>
                <a:gd name="T73" fmla="*/ 0 h 423"/>
                <a:gd name="T74" fmla="*/ 32 w 302"/>
                <a:gd name="T75" fmla="*/ 0 h 423"/>
                <a:gd name="T76" fmla="*/ 31 w 302"/>
                <a:gd name="T77" fmla="*/ 0 h 423"/>
                <a:gd name="T78" fmla="*/ 30 w 302"/>
                <a:gd name="T79" fmla="*/ 0 h 423"/>
                <a:gd name="T80" fmla="*/ 29 w 302"/>
                <a:gd name="T81" fmla="*/ 0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02" h="423">
                  <a:moveTo>
                    <a:pt x="227" y="2"/>
                  </a:moveTo>
                  <a:lnTo>
                    <a:pt x="202" y="16"/>
                  </a:lnTo>
                  <a:lnTo>
                    <a:pt x="178" y="31"/>
                  </a:lnTo>
                  <a:lnTo>
                    <a:pt x="154" y="49"/>
                  </a:lnTo>
                  <a:lnTo>
                    <a:pt x="129" y="66"/>
                  </a:lnTo>
                  <a:lnTo>
                    <a:pt x="106" y="87"/>
                  </a:lnTo>
                  <a:lnTo>
                    <a:pt x="84" y="107"/>
                  </a:lnTo>
                  <a:lnTo>
                    <a:pt x="65" y="130"/>
                  </a:lnTo>
                  <a:lnTo>
                    <a:pt x="48" y="156"/>
                  </a:lnTo>
                  <a:lnTo>
                    <a:pt x="31" y="182"/>
                  </a:lnTo>
                  <a:lnTo>
                    <a:pt x="19" y="211"/>
                  </a:lnTo>
                  <a:lnTo>
                    <a:pt x="10" y="241"/>
                  </a:lnTo>
                  <a:lnTo>
                    <a:pt x="3" y="273"/>
                  </a:lnTo>
                  <a:lnTo>
                    <a:pt x="0" y="308"/>
                  </a:lnTo>
                  <a:lnTo>
                    <a:pt x="1" y="345"/>
                  </a:lnTo>
                  <a:lnTo>
                    <a:pt x="8" y="383"/>
                  </a:lnTo>
                  <a:lnTo>
                    <a:pt x="19" y="423"/>
                  </a:lnTo>
                  <a:lnTo>
                    <a:pt x="25" y="386"/>
                  </a:lnTo>
                  <a:lnTo>
                    <a:pt x="30" y="350"/>
                  </a:lnTo>
                  <a:lnTo>
                    <a:pt x="38" y="315"/>
                  </a:lnTo>
                  <a:lnTo>
                    <a:pt x="46" y="282"/>
                  </a:lnTo>
                  <a:lnTo>
                    <a:pt x="57" y="250"/>
                  </a:lnTo>
                  <a:lnTo>
                    <a:pt x="69" y="219"/>
                  </a:lnTo>
                  <a:lnTo>
                    <a:pt x="83" y="190"/>
                  </a:lnTo>
                  <a:lnTo>
                    <a:pt x="98" y="163"/>
                  </a:lnTo>
                  <a:lnTo>
                    <a:pt x="116" y="136"/>
                  </a:lnTo>
                  <a:lnTo>
                    <a:pt x="135" y="112"/>
                  </a:lnTo>
                  <a:lnTo>
                    <a:pt x="157" y="89"/>
                  </a:lnTo>
                  <a:lnTo>
                    <a:pt x="181" y="68"/>
                  </a:lnTo>
                  <a:lnTo>
                    <a:pt x="208" y="49"/>
                  </a:lnTo>
                  <a:lnTo>
                    <a:pt x="237" y="30"/>
                  </a:lnTo>
                  <a:lnTo>
                    <a:pt x="268" y="14"/>
                  </a:lnTo>
                  <a:lnTo>
                    <a:pt x="302" y="0"/>
                  </a:lnTo>
                  <a:lnTo>
                    <a:pt x="293" y="0"/>
                  </a:lnTo>
                  <a:lnTo>
                    <a:pt x="284" y="1"/>
                  </a:lnTo>
                  <a:lnTo>
                    <a:pt x="275" y="1"/>
                  </a:lnTo>
                  <a:lnTo>
                    <a:pt x="265" y="1"/>
                  </a:lnTo>
                  <a:lnTo>
                    <a:pt x="255" y="1"/>
                  </a:lnTo>
                  <a:lnTo>
                    <a:pt x="246" y="1"/>
                  </a:lnTo>
                  <a:lnTo>
                    <a:pt x="237" y="2"/>
                  </a:lnTo>
                  <a:lnTo>
                    <a:pt x="227" y="2"/>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00" name="Freeform 225"/>
            <p:cNvSpPr>
              <a:spLocks noChangeAspect="1"/>
            </p:cNvSpPr>
            <p:nvPr/>
          </p:nvSpPr>
          <p:spPr bwMode="auto">
            <a:xfrm>
              <a:off x="2668" y="2185"/>
              <a:ext cx="147" cy="207"/>
            </a:xfrm>
            <a:custGeom>
              <a:avLst/>
              <a:gdLst>
                <a:gd name="T0" fmla="*/ 27 w 295"/>
                <a:gd name="T1" fmla="*/ 1 h 414"/>
                <a:gd name="T2" fmla="*/ 24 w 295"/>
                <a:gd name="T3" fmla="*/ 3 h 414"/>
                <a:gd name="T4" fmla="*/ 21 w 295"/>
                <a:gd name="T5" fmla="*/ 5 h 414"/>
                <a:gd name="T6" fmla="*/ 18 w 295"/>
                <a:gd name="T7" fmla="*/ 7 h 414"/>
                <a:gd name="T8" fmla="*/ 15 w 295"/>
                <a:gd name="T9" fmla="*/ 9 h 414"/>
                <a:gd name="T10" fmla="*/ 13 w 295"/>
                <a:gd name="T11" fmla="*/ 11 h 414"/>
                <a:gd name="T12" fmla="*/ 10 w 295"/>
                <a:gd name="T13" fmla="*/ 14 h 414"/>
                <a:gd name="T14" fmla="*/ 8 w 295"/>
                <a:gd name="T15" fmla="*/ 17 h 414"/>
                <a:gd name="T16" fmla="*/ 5 w 295"/>
                <a:gd name="T17" fmla="*/ 20 h 414"/>
                <a:gd name="T18" fmla="*/ 4 w 295"/>
                <a:gd name="T19" fmla="*/ 23 h 414"/>
                <a:gd name="T20" fmla="*/ 2 w 295"/>
                <a:gd name="T21" fmla="*/ 26 h 414"/>
                <a:gd name="T22" fmla="*/ 1 w 295"/>
                <a:gd name="T23" fmla="*/ 30 h 414"/>
                <a:gd name="T24" fmla="*/ 0 w 295"/>
                <a:gd name="T25" fmla="*/ 34 h 414"/>
                <a:gd name="T26" fmla="*/ 0 w 295"/>
                <a:gd name="T27" fmla="*/ 38 h 414"/>
                <a:gd name="T28" fmla="*/ 0 w 295"/>
                <a:gd name="T29" fmla="*/ 43 h 414"/>
                <a:gd name="T30" fmla="*/ 0 w 295"/>
                <a:gd name="T31" fmla="*/ 47 h 414"/>
                <a:gd name="T32" fmla="*/ 2 w 295"/>
                <a:gd name="T33" fmla="*/ 52 h 414"/>
                <a:gd name="T34" fmla="*/ 2 w 295"/>
                <a:gd name="T35" fmla="*/ 48 h 414"/>
                <a:gd name="T36" fmla="*/ 3 w 295"/>
                <a:gd name="T37" fmla="*/ 43 h 414"/>
                <a:gd name="T38" fmla="*/ 4 w 295"/>
                <a:gd name="T39" fmla="*/ 39 h 414"/>
                <a:gd name="T40" fmla="*/ 5 w 295"/>
                <a:gd name="T41" fmla="*/ 35 h 414"/>
                <a:gd name="T42" fmla="*/ 6 w 295"/>
                <a:gd name="T43" fmla="*/ 31 h 414"/>
                <a:gd name="T44" fmla="*/ 8 w 295"/>
                <a:gd name="T45" fmla="*/ 27 h 414"/>
                <a:gd name="T46" fmla="*/ 9 w 295"/>
                <a:gd name="T47" fmla="*/ 24 h 414"/>
                <a:gd name="T48" fmla="*/ 11 w 295"/>
                <a:gd name="T49" fmla="*/ 20 h 414"/>
                <a:gd name="T50" fmla="*/ 13 w 295"/>
                <a:gd name="T51" fmla="*/ 17 h 414"/>
                <a:gd name="T52" fmla="*/ 16 w 295"/>
                <a:gd name="T53" fmla="*/ 14 h 414"/>
                <a:gd name="T54" fmla="*/ 18 w 295"/>
                <a:gd name="T55" fmla="*/ 11 h 414"/>
                <a:gd name="T56" fmla="*/ 21 w 295"/>
                <a:gd name="T57" fmla="*/ 9 h 414"/>
                <a:gd name="T58" fmla="*/ 25 w 295"/>
                <a:gd name="T59" fmla="*/ 6 h 414"/>
                <a:gd name="T60" fmla="*/ 28 w 295"/>
                <a:gd name="T61" fmla="*/ 4 h 414"/>
                <a:gd name="T62" fmla="*/ 32 w 295"/>
                <a:gd name="T63" fmla="*/ 2 h 414"/>
                <a:gd name="T64" fmla="*/ 36 w 295"/>
                <a:gd name="T65" fmla="*/ 0 h 414"/>
                <a:gd name="T66" fmla="*/ 35 w 295"/>
                <a:gd name="T67" fmla="*/ 0 h 414"/>
                <a:gd name="T68" fmla="*/ 34 w 295"/>
                <a:gd name="T69" fmla="*/ 1 h 414"/>
                <a:gd name="T70" fmla="*/ 33 w 295"/>
                <a:gd name="T71" fmla="*/ 1 h 414"/>
                <a:gd name="T72" fmla="*/ 32 w 295"/>
                <a:gd name="T73" fmla="*/ 1 h 414"/>
                <a:gd name="T74" fmla="*/ 31 w 295"/>
                <a:gd name="T75" fmla="*/ 1 h 414"/>
                <a:gd name="T76" fmla="*/ 29 w 295"/>
                <a:gd name="T77" fmla="*/ 1 h 414"/>
                <a:gd name="T78" fmla="*/ 28 w 295"/>
                <a:gd name="T79" fmla="*/ 1 h 414"/>
                <a:gd name="T80" fmla="*/ 27 w 295"/>
                <a:gd name="T81" fmla="*/ 1 h 4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5" h="414">
                  <a:moveTo>
                    <a:pt x="221" y="5"/>
                  </a:moveTo>
                  <a:lnTo>
                    <a:pt x="197" y="19"/>
                  </a:lnTo>
                  <a:lnTo>
                    <a:pt x="174" y="34"/>
                  </a:lnTo>
                  <a:lnTo>
                    <a:pt x="149" y="51"/>
                  </a:lnTo>
                  <a:lnTo>
                    <a:pt x="126" y="68"/>
                  </a:lnTo>
                  <a:lnTo>
                    <a:pt x="104" y="88"/>
                  </a:lnTo>
                  <a:lnTo>
                    <a:pt x="84" y="107"/>
                  </a:lnTo>
                  <a:lnTo>
                    <a:pt x="64" y="130"/>
                  </a:lnTo>
                  <a:lnTo>
                    <a:pt x="47" y="154"/>
                  </a:lnTo>
                  <a:lnTo>
                    <a:pt x="32" y="180"/>
                  </a:lnTo>
                  <a:lnTo>
                    <a:pt x="19" y="208"/>
                  </a:lnTo>
                  <a:lnTo>
                    <a:pt x="9" y="236"/>
                  </a:lnTo>
                  <a:lnTo>
                    <a:pt x="3" y="268"/>
                  </a:lnTo>
                  <a:lnTo>
                    <a:pt x="0" y="301"/>
                  </a:lnTo>
                  <a:lnTo>
                    <a:pt x="1" y="337"/>
                  </a:lnTo>
                  <a:lnTo>
                    <a:pt x="7" y="374"/>
                  </a:lnTo>
                  <a:lnTo>
                    <a:pt x="17" y="414"/>
                  </a:lnTo>
                  <a:lnTo>
                    <a:pt x="23" y="377"/>
                  </a:lnTo>
                  <a:lnTo>
                    <a:pt x="28" y="341"/>
                  </a:lnTo>
                  <a:lnTo>
                    <a:pt x="35" y="307"/>
                  </a:lnTo>
                  <a:lnTo>
                    <a:pt x="45" y="275"/>
                  </a:lnTo>
                  <a:lnTo>
                    <a:pt x="54" y="243"/>
                  </a:lnTo>
                  <a:lnTo>
                    <a:pt x="65" y="213"/>
                  </a:lnTo>
                  <a:lnTo>
                    <a:pt x="79" y="185"/>
                  </a:lnTo>
                  <a:lnTo>
                    <a:pt x="94" y="158"/>
                  </a:lnTo>
                  <a:lnTo>
                    <a:pt x="110" y="133"/>
                  </a:lnTo>
                  <a:lnTo>
                    <a:pt x="130" y="109"/>
                  </a:lnTo>
                  <a:lnTo>
                    <a:pt x="151" y="87"/>
                  </a:lnTo>
                  <a:lnTo>
                    <a:pt x="174" y="66"/>
                  </a:lnTo>
                  <a:lnTo>
                    <a:pt x="200" y="46"/>
                  </a:lnTo>
                  <a:lnTo>
                    <a:pt x="229" y="30"/>
                  </a:lnTo>
                  <a:lnTo>
                    <a:pt x="260" y="14"/>
                  </a:lnTo>
                  <a:lnTo>
                    <a:pt x="295" y="0"/>
                  </a:lnTo>
                  <a:lnTo>
                    <a:pt x="285" y="0"/>
                  </a:lnTo>
                  <a:lnTo>
                    <a:pt x="276" y="1"/>
                  </a:lnTo>
                  <a:lnTo>
                    <a:pt x="267" y="1"/>
                  </a:lnTo>
                  <a:lnTo>
                    <a:pt x="258" y="3"/>
                  </a:lnTo>
                  <a:lnTo>
                    <a:pt x="248" y="4"/>
                  </a:lnTo>
                  <a:lnTo>
                    <a:pt x="239" y="4"/>
                  </a:lnTo>
                  <a:lnTo>
                    <a:pt x="230" y="5"/>
                  </a:lnTo>
                  <a:lnTo>
                    <a:pt x="221" y="5"/>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01" name="Freeform 226"/>
            <p:cNvSpPr>
              <a:spLocks noChangeAspect="1"/>
            </p:cNvSpPr>
            <p:nvPr/>
          </p:nvSpPr>
          <p:spPr bwMode="auto">
            <a:xfrm>
              <a:off x="2669" y="2186"/>
              <a:ext cx="144" cy="203"/>
            </a:xfrm>
            <a:custGeom>
              <a:avLst/>
              <a:gdLst>
                <a:gd name="T0" fmla="*/ 27 w 288"/>
                <a:gd name="T1" fmla="*/ 1 h 405"/>
                <a:gd name="T2" fmla="*/ 24 w 288"/>
                <a:gd name="T3" fmla="*/ 3 h 405"/>
                <a:gd name="T4" fmla="*/ 22 w 288"/>
                <a:gd name="T5" fmla="*/ 5 h 405"/>
                <a:gd name="T6" fmla="*/ 19 w 288"/>
                <a:gd name="T7" fmla="*/ 7 h 405"/>
                <a:gd name="T8" fmla="*/ 16 w 288"/>
                <a:gd name="T9" fmla="*/ 9 h 405"/>
                <a:gd name="T10" fmla="*/ 13 w 288"/>
                <a:gd name="T11" fmla="*/ 11 h 405"/>
                <a:gd name="T12" fmla="*/ 11 w 288"/>
                <a:gd name="T13" fmla="*/ 14 h 405"/>
                <a:gd name="T14" fmla="*/ 8 w 288"/>
                <a:gd name="T15" fmla="*/ 17 h 405"/>
                <a:gd name="T16" fmla="*/ 6 w 288"/>
                <a:gd name="T17" fmla="*/ 19 h 405"/>
                <a:gd name="T18" fmla="*/ 4 w 288"/>
                <a:gd name="T19" fmla="*/ 22 h 405"/>
                <a:gd name="T20" fmla="*/ 3 w 288"/>
                <a:gd name="T21" fmla="*/ 26 h 405"/>
                <a:gd name="T22" fmla="*/ 2 w 288"/>
                <a:gd name="T23" fmla="*/ 29 h 405"/>
                <a:gd name="T24" fmla="*/ 1 w 288"/>
                <a:gd name="T25" fmla="*/ 33 h 405"/>
                <a:gd name="T26" fmla="*/ 0 w 288"/>
                <a:gd name="T27" fmla="*/ 37 h 405"/>
                <a:gd name="T28" fmla="*/ 1 w 288"/>
                <a:gd name="T29" fmla="*/ 41 h 405"/>
                <a:gd name="T30" fmla="*/ 1 w 288"/>
                <a:gd name="T31" fmla="*/ 46 h 405"/>
                <a:gd name="T32" fmla="*/ 2 w 288"/>
                <a:gd name="T33" fmla="*/ 51 h 405"/>
                <a:gd name="T34" fmla="*/ 3 w 288"/>
                <a:gd name="T35" fmla="*/ 46 h 405"/>
                <a:gd name="T36" fmla="*/ 4 w 288"/>
                <a:gd name="T37" fmla="*/ 42 h 405"/>
                <a:gd name="T38" fmla="*/ 5 w 288"/>
                <a:gd name="T39" fmla="*/ 38 h 405"/>
                <a:gd name="T40" fmla="*/ 6 w 288"/>
                <a:gd name="T41" fmla="*/ 34 h 405"/>
                <a:gd name="T42" fmla="*/ 7 w 288"/>
                <a:gd name="T43" fmla="*/ 30 h 405"/>
                <a:gd name="T44" fmla="*/ 8 w 288"/>
                <a:gd name="T45" fmla="*/ 26 h 405"/>
                <a:gd name="T46" fmla="*/ 10 w 288"/>
                <a:gd name="T47" fmla="*/ 23 h 405"/>
                <a:gd name="T48" fmla="*/ 12 w 288"/>
                <a:gd name="T49" fmla="*/ 19 h 405"/>
                <a:gd name="T50" fmla="*/ 14 w 288"/>
                <a:gd name="T51" fmla="*/ 16 h 405"/>
                <a:gd name="T52" fmla="*/ 16 w 288"/>
                <a:gd name="T53" fmla="*/ 13 h 405"/>
                <a:gd name="T54" fmla="*/ 19 w 288"/>
                <a:gd name="T55" fmla="*/ 11 h 405"/>
                <a:gd name="T56" fmla="*/ 21 w 288"/>
                <a:gd name="T57" fmla="*/ 8 h 405"/>
                <a:gd name="T58" fmla="*/ 25 w 288"/>
                <a:gd name="T59" fmla="*/ 6 h 405"/>
                <a:gd name="T60" fmla="*/ 28 w 288"/>
                <a:gd name="T61" fmla="*/ 4 h 405"/>
                <a:gd name="T62" fmla="*/ 32 w 288"/>
                <a:gd name="T63" fmla="*/ 2 h 405"/>
                <a:gd name="T64" fmla="*/ 36 w 288"/>
                <a:gd name="T65" fmla="*/ 0 h 405"/>
                <a:gd name="T66" fmla="*/ 35 w 288"/>
                <a:gd name="T67" fmla="*/ 0 h 405"/>
                <a:gd name="T68" fmla="*/ 34 w 288"/>
                <a:gd name="T69" fmla="*/ 1 h 405"/>
                <a:gd name="T70" fmla="*/ 33 w 288"/>
                <a:gd name="T71" fmla="*/ 1 h 405"/>
                <a:gd name="T72" fmla="*/ 32 w 288"/>
                <a:gd name="T73" fmla="*/ 1 h 405"/>
                <a:gd name="T74" fmla="*/ 31 w 288"/>
                <a:gd name="T75" fmla="*/ 1 h 405"/>
                <a:gd name="T76" fmla="*/ 30 w 288"/>
                <a:gd name="T77" fmla="*/ 1 h 405"/>
                <a:gd name="T78" fmla="*/ 29 w 288"/>
                <a:gd name="T79" fmla="*/ 1 h 405"/>
                <a:gd name="T80" fmla="*/ 27 w 288"/>
                <a:gd name="T81" fmla="*/ 1 h 4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8" h="405">
                  <a:moveTo>
                    <a:pt x="215" y="4"/>
                  </a:moveTo>
                  <a:lnTo>
                    <a:pt x="192" y="19"/>
                  </a:lnTo>
                  <a:lnTo>
                    <a:pt x="169" y="34"/>
                  </a:lnTo>
                  <a:lnTo>
                    <a:pt x="147" y="50"/>
                  </a:lnTo>
                  <a:lnTo>
                    <a:pt x="124" y="69"/>
                  </a:lnTo>
                  <a:lnTo>
                    <a:pt x="104" y="87"/>
                  </a:lnTo>
                  <a:lnTo>
                    <a:pt x="83" y="107"/>
                  </a:lnTo>
                  <a:lnTo>
                    <a:pt x="64" y="129"/>
                  </a:lnTo>
                  <a:lnTo>
                    <a:pt x="47" y="152"/>
                  </a:lnTo>
                  <a:lnTo>
                    <a:pt x="32" y="176"/>
                  </a:lnTo>
                  <a:lnTo>
                    <a:pt x="20" y="202"/>
                  </a:lnTo>
                  <a:lnTo>
                    <a:pt x="10" y="231"/>
                  </a:lnTo>
                  <a:lnTo>
                    <a:pt x="3" y="261"/>
                  </a:lnTo>
                  <a:lnTo>
                    <a:pt x="0" y="293"/>
                  </a:lnTo>
                  <a:lnTo>
                    <a:pt x="1" y="328"/>
                  </a:lnTo>
                  <a:lnTo>
                    <a:pt x="6" y="366"/>
                  </a:lnTo>
                  <a:lnTo>
                    <a:pt x="15" y="405"/>
                  </a:lnTo>
                  <a:lnTo>
                    <a:pt x="21" y="368"/>
                  </a:lnTo>
                  <a:lnTo>
                    <a:pt x="26" y="333"/>
                  </a:lnTo>
                  <a:lnTo>
                    <a:pt x="33" y="298"/>
                  </a:lnTo>
                  <a:lnTo>
                    <a:pt x="41" y="266"/>
                  </a:lnTo>
                  <a:lnTo>
                    <a:pt x="52" y="235"/>
                  </a:lnTo>
                  <a:lnTo>
                    <a:pt x="62" y="205"/>
                  </a:lnTo>
                  <a:lnTo>
                    <a:pt x="75" y="177"/>
                  </a:lnTo>
                  <a:lnTo>
                    <a:pt x="90" y="151"/>
                  </a:lnTo>
                  <a:lnTo>
                    <a:pt x="106" y="126"/>
                  </a:lnTo>
                  <a:lnTo>
                    <a:pt x="124" y="103"/>
                  </a:lnTo>
                  <a:lnTo>
                    <a:pt x="145" y="81"/>
                  </a:lnTo>
                  <a:lnTo>
                    <a:pt x="168" y="62"/>
                  </a:lnTo>
                  <a:lnTo>
                    <a:pt x="193" y="45"/>
                  </a:lnTo>
                  <a:lnTo>
                    <a:pt x="222" y="27"/>
                  </a:lnTo>
                  <a:lnTo>
                    <a:pt x="253" y="12"/>
                  </a:lnTo>
                  <a:lnTo>
                    <a:pt x="288" y="0"/>
                  </a:lnTo>
                  <a:lnTo>
                    <a:pt x="279" y="0"/>
                  </a:lnTo>
                  <a:lnTo>
                    <a:pt x="270" y="1"/>
                  </a:lnTo>
                  <a:lnTo>
                    <a:pt x="260" y="1"/>
                  </a:lnTo>
                  <a:lnTo>
                    <a:pt x="252" y="2"/>
                  </a:lnTo>
                  <a:lnTo>
                    <a:pt x="243" y="3"/>
                  </a:lnTo>
                  <a:lnTo>
                    <a:pt x="234" y="3"/>
                  </a:lnTo>
                  <a:lnTo>
                    <a:pt x="225" y="4"/>
                  </a:lnTo>
                  <a:lnTo>
                    <a:pt x="215" y="4"/>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02" name="Freeform 227"/>
            <p:cNvSpPr>
              <a:spLocks noChangeAspect="1"/>
            </p:cNvSpPr>
            <p:nvPr/>
          </p:nvSpPr>
          <p:spPr bwMode="auto">
            <a:xfrm>
              <a:off x="2671" y="2187"/>
              <a:ext cx="140" cy="199"/>
            </a:xfrm>
            <a:custGeom>
              <a:avLst/>
              <a:gdLst>
                <a:gd name="T0" fmla="*/ 27 w 280"/>
                <a:gd name="T1" fmla="*/ 1 h 397"/>
                <a:gd name="T2" fmla="*/ 24 w 280"/>
                <a:gd name="T3" fmla="*/ 3 h 397"/>
                <a:gd name="T4" fmla="*/ 21 w 280"/>
                <a:gd name="T5" fmla="*/ 5 h 397"/>
                <a:gd name="T6" fmla="*/ 18 w 280"/>
                <a:gd name="T7" fmla="*/ 7 h 397"/>
                <a:gd name="T8" fmla="*/ 16 w 280"/>
                <a:gd name="T9" fmla="*/ 9 h 397"/>
                <a:gd name="T10" fmla="*/ 13 w 280"/>
                <a:gd name="T11" fmla="*/ 11 h 397"/>
                <a:gd name="T12" fmla="*/ 11 w 280"/>
                <a:gd name="T13" fmla="*/ 14 h 397"/>
                <a:gd name="T14" fmla="*/ 8 w 280"/>
                <a:gd name="T15" fmla="*/ 17 h 397"/>
                <a:gd name="T16" fmla="*/ 6 w 280"/>
                <a:gd name="T17" fmla="*/ 19 h 397"/>
                <a:gd name="T18" fmla="*/ 4 w 280"/>
                <a:gd name="T19" fmla="*/ 22 h 397"/>
                <a:gd name="T20" fmla="*/ 3 w 280"/>
                <a:gd name="T21" fmla="*/ 25 h 397"/>
                <a:gd name="T22" fmla="*/ 2 w 280"/>
                <a:gd name="T23" fmla="*/ 29 h 397"/>
                <a:gd name="T24" fmla="*/ 1 w 280"/>
                <a:gd name="T25" fmla="*/ 32 h 397"/>
                <a:gd name="T26" fmla="*/ 0 w 280"/>
                <a:gd name="T27" fmla="*/ 36 h 397"/>
                <a:gd name="T28" fmla="*/ 0 w 280"/>
                <a:gd name="T29" fmla="*/ 41 h 397"/>
                <a:gd name="T30" fmla="*/ 1 w 280"/>
                <a:gd name="T31" fmla="*/ 45 h 397"/>
                <a:gd name="T32" fmla="*/ 2 w 280"/>
                <a:gd name="T33" fmla="*/ 50 h 397"/>
                <a:gd name="T34" fmla="*/ 3 w 280"/>
                <a:gd name="T35" fmla="*/ 45 h 397"/>
                <a:gd name="T36" fmla="*/ 4 w 280"/>
                <a:gd name="T37" fmla="*/ 41 h 397"/>
                <a:gd name="T38" fmla="*/ 4 w 280"/>
                <a:gd name="T39" fmla="*/ 37 h 397"/>
                <a:gd name="T40" fmla="*/ 5 w 280"/>
                <a:gd name="T41" fmla="*/ 33 h 397"/>
                <a:gd name="T42" fmla="*/ 7 w 280"/>
                <a:gd name="T43" fmla="*/ 29 h 397"/>
                <a:gd name="T44" fmla="*/ 8 w 280"/>
                <a:gd name="T45" fmla="*/ 25 h 397"/>
                <a:gd name="T46" fmla="*/ 9 w 280"/>
                <a:gd name="T47" fmla="*/ 22 h 397"/>
                <a:gd name="T48" fmla="*/ 11 w 280"/>
                <a:gd name="T49" fmla="*/ 19 h 397"/>
                <a:gd name="T50" fmla="*/ 13 w 280"/>
                <a:gd name="T51" fmla="*/ 16 h 397"/>
                <a:gd name="T52" fmla="*/ 15 w 280"/>
                <a:gd name="T53" fmla="*/ 13 h 397"/>
                <a:gd name="T54" fmla="*/ 18 w 280"/>
                <a:gd name="T55" fmla="*/ 10 h 397"/>
                <a:gd name="T56" fmla="*/ 21 w 280"/>
                <a:gd name="T57" fmla="*/ 8 h 397"/>
                <a:gd name="T58" fmla="*/ 24 w 280"/>
                <a:gd name="T59" fmla="*/ 6 h 397"/>
                <a:gd name="T60" fmla="*/ 27 w 280"/>
                <a:gd name="T61" fmla="*/ 4 h 397"/>
                <a:gd name="T62" fmla="*/ 31 w 280"/>
                <a:gd name="T63" fmla="*/ 2 h 397"/>
                <a:gd name="T64" fmla="*/ 35 w 280"/>
                <a:gd name="T65" fmla="*/ 0 h 397"/>
                <a:gd name="T66" fmla="*/ 34 w 280"/>
                <a:gd name="T67" fmla="*/ 1 h 397"/>
                <a:gd name="T68" fmla="*/ 33 w 280"/>
                <a:gd name="T69" fmla="*/ 1 h 397"/>
                <a:gd name="T70" fmla="*/ 32 w 280"/>
                <a:gd name="T71" fmla="*/ 1 h 397"/>
                <a:gd name="T72" fmla="*/ 31 w 280"/>
                <a:gd name="T73" fmla="*/ 1 h 397"/>
                <a:gd name="T74" fmla="*/ 30 w 280"/>
                <a:gd name="T75" fmla="*/ 1 h 397"/>
                <a:gd name="T76" fmla="*/ 29 w 280"/>
                <a:gd name="T77" fmla="*/ 1 h 397"/>
                <a:gd name="T78" fmla="*/ 28 w 280"/>
                <a:gd name="T79" fmla="*/ 1 h 397"/>
                <a:gd name="T80" fmla="*/ 27 w 280"/>
                <a:gd name="T81" fmla="*/ 1 h 3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0" h="397">
                  <a:moveTo>
                    <a:pt x="209" y="7"/>
                  </a:moveTo>
                  <a:lnTo>
                    <a:pt x="187" y="22"/>
                  </a:lnTo>
                  <a:lnTo>
                    <a:pt x="165" y="38"/>
                  </a:lnTo>
                  <a:lnTo>
                    <a:pt x="143" y="54"/>
                  </a:lnTo>
                  <a:lnTo>
                    <a:pt x="121" y="71"/>
                  </a:lnTo>
                  <a:lnTo>
                    <a:pt x="101" y="88"/>
                  </a:lnTo>
                  <a:lnTo>
                    <a:pt x="81" y="108"/>
                  </a:lnTo>
                  <a:lnTo>
                    <a:pt x="63" y="129"/>
                  </a:lnTo>
                  <a:lnTo>
                    <a:pt x="46" y="151"/>
                  </a:lnTo>
                  <a:lnTo>
                    <a:pt x="32" y="174"/>
                  </a:lnTo>
                  <a:lnTo>
                    <a:pt x="20" y="199"/>
                  </a:lnTo>
                  <a:lnTo>
                    <a:pt x="11" y="227"/>
                  </a:lnTo>
                  <a:lnTo>
                    <a:pt x="4" y="256"/>
                  </a:lnTo>
                  <a:lnTo>
                    <a:pt x="0" y="288"/>
                  </a:lnTo>
                  <a:lnTo>
                    <a:pt x="0" y="321"/>
                  </a:lnTo>
                  <a:lnTo>
                    <a:pt x="5" y="358"/>
                  </a:lnTo>
                  <a:lnTo>
                    <a:pt x="13" y="397"/>
                  </a:lnTo>
                  <a:lnTo>
                    <a:pt x="19" y="360"/>
                  </a:lnTo>
                  <a:lnTo>
                    <a:pt x="25" y="325"/>
                  </a:lnTo>
                  <a:lnTo>
                    <a:pt x="32" y="290"/>
                  </a:lnTo>
                  <a:lnTo>
                    <a:pt x="40" y="258"/>
                  </a:lnTo>
                  <a:lnTo>
                    <a:pt x="49" y="228"/>
                  </a:lnTo>
                  <a:lnTo>
                    <a:pt x="59" y="199"/>
                  </a:lnTo>
                  <a:lnTo>
                    <a:pt x="71" y="171"/>
                  </a:lnTo>
                  <a:lnTo>
                    <a:pt x="84" y="146"/>
                  </a:lnTo>
                  <a:lnTo>
                    <a:pt x="101" y="122"/>
                  </a:lnTo>
                  <a:lnTo>
                    <a:pt x="119" y="100"/>
                  </a:lnTo>
                  <a:lnTo>
                    <a:pt x="139" y="79"/>
                  </a:lnTo>
                  <a:lnTo>
                    <a:pt x="162" y="60"/>
                  </a:lnTo>
                  <a:lnTo>
                    <a:pt x="187" y="42"/>
                  </a:lnTo>
                  <a:lnTo>
                    <a:pt x="215" y="26"/>
                  </a:lnTo>
                  <a:lnTo>
                    <a:pt x="246" y="12"/>
                  </a:lnTo>
                  <a:lnTo>
                    <a:pt x="280" y="0"/>
                  </a:lnTo>
                  <a:lnTo>
                    <a:pt x="271" y="1"/>
                  </a:lnTo>
                  <a:lnTo>
                    <a:pt x="263" y="1"/>
                  </a:lnTo>
                  <a:lnTo>
                    <a:pt x="254" y="2"/>
                  </a:lnTo>
                  <a:lnTo>
                    <a:pt x="245" y="3"/>
                  </a:lnTo>
                  <a:lnTo>
                    <a:pt x="237" y="4"/>
                  </a:lnTo>
                  <a:lnTo>
                    <a:pt x="227" y="4"/>
                  </a:lnTo>
                  <a:lnTo>
                    <a:pt x="218" y="6"/>
                  </a:lnTo>
                  <a:lnTo>
                    <a:pt x="209" y="7"/>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03" name="Freeform 228"/>
            <p:cNvSpPr>
              <a:spLocks noChangeAspect="1"/>
            </p:cNvSpPr>
            <p:nvPr/>
          </p:nvSpPr>
          <p:spPr bwMode="auto">
            <a:xfrm>
              <a:off x="2672" y="2187"/>
              <a:ext cx="136" cy="195"/>
            </a:xfrm>
            <a:custGeom>
              <a:avLst/>
              <a:gdLst>
                <a:gd name="T0" fmla="*/ 25 w 273"/>
                <a:gd name="T1" fmla="*/ 2 h 389"/>
                <a:gd name="T2" fmla="*/ 22 w 273"/>
                <a:gd name="T3" fmla="*/ 3 h 389"/>
                <a:gd name="T4" fmla="*/ 20 w 273"/>
                <a:gd name="T5" fmla="*/ 5 h 389"/>
                <a:gd name="T6" fmla="*/ 17 w 273"/>
                <a:gd name="T7" fmla="*/ 7 h 389"/>
                <a:gd name="T8" fmla="*/ 15 w 273"/>
                <a:gd name="T9" fmla="*/ 9 h 389"/>
                <a:gd name="T10" fmla="*/ 12 w 273"/>
                <a:gd name="T11" fmla="*/ 12 h 389"/>
                <a:gd name="T12" fmla="*/ 10 w 273"/>
                <a:gd name="T13" fmla="*/ 14 h 389"/>
                <a:gd name="T14" fmla="*/ 7 w 273"/>
                <a:gd name="T15" fmla="*/ 17 h 389"/>
                <a:gd name="T16" fmla="*/ 5 w 273"/>
                <a:gd name="T17" fmla="*/ 19 h 389"/>
                <a:gd name="T18" fmla="*/ 4 w 273"/>
                <a:gd name="T19" fmla="*/ 22 h 389"/>
                <a:gd name="T20" fmla="*/ 2 w 273"/>
                <a:gd name="T21" fmla="*/ 25 h 389"/>
                <a:gd name="T22" fmla="*/ 1 w 273"/>
                <a:gd name="T23" fmla="*/ 28 h 389"/>
                <a:gd name="T24" fmla="*/ 0 w 273"/>
                <a:gd name="T25" fmla="*/ 32 h 389"/>
                <a:gd name="T26" fmla="*/ 0 w 273"/>
                <a:gd name="T27" fmla="*/ 36 h 389"/>
                <a:gd name="T28" fmla="*/ 0 w 273"/>
                <a:gd name="T29" fmla="*/ 40 h 389"/>
                <a:gd name="T30" fmla="*/ 0 w 273"/>
                <a:gd name="T31" fmla="*/ 44 h 389"/>
                <a:gd name="T32" fmla="*/ 1 w 273"/>
                <a:gd name="T33" fmla="*/ 49 h 389"/>
                <a:gd name="T34" fmla="*/ 2 w 273"/>
                <a:gd name="T35" fmla="*/ 44 h 389"/>
                <a:gd name="T36" fmla="*/ 2 w 273"/>
                <a:gd name="T37" fmla="*/ 40 h 389"/>
                <a:gd name="T38" fmla="*/ 3 w 273"/>
                <a:gd name="T39" fmla="*/ 36 h 389"/>
                <a:gd name="T40" fmla="*/ 4 w 273"/>
                <a:gd name="T41" fmla="*/ 32 h 389"/>
                <a:gd name="T42" fmla="*/ 5 w 273"/>
                <a:gd name="T43" fmla="*/ 28 h 389"/>
                <a:gd name="T44" fmla="*/ 6 w 273"/>
                <a:gd name="T45" fmla="*/ 24 h 389"/>
                <a:gd name="T46" fmla="*/ 8 w 273"/>
                <a:gd name="T47" fmla="*/ 21 h 389"/>
                <a:gd name="T48" fmla="*/ 10 w 273"/>
                <a:gd name="T49" fmla="*/ 18 h 389"/>
                <a:gd name="T50" fmla="*/ 11 w 273"/>
                <a:gd name="T51" fmla="*/ 15 h 389"/>
                <a:gd name="T52" fmla="*/ 14 w 273"/>
                <a:gd name="T53" fmla="*/ 12 h 389"/>
                <a:gd name="T54" fmla="*/ 16 w 273"/>
                <a:gd name="T55" fmla="*/ 10 h 389"/>
                <a:gd name="T56" fmla="*/ 19 w 273"/>
                <a:gd name="T57" fmla="*/ 8 h 389"/>
                <a:gd name="T58" fmla="*/ 22 w 273"/>
                <a:gd name="T59" fmla="*/ 6 h 389"/>
                <a:gd name="T60" fmla="*/ 26 w 273"/>
                <a:gd name="T61" fmla="*/ 4 h 389"/>
                <a:gd name="T62" fmla="*/ 29 w 273"/>
                <a:gd name="T63" fmla="*/ 2 h 389"/>
                <a:gd name="T64" fmla="*/ 34 w 273"/>
                <a:gd name="T65" fmla="*/ 0 h 389"/>
                <a:gd name="T66" fmla="*/ 33 w 273"/>
                <a:gd name="T67" fmla="*/ 1 h 389"/>
                <a:gd name="T68" fmla="*/ 31 w 273"/>
                <a:gd name="T69" fmla="*/ 1 h 389"/>
                <a:gd name="T70" fmla="*/ 30 w 273"/>
                <a:gd name="T71" fmla="*/ 1 h 389"/>
                <a:gd name="T72" fmla="*/ 29 w 273"/>
                <a:gd name="T73" fmla="*/ 1 h 389"/>
                <a:gd name="T74" fmla="*/ 28 w 273"/>
                <a:gd name="T75" fmla="*/ 1 h 389"/>
                <a:gd name="T76" fmla="*/ 27 w 273"/>
                <a:gd name="T77" fmla="*/ 1 h 389"/>
                <a:gd name="T78" fmla="*/ 26 w 273"/>
                <a:gd name="T79" fmla="*/ 1 h 389"/>
                <a:gd name="T80" fmla="*/ 25 w 273"/>
                <a:gd name="T81" fmla="*/ 2 h 3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73" h="389">
                  <a:moveTo>
                    <a:pt x="202" y="9"/>
                  </a:moveTo>
                  <a:lnTo>
                    <a:pt x="182" y="24"/>
                  </a:lnTo>
                  <a:lnTo>
                    <a:pt x="161" y="40"/>
                  </a:lnTo>
                  <a:lnTo>
                    <a:pt x="140" y="56"/>
                  </a:lnTo>
                  <a:lnTo>
                    <a:pt x="120" y="72"/>
                  </a:lnTo>
                  <a:lnTo>
                    <a:pt x="99" y="91"/>
                  </a:lnTo>
                  <a:lnTo>
                    <a:pt x="80" y="109"/>
                  </a:lnTo>
                  <a:lnTo>
                    <a:pt x="62" y="129"/>
                  </a:lnTo>
                  <a:lnTo>
                    <a:pt x="47" y="150"/>
                  </a:lnTo>
                  <a:lnTo>
                    <a:pt x="32" y="172"/>
                  </a:lnTo>
                  <a:lnTo>
                    <a:pt x="20" y="197"/>
                  </a:lnTo>
                  <a:lnTo>
                    <a:pt x="10" y="222"/>
                  </a:lnTo>
                  <a:lnTo>
                    <a:pt x="4" y="251"/>
                  </a:lnTo>
                  <a:lnTo>
                    <a:pt x="0" y="282"/>
                  </a:lnTo>
                  <a:lnTo>
                    <a:pt x="0" y="314"/>
                  </a:lnTo>
                  <a:lnTo>
                    <a:pt x="3" y="350"/>
                  </a:lnTo>
                  <a:lnTo>
                    <a:pt x="11" y="389"/>
                  </a:lnTo>
                  <a:lnTo>
                    <a:pt x="17" y="351"/>
                  </a:lnTo>
                  <a:lnTo>
                    <a:pt x="23" y="317"/>
                  </a:lnTo>
                  <a:lnTo>
                    <a:pt x="29" y="282"/>
                  </a:lnTo>
                  <a:lnTo>
                    <a:pt x="37" y="251"/>
                  </a:lnTo>
                  <a:lnTo>
                    <a:pt x="45" y="220"/>
                  </a:lnTo>
                  <a:lnTo>
                    <a:pt x="55" y="192"/>
                  </a:lnTo>
                  <a:lnTo>
                    <a:pt x="67" y="166"/>
                  </a:lnTo>
                  <a:lnTo>
                    <a:pt x="80" y="140"/>
                  </a:lnTo>
                  <a:lnTo>
                    <a:pt x="95" y="117"/>
                  </a:lnTo>
                  <a:lnTo>
                    <a:pt x="113" y="96"/>
                  </a:lnTo>
                  <a:lnTo>
                    <a:pt x="132" y="76"/>
                  </a:lnTo>
                  <a:lnTo>
                    <a:pt x="155" y="58"/>
                  </a:lnTo>
                  <a:lnTo>
                    <a:pt x="179" y="41"/>
                  </a:lnTo>
                  <a:lnTo>
                    <a:pt x="208" y="25"/>
                  </a:lnTo>
                  <a:lnTo>
                    <a:pt x="238" y="13"/>
                  </a:lnTo>
                  <a:lnTo>
                    <a:pt x="273" y="0"/>
                  </a:lnTo>
                  <a:lnTo>
                    <a:pt x="264" y="1"/>
                  </a:lnTo>
                  <a:lnTo>
                    <a:pt x="255" y="2"/>
                  </a:lnTo>
                  <a:lnTo>
                    <a:pt x="246" y="3"/>
                  </a:lnTo>
                  <a:lnTo>
                    <a:pt x="238" y="5"/>
                  </a:lnTo>
                  <a:lnTo>
                    <a:pt x="229" y="6"/>
                  </a:lnTo>
                  <a:lnTo>
                    <a:pt x="221" y="7"/>
                  </a:lnTo>
                  <a:lnTo>
                    <a:pt x="212" y="8"/>
                  </a:lnTo>
                  <a:lnTo>
                    <a:pt x="202" y="9"/>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04" name="Freeform 229"/>
            <p:cNvSpPr>
              <a:spLocks noChangeAspect="1"/>
            </p:cNvSpPr>
            <p:nvPr/>
          </p:nvSpPr>
          <p:spPr bwMode="auto">
            <a:xfrm>
              <a:off x="2673" y="2189"/>
              <a:ext cx="134" cy="190"/>
            </a:xfrm>
            <a:custGeom>
              <a:avLst/>
              <a:gdLst>
                <a:gd name="T0" fmla="*/ 25 w 267"/>
                <a:gd name="T1" fmla="*/ 2 h 380"/>
                <a:gd name="T2" fmla="*/ 23 w 267"/>
                <a:gd name="T3" fmla="*/ 4 h 380"/>
                <a:gd name="T4" fmla="*/ 20 w 267"/>
                <a:gd name="T5" fmla="*/ 6 h 380"/>
                <a:gd name="T6" fmla="*/ 18 w 267"/>
                <a:gd name="T7" fmla="*/ 8 h 380"/>
                <a:gd name="T8" fmla="*/ 15 w 267"/>
                <a:gd name="T9" fmla="*/ 10 h 380"/>
                <a:gd name="T10" fmla="*/ 13 w 267"/>
                <a:gd name="T11" fmla="*/ 12 h 380"/>
                <a:gd name="T12" fmla="*/ 10 w 267"/>
                <a:gd name="T13" fmla="*/ 14 h 380"/>
                <a:gd name="T14" fmla="*/ 8 w 267"/>
                <a:gd name="T15" fmla="*/ 16 h 380"/>
                <a:gd name="T16" fmla="*/ 6 w 267"/>
                <a:gd name="T17" fmla="*/ 19 h 380"/>
                <a:gd name="T18" fmla="*/ 4 w 267"/>
                <a:gd name="T19" fmla="*/ 22 h 380"/>
                <a:gd name="T20" fmla="*/ 3 w 267"/>
                <a:gd name="T21" fmla="*/ 25 h 380"/>
                <a:gd name="T22" fmla="*/ 2 w 267"/>
                <a:gd name="T23" fmla="*/ 28 h 380"/>
                <a:gd name="T24" fmla="*/ 1 w 267"/>
                <a:gd name="T25" fmla="*/ 31 h 380"/>
                <a:gd name="T26" fmla="*/ 1 w 267"/>
                <a:gd name="T27" fmla="*/ 35 h 380"/>
                <a:gd name="T28" fmla="*/ 0 w 267"/>
                <a:gd name="T29" fmla="*/ 39 h 380"/>
                <a:gd name="T30" fmla="*/ 1 w 267"/>
                <a:gd name="T31" fmla="*/ 43 h 380"/>
                <a:gd name="T32" fmla="*/ 2 w 267"/>
                <a:gd name="T33" fmla="*/ 48 h 380"/>
                <a:gd name="T34" fmla="*/ 2 w 267"/>
                <a:gd name="T35" fmla="*/ 43 h 380"/>
                <a:gd name="T36" fmla="*/ 3 w 267"/>
                <a:gd name="T37" fmla="*/ 39 h 380"/>
                <a:gd name="T38" fmla="*/ 4 w 267"/>
                <a:gd name="T39" fmla="*/ 35 h 380"/>
                <a:gd name="T40" fmla="*/ 5 w 267"/>
                <a:gd name="T41" fmla="*/ 31 h 380"/>
                <a:gd name="T42" fmla="*/ 6 w 267"/>
                <a:gd name="T43" fmla="*/ 27 h 380"/>
                <a:gd name="T44" fmla="*/ 7 w 267"/>
                <a:gd name="T45" fmla="*/ 24 h 380"/>
                <a:gd name="T46" fmla="*/ 8 w 267"/>
                <a:gd name="T47" fmla="*/ 20 h 380"/>
                <a:gd name="T48" fmla="*/ 10 w 267"/>
                <a:gd name="T49" fmla="*/ 17 h 380"/>
                <a:gd name="T50" fmla="*/ 12 w 267"/>
                <a:gd name="T51" fmla="*/ 14 h 380"/>
                <a:gd name="T52" fmla="*/ 14 w 267"/>
                <a:gd name="T53" fmla="*/ 12 h 380"/>
                <a:gd name="T54" fmla="*/ 16 w 267"/>
                <a:gd name="T55" fmla="*/ 10 h 380"/>
                <a:gd name="T56" fmla="*/ 19 w 267"/>
                <a:gd name="T57" fmla="*/ 7 h 380"/>
                <a:gd name="T58" fmla="*/ 22 w 267"/>
                <a:gd name="T59" fmla="*/ 5 h 380"/>
                <a:gd name="T60" fmla="*/ 26 w 267"/>
                <a:gd name="T61" fmla="*/ 3 h 380"/>
                <a:gd name="T62" fmla="*/ 30 w 267"/>
                <a:gd name="T63" fmla="*/ 2 h 380"/>
                <a:gd name="T64" fmla="*/ 34 w 267"/>
                <a:gd name="T65" fmla="*/ 0 h 380"/>
                <a:gd name="T66" fmla="*/ 33 w 267"/>
                <a:gd name="T67" fmla="*/ 1 h 380"/>
                <a:gd name="T68" fmla="*/ 32 w 267"/>
                <a:gd name="T69" fmla="*/ 1 h 380"/>
                <a:gd name="T70" fmla="*/ 31 w 267"/>
                <a:gd name="T71" fmla="*/ 1 h 380"/>
                <a:gd name="T72" fmla="*/ 29 w 267"/>
                <a:gd name="T73" fmla="*/ 1 h 380"/>
                <a:gd name="T74" fmla="*/ 28 w 267"/>
                <a:gd name="T75" fmla="*/ 1 h 380"/>
                <a:gd name="T76" fmla="*/ 27 w 267"/>
                <a:gd name="T77" fmla="*/ 1 h 380"/>
                <a:gd name="T78" fmla="*/ 26 w 267"/>
                <a:gd name="T79" fmla="*/ 1 h 380"/>
                <a:gd name="T80" fmla="*/ 25 w 267"/>
                <a:gd name="T81" fmla="*/ 2 h 3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380">
                  <a:moveTo>
                    <a:pt x="197" y="9"/>
                  </a:moveTo>
                  <a:lnTo>
                    <a:pt x="177" y="26"/>
                  </a:lnTo>
                  <a:lnTo>
                    <a:pt x="157" y="42"/>
                  </a:lnTo>
                  <a:lnTo>
                    <a:pt x="137" y="58"/>
                  </a:lnTo>
                  <a:lnTo>
                    <a:pt x="118" y="74"/>
                  </a:lnTo>
                  <a:lnTo>
                    <a:pt x="98" y="91"/>
                  </a:lnTo>
                  <a:lnTo>
                    <a:pt x="79" y="109"/>
                  </a:lnTo>
                  <a:lnTo>
                    <a:pt x="62" y="128"/>
                  </a:lnTo>
                  <a:lnTo>
                    <a:pt x="47" y="148"/>
                  </a:lnTo>
                  <a:lnTo>
                    <a:pt x="32" y="170"/>
                  </a:lnTo>
                  <a:lnTo>
                    <a:pt x="21" y="193"/>
                  </a:lnTo>
                  <a:lnTo>
                    <a:pt x="12" y="218"/>
                  </a:lnTo>
                  <a:lnTo>
                    <a:pt x="5" y="246"/>
                  </a:lnTo>
                  <a:lnTo>
                    <a:pt x="1" y="274"/>
                  </a:lnTo>
                  <a:lnTo>
                    <a:pt x="0" y="307"/>
                  </a:lnTo>
                  <a:lnTo>
                    <a:pt x="3" y="342"/>
                  </a:lnTo>
                  <a:lnTo>
                    <a:pt x="10" y="380"/>
                  </a:lnTo>
                  <a:lnTo>
                    <a:pt x="15" y="342"/>
                  </a:lnTo>
                  <a:lnTo>
                    <a:pt x="21" y="307"/>
                  </a:lnTo>
                  <a:lnTo>
                    <a:pt x="27" y="273"/>
                  </a:lnTo>
                  <a:lnTo>
                    <a:pt x="35" y="242"/>
                  </a:lnTo>
                  <a:lnTo>
                    <a:pt x="43" y="212"/>
                  </a:lnTo>
                  <a:lnTo>
                    <a:pt x="52" y="185"/>
                  </a:lnTo>
                  <a:lnTo>
                    <a:pt x="63" y="159"/>
                  </a:lnTo>
                  <a:lnTo>
                    <a:pt x="76" y="135"/>
                  </a:lnTo>
                  <a:lnTo>
                    <a:pt x="91" y="112"/>
                  </a:lnTo>
                  <a:lnTo>
                    <a:pt x="108" y="91"/>
                  </a:lnTo>
                  <a:lnTo>
                    <a:pt x="128" y="73"/>
                  </a:lnTo>
                  <a:lnTo>
                    <a:pt x="150" y="54"/>
                  </a:lnTo>
                  <a:lnTo>
                    <a:pt x="174" y="39"/>
                  </a:lnTo>
                  <a:lnTo>
                    <a:pt x="202" y="24"/>
                  </a:lnTo>
                  <a:lnTo>
                    <a:pt x="233" y="12"/>
                  </a:lnTo>
                  <a:lnTo>
                    <a:pt x="267" y="0"/>
                  </a:lnTo>
                  <a:lnTo>
                    <a:pt x="258" y="1"/>
                  </a:lnTo>
                  <a:lnTo>
                    <a:pt x="249" y="3"/>
                  </a:lnTo>
                  <a:lnTo>
                    <a:pt x="241" y="4"/>
                  </a:lnTo>
                  <a:lnTo>
                    <a:pt x="232" y="5"/>
                  </a:lnTo>
                  <a:lnTo>
                    <a:pt x="224" y="6"/>
                  </a:lnTo>
                  <a:lnTo>
                    <a:pt x="214" y="7"/>
                  </a:lnTo>
                  <a:lnTo>
                    <a:pt x="206" y="8"/>
                  </a:lnTo>
                  <a:lnTo>
                    <a:pt x="197" y="9"/>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05" name="Freeform 230"/>
            <p:cNvSpPr>
              <a:spLocks noChangeAspect="1"/>
            </p:cNvSpPr>
            <p:nvPr/>
          </p:nvSpPr>
          <p:spPr bwMode="auto">
            <a:xfrm>
              <a:off x="2674" y="2189"/>
              <a:ext cx="130" cy="186"/>
            </a:xfrm>
            <a:custGeom>
              <a:avLst/>
              <a:gdLst>
                <a:gd name="T0" fmla="*/ 24 w 261"/>
                <a:gd name="T1" fmla="*/ 1 h 373"/>
                <a:gd name="T2" fmla="*/ 21 w 261"/>
                <a:gd name="T3" fmla="*/ 3 h 373"/>
                <a:gd name="T4" fmla="*/ 19 w 261"/>
                <a:gd name="T5" fmla="*/ 5 h 373"/>
                <a:gd name="T6" fmla="*/ 16 w 261"/>
                <a:gd name="T7" fmla="*/ 7 h 373"/>
                <a:gd name="T8" fmla="*/ 14 w 261"/>
                <a:gd name="T9" fmla="*/ 9 h 373"/>
                <a:gd name="T10" fmla="*/ 12 w 261"/>
                <a:gd name="T11" fmla="*/ 11 h 373"/>
                <a:gd name="T12" fmla="*/ 9 w 261"/>
                <a:gd name="T13" fmla="*/ 13 h 373"/>
                <a:gd name="T14" fmla="*/ 7 w 261"/>
                <a:gd name="T15" fmla="*/ 15 h 373"/>
                <a:gd name="T16" fmla="*/ 6 w 261"/>
                <a:gd name="T17" fmla="*/ 18 h 373"/>
                <a:gd name="T18" fmla="*/ 4 w 261"/>
                <a:gd name="T19" fmla="*/ 20 h 373"/>
                <a:gd name="T20" fmla="*/ 2 w 261"/>
                <a:gd name="T21" fmla="*/ 23 h 373"/>
                <a:gd name="T22" fmla="*/ 1 w 261"/>
                <a:gd name="T23" fmla="*/ 26 h 373"/>
                <a:gd name="T24" fmla="*/ 0 w 261"/>
                <a:gd name="T25" fmla="*/ 30 h 373"/>
                <a:gd name="T26" fmla="*/ 0 w 261"/>
                <a:gd name="T27" fmla="*/ 33 h 373"/>
                <a:gd name="T28" fmla="*/ 0 w 261"/>
                <a:gd name="T29" fmla="*/ 37 h 373"/>
                <a:gd name="T30" fmla="*/ 0 w 261"/>
                <a:gd name="T31" fmla="*/ 41 h 373"/>
                <a:gd name="T32" fmla="*/ 1 w 261"/>
                <a:gd name="T33" fmla="*/ 46 h 373"/>
                <a:gd name="T34" fmla="*/ 1 w 261"/>
                <a:gd name="T35" fmla="*/ 41 h 373"/>
                <a:gd name="T36" fmla="*/ 2 w 261"/>
                <a:gd name="T37" fmla="*/ 37 h 373"/>
                <a:gd name="T38" fmla="*/ 3 w 261"/>
                <a:gd name="T39" fmla="*/ 33 h 373"/>
                <a:gd name="T40" fmla="*/ 3 w 261"/>
                <a:gd name="T41" fmla="*/ 29 h 373"/>
                <a:gd name="T42" fmla="*/ 4 w 261"/>
                <a:gd name="T43" fmla="*/ 25 h 373"/>
                <a:gd name="T44" fmla="*/ 6 w 261"/>
                <a:gd name="T45" fmla="*/ 22 h 373"/>
                <a:gd name="T46" fmla="*/ 7 w 261"/>
                <a:gd name="T47" fmla="*/ 19 h 373"/>
                <a:gd name="T48" fmla="*/ 9 w 261"/>
                <a:gd name="T49" fmla="*/ 16 h 373"/>
                <a:gd name="T50" fmla="*/ 10 w 261"/>
                <a:gd name="T51" fmla="*/ 13 h 373"/>
                <a:gd name="T52" fmla="*/ 12 w 261"/>
                <a:gd name="T53" fmla="*/ 11 h 373"/>
                <a:gd name="T54" fmla="*/ 15 w 261"/>
                <a:gd name="T55" fmla="*/ 8 h 373"/>
                <a:gd name="T56" fmla="*/ 18 w 261"/>
                <a:gd name="T57" fmla="*/ 6 h 373"/>
                <a:gd name="T58" fmla="*/ 21 w 261"/>
                <a:gd name="T59" fmla="*/ 4 h 373"/>
                <a:gd name="T60" fmla="*/ 24 w 261"/>
                <a:gd name="T61" fmla="*/ 2 h 373"/>
                <a:gd name="T62" fmla="*/ 28 w 261"/>
                <a:gd name="T63" fmla="*/ 1 h 373"/>
                <a:gd name="T64" fmla="*/ 32 w 261"/>
                <a:gd name="T65" fmla="*/ 0 h 373"/>
                <a:gd name="T66" fmla="*/ 24 w 261"/>
                <a:gd name="T67" fmla="*/ 1 h 3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1" h="373">
                  <a:moveTo>
                    <a:pt x="192" y="12"/>
                  </a:moveTo>
                  <a:lnTo>
                    <a:pt x="173" y="28"/>
                  </a:lnTo>
                  <a:lnTo>
                    <a:pt x="154" y="44"/>
                  </a:lnTo>
                  <a:lnTo>
                    <a:pt x="134" y="60"/>
                  </a:lnTo>
                  <a:lnTo>
                    <a:pt x="116" y="76"/>
                  </a:lnTo>
                  <a:lnTo>
                    <a:pt x="97" y="93"/>
                  </a:lnTo>
                  <a:lnTo>
                    <a:pt x="79" y="110"/>
                  </a:lnTo>
                  <a:lnTo>
                    <a:pt x="63" y="127"/>
                  </a:lnTo>
                  <a:lnTo>
                    <a:pt x="48" y="147"/>
                  </a:lnTo>
                  <a:lnTo>
                    <a:pt x="34" y="167"/>
                  </a:lnTo>
                  <a:lnTo>
                    <a:pt x="22" y="189"/>
                  </a:lnTo>
                  <a:lnTo>
                    <a:pt x="13" y="214"/>
                  </a:lnTo>
                  <a:lnTo>
                    <a:pt x="6" y="240"/>
                  </a:lnTo>
                  <a:lnTo>
                    <a:pt x="1" y="269"/>
                  </a:lnTo>
                  <a:lnTo>
                    <a:pt x="0" y="300"/>
                  </a:lnTo>
                  <a:lnTo>
                    <a:pt x="3" y="334"/>
                  </a:lnTo>
                  <a:lnTo>
                    <a:pt x="8" y="373"/>
                  </a:lnTo>
                  <a:lnTo>
                    <a:pt x="13" y="334"/>
                  </a:lnTo>
                  <a:lnTo>
                    <a:pt x="19" y="299"/>
                  </a:lnTo>
                  <a:lnTo>
                    <a:pt x="25" y="265"/>
                  </a:lnTo>
                  <a:lnTo>
                    <a:pt x="31" y="234"/>
                  </a:lnTo>
                  <a:lnTo>
                    <a:pt x="39" y="205"/>
                  </a:lnTo>
                  <a:lnTo>
                    <a:pt x="49" y="178"/>
                  </a:lnTo>
                  <a:lnTo>
                    <a:pt x="60" y="152"/>
                  </a:lnTo>
                  <a:lnTo>
                    <a:pt x="73" y="129"/>
                  </a:lnTo>
                  <a:lnTo>
                    <a:pt x="87" y="108"/>
                  </a:lnTo>
                  <a:lnTo>
                    <a:pt x="103" y="88"/>
                  </a:lnTo>
                  <a:lnTo>
                    <a:pt x="122" y="69"/>
                  </a:lnTo>
                  <a:lnTo>
                    <a:pt x="144" y="52"/>
                  </a:lnTo>
                  <a:lnTo>
                    <a:pt x="169" y="37"/>
                  </a:lnTo>
                  <a:lnTo>
                    <a:pt x="196" y="23"/>
                  </a:lnTo>
                  <a:lnTo>
                    <a:pt x="226" y="12"/>
                  </a:lnTo>
                  <a:lnTo>
                    <a:pt x="261" y="0"/>
                  </a:lnTo>
                  <a:lnTo>
                    <a:pt x="192" y="12"/>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06" name="Freeform 231"/>
            <p:cNvSpPr>
              <a:spLocks noChangeAspect="1"/>
            </p:cNvSpPr>
            <p:nvPr/>
          </p:nvSpPr>
          <p:spPr bwMode="auto">
            <a:xfrm>
              <a:off x="2974" y="2340"/>
              <a:ext cx="96" cy="206"/>
            </a:xfrm>
            <a:custGeom>
              <a:avLst/>
              <a:gdLst>
                <a:gd name="T0" fmla="*/ 24 w 194"/>
                <a:gd name="T1" fmla="*/ 8 h 413"/>
                <a:gd name="T2" fmla="*/ 24 w 194"/>
                <a:gd name="T3" fmla="*/ 11 h 413"/>
                <a:gd name="T4" fmla="*/ 24 w 194"/>
                <a:gd name="T5" fmla="*/ 13 h 413"/>
                <a:gd name="T6" fmla="*/ 24 w 194"/>
                <a:gd name="T7" fmla="*/ 16 h 413"/>
                <a:gd name="T8" fmla="*/ 23 w 194"/>
                <a:gd name="T9" fmla="*/ 18 h 413"/>
                <a:gd name="T10" fmla="*/ 23 w 194"/>
                <a:gd name="T11" fmla="*/ 21 h 413"/>
                <a:gd name="T12" fmla="*/ 22 w 194"/>
                <a:gd name="T13" fmla="*/ 23 h 413"/>
                <a:gd name="T14" fmla="*/ 22 w 194"/>
                <a:gd name="T15" fmla="*/ 26 h 413"/>
                <a:gd name="T16" fmla="*/ 21 w 194"/>
                <a:gd name="T17" fmla="*/ 29 h 413"/>
                <a:gd name="T18" fmla="*/ 19 w 194"/>
                <a:gd name="T19" fmla="*/ 31 h 413"/>
                <a:gd name="T20" fmla="*/ 17 w 194"/>
                <a:gd name="T21" fmla="*/ 34 h 413"/>
                <a:gd name="T22" fmla="*/ 16 w 194"/>
                <a:gd name="T23" fmla="*/ 37 h 413"/>
                <a:gd name="T24" fmla="*/ 13 w 194"/>
                <a:gd name="T25" fmla="*/ 40 h 413"/>
                <a:gd name="T26" fmla="*/ 11 w 194"/>
                <a:gd name="T27" fmla="*/ 42 h 413"/>
                <a:gd name="T28" fmla="*/ 7 w 194"/>
                <a:gd name="T29" fmla="*/ 45 h 413"/>
                <a:gd name="T30" fmla="*/ 4 w 194"/>
                <a:gd name="T31" fmla="*/ 48 h 413"/>
                <a:gd name="T32" fmla="*/ 0 w 194"/>
                <a:gd name="T33" fmla="*/ 51 h 413"/>
                <a:gd name="T34" fmla="*/ 3 w 194"/>
                <a:gd name="T35" fmla="*/ 46 h 413"/>
                <a:gd name="T36" fmla="*/ 6 w 194"/>
                <a:gd name="T37" fmla="*/ 39 h 413"/>
                <a:gd name="T38" fmla="*/ 9 w 194"/>
                <a:gd name="T39" fmla="*/ 33 h 413"/>
                <a:gd name="T40" fmla="*/ 12 w 194"/>
                <a:gd name="T41" fmla="*/ 26 h 413"/>
                <a:gd name="T42" fmla="*/ 15 w 194"/>
                <a:gd name="T43" fmla="*/ 19 h 413"/>
                <a:gd name="T44" fmla="*/ 17 w 194"/>
                <a:gd name="T45" fmla="*/ 12 h 413"/>
                <a:gd name="T46" fmla="*/ 20 w 194"/>
                <a:gd name="T47" fmla="*/ 5 h 413"/>
                <a:gd name="T48" fmla="*/ 22 w 194"/>
                <a:gd name="T49" fmla="*/ 0 h 413"/>
                <a:gd name="T50" fmla="*/ 24 w 194"/>
                <a:gd name="T51" fmla="*/ 8 h 4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4" h="413">
                  <a:moveTo>
                    <a:pt x="193" y="69"/>
                  </a:moveTo>
                  <a:lnTo>
                    <a:pt x="194" y="89"/>
                  </a:lnTo>
                  <a:lnTo>
                    <a:pt x="194" y="108"/>
                  </a:lnTo>
                  <a:lnTo>
                    <a:pt x="193" y="128"/>
                  </a:lnTo>
                  <a:lnTo>
                    <a:pt x="192" y="148"/>
                  </a:lnTo>
                  <a:lnTo>
                    <a:pt x="188" y="168"/>
                  </a:lnTo>
                  <a:lnTo>
                    <a:pt x="184" y="189"/>
                  </a:lnTo>
                  <a:lnTo>
                    <a:pt x="177" y="211"/>
                  </a:lnTo>
                  <a:lnTo>
                    <a:pt x="169" y="232"/>
                  </a:lnTo>
                  <a:lnTo>
                    <a:pt x="158" y="254"/>
                  </a:lnTo>
                  <a:lnTo>
                    <a:pt x="144" y="275"/>
                  </a:lnTo>
                  <a:lnTo>
                    <a:pt x="129" y="298"/>
                  </a:lnTo>
                  <a:lnTo>
                    <a:pt x="110" y="320"/>
                  </a:lnTo>
                  <a:lnTo>
                    <a:pt x="88" y="343"/>
                  </a:lnTo>
                  <a:lnTo>
                    <a:pt x="63" y="366"/>
                  </a:lnTo>
                  <a:lnTo>
                    <a:pt x="34" y="390"/>
                  </a:lnTo>
                  <a:lnTo>
                    <a:pt x="0" y="413"/>
                  </a:lnTo>
                  <a:lnTo>
                    <a:pt x="27" y="369"/>
                  </a:lnTo>
                  <a:lnTo>
                    <a:pt x="52" y="319"/>
                  </a:lnTo>
                  <a:lnTo>
                    <a:pt x="78" y="265"/>
                  </a:lnTo>
                  <a:lnTo>
                    <a:pt x="102" y="209"/>
                  </a:lnTo>
                  <a:lnTo>
                    <a:pt x="125" y="152"/>
                  </a:lnTo>
                  <a:lnTo>
                    <a:pt x="144" y="98"/>
                  </a:lnTo>
                  <a:lnTo>
                    <a:pt x="163" y="46"/>
                  </a:lnTo>
                  <a:lnTo>
                    <a:pt x="177" y="0"/>
                  </a:lnTo>
                  <a:lnTo>
                    <a:pt x="193" y="69"/>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07" name="Freeform 232"/>
            <p:cNvSpPr>
              <a:spLocks noChangeAspect="1"/>
            </p:cNvSpPr>
            <p:nvPr/>
          </p:nvSpPr>
          <p:spPr bwMode="auto">
            <a:xfrm>
              <a:off x="2977" y="2344"/>
              <a:ext cx="93" cy="199"/>
            </a:xfrm>
            <a:custGeom>
              <a:avLst/>
              <a:gdLst>
                <a:gd name="T0" fmla="*/ 23 w 187"/>
                <a:gd name="T1" fmla="*/ 9 h 398"/>
                <a:gd name="T2" fmla="*/ 23 w 187"/>
                <a:gd name="T3" fmla="*/ 11 h 398"/>
                <a:gd name="T4" fmla="*/ 23 w 187"/>
                <a:gd name="T5" fmla="*/ 13 h 398"/>
                <a:gd name="T6" fmla="*/ 23 w 187"/>
                <a:gd name="T7" fmla="*/ 16 h 398"/>
                <a:gd name="T8" fmla="*/ 22 w 187"/>
                <a:gd name="T9" fmla="*/ 18 h 398"/>
                <a:gd name="T10" fmla="*/ 22 w 187"/>
                <a:gd name="T11" fmla="*/ 21 h 398"/>
                <a:gd name="T12" fmla="*/ 21 w 187"/>
                <a:gd name="T13" fmla="*/ 23 h 398"/>
                <a:gd name="T14" fmla="*/ 21 w 187"/>
                <a:gd name="T15" fmla="*/ 26 h 398"/>
                <a:gd name="T16" fmla="*/ 20 w 187"/>
                <a:gd name="T17" fmla="*/ 28 h 398"/>
                <a:gd name="T18" fmla="*/ 18 w 187"/>
                <a:gd name="T19" fmla="*/ 31 h 398"/>
                <a:gd name="T20" fmla="*/ 17 w 187"/>
                <a:gd name="T21" fmla="*/ 34 h 398"/>
                <a:gd name="T22" fmla="*/ 15 w 187"/>
                <a:gd name="T23" fmla="*/ 36 h 398"/>
                <a:gd name="T24" fmla="*/ 13 w 187"/>
                <a:gd name="T25" fmla="*/ 39 h 398"/>
                <a:gd name="T26" fmla="*/ 10 w 187"/>
                <a:gd name="T27" fmla="*/ 42 h 398"/>
                <a:gd name="T28" fmla="*/ 7 w 187"/>
                <a:gd name="T29" fmla="*/ 45 h 398"/>
                <a:gd name="T30" fmla="*/ 3 w 187"/>
                <a:gd name="T31" fmla="*/ 47 h 398"/>
                <a:gd name="T32" fmla="*/ 0 w 187"/>
                <a:gd name="T33" fmla="*/ 50 h 398"/>
                <a:gd name="T34" fmla="*/ 3 w 187"/>
                <a:gd name="T35" fmla="*/ 45 h 398"/>
                <a:gd name="T36" fmla="*/ 6 w 187"/>
                <a:gd name="T37" fmla="*/ 39 h 398"/>
                <a:gd name="T38" fmla="*/ 9 w 187"/>
                <a:gd name="T39" fmla="*/ 32 h 398"/>
                <a:gd name="T40" fmla="*/ 12 w 187"/>
                <a:gd name="T41" fmla="*/ 26 h 398"/>
                <a:gd name="T42" fmla="*/ 14 w 187"/>
                <a:gd name="T43" fmla="*/ 19 h 398"/>
                <a:gd name="T44" fmla="*/ 17 w 187"/>
                <a:gd name="T45" fmla="*/ 12 h 398"/>
                <a:gd name="T46" fmla="*/ 19 w 187"/>
                <a:gd name="T47" fmla="*/ 6 h 398"/>
                <a:gd name="T48" fmla="*/ 21 w 187"/>
                <a:gd name="T49" fmla="*/ 0 h 398"/>
                <a:gd name="T50" fmla="*/ 21 w 187"/>
                <a:gd name="T51" fmla="*/ 2 h 398"/>
                <a:gd name="T52" fmla="*/ 22 w 187"/>
                <a:gd name="T53" fmla="*/ 5 h 398"/>
                <a:gd name="T54" fmla="*/ 22 w 187"/>
                <a:gd name="T55" fmla="*/ 7 h 398"/>
                <a:gd name="T56" fmla="*/ 23 w 187"/>
                <a:gd name="T57" fmla="*/ 9 h 3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87" h="398">
                  <a:moveTo>
                    <a:pt x="186" y="65"/>
                  </a:moveTo>
                  <a:lnTo>
                    <a:pt x="187" y="83"/>
                  </a:lnTo>
                  <a:lnTo>
                    <a:pt x="187" y="103"/>
                  </a:lnTo>
                  <a:lnTo>
                    <a:pt x="186" y="121"/>
                  </a:lnTo>
                  <a:lnTo>
                    <a:pt x="183" y="141"/>
                  </a:lnTo>
                  <a:lnTo>
                    <a:pt x="180" y="162"/>
                  </a:lnTo>
                  <a:lnTo>
                    <a:pt x="175" y="181"/>
                  </a:lnTo>
                  <a:lnTo>
                    <a:pt x="169" y="202"/>
                  </a:lnTo>
                  <a:lnTo>
                    <a:pt x="161" y="223"/>
                  </a:lnTo>
                  <a:lnTo>
                    <a:pt x="151" y="245"/>
                  </a:lnTo>
                  <a:lnTo>
                    <a:pt x="138" y="265"/>
                  </a:lnTo>
                  <a:lnTo>
                    <a:pt x="122" y="287"/>
                  </a:lnTo>
                  <a:lnTo>
                    <a:pt x="105" y="309"/>
                  </a:lnTo>
                  <a:lnTo>
                    <a:pt x="83" y="331"/>
                  </a:lnTo>
                  <a:lnTo>
                    <a:pt x="59" y="353"/>
                  </a:lnTo>
                  <a:lnTo>
                    <a:pt x="31" y="376"/>
                  </a:lnTo>
                  <a:lnTo>
                    <a:pt x="0" y="398"/>
                  </a:lnTo>
                  <a:lnTo>
                    <a:pt x="25" y="355"/>
                  </a:lnTo>
                  <a:lnTo>
                    <a:pt x="51" y="307"/>
                  </a:lnTo>
                  <a:lnTo>
                    <a:pt x="75" y="255"/>
                  </a:lnTo>
                  <a:lnTo>
                    <a:pt x="98" y="202"/>
                  </a:lnTo>
                  <a:lnTo>
                    <a:pt x="119" y="148"/>
                  </a:lnTo>
                  <a:lnTo>
                    <a:pt x="138" y="95"/>
                  </a:lnTo>
                  <a:lnTo>
                    <a:pt x="156" y="45"/>
                  </a:lnTo>
                  <a:lnTo>
                    <a:pt x="169" y="0"/>
                  </a:lnTo>
                  <a:lnTo>
                    <a:pt x="174" y="16"/>
                  </a:lnTo>
                  <a:lnTo>
                    <a:pt x="178" y="33"/>
                  </a:lnTo>
                  <a:lnTo>
                    <a:pt x="181" y="49"/>
                  </a:lnTo>
                  <a:lnTo>
                    <a:pt x="186" y="65"/>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08" name="Freeform 233"/>
            <p:cNvSpPr>
              <a:spLocks noChangeAspect="1"/>
            </p:cNvSpPr>
            <p:nvPr/>
          </p:nvSpPr>
          <p:spPr bwMode="auto">
            <a:xfrm>
              <a:off x="2980" y="2348"/>
              <a:ext cx="88" cy="191"/>
            </a:xfrm>
            <a:custGeom>
              <a:avLst/>
              <a:gdLst>
                <a:gd name="T0" fmla="*/ 22 w 176"/>
                <a:gd name="T1" fmla="*/ 7 h 383"/>
                <a:gd name="T2" fmla="*/ 22 w 176"/>
                <a:gd name="T3" fmla="*/ 12 h 383"/>
                <a:gd name="T4" fmla="*/ 22 w 176"/>
                <a:gd name="T5" fmla="*/ 17 h 383"/>
                <a:gd name="T6" fmla="*/ 21 w 176"/>
                <a:gd name="T7" fmla="*/ 21 h 383"/>
                <a:gd name="T8" fmla="*/ 19 w 176"/>
                <a:gd name="T9" fmla="*/ 27 h 383"/>
                <a:gd name="T10" fmla="*/ 17 w 176"/>
                <a:gd name="T11" fmla="*/ 32 h 383"/>
                <a:gd name="T12" fmla="*/ 13 w 176"/>
                <a:gd name="T13" fmla="*/ 37 h 383"/>
                <a:gd name="T14" fmla="*/ 7 w 176"/>
                <a:gd name="T15" fmla="*/ 42 h 383"/>
                <a:gd name="T16" fmla="*/ 0 w 176"/>
                <a:gd name="T17" fmla="*/ 47 h 383"/>
                <a:gd name="T18" fmla="*/ 3 w 176"/>
                <a:gd name="T19" fmla="*/ 42 h 383"/>
                <a:gd name="T20" fmla="*/ 6 w 176"/>
                <a:gd name="T21" fmla="*/ 36 h 383"/>
                <a:gd name="T22" fmla="*/ 9 w 176"/>
                <a:gd name="T23" fmla="*/ 30 h 383"/>
                <a:gd name="T24" fmla="*/ 12 w 176"/>
                <a:gd name="T25" fmla="*/ 24 h 383"/>
                <a:gd name="T26" fmla="*/ 15 w 176"/>
                <a:gd name="T27" fmla="*/ 17 h 383"/>
                <a:gd name="T28" fmla="*/ 17 w 176"/>
                <a:gd name="T29" fmla="*/ 11 h 383"/>
                <a:gd name="T30" fmla="*/ 19 w 176"/>
                <a:gd name="T31" fmla="*/ 5 h 383"/>
                <a:gd name="T32" fmla="*/ 21 w 176"/>
                <a:gd name="T33" fmla="*/ 0 h 383"/>
                <a:gd name="T34" fmla="*/ 21 w 176"/>
                <a:gd name="T35" fmla="*/ 1 h 383"/>
                <a:gd name="T36" fmla="*/ 22 w 176"/>
                <a:gd name="T37" fmla="*/ 3 h 383"/>
                <a:gd name="T38" fmla="*/ 22 w 176"/>
                <a:gd name="T39" fmla="*/ 5 h 383"/>
                <a:gd name="T40" fmla="*/ 22 w 176"/>
                <a:gd name="T41" fmla="*/ 7 h 3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6" h="383">
                  <a:moveTo>
                    <a:pt x="176" y="63"/>
                  </a:moveTo>
                  <a:lnTo>
                    <a:pt x="176" y="98"/>
                  </a:lnTo>
                  <a:lnTo>
                    <a:pt x="174" y="136"/>
                  </a:lnTo>
                  <a:lnTo>
                    <a:pt x="166" y="175"/>
                  </a:lnTo>
                  <a:lnTo>
                    <a:pt x="152" y="216"/>
                  </a:lnTo>
                  <a:lnTo>
                    <a:pt x="130" y="257"/>
                  </a:lnTo>
                  <a:lnTo>
                    <a:pt x="99" y="299"/>
                  </a:lnTo>
                  <a:lnTo>
                    <a:pt x="55" y="340"/>
                  </a:lnTo>
                  <a:lnTo>
                    <a:pt x="0" y="383"/>
                  </a:lnTo>
                  <a:lnTo>
                    <a:pt x="24" y="341"/>
                  </a:lnTo>
                  <a:lnTo>
                    <a:pt x="47" y="295"/>
                  </a:lnTo>
                  <a:lnTo>
                    <a:pt x="70" y="246"/>
                  </a:lnTo>
                  <a:lnTo>
                    <a:pt x="93" y="195"/>
                  </a:lnTo>
                  <a:lnTo>
                    <a:pt x="113" y="143"/>
                  </a:lnTo>
                  <a:lnTo>
                    <a:pt x="131" y="93"/>
                  </a:lnTo>
                  <a:lnTo>
                    <a:pt x="148" y="44"/>
                  </a:lnTo>
                  <a:lnTo>
                    <a:pt x="161" y="0"/>
                  </a:lnTo>
                  <a:lnTo>
                    <a:pt x="166" y="15"/>
                  </a:lnTo>
                  <a:lnTo>
                    <a:pt x="169" y="31"/>
                  </a:lnTo>
                  <a:lnTo>
                    <a:pt x="173" y="46"/>
                  </a:lnTo>
                  <a:lnTo>
                    <a:pt x="176" y="63"/>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09" name="Freeform 234"/>
            <p:cNvSpPr>
              <a:spLocks noChangeAspect="1"/>
            </p:cNvSpPr>
            <p:nvPr/>
          </p:nvSpPr>
          <p:spPr bwMode="auto">
            <a:xfrm>
              <a:off x="2983" y="2353"/>
              <a:ext cx="85" cy="182"/>
            </a:xfrm>
            <a:custGeom>
              <a:avLst/>
              <a:gdLst>
                <a:gd name="T0" fmla="*/ 22 w 169"/>
                <a:gd name="T1" fmla="*/ 7 h 365"/>
                <a:gd name="T2" fmla="*/ 22 w 169"/>
                <a:gd name="T3" fmla="*/ 11 h 365"/>
                <a:gd name="T4" fmla="*/ 21 w 169"/>
                <a:gd name="T5" fmla="*/ 16 h 365"/>
                <a:gd name="T6" fmla="*/ 20 w 169"/>
                <a:gd name="T7" fmla="*/ 20 h 365"/>
                <a:gd name="T8" fmla="*/ 18 w 169"/>
                <a:gd name="T9" fmla="*/ 25 h 365"/>
                <a:gd name="T10" fmla="*/ 16 w 169"/>
                <a:gd name="T11" fmla="*/ 30 h 365"/>
                <a:gd name="T12" fmla="*/ 12 w 169"/>
                <a:gd name="T13" fmla="*/ 35 h 365"/>
                <a:gd name="T14" fmla="*/ 7 w 169"/>
                <a:gd name="T15" fmla="*/ 40 h 365"/>
                <a:gd name="T16" fmla="*/ 0 w 169"/>
                <a:gd name="T17" fmla="*/ 45 h 365"/>
                <a:gd name="T18" fmla="*/ 3 w 169"/>
                <a:gd name="T19" fmla="*/ 40 h 365"/>
                <a:gd name="T20" fmla="*/ 6 w 169"/>
                <a:gd name="T21" fmla="*/ 35 h 365"/>
                <a:gd name="T22" fmla="*/ 9 w 169"/>
                <a:gd name="T23" fmla="*/ 29 h 365"/>
                <a:gd name="T24" fmla="*/ 12 w 169"/>
                <a:gd name="T25" fmla="*/ 23 h 365"/>
                <a:gd name="T26" fmla="*/ 14 w 169"/>
                <a:gd name="T27" fmla="*/ 17 h 365"/>
                <a:gd name="T28" fmla="*/ 16 w 169"/>
                <a:gd name="T29" fmla="*/ 11 h 365"/>
                <a:gd name="T30" fmla="*/ 18 w 169"/>
                <a:gd name="T31" fmla="*/ 5 h 365"/>
                <a:gd name="T32" fmla="*/ 20 w 169"/>
                <a:gd name="T33" fmla="*/ 0 h 365"/>
                <a:gd name="T34" fmla="*/ 20 w 169"/>
                <a:gd name="T35" fmla="*/ 1 h 365"/>
                <a:gd name="T36" fmla="*/ 21 w 169"/>
                <a:gd name="T37" fmla="*/ 3 h 365"/>
                <a:gd name="T38" fmla="*/ 21 w 169"/>
                <a:gd name="T39" fmla="*/ 5 h 365"/>
                <a:gd name="T40" fmla="*/ 22 w 169"/>
                <a:gd name="T41" fmla="*/ 7 h 3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 h="365">
                  <a:moveTo>
                    <a:pt x="169" y="57"/>
                  </a:moveTo>
                  <a:lnTo>
                    <a:pt x="169" y="92"/>
                  </a:lnTo>
                  <a:lnTo>
                    <a:pt x="166" y="129"/>
                  </a:lnTo>
                  <a:lnTo>
                    <a:pt x="158" y="167"/>
                  </a:lnTo>
                  <a:lnTo>
                    <a:pt x="144" y="206"/>
                  </a:lnTo>
                  <a:lnTo>
                    <a:pt x="123" y="245"/>
                  </a:lnTo>
                  <a:lnTo>
                    <a:pt x="93" y="285"/>
                  </a:lnTo>
                  <a:lnTo>
                    <a:pt x="53" y="324"/>
                  </a:lnTo>
                  <a:lnTo>
                    <a:pt x="0" y="365"/>
                  </a:lnTo>
                  <a:lnTo>
                    <a:pt x="23" y="326"/>
                  </a:lnTo>
                  <a:lnTo>
                    <a:pt x="46" y="282"/>
                  </a:lnTo>
                  <a:lnTo>
                    <a:pt x="68" y="235"/>
                  </a:lnTo>
                  <a:lnTo>
                    <a:pt x="90" y="186"/>
                  </a:lnTo>
                  <a:lnTo>
                    <a:pt x="109" y="138"/>
                  </a:lnTo>
                  <a:lnTo>
                    <a:pt x="127" y="89"/>
                  </a:lnTo>
                  <a:lnTo>
                    <a:pt x="142" y="43"/>
                  </a:lnTo>
                  <a:lnTo>
                    <a:pt x="154" y="0"/>
                  </a:lnTo>
                  <a:lnTo>
                    <a:pt x="159" y="15"/>
                  </a:lnTo>
                  <a:lnTo>
                    <a:pt x="162" y="28"/>
                  </a:lnTo>
                  <a:lnTo>
                    <a:pt x="166" y="42"/>
                  </a:lnTo>
                  <a:lnTo>
                    <a:pt x="169" y="57"/>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10" name="Freeform 235"/>
            <p:cNvSpPr>
              <a:spLocks noChangeAspect="1"/>
            </p:cNvSpPr>
            <p:nvPr/>
          </p:nvSpPr>
          <p:spPr bwMode="auto">
            <a:xfrm>
              <a:off x="2986" y="2357"/>
              <a:ext cx="81" cy="176"/>
            </a:xfrm>
            <a:custGeom>
              <a:avLst/>
              <a:gdLst>
                <a:gd name="T0" fmla="*/ 21 w 162"/>
                <a:gd name="T1" fmla="*/ 7 h 351"/>
                <a:gd name="T2" fmla="*/ 21 w 162"/>
                <a:gd name="T3" fmla="*/ 11 h 351"/>
                <a:gd name="T4" fmla="*/ 20 w 162"/>
                <a:gd name="T5" fmla="*/ 16 h 351"/>
                <a:gd name="T6" fmla="*/ 19 w 162"/>
                <a:gd name="T7" fmla="*/ 20 h 351"/>
                <a:gd name="T8" fmla="*/ 18 w 162"/>
                <a:gd name="T9" fmla="*/ 25 h 351"/>
                <a:gd name="T10" fmla="*/ 15 w 162"/>
                <a:gd name="T11" fmla="*/ 30 h 351"/>
                <a:gd name="T12" fmla="*/ 11 w 162"/>
                <a:gd name="T13" fmla="*/ 35 h 351"/>
                <a:gd name="T14" fmla="*/ 7 w 162"/>
                <a:gd name="T15" fmla="*/ 40 h 351"/>
                <a:gd name="T16" fmla="*/ 0 w 162"/>
                <a:gd name="T17" fmla="*/ 44 h 351"/>
                <a:gd name="T18" fmla="*/ 3 w 162"/>
                <a:gd name="T19" fmla="*/ 39 h 351"/>
                <a:gd name="T20" fmla="*/ 6 w 162"/>
                <a:gd name="T21" fmla="*/ 34 h 351"/>
                <a:gd name="T22" fmla="*/ 9 w 162"/>
                <a:gd name="T23" fmla="*/ 29 h 351"/>
                <a:gd name="T24" fmla="*/ 11 w 162"/>
                <a:gd name="T25" fmla="*/ 23 h 351"/>
                <a:gd name="T26" fmla="*/ 13 w 162"/>
                <a:gd name="T27" fmla="*/ 17 h 351"/>
                <a:gd name="T28" fmla="*/ 16 w 162"/>
                <a:gd name="T29" fmla="*/ 11 h 351"/>
                <a:gd name="T30" fmla="*/ 17 w 162"/>
                <a:gd name="T31" fmla="*/ 6 h 351"/>
                <a:gd name="T32" fmla="*/ 19 w 162"/>
                <a:gd name="T33" fmla="*/ 0 h 351"/>
                <a:gd name="T34" fmla="*/ 19 w 162"/>
                <a:gd name="T35" fmla="*/ 2 h 351"/>
                <a:gd name="T36" fmla="*/ 20 w 162"/>
                <a:gd name="T37" fmla="*/ 4 h 351"/>
                <a:gd name="T38" fmla="*/ 20 w 162"/>
                <a:gd name="T39" fmla="*/ 6 h 351"/>
                <a:gd name="T40" fmla="*/ 21 w 162"/>
                <a:gd name="T41" fmla="*/ 7 h 3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2" h="351">
                  <a:moveTo>
                    <a:pt x="162" y="54"/>
                  </a:moveTo>
                  <a:lnTo>
                    <a:pt x="161" y="87"/>
                  </a:lnTo>
                  <a:lnTo>
                    <a:pt x="157" y="123"/>
                  </a:lnTo>
                  <a:lnTo>
                    <a:pt x="149" y="160"/>
                  </a:lnTo>
                  <a:lnTo>
                    <a:pt x="137" y="197"/>
                  </a:lnTo>
                  <a:lnTo>
                    <a:pt x="116" y="236"/>
                  </a:lnTo>
                  <a:lnTo>
                    <a:pt x="87" y="274"/>
                  </a:lnTo>
                  <a:lnTo>
                    <a:pt x="49" y="313"/>
                  </a:lnTo>
                  <a:lnTo>
                    <a:pt x="0" y="351"/>
                  </a:lnTo>
                  <a:lnTo>
                    <a:pt x="21" y="312"/>
                  </a:lnTo>
                  <a:lnTo>
                    <a:pt x="43" y="270"/>
                  </a:lnTo>
                  <a:lnTo>
                    <a:pt x="65" y="225"/>
                  </a:lnTo>
                  <a:lnTo>
                    <a:pt x="85" y="179"/>
                  </a:lnTo>
                  <a:lnTo>
                    <a:pt x="104" y="133"/>
                  </a:lnTo>
                  <a:lnTo>
                    <a:pt x="121" y="87"/>
                  </a:lnTo>
                  <a:lnTo>
                    <a:pt x="136" y="42"/>
                  </a:lnTo>
                  <a:lnTo>
                    <a:pt x="148" y="0"/>
                  </a:lnTo>
                  <a:lnTo>
                    <a:pt x="152" y="13"/>
                  </a:lnTo>
                  <a:lnTo>
                    <a:pt x="155" y="27"/>
                  </a:lnTo>
                  <a:lnTo>
                    <a:pt x="159" y="41"/>
                  </a:lnTo>
                  <a:lnTo>
                    <a:pt x="162" y="54"/>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11" name="Freeform 236"/>
            <p:cNvSpPr>
              <a:spLocks noChangeAspect="1"/>
            </p:cNvSpPr>
            <p:nvPr/>
          </p:nvSpPr>
          <p:spPr bwMode="auto">
            <a:xfrm>
              <a:off x="2989" y="2361"/>
              <a:ext cx="77" cy="169"/>
            </a:xfrm>
            <a:custGeom>
              <a:avLst/>
              <a:gdLst>
                <a:gd name="T0" fmla="*/ 19 w 156"/>
                <a:gd name="T1" fmla="*/ 7 h 336"/>
                <a:gd name="T2" fmla="*/ 19 w 156"/>
                <a:gd name="T3" fmla="*/ 11 h 336"/>
                <a:gd name="T4" fmla="*/ 18 w 156"/>
                <a:gd name="T5" fmla="*/ 15 h 336"/>
                <a:gd name="T6" fmla="*/ 17 w 156"/>
                <a:gd name="T7" fmla="*/ 19 h 336"/>
                <a:gd name="T8" fmla="*/ 15 w 156"/>
                <a:gd name="T9" fmla="*/ 24 h 336"/>
                <a:gd name="T10" fmla="*/ 13 w 156"/>
                <a:gd name="T11" fmla="*/ 29 h 336"/>
                <a:gd name="T12" fmla="*/ 10 w 156"/>
                <a:gd name="T13" fmla="*/ 33 h 336"/>
                <a:gd name="T14" fmla="*/ 5 w 156"/>
                <a:gd name="T15" fmla="*/ 38 h 336"/>
                <a:gd name="T16" fmla="*/ 0 w 156"/>
                <a:gd name="T17" fmla="*/ 43 h 336"/>
                <a:gd name="T18" fmla="*/ 2 w 156"/>
                <a:gd name="T19" fmla="*/ 38 h 336"/>
                <a:gd name="T20" fmla="*/ 5 w 156"/>
                <a:gd name="T21" fmla="*/ 33 h 336"/>
                <a:gd name="T22" fmla="*/ 7 w 156"/>
                <a:gd name="T23" fmla="*/ 28 h 336"/>
                <a:gd name="T24" fmla="*/ 10 w 156"/>
                <a:gd name="T25" fmla="*/ 22 h 336"/>
                <a:gd name="T26" fmla="*/ 12 w 156"/>
                <a:gd name="T27" fmla="*/ 16 h 336"/>
                <a:gd name="T28" fmla="*/ 14 w 156"/>
                <a:gd name="T29" fmla="*/ 11 h 336"/>
                <a:gd name="T30" fmla="*/ 16 w 156"/>
                <a:gd name="T31" fmla="*/ 6 h 336"/>
                <a:gd name="T32" fmla="*/ 17 w 156"/>
                <a:gd name="T33" fmla="*/ 0 h 336"/>
                <a:gd name="T34" fmla="*/ 18 w 156"/>
                <a:gd name="T35" fmla="*/ 2 h 336"/>
                <a:gd name="T36" fmla="*/ 18 w 156"/>
                <a:gd name="T37" fmla="*/ 4 h 336"/>
                <a:gd name="T38" fmla="*/ 18 w 156"/>
                <a:gd name="T39" fmla="*/ 5 h 336"/>
                <a:gd name="T40" fmla="*/ 19 w 156"/>
                <a:gd name="T41" fmla="*/ 7 h 3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6" h="336">
                  <a:moveTo>
                    <a:pt x="156" y="51"/>
                  </a:moveTo>
                  <a:lnTo>
                    <a:pt x="154" y="83"/>
                  </a:lnTo>
                  <a:lnTo>
                    <a:pt x="150" y="117"/>
                  </a:lnTo>
                  <a:lnTo>
                    <a:pt x="142" y="152"/>
                  </a:lnTo>
                  <a:lnTo>
                    <a:pt x="128" y="189"/>
                  </a:lnTo>
                  <a:lnTo>
                    <a:pt x="110" y="226"/>
                  </a:lnTo>
                  <a:lnTo>
                    <a:pt x="82" y="263"/>
                  </a:lnTo>
                  <a:lnTo>
                    <a:pt x="46" y="299"/>
                  </a:lnTo>
                  <a:lnTo>
                    <a:pt x="0" y="336"/>
                  </a:lnTo>
                  <a:lnTo>
                    <a:pt x="21" y="298"/>
                  </a:lnTo>
                  <a:lnTo>
                    <a:pt x="42" y="258"/>
                  </a:lnTo>
                  <a:lnTo>
                    <a:pt x="63" y="216"/>
                  </a:lnTo>
                  <a:lnTo>
                    <a:pt x="82" y="173"/>
                  </a:lnTo>
                  <a:lnTo>
                    <a:pt x="99" y="128"/>
                  </a:lnTo>
                  <a:lnTo>
                    <a:pt x="116" y="84"/>
                  </a:lnTo>
                  <a:lnTo>
                    <a:pt x="131" y="41"/>
                  </a:lnTo>
                  <a:lnTo>
                    <a:pt x="142" y="0"/>
                  </a:lnTo>
                  <a:lnTo>
                    <a:pt x="145" y="13"/>
                  </a:lnTo>
                  <a:lnTo>
                    <a:pt x="149" y="25"/>
                  </a:lnTo>
                  <a:lnTo>
                    <a:pt x="152" y="38"/>
                  </a:lnTo>
                  <a:lnTo>
                    <a:pt x="156" y="51"/>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12" name="Freeform 237"/>
            <p:cNvSpPr>
              <a:spLocks noChangeAspect="1"/>
            </p:cNvSpPr>
            <p:nvPr/>
          </p:nvSpPr>
          <p:spPr bwMode="auto">
            <a:xfrm>
              <a:off x="2992" y="2365"/>
              <a:ext cx="74" cy="161"/>
            </a:xfrm>
            <a:custGeom>
              <a:avLst/>
              <a:gdLst>
                <a:gd name="T0" fmla="*/ 18 w 149"/>
                <a:gd name="T1" fmla="*/ 6 h 321"/>
                <a:gd name="T2" fmla="*/ 18 w 149"/>
                <a:gd name="T3" fmla="*/ 10 h 321"/>
                <a:gd name="T4" fmla="*/ 17 w 149"/>
                <a:gd name="T5" fmla="*/ 14 h 321"/>
                <a:gd name="T6" fmla="*/ 16 w 149"/>
                <a:gd name="T7" fmla="*/ 19 h 321"/>
                <a:gd name="T8" fmla="*/ 15 w 149"/>
                <a:gd name="T9" fmla="*/ 23 h 321"/>
                <a:gd name="T10" fmla="*/ 12 w 149"/>
                <a:gd name="T11" fmla="*/ 27 h 321"/>
                <a:gd name="T12" fmla="*/ 9 w 149"/>
                <a:gd name="T13" fmla="*/ 32 h 321"/>
                <a:gd name="T14" fmla="*/ 5 w 149"/>
                <a:gd name="T15" fmla="*/ 36 h 321"/>
                <a:gd name="T16" fmla="*/ 0 w 149"/>
                <a:gd name="T17" fmla="*/ 41 h 321"/>
                <a:gd name="T18" fmla="*/ 2 w 149"/>
                <a:gd name="T19" fmla="*/ 36 h 321"/>
                <a:gd name="T20" fmla="*/ 4 w 149"/>
                <a:gd name="T21" fmla="*/ 31 h 321"/>
                <a:gd name="T22" fmla="*/ 7 w 149"/>
                <a:gd name="T23" fmla="*/ 26 h 321"/>
                <a:gd name="T24" fmla="*/ 9 w 149"/>
                <a:gd name="T25" fmla="*/ 21 h 321"/>
                <a:gd name="T26" fmla="*/ 11 w 149"/>
                <a:gd name="T27" fmla="*/ 16 h 321"/>
                <a:gd name="T28" fmla="*/ 13 w 149"/>
                <a:gd name="T29" fmla="*/ 11 h 321"/>
                <a:gd name="T30" fmla="*/ 15 w 149"/>
                <a:gd name="T31" fmla="*/ 5 h 321"/>
                <a:gd name="T32" fmla="*/ 16 w 149"/>
                <a:gd name="T33" fmla="*/ 0 h 321"/>
                <a:gd name="T34" fmla="*/ 17 w 149"/>
                <a:gd name="T35" fmla="*/ 2 h 321"/>
                <a:gd name="T36" fmla="*/ 17 w 149"/>
                <a:gd name="T37" fmla="*/ 3 h 321"/>
                <a:gd name="T38" fmla="*/ 18 w 149"/>
                <a:gd name="T39" fmla="*/ 5 h 321"/>
                <a:gd name="T40" fmla="*/ 18 w 149"/>
                <a:gd name="T41" fmla="*/ 6 h 3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321">
                  <a:moveTo>
                    <a:pt x="149" y="47"/>
                  </a:moveTo>
                  <a:lnTo>
                    <a:pt x="146" y="78"/>
                  </a:lnTo>
                  <a:lnTo>
                    <a:pt x="142" y="112"/>
                  </a:lnTo>
                  <a:lnTo>
                    <a:pt x="134" y="145"/>
                  </a:lnTo>
                  <a:lnTo>
                    <a:pt x="121" y="181"/>
                  </a:lnTo>
                  <a:lnTo>
                    <a:pt x="103" y="215"/>
                  </a:lnTo>
                  <a:lnTo>
                    <a:pt x="77" y="251"/>
                  </a:lnTo>
                  <a:lnTo>
                    <a:pt x="44" y="287"/>
                  </a:lnTo>
                  <a:lnTo>
                    <a:pt x="0" y="321"/>
                  </a:lnTo>
                  <a:lnTo>
                    <a:pt x="20" y="286"/>
                  </a:lnTo>
                  <a:lnTo>
                    <a:pt x="39" y="246"/>
                  </a:lnTo>
                  <a:lnTo>
                    <a:pt x="59" y="207"/>
                  </a:lnTo>
                  <a:lnTo>
                    <a:pt x="77" y="166"/>
                  </a:lnTo>
                  <a:lnTo>
                    <a:pt x="95" y="124"/>
                  </a:lnTo>
                  <a:lnTo>
                    <a:pt x="110" y="82"/>
                  </a:lnTo>
                  <a:lnTo>
                    <a:pt x="123" y="40"/>
                  </a:lnTo>
                  <a:lnTo>
                    <a:pt x="135" y="0"/>
                  </a:lnTo>
                  <a:lnTo>
                    <a:pt x="138" y="11"/>
                  </a:lnTo>
                  <a:lnTo>
                    <a:pt x="142" y="24"/>
                  </a:lnTo>
                  <a:lnTo>
                    <a:pt x="145" y="36"/>
                  </a:lnTo>
                  <a:lnTo>
                    <a:pt x="149" y="47"/>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13" name="Freeform 238"/>
            <p:cNvSpPr>
              <a:spLocks noChangeAspect="1"/>
            </p:cNvSpPr>
            <p:nvPr/>
          </p:nvSpPr>
          <p:spPr bwMode="auto">
            <a:xfrm>
              <a:off x="2994" y="2370"/>
              <a:ext cx="71" cy="153"/>
            </a:xfrm>
            <a:custGeom>
              <a:avLst/>
              <a:gdLst>
                <a:gd name="T0" fmla="*/ 18 w 140"/>
                <a:gd name="T1" fmla="*/ 6 h 305"/>
                <a:gd name="T2" fmla="*/ 18 w 140"/>
                <a:gd name="T3" fmla="*/ 10 h 305"/>
                <a:gd name="T4" fmla="*/ 17 w 140"/>
                <a:gd name="T5" fmla="*/ 13 h 305"/>
                <a:gd name="T6" fmla="*/ 16 w 140"/>
                <a:gd name="T7" fmla="*/ 18 h 305"/>
                <a:gd name="T8" fmla="*/ 15 w 140"/>
                <a:gd name="T9" fmla="*/ 22 h 305"/>
                <a:gd name="T10" fmla="*/ 12 w 140"/>
                <a:gd name="T11" fmla="*/ 26 h 305"/>
                <a:gd name="T12" fmla="*/ 9 w 140"/>
                <a:gd name="T13" fmla="*/ 30 h 305"/>
                <a:gd name="T14" fmla="*/ 5 w 140"/>
                <a:gd name="T15" fmla="*/ 35 h 305"/>
                <a:gd name="T16" fmla="*/ 0 w 140"/>
                <a:gd name="T17" fmla="*/ 39 h 305"/>
                <a:gd name="T18" fmla="*/ 3 w 140"/>
                <a:gd name="T19" fmla="*/ 34 h 305"/>
                <a:gd name="T20" fmla="*/ 5 w 140"/>
                <a:gd name="T21" fmla="*/ 30 h 305"/>
                <a:gd name="T22" fmla="*/ 7 w 140"/>
                <a:gd name="T23" fmla="*/ 25 h 305"/>
                <a:gd name="T24" fmla="*/ 10 w 140"/>
                <a:gd name="T25" fmla="*/ 20 h 305"/>
                <a:gd name="T26" fmla="*/ 12 w 140"/>
                <a:gd name="T27" fmla="*/ 15 h 305"/>
                <a:gd name="T28" fmla="*/ 14 w 140"/>
                <a:gd name="T29" fmla="*/ 10 h 305"/>
                <a:gd name="T30" fmla="*/ 15 w 140"/>
                <a:gd name="T31" fmla="*/ 5 h 305"/>
                <a:gd name="T32" fmla="*/ 17 w 140"/>
                <a:gd name="T33" fmla="*/ 0 h 305"/>
                <a:gd name="T34" fmla="*/ 17 w 140"/>
                <a:gd name="T35" fmla="*/ 2 h 305"/>
                <a:gd name="T36" fmla="*/ 17 w 140"/>
                <a:gd name="T37" fmla="*/ 3 h 305"/>
                <a:gd name="T38" fmla="*/ 18 w 140"/>
                <a:gd name="T39" fmla="*/ 4 h 305"/>
                <a:gd name="T40" fmla="*/ 18 w 140"/>
                <a:gd name="T41" fmla="*/ 6 h 3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0" h="305">
                  <a:moveTo>
                    <a:pt x="140" y="43"/>
                  </a:moveTo>
                  <a:lnTo>
                    <a:pt x="138" y="73"/>
                  </a:lnTo>
                  <a:lnTo>
                    <a:pt x="132" y="104"/>
                  </a:lnTo>
                  <a:lnTo>
                    <a:pt x="125" y="137"/>
                  </a:lnTo>
                  <a:lnTo>
                    <a:pt x="113" y="171"/>
                  </a:lnTo>
                  <a:lnTo>
                    <a:pt x="95" y="205"/>
                  </a:lnTo>
                  <a:lnTo>
                    <a:pt x="71" y="240"/>
                  </a:lnTo>
                  <a:lnTo>
                    <a:pt x="40" y="273"/>
                  </a:lnTo>
                  <a:lnTo>
                    <a:pt x="0" y="305"/>
                  </a:lnTo>
                  <a:lnTo>
                    <a:pt x="19" y="271"/>
                  </a:lnTo>
                  <a:lnTo>
                    <a:pt x="38" y="234"/>
                  </a:lnTo>
                  <a:lnTo>
                    <a:pt x="56" y="196"/>
                  </a:lnTo>
                  <a:lnTo>
                    <a:pt x="74" y="158"/>
                  </a:lnTo>
                  <a:lnTo>
                    <a:pt x="90" y="119"/>
                  </a:lnTo>
                  <a:lnTo>
                    <a:pt x="105" y="80"/>
                  </a:lnTo>
                  <a:lnTo>
                    <a:pt x="117" y="39"/>
                  </a:lnTo>
                  <a:lnTo>
                    <a:pt x="128" y="0"/>
                  </a:lnTo>
                  <a:lnTo>
                    <a:pt x="131" y="11"/>
                  </a:lnTo>
                  <a:lnTo>
                    <a:pt x="135" y="21"/>
                  </a:lnTo>
                  <a:lnTo>
                    <a:pt x="138" y="32"/>
                  </a:lnTo>
                  <a:lnTo>
                    <a:pt x="140" y="43"/>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14" name="Freeform 239"/>
            <p:cNvSpPr>
              <a:spLocks noChangeAspect="1"/>
            </p:cNvSpPr>
            <p:nvPr/>
          </p:nvSpPr>
          <p:spPr bwMode="auto">
            <a:xfrm>
              <a:off x="2997" y="2374"/>
              <a:ext cx="67" cy="145"/>
            </a:xfrm>
            <a:custGeom>
              <a:avLst/>
              <a:gdLst>
                <a:gd name="T0" fmla="*/ 17 w 133"/>
                <a:gd name="T1" fmla="*/ 5 h 291"/>
                <a:gd name="T2" fmla="*/ 17 w 133"/>
                <a:gd name="T3" fmla="*/ 8 h 291"/>
                <a:gd name="T4" fmla="*/ 16 w 133"/>
                <a:gd name="T5" fmla="*/ 12 h 291"/>
                <a:gd name="T6" fmla="*/ 15 w 133"/>
                <a:gd name="T7" fmla="*/ 16 h 291"/>
                <a:gd name="T8" fmla="*/ 13 w 133"/>
                <a:gd name="T9" fmla="*/ 20 h 291"/>
                <a:gd name="T10" fmla="*/ 11 w 133"/>
                <a:gd name="T11" fmla="*/ 24 h 291"/>
                <a:gd name="T12" fmla="*/ 9 w 133"/>
                <a:gd name="T13" fmla="*/ 28 h 291"/>
                <a:gd name="T14" fmla="*/ 5 w 133"/>
                <a:gd name="T15" fmla="*/ 32 h 291"/>
                <a:gd name="T16" fmla="*/ 0 w 133"/>
                <a:gd name="T17" fmla="*/ 36 h 291"/>
                <a:gd name="T18" fmla="*/ 3 w 133"/>
                <a:gd name="T19" fmla="*/ 32 h 291"/>
                <a:gd name="T20" fmla="*/ 5 w 133"/>
                <a:gd name="T21" fmla="*/ 27 h 291"/>
                <a:gd name="T22" fmla="*/ 7 w 133"/>
                <a:gd name="T23" fmla="*/ 23 h 291"/>
                <a:gd name="T24" fmla="*/ 9 w 133"/>
                <a:gd name="T25" fmla="*/ 18 h 291"/>
                <a:gd name="T26" fmla="*/ 11 w 133"/>
                <a:gd name="T27" fmla="*/ 14 h 291"/>
                <a:gd name="T28" fmla="*/ 13 w 133"/>
                <a:gd name="T29" fmla="*/ 9 h 291"/>
                <a:gd name="T30" fmla="*/ 14 w 133"/>
                <a:gd name="T31" fmla="*/ 4 h 291"/>
                <a:gd name="T32" fmla="*/ 16 w 133"/>
                <a:gd name="T33" fmla="*/ 0 h 291"/>
                <a:gd name="T34" fmla="*/ 16 w 133"/>
                <a:gd name="T35" fmla="*/ 1 h 291"/>
                <a:gd name="T36" fmla="*/ 16 w 133"/>
                <a:gd name="T37" fmla="*/ 2 h 291"/>
                <a:gd name="T38" fmla="*/ 17 w 133"/>
                <a:gd name="T39" fmla="*/ 3 h 291"/>
                <a:gd name="T40" fmla="*/ 17 w 133"/>
                <a:gd name="T41" fmla="*/ 5 h 2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3" h="291">
                  <a:moveTo>
                    <a:pt x="133" y="41"/>
                  </a:moveTo>
                  <a:lnTo>
                    <a:pt x="130" y="69"/>
                  </a:lnTo>
                  <a:lnTo>
                    <a:pt x="124" y="99"/>
                  </a:lnTo>
                  <a:lnTo>
                    <a:pt x="117" y="132"/>
                  </a:lnTo>
                  <a:lnTo>
                    <a:pt x="104" y="164"/>
                  </a:lnTo>
                  <a:lnTo>
                    <a:pt x="88" y="196"/>
                  </a:lnTo>
                  <a:lnTo>
                    <a:pt x="66" y="228"/>
                  </a:lnTo>
                  <a:lnTo>
                    <a:pt x="36" y="259"/>
                  </a:lnTo>
                  <a:lnTo>
                    <a:pt x="0" y="291"/>
                  </a:lnTo>
                  <a:lnTo>
                    <a:pt x="18" y="257"/>
                  </a:lnTo>
                  <a:lnTo>
                    <a:pt x="35" y="223"/>
                  </a:lnTo>
                  <a:lnTo>
                    <a:pt x="53" y="188"/>
                  </a:lnTo>
                  <a:lnTo>
                    <a:pt x="69" y="151"/>
                  </a:lnTo>
                  <a:lnTo>
                    <a:pt x="85" y="114"/>
                  </a:lnTo>
                  <a:lnTo>
                    <a:pt x="99" y="77"/>
                  </a:lnTo>
                  <a:lnTo>
                    <a:pt x="110" y="39"/>
                  </a:lnTo>
                  <a:lnTo>
                    <a:pt x="121" y="0"/>
                  </a:lnTo>
                  <a:lnTo>
                    <a:pt x="124" y="11"/>
                  </a:lnTo>
                  <a:lnTo>
                    <a:pt x="127" y="20"/>
                  </a:lnTo>
                  <a:lnTo>
                    <a:pt x="131" y="30"/>
                  </a:lnTo>
                  <a:lnTo>
                    <a:pt x="133" y="41"/>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15" name="Freeform 240"/>
            <p:cNvSpPr>
              <a:spLocks noChangeAspect="1"/>
            </p:cNvSpPr>
            <p:nvPr/>
          </p:nvSpPr>
          <p:spPr bwMode="auto">
            <a:xfrm>
              <a:off x="3000" y="2379"/>
              <a:ext cx="64" cy="137"/>
            </a:xfrm>
            <a:custGeom>
              <a:avLst/>
              <a:gdLst>
                <a:gd name="T0" fmla="*/ 16 w 127"/>
                <a:gd name="T1" fmla="*/ 4 h 276"/>
                <a:gd name="T2" fmla="*/ 16 w 127"/>
                <a:gd name="T3" fmla="*/ 8 h 276"/>
                <a:gd name="T4" fmla="*/ 15 w 127"/>
                <a:gd name="T5" fmla="*/ 11 h 276"/>
                <a:gd name="T6" fmla="*/ 14 w 127"/>
                <a:gd name="T7" fmla="*/ 15 h 276"/>
                <a:gd name="T8" fmla="*/ 13 w 127"/>
                <a:gd name="T9" fmla="*/ 19 h 276"/>
                <a:gd name="T10" fmla="*/ 11 w 127"/>
                <a:gd name="T11" fmla="*/ 23 h 276"/>
                <a:gd name="T12" fmla="*/ 8 w 127"/>
                <a:gd name="T13" fmla="*/ 27 h 276"/>
                <a:gd name="T14" fmla="*/ 5 w 127"/>
                <a:gd name="T15" fmla="*/ 30 h 276"/>
                <a:gd name="T16" fmla="*/ 0 w 127"/>
                <a:gd name="T17" fmla="*/ 34 h 276"/>
                <a:gd name="T18" fmla="*/ 3 w 127"/>
                <a:gd name="T19" fmla="*/ 30 h 276"/>
                <a:gd name="T20" fmla="*/ 5 w 127"/>
                <a:gd name="T21" fmla="*/ 26 h 276"/>
                <a:gd name="T22" fmla="*/ 7 w 127"/>
                <a:gd name="T23" fmla="*/ 22 h 276"/>
                <a:gd name="T24" fmla="*/ 9 w 127"/>
                <a:gd name="T25" fmla="*/ 17 h 276"/>
                <a:gd name="T26" fmla="*/ 10 w 127"/>
                <a:gd name="T27" fmla="*/ 13 h 276"/>
                <a:gd name="T28" fmla="*/ 12 w 127"/>
                <a:gd name="T29" fmla="*/ 9 h 276"/>
                <a:gd name="T30" fmla="*/ 14 w 127"/>
                <a:gd name="T31" fmla="*/ 4 h 276"/>
                <a:gd name="T32" fmla="*/ 15 w 127"/>
                <a:gd name="T33" fmla="*/ 0 h 276"/>
                <a:gd name="T34" fmla="*/ 15 w 127"/>
                <a:gd name="T35" fmla="*/ 1 h 276"/>
                <a:gd name="T36" fmla="*/ 16 w 127"/>
                <a:gd name="T37" fmla="*/ 2 h 276"/>
                <a:gd name="T38" fmla="*/ 16 w 127"/>
                <a:gd name="T39" fmla="*/ 3 h 276"/>
                <a:gd name="T40" fmla="*/ 16 w 127"/>
                <a:gd name="T41" fmla="*/ 4 h 2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7" h="276">
                  <a:moveTo>
                    <a:pt x="127" y="36"/>
                  </a:moveTo>
                  <a:lnTo>
                    <a:pt x="122" y="64"/>
                  </a:lnTo>
                  <a:lnTo>
                    <a:pt x="117" y="93"/>
                  </a:lnTo>
                  <a:lnTo>
                    <a:pt x="109" y="123"/>
                  </a:lnTo>
                  <a:lnTo>
                    <a:pt x="98" y="154"/>
                  </a:lnTo>
                  <a:lnTo>
                    <a:pt x="82" y="186"/>
                  </a:lnTo>
                  <a:lnTo>
                    <a:pt x="61" y="217"/>
                  </a:lnTo>
                  <a:lnTo>
                    <a:pt x="35" y="247"/>
                  </a:lnTo>
                  <a:lnTo>
                    <a:pt x="0" y="276"/>
                  </a:lnTo>
                  <a:lnTo>
                    <a:pt x="18" y="244"/>
                  </a:lnTo>
                  <a:lnTo>
                    <a:pt x="35" y="211"/>
                  </a:lnTo>
                  <a:lnTo>
                    <a:pt x="51" y="178"/>
                  </a:lnTo>
                  <a:lnTo>
                    <a:pt x="66" y="144"/>
                  </a:lnTo>
                  <a:lnTo>
                    <a:pt x="80" y="110"/>
                  </a:lnTo>
                  <a:lnTo>
                    <a:pt x="94" y="74"/>
                  </a:lnTo>
                  <a:lnTo>
                    <a:pt x="105" y="38"/>
                  </a:lnTo>
                  <a:lnTo>
                    <a:pt x="114" y="0"/>
                  </a:lnTo>
                  <a:lnTo>
                    <a:pt x="118" y="10"/>
                  </a:lnTo>
                  <a:lnTo>
                    <a:pt x="121" y="18"/>
                  </a:lnTo>
                  <a:lnTo>
                    <a:pt x="125" y="27"/>
                  </a:lnTo>
                  <a:lnTo>
                    <a:pt x="127" y="36"/>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16" name="Freeform 241"/>
            <p:cNvSpPr>
              <a:spLocks noChangeAspect="1"/>
            </p:cNvSpPr>
            <p:nvPr/>
          </p:nvSpPr>
          <p:spPr bwMode="auto">
            <a:xfrm>
              <a:off x="3003" y="2383"/>
              <a:ext cx="60" cy="130"/>
            </a:xfrm>
            <a:custGeom>
              <a:avLst/>
              <a:gdLst>
                <a:gd name="T0" fmla="*/ 15 w 120"/>
                <a:gd name="T1" fmla="*/ 4 h 261"/>
                <a:gd name="T2" fmla="*/ 15 w 120"/>
                <a:gd name="T3" fmla="*/ 7 h 261"/>
                <a:gd name="T4" fmla="*/ 14 w 120"/>
                <a:gd name="T5" fmla="*/ 10 h 261"/>
                <a:gd name="T6" fmla="*/ 13 w 120"/>
                <a:gd name="T7" fmla="*/ 14 h 261"/>
                <a:gd name="T8" fmla="*/ 12 w 120"/>
                <a:gd name="T9" fmla="*/ 18 h 261"/>
                <a:gd name="T10" fmla="*/ 10 w 120"/>
                <a:gd name="T11" fmla="*/ 22 h 261"/>
                <a:gd name="T12" fmla="*/ 8 w 120"/>
                <a:gd name="T13" fmla="*/ 25 h 261"/>
                <a:gd name="T14" fmla="*/ 4 w 120"/>
                <a:gd name="T15" fmla="*/ 29 h 261"/>
                <a:gd name="T16" fmla="*/ 0 w 120"/>
                <a:gd name="T17" fmla="*/ 32 h 261"/>
                <a:gd name="T18" fmla="*/ 2 w 120"/>
                <a:gd name="T19" fmla="*/ 28 h 261"/>
                <a:gd name="T20" fmla="*/ 4 w 120"/>
                <a:gd name="T21" fmla="*/ 25 h 261"/>
                <a:gd name="T22" fmla="*/ 6 w 120"/>
                <a:gd name="T23" fmla="*/ 21 h 261"/>
                <a:gd name="T24" fmla="*/ 8 w 120"/>
                <a:gd name="T25" fmla="*/ 17 h 261"/>
                <a:gd name="T26" fmla="*/ 10 w 120"/>
                <a:gd name="T27" fmla="*/ 13 h 261"/>
                <a:gd name="T28" fmla="*/ 11 w 120"/>
                <a:gd name="T29" fmla="*/ 9 h 261"/>
                <a:gd name="T30" fmla="*/ 13 w 120"/>
                <a:gd name="T31" fmla="*/ 4 h 261"/>
                <a:gd name="T32" fmla="*/ 14 w 120"/>
                <a:gd name="T33" fmla="*/ 0 h 261"/>
                <a:gd name="T34" fmla="*/ 14 w 120"/>
                <a:gd name="T35" fmla="*/ 1 h 261"/>
                <a:gd name="T36" fmla="*/ 15 w 120"/>
                <a:gd name="T37" fmla="*/ 2 h 261"/>
                <a:gd name="T38" fmla="*/ 15 w 120"/>
                <a:gd name="T39" fmla="*/ 3 h 261"/>
                <a:gd name="T40" fmla="*/ 15 w 120"/>
                <a:gd name="T41" fmla="*/ 4 h 2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0" h="261">
                  <a:moveTo>
                    <a:pt x="120" y="33"/>
                  </a:moveTo>
                  <a:lnTo>
                    <a:pt x="115" y="59"/>
                  </a:lnTo>
                  <a:lnTo>
                    <a:pt x="110" y="87"/>
                  </a:lnTo>
                  <a:lnTo>
                    <a:pt x="102" y="117"/>
                  </a:lnTo>
                  <a:lnTo>
                    <a:pt x="90" y="147"/>
                  </a:lnTo>
                  <a:lnTo>
                    <a:pt x="75" y="177"/>
                  </a:lnTo>
                  <a:lnTo>
                    <a:pt x="57" y="206"/>
                  </a:lnTo>
                  <a:lnTo>
                    <a:pt x="31" y="234"/>
                  </a:lnTo>
                  <a:lnTo>
                    <a:pt x="0" y="261"/>
                  </a:lnTo>
                  <a:lnTo>
                    <a:pt x="16" y="230"/>
                  </a:lnTo>
                  <a:lnTo>
                    <a:pt x="31" y="200"/>
                  </a:lnTo>
                  <a:lnTo>
                    <a:pt x="47" y="169"/>
                  </a:lnTo>
                  <a:lnTo>
                    <a:pt x="61" y="138"/>
                  </a:lnTo>
                  <a:lnTo>
                    <a:pt x="75" y="105"/>
                  </a:lnTo>
                  <a:lnTo>
                    <a:pt x="88" y="72"/>
                  </a:lnTo>
                  <a:lnTo>
                    <a:pt x="99" y="37"/>
                  </a:lnTo>
                  <a:lnTo>
                    <a:pt x="108" y="0"/>
                  </a:lnTo>
                  <a:lnTo>
                    <a:pt x="111" y="9"/>
                  </a:lnTo>
                  <a:lnTo>
                    <a:pt x="114" y="17"/>
                  </a:lnTo>
                  <a:lnTo>
                    <a:pt x="116" y="25"/>
                  </a:lnTo>
                  <a:lnTo>
                    <a:pt x="120" y="33"/>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17" name="Freeform 242"/>
            <p:cNvSpPr>
              <a:spLocks noChangeAspect="1"/>
            </p:cNvSpPr>
            <p:nvPr/>
          </p:nvSpPr>
          <p:spPr bwMode="auto">
            <a:xfrm>
              <a:off x="3006" y="2387"/>
              <a:ext cx="56" cy="122"/>
            </a:xfrm>
            <a:custGeom>
              <a:avLst/>
              <a:gdLst>
                <a:gd name="T0" fmla="*/ 14 w 113"/>
                <a:gd name="T1" fmla="*/ 4 h 244"/>
                <a:gd name="T2" fmla="*/ 13 w 113"/>
                <a:gd name="T3" fmla="*/ 7 h 244"/>
                <a:gd name="T4" fmla="*/ 12 w 113"/>
                <a:gd name="T5" fmla="*/ 10 h 244"/>
                <a:gd name="T6" fmla="*/ 11 w 113"/>
                <a:gd name="T7" fmla="*/ 14 h 244"/>
                <a:gd name="T8" fmla="*/ 10 w 113"/>
                <a:gd name="T9" fmla="*/ 18 h 244"/>
                <a:gd name="T10" fmla="*/ 8 w 113"/>
                <a:gd name="T11" fmla="*/ 21 h 244"/>
                <a:gd name="T12" fmla="*/ 6 w 113"/>
                <a:gd name="T13" fmla="*/ 25 h 244"/>
                <a:gd name="T14" fmla="*/ 3 w 113"/>
                <a:gd name="T15" fmla="*/ 28 h 244"/>
                <a:gd name="T16" fmla="*/ 0 w 113"/>
                <a:gd name="T17" fmla="*/ 31 h 244"/>
                <a:gd name="T18" fmla="*/ 1 w 113"/>
                <a:gd name="T19" fmla="*/ 27 h 244"/>
                <a:gd name="T20" fmla="*/ 3 w 113"/>
                <a:gd name="T21" fmla="*/ 24 h 244"/>
                <a:gd name="T22" fmla="*/ 5 w 113"/>
                <a:gd name="T23" fmla="*/ 20 h 244"/>
                <a:gd name="T24" fmla="*/ 7 w 113"/>
                <a:gd name="T25" fmla="*/ 17 h 244"/>
                <a:gd name="T26" fmla="*/ 8 w 113"/>
                <a:gd name="T27" fmla="*/ 13 h 244"/>
                <a:gd name="T28" fmla="*/ 10 w 113"/>
                <a:gd name="T29" fmla="*/ 9 h 244"/>
                <a:gd name="T30" fmla="*/ 11 w 113"/>
                <a:gd name="T31" fmla="*/ 5 h 244"/>
                <a:gd name="T32" fmla="*/ 12 w 113"/>
                <a:gd name="T33" fmla="*/ 0 h 244"/>
                <a:gd name="T34" fmla="*/ 13 w 113"/>
                <a:gd name="T35" fmla="*/ 1 h 244"/>
                <a:gd name="T36" fmla="*/ 13 w 113"/>
                <a:gd name="T37" fmla="*/ 2 h 244"/>
                <a:gd name="T38" fmla="*/ 13 w 113"/>
                <a:gd name="T39" fmla="*/ 3 h 244"/>
                <a:gd name="T40" fmla="*/ 14 w 113"/>
                <a:gd name="T41" fmla="*/ 4 h 2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3" h="244">
                  <a:moveTo>
                    <a:pt x="113" y="29"/>
                  </a:moveTo>
                  <a:lnTo>
                    <a:pt x="107" y="54"/>
                  </a:lnTo>
                  <a:lnTo>
                    <a:pt x="101" y="80"/>
                  </a:lnTo>
                  <a:lnTo>
                    <a:pt x="92" y="108"/>
                  </a:lnTo>
                  <a:lnTo>
                    <a:pt x="82" y="137"/>
                  </a:lnTo>
                  <a:lnTo>
                    <a:pt x="68" y="166"/>
                  </a:lnTo>
                  <a:lnTo>
                    <a:pt x="51" y="193"/>
                  </a:lnTo>
                  <a:lnTo>
                    <a:pt x="28" y="220"/>
                  </a:lnTo>
                  <a:lnTo>
                    <a:pt x="0" y="244"/>
                  </a:lnTo>
                  <a:lnTo>
                    <a:pt x="15" y="214"/>
                  </a:lnTo>
                  <a:lnTo>
                    <a:pt x="30" y="185"/>
                  </a:lnTo>
                  <a:lnTo>
                    <a:pt x="44" y="158"/>
                  </a:lnTo>
                  <a:lnTo>
                    <a:pt x="57" y="129"/>
                  </a:lnTo>
                  <a:lnTo>
                    <a:pt x="70" y="99"/>
                  </a:lnTo>
                  <a:lnTo>
                    <a:pt x="82" y="69"/>
                  </a:lnTo>
                  <a:lnTo>
                    <a:pt x="92" y="35"/>
                  </a:lnTo>
                  <a:lnTo>
                    <a:pt x="101" y="0"/>
                  </a:lnTo>
                  <a:lnTo>
                    <a:pt x="104" y="7"/>
                  </a:lnTo>
                  <a:lnTo>
                    <a:pt x="107" y="14"/>
                  </a:lnTo>
                  <a:lnTo>
                    <a:pt x="109" y="20"/>
                  </a:lnTo>
                  <a:lnTo>
                    <a:pt x="113" y="29"/>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18" name="Freeform 243"/>
            <p:cNvSpPr>
              <a:spLocks noChangeAspect="1"/>
            </p:cNvSpPr>
            <p:nvPr/>
          </p:nvSpPr>
          <p:spPr bwMode="auto">
            <a:xfrm>
              <a:off x="3009" y="2391"/>
              <a:ext cx="52" cy="115"/>
            </a:xfrm>
            <a:custGeom>
              <a:avLst/>
              <a:gdLst>
                <a:gd name="T0" fmla="*/ 13 w 104"/>
                <a:gd name="T1" fmla="*/ 4 h 229"/>
                <a:gd name="T2" fmla="*/ 13 w 104"/>
                <a:gd name="T3" fmla="*/ 7 h 229"/>
                <a:gd name="T4" fmla="*/ 12 w 104"/>
                <a:gd name="T5" fmla="*/ 10 h 229"/>
                <a:gd name="T6" fmla="*/ 11 w 104"/>
                <a:gd name="T7" fmla="*/ 13 h 229"/>
                <a:gd name="T8" fmla="*/ 10 w 104"/>
                <a:gd name="T9" fmla="*/ 17 h 229"/>
                <a:gd name="T10" fmla="*/ 8 w 104"/>
                <a:gd name="T11" fmla="*/ 20 h 229"/>
                <a:gd name="T12" fmla="*/ 6 w 104"/>
                <a:gd name="T13" fmla="*/ 23 h 229"/>
                <a:gd name="T14" fmla="*/ 3 w 104"/>
                <a:gd name="T15" fmla="*/ 26 h 229"/>
                <a:gd name="T16" fmla="*/ 0 w 104"/>
                <a:gd name="T17" fmla="*/ 29 h 229"/>
                <a:gd name="T18" fmla="*/ 2 w 104"/>
                <a:gd name="T19" fmla="*/ 25 h 229"/>
                <a:gd name="T20" fmla="*/ 4 w 104"/>
                <a:gd name="T21" fmla="*/ 22 h 229"/>
                <a:gd name="T22" fmla="*/ 6 w 104"/>
                <a:gd name="T23" fmla="*/ 19 h 229"/>
                <a:gd name="T24" fmla="*/ 7 w 104"/>
                <a:gd name="T25" fmla="*/ 16 h 229"/>
                <a:gd name="T26" fmla="*/ 9 w 104"/>
                <a:gd name="T27" fmla="*/ 12 h 229"/>
                <a:gd name="T28" fmla="*/ 10 w 104"/>
                <a:gd name="T29" fmla="*/ 9 h 229"/>
                <a:gd name="T30" fmla="*/ 11 w 104"/>
                <a:gd name="T31" fmla="*/ 5 h 229"/>
                <a:gd name="T32" fmla="*/ 12 w 104"/>
                <a:gd name="T33" fmla="*/ 0 h 229"/>
                <a:gd name="T34" fmla="*/ 13 w 104"/>
                <a:gd name="T35" fmla="*/ 4 h 2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4" h="229">
                  <a:moveTo>
                    <a:pt x="104" y="25"/>
                  </a:moveTo>
                  <a:lnTo>
                    <a:pt x="99" y="49"/>
                  </a:lnTo>
                  <a:lnTo>
                    <a:pt x="92" y="75"/>
                  </a:lnTo>
                  <a:lnTo>
                    <a:pt x="84" y="101"/>
                  </a:lnTo>
                  <a:lnTo>
                    <a:pt x="73" y="129"/>
                  </a:lnTo>
                  <a:lnTo>
                    <a:pt x="61" y="155"/>
                  </a:lnTo>
                  <a:lnTo>
                    <a:pt x="45" y="182"/>
                  </a:lnTo>
                  <a:lnTo>
                    <a:pt x="24" y="206"/>
                  </a:lnTo>
                  <a:lnTo>
                    <a:pt x="0" y="229"/>
                  </a:lnTo>
                  <a:lnTo>
                    <a:pt x="13" y="200"/>
                  </a:lnTo>
                  <a:lnTo>
                    <a:pt x="27" y="174"/>
                  </a:lnTo>
                  <a:lnTo>
                    <a:pt x="41" y="148"/>
                  </a:lnTo>
                  <a:lnTo>
                    <a:pt x="54" y="122"/>
                  </a:lnTo>
                  <a:lnTo>
                    <a:pt x="65" y="95"/>
                  </a:lnTo>
                  <a:lnTo>
                    <a:pt x="76" y="67"/>
                  </a:lnTo>
                  <a:lnTo>
                    <a:pt x="86" y="34"/>
                  </a:lnTo>
                  <a:lnTo>
                    <a:pt x="94" y="0"/>
                  </a:lnTo>
                  <a:lnTo>
                    <a:pt x="104" y="25"/>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19" name="Freeform 244"/>
            <p:cNvSpPr>
              <a:spLocks noChangeAspect="1"/>
            </p:cNvSpPr>
            <p:nvPr/>
          </p:nvSpPr>
          <p:spPr bwMode="auto">
            <a:xfrm>
              <a:off x="2796" y="2400"/>
              <a:ext cx="84" cy="311"/>
            </a:xfrm>
            <a:custGeom>
              <a:avLst/>
              <a:gdLst>
                <a:gd name="T0" fmla="*/ 16 w 168"/>
                <a:gd name="T1" fmla="*/ 16 h 621"/>
                <a:gd name="T2" fmla="*/ 17 w 168"/>
                <a:gd name="T3" fmla="*/ 1 h 621"/>
                <a:gd name="T4" fmla="*/ 21 w 168"/>
                <a:gd name="T5" fmla="*/ 0 h 621"/>
                <a:gd name="T6" fmla="*/ 21 w 168"/>
                <a:gd name="T7" fmla="*/ 7 h 621"/>
                <a:gd name="T8" fmla="*/ 9 w 168"/>
                <a:gd name="T9" fmla="*/ 78 h 621"/>
                <a:gd name="T10" fmla="*/ 0 w 168"/>
                <a:gd name="T11" fmla="*/ 77 h 621"/>
                <a:gd name="T12" fmla="*/ 1 w 168"/>
                <a:gd name="T13" fmla="*/ 77 h 621"/>
                <a:gd name="T14" fmla="*/ 2 w 168"/>
                <a:gd name="T15" fmla="*/ 76 h 621"/>
                <a:gd name="T16" fmla="*/ 3 w 168"/>
                <a:gd name="T17" fmla="*/ 74 h 621"/>
                <a:gd name="T18" fmla="*/ 4 w 168"/>
                <a:gd name="T19" fmla="*/ 72 h 621"/>
                <a:gd name="T20" fmla="*/ 6 w 168"/>
                <a:gd name="T21" fmla="*/ 70 h 621"/>
                <a:gd name="T22" fmla="*/ 7 w 168"/>
                <a:gd name="T23" fmla="*/ 68 h 621"/>
                <a:gd name="T24" fmla="*/ 8 w 168"/>
                <a:gd name="T25" fmla="*/ 66 h 621"/>
                <a:gd name="T26" fmla="*/ 9 w 168"/>
                <a:gd name="T27" fmla="*/ 65 h 621"/>
                <a:gd name="T28" fmla="*/ 9 w 168"/>
                <a:gd name="T29" fmla="*/ 58 h 621"/>
                <a:gd name="T30" fmla="*/ 10 w 168"/>
                <a:gd name="T31" fmla="*/ 50 h 621"/>
                <a:gd name="T32" fmla="*/ 11 w 168"/>
                <a:gd name="T33" fmla="*/ 42 h 621"/>
                <a:gd name="T34" fmla="*/ 12 w 168"/>
                <a:gd name="T35" fmla="*/ 35 h 621"/>
                <a:gd name="T36" fmla="*/ 13 w 168"/>
                <a:gd name="T37" fmla="*/ 28 h 621"/>
                <a:gd name="T38" fmla="*/ 15 w 168"/>
                <a:gd name="T39" fmla="*/ 22 h 621"/>
                <a:gd name="T40" fmla="*/ 16 w 168"/>
                <a:gd name="T41" fmla="*/ 18 h 621"/>
                <a:gd name="T42" fmla="*/ 16 w 168"/>
                <a:gd name="T43" fmla="*/ 16 h 6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8" h="621">
                  <a:moveTo>
                    <a:pt x="127" y="123"/>
                  </a:moveTo>
                  <a:lnTo>
                    <a:pt x="134" y="5"/>
                  </a:lnTo>
                  <a:lnTo>
                    <a:pt x="168" y="0"/>
                  </a:lnTo>
                  <a:lnTo>
                    <a:pt x="162" y="51"/>
                  </a:lnTo>
                  <a:lnTo>
                    <a:pt x="71" y="621"/>
                  </a:lnTo>
                  <a:lnTo>
                    <a:pt x="0" y="612"/>
                  </a:lnTo>
                  <a:lnTo>
                    <a:pt x="2" y="610"/>
                  </a:lnTo>
                  <a:lnTo>
                    <a:pt x="9" y="601"/>
                  </a:lnTo>
                  <a:lnTo>
                    <a:pt x="19" y="590"/>
                  </a:lnTo>
                  <a:lnTo>
                    <a:pt x="31" y="576"/>
                  </a:lnTo>
                  <a:lnTo>
                    <a:pt x="43" y="560"/>
                  </a:lnTo>
                  <a:lnTo>
                    <a:pt x="54" y="544"/>
                  </a:lnTo>
                  <a:lnTo>
                    <a:pt x="62" y="528"/>
                  </a:lnTo>
                  <a:lnTo>
                    <a:pt x="65" y="513"/>
                  </a:lnTo>
                  <a:lnTo>
                    <a:pt x="72" y="459"/>
                  </a:lnTo>
                  <a:lnTo>
                    <a:pt x="79" y="399"/>
                  </a:lnTo>
                  <a:lnTo>
                    <a:pt x="88" y="335"/>
                  </a:lnTo>
                  <a:lnTo>
                    <a:pt x="96" y="273"/>
                  </a:lnTo>
                  <a:lnTo>
                    <a:pt x="104" y="217"/>
                  </a:lnTo>
                  <a:lnTo>
                    <a:pt x="114" y="169"/>
                  </a:lnTo>
                  <a:lnTo>
                    <a:pt x="121" y="137"/>
                  </a:lnTo>
                  <a:lnTo>
                    <a:pt x="127" y="123"/>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20" name="Freeform 245"/>
            <p:cNvSpPr>
              <a:spLocks noChangeAspect="1"/>
            </p:cNvSpPr>
            <p:nvPr/>
          </p:nvSpPr>
          <p:spPr bwMode="auto">
            <a:xfrm>
              <a:off x="2843" y="2402"/>
              <a:ext cx="51" cy="313"/>
            </a:xfrm>
            <a:custGeom>
              <a:avLst/>
              <a:gdLst>
                <a:gd name="T0" fmla="*/ 9 w 101"/>
                <a:gd name="T1" fmla="*/ 16 h 626"/>
                <a:gd name="T2" fmla="*/ 11 w 101"/>
                <a:gd name="T3" fmla="*/ 1 h 626"/>
                <a:gd name="T4" fmla="*/ 13 w 101"/>
                <a:gd name="T5" fmla="*/ 0 h 626"/>
                <a:gd name="T6" fmla="*/ 12 w 101"/>
                <a:gd name="T7" fmla="*/ 7 h 626"/>
                <a:gd name="T8" fmla="*/ 5 w 101"/>
                <a:gd name="T9" fmla="*/ 70 h 626"/>
                <a:gd name="T10" fmla="*/ 8 w 101"/>
                <a:gd name="T11" fmla="*/ 79 h 626"/>
                <a:gd name="T12" fmla="*/ 0 w 101"/>
                <a:gd name="T13" fmla="*/ 78 h 626"/>
                <a:gd name="T14" fmla="*/ 1 w 101"/>
                <a:gd name="T15" fmla="*/ 75 h 626"/>
                <a:gd name="T16" fmla="*/ 2 w 101"/>
                <a:gd name="T17" fmla="*/ 68 h 626"/>
                <a:gd name="T18" fmla="*/ 3 w 101"/>
                <a:gd name="T19" fmla="*/ 59 h 626"/>
                <a:gd name="T20" fmla="*/ 4 w 101"/>
                <a:gd name="T21" fmla="*/ 47 h 626"/>
                <a:gd name="T22" fmla="*/ 6 w 101"/>
                <a:gd name="T23" fmla="*/ 36 h 626"/>
                <a:gd name="T24" fmla="*/ 7 w 101"/>
                <a:gd name="T25" fmla="*/ 26 h 626"/>
                <a:gd name="T26" fmla="*/ 8 w 101"/>
                <a:gd name="T27" fmla="*/ 19 h 626"/>
                <a:gd name="T28" fmla="*/ 9 w 101"/>
                <a:gd name="T29" fmla="*/ 16 h 6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1" h="626">
                  <a:moveTo>
                    <a:pt x="70" y="123"/>
                  </a:moveTo>
                  <a:lnTo>
                    <a:pt x="81" y="5"/>
                  </a:lnTo>
                  <a:lnTo>
                    <a:pt x="101" y="0"/>
                  </a:lnTo>
                  <a:lnTo>
                    <a:pt x="95" y="49"/>
                  </a:lnTo>
                  <a:lnTo>
                    <a:pt x="34" y="553"/>
                  </a:lnTo>
                  <a:lnTo>
                    <a:pt x="64" y="626"/>
                  </a:lnTo>
                  <a:lnTo>
                    <a:pt x="0" y="618"/>
                  </a:lnTo>
                  <a:lnTo>
                    <a:pt x="2" y="597"/>
                  </a:lnTo>
                  <a:lnTo>
                    <a:pt x="9" y="542"/>
                  </a:lnTo>
                  <a:lnTo>
                    <a:pt x="18" y="465"/>
                  </a:lnTo>
                  <a:lnTo>
                    <a:pt x="30" y="375"/>
                  </a:lnTo>
                  <a:lnTo>
                    <a:pt x="42" y="285"/>
                  </a:lnTo>
                  <a:lnTo>
                    <a:pt x="54" y="206"/>
                  </a:lnTo>
                  <a:lnTo>
                    <a:pt x="63" y="148"/>
                  </a:lnTo>
                  <a:lnTo>
                    <a:pt x="70" y="123"/>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21" name="Freeform 246"/>
            <p:cNvSpPr>
              <a:spLocks noChangeAspect="1"/>
            </p:cNvSpPr>
            <p:nvPr/>
          </p:nvSpPr>
          <p:spPr bwMode="auto">
            <a:xfrm>
              <a:off x="2732" y="2702"/>
              <a:ext cx="187" cy="132"/>
            </a:xfrm>
            <a:custGeom>
              <a:avLst/>
              <a:gdLst>
                <a:gd name="T0" fmla="*/ 1 w 374"/>
                <a:gd name="T1" fmla="*/ 0 h 264"/>
                <a:gd name="T2" fmla="*/ 47 w 374"/>
                <a:gd name="T3" fmla="*/ 6 h 264"/>
                <a:gd name="T4" fmla="*/ 46 w 374"/>
                <a:gd name="T5" fmla="*/ 8 h 264"/>
                <a:gd name="T6" fmla="*/ 45 w 374"/>
                <a:gd name="T7" fmla="*/ 12 h 264"/>
                <a:gd name="T8" fmla="*/ 42 w 374"/>
                <a:gd name="T9" fmla="*/ 13 h 264"/>
                <a:gd name="T10" fmla="*/ 42 w 374"/>
                <a:gd name="T11" fmla="*/ 15 h 264"/>
                <a:gd name="T12" fmla="*/ 44 w 374"/>
                <a:gd name="T13" fmla="*/ 15 h 264"/>
                <a:gd name="T14" fmla="*/ 44 w 374"/>
                <a:gd name="T15" fmla="*/ 18 h 264"/>
                <a:gd name="T16" fmla="*/ 42 w 374"/>
                <a:gd name="T17" fmla="*/ 18 h 264"/>
                <a:gd name="T18" fmla="*/ 43 w 374"/>
                <a:gd name="T19" fmla="*/ 20 h 264"/>
                <a:gd name="T20" fmla="*/ 43 w 374"/>
                <a:gd name="T21" fmla="*/ 22 h 264"/>
                <a:gd name="T22" fmla="*/ 42 w 374"/>
                <a:gd name="T23" fmla="*/ 24 h 264"/>
                <a:gd name="T24" fmla="*/ 43 w 374"/>
                <a:gd name="T25" fmla="*/ 25 h 264"/>
                <a:gd name="T26" fmla="*/ 42 w 374"/>
                <a:gd name="T27" fmla="*/ 27 h 264"/>
                <a:gd name="T28" fmla="*/ 41 w 374"/>
                <a:gd name="T29" fmla="*/ 29 h 264"/>
                <a:gd name="T30" fmla="*/ 40 w 374"/>
                <a:gd name="T31" fmla="*/ 31 h 264"/>
                <a:gd name="T32" fmla="*/ 38 w 374"/>
                <a:gd name="T33" fmla="*/ 33 h 264"/>
                <a:gd name="T34" fmla="*/ 37 w 374"/>
                <a:gd name="T35" fmla="*/ 33 h 264"/>
                <a:gd name="T36" fmla="*/ 35 w 374"/>
                <a:gd name="T37" fmla="*/ 33 h 264"/>
                <a:gd name="T38" fmla="*/ 33 w 374"/>
                <a:gd name="T39" fmla="*/ 33 h 264"/>
                <a:gd name="T40" fmla="*/ 31 w 374"/>
                <a:gd name="T41" fmla="*/ 33 h 264"/>
                <a:gd name="T42" fmla="*/ 28 w 374"/>
                <a:gd name="T43" fmla="*/ 33 h 264"/>
                <a:gd name="T44" fmla="*/ 26 w 374"/>
                <a:gd name="T45" fmla="*/ 33 h 264"/>
                <a:gd name="T46" fmla="*/ 23 w 374"/>
                <a:gd name="T47" fmla="*/ 33 h 264"/>
                <a:gd name="T48" fmla="*/ 21 w 374"/>
                <a:gd name="T49" fmla="*/ 33 h 264"/>
                <a:gd name="T50" fmla="*/ 18 w 374"/>
                <a:gd name="T51" fmla="*/ 32 h 264"/>
                <a:gd name="T52" fmla="*/ 15 w 374"/>
                <a:gd name="T53" fmla="*/ 32 h 264"/>
                <a:gd name="T54" fmla="*/ 13 w 374"/>
                <a:gd name="T55" fmla="*/ 31 h 264"/>
                <a:gd name="T56" fmla="*/ 11 w 374"/>
                <a:gd name="T57" fmla="*/ 31 h 264"/>
                <a:gd name="T58" fmla="*/ 9 w 374"/>
                <a:gd name="T59" fmla="*/ 30 h 264"/>
                <a:gd name="T60" fmla="*/ 7 w 374"/>
                <a:gd name="T61" fmla="*/ 30 h 264"/>
                <a:gd name="T62" fmla="*/ 5 w 374"/>
                <a:gd name="T63" fmla="*/ 29 h 264"/>
                <a:gd name="T64" fmla="*/ 4 w 374"/>
                <a:gd name="T65" fmla="*/ 28 h 264"/>
                <a:gd name="T66" fmla="*/ 3 w 374"/>
                <a:gd name="T67" fmla="*/ 27 h 264"/>
                <a:gd name="T68" fmla="*/ 3 w 374"/>
                <a:gd name="T69" fmla="*/ 25 h 264"/>
                <a:gd name="T70" fmla="*/ 3 w 374"/>
                <a:gd name="T71" fmla="*/ 24 h 264"/>
                <a:gd name="T72" fmla="*/ 3 w 374"/>
                <a:gd name="T73" fmla="*/ 23 h 264"/>
                <a:gd name="T74" fmla="*/ 1 w 374"/>
                <a:gd name="T75" fmla="*/ 22 h 264"/>
                <a:gd name="T76" fmla="*/ 1 w 374"/>
                <a:gd name="T77" fmla="*/ 20 h 264"/>
                <a:gd name="T78" fmla="*/ 4 w 374"/>
                <a:gd name="T79" fmla="*/ 19 h 264"/>
                <a:gd name="T80" fmla="*/ 0 w 374"/>
                <a:gd name="T81" fmla="*/ 18 h 264"/>
                <a:gd name="T82" fmla="*/ 1 w 374"/>
                <a:gd name="T83" fmla="*/ 15 h 264"/>
                <a:gd name="T84" fmla="*/ 3 w 374"/>
                <a:gd name="T85" fmla="*/ 15 h 264"/>
                <a:gd name="T86" fmla="*/ 1 w 374"/>
                <a:gd name="T87" fmla="*/ 13 h 264"/>
                <a:gd name="T88" fmla="*/ 1 w 374"/>
                <a:gd name="T89" fmla="*/ 11 h 264"/>
                <a:gd name="T90" fmla="*/ 4 w 374"/>
                <a:gd name="T91" fmla="*/ 10 h 264"/>
                <a:gd name="T92" fmla="*/ 4 w 374"/>
                <a:gd name="T93" fmla="*/ 8 h 264"/>
                <a:gd name="T94" fmla="*/ 2 w 374"/>
                <a:gd name="T95" fmla="*/ 7 h 264"/>
                <a:gd name="T96" fmla="*/ 2 w 374"/>
                <a:gd name="T97" fmla="*/ 4 h 264"/>
                <a:gd name="T98" fmla="*/ 1 w 374"/>
                <a:gd name="T99" fmla="*/ 0 h 2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74" h="264">
                  <a:moveTo>
                    <a:pt x="3" y="0"/>
                  </a:moveTo>
                  <a:lnTo>
                    <a:pt x="374" y="48"/>
                  </a:lnTo>
                  <a:lnTo>
                    <a:pt x="361" y="63"/>
                  </a:lnTo>
                  <a:lnTo>
                    <a:pt x="353" y="95"/>
                  </a:lnTo>
                  <a:lnTo>
                    <a:pt x="334" y="102"/>
                  </a:lnTo>
                  <a:lnTo>
                    <a:pt x="331" y="116"/>
                  </a:lnTo>
                  <a:lnTo>
                    <a:pt x="352" y="118"/>
                  </a:lnTo>
                  <a:lnTo>
                    <a:pt x="347" y="142"/>
                  </a:lnTo>
                  <a:lnTo>
                    <a:pt x="331" y="144"/>
                  </a:lnTo>
                  <a:lnTo>
                    <a:pt x="343" y="160"/>
                  </a:lnTo>
                  <a:lnTo>
                    <a:pt x="342" y="176"/>
                  </a:lnTo>
                  <a:lnTo>
                    <a:pt x="329" y="185"/>
                  </a:lnTo>
                  <a:lnTo>
                    <a:pt x="342" y="199"/>
                  </a:lnTo>
                  <a:lnTo>
                    <a:pt x="336" y="214"/>
                  </a:lnTo>
                  <a:lnTo>
                    <a:pt x="327" y="226"/>
                  </a:lnTo>
                  <a:lnTo>
                    <a:pt x="316" y="244"/>
                  </a:lnTo>
                  <a:lnTo>
                    <a:pt x="299" y="258"/>
                  </a:lnTo>
                  <a:lnTo>
                    <a:pt x="289" y="260"/>
                  </a:lnTo>
                  <a:lnTo>
                    <a:pt x="276" y="262"/>
                  </a:lnTo>
                  <a:lnTo>
                    <a:pt x="260" y="262"/>
                  </a:lnTo>
                  <a:lnTo>
                    <a:pt x="243" y="264"/>
                  </a:lnTo>
                  <a:lnTo>
                    <a:pt x="224" y="262"/>
                  </a:lnTo>
                  <a:lnTo>
                    <a:pt x="205" y="261"/>
                  </a:lnTo>
                  <a:lnTo>
                    <a:pt x="184" y="259"/>
                  </a:lnTo>
                  <a:lnTo>
                    <a:pt x="163" y="257"/>
                  </a:lnTo>
                  <a:lnTo>
                    <a:pt x="141" y="254"/>
                  </a:lnTo>
                  <a:lnTo>
                    <a:pt x="120" y="251"/>
                  </a:lnTo>
                  <a:lnTo>
                    <a:pt x="101" y="246"/>
                  </a:lnTo>
                  <a:lnTo>
                    <a:pt x="82" y="243"/>
                  </a:lnTo>
                  <a:lnTo>
                    <a:pt x="65" y="238"/>
                  </a:lnTo>
                  <a:lnTo>
                    <a:pt x="50" y="234"/>
                  </a:lnTo>
                  <a:lnTo>
                    <a:pt x="38" y="228"/>
                  </a:lnTo>
                  <a:lnTo>
                    <a:pt x="27" y="223"/>
                  </a:lnTo>
                  <a:lnTo>
                    <a:pt x="23" y="213"/>
                  </a:lnTo>
                  <a:lnTo>
                    <a:pt x="19" y="200"/>
                  </a:lnTo>
                  <a:lnTo>
                    <a:pt x="17" y="189"/>
                  </a:lnTo>
                  <a:lnTo>
                    <a:pt x="17" y="178"/>
                  </a:lnTo>
                  <a:lnTo>
                    <a:pt x="5" y="169"/>
                  </a:lnTo>
                  <a:lnTo>
                    <a:pt x="3" y="154"/>
                  </a:lnTo>
                  <a:lnTo>
                    <a:pt x="25" y="145"/>
                  </a:lnTo>
                  <a:lnTo>
                    <a:pt x="0" y="143"/>
                  </a:lnTo>
                  <a:lnTo>
                    <a:pt x="3" y="120"/>
                  </a:lnTo>
                  <a:lnTo>
                    <a:pt x="23" y="115"/>
                  </a:lnTo>
                  <a:lnTo>
                    <a:pt x="6" y="99"/>
                  </a:lnTo>
                  <a:lnTo>
                    <a:pt x="4" y="85"/>
                  </a:lnTo>
                  <a:lnTo>
                    <a:pt x="27" y="78"/>
                  </a:lnTo>
                  <a:lnTo>
                    <a:pt x="27" y="64"/>
                  </a:lnTo>
                  <a:lnTo>
                    <a:pt x="9" y="54"/>
                  </a:lnTo>
                  <a:lnTo>
                    <a:pt x="12" y="25"/>
                  </a:lnTo>
                  <a:lnTo>
                    <a:pt x="3" y="0"/>
                  </a:lnTo>
                  <a:close/>
                </a:path>
              </a:pathLst>
            </a:custGeom>
            <a:solidFill>
              <a:srgbClr val="3335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22" name="Freeform 247"/>
            <p:cNvSpPr>
              <a:spLocks noChangeAspect="1"/>
            </p:cNvSpPr>
            <p:nvPr/>
          </p:nvSpPr>
          <p:spPr bwMode="auto">
            <a:xfrm>
              <a:off x="2737" y="2704"/>
              <a:ext cx="176" cy="129"/>
            </a:xfrm>
            <a:custGeom>
              <a:avLst/>
              <a:gdLst>
                <a:gd name="T0" fmla="*/ 6 w 352"/>
                <a:gd name="T1" fmla="*/ 0 h 259"/>
                <a:gd name="T2" fmla="*/ 15 w 352"/>
                <a:gd name="T3" fmla="*/ 1 h 259"/>
                <a:gd name="T4" fmla="*/ 23 w 352"/>
                <a:gd name="T5" fmla="*/ 2 h 259"/>
                <a:gd name="T6" fmla="*/ 31 w 352"/>
                <a:gd name="T7" fmla="*/ 3 h 259"/>
                <a:gd name="T8" fmla="*/ 39 w 352"/>
                <a:gd name="T9" fmla="*/ 4 h 259"/>
                <a:gd name="T10" fmla="*/ 44 w 352"/>
                <a:gd name="T11" fmla="*/ 6 h 259"/>
                <a:gd name="T12" fmla="*/ 43 w 352"/>
                <a:gd name="T13" fmla="*/ 7 h 259"/>
                <a:gd name="T14" fmla="*/ 42 w 352"/>
                <a:gd name="T15" fmla="*/ 10 h 259"/>
                <a:gd name="T16" fmla="*/ 41 w 352"/>
                <a:gd name="T17" fmla="*/ 11 h 259"/>
                <a:gd name="T18" fmla="*/ 40 w 352"/>
                <a:gd name="T19" fmla="*/ 12 h 259"/>
                <a:gd name="T20" fmla="*/ 39 w 352"/>
                <a:gd name="T21" fmla="*/ 14 h 259"/>
                <a:gd name="T22" fmla="*/ 41 w 352"/>
                <a:gd name="T23" fmla="*/ 14 h 259"/>
                <a:gd name="T24" fmla="*/ 41 w 352"/>
                <a:gd name="T25" fmla="*/ 15 h 259"/>
                <a:gd name="T26" fmla="*/ 41 w 352"/>
                <a:gd name="T27" fmla="*/ 17 h 259"/>
                <a:gd name="T28" fmla="*/ 39 w 352"/>
                <a:gd name="T29" fmla="*/ 17 h 259"/>
                <a:gd name="T30" fmla="*/ 40 w 352"/>
                <a:gd name="T31" fmla="*/ 19 h 259"/>
                <a:gd name="T32" fmla="*/ 41 w 352"/>
                <a:gd name="T33" fmla="*/ 20 h 259"/>
                <a:gd name="T34" fmla="*/ 40 w 352"/>
                <a:gd name="T35" fmla="*/ 21 h 259"/>
                <a:gd name="T36" fmla="*/ 39 w 352"/>
                <a:gd name="T37" fmla="*/ 22 h 259"/>
                <a:gd name="T38" fmla="*/ 40 w 352"/>
                <a:gd name="T39" fmla="*/ 24 h 259"/>
                <a:gd name="T40" fmla="*/ 40 w 352"/>
                <a:gd name="T41" fmla="*/ 25 h 259"/>
                <a:gd name="T42" fmla="*/ 40 w 352"/>
                <a:gd name="T43" fmla="*/ 26 h 259"/>
                <a:gd name="T44" fmla="*/ 39 w 352"/>
                <a:gd name="T45" fmla="*/ 27 h 259"/>
                <a:gd name="T46" fmla="*/ 38 w 352"/>
                <a:gd name="T47" fmla="*/ 29 h 259"/>
                <a:gd name="T48" fmla="*/ 37 w 352"/>
                <a:gd name="T49" fmla="*/ 30 h 259"/>
                <a:gd name="T50" fmla="*/ 34 w 352"/>
                <a:gd name="T51" fmla="*/ 32 h 259"/>
                <a:gd name="T52" fmla="*/ 29 w 352"/>
                <a:gd name="T53" fmla="*/ 32 h 259"/>
                <a:gd name="T54" fmla="*/ 22 w 352"/>
                <a:gd name="T55" fmla="*/ 32 h 259"/>
                <a:gd name="T56" fmla="*/ 15 w 352"/>
                <a:gd name="T57" fmla="*/ 31 h 259"/>
                <a:gd name="T58" fmla="*/ 8 w 352"/>
                <a:gd name="T59" fmla="*/ 29 h 259"/>
                <a:gd name="T60" fmla="*/ 4 w 352"/>
                <a:gd name="T61" fmla="*/ 27 h 259"/>
                <a:gd name="T62" fmla="*/ 3 w 352"/>
                <a:gd name="T63" fmla="*/ 23 h 259"/>
                <a:gd name="T64" fmla="*/ 2 w 352"/>
                <a:gd name="T65" fmla="*/ 21 h 259"/>
                <a:gd name="T66" fmla="*/ 1 w 352"/>
                <a:gd name="T67" fmla="*/ 20 h 259"/>
                <a:gd name="T68" fmla="*/ 1 w 352"/>
                <a:gd name="T69" fmla="*/ 19 h 259"/>
                <a:gd name="T70" fmla="*/ 3 w 352"/>
                <a:gd name="T71" fmla="*/ 18 h 259"/>
                <a:gd name="T72" fmla="*/ 2 w 352"/>
                <a:gd name="T73" fmla="*/ 17 h 259"/>
                <a:gd name="T74" fmla="*/ 1 w 352"/>
                <a:gd name="T75" fmla="*/ 17 h 259"/>
                <a:gd name="T76" fmla="*/ 1 w 352"/>
                <a:gd name="T77" fmla="*/ 14 h 259"/>
                <a:gd name="T78" fmla="*/ 3 w 352"/>
                <a:gd name="T79" fmla="*/ 14 h 259"/>
                <a:gd name="T80" fmla="*/ 2 w 352"/>
                <a:gd name="T81" fmla="*/ 13 h 259"/>
                <a:gd name="T82" fmla="*/ 1 w 352"/>
                <a:gd name="T83" fmla="*/ 11 h 259"/>
                <a:gd name="T84" fmla="*/ 1 w 352"/>
                <a:gd name="T85" fmla="*/ 10 h 259"/>
                <a:gd name="T86" fmla="*/ 3 w 352"/>
                <a:gd name="T87" fmla="*/ 9 h 259"/>
                <a:gd name="T88" fmla="*/ 4 w 352"/>
                <a:gd name="T89" fmla="*/ 8 h 259"/>
                <a:gd name="T90" fmla="*/ 3 w 352"/>
                <a:gd name="T91" fmla="*/ 7 h 259"/>
                <a:gd name="T92" fmla="*/ 2 w 352"/>
                <a:gd name="T93" fmla="*/ 6 h 259"/>
                <a:gd name="T94" fmla="*/ 2 w 352"/>
                <a:gd name="T95" fmla="*/ 3 h 259"/>
                <a:gd name="T96" fmla="*/ 2 w 352"/>
                <a:gd name="T97" fmla="*/ 1 h 2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52" h="259">
                  <a:moveTo>
                    <a:pt x="4" y="0"/>
                  </a:moveTo>
                  <a:lnTo>
                    <a:pt x="26" y="3"/>
                  </a:lnTo>
                  <a:lnTo>
                    <a:pt x="48" y="6"/>
                  </a:lnTo>
                  <a:lnTo>
                    <a:pt x="70" y="8"/>
                  </a:lnTo>
                  <a:lnTo>
                    <a:pt x="92" y="12"/>
                  </a:lnTo>
                  <a:lnTo>
                    <a:pt x="113" y="14"/>
                  </a:lnTo>
                  <a:lnTo>
                    <a:pt x="135" y="18"/>
                  </a:lnTo>
                  <a:lnTo>
                    <a:pt x="157" y="20"/>
                  </a:lnTo>
                  <a:lnTo>
                    <a:pt x="178" y="22"/>
                  </a:lnTo>
                  <a:lnTo>
                    <a:pt x="200" y="26"/>
                  </a:lnTo>
                  <a:lnTo>
                    <a:pt x="222" y="28"/>
                  </a:lnTo>
                  <a:lnTo>
                    <a:pt x="244" y="31"/>
                  </a:lnTo>
                  <a:lnTo>
                    <a:pt x="265" y="34"/>
                  </a:lnTo>
                  <a:lnTo>
                    <a:pt x="287" y="37"/>
                  </a:lnTo>
                  <a:lnTo>
                    <a:pt x="309" y="39"/>
                  </a:lnTo>
                  <a:lnTo>
                    <a:pt x="331" y="43"/>
                  </a:lnTo>
                  <a:lnTo>
                    <a:pt x="352" y="45"/>
                  </a:lnTo>
                  <a:lnTo>
                    <a:pt x="349" y="49"/>
                  </a:lnTo>
                  <a:lnTo>
                    <a:pt x="345" y="52"/>
                  </a:lnTo>
                  <a:lnTo>
                    <a:pt x="342" y="56"/>
                  </a:lnTo>
                  <a:lnTo>
                    <a:pt x="340" y="60"/>
                  </a:lnTo>
                  <a:lnTo>
                    <a:pt x="337" y="68"/>
                  </a:lnTo>
                  <a:lnTo>
                    <a:pt x="336" y="76"/>
                  </a:lnTo>
                  <a:lnTo>
                    <a:pt x="334" y="84"/>
                  </a:lnTo>
                  <a:lnTo>
                    <a:pt x="332" y="92"/>
                  </a:lnTo>
                  <a:lnTo>
                    <a:pt x="327" y="94"/>
                  </a:lnTo>
                  <a:lnTo>
                    <a:pt x="322" y="95"/>
                  </a:lnTo>
                  <a:lnTo>
                    <a:pt x="318" y="96"/>
                  </a:lnTo>
                  <a:lnTo>
                    <a:pt x="313" y="97"/>
                  </a:lnTo>
                  <a:lnTo>
                    <a:pt x="313" y="102"/>
                  </a:lnTo>
                  <a:lnTo>
                    <a:pt x="313" y="105"/>
                  </a:lnTo>
                  <a:lnTo>
                    <a:pt x="312" y="109"/>
                  </a:lnTo>
                  <a:lnTo>
                    <a:pt x="312" y="112"/>
                  </a:lnTo>
                  <a:lnTo>
                    <a:pt x="317" y="113"/>
                  </a:lnTo>
                  <a:lnTo>
                    <a:pt x="321" y="113"/>
                  </a:lnTo>
                  <a:lnTo>
                    <a:pt x="326" y="114"/>
                  </a:lnTo>
                  <a:lnTo>
                    <a:pt x="331" y="115"/>
                  </a:lnTo>
                  <a:lnTo>
                    <a:pt x="329" y="121"/>
                  </a:lnTo>
                  <a:lnTo>
                    <a:pt x="328" y="127"/>
                  </a:lnTo>
                  <a:lnTo>
                    <a:pt x="327" y="133"/>
                  </a:lnTo>
                  <a:lnTo>
                    <a:pt x="326" y="139"/>
                  </a:lnTo>
                  <a:lnTo>
                    <a:pt x="322" y="139"/>
                  </a:lnTo>
                  <a:lnTo>
                    <a:pt x="319" y="140"/>
                  </a:lnTo>
                  <a:lnTo>
                    <a:pt x="316" y="140"/>
                  </a:lnTo>
                  <a:lnTo>
                    <a:pt x="312" y="141"/>
                  </a:lnTo>
                  <a:lnTo>
                    <a:pt x="314" y="144"/>
                  </a:lnTo>
                  <a:lnTo>
                    <a:pt x="318" y="148"/>
                  </a:lnTo>
                  <a:lnTo>
                    <a:pt x="320" y="152"/>
                  </a:lnTo>
                  <a:lnTo>
                    <a:pt x="322" y="156"/>
                  </a:lnTo>
                  <a:lnTo>
                    <a:pt x="321" y="160"/>
                  </a:lnTo>
                  <a:lnTo>
                    <a:pt x="321" y="164"/>
                  </a:lnTo>
                  <a:lnTo>
                    <a:pt x="321" y="168"/>
                  </a:lnTo>
                  <a:lnTo>
                    <a:pt x="320" y="173"/>
                  </a:lnTo>
                  <a:lnTo>
                    <a:pt x="318" y="175"/>
                  </a:lnTo>
                  <a:lnTo>
                    <a:pt x="314" y="177"/>
                  </a:lnTo>
                  <a:lnTo>
                    <a:pt x="311" y="179"/>
                  </a:lnTo>
                  <a:lnTo>
                    <a:pt x="309" y="181"/>
                  </a:lnTo>
                  <a:lnTo>
                    <a:pt x="311" y="185"/>
                  </a:lnTo>
                  <a:lnTo>
                    <a:pt x="314" y="188"/>
                  </a:lnTo>
                  <a:lnTo>
                    <a:pt x="318" y="192"/>
                  </a:lnTo>
                  <a:lnTo>
                    <a:pt x="321" y="195"/>
                  </a:lnTo>
                  <a:lnTo>
                    <a:pt x="320" y="200"/>
                  </a:lnTo>
                  <a:lnTo>
                    <a:pt x="319" y="203"/>
                  </a:lnTo>
                  <a:lnTo>
                    <a:pt x="317" y="206"/>
                  </a:lnTo>
                  <a:lnTo>
                    <a:pt x="316" y="210"/>
                  </a:lnTo>
                  <a:lnTo>
                    <a:pt x="313" y="212"/>
                  </a:lnTo>
                  <a:lnTo>
                    <a:pt x="311" y="216"/>
                  </a:lnTo>
                  <a:lnTo>
                    <a:pt x="309" y="219"/>
                  </a:lnTo>
                  <a:lnTo>
                    <a:pt x="306" y="221"/>
                  </a:lnTo>
                  <a:lnTo>
                    <a:pt x="304" y="226"/>
                  </a:lnTo>
                  <a:lnTo>
                    <a:pt x="302" y="232"/>
                  </a:lnTo>
                  <a:lnTo>
                    <a:pt x="298" y="236"/>
                  </a:lnTo>
                  <a:lnTo>
                    <a:pt x="296" y="240"/>
                  </a:lnTo>
                  <a:lnTo>
                    <a:pt x="293" y="243"/>
                  </a:lnTo>
                  <a:lnTo>
                    <a:pt x="289" y="247"/>
                  </a:lnTo>
                  <a:lnTo>
                    <a:pt x="284" y="250"/>
                  </a:lnTo>
                  <a:lnTo>
                    <a:pt x="281" y="254"/>
                  </a:lnTo>
                  <a:lnTo>
                    <a:pt x="271" y="256"/>
                  </a:lnTo>
                  <a:lnTo>
                    <a:pt x="259" y="258"/>
                  </a:lnTo>
                  <a:lnTo>
                    <a:pt x="244" y="259"/>
                  </a:lnTo>
                  <a:lnTo>
                    <a:pt x="228" y="259"/>
                  </a:lnTo>
                  <a:lnTo>
                    <a:pt x="211" y="259"/>
                  </a:lnTo>
                  <a:lnTo>
                    <a:pt x="192" y="258"/>
                  </a:lnTo>
                  <a:lnTo>
                    <a:pt x="173" y="256"/>
                  </a:lnTo>
                  <a:lnTo>
                    <a:pt x="153" y="254"/>
                  </a:lnTo>
                  <a:lnTo>
                    <a:pt x="132" y="251"/>
                  </a:lnTo>
                  <a:lnTo>
                    <a:pt x="114" y="248"/>
                  </a:lnTo>
                  <a:lnTo>
                    <a:pt x="94" y="245"/>
                  </a:lnTo>
                  <a:lnTo>
                    <a:pt x="77" y="240"/>
                  </a:lnTo>
                  <a:lnTo>
                    <a:pt x="61" y="236"/>
                  </a:lnTo>
                  <a:lnTo>
                    <a:pt x="47" y="232"/>
                  </a:lnTo>
                  <a:lnTo>
                    <a:pt x="34" y="226"/>
                  </a:lnTo>
                  <a:lnTo>
                    <a:pt x="25" y="221"/>
                  </a:lnTo>
                  <a:lnTo>
                    <a:pt x="22" y="211"/>
                  </a:lnTo>
                  <a:lnTo>
                    <a:pt x="18" y="198"/>
                  </a:lnTo>
                  <a:lnTo>
                    <a:pt x="17" y="187"/>
                  </a:lnTo>
                  <a:lnTo>
                    <a:pt x="17" y="177"/>
                  </a:lnTo>
                  <a:lnTo>
                    <a:pt x="14" y="174"/>
                  </a:lnTo>
                  <a:lnTo>
                    <a:pt x="11" y="172"/>
                  </a:lnTo>
                  <a:lnTo>
                    <a:pt x="8" y="171"/>
                  </a:lnTo>
                  <a:lnTo>
                    <a:pt x="6" y="168"/>
                  </a:lnTo>
                  <a:lnTo>
                    <a:pt x="4" y="164"/>
                  </a:lnTo>
                  <a:lnTo>
                    <a:pt x="4" y="160"/>
                  </a:lnTo>
                  <a:lnTo>
                    <a:pt x="4" y="157"/>
                  </a:lnTo>
                  <a:lnTo>
                    <a:pt x="4" y="152"/>
                  </a:lnTo>
                  <a:lnTo>
                    <a:pt x="9" y="150"/>
                  </a:lnTo>
                  <a:lnTo>
                    <a:pt x="15" y="149"/>
                  </a:lnTo>
                  <a:lnTo>
                    <a:pt x="19" y="147"/>
                  </a:lnTo>
                  <a:lnTo>
                    <a:pt x="24" y="145"/>
                  </a:lnTo>
                  <a:lnTo>
                    <a:pt x="18" y="144"/>
                  </a:lnTo>
                  <a:lnTo>
                    <a:pt x="13" y="143"/>
                  </a:lnTo>
                  <a:lnTo>
                    <a:pt x="6" y="142"/>
                  </a:lnTo>
                  <a:lnTo>
                    <a:pt x="0" y="142"/>
                  </a:lnTo>
                  <a:lnTo>
                    <a:pt x="1" y="136"/>
                  </a:lnTo>
                  <a:lnTo>
                    <a:pt x="2" y="130"/>
                  </a:lnTo>
                  <a:lnTo>
                    <a:pt x="2" y="125"/>
                  </a:lnTo>
                  <a:lnTo>
                    <a:pt x="3" y="119"/>
                  </a:lnTo>
                  <a:lnTo>
                    <a:pt x="8" y="118"/>
                  </a:lnTo>
                  <a:lnTo>
                    <a:pt x="14" y="117"/>
                  </a:lnTo>
                  <a:lnTo>
                    <a:pt x="18" y="115"/>
                  </a:lnTo>
                  <a:lnTo>
                    <a:pt x="23" y="114"/>
                  </a:lnTo>
                  <a:lnTo>
                    <a:pt x="18" y="110"/>
                  </a:lnTo>
                  <a:lnTo>
                    <a:pt x="15" y="106"/>
                  </a:lnTo>
                  <a:lnTo>
                    <a:pt x="11" y="102"/>
                  </a:lnTo>
                  <a:lnTo>
                    <a:pt x="7" y="97"/>
                  </a:lnTo>
                  <a:lnTo>
                    <a:pt x="7" y="95"/>
                  </a:lnTo>
                  <a:lnTo>
                    <a:pt x="7" y="91"/>
                  </a:lnTo>
                  <a:lnTo>
                    <a:pt x="6" y="88"/>
                  </a:lnTo>
                  <a:lnTo>
                    <a:pt x="6" y="84"/>
                  </a:lnTo>
                  <a:lnTo>
                    <a:pt x="11" y="82"/>
                  </a:lnTo>
                  <a:lnTo>
                    <a:pt x="17" y="81"/>
                  </a:lnTo>
                  <a:lnTo>
                    <a:pt x="22" y="79"/>
                  </a:lnTo>
                  <a:lnTo>
                    <a:pt x="28" y="76"/>
                  </a:lnTo>
                  <a:lnTo>
                    <a:pt x="28" y="74"/>
                  </a:lnTo>
                  <a:lnTo>
                    <a:pt x="28" y="71"/>
                  </a:lnTo>
                  <a:lnTo>
                    <a:pt x="28" y="67"/>
                  </a:lnTo>
                  <a:lnTo>
                    <a:pt x="28" y="64"/>
                  </a:lnTo>
                  <a:lnTo>
                    <a:pt x="23" y="61"/>
                  </a:lnTo>
                  <a:lnTo>
                    <a:pt x="19" y="58"/>
                  </a:lnTo>
                  <a:lnTo>
                    <a:pt x="15" y="56"/>
                  </a:lnTo>
                  <a:lnTo>
                    <a:pt x="10" y="53"/>
                  </a:lnTo>
                  <a:lnTo>
                    <a:pt x="11" y="46"/>
                  </a:lnTo>
                  <a:lnTo>
                    <a:pt x="13" y="38"/>
                  </a:lnTo>
                  <a:lnTo>
                    <a:pt x="13" y="31"/>
                  </a:lnTo>
                  <a:lnTo>
                    <a:pt x="14" y="24"/>
                  </a:lnTo>
                  <a:lnTo>
                    <a:pt x="11" y="19"/>
                  </a:lnTo>
                  <a:lnTo>
                    <a:pt x="9" y="12"/>
                  </a:lnTo>
                  <a:lnTo>
                    <a:pt x="7" y="6"/>
                  </a:lnTo>
                  <a:lnTo>
                    <a:pt x="4" y="0"/>
                  </a:lnTo>
                  <a:close/>
                </a:path>
              </a:pathLst>
            </a:custGeom>
            <a:solidFill>
              <a:srgbClr val="3D3F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23" name="Freeform 248"/>
            <p:cNvSpPr>
              <a:spLocks noChangeAspect="1"/>
            </p:cNvSpPr>
            <p:nvPr/>
          </p:nvSpPr>
          <p:spPr bwMode="auto">
            <a:xfrm>
              <a:off x="2743" y="2705"/>
              <a:ext cx="164" cy="128"/>
            </a:xfrm>
            <a:custGeom>
              <a:avLst/>
              <a:gdLst>
                <a:gd name="T0" fmla="*/ 5 w 329"/>
                <a:gd name="T1" fmla="*/ 1 h 256"/>
                <a:gd name="T2" fmla="*/ 13 w 329"/>
                <a:gd name="T3" fmla="*/ 2 h 256"/>
                <a:gd name="T4" fmla="*/ 20 w 329"/>
                <a:gd name="T5" fmla="*/ 3 h 256"/>
                <a:gd name="T6" fmla="*/ 28 w 329"/>
                <a:gd name="T7" fmla="*/ 4 h 256"/>
                <a:gd name="T8" fmla="*/ 36 w 329"/>
                <a:gd name="T9" fmla="*/ 5 h 256"/>
                <a:gd name="T10" fmla="*/ 40 w 329"/>
                <a:gd name="T11" fmla="*/ 6 h 256"/>
                <a:gd name="T12" fmla="*/ 39 w 329"/>
                <a:gd name="T13" fmla="*/ 8 h 256"/>
                <a:gd name="T14" fmla="*/ 38 w 329"/>
                <a:gd name="T15" fmla="*/ 11 h 256"/>
                <a:gd name="T16" fmla="*/ 37 w 329"/>
                <a:gd name="T17" fmla="*/ 12 h 256"/>
                <a:gd name="T18" fmla="*/ 36 w 329"/>
                <a:gd name="T19" fmla="*/ 13 h 256"/>
                <a:gd name="T20" fmla="*/ 36 w 329"/>
                <a:gd name="T21" fmla="*/ 14 h 256"/>
                <a:gd name="T22" fmla="*/ 38 w 329"/>
                <a:gd name="T23" fmla="*/ 14 h 256"/>
                <a:gd name="T24" fmla="*/ 38 w 329"/>
                <a:gd name="T25" fmla="*/ 16 h 256"/>
                <a:gd name="T26" fmla="*/ 37 w 329"/>
                <a:gd name="T27" fmla="*/ 17 h 256"/>
                <a:gd name="T28" fmla="*/ 36 w 329"/>
                <a:gd name="T29" fmla="*/ 18 h 256"/>
                <a:gd name="T30" fmla="*/ 37 w 329"/>
                <a:gd name="T31" fmla="*/ 19 h 256"/>
                <a:gd name="T32" fmla="*/ 37 w 329"/>
                <a:gd name="T33" fmla="*/ 21 h 256"/>
                <a:gd name="T34" fmla="*/ 36 w 329"/>
                <a:gd name="T35" fmla="*/ 22 h 256"/>
                <a:gd name="T36" fmla="*/ 35 w 329"/>
                <a:gd name="T37" fmla="*/ 23 h 256"/>
                <a:gd name="T38" fmla="*/ 37 w 329"/>
                <a:gd name="T39" fmla="*/ 24 h 256"/>
                <a:gd name="T40" fmla="*/ 37 w 329"/>
                <a:gd name="T41" fmla="*/ 25 h 256"/>
                <a:gd name="T42" fmla="*/ 36 w 329"/>
                <a:gd name="T43" fmla="*/ 27 h 256"/>
                <a:gd name="T44" fmla="*/ 35 w 329"/>
                <a:gd name="T45" fmla="*/ 28 h 256"/>
                <a:gd name="T46" fmla="*/ 34 w 329"/>
                <a:gd name="T47" fmla="*/ 29 h 256"/>
                <a:gd name="T48" fmla="*/ 33 w 329"/>
                <a:gd name="T49" fmla="*/ 31 h 256"/>
                <a:gd name="T50" fmla="*/ 31 w 329"/>
                <a:gd name="T51" fmla="*/ 32 h 256"/>
                <a:gd name="T52" fmla="*/ 26 w 329"/>
                <a:gd name="T53" fmla="*/ 32 h 256"/>
                <a:gd name="T54" fmla="*/ 19 w 329"/>
                <a:gd name="T55" fmla="*/ 32 h 256"/>
                <a:gd name="T56" fmla="*/ 13 w 329"/>
                <a:gd name="T57" fmla="*/ 31 h 256"/>
                <a:gd name="T58" fmla="*/ 7 w 329"/>
                <a:gd name="T59" fmla="*/ 30 h 256"/>
                <a:gd name="T60" fmla="*/ 2 w 329"/>
                <a:gd name="T61" fmla="*/ 28 h 256"/>
                <a:gd name="T62" fmla="*/ 1 w 329"/>
                <a:gd name="T63" fmla="*/ 24 h 256"/>
                <a:gd name="T64" fmla="*/ 1 w 329"/>
                <a:gd name="T65" fmla="*/ 22 h 256"/>
                <a:gd name="T66" fmla="*/ 0 w 329"/>
                <a:gd name="T67" fmla="*/ 21 h 256"/>
                <a:gd name="T68" fmla="*/ 0 w 329"/>
                <a:gd name="T69" fmla="*/ 19 h 256"/>
                <a:gd name="T70" fmla="*/ 2 w 329"/>
                <a:gd name="T71" fmla="*/ 19 h 256"/>
                <a:gd name="T72" fmla="*/ 1 w 329"/>
                <a:gd name="T73" fmla="*/ 18 h 256"/>
                <a:gd name="T74" fmla="*/ 0 w 329"/>
                <a:gd name="T75" fmla="*/ 17 h 256"/>
                <a:gd name="T76" fmla="*/ 0 w 329"/>
                <a:gd name="T77" fmla="*/ 15 h 256"/>
                <a:gd name="T78" fmla="*/ 2 w 329"/>
                <a:gd name="T79" fmla="*/ 15 h 256"/>
                <a:gd name="T80" fmla="*/ 1 w 329"/>
                <a:gd name="T81" fmla="*/ 14 h 256"/>
                <a:gd name="T82" fmla="*/ 0 w 329"/>
                <a:gd name="T83" fmla="*/ 12 h 256"/>
                <a:gd name="T84" fmla="*/ 0 w 329"/>
                <a:gd name="T85" fmla="*/ 11 h 256"/>
                <a:gd name="T86" fmla="*/ 2 w 329"/>
                <a:gd name="T87" fmla="*/ 10 h 256"/>
                <a:gd name="T88" fmla="*/ 3 w 329"/>
                <a:gd name="T89" fmla="*/ 9 h 256"/>
                <a:gd name="T90" fmla="*/ 2 w 329"/>
                <a:gd name="T91" fmla="*/ 8 h 256"/>
                <a:gd name="T92" fmla="*/ 1 w 329"/>
                <a:gd name="T93" fmla="*/ 7 h 256"/>
                <a:gd name="T94" fmla="*/ 1 w 329"/>
                <a:gd name="T95" fmla="*/ 4 h 256"/>
                <a:gd name="T96" fmla="*/ 1 w 329"/>
                <a:gd name="T97" fmla="*/ 2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9" h="256">
                  <a:moveTo>
                    <a:pt x="5" y="0"/>
                  </a:moveTo>
                  <a:lnTo>
                    <a:pt x="26" y="2"/>
                  </a:lnTo>
                  <a:lnTo>
                    <a:pt x="45" y="4"/>
                  </a:lnTo>
                  <a:lnTo>
                    <a:pt x="66" y="8"/>
                  </a:lnTo>
                  <a:lnTo>
                    <a:pt x="86" y="10"/>
                  </a:lnTo>
                  <a:lnTo>
                    <a:pt x="106" y="12"/>
                  </a:lnTo>
                  <a:lnTo>
                    <a:pt x="127" y="15"/>
                  </a:lnTo>
                  <a:lnTo>
                    <a:pt x="147" y="18"/>
                  </a:lnTo>
                  <a:lnTo>
                    <a:pt x="167" y="20"/>
                  </a:lnTo>
                  <a:lnTo>
                    <a:pt x="187" y="23"/>
                  </a:lnTo>
                  <a:lnTo>
                    <a:pt x="208" y="25"/>
                  </a:lnTo>
                  <a:lnTo>
                    <a:pt x="229" y="28"/>
                  </a:lnTo>
                  <a:lnTo>
                    <a:pt x="248" y="31"/>
                  </a:lnTo>
                  <a:lnTo>
                    <a:pt x="269" y="33"/>
                  </a:lnTo>
                  <a:lnTo>
                    <a:pt x="288" y="35"/>
                  </a:lnTo>
                  <a:lnTo>
                    <a:pt x="309" y="39"/>
                  </a:lnTo>
                  <a:lnTo>
                    <a:pt x="329" y="41"/>
                  </a:lnTo>
                  <a:lnTo>
                    <a:pt x="326" y="46"/>
                  </a:lnTo>
                  <a:lnTo>
                    <a:pt x="323" y="49"/>
                  </a:lnTo>
                  <a:lnTo>
                    <a:pt x="320" y="53"/>
                  </a:lnTo>
                  <a:lnTo>
                    <a:pt x="317" y="57"/>
                  </a:lnTo>
                  <a:lnTo>
                    <a:pt x="315" y="65"/>
                  </a:lnTo>
                  <a:lnTo>
                    <a:pt x="314" y="73"/>
                  </a:lnTo>
                  <a:lnTo>
                    <a:pt x="311" y="81"/>
                  </a:lnTo>
                  <a:lnTo>
                    <a:pt x="309" y="89"/>
                  </a:lnTo>
                  <a:lnTo>
                    <a:pt x="306" y="91"/>
                  </a:lnTo>
                  <a:lnTo>
                    <a:pt x="301" y="92"/>
                  </a:lnTo>
                  <a:lnTo>
                    <a:pt x="298" y="93"/>
                  </a:lnTo>
                  <a:lnTo>
                    <a:pt x="293" y="94"/>
                  </a:lnTo>
                  <a:lnTo>
                    <a:pt x="292" y="99"/>
                  </a:lnTo>
                  <a:lnTo>
                    <a:pt x="292" y="102"/>
                  </a:lnTo>
                  <a:lnTo>
                    <a:pt x="292" y="106"/>
                  </a:lnTo>
                  <a:lnTo>
                    <a:pt x="291" y="109"/>
                  </a:lnTo>
                  <a:lnTo>
                    <a:pt x="295" y="110"/>
                  </a:lnTo>
                  <a:lnTo>
                    <a:pt x="300" y="110"/>
                  </a:lnTo>
                  <a:lnTo>
                    <a:pt x="305" y="111"/>
                  </a:lnTo>
                  <a:lnTo>
                    <a:pt x="309" y="111"/>
                  </a:lnTo>
                  <a:lnTo>
                    <a:pt x="308" y="117"/>
                  </a:lnTo>
                  <a:lnTo>
                    <a:pt x="307" y="123"/>
                  </a:lnTo>
                  <a:lnTo>
                    <a:pt x="306" y="129"/>
                  </a:lnTo>
                  <a:lnTo>
                    <a:pt x="305" y="134"/>
                  </a:lnTo>
                  <a:lnTo>
                    <a:pt x="301" y="136"/>
                  </a:lnTo>
                  <a:lnTo>
                    <a:pt x="298" y="136"/>
                  </a:lnTo>
                  <a:lnTo>
                    <a:pt x="294" y="137"/>
                  </a:lnTo>
                  <a:lnTo>
                    <a:pt x="291" y="137"/>
                  </a:lnTo>
                  <a:lnTo>
                    <a:pt x="293" y="141"/>
                  </a:lnTo>
                  <a:lnTo>
                    <a:pt x="295" y="145"/>
                  </a:lnTo>
                  <a:lnTo>
                    <a:pt x="298" y="148"/>
                  </a:lnTo>
                  <a:lnTo>
                    <a:pt x="300" y="153"/>
                  </a:lnTo>
                  <a:lnTo>
                    <a:pt x="300" y="156"/>
                  </a:lnTo>
                  <a:lnTo>
                    <a:pt x="300" y="161"/>
                  </a:lnTo>
                  <a:lnTo>
                    <a:pt x="299" y="164"/>
                  </a:lnTo>
                  <a:lnTo>
                    <a:pt x="299" y="169"/>
                  </a:lnTo>
                  <a:lnTo>
                    <a:pt x="295" y="171"/>
                  </a:lnTo>
                  <a:lnTo>
                    <a:pt x="293" y="172"/>
                  </a:lnTo>
                  <a:lnTo>
                    <a:pt x="290" y="175"/>
                  </a:lnTo>
                  <a:lnTo>
                    <a:pt x="287" y="177"/>
                  </a:lnTo>
                  <a:lnTo>
                    <a:pt x="290" y="180"/>
                  </a:lnTo>
                  <a:lnTo>
                    <a:pt x="293" y="184"/>
                  </a:lnTo>
                  <a:lnTo>
                    <a:pt x="296" y="187"/>
                  </a:lnTo>
                  <a:lnTo>
                    <a:pt x="299" y="192"/>
                  </a:lnTo>
                  <a:lnTo>
                    <a:pt x="298" y="195"/>
                  </a:lnTo>
                  <a:lnTo>
                    <a:pt x="296" y="199"/>
                  </a:lnTo>
                  <a:lnTo>
                    <a:pt x="295" y="202"/>
                  </a:lnTo>
                  <a:lnTo>
                    <a:pt x="294" y="206"/>
                  </a:lnTo>
                  <a:lnTo>
                    <a:pt x="292" y="209"/>
                  </a:lnTo>
                  <a:lnTo>
                    <a:pt x="290" y="212"/>
                  </a:lnTo>
                  <a:lnTo>
                    <a:pt x="287" y="215"/>
                  </a:lnTo>
                  <a:lnTo>
                    <a:pt x="285" y="217"/>
                  </a:lnTo>
                  <a:lnTo>
                    <a:pt x="283" y="222"/>
                  </a:lnTo>
                  <a:lnTo>
                    <a:pt x="280" y="228"/>
                  </a:lnTo>
                  <a:lnTo>
                    <a:pt x="278" y="232"/>
                  </a:lnTo>
                  <a:lnTo>
                    <a:pt x="276" y="237"/>
                  </a:lnTo>
                  <a:lnTo>
                    <a:pt x="272" y="240"/>
                  </a:lnTo>
                  <a:lnTo>
                    <a:pt x="269" y="244"/>
                  </a:lnTo>
                  <a:lnTo>
                    <a:pt x="265" y="247"/>
                  </a:lnTo>
                  <a:lnTo>
                    <a:pt x="261" y="250"/>
                  </a:lnTo>
                  <a:lnTo>
                    <a:pt x="252" y="252"/>
                  </a:lnTo>
                  <a:lnTo>
                    <a:pt x="240" y="254"/>
                  </a:lnTo>
                  <a:lnTo>
                    <a:pt x="227" y="255"/>
                  </a:lnTo>
                  <a:lnTo>
                    <a:pt x="211" y="256"/>
                  </a:lnTo>
                  <a:lnTo>
                    <a:pt x="195" y="255"/>
                  </a:lnTo>
                  <a:lnTo>
                    <a:pt x="178" y="255"/>
                  </a:lnTo>
                  <a:lnTo>
                    <a:pt x="159" y="253"/>
                  </a:lnTo>
                  <a:lnTo>
                    <a:pt x="141" y="252"/>
                  </a:lnTo>
                  <a:lnTo>
                    <a:pt x="123" y="248"/>
                  </a:lnTo>
                  <a:lnTo>
                    <a:pt x="105" y="246"/>
                  </a:lnTo>
                  <a:lnTo>
                    <a:pt x="88" y="243"/>
                  </a:lnTo>
                  <a:lnTo>
                    <a:pt x="71" y="238"/>
                  </a:lnTo>
                  <a:lnTo>
                    <a:pt x="57" y="235"/>
                  </a:lnTo>
                  <a:lnTo>
                    <a:pt x="43" y="230"/>
                  </a:lnTo>
                  <a:lnTo>
                    <a:pt x="33" y="224"/>
                  </a:lnTo>
                  <a:lnTo>
                    <a:pt x="23" y="220"/>
                  </a:lnTo>
                  <a:lnTo>
                    <a:pt x="20" y="209"/>
                  </a:lnTo>
                  <a:lnTo>
                    <a:pt x="17" y="198"/>
                  </a:lnTo>
                  <a:lnTo>
                    <a:pt x="15" y="186"/>
                  </a:lnTo>
                  <a:lnTo>
                    <a:pt x="15" y="176"/>
                  </a:lnTo>
                  <a:lnTo>
                    <a:pt x="13" y="174"/>
                  </a:lnTo>
                  <a:lnTo>
                    <a:pt x="11" y="171"/>
                  </a:lnTo>
                  <a:lnTo>
                    <a:pt x="7" y="169"/>
                  </a:lnTo>
                  <a:lnTo>
                    <a:pt x="5" y="167"/>
                  </a:lnTo>
                  <a:lnTo>
                    <a:pt x="4" y="163"/>
                  </a:lnTo>
                  <a:lnTo>
                    <a:pt x="4" y="159"/>
                  </a:lnTo>
                  <a:lnTo>
                    <a:pt x="4" y="155"/>
                  </a:lnTo>
                  <a:lnTo>
                    <a:pt x="4" y="152"/>
                  </a:lnTo>
                  <a:lnTo>
                    <a:pt x="8" y="149"/>
                  </a:lnTo>
                  <a:lnTo>
                    <a:pt x="13" y="148"/>
                  </a:lnTo>
                  <a:lnTo>
                    <a:pt x="18" y="146"/>
                  </a:lnTo>
                  <a:lnTo>
                    <a:pt x="22" y="144"/>
                  </a:lnTo>
                  <a:lnTo>
                    <a:pt x="17" y="142"/>
                  </a:lnTo>
                  <a:lnTo>
                    <a:pt x="12" y="142"/>
                  </a:lnTo>
                  <a:lnTo>
                    <a:pt x="6" y="142"/>
                  </a:lnTo>
                  <a:lnTo>
                    <a:pt x="0" y="141"/>
                  </a:lnTo>
                  <a:lnTo>
                    <a:pt x="2" y="136"/>
                  </a:lnTo>
                  <a:lnTo>
                    <a:pt x="3" y="129"/>
                  </a:lnTo>
                  <a:lnTo>
                    <a:pt x="3" y="123"/>
                  </a:lnTo>
                  <a:lnTo>
                    <a:pt x="4" y="117"/>
                  </a:lnTo>
                  <a:lnTo>
                    <a:pt x="8" y="116"/>
                  </a:lnTo>
                  <a:lnTo>
                    <a:pt x="13" y="115"/>
                  </a:lnTo>
                  <a:lnTo>
                    <a:pt x="17" y="115"/>
                  </a:lnTo>
                  <a:lnTo>
                    <a:pt x="21" y="114"/>
                  </a:lnTo>
                  <a:lnTo>
                    <a:pt x="18" y="109"/>
                  </a:lnTo>
                  <a:lnTo>
                    <a:pt x="14" y="106"/>
                  </a:lnTo>
                  <a:lnTo>
                    <a:pt x="11" y="102"/>
                  </a:lnTo>
                  <a:lnTo>
                    <a:pt x="7" y="97"/>
                  </a:lnTo>
                  <a:lnTo>
                    <a:pt x="6" y="94"/>
                  </a:lnTo>
                  <a:lnTo>
                    <a:pt x="6" y="91"/>
                  </a:lnTo>
                  <a:lnTo>
                    <a:pt x="6" y="87"/>
                  </a:lnTo>
                  <a:lnTo>
                    <a:pt x="5" y="84"/>
                  </a:lnTo>
                  <a:lnTo>
                    <a:pt x="11" y="81"/>
                  </a:lnTo>
                  <a:lnTo>
                    <a:pt x="15" y="80"/>
                  </a:lnTo>
                  <a:lnTo>
                    <a:pt x="21" y="78"/>
                  </a:lnTo>
                  <a:lnTo>
                    <a:pt x="26" y="76"/>
                  </a:lnTo>
                  <a:lnTo>
                    <a:pt x="26" y="73"/>
                  </a:lnTo>
                  <a:lnTo>
                    <a:pt x="26" y="70"/>
                  </a:lnTo>
                  <a:lnTo>
                    <a:pt x="26" y="66"/>
                  </a:lnTo>
                  <a:lnTo>
                    <a:pt x="26" y="63"/>
                  </a:lnTo>
                  <a:lnTo>
                    <a:pt x="22" y="61"/>
                  </a:lnTo>
                  <a:lnTo>
                    <a:pt x="18" y="57"/>
                  </a:lnTo>
                  <a:lnTo>
                    <a:pt x="14" y="55"/>
                  </a:lnTo>
                  <a:lnTo>
                    <a:pt x="10" y="53"/>
                  </a:lnTo>
                  <a:lnTo>
                    <a:pt x="11" y="46"/>
                  </a:lnTo>
                  <a:lnTo>
                    <a:pt x="12" y="39"/>
                  </a:lnTo>
                  <a:lnTo>
                    <a:pt x="12" y="32"/>
                  </a:lnTo>
                  <a:lnTo>
                    <a:pt x="13" y="24"/>
                  </a:lnTo>
                  <a:lnTo>
                    <a:pt x="11" y="18"/>
                  </a:lnTo>
                  <a:lnTo>
                    <a:pt x="10" y="11"/>
                  </a:lnTo>
                  <a:lnTo>
                    <a:pt x="7" y="5"/>
                  </a:lnTo>
                  <a:lnTo>
                    <a:pt x="5" y="0"/>
                  </a:lnTo>
                  <a:close/>
                </a:path>
              </a:pathLst>
            </a:custGeom>
            <a:solidFill>
              <a:srgbClr val="4747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24" name="Freeform 249"/>
            <p:cNvSpPr>
              <a:spLocks noChangeAspect="1"/>
            </p:cNvSpPr>
            <p:nvPr/>
          </p:nvSpPr>
          <p:spPr bwMode="auto">
            <a:xfrm>
              <a:off x="2748" y="2707"/>
              <a:ext cx="153" cy="126"/>
            </a:xfrm>
            <a:custGeom>
              <a:avLst/>
              <a:gdLst>
                <a:gd name="T0" fmla="*/ 6 w 306"/>
                <a:gd name="T1" fmla="*/ 1 h 252"/>
                <a:gd name="T2" fmla="*/ 13 w 306"/>
                <a:gd name="T3" fmla="*/ 2 h 252"/>
                <a:gd name="T4" fmla="*/ 20 w 306"/>
                <a:gd name="T5" fmla="*/ 3 h 252"/>
                <a:gd name="T6" fmla="*/ 27 w 306"/>
                <a:gd name="T7" fmla="*/ 4 h 252"/>
                <a:gd name="T8" fmla="*/ 34 w 306"/>
                <a:gd name="T9" fmla="*/ 5 h 252"/>
                <a:gd name="T10" fmla="*/ 38 w 306"/>
                <a:gd name="T11" fmla="*/ 6 h 252"/>
                <a:gd name="T12" fmla="*/ 37 w 306"/>
                <a:gd name="T13" fmla="*/ 7 h 252"/>
                <a:gd name="T14" fmla="*/ 37 w 306"/>
                <a:gd name="T15" fmla="*/ 10 h 252"/>
                <a:gd name="T16" fmla="*/ 35 w 306"/>
                <a:gd name="T17" fmla="*/ 12 h 252"/>
                <a:gd name="T18" fmla="*/ 34 w 306"/>
                <a:gd name="T19" fmla="*/ 12 h 252"/>
                <a:gd name="T20" fmla="*/ 34 w 306"/>
                <a:gd name="T21" fmla="*/ 14 h 252"/>
                <a:gd name="T22" fmla="*/ 36 w 306"/>
                <a:gd name="T23" fmla="*/ 14 h 252"/>
                <a:gd name="T24" fmla="*/ 36 w 306"/>
                <a:gd name="T25" fmla="*/ 15 h 252"/>
                <a:gd name="T26" fmla="*/ 35 w 306"/>
                <a:gd name="T27" fmla="*/ 17 h 252"/>
                <a:gd name="T28" fmla="*/ 34 w 306"/>
                <a:gd name="T29" fmla="*/ 17 h 252"/>
                <a:gd name="T30" fmla="*/ 35 w 306"/>
                <a:gd name="T31" fmla="*/ 19 h 252"/>
                <a:gd name="T32" fmla="*/ 35 w 306"/>
                <a:gd name="T33" fmla="*/ 20 h 252"/>
                <a:gd name="T34" fmla="*/ 35 w 306"/>
                <a:gd name="T35" fmla="*/ 21 h 252"/>
                <a:gd name="T36" fmla="*/ 34 w 306"/>
                <a:gd name="T37" fmla="*/ 22 h 252"/>
                <a:gd name="T38" fmla="*/ 35 w 306"/>
                <a:gd name="T39" fmla="*/ 23 h 252"/>
                <a:gd name="T40" fmla="*/ 35 w 306"/>
                <a:gd name="T41" fmla="*/ 25 h 252"/>
                <a:gd name="T42" fmla="*/ 34 w 306"/>
                <a:gd name="T43" fmla="*/ 26 h 252"/>
                <a:gd name="T44" fmla="*/ 33 w 306"/>
                <a:gd name="T45" fmla="*/ 27 h 252"/>
                <a:gd name="T46" fmla="*/ 33 w 306"/>
                <a:gd name="T47" fmla="*/ 29 h 252"/>
                <a:gd name="T48" fmla="*/ 32 w 306"/>
                <a:gd name="T49" fmla="*/ 30 h 252"/>
                <a:gd name="T50" fmla="*/ 30 w 306"/>
                <a:gd name="T51" fmla="*/ 32 h 252"/>
                <a:gd name="T52" fmla="*/ 25 w 306"/>
                <a:gd name="T53" fmla="*/ 32 h 252"/>
                <a:gd name="T54" fmla="*/ 19 w 306"/>
                <a:gd name="T55" fmla="*/ 32 h 252"/>
                <a:gd name="T56" fmla="*/ 12 w 306"/>
                <a:gd name="T57" fmla="*/ 31 h 252"/>
                <a:gd name="T58" fmla="*/ 7 w 306"/>
                <a:gd name="T59" fmla="*/ 29 h 252"/>
                <a:gd name="T60" fmla="*/ 3 w 306"/>
                <a:gd name="T61" fmla="*/ 28 h 252"/>
                <a:gd name="T62" fmla="*/ 2 w 306"/>
                <a:gd name="T63" fmla="*/ 24 h 252"/>
                <a:gd name="T64" fmla="*/ 2 w 306"/>
                <a:gd name="T65" fmla="*/ 22 h 252"/>
                <a:gd name="T66" fmla="*/ 1 w 306"/>
                <a:gd name="T67" fmla="*/ 21 h 252"/>
                <a:gd name="T68" fmla="*/ 1 w 306"/>
                <a:gd name="T69" fmla="*/ 19 h 252"/>
                <a:gd name="T70" fmla="*/ 2 w 306"/>
                <a:gd name="T71" fmla="*/ 19 h 252"/>
                <a:gd name="T72" fmla="*/ 2 w 306"/>
                <a:gd name="T73" fmla="*/ 18 h 252"/>
                <a:gd name="T74" fmla="*/ 1 w 306"/>
                <a:gd name="T75" fmla="*/ 17 h 252"/>
                <a:gd name="T76" fmla="*/ 1 w 306"/>
                <a:gd name="T77" fmla="*/ 15 h 252"/>
                <a:gd name="T78" fmla="*/ 2 w 306"/>
                <a:gd name="T79" fmla="*/ 15 h 252"/>
                <a:gd name="T80" fmla="*/ 2 w 306"/>
                <a:gd name="T81" fmla="*/ 13 h 252"/>
                <a:gd name="T82" fmla="*/ 1 w 306"/>
                <a:gd name="T83" fmla="*/ 12 h 252"/>
                <a:gd name="T84" fmla="*/ 1 w 306"/>
                <a:gd name="T85" fmla="*/ 11 h 252"/>
                <a:gd name="T86" fmla="*/ 3 w 306"/>
                <a:gd name="T87" fmla="*/ 10 h 252"/>
                <a:gd name="T88" fmla="*/ 4 w 306"/>
                <a:gd name="T89" fmla="*/ 9 h 252"/>
                <a:gd name="T90" fmla="*/ 3 w 306"/>
                <a:gd name="T91" fmla="*/ 8 h 252"/>
                <a:gd name="T92" fmla="*/ 2 w 306"/>
                <a:gd name="T93" fmla="*/ 7 h 252"/>
                <a:gd name="T94" fmla="*/ 2 w 306"/>
                <a:gd name="T95" fmla="*/ 4 h 252"/>
                <a:gd name="T96" fmla="*/ 2 w 306"/>
                <a:gd name="T97" fmla="*/ 2 h 2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06" h="252">
                  <a:moveTo>
                    <a:pt x="6" y="0"/>
                  </a:moveTo>
                  <a:lnTo>
                    <a:pt x="24" y="2"/>
                  </a:lnTo>
                  <a:lnTo>
                    <a:pt x="44" y="5"/>
                  </a:lnTo>
                  <a:lnTo>
                    <a:pt x="62" y="7"/>
                  </a:lnTo>
                  <a:lnTo>
                    <a:pt x="80" y="9"/>
                  </a:lnTo>
                  <a:lnTo>
                    <a:pt x="100" y="12"/>
                  </a:lnTo>
                  <a:lnTo>
                    <a:pt x="118" y="14"/>
                  </a:lnTo>
                  <a:lnTo>
                    <a:pt x="137" y="16"/>
                  </a:lnTo>
                  <a:lnTo>
                    <a:pt x="156" y="18"/>
                  </a:lnTo>
                  <a:lnTo>
                    <a:pt x="175" y="22"/>
                  </a:lnTo>
                  <a:lnTo>
                    <a:pt x="193" y="24"/>
                  </a:lnTo>
                  <a:lnTo>
                    <a:pt x="212" y="27"/>
                  </a:lnTo>
                  <a:lnTo>
                    <a:pt x="231" y="29"/>
                  </a:lnTo>
                  <a:lnTo>
                    <a:pt x="250" y="31"/>
                  </a:lnTo>
                  <a:lnTo>
                    <a:pt x="268" y="33"/>
                  </a:lnTo>
                  <a:lnTo>
                    <a:pt x="288" y="36"/>
                  </a:lnTo>
                  <a:lnTo>
                    <a:pt x="306" y="38"/>
                  </a:lnTo>
                  <a:lnTo>
                    <a:pt x="304" y="43"/>
                  </a:lnTo>
                  <a:lnTo>
                    <a:pt x="300" y="46"/>
                  </a:lnTo>
                  <a:lnTo>
                    <a:pt x="297" y="50"/>
                  </a:lnTo>
                  <a:lnTo>
                    <a:pt x="295" y="53"/>
                  </a:lnTo>
                  <a:lnTo>
                    <a:pt x="294" y="61"/>
                  </a:lnTo>
                  <a:lnTo>
                    <a:pt x="291" y="69"/>
                  </a:lnTo>
                  <a:lnTo>
                    <a:pt x="290" y="78"/>
                  </a:lnTo>
                  <a:lnTo>
                    <a:pt x="288" y="86"/>
                  </a:lnTo>
                  <a:lnTo>
                    <a:pt x="283" y="88"/>
                  </a:lnTo>
                  <a:lnTo>
                    <a:pt x="280" y="89"/>
                  </a:lnTo>
                  <a:lnTo>
                    <a:pt x="276" y="90"/>
                  </a:lnTo>
                  <a:lnTo>
                    <a:pt x="272" y="91"/>
                  </a:lnTo>
                  <a:lnTo>
                    <a:pt x="272" y="96"/>
                  </a:lnTo>
                  <a:lnTo>
                    <a:pt x="272" y="99"/>
                  </a:lnTo>
                  <a:lnTo>
                    <a:pt x="271" y="103"/>
                  </a:lnTo>
                  <a:lnTo>
                    <a:pt x="271" y="106"/>
                  </a:lnTo>
                  <a:lnTo>
                    <a:pt x="274" y="107"/>
                  </a:lnTo>
                  <a:lnTo>
                    <a:pt x="279" y="107"/>
                  </a:lnTo>
                  <a:lnTo>
                    <a:pt x="282" y="107"/>
                  </a:lnTo>
                  <a:lnTo>
                    <a:pt x="287" y="108"/>
                  </a:lnTo>
                  <a:lnTo>
                    <a:pt x="285" y="114"/>
                  </a:lnTo>
                  <a:lnTo>
                    <a:pt x="284" y="120"/>
                  </a:lnTo>
                  <a:lnTo>
                    <a:pt x="283" y="126"/>
                  </a:lnTo>
                  <a:lnTo>
                    <a:pt x="282" y="131"/>
                  </a:lnTo>
                  <a:lnTo>
                    <a:pt x="279" y="131"/>
                  </a:lnTo>
                  <a:lnTo>
                    <a:pt x="276" y="133"/>
                  </a:lnTo>
                  <a:lnTo>
                    <a:pt x="273" y="133"/>
                  </a:lnTo>
                  <a:lnTo>
                    <a:pt x="269" y="134"/>
                  </a:lnTo>
                  <a:lnTo>
                    <a:pt x="272" y="137"/>
                  </a:lnTo>
                  <a:lnTo>
                    <a:pt x="274" y="141"/>
                  </a:lnTo>
                  <a:lnTo>
                    <a:pt x="276" y="145"/>
                  </a:lnTo>
                  <a:lnTo>
                    <a:pt x="279" y="149"/>
                  </a:lnTo>
                  <a:lnTo>
                    <a:pt x="277" y="153"/>
                  </a:lnTo>
                  <a:lnTo>
                    <a:pt x="277" y="157"/>
                  </a:lnTo>
                  <a:lnTo>
                    <a:pt x="277" y="161"/>
                  </a:lnTo>
                  <a:lnTo>
                    <a:pt x="276" y="165"/>
                  </a:lnTo>
                  <a:lnTo>
                    <a:pt x="274" y="167"/>
                  </a:lnTo>
                  <a:lnTo>
                    <a:pt x="272" y="169"/>
                  </a:lnTo>
                  <a:lnTo>
                    <a:pt x="268" y="172"/>
                  </a:lnTo>
                  <a:lnTo>
                    <a:pt x="266" y="174"/>
                  </a:lnTo>
                  <a:lnTo>
                    <a:pt x="268" y="177"/>
                  </a:lnTo>
                  <a:lnTo>
                    <a:pt x="272" y="181"/>
                  </a:lnTo>
                  <a:lnTo>
                    <a:pt x="274" y="184"/>
                  </a:lnTo>
                  <a:lnTo>
                    <a:pt x="276" y="188"/>
                  </a:lnTo>
                  <a:lnTo>
                    <a:pt x="275" y="191"/>
                  </a:lnTo>
                  <a:lnTo>
                    <a:pt x="274" y="195"/>
                  </a:lnTo>
                  <a:lnTo>
                    <a:pt x="273" y="198"/>
                  </a:lnTo>
                  <a:lnTo>
                    <a:pt x="272" y="202"/>
                  </a:lnTo>
                  <a:lnTo>
                    <a:pt x="269" y="205"/>
                  </a:lnTo>
                  <a:lnTo>
                    <a:pt x="268" y="207"/>
                  </a:lnTo>
                  <a:lnTo>
                    <a:pt x="266" y="211"/>
                  </a:lnTo>
                  <a:lnTo>
                    <a:pt x="264" y="214"/>
                  </a:lnTo>
                  <a:lnTo>
                    <a:pt x="261" y="219"/>
                  </a:lnTo>
                  <a:lnTo>
                    <a:pt x="259" y="224"/>
                  </a:lnTo>
                  <a:lnTo>
                    <a:pt x="257" y="229"/>
                  </a:lnTo>
                  <a:lnTo>
                    <a:pt x="254" y="234"/>
                  </a:lnTo>
                  <a:lnTo>
                    <a:pt x="252" y="237"/>
                  </a:lnTo>
                  <a:lnTo>
                    <a:pt x="249" y="240"/>
                  </a:lnTo>
                  <a:lnTo>
                    <a:pt x="245" y="243"/>
                  </a:lnTo>
                  <a:lnTo>
                    <a:pt x="242" y="247"/>
                  </a:lnTo>
                  <a:lnTo>
                    <a:pt x="234" y="249"/>
                  </a:lnTo>
                  <a:lnTo>
                    <a:pt x="222" y="251"/>
                  </a:lnTo>
                  <a:lnTo>
                    <a:pt x="209" y="252"/>
                  </a:lnTo>
                  <a:lnTo>
                    <a:pt x="196" y="252"/>
                  </a:lnTo>
                  <a:lnTo>
                    <a:pt x="181" y="252"/>
                  </a:lnTo>
                  <a:lnTo>
                    <a:pt x="163" y="252"/>
                  </a:lnTo>
                  <a:lnTo>
                    <a:pt x="147" y="250"/>
                  </a:lnTo>
                  <a:lnTo>
                    <a:pt x="130" y="249"/>
                  </a:lnTo>
                  <a:lnTo>
                    <a:pt x="113" y="247"/>
                  </a:lnTo>
                  <a:lnTo>
                    <a:pt x="95" y="243"/>
                  </a:lnTo>
                  <a:lnTo>
                    <a:pt x="79" y="240"/>
                  </a:lnTo>
                  <a:lnTo>
                    <a:pt x="64" y="236"/>
                  </a:lnTo>
                  <a:lnTo>
                    <a:pt x="50" y="232"/>
                  </a:lnTo>
                  <a:lnTo>
                    <a:pt x="39" y="228"/>
                  </a:lnTo>
                  <a:lnTo>
                    <a:pt x="29" y="222"/>
                  </a:lnTo>
                  <a:lnTo>
                    <a:pt x="21" y="218"/>
                  </a:lnTo>
                  <a:lnTo>
                    <a:pt x="17" y="207"/>
                  </a:lnTo>
                  <a:lnTo>
                    <a:pt x="15" y="196"/>
                  </a:lnTo>
                  <a:lnTo>
                    <a:pt x="14" y="186"/>
                  </a:lnTo>
                  <a:lnTo>
                    <a:pt x="14" y="174"/>
                  </a:lnTo>
                  <a:lnTo>
                    <a:pt x="11" y="172"/>
                  </a:lnTo>
                  <a:lnTo>
                    <a:pt x="9" y="169"/>
                  </a:lnTo>
                  <a:lnTo>
                    <a:pt x="7" y="168"/>
                  </a:lnTo>
                  <a:lnTo>
                    <a:pt x="4" y="166"/>
                  </a:lnTo>
                  <a:lnTo>
                    <a:pt x="4" y="161"/>
                  </a:lnTo>
                  <a:lnTo>
                    <a:pt x="4" y="158"/>
                  </a:lnTo>
                  <a:lnTo>
                    <a:pt x="3" y="154"/>
                  </a:lnTo>
                  <a:lnTo>
                    <a:pt x="3" y="151"/>
                  </a:lnTo>
                  <a:lnTo>
                    <a:pt x="8" y="149"/>
                  </a:lnTo>
                  <a:lnTo>
                    <a:pt x="12" y="146"/>
                  </a:lnTo>
                  <a:lnTo>
                    <a:pt x="16" y="145"/>
                  </a:lnTo>
                  <a:lnTo>
                    <a:pt x="21" y="143"/>
                  </a:lnTo>
                  <a:lnTo>
                    <a:pt x="16" y="142"/>
                  </a:lnTo>
                  <a:lnTo>
                    <a:pt x="10" y="141"/>
                  </a:lnTo>
                  <a:lnTo>
                    <a:pt x="6" y="141"/>
                  </a:lnTo>
                  <a:lnTo>
                    <a:pt x="0" y="139"/>
                  </a:lnTo>
                  <a:lnTo>
                    <a:pt x="1" y="134"/>
                  </a:lnTo>
                  <a:lnTo>
                    <a:pt x="2" y="128"/>
                  </a:lnTo>
                  <a:lnTo>
                    <a:pt x="2" y="122"/>
                  </a:lnTo>
                  <a:lnTo>
                    <a:pt x="3" y="116"/>
                  </a:lnTo>
                  <a:lnTo>
                    <a:pt x="8" y="115"/>
                  </a:lnTo>
                  <a:lnTo>
                    <a:pt x="12" y="114"/>
                  </a:lnTo>
                  <a:lnTo>
                    <a:pt x="16" y="113"/>
                  </a:lnTo>
                  <a:lnTo>
                    <a:pt x="21" y="112"/>
                  </a:lnTo>
                  <a:lnTo>
                    <a:pt x="17" y="108"/>
                  </a:lnTo>
                  <a:lnTo>
                    <a:pt x="14" y="104"/>
                  </a:lnTo>
                  <a:lnTo>
                    <a:pt x="10" y="100"/>
                  </a:lnTo>
                  <a:lnTo>
                    <a:pt x="7" y="97"/>
                  </a:lnTo>
                  <a:lnTo>
                    <a:pt x="7" y="93"/>
                  </a:lnTo>
                  <a:lnTo>
                    <a:pt x="7" y="90"/>
                  </a:lnTo>
                  <a:lnTo>
                    <a:pt x="6" y="86"/>
                  </a:lnTo>
                  <a:lnTo>
                    <a:pt x="6" y="83"/>
                  </a:lnTo>
                  <a:lnTo>
                    <a:pt x="10" y="81"/>
                  </a:lnTo>
                  <a:lnTo>
                    <a:pt x="16" y="80"/>
                  </a:lnTo>
                  <a:lnTo>
                    <a:pt x="21" y="77"/>
                  </a:lnTo>
                  <a:lnTo>
                    <a:pt x="25" y="75"/>
                  </a:lnTo>
                  <a:lnTo>
                    <a:pt x="25" y="73"/>
                  </a:lnTo>
                  <a:lnTo>
                    <a:pt x="25" y="69"/>
                  </a:lnTo>
                  <a:lnTo>
                    <a:pt x="25" y="66"/>
                  </a:lnTo>
                  <a:lnTo>
                    <a:pt x="25" y="62"/>
                  </a:lnTo>
                  <a:lnTo>
                    <a:pt x="21" y="60"/>
                  </a:lnTo>
                  <a:lnTo>
                    <a:pt x="17" y="58"/>
                  </a:lnTo>
                  <a:lnTo>
                    <a:pt x="14" y="55"/>
                  </a:lnTo>
                  <a:lnTo>
                    <a:pt x="10" y="53"/>
                  </a:lnTo>
                  <a:lnTo>
                    <a:pt x="11" y="45"/>
                  </a:lnTo>
                  <a:lnTo>
                    <a:pt x="12" y="38"/>
                  </a:lnTo>
                  <a:lnTo>
                    <a:pt x="12" y="30"/>
                  </a:lnTo>
                  <a:lnTo>
                    <a:pt x="14" y="23"/>
                  </a:lnTo>
                  <a:lnTo>
                    <a:pt x="11" y="17"/>
                  </a:lnTo>
                  <a:lnTo>
                    <a:pt x="10" y="12"/>
                  </a:lnTo>
                  <a:lnTo>
                    <a:pt x="8" y="6"/>
                  </a:lnTo>
                  <a:lnTo>
                    <a:pt x="6" y="0"/>
                  </a:lnTo>
                  <a:close/>
                </a:path>
              </a:pathLst>
            </a:custGeom>
            <a:solidFill>
              <a:srgbClr val="4F51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25" name="Freeform 250"/>
            <p:cNvSpPr>
              <a:spLocks noChangeAspect="1"/>
            </p:cNvSpPr>
            <p:nvPr/>
          </p:nvSpPr>
          <p:spPr bwMode="auto">
            <a:xfrm>
              <a:off x="2754" y="2708"/>
              <a:ext cx="141" cy="125"/>
            </a:xfrm>
            <a:custGeom>
              <a:avLst/>
              <a:gdLst>
                <a:gd name="T0" fmla="*/ 5 w 283"/>
                <a:gd name="T1" fmla="*/ 1 h 250"/>
                <a:gd name="T2" fmla="*/ 11 w 283"/>
                <a:gd name="T3" fmla="*/ 2 h 250"/>
                <a:gd name="T4" fmla="*/ 18 w 283"/>
                <a:gd name="T5" fmla="*/ 3 h 250"/>
                <a:gd name="T6" fmla="*/ 24 w 283"/>
                <a:gd name="T7" fmla="*/ 4 h 250"/>
                <a:gd name="T8" fmla="*/ 31 w 283"/>
                <a:gd name="T9" fmla="*/ 4 h 250"/>
                <a:gd name="T10" fmla="*/ 35 w 283"/>
                <a:gd name="T11" fmla="*/ 5 h 250"/>
                <a:gd name="T12" fmla="*/ 34 w 283"/>
                <a:gd name="T13" fmla="*/ 7 h 250"/>
                <a:gd name="T14" fmla="*/ 33 w 283"/>
                <a:gd name="T15" fmla="*/ 10 h 250"/>
                <a:gd name="T16" fmla="*/ 32 w 283"/>
                <a:gd name="T17" fmla="*/ 11 h 250"/>
                <a:gd name="T18" fmla="*/ 31 w 283"/>
                <a:gd name="T19" fmla="*/ 12 h 250"/>
                <a:gd name="T20" fmla="*/ 31 w 283"/>
                <a:gd name="T21" fmla="*/ 13 h 250"/>
                <a:gd name="T22" fmla="*/ 32 w 283"/>
                <a:gd name="T23" fmla="*/ 14 h 250"/>
                <a:gd name="T24" fmla="*/ 32 w 283"/>
                <a:gd name="T25" fmla="*/ 15 h 250"/>
                <a:gd name="T26" fmla="*/ 32 w 283"/>
                <a:gd name="T27" fmla="*/ 17 h 250"/>
                <a:gd name="T28" fmla="*/ 31 w 283"/>
                <a:gd name="T29" fmla="*/ 17 h 250"/>
                <a:gd name="T30" fmla="*/ 31 w 283"/>
                <a:gd name="T31" fmla="*/ 18 h 250"/>
                <a:gd name="T32" fmla="*/ 32 w 283"/>
                <a:gd name="T33" fmla="*/ 20 h 250"/>
                <a:gd name="T34" fmla="*/ 31 w 283"/>
                <a:gd name="T35" fmla="*/ 21 h 250"/>
                <a:gd name="T36" fmla="*/ 30 w 283"/>
                <a:gd name="T37" fmla="*/ 22 h 250"/>
                <a:gd name="T38" fmla="*/ 31 w 283"/>
                <a:gd name="T39" fmla="*/ 23 h 250"/>
                <a:gd name="T40" fmla="*/ 31 w 283"/>
                <a:gd name="T41" fmla="*/ 24 h 250"/>
                <a:gd name="T42" fmla="*/ 31 w 283"/>
                <a:gd name="T43" fmla="*/ 26 h 250"/>
                <a:gd name="T44" fmla="*/ 30 w 283"/>
                <a:gd name="T45" fmla="*/ 27 h 250"/>
                <a:gd name="T46" fmla="*/ 29 w 283"/>
                <a:gd name="T47" fmla="*/ 29 h 250"/>
                <a:gd name="T48" fmla="*/ 28 w 283"/>
                <a:gd name="T49" fmla="*/ 30 h 250"/>
                <a:gd name="T50" fmla="*/ 26 w 283"/>
                <a:gd name="T51" fmla="*/ 31 h 250"/>
                <a:gd name="T52" fmla="*/ 22 w 283"/>
                <a:gd name="T53" fmla="*/ 32 h 250"/>
                <a:gd name="T54" fmla="*/ 16 w 283"/>
                <a:gd name="T55" fmla="*/ 31 h 250"/>
                <a:gd name="T56" fmla="*/ 11 w 283"/>
                <a:gd name="T57" fmla="*/ 31 h 250"/>
                <a:gd name="T58" fmla="*/ 5 w 283"/>
                <a:gd name="T59" fmla="*/ 29 h 250"/>
                <a:gd name="T60" fmla="*/ 2 w 283"/>
                <a:gd name="T61" fmla="*/ 28 h 250"/>
                <a:gd name="T62" fmla="*/ 1 w 283"/>
                <a:gd name="T63" fmla="*/ 24 h 250"/>
                <a:gd name="T64" fmla="*/ 1 w 283"/>
                <a:gd name="T65" fmla="*/ 22 h 250"/>
                <a:gd name="T66" fmla="*/ 0 w 283"/>
                <a:gd name="T67" fmla="*/ 21 h 250"/>
                <a:gd name="T68" fmla="*/ 0 w 283"/>
                <a:gd name="T69" fmla="*/ 19 h 250"/>
                <a:gd name="T70" fmla="*/ 1 w 283"/>
                <a:gd name="T71" fmla="*/ 18 h 250"/>
                <a:gd name="T72" fmla="*/ 1 w 283"/>
                <a:gd name="T73" fmla="*/ 18 h 250"/>
                <a:gd name="T74" fmla="*/ 0 w 283"/>
                <a:gd name="T75" fmla="*/ 17 h 250"/>
                <a:gd name="T76" fmla="*/ 0 w 283"/>
                <a:gd name="T77" fmla="*/ 15 h 250"/>
                <a:gd name="T78" fmla="*/ 1 w 283"/>
                <a:gd name="T79" fmla="*/ 15 h 250"/>
                <a:gd name="T80" fmla="*/ 1 w 283"/>
                <a:gd name="T81" fmla="*/ 13 h 250"/>
                <a:gd name="T82" fmla="*/ 0 w 283"/>
                <a:gd name="T83" fmla="*/ 12 h 250"/>
                <a:gd name="T84" fmla="*/ 0 w 283"/>
                <a:gd name="T85" fmla="*/ 11 h 250"/>
                <a:gd name="T86" fmla="*/ 2 w 283"/>
                <a:gd name="T87" fmla="*/ 10 h 250"/>
                <a:gd name="T88" fmla="*/ 2 w 283"/>
                <a:gd name="T89" fmla="*/ 9 h 250"/>
                <a:gd name="T90" fmla="*/ 2 w 283"/>
                <a:gd name="T91" fmla="*/ 8 h 250"/>
                <a:gd name="T92" fmla="*/ 1 w 283"/>
                <a:gd name="T93" fmla="*/ 7 h 250"/>
                <a:gd name="T94" fmla="*/ 1 w 283"/>
                <a:gd name="T95" fmla="*/ 4 h 250"/>
                <a:gd name="T96" fmla="*/ 1 w 283"/>
                <a:gd name="T97" fmla="*/ 2 h 2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3" h="250">
                  <a:moveTo>
                    <a:pt x="7" y="0"/>
                  </a:moveTo>
                  <a:lnTo>
                    <a:pt x="24" y="3"/>
                  </a:lnTo>
                  <a:lnTo>
                    <a:pt x="42" y="5"/>
                  </a:lnTo>
                  <a:lnTo>
                    <a:pt x="59" y="7"/>
                  </a:lnTo>
                  <a:lnTo>
                    <a:pt x="76" y="10"/>
                  </a:lnTo>
                  <a:lnTo>
                    <a:pt x="94" y="12"/>
                  </a:lnTo>
                  <a:lnTo>
                    <a:pt x="111" y="14"/>
                  </a:lnTo>
                  <a:lnTo>
                    <a:pt x="128" y="16"/>
                  </a:lnTo>
                  <a:lnTo>
                    <a:pt x="145" y="19"/>
                  </a:lnTo>
                  <a:lnTo>
                    <a:pt x="162" y="21"/>
                  </a:lnTo>
                  <a:lnTo>
                    <a:pt x="179" y="23"/>
                  </a:lnTo>
                  <a:lnTo>
                    <a:pt x="196" y="26"/>
                  </a:lnTo>
                  <a:lnTo>
                    <a:pt x="213" y="27"/>
                  </a:lnTo>
                  <a:lnTo>
                    <a:pt x="231" y="29"/>
                  </a:lnTo>
                  <a:lnTo>
                    <a:pt x="248" y="31"/>
                  </a:lnTo>
                  <a:lnTo>
                    <a:pt x="265" y="34"/>
                  </a:lnTo>
                  <a:lnTo>
                    <a:pt x="283" y="36"/>
                  </a:lnTo>
                  <a:lnTo>
                    <a:pt x="280" y="39"/>
                  </a:lnTo>
                  <a:lnTo>
                    <a:pt x="278" y="43"/>
                  </a:lnTo>
                  <a:lnTo>
                    <a:pt x="274" y="48"/>
                  </a:lnTo>
                  <a:lnTo>
                    <a:pt x="272" y="51"/>
                  </a:lnTo>
                  <a:lnTo>
                    <a:pt x="271" y="59"/>
                  </a:lnTo>
                  <a:lnTo>
                    <a:pt x="269" y="67"/>
                  </a:lnTo>
                  <a:lnTo>
                    <a:pt x="268" y="75"/>
                  </a:lnTo>
                  <a:lnTo>
                    <a:pt x="265" y="83"/>
                  </a:lnTo>
                  <a:lnTo>
                    <a:pt x="262" y="84"/>
                  </a:lnTo>
                  <a:lnTo>
                    <a:pt x="258" y="87"/>
                  </a:lnTo>
                  <a:lnTo>
                    <a:pt x="255" y="88"/>
                  </a:lnTo>
                  <a:lnTo>
                    <a:pt x="250" y="89"/>
                  </a:lnTo>
                  <a:lnTo>
                    <a:pt x="250" y="94"/>
                  </a:lnTo>
                  <a:lnTo>
                    <a:pt x="250" y="97"/>
                  </a:lnTo>
                  <a:lnTo>
                    <a:pt x="249" y="101"/>
                  </a:lnTo>
                  <a:lnTo>
                    <a:pt x="249" y="104"/>
                  </a:lnTo>
                  <a:lnTo>
                    <a:pt x="253" y="104"/>
                  </a:lnTo>
                  <a:lnTo>
                    <a:pt x="257" y="104"/>
                  </a:lnTo>
                  <a:lnTo>
                    <a:pt x="261" y="105"/>
                  </a:lnTo>
                  <a:lnTo>
                    <a:pt x="264" y="105"/>
                  </a:lnTo>
                  <a:lnTo>
                    <a:pt x="263" y="111"/>
                  </a:lnTo>
                  <a:lnTo>
                    <a:pt x="262" y="117"/>
                  </a:lnTo>
                  <a:lnTo>
                    <a:pt x="261" y="122"/>
                  </a:lnTo>
                  <a:lnTo>
                    <a:pt x="260" y="128"/>
                  </a:lnTo>
                  <a:lnTo>
                    <a:pt x="257" y="129"/>
                  </a:lnTo>
                  <a:lnTo>
                    <a:pt x="254" y="129"/>
                  </a:lnTo>
                  <a:lnTo>
                    <a:pt x="251" y="131"/>
                  </a:lnTo>
                  <a:lnTo>
                    <a:pt x="248" y="132"/>
                  </a:lnTo>
                  <a:lnTo>
                    <a:pt x="250" y="135"/>
                  </a:lnTo>
                  <a:lnTo>
                    <a:pt x="253" y="139"/>
                  </a:lnTo>
                  <a:lnTo>
                    <a:pt x="254" y="142"/>
                  </a:lnTo>
                  <a:lnTo>
                    <a:pt x="256" y="145"/>
                  </a:lnTo>
                  <a:lnTo>
                    <a:pt x="256" y="150"/>
                  </a:lnTo>
                  <a:lnTo>
                    <a:pt x="256" y="154"/>
                  </a:lnTo>
                  <a:lnTo>
                    <a:pt x="255" y="158"/>
                  </a:lnTo>
                  <a:lnTo>
                    <a:pt x="255" y="163"/>
                  </a:lnTo>
                  <a:lnTo>
                    <a:pt x="253" y="165"/>
                  </a:lnTo>
                  <a:lnTo>
                    <a:pt x="250" y="166"/>
                  </a:lnTo>
                  <a:lnTo>
                    <a:pt x="247" y="169"/>
                  </a:lnTo>
                  <a:lnTo>
                    <a:pt x="245" y="171"/>
                  </a:lnTo>
                  <a:lnTo>
                    <a:pt x="247" y="174"/>
                  </a:lnTo>
                  <a:lnTo>
                    <a:pt x="250" y="178"/>
                  </a:lnTo>
                  <a:lnTo>
                    <a:pt x="253" y="181"/>
                  </a:lnTo>
                  <a:lnTo>
                    <a:pt x="255" y="184"/>
                  </a:lnTo>
                  <a:lnTo>
                    <a:pt x="254" y="188"/>
                  </a:lnTo>
                  <a:lnTo>
                    <a:pt x="253" y="192"/>
                  </a:lnTo>
                  <a:lnTo>
                    <a:pt x="251" y="195"/>
                  </a:lnTo>
                  <a:lnTo>
                    <a:pt x="250" y="200"/>
                  </a:lnTo>
                  <a:lnTo>
                    <a:pt x="248" y="202"/>
                  </a:lnTo>
                  <a:lnTo>
                    <a:pt x="246" y="205"/>
                  </a:lnTo>
                  <a:lnTo>
                    <a:pt x="245" y="208"/>
                  </a:lnTo>
                  <a:lnTo>
                    <a:pt x="242" y="211"/>
                  </a:lnTo>
                  <a:lnTo>
                    <a:pt x="240" y="216"/>
                  </a:lnTo>
                  <a:lnTo>
                    <a:pt x="239" y="220"/>
                  </a:lnTo>
                  <a:lnTo>
                    <a:pt x="236" y="225"/>
                  </a:lnTo>
                  <a:lnTo>
                    <a:pt x="234" y="230"/>
                  </a:lnTo>
                  <a:lnTo>
                    <a:pt x="231" y="233"/>
                  </a:lnTo>
                  <a:lnTo>
                    <a:pt x="228" y="237"/>
                  </a:lnTo>
                  <a:lnTo>
                    <a:pt x="225" y="240"/>
                  </a:lnTo>
                  <a:lnTo>
                    <a:pt x="221" y="243"/>
                  </a:lnTo>
                  <a:lnTo>
                    <a:pt x="213" y="246"/>
                  </a:lnTo>
                  <a:lnTo>
                    <a:pt x="204" y="248"/>
                  </a:lnTo>
                  <a:lnTo>
                    <a:pt x="193" y="249"/>
                  </a:lnTo>
                  <a:lnTo>
                    <a:pt x="179" y="250"/>
                  </a:lnTo>
                  <a:lnTo>
                    <a:pt x="165" y="250"/>
                  </a:lnTo>
                  <a:lnTo>
                    <a:pt x="150" y="249"/>
                  </a:lnTo>
                  <a:lnTo>
                    <a:pt x="135" y="248"/>
                  </a:lnTo>
                  <a:lnTo>
                    <a:pt x="119" y="247"/>
                  </a:lnTo>
                  <a:lnTo>
                    <a:pt x="103" y="245"/>
                  </a:lnTo>
                  <a:lnTo>
                    <a:pt x="88" y="242"/>
                  </a:lnTo>
                  <a:lnTo>
                    <a:pt x="73" y="239"/>
                  </a:lnTo>
                  <a:lnTo>
                    <a:pt x="59" y="235"/>
                  </a:lnTo>
                  <a:lnTo>
                    <a:pt x="45" y="231"/>
                  </a:lnTo>
                  <a:lnTo>
                    <a:pt x="35" y="227"/>
                  </a:lnTo>
                  <a:lnTo>
                    <a:pt x="24" y="223"/>
                  </a:lnTo>
                  <a:lnTo>
                    <a:pt x="18" y="218"/>
                  </a:lnTo>
                  <a:lnTo>
                    <a:pt x="14" y="208"/>
                  </a:lnTo>
                  <a:lnTo>
                    <a:pt x="13" y="196"/>
                  </a:lnTo>
                  <a:lnTo>
                    <a:pt x="12" y="185"/>
                  </a:lnTo>
                  <a:lnTo>
                    <a:pt x="13" y="174"/>
                  </a:lnTo>
                  <a:lnTo>
                    <a:pt x="11" y="172"/>
                  </a:lnTo>
                  <a:lnTo>
                    <a:pt x="8" y="170"/>
                  </a:lnTo>
                  <a:lnTo>
                    <a:pt x="6" y="167"/>
                  </a:lnTo>
                  <a:lnTo>
                    <a:pt x="4" y="165"/>
                  </a:lnTo>
                  <a:lnTo>
                    <a:pt x="4" y="162"/>
                  </a:lnTo>
                  <a:lnTo>
                    <a:pt x="4" y="158"/>
                  </a:lnTo>
                  <a:lnTo>
                    <a:pt x="4" y="155"/>
                  </a:lnTo>
                  <a:lnTo>
                    <a:pt x="3" y="150"/>
                  </a:lnTo>
                  <a:lnTo>
                    <a:pt x="7" y="148"/>
                  </a:lnTo>
                  <a:lnTo>
                    <a:pt x="11" y="147"/>
                  </a:lnTo>
                  <a:lnTo>
                    <a:pt x="15" y="144"/>
                  </a:lnTo>
                  <a:lnTo>
                    <a:pt x="19" y="142"/>
                  </a:lnTo>
                  <a:lnTo>
                    <a:pt x="14" y="142"/>
                  </a:lnTo>
                  <a:lnTo>
                    <a:pt x="10" y="141"/>
                  </a:lnTo>
                  <a:lnTo>
                    <a:pt x="5" y="141"/>
                  </a:lnTo>
                  <a:lnTo>
                    <a:pt x="0" y="140"/>
                  </a:lnTo>
                  <a:lnTo>
                    <a:pt x="1" y="134"/>
                  </a:lnTo>
                  <a:lnTo>
                    <a:pt x="3" y="127"/>
                  </a:lnTo>
                  <a:lnTo>
                    <a:pt x="3" y="121"/>
                  </a:lnTo>
                  <a:lnTo>
                    <a:pt x="4" y="116"/>
                  </a:lnTo>
                  <a:lnTo>
                    <a:pt x="7" y="114"/>
                  </a:lnTo>
                  <a:lnTo>
                    <a:pt x="12" y="113"/>
                  </a:lnTo>
                  <a:lnTo>
                    <a:pt x="15" y="113"/>
                  </a:lnTo>
                  <a:lnTo>
                    <a:pt x="19" y="112"/>
                  </a:lnTo>
                  <a:lnTo>
                    <a:pt x="16" y="109"/>
                  </a:lnTo>
                  <a:lnTo>
                    <a:pt x="13" y="104"/>
                  </a:lnTo>
                  <a:lnTo>
                    <a:pt x="10" y="101"/>
                  </a:lnTo>
                  <a:lnTo>
                    <a:pt x="7" y="97"/>
                  </a:lnTo>
                  <a:lnTo>
                    <a:pt x="6" y="94"/>
                  </a:lnTo>
                  <a:lnTo>
                    <a:pt x="6" y="90"/>
                  </a:lnTo>
                  <a:lnTo>
                    <a:pt x="6" y="87"/>
                  </a:lnTo>
                  <a:lnTo>
                    <a:pt x="6" y="83"/>
                  </a:lnTo>
                  <a:lnTo>
                    <a:pt x="11" y="81"/>
                  </a:lnTo>
                  <a:lnTo>
                    <a:pt x="15" y="79"/>
                  </a:lnTo>
                  <a:lnTo>
                    <a:pt x="19" y="78"/>
                  </a:lnTo>
                  <a:lnTo>
                    <a:pt x="23" y="75"/>
                  </a:lnTo>
                  <a:lnTo>
                    <a:pt x="23" y="73"/>
                  </a:lnTo>
                  <a:lnTo>
                    <a:pt x="23" y="69"/>
                  </a:lnTo>
                  <a:lnTo>
                    <a:pt x="23" y="66"/>
                  </a:lnTo>
                  <a:lnTo>
                    <a:pt x="23" y="63"/>
                  </a:lnTo>
                  <a:lnTo>
                    <a:pt x="20" y="60"/>
                  </a:lnTo>
                  <a:lnTo>
                    <a:pt x="16" y="58"/>
                  </a:lnTo>
                  <a:lnTo>
                    <a:pt x="13" y="56"/>
                  </a:lnTo>
                  <a:lnTo>
                    <a:pt x="10" y="53"/>
                  </a:lnTo>
                  <a:lnTo>
                    <a:pt x="11" y="45"/>
                  </a:lnTo>
                  <a:lnTo>
                    <a:pt x="12" y="38"/>
                  </a:lnTo>
                  <a:lnTo>
                    <a:pt x="13" y="31"/>
                  </a:lnTo>
                  <a:lnTo>
                    <a:pt x="14" y="25"/>
                  </a:lnTo>
                  <a:lnTo>
                    <a:pt x="13" y="19"/>
                  </a:lnTo>
                  <a:lnTo>
                    <a:pt x="11" y="12"/>
                  </a:lnTo>
                  <a:lnTo>
                    <a:pt x="10" y="6"/>
                  </a:lnTo>
                  <a:lnTo>
                    <a:pt x="7" y="0"/>
                  </a:lnTo>
                  <a:close/>
                </a:path>
              </a:pathLst>
            </a:custGeom>
            <a:solidFill>
              <a:srgbClr val="59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26" name="Freeform 251"/>
            <p:cNvSpPr>
              <a:spLocks noChangeAspect="1"/>
            </p:cNvSpPr>
            <p:nvPr/>
          </p:nvSpPr>
          <p:spPr bwMode="auto">
            <a:xfrm>
              <a:off x="2759" y="2709"/>
              <a:ext cx="130" cy="124"/>
            </a:xfrm>
            <a:custGeom>
              <a:avLst/>
              <a:gdLst>
                <a:gd name="T0" fmla="*/ 5 w 260"/>
                <a:gd name="T1" fmla="*/ 1 h 246"/>
                <a:gd name="T2" fmla="*/ 11 w 260"/>
                <a:gd name="T3" fmla="*/ 2 h 246"/>
                <a:gd name="T4" fmla="*/ 17 w 260"/>
                <a:gd name="T5" fmla="*/ 2 h 246"/>
                <a:gd name="T6" fmla="*/ 23 w 260"/>
                <a:gd name="T7" fmla="*/ 3 h 246"/>
                <a:gd name="T8" fmla="*/ 29 w 260"/>
                <a:gd name="T9" fmla="*/ 4 h 246"/>
                <a:gd name="T10" fmla="*/ 33 w 260"/>
                <a:gd name="T11" fmla="*/ 5 h 246"/>
                <a:gd name="T12" fmla="*/ 32 w 260"/>
                <a:gd name="T13" fmla="*/ 6 h 246"/>
                <a:gd name="T14" fmla="*/ 31 w 260"/>
                <a:gd name="T15" fmla="*/ 9 h 246"/>
                <a:gd name="T16" fmla="*/ 30 w 260"/>
                <a:gd name="T17" fmla="*/ 11 h 246"/>
                <a:gd name="T18" fmla="*/ 29 w 260"/>
                <a:gd name="T19" fmla="*/ 11 h 246"/>
                <a:gd name="T20" fmla="*/ 29 w 260"/>
                <a:gd name="T21" fmla="*/ 13 h 246"/>
                <a:gd name="T22" fmla="*/ 30 w 260"/>
                <a:gd name="T23" fmla="*/ 13 h 246"/>
                <a:gd name="T24" fmla="*/ 30 w 260"/>
                <a:gd name="T25" fmla="*/ 15 h 246"/>
                <a:gd name="T26" fmla="*/ 30 w 260"/>
                <a:gd name="T27" fmla="*/ 16 h 246"/>
                <a:gd name="T28" fmla="*/ 29 w 260"/>
                <a:gd name="T29" fmla="*/ 16 h 246"/>
                <a:gd name="T30" fmla="*/ 30 w 260"/>
                <a:gd name="T31" fmla="*/ 18 h 246"/>
                <a:gd name="T32" fmla="*/ 30 w 260"/>
                <a:gd name="T33" fmla="*/ 19 h 246"/>
                <a:gd name="T34" fmla="*/ 29 w 260"/>
                <a:gd name="T35" fmla="*/ 21 h 246"/>
                <a:gd name="T36" fmla="*/ 28 w 260"/>
                <a:gd name="T37" fmla="*/ 21 h 246"/>
                <a:gd name="T38" fmla="*/ 29 w 260"/>
                <a:gd name="T39" fmla="*/ 23 h 246"/>
                <a:gd name="T40" fmla="*/ 29 w 260"/>
                <a:gd name="T41" fmla="*/ 24 h 246"/>
                <a:gd name="T42" fmla="*/ 29 w 260"/>
                <a:gd name="T43" fmla="*/ 25 h 246"/>
                <a:gd name="T44" fmla="*/ 28 w 260"/>
                <a:gd name="T45" fmla="*/ 26 h 246"/>
                <a:gd name="T46" fmla="*/ 27 w 260"/>
                <a:gd name="T47" fmla="*/ 28 h 246"/>
                <a:gd name="T48" fmla="*/ 26 w 260"/>
                <a:gd name="T49" fmla="*/ 29 h 246"/>
                <a:gd name="T50" fmla="*/ 25 w 260"/>
                <a:gd name="T51" fmla="*/ 31 h 246"/>
                <a:gd name="T52" fmla="*/ 21 w 260"/>
                <a:gd name="T53" fmla="*/ 32 h 246"/>
                <a:gd name="T54" fmla="*/ 16 w 260"/>
                <a:gd name="T55" fmla="*/ 31 h 246"/>
                <a:gd name="T56" fmla="*/ 10 w 260"/>
                <a:gd name="T57" fmla="*/ 30 h 246"/>
                <a:gd name="T58" fmla="*/ 5 w 260"/>
                <a:gd name="T59" fmla="*/ 29 h 246"/>
                <a:gd name="T60" fmla="*/ 2 w 260"/>
                <a:gd name="T61" fmla="*/ 27 h 246"/>
                <a:gd name="T62" fmla="*/ 2 w 260"/>
                <a:gd name="T63" fmla="*/ 23 h 246"/>
                <a:gd name="T64" fmla="*/ 1 w 260"/>
                <a:gd name="T65" fmla="*/ 21 h 246"/>
                <a:gd name="T66" fmla="*/ 1 w 260"/>
                <a:gd name="T67" fmla="*/ 21 h 246"/>
                <a:gd name="T68" fmla="*/ 1 w 260"/>
                <a:gd name="T69" fmla="*/ 19 h 246"/>
                <a:gd name="T70" fmla="*/ 2 w 260"/>
                <a:gd name="T71" fmla="*/ 18 h 246"/>
                <a:gd name="T72" fmla="*/ 2 w 260"/>
                <a:gd name="T73" fmla="*/ 18 h 246"/>
                <a:gd name="T74" fmla="*/ 1 w 260"/>
                <a:gd name="T75" fmla="*/ 17 h 246"/>
                <a:gd name="T76" fmla="*/ 1 w 260"/>
                <a:gd name="T77" fmla="*/ 15 h 246"/>
                <a:gd name="T78" fmla="*/ 2 w 260"/>
                <a:gd name="T79" fmla="*/ 14 h 246"/>
                <a:gd name="T80" fmla="*/ 2 w 260"/>
                <a:gd name="T81" fmla="*/ 13 h 246"/>
                <a:gd name="T82" fmla="*/ 1 w 260"/>
                <a:gd name="T83" fmla="*/ 12 h 246"/>
                <a:gd name="T84" fmla="*/ 1 w 260"/>
                <a:gd name="T85" fmla="*/ 11 h 246"/>
                <a:gd name="T86" fmla="*/ 3 w 260"/>
                <a:gd name="T87" fmla="*/ 10 h 246"/>
                <a:gd name="T88" fmla="*/ 3 w 260"/>
                <a:gd name="T89" fmla="*/ 9 h 246"/>
                <a:gd name="T90" fmla="*/ 3 w 260"/>
                <a:gd name="T91" fmla="*/ 8 h 246"/>
                <a:gd name="T92" fmla="*/ 2 w 260"/>
                <a:gd name="T93" fmla="*/ 7 h 246"/>
                <a:gd name="T94" fmla="*/ 2 w 260"/>
                <a:gd name="T95" fmla="*/ 4 h 246"/>
                <a:gd name="T96" fmla="*/ 2 w 260"/>
                <a:gd name="T97" fmla="*/ 2 h 2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0" h="246">
                  <a:moveTo>
                    <a:pt x="8" y="0"/>
                  </a:moveTo>
                  <a:lnTo>
                    <a:pt x="24" y="2"/>
                  </a:lnTo>
                  <a:lnTo>
                    <a:pt x="39" y="3"/>
                  </a:lnTo>
                  <a:lnTo>
                    <a:pt x="55" y="6"/>
                  </a:lnTo>
                  <a:lnTo>
                    <a:pt x="71" y="8"/>
                  </a:lnTo>
                  <a:lnTo>
                    <a:pt x="86" y="10"/>
                  </a:lnTo>
                  <a:lnTo>
                    <a:pt x="102" y="11"/>
                  </a:lnTo>
                  <a:lnTo>
                    <a:pt x="118" y="14"/>
                  </a:lnTo>
                  <a:lnTo>
                    <a:pt x="134" y="16"/>
                  </a:lnTo>
                  <a:lnTo>
                    <a:pt x="149" y="18"/>
                  </a:lnTo>
                  <a:lnTo>
                    <a:pt x="166" y="21"/>
                  </a:lnTo>
                  <a:lnTo>
                    <a:pt x="182" y="22"/>
                  </a:lnTo>
                  <a:lnTo>
                    <a:pt x="197" y="24"/>
                  </a:lnTo>
                  <a:lnTo>
                    <a:pt x="213" y="26"/>
                  </a:lnTo>
                  <a:lnTo>
                    <a:pt x="229" y="29"/>
                  </a:lnTo>
                  <a:lnTo>
                    <a:pt x="244" y="30"/>
                  </a:lnTo>
                  <a:lnTo>
                    <a:pt x="260" y="32"/>
                  </a:lnTo>
                  <a:lnTo>
                    <a:pt x="258" y="35"/>
                  </a:lnTo>
                  <a:lnTo>
                    <a:pt x="255" y="39"/>
                  </a:lnTo>
                  <a:lnTo>
                    <a:pt x="252" y="44"/>
                  </a:lnTo>
                  <a:lnTo>
                    <a:pt x="250" y="47"/>
                  </a:lnTo>
                  <a:lnTo>
                    <a:pt x="249" y="55"/>
                  </a:lnTo>
                  <a:lnTo>
                    <a:pt x="247" y="63"/>
                  </a:lnTo>
                  <a:lnTo>
                    <a:pt x="245" y="71"/>
                  </a:lnTo>
                  <a:lnTo>
                    <a:pt x="244" y="79"/>
                  </a:lnTo>
                  <a:lnTo>
                    <a:pt x="240" y="80"/>
                  </a:lnTo>
                  <a:lnTo>
                    <a:pt x="237" y="83"/>
                  </a:lnTo>
                  <a:lnTo>
                    <a:pt x="234" y="84"/>
                  </a:lnTo>
                  <a:lnTo>
                    <a:pt x="230" y="85"/>
                  </a:lnTo>
                  <a:lnTo>
                    <a:pt x="229" y="88"/>
                  </a:lnTo>
                  <a:lnTo>
                    <a:pt x="229" y="92"/>
                  </a:lnTo>
                  <a:lnTo>
                    <a:pt x="229" y="95"/>
                  </a:lnTo>
                  <a:lnTo>
                    <a:pt x="228" y="99"/>
                  </a:lnTo>
                  <a:lnTo>
                    <a:pt x="231" y="100"/>
                  </a:lnTo>
                  <a:lnTo>
                    <a:pt x="235" y="100"/>
                  </a:lnTo>
                  <a:lnTo>
                    <a:pt x="238" y="100"/>
                  </a:lnTo>
                  <a:lnTo>
                    <a:pt x="242" y="101"/>
                  </a:lnTo>
                  <a:lnTo>
                    <a:pt x="240" y="107"/>
                  </a:lnTo>
                  <a:lnTo>
                    <a:pt x="240" y="113"/>
                  </a:lnTo>
                  <a:lnTo>
                    <a:pt x="239" y="118"/>
                  </a:lnTo>
                  <a:lnTo>
                    <a:pt x="238" y="124"/>
                  </a:lnTo>
                  <a:lnTo>
                    <a:pt x="236" y="124"/>
                  </a:lnTo>
                  <a:lnTo>
                    <a:pt x="234" y="125"/>
                  </a:lnTo>
                  <a:lnTo>
                    <a:pt x="230" y="125"/>
                  </a:lnTo>
                  <a:lnTo>
                    <a:pt x="228" y="127"/>
                  </a:lnTo>
                  <a:lnTo>
                    <a:pt x="230" y="130"/>
                  </a:lnTo>
                  <a:lnTo>
                    <a:pt x="231" y="133"/>
                  </a:lnTo>
                  <a:lnTo>
                    <a:pt x="234" y="138"/>
                  </a:lnTo>
                  <a:lnTo>
                    <a:pt x="235" y="141"/>
                  </a:lnTo>
                  <a:lnTo>
                    <a:pt x="234" y="146"/>
                  </a:lnTo>
                  <a:lnTo>
                    <a:pt x="234" y="150"/>
                  </a:lnTo>
                  <a:lnTo>
                    <a:pt x="234" y="153"/>
                  </a:lnTo>
                  <a:lnTo>
                    <a:pt x="232" y="158"/>
                  </a:lnTo>
                  <a:lnTo>
                    <a:pt x="230" y="160"/>
                  </a:lnTo>
                  <a:lnTo>
                    <a:pt x="228" y="161"/>
                  </a:lnTo>
                  <a:lnTo>
                    <a:pt x="225" y="163"/>
                  </a:lnTo>
                  <a:lnTo>
                    <a:pt x="223" y="166"/>
                  </a:lnTo>
                  <a:lnTo>
                    <a:pt x="225" y="169"/>
                  </a:lnTo>
                  <a:lnTo>
                    <a:pt x="228" y="173"/>
                  </a:lnTo>
                  <a:lnTo>
                    <a:pt x="230" y="176"/>
                  </a:lnTo>
                  <a:lnTo>
                    <a:pt x="232" y="178"/>
                  </a:lnTo>
                  <a:lnTo>
                    <a:pt x="231" y="183"/>
                  </a:lnTo>
                  <a:lnTo>
                    <a:pt x="230" y="186"/>
                  </a:lnTo>
                  <a:lnTo>
                    <a:pt x="229" y="190"/>
                  </a:lnTo>
                  <a:lnTo>
                    <a:pt x="228" y="194"/>
                  </a:lnTo>
                  <a:lnTo>
                    <a:pt x="227" y="197"/>
                  </a:lnTo>
                  <a:lnTo>
                    <a:pt x="224" y="200"/>
                  </a:lnTo>
                  <a:lnTo>
                    <a:pt x="223" y="203"/>
                  </a:lnTo>
                  <a:lnTo>
                    <a:pt x="221" y="206"/>
                  </a:lnTo>
                  <a:lnTo>
                    <a:pt x="220" y="211"/>
                  </a:lnTo>
                  <a:lnTo>
                    <a:pt x="217" y="216"/>
                  </a:lnTo>
                  <a:lnTo>
                    <a:pt x="216" y="221"/>
                  </a:lnTo>
                  <a:lnTo>
                    <a:pt x="214" y="226"/>
                  </a:lnTo>
                  <a:lnTo>
                    <a:pt x="210" y="229"/>
                  </a:lnTo>
                  <a:lnTo>
                    <a:pt x="208" y="231"/>
                  </a:lnTo>
                  <a:lnTo>
                    <a:pt x="205" y="235"/>
                  </a:lnTo>
                  <a:lnTo>
                    <a:pt x="202" y="238"/>
                  </a:lnTo>
                  <a:lnTo>
                    <a:pt x="196" y="242"/>
                  </a:lnTo>
                  <a:lnTo>
                    <a:pt x="186" y="244"/>
                  </a:lnTo>
                  <a:lnTo>
                    <a:pt x="175" y="245"/>
                  </a:lnTo>
                  <a:lnTo>
                    <a:pt x="163" y="246"/>
                  </a:lnTo>
                  <a:lnTo>
                    <a:pt x="151" y="246"/>
                  </a:lnTo>
                  <a:lnTo>
                    <a:pt x="137" y="246"/>
                  </a:lnTo>
                  <a:lnTo>
                    <a:pt x="122" y="245"/>
                  </a:lnTo>
                  <a:lnTo>
                    <a:pt x="107" y="243"/>
                  </a:lnTo>
                  <a:lnTo>
                    <a:pt x="93" y="241"/>
                  </a:lnTo>
                  <a:lnTo>
                    <a:pt x="78" y="238"/>
                  </a:lnTo>
                  <a:lnTo>
                    <a:pt x="64" y="236"/>
                  </a:lnTo>
                  <a:lnTo>
                    <a:pt x="52" y="233"/>
                  </a:lnTo>
                  <a:lnTo>
                    <a:pt x="40" y="228"/>
                  </a:lnTo>
                  <a:lnTo>
                    <a:pt x="30" y="224"/>
                  </a:lnTo>
                  <a:lnTo>
                    <a:pt x="22" y="220"/>
                  </a:lnTo>
                  <a:lnTo>
                    <a:pt x="15" y="215"/>
                  </a:lnTo>
                  <a:lnTo>
                    <a:pt x="12" y="205"/>
                  </a:lnTo>
                  <a:lnTo>
                    <a:pt x="11" y="193"/>
                  </a:lnTo>
                  <a:lnTo>
                    <a:pt x="10" y="182"/>
                  </a:lnTo>
                  <a:lnTo>
                    <a:pt x="11" y="171"/>
                  </a:lnTo>
                  <a:lnTo>
                    <a:pt x="9" y="169"/>
                  </a:lnTo>
                  <a:lnTo>
                    <a:pt x="8" y="167"/>
                  </a:lnTo>
                  <a:lnTo>
                    <a:pt x="5" y="166"/>
                  </a:lnTo>
                  <a:lnTo>
                    <a:pt x="3" y="163"/>
                  </a:lnTo>
                  <a:lnTo>
                    <a:pt x="3" y="160"/>
                  </a:lnTo>
                  <a:lnTo>
                    <a:pt x="3" y="155"/>
                  </a:lnTo>
                  <a:lnTo>
                    <a:pt x="3" y="152"/>
                  </a:lnTo>
                  <a:lnTo>
                    <a:pt x="3" y="148"/>
                  </a:lnTo>
                  <a:lnTo>
                    <a:pt x="7" y="146"/>
                  </a:lnTo>
                  <a:lnTo>
                    <a:pt x="10" y="144"/>
                  </a:lnTo>
                  <a:lnTo>
                    <a:pt x="13" y="143"/>
                  </a:lnTo>
                  <a:lnTo>
                    <a:pt x="18" y="140"/>
                  </a:lnTo>
                  <a:lnTo>
                    <a:pt x="13" y="139"/>
                  </a:lnTo>
                  <a:lnTo>
                    <a:pt x="9" y="139"/>
                  </a:lnTo>
                  <a:lnTo>
                    <a:pt x="4" y="139"/>
                  </a:lnTo>
                  <a:lnTo>
                    <a:pt x="0" y="138"/>
                  </a:lnTo>
                  <a:lnTo>
                    <a:pt x="1" y="132"/>
                  </a:lnTo>
                  <a:lnTo>
                    <a:pt x="2" y="125"/>
                  </a:lnTo>
                  <a:lnTo>
                    <a:pt x="2" y="120"/>
                  </a:lnTo>
                  <a:lnTo>
                    <a:pt x="3" y="114"/>
                  </a:lnTo>
                  <a:lnTo>
                    <a:pt x="7" y="113"/>
                  </a:lnTo>
                  <a:lnTo>
                    <a:pt x="10" y="112"/>
                  </a:lnTo>
                  <a:lnTo>
                    <a:pt x="13" y="112"/>
                  </a:lnTo>
                  <a:lnTo>
                    <a:pt x="18" y="110"/>
                  </a:lnTo>
                  <a:lnTo>
                    <a:pt x="15" y="106"/>
                  </a:lnTo>
                  <a:lnTo>
                    <a:pt x="12" y="102"/>
                  </a:lnTo>
                  <a:lnTo>
                    <a:pt x="9" y="99"/>
                  </a:lnTo>
                  <a:lnTo>
                    <a:pt x="7" y="95"/>
                  </a:lnTo>
                  <a:lnTo>
                    <a:pt x="7" y="92"/>
                  </a:lnTo>
                  <a:lnTo>
                    <a:pt x="7" y="88"/>
                  </a:lnTo>
                  <a:lnTo>
                    <a:pt x="7" y="85"/>
                  </a:lnTo>
                  <a:lnTo>
                    <a:pt x="5" y="82"/>
                  </a:lnTo>
                  <a:lnTo>
                    <a:pt x="10" y="79"/>
                  </a:lnTo>
                  <a:lnTo>
                    <a:pt x="13" y="77"/>
                  </a:lnTo>
                  <a:lnTo>
                    <a:pt x="18" y="76"/>
                  </a:lnTo>
                  <a:lnTo>
                    <a:pt x="22" y="74"/>
                  </a:lnTo>
                  <a:lnTo>
                    <a:pt x="23" y="70"/>
                  </a:lnTo>
                  <a:lnTo>
                    <a:pt x="23" y="67"/>
                  </a:lnTo>
                  <a:lnTo>
                    <a:pt x="23" y="64"/>
                  </a:lnTo>
                  <a:lnTo>
                    <a:pt x="23" y="61"/>
                  </a:lnTo>
                  <a:lnTo>
                    <a:pt x="19" y="59"/>
                  </a:lnTo>
                  <a:lnTo>
                    <a:pt x="17" y="56"/>
                  </a:lnTo>
                  <a:lnTo>
                    <a:pt x="13" y="54"/>
                  </a:lnTo>
                  <a:lnTo>
                    <a:pt x="10" y="52"/>
                  </a:lnTo>
                  <a:lnTo>
                    <a:pt x="11" y="45"/>
                  </a:lnTo>
                  <a:lnTo>
                    <a:pt x="12" y="37"/>
                  </a:lnTo>
                  <a:lnTo>
                    <a:pt x="12" y="30"/>
                  </a:lnTo>
                  <a:lnTo>
                    <a:pt x="13" y="23"/>
                  </a:lnTo>
                  <a:lnTo>
                    <a:pt x="12" y="17"/>
                  </a:lnTo>
                  <a:lnTo>
                    <a:pt x="11" y="11"/>
                  </a:lnTo>
                  <a:lnTo>
                    <a:pt x="9" y="6"/>
                  </a:lnTo>
                  <a:lnTo>
                    <a:pt x="8" y="0"/>
                  </a:lnTo>
                  <a:close/>
                </a:path>
              </a:pathLst>
            </a:custGeom>
            <a:solidFill>
              <a:srgbClr val="636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27" name="Freeform 252"/>
            <p:cNvSpPr>
              <a:spLocks noChangeAspect="1"/>
            </p:cNvSpPr>
            <p:nvPr/>
          </p:nvSpPr>
          <p:spPr bwMode="auto">
            <a:xfrm>
              <a:off x="2765" y="2711"/>
              <a:ext cx="118" cy="121"/>
            </a:xfrm>
            <a:custGeom>
              <a:avLst/>
              <a:gdLst>
                <a:gd name="T0" fmla="*/ 5 w 236"/>
                <a:gd name="T1" fmla="*/ 0 h 243"/>
                <a:gd name="T2" fmla="*/ 10 w 236"/>
                <a:gd name="T3" fmla="*/ 1 h 243"/>
                <a:gd name="T4" fmla="*/ 16 w 236"/>
                <a:gd name="T5" fmla="*/ 1 h 243"/>
                <a:gd name="T6" fmla="*/ 21 w 236"/>
                <a:gd name="T7" fmla="*/ 2 h 243"/>
                <a:gd name="T8" fmla="*/ 26 w 236"/>
                <a:gd name="T9" fmla="*/ 3 h 243"/>
                <a:gd name="T10" fmla="*/ 30 w 236"/>
                <a:gd name="T11" fmla="*/ 4 h 243"/>
                <a:gd name="T12" fmla="*/ 29 w 236"/>
                <a:gd name="T13" fmla="*/ 5 h 243"/>
                <a:gd name="T14" fmla="*/ 28 w 236"/>
                <a:gd name="T15" fmla="*/ 8 h 243"/>
                <a:gd name="T16" fmla="*/ 27 w 236"/>
                <a:gd name="T17" fmla="*/ 10 h 243"/>
                <a:gd name="T18" fmla="*/ 27 w 236"/>
                <a:gd name="T19" fmla="*/ 10 h 243"/>
                <a:gd name="T20" fmla="*/ 26 w 236"/>
                <a:gd name="T21" fmla="*/ 12 h 243"/>
                <a:gd name="T22" fmla="*/ 28 w 236"/>
                <a:gd name="T23" fmla="*/ 12 h 243"/>
                <a:gd name="T24" fmla="*/ 28 w 236"/>
                <a:gd name="T25" fmla="*/ 13 h 243"/>
                <a:gd name="T26" fmla="*/ 27 w 236"/>
                <a:gd name="T27" fmla="*/ 15 h 243"/>
                <a:gd name="T28" fmla="*/ 26 w 236"/>
                <a:gd name="T29" fmla="*/ 15 h 243"/>
                <a:gd name="T30" fmla="*/ 27 w 236"/>
                <a:gd name="T31" fmla="*/ 16 h 243"/>
                <a:gd name="T32" fmla="*/ 27 w 236"/>
                <a:gd name="T33" fmla="*/ 18 h 243"/>
                <a:gd name="T34" fmla="*/ 27 w 236"/>
                <a:gd name="T35" fmla="*/ 19 h 243"/>
                <a:gd name="T36" fmla="*/ 26 w 236"/>
                <a:gd name="T37" fmla="*/ 20 h 243"/>
                <a:gd name="T38" fmla="*/ 26 w 236"/>
                <a:gd name="T39" fmla="*/ 21 h 243"/>
                <a:gd name="T40" fmla="*/ 27 w 236"/>
                <a:gd name="T41" fmla="*/ 22 h 243"/>
                <a:gd name="T42" fmla="*/ 26 w 236"/>
                <a:gd name="T43" fmla="*/ 24 h 243"/>
                <a:gd name="T44" fmla="*/ 25 w 236"/>
                <a:gd name="T45" fmla="*/ 25 h 243"/>
                <a:gd name="T46" fmla="*/ 25 w 236"/>
                <a:gd name="T47" fmla="*/ 27 h 243"/>
                <a:gd name="T48" fmla="*/ 24 w 236"/>
                <a:gd name="T49" fmla="*/ 28 h 243"/>
                <a:gd name="T50" fmla="*/ 21 w 236"/>
                <a:gd name="T51" fmla="*/ 30 h 243"/>
                <a:gd name="T52" fmla="*/ 12 w 236"/>
                <a:gd name="T53" fmla="*/ 30 h 243"/>
                <a:gd name="T54" fmla="*/ 4 w 236"/>
                <a:gd name="T55" fmla="*/ 28 h 243"/>
                <a:gd name="T56" fmla="*/ 2 w 236"/>
                <a:gd name="T57" fmla="*/ 24 h 243"/>
                <a:gd name="T58" fmla="*/ 1 w 236"/>
                <a:gd name="T59" fmla="*/ 21 h 243"/>
                <a:gd name="T60" fmla="*/ 1 w 236"/>
                <a:gd name="T61" fmla="*/ 20 h 243"/>
                <a:gd name="T62" fmla="*/ 1 w 236"/>
                <a:gd name="T63" fmla="*/ 19 h 243"/>
                <a:gd name="T64" fmla="*/ 2 w 236"/>
                <a:gd name="T65" fmla="*/ 18 h 243"/>
                <a:gd name="T66" fmla="*/ 2 w 236"/>
                <a:gd name="T67" fmla="*/ 17 h 243"/>
                <a:gd name="T68" fmla="*/ 0 w 236"/>
                <a:gd name="T69" fmla="*/ 17 h 243"/>
                <a:gd name="T70" fmla="*/ 1 w 236"/>
                <a:gd name="T71" fmla="*/ 14 h 243"/>
                <a:gd name="T72" fmla="*/ 2 w 236"/>
                <a:gd name="T73" fmla="*/ 13 h 243"/>
                <a:gd name="T74" fmla="*/ 2 w 236"/>
                <a:gd name="T75" fmla="*/ 13 h 243"/>
                <a:gd name="T76" fmla="*/ 1 w 236"/>
                <a:gd name="T77" fmla="*/ 12 h 243"/>
                <a:gd name="T78" fmla="*/ 1 w 236"/>
                <a:gd name="T79" fmla="*/ 10 h 243"/>
                <a:gd name="T80" fmla="*/ 2 w 236"/>
                <a:gd name="T81" fmla="*/ 9 h 243"/>
                <a:gd name="T82" fmla="*/ 3 w 236"/>
                <a:gd name="T83" fmla="*/ 8 h 243"/>
                <a:gd name="T84" fmla="*/ 3 w 236"/>
                <a:gd name="T85" fmla="*/ 7 h 243"/>
                <a:gd name="T86" fmla="*/ 2 w 236"/>
                <a:gd name="T87" fmla="*/ 6 h 243"/>
                <a:gd name="T88" fmla="*/ 2 w 236"/>
                <a:gd name="T89" fmla="*/ 4 h 243"/>
                <a:gd name="T90" fmla="*/ 2 w 236"/>
                <a:gd name="T91" fmla="*/ 2 h 243"/>
                <a:gd name="T92" fmla="*/ 1 w 236"/>
                <a:gd name="T93" fmla="*/ 0 h 2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6" h="243">
                  <a:moveTo>
                    <a:pt x="8" y="0"/>
                  </a:moveTo>
                  <a:lnTo>
                    <a:pt x="22" y="2"/>
                  </a:lnTo>
                  <a:lnTo>
                    <a:pt x="37" y="4"/>
                  </a:lnTo>
                  <a:lnTo>
                    <a:pt x="51" y="6"/>
                  </a:lnTo>
                  <a:lnTo>
                    <a:pt x="66" y="8"/>
                  </a:lnTo>
                  <a:lnTo>
                    <a:pt x="80" y="9"/>
                  </a:lnTo>
                  <a:lnTo>
                    <a:pt x="93" y="12"/>
                  </a:lnTo>
                  <a:lnTo>
                    <a:pt x="108" y="13"/>
                  </a:lnTo>
                  <a:lnTo>
                    <a:pt x="122" y="15"/>
                  </a:lnTo>
                  <a:lnTo>
                    <a:pt x="136" y="17"/>
                  </a:lnTo>
                  <a:lnTo>
                    <a:pt x="151" y="19"/>
                  </a:lnTo>
                  <a:lnTo>
                    <a:pt x="165" y="21"/>
                  </a:lnTo>
                  <a:lnTo>
                    <a:pt x="180" y="22"/>
                  </a:lnTo>
                  <a:lnTo>
                    <a:pt x="194" y="24"/>
                  </a:lnTo>
                  <a:lnTo>
                    <a:pt x="208" y="27"/>
                  </a:lnTo>
                  <a:lnTo>
                    <a:pt x="223" y="28"/>
                  </a:lnTo>
                  <a:lnTo>
                    <a:pt x="236" y="30"/>
                  </a:lnTo>
                  <a:lnTo>
                    <a:pt x="234" y="33"/>
                  </a:lnTo>
                  <a:lnTo>
                    <a:pt x="233" y="37"/>
                  </a:lnTo>
                  <a:lnTo>
                    <a:pt x="231" y="40"/>
                  </a:lnTo>
                  <a:lnTo>
                    <a:pt x="228" y="45"/>
                  </a:lnTo>
                  <a:lnTo>
                    <a:pt x="227" y="53"/>
                  </a:lnTo>
                  <a:lnTo>
                    <a:pt x="225" y="61"/>
                  </a:lnTo>
                  <a:lnTo>
                    <a:pt x="224" y="69"/>
                  </a:lnTo>
                  <a:lnTo>
                    <a:pt x="221" y="77"/>
                  </a:lnTo>
                  <a:lnTo>
                    <a:pt x="218" y="78"/>
                  </a:lnTo>
                  <a:lnTo>
                    <a:pt x="216" y="80"/>
                  </a:lnTo>
                  <a:lnTo>
                    <a:pt x="212" y="81"/>
                  </a:lnTo>
                  <a:lnTo>
                    <a:pt x="209" y="82"/>
                  </a:lnTo>
                  <a:lnTo>
                    <a:pt x="209" y="86"/>
                  </a:lnTo>
                  <a:lnTo>
                    <a:pt x="209" y="90"/>
                  </a:lnTo>
                  <a:lnTo>
                    <a:pt x="208" y="93"/>
                  </a:lnTo>
                  <a:lnTo>
                    <a:pt x="208" y="97"/>
                  </a:lnTo>
                  <a:lnTo>
                    <a:pt x="210" y="98"/>
                  </a:lnTo>
                  <a:lnTo>
                    <a:pt x="213" y="98"/>
                  </a:lnTo>
                  <a:lnTo>
                    <a:pt x="217" y="98"/>
                  </a:lnTo>
                  <a:lnTo>
                    <a:pt x="220" y="98"/>
                  </a:lnTo>
                  <a:lnTo>
                    <a:pt x="219" y="104"/>
                  </a:lnTo>
                  <a:lnTo>
                    <a:pt x="218" y="110"/>
                  </a:lnTo>
                  <a:lnTo>
                    <a:pt x="217" y="115"/>
                  </a:lnTo>
                  <a:lnTo>
                    <a:pt x="216" y="121"/>
                  </a:lnTo>
                  <a:lnTo>
                    <a:pt x="213" y="122"/>
                  </a:lnTo>
                  <a:lnTo>
                    <a:pt x="211" y="122"/>
                  </a:lnTo>
                  <a:lnTo>
                    <a:pt x="209" y="123"/>
                  </a:lnTo>
                  <a:lnTo>
                    <a:pt x="206" y="125"/>
                  </a:lnTo>
                  <a:lnTo>
                    <a:pt x="208" y="128"/>
                  </a:lnTo>
                  <a:lnTo>
                    <a:pt x="210" y="131"/>
                  </a:lnTo>
                  <a:lnTo>
                    <a:pt x="211" y="135"/>
                  </a:lnTo>
                  <a:lnTo>
                    <a:pt x="212" y="138"/>
                  </a:lnTo>
                  <a:lnTo>
                    <a:pt x="212" y="143"/>
                  </a:lnTo>
                  <a:lnTo>
                    <a:pt x="212" y="146"/>
                  </a:lnTo>
                  <a:lnTo>
                    <a:pt x="211" y="151"/>
                  </a:lnTo>
                  <a:lnTo>
                    <a:pt x="211" y="154"/>
                  </a:lnTo>
                  <a:lnTo>
                    <a:pt x="209" y="157"/>
                  </a:lnTo>
                  <a:lnTo>
                    <a:pt x="206" y="159"/>
                  </a:lnTo>
                  <a:lnTo>
                    <a:pt x="204" y="161"/>
                  </a:lnTo>
                  <a:lnTo>
                    <a:pt x="202" y="164"/>
                  </a:lnTo>
                  <a:lnTo>
                    <a:pt x="204" y="167"/>
                  </a:lnTo>
                  <a:lnTo>
                    <a:pt x="206" y="169"/>
                  </a:lnTo>
                  <a:lnTo>
                    <a:pt x="208" y="173"/>
                  </a:lnTo>
                  <a:lnTo>
                    <a:pt x="210" y="176"/>
                  </a:lnTo>
                  <a:lnTo>
                    <a:pt x="209" y="180"/>
                  </a:lnTo>
                  <a:lnTo>
                    <a:pt x="209" y="183"/>
                  </a:lnTo>
                  <a:lnTo>
                    <a:pt x="208" y="188"/>
                  </a:lnTo>
                  <a:lnTo>
                    <a:pt x="206" y="191"/>
                  </a:lnTo>
                  <a:lnTo>
                    <a:pt x="205" y="194"/>
                  </a:lnTo>
                  <a:lnTo>
                    <a:pt x="203" y="197"/>
                  </a:lnTo>
                  <a:lnTo>
                    <a:pt x="202" y="201"/>
                  </a:lnTo>
                  <a:lnTo>
                    <a:pt x="199" y="203"/>
                  </a:lnTo>
                  <a:lnTo>
                    <a:pt x="198" y="207"/>
                  </a:lnTo>
                  <a:lnTo>
                    <a:pt x="196" y="213"/>
                  </a:lnTo>
                  <a:lnTo>
                    <a:pt x="195" y="218"/>
                  </a:lnTo>
                  <a:lnTo>
                    <a:pt x="193" y="224"/>
                  </a:lnTo>
                  <a:lnTo>
                    <a:pt x="190" y="226"/>
                  </a:lnTo>
                  <a:lnTo>
                    <a:pt x="188" y="229"/>
                  </a:lnTo>
                  <a:lnTo>
                    <a:pt x="185" y="233"/>
                  </a:lnTo>
                  <a:lnTo>
                    <a:pt x="182" y="236"/>
                  </a:lnTo>
                  <a:lnTo>
                    <a:pt x="167" y="241"/>
                  </a:lnTo>
                  <a:lnTo>
                    <a:pt x="146" y="243"/>
                  </a:lnTo>
                  <a:lnTo>
                    <a:pt x="122" y="243"/>
                  </a:lnTo>
                  <a:lnTo>
                    <a:pt x="96" y="241"/>
                  </a:lnTo>
                  <a:lnTo>
                    <a:pt x="70" y="237"/>
                  </a:lnTo>
                  <a:lnTo>
                    <a:pt x="46" y="231"/>
                  </a:lnTo>
                  <a:lnTo>
                    <a:pt x="26" y="224"/>
                  </a:lnTo>
                  <a:lnTo>
                    <a:pt x="12" y="214"/>
                  </a:lnTo>
                  <a:lnTo>
                    <a:pt x="11" y="204"/>
                  </a:lnTo>
                  <a:lnTo>
                    <a:pt x="9" y="192"/>
                  </a:lnTo>
                  <a:lnTo>
                    <a:pt x="9" y="182"/>
                  </a:lnTo>
                  <a:lnTo>
                    <a:pt x="9" y="171"/>
                  </a:lnTo>
                  <a:lnTo>
                    <a:pt x="8" y="168"/>
                  </a:lnTo>
                  <a:lnTo>
                    <a:pt x="6" y="167"/>
                  </a:lnTo>
                  <a:lnTo>
                    <a:pt x="5" y="165"/>
                  </a:lnTo>
                  <a:lnTo>
                    <a:pt x="2" y="163"/>
                  </a:lnTo>
                  <a:lnTo>
                    <a:pt x="2" y="159"/>
                  </a:lnTo>
                  <a:lnTo>
                    <a:pt x="2" y="156"/>
                  </a:lnTo>
                  <a:lnTo>
                    <a:pt x="2" y="152"/>
                  </a:lnTo>
                  <a:lnTo>
                    <a:pt x="2" y="148"/>
                  </a:lnTo>
                  <a:lnTo>
                    <a:pt x="6" y="145"/>
                  </a:lnTo>
                  <a:lnTo>
                    <a:pt x="9" y="144"/>
                  </a:lnTo>
                  <a:lnTo>
                    <a:pt x="13" y="142"/>
                  </a:lnTo>
                  <a:lnTo>
                    <a:pt x="16" y="139"/>
                  </a:lnTo>
                  <a:lnTo>
                    <a:pt x="12" y="139"/>
                  </a:lnTo>
                  <a:lnTo>
                    <a:pt x="8" y="138"/>
                  </a:lnTo>
                  <a:lnTo>
                    <a:pt x="4" y="138"/>
                  </a:lnTo>
                  <a:lnTo>
                    <a:pt x="0" y="138"/>
                  </a:lnTo>
                  <a:lnTo>
                    <a:pt x="1" y="133"/>
                  </a:lnTo>
                  <a:lnTo>
                    <a:pt x="2" y="126"/>
                  </a:lnTo>
                  <a:lnTo>
                    <a:pt x="2" y="119"/>
                  </a:lnTo>
                  <a:lnTo>
                    <a:pt x="4" y="113"/>
                  </a:lnTo>
                  <a:lnTo>
                    <a:pt x="6" y="112"/>
                  </a:lnTo>
                  <a:lnTo>
                    <a:pt x="9" y="111"/>
                  </a:lnTo>
                  <a:lnTo>
                    <a:pt x="13" y="111"/>
                  </a:lnTo>
                  <a:lnTo>
                    <a:pt x="16" y="110"/>
                  </a:lnTo>
                  <a:lnTo>
                    <a:pt x="14" y="106"/>
                  </a:lnTo>
                  <a:lnTo>
                    <a:pt x="12" y="103"/>
                  </a:lnTo>
                  <a:lnTo>
                    <a:pt x="9" y="99"/>
                  </a:lnTo>
                  <a:lnTo>
                    <a:pt x="7" y="96"/>
                  </a:lnTo>
                  <a:lnTo>
                    <a:pt x="6" y="92"/>
                  </a:lnTo>
                  <a:lnTo>
                    <a:pt x="6" y="89"/>
                  </a:lnTo>
                  <a:lnTo>
                    <a:pt x="6" y="85"/>
                  </a:lnTo>
                  <a:lnTo>
                    <a:pt x="6" y="82"/>
                  </a:lnTo>
                  <a:lnTo>
                    <a:pt x="9" y="80"/>
                  </a:lnTo>
                  <a:lnTo>
                    <a:pt x="14" y="77"/>
                  </a:lnTo>
                  <a:lnTo>
                    <a:pt x="17" y="76"/>
                  </a:lnTo>
                  <a:lnTo>
                    <a:pt x="21" y="74"/>
                  </a:lnTo>
                  <a:lnTo>
                    <a:pt x="21" y="70"/>
                  </a:lnTo>
                  <a:lnTo>
                    <a:pt x="21" y="67"/>
                  </a:lnTo>
                  <a:lnTo>
                    <a:pt x="21" y="65"/>
                  </a:lnTo>
                  <a:lnTo>
                    <a:pt x="21" y="61"/>
                  </a:lnTo>
                  <a:lnTo>
                    <a:pt x="19" y="59"/>
                  </a:lnTo>
                  <a:lnTo>
                    <a:pt x="16" y="57"/>
                  </a:lnTo>
                  <a:lnTo>
                    <a:pt x="13" y="54"/>
                  </a:lnTo>
                  <a:lnTo>
                    <a:pt x="11" y="52"/>
                  </a:lnTo>
                  <a:lnTo>
                    <a:pt x="12" y="45"/>
                  </a:lnTo>
                  <a:lnTo>
                    <a:pt x="13" y="37"/>
                  </a:lnTo>
                  <a:lnTo>
                    <a:pt x="13" y="30"/>
                  </a:lnTo>
                  <a:lnTo>
                    <a:pt x="14" y="23"/>
                  </a:lnTo>
                  <a:lnTo>
                    <a:pt x="13" y="17"/>
                  </a:lnTo>
                  <a:lnTo>
                    <a:pt x="12" y="12"/>
                  </a:lnTo>
                  <a:lnTo>
                    <a:pt x="9" y="6"/>
                  </a:lnTo>
                  <a:lnTo>
                    <a:pt x="8" y="0"/>
                  </a:lnTo>
                  <a:close/>
                </a:path>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28" name="Freeform 253"/>
            <p:cNvSpPr>
              <a:spLocks noChangeAspect="1"/>
            </p:cNvSpPr>
            <p:nvPr/>
          </p:nvSpPr>
          <p:spPr bwMode="auto">
            <a:xfrm>
              <a:off x="2770" y="2712"/>
              <a:ext cx="107" cy="120"/>
            </a:xfrm>
            <a:custGeom>
              <a:avLst/>
              <a:gdLst>
                <a:gd name="T0" fmla="*/ 5 w 214"/>
                <a:gd name="T1" fmla="*/ 1 h 239"/>
                <a:gd name="T2" fmla="*/ 10 w 214"/>
                <a:gd name="T3" fmla="*/ 1 h 239"/>
                <a:gd name="T4" fmla="*/ 14 w 214"/>
                <a:gd name="T5" fmla="*/ 2 h 239"/>
                <a:gd name="T6" fmla="*/ 19 w 214"/>
                <a:gd name="T7" fmla="*/ 3 h 239"/>
                <a:gd name="T8" fmla="*/ 24 w 214"/>
                <a:gd name="T9" fmla="*/ 3 h 239"/>
                <a:gd name="T10" fmla="*/ 27 w 214"/>
                <a:gd name="T11" fmla="*/ 4 h 239"/>
                <a:gd name="T12" fmla="*/ 26 w 214"/>
                <a:gd name="T13" fmla="*/ 6 h 239"/>
                <a:gd name="T14" fmla="*/ 26 w 214"/>
                <a:gd name="T15" fmla="*/ 8 h 239"/>
                <a:gd name="T16" fmla="*/ 25 w 214"/>
                <a:gd name="T17" fmla="*/ 10 h 239"/>
                <a:gd name="T18" fmla="*/ 24 w 214"/>
                <a:gd name="T19" fmla="*/ 11 h 239"/>
                <a:gd name="T20" fmla="*/ 24 w 214"/>
                <a:gd name="T21" fmla="*/ 12 h 239"/>
                <a:gd name="T22" fmla="*/ 25 w 214"/>
                <a:gd name="T23" fmla="*/ 12 h 239"/>
                <a:gd name="T24" fmla="*/ 25 w 214"/>
                <a:gd name="T25" fmla="*/ 14 h 239"/>
                <a:gd name="T26" fmla="*/ 24 w 214"/>
                <a:gd name="T27" fmla="*/ 15 h 239"/>
                <a:gd name="T28" fmla="*/ 24 w 214"/>
                <a:gd name="T29" fmla="*/ 15 h 239"/>
                <a:gd name="T30" fmla="*/ 24 w 214"/>
                <a:gd name="T31" fmla="*/ 17 h 239"/>
                <a:gd name="T32" fmla="*/ 24 w 214"/>
                <a:gd name="T33" fmla="*/ 18 h 239"/>
                <a:gd name="T34" fmla="*/ 24 w 214"/>
                <a:gd name="T35" fmla="*/ 20 h 239"/>
                <a:gd name="T36" fmla="*/ 23 w 214"/>
                <a:gd name="T37" fmla="*/ 20 h 239"/>
                <a:gd name="T38" fmla="*/ 24 w 214"/>
                <a:gd name="T39" fmla="*/ 22 h 239"/>
                <a:gd name="T40" fmla="*/ 24 w 214"/>
                <a:gd name="T41" fmla="*/ 23 h 239"/>
                <a:gd name="T42" fmla="*/ 23 w 214"/>
                <a:gd name="T43" fmla="*/ 24 h 239"/>
                <a:gd name="T44" fmla="*/ 23 w 214"/>
                <a:gd name="T45" fmla="*/ 25 h 239"/>
                <a:gd name="T46" fmla="*/ 22 w 214"/>
                <a:gd name="T47" fmla="*/ 27 h 239"/>
                <a:gd name="T48" fmla="*/ 21 w 214"/>
                <a:gd name="T49" fmla="*/ 28 h 239"/>
                <a:gd name="T50" fmla="*/ 19 w 214"/>
                <a:gd name="T51" fmla="*/ 30 h 239"/>
                <a:gd name="T52" fmla="*/ 11 w 214"/>
                <a:gd name="T53" fmla="*/ 30 h 239"/>
                <a:gd name="T54" fmla="*/ 3 w 214"/>
                <a:gd name="T55" fmla="*/ 28 h 239"/>
                <a:gd name="T56" fmla="*/ 1 w 214"/>
                <a:gd name="T57" fmla="*/ 24 h 239"/>
                <a:gd name="T58" fmla="*/ 1 w 214"/>
                <a:gd name="T59" fmla="*/ 21 h 239"/>
                <a:gd name="T60" fmla="*/ 1 w 214"/>
                <a:gd name="T61" fmla="*/ 21 h 239"/>
                <a:gd name="T62" fmla="*/ 1 w 214"/>
                <a:gd name="T63" fmla="*/ 19 h 239"/>
                <a:gd name="T64" fmla="*/ 2 w 214"/>
                <a:gd name="T65" fmla="*/ 18 h 239"/>
                <a:gd name="T66" fmla="*/ 2 w 214"/>
                <a:gd name="T67" fmla="*/ 18 h 239"/>
                <a:gd name="T68" fmla="*/ 0 w 214"/>
                <a:gd name="T69" fmla="*/ 17 h 239"/>
                <a:gd name="T70" fmla="*/ 1 w 214"/>
                <a:gd name="T71" fmla="*/ 15 h 239"/>
                <a:gd name="T72" fmla="*/ 2 w 214"/>
                <a:gd name="T73" fmla="*/ 14 h 239"/>
                <a:gd name="T74" fmla="*/ 2 w 214"/>
                <a:gd name="T75" fmla="*/ 13 h 239"/>
                <a:gd name="T76" fmla="*/ 1 w 214"/>
                <a:gd name="T77" fmla="*/ 12 h 239"/>
                <a:gd name="T78" fmla="*/ 1 w 214"/>
                <a:gd name="T79" fmla="*/ 11 h 239"/>
                <a:gd name="T80" fmla="*/ 2 w 214"/>
                <a:gd name="T81" fmla="*/ 10 h 239"/>
                <a:gd name="T82" fmla="*/ 3 w 214"/>
                <a:gd name="T83" fmla="*/ 9 h 239"/>
                <a:gd name="T84" fmla="*/ 3 w 214"/>
                <a:gd name="T85" fmla="*/ 8 h 239"/>
                <a:gd name="T86" fmla="*/ 2 w 214"/>
                <a:gd name="T87" fmla="*/ 7 h 239"/>
                <a:gd name="T88" fmla="*/ 2 w 214"/>
                <a:gd name="T89" fmla="*/ 5 h 239"/>
                <a:gd name="T90" fmla="*/ 2 w 214"/>
                <a:gd name="T91" fmla="*/ 2 h 239"/>
                <a:gd name="T92" fmla="*/ 2 w 214"/>
                <a:gd name="T93" fmla="*/ 0 h 2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4" h="239">
                  <a:moveTo>
                    <a:pt x="10" y="0"/>
                  </a:moveTo>
                  <a:lnTo>
                    <a:pt x="23" y="1"/>
                  </a:lnTo>
                  <a:lnTo>
                    <a:pt x="35" y="3"/>
                  </a:lnTo>
                  <a:lnTo>
                    <a:pt x="48" y="4"/>
                  </a:lnTo>
                  <a:lnTo>
                    <a:pt x="61" y="5"/>
                  </a:lnTo>
                  <a:lnTo>
                    <a:pt x="73" y="8"/>
                  </a:lnTo>
                  <a:lnTo>
                    <a:pt x="86" y="9"/>
                  </a:lnTo>
                  <a:lnTo>
                    <a:pt x="99" y="11"/>
                  </a:lnTo>
                  <a:lnTo>
                    <a:pt x="112" y="12"/>
                  </a:lnTo>
                  <a:lnTo>
                    <a:pt x="125" y="15"/>
                  </a:lnTo>
                  <a:lnTo>
                    <a:pt x="138" y="16"/>
                  </a:lnTo>
                  <a:lnTo>
                    <a:pt x="150" y="18"/>
                  </a:lnTo>
                  <a:lnTo>
                    <a:pt x="163" y="19"/>
                  </a:lnTo>
                  <a:lnTo>
                    <a:pt x="176" y="21"/>
                  </a:lnTo>
                  <a:lnTo>
                    <a:pt x="188" y="23"/>
                  </a:lnTo>
                  <a:lnTo>
                    <a:pt x="201" y="25"/>
                  </a:lnTo>
                  <a:lnTo>
                    <a:pt x="214" y="26"/>
                  </a:lnTo>
                  <a:lnTo>
                    <a:pt x="212" y="29"/>
                  </a:lnTo>
                  <a:lnTo>
                    <a:pt x="209" y="33"/>
                  </a:lnTo>
                  <a:lnTo>
                    <a:pt x="208" y="36"/>
                  </a:lnTo>
                  <a:lnTo>
                    <a:pt x="206" y="41"/>
                  </a:lnTo>
                  <a:lnTo>
                    <a:pt x="205" y="49"/>
                  </a:lnTo>
                  <a:lnTo>
                    <a:pt x="202" y="56"/>
                  </a:lnTo>
                  <a:lnTo>
                    <a:pt x="201" y="64"/>
                  </a:lnTo>
                  <a:lnTo>
                    <a:pt x="199" y="72"/>
                  </a:lnTo>
                  <a:lnTo>
                    <a:pt x="197" y="73"/>
                  </a:lnTo>
                  <a:lnTo>
                    <a:pt x="194" y="74"/>
                  </a:lnTo>
                  <a:lnTo>
                    <a:pt x="191" y="77"/>
                  </a:lnTo>
                  <a:lnTo>
                    <a:pt x="188" y="78"/>
                  </a:lnTo>
                  <a:lnTo>
                    <a:pt x="187" y="82"/>
                  </a:lnTo>
                  <a:lnTo>
                    <a:pt x="187" y="86"/>
                  </a:lnTo>
                  <a:lnTo>
                    <a:pt x="187" y="89"/>
                  </a:lnTo>
                  <a:lnTo>
                    <a:pt x="186" y="93"/>
                  </a:lnTo>
                  <a:lnTo>
                    <a:pt x="188" y="93"/>
                  </a:lnTo>
                  <a:lnTo>
                    <a:pt x="192" y="93"/>
                  </a:lnTo>
                  <a:lnTo>
                    <a:pt x="195" y="94"/>
                  </a:lnTo>
                  <a:lnTo>
                    <a:pt x="198" y="94"/>
                  </a:lnTo>
                  <a:lnTo>
                    <a:pt x="197" y="100"/>
                  </a:lnTo>
                  <a:lnTo>
                    <a:pt x="197" y="106"/>
                  </a:lnTo>
                  <a:lnTo>
                    <a:pt x="195" y="111"/>
                  </a:lnTo>
                  <a:lnTo>
                    <a:pt x="194" y="117"/>
                  </a:lnTo>
                  <a:lnTo>
                    <a:pt x="192" y="117"/>
                  </a:lnTo>
                  <a:lnTo>
                    <a:pt x="190" y="118"/>
                  </a:lnTo>
                  <a:lnTo>
                    <a:pt x="187" y="118"/>
                  </a:lnTo>
                  <a:lnTo>
                    <a:pt x="185" y="119"/>
                  </a:lnTo>
                  <a:lnTo>
                    <a:pt x="186" y="123"/>
                  </a:lnTo>
                  <a:lnTo>
                    <a:pt x="188" y="126"/>
                  </a:lnTo>
                  <a:lnTo>
                    <a:pt x="190" y="131"/>
                  </a:lnTo>
                  <a:lnTo>
                    <a:pt x="191" y="134"/>
                  </a:lnTo>
                  <a:lnTo>
                    <a:pt x="190" y="138"/>
                  </a:lnTo>
                  <a:lnTo>
                    <a:pt x="190" y="142"/>
                  </a:lnTo>
                  <a:lnTo>
                    <a:pt x="190" y="146"/>
                  </a:lnTo>
                  <a:lnTo>
                    <a:pt x="188" y="150"/>
                  </a:lnTo>
                  <a:lnTo>
                    <a:pt x="187" y="153"/>
                  </a:lnTo>
                  <a:lnTo>
                    <a:pt x="185" y="154"/>
                  </a:lnTo>
                  <a:lnTo>
                    <a:pt x="184" y="156"/>
                  </a:lnTo>
                  <a:lnTo>
                    <a:pt x="182" y="159"/>
                  </a:lnTo>
                  <a:lnTo>
                    <a:pt x="184" y="162"/>
                  </a:lnTo>
                  <a:lnTo>
                    <a:pt x="185" y="165"/>
                  </a:lnTo>
                  <a:lnTo>
                    <a:pt x="187" y="169"/>
                  </a:lnTo>
                  <a:lnTo>
                    <a:pt x="188" y="171"/>
                  </a:lnTo>
                  <a:lnTo>
                    <a:pt x="187" y="176"/>
                  </a:lnTo>
                  <a:lnTo>
                    <a:pt x="186" y="179"/>
                  </a:lnTo>
                  <a:lnTo>
                    <a:pt x="185" y="183"/>
                  </a:lnTo>
                  <a:lnTo>
                    <a:pt x="184" y="186"/>
                  </a:lnTo>
                  <a:lnTo>
                    <a:pt x="183" y="188"/>
                  </a:lnTo>
                  <a:lnTo>
                    <a:pt x="182" y="192"/>
                  </a:lnTo>
                  <a:lnTo>
                    <a:pt x="179" y="195"/>
                  </a:lnTo>
                  <a:lnTo>
                    <a:pt x="178" y="198"/>
                  </a:lnTo>
                  <a:lnTo>
                    <a:pt x="177" y="202"/>
                  </a:lnTo>
                  <a:lnTo>
                    <a:pt x="176" y="208"/>
                  </a:lnTo>
                  <a:lnTo>
                    <a:pt x="174" y="213"/>
                  </a:lnTo>
                  <a:lnTo>
                    <a:pt x="172" y="218"/>
                  </a:lnTo>
                  <a:lnTo>
                    <a:pt x="170" y="222"/>
                  </a:lnTo>
                  <a:lnTo>
                    <a:pt x="168" y="224"/>
                  </a:lnTo>
                  <a:lnTo>
                    <a:pt x="165" y="228"/>
                  </a:lnTo>
                  <a:lnTo>
                    <a:pt x="163" y="231"/>
                  </a:lnTo>
                  <a:lnTo>
                    <a:pt x="149" y="237"/>
                  </a:lnTo>
                  <a:lnTo>
                    <a:pt x="131" y="239"/>
                  </a:lnTo>
                  <a:lnTo>
                    <a:pt x="109" y="239"/>
                  </a:lnTo>
                  <a:lnTo>
                    <a:pt x="85" y="238"/>
                  </a:lnTo>
                  <a:lnTo>
                    <a:pt x="62" y="233"/>
                  </a:lnTo>
                  <a:lnTo>
                    <a:pt x="40" y="228"/>
                  </a:lnTo>
                  <a:lnTo>
                    <a:pt x="21" y="221"/>
                  </a:lnTo>
                  <a:lnTo>
                    <a:pt x="10" y="212"/>
                  </a:lnTo>
                  <a:lnTo>
                    <a:pt x="9" y="201"/>
                  </a:lnTo>
                  <a:lnTo>
                    <a:pt x="8" y="190"/>
                  </a:lnTo>
                  <a:lnTo>
                    <a:pt x="8" y="179"/>
                  </a:lnTo>
                  <a:lnTo>
                    <a:pt x="9" y="169"/>
                  </a:lnTo>
                  <a:lnTo>
                    <a:pt x="8" y="167"/>
                  </a:lnTo>
                  <a:lnTo>
                    <a:pt x="5" y="164"/>
                  </a:lnTo>
                  <a:lnTo>
                    <a:pt x="4" y="163"/>
                  </a:lnTo>
                  <a:lnTo>
                    <a:pt x="2" y="161"/>
                  </a:lnTo>
                  <a:lnTo>
                    <a:pt x="2" y="157"/>
                  </a:lnTo>
                  <a:lnTo>
                    <a:pt x="2" y="153"/>
                  </a:lnTo>
                  <a:lnTo>
                    <a:pt x="2" y="149"/>
                  </a:lnTo>
                  <a:lnTo>
                    <a:pt x="2" y="146"/>
                  </a:lnTo>
                  <a:lnTo>
                    <a:pt x="5" y="144"/>
                  </a:lnTo>
                  <a:lnTo>
                    <a:pt x="9" y="141"/>
                  </a:lnTo>
                  <a:lnTo>
                    <a:pt x="11" y="140"/>
                  </a:lnTo>
                  <a:lnTo>
                    <a:pt x="15" y="138"/>
                  </a:lnTo>
                  <a:lnTo>
                    <a:pt x="11" y="137"/>
                  </a:lnTo>
                  <a:lnTo>
                    <a:pt x="8" y="137"/>
                  </a:lnTo>
                  <a:lnTo>
                    <a:pt x="4" y="137"/>
                  </a:lnTo>
                  <a:lnTo>
                    <a:pt x="0" y="135"/>
                  </a:lnTo>
                  <a:lnTo>
                    <a:pt x="1" y="130"/>
                  </a:lnTo>
                  <a:lnTo>
                    <a:pt x="2" y="123"/>
                  </a:lnTo>
                  <a:lnTo>
                    <a:pt x="2" y="117"/>
                  </a:lnTo>
                  <a:lnTo>
                    <a:pt x="3" y="111"/>
                  </a:lnTo>
                  <a:lnTo>
                    <a:pt x="6" y="110"/>
                  </a:lnTo>
                  <a:lnTo>
                    <a:pt x="9" y="109"/>
                  </a:lnTo>
                  <a:lnTo>
                    <a:pt x="12" y="109"/>
                  </a:lnTo>
                  <a:lnTo>
                    <a:pt x="15" y="108"/>
                  </a:lnTo>
                  <a:lnTo>
                    <a:pt x="12" y="104"/>
                  </a:lnTo>
                  <a:lnTo>
                    <a:pt x="11" y="101"/>
                  </a:lnTo>
                  <a:lnTo>
                    <a:pt x="9" y="97"/>
                  </a:lnTo>
                  <a:lnTo>
                    <a:pt x="6" y="93"/>
                  </a:lnTo>
                  <a:lnTo>
                    <a:pt x="6" y="91"/>
                  </a:lnTo>
                  <a:lnTo>
                    <a:pt x="6" y="87"/>
                  </a:lnTo>
                  <a:lnTo>
                    <a:pt x="6" y="84"/>
                  </a:lnTo>
                  <a:lnTo>
                    <a:pt x="6" y="79"/>
                  </a:lnTo>
                  <a:lnTo>
                    <a:pt x="9" y="78"/>
                  </a:lnTo>
                  <a:lnTo>
                    <a:pt x="12" y="76"/>
                  </a:lnTo>
                  <a:lnTo>
                    <a:pt x="16" y="74"/>
                  </a:lnTo>
                  <a:lnTo>
                    <a:pt x="19" y="72"/>
                  </a:lnTo>
                  <a:lnTo>
                    <a:pt x="19" y="69"/>
                  </a:lnTo>
                  <a:lnTo>
                    <a:pt x="20" y="65"/>
                  </a:lnTo>
                  <a:lnTo>
                    <a:pt x="20" y="63"/>
                  </a:lnTo>
                  <a:lnTo>
                    <a:pt x="20" y="59"/>
                  </a:lnTo>
                  <a:lnTo>
                    <a:pt x="18" y="57"/>
                  </a:lnTo>
                  <a:lnTo>
                    <a:pt x="16" y="55"/>
                  </a:lnTo>
                  <a:lnTo>
                    <a:pt x="12" y="53"/>
                  </a:lnTo>
                  <a:lnTo>
                    <a:pt x="10" y="50"/>
                  </a:lnTo>
                  <a:lnTo>
                    <a:pt x="11" y="43"/>
                  </a:lnTo>
                  <a:lnTo>
                    <a:pt x="12" y="36"/>
                  </a:lnTo>
                  <a:lnTo>
                    <a:pt x="12" y="29"/>
                  </a:lnTo>
                  <a:lnTo>
                    <a:pt x="13" y="21"/>
                  </a:lnTo>
                  <a:lnTo>
                    <a:pt x="12" y="16"/>
                  </a:lnTo>
                  <a:lnTo>
                    <a:pt x="12" y="10"/>
                  </a:lnTo>
                  <a:lnTo>
                    <a:pt x="11" y="5"/>
                  </a:lnTo>
                  <a:lnTo>
                    <a:pt x="10" y="0"/>
                  </a:lnTo>
                  <a:close/>
                </a:path>
              </a:pathLst>
            </a:custGeom>
            <a:solidFill>
              <a:srgbClr val="7777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29" name="Freeform 254"/>
            <p:cNvSpPr>
              <a:spLocks noChangeAspect="1"/>
            </p:cNvSpPr>
            <p:nvPr/>
          </p:nvSpPr>
          <p:spPr bwMode="auto">
            <a:xfrm>
              <a:off x="2776" y="2713"/>
              <a:ext cx="95" cy="119"/>
            </a:xfrm>
            <a:custGeom>
              <a:avLst/>
              <a:gdLst>
                <a:gd name="T0" fmla="*/ 7 w 190"/>
                <a:gd name="T1" fmla="*/ 1 h 237"/>
                <a:gd name="T2" fmla="*/ 16 w 190"/>
                <a:gd name="T3" fmla="*/ 2 h 237"/>
                <a:gd name="T4" fmla="*/ 24 w 190"/>
                <a:gd name="T5" fmla="*/ 3 h 237"/>
                <a:gd name="T6" fmla="*/ 24 w 190"/>
                <a:gd name="T7" fmla="*/ 5 h 237"/>
                <a:gd name="T8" fmla="*/ 23 w 190"/>
                <a:gd name="T9" fmla="*/ 7 h 237"/>
                <a:gd name="T10" fmla="*/ 22 w 190"/>
                <a:gd name="T11" fmla="*/ 9 h 237"/>
                <a:gd name="T12" fmla="*/ 21 w 190"/>
                <a:gd name="T13" fmla="*/ 10 h 237"/>
                <a:gd name="T14" fmla="*/ 21 w 190"/>
                <a:gd name="T15" fmla="*/ 11 h 237"/>
                <a:gd name="T16" fmla="*/ 22 w 190"/>
                <a:gd name="T17" fmla="*/ 12 h 237"/>
                <a:gd name="T18" fmla="*/ 22 w 190"/>
                <a:gd name="T19" fmla="*/ 13 h 237"/>
                <a:gd name="T20" fmla="*/ 22 w 190"/>
                <a:gd name="T21" fmla="*/ 15 h 237"/>
                <a:gd name="T22" fmla="*/ 21 w 190"/>
                <a:gd name="T23" fmla="*/ 15 h 237"/>
                <a:gd name="T24" fmla="*/ 21 w 190"/>
                <a:gd name="T25" fmla="*/ 16 h 237"/>
                <a:gd name="T26" fmla="*/ 21 w 190"/>
                <a:gd name="T27" fmla="*/ 17 h 237"/>
                <a:gd name="T28" fmla="*/ 21 w 190"/>
                <a:gd name="T29" fmla="*/ 19 h 237"/>
                <a:gd name="T30" fmla="*/ 21 w 190"/>
                <a:gd name="T31" fmla="*/ 20 h 237"/>
                <a:gd name="T32" fmla="*/ 21 w 190"/>
                <a:gd name="T33" fmla="*/ 21 h 237"/>
                <a:gd name="T34" fmla="*/ 21 w 190"/>
                <a:gd name="T35" fmla="*/ 22 h 237"/>
                <a:gd name="T36" fmla="*/ 21 w 190"/>
                <a:gd name="T37" fmla="*/ 23 h 237"/>
                <a:gd name="T38" fmla="*/ 20 w 190"/>
                <a:gd name="T39" fmla="*/ 24 h 237"/>
                <a:gd name="T40" fmla="*/ 20 w 190"/>
                <a:gd name="T41" fmla="*/ 26 h 237"/>
                <a:gd name="T42" fmla="*/ 19 w 190"/>
                <a:gd name="T43" fmla="*/ 28 h 237"/>
                <a:gd name="T44" fmla="*/ 18 w 190"/>
                <a:gd name="T45" fmla="*/ 29 h 237"/>
                <a:gd name="T46" fmla="*/ 12 w 190"/>
                <a:gd name="T47" fmla="*/ 30 h 237"/>
                <a:gd name="T48" fmla="*/ 5 w 190"/>
                <a:gd name="T49" fmla="*/ 29 h 237"/>
                <a:gd name="T50" fmla="*/ 1 w 190"/>
                <a:gd name="T51" fmla="*/ 25 h 237"/>
                <a:gd name="T52" fmla="*/ 1 w 190"/>
                <a:gd name="T53" fmla="*/ 21 h 237"/>
                <a:gd name="T54" fmla="*/ 1 w 190"/>
                <a:gd name="T55" fmla="*/ 21 h 237"/>
                <a:gd name="T56" fmla="*/ 1 w 190"/>
                <a:gd name="T57" fmla="*/ 20 h 237"/>
                <a:gd name="T58" fmla="*/ 1 w 190"/>
                <a:gd name="T59" fmla="*/ 18 h 237"/>
                <a:gd name="T60" fmla="*/ 2 w 190"/>
                <a:gd name="T61" fmla="*/ 18 h 237"/>
                <a:gd name="T62" fmla="*/ 1 w 190"/>
                <a:gd name="T63" fmla="*/ 17 h 237"/>
                <a:gd name="T64" fmla="*/ 1 w 190"/>
                <a:gd name="T65" fmla="*/ 16 h 237"/>
                <a:gd name="T66" fmla="*/ 1 w 190"/>
                <a:gd name="T67" fmla="*/ 14 h 237"/>
                <a:gd name="T68" fmla="*/ 2 w 190"/>
                <a:gd name="T69" fmla="*/ 14 h 237"/>
                <a:gd name="T70" fmla="*/ 1 w 190"/>
                <a:gd name="T71" fmla="*/ 13 h 237"/>
                <a:gd name="T72" fmla="*/ 1 w 190"/>
                <a:gd name="T73" fmla="*/ 11 h 237"/>
                <a:gd name="T74" fmla="*/ 2 w 190"/>
                <a:gd name="T75" fmla="*/ 10 h 237"/>
                <a:gd name="T76" fmla="*/ 3 w 190"/>
                <a:gd name="T77" fmla="*/ 9 h 237"/>
                <a:gd name="T78" fmla="*/ 3 w 190"/>
                <a:gd name="T79" fmla="*/ 8 h 237"/>
                <a:gd name="T80" fmla="*/ 2 w 190"/>
                <a:gd name="T81" fmla="*/ 7 h 237"/>
                <a:gd name="T82" fmla="*/ 2 w 190"/>
                <a:gd name="T83" fmla="*/ 6 h 237"/>
                <a:gd name="T84" fmla="*/ 2 w 190"/>
                <a:gd name="T85" fmla="*/ 3 h 237"/>
                <a:gd name="T86" fmla="*/ 2 w 190"/>
                <a:gd name="T87" fmla="*/ 1 h 2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0" h="237">
                  <a:moveTo>
                    <a:pt x="10" y="0"/>
                  </a:moveTo>
                  <a:lnTo>
                    <a:pt x="33" y="3"/>
                  </a:lnTo>
                  <a:lnTo>
                    <a:pt x="55" y="6"/>
                  </a:lnTo>
                  <a:lnTo>
                    <a:pt x="78" y="9"/>
                  </a:lnTo>
                  <a:lnTo>
                    <a:pt x="100" y="11"/>
                  </a:lnTo>
                  <a:lnTo>
                    <a:pt x="123" y="15"/>
                  </a:lnTo>
                  <a:lnTo>
                    <a:pt x="145" y="17"/>
                  </a:lnTo>
                  <a:lnTo>
                    <a:pt x="168" y="21"/>
                  </a:lnTo>
                  <a:lnTo>
                    <a:pt x="190" y="23"/>
                  </a:lnTo>
                  <a:lnTo>
                    <a:pt x="189" y="26"/>
                  </a:lnTo>
                  <a:lnTo>
                    <a:pt x="187" y="31"/>
                  </a:lnTo>
                  <a:lnTo>
                    <a:pt x="186" y="34"/>
                  </a:lnTo>
                  <a:lnTo>
                    <a:pt x="183" y="39"/>
                  </a:lnTo>
                  <a:lnTo>
                    <a:pt x="182" y="47"/>
                  </a:lnTo>
                  <a:lnTo>
                    <a:pt x="180" y="54"/>
                  </a:lnTo>
                  <a:lnTo>
                    <a:pt x="179" y="62"/>
                  </a:lnTo>
                  <a:lnTo>
                    <a:pt x="177" y="70"/>
                  </a:lnTo>
                  <a:lnTo>
                    <a:pt x="175" y="71"/>
                  </a:lnTo>
                  <a:lnTo>
                    <a:pt x="173" y="72"/>
                  </a:lnTo>
                  <a:lnTo>
                    <a:pt x="169" y="75"/>
                  </a:lnTo>
                  <a:lnTo>
                    <a:pt x="167" y="76"/>
                  </a:lnTo>
                  <a:lnTo>
                    <a:pt x="167" y="80"/>
                  </a:lnTo>
                  <a:lnTo>
                    <a:pt x="167" y="84"/>
                  </a:lnTo>
                  <a:lnTo>
                    <a:pt x="166" y="87"/>
                  </a:lnTo>
                  <a:lnTo>
                    <a:pt x="166" y="91"/>
                  </a:lnTo>
                  <a:lnTo>
                    <a:pt x="168" y="91"/>
                  </a:lnTo>
                  <a:lnTo>
                    <a:pt x="171" y="91"/>
                  </a:lnTo>
                  <a:lnTo>
                    <a:pt x="173" y="91"/>
                  </a:lnTo>
                  <a:lnTo>
                    <a:pt x="175" y="92"/>
                  </a:lnTo>
                  <a:lnTo>
                    <a:pt x="174" y="98"/>
                  </a:lnTo>
                  <a:lnTo>
                    <a:pt x="174" y="102"/>
                  </a:lnTo>
                  <a:lnTo>
                    <a:pt x="173" y="108"/>
                  </a:lnTo>
                  <a:lnTo>
                    <a:pt x="172" y="114"/>
                  </a:lnTo>
                  <a:lnTo>
                    <a:pt x="169" y="115"/>
                  </a:lnTo>
                  <a:lnTo>
                    <a:pt x="168" y="115"/>
                  </a:lnTo>
                  <a:lnTo>
                    <a:pt x="166" y="116"/>
                  </a:lnTo>
                  <a:lnTo>
                    <a:pt x="164" y="117"/>
                  </a:lnTo>
                  <a:lnTo>
                    <a:pt x="165" y="121"/>
                  </a:lnTo>
                  <a:lnTo>
                    <a:pt x="166" y="124"/>
                  </a:lnTo>
                  <a:lnTo>
                    <a:pt x="167" y="128"/>
                  </a:lnTo>
                  <a:lnTo>
                    <a:pt x="168" y="131"/>
                  </a:lnTo>
                  <a:lnTo>
                    <a:pt x="168" y="136"/>
                  </a:lnTo>
                  <a:lnTo>
                    <a:pt x="168" y="139"/>
                  </a:lnTo>
                  <a:lnTo>
                    <a:pt x="167" y="143"/>
                  </a:lnTo>
                  <a:lnTo>
                    <a:pt x="167" y="147"/>
                  </a:lnTo>
                  <a:lnTo>
                    <a:pt x="166" y="150"/>
                  </a:lnTo>
                  <a:lnTo>
                    <a:pt x="164" y="151"/>
                  </a:lnTo>
                  <a:lnTo>
                    <a:pt x="163" y="153"/>
                  </a:lnTo>
                  <a:lnTo>
                    <a:pt x="160" y="155"/>
                  </a:lnTo>
                  <a:lnTo>
                    <a:pt x="161" y="159"/>
                  </a:lnTo>
                  <a:lnTo>
                    <a:pt x="163" y="162"/>
                  </a:lnTo>
                  <a:lnTo>
                    <a:pt x="165" y="166"/>
                  </a:lnTo>
                  <a:lnTo>
                    <a:pt x="166" y="169"/>
                  </a:lnTo>
                  <a:lnTo>
                    <a:pt x="165" y="173"/>
                  </a:lnTo>
                  <a:lnTo>
                    <a:pt x="165" y="176"/>
                  </a:lnTo>
                  <a:lnTo>
                    <a:pt x="164" y="180"/>
                  </a:lnTo>
                  <a:lnTo>
                    <a:pt x="163" y="183"/>
                  </a:lnTo>
                  <a:lnTo>
                    <a:pt x="161" y="185"/>
                  </a:lnTo>
                  <a:lnTo>
                    <a:pt x="160" y="189"/>
                  </a:lnTo>
                  <a:lnTo>
                    <a:pt x="158" y="192"/>
                  </a:lnTo>
                  <a:lnTo>
                    <a:pt x="157" y="195"/>
                  </a:lnTo>
                  <a:lnTo>
                    <a:pt x="156" y="200"/>
                  </a:lnTo>
                  <a:lnTo>
                    <a:pt x="154" y="205"/>
                  </a:lnTo>
                  <a:lnTo>
                    <a:pt x="152" y="211"/>
                  </a:lnTo>
                  <a:lnTo>
                    <a:pt x="151" y="216"/>
                  </a:lnTo>
                  <a:lnTo>
                    <a:pt x="149" y="219"/>
                  </a:lnTo>
                  <a:lnTo>
                    <a:pt x="148" y="222"/>
                  </a:lnTo>
                  <a:lnTo>
                    <a:pt x="145" y="226"/>
                  </a:lnTo>
                  <a:lnTo>
                    <a:pt x="143" y="229"/>
                  </a:lnTo>
                  <a:lnTo>
                    <a:pt x="131" y="235"/>
                  </a:lnTo>
                  <a:lnTo>
                    <a:pt x="114" y="237"/>
                  </a:lnTo>
                  <a:lnTo>
                    <a:pt x="95" y="237"/>
                  </a:lnTo>
                  <a:lnTo>
                    <a:pt x="74" y="236"/>
                  </a:lnTo>
                  <a:lnTo>
                    <a:pt x="53" y="233"/>
                  </a:lnTo>
                  <a:lnTo>
                    <a:pt x="33" y="227"/>
                  </a:lnTo>
                  <a:lnTo>
                    <a:pt x="17" y="220"/>
                  </a:lnTo>
                  <a:lnTo>
                    <a:pt x="7" y="212"/>
                  </a:lnTo>
                  <a:lnTo>
                    <a:pt x="6" y="200"/>
                  </a:lnTo>
                  <a:lnTo>
                    <a:pt x="6" y="190"/>
                  </a:lnTo>
                  <a:lnTo>
                    <a:pt x="6" y="180"/>
                  </a:lnTo>
                  <a:lnTo>
                    <a:pt x="7" y="168"/>
                  </a:lnTo>
                  <a:lnTo>
                    <a:pt x="6" y="166"/>
                  </a:lnTo>
                  <a:lnTo>
                    <a:pt x="5" y="165"/>
                  </a:lnTo>
                  <a:lnTo>
                    <a:pt x="2" y="162"/>
                  </a:lnTo>
                  <a:lnTo>
                    <a:pt x="1" y="161"/>
                  </a:lnTo>
                  <a:lnTo>
                    <a:pt x="1" y="157"/>
                  </a:lnTo>
                  <a:lnTo>
                    <a:pt x="1" y="153"/>
                  </a:lnTo>
                  <a:lnTo>
                    <a:pt x="1" y="150"/>
                  </a:lnTo>
                  <a:lnTo>
                    <a:pt x="1" y="146"/>
                  </a:lnTo>
                  <a:lnTo>
                    <a:pt x="5" y="144"/>
                  </a:lnTo>
                  <a:lnTo>
                    <a:pt x="7" y="142"/>
                  </a:lnTo>
                  <a:lnTo>
                    <a:pt x="10" y="139"/>
                  </a:lnTo>
                  <a:lnTo>
                    <a:pt x="13" y="137"/>
                  </a:lnTo>
                  <a:lnTo>
                    <a:pt x="9" y="137"/>
                  </a:lnTo>
                  <a:lnTo>
                    <a:pt x="7" y="136"/>
                  </a:lnTo>
                  <a:lnTo>
                    <a:pt x="4" y="136"/>
                  </a:lnTo>
                  <a:lnTo>
                    <a:pt x="0" y="136"/>
                  </a:lnTo>
                  <a:lnTo>
                    <a:pt x="1" y="130"/>
                  </a:lnTo>
                  <a:lnTo>
                    <a:pt x="2" y="123"/>
                  </a:lnTo>
                  <a:lnTo>
                    <a:pt x="2" y="117"/>
                  </a:lnTo>
                  <a:lnTo>
                    <a:pt x="4" y="110"/>
                  </a:lnTo>
                  <a:lnTo>
                    <a:pt x="6" y="110"/>
                  </a:lnTo>
                  <a:lnTo>
                    <a:pt x="9" y="109"/>
                  </a:lnTo>
                  <a:lnTo>
                    <a:pt x="12" y="109"/>
                  </a:lnTo>
                  <a:lnTo>
                    <a:pt x="14" y="108"/>
                  </a:lnTo>
                  <a:lnTo>
                    <a:pt x="12" y="105"/>
                  </a:lnTo>
                  <a:lnTo>
                    <a:pt x="10" y="101"/>
                  </a:lnTo>
                  <a:lnTo>
                    <a:pt x="8" y="98"/>
                  </a:lnTo>
                  <a:lnTo>
                    <a:pt x="6" y="93"/>
                  </a:lnTo>
                  <a:lnTo>
                    <a:pt x="6" y="91"/>
                  </a:lnTo>
                  <a:lnTo>
                    <a:pt x="6" y="87"/>
                  </a:lnTo>
                  <a:lnTo>
                    <a:pt x="6" y="84"/>
                  </a:lnTo>
                  <a:lnTo>
                    <a:pt x="6" y="80"/>
                  </a:lnTo>
                  <a:lnTo>
                    <a:pt x="9" y="78"/>
                  </a:lnTo>
                  <a:lnTo>
                    <a:pt x="13" y="76"/>
                  </a:lnTo>
                  <a:lnTo>
                    <a:pt x="15" y="74"/>
                  </a:lnTo>
                  <a:lnTo>
                    <a:pt x="19" y="72"/>
                  </a:lnTo>
                  <a:lnTo>
                    <a:pt x="19" y="69"/>
                  </a:lnTo>
                  <a:lnTo>
                    <a:pt x="19" y="66"/>
                  </a:lnTo>
                  <a:lnTo>
                    <a:pt x="19" y="63"/>
                  </a:lnTo>
                  <a:lnTo>
                    <a:pt x="19" y="60"/>
                  </a:lnTo>
                  <a:lnTo>
                    <a:pt x="16" y="57"/>
                  </a:lnTo>
                  <a:lnTo>
                    <a:pt x="15" y="55"/>
                  </a:lnTo>
                  <a:lnTo>
                    <a:pt x="13" y="53"/>
                  </a:lnTo>
                  <a:lnTo>
                    <a:pt x="10" y="51"/>
                  </a:lnTo>
                  <a:lnTo>
                    <a:pt x="12" y="44"/>
                  </a:lnTo>
                  <a:lnTo>
                    <a:pt x="13" y="37"/>
                  </a:lnTo>
                  <a:lnTo>
                    <a:pt x="13" y="30"/>
                  </a:lnTo>
                  <a:lnTo>
                    <a:pt x="14" y="23"/>
                  </a:lnTo>
                  <a:lnTo>
                    <a:pt x="13" y="17"/>
                  </a:lnTo>
                  <a:lnTo>
                    <a:pt x="13" y="11"/>
                  </a:lnTo>
                  <a:lnTo>
                    <a:pt x="12" y="6"/>
                  </a:lnTo>
                  <a:lnTo>
                    <a:pt x="10" y="0"/>
                  </a:lnTo>
                  <a:close/>
                </a:path>
              </a:pathLst>
            </a:custGeom>
            <a:solidFill>
              <a:srgbClr val="82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30" name="Freeform 255"/>
            <p:cNvSpPr>
              <a:spLocks noChangeAspect="1"/>
            </p:cNvSpPr>
            <p:nvPr/>
          </p:nvSpPr>
          <p:spPr bwMode="auto">
            <a:xfrm>
              <a:off x="2781" y="2715"/>
              <a:ext cx="84" cy="117"/>
            </a:xfrm>
            <a:custGeom>
              <a:avLst/>
              <a:gdLst>
                <a:gd name="T0" fmla="*/ 7 w 167"/>
                <a:gd name="T1" fmla="*/ 1 h 234"/>
                <a:gd name="T2" fmla="*/ 14 w 167"/>
                <a:gd name="T3" fmla="*/ 2 h 234"/>
                <a:gd name="T4" fmla="*/ 21 w 167"/>
                <a:gd name="T5" fmla="*/ 3 h 234"/>
                <a:gd name="T6" fmla="*/ 21 w 167"/>
                <a:gd name="T7" fmla="*/ 4 h 234"/>
                <a:gd name="T8" fmla="*/ 20 w 167"/>
                <a:gd name="T9" fmla="*/ 7 h 234"/>
                <a:gd name="T10" fmla="*/ 19 w 167"/>
                <a:gd name="T11" fmla="*/ 9 h 234"/>
                <a:gd name="T12" fmla="*/ 19 w 167"/>
                <a:gd name="T13" fmla="*/ 10 h 234"/>
                <a:gd name="T14" fmla="*/ 19 w 167"/>
                <a:gd name="T15" fmla="*/ 11 h 234"/>
                <a:gd name="T16" fmla="*/ 19 w 167"/>
                <a:gd name="T17" fmla="*/ 11 h 234"/>
                <a:gd name="T18" fmla="*/ 19 w 167"/>
                <a:gd name="T19" fmla="*/ 12 h 234"/>
                <a:gd name="T20" fmla="*/ 19 w 167"/>
                <a:gd name="T21" fmla="*/ 14 h 234"/>
                <a:gd name="T22" fmla="*/ 18 w 167"/>
                <a:gd name="T23" fmla="*/ 14 h 234"/>
                <a:gd name="T24" fmla="*/ 18 w 167"/>
                <a:gd name="T25" fmla="*/ 15 h 234"/>
                <a:gd name="T26" fmla="*/ 19 w 167"/>
                <a:gd name="T27" fmla="*/ 17 h 234"/>
                <a:gd name="T28" fmla="*/ 18 w 167"/>
                <a:gd name="T29" fmla="*/ 18 h 234"/>
                <a:gd name="T30" fmla="*/ 18 w 167"/>
                <a:gd name="T31" fmla="*/ 19 h 234"/>
                <a:gd name="T32" fmla="*/ 18 w 167"/>
                <a:gd name="T33" fmla="*/ 20 h 234"/>
                <a:gd name="T34" fmla="*/ 18 w 167"/>
                <a:gd name="T35" fmla="*/ 22 h 234"/>
                <a:gd name="T36" fmla="*/ 18 w 167"/>
                <a:gd name="T37" fmla="*/ 23 h 234"/>
                <a:gd name="T38" fmla="*/ 17 w 167"/>
                <a:gd name="T39" fmla="*/ 24 h 234"/>
                <a:gd name="T40" fmla="*/ 17 w 167"/>
                <a:gd name="T41" fmla="*/ 26 h 234"/>
                <a:gd name="T42" fmla="*/ 17 w 167"/>
                <a:gd name="T43" fmla="*/ 27 h 234"/>
                <a:gd name="T44" fmla="*/ 16 w 167"/>
                <a:gd name="T45" fmla="*/ 29 h 234"/>
                <a:gd name="T46" fmla="*/ 10 w 167"/>
                <a:gd name="T47" fmla="*/ 30 h 234"/>
                <a:gd name="T48" fmla="*/ 4 w 167"/>
                <a:gd name="T49" fmla="*/ 29 h 234"/>
                <a:gd name="T50" fmla="*/ 1 w 167"/>
                <a:gd name="T51" fmla="*/ 25 h 234"/>
                <a:gd name="T52" fmla="*/ 1 w 167"/>
                <a:gd name="T53" fmla="*/ 21 h 234"/>
                <a:gd name="T54" fmla="*/ 1 w 167"/>
                <a:gd name="T55" fmla="*/ 21 h 234"/>
                <a:gd name="T56" fmla="*/ 0 w 167"/>
                <a:gd name="T57" fmla="*/ 19 h 234"/>
                <a:gd name="T58" fmla="*/ 1 w 167"/>
                <a:gd name="T59" fmla="*/ 18 h 234"/>
                <a:gd name="T60" fmla="*/ 2 w 167"/>
                <a:gd name="T61" fmla="*/ 17 h 234"/>
                <a:gd name="T62" fmla="*/ 1 w 167"/>
                <a:gd name="T63" fmla="*/ 17 h 234"/>
                <a:gd name="T64" fmla="*/ 1 w 167"/>
                <a:gd name="T65" fmla="*/ 16 h 234"/>
                <a:gd name="T66" fmla="*/ 1 w 167"/>
                <a:gd name="T67" fmla="*/ 14 h 234"/>
                <a:gd name="T68" fmla="*/ 2 w 167"/>
                <a:gd name="T69" fmla="*/ 14 h 234"/>
                <a:gd name="T70" fmla="*/ 1 w 167"/>
                <a:gd name="T71" fmla="*/ 12 h 234"/>
                <a:gd name="T72" fmla="*/ 1 w 167"/>
                <a:gd name="T73" fmla="*/ 11 h 234"/>
                <a:gd name="T74" fmla="*/ 1 w 167"/>
                <a:gd name="T75" fmla="*/ 10 h 234"/>
                <a:gd name="T76" fmla="*/ 2 w 167"/>
                <a:gd name="T77" fmla="*/ 9 h 234"/>
                <a:gd name="T78" fmla="*/ 3 w 167"/>
                <a:gd name="T79" fmla="*/ 8 h 234"/>
                <a:gd name="T80" fmla="*/ 2 w 167"/>
                <a:gd name="T81" fmla="*/ 7 h 234"/>
                <a:gd name="T82" fmla="*/ 2 w 167"/>
                <a:gd name="T83" fmla="*/ 6 h 234"/>
                <a:gd name="T84" fmla="*/ 2 w 167"/>
                <a:gd name="T85" fmla="*/ 3 h 234"/>
                <a:gd name="T86" fmla="*/ 2 w 167"/>
                <a:gd name="T87" fmla="*/ 1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7" h="234">
                  <a:moveTo>
                    <a:pt x="10" y="0"/>
                  </a:moveTo>
                  <a:lnTo>
                    <a:pt x="30" y="3"/>
                  </a:lnTo>
                  <a:lnTo>
                    <a:pt x="49" y="5"/>
                  </a:lnTo>
                  <a:lnTo>
                    <a:pt x="69" y="7"/>
                  </a:lnTo>
                  <a:lnTo>
                    <a:pt x="88" y="10"/>
                  </a:lnTo>
                  <a:lnTo>
                    <a:pt x="108" y="13"/>
                  </a:lnTo>
                  <a:lnTo>
                    <a:pt x="127" y="15"/>
                  </a:lnTo>
                  <a:lnTo>
                    <a:pt x="147" y="18"/>
                  </a:lnTo>
                  <a:lnTo>
                    <a:pt x="167" y="20"/>
                  </a:lnTo>
                  <a:lnTo>
                    <a:pt x="165" y="23"/>
                  </a:lnTo>
                  <a:lnTo>
                    <a:pt x="163" y="27"/>
                  </a:lnTo>
                  <a:lnTo>
                    <a:pt x="162" y="31"/>
                  </a:lnTo>
                  <a:lnTo>
                    <a:pt x="160" y="35"/>
                  </a:lnTo>
                  <a:lnTo>
                    <a:pt x="159" y="43"/>
                  </a:lnTo>
                  <a:lnTo>
                    <a:pt x="157" y="51"/>
                  </a:lnTo>
                  <a:lnTo>
                    <a:pt x="155" y="59"/>
                  </a:lnTo>
                  <a:lnTo>
                    <a:pt x="154" y="67"/>
                  </a:lnTo>
                  <a:lnTo>
                    <a:pt x="152" y="68"/>
                  </a:lnTo>
                  <a:lnTo>
                    <a:pt x="151" y="69"/>
                  </a:lnTo>
                  <a:lnTo>
                    <a:pt x="148" y="72"/>
                  </a:lnTo>
                  <a:lnTo>
                    <a:pt x="146" y="73"/>
                  </a:lnTo>
                  <a:lnTo>
                    <a:pt x="145" y="76"/>
                  </a:lnTo>
                  <a:lnTo>
                    <a:pt x="145" y="80"/>
                  </a:lnTo>
                  <a:lnTo>
                    <a:pt x="145" y="83"/>
                  </a:lnTo>
                  <a:lnTo>
                    <a:pt x="144" y="87"/>
                  </a:lnTo>
                  <a:lnTo>
                    <a:pt x="146" y="88"/>
                  </a:lnTo>
                  <a:lnTo>
                    <a:pt x="148" y="88"/>
                  </a:lnTo>
                  <a:lnTo>
                    <a:pt x="151" y="88"/>
                  </a:lnTo>
                  <a:lnTo>
                    <a:pt x="153" y="88"/>
                  </a:lnTo>
                  <a:lnTo>
                    <a:pt x="152" y="94"/>
                  </a:lnTo>
                  <a:lnTo>
                    <a:pt x="151" y="99"/>
                  </a:lnTo>
                  <a:lnTo>
                    <a:pt x="149" y="104"/>
                  </a:lnTo>
                  <a:lnTo>
                    <a:pt x="148" y="110"/>
                  </a:lnTo>
                  <a:lnTo>
                    <a:pt x="147" y="111"/>
                  </a:lnTo>
                  <a:lnTo>
                    <a:pt x="145" y="111"/>
                  </a:lnTo>
                  <a:lnTo>
                    <a:pt x="144" y="112"/>
                  </a:lnTo>
                  <a:lnTo>
                    <a:pt x="141" y="113"/>
                  </a:lnTo>
                  <a:lnTo>
                    <a:pt x="142" y="117"/>
                  </a:lnTo>
                  <a:lnTo>
                    <a:pt x="144" y="120"/>
                  </a:lnTo>
                  <a:lnTo>
                    <a:pt x="145" y="124"/>
                  </a:lnTo>
                  <a:lnTo>
                    <a:pt x="146" y="127"/>
                  </a:lnTo>
                  <a:lnTo>
                    <a:pt x="145" y="132"/>
                  </a:lnTo>
                  <a:lnTo>
                    <a:pt x="145" y="135"/>
                  </a:lnTo>
                  <a:lnTo>
                    <a:pt x="145" y="140"/>
                  </a:lnTo>
                  <a:lnTo>
                    <a:pt x="144" y="143"/>
                  </a:lnTo>
                  <a:lnTo>
                    <a:pt x="142" y="145"/>
                  </a:lnTo>
                  <a:lnTo>
                    <a:pt x="141" y="148"/>
                  </a:lnTo>
                  <a:lnTo>
                    <a:pt x="139" y="150"/>
                  </a:lnTo>
                  <a:lnTo>
                    <a:pt x="138" y="152"/>
                  </a:lnTo>
                  <a:lnTo>
                    <a:pt x="139" y="155"/>
                  </a:lnTo>
                  <a:lnTo>
                    <a:pt x="140" y="158"/>
                  </a:lnTo>
                  <a:lnTo>
                    <a:pt x="141" y="162"/>
                  </a:lnTo>
                  <a:lnTo>
                    <a:pt x="142" y="165"/>
                  </a:lnTo>
                  <a:lnTo>
                    <a:pt x="141" y="169"/>
                  </a:lnTo>
                  <a:lnTo>
                    <a:pt x="141" y="172"/>
                  </a:lnTo>
                  <a:lnTo>
                    <a:pt x="140" y="175"/>
                  </a:lnTo>
                  <a:lnTo>
                    <a:pt x="139" y="179"/>
                  </a:lnTo>
                  <a:lnTo>
                    <a:pt x="138" y="182"/>
                  </a:lnTo>
                  <a:lnTo>
                    <a:pt x="137" y="185"/>
                  </a:lnTo>
                  <a:lnTo>
                    <a:pt x="136" y="188"/>
                  </a:lnTo>
                  <a:lnTo>
                    <a:pt x="134" y="190"/>
                  </a:lnTo>
                  <a:lnTo>
                    <a:pt x="133" y="196"/>
                  </a:lnTo>
                  <a:lnTo>
                    <a:pt x="132" y="202"/>
                  </a:lnTo>
                  <a:lnTo>
                    <a:pt x="131" y="207"/>
                  </a:lnTo>
                  <a:lnTo>
                    <a:pt x="130" y="212"/>
                  </a:lnTo>
                  <a:lnTo>
                    <a:pt x="129" y="216"/>
                  </a:lnTo>
                  <a:lnTo>
                    <a:pt x="126" y="218"/>
                  </a:lnTo>
                  <a:lnTo>
                    <a:pt x="125" y="222"/>
                  </a:lnTo>
                  <a:lnTo>
                    <a:pt x="123" y="225"/>
                  </a:lnTo>
                  <a:lnTo>
                    <a:pt x="112" y="231"/>
                  </a:lnTo>
                  <a:lnTo>
                    <a:pt x="98" y="234"/>
                  </a:lnTo>
                  <a:lnTo>
                    <a:pt x="80" y="234"/>
                  </a:lnTo>
                  <a:lnTo>
                    <a:pt x="62" y="233"/>
                  </a:lnTo>
                  <a:lnTo>
                    <a:pt x="42" y="230"/>
                  </a:lnTo>
                  <a:lnTo>
                    <a:pt x="26" y="225"/>
                  </a:lnTo>
                  <a:lnTo>
                    <a:pt x="12" y="218"/>
                  </a:lnTo>
                  <a:lnTo>
                    <a:pt x="3" y="210"/>
                  </a:lnTo>
                  <a:lnTo>
                    <a:pt x="3" y="200"/>
                  </a:lnTo>
                  <a:lnTo>
                    <a:pt x="3" y="188"/>
                  </a:lnTo>
                  <a:lnTo>
                    <a:pt x="3" y="178"/>
                  </a:lnTo>
                  <a:lnTo>
                    <a:pt x="4" y="167"/>
                  </a:lnTo>
                  <a:lnTo>
                    <a:pt x="3" y="165"/>
                  </a:lnTo>
                  <a:lnTo>
                    <a:pt x="2" y="163"/>
                  </a:lnTo>
                  <a:lnTo>
                    <a:pt x="1" y="162"/>
                  </a:lnTo>
                  <a:lnTo>
                    <a:pt x="0" y="159"/>
                  </a:lnTo>
                  <a:lnTo>
                    <a:pt x="0" y="156"/>
                  </a:lnTo>
                  <a:lnTo>
                    <a:pt x="0" y="152"/>
                  </a:lnTo>
                  <a:lnTo>
                    <a:pt x="0" y="149"/>
                  </a:lnTo>
                  <a:lnTo>
                    <a:pt x="1" y="144"/>
                  </a:lnTo>
                  <a:lnTo>
                    <a:pt x="3" y="142"/>
                  </a:lnTo>
                  <a:lnTo>
                    <a:pt x="5" y="140"/>
                  </a:lnTo>
                  <a:lnTo>
                    <a:pt x="8" y="139"/>
                  </a:lnTo>
                  <a:lnTo>
                    <a:pt x="10" y="136"/>
                  </a:lnTo>
                  <a:lnTo>
                    <a:pt x="8" y="136"/>
                  </a:lnTo>
                  <a:lnTo>
                    <a:pt x="5" y="135"/>
                  </a:lnTo>
                  <a:lnTo>
                    <a:pt x="2" y="135"/>
                  </a:lnTo>
                  <a:lnTo>
                    <a:pt x="0" y="135"/>
                  </a:lnTo>
                  <a:lnTo>
                    <a:pt x="0" y="128"/>
                  </a:lnTo>
                  <a:lnTo>
                    <a:pt x="1" y="122"/>
                  </a:lnTo>
                  <a:lnTo>
                    <a:pt x="1" y="116"/>
                  </a:lnTo>
                  <a:lnTo>
                    <a:pt x="2" y="110"/>
                  </a:lnTo>
                  <a:lnTo>
                    <a:pt x="4" y="109"/>
                  </a:lnTo>
                  <a:lnTo>
                    <a:pt x="7" y="109"/>
                  </a:lnTo>
                  <a:lnTo>
                    <a:pt x="9" y="107"/>
                  </a:lnTo>
                  <a:lnTo>
                    <a:pt x="11" y="107"/>
                  </a:lnTo>
                  <a:lnTo>
                    <a:pt x="10" y="104"/>
                  </a:lnTo>
                  <a:lnTo>
                    <a:pt x="9" y="99"/>
                  </a:lnTo>
                  <a:lnTo>
                    <a:pt x="7" y="96"/>
                  </a:lnTo>
                  <a:lnTo>
                    <a:pt x="5" y="92"/>
                  </a:lnTo>
                  <a:lnTo>
                    <a:pt x="5" y="90"/>
                  </a:lnTo>
                  <a:lnTo>
                    <a:pt x="5" y="87"/>
                  </a:lnTo>
                  <a:lnTo>
                    <a:pt x="5" y="83"/>
                  </a:lnTo>
                  <a:lnTo>
                    <a:pt x="5" y="80"/>
                  </a:lnTo>
                  <a:lnTo>
                    <a:pt x="8" y="77"/>
                  </a:lnTo>
                  <a:lnTo>
                    <a:pt x="11" y="75"/>
                  </a:lnTo>
                  <a:lnTo>
                    <a:pt x="13" y="73"/>
                  </a:lnTo>
                  <a:lnTo>
                    <a:pt x="16" y="71"/>
                  </a:lnTo>
                  <a:lnTo>
                    <a:pt x="16" y="68"/>
                  </a:lnTo>
                  <a:lnTo>
                    <a:pt x="17" y="65"/>
                  </a:lnTo>
                  <a:lnTo>
                    <a:pt x="17" y="63"/>
                  </a:lnTo>
                  <a:lnTo>
                    <a:pt x="17" y="59"/>
                  </a:lnTo>
                  <a:lnTo>
                    <a:pt x="15" y="57"/>
                  </a:lnTo>
                  <a:lnTo>
                    <a:pt x="13" y="54"/>
                  </a:lnTo>
                  <a:lnTo>
                    <a:pt x="11" y="52"/>
                  </a:lnTo>
                  <a:lnTo>
                    <a:pt x="9" y="50"/>
                  </a:lnTo>
                  <a:lnTo>
                    <a:pt x="10" y="43"/>
                  </a:lnTo>
                  <a:lnTo>
                    <a:pt x="11" y="36"/>
                  </a:lnTo>
                  <a:lnTo>
                    <a:pt x="11" y="29"/>
                  </a:lnTo>
                  <a:lnTo>
                    <a:pt x="12" y="22"/>
                  </a:lnTo>
                  <a:lnTo>
                    <a:pt x="12" y="16"/>
                  </a:lnTo>
                  <a:lnTo>
                    <a:pt x="11" y="11"/>
                  </a:lnTo>
                  <a:lnTo>
                    <a:pt x="11" y="6"/>
                  </a:lnTo>
                  <a:lnTo>
                    <a:pt x="10" y="0"/>
                  </a:lnTo>
                  <a:close/>
                </a:path>
              </a:pathLst>
            </a:custGeom>
            <a:solidFill>
              <a:srgbClr val="8989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31" name="Freeform 256"/>
            <p:cNvSpPr>
              <a:spLocks noChangeAspect="1"/>
            </p:cNvSpPr>
            <p:nvPr/>
          </p:nvSpPr>
          <p:spPr bwMode="auto">
            <a:xfrm>
              <a:off x="2786" y="2716"/>
              <a:ext cx="72" cy="116"/>
            </a:xfrm>
            <a:custGeom>
              <a:avLst/>
              <a:gdLst>
                <a:gd name="T0" fmla="*/ 6 w 144"/>
                <a:gd name="T1" fmla="*/ 1 h 231"/>
                <a:gd name="T2" fmla="*/ 12 w 144"/>
                <a:gd name="T3" fmla="*/ 2 h 231"/>
                <a:gd name="T4" fmla="*/ 18 w 144"/>
                <a:gd name="T5" fmla="*/ 3 h 231"/>
                <a:gd name="T6" fmla="*/ 18 w 144"/>
                <a:gd name="T7" fmla="*/ 4 h 231"/>
                <a:gd name="T8" fmla="*/ 17 w 144"/>
                <a:gd name="T9" fmla="*/ 6 h 231"/>
                <a:gd name="T10" fmla="*/ 17 w 144"/>
                <a:gd name="T11" fmla="*/ 8 h 231"/>
                <a:gd name="T12" fmla="*/ 16 w 144"/>
                <a:gd name="T13" fmla="*/ 9 h 231"/>
                <a:gd name="T14" fmla="*/ 16 w 144"/>
                <a:gd name="T15" fmla="*/ 10 h 231"/>
                <a:gd name="T16" fmla="*/ 16 w 144"/>
                <a:gd name="T17" fmla="*/ 11 h 231"/>
                <a:gd name="T18" fmla="*/ 17 w 144"/>
                <a:gd name="T19" fmla="*/ 12 h 231"/>
                <a:gd name="T20" fmla="*/ 16 w 144"/>
                <a:gd name="T21" fmla="*/ 14 h 231"/>
                <a:gd name="T22" fmla="*/ 16 w 144"/>
                <a:gd name="T23" fmla="*/ 14 h 231"/>
                <a:gd name="T24" fmla="*/ 16 w 144"/>
                <a:gd name="T25" fmla="*/ 15 h 231"/>
                <a:gd name="T26" fmla="*/ 16 w 144"/>
                <a:gd name="T27" fmla="*/ 16 h 231"/>
                <a:gd name="T28" fmla="*/ 16 w 144"/>
                <a:gd name="T29" fmla="*/ 18 h 231"/>
                <a:gd name="T30" fmla="*/ 15 w 144"/>
                <a:gd name="T31" fmla="*/ 19 h 231"/>
                <a:gd name="T32" fmla="*/ 15 w 144"/>
                <a:gd name="T33" fmla="*/ 20 h 231"/>
                <a:gd name="T34" fmla="*/ 16 w 144"/>
                <a:gd name="T35" fmla="*/ 21 h 231"/>
                <a:gd name="T36" fmla="*/ 15 w 144"/>
                <a:gd name="T37" fmla="*/ 22 h 231"/>
                <a:gd name="T38" fmla="*/ 15 w 144"/>
                <a:gd name="T39" fmla="*/ 23 h 231"/>
                <a:gd name="T40" fmla="*/ 15 w 144"/>
                <a:gd name="T41" fmla="*/ 25 h 231"/>
                <a:gd name="T42" fmla="*/ 14 w 144"/>
                <a:gd name="T43" fmla="*/ 27 h 231"/>
                <a:gd name="T44" fmla="*/ 13 w 144"/>
                <a:gd name="T45" fmla="*/ 28 h 231"/>
                <a:gd name="T46" fmla="*/ 9 w 144"/>
                <a:gd name="T47" fmla="*/ 29 h 231"/>
                <a:gd name="T48" fmla="*/ 3 w 144"/>
                <a:gd name="T49" fmla="*/ 28 h 231"/>
                <a:gd name="T50" fmla="*/ 1 w 144"/>
                <a:gd name="T51" fmla="*/ 25 h 231"/>
                <a:gd name="T52" fmla="*/ 1 w 144"/>
                <a:gd name="T53" fmla="*/ 21 h 231"/>
                <a:gd name="T54" fmla="*/ 1 w 144"/>
                <a:gd name="T55" fmla="*/ 20 h 231"/>
                <a:gd name="T56" fmla="*/ 1 w 144"/>
                <a:gd name="T57" fmla="*/ 19 h 231"/>
                <a:gd name="T58" fmla="*/ 1 w 144"/>
                <a:gd name="T59" fmla="*/ 18 h 231"/>
                <a:gd name="T60" fmla="*/ 2 w 144"/>
                <a:gd name="T61" fmla="*/ 17 h 231"/>
                <a:gd name="T62" fmla="*/ 1 w 144"/>
                <a:gd name="T63" fmla="*/ 17 h 231"/>
                <a:gd name="T64" fmla="*/ 1 w 144"/>
                <a:gd name="T65" fmla="*/ 16 h 231"/>
                <a:gd name="T66" fmla="*/ 1 w 144"/>
                <a:gd name="T67" fmla="*/ 14 h 231"/>
                <a:gd name="T68" fmla="*/ 2 w 144"/>
                <a:gd name="T69" fmla="*/ 14 h 231"/>
                <a:gd name="T70" fmla="*/ 1 w 144"/>
                <a:gd name="T71" fmla="*/ 12 h 231"/>
                <a:gd name="T72" fmla="*/ 1 w 144"/>
                <a:gd name="T73" fmla="*/ 11 h 231"/>
                <a:gd name="T74" fmla="*/ 2 w 144"/>
                <a:gd name="T75" fmla="*/ 10 h 231"/>
                <a:gd name="T76" fmla="*/ 2 w 144"/>
                <a:gd name="T77" fmla="*/ 9 h 231"/>
                <a:gd name="T78" fmla="*/ 2 w 144"/>
                <a:gd name="T79" fmla="*/ 8 h 231"/>
                <a:gd name="T80" fmla="*/ 2 w 144"/>
                <a:gd name="T81" fmla="*/ 7 h 231"/>
                <a:gd name="T82" fmla="*/ 2 w 144"/>
                <a:gd name="T83" fmla="*/ 6 h 231"/>
                <a:gd name="T84" fmla="*/ 2 w 144"/>
                <a:gd name="T85" fmla="*/ 3 h 231"/>
                <a:gd name="T86" fmla="*/ 2 w 144"/>
                <a:gd name="T87" fmla="*/ 1 h 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4" h="231">
                  <a:moveTo>
                    <a:pt x="11" y="0"/>
                  </a:moveTo>
                  <a:lnTo>
                    <a:pt x="29" y="2"/>
                  </a:lnTo>
                  <a:lnTo>
                    <a:pt x="45" y="4"/>
                  </a:lnTo>
                  <a:lnTo>
                    <a:pt x="62" y="7"/>
                  </a:lnTo>
                  <a:lnTo>
                    <a:pt x="78" y="8"/>
                  </a:lnTo>
                  <a:lnTo>
                    <a:pt x="94" y="10"/>
                  </a:lnTo>
                  <a:lnTo>
                    <a:pt x="111" y="12"/>
                  </a:lnTo>
                  <a:lnTo>
                    <a:pt x="128" y="15"/>
                  </a:lnTo>
                  <a:lnTo>
                    <a:pt x="144" y="17"/>
                  </a:lnTo>
                  <a:lnTo>
                    <a:pt x="143" y="20"/>
                  </a:lnTo>
                  <a:lnTo>
                    <a:pt x="142" y="24"/>
                  </a:lnTo>
                  <a:lnTo>
                    <a:pt x="139" y="28"/>
                  </a:lnTo>
                  <a:lnTo>
                    <a:pt x="138" y="32"/>
                  </a:lnTo>
                  <a:lnTo>
                    <a:pt x="137" y="40"/>
                  </a:lnTo>
                  <a:lnTo>
                    <a:pt x="136" y="47"/>
                  </a:lnTo>
                  <a:lnTo>
                    <a:pt x="135" y="55"/>
                  </a:lnTo>
                  <a:lnTo>
                    <a:pt x="134" y="63"/>
                  </a:lnTo>
                  <a:lnTo>
                    <a:pt x="131" y="64"/>
                  </a:lnTo>
                  <a:lnTo>
                    <a:pt x="129" y="66"/>
                  </a:lnTo>
                  <a:lnTo>
                    <a:pt x="128" y="68"/>
                  </a:lnTo>
                  <a:lnTo>
                    <a:pt x="126" y="70"/>
                  </a:lnTo>
                  <a:lnTo>
                    <a:pt x="124" y="73"/>
                  </a:lnTo>
                  <a:lnTo>
                    <a:pt x="124" y="77"/>
                  </a:lnTo>
                  <a:lnTo>
                    <a:pt x="124" y="80"/>
                  </a:lnTo>
                  <a:lnTo>
                    <a:pt x="124" y="84"/>
                  </a:lnTo>
                  <a:lnTo>
                    <a:pt x="127" y="84"/>
                  </a:lnTo>
                  <a:lnTo>
                    <a:pt x="128" y="84"/>
                  </a:lnTo>
                  <a:lnTo>
                    <a:pt x="130" y="85"/>
                  </a:lnTo>
                  <a:lnTo>
                    <a:pt x="131" y="85"/>
                  </a:lnTo>
                  <a:lnTo>
                    <a:pt x="130" y="91"/>
                  </a:lnTo>
                  <a:lnTo>
                    <a:pt x="130" y="95"/>
                  </a:lnTo>
                  <a:lnTo>
                    <a:pt x="129" y="101"/>
                  </a:lnTo>
                  <a:lnTo>
                    <a:pt x="128" y="107"/>
                  </a:lnTo>
                  <a:lnTo>
                    <a:pt x="127" y="108"/>
                  </a:lnTo>
                  <a:lnTo>
                    <a:pt x="124" y="108"/>
                  </a:lnTo>
                  <a:lnTo>
                    <a:pt x="123" y="109"/>
                  </a:lnTo>
                  <a:lnTo>
                    <a:pt x="122" y="110"/>
                  </a:lnTo>
                  <a:lnTo>
                    <a:pt x="123" y="114"/>
                  </a:lnTo>
                  <a:lnTo>
                    <a:pt x="123" y="117"/>
                  </a:lnTo>
                  <a:lnTo>
                    <a:pt x="123" y="121"/>
                  </a:lnTo>
                  <a:lnTo>
                    <a:pt x="124" y="124"/>
                  </a:lnTo>
                  <a:lnTo>
                    <a:pt x="124" y="127"/>
                  </a:lnTo>
                  <a:lnTo>
                    <a:pt x="124" y="132"/>
                  </a:lnTo>
                  <a:lnTo>
                    <a:pt x="123" y="136"/>
                  </a:lnTo>
                  <a:lnTo>
                    <a:pt x="123" y="140"/>
                  </a:lnTo>
                  <a:lnTo>
                    <a:pt x="122" y="142"/>
                  </a:lnTo>
                  <a:lnTo>
                    <a:pt x="121" y="144"/>
                  </a:lnTo>
                  <a:lnTo>
                    <a:pt x="119" y="146"/>
                  </a:lnTo>
                  <a:lnTo>
                    <a:pt x="117" y="148"/>
                  </a:lnTo>
                  <a:lnTo>
                    <a:pt x="119" y="152"/>
                  </a:lnTo>
                  <a:lnTo>
                    <a:pt x="120" y="154"/>
                  </a:lnTo>
                  <a:lnTo>
                    <a:pt x="120" y="157"/>
                  </a:lnTo>
                  <a:lnTo>
                    <a:pt x="121" y="161"/>
                  </a:lnTo>
                  <a:lnTo>
                    <a:pt x="121" y="164"/>
                  </a:lnTo>
                  <a:lnTo>
                    <a:pt x="120" y="168"/>
                  </a:lnTo>
                  <a:lnTo>
                    <a:pt x="120" y="171"/>
                  </a:lnTo>
                  <a:lnTo>
                    <a:pt x="119" y="175"/>
                  </a:lnTo>
                  <a:lnTo>
                    <a:pt x="117" y="178"/>
                  </a:lnTo>
                  <a:lnTo>
                    <a:pt x="116" y="180"/>
                  </a:lnTo>
                  <a:lnTo>
                    <a:pt x="115" y="184"/>
                  </a:lnTo>
                  <a:lnTo>
                    <a:pt x="114" y="186"/>
                  </a:lnTo>
                  <a:lnTo>
                    <a:pt x="113" y="192"/>
                  </a:lnTo>
                  <a:lnTo>
                    <a:pt x="113" y="198"/>
                  </a:lnTo>
                  <a:lnTo>
                    <a:pt x="112" y="202"/>
                  </a:lnTo>
                  <a:lnTo>
                    <a:pt x="111" y="208"/>
                  </a:lnTo>
                  <a:lnTo>
                    <a:pt x="109" y="212"/>
                  </a:lnTo>
                  <a:lnTo>
                    <a:pt x="107" y="214"/>
                  </a:lnTo>
                  <a:lnTo>
                    <a:pt x="106" y="217"/>
                  </a:lnTo>
                  <a:lnTo>
                    <a:pt x="104" y="221"/>
                  </a:lnTo>
                  <a:lnTo>
                    <a:pt x="94" y="227"/>
                  </a:lnTo>
                  <a:lnTo>
                    <a:pt x="82" y="230"/>
                  </a:lnTo>
                  <a:lnTo>
                    <a:pt x="67" y="231"/>
                  </a:lnTo>
                  <a:lnTo>
                    <a:pt x="51" y="230"/>
                  </a:lnTo>
                  <a:lnTo>
                    <a:pt x="36" y="228"/>
                  </a:lnTo>
                  <a:lnTo>
                    <a:pt x="21" y="223"/>
                  </a:lnTo>
                  <a:lnTo>
                    <a:pt x="9" y="216"/>
                  </a:lnTo>
                  <a:lnTo>
                    <a:pt x="1" y="208"/>
                  </a:lnTo>
                  <a:lnTo>
                    <a:pt x="1" y="198"/>
                  </a:lnTo>
                  <a:lnTo>
                    <a:pt x="2" y="186"/>
                  </a:lnTo>
                  <a:lnTo>
                    <a:pt x="3" y="176"/>
                  </a:lnTo>
                  <a:lnTo>
                    <a:pt x="5" y="164"/>
                  </a:lnTo>
                  <a:lnTo>
                    <a:pt x="3" y="163"/>
                  </a:lnTo>
                  <a:lnTo>
                    <a:pt x="2" y="162"/>
                  </a:lnTo>
                  <a:lnTo>
                    <a:pt x="1" y="160"/>
                  </a:lnTo>
                  <a:lnTo>
                    <a:pt x="0" y="159"/>
                  </a:lnTo>
                  <a:lnTo>
                    <a:pt x="0" y="154"/>
                  </a:lnTo>
                  <a:lnTo>
                    <a:pt x="1" y="151"/>
                  </a:lnTo>
                  <a:lnTo>
                    <a:pt x="1" y="147"/>
                  </a:lnTo>
                  <a:lnTo>
                    <a:pt x="1" y="144"/>
                  </a:lnTo>
                  <a:lnTo>
                    <a:pt x="3" y="141"/>
                  </a:lnTo>
                  <a:lnTo>
                    <a:pt x="6" y="139"/>
                  </a:lnTo>
                  <a:lnTo>
                    <a:pt x="7" y="137"/>
                  </a:lnTo>
                  <a:lnTo>
                    <a:pt x="9" y="134"/>
                  </a:lnTo>
                  <a:lnTo>
                    <a:pt x="7" y="134"/>
                  </a:lnTo>
                  <a:lnTo>
                    <a:pt x="5" y="134"/>
                  </a:lnTo>
                  <a:lnTo>
                    <a:pt x="2" y="134"/>
                  </a:lnTo>
                  <a:lnTo>
                    <a:pt x="0" y="133"/>
                  </a:lnTo>
                  <a:lnTo>
                    <a:pt x="1" y="127"/>
                  </a:lnTo>
                  <a:lnTo>
                    <a:pt x="2" y="121"/>
                  </a:lnTo>
                  <a:lnTo>
                    <a:pt x="2" y="114"/>
                  </a:lnTo>
                  <a:lnTo>
                    <a:pt x="3" y="108"/>
                  </a:lnTo>
                  <a:lnTo>
                    <a:pt x="6" y="108"/>
                  </a:lnTo>
                  <a:lnTo>
                    <a:pt x="7" y="107"/>
                  </a:lnTo>
                  <a:lnTo>
                    <a:pt x="9" y="107"/>
                  </a:lnTo>
                  <a:lnTo>
                    <a:pt x="11" y="106"/>
                  </a:lnTo>
                  <a:lnTo>
                    <a:pt x="10" y="102"/>
                  </a:lnTo>
                  <a:lnTo>
                    <a:pt x="9" y="99"/>
                  </a:lnTo>
                  <a:lnTo>
                    <a:pt x="7" y="95"/>
                  </a:lnTo>
                  <a:lnTo>
                    <a:pt x="6" y="92"/>
                  </a:lnTo>
                  <a:lnTo>
                    <a:pt x="6" y="89"/>
                  </a:lnTo>
                  <a:lnTo>
                    <a:pt x="6" y="86"/>
                  </a:lnTo>
                  <a:lnTo>
                    <a:pt x="6" y="83"/>
                  </a:lnTo>
                  <a:lnTo>
                    <a:pt x="7" y="79"/>
                  </a:lnTo>
                  <a:lnTo>
                    <a:pt x="9" y="77"/>
                  </a:lnTo>
                  <a:lnTo>
                    <a:pt x="11" y="74"/>
                  </a:lnTo>
                  <a:lnTo>
                    <a:pt x="13" y="72"/>
                  </a:lnTo>
                  <a:lnTo>
                    <a:pt x="15" y="70"/>
                  </a:lnTo>
                  <a:lnTo>
                    <a:pt x="16" y="68"/>
                  </a:lnTo>
                  <a:lnTo>
                    <a:pt x="16" y="64"/>
                  </a:lnTo>
                  <a:lnTo>
                    <a:pt x="16" y="62"/>
                  </a:lnTo>
                  <a:lnTo>
                    <a:pt x="16" y="58"/>
                  </a:lnTo>
                  <a:lnTo>
                    <a:pt x="15" y="56"/>
                  </a:lnTo>
                  <a:lnTo>
                    <a:pt x="14" y="54"/>
                  </a:lnTo>
                  <a:lnTo>
                    <a:pt x="11" y="53"/>
                  </a:lnTo>
                  <a:lnTo>
                    <a:pt x="10" y="50"/>
                  </a:lnTo>
                  <a:lnTo>
                    <a:pt x="11" y="43"/>
                  </a:lnTo>
                  <a:lnTo>
                    <a:pt x="13" y="35"/>
                  </a:lnTo>
                  <a:lnTo>
                    <a:pt x="13" y="28"/>
                  </a:lnTo>
                  <a:lnTo>
                    <a:pt x="14" y="20"/>
                  </a:lnTo>
                  <a:lnTo>
                    <a:pt x="13" y="16"/>
                  </a:lnTo>
                  <a:lnTo>
                    <a:pt x="13" y="11"/>
                  </a:lnTo>
                  <a:lnTo>
                    <a:pt x="13" y="5"/>
                  </a:lnTo>
                  <a:lnTo>
                    <a:pt x="11" y="0"/>
                  </a:lnTo>
                  <a:close/>
                </a:path>
              </a:pathLst>
            </a:custGeom>
            <a:solidFill>
              <a:srgbClr val="939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32" name="Freeform 257"/>
            <p:cNvSpPr>
              <a:spLocks noChangeAspect="1"/>
            </p:cNvSpPr>
            <p:nvPr/>
          </p:nvSpPr>
          <p:spPr bwMode="auto">
            <a:xfrm>
              <a:off x="2791" y="2718"/>
              <a:ext cx="62" cy="114"/>
            </a:xfrm>
            <a:custGeom>
              <a:avLst/>
              <a:gdLst>
                <a:gd name="T0" fmla="*/ 6 w 123"/>
                <a:gd name="T1" fmla="*/ 1 h 228"/>
                <a:gd name="T2" fmla="*/ 11 w 123"/>
                <a:gd name="T3" fmla="*/ 1 h 228"/>
                <a:gd name="T4" fmla="*/ 16 w 123"/>
                <a:gd name="T5" fmla="*/ 2 h 228"/>
                <a:gd name="T6" fmla="*/ 15 w 123"/>
                <a:gd name="T7" fmla="*/ 4 h 228"/>
                <a:gd name="T8" fmla="*/ 15 w 123"/>
                <a:gd name="T9" fmla="*/ 6 h 228"/>
                <a:gd name="T10" fmla="*/ 14 w 123"/>
                <a:gd name="T11" fmla="*/ 8 h 228"/>
                <a:gd name="T12" fmla="*/ 14 w 123"/>
                <a:gd name="T13" fmla="*/ 9 h 228"/>
                <a:gd name="T14" fmla="*/ 14 w 123"/>
                <a:gd name="T15" fmla="*/ 10 h 228"/>
                <a:gd name="T16" fmla="*/ 14 w 123"/>
                <a:gd name="T17" fmla="*/ 11 h 228"/>
                <a:gd name="T18" fmla="*/ 14 w 123"/>
                <a:gd name="T19" fmla="*/ 11 h 228"/>
                <a:gd name="T20" fmla="*/ 14 w 123"/>
                <a:gd name="T21" fmla="*/ 13 h 228"/>
                <a:gd name="T22" fmla="*/ 13 w 123"/>
                <a:gd name="T23" fmla="*/ 14 h 228"/>
                <a:gd name="T24" fmla="*/ 13 w 123"/>
                <a:gd name="T25" fmla="*/ 15 h 228"/>
                <a:gd name="T26" fmla="*/ 13 w 123"/>
                <a:gd name="T27" fmla="*/ 16 h 228"/>
                <a:gd name="T28" fmla="*/ 13 w 123"/>
                <a:gd name="T29" fmla="*/ 17 h 228"/>
                <a:gd name="T30" fmla="*/ 13 w 123"/>
                <a:gd name="T31" fmla="*/ 18 h 228"/>
                <a:gd name="T32" fmla="*/ 13 w 123"/>
                <a:gd name="T33" fmla="*/ 19 h 228"/>
                <a:gd name="T34" fmla="*/ 13 w 123"/>
                <a:gd name="T35" fmla="*/ 20 h 228"/>
                <a:gd name="T36" fmla="*/ 13 w 123"/>
                <a:gd name="T37" fmla="*/ 22 h 228"/>
                <a:gd name="T38" fmla="*/ 12 w 123"/>
                <a:gd name="T39" fmla="*/ 23 h 228"/>
                <a:gd name="T40" fmla="*/ 12 w 123"/>
                <a:gd name="T41" fmla="*/ 25 h 228"/>
                <a:gd name="T42" fmla="*/ 12 w 123"/>
                <a:gd name="T43" fmla="*/ 26 h 228"/>
                <a:gd name="T44" fmla="*/ 11 w 123"/>
                <a:gd name="T45" fmla="*/ 28 h 228"/>
                <a:gd name="T46" fmla="*/ 7 w 123"/>
                <a:gd name="T47" fmla="*/ 29 h 228"/>
                <a:gd name="T48" fmla="*/ 2 w 123"/>
                <a:gd name="T49" fmla="*/ 28 h 228"/>
                <a:gd name="T50" fmla="*/ 1 w 123"/>
                <a:gd name="T51" fmla="*/ 25 h 228"/>
                <a:gd name="T52" fmla="*/ 1 w 123"/>
                <a:gd name="T53" fmla="*/ 21 h 228"/>
                <a:gd name="T54" fmla="*/ 1 w 123"/>
                <a:gd name="T55" fmla="*/ 20 h 228"/>
                <a:gd name="T56" fmla="*/ 1 w 123"/>
                <a:gd name="T57" fmla="*/ 19 h 228"/>
                <a:gd name="T58" fmla="*/ 1 w 123"/>
                <a:gd name="T59" fmla="*/ 18 h 228"/>
                <a:gd name="T60" fmla="*/ 2 w 123"/>
                <a:gd name="T61" fmla="*/ 17 h 228"/>
                <a:gd name="T62" fmla="*/ 1 w 123"/>
                <a:gd name="T63" fmla="*/ 17 h 228"/>
                <a:gd name="T64" fmla="*/ 1 w 123"/>
                <a:gd name="T65" fmla="*/ 15 h 228"/>
                <a:gd name="T66" fmla="*/ 1 w 123"/>
                <a:gd name="T67" fmla="*/ 14 h 228"/>
                <a:gd name="T68" fmla="*/ 2 w 123"/>
                <a:gd name="T69" fmla="*/ 14 h 228"/>
                <a:gd name="T70" fmla="*/ 2 w 123"/>
                <a:gd name="T71" fmla="*/ 12 h 228"/>
                <a:gd name="T72" fmla="*/ 1 w 123"/>
                <a:gd name="T73" fmla="*/ 11 h 228"/>
                <a:gd name="T74" fmla="*/ 2 w 123"/>
                <a:gd name="T75" fmla="*/ 10 h 228"/>
                <a:gd name="T76" fmla="*/ 2 w 123"/>
                <a:gd name="T77" fmla="*/ 9 h 228"/>
                <a:gd name="T78" fmla="*/ 2 w 123"/>
                <a:gd name="T79" fmla="*/ 8 h 228"/>
                <a:gd name="T80" fmla="*/ 2 w 123"/>
                <a:gd name="T81" fmla="*/ 7 h 228"/>
                <a:gd name="T82" fmla="*/ 2 w 123"/>
                <a:gd name="T83" fmla="*/ 6 h 228"/>
                <a:gd name="T84" fmla="*/ 2 w 123"/>
                <a:gd name="T85" fmla="*/ 3 h 228"/>
                <a:gd name="T86" fmla="*/ 2 w 123"/>
                <a:gd name="T87" fmla="*/ 1 h 2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3" h="228">
                  <a:moveTo>
                    <a:pt x="15" y="0"/>
                  </a:moveTo>
                  <a:lnTo>
                    <a:pt x="29" y="1"/>
                  </a:lnTo>
                  <a:lnTo>
                    <a:pt x="42" y="4"/>
                  </a:lnTo>
                  <a:lnTo>
                    <a:pt x="55" y="5"/>
                  </a:lnTo>
                  <a:lnTo>
                    <a:pt x="69" y="7"/>
                  </a:lnTo>
                  <a:lnTo>
                    <a:pt x="83" y="8"/>
                  </a:lnTo>
                  <a:lnTo>
                    <a:pt x="97" y="10"/>
                  </a:lnTo>
                  <a:lnTo>
                    <a:pt x="110" y="12"/>
                  </a:lnTo>
                  <a:lnTo>
                    <a:pt x="123" y="14"/>
                  </a:lnTo>
                  <a:lnTo>
                    <a:pt x="122" y="17"/>
                  </a:lnTo>
                  <a:lnTo>
                    <a:pt x="121" y="21"/>
                  </a:lnTo>
                  <a:lnTo>
                    <a:pt x="119" y="25"/>
                  </a:lnTo>
                  <a:lnTo>
                    <a:pt x="118" y="29"/>
                  </a:lnTo>
                  <a:lnTo>
                    <a:pt x="117" y="37"/>
                  </a:lnTo>
                  <a:lnTo>
                    <a:pt x="115" y="44"/>
                  </a:lnTo>
                  <a:lnTo>
                    <a:pt x="114" y="52"/>
                  </a:lnTo>
                  <a:lnTo>
                    <a:pt x="113" y="60"/>
                  </a:lnTo>
                  <a:lnTo>
                    <a:pt x="112" y="61"/>
                  </a:lnTo>
                  <a:lnTo>
                    <a:pt x="110" y="63"/>
                  </a:lnTo>
                  <a:lnTo>
                    <a:pt x="108" y="65"/>
                  </a:lnTo>
                  <a:lnTo>
                    <a:pt x="106" y="67"/>
                  </a:lnTo>
                  <a:lnTo>
                    <a:pt x="106" y="70"/>
                  </a:lnTo>
                  <a:lnTo>
                    <a:pt x="106" y="74"/>
                  </a:lnTo>
                  <a:lnTo>
                    <a:pt x="105" y="77"/>
                  </a:lnTo>
                  <a:lnTo>
                    <a:pt x="105" y="81"/>
                  </a:lnTo>
                  <a:lnTo>
                    <a:pt x="106" y="81"/>
                  </a:lnTo>
                  <a:lnTo>
                    <a:pt x="108" y="81"/>
                  </a:lnTo>
                  <a:lnTo>
                    <a:pt x="110" y="81"/>
                  </a:lnTo>
                  <a:lnTo>
                    <a:pt x="111" y="81"/>
                  </a:lnTo>
                  <a:lnTo>
                    <a:pt x="110" y="86"/>
                  </a:lnTo>
                  <a:lnTo>
                    <a:pt x="110" y="92"/>
                  </a:lnTo>
                  <a:lnTo>
                    <a:pt x="108" y="97"/>
                  </a:lnTo>
                  <a:lnTo>
                    <a:pt x="107" y="103"/>
                  </a:lnTo>
                  <a:lnTo>
                    <a:pt x="106" y="104"/>
                  </a:lnTo>
                  <a:lnTo>
                    <a:pt x="105" y="105"/>
                  </a:lnTo>
                  <a:lnTo>
                    <a:pt x="104" y="106"/>
                  </a:lnTo>
                  <a:lnTo>
                    <a:pt x="103" y="107"/>
                  </a:lnTo>
                  <a:lnTo>
                    <a:pt x="104" y="110"/>
                  </a:lnTo>
                  <a:lnTo>
                    <a:pt x="104" y="113"/>
                  </a:lnTo>
                  <a:lnTo>
                    <a:pt x="104" y="116"/>
                  </a:lnTo>
                  <a:lnTo>
                    <a:pt x="105" y="120"/>
                  </a:lnTo>
                  <a:lnTo>
                    <a:pt x="104" y="124"/>
                  </a:lnTo>
                  <a:lnTo>
                    <a:pt x="104" y="128"/>
                  </a:lnTo>
                  <a:lnTo>
                    <a:pt x="104" y="131"/>
                  </a:lnTo>
                  <a:lnTo>
                    <a:pt x="103" y="136"/>
                  </a:lnTo>
                  <a:lnTo>
                    <a:pt x="102" y="138"/>
                  </a:lnTo>
                  <a:lnTo>
                    <a:pt x="100" y="139"/>
                  </a:lnTo>
                  <a:lnTo>
                    <a:pt x="99" y="142"/>
                  </a:lnTo>
                  <a:lnTo>
                    <a:pt x="98" y="144"/>
                  </a:lnTo>
                  <a:lnTo>
                    <a:pt x="99" y="148"/>
                  </a:lnTo>
                  <a:lnTo>
                    <a:pt x="100" y="151"/>
                  </a:lnTo>
                  <a:lnTo>
                    <a:pt x="100" y="154"/>
                  </a:lnTo>
                  <a:lnTo>
                    <a:pt x="102" y="157"/>
                  </a:lnTo>
                  <a:lnTo>
                    <a:pt x="100" y="160"/>
                  </a:lnTo>
                  <a:lnTo>
                    <a:pt x="100" y="164"/>
                  </a:lnTo>
                  <a:lnTo>
                    <a:pt x="99" y="167"/>
                  </a:lnTo>
                  <a:lnTo>
                    <a:pt x="98" y="172"/>
                  </a:lnTo>
                  <a:lnTo>
                    <a:pt x="97" y="174"/>
                  </a:lnTo>
                  <a:lnTo>
                    <a:pt x="97" y="177"/>
                  </a:lnTo>
                  <a:lnTo>
                    <a:pt x="96" y="180"/>
                  </a:lnTo>
                  <a:lnTo>
                    <a:pt x="95" y="183"/>
                  </a:lnTo>
                  <a:lnTo>
                    <a:pt x="93" y="189"/>
                  </a:lnTo>
                  <a:lnTo>
                    <a:pt x="93" y="194"/>
                  </a:lnTo>
                  <a:lnTo>
                    <a:pt x="92" y="199"/>
                  </a:lnTo>
                  <a:lnTo>
                    <a:pt x="91" y="205"/>
                  </a:lnTo>
                  <a:lnTo>
                    <a:pt x="90" y="207"/>
                  </a:lnTo>
                  <a:lnTo>
                    <a:pt x="89" y="211"/>
                  </a:lnTo>
                  <a:lnTo>
                    <a:pt x="88" y="214"/>
                  </a:lnTo>
                  <a:lnTo>
                    <a:pt x="87" y="218"/>
                  </a:lnTo>
                  <a:lnTo>
                    <a:pt x="79" y="224"/>
                  </a:lnTo>
                  <a:lnTo>
                    <a:pt x="68" y="227"/>
                  </a:lnTo>
                  <a:lnTo>
                    <a:pt x="55" y="228"/>
                  </a:lnTo>
                  <a:lnTo>
                    <a:pt x="42" y="227"/>
                  </a:lnTo>
                  <a:lnTo>
                    <a:pt x="28" y="225"/>
                  </a:lnTo>
                  <a:lnTo>
                    <a:pt x="16" y="220"/>
                  </a:lnTo>
                  <a:lnTo>
                    <a:pt x="7" y="214"/>
                  </a:lnTo>
                  <a:lnTo>
                    <a:pt x="0" y="206"/>
                  </a:lnTo>
                  <a:lnTo>
                    <a:pt x="1" y="196"/>
                  </a:lnTo>
                  <a:lnTo>
                    <a:pt x="2" y="186"/>
                  </a:lnTo>
                  <a:lnTo>
                    <a:pt x="4" y="174"/>
                  </a:lnTo>
                  <a:lnTo>
                    <a:pt x="5" y="163"/>
                  </a:lnTo>
                  <a:lnTo>
                    <a:pt x="4" y="161"/>
                  </a:lnTo>
                  <a:lnTo>
                    <a:pt x="4" y="160"/>
                  </a:lnTo>
                  <a:lnTo>
                    <a:pt x="2" y="158"/>
                  </a:lnTo>
                  <a:lnTo>
                    <a:pt x="1" y="157"/>
                  </a:lnTo>
                  <a:lnTo>
                    <a:pt x="2" y="153"/>
                  </a:lnTo>
                  <a:lnTo>
                    <a:pt x="2" y="150"/>
                  </a:lnTo>
                  <a:lnTo>
                    <a:pt x="2" y="146"/>
                  </a:lnTo>
                  <a:lnTo>
                    <a:pt x="2" y="143"/>
                  </a:lnTo>
                  <a:lnTo>
                    <a:pt x="5" y="141"/>
                  </a:lnTo>
                  <a:lnTo>
                    <a:pt x="6" y="138"/>
                  </a:lnTo>
                  <a:lnTo>
                    <a:pt x="8" y="136"/>
                  </a:lnTo>
                  <a:lnTo>
                    <a:pt x="9" y="134"/>
                  </a:lnTo>
                  <a:lnTo>
                    <a:pt x="8" y="134"/>
                  </a:lnTo>
                  <a:lnTo>
                    <a:pt x="6" y="133"/>
                  </a:lnTo>
                  <a:lnTo>
                    <a:pt x="5" y="133"/>
                  </a:lnTo>
                  <a:lnTo>
                    <a:pt x="2" y="133"/>
                  </a:lnTo>
                  <a:lnTo>
                    <a:pt x="4" y="127"/>
                  </a:lnTo>
                  <a:lnTo>
                    <a:pt x="4" y="120"/>
                  </a:lnTo>
                  <a:lnTo>
                    <a:pt x="4" y="113"/>
                  </a:lnTo>
                  <a:lnTo>
                    <a:pt x="5" y="107"/>
                  </a:lnTo>
                  <a:lnTo>
                    <a:pt x="7" y="106"/>
                  </a:lnTo>
                  <a:lnTo>
                    <a:pt x="8" y="106"/>
                  </a:lnTo>
                  <a:lnTo>
                    <a:pt x="11" y="106"/>
                  </a:lnTo>
                  <a:lnTo>
                    <a:pt x="12" y="105"/>
                  </a:lnTo>
                  <a:lnTo>
                    <a:pt x="11" y="101"/>
                  </a:lnTo>
                  <a:lnTo>
                    <a:pt x="11" y="98"/>
                  </a:lnTo>
                  <a:lnTo>
                    <a:pt x="9" y="95"/>
                  </a:lnTo>
                  <a:lnTo>
                    <a:pt x="8" y="91"/>
                  </a:lnTo>
                  <a:lnTo>
                    <a:pt x="8" y="88"/>
                  </a:lnTo>
                  <a:lnTo>
                    <a:pt x="8" y="84"/>
                  </a:lnTo>
                  <a:lnTo>
                    <a:pt x="8" y="82"/>
                  </a:lnTo>
                  <a:lnTo>
                    <a:pt x="8" y="78"/>
                  </a:lnTo>
                  <a:lnTo>
                    <a:pt x="11" y="76"/>
                  </a:lnTo>
                  <a:lnTo>
                    <a:pt x="13" y="74"/>
                  </a:lnTo>
                  <a:lnTo>
                    <a:pt x="14" y="71"/>
                  </a:lnTo>
                  <a:lnTo>
                    <a:pt x="16" y="68"/>
                  </a:lnTo>
                  <a:lnTo>
                    <a:pt x="16" y="66"/>
                  </a:lnTo>
                  <a:lnTo>
                    <a:pt x="16" y="62"/>
                  </a:lnTo>
                  <a:lnTo>
                    <a:pt x="16" y="60"/>
                  </a:lnTo>
                  <a:lnTo>
                    <a:pt x="17" y="58"/>
                  </a:lnTo>
                  <a:lnTo>
                    <a:pt x="16" y="55"/>
                  </a:lnTo>
                  <a:lnTo>
                    <a:pt x="15" y="53"/>
                  </a:lnTo>
                  <a:lnTo>
                    <a:pt x="13" y="52"/>
                  </a:lnTo>
                  <a:lnTo>
                    <a:pt x="12" y="50"/>
                  </a:lnTo>
                  <a:lnTo>
                    <a:pt x="13" y="43"/>
                  </a:lnTo>
                  <a:lnTo>
                    <a:pt x="14" y="36"/>
                  </a:lnTo>
                  <a:lnTo>
                    <a:pt x="15" y="29"/>
                  </a:lnTo>
                  <a:lnTo>
                    <a:pt x="16" y="22"/>
                  </a:lnTo>
                  <a:lnTo>
                    <a:pt x="15" y="16"/>
                  </a:lnTo>
                  <a:lnTo>
                    <a:pt x="15" y="10"/>
                  </a:lnTo>
                  <a:lnTo>
                    <a:pt x="15" y="6"/>
                  </a:lnTo>
                  <a:lnTo>
                    <a:pt x="15" y="0"/>
                  </a:lnTo>
                  <a:close/>
                </a:path>
              </a:pathLst>
            </a:custGeom>
            <a:solidFill>
              <a:srgbClr val="9E9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33" name="Freeform 258"/>
            <p:cNvSpPr>
              <a:spLocks noChangeAspect="1"/>
            </p:cNvSpPr>
            <p:nvPr/>
          </p:nvSpPr>
          <p:spPr bwMode="auto">
            <a:xfrm>
              <a:off x="2796" y="2719"/>
              <a:ext cx="50" cy="113"/>
            </a:xfrm>
            <a:custGeom>
              <a:avLst/>
              <a:gdLst>
                <a:gd name="T0" fmla="*/ 2 w 102"/>
                <a:gd name="T1" fmla="*/ 0 h 226"/>
                <a:gd name="T2" fmla="*/ 12 w 102"/>
                <a:gd name="T3" fmla="*/ 2 h 226"/>
                <a:gd name="T4" fmla="*/ 12 w 102"/>
                <a:gd name="T5" fmla="*/ 4 h 226"/>
                <a:gd name="T6" fmla="*/ 11 w 102"/>
                <a:gd name="T7" fmla="*/ 8 h 226"/>
                <a:gd name="T8" fmla="*/ 10 w 102"/>
                <a:gd name="T9" fmla="*/ 9 h 226"/>
                <a:gd name="T10" fmla="*/ 10 w 102"/>
                <a:gd name="T11" fmla="*/ 10 h 226"/>
                <a:gd name="T12" fmla="*/ 11 w 102"/>
                <a:gd name="T13" fmla="*/ 10 h 226"/>
                <a:gd name="T14" fmla="*/ 10 w 102"/>
                <a:gd name="T15" fmla="*/ 13 h 226"/>
                <a:gd name="T16" fmla="*/ 10 w 102"/>
                <a:gd name="T17" fmla="*/ 13 h 226"/>
                <a:gd name="T18" fmla="*/ 10 w 102"/>
                <a:gd name="T19" fmla="*/ 15 h 226"/>
                <a:gd name="T20" fmla="*/ 10 w 102"/>
                <a:gd name="T21" fmla="*/ 17 h 226"/>
                <a:gd name="T22" fmla="*/ 9 w 102"/>
                <a:gd name="T23" fmla="*/ 18 h 226"/>
                <a:gd name="T24" fmla="*/ 10 w 102"/>
                <a:gd name="T25" fmla="*/ 20 h 226"/>
                <a:gd name="T26" fmla="*/ 9 w 102"/>
                <a:gd name="T27" fmla="*/ 22 h 226"/>
                <a:gd name="T28" fmla="*/ 9 w 102"/>
                <a:gd name="T29" fmla="*/ 23 h 226"/>
                <a:gd name="T30" fmla="*/ 9 w 102"/>
                <a:gd name="T31" fmla="*/ 26 h 226"/>
                <a:gd name="T32" fmla="*/ 8 w 102"/>
                <a:gd name="T33" fmla="*/ 27 h 226"/>
                <a:gd name="T34" fmla="*/ 7 w 102"/>
                <a:gd name="T35" fmla="*/ 28 h 226"/>
                <a:gd name="T36" fmla="*/ 6 w 102"/>
                <a:gd name="T37" fmla="*/ 29 h 226"/>
                <a:gd name="T38" fmla="*/ 5 w 102"/>
                <a:gd name="T39" fmla="*/ 29 h 226"/>
                <a:gd name="T40" fmla="*/ 4 w 102"/>
                <a:gd name="T41" fmla="*/ 29 h 226"/>
                <a:gd name="T42" fmla="*/ 2 w 102"/>
                <a:gd name="T43" fmla="*/ 28 h 226"/>
                <a:gd name="T44" fmla="*/ 1 w 102"/>
                <a:gd name="T45" fmla="*/ 28 h 226"/>
                <a:gd name="T46" fmla="*/ 0 w 102"/>
                <a:gd name="T47" fmla="*/ 27 h 226"/>
                <a:gd name="T48" fmla="*/ 0 w 102"/>
                <a:gd name="T49" fmla="*/ 26 h 226"/>
                <a:gd name="T50" fmla="*/ 0 w 102"/>
                <a:gd name="T51" fmla="*/ 21 h 226"/>
                <a:gd name="T52" fmla="*/ 0 w 102"/>
                <a:gd name="T53" fmla="*/ 20 h 226"/>
                <a:gd name="T54" fmla="*/ 0 w 102"/>
                <a:gd name="T55" fmla="*/ 18 h 226"/>
                <a:gd name="T56" fmla="*/ 1 w 102"/>
                <a:gd name="T57" fmla="*/ 17 h 226"/>
                <a:gd name="T58" fmla="*/ 0 w 102"/>
                <a:gd name="T59" fmla="*/ 17 h 226"/>
                <a:gd name="T60" fmla="*/ 0 w 102"/>
                <a:gd name="T61" fmla="*/ 14 h 226"/>
                <a:gd name="T62" fmla="*/ 1 w 102"/>
                <a:gd name="T63" fmla="*/ 14 h 226"/>
                <a:gd name="T64" fmla="*/ 1 w 102"/>
                <a:gd name="T65" fmla="*/ 12 h 226"/>
                <a:gd name="T66" fmla="*/ 1 w 102"/>
                <a:gd name="T67" fmla="*/ 10 h 226"/>
                <a:gd name="T68" fmla="*/ 2 w 102"/>
                <a:gd name="T69" fmla="*/ 9 h 226"/>
                <a:gd name="T70" fmla="*/ 2 w 102"/>
                <a:gd name="T71" fmla="*/ 8 h 226"/>
                <a:gd name="T72" fmla="*/ 1 w 102"/>
                <a:gd name="T73" fmla="*/ 7 h 226"/>
                <a:gd name="T74" fmla="*/ 2 w 102"/>
                <a:gd name="T75" fmla="*/ 3 h 226"/>
                <a:gd name="T76" fmla="*/ 2 w 102"/>
                <a:gd name="T77" fmla="*/ 0 h 2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226">
                  <a:moveTo>
                    <a:pt x="18" y="0"/>
                  </a:moveTo>
                  <a:lnTo>
                    <a:pt x="102" y="12"/>
                  </a:lnTo>
                  <a:lnTo>
                    <a:pt x="97" y="27"/>
                  </a:lnTo>
                  <a:lnTo>
                    <a:pt x="93" y="58"/>
                  </a:lnTo>
                  <a:lnTo>
                    <a:pt x="88" y="65"/>
                  </a:lnTo>
                  <a:lnTo>
                    <a:pt x="86" y="78"/>
                  </a:lnTo>
                  <a:lnTo>
                    <a:pt x="90" y="79"/>
                  </a:lnTo>
                  <a:lnTo>
                    <a:pt x="88" y="101"/>
                  </a:lnTo>
                  <a:lnTo>
                    <a:pt x="83" y="104"/>
                  </a:lnTo>
                  <a:lnTo>
                    <a:pt x="84" y="118"/>
                  </a:lnTo>
                  <a:lnTo>
                    <a:pt x="83" y="133"/>
                  </a:lnTo>
                  <a:lnTo>
                    <a:pt x="79" y="142"/>
                  </a:lnTo>
                  <a:lnTo>
                    <a:pt x="81" y="154"/>
                  </a:lnTo>
                  <a:lnTo>
                    <a:pt x="79" y="169"/>
                  </a:lnTo>
                  <a:lnTo>
                    <a:pt x="75" y="180"/>
                  </a:lnTo>
                  <a:lnTo>
                    <a:pt x="73" y="202"/>
                  </a:lnTo>
                  <a:lnTo>
                    <a:pt x="68" y="215"/>
                  </a:lnTo>
                  <a:lnTo>
                    <a:pt x="63" y="220"/>
                  </a:lnTo>
                  <a:lnTo>
                    <a:pt x="53" y="225"/>
                  </a:lnTo>
                  <a:lnTo>
                    <a:pt x="43" y="226"/>
                  </a:lnTo>
                  <a:lnTo>
                    <a:pt x="33" y="226"/>
                  </a:lnTo>
                  <a:lnTo>
                    <a:pt x="22" y="224"/>
                  </a:lnTo>
                  <a:lnTo>
                    <a:pt x="13" y="219"/>
                  </a:lnTo>
                  <a:lnTo>
                    <a:pt x="5" y="214"/>
                  </a:lnTo>
                  <a:lnTo>
                    <a:pt x="0" y="207"/>
                  </a:lnTo>
                  <a:lnTo>
                    <a:pt x="5" y="164"/>
                  </a:lnTo>
                  <a:lnTo>
                    <a:pt x="3" y="157"/>
                  </a:lnTo>
                  <a:lnTo>
                    <a:pt x="4" y="142"/>
                  </a:lnTo>
                  <a:lnTo>
                    <a:pt x="10" y="134"/>
                  </a:lnTo>
                  <a:lnTo>
                    <a:pt x="4" y="133"/>
                  </a:lnTo>
                  <a:lnTo>
                    <a:pt x="7" y="106"/>
                  </a:lnTo>
                  <a:lnTo>
                    <a:pt x="12" y="105"/>
                  </a:lnTo>
                  <a:lnTo>
                    <a:pt x="10" y="91"/>
                  </a:lnTo>
                  <a:lnTo>
                    <a:pt x="11" y="79"/>
                  </a:lnTo>
                  <a:lnTo>
                    <a:pt x="17" y="69"/>
                  </a:lnTo>
                  <a:lnTo>
                    <a:pt x="18" y="58"/>
                  </a:lnTo>
                  <a:lnTo>
                    <a:pt x="14" y="50"/>
                  </a:lnTo>
                  <a:lnTo>
                    <a:pt x="18" y="22"/>
                  </a:lnTo>
                  <a:lnTo>
                    <a:pt x="18" y="0"/>
                  </a:lnTo>
                  <a:close/>
                </a:path>
              </a:pathLst>
            </a:custGeom>
            <a:solidFill>
              <a:srgbClr val="A8A5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34" name="Freeform 259"/>
            <p:cNvSpPr>
              <a:spLocks noChangeAspect="1"/>
            </p:cNvSpPr>
            <p:nvPr/>
          </p:nvSpPr>
          <p:spPr bwMode="auto">
            <a:xfrm>
              <a:off x="2741" y="2752"/>
              <a:ext cx="157" cy="22"/>
            </a:xfrm>
            <a:custGeom>
              <a:avLst/>
              <a:gdLst>
                <a:gd name="T0" fmla="*/ 0 w 313"/>
                <a:gd name="T1" fmla="*/ 0 h 44"/>
                <a:gd name="T2" fmla="*/ 3 w 313"/>
                <a:gd name="T3" fmla="*/ 1 h 44"/>
                <a:gd name="T4" fmla="*/ 5 w 313"/>
                <a:gd name="T5" fmla="*/ 1 h 44"/>
                <a:gd name="T6" fmla="*/ 8 w 313"/>
                <a:gd name="T7" fmla="*/ 2 h 44"/>
                <a:gd name="T8" fmla="*/ 10 w 313"/>
                <a:gd name="T9" fmla="*/ 2 h 44"/>
                <a:gd name="T10" fmla="*/ 13 w 313"/>
                <a:gd name="T11" fmla="*/ 2 h 44"/>
                <a:gd name="T12" fmla="*/ 15 w 313"/>
                <a:gd name="T13" fmla="*/ 3 h 44"/>
                <a:gd name="T14" fmla="*/ 18 w 313"/>
                <a:gd name="T15" fmla="*/ 3 h 44"/>
                <a:gd name="T16" fmla="*/ 20 w 313"/>
                <a:gd name="T17" fmla="*/ 3 h 44"/>
                <a:gd name="T18" fmla="*/ 22 w 313"/>
                <a:gd name="T19" fmla="*/ 4 h 44"/>
                <a:gd name="T20" fmla="*/ 25 w 313"/>
                <a:gd name="T21" fmla="*/ 4 h 44"/>
                <a:gd name="T22" fmla="*/ 27 w 313"/>
                <a:gd name="T23" fmla="*/ 4 h 44"/>
                <a:gd name="T24" fmla="*/ 30 w 313"/>
                <a:gd name="T25" fmla="*/ 4 h 44"/>
                <a:gd name="T26" fmla="*/ 32 w 313"/>
                <a:gd name="T27" fmla="*/ 5 h 44"/>
                <a:gd name="T28" fmla="*/ 35 w 313"/>
                <a:gd name="T29" fmla="*/ 5 h 44"/>
                <a:gd name="T30" fmla="*/ 37 w 313"/>
                <a:gd name="T31" fmla="*/ 5 h 44"/>
                <a:gd name="T32" fmla="*/ 40 w 313"/>
                <a:gd name="T33" fmla="*/ 5 h 44"/>
                <a:gd name="T34" fmla="*/ 38 w 313"/>
                <a:gd name="T35" fmla="*/ 5 h 44"/>
                <a:gd name="T36" fmla="*/ 36 w 313"/>
                <a:gd name="T37" fmla="*/ 6 h 44"/>
                <a:gd name="T38" fmla="*/ 33 w 313"/>
                <a:gd name="T39" fmla="*/ 6 h 44"/>
                <a:gd name="T40" fmla="*/ 31 w 313"/>
                <a:gd name="T41" fmla="*/ 6 h 44"/>
                <a:gd name="T42" fmla="*/ 29 w 313"/>
                <a:gd name="T43" fmla="*/ 6 h 44"/>
                <a:gd name="T44" fmla="*/ 26 w 313"/>
                <a:gd name="T45" fmla="*/ 6 h 44"/>
                <a:gd name="T46" fmla="*/ 24 w 313"/>
                <a:gd name="T47" fmla="*/ 5 h 44"/>
                <a:gd name="T48" fmla="*/ 21 w 313"/>
                <a:gd name="T49" fmla="*/ 5 h 44"/>
                <a:gd name="T50" fmla="*/ 19 w 313"/>
                <a:gd name="T51" fmla="*/ 5 h 44"/>
                <a:gd name="T52" fmla="*/ 16 w 313"/>
                <a:gd name="T53" fmla="*/ 5 h 44"/>
                <a:gd name="T54" fmla="*/ 14 w 313"/>
                <a:gd name="T55" fmla="*/ 4 h 44"/>
                <a:gd name="T56" fmla="*/ 11 w 313"/>
                <a:gd name="T57" fmla="*/ 4 h 44"/>
                <a:gd name="T58" fmla="*/ 9 w 313"/>
                <a:gd name="T59" fmla="*/ 3 h 44"/>
                <a:gd name="T60" fmla="*/ 6 w 313"/>
                <a:gd name="T61" fmla="*/ 3 h 44"/>
                <a:gd name="T62" fmla="*/ 4 w 313"/>
                <a:gd name="T63" fmla="*/ 3 h 44"/>
                <a:gd name="T64" fmla="*/ 2 w 313"/>
                <a:gd name="T65" fmla="*/ 3 h 44"/>
                <a:gd name="T66" fmla="*/ 0 w 313"/>
                <a:gd name="T67" fmla="*/ 0 h 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3" h="44">
                  <a:moveTo>
                    <a:pt x="0" y="0"/>
                  </a:moveTo>
                  <a:lnTo>
                    <a:pt x="20" y="3"/>
                  </a:lnTo>
                  <a:lnTo>
                    <a:pt x="39" y="7"/>
                  </a:lnTo>
                  <a:lnTo>
                    <a:pt x="59" y="10"/>
                  </a:lnTo>
                  <a:lnTo>
                    <a:pt x="78" y="13"/>
                  </a:lnTo>
                  <a:lnTo>
                    <a:pt x="98" y="16"/>
                  </a:lnTo>
                  <a:lnTo>
                    <a:pt x="117" y="18"/>
                  </a:lnTo>
                  <a:lnTo>
                    <a:pt x="137" y="21"/>
                  </a:lnTo>
                  <a:lnTo>
                    <a:pt x="157" y="23"/>
                  </a:lnTo>
                  <a:lnTo>
                    <a:pt x="176" y="25"/>
                  </a:lnTo>
                  <a:lnTo>
                    <a:pt x="196" y="28"/>
                  </a:lnTo>
                  <a:lnTo>
                    <a:pt x="215" y="30"/>
                  </a:lnTo>
                  <a:lnTo>
                    <a:pt x="235" y="31"/>
                  </a:lnTo>
                  <a:lnTo>
                    <a:pt x="255" y="33"/>
                  </a:lnTo>
                  <a:lnTo>
                    <a:pt x="274" y="35"/>
                  </a:lnTo>
                  <a:lnTo>
                    <a:pt x="294" y="36"/>
                  </a:lnTo>
                  <a:lnTo>
                    <a:pt x="313" y="37"/>
                  </a:lnTo>
                  <a:lnTo>
                    <a:pt x="298" y="40"/>
                  </a:lnTo>
                  <a:lnTo>
                    <a:pt x="281" y="43"/>
                  </a:lnTo>
                  <a:lnTo>
                    <a:pt x="264" y="44"/>
                  </a:lnTo>
                  <a:lnTo>
                    <a:pt x="245" y="44"/>
                  </a:lnTo>
                  <a:lnTo>
                    <a:pt x="226" y="43"/>
                  </a:lnTo>
                  <a:lnTo>
                    <a:pt x="206" y="42"/>
                  </a:lnTo>
                  <a:lnTo>
                    <a:pt x="187" y="40"/>
                  </a:lnTo>
                  <a:lnTo>
                    <a:pt x="166" y="38"/>
                  </a:lnTo>
                  <a:lnTo>
                    <a:pt x="146" y="36"/>
                  </a:lnTo>
                  <a:lnTo>
                    <a:pt x="126" y="33"/>
                  </a:lnTo>
                  <a:lnTo>
                    <a:pt x="105" y="30"/>
                  </a:lnTo>
                  <a:lnTo>
                    <a:pt x="85" y="28"/>
                  </a:lnTo>
                  <a:lnTo>
                    <a:pt x="67" y="24"/>
                  </a:lnTo>
                  <a:lnTo>
                    <a:pt x="48" y="22"/>
                  </a:lnTo>
                  <a:lnTo>
                    <a:pt x="30" y="20"/>
                  </a:lnTo>
                  <a:lnTo>
                    <a:pt x="14" y="17"/>
                  </a:lnTo>
                  <a:lnTo>
                    <a:pt x="0" y="0"/>
                  </a:lnTo>
                  <a:close/>
                </a:path>
              </a:pathLst>
            </a:custGeom>
            <a:solidFill>
              <a:srgbClr val="51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35" name="Freeform 260"/>
            <p:cNvSpPr>
              <a:spLocks noChangeAspect="1"/>
            </p:cNvSpPr>
            <p:nvPr/>
          </p:nvSpPr>
          <p:spPr bwMode="auto">
            <a:xfrm>
              <a:off x="2743" y="2776"/>
              <a:ext cx="152" cy="17"/>
            </a:xfrm>
            <a:custGeom>
              <a:avLst/>
              <a:gdLst>
                <a:gd name="T0" fmla="*/ 0 w 304"/>
                <a:gd name="T1" fmla="*/ 0 h 36"/>
                <a:gd name="T2" fmla="*/ 3 w 304"/>
                <a:gd name="T3" fmla="*/ 0 h 36"/>
                <a:gd name="T4" fmla="*/ 5 w 304"/>
                <a:gd name="T5" fmla="*/ 0 h 36"/>
                <a:gd name="T6" fmla="*/ 8 w 304"/>
                <a:gd name="T7" fmla="*/ 1 h 36"/>
                <a:gd name="T8" fmla="*/ 10 w 304"/>
                <a:gd name="T9" fmla="*/ 1 h 36"/>
                <a:gd name="T10" fmla="*/ 12 w 304"/>
                <a:gd name="T11" fmla="*/ 1 h 36"/>
                <a:gd name="T12" fmla="*/ 15 w 304"/>
                <a:gd name="T13" fmla="*/ 1 h 36"/>
                <a:gd name="T14" fmla="*/ 17 w 304"/>
                <a:gd name="T15" fmla="*/ 2 h 36"/>
                <a:gd name="T16" fmla="*/ 19 w 304"/>
                <a:gd name="T17" fmla="*/ 2 h 36"/>
                <a:gd name="T18" fmla="*/ 22 w 304"/>
                <a:gd name="T19" fmla="*/ 2 h 36"/>
                <a:gd name="T20" fmla="*/ 24 w 304"/>
                <a:gd name="T21" fmla="*/ 2 h 36"/>
                <a:gd name="T22" fmla="*/ 26 w 304"/>
                <a:gd name="T23" fmla="*/ 2 h 36"/>
                <a:gd name="T24" fmla="*/ 29 w 304"/>
                <a:gd name="T25" fmla="*/ 3 h 36"/>
                <a:gd name="T26" fmla="*/ 31 w 304"/>
                <a:gd name="T27" fmla="*/ 3 h 36"/>
                <a:gd name="T28" fmla="*/ 34 w 304"/>
                <a:gd name="T29" fmla="*/ 3 h 36"/>
                <a:gd name="T30" fmla="*/ 36 w 304"/>
                <a:gd name="T31" fmla="*/ 3 h 36"/>
                <a:gd name="T32" fmla="*/ 38 w 304"/>
                <a:gd name="T33" fmla="*/ 3 h 36"/>
                <a:gd name="T34" fmla="*/ 36 w 304"/>
                <a:gd name="T35" fmla="*/ 3 h 36"/>
                <a:gd name="T36" fmla="*/ 34 w 304"/>
                <a:gd name="T37" fmla="*/ 4 h 36"/>
                <a:gd name="T38" fmla="*/ 32 w 304"/>
                <a:gd name="T39" fmla="*/ 4 h 36"/>
                <a:gd name="T40" fmla="*/ 30 w 304"/>
                <a:gd name="T41" fmla="*/ 4 h 36"/>
                <a:gd name="T42" fmla="*/ 27 w 304"/>
                <a:gd name="T43" fmla="*/ 4 h 36"/>
                <a:gd name="T44" fmla="*/ 25 w 304"/>
                <a:gd name="T45" fmla="*/ 4 h 36"/>
                <a:gd name="T46" fmla="*/ 23 w 304"/>
                <a:gd name="T47" fmla="*/ 4 h 36"/>
                <a:gd name="T48" fmla="*/ 20 w 304"/>
                <a:gd name="T49" fmla="*/ 4 h 36"/>
                <a:gd name="T50" fmla="*/ 18 w 304"/>
                <a:gd name="T51" fmla="*/ 3 h 36"/>
                <a:gd name="T52" fmla="*/ 15 w 304"/>
                <a:gd name="T53" fmla="*/ 3 h 36"/>
                <a:gd name="T54" fmla="*/ 13 w 304"/>
                <a:gd name="T55" fmla="*/ 2 h 36"/>
                <a:gd name="T56" fmla="*/ 10 w 304"/>
                <a:gd name="T57" fmla="*/ 2 h 36"/>
                <a:gd name="T58" fmla="*/ 8 w 304"/>
                <a:gd name="T59" fmla="*/ 2 h 36"/>
                <a:gd name="T60" fmla="*/ 6 w 304"/>
                <a:gd name="T61" fmla="*/ 1 h 36"/>
                <a:gd name="T62" fmla="*/ 3 w 304"/>
                <a:gd name="T63" fmla="*/ 1 h 36"/>
                <a:gd name="T64" fmla="*/ 1 w 304"/>
                <a:gd name="T65" fmla="*/ 1 h 36"/>
                <a:gd name="T66" fmla="*/ 0 w 304"/>
                <a:gd name="T67" fmla="*/ 0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4" h="36">
                  <a:moveTo>
                    <a:pt x="0" y="0"/>
                  </a:moveTo>
                  <a:lnTo>
                    <a:pt x="19" y="3"/>
                  </a:lnTo>
                  <a:lnTo>
                    <a:pt x="38" y="6"/>
                  </a:lnTo>
                  <a:lnTo>
                    <a:pt x="57" y="8"/>
                  </a:lnTo>
                  <a:lnTo>
                    <a:pt x="76" y="11"/>
                  </a:lnTo>
                  <a:lnTo>
                    <a:pt x="95" y="13"/>
                  </a:lnTo>
                  <a:lnTo>
                    <a:pt x="114" y="15"/>
                  </a:lnTo>
                  <a:lnTo>
                    <a:pt x="133" y="18"/>
                  </a:lnTo>
                  <a:lnTo>
                    <a:pt x="152" y="20"/>
                  </a:lnTo>
                  <a:lnTo>
                    <a:pt x="170" y="21"/>
                  </a:lnTo>
                  <a:lnTo>
                    <a:pt x="190" y="23"/>
                  </a:lnTo>
                  <a:lnTo>
                    <a:pt x="208" y="24"/>
                  </a:lnTo>
                  <a:lnTo>
                    <a:pt x="228" y="26"/>
                  </a:lnTo>
                  <a:lnTo>
                    <a:pt x="246" y="26"/>
                  </a:lnTo>
                  <a:lnTo>
                    <a:pt x="266" y="26"/>
                  </a:lnTo>
                  <a:lnTo>
                    <a:pt x="284" y="26"/>
                  </a:lnTo>
                  <a:lnTo>
                    <a:pt x="304" y="26"/>
                  </a:lnTo>
                  <a:lnTo>
                    <a:pt x="288" y="30"/>
                  </a:lnTo>
                  <a:lnTo>
                    <a:pt x="271" y="34"/>
                  </a:lnTo>
                  <a:lnTo>
                    <a:pt x="253" y="35"/>
                  </a:lnTo>
                  <a:lnTo>
                    <a:pt x="235" y="36"/>
                  </a:lnTo>
                  <a:lnTo>
                    <a:pt x="216" y="36"/>
                  </a:lnTo>
                  <a:lnTo>
                    <a:pt x="197" y="36"/>
                  </a:lnTo>
                  <a:lnTo>
                    <a:pt x="177" y="35"/>
                  </a:lnTo>
                  <a:lnTo>
                    <a:pt x="157" y="33"/>
                  </a:lnTo>
                  <a:lnTo>
                    <a:pt x="137" y="30"/>
                  </a:lnTo>
                  <a:lnTo>
                    <a:pt x="117" y="27"/>
                  </a:lnTo>
                  <a:lnTo>
                    <a:pt x="97" y="24"/>
                  </a:lnTo>
                  <a:lnTo>
                    <a:pt x="78" y="21"/>
                  </a:lnTo>
                  <a:lnTo>
                    <a:pt x="59" y="19"/>
                  </a:lnTo>
                  <a:lnTo>
                    <a:pt x="41" y="15"/>
                  </a:lnTo>
                  <a:lnTo>
                    <a:pt x="23" y="13"/>
                  </a:lnTo>
                  <a:lnTo>
                    <a:pt x="6" y="11"/>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36" name="Freeform 261"/>
            <p:cNvSpPr>
              <a:spLocks noChangeAspect="1"/>
            </p:cNvSpPr>
            <p:nvPr/>
          </p:nvSpPr>
          <p:spPr bwMode="auto">
            <a:xfrm>
              <a:off x="2742" y="2795"/>
              <a:ext cx="152" cy="19"/>
            </a:xfrm>
            <a:custGeom>
              <a:avLst/>
              <a:gdLst>
                <a:gd name="T0" fmla="*/ 1 w 305"/>
                <a:gd name="T1" fmla="*/ 0 h 38"/>
                <a:gd name="T2" fmla="*/ 3 w 305"/>
                <a:gd name="T3" fmla="*/ 1 h 38"/>
                <a:gd name="T4" fmla="*/ 5 w 305"/>
                <a:gd name="T5" fmla="*/ 1 h 38"/>
                <a:gd name="T6" fmla="*/ 8 w 305"/>
                <a:gd name="T7" fmla="*/ 2 h 38"/>
                <a:gd name="T8" fmla="*/ 10 w 305"/>
                <a:gd name="T9" fmla="*/ 2 h 38"/>
                <a:gd name="T10" fmla="*/ 12 w 305"/>
                <a:gd name="T11" fmla="*/ 2 h 38"/>
                <a:gd name="T12" fmla="*/ 15 w 305"/>
                <a:gd name="T13" fmla="*/ 3 h 38"/>
                <a:gd name="T14" fmla="*/ 17 w 305"/>
                <a:gd name="T15" fmla="*/ 3 h 38"/>
                <a:gd name="T16" fmla="*/ 19 w 305"/>
                <a:gd name="T17" fmla="*/ 3 h 38"/>
                <a:gd name="T18" fmla="*/ 21 w 305"/>
                <a:gd name="T19" fmla="*/ 3 h 38"/>
                <a:gd name="T20" fmla="*/ 24 w 305"/>
                <a:gd name="T21" fmla="*/ 4 h 38"/>
                <a:gd name="T22" fmla="*/ 26 w 305"/>
                <a:gd name="T23" fmla="*/ 4 h 38"/>
                <a:gd name="T24" fmla="*/ 28 w 305"/>
                <a:gd name="T25" fmla="*/ 4 h 38"/>
                <a:gd name="T26" fmla="*/ 31 w 305"/>
                <a:gd name="T27" fmla="*/ 4 h 38"/>
                <a:gd name="T28" fmla="*/ 33 w 305"/>
                <a:gd name="T29" fmla="*/ 4 h 38"/>
                <a:gd name="T30" fmla="*/ 35 w 305"/>
                <a:gd name="T31" fmla="*/ 4 h 38"/>
                <a:gd name="T32" fmla="*/ 38 w 305"/>
                <a:gd name="T33" fmla="*/ 4 h 38"/>
                <a:gd name="T34" fmla="*/ 35 w 305"/>
                <a:gd name="T35" fmla="*/ 5 h 38"/>
                <a:gd name="T36" fmla="*/ 33 w 305"/>
                <a:gd name="T37" fmla="*/ 5 h 38"/>
                <a:gd name="T38" fmla="*/ 31 w 305"/>
                <a:gd name="T39" fmla="*/ 5 h 38"/>
                <a:gd name="T40" fmla="*/ 29 w 305"/>
                <a:gd name="T41" fmla="*/ 5 h 38"/>
                <a:gd name="T42" fmla="*/ 27 w 305"/>
                <a:gd name="T43" fmla="*/ 5 h 38"/>
                <a:gd name="T44" fmla="*/ 24 w 305"/>
                <a:gd name="T45" fmla="*/ 5 h 38"/>
                <a:gd name="T46" fmla="*/ 22 w 305"/>
                <a:gd name="T47" fmla="*/ 5 h 38"/>
                <a:gd name="T48" fmla="*/ 20 w 305"/>
                <a:gd name="T49" fmla="*/ 5 h 38"/>
                <a:gd name="T50" fmla="*/ 17 w 305"/>
                <a:gd name="T51" fmla="*/ 4 h 38"/>
                <a:gd name="T52" fmla="*/ 15 w 305"/>
                <a:gd name="T53" fmla="*/ 4 h 38"/>
                <a:gd name="T54" fmla="*/ 13 w 305"/>
                <a:gd name="T55" fmla="*/ 4 h 38"/>
                <a:gd name="T56" fmla="*/ 11 w 305"/>
                <a:gd name="T57" fmla="*/ 3 h 38"/>
                <a:gd name="T58" fmla="*/ 9 w 305"/>
                <a:gd name="T59" fmla="*/ 3 h 38"/>
                <a:gd name="T60" fmla="*/ 6 w 305"/>
                <a:gd name="T61" fmla="*/ 3 h 38"/>
                <a:gd name="T62" fmla="*/ 4 w 305"/>
                <a:gd name="T63" fmla="*/ 2 h 38"/>
                <a:gd name="T64" fmla="*/ 2 w 305"/>
                <a:gd name="T65" fmla="*/ 2 h 38"/>
                <a:gd name="T66" fmla="*/ 0 w 305"/>
                <a:gd name="T67" fmla="*/ 2 h 38"/>
                <a:gd name="T68" fmla="*/ 1 w 305"/>
                <a:gd name="T69" fmla="*/ 0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05" h="38">
                  <a:moveTo>
                    <a:pt x="9" y="0"/>
                  </a:moveTo>
                  <a:lnTo>
                    <a:pt x="28" y="4"/>
                  </a:lnTo>
                  <a:lnTo>
                    <a:pt x="47" y="6"/>
                  </a:lnTo>
                  <a:lnTo>
                    <a:pt x="66" y="10"/>
                  </a:lnTo>
                  <a:lnTo>
                    <a:pt x="84" y="12"/>
                  </a:lnTo>
                  <a:lnTo>
                    <a:pt x="103" y="15"/>
                  </a:lnTo>
                  <a:lnTo>
                    <a:pt x="121" y="18"/>
                  </a:lnTo>
                  <a:lnTo>
                    <a:pt x="138" y="20"/>
                  </a:lnTo>
                  <a:lnTo>
                    <a:pt x="157" y="21"/>
                  </a:lnTo>
                  <a:lnTo>
                    <a:pt x="175" y="23"/>
                  </a:lnTo>
                  <a:lnTo>
                    <a:pt x="194" y="25"/>
                  </a:lnTo>
                  <a:lnTo>
                    <a:pt x="212" y="26"/>
                  </a:lnTo>
                  <a:lnTo>
                    <a:pt x="231" y="26"/>
                  </a:lnTo>
                  <a:lnTo>
                    <a:pt x="249" y="27"/>
                  </a:lnTo>
                  <a:lnTo>
                    <a:pt x="267" y="26"/>
                  </a:lnTo>
                  <a:lnTo>
                    <a:pt x="286" y="26"/>
                  </a:lnTo>
                  <a:lnTo>
                    <a:pt x="305" y="25"/>
                  </a:lnTo>
                  <a:lnTo>
                    <a:pt x="286" y="38"/>
                  </a:lnTo>
                  <a:lnTo>
                    <a:pt x="269" y="38"/>
                  </a:lnTo>
                  <a:lnTo>
                    <a:pt x="250" y="38"/>
                  </a:lnTo>
                  <a:lnTo>
                    <a:pt x="233" y="37"/>
                  </a:lnTo>
                  <a:lnTo>
                    <a:pt x="216" y="37"/>
                  </a:lnTo>
                  <a:lnTo>
                    <a:pt x="197" y="36"/>
                  </a:lnTo>
                  <a:lnTo>
                    <a:pt x="180" y="34"/>
                  </a:lnTo>
                  <a:lnTo>
                    <a:pt x="161" y="33"/>
                  </a:lnTo>
                  <a:lnTo>
                    <a:pt x="143" y="30"/>
                  </a:lnTo>
                  <a:lnTo>
                    <a:pt x="126" y="28"/>
                  </a:lnTo>
                  <a:lnTo>
                    <a:pt x="107" y="26"/>
                  </a:lnTo>
                  <a:lnTo>
                    <a:pt x="90" y="23"/>
                  </a:lnTo>
                  <a:lnTo>
                    <a:pt x="72" y="21"/>
                  </a:lnTo>
                  <a:lnTo>
                    <a:pt x="53" y="18"/>
                  </a:lnTo>
                  <a:lnTo>
                    <a:pt x="36" y="15"/>
                  </a:lnTo>
                  <a:lnTo>
                    <a:pt x="17" y="13"/>
                  </a:lnTo>
                  <a:lnTo>
                    <a:pt x="0" y="11"/>
                  </a:lnTo>
                  <a:lnTo>
                    <a:pt x="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37" name="Freeform 262"/>
            <p:cNvSpPr>
              <a:spLocks noChangeAspect="1"/>
            </p:cNvSpPr>
            <p:nvPr/>
          </p:nvSpPr>
          <p:spPr bwMode="auto">
            <a:xfrm>
              <a:off x="2746" y="2712"/>
              <a:ext cx="165" cy="20"/>
            </a:xfrm>
            <a:custGeom>
              <a:avLst/>
              <a:gdLst>
                <a:gd name="T0" fmla="*/ 0 w 330"/>
                <a:gd name="T1" fmla="*/ 0 h 41"/>
                <a:gd name="T2" fmla="*/ 19 w 330"/>
                <a:gd name="T3" fmla="*/ 2 h 41"/>
                <a:gd name="T4" fmla="*/ 33 w 330"/>
                <a:gd name="T5" fmla="*/ 3 h 41"/>
                <a:gd name="T6" fmla="*/ 42 w 330"/>
                <a:gd name="T7" fmla="*/ 4 h 41"/>
                <a:gd name="T8" fmla="*/ 38 w 330"/>
                <a:gd name="T9" fmla="*/ 5 h 41"/>
                <a:gd name="T10" fmla="*/ 28 w 330"/>
                <a:gd name="T11" fmla="*/ 3 h 41"/>
                <a:gd name="T12" fmla="*/ 11 w 330"/>
                <a:gd name="T13" fmla="*/ 1 h 41"/>
                <a:gd name="T14" fmla="*/ 0 w 330"/>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0" h="41">
                  <a:moveTo>
                    <a:pt x="0" y="0"/>
                  </a:moveTo>
                  <a:lnTo>
                    <a:pt x="152" y="18"/>
                  </a:lnTo>
                  <a:lnTo>
                    <a:pt x="264" y="29"/>
                  </a:lnTo>
                  <a:lnTo>
                    <a:pt x="330" y="37"/>
                  </a:lnTo>
                  <a:lnTo>
                    <a:pt x="301" y="41"/>
                  </a:lnTo>
                  <a:lnTo>
                    <a:pt x="223" y="30"/>
                  </a:lnTo>
                  <a:lnTo>
                    <a:pt x="83" y="15"/>
                  </a:lnTo>
                  <a:lnTo>
                    <a:pt x="0"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38" name="Freeform 263"/>
            <p:cNvSpPr>
              <a:spLocks noChangeAspect="1"/>
            </p:cNvSpPr>
            <p:nvPr/>
          </p:nvSpPr>
          <p:spPr bwMode="auto">
            <a:xfrm>
              <a:off x="2747" y="2735"/>
              <a:ext cx="152" cy="19"/>
            </a:xfrm>
            <a:custGeom>
              <a:avLst/>
              <a:gdLst>
                <a:gd name="T0" fmla="*/ 3 w 304"/>
                <a:gd name="T1" fmla="*/ 0 h 38"/>
                <a:gd name="T2" fmla="*/ 22 w 304"/>
                <a:gd name="T3" fmla="*/ 3 h 38"/>
                <a:gd name="T4" fmla="*/ 38 w 304"/>
                <a:gd name="T5" fmla="*/ 4 h 38"/>
                <a:gd name="T6" fmla="*/ 36 w 304"/>
                <a:gd name="T7" fmla="*/ 5 h 38"/>
                <a:gd name="T8" fmla="*/ 16 w 304"/>
                <a:gd name="T9" fmla="*/ 3 h 38"/>
                <a:gd name="T10" fmla="*/ 0 w 304"/>
                <a:gd name="T11" fmla="*/ 2 h 38"/>
                <a:gd name="T12" fmla="*/ 1 w 304"/>
                <a:gd name="T13" fmla="*/ 0 h 38"/>
                <a:gd name="T14" fmla="*/ 3 w 304"/>
                <a:gd name="T15" fmla="*/ 0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4" h="38">
                  <a:moveTo>
                    <a:pt x="19" y="0"/>
                  </a:moveTo>
                  <a:lnTo>
                    <a:pt x="171" y="24"/>
                  </a:lnTo>
                  <a:lnTo>
                    <a:pt x="304" y="32"/>
                  </a:lnTo>
                  <a:lnTo>
                    <a:pt x="288" y="38"/>
                  </a:lnTo>
                  <a:lnTo>
                    <a:pt x="122" y="24"/>
                  </a:lnTo>
                  <a:lnTo>
                    <a:pt x="0" y="9"/>
                  </a:lnTo>
                  <a:lnTo>
                    <a:pt x="1" y="0"/>
                  </a:lnTo>
                  <a:lnTo>
                    <a:pt x="1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39" name="Freeform 264"/>
            <p:cNvSpPr>
              <a:spLocks noChangeAspect="1"/>
            </p:cNvSpPr>
            <p:nvPr/>
          </p:nvSpPr>
          <p:spPr bwMode="auto">
            <a:xfrm>
              <a:off x="2783" y="2751"/>
              <a:ext cx="55" cy="9"/>
            </a:xfrm>
            <a:custGeom>
              <a:avLst/>
              <a:gdLst>
                <a:gd name="T0" fmla="*/ 3 w 111"/>
                <a:gd name="T1" fmla="*/ 0 h 16"/>
                <a:gd name="T2" fmla="*/ 8 w 111"/>
                <a:gd name="T3" fmla="*/ 1 h 16"/>
                <a:gd name="T4" fmla="*/ 13 w 111"/>
                <a:gd name="T5" fmla="*/ 2 h 16"/>
                <a:gd name="T6" fmla="*/ 12 w 111"/>
                <a:gd name="T7" fmla="*/ 3 h 16"/>
                <a:gd name="T8" fmla="*/ 7 w 111"/>
                <a:gd name="T9" fmla="*/ 3 h 16"/>
                <a:gd name="T10" fmla="*/ 0 w 111"/>
                <a:gd name="T11" fmla="*/ 1 h 16"/>
                <a:gd name="T12" fmla="*/ 3 w 111"/>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 h="16">
                  <a:moveTo>
                    <a:pt x="25" y="0"/>
                  </a:moveTo>
                  <a:lnTo>
                    <a:pt x="71" y="6"/>
                  </a:lnTo>
                  <a:lnTo>
                    <a:pt x="111" y="10"/>
                  </a:lnTo>
                  <a:lnTo>
                    <a:pt x="97" y="16"/>
                  </a:lnTo>
                  <a:lnTo>
                    <a:pt x="61" y="15"/>
                  </a:lnTo>
                  <a:lnTo>
                    <a:pt x="0" y="7"/>
                  </a:lnTo>
                  <a:lnTo>
                    <a:pt x="25"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40" name="Freeform 265"/>
            <p:cNvSpPr>
              <a:spLocks noChangeAspect="1"/>
            </p:cNvSpPr>
            <p:nvPr/>
          </p:nvSpPr>
          <p:spPr bwMode="auto">
            <a:xfrm>
              <a:off x="2790" y="2772"/>
              <a:ext cx="40" cy="7"/>
            </a:xfrm>
            <a:custGeom>
              <a:avLst/>
              <a:gdLst>
                <a:gd name="T0" fmla="*/ 2 w 81"/>
                <a:gd name="T1" fmla="*/ 0 h 15"/>
                <a:gd name="T2" fmla="*/ 10 w 81"/>
                <a:gd name="T3" fmla="*/ 1 h 15"/>
                <a:gd name="T4" fmla="*/ 8 w 81"/>
                <a:gd name="T5" fmla="*/ 1 h 15"/>
                <a:gd name="T6" fmla="*/ 0 w 81"/>
                <a:gd name="T7" fmla="*/ 0 h 15"/>
                <a:gd name="T8" fmla="*/ 2 w 81"/>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15">
                  <a:moveTo>
                    <a:pt x="19" y="0"/>
                  </a:moveTo>
                  <a:lnTo>
                    <a:pt x="81" y="8"/>
                  </a:lnTo>
                  <a:lnTo>
                    <a:pt x="64" y="15"/>
                  </a:lnTo>
                  <a:lnTo>
                    <a:pt x="0" y="6"/>
                  </a:lnTo>
                  <a:lnTo>
                    <a:pt x="19"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41" name="Freeform 266"/>
            <p:cNvSpPr>
              <a:spLocks noChangeAspect="1"/>
            </p:cNvSpPr>
            <p:nvPr/>
          </p:nvSpPr>
          <p:spPr bwMode="auto">
            <a:xfrm>
              <a:off x="2792" y="2793"/>
              <a:ext cx="40" cy="7"/>
            </a:xfrm>
            <a:custGeom>
              <a:avLst/>
              <a:gdLst>
                <a:gd name="T0" fmla="*/ 1 w 81"/>
                <a:gd name="T1" fmla="*/ 0 h 15"/>
                <a:gd name="T2" fmla="*/ 5 w 81"/>
                <a:gd name="T3" fmla="*/ 0 h 15"/>
                <a:gd name="T4" fmla="*/ 10 w 81"/>
                <a:gd name="T5" fmla="*/ 1 h 15"/>
                <a:gd name="T6" fmla="*/ 7 w 81"/>
                <a:gd name="T7" fmla="*/ 1 h 15"/>
                <a:gd name="T8" fmla="*/ 0 w 81"/>
                <a:gd name="T9" fmla="*/ 1 h 15"/>
                <a:gd name="T10" fmla="*/ 1 w 81"/>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15">
                  <a:moveTo>
                    <a:pt x="8" y="0"/>
                  </a:moveTo>
                  <a:lnTo>
                    <a:pt x="42" y="4"/>
                  </a:lnTo>
                  <a:lnTo>
                    <a:pt x="81" y="9"/>
                  </a:lnTo>
                  <a:lnTo>
                    <a:pt x="60" y="15"/>
                  </a:lnTo>
                  <a:lnTo>
                    <a:pt x="0" y="9"/>
                  </a:lnTo>
                  <a:lnTo>
                    <a:pt x="8"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942" name="Freeform 267"/>
            <p:cNvSpPr>
              <a:spLocks noChangeAspect="1"/>
            </p:cNvSpPr>
            <p:nvPr/>
          </p:nvSpPr>
          <p:spPr bwMode="auto">
            <a:xfrm>
              <a:off x="2773" y="2823"/>
              <a:ext cx="79" cy="21"/>
            </a:xfrm>
            <a:custGeom>
              <a:avLst/>
              <a:gdLst>
                <a:gd name="T0" fmla="*/ 0 w 157"/>
                <a:gd name="T1" fmla="*/ 0 h 41"/>
                <a:gd name="T2" fmla="*/ 8 w 157"/>
                <a:gd name="T3" fmla="*/ 2 h 41"/>
                <a:gd name="T4" fmla="*/ 14 w 157"/>
                <a:gd name="T5" fmla="*/ 2 h 41"/>
                <a:gd name="T6" fmla="*/ 20 w 157"/>
                <a:gd name="T7" fmla="*/ 3 h 41"/>
                <a:gd name="T8" fmla="*/ 15 w 157"/>
                <a:gd name="T9" fmla="*/ 5 h 41"/>
                <a:gd name="T10" fmla="*/ 13 w 157"/>
                <a:gd name="T11" fmla="*/ 6 h 41"/>
                <a:gd name="T12" fmla="*/ 7 w 157"/>
                <a:gd name="T13" fmla="*/ 5 h 41"/>
                <a:gd name="T14" fmla="*/ 3 w 157"/>
                <a:gd name="T15" fmla="*/ 3 h 41"/>
                <a:gd name="T16" fmla="*/ 0 w 157"/>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 h="41">
                  <a:moveTo>
                    <a:pt x="0" y="0"/>
                  </a:moveTo>
                  <a:lnTo>
                    <a:pt x="60" y="10"/>
                  </a:lnTo>
                  <a:lnTo>
                    <a:pt x="111" y="16"/>
                  </a:lnTo>
                  <a:lnTo>
                    <a:pt x="157" y="19"/>
                  </a:lnTo>
                  <a:lnTo>
                    <a:pt x="119" y="37"/>
                  </a:lnTo>
                  <a:lnTo>
                    <a:pt x="103" y="41"/>
                  </a:lnTo>
                  <a:lnTo>
                    <a:pt x="53" y="37"/>
                  </a:lnTo>
                  <a:lnTo>
                    <a:pt x="21"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grpSp>
      <p:grpSp>
        <p:nvGrpSpPr>
          <p:cNvPr id="33800" name="Group 268"/>
          <p:cNvGrpSpPr>
            <a:grpSpLocks/>
          </p:cNvGrpSpPr>
          <p:nvPr/>
        </p:nvGrpSpPr>
        <p:grpSpPr bwMode="auto">
          <a:xfrm>
            <a:off x="5429250" y="2895600"/>
            <a:ext cx="692150" cy="1085850"/>
            <a:chOff x="3456" y="2160"/>
            <a:chExt cx="436" cy="684"/>
          </a:xfrm>
        </p:grpSpPr>
        <p:sp>
          <p:nvSpPr>
            <p:cNvPr id="33813" name="Freeform 269"/>
            <p:cNvSpPr>
              <a:spLocks noChangeAspect="1"/>
            </p:cNvSpPr>
            <p:nvPr/>
          </p:nvSpPr>
          <p:spPr bwMode="auto">
            <a:xfrm>
              <a:off x="3456" y="2160"/>
              <a:ext cx="434" cy="576"/>
            </a:xfrm>
            <a:custGeom>
              <a:avLst/>
              <a:gdLst>
                <a:gd name="T0" fmla="*/ 32 w 866"/>
                <a:gd name="T1" fmla="*/ 2 h 1153"/>
                <a:gd name="T2" fmla="*/ 26 w 866"/>
                <a:gd name="T3" fmla="*/ 4 h 1153"/>
                <a:gd name="T4" fmla="*/ 21 w 866"/>
                <a:gd name="T5" fmla="*/ 7 h 1153"/>
                <a:gd name="T6" fmla="*/ 16 w 866"/>
                <a:gd name="T7" fmla="*/ 11 h 1153"/>
                <a:gd name="T8" fmla="*/ 12 w 866"/>
                <a:gd name="T9" fmla="*/ 15 h 1153"/>
                <a:gd name="T10" fmla="*/ 8 w 866"/>
                <a:gd name="T11" fmla="*/ 19 h 1153"/>
                <a:gd name="T12" fmla="*/ 5 w 866"/>
                <a:gd name="T13" fmla="*/ 24 h 1153"/>
                <a:gd name="T14" fmla="*/ 4 w 866"/>
                <a:gd name="T15" fmla="*/ 29 h 1153"/>
                <a:gd name="T16" fmla="*/ 2 w 866"/>
                <a:gd name="T17" fmla="*/ 37 h 1153"/>
                <a:gd name="T18" fmla="*/ 0 w 866"/>
                <a:gd name="T19" fmla="*/ 49 h 1153"/>
                <a:gd name="T20" fmla="*/ 2 w 866"/>
                <a:gd name="T21" fmla="*/ 62 h 1153"/>
                <a:gd name="T22" fmla="*/ 6 w 866"/>
                <a:gd name="T23" fmla="*/ 76 h 1153"/>
                <a:gd name="T24" fmla="*/ 11 w 866"/>
                <a:gd name="T25" fmla="*/ 86 h 1153"/>
                <a:gd name="T26" fmla="*/ 14 w 866"/>
                <a:gd name="T27" fmla="*/ 90 h 1153"/>
                <a:gd name="T28" fmla="*/ 16 w 866"/>
                <a:gd name="T29" fmla="*/ 94 h 1153"/>
                <a:gd name="T30" fmla="*/ 18 w 866"/>
                <a:gd name="T31" fmla="*/ 99 h 1153"/>
                <a:gd name="T32" fmla="*/ 20 w 866"/>
                <a:gd name="T33" fmla="*/ 104 h 1153"/>
                <a:gd name="T34" fmla="*/ 22 w 866"/>
                <a:gd name="T35" fmla="*/ 109 h 1153"/>
                <a:gd name="T36" fmla="*/ 22 w 866"/>
                <a:gd name="T37" fmla="*/ 117 h 1153"/>
                <a:gd name="T38" fmla="*/ 22 w 866"/>
                <a:gd name="T39" fmla="*/ 127 h 1153"/>
                <a:gd name="T40" fmla="*/ 23 w 866"/>
                <a:gd name="T41" fmla="*/ 133 h 1153"/>
                <a:gd name="T42" fmla="*/ 24 w 866"/>
                <a:gd name="T43" fmla="*/ 137 h 1153"/>
                <a:gd name="T44" fmla="*/ 27 w 866"/>
                <a:gd name="T45" fmla="*/ 139 h 1153"/>
                <a:gd name="T46" fmla="*/ 32 w 866"/>
                <a:gd name="T47" fmla="*/ 140 h 1153"/>
                <a:gd name="T48" fmla="*/ 37 w 866"/>
                <a:gd name="T49" fmla="*/ 140 h 1153"/>
                <a:gd name="T50" fmla="*/ 42 w 866"/>
                <a:gd name="T51" fmla="*/ 141 h 1153"/>
                <a:gd name="T52" fmla="*/ 46 w 866"/>
                <a:gd name="T53" fmla="*/ 142 h 1153"/>
                <a:gd name="T54" fmla="*/ 51 w 866"/>
                <a:gd name="T55" fmla="*/ 142 h 1153"/>
                <a:gd name="T56" fmla="*/ 56 w 866"/>
                <a:gd name="T57" fmla="*/ 143 h 1153"/>
                <a:gd name="T58" fmla="*/ 61 w 866"/>
                <a:gd name="T59" fmla="*/ 143 h 1153"/>
                <a:gd name="T60" fmla="*/ 64 w 866"/>
                <a:gd name="T61" fmla="*/ 142 h 1153"/>
                <a:gd name="T62" fmla="*/ 66 w 866"/>
                <a:gd name="T63" fmla="*/ 139 h 1153"/>
                <a:gd name="T64" fmla="*/ 68 w 866"/>
                <a:gd name="T65" fmla="*/ 133 h 1153"/>
                <a:gd name="T66" fmla="*/ 70 w 866"/>
                <a:gd name="T67" fmla="*/ 124 h 1153"/>
                <a:gd name="T68" fmla="*/ 72 w 866"/>
                <a:gd name="T69" fmla="*/ 118 h 1153"/>
                <a:gd name="T70" fmla="*/ 73 w 866"/>
                <a:gd name="T71" fmla="*/ 116 h 1153"/>
                <a:gd name="T72" fmla="*/ 74 w 866"/>
                <a:gd name="T73" fmla="*/ 113 h 1153"/>
                <a:gd name="T74" fmla="*/ 75 w 866"/>
                <a:gd name="T75" fmla="*/ 110 h 1153"/>
                <a:gd name="T76" fmla="*/ 77 w 866"/>
                <a:gd name="T77" fmla="*/ 108 h 1153"/>
                <a:gd name="T78" fmla="*/ 79 w 866"/>
                <a:gd name="T79" fmla="*/ 105 h 1153"/>
                <a:gd name="T80" fmla="*/ 81 w 866"/>
                <a:gd name="T81" fmla="*/ 103 h 1153"/>
                <a:gd name="T82" fmla="*/ 83 w 866"/>
                <a:gd name="T83" fmla="*/ 100 h 1153"/>
                <a:gd name="T84" fmla="*/ 86 w 866"/>
                <a:gd name="T85" fmla="*/ 97 h 1153"/>
                <a:gd name="T86" fmla="*/ 91 w 866"/>
                <a:gd name="T87" fmla="*/ 93 h 1153"/>
                <a:gd name="T88" fmla="*/ 95 w 866"/>
                <a:gd name="T89" fmla="*/ 87 h 1153"/>
                <a:gd name="T90" fmla="*/ 99 w 866"/>
                <a:gd name="T91" fmla="*/ 80 h 1153"/>
                <a:gd name="T92" fmla="*/ 103 w 866"/>
                <a:gd name="T93" fmla="*/ 73 h 1153"/>
                <a:gd name="T94" fmla="*/ 106 w 866"/>
                <a:gd name="T95" fmla="*/ 64 h 1153"/>
                <a:gd name="T96" fmla="*/ 108 w 866"/>
                <a:gd name="T97" fmla="*/ 55 h 1153"/>
                <a:gd name="T98" fmla="*/ 109 w 866"/>
                <a:gd name="T99" fmla="*/ 45 h 1153"/>
                <a:gd name="T100" fmla="*/ 107 w 866"/>
                <a:gd name="T101" fmla="*/ 33 h 1153"/>
                <a:gd name="T102" fmla="*/ 102 w 866"/>
                <a:gd name="T103" fmla="*/ 23 h 1153"/>
                <a:gd name="T104" fmla="*/ 94 w 866"/>
                <a:gd name="T105" fmla="*/ 14 h 1153"/>
                <a:gd name="T106" fmla="*/ 85 w 866"/>
                <a:gd name="T107" fmla="*/ 8 h 1153"/>
                <a:gd name="T108" fmla="*/ 74 w 866"/>
                <a:gd name="T109" fmla="*/ 3 h 1153"/>
                <a:gd name="T110" fmla="*/ 63 w 866"/>
                <a:gd name="T111" fmla="*/ 1 h 1153"/>
                <a:gd name="T112" fmla="*/ 51 w 866"/>
                <a:gd name="T113" fmla="*/ 0 h 1153"/>
                <a:gd name="T114" fmla="*/ 40 w 866"/>
                <a:gd name="T115" fmla="*/ 0 h 11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66" h="1153">
                  <a:moveTo>
                    <a:pt x="280" y="10"/>
                  </a:moveTo>
                  <a:lnTo>
                    <a:pt x="256" y="18"/>
                  </a:lnTo>
                  <a:lnTo>
                    <a:pt x="231" y="26"/>
                  </a:lnTo>
                  <a:lnTo>
                    <a:pt x="208" y="36"/>
                  </a:lnTo>
                  <a:lnTo>
                    <a:pt x="185" y="48"/>
                  </a:lnTo>
                  <a:lnTo>
                    <a:pt x="165" y="61"/>
                  </a:lnTo>
                  <a:lnTo>
                    <a:pt x="144" y="74"/>
                  </a:lnTo>
                  <a:lnTo>
                    <a:pt x="125" y="88"/>
                  </a:lnTo>
                  <a:lnTo>
                    <a:pt x="107" y="104"/>
                  </a:lnTo>
                  <a:lnTo>
                    <a:pt x="91" y="121"/>
                  </a:lnTo>
                  <a:lnTo>
                    <a:pt x="76" y="138"/>
                  </a:lnTo>
                  <a:lnTo>
                    <a:pt x="62" y="156"/>
                  </a:lnTo>
                  <a:lnTo>
                    <a:pt x="50" y="176"/>
                  </a:lnTo>
                  <a:lnTo>
                    <a:pt x="40" y="195"/>
                  </a:lnTo>
                  <a:lnTo>
                    <a:pt x="32" y="217"/>
                  </a:lnTo>
                  <a:lnTo>
                    <a:pt x="25" y="238"/>
                  </a:lnTo>
                  <a:lnTo>
                    <a:pt x="21" y="261"/>
                  </a:lnTo>
                  <a:lnTo>
                    <a:pt x="9" y="301"/>
                  </a:lnTo>
                  <a:lnTo>
                    <a:pt x="1" y="346"/>
                  </a:lnTo>
                  <a:lnTo>
                    <a:pt x="0" y="392"/>
                  </a:lnTo>
                  <a:lnTo>
                    <a:pt x="3" y="443"/>
                  </a:lnTo>
                  <a:lnTo>
                    <a:pt x="11" y="496"/>
                  </a:lnTo>
                  <a:lnTo>
                    <a:pt x="26" y="553"/>
                  </a:lnTo>
                  <a:lnTo>
                    <a:pt x="48" y="613"/>
                  </a:lnTo>
                  <a:lnTo>
                    <a:pt x="76" y="676"/>
                  </a:lnTo>
                  <a:lnTo>
                    <a:pt x="85" y="693"/>
                  </a:lnTo>
                  <a:lnTo>
                    <a:pt x="95" y="709"/>
                  </a:lnTo>
                  <a:lnTo>
                    <a:pt x="105" y="727"/>
                  </a:lnTo>
                  <a:lnTo>
                    <a:pt x="114" y="743"/>
                  </a:lnTo>
                  <a:lnTo>
                    <a:pt x="123" y="759"/>
                  </a:lnTo>
                  <a:lnTo>
                    <a:pt x="133" y="776"/>
                  </a:lnTo>
                  <a:lnTo>
                    <a:pt x="143" y="792"/>
                  </a:lnTo>
                  <a:lnTo>
                    <a:pt x="152" y="810"/>
                  </a:lnTo>
                  <a:lnTo>
                    <a:pt x="158" y="833"/>
                  </a:lnTo>
                  <a:lnTo>
                    <a:pt x="165" y="855"/>
                  </a:lnTo>
                  <a:lnTo>
                    <a:pt x="170" y="878"/>
                  </a:lnTo>
                  <a:lnTo>
                    <a:pt x="176" y="901"/>
                  </a:lnTo>
                  <a:lnTo>
                    <a:pt x="176" y="939"/>
                  </a:lnTo>
                  <a:lnTo>
                    <a:pt x="176" y="977"/>
                  </a:lnTo>
                  <a:lnTo>
                    <a:pt x="176" y="1016"/>
                  </a:lnTo>
                  <a:lnTo>
                    <a:pt x="176" y="1054"/>
                  </a:lnTo>
                  <a:lnTo>
                    <a:pt x="181" y="1069"/>
                  </a:lnTo>
                  <a:lnTo>
                    <a:pt x="186" y="1083"/>
                  </a:lnTo>
                  <a:lnTo>
                    <a:pt x="191" y="1098"/>
                  </a:lnTo>
                  <a:lnTo>
                    <a:pt x="196" y="1111"/>
                  </a:lnTo>
                  <a:lnTo>
                    <a:pt x="215" y="1115"/>
                  </a:lnTo>
                  <a:lnTo>
                    <a:pt x="235" y="1117"/>
                  </a:lnTo>
                  <a:lnTo>
                    <a:pt x="253" y="1121"/>
                  </a:lnTo>
                  <a:lnTo>
                    <a:pt x="273" y="1124"/>
                  </a:lnTo>
                  <a:lnTo>
                    <a:pt x="291" y="1126"/>
                  </a:lnTo>
                  <a:lnTo>
                    <a:pt x="311" y="1129"/>
                  </a:lnTo>
                  <a:lnTo>
                    <a:pt x="329" y="1132"/>
                  </a:lnTo>
                  <a:lnTo>
                    <a:pt x="348" y="1134"/>
                  </a:lnTo>
                  <a:lnTo>
                    <a:pt x="367" y="1137"/>
                  </a:lnTo>
                  <a:lnTo>
                    <a:pt x="386" y="1139"/>
                  </a:lnTo>
                  <a:lnTo>
                    <a:pt x="404" y="1141"/>
                  </a:lnTo>
                  <a:lnTo>
                    <a:pt x="424" y="1144"/>
                  </a:lnTo>
                  <a:lnTo>
                    <a:pt x="442" y="1146"/>
                  </a:lnTo>
                  <a:lnTo>
                    <a:pt x="462" y="1148"/>
                  </a:lnTo>
                  <a:lnTo>
                    <a:pt x="480" y="1151"/>
                  </a:lnTo>
                  <a:lnTo>
                    <a:pt x="500" y="1153"/>
                  </a:lnTo>
                  <a:lnTo>
                    <a:pt x="508" y="1141"/>
                  </a:lnTo>
                  <a:lnTo>
                    <a:pt x="516" y="1129"/>
                  </a:lnTo>
                  <a:lnTo>
                    <a:pt x="524" y="1117"/>
                  </a:lnTo>
                  <a:lnTo>
                    <a:pt x="532" y="1106"/>
                  </a:lnTo>
                  <a:lnTo>
                    <a:pt x="540" y="1069"/>
                  </a:lnTo>
                  <a:lnTo>
                    <a:pt x="548" y="1033"/>
                  </a:lnTo>
                  <a:lnTo>
                    <a:pt x="555" y="996"/>
                  </a:lnTo>
                  <a:lnTo>
                    <a:pt x="563" y="959"/>
                  </a:lnTo>
                  <a:lnTo>
                    <a:pt x="568" y="949"/>
                  </a:lnTo>
                  <a:lnTo>
                    <a:pt x="572" y="939"/>
                  </a:lnTo>
                  <a:lnTo>
                    <a:pt x="577" y="928"/>
                  </a:lnTo>
                  <a:lnTo>
                    <a:pt x="583" y="918"/>
                  </a:lnTo>
                  <a:lnTo>
                    <a:pt x="587" y="908"/>
                  </a:lnTo>
                  <a:lnTo>
                    <a:pt x="592" y="897"/>
                  </a:lnTo>
                  <a:lnTo>
                    <a:pt x="597" y="886"/>
                  </a:lnTo>
                  <a:lnTo>
                    <a:pt x="601" y="875"/>
                  </a:lnTo>
                  <a:lnTo>
                    <a:pt x="609" y="865"/>
                  </a:lnTo>
                  <a:lnTo>
                    <a:pt x="617" y="856"/>
                  </a:lnTo>
                  <a:lnTo>
                    <a:pt x="626" y="845"/>
                  </a:lnTo>
                  <a:lnTo>
                    <a:pt x="635" y="835"/>
                  </a:lnTo>
                  <a:lnTo>
                    <a:pt x="644" y="825"/>
                  </a:lnTo>
                  <a:lnTo>
                    <a:pt x="652" y="814"/>
                  </a:lnTo>
                  <a:lnTo>
                    <a:pt x="661" y="805"/>
                  </a:lnTo>
                  <a:lnTo>
                    <a:pt x="670" y="795"/>
                  </a:lnTo>
                  <a:lnTo>
                    <a:pt x="685" y="780"/>
                  </a:lnTo>
                  <a:lnTo>
                    <a:pt x="703" y="762"/>
                  </a:lnTo>
                  <a:lnTo>
                    <a:pt x="720" y="744"/>
                  </a:lnTo>
                  <a:lnTo>
                    <a:pt x="737" y="722"/>
                  </a:lnTo>
                  <a:lnTo>
                    <a:pt x="756" y="699"/>
                  </a:lnTo>
                  <a:lnTo>
                    <a:pt x="774" y="674"/>
                  </a:lnTo>
                  <a:lnTo>
                    <a:pt x="791" y="647"/>
                  </a:lnTo>
                  <a:lnTo>
                    <a:pt x="807" y="618"/>
                  </a:lnTo>
                  <a:lnTo>
                    <a:pt x="822" y="587"/>
                  </a:lnTo>
                  <a:lnTo>
                    <a:pt x="836" y="554"/>
                  </a:lnTo>
                  <a:lnTo>
                    <a:pt x="847" y="519"/>
                  </a:lnTo>
                  <a:lnTo>
                    <a:pt x="856" y="482"/>
                  </a:lnTo>
                  <a:lnTo>
                    <a:pt x="863" y="444"/>
                  </a:lnTo>
                  <a:lnTo>
                    <a:pt x="866" y="403"/>
                  </a:lnTo>
                  <a:lnTo>
                    <a:pt x="866" y="361"/>
                  </a:lnTo>
                  <a:lnTo>
                    <a:pt x="863" y="316"/>
                  </a:lnTo>
                  <a:lnTo>
                    <a:pt x="851" y="269"/>
                  </a:lnTo>
                  <a:lnTo>
                    <a:pt x="833" y="225"/>
                  </a:lnTo>
                  <a:lnTo>
                    <a:pt x="810" y="185"/>
                  </a:lnTo>
                  <a:lnTo>
                    <a:pt x="781" y="151"/>
                  </a:lnTo>
                  <a:lnTo>
                    <a:pt x="749" y="118"/>
                  </a:lnTo>
                  <a:lnTo>
                    <a:pt x="712" y="91"/>
                  </a:lnTo>
                  <a:lnTo>
                    <a:pt x="673" y="68"/>
                  </a:lnTo>
                  <a:lnTo>
                    <a:pt x="631" y="47"/>
                  </a:lnTo>
                  <a:lnTo>
                    <a:pt x="587" y="31"/>
                  </a:lnTo>
                  <a:lnTo>
                    <a:pt x="542" y="18"/>
                  </a:lnTo>
                  <a:lnTo>
                    <a:pt x="497" y="8"/>
                  </a:lnTo>
                  <a:lnTo>
                    <a:pt x="451" y="2"/>
                  </a:lnTo>
                  <a:lnTo>
                    <a:pt x="406" y="0"/>
                  </a:lnTo>
                  <a:lnTo>
                    <a:pt x="363" y="0"/>
                  </a:lnTo>
                  <a:lnTo>
                    <a:pt x="320" y="3"/>
                  </a:lnTo>
                  <a:lnTo>
                    <a:pt x="280" y="1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14" name="Freeform 270"/>
            <p:cNvSpPr>
              <a:spLocks noChangeAspect="1"/>
            </p:cNvSpPr>
            <p:nvPr/>
          </p:nvSpPr>
          <p:spPr bwMode="auto">
            <a:xfrm>
              <a:off x="3456" y="2160"/>
              <a:ext cx="436" cy="565"/>
            </a:xfrm>
            <a:custGeom>
              <a:avLst/>
              <a:gdLst>
                <a:gd name="T0" fmla="*/ 38 w 872"/>
                <a:gd name="T1" fmla="*/ 2 h 1129"/>
                <a:gd name="T2" fmla="*/ 32 w 872"/>
                <a:gd name="T3" fmla="*/ 4 h 1129"/>
                <a:gd name="T4" fmla="*/ 27 w 872"/>
                <a:gd name="T5" fmla="*/ 6 h 1129"/>
                <a:gd name="T6" fmla="*/ 22 w 872"/>
                <a:gd name="T7" fmla="*/ 9 h 1129"/>
                <a:gd name="T8" fmla="*/ 17 w 872"/>
                <a:gd name="T9" fmla="*/ 12 h 1129"/>
                <a:gd name="T10" fmla="*/ 13 w 872"/>
                <a:gd name="T11" fmla="*/ 15 h 1129"/>
                <a:gd name="T12" fmla="*/ 10 w 872"/>
                <a:gd name="T13" fmla="*/ 19 h 1129"/>
                <a:gd name="T14" fmla="*/ 6 w 872"/>
                <a:gd name="T15" fmla="*/ 24 h 1129"/>
                <a:gd name="T16" fmla="*/ 4 w 872"/>
                <a:gd name="T17" fmla="*/ 29 h 1129"/>
                <a:gd name="T18" fmla="*/ 2 w 872"/>
                <a:gd name="T19" fmla="*/ 34 h 1129"/>
                <a:gd name="T20" fmla="*/ 1 w 872"/>
                <a:gd name="T21" fmla="*/ 39 h 1129"/>
                <a:gd name="T22" fmla="*/ 0 w 872"/>
                <a:gd name="T23" fmla="*/ 46 h 1129"/>
                <a:gd name="T24" fmla="*/ 1 w 872"/>
                <a:gd name="T25" fmla="*/ 52 h 1129"/>
                <a:gd name="T26" fmla="*/ 1 w 872"/>
                <a:gd name="T27" fmla="*/ 59 h 1129"/>
                <a:gd name="T28" fmla="*/ 3 w 872"/>
                <a:gd name="T29" fmla="*/ 66 h 1129"/>
                <a:gd name="T30" fmla="*/ 6 w 872"/>
                <a:gd name="T31" fmla="*/ 74 h 1129"/>
                <a:gd name="T32" fmla="*/ 9 w 872"/>
                <a:gd name="T33" fmla="*/ 83 h 1129"/>
                <a:gd name="T34" fmla="*/ 19 w 872"/>
                <a:gd name="T35" fmla="*/ 100 h 1129"/>
                <a:gd name="T36" fmla="*/ 23 w 872"/>
                <a:gd name="T37" fmla="*/ 110 h 1129"/>
                <a:gd name="T38" fmla="*/ 22 w 872"/>
                <a:gd name="T39" fmla="*/ 131 h 1129"/>
                <a:gd name="T40" fmla="*/ 25 w 872"/>
                <a:gd name="T41" fmla="*/ 137 h 1129"/>
                <a:gd name="T42" fmla="*/ 64 w 872"/>
                <a:gd name="T43" fmla="*/ 142 h 1129"/>
                <a:gd name="T44" fmla="*/ 67 w 872"/>
                <a:gd name="T45" fmla="*/ 137 h 1129"/>
                <a:gd name="T46" fmla="*/ 71 w 872"/>
                <a:gd name="T47" fmla="*/ 120 h 1129"/>
                <a:gd name="T48" fmla="*/ 76 w 872"/>
                <a:gd name="T49" fmla="*/ 109 h 1129"/>
                <a:gd name="T50" fmla="*/ 85 w 872"/>
                <a:gd name="T51" fmla="*/ 99 h 1129"/>
                <a:gd name="T52" fmla="*/ 86 w 872"/>
                <a:gd name="T53" fmla="*/ 97 h 1129"/>
                <a:gd name="T54" fmla="*/ 89 w 872"/>
                <a:gd name="T55" fmla="*/ 95 h 1129"/>
                <a:gd name="T56" fmla="*/ 91 w 872"/>
                <a:gd name="T57" fmla="*/ 93 h 1129"/>
                <a:gd name="T58" fmla="*/ 93 w 872"/>
                <a:gd name="T59" fmla="*/ 91 h 1129"/>
                <a:gd name="T60" fmla="*/ 95 w 872"/>
                <a:gd name="T61" fmla="*/ 88 h 1129"/>
                <a:gd name="T62" fmla="*/ 98 w 872"/>
                <a:gd name="T63" fmla="*/ 85 h 1129"/>
                <a:gd name="T64" fmla="*/ 100 w 872"/>
                <a:gd name="T65" fmla="*/ 82 h 1129"/>
                <a:gd name="T66" fmla="*/ 102 w 872"/>
                <a:gd name="T67" fmla="*/ 78 h 1129"/>
                <a:gd name="T68" fmla="*/ 104 w 872"/>
                <a:gd name="T69" fmla="*/ 74 h 1129"/>
                <a:gd name="T70" fmla="*/ 105 w 872"/>
                <a:gd name="T71" fmla="*/ 70 h 1129"/>
                <a:gd name="T72" fmla="*/ 107 w 872"/>
                <a:gd name="T73" fmla="*/ 66 h 1129"/>
                <a:gd name="T74" fmla="*/ 108 w 872"/>
                <a:gd name="T75" fmla="*/ 62 h 1129"/>
                <a:gd name="T76" fmla="*/ 109 w 872"/>
                <a:gd name="T77" fmla="*/ 57 h 1129"/>
                <a:gd name="T78" fmla="*/ 109 w 872"/>
                <a:gd name="T79" fmla="*/ 52 h 1129"/>
                <a:gd name="T80" fmla="*/ 109 w 872"/>
                <a:gd name="T81" fmla="*/ 47 h 1129"/>
                <a:gd name="T82" fmla="*/ 109 w 872"/>
                <a:gd name="T83" fmla="*/ 41 h 1129"/>
                <a:gd name="T84" fmla="*/ 108 w 872"/>
                <a:gd name="T85" fmla="*/ 35 h 1129"/>
                <a:gd name="T86" fmla="*/ 105 w 872"/>
                <a:gd name="T87" fmla="*/ 30 h 1129"/>
                <a:gd name="T88" fmla="*/ 102 w 872"/>
                <a:gd name="T89" fmla="*/ 25 h 1129"/>
                <a:gd name="T90" fmla="*/ 99 w 872"/>
                <a:gd name="T91" fmla="*/ 20 h 1129"/>
                <a:gd name="T92" fmla="*/ 95 w 872"/>
                <a:gd name="T93" fmla="*/ 16 h 1129"/>
                <a:gd name="T94" fmla="*/ 91 w 872"/>
                <a:gd name="T95" fmla="*/ 13 h 1129"/>
                <a:gd name="T96" fmla="*/ 86 w 872"/>
                <a:gd name="T97" fmla="*/ 10 h 1129"/>
                <a:gd name="T98" fmla="*/ 81 w 872"/>
                <a:gd name="T99" fmla="*/ 7 h 1129"/>
                <a:gd name="T100" fmla="*/ 76 w 872"/>
                <a:gd name="T101" fmla="*/ 5 h 1129"/>
                <a:gd name="T102" fmla="*/ 70 w 872"/>
                <a:gd name="T103" fmla="*/ 3 h 1129"/>
                <a:gd name="T104" fmla="*/ 65 w 872"/>
                <a:gd name="T105" fmla="*/ 2 h 1129"/>
                <a:gd name="T106" fmla="*/ 59 w 872"/>
                <a:gd name="T107" fmla="*/ 1 h 1129"/>
                <a:gd name="T108" fmla="*/ 54 w 872"/>
                <a:gd name="T109" fmla="*/ 0 h 1129"/>
                <a:gd name="T110" fmla="*/ 48 w 872"/>
                <a:gd name="T111" fmla="*/ 0 h 1129"/>
                <a:gd name="T112" fmla="*/ 43 w 872"/>
                <a:gd name="T113" fmla="*/ 1 h 1129"/>
                <a:gd name="T114" fmla="*/ 38 w 872"/>
                <a:gd name="T115" fmla="*/ 2 h 11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72" h="1129">
                  <a:moveTo>
                    <a:pt x="301" y="9"/>
                  </a:moveTo>
                  <a:lnTo>
                    <a:pt x="255" y="26"/>
                  </a:lnTo>
                  <a:lnTo>
                    <a:pt x="212" y="44"/>
                  </a:lnTo>
                  <a:lnTo>
                    <a:pt x="172" y="66"/>
                  </a:lnTo>
                  <a:lnTo>
                    <a:pt x="135" y="91"/>
                  </a:lnTo>
                  <a:lnTo>
                    <a:pt x="103" y="120"/>
                  </a:lnTo>
                  <a:lnTo>
                    <a:pt x="74" y="151"/>
                  </a:lnTo>
                  <a:lnTo>
                    <a:pt x="48" y="187"/>
                  </a:lnTo>
                  <a:lnTo>
                    <a:pt x="29" y="225"/>
                  </a:lnTo>
                  <a:lnTo>
                    <a:pt x="14" y="268"/>
                  </a:lnTo>
                  <a:lnTo>
                    <a:pt x="4" y="312"/>
                  </a:lnTo>
                  <a:lnTo>
                    <a:pt x="0" y="361"/>
                  </a:lnTo>
                  <a:lnTo>
                    <a:pt x="1" y="413"/>
                  </a:lnTo>
                  <a:lnTo>
                    <a:pt x="8" y="469"/>
                  </a:lnTo>
                  <a:lnTo>
                    <a:pt x="23" y="528"/>
                  </a:lnTo>
                  <a:lnTo>
                    <a:pt x="44" y="590"/>
                  </a:lnTo>
                  <a:lnTo>
                    <a:pt x="72" y="657"/>
                  </a:lnTo>
                  <a:lnTo>
                    <a:pt x="152" y="796"/>
                  </a:lnTo>
                  <a:lnTo>
                    <a:pt x="177" y="880"/>
                  </a:lnTo>
                  <a:lnTo>
                    <a:pt x="176" y="1043"/>
                  </a:lnTo>
                  <a:lnTo>
                    <a:pt x="196" y="1090"/>
                  </a:lnTo>
                  <a:lnTo>
                    <a:pt x="509" y="1129"/>
                  </a:lnTo>
                  <a:lnTo>
                    <a:pt x="533" y="1096"/>
                  </a:lnTo>
                  <a:lnTo>
                    <a:pt x="565" y="954"/>
                  </a:lnTo>
                  <a:lnTo>
                    <a:pt x="603" y="870"/>
                  </a:lnTo>
                  <a:lnTo>
                    <a:pt x="673" y="791"/>
                  </a:lnTo>
                  <a:lnTo>
                    <a:pt x="688" y="776"/>
                  </a:lnTo>
                  <a:lnTo>
                    <a:pt x="705" y="759"/>
                  </a:lnTo>
                  <a:lnTo>
                    <a:pt x="722" y="741"/>
                  </a:lnTo>
                  <a:lnTo>
                    <a:pt x="741" y="721"/>
                  </a:lnTo>
                  <a:lnTo>
                    <a:pt x="758" y="698"/>
                  </a:lnTo>
                  <a:lnTo>
                    <a:pt x="777" y="675"/>
                  </a:lnTo>
                  <a:lnTo>
                    <a:pt x="794" y="649"/>
                  </a:lnTo>
                  <a:lnTo>
                    <a:pt x="810" y="621"/>
                  </a:lnTo>
                  <a:lnTo>
                    <a:pt x="826" y="591"/>
                  </a:lnTo>
                  <a:lnTo>
                    <a:pt x="839" y="559"/>
                  </a:lnTo>
                  <a:lnTo>
                    <a:pt x="851" y="526"/>
                  </a:lnTo>
                  <a:lnTo>
                    <a:pt x="861" y="490"/>
                  </a:lnTo>
                  <a:lnTo>
                    <a:pt x="868" y="452"/>
                  </a:lnTo>
                  <a:lnTo>
                    <a:pt x="872" y="412"/>
                  </a:lnTo>
                  <a:lnTo>
                    <a:pt x="872" y="369"/>
                  </a:lnTo>
                  <a:lnTo>
                    <a:pt x="870" y="324"/>
                  </a:lnTo>
                  <a:lnTo>
                    <a:pt x="857" y="277"/>
                  </a:lnTo>
                  <a:lnTo>
                    <a:pt x="839" y="233"/>
                  </a:lnTo>
                  <a:lnTo>
                    <a:pt x="816" y="193"/>
                  </a:lnTo>
                  <a:lnTo>
                    <a:pt x="788" y="157"/>
                  </a:lnTo>
                  <a:lnTo>
                    <a:pt x="757" y="126"/>
                  </a:lnTo>
                  <a:lnTo>
                    <a:pt x="722" y="97"/>
                  </a:lnTo>
                  <a:lnTo>
                    <a:pt x="684" y="73"/>
                  </a:lnTo>
                  <a:lnTo>
                    <a:pt x="645" y="52"/>
                  </a:lnTo>
                  <a:lnTo>
                    <a:pt x="603" y="35"/>
                  </a:lnTo>
                  <a:lnTo>
                    <a:pt x="560" y="21"/>
                  </a:lnTo>
                  <a:lnTo>
                    <a:pt x="516" y="11"/>
                  </a:lnTo>
                  <a:lnTo>
                    <a:pt x="471" y="5"/>
                  </a:lnTo>
                  <a:lnTo>
                    <a:pt x="427" y="0"/>
                  </a:lnTo>
                  <a:lnTo>
                    <a:pt x="384" y="0"/>
                  </a:lnTo>
                  <a:lnTo>
                    <a:pt x="341" y="4"/>
                  </a:lnTo>
                  <a:lnTo>
                    <a:pt x="301" y="9"/>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15" name="Freeform 271"/>
            <p:cNvSpPr>
              <a:spLocks noChangeAspect="1"/>
            </p:cNvSpPr>
            <p:nvPr/>
          </p:nvSpPr>
          <p:spPr bwMode="auto">
            <a:xfrm>
              <a:off x="3478" y="2186"/>
              <a:ext cx="395" cy="531"/>
            </a:xfrm>
            <a:custGeom>
              <a:avLst/>
              <a:gdLst>
                <a:gd name="T0" fmla="*/ 35 w 790"/>
                <a:gd name="T1" fmla="*/ 0 h 1063"/>
                <a:gd name="T2" fmla="*/ 30 w 790"/>
                <a:gd name="T3" fmla="*/ 2 h 1063"/>
                <a:gd name="T4" fmla="*/ 25 w 790"/>
                <a:gd name="T5" fmla="*/ 4 h 1063"/>
                <a:gd name="T6" fmla="*/ 21 w 790"/>
                <a:gd name="T7" fmla="*/ 6 h 1063"/>
                <a:gd name="T8" fmla="*/ 16 w 790"/>
                <a:gd name="T9" fmla="*/ 9 h 1063"/>
                <a:gd name="T10" fmla="*/ 12 w 790"/>
                <a:gd name="T11" fmla="*/ 12 h 1063"/>
                <a:gd name="T12" fmla="*/ 9 w 790"/>
                <a:gd name="T13" fmla="*/ 16 h 1063"/>
                <a:gd name="T14" fmla="*/ 6 w 790"/>
                <a:gd name="T15" fmla="*/ 20 h 1063"/>
                <a:gd name="T16" fmla="*/ 4 w 790"/>
                <a:gd name="T17" fmla="*/ 24 h 1063"/>
                <a:gd name="T18" fmla="*/ 2 w 790"/>
                <a:gd name="T19" fmla="*/ 29 h 1063"/>
                <a:gd name="T20" fmla="*/ 1 w 790"/>
                <a:gd name="T21" fmla="*/ 34 h 1063"/>
                <a:gd name="T22" fmla="*/ 0 w 790"/>
                <a:gd name="T23" fmla="*/ 39 h 1063"/>
                <a:gd name="T24" fmla="*/ 1 w 790"/>
                <a:gd name="T25" fmla="*/ 45 h 1063"/>
                <a:gd name="T26" fmla="*/ 2 w 790"/>
                <a:gd name="T27" fmla="*/ 51 h 1063"/>
                <a:gd name="T28" fmla="*/ 3 w 790"/>
                <a:gd name="T29" fmla="*/ 58 h 1063"/>
                <a:gd name="T30" fmla="*/ 6 w 790"/>
                <a:gd name="T31" fmla="*/ 65 h 1063"/>
                <a:gd name="T32" fmla="*/ 10 w 790"/>
                <a:gd name="T33" fmla="*/ 72 h 1063"/>
                <a:gd name="T34" fmla="*/ 22 w 790"/>
                <a:gd name="T35" fmla="*/ 88 h 1063"/>
                <a:gd name="T36" fmla="*/ 24 w 790"/>
                <a:gd name="T37" fmla="*/ 97 h 1063"/>
                <a:gd name="T38" fmla="*/ 23 w 790"/>
                <a:gd name="T39" fmla="*/ 122 h 1063"/>
                <a:gd name="T40" fmla="*/ 28 w 790"/>
                <a:gd name="T41" fmla="*/ 129 h 1063"/>
                <a:gd name="T42" fmla="*/ 55 w 790"/>
                <a:gd name="T43" fmla="*/ 132 h 1063"/>
                <a:gd name="T44" fmla="*/ 60 w 790"/>
                <a:gd name="T45" fmla="*/ 128 h 1063"/>
                <a:gd name="T46" fmla="*/ 64 w 790"/>
                <a:gd name="T47" fmla="*/ 107 h 1063"/>
                <a:gd name="T48" fmla="*/ 68 w 790"/>
                <a:gd name="T49" fmla="*/ 97 h 1063"/>
                <a:gd name="T50" fmla="*/ 76 w 790"/>
                <a:gd name="T51" fmla="*/ 88 h 1063"/>
                <a:gd name="T52" fmla="*/ 78 w 790"/>
                <a:gd name="T53" fmla="*/ 87 h 1063"/>
                <a:gd name="T54" fmla="*/ 80 w 790"/>
                <a:gd name="T55" fmla="*/ 85 h 1063"/>
                <a:gd name="T56" fmla="*/ 82 w 790"/>
                <a:gd name="T57" fmla="*/ 82 h 1063"/>
                <a:gd name="T58" fmla="*/ 84 w 790"/>
                <a:gd name="T59" fmla="*/ 80 h 1063"/>
                <a:gd name="T60" fmla="*/ 86 w 790"/>
                <a:gd name="T61" fmla="*/ 77 h 1063"/>
                <a:gd name="T62" fmla="*/ 88 w 790"/>
                <a:gd name="T63" fmla="*/ 75 h 1063"/>
                <a:gd name="T64" fmla="*/ 90 w 790"/>
                <a:gd name="T65" fmla="*/ 72 h 1063"/>
                <a:gd name="T66" fmla="*/ 92 w 790"/>
                <a:gd name="T67" fmla="*/ 68 h 1063"/>
                <a:gd name="T68" fmla="*/ 93 w 790"/>
                <a:gd name="T69" fmla="*/ 65 h 1063"/>
                <a:gd name="T70" fmla="*/ 95 w 790"/>
                <a:gd name="T71" fmla="*/ 61 h 1063"/>
                <a:gd name="T72" fmla="*/ 96 w 790"/>
                <a:gd name="T73" fmla="*/ 58 h 1063"/>
                <a:gd name="T74" fmla="*/ 97 w 790"/>
                <a:gd name="T75" fmla="*/ 54 h 1063"/>
                <a:gd name="T76" fmla="*/ 98 w 790"/>
                <a:gd name="T77" fmla="*/ 49 h 1063"/>
                <a:gd name="T78" fmla="*/ 99 w 790"/>
                <a:gd name="T79" fmla="*/ 45 h 1063"/>
                <a:gd name="T80" fmla="*/ 99 w 790"/>
                <a:gd name="T81" fmla="*/ 40 h 1063"/>
                <a:gd name="T82" fmla="*/ 99 w 790"/>
                <a:gd name="T83" fmla="*/ 35 h 1063"/>
                <a:gd name="T84" fmla="*/ 98 w 790"/>
                <a:gd name="T85" fmla="*/ 30 h 1063"/>
                <a:gd name="T86" fmla="*/ 96 w 790"/>
                <a:gd name="T87" fmla="*/ 25 h 1063"/>
                <a:gd name="T88" fmla="*/ 93 w 790"/>
                <a:gd name="T89" fmla="*/ 21 h 1063"/>
                <a:gd name="T90" fmla="*/ 90 w 790"/>
                <a:gd name="T91" fmla="*/ 17 h 1063"/>
                <a:gd name="T92" fmla="*/ 86 w 790"/>
                <a:gd name="T93" fmla="*/ 13 h 1063"/>
                <a:gd name="T94" fmla="*/ 83 w 790"/>
                <a:gd name="T95" fmla="*/ 10 h 1063"/>
                <a:gd name="T96" fmla="*/ 78 w 790"/>
                <a:gd name="T97" fmla="*/ 8 h 1063"/>
                <a:gd name="T98" fmla="*/ 74 w 790"/>
                <a:gd name="T99" fmla="*/ 6 h 1063"/>
                <a:gd name="T100" fmla="*/ 69 w 790"/>
                <a:gd name="T101" fmla="*/ 4 h 1063"/>
                <a:gd name="T102" fmla="*/ 65 w 790"/>
                <a:gd name="T103" fmla="*/ 2 h 1063"/>
                <a:gd name="T104" fmla="*/ 60 w 790"/>
                <a:gd name="T105" fmla="*/ 1 h 1063"/>
                <a:gd name="T106" fmla="*/ 55 w 790"/>
                <a:gd name="T107" fmla="*/ 0 h 1063"/>
                <a:gd name="T108" fmla="*/ 50 w 790"/>
                <a:gd name="T109" fmla="*/ 0 h 1063"/>
                <a:gd name="T110" fmla="*/ 45 w 790"/>
                <a:gd name="T111" fmla="*/ 0 h 1063"/>
                <a:gd name="T112" fmla="*/ 40 w 790"/>
                <a:gd name="T113" fmla="*/ 0 h 1063"/>
                <a:gd name="T114" fmla="*/ 35 w 790"/>
                <a:gd name="T115" fmla="*/ 0 h 10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90" h="1063">
                  <a:moveTo>
                    <a:pt x="278" y="5"/>
                  </a:moveTo>
                  <a:lnTo>
                    <a:pt x="237" y="19"/>
                  </a:lnTo>
                  <a:lnTo>
                    <a:pt x="198" y="35"/>
                  </a:lnTo>
                  <a:lnTo>
                    <a:pt x="161" y="55"/>
                  </a:lnTo>
                  <a:lnTo>
                    <a:pt x="126" y="78"/>
                  </a:lnTo>
                  <a:lnTo>
                    <a:pt x="95" y="103"/>
                  </a:lnTo>
                  <a:lnTo>
                    <a:pt x="69" y="132"/>
                  </a:lnTo>
                  <a:lnTo>
                    <a:pt x="46" y="163"/>
                  </a:lnTo>
                  <a:lnTo>
                    <a:pt x="26" y="197"/>
                  </a:lnTo>
                  <a:lnTo>
                    <a:pt x="12" y="234"/>
                  </a:lnTo>
                  <a:lnTo>
                    <a:pt x="3" y="275"/>
                  </a:lnTo>
                  <a:lnTo>
                    <a:pt x="0" y="318"/>
                  </a:lnTo>
                  <a:lnTo>
                    <a:pt x="1" y="365"/>
                  </a:lnTo>
                  <a:lnTo>
                    <a:pt x="9" y="414"/>
                  </a:lnTo>
                  <a:lnTo>
                    <a:pt x="24" y="466"/>
                  </a:lnTo>
                  <a:lnTo>
                    <a:pt x="44" y="521"/>
                  </a:lnTo>
                  <a:lnTo>
                    <a:pt x="73" y="580"/>
                  </a:lnTo>
                  <a:lnTo>
                    <a:pt x="172" y="707"/>
                  </a:lnTo>
                  <a:lnTo>
                    <a:pt x="187" y="780"/>
                  </a:lnTo>
                  <a:lnTo>
                    <a:pt x="179" y="980"/>
                  </a:lnTo>
                  <a:lnTo>
                    <a:pt x="222" y="1034"/>
                  </a:lnTo>
                  <a:lnTo>
                    <a:pt x="433" y="1063"/>
                  </a:lnTo>
                  <a:lnTo>
                    <a:pt x="479" y="1026"/>
                  </a:lnTo>
                  <a:lnTo>
                    <a:pt x="509" y="858"/>
                  </a:lnTo>
                  <a:lnTo>
                    <a:pt x="543" y="783"/>
                  </a:lnTo>
                  <a:lnTo>
                    <a:pt x="602" y="711"/>
                  </a:lnTo>
                  <a:lnTo>
                    <a:pt x="617" y="696"/>
                  </a:lnTo>
                  <a:lnTo>
                    <a:pt x="633" y="680"/>
                  </a:lnTo>
                  <a:lnTo>
                    <a:pt x="649" y="663"/>
                  </a:lnTo>
                  <a:lnTo>
                    <a:pt x="667" y="643"/>
                  </a:lnTo>
                  <a:lnTo>
                    <a:pt x="683" y="623"/>
                  </a:lnTo>
                  <a:lnTo>
                    <a:pt x="699" y="601"/>
                  </a:lnTo>
                  <a:lnTo>
                    <a:pt x="715" y="577"/>
                  </a:lnTo>
                  <a:lnTo>
                    <a:pt x="730" y="551"/>
                  </a:lnTo>
                  <a:lnTo>
                    <a:pt x="744" y="524"/>
                  </a:lnTo>
                  <a:lnTo>
                    <a:pt x="756" y="495"/>
                  </a:lnTo>
                  <a:lnTo>
                    <a:pt x="767" y="465"/>
                  </a:lnTo>
                  <a:lnTo>
                    <a:pt x="776" y="433"/>
                  </a:lnTo>
                  <a:lnTo>
                    <a:pt x="783" y="398"/>
                  </a:lnTo>
                  <a:lnTo>
                    <a:pt x="788" y="362"/>
                  </a:lnTo>
                  <a:lnTo>
                    <a:pt x="790" y="324"/>
                  </a:lnTo>
                  <a:lnTo>
                    <a:pt x="789" y="285"/>
                  </a:lnTo>
                  <a:lnTo>
                    <a:pt x="777" y="242"/>
                  </a:lnTo>
                  <a:lnTo>
                    <a:pt x="761" y="204"/>
                  </a:lnTo>
                  <a:lnTo>
                    <a:pt x="740" y="170"/>
                  </a:lnTo>
                  <a:lnTo>
                    <a:pt x="716" y="139"/>
                  </a:lnTo>
                  <a:lnTo>
                    <a:pt x="688" y="111"/>
                  </a:lnTo>
                  <a:lnTo>
                    <a:pt x="657" y="86"/>
                  </a:lnTo>
                  <a:lnTo>
                    <a:pt x="624" y="65"/>
                  </a:lnTo>
                  <a:lnTo>
                    <a:pt x="589" y="48"/>
                  </a:lnTo>
                  <a:lnTo>
                    <a:pt x="551" y="33"/>
                  </a:lnTo>
                  <a:lnTo>
                    <a:pt x="513" y="21"/>
                  </a:lnTo>
                  <a:lnTo>
                    <a:pt x="473" y="12"/>
                  </a:lnTo>
                  <a:lnTo>
                    <a:pt x="434" y="5"/>
                  </a:lnTo>
                  <a:lnTo>
                    <a:pt x="394" y="2"/>
                  </a:lnTo>
                  <a:lnTo>
                    <a:pt x="354" y="0"/>
                  </a:lnTo>
                  <a:lnTo>
                    <a:pt x="315" y="2"/>
                  </a:lnTo>
                  <a:lnTo>
                    <a:pt x="278" y="5"/>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16" name="Freeform 272"/>
            <p:cNvSpPr>
              <a:spLocks noChangeAspect="1"/>
            </p:cNvSpPr>
            <p:nvPr/>
          </p:nvSpPr>
          <p:spPr bwMode="auto">
            <a:xfrm>
              <a:off x="3489" y="2192"/>
              <a:ext cx="372" cy="524"/>
            </a:xfrm>
            <a:custGeom>
              <a:avLst/>
              <a:gdLst>
                <a:gd name="T0" fmla="*/ 29 w 744"/>
                <a:gd name="T1" fmla="*/ 2 h 1049"/>
                <a:gd name="T2" fmla="*/ 20 w 744"/>
                <a:gd name="T3" fmla="*/ 6 h 1049"/>
                <a:gd name="T4" fmla="*/ 12 w 744"/>
                <a:gd name="T5" fmla="*/ 12 h 1049"/>
                <a:gd name="T6" fmla="*/ 6 w 744"/>
                <a:gd name="T7" fmla="*/ 19 h 1049"/>
                <a:gd name="T8" fmla="*/ 2 w 744"/>
                <a:gd name="T9" fmla="*/ 28 h 1049"/>
                <a:gd name="T10" fmla="*/ 0 w 744"/>
                <a:gd name="T11" fmla="*/ 37 h 1049"/>
                <a:gd name="T12" fmla="*/ 2 w 744"/>
                <a:gd name="T13" fmla="*/ 49 h 1049"/>
                <a:gd name="T14" fmla="*/ 6 w 744"/>
                <a:gd name="T15" fmla="*/ 61 h 1049"/>
                <a:gd name="T16" fmla="*/ 11 w 744"/>
                <a:gd name="T17" fmla="*/ 70 h 1049"/>
                <a:gd name="T18" fmla="*/ 14 w 744"/>
                <a:gd name="T19" fmla="*/ 75 h 1049"/>
                <a:gd name="T20" fmla="*/ 17 w 744"/>
                <a:gd name="T21" fmla="*/ 80 h 1049"/>
                <a:gd name="T22" fmla="*/ 20 w 744"/>
                <a:gd name="T23" fmla="*/ 84 h 1049"/>
                <a:gd name="T24" fmla="*/ 21 w 744"/>
                <a:gd name="T25" fmla="*/ 89 h 1049"/>
                <a:gd name="T26" fmla="*/ 22 w 744"/>
                <a:gd name="T27" fmla="*/ 94 h 1049"/>
                <a:gd name="T28" fmla="*/ 22 w 744"/>
                <a:gd name="T29" fmla="*/ 102 h 1049"/>
                <a:gd name="T30" fmla="*/ 22 w 744"/>
                <a:gd name="T31" fmla="*/ 114 h 1049"/>
                <a:gd name="T32" fmla="*/ 22 w 744"/>
                <a:gd name="T33" fmla="*/ 121 h 1049"/>
                <a:gd name="T34" fmla="*/ 23 w 744"/>
                <a:gd name="T35" fmla="*/ 123 h 1049"/>
                <a:gd name="T36" fmla="*/ 25 w 744"/>
                <a:gd name="T37" fmla="*/ 125 h 1049"/>
                <a:gd name="T38" fmla="*/ 26 w 744"/>
                <a:gd name="T39" fmla="*/ 127 h 1049"/>
                <a:gd name="T40" fmla="*/ 28 w 744"/>
                <a:gd name="T41" fmla="*/ 128 h 1049"/>
                <a:gd name="T42" fmla="*/ 31 w 744"/>
                <a:gd name="T43" fmla="*/ 128 h 1049"/>
                <a:gd name="T44" fmla="*/ 34 w 744"/>
                <a:gd name="T45" fmla="*/ 128 h 1049"/>
                <a:gd name="T46" fmla="*/ 37 w 744"/>
                <a:gd name="T47" fmla="*/ 129 h 1049"/>
                <a:gd name="T48" fmla="*/ 40 w 744"/>
                <a:gd name="T49" fmla="*/ 129 h 1049"/>
                <a:gd name="T50" fmla="*/ 43 w 744"/>
                <a:gd name="T51" fmla="*/ 130 h 1049"/>
                <a:gd name="T52" fmla="*/ 46 w 744"/>
                <a:gd name="T53" fmla="*/ 130 h 1049"/>
                <a:gd name="T54" fmla="*/ 49 w 744"/>
                <a:gd name="T55" fmla="*/ 130 h 1049"/>
                <a:gd name="T56" fmla="*/ 52 w 744"/>
                <a:gd name="T57" fmla="*/ 130 h 1049"/>
                <a:gd name="T58" fmla="*/ 53 w 744"/>
                <a:gd name="T59" fmla="*/ 129 h 1049"/>
                <a:gd name="T60" fmla="*/ 54 w 744"/>
                <a:gd name="T61" fmla="*/ 128 h 1049"/>
                <a:gd name="T62" fmla="*/ 56 w 744"/>
                <a:gd name="T63" fmla="*/ 127 h 1049"/>
                <a:gd name="T64" fmla="*/ 57 w 744"/>
                <a:gd name="T65" fmla="*/ 121 h 1049"/>
                <a:gd name="T66" fmla="*/ 59 w 744"/>
                <a:gd name="T67" fmla="*/ 110 h 1049"/>
                <a:gd name="T68" fmla="*/ 61 w 744"/>
                <a:gd name="T69" fmla="*/ 103 h 1049"/>
                <a:gd name="T70" fmla="*/ 63 w 744"/>
                <a:gd name="T71" fmla="*/ 98 h 1049"/>
                <a:gd name="T72" fmla="*/ 65 w 744"/>
                <a:gd name="T73" fmla="*/ 95 h 1049"/>
                <a:gd name="T74" fmla="*/ 67 w 744"/>
                <a:gd name="T75" fmla="*/ 93 h 1049"/>
                <a:gd name="T76" fmla="*/ 69 w 744"/>
                <a:gd name="T77" fmla="*/ 90 h 1049"/>
                <a:gd name="T78" fmla="*/ 70 w 744"/>
                <a:gd name="T79" fmla="*/ 88 h 1049"/>
                <a:gd name="T80" fmla="*/ 73 w 744"/>
                <a:gd name="T81" fmla="*/ 85 h 1049"/>
                <a:gd name="T82" fmla="*/ 77 w 744"/>
                <a:gd name="T83" fmla="*/ 81 h 1049"/>
                <a:gd name="T84" fmla="*/ 81 w 744"/>
                <a:gd name="T85" fmla="*/ 76 h 1049"/>
                <a:gd name="T86" fmla="*/ 84 w 744"/>
                <a:gd name="T87" fmla="*/ 70 h 1049"/>
                <a:gd name="T88" fmla="*/ 88 w 744"/>
                <a:gd name="T89" fmla="*/ 64 h 1049"/>
                <a:gd name="T90" fmla="*/ 90 w 744"/>
                <a:gd name="T91" fmla="*/ 56 h 1049"/>
                <a:gd name="T92" fmla="*/ 93 w 744"/>
                <a:gd name="T93" fmla="*/ 48 h 1049"/>
                <a:gd name="T94" fmla="*/ 93 w 744"/>
                <a:gd name="T95" fmla="*/ 39 h 1049"/>
                <a:gd name="T96" fmla="*/ 92 w 744"/>
                <a:gd name="T97" fmla="*/ 29 h 1049"/>
                <a:gd name="T98" fmla="*/ 88 w 744"/>
                <a:gd name="T99" fmla="*/ 20 h 1049"/>
                <a:gd name="T100" fmla="*/ 82 w 744"/>
                <a:gd name="T101" fmla="*/ 13 h 1049"/>
                <a:gd name="T102" fmla="*/ 75 w 744"/>
                <a:gd name="T103" fmla="*/ 8 h 1049"/>
                <a:gd name="T104" fmla="*/ 66 w 744"/>
                <a:gd name="T105" fmla="*/ 4 h 1049"/>
                <a:gd name="T106" fmla="*/ 57 w 744"/>
                <a:gd name="T107" fmla="*/ 1 h 1049"/>
                <a:gd name="T108" fmla="*/ 48 w 744"/>
                <a:gd name="T109" fmla="*/ 0 h 1049"/>
                <a:gd name="T110" fmla="*/ 39 w 744"/>
                <a:gd name="T111" fmla="*/ 0 h 10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4" h="1049">
                  <a:moveTo>
                    <a:pt x="270" y="4"/>
                  </a:moveTo>
                  <a:lnTo>
                    <a:pt x="229" y="16"/>
                  </a:lnTo>
                  <a:lnTo>
                    <a:pt x="189" y="32"/>
                  </a:lnTo>
                  <a:lnTo>
                    <a:pt x="154" y="52"/>
                  </a:lnTo>
                  <a:lnTo>
                    <a:pt x="120" y="74"/>
                  </a:lnTo>
                  <a:lnTo>
                    <a:pt x="90" y="98"/>
                  </a:lnTo>
                  <a:lnTo>
                    <a:pt x="64" y="126"/>
                  </a:lnTo>
                  <a:lnTo>
                    <a:pt x="42" y="156"/>
                  </a:lnTo>
                  <a:lnTo>
                    <a:pt x="25" y="188"/>
                  </a:lnTo>
                  <a:lnTo>
                    <a:pt x="11" y="224"/>
                  </a:lnTo>
                  <a:lnTo>
                    <a:pt x="3" y="263"/>
                  </a:lnTo>
                  <a:lnTo>
                    <a:pt x="0" y="303"/>
                  </a:lnTo>
                  <a:lnTo>
                    <a:pt x="3" y="347"/>
                  </a:lnTo>
                  <a:lnTo>
                    <a:pt x="11" y="393"/>
                  </a:lnTo>
                  <a:lnTo>
                    <a:pt x="26" y="441"/>
                  </a:lnTo>
                  <a:lnTo>
                    <a:pt x="48" y="492"/>
                  </a:lnTo>
                  <a:lnTo>
                    <a:pt x="75" y="546"/>
                  </a:lnTo>
                  <a:lnTo>
                    <a:pt x="87" y="565"/>
                  </a:lnTo>
                  <a:lnTo>
                    <a:pt x="97" y="584"/>
                  </a:lnTo>
                  <a:lnTo>
                    <a:pt x="109" y="603"/>
                  </a:lnTo>
                  <a:lnTo>
                    <a:pt x="120" y="622"/>
                  </a:lnTo>
                  <a:lnTo>
                    <a:pt x="131" y="641"/>
                  </a:lnTo>
                  <a:lnTo>
                    <a:pt x="142" y="660"/>
                  </a:lnTo>
                  <a:lnTo>
                    <a:pt x="153" y="679"/>
                  </a:lnTo>
                  <a:lnTo>
                    <a:pt x="164" y="698"/>
                  </a:lnTo>
                  <a:lnTo>
                    <a:pt x="167" y="717"/>
                  </a:lnTo>
                  <a:lnTo>
                    <a:pt x="171" y="734"/>
                  </a:lnTo>
                  <a:lnTo>
                    <a:pt x="174" y="752"/>
                  </a:lnTo>
                  <a:lnTo>
                    <a:pt x="178" y="771"/>
                  </a:lnTo>
                  <a:lnTo>
                    <a:pt x="176" y="820"/>
                  </a:lnTo>
                  <a:lnTo>
                    <a:pt x="173" y="869"/>
                  </a:lnTo>
                  <a:lnTo>
                    <a:pt x="170" y="918"/>
                  </a:lnTo>
                  <a:lnTo>
                    <a:pt x="167" y="968"/>
                  </a:lnTo>
                  <a:lnTo>
                    <a:pt x="172" y="975"/>
                  </a:lnTo>
                  <a:lnTo>
                    <a:pt x="178" y="982"/>
                  </a:lnTo>
                  <a:lnTo>
                    <a:pt x="182" y="989"/>
                  </a:lnTo>
                  <a:lnTo>
                    <a:pt x="187" y="996"/>
                  </a:lnTo>
                  <a:lnTo>
                    <a:pt x="193" y="1003"/>
                  </a:lnTo>
                  <a:lnTo>
                    <a:pt x="197" y="1009"/>
                  </a:lnTo>
                  <a:lnTo>
                    <a:pt x="202" y="1016"/>
                  </a:lnTo>
                  <a:lnTo>
                    <a:pt x="207" y="1023"/>
                  </a:lnTo>
                  <a:lnTo>
                    <a:pt x="219" y="1024"/>
                  </a:lnTo>
                  <a:lnTo>
                    <a:pt x="232" y="1027"/>
                  </a:lnTo>
                  <a:lnTo>
                    <a:pt x="245" y="1028"/>
                  </a:lnTo>
                  <a:lnTo>
                    <a:pt x="256" y="1029"/>
                  </a:lnTo>
                  <a:lnTo>
                    <a:pt x="269" y="1031"/>
                  </a:lnTo>
                  <a:lnTo>
                    <a:pt x="282" y="1032"/>
                  </a:lnTo>
                  <a:lnTo>
                    <a:pt x="294" y="1034"/>
                  </a:lnTo>
                  <a:lnTo>
                    <a:pt x="306" y="1036"/>
                  </a:lnTo>
                  <a:lnTo>
                    <a:pt x="318" y="1037"/>
                  </a:lnTo>
                  <a:lnTo>
                    <a:pt x="331" y="1038"/>
                  </a:lnTo>
                  <a:lnTo>
                    <a:pt x="344" y="1041"/>
                  </a:lnTo>
                  <a:lnTo>
                    <a:pt x="355" y="1042"/>
                  </a:lnTo>
                  <a:lnTo>
                    <a:pt x="368" y="1044"/>
                  </a:lnTo>
                  <a:lnTo>
                    <a:pt x="381" y="1045"/>
                  </a:lnTo>
                  <a:lnTo>
                    <a:pt x="392" y="1047"/>
                  </a:lnTo>
                  <a:lnTo>
                    <a:pt x="405" y="1049"/>
                  </a:lnTo>
                  <a:lnTo>
                    <a:pt x="411" y="1044"/>
                  </a:lnTo>
                  <a:lnTo>
                    <a:pt x="416" y="1039"/>
                  </a:lnTo>
                  <a:lnTo>
                    <a:pt x="421" y="1035"/>
                  </a:lnTo>
                  <a:lnTo>
                    <a:pt x="427" y="1030"/>
                  </a:lnTo>
                  <a:lnTo>
                    <a:pt x="432" y="1026"/>
                  </a:lnTo>
                  <a:lnTo>
                    <a:pt x="437" y="1021"/>
                  </a:lnTo>
                  <a:lnTo>
                    <a:pt x="443" y="1016"/>
                  </a:lnTo>
                  <a:lnTo>
                    <a:pt x="449" y="1012"/>
                  </a:lnTo>
                  <a:lnTo>
                    <a:pt x="455" y="969"/>
                  </a:lnTo>
                  <a:lnTo>
                    <a:pt x="464" y="928"/>
                  </a:lnTo>
                  <a:lnTo>
                    <a:pt x="470" y="886"/>
                  </a:lnTo>
                  <a:lnTo>
                    <a:pt x="477" y="845"/>
                  </a:lnTo>
                  <a:lnTo>
                    <a:pt x="485" y="826"/>
                  </a:lnTo>
                  <a:lnTo>
                    <a:pt x="495" y="808"/>
                  </a:lnTo>
                  <a:lnTo>
                    <a:pt x="503" y="789"/>
                  </a:lnTo>
                  <a:lnTo>
                    <a:pt x="511" y="771"/>
                  </a:lnTo>
                  <a:lnTo>
                    <a:pt x="518" y="762"/>
                  </a:lnTo>
                  <a:lnTo>
                    <a:pt x="525" y="752"/>
                  </a:lnTo>
                  <a:lnTo>
                    <a:pt x="532" y="744"/>
                  </a:lnTo>
                  <a:lnTo>
                    <a:pt x="538" y="735"/>
                  </a:lnTo>
                  <a:lnTo>
                    <a:pt x="545" y="726"/>
                  </a:lnTo>
                  <a:lnTo>
                    <a:pt x="552" y="718"/>
                  </a:lnTo>
                  <a:lnTo>
                    <a:pt x="559" y="709"/>
                  </a:lnTo>
                  <a:lnTo>
                    <a:pt x="566" y="699"/>
                  </a:lnTo>
                  <a:lnTo>
                    <a:pt x="580" y="685"/>
                  </a:lnTo>
                  <a:lnTo>
                    <a:pt x="595" y="668"/>
                  </a:lnTo>
                  <a:lnTo>
                    <a:pt x="610" y="651"/>
                  </a:lnTo>
                  <a:lnTo>
                    <a:pt x="626" y="632"/>
                  </a:lnTo>
                  <a:lnTo>
                    <a:pt x="641" y="611"/>
                  </a:lnTo>
                  <a:lnTo>
                    <a:pt x="656" y="589"/>
                  </a:lnTo>
                  <a:lnTo>
                    <a:pt x="671" y="565"/>
                  </a:lnTo>
                  <a:lnTo>
                    <a:pt x="685" y="539"/>
                  </a:lnTo>
                  <a:lnTo>
                    <a:pt x="699" y="513"/>
                  </a:lnTo>
                  <a:lnTo>
                    <a:pt x="710" y="484"/>
                  </a:lnTo>
                  <a:lnTo>
                    <a:pt x="720" y="454"/>
                  </a:lnTo>
                  <a:lnTo>
                    <a:pt x="730" y="422"/>
                  </a:lnTo>
                  <a:lnTo>
                    <a:pt x="737" y="387"/>
                  </a:lnTo>
                  <a:lnTo>
                    <a:pt x="741" y="353"/>
                  </a:lnTo>
                  <a:lnTo>
                    <a:pt x="744" y="315"/>
                  </a:lnTo>
                  <a:lnTo>
                    <a:pt x="744" y="275"/>
                  </a:lnTo>
                  <a:lnTo>
                    <a:pt x="734" y="236"/>
                  </a:lnTo>
                  <a:lnTo>
                    <a:pt x="720" y="199"/>
                  </a:lnTo>
                  <a:lnTo>
                    <a:pt x="703" y="166"/>
                  </a:lnTo>
                  <a:lnTo>
                    <a:pt x="681" y="137"/>
                  </a:lnTo>
                  <a:lnTo>
                    <a:pt x="656" y="111"/>
                  </a:lnTo>
                  <a:lnTo>
                    <a:pt x="627" y="87"/>
                  </a:lnTo>
                  <a:lnTo>
                    <a:pt x="596" y="66"/>
                  </a:lnTo>
                  <a:lnTo>
                    <a:pt x="564" y="49"/>
                  </a:lnTo>
                  <a:lnTo>
                    <a:pt x="528" y="34"/>
                  </a:lnTo>
                  <a:lnTo>
                    <a:pt x="492" y="22"/>
                  </a:lnTo>
                  <a:lnTo>
                    <a:pt x="455" y="13"/>
                  </a:lnTo>
                  <a:lnTo>
                    <a:pt x="417" y="6"/>
                  </a:lnTo>
                  <a:lnTo>
                    <a:pt x="379" y="2"/>
                  </a:lnTo>
                  <a:lnTo>
                    <a:pt x="343" y="0"/>
                  </a:lnTo>
                  <a:lnTo>
                    <a:pt x="306" y="1"/>
                  </a:lnTo>
                  <a:lnTo>
                    <a:pt x="270" y="4"/>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17" name="Freeform 273"/>
            <p:cNvSpPr>
              <a:spLocks noChangeAspect="1"/>
            </p:cNvSpPr>
            <p:nvPr/>
          </p:nvSpPr>
          <p:spPr bwMode="auto">
            <a:xfrm>
              <a:off x="3501" y="2199"/>
              <a:ext cx="347" cy="517"/>
            </a:xfrm>
            <a:custGeom>
              <a:avLst/>
              <a:gdLst>
                <a:gd name="T0" fmla="*/ 27 w 695"/>
                <a:gd name="T1" fmla="*/ 2 h 1033"/>
                <a:gd name="T2" fmla="*/ 18 w 695"/>
                <a:gd name="T3" fmla="*/ 6 h 1033"/>
                <a:gd name="T4" fmla="*/ 10 w 695"/>
                <a:gd name="T5" fmla="*/ 12 h 1033"/>
                <a:gd name="T6" fmla="*/ 4 w 695"/>
                <a:gd name="T7" fmla="*/ 19 h 1033"/>
                <a:gd name="T8" fmla="*/ 1 w 695"/>
                <a:gd name="T9" fmla="*/ 27 h 1033"/>
                <a:gd name="T10" fmla="*/ 0 w 695"/>
                <a:gd name="T11" fmla="*/ 36 h 1033"/>
                <a:gd name="T12" fmla="*/ 1 w 695"/>
                <a:gd name="T13" fmla="*/ 47 h 1033"/>
                <a:gd name="T14" fmla="*/ 6 w 695"/>
                <a:gd name="T15" fmla="*/ 58 h 1033"/>
                <a:gd name="T16" fmla="*/ 10 w 695"/>
                <a:gd name="T17" fmla="*/ 67 h 1033"/>
                <a:gd name="T18" fmla="*/ 13 w 695"/>
                <a:gd name="T19" fmla="*/ 73 h 1033"/>
                <a:gd name="T20" fmla="*/ 15 w 695"/>
                <a:gd name="T21" fmla="*/ 78 h 1033"/>
                <a:gd name="T22" fmla="*/ 17 w 695"/>
                <a:gd name="T23" fmla="*/ 84 h 1033"/>
                <a:gd name="T24" fmla="*/ 19 w 695"/>
                <a:gd name="T25" fmla="*/ 89 h 1033"/>
                <a:gd name="T26" fmla="*/ 20 w 695"/>
                <a:gd name="T27" fmla="*/ 93 h 1033"/>
                <a:gd name="T28" fmla="*/ 20 w 695"/>
                <a:gd name="T29" fmla="*/ 102 h 1033"/>
                <a:gd name="T30" fmla="*/ 19 w 695"/>
                <a:gd name="T31" fmla="*/ 114 h 1033"/>
                <a:gd name="T32" fmla="*/ 19 w 695"/>
                <a:gd name="T33" fmla="*/ 121 h 1033"/>
                <a:gd name="T34" fmla="*/ 21 w 695"/>
                <a:gd name="T35" fmla="*/ 122 h 1033"/>
                <a:gd name="T36" fmla="*/ 22 w 695"/>
                <a:gd name="T37" fmla="*/ 124 h 1033"/>
                <a:gd name="T38" fmla="*/ 23 w 695"/>
                <a:gd name="T39" fmla="*/ 126 h 1033"/>
                <a:gd name="T40" fmla="*/ 25 w 695"/>
                <a:gd name="T41" fmla="*/ 127 h 1033"/>
                <a:gd name="T42" fmla="*/ 28 w 695"/>
                <a:gd name="T43" fmla="*/ 127 h 1033"/>
                <a:gd name="T44" fmla="*/ 31 w 695"/>
                <a:gd name="T45" fmla="*/ 128 h 1033"/>
                <a:gd name="T46" fmla="*/ 33 w 695"/>
                <a:gd name="T47" fmla="*/ 128 h 1033"/>
                <a:gd name="T48" fmla="*/ 36 w 695"/>
                <a:gd name="T49" fmla="*/ 128 h 1033"/>
                <a:gd name="T50" fmla="*/ 39 w 695"/>
                <a:gd name="T51" fmla="*/ 129 h 1033"/>
                <a:gd name="T52" fmla="*/ 42 w 695"/>
                <a:gd name="T53" fmla="*/ 129 h 1033"/>
                <a:gd name="T54" fmla="*/ 45 w 695"/>
                <a:gd name="T55" fmla="*/ 129 h 1033"/>
                <a:gd name="T56" fmla="*/ 47 w 695"/>
                <a:gd name="T57" fmla="*/ 129 h 1033"/>
                <a:gd name="T58" fmla="*/ 48 w 695"/>
                <a:gd name="T59" fmla="*/ 128 h 1033"/>
                <a:gd name="T60" fmla="*/ 50 w 695"/>
                <a:gd name="T61" fmla="*/ 127 h 1033"/>
                <a:gd name="T62" fmla="*/ 51 w 695"/>
                <a:gd name="T63" fmla="*/ 126 h 1033"/>
                <a:gd name="T64" fmla="*/ 52 w 695"/>
                <a:gd name="T65" fmla="*/ 120 h 1033"/>
                <a:gd name="T66" fmla="*/ 54 w 695"/>
                <a:gd name="T67" fmla="*/ 109 h 1033"/>
                <a:gd name="T68" fmla="*/ 56 w 695"/>
                <a:gd name="T69" fmla="*/ 102 h 1033"/>
                <a:gd name="T70" fmla="*/ 58 w 695"/>
                <a:gd name="T71" fmla="*/ 97 h 1033"/>
                <a:gd name="T72" fmla="*/ 60 w 695"/>
                <a:gd name="T73" fmla="*/ 94 h 1033"/>
                <a:gd name="T74" fmla="*/ 61 w 695"/>
                <a:gd name="T75" fmla="*/ 92 h 1033"/>
                <a:gd name="T76" fmla="*/ 63 w 695"/>
                <a:gd name="T77" fmla="*/ 90 h 1033"/>
                <a:gd name="T78" fmla="*/ 65 w 695"/>
                <a:gd name="T79" fmla="*/ 87 h 1033"/>
                <a:gd name="T80" fmla="*/ 69 w 695"/>
                <a:gd name="T81" fmla="*/ 82 h 1033"/>
                <a:gd name="T82" fmla="*/ 76 w 695"/>
                <a:gd name="T83" fmla="*/ 72 h 1033"/>
                <a:gd name="T84" fmla="*/ 82 w 695"/>
                <a:gd name="T85" fmla="*/ 59 h 1033"/>
                <a:gd name="T86" fmla="*/ 86 w 695"/>
                <a:gd name="T87" fmla="*/ 43 h 1033"/>
                <a:gd name="T88" fmla="*/ 86 w 695"/>
                <a:gd name="T89" fmla="*/ 29 h 1033"/>
                <a:gd name="T90" fmla="*/ 82 w 695"/>
                <a:gd name="T91" fmla="*/ 21 h 1033"/>
                <a:gd name="T92" fmla="*/ 77 w 695"/>
                <a:gd name="T93" fmla="*/ 14 h 1033"/>
                <a:gd name="T94" fmla="*/ 70 w 695"/>
                <a:gd name="T95" fmla="*/ 9 h 1033"/>
                <a:gd name="T96" fmla="*/ 63 w 695"/>
                <a:gd name="T97" fmla="*/ 5 h 1033"/>
                <a:gd name="T98" fmla="*/ 54 w 695"/>
                <a:gd name="T99" fmla="*/ 2 h 1033"/>
                <a:gd name="T100" fmla="*/ 45 w 695"/>
                <a:gd name="T101" fmla="*/ 1 h 1033"/>
                <a:gd name="T102" fmla="*/ 36 w 695"/>
                <a:gd name="T103" fmla="*/ 0 h 10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95" h="1033">
                  <a:moveTo>
                    <a:pt x="260" y="2"/>
                  </a:moveTo>
                  <a:lnTo>
                    <a:pt x="218" y="15"/>
                  </a:lnTo>
                  <a:lnTo>
                    <a:pt x="180" y="30"/>
                  </a:lnTo>
                  <a:lnTo>
                    <a:pt x="144" y="48"/>
                  </a:lnTo>
                  <a:lnTo>
                    <a:pt x="112" y="69"/>
                  </a:lnTo>
                  <a:lnTo>
                    <a:pt x="83" y="92"/>
                  </a:lnTo>
                  <a:lnTo>
                    <a:pt x="58" y="119"/>
                  </a:lnTo>
                  <a:lnTo>
                    <a:pt x="37" y="147"/>
                  </a:lnTo>
                  <a:lnTo>
                    <a:pt x="21" y="179"/>
                  </a:lnTo>
                  <a:lnTo>
                    <a:pt x="10" y="212"/>
                  </a:lnTo>
                  <a:lnTo>
                    <a:pt x="3" y="249"/>
                  </a:lnTo>
                  <a:lnTo>
                    <a:pt x="0" y="287"/>
                  </a:lnTo>
                  <a:lnTo>
                    <a:pt x="4" y="327"/>
                  </a:lnTo>
                  <a:lnTo>
                    <a:pt x="13" y="370"/>
                  </a:lnTo>
                  <a:lnTo>
                    <a:pt x="28" y="415"/>
                  </a:lnTo>
                  <a:lnTo>
                    <a:pt x="49" y="462"/>
                  </a:lnTo>
                  <a:lnTo>
                    <a:pt x="77" y="512"/>
                  </a:lnTo>
                  <a:lnTo>
                    <a:pt x="86" y="533"/>
                  </a:lnTo>
                  <a:lnTo>
                    <a:pt x="96" y="555"/>
                  </a:lnTo>
                  <a:lnTo>
                    <a:pt x="105" y="577"/>
                  </a:lnTo>
                  <a:lnTo>
                    <a:pt x="115" y="599"/>
                  </a:lnTo>
                  <a:lnTo>
                    <a:pt x="124" y="622"/>
                  </a:lnTo>
                  <a:lnTo>
                    <a:pt x="134" y="644"/>
                  </a:lnTo>
                  <a:lnTo>
                    <a:pt x="143" y="666"/>
                  </a:lnTo>
                  <a:lnTo>
                    <a:pt x="153" y="688"/>
                  </a:lnTo>
                  <a:lnTo>
                    <a:pt x="156" y="706"/>
                  </a:lnTo>
                  <a:lnTo>
                    <a:pt x="159" y="724"/>
                  </a:lnTo>
                  <a:lnTo>
                    <a:pt x="163" y="742"/>
                  </a:lnTo>
                  <a:lnTo>
                    <a:pt x="165" y="759"/>
                  </a:lnTo>
                  <a:lnTo>
                    <a:pt x="163" y="809"/>
                  </a:lnTo>
                  <a:lnTo>
                    <a:pt x="161" y="857"/>
                  </a:lnTo>
                  <a:lnTo>
                    <a:pt x="157" y="907"/>
                  </a:lnTo>
                  <a:lnTo>
                    <a:pt x="155" y="956"/>
                  </a:lnTo>
                  <a:lnTo>
                    <a:pt x="159" y="963"/>
                  </a:lnTo>
                  <a:lnTo>
                    <a:pt x="164" y="969"/>
                  </a:lnTo>
                  <a:lnTo>
                    <a:pt x="169" y="976"/>
                  </a:lnTo>
                  <a:lnTo>
                    <a:pt x="173" y="983"/>
                  </a:lnTo>
                  <a:lnTo>
                    <a:pt x="177" y="990"/>
                  </a:lnTo>
                  <a:lnTo>
                    <a:pt x="181" y="997"/>
                  </a:lnTo>
                  <a:lnTo>
                    <a:pt x="186" y="1002"/>
                  </a:lnTo>
                  <a:lnTo>
                    <a:pt x="191" y="1009"/>
                  </a:lnTo>
                  <a:lnTo>
                    <a:pt x="202" y="1010"/>
                  </a:lnTo>
                  <a:lnTo>
                    <a:pt x="214" y="1013"/>
                  </a:lnTo>
                  <a:lnTo>
                    <a:pt x="225" y="1014"/>
                  </a:lnTo>
                  <a:lnTo>
                    <a:pt x="237" y="1015"/>
                  </a:lnTo>
                  <a:lnTo>
                    <a:pt x="248" y="1017"/>
                  </a:lnTo>
                  <a:lnTo>
                    <a:pt x="260" y="1018"/>
                  </a:lnTo>
                  <a:lnTo>
                    <a:pt x="271" y="1020"/>
                  </a:lnTo>
                  <a:lnTo>
                    <a:pt x="283" y="1021"/>
                  </a:lnTo>
                  <a:lnTo>
                    <a:pt x="294" y="1023"/>
                  </a:lnTo>
                  <a:lnTo>
                    <a:pt x="306" y="1024"/>
                  </a:lnTo>
                  <a:lnTo>
                    <a:pt x="317" y="1025"/>
                  </a:lnTo>
                  <a:lnTo>
                    <a:pt x="329" y="1028"/>
                  </a:lnTo>
                  <a:lnTo>
                    <a:pt x="340" y="1029"/>
                  </a:lnTo>
                  <a:lnTo>
                    <a:pt x="352" y="1030"/>
                  </a:lnTo>
                  <a:lnTo>
                    <a:pt x="363" y="1032"/>
                  </a:lnTo>
                  <a:lnTo>
                    <a:pt x="375" y="1033"/>
                  </a:lnTo>
                  <a:lnTo>
                    <a:pt x="380" y="1029"/>
                  </a:lnTo>
                  <a:lnTo>
                    <a:pt x="385" y="1024"/>
                  </a:lnTo>
                  <a:lnTo>
                    <a:pt x="390" y="1018"/>
                  </a:lnTo>
                  <a:lnTo>
                    <a:pt x="396" y="1014"/>
                  </a:lnTo>
                  <a:lnTo>
                    <a:pt x="400" y="1009"/>
                  </a:lnTo>
                  <a:lnTo>
                    <a:pt x="406" y="1005"/>
                  </a:lnTo>
                  <a:lnTo>
                    <a:pt x="411" y="1001"/>
                  </a:lnTo>
                  <a:lnTo>
                    <a:pt x="415" y="997"/>
                  </a:lnTo>
                  <a:lnTo>
                    <a:pt x="423" y="955"/>
                  </a:lnTo>
                  <a:lnTo>
                    <a:pt x="430" y="914"/>
                  </a:lnTo>
                  <a:lnTo>
                    <a:pt x="437" y="872"/>
                  </a:lnTo>
                  <a:lnTo>
                    <a:pt x="444" y="831"/>
                  </a:lnTo>
                  <a:lnTo>
                    <a:pt x="452" y="812"/>
                  </a:lnTo>
                  <a:lnTo>
                    <a:pt x="460" y="794"/>
                  </a:lnTo>
                  <a:lnTo>
                    <a:pt x="467" y="775"/>
                  </a:lnTo>
                  <a:lnTo>
                    <a:pt x="475" y="757"/>
                  </a:lnTo>
                  <a:lnTo>
                    <a:pt x="482" y="748"/>
                  </a:lnTo>
                  <a:lnTo>
                    <a:pt x="488" y="740"/>
                  </a:lnTo>
                  <a:lnTo>
                    <a:pt x="495" y="730"/>
                  </a:lnTo>
                  <a:lnTo>
                    <a:pt x="502" y="721"/>
                  </a:lnTo>
                  <a:lnTo>
                    <a:pt x="507" y="713"/>
                  </a:lnTo>
                  <a:lnTo>
                    <a:pt x="514" y="704"/>
                  </a:lnTo>
                  <a:lnTo>
                    <a:pt x="520" y="696"/>
                  </a:lnTo>
                  <a:lnTo>
                    <a:pt x="527" y="687"/>
                  </a:lnTo>
                  <a:lnTo>
                    <a:pt x="553" y="656"/>
                  </a:lnTo>
                  <a:lnTo>
                    <a:pt x="582" y="619"/>
                  </a:lnTo>
                  <a:lnTo>
                    <a:pt x="611" y="576"/>
                  </a:lnTo>
                  <a:lnTo>
                    <a:pt x="638" y="528"/>
                  </a:lnTo>
                  <a:lnTo>
                    <a:pt x="662" y="472"/>
                  </a:lnTo>
                  <a:lnTo>
                    <a:pt x="680" y="411"/>
                  </a:lnTo>
                  <a:lnTo>
                    <a:pt x="692" y="342"/>
                  </a:lnTo>
                  <a:lnTo>
                    <a:pt x="695" y="266"/>
                  </a:lnTo>
                  <a:lnTo>
                    <a:pt x="689" y="229"/>
                  </a:lnTo>
                  <a:lnTo>
                    <a:pt x="678" y="195"/>
                  </a:lnTo>
                  <a:lnTo>
                    <a:pt x="663" y="164"/>
                  </a:lnTo>
                  <a:lnTo>
                    <a:pt x="643" y="135"/>
                  </a:lnTo>
                  <a:lnTo>
                    <a:pt x="621" y="109"/>
                  </a:lnTo>
                  <a:lnTo>
                    <a:pt x="595" y="86"/>
                  </a:lnTo>
                  <a:lnTo>
                    <a:pt x="567" y="67"/>
                  </a:lnTo>
                  <a:lnTo>
                    <a:pt x="536" y="49"/>
                  </a:lnTo>
                  <a:lnTo>
                    <a:pt x="504" y="35"/>
                  </a:lnTo>
                  <a:lnTo>
                    <a:pt x="469" y="23"/>
                  </a:lnTo>
                  <a:lnTo>
                    <a:pt x="435" y="14"/>
                  </a:lnTo>
                  <a:lnTo>
                    <a:pt x="399" y="7"/>
                  </a:lnTo>
                  <a:lnTo>
                    <a:pt x="363" y="2"/>
                  </a:lnTo>
                  <a:lnTo>
                    <a:pt x="328" y="0"/>
                  </a:lnTo>
                  <a:lnTo>
                    <a:pt x="293" y="0"/>
                  </a:lnTo>
                  <a:lnTo>
                    <a:pt x="260" y="2"/>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18" name="Freeform 274"/>
            <p:cNvSpPr>
              <a:spLocks noChangeAspect="1"/>
            </p:cNvSpPr>
            <p:nvPr/>
          </p:nvSpPr>
          <p:spPr bwMode="auto">
            <a:xfrm>
              <a:off x="3512" y="2205"/>
              <a:ext cx="324" cy="510"/>
            </a:xfrm>
            <a:custGeom>
              <a:avLst/>
              <a:gdLst>
                <a:gd name="T0" fmla="*/ 26 w 647"/>
                <a:gd name="T1" fmla="*/ 2 h 1019"/>
                <a:gd name="T2" fmla="*/ 17 w 647"/>
                <a:gd name="T3" fmla="*/ 6 h 1019"/>
                <a:gd name="T4" fmla="*/ 10 w 647"/>
                <a:gd name="T5" fmla="*/ 11 h 1019"/>
                <a:gd name="T6" fmla="*/ 5 w 647"/>
                <a:gd name="T7" fmla="*/ 18 h 1019"/>
                <a:gd name="T8" fmla="*/ 1 w 647"/>
                <a:gd name="T9" fmla="*/ 26 h 1019"/>
                <a:gd name="T10" fmla="*/ 0 w 647"/>
                <a:gd name="T11" fmla="*/ 34 h 1019"/>
                <a:gd name="T12" fmla="*/ 2 w 647"/>
                <a:gd name="T13" fmla="*/ 44 h 1019"/>
                <a:gd name="T14" fmla="*/ 7 w 647"/>
                <a:gd name="T15" fmla="*/ 55 h 1019"/>
                <a:gd name="T16" fmla="*/ 11 w 647"/>
                <a:gd name="T17" fmla="*/ 63 h 1019"/>
                <a:gd name="T18" fmla="*/ 13 w 647"/>
                <a:gd name="T19" fmla="*/ 70 h 1019"/>
                <a:gd name="T20" fmla="*/ 15 w 647"/>
                <a:gd name="T21" fmla="*/ 76 h 1019"/>
                <a:gd name="T22" fmla="*/ 17 w 647"/>
                <a:gd name="T23" fmla="*/ 82 h 1019"/>
                <a:gd name="T24" fmla="*/ 18 w 647"/>
                <a:gd name="T25" fmla="*/ 88 h 1019"/>
                <a:gd name="T26" fmla="*/ 19 w 647"/>
                <a:gd name="T27" fmla="*/ 92 h 1019"/>
                <a:gd name="T28" fmla="*/ 19 w 647"/>
                <a:gd name="T29" fmla="*/ 100 h 1019"/>
                <a:gd name="T30" fmla="*/ 18 w 647"/>
                <a:gd name="T31" fmla="*/ 112 h 1019"/>
                <a:gd name="T32" fmla="*/ 19 w 647"/>
                <a:gd name="T33" fmla="*/ 120 h 1019"/>
                <a:gd name="T34" fmla="*/ 21 w 647"/>
                <a:gd name="T35" fmla="*/ 124 h 1019"/>
                <a:gd name="T36" fmla="*/ 25 w 647"/>
                <a:gd name="T37" fmla="*/ 125 h 1019"/>
                <a:gd name="T38" fmla="*/ 30 w 647"/>
                <a:gd name="T39" fmla="*/ 126 h 1019"/>
                <a:gd name="T40" fmla="*/ 36 w 647"/>
                <a:gd name="T41" fmla="*/ 127 h 1019"/>
                <a:gd name="T42" fmla="*/ 41 w 647"/>
                <a:gd name="T43" fmla="*/ 128 h 1019"/>
                <a:gd name="T44" fmla="*/ 44 w 647"/>
                <a:gd name="T45" fmla="*/ 127 h 1019"/>
                <a:gd name="T46" fmla="*/ 45 w 647"/>
                <a:gd name="T47" fmla="*/ 126 h 1019"/>
                <a:gd name="T48" fmla="*/ 46 w 647"/>
                <a:gd name="T49" fmla="*/ 125 h 1019"/>
                <a:gd name="T50" fmla="*/ 48 w 647"/>
                <a:gd name="T51" fmla="*/ 124 h 1019"/>
                <a:gd name="T52" fmla="*/ 49 w 647"/>
                <a:gd name="T53" fmla="*/ 118 h 1019"/>
                <a:gd name="T54" fmla="*/ 51 w 647"/>
                <a:gd name="T55" fmla="*/ 108 h 1019"/>
                <a:gd name="T56" fmla="*/ 53 w 647"/>
                <a:gd name="T57" fmla="*/ 100 h 1019"/>
                <a:gd name="T58" fmla="*/ 54 w 647"/>
                <a:gd name="T59" fmla="*/ 96 h 1019"/>
                <a:gd name="T60" fmla="*/ 56 w 647"/>
                <a:gd name="T61" fmla="*/ 92 h 1019"/>
                <a:gd name="T62" fmla="*/ 58 w 647"/>
                <a:gd name="T63" fmla="*/ 90 h 1019"/>
                <a:gd name="T64" fmla="*/ 59 w 647"/>
                <a:gd name="T65" fmla="*/ 88 h 1019"/>
                <a:gd name="T66" fmla="*/ 61 w 647"/>
                <a:gd name="T67" fmla="*/ 86 h 1019"/>
                <a:gd name="T68" fmla="*/ 64 w 647"/>
                <a:gd name="T69" fmla="*/ 81 h 1019"/>
                <a:gd name="T70" fmla="*/ 71 w 647"/>
                <a:gd name="T71" fmla="*/ 71 h 1019"/>
                <a:gd name="T72" fmla="*/ 77 w 647"/>
                <a:gd name="T73" fmla="*/ 58 h 1019"/>
                <a:gd name="T74" fmla="*/ 81 w 647"/>
                <a:gd name="T75" fmla="*/ 42 h 1019"/>
                <a:gd name="T76" fmla="*/ 81 w 647"/>
                <a:gd name="T77" fmla="*/ 28 h 1019"/>
                <a:gd name="T78" fmla="*/ 78 w 647"/>
                <a:gd name="T79" fmla="*/ 21 h 1019"/>
                <a:gd name="T80" fmla="*/ 74 w 647"/>
                <a:gd name="T81" fmla="*/ 14 h 1019"/>
                <a:gd name="T82" fmla="*/ 67 w 647"/>
                <a:gd name="T83" fmla="*/ 9 h 1019"/>
                <a:gd name="T84" fmla="*/ 60 w 647"/>
                <a:gd name="T85" fmla="*/ 5 h 1019"/>
                <a:gd name="T86" fmla="*/ 52 w 647"/>
                <a:gd name="T87" fmla="*/ 2 h 1019"/>
                <a:gd name="T88" fmla="*/ 44 w 647"/>
                <a:gd name="T89" fmla="*/ 1 h 1019"/>
                <a:gd name="T90" fmla="*/ 36 w 647"/>
                <a:gd name="T91" fmla="*/ 0 h 10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47" h="1019">
                  <a:moveTo>
                    <a:pt x="248" y="2"/>
                  </a:moveTo>
                  <a:lnTo>
                    <a:pt x="207" y="13"/>
                  </a:lnTo>
                  <a:lnTo>
                    <a:pt x="170" y="28"/>
                  </a:lnTo>
                  <a:lnTo>
                    <a:pt x="134" y="46"/>
                  </a:lnTo>
                  <a:lnTo>
                    <a:pt x="103" y="65"/>
                  </a:lnTo>
                  <a:lnTo>
                    <a:pt x="76" y="88"/>
                  </a:lnTo>
                  <a:lnTo>
                    <a:pt x="53" y="113"/>
                  </a:lnTo>
                  <a:lnTo>
                    <a:pt x="33" y="140"/>
                  </a:lnTo>
                  <a:lnTo>
                    <a:pt x="17" y="170"/>
                  </a:lnTo>
                  <a:lnTo>
                    <a:pt x="6" y="201"/>
                  </a:lnTo>
                  <a:lnTo>
                    <a:pt x="1" y="236"/>
                  </a:lnTo>
                  <a:lnTo>
                    <a:pt x="0" y="272"/>
                  </a:lnTo>
                  <a:lnTo>
                    <a:pt x="3" y="310"/>
                  </a:lnTo>
                  <a:lnTo>
                    <a:pt x="12" y="349"/>
                  </a:lnTo>
                  <a:lnTo>
                    <a:pt x="27" y="390"/>
                  </a:lnTo>
                  <a:lnTo>
                    <a:pt x="49" y="433"/>
                  </a:lnTo>
                  <a:lnTo>
                    <a:pt x="76" y="478"/>
                  </a:lnTo>
                  <a:lnTo>
                    <a:pt x="84" y="503"/>
                  </a:lnTo>
                  <a:lnTo>
                    <a:pt x="92" y="527"/>
                  </a:lnTo>
                  <a:lnTo>
                    <a:pt x="100" y="553"/>
                  </a:lnTo>
                  <a:lnTo>
                    <a:pt x="109" y="578"/>
                  </a:lnTo>
                  <a:lnTo>
                    <a:pt x="117" y="602"/>
                  </a:lnTo>
                  <a:lnTo>
                    <a:pt x="125" y="628"/>
                  </a:lnTo>
                  <a:lnTo>
                    <a:pt x="133" y="653"/>
                  </a:lnTo>
                  <a:lnTo>
                    <a:pt x="141" y="678"/>
                  </a:lnTo>
                  <a:lnTo>
                    <a:pt x="144" y="697"/>
                  </a:lnTo>
                  <a:lnTo>
                    <a:pt x="147" y="714"/>
                  </a:lnTo>
                  <a:lnTo>
                    <a:pt x="149" y="732"/>
                  </a:lnTo>
                  <a:lnTo>
                    <a:pt x="152" y="750"/>
                  </a:lnTo>
                  <a:lnTo>
                    <a:pt x="149" y="798"/>
                  </a:lnTo>
                  <a:lnTo>
                    <a:pt x="146" y="846"/>
                  </a:lnTo>
                  <a:lnTo>
                    <a:pt x="144" y="896"/>
                  </a:lnTo>
                  <a:lnTo>
                    <a:pt x="140" y="944"/>
                  </a:lnTo>
                  <a:lnTo>
                    <a:pt x="148" y="957"/>
                  </a:lnTo>
                  <a:lnTo>
                    <a:pt x="157" y="971"/>
                  </a:lnTo>
                  <a:lnTo>
                    <a:pt x="165" y="985"/>
                  </a:lnTo>
                  <a:lnTo>
                    <a:pt x="173" y="997"/>
                  </a:lnTo>
                  <a:lnTo>
                    <a:pt x="194" y="1000"/>
                  </a:lnTo>
                  <a:lnTo>
                    <a:pt x="216" y="1003"/>
                  </a:lnTo>
                  <a:lnTo>
                    <a:pt x="237" y="1005"/>
                  </a:lnTo>
                  <a:lnTo>
                    <a:pt x="259" y="1008"/>
                  </a:lnTo>
                  <a:lnTo>
                    <a:pt x="281" y="1011"/>
                  </a:lnTo>
                  <a:lnTo>
                    <a:pt x="301" y="1014"/>
                  </a:lnTo>
                  <a:lnTo>
                    <a:pt x="323" y="1017"/>
                  </a:lnTo>
                  <a:lnTo>
                    <a:pt x="344" y="1019"/>
                  </a:lnTo>
                  <a:lnTo>
                    <a:pt x="349" y="1015"/>
                  </a:lnTo>
                  <a:lnTo>
                    <a:pt x="353" y="1010"/>
                  </a:lnTo>
                  <a:lnTo>
                    <a:pt x="358" y="1005"/>
                  </a:lnTo>
                  <a:lnTo>
                    <a:pt x="364" y="1001"/>
                  </a:lnTo>
                  <a:lnTo>
                    <a:pt x="368" y="996"/>
                  </a:lnTo>
                  <a:lnTo>
                    <a:pt x="373" y="992"/>
                  </a:lnTo>
                  <a:lnTo>
                    <a:pt x="377" y="987"/>
                  </a:lnTo>
                  <a:lnTo>
                    <a:pt x="382" y="982"/>
                  </a:lnTo>
                  <a:lnTo>
                    <a:pt x="389" y="941"/>
                  </a:lnTo>
                  <a:lnTo>
                    <a:pt x="396" y="899"/>
                  </a:lnTo>
                  <a:lnTo>
                    <a:pt x="403" y="859"/>
                  </a:lnTo>
                  <a:lnTo>
                    <a:pt x="410" y="818"/>
                  </a:lnTo>
                  <a:lnTo>
                    <a:pt x="417" y="799"/>
                  </a:lnTo>
                  <a:lnTo>
                    <a:pt x="425" y="781"/>
                  </a:lnTo>
                  <a:lnTo>
                    <a:pt x="432" y="764"/>
                  </a:lnTo>
                  <a:lnTo>
                    <a:pt x="438" y="745"/>
                  </a:lnTo>
                  <a:lnTo>
                    <a:pt x="445" y="736"/>
                  </a:lnTo>
                  <a:lnTo>
                    <a:pt x="451" y="727"/>
                  </a:lnTo>
                  <a:lnTo>
                    <a:pt x="458" y="719"/>
                  </a:lnTo>
                  <a:lnTo>
                    <a:pt x="464" y="709"/>
                  </a:lnTo>
                  <a:lnTo>
                    <a:pt x="470" y="700"/>
                  </a:lnTo>
                  <a:lnTo>
                    <a:pt x="475" y="692"/>
                  </a:lnTo>
                  <a:lnTo>
                    <a:pt x="482" y="683"/>
                  </a:lnTo>
                  <a:lnTo>
                    <a:pt x="488" y="674"/>
                  </a:lnTo>
                  <a:lnTo>
                    <a:pt x="512" y="643"/>
                  </a:lnTo>
                  <a:lnTo>
                    <a:pt x="539" y="607"/>
                  </a:lnTo>
                  <a:lnTo>
                    <a:pt x="565" y="564"/>
                  </a:lnTo>
                  <a:lnTo>
                    <a:pt x="591" y="516"/>
                  </a:lnTo>
                  <a:lnTo>
                    <a:pt x="612" y="460"/>
                  </a:lnTo>
                  <a:lnTo>
                    <a:pt x="630" y="399"/>
                  </a:lnTo>
                  <a:lnTo>
                    <a:pt x="642" y="331"/>
                  </a:lnTo>
                  <a:lnTo>
                    <a:pt x="647" y="257"/>
                  </a:lnTo>
                  <a:lnTo>
                    <a:pt x="644" y="222"/>
                  </a:lnTo>
                  <a:lnTo>
                    <a:pt x="634" y="190"/>
                  </a:lnTo>
                  <a:lnTo>
                    <a:pt x="622" y="161"/>
                  </a:lnTo>
                  <a:lnTo>
                    <a:pt x="605" y="133"/>
                  </a:lnTo>
                  <a:lnTo>
                    <a:pt x="585" y="109"/>
                  </a:lnTo>
                  <a:lnTo>
                    <a:pt x="562" y="87"/>
                  </a:lnTo>
                  <a:lnTo>
                    <a:pt x="536" y="69"/>
                  </a:lnTo>
                  <a:lnTo>
                    <a:pt x="509" y="51"/>
                  </a:lnTo>
                  <a:lnTo>
                    <a:pt x="478" y="36"/>
                  </a:lnTo>
                  <a:lnTo>
                    <a:pt x="447" y="25"/>
                  </a:lnTo>
                  <a:lnTo>
                    <a:pt x="414" y="16"/>
                  </a:lnTo>
                  <a:lnTo>
                    <a:pt x="381" y="8"/>
                  </a:lnTo>
                  <a:lnTo>
                    <a:pt x="347" y="3"/>
                  </a:lnTo>
                  <a:lnTo>
                    <a:pt x="314" y="1"/>
                  </a:lnTo>
                  <a:lnTo>
                    <a:pt x="281" y="0"/>
                  </a:lnTo>
                  <a:lnTo>
                    <a:pt x="248" y="2"/>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19" name="Freeform 275"/>
            <p:cNvSpPr>
              <a:spLocks noChangeAspect="1"/>
            </p:cNvSpPr>
            <p:nvPr/>
          </p:nvSpPr>
          <p:spPr bwMode="auto">
            <a:xfrm>
              <a:off x="3523" y="2212"/>
              <a:ext cx="300" cy="503"/>
            </a:xfrm>
            <a:custGeom>
              <a:avLst/>
              <a:gdLst>
                <a:gd name="T0" fmla="*/ 24 w 601"/>
                <a:gd name="T1" fmla="*/ 2 h 1006"/>
                <a:gd name="T2" fmla="*/ 15 w 601"/>
                <a:gd name="T3" fmla="*/ 6 h 1006"/>
                <a:gd name="T4" fmla="*/ 8 w 601"/>
                <a:gd name="T5" fmla="*/ 11 h 1006"/>
                <a:gd name="T6" fmla="*/ 3 w 601"/>
                <a:gd name="T7" fmla="*/ 17 h 1006"/>
                <a:gd name="T8" fmla="*/ 0 w 601"/>
                <a:gd name="T9" fmla="*/ 24 h 1006"/>
                <a:gd name="T10" fmla="*/ 0 w 601"/>
                <a:gd name="T11" fmla="*/ 33 h 1006"/>
                <a:gd name="T12" fmla="*/ 1 w 601"/>
                <a:gd name="T13" fmla="*/ 42 h 1006"/>
                <a:gd name="T14" fmla="*/ 6 w 601"/>
                <a:gd name="T15" fmla="*/ 51 h 1006"/>
                <a:gd name="T16" fmla="*/ 10 w 601"/>
                <a:gd name="T17" fmla="*/ 60 h 1006"/>
                <a:gd name="T18" fmla="*/ 12 w 601"/>
                <a:gd name="T19" fmla="*/ 67 h 1006"/>
                <a:gd name="T20" fmla="*/ 14 w 601"/>
                <a:gd name="T21" fmla="*/ 74 h 1006"/>
                <a:gd name="T22" fmla="*/ 15 w 601"/>
                <a:gd name="T23" fmla="*/ 81 h 1006"/>
                <a:gd name="T24" fmla="*/ 16 w 601"/>
                <a:gd name="T25" fmla="*/ 86 h 1006"/>
                <a:gd name="T26" fmla="*/ 17 w 601"/>
                <a:gd name="T27" fmla="*/ 91 h 1006"/>
                <a:gd name="T28" fmla="*/ 17 w 601"/>
                <a:gd name="T29" fmla="*/ 99 h 1006"/>
                <a:gd name="T30" fmla="*/ 16 w 601"/>
                <a:gd name="T31" fmla="*/ 111 h 1006"/>
                <a:gd name="T32" fmla="*/ 17 w 601"/>
                <a:gd name="T33" fmla="*/ 119 h 1006"/>
                <a:gd name="T34" fmla="*/ 18 w 601"/>
                <a:gd name="T35" fmla="*/ 122 h 1006"/>
                <a:gd name="T36" fmla="*/ 22 w 601"/>
                <a:gd name="T37" fmla="*/ 124 h 1006"/>
                <a:gd name="T38" fmla="*/ 27 w 601"/>
                <a:gd name="T39" fmla="*/ 125 h 1006"/>
                <a:gd name="T40" fmla="*/ 32 w 601"/>
                <a:gd name="T41" fmla="*/ 125 h 1006"/>
                <a:gd name="T42" fmla="*/ 37 w 601"/>
                <a:gd name="T43" fmla="*/ 126 h 1006"/>
                <a:gd name="T44" fmla="*/ 40 w 601"/>
                <a:gd name="T45" fmla="*/ 126 h 1006"/>
                <a:gd name="T46" fmla="*/ 41 w 601"/>
                <a:gd name="T47" fmla="*/ 124 h 1006"/>
                <a:gd name="T48" fmla="*/ 42 w 601"/>
                <a:gd name="T49" fmla="*/ 123 h 1006"/>
                <a:gd name="T50" fmla="*/ 43 w 601"/>
                <a:gd name="T51" fmla="*/ 122 h 1006"/>
                <a:gd name="T52" fmla="*/ 44 w 601"/>
                <a:gd name="T53" fmla="*/ 117 h 1006"/>
                <a:gd name="T54" fmla="*/ 46 w 601"/>
                <a:gd name="T55" fmla="*/ 106 h 1006"/>
                <a:gd name="T56" fmla="*/ 48 w 601"/>
                <a:gd name="T57" fmla="*/ 99 h 1006"/>
                <a:gd name="T58" fmla="*/ 49 w 601"/>
                <a:gd name="T59" fmla="*/ 94 h 1006"/>
                <a:gd name="T60" fmla="*/ 51 w 601"/>
                <a:gd name="T61" fmla="*/ 91 h 1006"/>
                <a:gd name="T62" fmla="*/ 52 w 601"/>
                <a:gd name="T63" fmla="*/ 89 h 1006"/>
                <a:gd name="T64" fmla="*/ 54 w 601"/>
                <a:gd name="T65" fmla="*/ 87 h 1006"/>
                <a:gd name="T66" fmla="*/ 55 w 601"/>
                <a:gd name="T67" fmla="*/ 84 h 1006"/>
                <a:gd name="T68" fmla="*/ 59 w 601"/>
                <a:gd name="T69" fmla="*/ 79 h 1006"/>
                <a:gd name="T70" fmla="*/ 65 w 601"/>
                <a:gd name="T71" fmla="*/ 70 h 1006"/>
                <a:gd name="T72" fmla="*/ 70 w 601"/>
                <a:gd name="T73" fmla="*/ 57 h 1006"/>
                <a:gd name="T74" fmla="*/ 74 w 601"/>
                <a:gd name="T75" fmla="*/ 41 h 1006"/>
                <a:gd name="T76" fmla="*/ 74 w 601"/>
                <a:gd name="T77" fmla="*/ 27 h 1006"/>
                <a:gd name="T78" fmla="*/ 73 w 601"/>
                <a:gd name="T79" fmla="*/ 20 h 1006"/>
                <a:gd name="T80" fmla="*/ 69 w 601"/>
                <a:gd name="T81" fmla="*/ 14 h 1006"/>
                <a:gd name="T82" fmla="*/ 63 w 601"/>
                <a:gd name="T83" fmla="*/ 9 h 1006"/>
                <a:gd name="T84" fmla="*/ 56 w 601"/>
                <a:gd name="T85" fmla="*/ 5 h 1006"/>
                <a:gd name="T86" fmla="*/ 49 w 601"/>
                <a:gd name="T87" fmla="*/ 2 h 1006"/>
                <a:gd name="T88" fmla="*/ 41 w 601"/>
                <a:gd name="T89" fmla="*/ 1 h 1006"/>
                <a:gd name="T90" fmla="*/ 33 w 601"/>
                <a:gd name="T91" fmla="*/ 0 h 10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01" h="1006">
                  <a:moveTo>
                    <a:pt x="239" y="1"/>
                  </a:moveTo>
                  <a:lnTo>
                    <a:pt x="199" y="13"/>
                  </a:lnTo>
                  <a:lnTo>
                    <a:pt x="161" y="27"/>
                  </a:lnTo>
                  <a:lnTo>
                    <a:pt x="127" y="43"/>
                  </a:lnTo>
                  <a:lnTo>
                    <a:pt x="97" y="63"/>
                  </a:lnTo>
                  <a:lnTo>
                    <a:pt x="71" y="84"/>
                  </a:lnTo>
                  <a:lnTo>
                    <a:pt x="48" y="107"/>
                  </a:lnTo>
                  <a:lnTo>
                    <a:pt x="29" y="134"/>
                  </a:lnTo>
                  <a:lnTo>
                    <a:pt x="15" y="162"/>
                  </a:lnTo>
                  <a:lnTo>
                    <a:pt x="6" y="192"/>
                  </a:lnTo>
                  <a:lnTo>
                    <a:pt x="2" y="224"/>
                  </a:lnTo>
                  <a:lnTo>
                    <a:pt x="0" y="257"/>
                  </a:lnTo>
                  <a:lnTo>
                    <a:pt x="6" y="292"/>
                  </a:lnTo>
                  <a:lnTo>
                    <a:pt x="15" y="329"/>
                  </a:lnTo>
                  <a:lnTo>
                    <a:pt x="30" y="367"/>
                  </a:lnTo>
                  <a:lnTo>
                    <a:pt x="51" y="405"/>
                  </a:lnTo>
                  <a:lnTo>
                    <a:pt x="78" y="445"/>
                  </a:lnTo>
                  <a:lnTo>
                    <a:pt x="85" y="473"/>
                  </a:lnTo>
                  <a:lnTo>
                    <a:pt x="91" y="501"/>
                  </a:lnTo>
                  <a:lnTo>
                    <a:pt x="98" y="529"/>
                  </a:lnTo>
                  <a:lnTo>
                    <a:pt x="105" y="558"/>
                  </a:lnTo>
                  <a:lnTo>
                    <a:pt x="112" y="587"/>
                  </a:lnTo>
                  <a:lnTo>
                    <a:pt x="119" y="614"/>
                  </a:lnTo>
                  <a:lnTo>
                    <a:pt x="126" y="643"/>
                  </a:lnTo>
                  <a:lnTo>
                    <a:pt x="133" y="671"/>
                  </a:lnTo>
                  <a:lnTo>
                    <a:pt x="135" y="688"/>
                  </a:lnTo>
                  <a:lnTo>
                    <a:pt x="138" y="705"/>
                  </a:lnTo>
                  <a:lnTo>
                    <a:pt x="140" y="724"/>
                  </a:lnTo>
                  <a:lnTo>
                    <a:pt x="142" y="741"/>
                  </a:lnTo>
                  <a:lnTo>
                    <a:pt x="139" y="790"/>
                  </a:lnTo>
                  <a:lnTo>
                    <a:pt x="136" y="837"/>
                  </a:lnTo>
                  <a:lnTo>
                    <a:pt x="133" y="885"/>
                  </a:lnTo>
                  <a:lnTo>
                    <a:pt x="129" y="934"/>
                  </a:lnTo>
                  <a:lnTo>
                    <a:pt x="138" y="946"/>
                  </a:lnTo>
                  <a:lnTo>
                    <a:pt x="144" y="960"/>
                  </a:lnTo>
                  <a:lnTo>
                    <a:pt x="151" y="973"/>
                  </a:lnTo>
                  <a:lnTo>
                    <a:pt x="159" y="987"/>
                  </a:lnTo>
                  <a:lnTo>
                    <a:pt x="179" y="989"/>
                  </a:lnTo>
                  <a:lnTo>
                    <a:pt x="199" y="991"/>
                  </a:lnTo>
                  <a:lnTo>
                    <a:pt x="218" y="993"/>
                  </a:lnTo>
                  <a:lnTo>
                    <a:pt x="238" y="996"/>
                  </a:lnTo>
                  <a:lnTo>
                    <a:pt x="257" y="998"/>
                  </a:lnTo>
                  <a:lnTo>
                    <a:pt x="277" y="1002"/>
                  </a:lnTo>
                  <a:lnTo>
                    <a:pt x="296" y="1004"/>
                  </a:lnTo>
                  <a:lnTo>
                    <a:pt x="316" y="1006"/>
                  </a:lnTo>
                  <a:lnTo>
                    <a:pt x="321" y="1002"/>
                  </a:lnTo>
                  <a:lnTo>
                    <a:pt x="325" y="997"/>
                  </a:lnTo>
                  <a:lnTo>
                    <a:pt x="329" y="992"/>
                  </a:lnTo>
                  <a:lnTo>
                    <a:pt x="333" y="988"/>
                  </a:lnTo>
                  <a:lnTo>
                    <a:pt x="338" y="983"/>
                  </a:lnTo>
                  <a:lnTo>
                    <a:pt x="343" y="978"/>
                  </a:lnTo>
                  <a:lnTo>
                    <a:pt x="346" y="974"/>
                  </a:lnTo>
                  <a:lnTo>
                    <a:pt x="351" y="969"/>
                  </a:lnTo>
                  <a:lnTo>
                    <a:pt x="358" y="929"/>
                  </a:lnTo>
                  <a:lnTo>
                    <a:pt x="364" y="887"/>
                  </a:lnTo>
                  <a:lnTo>
                    <a:pt x="371" y="846"/>
                  </a:lnTo>
                  <a:lnTo>
                    <a:pt x="378" y="806"/>
                  </a:lnTo>
                  <a:lnTo>
                    <a:pt x="385" y="787"/>
                  </a:lnTo>
                  <a:lnTo>
                    <a:pt x="392" y="769"/>
                  </a:lnTo>
                  <a:lnTo>
                    <a:pt x="399" y="752"/>
                  </a:lnTo>
                  <a:lnTo>
                    <a:pt x="406" y="733"/>
                  </a:lnTo>
                  <a:lnTo>
                    <a:pt x="412" y="724"/>
                  </a:lnTo>
                  <a:lnTo>
                    <a:pt x="417" y="716"/>
                  </a:lnTo>
                  <a:lnTo>
                    <a:pt x="423" y="707"/>
                  </a:lnTo>
                  <a:lnTo>
                    <a:pt x="429" y="697"/>
                  </a:lnTo>
                  <a:lnTo>
                    <a:pt x="434" y="689"/>
                  </a:lnTo>
                  <a:lnTo>
                    <a:pt x="439" y="680"/>
                  </a:lnTo>
                  <a:lnTo>
                    <a:pt x="445" y="672"/>
                  </a:lnTo>
                  <a:lnTo>
                    <a:pt x="451" y="663"/>
                  </a:lnTo>
                  <a:lnTo>
                    <a:pt x="474" y="632"/>
                  </a:lnTo>
                  <a:lnTo>
                    <a:pt x="498" y="596"/>
                  </a:lnTo>
                  <a:lnTo>
                    <a:pt x="522" y="554"/>
                  </a:lnTo>
                  <a:lnTo>
                    <a:pt x="545" y="506"/>
                  </a:lnTo>
                  <a:lnTo>
                    <a:pt x="566" y="452"/>
                  </a:lnTo>
                  <a:lnTo>
                    <a:pt x="583" y="391"/>
                  </a:lnTo>
                  <a:lnTo>
                    <a:pt x="595" y="323"/>
                  </a:lnTo>
                  <a:lnTo>
                    <a:pt x="601" y="248"/>
                  </a:lnTo>
                  <a:lnTo>
                    <a:pt x="599" y="216"/>
                  </a:lnTo>
                  <a:lnTo>
                    <a:pt x="594" y="186"/>
                  </a:lnTo>
                  <a:lnTo>
                    <a:pt x="584" y="158"/>
                  </a:lnTo>
                  <a:lnTo>
                    <a:pt x="570" y="133"/>
                  </a:lnTo>
                  <a:lnTo>
                    <a:pt x="552" y="110"/>
                  </a:lnTo>
                  <a:lnTo>
                    <a:pt x="532" y="89"/>
                  </a:lnTo>
                  <a:lnTo>
                    <a:pt x="508" y="71"/>
                  </a:lnTo>
                  <a:lnTo>
                    <a:pt x="483" y="53"/>
                  </a:lnTo>
                  <a:lnTo>
                    <a:pt x="455" y="39"/>
                  </a:lnTo>
                  <a:lnTo>
                    <a:pt x="426" y="27"/>
                  </a:lnTo>
                  <a:lnTo>
                    <a:pt x="396" y="16"/>
                  </a:lnTo>
                  <a:lnTo>
                    <a:pt x="364" y="10"/>
                  </a:lnTo>
                  <a:lnTo>
                    <a:pt x="332" y="4"/>
                  </a:lnTo>
                  <a:lnTo>
                    <a:pt x="301" y="0"/>
                  </a:lnTo>
                  <a:lnTo>
                    <a:pt x="270" y="0"/>
                  </a:lnTo>
                  <a:lnTo>
                    <a:pt x="239" y="1"/>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20" name="Freeform 276"/>
            <p:cNvSpPr>
              <a:spLocks noChangeAspect="1"/>
            </p:cNvSpPr>
            <p:nvPr/>
          </p:nvSpPr>
          <p:spPr bwMode="auto">
            <a:xfrm>
              <a:off x="3534" y="2218"/>
              <a:ext cx="278" cy="496"/>
            </a:xfrm>
            <a:custGeom>
              <a:avLst/>
              <a:gdLst>
                <a:gd name="T0" fmla="*/ 24 w 556"/>
                <a:gd name="T1" fmla="*/ 2 h 992"/>
                <a:gd name="T2" fmla="*/ 15 w 556"/>
                <a:gd name="T3" fmla="*/ 5 h 992"/>
                <a:gd name="T4" fmla="*/ 9 w 556"/>
                <a:gd name="T5" fmla="*/ 10 h 992"/>
                <a:gd name="T6" fmla="*/ 4 w 556"/>
                <a:gd name="T7" fmla="*/ 16 h 992"/>
                <a:gd name="T8" fmla="*/ 1 w 556"/>
                <a:gd name="T9" fmla="*/ 23 h 992"/>
                <a:gd name="T10" fmla="*/ 1 w 556"/>
                <a:gd name="T11" fmla="*/ 31 h 992"/>
                <a:gd name="T12" fmla="*/ 3 w 556"/>
                <a:gd name="T13" fmla="*/ 39 h 992"/>
                <a:gd name="T14" fmla="*/ 7 w 556"/>
                <a:gd name="T15" fmla="*/ 48 h 992"/>
                <a:gd name="T16" fmla="*/ 11 w 556"/>
                <a:gd name="T17" fmla="*/ 56 h 992"/>
                <a:gd name="T18" fmla="*/ 12 w 556"/>
                <a:gd name="T19" fmla="*/ 64 h 992"/>
                <a:gd name="T20" fmla="*/ 14 w 556"/>
                <a:gd name="T21" fmla="*/ 71 h 992"/>
                <a:gd name="T22" fmla="*/ 15 w 556"/>
                <a:gd name="T23" fmla="*/ 79 h 992"/>
                <a:gd name="T24" fmla="*/ 16 w 556"/>
                <a:gd name="T25" fmla="*/ 85 h 992"/>
                <a:gd name="T26" fmla="*/ 16 w 556"/>
                <a:gd name="T27" fmla="*/ 90 h 992"/>
                <a:gd name="T28" fmla="*/ 16 w 556"/>
                <a:gd name="T29" fmla="*/ 98 h 992"/>
                <a:gd name="T30" fmla="*/ 15 w 556"/>
                <a:gd name="T31" fmla="*/ 110 h 992"/>
                <a:gd name="T32" fmla="*/ 16 w 556"/>
                <a:gd name="T33" fmla="*/ 117 h 992"/>
                <a:gd name="T34" fmla="*/ 18 w 556"/>
                <a:gd name="T35" fmla="*/ 121 h 992"/>
                <a:gd name="T36" fmla="*/ 21 w 556"/>
                <a:gd name="T37" fmla="*/ 122 h 992"/>
                <a:gd name="T38" fmla="*/ 25 w 556"/>
                <a:gd name="T39" fmla="*/ 123 h 992"/>
                <a:gd name="T40" fmla="*/ 30 w 556"/>
                <a:gd name="T41" fmla="*/ 124 h 992"/>
                <a:gd name="T42" fmla="*/ 34 w 556"/>
                <a:gd name="T43" fmla="*/ 124 h 992"/>
                <a:gd name="T44" fmla="*/ 37 w 556"/>
                <a:gd name="T45" fmla="*/ 123 h 992"/>
                <a:gd name="T46" fmla="*/ 39 w 556"/>
                <a:gd name="T47" fmla="*/ 121 h 992"/>
                <a:gd name="T48" fmla="*/ 41 w 556"/>
                <a:gd name="T49" fmla="*/ 115 h 992"/>
                <a:gd name="T50" fmla="*/ 43 w 556"/>
                <a:gd name="T51" fmla="*/ 105 h 992"/>
                <a:gd name="T52" fmla="*/ 44 w 556"/>
                <a:gd name="T53" fmla="*/ 97 h 992"/>
                <a:gd name="T54" fmla="*/ 46 w 556"/>
                <a:gd name="T55" fmla="*/ 93 h 992"/>
                <a:gd name="T56" fmla="*/ 48 w 556"/>
                <a:gd name="T57" fmla="*/ 89 h 992"/>
                <a:gd name="T58" fmla="*/ 49 w 556"/>
                <a:gd name="T59" fmla="*/ 87 h 992"/>
                <a:gd name="T60" fmla="*/ 50 w 556"/>
                <a:gd name="T61" fmla="*/ 85 h 992"/>
                <a:gd name="T62" fmla="*/ 51 w 556"/>
                <a:gd name="T63" fmla="*/ 83 h 992"/>
                <a:gd name="T64" fmla="*/ 55 w 556"/>
                <a:gd name="T65" fmla="*/ 78 h 992"/>
                <a:gd name="T66" fmla="*/ 60 w 556"/>
                <a:gd name="T67" fmla="*/ 68 h 992"/>
                <a:gd name="T68" fmla="*/ 65 w 556"/>
                <a:gd name="T69" fmla="*/ 56 h 992"/>
                <a:gd name="T70" fmla="*/ 69 w 556"/>
                <a:gd name="T71" fmla="*/ 40 h 992"/>
                <a:gd name="T72" fmla="*/ 70 w 556"/>
                <a:gd name="T73" fmla="*/ 27 h 992"/>
                <a:gd name="T74" fmla="*/ 69 w 556"/>
                <a:gd name="T75" fmla="*/ 20 h 992"/>
                <a:gd name="T76" fmla="*/ 65 w 556"/>
                <a:gd name="T77" fmla="*/ 14 h 992"/>
                <a:gd name="T78" fmla="*/ 60 w 556"/>
                <a:gd name="T79" fmla="*/ 9 h 992"/>
                <a:gd name="T80" fmla="*/ 54 w 556"/>
                <a:gd name="T81" fmla="*/ 5 h 992"/>
                <a:gd name="T82" fmla="*/ 47 w 556"/>
                <a:gd name="T83" fmla="*/ 3 h 992"/>
                <a:gd name="T84" fmla="*/ 40 w 556"/>
                <a:gd name="T85" fmla="*/ 1 h 992"/>
                <a:gd name="T86" fmla="*/ 33 w 556"/>
                <a:gd name="T87" fmla="*/ 0 h 9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56" h="992">
                  <a:moveTo>
                    <a:pt x="230" y="1"/>
                  </a:moveTo>
                  <a:lnTo>
                    <a:pt x="189" y="11"/>
                  </a:lnTo>
                  <a:lnTo>
                    <a:pt x="152" y="24"/>
                  </a:lnTo>
                  <a:lnTo>
                    <a:pt x="119" y="40"/>
                  </a:lnTo>
                  <a:lnTo>
                    <a:pt x="90" y="59"/>
                  </a:lnTo>
                  <a:lnTo>
                    <a:pt x="65" y="79"/>
                  </a:lnTo>
                  <a:lnTo>
                    <a:pt x="43" y="101"/>
                  </a:lnTo>
                  <a:lnTo>
                    <a:pt x="26" y="127"/>
                  </a:lnTo>
                  <a:lnTo>
                    <a:pt x="13" y="153"/>
                  </a:lnTo>
                  <a:lnTo>
                    <a:pt x="5" y="182"/>
                  </a:lnTo>
                  <a:lnTo>
                    <a:pt x="0" y="211"/>
                  </a:lnTo>
                  <a:lnTo>
                    <a:pt x="1" y="242"/>
                  </a:lnTo>
                  <a:lnTo>
                    <a:pt x="7" y="274"/>
                  </a:lnTo>
                  <a:lnTo>
                    <a:pt x="18" y="308"/>
                  </a:lnTo>
                  <a:lnTo>
                    <a:pt x="33" y="342"/>
                  </a:lnTo>
                  <a:lnTo>
                    <a:pt x="53" y="377"/>
                  </a:lnTo>
                  <a:lnTo>
                    <a:pt x="80" y="412"/>
                  </a:lnTo>
                  <a:lnTo>
                    <a:pt x="86" y="444"/>
                  </a:lnTo>
                  <a:lnTo>
                    <a:pt x="90" y="475"/>
                  </a:lnTo>
                  <a:lnTo>
                    <a:pt x="96" y="506"/>
                  </a:lnTo>
                  <a:lnTo>
                    <a:pt x="102" y="537"/>
                  </a:lnTo>
                  <a:lnTo>
                    <a:pt x="106" y="568"/>
                  </a:lnTo>
                  <a:lnTo>
                    <a:pt x="112" y="599"/>
                  </a:lnTo>
                  <a:lnTo>
                    <a:pt x="117" y="630"/>
                  </a:lnTo>
                  <a:lnTo>
                    <a:pt x="122" y="661"/>
                  </a:lnTo>
                  <a:lnTo>
                    <a:pt x="125" y="679"/>
                  </a:lnTo>
                  <a:lnTo>
                    <a:pt x="127" y="696"/>
                  </a:lnTo>
                  <a:lnTo>
                    <a:pt x="128" y="713"/>
                  </a:lnTo>
                  <a:lnTo>
                    <a:pt x="130" y="730"/>
                  </a:lnTo>
                  <a:lnTo>
                    <a:pt x="127" y="779"/>
                  </a:lnTo>
                  <a:lnTo>
                    <a:pt x="124" y="826"/>
                  </a:lnTo>
                  <a:lnTo>
                    <a:pt x="120" y="873"/>
                  </a:lnTo>
                  <a:lnTo>
                    <a:pt x="118" y="921"/>
                  </a:lnTo>
                  <a:lnTo>
                    <a:pt x="124" y="934"/>
                  </a:lnTo>
                  <a:lnTo>
                    <a:pt x="130" y="947"/>
                  </a:lnTo>
                  <a:lnTo>
                    <a:pt x="137" y="961"/>
                  </a:lnTo>
                  <a:lnTo>
                    <a:pt x="144" y="974"/>
                  </a:lnTo>
                  <a:lnTo>
                    <a:pt x="162" y="976"/>
                  </a:lnTo>
                  <a:lnTo>
                    <a:pt x="180" y="978"/>
                  </a:lnTo>
                  <a:lnTo>
                    <a:pt x="197" y="980"/>
                  </a:lnTo>
                  <a:lnTo>
                    <a:pt x="216" y="983"/>
                  </a:lnTo>
                  <a:lnTo>
                    <a:pt x="233" y="985"/>
                  </a:lnTo>
                  <a:lnTo>
                    <a:pt x="251" y="987"/>
                  </a:lnTo>
                  <a:lnTo>
                    <a:pt x="269" y="990"/>
                  </a:lnTo>
                  <a:lnTo>
                    <a:pt x="287" y="992"/>
                  </a:lnTo>
                  <a:lnTo>
                    <a:pt x="295" y="983"/>
                  </a:lnTo>
                  <a:lnTo>
                    <a:pt x="303" y="974"/>
                  </a:lnTo>
                  <a:lnTo>
                    <a:pt x="311" y="964"/>
                  </a:lnTo>
                  <a:lnTo>
                    <a:pt x="319" y="955"/>
                  </a:lnTo>
                  <a:lnTo>
                    <a:pt x="325" y="915"/>
                  </a:lnTo>
                  <a:lnTo>
                    <a:pt x="332" y="873"/>
                  </a:lnTo>
                  <a:lnTo>
                    <a:pt x="339" y="833"/>
                  </a:lnTo>
                  <a:lnTo>
                    <a:pt x="346" y="793"/>
                  </a:lnTo>
                  <a:lnTo>
                    <a:pt x="352" y="774"/>
                  </a:lnTo>
                  <a:lnTo>
                    <a:pt x="359" y="757"/>
                  </a:lnTo>
                  <a:lnTo>
                    <a:pt x="365" y="740"/>
                  </a:lnTo>
                  <a:lnTo>
                    <a:pt x="371" y="721"/>
                  </a:lnTo>
                  <a:lnTo>
                    <a:pt x="377" y="712"/>
                  </a:lnTo>
                  <a:lnTo>
                    <a:pt x="382" y="703"/>
                  </a:lnTo>
                  <a:lnTo>
                    <a:pt x="387" y="695"/>
                  </a:lnTo>
                  <a:lnTo>
                    <a:pt x="393" y="686"/>
                  </a:lnTo>
                  <a:lnTo>
                    <a:pt x="398" y="677"/>
                  </a:lnTo>
                  <a:lnTo>
                    <a:pt x="404" y="668"/>
                  </a:lnTo>
                  <a:lnTo>
                    <a:pt x="408" y="660"/>
                  </a:lnTo>
                  <a:lnTo>
                    <a:pt x="414" y="651"/>
                  </a:lnTo>
                  <a:lnTo>
                    <a:pt x="435" y="620"/>
                  </a:lnTo>
                  <a:lnTo>
                    <a:pt x="457" y="584"/>
                  </a:lnTo>
                  <a:lnTo>
                    <a:pt x="478" y="543"/>
                  </a:lnTo>
                  <a:lnTo>
                    <a:pt x="499" y="495"/>
                  </a:lnTo>
                  <a:lnTo>
                    <a:pt x="519" y="441"/>
                  </a:lnTo>
                  <a:lnTo>
                    <a:pt x="535" y="381"/>
                  </a:lnTo>
                  <a:lnTo>
                    <a:pt x="548" y="313"/>
                  </a:lnTo>
                  <a:lnTo>
                    <a:pt x="554" y="240"/>
                  </a:lnTo>
                  <a:lnTo>
                    <a:pt x="556" y="210"/>
                  </a:lnTo>
                  <a:lnTo>
                    <a:pt x="552" y="182"/>
                  </a:lnTo>
                  <a:lnTo>
                    <a:pt x="545" y="157"/>
                  </a:lnTo>
                  <a:lnTo>
                    <a:pt x="534" y="132"/>
                  </a:lnTo>
                  <a:lnTo>
                    <a:pt x="519" y="109"/>
                  </a:lnTo>
                  <a:lnTo>
                    <a:pt x="500" y="90"/>
                  </a:lnTo>
                  <a:lnTo>
                    <a:pt x="480" y="71"/>
                  </a:lnTo>
                  <a:lnTo>
                    <a:pt x="457" y="55"/>
                  </a:lnTo>
                  <a:lnTo>
                    <a:pt x="431" y="40"/>
                  </a:lnTo>
                  <a:lnTo>
                    <a:pt x="405" y="29"/>
                  </a:lnTo>
                  <a:lnTo>
                    <a:pt x="376" y="18"/>
                  </a:lnTo>
                  <a:lnTo>
                    <a:pt x="347" y="10"/>
                  </a:lnTo>
                  <a:lnTo>
                    <a:pt x="317" y="5"/>
                  </a:lnTo>
                  <a:lnTo>
                    <a:pt x="287" y="1"/>
                  </a:lnTo>
                  <a:lnTo>
                    <a:pt x="258" y="0"/>
                  </a:lnTo>
                  <a:lnTo>
                    <a:pt x="230" y="1"/>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21" name="Freeform 277"/>
            <p:cNvSpPr>
              <a:spLocks noChangeAspect="1"/>
            </p:cNvSpPr>
            <p:nvPr/>
          </p:nvSpPr>
          <p:spPr bwMode="auto">
            <a:xfrm>
              <a:off x="3545" y="2225"/>
              <a:ext cx="256" cy="488"/>
            </a:xfrm>
            <a:custGeom>
              <a:avLst/>
              <a:gdLst>
                <a:gd name="T0" fmla="*/ 23 w 512"/>
                <a:gd name="T1" fmla="*/ 1 h 977"/>
                <a:gd name="T2" fmla="*/ 14 w 512"/>
                <a:gd name="T3" fmla="*/ 4 h 977"/>
                <a:gd name="T4" fmla="*/ 8 w 512"/>
                <a:gd name="T5" fmla="*/ 9 h 977"/>
                <a:gd name="T6" fmla="*/ 3 w 512"/>
                <a:gd name="T7" fmla="*/ 14 h 977"/>
                <a:gd name="T8" fmla="*/ 1 w 512"/>
                <a:gd name="T9" fmla="*/ 21 h 977"/>
                <a:gd name="T10" fmla="*/ 1 w 512"/>
                <a:gd name="T11" fmla="*/ 28 h 977"/>
                <a:gd name="T12" fmla="*/ 3 w 512"/>
                <a:gd name="T13" fmla="*/ 35 h 977"/>
                <a:gd name="T14" fmla="*/ 7 w 512"/>
                <a:gd name="T15" fmla="*/ 43 h 977"/>
                <a:gd name="T16" fmla="*/ 12 w 512"/>
                <a:gd name="T17" fmla="*/ 55 h 977"/>
                <a:gd name="T18" fmla="*/ 14 w 512"/>
                <a:gd name="T19" fmla="*/ 72 h 977"/>
                <a:gd name="T20" fmla="*/ 15 w 512"/>
                <a:gd name="T21" fmla="*/ 83 h 977"/>
                <a:gd name="T22" fmla="*/ 15 w 512"/>
                <a:gd name="T23" fmla="*/ 87 h 977"/>
                <a:gd name="T24" fmla="*/ 15 w 512"/>
                <a:gd name="T25" fmla="*/ 95 h 977"/>
                <a:gd name="T26" fmla="*/ 14 w 512"/>
                <a:gd name="T27" fmla="*/ 107 h 977"/>
                <a:gd name="T28" fmla="*/ 14 w 512"/>
                <a:gd name="T29" fmla="*/ 115 h 977"/>
                <a:gd name="T30" fmla="*/ 16 w 512"/>
                <a:gd name="T31" fmla="*/ 118 h 977"/>
                <a:gd name="T32" fmla="*/ 19 w 512"/>
                <a:gd name="T33" fmla="*/ 120 h 977"/>
                <a:gd name="T34" fmla="*/ 23 w 512"/>
                <a:gd name="T35" fmla="*/ 120 h 977"/>
                <a:gd name="T36" fmla="*/ 27 w 512"/>
                <a:gd name="T37" fmla="*/ 121 h 977"/>
                <a:gd name="T38" fmla="*/ 31 w 512"/>
                <a:gd name="T39" fmla="*/ 121 h 977"/>
                <a:gd name="T40" fmla="*/ 34 w 512"/>
                <a:gd name="T41" fmla="*/ 121 h 977"/>
                <a:gd name="T42" fmla="*/ 35 w 512"/>
                <a:gd name="T43" fmla="*/ 118 h 977"/>
                <a:gd name="T44" fmla="*/ 37 w 512"/>
                <a:gd name="T45" fmla="*/ 112 h 977"/>
                <a:gd name="T46" fmla="*/ 39 w 512"/>
                <a:gd name="T47" fmla="*/ 102 h 977"/>
                <a:gd name="T48" fmla="*/ 40 w 512"/>
                <a:gd name="T49" fmla="*/ 95 h 977"/>
                <a:gd name="T50" fmla="*/ 42 w 512"/>
                <a:gd name="T51" fmla="*/ 90 h 977"/>
                <a:gd name="T52" fmla="*/ 43 w 512"/>
                <a:gd name="T53" fmla="*/ 87 h 977"/>
                <a:gd name="T54" fmla="*/ 44 w 512"/>
                <a:gd name="T55" fmla="*/ 85 h 977"/>
                <a:gd name="T56" fmla="*/ 46 w 512"/>
                <a:gd name="T57" fmla="*/ 82 h 977"/>
                <a:gd name="T58" fmla="*/ 47 w 512"/>
                <a:gd name="T59" fmla="*/ 80 h 977"/>
                <a:gd name="T60" fmla="*/ 50 w 512"/>
                <a:gd name="T61" fmla="*/ 75 h 977"/>
                <a:gd name="T62" fmla="*/ 55 w 512"/>
                <a:gd name="T63" fmla="*/ 66 h 977"/>
                <a:gd name="T64" fmla="*/ 59 w 512"/>
                <a:gd name="T65" fmla="*/ 53 h 977"/>
                <a:gd name="T66" fmla="*/ 63 w 512"/>
                <a:gd name="T67" fmla="*/ 37 h 977"/>
                <a:gd name="T68" fmla="*/ 64 w 512"/>
                <a:gd name="T69" fmla="*/ 25 h 977"/>
                <a:gd name="T70" fmla="*/ 64 w 512"/>
                <a:gd name="T71" fmla="*/ 19 h 977"/>
                <a:gd name="T72" fmla="*/ 61 w 512"/>
                <a:gd name="T73" fmla="*/ 13 h 977"/>
                <a:gd name="T74" fmla="*/ 57 w 512"/>
                <a:gd name="T75" fmla="*/ 9 h 977"/>
                <a:gd name="T76" fmla="*/ 51 w 512"/>
                <a:gd name="T77" fmla="*/ 5 h 977"/>
                <a:gd name="T78" fmla="*/ 45 w 512"/>
                <a:gd name="T79" fmla="*/ 2 h 977"/>
                <a:gd name="T80" fmla="*/ 38 w 512"/>
                <a:gd name="T81" fmla="*/ 0 h 977"/>
                <a:gd name="T82" fmla="*/ 31 w 512"/>
                <a:gd name="T83" fmla="*/ 0 h 9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12" h="977">
                  <a:moveTo>
                    <a:pt x="220" y="0"/>
                  </a:moveTo>
                  <a:lnTo>
                    <a:pt x="180" y="9"/>
                  </a:lnTo>
                  <a:lnTo>
                    <a:pt x="144" y="22"/>
                  </a:lnTo>
                  <a:lnTo>
                    <a:pt x="111" y="37"/>
                  </a:lnTo>
                  <a:lnTo>
                    <a:pt x="83" y="54"/>
                  </a:lnTo>
                  <a:lnTo>
                    <a:pt x="59" y="74"/>
                  </a:lnTo>
                  <a:lnTo>
                    <a:pt x="38" y="95"/>
                  </a:lnTo>
                  <a:lnTo>
                    <a:pt x="22" y="118"/>
                  </a:lnTo>
                  <a:lnTo>
                    <a:pt x="11" y="144"/>
                  </a:lnTo>
                  <a:lnTo>
                    <a:pt x="4" y="169"/>
                  </a:lnTo>
                  <a:lnTo>
                    <a:pt x="0" y="197"/>
                  </a:lnTo>
                  <a:lnTo>
                    <a:pt x="2" y="226"/>
                  </a:lnTo>
                  <a:lnTo>
                    <a:pt x="8" y="256"/>
                  </a:lnTo>
                  <a:lnTo>
                    <a:pt x="20" y="286"/>
                  </a:lnTo>
                  <a:lnTo>
                    <a:pt x="35" y="315"/>
                  </a:lnTo>
                  <a:lnTo>
                    <a:pt x="55" y="347"/>
                  </a:lnTo>
                  <a:lnTo>
                    <a:pt x="81" y="378"/>
                  </a:lnTo>
                  <a:lnTo>
                    <a:pt x="89" y="446"/>
                  </a:lnTo>
                  <a:lnTo>
                    <a:pt x="97" y="515"/>
                  </a:lnTo>
                  <a:lnTo>
                    <a:pt x="105" y="583"/>
                  </a:lnTo>
                  <a:lnTo>
                    <a:pt x="113" y="652"/>
                  </a:lnTo>
                  <a:lnTo>
                    <a:pt x="114" y="669"/>
                  </a:lnTo>
                  <a:lnTo>
                    <a:pt x="117" y="685"/>
                  </a:lnTo>
                  <a:lnTo>
                    <a:pt x="118" y="703"/>
                  </a:lnTo>
                  <a:lnTo>
                    <a:pt x="119" y="720"/>
                  </a:lnTo>
                  <a:lnTo>
                    <a:pt x="115" y="767"/>
                  </a:lnTo>
                  <a:lnTo>
                    <a:pt x="112" y="814"/>
                  </a:lnTo>
                  <a:lnTo>
                    <a:pt x="108" y="862"/>
                  </a:lnTo>
                  <a:lnTo>
                    <a:pt x="105" y="909"/>
                  </a:lnTo>
                  <a:lnTo>
                    <a:pt x="111" y="922"/>
                  </a:lnTo>
                  <a:lnTo>
                    <a:pt x="118" y="934"/>
                  </a:lnTo>
                  <a:lnTo>
                    <a:pt x="123" y="948"/>
                  </a:lnTo>
                  <a:lnTo>
                    <a:pt x="129" y="961"/>
                  </a:lnTo>
                  <a:lnTo>
                    <a:pt x="145" y="963"/>
                  </a:lnTo>
                  <a:lnTo>
                    <a:pt x="161" y="964"/>
                  </a:lnTo>
                  <a:lnTo>
                    <a:pt x="178" y="966"/>
                  </a:lnTo>
                  <a:lnTo>
                    <a:pt x="194" y="969"/>
                  </a:lnTo>
                  <a:lnTo>
                    <a:pt x="209" y="970"/>
                  </a:lnTo>
                  <a:lnTo>
                    <a:pt x="225" y="972"/>
                  </a:lnTo>
                  <a:lnTo>
                    <a:pt x="241" y="975"/>
                  </a:lnTo>
                  <a:lnTo>
                    <a:pt x="257" y="977"/>
                  </a:lnTo>
                  <a:lnTo>
                    <a:pt x="265" y="968"/>
                  </a:lnTo>
                  <a:lnTo>
                    <a:pt x="272" y="958"/>
                  </a:lnTo>
                  <a:lnTo>
                    <a:pt x="280" y="949"/>
                  </a:lnTo>
                  <a:lnTo>
                    <a:pt x="287" y="940"/>
                  </a:lnTo>
                  <a:lnTo>
                    <a:pt x="294" y="900"/>
                  </a:lnTo>
                  <a:lnTo>
                    <a:pt x="301" y="859"/>
                  </a:lnTo>
                  <a:lnTo>
                    <a:pt x="307" y="820"/>
                  </a:lnTo>
                  <a:lnTo>
                    <a:pt x="314" y="780"/>
                  </a:lnTo>
                  <a:lnTo>
                    <a:pt x="319" y="761"/>
                  </a:lnTo>
                  <a:lnTo>
                    <a:pt x="326" y="743"/>
                  </a:lnTo>
                  <a:lnTo>
                    <a:pt x="332" y="726"/>
                  </a:lnTo>
                  <a:lnTo>
                    <a:pt x="338" y="707"/>
                  </a:lnTo>
                  <a:lnTo>
                    <a:pt x="342" y="698"/>
                  </a:lnTo>
                  <a:lnTo>
                    <a:pt x="347" y="690"/>
                  </a:lnTo>
                  <a:lnTo>
                    <a:pt x="352" y="681"/>
                  </a:lnTo>
                  <a:lnTo>
                    <a:pt x="357" y="673"/>
                  </a:lnTo>
                  <a:lnTo>
                    <a:pt x="362" y="663"/>
                  </a:lnTo>
                  <a:lnTo>
                    <a:pt x="367" y="655"/>
                  </a:lnTo>
                  <a:lnTo>
                    <a:pt x="372" y="646"/>
                  </a:lnTo>
                  <a:lnTo>
                    <a:pt x="377" y="637"/>
                  </a:lnTo>
                  <a:lnTo>
                    <a:pt x="395" y="606"/>
                  </a:lnTo>
                  <a:lnTo>
                    <a:pt x="415" y="570"/>
                  </a:lnTo>
                  <a:lnTo>
                    <a:pt x="435" y="530"/>
                  </a:lnTo>
                  <a:lnTo>
                    <a:pt x="454" y="483"/>
                  </a:lnTo>
                  <a:lnTo>
                    <a:pt x="471" y="430"/>
                  </a:lnTo>
                  <a:lnTo>
                    <a:pt x="486" y="370"/>
                  </a:lnTo>
                  <a:lnTo>
                    <a:pt x="499" y="303"/>
                  </a:lnTo>
                  <a:lnTo>
                    <a:pt x="507" y="229"/>
                  </a:lnTo>
                  <a:lnTo>
                    <a:pt x="512" y="203"/>
                  </a:lnTo>
                  <a:lnTo>
                    <a:pt x="511" y="177"/>
                  </a:lnTo>
                  <a:lnTo>
                    <a:pt x="506" y="153"/>
                  </a:lnTo>
                  <a:lnTo>
                    <a:pt x="497" y="130"/>
                  </a:lnTo>
                  <a:lnTo>
                    <a:pt x="485" y="109"/>
                  </a:lnTo>
                  <a:lnTo>
                    <a:pt x="469" y="90"/>
                  </a:lnTo>
                  <a:lnTo>
                    <a:pt x="451" y="72"/>
                  </a:lnTo>
                  <a:lnTo>
                    <a:pt x="430" y="56"/>
                  </a:lnTo>
                  <a:lnTo>
                    <a:pt x="407" y="42"/>
                  </a:lnTo>
                  <a:lnTo>
                    <a:pt x="383" y="30"/>
                  </a:lnTo>
                  <a:lnTo>
                    <a:pt x="356" y="19"/>
                  </a:lnTo>
                  <a:lnTo>
                    <a:pt x="330" y="11"/>
                  </a:lnTo>
                  <a:lnTo>
                    <a:pt x="302" y="6"/>
                  </a:lnTo>
                  <a:lnTo>
                    <a:pt x="274" y="1"/>
                  </a:lnTo>
                  <a:lnTo>
                    <a:pt x="247" y="0"/>
                  </a:lnTo>
                  <a:lnTo>
                    <a:pt x="220"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22" name="Freeform 278"/>
            <p:cNvSpPr>
              <a:spLocks noChangeAspect="1"/>
            </p:cNvSpPr>
            <p:nvPr/>
          </p:nvSpPr>
          <p:spPr bwMode="auto">
            <a:xfrm>
              <a:off x="3556" y="2231"/>
              <a:ext cx="234" cy="482"/>
            </a:xfrm>
            <a:custGeom>
              <a:avLst/>
              <a:gdLst>
                <a:gd name="T0" fmla="*/ 21 w 469"/>
                <a:gd name="T1" fmla="*/ 2 h 964"/>
                <a:gd name="T2" fmla="*/ 13 w 469"/>
                <a:gd name="T3" fmla="*/ 5 h 964"/>
                <a:gd name="T4" fmla="*/ 6 w 469"/>
                <a:gd name="T5" fmla="*/ 9 h 964"/>
                <a:gd name="T6" fmla="*/ 2 w 469"/>
                <a:gd name="T7" fmla="*/ 14 h 964"/>
                <a:gd name="T8" fmla="*/ 0 w 469"/>
                <a:gd name="T9" fmla="*/ 21 h 964"/>
                <a:gd name="T10" fmla="*/ 0 w 469"/>
                <a:gd name="T11" fmla="*/ 27 h 964"/>
                <a:gd name="T12" fmla="*/ 2 w 469"/>
                <a:gd name="T13" fmla="*/ 34 h 964"/>
                <a:gd name="T14" fmla="*/ 7 w 469"/>
                <a:gd name="T15" fmla="*/ 40 h 964"/>
                <a:gd name="T16" fmla="*/ 11 w 469"/>
                <a:gd name="T17" fmla="*/ 53 h 964"/>
                <a:gd name="T18" fmla="*/ 12 w 469"/>
                <a:gd name="T19" fmla="*/ 71 h 964"/>
                <a:gd name="T20" fmla="*/ 13 w 469"/>
                <a:gd name="T21" fmla="*/ 83 h 964"/>
                <a:gd name="T22" fmla="*/ 13 w 469"/>
                <a:gd name="T23" fmla="*/ 87 h 964"/>
                <a:gd name="T24" fmla="*/ 13 w 469"/>
                <a:gd name="T25" fmla="*/ 95 h 964"/>
                <a:gd name="T26" fmla="*/ 12 w 469"/>
                <a:gd name="T27" fmla="*/ 107 h 964"/>
                <a:gd name="T28" fmla="*/ 12 w 469"/>
                <a:gd name="T29" fmla="*/ 114 h 964"/>
                <a:gd name="T30" fmla="*/ 13 w 469"/>
                <a:gd name="T31" fmla="*/ 117 h 964"/>
                <a:gd name="T32" fmla="*/ 16 w 469"/>
                <a:gd name="T33" fmla="*/ 119 h 964"/>
                <a:gd name="T34" fmla="*/ 19 w 469"/>
                <a:gd name="T35" fmla="*/ 120 h 964"/>
                <a:gd name="T36" fmla="*/ 23 w 469"/>
                <a:gd name="T37" fmla="*/ 120 h 964"/>
                <a:gd name="T38" fmla="*/ 26 w 469"/>
                <a:gd name="T39" fmla="*/ 121 h 964"/>
                <a:gd name="T40" fmla="*/ 29 w 469"/>
                <a:gd name="T41" fmla="*/ 120 h 964"/>
                <a:gd name="T42" fmla="*/ 31 w 469"/>
                <a:gd name="T43" fmla="*/ 117 h 964"/>
                <a:gd name="T44" fmla="*/ 32 w 469"/>
                <a:gd name="T45" fmla="*/ 111 h 964"/>
                <a:gd name="T46" fmla="*/ 34 w 469"/>
                <a:gd name="T47" fmla="*/ 101 h 964"/>
                <a:gd name="T48" fmla="*/ 35 w 469"/>
                <a:gd name="T49" fmla="*/ 94 h 964"/>
                <a:gd name="T50" fmla="*/ 37 w 469"/>
                <a:gd name="T51" fmla="*/ 90 h 964"/>
                <a:gd name="T52" fmla="*/ 38 w 469"/>
                <a:gd name="T53" fmla="*/ 86 h 964"/>
                <a:gd name="T54" fmla="*/ 39 w 469"/>
                <a:gd name="T55" fmla="*/ 84 h 964"/>
                <a:gd name="T56" fmla="*/ 40 w 469"/>
                <a:gd name="T57" fmla="*/ 82 h 964"/>
                <a:gd name="T58" fmla="*/ 41 w 469"/>
                <a:gd name="T59" fmla="*/ 80 h 964"/>
                <a:gd name="T60" fmla="*/ 44 w 469"/>
                <a:gd name="T61" fmla="*/ 75 h 964"/>
                <a:gd name="T62" fmla="*/ 48 w 469"/>
                <a:gd name="T63" fmla="*/ 65 h 964"/>
                <a:gd name="T64" fmla="*/ 53 w 469"/>
                <a:gd name="T65" fmla="*/ 53 h 964"/>
                <a:gd name="T66" fmla="*/ 56 w 469"/>
                <a:gd name="T67" fmla="*/ 37 h 964"/>
                <a:gd name="T68" fmla="*/ 58 w 469"/>
                <a:gd name="T69" fmla="*/ 25 h 964"/>
                <a:gd name="T70" fmla="*/ 58 w 469"/>
                <a:gd name="T71" fmla="*/ 19 h 964"/>
                <a:gd name="T72" fmla="*/ 56 w 469"/>
                <a:gd name="T73" fmla="*/ 14 h 964"/>
                <a:gd name="T74" fmla="*/ 52 w 469"/>
                <a:gd name="T75" fmla="*/ 10 h 964"/>
                <a:gd name="T76" fmla="*/ 48 w 469"/>
                <a:gd name="T77" fmla="*/ 6 h 964"/>
                <a:gd name="T78" fmla="*/ 42 w 469"/>
                <a:gd name="T79" fmla="*/ 3 h 964"/>
                <a:gd name="T80" fmla="*/ 35 w 469"/>
                <a:gd name="T81" fmla="*/ 1 h 964"/>
                <a:gd name="T82" fmla="*/ 29 w 469"/>
                <a:gd name="T83" fmla="*/ 0 h 9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69" h="964">
                  <a:moveTo>
                    <a:pt x="211" y="0"/>
                  </a:moveTo>
                  <a:lnTo>
                    <a:pt x="171" y="10"/>
                  </a:lnTo>
                  <a:lnTo>
                    <a:pt x="135" y="21"/>
                  </a:lnTo>
                  <a:lnTo>
                    <a:pt x="104" y="35"/>
                  </a:lnTo>
                  <a:lnTo>
                    <a:pt x="76" y="51"/>
                  </a:lnTo>
                  <a:lnTo>
                    <a:pt x="52" y="70"/>
                  </a:lnTo>
                  <a:lnTo>
                    <a:pt x="33" y="90"/>
                  </a:lnTo>
                  <a:lnTo>
                    <a:pt x="19" y="112"/>
                  </a:lnTo>
                  <a:lnTo>
                    <a:pt x="8" y="135"/>
                  </a:lnTo>
                  <a:lnTo>
                    <a:pt x="2" y="161"/>
                  </a:lnTo>
                  <a:lnTo>
                    <a:pt x="0" y="186"/>
                  </a:lnTo>
                  <a:lnTo>
                    <a:pt x="4" y="211"/>
                  </a:lnTo>
                  <a:lnTo>
                    <a:pt x="10" y="238"/>
                  </a:lnTo>
                  <a:lnTo>
                    <a:pt x="22" y="265"/>
                  </a:lnTo>
                  <a:lnTo>
                    <a:pt x="38" y="292"/>
                  </a:lnTo>
                  <a:lnTo>
                    <a:pt x="58" y="318"/>
                  </a:lnTo>
                  <a:lnTo>
                    <a:pt x="83" y="345"/>
                  </a:lnTo>
                  <a:lnTo>
                    <a:pt x="89" y="420"/>
                  </a:lnTo>
                  <a:lnTo>
                    <a:pt x="93" y="494"/>
                  </a:lnTo>
                  <a:lnTo>
                    <a:pt x="99" y="568"/>
                  </a:lnTo>
                  <a:lnTo>
                    <a:pt x="104" y="643"/>
                  </a:lnTo>
                  <a:lnTo>
                    <a:pt x="105" y="661"/>
                  </a:lnTo>
                  <a:lnTo>
                    <a:pt x="106" y="677"/>
                  </a:lnTo>
                  <a:lnTo>
                    <a:pt x="107" y="694"/>
                  </a:lnTo>
                  <a:lnTo>
                    <a:pt x="108" y="711"/>
                  </a:lnTo>
                  <a:lnTo>
                    <a:pt x="104" y="759"/>
                  </a:lnTo>
                  <a:lnTo>
                    <a:pt x="100" y="805"/>
                  </a:lnTo>
                  <a:lnTo>
                    <a:pt x="97" y="852"/>
                  </a:lnTo>
                  <a:lnTo>
                    <a:pt x="93" y="898"/>
                  </a:lnTo>
                  <a:lnTo>
                    <a:pt x="99" y="911"/>
                  </a:lnTo>
                  <a:lnTo>
                    <a:pt x="104" y="923"/>
                  </a:lnTo>
                  <a:lnTo>
                    <a:pt x="110" y="936"/>
                  </a:lnTo>
                  <a:lnTo>
                    <a:pt x="114" y="949"/>
                  </a:lnTo>
                  <a:lnTo>
                    <a:pt x="128" y="951"/>
                  </a:lnTo>
                  <a:lnTo>
                    <a:pt x="143" y="953"/>
                  </a:lnTo>
                  <a:lnTo>
                    <a:pt x="157" y="954"/>
                  </a:lnTo>
                  <a:lnTo>
                    <a:pt x="172" y="957"/>
                  </a:lnTo>
                  <a:lnTo>
                    <a:pt x="186" y="958"/>
                  </a:lnTo>
                  <a:lnTo>
                    <a:pt x="199" y="960"/>
                  </a:lnTo>
                  <a:lnTo>
                    <a:pt x="214" y="961"/>
                  </a:lnTo>
                  <a:lnTo>
                    <a:pt x="228" y="964"/>
                  </a:lnTo>
                  <a:lnTo>
                    <a:pt x="235" y="954"/>
                  </a:lnTo>
                  <a:lnTo>
                    <a:pt x="242" y="945"/>
                  </a:lnTo>
                  <a:lnTo>
                    <a:pt x="249" y="936"/>
                  </a:lnTo>
                  <a:lnTo>
                    <a:pt x="256" y="927"/>
                  </a:lnTo>
                  <a:lnTo>
                    <a:pt x="262" y="886"/>
                  </a:lnTo>
                  <a:lnTo>
                    <a:pt x="269" y="847"/>
                  </a:lnTo>
                  <a:lnTo>
                    <a:pt x="274" y="807"/>
                  </a:lnTo>
                  <a:lnTo>
                    <a:pt x="280" y="768"/>
                  </a:lnTo>
                  <a:lnTo>
                    <a:pt x="286" y="749"/>
                  </a:lnTo>
                  <a:lnTo>
                    <a:pt x="292" y="732"/>
                  </a:lnTo>
                  <a:lnTo>
                    <a:pt x="297" y="714"/>
                  </a:lnTo>
                  <a:lnTo>
                    <a:pt x="303" y="696"/>
                  </a:lnTo>
                  <a:lnTo>
                    <a:pt x="308" y="687"/>
                  </a:lnTo>
                  <a:lnTo>
                    <a:pt x="312" y="678"/>
                  </a:lnTo>
                  <a:lnTo>
                    <a:pt x="317" y="670"/>
                  </a:lnTo>
                  <a:lnTo>
                    <a:pt x="321" y="661"/>
                  </a:lnTo>
                  <a:lnTo>
                    <a:pt x="325" y="653"/>
                  </a:lnTo>
                  <a:lnTo>
                    <a:pt x="330" y="643"/>
                  </a:lnTo>
                  <a:lnTo>
                    <a:pt x="334" y="635"/>
                  </a:lnTo>
                  <a:lnTo>
                    <a:pt x="339" y="626"/>
                  </a:lnTo>
                  <a:lnTo>
                    <a:pt x="355" y="596"/>
                  </a:lnTo>
                  <a:lnTo>
                    <a:pt x="372" y="560"/>
                  </a:lnTo>
                  <a:lnTo>
                    <a:pt x="391" y="519"/>
                  </a:lnTo>
                  <a:lnTo>
                    <a:pt x="408" y="472"/>
                  </a:lnTo>
                  <a:lnTo>
                    <a:pt x="424" y="420"/>
                  </a:lnTo>
                  <a:lnTo>
                    <a:pt x="439" y="360"/>
                  </a:lnTo>
                  <a:lnTo>
                    <a:pt x="452" y="294"/>
                  </a:lnTo>
                  <a:lnTo>
                    <a:pt x="461" y="222"/>
                  </a:lnTo>
                  <a:lnTo>
                    <a:pt x="468" y="197"/>
                  </a:lnTo>
                  <a:lnTo>
                    <a:pt x="469" y="173"/>
                  </a:lnTo>
                  <a:lnTo>
                    <a:pt x="467" y="151"/>
                  </a:lnTo>
                  <a:lnTo>
                    <a:pt x="461" y="130"/>
                  </a:lnTo>
                  <a:lnTo>
                    <a:pt x="451" y="110"/>
                  </a:lnTo>
                  <a:lnTo>
                    <a:pt x="438" y="91"/>
                  </a:lnTo>
                  <a:lnTo>
                    <a:pt x="422" y="74"/>
                  </a:lnTo>
                  <a:lnTo>
                    <a:pt x="403" y="58"/>
                  </a:lnTo>
                  <a:lnTo>
                    <a:pt x="384" y="44"/>
                  </a:lnTo>
                  <a:lnTo>
                    <a:pt x="361" y="32"/>
                  </a:lnTo>
                  <a:lnTo>
                    <a:pt x="338" y="21"/>
                  </a:lnTo>
                  <a:lnTo>
                    <a:pt x="312" y="13"/>
                  </a:lnTo>
                  <a:lnTo>
                    <a:pt x="287" y="6"/>
                  </a:lnTo>
                  <a:lnTo>
                    <a:pt x="262" y="3"/>
                  </a:lnTo>
                  <a:lnTo>
                    <a:pt x="236" y="0"/>
                  </a:lnTo>
                  <a:lnTo>
                    <a:pt x="211"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23" name="Freeform 279"/>
            <p:cNvSpPr>
              <a:spLocks noChangeAspect="1"/>
            </p:cNvSpPr>
            <p:nvPr/>
          </p:nvSpPr>
          <p:spPr bwMode="auto">
            <a:xfrm>
              <a:off x="3567" y="2237"/>
              <a:ext cx="214" cy="475"/>
            </a:xfrm>
            <a:custGeom>
              <a:avLst/>
              <a:gdLst>
                <a:gd name="T0" fmla="*/ 20 w 429"/>
                <a:gd name="T1" fmla="*/ 1 h 951"/>
                <a:gd name="T2" fmla="*/ 11 w 429"/>
                <a:gd name="T3" fmla="*/ 4 h 951"/>
                <a:gd name="T4" fmla="*/ 5 w 429"/>
                <a:gd name="T5" fmla="*/ 8 h 951"/>
                <a:gd name="T6" fmla="*/ 1 w 429"/>
                <a:gd name="T7" fmla="*/ 13 h 951"/>
                <a:gd name="T8" fmla="*/ 0 w 429"/>
                <a:gd name="T9" fmla="*/ 18 h 951"/>
                <a:gd name="T10" fmla="*/ 0 w 429"/>
                <a:gd name="T11" fmla="*/ 24 h 951"/>
                <a:gd name="T12" fmla="*/ 2 w 429"/>
                <a:gd name="T13" fmla="*/ 30 h 951"/>
                <a:gd name="T14" fmla="*/ 7 w 429"/>
                <a:gd name="T15" fmla="*/ 36 h 951"/>
                <a:gd name="T16" fmla="*/ 10 w 429"/>
                <a:gd name="T17" fmla="*/ 49 h 951"/>
                <a:gd name="T18" fmla="*/ 11 w 429"/>
                <a:gd name="T19" fmla="*/ 69 h 951"/>
                <a:gd name="T20" fmla="*/ 11 w 429"/>
                <a:gd name="T21" fmla="*/ 81 h 951"/>
                <a:gd name="T22" fmla="*/ 12 w 429"/>
                <a:gd name="T23" fmla="*/ 85 h 951"/>
                <a:gd name="T24" fmla="*/ 11 w 429"/>
                <a:gd name="T25" fmla="*/ 93 h 951"/>
                <a:gd name="T26" fmla="*/ 10 w 429"/>
                <a:gd name="T27" fmla="*/ 105 h 951"/>
                <a:gd name="T28" fmla="*/ 10 w 429"/>
                <a:gd name="T29" fmla="*/ 112 h 951"/>
                <a:gd name="T30" fmla="*/ 11 w 429"/>
                <a:gd name="T31" fmla="*/ 115 h 951"/>
                <a:gd name="T32" fmla="*/ 13 w 429"/>
                <a:gd name="T33" fmla="*/ 117 h 951"/>
                <a:gd name="T34" fmla="*/ 17 w 429"/>
                <a:gd name="T35" fmla="*/ 117 h 951"/>
                <a:gd name="T36" fmla="*/ 20 w 429"/>
                <a:gd name="T37" fmla="*/ 118 h 951"/>
                <a:gd name="T38" fmla="*/ 23 w 429"/>
                <a:gd name="T39" fmla="*/ 118 h 951"/>
                <a:gd name="T40" fmla="*/ 25 w 429"/>
                <a:gd name="T41" fmla="*/ 117 h 951"/>
                <a:gd name="T42" fmla="*/ 27 w 429"/>
                <a:gd name="T43" fmla="*/ 115 h 951"/>
                <a:gd name="T44" fmla="*/ 28 w 429"/>
                <a:gd name="T45" fmla="*/ 109 h 951"/>
                <a:gd name="T46" fmla="*/ 30 w 429"/>
                <a:gd name="T47" fmla="*/ 99 h 951"/>
                <a:gd name="T48" fmla="*/ 31 w 429"/>
                <a:gd name="T49" fmla="*/ 92 h 951"/>
                <a:gd name="T50" fmla="*/ 33 w 429"/>
                <a:gd name="T51" fmla="*/ 87 h 951"/>
                <a:gd name="T52" fmla="*/ 34 w 429"/>
                <a:gd name="T53" fmla="*/ 83 h 951"/>
                <a:gd name="T54" fmla="*/ 36 w 429"/>
                <a:gd name="T55" fmla="*/ 79 h 951"/>
                <a:gd name="T56" fmla="*/ 39 w 429"/>
                <a:gd name="T57" fmla="*/ 73 h 951"/>
                <a:gd name="T58" fmla="*/ 43 w 429"/>
                <a:gd name="T59" fmla="*/ 63 h 951"/>
                <a:gd name="T60" fmla="*/ 47 w 429"/>
                <a:gd name="T61" fmla="*/ 51 h 951"/>
                <a:gd name="T62" fmla="*/ 50 w 429"/>
                <a:gd name="T63" fmla="*/ 35 h 951"/>
                <a:gd name="T64" fmla="*/ 52 w 429"/>
                <a:gd name="T65" fmla="*/ 23 h 951"/>
                <a:gd name="T66" fmla="*/ 53 w 429"/>
                <a:gd name="T67" fmla="*/ 18 h 951"/>
                <a:gd name="T68" fmla="*/ 52 w 429"/>
                <a:gd name="T69" fmla="*/ 13 h 951"/>
                <a:gd name="T70" fmla="*/ 49 w 429"/>
                <a:gd name="T71" fmla="*/ 9 h 951"/>
                <a:gd name="T72" fmla="*/ 44 w 429"/>
                <a:gd name="T73" fmla="*/ 5 h 951"/>
                <a:gd name="T74" fmla="*/ 39 w 429"/>
                <a:gd name="T75" fmla="*/ 3 h 951"/>
                <a:gd name="T76" fmla="*/ 34 w 429"/>
                <a:gd name="T77" fmla="*/ 1 h 951"/>
                <a:gd name="T78" fmla="*/ 27 w 429"/>
                <a:gd name="T79" fmla="*/ 0 h 9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9" h="951">
                  <a:moveTo>
                    <a:pt x="200" y="0"/>
                  </a:moveTo>
                  <a:lnTo>
                    <a:pt x="161" y="8"/>
                  </a:lnTo>
                  <a:lnTo>
                    <a:pt x="126" y="20"/>
                  </a:lnTo>
                  <a:lnTo>
                    <a:pt x="94" y="32"/>
                  </a:lnTo>
                  <a:lnTo>
                    <a:pt x="68" y="48"/>
                  </a:lnTo>
                  <a:lnTo>
                    <a:pt x="46" y="66"/>
                  </a:lnTo>
                  <a:lnTo>
                    <a:pt x="29" y="85"/>
                  </a:lnTo>
                  <a:lnTo>
                    <a:pt x="15" y="106"/>
                  </a:lnTo>
                  <a:lnTo>
                    <a:pt x="6" y="128"/>
                  </a:lnTo>
                  <a:lnTo>
                    <a:pt x="1" y="150"/>
                  </a:lnTo>
                  <a:lnTo>
                    <a:pt x="0" y="174"/>
                  </a:lnTo>
                  <a:lnTo>
                    <a:pt x="3" y="197"/>
                  </a:lnTo>
                  <a:lnTo>
                    <a:pt x="11" y="221"/>
                  </a:lnTo>
                  <a:lnTo>
                    <a:pt x="23" y="244"/>
                  </a:lnTo>
                  <a:lnTo>
                    <a:pt x="39" y="268"/>
                  </a:lnTo>
                  <a:lnTo>
                    <a:pt x="60" y="290"/>
                  </a:lnTo>
                  <a:lnTo>
                    <a:pt x="84" y="312"/>
                  </a:lnTo>
                  <a:lnTo>
                    <a:pt x="86" y="393"/>
                  </a:lnTo>
                  <a:lnTo>
                    <a:pt x="89" y="474"/>
                  </a:lnTo>
                  <a:lnTo>
                    <a:pt x="91" y="554"/>
                  </a:lnTo>
                  <a:lnTo>
                    <a:pt x="93" y="635"/>
                  </a:lnTo>
                  <a:lnTo>
                    <a:pt x="94" y="652"/>
                  </a:lnTo>
                  <a:lnTo>
                    <a:pt x="96" y="668"/>
                  </a:lnTo>
                  <a:lnTo>
                    <a:pt x="96" y="686"/>
                  </a:lnTo>
                  <a:lnTo>
                    <a:pt x="97" y="703"/>
                  </a:lnTo>
                  <a:lnTo>
                    <a:pt x="92" y="749"/>
                  </a:lnTo>
                  <a:lnTo>
                    <a:pt x="89" y="795"/>
                  </a:lnTo>
                  <a:lnTo>
                    <a:pt x="85" y="842"/>
                  </a:lnTo>
                  <a:lnTo>
                    <a:pt x="81" y="888"/>
                  </a:lnTo>
                  <a:lnTo>
                    <a:pt x="85" y="901"/>
                  </a:lnTo>
                  <a:lnTo>
                    <a:pt x="90" y="913"/>
                  </a:lnTo>
                  <a:lnTo>
                    <a:pt x="93" y="925"/>
                  </a:lnTo>
                  <a:lnTo>
                    <a:pt x="98" y="938"/>
                  </a:lnTo>
                  <a:lnTo>
                    <a:pt x="111" y="939"/>
                  </a:lnTo>
                  <a:lnTo>
                    <a:pt x="123" y="941"/>
                  </a:lnTo>
                  <a:lnTo>
                    <a:pt x="136" y="942"/>
                  </a:lnTo>
                  <a:lnTo>
                    <a:pt x="149" y="944"/>
                  </a:lnTo>
                  <a:lnTo>
                    <a:pt x="161" y="946"/>
                  </a:lnTo>
                  <a:lnTo>
                    <a:pt x="174" y="947"/>
                  </a:lnTo>
                  <a:lnTo>
                    <a:pt x="187" y="949"/>
                  </a:lnTo>
                  <a:lnTo>
                    <a:pt x="199" y="951"/>
                  </a:lnTo>
                  <a:lnTo>
                    <a:pt x="205" y="941"/>
                  </a:lnTo>
                  <a:lnTo>
                    <a:pt x="212" y="932"/>
                  </a:lnTo>
                  <a:lnTo>
                    <a:pt x="218" y="923"/>
                  </a:lnTo>
                  <a:lnTo>
                    <a:pt x="223" y="914"/>
                  </a:lnTo>
                  <a:lnTo>
                    <a:pt x="229" y="874"/>
                  </a:lnTo>
                  <a:lnTo>
                    <a:pt x="236" y="834"/>
                  </a:lnTo>
                  <a:lnTo>
                    <a:pt x="242" y="795"/>
                  </a:lnTo>
                  <a:lnTo>
                    <a:pt x="248" y="756"/>
                  </a:lnTo>
                  <a:lnTo>
                    <a:pt x="253" y="737"/>
                  </a:lnTo>
                  <a:lnTo>
                    <a:pt x="258" y="720"/>
                  </a:lnTo>
                  <a:lnTo>
                    <a:pt x="264" y="703"/>
                  </a:lnTo>
                  <a:lnTo>
                    <a:pt x="268" y="684"/>
                  </a:lnTo>
                  <a:lnTo>
                    <a:pt x="276" y="667"/>
                  </a:lnTo>
                  <a:lnTo>
                    <a:pt x="286" y="650"/>
                  </a:lnTo>
                  <a:lnTo>
                    <a:pt x="294" y="633"/>
                  </a:lnTo>
                  <a:lnTo>
                    <a:pt x="302" y="615"/>
                  </a:lnTo>
                  <a:lnTo>
                    <a:pt x="316" y="585"/>
                  </a:lnTo>
                  <a:lnTo>
                    <a:pt x="331" y="550"/>
                  </a:lnTo>
                  <a:lnTo>
                    <a:pt x="347" y="508"/>
                  </a:lnTo>
                  <a:lnTo>
                    <a:pt x="362" y="462"/>
                  </a:lnTo>
                  <a:lnTo>
                    <a:pt x="377" y="410"/>
                  </a:lnTo>
                  <a:lnTo>
                    <a:pt x="391" y="351"/>
                  </a:lnTo>
                  <a:lnTo>
                    <a:pt x="403" y="286"/>
                  </a:lnTo>
                  <a:lnTo>
                    <a:pt x="414" y="213"/>
                  </a:lnTo>
                  <a:lnTo>
                    <a:pt x="423" y="191"/>
                  </a:lnTo>
                  <a:lnTo>
                    <a:pt x="427" y="171"/>
                  </a:lnTo>
                  <a:lnTo>
                    <a:pt x="429" y="150"/>
                  </a:lnTo>
                  <a:lnTo>
                    <a:pt x="424" y="129"/>
                  </a:lnTo>
                  <a:lnTo>
                    <a:pt x="417" y="111"/>
                  </a:lnTo>
                  <a:lnTo>
                    <a:pt x="407" y="93"/>
                  </a:lnTo>
                  <a:lnTo>
                    <a:pt x="393" y="76"/>
                  </a:lnTo>
                  <a:lnTo>
                    <a:pt x="378" y="61"/>
                  </a:lnTo>
                  <a:lnTo>
                    <a:pt x="359" y="47"/>
                  </a:lnTo>
                  <a:lnTo>
                    <a:pt x="339" y="35"/>
                  </a:lnTo>
                  <a:lnTo>
                    <a:pt x="318" y="24"/>
                  </a:lnTo>
                  <a:lnTo>
                    <a:pt x="295" y="15"/>
                  </a:lnTo>
                  <a:lnTo>
                    <a:pt x="272" y="8"/>
                  </a:lnTo>
                  <a:lnTo>
                    <a:pt x="248" y="3"/>
                  </a:lnTo>
                  <a:lnTo>
                    <a:pt x="223" y="0"/>
                  </a:lnTo>
                  <a:lnTo>
                    <a:pt x="200"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24" name="Freeform 280"/>
            <p:cNvSpPr>
              <a:spLocks noChangeAspect="1"/>
            </p:cNvSpPr>
            <p:nvPr/>
          </p:nvSpPr>
          <p:spPr bwMode="auto">
            <a:xfrm>
              <a:off x="3578" y="2243"/>
              <a:ext cx="195" cy="469"/>
            </a:xfrm>
            <a:custGeom>
              <a:avLst/>
              <a:gdLst>
                <a:gd name="T0" fmla="*/ 19 w 389"/>
                <a:gd name="T1" fmla="*/ 1 h 936"/>
                <a:gd name="T2" fmla="*/ 11 w 389"/>
                <a:gd name="T3" fmla="*/ 4 h 936"/>
                <a:gd name="T4" fmla="*/ 5 w 389"/>
                <a:gd name="T5" fmla="*/ 8 h 936"/>
                <a:gd name="T6" fmla="*/ 2 w 389"/>
                <a:gd name="T7" fmla="*/ 13 h 936"/>
                <a:gd name="T8" fmla="*/ 0 w 389"/>
                <a:gd name="T9" fmla="*/ 18 h 936"/>
                <a:gd name="T10" fmla="*/ 1 w 389"/>
                <a:gd name="T11" fmla="*/ 23 h 936"/>
                <a:gd name="T12" fmla="*/ 4 w 389"/>
                <a:gd name="T13" fmla="*/ 28 h 936"/>
                <a:gd name="T14" fmla="*/ 8 w 389"/>
                <a:gd name="T15" fmla="*/ 33 h 936"/>
                <a:gd name="T16" fmla="*/ 11 w 389"/>
                <a:gd name="T17" fmla="*/ 46 h 936"/>
                <a:gd name="T18" fmla="*/ 11 w 389"/>
                <a:gd name="T19" fmla="*/ 68 h 936"/>
                <a:gd name="T20" fmla="*/ 11 w 389"/>
                <a:gd name="T21" fmla="*/ 81 h 936"/>
                <a:gd name="T22" fmla="*/ 11 w 389"/>
                <a:gd name="T23" fmla="*/ 85 h 936"/>
                <a:gd name="T24" fmla="*/ 11 w 389"/>
                <a:gd name="T25" fmla="*/ 93 h 936"/>
                <a:gd name="T26" fmla="*/ 10 w 389"/>
                <a:gd name="T27" fmla="*/ 104 h 936"/>
                <a:gd name="T28" fmla="*/ 9 w 389"/>
                <a:gd name="T29" fmla="*/ 112 h 936"/>
                <a:gd name="T30" fmla="*/ 10 w 389"/>
                <a:gd name="T31" fmla="*/ 115 h 936"/>
                <a:gd name="T32" fmla="*/ 12 w 389"/>
                <a:gd name="T33" fmla="*/ 116 h 936"/>
                <a:gd name="T34" fmla="*/ 15 w 389"/>
                <a:gd name="T35" fmla="*/ 117 h 936"/>
                <a:gd name="T36" fmla="*/ 18 w 389"/>
                <a:gd name="T37" fmla="*/ 117 h 936"/>
                <a:gd name="T38" fmla="*/ 20 w 389"/>
                <a:gd name="T39" fmla="*/ 118 h 936"/>
                <a:gd name="T40" fmla="*/ 22 w 389"/>
                <a:gd name="T41" fmla="*/ 116 h 936"/>
                <a:gd name="T42" fmla="*/ 24 w 389"/>
                <a:gd name="T43" fmla="*/ 114 h 936"/>
                <a:gd name="T44" fmla="*/ 25 w 389"/>
                <a:gd name="T45" fmla="*/ 108 h 936"/>
                <a:gd name="T46" fmla="*/ 27 w 389"/>
                <a:gd name="T47" fmla="*/ 98 h 936"/>
                <a:gd name="T48" fmla="*/ 28 w 389"/>
                <a:gd name="T49" fmla="*/ 91 h 936"/>
                <a:gd name="T50" fmla="*/ 29 w 389"/>
                <a:gd name="T51" fmla="*/ 87 h 936"/>
                <a:gd name="T52" fmla="*/ 31 w 389"/>
                <a:gd name="T53" fmla="*/ 82 h 936"/>
                <a:gd name="T54" fmla="*/ 33 w 389"/>
                <a:gd name="T55" fmla="*/ 78 h 936"/>
                <a:gd name="T56" fmla="*/ 35 w 389"/>
                <a:gd name="T57" fmla="*/ 72 h 936"/>
                <a:gd name="T58" fmla="*/ 38 w 389"/>
                <a:gd name="T59" fmla="*/ 63 h 936"/>
                <a:gd name="T60" fmla="*/ 42 w 389"/>
                <a:gd name="T61" fmla="*/ 50 h 936"/>
                <a:gd name="T62" fmla="*/ 45 w 389"/>
                <a:gd name="T63" fmla="*/ 35 h 936"/>
                <a:gd name="T64" fmla="*/ 48 w 389"/>
                <a:gd name="T65" fmla="*/ 24 h 936"/>
                <a:gd name="T66" fmla="*/ 49 w 389"/>
                <a:gd name="T67" fmla="*/ 19 h 936"/>
                <a:gd name="T68" fmla="*/ 48 w 389"/>
                <a:gd name="T69" fmla="*/ 14 h 936"/>
                <a:gd name="T70" fmla="*/ 46 w 389"/>
                <a:gd name="T71" fmla="*/ 10 h 936"/>
                <a:gd name="T72" fmla="*/ 42 w 389"/>
                <a:gd name="T73" fmla="*/ 7 h 936"/>
                <a:gd name="T74" fmla="*/ 38 w 389"/>
                <a:gd name="T75" fmla="*/ 4 h 936"/>
                <a:gd name="T76" fmla="*/ 33 w 389"/>
                <a:gd name="T77" fmla="*/ 2 h 936"/>
                <a:gd name="T78" fmla="*/ 27 w 389"/>
                <a:gd name="T79" fmla="*/ 1 h 9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9" h="936">
                  <a:moveTo>
                    <a:pt x="191" y="0"/>
                  </a:moveTo>
                  <a:lnTo>
                    <a:pt x="152" y="8"/>
                  </a:lnTo>
                  <a:lnTo>
                    <a:pt x="117" y="17"/>
                  </a:lnTo>
                  <a:lnTo>
                    <a:pt x="87" y="30"/>
                  </a:lnTo>
                  <a:lnTo>
                    <a:pt x="61" y="45"/>
                  </a:lnTo>
                  <a:lnTo>
                    <a:pt x="40" y="61"/>
                  </a:lnTo>
                  <a:lnTo>
                    <a:pt x="24" y="79"/>
                  </a:lnTo>
                  <a:lnTo>
                    <a:pt x="11" y="99"/>
                  </a:lnTo>
                  <a:lnTo>
                    <a:pt x="3" y="118"/>
                  </a:lnTo>
                  <a:lnTo>
                    <a:pt x="0" y="139"/>
                  </a:lnTo>
                  <a:lnTo>
                    <a:pt x="0" y="161"/>
                  </a:lnTo>
                  <a:lnTo>
                    <a:pt x="4" y="182"/>
                  </a:lnTo>
                  <a:lnTo>
                    <a:pt x="13" y="202"/>
                  </a:lnTo>
                  <a:lnTo>
                    <a:pt x="25" y="223"/>
                  </a:lnTo>
                  <a:lnTo>
                    <a:pt x="42" y="243"/>
                  </a:lnTo>
                  <a:lnTo>
                    <a:pt x="62" y="261"/>
                  </a:lnTo>
                  <a:lnTo>
                    <a:pt x="86" y="278"/>
                  </a:lnTo>
                  <a:lnTo>
                    <a:pt x="85" y="366"/>
                  </a:lnTo>
                  <a:lnTo>
                    <a:pt x="85" y="452"/>
                  </a:lnTo>
                  <a:lnTo>
                    <a:pt x="85" y="539"/>
                  </a:lnTo>
                  <a:lnTo>
                    <a:pt x="84" y="626"/>
                  </a:lnTo>
                  <a:lnTo>
                    <a:pt x="84" y="643"/>
                  </a:lnTo>
                  <a:lnTo>
                    <a:pt x="85" y="660"/>
                  </a:lnTo>
                  <a:lnTo>
                    <a:pt x="85" y="676"/>
                  </a:lnTo>
                  <a:lnTo>
                    <a:pt x="85" y="693"/>
                  </a:lnTo>
                  <a:lnTo>
                    <a:pt x="82" y="739"/>
                  </a:lnTo>
                  <a:lnTo>
                    <a:pt x="77" y="784"/>
                  </a:lnTo>
                  <a:lnTo>
                    <a:pt x="74" y="830"/>
                  </a:lnTo>
                  <a:lnTo>
                    <a:pt x="69" y="876"/>
                  </a:lnTo>
                  <a:lnTo>
                    <a:pt x="72" y="888"/>
                  </a:lnTo>
                  <a:lnTo>
                    <a:pt x="76" y="901"/>
                  </a:lnTo>
                  <a:lnTo>
                    <a:pt x="79" y="912"/>
                  </a:lnTo>
                  <a:lnTo>
                    <a:pt x="83" y="925"/>
                  </a:lnTo>
                  <a:lnTo>
                    <a:pt x="93" y="926"/>
                  </a:lnTo>
                  <a:lnTo>
                    <a:pt x="105" y="928"/>
                  </a:lnTo>
                  <a:lnTo>
                    <a:pt x="115" y="929"/>
                  </a:lnTo>
                  <a:lnTo>
                    <a:pt x="127" y="931"/>
                  </a:lnTo>
                  <a:lnTo>
                    <a:pt x="138" y="933"/>
                  </a:lnTo>
                  <a:lnTo>
                    <a:pt x="148" y="934"/>
                  </a:lnTo>
                  <a:lnTo>
                    <a:pt x="160" y="935"/>
                  </a:lnTo>
                  <a:lnTo>
                    <a:pt x="170" y="936"/>
                  </a:lnTo>
                  <a:lnTo>
                    <a:pt x="176" y="927"/>
                  </a:lnTo>
                  <a:lnTo>
                    <a:pt x="182" y="918"/>
                  </a:lnTo>
                  <a:lnTo>
                    <a:pt x="186" y="909"/>
                  </a:lnTo>
                  <a:lnTo>
                    <a:pt x="192" y="900"/>
                  </a:lnTo>
                  <a:lnTo>
                    <a:pt x="198" y="860"/>
                  </a:lnTo>
                  <a:lnTo>
                    <a:pt x="204" y="821"/>
                  </a:lnTo>
                  <a:lnTo>
                    <a:pt x="210" y="782"/>
                  </a:lnTo>
                  <a:lnTo>
                    <a:pt x="215" y="743"/>
                  </a:lnTo>
                  <a:lnTo>
                    <a:pt x="220" y="726"/>
                  </a:lnTo>
                  <a:lnTo>
                    <a:pt x="226" y="707"/>
                  </a:lnTo>
                  <a:lnTo>
                    <a:pt x="230" y="690"/>
                  </a:lnTo>
                  <a:lnTo>
                    <a:pt x="235" y="673"/>
                  </a:lnTo>
                  <a:lnTo>
                    <a:pt x="242" y="655"/>
                  </a:lnTo>
                  <a:lnTo>
                    <a:pt x="250" y="637"/>
                  </a:lnTo>
                  <a:lnTo>
                    <a:pt x="257" y="620"/>
                  </a:lnTo>
                  <a:lnTo>
                    <a:pt x="264" y="602"/>
                  </a:lnTo>
                  <a:lnTo>
                    <a:pt x="276" y="572"/>
                  </a:lnTo>
                  <a:lnTo>
                    <a:pt x="289" y="537"/>
                  </a:lnTo>
                  <a:lnTo>
                    <a:pt x="302" y="496"/>
                  </a:lnTo>
                  <a:lnTo>
                    <a:pt x="316" y="451"/>
                  </a:lnTo>
                  <a:lnTo>
                    <a:pt x="329" y="399"/>
                  </a:lnTo>
                  <a:lnTo>
                    <a:pt x="343" y="342"/>
                  </a:lnTo>
                  <a:lnTo>
                    <a:pt x="356" y="276"/>
                  </a:lnTo>
                  <a:lnTo>
                    <a:pt x="367" y="205"/>
                  </a:lnTo>
                  <a:lnTo>
                    <a:pt x="379" y="185"/>
                  </a:lnTo>
                  <a:lnTo>
                    <a:pt x="387" y="167"/>
                  </a:lnTo>
                  <a:lnTo>
                    <a:pt x="389" y="147"/>
                  </a:lnTo>
                  <a:lnTo>
                    <a:pt x="388" y="129"/>
                  </a:lnTo>
                  <a:lnTo>
                    <a:pt x="383" y="111"/>
                  </a:lnTo>
                  <a:lnTo>
                    <a:pt x="375" y="94"/>
                  </a:lnTo>
                  <a:lnTo>
                    <a:pt x="365" y="78"/>
                  </a:lnTo>
                  <a:lnTo>
                    <a:pt x="351" y="63"/>
                  </a:lnTo>
                  <a:lnTo>
                    <a:pt x="335" y="49"/>
                  </a:lnTo>
                  <a:lnTo>
                    <a:pt x="318" y="37"/>
                  </a:lnTo>
                  <a:lnTo>
                    <a:pt x="299" y="25"/>
                  </a:lnTo>
                  <a:lnTo>
                    <a:pt x="279" y="16"/>
                  </a:lnTo>
                  <a:lnTo>
                    <a:pt x="257" y="9"/>
                  </a:lnTo>
                  <a:lnTo>
                    <a:pt x="235" y="3"/>
                  </a:lnTo>
                  <a:lnTo>
                    <a:pt x="213" y="1"/>
                  </a:lnTo>
                  <a:lnTo>
                    <a:pt x="191"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25" name="Freeform 281"/>
            <p:cNvSpPr>
              <a:spLocks noChangeAspect="1"/>
            </p:cNvSpPr>
            <p:nvPr/>
          </p:nvSpPr>
          <p:spPr bwMode="auto">
            <a:xfrm>
              <a:off x="3588" y="2250"/>
              <a:ext cx="177" cy="461"/>
            </a:xfrm>
            <a:custGeom>
              <a:avLst/>
              <a:gdLst>
                <a:gd name="T0" fmla="*/ 18 w 352"/>
                <a:gd name="T1" fmla="*/ 0 h 923"/>
                <a:gd name="T2" fmla="*/ 10 w 352"/>
                <a:gd name="T3" fmla="*/ 3 h 923"/>
                <a:gd name="T4" fmla="*/ 5 w 352"/>
                <a:gd name="T5" fmla="*/ 7 h 923"/>
                <a:gd name="T6" fmla="*/ 2 w 352"/>
                <a:gd name="T7" fmla="*/ 11 h 923"/>
                <a:gd name="T8" fmla="*/ 0 w 352"/>
                <a:gd name="T9" fmla="*/ 16 h 923"/>
                <a:gd name="T10" fmla="*/ 1 w 352"/>
                <a:gd name="T11" fmla="*/ 20 h 923"/>
                <a:gd name="T12" fmla="*/ 4 w 352"/>
                <a:gd name="T13" fmla="*/ 25 h 923"/>
                <a:gd name="T14" fmla="*/ 9 w 352"/>
                <a:gd name="T15" fmla="*/ 29 h 923"/>
                <a:gd name="T16" fmla="*/ 11 w 352"/>
                <a:gd name="T17" fmla="*/ 42 h 923"/>
                <a:gd name="T18" fmla="*/ 10 w 352"/>
                <a:gd name="T19" fmla="*/ 65 h 923"/>
                <a:gd name="T20" fmla="*/ 10 w 352"/>
                <a:gd name="T21" fmla="*/ 79 h 923"/>
                <a:gd name="T22" fmla="*/ 10 w 352"/>
                <a:gd name="T23" fmla="*/ 83 h 923"/>
                <a:gd name="T24" fmla="*/ 9 w 352"/>
                <a:gd name="T25" fmla="*/ 91 h 923"/>
                <a:gd name="T26" fmla="*/ 8 w 352"/>
                <a:gd name="T27" fmla="*/ 102 h 923"/>
                <a:gd name="T28" fmla="*/ 8 w 352"/>
                <a:gd name="T29" fmla="*/ 109 h 923"/>
                <a:gd name="T30" fmla="*/ 9 w 352"/>
                <a:gd name="T31" fmla="*/ 112 h 923"/>
                <a:gd name="T32" fmla="*/ 10 w 352"/>
                <a:gd name="T33" fmla="*/ 114 h 923"/>
                <a:gd name="T34" fmla="*/ 12 w 352"/>
                <a:gd name="T35" fmla="*/ 114 h 923"/>
                <a:gd name="T36" fmla="*/ 15 w 352"/>
                <a:gd name="T37" fmla="*/ 115 h 923"/>
                <a:gd name="T38" fmla="*/ 17 w 352"/>
                <a:gd name="T39" fmla="*/ 115 h 923"/>
                <a:gd name="T40" fmla="*/ 19 w 352"/>
                <a:gd name="T41" fmla="*/ 114 h 923"/>
                <a:gd name="T42" fmla="*/ 20 w 352"/>
                <a:gd name="T43" fmla="*/ 112 h 923"/>
                <a:gd name="T44" fmla="*/ 21 w 352"/>
                <a:gd name="T45" fmla="*/ 105 h 923"/>
                <a:gd name="T46" fmla="*/ 23 w 352"/>
                <a:gd name="T47" fmla="*/ 96 h 923"/>
                <a:gd name="T48" fmla="*/ 24 w 352"/>
                <a:gd name="T49" fmla="*/ 89 h 923"/>
                <a:gd name="T50" fmla="*/ 25 w 352"/>
                <a:gd name="T51" fmla="*/ 84 h 923"/>
                <a:gd name="T52" fmla="*/ 27 w 352"/>
                <a:gd name="T53" fmla="*/ 80 h 923"/>
                <a:gd name="T54" fmla="*/ 28 w 352"/>
                <a:gd name="T55" fmla="*/ 76 h 923"/>
                <a:gd name="T56" fmla="*/ 30 w 352"/>
                <a:gd name="T57" fmla="*/ 70 h 923"/>
                <a:gd name="T58" fmla="*/ 33 w 352"/>
                <a:gd name="T59" fmla="*/ 60 h 923"/>
                <a:gd name="T60" fmla="*/ 36 w 352"/>
                <a:gd name="T61" fmla="*/ 48 h 923"/>
                <a:gd name="T62" fmla="*/ 39 w 352"/>
                <a:gd name="T63" fmla="*/ 33 h 923"/>
                <a:gd name="T64" fmla="*/ 43 w 352"/>
                <a:gd name="T65" fmla="*/ 22 h 923"/>
                <a:gd name="T66" fmla="*/ 45 w 352"/>
                <a:gd name="T67" fmla="*/ 18 h 923"/>
                <a:gd name="T68" fmla="*/ 45 w 352"/>
                <a:gd name="T69" fmla="*/ 14 h 923"/>
                <a:gd name="T70" fmla="*/ 43 w 352"/>
                <a:gd name="T71" fmla="*/ 10 h 923"/>
                <a:gd name="T72" fmla="*/ 40 w 352"/>
                <a:gd name="T73" fmla="*/ 6 h 923"/>
                <a:gd name="T74" fmla="*/ 36 w 352"/>
                <a:gd name="T75" fmla="*/ 3 h 923"/>
                <a:gd name="T76" fmla="*/ 31 w 352"/>
                <a:gd name="T77" fmla="*/ 1 h 923"/>
                <a:gd name="T78" fmla="*/ 26 w 352"/>
                <a:gd name="T79" fmla="*/ 0 h 9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2" h="923">
                  <a:moveTo>
                    <a:pt x="183" y="0"/>
                  </a:moveTo>
                  <a:lnTo>
                    <a:pt x="144" y="7"/>
                  </a:lnTo>
                  <a:lnTo>
                    <a:pt x="109" y="16"/>
                  </a:lnTo>
                  <a:lnTo>
                    <a:pt x="80" y="28"/>
                  </a:lnTo>
                  <a:lnTo>
                    <a:pt x="55" y="42"/>
                  </a:lnTo>
                  <a:lnTo>
                    <a:pt x="35" y="58"/>
                  </a:lnTo>
                  <a:lnTo>
                    <a:pt x="20" y="74"/>
                  </a:lnTo>
                  <a:lnTo>
                    <a:pt x="9" y="93"/>
                  </a:lnTo>
                  <a:lnTo>
                    <a:pt x="2" y="111"/>
                  </a:lnTo>
                  <a:lnTo>
                    <a:pt x="0" y="129"/>
                  </a:lnTo>
                  <a:lnTo>
                    <a:pt x="1" y="149"/>
                  </a:lnTo>
                  <a:lnTo>
                    <a:pt x="7" y="167"/>
                  </a:lnTo>
                  <a:lnTo>
                    <a:pt x="16" y="186"/>
                  </a:lnTo>
                  <a:lnTo>
                    <a:pt x="28" y="203"/>
                  </a:lnTo>
                  <a:lnTo>
                    <a:pt x="45" y="219"/>
                  </a:lnTo>
                  <a:lnTo>
                    <a:pt x="65" y="233"/>
                  </a:lnTo>
                  <a:lnTo>
                    <a:pt x="88" y="246"/>
                  </a:lnTo>
                  <a:lnTo>
                    <a:pt x="85" y="339"/>
                  </a:lnTo>
                  <a:lnTo>
                    <a:pt x="81" y="432"/>
                  </a:lnTo>
                  <a:lnTo>
                    <a:pt x="78" y="526"/>
                  </a:lnTo>
                  <a:lnTo>
                    <a:pt x="76" y="618"/>
                  </a:lnTo>
                  <a:lnTo>
                    <a:pt x="76" y="634"/>
                  </a:lnTo>
                  <a:lnTo>
                    <a:pt x="76" y="650"/>
                  </a:lnTo>
                  <a:lnTo>
                    <a:pt x="76" y="667"/>
                  </a:lnTo>
                  <a:lnTo>
                    <a:pt x="76" y="684"/>
                  </a:lnTo>
                  <a:lnTo>
                    <a:pt x="71" y="730"/>
                  </a:lnTo>
                  <a:lnTo>
                    <a:pt x="66" y="775"/>
                  </a:lnTo>
                  <a:lnTo>
                    <a:pt x="62" y="821"/>
                  </a:lnTo>
                  <a:lnTo>
                    <a:pt x="57" y="867"/>
                  </a:lnTo>
                  <a:lnTo>
                    <a:pt x="61" y="878"/>
                  </a:lnTo>
                  <a:lnTo>
                    <a:pt x="63" y="890"/>
                  </a:lnTo>
                  <a:lnTo>
                    <a:pt x="66" y="902"/>
                  </a:lnTo>
                  <a:lnTo>
                    <a:pt x="69" y="914"/>
                  </a:lnTo>
                  <a:lnTo>
                    <a:pt x="78" y="915"/>
                  </a:lnTo>
                  <a:lnTo>
                    <a:pt x="87" y="916"/>
                  </a:lnTo>
                  <a:lnTo>
                    <a:pt x="96" y="917"/>
                  </a:lnTo>
                  <a:lnTo>
                    <a:pt x="106" y="919"/>
                  </a:lnTo>
                  <a:lnTo>
                    <a:pt x="115" y="920"/>
                  </a:lnTo>
                  <a:lnTo>
                    <a:pt x="124" y="921"/>
                  </a:lnTo>
                  <a:lnTo>
                    <a:pt x="133" y="922"/>
                  </a:lnTo>
                  <a:lnTo>
                    <a:pt x="142" y="923"/>
                  </a:lnTo>
                  <a:lnTo>
                    <a:pt x="147" y="914"/>
                  </a:lnTo>
                  <a:lnTo>
                    <a:pt x="152" y="905"/>
                  </a:lnTo>
                  <a:lnTo>
                    <a:pt x="156" y="896"/>
                  </a:lnTo>
                  <a:lnTo>
                    <a:pt x="161" y="886"/>
                  </a:lnTo>
                  <a:lnTo>
                    <a:pt x="167" y="847"/>
                  </a:lnTo>
                  <a:lnTo>
                    <a:pt x="172" y="808"/>
                  </a:lnTo>
                  <a:lnTo>
                    <a:pt x="178" y="770"/>
                  </a:lnTo>
                  <a:lnTo>
                    <a:pt x="184" y="731"/>
                  </a:lnTo>
                  <a:lnTo>
                    <a:pt x="189" y="714"/>
                  </a:lnTo>
                  <a:lnTo>
                    <a:pt x="193" y="695"/>
                  </a:lnTo>
                  <a:lnTo>
                    <a:pt x="197" y="678"/>
                  </a:lnTo>
                  <a:lnTo>
                    <a:pt x="201" y="661"/>
                  </a:lnTo>
                  <a:lnTo>
                    <a:pt x="208" y="643"/>
                  </a:lnTo>
                  <a:lnTo>
                    <a:pt x="215" y="626"/>
                  </a:lnTo>
                  <a:lnTo>
                    <a:pt x="221" y="609"/>
                  </a:lnTo>
                  <a:lnTo>
                    <a:pt x="228" y="591"/>
                  </a:lnTo>
                  <a:lnTo>
                    <a:pt x="238" y="561"/>
                  </a:lnTo>
                  <a:lnTo>
                    <a:pt x="248" y="526"/>
                  </a:lnTo>
                  <a:lnTo>
                    <a:pt x="259" y="487"/>
                  </a:lnTo>
                  <a:lnTo>
                    <a:pt x="271" y="440"/>
                  </a:lnTo>
                  <a:lnTo>
                    <a:pt x="283" y="390"/>
                  </a:lnTo>
                  <a:lnTo>
                    <a:pt x="296" y="332"/>
                  </a:lnTo>
                  <a:lnTo>
                    <a:pt x="308" y="268"/>
                  </a:lnTo>
                  <a:lnTo>
                    <a:pt x="321" y="196"/>
                  </a:lnTo>
                  <a:lnTo>
                    <a:pt x="336" y="180"/>
                  </a:lnTo>
                  <a:lnTo>
                    <a:pt x="345" y="163"/>
                  </a:lnTo>
                  <a:lnTo>
                    <a:pt x="351" y="146"/>
                  </a:lnTo>
                  <a:lnTo>
                    <a:pt x="352" y="128"/>
                  </a:lnTo>
                  <a:lnTo>
                    <a:pt x="350" y="112"/>
                  </a:lnTo>
                  <a:lnTo>
                    <a:pt x="345" y="96"/>
                  </a:lnTo>
                  <a:lnTo>
                    <a:pt x="337" y="80"/>
                  </a:lnTo>
                  <a:lnTo>
                    <a:pt x="326" y="65"/>
                  </a:lnTo>
                  <a:lnTo>
                    <a:pt x="313" y="51"/>
                  </a:lnTo>
                  <a:lnTo>
                    <a:pt x="297" y="38"/>
                  </a:lnTo>
                  <a:lnTo>
                    <a:pt x="281" y="28"/>
                  </a:lnTo>
                  <a:lnTo>
                    <a:pt x="262" y="18"/>
                  </a:lnTo>
                  <a:lnTo>
                    <a:pt x="243" y="11"/>
                  </a:lnTo>
                  <a:lnTo>
                    <a:pt x="223" y="5"/>
                  </a:lnTo>
                  <a:lnTo>
                    <a:pt x="204" y="1"/>
                  </a:lnTo>
                  <a:lnTo>
                    <a:pt x="183"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26" name="Freeform 282"/>
            <p:cNvSpPr>
              <a:spLocks noChangeAspect="1"/>
            </p:cNvSpPr>
            <p:nvPr/>
          </p:nvSpPr>
          <p:spPr bwMode="auto">
            <a:xfrm>
              <a:off x="3599" y="2255"/>
              <a:ext cx="159" cy="456"/>
            </a:xfrm>
            <a:custGeom>
              <a:avLst/>
              <a:gdLst>
                <a:gd name="T0" fmla="*/ 17 w 319"/>
                <a:gd name="T1" fmla="*/ 1 h 910"/>
                <a:gd name="T2" fmla="*/ 9 w 319"/>
                <a:gd name="T3" fmla="*/ 4 h 910"/>
                <a:gd name="T4" fmla="*/ 3 w 319"/>
                <a:gd name="T5" fmla="*/ 7 h 910"/>
                <a:gd name="T6" fmla="*/ 0 w 319"/>
                <a:gd name="T7" fmla="*/ 11 h 910"/>
                <a:gd name="T8" fmla="*/ 0 w 319"/>
                <a:gd name="T9" fmla="*/ 15 h 910"/>
                <a:gd name="T10" fmla="*/ 1 w 319"/>
                <a:gd name="T11" fmla="*/ 20 h 910"/>
                <a:gd name="T12" fmla="*/ 4 w 319"/>
                <a:gd name="T13" fmla="*/ 23 h 910"/>
                <a:gd name="T14" fmla="*/ 8 w 319"/>
                <a:gd name="T15" fmla="*/ 26 h 910"/>
                <a:gd name="T16" fmla="*/ 10 w 319"/>
                <a:gd name="T17" fmla="*/ 40 h 910"/>
                <a:gd name="T18" fmla="*/ 9 w 319"/>
                <a:gd name="T19" fmla="*/ 64 h 910"/>
                <a:gd name="T20" fmla="*/ 8 w 319"/>
                <a:gd name="T21" fmla="*/ 79 h 910"/>
                <a:gd name="T22" fmla="*/ 8 w 319"/>
                <a:gd name="T23" fmla="*/ 83 h 910"/>
                <a:gd name="T24" fmla="*/ 7 w 319"/>
                <a:gd name="T25" fmla="*/ 91 h 910"/>
                <a:gd name="T26" fmla="*/ 6 w 319"/>
                <a:gd name="T27" fmla="*/ 102 h 910"/>
                <a:gd name="T28" fmla="*/ 6 w 319"/>
                <a:gd name="T29" fmla="*/ 109 h 910"/>
                <a:gd name="T30" fmla="*/ 6 w 319"/>
                <a:gd name="T31" fmla="*/ 112 h 910"/>
                <a:gd name="T32" fmla="*/ 7 w 319"/>
                <a:gd name="T33" fmla="*/ 114 h 910"/>
                <a:gd name="T34" fmla="*/ 9 w 319"/>
                <a:gd name="T35" fmla="*/ 114 h 910"/>
                <a:gd name="T36" fmla="*/ 11 w 319"/>
                <a:gd name="T37" fmla="*/ 114 h 910"/>
                <a:gd name="T38" fmla="*/ 13 w 319"/>
                <a:gd name="T39" fmla="*/ 114 h 910"/>
                <a:gd name="T40" fmla="*/ 14 w 319"/>
                <a:gd name="T41" fmla="*/ 113 h 910"/>
                <a:gd name="T42" fmla="*/ 15 w 319"/>
                <a:gd name="T43" fmla="*/ 111 h 910"/>
                <a:gd name="T44" fmla="*/ 17 w 319"/>
                <a:gd name="T45" fmla="*/ 105 h 910"/>
                <a:gd name="T46" fmla="*/ 18 w 319"/>
                <a:gd name="T47" fmla="*/ 95 h 910"/>
                <a:gd name="T48" fmla="*/ 19 w 319"/>
                <a:gd name="T49" fmla="*/ 88 h 910"/>
                <a:gd name="T50" fmla="*/ 20 w 319"/>
                <a:gd name="T51" fmla="*/ 84 h 910"/>
                <a:gd name="T52" fmla="*/ 21 w 319"/>
                <a:gd name="T53" fmla="*/ 80 h 910"/>
                <a:gd name="T54" fmla="*/ 23 w 319"/>
                <a:gd name="T55" fmla="*/ 75 h 910"/>
                <a:gd name="T56" fmla="*/ 25 w 319"/>
                <a:gd name="T57" fmla="*/ 69 h 910"/>
                <a:gd name="T58" fmla="*/ 27 w 319"/>
                <a:gd name="T59" fmla="*/ 60 h 910"/>
                <a:gd name="T60" fmla="*/ 29 w 319"/>
                <a:gd name="T61" fmla="*/ 48 h 910"/>
                <a:gd name="T62" fmla="*/ 32 w 319"/>
                <a:gd name="T63" fmla="*/ 33 h 910"/>
                <a:gd name="T64" fmla="*/ 36 w 319"/>
                <a:gd name="T65" fmla="*/ 22 h 910"/>
                <a:gd name="T66" fmla="*/ 39 w 319"/>
                <a:gd name="T67" fmla="*/ 18 h 910"/>
                <a:gd name="T68" fmla="*/ 39 w 319"/>
                <a:gd name="T69" fmla="*/ 15 h 910"/>
                <a:gd name="T70" fmla="*/ 38 w 319"/>
                <a:gd name="T71" fmla="*/ 11 h 910"/>
                <a:gd name="T72" fmla="*/ 36 w 319"/>
                <a:gd name="T73" fmla="*/ 7 h 910"/>
                <a:gd name="T74" fmla="*/ 32 w 319"/>
                <a:gd name="T75" fmla="*/ 4 h 910"/>
                <a:gd name="T76" fmla="*/ 28 w 319"/>
                <a:gd name="T77" fmla="*/ 2 h 910"/>
                <a:gd name="T78" fmla="*/ 24 w 319"/>
                <a:gd name="T79" fmla="*/ 1 h 9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910">
                  <a:moveTo>
                    <a:pt x="175" y="0"/>
                  </a:moveTo>
                  <a:lnTo>
                    <a:pt x="136" y="6"/>
                  </a:lnTo>
                  <a:lnTo>
                    <a:pt x="103" y="15"/>
                  </a:lnTo>
                  <a:lnTo>
                    <a:pt x="74" y="26"/>
                  </a:lnTo>
                  <a:lnTo>
                    <a:pt x="50" y="39"/>
                  </a:lnTo>
                  <a:lnTo>
                    <a:pt x="31" y="53"/>
                  </a:lnTo>
                  <a:lnTo>
                    <a:pt x="18" y="69"/>
                  </a:lnTo>
                  <a:lnTo>
                    <a:pt x="7" y="85"/>
                  </a:lnTo>
                  <a:lnTo>
                    <a:pt x="1" y="102"/>
                  </a:lnTo>
                  <a:lnTo>
                    <a:pt x="0" y="120"/>
                  </a:lnTo>
                  <a:lnTo>
                    <a:pt x="3" y="137"/>
                  </a:lnTo>
                  <a:lnTo>
                    <a:pt x="10" y="153"/>
                  </a:lnTo>
                  <a:lnTo>
                    <a:pt x="19" y="169"/>
                  </a:lnTo>
                  <a:lnTo>
                    <a:pt x="33" y="183"/>
                  </a:lnTo>
                  <a:lnTo>
                    <a:pt x="50" y="196"/>
                  </a:lnTo>
                  <a:lnTo>
                    <a:pt x="69" y="206"/>
                  </a:lnTo>
                  <a:lnTo>
                    <a:pt x="92" y="214"/>
                  </a:lnTo>
                  <a:lnTo>
                    <a:pt x="87" y="313"/>
                  </a:lnTo>
                  <a:lnTo>
                    <a:pt x="80" y="412"/>
                  </a:lnTo>
                  <a:lnTo>
                    <a:pt x="73" y="511"/>
                  </a:lnTo>
                  <a:lnTo>
                    <a:pt x="67" y="611"/>
                  </a:lnTo>
                  <a:lnTo>
                    <a:pt x="67" y="627"/>
                  </a:lnTo>
                  <a:lnTo>
                    <a:pt x="67" y="643"/>
                  </a:lnTo>
                  <a:lnTo>
                    <a:pt x="66" y="659"/>
                  </a:lnTo>
                  <a:lnTo>
                    <a:pt x="66" y="675"/>
                  </a:lnTo>
                  <a:lnTo>
                    <a:pt x="61" y="720"/>
                  </a:lnTo>
                  <a:lnTo>
                    <a:pt x="57" y="765"/>
                  </a:lnTo>
                  <a:lnTo>
                    <a:pt x="52" y="811"/>
                  </a:lnTo>
                  <a:lnTo>
                    <a:pt x="48" y="856"/>
                  </a:lnTo>
                  <a:lnTo>
                    <a:pt x="50" y="867"/>
                  </a:lnTo>
                  <a:lnTo>
                    <a:pt x="52" y="879"/>
                  </a:lnTo>
                  <a:lnTo>
                    <a:pt x="53" y="892"/>
                  </a:lnTo>
                  <a:lnTo>
                    <a:pt x="56" y="903"/>
                  </a:lnTo>
                  <a:lnTo>
                    <a:pt x="63" y="904"/>
                  </a:lnTo>
                  <a:lnTo>
                    <a:pt x="71" y="904"/>
                  </a:lnTo>
                  <a:lnTo>
                    <a:pt x="78" y="905"/>
                  </a:lnTo>
                  <a:lnTo>
                    <a:pt x="86" y="907"/>
                  </a:lnTo>
                  <a:lnTo>
                    <a:pt x="92" y="908"/>
                  </a:lnTo>
                  <a:lnTo>
                    <a:pt x="101" y="908"/>
                  </a:lnTo>
                  <a:lnTo>
                    <a:pt x="107" y="909"/>
                  </a:lnTo>
                  <a:lnTo>
                    <a:pt x="116" y="910"/>
                  </a:lnTo>
                  <a:lnTo>
                    <a:pt x="119" y="901"/>
                  </a:lnTo>
                  <a:lnTo>
                    <a:pt x="124" y="892"/>
                  </a:lnTo>
                  <a:lnTo>
                    <a:pt x="127" y="882"/>
                  </a:lnTo>
                  <a:lnTo>
                    <a:pt x="132" y="873"/>
                  </a:lnTo>
                  <a:lnTo>
                    <a:pt x="137" y="834"/>
                  </a:lnTo>
                  <a:lnTo>
                    <a:pt x="143" y="796"/>
                  </a:lnTo>
                  <a:lnTo>
                    <a:pt x="148" y="758"/>
                  </a:lnTo>
                  <a:lnTo>
                    <a:pt x="154" y="719"/>
                  </a:lnTo>
                  <a:lnTo>
                    <a:pt x="158" y="702"/>
                  </a:lnTo>
                  <a:lnTo>
                    <a:pt x="162" y="684"/>
                  </a:lnTo>
                  <a:lnTo>
                    <a:pt x="165" y="667"/>
                  </a:lnTo>
                  <a:lnTo>
                    <a:pt x="170" y="650"/>
                  </a:lnTo>
                  <a:lnTo>
                    <a:pt x="175" y="632"/>
                  </a:lnTo>
                  <a:lnTo>
                    <a:pt x="181" y="615"/>
                  </a:lnTo>
                  <a:lnTo>
                    <a:pt x="187" y="598"/>
                  </a:lnTo>
                  <a:lnTo>
                    <a:pt x="193" y="581"/>
                  </a:lnTo>
                  <a:lnTo>
                    <a:pt x="201" y="551"/>
                  </a:lnTo>
                  <a:lnTo>
                    <a:pt x="209" y="516"/>
                  </a:lnTo>
                  <a:lnTo>
                    <a:pt x="218" y="476"/>
                  </a:lnTo>
                  <a:lnTo>
                    <a:pt x="227" y="431"/>
                  </a:lnTo>
                  <a:lnTo>
                    <a:pt x="238" y="380"/>
                  </a:lnTo>
                  <a:lnTo>
                    <a:pt x="250" y="324"/>
                  </a:lnTo>
                  <a:lnTo>
                    <a:pt x="263" y="259"/>
                  </a:lnTo>
                  <a:lnTo>
                    <a:pt x="277" y="189"/>
                  </a:lnTo>
                  <a:lnTo>
                    <a:pt x="294" y="175"/>
                  </a:lnTo>
                  <a:lnTo>
                    <a:pt x="307" y="160"/>
                  </a:lnTo>
                  <a:lnTo>
                    <a:pt x="315" y="144"/>
                  </a:lnTo>
                  <a:lnTo>
                    <a:pt x="318" y="129"/>
                  </a:lnTo>
                  <a:lnTo>
                    <a:pt x="319" y="113"/>
                  </a:lnTo>
                  <a:lnTo>
                    <a:pt x="316" y="98"/>
                  </a:lnTo>
                  <a:lnTo>
                    <a:pt x="310" y="82"/>
                  </a:lnTo>
                  <a:lnTo>
                    <a:pt x="302" y="68"/>
                  </a:lnTo>
                  <a:lnTo>
                    <a:pt x="291" y="54"/>
                  </a:lnTo>
                  <a:lnTo>
                    <a:pt x="278" y="41"/>
                  </a:lnTo>
                  <a:lnTo>
                    <a:pt x="263" y="30"/>
                  </a:lnTo>
                  <a:lnTo>
                    <a:pt x="247" y="19"/>
                  </a:lnTo>
                  <a:lnTo>
                    <a:pt x="230" y="11"/>
                  </a:lnTo>
                  <a:lnTo>
                    <a:pt x="212" y="6"/>
                  </a:lnTo>
                  <a:lnTo>
                    <a:pt x="194" y="1"/>
                  </a:lnTo>
                  <a:lnTo>
                    <a:pt x="175"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27" name="Freeform 283"/>
            <p:cNvSpPr>
              <a:spLocks noChangeAspect="1"/>
            </p:cNvSpPr>
            <p:nvPr/>
          </p:nvSpPr>
          <p:spPr bwMode="auto">
            <a:xfrm>
              <a:off x="3609" y="2262"/>
              <a:ext cx="143" cy="448"/>
            </a:xfrm>
            <a:custGeom>
              <a:avLst/>
              <a:gdLst>
                <a:gd name="T0" fmla="*/ 21 w 286"/>
                <a:gd name="T1" fmla="*/ 0 h 896"/>
                <a:gd name="T2" fmla="*/ 16 w 286"/>
                <a:gd name="T3" fmla="*/ 1 h 896"/>
                <a:gd name="T4" fmla="*/ 12 w 286"/>
                <a:gd name="T5" fmla="*/ 2 h 896"/>
                <a:gd name="T6" fmla="*/ 9 w 286"/>
                <a:gd name="T7" fmla="*/ 3 h 896"/>
                <a:gd name="T8" fmla="*/ 6 w 286"/>
                <a:gd name="T9" fmla="*/ 5 h 896"/>
                <a:gd name="T10" fmla="*/ 4 w 286"/>
                <a:gd name="T11" fmla="*/ 7 h 896"/>
                <a:gd name="T12" fmla="*/ 2 w 286"/>
                <a:gd name="T13" fmla="*/ 8 h 896"/>
                <a:gd name="T14" fmla="*/ 1 w 286"/>
                <a:gd name="T15" fmla="*/ 10 h 896"/>
                <a:gd name="T16" fmla="*/ 0 w 286"/>
                <a:gd name="T17" fmla="*/ 12 h 896"/>
                <a:gd name="T18" fmla="*/ 0 w 286"/>
                <a:gd name="T19" fmla="*/ 14 h 896"/>
                <a:gd name="T20" fmla="*/ 1 w 286"/>
                <a:gd name="T21" fmla="*/ 16 h 896"/>
                <a:gd name="T22" fmla="*/ 2 w 286"/>
                <a:gd name="T23" fmla="*/ 18 h 896"/>
                <a:gd name="T24" fmla="*/ 3 w 286"/>
                <a:gd name="T25" fmla="*/ 19 h 896"/>
                <a:gd name="T26" fmla="*/ 5 w 286"/>
                <a:gd name="T27" fmla="*/ 21 h 896"/>
                <a:gd name="T28" fmla="*/ 7 w 286"/>
                <a:gd name="T29" fmla="*/ 22 h 896"/>
                <a:gd name="T30" fmla="*/ 10 w 286"/>
                <a:gd name="T31" fmla="*/ 23 h 896"/>
                <a:gd name="T32" fmla="*/ 12 w 286"/>
                <a:gd name="T33" fmla="*/ 23 h 896"/>
                <a:gd name="T34" fmla="*/ 8 w 286"/>
                <a:gd name="T35" fmla="*/ 76 h 896"/>
                <a:gd name="T36" fmla="*/ 7 w 286"/>
                <a:gd name="T37" fmla="*/ 84 h 896"/>
                <a:gd name="T38" fmla="*/ 5 w 286"/>
                <a:gd name="T39" fmla="*/ 106 h 896"/>
                <a:gd name="T40" fmla="*/ 6 w 286"/>
                <a:gd name="T41" fmla="*/ 112 h 896"/>
                <a:gd name="T42" fmla="*/ 11 w 286"/>
                <a:gd name="T43" fmla="*/ 112 h 896"/>
                <a:gd name="T44" fmla="*/ 13 w 286"/>
                <a:gd name="T45" fmla="*/ 108 h 896"/>
                <a:gd name="T46" fmla="*/ 16 w 286"/>
                <a:gd name="T47" fmla="*/ 89 h 896"/>
                <a:gd name="T48" fmla="*/ 17 w 286"/>
                <a:gd name="T49" fmla="*/ 80 h 896"/>
                <a:gd name="T50" fmla="*/ 20 w 286"/>
                <a:gd name="T51" fmla="*/ 71 h 896"/>
                <a:gd name="T52" fmla="*/ 21 w 286"/>
                <a:gd name="T53" fmla="*/ 68 h 896"/>
                <a:gd name="T54" fmla="*/ 21 w 286"/>
                <a:gd name="T55" fmla="*/ 63 h 896"/>
                <a:gd name="T56" fmla="*/ 22 w 286"/>
                <a:gd name="T57" fmla="*/ 58 h 896"/>
                <a:gd name="T58" fmla="*/ 23 w 286"/>
                <a:gd name="T59" fmla="*/ 53 h 896"/>
                <a:gd name="T60" fmla="*/ 24 w 286"/>
                <a:gd name="T61" fmla="*/ 47 h 896"/>
                <a:gd name="T62" fmla="*/ 26 w 286"/>
                <a:gd name="T63" fmla="*/ 40 h 896"/>
                <a:gd name="T64" fmla="*/ 27 w 286"/>
                <a:gd name="T65" fmla="*/ 32 h 896"/>
                <a:gd name="T66" fmla="*/ 29 w 286"/>
                <a:gd name="T67" fmla="*/ 23 h 896"/>
                <a:gd name="T68" fmla="*/ 34 w 286"/>
                <a:gd name="T69" fmla="*/ 20 h 896"/>
                <a:gd name="T70" fmla="*/ 36 w 286"/>
                <a:gd name="T71" fmla="*/ 16 h 896"/>
                <a:gd name="T72" fmla="*/ 36 w 286"/>
                <a:gd name="T73" fmla="*/ 13 h 896"/>
                <a:gd name="T74" fmla="*/ 35 w 286"/>
                <a:gd name="T75" fmla="*/ 9 h 896"/>
                <a:gd name="T76" fmla="*/ 33 w 286"/>
                <a:gd name="T77" fmla="*/ 6 h 896"/>
                <a:gd name="T78" fmla="*/ 29 w 286"/>
                <a:gd name="T79" fmla="*/ 3 h 896"/>
                <a:gd name="T80" fmla="*/ 25 w 286"/>
                <a:gd name="T81" fmla="*/ 1 h 896"/>
                <a:gd name="T82" fmla="*/ 21 w 286"/>
                <a:gd name="T83" fmla="*/ 0 h 8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6" h="896">
                  <a:moveTo>
                    <a:pt x="166" y="0"/>
                  </a:moveTo>
                  <a:lnTo>
                    <a:pt x="127" y="5"/>
                  </a:lnTo>
                  <a:lnTo>
                    <a:pt x="95" y="13"/>
                  </a:lnTo>
                  <a:lnTo>
                    <a:pt x="67" y="24"/>
                  </a:lnTo>
                  <a:lnTo>
                    <a:pt x="44" y="35"/>
                  </a:lnTo>
                  <a:lnTo>
                    <a:pt x="27" y="49"/>
                  </a:lnTo>
                  <a:lnTo>
                    <a:pt x="13" y="64"/>
                  </a:lnTo>
                  <a:lnTo>
                    <a:pt x="5" y="79"/>
                  </a:lnTo>
                  <a:lnTo>
                    <a:pt x="0" y="94"/>
                  </a:lnTo>
                  <a:lnTo>
                    <a:pt x="0" y="110"/>
                  </a:lnTo>
                  <a:lnTo>
                    <a:pt x="4" y="124"/>
                  </a:lnTo>
                  <a:lnTo>
                    <a:pt x="10" y="138"/>
                  </a:lnTo>
                  <a:lnTo>
                    <a:pt x="22" y="150"/>
                  </a:lnTo>
                  <a:lnTo>
                    <a:pt x="36" y="162"/>
                  </a:lnTo>
                  <a:lnTo>
                    <a:pt x="52" y="170"/>
                  </a:lnTo>
                  <a:lnTo>
                    <a:pt x="73" y="177"/>
                  </a:lnTo>
                  <a:lnTo>
                    <a:pt x="95" y="180"/>
                  </a:lnTo>
                  <a:lnTo>
                    <a:pt x="59" y="601"/>
                  </a:lnTo>
                  <a:lnTo>
                    <a:pt x="55" y="665"/>
                  </a:lnTo>
                  <a:lnTo>
                    <a:pt x="37" y="844"/>
                  </a:lnTo>
                  <a:lnTo>
                    <a:pt x="42" y="890"/>
                  </a:lnTo>
                  <a:lnTo>
                    <a:pt x="86" y="896"/>
                  </a:lnTo>
                  <a:lnTo>
                    <a:pt x="100" y="859"/>
                  </a:lnTo>
                  <a:lnTo>
                    <a:pt x="122" y="706"/>
                  </a:lnTo>
                  <a:lnTo>
                    <a:pt x="136" y="637"/>
                  </a:lnTo>
                  <a:lnTo>
                    <a:pt x="156" y="568"/>
                  </a:lnTo>
                  <a:lnTo>
                    <a:pt x="161" y="538"/>
                  </a:lnTo>
                  <a:lnTo>
                    <a:pt x="167" y="503"/>
                  </a:lnTo>
                  <a:lnTo>
                    <a:pt x="174" y="464"/>
                  </a:lnTo>
                  <a:lnTo>
                    <a:pt x="182" y="419"/>
                  </a:lnTo>
                  <a:lnTo>
                    <a:pt x="191" y="369"/>
                  </a:lnTo>
                  <a:lnTo>
                    <a:pt x="203" y="313"/>
                  </a:lnTo>
                  <a:lnTo>
                    <a:pt x="215" y="250"/>
                  </a:lnTo>
                  <a:lnTo>
                    <a:pt x="230" y="179"/>
                  </a:lnTo>
                  <a:lnTo>
                    <a:pt x="265" y="155"/>
                  </a:lnTo>
                  <a:lnTo>
                    <a:pt x="282" y="127"/>
                  </a:lnTo>
                  <a:lnTo>
                    <a:pt x="286" y="99"/>
                  </a:lnTo>
                  <a:lnTo>
                    <a:pt x="277" y="70"/>
                  </a:lnTo>
                  <a:lnTo>
                    <a:pt x="257" y="43"/>
                  </a:lnTo>
                  <a:lnTo>
                    <a:pt x="230" y="21"/>
                  </a:lnTo>
                  <a:lnTo>
                    <a:pt x="199" y="6"/>
                  </a:lnTo>
                  <a:lnTo>
                    <a:pt x="166"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28" name="Freeform 284"/>
            <p:cNvSpPr>
              <a:spLocks noChangeAspect="1"/>
            </p:cNvSpPr>
            <p:nvPr/>
          </p:nvSpPr>
          <p:spPr bwMode="auto">
            <a:xfrm>
              <a:off x="3465" y="2176"/>
              <a:ext cx="173" cy="240"/>
            </a:xfrm>
            <a:custGeom>
              <a:avLst/>
              <a:gdLst>
                <a:gd name="T0" fmla="*/ 34 w 346"/>
                <a:gd name="T1" fmla="*/ 0 h 480"/>
                <a:gd name="T2" fmla="*/ 30 w 346"/>
                <a:gd name="T3" fmla="*/ 2 h 480"/>
                <a:gd name="T4" fmla="*/ 26 w 346"/>
                <a:gd name="T5" fmla="*/ 4 h 480"/>
                <a:gd name="T6" fmla="*/ 22 w 346"/>
                <a:gd name="T7" fmla="*/ 6 h 480"/>
                <a:gd name="T8" fmla="*/ 19 w 346"/>
                <a:gd name="T9" fmla="*/ 8 h 480"/>
                <a:gd name="T10" fmla="*/ 15 w 346"/>
                <a:gd name="T11" fmla="*/ 11 h 480"/>
                <a:gd name="T12" fmla="*/ 12 w 346"/>
                <a:gd name="T13" fmla="*/ 15 h 480"/>
                <a:gd name="T14" fmla="*/ 9 w 346"/>
                <a:gd name="T15" fmla="*/ 18 h 480"/>
                <a:gd name="T16" fmla="*/ 6 w 346"/>
                <a:gd name="T17" fmla="*/ 22 h 480"/>
                <a:gd name="T18" fmla="*/ 4 w 346"/>
                <a:gd name="T19" fmla="*/ 26 h 480"/>
                <a:gd name="T20" fmla="*/ 3 w 346"/>
                <a:gd name="T21" fmla="*/ 30 h 480"/>
                <a:gd name="T22" fmla="*/ 1 w 346"/>
                <a:gd name="T23" fmla="*/ 35 h 480"/>
                <a:gd name="T24" fmla="*/ 1 w 346"/>
                <a:gd name="T25" fmla="*/ 40 h 480"/>
                <a:gd name="T26" fmla="*/ 0 w 346"/>
                <a:gd name="T27" fmla="*/ 45 h 480"/>
                <a:gd name="T28" fmla="*/ 1 w 346"/>
                <a:gd name="T29" fmla="*/ 50 h 480"/>
                <a:gd name="T30" fmla="*/ 2 w 346"/>
                <a:gd name="T31" fmla="*/ 55 h 480"/>
                <a:gd name="T32" fmla="*/ 4 w 346"/>
                <a:gd name="T33" fmla="*/ 60 h 480"/>
                <a:gd name="T34" fmla="*/ 5 w 346"/>
                <a:gd name="T35" fmla="*/ 56 h 480"/>
                <a:gd name="T36" fmla="*/ 6 w 346"/>
                <a:gd name="T37" fmla="*/ 51 h 480"/>
                <a:gd name="T38" fmla="*/ 7 w 346"/>
                <a:gd name="T39" fmla="*/ 47 h 480"/>
                <a:gd name="T40" fmla="*/ 8 w 346"/>
                <a:gd name="T41" fmla="*/ 43 h 480"/>
                <a:gd name="T42" fmla="*/ 10 w 346"/>
                <a:gd name="T43" fmla="*/ 38 h 480"/>
                <a:gd name="T44" fmla="*/ 12 w 346"/>
                <a:gd name="T45" fmla="*/ 34 h 480"/>
                <a:gd name="T46" fmla="*/ 14 w 346"/>
                <a:gd name="T47" fmla="*/ 30 h 480"/>
                <a:gd name="T48" fmla="*/ 16 w 346"/>
                <a:gd name="T49" fmla="*/ 26 h 480"/>
                <a:gd name="T50" fmla="*/ 19 w 346"/>
                <a:gd name="T51" fmla="*/ 22 h 480"/>
                <a:gd name="T52" fmla="*/ 21 w 346"/>
                <a:gd name="T53" fmla="*/ 18 h 480"/>
                <a:gd name="T54" fmla="*/ 24 w 346"/>
                <a:gd name="T55" fmla="*/ 15 h 480"/>
                <a:gd name="T56" fmla="*/ 28 w 346"/>
                <a:gd name="T57" fmla="*/ 12 h 480"/>
                <a:gd name="T58" fmla="*/ 31 w 346"/>
                <a:gd name="T59" fmla="*/ 9 h 480"/>
                <a:gd name="T60" fmla="*/ 35 w 346"/>
                <a:gd name="T61" fmla="*/ 6 h 480"/>
                <a:gd name="T62" fmla="*/ 39 w 346"/>
                <a:gd name="T63" fmla="*/ 4 h 480"/>
                <a:gd name="T64" fmla="*/ 44 w 346"/>
                <a:gd name="T65" fmla="*/ 1 h 480"/>
                <a:gd name="T66" fmla="*/ 34 w 346"/>
                <a:gd name="T67" fmla="*/ 0 h 4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6" h="480">
                  <a:moveTo>
                    <a:pt x="266" y="0"/>
                  </a:moveTo>
                  <a:lnTo>
                    <a:pt x="235" y="11"/>
                  </a:lnTo>
                  <a:lnTo>
                    <a:pt x="205" y="25"/>
                  </a:lnTo>
                  <a:lnTo>
                    <a:pt x="175" y="44"/>
                  </a:lnTo>
                  <a:lnTo>
                    <a:pt x="146" y="63"/>
                  </a:lnTo>
                  <a:lnTo>
                    <a:pt x="119" y="87"/>
                  </a:lnTo>
                  <a:lnTo>
                    <a:pt x="93" y="113"/>
                  </a:lnTo>
                  <a:lnTo>
                    <a:pt x="69" y="142"/>
                  </a:lnTo>
                  <a:lnTo>
                    <a:pt x="48" y="173"/>
                  </a:lnTo>
                  <a:lnTo>
                    <a:pt x="31" y="205"/>
                  </a:lnTo>
                  <a:lnTo>
                    <a:pt x="17" y="240"/>
                  </a:lnTo>
                  <a:lnTo>
                    <a:pt x="7" y="276"/>
                  </a:lnTo>
                  <a:lnTo>
                    <a:pt x="1" y="314"/>
                  </a:lnTo>
                  <a:lnTo>
                    <a:pt x="0" y="355"/>
                  </a:lnTo>
                  <a:lnTo>
                    <a:pt x="5" y="395"/>
                  </a:lnTo>
                  <a:lnTo>
                    <a:pt x="14" y="438"/>
                  </a:lnTo>
                  <a:lnTo>
                    <a:pt x="30" y="480"/>
                  </a:lnTo>
                  <a:lnTo>
                    <a:pt x="36" y="445"/>
                  </a:lnTo>
                  <a:lnTo>
                    <a:pt x="43" y="408"/>
                  </a:lnTo>
                  <a:lnTo>
                    <a:pt x="52" y="372"/>
                  </a:lnTo>
                  <a:lnTo>
                    <a:pt x="63" y="337"/>
                  </a:lnTo>
                  <a:lnTo>
                    <a:pt x="76" y="303"/>
                  </a:lnTo>
                  <a:lnTo>
                    <a:pt x="91" y="268"/>
                  </a:lnTo>
                  <a:lnTo>
                    <a:pt x="107" y="236"/>
                  </a:lnTo>
                  <a:lnTo>
                    <a:pt x="126" y="204"/>
                  </a:lnTo>
                  <a:lnTo>
                    <a:pt x="146" y="174"/>
                  </a:lnTo>
                  <a:lnTo>
                    <a:pt x="168" y="144"/>
                  </a:lnTo>
                  <a:lnTo>
                    <a:pt x="192" y="116"/>
                  </a:lnTo>
                  <a:lnTo>
                    <a:pt x="219" y="91"/>
                  </a:lnTo>
                  <a:lnTo>
                    <a:pt x="248" y="67"/>
                  </a:lnTo>
                  <a:lnTo>
                    <a:pt x="278" y="45"/>
                  </a:lnTo>
                  <a:lnTo>
                    <a:pt x="311" y="25"/>
                  </a:lnTo>
                  <a:lnTo>
                    <a:pt x="346" y="8"/>
                  </a:lnTo>
                  <a:lnTo>
                    <a:pt x="266"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29" name="Freeform 285"/>
            <p:cNvSpPr>
              <a:spLocks noChangeAspect="1"/>
            </p:cNvSpPr>
            <p:nvPr/>
          </p:nvSpPr>
          <p:spPr bwMode="auto">
            <a:xfrm>
              <a:off x="3467" y="2178"/>
              <a:ext cx="169" cy="235"/>
            </a:xfrm>
            <a:custGeom>
              <a:avLst/>
              <a:gdLst>
                <a:gd name="T0" fmla="*/ 33 w 337"/>
                <a:gd name="T1" fmla="*/ 0 h 469"/>
                <a:gd name="T2" fmla="*/ 29 w 337"/>
                <a:gd name="T3" fmla="*/ 2 h 469"/>
                <a:gd name="T4" fmla="*/ 25 w 337"/>
                <a:gd name="T5" fmla="*/ 4 h 469"/>
                <a:gd name="T6" fmla="*/ 22 w 337"/>
                <a:gd name="T7" fmla="*/ 6 h 469"/>
                <a:gd name="T8" fmla="*/ 18 w 337"/>
                <a:gd name="T9" fmla="*/ 8 h 469"/>
                <a:gd name="T10" fmla="*/ 15 w 337"/>
                <a:gd name="T11" fmla="*/ 11 h 469"/>
                <a:gd name="T12" fmla="*/ 12 w 337"/>
                <a:gd name="T13" fmla="*/ 14 h 469"/>
                <a:gd name="T14" fmla="*/ 9 w 337"/>
                <a:gd name="T15" fmla="*/ 18 h 469"/>
                <a:gd name="T16" fmla="*/ 6 w 337"/>
                <a:gd name="T17" fmla="*/ 22 h 469"/>
                <a:gd name="T18" fmla="*/ 4 w 337"/>
                <a:gd name="T19" fmla="*/ 25 h 469"/>
                <a:gd name="T20" fmla="*/ 3 w 337"/>
                <a:gd name="T21" fmla="*/ 30 h 469"/>
                <a:gd name="T22" fmla="*/ 1 w 337"/>
                <a:gd name="T23" fmla="*/ 34 h 469"/>
                <a:gd name="T24" fmla="*/ 1 w 337"/>
                <a:gd name="T25" fmla="*/ 39 h 469"/>
                <a:gd name="T26" fmla="*/ 0 w 337"/>
                <a:gd name="T27" fmla="*/ 44 h 469"/>
                <a:gd name="T28" fmla="*/ 1 w 337"/>
                <a:gd name="T29" fmla="*/ 49 h 469"/>
                <a:gd name="T30" fmla="*/ 2 w 337"/>
                <a:gd name="T31" fmla="*/ 54 h 469"/>
                <a:gd name="T32" fmla="*/ 4 w 337"/>
                <a:gd name="T33" fmla="*/ 59 h 469"/>
                <a:gd name="T34" fmla="*/ 5 w 337"/>
                <a:gd name="T35" fmla="*/ 55 h 469"/>
                <a:gd name="T36" fmla="*/ 5 w 337"/>
                <a:gd name="T37" fmla="*/ 50 h 469"/>
                <a:gd name="T38" fmla="*/ 7 w 337"/>
                <a:gd name="T39" fmla="*/ 46 h 469"/>
                <a:gd name="T40" fmla="*/ 8 w 337"/>
                <a:gd name="T41" fmla="*/ 41 h 469"/>
                <a:gd name="T42" fmla="*/ 9 w 337"/>
                <a:gd name="T43" fmla="*/ 37 h 469"/>
                <a:gd name="T44" fmla="*/ 11 w 337"/>
                <a:gd name="T45" fmla="*/ 33 h 469"/>
                <a:gd name="T46" fmla="*/ 13 w 337"/>
                <a:gd name="T47" fmla="*/ 29 h 469"/>
                <a:gd name="T48" fmla="*/ 15 w 337"/>
                <a:gd name="T49" fmla="*/ 25 h 469"/>
                <a:gd name="T50" fmla="*/ 18 w 337"/>
                <a:gd name="T51" fmla="*/ 21 h 469"/>
                <a:gd name="T52" fmla="*/ 21 w 337"/>
                <a:gd name="T53" fmla="*/ 18 h 469"/>
                <a:gd name="T54" fmla="*/ 24 w 337"/>
                <a:gd name="T55" fmla="*/ 14 h 469"/>
                <a:gd name="T56" fmla="*/ 27 w 337"/>
                <a:gd name="T57" fmla="*/ 11 h 469"/>
                <a:gd name="T58" fmla="*/ 30 w 337"/>
                <a:gd name="T59" fmla="*/ 8 h 469"/>
                <a:gd name="T60" fmla="*/ 34 w 337"/>
                <a:gd name="T61" fmla="*/ 6 h 469"/>
                <a:gd name="T62" fmla="*/ 38 w 337"/>
                <a:gd name="T63" fmla="*/ 3 h 469"/>
                <a:gd name="T64" fmla="*/ 43 w 337"/>
                <a:gd name="T65" fmla="*/ 1 h 469"/>
                <a:gd name="T66" fmla="*/ 41 w 337"/>
                <a:gd name="T67" fmla="*/ 1 h 469"/>
                <a:gd name="T68" fmla="*/ 40 w 337"/>
                <a:gd name="T69" fmla="*/ 1 h 469"/>
                <a:gd name="T70" fmla="*/ 39 w 337"/>
                <a:gd name="T71" fmla="*/ 1 h 469"/>
                <a:gd name="T72" fmla="*/ 38 w 337"/>
                <a:gd name="T73" fmla="*/ 1 h 469"/>
                <a:gd name="T74" fmla="*/ 37 w 337"/>
                <a:gd name="T75" fmla="*/ 1 h 469"/>
                <a:gd name="T76" fmla="*/ 35 w 337"/>
                <a:gd name="T77" fmla="*/ 1 h 469"/>
                <a:gd name="T78" fmla="*/ 34 w 337"/>
                <a:gd name="T79" fmla="*/ 0 h 469"/>
                <a:gd name="T80" fmla="*/ 33 w 337"/>
                <a:gd name="T81" fmla="*/ 0 h 4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 h="469">
                  <a:moveTo>
                    <a:pt x="259" y="0"/>
                  </a:moveTo>
                  <a:lnTo>
                    <a:pt x="229" y="12"/>
                  </a:lnTo>
                  <a:lnTo>
                    <a:pt x="200" y="26"/>
                  </a:lnTo>
                  <a:lnTo>
                    <a:pt x="170" y="44"/>
                  </a:lnTo>
                  <a:lnTo>
                    <a:pt x="142" y="64"/>
                  </a:lnTo>
                  <a:lnTo>
                    <a:pt x="116" y="86"/>
                  </a:lnTo>
                  <a:lnTo>
                    <a:pt x="91" y="111"/>
                  </a:lnTo>
                  <a:lnTo>
                    <a:pt x="67" y="139"/>
                  </a:lnTo>
                  <a:lnTo>
                    <a:pt x="48" y="169"/>
                  </a:lnTo>
                  <a:lnTo>
                    <a:pt x="31" y="200"/>
                  </a:lnTo>
                  <a:lnTo>
                    <a:pt x="17" y="233"/>
                  </a:lnTo>
                  <a:lnTo>
                    <a:pt x="6" y="269"/>
                  </a:lnTo>
                  <a:lnTo>
                    <a:pt x="1" y="306"/>
                  </a:lnTo>
                  <a:lnTo>
                    <a:pt x="0" y="345"/>
                  </a:lnTo>
                  <a:lnTo>
                    <a:pt x="3" y="385"/>
                  </a:lnTo>
                  <a:lnTo>
                    <a:pt x="12" y="427"/>
                  </a:lnTo>
                  <a:lnTo>
                    <a:pt x="27" y="469"/>
                  </a:lnTo>
                  <a:lnTo>
                    <a:pt x="33" y="434"/>
                  </a:lnTo>
                  <a:lnTo>
                    <a:pt x="40" y="397"/>
                  </a:lnTo>
                  <a:lnTo>
                    <a:pt x="49" y="362"/>
                  </a:lnTo>
                  <a:lnTo>
                    <a:pt x="59" y="328"/>
                  </a:lnTo>
                  <a:lnTo>
                    <a:pt x="72" y="293"/>
                  </a:lnTo>
                  <a:lnTo>
                    <a:pt x="86" y="260"/>
                  </a:lnTo>
                  <a:lnTo>
                    <a:pt x="102" y="227"/>
                  </a:lnTo>
                  <a:lnTo>
                    <a:pt x="120" y="196"/>
                  </a:lnTo>
                  <a:lnTo>
                    <a:pt x="140" y="166"/>
                  </a:lnTo>
                  <a:lnTo>
                    <a:pt x="162" y="139"/>
                  </a:lnTo>
                  <a:lnTo>
                    <a:pt x="185" y="111"/>
                  </a:lnTo>
                  <a:lnTo>
                    <a:pt x="211" y="87"/>
                  </a:lnTo>
                  <a:lnTo>
                    <a:pt x="239" y="63"/>
                  </a:lnTo>
                  <a:lnTo>
                    <a:pt x="270" y="42"/>
                  </a:lnTo>
                  <a:lnTo>
                    <a:pt x="302" y="22"/>
                  </a:lnTo>
                  <a:lnTo>
                    <a:pt x="337" y="5"/>
                  </a:lnTo>
                  <a:lnTo>
                    <a:pt x="327" y="5"/>
                  </a:lnTo>
                  <a:lnTo>
                    <a:pt x="317" y="4"/>
                  </a:lnTo>
                  <a:lnTo>
                    <a:pt x="307" y="4"/>
                  </a:lnTo>
                  <a:lnTo>
                    <a:pt x="298" y="3"/>
                  </a:lnTo>
                  <a:lnTo>
                    <a:pt x="289" y="2"/>
                  </a:lnTo>
                  <a:lnTo>
                    <a:pt x="278" y="2"/>
                  </a:lnTo>
                  <a:lnTo>
                    <a:pt x="269" y="0"/>
                  </a:lnTo>
                  <a:lnTo>
                    <a:pt x="259"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30" name="Freeform 286"/>
            <p:cNvSpPr>
              <a:spLocks noChangeAspect="1"/>
            </p:cNvSpPr>
            <p:nvPr/>
          </p:nvSpPr>
          <p:spPr bwMode="auto">
            <a:xfrm>
              <a:off x="3468" y="2180"/>
              <a:ext cx="166" cy="229"/>
            </a:xfrm>
            <a:custGeom>
              <a:avLst/>
              <a:gdLst>
                <a:gd name="T0" fmla="*/ 32 w 332"/>
                <a:gd name="T1" fmla="*/ 0 h 458"/>
                <a:gd name="T2" fmla="*/ 28 w 332"/>
                <a:gd name="T3" fmla="*/ 2 h 458"/>
                <a:gd name="T4" fmla="*/ 25 w 332"/>
                <a:gd name="T5" fmla="*/ 4 h 458"/>
                <a:gd name="T6" fmla="*/ 21 w 332"/>
                <a:gd name="T7" fmla="*/ 6 h 458"/>
                <a:gd name="T8" fmla="*/ 18 w 332"/>
                <a:gd name="T9" fmla="*/ 8 h 458"/>
                <a:gd name="T10" fmla="*/ 15 w 332"/>
                <a:gd name="T11" fmla="*/ 11 h 458"/>
                <a:gd name="T12" fmla="*/ 12 w 332"/>
                <a:gd name="T13" fmla="*/ 14 h 458"/>
                <a:gd name="T14" fmla="*/ 9 w 332"/>
                <a:gd name="T15" fmla="*/ 17 h 458"/>
                <a:gd name="T16" fmla="*/ 6 w 332"/>
                <a:gd name="T17" fmla="*/ 21 h 458"/>
                <a:gd name="T18" fmla="*/ 4 w 332"/>
                <a:gd name="T19" fmla="*/ 25 h 458"/>
                <a:gd name="T20" fmla="*/ 3 w 332"/>
                <a:gd name="T21" fmla="*/ 29 h 458"/>
                <a:gd name="T22" fmla="*/ 1 w 332"/>
                <a:gd name="T23" fmla="*/ 33 h 458"/>
                <a:gd name="T24" fmla="*/ 1 w 332"/>
                <a:gd name="T25" fmla="*/ 38 h 458"/>
                <a:gd name="T26" fmla="*/ 0 w 332"/>
                <a:gd name="T27" fmla="*/ 42 h 458"/>
                <a:gd name="T28" fmla="*/ 1 w 332"/>
                <a:gd name="T29" fmla="*/ 47 h 458"/>
                <a:gd name="T30" fmla="*/ 2 w 332"/>
                <a:gd name="T31" fmla="*/ 52 h 458"/>
                <a:gd name="T32" fmla="*/ 4 w 332"/>
                <a:gd name="T33" fmla="*/ 58 h 458"/>
                <a:gd name="T34" fmla="*/ 4 w 332"/>
                <a:gd name="T35" fmla="*/ 53 h 458"/>
                <a:gd name="T36" fmla="*/ 5 w 332"/>
                <a:gd name="T37" fmla="*/ 49 h 458"/>
                <a:gd name="T38" fmla="*/ 6 w 332"/>
                <a:gd name="T39" fmla="*/ 44 h 458"/>
                <a:gd name="T40" fmla="*/ 8 w 332"/>
                <a:gd name="T41" fmla="*/ 40 h 458"/>
                <a:gd name="T42" fmla="*/ 9 w 332"/>
                <a:gd name="T43" fmla="*/ 36 h 458"/>
                <a:gd name="T44" fmla="*/ 11 w 332"/>
                <a:gd name="T45" fmla="*/ 32 h 458"/>
                <a:gd name="T46" fmla="*/ 13 w 332"/>
                <a:gd name="T47" fmla="*/ 28 h 458"/>
                <a:gd name="T48" fmla="*/ 15 w 332"/>
                <a:gd name="T49" fmla="*/ 24 h 458"/>
                <a:gd name="T50" fmla="*/ 17 w 332"/>
                <a:gd name="T51" fmla="*/ 20 h 458"/>
                <a:gd name="T52" fmla="*/ 20 w 332"/>
                <a:gd name="T53" fmla="*/ 17 h 458"/>
                <a:gd name="T54" fmla="*/ 23 w 332"/>
                <a:gd name="T55" fmla="*/ 14 h 458"/>
                <a:gd name="T56" fmla="*/ 26 w 332"/>
                <a:gd name="T57" fmla="*/ 11 h 458"/>
                <a:gd name="T58" fmla="*/ 30 w 332"/>
                <a:gd name="T59" fmla="*/ 8 h 458"/>
                <a:gd name="T60" fmla="*/ 34 w 332"/>
                <a:gd name="T61" fmla="*/ 5 h 458"/>
                <a:gd name="T62" fmla="*/ 38 w 332"/>
                <a:gd name="T63" fmla="*/ 3 h 458"/>
                <a:gd name="T64" fmla="*/ 42 w 332"/>
                <a:gd name="T65" fmla="*/ 1 h 458"/>
                <a:gd name="T66" fmla="*/ 41 w 332"/>
                <a:gd name="T67" fmla="*/ 1 h 458"/>
                <a:gd name="T68" fmla="*/ 39 w 332"/>
                <a:gd name="T69" fmla="*/ 1 h 458"/>
                <a:gd name="T70" fmla="*/ 38 w 332"/>
                <a:gd name="T71" fmla="*/ 1 h 458"/>
                <a:gd name="T72" fmla="*/ 37 w 332"/>
                <a:gd name="T73" fmla="*/ 1 h 458"/>
                <a:gd name="T74" fmla="*/ 36 w 332"/>
                <a:gd name="T75" fmla="*/ 1 h 458"/>
                <a:gd name="T76" fmla="*/ 35 w 332"/>
                <a:gd name="T77" fmla="*/ 1 h 458"/>
                <a:gd name="T78" fmla="*/ 33 w 332"/>
                <a:gd name="T79" fmla="*/ 0 h 458"/>
                <a:gd name="T80" fmla="*/ 32 w 332"/>
                <a:gd name="T81" fmla="*/ 0 h 4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2" h="458">
                  <a:moveTo>
                    <a:pt x="253" y="0"/>
                  </a:moveTo>
                  <a:lnTo>
                    <a:pt x="224" y="11"/>
                  </a:lnTo>
                  <a:lnTo>
                    <a:pt x="196" y="26"/>
                  </a:lnTo>
                  <a:lnTo>
                    <a:pt x="168" y="44"/>
                  </a:lnTo>
                  <a:lnTo>
                    <a:pt x="140" y="63"/>
                  </a:lnTo>
                  <a:lnTo>
                    <a:pt x="114" y="85"/>
                  </a:lnTo>
                  <a:lnTo>
                    <a:pt x="90" y="109"/>
                  </a:lnTo>
                  <a:lnTo>
                    <a:pt x="68" y="136"/>
                  </a:lnTo>
                  <a:lnTo>
                    <a:pt x="48" y="165"/>
                  </a:lnTo>
                  <a:lnTo>
                    <a:pt x="31" y="195"/>
                  </a:lnTo>
                  <a:lnTo>
                    <a:pt x="18" y="228"/>
                  </a:lnTo>
                  <a:lnTo>
                    <a:pt x="8" y="263"/>
                  </a:lnTo>
                  <a:lnTo>
                    <a:pt x="2" y="298"/>
                  </a:lnTo>
                  <a:lnTo>
                    <a:pt x="0" y="336"/>
                  </a:lnTo>
                  <a:lnTo>
                    <a:pt x="3" y="376"/>
                  </a:lnTo>
                  <a:lnTo>
                    <a:pt x="12" y="416"/>
                  </a:lnTo>
                  <a:lnTo>
                    <a:pt x="26" y="458"/>
                  </a:lnTo>
                  <a:lnTo>
                    <a:pt x="32" y="422"/>
                  </a:lnTo>
                  <a:lnTo>
                    <a:pt x="39" y="386"/>
                  </a:lnTo>
                  <a:lnTo>
                    <a:pt x="47" y="351"/>
                  </a:lnTo>
                  <a:lnTo>
                    <a:pt x="57" y="317"/>
                  </a:lnTo>
                  <a:lnTo>
                    <a:pt x="69" y="283"/>
                  </a:lnTo>
                  <a:lnTo>
                    <a:pt x="83" y="250"/>
                  </a:lnTo>
                  <a:lnTo>
                    <a:pt x="99" y="219"/>
                  </a:lnTo>
                  <a:lnTo>
                    <a:pt x="116" y="189"/>
                  </a:lnTo>
                  <a:lnTo>
                    <a:pt x="136" y="160"/>
                  </a:lnTo>
                  <a:lnTo>
                    <a:pt x="156" y="132"/>
                  </a:lnTo>
                  <a:lnTo>
                    <a:pt x="181" y="106"/>
                  </a:lnTo>
                  <a:lnTo>
                    <a:pt x="206" y="82"/>
                  </a:lnTo>
                  <a:lnTo>
                    <a:pt x="234" y="59"/>
                  </a:lnTo>
                  <a:lnTo>
                    <a:pt x="265" y="38"/>
                  </a:lnTo>
                  <a:lnTo>
                    <a:pt x="297" y="20"/>
                  </a:lnTo>
                  <a:lnTo>
                    <a:pt x="332" y="3"/>
                  </a:lnTo>
                  <a:lnTo>
                    <a:pt x="321" y="3"/>
                  </a:lnTo>
                  <a:lnTo>
                    <a:pt x="312" y="2"/>
                  </a:lnTo>
                  <a:lnTo>
                    <a:pt x="302" y="2"/>
                  </a:lnTo>
                  <a:lnTo>
                    <a:pt x="292" y="1"/>
                  </a:lnTo>
                  <a:lnTo>
                    <a:pt x="282" y="1"/>
                  </a:lnTo>
                  <a:lnTo>
                    <a:pt x="273" y="1"/>
                  </a:lnTo>
                  <a:lnTo>
                    <a:pt x="262" y="0"/>
                  </a:lnTo>
                  <a:lnTo>
                    <a:pt x="253"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31" name="Freeform 287"/>
            <p:cNvSpPr>
              <a:spLocks noChangeAspect="1"/>
            </p:cNvSpPr>
            <p:nvPr/>
          </p:nvSpPr>
          <p:spPr bwMode="auto">
            <a:xfrm>
              <a:off x="3470" y="2181"/>
              <a:ext cx="161" cy="225"/>
            </a:xfrm>
            <a:custGeom>
              <a:avLst/>
              <a:gdLst>
                <a:gd name="T0" fmla="*/ 30 w 324"/>
                <a:gd name="T1" fmla="*/ 0 h 451"/>
                <a:gd name="T2" fmla="*/ 27 w 324"/>
                <a:gd name="T3" fmla="*/ 1 h 451"/>
                <a:gd name="T4" fmla="*/ 23 w 324"/>
                <a:gd name="T5" fmla="*/ 3 h 451"/>
                <a:gd name="T6" fmla="*/ 20 w 324"/>
                <a:gd name="T7" fmla="*/ 5 h 451"/>
                <a:gd name="T8" fmla="*/ 17 w 324"/>
                <a:gd name="T9" fmla="*/ 8 h 451"/>
                <a:gd name="T10" fmla="*/ 14 w 324"/>
                <a:gd name="T11" fmla="*/ 10 h 451"/>
                <a:gd name="T12" fmla="*/ 11 w 324"/>
                <a:gd name="T13" fmla="*/ 13 h 451"/>
                <a:gd name="T14" fmla="*/ 8 w 324"/>
                <a:gd name="T15" fmla="*/ 16 h 451"/>
                <a:gd name="T16" fmla="*/ 6 w 324"/>
                <a:gd name="T17" fmla="*/ 20 h 451"/>
                <a:gd name="T18" fmla="*/ 3 w 324"/>
                <a:gd name="T19" fmla="*/ 24 h 451"/>
                <a:gd name="T20" fmla="*/ 2 w 324"/>
                <a:gd name="T21" fmla="*/ 28 h 451"/>
                <a:gd name="T22" fmla="*/ 1 w 324"/>
                <a:gd name="T23" fmla="*/ 32 h 451"/>
                <a:gd name="T24" fmla="*/ 0 w 324"/>
                <a:gd name="T25" fmla="*/ 36 h 451"/>
                <a:gd name="T26" fmla="*/ 0 w 324"/>
                <a:gd name="T27" fmla="*/ 41 h 451"/>
                <a:gd name="T28" fmla="*/ 0 w 324"/>
                <a:gd name="T29" fmla="*/ 46 h 451"/>
                <a:gd name="T30" fmla="*/ 1 w 324"/>
                <a:gd name="T31" fmla="*/ 51 h 451"/>
                <a:gd name="T32" fmla="*/ 3 w 324"/>
                <a:gd name="T33" fmla="*/ 56 h 451"/>
                <a:gd name="T34" fmla="*/ 3 w 324"/>
                <a:gd name="T35" fmla="*/ 51 h 451"/>
                <a:gd name="T36" fmla="*/ 4 w 324"/>
                <a:gd name="T37" fmla="*/ 47 h 451"/>
                <a:gd name="T38" fmla="*/ 5 w 324"/>
                <a:gd name="T39" fmla="*/ 43 h 451"/>
                <a:gd name="T40" fmla="*/ 6 w 324"/>
                <a:gd name="T41" fmla="*/ 38 h 451"/>
                <a:gd name="T42" fmla="*/ 8 w 324"/>
                <a:gd name="T43" fmla="*/ 34 h 451"/>
                <a:gd name="T44" fmla="*/ 9 w 324"/>
                <a:gd name="T45" fmla="*/ 30 h 451"/>
                <a:gd name="T46" fmla="*/ 11 w 324"/>
                <a:gd name="T47" fmla="*/ 26 h 451"/>
                <a:gd name="T48" fmla="*/ 13 w 324"/>
                <a:gd name="T49" fmla="*/ 22 h 451"/>
                <a:gd name="T50" fmla="*/ 16 w 324"/>
                <a:gd name="T51" fmla="*/ 19 h 451"/>
                <a:gd name="T52" fmla="*/ 18 w 324"/>
                <a:gd name="T53" fmla="*/ 15 h 451"/>
                <a:gd name="T54" fmla="*/ 21 w 324"/>
                <a:gd name="T55" fmla="*/ 12 h 451"/>
                <a:gd name="T56" fmla="*/ 24 w 324"/>
                <a:gd name="T57" fmla="*/ 9 h 451"/>
                <a:gd name="T58" fmla="*/ 28 w 324"/>
                <a:gd name="T59" fmla="*/ 7 h 451"/>
                <a:gd name="T60" fmla="*/ 32 w 324"/>
                <a:gd name="T61" fmla="*/ 4 h 451"/>
                <a:gd name="T62" fmla="*/ 36 w 324"/>
                <a:gd name="T63" fmla="*/ 2 h 451"/>
                <a:gd name="T64" fmla="*/ 40 w 324"/>
                <a:gd name="T65" fmla="*/ 0 h 451"/>
                <a:gd name="T66" fmla="*/ 39 w 324"/>
                <a:gd name="T67" fmla="*/ 0 h 451"/>
                <a:gd name="T68" fmla="*/ 37 w 324"/>
                <a:gd name="T69" fmla="*/ 0 h 451"/>
                <a:gd name="T70" fmla="*/ 36 w 324"/>
                <a:gd name="T71" fmla="*/ 0 h 451"/>
                <a:gd name="T72" fmla="*/ 35 w 324"/>
                <a:gd name="T73" fmla="*/ 0 h 451"/>
                <a:gd name="T74" fmla="*/ 34 w 324"/>
                <a:gd name="T75" fmla="*/ 0 h 451"/>
                <a:gd name="T76" fmla="*/ 33 w 324"/>
                <a:gd name="T77" fmla="*/ 0 h 451"/>
                <a:gd name="T78" fmla="*/ 31 w 324"/>
                <a:gd name="T79" fmla="*/ 0 h 451"/>
                <a:gd name="T80" fmla="*/ 30 w 324"/>
                <a:gd name="T81" fmla="*/ 0 h 4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4" h="451">
                  <a:moveTo>
                    <a:pt x="247" y="0"/>
                  </a:moveTo>
                  <a:lnTo>
                    <a:pt x="219" y="13"/>
                  </a:lnTo>
                  <a:lnTo>
                    <a:pt x="192" y="28"/>
                  </a:lnTo>
                  <a:lnTo>
                    <a:pt x="164" y="45"/>
                  </a:lnTo>
                  <a:lnTo>
                    <a:pt x="137" y="64"/>
                  </a:lnTo>
                  <a:lnTo>
                    <a:pt x="112" y="85"/>
                  </a:lnTo>
                  <a:lnTo>
                    <a:pt x="89" y="110"/>
                  </a:lnTo>
                  <a:lnTo>
                    <a:pt x="67" y="135"/>
                  </a:lnTo>
                  <a:lnTo>
                    <a:pt x="48" y="163"/>
                  </a:lnTo>
                  <a:lnTo>
                    <a:pt x="31" y="193"/>
                  </a:lnTo>
                  <a:lnTo>
                    <a:pt x="18" y="224"/>
                  </a:lnTo>
                  <a:lnTo>
                    <a:pt x="8" y="257"/>
                  </a:lnTo>
                  <a:lnTo>
                    <a:pt x="3" y="293"/>
                  </a:lnTo>
                  <a:lnTo>
                    <a:pt x="0" y="330"/>
                  </a:lnTo>
                  <a:lnTo>
                    <a:pt x="4" y="369"/>
                  </a:lnTo>
                  <a:lnTo>
                    <a:pt x="11" y="409"/>
                  </a:lnTo>
                  <a:lnTo>
                    <a:pt x="24" y="451"/>
                  </a:lnTo>
                  <a:lnTo>
                    <a:pt x="30" y="414"/>
                  </a:lnTo>
                  <a:lnTo>
                    <a:pt x="36" y="378"/>
                  </a:lnTo>
                  <a:lnTo>
                    <a:pt x="44" y="344"/>
                  </a:lnTo>
                  <a:lnTo>
                    <a:pt x="54" y="309"/>
                  </a:lnTo>
                  <a:lnTo>
                    <a:pt x="66" y="276"/>
                  </a:lnTo>
                  <a:lnTo>
                    <a:pt x="79" y="243"/>
                  </a:lnTo>
                  <a:lnTo>
                    <a:pt x="95" y="212"/>
                  </a:lnTo>
                  <a:lnTo>
                    <a:pt x="111" y="182"/>
                  </a:lnTo>
                  <a:lnTo>
                    <a:pt x="130" y="155"/>
                  </a:lnTo>
                  <a:lnTo>
                    <a:pt x="151" y="127"/>
                  </a:lnTo>
                  <a:lnTo>
                    <a:pt x="174" y="102"/>
                  </a:lnTo>
                  <a:lnTo>
                    <a:pt x="200" y="79"/>
                  </a:lnTo>
                  <a:lnTo>
                    <a:pt x="227" y="57"/>
                  </a:lnTo>
                  <a:lnTo>
                    <a:pt x="257" y="37"/>
                  </a:lnTo>
                  <a:lnTo>
                    <a:pt x="289" y="19"/>
                  </a:lnTo>
                  <a:lnTo>
                    <a:pt x="324" y="3"/>
                  </a:lnTo>
                  <a:lnTo>
                    <a:pt x="314" y="3"/>
                  </a:lnTo>
                  <a:lnTo>
                    <a:pt x="304" y="1"/>
                  </a:lnTo>
                  <a:lnTo>
                    <a:pt x="294" y="1"/>
                  </a:lnTo>
                  <a:lnTo>
                    <a:pt x="285" y="1"/>
                  </a:lnTo>
                  <a:lnTo>
                    <a:pt x="276" y="1"/>
                  </a:lnTo>
                  <a:lnTo>
                    <a:pt x="266" y="1"/>
                  </a:lnTo>
                  <a:lnTo>
                    <a:pt x="256" y="0"/>
                  </a:lnTo>
                  <a:lnTo>
                    <a:pt x="247"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32" name="Freeform 288"/>
            <p:cNvSpPr>
              <a:spLocks noChangeAspect="1"/>
            </p:cNvSpPr>
            <p:nvPr/>
          </p:nvSpPr>
          <p:spPr bwMode="auto">
            <a:xfrm>
              <a:off x="3471" y="2183"/>
              <a:ext cx="158" cy="220"/>
            </a:xfrm>
            <a:custGeom>
              <a:avLst/>
              <a:gdLst>
                <a:gd name="T0" fmla="*/ 30 w 316"/>
                <a:gd name="T1" fmla="*/ 0 h 440"/>
                <a:gd name="T2" fmla="*/ 27 w 316"/>
                <a:gd name="T3" fmla="*/ 2 h 440"/>
                <a:gd name="T4" fmla="*/ 24 w 316"/>
                <a:gd name="T5" fmla="*/ 4 h 440"/>
                <a:gd name="T6" fmla="*/ 20 w 316"/>
                <a:gd name="T7" fmla="*/ 6 h 440"/>
                <a:gd name="T8" fmla="*/ 17 w 316"/>
                <a:gd name="T9" fmla="*/ 8 h 440"/>
                <a:gd name="T10" fmla="*/ 14 w 316"/>
                <a:gd name="T11" fmla="*/ 11 h 440"/>
                <a:gd name="T12" fmla="*/ 11 w 316"/>
                <a:gd name="T13" fmla="*/ 14 h 440"/>
                <a:gd name="T14" fmla="*/ 9 w 316"/>
                <a:gd name="T15" fmla="*/ 17 h 440"/>
                <a:gd name="T16" fmla="*/ 6 w 316"/>
                <a:gd name="T17" fmla="*/ 20 h 440"/>
                <a:gd name="T18" fmla="*/ 4 w 316"/>
                <a:gd name="T19" fmla="*/ 24 h 440"/>
                <a:gd name="T20" fmla="*/ 3 w 316"/>
                <a:gd name="T21" fmla="*/ 28 h 440"/>
                <a:gd name="T22" fmla="*/ 1 w 316"/>
                <a:gd name="T23" fmla="*/ 32 h 440"/>
                <a:gd name="T24" fmla="*/ 1 w 316"/>
                <a:gd name="T25" fmla="*/ 36 h 440"/>
                <a:gd name="T26" fmla="*/ 0 w 316"/>
                <a:gd name="T27" fmla="*/ 41 h 440"/>
                <a:gd name="T28" fmla="*/ 1 w 316"/>
                <a:gd name="T29" fmla="*/ 45 h 440"/>
                <a:gd name="T30" fmla="*/ 2 w 316"/>
                <a:gd name="T31" fmla="*/ 50 h 440"/>
                <a:gd name="T32" fmla="*/ 3 w 316"/>
                <a:gd name="T33" fmla="*/ 55 h 440"/>
                <a:gd name="T34" fmla="*/ 4 w 316"/>
                <a:gd name="T35" fmla="*/ 51 h 440"/>
                <a:gd name="T36" fmla="*/ 5 w 316"/>
                <a:gd name="T37" fmla="*/ 46 h 440"/>
                <a:gd name="T38" fmla="*/ 6 w 316"/>
                <a:gd name="T39" fmla="*/ 42 h 440"/>
                <a:gd name="T40" fmla="*/ 7 w 316"/>
                <a:gd name="T41" fmla="*/ 38 h 440"/>
                <a:gd name="T42" fmla="*/ 8 w 316"/>
                <a:gd name="T43" fmla="*/ 34 h 440"/>
                <a:gd name="T44" fmla="*/ 10 w 316"/>
                <a:gd name="T45" fmla="*/ 30 h 440"/>
                <a:gd name="T46" fmla="*/ 12 w 316"/>
                <a:gd name="T47" fmla="*/ 26 h 440"/>
                <a:gd name="T48" fmla="*/ 14 w 316"/>
                <a:gd name="T49" fmla="*/ 22 h 440"/>
                <a:gd name="T50" fmla="*/ 16 w 316"/>
                <a:gd name="T51" fmla="*/ 19 h 440"/>
                <a:gd name="T52" fmla="*/ 19 w 316"/>
                <a:gd name="T53" fmla="*/ 16 h 440"/>
                <a:gd name="T54" fmla="*/ 21 w 316"/>
                <a:gd name="T55" fmla="*/ 12 h 440"/>
                <a:gd name="T56" fmla="*/ 25 w 316"/>
                <a:gd name="T57" fmla="*/ 10 h 440"/>
                <a:gd name="T58" fmla="*/ 28 w 316"/>
                <a:gd name="T59" fmla="*/ 7 h 440"/>
                <a:gd name="T60" fmla="*/ 32 w 316"/>
                <a:gd name="T61" fmla="*/ 5 h 440"/>
                <a:gd name="T62" fmla="*/ 36 w 316"/>
                <a:gd name="T63" fmla="*/ 2 h 440"/>
                <a:gd name="T64" fmla="*/ 40 w 316"/>
                <a:gd name="T65" fmla="*/ 0 h 440"/>
                <a:gd name="T66" fmla="*/ 39 w 316"/>
                <a:gd name="T67" fmla="*/ 0 h 440"/>
                <a:gd name="T68" fmla="*/ 38 w 316"/>
                <a:gd name="T69" fmla="*/ 0 h 440"/>
                <a:gd name="T70" fmla="*/ 36 w 316"/>
                <a:gd name="T71" fmla="*/ 0 h 440"/>
                <a:gd name="T72" fmla="*/ 35 w 316"/>
                <a:gd name="T73" fmla="*/ 0 h 440"/>
                <a:gd name="T74" fmla="*/ 34 w 316"/>
                <a:gd name="T75" fmla="*/ 0 h 440"/>
                <a:gd name="T76" fmla="*/ 33 w 316"/>
                <a:gd name="T77" fmla="*/ 0 h 440"/>
                <a:gd name="T78" fmla="*/ 32 w 316"/>
                <a:gd name="T79" fmla="*/ 0 h 440"/>
                <a:gd name="T80" fmla="*/ 30 w 316"/>
                <a:gd name="T81" fmla="*/ 0 h 4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6" h="440">
                  <a:moveTo>
                    <a:pt x="240" y="0"/>
                  </a:moveTo>
                  <a:lnTo>
                    <a:pt x="214" y="12"/>
                  </a:lnTo>
                  <a:lnTo>
                    <a:pt x="186" y="27"/>
                  </a:lnTo>
                  <a:lnTo>
                    <a:pt x="160" y="45"/>
                  </a:lnTo>
                  <a:lnTo>
                    <a:pt x="134" y="63"/>
                  </a:lnTo>
                  <a:lnTo>
                    <a:pt x="110" y="84"/>
                  </a:lnTo>
                  <a:lnTo>
                    <a:pt x="87" y="107"/>
                  </a:lnTo>
                  <a:lnTo>
                    <a:pt x="66" y="131"/>
                  </a:lnTo>
                  <a:lnTo>
                    <a:pt x="47" y="159"/>
                  </a:lnTo>
                  <a:lnTo>
                    <a:pt x="31" y="187"/>
                  </a:lnTo>
                  <a:lnTo>
                    <a:pt x="18" y="217"/>
                  </a:lnTo>
                  <a:lnTo>
                    <a:pt x="8" y="250"/>
                  </a:lnTo>
                  <a:lnTo>
                    <a:pt x="2" y="284"/>
                  </a:lnTo>
                  <a:lnTo>
                    <a:pt x="0" y="321"/>
                  </a:lnTo>
                  <a:lnTo>
                    <a:pt x="2" y="359"/>
                  </a:lnTo>
                  <a:lnTo>
                    <a:pt x="9" y="398"/>
                  </a:lnTo>
                  <a:lnTo>
                    <a:pt x="21" y="440"/>
                  </a:lnTo>
                  <a:lnTo>
                    <a:pt x="27" y="403"/>
                  </a:lnTo>
                  <a:lnTo>
                    <a:pt x="33" y="367"/>
                  </a:lnTo>
                  <a:lnTo>
                    <a:pt x="41" y="333"/>
                  </a:lnTo>
                  <a:lnTo>
                    <a:pt x="51" y="298"/>
                  </a:lnTo>
                  <a:lnTo>
                    <a:pt x="62" y="266"/>
                  </a:lnTo>
                  <a:lnTo>
                    <a:pt x="76" y="234"/>
                  </a:lnTo>
                  <a:lnTo>
                    <a:pt x="89" y="204"/>
                  </a:lnTo>
                  <a:lnTo>
                    <a:pt x="107" y="175"/>
                  </a:lnTo>
                  <a:lnTo>
                    <a:pt x="125" y="147"/>
                  </a:lnTo>
                  <a:lnTo>
                    <a:pt x="145" y="121"/>
                  </a:lnTo>
                  <a:lnTo>
                    <a:pt x="168" y="96"/>
                  </a:lnTo>
                  <a:lnTo>
                    <a:pt x="193" y="73"/>
                  </a:lnTo>
                  <a:lnTo>
                    <a:pt x="220" y="52"/>
                  </a:lnTo>
                  <a:lnTo>
                    <a:pt x="250" y="33"/>
                  </a:lnTo>
                  <a:lnTo>
                    <a:pt x="282" y="15"/>
                  </a:lnTo>
                  <a:lnTo>
                    <a:pt x="316" y="0"/>
                  </a:lnTo>
                  <a:lnTo>
                    <a:pt x="307" y="0"/>
                  </a:lnTo>
                  <a:lnTo>
                    <a:pt x="298" y="0"/>
                  </a:lnTo>
                  <a:lnTo>
                    <a:pt x="288" y="0"/>
                  </a:lnTo>
                  <a:lnTo>
                    <a:pt x="278" y="0"/>
                  </a:lnTo>
                  <a:lnTo>
                    <a:pt x="269" y="0"/>
                  </a:lnTo>
                  <a:lnTo>
                    <a:pt x="260" y="0"/>
                  </a:lnTo>
                  <a:lnTo>
                    <a:pt x="250" y="0"/>
                  </a:lnTo>
                  <a:lnTo>
                    <a:pt x="240"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33" name="Freeform 289"/>
            <p:cNvSpPr>
              <a:spLocks noChangeAspect="1"/>
            </p:cNvSpPr>
            <p:nvPr/>
          </p:nvSpPr>
          <p:spPr bwMode="auto">
            <a:xfrm>
              <a:off x="3472" y="2184"/>
              <a:ext cx="155" cy="215"/>
            </a:xfrm>
            <a:custGeom>
              <a:avLst/>
              <a:gdLst>
                <a:gd name="T0" fmla="*/ 30 w 310"/>
                <a:gd name="T1" fmla="*/ 0 h 431"/>
                <a:gd name="T2" fmla="*/ 26 w 310"/>
                <a:gd name="T3" fmla="*/ 1 h 431"/>
                <a:gd name="T4" fmla="*/ 23 w 310"/>
                <a:gd name="T5" fmla="*/ 3 h 431"/>
                <a:gd name="T6" fmla="*/ 20 w 310"/>
                <a:gd name="T7" fmla="*/ 5 h 431"/>
                <a:gd name="T8" fmla="*/ 17 w 310"/>
                <a:gd name="T9" fmla="*/ 8 h 431"/>
                <a:gd name="T10" fmla="*/ 14 w 310"/>
                <a:gd name="T11" fmla="*/ 10 h 431"/>
                <a:gd name="T12" fmla="*/ 11 w 310"/>
                <a:gd name="T13" fmla="*/ 13 h 431"/>
                <a:gd name="T14" fmla="*/ 9 w 310"/>
                <a:gd name="T15" fmla="*/ 16 h 431"/>
                <a:gd name="T16" fmla="*/ 6 w 310"/>
                <a:gd name="T17" fmla="*/ 19 h 431"/>
                <a:gd name="T18" fmla="*/ 4 w 310"/>
                <a:gd name="T19" fmla="*/ 23 h 431"/>
                <a:gd name="T20" fmla="*/ 3 w 310"/>
                <a:gd name="T21" fmla="*/ 26 h 431"/>
                <a:gd name="T22" fmla="*/ 2 w 310"/>
                <a:gd name="T23" fmla="*/ 30 h 431"/>
                <a:gd name="T24" fmla="*/ 1 w 310"/>
                <a:gd name="T25" fmla="*/ 34 h 431"/>
                <a:gd name="T26" fmla="*/ 0 w 310"/>
                <a:gd name="T27" fmla="*/ 39 h 431"/>
                <a:gd name="T28" fmla="*/ 1 w 310"/>
                <a:gd name="T29" fmla="*/ 43 h 431"/>
                <a:gd name="T30" fmla="*/ 2 w 310"/>
                <a:gd name="T31" fmla="*/ 48 h 431"/>
                <a:gd name="T32" fmla="*/ 3 w 310"/>
                <a:gd name="T33" fmla="*/ 53 h 431"/>
                <a:gd name="T34" fmla="*/ 4 w 310"/>
                <a:gd name="T35" fmla="*/ 49 h 431"/>
                <a:gd name="T36" fmla="*/ 4 w 310"/>
                <a:gd name="T37" fmla="*/ 44 h 431"/>
                <a:gd name="T38" fmla="*/ 5 w 310"/>
                <a:gd name="T39" fmla="*/ 40 h 431"/>
                <a:gd name="T40" fmla="*/ 7 w 310"/>
                <a:gd name="T41" fmla="*/ 36 h 431"/>
                <a:gd name="T42" fmla="*/ 8 w 310"/>
                <a:gd name="T43" fmla="*/ 32 h 431"/>
                <a:gd name="T44" fmla="*/ 9 w 310"/>
                <a:gd name="T45" fmla="*/ 28 h 431"/>
                <a:gd name="T46" fmla="*/ 11 w 310"/>
                <a:gd name="T47" fmla="*/ 24 h 431"/>
                <a:gd name="T48" fmla="*/ 13 w 310"/>
                <a:gd name="T49" fmla="*/ 21 h 431"/>
                <a:gd name="T50" fmla="*/ 16 w 310"/>
                <a:gd name="T51" fmla="*/ 17 h 431"/>
                <a:gd name="T52" fmla="*/ 18 w 310"/>
                <a:gd name="T53" fmla="*/ 14 h 431"/>
                <a:gd name="T54" fmla="*/ 21 w 310"/>
                <a:gd name="T55" fmla="*/ 11 h 431"/>
                <a:gd name="T56" fmla="*/ 24 w 310"/>
                <a:gd name="T57" fmla="*/ 8 h 431"/>
                <a:gd name="T58" fmla="*/ 27 w 310"/>
                <a:gd name="T59" fmla="*/ 6 h 431"/>
                <a:gd name="T60" fmla="*/ 31 w 310"/>
                <a:gd name="T61" fmla="*/ 3 h 431"/>
                <a:gd name="T62" fmla="*/ 35 w 310"/>
                <a:gd name="T63" fmla="*/ 1 h 431"/>
                <a:gd name="T64" fmla="*/ 39 w 310"/>
                <a:gd name="T65" fmla="*/ 0 h 431"/>
                <a:gd name="T66" fmla="*/ 38 w 310"/>
                <a:gd name="T67" fmla="*/ 0 h 431"/>
                <a:gd name="T68" fmla="*/ 37 w 310"/>
                <a:gd name="T69" fmla="*/ 0 h 431"/>
                <a:gd name="T70" fmla="*/ 36 w 310"/>
                <a:gd name="T71" fmla="*/ 0 h 431"/>
                <a:gd name="T72" fmla="*/ 34 w 310"/>
                <a:gd name="T73" fmla="*/ 0 h 431"/>
                <a:gd name="T74" fmla="*/ 33 w 310"/>
                <a:gd name="T75" fmla="*/ 0 h 431"/>
                <a:gd name="T76" fmla="*/ 32 w 310"/>
                <a:gd name="T77" fmla="*/ 0 h 431"/>
                <a:gd name="T78" fmla="*/ 31 w 310"/>
                <a:gd name="T79" fmla="*/ 0 h 431"/>
                <a:gd name="T80" fmla="*/ 30 w 310"/>
                <a:gd name="T81" fmla="*/ 0 h 4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0" h="431">
                  <a:moveTo>
                    <a:pt x="234" y="0"/>
                  </a:moveTo>
                  <a:lnTo>
                    <a:pt x="208" y="14"/>
                  </a:lnTo>
                  <a:lnTo>
                    <a:pt x="182" y="29"/>
                  </a:lnTo>
                  <a:lnTo>
                    <a:pt x="157" y="45"/>
                  </a:lnTo>
                  <a:lnTo>
                    <a:pt x="132" y="65"/>
                  </a:lnTo>
                  <a:lnTo>
                    <a:pt x="109" y="84"/>
                  </a:lnTo>
                  <a:lnTo>
                    <a:pt x="86" y="107"/>
                  </a:lnTo>
                  <a:lnTo>
                    <a:pt x="66" y="131"/>
                  </a:lnTo>
                  <a:lnTo>
                    <a:pt x="48" y="157"/>
                  </a:lnTo>
                  <a:lnTo>
                    <a:pt x="32" y="184"/>
                  </a:lnTo>
                  <a:lnTo>
                    <a:pt x="18" y="214"/>
                  </a:lnTo>
                  <a:lnTo>
                    <a:pt x="9" y="245"/>
                  </a:lnTo>
                  <a:lnTo>
                    <a:pt x="2" y="279"/>
                  </a:lnTo>
                  <a:lnTo>
                    <a:pt x="0" y="313"/>
                  </a:lnTo>
                  <a:lnTo>
                    <a:pt x="2" y="351"/>
                  </a:lnTo>
                  <a:lnTo>
                    <a:pt x="9" y="389"/>
                  </a:lnTo>
                  <a:lnTo>
                    <a:pt x="21" y="431"/>
                  </a:lnTo>
                  <a:lnTo>
                    <a:pt x="26" y="394"/>
                  </a:lnTo>
                  <a:lnTo>
                    <a:pt x="32" y="358"/>
                  </a:lnTo>
                  <a:lnTo>
                    <a:pt x="40" y="324"/>
                  </a:lnTo>
                  <a:lnTo>
                    <a:pt x="49" y="290"/>
                  </a:lnTo>
                  <a:lnTo>
                    <a:pt x="60" y="257"/>
                  </a:lnTo>
                  <a:lnTo>
                    <a:pt x="72" y="227"/>
                  </a:lnTo>
                  <a:lnTo>
                    <a:pt x="86" y="197"/>
                  </a:lnTo>
                  <a:lnTo>
                    <a:pt x="102" y="168"/>
                  </a:lnTo>
                  <a:lnTo>
                    <a:pt x="121" y="142"/>
                  </a:lnTo>
                  <a:lnTo>
                    <a:pt x="140" y="116"/>
                  </a:lnTo>
                  <a:lnTo>
                    <a:pt x="162" y="92"/>
                  </a:lnTo>
                  <a:lnTo>
                    <a:pt x="187" y="70"/>
                  </a:lnTo>
                  <a:lnTo>
                    <a:pt x="214" y="50"/>
                  </a:lnTo>
                  <a:lnTo>
                    <a:pt x="243" y="31"/>
                  </a:lnTo>
                  <a:lnTo>
                    <a:pt x="275" y="15"/>
                  </a:lnTo>
                  <a:lnTo>
                    <a:pt x="310" y="0"/>
                  </a:lnTo>
                  <a:lnTo>
                    <a:pt x="301" y="0"/>
                  </a:lnTo>
                  <a:lnTo>
                    <a:pt x="291" y="0"/>
                  </a:lnTo>
                  <a:lnTo>
                    <a:pt x="281" y="0"/>
                  </a:lnTo>
                  <a:lnTo>
                    <a:pt x="272" y="0"/>
                  </a:lnTo>
                  <a:lnTo>
                    <a:pt x="263" y="0"/>
                  </a:lnTo>
                  <a:lnTo>
                    <a:pt x="253" y="0"/>
                  </a:lnTo>
                  <a:lnTo>
                    <a:pt x="243" y="0"/>
                  </a:lnTo>
                  <a:lnTo>
                    <a:pt x="234"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34" name="Freeform 290"/>
            <p:cNvSpPr>
              <a:spLocks noChangeAspect="1"/>
            </p:cNvSpPr>
            <p:nvPr/>
          </p:nvSpPr>
          <p:spPr bwMode="auto">
            <a:xfrm>
              <a:off x="3474" y="2185"/>
              <a:ext cx="151" cy="211"/>
            </a:xfrm>
            <a:custGeom>
              <a:avLst/>
              <a:gdLst>
                <a:gd name="T0" fmla="*/ 29 w 302"/>
                <a:gd name="T1" fmla="*/ 0 h 423"/>
                <a:gd name="T2" fmla="*/ 26 w 302"/>
                <a:gd name="T3" fmla="*/ 2 h 423"/>
                <a:gd name="T4" fmla="*/ 23 w 302"/>
                <a:gd name="T5" fmla="*/ 3 h 423"/>
                <a:gd name="T6" fmla="*/ 20 w 302"/>
                <a:gd name="T7" fmla="*/ 6 h 423"/>
                <a:gd name="T8" fmla="*/ 17 w 302"/>
                <a:gd name="T9" fmla="*/ 8 h 423"/>
                <a:gd name="T10" fmla="*/ 14 w 302"/>
                <a:gd name="T11" fmla="*/ 10 h 423"/>
                <a:gd name="T12" fmla="*/ 11 w 302"/>
                <a:gd name="T13" fmla="*/ 13 h 423"/>
                <a:gd name="T14" fmla="*/ 9 w 302"/>
                <a:gd name="T15" fmla="*/ 16 h 423"/>
                <a:gd name="T16" fmla="*/ 6 w 302"/>
                <a:gd name="T17" fmla="*/ 19 h 423"/>
                <a:gd name="T18" fmla="*/ 4 w 302"/>
                <a:gd name="T19" fmla="*/ 22 h 423"/>
                <a:gd name="T20" fmla="*/ 3 w 302"/>
                <a:gd name="T21" fmla="*/ 26 h 423"/>
                <a:gd name="T22" fmla="*/ 2 w 302"/>
                <a:gd name="T23" fmla="*/ 30 h 423"/>
                <a:gd name="T24" fmla="*/ 1 w 302"/>
                <a:gd name="T25" fmla="*/ 34 h 423"/>
                <a:gd name="T26" fmla="*/ 0 w 302"/>
                <a:gd name="T27" fmla="*/ 38 h 423"/>
                <a:gd name="T28" fmla="*/ 1 w 302"/>
                <a:gd name="T29" fmla="*/ 43 h 423"/>
                <a:gd name="T30" fmla="*/ 1 w 302"/>
                <a:gd name="T31" fmla="*/ 47 h 423"/>
                <a:gd name="T32" fmla="*/ 3 w 302"/>
                <a:gd name="T33" fmla="*/ 52 h 423"/>
                <a:gd name="T34" fmla="*/ 4 w 302"/>
                <a:gd name="T35" fmla="*/ 48 h 423"/>
                <a:gd name="T36" fmla="*/ 4 w 302"/>
                <a:gd name="T37" fmla="*/ 43 h 423"/>
                <a:gd name="T38" fmla="*/ 5 w 302"/>
                <a:gd name="T39" fmla="*/ 39 h 423"/>
                <a:gd name="T40" fmla="*/ 6 w 302"/>
                <a:gd name="T41" fmla="*/ 35 h 423"/>
                <a:gd name="T42" fmla="*/ 8 w 302"/>
                <a:gd name="T43" fmla="*/ 31 h 423"/>
                <a:gd name="T44" fmla="*/ 9 w 302"/>
                <a:gd name="T45" fmla="*/ 27 h 423"/>
                <a:gd name="T46" fmla="*/ 11 w 302"/>
                <a:gd name="T47" fmla="*/ 23 h 423"/>
                <a:gd name="T48" fmla="*/ 13 w 302"/>
                <a:gd name="T49" fmla="*/ 20 h 423"/>
                <a:gd name="T50" fmla="*/ 15 w 302"/>
                <a:gd name="T51" fmla="*/ 17 h 423"/>
                <a:gd name="T52" fmla="*/ 17 w 302"/>
                <a:gd name="T53" fmla="*/ 14 h 423"/>
                <a:gd name="T54" fmla="*/ 20 w 302"/>
                <a:gd name="T55" fmla="*/ 11 h 423"/>
                <a:gd name="T56" fmla="*/ 23 w 302"/>
                <a:gd name="T57" fmla="*/ 8 h 423"/>
                <a:gd name="T58" fmla="*/ 26 w 302"/>
                <a:gd name="T59" fmla="*/ 6 h 423"/>
                <a:gd name="T60" fmla="*/ 30 w 302"/>
                <a:gd name="T61" fmla="*/ 3 h 423"/>
                <a:gd name="T62" fmla="*/ 34 w 302"/>
                <a:gd name="T63" fmla="*/ 1 h 423"/>
                <a:gd name="T64" fmla="*/ 38 w 302"/>
                <a:gd name="T65" fmla="*/ 0 h 423"/>
                <a:gd name="T66" fmla="*/ 37 w 302"/>
                <a:gd name="T67" fmla="*/ 0 h 423"/>
                <a:gd name="T68" fmla="*/ 36 w 302"/>
                <a:gd name="T69" fmla="*/ 0 h 423"/>
                <a:gd name="T70" fmla="*/ 35 w 302"/>
                <a:gd name="T71" fmla="*/ 0 h 423"/>
                <a:gd name="T72" fmla="*/ 34 w 302"/>
                <a:gd name="T73" fmla="*/ 0 h 423"/>
                <a:gd name="T74" fmla="*/ 32 w 302"/>
                <a:gd name="T75" fmla="*/ 0 h 423"/>
                <a:gd name="T76" fmla="*/ 31 w 302"/>
                <a:gd name="T77" fmla="*/ 0 h 423"/>
                <a:gd name="T78" fmla="*/ 30 w 302"/>
                <a:gd name="T79" fmla="*/ 0 h 423"/>
                <a:gd name="T80" fmla="*/ 29 w 302"/>
                <a:gd name="T81" fmla="*/ 0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02" h="423">
                  <a:moveTo>
                    <a:pt x="227" y="2"/>
                  </a:moveTo>
                  <a:lnTo>
                    <a:pt x="202" y="16"/>
                  </a:lnTo>
                  <a:lnTo>
                    <a:pt x="178" y="31"/>
                  </a:lnTo>
                  <a:lnTo>
                    <a:pt x="154" y="49"/>
                  </a:lnTo>
                  <a:lnTo>
                    <a:pt x="129" y="66"/>
                  </a:lnTo>
                  <a:lnTo>
                    <a:pt x="106" y="87"/>
                  </a:lnTo>
                  <a:lnTo>
                    <a:pt x="84" y="107"/>
                  </a:lnTo>
                  <a:lnTo>
                    <a:pt x="65" y="130"/>
                  </a:lnTo>
                  <a:lnTo>
                    <a:pt x="48" y="156"/>
                  </a:lnTo>
                  <a:lnTo>
                    <a:pt x="31" y="182"/>
                  </a:lnTo>
                  <a:lnTo>
                    <a:pt x="19" y="211"/>
                  </a:lnTo>
                  <a:lnTo>
                    <a:pt x="10" y="241"/>
                  </a:lnTo>
                  <a:lnTo>
                    <a:pt x="3" y="273"/>
                  </a:lnTo>
                  <a:lnTo>
                    <a:pt x="0" y="308"/>
                  </a:lnTo>
                  <a:lnTo>
                    <a:pt x="1" y="345"/>
                  </a:lnTo>
                  <a:lnTo>
                    <a:pt x="8" y="383"/>
                  </a:lnTo>
                  <a:lnTo>
                    <a:pt x="19" y="423"/>
                  </a:lnTo>
                  <a:lnTo>
                    <a:pt x="25" y="386"/>
                  </a:lnTo>
                  <a:lnTo>
                    <a:pt x="30" y="350"/>
                  </a:lnTo>
                  <a:lnTo>
                    <a:pt x="38" y="315"/>
                  </a:lnTo>
                  <a:lnTo>
                    <a:pt x="46" y="282"/>
                  </a:lnTo>
                  <a:lnTo>
                    <a:pt x="57" y="250"/>
                  </a:lnTo>
                  <a:lnTo>
                    <a:pt x="69" y="219"/>
                  </a:lnTo>
                  <a:lnTo>
                    <a:pt x="83" y="190"/>
                  </a:lnTo>
                  <a:lnTo>
                    <a:pt x="98" y="163"/>
                  </a:lnTo>
                  <a:lnTo>
                    <a:pt x="116" y="136"/>
                  </a:lnTo>
                  <a:lnTo>
                    <a:pt x="135" y="112"/>
                  </a:lnTo>
                  <a:lnTo>
                    <a:pt x="157" y="89"/>
                  </a:lnTo>
                  <a:lnTo>
                    <a:pt x="181" y="68"/>
                  </a:lnTo>
                  <a:lnTo>
                    <a:pt x="208" y="49"/>
                  </a:lnTo>
                  <a:lnTo>
                    <a:pt x="237" y="30"/>
                  </a:lnTo>
                  <a:lnTo>
                    <a:pt x="268" y="14"/>
                  </a:lnTo>
                  <a:lnTo>
                    <a:pt x="302" y="0"/>
                  </a:lnTo>
                  <a:lnTo>
                    <a:pt x="293" y="0"/>
                  </a:lnTo>
                  <a:lnTo>
                    <a:pt x="284" y="1"/>
                  </a:lnTo>
                  <a:lnTo>
                    <a:pt x="275" y="1"/>
                  </a:lnTo>
                  <a:lnTo>
                    <a:pt x="265" y="1"/>
                  </a:lnTo>
                  <a:lnTo>
                    <a:pt x="255" y="1"/>
                  </a:lnTo>
                  <a:lnTo>
                    <a:pt x="246" y="1"/>
                  </a:lnTo>
                  <a:lnTo>
                    <a:pt x="237" y="2"/>
                  </a:lnTo>
                  <a:lnTo>
                    <a:pt x="227" y="2"/>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35" name="Freeform 291"/>
            <p:cNvSpPr>
              <a:spLocks noChangeAspect="1"/>
            </p:cNvSpPr>
            <p:nvPr/>
          </p:nvSpPr>
          <p:spPr bwMode="auto">
            <a:xfrm>
              <a:off x="3475" y="2185"/>
              <a:ext cx="147" cy="207"/>
            </a:xfrm>
            <a:custGeom>
              <a:avLst/>
              <a:gdLst>
                <a:gd name="T0" fmla="*/ 27 w 295"/>
                <a:gd name="T1" fmla="*/ 1 h 414"/>
                <a:gd name="T2" fmla="*/ 24 w 295"/>
                <a:gd name="T3" fmla="*/ 3 h 414"/>
                <a:gd name="T4" fmla="*/ 21 w 295"/>
                <a:gd name="T5" fmla="*/ 5 h 414"/>
                <a:gd name="T6" fmla="*/ 18 w 295"/>
                <a:gd name="T7" fmla="*/ 7 h 414"/>
                <a:gd name="T8" fmla="*/ 15 w 295"/>
                <a:gd name="T9" fmla="*/ 9 h 414"/>
                <a:gd name="T10" fmla="*/ 13 w 295"/>
                <a:gd name="T11" fmla="*/ 11 h 414"/>
                <a:gd name="T12" fmla="*/ 10 w 295"/>
                <a:gd name="T13" fmla="*/ 14 h 414"/>
                <a:gd name="T14" fmla="*/ 8 w 295"/>
                <a:gd name="T15" fmla="*/ 17 h 414"/>
                <a:gd name="T16" fmla="*/ 5 w 295"/>
                <a:gd name="T17" fmla="*/ 20 h 414"/>
                <a:gd name="T18" fmla="*/ 4 w 295"/>
                <a:gd name="T19" fmla="*/ 23 h 414"/>
                <a:gd name="T20" fmla="*/ 2 w 295"/>
                <a:gd name="T21" fmla="*/ 26 h 414"/>
                <a:gd name="T22" fmla="*/ 1 w 295"/>
                <a:gd name="T23" fmla="*/ 30 h 414"/>
                <a:gd name="T24" fmla="*/ 0 w 295"/>
                <a:gd name="T25" fmla="*/ 34 h 414"/>
                <a:gd name="T26" fmla="*/ 0 w 295"/>
                <a:gd name="T27" fmla="*/ 38 h 414"/>
                <a:gd name="T28" fmla="*/ 0 w 295"/>
                <a:gd name="T29" fmla="*/ 43 h 414"/>
                <a:gd name="T30" fmla="*/ 0 w 295"/>
                <a:gd name="T31" fmla="*/ 47 h 414"/>
                <a:gd name="T32" fmla="*/ 2 w 295"/>
                <a:gd name="T33" fmla="*/ 52 h 414"/>
                <a:gd name="T34" fmla="*/ 2 w 295"/>
                <a:gd name="T35" fmla="*/ 48 h 414"/>
                <a:gd name="T36" fmla="*/ 3 w 295"/>
                <a:gd name="T37" fmla="*/ 43 h 414"/>
                <a:gd name="T38" fmla="*/ 4 w 295"/>
                <a:gd name="T39" fmla="*/ 39 h 414"/>
                <a:gd name="T40" fmla="*/ 5 w 295"/>
                <a:gd name="T41" fmla="*/ 35 h 414"/>
                <a:gd name="T42" fmla="*/ 6 w 295"/>
                <a:gd name="T43" fmla="*/ 31 h 414"/>
                <a:gd name="T44" fmla="*/ 8 w 295"/>
                <a:gd name="T45" fmla="*/ 27 h 414"/>
                <a:gd name="T46" fmla="*/ 9 w 295"/>
                <a:gd name="T47" fmla="*/ 24 h 414"/>
                <a:gd name="T48" fmla="*/ 11 w 295"/>
                <a:gd name="T49" fmla="*/ 20 h 414"/>
                <a:gd name="T50" fmla="*/ 13 w 295"/>
                <a:gd name="T51" fmla="*/ 17 h 414"/>
                <a:gd name="T52" fmla="*/ 16 w 295"/>
                <a:gd name="T53" fmla="*/ 14 h 414"/>
                <a:gd name="T54" fmla="*/ 18 w 295"/>
                <a:gd name="T55" fmla="*/ 11 h 414"/>
                <a:gd name="T56" fmla="*/ 21 w 295"/>
                <a:gd name="T57" fmla="*/ 9 h 414"/>
                <a:gd name="T58" fmla="*/ 25 w 295"/>
                <a:gd name="T59" fmla="*/ 6 h 414"/>
                <a:gd name="T60" fmla="*/ 28 w 295"/>
                <a:gd name="T61" fmla="*/ 4 h 414"/>
                <a:gd name="T62" fmla="*/ 32 w 295"/>
                <a:gd name="T63" fmla="*/ 2 h 414"/>
                <a:gd name="T64" fmla="*/ 36 w 295"/>
                <a:gd name="T65" fmla="*/ 0 h 414"/>
                <a:gd name="T66" fmla="*/ 35 w 295"/>
                <a:gd name="T67" fmla="*/ 0 h 414"/>
                <a:gd name="T68" fmla="*/ 34 w 295"/>
                <a:gd name="T69" fmla="*/ 1 h 414"/>
                <a:gd name="T70" fmla="*/ 33 w 295"/>
                <a:gd name="T71" fmla="*/ 1 h 414"/>
                <a:gd name="T72" fmla="*/ 32 w 295"/>
                <a:gd name="T73" fmla="*/ 1 h 414"/>
                <a:gd name="T74" fmla="*/ 31 w 295"/>
                <a:gd name="T75" fmla="*/ 1 h 414"/>
                <a:gd name="T76" fmla="*/ 29 w 295"/>
                <a:gd name="T77" fmla="*/ 1 h 414"/>
                <a:gd name="T78" fmla="*/ 28 w 295"/>
                <a:gd name="T79" fmla="*/ 1 h 414"/>
                <a:gd name="T80" fmla="*/ 27 w 295"/>
                <a:gd name="T81" fmla="*/ 1 h 4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5" h="414">
                  <a:moveTo>
                    <a:pt x="221" y="5"/>
                  </a:moveTo>
                  <a:lnTo>
                    <a:pt x="197" y="19"/>
                  </a:lnTo>
                  <a:lnTo>
                    <a:pt x="174" y="34"/>
                  </a:lnTo>
                  <a:lnTo>
                    <a:pt x="149" y="51"/>
                  </a:lnTo>
                  <a:lnTo>
                    <a:pt x="126" y="68"/>
                  </a:lnTo>
                  <a:lnTo>
                    <a:pt x="104" y="88"/>
                  </a:lnTo>
                  <a:lnTo>
                    <a:pt x="84" y="107"/>
                  </a:lnTo>
                  <a:lnTo>
                    <a:pt x="64" y="130"/>
                  </a:lnTo>
                  <a:lnTo>
                    <a:pt x="47" y="154"/>
                  </a:lnTo>
                  <a:lnTo>
                    <a:pt x="32" y="180"/>
                  </a:lnTo>
                  <a:lnTo>
                    <a:pt x="19" y="208"/>
                  </a:lnTo>
                  <a:lnTo>
                    <a:pt x="9" y="236"/>
                  </a:lnTo>
                  <a:lnTo>
                    <a:pt x="3" y="268"/>
                  </a:lnTo>
                  <a:lnTo>
                    <a:pt x="0" y="301"/>
                  </a:lnTo>
                  <a:lnTo>
                    <a:pt x="1" y="337"/>
                  </a:lnTo>
                  <a:lnTo>
                    <a:pt x="7" y="374"/>
                  </a:lnTo>
                  <a:lnTo>
                    <a:pt x="17" y="414"/>
                  </a:lnTo>
                  <a:lnTo>
                    <a:pt x="23" y="377"/>
                  </a:lnTo>
                  <a:lnTo>
                    <a:pt x="28" y="341"/>
                  </a:lnTo>
                  <a:lnTo>
                    <a:pt x="35" y="307"/>
                  </a:lnTo>
                  <a:lnTo>
                    <a:pt x="45" y="275"/>
                  </a:lnTo>
                  <a:lnTo>
                    <a:pt x="54" y="243"/>
                  </a:lnTo>
                  <a:lnTo>
                    <a:pt x="65" y="213"/>
                  </a:lnTo>
                  <a:lnTo>
                    <a:pt x="79" y="185"/>
                  </a:lnTo>
                  <a:lnTo>
                    <a:pt x="94" y="158"/>
                  </a:lnTo>
                  <a:lnTo>
                    <a:pt x="110" y="133"/>
                  </a:lnTo>
                  <a:lnTo>
                    <a:pt x="130" y="109"/>
                  </a:lnTo>
                  <a:lnTo>
                    <a:pt x="151" y="87"/>
                  </a:lnTo>
                  <a:lnTo>
                    <a:pt x="174" y="66"/>
                  </a:lnTo>
                  <a:lnTo>
                    <a:pt x="200" y="46"/>
                  </a:lnTo>
                  <a:lnTo>
                    <a:pt x="229" y="30"/>
                  </a:lnTo>
                  <a:lnTo>
                    <a:pt x="260" y="14"/>
                  </a:lnTo>
                  <a:lnTo>
                    <a:pt x="295" y="0"/>
                  </a:lnTo>
                  <a:lnTo>
                    <a:pt x="285" y="0"/>
                  </a:lnTo>
                  <a:lnTo>
                    <a:pt x="276" y="1"/>
                  </a:lnTo>
                  <a:lnTo>
                    <a:pt x="267" y="1"/>
                  </a:lnTo>
                  <a:lnTo>
                    <a:pt x="258" y="3"/>
                  </a:lnTo>
                  <a:lnTo>
                    <a:pt x="248" y="4"/>
                  </a:lnTo>
                  <a:lnTo>
                    <a:pt x="239" y="4"/>
                  </a:lnTo>
                  <a:lnTo>
                    <a:pt x="230" y="5"/>
                  </a:lnTo>
                  <a:lnTo>
                    <a:pt x="221" y="5"/>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36" name="Freeform 292"/>
            <p:cNvSpPr>
              <a:spLocks noChangeAspect="1"/>
            </p:cNvSpPr>
            <p:nvPr/>
          </p:nvSpPr>
          <p:spPr bwMode="auto">
            <a:xfrm>
              <a:off x="3476" y="2186"/>
              <a:ext cx="144" cy="203"/>
            </a:xfrm>
            <a:custGeom>
              <a:avLst/>
              <a:gdLst>
                <a:gd name="T0" fmla="*/ 27 w 288"/>
                <a:gd name="T1" fmla="*/ 1 h 405"/>
                <a:gd name="T2" fmla="*/ 24 w 288"/>
                <a:gd name="T3" fmla="*/ 3 h 405"/>
                <a:gd name="T4" fmla="*/ 22 w 288"/>
                <a:gd name="T5" fmla="*/ 5 h 405"/>
                <a:gd name="T6" fmla="*/ 19 w 288"/>
                <a:gd name="T7" fmla="*/ 7 h 405"/>
                <a:gd name="T8" fmla="*/ 16 w 288"/>
                <a:gd name="T9" fmla="*/ 9 h 405"/>
                <a:gd name="T10" fmla="*/ 13 w 288"/>
                <a:gd name="T11" fmla="*/ 11 h 405"/>
                <a:gd name="T12" fmla="*/ 11 w 288"/>
                <a:gd name="T13" fmla="*/ 14 h 405"/>
                <a:gd name="T14" fmla="*/ 8 w 288"/>
                <a:gd name="T15" fmla="*/ 17 h 405"/>
                <a:gd name="T16" fmla="*/ 6 w 288"/>
                <a:gd name="T17" fmla="*/ 19 h 405"/>
                <a:gd name="T18" fmla="*/ 4 w 288"/>
                <a:gd name="T19" fmla="*/ 22 h 405"/>
                <a:gd name="T20" fmla="*/ 3 w 288"/>
                <a:gd name="T21" fmla="*/ 26 h 405"/>
                <a:gd name="T22" fmla="*/ 2 w 288"/>
                <a:gd name="T23" fmla="*/ 29 h 405"/>
                <a:gd name="T24" fmla="*/ 1 w 288"/>
                <a:gd name="T25" fmla="*/ 33 h 405"/>
                <a:gd name="T26" fmla="*/ 0 w 288"/>
                <a:gd name="T27" fmla="*/ 37 h 405"/>
                <a:gd name="T28" fmla="*/ 1 w 288"/>
                <a:gd name="T29" fmla="*/ 41 h 405"/>
                <a:gd name="T30" fmla="*/ 1 w 288"/>
                <a:gd name="T31" fmla="*/ 46 h 405"/>
                <a:gd name="T32" fmla="*/ 2 w 288"/>
                <a:gd name="T33" fmla="*/ 51 h 405"/>
                <a:gd name="T34" fmla="*/ 3 w 288"/>
                <a:gd name="T35" fmla="*/ 46 h 405"/>
                <a:gd name="T36" fmla="*/ 4 w 288"/>
                <a:gd name="T37" fmla="*/ 42 h 405"/>
                <a:gd name="T38" fmla="*/ 5 w 288"/>
                <a:gd name="T39" fmla="*/ 38 h 405"/>
                <a:gd name="T40" fmla="*/ 6 w 288"/>
                <a:gd name="T41" fmla="*/ 34 h 405"/>
                <a:gd name="T42" fmla="*/ 7 w 288"/>
                <a:gd name="T43" fmla="*/ 30 h 405"/>
                <a:gd name="T44" fmla="*/ 8 w 288"/>
                <a:gd name="T45" fmla="*/ 26 h 405"/>
                <a:gd name="T46" fmla="*/ 10 w 288"/>
                <a:gd name="T47" fmla="*/ 23 h 405"/>
                <a:gd name="T48" fmla="*/ 12 w 288"/>
                <a:gd name="T49" fmla="*/ 19 h 405"/>
                <a:gd name="T50" fmla="*/ 14 w 288"/>
                <a:gd name="T51" fmla="*/ 16 h 405"/>
                <a:gd name="T52" fmla="*/ 16 w 288"/>
                <a:gd name="T53" fmla="*/ 13 h 405"/>
                <a:gd name="T54" fmla="*/ 19 w 288"/>
                <a:gd name="T55" fmla="*/ 11 h 405"/>
                <a:gd name="T56" fmla="*/ 21 w 288"/>
                <a:gd name="T57" fmla="*/ 8 h 405"/>
                <a:gd name="T58" fmla="*/ 25 w 288"/>
                <a:gd name="T59" fmla="*/ 6 h 405"/>
                <a:gd name="T60" fmla="*/ 28 w 288"/>
                <a:gd name="T61" fmla="*/ 4 h 405"/>
                <a:gd name="T62" fmla="*/ 32 w 288"/>
                <a:gd name="T63" fmla="*/ 2 h 405"/>
                <a:gd name="T64" fmla="*/ 36 w 288"/>
                <a:gd name="T65" fmla="*/ 0 h 405"/>
                <a:gd name="T66" fmla="*/ 35 w 288"/>
                <a:gd name="T67" fmla="*/ 0 h 405"/>
                <a:gd name="T68" fmla="*/ 34 w 288"/>
                <a:gd name="T69" fmla="*/ 1 h 405"/>
                <a:gd name="T70" fmla="*/ 33 w 288"/>
                <a:gd name="T71" fmla="*/ 1 h 405"/>
                <a:gd name="T72" fmla="*/ 32 w 288"/>
                <a:gd name="T73" fmla="*/ 1 h 405"/>
                <a:gd name="T74" fmla="*/ 31 w 288"/>
                <a:gd name="T75" fmla="*/ 1 h 405"/>
                <a:gd name="T76" fmla="*/ 30 w 288"/>
                <a:gd name="T77" fmla="*/ 1 h 405"/>
                <a:gd name="T78" fmla="*/ 29 w 288"/>
                <a:gd name="T79" fmla="*/ 1 h 405"/>
                <a:gd name="T80" fmla="*/ 27 w 288"/>
                <a:gd name="T81" fmla="*/ 1 h 4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8" h="405">
                  <a:moveTo>
                    <a:pt x="215" y="4"/>
                  </a:moveTo>
                  <a:lnTo>
                    <a:pt x="192" y="19"/>
                  </a:lnTo>
                  <a:lnTo>
                    <a:pt x="169" y="34"/>
                  </a:lnTo>
                  <a:lnTo>
                    <a:pt x="147" y="50"/>
                  </a:lnTo>
                  <a:lnTo>
                    <a:pt x="124" y="69"/>
                  </a:lnTo>
                  <a:lnTo>
                    <a:pt x="104" y="87"/>
                  </a:lnTo>
                  <a:lnTo>
                    <a:pt x="83" y="107"/>
                  </a:lnTo>
                  <a:lnTo>
                    <a:pt x="64" y="129"/>
                  </a:lnTo>
                  <a:lnTo>
                    <a:pt x="47" y="152"/>
                  </a:lnTo>
                  <a:lnTo>
                    <a:pt x="32" y="176"/>
                  </a:lnTo>
                  <a:lnTo>
                    <a:pt x="20" y="202"/>
                  </a:lnTo>
                  <a:lnTo>
                    <a:pt x="10" y="231"/>
                  </a:lnTo>
                  <a:lnTo>
                    <a:pt x="3" y="261"/>
                  </a:lnTo>
                  <a:lnTo>
                    <a:pt x="0" y="293"/>
                  </a:lnTo>
                  <a:lnTo>
                    <a:pt x="1" y="328"/>
                  </a:lnTo>
                  <a:lnTo>
                    <a:pt x="6" y="366"/>
                  </a:lnTo>
                  <a:lnTo>
                    <a:pt x="15" y="405"/>
                  </a:lnTo>
                  <a:lnTo>
                    <a:pt x="21" y="368"/>
                  </a:lnTo>
                  <a:lnTo>
                    <a:pt x="26" y="333"/>
                  </a:lnTo>
                  <a:lnTo>
                    <a:pt x="33" y="298"/>
                  </a:lnTo>
                  <a:lnTo>
                    <a:pt x="41" y="266"/>
                  </a:lnTo>
                  <a:lnTo>
                    <a:pt x="52" y="235"/>
                  </a:lnTo>
                  <a:lnTo>
                    <a:pt x="62" y="205"/>
                  </a:lnTo>
                  <a:lnTo>
                    <a:pt x="75" y="177"/>
                  </a:lnTo>
                  <a:lnTo>
                    <a:pt x="90" y="151"/>
                  </a:lnTo>
                  <a:lnTo>
                    <a:pt x="106" y="126"/>
                  </a:lnTo>
                  <a:lnTo>
                    <a:pt x="124" y="103"/>
                  </a:lnTo>
                  <a:lnTo>
                    <a:pt x="145" y="81"/>
                  </a:lnTo>
                  <a:lnTo>
                    <a:pt x="168" y="62"/>
                  </a:lnTo>
                  <a:lnTo>
                    <a:pt x="193" y="45"/>
                  </a:lnTo>
                  <a:lnTo>
                    <a:pt x="222" y="27"/>
                  </a:lnTo>
                  <a:lnTo>
                    <a:pt x="253" y="12"/>
                  </a:lnTo>
                  <a:lnTo>
                    <a:pt x="288" y="0"/>
                  </a:lnTo>
                  <a:lnTo>
                    <a:pt x="279" y="0"/>
                  </a:lnTo>
                  <a:lnTo>
                    <a:pt x="270" y="1"/>
                  </a:lnTo>
                  <a:lnTo>
                    <a:pt x="260" y="1"/>
                  </a:lnTo>
                  <a:lnTo>
                    <a:pt x="252" y="2"/>
                  </a:lnTo>
                  <a:lnTo>
                    <a:pt x="243" y="3"/>
                  </a:lnTo>
                  <a:lnTo>
                    <a:pt x="234" y="3"/>
                  </a:lnTo>
                  <a:lnTo>
                    <a:pt x="225" y="4"/>
                  </a:lnTo>
                  <a:lnTo>
                    <a:pt x="215" y="4"/>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37" name="Freeform 293"/>
            <p:cNvSpPr>
              <a:spLocks noChangeAspect="1"/>
            </p:cNvSpPr>
            <p:nvPr/>
          </p:nvSpPr>
          <p:spPr bwMode="auto">
            <a:xfrm>
              <a:off x="3478" y="2187"/>
              <a:ext cx="140" cy="199"/>
            </a:xfrm>
            <a:custGeom>
              <a:avLst/>
              <a:gdLst>
                <a:gd name="T0" fmla="*/ 27 w 280"/>
                <a:gd name="T1" fmla="*/ 1 h 397"/>
                <a:gd name="T2" fmla="*/ 24 w 280"/>
                <a:gd name="T3" fmla="*/ 3 h 397"/>
                <a:gd name="T4" fmla="*/ 21 w 280"/>
                <a:gd name="T5" fmla="*/ 5 h 397"/>
                <a:gd name="T6" fmla="*/ 18 w 280"/>
                <a:gd name="T7" fmla="*/ 7 h 397"/>
                <a:gd name="T8" fmla="*/ 16 w 280"/>
                <a:gd name="T9" fmla="*/ 9 h 397"/>
                <a:gd name="T10" fmla="*/ 13 w 280"/>
                <a:gd name="T11" fmla="*/ 11 h 397"/>
                <a:gd name="T12" fmla="*/ 11 w 280"/>
                <a:gd name="T13" fmla="*/ 14 h 397"/>
                <a:gd name="T14" fmla="*/ 8 w 280"/>
                <a:gd name="T15" fmla="*/ 17 h 397"/>
                <a:gd name="T16" fmla="*/ 6 w 280"/>
                <a:gd name="T17" fmla="*/ 19 h 397"/>
                <a:gd name="T18" fmla="*/ 4 w 280"/>
                <a:gd name="T19" fmla="*/ 22 h 397"/>
                <a:gd name="T20" fmla="*/ 3 w 280"/>
                <a:gd name="T21" fmla="*/ 25 h 397"/>
                <a:gd name="T22" fmla="*/ 2 w 280"/>
                <a:gd name="T23" fmla="*/ 29 h 397"/>
                <a:gd name="T24" fmla="*/ 1 w 280"/>
                <a:gd name="T25" fmla="*/ 32 h 397"/>
                <a:gd name="T26" fmla="*/ 0 w 280"/>
                <a:gd name="T27" fmla="*/ 36 h 397"/>
                <a:gd name="T28" fmla="*/ 0 w 280"/>
                <a:gd name="T29" fmla="*/ 41 h 397"/>
                <a:gd name="T30" fmla="*/ 1 w 280"/>
                <a:gd name="T31" fmla="*/ 45 h 397"/>
                <a:gd name="T32" fmla="*/ 2 w 280"/>
                <a:gd name="T33" fmla="*/ 50 h 397"/>
                <a:gd name="T34" fmla="*/ 3 w 280"/>
                <a:gd name="T35" fmla="*/ 45 h 397"/>
                <a:gd name="T36" fmla="*/ 4 w 280"/>
                <a:gd name="T37" fmla="*/ 41 h 397"/>
                <a:gd name="T38" fmla="*/ 4 w 280"/>
                <a:gd name="T39" fmla="*/ 37 h 397"/>
                <a:gd name="T40" fmla="*/ 5 w 280"/>
                <a:gd name="T41" fmla="*/ 33 h 397"/>
                <a:gd name="T42" fmla="*/ 7 w 280"/>
                <a:gd name="T43" fmla="*/ 29 h 397"/>
                <a:gd name="T44" fmla="*/ 8 w 280"/>
                <a:gd name="T45" fmla="*/ 25 h 397"/>
                <a:gd name="T46" fmla="*/ 9 w 280"/>
                <a:gd name="T47" fmla="*/ 22 h 397"/>
                <a:gd name="T48" fmla="*/ 11 w 280"/>
                <a:gd name="T49" fmla="*/ 19 h 397"/>
                <a:gd name="T50" fmla="*/ 13 w 280"/>
                <a:gd name="T51" fmla="*/ 16 h 397"/>
                <a:gd name="T52" fmla="*/ 15 w 280"/>
                <a:gd name="T53" fmla="*/ 13 h 397"/>
                <a:gd name="T54" fmla="*/ 18 w 280"/>
                <a:gd name="T55" fmla="*/ 10 h 397"/>
                <a:gd name="T56" fmla="*/ 21 w 280"/>
                <a:gd name="T57" fmla="*/ 8 h 397"/>
                <a:gd name="T58" fmla="*/ 24 w 280"/>
                <a:gd name="T59" fmla="*/ 6 h 397"/>
                <a:gd name="T60" fmla="*/ 27 w 280"/>
                <a:gd name="T61" fmla="*/ 4 h 397"/>
                <a:gd name="T62" fmla="*/ 31 w 280"/>
                <a:gd name="T63" fmla="*/ 2 h 397"/>
                <a:gd name="T64" fmla="*/ 35 w 280"/>
                <a:gd name="T65" fmla="*/ 0 h 397"/>
                <a:gd name="T66" fmla="*/ 34 w 280"/>
                <a:gd name="T67" fmla="*/ 1 h 397"/>
                <a:gd name="T68" fmla="*/ 33 w 280"/>
                <a:gd name="T69" fmla="*/ 1 h 397"/>
                <a:gd name="T70" fmla="*/ 32 w 280"/>
                <a:gd name="T71" fmla="*/ 1 h 397"/>
                <a:gd name="T72" fmla="*/ 31 w 280"/>
                <a:gd name="T73" fmla="*/ 1 h 397"/>
                <a:gd name="T74" fmla="*/ 30 w 280"/>
                <a:gd name="T75" fmla="*/ 1 h 397"/>
                <a:gd name="T76" fmla="*/ 29 w 280"/>
                <a:gd name="T77" fmla="*/ 1 h 397"/>
                <a:gd name="T78" fmla="*/ 28 w 280"/>
                <a:gd name="T79" fmla="*/ 1 h 397"/>
                <a:gd name="T80" fmla="*/ 27 w 280"/>
                <a:gd name="T81" fmla="*/ 1 h 3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0" h="397">
                  <a:moveTo>
                    <a:pt x="209" y="7"/>
                  </a:moveTo>
                  <a:lnTo>
                    <a:pt x="187" y="22"/>
                  </a:lnTo>
                  <a:lnTo>
                    <a:pt x="165" y="38"/>
                  </a:lnTo>
                  <a:lnTo>
                    <a:pt x="143" y="54"/>
                  </a:lnTo>
                  <a:lnTo>
                    <a:pt x="121" y="71"/>
                  </a:lnTo>
                  <a:lnTo>
                    <a:pt x="101" y="88"/>
                  </a:lnTo>
                  <a:lnTo>
                    <a:pt x="81" y="108"/>
                  </a:lnTo>
                  <a:lnTo>
                    <a:pt x="63" y="129"/>
                  </a:lnTo>
                  <a:lnTo>
                    <a:pt x="46" y="151"/>
                  </a:lnTo>
                  <a:lnTo>
                    <a:pt x="32" y="174"/>
                  </a:lnTo>
                  <a:lnTo>
                    <a:pt x="20" y="199"/>
                  </a:lnTo>
                  <a:lnTo>
                    <a:pt x="11" y="227"/>
                  </a:lnTo>
                  <a:lnTo>
                    <a:pt x="4" y="256"/>
                  </a:lnTo>
                  <a:lnTo>
                    <a:pt x="0" y="288"/>
                  </a:lnTo>
                  <a:lnTo>
                    <a:pt x="0" y="321"/>
                  </a:lnTo>
                  <a:lnTo>
                    <a:pt x="5" y="358"/>
                  </a:lnTo>
                  <a:lnTo>
                    <a:pt x="13" y="397"/>
                  </a:lnTo>
                  <a:lnTo>
                    <a:pt x="19" y="360"/>
                  </a:lnTo>
                  <a:lnTo>
                    <a:pt x="25" y="325"/>
                  </a:lnTo>
                  <a:lnTo>
                    <a:pt x="32" y="290"/>
                  </a:lnTo>
                  <a:lnTo>
                    <a:pt x="40" y="258"/>
                  </a:lnTo>
                  <a:lnTo>
                    <a:pt x="49" y="228"/>
                  </a:lnTo>
                  <a:lnTo>
                    <a:pt x="59" y="199"/>
                  </a:lnTo>
                  <a:lnTo>
                    <a:pt x="71" y="171"/>
                  </a:lnTo>
                  <a:lnTo>
                    <a:pt x="84" y="146"/>
                  </a:lnTo>
                  <a:lnTo>
                    <a:pt x="101" y="122"/>
                  </a:lnTo>
                  <a:lnTo>
                    <a:pt x="119" y="100"/>
                  </a:lnTo>
                  <a:lnTo>
                    <a:pt x="139" y="79"/>
                  </a:lnTo>
                  <a:lnTo>
                    <a:pt x="162" y="60"/>
                  </a:lnTo>
                  <a:lnTo>
                    <a:pt x="187" y="42"/>
                  </a:lnTo>
                  <a:lnTo>
                    <a:pt x="215" y="26"/>
                  </a:lnTo>
                  <a:lnTo>
                    <a:pt x="246" y="12"/>
                  </a:lnTo>
                  <a:lnTo>
                    <a:pt x="280" y="0"/>
                  </a:lnTo>
                  <a:lnTo>
                    <a:pt x="271" y="1"/>
                  </a:lnTo>
                  <a:lnTo>
                    <a:pt x="263" y="1"/>
                  </a:lnTo>
                  <a:lnTo>
                    <a:pt x="254" y="2"/>
                  </a:lnTo>
                  <a:lnTo>
                    <a:pt x="245" y="3"/>
                  </a:lnTo>
                  <a:lnTo>
                    <a:pt x="237" y="4"/>
                  </a:lnTo>
                  <a:lnTo>
                    <a:pt x="227" y="4"/>
                  </a:lnTo>
                  <a:lnTo>
                    <a:pt x="218" y="6"/>
                  </a:lnTo>
                  <a:lnTo>
                    <a:pt x="209" y="7"/>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38" name="Freeform 294"/>
            <p:cNvSpPr>
              <a:spLocks noChangeAspect="1"/>
            </p:cNvSpPr>
            <p:nvPr/>
          </p:nvSpPr>
          <p:spPr bwMode="auto">
            <a:xfrm>
              <a:off x="3479" y="2187"/>
              <a:ext cx="136" cy="195"/>
            </a:xfrm>
            <a:custGeom>
              <a:avLst/>
              <a:gdLst>
                <a:gd name="T0" fmla="*/ 25 w 273"/>
                <a:gd name="T1" fmla="*/ 2 h 389"/>
                <a:gd name="T2" fmla="*/ 22 w 273"/>
                <a:gd name="T3" fmla="*/ 3 h 389"/>
                <a:gd name="T4" fmla="*/ 20 w 273"/>
                <a:gd name="T5" fmla="*/ 5 h 389"/>
                <a:gd name="T6" fmla="*/ 17 w 273"/>
                <a:gd name="T7" fmla="*/ 7 h 389"/>
                <a:gd name="T8" fmla="*/ 15 w 273"/>
                <a:gd name="T9" fmla="*/ 9 h 389"/>
                <a:gd name="T10" fmla="*/ 12 w 273"/>
                <a:gd name="T11" fmla="*/ 12 h 389"/>
                <a:gd name="T12" fmla="*/ 10 w 273"/>
                <a:gd name="T13" fmla="*/ 14 h 389"/>
                <a:gd name="T14" fmla="*/ 7 w 273"/>
                <a:gd name="T15" fmla="*/ 17 h 389"/>
                <a:gd name="T16" fmla="*/ 5 w 273"/>
                <a:gd name="T17" fmla="*/ 19 h 389"/>
                <a:gd name="T18" fmla="*/ 4 w 273"/>
                <a:gd name="T19" fmla="*/ 22 h 389"/>
                <a:gd name="T20" fmla="*/ 2 w 273"/>
                <a:gd name="T21" fmla="*/ 25 h 389"/>
                <a:gd name="T22" fmla="*/ 1 w 273"/>
                <a:gd name="T23" fmla="*/ 28 h 389"/>
                <a:gd name="T24" fmla="*/ 0 w 273"/>
                <a:gd name="T25" fmla="*/ 32 h 389"/>
                <a:gd name="T26" fmla="*/ 0 w 273"/>
                <a:gd name="T27" fmla="*/ 36 h 389"/>
                <a:gd name="T28" fmla="*/ 0 w 273"/>
                <a:gd name="T29" fmla="*/ 40 h 389"/>
                <a:gd name="T30" fmla="*/ 0 w 273"/>
                <a:gd name="T31" fmla="*/ 44 h 389"/>
                <a:gd name="T32" fmla="*/ 1 w 273"/>
                <a:gd name="T33" fmla="*/ 49 h 389"/>
                <a:gd name="T34" fmla="*/ 2 w 273"/>
                <a:gd name="T35" fmla="*/ 44 h 389"/>
                <a:gd name="T36" fmla="*/ 2 w 273"/>
                <a:gd name="T37" fmla="*/ 40 h 389"/>
                <a:gd name="T38" fmla="*/ 3 w 273"/>
                <a:gd name="T39" fmla="*/ 36 h 389"/>
                <a:gd name="T40" fmla="*/ 4 w 273"/>
                <a:gd name="T41" fmla="*/ 32 h 389"/>
                <a:gd name="T42" fmla="*/ 5 w 273"/>
                <a:gd name="T43" fmla="*/ 28 h 389"/>
                <a:gd name="T44" fmla="*/ 6 w 273"/>
                <a:gd name="T45" fmla="*/ 24 h 389"/>
                <a:gd name="T46" fmla="*/ 8 w 273"/>
                <a:gd name="T47" fmla="*/ 21 h 389"/>
                <a:gd name="T48" fmla="*/ 10 w 273"/>
                <a:gd name="T49" fmla="*/ 18 h 389"/>
                <a:gd name="T50" fmla="*/ 11 w 273"/>
                <a:gd name="T51" fmla="*/ 15 h 389"/>
                <a:gd name="T52" fmla="*/ 14 w 273"/>
                <a:gd name="T53" fmla="*/ 12 h 389"/>
                <a:gd name="T54" fmla="*/ 16 w 273"/>
                <a:gd name="T55" fmla="*/ 10 h 389"/>
                <a:gd name="T56" fmla="*/ 19 w 273"/>
                <a:gd name="T57" fmla="*/ 8 h 389"/>
                <a:gd name="T58" fmla="*/ 22 w 273"/>
                <a:gd name="T59" fmla="*/ 6 h 389"/>
                <a:gd name="T60" fmla="*/ 26 w 273"/>
                <a:gd name="T61" fmla="*/ 4 h 389"/>
                <a:gd name="T62" fmla="*/ 29 w 273"/>
                <a:gd name="T63" fmla="*/ 2 h 389"/>
                <a:gd name="T64" fmla="*/ 34 w 273"/>
                <a:gd name="T65" fmla="*/ 0 h 389"/>
                <a:gd name="T66" fmla="*/ 33 w 273"/>
                <a:gd name="T67" fmla="*/ 1 h 389"/>
                <a:gd name="T68" fmla="*/ 31 w 273"/>
                <a:gd name="T69" fmla="*/ 1 h 389"/>
                <a:gd name="T70" fmla="*/ 30 w 273"/>
                <a:gd name="T71" fmla="*/ 1 h 389"/>
                <a:gd name="T72" fmla="*/ 29 w 273"/>
                <a:gd name="T73" fmla="*/ 1 h 389"/>
                <a:gd name="T74" fmla="*/ 28 w 273"/>
                <a:gd name="T75" fmla="*/ 1 h 389"/>
                <a:gd name="T76" fmla="*/ 27 w 273"/>
                <a:gd name="T77" fmla="*/ 1 h 389"/>
                <a:gd name="T78" fmla="*/ 26 w 273"/>
                <a:gd name="T79" fmla="*/ 1 h 389"/>
                <a:gd name="T80" fmla="*/ 25 w 273"/>
                <a:gd name="T81" fmla="*/ 2 h 3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73" h="389">
                  <a:moveTo>
                    <a:pt x="202" y="9"/>
                  </a:moveTo>
                  <a:lnTo>
                    <a:pt x="182" y="24"/>
                  </a:lnTo>
                  <a:lnTo>
                    <a:pt x="161" y="40"/>
                  </a:lnTo>
                  <a:lnTo>
                    <a:pt x="140" y="56"/>
                  </a:lnTo>
                  <a:lnTo>
                    <a:pt x="120" y="72"/>
                  </a:lnTo>
                  <a:lnTo>
                    <a:pt x="99" y="91"/>
                  </a:lnTo>
                  <a:lnTo>
                    <a:pt x="80" y="109"/>
                  </a:lnTo>
                  <a:lnTo>
                    <a:pt x="62" y="129"/>
                  </a:lnTo>
                  <a:lnTo>
                    <a:pt x="47" y="150"/>
                  </a:lnTo>
                  <a:lnTo>
                    <a:pt x="32" y="172"/>
                  </a:lnTo>
                  <a:lnTo>
                    <a:pt x="20" y="197"/>
                  </a:lnTo>
                  <a:lnTo>
                    <a:pt x="10" y="222"/>
                  </a:lnTo>
                  <a:lnTo>
                    <a:pt x="4" y="251"/>
                  </a:lnTo>
                  <a:lnTo>
                    <a:pt x="0" y="282"/>
                  </a:lnTo>
                  <a:lnTo>
                    <a:pt x="0" y="314"/>
                  </a:lnTo>
                  <a:lnTo>
                    <a:pt x="3" y="350"/>
                  </a:lnTo>
                  <a:lnTo>
                    <a:pt x="11" y="389"/>
                  </a:lnTo>
                  <a:lnTo>
                    <a:pt x="17" y="351"/>
                  </a:lnTo>
                  <a:lnTo>
                    <a:pt x="23" y="317"/>
                  </a:lnTo>
                  <a:lnTo>
                    <a:pt x="29" y="282"/>
                  </a:lnTo>
                  <a:lnTo>
                    <a:pt x="37" y="251"/>
                  </a:lnTo>
                  <a:lnTo>
                    <a:pt x="45" y="220"/>
                  </a:lnTo>
                  <a:lnTo>
                    <a:pt x="55" y="192"/>
                  </a:lnTo>
                  <a:lnTo>
                    <a:pt x="67" y="166"/>
                  </a:lnTo>
                  <a:lnTo>
                    <a:pt x="80" y="140"/>
                  </a:lnTo>
                  <a:lnTo>
                    <a:pt x="95" y="117"/>
                  </a:lnTo>
                  <a:lnTo>
                    <a:pt x="113" y="96"/>
                  </a:lnTo>
                  <a:lnTo>
                    <a:pt x="132" y="76"/>
                  </a:lnTo>
                  <a:lnTo>
                    <a:pt x="155" y="58"/>
                  </a:lnTo>
                  <a:lnTo>
                    <a:pt x="179" y="41"/>
                  </a:lnTo>
                  <a:lnTo>
                    <a:pt x="208" y="25"/>
                  </a:lnTo>
                  <a:lnTo>
                    <a:pt x="238" y="13"/>
                  </a:lnTo>
                  <a:lnTo>
                    <a:pt x="273" y="0"/>
                  </a:lnTo>
                  <a:lnTo>
                    <a:pt x="264" y="1"/>
                  </a:lnTo>
                  <a:lnTo>
                    <a:pt x="255" y="2"/>
                  </a:lnTo>
                  <a:lnTo>
                    <a:pt x="246" y="3"/>
                  </a:lnTo>
                  <a:lnTo>
                    <a:pt x="238" y="5"/>
                  </a:lnTo>
                  <a:lnTo>
                    <a:pt x="229" y="6"/>
                  </a:lnTo>
                  <a:lnTo>
                    <a:pt x="221" y="7"/>
                  </a:lnTo>
                  <a:lnTo>
                    <a:pt x="212" y="8"/>
                  </a:lnTo>
                  <a:lnTo>
                    <a:pt x="202" y="9"/>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39" name="Freeform 295"/>
            <p:cNvSpPr>
              <a:spLocks noChangeAspect="1"/>
            </p:cNvSpPr>
            <p:nvPr/>
          </p:nvSpPr>
          <p:spPr bwMode="auto">
            <a:xfrm>
              <a:off x="3480" y="2189"/>
              <a:ext cx="134" cy="190"/>
            </a:xfrm>
            <a:custGeom>
              <a:avLst/>
              <a:gdLst>
                <a:gd name="T0" fmla="*/ 25 w 267"/>
                <a:gd name="T1" fmla="*/ 2 h 380"/>
                <a:gd name="T2" fmla="*/ 23 w 267"/>
                <a:gd name="T3" fmla="*/ 4 h 380"/>
                <a:gd name="T4" fmla="*/ 20 w 267"/>
                <a:gd name="T5" fmla="*/ 6 h 380"/>
                <a:gd name="T6" fmla="*/ 18 w 267"/>
                <a:gd name="T7" fmla="*/ 8 h 380"/>
                <a:gd name="T8" fmla="*/ 15 w 267"/>
                <a:gd name="T9" fmla="*/ 10 h 380"/>
                <a:gd name="T10" fmla="*/ 13 w 267"/>
                <a:gd name="T11" fmla="*/ 12 h 380"/>
                <a:gd name="T12" fmla="*/ 10 w 267"/>
                <a:gd name="T13" fmla="*/ 14 h 380"/>
                <a:gd name="T14" fmla="*/ 8 w 267"/>
                <a:gd name="T15" fmla="*/ 16 h 380"/>
                <a:gd name="T16" fmla="*/ 6 w 267"/>
                <a:gd name="T17" fmla="*/ 19 h 380"/>
                <a:gd name="T18" fmla="*/ 4 w 267"/>
                <a:gd name="T19" fmla="*/ 22 h 380"/>
                <a:gd name="T20" fmla="*/ 3 w 267"/>
                <a:gd name="T21" fmla="*/ 25 h 380"/>
                <a:gd name="T22" fmla="*/ 2 w 267"/>
                <a:gd name="T23" fmla="*/ 28 h 380"/>
                <a:gd name="T24" fmla="*/ 1 w 267"/>
                <a:gd name="T25" fmla="*/ 31 h 380"/>
                <a:gd name="T26" fmla="*/ 1 w 267"/>
                <a:gd name="T27" fmla="*/ 35 h 380"/>
                <a:gd name="T28" fmla="*/ 0 w 267"/>
                <a:gd name="T29" fmla="*/ 39 h 380"/>
                <a:gd name="T30" fmla="*/ 1 w 267"/>
                <a:gd name="T31" fmla="*/ 43 h 380"/>
                <a:gd name="T32" fmla="*/ 2 w 267"/>
                <a:gd name="T33" fmla="*/ 48 h 380"/>
                <a:gd name="T34" fmla="*/ 2 w 267"/>
                <a:gd name="T35" fmla="*/ 43 h 380"/>
                <a:gd name="T36" fmla="*/ 3 w 267"/>
                <a:gd name="T37" fmla="*/ 39 h 380"/>
                <a:gd name="T38" fmla="*/ 4 w 267"/>
                <a:gd name="T39" fmla="*/ 35 h 380"/>
                <a:gd name="T40" fmla="*/ 5 w 267"/>
                <a:gd name="T41" fmla="*/ 31 h 380"/>
                <a:gd name="T42" fmla="*/ 6 w 267"/>
                <a:gd name="T43" fmla="*/ 27 h 380"/>
                <a:gd name="T44" fmla="*/ 7 w 267"/>
                <a:gd name="T45" fmla="*/ 24 h 380"/>
                <a:gd name="T46" fmla="*/ 8 w 267"/>
                <a:gd name="T47" fmla="*/ 20 h 380"/>
                <a:gd name="T48" fmla="*/ 10 w 267"/>
                <a:gd name="T49" fmla="*/ 17 h 380"/>
                <a:gd name="T50" fmla="*/ 12 w 267"/>
                <a:gd name="T51" fmla="*/ 14 h 380"/>
                <a:gd name="T52" fmla="*/ 14 w 267"/>
                <a:gd name="T53" fmla="*/ 12 h 380"/>
                <a:gd name="T54" fmla="*/ 16 w 267"/>
                <a:gd name="T55" fmla="*/ 10 h 380"/>
                <a:gd name="T56" fmla="*/ 19 w 267"/>
                <a:gd name="T57" fmla="*/ 7 h 380"/>
                <a:gd name="T58" fmla="*/ 22 w 267"/>
                <a:gd name="T59" fmla="*/ 5 h 380"/>
                <a:gd name="T60" fmla="*/ 26 w 267"/>
                <a:gd name="T61" fmla="*/ 3 h 380"/>
                <a:gd name="T62" fmla="*/ 30 w 267"/>
                <a:gd name="T63" fmla="*/ 2 h 380"/>
                <a:gd name="T64" fmla="*/ 34 w 267"/>
                <a:gd name="T65" fmla="*/ 0 h 380"/>
                <a:gd name="T66" fmla="*/ 33 w 267"/>
                <a:gd name="T67" fmla="*/ 1 h 380"/>
                <a:gd name="T68" fmla="*/ 32 w 267"/>
                <a:gd name="T69" fmla="*/ 1 h 380"/>
                <a:gd name="T70" fmla="*/ 31 w 267"/>
                <a:gd name="T71" fmla="*/ 1 h 380"/>
                <a:gd name="T72" fmla="*/ 29 w 267"/>
                <a:gd name="T73" fmla="*/ 1 h 380"/>
                <a:gd name="T74" fmla="*/ 28 w 267"/>
                <a:gd name="T75" fmla="*/ 1 h 380"/>
                <a:gd name="T76" fmla="*/ 27 w 267"/>
                <a:gd name="T77" fmla="*/ 1 h 380"/>
                <a:gd name="T78" fmla="*/ 26 w 267"/>
                <a:gd name="T79" fmla="*/ 1 h 380"/>
                <a:gd name="T80" fmla="*/ 25 w 267"/>
                <a:gd name="T81" fmla="*/ 2 h 3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380">
                  <a:moveTo>
                    <a:pt x="197" y="9"/>
                  </a:moveTo>
                  <a:lnTo>
                    <a:pt x="177" y="26"/>
                  </a:lnTo>
                  <a:lnTo>
                    <a:pt x="157" y="42"/>
                  </a:lnTo>
                  <a:lnTo>
                    <a:pt x="137" y="58"/>
                  </a:lnTo>
                  <a:lnTo>
                    <a:pt x="118" y="74"/>
                  </a:lnTo>
                  <a:lnTo>
                    <a:pt x="98" y="91"/>
                  </a:lnTo>
                  <a:lnTo>
                    <a:pt x="79" y="109"/>
                  </a:lnTo>
                  <a:lnTo>
                    <a:pt x="62" y="128"/>
                  </a:lnTo>
                  <a:lnTo>
                    <a:pt x="47" y="148"/>
                  </a:lnTo>
                  <a:lnTo>
                    <a:pt x="32" y="170"/>
                  </a:lnTo>
                  <a:lnTo>
                    <a:pt x="21" y="193"/>
                  </a:lnTo>
                  <a:lnTo>
                    <a:pt x="12" y="218"/>
                  </a:lnTo>
                  <a:lnTo>
                    <a:pt x="5" y="246"/>
                  </a:lnTo>
                  <a:lnTo>
                    <a:pt x="1" y="274"/>
                  </a:lnTo>
                  <a:lnTo>
                    <a:pt x="0" y="307"/>
                  </a:lnTo>
                  <a:lnTo>
                    <a:pt x="3" y="342"/>
                  </a:lnTo>
                  <a:lnTo>
                    <a:pt x="10" y="380"/>
                  </a:lnTo>
                  <a:lnTo>
                    <a:pt x="15" y="342"/>
                  </a:lnTo>
                  <a:lnTo>
                    <a:pt x="21" y="307"/>
                  </a:lnTo>
                  <a:lnTo>
                    <a:pt x="27" y="273"/>
                  </a:lnTo>
                  <a:lnTo>
                    <a:pt x="35" y="242"/>
                  </a:lnTo>
                  <a:lnTo>
                    <a:pt x="43" y="212"/>
                  </a:lnTo>
                  <a:lnTo>
                    <a:pt x="52" y="185"/>
                  </a:lnTo>
                  <a:lnTo>
                    <a:pt x="63" y="159"/>
                  </a:lnTo>
                  <a:lnTo>
                    <a:pt x="76" y="135"/>
                  </a:lnTo>
                  <a:lnTo>
                    <a:pt x="91" y="112"/>
                  </a:lnTo>
                  <a:lnTo>
                    <a:pt x="108" y="91"/>
                  </a:lnTo>
                  <a:lnTo>
                    <a:pt x="128" y="73"/>
                  </a:lnTo>
                  <a:lnTo>
                    <a:pt x="150" y="54"/>
                  </a:lnTo>
                  <a:lnTo>
                    <a:pt x="174" y="39"/>
                  </a:lnTo>
                  <a:lnTo>
                    <a:pt x="202" y="24"/>
                  </a:lnTo>
                  <a:lnTo>
                    <a:pt x="233" y="12"/>
                  </a:lnTo>
                  <a:lnTo>
                    <a:pt x="267" y="0"/>
                  </a:lnTo>
                  <a:lnTo>
                    <a:pt x="258" y="1"/>
                  </a:lnTo>
                  <a:lnTo>
                    <a:pt x="249" y="3"/>
                  </a:lnTo>
                  <a:lnTo>
                    <a:pt x="241" y="4"/>
                  </a:lnTo>
                  <a:lnTo>
                    <a:pt x="232" y="5"/>
                  </a:lnTo>
                  <a:lnTo>
                    <a:pt x="224" y="6"/>
                  </a:lnTo>
                  <a:lnTo>
                    <a:pt x="214" y="7"/>
                  </a:lnTo>
                  <a:lnTo>
                    <a:pt x="206" y="8"/>
                  </a:lnTo>
                  <a:lnTo>
                    <a:pt x="197" y="9"/>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40" name="Freeform 296"/>
            <p:cNvSpPr>
              <a:spLocks noChangeAspect="1"/>
            </p:cNvSpPr>
            <p:nvPr/>
          </p:nvSpPr>
          <p:spPr bwMode="auto">
            <a:xfrm>
              <a:off x="3481" y="2189"/>
              <a:ext cx="130" cy="186"/>
            </a:xfrm>
            <a:custGeom>
              <a:avLst/>
              <a:gdLst>
                <a:gd name="T0" fmla="*/ 24 w 261"/>
                <a:gd name="T1" fmla="*/ 1 h 373"/>
                <a:gd name="T2" fmla="*/ 21 w 261"/>
                <a:gd name="T3" fmla="*/ 3 h 373"/>
                <a:gd name="T4" fmla="*/ 19 w 261"/>
                <a:gd name="T5" fmla="*/ 5 h 373"/>
                <a:gd name="T6" fmla="*/ 16 w 261"/>
                <a:gd name="T7" fmla="*/ 7 h 373"/>
                <a:gd name="T8" fmla="*/ 14 w 261"/>
                <a:gd name="T9" fmla="*/ 9 h 373"/>
                <a:gd name="T10" fmla="*/ 12 w 261"/>
                <a:gd name="T11" fmla="*/ 11 h 373"/>
                <a:gd name="T12" fmla="*/ 9 w 261"/>
                <a:gd name="T13" fmla="*/ 13 h 373"/>
                <a:gd name="T14" fmla="*/ 7 w 261"/>
                <a:gd name="T15" fmla="*/ 15 h 373"/>
                <a:gd name="T16" fmla="*/ 6 w 261"/>
                <a:gd name="T17" fmla="*/ 18 h 373"/>
                <a:gd name="T18" fmla="*/ 4 w 261"/>
                <a:gd name="T19" fmla="*/ 20 h 373"/>
                <a:gd name="T20" fmla="*/ 2 w 261"/>
                <a:gd name="T21" fmla="*/ 23 h 373"/>
                <a:gd name="T22" fmla="*/ 1 w 261"/>
                <a:gd name="T23" fmla="*/ 26 h 373"/>
                <a:gd name="T24" fmla="*/ 0 w 261"/>
                <a:gd name="T25" fmla="*/ 30 h 373"/>
                <a:gd name="T26" fmla="*/ 0 w 261"/>
                <a:gd name="T27" fmla="*/ 33 h 373"/>
                <a:gd name="T28" fmla="*/ 0 w 261"/>
                <a:gd name="T29" fmla="*/ 37 h 373"/>
                <a:gd name="T30" fmla="*/ 0 w 261"/>
                <a:gd name="T31" fmla="*/ 41 h 373"/>
                <a:gd name="T32" fmla="*/ 1 w 261"/>
                <a:gd name="T33" fmla="*/ 46 h 373"/>
                <a:gd name="T34" fmla="*/ 1 w 261"/>
                <a:gd name="T35" fmla="*/ 41 h 373"/>
                <a:gd name="T36" fmla="*/ 2 w 261"/>
                <a:gd name="T37" fmla="*/ 37 h 373"/>
                <a:gd name="T38" fmla="*/ 3 w 261"/>
                <a:gd name="T39" fmla="*/ 33 h 373"/>
                <a:gd name="T40" fmla="*/ 3 w 261"/>
                <a:gd name="T41" fmla="*/ 29 h 373"/>
                <a:gd name="T42" fmla="*/ 4 w 261"/>
                <a:gd name="T43" fmla="*/ 25 h 373"/>
                <a:gd name="T44" fmla="*/ 6 w 261"/>
                <a:gd name="T45" fmla="*/ 22 h 373"/>
                <a:gd name="T46" fmla="*/ 7 w 261"/>
                <a:gd name="T47" fmla="*/ 19 h 373"/>
                <a:gd name="T48" fmla="*/ 9 w 261"/>
                <a:gd name="T49" fmla="*/ 16 h 373"/>
                <a:gd name="T50" fmla="*/ 10 w 261"/>
                <a:gd name="T51" fmla="*/ 13 h 373"/>
                <a:gd name="T52" fmla="*/ 12 w 261"/>
                <a:gd name="T53" fmla="*/ 11 h 373"/>
                <a:gd name="T54" fmla="*/ 15 w 261"/>
                <a:gd name="T55" fmla="*/ 8 h 373"/>
                <a:gd name="T56" fmla="*/ 18 w 261"/>
                <a:gd name="T57" fmla="*/ 6 h 373"/>
                <a:gd name="T58" fmla="*/ 21 w 261"/>
                <a:gd name="T59" fmla="*/ 4 h 373"/>
                <a:gd name="T60" fmla="*/ 24 w 261"/>
                <a:gd name="T61" fmla="*/ 2 h 373"/>
                <a:gd name="T62" fmla="*/ 28 w 261"/>
                <a:gd name="T63" fmla="*/ 1 h 373"/>
                <a:gd name="T64" fmla="*/ 32 w 261"/>
                <a:gd name="T65" fmla="*/ 0 h 373"/>
                <a:gd name="T66" fmla="*/ 24 w 261"/>
                <a:gd name="T67" fmla="*/ 1 h 3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1" h="373">
                  <a:moveTo>
                    <a:pt x="192" y="12"/>
                  </a:moveTo>
                  <a:lnTo>
                    <a:pt x="173" y="28"/>
                  </a:lnTo>
                  <a:lnTo>
                    <a:pt x="154" y="44"/>
                  </a:lnTo>
                  <a:lnTo>
                    <a:pt x="134" y="60"/>
                  </a:lnTo>
                  <a:lnTo>
                    <a:pt x="116" y="76"/>
                  </a:lnTo>
                  <a:lnTo>
                    <a:pt x="97" y="93"/>
                  </a:lnTo>
                  <a:lnTo>
                    <a:pt x="79" y="110"/>
                  </a:lnTo>
                  <a:lnTo>
                    <a:pt x="63" y="127"/>
                  </a:lnTo>
                  <a:lnTo>
                    <a:pt x="48" y="147"/>
                  </a:lnTo>
                  <a:lnTo>
                    <a:pt x="34" y="167"/>
                  </a:lnTo>
                  <a:lnTo>
                    <a:pt x="22" y="189"/>
                  </a:lnTo>
                  <a:lnTo>
                    <a:pt x="13" y="214"/>
                  </a:lnTo>
                  <a:lnTo>
                    <a:pt x="6" y="240"/>
                  </a:lnTo>
                  <a:lnTo>
                    <a:pt x="1" y="269"/>
                  </a:lnTo>
                  <a:lnTo>
                    <a:pt x="0" y="300"/>
                  </a:lnTo>
                  <a:lnTo>
                    <a:pt x="3" y="334"/>
                  </a:lnTo>
                  <a:lnTo>
                    <a:pt x="8" y="373"/>
                  </a:lnTo>
                  <a:lnTo>
                    <a:pt x="13" y="334"/>
                  </a:lnTo>
                  <a:lnTo>
                    <a:pt x="19" y="299"/>
                  </a:lnTo>
                  <a:lnTo>
                    <a:pt x="25" y="265"/>
                  </a:lnTo>
                  <a:lnTo>
                    <a:pt x="31" y="234"/>
                  </a:lnTo>
                  <a:lnTo>
                    <a:pt x="39" y="205"/>
                  </a:lnTo>
                  <a:lnTo>
                    <a:pt x="49" y="178"/>
                  </a:lnTo>
                  <a:lnTo>
                    <a:pt x="60" y="152"/>
                  </a:lnTo>
                  <a:lnTo>
                    <a:pt x="73" y="129"/>
                  </a:lnTo>
                  <a:lnTo>
                    <a:pt x="87" y="108"/>
                  </a:lnTo>
                  <a:lnTo>
                    <a:pt x="103" y="88"/>
                  </a:lnTo>
                  <a:lnTo>
                    <a:pt x="122" y="69"/>
                  </a:lnTo>
                  <a:lnTo>
                    <a:pt x="144" y="52"/>
                  </a:lnTo>
                  <a:lnTo>
                    <a:pt x="169" y="37"/>
                  </a:lnTo>
                  <a:lnTo>
                    <a:pt x="196" y="23"/>
                  </a:lnTo>
                  <a:lnTo>
                    <a:pt x="226" y="12"/>
                  </a:lnTo>
                  <a:lnTo>
                    <a:pt x="261" y="0"/>
                  </a:lnTo>
                  <a:lnTo>
                    <a:pt x="192" y="12"/>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41" name="Freeform 297"/>
            <p:cNvSpPr>
              <a:spLocks noChangeAspect="1"/>
            </p:cNvSpPr>
            <p:nvPr/>
          </p:nvSpPr>
          <p:spPr bwMode="auto">
            <a:xfrm>
              <a:off x="3781" y="2340"/>
              <a:ext cx="96" cy="206"/>
            </a:xfrm>
            <a:custGeom>
              <a:avLst/>
              <a:gdLst>
                <a:gd name="T0" fmla="*/ 24 w 194"/>
                <a:gd name="T1" fmla="*/ 8 h 413"/>
                <a:gd name="T2" fmla="*/ 24 w 194"/>
                <a:gd name="T3" fmla="*/ 11 h 413"/>
                <a:gd name="T4" fmla="*/ 24 w 194"/>
                <a:gd name="T5" fmla="*/ 13 h 413"/>
                <a:gd name="T6" fmla="*/ 24 w 194"/>
                <a:gd name="T7" fmla="*/ 16 h 413"/>
                <a:gd name="T8" fmla="*/ 23 w 194"/>
                <a:gd name="T9" fmla="*/ 18 h 413"/>
                <a:gd name="T10" fmla="*/ 23 w 194"/>
                <a:gd name="T11" fmla="*/ 21 h 413"/>
                <a:gd name="T12" fmla="*/ 22 w 194"/>
                <a:gd name="T13" fmla="*/ 23 h 413"/>
                <a:gd name="T14" fmla="*/ 22 w 194"/>
                <a:gd name="T15" fmla="*/ 26 h 413"/>
                <a:gd name="T16" fmla="*/ 21 w 194"/>
                <a:gd name="T17" fmla="*/ 29 h 413"/>
                <a:gd name="T18" fmla="*/ 19 w 194"/>
                <a:gd name="T19" fmla="*/ 31 h 413"/>
                <a:gd name="T20" fmla="*/ 17 w 194"/>
                <a:gd name="T21" fmla="*/ 34 h 413"/>
                <a:gd name="T22" fmla="*/ 16 w 194"/>
                <a:gd name="T23" fmla="*/ 37 h 413"/>
                <a:gd name="T24" fmla="*/ 13 w 194"/>
                <a:gd name="T25" fmla="*/ 40 h 413"/>
                <a:gd name="T26" fmla="*/ 11 w 194"/>
                <a:gd name="T27" fmla="*/ 42 h 413"/>
                <a:gd name="T28" fmla="*/ 7 w 194"/>
                <a:gd name="T29" fmla="*/ 45 h 413"/>
                <a:gd name="T30" fmla="*/ 4 w 194"/>
                <a:gd name="T31" fmla="*/ 48 h 413"/>
                <a:gd name="T32" fmla="*/ 0 w 194"/>
                <a:gd name="T33" fmla="*/ 51 h 413"/>
                <a:gd name="T34" fmla="*/ 3 w 194"/>
                <a:gd name="T35" fmla="*/ 46 h 413"/>
                <a:gd name="T36" fmla="*/ 6 w 194"/>
                <a:gd name="T37" fmla="*/ 39 h 413"/>
                <a:gd name="T38" fmla="*/ 9 w 194"/>
                <a:gd name="T39" fmla="*/ 33 h 413"/>
                <a:gd name="T40" fmla="*/ 12 w 194"/>
                <a:gd name="T41" fmla="*/ 26 h 413"/>
                <a:gd name="T42" fmla="*/ 15 w 194"/>
                <a:gd name="T43" fmla="*/ 19 h 413"/>
                <a:gd name="T44" fmla="*/ 17 w 194"/>
                <a:gd name="T45" fmla="*/ 12 h 413"/>
                <a:gd name="T46" fmla="*/ 20 w 194"/>
                <a:gd name="T47" fmla="*/ 5 h 413"/>
                <a:gd name="T48" fmla="*/ 22 w 194"/>
                <a:gd name="T49" fmla="*/ 0 h 413"/>
                <a:gd name="T50" fmla="*/ 24 w 194"/>
                <a:gd name="T51" fmla="*/ 8 h 4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4" h="413">
                  <a:moveTo>
                    <a:pt x="193" y="69"/>
                  </a:moveTo>
                  <a:lnTo>
                    <a:pt x="194" y="89"/>
                  </a:lnTo>
                  <a:lnTo>
                    <a:pt x="194" y="108"/>
                  </a:lnTo>
                  <a:lnTo>
                    <a:pt x="193" y="128"/>
                  </a:lnTo>
                  <a:lnTo>
                    <a:pt x="192" y="148"/>
                  </a:lnTo>
                  <a:lnTo>
                    <a:pt x="188" y="168"/>
                  </a:lnTo>
                  <a:lnTo>
                    <a:pt x="184" y="189"/>
                  </a:lnTo>
                  <a:lnTo>
                    <a:pt x="177" y="211"/>
                  </a:lnTo>
                  <a:lnTo>
                    <a:pt x="169" y="232"/>
                  </a:lnTo>
                  <a:lnTo>
                    <a:pt x="158" y="254"/>
                  </a:lnTo>
                  <a:lnTo>
                    <a:pt x="144" y="275"/>
                  </a:lnTo>
                  <a:lnTo>
                    <a:pt x="129" y="298"/>
                  </a:lnTo>
                  <a:lnTo>
                    <a:pt x="110" y="320"/>
                  </a:lnTo>
                  <a:lnTo>
                    <a:pt x="88" y="343"/>
                  </a:lnTo>
                  <a:lnTo>
                    <a:pt x="63" y="366"/>
                  </a:lnTo>
                  <a:lnTo>
                    <a:pt x="34" y="390"/>
                  </a:lnTo>
                  <a:lnTo>
                    <a:pt x="0" y="413"/>
                  </a:lnTo>
                  <a:lnTo>
                    <a:pt x="27" y="369"/>
                  </a:lnTo>
                  <a:lnTo>
                    <a:pt x="52" y="319"/>
                  </a:lnTo>
                  <a:lnTo>
                    <a:pt x="78" y="265"/>
                  </a:lnTo>
                  <a:lnTo>
                    <a:pt x="102" y="209"/>
                  </a:lnTo>
                  <a:lnTo>
                    <a:pt x="125" y="152"/>
                  </a:lnTo>
                  <a:lnTo>
                    <a:pt x="144" y="98"/>
                  </a:lnTo>
                  <a:lnTo>
                    <a:pt x="163" y="46"/>
                  </a:lnTo>
                  <a:lnTo>
                    <a:pt x="177" y="0"/>
                  </a:lnTo>
                  <a:lnTo>
                    <a:pt x="193" y="69"/>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42" name="Freeform 298"/>
            <p:cNvSpPr>
              <a:spLocks noChangeAspect="1"/>
            </p:cNvSpPr>
            <p:nvPr/>
          </p:nvSpPr>
          <p:spPr bwMode="auto">
            <a:xfrm>
              <a:off x="3784" y="2344"/>
              <a:ext cx="93" cy="199"/>
            </a:xfrm>
            <a:custGeom>
              <a:avLst/>
              <a:gdLst>
                <a:gd name="T0" fmla="*/ 23 w 187"/>
                <a:gd name="T1" fmla="*/ 9 h 398"/>
                <a:gd name="T2" fmla="*/ 23 w 187"/>
                <a:gd name="T3" fmla="*/ 11 h 398"/>
                <a:gd name="T4" fmla="*/ 23 w 187"/>
                <a:gd name="T5" fmla="*/ 13 h 398"/>
                <a:gd name="T6" fmla="*/ 23 w 187"/>
                <a:gd name="T7" fmla="*/ 16 h 398"/>
                <a:gd name="T8" fmla="*/ 22 w 187"/>
                <a:gd name="T9" fmla="*/ 18 h 398"/>
                <a:gd name="T10" fmla="*/ 22 w 187"/>
                <a:gd name="T11" fmla="*/ 21 h 398"/>
                <a:gd name="T12" fmla="*/ 21 w 187"/>
                <a:gd name="T13" fmla="*/ 23 h 398"/>
                <a:gd name="T14" fmla="*/ 21 w 187"/>
                <a:gd name="T15" fmla="*/ 26 h 398"/>
                <a:gd name="T16" fmla="*/ 20 w 187"/>
                <a:gd name="T17" fmla="*/ 28 h 398"/>
                <a:gd name="T18" fmla="*/ 18 w 187"/>
                <a:gd name="T19" fmla="*/ 31 h 398"/>
                <a:gd name="T20" fmla="*/ 17 w 187"/>
                <a:gd name="T21" fmla="*/ 34 h 398"/>
                <a:gd name="T22" fmla="*/ 15 w 187"/>
                <a:gd name="T23" fmla="*/ 36 h 398"/>
                <a:gd name="T24" fmla="*/ 13 w 187"/>
                <a:gd name="T25" fmla="*/ 39 h 398"/>
                <a:gd name="T26" fmla="*/ 10 w 187"/>
                <a:gd name="T27" fmla="*/ 42 h 398"/>
                <a:gd name="T28" fmla="*/ 7 w 187"/>
                <a:gd name="T29" fmla="*/ 45 h 398"/>
                <a:gd name="T30" fmla="*/ 3 w 187"/>
                <a:gd name="T31" fmla="*/ 47 h 398"/>
                <a:gd name="T32" fmla="*/ 0 w 187"/>
                <a:gd name="T33" fmla="*/ 50 h 398"/>
                <a:gd name="T34" fmla="*/ 3 w 187"/>
                <a:gd name="T35" fmla="*/ 45 h 398"/>
                <a:gd name="T36" fmla="*/ 6 w 187"/>
                <a:gd name="T37" fmla="*/ 39 h 398"/>
                <a:gd name="T38" fmla="*/ 9 w 187"/>
                <a:gd name="T39" fmla="*/ 32 h 398"/>
                <a:gd name="T40" fmla="*/ 12 w 187"/>
                <a:gd name="T41" fmla="*/ 26 h 398"/>
                <a:gd name="T42" fmla="*/ 14 w 187"/>
                <a:gd name="T43" fmla="*/ 19 h 398"/>
                <a:gd name="T44" fmla="*/ 17 w 187"/>
                <a:gd name="T45" fmla="*/ 12 h 398"/>
                <a:gd name="T46" fmla="*/ 19 w 187"/>
                <a:gd name="T47" fmla="*/ 6 h 398"/>
                <a:gd name="T48" fmla="*/ 21 w 187"/>
                <a:gd name="T49" fmla="*/ 0 h 398"/>
                <a:gd name="T50" fmla="*/ 21 w 187"/>
                <a:gd name="T51" fmla="*/ 2 h 398"/>
                <a:gd name="T52" fmla="*/ 22 w 187"/>
                <a:gd name="T53" fmla="*/ 5 h 398"/>
                <a:gd name="T54" fmla="*/ 22 w 187"/>
                <a:gd name="T55" fmla="*/ 7 h 398"/>
                <a:gd name="T56" fmla="*/ 23 w 187"/>
                <a:gd name="T57" fmla="*/ 9 h 3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87" h="398">
                  <a:moveTo>
                    <a:pt x="186" y="65"/>
                  </a:moveTo>
                  <a:lnTo>
                    <a:pt x="187" y="83"/>
                  </a:lnTo>
                  <a:lnTo>
                    <a:pt x="187" y="103"/>
                  </a:lnTo>
                  <a:lnTo>
                    <a:pt x="186" y="121"/>
                  </a:lnTo>
                  <a:lnTo>
                    <a:pt x="183" y="141"/>
                  </a:lnTo>
                  <a:lnTo>
                    <a:pt x="180" y="162"/>
                  </a:lnTo>
                  <a:lnTo>
                    <a:pt x="175" y="181"/>
                  </a:lnTo>
                  <a:lnTo>
                    <a:pt x="169" y="202"/>
                  </a:lnTo>
                  <a:lnTo>
                    <a:pt x="161" y="223"/>
                  </a:lnTo>
                  <a:lnTo>
                    <a:pt x="151" y="245"/>
                  </a:lnTo>
                  <a:lnTo>
                    <a:pt x="138" y="265"/>
                  </a:lnTo>
                  <a:lnTo>
                    <a:pt x="122" y="287"/>
                  </a:lnTo>
                  <a:lnTo>
                    <a:pt x="105" y="309"/>
                  </a:lnTo>
                  <a:lnTo>
                    <a:pt x="83" y="331"/>
                  </a:lnTo>
                  <a:lnTo>
                    <a:pt x="59" y="353"/>
                  </a:lnTo>
                  <a:lnTo>
                    <a:pt x="31" y="376"/>
                  </a:lnTo>
                  <a:lnTo>
                    <a:pt x="0" y="398"/>
                  </a:lnTo>
                  <a:lnTo>
                    <a:pt x="25" y="355"/>
                  </a:lnTo>
                  <a:lnTo>
                    <a:pt x="51" y="307"/>
                  </a:lnTo>
                  <a:lnTo>
                    <a:pt x="75" y="255"/>
                  </a:lnTo>
                  <a:lnTo>
                    <a:pt x="98" y="202"/>
                  </a:lnTo>
                  <a:lnTo>
                    <a:pt x="119" y="148"/>
                  </a:lnTo>
                  <a:lnTo>
                    <a:pt x="138" y="95"/>
                  </a:lnTo>
                  <a:lnTo>
                    <a:pt x="156" y="45"/>
                  </a:lnTo>
                  <a:lnTo>
                    <a:pt x="169" y="0"/>
                  </a:lnTo>
                  <a:lnTo>
                    <a:pt x="174" y="16"/>
                  </a:lnTo>
                  <a:lnTo>
                    <a:pt x="178" y="33"/>
                  </a:lnTo>
                  <a:lnTo>
                    <a:pt x="181" y="49"/>
                  </a:lnTo>
                  <a:lnTo>
                    <a:pt x="186" y="65"/>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43" name="Freeform 299"/>
            <p:cNvSpPr>
              <a:spLocks noChangeAspect="1"/>
            </p:cNvSpPr>
            <p:nvPr/>
          </p:nvSpPr>
          <p:spPr bwMode="auto">
            <a:xfrm>
              <a:off x="3787" y="2348"/>
              <a:ext cx="88" cy="191"/>
            </a:xfrm>
            <a:custGeom>
              <a:avLst/>
              <a:gdLst>
                <a:gd name="T0" fmla="*/ 22 w 176"/>
                <a:gd name="T1" fmla="*/ 7 h 383"/>
                <a:gd name="T2" fmla="*/ 22 w 176"/>
                <a:gd name="T3" fmla="*/ 12 h 383"/>
                <a:gd name="T4" fmla="*/ 22 w 176"/>
                <a:gd name="T5" fmla="*/ 17 h 383"/>
                <a:gd name="T6" fmla="*/ 21 w 176"/>
                <a:gd name="T7" fmla="*/ 21 h 383"/>
                <a:gd name="T8" fmla="*/ 19 w 176"/>
                <a:gd name="T9" fmla="*/ 27 h 383"/>
                <a:gd name="T10" fmla="*/ 17 w 176"/>
                <a:gd name="T11" fmla="*/ 32 h 383"/>
                <a:gd name="T12" fmla="*/ 13 w 176"/>
                <a:gd name="T13" fmla="*/ 37 h 383"/>
                <a:gd name="T14" fmla="*/ 7 w 176"/>
                <a:gd name="T15" fmla="*/ 42 h 383"/>
                <a:gd name="T16" fmla="*/ 0 w 176"/>
                <a:gd name="T17" fmla="*/ 47 h 383"/>
                <a:gd name="T18" fmla="*/ 3 w 176"/>
                <a:gd name="T19" fmla="*/ 42 h 383"/>
                <a:gd name="T20" fmla="*/ 6 w 176"/>
                <a:gd name="T21" fmla="*/ 36 h 383"/>
                <a:gd name="T22" fmla="*/ 9 w 176"/>
                <a:gd name="T23" fmla="*/ 30 h 383"/>
                <a:gd name="T24" fmla="*/ 12 w 176"/>
                <a:gd name="T25" fmla="*/ 24 h 383"/>
                <a:gd name="T26" fmla="*/ 15 w 176"/>
                <a:gd name="T27" fmla="*/ 17 h 383"/>
                <a:gd name="T28" fmla="*/ 17 w 176"/>
                <a:gd name="T29" fmla="*/ 11 h 383"/>
                <a:gd name="T30" fmla="*/ 19 w 176"/>
                <a:gd name="T31" fmla="*/ 5 h 383"/>
                <a:gd name="T32" fmla="*/ 21 w 176"/>
                <a:gd name="T33" fmla="*/ 0 h 383"/>
                <a:gd name="T34" fmla="*/ 21 w 176"/>
                <a:gd name="T35" fmla="*/ 1 h 383"/>
                <a:gd name="T36" fmla="*/ 22 w 176"/>
                <a:gd name="T37" fmla="*/ 3 h 383"/>
                <a:gd name="T38" fmla="*/ 22 w 176"/>
                <a:gd name="T39" fmla="*/ 5 h 383"/>
                <a:gd name="T40" fmla="*/ 22 w 176"/>
                <a:gd name="T41" fmla="*/ 7 h 3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6" h="383">
                  <a:moveTo>
                    <a:pt x="176" y="63"/>
                  </a:moveTo>
                  <a:lnTo>
                    <a:pt x="176" y="98"/>
                  </a:lnTo>
                  <a:lnTo>
                    <a:pt x="174" y="136"/>
                  </a:lnTo>
                  <a:lnTo>
                    <a:pt x="166" y="175"/>
                  </a:lnTo>
                  <a:lnTo>
                    <a:pt x="152" y="216"/>
                  </a:lnTo>
                  <a:lnTo>
                    <a:pt x="130" y="257"/>
                  </a:lnTo>
                  <a:lnTo>
                    <a:pt x="99" y="299"/>
                  </a:lnTo>
                  <a:lnTo>
                    <a:pt x="55" y="340"/>
                  </a:lnTo>
                  <a:lnTo>
                    <a:pt x="0" y="383"/>
                  </a:lnTo>
                  <a:lnTo>
                    <a:pt x="24" y="341"/>
                  </a:lnTo>
                  <a:lnTo>
                    <a:pt x="47" y="295"/>
                  </a:lnTo>
                  <a:lnTo>
                    <a:pt x="70" y="246"/>
                  </a:lnTo>
                  <a:lnTo>
                    <a:pt x="93" y="195"/>
                  </a:lnTo>
                  <a:lnTo>
                    <a:pt x="113" y="143"/>
                  </a:lnTo>
                  <a:lnTo>
                    <a:pt x="131" y="93"/>
                  </a:lnTo>
                  <a:lnTo>
                    <a:pt x="148" y="44"/>
                  </a:lnTo>
                  <a:lnTo>
                    <a:pt x="161" y="0"/>
                  </a:lnTo>
                  <a:lnTo>
                    <a:pt x="166" y="15"/>
                  </a:lnTo>
                  <a:lnTo>
                    <a:pt x="169" y="31"/>
                  </a:lnTo>
                  <a:lnTo>
                    <a:pt x="173" y="46"/>
                  </a:lnTo>
                  <a:lnTo>
                    <a:pt x="176" y="63"/>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44" name="Freeform 300"/>
            <p:cNvSpPr>
              <a:spLocks noChangeAspect="1"/>
            </p:cNvSpPr>
            <p:nvPr/>
          </p:nvSpPr>
          <p:spPr bwMode="auto">
            <a:xfrm>
              <a:off x="3790" y="2353"/>
              <a:ext cx="85" cy="182"/>
            </a:xfrm>
            <a:custGeom>
              <a:avLst/>
              <a:gdLst>
                <a:gd name="T0" fmla="*/ 22 w 169"/>
                <a:gd name="T1" fmla="*/ 7 h 365"/>
                <a:gd name="T2" fmla="*/ 22 w 169"/>
                <a:gd name="T3" fmla="*/ 11 h 365"/>
                <a:gd name="T4" fmla="*/ 21 w 169"/>
                <a:gd name="T5" fmla="*/ 16 h 365"/>
                <a:gd name="T6" fmla="*/ 20 w 169"/>
                <a:gd name="T7" fmla="*/ 20 h 365"/>
                <a:gd name="T8" fmla="*/ 18 w 169"/>
                <a:gd name="T9" fmla="*/ 25 h 365"/>
                <a:gd name="T10" fmla="*/ 16 w 169"/>
                <a:gd name="T11" fmla="*/ 30 h 365"/>
                <a:gd name="T12" fmla="*/ 12 w 169"/>
                <a:gd name="T13" fmla="*/ 35 h 365"/>
                <a:gd name="T14" fmla="*/ 7 w 169"/>
                <a:gd name="T15" fmla="*/ 40 h 365"/>
                <a:gd name="T16" fmla="*/ 0 w 169"/>
                <a:gd name="T17" fmla="*/ 45 h 365"/>
                <a:gd name="T18" fmla="*/ 3 w 169"/>
                <a:gd name="T19" fmla="*/ 40 h 365"/>
                <a:gd name="T20" fmla="*/ 6 w 169"/>
                <a:gd name="T21" fmla="*/ 35 h 365"/>
                <a:gd name="T22" fmla="*/ 9 w 169"/>
                <a:gd name="T23" fmla="*/ 29 h 365"/>
                <a:gd name="T24" fmla="*/ 12 w 169"/>
                <a:gd name="T25" fmla="*/ 23 h 365"/>
                <a:gd name="T26" fmla="*/ 14 w 169"/>
                <a:gd name="T27" fmla="*/ 17 h 365"/>
                <a:gd name="T28" fmla="*/ 16 w 169"/>
                <a:gd name="T29" fmla="*/ 11 h 365"/>
                <a:gd name="T30" fmla="*/ 18 w 169"/>
                <a:gd name="T31" fmla="*/ 5 h 365"/>
                <a:gd name="T32" fmla="*/ 20 w 169"/>
                <a:gd name="T33" fmla="*/ 0 h 365"/>
                <a:gd name="T34" fmla="*/ 20 w 169"/>
                <a:gd name="T35" fmla="*/ 1 h 365"/>
                <a:gd name="T36" fmla="*/ 21 w 169"/>
                <a:gd name="T37" fmla="*/ 3 h 365"/>
                <a:gd name="T38" fmla="*/ 21 w 169"/>
                <a:gd name="T39" fmla="*/ 5 h 365"/>
                <a:gd name="T40" fmla="*/ 22 w 169"/>
                <a:gd name="T41" fmla="*/ 7 h 3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 h="365">
                  <a:moveTo>
                    <a:pt x="169" y="57"/>
                  </a:moveTo>
                  <a:lnTo>
                    <a:pt x="169" y="92"/>
                  </a:lnTo>
                  <a:lnTo>
                    <a:pt x="166" y="129"/>
                  </a:lnTo>
                  <a:lnTo>
                    <a:pt x="158" y="167"/>
                  </a:lnTo>
                  <a:lnTo>
                    <a:pt x="144" y="206"/>
                  </a:lnTo>
                  <a:lnTo>
                    <a:pt x="123" y="245"/>
                  </a:lnTo>
                  <a:lnTo>
                    <a:pt x="93" y="285"/>
                  </a:lnTo>
                  <a:lnTo>
                    <a:pt x="53" y="324"/>
                  </a:lnTo>
                  <a:lnTo>
                    <a:pt x="0" y="365"/>
                  </a:lnTo>
                  <a:lnTo>
                    <a:pt x="23" y="326"/>
                  </a:lnTo>
                  <a:lnTo>
                    <a:pt x="46" y="282"/>
                  </a:lnTo>
                  <a:lnTo>
                    <a:pt x="68" y="235"/>
                  </a:lnTo>
                  <a:lnTo>
                    <a:pt x="90" y="186"/>
                  </a:lnTo>
                  <a:lnTo>
                    <a:pt x="109" y="138"/>
                  </a:lnTo>
                  <a:lnTo>
                    <a:pt x="127" y="89"/>
                  </a:lnTo>
                  <a:lnTo>
                    <a:pt x="142" y="43"/>
                  </a:lnTo>
                  <a:lnTo>
                    <a:pt x="154" y="0"/>
                  </a:lnTo>
                  <a:lnTo>
                    <a:pt x="159" y="15"/>
                  </a:lnTo>
                  <a:lnTo>
                    <a:pt x="162" y="28"/>
                  </a:lnTo>
                  <a:lnTo>
                    <a:pt x="166" y="42"/>
                  </a:lnTo>
                  <a:lnTo>
                    <a:pt x="169" y="57"/>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45" name="Freeform 301"/>
            <p:cNvSpPr>
              <a:spLocks noChangeAspect="1"/>
            </p:cNvSpPr>
            <p:nvPr/>
          </p:nvSpPr>
          <p:spPr bwMode="auto">
            <a:xfrm>
              <a:off x="3793" y="2357"/>
              <a:ext cx="81" cy="176"/>
            </a:xfrm>
            <a:custGeom>
              <a:avLst/>
              <a:gdLst>
                <a:gd name="T0" fmla="*/ 21 w 162"/>
                <a:gd name="T1" fmla="*/ 7 h 351"/>
                <a:gd name="T2" fmla="*/ 21 w 162"/>
                <a:gd name="T3" fmla="*/ 11 h 351"/>
                <a:gd name="T4" fmla="*/ 20 w 162"/>
                <a:gd name="T5" fmla="*/ 16 h 351"/>
                <a:gd name="T6" fmla="*/ 19 w 162"/>
                <a:gd name="T7" fmla="*/ 20 h 351"/>
                <a:gd name="T8" fmla="*/ 18 w 162"/>
                <a:gd name="T9" fmla="*/ 25 h 351"/>
                <a:gd name="T10" fmla="*/ 15 w 162"/>
                <a:gd name="T11" fmla="*/ 30 h 351"/>
                <a:gd name="T12" fmla="*/ 11 w 162"/>
                <a:gd name="T13" fmla="*/ 35 h 351"/>
                <a:gd name="T14" fmla="*/ 7 w 162"/>
                <a:gd name="T15" fmla="*/ 40 h 351"/>
                <a:gd name="T16" fmla="*/ 0 w 162"/>
                <a:gd name="T17" fmla="*/ 44 h 351"/>
                <a:gd name="T18" fmla="*/ 3 w 162"/>
                <a:gd name="T19" fmla="*/ 39 h 351"/>
                <a:gd name="T20" fmla="*/ 6 w 162"/>
                <a:gd name="T21" fmla="*/ 34 h 351"/>
                <a:gd name="T22" fmla="*/ 9 w 162"/>
                <a:gd name="T23" fmla="*/ 29 h 351"/>
                <a:gd name="T24" fmla="*/ 11 w 162"/>
                <a:gd name="T25" fmla="*/ 23 h 351"/>
                <a:gd name="T26" fmla="*/ 13 w 162"/>
                <a:gd name="T27" fmla="*/ 17 h 351"/>
                <a:gd name="T28" fmla="*/ 16 w 162"/>
                <a:gd name="T29" fmla="*/ 11 h 351"/>
                <a:gd name="T30" fmla="*/ 17 w 162"/>
                <a:gd name="T31" fmla="*/ 6 h 351"/>
                <a:gd name="T32" fmla="*/ 19 w 162"/>
                <a:gd name="T33" fmla="*/ 0 h 351"/>
                <a:gd name="T34" fmla="*/ 19 w 162"/>
                <a:gd name="T35" fmla="*/ 2 h 351"/>
                <a:gd name="T36" fmla="*/ 20 w 162"/>
                <a:gd name="T37" fmla="*/ 4 h 351"/>
                <a:gd name="T38" fmla="*/ 20 w 162"/>
                <a:gd name="T39" fmla="*/ 6 h 351"/>
                <a:gd name="T40" fmla="*/ 21 w 162"/>
                <a:gd name="T41" fmla="*/ 7 h 3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2" h="351">
                  <a:moveTo>
                    <a:pt x="162" y="54"/>
                  </a:moveTo>
                  <a:lnTo>
                    <a:pt x="161" y="87"/>
                  </a:lnTo>
                  <a:lnTo>
                    <a:pt x="157" y="123"/>
                  </a:lnTo>
                  <a:lnTo>
                    <a:pt x="149" y="160"/>
                  </a:lnTo>
                  <a:lnTo>
                    <a:pt x="137" y="197"/>
                  </a:lnTo>
                  <a:lnTo>
                    <a:pt x="116" y="236"/>
                  </a:lnTo>
                  <a:lnTo>
                    <a:pt x="87" y="274"/>
                  </a:lnTo>
                  <a:lnTo>
                    <a:pt x="49" y="313"/>
                  </a:lnTo>
                  <a:lnTo>
                    <a:pt x="0" y="351"/>
                  </a:lnTo>
                  <a:lnTo>
                    <a:pt x="21" y="312"/>
                  </a:lnTo>
                  <a:lnTo>
                    <a:pt x="43" y="270"/>
                  </a:lnTo>
                  <a:lnTo>
                    <a:pt x="65" y="225"/>
                  </a:lnTo>
                  <a:lnTo>
                    <a:pt x="85" y="179"/>
                  </a:lnTo>
                  <a:lnTo>
                    <a:pt x="104" y="133"/>
                  </a:lnTo>
                  <a:lnTo>
                    <a:pt x="121" y="87"/>
                  </a:lnTo>
                  <a:lnTo>
                    <a:pt x="136" y="42"/>
                  </a:lnTo>
                  <a:lnTo>
                    <a:pt x="148" y="0"/>
                  </a:lnTo>
                  <a:lnTo>
                    <a:pt x="152" y="13"/>
                  </a:lnTo>
                  <a:lnTo>
                    <a:pt x="155" y="27"/>
                  </a:lnTo>
                  <a:lnTo>
                    <a:pt x="159" y="41"/>
                  </a:lnTo>
                  <a:lnTo>
                    <a:pt x="162" y="54"/>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46" name="Freeform 302"/>
            <p:cNvSpPr>
              <a:spLocks noChangeAspect="1"/>
            </p:cNvSpPr>
            <p:nvPr/>
          </p:nvSpPr>
          <p:spPr bwMode="auto">
            <a:xfrm>
              <a:off x="3796" y="2361"/>
              <a:ext cx="77" cy="169"/>
            </a:xfrm>
            <a:custGeom>
              <a:avLst/>
              <a:gdLst>
                <a:gd name="T0" fmla="*/ 19 w 156"/>
                <a:gd name="T1" fmla="*/ 7 h 336"/>
                <a:gd name="T2" fmla="*/ 19 w 156"/>
                <a:gd name="T3" fmla="*/ 11 h 336"/>
                <a:gd name="T4" fmla="*/ 18 w 156"/>
                <a:gd name="T5" fmla="*/ 15 h 336"/>
                <a:gd name="T6" fmla="*/ 17 w 156"/>
                <a:gd name="T7" fmla="*/ 19 h 336"/>
                <a:gd name="T8" fmla="*/ 15 w 156"/>
                <a:gd name="T9" fmla="*/ 24 h 336"/>
                <a:gd name="T10" fmla="*/ 13 w 156"/>
                <a:gd name="T11" fmla="*/ 29 h 336"/>
                <a:gd name="T12" fmla="*/ 10 w 156"/>
                <a:gd name="T13" fmla="*/ 33 h 336"/>
                <a:gd name="T14" fmla="*/ 5 w 156"/>
                <a:gd name="T15" fmla="*/ 38 h 336"/>
                <a:gd name="T16" fmla="*/ 0 w 156"/>
                <a:gd name="T17" fmla="*/ 43 h 336"/>
                <a:gd name="T18" fmla="*/ 2 w 156"/>
                <a:gd name="T19" fmla="*/ 38 h 336"/>
                <a:gd name="T20" fmla="*/ 5 w 156"/>
                <a:gd name="T21" fmla="*/ 33 h 336"/>
                <a:gd name="T22" fmla="*/ 7 w 156"/>
                <a:gd name="T23" fmla="*/ 28 h 336"/>
                <a:gd name="T24" fmla="*/ 10 w 156"/>
                <a:gd name="T25" fmla="*/ 22 h 336"/>
                <a:gd name="T26" fmla="*/ 12 w 156"/>
                <a:gd name="T27" fmla="*/ 16 h 336"/>
                <a:gd name="T28" fmla="*/ 14 w 156"/>
                <a:gd name="T29" fmla="*/ 11 h 336"/>
                <a:gd name="T30" fmla="*/ 16 w 156"/>
                <a:gd name="T31" fmla="*/ 6 h 336"/>
                <a:gd name="T32" fmla="*/ 17 w 156"/>
                <a:gd name="T33" fmla="*/ 0 h 336"/>
                <a:gd name="T34" fmla="*/ 18 w 156"/>
                <a:gd name="T35" fmla="*/ 2 h 336"/>
                <a:gd name="T36" fmla="*/ 18 w 156"/>
                <a:gd name="T37" fmla="*/ 4 h 336"/>
                <a:gd name="T38" fmla="*/ 18 w 156"/>
                <a:gd name="T39" fmla="*/ 5 h 336"/>
                <a:gd name="T40" fmla="*/ 19 w 156"/>
                <a:gd name="T41" fmla="*/ 7 h 3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6" h="336">
                  <a:moveTo>
                    <a:pt x="156" y="51"/>
                  </a:moveTo>
                  <a:lnTo>
                    <a:pt x="154" y="83"/>
                  </a:lnTo>
                  <a:lnTo>
                    <a:pt x="150" y="117"/>
                  </a:lnTo>
                  <a:lnTo>
                    <a:pt x="142" y="152"/>
                  </a:lnTo>
                  <a:lnTo>
                    <a:pt x="128" y="189"/>
                  </a:lnTo>
                  <a:lnTo>
                    <a:pt x="110" y="226"/>
                  </a:lnTo>
                  <a:lnTo>
                    <a:pt x="82" y="263"/>
                  </a:lnTo>
                  <a:lnTo>
                    <a:pt x="46" y="299"/>
                  </a:lnTo>
                  <a:lnTo>
                    <a:pt x="0" y="336"/>
                  </a:lnTo>
                  <a:lnTo>
                    <a:pt x="21" y="298"/>
                  </a:lnTo>
                  <a:lnTo>
                    <a:pt x="42" y="258"/>
                  </a:lnTo>
                  <a:lnTo>
                    <a:pt x="63" y="216"/>
                  </a:lnTo>
                  <a:lnTo>
                    <a:pt x="82" y="173"/>
                  </a:lnTo>
                  <a:lnTo>
                    <a:pt x="99" y="128"/>
                  </a:lnTo>
                  <a:lnTo>
                    <a:pt x="116" y="84"/>
                  </a:lnTo>
                  <a:lnTo>
                    <a:pt x="131" y="41"/>
                  </a:lnTo>
                  <a:lnTo>
                    <a:pt x="142" y="0"/>
                  </a:lnTo>
                  <a:lnTo>
                    <a:pt x="145" y="13"/>
                  </a:lnTo>
                  <a:lnTo>
                    <a:pt x="149" y="25"/>
                  </a:lnTo>
                  <a:lnTo>
                    <a:pt x="152" y="38"/>
                  </a:lnTo>
                  <a:lnTo>
                    <a:pt x="156" y="51"/>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47" name="Freeform 303"/>
            <p:cNvSpPr>
              <a:spLocks noChangeAspect="1"/>
            </p:cNvSpPr>
            <p:nvPr/>
          </p:nvSpPr>
          <p:spPr bwMode="auto">
            <a:xfrm>
              <a:off x="3799" y="2365"/>
              <a:ext cx="74" cy="161"/>
            </a:xfrm>
            <a:custGeom>
              <a:avLst/>
              <a:gdLst>
                <a:gd name="T0" fmla="*/ 18 w 149"/>
                <a:gd name="T1" fmla="*/ 6 h 321"/>
                <a:gd name="T2" fmla="*/ 18 w 149"/>
                <a:gd name="T3" fmla="*/ 10 h 321"/>
                <a:gd name="T4" fmla="*/ 17 w 149"/>
                <a:gd name="T5" fmla="*/ 14 h 321"/>
                <a:gd name="T6" fmla="*/ 16 w 149"/>
                <a:gd name="T7" fmla="*/ 19 h 321"/>
                <a:gd name="T8" fmla="*/ 15 w 149"/>
                <a:gd name="T9" fmla="*/ 23 h 321"/>
                <a:gd name="T10" fmla="*/ 12 w 149"/>
                <a:gd name="T11" fmla="*/ 27 h 321"/>
                <a:gd name="T12" fmla="*/ 9 w 149"/>
                <a:gd name="T13" fmla="*/ 32 h 321"/>
                <a:gd name="T14" fmla="*/ 5 w 149"/>
                <a:gd name="T15" fmla="*/ 36 h 321"/>
                <a:gd name="T16" fmla="*/ 0 w 149"/>
                <a:gd name="T17" fmla="*/ 41 h 321"/>
                <a:gd name="T18" fmla="*/ 2 w 149"/>
                <a:gd name="T19" fmla="*/ 36 h 321"/>
                <a:gd name="T20" fmla="*/ 4 w 149"/>
                <a:gd name="T21" fmla="*/ 31 h 321"/>
                <a:gd name="T22" fmla="*/ 7 w 149"/>
                <a:gd name="T23" fmla="*/ 26 h 321"/>
                <a:gd name="T24" fmla="*/ 9 w 149"/>
                <a:gd name="T25" fmla="*/ 21 h 321"/>
                <a:gd name="T26" fmla="*/ 11 w 149"/>
                <a:gd name="T27" fmla="*/ 16 h 321"/>
                <a:gd name="T28" fmla="*/ 13 w 149"/>
                <a:gd name="T29" fmla="*/ 11 h 321"/>
                <a:gd name="T30" fmla="*/ 15 w 149"/>
                <a:gd name="T31" fmla="*/ 5 h 321"/>
                <a:gd name="T32" fmla="*/ 16 w 149"/>
                <a:gd name="T33" fmla="*/ 0 h 321"/>
                <a:gd name="T34" fmla="*/ 17 w 149"/>
                <a:gd name="T35" fmla="*/ 2 h 321"/>
                <a:gd name="T36" fmla="*/ 17 w 149"/>
                <a:gd name="T37" fmla="*/ 3 h 321"/>
                <a:gd name="T38" fmla="*/ 18 w 149"/>
                <a:gd name="T39" fmla="*/ 5 h 321"/>
                <a:gd name="T40" fmla="*/ 18 w 149"/>
                <a:gd name="T41" fmla="*/ 6 h 3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321">
                  <a:moveTo>
                    <a:pt x="149" y="47"/>
                  </a:moveTo>
                  <a:lnTo>
                    <a:pt x="146" y="78"/>
                  </a:lnTo>
                  <a:lnTo>
                    <a:pt x="142" y="112"/>
                  </a:lnTo>
                  <a:lnTo>
                    <a:pt x="134" y="145"/>
                  </a:lnTo>
                  <a:lnTo>
                    <a:pt x="121" y="181"/>
                  </a:lnTo>
                  <a:lnTo>
                    <a:pt x="103" y="215"/>
                  </a:lnTo>
                  <a:lnTo>
                    <a:pt x="77" y="251"/>
                  </a:lnTo>
                  <a:lnTo>
                    <a:pt x="44" y="287"/>
                  </a:lnTo>
                  <a:lnTo>
                    <a:pt x="0" y="321"/>
                  </a:lnTo>
                  <a:lnTo>
                    <a:pt x="20" y="286"/>
                  </a:lnTo>
                  <a:lnTo>
                    <a:pt x="39" y="246"/>
                  </a:lnTo>
                  <a:lnTo>
                    <a:pt x="59" y="207"/>
                  </a:lnTo>
                  <a:lnTo>
                    <a:pt x="77" y="166"/>
                  </a:lnTo>
                  <a:lnTo>
                    <a:pt x="95" y="124"/>
                  </a:lnTo>
                  <a:lnTo>
                    <a:pt x="110" y="82"/>
                  </a:lnTo>
                  <a:lnTo>
                    <a:pt x="123" y="40"/>
                  </a:lnTo>
                  <a:lnTo>
                    <a:pt x="135" y="0"/>
                  </a:lnTo>
                  <a:lnTo>
                    <a:pt x="138" y="11"/>
                  </a:lnTo>
                  <a:lnTo>
                    <a:pt x="142" y="24"/>
                  </a:lnTo>
                  <a:lnTo>
                    <a:pt x="145" y="36"/>
                  </a:lnTo>
                  <a:lnTo>
                    <a:pt x="149" y="47"/>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48" name="Freeform 304"/>
            <p:cNvSpPr>
              <a:spLocks noChangeAspect="1"/>
            </p:cNvSpPr>
            <p:nvPr/>
          </p:nvSpPr>
          <p:spPr bwMode="auto">
            <a:xfrm>
              <a:off x="3801" y="2370"/>
              <a:ext cx="71" cy="153"/>
            </a:xfrm>
            <a:custGeom>
              <a:avLst/>
              <a:gdLst>
                <a:gd name="T0" fmla="*/ 18 w 140"/>
                <a:gd name="T1" fmla="*/ 6 h 305"/>
                <a:gd name="T2" fmla="*/ 18 w 140"/>
                <a:gd name="T3" fmla="*/ 10 h 305"/>
                <a:gd name="T4" fmla="*/ 17 w 140"/>
                <a:gd name="T5" fmla="*/ 13 h 305"/>
                <a:gd name="T6" fmla="*/ 16 w 140"/>
                <a:gd name="T7" fmla="*/ 18 h 305"/>
                <a:gd name="T8" fmla="*/ 15 w 140"/>
                <a:gd name="T9" fmla="*/ 22 h 305"/>
                <a:gd name="T10" fmla="*/ 12 w 140"/>
                <a:gd name="T11" fmla="*/ 26 h 305"/>
                <a:gd name="T12" fmla="*/ 9 w 140"/>
                <a:gd name="T13" fmla="*/ 30 h 305"/>
                <a:gd name="T14" fmla="*/ 5 w 140"/>
                <a:gd name="T15" fmla="*/ 35 h 305"/>
                <a:gd name="T16" fmla="*/ 0 w 140"/>
                <a:gd name="T17" fmla="*/ 39 h 305"/>
                <a:gd name="T18" fmla="*/ 3 w 140"/>
                <a:gd name="T19" fmla="*/ 34 h 305"/>
                <a:gd name="T20" fmla="*/ 5 w 140"/>
                <a:gd name="T21" fmla="*/ 30 h 305"/>
                <a:gd name="T22" fmla="*/ 7 w 140"/>
                <a:gd name="T23" fmla="*/ 25 h 305"/>
                <a:gd name="T24" fmla="*/ 10 w 140"/>
                <a:gd name="T25" fmla="*/ 20 h 305"/>
                <a:gd name="T26" fmla="*/ 12 w 140"/>
                <a:gd name="T27" fmla="*/ 15 h 305"/>
                <a:gd name="T28" fmla="*/ 14 w 140"/>
                <a:gd name="T29" fmla="*/ 10 h 305"/>
                <a:gd name="T30" fmla="*/ 15 w 140"/>
                <a:gd name="T31" fmla="*/ 5 h 305"/>
                <a:gd name="T32" fmla="*/ 17 w 140"/>
                <a:gd name="T33" fmla="*/ 0 h 305"/>
                <a:gd name="T34" fmla="*/ 17 w 140"/>
                <a:gd name="T35" fmla="*/ 2 h 305"/>
                <a:gd name="T36" fmla="*/ 17 w 140"/>
                <a:gd name="T37" fmla="*/ 3 h 305"/>
                <a:gd name="T38" fmla="*/ 18 w 140"/>
                <a:gd name="T39" fmla="*/ 4 h 305"/>
                <a:gd name="T40" fmla="*/ 18 w 140"/>
                <a:gd name="T41" fmla="*/ 6 h 3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0" h="305">
                  <a:moveTo>
                    <a:pt x="140" y="43"/>
                  </a:moveTo>
                  <a:lnTo>
                    <a:pt x="138" y="73"/>
                  </a:lnTo>
                  <a:lnTo>
                    <a:pt x="132" y="104"/>
                  </a:lnTo>
                  <a:lnTo>
                    <a:pt x="125" y="137"/>
                  </a:lnTo>
                  <a:lnTo>
                    <a:pt x="113" y="171"/>
                  </a:lnTo>
                  <a:lnTo>
                    <a:pt x="95" y="205"/>
                  </a:lnTo>
                  <a:lnTo>
                    <a:pt x="71" y="240"/>
                  </a:lnTo>
                  <a:lnTo>
                    <a:pt x="40" y="273"/>
                  </a:lnTo>
                  <a:lnTo>
                    <a:pt x="0" y="305"/>
                  </a:lnTo>
                  <a:lnTo>
                    <a:pt x="19" y="271"/>
                  </a:lnTo>
                  <a:lnTo>
                    <a:pt x="38" y="234"/>
                  </a:lnTo>
                  <a:lnTo>
                    <a:pt x="56" y="196"/>
                  </a:lnTo>
                  <a:lnTo>
                    <a:pt x="74" y="158"/>
                  </a:lnTo>
                  <a:lnTo>
                    <a:pt x="90" y="119"/>
                  </a:lnTo>
                  <a:lnTo>
                    <a:pt x="105" y="80"/>
                  </a:lnTo>
                  <a:lnTo>
                    <a:pt x="117" y="39"/>
                  </a:lnTo>
                  <a:lnTo>
                    <a:pt x="128" y="0"/>
                  </a:lnTo>
                  <a:lnTo>
                    <a:pt x="131" y="11"/>
                  </a:lnTo>
                  <a:lnTo>
                    <a:pt x="135" y="21"/>
                  </a:lnTo>
                  <a:lnTo>
                    <a:pt x="138" y="32"/>
                  </a:lnTo>
                  <a:lnTo>
                    <a:pt x="140" y="43"/>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49" name="Freeform 305"/>
            <p:cNvSpPr>
              <a:spLocks noChangeAspect="1"/>
            </p:cNvSpPr>
            <p:nvPr/>
          </p:nvSpPr>
          <p:spPr bwMode="auto">
            <a:xfrm>
              <a:off x="3804" y="2374"/>
              <a:ext cx="67" cy="145"/>
            </a:xfrm>
            <a:custGeom>
              <a:avLst/>
              <a:gdLst>
                <a:gd name="T0" fmla="*/ 17 w 133"/>
                <a:gd name="T1" fmla="*/ 5 h 291"/>
                <a:gd name="T2" fmla="*/ 17 w 133"/>
                <a:gd name="T3" fmla="*/ 8 h 291"/>
                <a:gd name="T4" fmla="*/ 16 w 133"/>
                <a:gd name="T5" fmla="*/ 12 h 291"/>
                <a:gd name="T6" fmla="*/ 15 w 133"/>
                <a:gd name="T7" fmla="*/ 16 h 291"/>
                <a:gd name="T8" fmla="*/ 13 w 133"/>
                <a:gd name="T9" fmla="*/ 20 h 291"/>
                <a:gd name="T10" fmla="*/ 11 w 133"/>
                <a:gd name="T11" fmla="*/ 24 h 291"/>
                <a:gd name="T12" fmla="*/ 9 w 133"/>
                <a:gd name="T13" fmla="*/ 28 h 291"/>
                <a:gd name="T14" fmla="*/ 5 w 133"/>
                <a:gd name="T15" fmla="*/ 32 h 291"/>
                <a:gd name="T16" fmla="*/ 0 w 133"/>
                <a:gd name="T17" fmla="*/ 36 h 291"/>
                <a:gd name="T18" fmla="*/ 3 w 133"/>
                <a:gd name="T19" fmla="*/ 32 h 291"/>
                <a:gd name="T20" fmla="*/ 5 w 133"/>
                <a:gd name="T21" fmla="*/ 27 h 291"/>
                <a:gd name="T22" fmla="*/ 7 w 133"/>
                <a:gd name="T23" fmla="*/ 23 h 291"/>
                <a:gd name="T24" fmla="*/ 9 w 133"/>
                <a:gd name="T25" fmla="*/ 18 h 291"/>
                <a:gd name="T26" fmla="*/ 11 w 133"/>
                <a:gd name="T27" fmla="*/ 14 h 291"/>
                <a:gd name="T28" fmla="*/ 13 w 133"/>
                <a:gd name="T29" fmla="*/ 9 h 291"/>
                <a:gd name="T30" fmla="*/ 14 w 133"/>
                <a:gd name="T31" fmla="*/ 4 h 291"/>
                <a:gd name="T32" fmla="*/ 16 w 133"/>
                <a:gd name="T33" fmla="*/ 0 h 291"/>
                <a:gd name="T34" fmla="*/ 16 w 133"/>
                <a:gd name="T35" fmla="*/ 1 h 291"/>
                <a:gd name="T36" fmla="*/ 16 w 133"/>
                <a:gd name="T37" fmla="*/ 2 h 291"/>
                <a:gd name="T38" fmla="*/ 17 w 133"/>
                <a:gd name="T39" fmla="*/ 3 h 291"/>
                <a:gd name="T40" fmla="*/ 17 w 133"/>
                <a:gd name="T41" fmla="*/ 5 h 2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3" h="291">
                  <a:moveTo>
                    <a:pt x="133" y="41"/>
                  </a:moveTo>
                  <a:lnTo>
                    <a:pt x="130" y="69"/>
                  </a:lnTo>
                  <a:lnTo>
                    <a:pt x="124" y="99"/>
                  </a:lnTo>
                  <a:lnTo>
                    <a:pt x="117" y="132"/>
                  </a:lnTo>
                  <a:lnTo>
                    <a:pt x="104" y="164"/>
                  </a:lnTo>
                  <a:lnTo>
                    <a:pt x="88" y="196"/>
                  </a:lnTo>
                  <a:lnTo>
                    <a:pt x="66" y="228"/>
                  </a:lnTo>
                  <a:lnTo>
                    <a:pt x="36" y="259"/>
                  </a:lnTo>
                  <a:lnTo>
                    <a:pt x="0" y="291"/>
                  </a:lnTo>
                  <a:lnTo>
                    <a:pt x="18" y="257"/>
                  </a:lnTo>
                  <a:lnTo>
                    <a:pt x="35" y="223"/>
                  </a:lnTo>
                  <a:lnTo>
                    <a:pt x="53" y="188"/>
                  </a:lnTo>
                  <a:lnTo>
                    <a:pt x="69" y="151"/>
                  </a:lnTo>
                  <a:lnTo>
                    <a:pt x="85" y="114"/>
                  </a:lnTo>
                  <a:lnTo>
                    <a:pt x="99" y="77"/>
                  </a:lnTo>
                  <a:lnTo>
                    <a:pt x="110" y="39"/>
                  </a:lnTo>
                  <a:lnTo>
                    <a:pt x="121" y="0"/>
                  </a:lnTo>
                  <a:lnTo>
                    <a:pt x="124" y="11"/>
                  </a:lnTo>
                  <a:lnTo>
                    <a:pt x="127" y="20"/>
                  </a:lnTo>
                  <a:lnTo>
                    <a:pt x="131" y="30"/>
                  </a:lnTo>
                  <a:lnTo>
                    <a:pt x="133" y="41"/>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50" name="Freeform 306"/>
            <p:cNvSpPr>
              <a:spLocks noChangeAspect="1"/>
            </p:cNvSpPr>
            <p:nvPr/>
          </p:nvSpPr>
          <p:spPr bwMode="auto">
            <a:xfrm>
              <a:off x="3807" y="2379"/>
              <a:ext cx="64" cy="137"/>
            </a:xfrm>
            <a:custGeom>
              <a:avLst/>
              <a:gdLst>
                <a:gd name="T0" fmla="*/ 16 w 127"/>
                <a:gd name="T1" fmla="*/ 4 h 276"/>
                <a:gd name="T2" fmla="*/ 16 w 127"/>
                <a:gd name="T3" fmla="*/ 8 h 276"/>
                <a:gd name="T4" fmla="*/ 15 w 127"/>
                <a:gd name="T5" fmla="*/ 11 h 276"/>
                <a:gd name="T6" fmla="*/ 14 w 127"/>
                <a:gd name="T7" fmla="*/ 15 h 276"/>
                <a:gd name="T8" fmla="*/ 13 w 127"/>
                <a:gd name="T9" fmla="*/ 19 h 276"/>
                <a:gd name="T10" fmla="*/ 11 w 127"/>
                <a:gd name="T11" fmla="*/ 23 h 276"/>
                <a:gd name="T12" fmla="*/ 8 w 127"/>
                <a:gd name="T13" fmla="*/ 27 h 276"/>
                <a:gd name="T14" fmla="*/ 5 w 127"/>
                <a:gd name="T15" fmla="*/ 30 h 276"/>
                <a:gd name="T16" fmla="*/ 0 w 127"/>
                <a:gd name="T17" fmla="*/ 34 h 276"/>
                <a:gd name="T18" fmla="*/ 3 w 127"/>
                <a:gd name="T19" fmla="*/ 30 h 276"/>
                <a:gd name="T20" fmla="*/ 5 w 127"/>
                <a:gd name="T21" fmla="*/ 26 h 276"/>
                <a:gd name="T22" fmla="*/ 7 w 127"/>
                <a:gd name="T23" fmla="*/ 22 h 276"/>
                <a:gd name="T24" fmla="*/ 9 w 127"/>
                <a:gd name="T25" fmla="*/ 17 h 276"/>
                <a:gd name="T26" fmla="*/ 10 w 127"/>
                <a:gd name="T27" fmla="*/ 13 h 276"/>
                <a:gd name="T28" fmla="*/ 12 w 127"/>
                <a:gd name="T29" fmla="*/ 9 h 276"/>
                <a:gd name="T30" fmla="*/ 14 w 127"/>
                <a:gd name="T31" fmla="*/ 4 h 276"/>
                <a:gd name="T32" fmla="*/ 15 w 127"/>
                <a:gd name="T33" fmla="*/ 0 h 276"/>
                <a:gd name="T34" fmla="*/ 15 w 127"/>
                <a:gd name="T35" fmla="*/ 1 h 276"/>
                <a:gd name="T36" fmla="*/ 16 w 127"/>
                <a:gd name="T37" fmla="*/ 2 h 276"/>
                <a:gd name="T38" fmla="*/ 16 w 127"/>
                <a:gd name="T39" fmla="*/ 3 h 276"/>
                <a:gd name="T40" fmla="*/ 16 w 127"/>
                <a:gd name="T41" fmla="*/ 4 h 2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7" h="276">
                  <a:moveTo>
                    <a:pt x="127" y="36"/>
                  </a:moveTo>
                  <a:lnTo>
                    <a:pt x="122" y="64"/>
                  </a:lnTo>
                  <a:lnTo>
                    <a:pt x="117" y="93"/>
                  </a:lnTo>
                  <a:lnTo>
                    <a:pt x="109" y="123"/>
                  </a:lnTo>
                  <a:lnTo>
                    <a:pt x="98" y="154"/>
                  </a:lnTo>
                  <a:lnTo>
                    <a:pt x="82" y="186"/>
                  </a:lnTo>
                  <a:lnTo>
                    <a:pt x="61" y="217"/>
                  </a:lnTo>
                  <a:lnTo>
                    <a:pt x="35" y="247"/>
                  </a:lnTo>
                  <a:lnTo>
                    <a:pt x="0" y="276"/>
                  </a:lnTo>
                  <a:lnTo>
                    <a:pt x="18" y="244"/>
                  </a:lnTo>
                  <a:lnTo>
                    <a:pt x="35" y="211"/>
                  </a:lnTo>
                  <a:lnTo>
                    <a:pt x="51" y="178"/>
                  </a:lnTo>
                  <a:lnTo>
                    <a:pt x="66" y="144"/>
                  </a:lnTo>
                  <a:lnTo>
                    <a:pt x="80" y="110"/>
                  </a:lnTo>
                  <a:lnTo>
                    <a:pt x="94" y="74"/>
                  </a:lnTo>
                  <a:lnTo>
                    <a:pt x="105" y="38"/>
                  </a:lnTo>
                  <a:lnTo>
                    <a:pt x="114" y="0"/>
                  </a:lnTo>
                  <a:lnTo>
                    <a:pt x="118" y="10"/>
                  </a:lnTo>
                  <a:lnTo>
                    <a:pt x="121" y="18"/>
                  </a:lnTo>
                  <a:lnTo>
                    <a:pt x="125" y="27"/>
                  </a:lnTo>
                  <a:lnTo>
                    <a:pt x="127" y="36"/>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51" name="Freeform 307"/>
            <p:cNvSpPr>
              <a:spLocks noChangeAspect="1"/>
            </p:cNvSpPr>
            <p:nvPr/>
          </p:nvSpPr>
          <p:spPr bwMode="auto">
            <a:xfrm>
              <a:off x="3810" y="2383"/>
              <a:ext cx="60" cy="130"/>
            </a:xfrm>
            <a:custGeom>
              <a:avLst/>
              <a:gdLst>
                <a:gd name="T0" fmla="*/ 15 w 120"/>
                <a:gd name="T1" fmla="*/ 4 h 261"/>
                <a:gd name="T2" fmla="*/ 15 w 120"/>
                <a:gd name="T3" fmla="*/ 7 h 261"/>
                <a:gd name="T4" fmla="*/ 14 w 120"/>
                <a:gd name="T5" fmla="*/ 10 h 261"/>
                <a:gd name="T6" fmla="*/ 13 w 120"/>
                <a:gd name="T7" fmla="*/ 14 h 261"/>
                <a:gd name="T8" fmla="*/ 12 w 120"/>
                <a:gd name="T9" fmla="*/ 18 h 261"/>
                <a:gd name="T10" fmla="*/ 10 w 120"/>
                <a:gd name="T11" fmla="*/ 22 h 261"/>
                <a:gd name="T12" fmla="*/ 8 w 120"/>
                <a:gd name="T13" fmla="*/ 25 h 261"/>
                <a:gd name="T14" fmla="*/ 4 w 120"/>
                <a:gd name="T15" fmla="*/ 29 h 261"/>
                <a:gd name="T16" fmla="*/ 0 w 120"/>
                <a:gd name="T17" fmla="*/ 32 h 261"/>
                <a:gd name="T18" fmla="*/ 2 w 120"/>
                <a:gd name="T19" fmla="*/ 28 h 261"/>
                <a:gd name="T20" fmla="*/ 4 w 120"/>
                <a:gd name="T21" fmla="*/ 25 h 261"/>
                <a:gd name="T22" fmla="*/ 6 w 120"/>
                <a:gd name="T23" fmla="*/ 21 h 261"/>
                <a:gd name="T24" fmla="*/ 8 w 120"/>
                <a:gd name="T25" fmla="*/ 17 h 261"/>
                <a:gd name="T26" fmla="*/ 10 w 120"/>
                <a:gd name="T27" fmla="*/ 13 h 261"/>
                <a:gd name="T28" fmla="*/ 11 w 120"/>
                <a:gd name="T29" fmla="*/ 9 h 261"/>
                <a:gd name="T30" fmla="*/ 13 w 120"/>
                <a:gd name="T31" fmla="*/ 4 h 261"/>
                <a:gd name="T32" fmla="*/ 14 w 120"/>
                <a:gd name="T33" fmla="*/ 0 h 261"/>
                <a:gd name="T34" fmla="*/ 14 w 120"/>
                <a:gd name="T35" fmla="*/ 1 h 261"/>
                <a:gd name="T36" fmla="*/ 15 w 120"/>
                <a:gd name="T37" fmla="*/ 2 h 261"/>
                <a:gd name="T38" fmla="*/ 15 w 120"/>
                <a:gd name="T39" fmla="*/ 3 h 261"/>
                <a:gd name="T40" fmla="*/ 15 w 120"/>
                <a:gd name="T41" fmla="*/ 4 h 2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0" h="261">
                  <a:moveTo>
                    <a:pt x="120" y="33"/>
                  </a:moveTo>
                  <a:lnTo>
                    <a:pt x="115" y="59"/>
                  </a:lnTo>
                  <a:lnTo>
                    <a:pt x="110" y="87"/>
                  </a:lnTo>
                  <a:lnTo>
                    <a:pt x="102" y="117"/>
                  </a:lnTo>
                  <a:lnTo>
                    <a:pt x="90" y="147"/>
                  </a:lnTo>
                  <a:lnTo>
                    <a:pt x="75" y="177"/>
                  </a:lnTo>
                  <a:lnTo>
                    <a:pt x="57" y="206"/>
                  </a:lnTo>
                  <a:lnTo>
                    <a:pt x="31" y="234"/>
                  </a:lnTo>
                  <a:lnTo>
                    <a:pt x="0" y="261"/>
                  </a:lnTo>
                  <a:lnTo>
                    <a:pt x="16" y="230"/>
                  </a:lnTo>
                  <a:lnTo>
                    <a:pt x="31" y="200"/>
                  </a:lnTo>
                  <a:lnTo>
                    <a:pt x="47" y="169"/>
                  </a:lnTo>
                  <a:lnTo>
                    <a:pt x="61" y="138"/>
                  </a:lnTo>
                  <a:lnTo>
                    <a:pt x="75" y="105"/>
                  </a:lnTo>
                  <a:lnTo>
                    <a:pt x="88" y="72"/>
                  </a:lnTo>
                  <a:lnTo>
                    <a:pt x="99" y="37"/>
                  </a:lnTo>
                  <a:lnTo>
                    <a:pt x="108" y="0"/>
                  </a:lnTo>
                  <a:lnTo>
                    <a:pt x="111" y="9"/>
                  </a:lnTo>
                  <a:lnTo>
                    <a:pt x="114" y="17"/>
                  </a:lnTo>
                  <a:lnTo>
                    <a:pt x="116" y="25"/>
                  </a:lnTo>
                  <a:lnTo>
                    <a:pt x="120" y="33"/>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52" name="Freeform 308"/>
            <p:cNvSpPr>
              <a:spLocks noChangeAspect="1"/>
            </p:cNvSpPr>
            <p:nvPr/>
          </p:nvSpPr>
          <p:spPr bwMode="auto">
            <a:xfrm>
              <a:off x="3813" y="2387"/>
              <a:ext cx="56" cy="122"/>
            </a:xfrm>
            <a:custGeom>
              <a:avLst/>
              <a:gdLst>
                <a:gd name="T0" fmla="*/ 14 w 113"/>
                <a:gd name="T1" fmla="*/ 4 h 244"/>
                <a:gd name="T2" fmla="*/ 13 w 113"/>
                <a:gd name="T3" fmla="*/ 7 h 244"/>
                <a:gd name="T4" fmla="*/ 12 w 113"/>
                <a:gd name="T5" fmla="*/ 10 h 244"/>
                <a:gd name="T6" fmla="*/ 11 w 113"/>
                <a:gd name="T7" fmla="*/ 14 h 244"/>
                <a:gd name="T8" fmla="*/ 10 w 113"/>
                <a:gd name="T9" fmla="*/ 18 h 244"/>
                <a:gd name="T10" fmla="*/ 8 w 113"/>
                <a:gd name="T11" fmla="*/ 21 h 244"/>
                <a:gd name="T12" fmla="*/ 6 w 113"/>
                <a:gd name="T13" fmla="*/ 25 h 244"/>
                <a:gd name="T14" fmla="*/ 3 w 113"/>
                <a:gd name="T15" fmla="*/ 28 h 244"/>
                <a:gd name="T16" fmla="*/ 0 w 113"/>
                <a:gd name="T17" fmla="*/ 31 h 244"/>
                <a:gd name="T18" fmla="*/ 1 w 113"/>
                <a:gd name="T19" fmla="*/ 27 h 244"/>
                <a:gd name="T20" fmla="*/ 3 w 113"/>
                <a:gd name="T21" fmla="*/ 24 h 244"/>
                <a:gd name="T22" fmla="*/ 5 w 113"/>
                <a:gd name="T23" fmla="*/ 20 h 244"/>
                <a:gd name="T24" fmla="*/ 7 w 113"/>
                <a:gd name="T25" fmla="*/ 17 h 244"/>
                <a:gd name="T26" fmla="*/ 8 w 113"/>
                <a:gd name="T27" fmla="*/ 13 h 244"/>
                <a:gd name="T28" fmla="*/ 10 w 113"/>
                <a:gd name="T29" fmla="*/ 9 h 244"/>
                <a:gd name="T30" fmla="*/ 11 w 113"/>
                <a:gd name="T31" fmla="*/ 5 h 244"/>
                <a:gd name="T32" fmla="*/ 12 w 113"/>
                <a:gd name="T33" fmla="*/ 0 h 244"/>
                <a:gd name="T34" fmla="*/ 13 w 113"/>
                <a:gd name="T35" fmla="*/ 1 h 244"/>
                <a:gd name="T36" fmla="*/ 13 w 113"/>
                <a:gd name="T37" fmla="*/ 2 h 244"/>
                <a:gd name="T38" fmla="*/ 13 w 113"/>
                <a:gd name="T39" fmla="*/ 3 h 244"/>
                <a:gd name="T40" fmla="*/ 14 w 113"/>
                <a:gd name="T41" fmla="*/ 4 h 2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3" h="244">
                  <a:moveTo>
                    <a:pt x="113" y="29"/>
                  </a:moveTo>
                  <a:lnTo>
                    <a:pt x="107" y="54"/>
                  </a:lnTo>
                  <a:lnTo>
                    <a:pt x="101" y="80"/>
                  </a:lnTo>
                  <a:lnTo>
                    <a:pt x="92" y="108"/>
                  </a:lnTo>
                  <a:lnTo>
                    <a:pt x="82" y="137"/>
                  </a:lnTo>
                  <a:lnTo>
                    <a:pt x="68" y="166"/>
                  </a:lnTo>
                  <a:lnTo>
                    <a:pt x="51" y="193"/>
                  </a:lnTo>
                  <a:lnTo>
                    <a:pt x="28" y="220"/>
                  </a:lnTo>
                  <a:lnTo>
                    <a:pt x="0" y="244"/>
                  </a:lnTo>
                  <a:lnTo>
                    <a:pt x="15" y="214"/>
                  </a:lnTo>
                  <a:lnTo>
                    <a:pt x="30" y="185"/>
                  </a:lnTo>
                  <a:lnTo>
                    <a:pt x="44" y="158"/>
                  </a:lnTo>
                  <a:lnTo>
                    <a:pt x="57" y="129"/>
                  </a:lnTo>
                  <a:lnTo>
                    <a:pt x="70" y="99"/>
                  </a:lnTo>
                  <a:lnTo>
                    <a:pt x="82" y="69"/>
                  </a:lnTo>
                  <a:lnTo>
                    <a:pt x="92" y="35"/>
                  </a:lnTo>
                  <a:lnTo>
                    <a:pt x="101" y="0"/>
                  </a:lnTo>
                  <a:lnTo>
                    <a:pt x="104" y="7"/>
                  </a:lnTo>
                  <a:lnTo>
                    <a:pt x="107" y="14"/>
                  </a:lnTo>
                  <a:lnTo>
                    <a:pt x="109" y="20"/>
                  </a:lnTo>
                  <a:lnTo>
                    <a:pt x="113" y="29"/>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53" name="Freeform 309"/>
            <p:cNvSpPr>
              <a:spLocks noChangeAspect="1"/>
            </p:cNvSpPr>
            <p:nvPr/>
          </p:nvSpPr>
          <p:spPr bwMode="auto">
            <a:xfrm>
              <a:off x="3816" y="2391"/>
              <a:ext cx="52" cy="115"/>
            </a:xfrm>
            <a:custGeom>
              <a:avLst/>
              <a:gdLst>
                <a:gd name="T0" fmla="*/ 13 w 104"/>
                <a:gd name="T1" fmla="*/ 4 h 229"/>
                <a:gd name="T2" fmla="*/ 13 w 104"/>
                <a:gd name="T3" fmla="*/ 7 h 229"/>
                <a:gd name="T4" fmla="*/ 12 w 104"/>
                <a:gd name="T5" fmla="*/ 10 h 229"/>
                <a:gd name="T6" fmla="*/ 11 w 104"/>
                <a:gd name="T7" fmla="*/ 13 h 229"/>
                <a:gd name="T8" fmla="*/ 10 w 104"/>
                <a:gd name="T9" fmla="*/ 17 h 229"/>
                <a:gd name="T10" fmla="*/ 8 w 104"/>
                <a:gd name="T11" fmla="*/ 20 h 229"/>
                <a:gd name="T12" fmla="*/ 6 w 104"/>
                <a:gd name="T13" fmla="*/ 23 h 229"/>
                <a:gd name="T14" fmla="*/ 3 w 104"/>
                <a:gd name="T15" fmla="*/ 26 h 229"/>
                <a:gd name="T16" fmla="*/ 0 w 104"/>
                <a:gd name="T17" fmla="*/ 29 h 229"/>
                <a:gd name="T18" fmla="*/ 2 w 104"/>
                <a:gd name="T19" fmla="*/ 25 h 229"/>
                <a:gd name="T20" fmla="*/ 4 w 104"/>
                <a:gd name="T21" fmla="*/ 22 h 229"/>
                <a:gd name="T22" fmla="*/ 6 w 104"/>
                <a:gd name="T23" fmla="*/ 19 h 229"/>
                <a:gd name="T24" fmla="*/ 7 w 104"/>
                <a:gd name="T25" fmla="*/ 16 h 229"/>
                <a:gd name="T26" fmla="*/ 9 w 104"/>
                <a:gd name="T27" fmla="*/ 12 h 229"/>
                <a:gd name="T28" fmla="*/ 10 w 104"/>
                <a:gd name="T29" fmla="*/ 9 h 229"/>
                <a:gd name="T30" fmla="*/ 11 w 104"/>
                <a:gd name="T31" fmla="*/ 5 h 229"/>
                <a:gd name="T32" fmla="*/ 12 w 104"/>
                <a:gd name="T33" fmla="*/ 0 h 229"/>
                <a:gd name="T34" fmla="*/ 13 w 104"/>
                <a:gd name="T35" fmla="*/ 4 h 2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4" h="229">
                  <a:moveTo>
                    <a:pt x="104" y="25"/>
                  </a:moveTo>
                  <a:lnTo>
                    <a:pt x="99" y="49"/>
                  </a:lnTo>
                  <a:lnTo>
                    <a:pt x="92" y="75"/>
                  </a:lnTo>
                  <a:lnTo>
                    <a:pt x="84" y="101"/>
                  </a:lnTo>
                  <a:lnTo>
                    <a:pt x="73" y="129"/>
                  </a:lnTo>
                  <a:lnTo>
                    <a:pt x="61" y="155"/>
                  </a:lnTo>
                  <a:lnTo>
                    <a:pt x="45" y="182"/>
                  </a:lnTo>
                  <a:lnTo>
                    <a:pt x="24" y="206"/>
                  </a:lnTo>
                  <a:lnTo>
                    <a:pt x="0" y="229"/>
                  </a:lnTo>
                  <a:lnTo>
                    <a:pt x="13" y="200"/>
                  </a:lnTo>
                  <a:lnTo>
                    <a:pt x="27" y="174"/>
                  </a:lnTo>
                  <a:lnTo>
                    <a:pt x="41" y="148"/>
                  </a:lnTo>
                  <a:lnTo>
                    <a:pt x="54" y="122"/>
                  </a:lnTo>
                  <a:lnTo>
                    <a:pt x="65" y="95"/>
                  </a:lnTo>
                  <a:lnTo>
                    <a:pt x="76" y="67"/>
                  </a:lnTo>
                  <a:lnTo>
                    <a:pt x="86" y="34"/>
                  </a:lnTo>
                  <a:lnTo>
                    <a:pt x="94" y="0"/>
                  </a:lnTo>
                  <a:lnTo>
                    <a:pt x="104" y="25"/>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54" name="Freeform 310"/>
            <p:cNvSpPr>
              <a:spLocks noChangeAspect="1"/>
            </p:cNvSpPr>
            <p:nvPr/>
          </p:nvSpPr>
          <p:spPr bwMode="auto">
            <a:xfrm>
              <a:off x="3603" y="2400"/>
              <a:ext cx="84" cy="311"/>
            </a:xfrm>
            <a:custGeom>
              <a:avLst/>
              <a:gdLst>
                <a:gd name="T0" fmla="*/ 16 w 168"/>
                <a:gd name="T1" fmla="*/ 16 h 621"/>
                <a:gd name="T2" fmla="*/ 17 w 168"/>
                <a:gd name="T3" fmla="*/ 1 h 621"/>
                <a:gd name="T4" fmla="*/ 21 w 168"/>
                <a:gd name="T5" fmla="*/ 0 h 621"/>
                <a:gd name="T6" fmla="*/ 21 w 168"/>
                <a:gd name="T7" fmla="*/ 7 h 621"/>
                <a:gd name="T8" fmla="*/ 9 w 168"/>
                <a:gd name="T9" fmla="*/ 78 h 621"/>
                <a:gd name="T10" fmla="*/ 0 w 168"/>
                <a:gd name="T11" fmla="*/ 77 h 621"/>
                <a:gd name="T12" fmla="*/ 1 w 168"/>
                <a:gd name="T13" fmla="*/ 77 h 621"/>
                <a:gd name="T14" fmla="*/ 2 w 168"/>
                <a:gd name="T15" fmla="*/ 76 h 621"/>
                <a:gd name="T16" fmla="*/ 3 w 168"/>
                <a:gd name="T17" fmla="*/ 74 h 621"/>
                <a:gd name="T18" fmla="*/ 4 w 168"/>
                <a:gd name="T19" fmla="*/ 72 h 621"/>
                <a:gd name="T20" fmla="*/ 6 w 168"/>
                <a:gd name="T21" fmla="*/ 70 h 621"/>
                <a:gd name="T22" fmla="*/ 7 w 168"/>
                <a:gd name="T23" fmla="*/ 68 h 621"/>
                <a:gd name="T24" fmla="*/ 8 w 168"/>
                <a:gd name="T25" fmla="*/ 66 h 621"/>
                <a:gd name="T26" fmla="*/ 9 w 168"/>
                <a:gd name="T27" fmla="*/ 65 h 621"/>
                <a:gd name="T28" fmla="*/ 9 w 168"/>
                <a:gd name="T29" fmla="*/ 58 h 621"/>
                <a:gd name="T30" fmla="*/ 10 w 168"/>
                <a:gd name="T31" fmla="*/ 50 h 621"/>
                <a:gd name="T32" fmla="*/ 11 w 168"/>
                <a:gd name="T33" fmla="*/ 42 h 621"/>
                <a:gd name="T34" fmla="*/ 12 w 168"/>
                <a:gd name="T35" fmla="*/ 35 h 621"/>
                <a:gd name="T36" fmla="*/ 13 w 168"/>
                <a:gd name="T37" fmla="*/ 28 h 621"/>
                <a:gd name="T38" fmla="*/ 15 w 168"/>
                <a:gd name="T39" fmla="*/ 22 h 621"/>
                <a:gd name="T40" fmla="*/ 16 w 168"/>
                <a:gd name="T41" fmla="*/ 18 h 621"/>
                <a:gd name="T42" fmla="*/ 16 w 168"/>
                <a:gd name="T43" fmla="*/ 16 h 6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8" h="621">
                  <a:moveTo>
                    <a:pt x="127" y="123"/>
                  </a:moveTo>
                  <a:lnTo>
                    <a:pt x="134" y="5"/>
                  </a:lnTo>
                  <a:lnTo>
                    <a:pt x="168" y="0"/>
                  </a:lnTo>
                  <a:lnTo>
                    <a:pt x="162" y="51"/>
                  </a:lnTo>
                  <a:lnTo>
                    <a:pt x="71" y="621"/>
                  </a:lnTo>
                  <a:lnTo>
                    <a:pt x="0" y="612"/>
                  </a:lnTo>
                  <a:lnTo>
                    <a:pt x="2" y="610"/>
                  </a:lnTo>
                  <a:lnTo>
                    <a:pt x="9" y="601"/>
                  </a:lnTo>
                  <a:lnTo>
                    <a:pt x="19" y="590"/>
                  </a:lnTo>
                  <a:lnTo>
                    <a:pt x="31" y="576"/>
                  </a:lnTo>
                  <a:lnTo>
                    <a:pt x="43" y="560"/>
                  </a:lnTo>
                  <a:lnTo>
                    <a:pt x="54" y="544"/>
                  </a:lnTo>
                  <a:lnTo>
                    <a:pt x="62" y="528"/>
                  </a:lnTo>
                  <a:lnTo>
                    <a:pt x="65" y="513"/>
                  </a:lnTo>
                  <a:lnTo>
                    <a:pt x="72" y="459"/>
                  </a:lnTo>
                  <a:lnTo>
                    <a:pt x="79" y="399"/>
                  </a:lnTo>
                  <a:lnTo>
                    <a:pt x="88" y="335"/>
                  </a:lnTo>
                  <a:lnTo>
                    <a:pt x="96" y="273"/>
                  </a:lnTo>
                  <a:lnTo>
                    <a:pt x="104" y="217"/>
                  </a:lnTo>
                  <a:lnTo>
                    <a:pt x="114" y="169"/>
                  </a:lnTo>
                  <a:lnTo>
                    <a:pt x="121" y="137"/>
                  </a:lnTo>
                  <a:lnTo>
                    <a:pt x="127" y="123"/>
                  </a:lnTo>
                  <a:close/>
                </a:path>
              </a:pathLst>
            </a:custGeom>
            <a:solidFill>
              <a:srgbClr val="FFFF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55" name="Freeform 311"/>
            <p:cNvSpPr>
              <a:spLocks noChangeAspect="1"/>
            </p:cNvSpPr>
            <p:nvPr/>
          </p:nvSpPr>
          <p:spPr bwMode="auto">
            <a:xfrm>
              <a:off x="3650" y="2402"/>
              <a:ext cx="51" cy="313"/>
            </a:xfrm>
            <a:custGeom>
              <a:avLst/>
              <a:gdLst>
                <a:gd name="T0" fmla="*/ 9 w 101"/>
                <a:gd name="T1" fmla="*/ 16 h 626"/>
                <a:gd name="T2" fmla="*/ 11 w 101"/>
                <a:gd name="T3" fmla="*/ 1 h 626"/>
                <a:gd name="T4" fmla="*/ 13 w 101"/>
                <a:gd name="T5" fmla="*/ 0 h 626"/>
                <a:gd name="T6" fmla="*/ 12 w 101"/>
                <a:gd name="T7" fmla="*/ 7 h 626"/>
                <a:gd name="T8" fmla="*/ 5 w 101"/>
                <a:gd name="T9" fmla="*/ 70 h 626"/>
                <a:gd name="T10" fmla="*/ 8 w 101"/>
                <a:gd name="T11" fmla="*/ 79 h 626"/>
                <a:gd name="T12" fmla="*/ 0 w 101"/>
                <a:gd name="T13" fmla="*/ 78 h 626"/>
                <a:gd name="T14" fmla="*/ 1 w 101"/>
                <a:gd name="T15" fmla="*/ 75 h 626"/>
                <a:gd name="T16" fmla="*/ 2 w 101"/>
                <a:gd name="T17" fmla="*/ 68 h 626"/>
                <a:gd name="T18" fmla="*/ 3 w 101"/>
                <a:gd name="T19" fmla="*/ 59 h 626"/>
                <a:gd name="T20" fmla="*/ 4 w 101"/>
                <a:gd name="T21" fmla="*/ 47 h 626"/>
                <a:gd name="T22" fmla="*/ 6 w 101"/>
                <a:gd name="T23" fmla="*/ 36 h 626"/>
                <a:gd name="T24" fmla="*/ 7 w 101"/>
                <a:gd name="T25" fmla="*/ 26 h 626"/>
                <a:gd name="T26" fmla="*/ 8 w 101"/>
                <a:gd name="T27" fmla="*/ 19 h 626"/>
                <a:gd name="T28" fmla="*/ 9 w 101"/>
                <a:gd name="T29" fmla="*/ 16 h 6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1" h="626">
                  <a:moveTo>
                    <a:pt x="70" y="123"/>
                  </a:moveTo>
                  <a:lnTo>
                    <a:pt x="81" y="5"/>
                  </a:lnTo>
                  <a:lnTo>
                    <a:pt x="101" y="0"/>
                  </a:lnTo>
                  <a:lnTo>
                    <a:pt x="95" y="49"/>
                  </a:lnTo>
                  <a:lnTo>
                    <a:pt x="34" y="553"/>
                  </a:lnTo>
                  <a:lnTo>
                    <a:pt x="64" y="626"/>
                  </a:lnTo>
                  <a:lnTo>
                    <a:pt x="0" y="618"/>
                  </a:lnTo>
                  <a:lnTo>
                    <a:pt x="2" y="597"/>
                  </a:lnTo>
                  <a:lnTo>
                    <a:pt x="9" y="542"/>
                  </a:lnTo>
                  <a:lnTo>
                    <a:pt x="18" y="465"/>
                  </a:lnTo>
                  <a:lnTo>
                    <a:pt x="30" y="375"/>
                  </a:lnTo>
                  <a:lnTo>
                    <a:pt x="42" y="285"/>
                  </a:lnTo>
                  <a:lnTo>
                    <a:pt x="54" y="206"/>
                  </a:lnTo>
                  <a:lnTo>
                    <a:pt x="63" y="148"/>
                  </a:lnTo>
                  <a:lnTo>
                    <a:pt x="70" y="123"/>
                  </a:lnTo>
                  <a:close/>
                </a:path>
              </a:pathLst>
            </a:custGeom>
            <a:solidFill>
              <a:srgbClr val="FFFF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56" name="Freeform 312"/>
            <p:cNvSpPr>
              <a:spLocks noChangeAspect="1"/>
            </p:cNvSpPr>
            <p:nvPr/>
          </p:nvSpPr>
          <p:spPr bwMode="auto">
            <a:xfrm>
              <a:off x="3539" y="2702"/>
              <a:ext cx="187" cy="132"/>
            </a:xfrm>
            <a:custGeom>
              <a:avLst/>
              <a:gdLst>
                <a:gd name="T0" fmla="*/ 1 w 374"/>
                <a:gd name="T1" fmla="*/ 0 h 264"/>
                <a:gd name="T2" fmla="*/ 47 w 374"/>
                <a:gd name="T3" fmla="*/ 6 h 264"/>
                <a:gd name="T4" fmla="*/ 46 w 374"/>
                <a:gd name="T5" fmla="*/ 8 h 264"/>
                <a:gd name="T6" fmla="*/ 45 w 374"/>
                <a:gd name="T7" fmla="*/ 12 h 264"/>
                <a:gd name="T8" fmla="*/ 42 w 374"/>
                <a:gd name="T9" fmla="*/ 13 h 264"/>
                <a:gd name="T10" fmla="*/ 42 w 374"/>
                <a:gd name="T11" fmla="*/ 15 h 264"/>
                <a:gd name="T12" fmla="*/ 44 w 374"/>
                <a:gd name="T13" fmla="*/ 15 h 264"/>
                <a:gd name="T14" fmla="*/ 44 w 374"/>
                <a:gd name="T15" fmla="*/ 18 h 264"/>
                <a:gd name="T16" fmla="*/ 42 w 374"/>
                <a:gd name="T17" fmla="*/ 18 h 264"/>
                <a:gd name="T18" fmla="*/ 43 w 374"/>
                <a:gd name="T19" fmla="*/ 20 h 264"/>
                <a:gd name="T20" fmla="*/ 43 w 374"/>
                <a:gd name="T21" fmla="*/ 22 h 264"/>
                <a:gd name="T22" fmla="*/ 42 w 374"/>
                <a:gd name="T23" fmla="*/ 24 h 264"/>
                <a:gd name="T24" fmla="*/ 43 w 374"/>
                <a:gd name="T25" fmla="*/ 25 h 264"/>
                <a:gd name="T26" fmla="*/ 42 w 374"/>
                <a:gd name="T27" fmla="*/ 27 h 264"/>
                <a:gd name="T28" fmla="*/ 41 w 374"/>
                <a:gd name="T29" fmla="*/ 29 h 264"/>
                <a:gd name="T30" fmla="*/ 40 w 374"/>
                <a:gd name="T31" fmla="*/ 31 h 264"/>
                <a:gd name="T32" fmla="*/ 38 w 374"/>
                <a:gd name="T33" fmla="*/ 33 h 264"/>
                <a:gd name="T34" fmla="*/ 37 w 374"/>
                <a:gd name="T35" fmla="*/ 33 h 264"/>
                <a:gd name="T36" fmla="*/ 35 w 374"/>
                <a:gd name="T37" fmla="*/ 33 h 264"/>
                <a:gd name="T38" fmla="*/ 33 w 374"/>
                <a:gd name="T39" fmla="*/ 33 h 264"/>
                <a:gd name="T40" fmla="*/ 31 w 374"/>
                <a:gd name="T41" fmla="*/ 33 h 264"/>
                <a:gd name="T42" fmla="*/ 28 w 374"/>
                <a:gd name="T43" fmla="*/ 33 h 264"/>
                <a:gd name="T44" fmla="*/ 26 w 374"/>
                <a:gd name="T45" fmla="*/ 33 h 264"/>
                <a:gd name="T46" fmla="*/ 23 w 374"/>
                <a:gd name="T47" fmla="*/ 33 h 264"/>
                <a:gd name="T48" fmla="*/ 21 w 374"/>
                <a:gd name="T49" fmla="*/ 33 h 264"/>
                <a:gd name="T50" fmla="*/ 18 w 374"/>
                <a:gd name="T51" fmla="*/ 32 h 264"/>
                <a:gd name="T52" fmla="*/ 15 w 374"/>
                <a:gd name="T53" fmla="*/ 32 h 264"/>
                <a:gd name="T54" fmla="*/ 13 w 374"/>
                <a:gd name="T55" fmla="*/ 31 h 264"/>
                <a:gd name="T56" fmla="*/ 11 w 374"/>
                <a:gd name="T57" fmla="*/ 31 h 264"/>
                <a:gd name="T58" fmla="*/ 9 w 374"/>
                <a:gd name="T59" fmla="*/ 30 h 264"/>
                <a:gd name="T60" fmla="*/ 7 w 374"/>
                <a:gd name="T61" fmla="*/ 30 h 264"/>
                <a:gd name="T62" fmla="*/ 5 w 374"/>
                <a:gd name="T63" fmla="*/ 29 h 264"/>
                <a:gd name="T64" fmla="*/ 4 w 374"/>
                <a:gd name="T65" fmla="*/ 28 h 264"/>
                <a:gd name="T66" fmla="*/ 3 w 374"/>
                <a:gd name="T67" fmla="*/ 27 h 264"/>
                <a:gd name="T68" fmla="*/ 3 w 374"/>
                <a:gd name="T69" fmla="*/ 25 h 264"/>
                <a:gd name="T70" fmla="*/ 3 w 374"/>
                <a:gd name="T71" fmla="*/ 24 h 264"/>
                <a:gd name="T72" fmla="*/ 3 w 374"/>
                <a:gd name="T73" fmla="*/ 23 h 264"/>
                <a:gd name="T74" fmla="*/ 1 w 374"/>
                <a:gd name="T75" fmla="*/ 22 h 264"/>
                <a:gd name="T76" fmla="*/ 1 w 374"/>
                <a:gd name="T77" fmla="*/ 20 h 264"/>
                <a:gd name="T78" fmla="*/ 4 w 374"/>
                <a:gd name="T79" fmla="*/ 19 h 264"/>
                <a:gd name="T80" fmla="*/ 0 w 374"/>
                <a:gd name="T81" fmla="*/ 18 h 264"/>
                <a:gd name="T82" fmla="*/ 1 w 374"/>
                <a:gd name="T83" fmla="*/ 15 h 264"/>
                <a:gd name="T84" fmla="*/ 3 w 374"/>
                <a:gd name="T85" fmla="*/ 15 h 264"/>
                <a:gd name="T86" fmla="*/ 1 w 374"/>
                <a:gd name="T87" fmla="*/ 13 h 264"/>
                <a:gd name="T88" fmla="*/ 1 w 374"/>
                <a:gd name="T89" fmla="*/ 11 h 264"/>
                <a:gd name="T90" fmla="*/ 4 w 374"/>
                <a:gd name="T91" fmla="*/ 10 h 264"/>
                <a:gd name="T92" fmla="*/ 4 w 374"/>
                <a:gd name="T93" fmla="*/ 8 h 264"/>
                <a:gd name="T94" fmla="*/ 2 w 374"/>
                <a:gd name="T95" fmla="*/ 7 h 264"/>
                <a:gd name="T96" fmla="*/ 2 w 374"/>
                <a:gd name="T97" fmla="*/ 4 h 264"/>
                <a:gd name="T98" fmla="*/ 1 w 374"/>
                <a:gd name="T99" fmla="*/ 0 h 2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74" h="264">
                  <a:moveTo>
                    <a:pt x="3" y="0"/>
                  </a:moveTo>
                  <a:lnTo>
                    <a:pt x="374" y="48"/>
                  </a:lnTo>
                  <a:lnTo>
                    <a:pt x="361" y="63"/>
                  </a:lnTo>
                  <a:lnTo>
                    <a:pt x="353" y="95"/>
                  </a:lnTo>
                  <a:lnTo>
                    <a:pt x="334" y="102"/>
                  </a:lnTo>
                  <a:lnTo>
                    <a:pt x="331" y="116"/>
                  </a:lnTo>
                  <a:lnTo>
                    <a:pt x="352" y="118"/>
                  </a:lnTo>
                  <a:lnTo>
                    <a:pt x="347" y="142"/>
                  </a:lnTo>
                  <a:lnTo>
                    <a:pt x="331" y="144"/>
                  </a:lnTo>
                  <a:lnTo>
                    <a:pt x="343" y="160"/>
                  </a:lnTo>
                  <a:lnTo>
                    <a:pt x="342" y="176"/>
                  </a:lnTo>
                  <a:lnTo>
                    <a:pt x="329" y="185"/>
                  </a:lnTo>
                  <a:lnTo>
                    <a:pt x="342" y="199"/>
                  </a:lnTo>
                  <a:lnTo>
                    <a:pt x="336" y="214"/>
                  </a:lnTo>
                  <a:lnTo>
                    <a:pt x="327" y="226"/>
                  </a:lnTo>
                  <a:lnTo>
                    <a:pt x="316" y="244"/>
                  </a:lnTo>
                  <a:lnTo>
                    <a:pt x="299" y="258"/>
                  </a:lnTo>
                  <a:lnTo>
                    <a:pt x="289" y="260"/>
                  </a:lnTo>
                  <a:lnTo>
                    <a:pt x="276" y="262"/>
                  </a:lnTo>
                  <a:lnTo>
                    <a:pt x="260" y="262"/>
                  </a:lnTo>
                  <a:lnTo>
                    <a:pt x="243" y="264"/>
                  </a:lnTo>
                  <a:lnTo>
                    <a:pt x="224" y="262"/>
                  </a:lnTo>
                  <a:lnTo>
                    <a:pt x="205" y="261"/>
                  </a:lnTo>
                  <a:lnTo>
                    <a:pt x="184" y="259"/>
                  </a:lnTo>
                  <a:lnTo>
                    <a:pt x="163" y="257"/>
                  </a:lnTo>
                  <a:lnTo>
                    <a:pt x="141" y="254"/>
                  </a:lnTo>
                  <a:lnTo>
                    <a:pt x="120" y="251"/>
                  </a:lnTo>
                  <a:lnTo>
                    <a:pt x="101" y="246"/>
                  </a:lnTo>
                  <a:lnTo>
                    <a:pt x="82" y="243"/>
                  </a:lnTo>
                  <a:lnTo>
                    <a:pt x="65" y="238"/>
                  </a:lnTo>
                  <a:lnTo>
                    <a:pt x="50" y="234"/>
                  </a:lnTo>
                  <a:lnTo>
                    <a:pt x="38" y="228"/>
                  </a:lnTo>
                  <a:lnTo>
                    <a:pt x="27" y="223"/>
                  </a:lnTo>
                  <a:lnTo>
                    <a:pt x="23" y="213"/>
                  </a:lnTo>
                  <a:lnTo>
                    <a:pt x="19" y="200"/>
                  </a:lnTo>
                  <a:lnTo>
                    <a:pt x="17" y="189"/>
                  </a:lnTo>
                  <a:lnTo>
                    <a:pt x="17" y="178"/>
                  </a:lnTo>
                  <a:lnTo>
                    <a:pt x="5" y="169"/>
                  </a:lnTo>
                  <a:lnTo>
                    <a:pt x="3" y="154"/>
                  </a:lnTo>
                  <a:lnTo>
                    <a:pt x="25" y="145"/>
                  </a:lnTo>
                  <a:lnTo>
                    <a:pt x="0" y="143"/>
                  </a:lnTo>
                  <a:lnTo>
                    <a:pt x="3" y="120"/>
                  </a:lnTo>
                  <a:lnTo>
                    <a:pt x="23" y="115"/>
                  </a:lnTo>
                  <a:lnTo>
                    <a:pt x="6" y="99"/>
                  </a:lnTo>
                  <a:lnTo>
                    <a:pt x="4" y="85"/>
                  </a:lnTo>
                  <a:lnTo>
                    <a:pt x="27" y="78"/>
                  </a:lnTo>
                  <a:lnTo>
                    <a:pt x="27" y="64"/>
                  </a:lnTo>
                  <a:lnTo>
                    <a:pt x="9" y="54"/>
                  </a:lnTo>
                  <a:lnTo>
                    <a:pt x="12" y="25"/>
                  </a:lnTo>
                  <a:lnTo>
                    <a:pt x="3" y="0"/>
                  </a:lnTo>
                  <a:close/>
                </a:path>
              </a:pathLst>
            </a:custGeom>
            <a:solidFill>
              <a:srgbClr val="3335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57" name="Freeform 313"/>
            <p:cNvSpPr>
              <a:spLocks noChangeAspect="1"/>
            </p:cNvSpPr>
            <p:nvPr/>
          </p:nvSpPr>
          <p:spPr bwMode="auto">
            <a:xfrm>
              <a:off x="3544" y="2704"/>
              <a:ext cx="176" cy="129"/>
            </a:xfrm>
            <a:custGeom>
              <a:avLst/>
              <a:gdLst>
                <a:gd name="T0" fmla="*/ 6 w 352"/>
                <a:gd name="T1" fmla="*/ 0 h 259"/>
                <a:gd name="T2" fmla="*/ 15 w 352"/>
                <a:gd name="T3" fmla="*/ 1 h 259"/>
                <a:gd name="T4" fmla="*/ 23 w 352"/>
                <a:gd name="T5" fmla="*/ 2 h 259"/>
                <a:gd name="T6" fmla="*/ 31 w 352"/>
                <a:gd name="T7" fmla="*/ 3 h 259"/>
                <a:gd name="T8" fmla="*/ 39 w 352"/>
                <a:gd name="T9" fmla="*/ 4 h 259"/>
                <a:gd name="T10" fmla="*/ 44 w 352"/>
                <a:gd name="T11" fmla="*/ 6 h 259"/>
                <a:gd name="T12" fmla="*/ 43 w 352"/>
                <a:gd name="T13" fmla="*/ 7 h 259"/>
                <a:gd name="T14" fmla="*/ 42 w 352"/>
                <a:gd name="T15" fmla="*/ 10 h 259"/>
                <a:gd name="T16" fmla="*/ 41 w 352"/>
                <a:gd name="T17" fmla="*/ 11 h 259"/>
                <a:gd name="T18" fmla="*/ 40 w 352"/>
                <a:gd name="T19" fmla="*/ 12 h 259"/>
                <a:gd name="T20" fmla="*/ 39 w 352"/>
                <a:gd name="T21" fmla="*/ 14 h 259"/>
                <a:gd name="T22" fmla="*/ 41 w 352"/>
                <a:gd name="T23" fmla="*/ 14 h 259"/>
                <a:gd name="T24" fmla="*/ 41 w 352"/>
                <a:gd name="T25" fmla="*/ 15 h 259"/>
                <a:gd name="T26" fmla="*/ 41 w 352"/>
                <a:gd name="T27" fmla="*/ 17 h 259"/>
                <a:gd name="T28" fmla="*/ 39 w 352"/>
                <a:gd name="T29" fmla="*/ 17 h 259"/>
                <a:gd name="T30" fmla="*/ 40 w 352"/>
                <a:gd name="T31" fmla="*/ 19 h 259"/>
                <a:gd name="T32" fmla="*/ 41 w 352"/>
                <a:gd name="T33" fmla="*/ 20 h 259"/>
                <a:gd name="T34" fmla="*/ 40 w 352"/>
                <a:gd name="T35" fmla="*/ 21 h 259"/>
                <a:gd name="T36" fmla="*/ 39 w 352"/>
                <a:gd name="T37" fmla="*/ 22 h 259"/>
                <a:gd name="T38" fmla="*/ 40 w 352"/>
                <a:gd name="T39" fmla="*/ 24 h 259"/>
                <a:gd name="T40" fmla="*/ 40 w 352"/>
                <a:gd name="T41" fmla="*/ 25 h 259"/>
                <a:gd name="T42" fmla="*/ 40 w 352"/>
                <a:gd name="T43" fmla="*/ 26 h 259"/>
                <a:gd name="T44" fmla="*/ 39 w 352"/>
                <a:gd name="T45" fmla="*/ 27 h 259"/>
                <a:gd name="T46" fmla="*/ 38 w 352"/>
                <a:gd name="T47" fmla="*/ 29 h 259"/>
                <a:gd name="T48" fmla="*/ 37 w 352"/>
                <a:gd name="T49" fmla="*/ 30 h 259"/>
                <a:gd name="T50" fmla="*/ 34 w 352"/>
                <a:gd name="T51" fmla="*/ 32 h 259"/>
                <a:gd name="T52" fmla="*/ 29 w 352"/>
                <a:gd name="T53" fmla="*/ 32 h 259"/>
                <a:gd name="T54" fmla="*/ 22 w 352"/>
                <a:gd name="T55" fmla="*/ 32 h 259"/>
                <a:gd name="T56" fmla="*/ 15 w 352"/>
                <a:gd name="T57" fmla="*/ 31 h 259"/>
                <a:gd name="T58" fmla="*/ 8 w 352"/>
                <a:gd name="T59" fmla="*/ 29 h 259"/>
                <a:gd name="T60" fmla="*/ 4 w 352"/>
                <a:gd name="T61" fmla="*/ 27 h 259"/>
                <a:gd name="T62" fmla="*/ 3 w 352"/>
                <a:gd name="T63" fmla="*/ 23 h 259"/>
                <a:gd name="T64" fmla="*/ 2 w 352"/>
                <a:gd name="T65" fmla="*/ 21 h 259"/>
                <a:gd name="T66" fmla="*/ 1 w 352"/>
                <a:gd name="T67" fmla="*/ 20 h 259"/>
                <a:gd name="T68" fmla="*/ 1 w 352"/>
                <a:gd name="T69" fmla="*/ 19 h 259"/>
                <a:gd name="T70" fmla="*/ 3 w 352"/>
                <a:gd name="T71" fmla="*/ 18 h 259"/>
                <a:gd name="T72" fmla="*/ 2 w 352"/>
                <a:gd name="T73" fmla="*/ 17 h 259"/>
                <a:gd name="T74" fmla="*/ 1 w 352"/>
                <a:gd name="T75" fmla="*/ 17 h 259"/>
                <a:gd name="T76" fmla="*/ 1 w 352"/>
                <a:gd name="T77" fmla="*/ 14 h 259"/>
                <a:gd name="T78" fmla="*/ 3 w 352"/>
                <a:gd name="T79" fmla="*/ 14 h 259"/>
                <a:gd name="T80" fmla="*/ 2 w 352"/>
                <a:gd name="T81" fmla="*/ 13 h 259"/>
                <a:gd name="T82" fmla="*/ 1 w 352"/>
                <a:gd name="T83" fmla="*/ 11 h 259"/>
                <a:gd name="T84" fmla="*/ 1 w 352"/>
                <a:gd name="T85" fmla="*/ 10 h 259"/>
                <a:gd name="T86" fmla="*/ 3 w 352"/>
                <a:gd name="T87" fmla="*/ 9 h 259"/>
                <a:gd name="T88" fmla="*/ 4 w 352"/>
                <a:gd name="T89" fmla="*/ 8 h 259"/>
                <a:gd name="T90" fmla="*/ 3 w 352"/>
                <a:gd name="T91" fmla="*/ 7 h 259"/>
                <a:gd name="T92" fmla="*/ 2 w 352"/>
                <a:gd name="T93" fmla="*/ 6 h 259"/>
                <a:gd name="T94" fmla="*/ 2 w 352"/>
                <a:gd name="T95" fmla="*/ 3 h 259"/>
                <a:gd name="T96" fmla="*/ 2 w 352"/>
                <a:gd name="T97" fmla="*/ 1 h 2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52" h="259">
                  <a:moveTo>
                    <a:pt x="4" y="0"/>
                  </a:moveTo>
                  <a:lnTo>
                    <a:pt x="26" y="3"/>
                  </a:lnTo>
                  <a:lnTo>
                    <a:pt x="48" y="6"/>
                  </a:lnTo>
                  <a:lnTo>
                    <a:pt x="70" y="8"/>
                  </a:lnTo>
                  <a:lnTo>
                    <a:pt x="92" y="12"/>
                  </a:lnTo>
                  <a:lnTo>
                    <a:pt x="113" y="14"/>
                  </a:lnTo>
                  <a:lnTo>
                    <a:pt x="135" y="18"/>
                  </a:lnTo>
                  <a:lnTo>
                    <a:pt x="157" y="20"/>
                  </a:lnTo>
                  <a:lnTo>
                    <a:pt x="178" y="22"/>
                  </a:lnTo>
                  <a:lnTo>
                    <a:pt x="200" y="26"/>
                  </a:lnTo>
                  <a:lnTo>
                    <a:pt x="222" y="28"/>
                  </a:lnTo>
                  <a:lnTo>
                    <a:pt x="244" y="31"/>
                  </a:lnTo>
                  <a:lnTo>
                    <a:pt x="265" y="34"/>
                  </a:lnTo>
                  <a:lnTo>
                    <a:pt x="287" y="37"/>
                  </a:lnTo>
                  <a:lnTo>
                    <a:pt x="309" y="39"/>
                  </a:lnTo>
                  <a:lnTo>
                    <a:pt x="331" y="43"/>
                  </a:lnTo>
                  <a:lnTo>
                    <a:pt x="352" y="45"/>
                  </a:lnTo>
                  <a:lnTo>
                    <a:pt x="349" y="49"/>
                  </a:lnTo>
                  <a:lnTo>
                    <a:pt x="345" y="52"/>
                  </a:lnTo>
                  <a:lnTo>
                    <a:pt x="342" y="56"/>
                  </a:lnTo>
                  <a:lnTo>
                    <a:pt x="340" y="60"/>
                  </a:lnTo>
                  <a:lnTo>
                    <a:pt x="337" y="68"/>
                  </a:lnTo>
                  <a:lnTo>
                    <a:pt x="336" y="76"/>
                  </a:lnTo>
                  <a:lnTo>
                    <a:pt x="334" y="84"/>
                  </a:lnTo>
                  <a:lnTo>
                    <a:pt x="332" y="92"/>
                  </a:lnTo>
                  <a:lnTo>
                    <a:pt x="327" y="94"/>
                  </a:lnTo>
                  <a:lnTo>
                    <a:pt x="322" y="95"/>
                  </a:lnTo>
                  <a:lnTo>
                    <a:pt x="318" y="96"/>
                  </a:lnTo>
                  <a:lnTo>
                    <a:pt x="313" y="97"/>
                  </a:lnTo>
                  <a:lnTo>
                    <a:pt x="313" y="102"/>
                  </a:lnTo>
                  <a:lnTo>
                    <a:pt x="313" y="105"/>
                  </a:lnTo>
                  <a:lnTo>
                    <a:pt x="312" y="109"/>
                  </a:lnTo>
                  <a:lnTo>
                    <a:pt x="312" y="112"/>
                  </a:lnTo>
                  <a:lnTo>
                    <a:pt x="317" y="113"/>
                  </a:lnTo>
                  <a:lnTo>
                    <a:pt x="321" y="113"/>
                  </a:lnTo>
                  <a:lnTo>
                    <a:pt x="326" y="114"/>
                  </a:lnTo>
                  <a:lnTo>
                    <a:pt x="331" y="115"/>
                  </a:lnTo>
                  <a:lnTo>
                    <a:pt x="329" y="121"/>
                  </a:lnTo>
                  <a:lnTo>
                    <a:pt x="328" y="127"/>
                  </a:lnTo>
                  <a:lnTo>
                    <a:pt x="327" y="133"/>
                  </a:lnTo>
                  <a:lnTo>
                    <a:pt x="326" y="139"/>
                  </a:lnTo>
                  <a:lnTo>
                    <a:pt x="322" y="139"/>
                  </a:lnTo>
                  <a:lnTo>
                    <a:pt x="319" y="140"/>
                  </a:lnTo>
                  <a:lnTo>
                    <a:pt x="316" y="140"/>
                  </a:lnTo>
                  <a:lnTo>
                    <a:pt x="312" y="141"/>
                  </a:lnTo>
                  <a:lnTo>
                    <a:pt x="314" y="144"/>
                  </a:lnTo>
                  <a:lnTo>
                    <a:pt x="318" y="148"/>
                  </a:lnTo>
                  <a:lnTo>
                    <a:pt x="320" y="152"/>
                  </a:lnTo>
                  <a:lnTo>
                    <a:pt x="322" y="156"/>
                  </a:lnTo>
                  <a:lnTo>
                    <a:pt x="321" y="160"/>
                  </a:lnTo>
                  <a:lnTo>
                    <a:pt x="321" y="164"/>
                  </a:lnTo>
                  <a:lnTo>
                    <a:pt x="321" y="168"/>
                  </a:lnTo>
                  <a:lnTo>
                    <a:pt x="320" y="173"/>
                  </a:lnTo>
                  <a:lnTo>
                    <a:pt x="318" y="175"/>
                  </a:lnTo>
                  <a:lnTo>
                    <a:pt x="314" y="177"/>
                  </a:lnTo>
                  <a:lnTo>
                    <a:pt x="311" y="179"/>
                  </a:lnTo>
                  <a:lnTo>
                    <a:pt x="309" y="181"/>
                  </a:lnTo>
                  <a:lnTo>
                    <a:pt x="311" y="185"/>
                  </a:lnTo>
                  <a:lnTo>
                    <a:pt x="314" y="188"/>
                  </a:lnTo>
                  <a:lnTo>
                    <a:pt x="318" y="192"/>
                  </a:lnTo>
                  <a:lnTo>
                    <a:pt x="321" y="195"/>
                  </a:lnTo>
                  <a:lnTo>
                    <a:pt x="320" y="200"/>
                  </a:lnTo>
                  <a:lnTo>
                    <a:pt x="319" y="203"/>
                  </a:lnTo>
                  <a:lnTo>
                    <a:pt x="317" y="206"/>
                  </a:lnTo>
                  <a:lnTo>
                    <a:pt x="316" y="210"/>
                  </a:lnTo>
                  <a:lnTo>
                    <a:pt x="313" y="212"/>
                  </a:lnTo>
                  <a:lnTo>
                    <a:pt x="311" y="216"/>
                  </a:lnTo>
                  <a:lnTo>
                    <a:pt x="309" y="219"/>
                  </a:lnTo>
                  <a:lnTo>
                    <a:pt x="306" y="221"/>
                  </a:lnTo>
                  <a:lnTo>
                    <a:pt x="304" y="226"/>
                  </a:lnTo>
                  <a:lnTo>
                    <a:pt x="302" y="232"/>
                  </a:lnTo>
                  <a:lnTo>
                    <a:pt x="298" y="236"/>
                  </a:lnTo>
                  <a:lnTo>
                    <a:pt x="296" y="240"/>
                  </a:lnTo>
                  <a:lnTo>
                    <a:pt x="293" y="243"/>
                  </a:lnTo>
                  <a:lnTo>
                    <a:pt x="289" y="247"/>
                  </a:lnTo>
                  <a:lnTo>
                    <a:pt x="284" y="250"/>
                  </a:lnTo>
                  <a:lnTo>
                    <a:pt x="281" y="254"/>
                  </a:lnTo>
                  <a:lnTo>
                    <a:pt x="271" y="256"/>
                  </a:lnTo>
                  <a:lnTo>
                    <a:pt x="259" y="258"/>
                  </a:lnTo>
                  <a:lnTo>
                    <a:pt x="244" y="259"/>
                  </a:lnTo>
                  <a:lnTo>
                    <a:pt x="228" y="259"/>
                  </a:lnTo>
                  <a:lnTo>
                    <a:pt x="211" y="259"/>
                  </a:lnTo>
                  <a:lnTo>
                    <a:pt x="192" y="258"/>
                  </a:lnTo>
                  <a:lnTo>
                    <a:pt x="173" y="256"/>
                  </a:lnTo>
                  <a:lnTo>
                    <a:pt x="153" y="254"/>
                  </a:lnTo>
                  <a:lnTo>
                    <a:pt x="132" y="251"/>
                  </a:lnTo>
                  <a:lnTo>
                    <a:pt x="114" y="248"/>
                  </a:lnTo>
                  <a:lnTo>
                    <a:pt x="94" y="245"/>
                  </a:lnTo>
                  <a:lnTo>
                    <a:pt x="77" y="240"/>
                  </a:lnTo>
                  <a:lnTo>
                    <a:pt x="61" y="236"/>
                  </a:lnTo>
                  <a:lnTo>
                    <a:pt x="47" y="232"/>
                  </a:lnTo>
                  <a:lnTo>
                    <a:pt x="34" y="226"/>
                  </a:lnTo>
                  <a:lnTo>
                    <a:pt x="25" y="221"/>
                  </a:lnTo>
                  <a:lnTo>
                    <a:pt x="22" y="211"/>
                  </a:lnTo>
                  <a:lnTo>
                    <a:pt x="18" y="198"/>
                  </a:lnTo>
                  <a:lnTo>
                    <a:pt x="17" y="187"/>
                  </a:lnTo>
                  <a:lnTo>
                    <a:pt x="17" y="177"/>
                  </a:lnTo>
                  <a:lnTo>
                    <a:pt x="14" y="174"/>
                  </a:lnTo>
                  <a:lnTo>
                    <a:pt x="11" y="172"/>
                  </a:lnTo>
                  <a:lnTo>
                    <a:pt x="8" y="171"/>
                  </a:lnTo>
                  <a:lnTo>
                    <a:pt x="6" y="168"/>
                  </a:lnTo>
                  <a:lnTo>
                    <a:pt x="4" y="164"/>
                  </a:lnTo>
                  <a:lnTo>
                    <a:pt x="4" y="160"/>
                  </a:lnTo>
                  <a:lnTo>
                    <a:pt x="4" y="157"/>
                  </a:lnTo>
                  <a:lnTo>
                    <a:pt x="4" y="152"/>
                  </a:lnTo>
                  <a:lnTo>
                    <a:pt x="9" y="150"/>
                  </a:lnTo>
                  <a:lnTo>
                    <a:pt x="15" y="149"/>
                  </a:lnTo>
                  <a:lnTo>
                    <a:pt x="19" y="147"/>
                  </a:lnTo>
                  <a:lnTo>
                    <a:pt x="24" y="145"/>
                  </a:lnTo>
                  <a:lnTo>
                    <a:pt x="18" y="144"/>
                  </a:lnTo>
                  <a:lnTo>
                    <a:pt x="13" y="143"/>
                  </a:lnTo>
                  <a:lnTo>
                    <a:pt x="6" y="142"/>
                  </a:lnTo>
                  <a:lnTo>
                    <a:pt x="0" y="142"/>
                  </a:lnTo>
                  <a:lnTo>
                    <a:pt x="1" y="136"/>
                  </a:lnTo>
                  <a:lnTo>
                    <a:pt x="2" y="130"/>
                  </a:lnTo>
                  <a:lnTo>
                    <a:pt x="2" y="125"/>
                  </a:lnTo>
                  <a:lnTo>
                    <a:pt x="3" y="119"/>
                  </a:lnTo>
                  <a:lnTo>
                    <a:pt x="8" y="118"/>
                  </a:lnTo>
                  <a:lnTo>
                    <a:pt x="14" y="117"/>
                  </a:lnTo>
                  <a:lnTo>
                    <a:pt x="18" y="115"/>
                  </a:lnTo>
                  <a:lnTo>
                    <a:pt x="23" y="114"/>
                  </a:lnTo>
                  <a:lnTo>
                    <a:pt x="18" y="110"/>
                  </a:lnTo>
                  <a:lnTo>
                    <a:pt x="15" y="106"/>
                  </a:lnTo>
                  <a:lnTo>
                    <a:pt x="11" y="102"/>
                  </a:lnTo>
                  <a:lnTo>
                    <a:pt x="7" y="97"/>
                  </a:lnTo>
                  <a:lnTo>
                    <a:pt x="7" y="95"/>
                  </a:lnTo>
                  <a:lnTo>
                    <a:pt x="7" y="91"/>
                  </a:lnTo>
                  <a:lnTo>
                    <a:pt x="6" y="88"/>
                  </a:lnTo>
                  <a:lnTo>
                    <a:pt x="6" y="84"/>
                  </a:lnTo>
                  <a:lnTo>
                    <a:pt x="11" y="82"/>
                  </a:lnTo>
                  <a:lnTo>
                    <a:pt x="17" y="81"/>
                  </a:lnTo>
                  <a:lnTo>
                    <a:pt x="22" y="79"/>
                  </a:lnTo>
                  <a:lnTo>
                    <a:pt x="28" y="76"/>
                  </a:lnTo>
                  <a:lnTo>
                    <a:pt x="28" y="74"/>
                  </a:lnTo>
                  <a:lnTo>
                    <a:pt x="28" y="71"/>
                  </a:lnTo>
                  <a:lnTo>
                    <a:pt x="28" y="67"/>
                  </a:lnTo>
                  <a:lnTo>
                    <a:pt x="28" y="64"/>
                  </a:lnTo>
                  <a:lnTo>
                    <a:pt x="23" y="61"/>
                  </a:lnTo>
                  <a:lnTo>
                    <a:pt x="19" y="58"/>
                  </a:lnTo>
                  <a:lnTo>
                    <a:pt x="15" y="56"/>
                  </a:lnTo>
                  <a:lnTo>
                    <a:pt x="10" y="53"/>
                  </a:lnTo>
                  <a:lnTo>
                    <a:pt x="11" y="46"/>
                  </a:lnTo>
                  <a:lnTo>
                    <a:pt x="13" y="38"/>
                  </a:lnTo>
                  <a:lnTo>
                    <a:pt x="13" y="31"/>
                  </a:lnTo>
                  <a:lnTo>
                    <a:pt x="14" y="24"/>
                  </a:lnTo>
                  <a:lnTo>
                    <a:pt x="11" y="19"/>
                  </a:lnTo>
                  <a:lnTo>
                    <a:pt x="9" y="12"/>
                  </a:lnTo>
                  <a:lnTo>
                    <a:pt x="7" y="6"/>
                  </a:lnTo>
                  <a:lnTo>
                    <a:pt x="4" y="0"/>
                  </a:lnTo>
                  <a:close/>
                </a:path>
              </a:pathLst>
            </a:custGeom>
            <a:solidFill>
              <a:srgbClr val="3D3F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58" name="Freeform 314"/>
            <p:cNvSpPr>
              <a:spLocks noChangeAspect="1"/>
            </p:cNvSpPr>
            <p:nvPr/>
          </p:nvSpPr>
          <p:spPr bwMode="auto">
            <a:xfrm>
              <a:off x="3550" y="2705"/>
              <a:ext cx="164" cy="128"/>
            </a:xfrm>
            <a:custGeom>
              <a:avLst/>
              <a:gdLst>
                <a:gd name="T0" fmla="*/ 5 w 329"/>
                <a:gd name="T1" fmla="*/ 1 h 256"/>
                <a:gd name="T2" fmla="*/ 13 w 329"/>
                <a:gd name="T3" fmla="*/ 2 h 256"/>
                <a:gd name="T4" fmla="*/ 20 w 329"/>
                <a:gd name="T5" fmla="*/ 3 h 256"/>
                <a:gd name="T6" fmla="*/ 28 w 329"/>
                <a:gd name="T7" fmla="*/ 4 h 256"/>
                <a:gd name="T8" fmla="*/ 36 w 329"/>
                <a:gd name="T9" fmla="*/ 5 h 256"/>
                <a:gd name="T10" fmla="*/ 40 w 329"/>
                <a:gd name="T11" fmla="*/ 6 h 256"/>
                <a:gd name="T12" fmla="*/ 39 w 329"/>
                <a:gd name="T13" fmla="*/ 8 h 256"/>
                <a:gd name="T14" fmla="*/ 38 w 329"/>
                <a:gd name="T15" fmla="*/ 11 h 256"/>
                <a:gd name="T16" fmla="*/ 37 w 329"/>
                <a:gd name="T17" fmla="*/ 12 h 256"/>
                <a:gd name="T18" fmla="*/ 36 w 329"/>
                <a:gd name="T19" fmla="*/ 13 h 256"/>
                <a:gd name="T20" fmla="*/ 36 w 329"/>
                <a:gd name="T21" fmla="*/ 14 h 256"/>
                <a:gd name="T22" fmla="*/ 38 w 329"/>
                <a:gd name="T23" fmla="*/ 14 h 256"/>
                <a:gd name="T24" fmla="*/ 38 w 329"/>
                <a:gd name="T25" fmla="*/ 16 h 256"/>
                <a:gd name="T26" fmla="*/ 37 w 329"/>
                <a:gd name="T27" fmla="*/ 17 h 256"/>
                <a:gd name="T28" fmla="*/ 36 w 329"/>
                <a:gd name="T29" fmla="*/ 18 h 256"/>
                <a:gd name="T30" fmla="*/ 37 w 329"/>
                <a:gd name="T31" fmla="*/ 19 h 256"/>
                <a:gd name="T32" fmla="*/ 37 w 329"/>
                <a:gd name="T33" fmla="*/ 21 h 256"/>
                <a:gd name="T34" fmla="*/ 36 w 329"/>
                <a:gd name="T35" fmla="*/ 22 h 256"/>
                <a:gd name="T36" fmla="*/ 35 w 329"/>
                <a:gd name="T37" fmla="*/ 23 h 256"/>
                <a:gd name="T38" fmla="*/ 37 w 329"/>
                <a:gd name="T39" fmla="*/ 24 h 256"/>
                <a:gd name="T40" fmla="*/ 37 w 329"/>
                <a:gd name="T41" fmla="*/ 25 h 256"/>
                <a:gd name="T42" fmla="*/ 36 w 329"/>
                <a:gd name="T43" fmla="*/ 27 h 256"/>
                <a:gd name="T44" fmla="*/ 35 w 329"/>
                <a:gd name="T45" fmla="*/ 28 h 256"/>
                <a:gd name="T46" fmla="*/ 34 w 329"/>
                <a:gd name="T47" fmla="*/ 29 h 256"/>
                <a:gd name="T48" fmla="*/ 33 w 329"/>
                <a:gd name="T49" fmla="*/ 31 h 256"/>
                <a:gd name="T50" fmla="*/ 31 w 329"/>
                <a:gd name="T51" fmla="*/ 32 h 256"/>
                <a:gd name="T52" fmla="*/ 26 w 329"/>
                <a:gd name="T53" fmla="*/ 32 h 256"/>
                <a:gd name="T54" fmla="*/ 19 w 329"/>
                <a:gd name="T55" fmla="*/ 32 h 256"/>
                <a:gd name="T56" fmla="*/ 13 w 329"/>
                <a:gd name="T57" fmla="*/ 31 h 256"/>
                <a:gd name="T58" fmla="*/ 7 w 329"/>
                <a:gd name="T59" fmla="*/ 30 h 256"/>
                <a:gd name="T60" fmla="*/ 2 w 329"/>
                <a:gd name="T61" fmla="*/ 28 h 256"/>
                <a:gd name="T62" fmla="*/ 1 w 329"/>
                <a:gd name="T63" fmla="*/ 24 h 256"/>
                <a:gd name="T64" fmla="*/ 1 w 329"/>
                <a:gd name="T65" fmla="*/ 22 h 256"/>
                <a:gd name="T66" fmla="*/ 0 w 329"/>
                <a:gd name="T67" fmla="*/ 21 h 256"/>
                <a:gd name="T68" fmla="*/ 0 w 329"/>
                <a:gd name="T69" fmla="*/ 19 h 256"/>
                <a:gd name="T70" fmla="*/ 2 w 329"/>
                <a:gd name="T71" fmla="*/ 19 h 256"/>
                <a:gd name="T72" fmla="*/ 1 w 329"/>
                <a:gd name="T73" fmla="*/ 18 h 256"/>
                <a:gd name="T74" fmla="*/ 0 w 329"/>
                <a:gd name="T75" fmla="*/ 17 h 256"/>
                <a:gd name="T76" fmla="*/ 0 w 329"/>
                <a:gd name="T77" fmla="*/ 15 h 256"/>
                <a:gd name="T78" fmla="*/ 2 w 329"/>
                <a:gd name="T79" fmla="*/ 15 h 256"/>
                <a:gd name="T80" fmla="*/ 1 w 329"/>
                <a:gd name="T81" fmla="*/ 14 h 256"/>
                <a:gd name="T82" fmla="*/ 0 w 329"/>
                <a:gd name="T83" fmla="*/ 12 h 256"/>
                <a:gd name="T84" fmla="*/ 0 w 329"/>
                <a:gd name="T85" fmla="*/ 11 h 256"/>
                <a:gd name="T86" fmla="*/ 2 w 329"/>
                <a:gd name="T87" fmla="*/ 10 h 256"/>
                <a:gd name="T88" fmla="*/ 3 w 329"/>
                <a:gd name="T89" fmla="*/ 9 h 256"/>
                <a:gd name="T90" fmla="*/ 2 w 329"/>
                <a:gd name="T91" fmla="*/ 8 h 256"/>
                <a:gd name="T92" fmla="*/ 1 w 329"/>
                <a:gd name="T93" fmla="*/ 7 h 256"/>
                <a:gd name="T94" fmla="*/ 1 w 329"/>
                <a:gd name="T95" fmla="*/ 4 h 256"/>
                <a:gd name="T96" fmla="*/ 1 w 329"/>
                <a:gd name="T97" fmla="*/ 2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9" h="256">
                  <a:moveTo>
                    <a:pt x="5" y="0"/>
                  </a:moveTo>
                  <a:lnTo>
                    <a:pt x="26" y="2"/>
                  </a:lnTo>
                  <a:lnTo>
                    <a:pt x="45" y="4"/>
                  </a:lnTo>
                  <a:lnTo>
                    <a:pt x="66" y="8"/>
                  </a:lnTo>
                  <a:lnTo>
                    <a:pt x="86" y="10"/>
                  </a:lnTo>
                  <a:lnTo>
                    <a:pt x="106" y="12"/>
                  </a:lnTo>
                  <a:lnTo>
                    <a:pt x="127" y="15"/>
                  </a:lnTo>
                  <a:lnTo>
                    <a:pt x="147" y="18"/>
                  </a:lnTo>
                  <a:lnTo>
                    <a:pt x="167" y="20"/>
                  </a:lnTo>
                  <a:lnTo>
                    <a:pt x="187" y="23"/>
                  </a:lnTo>
                  <a:lnTo>
                    <a:pt x="208" y="25"/>
                  </a:lnTo>
                  <a:lnTo>
                    <a:pt x="229" y="28"/>
                  </a:lnTo>
                  <a:lnTo>
                    <a:pt x="248" y="31"/>
                  </a:lnTo>
                  <a:lnTo>
                    <a:pt x="269" y="33"/>
                  </a:lnTo>
                  <a:lnTo>
                    <a:pt x="288" y="35"/>
                  </a:lnTo>
                  <a:lnTo>
                    <a:pt x="309" y="39"/>
                  </a:lnTo>
                  <a:lnTo>
                    <a:pt x="329" y="41"/>
                  </a:lnTo>
                  <a:lnTo>
                    <a:pt x="326" y="46"/>
                  </a:lnTo>
                  <a:lnTo>
                    <a:pt x="323" y="49"/>
                  </a:lnTo>
                  <a:lnTo>
                    <a:pt x="320" y="53"/>
                  </a:lnTo>
                  <a:lnTo>
                    <a:pt x="317" y="57"/>
                  </a:lnTo>
                  <a:lnTo>
                    <a:pt x="315" y="65"/>
                  </a:lnTo>
                  <a:lnTo>
                    <a:pt x="314" y="73"/>
                  </a:lnTo>
                  <a:lnTo>
                    <a:pt x="311" y="81"/>
                  </a:lnTo>
                  <a:lnTo>
                    <a:pt x="309" y="89"/>
                  </a:lnTo>
                  <a:lnTo>
                    <a:pt x="306" y="91"/>
                  </a:lnTo>
                  <a:lnTo>
                    <a:pt x="301" y="92"/>
                  </a:lnTo>
                  <a:lnTo>
                    <a:pt x="298" y="93"/>
                  </a:lnTo>
                  <a:lnTo>
                    <a:pt x="293" y="94"/>
                  </a:lnTo>
                  <a:lnTo>
                    <a:pt x="292" y="99"/>
                  </a:lnTo>
                  <a:lnTo>
                    <a:pt x="292" y="102"/>
                  </a:lnTo>
                  <a:lnTo>
                    <a:pt x="292" y="106"/>
                  </a:lnTo>
                  <a:lnTo>
                    <a:pt x="291" y="109"/>
                  </a:lnTo>
                  <a:lnTo>
                    <a:pt x="295" y="110"/>
                  </a:lnTo>
                  <a:lnTo>
                    <a:pt x="300" y="110"/>
                  </a:lnTo>
                  <a:lnTo>
                    <a:pt x="305" y="111"/>
                  </a:lnTo>
                  <a:lnTo>
                    <a:pt x="309" y="111"/>
                  </a:lnTo>
                  <a:lnTo>
                    <a:pt x="308" y="117"/>
                  </a:lnTo>
                  <a:lnTo>
                    <a:pt x="307" y="123"/>
                  </a:lnTo>
                  <a:lnTo>
                    <a:pt x="306" y="129"/>
                  </a:lnTo>
                  <a:lnTo>
                    <a:pt x="305" y="134"/>
                  </a:lnTo>
                  <a:lnTo>
                    <a:pt x="301" y="136"/>
                  </a:lnTo>
                  <a:lnTo>
                    <a:pt x="298" y="136"/>
                  </a:lnTo>
                  <a:lnTo>
                    <a:pt x="294" y="137"/>
                  </a:lnTo>
                  <a:lnTo>
                    <a:pt x="291" y="137"/>
                  </a:lnTo>
                  <a:lnTo>
                    <a:pt x="293" y="141"/>
                  </a:lnTo>
                  <a:lnTo>
                    <a:pt x="295" y="145"/>
                  </a:lnTo>
                  <a:lnTo>
                    <a:pt x="298" y="148"/>
                  </a:lnTo>
                  <a:lnTo>
                    <a:pt x="300" y="153"/>
                  </a:lnTo>
                  <a:lnTo>
                    <a:pt x="300" y="156"/>
                  </a:lnTo>
                  <a:lnTo>
                    <a:pt x="300" y="161"/>
                  </a:lnTo>
                  <a:lnTo>
                    <a:pt x="299" y="164"/>
                  </a:lnTo>
                  <a:lnTo>
                    <a:pt x="299" y="169"/>
                  </a:lnTo>
                  <a:lnTo>
                    <a:pt x="295" y="171"/>
                  </a:lnTo>
                  <a:lnTo>
                    <a:pt x="293" y="172"/>
                  </a:lnTo>
                  <a:lnTo>
                    <a:pt x="290" y="175"/>
                  </a:lnTo>
                  <a:lnTo>
                    <a:pt x="287" y="177"/>
                  </a:lnTo>
                  <a:lnTo>
                    <a:pt x="290" y="180"/>
                  </a:lnTo>
                  <a:lnTo>
                    <a:pt x="293" y="184"/>
                  </a:lnTo>
                  <a:lnTo>
                    <a:pt x="296" y="187"/>
                  </a:lnTo>
                  <a:lnTo>
                    <a:pt x="299" y="192"/>
                  </a:lnTo>
                  <a:lnTo>
                    <a:pt x="298" y="195"/>
                  </a:lnTo>
                  <a:lnTo>
                    <a:pt x="296" y="199"/>
                  </a:lnTo>
                  <a:lnTo>
                    <a:pt x="295" y="202"/>
                  </a:lnTo>
                  <a:lnTo>
                    <a:pt x="294" y="206"/>
                  </a:lnTo>
                  <a:lnTo>
                    <a:pt x="292" y="209"/>
                  </a:lnTo>
                  <a:lnTo>
                    <a:pt x="290" y="212"/>
                  </a:lnTo>
                  <a:lnTo>
                    <a:pt x="287" y="215"/>
                  </a:lnTo>
                  <a:lnTo>
                    <a:pt x="285" y="217"/>
                  </a:lnTo>
                  <a:lnTo>
                    <a:pt x="283" y="222"/>
                  </a:lnTo>
                  <a:lnTo>
                    <a:pt x="280" y="228"/>
                  </a:lnTo>
                  <a:lnTo>
                    <a:pt x="278" y="232"/>
                  </a:lnTo>
                  <a:lnTo>
                    <a:pt x="276" y="237"/>
                  </a:lnTo>
                  <a:lnTo>
                    <a:pt x="272" y="240"/>
                  </a:lnTo>
                  <a:lnTo>
                    <a:pt x="269" y="244"/>
                  </a:lnTo>
                  <a:lnTo>
                    <a:pt x="265" y="247"/>
                  </a:lnTo>
                  <a:lnTo>
                    <a:pt x="261" y="250"/>
                  </a:lnTo>
                  <a:lnTo>
                    <a:pt x="252" y="252"/>
                  </a:lnTo>
                  <a:lnTo>
                    <a:pt x="240" y="254"/>
                  </a:lnTo>
                  <a:lnTo>
                    <a:pt x="227" y="255"/>
                  </a:lnTo>
                  <a:lnTo>
                    <a:pt x="211" y="256"/>
                  </a:lnTo>
                  <a:lnTo>
                    <a:pt x="195" y="255"/>
                  </a:lnTo>
                  <a:lnTo>
                    <a:pt x="178" y="255"/>
                  </a:lnTo>
                  <a:lnTo>
                    <a:pt x="159" y="253"/>
                  </a:lnTo>
                  <a:lnTo>
                    <a:pt x="141" y="252"/>
                  </a:lnTo>
                  <a:lnTo>
                    <a:pt x="123" y="248"/>
                  </a:lnTo>
                  <a:lnTo>
                    <a:pt x="105" y="246"/>
                  </a:lnTo>
                  <a:lnTo>
                    <a:pt x="88" y="243"/>
                  </a:lnTo>
                  <a:lnTo>
                    <a:pt x="71" y="238"/>
                  </a:lnTo>
                  <a:lnTo>
                    <a:pt x="57" y="235"/>
                  </a:lnTo>
                  <a:lnTo>
                    <a:pt x="43" y="230"/>
                  </a:lnTo>
                  <a:lnTo>
                    <a:pt x="33" y="224"/>
                  </a:lnTo>
                  <a:lnTo>
                    <a:pt x="23" y="220"/>
                  </a:lnTo>
                  <a:lnTo>
                    <a:pt x="20" y="209"/>
                  </a:lnTo>
                  <a:lnTo>
                    <a:pt x="17" y="198"/>
                  </a:lnTo>
                  <a:lnTo>
                    <a:pt x="15" y="186"/>
                  </a:lnTo>
                  <a:lnTo>
                    <a:pt x="15" y="176"/>
                  </a:lnTo>
                  <a:lnTo>
                    <a:pt x="13" y="174"/>
                  </a:lnTo>
                  <a:lnTo>
                    <a:pt x="11" y="171"/>
                  </a:lnTo>
                  <a:lnTo>
                    <a:pt x="7" y="169"/>
                  </a:lnTo>
                  <a:lnTo>
                    <a:pt x="5" y="167"/>
                  </a:lnTo>
                  <a:lnTo>
                    <a:pt x="4" y="163"/>
                  </a:lnTo>
                  <a:lnTo>
                    <a:pt x="4" y="159"/>
                  </a:lnTo>
                  <a:lnTo>
                    <a:pt x="4" y="155"/>
                  </a:lnTo>
                  <a:lnTo>
                    <a:pt x="4" y="152"/>
                  </a:lnTo>
                  <a:lnTo>
                    <a:pt x="8" y="149"/>
                  </a:lnTo>
                  <a:lnTo>
                    <a:pt x="13" y="148"/>
                  </a:lnTo>
                  <a:lnTo>
                    <a:pt x="18" y="146"/>
                  </a:lnTo>
                  <a:lnTo>
                    <a:pt x="22" y="144"/>
                  </a:lnTo>
                  <a:lnTo>
                    <a:pt x="17" y="142"/>
                  </a:lnTo>
                  <a:lnTo>
                    <a:pt x="12" y="142"/>
                  </a:lnTo>
                  <a:lnTo>
                    <a:pt x="6" y="142"/>
                  </a:lnTo>
                  <a:lnTo>
                    <a:pt x="0" y="141"/>
                  </a:lnTo>
                  <a:lnTo>
                    <a:pt x="2" y="136"/>
                  </a:lnTo>
                  <a:lnTo>
                    <a:pt x="3" y="129"/>
                  </a:lnTo>
                  <a:lnTo>
                    <a:pt x="3" y="123"/>
                  </a:lnTo>
                  <a:lnTo>
                    <a:pt x="4" y="117"/>
                  </a:lnTo>
                  <a:lnTo>
                    <a:pt x="8" y="116"/>
                  </a:lnTo>
                  <a:lnTo>
                    <a:pt x="13" y="115"/>
                  </a:lnTo>
                  <a:lnTo>
                    <a:pt x="17" y="115"/>
                  </a:lnTo>
                  <a:lnTo>
                    <a:pt x="21" y="114"/>
                  </a:lnTo>
                  <a:lnTo>
                    <a:pt x="18" y="109"/>
                  </a:lnTo>
                  <a:lnTo>
                    <a:pt x="14" y="106"/>
                  </a:lnTo>
                  <a:lnTo>
                    <a:pt x="11" y="102"/>
                  </a:lnTo>
                  <a:lnTo>
                    <a:pt x="7" y="97"/>
                  </a:lnTo>
                  <a:lnTo>
                    <a:pt x="6" y="94"/>
                  </a:lnTo>
                  <a:lnTo>
                    <a:pt x="6" y="91"/>
                  </a:lnTo>
                  <a:lnTo>
                    <a:pt x="6" y="87"/>
                  </a:lnTo>
                  <a:lnTo>
                    <a:pt x="5" y="84"/>
                  </a:lnTo>
                  <a:lnTo>
                    <a:pt x="11" y="81"/>
                  </a:lnTo>
                  <a:lnTo>
                    <a:pt x="15" y="80"/>
                  </a:lnTo>
                  <a:lnTo>
                    <a:pt x="21" y="78"/>
                  </a:lnTo>
                  <a:lnTo>
                    <a:pt x="26" y="76"/>
                  </a:lnTo>
                  <a:lnTo>
                    <a:pt x="26" y="73"/>
                  </a:lnTo>
                  <a:lnTo>
                    <a:pt x="26" y="70"/>
                  </a:lnTo>
                  <a:lnTo>
                    <a:pt x="26" y="66"/>
                  </a:lnTo>
                  <a:lnTo>
                    <a:pt x="26" y="63"/>
                  </a:lnTo>
                  <a:lnTo>
                    <a:pt x="22" y="61"/>
                  </a:lnTo>
                  <a:lnTo>
                    <a:pt x="18" y="57"/>
                  </a:lnTo>
                  <a:lnTo>
                    <a:pt x="14" y="55"/>
                  </a:lnTo>
                  <a:lnTo>
                    <a:pt x="10" y="53"/>
                  </a:lnTo>
                  <a:lnTo>
                    <a:pt x="11" y="46"/>
                  </a:lnTo>
                  <a:lnTo>
                    <a:pt x="12" y="39"/>
                  </a:lnTo>
                  <a:lnTo>
                    <a:pt x="12" y="32"/>
                  </a:lnTo>
                  <a:lnTo>
                    <a:pt x="13" y="24"/>
                  </a:lnTo>
                  <a:lnTo>
                    <a:pt x="11" y="18"/>
                  </a:lnTo>
                  <a:lnTo>
                    <a:pt x="10" y="11"/>
                  </a:lnTo>
                  <a:lnTo>
                    <a:pt x="7" y="5"/>
                  </a:lnTo>
                  <a:lnTo>
                    <a:pt x="5" y="0"/>
                  </a:lnTo>
                  <a:close/>
                </a:path>
              </a:pathLst>
            </a:custGeom>
            <a:solidFill>
              <a:srgbClr val="4747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59" name="Freeform 315"/>
            <p:cNvSpPr>
              <a:spLocks noChangeAspect="1"/>
            </p:cNvSpPr>
            <p:nvPr/>
          </p:nvSpPr>
          <p:spPr bwMode="auto">
            <a:xfrm>
              <a:off x="3555" y="2707"/>
              <a:ext cx="153" cy="126"/>
            </a:xfrm>
            <a:custGeom>
              <a:avLst/>
              <a:gdLst>
                <a:gd name="T0" fmla="*/ 6 w 306"/>
                <a:gd name="T1" fmla="*/ 1 h 252"/>
                <a:gd name="T2" fmla="*/ 13 w 306"/>
                <a:gd name="T3" fmla="*/ 2 h 252"/>
                <a:gd name="T4" fmla="*/ 20 w 306"/>
                <a:gd name="T5" fmla="*/ 3 h 252"/>
                <a:gd name="T6" fmla="*/ 27 w 306"/>
                <a:gd name="T7" fmla="*/ 4 h 252"/>
                <a:gd name="T8" fmla="*/ 34 w 306"/>
                <a:gd name="T9" fmla="*/ 5 h 252"/>
                <a:gd name="T10" fmla="*/ 38 w 306"/>
                <a:gd name="T11" fmla="*/ 6 h 252"/>
                <a:gd name="T12" fmla="*/ 37 w 306"/>
                <a:gd name="T13" fmla="*/ 7 h 252"/>
                <a:gd name="T14" fmla="*/ 37 w 306"/>
                <a:gd name="T15" fmla="*/ 10 h 252"/>
                <a:gd name="T16" fmla="*/ 35 w 306"/>
                <a:gd name="T17" fmla="*/ 12 h 252"/>
                <a:gd name="T18" fmla="*/ 34 w 306"/>
                <a:gd name="T19" fmla="*/ 12 h 252"/>
                <a:gd name="T20" fmla="*/ 34 w 306"/>
                <a:gd name="T21" fmla="*/ 14 h 252"/>
                <a:gd name="T22" fmla="*/ 36 w 306"/>
                <a:gd name="T23" fmla="*/ 14 h 252"/>
                <a:gd name="T24" fmla="*/ 36 w 306"/>
                <a:gd name="T25" fmla="*/ 15 h 252"/>
                <a:gd name="T26" fmla="*/ 35 w 306"/>
                <a:gd name="T27" fmla="*/ 17 h 252"/>
                <a:gd name="T28" fmla="*/ 34 w 306"/>
                <a:gd name="T29" fmla="*/ 17 h 252"/>
                <a:gd name="T30" fmla="*/ 35 w 306"/>
                <a:gd name="T31" fmla="*/ 19 h 252"/>
                <a:gd name="T32" fmla="*/ 35 w 306"/>
                <a:gd name="T33" fmla="*/ 20 h 252"/>
                <a:gd name="T34" fmla="*/ 35 w 306"/>
                <a:gd name="T35" fmla="*/ 21 h 252"/>
                <a:gd name="T36" fmla="*/ 34 w 306"/>
                <a:gd name="T37" fmla="*/ 22 h 252"/>
                <a:gd name="T38" fmla="*/ 35 w 306"/>
                <a:gd name="T39" fmla="*/ 23 h 252"/>
                <a:gd name="T40" fmla="*/ 35 w 306"/>
                <a:gd name="T41" fmla="*/ 25 h 252"/>
                <a:gd name="T42" fmla="*/ 34 w 306"/>
                <a:gd name="T43" fmla="*/ 26 h 252"/>
                <a:gd name="T44" fmla="*/ 33 w 306"/>
                <a:gd name="T45" fmla="*/ 27 h 252"/>
                <a:gd name="T46" fmla="*/ 33 w 306"/>
                <a:gd name="T47" fmla="*/ 29 h 252"/>
                <a:gd name="T48" fmla="*/ 32 w 306"/>
                <a:gd name="T49" fmla="*/ 30 h 252"/>
                <a:gd name="T50" fmla="*/ 30 w 306"/>
                <a:gd name="T51" fmla="*/ 32 h 252"/>
                <a:gd name="T52" fmla="*/ 25 w 306"/>
                <a:gd name="T53" fmla="*/ 32 h 252"/>
                <a:gd name="T54" fmla="*/ 19 w 306"/>
                <a:gd name="T55" fmla="*/ 32 h 252"/>
                <a:gd name="T56" fmla="*/ 12 w 306"/>
                <a:gd name="T57" fmla="*/ 31 h 252"/>
                <a:gd name="T58" fmla="*/ 7 w 306"/>
                <a:gd name="T59" fmla="*/ 29 h 252"/>
                <a:gd name="T60" fmla="*/ 3 w 306"/>
                <a:gd name="T61" fmla="*/ 28 h 252"/>
                <a:gd name="T62" fmla="*/ 2 w 306"/>
                <a:gd name="T63" fmla="*/ 24 h 252"/>
                <a:gd name="T64" fmla="*/ 2 w 306"/>
                <a:gd name="T65" fmla="*/ 22 h 252"/>
                <a:gd name="T66" fmla="*/ 1 w 306"/>
                <a:gd name="T67" fmla="*/ 21 h 252"/>
                <a:gd name="T68" fmla="*/ 1 w 306"/>
                <a:gd name="T69" fmla="*/ 19 h 252"/>
                <a:gd name="T70" fmla="*/ 2 w 306"/>
                <a:gd name="T71" fmla="*/ 19 h 252"/>
                <a:gd name="T72" fmla="*/ 2 w 306"/>
                <a:gd name="T73" fmla="*/ 18 h 252"/>
                <a:gd name="T74" fmla="*/ 1 w 306"/>
                <a:gd name="T75" fmla="*/ 17 h 252"/>
                <a:gd name="T76" fmla="*/ 1 w 306"/>
                <a:gd name="T77" fmla="*/ 15 h 252"/>
                <a:gd name="T78" fmla="*/ 2 w 306"/>
                <a:gd name="T79" fmla="*/ 15 h 252"/>
                <a:gd name="T80" fmla="*/ 2 w 306"/>
                <a:gd name="T81" fmla="*/ 13 h 252"/>
                <a:gd name="T82" fmla="*/ 1 w 306"/>
                <a:gd name="T83" fmla="*/ 12 h 252"/>
                <a:gd name="T84" fmla="*/ 1 w 306"/>
                <a:gd name="T85" fmla="*/ 11 h 252"/>
                <a:gd name="T86" fmla="*/ 3 w 306"/>
                <a:gd name="T87" fmla="*/ 10 h 252"/>
                <a:gd name="T88" fmla="*/ 4 w 306"/>
                <a:gd name="T89" fmla="*/ 9 h 252"/>
                <a:gd name="T90" fmla="*/ 3 w 306"/>
                <a:gd name="T91" fmla="*/ 8 h 252"/>
                <a:gd name="T92" fmla="*/ 2 w 306"/>
                <a:gd name="T93" fmla="*/ 7 h 252"/>
                <a:gd name="T94" fmla="*/ 2 w 306"/>
                <a:gd name="T95" fmla="*/ 4 h 252"/>
                <a:gd name="T96" fmla="*/ 2 w 306"/>
                <a:gd name="T97" fmla="*/ 2 h 2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06" h="252">
                  <a:moveTo>
                    <a:pt x="6" y="0"/>
                  </a:moveTo>
                  <a:lnTo>
                    <a:pt x="24" y="2"/>
                  </a:lnTo>
                  <a:lnTo>
                    <a:pt x="44" y="5"/>
                  </a:lnTo>
                  <a:lnTo>
                    <a:pt x="62" y="7"/>
                  </a:lnTo>
                  <a:lnTo>
                    <a:pt x="80" y="9"/>
                  </a:lnTo>
                  <a:lnTo>
                    <a:pt x="100" y="12"/>
                  </a:lnTo>
                  <a:lnTo>
                    <a:pt x="118" y="14"/>
                  </a:lnTo>
                  <a:lnTo>
                    <a:pt x="137" y="16"/>
                  </a:lnTo>
                  <a:lnTo>
                    <a:pt x="156" y="18"/>
                  </a:lnTo>
                  <a:lnTo>
                    <a:pt x="175" y="22"/>
                  </a:lnTo>
                  <a:lnTo>
                    <a:pt x="193" y="24"/>
                  </a:lnTo>
                  <a:lnTo>
                    <a:pt x="212" y="27"/>
                  </a:lnTo>
                  <a:lnTo>
                    <a:pt x="231" y="29"/>
                  </a:lnTo>
                  <a:lnTo>
                    <a:pt x="250" y="31"/>
                  </a:lnTo>
                  <a:lnTo>
                    <a:pt x="268" y="33"/>
                  </a:lnTo>
                  <a:lnTo>
                    <a:pt x="288" y="36"/>
                  </a:lnTo>
                  <a:lnTo>
                    <a:pt x="306" y="38"/>
                  </a:lnTo>
                  <a:lnTo>
                    <a:pt x="304" y="43"/>
                  </a:lnTo>
                  <a:lnTo>
                    <a:pt x="300" y="46"/>
                  </a:lnTo>
                  <a:lnTo>
                    <a:pt x="297" y="50"/>
                  </a:lnTo>
                  <a:lnTo>
                    <a:pt x="295" y="53"/>
                  </a:lnTo>
                  <a:lnTo>
                    <a:pt x="294" y="61"/>
                  </a:lnTo>
                  <a:lnTo>
                    <a:pt x="291" y="69"/>
                  </a:lnTo>
                  <a:lnTo>
                    <a:pt x="290" y="78"/>
                  </a:lnTo>
                  <a:lnTo>
                    <a:pt x="288" y="86"/>
                  </a:lnTo>
                  <a:lnTo>
                    <a:pt x="283" y="88"/>
                  </a:lnTo>
                  <a:lnTo>
                    <a:pt x="280" y="89"/>
                  </a:lnTo>
                  <a:lnTo>
                    <a:pt x="276" y="90"/>
                  </a:lnTo>
                  <a:lnTo>
                    <a:pt x="272" y="91"/>
                  </a:lnTo>
                  <a:lnTo>
                    <a:pt x="272" y="96"/>
                  </a:lnTo>
                  <a:lnTo>
                    <a:pt x="272" y="99"/>
                  </a:lnTo>
                  <a:lnTo>
                    <a:pt x="271" y="103"/>
                  </a:lnTo>
                  <a:lnTo>
                    <a:pt x="271" y="106"/>
                  </a:lnTo>
                  <a:lnTo>
                    <a:pt x="274" y="107"/>
                  </a:lnTo>
                  <a:lnTo>
                    <a:pt x="279" y="107"/>
                  </a:lnTo>
                  <a:lnTo>
                    <a:pt x="282" y="107"/>
                  </a:lnTo>
                  <a:lnTo>
                    <a:pt x="287" y="108"/>
                  </a:lnTo>
                  <a:lnTo>
                    <a:pt x="285" y="114"/>
                  </a:lnTo>
                  <a:lnTo>
                    <a:pt x="284" y="120"/>
                  </a:lnTo>
                  <a:lnTo>
                    <a:pt x="283" y="126"/>
                  </a:lnTo>
                  <a:lnTo>
                    <a:pt x="282" y="131"/>
                  </a:lnTo>
                  <a:lnTo>
                    <a:pt x="279" y="131"/>
                  </a:lnTo>
                  <a:lnTo>
                    <a:pt x="276" y="133"/>
                  </a:lnTo>
                  <a:lnTo>
                    <a:pt x="273" y="133"/>
                  </a:lnTo>
                  <a:lnTo>
                    <a:pt x="269" y="134"/>
                  </a:lnTo>
                  <a:lnTo>
                    <a:pt x="272" y="137"/>
                  </a:lnTo>
                  <a:lnTo>
                    <a:pt x="274" y="141"/>
                  </a:lnTo>
                  <a:lnTo>
                    <a:pt x="276" y="145"/>
                  </a:lnTo>
                  <a:lnTo>
                    <a:pt x="279" y="149"/>
                  </a:lnTo>
                  <a:lnTo>
                    <a:pt x="277" y="153"/>
                  </a:lnTo>
                  <a:lnTo>
                    <a:pt x="277" y="157"/>
                  </a:lnTo>
                  <a:lnTo>
                    <a:pt x="277" y="161"/>
                  </a:lnTo>
                  <a:lnTo>
                    <a:pt x="276" y="165"/>
                  </a:lnTo>
                  <a:lnTo>
                    <a:pt x="274" y="167"/>
                  </a:lnTo>
                  <a:lnTo>
                    <a:pt x="272" y="169"/>
                  </a:lnTo>
                  <a:lnTo>
                    <a:pt x="268" y="172"/>
                  </a:lnTo>
                  <a:lnTo>
                    <a:pt x="266" y="174"/>
                  </a:lnTo>
                  <a:lnTo>
                    <a:pt x="268" y="177"/>
                  </a:lnTo>
                  <a:lnTo>
                    <a:pt x="272" y="181"/>
                  </a:lnTo>
                  <a:lnTo>
                    <a:pt x="274" y="184"/>
                  </a:lnTo>
                  <a:lnTo>
                    <a:pt x="276" y="188"/>
                  </a:lnTo>
                  <a:lnTo>
                    <a:pt x="275" y="191"/>
                  </a:lnTo>
                  <a:lnTo>
                    <a:pt x="274" y="195"/>
                  </a:lnTo>
                  <a:lnTo>
                    <a:pt x="273" y="198"/>
                  </a:lnTo>
                  <a:lnTo>
                    <a:pt x="272" y="202"/>
                  </a:lnTo>
                  <a:lnTo>
                    <a:pt x="269" y="205"/>
                  </a:lnTo>
                  <a:lnTo>
                    <a:pt x="268" y="207"/>
                  </a:lnTo>
                  <a:lnTo>
                    <a:pt x="266" y="211"/>
                  </a:lnTo>
                  <a:lnTo>
                    <a:pt x="264" y="214"/>
                  </a:lnTo>
                  <a:lnTo>
                    <a:pt x="261" y="219"/>
                  </a:lnTo>
                  <a:lnTo>
                    <a:pt x="259" y="224"/>
                  </a:lnTo>
                  <a:lnTo>
                    <a:pt x="257" y="229"/>
                  </a:lnTo>
                  <a:lnTo>
                    <a:pt x="254" y="234"/>
                  </a:lnTo>
                  <a:lnTo>
                    <a:pt x="252" y="237"/>
                  </a:lnTo>
                  <a:lnTo>
                    <a:pt x="249" y="240"/>
                  </a:lnTo>
                  <a:lnTo>
                    <a:pt x="245" y="243"/>
                  </a:lnTo>
                  <a:lnTo>
                    <a:pt x="242" y="247"/>
                  </a:lnTo>
                  <a:lnTo>
                    <a:pt x="234" y="249"/>
                  </a:lnTo>
                  <a:lnTo>
                    <a:pt x="222" y="251"/>
                  </a:lnTo>
                  <a:lnTo>
                    <a:pt x="209" y="252"/>
                  </a:lnTo>
                  <a:lnTo>
                    <a:pt x="196" y="252"/>
                  </a:lnTo>
                  <a:lnTo>
                    <a:pt x="181" y="252"/>
                  </a:lnTo>
                  <a:lnTo>
                    <a:pt x="163" y="252"/>
                  </a:lnTo>
                  <a:lnTo>
                    <a:pt x="147" y="250"/>
                  </a:lnTo>
                  <a:lnTo>
                    <a:pt x="130" y="249"/>
                  </a:lnTo>
                  <a:lnTo>
                    <a:pt x="113" y="247"/>
                  </a:lnTo>
                  <a:lnTo>
                    <a:pt x="95" y="243"/>
                  </a:lnTo>
                  <a:lnTo>
                    <a:pt x="79" y="240"/>
                  </a:lnTo>
                  <a:lnTo>
                    <a:pt x="64" y="236"/>
                  </a:lnTo>
                  <a:lnTo>
                    <a:pt x="50" y="232"/>
                  </a:lnTo>
                  <a:lnTo>
                    <a:pt x="39" y="228"/>
                  </a:lnTo>
                  <a:lnTo>
                    <a:pt x="29" y="222"/>
                  </a:lnTo>
                  <a:lnTo>
                    <a:pt x="21" y="218"/>
                  </a:lnTo>
                  <a:lnTo>
                    <a:pt x="17" y="207"/>
                  </a:lnTo>
                  <a:lnTo>
                    <a:pt x="15" y="196"/>
                  </a:lnTo>
                  <a:lnTo>
                    <a:pt x="14" y="186"/>
                  </a:lnTo>
                  <a:lnTo>
                    <a:pt x="14" y="174"/>
                  </a:lnTo>
                  <a:lnTo>
                    <a:pt x="11" y="172"/>
                  </a:lnTo>
                  <a:lnTo>
                    <a:pt x="9" y="169"/>
                  </a:lnTo>
                  <a:lnTo>
                    <a:pt x="7" y="168"/>
                  </a:lnTo>
                  <a:lnTo>
                    <a:pt x="4" y="166"/>
                  </a:lnTo>
                  <a:lnTo>
                    <a:pt x="4" y="161"/>
                  </a:lnTo>
                  <a:lnTo>
                    <a:pt x="4" y="158"/>
                  </a:lnTo>
                  <a:lnTo>
                    <a:pt x="3" y="154"/>
                  </a:lnTo>
                  <a:lnTo>
                    <a:pt x="3" y="151"/>
                  </a:lnTo>
                  <a:lnTo>
                    <a:pt x="8" y="149"/>
                  </a:lnTo>
                  <a:lnTo>
                    <a:pt x="12" y="146"/>
                  </a:lnTo>
                  <a:lnTo>
                    <a:pt x="16" y="145"/>
                  </a:lnTo>
                  <a:lnTo>
                    <a:pt x="21" y="143"/>
                  </a:lnTo>
                  <a:lnTo>
                    <a:pt x="16" y="142"/>
                  </a:lnTo>
                  <a:lnTo>
                    <a:pt x="10" y="141"/>
                  </a:lnTo>
                  <a:lnTo>
                    <a:pt x="6" y="141"/>
                  </a:lnTo>
                  <a:lnTo>
                    <a:pt x="0" y="139"/>
                  </a:lnTo>
                  <a:lnTo>
                    <a:pt x="1" y="134"/>
                  </a:lnTo>
                  <a:lnTo>
                    <a:pt x="2" y="128"/>
                  </a:lnTo>
                  <a:lnTo>
                    <a:pt x="2" y="122"/>
                  </a:lnTo>
                  <a:lnTo>
                    <a:pt x="3" y="116"/>
                  </a:lnTo>
                  <a:lnTo>
                    <a:pt x="8" y="115"/>
                  </a:lnTo>
                  <a:lnTo>
                    <a:pt x="12" y="114"/>
                  </a:lnTo>
                  <a:lnTo>
                    <a:pt x="16" y="113"/>
                  </a:lnTo>
                  <a:lnTo>
                    <a:pt x="21" y="112"/>
                  </a:lnTo>
                  <a:lnTo>
                    <a:pt x="17" y="108"/>
                  </a:lnTo>
                  <a:lnTo>
                    <a:pt x="14" y="104"/>
                  </a:lnTo>
                  <a:lnTo>
                    <a:pt x="10" y="100"/>
                  </a:lnTo>
                  <a:lnTo>
                    <a:pt x="7" y="97"/>
                  </a:lnTo>
                  <a:lnTo>
                    <a:pt x="7" y="93"/>
                  </a:lnTo>
                  <a:lnTo>
                    <a:pt x="7" y="90"/>
                  </a:lnTo>
                  <a:lnTo>
                    <a:pt x="6" y="86"/>
                  </a:lnTo>
                  <a:lnTo>
                    <a:pt x="6" y="83"/>
                  </a:lnTo>
                  <a:lnTo>
                    <a:pt x="10" y="81"/>
                  </a:lnTo>
                  <a:lnTo>
                    <a:pt x="16" y="80"/>
                  </a:lnTo>
                  <a:lnTo>
                    <a:pt x="21" y="77"/>
                  </a:lnTo>
                  <a:lnTo>
                    <a:pt x="25" y="75"/>
                  </a:lnTo>
                  <a:lnTo>
                    <a:pt x="25" y="73"/>
                  </a:lnTo>
                  <a:lnTo>
                    <a:pt x="25" y="69"/>
                  </a:lnTo>
                  <a:lnTo>
                    <a:pt x="25" y="66"/>
                  </a:lnTo>
                  <a:lnTo>
                    <a:pt x="25" y="62"/>
                  </a:lnTo>
                  <a:lnTo>
                    <a:pt x="21" y="60"/>
                  </a:lnTo>
                  <a:lnTo>
                    <a:pt x="17" y="58"/>
                  </a:lnTo>
                  <a:lnTo>
                    <a:pt x="14" y="55"/>
                  </a:lnTo>
                  <a:lnTo>
                    <a:pt x="10" y="53"/>
                  </a:lnTo>
                  <a:lnTo>
                    <a:pt x="11" y="45"/>
                  </a:lnTo>
                  <a:lnTo>
                    <a:pt x="12" y="38"/>
                  </a:lnTo>
                  <a:lnTo>
                    <a:pt x="12" y="30"/>
                  </a:lnTo>
                  <a:lnTo>
                    <a:pt x="14" y="23"/>
                  </a:lnTo>
                  <a:lnTo>
                    <a:pt x="11" y="17"/>
                  </a:lnTo>
                  <a:lnTo>
                    <a:pt x="10" y="12"/>
                  </a:lnTo>
                  <a:lnTo>
                    <a:pt x="8" y="6"/>
                  </a:lnTo>
                  <a:lnTo>
                    <a:pt x="6" y="0"/>
                  </a:lnTo>
                  <a:close/>
                </a:path>
              </a:pathLst>
            </a:custGeom>
            <a:solidFill>
              <a:srgbClr val="4F51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60" name="Freeform 316"/>
            <p:cNvSpPr>
              <a:spLocks noChangeAspect="1"/>
            </p:cNvSpPr>
            <p:nvPr/>
          </p:nvSpPr>
          <p:spPr bwMode="auto">
            <a:xfrm>
              <a:off x="3561" y="2708"/>
              <a:ext cx="141" cy="125"/>
            </a:xfrm>
            <a:custGeom>
              <a:avLst/>
              <a:gdLst>
                <a:gd name="T0" fmla="*/ 5 w 283"/>
                <a:gd name="T1" fmla="*/ 1 h 250"/>
                <a:gd name="T2" fmla="*/ 11 w 283"/>
                <a:gd name="T3" fmla="*/ 2 h 250"/>
                <a:gd name="T4" fmla="*/ 18 w 283"/>
                <a:gd name="T5" fmla="*/ 3 h 250"/>
                <a:gd name="T6" fmla="*/ 24 w 283"/>
                <a:gd name="T7" fmla="*/ 4 h 250"/>
                <a:gd name="T8" fmla="*/ 31 w 283"/>
                <a:gd name="T9" fmla="*/ 4 h 250"/>
                <a:gd name="T10" fmla="*/ 35 w 283"/>
                <a:gd name="T11" fmla="*/ 5 h 250"/>
                <a:gd name="T12" fmla="*/ 34 w 283"/>
                <a:gd name="T13" fmla="*/ 7 h 250"/>
                <a:gd name="T14" fmla="*/ 33 w 283"/>
                <a:gd name="T15" fmla="*/ 10 h 250"/>
                <a:gd name="T16" fmla="*/ 32 w 283"/>
                <a:gd name="T17" fmla="*/ 11 h 250"/>
                <a:gd name="T18" fmla="*/ 31 w 283"/>
                <a:gd name="T19" fmla="*/ 12 h 250"/>
                <a:gd name="T20" fmla="*/ 31 w 283"/>
                <a:gd name="T21" fmla="*/ 13 h 250"/>
                <a:gd name="T22" fmla="*/ 32 w 283"/>
                <a:gd name="T23" fmla="*/ 14 h 250"/>
                <a:gd name="T24" fmla="*/ 32 w 283"/>
                <a:gd name="T25" fmla="*/ 15 h 250"/>
                <a:gd name="T26" fmla="*/ 32 w 283"/>
                <a:gd name="T27" fmla="*/ 17 h 250"/>
                <a:gd name="T28" fmla="*/ 31 w 283"/>
                <a:gd name="T29" fmla="*/ 17 h 250"/>
                <a:gd name="T30" fmla="*/ 31 w 283"/>
                <a:gd name="T31" fmla="*/ 18 h 250"/>
                <a:gd name="T32" fmla="*/ 32 w 283"/>
                <a:gd name="T33" fmla="*/ 20 h 250"/>
                <a:gd name="T34" fmla="*/ 31 w 283"/>
                <a:gd name="T35" fmla="*/ 21 h 250"/>
                <a:gd name="T36" fmla="*/ 30 w 283"/>
                <a:gd name="T37" fmla="*/ 22 h 250"/>
                <a:gd name="T38" fmla="*/ 31 w 283"/>
                <a:gd name="T39" fmla="*/ 23 h 250"/>
                <a:gd name="T40" fmla="*/ 31 w 283"/>
                <a:gd name="T41" fmla="*/ 24 h 250"/>
                <a:gd name="T42" fmla="*/ 31 w 283"/>
                <a:gd name="T43" fmla="*/ 26 h 250"/>
                <a:gd name="T44" fmla="*/ 30 w 283"/>
                <a:gd name="T45" fmla="*/ 27 h 250"/>
                <a:gd name="T46" fmla="*/ 29 w 283"/>
                <a:gd name="T47" fmla="*/ 29 h 250"/>
                <a:gd name="T48" fmla="*/ 28 w 283"/>
                <a:gd name="T49" fmla="*/ 30 h 250"/>
                <a:gd name="T50" fmla="*/ 26 w 283"/>
                <a:gd name="T51" fmla="*/ 31 h 250"/>
                <a:gd name="T52" fmla="*/ 22 w 283"/>
                <a:gd name="T53" fmla="*/ 32 h 250"/>
                <a:gd name="T54" fmla="*/ 16 w 283"/>
                <a:gd name="T55" fmla="*/ 31 h 250"/>
                <a:gd name="T56" fmla="*/ 11 w 283"/>
                <a:gd name="T57" fmla="*/ 31 h 250"/>
                <a:gd name="T58" fmla="*/ 5 w 283"/>
                <a:gd name="T59" fmla="*/ 29 h 250"/>
                <a:gd name="T60" fmla="*/ 2 w 283"/>
                <a:gd name="T61" fmla="*/ 28 h 250"/>
                <a:gd name="T62" fmla="*/ 1 w 283"/>
                <a:gd name="T63" fmla="*/ 24 h 250"/>
                <a:gd name="T64" fmla="*/ 1 w 283"/>
                <a:gd name="T65" fmla="*/ 22 h 250"/>
                <a:gd name="T66" fmla="*/ 0 w 283"/>
                <a:gd name="T67" fmla="*/ 21 h 250"/>
                <a:gd name="T68" fmla="*/ 0 w 283"/>
                <a:gd name="T69" fmla="*/ 19 h 250"/>
                <a:gd name="T70" fmla="*/ 1 w 283"/>
                <a:gd name="T71" fmla="*/ 18 h 250"/>
                <a:gd name="T72" fmla="*/ 1 w 283"/>
                <a:gd name="T73" fmla="*/ 18 h 250"/>
                <a:gd name="T74" fmla="*/ 0 w 283"/>
                <a:gd name="T75" fmla="*/ 17 h 250"/>
                <a:gd name="T76" fmla="*/ 0 w 283"/>
                <a:gd name="T77" fmla="*/ 15 h 250"/>
                <a:gd name="T78" fmla="*/ 1 w 283"/>
                <a:gd name="T79" fmla="*/ 15 h 250"/>
                <a:gd name="T80" fmla="*/ 1 w 283"/>
                <a:gd name="T81" fmla="*/ 13 h 250"/>
                <a:gd name="T82" fmla="*/ 0 w 283"/>
                <a:gd name="T83" fmla="*/ 12 h 250"/>
                <a:gd name="T84" fmla="*/ 0 w 283"/>
                <a:gd name="T85" fmla="*/ 11 h 250"/>
                <a:gd name="T86" fmla="*/ 2 w 283"/>
                <a:gd name="T87" fmla="*/ 10 h 250"/>
                <a:gd name="T88" fmla="*/ 2 w 283"/>
                <a:gd name="T89" fmla="*/ 9 h 250"/>
                <a:gd name="T90" fmla="*/ 2 w 283"/>
                <a:gd name="T91" fmla="*/ 8 h 250"/>
                <a:gd name="T92" fmla="*/ 1 w 283"/>
                <a:gd name="T93" fmla="*/ 7 h 250"/>
                <a:gd name="T94" fmla="*/ 1 w 283"/>
                <a:gd name="T95" fmla="*/ 4 h 250"/>
                <a:gd name="T96" fmla="*/ 1 w 283"/>
                <a:gd name="T97" fmla="*/ 2 h 2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3" h="250">
                  <a:moveTo>
                    <a:pt x="7" y="0"/>
                  </a:moveTo>
                  <a:lnTo>
                    <a:pt x="24" y="3"/>
                  </a:lnTo>
                  <a:lnTo>
                    <a:pt x="42" y="5"/>
                  </a:lnTo>
                  <a:lnTo>
                    <a:pt x="59" y="7"/>
                  </a:lnTo>
                  <a:lnTo>
                    <a:pt x="76" y="10"/>
                  </a:lnTo>
                  <a:lnTo>
                    <a:pt x="94" y="12"/>
                  </a:lnTo>
                  <a:lnTo>
                    <a:pt x="111" y="14"/>
                  </a:lnTo>
                  <a:lnTo>
                    <a:pt x="128" y="16"/>
                  </a:lnTo>
                  <a:lnTo>
                    <a:pt x="145" y="19"/>
                  </a:lnTo>
                  <a:lnTo>
                    <a:pt x="162" y="21"/>
                  </a:lnTo>
                  <a:lnTo>
                    <a:pt x="179" y="23"/>
                  </a:lnTo>
                  <a:lnTo>
                    <a:pt x="196" y="26"/>
                  </a:lnTo>
                  <a:lnTo>
                    <a:pt x="213" y="27"/>
                  </a:lnTo>
                  <a:lnTo>
                    <a:pt x="231" y="29"/>
                  </a:lnTo>
                  <a:lnTo>
                    <a:pt x="248" y="31"/>
                  </a:lnTo>
                  <a:lnTo>
                    <a:pt x="265" y="34"/>
                  </a:lnTo>
                  <a:lnTo>
                    <a:pt x="283" y="36"/>
                  </a:lnTo>
                  <a:lnTo>
                    <a:pt x="280" y="39"/>
                  </a:lnTo>
                  <a:lnTo>
                    <a:pt x="278" y="43"/>
                  </a:lnTo>
                  <a:lnTo>
                    <a:pt x="274" y="48"/>
                  </a:lnTo>
                  <a:lnTo>
                    <a:pt x="272" y="51"/>
                  </a:lnTo>
                  <a:lnTo>
                    <a:pt x="271" y="59"/>
                  </a:lnTo>
                  <a:lnTo>
                    <a:pt x="269" y="67"/>
                  </a:lnTo>
                  <a:lnTo>
                    <a:pt x="268" y="75"/>
                  </a:lnTo>
                  <a:lnTo>
                    <a:pt x="265" y="83"/>
                  </a:lnTo>
                  <a:lnTo>
                    <a:pt x="262" y="84"/>
                  </a:lnTo>
                  <a:lnTo>
                    <a:pt x="258" y="87"/>
                  </a:lnTo>
                  <a:lnTo>
                    <a:pt x="255" y="88"/>
                  </a:lnTo>
                  <a:lnTo>
                    <a:pt x="250" y="89"/>
                  </a:lnTo>
                  <a:lnTo>
                    <a:pt x="250" y="94"/>
                  </a:lnTo>
                  <a:lnTo>
                    <a:pt x="250" y="97"/>
                  </a:lnTo>
                  <a:lnTo>
                    <a:pt x="249" y="101"/>
                  </a:lnTo>
                  <a:lnTo>
                    <a:pt x="249" y="104"/>
                  </a:lnTo>
                  <a:lnTo>
                    <a:pt x="253" y="104"/>
                  </a:lnTo>
                  <a:lnTo>
                    <a:pt x="257" y="104"/>
                  </a:lnTo>
                  <a:lnTo>
                    <a:pt x="261" y="105"/>
                  </a:lnTo>
                  <a:lnTo>
                    <a:pt x="264" y="105"/>
                  </a:lnTo>
                  <a:lnTo>
                    <a:pt x="263" y="111"/>
                  </a:lnTo>
                  <a:lnTo>
                    <a:pt x="262" y="117"/>
                  </a:lnTo>
                  <a:lnTo>
                    <a:pt x="261" y="122"/>
                  </a:lnTo>
                  <a:lnTo>
                    <a:pt x="260" y="128"/>
                  </a:lnTo>
                  <a:lnTo>
                    <a:pt x="257" y="129"/>
                  </a:lnTo>
                  <a:lnTo>
                    <a:pt x="254" y="129"/>
                  </a:lnTo>
                  <a:lnTo>
                    <a:pt x="251" y="131"/>
                  </a:lnTo>
                  <a:lnTo>
                    <a:pt x="248" y="132"/>
                  </a:lnTo>
                  <a:lnTo>
                    <a:pt x="250" y="135"/>
                  </a:lnTo>
                  <a:lnTo>
                    <a:pt x="253" y="139"/>
                  </a:lnTo>
                  <a:lnTo>
                    <a:pt x="254" y="142"/>
                  </a:lnTo>
                  <a:lnTo>
                    <a:pt x="256" y="145"/>
                  </a:lnTo>
                  <a:lnTo>
                    <a:pt x="256" y="150"/>
                  </a:lnTo>
                  <a:lnTo>
                    <a:pt x="256" y="154"/>
                  </a:lnTo>
                  <a:lnTo>
                    <a:pt x="255" y="158"/>
                  </a:lnTo>
                  <a:lnTo>
                    <a:pt x="255" y="163"/>
                  </a:lnTo>
                  <a:lnTo>
                    <a:pt x="253" y="165"/>
                  </a:lnTo>
                  <a:lnTo>
                    <a:pt x="250" y="166"/>
                  </a:lnTo>
                  <a:lnTo>
                    <a:pt x="247" y="169"/>
                  </a:lnTo>
                  <a:lnTo>
                    <a:pt x="245" y="171"/>
                  </a:lnTo>
                  <a:lnTo>
                    <a:pt x="247" y="174"/>
                  </a:lnTo>
                  <a:lnTo>
                    <a:pt x="250" y="178"/>
                  </a:lnTo>
                  <a:lnTo>
                    <a:pt x="253" y="181"/>
                  </a:lnTo>
                  <a:lnTo>
                    <a:pt x="255" y="184"/>
                  </a:lnTo>
                  <a:lnTo>
                    <a:pt x="254" y="188"/>
                  </a:lnTo>
                  <a:lnTo>
                    <a:pt x="253" y="192"/>
                  </a:lnTo>
                  <a:lnTo>
                    <a:pt x="251" y="195"/>
                  </a:lnTo>
                  <a:lnTo>
                    <a:pt x="250" y="200"/>
                  </a:lnTo>
                  <a:lnTo>
                    <a:pt x="248" y="202"/>
                  </a:lnTo>
                  <a:lnTo>
                    <a:pt x="246" y="205"/>
                  </a:lnTo>
                  <a:lnTo>
                    <a:pt x="245" y="208"/>
                  </a:lnTo>
                  <a:lnTo>
                    <a:pt x="242" y="211"/>
                  </a:lnTo>
                  <a:lnTo>
                    <a:pt x="240" y="216"/>
                  </a:lnTo>
                  <a:lnTo>
                    <a:pt x="239" y="220"/>
                  </a:lnTo>
                  <a:lnTo>
                    <a:pt x="236" y="225"/>
                  </a:lnTo>
                  <a:lnTo>
                    <a:pt x="234" y="230"/>
                  </a:lnTo>
                  <a:lnTo>
                    <a:pt x="231" y="233"/>
                  </a:lnTo>
                  <a:lnTo>
                    <a:pt x="228" y="237"/>
                  </a:lnTo>
                  <a:lnTo>
                    <a:pt x="225" y="240"/>
                  </a:lnTo>
                  <a:lnTo>
                    <a:pt x="221" y="243"/>
                  </a:lnTo>
                  <a:lnTo>
                    <a:pt x="213" y="246"/>
                  </a:lnTo>
                  <a:lnTo>
                    <a:pt x="204" y="248"/>
                  </a:lnTo>
                  <a:lnTo>
                    <a:pt x="193" y="249"/>
                  </a:lnTo>
                  <a:lnTo>
                    <a:pt x="179" y="250"/>
                  </a:lnTo>
                  <a:lnTo>
                    <a:pt x="165" y="250"/>
                  </a:lnTo>
                  <a:lnTo>
                    <a:pt x="150" y="249"/>
                  </a:lnTo>
                  <a:lnTo>
                    <a:pt x="135" y="248"/>
                  </a:lnTo>
                  <a:lnTo>
                    <a:pt x="119" y="247"/>
                  </a:lnTo>
                  <a:lnTo>
                    <a:pt x="103" y="245"/>
                  </a:lnTo>
                  <a:lnTo>
                    <a:pt x="88" y="242"/>
                  </a:lnTo>
                  <a:lnTo>
                    <a:pt x="73" y="239"/>
                  </a:lnTo>
                  <a:lnTo>
                    <a:pt x="59" y="235"/>
                  </a:lnTo>
                  <a:lnTo>
                    <a:pt x="45" y="231"/>
                  </a:lnTo>
                  <a:lnTo>
                    <a:pt x="35" y="227"/>
                  </a:lnTo>
                  <a:lnTo>
                    <a:pt x="24" y="223"/>
                  </a:lnTo>
                  <a:lnTo>
                    <a:pt x="18" y="218"/>
                  </a:lnTo>
                  <a:lnTo>
                    <a:pt x="14" y="208"/>
                  </a:lnTo>
                  <a:lnTo>
                    <a:pt x="13" y="196"/>
                  </a:lnTo>
                  <a:lnTo>
                    <a:pt x="12" y="185"/>
                  </a:lnTo>
                  <a:lnTo>
                    <a:pt x="13" y="174"/>
                  </a:lnTo>
                  <a:lnTo>
                    <a:pt x="11" y="172"/>
                  </a:lnTo>
                  <a:lnTo>
                    <a:pt x="8" y="170"/>
                  </a:lnTo>
                  <a:lnTo>
                    <a:pt x="6" y="167"/>
                  </a:lnTo>
                  <a:lnTo>
                    <a:pt x="4" y="165"/>
                  </a:lnTo>
                  <a:lnTo>
                    <a:pt x="4" y="162"/>
                  </a:lnTo>
                  <a:lnTo>
                    <a:pt x="4" y="158"/>
                  </a:lnTo>
                  <a:lnTo>
                    <a:pt x="4" y="155"/>
                  </a:lnTo>
                  <a:lnTo>
                    <a:pt x="3" y="150"/>
                  </a:lnTo>
                  <a:lnTo>
                    <a:pt x="7" y="148"/>
                  </a:lnTo>
                  <a:lnTo>
                    <a:pt x="11" y="147"/>
                  </a:lnTo>
                  <a:lnTo>
                    <a:pt x="15" y="144"/>
                  </a:lnTo>
                  <a:lnTo>
                    <a:pt x="19" y="142"/>
                  </a:lnTo>
                  <a:lnTo>
                    <a:pt x="14" y="142"/>
                  </a:lnTo>
                  <a:lnTo>
                    <a:pt x="10" y="141"/>
                  </a:lnTo>
                  <a:lnTo>
                    <a:pt x="5" y="141"/>
                  </a:lnTo>
                  <a:lnTo>
                    <a:pt x="0" y="140"/>
                  </a:lnTo>
                  <a:lnTo>
                    <a:pt x="1" y="134"/>
                  </a:lnTo>
                  <a:lnTo>
                    <a:pt x="3" y="127"/>
                  </a:lnTo>
                  <a:lnTo>
                    <a:pt x="3" y="121"/>
                  </a:lnTo>
                  <a:lnTo>
                    <a:pt x="4" y="116"/>
                  </a:lnTo>
                  <a:lnTo>
                    <a:pt x="7" y="114"/>
                  </a:lnTo>
                  <a:lnTo>
                    <a:pt x="12" y="113"/>
                  </a:lnTo>
                  <a:lnTo>
                    <a:pt x="15" y="113"/>
                  </a:lnTo>
                  <a:lnTo>
                    <a:pt x="19" y="112"/>
                  </a:lnTo>
                  <a:lnTo>
                    <a:pt x="16" y="109"/>
                  </a:lnTo>
                  <a:lnTo>
                    <a:pt x="13" y="104"/>
                  </a:lnTo>
                  <a:lnTo>
                    <a:pt x="10" y="101"/>
                  </a:lnTo>
                  <a:lnTo>
                    <a:pt x="7" y="97"/>
                  </a:lnTo>
                  <a:lnTo>
                    <a:pt x="6" y="94"/>
                  </a:lnTo>
                  <a:lnTo>
                    <a:pt x="6" y="90"/>
                  </a:lnTo>
                  <a:lnTo>
                    <a:pt x="6" y="87"/>
                  </a:lnTo>
                  <a:lnTo>
                    <a:pt x="6" y="83"/>
                  </a:lnTo>
                  <a:lnTo>
                    <a:pt x="11" y="81"/>
                  </a:lnTo>
                  <a:lnTo>
                    <a:pt x="15" y="79"/>
                  </a:lnTo>
                  <a:lnTo>
                    <a:pt x="19" y="78"/>
                  </a:lnTo>
                  <a:lnTo>
                    <a:pt x="23" y="75"/>
                  </a:lnTo>
                  <a:lnTo>
                    <a:pt x="23" y="73"/>
                  </a:lnTo>
                  <a:lnTo>
                    <a:pt x="23" y="69"/>
                  </a:lnTo>
                  <a:lnTo>
                    <a:pt x="23" y="66"/>
                  </a:lnTo>
                  <a:lnTo>
                    <a:pt x="23" y="63"/>
                  </a:lnTo>
                  <a:lnTo>
                    <a:pt x="20" y="60"/>
                  </a:lnTo>
                  <a:lnTo>
                    <a:pt x="16" y="58"/>
                  </a:lnTo>
                  <a:lnTo>
                    <a:pt x="13" y="56"/>
                  </a:lnTo>
                  <a:lnTo>
                    <a:pt x="10" y="53"/>
                  </a:lnTo>
                  <a:lnTo>
                    <a:pt x="11" y="45"/>
                  </a:lnTo>
                  <a:lnTo>
                    <a:pt x="12" y="38"/>
                  </a:lnTo>
                  <a:lnTo>
                    <a:pt x="13" y="31"/>
                  </a:lnTo>
                  <a:lnTo>
                    <a:pt x="14" y="25"/>
                  </a:lnTo>
                  <a:lnTo>
                    <a:pt x="13" y="19"/>
                  </a:lnTo>
                  <a:lnTo>
                    <a:pt x="11" y="12"/>
                  </a:lnTo>
                  <a:lnTo>
                    <a:pt x="10" y="6"/>
                  </a:lnTo>
                  <a:lnTo>
                    <a:pt x="7" y="0"/>
                  </a:lnTo>
                  <a:close/>
                </a:path>
              </a:pathLst>
            </a:custGeom>
            <a:solidFill>
              <a:srgbClr val="59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61" name="Freeform 317"/>
            <p:cNvSpPr>
              <a:spLocks noChangeAspect="1"/>
            </p:cNvSpPr>
            <p:nvPr/>
          </p:nvSpPr>
          <p:spPr bwMode="auto">
            <a:xfrm>
              <a:off x="3566" y="2709"/>
              <a:ext cx="130" cy="124"/>
            </a:xfrm>
            <a:custGeom>
              <a:avLst/>
              <a:gdLst>
                <a:gd name="T0" fmla="*/ 5 w 260"/>
                <a:gd name="T1" fmla="*/ 1 h 246"/>
                <a:gd name="T2" fmla="*/ 11 w 260"/>
                <a:gd name="T3" fmla="*/ 2 h 246"/>
                <a:gd name="T4" fmla="*/ 17 w 260"/>
                <a:gd name="T5" fmla="*/ 2 h 246"/>
                <a:gd name="T6" fmla="*/ 23 w 260"/>
                <a:gd name="T7" fmla="*/ 3 h 246"/>
                <a:gd name="T8" fmla="*/ 29 w 260"/>
                <a:gd name="T9" fmla="*/ 4 h 246"/>
                <a:gd name="T10" fmla="*/ 33 w 260"/>
                <a:gd name="T11" fmla="*/ 5 h 246"/>
                <a:gd name="T12" fmla="*/ 32 w 260"/>
                <a:gd name="T13" fmla="*/ 6 h 246"/>
                <a:gd name="T14" fmla="*/ 31 w 260"/>
                <a:gd name="T15" fmla="*/ 9 h 246"/>
                <a:gd name="T16" fmla="*/ 30 w 260"/>
                <a:gd name="T17" fmla="*/ 11 h 246"/>
                <a:gd name="T18" fmla="*/ 29 w 260"/>
                <a:gd name="T19" fmla="*/ 11 h 246"/>
                <a:gd name="T20" fmla="*/ 29 w 260"/>
                <a:gd name="T21" fmla="*/ 13 h 246"/>
                <a:gd name="T22" fmla="*/ 30 w 260"/>
                <a:gd name="T23" fmla="*/ 13 h 246"/>
                <a:gd name="T24" fmla="*/ 30 w 260"/>
                <a:gd name="T25" fmla="*/ 15 h 246"/>
                <a:gd name="T26" fmla="*/ 30 w 260"/>
                <a:gd name="T27" fmla="*/ 16 h 246"/>
                <a:gd name="T28" fmla="*/ 29 w 260"/>
                <a:gd name="T29" fmla="*/ 16 h 246"/>
                <a:gd name="T30" fmla="*/ 30 w 260"/>
                <a:gd name="T31" fmla="*/ 18 h 246"/>
                <a:gd name="T32" fmla="*/ 30 w 260"/>
                <a:gd name="T33" fmla="*/ 19 h 246"/>
                <a:gd name="T34" fmla="*/ 29 w 260"/>
                <a:gd name="T35" fmla="*/ 21 h 246"/>
                <a:gd name="T36" fmla="*/ 28 w 260"/>
                <a:gd name="T37" fmla="*/ 21 h 246"/>
                <a:gd name="T38" fmla="*/ 29 w 260"/>
                <a:gd name="T39" fmla="*/ 23 h 246"/>
                <a:gd name="T40" fmla="*/ 29 w 260"/>
                <a:gd name="T41" fmla="*/ 24 h 246"/>
                <a:gd name="T42" fmla="*/ 29 w 260"/>
                <a:gd name="T43" fmla="*/ 25 h 246"/>
                <a:gd name="T44" fmla="*/ 28 w 260"/>
                <a:gd name="T45" fmla="*/ 26 h 246"/>
                <a:gd name="T46" fmla="*/ 27 w 260"/>
                <a:gd name="T47" fmla="*/ 28 h 246"/>
                <a:gd name="T48" fmla="*/ 26 w 260"/>
                <a:gd name="T49" fmla="*/ 29 h 246"/>
                <a:gd name="T50" fmla="*/ 25 w 260"/>
                <a:gd name="T51" fmla="*/ 31 h 246"/>
                <a:gd name="T52" fmla="*/ 21 w 260"/>
                <a:gd name="T53" fmla="*/ 32 h 246"/>
                <a:gd name="T54" fmla="*/ 16 w 260"/>
                <a:gd name="T55" fmla="*/ 31 h 246"/>
                <a:gd name="T56" fmla="*/ 10 w 260"/>
                <a:gd name="T57" fmla="*/ 30 h 246"/>
                <a:gd name="T58" fmla="*/ 5 w 260"/>
                <a:gd name="T59" fmla="*/ 29 h 246"/>
                <a:gd name="T60" fmla="*/ 2 w 260"/>
                <a:gd name="T61" fmla="*/ 27 h 246"/>
                <a:gd name="T62" fmla="*/ 2 w 260"/>
                <a:gd name="T63" fmla="*/ 23 h 246"/>
                <a:gd name="T64" fmla="*/ 1 w 260"/>
                <a:gd name="T65" fmla="*/ 21 h 246"/>
                <a:gd name="T66" fmla="*/ 1 w 260"/>
                <a:gd name="T67" fmla="*/ 21 h 246"/>
                <a:gd name="T68" fmla="*/ 1 w 260"/>
                <a:gd name="T69" fmla="*/ 19 h 246"/>
                <a:gd name="T70" fmla="*/ 2 w 260"/>
                <a:gd name="T71" fmla="*/ 18 h 246"/>
                <a:gd name="T72" fmla="*/ 2 w 260"/>
                <a:gd name="T73" fmla="*/ 18 h 246"/>
                <a:gd name="T74" fmla="*/ 1 w 260"/>
                <a:gd name="T75" fmla="*/ 17 h 246"/>
                <a:gd name="T76" fmla="*/ 1 w 260"/>
                <a:gd name="T77" fmla="*/ 15 h 246"/>
                <a:gd name="T78" fmla="*/ 2 w 260"/>
                <a:gd name="T79" fmla="*/ 14 h 246"/>
                <a:gd name="T80" fmla="*/ 2 w 260"/>
                <a:gd name="T81" fmla="*/ 13 h 246"/>
                <a:gd name="T82" fmla="*/ 1 w 260"/>
                <a:gd name="T83" fmla="*/ 12 h 246"/>
                <a:gd name="T84" fmla="*/ 1 w 260"/>
                <a:gd name="T85" fmla="*/ 11 h 246"/>
                <a:gd name="T86" fmla="*/ 3 w 260"/>
                <a:gd name="T87" fmla="*/ 10 h 246"/>
                <a:gd name="T88" fmla="*/ 3 w 260"/>
                <a:gd name="T89" fmla="*/ 9 h 246"/>
                <a:gd name="T90" fmla="*/ 3 w 260"/>
                <a:gd name="T91" fmla="*/ 8 h 246"/>
                <a:gd name="T92" fmla="*/ 2 w 260"/>
                <a:gd name="T93" fmla="*/ 7 h 246"/>
                <a:gd name="T94" fmla="*/ 2 w 260"/>
                <a:gd name="T95" fmla="*/ 4 h 246"/>
                <a:gd name="T96" fmla="*/ 2 w 260"/>
                <a:gd name="T97" fmla="*/ 2 h 2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0" h="246">
                  <a:moveTo>
                    <a:pt x="8" y="0"/>
                  </a:moveTo>
                  <a:lnTo>
                    <a:pt x="24" y="2"/>
                  </a:lnTo>
                  <a:lnTo>
                    <a:pt x="39" y="3"/>
                  </a:lnTo>
                  <a:lnTo>
                    <a:pt x="55" y="6"/>
                  </a:lnTo>
                  <a:lnTo>
                    <a:pt x="71" y="8"/>
                  </a:lnTo>
                  <a:lnTo>
                    <a:pt x="86" y="10"/>
                  </a:lnTo>
                  <a:lnTo>
                    <a:pt x="102" y="11"/>
                  </a:lnTo>
                  <a:lnTo>
                    <a:pt x="118" y="14"/>
                  </a:lnTo>
                  <a:lnTo>
                    <a:pt x="134" y="16"/>
                  </a:lnTo>
                  <a:lnTo>
                    <a:pt x="149" y="18"/>
                  </a:lnTo>
                  <a:lnTo>
                    <a:pt x="166" y="21"/>
                  </a:lnTo>
                  <a:lnTo>
                    <a:pt x="182" y="22"/>
                  </a:lnTo>
                  <a:lnTo>
                    <a:pt x="197" y="24"/>
                  </a:lnTo>
                  <a:lnTo>
                    <a:pt x="213" y="26"/>
                  </a:lnTo>
                  <a:lnTo>
                    <a:pt x="229" y="29"/>
                  </a:lnTo>
                  <a:lnTo>
                    <a:pt x="244" y="30"/>
                  </a:lnTo>
                  <a:lnTo>
                    <a:pt x="260" y="32"/>
                  </a:lnTo>
                  <a:lnTo>
                    <a:pt x="258" y="35"/>
                  </a:lnTo>
                  <a:lnTo>
                    <a:pt x="255" y="39"/>
                  </a:lnTo>
                  <a:lnTo>
                    <a:pt x="252" y="44"/>
                  </a:lnTo>
                  <a:lnTo>
                    <a:pt x="250" y="47"/>
                  </a:lnTo>
                  <a:lnTo>
                    <a:pt x="249" y="55"/>
                  </a:lnTo>
                  <a:lnTo>
                    <a:pt x="247" y="63"/>
                  </a:lnTo>
                  <a:lnTo>
                    <a:pt x="245" y="71"/>
                  </a:lnTo>
                  <a:lnTo>
                    <a:pt x="244" y="79"/>
                  </a:lnTo>
                  <a:lnTo>
                    <a:pt x="240" y="80"/>
                  </a:lnTo>
                  <a:lnTo>
                    <a:pt x="237" y="83"/>
                  </a:lnTo>
                  <a:lnTo>
                    <a:pt x="234" y="84"/>
                  </a:lnTo>
                  <a:lnTo>
                    <a:pt x="230" y="85"/>
                  </a:lnTo>
                  <a:lnTo>
                    <a:pt x="229" y="88"/>
                  </a:lnTo>
                  <a:lnTo>
                    <a:pt x="229" y="92"/>
                  </a:lnTo>
                  <a:lnTo>
                    <a:pt x="229" y="95"/>
                  </a:lnTo>
                  <a:lnTo>
                    <a:pt x="228" y="99"/>
                  </a:lnTo>
                  <a:lnTo>
                    <a:pt x="231" y="100"/>
                  </a:lnTo>
                  <a:lnTo>
                    <a:pt x="235" y="100"/>
                  </a:lnTo>
                  <a:lnTo>
                    <a:pt x="238" y="100"/>
                  </a:lnTo>
                  <a:lnTo>
                    <a:pt x="242" y="101"/>
                  </a:lnTo>
                  <a:lnTo>
                    <a:pt x="240" y="107"/>
                  </a:lnTo>
                  <a:lnTo>
                    <a:pt x="240" y="113"/>
                  </a:lnTo>
                  <a:lnTo>
                    <a:pt x="239" y="118"/>
                  </a:lnTo>
                  <a:lnTo>
                    <a:pt x="238" y="124"/>
                  </a:lnTo>
                  <a:lnTo>
                    <a:pt x="236" y="124"/>
                  </a:lnTo>
                  <a:lnTo>
                    <a:pt x="234" y="125"/>
                  </a:lnTo>
                  <a:lnTo>
                    <a:pt x="230" y="125"/>
                  </a:lnTo>
                  <a:lnTo>
                    <a:pt x="228" y="127"/>
                  </a:lnTo>
                  <a:lnTo>
                    <a:pt x="230" y="130"/>
                  </a:lnTo>
                  <a:lnTo>
                    <a:pt x="231" y="133"/>
                  </a:lnTo>
                  <a:lnTo>
                    <a:pt x="234" y="138"/>
                  </a:lnTo>
                  <a:lnTo>
                    <a:pt x="235" y="141"/>
                  </a:lnTo>
                  <a:lnTo>
                    <a:pt x="234" y="146"/>
                  </a:lnTo>
                  <a:lnTo>
                    <a:pt x="234" y="150"/>
                  </a:lnTo>
                  <a:lnTo>
                    <a:pt x="234" y="153"/>
                  </a:lnTo>
                  <a:lnTo>
                    <a:pt x="232" y="158"/>
                  </a:lnTo>
                  <a:lnTo>
                    <a:pt x="230" y="160"/>
                  </a:lnTo>
                  <a:lnTo>
                    <a:pt x="228" y="161"/>
                  </a:lnTo>
                  <a:lnTo>
                    <a:pt x="225" y="163"/>
                  </a:lnTo>
                  <a:lnTo>
                    <a:pt x="223" y="166"/>
                  </a:lnTo>
                  <a:lnTo>
                    <a:pt x="225" y="169"/>
                  </a:lnTo>
                  <a:lnTo>
                    <a:pt x="228" y="173"/>
                  </a:lnTo>
                  <a:lnTo>
                    <a:pt x="230" y="176"/>
                  </a:lnTo>
                  <a:lnTo>
                    <a:pt x="232" y="178"/>
                  </a:lnTo>
                  <a:lnTo>
                    <a:pt x="231" y="183"/>
                  </a:lnTo>
                  <a:lnTo>
                    <a:pt x="230" y="186"/>
                  </a:lnTo>
                  <a:lnTo>
                    <a:pt x="229" y="190"/>
                  </a:lnTo>
                  <a:lnTo>
                    <a:pt x="228" y="194"/>
                  </a:lnTo>
                  <a:lnTo>
                    <a:pt x="227" y="197"/>
                  </a:lnTo>
                  <a:lnTo>
                    <a:pt x="224" y="200"/>
                  </a:lnTo>
                  <a:lnTo>
                    <a:pt x="223" y="203"/>
                  </a:lnTo>
                  <a:lnTo>
                    <a:pt x="221" y="206"/>
                  </a:lnTo>
                  <a:lnTo>
                    <a:pt x="220" y="211"/>
                  </a:lnTo>
                  <a:lnTo>
                    <a:pt x="217" y="216"/>
                  </a:lnTo>
                  <a:lnTo>
                    <a:pt x="216" y="221"/>
                  </a:lnTo>
                  <a:lnTo>
                    <a:pt x="214" y="226"/>
                  </a:lnTo>
                  <a:lnTo>
                    <a:pt x="210" y="229"/>
                  </a:lnTo>
                  <a:lnTo>
                    <a:pt x="208" y="231"/>
                  </a:lnTo>
                  <a:lnTo>
                    <a:pt x="205" y="235"/>
                  </a:lnTo>
                  <a:lnTo>
                    <a:pt x="202" y="238"/>
                  </a:lnTo>
                  <a:lnTo>
                    <a:pt x="196" y="242"/>
                  </a:lnTo>
                  <a:lnTo>
                    <a:pt x="186" y="244"/>
                  </a:lnTo>
                  <a:lnTo>
                    <a:pt x="175" y="245"/>
                  </a:lnTo>
                  <a:lnTo>
                    <a:pt x="163" y="246"/>
                  </a:lnTo>
                  <a:lnTo>
                    <a:pt x="151" y="246"/>
                  </a:lnTo>
                  <a:lnTo>
                    <a:pt x="137" y="246"/>
                  </a:lnTo>
                  <a:lnTo>
                    <a:pt x="122" y="245"/>
                  </a:lnTo>
                  <a:lnTo>
                    <a:pt x="107" y="243"/>
                  </a:lnTo>
                  <a:lnTo>
                    <a:pt x="93" y="241"/>
                  </a:lnTo>
                  <a:lnTo>
                    <a:pt x="78" y="238"/>
                  </a:lnTo>
                  <a:lnTo>
                    <a:pt x="64" y="236"/>
                  </a:lnTo>
                  <a:lnTo>
                    <a:pt x="52" y="233"/>
                  </a:lnTo>
                  <a:lnTo>
                    <a:pt x="40" y="228"/>
                  </a:lnTo>
                  <a:lnTo>
                    <a:pt x="30" y="224"/>
                  </a:lnTo>
                  <a:lnTo>
                    <a:pt x="22" y="220"/>
                  </a:lnTo>
                  <a:lnTo>
                    <a:pt x="15" y="215"/>
                  </a:lnTo>
                  <a:lnTo>
                    <a:pt x="12" y="205"/>
                  </a:lnTo>
                  <a:lnTo>
                    <a:pt x="11" y="193"/>
                  </a:lnTo>
                  <a:lnTo>
                    <a:pt x="10" y="182"/>
                  </a:lnTo>
                  <a:lnTo>
                    <a:pt x="11" y="171"/>
                  </a:lnTo>
                  <a:lnTo>
                    <a:pt x="9" y="169"/>
                  </a:lnTo>
                  <a:lnTo>
                    <a:pt x="8" y="167"/>
                  </a:lnTo>
                  <a:lnTo>
                    <a:pt x="5" y="166"/>
                  </a:lnTo>
                  <a:lnTo>
                    <a:pt x="3" y="163"/>
                  </a:lnTo>
                  <a:lnTo>
                    <a:pt x="3" y="160"/>
                  </a:lnTo>
                  <a:lnTo>
                    <a:pt x="3" y="155"/>
                  </a:lnTo>
                  <a:lnTo>
                    <a:pt x="3" y="152"/>
                  </a:lnTo>
                  <a:lnTo>
                    <a:pt x="3" y="148"/>
                  </a:lnTo>
                  <a:lnTo>
                    <a:pt x="7" y="146"/>
                  </a:lnTo>
                  <a:lnTo>
                    <a:pt x="10" y="144"/>
                  </a:lnTo>
                  <a:lnTo>
                    <a:pt x="13" y="143"/>
                  </a:lnTo>
                  <a:lnTo>
                    <a:pt x="18" y="140"/>
                  </a:lnTo>
                  <a:lnTo>
                    <a:pt x="13" y="139"/>
                  </a:lnTo>
                  <a:lnTo>
                    <a:pt x="9" y="139"/>
                  </a:lnTo>
                  <a:lnTo>
                    <a:pt x="4" y="139"/>
                  </a:lnTo>
                  <a:lnTo>
                    <a:pt x="0" y="138"/>
                  </a:lnTo>
                  <a:lnTo>
                    <a:pt x="1" y="132"/>
                  </a:lnTo>
                  <a:lnTo>
                    <a:pt x="2" y="125"/>
                  </a:lnTo>
                  <a:lnTo>
                    <a:pt x="2" y="120"/>
                  </a:lnTo>
                  <a:lnTo>
                    <a:pt x="3" y="114"/>
                  </a:lnTo>
                  <a:lnTo>
                    <a:pt x="7" y="113"/>
                  </a:lnTo>
                  <a:lnTo>
                    <a:pt x="10" y="112"/>
                  </a:lnTo>
                  <a:lnTo>
                    <a:pt x="13" y="112"/>
                  </a:lnTo>
                  <a:lnTo>
                    <a:pt x="18" y="110"/>
                  </a:lnTo>
                  <a:lnTo>
                    <a:pt x="15" y="106"/>
                  </a:lnTo>
                  <a:lnTo>
                    <a:pt x="12" y="102"/>
                  </a:lnTo>
                  <a:lnTo>
                    <a:pt x="9" y="99"/>
                  </a:lnTo>
                  <a:lnTo>
                    <a:pt x="7" y="95"/>
                  </a:lnTo>
                  <a:lnTo>
                    <a:pt x="7" y="92"/>
                  </a:lnTo>
                  <a:lnTo>
                    <a:pt x="7" y="88"/>
                  </a:lnTo>
                  <a:lnTo>
                    <a:pt x="7" y="85"/>
                  </a:lnTo>
                  <a:lnTo>
                    <a:pt x="5" y="82"/>
                  </a:lnTo>
                  <a:lnTo>
                    <a:pt x="10" y="79"/>
                  </a:lnTo>
                  <a:lnTo>
                    <a:pt x="13" y="77"/>
                  </a:lnTo>
                  <a:lnTo>
                    <a:pt x="18" y="76"/>
                  </a:lnTo>
                  <a:lnTo>
                    <a:pt x="22" y="74"/>
                  </a:lnTo>
                  <a:lnTo>
                    <a:pt x="23" y="70"/>
                  </a:lnTo>
                  <a:lnTo>
                    <a:pt x="23" y="67"/>
                  </a:lnTo>
                  <a:lnTo>
                    <a:pt x="23" y="64"/>
                  </a:lnTo>
                  <a:lnTo>
                    <a:pt x="23" y="61"/>
                  </a:lnTo>
                  <a:lnTo>
                    <a:pt x="19" y="59"/>
                  </a:lnTo>
                  <a:lnTo>
                    <a:pt x="17" y="56"/>
                  </a:lnTo>
                  <a:lnTo>
                    <a:pt x="13" y="54"/>
                  </a:lnTo>
                  <a:lnTo>
                    <a:pt x="10" y="52"/>
                  </a:lnTo>
                  <a:lnTo>
                    <a:pt x="11" y="45"/>
                  </a:lnTo>
                  <a:lnTo>
                    <a:pt x="12" y="37"/>
                  </a:lnTo>
                  <a:lnTo>
                    <a:pt x="12" y="30"/>
                  </a:lnTo>
                  <a:lnTo>
                    <a:pt x="13" y="23"/>
                  </a:lnTo>
                  <a:lnTo>
                    <a:pt x="12" y="17"/>
                  </a:lnTo>
                  <a:lnTo>
                    <a:pt x="11" y="11"/>
                  </a:lnTo>
                  <a:lnTo>
                    <a:pt x="9" y="6"/>
                  </a:lnTo>
                  <a:lnTo>
                    <a:pt x="8" y="0"/>
                  </a:lnTo>
                  <a:close/>
                </a:path>
              </a:pathLst>
            </a:custGeom>
            <a:solidFill>
              <a:srgbClr val="636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62" name="Freeform 318"/>
            <p:cNvSpPr>
              <a:spLocks noChangeAspect="1"/>
            </p:cNvSpPr>
            <p:nvPr/>
          </p:nvSpPr>
          <p:spPr bwMode="auto">
            <a:xfrm>
              <a:off x="3572" y="2711"/>
              <a:ext cx="118" cy="121"/>
            </a:xfrm>
            <a:custGeom>
              <a:avLst/>
              <a:gdLst>
                <a:gd name="T0" fmla="*/ 5 w 236"/>
                <a:gd name="T1" fmla="*/ 0 h 243"/>
                <a:gd name="T2" fmla="*/ 10 w 236"/>
                <a:gd name="T3" fmla="*/ 1 h 243"/>
                <a:gd name="T4" fmla="*/ 16 w 236"/>
                <a:gd name="T5" fmla="*/ 1 h 243"/>
                <a:gd name="T6" fmla="*/ 21 w 236"/>
                <a:gd name="T7" fmla="*/ 2 h 243"/>
                <a:gd name="T8" fmla="*/ 26 w 236"/>
                <a:gd name="T9" fmla="*/ 3 h 243"/>
                <a:gd name="T10" fmla="*/ 30 w 236"/>
                <a:gd name="T11" fmla="*/ 4 h 243"/>
                <a:gd name="T12" fmla="*/ 29 w 236"/>
                <a:gd name="T13" fmla="*/ 5 h 243"/>
                <a:gd name="T14" fmla="*/ 28 w 236"/>
                <a:gd name="T15" fmla="*/ 8 h 243"/>
                <a:gd name="T16" fmla="*/ 27 w 236"/>
                <a:gd name="T17" fmla="*/ 10 h 243"/>
                <a:gd name="T18" fmla="*/ 27 w 236"/>
                <a:gd name="T19" fmla="*/ 10 h 243"/>
                <a:gd name="T20" fmla="*/ 26 w 236"/>
                <a:gd name="T21" fmla="*/ 12 h 243"/>
                <a:gd name="T22" fmla="*/ 28 w 236"/>
                <a:gd name="T23" fmla="*/ 12 h 243"/>
                <a:gd name="T24" fmla="*/ 28 w 236"/>
                <a:gd name="T25" fmla="*/ 13 h 243"/>
                <a:gd name="T26" fmla="*/ 27 w 236"/>
                <a:gd name="T27" fmla="*/ 15 h 243"/>
                <a:gd name="T28" fmla="*/ 26 w 236"/>
                <a:gd name="T29" fmla="*/ 15 h 243"/>
                <a:gd name="T30" fmla="*/ 27 w 236"/>
                <a:gd name="T31" fmla="*/ 16 h 243"/>
                <a:gd name="T32" fmla="*/ 27 w 236"/>
                <a:gd name="T33" fmla="*/ 18 h 243"/>
                <a:gd name="T34" fmla="*/ 27 w 236"/>
                <a:gd name="T35" fmla="*/ 19 h 243"/>
                <a:gd name="T36" fmla="*/ 26 w 236"/>
                <a:gd name="T37" fmla="*/ 20 h 243"/>
                <a:gd name="T38" fmla="*/ 26 w 236"/>
                <a:gd name="T39" fmla="*/ 21 h 243"/>
                <a:gd name="T40" fmla="*/ 27 w 236"/>
                <a:gd name="T41" fmla="*/ 22 h 243"/>
                <a:gd name="T42" fmla="*/ 26 w 236"/>
                <a:gd name="T43" fmla="*/ 24 h 243"/>
                <a:gd name="T44" fmla="*/ 25 w 236"/>
                <a:gd name="T45" fmla="*/ 25 h 243"/>
                <a:gd name="T46" fmla="*/ 25 w 236"/>
                <a:gd name="T47" fmla="*/ 27 h 243"/>
                <a:gd name="T48" fmla="*/ 24 w 236"/>
                <a:gd name="T49" fmla="*/ 28 h 243"/>
                <a:gd name="T50" fmla="*/ 21 w 236"/>
                <a:gd name="T51" fmla="*/ 30 h 243"/>
                <a:gd name="T52" fmla="*/ 12 w 236"/>
                <a:gd name="T53" fmla="*/ 30 h 243"/>
                <a:gd name="T54" fmla="*/ 4 w 236"/>
                <a:gd name="T55" fmla="*/ 28 h 243"/>
                <a:gd name="T56" fmla="*/ 2 w 236"/>
                <a:gd name="T57" fmla="*/ 24 h 243"/>
                <a:gd name="T58" fmla="*/ 1 w 236"/>
                <a:gd name="T59" fmla="*/ 21 h 243"/>
                <a:gd name="T60" fmla="*/ 1 w 236"/>
                <a:gd name="T61" fmla="*/ 20 h 243"/>
                <a:gd name="T62" fmla="*/ 1 w 236"/>
                <a:gd name="T63" fmla="*/ 19 h 243"/>
                <a:gd name="T64" fmla="*/ 2 w 236"/>
                <a:gd name="T65" fmla="*/ 18 h 243"/>
                <a:gd name="T66" fmla="*/ 2 w 236"/>
                <a:gd name="T67" fmla="*/ 17 h 243"/>
                <a:gd name="T68" fmla="*/ 0 w 236"/>
                <a:gd name="T69" fmla="*/ 17 h 243"/>
                <a:gd name="T70" fmla="*/ 1 w 236"/>
                <a:gd name="T71" fmla="*/ 14 h 243"/>
                <a:gd name="T72" fmla="*/ 2 w 236"/>
                <a:gd name="T73" fmla="*/ 13 h 243"/>
                <a:gd name="T74" fmla="*/ 2 w 236"/>
                <a:gd name="T75" fmla="*/ 13 h 243"/>
                <a:gd name="T76" fmla="*/ 1 w 236"/>
                <a:gd name="T77" fmla="*/ 12 h 243"/>
                <a:gd name="T78" fmla="*/ 1 w 236"/>
                <a:gd name="T79" fmla="*/ 10 h 243"/>
                <a:gd name="T80" fmla="*/ 2 w 236"/>
                <a:gd name="T81" fmla="*/ 9 h 243"/>
                <a:gd name="T82" fmla="*/ 3 w 236"/>
                <a:gd name="T83" fmla="*/ 8 h 243"/>
                <a:gd name="T84" fmla="*/ 3 w 236"/>
                <a:gd name="T85" fmla="*/ 7 h 243"/>
                <a:gd name="T86" fmla="*/ 2 w 236"/>
                <a:gd name="T87" fmla="*/ 6 h 243"/>
                <a:gd name="T88" fmla="*/ 2 w 236"/>
                <a:gd name="T89" fmla="*/ 4 h 243"/>
                <a:gd name="T90" fmla="*/ 2 w 236"/>
                <a:gd name="T91" fmla="*/ 2 h 243"/>
                <a:gd name="T92" fmla="*/ 1 w 236"/>
                <a:gd name="T93" fmla="*/ 0 h 2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6" h="243">
                  <a:moveTo>
                    <a:pt x="8" y="0"/>
                  </a:moveTo>
                  <a:lnTo>
                    <a:pt x="22" y="2"/>
                  </a:lnTo>
                  <a:lnTo>
                    <a:pt x="37" y="4"/>
                  </a:lnTo>
                  <a:lnTo>
                    <a:pt x="51" y="6"/>
                  </a:lnTo>
                  <a:lnTo>
                    <a:pt x="66" y="8"/>
                  </a:lnTo>
                  <a:lnTo>
                    <a:pt x="80" y="9"/>
                  </a:lnTo>
                  <a:lnTo>
                    <a:pt x="93" y="12"/>
                  </a:lnTo>
                  <a:lnTo>
                    <a:pt x="108" y="13"/>
                  </a:lnTo>
                  <a:lnTo>
                    <a:pt x="122" y="15"/>
                  </a:lnTo>
                  <a:lnTo>
                    <a:pt x="136" y="17"/>
                  </a:lnTo>
                  <a:lnTo>
                    <a:pt x="151" y="19"/>
                  </a:lnTo>
                  <a:lnTo>
                    <a:pt x="165" y="21"/>
                  </a:lnTo>
                  <a:lnTo>
                    <a:pt x="180" y="22"/>
                  </a:lnTo>
                  <a:lnTo>
                    <a:pt x="194" y="24"/>
                  </a:lnTo>
                  <a:lnTo>
                    <a:pt x="208" y="27"/>
                  </a:lnTo>
                  <a:lnTo>
                    <a:pt x="223" y="28"/>
                  </a:lnTo>
                  <a:lnTo>
                    <a:pt x="236" y="30"/>
                  </a:lnTo>
                  <a:lnTo>
                    <a:pt x="234" y="33"/>
                  </a:lnTo>
                  <a:lnTo>
                    <a:pt x="233" y="37"/>
                  </a:lnTo>
                  <a:lnTo>
                    <a:pt x="231" y="40"/>
                  </a:lnTo>
                  <a:lnTo>
                    <a:pt x="228" y="45"/>
                  </a:lnTo>
                  <a:lnTo>
                    <a:pt x="227" y="53"/>
                  </a:lnTo>
                  <a:lnTo>
                    <a:pt x="225" y="61"/>
                  </a:lnTo>
                  <a:lnTo>
                    <a:pt x="224" y="69"/>
                  </a:lnTo>
                  <a:lnTo>
                    <a:pt x="221" y="77"/>
                  </a:lnTo>
                  <a:lnTo>
                    <a:pt x="218" y="78"/>
                  </a:lnTo>
                  <a:lnTo>
                    <a:pt x="216" y="80"/>
                  </a:lnTo>
                  <a:lnTo>
                    <a:pt x="212" y="81"/>
                  </a:lnTo>
                  <a:lnTo>
                    <a:pt x="209" y="82"/>
                  </a:lnTo>
                  <a:lnTo>
                    <a:pt x="209" y="86"/>
                  </a:lnTo>
                  <a:lnTo>
                    <a:pt x="209" y="90"/>
                  </a:lnTo>
                  <a:lnTo>
                    <a:pt x="208" y="93"/>
                  </a:lnTo>
                  <a:lnTo>
                    <a:pt x="208" y="97"/>
                  </a:lnTo>
                  <a:lnTo>
                    <a:pt x="210" y="98"/>
                  </a:lnTo>
                  <a:lnTo>
                    <a:pt x="213" y="98"/>
                  </a:lnTo>
                  <a:lnTo>
                    <a:pt x="217" y="98"/>
                  </a:lnTo>
                  <a:lnTo>
                    <a:pt x="220" y="98"/>
                  </a:lnTo>
                  <a:lnTo>
                    <a:pt x="219" y="104"/>
                  </a:lnTo>
                  <a:lnTo>
                    <a:pt x="218" y="110"/>
                  </a:lnTo>
                  <a:lnTo>
                    <a:pt x="217" y="115"/>
                  </a:lnTo>
                  <a:lnTo>
                    <a:pt x="216" y="121"/>
                  </a:lnTo>
                  <a:lnTo>
                    <a:pt x="213" y="122"/>
                  </a:lnTo>
                  <a:lnTo>
                    <a:pt x="211" y="122"/>
                  </a:lnTo>
                  <a:lnTo>
                    <a:pt x="209" y="123"/>
                  </a:lnTo>
                  <a:lnTo>
                    <a:pt x="206" y="125"/>
                  </a:lnTo>
                  <a:lnTo>
                    <a:pt x="208" y="128"/>
                  </a:lnTo>
                  <a:lnTo>
                    <a:pt x="210" y="131"/>
                  </a:lnTo>
                  <a:lnTo>
                    <a:pt x="211" y="135"/>
                  </a:lnTo>
                  <a:lnTo>
                    <a:pt x="212" y="138"/>
                  </a:lnTo>
                  <a:lnTo>
                    <a:pt x="212" y="143"/>
                  </a:lnTo>
                  <a:lnTo>
                    <a:pt x="212" y="146"/>
                  </a:lnTo>
                  <a:lnTo>
                    <a:pt x="211" y="151"/>
                  </a:lnTo>
                  <a:lnTo>
                    <a:pt x="211" y="154"/>
                  </a:lnTo>
                  <a:lnTo>
                    <a:pt x="209" y="157"/>
                  </a:lnTo>
                  <a:lnTo>
                    <a:pt x="206" y="159"/>
                  </a:lnTo>
                  <a:lnTo>
                    <a:pt x="204" y="161"/>
                  </a:lnTo>
                  <a:lnTo>
                    <a:pt x="202" y="164"/>
                  </a:lnTo>
                  <a:lnTo>
                    <a:pt x="204" y="167"/>
                  </a:lnTo>
                  <a:lnTo>
                    <a:pt x="206" y="169"/>
                  </a:lnTo>
                  <a:lnTo>
                    <a:pt x="208" y="173"/>
                  </a:lnTo>
                  <a:lnTo>
                    <a:pt x="210" y="176"/>
                  </a:lnTo>
                  <a:lnTo>
                    <a:pt x="209" y="180"/>
                  </a:lnTo>
                  <a:lnTo>
                    <a:pt x="209" y="183"/>
                  </a:lnTo>
                  <a:lnTo>
                    <a:pt x="208" y="188"/>
                  </a:lnTo>
                  <a:lnTo>
                    <a:pt x="206" y="191"/>
                  </a:lnTo>
                  <a:lnTo>
                    <a:pt x="205" y="194"/>
                  </a:lnTo>
                  <a:lnTo>
                    <a:pt x="203" y="197"/>
                  </a:lnTo>
                  <a:lnTo>
                    <a:pt x="202" y="201"/>
                  </a:lnTo>
                  <a:lnTo>
                    <a:pt x="199" y="203"/>
                  </a:lnTo>
                  <a:lnTo>
                    <a:pt x="198" y="207"/>
                  </a:lnTo>
                  <a:lnTo>
                    <a:pt x="196" y="213"/>
                  </a:lnTo>
                  <a:lnTo>
                    <a:pt x="195" y="218"/>
                  </a:lnTo>
                  <a:lnTo>
                    <a:pt x="193" y="224"/>
                  </a:lnTo>
                  <a:lnTo>
                    <a:pt x="190" y="226"/>
                  </a:lnTo>
                  <a:lnTo>
                    <a:pt x="188" y="229"/>
                  </a:lnTo>
                  <a:lnTo>
                    <a:pt x="185" y="233"/>
                  </a:lnTo>
                  <a:lnTo>
                    <a:pt x="182" y="236"/>
                  </a:lnTo>
                  <a:lnTo>
                    <a:pt x="167" y="241"/>
                  </a:lnTo>
                  <a:lnTo>
                    <a:pt x="146" y="243"/>
                  </a:lnTo>
                  <a:lnTo>
                    <a:pt x="122" y="243"/>
                  </a:lnTo>
                  <a:lnTo>
                    <a:pt x="96" y="241"/>
                  </a:lnTo>
                  <a:lnTo>
                    <a:pt x="70" y="237"/>
                  </a:lnTo>
                  <a:lnTo>
                    <a:pt x="46" y="231"/>
                  </a:lnTo>
                  <a:lnTo>
                    <a:pt x="26" y="224"/>
                  </a:lnTo>
                  <a:lnTo>
                    <a:pt x="12" y="214"/>
                  </a:lnTo>
                  <a:lnTo>
                    <a:pt x="11" y="204"/>
                  </a:lnTo>
                  <a:lnTo>
                    <a:pt x="9" y="192"/>
                  </a:lnTo>
                  <a:lnTo>
                    <a:pt x="9" y="182"/>
                  </a:lnTo>
                  <a:lnTo>
                    <a:pt x="9" y="171"/>
                  </a:lnTo>
                  <a:lnTo>
                    <a:pt x="8" y="168"/>
                  </a:lnTo>
                  <a:lnTo>
                    <a:pt x="6" y="167"/>
                  </a:lnTo>
                  <a:lnTo>
                    <a:pt x="5" y="165"/>
                  </a:lnTo>
                  <a:lnTo>
                    <a:pt x="2" y="163"/>
                  </a:lnTo>
                  <a:lnTo>
                    <a:pt x="2" y="159"/>
                  </a:lnTo>
                  <a:lnTo>
                    <a:pt x="2" y="156"/>
                  </a:lnTo>
                  <a:lnTo>
                    <a:pt x="2" y="152"/>
                  </a:lnTo>
                  <a:lnTo>
                    <a:pt x="2" y="148"/>
                  </a:lnTo>
                  <a:lnTo>
                    <a:pt x="6" y="145"/>
                  </a:lnTo>
                  <a:lnTo>
                    <a:pt x="9" y="144"/>
                  </a:lnTo>
                  <a:lnTo>
                    <a:pt x="13" y="142"/>
                  </a:lnTo>
                  <a:lnTo>
                    <a:pt x="16" y="139"/>
                  </a:lnTo>
                  <a:lnTo>
                    <a:pt x="12" y="139"/>
                  </a:lnTo>
                  <a:lnTo>
                    <a:pt x="8" y="138"/>
                  </a:lnTo>
                  <a:lnTo>
                    <a:pt x="4" y="138"/>
                  </a:lnTo>
                  <a:lnTo>
                    <a:pt x="0" y="138"/>
                  </a:lnTo>
                  <a:lnTo>
                    <a:pt x="1" y="133"/>
                  </a:lnTo>
                  <a:lnTo>
                    <a:pt x="2" y="126"/>
                  </a:lnTo>
                  <a:lnTo>
                    <a:pt x="2" y="119"/>
                  </a:lnTo>
                  <a:lnTo>
                    <a:pt x="4" y="113"/>
                  </a:lnTo>
                  <a:lnTo>
                    <a:pt x="6" y="112"/>
                  </a:lnTo>
                  <a:lnTo>
                    <a:pt x="9" y="111"/>
                  </a:lnTo>
                  <a:lnTo>
                    <a:pt x="13" y="111"/>
                  </a:lnTo>
                  <a:lnTo>
                    <a:pt x="16" y="110"/>
                  </a:lnTo>
                  <a:lnTo>
                    <a:pt x="14" y="106"/>
                  </a:lnTo>
                  <a:lnTo>
                    <a:pt x="12" y="103"/>
                  </a:lnTo>
                  <a:lnTo>
                    <a:pt x="9" y="99"/>
                  </a:lnTo>
                  <a:lnTo>
                    <a:pt x="7" y="96"/>
                  </a:lnTo>
                  <a:lnTo>
                    <a:pt x="6" y="92"/>
                  </a:lnTo>
                  <a:lnTo>
                    <a:pt x="6" y="89"/>
                  </a:lnTo>
                  <a:lnTo>
                    <a:pt x="6" y="85"/>
                  </a:lnTo>
                  <a:lnTo>
                    <a:pt x="6" y="82"/>
                  </a:lnTo>
                  <a:lnTo>
                    <a:pt x="9" y="80"/>
                  </a:lnTo>
                  <a:lnTo>
                    <a:pt x="14" y="77"/>
                  </a:lnTo>
                  <a:lnTo>
                    <a:pt x="17" y="76"/>
                  </a:lnTo>
                  <a:lnTo>
                    <a:pt x="21" y="74"/>
                  </a:lnTo>
                  <a:lnTo>
                    <a:pt x="21" y="70"/>
                  </a:lnTo>
                  <a:lnTo>
                    <a:pt x="21" y="67"/>
                  </a:lnTo>
                  <a:lnTo>
                    <a:pt x="21" y="65"/>
                  </a:lnTo>
                  <a:lnTo>
                    <a:pt x="21" y="61"/>
                  </a:lnTo>
                  <a:lnTo>
                    <a:pt x="19" y="59"/>
                  </a:lnTo>
                  <a:lnTo>
                    <a:pt x="16" y="57"/>
                  </a:lnTo>
                  <a:lnTo>
                    <a:pt x="13" y="54"/>
                  </a:lnTo>
                  <a:lnTo>
                    <a:pt x="11" y="52"/>
                  </a:lnTo>
                  <a:lnTo>
                    <a:pt x="12" y="45"/>
                  </a:lnTo>
                  <a:lnTo>
                    <a:pt x="13" y="37"/>
                  </a:lnTo>
                  <a:lnTo>
                    <a:pt x="13" y="30"/>
                  </a:lnTo>
                  <a:lnTo>
                    <a:pt x="14" y="23"/>
                  </a:lnTo>
                  <a:lnTo>
                    <a:pt x="13" y="17"/>
                  </a:lnTo>
                  <a:lnTo>
                    <a:pt x="12" y="12"/>
                  </a:lnTo>
                  <a:lnTo>
                    <a:pt x="9" y="6"/>
                  </a:lnTo>
                  <a:lnTo>
                    <a:pt x="8" y="0"/>
                  </a:lnTo>
                  <a:close/>
                </a:path>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63" name="Freeform 319"/>
            <p:cNvSpPr>
              <a:spLocks noChangeAspect="1"/>
            </p:cNvSpPr>
            <p:nvPr/>
          </p:nvSpPr>
          <p:spPr bwMode="auto">
            <a:xfrm>
              <a:off x="3577" y="2712"/>
              <a:ext cx="107" cy="120"/>
            </a:xfrm>
            <a:custGeom>
              <a:avLst/>
              <a:gdLst>
                <a:gd name="T0" fmla="*/ 5 w 214"/>
                <a:gd name="T1" fmla="*/ 1 h 239"/>
                <a:gd name="T2" fmla="*/ 10 w 214"/>
                <a:gd name="T3" fmla="*/ 1 h 239"/>
                <a:gd name="T4" fmla="*/ 14 w 214"/>
                <a:gd name="T5" fmla="*/ 2 h 239"/>
                <a:gd name="T6" fmla="*/ 19 w 214"/>
                <a:gd name="T7" fmla="*/ 3 h 239"/>
                <a:gd name="T8" fmla="*/ 24 w 214"/>
                <a:gd name="T9" fmla="*/ 3 h 239"/>
                <a:gd name="T10" fmla="*/ 27 w 214"/>
                <a:gd name="T11" fmla="*/ 4 h 239"/>
                <a:gd name="T12" fmla="*/ 26 w 214"/>
                <a:gd name="T13" fmla="*/ 6 h 239"/>
                <a:gd name="T14" fmla="*/ 26 w 214"/>
                <a:gd name="T15" fmla="*/ 8 h 239"/>
                <a:gd name="T16" fmla="*/ 25 w 214"/>
                <a:gd name="T17" fmla="*/ 10 h 239"/>
                <a:gd name="T18" fmla="*/ 24 w 214"/>
                <a:gd name="T19" fmla="*/ 11 h 239"/>
                <a:gd name="T20" fmla="*/ 24 w 214"/>
                <a:gd name="T21" fmla="*/ 12 h 239"/>
                <a:gd name="T22" fmla="*/ 25 w 214"/>
                <a:gd name="T23" fmla="*/ 12 h 239"/>
                <a:gd name="T24" fmla="*/ 25 w 214"/>
                <a:gd name="T25" fmla="*/ 14 h 239"/>
                <a:gd name="T26" fmla="*/ 24 w 214"/>
                <a:gd name="T27" fmla="*/ 15 h 239"/>
                <a:gd name="T28" fmla="*/ 24 w 214"/>
                <a:gd name="T29" fmla="*/ 15 h 239"/>
                <a:gd name="T30" fmla="*/ 24 w 214"/>
                <a:gd name="T31" fmla="*/ 17 h 239"/>
                <a:gd name="T32" fmla="*/ 24 w 214"/>
                <a:gd name="T33" fmla="*/ 18 h 239"/>
                <a:gd name="T34" fmla="*/ 24 w 214"/>
                <a:gd name="T35" fmla="*/ 20 h 239"/>
                <a:gd name="T36" fmla="*/ 23 w 214"/>
                <a:gd name="T37" fmla="*/ 20 h 239"/>
                <a:gd name="T38" fmla="*/ 24 w 214"/>
                <a:gd name="T39" fmla="*/ 22 h 239"/>
                <a:gd name="T40" fmla="*/ 24 w 214"/>
                <a:gd name="T41" fmla="*/ 23 h 239"/>
                <a:gd name="T42" fmla="*/ 23 w 214"/>
                <a:gd name="T43" fmla="*/ 24 h 239"/>
                <a:gd name="T44" fmla="*/ 23 w 214"/>
                <a:gd name="T45" fmla="*/ 25 h 239"/>
                <a:gd name="T46" fmla="*/ 22 w 214"/>
                <a:gd name="T47" fmla="*/ 27 h 239"/>
                <a:gd name="T48" fmla="*/ 21 w 214"/>
                <a:gd name="T49" fmla="*/ 28 h 239"/>
                <a:gd name="T50" fmla="*/ 19 w 214"/>
                <a:gd name="T51" fmla="*/ 30 h 239"/>
                <a:gd name="T52" fmla="*/ 11 w 214"/>
                <a:gd name="T53" fmla="*/ 30 h 239"/>
                <a:gd name="T54" fmla="*/ 3 w 214"/>
                <a:gd name="T55" fmla="*/ 28 h 239"/>
                <a:gd name="T56" fmla="*/ 1 w 214"/>
                <a:gd name="T57" fmla="*/ 24 h 239"/>
                <a:gd name="T58" fmla="*/ 1 w 214"/>
                <a:gd name="T59" fmla="*/ 21 h 239"/>
                <a:gd name="T60" fmla="*/ 1 w 214"/>
                <a:gd name="T61" fmla="*/ 21 h 239"/>
                <a:gd name="T62" fmla="*/ 1 w 214"/>
                <a:gd name="T63" fmla="*/ 19 h 239"/>
                <a:gd name="T64" fmla="*/ 2 w 214"/>
                <a:gd name="T65" fmla="*/ 18 h 239"/>
                <a:gd name="T66" fmla="*/ 2 w 214"/>
                <a:gd name="T67" fmla="*/ 18 h 239"/>
                <a:gd name="T68" fmla="*/ 0 w 214"/>
                <a:gd name="T69" fmla="*/ 17 h 239"/>
                <a:gd name="T70" fmla="*/ 1 w 214"/>
                <a:gd name="T71" fmla="*/ 15 h 239"/>
                <a:gd name="T72" fmla="*/ 2 w 214"/>
                <a:gd name="T73" fmla="*/ 14 h 239"/>
                <a:gd name="T74" fmla="*/ 2 w 214"/>
                <a:gd name="T75" fmla="*/ 13 h 239"/>
                <a:gd name="T76" fmla="*/ 1 w 214"/>
                <a:gd name="T77" fmla="*/ 12 h 239"/>
                <a:gd name="T78" fmla="*/ 1 w 214"/>
                <a:gd name="T79" fmla="*/ 11 h 239"/>
                <a:gd name="T80" fmla="*/ 2 w 214"/>
                <a:gd name="T81" fmla="*/ 10 h 239"/>
                <a:gd name="T82" fmla="*/ 3 w 214"/>
                <a:gd name="T83" fmla="*/ 9 h 239"/>
                <a:gd name="T84" fmla="*/ 3 w 214"/>
                <a:gd name="T85" fmla="*/ 8 h 239"/>
                <a:gd name="T86" fmla="*/ 2 w 214"/>
                <a:gd name="T87" fmla="*/ 7 h 239"/>
                <a:gd name="T88" fmla="*/ 2 w 214"/>
                <a:gd name="T89" fmla="*/ 5 h 239"/>
                <a:gd name="T90" fmla="*/ 2 w 214"/>
                <a:gd name="T91" fmla="*/ 2 h 239"/>
                <a:gd name="T92" fmla="*/ 2 w 214"/>
                <a:gd name="T93" fmla="*/ 0 h 2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4" h="239">
                  <a:moveTo>
                    <a:pt x="10" y="0"/>
                  </a:moveTo>
                  <a:lnTo>
                    <a:pt x="23" y="1"/>
                  </a:lnTo>
                  <a:lnTo>
                    <a:pt x="35" y="3"/>
                  </a:lnTo>
                  <a:lnTo>
                    <a:pt x="48" y="4"/>
                  </a:lnTo>
                  <a:lnTo>
                    <a:pt x="61" y="5"/>
                  </a:lnTo>
                  <a:lnTo>
                    <a:pt x="73" y="8"/>
                  </a:lnTo>
                  <a:lnTo>
                    <a:pt x="86" y="9"/>
                  </a:lnTo>
                  <a:lnTo>
                    <a:pt x="99" y="11"/>
                  </a:lnTo>
                  <a:lnTo>
                    <a:pt x="112" y="12"/>
                  </a:lnTo>
                  <a:lnTo>
                    <a:pt x="125" y="15"/>
                  </a:lnTo>
                  <a:lnTo>
                    <a:pt x="138" y="16"/>
                  </a:lnTo>
                  <a:lnTo>
                    <a:pt x="150" y="18"/>
                  </a:lnTo>
                  <a:lnTo>
                    <a:pt x="163" y="19"/>
                  </a:lnTo>
                  <a:lnTo>
                    <a:pt x="176" y="21"/>
                  </a:lnTo>
                  <a:lnTo>
                    <a:pt x="188" y="23"/>
                  </a:lnTo>
                  <a:lnTo>
                    <a:pt x="201" y="25"/>
                  </a:lnTo>
                  <a:lnTo>
                    <a:pt x="214" y="26"/>
                  </a:lnTo>
                  <a:lnTo>
                    <a:pt x="212" y="29"/>
                  </a:lnTo>
                  <a:lnTo>
                    <a:pt x="209" y="33"/>
                  </a:lnTo>
                  <a:lnTo>
                    <a:pt x="208" y="36"/>
                  </a:lnTo>
                  <a:lnTo>
                    <a:pt x="206" y="41"/>
                  </a:lnTo>
                  <a:lnTo>
                    <a:pt x="205" y="49"/>
                  </a:lnTo>
                  <a:lnTo>
                    <a:pt x="202" y="56"/>
                  </a:lnTo>
                  <a:lnTo>
                    <a:pt x="201" y="64"/>
                  </a:lnTo>
                  <a:lnTo>
                    <a:pt x="199" y="72"/>
                  </a:lnTo>
                  <a:lnTo>
                    <a:pt x="197" y="73"/>
                  </a:lnTo>
                  <a:lnTo>
                    <a:pt x="194" y="74"/>
                  </a:lnTo>
                  <a:lnTo>
                    <a:pt x="191" y="77"/>
                  </a:lnTo>
                  <a:lnTo>
                    <a:pt x="188" y="78"/>
                  </a:lnTo>
                  <a:lnTo>
                    <a:pt x="187" y="82"/>
                  </a:lnTo>
                  <a:lnTo>
                    <a:pt x="187" y="86"/>
                  </a:lnTo>
                  <a:lnTo>
                    <a:pt x="187" y="89"/>
                  </a:lnTo>
                  <a:lnTo>
                    <a:pt x="186" y="93"/>
                  </a:lnTo>
                  <a:lnTo>
                    <a:pt x="188" y="93"/>
                  </a:lnTo>
                  <a:lnTo>
                    <a:pt x="192" y="93"/>
                  </a:lnTo>
                  <a:lnTo>
                    <a:pt x="195" y="94"/>
                  </a:lnTo>
                  <a:lnTo>
                    <a:pt x="198" y="94"/>
                  </a:lnTo>
                  <a:lnTo>
                    <a:pt x="197" y="100"/>
                  </a:lnTo>
                  <a:lnTo>
                    <a:pt x="197" y="106"/>
                  </a:lnTo>
                  <a:lnTo>
                    <a:pt x="195" y="111"/>
                  </a:lnTo>
                  <a:lnTo>
                    <a:pt x="194" y="117"/>
                  </a:lnTo>
                  <a:lnTo>
                    <a:pt x="192" y="117"/>
                  </a:lnTo>
                  <a:lnTo>
                    <a:pt x="190" y="118"/>
                  </a:lnTo>
                  <a:lnTo>
                    <a:pt x="187" y="118"/>
                  </a:lnTo>
                  <a:lnTo>
                    <a:pt x="185" y="119"/>
                  </a:lnTo>
                  <a:lnTo>
                    <a:pt x="186" y="123"/>
                  </a:lnTo>
                  <a:lnTo>
                    <a:pt x="188" y="126"/>
                  </a:lnTo>
                  <a:lnTo>
                    <a:pt x="190" y="131"/>
                  </a:lnTo>
                  <a:lnTo>
                    <a:pt x="191" y="134"/>
                  </a:lnTo>
                  <a:lnTo>
                    <a:pt x="190" y="138"/>
                  </a:lnTo>
                  <a:lnTo>
                    <a:pt x="190" y="142"/>
                  </a:lnTo>
                  <a:lnTo>
                    <a:pt x="190" y="146"/>
                  </a:lnTo>
                  <a:lnTo>
                    <a:pt x="188" y="150"/>
                  </a:lnTo>
                  <a:lnTo>
                    <a:pt x="187" y="153"/>
                  </a:lnTo>
                  <a:lnTo>
                    <a:pt x="185" y="154"/>
                  </a:lnTo>
                  <a:lnTo>
                    <a:pt x="184" y="156"/>
                  </a:lnTo>
                  <a:lnTo>
                    <a:pt x="182" y="159"/>
                  </a:lnTo>
                  <a:lnTo>
                    <a:pt x="184" y="162"/>
                  </a:lnTo>
                  <a:lnTo>
                    <a:pt x="185" y="165"/>
                  </a:lnTo>
                  <a:lnTo>
                    <a:pt x="187" y="169"/>
                  </a:lnTo>
                  <a:lnTo>
                    <a:pt x="188" y="171"/>
                  </a:lnTo>
                  <a:lnTo>
                    <a:pt x="187" y="176"/>
                  </a:lnTo>
                  <a:lnTo>
                    <a:pt x="186" y="179"/>
                  </a:lnTo>
                  <a:lnTo>
                    <a:pt x="185" y="183"/>
                  </a:lnTo>
                  <a:lnTo>
                    <a:pt x="184" y="186"/>
                  </a:lnTo>
                  <a:lnTo>
                    <a:pt x="183" y="188"/>
                  </a:lnTo>
                  <a:lnTo>
                    <a:pt x="182" y="192"/>
                  </a:lnTo>
                  <a:lnTo>
                    <a:pt x="179" y="195"/>
                  </a:lnTo>
                  <a:lnTo>
                    <a:pt x="178" y="198"/>
                  </a:lnTo>
                  <a:lnTo>
                    <a:pt x="177" y="202"/>
                  </a:lnTo>
                  <a:lnTo>
                    <a:pt x="176" y="208"/>
                  </a:lnTo>
                  <a:lnTo>
                    <a:pt x="174" y="213"/>
                  </a:lnTo>
                  <a:lnTo>
                    <a:pt x="172" y="218"/>
                  </a:lnTo>
                  <a:lnTo>
                    <a:pt x="170" y="222"/>
                  </a:lnTo>
                  <a:lnTo>
                    <a:pt x="168" y="224"/>
                  </a:lnTo>
                  <a:lnTo>
                    <a:pt x="165" y="228"/>
                  </a:lnTo>
                  <a:lnTo>
                    <a:pt x="163" y="231"/>
                  </a:lnTo>
                  <a:lnTo>
                    <a:pt x="149" y="237"/>
                  </a:lnTo>
                  <a:lnTo>
                    <a:pt x="131" y="239"/>
                  </a:lnTo>
                  <a:lnTo>
                    <a:pt x="109" y="239"/>
                  </a:lnTo>
                  <a:lnTo>
                    <a:pt x="85" y="238"/>
                  </a:lnTo>
                  <a:lnTo>
                    <a:pt x="62" y="233"/>
                  </a:lnTo>
                  <a:lnTo>
                    <a:pt x="40" y="228"/>
                  </a:lnTo>
                  <a:lnTo>
                    <a:pt x="21" y="221"/>
                  </a:lnTo>
                  <a:lnTo>
                    <a:pt x="10" y="212"/>
                  </a:lnTo>
                  <a:lnTo>
                    <a:pt x="9" y="201"/>
                  </a:lnTo>
                  <a:lnTo>
                    <a:pt x="8" y="190"/>
                  </a:lnTo>
                  <a:lnTo>
                    <a:pt x="8" y="179"/>
                  </a:lnTo>
                  <a:lnTo>
                    <a:pt x="9" y="169"/>
                  </a:lnTo>
                  <a:lnTo>
                    <a:pt x="8" y="167"/>
                  </a:lnTo>
                  <a:lnTo>
                    <a:pt x="5" y="164"/>
                  </a:lnTo>
                  <a:lnTo>
                    <a:pt x="4" y="163"/>
                  </a:lnTo>
                  <a:lnTo>
                    <a:pt x="2" y="161"/>
                  </a:lnTo>
                  <a:lnTo>
                    <a:pt x="2" y="157"/>
                  </a:lnTo>
                  <a:lnTo>
                    <a:pt x="2" y="153"/>
                  </a:lnTo>
                  <a:lnTo>
                    <a:pt x="2" y="149"/>
                  </a:lnTo>
                  <a:lnTo>
                    <a:pt x="2" y="146"/>
                  </a:lnTo>
                  <a:lnTo>
                    <a:pt x="5" y="144"/>
                  </a:lnTo>
                  <a:lnTo>
                    <a:pt x="9" y="141"/>
                  </a:lnTo>
                  <a:lnTo>
                    <a:pt x="11" y="140"/>
                  </a:lnTo>
                  <a:lnTo>
                    <a:pt x="15" y="138"/>
                  </a:lnTo>
                  <a:lnTo>
                    <a:pt x="11" y="137"/>
                  </a:lnTo>
                  <a:lnTo>
                    <a:pt x="8" y="137"/>
                  </a:lnTo>
                  <a:lnTo>
                    <a:pt x="4" y="137"/>
                  </a:lnTo>
                  <a:lnTo>
                    <a:pt x="0" y="135"/>
                  </a:lnTo>
                  <a:lnTo>
                    <a:pt x="1" y="130"/>
                  </a:lnTo>
                  <a:lnTo>
                    <a:pt x="2" y="123"/>
                  </a:lnTo>
                  <a:lnTo>
                    <a:pt x="2" y="117"/>
                  </a:lnTo>
                  <a:lnTo>
                    <a:pt x="3" y="111"/>
                  </a:lnTo>
                  <a:lnTo>
                    <a:pt x="6" y="110"/>
                  </a:lnTo>
                  <a:lnTo>
                    <a:pt x="9" y="109"/>
                  </a:lnTo>
                  <a:lnTo>
                    <a:pt x="12" y="109"/>
                  </a:lnTo>
                  <a:lnTo>
                    <a:pt x="15" y="108"/>
                  </a:lnTo>
                  <a:lnTo>
                    <a:pt x="12" y="104"/>
                  </a:lnTo>
                  <a:lnTo>
                    <a:pt x="11" y="101"/>
                  </a:lnTo>
                  <a:lnTo>
                    <a:pt x="9" y="97"/>
                  </a:lnTo>
                  <a:lnTo>
                    <a:pt x="6" y="93"/>
                  </a:lnTo>
                  <a:lnTo>
                    <a:pt x="6" y="91"/>
                  </a:lnTo>
                  <a:lnTo>
                    <a:pt x="6" y="87"/>
                  </a:lnTo>
                  <a:lnTo>
                    <a:pt x="6" y="84"/>
                  </a:lnTo>
                  <a:lnTo>
                    <a:pt x="6" y="79"/>
                  </a:lnTo>
                  <a:lnTo>
                    <a:pt x="9" y="78"/>
                  </a:lnTo>
                  <a:lnTo>
                    <a:pt x="12" y="76"/>
                  </a:lnTo>
                  <a:lnTo>
                    <a:pt x="16" y="74"/>
                  </a:lnTo>
                  <a:lnTo>
                    <a:pt x="19" y="72"/>
                  </a:lnTo>
                  <a:lnTo>
                    <a:pt x="19" y="69"/>
                  </a:lnTo>
                  <a:lnTo>
                    <a:pt x="20" y="65"/>
                  </a:lnTo>
                  <a:lnTo>
                    <a:pt x="20" y="63"/>
                  </a:lnTo>
                  <a:lnTo>
                    <a:pt x="20" y="59"/>
                  </a:lnTo>
                  <a:lnTo>
                    <a:pt x="18" y="57"/>
                  </a:lnTo>
                  <a:lnTo>
                    <a:pt x="16" y="55"/>
                  </a:lnTo>
                  <a:lnTo>
                    <a:pt x="12" y="53"/>
                  </a:lnTo>
                  <a:lnTo>
                    <a:pt x="10" y="50"/>
                  </a:lnTo>
                  <a:lnTo>
                    <a:pt x="11" y="43"/>
                  </a:lnTo>
                  <a:lnTo>
                    <a:pt x="12" y="36"/>
                  </a:lnTo>
                  <a:lnTo>
                    <a:pt x="12" y="29"/>
                  </a:lnTo>
                  <a:lnTo>
                    <a:pt x="13" y="21"/>
                  </a:lnTo>
                  <a:lnTo>
                    <a:pt x="12" y="16"/>
                  </a:lnTo>
                  <a:lnTo>
                    <a:pt x="12" y="10"/>
                  </a:lnTo>
                  <a:lnTo>
                    <a:pt x="11" y="5"/>
                  </a:lnTo>
                  <a:lnTo>
                    <a:pt x="10" y="0"/>
                  </a:lnTo>
                  <a:close/>
                </a:path>
              </a:pathLst>
            </a:custGeom>
            <a:solidFill>
              <a:srgbClr val="7777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64" name="Freeform 320"/>
            <p:cNvSpPr>
              <a:spLocks noChangeAspect="1"/>
            </p:cNvSpPr>
            <p:nvPr/>
          </p:nvSpPr>
          <p:spPr bwMode="auto">
            <a:xfrm>
              <a:off x="3583" y="2713"/>
              <a:ext cx="95" cy="119"/>
            </a:xfrm>
            <a:custGeom>
              <a:avLst/>
              <a:gdLst>
                <a:gd name="T0" fmla="*/ 7 w 190"/>
                <a:gd name="T1" fmla="*/ 1 h 237"/>
                <a:gd name="T2" fmla="*/ 16 w 190"/>
                <a:gd name="T3" fmla="*/ 2 h 237"/>
                <a:gd name="T4" fmla="*/ 24 w 190"/>
                <a:gd name="T5" fmla="*/ 3 h 237"/>
                <a:gd name="T6" fmla="*/ 24 w 190"/>
                <a:gd name="T7" fmla="*/ 5 h 237"/>
                <a:gd name="T8" fmla="*/ 23 w 190"/>
                <a:gd name="T9" fmla="*/ 7 h 237"/>
                <a:gd name="T10" fmla="*/ 22 w 190"/>
                <a:gd name="T11" fmla="*/ 9 h 237"/>
                <a:gd name="T12" fmla="*/ 21 w 190"/>
                <a:gd name="T13" fmla="*/ 10 h 237"/>
                <a:gd name="T14" fmla="*/ 21 w 190"/>
                <a:gd name="T15" fmla="*/ 11 h 237"/>
                <a:gd name="T16" fmla="*/ 22 w 190"/>
                <a:gd name="T17" fmla="*/ 12 h 237"/>
                <a:gd name="T18" fmla="*/ 22 w 190"/>
                <a:gd name="T19" fmla="*/ 13 h 237"/>
                <a:gd name="T20" fmla="*/ 22 w 190"/>
                <a:gd name="T21" fmla="*/ 15 h 237"/>
                <a:gd name="T22" fmla="*/ 21 w 190"/>
                <a:gd name="T23" fmla="*/ 15 h 237"/>
                <a:gd name="T24" fmla="*/ 21 w 190"/>
                <a:gd name="T25" fmla="*/ 16 h 237"/>
                <a:gd name="T26" fmla="*/ 21 w 190"/>
                <a:gd name="T27" fmla="*/ 17 h 237"/>
                <a:gd name="T28" fmla="*/ 21 w 190"/>
                <a:gd name="T29" fmla="*/ 19 h 237"/>
                <a:gd name="T30" fmla="*/ 21 w 190"/>
                <a:gd name="T31" fmla="*/ 20 h 237"/>
                <a:gd name="T32" fmla="*/ 21 w 190"/>
                <a:gd name="T33" fmla="*/ 21 h 237"/>
                <a:gd name="T34" fmla="*/ 21 w 190"/>
                <a:gd name="T35" fmla="*/ 22 h 237"/>
                <a:gd name="T36" fmla="*/ 21 w 190"/>
                <a:gd name="T37" fmla="*/ 23 h 237"/>
                <a:gd name="T38" fmla="*/ 20 w 190"/>
                <a:gd name="T39" fmla="*/ 24 h 237"/>
                <a:gd name="T40" fmla="*/ 20 w 190"/>
                <a:gd name="T41" fmla="*/ 26 h 237"/>
                <a:gd name="T42" fmla="*/ 19 w 190"/>
                <a:gd name="T43" fmla="*/ 28 h 237"/>
                <a:gd name="T44" fmla="*/ 18 w 190"/>
                <a:gd name="T45" fmla="*/ 29 h 237"/>
                <a:gd name="T46" fmla="*/ 12 w 190"/>
                <a:gd name="T47" fmla="*/ 30 h 237"/>
                <a:gd name="T48" fmla="*/ 5 w 190"/>
                <a:gd name="T49" fmla="*/ 29 h 237"/>
                <a:gd name="T50" fmla="*/ 1 w 190"/>
                <a:gd name="T51" fmla="*/ 25 h 237"/>
                <a:gd name="T52" fmla="*/ 1 w 190"/>
                <a:gd name="T53" fmla="*/ 21 h 237"/>
                <a:gd name="T54" fmla="*/ 1 w 190"/>
                <a:gd name="T55" fmla="*/ 21 h 237"/>
                <a:gd name="T56" fmla="*/ 1 w 190"/>
                <a:gd name="T57" fmla="*/ 20 h 237"/>
                <a:gd name="T58" fmla="*/ 1 w 190"/>
                <a:gd name="T59" fmla="*/ 18 h 237"/>
                <a:gd name="T60" fmla="*/ 2 w 190"/>
                <a:gd name="T61" fmla="*/ 18 h 237"/>
                <a:gd name="T62" fmla="*/ 1 w 190"/>
                <a:gd name="T63" fmla="*/ 17 h 237"/>
                <a:gd name="T64" fmla="*/ 1 w 190"/>
                <a:gd name="T65" fmla="*/ 16 h 237"/>
                <a:gd name="T66" fmla="*/ 1 w 190"/>
                <a:gd name="T67" fmla="*/ 14 h 237"/>
                <a:gd name="T68" fmla="*/ 2 w 190"/>
                <a:gd name="T69" fmla="*/ 14 h 237"/>
                <a:gd name="T70" fmla="*/ 1 w 190"/>
                <a:gd name="T71" fmla="*/ 13 h 237"/>
                <a:gd name="T72" fmla="*/ 1 w 190"/>
                <a:gd name="T73" fmla="*/ 11 h 237"/>
                <a:gd name="T74" fmla="*/ 2 w 190"/>
                <a:gd name="T75" fmla="*/ 10 h 237"/>
                <a:gd name="T76" fmla="*/ 3 w 190"/>
                <a:gd name="T77" fmla="*/ 9 h 237"/>
                <a:gd name="T78" fmla="*/ 3 w 190"/>
                <a:gd name="T79" fmla="*/ 8 h 237"/>
                <a:gd name="T80" fmla="*/ 2 w 190"/>
                <a:gd name="T81" fmla="*/ 7 h 237"/>
                <a:gd name="T82" fmla="*/ 2 w 190"/>
                <a:gd name="T83" fmla="*/ 6 h 237"/>
                <a:gd name="T84" fmla="*/ 2 w 190"/>
                <a:gd name="T85" fmla="*/ 3 h 237"/>
                <a:gd name="T86" fmla="*/ 2 w 190"/>
                <a:gd name="T87" fmla="*/ 1 h 2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0" h="237">
                  <a:moveTo>
                    <a:pt x="10" y="0"/>
                  </a:moveTo>
                  <a:lnTo>
                    <a:pt x="33" y="3"/>
                  </a:lnTo>
                  <a:lnTo>
                    <a:pt x="55" y="6"/>
                  </a:lnTo>
                  <a:lnTo>
                    <a:pt x="78" y="9"/>
                  </a:lnTo>
                  <a:lnTo>
                    <a:pt x="100" y="11"/>
                  </a:lnTo>
                  <a:lnTo>
                    <a:pt x="123" y="15"/>
                  </a:lnTo>
                  <a:lnTo>
                    <a:pt x="145" y="17"/>
                  </a:lnTo>
                  <a:lnTo>
                    <a:pt x="168" y="21"/>
                  </a:lnTo>
                  <a:lnTo>
                    <a:pt x="190" y="23"/>
                  </a:lnTo>
                  <a:lnTo>
                    <a:pt x="189" y="26"/>
                  </a:lnTo>
                  <a:lnTo>
                    <a:pt x="187" y="31"/>
                  </a:lnTo>
                  <a:lnTo>
                    <a:pt x="186" y="34"/>
                  </a:lnTo>
                  <a:lnTo>
                    <a:pt x="183" y="39"/>
                  </a:lnTo>
                  <a:lnTo>
                    <a:pt x="182" y="47"/>
                  </a:lnTo>
                  <a:lnTo>
                    <a:pt x="180" y="54"/>
                  </a:lnTo>
                  <a:lnTo>
                    <a:pt x="179" y="62"/>
                  </a:lnTo>
                  <a:lnTo>
                    <a:pt x="177" y="70"/>
                  </a:lnTo>
                  <a:lnTo>
                    <a:pt x="175" y="71"/>
                  </a:lnTo>
                  <a:lnTo>
                    <a:pt x="173" y="72"/>
                  </a:lnTo>
                  <a:lnTo>
                    <a:pt x="169" y="75"/>
                  </a:lnTo>
                  <a:lnTo>
                    <a:pt x="167" y="76"/>
                  </a:lnTo>
                  <a:lnTo>
                    <a:pt x="167" y="80"/>
                  </a:lnTo>
                  <a:lnTo>
                    <a:pt x="167" y="84"/>
                  </a:lnTo>
                  <a:lnTo>
                    <a:pt x="166" y="87"/>
                  </a:lnTo>
                  <a:lnTo>
                    <a:pt x="166" y="91"/>
                  </a:lnTo>
                  <a:lnTo>
                    <a:pt x="168" y="91"/>
                  </a:lnTo>
                  <a:lnTo>
                    <a:pt x="171" y="91"/>
                  </a:lnTo>
                  <a:lnTo>
                    <a:pt x="173" y="91"/>
                  </a:lnTo>
                  <a:lnTo>
                    <a:pt x="175" y="92"/>
                  </a:lnTo>
                  <a:lnTo>
                    <a:pt x="174" y="98"/>
                  </a:lnTo>
                  <a:lnTo>
                    <a:pt x="174" y="102"/>
                  </a:lnTo>
                  <a:lnTo>
                    <a:pt x="173" y="108"/>
                  </a:lnTo>
                  <a:lnTo>
                    <a:pt x="172" y="114"/>
                  </a:lnTo>
                  <a:lnTo>
                    <a:pt x="169" y="115"/>
                  </a:lnTo>
                  <a:lnTo>
                    <a:pt x="168" y="115"/>
                  </a:lnTo>
                  <a:lnTo>
                    <a:pt x="166" y="116"/>
                  </a:lnTo>
                  <a:lnTo>
                    <a:pt x="164" y="117"/>
                  </a:lnTo>
                  <a:lnTo>
                    <a:pt x="165" y="121"/>
                  </a:lnTo>
                  <a:lnTo>
                    <a:pt x="166" y="124"/>
                  </a:lnTo>
                  <a:lnTo>
                    <a:pt x="167" y="128"/>
                  </a:lnTo>
                  <a:lnTo>
                    <a:pt x="168" y="131"/>
                  </a:lnTo>
                  <a:lnTo>
                    <a:pt x="168" y="136"/>
                  </a:lnTo>
                  <a:lnTo>
                    <a:pt x="168" y="139"/>
                  </a:lnTo>
                  <a:lnTo>
                    <a:pt x="167" y="143"/>
                  </a:lnTo>
                  <a:lnTo>
                    <a:pt x="167" y="147"/>
                  </a:lnTo>
                  <a:lnTo>
                    <a:pt x="166" y="150"/>
                  </a:lnTo>
                  <a:lnTo>
                    <a:pt x="164" y="151"/>
                  </a:lnTo>
                  <a:lnTo>
                    <a:pt x="163" y="153"/>
                  </a:lnTo>
                  <a:lnTo>
                    <a:pt x="160" y="155"/>
                  </a:lnTo>
                  <a:lnTo>
                    <a:pt x="161" y="159"/>
                  </a:lnTo>
                  <a:lnTo>
                    <a:pt x="163" y="162"/>
                  </a:lnTo>
                  <a:lnTo>
                    <a:pt x="165" y="166"/>
                  </a:lnTo>
                  <a:lnTo>
                    <a:pt x="166" y="169"/>
                  </a:lnTo>
                  <a:lnTo>
                    <a:pt x="165" y="173"/>
                  </a:lnTo>
                  <a:lnTo>
                    <a:pt x="165" y="176"/>
                  </a:lnTo>
                  <a:lnTo>
                    <a:pt x="164" y="180"/>
                  </a:lnTo>
                  <a:lnTo>
                    <a:pt x="163" y="183"/>
                  </a:lnTo>
                  <a:lnTo>
                    <a:pt x="161" y="185"/>
                  </a:lnTo>
                  <a:lnTo>
                    <a:pt x="160" y="189"/>
                  </a:lnTo>
                  <a:lnTo>
                    <a:pt x="158" y="192"/>
                  </a:lnTo>
                  <a:lnTo>
                    <a:pt x="157" y="195"/>
                  </a:lnTo>
                  <a:lnTo>
                    <a:pt x="156" y="200"/>
                  </a:lnTo>
                  <a:lnTo>
                    <a:pt x="154" y="205"/>
                  </a:lnTo>
                  <a:lnTo>
                    <a:pt x="152" y="211"/>
                  </a:lnTo>
                  <a:lnTo>
                    <a:pt x="151" y="216"/>
                  </a:lnTo>
                  <a:lnTo>
                    <a:pt x="149" y="219"/>
                  </a:lnTo>
                  <a:lnTo>
                    <a:pt x="148" y="222"/>
                  </a:lnTo>
                  <a:lnTo>
                    <a:pt x="145" y="226"/>
                  </a:lnTo>
                  <a:lnTo>
                    <a:pt x="143" y="229"/>
                  </a:lnTo>
                  <a:lnTo>
                    <a:pt x="131" y="235"/>
                  </a:lnTo>
                  <a:lnTo>
                    <a:pt x="114" y="237"/>
                  </a:lnTo>
                  <a:lnTo>
                    <a:pt x="95" y="237"/>
                  </a:lnTo>
                  <a:lnTo>
                    <a:pt x="74" y="236"/>
                  </a:lnTo>
                  <a:lnTo>
                    <a:pt x="53" y="233"/>
                  </a:lnTo>
                  <a:lnTo>
                    <a:pt x="33" y="227"/>
                  </a:lnTo>
                  <a:lnTo>
                    <a:pt x="17" y="220"/>
                  </a:lnTo>
                  <a:lnTo>
                    <a:pt x="7" y="212"/>
                  </a:lnTo>
                  <a:lnTo>
                    <a:pt x="6" y="200"/>
                  </a:lnTo>
                  <a:lnTo>
                    <a:pt x="6" y="190"/>
                  </a:lnTo>
                  <a:lnTo>
                    <a:pt x="6" y="180"/>
                  </a:lnTo>
                  <a:lnTo>
                    <a:pt x="7" y="168"/>
                  </a:lnTo>
                  <a:lnTo>
                    <a:pt x="6" y="166"/>
                  </a:lnTo>
                  <a:lnTo>
                    <a:pt x="5" y="165"/>
                  </a:lnTo>
                  <a:lnTo>
                    <a:pt x="2" y="162"/>
                  </a:lnTo>
                  <a:lnTo>
                    <a:pt x="1" y="161"/>
                  </a:lnTo>
                  <a:lnTo>
                    <a:pt x="1" y="157"/>
                  </a:lnTo>
                  <a:lnTo>
                    <a:pt x="1" y="153"/>
                  </a:lnTo>
                  <a:lnTo>
                    <a:pt x="1" y="150"/>
                  </a:lnTo>
                  <a:lnTo>
                    <a:pt x="1" y="146"/>
                  </a:lnTo>
                  <a:lnTo>
                    <a:pt x="5" y="144"/>
                  </a:lnTo>
                  <a:lnTo>
                    <a:pt x="7" y="142"/>
                  </a:lnTo>
                  <a:lnTo>
                    <a:pt x="10" y="139"/>
                  </a:lnTo>
                  <a:lnTo>
                    <a:pt x="13" y="137"/>
                  </a:lnTo>
                  <a:lnTo>
                    <a:pt x="9" y="137"/>
                  </a:lnTo>
                  <a:lnTo>
                    <a:pt x="7" y="136"/>
                  </a:lnTo>
                  <a:lnTo>
                    <a:pt x="4" y="136"/>
                  </a:lnTo>
                  <a:lnTo>
                    <a:pt x="0" y="136"/>
                  </a:lnTo>
                  <a:lnTo>
                    <a:pt x="1" y="130"/>
                  </a:lnTo>
                  <a:lnTo>
                    <a:pt x="2" y="123"/>
                  </a:lnTo>
                  <a:lnTo>
                    <a:pt x="2" y="117"/>
                  </a:lnTo>
                  <a:lnTo>
                    <a:pt x="4" y="110"/>
                  </a:lnTo>
                  <a:lnTo>
                    <a:pt x="6" y="110"/>
                  </a:lnTo>
                  <a:lnTo>
                    <a:pt x="9" y="109"/>
                  </a:lnTo>
                  <a:lnTo>
                    <a:pt x="12" y="109"/>
                  </a:lnTo>
                  <a:lnTo>
                    <a:pt x="14" y="108"/>
                  </a:lnTo>
                  <a:lnTo>
                    <a:pt x="12" y="105"/>
                  </a:lnTo>
                  <a:lnTo>
                    <a:pt x="10" y="101"/>
                  </a:lnTo>
                  <a:lnTo>
                    <a:pt x="8" y="98"/>
                  </a:lnTo>
                  <a:lnTo>
                    <a:pt x="6" y="93"/>
                  </a:lnTo>
                  <a:lnTo>
                    <a:pt x="6" y="91"/>
                  </a:lnTo>
                  <a:lnTo>
                    <a:pt x="6" y="87"/>
                  </a:lnTo>
                  <a:lnTo>
                    <a:pt x="6" y="84"/>
                  </a:lnTo>
                  <a:lnTo>
                    <a:pt x="6" y="80"/>
                  </a:lnTo>
                  <a:lnTo>
                    <a:pt x="9" y="78"/>
                  </a:lnTo>
                  <a:lnTo>
                    <a:pt x="13" y="76"/>
                  </a:lnTo>
                  <a:lnTo>
                    <a:pt x="15" y="74"/>
                  </a:lnTo>
                  <a:lnTo>
                    <a:pt x="19" y="72"/>
                  </a:lnTo>
                  <a:lnTo>
                    <a:pt x="19" y="69"/>
                  </a:lnTo>
                  <a:lnTo>
                    <a:pt x="19" y="66"/>
                  </a:lnTo>
                  <a:lnTo>
                    <a:pt x="19" y="63"/>
                  </a:lnTo>
                  <a:lnTo>
                    <a:pt x="19" y="60"/>
                  </a:lnTo>
                  <a:lnTo>
                    <a:pt x="16" y="57"/>
                  </a:lnTo>
                  <a:lnTo>
                    <a:pt x="15" y="55"/>
                  </a:lnTo>
                  <a:lnTo>
                    <a:pt x="13" y="53"/>
                  </a:lnTo>
                  <a:lnTo>
                    <a:pt x="10" y="51"/>
                  </a:lnTo>
                  <a:lnTo>
                    <a:pt x="12" y="44"/>
                  </a:lnTo>
                  <a:lnTo>
                    <a:pt x="13" y="37"/>
                  </a:lnTo>
                  <a:lnTo>
                    <a:pt x="13" y="30"/>
                  </a:lnTo>
                  <a:lnTo>
                    <a:pt x="14" y="23"/>
                  </a:lnTo>
                  <a:lnTo>
                    <a:pt x="13" y="17"/>
                  </a:lnTo>
                  <a:lnTo>
                    <a:pt x="13" y="11"/>
                  </a:lnTo>
                  <a:lnTo>
                    <a:pt x="12" y="6"/>
                  </a:lnTo>
                  <a:lnTo>
                    <a:pt x="10" y="0"/>
                  </a:lnTo>
                  <a:close/>
                </a:path>
              </a:pathLst>
            </a:custGeom>
            <a:solidFill>
              <a:srgbClr val="82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65" name="Freeform 321"/>
            <p:cNvSpPr>
              <a:spLocks noChangeAspect="1"/>
            </p:cNvSpPr>
            <p:nvPr/>
          </p:nvSpPr>
          <p:spPr bwMode="auto">
            <a:xfrm>
              <a:off x="3588" y="2715"/>
              <a:ext cx="84" cy="117"/>
            </a:xfrm>
            <a:custGeom>
              <a:avLst/>
              <a:gdLst>
                <a:gd name="T0" fmla="*/ 7 w 167"/>
                <a:gd name="T1" fmla="*/ 1 h 234"/>
                <a:gd name="T2" fmla="*/ 14 w 167"/>
                <a:gd name="T3" fmla="*/ 2 h 234"/>
                <a:gd name="T4" fmla="*/ 21 w 167"/>
                <a:gd name="T5" fmla="*/ 3 h 234"/>
                <a:gd name="T6" fmla="*/ 21 w 167"/>
                <a:gd name="T7" fmla="*/ 4 h 234"/>
                <a:gd name="T8" fmla="*/ 20 w 167"/>
                <a:gd name="T9" fmla="*/ 7 h 234"/>
                <a:gd name="T10" fmla="*/ 19 w 167"/>
                <a:gd name="T11" fmla="*/ 9 h 234"/>
                <a:gd name="T12" fmla="*/ 19 w 167"/>
                <a:gd name="T13" fmla="*/ 10 h 234"/>
                <a:gd name="T14" fmla="*/ 19 w 167"/>
                <a:gd name="T15" fmla="*/ 11 h 234"/>
                <a:gd name="T16" fmla="*/ 19 w 167"/>
                <a:gd name="T17" fmla="*/ 11 h 234"/>
                <a:gd name="T18" fmla="*/ 19 w 167"/>
                <a:gd name="T19" fmla="*/ 12 h 234"/>
                <a:gd name="T20" fmla="*/ 19 w 167"/>
                <a:gd name="T21" fmla="*/ 14 h 234"/>
                <a:gd name="T22" fmla="*/ 18 w 167"/>
                <a:gd name="T23" fmla="*/ 14 h 234"/>
                <a:gd name="T24" fmla="*/ 18 w 167"/>
                <a:gd name="T25" fmla="*/ 15 h 234"/>
                <a:gd name="T26" fmla="*/ 19 w 167"/>
                <a:gd name="T27" fmla="*/ 17 h 234"/>
                <a:gd name="T28" fmla="*/ 18 w 167"/>
                <a:gd name="T29" fmla="*/ 18 h 234"/>
                <a:gd name="T30" fmla="*/ 18 w 167"/>
                <a:gd name="T31" fmla="*/ 19 h 234"/>
                <a:gd name="T32" fmla="*/ 18 w 167"/>
                <a:gd name="T33" fmla="*/ 20 h 234"/>
                <a:gd name="T34" fmla="*/ 18 w 167"/>
                <a:gd name="T35" fmla="*/ 22 h 234"/>
                <a:gd name="T36" fmla="*/ 18 w 167"/>
                <a:gd name="T37" fmla="*/ 23 h 234"/>
                <a:gd name="T38" fmla="*/ 17 w 167"/>
                <a:gd name="T39" fmla="*/ 24 h 234"/>
                <a:gd name="T40" fmla="*/ 17 w 167"/>
                <a:gd name="T41" fmla="*/ 26 h 234"/>
                <a:gd name="T42" fmla="*/ 17 w 167"/>
                <a:gd name="T43" fmla="*/ 27 h 234"/>
                <a:gd name="T44" fmla="*/ 16 w 167"/>
                <a:gd name="T45" fmla="*/ 29 h 234"/>
                <a:gd name="T46" fmla="*/ 10 w 167"/>
                <a:gd name="T47" fmla="*/ 30 h 234"/>
                <a:gd name="T48" fmla="*/ 4 w 167"/>
                <a:gd name="T49" fmla="*/ 29 h 234"/>
                <a:gd name="T50" fmla="*/ 1 w 167"/>
                <a:gd name="T51" fmla="*/ 25 h 234"/>
                <a:gd name="T52" fmla="*/ 1 w 167"/>
                <a:gd name="T53" fmla="*/ 21 h 234"/>
                <a:gd name="T54" fmla="*/ 1 w 167"/>
                <a:gd name="T55" fmla="*/ 21 h 234"/>
                <a:gd name="T56" fmla="*/ 0 w 167"/>
                <a:gd name="T57" fmla="*/ 19 h 234"/>
                <a:gd name="T58" fmla="*/ 1 w 167"/>
                <a:gd name="T59" fmla="*/ 18 h 234"/>
                <a:gd name="T60" fmla="*/ 2 w 167"/>
                <a:gd name="T61" fmla="*/ 17 h 234"/>
                <a:gd name="T62" fmla="*/ 1 w 167"/>
                <a:gd name="T63" fmla="*/ 17 h 234"/>
                <a:gd name="T64" fmla="*/ 1 w 167"/>
                <a:gd name="T65" fmla="*/ 16 h 234"/>
                <a:gd name="T66" fmla="*/ 1 w 167"/>
                <a:gd name="T67" fmla="*/ 14 h 234"/>
                <a:gd name="T68" fmla="*/ 2 w 167"/>
                <a:gd name="T69" fmla="*/ 14 h 234"/>
                <a:gd name="T70" fmla="*/ 1 w 167"/>
                <a:gd name="T71" fmla="*/ 12 h 234"/>
                <a:gd name="T72" fmla="*/ 1 w 167"/>
                <a:gd name="T73" fmla="*/ 11 h 234"/>
                <a:gd name="T74" fmla="*/ 1 w 167"/>
                <a:gd name="T75" fmla="*/ 10 h 234"/>
                <a:gd name="T76" fmla="*/ 2 w 167"/>
                <a:gd name="T77" fmla="*/ 9 h 234"/>
                <a:gd name="T78" fmla="*/ 3 w 167"/>
                <a:gd name="T79" fmla="*/ 8 h 234"/>
                <a:gd name="T80" fmla="*/ 2 w 167"/>
                <a:gd name="T81" fmla="*/ 7 h 234"/>
                <a:gd name="T82" fmla="*/ 2 w 167"/>
                <a:gd name="T83" fmla="*/ 6 h 234"/>
                <a:gd name="T84" fmla="*/ 2 w 167"/>
                <a:gd name="T85" fmla="*/ 3 h 234"/>
                <a:gd name="T86" fmla="*/ 2 w 167"/>
                <a:gd name="T87" fmla="*/ 1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7" h="234">
                  <a:moveTo>
                    <a:pt x="10" y="0"/>
                  </a:moveTo>
                  <a:lnTo>
                    <a:pt x="30" y="3"/>
                  </a:lnTo>
                  <a:lnTo>
                    <a:pt x="49" y="5"/>
                  </a:lnTo>
                  <a:lnTo>
                    <a:pt x="69" y="7"/>
                  </a:lnTo>
                  <a:lnTo>
                    <a:pt x="88" y="10"/>
                  </a:lnTo>
                  <a:lnTo>
                    <a:pt x="108" y="13"/>
                  </a:lnTo>
                  <a:lnTo>
                    <a:pt x="127" y="15"/>
                  </a:lnTo>
                  <a:lnTo>
                    <a:pt x="147" y="18"/>
                  </a:lnTo>
                  <a:lnTo>
                    <a:pt x="167" y="20"/>
                  </a:lnTo>
                  <a:lnTo>
                    <a:pt x="165" y="23"/>
                  </a:lnTo>
                  <a:lnTo>
                    <a:pt x="163" y="27"/>
                  </a:lnTo>
                  <a:lnTo>
                    <a:pt x="162" y="31"/>
                  </a:lnTo>
                  <a:lnTo>
                    <a:pt x="160" y="35"/>
                  </a:lnTo>
                  <a:lnTo>
                    <a:pt x="159" y="43"/>
                  </a:lnTo>
                  <a:lnTo>
                    <a:pt x="157" y="51"/>
                  </a:lnTo>
                  <a:lnTo>
                    <a:pt x="155" y="59"/>
                  </a:lnTo>
                  <a:lnTo>
                    <a:pt x="154" y="67"/>
                  </a:lnTo>
                  <a:lnTo>
                    <a:pt x="152" y="68"/>
                  </a:lnTo>
                  <a:lnTo>
                    <a:pt x="151" y="69"/>
                  </a:lnTo>
                  <a:lnTo>
                    <a:pt x="148" y="72"/>
                  </a:lnTo>
                  <a:lnTo>
                    <a:pt x="146" y="73"/>
                  </a:lnTo>
                  <a:lnTo>
                    <a:pt x="145" y="76"/>
                  </a:lnTo>
                  <a:lnTo>
                    <a:pt x="145" y="80"/>
                  </a:lnTo>
                  <a:lnTo>
                    <a:pt x="145" y="83"/>
                  </a:lnTo>
                  <a:lnTo>
                    <a:pt x="144" y="87"/>
                  </a:lnTo>
                  <a:lnTo>
                    <a:pt x="146" y="88"/>
                  </a:lnTo>
                  <a:lnTo>
                    <a:pt x="148" y="88"/>
                  </a:lnTo>
                  <a:lnTo>
                    <a:pt x="151" y="88"/>
                  </a:lnTo>
                  <a:lnTo>
                    <a:pt x="153" y="88"/>
                  </a:lnTo>
                  <a:lnTo>
                    <a:pt x="152" y="94"/>
                  </a:lnTo>
                  <a:lnTo>
                    <a:pt x="151" y="99"/>
                  </a:lnTo>
                  <a:lnTo>
                    <a:pt x="149" y="104"/>
                  </a:lnTo>
                  <a:lnTo>
                    <a:pt x="148" y="110"/>
                  </a:lnTo>
                  <a:lnTo>
                    <a:pt x="147" y="111"/>
                  </a:lnTo>
                  <a:lnTo>
                    <a:pt x="145" y="111"/>
                  </a:lnTo>
                  <a:lnTo>
                    <a:pt x="144" y="112"/>
                  </a:lnTo>
                  <a:lnTo>
                    <a:pt x="141" y="113"/>
                  </a:lnTo>
                  <a:lnTo>
                    <a:pt x="142" y="117"/>
                  </a:lnTo>
                  <a:lnTo>
                    <a:pt x="144" y="120"/>
                  </a:lnTo>
                  <a:lnTo>
                    <a:pt x="145" y="124"/>
                  </a:lnTo>
                  <a:lnTo>
                    <a:pt x="146" y="127"/>
                  </a:lnTo>
                  <a:lnTo>
                    <a:pt x="145" y="132"/>
                  </a:lnTo>
                  <a:lnTo>
                    <a:pt x="145" y="135"/>
                  </a:lnTo>
                  <a:lnTo>
                    <a:pt x="145" y="140"/>
                  </a:lnTo>
                  <a:lnTo>
                    <a:pt x="144" y="143"/>
                  </a:lnTo>
                  <a:lnTo>
                    <a:pt x="142" y="145"/>
                  </a:lnTo>
                  <a:lnTo>
                    <a:pt x="141" y="148"/>
                  </a:lnTo>
                  <a:lnTo>
                    <a:pt x="139" y="150"/>
                  </a:lnTo>
                  <a:lnTo>
                    <a:pt x="138" y="152"/>
                  </a:lnTo>
                  <a:lnTo>
                    <a:pt x="139" y="155"/>
                  </a:lnTo>
                  <a:lnTo>
                    <a:pt x="140" y="158"/>
                  </a:lnTo>
                  <a:lnTo>
                    <a:pt x="141" y="162"/>
                  </a:lnTo>
                  <a:lnTo>
                    <a:pt x="142" y="165"/>
                  </a:lnTo>
                  <a:lnTo>
                    <a:pt x="141" y="169"/>
                  </a:lnTo>
                  <a:lnTo>
                    <a:pt x="141" y="172"/>
                  </a:lnTo>
                  <a:lnTo>
                    <a:pt x="140" y="175"/>
                  </a:lnTo>
                  <a:lnTo>
                    <a:pt x="139" y="179"/>
                  </a:lnTo>
                  <a:lnTo>
                    <a:pt x="138" y="182"/>
                  </a:lnTo>
                  <a:lnTo>
                    <a:pt x="137" y="185"/>
                  </a:lnTo>
                  <a:lnTo>
                    <a:pt x="136" y="188"/>
                  </a:lnTo>
                  <a:lnTo>
                    <a:pt x="134" y="190"/>
                  </a:lnTo>
                  <a:lnTo>
                    <a:pt x="133" y="196"/>
                  </a:lnTo>
                  <a:lnTo>
                    <a:pt x="132" y="202"/>
                  </a:lnTo>
                  <a:lnTo>
                    <a:pt x="131" y="207"/>
                  </a:lnTo>
                  <a:lnTo>
                    <a:pt x="130" y="212"/>
                  </a:lnTo>
                  <a:lnTo>
                    <a:pt x="129" y="216"/>
                  </a:lnTo>
                  <a:lnTo>
                    <a:pt x="126" y="218"/>
                  </a:lnTo>
                  <a:lnTo>
                    <a:pt x="125" y="222"/>
                  </a:lnTo>
                  <a:lnTo>
                    <a:pt x="123" y="225"/>
                  </a:lnTo>
                  <a:lnTo>
                    <a:pt x="112" y="231"/>
                  </a:lnTo>
                  <a:lnTo>
                    <a:pt x="98" y="234"/>
                  </a:lnTo>
                  <a:lnTo>
                    <a:pt x="80" y="234"/>
                  </a:lnTo>
                  <a:lnTo>
                    <a:pt x="62" y="233"/>
                  </a:lnTo>
                  <a:lnTo>
                    <a:pt x="42" y="230"/>
                  </a:lnTo>
                  <a:lnTo>
                    <a:pt x="26" y="225"/>
                  </a:lnTo>
                  <a:lnTo>
                    <a:pt x="12" y="218"/>
                  </a:lnTo>
                  <a:lnTo>
                    <a:pt x="3" y="210"/>
                  </a:lnTo>
                  <a:lnTo>
                    <a:pt x="3" y="200"/>
                  </a:lnTo>
                  <a:lnTo>
                    <a:pt x="3" y="188"/>
                  </a:lnTo>
                  <a:lnTo>
                    <a:pt x="3" y="178"/>
                  </a:lnTo>
                  <a:lnTo>
                    <a:pt x="4" y="167"/>
                  </a:lnTo>
                  <a:lnTo>
                    <a:pt x="3" y="165"/>
                  </a:lnTo>
                  <a:lnTo>
                    <a:pt x="2" y="163"/>
                  </a:lnTo>
                  <a:lnTo>
                    <a:pt x="1" y="162"/>
                  </a:lnTo>
                  <a:lnTo>
                    <a:pt x="0" y="159"/>
                  </a:lnTo>
                  <a:lnTo>
                    <a:pt x="0" y="156"/>
                  </a:lnTo>
                  <a:lnTo>
                    <a:pt x="0" y="152"/>
                  </a:lnTo>
                  <a:lnTo>
                    <a:pt x="0" y="149"/>
                  </a:lnTo>
                  <a:lnTo>
                    <a:pt x="1" y="144"/>
                  </a:lnTo>
                  <a:lnTo>
                    <a:pt x="3" y="142"/>
                  </a:lnTo>
                  <a:lnTo>
                    <a:pt x="5" y="140"/>
                  </a:lnTo>
                  <a:lnTo>
                    <a:pt x="8" y="139"/>
                  </a:lnTo>
                  <a:lnTo>
                    <a:pt x="10" y="136"/>
                  </a:lnTo>
                  <a:lnTo>
                    <a:pt x="8" y="136"/>
                  </a:lnTo>
                  <a:lnTo>
                    <a:pt x="5" y="135"/>
                  </a:lnTo>
                  <a:lnTo>
                    <a:pt x="2" y="135"/>
                  </a:lnTo>
                  <a:lnTo>
                    <a:pt x="0" y="135"/>
                  </a:lnTo>
                  <a:lnTo>
                    <a:pt x="0" y="128"/>
                  </a:lnTo>
                  <a:lnTo>
                    <a:pt x="1" y="122"/>
                  </a:lnTo>
                  <a:lnTo>
                    <a:pt x="1" y="116"/>
                  </a:lnTo>
                  <a:lnTo>
                    <a:pt x="2" y="110"/>
                  </a:lnTo>
                  <a:lnTo>
                    <a:pt x="4" y="109"/>
                  </a:lnTo>
                  <a:lnTo>
                    <a:pt x="7" y="109"/>
                  </a:lnTo>
                  <a:lnTo>
                    <a:pt x="9" y="107"/>
                  </a:lnTo>
                  <a:lnTo>
                    <a:pt x="11" y="107"/>
                  </a:lnTo>
                  <a:lnTo>
                    <a:pt x="10" y="104"/>
                  </a:lnTo>
                  <a:lnTo>
                    <a:pt x="9" y="99"/>
                  </a:lnTo>
                  <a:lnTo>
                    <a:pt x="7" y="96"/>
                  </a:lnTo>
                  <a:lnTo>
                    <a:pt x="5" y="92"/>
                  </a:lnTo>
                  <a:lnTo>
                    <a:pt x="5" y="90"/>
                  </a:lnTo>
                  <a:lnTo>
                    <a:pt x="5" y="87"/>
                  </a:lnTo>
                  <a:lnTo>
                    <a:pt x="5" y="83"/>
                  </a:lnTo>
                  <a:lnTo>
                    <a:pt x="5" y="80"/>
                  </a:lnTo>
                  <a:lnTo>
                    <a:pt x="8" y="77"/>
                  </a:lnTo>
                  <a:lnTo>
                    <a:pt x="11" y="75"/>
                  </a:lnTo>
                  <a:lnTo>
                    <a:pt x="13" y="73"/>
                  </a:lnTo>
                  <a:lnTo>
                    <a:pt x="16" y="71"/>
                  </a:lnTo>
                  <a:lnTo>
                    <a:pt x="16" y="68"/>
                  </a:lnTo>
                  <a:lnTo>
                    <a:pt x="17" y="65"/>
                  </a:lnTo>
                  <a:lnTo>
                    <a:pt x="17" y="63"/>
                  </a:lnTo>
                  <a:lnTo>
                    <a:pt x="17" y="59"/>
                  </a:lnTo>
                  <a:lnTo>
                    <a:pt x="15" y="57"/>
                  </a:lnTo>
                  <a:lnTo>
                    <a:pt x="13" y="54"/>
                  </a:lnTo>
                  <a:lnTo>
                    <a:pt x="11" y="52"/>
                  </a:lnTo>
                  <a:lnTo>
                    <a:pt x="9" y="50"/>
                  </a:lnTo>
                  <a:lnTo>
                    <a:pt x="10" y="43"/>
                  </a:lnTo>
                  <a:lnTo>
                    <a:pt x="11" y="36"/>
                  </a:lnTo>
                  <a:lnTo>
                    <a:pt x="11" y="29"/>
                  </a:lnTo>
                  <a:lnTo>
                    <a:pt x="12" y="22"/>
                  </a:lnTo>
                  <a:lnTo>
                    <a:pt x="12" y="16"/>
                  </a:lnTo>
                  <a:lnTo>
                    <a:pt x="11" y="11"/>
                  </a:lnTo>
                  <a:lnTo>
                    <a:pt x="11" y="6"/>
                  </a:lnTo>
                  <a:lnTo>
                    <a:pt x="10" y="0"/>
                  </a:lnTo>
                  <a:close/>
                </a:path>
              </a:pathLst>
            </a:custGeom>
            <a:solidFill>
              <a:srgbClr val="8989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66" name="Freeform 322"/>
            <p:cNvSpPr>
              <a:spLocks noChangeAspect="1"/>
            </p:cNvSpPr>
            <p:nvPr/>
          </p:nvSpPr>
          <p:spPr bwMode="auto">
            <a:xfrm>
              <a:off x="3593" y="2716"/>
              <a:ext cx="72" cy="116"/>
            </a:xfrm>
            <a:custGeom>
              <a:avLst/>
              <a:gdLst>
                <a:gd name="T0" fmla="*/ 6 w 144"/>
                <a:gd name="T1" fmla="*/ 1 h 231"/>
                <a:gd name="T2" fmla="*/ 12 w 144"/>
                <a:gd name="T3" fmla="*/ 2 h 231"/>
                <a:gd name="T4" fmla="*/ 18 w 144"/>
                <a:gd name="T5" fmla="*/ 3 h 231"/>
                <a:gd name="T6" fmla="*/ 18 w 144"/>
                <a:gd name="T7" fmla="*/ 4 h 231"/>
                <a:gd name="T8" fmla="*/ 17 w 144"/>
                <a:gd name="T9" fmla="*/ 6 h 231"/>
                <a:gd name="T10" fmla="*/ 17 w 144"/>
                <a:gd name="T11" fmla="*/ 8 h 231"/>
                <a:gd name="T12" fmla="*/ 16 w 144"/>
                <a:gd name="T13" fmla="*/ 9 h 231"/>
                <a:gd name="T14" fmla="*/ 16 w 144"/>
                <a:gd name="T15" fmla="*/ 10 h 231"/>
                <a:gd name="T16" fmla="*/ 16 w 144"/>
                <a:gd name="T17" fmla="*/ 11 h 231"/>
                <a:gd name="T18" fmla="*/ 17 w 144"/>
                <a:gd name="T19" fmla="*/ 12 h 231"/>
                <a:gd name="T20" fmla="*/ 16 w 144"/>
                <a:gd name="T21" fmla="*/ 14 h 231"/>
                <a:gd name="T22" fmla="*/ 16 w 144"/>
                <a:gd name="T23" fmla="*/ 14 h 231"/>
                <a:gd name="T24" fmla="*/ 16 w 144"/>
                <a:gd name="T25" fmla="*/ 15 h 231"/>
                <a:gd name="T26" fmla="*/ 16 w 144"/>
                <a:gd name="T27" fmla="*/ 16 h 231"/>
                <a:gd name="T28" fmla="*/ 16 w 144"/>
                <a:gd name="T29" fmla="*/ 18 h 231"/>
                <a:gd name="T30" fmla="*/ 15 w 144"/>
                <a:gd name="T31" fmla="*/ 19 h 231"/>
                <a:gd name="T32" fmla="*/ 15 w 144"/>
                <a:gd name="T33" fmla="*/ 20 h 231"/>
                <a:gd name="T34" fmla="*/ 16 w 144"/>
                <a:gd name="T35" fmla="*/ 21 h 231"/>
                <a:gd name="T36" fmla="*/ 15 w 144"/>
                <a:gd name="T37" fmla="*/ 22 h 231"/>
                <a:gd name="T38" fmla="*/ 15 w 144"/>
                <a:gd name="T39" fmla="*/ 23 h 231"/>
                <a:gd name="T40" fmla="*/ 15 w 144"/>
                <a:gd name="T41" fmla="*/ 25 h 231"/>
                <a:gd name="T42" fmla="*/ 14 w 144"/>
                <a:gd name="T43" fmla="*/ 27 h 231"/>
                <a:gd name="T44" fmla="*/ 13 w 144"/>
                <a:gd name="T45" fmla="*/ 28 h 231"/>
                <a:gd name="T46" fmla="*/ 9 w 144"/>
                <a:gd name="T47" fmla="*/ 29 h 231"/>
                <a:gd name="T48" fmla="*/ 3 w 144"/>
                <a:gd name="T49" fmla="*/ 28 h 231"/>
                <a:gd name="T50" fmla="*/ 1 w 144"/>
                <a:gd name="T51" fmla="*/ 25 h 231"/>
                <a:gd name="T52" fmla="*/ 1 w 144"/>
                <a:gd name="T53" fmla="*/ 21 h 231"/>
                <a:gd name="T54" fmla="*/ 1 w 144"/>
                <a:gd name="T55" fmla="*/ 20 h 231"/>
                <a:gd name="T56" fmla="*/ 1 w 144"/>
                <a:gd name="T57" fmla="*/ 19 h 231"/>
                <a:gd name="T58" fmla="*/ 1 w 144"/>
                <a:gd name="T59" fmla="*/ 18 h 231"/>
                <a:gd name="T60" fmla="*/ 2 w 144"/>
                <a:gd name="T61" fmla="*/ 17 h 231"/>
                <a:gd name="T62" fmla="*/ 1 w 144"/>
                <a:gd name="T63" fmla="*/ 17 h 231"/>
                <a:gd name="T64" fmla="*/ 1 w 144"/>
                <a:gd name="T65" fmla="*/ 16 h 231"/>
                <a:gd name="T66" fmla="*/ 1 w 144"/>
                <a:gd name="T67" fmla="*/ 14 h 231"/>
                <a:gd name="T68" fmla="*/ 2 w 144"/>
                <a:gd name="T69" fmla="*/ 14 h 231"/>
                <a:gd name="T70" fmla="*/ 1 w 144"/>
                <a:gd name="T71" fmla="*/ 12 h 231"/>
                <a:gd name="T72" fmla="*/ 1 w 144"/>
                <a:gd name="T73" fmla="*/ 11 h 231"/>
                <a:gd name="T74" fmla="*/ 2 w 144"/>
                <a:gd name="T75" fmla="*/ 10 h 231"/>
                <a:gd name="T76" fmla="*/ 2 w 144"/>
                <a:gd name="T77" fmla="*/ 9 h 231"/>
                <a:gd name="T78" fmla="*/ 2 w 144"/>
                <a:gd name="T79" fmla="*/ 8 h 231"/>
                <a:gd name="T80" fmla="*/ 2 w 144"/>
                <a:gd name="T81" fmla="*/ 7 h 231"/>
                <a:gd name="T82" fmla="*/ 2 w 144"/>
                <a:gd name="T83" fmla="*/ 6 h 231"/>
                <a:gd name="T84" fmla="*/ 2 w 144"/>
                <a:gd name="T85" fmla="*/ 3 h 231"/>
                <a:gd name="T86" fmla="*/ 2 w 144"/>
                <a:gd name="T87" fmla="*/ 1 h 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4" h="231">
                  <a:moveTo>
                    <a:pt x="11" y="0"/>
                  </a:moveTo>
                  <a:lnTo>
                    <a:pt x="29" y="2"/>
                  </a:lnTo>
                  <a:lnTo>
                    <a:pt x="45" y="4"/>
                  </a:lnTo>
                  <a:lnTo>
                    <a:pt x="62" y="7"/>
                  </a:lnTo>
                  <a:lnTo>
                    <a:pt x="78" y="8"/>
                  </a:lnTo>
                  <a:lnTo>
                    <a:pt x="94" y="10"/>
                  </a:lnTo>
                  <a:lnTo>
                    <a:pt x="111" y="12"/>
                  </a:lnTo>
                  <a:lnTo>
                    <a:pt x="128" y="15"/>
                  </a:lnTo>
                  <a:lnTo>
                    <a:pt x="144" y="17"/>
                  </a:lnTo>
                  <a:lnTo>
                    <a:pt x="143" y="20"/>
                  </a:lnTo>
                  <a:lnTo>
                    <a:pt x="142" y="24"/>
                  </a:lnTo>
                  <a:lnTo>
                    <a:pt x="139" y="28"/>
                  </a:lnTo>
                  <a:lnTo>
                    <a:pt x="138" y="32"/>
                  </a:lnTo>
                  <a:lnTo>
                    <a:pt x="137" y="40"/>
                  </a:lnTo>
                  <a:lnTo>
                    <a:pt x="136" y="47"/>
                  </a:lnTo>
                  <a:lnTo>
                    <a:pt x="135" y="55"/>
                  </a:lnTo>
                  <a:lnTo>
                    <a:pt x="134" y="63"/>
                  </a:lnTo>
                  <a:lnTo>
                    <a:pt x="131" y="64"/>
                  </a:lnTo>
                  <a:lnTo>
                    <a:pt x="129" y="66"/>
                  </a:lnTo>
                  <a:lnTo>
                    <a:pt x="128" y="68"/>
                  </a:lnTo>
                  <a:lnTo>
                    <a:pt x="126" y="70"/>
                  </a:lnTo>
                  <a:lnTo>
                    <a:pt x="124" y="73"/>
                  </a:lnTo>
                  <a:lnTo>
                    <a:pt x="124" y="77"/>
                  </a:lnTo>
                  <a:lnTo>
                    <a:pt x="124" y="80"/>
                  </a:lnTo>
                  <a:lnTo>
                    <a:pt x="124" y="84"/>
                  </a:lnTo>
                  <a:lnTo>
                    <a:pt x="127" y="84"/>
                  </a:lnTo>
                  <a:lnTo>
                    <a:pt x="128" y="84"/>
                  </a:lnTo>
                  <a:lnTo>
                    <a:pt x="130" y="85"/>
                  </a:lnTo>
                  <a:lnTo>
                    <a:pt x="131" y="85"/>
                  </a:lnTo>
                  <a:lnTo>
                    <a:pt x="130" y="91"/>
                  </a:lnTo>
                  <a:lnTo>
                    <a:pt x="130" y="95"/>
                  </a:lnTo>
                  <a:lnTo>
                    <a:pt x="129" y="101"/>
                  </a:lnTo>
                  <a:lnTo>
                    <a:pt x="128" y="107"/>
                  </a:lnTo>
                  <a:lnTo>
                    <a:pt x="127" y="108"/>
                  </a:lnTo>
                  <a:lnTo>
                    <a:pt x="124" y="108"/>
                  </a:lnTo>
                  <a:lnTo>
                    <a:pt x="123" y="109"/>
                  </a:lnTo>
                  <a:lnTo>
                    <a:pt x="122" y="110"/>
                  </a:lnTo>
                  <a:lnTo>
                    <a:pt x="123" y="114"/>
                  </a:lnTo>
                  <a:lnTo>
                    <a:pt x="123" y="117"/>
                  </a:lnTo>
                  <a:lnTo>
                    <a:pt x="123" y="121"/>
                  </a:lnTo>
                  <a:lnTo>
                    <a:pt x="124" y="124"/>
                  </a:lnTo>
                  <a:lnTo>
                    <a:pt x="124" y="127"/>
                  </a:lnTo>
                  <a:lnTo>
                    <a:pt x="124" y="132"/>
                  </a:lnTo>
                  <a:lnTo>
                    <a:pt x="123" y="136"/>
                  </a:lnTo>
                  <a:lnTo>
                    <a:pt x="123" y="140"/>
                  </a:lnTo>
                  <a:lnTo>
                    <a:pt x="122" y="142"/>
                  </a:lnTo>
                  <a:lnTo>
                    <a:pt x="121" y="144"/>
                  </a:lnTo>
                  <a:lnTo>
                    <a:pt x="119" y="146"/>
                  </a:lnTo>
                  <a:lnTo>
                    <a:pt x="117" y="148"/>
                  </a:lnTo>
                  <a:lnTo>
                    <a:pt x="119" y="152"/>
                  </a:lnTo>
                  <a:lnTo>
                    <a:pt x="120" y="154"/>
                  </a:lnTo>
                  <a:lnTo>
                    <a:pt x="120" y="157"/>
                  </a:lnTo>
                  <a:lnTo>
                    <a:pt x="121" y="161"/>
                  </a:lnTo>
                  <a:lnTo>
                    <a:pt x="121" y="164"/>
                  </a:lnTo>
                  <a:lnTo>
                    <a:pt x="120" y="168"/>
                  </a:lnTo>
                  <a:lnTo>
                    <a:pt x="120" y="171"/>
                  </a:lnTo>
                  <a:lnTo>
                    <a:pt x="119" y="175"/>
                  </a:lnTo>
                  <a:lnTo>
                    <a:pt x="117" y="178"/>
                  </a:lnTo>
                  <a:lnTo>
                    <a:pt x="116" y="180"/>
                  </a:lnTo>
                  <a:lnTo>
                    <a:pt x="115" y="184"/>
                  </a:lnTo>
                  <a:lnTo>
                    <a:pt x="114" y="186"/>
                  </a:lnTo>
                  <a:lnTo>
                    <a:pt x="113" y="192"/>
                  </a:lnTo>
                  <a:lnTo>
                    <a:pt x="113" y="198"/>
                  </a:lnTo>
                  <a:lnTo>
                    <a:pt x="112" y="202"/>
                  </a:lnTo>
                  <a:lnTo>
                    <a:pt x="111" y="208"/>
                  </a:lnTo>
                  <a:lnTo>
                    <a:pt x="109" y="212"/>
                  </a:lnTo>
                  <a:lnTo>
                    <a:pt x="107" y="214"/>
                  </a:lnTo>
                  <a:lnTo>
                    <a:pt x="106" y="217"/>
                  </a:lnTo>
                  <a:lnTo>
                    <a:pt x="104" y="221"/>
                  </a:lnTo>
                  <a:lnTo>
                    <a:pt x="94" y="227"/>
                  </a:lnTo>
                  <a:lnTo>
                    <a:pt x="82" y="230"/>
                  </a:lnTo>
                  <a:lnTo>
                    <a:pt x="67" y="231"/>
                  </a:lnTo>
                  <a:lnTo>
                    <a:pt x="51" y="230"/>
                  </a:lnTo>
                  <a:lnTo>
                    <a:pt x="36" y="228"/>
                  </a:lnTo>
                  <a:lnTo>
                    <a:pt x="21" y="223"/>
                  </a:lnTo>
                  <a:lnTo>
                    <a:pt x="9" y="216"/>
                  </a:lnTo>
                  <a:lnTo>
                    <a:pt x="1" y="208"/>
                  </a:lnTo>
                  <a:lnTo>
                    <a:pt x="1" y="198"/>
                  </a:lnTo>
                  <a:lnTo>
                    <a:pt x="2" y="186"/>
                  </a:lnTo>
                  <a:lnTo>
                    <a:pt x="3" y="176"/>
                  </a:lnTo>
                  <a:lnTo>
                    <a:pt x="5" y="164"/>
                  </a:lnTo>
                  <a:lnTo>
                    <a:pt x="3" y="163"/>
                  </a:lnTo>
                  <a:lnTo>
                    <a:pt x="2" y="162"/>
                  </a:lnTo>
                  <a:lnTo>
                    <a:pt x="1" y="160"/>
                  </a:lnTo>
                  <a:lnTo>
                    <a:pt x="0" y="159"/>
                  </a:lnTo>
                  <a:lnTo>
                    <a:pt x="0" y="154"/>
                  </a:lnTo>
                  <a:lnTo>
                    <a:pt x="1" y="151"/>
                  </a:lnTo>
                  <a:lnTo>
                    <a:pt x="1" y="147"/>
                  </a:lnTo>
                  <a:lnTo>
                    <a:pt x="1" y="144"/>
                  </a:lnTo>
                  <a:lnTo>
                    <a:pt x="3" y="141"/>
                  </a:lnTo>
                  <a:lnTo>
                    <a:pt x="6" y="139"/>
                  </a:lnTo>
                  <a:lnTo>
                    <a:pt x="7" y="137"/>
                  </a:lnTo>
                  <a:lnTo>
                    <a:pt x="9" y="134"/>
                  </a:lnTo>
                  <a:lnTo>
                    <a:pt x="7" y="134"/>
                  </a:lnTo>
                  <a:lnTo>
                    <a:pt x="5" y="134"/>
                  </a:lnTo>
                  <a:lnTo>
                    <a:pt x="2" y="134"/>
                  </a:lnTo>
                  <a:lnTo>
                    <a:pt x="0" y="133"/>
                  </a:lnTo>
                  <a:lnTo>
                    <a:pt x="1" y="127"/>
                  </a:lnTo>
                  <a:lnTo>
                    <a:pt x="2" y="121"/>
                  </a:lnTo>
                  <a:lnTo>
                    <a:pt x="2" y="114"/>
                  </a:lnTo>
                  <a:lnTo>
                    <a:pt x="3" y="108"/>
                  </a:lnTo>
                  <a:lnTo>
                    <a:pt x="6" y="108"/>
                  </a:lnTo>
                  <a:lnTo>
                    <a:pt x="7" y="107"/>
                  </a:lnTo>
                  <a:lnTo>
                    <a:pt x="9" y="107"/>
                  </a:lnTo>
                  <a:lnTo>
                    <a:pt x="11" y="106"/>
                  </a:lnTo>
                  <a:lnTo>
                    <a:pt x="10" y="102"/>
                  </a:lnTo>
                  <a:lnTo>
                    <a:pt x="9" y="99"/>
                  </a:lnTo>
                  <a:lnTo>
                    <a:pt x="7" y="95"/>
                  </a:lnTo>
                  <a:lnTo>
                    <a:pt x="6" y="92"/>
                  </a:lnTo>
                  <a:lnTo>
                    <a:pt x="6" y="89"/>
                  </a:lnTo>
                  <a:lnTo>
                    <a:pt x="6" y="86"/>
                  </a:lnTo>
                  <a:lnTo>
                    <a:pt x="6" y="83"/>
                  </a:lnTo>
                  <a:lnTo>
                    <a:pt x="7" y="79"/>
                  </a:lnTo>
                  <a:lnTo>
                    <a:pt x="9" y="77"/>
                  </a:lnTo>
                  <a:lnTo>
                    <a:pt x="11" y="74"/>
                  </a:lnTo>
                  <a:lnTo>
                    <a:pt x="13" y="72"/>
                  </a:lnTo>
                  <a:lnTo>
                    <a:pt x="15" y="70"/>
                  </a:lnTo>
                  <a:lnTo>
                    <a:pt x="16" y="68"/>
                  </a:lnTo>
                  <a:lnTo>
                    <a:pt x="16" y="64"/>
                  </a:lnTo>
                  <a:lnTo>
                    <a:pt x="16" y="62"/>
                  </a:lnTo>
                  <a:lnTo>
                    <a:pt x="16" y="58"/>
                  </a:lnTo>
                  <a:lnTo>
                    <a:pt x="15" y="56"/>
                  </a:lnTo>
                  <a:lnTo>
                    <a:pt x="14" y="54"/>
                  </a:lnTo>
                  <a:lnTo>
                    <a:pt x="11" y="53"/>
                  </a:lnTo>
                  <a:lnTo>
                    <a:pt x="10" y="50"/>
                  </a:lnTo>
                  <a:lnTo>
                    <a:pt x="11" y="43"/>
                  </a:lnTo>
                  <a:lnTo>
                    <a:pt x="13" y="35"/>
                  </a:lnTo>
                  <a:lnTo>
                    <a:pt x="13" y="28"/>
                  </a:lnTo>
                  <a:lnTo>
                    <a:pt x="14" y="20"/>
                  </a:lnTo>
                  <a:lnTo>
                    <a:pt x="13" y="16"/>
                  </a:lnTo>
                  <a:lnTo>
                    <a:pt x="13" y="11"/>
                  </a:lnTo>
                  <a:lnTo>
                    <a:pt x="13" y="5"/>
                  </a:lnTo>
                  <a:lnTo>
                    <a:pt x="11" y="0"/>
                  </a:lnTo>
                  <a:close/>
                </a:path>
              </a:pathLst>
            </a:custGeom>
            <a:solidFill>
              <a:srgbClr val="939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67" name="Freeform 323"/>
            <p:cNvSpPr>
              <a:spLocks noChangeAspect="1"/>
            </p:cNvSpPr>
            <p:nvPr/>
          </p:nvSpPr>
          <p:spPr bwMode="auto">
            <a:xfrm>
              <a:off x="3598" y="2718"/>
              <a:ext cx="62" cy="114"/>
            </a:xfrm>
            <a:custGeom>
              <a:avLst/>
              <a:gdLst>
                <a:gd name="T0" fmla="*/ 6 w 123"/>
                <a:gd name="T1" fmla="*/ 1 h 228"/>
                <a:gd name="T2" fmla="*/ 11 w 123"/>
                <a:gd name="T3" fmla="*/ 1 h 228"/>
                <a:gd name="T4" fmla="*/ 16 w 123"/>
                <a:gd name="T5" fmla="*/ 2 h 228"/>
                <a:gd name="T6" fmla="*/ 15 w 123"/>
                <a:gd name="T7" fmla="*/ 4 h 228"/>
                <a:gd name="T8" fmla="*/ 15 w 123"/>
                <a:gd name="T9" fmla="*/ 6 h 228"/>
                <a:gd name="T10" fmla="*/ 14 w 123"/>
                <a:gd name="T11" fmla="*/ 8 h 228"/>
                <a:gd name="T12" fmla="*/ 14 w 123"/>
                <a:gd name="T13" fmla="*/ 9 h 228"/>
                <a:gd name="T14" fmla="*/ 14 w 123"/>
                <a:gd name="T15" fmla="*/ 10 h 228"/>
                <a:gd name="T16" fmla="*/ 14 w 123"/>
                <a:gd name="T17" fmla="*/ 11 h 228"/>
                <a:gd name="T18" fmla="*/ 14 w 123"/>
                <a:gd name="T19" fmla="*/ 11 h 228"/>
                <a:gd name="T20" fmla="*/ 14 w 123"/>
                <a:gd name="T21" fmla="*/ 13 h 228"/>
                <a:gd name="T22" fmla="*/ 13 w 123"/>
                <a:gd name="T23" fmla="*/ 14 h 228"/>
                <a:gd name="T24" fmla="*/ 13 w 123"/>
                <a:gd name="T25" fmla="*/ 15 h 228"/>
                <a:gd name="T26" fmla="*/ 13 w 123"/>
                <a:gd name="T27" fmla="*/ 16 h 228"/>
                <a:gd name="T28" fmla="*/ 13 w 123"/>
                <a:gd name="T29" fmla="*/ 17 h 228"/>
                <a:gd name="T30" fmla="*/ 13 w 123"/>
                <a:gd name="T31" fmla="*/ 18 h 228"/>
                <a:gd name="T32" fmla="*/ 13 w 123"/>
                <a:gd name="T33" fmla="*/ 19 h 228"/>
                <a:gd name="T34" fmla="*/ 13 w 123"/>
                <a:gd name="T35" fmla="*/ 20 h 228"/>
                <a:gd name="T36" fmla="*/ 13 w 123"/>
                <a:gd name="T37" fmla="*/ 22 h 228"/>
                <a:gd name="T38" fmla="*/ 12 w 123"/>
                <a:gd name="T39" fmla="*/ 23 h 228"/>
                <a:gd name="T40" fmla="*/ 12 w 123"/>
                <a:gd name="T41" fmla="*/ 25 h 228"/>
                <a:gd name="T42" fmla="*/ 12 w 123"/>
                <a:gd name="T43" fmla="*/ 26 h 228"/>
                <a:gd name="T44" fmla="*/ 11 w 123"/>
                <a:gd name="T45" fmla="*/ 28 h 228"/>
                <a:gd name="T46" fmla="*/ 7 w 123"/>
                <a:gd name="T47" fmla="*/ 29 h 228"/>
                <a:gd name="T48" fmla="*/ 2 w 123"/>
                <a:gd name="T49" fmla="*/ 28 h 228"/>
                <a:gd name="T50" fmla="*/ 1 w 123"/>
                <a:gd name="T51" fmla="*/ 25 h 228"/>
                <a:gd name="T52" fmla="*/ 1 w 123"/>
                <a:gd name="T53" fmla="*/ 21 h 228"/>
                <a:gd name="T54" fmla="*/ 1 w 123"/>
                <a:gd name="T55" fmla="*/ 20 h 228"/>
                <a:gd name="T56" fmla="*/ 1 w 123"/>
                <a:gd name="T57" fmla="*/ 19 h 228"/>
                <a:gd name="T58" fmla="*/ 1 w 123"/>
                <a:gd name="T59" fmla="*/ 18 h 228"/>
                <a:gd name="T60" fmla="*/ 2 w 123"/>
                <a:gd name="T61" fmla="*/ 17 h 228"/>
                <a:gd name="T62" fmla="*/ 1 w 123"/>
                <a:gd name="T63" fmla="*/ 17 h 228"/>
                <a:gd name="T64" fmla="*/ 1 w 123"/>
                <a:gd name="T65" fmla="*/ 15 h 228"/>
                <a:gd name="T66" fmla="*/ 1 w 123"/>
                <a:gd name="T67" fmla="*/ 14 h 228"/>
                <a:gd name="T68" fmla="*/ 2 w 123"/>
                <a:gd name="T69" fmla="*/ 14 h 228"/>
                <a:gd name="T70" fmla="*/ 2 w 123"/>
                <a:gd name="T71" fmla="*/ 12 h 228"/>
                <a:gd name="T72" fmla="*/ 1 w 123"/>
                <a:gd name="T73" fmla="*/ 11 h 228"/>
                <a:gd name="T74" fmla="*/ 2 w 123"/>
                <a:gd name="T75" fmla="*/ 10 h 228"/>
                <a:gd name="T76" fmla="*/ 2 w 123"/>
                <a:gd name="T77" fmla="*/ 9 h 228"/>
                <a:gd name="T78" fmla="*/ 2 w 123"/>
                <a:gd name="T79" fmla="*/ 8 h 228"/>
                <a:gd name="T80" fmla="*/ 2 w 123"/>
                <a:gd name="T81" fmla="*/ 7 h 228"/>
                <a:gd name="T82" fmla="*/ 2 w 123"/>
                <a:gd name="T83" fmla="*/ 6 h 228"/>
                <a:gd name="T84" fmla="*/ 2 w 123"/>
                <a:gd name="T85" fmla="*/ 3 h 228"/>
                <a:gd name="T86" fmla="*/ 2 w 123"/>
                <a:gd name="T87" fmla="*/ 1 h 2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3" h="228">
                  <a:moveTo>
                    <a:pt x="15" y="0"/>
                  </a:moveTo>
                  <a:lnTo>
                    <a:pt x="29" y="1"/>
                  </a:lnTo>
                  <a:lnTo>
                    <a:pt x="42" y="4"/>
                  </a:lnTo>
                  <a:lnTo>
                    <a:pt x="55" y="5"/>
                  </a:lnTo>
                  <a:lnTo>
                    <a:pt x="69" y="7"/>
                  </a:lnTo>
                  <a:lnTo>
                    <a:pt x="83" y="8"/>
                  </a:lnTo>
                  <a:lnTo>
                    <a:pt x="97" y="10"/>
                  </a:lnTo>
                  <a:lnTo>
                    <a:pt x="110" y="12"/>
                  </a:lnTo>
                  <a:lnTo>
                    <a:pt x="123" y="14"/>
                  </a:lnTo>
                  <a:lnTo>
                    <a:pt x="122" y="17"/>
                  </a:lnTo>
                  <a:lnTo>
                    <a:pt x="121" y="21"/>
                  </a:lnTo>
                  <a:lnTo>
                    <a:pt x="119" y="25"/>
                  </a:lnTo>
                  <a:lnTo>
                    <a:pt x="118" y="29"/>
                  </a:lnTo>
                  <a:lnTo>
                    <a:pt x="117" y="37"/>
                  </a:lnTo>
                  <a:lnTo>
                    <a:pt x="115" y="44"/>
                  </a:lnTo>
                  <a:lnTo>
                    <a:pt x="114" y="52"/>
                  </a:lnTo>
                  <a:lnTo>
                    <a:pt x="113" y="60"/>
                  </a:lnTo>
                  <a:lnTo>
                    <a:pt x="112" y="61"/>
                  </a:lnTo>
                  <a:lnTo>
                    <a:pt x="110" y="63"/>
                  </a:lnTo>
                  <a:lnTo>
                    <a:pt x="108" y="65"/>
                  </a:lnTo>
                  <a:lnTo>
                    <a:pt x="106" y="67"/>
                  </a:lnTo>
                  <a:lnTo>
                    <a:pt x="106" y="70"/>
                  </a:lnTo>
                  <a:lnTo>
                    <a:pt x="106" y="74"/>
                  </a:lnTo>
                  <a:lnTo>
                    <a:pt x="105" y="77"/>
                  </a:lnTo>
                  <a:lnTo>
                    <a:pt x="105" y="81"/>
                  </a:lnTo>
                  <a:lnTo>
                    <a:pt x="106" y="81"/>
                  </a:lnTo>
                  <a:lnTo>
                    <a:pt x="108" y="81"/>
                  </a:lnTo>
                  <a:lnTo>
                    <a:pt x="110" y="81"/>
                  </a:lnTo>
                  <a:lnTo>
                    <a:pt x="111" y="81"/>
                  </a:lnTo>
                  <a:lnTo>
                    <a:pt x="110" y="86"/>
                  </a:lnTo>
                  <a:lnTo>
                    <a:pt x="110" y="92"/>
                  </a:lnTo>
                  <a:lnTo>
                    <a:pt x="108" y="97"/>
                  </a:lnTo>
                  <a:lnTo>
                    <a:pt x="107" y="103"/>
                  </a:lnTo>
                  <a:lnTo>
                    <a:pt x="106" y="104"/>
                  </a:lnTo>
                  <a:lnTo>
                    <a:pt x="105" y="105"/>
                  </a:lnTo>
                  <a:lnTo>
                    <a:pt x="104" y="106"/>
                  </a:lnTo>
                  <a:lnTo>
                    <a:pt x="103" y="107"/>
                  </a:lnTo>
                  <a:lnTo>
                    <a:pt x="104" y="110"/>
                  </a:lnTo>
                  <a:lnTo>
                    <a:pt x="104" y="113"/>
                  </a:lnTo>
                  <a:lnTo>
                    <a:pt x="104" y="116"/>
                  </a:lnTo>
                  <a:lnTo>
                    <a:pt x="105" y="120"/>
                  </a:lnTo>
                  <a:lnTo>
                    <a:pt x="104" y="124"/>
                  </a:lnTo>
                  <a:lnTo>
                    <a:pt x="104" y="128"/>
                  </a:lnTo>
                  <a:lnTo>
                    <a:pt x="104" y="131"/>
                  </a:lnTo>
                  <a:lnTo>
                    <a:pt x="103" y="136"/>
                  </a:lnTo>
                  <a:lnTo>
                    <a:pt x="102" y="138"/>
                  </a:lnTo>
                  <a:lnTo>
                    <a:pt x="100" y="139"/>
                  </a:lnTo>
                  <a:lnTo>
                    <a:pt x="99" y="142"/>
                  </a:lnTo>
                  <a:lnTo>
                    <a:pt x="98" y="144"/>
                  </a:lnTo>
                  <a:lnTo>
                    <a:pt x="99" y="148"/>
                  </a:lnTo>
                  <a:lnTo>
                    <a:pt x="100" y="151"/>
                  </a:lnTo>
                  <a:lnTo>
                    <a:pt x="100" y="154"/>
                  </a:lnTo>
                  <a:lnTo>
                    <a:pt x="102" y="157"/>
                  </a:lnTo>
                  <a:lnTo>
                    <a:pt x="100" y="160"/>
                  </a:lnTo>
                  <a:lnTo>
                    <a:pt x="100" y="164"/>
                  </a:lnTo>
                  <a:lnTo>
                    <a:pt x="99" y="167"/>
                  </a:lnTo>
                  <a:lnTo>
                    <a:pt x="98" y="172"/>
                  </a:lnTo>
                  <a:lnTo>
                    <a:pt x="97" y="174"/>
                  </a:lnTo>
                  <a:lnTo>
                    <a:pt x="97" y="177"/>
                  </a:lnTo>
                  <a:lnTo>
                    <a:pt x="96" y="180"/>
                  </a:lnTo>
                  <a:lnTo>
                    <a:pt x="95" y="183"/>
                  </a:lnTo>
                  <a:lnTo>
                    <a:pt x="93" y="189"/>
                  </a:lnTo>
                  <a:lnTo>
                    <a:pt x="93" y="194"/>
                  </a:lnTo>
                  <a:lnTo>
                    <a:pt x="92" y="199"/>
                  </a:lnTo>
                  <a:lnTo>
                    <a:pt x="91" y="205"/>
                  </a:lnTo>
                  <a:lnTo>
                    <a:pt x="90" y="207"/>
                  </a:lnTo>
                  <a:lnTo>
                    <a:pt x="89" y="211"/>
                  </a:lnTo>
                  <a:lnTo>
                    <a:pt x="88" y="214"/>
                  </a:lnTo>
                  <a:lnTo>
                    <a:pt x="87" y="218"/>
                  </a:lnTo>
                  <a:lnTo>
                    <a:pt x="79" y="224"/>
                  </a:lnTo>
                  <a:lnTo>
                    <a:pt x="68" y="227"/>
                  </a:lnTo>
                  <a:lnTo>
                    <a:pt x="55" y="228"/>
                  </a:lnTo>
                  <a:lnTo>
                    <a:pt x="42" y="227"/>
                  </a:lnTo>
                  <a:lnTo>
                    <a:pt x="28" y="225"/>
                  </a:lnTo>
                  <a:lnTo>
                    <a:pt x="16" y="220"/>
                  </a:lnTo>
                  <a:lnTo>
                    <a:pt x="7" y="214"/>
                  </a:lnTo>
                  <a:lnTo>
                    <a:pt x="0" y="206"/>
                  </a:lnTo>
                  <a:lnTo>
                    <a:pt x="1" y="196"/>
                  </a:lnTo>
                  <a:lnTo>
                    <a:pt x="2" y="186"/>
                  </a:lnTo>
                  <a:lnTo>
                    <a:pt x="4" y="174"/>
                  </a:lnTo>
                  <a:lnTo>
                    <a:pt x="5" y="163"/>
                  </a:lnTo>
                  <a:lnTo>
                    <a:pt x="4" y="161"/>
                  </a:lnTo>
                  <a:lnTo>
                    <a:pt x="4" y="160"/>
                  </a:lnTo>
                  <a:lnTo>
                    <a:pt x="2" y="158"/>
                  </a:lnTo>
                  <a:lnTo>
                    <a:pt x="1" y="157"/>
                  </a:lnTo>
                  <a:lnTo>
                    <a:pt x="2" y="153"/>
                  </a:lnTo>
                  <a:lnTo>
                    <a:pt x="2" y="150"/>
                  </a:lnTo>
                  <a:lnTo>
                    <a:pt x="2" y="146"/>
                  </a:lnTo>
                  <a:lnTo>
                    <a:pt x="2" y="143"/>
                  </a:lnTo>
                  <a:lnTo>
                    <a:pt x="5" y="141"/>
                  </a:lnTo>
                  <a:lnTo>
                    <a:pt x="6" y="138"/>
                  </a:lnTo>
                  <a:lnTo>
                    <a:pt x="8" y="136"/>
                  </a:lnTo>
                  <a:lnTo>
                    <a:pt x="9" y="134"/>
                  </a:lnTo>
                  <a:lnTo>
                    <a:pt x="8" y="134"/>
                  </a:lnTo>
                  <a:lnTo>
                    <a:pt x="6" y="133"/>
                  </a:lnTo>
                  <a:lnTo>
                    <a:pt x="5" y="133"/>
                  </a:lnTo>
                  <a:lnTo>
                    <a:pt x="2" y="133"/>
                  </a:lnTo>
                  <a:lnTo>
                    <a:pt x="4" y="127"/>
                  </a:lnTo>
                  <a:lnTo>
                    <a:pt x="4" y="120"/>
                  </a:lnTo>
                  <a:lnTo>
                    <a:pt x="4" y="113"/>
                  </a:lnTo>
                  <a:lnTo>
                    <a:pt x="5" y="107"/>
                  </a:lnTo>
                  <a:lnTo>
                    <a:pt x="7" y="106"/>
                  </a:lnTo>
                  <a:lnTo>
                    <a:pt x="8" y="106"/>
                  </a:lnTo>
                  <a:lnTo>
                    <a:pt x="11" y="106"/>
                  </a:lnTo>
                  <a:lnTo>
                    <a:pt x="12" y="105"/>
                  </a:lnTo>
                  <a:lnTo>
                    <a:pt x="11" y="101"/>
                  </a:lnTo>
                  <a:lnTo>
                    <a:pt x="11" y="98"/>
                  </a:lnTo>
                  <a:lnTo>
                    <a:pt x="9" y="95"/>
                  </a:lnTo>
                  <a:lnTo>
                    <a:pt x="8" y="91"/>
                  </a:lnTo>
                  <a:lnTo>
                    <a:pt x="8" y="88"/>
                  </a:lnTo>
                  <a:lnTo>
                    <a:pt x="8" y="84"/>
                  </a:lnTo>
                  <a:lnTo>
                    <a:pt x="8" y="82"/>
                  </a:lnTo>
                  <a:lnTo>
                    <a:pt x="8" y="78"/>
                  </a:lnTo>
                  <a:lnTo>
                    <a:pt x="11" y="76"/>
                  </a:lnTo>
                  <a:lnTo>
                    <a:pt x="13" y="74"/>
                  </a:lnTo>
                  <a:lnTo>
                    <a:pt x="14" y="71"/>
                  </a:lnTo>
                  <a:lnTo>
                    <a:pt x="16" y="68"/>
                  </a:lnTo>
                  <a:lnTo>
                    <a:pt x="16" y="66"/>
                  </a:lnTo>
                  <a:lnTo>
                    <a:pt x="16" y="62"/>
                  </a:lnTo>
                  <a:lnTo>
                    <a:pt x="16" y="60"/>
                  </a:lnTo>
                  <a:lnTo>
                    <a:pt x="17" y="58"/>
                  </a:lnTo>
                  <a:lnTo>
                    <a:pt x="16" y="55"/>
                  </a:lnTo>
                  <a:lnTo>
                    <a:pt x="15" y="53"/>
                  </a:lnTo>
                  <a:lnTo>
                    <a:pt x="13" y="52"/>
                  </a:lnTo>
                  <a:lnTo>
                    <a:pt x="12" y="50"/>
                  </a:lnTo>
                  <a:lnTo>
                    <a:pt x="13" y="43"/>
                  </a:lnTo>
                  <a:lnTo>
                    <a:pt x="14" y="36"/>
                  </a:lnTo>
                  <a:lnTo>
                    <a:pt x="15" y="29"/>
                  </a:lnTo>
                  <a:lnTo>
                    <a:pt x="16" y="22"/>
                  </a:lnTo>
                  <a:lnTo>
                    <a:pt x="15" y="16"/>
                  </a:lnTo>
                  <a:lnTo>
                    <a:pt x="15" y="10"/>
                  </a:lnTo>
                  <a:lnTo>
                    <a:pt x="15" y="6"/>
                  </a:lnTo>
                  <a:lnTo>
                    <a:pt x="15" y="0"/>
                  </a:lnTo>
                  <a:close/>
                </a:path>
              </a:pathLst>
            </a:custGeom>
            <a:solidFill>
              <a:srgbClr val="9E9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68" name="Freeform 324"/>
            <p:cNvSpPr>
              <a:spLocks noChangeAspect="1"/>
            </p:cNvSpPr>
            <p:nvPr/>
          </p:nvSpPr>
          <p:spPr bwMode="auto">
            <a:xfrm>
              <a:off x="3603" y="2719"/>
              <a:ext cx="50" cy="113"/>
            </a:xfrm>
            <a:custGeom>
              <a:avLst/>
              <a:gdLst>
                <a:gd name="T0" fmla="*/ 2 w 102"/>
                <a:gd name="T1" fmla="*/ 0 h 226"/>
                <a:gd name="T2" fmla="*/ 12 w 102"/>
                <a:gd name="T3" fmla="*/ 2 h 226"/>
                <a:gd name="T4" fmla="*/ 12 w 102"/>
                <a:gd name="T5" fmla="*/ 4 h 226"/>
                <a:gd name="T6" fmla="*/ 11 w 102"/>
                <a:gd name="T7" fmla="*/ 8 h 226"/>
                <a:gd name="T8" fmla="*/ 10 w 102"/>
                <a:gd name="T9" fmla="*/ 9 h 226"/>
                <a:gd name="T10" fmla="*/ 10 w 102"/>
                <a:gd name="T11" fmla="*/ 10 h 226"/>
                <a:gd name="T12" fmla="*/ 11 w 102"/>
                <a:gd name="T13" fmla="*/ 10 h 226"/>
                <a:gd name="T14" fmla="*/ 10 w 102"/>
                <a:gd name="T15" fmla="*/ 13 h 226"/>
                <a:gd name="T16" fmla="*/ 10 w 102"/>
                <a:gd name="T17" fmla="*/ 13 h 226"/>
                <a:gd name="T18" fmla="*/ 10 w 102"/>
                <a:gd name="T19" fmla="*/ 15 h 226"/>
                <a:gd name="T20" fmla="*/ 10 w 102"/>
                <a:gd name="T21" fmla="*/ 17 h 226"/>
                <a:gd name="T22" fmla="*/ 9 w 102"/>
                <a:gd name="T23" fmla="*/ 18 h 226"/>
                <a:gd name="T24" fmla="*/ 10 w 102"/>
                <a:gd name="T25" fmla="*/ 20 h 226"/>
                <a:gd name="T26" fmla="*/ 9 w 102"/>
                <a:gd name="T27" fmla="*/ 22 h 226"/>
                <a:gd name="T28" fmla="*/ 9 w 102"/>
                <a:gd name="T29" fmla="*/ 23 h 226"/>
                <a:gd name="T30" fmla="*/ 9 w 102"/>
                <a:gd name="T31" fmla="*/ 26 h 226"/>
                <a:gd name="T32" fmla="*/ 8 w 102"/>
                <a:gd name="T33" fmla="*/ 27 h 226"/>
                <a:gd name="T34" fmla="*/ 7 w 102"/>
                <a:gd name="T35" fmla="*/ 28 h 226"/>
                <a:gd name="T36" fmla="*/ 6 w 102"/>
                <a:gd name="T37" fmla="*/ 29 h 226"/>
                <a:gd name="T38" fmla="*/ 5 w 102"/>
                <a:gd name="T39" fmla="*/ 29 h 226"/>
                <a:gd name="T40" fmla="*/ 4 w 102"/>
                <a:gd name="T41" fmla="*/ 29 h 226"/>
                <a:gd name="T42" fmla="*/ 2 w 102"/>
                <a:gd name="T43" fmla="*/ 28 h 226"/>
                <a:gd name="T44" fmla="*/ 1 w 102"/>
                <a:gd name="T45" fmla="*/ 28 h 226"/>
                <a:gd name="T46" fmla="*/ 0 w 102"/>
                <a:gd name="T47" fmla="*/ 27 h 226"/>
                <a:gd name="T48" fmla="*/ 0 w 102"/>
                <a:gd name="T49" fmla="*/ 26 h 226"/>
                <a:gd name="T50" fmla="*/ 0 w 102"/>
                <a:gd name="T51" fmla="*/ 21 h 226"/>
                <a:gd name="T52" fmla="*/ 0 w 102"/>
                <a:gd name="T53" fmla="*/ 20 h 226"/>
                <a:gd name="T54" fmla="*/ 0 w 102"/>
                <a:gd name="T55" fmla="*/ 18 h 226"/>
                <a:gd name="T56" fmla="*/ 1 w 102"/>
                <a:gd name="T57" fmla="*/ 17 h 226"/>
                <a:gd name="T58" fmla="*/ 0 w 102"/>
                <a:gd name="T59" fmla="*/ 17 h 226"/>
                <a:gd name="T60" fmla="*/ 0 w 102"/>
                <a:gd name="T61" fmla="*/ 14 h 226"/>
                <a:gd name="T62" fmla="*/ 1 w 102"/>
                <a:gd name="T63" fmla="*/ 14 h 226"/>
                <a:gd name="T64" fmla="*/ 1 w 102"/>
                <a:gd name="T65" fmla="*/ 12 h 226"/>
                <a:gd name="T66" fmla="*/ 1 w 102"/>
                <a:gd name="T67" fmla="*/ 10 h 226"/>
                <a:gd name="T68" fmla="*/ 2 w 102"/>
                <a:gd name="T69" fmla="*/ 9 h 226"/>
                <a:gd name="T70" fmla="*/ 2 w 102"/>
                <a:gd name="T71" fmla="*/ 8 h 226"/>
                <a:gd name="T72" fmla="*/ 1 w 102"/>
                <a:gd name="T73" fmla="*/ 7 h 226"/>
                <a:gd name="T74" fmla="*/ 2 w 102"/>
                <a:gd name="T75" fmla="*/ 3 h 226"/>
                <a:gd name="T76" fmla="*/ 2 w 102"/>
                <a:gd name="T77" fmla="*/ 0 h 2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226">
                  <a:moveTo>
                    <a:pt x="18" y="0"/>
                  </a:moveTo>
                  <a:lnTo>
                    <a:pt x="102" y="12"/>
                  </a:lnTo>
                  <a:lnTo>
                    <a:pt x="97" y="27"/>
                  </a:lnTo>
                  <a:lnTo>
                    <a:pt x="93" y="58"/>
                  </a:lnTo>
                  <a:lnTo>
                    <a:pt x="88" y="65"/>
                  </a:lnTo>
                  <a:lnTo>
                    <a:pt x="86" y="78"/>
                  </a:lnTo>
                  <a:lnTo>
                    <a:pt x="90" y="79"/>
                  </a:lnTo>
                  <a:lnTo>
                    <a:pt x="88" y="101"/>
                  </a:lnTo>
                  <a:lnTo>
                    <a:pt x="83" y="104"/>
                  </a:lnTo>
                  <a:lnTo>
                    <a:pt x="84" y="118"/>
                  </a:lnTo>
                  <a:lnTo>
                    <a:pt x="83" y="133"/>
                  </a:lnTo>
                  <a:lnTo>
                    <a:pt x="79" y="142"/>
                  </a:lnTo>
                  <a:lnTo>
                    <a:pt x="81" y="154"/>
                  </a:lnTo>
                  <a:lnTo>
                    <a:pt x="79" y="169"/>
                  </a:lnTo>
                  <a:lnTo>
                    <a:pt x="75" y="180"/>
                  </a:lnTo>
                  <a:lnTo>
                    <a:pt x="73" y="202"/>
                  </a:lnTo>
                  <a:lnTo>
                    <a:pt x="68" y="215"/>
                  </a:lnTo>
                  <a:lnTo>
                    <a:pt x="63" y="220"/>
                  </a:lnTo>
                  <a:lnTo>
                    <a:pt x="53" y="225"/>
                  </a:lnTo>
                  <a:lnTo>
                    <a:pt x="43" y="226"/>
                  </a:lnTo>
                  <a:lnTo>
                    <a:pt x="33" y="226"/>
                  </a:lnTo>
                  <a:lnTo>
                    <a:pt x="22" y="224"/>
                  </a:lnTo>
                  <a:lnTo>
                    <a:pt x="13" y="219"/>
                  </a:lnTo>
                  <a:lnTo>
                    <a:pt x="5" y="214"/>
                  </a:lnTo>
                  <a:lnTo>
                    <a:pt x="0" y="207"/>
                  </a:lnTo>
                  <a:lnTo>
                    <a:pt x="5" y="164"/>
                  </a:lnTo>
                  <a:lnTo>
                    <a:pt x="3" y="157"/>
                  </a:lnTo>
                  <a:lnTo>
                    <a:pt x="4" y="142"/>
                  </a:lnTo>
                  <a:lnTo>
                    <a:pt x="10" y="134"/>
                  </a:lnTo>
                  <a:lnTo>
                    <a:pt x="4" y="133"/>
                  </a:lnTo>
                  <a:lnTo>
                    <a:pt x="7" y="106"/>
                  </a:lnTo>
                  <a:lnTo>
                    <a:pt x="12" y="105"/>
                  </a:lnTo>
                  <a:lnTo>
                    <a:pt x="10" y="91"/>
                  </a:lnTo>
                  <a:lnTo>
                    <a:pt x="11" y="79"/>
                  </a:lnTo>
                  <a:lnTo>
                    <a:pt x="17" y="69"/>
                  </a:lnTo>
                  <a:lnTo>
                    <a:pt x="18" y="58"/>
                  </a:lnTo>
                  <a:lnTo>
                    <a:pt x="14" y="50"/>
                  </a:lnTo>
                  <a:lnTo>
                    <a:pt x="18" y="22"/>
                  </a:lnTo>
                  <a:lnTo>
                    <a:pt x="18" y="0"/>
                  </a:lnTo>
                  <a:close/>
                </a:path>
              </a:pathLst>
            </a:custGeom>
            <a:solidFill>
              <a:srgbClr val="A8A5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69" name="Freeform 325"/>
            <p:cNvSpPr>
              <a:spLocks noChangeAspect="1"/>
            </p:cNvSpPr>
            <p:nvPr/>
          </p:nvSpPr>
          <p:spPr bwMode="auto">
            <a:xfrm>
              <a:off x="3548" y="2752"/>
              <a:ext cx="157" cy="22"/>
            </a:xfrm>
            <a:custGeom>
              <a:avLst/>
              <a:gdLst>
                <a:gd name="T0" fmla="*/ 0 w 313"/>
                <a:gd name="T1" fmla="*/ 0 h 44"/>
                <a:gd name="T2" fmla="*/ 3 w 313"/>
                <a:gd name="T3" fmla="*/ 1 h 44"/>
                <a:gd name="T4" fmla="*/ 5 w 313"/>
                <a:gd name="T5" fmla="*/ 1 h 44"/>
                <a:gd name="T6" fmla="*/ 8 w 313"/>
                <a:gd name="T7" fmla="*/ 2 h 44"/>
                <a:gd name="T8" fmla="*/ 10 w 313"/>
                <a:gd name="T9" fmla="*/ 2 h 44"/>
                <a:gd name="T10" fmla="*/ 13 w 313"/>
                <a:gd name="T11" fmla="*/ 2 h 44"/>
                <a:gd name="T12" fmla="*/ 15 w 313"/>
                <a:gd name="T13" fmla="*/ 3 h 44"/>
                <a:gd name="T14" fmla="*/ 18 w 313"/>
                <a:gd name="T15" fmla="*/ 3 h 44"/>
                <a:gd name="T16" fmla="*/ 20 w 313"/>
                <a:gd name="T17" fmla="*/ 3 h 44"/>
                <a:gd name="T18" fmla="*/ 22 w 313"/>
                <a:gd name="T19" fmla="*/ 4 h 44"/>
                <a:gd name="T20" fmla="*/ 25 w 313"/>
                <a:gd name="T21" fmla="*/ 4 h 44"/>
                <a:gd name="T22" fmla="*/ 27 w 313"/>
                <a:gd name="T23" fmla="*/ 4 h 44"/>
                <a:gd name="T24" fmla="*/ 30 w 313"/>
                <a:gd name="T25" fmla="*/ 4 h 44"/>
                <a:gd name="T26" fmla="*/ 32 w 313"/>
                <a:gd name="T27" fmla="*/ 5 h 44"/>
                <a:gd name="T28" fmla="*/ 35 w 313"/>
                <a:gd name="T29" fmla="*/ 5 h 44"/>
                <a:gd name="T30" fmla="*/ 37 w 313"/>
                <a:gd name="T31" fmla="*/ 5 h 44"/>
                <a:gd name="T32" fmla="*/ 40 w 313"/>
                <a:gd name="T33" fmla="*/ 5 h 44"/>
                <a:gd name="T34" fmla="*/ 38 w 313"/>
                <a:gd name="T35" fmla="*/ 5 h 44"/>
                <a:gd name="T36" fmla="*/ 36 w 313"/>
                <a:gd name="T37" fmla="*/ 6 h 44"/>
                <a:gd name="T38" fmla="*/ 33 w 313"/>
                <a:gd name="T39" fmla="*/ 6 h 44"/>
                <a:gd name="T40" fmla="*/ 31 w 313"/>
                <a:gd name="T41" fmla="*/ 6 h 44"/>
                <a:gd name="T42" fmla="*/ 29 w 313"/>
                <a:gd name="T43" fmla="*/ 6 h 44"/>
                <a:gd name="T44" fmla="*/ 26 w 313"/>
                <a:gd name="T45" fmla="*/ 6 h 44"/>
                <a:gd name="T46" fmla="*/ 24 w 313"/>
                <a:gd name="T47" fmla="*/ 5 h 44"/>
                <a:gd name="T48" fmla="*/ 21 w 313"/>
                <a:gd name="T49" fmla="*/ 5 h 44"/>
                <a:gd name="T50" fmla="*/ 19 w 313"/>
                <a:gd name="T51" fmla="*/ 5 h 44"/>
                <a:gd name="T52" fmla="*/ 16 w 313"/>
                <a:gd name="T53" fmla="*/ 5 h 44"/>
                <a:gd name="T54" fmla="*/ 14 w 313"/>
                <a:gd name="T55" fmla="*/ 4 h 44"/>
                <a:gd name="T56" fmla="*/ 11 w 313"/>
                <a:gd name="T57" fmla="*/ 4 h 44"/>
                <a:gd name="T58" fmla="*/ 9 w 313"/>
                <a:gd name="T59" fmla="*/ 3 h 44"/>
                <a:gd name="T60" fmla="*/ 6 w 313"/>
                <a:gd name="T61" fmla="*/ 3 h 44"/>
                <a:gd name="T62" fmla="*/ 4 w 313"/>
                <a:gd name="T63" fmla="*/ 3 h 44"/>
                <a:gd name="T64" fmla="*/ 2 w 313"/>
                <a:gd name="T65" fmla="*/ 3 h 44"/>
                <a:gd name="T66" fmla="*/ 0 w 313"/>
                <a:gd name="T67" fmla="*/ 0 h 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3" h="44">
                  <a:moveTo>
                    <a:pt x="0" y="0"/>
                  </a:moveTo>
                  <a:lnTo>
                    <a:pt x="20" y="3"/>
                  </a:lnTo>
                  <a:lnTo>
                    <a:pt x="39" y="7"/>
                  </a:lnTo>
                  <a:lnTo>
                    <a:pt x="59" y="10"/>
                  </a:lnTo>
                  <a:lnTo>
                    <a:pt x="78" y="13"/>
                  </a:lnTo>
                  <a:lnTo>
                    <a:pt x="98" y="16"/>
                  </a:lnTo>
                  <a:lnTo>
                    <a:pt x="117" y="18"/>
                  </a:lnTo>
                  <a:lnTo>
                    <a:pt x="137" y="21"/>
                  </a:lnTo>
                  <a:lnTo>
                    <a:pt x="157" y="23"/>
                  </a:lnTo>
                  <a:lnTo>
                    <a:pt x="176" y="25"/>
                  </a:lnTo>
                  <a:lnTo>
                    <a:pt x="196" y="28"/>
                  </a:lnTo>
                  <a:lnTo>
                    <a:pt x="215" y="30"/>
                  </a:lnTo>
                  <a:lnTo>
                    <a:pt x="235" y="31"/>
                  </a:lnTo>
                  <a:lnTo>
                    <a:pt x="255" y="33"/>
                  </a:lnTo>
                  <a:lnTo>
                    <a:pt x="274" y="35"/>
                  </a:lnTo>
                  <a:lnTo>
                    <a:pt x="294" y="36"/>
                  </a:lnTo>
                  <a:lnTo>
                    <a:pt x="313" y="37"/>
                  </a:lnTo>
                  <a:lnTo>
                    <a:pt x="298" y="40"/>
                  </a:lnTo>
                  <a:lnTo>
                    <a:pt x="281" y="43"/>
                  </a:lnTo>
                  <a:lnTo>
                    <a:pt x="264" y="44"/>
                  </a:lnTo>
                  <a:lnTo>
                    <a:pt x="245" y="44"/>
                  </a:lnTo>
                  <a:lnTo>
                    <a:pt x="226" y="43"/>
                  </a:lnTo>
                  <a:lnTo>
                    <a:pt x="206" y="42"/>
                  </a:lnTo>
                  <a:lnTo>
                    <a:pt x="187" y="40"/>
                  </a:lnTo>
                  <a:lnTo>
                    <a:pt x="166" y="38"/>
                  </a:lnTo>
                  <a:lnTo>
                    <a:pt x="146" y="36"/>
                  </a:lnTo>
                  <a:lnTo>
                    <a:pt x="126" y="33"/>
                  </a:lnTo>
                  <a:lnTo>
                    <a:pt x="105" y="30"/>
                  </a:lnTo>
                  <a:lnTo>
                    <a:pt x="85" y="28"/>
                  </a:lnTo>
                  <a:lnTo>
                    <a:pt x="67" y="24"/>
                  </a:lnTo>
                  <a:lnTo>
                    <a:pt x="48" y="22"/>
                  </a:lnTo>
                  <a:lnTo>
                    <a:pt x="30" y="20"/>
                  </a:lnTo>
                  <a:lnTo>
                    <a:pt x="14" y="17"/>
                  </a:lnTo>
                  <a:lnTo>
                    <a:pt x="0" y="0"/>
                  </a:lnTo>
                  <a:close/>
                </a:path>
              </a:pathLst>
            </a:custGeom>
            <a:solidFill>
              <a:srgbClr val="51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70" name="Freeform 326"/>
            <p:cNvSpPr>
              <a:spLocks noChangeAspect="1"/>
            </p:cNvSpPr>
            <p:nvPr/>
          </p:nvSpPr>
          <p:spPr bwMode="auto">
            <a:xfrm>
              <a:off x="3550" y="2776"/>
              <a:ext cx="152" cy="17"/>
            </a:xfrm>
            <a:custGeom>
              <a:avLst/>
              <a:gdLst>
                <a:gd name="T0" fmla="*/ 0 w 304"/>
                <a:gd name="T1" fmla="*/ 0 h 36"/>
                <a:gd name="T2" fmla="*/ 3 w 304"/>
                <a:gd name="T3" fmla="*/ 0 h 36"/>
                <a:gd name="T4" fmla="*/ 5 w 304"/>
                <a:gd name="T5" fmla="*/ 0 h 36"/>
                <a:gd name="T6" fmla="*/ 8 w 304"/>
                <a:gd name="T7" fmla="*/ 1 h 36"/>
                <a:gd name="T8" fmla="*/ 10 w 304"/>
                <a:gd name="T9" fmla="*/ 1 h 36"/>
                <a:gd name="T10" fmla="*/ 12 w 304"/>
                <a:gd name="T11" fmla="*/ 1 h 36"/>
                <a:gd name="T12" fmla="*/ 15 w 304"/>
                <a:gd name="T13" fmla="*/ 1 h 36"/>
                <a:gd name="T14" fmla="*/ 17 w 304"/>
                <a:gd name="T15" fmla="*/ 2 h 36"/>
                <a:gd name="T16" fmla="*/ 19 w 304"/>
                <a:gd name="T17" fmla="*/ 2 h 36"/>
                <a:gd name="T18" fmla="*/ 22 w 304"/>
                <a:gd name="T19" fmla="*/ 2 h 36"/>
                <a:gd name="T20" fmla="*/ 24 w 304"/>
                <a:gd name="T21" fmla="*/ 2 h 36"/>
                <a:gd name="T22" fmla="*/ 26 w 304"/>
                <a:gd name="T23" fmla="*/ 2 h 36"/>
                <a:gd name="T24" fmla="*/ 29 w 304"/>
                <a:gd name="T25" fmla="*/ 3 h 36"/>
                <a:gd name="T26" fmla="*/ 31 w 304"/>
                <a:gd name="T27" fmla="*/ 3 h 36"/>
                <a:gd name="T28" fmla="*/ 34 w 304"/>
                <a:gd name="T29" fmla="*/ 3 h 36"/>
                <a:gd name="T30" fmla="*/ 36 w 304"/>
                <a:gd name="T31" fmla="*/ 3 h 36"/>
                <a:gd name="T32" fmla="*/ 38 w 304"/>
                <a:gd name="T33" fmla="*/ 3 h 36"/>
                <a:gd name="T34" fmla="*/ 36 w 304"/>
                <a:gd name="T35" fmla="*/ 3 h 36"/>
                <a:gd name="T36" fmla="*/ 34 w 304"/>
                <a:gd name="T37" fmla="*/ 4 h 36"/>
                <a:gd name="T38" fmla="*/ 32 w 304"/>
                <a:gd name="T39" fmla="*/ 4 h 36"/>
                <a:gd name="T40" fmla="*/ 30 w 304"/>
                <a:gd name="T41" fmla="*/ 4 h 36"/>
                <a:gd name="T42" fmla="*/ 27 w 304"/>
                <a:gd name="T43" fmla="*/ 4 h 36"/>
                <a:gd name="T44" fmla="*/ 25 w 304"/>
                <a:gd name="T45" fmla="*/ 4 h 36"/>
                <a:gd name="T46" fmla="*/ 23 w 304"/>
                <a:gd name="T47" fmla="*/ 4 h 36"/>
                <a:gd name="T48" fmla="*/ 20 w 304"/>
                <a:gd name="T49" fmla="*/ 4 h 36"/>
                <a:gd name="T50" fmla="*/ 18 w 304"/>
                <a:gd name="T51" fmla="*/ 3 h 36"/>
                <a:gd name="T52" fmla="*/ 15 w 304"/>
                <a:gd name="T53" fmla="*/ 3 h 36"/>
                <a:gd name="T54" fmla="*/ 13 w 304"/>
                <a:gd name="T55" fmla="*/ 2 h 36"/>
                <a:gd name="T56" fmla="*/ 10 w 304"/>
                <a:gd name="T57" fmla="*/ 2 h 36"/>
                <a:gd name="T58" fmla="*/ 8 w 304"/>
                <a:gd name="T59" fmla="*/ 2 h 36"/>
                <a:gd name="T60" fmla="*/ 6 w 304"/>
                <a:gd name="T61" fmla="*/ 1 h 36"/>
                <a:gd name="T62" fmla="*/ 3 w 304"/>
                <a:gd name="T63" fmla="*/ 1 h 36"/>
                <a:gd name="T64" fmla="*/ 1 w 304"/>
                <a:gd name="T65" fmla="*/ 1 h 36"/>
                <a:gd name="T66" fmla="*/ 0 w 304"/>
                <a:gd name="T67" fmla="*/ 0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4" h="36">
                  <a:moveTo>
                    <a:pt x="0" y="0"/>
                  </a:moveTo>
                  <a:lnTo>
                    <a:pt x="19" y="3"/>
                  </a:lnTo>
                  <a:lnTo>
                    <a:pt x="38" y="6"/>
                  </a:lnTo>
                  <a:lnTo>
                    <a:pt x="57" y="8"/>
                  </a:lnTo>
                  <a:lnTo>
                    <a:pt x="76" y="11"/>
                  </a:lnTo>
                  <a:lnTo>
                    <a:pt x="95" y="13"/>
                  </a:lnTo>
                  <a:lnTo>
                    <a:pt x="114" y="15"/>
                  </a:lnTo>
                  <a:lnTo>
                    <a:pt x="133" y="18"/>
                  </a:lnTo>
                  <a:lnTo>
                    <a:pt x="152" y="20"/>
                  </a:lnTo>
                  <a:lnTo>
                    <a:pt x="170" y="21"/>
                  </a:lnTo>
                  <a:lnTo>
                    <a:pt x="190" y="23"/>
                  </a:lnTo>
                  <a:lnTo>
                    <a:pt x="208" y="24"/>
                  </a:lnTo>
                  <a:lnTo>
                    <a:pt x="228" y="26"/>
                  </a:lnTo>
                  <a:lnTo>
                    <a:pt x="246" y="26"/>
                  </a:lnTo>
                  <a:lnTo>
                    <a:pt x="266" y="26"/>
                  </a:lnTo>
                  <a:lnTo>
                    <a:pt x="284" y="26"/>
                  </a:lnTo>
                  <a:lnTo>
                    <a:pt x="304" y="26"/>
                  </a:lnTo>
                  <a:lnTo>
                    <a:pt x="288" y="30"/>
                  </a:lnTo>
                  <a:lnTo>
                    <a:pt x="271" y="34"/>
                  </a:lnTo>
                  <a:lnTo>
                    <a:pt x="253" y="35"/>
                  </a:lnTo>
                  <a:lnTo>
                    <a:pt x="235" y="36"/>
                  </a:lnTo>
                  <a:lnTo>
                    <a:pt x="216" y="36"/>
                  </a:lnTo>
                  <a:lnTo>
                    <a:pt x="197" y="36"/>
                  </a:lnTo>
                  <a:lnTo>
                    <a:pt x="177" y="35"/>
                  </a:lnTo>
                  <a:lnTo>
                    <a:pt x="157" y="33"/>
                  </a:lnTo>
                  <a:lnTo>
                    <a:pt x="137" y="30"/>
                  </a:lnTo>
                  <a:lnTo>
                    <a:pt x="117" y="27"/>
                  </a:lnTo>
                  <a:lnTo>
                    <a:pt x="97" y="24"/>
                  </a:lnTo>
                  <a:lnTo>
                    <a:pt x="78" y="21"/>
                  </a:lnTo>
                  <a:lnTo>
                    <a:pt x="59" y="19"/>
                  </a:lnTo>
                  <a:lnTo>
                    <a:pt x="41" y="15"/>
                  </a:lnTo>
                  <a:lnTo>
                    <a:pt x="23" y="13"/>
                  </a:lnTo>
                  <a:lnTo>
                    <a:pt x="6" y="11"/>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71" name="Freeform 327"/>
            <p:cNvSpPr>
              <a:spLocks noChangeAspect="1"/>
            </p:cNvSpPr>
            <p:nvPr/>
          </p:nvSpPr>
          <p:spPr bwMode="auto">
            <a:xfrm>
              <a:off x="3549" y="2795"/>
              <a:ext cx="152" cy="19"/>
            </a:xfrm>
            <a:custGeom>
              <a:avLst/>
              <a:gdLst>
                <a:gd name="T0" fmla="*/ 1 w 305"/>
                <a:gd name="T1" fmla="*/ 0 h 38"/>
                <a:gd name="T2" fmla="*/ 3 w 305"/>
                <a:gd name="T3" fmla="*/ 1 h 38"/>
                <a:gd name="T4" fmla="*/ 5 w 305"/>
                <a:gd name="T5" fmla="*/ 1 h 38"/>
                <a:gd name="T6" fmla="*/ 8 w 305"/>
                <a:gd name="T7" fmla="*/ 2 h 38"/>
                <a:gd name="T8" fmla="*/ 10 w 305"/>
                <a:gd name="T9" fmla="*/ 2 h 38"/>
                <a:gd name="T10" fmla="*/ 12 w 305"/>
                <a:gd name="T11" fmla="*/ 2 h 38"/>
                <a:gd name="T12" fmla="*/ 15 w 305"/>
                <a:gd name="T13" fmla="*/ 3 h 38"/>
                <a:gd name="T14" fmla="*/ 17 w 305"/>
                <a:gd name="T15" fmla="*/ 3 h 38"/>
                <a:gd name="T16" fmla="*/ 19 w 305"/>
                <a:gd name="T17" fmla="*/ 3 h 38"/>
                <a:gd name="T18" fmla="*/ 21 w 305"/>
                <a:gd name="T19" fmla="*/ 3 h 38"/>
                <a:gd name="T20" fmla="*/ 24 w 305"/>
                <a:gd name="T21" fmla="*/ 4 h 38"/>
                <a:gd name="T22" fmla="*/ 26 w 305"/>
                <a:gd name="T23" fmla="*/ 4 h 38"/>
                <a:gd name="T24" fmla="*/ 28 w 305"/>
                <a:gd name="T25" fmla="*/ 4 h 38"/>
                <a:gd name="T26" fmla="*/ 31 w 305"/>
                <a:gd name="T27" fmla="*/ 4 h 38"/>
                <a:gd name="T28" fmla="*/ 33 w 305"/>
                <a:gd name="T29" fmla="*/ 4 h 38"/>
                <a:gd name="T30" fmla="*/ 35 w 305"/>
                <a:gd name="T31" fmla="*/ 4 h 38"/>
                <a:gd name="T32" fmla="*/ 38 w 305"/>
                <a:gd name="T33" fmla="*/ 4 h 38"/>
                <a:gd name="T34" fmla="*/ 35 w 305"/>
                <a:gd name="T35" fmla="*/ 5 h 38"/>
                <a:gd name="T36" fmla="*/ 33 w 305"/>
                <a:gd name="T37" fmla="*/ 5 h 38"/>
                <a:gd name="T38" fmla="*/ 31 w 305"/>
                <a:gd name="T39" fmla="*/ 5 h 38"/>
                <a:gd name="T40" fmla="*/ 29 w 305"/>
                <a:gd name="T41" fmla="*/ 5 h 38"/>
                <a:gd name="T42" fmla="*/ 27 w 305"/>
                <a:gd name="T43" fmla="*/ 5 h 38"/>
                <a:gd name="T44" fmla="*/ 24 w 305"/>
                <a:gd name="T45" fmla="*/ 5 h 38"/>
                <a:gd name="T46" fmla="*/ 22 w 305"/>
                <a:gd name="T47" fmla="*/ 5 h 38"/>
                <a:gd name="T48" fmla="*/ 20 w 305"/>
                <a:gd name="T49" fmla="*/ 5 h 38"/>
                <a:gd name="T50" fmla="*/ 17 w 305"/>
                <a:gd name="T51" fmla="*/ 4 h 38"/>
                <a:gd name="T52" fmla="*/ 15 w 305"/>
                <a:gd name="T53" fmla="*/ 4 h 38"/>
                <a:gd name="T54" fmla="*/ 13 w 305"/>
                <a:gd name="T55" fmla="*/ 4 h 38"/>
                <a:gd name="T56" fmla="*/ 11 w 305"/>
                <a:gd name="T57" fmla="*/ 3 h 38"/>
                <a:gd name="T58" fmla="*/ 9 w 305"/>
                <a:gd name="T59" fmla="*/ 3 h 38"/>
                <a:gd name="T60" fmla="*/ 6 w 305"/>
                <a:gd name="T61" fmla="*/ 3 h 38"/>
                <a:gd name="T62" fmla="*/ 4 w 305"/>
                <a:gd name="T63" fmla="*/ 2 h 38"/>
                <a:gd name="T64" fmla="*/ 2 w 305"/>
                <a:gd name="T65" fmla="*/ 2 h 38"/>
                <a:gd name="T66" fmla="*/ 0 w 305"/>
                <a:gd name="T67" fmla="*/ 2 h 38"/>
                <a:gd name="T68" fmla="*/ 1 w 305"/>
                <a:gd name="T69" fmla="*/ 0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05" h="38">
                  <a:moveTo>
                    <a:pt x="9" y="0"/>
                  </a:moveTo>
                  <a:lnTo>
                    <a:pt x="28" y="4"/>
                  </a:lnTo>
                  <a:lnTo>
                    <a:pt x="47" y="6"/>
                  </a:lnTo>
                  <a:lnTo>
                    <a:pt x="66" y="10"/>
                  </a:lnTo>
                  <a:lnTo>
                    <a:pt x="84" y="12"/>
                  </a:lnTo>
                  <a:lnTo>
                    <a:pt x="103" y="15"/>
                  </a:lnTo>
                  <a:lnTo>
                    <a:pt x="121" y="18"/>
                  </a:lnTo>
                  <a:lnTo>
                    <a:pt x="138" y="20"/>
                  </a:lnTo>
                  <a:lnTo>
                    <a:pt x="157" y="21"/>
                  </a:lnTo>
                  <a:lnTo>
                    <a:pt x="175" y="23"/>
                  </a:lnTo>
                  <a:lnTo>
                    <a:pt x="194" y="25"/>
                  </a:lnTo>
                  <a:lnTo>
                    <a:pt x="212" y="26"/>
                  </a:lnTo>
                  <a:lnTo>
                    <a:pt x="231" y="26"/>
                  </a:lnTo>
                  <a:lnTo>
                    <a:pt x="249" y="27"/>
                  </a:lnTo>
                  <a:lnTo>
                    <a:pt x="267" y="26"/>
                  </a:lnTo>
                  <a:lnTo>
                    <a:pt x="286" y="26"/>
                  </a:lnTo>
                  <a:lnTo>
                    <a:pt x="305" y="25"/>
                  </a:lnTo>
                  <a:lnTo>
                    <a:pt x="286" y="38"/>
                  </a:lnTo>
                  <a:lnTo>
                    <a:pt x="269" y="38"/>
                  </a:lnTo>
                  <a:lnTo>
                    <a:pt x="250" y="38"/>
                  </a:lnTo>
                  <a:lnTo>
                    <a:pt x="233" y="37"/>
                  </a:lnTo>
                  <a:lnTo>
                    <a:pt x="216" y="37"/>
                  </a:lnTo>
                  <a:lnTo>
                    <a:pt x="197" y="36"/>
                  </a:lnTo>
                  <a:lnTo>
                    <a:pt x="180" y="34"/>
                  </a:lnTo>
                  <a:lnTo>
                    <a:pt x="161" y="33"/>
                  </a:lnTo>
                  <a:lnTo>
                    <a:pt x="143" y="30"/>
                  </a:lnTo>
                  <a:lnTo>
                    <a:pt x="126" y="28"/>
                  </a:lnTo>
                  <a:lnTo>
                    <a:pt x="107" y="26"/>
                  </a:lnTo>
                  <a:lnTo>
                    <a:pt x="90" y="23"/>
                  </a:lnTo>
                  <a:lnTo>
                    <a:pt x="72" y="21"/>
                  </a:lnTo>
                  <a:lnTo>
                    <a:pt x="53" y="18"/>
                  </a:lnTo>
                  <a:lnTo>
                    <a:pt x="36" y="15"/>
                  </a:lnTo>
                  <a:lnTo>
                    <a:pt x="17" y="13"/>
                  </a:lnTo>
                  <a:lnTo>
                    <a:pt x="0" y="11"/>
                  </a:lnTo>
                  <a:lnTo>
                    <a:pt x="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72" name="Freeform 328"/>
            <p:cNvSpPr>
              <a:spLocks noChangeAspect="1"/>
            </p:cNvSpPr>
            <p:nvPr/>
          </p:nvSpPr>
          <p:spPr bwMode="auto">
            <a:xfrm>
              <a:off x="3553" y="2712"/>
              <a:ext cx="165" cy="20"/>
            </a:xfrm>
            <a:custGeom>
              <a:avLst/>
              <a:gdLst>
                <a:gd name="T0" fmla="*/ 0 w 330"/>
                <a:gd name="T1" fmla="*/ 0 h 41"/>
                <a:gd name="T2" fmla="*/ 19 w 330"/>
                <a:gd name="T3" fmla="*/ 2 h 41"/>
                <a:gd name="T4" fmla="*/ 33 w 330"/>
                <a:gd name="T5" fmla="*/ 3 h 41"/>
                <a:gd name="T6" fmla="*/ 42 w 330"/>
                <a:gd name="T7" fmla="*/ 4 h 41"/>
                <a:gd name="T8" fmla="*/ 38 w 330"/>
                <a:gd name="T9" fmla="*/ 5 h 41"/>
                <a:gd name="T10" fmla="*/ 28 w 330"/>
                <a:gd name="T11" fmla="*/ 3 h 41"/>
                <a:gd name="T12" fmla="*/ 11 w 330"/>
                <a:gd name="T13" fmla="*/ 1 h 41"/>
                <a:gd name="T14" fmla="*/ 0 w 330"/>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0" h="41">
                  <a:moveTo>
                    <a:pt x="0" y="0"/>
                  </a:moveTo>
                  <a:lnTo>
                    <a:pt x="152" y="18"/>
                  </a:lnTo>
                  <a:lnTo>
                    <a:pt x="264" y="29"/>
                  </a:lnTo>
                  <a:lnTo>
                    <a:pt x="330" y="37"/>
                  </a:lnTo>
                  <a:lnTo>
                    <a:pt x="301" y="41"/>
                  </a:lnTo>
                  <a:lnTo>
                    <a:pt x="223" y="30"/>
                  </a:lnTo>
                  <a:lnTo>
                    <a:pt x="83" y="15"/>
                  </a:lnTo>
                  <a:lnTo>
                    <a:pt x="0"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73" name="Freeform 329"/>
            <p:cNvSpPr>
              <a:spLocks noChangeAspect="1"/>
            </p:cNvSpPr>
            <p:nvPr/>
          </p:nvSpPr>
          <p:spPr bwMode="auto">
            <a:xfrm>
              <a:off x="3554" y="2735"/>
              <a:ext cx="152" cy="19"/>
            </a:xfrm>
            <a:custGeom>
              <a:avLst/>
              <a:gdLst>
                <a:gd name="T0" fmla="*/ 3 w 304"/>
                <a:gd name="T1" fmla="*/ 0 h 38"/>
                <a:gd name="T2" fmla="*/ 22 w 304"/>
                <a:gd name="T3" fmla="*/ 3 h 38"/>
                <a:gd name="T4" fmla="*/ 38 w 304"/>
                <a:gd name="T5" fmla="*/ 4 h 38"/>
                <a:gd name="T6" fmla="*/ 36 w 304"/>
                <a:gd name="T7" fmla="*/ 5 h 38"/>
                <a:gd name="T8" fmla="*/ 16 w 304"/>
                <a:gd name="T9" fmla="*/ 3 h 38"/>
                <a:gd name="T10" fmla="*/ 0 w 304"/>
                <a:gd name="T11" fmla="*/ 2 h 38"/>
                <a:gd name="T12" fmla="*/ 1 w 304"/>
                <a:gd name="T13" fmla="*/ 0 h 38"/>
                <a:gd name="T14" fmla="*/ 3 w 304"/>
                <a:gd name="T15" fmla="*/ 0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4" h="38">
                  <a:moveTo>
                    <a:pt x="19" y="0"/>
                  </a:moveTo>
                  <a:lnTo>
                    <a:pt x="171" y="24"/>
                  </a:lnTo>
                  <a:lnTo>
                    <a:pt x="304" y="32"/>
                  </a:lnTo>
                  <a:lnTo>
                    <a:pt x="288" y="38"/>
                  </a:lnTo>
                  <a:lnTo>
                    <a:pt x="122" y="24"/>
                  </a:lnTo>
                  <a:lnTo>
                    <a:pt x="0" y="9"/>
                  </a:lnTo>
                  <a:lnTo>
                    <a:pt x="1" y="0"/>
                  </a:lnTo>
                  <a:lnTo>
                    <a:pt x="1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74" name="Freeform 330"/>
            <p:cNvSpPr>
              <a:spLocks noChangeAspect="1"/>
            </p:cNvSpPr>
            <p:nvPr/>
          </p:nvSpPr>
          <p:spPr bwMode="auto">
            <a:xfrm>
              <a:off x="3590" y="2751"/>
              <a:ext cx="55" cy="9"/>
            </a:xfrm>
            <a:custGeom>
              <a:avLst/>
              <a:gdLst>
                <a:gd name="T0" fmla="*/ 3 w 111"/>
                <a:gd name="T1" fmla="*/ 0 h 16"/>
                <a:gd name="T2" fmla="*/ 8 w 111"/>
                <a:gd name="T3" fmla="*/ 1 h 16"/>
                <a:gd name="T4" fmla="*/ 13 w 111"/>
                <a:gd name="T5" fmla="*/ 2 h 16"/>
                <a:gd name="T6" fmla="*/ 12 w 111"/>
                <a:gd name="T7" fmla="*/ 3 h 16"/>
                <a:gd name="T8" fmla="*/ 7 w 111"/>
                <a:gd name="T9" fmla="*/ 3 h 16"/>
                <a:gd name="T10" fmla="*/ 0 w 111"/>
                <a:gd name="T11" fmla="*/ 1 h 16"/>
                <a:gd name="T12" fmla="*/ 3 w 111"/>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 h="16">
                  <a:moveTo>
                    <a:pt x="25" y="0"/>
                  </a:moveTo>
                  <a:lnTo>
                    <a:pt x="71" y="6"/>
                  </a:lnTo>
                  <a:lnTo>
                    <a:pt x="111" y="10"/>
                  </a:lnTo>
                  <a:lnTo>
                    <a:pt x="97" y="16"/>
                  </a:lnTo>
                  <a:lnTo>
                    <a:pt x="61" y="15"/>
                  </a:lnTo>
                  <a:lnTo>
                    <a:pt x="0" y="7"/>
                  </a:lnTo>
                  <a:lnTo>
                    <a:pt x="25"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75" name="Freeform 331"/>
            <p:cNvSpPr>
              <a:spLocks noChangeAspect="1"/>
            </p:cNvSpPr>
            <p:nvPr/>
          </p:nvSpPr>
          <p:spPr bwMode="auto">
            <a:xfrm>
              <a:off x="3597" y="2772"/>
              <a:ext cx="40" cy="7"/>
            </a:xfrm>
            <a:custGeom>
              <a:avLst/>
              <a:gdLst>
                <a:gd name="T0" fmla="*/ 2 w 81"/>
                <a:gd name="T1" fmla="*/ 0 h 15"/>
                <a:gd name="T2" fmla="*/ 10 w 81"/>
                <a:gd name="T3" fmla="*/ 1 h 15"/>
                <a:gd name="T4" fmla="*/ 8 w 81"/>
                <a:gd name="T5" fmla="*/ 1 h 15"/>
                <a:gd name="T6" fmla="*/ 0 w 81"/>
                <a:gd name="T7" fmla="*/ 0 h 15"/>
                <a:gd name="T8" fmla="*/ 2 w 81"/>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15">
                  <a:moveTo>
                    <a:pt x="19" y="0"/>
                  </a:moveTo>
                  <a:lnTo>
                    <a:pt x="81" y="8"/>
                  </a:lnTo>
                  <a:lnTo>
                    <a:pt x="64" y="15"/>
                  </a:lnTo>
                  <a:lnTo>
                    <a:pt x="0" y="6"/>
                  </a:lnTo>
                  <a:lnTo>
                    <a:pt x="19"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76" name="Freeform 332"/>
            <p:cNvSpPr>
              <a:spLocks noChangeAspect="1"/>
            </p:cNvSpPr>
            <p:nvPr/>
          </p:nvSpPr>
          <p:spPr bwMode="auto">
            <a:xfrm>
              <a:off x="3599" y="2793"/>
              <a:ext cx="40" cy="7"/>
            </a:xfrm>
            <a:custGeom>
              <a:avLst/>
              <a:gdLst>
                <a:gd name="T0" fmla="*/ 1 w 81"/>
                <a:gd name="T1" fmla="*/ 0 h 15"/>
                <a:gd name="T2" fmla="*/ 5 w 81"/>
                <a:gd name="T3" fmla="*/ 0 h 15"/>
                <a:gd name="T4" fmla="*/ 10 w 81"/>
                <a:gd name="T5" fmla="*/ 1 h 15"/>
                <a:gd name="T6" fmla="*/ 7 w 81"/>
                <a:gd name="T7" fmla="*/ 1 h 15"/>
                <a:gd name="T8" fmla="*/ 0 w 81"/>
                <a:gd name="T9" fmla="*/ 1 h 15"/>
                <a:gd name="T10" fmla="*/ 1 w 81"/>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15">
                  <a:moveTo>
                    <a:pt x="8" y="0"/>
                  </a:moveTo>
                  <a:lnTo>
                    <a:pt x="42" y="4"/>
                  </a:lnTo>
                  <a:lnTo>
                    <a:pt x="81" y="9"/>
                  </a:lnTo>
                  <a:lnTo>
                    <a:pt x="60" y="15"/>
                  </a:lnTo>
                  <a:lnTo>
                    <a:pt x="0" y="9"/>
                  </a:lnTo>
                  <a:lnTo>
                    <a:pt x="8"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3877" name="Freeform 333"/>
            <p:cNvSpPr>
              <a:spLocks noChangeAspect="1"/>
            </p:cNvSpPr>
            <p:nvPr/>
          </p:nvSpPr>
          <p:spPr bwMode="auto">
            <a:xfrm>
              <a:off x="3580" y="2823"/>
              <a:ext cx="79" cy="21"/>
            </a:xfrm>
            <a:custGeom>
              <a:avLst/>
              <a:gdLst>
                <a:gd name="T0" fmla="*/ 0 w 157"/>
                <a:gd name="T1" fmla="*/ 0 h 41"/>
                <a:gd name="T2" fmla="*/ 8 w 157"/>
                <a:gd name="T3" fmla="*/ 2 h 41"/>
                <a:gd name="T4" fmla="*/ 14 w 157"/>
                <a:gd name="T5" fmla="*/ 2 h 41"/>
                <a:gd name="T6" fmla="*/ 20 w 157"/>
                <a:gd name="T7" fmla="*/ 3 h 41"/>
                <a:gd name="T8" fmla="*/ 15 w 157"/>
                <a:gd name="T9" fmla="*/ 5 h 41"/>
                <a:gd name="T10" fmla="*/ 13 w 157"/>
                <a:gd name="T11" fmla="*/ 6 h 41"/>
                <a:gd name="T12" fmla="*/ 7 w 157"/>
                <a:gd name="T13" fmla="*/ 5 h 41"/>
                <a:gd name="T14" fmla="*/ 3 w 157"/>
                <a:gd name="T15" fmla="*/ 3 h 41"/>
                <a:gd name="T16" fmla="*/ 0 w 157"/>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 h="41">
                  <a:moveTo>
                    <a:pt x="0" y="0"/>
                  </a:moveTo>
                  <a:lnTo>
                    <a:pt x="60" y="10"/>
                  </a:lnTo>
                  <a:lnTo>
                    <a:pt x="111" y="16"/>
                  </a:lnTo>
                  <a:lnTo>
                    <a:pt x="157" y="19"/>
                  </a:lnTo>
                  <a:lnTo>
                    <a:pt x="119" y="37"/>
                  </a:lnTo>
                  <a:lnTo>
                    <a:pt x="103" y="41"/>
                  </a:lnTo>
                  <a:lnTo>
                    <a:pt x="53" y="37"/>
                  </a:lnTo>
                  <a:lnTo>
                    <a:pt x="21"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grpSp>
      <p:sp>
        <p:nvSpPr>
          <p:cNvPr id="33801" name="Text Box 334"/>
          <p:cNvSpPr txBox="1">
            <a:spLocks noChangeArrowheads="1"/>
          </p:cNvSpPr>
          <p:nvPr/>
        </p:nvSpPr>
        <p:spPr bwMode="auto">
          <a:xfrm>
            <a:off x="3868738" y="4114800"/>
            <a:ext cx="13072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a:latin typeface="Franklin Gothic Medium" panose="020B0603020102020204" pitchFamily="34" charset="0"/>
              </a:rPr>
              <a:t>Intensity</a:t>
            </a:r>
          </a:p>
        </p:txBody>
      </p:sp>
      <p:sp>
        <p:nvSpPr>
          <p:cNvPr id="40271" name="Text Box 335"/>
          <p:cNvSpPr txBox="1">
            <a:spLocks noChangeArrowheads="1"/>
          </p:cNvSpPr>
          <p:nvPr/>
        </p:nvSpPr>
        <p:spPr bwMode="auto">
          <a:xfrm>
            <a:off x="5002064" y="1752600"/>
            <a:ext cx="14750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a:latin typeface="Franklin Gothic Medium" panose="020B0603020102020204" pitchFamily="34" charset="0"/>
              </a:rPr>
              <a:t>Absolute</a:t>
            </a:r>
          </a:p>
          <a:p>
            <a:pPr algn="ctr" eaLnBrk="1" hangingPunct="1">
              <a:spcBef>
                <a:spcPct val="0"/>
              </a:spcBef>
              <a:buFontTx/>
              <a:buNone/>
            </a:pPr>
            <a:r>
              <a:rPr lang="en-US" altLang="en-US" sz="2400">
                <a:latin typeface="Franklin Gothic Medium" panose="020B0603020102020204" pitchFamily="34" charset="0"/>
              </a:rPr>
              <a:t>Threshold</a:t>
            </a:r>
          </a:p>
        </p:txBody>
      </p:sp>
      <p:cxnSp>
        <p:nvCxnSpPr>
          <p:cNvPr id="40272" name="AutoShape 336"/>
          <p:cNvCxnSpPr>
            <a:cxnSpLocks noChangeShapeType="1"/>
            <a:stCxn id="40271" idx="2"/>
            <a:endCxn id="33814" idx="55"/>
          </p:cNvCxnSpPr>
          <p:nvPr/>
        </p:nvCxnSpPr>
        <p:spPr bwMode="auto">
          <a:xfrm flipH="1">
            <a:off x="5734050" y="2574925"/>
            <a:ext cx="6350" cy="320675"/>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273" name="Text Box 337"/>
          <p:cNvSpPr txBox="1">
            <a:spLocks noChangeArrowheads="1"/>
          </p:cNvSpPr>
          <p:nvPr/>
        </p:nvSpPr>
        <p:spPr bwMode="auto">
          <a:xfrm>
            <a:off x="5200650" y="5534025"/>
            <a:ext cx="1181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latin typeface="Franklin Gothic Medium" panose="020B0603020102020204" pitchFamily="34" charset="0"/>
              </a:rPr>
              <a:t>Detected</a:t>
            </a:r>
          </a:p>
        </p:txBody>
      </p:sp>
      <p:sp>
        <p:nvSpPr>
          <p:cNvPr id="33805" name="Line 338"/>
          <p:cNvSpPr>
            <a:spLocks noChangeShapeType="1"/>
          </p:cNvSpPr>
          <p:nvPr/>
        </p:nvSpPr>
        <p:spPr bwMode="auto">
          <a:xfrm>
            <a:off x="1476375" y="4572000"/>
            <a:ext cx="60960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Franklin Gothic Medium" panose="020B0603020102020204" pitchFamily="34" charset="0"/>
            </a:endParaRPr>
          </a:p>
        </p:txBody>
      </p:sp>
      <p:sp>
        <p:nvSpPr>
          <p:cNvPr id="40275" name="Text Box 339"/>
          <p:cNvSpPr txBox="1">
            <a:spLocks noChangeArrowheads="1"/>
          </p:cNvSpPr>
          <p:nvPr/>
        </p:nvSpPr>
        <p:spPr bwMode="auto">
          <a:xfrm>
            <a:off x="6738938" y="4733925"/>
            <a:ext cx="584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latin typeface="Franklin Gothic Medium" panose="020B0603020102020204" pitchFamily="34" charset="0"/>
              </a:rPr>
              <a:t>Yes</a:t>
            </a:r>
          </a:p>
        </p:txBody>
      </p:sp>
      <p:sp>
        <p:nvSpPr>
          <p:cNvPr id="40276" name="Text Box 340"/>
          <p:cNvSpPr txBox="1">
            <a:spLocks noChangeArrowheads="1"/>
          </p:cNvSpPr>
          <p:nvPr/>
        </p:nvSpPr>
        <p:spPr bwMode="auto">
          <a:xfrm>
            <a:off x="5486400" y="4733925"/>
            <a:ext cx="584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latin typeface="Franklin Gothic Medium" panose="020B0603020102020204" pitchFamily="34" charset="0"/>
              </a:rPr>
              <a:t>Yes</a:t>
            </a:r>
          </a:p>
        </p:txBody>
      </p:sp>
      <p:sp>
        <p:nvSpPr>
          <p:cNvPr id="40277" name="Text Box 341"/>
          <p:cNvSpPr txBox="1">
            <a:spLocks noChangeArrowheads="1"/>
          </p:cNvSpPr>
          <p:nvPr/>
        </p:nvSpPr>
        <p:spPr bwMode="auto">
          <a:xfrm>
            <a:off x="3052763" y="4724400"/>
            <a:ext cx="4876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latin typeface="Franklin Gothic Medium" panose="020B0603020102020204" pitchFamily="34" charset="0"/>
              </a:rPr>
              <a:t>No</a:t>
            </a:r>
          </a:p>
        </p:txBody>
      </p:sp>
      <p:sp>
        <p:nvSpPr>
          <p:cNvPr id="40278" name="Text Box 342"/>
          <p:cNvSpPr txBox="1">
            <a:spLocks noChangeArrowheads="1"/>
          </p:cNvSpPr>
          <p:nvPr/>
        </p:nvSpPr>
        <p:spPr bwMode="auto">
          <a:xfrm>
            <a:off x="4286250" y="4724400"/>
            <a:ext cx="4876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latin typeface="Franklin Gothic Medium" panose="020B0603020102020204" pitchFamily="34" charset="0"/>
              </a:rPr>
              <a:t>No</a:t>
            </a:r>
          </a:p>
        </p:txBody>
      </p:sp>
      <p:sp>
        <p:nvSpPr>
          <p:cNvPr id="33810" name="AutoShape 343"/>
          <p:cNvSpPr>
            <a:spLocks noChangeArrowheads="1"/>
          </p:cNvSpPr>
          <p:nvPr/>
        </p:nvSpPr>
        <p:spPr bwMode="auto">
          <a:xfrm>
            <a:off x="1657350" y="5181600"/>
            <a:ext cx="5791200" cy="304800"/>
          </a:xfrm>
          <a:prstGeom prst="roundRect">
            <a:avLst>
              <a:gd name="adj" fmla="val 16667"/>
            </a:avLst>
          </a:prstGeom>
          <a:solidFill>
            <a:srgbClr val="FFD18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Franklin Gothic Medium" panose="020B0603020102020204" pitchFamily="34" charset="0"/>
              </a:rPr>
              <a:t>Observer’s Response</a:t>
            </a:r>
          </a:p>
        </p:txBody>
      </p:sp>
      <p:sp>
        <p:nvSpPr>
          <p:cNvPr id="33811" name="Text Box 344"/>
          <p:cNvSpPr txBox="1">
            <a:spLocks noChangeArrowheads="1"/>
          </p:cNvSpPr>
          <p:nvPr/>
        </p:nvSpPr>
        <p:spPr bwMode="auto">
          <a:xfrm>
            <a:off x="2317750" y="6140450"/>
            <a:ext cx="45370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a:latin typeface="Franklin Gothic Medium" panose="020B0603020102020204" pitchFamily="34" charset="0"/>
              </a:rPr>
              <a:t>Tell when you (the observer) detect the light.</a:t>
            </a:r>
          </a:p>
        </p:txBody>
      </p:sp>
    </p:spTree>
    <p:extLst>
      <p:ext uri="{BB962C8B-B14F-4D97-AF65-F5344CB8AC3E}">
        <p14:creationId xmlns:p14="http://schemas.microsoft.com/office/powerpoint/2010/main" val="40998937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dissolve">
                                      <p:cBhvr>
                                        <p:cTn id="7" dur="500"/>
                                        <p:tgtEl>
                                          <p:spTgt spid="39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277"/>
                                        </p:tgtEl>
                                        <p:attrNameLst>
                                          <p:attrName>style.visibility</p:attrName>
                                        </p:attrNameLst>
                                      </p:cBhvr>
                                      <p:to>
                                        <p:strVal val="visible"/>
                                      </p:to>
                                    </p:set>
                                    <p:animEffect transition="in" filter="dissolve">
                                      <p:cBhvr>
                                        <p:cTn id="12" dur="500"/>
                                        <p:tgtEl>
                                          <p:spTgt spid="402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278"/>
                                        </p:tgtEl>
                                        <p:attrNameLst>
                                          <p:attrName>style.visibility</p:attrName>
                                        </p:attrNameLst>
                                      </p:cBhvr>
                                      <p:to>
                                        <p:strVal val="visible"/>
                                      </p:to>
                                    </p:set>
                                    <p:animEffect transition="in" filter="dissolve">
                                      <p:cBhvr>
                                        <p:cTn id="17" dur="500"/>
                                        <p:tgtEl>
                                          <p:spTgt spid="402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0276"/>
                                        </p:tgtEl>
                                        <p:attrNameLst>
                                          <p:attrName>style.visibility</p:attrName>
                                        </p:attrNameLst>
                                      </p:cBhvr>
                                      <p:to>
                                        <p:strVal val="visible"/>
                                      </p:to>
                                    </p:set>
                                    <p:animEffect transition="in" filter="dissolve">
                                      <p:cBhvr>
                                        <p:cTn id="22" dur="500"/>
                                        <p:tgtEl>
                                          <p:spTgt spid="402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0275"/>
                                        </p:tgtEl>
                                        <p:attrNameLst>
                                          <p:attrName>style.visibility</p:attrName>
                                        </p:attrNameLst>
                                      </p:cBhvr>
                                      <p:to>
                                        <p:strVal val="visible"/>
                                      </p:to>
                                    </p:set>
                                    <p:animEffect transition="in" filter="dissolve">
                                      <p:cBhvr>
                                        <p:cTn id="27" dur="500"/>
                                        <p:tgtEl>
                                          <p:spTgt spid="4027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0271"/>
                                        </p:tgtEl>
                                        <p:attrNameLst>
                                          <p:attrName>style.visibility</p:attrName>
                                        </p:attrNameLst>
                                      </p:cBhvr>
                                      <p:to>
                                        <p:strVal val="visible"/>
                                      </p:to>
                                    </p:set>
                                    <p:animEffect transition="in" filter="dissolve">
                                      <p:cBhvr>
                                        <p:cTn id="32" dur="500"/>
                                        <p:tgtEl>
                                          <p:spTgt spid="40271"/>
                                        </p:tgtEl>
                                      </p:cBhvr>
                                    </p:animEffect>
                                  </p:childTnLst>
                                </p:cTn>
                              </p:par>
                            </p:childTnLst>
                          </p:cTn>
                        </p:par>
                        <p:par>
                          <p:cTn id="33" fill="hold" nodeType="afterGroup">
                            <p:stCondLst>
                              <p:cond delay="500"/>
                            </p:stCondLst>
                            <p:childTnLst>
                              <p:par>
                                <p:cTn id="34" presetID="9" presetClass="entr" presetSubtype="0" fill="hold" nodeType="afterEffect">
                                  <p:stCondLst>
                                    <p:cond delay="0"/>
                                  </p:stCondLst>
                                  <p:childTnLst>
                                    <p:set>
                                      <p:cBhvr>
                                        <p:cTn id="35" dur="1" fill="hold">
                                          <p:stCondLst>
                                            <p:cond delay="0"/>
                                          </p:stCondLst>
                                        </p:cTn>
                                        <p:tgtEl>
                                          <p:spTgt spid="40272"/>
                                        </p:tgtEl>
                                        <p:attrNameLst>
                                          <p:attrName>style.visibility</p:attrName>
                                        </p:attrNameLst>
                                      </p:cBhvr>
                                      <p:to>
                                        <p:strVal val="visible"/>
                                      </p:to>
                                    </p:set>
                                    <p:animEffect transition="in" filter="dissolve">
                                      <p:cBhvr>
                                        <p:cTn id="36" dur="500"/>
                                        <p:tgtEl>
                                          <p:spTgt spid="40272"/>
                                        </p:tgtEl>
                                      </p:cBhvr>
                                    </p:animEffect>
                                  </p:childTnLst>
                                </p:cTn>
                              </p:par>
                            </p:childTnLst>
                          </p:cTn>
                        </p:par>
                        <p:par>
                          <p:cTn id="37" fill="hold" nodeType="afterGroup">
                            <p:stCondLst>
                              <p:cond delay="1000"/>
                            </p:stCondLst>
                            <p:childTnLst>
                              <p:par>
                                <p:cTn id="38" presetID="9" presetClass="entr" presetSubtype="0" fill="hold" grpId="0" nodeType="afterEffect">
                                  <p:stCondLst>
                                    <p:cond delay="0"/>
                                  </p:stCondLst>
                                  <p:childTnLst>
                                    <p:set>
                                      <p:cBhvr>
                                        <p:cTn id="39" dur="1" fill="hold">
                                          <p:stCondLst>
                                            <p:cond delay="0"/>
                                          </p:stCondLst>
                                        </p:cTn>
                                        <p:tgtEl>
                                          <p:spTgt spid="40273"/>
                                        </p:tgtEl>
                                        <p:attrNameLst>
                                          <p:attrName>style.visibility</p:attrName>
                                        </p:attrNameLst>
                                      </p:cBhvr>
                                      <p:to>
                                        <p:strVal val="visible"/>
                                      </p:to>
                                    </p:set>
                                    <p:animEffect transition="in" filter="dissolve">
                                      <p:cBhvr>
                                        <p:cTn id="40" dur="500"/>
                                        <p:tgtEl>
                                          <p:spTgt spid="40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utoUpdateAnimBg="0"/>
      <p:bldP spid="40271" grpId="0" autoUpdateAnimBg="0"/>
      <p:bldP spid="40273" grpId="0" autoUpdateAnimBg="0"/>
      <p:bldP spid="40275" grpId="0" autoUpdateAnimBg="0"/>
      <p:bldP spid="40276" grpId="0" autoUpdateAnimBg="0"/>
      <p:bldP spid="40277" grpId="0" autoUpdateAnimBg="0"/>
      <p:bldP spid="4027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dirty="0" smtClean="0">
                <a:latin typeface="Franklin Gothic Medium" panose="020B0603020102020204" pitchFamily="34" charset="0"/>
              </a:rPr>
              <a:t>ABSOLUTE THRESHOLDS</a:t>
            </a:r>
          </a:p>
        </p:txBody>
      </p:sp>
      <p:sp>
        <p:nvSpPr>
          <p:cNvPr id="35843" name="Rectangle 3"/>
          <p:cNvSpPr>
            <a:spLocks noGrp="1" noChangeArrowheads="1"/>
          </p:cNvSpPr>
          <p:nvPr>
            <p:ph type="body" idx="1"/>
          </p:nvPr>
        </p:nvSpPr>
        <p:spPr/>
        <p:txBody>
          <a:bodyPr/>
          <a:lstStyle/>
          <a:p>
            <a:pPr eaLnBrk="1" hangingPunct="1">
              <a:lnSpc>
                <a:spcPct val="90000"/>
              </a:lnSpc>
            </a:pPr>
            <a:r>
              <a:rPr lang="en-US" altLang="en-US" sz="2800" smtClean="0">
                <a:latin typeface="Franklin Gothic Medium" panose="020B0603020102020204" pitchFamily="34" charset="0"/>
              </a:rPr>
              <a:t>Taste: 1 gram (.0356 ounce) of table salt in 500 liters (529 quarts) of water</a:t>
            </a:r>
          </a:p>
          <a:p>
            <a:pPr eaLnBrk="1" hangingPunct="1">
              <a:lnSpc>
                <a:spcPct val="90000"/>
              </a:lnSpc>
            </a:pPr>
            <a:r>
              <a:rPr lang="en-US" altLang="en-US" sz="2800" smtClean="0">
                <a:latin typeface="Franklin Gothic Medium" panose="020B0603020102020204" pitchFamily="34" charset="0"/>
              </a:rPr>
              <a:t>Smell: 1 drop of perfume diffused throughout a three-room apartment</a:t>
            </a:r>
          </a:p>
          <a:p>
            <a:pPr eaLnBrk="1" hangingPunct="1">
              <a:lnSpc>
                <a:spcPct val="90000"/>
              </a:lnSpc>
            </a:pPr>
            <a:r>
              <a:rPr lang="en-US" altLang="en-US" sz="2800" smtClean="0">
                <a:latin typeface="Franklin Gothic Medium" panose="020B0603020102020204" pitchFamily="34" charset="0"/>
              </a:rPr>
              <a:t>Touch: the wing of a bee falling on your cheek from a height of 1cm (.39 inch)</a:t>
            </a:r>
          </a:p>
          <a:p>
            <a:pPr eaLnBrk="1" hangingPunct="1">
              <a:lnSpc>
                <a:spcPct val="90000"/>
              </a:lnSpc>
            </a:pPr>
            <a:r>
              <a:rPr lang="en-US" altLang="en-US" sz="2800" smtClean="0">
                <a:latin typeface="Franklin Gothic Medium" panose="020B0603020102020204" pitchFamily="34" charset="0"/>
              </a:rPr>
              <a:t>Hearing: the tick of a watch from 6 meters (20 feet) in very quiet conditions</a:t>
            </a:r>
          </a:p>
          <a:p>
            <a:pPr eaLnBrk="1" hangingPunct="1">
              <a:lnSpc>
                <a:spcPct val="90000"/>
              </a:lnSpc>
            </a:pPr>
            <a:r>
              <a:rPr lang="en-US" altLang="en-US" sz="2800" smtClean="0">
                <a:latin typeface="Franklin Gothic Medium" panose="020B0603020102020204" pitchFamily="34" charset="0"/>
              </a:rPr>
              <a:t>Vision: a candle flame seen from 50km (30 miles) on a clear, dark night</a:t>
            </a:r>
          </a:p>
        </p:txBody>
      </p:sp>
    </p:spTree>
    <p:extLst>
      <p:ext uri="{BB962C8B-B14F-4D97-AF65-F5344CB8AC3E}">
        <p14:creationId xmlns:p14="http://schemas.microsoft.com/office/powerpoint/2010/main" val="18156865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ChangeArrowheads="1"/>
          </p:cNvSpPr>
          <p:nvPr/>
        </p:nvSpPr>
        <p:spPr bwMode="auto">
          <a:xfrm>
            <a:off x="457200" y="1656588"/>
            <a:ext cx="7086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 typeface="Wingdings" panose="05000000000000000000" pitchFamily="2" charset="2"/>
              <a:buNone/>
            </a:pPr>
            <a:r>
              <a:rPr lang="en-US" altLang="en-US" sz="2800" dirty="0">
                <a:latin typeface="Franklin Gothic Medium" panose="020B0603020102020204" pitchFamily="34" charset="0"/>
              </a:rPr>
              <a:t>Predicts how and when we detect the presence of a faint stimulus (signal) amid background noise (other stimulation). SDT assumes that there is no single absolute threshold and detection depends on:</a:t>
            </a:r>
          </a:p>
        </p:txBody>
      </p:sp>
      <p:sp>
        <p:nvSpPr>
          <p:cNvPr id="48132" name="Rectangle 4"/>
          <p:cNvSpPr>
            <a:spLocks noChangeArrowheads="1"/>
          </p:cNvSpPr>
          <p:nvPr/>
        </p:nvSpPr>
        <p:spPr bwMode="auto">
          <a:xfrm>
            <a:off x="676003" y="4495800"/>
            <a:ext cx="33528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dirty="0">
                <a:latin typeface="Franklin Gothic Medium" panose="020B0603020102020204" pitchFamily="34" charset="0"/>
              </a:rPr>
              <a:t>Person’s experience</a:t>
            </a:r>
          </a:p>
          <a:p>
            <a:pPr eaLnBrk="1" hangingPunct="1">
              <a:spcBef>
                <a:spcPct val="0"/>
              </a:spcBef>
              <a:buFontTx/>
              <a:buNone/>
            </a:pPr>
            <a:r>
              <a:rPr lang="en-US" altLang="en-US" sz="2800" dirty="0">
                <a:latin typeface="Franklin Gothic Medium" panose="020B0603020102020204" pitchFamily="34" charset="0"/>
              </a:rPr>
              <a:t>Expectations</a:t>
            </a:r>
          </a:p>
          <a:p>
            <a:pPr eaLnBrk="1" hangingPunct="1">
              <a:spcBef>
                <a:spcPct val="0"/>
              </a:spcBef>
              <a:buFontTx/>
              <a:buNone/>
            </a:pPr>
            <a:r>
              <a:rPr lang="en-US" altLang="en-US" sz="2800" dirty="0">
                <a:latin typeface="Franklin Gothic Medium" panose="020B0603020102020204" pitchFamily="34" charset="0"/>
              </a:rPr>
              <a:t>Motivation</a:t>
            </a:r>
          </a:p>
          <a:p>
            <a:pPr eaLnBrk="1" hangingPunct="1">
              <a:spcBef>
                <a:spcPct val="0"/>
              </a:spcBef>
              <a:buFontTx/>
              <a:buNone/>
            </a:pPr>
            <a:r>
              <a:rPr lang="en-US" altLang="en-US" sz="2800" dirty="0">
                <a:latin typeface="Franklin Gothic Medium" panose="020B0603020102020204" pitchFamily="34" charset="0"/>
              </a:rPr>
              <a:t>Level of fatigue</a:t>
            </a:r>
          </a:p>
        </p:txBody>
      </p:sp>
      <p:pic>
        <p:nvPicPr>
          <p:cNvPr id="48133" name="Picture 5" descr="12673_MyersPsy8e_5UN04"/>
          <p:cNvPicPr>
            <a:picLocks noGrp="1" noChangeAspect="1" noChangeArrowheads="1"/>
          </p:cNvPicPr>
          <p:nvPr>
            <p:ph idx="1"/>
          </p:nvPr>
        </p:nvPicPr>
        <p:blipFill>
          <a:blip r:embed="rId3">
            <a:lum bright="20000"/>
            <a:extLst>
              <a:ext uri="{28A0092B-C50C-407E-A947-70E740481C1C}">
                <a14:useLocalDpi xmlns:a14="http://schemas.microsoft.com/office/drawing/2010/main" val="0"/>
              </a:ext>
            </a:extLst>
          </a:blip>
          <a:srcRect/>
          <a:stretch>
            <a:fillRect/>
          </a:stretch>
        </p:blipFill>
        <p:spPr>
          <a:xfrm>
            <a:off x="4800600" y="4343400"/>
            <a:ext cx="3373438" cy="2262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itle 1"/>
          <p:cNvSpPr>
            <a:spLocks noGrp="1"/>
          </p:cNvSpPr>
          <p:nvPr>
            <p:ph type="title"/>
          </p:nvPr>
        </p:nvSpPr>
        <p:spPr/>
        <p:txBody>
          <a:bodyPr>
            <a:normAutofit fontScale="90000"/>
          </a:bodyPr>
          <a:lstStyle/>
          <a:p>
            <a:r>
              <a:rPr lang="en-US" dirty="0" smtClean="0">
                <a:latin typeface="Franklin Gothic Medium" panose="020B0603020102020204" pitchFamily="34" charset="0"/>
              </a:rPr>
              <a:t>THRESHOLDS</a:t>
            </a:r>
            <a:br>
              <a:rPr lang="en-US" dirty="0" smtClean="0">
                <a:latin typeface="Franklin Gothic Medium" panose="020B0603020102020204" pitchFamily="34" charset="0"/>
              </a:rPr>
            </a:br>
            <a:r>
              <a:rPr lang="en-US" i="1" dirty="0" smtClean="0">
                <a:latin typeface="Franklin Gothic Medium" pitchFamily="34" charset="0"/>
              </a:rPr>
              <a:t>SIGNAL DETECTION</a:t>
            </a:r>
            <a:endParaRPr lang="en-US" dirty="0">
              <a:latin typeface="Franklin Gothic Medium" pitchFamily="34" charset="0"/>
            </a:endParaRPr>
          </a:p>
        </p:txBody>
      </p:sp>
    </p:spTree>
    <p:extLst>
      <p:ext uri="{BB962C8B-B14F-4D97-AF65-F5344CB8AC3E}">
        <p14:creationId xmlns:p14="http://schemas.microsoft.com/office/powerpoint/2010/main" val="402274122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THRESHOLDS</a:t>
            </a:r>
            <a:br>
              <a:rPr lang="en-US" dirty="0" smtClean="0">
                <a:latin typeface="Franklin Gothic Medium" pitchFamily="34" charset="0"/>
              </a:rPr>
            </a:br>
            <a:r>
              <a:rPr lang="en-US" i="1" dirty="0" smtClean="0">
                <a:latin typeface="Franklin Gothic Medium" pitchFamily="34" charset="0"/>
              </a:rPr>
              <a:t>SUBLIMINAL STIMULATION</a:t>
            </a:r>
            <a:endParaRPr lang="en-US" dirty="0">
              <a:latin typeface="Franklin Gothic Medium" pitchFamily="34" charset="0"/>
            </a:endParaRPr>
          </a:p>
        </p:txBody>
      </p:sp>
      <p:sp>
        <p:nvSpPr>
          <p:cNvPr id="3" name="Content Placeholder 2"/>
          <p:cNvSpPr>
            <a:spLocks noGrp="1"/>
          </p:cNvSpPr>
          <p:nvPr>
            <p:ph idx="1"/>
          </p:nvPr>
        </p:nvSpPr>
        <p:spPr/>
        <p:txBody>
          <a:bodyPr/>
          <a:lstStyle/>
          <a:p>
            <a:r>
              <a:rPr lang="en-US" dirty="0" smtClean="0">
                <a:latin typeface="Franklin Gothic Medium" pitchFamily="34" charset="0"/>
              </a:rPr>
              <a:t>Subliminal (below threshold)</a:t>
            </a:r>
          </a:p>
          <a:p>
            <a:r>
              <a:rPr lang="en-US" dirty="0" smtClean="0">
                <a:latin typeface="Franklin Gothic Medium" pitchFamily="34" charset="0"/>
              </a:rPr>
              <a:t>Priming</a:t>
            </a:r>
          </a:p>
          <a:p>
            <a:r>
              <a:rPr lang="en-US" dirty="0" smtClean="0">
                <a:latin typeface="Franklin Gothic Medium" pitchFamily="34" charset="0"/>
              </a:rPr>
              <a:t>Subliminal persuasion</a:t>
            </a:r>
          </a:p>
          <a:p>
            <a:endParaRPr lang="en-US" dirty="0">
              <a:latin typeface="Franklin Gothic Medium" pitchFamily="34" charset="0"/>
            </a:endParaRPr>
          </a:p>
        </p:txBody>
      </p:sp>
      <p:pic>
        <p:nvPicPr>
          <p:cNvPr id="70658" name="Picture 2" descr="https://lh4.googleusercontent.com/jmYeO_R5L3sV6xYKVKAKTJJJhAFpGbiO4jhnylJc0Vl7JtH-CRIZ-PZhLkEVmhCJAWpdFqpQjieSGiChEoEh8_XLilzoFhdKJUa565HKg76T_cosXg"/>
          <p:cNvPicPr>
            <a:picLocks noChangeAspect="1" noChangeArrowheads="1"/>
          </p:cNvPicPr>
          <p:nvPr/>
        </p:nvPicPr>
        <p:blipFill>
          <a:blip r:embed="rId3" cstate="print"/>
          <a:srcRect/>
          <a:stretch>
            <a:fillRect/>
          </a:stretch>
        </p:blipFill>
        <p:spPr bwMode="auto">
          <a:xfrm>
            <a:off x="5486400" y="2438400"/>
            <a:ext cx="3181350" cy="4114801"/>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THRESHOLDS</a:t>
            </a:r>
            <a:br>
              <a:rPr lang="en-US" dirty="0" smtClean="0">
                <a:latin typeface="Franklin Gothic Medium" pitchFamily="34" charset="0"/>
              </a:rPr>
            </a:br>
            <a:r>
              <a:rPr lang="en-US" i="1" dirty="0" smtClean="0">
                <a:latin typeface="Franklin Gothic Medium" pitchFamily="34" charset="0"/>
              </a:rPr>
              <a:t>DIFFERENCE THRESHOLDS</a:t>
            </a:r>
            <a:endParaRPr lang="en-US" dirty="0">
              <a:latin typeface="Franklin Gothic Medium" pitchFamily="34" charset="0"/>
            </a:endParaRPr>
          </a:p>
        </p:txBody>
      </p:sp>
      <p:sp>
        <p:nvSpPr>
          <p:cNvPr id="3" name="Content Placeholder 2"/>
          <p:cNvSpPr>
            <a:spLocks noGrp="1"/>
          </p:cNvSpPr>
          <p:nvPr>
            <p:ph idx="1"/>
          </p:nvPr>
        </p:nvSpPr>
        <p:spPr/>
        <p:txBody>
          <a:bodyPr/>
          <a:lstStyle/>
          <a:p>
            <a:r>
              <a:rPr lang="en-US" dirty="0" smtClean="0">
                <a:solidFill>
                  <a:srgbClr val="FF0000"/>
                </a:solidFill>
                <a:latin typeface="Franklin Gothic Medium" pitchFamily="34" charset="0"/>
              </a:rPr>
              <a:t>Difference threshold</a:t>
            </a:r>
          </a:p>
          <a:p>
            <a:r>
              <a:rPr lang="en-US" dirty="0" smtClean="0">
                <a:latin typeface="Franklin Gothic Medium" pitchFamily="34" charset="0"/>
              </a:rPr>
              <a:t>Just noticeable difference (</a:t>
            </a:r>
            <a:r>
              <a:rPr lang="en-US" dirty="0" err="1" smtClean="0">
                <a:latin typeface="Franklin Gothic Medium" pitchFamily="34" charset="0"/>
              </a:rPr>
              <a:t>jnd</a:t>
            </a:r>
            <a:r>
              <a:rPr lang="en-US" dirty="0" smtClean="0">
                <a:latin typeface="Franklin Gothic Medium" pitchFamily="34" charset="0"/>
              </a:rPr>
              <a:t>)</a:t>
            </a:r>
          </a:p>
          <a:p>
            <a:r>
              <a:rPr lang="en-US" dirty="0" smtClean="0">
                <a:solidFill>
                  <a:srgbClr val="FF0000"/>
                </a:solidFill>
                <a:latin typeface="Franklin Gothic Medium" pitchFamily="34" charset="0"/>
              </a:rPr>
              <a:t>Weber’s Law</a:t>
            </a:r>
            <a:endParaRPr lang="en-US" dirty="0">
              <a:solidFill>
                <a:srgbClr val="FF0000"/>
              </a:solidFill>
              <a:latin typeface="Franklin Gothic Medium" pitchFamily="34" charset="0"/>
            </a:endParaRPr>
          </a:p>
        </p:txBody>
      </p:sp>
      <p:graphicFrame>
        <p:nvGraphicFramePr>
          <p:cNvPr id="5" name="Table 4"/>
          <p:cNvGraphicFramePr>
            <a:graphicFrameLocks noGrp="1"/>
          </p:cNvGraphicFramePr>
          <p:nvPr/>
        </p:nvGraphicFramePr>
        <p:xfrm>
          <a:off x="1295400" y="4038600"/>
          <a:ext cx="6096000" cy="14833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algn="ctr"/>
                      <a:r>
                        <a:rPr lang="en-US" dirty="0" smtClean="0"/>
                        <a:t>STIMULUS</a:t>
                      </a:r>
                      <a:endParaRPr lang="en-US" dirty="0"/>
                    </a:p>
                  </a:txBody>
                  <a:tcPr/>
                </a:tc>
                <a:tc>
                  <a:txBody>
                    <a:bodyPr/>
                    <a:lstStyle/>
                    <a:p>
                      <a:pPr algn="ctr"/>
                      <a:r>
                        <a:rPr lang="en-US" dirty="0" smtClean="0"/>
                        <a:t>CONSTANT (k)</a:t>
                      </a:r>
                      <a:endParaRPr lang="en-US" dirty="0"/>
                    </a:p>
                  </a:txBody>
                  <a:tcPr/>
                </a:tc>
                <a:extLst>
                  <a:ext uri="{0D108BD9-81ED-4DB2-BD59-A6C34878D82A}">
                    <a16:rowId xmlns:a16="http://schemas.microsoft.com/office/drawing/2014/main" val="10000"/>
                  </a:ext>
                </a:extLst>
              </a:tr>
              <a:tr h="370840">
                <a:tc>
                  <a:txBody>
                    <a:bodyPr/>
                    <a:lstStyle/>
                    <a:p>
                      <a:pPr algn="ctr"/>
                      <a:r>
                        <a:rPr lang="en-US" dirty="0" smtClean="0"/>
                        <a:t>Light</a:t>
                      </a:r>
                      <a:endParaRPr lang="en-US" dirty="0"/>
                    </a:p>
                  </a:txBody>
                  <a:tcPr/>
                </a:tc>
                <a:tc>
                  <a:txBody>
                    <a:bodyPr/>
                    <a:lstStyle/>
                    <a:p>
                      <a:pPr algn="ctr"/>
                      <a:r>
                        <a:rPr lang="en-US" dirty="0" smtClean="0"/>
                        <a:t>8%</a:t>
                      </a:r>
                      <a:endParaRPr lang="en-US" dirty="0"/>
                    </a:p>
                  </a:txBody>
                  <a:tcPr/>
                </a:tc>
                <a:extLst>
                  <a:ext uri="{0D108BD9-81ED-4DB2-BD59-A6C34878D82A}">
                    <a16:rowId xmlns:a16="http://schemas.microsoft.com/office/drawing/2014/main" val="10001"/>
                  </a:ext>
                </a:extLst>
              </a:tr>
              <a:tr h="370840">
                <a:tc>
                  <a:txBody>
                    <a:bodyPr/>
                    <a:lstStyle/>
                    <a:p>
                      <a:pPr algn="ctr"/>
                      <a:r>
                        <a:rPr lang="en-US" dirty="0" smtClean="0"/>
                        <a:t>Weight</a:t>
                      </a:r>
                      <a:endParaRPr lang="en-US" dirty="0"/>
                    </a:p>
                  </a:txBody>
                  <a:tcPr/>
                </a:tc>
                <a:tc>
                  <a:txBody>
                    <a:bodyPr/>
                    <a:lstStyle/>
                    <a:p>
                      <a:pPr algn="ctr"/>
                      <a:r>
                        <a:rPr lang="en-US" dirty="0" smtClean="0"/>
                        <a:t>2%</a:t>
                      </a:r>
                      <a:endParaRPr lang="en-US" dirty="0"/>
                    </a:p>
                  </a:txBody>
                  <a:tcPr/>
                </a:tc>
                <a:extLst>
                  <a:ext uri="{0D108BD9-81ED-4DB2-BD59-A6C34878D82A}">
                    <a16:rowId xmlns:a16="http://schemas.microsoft.com/office/drawing/2014/main" val="10002"/>
                  </a:ext>
                </a:extLst>
              </a:tr>
              <a:tr h="370840">
                <a:tc>
                  <a:txBody>
                    <a:bodyPr/>
                    <a:lstStyle/>
                    <a:p>
                      <a:pPr algn="ctr"/>
                      <a:r>
                        <a:rPr lang="en-US" dirty="0" smtClean="0"/>
                        <a:t>Tone </a:t>
                      </a:r>
                      <a:endParaRPr lang="en-US" dirty="0"/>
                    </a:p>
                  </a:txBody>
                  <a:tcPr/>
                </a:tc>
                <a:tc>
                  <a:txBody>
                    <a:bodyPr/>
                    <a:lstStyle/>
                    <a:p>
                      <a:pPr algn="ctr"/>
                      <a:r>
                        <a:rPr lang="en-US" dirty="0" smtClean="0"/>
                        <a:t>3%</a:t>
                      </a:r>
                      <a:endParaRPr lang="en-US" dirty="0"/>
                    </a:p>
                  </a:txBody>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sz="4800" dirty="0">
                <a:latin typeface="Franklin Gothic Medium" panose="020B0603020102020204" pitchFamily="34" charset="0"/>
              </a:rPr>
              <a:t>DIFFERENCE THRESHOLD</a:t>
            </a:r>
            <a:endParaRPr lang="en-US" altLang="en-US" dirty="0" smtClean="0">
              <a:latin typeface="Franklin Gothic Medium" panose="020B0603020102020204" pitchFamily="34" charset="0"/>
            </a:endParaRPr>
          </a:p>
        </p:txBody>
      </p:sp>
      <p:sp>
        <p:nvSpPr>
          <p:cNvPr id="37891" name="Rectangle 3"/>
          <p:cNvSpPr>
            <a:spLocks noGrp="1" noChangeArrowheads="1"/>
          </p:cNvSpPr>
          <p:nvPr>
            <p:ph type="body" idx="1"/>
          </p:nvPr>
        </p:nvSpPr>
        <p:spPr/>
        <p:txBody>
          <a:bodyPr/>
          <a:lstStyle/>
          <a:p>
            <a:pPr lvl="1" eaLnBrk="1" hangingPunct="1"/>
            <a:r>
              <a:rPr lang="en-US" altLang="en-US" dirty="0" smtClean="0">
                <a:latin typeface="Franklin Gothic Medium" panose="020B0603020102020204" pitchFamily="34" charset="0"/>
              </a:rPr>
              <a:t>The smallest detectable </a:t>
            </a:r>
            <a:r>
              <a:rPr lang="en-US" altLang="en-US" b="1" dirty="0" smtClean="0">
                <a:solidFill>
                  <a:srgbClr val="088A4C"/>
                </a:solidFill>
                <a:latin typeface="Franklin Gothic Medium" panose="020B0603020102020204" pitchFamily="34" charset="0"/>
              </a:rPr>
              <a:t>CHANGE</a:t>
            </a:r>
            <a:r>
              <a:rPr lang="en-US" altLang="en-US" dirty="0" smtClean="0">
                <a:latin typeface="Franklin Gothic Medium" panose="020B0603020102020204" pitchFamily="34" charset="0"/>
              </a:rPr>
              <a:t>  in a stimulus</a:t>
            </a:r>
          </a:p>
          <a:p>
            <a:pPr lvl="1" eaLnBrk="1" hangingPunct="1"/>
            <a:r>
              <a:rPr lang="en-US" altLang="en-US" dirty="0" smtClean="0">
                <a:latin typeface="Franklin Gothic Medium" panose="020B0603020102020204" pitchFamily="34" charset="0"/>
              </a:rPr>
              <a:t>Also called the </a:t>
            </a:r>
            <a:r>
              <a:rPr lang="en-US" altLang="en-US" i="1" dirty="0" smtClean="0">
                <a:latin typeface="Franklin Gothic Medium" panose="020B0603020102020204" pitchFamily="34" charset="0"/>
              </a:rPr>
              <a:t>just noticeable difference (</a:t>
            </a:r>
            <a:r>
              <a:rPr lang="en-US" altLang="en-US" i="1" dirty="0" err="1" smtClean="0">
                <a:latin typeface="Franklin Gothic Medium" panose="020B0603020102020204" pitchFamily="34" charset="0"/>
              </a:rPr>
              <a:t>jnd</a:t>
            </a:r>
            <a:r>
              <a:rPr lang="en-US" altLang="en-US" i="1" dirty="0" smtClean="0">
                <a:latin typeface="Franklin Gothic Medium" panose="020B0603020102020204" pitchFamily="34" charset="0"/>
              </a:rPr>
              <a:t>)</a:t>
            </a:r>
          </a:p>
          <a:p>
            <a:pPr lvl="1" eaLnBrk="1" hangingPunct="1">
              <a:buFontTx/>
              <a:buNone/>
            </a:pPr>
            <a:endParaRPr lang="en-US" altLang="en-US" dirty="0" smtClean="0">
              <a:latin typeface="Franklin Gothic Medium" panose="020B0603020102020204" pitchFamily="34" charset="0"/>
            </a:endParaRPr>
          </a:p>
        </p:txBody>
      </p:sp>
      <p:pic>
        <p:nvPicPr>
          <p:cNvPr id="37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200400"/>
            <a:ext cx="357505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49988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9501" y="115530"/>
            <a:ext cx="8229600" cy="1252728"/>
          </a:xfrm>
        </p:spPr>
        <p:txBody>
          <a:bodyPr>
            <a:normAutofit/>
          </a:bodyPr>
          <a:lstStyle/>
          <a:p>
            <a:r>
              <a:rPr lang="en-US" sz="4000" dirty="0" smtClean="0">
                <a:latin typeface="Franklin Gothic Medium" pitchFamily="34" charset="0"/>
              </a:rPr>
              <a:t>DIFFERENCE THRESHOLD</a:t>
            </a:r>
            <a:endParaRPr lang="en-US" altLang="en-US" sz="4000" dirty="0" smtClean="0">
              <a:solidFill>
                <a:schemeClr val="tx1"/>
              </a:solidFill>
              <a:latin typeface="Franklin Gothic Medium" panose="020B0603020102020204" pitchFamily="34" charset="0"/>
            </a:endParaRPr>
          </a:p>
        </p:txBody>
      </p:sp>
      <p:sp>
        <p:nvSpPr>
          <p:cNvPr id="39939" name="Rectangle 3"/>
          <p:cNvSpPr>
            <a:spLocks noGrp="1" noChangeArrowheads="1"/>
          </p:cNvSpPr>
          <p:nvPr>
            <p:ph type="body" idx="1"/>
          </p:nvPr>
        </p:nvSpPr>
        <p:spPr>
          <a:xfrm>
            <a:off x="159501" y="1676400"/>
            <a:ext cx="8298699" cy="2057400"/>
          </a:xfrm>
        </p:spPr>
        <p:txBody>
          <a:bodyPr/>
          <a:lstStyle/>
          <a:p>
            <a:pPr algn="ctr" eaLnBrk="1" hangingPunct="1">
              <a:buFont typeface="Wingdings" panose="05000000000000000000" pitchFamily="2" charset="2"/>
              <a:buNone/>
            </a:pPr>
            <a:r>
              <a:rPr lang="en-US" altLang="en-US" sz="2800" dirty="0" smtClean="0">
                <a:solidFill>
                  <a:srgbClr val="0000FF"/>
                </a:solidFill>
                <a:latin typeface="Franklin Gothic Medium" panose="020B0603020102020204" pitchFamily="34" charset="0"/>
              </a:rPr>
              <a:t>Difference Threshold:</a:t>
            </a:r>
            <a:r>
              <a:rPr lang="en-US" altLang="en-US" sz="2800" dirty="0" smtClean="0">
                <a:latin typeface="Franklin Gothic Medium" panose="020B0603020102020204" pitchFamily="34" charset="0"/>
              </a:rPr>
              <a:t> Minimum difference between two stimuli required for detection 50% of the time, also called just noticeable difference (JND).</a:t>
            </a:r>
          </a:p>
        </p:txBody>
      </p:sp>
      <p:grpSp>
        <p:nvGrpSpPr>
          <p:cNvPr id="39940" name="Group 4"/>
          <p:cNvGrpSpPr>
            <a:grpSpLocks noChangeAspect="1"/>
          </p:cNvGrpSpPr>
          <p:nvPr/>
        </p:nvGrpSpPr>
        <p:grpSpPr bwMode="auto">
          <a:xfrm>
            <a:off x="1147763" y="4252913"/>
            <a:ext cx="466725" cy="728662"/>
            <a:chOff x="674" y="2179"/>
            <a:chExt cx="438" cy="684"/>
          </a:xfrm>
        </p:grpSpPr>
        <p:sp>
          <p:nvSpPr>
            <p:cNvPr id="40411" name="Freeform 5"/>
            <p:cNvSpPr>
              <a:spLocks noChangeAspect="1"/>
            </p:cNvSpPr>
            <p:nvPr/>
          </p:nvSpPr>
          <p:spPr bwMode="auto">
            <a:xfrm>
              <a:off x="674" y="2179"/>
              <a:ext cx="434" cy="576"/>
            </a:xfrm>
            <a:custGeom>
              <a:avLst/>
              <a:gdLst>
                <a:gd name="T0" fmla="*/ 32 w 866"/>
                <a:gd name="T1" fmla="*/ 2 h 1153"/>
                <a:gd name="T2" fmla="*/ 26 w 866"/>
                <a:gd name="T3" fmla="*/ 4 h 1153"/>
                <a:gd name="T4" fmla="*/ 21 w 866"/>
                <a:gd name="T5" fmla="*/ 7 h 1153"/>
                <a:gd name="T6" fmla="*/ 16 w 866"/>
                <a:gd name="T7" fmla="*/ 11 h 1153"/>
                <a:gd name="T8" fmla="*/ 12 w 866"/>
                <a:gd name="T9" fmla="*/ 15 h 1153"/>
                <a:gd name="T10" fmla="*/ 8 w 866"/>
                <a:gd name="T11" fmla="*/ 19 h 1153"/>
                <a:gd name="T12" fmla="*/ 5 w 866"/>
                <a:gd name="T13" fmla="*/ 24 h 1153"/>
                <a:gd name="T14" fmla="*/ 4 w 866"/>
                <a:gd name="T15" fmla="*/ 29 h 1153"/>
                <a:gd name="T16" fmla="*/ 2 w 866"/>
                <a:gd name="T17" fmla="*/ 37 h 1153"/>
                <a:gd name="T18" fmla="*/ 0 w 866"/>
                <a:gd name="T19" fmla="*/ 49 h 1153"/>
                <a:gd name="T20" fmla="*/ 2 w 866"/>
                <a:gd name="T21" fmla="*/ 62 h 1153"/>
                <a:gd name="T22" fmla="*/ 6 w 866"/>
                <a:gd name="T23" fmla="*/ 76 h 1153"/>
                <a:gd name="T24" fmla="*/ 11 w 866"/>
                <a:gd name="T25" fmla="*/ 86 h 1153"/>
                <a:gd name="T26" fmla="*/ 14 w 866"/>
                <a:gd name="T27" fmla="*/ 90 h 1153"/>
                <a:gd name="T28" fmla="*/ 16 w 866"/>
                <a:gd name="T29" fmla="*/ 94 h 1153"/>
                <a:gd name="T30" fmla="*/ 18 w 866"/>
                <a:gd name="T31" fmla="*/ 99 h 1153"/>
                <a:gd name="T32" fmla="*/ 20 w 866"/>
                <a:gd name="T33" fmla="*/ 104 h 1153"/>
                <a:gd name="T34" fmla="*/ 22 w 866"/>
                <a:gd name="T35" fmla="*/ 109 h 1153"/>
                <a:gd name="T36" fmla="*/ 22 w 866"/>
                <a:gd name="T37" fmla="*/ 117 h 1153"/>
                <a:gd name="T38" fmla="*/ 22 w 866"/>
                <a:gd name="T39" fmla="*/ 127 h 1153"/>
                <a:gd name="T40" fmla="*/ 23 w 866"/>
                <a:gd name="T41" fmla="*/ 133 h 1153"/>
                <a:gd name="T42" fmla="*/ 24 w 866"/>
                <a:gd name="T43" fmla="*/ 137 h 1153"/>
                <a:gd name="T44" fmla="*/ 27 w 866"/>
                <a:gd name="T45" fmla="*/ 139 h 1153"/>
                <a:gd name="T46" fmla="*/ 32 w 866"/>
                <a:gd name="T47" fmla="*/ 140 h 1153"/>
                <a:gd name="T48" fmla="*/ 37 w 866"/>
                <a:gd name="T49" fmla="*/ 140 h 1153"/>
                <a:gd name="T50" fmla="*/ 42 w 866"/>
                <a:gd name="T51" fmla="*/ 141 h 1153"/>
                <a:gd name="T52" fmla="*/ 46 w 866"/>
                <a:gd name="T53" fmla="*/ 142 h 1153"/>
                <a:gd name="T54" fmla="*/ 51 w 866"/>
                <a:gd name="T55" fmla="*/ 142 h 1153"/>
                <a:gd name="T56" fmla="*/ 56 w 866"/>
                <a:gd name="T57" fmla="*/ 143 h 1153"/>
                <a:gd name="T58" fmla="*/ 61 w 866"/>
                <a:gd name="T59" fmla="*/ 143 h 1153"/>
                <a:gd name="T60" fmla="*/ 64 w 866"/>
                <a:gd name="T61" fmla="*/ 142 h 1153"/>
                <a:gd name="T62" fmla="*/ 66 w 866"/>
                <a:gd name="T63" fmla="*/ 139 h 1153"/>
                <a:gd name="T64" fmla="*/ 68 w 866"/>
                <a:gd name="T65" fmla="*/ 133 h 1153"/>
                <a:gd name="T66" fmla="*/ 70 w 866"/>
                <a:gd name="T67" fmla="*/ 124 h 1153"/>
                <a:gd name="T68" fmla="*/ 72 w 866"/>
                <a:gd name="T69" fmla="*/ 118 h 1153"/>
                <a:gd name="T70" fmla="*/ 73 w 866"/>
                <a:gd name="T71" fmla="*/ 116 h 1153"/>
                <a:gd name="T72" fmla="*/ 74 w 866"/>
                <a:gd name="T73" fmla="*/ 113 h 1153"/>
                <a:gd name="T74" fmla="*/ 75 w 866"/>
                <a:gd name="T75" fmla="*/ 110 h 1153"/>
                <a:gd name="T76" fmla="*/ 77 w 866"/>
                <a:gd name="T77" fmla="*/ 108 h 1153"/>
                <a:gd name="T78" fmla="*/ 79 w 866"/>
                <a:gd name="T79" fmla="*/ 105 h 1153"/>
                <a:gd name="T80" fmla="*/ 81 w 866"/>
                <a:gd name="T81" fmla="*/ 103 h 1153"/>
                <a:gd name="T82" fmla="*/ 83 w 866"/>
                <a:gd name="T83" fmla="*/ 100 h 1153"/>
                <a:gd name="T84" fmla="*/ 86 w 866"/>
                <a:gd name="T85" fmla="*/ 97 h 1153"/>
                <a:gd name="T86" fmla="*/ 91 w 866"/>
                <a:gd name="T87" fmla="*/ 93 h 1153"/>
                <a:gd name="T88" fmla="*/ 95 w 866"/>
                <a:gd name="T89" fmla="*/ 87 h 1153"/>
                <a:gd name="T90" fmla="*/ 99 w 866"/>
                <a:gd name="T91" fmla="*/ 80 h 1153"/>
                <a:gd name="T92" fmla="*/ 103 w 866"/>
                <a:gd name="T93" fmla="*/ 73 h 1153"/>
                <a:gd name="T94" fmla="*/ 106 w 866"/>
                <a:gd name="T95" fmla="*/ 64 h 1153"/>
                <a:gd name="T96" fmla="*/ 108 w 866"/>
                <a:gd name="T97" fmla="*/ 55 h 1153"/>
                <a:gd name="T98" fmla="*/ 109 w 866"/>
                <a:gd name="T99" fmla="*/ 45 h 1153"/>
                <a:gd name="T100" fmla="*/ 107 w 866"/>
                <a:gd name="T101" fmla="*/ 33 h 1153"/>
                <a:gd name="T102" fmla="*/ 102 w 866"/>
                <a:gd name="T103" fmla="*/ 23 h 1153"/>
                <a:gd name="T104" fmla="*/ 94 w 866"/>
                <a:gd name="T105" fmla="*/ 14 h 1153"/>
                <a:gd name="T106" fmla="*/ 85 w 866"/>
                <a:gd name="T107" fmla="*/ 8 h 1153"/>
                <a:gd name="T108" fmla="*/ 74 w 866"/>
                <a:gd name="T109" fmla="*/ 3 h 1153"/>
                <a:gd name="T110" fmla="*/ 63 w 866"/>
                <a:gd name="T111" fmla="*/ 1 h 1153"/>
                <a:gd name="T112" fmla="*/ 51 w 866"/>
                <a:gd name="T113" fmla="*/ 0 h 1153"/>
                <a:gd name="T114" fmla="*/ 40 w 866"/>
                <a:gd name="T115" fmla="*/ 0 h 11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66" h="1153">
                  <a:moveTo>
                    <a:pt x="280" y="10"/>
                  </a:moveTo>
                  <a:lnTo>
                    <a:pt x="256" y="18"/>
                  </a:lnTo>
                  <a:lnTo>
                    <a:pt x="231" y="26"/>
                  </a:lnTo>
                  <a:lnTo>
                    <a:pt x="208" y="36"/>
                  </a:lnTo>
                  <a:lnTo>
                    <a:pt x="185" y="48"/>
                  </a:lnTo>
                  <a:lnTo>
                    <a:pt x="165" y="61"/>
                  </a:lnTo>
                  <a:lnTo>
                    <a:pt x="144" y="74"/>
                  </a:lnTo>
                  <a:lnTo>
                    <a:pt x="125" y="88"/>
                  </a:lnTo>
                  <a:lnTo>
                    <a:pt x="107" y="104"/>
                  </a:lnTo>
                  <a:lnTo>
                    <a:pt x="91" y="121"/>
                  </a:lnTo>
                  <a:lnTo>
                    <a:pt x="76" y="138"/>
                  </a:lnTo>
                  <a:lnTo>
                    <a:pt x="62" y="156"/>
                  </a:lnTo>
                  <a:lnTo>
                    <a:pt x="50" y="176"/>
                  </a:lnTo>
                  <a:lnTo>
                    <a:pt x="40" y="195"/>
                  </a:lnTo>
                  <a:lnTo>
                    <a:pt x="32" y="217"/>
                  </a:lnTo>
                  <a:lnTo>
                    <a:pt x="25" y="238"/>
                  </a:lnTo>
                  <a:lnTo>
                    <a:pt x="21" y="261"/>
                  </a:lnTo>
                  <a:lnTo>
                    <a:pt x="9" y="301"/>
                  </a:lnTo>
                  <a:lnTo>
                    <a:pt x="1" y="346"/>
                  </a:lnTo>
                  <a:lnTo>
                    <a:pt x="0" y="392"/>
                  </a:lnTo>
                  <a:lnTo>
                    <a:pt x="3" y="443"/>
                  </a:lnTo>
                  <a:lnTo>
                    <a:pt x="11" y="496"/>
                  </a:lnTo>
                  <a:lnTo>
                    <a:pt x="26" y="553"/>
                  </a:lnTo>
                  <a:lnTo>
                    <a:pt x="48" y="613"/>
                  </a:lnTo>
                  <a:lnTo>
                    <a:pt x="76" y="676"/>
                  </a:lnTo>
                  <a:lnTo>
                    <a:pt x="85" y="693"/>
                  </a:lnTo>
                  <a:lnTo>
                    <a:pt x="95" y="709"/>
                  </a:lnTo>
                  <a:lnTo>
                    <a:pt x="105" y="727"/>
                  </a:lnTo>
                  <a:lnTo>
                    <a:pt x="114" y="743"/>
                  </a:lnTo>
                  <a:lnTo>
                    <a:pt x="123" y="759"/>
                  </a:lnTo>
                  <a:lnTo>
                    <a:pt x="133" y="776"/>
                  </a:lnTo>
                  <a:lnTo>
                    <a:pt x="143" y="792"/>
                  </a:lnTo>
                  <a:lnTo>
                    <a:pt x="152" y="810"/>
                  </a:lnTo>
                  <a:lnTo>
                    <a:pt x="158" y="833"/>
                  </a:lnTo>
                  <a:lnTo>
                    <a:pt x="165" y="855"/>
                  </a:lnTo>
                  <a:lnTo>
                    <a:pt x="170" y="878"/>
                  </a:lnTo>
                  <a:lnTo>
                    <a:pt x="176" y="901"/>
                  </a:lnTo>
                  <a:lnTo>
                    <a:pt x="176" y="939"/>
                  </a:lnTo>
                  <a:lnTo>
                    <a:pt x="176" y="977"/>
                  </a:lnTo>
                  <a:lnTo>
                    <a:pt x="176" y="1016"/>
                  </a:lnTo>
                  <a:lnTo>
                    <a:pt x="176" y="1054"/>
                  </a:lnTo>
                  <a:lnTo>
                    <a:pt x="181" y="1069"/>
                  </a:lnTo>
                  <a:lnTo>
                    <a:pt x="186" y="1083"/>
                  </a:lnTo>
                  <a:lnTo>
                    <a:pt x="191" y="1098"/>
                  </a:lnTo>
                  <a:lnTo>
                    <a:pt x="196" y="1111"/>
                  </a:lnTo>
                  <a:lnTo>
                    <a:pt x="215" y="1115"/>
                  </a:lnTo>
                  <a:lnTo>
                    <a:pt x="235" y="1117"/>
                  </a:lnTo>
                  <a:lnTo>
                    <a:pt x="253" y="1121"/>
                  </a:lnTo>
                  <a:lnTo>
                    <a:pt x="273" y="1124"/>
                  </a:lnTo>
                  <a:lnTo>
                    <a:pt x="291" y="1126"/>
                  </a:lnTo>
                  <a:lnTo>
                    <a:pt x="311" y="1129"/>
                  </a:lnTo>
                  <a:lnTo>
                    <a:pt x="329" y="1132"/>
                  </a:lnTo>
                  <a:lnTo>
                    <a:pt x="348" y="1134"/>
                  </a:lnTo>
                  <a:lnTo>
                    <a:pt x="367" y="1137"/>
                  </a:lnTo>
                  <a:lnTo>
                    <a:pt x="386" y="1139"/>
                  </a:lnTo>
                  <a:lnTo>
                    <a:pt x="404" y="1141"/>
                  </a:lnTo>
                  <a:lnTo>
                    <a:pt x="424" y="1144"/>
                  </a:lnTo>
                  <a:lnTo>
                    <a:pt x="442" y="1146"/>
                  </a:lnTo>
                  <a:lnTo>
                    <a:pt x="462" y="1148"/>
                  </a:lnTo>
                  <a:lnTo>
                    <a:pt x="480" y="1151"/>
                  </a:lnTo>
                  <a:lnTo>
                    <a:pt x="500" y="1153"/>
                  </a:lnTo>
                  <a:lnTo>
                    <a:pt x="508" y="1141"/>
                  </a:lnTo>
                  <a:lnTo>
                    <a:pt x="516" y="1129"/>
                  </a:lnTo>
                  <a:lnTo>
                    <a:pt x="524" y="1117"/>
                  </a:lnTo>
                  <a:lnTo>
                    <a:pt x="532" y="1106"/>
                  </a:lnTo>
                  <a:lnTo>
                    <a:pt x="540" y="1069"/>
                  </a:lnTo>
                  <a:lnTo>
                    <a:pt x="548" y="1033"/>
                  </a:lnTo>
                  <a:lnTo>
                    <a:pt x="555" y="996"/>
                  </a:lnTo>
                  <a:lnTo>
                    <a:pt x="563" y="959"/>
                  </a:lnTo>
                  <a:lnTo>
                    <a:pt x="568" y="949"/>
                  </a:lnTo>
                  <a:lnTo>
                    <a:pt x="572" y="939"/>
                  </a:lnTo>
                  <a:lnTo>
                    <a:pt x="577" y="928"/>
                  </a:lnTo>
                  <a:lnTo>
                    <a:pt x="583" y="918"/>
                  </a:lnTo>
                  <a:lnTo>
                    <a:pt x="587" y="908"/>
                  </a:lnTo>
                  <a:lnTo>
                    <a:pt x="592" y="897"/>
                  </a:lnTo>
                  <a:lnTo>
                    <a:pt x="597" y="886"/>
                  </a:lnTo>
                  <a:lnTo>
                    <a:pt x="601" y="875"/>
                  </a:lnTo>
                  <a:lnTo>
                    <a:pt x="609" y="865"/>
                  </a:lnTo>
                  <a:lnTo>
                    <a:pt x="617" y="856"/>
                  </a:lnTo>
                  <a:lnTo>
                    <a:pt x="626" y="845"/>
                  </a:lnTo>
                  <a:lnTo>
                    <a:pt x="635" y="835"/>
                  </a:lnTo>
                  <a:lnTo>
                    <a:pt x="644" y="825"/>
                  </a:lnTo>
                  <a:lnTo>
                    <a:pt x="652" y="814"/>
                  </a:lnTo>
                  <a:lnTo>
                    <a:pt x="661" y="805"/>
                  </a:lnTo>
                  <a:lnTo>
                    <a:pt x="670" y="795"/>
                  </a:lnTo>
                  <a:lnTo>
                    <a:pt x="685" y="780"/>
                  </a:lnTo>
                  <a:lnTo>
                    <a:pt x="703" y="762"/>
                  </a:lnTo>
                  <a:lnTo>
                    <a:pt x="720" y="744"/>
                  </a:lnTo>
                  <a:lnTo>
                    <a:pt x="737" y="722"/>
                  </a:lnTo>
                  <a:lnTo>
                    <a:pt x="756" y="699"/>
                  </a:lnTo>
                  <a:lnTo>
                    <a:pt x="774" y="674"/>
                  </a:lnTo>
                  <a:lnTo>
                    <a:pt x="791" y="647"/>
                  </a:lnTo>
                  <a:lnTo>
                    <a:pt x="807" y="618"/>
                  </a:lnTo>
                  <a:lnTo>
                    <a:pt x="822" y="587"/>
                  </a:lnTo>
                  <a:lnTo>
                    <a:pt x="836" y="554"/>
                  </a:lnTo>
                  <a:lnTo>
                    <a:pt x="847" y="519"/>
                  </a:lnTo>
                  <a:lnTo>
                    <a:pt x="856" y="482"/>
                  </a:lnTo>
                  <a:lnTo>
                    <a:pt x="863" y="444"/>
                  </a:lnTo>
                  <a:lnTo>
                    <a:pt x="866" y="403"/>
                  </a:lnTo>
                  <a:lnTo>
                    <a:pt x="866" y="361"/>
                  </a:lnTo>
                  <a:lnTo>
                    <a:pt x="863" y="316"/>
                  </a:lnTo>
                  <a:lnTo>
                    <a:pt x="851" y="269"/>
                  </a:lnTo>
                  <a:lnTo>
                    <a:pt x="833" y="225"/>
                  </a:lnTo>
                  <a:lnTo>
                    <a:pt x="810" y="185"/>
                  </a:lnTo>
                  <a:lnTo>
                    <a:pt x="781" y="151"/>
                  </a:lnTo>
                  <a:lnTo>
                    <a:pt x="749" y="118"/>
                  </a:lnTo>
                  <a:lnTo>
                    <a:pt x="712" y="91"/>
                  </a:lnTo>
                  <a:lnTo>
                    <a:pt x="673" y="68"/>
                  </a:lnTo>
                  <a:lnTo>
                    <a:pt x="631" y="47"/>
                  </a:lnTo>
                  <a:lnTo>
                    <a:pt x="587" y="31"/>
                  </a:lnTo>
                  <a:lnTo>
                    <a:pt x="542" y="18"/>
                  </a:lnTo>
                  <a:lnTo>
                    <a:pt x="497" y="8"/>
                  </a:lnTo>
                  <a:lnTo>
                    <a:pt x="451" y="2"/>
                  </a:lnTo>
                  <a:lnTo>
                    <a:pt x="406" y="0"/>
                  </a:lnTo>
                  <a:lnTo>
                    <a:pt x="363" y="0"/>
                  </a:lnTo>
                  <a:lnTo>
                    <a:pt x="320" y="3"/>
                  </a:lnTo>
                  <a:lnTo>
                    <a:pt x="280" y="1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12" name="Freeform 6"/>
            <p:cNvSpPr>
              <a:spLocks noChangeAspect="1"/>
            </p:cNvSpPr>
            <p:nvPr/>
          </p:nvSpPr>
          <p:spPr bwMode="auto">
            <a:xfrm>
              <a:off x="676" y="2181"/>
              <a:ext cx="436" cy="565"/>
            </a:xfrm>
            <a:custGeom>
              <a:avLst/>
              <a:gdLst>
                <a:gd name="T0" fmla="*/ 38 w 872"/>
                <a:gd name="T1" fmla="*/ 2 h 1129"/>
                <a:gd name="T2" fmla="*/ 32 w 872"/>
                <a:gd name="T3" fmla="*/ 4 h 1129"/>
                <a:gd name="T4" fmla="*/ 27 w 872"/>
                <a:gd name="T5" fmla="*/ 6 h 1129"/>
                <a:gd name="T6" fmla="*/ 22 w 872"/>
                <a:gd name="T7" fmla="*/ 9 h 1129"/>
                <a:gd name="T8" fmla="*/ 17 w 872"/>
                <a:gd name="T9" fmla="*/ 12 h 1129"/>
                <a:gd name="T10" fmla="*/ 13 w 872"/>
                <a:gd name="T11" fmla="*/ 15 h 1129"/>
                <a:gd name="T12" fmla="*/ 10 w 872"/>
                <a:gd name="T13" fmla="*/ 19 h 1129"/>
                <a:gd name="T14" fmla="*/ 6 w 872"/>
                <a:gd name="T15" fmla="*/ 24 h 1129"/>
                <a:gd name="T16" fmla="*/ 4 w 872"/>
                <a:gd name="T17" fmla="*/ 29 h 1129"/>
                <a:gd name="T18" fmla="*/ 2 w 872"/>
                <a:gd name="T19" fmla="*/ 34 h 1129"/>
                <a:gd name="T20" fmla="*/ 1 w 872"/>
                <a:gd name="T21" fmla="*/ 39 h 1129"/>
                <a:gd name="T22" fmla="*/ 0 w 872"/>
                <a:gd name="T23" fmla="*/ 46 h 1129"/>
                <a:gd name="T24" fmla="*/ 1 w 872"/>
                <a:gd name="T25" fmla="*/ 52 h 1129"/>
                <a:gd name="T26" fmla="*/ 1 w 872"/>
                <a:gd name="T27" fmla="*/ 59 h 1129"/>
                <a:gd name="T28" fmla="*/ 3 w 872"/>
                <a:gd name="T29" fmla="*/ 66 h 1129"/>
                <a:gd name="T30" fmla="*/ 6 w 872"/>
                <a:gd name="T31" fmla="*/ 74 h 1129"/>
                <a:gd name="T32" fmla="*/ 9 w 872"/>
                <a:gd name="T33" fmla="*/ 83 h 1129"/>
                <a:gd name="T34" fmla="*/ 19 w 872"/>
                <a:gd name="T35" fmla="*/ 100 h 1129"/>
                <a:gd name="T36" fmla="*/ 23 w 872"/>
                <a:gd name="T37" fmla="*/ 110 h 1129"/>
                <a:gd name="T38" fmla="*/ 22 w 872"/>
                <a:gd name="T39" fmla="*/ 131 h 1129"/>
                <a:gd name="T40" fmla="*/ 25 w 872"/>
                <a:gd name="T41" fmla="*/ 137 h 1129"/>
                <a:gd name="T42" fmla="*/ 64 w 872"/>
                <a:gd name="T43" fmla="*/ 142 h 1129"/>
                <a:gd name="T44" fmla="*/ 67 w 872"/>
                <a:gd name="T45" fmla="*/ 137 h 1129"/>
                <a:gd name="T46" fmla="*/ 71 w 872"/>
                <a:gd name="T47" fmla="*/ 120 h 1129"/>
                <a:gd name="T48" fmla="*/ 76 w 872"/>
                <a:gd name="T49" fmla="*/ 109 h 1129"/>
                <a:gd name="T50" fmla="*/ 85 w 872"/>
                <a:gd name="T51" fmla="*/ 99 h 1129"/>
                <a:gd name="T52" fmla="*/ 86 w 872"/>
                <a:gd name="T53" fmla="*/ 97 h 1129"/>
                <a:gd name="T54" fmla="*/ 89 w 872"/>
                <a:gd name="T55" fmla="*/ 95 h 1129"/>
                <a:gd name="T56" fmla="*/ 91 w 872"/>
                <a:gd name="T57" fmla="*/ 93 h 1129"/>
                <a:gd name="T58" fmla="*/ 93 w 872"/>
                <a:gd name="T59" fmla="*/ 91 h 1129"/>
                <a:gd name="T60" fmla="*/ 95 w 872"/>
                <a:gd name="T61" fmla="*/ 88 h 1129"/>
                <a:gd name="T62" fmla="*/ 98 w 872"/>
                <a:gd name="T63" fmla="*/ 85 h 1129"/>
                <a:gd name="T64" fmla="*/ 100 w 872"/>
                <a:gd name="T65" fmla="*/ 82 h 1129"/>
                <a:gd name="T66" fmla="*/ 102 w 872"/>
                <a:gd name="T67" fmla="*/ 78 h 1129"/>
                <a:gd name="T68" fmla="*/ 104 w 872"/>
                <a:gd name="T69" fmla="*/ 74 h 1129"/>
                <a:gd name="T70" fmla="*/ 105 w 872"/>
                <a:gd name="T71" fmla="*/ 70 h 1129"/>
                <a:gd name="T72" fmla="*/ 107 w 872"/>
                <a:gd name="T73" fmla="*/ 66 h 1129"/>
                <a:gd name="T74" fmla="*/ 108 w 872"/>
                <a:gd name="T75" fmla="*/ 62 h 1129"/>
                <a:gd name="T76" fmla="*/ 109 w 872"/>
                <a:gd name="T77" fmla="*/ 57 h 1129"/>
                <a:gd name="T78" fmla="*/ 109 w 872"/>
                <a:gd name="T79" fmla="*/ 52 h 1129"/>
                <a:gd name="T80" fmla="*/ 109 w 872"/>
                <a:gd name="T81" fmla="*/ 47 h 1129"/>
                <a:gd name="T82" fmla="*/ 109 w 872"/>
                <a:gd name="T83" fmla="*/ 41 h 1129"/>
                <a:gd name="T84" fmla="*/ 108 w 872"/>
                <a:gd name="T85" fmla="*/ 35 h 1129"/>
                <a:gd name="T86" fmla="*/ 105 w 872"/>
                <a:gd name="T87" fmla="*/ 30 h 1129"/>
                <a:gd name="T88" fmla="*/ 102 w 872"/>
                <a:gd name="T89" fmla="*/ 25 h 1129"/>
                <a:gd name="T90" fmla="*/ 99 w 872"/>
                <a:gd name="T91" fmla="*/ 20 h 1129"/>
                <a:gd name="T92" fmla="*/ 95 w 872"/>
                <a:gd name="T93" fmla="*/ 16 h 1129"/>
                <a:gd name="T94" fmla="*/ 91 w 872"/>
                <a:gd name="T95" fmla="*/ 13 h 1129"/>
                <a:gd name="T96" fmla="*/ 86 w 872"/>
                <a:gd name="T97" fmla="*/ 10 h 1129"/>
                <a:gd name="T98" fmla="*/ 81 w 872"/>
                <a:gd name="T99" fmla="*/ 7 h 1129"/>
                <a:gd name="T100" fmla="*/ 76 w 872"/>
                <a:gd name="T101" fmla="*/ 5 h 1129"/>
                <a:gd name="T102" fmla="*/ 70 w 872"/>
                <a:gd name="T103" fmla="*/ 3 h 1129"/>
                <a:gd name="T104" fmla="*/ 65 w 872"/>
                <a:gd name="T105" fmla="*/ 2 h 1129"/>
                <a:gd name="T106" fmla="*/ 59 w 872"/>
                <a:gd name="T107" fmla="*/ 1 h 1129"/>
                <a:gd name="T108" fmla="*/ 54 w 872"/>
                <a:gd name="T109" fmla="*/ 0 h 1129"/>
                <a:gd name="T110" fmla="*/ 48 w 872"/>
                <a:gd name="T111" fmla="*/ 0 h 1129"/>
                <a:gd name="T112" fmla="*/ 43 w 872"/>
                <a:gd name="T113" fmla="*/ 1 h 1129"/>
                <a:gd name="T114" fmla="*/ 38 w 872"/>
                <a:gd name="T115" fmla="*/ 2 h 11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72" h="1129">
                  <a:moveTo>
                    <a:pt x="301" y="9"/>
                  </a:moveTo>
                  <a:lnTo>
                    <a:pt x="255" y="26"/>
                  </a:lnTo>
                  <a:lnTo>
                    <a:pt x="212" y="44"/>
                  </a:lnTo>
                  <a:lnTo>
                    <a:pt x="172" y="66"/>
                  </a:lnTo>
                  <a:lnTo>
                    <a:pt x="135" y="91"/>
                  </a:lnTo>
                  <a:lnTo>
                    <a:pt x="103" y="120"/>
                  </a:lnTo>
                  <a:lnTo>
                    <a:pt x="74" y="151"/>
                  </a:lnTo>
                  <a:lnTo>
                    <a:pt x="48" y="187"/>
                  </a:lnTo>
                  <a:lnTo>
                    <a:pt x="29" y="225"/>
                  </a:lnTo>
                  <a:lnTo>
                    <a:pt x="14" y="268"/>
                  </a:lnTo>
                  <a:lnTo>
                    <a:pt x="4" y="312"/>
                  </a:lnTo>
                  <a:lnTo>
                    <a:pt x="0" y="361"/>
                  </a:lnTo>
                  <a:lnTo>
                    <a:pt x="1" y="413"/>
                  </a:lnTo>
                  <a:lnTo>
                    <a:pt x="8" y="469"/>
                  </a:lnTo>
                  <a:lnTo>
                    <a:pt x="23" y="528"/>
                  </a:lnTo>
                  <a:lnTo>
                    <a:pt x="44" y="590"/>
                  </a:lnTo>
                  <a:lnTo>
                    <a:pt x="72" y="657"/>
                  </a:lnTo>
                  <a:lnTo>
                    <a:pt x="152" y="796"/>
                  </a:lnTo>
                  <a:lnTo>
                    <a:pt x="177" y="880"/>
                  </a:lnTo>
                  <a:lnTo>
                    <a:pt x="176" y="1043"/>
                  </a:lnTo>
                  <a:lnTo>
                    <a:pt x="196" y="1090"/>
                  </a:lnTo>
                  <a:lnTo>
                    <a:pt x="509" y="1129"/>
                  </a:lnTo>
                  <a:lnTo>
                    <a:pt x="533" y="1096"/>
                  </a:lnTo>
                  <a:lnTo>
                    <a:pt x="565" y="954"/>
                  </a:lnTo>
                  <a:lnTo>
                    <a:pt x="603" y="870"/>
                  </a:lnTo>
                  <a:lnTo>
                    <a:pt x="673" y="791"/>
                  </a:lnTo>
                  <a:lnTo>
                    <a:pt x="688" y="776"/>
                  </a:lnTo>
                  <a:lnTo>
                    <a:pt x="705" y="759"/>
                  </a:lnTo>
                  <a:lnTo>
                    <a:pt x="722" y="741"/>
                  </a:lnTo>
                  <a:lnTo>
                    <a:pt x="741" y="721"/>
                  </a:lnTo>
                  <a:lnTo>
                    <a:pt x="758" y="698"/>
                  </a:lnTo>
                  <a:lnTo>
                    <a:pt x="777" y="675"/>
                  </a:lnTo>
                  <a:lnTo>
                    <a:pt x="794" y="649"/>
                  </a:lnTo>
                  <a:lnTo>
                    <a:pt x="810" y="621"/>
                  </a:lnTo>
                  <a:lnTo>
                    <a:pt x="826" y="591"/>
                  </a:lnTo>
                  <a:lnTo>
                    <a:pt x="839" y="559"/>
                  </a:lnTo>
                  <a:lnTo>
                    <a:pt x="851" y="526"/>
                  </a:lnTo>
                  <a:lnTo>
                    <a:pt x="861" y="490"/>
                  </a:lnTo>
                  <a:lnTo>
                    <a:pt x="868" y="452"/>
                  </a:lnTo>
                  <a:lnTo>
                    <a:pt x="872" y="412"/>
                  </a:lnTo>
                  <a:lnTo>
                    <a:pt x="872" y="369"/>
                  </a:lnTo>
                  <a:lnTo>
                    <a:pt x="870" y="324"/>
                  </a:lnTo>
                  <a:lnTo>
                    <a:pt x="857" y="277"/>
                  </a:lnTo>
                  <a:lnTo>
                    <a:pt x="839" y="233"/>
                  </a:lnTo>
                  <a:lnTo>
                    <a:pt x="816" y="193"/>
                  </a:lnTo>
                  <a:lnTo>
                    <a:pt x="788" y="157"/>
                  </a:lnTo>
                  <a:lnTo>
                    <a:pt x="757" y="126"/>
                  </a:lnTo>
                  <a:lnTo>
                    <a:pt x="722" y="97"/>
                  </a:lnTo>
                  <a:lnTo>
                    <a:pt x="684" y="73"/>
                  </a:lnTo>
                  <a:lnTo>
                    <a:pt x="645" y="52"/>
                  </a:lnTo>
                  <a:lnTo>
                    <a:pt x="603" y="35"/>
                  </a:lnTo>
                  <a:lnTo>
                    <a:pt x="560" y="21"/>
                  </a:lnTo>
                  <a:lnTo>
                    <a:pt x="516" y="11"/>
                  </a:lnTo>
                  <a:lnTo>
                    <a:pt x="471" y="5"/>
                  </a:lnTo>
                  <a:lnTo>
                    <a:pt x="427" y="0"/>
                  </a:lnTo>
                  <a:lnTo>
                    <a:pt x="384" y="0"/>
                  </a:lnTo>
                  <a:lnTo>
                    <a:pt x="341" y="4"/>
                  </a:lnTo>
                  <a:lnTo>
                    <a:pt x="301" y="9"/>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13" name="Freeform 7"/>
            <p:cNvSpPr>
              <a:spLocks noChangeAspect="1"/>
            </p:cNvSpPr>
            <p:nvPr/>
          </p:nvSpPr>
          <p:spPr bwMode="auto">
            <a:xfrm>
              <a:off x="696" y="2205"/>
              <a:ext cx="395" cy="531"/>
            </a:xfrm>
            <a:custGeom>
              <a:avLst/>
              <a:gdLst>
                <a:gd name="T0" fmla="*/ 35 w 790"/>
                <a:gd name="T1" fmla="*/ 0 h 1063"/>
                <a:gd name="T2" fmla="*/ 30 w 790"/>
                <a:gd name="T3" fmla="*/ 2 h 1063"/>
                <a:gd name="T4" fmla="*/ 25 w 790"/>
                <a:gd name="T5" fmla="*/ 4 h 1063"/>
                <a:gd name="T6" fmla="*/ 21 w 790"/>
                <a:gd name="T7" fmla="*/ 6 h 1063"/>
                <a:gd name="T8" fmla="*/ 16 w 790"/>
                <a:gd name="T9" fmla="*/ 9 h 1063"/>
                <a:gd name="T10" fmla="*/ 12 w 790"/>
                <a:gd name="T11" fmla="*/ 12 h 1063"/>
                <a:gd name="T12" fmla="*/ 9 w 790"/>
                <a:gd name="T13" fmla="*/ 16 h 1063"/>
                <a:gd name="T14" fmla="*/ 6 w 790"/>
                <a:gd name="T15" fmla="*/ 20 h 1063"/>
                <a:gd name="T16" fmla="*/ 4 w 790"/>
                <a:gd name="T17" fmla="*/ 24 h 1063"/>
                <a:gd name="T18" fmla="*/ 2 w 790"/>
                <a:gd name="T19" fmla="*/ 29 h 1063"/>
                <a:gd name="T20" fmla="*/ 1 w 790"/>
                <a:gd name="T21" fmla="*/ 34 h 1063"/>
                <a:gd name="T22" fmla="*/ 0 w 790"/>
                <a:gd name="T23" fmla="*/ 39 h 1063"/>
                <a:gd name="T24" fmla="*/ 1 w 790"/>
                <a:gd name="T25" fmla="*/ 45 h 1063"/>
                <a:gd name="T26" fmla="*/ 2 w 790"/>
                <a:gd name="T27" fmla="*/ 51 h 1063"/>
                <a:gd name="T28" fmla="*/ 3 w 790"/>
                <a:gd name="T29" fmla="*/ 58 h 1063"/>
                <a:gd name="T30" fmla="*/ 6 w 790"/>
                <a:gd name="T31" fmla="*/ 65 h 1063"/>
                <a:gd name="T32" fmla="*/ 10 w 790"/>
                <a:gd name="T33" fmla="*/ 72 h 1063"/>
                <a:gd name="T34" fmla="*/ 22 w 790"/>
                <a:gd name="T35" fmla="*/ 88 h 1063"/>
                <a:gd name="T36" fmla="*/ 24 w 790"/>
                <a:gd name="T37" fmla="*/ 97 h 1063"/>
                <a:gd name="T38" fmla="*/ 23 w 790"/>
                <a:gd name="T39" fmla="*/ 122 h 1063"/>
                <a:gd name="T40" fmla="*/ 28 w 790"/>
                <a:gd name="T41" fmla="*/ 129 h 1063"/>
                <a:gd name="T42" fmla="*/ 55 w 790"/>
                <a:gd name="T43" fmla="*/ 132 h 1063"/>
                <a:gd name="T44" fmla="*/ 60 w 790"/>
                <a:gd name="T45" fmla="*/ 128 h 1063"/>
                <a:gd name="T46" fmla="*/ 64 w 790"/>
                <a:gd name="T47" fmla="*/ 107 h 1063"/>
                <a:gd name="T48" fmla="*/ 68 w 790"/>
                <a:gd name="T49" fmla="*/ 97 h 1063"/>
                <a:gd name="T50" fmla="*/ 76 w 790"/>
                <a:gd name="T51" fmla="*/ 88 h 1063"/>
                <a:gd name="T52" fmla="*/ 78 w 790"/>
                <a:gd name="T53" fmla="*/ 87 h 1063"/>
                <a:gd name="T54" fmla="*/ 80 w 790"/>
                <a:gd name="T55" fmla="*/ 85 h 1063"/>
                <a:gd name="T56" fmla="*/ 82 w 790"/>
                <a:gd name="T57" fmla="*/ 82 h 1063"/>
                <a:gd name="T58" fmla="*/ 84 w 790"/>
                <a:gd name="T59" fmla="*/ 80 h 1063"/>
                <a:gd name="T60" fmla="*/ 86 w 790"/>
                <a:gd name="T61" fmla="*/ 77 h 1063"/>
                <a:gd name="T62" fmla="*/ 88 w 790"/>
                <a:gd name="T63" fmla="*/ 75 h 1063"/>
                <a:gd name="T64" fmla="*/ 90 w 790"/>
                <a:gd name="T65" fmla="*/ 72 h 1063"/>
                <a:gd name="T66" fmla="*/ 92 w 790"/>
                <a:gd name="T67" fmla="*/ 68 h 1063"/>
                <a:gd name="T68" fmla="*/ 93 w 790"/>
                <a:gd name="T69" fmla="*/ 65 h 1063"/>
                <a:gd name="T70" fmla="*/ 95 w 790"/>
                <a:gd name="T71" fmla="*/ 61 h 1063"/>
                <a:gd name="T72" fmla="*/ 96 w 790"/>
                <a:gd name="T73" fmla="*/ 58 h 1063"/>
                <a:gd name="T74" fmla="*/ 97 w 790"/>
                <a:gd name="T75" fmla="*/ 54 h 1063"/>
                <a:gd name="T76" fmla="*/ 98 w 790"/>
                <a:gd name="T77" fmla="*/ 49 h 1063"/>
                <a:gd name="T78" fmla="*/ 99 w 790"/>
                <a:gd name="T79" fmla="*/ 45 h 1063"/>
                <a:gd name="T80" fmla="*/ 99 w 790"/>
                <a:gd name="T81" fmla="*/ 40 h 1063"/>
                <a:gd name="T82" fmla="*/ 99 w 790"/>
                <a:gd name="T83" fmla="*/ 35 h 1063"/>
                <a:gd name="T84" fmla="*/ 98 w 790"/>
                <a:gd name="T85" fmla="*/ 30 h 1063"/>
                <a:gd name="T86" fmla="*/ 96 w 790"/>
                <a:gd name="T87" fmla="*/ 25 h 1063"/>
                <a:gd name="T88" fmla="*/ 93 w 790"/>
                <a:gd name="T89" fmla="*/ 21 h 1063"/>
                <a:gd name="T90" fmla="*/ 90 w 790"/>
                <a:gd name="T91" fmla="*/ 17 h 1063"/>
                <a:gd name="T92" fmla="*/ 86 w 790"/>
                <a:gd name="T93" fmla="*/ 13 h 1063"/>
                <a:gd name="T94" fmla="*/ 83 w 790"/>
                <a:gd name="T95" fmla="*/ 10 h 1063"/>
                <a:gd name="T96" fmla="*/ 78 w 790"/>
                <a:gd name="T97" fmla="*/ 8 h 1063"/>
                <a:gd name="T98" fmla="*/ 74 w 790"/>
                <a:gd name="T99" fmla="*/ 6 h 1063"/>
                <a:gd name="T100" fmla="*/ 69 w 790"/>
                <a:gd name="T101" fmla="*/ 4 h 1063"/>
                <a:gd name="T102" fmla="*/ 65 w 790"/>
                <a:gd name="T103" fmla="*/ 2 h 1063"/>
                <a:gd name="T104" fmla="*/ 60 w 790"/>
                <a:gd name="T105" fmla="*/ 1 h 1063"/>
                <a:gd name="T106" fmla="*/ 55 w 790"/>
                <a:gd name="T107" fmla="*/ 0 h 1063"/>
                <a:gd name="T108" fmla="*/ 50 w 790"/>
                <a:gd name="T109" fmla="*/ 0 h 1063"/>
                <a:gd name="T110" fmla="*/ 45 w 790"/>
                <a:gd name="T111" fmla="*/ 0 h 1063"/>
                <a:gd name="T112" fmla="*/ 40 w 790"/>
                <a:gd name="T113" fmla="*/ 0 h 1063"/>
                <a:gd name="T114" fmla="*/ 35 w 790"/>
                <a:gd name="T115" fmla="*/ 0 h 10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90" h="1063">
                  <a:moveTo>
                    <a:pt x="278" y="5"/>
                  </a:moveTo>
                  <a:lnTo>
                    <a:pt x="237" y="19"/>
                  </a:lnTo>
                  <a:lnTo>
                    <a:pt x="198" y="35"/>
                  </a:lnTo>
                  <a:lnTo>
                    <a:pt x="161" y="55"/>
                  </a:lnTo>
                  <a:lnTo>
                    <a:pt x="126" y="78"/>
                  </a:lnTo>
                  <a:lnTo>
                    <a:pt x="95" y="103"/>
                  </a:lnTo>
                  <a:lnTo>
                    <a:pt x="69" y="132"/>
                  </a:lnTo>
                  <a:lnTo>
                    <a:pt x="46" y="163"/>
                  </a:lnTo>
                  <a:lnTo>
                    <a:pt x="26" y="197"/>
                  </a:lnTo>
                  <a:lnTo>
                    <a:pt x="12" y="234"/>
                  </a:lnTo>
                  <a:lnTo>
                    <a:pt x="3" y="275"/>
                  </a:lnTo>
                  <a:lnTo>
                    <a:pt x="0" y="318"/>
                  </a:lnTo>
                  <a:lnTo>
                    <a:pt x="1" y="365"/>
                  </a:lnTo>
                  <a:lnTo>
                    <a:pt x="9" y="414"/>
                  </a:lnTo>
                  <a:lnTo>
                    <a:pt x="24" y="466"/>
                  </a:lnTo>
                  <a:lnTo>
                    <a:pt x="44" y="521"/>
                  </a:lnTo>
                  <a:lnTo>
                    <a:pt x="73" y="580"/>
                  </a:lnTo>
                  <a:lnTo>
                    <a:pt x="172" y="707"/>
                  </a:lnTo>
                  <a:lnTo>
                    <a:pt x="187" y="780"/>
                  </a:lnTo>
                  <a:lnTo>
                    <a:pt x="179" y="980"/>
                  </a:lnTo>
                  <a:lnTo>
                    <a:pt x="222" y="1034"/>
                  </a:lnTo>
                  <a:lnTo>
                    <a:pt x="433" y="1063"/>
                  </a:lnTo>
                  <a:lnTo>
                    <a:pt x="479" y="1026"/>
                  </a:lnTo>
                  <a:lnTo>
                    <a:pt x="509" y="858"/>
                  </a:lnTo>
                  <a:lnTo>
                    <a:pt x="543" y="783"/>
                  </a:lnTo>
                  <a:lnTo>
                    <a:pt x="602" y="711"/>
                  </a:lnTo>
                  <a:lnTo>
                    <a:pt x="617" y="696"/>
                  </a:lnTo>
                  <a:lnTo>
                    <a:pt x="633" y="680"/>
                  </a:lnTo>
                  <a:lnTo>
                    <a:pt x="649" y="663"/>
                  </a:lnTo>
                  <a:lnTo>
                    <a:pt x="667" y="643"/>
                  </a:lnTo>
                  <a:lnTo>
                    <a:pt x="683" y="623"/>
                  </a:lnTo>
                  <a:lnTo>
                    <a:pt x="699" y="601"/>
                  </a:lnTo>
                  <a:lnTo>
                    <a:pt x="715" y="577"/>
                  </a:lnTo>
                  <a:lnTo>
                    <a:pt x="730" y="551"/>
                  </a:lnTo>
                  <a:lnTo>
                    <a:pt x="744" y="524"/>
                  </a:lnTo>
                  <a:lnTo>
                    <a:pt x="756" y="495"/>
                  </a:lnTo>
                  <a:lnTo>
                    <a:pt x="767" y="465"/>
                  </a:lnTo>
                  <a:lnTo>
                    <a:pt x="776" y="433"/>
                  </a:lnTo>
                  <a:lnTo>
                    <a:pt x="783" y="398"/>
                  </a:lnTo>
                  <a:lnTo>
                    <a:pt x="788" y="362"/>
                  </a:lnTo>
                  <a:lnTo>
                    <a:pt x="790" y="324"/>
                  </a:lnTo>
                  <a:lnTo>
                    <a:pt x="789" y="285"/>
                  </a:lnTo>
                  <a:lnTo>
                    <a:pt x="777" y="242"/>
                  </a:lnTo>
                  <a:lnTo>
                    <a:pt x="761" y="204"/>
                  </a:lnTo>
                  <a:lnTo>
                    <a:pt x="740" y="170"/>
                  </a:lnTo>
                  <a:lnTo>
                    <a:pt x="716" y="139"/>
                  </a:lnTo>
                  <a:lnTo>
                    <a:pt x="688" y="111"/>
                  </a:lnTo>
                  <a:lnTo>
                    <a:pt x="657" y="86"/>
                  </a:lnTo>
                  <a:lnTo>
                    <a:pt x="624" y="65"/>
                  </a:lnTo>
                  <a:lnTo>
                    <a:pt x="589" y="48"/>
                  </a:lnTo>
                  <a:lnTo>
                    <a:pt x="551" y="33"/>
                  </a:lnTo>
                  <a:lnTo>
                    <a:pt x="513" y="21"/>
                  </a:lnTo>
                  <a:lnTo>
                    <a:pt x="473" y="12"/>
                  </a:lnTo>
                  <a:lnTo>
                    <a:pt x="434" y="5"/>
                  </a:lnTo>
                  <a:lnTo>
                    <a:pt x="394" y="2"/>
                  </a:lnTo>
                  <a:lnTo>
                    <a:pt x="354" y="0"/>
                  </a:lnTo>
                  <a:lnTo>
                    <a:pt x="315" y="2"/>
                  </a:lnTo>
                  <a:lnTo>
                    <a:pt x="278" y="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14" name="Freeform 8"/>
            <p:cNvSpPr>
              <a:spLocks noChangeAspect="1"/>
            </p:cNvSpPr>
            <p:nvPr/>
          </p:nvSpPr>
          <p:spPr bwMode="auto">
            <a:xfrm>
              <a:off x="707" y="2211"/>
              <a:ext cx="372" cy="524"/>
            </a:xfrm>
            <a:custGeom>
              <a:avLst/>
              <a:gdLst>
                <a:gd name="T0" fmla="*/ 29 w 744"/>
                <a:gd name="T1" fmla="*/ 2 h 1049"/>
                <a:gd name="T2" fmla="*/ 20 w 744"/>
                <a:gd name="T3" fmla="*/ 6 h 1049"/>
                <a:gd name="T4" fmla="*/ 12 w 744"/>
                <a:gd name="T5" fmla="*/ 12 h 1049"/>
                <a:gd name="T6" fmla="*/ 6 w 744"/>
                <a:gd name="T7" fmla="*/ 19 h 1049"/>
                <a:gd name="T8" fmla="*/ 2 w 744"/>
                <a:gd name="T9" fmla="*/ 28 h 1049"/>
                <a:gd name="T10" fmla="*/ 0 w 744"/>
                <a:gd name="T11" fmla="*/ 37 h 1049"/>
                <a:gd name="T12" fmla="*/ 2 w 744"/>
                <a:gd name="T13" fmla="*/ 49 h 1049"/>
                <a:gd name="T14" fmla="*/ 6 w 744"/>
                <a:gd name="T15" fmla="*/ 61 h 1049"/>
                <a:gd name="T16" fmla="*/ 11 w 744"/>
                <a:gd name="T17" fmla="*/ 70 h 1049"/>
                <a:gd name="T18" fmla="*/ 14 w 744"/>
                <a:gd name="T19" fmla="*/ 75 h 1049"/>
                <a:gd name="T20" fmla="*/ 17 w 744"/>
                <a:gd name="T21" fmla="*/ 80 h 1049"/>
                <a:gd name="T22" fmla="*/ 20 w 744"/>
                <a:gd name="T23" fmla="*/ 84 h 1049"/>
                <a:gd name="T24" fmla="*/ 21 w 744"/>
                <a:gd name="T25" fmla="*/ 89 h 1049"/>
                <a:gd name="T26" fmla="*/ 22 w 744"/>
                <a:gd name="T27" fmla="*/ 94 h 1049"/>
                <a:gd name="T28" fmla="*/ 22 w 744"/>
                <a:gd name="T29" fmla="*/ 102 h 1049"/>
                <a:gd name="T30" fmla="*/ 22 w 744"/>
                <a:gd name="T31" fmla="*/ 114 h 1049"/>
                <a:gd name="T32" fmla="*/ 22 w 744"/>
                <a:gd name="T33" fmla="*/ 121 h 1049"/>
                <a:gd name="T34" fmla="*/ 23 w 744"/>
                <a:gd name="T35" fmla="*/ 123 h 1049"/>
                <a:gd name="T36" fmla="*/ 25 w 744"/>
                <a:gd name="T37" fmla="*/ 125 h 1049"/>
                <a:gd name="T38" fmla="*/ 26 w 744"/>
                <a:gd name="T39" fmla="*/ 127 h 1049"/>
                <a:gd name="T40" fmla="*/ 28 w 744"/>
                <a:gd name="T41" fmla="*/ 128 h 1049"/>
                <a:gd name="T42" fmla="*/ 31 w 744"/>
                <a:gd name="T43" fmla="*/ 128 h 1049"/>
                <a:gd name="T44" fmla="*/ 34 w 744"/>
                <a:gd name="T45" fmla="*/ 128 h 1049"/>
                <a:gd name="T46" fmla="*/ 37 w 744"/>
                <a:gd name="T47" fmla="*/ 129 h 1049"/>
                <a:gd name="T48" fmla="*/ 40 w 744"/>
                <a:gd name="T49" fmla="*/ 129 h 1049"/>
                <a:gd name="T50" fmla="*/ 43 w 744"/>
                <a:gd name="T51" fmla="*/ 130 h 1049"/>
                <a:gd name="T52" fmla="*/ 46 w 744"/>
                <a:gd name="T53" fmla="*/ 130 h 1049"/>
                <a:gd name="T54" fmla="*/ 49 w 744"/>
                <a:gd name="T55" fmla="*/ 130 h 1049"/>
                <a:gd name="T56" fmla="*/ 52 w 744"/>
                <a:gd name="T57" fmla="*/ 130 h 1049"/>
                <a:gd name="T58" fmla="*/ 53 w 744"/>
                <a:gd name="T59" fmla="*/ 129 h 1049"/>
                <a:gd name="T60" fmla="*/ 54 w 744"/>
                <a:gd name="T61" fmla="*/ 128 h 1049"/>
                <a:gd name="T62" fmla="*/ 56 w 744"/>
                <a:gd name="T63" fmla="*/ 127 h 1049"/>
                <a:gd name="T64" fmla="*/ 57 w 744"/>
                <a:gd name="T65" fmla="*/ 121 h 1049"/>
                <a:gd name="T66" fmla="*/ 59 w 744"/>
                <a:gd name="T67" fmla="*/ 110 h 1049"/>
                <a:gd name="T68" fmla="*/ 61 w 744"/>
                <a:gd name="T69" fmla="*/ 103 h 1049"/>
                <a:gd name="T70" fmla="*/ 63 w 744"/>
                <a:gd name="T71" fmla="*/ 98 h 1049"/>
                <a:gd name="T72" fmla="*/ 65 w 744"/>
                <a:gd name="T73" fmla="*/ 95 h 1049"/>
                <a:gd name="T74" fmla="*/ 67 w 744"/>
                <a:gd name="T75" fmla="*/ 93 h 1049"/>
                <a:gd name="T76" fmla="*/ 69 w 744"/>
                <a:gd name="T77" fmla="*/ 90 h 1049"/>
                <a:gd name="T78" fmla="*/ 70 w 744"/>
                <a:gd name="T79" fmla="*/ 88 h 1049"/>
                <a:gd name="T80" fmla="*/ 73 w 744"/>
                <a:gd name="T81" fmla="*/ 85 h 1049"/>
                <a:gd name="T82" fmla="*/ 77 w 744"/>
                <a:gd name="T83" fmla="*/ 81 h 1049"/>
                <a:gd name="T84" fmla="*/ 81 w 744"/>
                <a:gd name="T85" fmla="*/ 76 h 1049"/>
                <a:gd name="T86" fmla="*/ 84 w 744"/>
                <a:gd name="T87" fmla="*/ 70 h 1049"/>
                <a:gd name="T88" fmla="*/ 88 w 744"/>
                <a:gd name="T89" fmla="*/ 64 h 1049"/>
                <a:gd name="T90" fmla="*/ 90 w 744"/>
                <a:gd name="T91" fmla="*/ 56 h 1049"/>
                <a:gd name="T92" fmla="*/ 93 w 744"/>
                <a:gd name="T93" fmla="*/ 48 h 1049"/>
                <a:gd name="T94" fmla="*/ 93 w 744"/>
                <a:gd name="T95" fmla="*/ 39 h 1049"/>
                <a:gd name="T96" fmla="*/ 92 w 744"/>
                <a:gd name="T97" fmla="*/ 29 h 1049"/>
                <a:gd name="T98" fmla="*/ 88 w 744"/>
                <a:gd name="T99" fmla="*/ 20 h 1049"/>
                <a:gd name="T100" fmla="*/ 82 w 744"/>
                <a:gd name="T101" fmla="*/ 13 h 1049"/>
                <a:gd name="T102" fmla="*/ 75 w 744"/>
                <a:gd name="T103" fmla="*/ 8 h 1049"/>
                <a:gd name="T104" fmla="*/ 66 w 744"/>
                <a:gd name="T105" fmla="*/ 4 h 1049"/>
                <a:gd name="T106" fmla="*/ 57 w 744"/>
                <a:gd name="T107" fmla="*/ 1 h 1049"/>
                <a:gd name="T108" fmla="*/ 48 w 744"/>
                <a:gd name="T109" fmla="*/ 0 h 1049"/>
                <a:gd name="T110" fmla="*/ 39 w 744"/>
                <a:gd name="T111" fmla="*/ 0 h 10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4" h="1049">
                  <a:moveTo>
                    <a:pt x="270" y="4"/>
                  </a:moveTo>
                  <a:lnTo>
                    <a:pt x="229" y="16"/>
                  </a:lnTo>
                  <a:lnTo>
                    <a:pt x="189" y="32"/>
                  </a:lnTo>
                  <a:lnTo>
                    <a:pt x="154" y="52"/>
                  </a:lnTo>
                  <a:lnTo>
                    <a:pt x="120" y="74"/>
                  </a:lnTo>
                  <a:lnTo>
                    <a:pt x="90" y="98"/>
                  </a:lnTo>
                  <a:lnTo>
                    <a:pt x="64" y="126"/>
                  </a:lnTo>
                  <a:lnTo>
                    <a:pt x="42" y="156"/>
                  </a:lnTo>
                  <a:lnTo>
                    <a:pt x="25" y="188"/>
                  </a:lnTo>
                  <a:lnTo>
                    <a:pt x="11" y="224"/>
                  </a:lnTo>
                  <a:lnTo>
                    <a:pt x="3" y="263"/>
                  </a:lnTo>
                  <a:lnTo>
                    <a:pt x="0" y="303"/>
                  </a:lnTo>
                  <a:lnTo>
                    <a:pt x="3" y="347"/>
                  </a:lnTo>
                  <a:lnTo>
                    <a:pt x="11" y="393"/>
                  </a:lnTo>
                  <a:lnTo>
                    <a:pt x="26" y="441"/>
                  </a:lnTo>
                  <a:lnTo>
                    <a:pt x="48" y="492"/>
                  </a:lnTo>
                  <a:lnTo>
                    <a:pt x="75" y="546"/>
                  </a:lnTo>
                  <a:lnTo>
                    <a:pt x="87" y="565"/>
                  </a:lnTo>
                  <a:lnTo>
                    <a:pt x="97" y="584"/>
                  </a:lnTo>
                  <a:lnTo>
                    <a:pt x="109" y="603"/>
                  </a:lnTo>
                  <a:lnTo>
                    <a:pt x="120" y="622"/>
                  </a:lnTo>
                  <a:lnTo>
                    <a:pt x="131" y="641"/>
                  </a:lnTo>
                  <a:lnTo>
                    <a:pt x="142" y="660"/>
                  </a:lnTo>
                  <a:lnTo>
                    <a:pt x="153" y="679"/>
                  </a:lnTo>
                  <a:lnTo>
                    <a:pt x="164" y="698"/>
                  </a:lnTo>
                  <a:lnTo>
                    <a:pt x="167" y="717"/>
                  </a:lnTo>
                  <a:lnTo>
                    <a:pt x="171" y="734"/>
                  </a:lnTo>
                  <a:lnTo>
                    <a:pt x="174" y="752"/>
                  </a:lnTo>
                  <a:lnTo>
                    <a:pt x="178" y="771"/>
                  </a:lnTo>
                  <a:lnTo>
                    <a:pt x="176" y="820"/>
                  </a:lnTo>
                  <a:lnTo>
                    <a:pt x="173" y="869"/>
                  </a:lnTo>
                  <a:lnTo>
                    <a:pt x="170" y="918"/>
                  </a:lnTo>
                  <a:lnTo>
                    <a:pt x="167" y="968"/>
                  </a:lnTo>
                  <a:lnTo>
                    <a:pt x="172" y="975"/>
                  </a:lnTo>
                  <a:lnTo>
                    <a:pt x="178" y="982"/>
                  </a:lnTo>
                  <a:lnTo>
                    <a:pt x="182" y="989"/>
                  </a:lnTo>
                  <a:lnTo>
                    <a:pt x="187" y="996"/>
                  </a:lnTo>
                  <a:lnTo>
                    <a:pt x="193" y="1003"/>
                  </a:lnTo>
                  <a:lnTo>
                    <a:pt x="197" y="1009"/>
                  </a:lnTo>
                  <a:lnTo>
                    <a:pt x="202" y="1016"/>
                  </a:lnTo>
                  <a:lnTo>
                    <a:pt x="207" y="1023"/>
                  </a:lnTo>
                  <a:lnTo>
                    <a:pt x="219" y="1024"/>
                  </a:lnTo>
                  <a:lnTo>
                    <a:pt x="232" y="1027"/>
                  </a:lnTo>
                  <a:lnTo>
                    <a:pt x="245" y="1028"/>
                  </a:lnTo>
                  <a:lnTo>
                    <a:pt x="256" y="1029"/>
                  </a:lnTo>
                  <a:lnTo>
                    <a:pt x="269" y="1031"/>
                  </a:lnTo>
                  <a:lnTo>
                    <a:pt x="282" y="1032"/>
                  </a:lnTo>
                  <a:lnTo>
                    <a:pt x="294" y="1034"/>
                  </a:lnTo>
                  <a:lnTo>
                    <a:pt x="306" y="1036"/>
                  </a:lnTo>
                  <a:lnTo>
                    <a:pt x="318" y="1037"/>
                  </a:lnTo>
                  <a:lnTo>
                    <a:pt x="331" y="1038"/>
                  </a:lnTo>
                  <a:lnTo>
                    <a:pt x="344" y="1041"/>
                  </a:lnTo>
                  <a:lnTo>
                    <a:pt x="355" y="1042"/>
                  </a:lnTo>
                  <a:lnTo>
                    <a:pt x="368" y="1044"/>
                  </a:lnTo>
                  <a:lnTo>
                    <a:pt x="381" y="1045"/>
                  </a:lnTo>
                  <a:lnTo>
                    <a:pt x="392" y="1047"/>
                  </a:lnTo>
                  <a:lnTo>
                    <a:pt x="405" y="1049"/>
                  </a:lnTo>
                  <a:lnTo>
                    <a:pt x="411" y="1044"/>
                  </a:lnTo>
                  <a:lnTo>
                    <a:pt x="416" y="1039"/>
                  </a:lnTo>
                  <a:lnTo>
                    <a:pt x="421" y="1035"/>
                  </a:lnTo>
                  <a:lnTo>
                    <a:pt x="427" y="1030"/>
                  </a:lnTo>
                  <a:lnTo>
                    <a:pt x="432" y="1026"/>
                  </a:lnTo>
                  <a:lnTo>
                    <a:pt x="437" y="1021"/>
                  </a:lnTo>
                  <a:lnTo>
                    <a:pt x="443" y="1016"/>
                  </a:lnTo>
                  <a:lnTo>
                    <a:pt x="449" y="1012"/>
                  </a:lnTo>
                  <a:lnTo>
                    <a:pt x="455" y="969"/>
                  </a:lnTo>
                  <a:lnTo>
                    <a:pt x="464" y="928"/>
                  </a:lnTo>
                  <a:lnTo>
                    <a:pt x="470" y="886"/>
                  </a:lnTo>
                  <a:lnTo>
                    <a:pt x="477" y="845"/>
                  </a:lnTo>
                  <a:lnTo>
                    <a:pt x="485" y="826"/>
                  </a:lnTo>
                  <a:lnTo>
                    <a:pt x="495" y="808"/>
                  </a:lnTo>
                  <a:lnTo>
                    <a:pt x="503" y="789"/>
                  </a:lnTo>
                  <a:lnTo>
                    <a:pt x="511" y="771"/>
                  </a:lnTo>
                  <a:lnTo>
                    <a:pt x="518" y="762"/>
                  </a:lnTo>
                  <a:lnTo>
                    <a:pt x="525" y="752"/>
                  </a:lnTo>
                  <a:lnTo>
                    <a:pt x="532" y="744"/>
                  </a:lnTo>
                  <a:lnTo>
                    <a:pt x="538" y="735"/>
                  </a:lnTo>
                  <a:lnTo>
                    <a:pt x="545" y="726"/>
                  </a:lnTo>
                  <a:lnTo>
                    <a:pt x="552" y="718"/>
                  </a:lnTo>
                  <a:lnTo>
                    <a:pt x="559" y="709"/>
                  </a:lnTo>
                  <a:lnTo>
                    <a:pt x="566" y="699"/>
                  </a:lnTo>
                  <a:lnTo>
                    <a:pt x="580" y="685"/>
                  </a:lnTo>
                  <a:lnTo>
                    <a:pt x="595" y="668"/>
                  </a:lnTo>
                  <a:lnTo>
                    <a:pt x="610" y="651"/>
                  </a:lnTo>
                  <a:lnTo>
                    <a:pt x="626" y="632"/>
                  </a:lnTo>
                  <a:lnTo>
                    <a:pt x="641" y="611"/>
                  </a:lnTo>
                  <a:lnTo>
                    <a:pt x="656" y="589"/>
                  </a:lnTo>
                  <a:lnTo>
                    <a:pt x="671" y="565"/>
                  </a:lnTo>
                  <a:lnTo>
                    <a:pt x="685" y="539"/>
                  </a:lnTo>
                  <a:lnTo>
                    <a:pt x="699" y="513"/>
                  </a:lnTo>
                  <a:lnTo>
                    <a:pt x="710" y="484"/>
                  </a:lnTo>
                  <a:lnTo>
                    <a:pt x="720" y="454"/>
                  </a:lnTo>
                  <a:lnTo>
                    <a:pt x="730" y="422"/>
                  </a:lnTo>
                  <a:lnTo>
                    <a:pt x="737" y="387"/>
                  </a:lnTo>
                  <a:lnTo>
                    <a:pt x="741" y="353"/>
                  </a:lnTo>
                  <a:lnTo>
                    <a:pt x="744" y="315"/>
                  </a:lnTo>
                  <a:lnTo>
                    <a:pt x="744" y="275"/>
                  </a:lnTo>
                  <a:lnTo>
                    <a:pt x="734" y="236"/>
                  </a:lnTo>
                  <a:lnTo>
                    <a:pt x="720" y="199"/>
                  </a:lnTo>
                  <a:lnTo>
                    <a:pt x="703" y="166"/>
                  </a:lnTo>
                  <a:lnTo>
                    <a:pt x="681" y="137"/>
                  </a:lnTo>
                  <a:lnTo>
                    <a:pt x="656" y="111"/>
                  </a:lnTo>
                  <a:lnTo>
                    <a:pt x="627" y="87"/>
                  </a:lnTo>
                  <a:lnTo>
                    <a:pt x="596" y="66"/>
                  </a:lnTo>
                  <a:lnTo>
                    <a:pt x="564" y="49"/>
                  </a:lnTo>
                  <a:lnTo>
                    <a:pt x="528" y="34"/>
                  </a:lnTo>
                  <a:lnTo>
                    <a:pt x="492" y="22"/>
                  </a:lnTo>
                  <a:lnTo>
                    <a:pt x="455" y="13"/>
                  </a:lnTo>
                  <a:lnTo>
                    <a:pt x="417" y="6"/>
                  </a:lnTo>
                  <a:lnTo>
                    <a:pt x="379" y="2"/>
                  </a:lnTo>
                  <a:lnTo>
                    <a:pt x="343" y="0"/>
                  </a:lnTo>
                  <a:lnTo>
                    <a:pt x="306" y="1"/>
                  </a:lnTo>
                  <a:lnTo>
                    <a:pt x="270"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15" name="Freeform 9"/>
            <p:cNvSpPr>
              <a:spLocks noChangeAspect="1"/>
            </p:cNvSpPr>
            <p:nvPr/>
          </p:nvSpPr>
          <p:spPr bwMode="auto">
            <a:xfrm>
              <a:off x="719" y="2218"/>
              <a:ext cx="347" cy="517"/>
            </a:xfrm>
            <a:custGeom>
              <a:avLst/>
              <a:gdLst>
                <a:gd name="T0" fmla="*/ 27 w 695"/>
                <a:gd name="T1" fmla="*/ 2 h 1033"/>
                <a:gd name="T2" fmla="*/ 18 w 695"/>
                <a:gd name="T3" fmla="*/ 6 h 1033"/>
                <a:gd name="T4" fmla="*/ 10 w 695"/>
                <a:gd name="T5" fmla="*/ 12 h 1033"/>
                <a:gd name="T6" fmla="*/ 4 w 695"/>
                <a:gd name="T7" fmla="*/ 19 h 1033"/>
                <a:gd name="T8" fmla="*/ 1 w 695"/>
                <a:gd name="T9" fmla="*/ 27 h 1033"/>
                <a:gd name="T10" fmla="*/ 0 w 695"/>
                <a:gd name="T11" fmla="*/ 36 h 1033"/>
                <a:gd name="T12" fmla="*/ 1 w 695"/>
                <a:gd name="T13" fmla="*/ 47 h 1033"/>
                <a:gd name="T14" fmla="*/ 6 w 695"/>
                <a:gd name="T15" fmla="*/ 58 h 1033"/>
                <a:gd name="T16" fmla="*/ 10 w 695"/>
                <a:gd name="T17" fmla="*/ 67 h 1033"/>
                <a:gd name="T18" fmla="*/ 13 w 695"/>
                <a:gd name="T19" fmla="*/ 73 h 1033"/>
                <a:gd name="T20" fmla="*/ 15 w 695"/>
                <a:gd name="T21" fmla="*/ 78 h 1033"/>
                <a:gd name="T22" fmla="*/ 17 w 695"/>
                <a:gd name="T23" fmla="*/ 84 h 1033"/>
                <a:gd name="T24" fmla="*/ 19 w 695"/>
                <a:gd name="T25" fmla="*/ 89 h 1033"/>
                <a:gd name="T26" fmla="*/ 20 w 695"/>
                <a:gd name="T27" fmla="*/ 93 h 1033"/>
                <a:gd name="T28" fmla="*/ 20 w 695"/>
                <a:gd name="T29" fmla="*/ 102 h 1033"/>
                <a:gd name="T30" fmla="*/ 19 w 695"/>
                <a:gd name="T31" fmla="*/ 114 h 1033"/>
                <a:gd name="T32" fmla="*/ 19 w 695"/>
                <a:gd name="T33" fmla="*/ 121 h 1033"/>
                <a:gd name="T34" fmla="*/ 21 w 695"/>
                <a:gd name="T35" fmla="*/ 122 h 1033"/>
                <a:gd name="T36" fmla="*/ 22 w 695"/>
                <a:gd name="T37" fmla="*/ 124 h 1033"/>
                <a:gd name="T38" fmla="*/ 23 w 695"/>
                <a:gd name="T39" fmla="*/ 126 h 1033"/>
                <a:gd name="T40" fmla="*/ 25 w 695"/>
                <a:gd name="T41" fmla="*/ 127 h 1033"/>
                <a:gd name="T42" fmla="*/ 28 w 695"/>
                <a:gd name="T43" fmla="*/ 127 h 1033"/>
                <a:gd name="T44" fmla="*/ 31 w 695"/>
                <a:gd name="T45" fmla="*/ 128 h 1033"/>
                <a:gd name="T46" fmla="*/ 33 w 695"/>
                <a:gd name="T47" fmla="*/ 128 h 1033"/>
                <a:gd name="T48" fmla="*/ 36 w 695"/>
                <a:gd name="T49" fmla="*/ 128 h 1033"/>
                <a:gd name="T50" fmla="*/ 39 w 695"/>
                <a:gd name="T51" fmla="*/ 129 h 1033"/>
                <a:gd name="T52" fmla="*/ 42 w 695"/>
                <a:gd name="T53" fmla="*/ 129 h 1033"/>
                <a:gd name="T54" fmla="*/ 45 w 695"/>
                <a:gd name="T55" fmla="*/ 129 h 1033"/>
                <a:gd name="T56" fmla="*/ 47 w 695"/>
                <a:gd name="T57" fmla="*/ 129 h 1033"/>
                <a:gd name="T58" fmla="*/ 48 w 695"/>
                <a:gd name="T59" fmla="*/ 128 h 1033"/>
                <a:gd name="T60" fmla="*/ 50 w 695"/>
                <a:gd name="T61" fmla="*/ 127 h 1033"/>
                <a:gd name="T62" fmla="*/ 51 w 695"/>
                <a:gd name="T63" fmla="*/ 126 h 1033"/>
                <a:gd name="T64" fmla="*/ 52 w 695"/>
                <a:gd name="T65" fmla="*/ 120 h 1033"/>
                <a:gd name="T66" fmla="*/ 54 w 695"/>
                <a:gd name="T67" fmla="*/ 109 h 1033"/>
                <a:gd name="T68" fmla="*/ 56 w 695"/>
                <a:gd name="T69" fmla="*/ 102 h 1033"/>
                <a:gd name="T70" fmla="*/ 58 w 695"/>
                <a:gd name="T71" fmla="*/ 97 h 1033"/>
                <a:gd name="T72" fmla="*/ 60 w 695"/>
                <a:gd name="T73" fmla="*/ 94 h 1033"/>
                <a:gd name="T74" fmla="*/ 61 w 695"/>
                <a:gd name="T75" fmla="*/ 92 h 1033"/>
                <a:gd name="T76" fmla="*/ 63 w 695"/>
                <a:gd name="T77" fmla="*/ 90 h 1033"/>
                <a:gd name="T78" fmla="*/ 65 w 695"/>
                <a:gd name="T79" fmla="*/ 87 h 1033"/>
                <a:gd name="T80" fmla="*/ 69 w 695"/>
                <a:gd name="T81" fmla="*/ 82 h 1033"/>
                <a:gd name="T82" fmla="*/ 76 w 695"/>
                <a:gd name="T83" fmla="*/ 72 h 1033"/>
                <a:gd name="T84" fmla="*/ 82 w 695"/>
                <a:gd name="T85" fmla="*/ 59 h 1033"/>
                <a:gd name="T86" fmla="*/ 86 w 695"/>
                <a:gd name="T87" fmla="*/ 43 h 1033"/>
                <a:gd name="T88" fmla="*/ 86 w 695"/>
                <a:gd name="T89" fmla="*/ 29 h 1033"/>
                <a:gd name="T90" fmla="*/ 82 w 695"/>
                <a:gd name="T91" fmla="*/ 21 h 1033"/>
                <a:gd name="T92" fmla="*/ 77 w 695"/>
                <a:gd name="T93" fmla="*/ 14 h 1033"/>
                <a:gd name="T94" fmla="*/ 70 w 695"/>
                <a:gd name="T95" fmla="*/ 9 h 1033"/>
                <a:gd name="T96" fmla="*/ 63 w 695"/>
                <a:gd name="T97" fmla="*/ 5 h 1033"/>
                <a:gd name="T98" fmla="*/ 54 w 695"/>
                <a:gd name="T99" fmla="*/ 2 h 1033"/>
                <a:gd name="T100" fmla="*/ 45 w 695"/>
                <a:gd name="T101" fmla="*/ 1 h 1033"/>
                <a:gd name="T102" fmla="*/ 36 w 695"/>
                <a:gd name="T103" fmla="*/ 0 h 10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95" h="1033">
                  <a:moveTo>
                    <a:pt x="260" y="2"/>
                  </a:moveTo>
                  <a:lnTo>
                    <a:pt x="218" y="15"/>
                  </a:lnTo>
                  <a:lnTo>
                    <a:pt x="180" y="30"/>
                  </a:lnTo>
                  <a:lnTo>
                    <a:pt x="144" y="48"/>
                  </a:lnTo>
                  <a:lnTo>
                    <a:pt x="112" y="69"/>
                  </a:lnTo>
                  <a:lnTo>
                    <a:pt x="83" y="92"/>
                  </a:lnTo>
                  <a:lnTo>
                    <a:pt x="58" y="119"/>
                  </a:lnTo>
                  <a:lnTo>
                    <a:pt x="37" y="147"/>
                  </a:lnTo>
                  <a:lnTo>
                    <a:pt x="21" y="179"/>
                  </a:lnTo>
                  <a:lnTo>
                    <a:pt x="10" y="212"/>
                  </a:lnTo>
                  <a:lnTo>
                    <a:pt x="3" y="249"/>
                  </a:lnTo>
                  <a:lnTo>
                    <a:pt x="0" y="287"/>
                  </a:lnTo>
                  <a:lnTo>
                    <a:pt x="4" y="327"/>
                  </a:lnTo>
                  <a:lnTo>
                    <a:pt x="13" y="370"/>
                  </a:lnTo>
                  <a:lnTo>
                    <a:pt x="28" y="415"/>
                  </a:lnTo>
                  <a:lnTo>
                    <a:pt x="49" y="462"/>
                  </a:lnTo>
                  <a:lnTo>
                    <a:pt x="77" y="512"/>
                  </a:lnTo>
                  <a:lnTo>
                    <a:pt x="86" y="533"/>
                  </a:lnTo>
                  <a:lnTo>
                    <a:pt x="96" y="555"/>
                  </a:lnTo>
                  <a:lnTo>
                    <a:pt x="105" y="577"/>
                  </a:lnTo>
                  <a:lnTo>
                    <a:pt x="115" y="599"/>
                  </a:lnTo>
                  <a:lnTo>
                    <a:pt x="124" y="622"/>
                  </a:lnTo>
                  <a:lnTo>
                    <a:pt x="134" y="644"/>
                  </a:lnTo>
                  <a:lnTo>
                    <a:pt x="143" y="666"/>
                  </a:lnTo>
                  <a:lnTo>
                    <a:pt x="153" y="688"/>
                  </a:lnTo>
                  <a:lnTo>
                    <a:pt x="156" y="706"/>
                  </a:lnTo>
                  <a:lnTo>
                    <a:pt x="159" y="724"/>
                  </a:lnTo>
                  <a:lnTo>
                    <a:pt x="163" y="742"/>
                  </a:lnTo>
                  <a:lnTo>
                    <a:pt x="165" y="759"/>
                  </a:lnTo>
                  <a:lnTo>
                    <a:pt x="163" y="809"/>
                  </a:lnTo>
                  <a:lnTo>
                    <a:pt x="161" y="857"/>
                  </a:lnTo>
                  <a:lnTo>
                    <a:pt x="157" y="907"/>
                  </a:lnTo>
                  <a:lnTo>
                    <a:pt x="155" y="956"/>
                  </a:lnTo>
                  <a:lnTo>
                    <a:pt x="159" y="963"/>
                  </a:lnTo>
                  <a:lnTo>
                    <a:pt x="164" y="969"/>
                  </a:lnTo>
                  <a:lnTo>
                    <a:pt x="169" y="976"/>
                  </a:lnTo>
                  <a:lnTo>
                    <a:pt x="173" y="983"/>
                  </a:lnTo>
                  <a:lnTo>
                    <a:pt x="177" y="990"/>
                  </a:lnTo>
                  <a:lnTo>
                    <a:pt x="181" y="997"/>
                  </a:lnTo>
                  <a:lnTo>
                    <a:pt x="186" y="1002"/>
                  </a:lnTo>
                  <a:lnTo>
                    <a:pt x="191" y="1009"/>
                  </a:lnTo>
                  <a:lnTo>
                    <a:pt x="202" y="1010"/>
                  </a:lnTo>
                  <a:lnTo>
                    <a:pt x="214" y="1013"/>
                  </a:lnTo>
                  <a:lnTo>
                    <a:pt x="225" y="1014"/>
                  </a:lnTo>
                  <a:lnTo>
                    <a:pt x="237" y="1015"/>
                  </a:lnTo>
                  <a:lnTo>
                    <a:pt x="248" y="1017"/>
                  </a:lnTo>
                  <a:lnTo>
                    <a:pt x="260" y="1018"/>
                  </a:lnTo>
                  <a:lnTo>
                    <a:pt x="271" y="1020"/>
                  </a:lnTo>
                  <a:lnTo>
                    <a:pt x="283" y="1021"/>
                  </a:lnTo>
                  <a:lnTo>
                    <a:pt x="294" y="1023"/>
                  </a:lnTo>
                  <a:lnTo>
                    <a:pt x="306" y="1024"/>
                  </a:lnTo>
                  <a:lnTo>
                    <a:pt x="317" y="1025"/>
                  </a:lnTo>
                  <a:lnTo>
                    <a:pt x="329" y="1028"/>
                  </a:lnTo>
                  <a:lnTo>
                    <a:pt x="340" y="1029"/>
                  </a:lnTo>
                  <a:lnTo>
                    <a:pt x="352" y="1030"/>
                  </a:lnTo>
                  <a:lnTo>
                    <a:pt x="363" y="1032"/>
                  </a:lnTo>
                  <a:lnTo>
                    <a:pt x="375" y="1033"/>
                  </a:lnTo>
                  <a:lnTo>
                    <a:pt x="380" y="1029"/>
                  </a:lnTo>
                  <a:lnTo>
                    <a:pt x="385" y="1024"/>
                  </a:lnTo>
                  <a:lnTo>
                    <a:pt x="390" y="1018"/>
                  </a:lnTo>
                  <a:lnTo>
                    <a:pt x="396" y="1014"/>
                  </a:lnTo>
                  <a:lnTo>
                    <a:pt x="400" y="1009"/>
                  </a:lnTo>
                  <a:lnTo>
                    <a:pt x="406" y="1005"/>
                  </a:lnTo>
                  <a:lnTo>
                    <a:pt x="411" y="1001"/>
                  </a:lnTo>
                  <a:lnTo>
                    <a:pt x="415" y="997"/>
                  </a:lnTo>
                  <a:lnTo>
                    <a:pt x="423" y="955"/>
                  </a:lnTo>
                  <a:lnTo>
                    <a:pt x="430" y="914"/>
                  </a:lnTo>
                  <a:lnTo>
                    <a:pt x="437" y="872"/>
                  </a:lnTo>
                  <a:lnTo>
                    <a:pt x="444" y="831"/>
                  </a:lnTo>
                  <a:lnTo>
                    <a:pt x="452" y="812"/>
                  </a:lnTo>
                  <a:lnTo>
                    <a:pt x="460" y="794"/>
                  </a:lnTo>
                  <a:lnTo>
                    <a:pt x="467" y="775"/>
                  </a:lnTo>
                  <a:lnTo>
                    <a:pt x="475" y="757"/>
                  </a:lnTo>
                  <a:lnTo>
                    <a:pt x="482" y="748"/>
                  </a:lnTo>
                  <a:lnTo>
                    <a:pt x="488" y="740"/>
                  </a:lnTo>
                  <a:lnTo>
                    <a:pt x="495" y="730"/>
                  </a:lnTo>
                  <a:lnTo>
                    <a:pt x="502" y="721"/>
                  </a:lnTo>
                  <a:lnTo>
                    <a:pt x="507" y="713"/>
                  </a:lnTo>
                  <a:lnTo>
                    <a:pt x="514" y="704"/>
                  </a:lnTo>
                  <a:lnTo>
                    <a:pt x="520" y="696"/>
                  </a:lnTo>
                  <a:lnTo>
                    <a:pt x="527" y="687"/>
                  </a:lnTo>
                  <a:lnTo>
                    <a:pt x="553" y="656"/>
                  </a:lnTo>
                  <a:lnTo>
                    <a:pt x="582" y="619"/>
                  </a:lnTo>
                  <a:lnTo>
                    <a:pt x="611" y="576"/>
                  </a:lnTo>
                  <a:lnTo>
                    <a:pt x="638" y="528"/>
                  </a:lnTo>
                  <a:lnTo>
                    <a:pt x="662" y="472"/>
                  </a:lnTo>
                  <a:lnTo>
                    <a:pt x="680" y="411"/>
                  </a:lnTo>
                  <a:lnTo>
                    <a:pt x="692" y="342"/>
                  </a:lnTo>
                  <a:lnTo>
                    <a:pt x="695" y="266"/>
                  </a:lnTo>
                  <a:lnTo>
                    <a:pt x="689" y="229"/>
                  </a:lnTo>
                  <a:lnTo>
                    <a:pt x="678" y="195"/>
                  </a:lnTo>
                  <a:lnTo>
                    <a:pt x="663" y="164"/>
                  </a:lnTo>
                  <a:lnTo>
                    <a:pt x="643" y="135"/>
                  </a:lnTo>
                  <a:lnTo>
                    <a:pt x="621" y="109"/>
                  </a:lnTo>
                  <a:lnTo>
                    <a:pt x="595" y="86"/>
                  </a:lnTo>
                  <a:lnTo>
                    <a:pt x="567" y="67"/>
                  </a:lnTo>
                  <a:lnTo>
                    <a:pt x="536" y="49"/>
                  </a:lnTo>
                  <a:lnTo>
                    <a:pt x="504" y="35"/>
                  </a:lnTo>
                  <a:lnTo>
                    <a:pt x="469" y="23"/>
                  </a:lnTo>
                  <a:lnTo>
                    <a:pt x="435" y="14"/>
                  </a:lnTo>
                  <a:lnTo>
                    <a:pt x="399" y="7"/>
                  </a:lnTo>
                  <a:lnTo>
                    <a:pt x="363" y="2"/>
                  </a:lnTo>
                  <a:lnTo>
                    <a:pt x="328" y="0"/>
                  </a:lnTo>
                  <a:lnTo>
                    <a:pt x="293" y="0"/>
                  </a:lnTo>
                  <a:lnTo>
                    <a:pt x="260" y="2"/>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16" name="Freeform 10"/>
            <p:cNvSpPr>
              <a:spLocks noChangeAspect="1"/>
            </p:cNvSpPr>
            <p:nvPr/>
          </p:nvSpPr>
          <p:spPr bwMode="auto">
            <a:xfrm>
              <a:off x="730" y="2224"/>
              <a:ext cx="324" cy="510"/>
            </a:xfrm>
            <a:custGeom>
              <a:avLst/>
              <a:gdLst>
                <a:gd name="T0" fmla="*/ 26 w 647"/>
                <a:gd name="T1" fmla="*/ 2 h 1019"/>
                <a:gd name="T2" fmla="*/ 17 w 647"/>
                <a:gd name="T3" fmla="*/ 6 h 1019"/>
                <a:gd name="T4" fmla="*/ 10 w 647"/>
                <a:gd name="T5" fmla="*/ 11 h 1019"/>
                <a:gd name="T6" fmla="*/ 5 w 647"/>
                <a:gd name="T7" fmla="*/ 18 h 1019"/>
                <a:gd name="T8" fmla="*/ 1 w 647"/>
                <a:gd name="T9" fmla="*/ 26 h 1019"/>
                <a:gd name="T10" fmla="*/ 0 w 647"/>
                <a:gd name="T11" fmla="*/ 34 h 1019"/>
                <a:gd name="T12" fmla="*/ 2 w 647"/>
                <a:gd name="T13" fmla="*/ 44 h 1019"/>
                <a:gd name="T14" fmla="*/ 7 w 647"/>
                <a:gd name="T15" fmla="*/ 55 h 1019"/>
                <a:gd name="T16" fmla="*/ 11 w 647"/>
                <a:gd name="T17" fmla="*/ 63 h 1019"/>
                <a:gd name="T18" fmla="*/ 13 w 647"/>
                <a:gd name="T19" fmla="*/ 70 h 1019"/>
                <a:gd name="T20" fmla="*/ 15 w 647"/>
                <a:gd name="T21" fmla="*/ 76 h 1019"/>
                <a:gd name="T22" fmla="*/ 17 w 647"/>
                <a:gd name="T23" fmla="*/ 82 h 1019"/>
                <a:gd name="T24" fmla="*/ 18 w 647"/>
                <a:gd name="T25" fmla="*/ 88 h 1019"/>
                <a:gd name="T26" fmla="*/ 19 w 647"/>
                <a:gd name="T27" fmla="*/ 92 h 1019"/>
                <a:gd name="T28" fmla="*/ 19 w 647"/>
                <a:gd name="T29" fmla="*/ 100 h 1019"/>
                <a:gd name="T30" fmla="*/ 18 w 647"/>
                <a:gd name="T31" fmla="*/ 112 h 1019"/>
                <a:gd name="T32" fmla="*/ 19 w 647"/>
                <a:gd name="T33" fmla="*/ 120 h 1019"/>
                <a:gd name="T34" fmla="*/ 21 w 647"/>
                <a:gd name="T35" fmla="*/ 124 h 1019"/>
                <a:gd name="T36" fmla="*/ 25 w 647"/>
                <a:gd name="T37" fmla="*/ 125 h 1019"/>
                <a:gd name="T38" fmla="*/ 30 w 647"/>
                <a:gd name="T39" fmla="*/ 126 h 1019"/>
                <a:gd name="T40" fmla="*/ 36 w 647"/>
                <a:gd name="T41" fmla="*/ 127 h 1019"/>
                <a:gd name="T42" fmla="*/ 41 w 647"/>
                <a:gd name="T43" fmla="*/ 128 h 1019"/>
                <a:gd name="T44" fmla="*/ 44 w 647"/>
                <a:gd name="T45" fmla="*/ 127 h 1019"/>
                <a:gd name="T46" fmla="*/ 45 w 647"/>
                <a:gd name="T47" fmla="*/ 126 h 1019"/>
                <a:gd name="T48" fmla="*/ 46 w 647"/>
                <a:gd name="T49" fmla="*/ 125 h 1019"/>
                <a:gd name="T50" fmla="*/ 48 w 647"/>
                <a:gd name="T51" fmla="*/ 124 h 1019"/>
                <a:gd name="T52" fmla="*/ 49 w 647"/>
                <a:gd name="T53" fmla="*/ 118 h 1019"/>
                <a:gd name="T54" fmla="*/ 51 w 647"/>
                <a:gd name="T55" fmla="*/ 108 h 1019"/>
                <a:gd name="T56" fmla="*/ 53 w 647"/>
                <a:gd name="T57" fmla="*/ 100 h 1019"/>
                <a:gd name="T58" fmla="*/ 54 w 647"/>
                <a:gd name="T59" fmla="*/ 96 h 1019"/>
                <a:gd name="T60" fmla="*/ 56 w 647"/>
                <a:gd name="T61" fmla="*/ 92 h 1019"/>
                <a:gd name="T62" fmla="*/ 58 w 647"/>
                <a:gd name="T63" fmla="*/ 90 h 1019"/>
                <a:gd name="T64" fmla="*/ 59 w 647"/>
                <a:gd name="T65" fmla="*/ 88 h 1019"/>
                <a:gd name="T66" fmla="*/ 61 w 647"/>
                <a:gd name="T67" fmla="*/ 86 h 1019"/>
                <a:gd name="T68" fmla="*/ 64 w 647"/>
                <a:gd name="T69" fmla="*/ 81 h 1019"/>
                <a:gd name="T70" fmla="*/ 71 w 647"/>
                <a:gd name="T71" fmla="*/ 71 h 1019"/>
                <a:gd name="T72" fmla="*/ 77 w 647"/>
                <a:gd name="T73" fmla="*/ 58 h 1019"/>
                <a:gd name="T74" fmla="*/ 81 w 647"/>
                <a:gd name="T75" fmla="*/ 42 h 1019"/>
                <a:gd name="T76" fmla="*/ 81 w 647"/>
                <a:gd name="T77" fmla="*/ 28 h 1019"/>
                <a:gd name="T78" fmla="*/ 78 w 647"/>
                <a:gd name="T79" fmla="*/ 21 h 1019"/>
                <a:gd name="T80" fmla="*/ 74 w 647"/>
                <a:gd name="T81" fmla="*/ 14 h 1019"/>
                <a:gd name="T82" fmla="*/ 67 w 647"/>
                <a:gd name="T83" fmla="*/ 9 h 1019"/>
                <a:gd name="T84" fmla="*/ 60 w 647"/>
                <a:gd name="T85" fmla="*/ 5 h 1019"/>
                <a:gd name="T86" fmla="*/ 52 w 647"/>
                <a:gd name="T87" fmla="*/ 2 h 1019"/>
                <a:gd name="T88" fmla="*/ 44 w 647"/>
                <a:gd name="T89" fmla="*/ 1 h 1019"/>
                <a:gd name="T90" fmla="*/ 36 w 647"/>
                <a:gd name="T91" fmla="*/ 0 h 10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47" h="1019">
                  <a:moveTo>
                    <a:pt x="248" y="2"/>
                  </a:moveTo>
                  <a:lnTo>
                    <a:pt x="207" y="13"/>
                  </a:lnTo>
                  <a:lnTo>
                    <a:pt x="170" y="28"/>
                  </a:lnTo>
                  <a:lnTo>
                    <a:pt x="134" y="46"/>
                  </a:lnTo>
                  <a:lnTo>
                    <a:pt x="103" y="65"/>
                  </a:lnTo>
                  <a:lnTo>
                    <a:pt x="76" y="88"/>
                  </a:lnTo>
                  <a:lnTo>
                    <a:pt x="53" y="113"/>
                  </a:lnTo>
                  <a:lnTo>
                    <a:pt x="33" y="140"/>
                  </a:lnTo>
                  <a:lnTo>
                    <a:pt x="17" y="170"/>
                  </a:lnTo>
                  <a:lnTo>
                    <a:pt x="6" y="201"/>
                  </a:lnTo>
                  <a:lnTo>
                    <a:pt x="1" y="236"/>
                  </a:lnTo>
                  <a:lnTo>
                    <a:pt x="0" y="272"/>
                  </a:lnTo>
                  <a:lnTo>
                    <a:pt x="3" y="310"/>
                  </a:lnTo>
                  <a:lnTo>
                    <a:pt x="12" y="349"/>
                  </a:lnTo>
                  <a:lnTo>
                    <a:pt x="27" y="390"/>
                  </a:lnTo>
                  <a:lnTo>
                    <a:pt x="49" y="433"/>
                  </a:lnTo>
                  <a:lnTo>
                    <a:pt x="76" y="478"/>
                  </a:lnTo>
                  <a:lnTo>
                    <a:pt x="84" y="503"/>
                  </a:lnTo>
                  <a:lnTo>
                    <a:pt x="92" y="527"/>
                  </a:lnTo>
                  <a:lnTo>
                    <a:pt x="100" y="553"/>
                  </a:lnTo>
                  <a:lnTo>
                    <a:pt x="109" y="578"/>
                  </a:lnTo>
                  <a:lnTo>
                    <a:pt x="117" y="602"/>
                  </a:lnTo>
                  <a:lnTo>
                    <a:pt x="125" y="628"/>
                  </a:lnTo>
                  <a:lnTo>
                    <a:pt x="133" y="653"/>
                  </a:lnTo>
                  <a:lnTo>
                    <a:pt x="141" y="678"/>
                  </a:lnTo>
                  <a:lnTo>
                    <a:pt x="144" y="697"/>
                  </a:lnTo>
                  <a:lnTo>
                    <a:pt x="147" y="714"/>
                  </a:lnTo>
                  <a:lnTo>
                    <a:pt x="149" y="732"/>
                  </a:lnTo>
                  <a:lnTo>
                    <a:pt x="152" y="750"/>
                  </a:lnTo>
                  <a:lnTo>
                    <a:pt x="149" y="798"/>
                  </a:lnTo>
                  <a:lnTo>
                    <a:pt x="146" y="846"/>
                  </a:lnTo>
                  <a:lnTo>
                    <a:pt x="144" y="896"/>
                  </a:lnTo>
                  <a:lnTo>
                    <a:pt x="140" y="944"/>
                  </a:lnTo>
                  <a:lnTo>
                    <a:pt x="148" y="957"/>
                  </a:lnTo>
                  <a:lnTo>
                    <a:pt x="157" y="971"/>
                  </a:lnTo>
                  <a:lnTo>
                    <a:pt x="165" y="985"/>
                  </a:lnTo>
                  <a:lnTo>
                    <a:pt x="173" y="997"/>
                  </a:lnTo>
                  <a:lnTo>
                    <a:pt x="194" y="1000"/>
                  </a:lnTo>
                  <a:lnTo>
                    <a:pt x="216" y="1003"/>
                  </a:lnTo>
                  <a:lnTo>
                    <a:pt x="237" y="1005"/>
                  </a:lnTo>
                  <a:lnTo>
                    <a:pt x="259" y="1008"/>
                  </a:lnTo>
                  <a:lnTo>
                    <a:pt x="281" y="1011"/>
                  </a:lnTo>
                  <a:lnTo>
                    <a:pt x="301" y="1014"/>
                  </a:lnTo>
                  <a:lnTo>
                    <a:pt x="323" y="1017"/>
                  </a:lnTo>
                  <a:lnTo>
                    <a:pt x="344" y="1019"/>
                  </a:lnTo>
                  <a:lnTo>
                    <a:pt x="349" y="1015"/>
                  </a:lnTo>
                  <a:lnTo>
                    <a:pt x="353" y="1010"/>
                  </a:lnTo>
                  <a:lnTo>
                    <a:pt x="358" y="1005"/>
                  </a:lnTo>
                  <a:lnTo>
                    <a:pt x="364" y="1001"/>
                  </a:lnTo>
                  <a:lnTo>
                    <a:pt x="368" y="996"/>
                  </a:lnTo>
                  <a:lnTo>
                    <a:pt x="373" y="992"/>
                  </a:lnTo>
                  <a:lnTo>
                    <a:pt x="377" y="987"/>
                  </a:lnTo>
                  <a:lnTo>
                    <a:pt x="382" y="982"/>
                  </a:lnTo>
                  <a:lnTo>
                    <a:pt x="389" y="941"/>
                  </a:lnTo>
                  <a:lnTo>
                    <a:pt x="396" y="899"/>
                  </a:lnTo>
                  <a:lnTo>
                    <a:pt x="403" y="859"/>
                  </a:lnTo>
                  <a:lnTo>
                    <a:pt x="410" y="818"/>
                  </a:lnTo>
                  <a:lnTo>
                    <a:pt x="417" y="799"/>
                  </a:lnTo>
                  <a:lnTo>
                    <a:pt x="425" y="781"/>
                  </a:lnTo>
                  <a:lnTo>
                    <a:pt x="432" y="764"/>
                  </a:lnTo>
                  <a:lnTo>
                    <a:pt x="438" y="745"/>
                  </a:lnTo>
                  <a:lnTo>
                    <a:pt x="445" y="736"/>
                  </a:lnTo>
                  <a:lnTo>
                    <a:pt x="451" y="727"/>
                  </a:lnTo>
                  <a:lnTo>
                    <a:pt x="458" y="719"/>
                  </a:lnTo>
                  <a:lnTo>
                    <a:pt x="464" y="709"/>
                  </a:lnTo>
                  <a:lnTo>
                    <a:pt x="470" y="700"/>
                  </a:lnTo>
                  <a:lnTo>
                    <a:pt x="475" y="692"/>
                  </a:lnTo>
                  <a:lnTo>
                    <a:pt x="482" y="683"/>
                  </a:lnTo>
                  <a:lnTo>
                    <a:pt x="488" y="674"/>
                  </a:lnTo>
                  <a:lnTo>
                    <a:pt x="512" y="643"/>
                  </a:lnTo>
                  <a:lnTo>
                    <a:pt x="539" y="607"/>
                  </a:lnTo>
                  <a:lnTo>
                    <a:pt x="565" y="564"/>
                  </a:lnTo>
                  <a:lnTo>
                    <a:pt x="591" y="516"/>
                  </a:lnTo>
                  <a:lnTo>
                    <a:pt x="612" y="460"/>
                  </a:lnTo>
                  <a:lnTo>
                    <a:pt x="630" y="399"/>
                  </a:lnTo>
                  <a:lnTo>
                    <a:pt x="642" y="331"/>
                  </a:lnTo>
                  <a:lnTo>
                    <a:pt x="647" y="257"/>
                  </a:lnTo>
                  <a:lnTo>
                    <a:pt x="644" y="222"/>
                  </a:lnTo>
                  <a:lnTo>
                    <a:pt x="634" y="190"/>
                  </a:lnTo>
                  <a:lnTo>
                    <a:pt x="622" y="161"/>
                  </a:lnTo>
                  <a:lnTo>
                    <a:pt x="605" y="133"/>
                  </a:lnTo>
                  <a:lnTo>
                    <a:pt x="585" y="109"/>
                  </a:lnTo>
                  <a:lnTo>
                    <a:pt x="562" y="87"/>
                  </a:lnTo>
                  <a:lnTo>
                    <a:pt x="536" y="69"/>
                  </a:lnTo>
                  <a:lnTo>
                    <a:pt x="509" y="51"/>
                  </a:lnTo>
                  <a:lnTo>
                    <a:pt x="478" y="36"/>
                  </a:lnTo>
                  <a:lnTo>
                    <a:pt x="447" y="25"/>
                  </a:lnTo>
                  <a:lnTo>
                    <a:pt x="414" y="16"/>
                  </a:lnTo>
                  <a:lnTo>
                    <a:pt x="381" y="8"/>
                  </a:lnTo>
                  <a:lnTo>
                    <a:pt x="347" y="3"/>
                  </a:lnTo>
                  <a:lnTo>
                    <a:pt x="314" y="1"/>
                  </a:lnTo>
                  <a:lnTo>
                    <a:pt x="281" y="0"/>
                  </a:lnTo>
                  <a:lnTo>
                    <a:pt x="248" y="2"/>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17" name="Freeform 11"/>
            <p:cNvSpPr>
              <a:spLocks noChangeAspect="1"/>
            </p:cNvSpPr>
            <p:nvPr/>
          </p:nvSpPr>
          <p:spPr bwMode="auto">
            <a:xfrm>
              <a:off x="741" y="2231"/>
              <a:ext cx="300" cy="503"/>
            </a:xfrm>
            <a:custGeom>
              <a:avLst/>
              <a:gdLst>
                <a:gd name="T0" fmla="*/ 24 w 601"/>
                <a:gd name="T1" fmla="*/ 2 h 1006"/>
                <a:gd name="T2" fmla="*/ 15 w 601"/>
                <a:gd name="T3" fmla="*/ 6 h 1006"/>
                <a:gd name="T4" fmla="*/ 8 w 601"/>
                <a:gd name="T5" fmla="*/ 11 h 1006"/>
                <a:gd name="T6" fmla="*/ 3 w 601"/>
                <a:gd name="T7" fmla="*/ 17 h 1006"/>
                <a:gd name="T8" fmla="*/ 0 w 601"/>
                <a:gd name="T9" fmla="*/ 24 h 1006"/>
                <a:gd name="T10" fmla="*/ 0 w 601"/>
                <a:gd name="T11" fmla="*/ 33 h 1006"/>
                <a:gd name="T12" fmla="*/ 1 w 601"/>
                <a:gd name="T13" fmla="*/ 42 h 1006"/>
                <a:gd name="T14" fmla="*/ 6 w 601"/>
                <a:gd name="T15" fmla="*/ 51 h 1006"/>
                <a:gd name="T16" fmla="*/ 10 w 601"/>
                <a:gd name="T17" fmla="*/ 60 h 1006"/>
                <a:gd name="T18" fmla="*/ 12 w 601"/>
                <a:gd name="T19" fmla="*/ 67 h 1006"/>
                <a:gd name="T20" fmla="*/ 14 w 601"/>
                <a:gd name="T21" fmla="*/ 74 h 1006"/>
                <a:gd name="T22" fmla="*/ 15 w 601"/>
                <a:gd name="T23" fmla="*/ 81 h 1006"/>
                <a:gd name="T24" fmla="*/ 16 w 601"/>
                <a:gd name="T25" fmla="*/ 86 h 1006"/>
                <a:gd name="T26" fmla="*/ 17 w 601"/>
                <a:gd name="T27" fmla="*/ 91 h 1006"/>
                <a:gd name="T28" fmla="*/ 17 w 601"/>
                <a:gd name="T29" fmla="*/ 99 h 1006"/>
                <a:gd name="T30" fmla="*/ 16 w 601"/>
                <a:gd name="T31" fmla="*/ 111 h 1006"/>
                <a:gd name="T32" fmla="*/ 17 w 601"/>
                <a:gd name="T33" fmla="*/ 119 h 1006"/>
                <a:gd name="T34" fmla="*/ 18 w 601"/>
                <a:gd name="T35" fmla="*/ 122 h 1006"/>
                <a:gd name="T36" fmla="*/ 22 w 601"/>
                <a:gd name="T37" fmla="*/ 124 h 1006"/>
                <a:gd name="T38" fmla="*/ 27 w 601"/>
                <a:gd name="T39" fmla="*/ 125 h 1006"/>
                <a:gd name="T40" fmla="*/ 32 w 601"/>
                <a:gd name="T41" fmla="*/ 125 h 1006"/>
                <a:gd name="T42" fmla="*/ 37 w 601"/>
                <a:gd name="T43" fmla="*/ 126 h 1006"/>
                <a:gd name="T44" fmla="*/ 40 w 601"/>
                <a:gd name="T45" fmla="*/ 126 h 1006"/>
                <a:gd name="T46" fmla="*/ 41 w 601"/>
                <a:gd name="T47" fmla="*/ 124 h 1006"/>
                <a:gd name="T48" fmla="*/ 42 w 601"/>
                <a:gd name="T49" fmla="*/ 123 h 1006"/>
                <a:gd name="T50" fmla="*/ 43 w 601"/>
                <a:gd name="T51" fmla="*/ 122 h 1006"/>
                <a:gd name="T52" fmla="*/ 44 w 601"/>
                <a:gd name="T53" fmla="*/ 117 h 1006"/>
                <a:gd name="T54" fmla="*/ 46 w 601"/>
                <a:gd name="T55" fmla="*/ 106 h 1006"/>
                <a:gd name="T56" fmla="*/ 48 w 601"/>
                <a:gd name="T57" fmla="*/ 99 h 1006"/>
                <a:gd name="T58" fmla="*/ 49 w 601"/>
                <a:gd name="T59" fmla="*/ 94 h 1006"/>
                <a:gd name="T60" fmla="*/ 51 w 601"/>
                <a:gd name="T61" fmla="*/ 91 h 1006"/>
                <a:gd name="T62" fmla="*/ 52 w 601"/>
                <a:gd name="T63" fmla="*/ 89 h 1006"/>
                <a:gd name="T64" fmla="*/ 54 w 601"/>
                <a:gd name="T65" fmla="*/ 87 h 1006"/>
                <a:gd name="T66" fmla="*/ 55 w 601"/>
                <a:gd name="T67" fmla="*/ 84 h 1006"/>
                <a:gd name="T68" fmla="*/ 59 w 601"/>
                <a:gd name="T69" fmla="*/ 79 h 1006"/>
                <a:gd name="T70" fmla="*/ 65 w 601"/>
                <a:gd name="T71" fmla="*/ 70 h 1006"/>
                <a:gd name="T72" fmla="*/ 70 w 601"/>
                <a:gd name="T73" fmla="*/ 57 h 1006"/>
                <a:gd name="T74" fmla="*/ 74 w 601"/>
                <a:gd name="T75" fmla="*/ 41 h 1006"/>
                <a:gd name="T76" fmla="*/ 74 w 601"/>
                <a:gd name="T77" fmla="*/ 27 h 1006"/>
                <a:gd name="T78" fmla="*/ 73 w 601"/>
                <a:gd name="T79" fmla="*/ 20 h 1006"/>
                <a:gd name="T80" fmla="*/ 69 w 601"/>
                <a:gd name="T81" fmla="*/ 14 h 1006"/>
                <a:gd name="T82" fmla="*/ 63 w 601"/>
                <a:gd name="T83" fmla="*/ 9 h 1006"/>
                <a:gd name="T84" fmla="*/ 56 w 601"/>
                <a:gd name="T85" fmla="*/ 5 h 1006"/>
                <a:gd name="T86" fmla="*/ 49 w 601"/>
                <a:gd name="T87" fmla="*/ 2 h 1006"/>
                <a:gd name="T88" fmla="*/ 41 w 601"/>
                <a:gd name="T89" fmla="*/ 1 h 1006"/>
                <a:gd name="T90" fmla="*/ 33 w 601"/>
                <a:gd name="T91" fmla="*/ 0 h 10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01" h="1006">
                  <a:moveTo>
                    <a:pt x="239" y="1"/>
                  </a:moveTo>
                  <a:lnTo>
                    <a:pt x="199" y="13"/>
                  </a:lnTo>
                  <a:lnTo>
                    <a:pt x="161" y="27"/>
                  </a:lnTo>
                  <a:lnTo>
                    <a:pt x="127" y="43"/>
                  </a:lnTo>
                  <a:lnTo>
                    <a:pt x="97" y="63"/>
                  </a:lnTo>
                  <a:lnTo>
                    <a:pt x="71" y="84"/>
                  </a:lnTo>
                  <a:lnTo>
                    <a:pt x="48" y="107"/>
                  </a:lnTo>
                  <a:lnTo>
                    <a:pt x="29" y="134"/>
                  </a:lnTo>
                  <a:lnTo>
                    <a:pt x="15" y="162"/>
                  </a:lnTo>
                  <a:lnTo>
                    <a:pt x="6" y="192"/>
                  </a:lnTo>
                  <a:lnTo>
                    <a:pt x="2" y="224"/>
                  </a:lnTo>
                  <a:lnTo>
                    <a:pt x="0" y="257"/>
                  </a:lnTo>
                  <a:lnTo>
                    <a:pt x="6" y="292"/>
                  </a:lnTo>
                  <a:lnTo>
                    <a:pt x="15" y="329"/>
                  </a:lnTo>
                  <a:lnTo>
                    <a:pt x="30" y="367"/>
                  </a:lnTo>
                  <a:lnTo>
                    <a:pt x="51" y="405"/>
                  </a:lnTo>
                  <a:lnTo>
                    <a:pt x="78" y="445"/>
                  </a:lnTo>
                  <a:lnTo>
                    <a:pt x="85" y="473"/>
                  </a:lnTo>
                  <a:lnTo>
                    <a:pt x="91" y="501"/>
                  </a:lnTo>
                  <a:lnTo>
                    <a:pt x="98" y="529"/>
                  </a:lnTo>
                  <a:lnTo>
                    <a:pt x="105" y="558"/>
                  </a:lnTo>
                  <a:lnTo>
                    <a:pt x="112" y="587"/>
                  </a:lnTo>
                  <a:lnTo>
                    <a:pt x="119" y="614"/>
                  </a:lnTo>
                  <a:lnTo>
                    <a:pt x="126" y="643"/>
                  </a:lnTo>
                  <a:lnTo>
                    <a:pt x="133" y="671"/>
                  </a:lnTo>
                  <a:lnTo>
                    <a:pt x="135" y="688"/>
                  </a:lnTo>
                  <a:lnTo>
                    <a:pt x="138" y="705"/>
                  </a:lnTo>
                  <a:lnTo>
                    <a:pt x="140" y="724"/>
                  </a:lnTo>
                  <a:lnTo>
                    <a:pt x="142" y="741"/>
                  </a:lnTo>
                  <a:lnTo>
                    <a:pt x="139" y="790"/>
                  </a:lnTo>
                  <a:lnTo>
                    <a:pt x="136" y="837"/>
                  </a:lnTo>
                  <a:lnTo>
                    <a:pt x="133" y="885"/>
                  </a:lnTo>
                  <a:lnTo>
                    <a:pt x="129" y="934"/>
                  </a:lnTo>
                  <a:lnTo>
                    <a:pt x="138" y="946"/>
                  </a:lnTo>
                  <a:lnTo>
                    <a:pt x="144" y="960"/>
                  </a:lnTo>
                  <a:lnTo>
                    <a:pt x="151" y="973"/>
                  </a:lnTo>
                  <a:lnTo>
                    <a:pt x="159" y="987"/>
                  </a:lnTo>
                  <a:lnTo>
                    <a:pt x="179" y="989"/>
                  </a:lnTo>
                  <a:lnTo>
                    <a:pt x="199" y="991"/>
                  </a:lnTo>
                  <a:lnTo>
                    <a:pt x="218" y="993"/>
                  </a:lnTo>
                  <a:lnTo>
                    <a:pt x="238" y="996"/>
                  </a:lnTo>
                  <a:lnTo>
                    <a:pt x="257" y="998"/>
                  </a:lnTo>
                  <a:lnTo>
                    <a:pt x="277" y="1002"/>
                  </a:lnTo>
                  <a:lnTo>
                    <a:pt x="296" y="1004"/>
                  </a:lnTo>
                  <a:lnTo>
                    <a:pt x="316" y="1006"/>
                  </a:lnTo>
                  <a:lnTo>
                    <a:pt x="321" y="1002"/>
                  </a:lnTo>
                  <a:lnTo>
                    <a:pt x="325" y="997"/>
                  </a:lnTo>
                  <a:lnTo>
                    <a:pt x="329" y="992"/>
                  </a:lnTo>
                  <a:lnTo>
                    <a:pt x="333" y="988"/>
                  </a:lnTo>
                  <a:lnTo>
                    <a:pt x="338" y="983"/>
                  </a:lnTo>
                  <a:lnTo>
                    <a:pt x="343" y="978"/>
                  </a:lnTo>
                  <a:lnTo>
                    <a:pt x="346" y="974"/>
                  </a:lnTo>
                  <a:lnTo>
                    <a:pt x="351" y="969"/>
                  </a:lnTo>
                  <a:lnTo>
                    <a:pt x="358" y="929"/>
                  </a:lnTo>
                  <a:lnTo>
                    <a:pt x="364" y="887"/>
                  </a:lnTo>
                  <a:lnTo>
                    <a:pt x="371" y="846"/>
                  </a:lnTo>
                  <a:lnTo>
                    <a:pt x="378" y="806"/>
                  </a:lnTo>
                  <a:lnTo>
                    <a:pt x="385" y="787"/>
                  </a:lnTo>
                  <a:lnTo>
                    <a:pt x="392" y="769"/>
                  </a:lnTo>
                  <a:lnTo>
                    <a:pt x="399" y="752"/>
                  </a:lnTo>
                  <a:lnTo>
                    <a:pt x="406" y="733"/>
                  </a:lnTo>
                  <a:lnTo>
                    <a:pt x="412" y="724"/>
                  </a:lnTo>
                  <a:lnTo>
                    <a:pt x="417" y="716"/>
                  </a:lnTo>
                  <a:lnTo>
                    <a:pt x="423" y="707"/>
                  </a:lnTo>
                  <a:lnTo>
                    <a:pt x="429" y="697"/>
                  </a:lnTo>
                  <a:lnTo>
                    <a:pt x="434" y="689"/>
                  </a:lnTo>
                  <a:lnTo>
                    <a:pt x="439" y="680"/>
                  </a:lnTo>
                  <a:lnTo>
                    <a:pt x="445" y="672"/>
                  </a:lnTo>
                  <a:lnTo>
                    <a:pt x="451" y="663"/>
                  </a:lnTo>
                  <a:lnTo>
                    <a:pt x="474" y="632"/>
                  </a:lnTo>
                  <a:lnTo>
                    <a:pt x="498" y="596"/>
                  </a:lnTo>
                  <a:lnTo>
                    <a:pt x="522" y="554"/>
                  </a:lnTo>
                  <a:lnTo>
                    <a:pt x="545" y="506"/>
                  </a:lnTo>
                  <a:lnTo>
                    <a:pt x="566" y="452"/>
                  </a:lnTo>
                  <a:lnTo>
                    <a:pt x="583" y="391"/>
                  </a:lnTo>
                  <a:lnTo>
                    <a:pt x="595" y="323"/>
                  </a:lnTo>
                  <a:lnTo>
                    <a:pt x="601" y="248"/>
                  </a:lnTo>
                  <a:lnTo>
                    <a:pt x="599" y="216"/>
                  </a:lnTo>
                  <a:lnTo>
                    <a:pt x="594" y="186"/>
                  </a:lnTo>
                  <a:lnTo>
                    <a:pt x="584" y="158"/>
                  </a:lnTo>
                  <a:lnTo>
                    <a:pt x="570" y="133"/>
                  </a:lnTo>
                  <a:lnTo>
                    <a:pt x="552" y="110"/>
                  </a:lnTo>
                  <a:lnTo>
                    <a:pt x="532" y="89"/>
                  </a:lnTo>
                  <a:lnTo>
                    <a:pt x="508" y="71"/>
                  </a:lnTo>
                  <a:lnTo>
                    <a:pt x="483" y="53"/>
                  </a:lnTo>
                  <a:lnTo>
                    <a:pt x="455" y="39"/>
                  </a:lnTo>
                  <a:lnTo>
                    <a:pt x="426" y="27"/>
                  </a:lnTo>
                  <a:lnTo>
                    <a:pt x="396" y="16"/>
                  </a:lnTo>
                  <a:lnTo>
                    <a:pt x="364" y="10"/>
                  </a:lnTo>
                  <a:lnTo>
                    <a:pt x="332" y="4"/>
                  </a:lnTo>
                  <a:lnTo>
                    <a:pt x="301" y="0"/>
                  </a:lnTo>
                  <a:lnTo>
                    <a:pt x="270" y="0"/>
                  </a:lnTo>
                  <a:lnTo>
                    <a:pt x="239" y="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18" name="Freeform 12"/>
            <p:cNvSpPr>
              <a:spLocks noChangeAspect="1"/>
            </p:cNvSpPr>
            <p:nvPr/>
          </p:nvSpPr>
          <p:spPr bwMode="auto">
            <a:xfrm>
              <a:off x="752" y="2237"/>
              <a:ext cx="278" cy="496"/>
            </a:xfrm>
            <a:custGeom>
              <a:avLst/>
              <a:gdLst>
                <a:gd name="T0" fmla="*/ 24 w 556"/>
                <a:gd name="T1" fmla="*/ 2 h 992"/>
                <a:gd name="T2" fmla="*/ 15 w 556"/>
                <a:gd name="T3" fmla="*/ 5 h 992"/>
                <a:gd name="T4" fmla="*/ 9 w 556"/>
                <a:gd name="T5" fmla="*/ 10 h 992"/>
                <a:gd name="T6" fmla="*/ 4 w 556"/>
                <a:gd name="T7" fmla="*/ 16 h 992"/>
                <a:gd name="T8" fmla="*/ 1 w 556"/>
                <a:gd name="T9" fmla="*/ 23 h 992"/>
                <a:gd name="T10" fmla="*/ 1 w 556"/>
                <a:gd name="T11" fmla="*/ 31 h 992"/>
                <a:gd name="T12" fmla="*/ 3 w 556"/>
                <a:gd name="T13" fmla="*/ 39 h 992"/>
                <a:gd name="T14" fmla="*/ 7 w 556"/>
                <a:gd name="T15" fmla="*/ 48 h 992"/>
                <a:gd name="T16" fmla="*/ 11 w 556"/>
                <a:gd name="T17" fmla="*/ 56 h 992"/>
                <a:gd name="T18" fmla="*/ 12 w 556"/>
                <a:gd name="T19" fmla="*/ 64 h 992"/>
                <a:gd name="T20" fmla="*/ 14 w 556"/>
                <a:gd name="T21" fmla="*/ 71 h 992"/>
                <a:gd name="T22" fmla="*/ 15 w 556"/>
                <a:gd name="T23" fmla="*/ 79 h 992"/>
                <a:gd name="T24" fmla="*/ 16 w 556"/>
                <a:gd name="T25" fmla="*/ 85 h 992"/>
                <a:gd name="T26" fmla="*/ 16 w 556"/>
                <a:gd name="T27" fmla="*/ 90 h 992"/>
                <a:gd name="T28" fmla="*/ 16 w 556"/>
                <a:gd name="T29" fmla="*/ 98 h 992"/>
                <a:gd name="T30" fmla="*/ 15 w 556"/>
                <a:gd name="T31" fmla="*/ 110 h 992"/>
                <a:gd name="T32" fmla="*/ 16 w 556"/>
                <a:gd name="T33" fmla="*/ 117 h 992"/>
                <a:gd name="T34" fmla="*/ 18 w 556"/>
                <a:gd name="T35" fmla="*/ 121 h 992"/>
                <a:gd name="T36" fmla="*/ 21 w 556"/>
                <a:gd name="T37" fmla="*/ 122 h 992"/>
                <a:gd name="T38" fmla="*/ 25 w 556"/>
                <a:gd name="T39" fmla="*/ 123 h 992"/>
                <a:gd name="T40" fmla="*/ 30 w 556"/>
                <a:gd name="T41" fmla="*/ 124 h 992"/>
                <a:gd name="T42" fmla="*/ 34 w 556"/>
                <a:gd name="T43" fmla="*/ 124 h 992"/>
                <a:gd name="T44" fmla="*/ 37 w 556"/>
                <a:gd name="T45" fmla="*/ 123 h 992"/>
                <a:gd name="T46" fmla="*/ 39 w 556"/>
                <a:gd name="T47" fmla="*/ 121 h 992"/>
                <a:gd name="T48" fmla="*/ 41 w 556"/>
                <a:gd name="T49" fmla="*/ 115 h 992"/>
                <a:gd name="T50" fmla="*/ 43 w 556"/>
                <a:gd name="T51" fmla="*/ 105 h 992"/>
                <a:gd name="T52" fmla="*/ 44 w 556"/>
                <a:gd name="T53" fmla="*/ 97 h 992"/>
                <a:gd name="T54" fmla="*/ 46 w 556"/>
                <a:gd name="T55" fmla="*/ 93 h 992"/>
                <a:gd name="T56" fmla="*/ 48 w 556"/>
                <a:gd name="T57" fmla="*/ 89 h 992"/>
                <a:gd name="T58" fmla="*/ 49 w 556"/>
                <a:gd name="T59" fmla="*/ 87 h 992"/>
                <a:gd name="T60" fmla="*/ 50 w 556"/>
                <a:gd name="T61" fmla="*/ 85 h 992"/>
                <a:gd name="T62" fmla="*/ 51 w 556"/>
                <a:gd name="T63" fmla="*/ 83 h 992"/>
                <a:gd name="T64" fmla="*/ 55 w 556"/>
                <a:gd name="T65" fmla="*/ 78 h 992"/>
                <a:gd name="T66" fmla="*/ 60 w 556"/>
                <a:gd name="T67" fmla="*/ 68 h 992"/>
                <a:gd name="T68" fmla="*/ 65 w 556"/>
                <a:gd name="T69" fmla="*/ 56 h 992"/>
                <a:gd name="T70" fmla="*/ 69 w 556"/>
                <a:gd name="T71" fmla="*/ 40 h 992"/>
                <a:gd name="T72" fmla="*/ 70 w 556"/>
                <a:gd name="T73" fmla="*/ 27 h 992"/>
                <a:gd name="T74" fmla="*/ 69 w 556"/>
                <a:gd name="T75" fmla="*/ 20 h 992"/>
                <a:gd name="T76" fmla="*/ 65 w 556"/>
                <a:gd name="T77" fmla="*/ 14 h 992"/>
                <a:gd name="T78" fmla="*/ 60 w 556"/>
                <a:gd name="T79" fmla="*/ 9 h 992"/>
                <a:gd name="T80" fmla="*/ 54 w 556"/>
                <a:gd name="T81" fmla="*/ 5 h 992"/>
                <a:gd name="T82" fmla="*/ 47 w 556"/>
                <a:gd name="T83" fmla="*/ 3 h 992"/>
                <a:gd name="T84" fmla="*/ 40 w 556"/>
                <a:gd name="T85" fmla="*/ 1 h 992"/>
                <a:gd name="T86" fmla="*/ 33 w 556"/>
                <a:gd name="T87" fmla="*/ 0 h 9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56" h="992">
                  <a:moveTo>
                    <a:pt x="230" y="1"/>
                  </a:moveTo>
                  <a:lnTo>
                    <a:pt x="189" y="11"/>
                  </a:lnTo>
                  <a:lnTo>
                    <a:pt x="152" y="24"/>
                  </a:lnTo>
                  <a:lnTo>
                    <a:pt x="119" y="40"/>
                  </a:lnTo>
                  <a:lnTo>
                    <a:pt x="90" y="59"/>
                  </a:lnTo>
                  <a:lnTo>
                    <a:pt x="65" y="79"/>
                  </a:lnTo>
                  <a:lnTo>
                    <a:pt x="43" y="101"/>
                  </a:lnTo>
                  <a:lnTo>
                    <a:pt x="26" y="127"/>
                  </a:lnTo>
                  <a:lnTo>
                    <a:pt x="13" y="153"/>
                  </a:lnTo>
                  <a:lnTo>
                    <a:pt x="5" y="182"/>
                  </a:lnTo>
                  <a:lnTo>
                    <a:pt x="0" y="211"/>
                  </a:lnTo>
                  <a:lnTo>
                    <a:pt x="1" y="242"/>
                  </a:lnTo>
                  <a:lnTo>
                    <a:pt x="7" y="274"/>
                  </a:lnTo>
                  <a:lnTo>
                    <a:pt x="18" y="308"/>
                  </a:lnTo>
                  <a:lnTo>
                    <a:pt x="33" y="342"/>
                  </a:lnTo>
                  <a:lnTo>
                    <a:pt x="53" y="377"/>
                  </a:lnTo>
                  <a:lnTo>
                    <a:pt x="80" y="412"/>
                  </a:lnTo>
                  <a:lnTo>
                    <a:pt x="86" y="444"/>
                  </a:lnTo>
                  <a:lnTo>
                    <a:pt x="90" y="475"/>
                  </a:lnTo>
                  <a:lnTo>
                    <a:pt x="96" y="506"/>
                  </a:lnTo>
                  <a:lnTo>
                    <a:pt x="102" y="537"/>
                  </a:lnTo>
                  <a:lnTo>
                    <a:pt x="106" y="568"/>
                  </a:lnTo>
                  <a:lnTo>
                    <a:pt x="112" y="599"/>
                  </a:lnTo>
                  <a:lnTo>
                    <a:pt x="117" y="630"/>
                  </a:lnTo>
                  <a:lnTo>
                    <a:pt x="122" y="661"/>
                  </a:lnTo>
                  <a:lnTo>
                    <a:pt x="125" y="679"/>
                  </a:lnTo>
                  <a:lnTo>
                    <a:pt x="127" y="696"/>
                  </a:lnTo>
                  <a:lnTo>
                    <a:pt x="128" y="713"/>
                  </a:lnTo>
                  <a:lnTo>
                    <a:pt x="130" y="730"/>
                  </a:lnTo>
                  <a:lnTo>
                    <a:pt x="127" y="779"/>
                  </a:lnTo>
                  <a:lnTo>
                    <a:pt x="124" y="826"/>
                  </a:lnTo>
                  <a:lnTo>
                    <a:pt x="120" y="873"/>
                  </a:lnTo>
                  <a:lnTo>
                    <a:pt x="118" y="921"/>
                  </a:lnTo>
                  <a:lnTo>
                    <a:pt x="124" y="934"/>
                  </a:lnTo>
                  <a:lnTo>
                    <a:pt x="130" y="947"/>
                  </a:lnTo>
                  <a:lnTo>
                    <a:pt x="137" y="961"/>
                  </a:lnTo>
                  <a:lnTo>
                    <a:pt x="144" y="974"/>
                  </a:lnTo>
                  <a:lnTo>
                    <a:pt x="162" y="976"/>
                  </a:lnTo>
                  <a:lnTo>
                    <a:pt x="180" y="978"/>
                  </a:lnTo>
                  <a:lnTo>
                    <a:pt x="197" y="980"/>
                  </a:lnTo>
                  <a:lnTo>
                    <a:pt x="216" y="983"/>
                  </a:lnTo>
                  <a:lnTo>
                    <a:pt x="233" y="985"/>
                  </a:lnTo>
                  <a:lnTo>
                    <a:pt x="251" y="987"/>
                  </a:lnTo>
                  <a:lnTo>
                    <a:pt x="269" y="990"/>
                  </a:lnTo>
                  <a:lnTo>
                    <a:pt x="287" y="992"/>
                  </a:lnTo>
                  <a:lnTo>
                    <a:pt x="295" y="983"/>
                  </a:lnTo>
                  <a:lnTo>
                    <a:pt x="303" y="974"/>
                  </a:lnTo>
                  <a:lnTo>
                    <a:pt x="311" y="964"/>
                  </a:lnTo>
                  <a:lnTo>
                    <a:pt x="319" y="955"/>
                  </a:lnTo>
                  <a:lnTo>
                    <a:pt x="325" y="915"/>
                  </a:lnTo>
                  <a:lnTo>
                    <a:pt x="332" y="873"/>
                  </a:lnTo>
                  <a:lnTo>
                    <a:pt x="339" y="833"/>
                  </a:lnTo>
                  <a:lnTo>
                    <a:pt x="346" y="793"/>
                  </a:lnTo>
                  <a:lnTo>
                    <a:pt x="352" y="774"/>
                  </a:lnTo>
                  <a:lnTo>
                    <a:pt x="359" y="757"/>
                  </a:lnTo>
                  <a:lnTo>
                    <a:pt x="365" y="740"/>
                  </a:lnTo>
                  <a:lnTo>
                    <a:pt x="371" y="721"/>
                  </a:lnTo>
                  <a:lnTo>
                    <a:pt x="377" y="712"/>
                  </a:lnTo>
                  <a:lnTo>
                    <a:pt x="382" y="703"/>
                  </a:lnTo>
                  <a:lnTo>
                    <a:pt x="387" y="695"/>
                  </a:lnTo>
                  <a:lnTo>
                    <a:pt x="393" y="686"/>
                  </a:lnTo>
                  <a:lnTo>
                    <a:pt x="398" y="677"/>
                  </a:lnTo>
                  <a:lnTo>
                    <a:pt x="404" y="668"/>
                  </a:lnTo>
                  <a:lnTo>
                    <a:pt x="408" y="660"/>
                  </a:lnTo>
                  <a:lnTo>
                    <a:pt x="414" y="651"/>
                  </a:lnTo>
                  <a:lnTo>
                    <a:pt x="435" y="620"/>
                  </a:lnTo>
                  <a:lnTo>
                    <a:pt x="457" y="584"/>
                  </a:lnTo>
                  <a:lnTo>
                    <a:pt x="478" y="543"/>
                  </a:lnTo>
                  <a:lnTo>
                    <a:pt x="499" y="495"/>
                  </a:lnTo>
                  <a:lnTo>
                    <a:pt x="519" y="441"/>
                  </a:lnTo>
                  <a:lnTo>
                    <a:pt x="535" y="381"/>
                  </a:lnTo>
                  <a:lnTo>
                    <a:pt x="548" y="313"/>
                  </a:lnTo>
                  <a:lnTo>
                    <a:pt x="554" y="240"/>
                  </a:lnTo>
                  <a:lnTo>
                    <a:pt x="556" y="210"/>
                  </a:lnTo>
                  <a:lnTo>
                    <a:pt x="552" y="182"/>
                  </a:lnTo>
                  <a:lnTo>
                    <a:pt x="545" y="157"/>
                  </a:lnTo>
                  <a:lnTo>
                    <a:pt x="534" y="132"/>
                  </a:lnTo>
                  <a:lnTo>
                    <a:pt x="519" y="109"/>
                  </a:lnTo>
                  <a:lnTo>
                    <a:pt x="500" y="90"/>
                  </a:lnTo>
                  <a:lnTo>
                    <a:pt x="480" y="71"/>
                  </a:lnTo>
                  <a:lnTo>
                    <a:pt x="457" y="55"/>
                  </a:lnTo>
                  <a:lnTo>
                    <a:pt x="431" y="40"/>
                  </a:lnTo>
                  <a:lnTo>
                    <a:pt x="405" y="29"/>
                  </a:lnTo>
                  <a:lnTo>
                    <a:pt x="376" y="18"/>
                  </a:lnTo>
                  <a:lnTo>
                    <a:pt x="347" y="10"/>
                  </a:lnTo>
                  <a:lnTo>
                    <a:pt x="317" y="5"/>
                  </a:lnTo>
                  <a:lnTo>
                    <a:pt x="287" y="1"/>
                  </a:lnTo>
                  <a:lnTo>
                    <a:pt x="258" y="0"/>
                  </a:lnTo>
                  <a:lnTo>
                    <a:pt x="230" y="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19" name="Freeform 13"/>
            <p:cNvSpPr>
              <a:spLocks noChangeAspect="1"/>
            </p:cNvSpPr>
            <p:nvPr/>
          </p:nvSpPr>
          <p:spPr bwMode="auto">
            <a:xfrm>
              <a:off x="763" y="2244"/>
              <a:ext cx="256" cy="488"/>
            </a:xfrm>
            <a:custGeom>
              <a:avLst/>
              <a:gdLst>
                <a:gd name="T0" fmla="*/ 23 w 512"/>
                <a:gd name="T1" fmla="*/ 1 h 977"/>
                <a:gd name="T2" fmla="*/ 14 w 512"/>
                <a:gd name="T3" fmla="*/ 4 h 977"/>
                <a:gd name="T4" fmla="*/ 8 w 512"/>
                <a:gd name="T5" fmla="*/ 9 h 977"/>
                <a:gd name="T6" fmla="*/ 3 w 512"/>
                <a:gd name="T7" fmla="*/ 14 h 977"/>
                <a:gd name="T8" fmla="*/ 1 w 512"/>
                <a:gd name="T9" fmla="*/ 21 h 977"/>
                <a:gd name="T10" fmla="*/ 1 w 512"/>
                <a:gd name="T11" fmla="*/ 28 h 977"/>
                <a:gd name="T12" fmla="*/ 3 w 512"/>
                <a:gd name="T13" fmla="*/ 35 h 977"/>
                <a:gd name="T14" fmla="*/ 7 w 512"/>
                <a:gd name="T15" fmla="*/ 43 h 977"/>
                <a:gd name="T16" fmla="*/ 12 w 512"/>
                <a:gd name="T17" fmla="*/ 55 h 977"/>
                <a:gd name="T18" fmla="*/ 14 w 512"/>
                <a:gd name="T19" fmla="*/ 72 h 977"/>
                <a:gd name="T20" fmla="*/ 15 w 512"/>
                <a:gd name="T21" fmla="*/ 83 h 977"/>
                <a:gd name="T22" fmla="*/ 15 w 512"/>
                <a:gd name="T23" fmla="*/ 87 h 977"/>
                <a:gd name="T24" fmla="*/ 15 w 512"/>
                <a:gd name="T25" fmla="*/ 95 h 977"/>
                <a:gd name="T26" fmla="*/ 14 w 512"/>
                <a:gd name="T27" fmla="*/ 107 h 977"/>
                <a:gd name="T28" fmla="*/ 14 w 512"/>
                <a:gd name="T29" fmla="*/ 115 h 977"/>
                <a:gd name="T30" fmla="*/ 16 w 512"/>
                <a:gd name="T31" fmla="*/ 118 h 977"/>
                <a:gd name="T32" fmla="*/ 19 w 512"/>
                <a:gd name="T33" fmla="*/ 120 h 977"/>
                <a:gd name="T34" fmla="*/ 23 w 512"/>
                <a:gd name="T35" fmla="*/ 120 h 977"/>
                <a:gd name="T36" fmla="*/ 27 w 512"/>
                <a:gd name="T37" fmla="*/ 121 h 977"/>
                <a:gd name="T38" fmla="*/ 31 w 512"/>
                <a:gd name="T39" fmla="*/ 121 h 977"/>
                <a:gd name="T40" fmla="*/ 34 w 512"/>
                <a:gd name="T41" fmla="*/ 121 h 977"/>
                <a:gd name="T42" fmla="*/ 35 w 512"/>
                <a:gd name="T43" fmla="*/ 118 h 977"/>
                <a:gd name="T44" fmla="*/ 37 w 512"/>
                <a:gd name="T45" fmla="*/ 112 h 977"/>
                <a:gd name="T46" fmla="*/ 39 w 512"/>
                <a:gd name="T47" fmla="*/ 102 h 977"/>
                <a:gd name="T48" fmla="*/ 40 w 512"/>
                <a:gd name="T49" fmla="*/ 95 h 977"/>
                <a:gd name="T50" fmla="*/ 42 w 512"/>
                <a:gd name="T51" fmla="*/ 90 h 977"/>
                <a:gd name="T52" fmla="*/ 43 w 512"/>
                <a:gd name="T53" fmla="*/ 87 h 977"/>
                <a:gd name="T54" fmla="*/ 44 w 512"/>
                <a:gd name="T55" fmla="*/ 85 h 977"/>
                <a:gd name="T56" fmla="*/ 46 w 512"/>
                <a:gd name="T57" fmla="*/ 82 h 977"/>
                <a:gd name="T58" fmla="*/ 47 w 512"/>
                <a:gd name="T59" fmla="*/ 80 h 977"/>
                <a:gd name="T60" fmla="*/ 50 w 512"/>
                <a:gd name="T61" fmla="*/ 75 h 977"/>
                <a:gd name="T62" fmla="*/ 55 w 512"/>
                <a:gd name="T63" fmla="*/ 66 h 977"/>
                <a:gd name="T64" fmla="*/ 59 w 512"/>
                <a:gd name="T65" fmla="*/ 53 h 977"/>
                <a:gd name="T66" fmla="*/ 63 w 512"/>
                <a:gd name="T67" fmla="*/ 37 h 977"/>
                <a:gd name="T68" fmla="*/ 64 w 512"/>
                <a:gd name="T69" fmla="*/ 25 h 977"/>
                <a:gd name="T70" fmla="*/ 64 w 512"/>
                <a:gd name="T71" fmla="*/ 19 h 977"/>
                <a:gd name="T72" fmla="*/ 61 w 512"/>
                <a:gd name="T73" fmla="*/ 13 h 977"/>
                <a:gd name="T74" fmla="*/ 57 w 512"/>
                <a:gd name="T75" fmla="*/ 9 h 977"/>
                <a:gd name="T76" fmla="*/ 51 w 512"/>
                <a:gd name="T77" fmla="*/ 5 h 977"/>
                <a:gd name="T78" fmla="*/ 45 w 512"/>
                <a:gd name="T79" fmla="*/ 2 h 977"/>
                <a:gd name="T80" fmla="*/ 38 w 512"/>
                <a:gd name="T81" fmla="*/ 0 h 977"/>
                <a:gd name="T82" fmla="*/ 31 w 512"/>
                <a:gd name="T83" fmla="*/ 0 h 9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12" h="977">
                  <a:moveTo>
                    <a:pt x="220" y="0"/>
                  </a:moveTo>
                  <a:lnTo>
                    <a:pt x="180" y="9"/>
                  </a:lnTo>
                  <a:lnTo>
                    <a:pt x="144" y="22"/>
                  </a:lnTo>
                  <a:lnTo>
                    <a:pt x="111" y="37"/>
                  </a:lnTo>
                  <a:lnTo>
                    <a:pt x="83" y="54"/>
                  </a:lnTo>
                  <a:lnTo>
                    <a:pt x="59" y="74"/>
                  </a:lnTo>
                  <a:lnTo>
                    <a:pt x="38" y="95"/>
                  </a:lnTo>
                  <a:lnTo>
                    <a:pt x="22" y="118"/>
                  </a:lnTo>
                  <a:lnTo>
                    <a:pt x="11" y="144"/>
                  </a:lnTo>
                  <a:lnTo>
                    <a:pt x="4" y="169"/>
                  </a:lnTo>
                  <a:lnTo>
                    <a:pt x="0" y="197"/>
                  </a:lnTo>
                  <a:lnTo>
                    <a:pt x="2" y="226"/>
                  </a:lnTo>
                  <a:lnTo>
                    <a:pt x="8" y="256"/>
                  </a:lnTo>
                  <a:lnTo>
                    <a:pt x="20" y="286"/>
                  </a:lnTo>
                  <a:lnTo>
                    <a:pt x="35" y="315"/>
                  </a:lnTo>
                  <a:lnTo>
                    <a:pt x="55" y="347"/>
                  </a:lnTo>
                  <a:lnTo>
                    <a:pt x="81" y="378"/>
                  </a:lnTo>
                  <a:lnTo>
                    <a:pt x="89" y="446"/>
                  </a:lnTo>
                  <a:lnTo>
                    <a:pt x="97" y="515"/>
                  </a:lnTo>
                  <a:lnTo>
                    <a:pt x="105" y="583"/>
                  </a:lnTo>
                  <a:lnTo>
                    <a:pt x="113" y="652"/>
                  </a:lnTo>
                  <a:lnTo>
                    <a:pt x="114" y="669"/>
                  </a:lnTo>
                  <a:lnTo>
                    <a:pt x="117" y="685"/>
                  </a:lnTo>
                  <a:lnTo>
                    <a:pt x="118" y="703"/>
                  </a:lnTo>
                  <a:lnTo>
                    <a:pt x="119" y="720"/>
                  </a:lnTo>
                  <a:lnTo>
                    <a:pt x="115" y="767"/>
                  </a:lnTo>
                  <a:lnTo>
                    <a:pt x="112" y="814"/>
                  </a:lnTo>
                  <a:lnTo>
                    <a:pt x="108" y="862"/>
                  </a:lnTo>
                  <a:lnTo>
                    <a:pt x="105" y="909"/>
                  </a:lnTo>
                  <a:lnTo>
                    <a:pt x="111" y="922"/>
                  </a:lnTo>
                  <a:lnTo>
                    <a:pt x="118" y="934"/>
                  </a:lnTo>
                  <a:lnTo>
                    <a:pt x="123" y="948"/>
                  </a:lnTo>
                  <a:lnTo>
                    <a:pt x="129" y="961"/>
                  </a:lnTo>
                  <a:lnTo>
                    <a:pt x="145" y="963"/>
                  </a:lnTo>
                  <a:lnTo>
                    <a:pt x="161" y="964"/>
                  </a:lnTo>
                  <a:lnTo>
                    <a:pt x="178" y="966"/>
                  </a:lnTo>
                  <a:lnTo>
                    <a:pt x="194" y="969"/>
                  </a:lnTo>
                  <a:lnTo>
                    <a:pt x="209" y="970"/>
                  </a:lnTo>
                  <a:lnTo>
                    <a:pt x="225" y="972"/>
                  </a:lnTo>
                  <a:lnTo>
                    <a:pt x="241" y="975"/>
                  </a:lnTo>
                  <a:lnTo>
                    <a:pt x="257" y="977"/>
                  </a:lnTo>
                  <a:lnTo>
                    <a:pt x="265" y="968"/>
                  </a:lnTo>
                  <a:lnTo>
                    <a:pt x="272" y="958"/>
                  </a:lnTo>
                  <a:lnTo>
                    <a:pt x="280" y="949"/>
                  </a:lnTo>
                  <a:lnTo>
                    <a:pt x="287" y="940"/>
                  </a:lnTo>
                  <a:lnTo>
                    <a:pt x="294" y="900"/>
                  </a:lnTo>
                  <a:lnTo>
                    <a:pt x="301" y="859"/>
                  </a:lnTo>
                  <a:lnTo>
                    <a:pt x="307" y="820"/>
                  </a:lnTo>
                  <a:lnTo>
                    <a:pt x="314" y="780"/>
                  </a:lnTo>
                  <a:lnTo>
                    <a:pt x="319" y="761"/>
                  </a:lnTo>
                  <a:lnTo>
                    <a:pt x="326" y="743"/>
                  </a:lnTo>
                  <a:lnTo>
                    <a:pt x="332" y="726"/>
                  </a:lnTo>
                  <a:lnTo>
                    <a:pt x="338" y="707"/>
                  </a:lnTo>
                  <a:lnTo>
                    <a:pt x="342" y="698"/>
                  </a:lnTo>
                  <a:lnTo>
                    <a:pt x="347" y="690"/>
                  </a:lnTo>
                  <a:lnTo>
                    <a:pt x="352" y="681"/>
                  </a:lnTo>
                  <a:lnTo>
                    <a:pt x="357" y="673"/>
                  </a:lnTo>
                  <a:lnTo>
                    <a:pt x="362" y="663"/>
                  </a:lnTo>
                  <a:lnTo>
                    <a:pt x="367" y="655"/>
                  </a:lnTo>
                  <a:lnTo>
                    <a:pt x="372" y="646"/>
                  </a:lnTo>
                  <a:lnTo>
                    <a:pt x="377" y="637"/>
                  </a:lnTo>
                  <a:lnTo>
                    <a:pt x="395" y="606"/>
                  </a:lnTo>
                  <a:lnTo>
                    <a:pt x="415" y="570"/>
                  </a:lnTo>
                  <a:lnTo>
                    <a:pt x="435" y="530"/>
                  </a:lnTo>
                  <a:lnTo>
                    <a:pt x="454" y="483"/>
                  </a:lnTo>
                  <a:lnTo>
                    <a:pt x="471" y="430"/>
                  </a:lnTo>
                  <a:lnTo>
                    <a:pt x="486" y="370"/>
                  </a:lnTo>
                  <a:lnTo>
                    <a:pt x="499" y="303"/>
                  </a:lnTo>
                  <a:lnTo>
                    <a:pt x="507" y="229"/>
                  </a:lnTo>
                  <a:lnTo>
                    <a:pt x="512" y="203"/>
                  </a:lnTo>
                  <a:lnTo>
                    <a:pt x="511" y="177"/>
                  </a:lnTo>
                  <a:lnTo>
                    <a:pt x="506" y="153"/>
                  </a:lnTo>
                  <a:lnTo>
                    <a:pt x="497" y="130"/>
                  </a:lnTo>
                  <a:lnTo>
                    <a:pt x="485" y="109"/>
                  </a:lnTo>
                  <a:lnTo>
                    <a:pt x="469" y="90"/>
                  </a:lnTo>
                  <a:lnTo>
                    <a:pt x="451" y="72"/>
                  </a:lnTo>
                  <a:lnTo>
                    <a:pt x="430" y="56"/>
                  </a:lnTo>
                  <a:lnTo>
                    <a:pt x="407" y="42"/>
                  </a:lnTo>
                  <a:lnTo>
                    <a:pt x="383" y="30"/>
                  </a:lnTo>
                  <a:lnTo>
                    <a:pt x="356" y="19"/>
                  </a:lnTo>
                  <a:lnTo>
                    <a:pt x="330" y="11"/>
                  </a:lnTo>
                  <a:lnTo>
                    <a:pt x="302" y="6"/>
                  </a:lnTo>
                  <a:lnTo>
                    <a:pt x="274" y="1"/>
                  </a:lnTo>
                  <a:lnTo>
                    <a:pt x="247" y="0"/>
                  </a:lnTo>
                  <a:lnTo>
                    <a:pt x="22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20" name="Freeform 14"/>
            <p:cNvSpPr>
              <a:spLocks noChangeAspect="1"/>
            </p:cNvSpPr>
            <p:nvPr/>
          </p:nvSpPr>
          <p:spPr bwMode="auto">
            <a:xfrm>
              <a:off x="774" y="2250"/>
              <a:ext cx="234" cy="482"/>
            </a:xfrm>
            <a:custGeom>
              <a:avLst/>
              <a:gdLst>
                <a:gd name="T0" fmla="*/ 21 w 469"/>
                <a:gd name="T1" fmla="*/ 2 h 964"/>
                <a:gd name="T2" fmla="*/ 13 w 469"/>
                <a:gd name="T3" fmla="*/ 5 h 964"/>
                <a:gd name="T4" fmla="*/ 6 w 469"/>
                <a:gd name="T5" fmla="*/ 9 h 964"/>
                <a:gd name="T6" fmla="*/ 2 w 469"/>
                <a:gd name="T7" fmla="*/ 14 h 964"/>
                <a:gd name="T8" fmla="*/ 0 w 469"/>
                <a:gd name="T9" fmla="*/ 21 h 964"/>
                <a:gd name="T10" fmla="*/ 0 w 469"/>
                <a:gd name="T11" fmla="*/ 27 h 964"/>
                <a:gd name="T12" fmla="*/ 2 w 469"/>
                <a:gd name="T13" fmla="*/ 34 h 964"/>
                <a:gd name="T14" fmla="*/ 7 w 469"/>
                <a:gd name="T15" fmla="*/ 40 h 964"/>
                <a:gd name="T16" fmla="*/ 11 w 469"/>
                <a:gd name="T17" fmla="*/ 53 h 964"/>
                <a:gd name="T18" fmla="*/ 12 w 469"/>
                <a:gd name="T19" fmla="*/ 71 h 964"/>
                <a:gd name="T20" fmla="*/ 13 w 469"/>
                <a:gd name="T21" fmla="*/ 83 h 964"/>
                <a:gd name="T22" fmla="*/ 13 w 469"/>
                <a:gd name="T23" fmla="*/ 87 h 964"/>
                <a:gd name="T24" fmla="*/ 13 w 469"/>
                <a:gd name="T25" fmla="*/ 95 h 964"/>
                <a:gd name="T26" fmla="*/ 12 w 469"/>
                <a:gd name="T27" fmla="*/ 107 h 964"/>
                <a:gd name="T28" fmla="*/ 12 w 469"/>
                <a:gd name="T29" fmla="*/ 114 h 964"/>
                <a:gd name="T30" fmla="*/ 13 w 469"/>
                <a:gd name="T31" fmla="*/ 117 h 964"/>
                <a:gd name="T32" fmla="*/ 16 w 469"/>
                <a:gd name="T33" fmla="*/ 119 h 964"/>
                <a:gd name="T34" fmla="*/ 19 w 469"/>
                <a:gd name="T35" fmla="*/ 120 h 964"/>
                <a:gd name="T36" fmla="*/ 23 w 469"/>
                <a:gd name="T37" fmla="*/ 120 h 964"/>
                <a:gd name="T38" fmla="*/ 26 w 469"/>
                <a:gd name="T39" fmla="*/ 121 h 964"/>
                <a:gd name="T40" fmla="*/ 29 w 469"/>
                <a:gd name="T41" fmla="*/ 120 h 964"/>
                <a:gd name="T42" fmla="*/ 31 w 469"/>
                <a:gd name="T43" fmla="*/ 117 h 964"/>
                <a:gd name="T44" fmla="*/ 32 w 469"/>
                <a:gd name="T45" fmla="*/ 111 h 964"/>
                <a:gd name="T46" fmla="*/ 34 w 469"/>
                <a:gd name="T47" fmla="*/ 101 h 964"/>
                <a:gd name="T48" fmla="*/ 35 w 469"/>
                <a:gd name="T49" fmla="*/ 94 h 964"/>
                <a:gd name="T50" fmla="*/ 37 w 469"/>
                <a:gd name="T51" fmla="*/ 90 h 964"/>
                <a:gd name="T52" fmla="*/ 38 w 469"/>
                <a:gd name="T53" fmla="*/ 86 h 964"/>
                <a:gd name="T54" fmla="*/ 39 w 469"/>
                <a:gd name="T55" fmla="*/ 84 h 964"/>
                <a:gd name="T56" fmla="*/ 40 w 469"/>
                <a:gd name="T57" fmla="*/ 82 h 964"/>
                <a:gd name="T58" fmla="*/ 41 w 469"/>
                <a:gd name="T59" fmla="*/ 80 h 964"/>
                <a:gd name="T60" fmla="*/ 44 w 469"/>
                <a:gd name="T61" fmla="*/ 75 h 964"/>
                <a:gd name="T62" fmla="*/ 48 w 469"/>
                <a:gd name="T63" fmla="*/ 65 h 964"/>
                <a:gd name="T64" fmla="*/ 53 w 469"/>
                <a:gd name="T65" fmla="*/ 53 h 964"/>
                <a:gd name="T66" fmla="*/ 56 w 469"/>
                <a:gd name="T67" fmla="*/ 37 h 964"/>
                <a:gd name="T68" fmla="*/ 58 w 469"/>
                <a:gd name="T69" fmla="*/ 25 h 964"/>
                <a:gd name="T70" fmla="*/ 58 w 469"/>
                <a:gd name="T71" fmla="*/ 19 h 964"/>
                <a:gd name="T72" fmla="*/ 56 w 469"/>
                <a:gd name="T73" fmla="*/ 14 h 964"/>
                <a:gd name="T74" fmla="*/ 52 w 469"/>
                <a:gd name="T75" fmla="*/ 10 h 964"/>
                <a:gd name="T76" fmla="*/ 48 w 469"/>
                <a:gd name="T77" fmla="*/ 6 h 964"/>
                <a:gd name="T78" fmla="*/ 42 w 469"/>
                <a:gd name="T79" fmla="*/ 3 h 964"/>
                <a:gd name="T80" fmla="*/ 35 w 469"/>
                <a:gd name="T81" fmla="*/ 1 h 964"/>
                <a:gd name="T82" fmla="*/ 29 w 469"/>
                <a:gd name="T83" fmla="*/ 0 h 9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69" h="964">
                  <a:moveTo>
                    <a:pt x="211" y="0"/>
                  </a:moveTo>
                  <a:lnTo>
                    <a:pt x="171" y="10"/>
                  </a:lnTo>
                  <a:lnTo>
                    <a:pt x="135" y="21"/>
                  </a:lnTo>
                  <a:lnTo>
                    <a:pt x="104" y="35"/>
                  </a:lnTo>
                  <a:lnTo>
                    <a:pt x="76" y="51"/>
                  </a:lnTo>
                  <a:lnTo>
                    <a:pt x="52" y="70"/>
                  </a:lnTo>
                  <a:lnTo>
                    <a:pt x="33" y="90"/>
                  </a:lnTo>
                  <a:lnTo>
                    <a:pt x="19" y="112"/>
                  </a:lnTo>
                  <a:lnTo>
                    <a:pt x="8" y="135"/>
                  </a:lnTo>
                  <a:lnTo>
                    <a:pt x="2" y="161"/>
                  </a:lnTo>
                  <a:lnTo>
                    <a:pt x="0" y="186"/>
                  </a:lnTo>
                  <a:lnTo>
                    <a:pt x="4" y="211"/>
                  </a:lnTo>
                  <a:lnTo>
                    <a:pt x="10" y="238"/>
                  </a:lnTo>
                  <a:lnTo>
                    <a:pt x="22" y="265"/>
                  </a:lnTo>
                  <a:lnTo>
                    <a:pt x="38" y="292"/>
                  </a:lnTo>
                  <a:lnTo>
                    <a:pt x="58" y="318"/>
                  </a:lnTo>
                  <a:lnTo>
                    <a:pt x="83" y="345"/>
                  </a:lnTo>
                  <a:lnTo>
                    <a:pt x="89" y="420"/>
                  </a:lnTo>
                  <a:lnTo>
                    <a:pt x="93" y="494"/>
                  </a:lnTo>
                  <a:lnTo>
                    <a:pt x="99" y="568"/>
                  </a:lnTo>
                  <a:lnTo>
                    <a:pt x="104" y="643"/>
                  </a:lnTo>
                  <a:lnTo>
                    <a:pt x="105" y="661"/>
                  </a:lnTo>
                  <a:lnTo>
                    <a:pt x="106" y="677"/>
                  </a:lnTo>
                  <a:lnTo>
                    <a:pt x="107" y="694"/>
                  </a:lnTo>
                  <a:lnTo>
                    <a:pt x="108" y="711"/>
                  </a:lnTo>
                  <a:lnTo>
                    <a:pt x="104" y="759"/>
                  </a:lnTo>
                  <a:lnTo>
                    <a:pt x="100" y="805"/>
                  </a:lnTo>
                  <a:lnTo>
                    <a:pt x="97" y="852"/>
                  </a:lnTo>
                  <a:lnTo>
                    <a:pt x="93" y="898"/>
                  </a:lnTo>
                  <a:lnTo>
                    <a:pt x="99" y="911"/>
                  </a:lnTo>
                  <a:lnTo>
                    <a:pt x="104" y="923"/>
                  </a:lnTo>
                  <a:lnTo>
                    <a:pt x="110" y="936"/>
                  </a:lnTo>
                  <a:lnTo>
                    <a:pt x="114" y="949"/>
                  </a:lnTo>
                  <a:lnTo>
                    <a:pt x="128" y="951"/>
                  </a:lnTo>
                  <a:lnTo>
                    <a:pt x="143" y="953"/>
                  </a:lnTo>
                  <a:lnTo>
                    <a:pt x="157" y="954"/>
                  </a:lnTo>
                  <a:lnTo>
                    <a:pt x="172" y="957"/>
                  </a:lnTo>
                  <a:lnTo>
                    <a:pt x="186" y="958"/>
                  </a:lnTo>
                  <a:lnTo>
                    <a:pt x="199" y="960"/>
                  </a:lnTo>
                  <a:lnTo>
                    <a:pt x="214" y="961"/>
                  </a:lnTo>
                  <a:lnTo>
                    <a:pt x="228" y="964"/>
                  </a:lnTo>
                  <a:lnTo>
                    <a:pt x="235" y="954"/>
                  </a:lnTo>
                  <a:lnTo>
                    <a:pt x="242" y="945"/>
                  </a:lnTo>
                  <a:lnTo>
                    <a:pt x="249" y="936"/>
                  </a:lnTo>
                  <a:lnTo>
                    <a:pt x="256" y="927"/>
                  </a:lnTo>
                  <a:lnTo>
                    <a:pt x="262" y="886"/>
                  </a:lnTo>
                  <a:lnTo>
                    <a:pt x="269" y="847"/>
                  </a:lnTo>
                  <a:lnTo>
                    <a:pt x="274" y="807"/>
                  </a:lnTo>
                  <a:lnTo>
                    <a:pt x="280" y="768"/>
                  </a:lnTo>
                  <a:lnTo>
                    <a:pt x="286" y="749"/>
                  </a:lnTo>
                  <a:lnTo>
                    <a:pt x="292" y="732"/>
                  </a:lnTo>
                  <a:lnTo>
                    <a:pt x="297" y="714"/>
                  </a:lnTo>
                  <a:lnTo>
                    <a:pt x="303" y="696"/>
                  </a:lnTo>
                  <a:lnTo>
                    <a:pt x="308" y="687"/>
                  </a:lnTo>
                  <a:lnTo>
                    <a:pt x="312" y="678"/>
                  </a:lnTo>
                  <a:lnTo>
                    <a:pt x="317" y="670"/>
                  </a:lnTo>
                  <a:lnTo>
                    <a:pt x="321" y="661"/>
                  </a:lnTo>
                  <a:lnTo>
                    <a:pt x="325" y="653"/>
                  </a:lnTo>
                  <a:lnTo>
                    <a:pt x="330" y="643"/>
                  </a:lnTo>
                  <a:lnTo>
                    <a:pt x="334" y="635"/>
                  </a:lnTo>
                  <a:lnTo>
                    <a:pt x="339" y="626"/>
                  </a:lnTo>
                  <a:lnTo>
                    <a:pt x="355" y="596"/>
                  </a:lnTo>
                  <a:lnTo>
                    <a:pt x="372" y="560"/>
                  </a:lnTo>
                  <a:lnTo>
                    <a:pt x="391" y="519"/>
                  </a:lnTo>
                  <a:lnTo>
                    <a:pt x="408" y="472"/>
                  </a:lnTo>
                  <a:lnTo>
                    <a:pt x="424" y="420"/>
                  </a:lnTo>
                  <a:lnTo>
                    <a:pt x="439" y="360"/>
                  </a:lnTo>
                  <a:lnTo>
                    <a:pt x="452" y="294"/>
                  </a:lnTo>
                  <a:lnTo>
                    <a:pt x="461" y="222"/>
                  </a:lnTo>
                  <a:lnTo>
                    <a:pt x="468" y="197"/>
                  </a:lnTo>
                  <a:lnTo>
                    <a:pt x="469" y="173"/>
                  </a:lnTo>
                  <a:lnTo>
                    <a:pt x="467" y="151"/>
                  </a:lnTo>
                  <a:lnTo>
                    <a:pt x="461" y="130"/>
                  </a:lnTo>
                  <a:lnTo>
                    <a:pt x="451" y="110"/>
                  </a:lnTo>
                  <a:lnTo>
                    <a:pt x="438" y="91"/>
                  </a:lnTo>
                  <a:lnTo>
                    <a:pt x="422" y="74"/>
                  </a:lnTo>
                  <a:lnTo>
                    <a:pt x="403" y="58"/>
                  </a:lnTo>
                  <a:lnTo>
                    <a:pt x="384" y="44"/>
                  </a:lnTo>
                  <a:lnTo>
                    <a:pt x="361" y="32"/>
                  </a:lnTo>
                  <a:lnTo>
                    <a:pt x="338" y="21"/>
                  </a:lnTo>
                  <a:lnTo>
                    <a:pt x="312" y="13"/>
                  </a:lnTo>
                  <a:lnTo>
                    <a:pt x="287" y="6"/>
                  </a:lnTo>
                  <a:lnTo>
                    <a:pt x="262" y="3"/>
                  </a:lnTo>
                  <a:lnTo>
                    <a:pt x="236" y="0"/>
                  </a:lnTo>
                  <a:lnTo>
                    <a:pt x="211"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21" name="Freeform 15"/>
            <p:cNvSpPr>
              <a:spLocks noChangeAspect="1"/>
            </p:cNvSpPr>
            <p:nvPr/>
          </p:nvSpPr>
          <p:spPr bwMode="auto">
            <a:xfrm>
              <a:off x="785" y="2256"/>
              <a:ext cx="214" cy="475"/>
            </a:xfrm>
            <a:custGeom>
              <a:avLst/>
              <a:gdLst>
                <a:gd name="T0" fmla="*/ 20 w 429"/>
                <a:gd name="T1" fmla="*/ 1 h 951"/>
                <a:gd name="T2" fmla="*/ 11 w 429"/>
                <a:gd name="T3" fmla="*/ 4 h 951"/>
                <a:gd name="T4" fmla="*/ 5 w 429"/>
                <a:gd name="T5" fmla="*/ 8 h 951"/>
                <a:gd name="T6" fmla="*/ 1 w 429"/>
                <a:gd name="T7" fmla="*/ 13 h 951"/>
                <a:gd name="T8" fmla="*/ 0 w 429"/>
                <a:gd name="T9" fmla="*/ 18 h 951"/>
                <a:gd name="T10" fmla="*/ 0 w 429"/>
                <a:gd name="T11" fmla="*/ 24 h 951"/>
                <a:gd name="T12" fmla="*/ 2 w 429"/>
                <a:gd name="T13" fmla="*/ 30 h 951"/>
                <a:gd name="T14" fmla="*/ 7 w 429"/>
                <a:gd name="T15" fmla="*/ 36 h 951"/>
                <a:gd name="T16" fmla="*/ 10 w 429"/>
                <a:gd name="T17" fmla="*/ 49 h 951"/>
                <a:gd name="T18" fmla="*/ 11 w 429"/>
                <a:gd name="T19" fmla="*/ 69 h 951"/>
                <a:gd name="T20" fmla="*/ 11 w 429"/>
                <a:gd name="T21" fmla="*/ 81 h 951"/>
                <a:gd name="T22" fmla="*/ 12 w 429"/>
                <a:gd name="T23" fmla="*/ 85 h 951"/>
                <a:gd name="T24" fmla="*/ 11 w 429"/>
                <a:gd name="T25" fmla="*/ 93 h 951"/>
                <a:gd name="T26" fmla="*/ 10 w 429"/>
                <a:gd name="T27" fmla="*/ 105 h 951"/>
                <a:gd name="T28" fmla="*/ 10 w 429"/>
                <a:gd name="T29" fmla="*/ 112 h 951"/>
                <a:gd name="T30" fmla="*/ 11 w 429"/>
                <a:gd name="T31" fmla="*/ 115 h 951"/>
                <a:gd name="T32" fmla="*/ 13 w 429"/>
                <a:gd name="T33" fmla="*/ 117 h 951"/>
                <a:gd name="T34" fmla="*/ 17 w 429"/>
                <a:gd name="T35" fmla="*/ 117 h 951"/>
                <a:gd name="T36" fmla="*/ 20 w 429"/>
                <a:gd name="T37" fmla="*/ 118 h 951"/>
                <a:gd name="T38" fmla="*/ 23 w 429"/>
                <a:gd name="T39" fmla="*/ 118 h 951"/>
                <a:gd name="T40" fmla="*/ 25 w 429"/>
                <a:gd name="T41" fmla="*/ 117 h 951"/>
                <a:gd name="T42" fmla="*/ 27 w 429"/>
                <a:gd name="T43" fmla="*/ 115 h 951"/>
                <a:gd name="T44" fmla="*/ 28 w 429"/>
                <a:gd name="T45" fmla="*/ 109 h 951"/>
                <a:gd name="T46" fmla="*/ 30 w 429"/>
                <a:gd name="T47" fmla="*/ 99 h 951"/>
                <a:gd name="T48" fmla="*/ 31 w 429"/>
                <a:gd name="T49" fmla="*/ 92 h 951"/>
                <a:gd name="T50" fmla="*/ 33 w 429"/>
                <a:gd name="T51" fmla="*/ 87 h 951"/>
                <a:gd name="T52" fmla="*/ 34 w 429"/>
                <a:gd name="T53" fmla="*/ 83 h 951"/>
                <a:gd name="T54" fmla="*/ 36 w 429"/>
                <a:gd name="T55" fmla="*/ 79 h 951"/>
                <a:gd name="T56" fmla="*/ 39 w 429"/>
                <a:gd name="T57" fmla="*/ 73 h 951"/>
                <a:gd name="T58" fmla="*/ 43 w 429"/>
                <a:gd name="T59" fmla="*/ 63 h 951"/>
                <a:gd name="T60" fmla="*/ 47 w 429"/>
                <a:gd name="T61" fmla="*/ 51 h 951"/>
                <a:gd name="T62" fmla="*/ 50 w 429"/>
                <a:gd name="T63" fmla="*/ 35 h 951"/>
                <a:gd name="T64" fmla="*/ 52 w 429"/>
                <a:gd name="T65" fmla="*/ 23 h 951"/>
                <a:gd name="T66" fmla="*/ 53 w 429"/>
                <a:gd name="T67" fmla="*/ 18 h 951"/>
                <a:gd name="T68" fmla="*/ 52 w 429"/>
                <a:gd name="T69" fmla="*/ 13 h 951"/>
                <a:gd name="T70" fmla="*/ 49 w 429"/>
                <a:gd name="T71" fmla="*/ 9 h 951"/>
                <a:gd name="T72" fmla="*/ 44 w 429"/>
                <a:gd name="T73" fmla="*/ 5 h 951"/>
                <a:gd name="T74" fmla="*/ 39 w 429"/>
                <a:gd name="T75" fmla="*/ 3 h 951"/>
                <a:gd name="T76" fmla="*/ 34 w 429"/>
                <a:gd name="T77" fmla="*/ 1 h 951"/>
                <a:gd name="T78" fmla="*/ 27 w 429"/>
                <a:gd name="T79" fmla="*/ 0 h 9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9" h="951">
                  <a:moveTo>
                    <a:pt x="200" y="0"/>
                  </a:moveTo>
                  <a:lnTo>
                    <a:pt x="161" y="8"/>
                  </a:lnTo>
                  <a:lnTo>
                    <a:pt x="126" y="20"/>
                  </a:lnTo>
                  <a:lnTo>
                    <a:pt x="94" y="32"/>
                  </a:lnTo>
                  <a:lnTo>
                    <a:pt x="68" y="48"/>
                  </a:lnTo>
                  <a:lnTo>
                    <a:pt x="46" y="66"/>
                  </a:lnTo>
                  <a:lnTo>
                    <a:pt x="29" y="85"/>
                  </a:lnTo>
                  <a:lnTo>
                    <a:pt x="15" y="106"/>
                  </a:lnTo>
                  <a:lnTo>
                    <a:pt x="6" y="128"/>
                  </a:lnTo>
                  <a:lnTo>
                    <a:pt x="1" y="150"/>
                  </a:lnTo>
                  <a:lnTo>
                    <a:pt x="0" y="174"/>
                  </a:lnTo>
                  <a:lnTo>
                    <a:pt x="3" y="197"/>
                  </a:lnTo>
                  <a:lnTo>
                    <a:pt x="11" y="221"/>
                  </a:lnTo>
                  <a:lnTo>
                    <a:pt x="23" y="244"/>
                  </a:lnTo>
                  <a:lnTo>
                    <a:pt x="39" y="268"/>
                  </a:lnTo>
                  <a:lnTo>
                    <a:pt x="60" y="290"/>
                  </a:lnTo>
                  <a:lnTo>
                    <a:pt x="84" y="312"/>
                  </a:lnTo>
                  <a:lnTo>
                    <a:pt x="86" y="393"/>
                  </a:lnTo>
                  <a:lnTo>
                    <a:pt x="89" y="474"/>
                  </a:lnTo>
                  <a:lnTo>
                    <a:pt x="91" y="554"/>
                  </a:lnTo>
                  <a:lnTo>
                    <a:pt x="93" y="635"/>
                  </a:lnTo>
                  <a:lnTo>
                    <a:pt x="94" y="652"/>
                  </a:lnTo>
                  <a:lnTo>
                    <a:pt x="96" y="668"/>
                  </a:lnTo>
                  <a:lnTo>
                    <a:pt x="96" y="686"/>
                  </a:lnTo>
                  <a:lnTo>
                    <a:pt x="97" y="703"/>
                  </a:lnTo>
                  <a:lnTo>
                    <a:pt x="92" y="749"/>
                  </a:lnTo>
                  <a:lnTo>
                    <a:pt x="89" y="795"/>
                  </a:lnTo>
                  <a:lnTo>
                    <a:pt x="85" y="842"/>
                  </a:lnTo>
                  <a:lnTo>
                    <a:pt x="81" y="888"/>
                  </a:lnTo>
                  <a:lnTo>
                    <a:pt x="85" y="901"/>
                  </a:lnTo>
                  <a:lnTo>
                    <a:pt x="90" y="913"/>
                  </a:lnTo>
                  <a:lnTo>
                    <a:pt x="93" y="925"/>
                  </a:lnTo>
                  <a:lnTo>
                    <a:pt x="98" y="938"/>
                  </a:lnTo>
                  <a:lnTo>
                    <a:pt x="111" y="939"/>
                  </a:lnTo>
                  <a:lnTo>
                    <a:pt x="123" y="941"/>
                  </a:lnTo>
                  <a:lnTo>
                    <a:pt x="136" y="942"/>
                  </a:lnTo>
                  <a:lnTo>
                    <a:pt x="149" y="944"/>
                  </a:lnTo>
                  <a:lnTo>
                    <a:pt x="161" y="946"/>
                  </a:lnTo>
                  <a:lnTo>
                    <a:pt x="174" y="947"/>
                  </a:lnTo>
                  <a:lnTo>
                    <a:pt x="187" y="949"/>
                  </a:lnTo>
                  <a:lnTo>
                    <a:pt x="199" y="951"/>
                  </a:lnTo>
                  <a:lnTo>
                    <a:pt x="205" y="941"/>
                  </a:lnTo>
                  <a:lnTo>
                    <a:pt x="212" y="932"/>
                  </a:lnTo>
                  <a:lnTo>
                    <a:pt x="218" y="923"/>
                  </a:lnTo>
                  <a:lnTo>
                    <a:pt x="223" y="914"/>
                  </a:lnTo>
                  <a:lnTo>
                    <a:pt x="229" y="874"/>
                  </a:lnTo>
                  <a:lnTo>
                    <a:pt x="236" y="834"/>
                  </a:lnTo>
                  <a:lnTo>
                    <a:pt x="242" y="795"/>
                  </a:lnTo>
                  <a:lnTo>
                    <a:pt x="248" y="756"/>
                  </a:lnTo>
                  <a:lnTo>
                    <a:pt x="253" y="737"/>
                  </a:lnTo>
                  <a:lnTo>
                    <a:pt x="258" y="720"/>
                  </a:lnTo>
                  <a:lnTo>
                    <a:pt x="264" y="703"/>
                  </a:lnTo>
                  <a:lnTo>
                    <a:pt x="268" y="684"/>
                  </a:lnTo>
                  <a:lnTo>
                    <a:pt x="276" y="667"/>
                  </a:lnTo>
                  <a:lnTo>
                    <a:pt x="286" y="650"/>
                  </a:lnTo>
                  <a:lnTo>
                    <a:pt x="294" y="633"/>
                  </a:lnTo>
                  <a:lnTo>
                    <a:pt x="302" y="615"/>
                  </a:lnTo>
                  <a:lnTo>
                    <a:pt x="316" y="585"/>
                  </a:lnTo>
                  <a:lnTo>
                    <a:pt x="331" y="550"/>
                  </a:lnTo>
                  <a:lnTo>
                    <a:pt x="347" y="508"/>
                  </a:lnTo>
                  <a:lnTo>
                    <a:pt x="362" y="462"/>
                  </a:lnTo>
                  <a:lnTo>
                    <a:pt x="377" y="410"/>
                  </a:lnTo>
                  <a:lnTo>
                    <a:pt x="391" y="351"/>
                  </a:lnTo>
                  <a:lnTo>
                    <a:pt x="403" y="286"/>
                  </a:lnTo>
                  <a:lnTo>
                    <a:pt x="414" y="213"/>
                  </a:lnTo>
                  <a:lnTo>
                    <a:pt x="423" y="191"/>
                  </a:lnTo>
                  <a:lnTo>
                    <a:pt x="427" y="171"/>
                  </a:lnTo>
                  <a:lnTo>
                    <a:pt x="429" y="150"/>
                  </a:lnTo>
                  <a:lnTo>
                    <a:pt x="424" y="129"/>
                  </a:lnTo>
                  <a:lnTo>
                    <a:pt x="417" y="111"/>
                  </a:lnTo>
                  <a:lnTo>
                    <a:pt x="407" y="93"/>
                  </a:lnTo>
                  <a:lnTo>
                    <a:pt x="393" y="76"/>
                  </a:lnTo>
                  <a:lnTo>
                    <a:pt x="378" y="61"/>
                  </a:lnTo>
                  <a:lnTo>
                    <a:pt x="359" y="47"/>
                  </a:lnTo>
                  <a:lnTo>
                    <a:pt x="339" y="35"/>
                  </a:lnTo>
                  <a:lnTo>
                    <a:pt x="318" y="24"/>
                  </a:lnTo>
                  <a:lnTo>
                    <a:pt x="295" y="15"/>
                  </a:lnTo>
                  <a:lnTo>
                    <a:pt x="272" y="8"/>
                  </a:lnTo>
                  <a:lnTo>
                    <a:pt x="248" y="3"/>
                  </a:lnTo>
                  <a:lnTo>
                    <a:pt x="223" y="0"/>
                  </a:lnTo>
                  <a:lnTo>
                    <a:pt x="20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22" name="Freeform 16"/>
            <p:cNvSpPr>
              <a:spLocks noChangeAspect="1"/>
            </p:cNvSpPr>
            <p:nvPr/>
          </p:nvSpPr>
          <p:spPr bwMode="auto">
            <a:xfrm>
              <a:off x="796" y="2262"/>
              <a:ext cx="195" cy="469"/>
            </a:xfrm>
            <a:custGeom>
              <a:avLst/>
              <a:gdLst>
                <a:gd name="T0" fmla="*/ 19 w 389"/>
                <a:gd name="T1" fmla="*/ 1 h 936"/>
                <a:gd name="T2" fmla="*/ 11 w 389"/>
                <a:gd name="T3" fmla="*/ 4 h 936"/>
                <a:gd name="T4" fmla="*/ 5 w 389"/>
                <a:gd name="T5" fmla="*/ 8 h 936"/>
                <a:gd name="T6" fmla="*/ 2 w 389"/>
                <a:gd name="T7" fmla="*/ 13 h 936"/>
                <a:gd name="T8" fmla="*/ 0 w 389"/>
                <a:gd name="T9" fmla="*/ 18 h 936"/>
                <a:gd name="T10" fmla="*/ 1 w 389"/>
                <a:gd name="T11" fmla="*/ 23 h 936"/>
                <a:gd name="T12" fmla="*/ 4 w 389"/>
                <a:gd name="T13" fmla="*/ 28 h 936"/>
                <a:gd name="T14" fmla="*/ 8 w 389"/>
                <a:gd name="T15" fmla="*/ 33 h 936"/>
                <a:gd name="T16" fmla="*/ 11 w 389"/>
                <a:gd name="T17" fmla="*/ 46 h 936"/>
                <a:gd name="T18" fmla="*/ 11 w 389"/>
                <a:gd name="T19" fmla="*/ 68 h 936"/>
                <a:gd name="T20" fmla="*/ 11 w 389"/>
                <a:gd name="T21" fmla="*/ 81 h 936"/>
                <a:gd name="T22" fmla="*/ 11 w 389"/>
                <a:gd name="T23" fmla="*/ 85 h 936"/>
                <a:gd name="T24" fmla="*/ 11 w 389"/>
                <a:gd name="T25" fmla="*/ 93 h 936"/>
                <a:gd name="T26" fmla="*/ 10 w 389"/>
                <a:gd name="T27" fmla="*/ 104 h 936"/>
                <a:gd name="T28" fmla="*/ 9 w 389"/>
                <a:gd name="T29" fmla="*/ 112 h 936"/>
                <a:gd name="T30" fmla="*/ 10 w 389"/>
                <a:gd name="T31" fmla="*/ 115 h 936"/>
                <a:gd name="T32" fmla="*/ 12 w 389"/>
                <a:gd name="T33" fmla="*/ 116 h 936"/>
                <a:gd name="T34" fmla="*/ 15 w 389"/>
                <a:gd name="T35" fmla="*/ 117 h 936"/>
                <a:gd name="T36" fmla="*/ 18 w 389"/>
                <a:gd name="T37" fmla="*/ 117 h 936"/>
                <a:gd name="T38" fmla="*/ 20 w 389"/>
                <a:gd name="T39" fmla="*/ 118 h 936"/>
                <a:gd name="T40" fmla="*/ 22 w 389"/>
                <a:gd name="T41" fmla="*/ 116 h 936"/>
                <a:gd name="T42" fmla="*/ 24 w 389"/>
                <a:gd name="T43" fmla="*/ 114 h 936"/>
                <a:gd name="T44" fmla="*/ 25 w 389"/>
                <a:gd name="T45" fmla="*/ 108 h 936"/>
                <a:gd name="T46" fmla="*/ 27 w 389"/>
                <a:gd name="T47" fmla="*/ 98 h 936"/>
                <a:gd name="T48" fmla="*/ 28 w 389"/>
                <a:gd name="T49" fmla="*/ 91 h 936"/>
                <a:gd name="T50" fmla="*/ 29 w 389"/>
                <a:gd name="T51" fmla="*/ 87 h 936"/>
                <a:gd name="T52" fmla="*/ 31 w 389"/>
                <a:gd name="T53" fmla="*/ 82 h 936"/>
                <a:gd name="T54" fmla="*/ 33 w 389"/>
                <a:gd name="T55" fmla="*/ 78 h 936"/>
                <a:gd name="T56" fmla="*/ 35 w 389"/>
                <a:gd name="T57" fmla="*/ 72 h 936"/>
                <a:gd name="T58" fmla="*/ 38 w 389"/>
                <a:gd name="T59" fmla="*/ 63 h 936"/>
                <a:gd name="T60" fmla="*/ 42 w 389"/>
                <a:gd name="T61" fmla="*/ 50 h 936"/>
                <a:gd name="T62" fmla="*/ 45 w 389"/>
                <a:gd name="T63" fmla="*/ 35 h 936"/>
                <a:gd name="T64" fmla="*/ 48 w 389"/>
                <a:gd name="T65" fmla="*/ 24 h 936"/>
                <a:gd name="T66" fmla="*/ 49 w 389"/>
                <a:gd name="T67" fmla="*/ 19 h 936"/>
                <a:gd name="T68" fmla="*/ 48 w 389"/>
                <a:gd name="T69" fmla="*/ 14 h 936"/>
                <a:gd name="T70" fmla="*/ 46 w 389"/>
                <a:gd name="T71" fmla="*/ 10 h 936"/>
                <a:gd name="T72" fmla="*/ 42 w 389"/>
                <a:gd name="T73" fmla="*/ 7 h 936"/>
                <a:gd name="T74" fmla="*/ 38 w 389"/>
                <a:gd name="T75" fmla="*/ 4 h 936"/>
                <a:gd name="T76" fmla="*/ 33 w 389"/>
                <a:gd name="T77" fmla="*/ 2 h 936"/>
                <a:gd name="T78" fmla="*/ 27 w 389"/>
                <a:gd name="T79" fmla="*/ 1 h 9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9" h="936">
                  <a:moveTo>
                    <a:pt x="191" y="0"/>
                  </a:moveTo>
                  <a:lnTo>
                    <a:pt x="152" y="8"/>
                  </a:lnTo>
                  <a:lnTo>
                    <a:pt x="117" y="17"/>
                  </a:lnTo>
                  <a:lnTo>
                    <a:pt x="87" y="30"/>
                  </a:lnTo>
                  <a:lnTo>
                    <a:pt x="61" y="45"/>
                  </a:lnTo>
                  <a:lnTo>
                    <a:pt x="40" y="61"/>
                  </a:lnTo>
                  <a:lnTo>
                    <a:pt x="24" y="79"/>
                  </a:lnTo>
                  <a:lnTo>
                    <a:pt x="11" y="99"/>
                  </a:lnTo>
                  <a:lnTo>
                    <a:pt x="3" y="118"/>
                  </a:lnTo>
                  <a:lnTo>
                    <a:pt x="0" y="139"/>
                  </a:lnTo>
                  <a:lnTo>
                    <a:pt x="0" y="161"/>
                  </a:lnTo>
                  <a:lnTo>
                    <a:pt x="4" y="182"/>
                  </a:lnTo>
                  <a:lnTo>
                    <a:pt x="13" y="202"/>
                  </a:lnTo>
                  <a:lnTo>
                    <a:pt x="25" y="223"/>
                  </a:lnTo>
                  <a:lnTo>
                    <a:pt x="42" y="243"/>
                  </a:lnTo>
                  <a:lnTo>
                    <a:pt x="62" y="261"/>
                  </a:lnTo>
                  <a:lnTo>
                    <a:pt x="86" y="278"/>
                  </a:lnTo>
                  <a:lnTo>
                    <a:pt x="85" y="366"/>
                  </a:lnTo>
                  <a:lnTo>
                    <a:pt x="85" y="452"/>
                  </a:lnTo>
                  <a:lnTo>
                    <a:pt x="85" y="539"/>
                  </a:lnTo>
                  <a:lnTo>
                    <a:pt x="84" y="626"/>
                  </a:lnTo>
                  <a:lnTo>
                    <a:pt x="84" y="643"/>
                  </a:lnTo>
                  <a:lnTo>
                    <a:pt x="85" y="660"/>
                  </a:lnTo>
                  <a:lnTo>
                    <a:pt x="85" y="676"/>
                  </a:lnTo>
                  <a:lnTo>
                    <a:pt x="85" y="693"/>
                  </a:lnTo>
                  <a:lnTo>
                    <a:pt x="82" y="739"/>
                  </a:lnTo>
                  <a:lnTo>
                    <a:pt x="77" y="784"/>
                  </a:lnTo>
                  <a:lnTo>
                    <a:pt x="74" y="830"/>
                  </a:lnTo>
                  <a:lnTo>
                    <a:pt x="69" y="876"/>
                  </a:lnTo>
                  <a:lnTo>
                    <a:pt x="72" y="888"/>
                  </a:lnTo>
                  <a:lnTo>
                    <a:pt x="76" y="901"/>
                  </a:lnTo>
                  <a:lnTo>
                    <a:pt x="79" y="912"/>
                  </a:lnTo>
                  <a:lnTo>
                    <a:pt x="83" y="925"/>
                  </a:lnTo>
                  <a:lnTo>
                    <a:pt x="93" y="926"/>
                  </a:lnTo>
                  <a:lnTo>
                    <a:pt x="105" y="928"/>
                  </a:lnTo>
                  <a:lnTo>
                    <a:pt x="115" y="929"/>
                  </a:lnTo>
                  <a:lnTo>
                    <a:pt x="127" y="931"/>
                  </a:lnTo>
                  <a:lnTo>
                    <a:pt x="138" y="933"/>
                  </a:lnTo>
                  <a:lnTo>
                    <a:pt x="148" y="934"/>
                  </a:lnTo>
                  <a:lnTo>
                    <a:pt x="160" y="935"/>
                  </a:lnTo>
                  <a:lnTo>
                    <a:pt x="170" y="936"/>
                  </a:lnTo>
                  <a:lnTo>
                    <a:pt x="176" y="927"/>
                  </a:lnTo>
                  <a:lnTo>
                    <a:pt x="182" y="918"/>
                  </a:lnTo>
                  <a:lnTo>
                    <a:pt x="186" y="909"/>
                  </a:lnTo>
                  <a:lnTo>
                    <a:pt x="192" y="900"/>
                  </a:lnTo>
                  <a:lnTo>
                    <a:pt x="198" y="860"/>
                  </a:lnTo>
                  <a:lnTo>
                    <a:pt x="204" y="821"/>
                  </a:lnTo>
                  <a:lnTo>
                    <a:pt x="210" y="782"/>
                  </a:lnTo>
                  <a:lnTo>
                    <a:pt x="215" y="743"/>
                  </a:lnTo>
                  <a:lnTo>
                    <a:pt x="220" y="726"/>
                  </a:lnTo>
                  <a:lnTo>
                    <a:pt x="226" y="707"/>
                  </a:lnTo>
                  <a:lnTo>
                    <a:pt x="230" y="690"/>
                  </a:lnTo>
                  <a:lnTo>
                    <a:pt x="235" y="673"/>
                  </a:lnTo>
                  <a:lnTo>
                    <a:pt x="242" y="655"/>
                  </a:lnTo>
                  <a:lnTo>
                    <a:pt x="250" y="637"/>
                  </a:lnTo>
                  <a:lnTo>
                    <a:pt x="257" y="620"/>
                  </a:lnTo>
                  <a:lnTo>
                    <a:pt x="264" y="602"/>
                  </a:lnTo>
                  <a:lnTo>
                    <a:pt x="276" y="572"/>
                  </a:lnTo>
                  <a:lnTo>
                    <a:pt x="289" y="537"/>
                  </a:lnTo>
                  <a:lnTo>
                    <a:pt x="302" y="496"/>
                  </a:lnTo>
                  <a:lnTo>
                    <a:pt x="316" y="451"/>
                  </a:lnTo>
                  <a:lnTo>
                    <a:pt x="329" y="399"/>
                  </a:lnTo>
                  <a:lnTo>
                    <a:pt x="343" y="342"/>
                  </a:lnTo>
                  <a:lnTo>
                    <a:pt x="356" y="276"/>
                  </a:lnTo>
                  <a:lnTo>
                    <a:pt x="367" y="205"/>
                  </a:lnTo>
                  <a:lnTo>
                    <a:pt x="379" y="185"/>
                  </a:lnTo>
                  <a:lnTo>
                    <a:pt x="387" y="167"/>
                  </a:lnTo>
                  <a:lnTo>
                    <a:pt x="389" y="147"/>
                  </a:lnTo>
                  <a:lnTo>
                    <a:pt x="388" y="129"/>
                  </a:lnTo>
                  <a:lnTo>
                    <a:pt x="383" y="111"/>
                  </a:lnTo>
                  <a:lnTo>
                    <a:pt x="375" y="94"/>
                  </a:lnTo>
                  <a:lnTo>
                    <a:pt x="365" y="78"/>
                  </a:lnTo>
                  <a:lnTo>
                    <a:pt x="351" y="63"/>
                  </a:lnTo>
                  <a:lnTo>
                    <a:pt x="335" y="49"/>
                  </a:lnTo>
                  <a:lnTo>
                    <a:pt x="318" y="37"/>
                  </a:lnTo>
                  <a:lnTo>
                    <a:pt x="299" y="25"/>
                  </a:lnTo>
                  <a:lnTo>
                    <a:pt x="279" y="16"/>
                  </a:lnTo>
                  <a:lnTo>
                    <a:pt x="257" y="9"/>
                  </a:lnTo>
                  <a:lnTo>
                    <a:pt x="235" y="3"/>
                  </a:lnTo>
                  <a:lnTo>
                    <a:pt x="213" y="1"/>
                  </a:lnTo>
                  <a:lnTo>
                    <a:pt x="191"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23" name="Freeform 17"/>
            <p:cNvSpPr>
              <a:spLocks noChangeAspect="1"/>
            </p:cNvSpPr>
            <p:nvPr/>
          </p:nvSpPr>
          <p:spPr bwMode="auto">
            <a:xfrm>
              <a:off x="806" y="2269"/>
              <a:ext cx="177" cy="461"/>
            </a:xfrm>
            <a:custGeom>
              <a:avLst/>
              <a:gdLst>
                <a:gd name="T0" fmla="*/ 18 w 352"/>
                <a:gd name="T1" fmla="*/ 0 h 923"/>
                <a:gd name="T2" fmla="*/ 10 w 352"/>
                <a:gd name="T3" fmla="*/ 3 h 923"/>
                <a:gd name="T4" fmla="*/ 5 w 352"/>
                <a:gd name="T5" fmla="*/ 7 h 923"/>
                <a:gd name="T6" fmla="*/ 2 w 352"/>
                <a:gd name="T7" fmla="*/ 11 h 923"/>
                <a:gd name="T8" fmla="*/ 0 w 352"/>
                <a:gd name="T9" fmla="*/ 16 h 923"/>
                <a:gd name="T10" fmla="*/ 1 w 352"/>
                <a:gd name="T11" fmla="*/ 20 h 923"/>
                <a:gd name="T12" fmla="*/ 4 w 352"/>
                <a:gd name="T13" fmla="*/ 25 h 923"/>
                <a:gd name="T14" fmla="*/ 9 w 352"/>
                <a:gd name="T15" fmla="*/ 29 h 923"/>
                <a:gd name="T16" fmla="*/ 11 w 352"/>
                <a:gd name="T17" fmla="*/ 42 h 923"/>
                <a:gd name="T18" fmla="*/ 10 w 352"/>
                <a:gd name="T19" fmla="*/ 65 h 923"/>
                <a:gd name="T20" fmla="*/ 10 w 352"/>
                <a:gd name="T21" fmla="*/ 79 h 923"/>
                <a:gd name="T22" fmla="*/ 10 w 352"/>
                <a:gd name="T23" fmla="*/ 83 h 923"/>
                <a:gd name="T24" fmla="*/ 9 w 352"/>
                <a:gd name="T25" fmla="*/ 91 h 923"/>
                <a:gd name="T26" fmla="*/ 8 w 352"/>
                <a:gd name="T27" fmla="*/ 102 h 923"/>
                <a:gd name="T28" fmla="*/ 8 w 352"/>
                <a:gd name="T29" fmla="*/ 109 h 923"/>
                <a:gd name="T30" fmla="*/ 9 w 352"/>
                <a:gd name="T31" fmla="*/ 112 h 923"/>
                <a:gd name="T32" fmla="*/ 10 w 352"/>
                <a:gd name="T33" fmla="*/ 114 h 923"/>
                <a:gd name="T34" fmla="*/ 12 w 352"/>
                <a:gd name="T35" fmla="*/ 114 h 923"/>
                <a:gd name="T36" fmla="*/ 15 w 352"/>
                <a:gd name="T37" fmla="*/ 115 h 923"/>
                <a:gd name="T38" fmla="*/ 17 w 352"/>
                <a:gd name="T39" fmla="*/ 115 h 923"/>
                <a:gd name="T40" fmla="*/ 19 w 352"/>
                <a:gd name="T41" fmla="*/ 114 h 923"/>
                <a:gd name="T42" fmla="*/ 20 w 352"/>
                <a:gd name="T43" fmla="*/ 112 h 923"/>
                <a:gd name="T44" fmla="*/ 21 w 352"/>
                <a:gd name="T45" fmla="*/ 105 h 923"/>
                <a:gd name="T46" fmla="*/ 23 w 352"/>
                <a:gd name="T47" fmla="*/ 96 h 923"/>
                <a:gd name="T48" fmla="*/ 24 w 352"/>
                <a:gd name="T49" fmla="*/ 89 h 923"/>
                <a:gd name="T50" fmla="*/ 25 w 352"/>
                <a:gd name="T51" fmla="*/ 84 h 923"/>
                <a:gd name="T52" fmla="*/ 27 w 352"/>
                <a:gd name="T53" fmla="*/ 80 h 923"/>
                <a:gd name="T54" fmla="*/ 28 w 352"/>
                <a:gd name="T55" fmla="*/ 76 h 923"/>
                <a:gd name="T56" fmla="*/ 30 w 352"/>
                <a:gd name="T57" fmla="*/ 70 h 923"/>
                <a:gd name="T58" fmla="*/ 33 w 352"/>
                <a:gd name="T59" fmla="*/ 60 h 923"/>
                <a:gd name="T60" fmla="*/ 36 w 352"/>
                <a:gd name="T61" fmla="*/ 48 h 923"/>
                <a:gd name="T62" fmla="*/ 39 w 352"/>
                <a:gd name="T63" fmla="*/ 33 h 923"/>
                <a:gd name="T64" fmla="*/ 43 w 352"/>
                <a:gd name="T65" fmla="*/ 22 h 923"/>
                <a:gd name="T66" fmla="*/ 45 w 352"/>
                <a:gd name="T67" fmla="*/ 18 h 923"/>
                <a:gd name="T68" fmla="*/ 45 w 352"/>
                <a:gd name="T69" fmla="*/ 14 h 923"/>
                <a:gd name="T70" fmla="*/ 43 w 352"/>
                <a:gd name="T71" fmla="*/ 10 h 923"/>
                <a:gd name="T72" fmla="*/ 40 w 352"/>
                <a:gd name="T73" fmla="*/ 6 h 923"/>
                <a:gd name="T74" fmla="*/ 36 w 352"/>
                <a:gd name="T75" fmla="*/ 3 h 923"/>
                <a:gd name="T76" fmla="*/ 31 w 352"/>
                <a:gd name="T77" fmla="*/ 1 h 923"/>
                <a:gd name="T78" fmla="*/ 26 w 352"/>
                <a:gd name="T79" fmla="*/ 0 h 9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2" h="923">
                  <a:moveTo>
                    <a:pt x="183" y="0"/>
                  </a:moveTo>
                  <a:lnTo>
                    <a:pt x="144" y="7"/>
                  </a:lnTo>
                  <a:lnTo>
                    <a:pt x="109" y="16"/>
                  </a:lnTo>
                  <a:lnTo>
                    <a:pt x="80" y="28"/>
                  </a:lnTo>
                  <a:lnTo>
                    <a:pt x="55" y="42"/>
                  </a:lnTo>
                  <a:lnTo>
                    <a:pt x="35" y="58"/>
                  </a:lnTo>
                  <a:lnTo>
                    <a:pt x="20" y="74"/>
                  </a:lnTo>
                  <a:lnTo>
                    <a:pt x="9" y="93"/>
                  </a:lnTo>
                  <a:lnTo>
                    <a:pt x="2" y="111"/>
                  </a:lnTo>
                  <a:lnTo>
                    <a:pt x="0" y="129"/>
                  </a:lnTo>
                  <a:lnTo>
                    <a:pt x="1" y="149"/>
                  </a:lnTo>
                  <a:lnTo>
                    <a:pt x="7" y="167"/>
                  </a:lnTo>
                  <a:lnTo>
                    <a:pt x="16" y="186"/>
                  </a:lnTo>
                  <a:lnTo>
                    <a:pt x="28" y="203"/>
                  </a:lnTo>
                  <a:lnTo>
                    <a:pt x="45" y="219"/>
                  </a:lnTo>
                  <a:lnTo>
                    <a:pt x="65" y="233"/>
                  </a:lnTo>
                  <a:lnTo>
                    <a:pt x="88" y="246"/>
                  </a:lnTo>
                  <a:lnTo>
                    <a:pt x="85" y="339"/>
                  </a:lnTo>
                  <a:lnTo>
                    <a:pt x="81" y="432"/>
                  </a:lnTo>
                  <a:lnTo>
                    <a:pt x="78" y="526"/>
                  </a:lnTo>
                  <a:lnTo>
                    <a:pt x="76" y="618"/>
                  </a:lnTo>
                  <a:lnTo>
                    <a:pt x="76" y="634"/>
                  </a:lnTo>
                  <a:lnTo>
                    <a:pt x="76" y="650"/>
                  </a:lnTo>
                  <a:lnTo>
                    <a:pt x="76" y="667"/>
                  </a:lnTo>
                  <a:lnTo>
                    <a:pt x="76" y="684"/>
                  </a:lnTo>
                  <a:lnTo>
                    <a:pt x="71" y="730"/>
                  </a:lnTo>
                  <a:lnTo>
                    <a:pt x="66" y="775"/>
                  </a:lnTo>
                  <a:lnTo>
                    <a:pt x="62" y="821"/>
                  </a:lnTo>
                  <a:lnTo>
                    <a:pt x="57" y="867"/>
                  </a:lnTo>
                  <a:lnTo>
                    <a:pt x="61" y="878"/>
                  </a:lnTo>
                  <a:lnTo>
                    <a:pt x="63" y="890"/>
                  </a:lnTo>
                  <a:lnTo>
                    <a:pt x="66" y="902"/>
                  </a:lnTo>
                  <a:lnTo>
                    <a:pt x="69" y="914"/>
                  </a:lnTo>
                  <a:lnTo>
                    <a:pt x="78" y="915"/>
                  </a:lnTo>
                  <a:lnTo>
                    <a:pt x="87" y="916"/>
                  </a:lnTo>
                  <a:lnTo>
                    <a:pt x="96" y="917"/>
                  </a:lnTo>
                  <a:lnTo>
                    <a:pt x="106" y="919"/>
                  </a:lnTo>
                  <a:lnTo>
                    <a:pt x="115" y="920"/>
                  </a:lnTo>
                  <a:lnTo>
                    <a:pt x="124" y="921"/>
                  </a:lnTo>
                  <a:lnTo>
                    <a:pt x="133" y="922"/>
                  </a:lnTo>
                  <a:lnTo>
                    <a:pt x="142" y="923"/>
                  </a:lnTo>
                  <a:lnTo>
                    <a:pt x="147" y="914"/>
                  </a:lnTo>
                  <a:lnTo>
                    <a:pt x="152" y="905"/>
                  </a:lnTo>
                  <a:lnTo>
                    <a:pt x="156" y="896"/>
                  </a:lnTo>
                  <a:lnTo>
                    <a:pt x="161" y="886"/>
                  </a:lnTo>
                  <a:lnTo>
                    <a:pt x="167" y="847"/>
                  </a:lnTo>
                  <a:lnTo>
                    <a:pt x="172" y="808"/>
                  </a:lnTo>
                  <a:lnTo>
                    <a:pt x="178" y="770"/>
                  </a:lnTo>
                  <a:lnTo>
                    <a:pt x="184" y="731"/>
                  </a:lnTo>
                  <a:lnTo>
                    <a:pt x="189" y="714"/>
                  </a:lnTo>
                  <a:lnTo>
                    <a:pt x="193" y="695"/>
                  </a:lnTo>
                  <a:lnTo>
                    <a:pt x="197" y="678"/>
                  </a:lnTo>
                  <a:lnTo>
                    <a:pt x="201" y="661"/>
                  </a:lnTo>
                  <a:lnTo>
                    <a:pt x="208" y="643"/>
                  </a:lnTo>
                  <a:lnTo>
                    <a:pt x="215" y="626"/>
                  </a:lnTo>
                  <a:lnTo>
                    <a:pt x="221" y="609"/>
                  </a:lnTo>
                  <a:lnTo>
                    <a:pt x="228" y="591"/>
                  </a:lnTo>
                  <a:lnTo>
                    <a:pt x="238" y="561"/>
                  </a:lnTo>
                  <a:lnTo>
                    <a:pt x="248" y="526"/>
                  </a:lnTo>
                  <a:lnTo>
                    <a:pt x="259" y="487"/>
                  </a:lnTo>
                  <a:lnTo>
                    <a:pt x="271" y="440"/>
                  </a:lnTo>
                  <a:lnTo>
                    <a:pt x="283" y="390"/>
                  </a:lnTo>
                  <a:lnTo>
                    <a:pt x="296" y="332"/>
                  </a:lnTo>
                  <a:lnTo>
                    <a:pt x="308" y="268"/>
                  </a:lnTo>
                  <a:lnTo>
                    <a:pt x="321" y="196"/>
                  </a:lnTo>
                  <a:lnTo>
                    <a:pt x="336" y="180"/>
                  </a:lnTo>
                  <a:lnTo>
                    <a:pt x="345" y="163"/>
                  </a:lnTo>
                  <a:lnTo>
                    <a:pt x="351" y="146"/>
                  </a:lnTo>
                  <a:lnTo>
                    <a:pt x="352" y="128"/>
                  </a:lnTo>
                  <a:lnTo>
                    <a:pt x="350" y="112"/>
                  </a:lnTo>
                  <a:lnTo>
                    <a:pt x="345" y="96"/>
                  </a:lnTo>
                  <a:lnTo>
                    <a:pt x="337" y="80"/>
                  </a:lnTo>
                  <a:lnTo>
                    <a:pt x="326" y="65"/>
                  </a:lnTo>
                  <a:lnTo>
                    <a:pt x="313" y="51"/>
                  </a:lnTo>
                  <a:lnTo>
                    <a:pt x="297" y="38"/>
                  </a:lnTo>
                  <a:lnTo>
                    <a:pt x="281" y="28"/>
                  </a:lnTo>
                  <a:lnTo>
                    <a:pt x="262" y="18"/>
                  </a:lnTo>
                  <a:lnTo>
                    <a:pt x="243" y="11"/>
                  </a:lnTo>
                  <a:lnTo>
                    <a:pt x="223" y="5"/>
                  </a:lnTo>
                  <a:lnTo>
                    <a:pt x="204" y="1"/>
                  </a:lnTo>
                  <a:lnTo>
                    <a:pt x="183"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24" name="Freeform 18"/>
            <p:cNvSpPr>
              <a:spLocks noChangeAspect="1"/>
            </p:cNvSpPr>
            <p:nvPr/>
          </p:nvSpPr>
          <p:spPr bwMode="auto">
            <a:xfrm>
              <a:off x="817" y="2274"/>
              <a:ext cx="159" cy="456"/>
            </a:xfrm>
            <a:custGeom>
              <a:avLst/>
              <a:gdLst>
                <a:gd name="T0" fmla="*/ 17 w 319"/>
                <a:gd name="T1" fmla="*/ 1 h 910"/>
                <a:gd name="T2" fmla="*/ 9 w 319"/>
                <a:gd name="T3" fmla="*/ 4 h 910"/>
                <a:gd name="T4" fmla="*/ 3 w 319"/>
                <a:gd name="T5" fmla="*/ 7 h 910"/>
                <a:gd name="T6" fmla="*/ 0 w 319"/>
                <a:gd name="T7" fmla="*/ 11 h 910"/>
                <a:gd name="T8" fmla="*/ 0 w 319"/>
                <a:gd name="T9" fmla="*/ 15 h 910"/>
                <a:gd name="T10" fmla="*/ 1 w 319"/>
                <a:gd name="T11" fmla="*/ 20 h 910"/>
                <a:gd name="T12" fmla="*/ 4 w 319"/>
                <a:gd name="T13" fmla="*/ 23 h 910"/>
                <a:gd name="T14" fmla="*/ 8 w 319"/>
                <a:gd name="T15" fmla="*/ 26 h 910"/>
                <a:gd name="T16" fmla="*/ 10 w 319"/>
                <a:gd name="T17" fmla="*/ 40 h 910"/>
                <a:gd name="T18" fmla="*/ 9 w 319"/>
                <a:gd name="T19" fmla="*/ 64 h 910"/>
                <a:gd name="T20" fmla="*/ 8 w 319"/>
                <a:gd name="T21" fmla="*/ 79 h 910"/>
                <a:gd name="T22" fmla="*/ 8 w 319"/>
                <a:gd name="T23" fmla="*/ 83 h 910"/>
                <a:gd name="T24" fmla="*/ 7 w 319"/>
                <a:gd name="T25" fmla="*/ 91 h 910"/>
                <a:gd name="T26" fmla="*/ 6 w 319"/>
                <a:gd name="T27" fmla="*/ 102 h 910"/>
                <a:gd name="T28" fmla="*/ 6 w 319"/>
                <a:gd name="T29" fmla="*/ 109 h 910"/>
                <a:gd name="T30" fmla="*/ 6 w 319"/>
                <a:gd name="T31" fmla="*/ 112 h 910"/>
                <a:gd name="T32" fmla="*/ 7 w 319"/>
                <a:gd name="T33" fmla="*/ 114 h 910"/>
                <a:gd name="T34" fmla="*/ 9 w 319"/>
                <a:gd name="T35" fmla="*/ 114 h 910"/>
                <a:gd name="T36" fmla="*/ 11 w 319"/>
                <a:gd name="T37" fmla="*/ 114 h 910"/>
                <a:gd name="T38" fmla="*/ 13 w 319"/>
                <a:gd name="T39" fmla="*/ 114 h 910"/>
                <a:gd name="T40" fmla="*/ 14 w 319"/>
                <a:gd name="T41" fmla="*/ 113 h 910"/>
                <a:gd name="T42" fmla="*/ 15 w 319"/>
                <a:gd name="T43" fmla="*/ 111 h 910"/>
                <a:gd name="T44" fmla="*/ 17 w 319"/>
                <a:gd name="T45" fmla="*/ 105 h 910"/>
                <a:gd name="T46" fmla="*/ 18 w 319"/>
                <a:gd name="T47" fmla="*/ 95 h 910"/>
                <a:gd name="T48" fmla="*/ 19 w 319"/>
                <a:gd name="T49" fmla="*/ 88 h 910"/>
                <a:gd name="T50" fmla="*/ 20 w 319"/>
                <a:gd name="T51" fmla="*/ 84 h 910"/>
                <a:gd name="T52" fmla="*/ 21 w 319"/>
                <a:gd name="T53" fmla="*/ 80 h 910"/>
                <a:gd name="T54" fmla="*/ 23 w 319"/>
                <a:gd name="T55" fmla="*/ 75 h 910"/>
                <a:gd name="T56" fmla="*/ 25 w 319"/>
                <a:gd name="T57" fmla="*/ 69 h 910"/>
                <a:gd name="T58" fmla="*/ 27 w 319"/>
                <a:gd name="T59" fmla="*/ 60 h 910"/>
                <a:gd name="T60" fmla="*/ 29 w 319"/>
                <a:gd name="T61" fmla="*/ 48 h 910"/>
                <a:gd name="T62" fmla="*/ 32 w 319"/>
                <a:gd name="T63" fmla="*/ 33 h 910"/>
                <a:gd name="T64" fmla="*/ 36 w 319"/>
                <a:gd name="T65" fmla="*/ 22 h 910"/>
                <a:gd name="T66" fmla="*/ 39 w 319"/>
                <a:gd name="T67" fmla="*/ 18 h 910"/>
                <a:gd name="T68" fmla="*/ 39 w 319"/>
                <a:gd name="T69" fmla="*/ 15 h 910"/>
                <a:gd name="T70" fmla="*/ 38 w 319"/>
                <a:gd name="T71" fmla="*/ 11 h 910"/>
                <a:gd name="T72" fmla="*/ 36 w 319"/>
                <a:gd name="T73" fmla="*/ 7 h 910"/>
                <a:gd name="T74" fmla="*/ 32 w 319"/>
                <a:gd name="T75" fmla="*/ 4 h 910"/>
                <a:gd name="T76" fmla="*/ 28 w 319"/>
                <a:gd name="T77" fmla="*/ 2 h 910"/>
                <a:gd name="T78" fmla="*/ 24 w 319"/>
                <a:gd name="T79" fmla="*/ 1 h 9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910">
                  <a:moveTo>
                    <a:pt x="175" y="0"/>
                  </a:moveTo>
                  <a:lnTo>
                    <a:pt x="136" y="6"/>
                  </a:lnTo>
                  <a:lnTo>
                    <a:pt x="103" y="15"/>
                  </a:lnTo>
                  <a:lnTo>
                    <a:pt x="74" y="26"/>
                  </a:lnTo>
                  <a:lnTo>
                    <a:pt x="50" y="39"/>
                  </a:lnTo>
                  <a:lnTo>
                    <a:pt x="31" y="53"/>
                  </a:lnTo>
                  <a:lnTo>
                    <a:pt x="18" y="69"/>
                  </a:lnTo>
                  <a:lnTo>
                    <a:pt x="7" y="85"/>
                  </a:lnTo>
                  <a:lnTo>
                    <a:pt x="1" y="102"/>
                  </a:lnTo>
                  <a:lnTo>
                    <a:pt x="0" y="120"/>
                  </a:lnTo>
                  <a:lnTo>
                    <a:pt x="3" y="137"/>
                  </a:lnTo>
                  <a:lnTo>
                    <a:pt x="10" y="153"/>
                  </a:lnTo>
                  <a:lnTo>
                    <a:pt x="19" y="169"/>
                  </a:lnTo>
                  <a:lnTo>
                    <a:pt x="33" y="183"/>
                  </a:lnTo>
                  <a:lnTo>
                    <a:pt x="50" y="196"/>
                  </a:lnTo>
                  <a:lnTo>
                    <a:pt x="69" y="206"/>
                  </a:lnTo>
                  <a:lnTo>
                    <a:pt x="92" y="214"/>
                  </a:lnTo>
                  <a:lnTo>
                    <a:pt x="87" y="313"/>
                  </a:lnTo>
                  <a:lnTo>
                    <a:pt x="80" y="412"/>
                  </a:lnTo>
                  <a:lnTo>
                    <a:pt x="73" y="511"/>
                  </a:lnTo>
                  <a:lnTo>
                    <a:pt x="67" y="611"/>
                  </a:lnTo>
                  <a:lnTo>
                    <a:pt x="67" y="627"/>
                  </a:lnTo>
                  <a:lnTo>
                    <a:pt x="67" y="643"/>
                  </a:lnTo>
                  <a:lnTo>
                    <a:pt x="66" y="659"/>
                  </a:lnTo>
                  <a:lnTo>
                    <a:pt x="66" y="675"/>
                  </a:lnTo>
                  <a:lnTo>
                    <a:pt x="61" y="720"/>
                  </a:lnTo>
                  <a:lnTo>
                    <a:pt x="57" y="765"/>
                  </a:lnTo>
                  <a:lnTo>
                    <a:pt x="52" y="811"/>
                  </a:lnTo>
                  <a:lnTo>
                    <a:pt x="48" y="856"/>
                  </a:lnTo>
                  <a:lnTo>
                    <a:pt x="50" y="867"/>
                  </a:lnTo>
                  <a:lnTo>
                    <a:pt x="52" y="879"/>
                  </a:lnTo>
                  <a:lnTo>
                    <a:pt x="53" y="892"/>
                  </a:lnTo>
                  <a:lnTo>
                    <a:pt x="56" y="903"/>
                  </a:lnTo>
                  <a:lnTo>
                    <a:pt x="63" y="904"/>
                  </a:lnTo>
                  <a:lnTo>
                    <a:pt x="71" y="904"/>
                  </a:lnTo>
                  <a:lnTo>
                    <a:pt x="78" y="905"/>
                  </a:lnTo>
                  <a:lnTo>
                    <a:pt x="86" y="907"/>
                  </a:lnTo>
                  <a:lnTo>
                    <a:pt x="92" y="908"/>
                  </a:lnTo>
                  <a:lnTo>
                    <a:pt x="101" y="908"/>
                  </a:lnTo>
                  <a:lnTo>
                    <a:pt x="107" y="909"/>
                  </a:lnTo>
                  <a:lnTo>
                    <a:pt x="116" y="910"/>
                  </a:lnTo>
                  <a:lnTo>
                    <a:pt x="119" y="901"/>
                  </a:lnTo>
                  <a:lnTo>
                    <a:pt x="124" y="892"/>
                  </a:lnTo>
                  <a:lnTo>
                    <a:pt x="127" y="882"/>
                  </a:lnTo>
                  <a:lnTo>
                    <a:pt x="132" y="873"/>
                  </a:lnTo>
                  <a:lnTo>
                    <a:pt x="137" y="834"/>
                  </a:lnTo>
                  <a:lnTo>
                    <a:pt x="143" y="796"/>
                  </a:lnTo>
                  <a:lnTo>
                    <a:pt x="148" y="758"/>
                  </a:lnTo>
                  <a:lnTo>
                    <a:pt x="154" y="719"/>
                  </a:lnTo>
                  <a:lnTo>
                    <a:pt x="158" y="702"/>
                  </a:lnTo>
                  <a:lnTo>
                    <a:pt x="162" y="684"/>
                  </a:lnTo>
                  <a:lnTo>
                    <a:pt x="165" y="667"/>
                  </a:lnTo>
                  <a:lnTo>
                    <a:pt x="170" y="650"/>
                  </a:lnTo>
                  <a:lnTo>
                    <a:pt x="175" y="632"/>
                  </a:lnTo>
                  <a:lnTo>
                    <a:pt x="181" y="615"/>
                  </a:lnTo>
                  <a:lnTo>
                    <a:pt x="187" y="598"/>
                  </a:lnTo>
                  <a:lnTo>
                    <a:pt x="193" y="581"/>
                  </a:lnTo>
                  <a:lnTo>
                    <a:pt x="201" y="551"/>
                  </a:lnTo>
                  <a:lnTo>
                    <a:pt x="209" y="516"/>
                  </a:lnTo>
                  <a:lnTo>
                    <a:pt x="218" y="476"/>
                  </a:lnTo>
                  <a:lnTo>
                    <a:pt x="227" y="431"/>
                  </a:lnTo>
                  <a:lnTo>
                    <a:pt x="238" y="380"/>
                  </a:lnTo>
                  <a:lnTo>
                    <a:pt x="250" y="324"/>
                  </a:lnTo>
                  <a:lnTo>
                    <a:pt x="263" y="259"/>
                  </a:lnTo>
                  <a:lnTo>
                    <a:pt x="277" y="189"/>
                  </a:lnTo>
                  <a:lnTo>
                    <a:pt x="294" y="175"/>
                  </a:lnTo>
                  <a:lnTo>
                    <a:pt x="307" y="160"/>
                  </a:lnTo>
                  <a:lnTo>
                    <a:pt x="315" y="144"/>
                  </a:lnTo>
                  <a:lnTo>
                    <a:pt x="318" y="129"/>
                  </a:lnTo>
                  <a:lnTo>
                    <a:pt x="319" y="113"/>
                  </a:lnTo>
                  <a:lnTo>
                    <a:pt x="316" y="98"/>
                  </a:lnTo>
                  <a:lnTo>
                    <a:pt x="310" y="82"/>
                  </a:lnTo>
                  <a:lnTo>
                    <a:pt x="302" y="68"/>
                  </a:lnTo>
                  <a:lnTo>
                    <a:pt x="291" y="54"/>
                  </a:lnTo>
                  <a:lnTo>
                    <a:pt x="278" y="41"/>
                  </a:lnTo>
                  <a:lnTo>
                    <a:pt x="263" y="30"/>
                  </a:lnTo>
                  <a:lnTo>
                    <a:pt x="247" y="19"/>
                  </a:lnTo>
                  <a:lnTo>
                    <a:pt x="230" y="11"/>
                  </a:lnTo>
                  <a:lnTo>
                    <a:pt x="212" y="6"/>
                  </a:lnTo>
                  <a:lnTo>
                    <a:pt x="194" y="1"/>
                  </a:lnTo>
                  <a:lnTo>
                    <a:pt x="175" y="0"/>
                  </a:lnTo>
                  <a:close/>
                </a:path>
              </a:pathLst>
            </a:custGeom>
            <a:solidFill>
              <a:srgbClr val="FFF9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25" name="Freeform 19"/>
            <p:cNvSpPr>
              <a:spLocks noChangeAspect="1"/>
            </p:cNvSpPr>
            <p:nvPr/>
          </p:nvSpPr>
          <p:spPr bwMode="auto">
            <a:xfrm>
              <a:off x="827" y="2281"/>
              <a:ext cx="143" cy="448"/>
            </a:xfrm>
            <a:custGeom>
              <a:avLst/>
              <a:gdLst>
                <a:gd name="T0" fmla="*/ 21 w 286"/>
                <a:gd name="T1" fmla="*/ 0 h 896"/>
                <a:gd name="T2" fmla="*/ 16 w 286"/>
                <a:gd name="T3" fmla="*/ 1 h 896"/>
                <a:gd name="T4" fmla="*/ 12 w 286"/>
                <a:gd name="T5" fmla="*/ 2 h 896"/>
                <a:gd name="T6" fmla="*/ 9 w 286"/>
                <a:gd name="T7" fmla="*/ 3 h 896"/>
                <a:gd name="T8" fmla="*/ 6 w 286"/>
                <a:gd name="T9" fmla="*/ 5 h 896"/>
                <a:gd name="T10" fmla="*/ 4 w 286"/>
                <a:gd name="T11" fmla="*/ 7 h 896"/>
                <a:gd name="T12" fmla="*/ 2 w 286"/>
                <a:gd name="T13" fmla="*/ 8 h 896"/>
                <a:gd name="T14" fmla="*/ 1 w 286"/>
                <a:gd name="T15" fmla="*/ 10 h 896"/>
                <a:gd name="T16" fmla="*/ 0 w 286"/>
                <a:gd name="T17" fmla="*/ 12 h 896"/>
                <a:gd name="T18" fmla="*/ 0 w 286"/>
                <a:gd name="T19" fmla="*/ 14 h 896"/>
                <a:gd name="T20" fmla="*/ 1 w 286"/>
                <a:gd name="T21" fmla="*/ 16 h 896"/>
                <a:gd name="T22" fmla="*/ 2 w 286"/>
                <a:gd name="T23" fmla="*/ 18 h 896"/>
                <a:gd name="T24" fmla="*/ 3 w 286"/>
                <a:gd name="T25" fmla="*/ 19 h 896"/>
                <a:gd name="T26" fmla="*/ 5 w 286"/>
                <a:gd name="T27" fmla="*/ 21 h 896"/>
                <a:gd name="T28" fmla="*/ 7 w 286"/>
                <a:gd name="T29" fmla="*/ 22 h 896"/>
                <a:gd name="T30" fmla="*/ 10 w 286"/>
                <a:gd name="T31" fmla="*/ 23 h 896"/>
                <a:gd name="T32" fmla="*/ 12 w 286"/>
                <a:gd name="T33" fmla="*/ 23 h 896"/>
                <a:gd name="T34" fmla="*/ 8 w 286"/>
                <a:gd name="T35" fmla="*/ 76 h 896"/>
                <a:gd name="T36" fmla="*/ 7 w 286"/>
                <a:gd name="T37" fmla="*/ 84 h 896"/>
                <a:gd name="T38" fmla="*/ 5 w 286"/>
                <a:gd name="T39" fmla="*/ 106 h 896"/>
                <a:gd name="T40" fmla="*/ 6 w 286"/>
                <a:gd name="T41" fmla="*/ 112 h 896"/>
                <a:gd name="T42" fmla="*/ 11 w 286"/>
                <a:gd name="T43" fmla="*/ 112 h 896"/>
                <a:gd name="T44" fmla="*/ 13 w 286"/>
                <a:gd name="T45" fmla="*/ 108 h 896"/>
                <a:gd name="T46" fmla="*/ 16 w 286"/>
                <a:gd name="T47" fmla="*/ 89 h 896"/>
                <a:gd name="T48" fmla="*/ 17 w 286"/>
                <a:gd name="T49" fmla="*/ 80 h 896"/>
                <a:gd name="T50" fmla="*/ 20 w 286"/>
                <a:gd name="T51" fmla="*/ 71 h 896"/>
                <a:gd name="T52" fmla="*/ 21 w 286"/>
                <a:gd name="T53" fmla="*/ 68 h 896"/>
                <a:gd name="T54" fmla="*/ 21 w 286"/>
                <a:gd name="T55" fmla="*/ 63 h 896"/>
                <a:gd name="T56" fmla="*/ 22 w 286"/>
                <a:gd name="T57" fmla="*/ 58 h 896"/>
                <a:gd name="T58" fmla="*/ 23 w 286"/>
                <a:gd name="T59" fmla="*/ 53 h 896"/>
                <a:gd name="T60" fmla="*/ 24 w 286"/>
                <a:gd name="T61" fmla="*/ 47 h 896"/>
                <a:gd name="T62" fmla="*/ 26 w 286"/>
                <a:gd name="T63" fmla="*/ 40 h 896"/>
                <a:gd name="T64" fmla="*/ 27 w 286"/>
                <a:gd name="T65" fmla="*/ 32 h 896"/>
                <a:gd name="T66" fmla="*/ 29 w 286"/>
                <a:gd name="T67" fmla="*/ 23 h 896"/>
                <a:gd name="T68" fmla="*/ 34 w 286"/>
                <a:gd name="T69" fmla="*/ 20 h 896"/>
                <a:gd name="T70" fmla="*/ 36 w 286"/>
                <a:gd name="T71" fmla="*/ 16 h 896"/>
                <a:gd name="T72" fmla="*/ 36 w 286"/>
                <a:gd name="T73" fmla="*/ 13 h 896"/>
                <a:gd name="T74" fmla="*/ 35 w 286"/>
                <a:gd name="T75" fmla="*/ 9 h 896"/>
                <a:gd name="T76" fmla="*/ 33 w 286"/>
                <a:gd name="T77" fmla="*/ 6 h 896"/>
                <a:gd name="T78" fmla="*/ 29 w 286"/>
                <a:gd name="T79" fmla="*/ 3 h 896"/>
                <a:gd name="T80" fmla="*/ 25 w 286"/>
                <a:gd name="T81" fmla="*/ 1 h 896"/>
                <a:gd name="T82" fmla="*/ 21 w 286"/>
                <a:gd name="T83" fmla="*/ 0 h 8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6" h="896">
                  <a:moveTo>
                    <a:pt x="166" y="0"/>
                  </a:moveTo>
                  <a:lnTo>
                    <a:pt x="127" y="5"/>
                  </a:lnTo>
                  <a:lnTo>
                    <a:pt x="95" y="13"/>
                  </a:lnTo>
                  <a:lnTo>
                    <a:pt x="67" y="24"/>
                  </a:lnTo>
                  <a:lnTo>
                    <a:pt x="44" y="35"/>
                  </a:lnTo>
                  <a:lnTo>
                    <a:pt x="27" y="49"/>
                  </a:lnTo>
                  <a:lnTo>
                    <a:pt x="13" y="64"/>
                  </a:lnTo>
                  <a:lnTo>
                    <a:pt x="5" y="79"/>
                  </a:lnTo>
                  <a:lnTo>
                    <a:pt x="0" y="94"/>
                  </a:lnTo>
                  <a:lnTo>
                    <a:pt x="0" y="110"/>
                  </a:lnTo>
                  <a:lnTo>
                    <a:pt x="4" y="124"/>
                  </a:lnTo>
                  <a:lnTo>
                    <a:pt x="10" y="138"/>
                  </a:lnTo>
                  <a:lnTo>
                    <a:pt x="22" y="150"/>
                  </a:lnTo>
                  <a:lnTo>
                    <a:pt x="36" y="162"/>
                  </a:lnTo>
                  <a:lnTo>
                    <a:pt x="52" y="170"/>
                  </a:lnTo>
                  <a:lnTo>
                    <a:pt x="73" y="177"/>
                  </a:lnTo>
                  <a:lnTo>
                    <a:pt x="95" y="180"/>
                  </a:lnTo>
                  <a:lnTo>
                    <a:pt x="59" y="601"/>
                  </a:lnTo>
                  <a:lnTo>
                    <a:pt x="55" y="665"/>
                  </a:lnTo>
                  <a:lnTo>
                    <a:pt x="37" y="844"/>
                  </a:lnTo>
                  <a:lnTo>
                    <a:pt x="42" y="890"/>
                  </a:lnTo>
                  <a:lnTo>
                    <a:pt x="86" y="896"/>
                  </a:lnTo>
                  <a:lnTo>
                    <a:pt x="100" y="859"/>
                  </a:lnTo>
                  <a:lnTo>
                    <a:pt x="122" y="706"/>
                  </a:lnTo>
                  <a:lnTo>
                    <a:pt x="136" y="637"/>
                  </a:lnTo>
                  <a:lnTo>
                    <a:pt x="156" y="568"/>
                  </a:lnTo>
                  <a:lnTo>
                    <a:pt x="161" y="538"/>
                  </a:lnTo>
                  <a:lnTo>
                    <a:pt x="167" y="503"/>
                  </a:lnTo>
                  <a:lnTo>
                    <a:pt x="174" y="464"/>
                  </a:lnTo>
                  <a:lnTo>
                    <a:pt x="182" y="419"/>
                  </a:lnTo>
                  <a:lnTo>
                    <a:pt x="191" y="369"/>
                  </a:lnTo>
                  <a:lnTo>
                    <a:pt x="203" y="313"/>
                  </a:lnTo>
                  <a:lnTo>
                    <a:pt x="215" y="250"/>
                  </a:lnTo>
                  <a:lnTo>
                    <a:pt x="230" y="179"/>
                  </a:lnTo>
                  <a:lnTo>
                    <a:pt x="265" y="155"/>
                  </a:lnTo>
                  <a:lnTo>
                    <a:pt x="282" y="127"/>
                  </a:lnTo>
                  <a:lnTo>
                    <a:pt x="286" y="99"/>
                  </a:lnTo>
                  <a:lnTo>
                    <a:pt x="277" y="70"/>
                  </a:lnTo>
                  <a:lnTo>
                    <a:pt x="257" y="43"/>
                  </a:lnTo>
                  <a:lnTo>
                    <a:pt x="230" y="21"/>
                  </a:lnTo>
                  <a:lnTo>
                    <a:pt x="199" y="6"/>
                  </a:lnTo>
                  <a:lnTo>
                    <a:pt x="1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26" name="Freeform 20"/>
            <p:cNvSpPr>
              <a:spLocks noChangeAspect="1"/>
            </p:cNvSpPr>
            <p:nvPr/>
          </p:nvSpPr>
          <p:spPr bwMode="auto">
            <a:xfrm>
              <a:off x="683" y="2195"/>
              <a:ext cx="173" cy="240"/>
            </a:xfrm>
            <a:custGeom>
              <a:avLst/>
              <a:gdLst>
                <a:gd name="T0" fmla="*/ 34 w 346"/>
                <a:gd name="T1" fmla="*/ 0 h 480"/>
                <a:gd name="T2" fmla="*/ 30 w 346"/>
                <a:gd name="T3" fmla="*/ 2 h 480"/>
                <a:gd name="T4" fmla="*/ 26 w 346"/>
                <a:gd name="T5" fmla="*/ 4 h 480"/>
                <a:gd name="T6" fmla="*/ 22 w 346"/>
                <a:gd name="T7" fmla="*/ 6 h 480"/>
                <a:gd name="T8" fmla="*/ 19 w 346"/>
                <a:gd name="T9" fmla="*/ 8 h 480"/>
                <a:gd name="T10" fmla="*/ 15 w 346"/>
                <a:gd name="T11" fmla="*/ 11 h 480"/>
                <a:gd name="T12" fmla="*/ 12 w 346"/>
                <a:gd name="T13" fmla="*/ 15 h 480"/>
                <a:gd name="T14" fmla="*/ 9 w 346"/>
                <a:gd name="T15" fmla="*/ 18 h 480"/>
                <a:gd name="T16" fmla="*/ 6 w 346"/>
                <a:gd name="T17" fmla="*/ 22 h 480"/>
                <a:gd name="T18" fmla="*/ 4 w 346"/>
                <a:gd name="T19" fmla="*/ 26 h 480"/>
                <a:gd name="T20" fmla="*/ 3 w 346"/>
                <a:gd name="T21" fmla="*/ 30 h 480"/>
                <a:gd name="T22" fmla="*/ 1 w 346"/>
                <a:gd name="T23" fmla="*/ 35 h 480"/>
                <a:gd name="T24" fmla="*/ 1 w 346"/>
                <a:gd name="T25" fmla="*/ 40 h 480"/>
                <a:gd name="T26" fmla="*/ 0 w 346"/>
                <a:gd name="T27" fmla="*/ 45 h 480"/>
                <a:gd name="T28" fmla="*/ 1 w 346"/>
                <a:gd name="T29" fmla="*/ 50 h 480"/>
                <a:gd name="T30" fmla="*/ 2 w 346"/>
                <a:gd name="T31" fmla="*/ 55 h 480"/>
                <a:gd name="T32" fmla="*/ 4 w 346"/>
                <a:gd name="T33" fmla="*/ 60 h 480"/>
                <a:gd name="T34" fmla="*/ 5 w 346"/>
                <a:gd name="T35" fmla="*/ 56 h 480"/>
                <a:gd name="T36" fmla="*/ 6 w 346"/>
                <a:gd name="T37" fmla="*/ 51 h 480"/>
                <a:gd name="T38" fmla="*/ 7 w 346"/>
                <a:gd name="T39" fmla="*/ 47 h 480"/>
                <a:gd name="T40" fmla="*/ 8 w 346"/>
                <a:gd name="T41" fmla="*/ 43 h 480"/>
                <a:gd name="T42" fmla="*/ 10 w 346"/>
                <a:gd name="T43" fmla="*/ 38 h 480"/>
                <a:gd name="T44" fmla="*/ 12 w 346"/>
                <a:gd name="T45" fmla="*/ 34 h 480"/>
                <a:gd name="T46" fmla="*/ 14 w 346"/>
                <a:gd name="T47" fmla="*/ 30 h 480"/>
                <a:gd name="T48" fmla="*/ 16 w 346"/>
                <a:gd name="T49" fmla="*/ 26 h 480"/>
                <a:gd name="T50" fmla="*/ 19 w 346"/>
                <a:gd name="T51" fmla="*/ 22 h 480"/>
                <a:gd name="T52" fmla="*/ 21 w 346"/>
                <a:gd name="T53" fmla="*/ 18 h 480"/>
                <a:gd name="T54" fmla="*/ 24 w 346"/>
                <a:gd name="T55" fmla="*/ 15 h 480"/>
                <a:gd name="T56" fmla="*/ 28 w 346"/>
                <a:gd name="T57" fmla="*/ 12 h 480"/>
                <a:gd name="T58" fmla="*/ 31 w 346"/>
                <a:gd name="T59" fmla="*/ 9 h 480"/>
                <a:gd name="T60" fmla="*/ 35 w 346"/>
                <a:gd name="T61" fmla="*/ 6 h 480"/>
                <a:gd name="T62" fmla="*/ 39 w 346"/>
                <a:gd name="T63" fmla="*/ 4 h 480"/>
                <a:gd name="T64" fmla="*/ 44 w 346"/>
                <a:gd name="T65" fmla="*/ 1 h 480"/>
                <a:gd name="T66" fmla="*/ 34 w 346"/>
                <a:gd name="T67" fmla="*/ 0 h 4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6" h="480">
                  <a:moveTo>
                    <a:pt x="266" y="0"/>
                  </a:moveTo>
                  <a:lnTo>
                    <a:pt x="235" y="11"/>
                  </a:lnTo>
                  <a:lnTo>
                    <a:pt x="205" y="25"/>
                  </a:lnTo>
                  <a:lnTo>
                    <a:pt x="175" y="44"/>
                  </a:lnTo>
                  <a:lnTo>
                    <a:pt x="146" y="63"/>
                  </a:lnTo>
                  <a:lnTo>
                    <a:pt x="119" y="87"/>
                  </a:lnTo>
                  <a:lnTo>
                    <a:pt x="93" y="113"/>
                  </a:lnTo>
                  <a:lnTo>
                    <a:pt x="69" y="142"/>
                  </a:lnTo>
                  <a:lnTo>
                    <a:pt x="48" y="173"/>
                  </a:lnTo>
                  <a:lnTo>
                    <a:pt x="31" y="205"/>
                  </a:lnTo>
                  <a:lnTo>
                    <a:pt x="17" y="240"/>
                  </a:lnTo>
                  <a:lnTo>
                    <a:pt x="7" y="276"/>
                  </a:lnTo>
                  <a:lnTo>
                    <a:pt x="1" y="314"/>
                  </a:lnTo>
                  <a:lnTo>
                    <a:pt x="0" y="355"/>
                  </a:lnTo>
                  <a:lnTo>
                    <a:pt x="5" y="395"/>
                  </a:lnTo>
                  <a:lnTo>
                    <a:pt x="14" y="438"/>
                  </a:lnTo>
                  <a:lnTo>
                    <a:pt x="30" y="480"/>
                  </a:lnTo>
                  <a:lnTo>
                    <a:pt x="36" y="445"/>
                  </a:lnTo>
                  <a:lnTo>
                    <a:pt x="43" y="408"/>
                  </a:lnTo>
                  <a:lnTo>
                    <a:pt x="52" y="372"/>
                  </a:lnTo>
                  <a:lnTo>
                    <a:pt x="63" y="337"/>
                  </a:lnTo>
                  <a:lnTo>
                    <a:pt x="76" y="303"/>
                  </a:lnTo>
                  <a:lnTo>
                    <a:pt x="91" y="268"/>
                  </a:lnTo>
                  <a:lnTo>
                    <a:pt x="107" y="236"/>
                  </a:lnTo>
                  <a:lnTo>
                    <a:pt x="126" y="204"/>
                  </a:lnTo>
                  <a:lnTo>
                    <a:pt x="146" y="174"/>
                  </a:lnTo>
                  <a:lnTo>
                    <a:pt x="168" y="144"/>
                  </a:lnTo>
                  <a:lnTo>
                    <a:pt x="192" y="116"/>
                  </a:lnTo>
                  <a:lnTo>
                    <a:pt x="219" y="91"/>
                  </a:lnTo>
                  <a:lnTo>
                    <a:pt x="248" y="67"/>
                  </a:lnTo>
                  <a:lnTo>
                    <a:pt x="278" y="45"/>
                  </a:lnTo>
                  <a:lnTo>
                    <a:pt x="311" y="25"/>
                  </a:lnTo>
                  <a:lnTo>
                    <a:pt x="346" y="8"/>
                  </a:lnTo>
                  <a:lnTo>
                    <a:pt x="26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27" name="Freeform 21"/>
            <p:cNvSpPr>
              <a:spLocks noChangeAspect="1"/>
            </p:cNvSpPr>
            <p:nvPr/>
          </p:nvSpPr>
          <p:spPr bwMode="auto">
            <a:xfrm>
              <a:off x="685" y="2197"/>
              <a:ext cx="169" cy="235"/>
            </a:xfrm>
            <a:custGeom>
              <a:avLst/>
              <a:gdLst>
                <a:gd name="T0" fmla="*/ 33 w 337"/>
                <a:gd name="T1" fmla="*/ 0 h 469"/>
                <a:gd name="T2" fmla="*/ 29 w 337"/>
                <a:gd name="T3" fmla="*/ 2 h 469"/>
                <a:gd name="T4" fmla="*/ 25 w 337"/>
                <a:gd name="T5" fmla="*/ 4 h 469"/>
                <a:gd name="T6" fmla="*/ 22 w 337"/>
                <a:gd name="T7" fmla="*/ 6 h 469"/>
                <a:gd name="T8" fmla="*/ 18 w 337"/>
                <a:gd name="T9" fmla="*/ 8 h 469"/>
                <a:gd name="T10" fmla="*/ 15 w 337"/>
                <a:gd name="T11" fmla="*/ 11 h 469"/>
                <a:gd name="T12" fmla="*/ 12 w 337"/>
                <a:gd name="T13" fmla="*/ 14 h 469"/>
                <a:gd name="T14" fmla="*/ 9 w 337"/>
                <a:gd name="T15" fmla="*/ 18 h 469"/>
                <a:gd name="T16" fmla="*/ 6 w 337"/>
                <a:gd name="T17" fmla="*/ 22 h 469"/>
                <a:gd name="T18" fmla="*/ 4 w 337"/>
                <a:gd name="T19" fmla="*/ 25 h 469"/>
                <a:gd name="T20" fmla="*/ 3 w 337"/>
                <a:gd name="T21" fmla="*/ 30 h 469"/>
                <a:gd name="T22" fmla="*/ 1 w 337"/>
                <a:gd name="T23" fmla="*/ 34 h 469"/>
                <a:gd name="T24" fmla="*/ 1 w 337"/>
                <a:gd name="T25" fmla="*/ 39 h 469"/>
                <a:gd name="T26" fmla="*/ 0 w 337"/>
                <a:gd name="T27" fmla="*/ 44 h 469"/>
                <a:gd name="T28" fmla="*/ 1 w 337"/>
                <a:gd name="T29" fmla="*/ 49 h 469"/>
                <a:gd name="T30" fmla="*/ 2 w 337"/>
                <a:gd name="T31" fmla="*/ 54 h 469"/>
                <a:gd name="T32" fmla="*/ 4 w 337"/>
                <a:gd name="T33" fmla="*/ 59 h 469"/>
                <a:gd name="T34" fmla="*/ 5 w 337"/>
                <a:gd name="T35" fmla="*/ 55 h 469"/>
                <a:gd name="T36" fmla="*/ 5 w 337"/>
                <a:gd name="T37" fmla="*/ 50 h 469"/>
                <a:gd name="T38" fmla="*/ 7 w 337"/>
                <a:gd name="T39" fmla="*/ 46 h 469"/>
                <a:gd name="T40" fmla="*/ 8 w 337"/>
                <a:gd name="T41" fmla="*/ 41 h 469"/>
                <a:gd name="T42" fmla="*/ 9 w 337"/>
                <a:gd name="T43" fmla="*/ 37 h 469"/>
                <a:gd name="T44" fmla="*/ 11 w 337"/>
                <a:gd name="T45" fmla="*/ 33 h 469"/>
                <a:gd name="T46" fmla="*/ 13 w 337"/>
                <a:gd name="T47" fmla="*/ 29 h 469"/>
                <a:gd name="T48" fmla="*/ 15 w 337"/>
                <a:gd name="T49" fmla="*/ 25 h 469"/>
                <a:gd name="T50" fmla="*/ 18 w 337"/>
                <a:gd name="T51" fmla="*/ 21 h 469"/>
                <a:gd name="T52" fmla="*/ 21 w 337"/>
                <a:gd name="T53" fmla="*/ 18 h 469"/>
                <a:gd name="T54" fmla="*/ 24 w 337"/>
                <a:gd name="T55" fmla="*/ 14 h 469"/>
                <a:gd name="T56" fmla="*/ 27 w 337"/>
                <a:gd name="T57" fmla="*/ 11 h 469"/>
                <a:gd name="T58" fmla="*/ 30 w 337"/>
                <a:gd name="T59" fmla="*/ 8 h 469"/>
                <a:gd name="T60" fmla="*/ 34 w 337"/>
                <a:gd name="T61" fmla="*/ 6 h 469"/>
                <a:gd name="T62" fmla="*/ 38 w 337"/>
                <a:gd name="T63" fmla="*/ 3 h 469"/>
                <a:gd name="T64" fmla="*/ 43 w 337"/>
                <a:gd name="T65" fmla="*/ 1 h 469"/>
                <a:gd name="T66" fmla="*/ 41 w 337"/>
                <a:gd name="T67" fmla="*/ 1 h 469"/>
                <a:gd name="T68" fmla="*/ 40 w 337"/>
                <a:gd name="T69" fmla="*/ 1 h 469"/>
                <a:gd name="T70" fmla="*/ 39 w 337"/>
                <a:gd name="T71" fmla="*/ 1 h 469"/>
                <a:gd name="T72" fmla="*/ 38 w 337"/>
                <a:gd name="T73" fmla="*/ 1 h 469"/>
                <a:gd name="T74" fmla="*/ 37 w 337"/>
                <a:gd name="T75" fmla="*/ 1 h 469"/>
                <a:gd name="T76" fmla="*/ 35 w 337"/>
                <a:gd name="T77" fmla="*/ 1 h 469"/>
                <a:gd name="T78" fmla="*/ 34 w 337"/>
                <a:gd name="T79" fmla="*/ 0 h 469"/>
                <a:gd name="T80" fmla="*/ 33 w 337"/>
                <a:gd name="T81" fmla="*/ 0 h 4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 h="469">
                  <a:moveTo>
                    <a:pt x="259" y="0"/>
                  </a:moveTo>
                  <a:lnTo>
                    <a:pt x="229" y="12"/>
                  </a:lnTo>
                  <a:lnTo>
                    <a:pt x="200" y="26"/>
                  </a:lnTo>
                  <a:lnTo>
                    <a:pt x="170" y="44"/>
                  </a:lnTo>
                  <a:lnTo>
                    <a:pt x="142" y="64"/>
                  </a:lnTo>
                  <a:lnTo>
                    <a:pt x="116" y="86"/>
                  </a:lnTo>
                  <a:lnTo>
                    <a:pt x="91" y="111"/>
                  </a:lnTo>
                  <a:lnTo>
                    <a:pt x="67" y="139"/>
                  </a:lnTo>
                  <a:lnTo>
                    <a:pt x="48" y="169"/>
                  </a:lnTo>
                  <a:lnTo>
                    <a:pt x="31" y="200"/>
                  </a:lnTo>
                  <a:lnTo>
                    <a:pt x="17" y="233"/>
                  </a:lnTo>
                  <a:lnTo>
                    <a:pt x="6" y="269"/>
                  </a:lnTo>
                  <a:lnTo>
                    <a:pt x="1" y="306"/>
                  </a:lnTo>
                  <a:lnTo>
                    <a:pt x="0" y="345"/>
                  </a:lnTo>
                  <a:lnTo>
                    <a:pt x="3" y="385"/>
                  </a:lnTo>
                  <a:lnTo>
                    <a:pt x="12" y="427"/>
                  </a:lnTo>
                  <a:lnTo>
                    <a:pt x="27" y="469"/>
                  </a:lnTo>
                  <a:lnTo>
                    <a:pt x="33" y="434"/>
                  </a:lnTo>
                  <a:lnTo>
                    <a:pt x="40" y="397"/>
                  </a:lnTo>
                  <a:lnTo>
                    <a:pt x="49" y="362"/>
                  </a:lnTo>
                  <a:lnTo>
                    <a:pt x="59" y="328"/>
                  </a:lnTo>
                  <a:lnTo>
                    <a:pt x="72" y="293"/>
                  </a:lnTo>
                  <a:lnTo>
                    <a:pt x="86" y="260"/>
                  </a:lnTo>
                  <a:lnTo>
                    <a:pt x="102" y="227"/>
                  </a:lnTo>
                  <a:lnTo>
                    <a:pt x="120" y="196"/>
                  </a:lnTo>
                  <a:lnTo>
                    <a:pt x="140" y="166"/>
                  </a:lnTo>
                  <a:lnTo>
                    <a:pt x="162" y="139"/>
                  </a:lnTo>
                  <a:lnTo>
                    <a:pt x="185" y="111"/>
                  </a:lnTo>
                  <a:lnTo>
                    <a:pt x="211" y="87"/>
                  </a:lnTo>
                  <a:lnTo>
                    <a:pt x="239" y="63"/>
                  </a:lnTo>
                  <a:lnTo>
                    <a:pt x="270" y="42"/>
                  </a:lnTo>
                  <a:lnTo>
                    <a:pt x="302" y="22"/>
                  </a:lnTo>
                  <a:lnTo>
                    <a:pt x="337" y="5"/>
                  </a:lnTo>
                  <a:lnTo>
                    <a:pt x="327" y="5"/>
                  </a:lnTo>
                  <a:lnTo>
                    <a:pt x="317" y="4"/>
                  </a:lnTo>
                  <a:lnTo>
                    <a:pt x="307" y="4"/>
                  </a:lnTo>
                  <a:lnTo>
                    <a:pt x="298" y="3"/>
                  </a:lnTo>
                  <a:lnTo>
                    <a:pt x="289" y="2"/>
                  </a:lnTo>
                  <a:lnTo>
                    <a:pt x="278" y="2"/>
                  </a:lnTo>
                  <a:lnTo>
                    <a:pt x="269" y="0"/>
                  </a:lnTo>
                  <a:lnTo>
                    <a:pt x="25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28" name="Freeform 22"/>
            <p:cNvSpPr>
              <a:spLocks noChangeAspect="1"/>
            </p:cNvSpPr>
            <p:nvPr/>
          </p:nvSpPr>
          <p:spPr bwMode="auto">
            <a:xfrm>
              <a:off x="686" y="2199"/>
              <a:ext cx="166" cy="229"/>
            </a:xfrm>
            <a:custGeom>
              <a:avLst/>
              <a:gdLst>
                <a:gd name="T0" fmla="*/ 32 w 332"/>
                <a:gd name="T1" fmla="*/ 0 h 458"/>
                <a:gd name="T2" fmla="*/ 28 w 332"/>
                <a:gd name="T3" fmla="*/ 2 h 458"/>
                <a:gd name="T4" fmla="*/ 25 w 332"/>
                <a:gd name="T5" fmla="*/ 4 h 458"/>
                <a:gd name="T6" fmla="*/ 21 w 332"/>
                <a:gd name="T7" fmla="*/ 6 h 458"/>
                <a:gd name="T8" fmla="*/ 18 w 332"/>
                <a:gd name="T9" fmla="*/ 8 h 458"/>
                <a:gd name="T10" fmla="*/ 15 w 332"/>
                <a:gd name="T11" fmla="*/ 11 h 458"/>
                <a:gd name="T12" fmla="*/ 12 w 332"/>
                <a:gd name="T13" fmla="*/ 14 h 458"/>
                <a:gd name="T14" fmla="*/ 9 w 332"/>
                <a:gd name="T15" fmla="*/ 17 h 458"/>
                <a:gd name="T16" fmla="*/ 6 w 332"/>
                <a:gd name="T17" fmla="*/ 21 h 458"/>
                <a:gd name="T18" fmla="*/ 4 w 332"/>
                <a:gd name="T19" fmla="*/ 25 h 458"/>
                <a:gd name="T20" fmla="*/ 3 w 332"/>
                <a:gd name="T21" fmla="*/ 29 h 458"/>
                <a:gd name="T22" fmla="*/ 1 w 332"/>
                <a:gd name="T23" fmla="*/ 33 h 458"/>
                <a:gd name="T24" fmla="*/ 1 w 332"/>
                <a:gd name="T25" fmla="*/ 38 h 458"/>
                <a:gd name="T26" fmla="*/ 0 w 332"/>
                <a:gd name="T27" fmla="*/ 42 h 458"/>
                <a:gd name="T28" fmla="*/ 1 w 332"/>
                <a:gd name="T29" fmla="*/ 47 h 458"/>
                <a:gd name="T30" fmla="*/ 2 w 332"/>
                <a:gd name="T31" fmla="*/ 52 h 458"/>
                <a:gd name="T32" fmla="*/ 4 w 332"/>
                <a:gd name="T33" fmla="*/ 58 h 458"/>
                <a:gd name="T34" fmla="*/ 4 w 332"/>
                <a:gd name="T35" fmla="*/ 53 h 458"/>
                <a:gd name="T36" fmla="*/ 5 w 332"/>
                <a:gd name="T37" fmla="*/ 49 h 458"/>
                <a:gd name="T38" fmla="*/ 6 w 332"/>
                <a:gd name="T39" fmla="*/ 44 h 458"/>
                <a:gd name="T40" fmla="*/ 8 w 332"/>
                <a:gd name="T41" fmla="*/ 40 h 458"/>
                <a:gd name="T42" fmla="*/ 9 w 332"/>
                <a:gd name="T43" fmla="*/ 36 h 458"/>
                <a:gd name="T44" fmla="*/ 11 w 332"/>
                <a:gd name="T45" fmla="*/ 32 h 458"/>
                <a:gd name="T46" fmla="*/ 13 w 332"/>
                <a:gd name="T47" fmla="*/ 28 h 458"/>
                <a:gd name="T48" fmla="*/ 15 w 332"/>
                <a:gd name="T49" fmla="*/ 24 h 458"/>
                <a:gd name="T50" fmla="*/ 17 w 332"/>
                <a:gd name="T51" fmla="*/ 20 h 458"/>
                <a:gd name="T52" fmla="*/ 20 w 332"/>
                <a:gd name="T53" fmla="*/ 17 h 458"/>
                <a:gd name="T54" fmla="*/ 23 w 332"/>
                <a:gd name="T55" fmla="*/ 14 h 458"/>
                <a:gd name="T56" fmla="*/ 26 w 332"/>
                <a:gd name="T57" fmla="*/ 11 h 458"/>
                <a:gd name="T58" fmla="*/ 30 w 332"/>
                <a:gd name="T59" fmla="*/ 8 h 458"/>
                <a:gd name="T60" fmla="*/ 34 w 332"/>
                <a:gd name="T61" fmla="*/ 5 h 458"/>
                <a:gd name="T62" fmla="*/ 38 w 332"/>
                <a:gd name="T63" fmla="*/ 3 h 458"/>
                <a:gd name="T64" fmla="*/ 42 w 332"/>
                <a:gd name="T65" fmla="*/ 1 h 458"/>
                <a:gd name="T66" fmla="*/ 41 w 332"/>
                <a:gd name="T67" fmla="*/ 1 h 458"/>
                <a:gd name="T68" fmla="*/ 39 w 332"/>
                <a:gd name="T69" fmla="*/ 1 h 458"/>
                <a:gd name="T70" fmla="*/ 38 w 332"/>
                <a:gd name="T71" fmla="*/ 1 h 458"/>
                <a:gd name="T72" fmla="*/ 37 w 332"/>
                <a:gd name="T73" fmla="*/ 1 h 458"/>
                <a:gd name="T74" fmla="*/ 36 w 332"/>
                <a:gd name="T75" fmla="*/ 1 h 458"/>
                <a:gd name="T76" fmla="*/ 35 w 332"/>
                <a:gd name="T77" fmla="*/ 1 h 458"/>
                <a:gd name="T78" fmla="*/ 33 w 332"/>
                <a:gd name="T79" fmla="*/ 0 h 458"/>
                <a:gd name="T80" fmla="*/ 32 w 332"/>
                <a:gd name="T81" fmla="*/ 0 h 4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2" h="458">
                  <a:moveTo>
                    <a:pt x="253" y="0"/>
                  </a:moveTo>
                  <a:lnTo>
                    <a:pt x="224" y="11"/>
                  </a:lnTo>
                  <a:lnTo>
                    <a:pt x="196" y="26"/>
                  </a:lnTo>
                  <a:lnTo>
                    <a:pt x="168" y="44"/>
                  </a:lnTo>
                  <a:lnTo>
                    <a:pt x="140" y="63"/>
                  </a:lnTo>
                  <a:lnTo>
                    <a:pt x="114" y="85"/>
                  </a:lnTo>
                  <a:lnTo>
                    <a:pt x="90" y="109"/>
                  </a:lnTo>
                  <a:lnTo>
                    <a:pt x="68" y="136"/>
                  </a:lnTo>
                  <a:lnTo>
                    <a:pt x="48" y="165"/>
                  </a:lnTo>
                  <a:lnTo>
                    <a:pt x="31" y="195"/>
                  </a:lnTo>
                  <a:lnTo>
                    <a:pt x="18" y="228"/>
                  </a:lnTo>
                  <a:lnTo>
                    <a:pt x="8" y="263"/>
                  </a:lnTo>
                  <a:lnTo>
                    <a:pt x="2" y="298"/>
                  </a:lnTo>
                  <a:lnTo>
                    <a:pt x="0" y="336"/>
                  </a:lnTo>
                  <a:lnTo>
                    <a:pt x="3" y="376"/>
                  </a:lnTo>
                  <a:lnTo>
                    <a:pt x="12" y="416"/>
                  </a:lnTo>
                  <a:lnTo>
                    <a:pt x="26" y="458"/>
                  </a:lnTo>
                  <a:lnTo>
                    <a:pt x="32" y="422"/>
                  </a:lnTo>
                  <a:lnTo>
                    <a:pt x="39" y="386"/>
                  </a:lnTo>
                  <a:lnTo>
                    <a:pt x="47" y="351"/>
                  </a:lnTo>
                  <a:lnTo>
                    <a:pt x="57" y="317"/>
                  </a:lnTo>
                  <a:lnTo>
                    <a:pt x="69" y="283"/>
                  </a:lnTo>
                  <a:lnTo>
                    <a:pt x="83" y="250"/>
                  </a:lnTo>
                  <a:lnTo>
                    <a:pt x="99" y="219"/>
                  </a:lnTo>
                  <a:lnTo>
                    <a:pt x="116" y="189"/>
                  </a:lnTo>
                  <a:lnTo>
                    <a:pt x="136" y="160"/>
                  </a:lnTo>
                  <a:lnTo>
                    <a:pt x="156" y="132"/>
                  </a:lnTo>
                  <a:lnTo>
                    <a:pt x="181" y="106"/>
                  </a:lnTo>
                  <a:lnTo>
                    <a:pt x="206" y="82"/>
                  </a:lnTo>
                  <a:lnTo>
                    <a:pt x="234" y="59"/>
                  </a:lnTo>
                  <a:lnTo>
                    <a:pt x="265" y="38"/>
                  </a:lnTo>
                  <a:lnTo>
                    <a:pt x="297" y="20"/>
                  </a:lnTo>
                  <a:lnTo>
                    <a:pt x="332" y="3"/>
                  </a:lnTo>
                  <a:lnTo>
                    <a:pt x="321" y="3"/>
                  </a:lnTo>
                  <a:lnTo>
                    <a:pt x="312" y="2"/>
                  </a:lnTo>
                  <a:lnTo>
                    <a:pt x="302" y="2"/>
                  </a:lnTo>
                  <a:lnTo>
                    <a:pt x="292" y="1"/>
                  </a:lnTo>
                  <a:lnTo>
                    <a:pt x="282" y="1"/>
                  </a:lnTo>
                  <a:lnTo>
                    <a:pt x="273" y="1"/>
                  </a:lnTo>
                  <a:lnTo>
                    <a:pt x="262" y="0"/>
                  </a:lnTo>
                  <a:lnTo>
                    <a:pt x="25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29" name="Freeform 23"/>
            <p:cNvSpPr>
              <a:spLocks noChangeAspect="1"/>
            </p:cNvSpPr>
            <p:nvPr/>
          </p:nvSpPr>
          <p:spPr bwMode="auto">
            <a:xfrm>
              <a:off x="688" y="2200"/>
              <a:ext cx="161" cy="225"/>
            </a:xfrm>
            <a:custGeom>
              <a:avLst/>
              <a:gdLst>
                <a:gd name="T0" fmla="*/ 30 w 324"/>
                <a:gd name="T1" fmla="*/ 0 h 451"/>
                <a:gd name="T2" fmla="*/ 27 w 324"/>
                <a:gd name="T3" fmla="*/ 1 h 451"/>
                <a:gd name="T4" fmla="*/ 23 w 324"/>
                <a:gd name="T5" fmla="*/ 3 h 451"/>
                <a:gd name="T6" fmla="*/ 20 w 324"/>
                <a:gd name="T7" fmla="*/ 5 h 451"/>
                <a:gd name="T8" fmla="*/ 17 w 324"/>
                <a:gd name="T9" fmla="*/ 8 h 451"/>
                <a:gd name="T10" fmla="*/ 14 w 324"/>
                <a:gd name="T11" fmla="*/ 10 h 451"/>
                <a:gd name="T12" fmla="*/ 11 w 324"/>
                <a:gd name="T13" fmla="*/ 13 h 451"/>
                <a:gd name="T14" fmla="*/ 8 w 324"/>
                <a:gd name="T15" fmla="*/ 16 h 451"/>
                <a:gd name="T16" fmla="*/ 6 w 324"/>
                <a:gd name="T17" fmla="*/ 20 h 451"/>
                <a:gd name="T18" fmla="*/ 3 w 324"/>
                <a:gd name="T19" fmla="*/ 24 h 451"/>
                <a:gd name="T20" fmla="*/ 2 w 324"/>
                <a:gd name="T21" fmla="*/ 28 h 451"/>
                <a:gd name="T22" fmla="*/ 1 w 324"/>
                <a:gd name="T23" fmla="*/ 32 h 451"/>
                <a:gd name="T24" fmla="*/ 0 w 324"/>
                <a:gd name="T25" fmla="*/ 36 h 451"/>
                <a:gd name="T26" fmla="*/ 0 w 324"/>
                <a:gd name="T27" fmla="*/ 41 h 451"/>
                <a:gd name="T28" fmla="*/ 0 w 324"/>
                <a:gd name="T29" fmla="*/ 46 h 451"/>
                <a:gd name="T30" fmla="*/ 1 w 324"/>
                <a:gd name="T31" fmla="*/ 51 h 451"/>
                <a:gd name="T32" fmla="*/ 3 w 324"/>
                <a:gd name="T33" fmla="*/ 56 h 451"/>
                <a:gd name="T34" fmla="*/ 3 w 324"/>
                <a:gd name="T35" fmla="*/ 51 h 451"/>
                <a:gd name="T36" fmla="*/ 4 w 324"/>
                <a:gd name="T37" fmla="*/ 47 h 451"/>
                <a:gd name="T38" fmla="*/ 5 w 324"/>
                <a:gd name="T39" fmla="*/ 43 h 451"/>
                <a:gd name="T40" fmla="*/ 6 w 324"/>
                <a:gd name="T41" fmla="*/ 38 h 451"/>
                <a:gd name="T42" fmla="*/ 8 w 324"/>
                <a:gd name="T43" fmla="*/ 34 h 451"/>
                <a:gd name="T44" fmla="*/ 9 w 324"/>
                <a:gd name="T45" fmla="*/ 30 h 451"/>
                <a:gd name="T46" fmla="*/ 11 w 324"/>
                <a:gd name="T47" fmla="*/ 26 h 451"/>
                <a:gd name="T48" fmla="*/ 13 w 324"/>
                <a:gd name="T49" fmla="*/ 22 h 451"/>
                <a:gd name="T50" fmla="*/ 16 w 324"/>
                <a:gd name="T51" fmla="*/ 19 h 451"/>
                <a:gd name="T52" fmla="*/ 18 w 324"/>
                <a:gd name="T53" fmla="*/ 15 h 451"/>
                <a:gd name="T54" fmla="*/ 21 w 324"/>
                <a:gd name="T55" fmla="*/ 12 h 451"/>
                <a:gd name="T56" fmla="*/ 24 w 324"/>
                <a:gd name="T57" fmla="*/ 9 h 451"/>
                <a:gd name="T58" fmla="*/ 28 w 324"/>
                <a:gd name="T59" fmla="*/ 7 h 451"/>
                <a:gd name="T60" fmla="*/ 32 w 324"/>
                <a:gd name="T61" fmla="*/ 4 h 451"/>
                <a:gd name="T62" fmla="*/ 36 w 324"/>
                <a:gd name="T63" fmla="*/ 2 h 451"/>
                <a:gd name="T64" fmla="*/ 40 w 324"/>
                <a:gd name="T65" fmla="*/ 0 h 451"/>
                <a:gd name="T66" fmla="*/ 39 w 324"/>
                <a:gd name="T67" fmla="*/ 0 h 451"/>
                <a:gd name="T68" fmla="*/ 37 w 324"/>
                <a:gd name="T69" fmla="*/ 0 h 451"/>
                <a:gd name="T70" fmla="*/ 36 w 324"/>
                <a:gd name="T71" fmla="*/ 0 h 451"/>
                <a:gd name="T72" fmla="*/ 35 w 324"/>
                <a:gd name="T73" fmla="*/ 0 h 451"/>
                <a:gd name="T74" fmla="*/ 34 w 324"/>
                <a:gd name="T75" fmla="*/ 0 h 451"/>
                <a:gd name="T76" fmla="*/ 33 w 324"/>
                <a:gd name="T77" fmla="*/ 0 h 451"/>
                <a:gd name="T78" fmla="*/ 31 w 324"/>
                <a:gd name="T79" fmla="*/ 0 h 451"/>
                <a:gd name="T80" fmla="*/ 30 w 324"/>
                <a:gd name="T81" fmla="*/ 0 h 4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4" h="451">
                  <a:moveTo>
                    <a:pt x="247" y="0"/>
                  </a:moveTo>
                  <a:lnTo>
                    <a:pt x="219" y="13"/>
                  </a:lnTo>
                  <a:lnTo>
                    <a:pt x="192" y="28"/>
                  </a:lnTo>
                  <a:lnTo>
                    <a:pt x="164" y="45"/>
                  </a:lnTo>
                  <a:lnTo>
                    <a:pt x="137" y="64"/>
                  </a:lnTo>
                  <a:lnTo>
                    <a:pt x="112" y="85"/>
                  </a:lnTo>
                  <a:lnTo>
                    <a:pt x="89" y="110"/>
                  </a:lnTo>
                  <a:lnTo>
                    <a:pt x="67" y="135"/>
                  </a:lnTo>
                  <a:lnTo>
                    <a:pt x="48" y="163"/>
                  </a:lnTo>
                  <a:lnTo>
                    <a:pt x="31" y="193"/>
                  </a:lnTo>
                  <a:lnTo>
                    <a:pt x="18" y="224"/>
                  </a:lnTo>
                  <a:lnTo>
                    <a:pt x="8" y="257"/>
                  </a:lnTo>
                  <a:lnTo>
                    <a:pt x="3" y="293"/>
                  </a:lnTo>
                  <a:lnTo>
                    <a:pt x="0" y="330"/>
                  </a:lnTo>
                  <a:lnTo>
                    <a:pt x="4" y="369"/>
                  </a:lnTo>
                  <a:lnTo>
                    <a:pt x="11" y="409"/>
                  </a:lnTo>
                  <a:lnTo>
                    <a:pt x="24" y="451"/>
                  </a:lnTo>
                  <a:lnTo>
                    <a:pt x="30" y="414"/>
                  </a:lnTo>
                  <a:lnTo>
                    <a:pt x="36" y="378"/>
                  </a:lnTo>
                  <a:lnTo>
                    <a:pt x="44" y="344"/>
                  </a:lnTo>
                  <a:lnTo>
                    <a:pt x="54" y="309"/>
                  </a:lnTo>
                  <a:lnTo>
                    <a:pt x="66" y="276"/>
                  </a:lnTo>
                  <a:lnTo>
                    <a:pt x="79" y="243"/>
                  </a:lnTo>
                  <a:lnTo>
                    <a:pt x="95" y="212"/>
                  </a:lnTo>
                  <a:lnTo>
                    <a:pt x="111" y="182"/>
                  </a:lnTo>
                  <a:lnTo>
                    <a:pt x="130" y="155"/>
                  </a:lnTo>
                  <a:lnTo>
                    <a:pt x="151" y="127"/>
                  </a:lnTo>
                  <a:lnTo>
                    <a:pt x="174" y="102"/>
                  </a:lnTo>
                  <a:lnTo>
                    <a:pt x="200" y="79"/>
                  </a:lnTo>
                  <a:lnTo>
                    <a:pt x="227" y="57"/>
                  </a:lnTo>
                  <a:lnTo>
                    <a:pt x="257" y="37"/>
                  </a:lnTo>
                  <a:lnTo>
                    <a:pt x="289" y="19"/>
                  </a:lnTo>
                  <a:lnTo>
                    <a:pt x="324" y="3"/>
                  </a:lnTo>
                  <a:lnTo>
                    <a:pt x="314" y="3"/>
                  </a:lnTo>
                  <a:lnTo>
                    <a:pt x="304" y="1"/>
                  </a:lnTo>
                  <a:lnTo>
                    <a:pt x="294" y="1"/>
                  </a:lnTo>
                  <a:lnTo>
                    <a:pt x="285" y="1"/>
                  </a:lnTo>
                  <a:lnTo>
                    <a:pt x="276" y="1"/>
                  </a:lnTo>
                  <a:lnTo>
                    <a:pt x="266" y="1"/>
                  </a:lnTo>
                  <a:lnTo>
                    <a:pt x="256" y="0"/>
                  </a:lnTo>
                  <a:lnTo>
                    <a:pt x="2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30" name="Freeform 24"/>
            <p:cNvSpPr>
              <a:spLocks noChangeAspect="1"/>
            </p:cNvSpPr>
            <p:nvPr/>
          </p:nvSpPr>
          <p:spPr bwMode="auto">
            <a:xfrm>
              <a:off x="689" y="2202"/>
              <a:ext cx="158" cy="220"/>
            </a:xfrm>
            <a:custGeom>
              <a:avLst/>
              <a:gdLst>
                <a:gd name="T0" fmla="*/ 30 w 316"/>
                <a:gd name="T1" fmla="*/ 0 h 440"/>
                <a:gd name="T2" fmla="*/ 27 w 316"/>
                <a:gd name="T3" fmla="*/ 2 h 440"/>
                <a:gd name="T4" fmla="*/ 24 w 316"/>
                <a:gd name="T5" fmla="*/ 4 h 440"/>
                <a:gd name="T6" fmla="*/ 20 w 316"/>
                <a:gd name="T7" fmla="*/ 6 h 440"/>
                <a:gd name="T8" fmla="*/ 17 w 316"/>
                <a:gd name="T9" fmla="*/ 8 h 440"/>
                <a:gd name="T10" fmla="*/ 14 w 316"/>
                <a:gd name="T11" fmla="*/ 11 h 440"/>
                <a:gd name="T12" fmla="*/ 11 w 316"/>
                <a:gd name="T13" fmla="*/ 14 h 440"/>
                <a:gd name="T14" fmla="*/ 9 w 316"/>
                <a:gd name="T15" fmla="*/ 17 h 440"/>
                <a:gd name="T16" fmla="*/ 6 w 316"/>
                <a:gd name="T17" fmla="*/ 20 h 440"/>
                <a:gd name="T18" fmla="*/ 4 w 316"/>
                <a:gd name="T19" fmla="*/ 24 h 440"/>
                <a:gd name="T20" fmla="*/ 3 w 316"/>
                <a:gd name="T21" fmla="*/ 28 h 440"/>
                <a:gd name="T22" fmla="*/ 1 w 316"/>
                <a:gd name="T23" fmla="*/ 32 h 440"/>
                <a:gd name="T24" fmla="*/ 1 w 316"/>
                <a:gd name="T25" fmla="*/ 36 h 440"/>
                <a:gd name="T26" fmla="*/ 0 w 316"/>
                <a:gd name="T27" fmla="*/ 41 h 440"/>
                <a:gd name="T28" fmla="*/ 1 w 316"/>
                <a:gd name="T29" fmla="*/ 45 h 440"/>
                <a:gd name="T30" fmla="*/ 2 w 316"/>
                <a:gd name="T31" fmla="*/ 50 h 440"/>
                <a:gd name="T32" fmla="*/ 3 w 316"/>
                <a:gd name="T33" fmla="*/ 55 h 440"/>
                <a:gd name="T34" fmla="*/ 4 w 316"/>
                <a:gd name="T35" fmla="*/ 51 h 440"/>
                <a:gd name="T36" fmla="*/ 5 w 316"/>
                <a:gd name="T37" fmla="*/ 46 h 440"/>
                <a:gd name="T38" fmla="*/ 6 w 316"/>
                <a:gd name="T39" fmla="*/ 42 h 440"/>
                <a:gd name="T40" fmla="*/ 7 w 316"/>
                <a:gd name="T41" fmla="*/ 38 h 440"/>
                <a:gd name="T42" fmla="*/ 8 w 316"/>
                <a:gd name="T43" fmla="*/ 34 h 440"/>
                <a:gd name="T44" fmla="*/ 10 w 316"/>
                <a:gd name="T45" fmla="*/ 30 h 440"/>
                <a:gd name="T46" fmla="*/ 12 w 316"/>
                <a:gd name="T47" fmla="*/ 26 h 440"/>
                <a:gd name="T48" fmla="*/ 14 w 316"/>
                <a:gd name="T49" fmla="*/ 22 h 440"/>
                <a:gd name="T50" fmla="*/ 16 w 316"/>
                <a:gd name="T51" fmla="*/ 19 h 440"/>
                <a:gd name="T52" fmla="*/ 19 w 316"/>
                <a:gd name="T53" fmla="*/ 16 h 440"/>
                <a:gd name="T54" fmla="*/ 21 w 316"/>
                <a:gd name="T55" fmla="*/ 12 h 440"/>
                <a:gd name="T56" fmla="*/ 25 w 316"/>
                <a:gd name="T57" fmla="*/ 10 h 440"/>
                <a:gd name="T58" fmla="*/ 28 w 316"/>
                <a:gd name="T59" fmla="*/ 7 h 440"/>
                <a:gd name="T60" fmla="*/ 32 w 316"/>
                <a:gd name="T61" fmla="*/ 5 h 440"/>
                <a:gd name="T62" fmla="*/ 36 w 316"/>
                <a:gd name="T63" fmla="*/ 2 h 440"/>
                <a:gd name="T64" fmla="*/ 40 w 316"/>
                <a:gd name="T65" fmla="*/ 0 h 440"/>
                <a:gd name="T66" fmla="*/ 39 w 316"/>
                <a:gd name="T67" fmla="*/ 0 h 440"/>
                <a:gd name="T68" fmla="*/ 38 w 316"/>
                <a:gd name="T69" fmla="*/ 0 h 440"/>
                <a:gd name="T70" fmla="*/ 36 w 316"/>
                <a:gd name="T71" fmla="*/ 0 h 440"/>
                <a:gd name="T72" fmla="*/ 35 w 316"/>
                <a:gd name="T73" fmla="*/ 0 h 440"/>
                <a:gd name="T74" fmla="*/ 34 w 316"/>
                <a:gd name="T75" fmla="*/ 0 h 440"/>
                <a:gd name="T76" fmla="*/ 33 w 316"/>
                <a:gd name="T77" fmla="*/ 0 h 440"/>
                <a:gd name="T78" fmla="*/ 32 w 316"/>
                <a:gd name="T79" fmla="*/ 0 h 440"/>
                <a:gd name="T80" fmla="*/ 30 w 316"/>
                <a:gd name="T81" fmla="*/ 0 h 4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6" h="440">
                  <a:moveTo>
                    <a:pt x="240" y="0"/>
                  </a:moveTo>
                  <a:lnTo>
                    <a:pt x="214" y="12"/>
                  </a:lnTo>
                  <a:lnTo>
                    <a:pt x="186" y="27"/>
                  </a:lnTo>
                  <a:lnTo>
                    <a:pt x="160" y="45"/>
                  </a:lnTo>
                  <a:lnTo>
                    <a:pt x="134" y="63"/>
                  </a:lnTo>
                  <a:lnTo>
                    <a:pt x="110" y="84"/>
                  </a:lnTo>
                  <a:lnTo>
                    <a:pt x="87" y="107"/>
                  </a:lnTo>
                  <a:lnTo>
                    <a:pt x="66" y="131"/>
                  </a:lnTo>
                  <a:lnTo>
                    <a:pt x="47" y="159"/>
                  </a:lnTo>
                  <a:lnTo>
                    <a:pt x="31" y="187"/>
                  </a:lnTo>
                  <a:lnTo>
                    <a:pt x="18" y="217"/>
                  </a:lnTo>
                  <a:lnTo>
                    <a:pt x="8" y="250"/>
                  </a:lnTo>
                  <a:lnTo>
                    <a:pt x="2" y="284"/>
                  </a:lnTo>
                  <a:lnTo>
                    <a:pt x="0" y="321"/>
                  </a:lnTo>
                  <a:lnTo>
                    <a:pt x="2" y="359"/>
                  </a:lnTo>
                  <a:lnTo>
                    <a:pt x="9" y="398"/>
                  </a:lnTo>
                  <a:lnTo>
                    <a:pt x="21" y="440"/>
                  </a:lnTo>
                  <a:lnTo>
                    <a:pt x="27" y="403"/>
                  </a:lnTo>
                  <a:lnTo>
                    <a:pt x="33" y="367"/>
                  </a:lnTo>
                  <a:lnTo>
                    <a:pt x="41" y="333"/>
                  </a:lnTo>
                  <a:lnTo>
                    <a:pt x="51" y="298"/>
                  </a:lnTo>
                  <a:lnTo>
                    <a:pt x="62" y="266"/>
                  </a:lnTo>
                  <a:lnTo>
                    <a:pt x="76" y="234"/>
                  </a:lnTo>
                  <a:lnTo>
                    <a:pt x="89" y="204"/>
                  </a:lnTo>
                  <a:lnTo>
                    <a:pt x="107" y="175"/>
                  </a:lnTo>
                  <a:lnTo>
                    <a:pt x="125" y="147"/>
                  </a:lnTo>
                  <a:lnTo>
                    <a:pt x="145" y="121"/>
                  </a:lnTo>
                  <a:lnTo>
                    <a:pt x="168" y="96"/>
                  </a:lnTo>
                  <a:lnTo>
                    <a:pt x="193" y="73"/>
                  </a:lnTo>
                  <a:lnTo>
                    <a:pt x="220" y="52"/>
                  </a:lnTo>
                  <a:lnTo>
                    <a:pt x="250" y="33"/>
                  </a:lnTo>
                  <a:lnTo>
                    <a:pt x="282" y="15"/>
                  </a:lnTo>
                  <a:lnTo>
                    <a:pt x="316" y="0"/>
                  </a:lnTo>
                  <a:lnTo>
                    <a:pt x="307" y="0"/>
                  </a:lnTo>
                  <a:lnTo>
                    <a:pt x="298" y="0"/>
                  </a:lnTo>
                  <a:lnTo>
                    <a:pt x="288" y="0"/>
                  </a:lnTo>
                  <a:lnTo>
                    <a:pt x="278" y="0"/>
                  </a:lnTo>
                  <a:lnTo>
                    <a:pt x="269" y="0"/>
                  </a:lnTo>
                  <a:lnTo>
                    <a:pt x="260" y="0"/>
                  </a:lnTo>
                  <a:lnTo>
                    <a:pt x="250" y="0"/>
                  </a:lnTo>
                  <a:lnTo>
                    <a:pt x="24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31" name="Freeform 25"/>
            <p:cNvSpPr>
              <a:spLocks noChangeAspect="1"/>
            </p:cNvSpPr>
            <p:nvPr/>
          </p:nvSpPr>
          <p:spPr bwMode="auto">
            <a:xfrm>
              <a:off x="690" y="2203"/>
              <a:ext cx="155" cy="215"/>
            </a:xfrm>
            <a:custGeom>
              <a:avLst/>
              <a:gdLst>
                <a:gd name="T0" fmla="*/ 30 w 310"/>
                <a:gd name="T1" fmla="*/ 0 h 431"/>
                <a:gd name="T2" fmla="*/ 26 w 310"/>
                <a:gd name="T3" fmla="*/ 1 h 431"/>
                <a:gd name="T4" fmla="*/ 23 w 310"/>
                <a:gd name="T5" fmla="*/ 3 h 431"/>
                <a:gd name="T6" fmla="*/ 20 w 310"/>
                <a:gd name="T7" fmla="*/ 5 h 431"/>
                <a:gd name="T8" fmla="*/ 17 w 310"/>
                <a:gd name="T9" fmla="*/ 8 h 431"/>
                <a:gd name="T10" fmla="*/ 14 w 310"/>
                <a:gd name="T11" fmla="*/ 10 h 431"/>
                <a:gd name="T12" fmla="*/ 11 w 310"/>
                <a:gd name="T13" fmla="*/ 13 h 431"/>
                <a:gd name="T14" fmla="*/ 9 w 310"/>
                <a:gd name="T15" fmla="*/ 16 h 431"/>
                <a:gd name="T16" fmla="*/ 6 w 310"/>
                <a:gd name="T17" fmla="*/ 19 h 431"/>
                <a:gd name="T18" fmla="*/ 4 w 310"/>
                <a:gd name="T19" fmla="*/ 23 h 431"/>
                <a:gd name="T20" fmla="*/ 3 w 310"/>
                <a:gd name="T21" fmla="*/ 26 h 431"/>
                <a:gd name="T22" fmla="*/ 2 w 310"/>
                <a:gd name="T23" fmla="*/ 30 h 431"/>
                <a:gd name="T24" fmla="*/ 1 w 310"/>
                <a:gd name="T25" fmla="*/ 34 h 431"/>
                <a:gd name="T26" fmla="*/ 0 w 310"/>
                <a:gd name="T27" fmla="*/ 39 h 431"/>
                <a:gd name="T28" fmla="*/ 1 w 310"/>
                <a:gd name="T29" fmla="*/ 43 h 431"/>
                <a:gd name="T30" fmla="*/ 2 w 310"/>
                <a:gd name="T31" fmla="*/ 48 h 431"/>
                <a:gd name="T32" fmla="*/ 3 w 310"/>
                <a:gd name="T33" fmla="*/ 53 h 431"/>
                <a:gd name="T34" fmla="*/ 4 w 310"/>
                <a:gd name="T35" fmla="*/ 49 h 431"/>
                <a:gd name="T36" fmla="*/ 4 w 310"/>
                <a:gd name="T37" fmla="*/ 44 h 431"/>
                <a:gd name="T38" fmla="*/ 5 w 310"/>
                <a:gd name="T39" fmla="*/ 40 h 431"/>
                <a:gd name="T40" fmla="*/ 7 w 310"/>
                <a:gd name="T41" fmla="*/ 36 h 431"/>
                <a:gd name="T42" fmla="*/ 8 w 310"/>
                <a:gd name="T43" fmla="*/ 32 h 431"/>
                <a:gd name="T44" fmla="*/ 9 w 310"/>
                <a:gd name="T45" fmla="*/ 28 h 431"/>
                <a:gd name="T46" fmla="*/ 11 w 310"/>
                <a:gd name="T47" fmla="*/ 24 h 431"/>
                <a:gd name="T48" fmla="*/ 13 w 310"/>
                <a:gd name="T49" fmla="*/ 21 h 431"/>
                <a:gd name="T50" fmla="*/ 16 w 310"/>
                <a:gd name="T51" fmla="*/ 17 h 431"/>
                <a:gd name="T52" fmla="*/ 18 w 310"/>
                <a:gd name="T53" fmla="*/ 14 h 431"/>
                <a:gd name="T54" fmla="*/ 21 w 310"/>
                <a:gd name="T55" fmla="*/ 11 h 431"/>
                <a:gd name="T56" fmla="*/ 24 w 310"/>
                <a:gd name="T57" fmla="*/ 8 h 431"/>
                <a:gd name="T58" fmla="*/ 27 w 310"/>
                <a:gd name="T59" fmla="*/ 6 h 431"/>
                <a:gd name="T60" fmla="*/ 31 w 310"/>
                <a:gd name="T61" fmla="*/ 3 h 431"/>
                <a:gd name="T62" fmla="*/ 35 w 310"/>
                <a:gd name="T63" fmla="*/ 1 h 431"/>
                <a:gd name="T64" fmla="*/ 39 w 310"/>
                <a:gd name="T65" fmla="*/ 0 h 431"/>
                <a:gd name="T66" fmla="*/ 38 w 310"/>
                <a:gd name="T67" fmla="*/ 0 h 431"/>
                <a:gd name="T68" fmla="*/ 37 w 310"/>
                <a:gd name="T69" fmla="*/ 0 h 431"/>
                <a:gd name="T70" fmla="*/ 36 w 310"/>
                <a:gd name="T71" fmla="*/ 0 h 431"/>
                <a:gd name="T72" fmla="*/ 34 w 310"/>
                <a:gd name="T73" fmla="*/ 0 h 431"/>
                <a:gd name="T74" fmla="*/ 33 w 310"/>
                <a:gd name="T75" fmla="*/ 0 h 431"/>
                <a:gd name="T76" fmla="*/ 32 w 310"/>
                <a:gd name="T77" fmla="*/ 0 h 431"/>
                <a:gd name="T78" fmla="*/ 31 w 310"/>
                <a:gd name="T79" fmla="*/ 0 h 431"/>
                <a:gd name="T80" fmla="*/ 30 w 310"/>
                <a:gd name="T81" fmla="*/ 0 h 4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0" h="431">
                  <a:moveTo>
                    <a:pt x="234" y="0"/>
                  </a:moveTo>
                  <a:lnTo>
                    <a:pt x="208" y="14"/>
                  </a:lnTo>
                  <a:lnTo>
                    <a:pt x="182" y="29"/>
                  </a:lnTo>
                  <a:lnTo>
                    <a:pt x="157" y="45"/>
                  </a:lnTo>
                  <a:lnTo>
                    <a:pt x="132" y="65"/>
                  </a:lnTo>
                  <a:lnTo>
                    <a:pt x="109" y="84"/>
                  </a:lnTo>
                  <a:lnTo>
                    <a:pt x="86" y="107"/>
                  </a:lnTo>
                  <a:lnTo>
                    <a:pt x="66" y="131"/>
                  </a:lnTo>
                  <a:lnTo>
                    <a:pt x="48" y="157"/>
                  </a:lnTo>
                  <a:lnTo>
                    <a:pt x="32" y="184"/>
                  </a:lnTo>
                  <a:lnTo>
                    <a:pt x="18" y="214"/>
                  </a:lnTo>
                  <a:lnTo>
                    <a:pt x="9" y="245"/>
                  </a:lnTo>
                  <a:lnTo>
                    <a:pt x="2" y="279"/>
                  </a:lnTo>
                  <a:lnTo>
                    <a:pt x="0" y="313"/>
                  </a:lnTo>
                  <a:lnTo>
                    <a:pt x="2" y="351"/>
                  </a:lnTo>
                  <a:lnTo>
                    <a:pt x="9" y="389"/>
                  </a:lnTo>
                  <a:lnTo>
                    <a:pt x="21" y="431"/>
                  </a:lnTo>
                  <a:lnTo>
                    <a:pt x="26" y="394"/>
                  </a:lnTo>
                  <a:lnTo>
                    <a:pt x="32" y="358"/>
                  </a:lnTo>
                  <a:lnTo>
                    <a:pt x="40" y="324"/>
                  </a:lnTo>
                  <a:lnTo>
                    <a:pt x="49" y="290"/>
                  </a:lnTo>
                  <a:lnTo>
                    <a:pt x="60" y="257"/>
                  </a:lnTo>
                  <a:lnTo>
                    <a:pt x="72" y="227"/>
                  </a:lnTo>
                  <a:lnTo>
                    <a:pt x="86" y="197"/>
                  </a:lnTo>
                  <a:lnTo>
                    <a:pt x="102" y="168"/>
                  </a:lnTo>
                  <a:lnTo>
                    <a:pt x="121" y="142"/>
                  </a:lnTo>
                  <a:lnTo>
                    <a:pt x="140" y="116"/>
                  </a:lnTo>
                  <a:lnTo>
                    <a:pt x="162" y="92"/>
                  </a:lnTo>
                  <a:lnTo>
                    <a:pt x="187" y="70"/>
                  </a:lnTo>
                  <a:lnTo>
                    <a:pt x="214" y="50"/>
                  </a:lnTo>
                  <a:lnTo>
                    <a:pt x="243" y="31"/>
                  </a:lnTo>
                  <a:lnTo>
                    <a:pt x="275" y="15"/>
                  </a:lnTo>
                  <a:lnTo>
                    <a:pt x="310" y="0"/>
                  </a:lnTo>
                  <a:lnTo>
                    <a:pt x="301" y="0"/>
                  </a:lnTo>
                  <a:lnTo>
                    <a:pt x="291" y="0"/>
                  </a:lnTo>
                  <a:lnTo>
                    <a:pt x="281" y="0"/>
                  </a:lnTo>
                  <a:lnTo>
                    <a:pt x="272" y="0"/>
                  </a:lnTo>
                  <a:lnTo>
                    <a:pt x="263" y="0"/>
                  </a:lnTo>
                  <a:lnTo>
                    <a:pt x="253" y="0"/>
                  </a:lnTo>
                  <a:lnTo>
                    <a:pt x="243" y="0"/>
                  </a:lnTo>
                  <a:lnTo>
                    <a:pt x="23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32" name="Freeform 26"/>
            <p:cNvSpPr>
              <a:spLocks noChangeAspect="1"/>
            </p:cNvSpPr>
            <p:nvPr/>
          </p:nvSpPr>
          <p:spPr bwMode="auto">
            <a:xfrm>
              <a:off x="692" y="2204"/>
              <a:ext cx="151" cy="211"/>
            </a:xfrm>
            <a:custGeom>
              <a:avLst/>
              <a:gdLst>
                <a:gd name="T0" fmla="*/ 29 w 302"/>
                <a:gd name="T1" fmla="*/ 0 h 423"/>
                <a:gd name="T2" fmla="*/ 26 w 302"/>
                <a:gd name="T3" fmla="*/ 2 h 423"/>
                <a:gd name="T4" fmla="*/ 23 w 302"/>
                <a:gd name="T5" fmla="*/ 3 h 423"/>
                <a:gd name="T6" fmla="*/ 20 w 302"/>
                <a:gd name="T7" fmla="*/ 6 h 423"/>
                <a:gd name="T8" fmla="*/ 17 w 302"/>
                <a:gd name="T9" fmla="*/ 8 h 423"/>
                <a:gd name="T10" fmla="*/ 14 w 302"/>
                <a:gd name="T11" fmla="*/ 10 h 423"/>
                <a:gd name="T12" fmla="*/ 11 w 302"/>
                <a:gd name="T13" fmla="*/ 13 h 423"/>
                <a:gd name="T14" fmla="*/ 9 w 302"/>
                <a:gd name="T15" fmla="*/ 16 h 423"/>
                <a:gd name="T16" fmla="*/ 6 w 302"/>
                <a:gd name="T17" fmla="*/ 19 h 423"/>
                <a:gd name="T18" fmla="*/ 4 w 302"/>
                <a:gd name="T19" fmla="*/ 22 h 423"/>
                <a:gd name="T20" fmla="*/ 3 w 302"/>
                <a:gd name="T21" fmla="*/ 26 h 423"/>
                <a:gd name="T22" fmla="*/ 2 w 302"/>
                <a:gd name="T23" fmla="*/ 30 h 423"/>
                <a:gd name="T24" fmla="*/ 1 w 302"/>
                <a:gd name="T25" fmla="*/ 34 h 423"/>
                <a:gd name="T26" fmla="*/ 0 w 302"/>
                <a:gd name="T27" fmla="*/ 38 h 423"/>
                <a:gd name="T28" fmla="*/ 1 w 302"/>
                <a:gd name="T29" fmla="*/ 43 h 423"/>
                <a:gd name="T30" fmla="*/ 1 w 302"/>
                <a:gd name="T31" fmla="*/ 47 h 423"/>
                <a:gd name="T32" fmla="*/ 3 w 302"/>
                <a:gd name="T33" fmla="*/ 52 h 423"/>
                <a:gd name="T34" fmla="*/ 4 w 302"/>
                <a:gd name="T35" fmla="*/ 48 h 423"/>
                <a:gd name="T36" fmla="*/ 4 w 302"/>
                <a:gd name="T37" fmla="*/ 43 h 423"/>
                <a:gd name="T38" fmla="*/ 5 w 302"/>
                <a:gd name="T39" fmla="*/ 39 h 423"/>
                <a:gd name="T40" fmla="*/ 6 w 302"/>
                <a:gd name="T41" fmla="*/ 35 h 423"/>
                <a:gd name="T42" fmla="*/ 8 w 302"/>
                <a:gd name="T43" fmla="*/ 31 h 423"/>
                <a:gd name="T44" fmla="*/ 9 w 302"/>
                <a:gd name="T45" fmla="*/ 27 h 423"/>
                <a:gd name="T46" fmla="*/ 11 w 302"/>
                <a:gd name="T47" fmla="*/ 23 h 423"/>
                <a:gd name="T48" fmla="*/ 13 w 302"/>
                <a:gd name="T49" fmla="*/ 20 h 423"/>
                <a:gd name="T50" fmla="*/ 15 w 302"/>
                <a:gd name="T51" fmla="*/ 17 h 423"/>
                <a:gd name="T52" fmla="*/ 17 w 302"/>
                <a:gd name="T53" fmla="*/ 14 h 423"/>
                <a:gd name="T54" fmla="*/ 20 w 302"/>
                <a:gd name="T55" fmla="*/ 11 h 423"/>
                <a:gd name="T56" fmla="*/ 23 w 302"/>
                <a:gd name="T57" fmla="*/ 8 h 423"/>
                <a:gd name="T58" fmla="*/ 26 w 302"/>
                <a:gd name="T59" fmla="*/ 6 h 423"/>
                <a:gd name="T60" fmla="*/ 30 w 302"/>
                <a:gd name="T61" fmla="*/ 3 h 423"/>
                <a:gd name="T62" fmla="*/ 34 w 302"/>
                <a:gd name="T63" fmla="*/ 1 h 423"/>
                <a:gd name="T64" fmla="*/ 38 w 302"/>
                <a:gd name="T65" fmla="*/ 0 h 423"/>
                <a:gd name="T66" fmla="*/ 37 w 302"/>
                <a:gd name="T67" fmla="*/ 0 h 423"/>
                <a:gd name="T68" fmla="*/ 36 w 302"/>
                <a:gd name="T69" fmla="*/ 0 h 423"/>
                <a:gd name="T70" fmla="*/ 35 w 302"/>
                <a:gd name="T71" fmla="*/ 0 h 423"/>
                <a:gd name="T72" fmla="*/ 34 w 302"/>
                <a:gd name="T73" fmla="*/ 0 h 423"/>
                <a:gd name="T74" fmla="*/ 32 w 302"/>
                <a:gd name="T75" fmla="*/ 0 h 423"/>
                <a:gd name="T76" fmla="*/ 31 w 302"/>
                <a:gd name="T77" fmla="*/ 0 h 423"/>
                <a:gd name="T78" fmla="*/ 30 w 302"/>
                <a:gd name="T79" fmla="*/ 0 h 423"/>
                <a:gd name="T80" fmla="*/ 29 w 302"/>
                <a:gd name="T81" fmla="*/ 0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02" h="423">
                  <a:moveTo>
                    <a:pt x="227" y="2"/>
                  </a:moveTo>
                  <a:lnTo>
                    <a:pt x="202" y="16"/>
                  </a:lnTo>
                  <a:lnTo>
                    <a:pt x="178" y="31"/>
                  </a:lnTo>
                  <a:lnTo>
                    <a:pt x="154" y="49"/>
                  </a:lnTo>
                  <a:lnTo>
                    <a:pt x="129" y="66"/>
                  </a:lnTo>
                  <a:lnTo>
                    <a:pt x="106" y="87"/>
                  </a:lnTo>
                  <a:lnTo>
                    <a:pt x="84" y="107"/>
                  </a:lnTo>
                  <a:lnTo>
                    <a:pt x="65" y="130"/>
                  </a:lnTo>
                  <a:lnTo>
                    <a:pt x="48" y="156"/>
                  </a:lnTo>
                  <a:lnTo>
                    <a:pt x="31" y="182"/>
                  </a:lnTo>
                  <a:lnTo>
                    <a:pt x="19" y="211"/>
                  </a:lnTo>
                  <a:lnTo>
                    <a:pt x="10" y="241"/>
                  </a:lnTo>
                  <a:lnTo>
                    <a:pt x="3" y="273"/>
                  </a:lnTo>
                  <a:lnTo>
                    <a:pt x="0" y="308"/>
                  </a:lnTo>
                  <a:lnTo>
                    <a:pt x="1" y="345"/>
                  </a:lnTo>
                  <a:lnTo>
                    <a:pt x="8" y="383"/>
                  </a:lnTo>
                  <a:lnTo>
                    <a:pt x="19" y="423"/>
                  </a:lnTo>
                  <a:lnTo>
                    <a:pt x="25" y="386"/>
                  </a:lnTo>
                  <a:lnTo>
                    <a:pt x="30" y="350"/>
                  </a:lnTo>
                  <a:lnTo>
                    <a:pt x="38" y="315"/>
                  </a:lnTo>
                  <a:lnTo>
                    <a:pt x="46" y="282"/>
                  </a:lnTo>
                  <a:lnTo>
                    <a:pt x="57" y="250"/>
                  </a:lnTo>
                  <a:lnTo>
                    <a:pt x="69" y="219"/>
                  </a:lnTo>
                  <a:lnTo>
                    <a:pt x="83" y="190"/>
                  </a:lnTo>
                  <a:lnTo>
                    <a:pt x="98" y="163"/>
                  </a:lnTo>
                  <a:lnTo>
                    <a:pt x="116" y="136"/>
                  </a:lnTo>
                  <a:lnTo>
                    <a:pt x="135" y="112"/>
                  </a:lnTo>
                  <a:lnTo>
                    <a:pt x="157" y="89"/>
                  </a:lnTo>
                  <a:lnTo>
                    <a:pt x="181" y="68"/>
                  </a:lnTo>
                  <a:lnTo>
                    <a:pt x="208" y="49"/>
                  </a:lnTo>
                  <a:lnTo>
                    <a:pt x="237" y="30"/>
                  </a:lnTo>
                  <a:lnTo>
                    <a:pt x="268" y="14"/>
                  </a:lnTo>
                  <a:lnTo>
                    <a:pt x="302" y="0"/>
                  </a:lnTo>
                  <a:lnTo>
                    <a:pt x="293" y="0"/>
                  </a:lnTo>
                  <a:lnTo>
                    <a:pt x="284" y="1"/>
                  </a:lnTo>
                  <a:lnTo>
                    <a:pt x="275" y="1"/>
                  </a:lnTo>
                  <a:lnTo>
                    <a:pt x="265" y="1"/>
                  </a:lnTo>
                  <a:lnTo>
                    <a:pt x="255" y="1"/>
                  </a:lnTo>
                  <a:lnTo>
                    <a:pt x="246" y="1"/>
                  </a:lnTo>
                  <a:lnTo>
                    <a:pt x="237" y="2"/>
                  </a:lnTo>
                  <a:lnTo>
                    <a:pt x="227"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33" name="Freeform 27"/>
            <p:cNvSpPr>
              <a:spLocks noChangeAspect="1"/>
            </p:cNvSpPr>
            <p:nvPr/>
          </p:nvSpPr>
          <p:spPr bwMode="auto">
            <a:xfrm>
              <a:off x="693" y="2204"/>
              <a:ext cx="147" cy="207"/>
            </a:xfrm>
            <a:custGeom>
              <a:avLst/>
              <a:gdLst>
                <a:gd name="T0" fmla="*/ 27 w 295"/>
                <a:gd name="T1" fmla="*/ 1 h 414"/>
                <a:gd name="T2" fmla="*/ 24 w 295"/>
                <a:gd name="T3" fmla="*/ 3 h 414"/>
                <a:gd name="T4" fmla="*/ 21 w 295"/>
                <a:gd name="T5" fmla="*/ 5 h 414"/>
                <a:gd name="T6" fmla="*/ 18 w 295"/>
                <a:gd name="T7" fmla="*/ 7 h 414"/>
                <a:gd name="T8" fmla="*/ 15 w 295"/>
                <a:gd name="T9" fmla="*/ 9 h 414"/>
                <a:gd name="T10" fmla="*/ 13 w 295"/>
                <a:gd name="T11" fmla="*/ 11 h 414"/>
                <a:gd name="T12" fmla="*/ 10 w 295"/>
                <a:gd name="T13" fmla="*/ 14 h 414"/>
                <a:gd name="T14" fmla="*/ 8 w 295"/>
                <a:gd name="T15" fmla="*/ 17 h 414"/>
                <a:gd name="T16" fmla="*/ 5 w 295"/>
                <a:gd name="T17" fmla="*/ 20 h 414"/>
                <a:gd name="T18" fmla="*/ 4 w 295"/>
                <a:gd name="T19" fmla="*/ 23 h 414"/>
                <a:gd name="T20" fmla="*/ 2 w 295"/>
                <a:gd name="T21" fmla="*/ 26 h 414"/>
                <a:gd name="T22" fmla="*/ 1 w 295"/>
                <a:gd name="T23" fmla="*/ 30 h 414"/>
                <a:gd name="T24" fmla="*/ 0 w 295"/>
                <a:gd name="T25" fmla="*/ 34 h 414"/>
                <a:gd name="T26" fmla="*/ 0 w 295"/>
                <a:gd name="T27" fmla="*/ 38 h 414"/>
                <a:gd name="T28" fmla="*/ 0 w 295"/>
                <a:gd name="T29" fmla="*/ 43 h 414"/>
                <a:gd name="T30" fmla="*/ 0 w 295"/>
                <a:gd name="T31" fmla="*/ 47 h 414"/>
                <a:gd name="T32" fmla="*/ 2 w 295"/>
                <a:gd name="T33" fmla="*/ 52 h 414"/>
                <a:gd name="T34" fmla="*/ 2 w 295"/>
                <a:gd name="T35" fmla="*/ 48 h 414"/>
                <a:gd name="T36" fmla="*/ 3 w 295"/>
                <a:gd name="T37" fmla="*/ 43 h 414"/>
                <a:gd name="T38" fmla="*/ 4 w 295"/>
                <a:gd name="T39" fmla="*/ 39 h 414"/>
                <a:gd name="T40" fmla="*/ 5 w 295"/>
                <a:gd name="T41" fmla="*/ 35 h 414"/>
                <a:gd name="T42" fmla="*/ 6 w 295"/>
                <a:gd name="T43" fmla="*/ 31 h 414"/>
                <a:gd name="T44" fmla="*/ 8 w 295"/>
                <a:gd name="T45" fmla="*/ 27 h 414"/>
                <a:gd name="T46" fmla="*/ 9 w 295"/>
                <a:gd name="T47" fmla="*/ 24 h 414"/>
                <a:gd name="T48" fmla="*/ 11 w 295"/>
                <a:gd name="T49" fmla="*/ 20 h 414"/>
                <a:gd name="T50" fmla="*/ 13 w 295"/>
                <a:gd name="T51" fmla="*/ 17 h 414"/>
                <a:gd name="T52" fmla="*/ 16 w 295"/>
                <a:gd name="T53" fmla="*/ 14 h 414"/>
                <a:gd name="T54" fmla="*/ 18 w 295"/>
                <a:gd name="T55" fmla="*/ 11 h 414"/>
                <a:gd name="T56" fmla="*/ 21 w 295"/>
                <a:gd name="T57" fmla="*/ 9 h 414"/>
                <a:gd name="T58" fmla="*/ 25 w 295"/>
                <a:gd name="T59" fmla="*/ 6 h 414"/>
                <a:gd name="T60" fmla="*/ 28 w 295"/>
                <a:gd name="T61" fmla="*/ 4 h 414"/>
                <a:gd name="T62" fmla="*/ 32 w 295"/>
                <a:gd name="T63" fmla="*/ 2 h 414"/>
                <a:gd name="T64" fmla="*/ 36 w 295"/>
                <a:gd name="T65" fmla="*/ 0 h 414"/>
                <a:gd name="T66" fmla="*/ 35 w 295"/>
                <a:gd name="T67" fmla="*/ 0 h 414"/>
                <a:gd name="T68" fmla="*/ 34 w 295"/>
                <a:gd name="T69" fmla="*/ 1 h 414"/>
                <a:gd name="T70" fmla="*/ 33 w 295"/>
                <a:gd name="T71" fmla="*/ 1 h 414"/>
                <a:gd name="T72" fmla="*/ 32 w 295"/>
                <a:gd name="T73" fmla="*/ 1 h 414"/>
                <a:gd name="T74" fmla="*/ 31 w 295"/>
                <a:gd name="T75" fmla="*/ 1 h 414"/>
                <a:gd name="T76" fmla="*/ 29 w 295"/>
                <a:gd name="T77" fmla="*/ 1 h 414"/>
                <a:gd name="T78" fmla="*/ 28 w 295"/>
                <a:gd name="T79" fmla="*/ 1 h 414"/>
                <a:gd name="T80" fmla="*/ 27 w 295"/>
                <a:gd name="T81" fmla="*/ 1 h 4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5" h="414">
                  <a:moveTo>
                    <a:pt x="221" y="5"/>
                  </a:moveTo>
                  <a:lnTo>
                    <a:pt x="197" y="19"/>
                  </a:lnTo>
                  <a:lnTo>
                    <a:pt x="174" y="34"/>
                  </a:lnTo>
                  <a:lnTo>
                    <a:pt x="149" y="51"/>
                  </a:lnTo>
                  <a:lnTo>
                    <a:pt x="126" y="68"/>
                  </a:lnTo>
                  <a:lnTo>
                    <a:pt x="104" y="88"/>
                  </a:lnTo>
                  <a:lnTo>
                    <a:pt x="84" y="107"/>
                  </a:lnTo>
                  <a:lnTo>
                    <a:pt x="64" y="130"/>
                  </a:lnTo>
                  <a:lnTo>
                    <a:pt x="47" y="154"/>
                  </a:lnTo>
                  <a:lnTo>
                    <a:pt x="32" y="180"/>
                  </a:lnTo>
                  <a:lnTo>
                    <a:pt x="19" y="208"/>
                  </a:lnTo>
                  <a:lnTo>
                    <a:pt x="9" y="236"/>
                  </a:lnTo>
                  <a:lnTo>
                    <a:pt x="3" y="268"/>
                  </a:lnTo>
                  <a:lnTo>
                    <a:pt x="0" y="301"/>
                  </a:lnTo>
                  <a:lnTo>
                    <a:pt x="1" y="337"/>
                  </a:lnTo>
                  <a:lnTo>
                    <a:pt x="7" y="374"/>
                  </a:lnTo>
                  <a:lnTo>
                    <a:pt x="17" y="414"/>
                  </a:lnTo>
                  <a:lnTo>
                    <a:pt x="23" y="377"/>
                  </a:lnTo>
                  <a:lnTo>
                    <a:pt x="28" y="341"/>
                  </a:lnTo>
                  <a:lnTo>
                    <a:pt x="35" y="307"/>
                  </a:lnTo>
                  <a:lnTo>
                    <a:pt x="45" y="275"/>
                  </a:lnTo>
                  <a:lnTo>
                    <a:pt x="54" y="243"/>
                  </a:lnTo>
                  <a:lnTo>
                    <a:pt x="65" y="213"/>
                  </a:lnTo>
                  <a:lnTo>
                    <a:pt x="79" y="185"/>
                  </a:lnTo>
                  <a:lnTo>
                    <a:pt x="94" y="158"/>
                  </a:lnTo>
                  <a:lnTo>
                    <a:pt x="110" y="133"/>
                  </a:lnTo>
                  <a:lnTo>
                    <a:pt x="130" y="109"/>
                  </a:lnTo>
                  <a:lnTo>
                    <a:pt x="151" y="87"/>
                  </a:lnTo>
                  <a:lnTo>
                    <a:pt x="174" y="66"/>
                  </a:lnTo>
                  <a:lnTo>
                    <a:pt x="200" y="46"/>
                  </a:lnTo>
                  <a:lnTo>
                    <a:pt x="229" y="30"/>
                  </a:lnTo>
                  <a:lnTo>
                    <a:pt x="260" y="14"/>
                  </a:lnTo>
                  <a:lnTo>
                    <a:pt x="295" y="0"/>
                  </a:lnTo>
                  <a:lnTo>
                    <a:pt x="285" y="0"/>
                  </a:lnTo>
                  <a:lnTo>
                    <a:pt x="276" y="1"/>
                  </a:lnTo>
                  <a:lnTo>
                    <a:pt x="267" y="1"/>
                  </a:lnTo>
                  <a:lnTo>
                    <a:pt x="258" y="3"/>
                  </a:lnTo>
                  <a:lnTo>
                    <a:pt x="248" y="4"/>
                  </a:lnTo>
                  <a:lnTo>
                    <a:pt x="239" y="4"/>
                  </a:lnTo>
                  <a:lnTo>
                    <a:pt x="230" y="5"/>
                  </a:lnTo>
                  <a:lnTo>
                    <a:pt x="221" y="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34" name="Freeform 28"/>
            <p:cNvSpPr>
              <a:spLocks noChangeAspect="1"/>
            </p:cNvSpPr>
            <p:nvPr/>
          </p:nvSpPr>
          <p:spPr bwMode="auto">
            <a:xfrm>
              <a:off x="694" y="2205"/>
              <a:ext cx="144" cy="203"/>
            </a:xfrm>
            <a:custGeom>
              <a:avLst/>
              <a:gdLst>
                <a:gd name="T0" fmla="*/ 27 w 288"/>
                <a:gd name="T1" fmla="*/ 1 h 405"/>
                <a:gd name="T2" fmla="*/ 24 w 288"/>
                <a:gd name="T3" fmla="*/ 3 h 405"/>
                <a:gd name="T4" fmla="*/ 22 w 288"/>
                <a:gd name="T5" fmla="*/ 5 h 405"/>
                <a:gd name="T6" fmla="*/ 19 w 288"/>
                <a:gd name="T7" fmla="*/ 7 h 405"/>
                <a:gd name="T8" fmla="*/ 16 w 288"/>
                <a:gd name="T9" fmla="*/ 9 h 405"/>
                <a:gd name="T10" fmla="*/ 13 w 288"/>
                <a:gd name="T11" fmla="*/ 11 h 405"/>
                <a:gd name="T12" fmla="*/ 11 w 288"/>
                <a:gd name="T13" fmla="*/ 14 h 405"/>
                <a:gd name="T14" fmla="*/ 8 w 288"/>
                <a:gd name="T15" fmla="*/ 17 h 405"/>
                <a:gd name="T16" fmla="*/ 6 w 288"/>
                <a:gd name="T17" fmla="*/ 19 h 405"/>
                <a:gd name="T18" fmla="*/ 4 w 288"/>
                <a:gd name="T19" fmla="*/ 22 h 405"/>
                <a:gd name="T20" fmla="*/ 3 w 288"/>
                <a:gd name="T21" fmla="*/ 26 h 405"/>
                <a:gd name="T22" fmla="*/ 2 w 288"/>
                <a:gd name="T23" fmla="*/ 29 h 405"/>
                <a:gd name="T24" fmla="*/ 1 w 288"/>
                <a:gd name="T25" fmla="*/ 33 h 405"/>
                <a:gd name="T26" fmla="*/ 0 w 288"/>
                <a:gd name="T27" fmla="*/ 37 h 405"/>
                <a:gd name="T28" fmla="*/ 1 w 288"/>
                <a:gd name="T29" fmla="*/ 41 h 405"/>
                <a:gd name="T30" fmla="*/ 1 w 288"/>
                <a:gd name="T31" fmla="*/ 46 h 405"/>
                <a:gd name="T32" fmla="*/ 2 w 288"/>
                <a:gd name="T33" fmla="*/ 51 h 405"/>
                <a:gd name="T34" fmla="*/ 3 w 288"/>
                <a:gd name="T35" fmla="*/ 46 h 405"/>
                <a:gd name="T36" fmla="*/ 4 w 288"/>
                <a:gd name="T37" fmla="*/ 42 h 405"/>
                <a:gd name="T38" fmla="*/ 5 w 288"/>
                <a:gd name="T39" fmla="*/ 38 h 405"/>
                <a:gd name="T40" fmla="*/ 6 w 288"/>
                <a:gd name="T41" fmla="*/ 34 h 405"/>
                <a:gd name="T42" fmla="*/ 7 w 288"/>
                <a:gd name="T43" fmla="*/ 30 h 405"/>
                <a:gd name="T44" fmla="*/ 8 w 288"/>
                <a:gd name="T45" fmla="*/ 26 h 405"/>
                <a:gd name="T46" fmla="*/ 10 w 288"/>
                <a:gd name="T47" fmla="*/ 23 h 405"/>
                <a:gd name="T48" fmla="*/ 12 w 288"/>
                <a:gd name="T49" fmla="*/ 19 h 405"/>
                <a:gd name="T50" fmla="*/ 14 w 288"/>
                <a:gd name="T51" fmla="*/ 16 h 405"/>
                <a:gd name="T52" fmla="*/ 16 w 288"/>
                <a:gd name="T53" fmla="*/ 13 h 405"/>
                <a:gd name="T54" fmla="*/ 19 w 288"/>
                <a:gd name="T55" fmla="*/ 11 h 405"/>
                <a:gd name="T56" fmla="*/ 21 w 288"/>
                <a:gd name="T57" fmla="*/ 8 h 405"/>
                <a:gd name="T58" fmla="*/ 25 w 288"/>
                <a:gd name="T59" fmla="*/ 6 h 405"/>
                <a:gd name="T60" fmla="*/ 28 w 288"/>
                <a:gd name="T61" fmla="*/ 4 h 405"/>
                <a:gd name="T62" fmla="*/ 32 w 288"/>
                <a:gd name="T63" fmla="*/ 2 h 405"/>
                <a:gd name="T64" fmla="*/ 36 w 288"/>
                <a:gd name="T65" fmla="*/ 0 h 405"/>
                <a:gd name="T66" fmla="*/ 35 w 288"/>
                <a:gd name="T67" fmla="*/ 0 h 405"/>
                <a:gd name="T68" fmla="*/ 34 w 288"/>
                <a:gd name="T69" fmla="*/ 1 h 405"/>
                <a:gd name="T70" fmla="*/ 33 w 288"/>
                <a:gd name="T71" fmla="*/ 1 h 405"/>
                <a:gd name="T72" fmla="*/ 32 w 288"/>
                <a:gd name="T73" fmla="*/ 1 h 405"/>
                <a:gd name="T74" fmla="*/ 31 w 288"/>
                <a:gd name="T75" fmla="*/ 1 h 405"/>
                <a:gd name="T76" fmla="*/ 30 w 288"/>
                <a:gd name="T77" fmla="*/ 1 h 405"/>
                <a:gd name="T78" fmla="*/ 29 w 288"/>
                <a:gd name="T79" fmla="*/ 1 h 405"/>
                <a:gd name="T80" fmla="*/ 27 w 288"/>
                <a:gd name="T81" fmla="*/ 1 h 4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8" h="405">
                  <a:moveTo>
                    <a:pt x="215" y="4"/>
                  </a:moveTo>
                  <a:lnTo>
                    <a:pt x="192" y="19"/>
                  </a:lnTo>
                  <a:lnTo>
                    <a:pt x="169" y="34"/>
                  </a:lnTo>
                  <a:lnTo>
                    <a:pt x="147" y="50"/>
                  </a:lnTo>
                  <a:lnTo>
                    <a:pt x="124" y="69"/>
                  </a:lnTo>
                  <a:lnTo>
                    <a:pt x="104" y="87"/>
                  </a:lnTo>
                  <a:lnTo>
                    <a:pt x="83" y="107"/>
                  </a:lnTo>
                  <a:lnTo>
                    <a:pt x="64" y="129"/>
                  </a:lnTo>
                  <a:lnTo>
                    <a:pt x="47" y="152"/>
                  </a:lnTo>
                  <a:lnTo>
                    <a:pt x="32" y="176"/>
                  </a:lnTo>
                  <a:lnTo>
                    <a:pt x="20" y="202"/>
                  </a:lnTo>
                  <a:lnTo>
                    <a:pt x="10" y="231"/>
                  </a:lnTo>
                  <a:lnTo>
                    <a:pt x="3" y="261"/>
                  </a:lnTo>
                  <a:lnTo>
                    <a:pt x="0" y="293"/>
                  </a:lnTo>
                  <a:lnTo>
                    <a:pt x="1" y="328"/>
                  </a:lnTo>
                  <a:lnTo>
                    <a:pt x="6" y="366"/>
                  </a:lnTo>
                  <a:lnTo>
                    <a:pt x="15" y="405"/>
                  </a:lnTo>
                  <a:lnTo>
                    <a:pt x="21" y="368"/>
                  </a:lnTo>
                  <a:lnTo>
                    <a:pt x="26" y="333"/>
                  </a:lnTo>
                  <a:lnTo>
                    <a:pt x="33" y="298"/>
                  </a:lnTo>
                  <a:lnTo>
                    <a:pt x="41" y="266"/>
                  </a:lnTo>
                  <a:lnTo>
                    <a:pt x="52" y="235"/>
                  </a:lnTo>
                  <a:lnTo>
                    <a:pt x="62" y="205"/>
                  </a:lnTo>
                  <a:lnTo>
                    <a:pt x="75" y="177"/>
                  </a:lnTo>
                  <a:lnTo>
                    <a:pt x="90" y="151"/>
                  </a:lnTo>
                  <a:lnTo>
                    <a:pt x="106" y="126"/>
                  </a:lnTo>
                  <a:lnTo>
                    <a:pt x="124" y="103"/>
                  </a:lnTo>
                  <a:lnTo>
                    <a:pt x="145" y="81"/>
                  </a:lnTo>
                  <a:lnTo>
                    <a:pt x="168" y="62"/>
                  </a:lnTo>
                  <a:lnTo>
                    <a:pt x="193" y="45"/>
                  </a:lnTo>
                  <a:lnTo>
                    <a:pt x="222" y="27"/>
                  </a:lnTo>
                  <a:lnTo>
                    <a:pt x="253" y="12"/>
                  </a:lnTo>
                  <a:lnTo>
                    <a:pt x="288" y="0"/>
                  </a:lnTo>
                  <a:lnTo>
                    <a:pt x="279" y="0"/>
                  </a:lnTo>
                  <a:lnTo>
                    <a:pt x="270" y="1"/>
                  </a:lnTo>
                  <a:lnTo>
                    <a:pt x="260" y="1"/>
                  </a:lnTo>
                  <a:lnTo>
                    <a:pt x="252" y="2"/>
                  </a:lnTo>
                  <a:lnTo>
                    <a:pt x="243" y="3"/>
                  </a:lnTo>
                  <a:lnTo>
                    <a:pt x="234" y="3"/>
                  </a:lnTo>
                  <a:lnTo>
                    <a:pt x="225" y="4"/>
                  </a:lnTo>
                  <a:lnTo>
                    <a:pt x="215" y="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35" name="Freeform 29"/>
            <p:cNvSpPr>
              <a:spLocks noChangeAspect="1"/>
            </p:cNvSpPr>
            <p:nvPr/>
          </p:nvSpPr>
          <p:spPr bwMode="auto">
            <a:xfrm>
              <a:off x="696" y="2206"/>
              <a:ext cx="140" cy="199"/>
            </a:xfrm>
            <a:custGeom>
              <a:avLst/>
              <a:gdLst>
                <a:gd name="T0" fmla="*/ 27 w 280"/>
                <a:gd name="T1" fmla="*/ 1 h 397"/>
                <a:gd name="T2" fmla="*/ 24 w 280"/>
                <a:gd name="T3" fmla="*/ 3 h 397"/>
                <a:gd name="T4" fmla="*/ 21 w 280"/>
                <a:gd name="T5" fmla="*/ 5 h 397"/>
                <a:gd name="T6" fmla="*/ 18 w 280"/>
                <a:gd name="T7" fmla="*/ 7 h 397"/>
                <a:gd name="T8" fmla="*/ 16 w 280"/>
                <a:gd name="T9" fmla="*/ 9 h 397"/>
                <a:gd name="T10" fmla="*/ 13 w 280"/>
                <a:gd name="T11" fmla="*/ 11 h 397"/>
                <a:gd name="T12" fmla="*/ 11 w 280"/>
                <a:gd name="T13" fmla="*/ 14 h 397"/>
                <a:gd name="T14" fmla="*/ 8 w 280"/>
                <a:gd name="T15" fmla="*/ 17 h 397"/>
                <a:gd name="T16" fmla="*/ 6 w 280"/>
                <a:gd name="T17" fmla="*/ 19 h 397"/>
                <a:gd name="T18" fmla="*/ 4 w 280"/>
                <a:gd name="T19" fmla="*/ 22 h 397"/>
                <a:gd name="T20" fmla="*/ 3 w 280"/>
                <a:gd name="T21" fmla="*/ 25 h 397"/>
                <a:gd name="T22" fmla="*/ 2 w 280"/>
                <a:gd name="T23" fmla="*/ 29 h 397"/>
                <a:gd name="T24" fmla="*/ 1 w 280"/>
                <a:gd name="T25" fmla="*/ 32 h 397"/>
                <a:gd name="T26" fmla="*/ 0 w 280"/>
                <a:gd name="T27" fmla="*/ 36 h 397"/>
                <a:gd name="T28" fmla="*/ 0 w 280"/>
                <a:gd name="T29" fmla="*/ 41 h 397"/>
                <a:gd name="T30" fmla="*/ 1 w 280"/>
                <a:gd name="T31" fmla="*/ 45 h 397"/>
                <a:gd name="T32" fmla="*/ 2 w 280"/>
                <a:gd name="T33" fmla="*/ 50 h 397"/>
                <a:gd name="T34" fmla="*/ 3 w 280"/>
                <a:gd name="T35" fmla="*/ 45 h 397"/>
                <a:gd name="T36" fmla="*/ 4 w 280"/>
                <a:gd name="T37" fmla="*/ 41 h 397"/>
                <a:gd name="T38" fmla="*/ 4 w 280"/>
                <a:gd name="T39" fmla="*/ 37 h 397"/>
                <a:gd name="T40" fmla="*/ 5 w 280"/>
                <a:gd name="T41" fmla="*/ 33 h 397"/>
                <a:gd name="T42" fmla="*/ 7 w 280"/>
                <a:gd name="T43" fmla="*/ 29 h 397"/>
                <a:gd name="T44" fmla="*/ 8 w 280"/>
                <a:gd name="T45" fmla="*/ 25 h 397"/>
                <a:gd name="T46" fmla="*/ 9 w 280"/>
                <a:gd name="T47" fmla="*/ 22 h 397"/>
                <a:gd name="T48" fmla="*/ 11 w 280"/>
                <a:gd name="T49" fmla="*/ 19 h 397"/>
                <a:gd name="T50" fmla="*/ 13 w 280"/>
                <a:gd name="T51" fmla="*/ 16 h 397"/>
                <a:gd name="T52" fmla="*/ 15 w 280"/>
                <a:gd name="T53" fmla="*/ 13 h 397"/>
                <a:gd name="T54" fmla="*/ 18 w 280"/>
                <a:gd name="T55" fmla="*/ 10 h 397"/>
                <a:gd name="T56" fmla="*/ 21 w 280"/>
                <a:gd name="T57" fmla="*/ 8 h 397"/>
                <a:gd name="T58" fmla="*/ 24 w 280"/>
                <a:gd name="T59" fmla="*/ 6 h 397"/>
                <a:gd name="T60" fmla="*/ 27 w 280"/>
                <a:gd name="T61" fmla="*/ 4 h 397"/>
                <a:gd name="T62" fmla="*/ 31 w 280"/>
                <a:gd name="T63" fmla="*/ 2 h 397"/>
                <a:gd name="T64" fmla="*/ 35 w 280"/>
                <a:gd name="T65" fmla="*/ 0 h 397"/>
                <a:gd name="T66" fmla="*/ 34 w 280"/>
                <a:gd name="T67" fmla="*/ 1 h 397"/>
                <a:gd name="T68" fmla="*/ 33 w 280"/>
                <a:gd name="T69" fmla="*/ 1 h 397"/>
                <a:gd name="T70" fmla="*/ 32 w 280"/>
                <a:gd name="T71" fmla="*/ 1 h 397"/>
                <a:gd name="T72" fmla="*/ 31 w 280"/>
                <a:gd name="T73" fmla="*/ 1 h 397"/>
                <a:gd name="T74" fmla="*/ 30 w 280"/>
                <a:gd name="T75" fmla="*/ 1 h 397"/>
                <a:gd name="T76" fmla="*/ 29 w 280"/>
                <a:gd name="T77" fmla="*/ 1 h 397"/>
                <a:gd name="T78" fmla="*/ 28 w 280"/>
                <a:gd name="T79" fmla="*/ 1 h 397"/>
                <a:gd name="T80" fmla="*/ 27 w 280"/>
                <a:gd name="T81" fmla="*/ 1 h 3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0" h="397">
                  <a:moveTo>
                    <a:pt x="209" y="7"/>
                  </a:moveTo>
                  <a:lnTo>
                    <a:pt x="187" y="22"/>
                  </a:lnTo>
                  <a:lnTo>
                    <a:pt x="165" y="38"/>
                  </a:lnTo>
                  <a:lnTo>
                    <a:pt x="143" y="54"/>
                  </a:lnTo>
                  <a:lnTo>
                    <a:pt x="121" y="71"/>
                  </a:lnTo>
                  <a:lnTo>
                    <a:pt x="101" y="88"/>
                  </a:lnTo>
                  <a:lnTo>
                    <a:pt x="81" y="108"/>
                  </a:lnTo>
                  <a:lnTo>
                    <a:pt x="63" y="129"/>
                  </a:lnTo>
                  <a:lnTo>
                    <a:pt x="46" y="151"/>
                  </a:lnTo>
                  <a:lnTo>
                    <a:pt x="32" y="174"/>
                  </a:lnTo>
                  <a:lnTo>
                    <a:pt x="20" y="199"/>
                  </a:lnTo>
                  <a:lnTo>
                    <a:pt x="11" y="227"/>
                  </a:lnTo>
                  <a:lnTo>
                    <a:pt x="4" y="256"/>
                  </a:lnTo>
                  <a:lnTo>
                    <a:pt x="0" y="288"/>
                  </a:lnTo>
                  <a:lnTo>
                    <a:pt x="0" y="321"/>
                  </a:lnTo>
                  <a:lnTo>
                    <a:pt x="5" y="358"/>
                  </a:lnTo>
                  <a:lnTo>
                    <a:pt x="13" y="397"/>
                  </a:lnTo>
                  <a:lnTo>
                    <a:pt x="19" y="360"/>
                  </a:lnTo>
                  <a:lnTo>
                    <a:pt x="25" y="325"/>
                  </a:lnTo>
                  <a:lnTo>
                    <a:pt x="32" y="290"/>
                  </a:lnTo>
                  <a:lnTo>
                    <a:pt x="40" y="258"/>
                  </a:lnTo>
                  <a:lnTo>
                    <a:pt x="49" y="228"/>
                  </a:lnTo>
                  <a:lnTo>
                    <a:pt x="59" y="199"/>
                  </a:lnTo>
                  <a:lnTo>
                    <a:pt x="71" y="171"/>
                  </a:lnTo>
                  <a:lnTo>
                    <a:pt x="84" y="146"/>
                  </a:lnTo>
                  <a:lnTo>
                    <a:pt x="101" y="122"/>
                  </a:lnTo>
                  <a:lnTo>
                    <a:pt x="119" y="100"/>
                  </a:lnTo>
                  <a:lnTo>
                    <a:pt x="139" y="79"/>
                  </a:lnTo>
                  <a:lnTo>
                    <a:pt x="162" y="60"/>
                  </a:lnTo>
                  <a:lnTo>
                    <a:pt x="187" y="42"/>
                  </a:lnTo>
                  <a:lnTo>
                    <a:pt x="215" y="26"/>
                  </a:lnTo>
                  <a:lnTo>
                    <a:pt x="246" y="12"/>
                  </a:lnTo>
                  <a:lnTo>
                    <a:pt x="280" y="0"/>
                  </a:lnTo>
                  <a:lnTo>
                    <a:pt x="271" y="1"/>
                  </a:lnTo>
                  <a:lnTo>
                    <a:pt x="263" y="1"/>
                  </a:lnTo>
                  <a:lnTo>
                    <a:pt x="254" y="2"/>
                  </a:lnTo>
                  <a:lnTo>
                    <a:pt x="245" y="3"/>
                  </a:lnTo>
                  <a:lnTo>
                    <a:pt x="237" y="4"/>
                  </a:lnTo>
                  <a:lnTo>
                    <a:pt x="227" y="4"/>
                  </a:lnTo>
                  <a:lnTo>
                    <a:pt x="218" y="6"/>
                  </a:lnTo>
                  <a:lnTo>
                    <a:pt x="209" y="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36" name="Freeform 30"/>
            <p:cNvSpPr>
              <a:spLocks noChangeAspect="1"/>
            </p:cNvSpPr>
            <p:nvPr/>
          </p:nvSpPr>
          <p:spPr bwMode="auto">
            <a:xfrm>
              <a:off x="697" y="2206"/>
              <a:ext cx="136" cy="195"/>
            </a:xfrm>
            <a:custGeom>
              <a:avLst/>
              <a:gdLst>
                <a:gd name="T0" fmla="*/ 25 w 273"/>
                <a:gd name="T1" fmla="*/ 2 h 389"/>
                <a:gd name="T2" fmla="*/ 22 w 273"/>
                <a:gd name="T3" fmla="*/ 3 h 389"/>
                <a:gd name="T4" fmla="*/ 20 w 273"/>
                <a:gd name="T5" fmla="*/ 5 h 389"/>
                <a:gd name="T6" fmla="*/ 17 w 273"/>
                <a:gd name="T7" fmla="*/ 7 h 389"/>
                <a:gd name="T8" fmla="*/ 15 w 273"/>
                <a:gd name="T9" fmla="*/ 9 h 389"/>
                <a:gd name="T10" fmla="*/ 12 w 273"/>
                <a:gd name="T11" fmla="*/ 12 h 389"/>
                <a:gd name="T12" fmla="*/ 10 w 273"/>
                <a:gd name="T13" fmla="*/ 14 h 389"/>
                <a:gd name="T14" fmla="*/ 7 w 273"/>
                <a:gd name="T15" fmla="*/ 17 h 389"/>
                <a:gd name="T16" fmla="*/ 5 w 273"/>
                <a:gd name="T17" fmla="*/ 19 h 389"/>
                <a:gd name="T18" fmla="*/ 4 w 273"/>
                <a:gd name="T19" fmla="*/ 22 h 389"/>
                <a:gd name="T20" fmla="*/ 2 w 273"/>
                <a:gd name="T21" fmla="*/ 25 h 389"/>
                <a:gd name="T22" fmla="*/ 1 w 273"/>
                <a:gd name="T23" fmla="*/ 28 h 389"/>
                <a:gd name="T24" fmla="*/ 0 w 273"/>
                <a:gd name="T25" fmla="*/ 32 h 389"/>
                <a:gd name="T26" fmla="*/ 0 w 273"/>
                <a:gd name="T27" fmla="*/ 36 h 389"/>
                <a:gd name="T28" fmla="*/ 0 w 273"/>
                <a:gd name="T29" fmla="*/ 40 h 389"/>
                <a:gd name="T30" fmla="*/ 0 w 273"/>
                <a:gd name="T31" fmla="*/ 44 h 389"/>
                <a:gd name="T32" fmla="*/ 1 w 273"/>
                <a:gd name="T33" fmla="*/ 49 h 389"/>
                <a:gd name="T34" fmla="*/ 2 w 273"/>
                <a:gd name="T35" fmla="*/ 44 h 389"/>
                <a:gd name="T36" fmla="*/ 2 w 273"/>
                <a:gd name="T37" fmla="*/ 40 h 389"/>
                <a:gd name="T38" fmla="*/ 3 w 273"/>
                <a:gd name="T39" fmla="*/ 36 h 389"/>
                <a:gd name="T40" fmla="*/ 4 w 273"/>
                <a:gd name="T41" fmla="*/ 32 h 389"/>
                <a:gd name="T42" fmla="*/ 5 w 273"/>
                <a:gd name="T43" fmla="*/ 28 h 389"/>
                <a:gd name="T44" fmla="*/ 6 w 273"/>
                <a:gd name="T45" fmla="*/ 24 h 389"/>
                <a:gd name="T46" fmla="*/ 8 w 273"/>
                <a:gd name="T47" fmla="*/ 21 h 389"/>
                <a:gd name="T48" fmla="*/ 10 w 273"/>
                <a:gd name="T49" fmla="*/ 18 h 389"/>
                <a:gd name="T50" fmla="*/ 11 w 273"/>
                <a:gd name="T51" fmla="*/ 15 h 389"/>
                <a:gd name="T52" fmla="*/ 14 w 273"/>
                <a:gd name="T53" fmla="*/ 12 h 389"/>
                <a:gd name="T54" fmla="*/ 16 w 273"/>
                <a:gd name="T55" fmla="*/ 10 h 389"/>
                <a:gd name="T56" fmla="*/ 19 w 273"/>
                <a:gd name="T57" fmla="*/ 8 h 389"/>
                <a:gd name="T58" fmla="*/ 22 w 273"/>
                <a:gd name="T59" fmla="*/ 6 h 389"/>
                <a:gd name="T60" fmla="*/ 26 w 273"/>
                <a:gd name="T61" fmla="*/ 4 h 389"/>
                <a:gd name="T62" fmla="*/ 29 w 273"/>
                <a:gd name="T63" fmla="*/ 2 h 389"/>
                <a:gd name="T64" fmla="*/ 34 w 273"/>
                <a:gd name="T65" fmla="*/ 0 h 389"/>
                <a:gd name="T66" fmla="*/ 33 w 273"/>
                <a:gd name="T67" fmla="*/ 1 h 389"/>
                <a:gd name="T68" fmla="*/ 31 w 273"/>
                <a:gd name="T69" fmla="*/ 1 h 389"/>
                <a:gd name="T70" fmla="*/ 30 w 273"/>
                <a:gd name="T71" fmla="*/ 1 h 389"/>
                <a:gd name="T72" fmla="*/ 29 w 273"/>
                <a:gd name="T73" fmla="*/ 1 h 389"/>
                <a:gd name="T74" fmla="*/ 28 w 273"/>
                <a:gd name="T75" fmla="*/ 1 h 389"/>
                <a:gd name="T76" fmla="*/ 27 w 273"/>
                <a:gd name="T77" fmla="*/ 1 h 389"/>
                <a:gd name="T78" fmla="*/ 26 w 273"/>
                <a:gd name="T79" fmla="*/ 1 h 389"/>
                <a:gd name="T80" fmla="*/ 25 w 273"/>
                <a:gd name="T81" fmla="*/ 2 h 3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73" h="389">
                  <a:moveTo>
                    <a:pt x="202" y="9"/>
                  </a:moveTo>
                  <a:lnTo>
                    <a:pt x="182" y="24"/>
                  </a:lnTo>
                  <a:lnTo>
                    <a:pt x="161" y="40"/>
                  </a:lnTo>
                  <a:lnTo>
                    <a:pt x="140" y="56"/>
                  </a:lnTo>
                  <a:lnTo>
                    <a:pt x="120" y="72"/>
                  </a:lnTo>
                  <a:lnTo>
                    <a:pt x="99" y="91"/>
                  </a:lnTo>
                  <a:lnTo>
                    <a:pt x="80" y="109"/>
                  </a:lnTo>
                  <a:lnTo>
                    <a:pt x="62" y="129"/>
                  </a:lnTo>
                  <a:lnTo>
                    <a:pt x="47" y="150"/>
                  </a:lnTo>
                  <a:lnTo>
                    <a:pt x="32" y="172"/>
                  </a:lnTo>
                  <a:lnTo>
                    <a:pt x="20" y="197"/>
                  </a:lnTo>
                  <a:lnTo>
                    <a:pt x="10" y="222"/>
                  </a:lnTo>
                  <a:lnTo>
                    <a:pt x="4" y="251"/>
                  </a:lnTo>
                  <a:lnTo>
                    <a:pt x="0" y="282"/>
                  </a:lnTo>
                  <a:lnTo>
                    <a:pt x="0" y="314"/>
                  </a:lnTo>
                  <a:lnTo>
                    <a:pt x="3" y="350"/>
                  </a:lnTo>
                  <a:lnTo>
                    <a:pt x="11" y="389"/>
                  </a:lnTo>
                  <a:lnTo>
                    <a:pt x="17" y="351"/>
                  </a:lnTo>
                  <a:lnTo>
                    <a:pt x="23" y="317"/>
                  </a:lnTo>
                  <a:lnTo>
                    <a:pt x="29" y="282"/>
                  </a:lnTo>
                  <a:lnTo>
                    <a:pt x="37" y="251"/>
                  </a:lnTo>
                  <a:lnTo>
                    <a:pt x="45" y="220"/>
                  </a:lnTo>
                  <a:lnTo>
                    <a:pt x="55" y="192"/>
                  </a:lnTo>
                  <a:lnTo>
                    <a:pt x="67" y="166"/>
                  </a:lnTo>
                  <a:lnTo>
                    <a:pt x="80" y="140"/>
                  </a:lnTo>
                  <a:lnTo>
                    <a:pt x="95" y="117"/>
                  </a:lnTo>
                  <a:lnTo>
                    <a:pt x="113" y="96"/>
                  </a:lnTo>
                  <a:lnTo>
                    <a:pt x="132" y="76"/>
                  </a:lnTo>
                  <a:lnTo>
                    <a:pt x="155" y="58"/>
                  </a:lnTo>
                  <a:lnTo>
                    <a:pt x="179" y="41"/>
                  </a:lnTo>
                  <a:lnTo>
                    <a:pt x="208" y="25"/>
                  </a:lnTo>
                  <a:lnTo>
                    <a:pt x="238" y="13"/>
                  </a:lnTo>
                  <a:lnTo>
                    <a:pt x="273" y="0"/>
                  </a:lnTo>
                  <a:lnTo>
                    <a:pt x="264" y="1"/>
                  </a:lnTo>
                  <a:lnTo>
                    <a:pt x="255" y="2"/>
                  </a:lnTo>
                  <a:lnTo>
                    <a:pt x="246" y="3"/>
                  </a:lnTo>
                  <a:lnTo>
                    <a:pt x="238" y="5"/>
                  </a:lnTo>
                  <a:lnTo>
                    <a:pt x="229" y="6"/>
                  </a:lnTo>
                  <a:lnTo>
                    <a:pt x="221" y="7"/>
                  </a:lnTo>
                  <a:lnTo>
                    <a:pt x="212" y="8"/>
                  </a:lnTo>
                  <a:lnTo>
                    <a:pt x="202"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37" name="Freeform 31"/>
            <p:cNvSpPr>
              <a:spLocks noChangeAspect="1"/>
            </p:cNvSpPr>
            <p:nvPr/>
          </p:nvSpPr>
          <p:spPr bwMode="auto">
            <a:xfrm>
              <a:off x="698" y="2208"/>
              <a:ext cx="134" cy="190"/>
            </a:xfrm>
            <a:custGeom>
              <a:avLst/>
              <a:gdLst>
                <a:gd name="T0" fmla="*/ 25 w 267"/>
                <a:gd name="T1" fmla="*/ 2 h 380"/>
                <a:gd name="T2" fmla="*/ 23 w 267"/>
                <a:gd name="T3" fmla="*/ 4 h 380"/>
                <a:gd name="T4" fmla="*/ 20 w 267"/>
                <a:gd name="T5" fmla="*/ 6 h 380"/>
                <a:gd name="T6" fmla="*/ 18 w 267"/>
                <a:gd name="T7" fmla="*/ 8 h 380"/>
                <a:gd name="T8" fmla="*/ 15 w 267"/>
                <a:gd name="T9" fmla="*/ 10 h 380"/>
                <a:gd name="T10" fmla="*/ 13 w 267"/>
                <a:gd name="T11" fmla="*/ 12 h 380"/>
                <a:gd name="T12" fmla="*/ 10 w 267"/>
                <a:gd name="T13" fmla="*/ 14 h 380"/>
                <a:gd name="T14" fmla="*/ 8 w 267"/>
                <a:gd name="T15" fmla="*/ 16 h 380"/>
                <a:gd name="T16" fmla="*/ 6 w 267"/>
                <a:gd name="T17" fmla="*/ 19 h 380"/>
                <a:gd name="T18" fmla="*/ 4 w 267"/>
                <a:gd name="T19" fmla="*/ 22 h 380"/>
                <a:gd name="T20" fmla="*/ 3 w 267"/>
                <a:gd name="T21" fmla="*/ 25 h 380"/>
                <a:gd name="T22" fmla="*/ 2 w 267"/>
                <a:gd name="T23" fmla="*/ 28 h 380"/>
                <a:gd name="T24" fmla="*/ 1 w 267"/>
                <a:gd name="T25" fmla="*/ 31 h 380"/>
                <a:gd name="T26" fmla="*/ 1 w 267"/>
                <a:gd name="T27" fmla="*/ 35 h 380"/>
                <a:gd name="T28" fmla="*/ 0 w 267"/>
                <a:gd name="T29" fmla="*/ 39 h 380"/>
                <a:gd name="T30" fmla="*/ 1 w 267"/>
                <a:gd name="T31" fmla="*/ 43 h 380"/>
                <a:gd name="T32" fmla="*/ 2 w 267"/>
                <a:gd name="T33" fmla="*/ 48 h 380"/>
                <a:gd name="T34" fmla="*/ 2 w 267"/>
                <a:gd name="T35" fmla="*/ 43 h 380"/>
                <a:gd name="T36" fmla="*/ 3 w 267"/>
                <a:gd name="T37" fmla="*/ 39 h 380"/>
                <a:gd name="T38" fmla="*/ 4 w 267"/>
                <a:gd name="T39" fmla="*/ 35 h 380"/>
                <a:gd name="T40" fmla="*/ 5 w 267"/>
                <a:gd name="T41" fmla="*/ 31 h 380"/>
                <a:gd name="T42" fmla="*/ 6 w 267"/>
                <a:gd name="T43" fmla="*/ 27 h 380"/>
                <a:gd name="T44" fmla="*/ 7 w 267"/>
                <a:gd name="T45" fmla="*/ 24 h 380"/>
                <a:gd name="T46" fmla="*/ 8 w 267"/>
                <a:gd name="T47" fmla="*/ 20 h 380"/>
                <a:gd name="T48" fmla="*/ 10 w 267"/>
                <a:gd name="T49" fmla="*/ 17 h 380"/>
                <a:gd name="T50" fmla="*/ 12 w 267"/>
                <a:gd name="T51" fmla="*/ 14 h 380"/>
                <a:gd name="T52" fmla="*/ 14 w 267"/>
                <a:gd name="T53" fmla="*/ 12 h 380"/>
                <a:gd name="T54" fmla="*/ 16 w 267"/>
                <a:gd name="T55" fmla="*/ 10 h 380"/>
                <a:gd name="T56" fmla="*/ 19 w 267"/>
                <a:gd name="T57" fmla="*/ 7 h 380"/>
                <a:gd name="T58" fmla="*/ 22 w 267"/>
                <a:gd name="T59" fmla="*/ 5 h 380"/>
                <a:gd name="T60" fmla="*/ 26 w 267"/>
                <a:gd name="T61" fmla="*/ 3 h 380"/>
                <a:gd name="T62" fmla="*/ 30 w 267"/>
                <a:gd name="T63" fmla="*/ 2 h 380"/>
                <a:gd name="T64" fmla="*/ 34 w 267"/>
                <a:gd name="T65" fmla="*/ 0 h 380"/>
                <a:gd name="T66" fmla="*/ 33 w 267"/>
                <a:gd name="T67" fmla="*/ 1 h 380"/>
                <a:gd name="T68" fmla="*/ 32 w 267"/>
                <a:gd name="T69" fmla="*/ 1 h 380"/>
                <a:gd name="T70" fmla="*/ 31 w 267"/>
                <a:gd name="T71" fmla="*/ 1 h 380"/>
                <a:gd name="T72" fmla="*/ 29 w 267"/>
                <a:gd name="T73" fmla="*/ 1 h 380"/>
                <a:gd name="T74" fmla="*/ 28 w 267"/>
                <a:gd name="T75" fmla="*/ 1 h 380"/>
                <a:gd name="T76" fmla="*/ 27 w 267"/>
                <a:gd name="T77" fmla="*/ 1 h 380"/>
                <a:gd name="T78" fmla="*/ 26 w 267"/>
                <a:gd name="T79" fmla="*/ 1 h 380"/>
                <a:gd name="T80" fmla="*/ 25 w 267"/>
                <a:gd name="T81" fmla="*/ 2 h 3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380">
                  <a:moveTo>
                    <a:pt x="197" y="9"/>
                  </a:moveTo>
                  <a:lnTo>
                    <a:pt x="177" y="26"/>
                  </a:lnTo>
                  <a:lnTo>
                    <a:pt x="157" y="42"/>
                  </a:lnTo>
                  <a:lnTo>
                    <a:pt x="137" y="58"/>
                  </a:lnTo>
                  <a:lnTo>
                    <a:pt x="118" y="74"/>
                  </a:lnTo>
                  <a:lnTo>
                    <a:pt x="98" y="91"/>
                  </a:lnTo>
                  <a:lnTo>
                    <a:pt x="79" y="109"/>
                  </a:lnTo>
                  <a:lnTo>
                    <a:pt x="62" y="128"/>
                  </a:lnTo>
                  <a:lnTo>
                    <a:pt x="47" y="148"/>
                  </a:lnTo>
                  <a:lnTo>
                    <a:pt x="32" y="170"/>
                  </a:lnTo>
                  <a:lnTo>
                    <a:pt x="21" y="193"/>
                  </a:lnTo>
                  <a:lnTo>
                    <a:pt x="12" y="218"/>
                  </a:lnTo>
                  <a:lnTo>
                    <a:pt x="5" y="246"/>
                  </a:lnTo>
                  <a:lnTo>
                    <a:pt x="1" y="274"/>
                  </a:lnTo>
                  <a:lnTo>
                    <a:pt x="0" y="307"/>
                  </a:lnTo>
                  <a:lnTo>
                    <a:pt x="3" y="342"/>
                  </a:lnTo>
                  <a:lnTo>
                    <a:pt x="10" y="380"/>
                  </a:lnTo>
                  <a:lnTo>
                    <a:pt x="15" y="342"/>
                  </a:lnTo>
                  <a:lnTo>
                    <a:pt x="21" y="307"/>
                  </a:lnTo>
                  <a:lnTo>
                    <a:pt x="27" y="273"/>
                  </a:lnTo>
                  <a:lnTo>
                    <a:pt x="35" y="242"/>
                  </a:lnTo>
                  <a:lnTo>
                    <a:pt x="43" y="212"/>
                  </a:lnTo>
                  <a:lnTo>
                    <a:pt x="52" y="185"/>
                  </a:lnTo>
                  <a:lnTo>
                    <a:pt x="63" y="159"/>
                  </a:lnTo>
                  <a:lnTo>
                    <a:pt x="76" y="135"/>
                  </a:lnTo>
                  <a:lnTo>
                    <a:pt x="91" y="112"/>
                  </a:lnTo>
                  <a:lnTo>
                    <a:pt x="108" y="91"/>
                  </a:lnTo>
                  <a:lnTo>
                    <a:pt x="128" y="73"/>
                  </a:lnTo>
                  <a:lnTo>
                    <a:pt x="150" y="54"/>
                  </a:lnTo>
                  <a:lnTo>
                    <a:pt x="174" y="39"/>
                  </a:lnTo>
                  <a:lnTo>
                    <a:pt x="202" y="24"/>
                  </a:lnTo>
                  <a:lnTo>
                    <a:pt x="233" y="12"/>
                  </a:lnTo>
                  <a:lnTo>
                    <a:pt x="267" y="0"/>
                  </a:lnTo>
                  <a:lnTo>
                    <a:pt x="258" y="1"/>
                  </a:lnTo>
                  <a:lnTo>
                    <a:pt x="249" y="3"/>
                  </a:lnTo>
                  <a:lnTo>
                    <a:pt x="241" y="4"/>
                  </a:lnTo>
                  <a:lnTo>
                    <a:pt x="232" y="5"/>
                  </a:lnTo>
                  <a:lnTo>
                    <a:pt x="224" y="6"/>
                  </a:lnTo>
                  <a:lnTo>
                    <a:pt x="214" y="7"/>
                  </a:lnTo>
                  <a:lnTo>
                    <a:pt x="206" y="8"/>
                  </a:lnTo>
                  <a:lnTo>
                    <a:pt x="197"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38" name="Freeform 32"/>
            <p:cNvSpPr>
              <a:spLocks noChangeAspect="1"/>
            </p:cNvSpPr>
            <p:nvPr/>
          </p:nvSpPr>
          <p:spPr bwMode="auto">
            <a:xfrm>
              <a:off x="699" y="2208"/>
              <a:ext cx="130" cy="186"/>
            </a:xfrm>
            <a:custGeom>
              <a:avLst/>
              <a:gdLst>
                <a:gd name="T0" fmla="*/ 24 w 261"/>
                <a:gd name="T1" fmla="*/ 1 h 373"/>
                <a:gd name="T2" fmla="*/ 21 w 261"/>
                <a:gd name="T3" fmla="*/ 3 h 373"/>
                <a:gd name="T4" fmla="*/ 19 w 261"/>
                <a:gd name="T5" fmla="*/ 5 h 373"/>
                <a:gd name="T6" fmla="*/ 16 w 261"/>
                <a:gd name="T7" fmla="*/ 7 h 373"/>
                <a:gd name="T8" fmla="*/ 14 w 261"/>
                <a:gd name="T9" fmla="*/ 9 h 373"/>
                <a:gd name="T10" fmla="*/ 12 w 261"/>
                <a:gd name="T11" fmla="*/ 11 h 373"/>
                <a:gd name="T12" fmla="*/ 9 w 261"/>
                <a:gd name="T13" fmla="*/ 13 h 373"/>
                <a:gd name="T14" fmla="*/ 7 w 261"/>
                <a:gd name="T15" fmla="*/ 15 h 373"/>
                <a:gd name="T16" fmla="*/ 6 w 261"/>
                <a:gd name="T17" fmla="*/ 18 h 373"/>
                <a:gd name="T18" fmla="*/ 4 w 261"/>
                <a:gd name="T19" fmla="*/ 20 h 373"/>
                <a:gd name="T20" fmla="*/ 2 w 261"/>
                <a:gd name="T21" fmla="*/ 23 h 373"/>
                <a:gd name="T22" fmla="*/ 1 w 261"/>
                <a:gd name="T23" fmla="*/ 26 h 373"/>
                <a:gd name="T24" fmla="*/ 0 w 261"/>
                <a:gd name="T25" fmla="*/ 30 h 373"/>
                <a:gd name="T26" fmla="*/ 0 w 261"/>
                <a:gd name="T27" fmla="*/ 33 h 373"/>
                <a:gd name="T28" fmla="*/ 0 w 261"/>
                <a:gd name="T29" fmla="*/ 37 h 373"/>
                <a:gd name="T30" fmla="*/ 0 w 261"/>
                <a:gd name="T31" fmla="*/ 41 h 373"/>
                <a:gd name="T32" fmla="*/ 1 w 261"/>
                <a:gd name="T33" fmla="*/ 46 h 373"/>
                <a:gd name="T34" fmla="*/ 1 w 261"/>
                <a:gd name="T35" fmla="*/ 41 h 373"/>
                <a:gd name="T36" fmla="*/ 2 w 261"/>
                <a:gd name="T37" fmla="*/ 37 h 373"/>
                <a:gd name="T38" fmla="*/ 3 w 261"/>
                <a:gd name="T39" fmla="*/ 33 h 373"/>
                <a:gd name="T40" fmla="*/ 3 w 261"/>
                <a:gd name="T41" fmla="*/ 29 h 373"/>
                <a:gd name="T42" fmla="*/ 4 w 261"/>
                <a:gd name="T43" fmla="*/ 25 h 373"/>
                <a:gd name="T44" fmla="*/ 6 w 261"/>
                <a:gd name="T45" fmla="*/ 22 h 373"/>
                <a:gd name="T46" fmla="*/ 7 w 261"/>
                <a:gd name="T47" fmla="*/ 19 h 373"/>
                <a:gd name="T48" fmla="*/ 9 w 261"/>
                <a:gd name="T49" fmla="*/ 16 h 373"/>
                <a:gd name="T50" fmla="*/ 10 w 261"/>
                <a:gd name="T51" fmla="*/ 13 h 373"/>
                <a:gd name="T52" fmla="*/ 12 w 261"/>
                <a:gd name="T53" fmla="*/ 11 h 373"/>
                <a:gd name="T54" fmla="*/ 15 w 261"/>
                <a:gd name="T55" fmla="*/ 8 h 373"/>
                <a:gd name="T56" fmla="*/ 18 w 261"/>
                <a:gd name="T57" fmla="*/ 6 h 373"/>
                <a:gd name="T58" fmla="*/ 21 w 261"/>
                <a:gd name="T59" fmla="*/ 4 h 373"/>
                <a:gd name="T60" fmla="*/ 24 w 261"/>
                <a:gd name="T61" fmla="*/ 2 h 373"/>
                <a:gd name="T62" fmla="*/ 28 w 261"/>
                <a:gd name="T63" fmla="*/ 1 h 373"/>
                <a:gd name="T64" fmla="*/ 32 w 261"/>
                <a:gd name="T65" fmla="*/ 0 h 373"/>
                <a:gd name="T66" fmla="*/ 24 w 261"/>
                <a:gd name="T67" fmla="*/ 1 h 3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1" h="373">
                  <a:moveTo>
                    <a:pt x="192" y="12"/>
                  </a:moveTo>
                  <a:lnTo>
                    <a:pt x="173" y="28"/>
                  </a:lnTo>
                  <a:lnTo>
                    <a:pt x="154" y="44"/>
                  </a:lnTo>
                  <a:lnTo>
                    <a:pt x="134" y="60"/>
                  </a:lnTo>
                  <a:lnTo>
                    <a:pt x="116" y="76"/>
                  </a:lnTo>
                  <a:lnTo>
                    <a:pt x="97" y="93"/>
                  </a:lnTo>
                  <a:lnTo>
                    <a:pt x="79" y="110"/>
                  </a:lnTo>
                  <a:lnTo>
                    <a:pt x="63" y="127"/>
                  </a:lnTo>
                  <a:lnTo>
                    <a:pt x="48" y="147"/>
                  </a:lnTo>
                  <a:lnTo>
                    <a:pt x="34" y="167"/>
                  </a:lnTo>
                  <a:lnTo>
                    <a:pt x="22" y="189"/>
                  </a:lnTo>
                  <a:lnTo>
                    <a:pt x="13" y="214"/>
                  </a:lnTo>
                  <a:lnTo>
                    <a:pt x="6" y="240"/>
                  </a:lnTo>
                  <a:lnTo>
                    <a:pt x="1" y="269"/>
                  </a:lnTo>
                  <a:lnTo>
                    <a:pt x="0" y="300"/>
                  </a:lnTo>
                  <a:lnTo>
                    <a:pt x="3" y="334"/>
                  </a:lnTo>
                  <a:lnTo>
                    <a:pt x="8" y="373"/>
                  </a:lnTo>
                  <a:lnTo>
                    <a:pt x="13" y="334"/>
                  </a:lnTo>
                  <a:lnTo>
                    <a:pt x="19" y="299"/>
                  </a:lnTo>
                  <a:lnTo>
                    <a:pt x="25" y="265"/>
                  </a:lnTo>
                  <a:lnTo>
                    <a:pt x="31" y="234"/>
                  </a:lnTo>
                  <a:lnTo>
                    <a:pt x="39" y="205"/>
                  </a:lnTo>
                  <a:lnTo>
                    <a:pt x="49" y="178"/>
                  </a:lnTo>
                  <a:lnTo>
                    <a:pt x="60" y="152"/>
                  </a:lnTo>
                  <a:lnTo>
                    <a:pt x="73" y="129"/>
                  </a:lnTo>
                  <a:lnTo>
                    <a:pt x="87" y="108"/>
                  </a:lnTo>
                  <a:lnTo>
                    <a:pt x="103" y="88"/>
                  </a:lnTo>
                  <a:lnTo>
                    <a:pt x="122" y="69"/>
                  </a:lnTo>
                  <a:lnTo>
                    <a:pt x="144" y="52"/>
                  </a:lnTo>
                  <a:lnTo>
                    <a:pt x="169" y="37"/>
                  </a:lnTo>
                  <a:lnTo>
                    <a:pt x="196" y="23"/>
                  </a:lnTo>
                  <a:lnTo>
                    <a:pt x="226" y="12"/>
                  </a:lnTo>
                  <a:lnTo>
                    <a:pt x="261" y="0"/>
                  </a:lnTo>
                  <a:lnTo>
                    <a:pt x="192"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39" name="Freeform 33"/>
            <p:cNvSpPr>
              <a:spLocks noChangeAspect="1"/>
            </p:cNvSpPr>
            <p:nvPr/>
          </p:nvSpPr>
          <p:spPr bwMode="auto">
            <a:xfrm>
              <a:off x="999" y="2359"/>
              <a:ext cx="96" cy="206"/>
            </a:xfrm>
            <a:custGeom>
              <a:avLst/>
              <a:gdLst>
                <a:gd name="T0" fmla="*/ 24 w 194"/>
                <a:gd name="T1" fmla="*/ 8 h 413"/>
                <a:gd name="T2" fmla="*/ 24 w 194"/>
                <a:gd name="T3" fmla="*/ 11 h 413"/>
                <a:gd name="T4" fmla="*/ 24 w 194"/>
                <a:gd name="T5" fmla="*/ 13 h 413"/>
                <a:gd name="T6" fmla="*/ 24 w 194"/>
                <a:gd name="T7" fmla="*/ 16 h 413"/>
                <a:gd name="T8" fmla="*/ 23 w 194"/>
                <a:gd name="T9" fmla="*/ 18 h 413"/>
                <a:gd name="T10" fmla="*/ 23 w 194"/>
                <a:gd name="T11" fmla="*/ 21 h 413"/>
                <a:gd name="T12" fmla="*/ 22 w 194"/>
                <a:gd name="T13" fmla="*/ 23 h 413"/>
                <a:gd name="T14" fmla="*/ 22 w 194"/>
                <a:gd name="T15" fmla="*/ 26 h 413"/>
                <a:gd name="T16" fmla="*/ 21 w 194"/>
                <a:gd name="T17" fmla="*/ 29 h 413"/>
                <a:gd name="T18" fmla="*/ 19 w 194"/>
                <a:gd name="T19" fmla="*/ 31 h 413"/>
                <a:gd name="T20" fmla="*/ 17 w 194"/>
                <a:gd name="T21" fmla="*/ 34 h 413"/>
                <a:gd name="T22" fmla="*/ 16 w 194"/>
                <a:gd name="T23" fmla="*/ 37 h 413"/>
                <a:gd name="T24" fmla="*/ 13 w 194"/>
                <a:gd name="T25" fmla="*/ 40 h 413"/>
                <a:gd name="T26" fmla="*/ 11 w 194"/>
                <a:gd name="T27" fmla="*/ 42 h 413"/>
                <a:gd name="T28" fmla="*/ 7 w 194"/>
                <a:gd name="T29" fmla="*/ 45 h 413"/>
                <a:gd name="T30" fmla="*/ 4 w 194"/>
                <a:gd name="T31" fmla="*/ 48 h 413"/>
                <a:gd name="T32" fmla="*/ 0 w 194"/>
                <a:gd name="T33" fmla="*/ 51 h 413"/>
                <a:gd name="T34" fmla="*/ 3 w 194"/>
                <a:gd name="T35" fmla="*/ 46 h 413"/>
                <a:gd name="T36" fmla="*/ 6 w 194"/>
                <a:gd name="T37" fmla="*/ 39 h 413"/>
                <a:gd name="T38" fmla="*/ 9 w 194"/>
                <a:gd name="T39" fmla="*/ 33 h 413"/>
                <a:gd name="T40" fmla="*/ 12 w 194"/>
                <a:gd name="T41" fmla="*/ 26 h 413"/>
                <a:gd name="T42" fmla="*/ 15 w 194"/>
                <a:gd name="T43" fmla="*/ 19 h 413"/>
                <a:gd name="T44" fmla="*/ 17 w 194"/>
                <a:gd name="T45" fmla="*/ 12 h 413"/>
                <a:gd name="T46" fmla="*/ 20 w 194"/>
                <a:gd name="T47" fmla="*/ 5 h 413"/>
                <a:gd name="T48" fmla="*/ 22 w 194"/>
                <a:gd name="T49" fmla="*/ 0 h 413"/>
                <a:gd name="T50" fmla="*/ 24 w 194"/>
                <a:gd name="T51" fmla="*/ 8 h 4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4" h="413">
                  <a:moveTo>
                    <a:pt x="193" y="69"/>
                  </a:moveTo>
                  <a:lnTo>
                    <a:pt x="194" y="89"/>
                  </a:lnTo>
                  <a:lnTo>
                    <a:pt x="194" y="108"/>
                  </a:lnTo>
                  <a:lnTo>
                    <a:pt x="193" y="128"/>
                  </a:lnTo>
                  <a:lnTo>
                    <a:pt x="192" y="148"/>
                  </a:lnTo>
                  <a:lnTo>
                    <a:pt x="188" y="168"/>
                  </a:lnTo>
                  <a:lnTo>
                    <a:pt x="184" y="189"/>
                  </a:lnTo>
                  <a:lnTo>
                    <a:pt x="177" y="211"/>
                  </a:lnTo>
                  <a:lnTo>
                    <a:pt x="169" y="232"/>
                  </a:lnTo>
                  <a:lnTo>
                    <a:pt x="158" y="254"/>
                  </a:lnTo>
                  <a:lnTo>
                    <a:pt x="144" y="275"/>
                  </a:lnTo>
                  <a:lnTo>
                    <a:pt x="129" y="298"/>
                  </a:lnTo>
                  <a:lnTo>
                    <a:pt x="110" y="320"/>
                  </a:lnTo>
                  <a:lnTo>
                    <a:pt x="88" y="343"/>
                  </a:lnTo>
                  <a:lnTo>
                    <a:pt x="63" y="366"/>
                  </a:lnTo>
                  <a:lnTo>
                    <a:pt x="34" y="390"/>
                  </a:lnTo>
                  <a:lnTo>
                    <a:pt x="0" y="413"/>
                  </a:lnTo>
                  <a:lnTo>
                    <a:pt x="27" y="369"/>
                  </a:lnTo>
                  <a:lnTo>
                    <a:pt x="52" y="319"/>
                  </a:lnTo>
                  <a:lnTo>
                    <a:pt x="78" y="265"/>
                  </a:lnTo>
                  <a:lnTo>
                    <a:pt x="102" y="209"/>
                  </a:lnTo>
                  <a:lnTo>
                    <a:pt x="125" y="152"/>
                  </a:lnTo>
                  <a:lnTo>
                    <a:pt x="144" y="98"/>
                  </a:lnTo>
                  <a:lnTo>
                    <a:pt x="163" y="46"/>
                  </a:lnTo>
                  <a:lnTo>
                    <a:pt x="177" y="0"/>
                  </a:lnTo>
                  <a:lnTo>
                    <a:pt x="193" y="6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40" name="Freeform 34"/>
            <p:cNvSpPr>
              <a:spLocks noChangeAspect="1"/>
            </p:cNvSpPr>
            <p:nvPr/>
          </p:nvSpPr>
          <p:spPr bwMode="auto">
            <a:xfrm>
              <a:off x="1002" y="2363"/>
              <a:ext cx="93" cy="199"/>
            </a:xfrm>
            <a:custGeom>
              <a:avLst/>
              <a:gdLst>
                <a:gd name="T0" fmla="*/ 23 w 187"/>
                <a:gd name="T1" fmla="*/ 9 h 398"/>
                <a:gd name="T2" fmla="*/ 23 w 187"/>
                <a:gd name="T3" fmla="*/ 11 h 398"/>
                <a:gd name="T4" fmla="*/ 23 w 187"/>
                <a:gd name="T5" fmla="*/ 13 h 398"/>
                <a:gd name="T6" fmla="*/ 23 w 187"/>
                <a:gd name="T7" fmla="*/ 16 h 398"/>
                <a:gd name="T8" fmla="*/ 22 w 187"/>
                <a:gd name="T9" fmla="*/ 18 h 398"/>
                <a:gd name="T10" fmla="*/ 22 w 187"/>
                <a:gd name="T11" fmla="*/ 21 h 398"/>
                <a:gd name="T12" fmla="*/ 21 w 187"/>
                <a:gd name="T13" fmla="*/ 23 h 398"/>
                <a:gd name="T14" fmla="*/ 21 w 187"/>
                <a:gd name="T15" fmla="*/ 26 h 398"/>
                <a:gd name="T16" fmla="*/ 20 w 187"/>
                <a:gd name="T17" fmla="*/ 28 h 398"/>
                <a:gd name="T18" fmla="*/ 18 w 187"/>
                <a:gd name="T19" fmla="*/ 31 h 398"/>
                <a:gd name="T20" fmla="*/ 17 w 187"/>
                <a:gd name="T21" fmla="*/ 34 h 398"/>
                <a:gd name="T22" fmla="*/ 15 w 187"/>
                <a:gd name="T23" fmla="*/ 36 h 398"/>
                <a:gd name="T24" fmla="*/ 13 w 187"/>
                <a:gd name="T25" fmla="*/ 39 h 398"/>
                <a:gd name="T26" fmla="*/ 10 w 187"/>
                <a:gd name="T27" fmla="*/ 42 h 398"/>
                <a:gd name="T28" fmla="*/ 7 w 187"/>
                <a:gd name="T29" fmla="*/ 45 h 398"/>
                <a:gd name="T30" fmla="*/ 3 w 187"/>
                <a:gd name="T31" fmla="*/ 47 h 398"/>
                <a:gd name="T32" fmla="*/ 0 w 187"/>
                <a:gd name="T33" fmla="*/ 50 h 398"/>
                <a:gd name="T34" fmla="*/ 3 w 187"/>
                <a:gd name="T35" fmla="*/ 45 h 398"/>
                <a:gd name="T36" fmla="*/ 6 w 187"/>
                <a:gd name="T37" fmla="*/ 39 h 398"/>
                <a:gd name="T38" fmla="*/ 9 w 187"/>
                <a:gd name="T39" fmla="*/ 32 h 398"/>
                <a:gd name="T40" fmla="*/ 12 w 187"/>
                <a:gd name="T41" fmla="*/ 26 h 398"/>
                <a:gd name="T42" fmla="*/ 14 w 187"/>
                <a:gd name="T43" fmla="*/ 19 h 398"/>
                <a:gd name="T44" fmla="*/ 17 w 187"/>
                <a:gd name="T45" fmla="*/ 12 h 398"/>
                <a:gd name="T46" fmla="*/ 19 w 187"/>
                <a:gd name="T47" fmla="*/ 6 h 398"/>
                <a:gd name="T48" fmla="*/ 21 w 187"/>
                <a:gd name="T49" fmla="*/ 0 h 398"/>
                <a:gd name="T50" fmla="*/ 21 w 187"/>
                <a:gd name="T51" fmla="*/ 2 h 398"/>
                <a:gd name="T52" fmla="*/ 22 w 187"/>
                <a:gd name="T53" fmla="*/ 5 h 398"/>
                <a:gd name="T54" fmla="*/ 22 w 187"/>
                <a:gd name="T55" fmla="*/ 7 h 398"/>
                <a:gd name="T56" fmla="*/ 23 w 187"/>
                <a:gd name="T57" fmla="*/ 9 h 3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87" h="398">
                  <a:moveTo>
                    <a:pt x="186" y="65"/>
                  </a:moveTo>
                  <a:lnTo>
                    <a:pt x="187" y="83"/>
                  </a:lnTo>
                  <a:lnTo>
                    <a:pt x="187" y="103"/>
                  </a:lnTo>
                  <a:lnTo>
                    <a:pt x="186" y="121"/>
                  </a:lnTo>
                  <a:lnTo>
                    <a:pt x="183" y="141"/>
                  </a:lnTo>
                  <a:lnTo>
                    <a:pt x="180" y="162"/>
                  </a:lnTo>
                  <a:lnTo>
                    <a:pt x="175" y="181"/>
                  </a:lnTo>
                  <a:lnTo>
                    <a:pt x="169" y="202"/>
                  </a:lnTo>
                  <a:lnTo>
                    <a:pt x="161" y="223"/>
                  </a:lnTo>
                  <a:lnTo>
                    <a:pt x="151" y="245"/>
                  </a:lnTo>
                  <a:lnTo>
                    <a:pt x="138" y="265"/>
                  </a:lnTo>
                  <a:lnTo>
                    <a:pt x="122" y="287"/>
                  </a:lnTo>
                  <a:lnTo>
                    <a:pt x="105" y="309"/>
                  </a:lnTo>
                  <a:lnTo>
                    <a:pt x="83" y="331"/>
                  </a:lnTo>
                  <a:lnTo>
                    <a:pt x="59" y="353"/>
                  </a:lnTo>
                  <a:lnTo>
                    <a:pt x="31" y="376"/>
                  </a:lnTo>
                  <a:lnTo>
                    <a:pt x="0" y="398"/>
                  </a:lnTo>
                  <a:lnTo>
                    <a:pt x="25" y="355"/>
                  </a:lnTo>
                  <a:lnTo>
                    <a:pt x="51" y="307"/>
                  </a:lnTo>
                  <a:lnTo>
                    <a:pt x="75" y="255"/>
                  </a:lnTo>
                  <a:lnTo>
                    <a:pt x="98" y="202"/>
                  </a:lnTo>
                  <a:lnTo>
                    <a:pt x="119" y="148"/>
                  </a:lnTo>
                  <a:lnTo>
                    <a:pt x="138" y="95"/>
                  </a:lnTo>
                  <a:lnTo>
                    <a:pt x="156" y="45"/>
                  </a:lnTo>
                  <a:lnTo>
                    <a:pt x="169" y="0"/>
                  </a:lnTo>
                  <a:lnTo>
                    <a:pt x="174" y="16"/>
                  </a:lnTo>
                  <a:lnTo>
                    <a:pt x="178" y="33"/>
                  </a:lnTo>
                  <a:lnTo>
                    <a:pt x="181" y="49"/>
                  </a:lnTo>
                  <a:lnTo>
                    <a:pt x="186" y="6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41" name="Freeform 35"/>
            <p:cNvSpPr>
              <a:spLocks noChangeAspect="1"/>
            </p:cNvSpPr>
            <p:nvPr/>
          </p:nvSpPr>
          <p:spPr bwMode="auto">
            <a:xfrm>
              <a:off x="1005" y="2367"/>
              <a:ext cx="88" cy="191"/>
            </a:xfrm>
            <a:custGeom>
              <a:avLst/>
              <a:gdLst>
                <a:gd name="T0" fmla="*/ 22 w 176"/>
                <a:gd name="T1" fmla="*/ 7 h 383"/>
                <a:gd name="T2" fmla="*/ 22 w 176"/>
                <a:gd name="T3" fmla="*/ 12 h 383"/>
                <a:gd name="T4" fmla="*/ 22 w 176"/>
                <a:gd name="T5" fmla="*/ 17 h 383"/>
                <a:gd name="T6" fmla="*/ 21 w 176"/>
                <a:gd name="T7" fmla="*/ 21 h 383"/>
                <a:gd name="T8" fmla="*/ 19 w 176"/>
                <a:gd name="T9" fmla="*/ 27 h 383"/>
                <a:gd name="T10" fmla="*/ 17 w 176"/>
                <a:gd name="T11" fmla="*/ 32 h 383"/>
                <a:gd name="T12" fmla="*/ 13 w 176"/>
                <a:gd name="T13" fmla="*/ 37 h 383"/>
                <a:gd name="T14" fmla="*/ 7 w 176"/>
                <a:gd name="T15" fmla="*/ 42 h 383"/>
                <a:gd name="T16" fmla="*/ 0 w 176"/>
                <a:gd name="T17" fmla="*/ 47 h 383"/>
                <a:gd name="T18" fmla="*/ 3 w 176"/>
                <a:gd name="T19" fmla="*/ 42 h 383"/>
                <a:gd name="T20" fmla="*/ 6 w 176"/>
                <a:gd name="T21" fmla="*/ 36 h 383"/>
                <a:gd name="T22" fmla="*/ 9 w 176"/>
                <a:gd name="T23" fmla="*/ 30 h 383"/>
                <a:gd name="T24" fmla="*/ 12 w 176"/>
                <a:gd name="T25" fmla="*/ 24 h 383"/>
                <a:gd name="T26" fmla="*/ 15 w 176"/>
                <a:gd name="T27" fmla="*/ 17 h 383"/>
                <a:gd name="T28" fmla="*/ 17 w 176"/>
                <a:gd name="T29" fmla="*/ 11 h 383"/>
                <a:gd name="T30" fmla="*/ 19 w 176"/>
                <a:gd name="T31" fmla="*/ 5 h 383"/>
                <a:gd name="T32" fmla="*/ 21 w 176"/>
                <a:gd name="T33" fmla="*/ 0 h 383"/>
                <a:gd name="T34" fmla="*/ 21 w 176"/>
                <a:gd name="T35" fmla="*/ 1 h 383"/>
                <a:gd name="T36" fmla="*/ 22 w 176"/>
                <a:gd name="T37" fmla="*/ 3 h 383"/>
                <a:gd name="T38" fmla="*/ 22 w 176"/>
                <a:gd name="T39" fmla="*/ 5 h 383"/>
                <a:gd name="T40" fmla="*/ 22 w 176"/>
                <a:gd name="T41" fmla="*/ 7 h 3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6" h="383">
                  <a:moveTo>
                    <a:pt x="176" y="63"/>
                  </a:moveTo>
                  <a:lnTo>
                    <a:pt x="176" y="98"/>
                  </a:lnTo>
                  <a:lnTo>
                    <a:pt x="174" y="136"/>
                  </a:lnTo>
                  <a:lnTo>
                    <a:pt x="166" y="175"/>
                  </a:lnTo>
                  <a:lnTo>
                    <a:pt x="152" y="216"/>
                  </a:lnTo>
                  <a:lnTo>
                    <a:pt x="130" y="257"/>
                  </a:lnTo>
                  <a:lnTo>
                    <a:pt x="99" y="299"/>
                  </a:lnTo>
                  <a:lnTo>
                    <a:pt x="55" y="340"/>
                  </a:lnTo>
                  <a:lnTo>
                    <a:pt x="0" y="383"/>
                  </a:lnTo>
                  <a:lnTo>
                    <a:pt x="24" y="341"/>
                  </a:lnTo>
                  <a:lnTo>
                    <a:pt x="47" y="295"/>
                  </a:lnTo>
                  <a:lnTo>
                    <a:pt x="70" y="246"/>
                  </a:lnTo>
                  <a:lnTo>
                    <a:pt x="93" y="195"/>
                  </a:lnTo>
                  <a:lnTo>
                    <a:pt x="113" y="143"/>
                  </a:lnTo>
                  <a:lnTo>
                    <a:pt x="131" y="93"/>
                  </a:lnTo>
                  <a:lnTo>
                    <a:pt x="148" y="44"/>
                  </a:lnTo>
                  <a:lnTo>
                    <a:pt x="161" y="0"/>
                  </a:lnTo>
                  <a:lnTo>
                    <a:pt x="166" y="15"/>
                  </a:lnTo>
                  <a:lnTo>
                    <a:pt x="169" y="31"/>
                  </a:lnTo>
                  <a:lnTo>
                    <a:pt x="173" y="46"/>
                  </a:lnTo>
                  <a:lnTo>
                    <a:pt x="176" y="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42" name="Freeform 36"/>
            <p:cNvSpPr>
              <a:spLocks noChangeAspect="1"/>
            </p:cNvSpPr>
            <p:nvPr/>
          </p:nvSpPr>
          <p:spPr bwMode="auto">
            <a:xfrm>
              <a:off x="1008" y="2372"/>
              <a:ext cx="85" cy="182"/>
            </a:xfrm>
            <a:custGeom>
              <a:avLst/>
              <a:gdLst>
                <a:gd name="T0" fmla="*/ 22 w 169"/>
                <a:gd name="T1" fmla="*/ 7 h 365"/>
                <a:gd name="T2" fmla="*/ 22 w 169"/>
                <a:gd name="T3" fmla="*/ 11 h 365"/>
                <a:gd name="T4" fmla="*/ 21 w 169"/>
                <a:gd name="T5" fmla="*/ 16 h 365"/>
                <a:gd name="T6" fmla="*/ 20 w 169"/>
                <a:gd name="T7" fmla="*/ 20 h 365"/>
                <a:gd name="T8" fmla="*/ 18 w 169"/>
                <a:gd name="T9" fmla="*/ 25 h 365"/>
                <a:gd name="T10" fmla="*/ 16 w 169"/>
                <a:gd name="T11" fmla="*/ 30 h 365"/>
                <a:gd name="T12" fmla="*/ 12 w 169"/>
                <a:gd name="T13" fmla="*/ 35 h 365"/>
                <a:gd name="T14" fmla="*/ 7 w 169"/>
                <a:gd name="T15" fmla="*/ 40 h 365"/>
                <a:gd name="T16" fmla="*/ 0 w 169"/>
                <a:gd name="T17" fmla="*/ 45 h 365"/>
                <a:gd name="T18" fmla="*/ 3 w 169"/>
                <a:gd name="T19" fmla="*/ 40 h 365"/>
                <a:gd name="T20" fmla="*/ 6 w 169"/>
                <a:gd name="T21" fmla="*/ 35 h 365"/>
                <a:gd name="T22" fmla="*/ 9 w 169"/>
                <a:gd name="T23" fmla="*/ 29 h 365"/>
                <a:gd name="T24" fmla="*/ 12 w 169"/>
                <a:gd name="T25" fmla="*/ 23 h 365"/>
                <a:gd name="T26" fmla="*/ 14 w 169"/>
                <a:gd name="T27" fmla="*/ 17 h 365"/>
                <a:gd name="T28" fmla="*/ 16 w 169"/>
                <a:gd name="T29" fmla="*/ 11 h 365"/>
                <a:gd name="T30" fmla="*/ 18 w 169"/>
                <a:gd name="T31" fmla="*/ 5 h 365"/>
                <a:gd name="T32" fmla="*/ 20 w 169"/>
                <a:gd name="T33" fmla="*/ 0 h 365"/>
                <a:gd name="T34" fmla="*/ 20 w 169"/>
                <a:gd name="T35" fmla="*/ 1 h 365"/>
                <a:gd name="T36" fmla="*/ 21 w 169"/>
                <a:gd name="T37" fmla="*/ 3 h 365"/>
                <a:gd name="T38" fmla="*/ 21 w 169"/>
                <a:gd name="T39" fmla="*/ 5 h 365"/>
                <a:gd name="T40" fmla="*/ 22 w 169"/>
                <a:gd name="T41" fmla="*/ 7 h 3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 h="365">
                  <a:moveTo>
                    <a:pt x="169" y="57"/>
                  </a:moveTo>
                  <a:lnTo>
                    <a:pt x="169" y="92"/>
                  </a:lnTo>
                  <a:lnTo>
                    <a:pt x="166" y="129"/>
                  </a:lnTo>
                  <a:lnTo>
                    <a:pt x="158" y="167"/>
                  </a:lnTo>
                  <a:lnTo>
                    <a:pt x="144" y="206"/>
                  </a:lnTo>
                  <a:lnTo>
                    <a:pt x="123" y="245"/>
                  </a:lnTo>
                  <a:lnTo>
                    <a:pt x="93" y="285"/>
                  </a:lnTo>
                  <a:lnTo>
                    <a:pt x="53" y="324"/>
                  </a:lnTo>
                  <a:lnTo>
                    <a:pt x="0" y="365"/>
                  </a:lnTo>
                  <a:lnTo>
                    <a:pt x="23" y="326"/>
                  </a:lnTo>
                  <a:lnTo>
                    <a:pt x="46" y="282"/>
                  </a:lnTo>
                  <a:lnTo>
                    <a:pt x="68" y="235"/>
                  </a:lnTo>
                  <a:lnTo>
                    <a:pt x="90" y="186"/>
                  </a:lnTo>
                  <a:lnTo>
                    <a:pt x="109" y="138"/>
                  </a:lnTo>
                  <a:lnTo>
                    <a:pt x="127" y="89"/>
                  </a:lnTo>
                  <a:lnTo>
                    <a:pt x="142" y="43"/>
                  </a:lnTo>
                  <a:lnTo>
                    <a:pt x="154" y="0"/>
                  </a:lnTo>
                  <a:lnTo>
                    <a:pt x="159" y="15"/>
                  </a:lnTo>
                  <a:lnTo>
                    <a:pt x="162" y="28"/>
                  </a:lnTo>
                  <a:lnTo>
                    <a:pt x="166" y="42"/>
                  </a:lnTo>
                  <a:lnTo>
                    <a:pt x="169" y="5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43" name="Freeform 37"/>
            <p:cNvSpPr>
              <a:spLocks noChangeAspect="1"/>
            </p:cNvSpPr>
            <p:nvPr/>
          </p:nvSpPr>
          <p:spPr bwMode="auto">
            <a:xfrm>
              <a:off x="1011" y="2376"/>
              <a:ext cx="81" cy="176"/>
            </a:xfrm>
            <a:custGeom>
              <a:avLst/>
              <a:gdLst>
                <a:gd name="T0" fmla="*/ 21 w 162"/>
                <a:gd name="T1" fmla="*/ 7 h 351"/>
                <a:gd name="T2" fmla="*/ 21 w 162"/>
                <a:gd name="T3" fmla="*/ 11 h 351"/>
                <a:gd name="T4" fmla="*/ 20 w 162"/>
                <a:gd name="T5" fmla="*/ 16 h 351"/>
                <a:gd name="T6" fmla="*/ 19 w 162"/>
                <a:gd name="T7" fmla="*/ 20 h 351"/>
                <a:gd name="T8" fmla="*/ 18 w 162"/>
                <a:gd name="T9" fmla="*/ 25 h 351"/>
                <a:gd name="T10" fmla="*/ 15 w 162"/>
                <a:gd name="T11" fmla="*/ 30 h 351"/>
                <a:gd name="T12" fmla="*/ 11 w 162"/>
                <a:gd name="T13" fmla="*/ 35 h 351"/>
                <a:gd name="T14" fmla="*/ 7 w 162"/>
                <a:gd name="T15" fmla="*/ 40 h 351"/>
                <a:gd name="T16" fmla="*/ 0 w 162"/>
                <a:gd name="T17" fmla="*/ 44 h 351"/>
                <a:gd name="T18" fmla="*/ 3 w 162"/>
                <a:gd name="T19" fmla="*/ 39 h 351"/>
                <a:gd name="T20" fmla="*/ 6 w 162"/>
                <a:gd name="T21" fmla="*/ 34 h 351"/>
                <a:gd name="T22" fmla="*/ 9 w 162"/>
                <a:gd name="T23" fmla="*/ 29 h 351"/>
                <a:gd name="T24" fmla="*/ 11 w 162"/>
                <a:gd name="T25" fmla="*/ 23 h 351"/>
                <a:gd name="T26" fmla="*/ 13 w 162"/>
                <a:gd name="T27" fmla="*/ 17 h 351"/>
                <a:gd name="T28" fmla="*/ 16 w 162"/>
                <a:gd name="T29" fmla="*/ 11 h 351"/>
                <a:gd name="T30" fmla="*/ 17 w 162"/>
                <a:gd name="T31" fmla="*/ 6 h 351"/>
                <a:gd name="T32" fmla="*/ 19 w 162"/>
                <a:gd name="T33" fmla="*/ 0 h 351"/>
                <a:gd name="T34" fmla="*/ 19 w 162"/>
                <a:gd name="T35" fmla="*/ 2 h 351"/>
                <a:gd name="T36" fmla="*/ 20 w 162"/>
                <a:gd name="T37" fmla="*/ 4 h 351"/>
                <a:gd name="T38" fmla="*/ 20 w 162"/>
                <a:gd name="T39" fmla="*/ 6 h 351"/>
                <a:gd name="T40" fmla="*/ 21 w 162"/>
                <a:gd name="T41" fmla="*/ 7 h 3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2" h="351">
                  <a:moveTo>
                    <a:pt x="162" y="54"/>
                  </a:moveTo>
                  <a:lnTo>
                    <a:pt x="161" y="87"/>
                  </a:lnTo>
                  <a:lnTo>
                    <a:pt x="157" y="123"/>
                  </a:lnTo>
                  <a:lnTo>
                    <a:pt x="149" y="160"/>
                  </a:lnTo>
                  <a:lnTo>
                    <a:pt x="137" y="197"/>
                  </a:lnTo>
                  <a:lnTo>
                    <a:pt x="116" y="236"/>
                  </a:lnTo>
                  <a:lnTo>
                    <a:pt x="87" y="274"/>
                  </a:lnTo>
                  <a:lnTo>
                    <a:pt x="49" y="313"/>
                  </a:lnTo>
                  <a:lnTo>
                    <a:pt x="0" y="351"/>
                  </a:lnTo>
                  <a:lnTo>
                    <a:pt x="21" y="312"/>
                  </a:lnTo>
                  <a:lnTo>
                    <a:pt x="43" y="270"/>
                  </a:lnTo>
                  <a:lnTo>
                    <a:pt x="65" y="225"/>
                  </a:lnTo>
                  <a:lnTo>
                    <a:pt x="85" y="179"/>
                  </a:lnTo>
                  <a:lnTo>
                    <a:pt x="104" y="133"/>
                  </a:lnTo>
                  <a:lnTo>
                    <a:pt x="121" y="87"/>
                  </a:lnTo>
                  <a:lnTo>
                    <a:pt x="136" y="42"/>
                  </a:lnTo>
                  <a:lnTo>
                    <a:pt x="148" y="0"/>
                  </a:lnTo>
                  <a:lnTo>
                    <a:pt x="152" y="13"/>
                  </a:lnTo>
                  <a:lnTo>
                    <a:pt x="155" y="27"/>
                  </a:lnTo>
                  <a:lnTo>
                    <a:pt x="159" y="41"/>
                  </a:lnTo>
                  <a:lnTo>
                    <a:pt x="162" y="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44" name="Freeform 38"/>
            <p:cNvSpPr>
              <a:spLocks noChangeAspect="1"/>
            </p:cNvSpPr>
            <p:nvPr/>
          </p:nvSpPr>
          <p:spPr bwMode="auto">
            <a:xfrm>
              <a:off x="1014" y="2380"/>
              <a:ext cx="77" cy="169"/>
            </a:xfrm>
            <a:custGeom>
              <a:avLst/>
              <a:gdLst>
                <a:gd name="T0" fmla="*/ 19 w 156"/>
                <a:gd name="T1" fmla="*/ 7 h 336"/>
                <a:gd name="T2" fmla="*/ 19 w 156"/>
                <a:gd name="T3" fmla="*/ 11 h 336"/>
                <a:gd name="T4" fmla="*/ 18 w 156"/>
                <a:gd name="T5" fmla="*/ 15 h 336"/>
                <a:gd name="T6" fmla="*/ 17 w 156"/>
                <a:gd name="T7" fmla="*/ 19 h 336"/>
                <a:gd name="T8" fmla="*/ 15 w 156"/>
                <a:gd name="T9" fmla="*/ 24 h 336"/>
                <a:gd name="T10" fmla="*/ 13 w 156"/>
                <a:gd name="T11" fmla="*/ 29 h 336"/>
                <a:gd name="T12" fmla="*/ 10 w 156"/>
                <a:gd name="T13" fmla="*/ 33 h 336"/>
                <a:gd name="T14" fmla="*/ 5 w 156"/>
                <a:gd name="T15" fmla="*/ 38 h 336"/>
                <a:gd name="T16" fmla="*/ 0 w 156"/>
                <a:gd name="T17" fmla="*/ 43 h 336"/>
                <a:gd name="T18" fmla="*/ 2 w 156"/>
                <a:gd name="T19" fmla="*/ 38 h 336"/>
                <a:gd name="T20" fmla="*/ 5 w 156"/>
                <a:gd name="T21" fmla="*/ 33 h 336"/>
                <a:gd name="T22" fmla="*/ 7 w 156"/>
                <a:gd name="T23" fmla="*/ 28 h 336"/>
                <a:gd name="T24" fmla="*/ 10 w 156"/>
                <a:gd name="T25" fmla="*/ 22 h 336"/>
                <a:gd name="T26" fmla="*/ 12 w 156"/>
                <a:gd name="T27" fmla="*/ 16 h 336"/>
                <a:gd name="T28" fmla="*/ 14 w 156"/>
                <a:gd name="T29" fmla="*/ 11 h 336"/>
                <a:gd name="T30" fmla="*/ 16 w 156"/>
                <a:gd name="T31" fmla="*/ 6 h 336"/>
                <a:gd name="T32" fmla="*/ 17 w 156"/>
                <a:gd name="T33" fmla="*/ 0 h 336"/>
                <a:gd name="T34" fmla="*/ 18 w 156"/>
                <a:gd name="T35" fmla="*/ 2 h 336"/>
                <a:gd name="T36" fmla="*/ 18 w 156"/>
                <a:gd name="T37" fmla="*/ 4 h 336"/>
                <a:gd name="T38" fmla="*/ 18 w 156"/>
                <a:gd name="T39" fmla="*/ 5 h 336"/>
                <a:gd name="T40" fmla="*/ 19 w 156"/>
                <a:gd name="T41" fmla="*/ 7 h 3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6" h="336">
                  <a:moveTo>
                    <a:pt x="156" y="51"/>
                  </a:moveTo>
                  <a:lnTo>
                    <a:pt x="154" y="83"/>
                  </a:lnTo>
                  <a:lnTo>
                    <a:pt x="150" y="117"/>
                  </a:lnTo>
                  <a:lnTo>
                    <a:pt x="142" y="152"/>
                  </a:lnTo>
                  <a:lnTo>
                    <a:pt x="128" y="189"/>
                  </a:lnTo>
                  <a:lnTo>
                    <a:pt x="110" y="226"/>
                  </a:lnTo>
                  <a:lnTo>
                    <a:pt x="82" y="263"/>
                  </a:lnTo>
                  <a:lnTo>
                    <a:pt x="46" y="299"/>
                  </a:lnTo>
                  <a:lnTo>
                    <a:pt x="0" y="336"/>
                  </a:lnTo>
                  <a:lnTo>
                    <a:pt x="21" y="298"/>
                  </a:lnTo>
                  <a:lnTo>
                    <a:pt x="42" y="258"/>
                  </a:lnTo>
                  <a:lnTo>
                    <a:pt x="63" y="216"/>
                  </a:lnTo>
                  <a:lnTo>
                    <a:pt x="82" y="173"/>
                  </a:lnTo>
                  <a:lnTo>
                    <a:pt x="99" y="128"/>
                  </a:lnTo>
                  <a:lnTo>
                    <a:pt x="116" y="84"/>
                  </a:lnTo>
                  <a:lnTo>
                    <a:pt x="131" y="41"/>
                  </a:lnTo>
                  <a:lnTo>
                    <a:pt x="142" y="0"/>
                  </a:lnTo>
                  <a:lnTo>
                    <a:pt x="145" y="13"/>
                  </a:lnTo>
                  <a:lnTo>
                    <a:pt x="149" y="25"/>
                  </a:lnTo>
                  <a:lnTo>
                    <a:pt x="152" y="38"/>
                  </a:lnTo>
                  <a:lnTo>
                    <a:pt x="156" y="5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45" name="Freeform 39"/>
            <p:cNvSpPr>
              <a:spLocks noChangeAspect="1"/>
            </p:cNvSpPr>
            <p:nvPr/>
          </p:nvSpPr>
          <p:spPr bwMode="auto">
            <a:xfrm>
              <a:off x="1017" y="2384"/>
              <a:ext cx="74" cy="161"/>
            </a:xfrm>
            <a:custGeom>
              <a:avLst/>
              <a:gdLst>
                <a:gd name="T0" fmla="*/ 18 w 149"/>
                <a:gd name="T1" fmla="*/ 6 h 321"/>
                <a:gd name="T2" fmla="*/ 18 w 149"/>
                <a:gd name="T3" fmla="*/ 10 h 321"/>
                <a:gd name="T4" fmla="*/ 17 w 149"/>
                <a:gd name="T5" fmla="*/ 14 h 321"/>
                <a:gd name="T6" fmla="*/ 16 w 149"/>
                <a:gd name="T7" fmla="*/ 19 h 321"/>
                <a:gd name="T8" fmla="*/ 15 w 149"/>
                <a:gd name="T9" fmla="*/ 23 h 321"/>
                <a:gd name="T10" fmla="*/ 12 w 149"/>
                <a:gd name="T11" fmla="*/ 27 h 321"/>
                <a:gd name="T12" fmla="*/ 9 w 149"/>
                <a:gd name="T13" fmla="*/ 32 h 321"/>
                <a:gd name="T14" fmla="*/ 5 w 149"/>
                <a:gd name="T15" fmla="*/ 36 h 321"/>
                <a:gd name="T16" fmla="*/ 0 w 149"/>
                <a:gd name="T17" fmla="*/ 41 h 321"/>
                <a:gd name="T18" fmla="*/ 2 w 149"/>
                <a:gd name="T19" fmla="*/ 36 h 321"/>
                <a:gd name="T20" fmla="*/ 4 w 149"/>
                <a:gd name="T21" fmla="*/ 31 h 321"/>
                <a:gd name="T22" fmla="*/ 7 w 149"/>
                <a:gd name="T23" fmla="*/ 26 h 321"/>
                <a:gd name="T24" fmla="*/ 9 w 149"/>
                <a:gd name="T25" fmla="*/ 21 h 321"/>
                <a:gd name="T26" fmla="*/ 11 w 149"/>
                <a:gd name="T27" fmla="*/ 16 h 321"/>
                <a:gd name="T28" fmla="*/ 13 w 149"/>
                <a:gd name="T29" fmla="*/ 11 h 321"/>
                <a:gd name="T30" fmla="*/ 15 w 149"/>
                <a:gd name="T31" fmla="*/ 5 h 321"/>
                <a:gd name="T32" fmla="*/ 16 w 149"/>
                <a:gd name="T33" fmla="*/ 0 h 321"/>
                <a:gd name="T34" fmla="*/ 17 w 149"/>
                <a:gd name="T35" fmla="*/ 2 h 321"/>
                <a:gd name="T36" fmla="*/ 17 w 149"/>
                <a:gd name="T37" fmla="*/ 3 h 321"/>
                <a:gd name="T38" fmla="*/ 18 w 149"/>
                <a:gd name="T39" fmla="*/ 5 h 321"/>
                <a:gd name="T40" fmla="*/ 18 w 149"/>
                <a:gd name="T41" fmla="*/ 6 h 3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321">
                  <a:moveTo>
                    <a:pt x="149" y="47"/>
                  </a:moveTo>
                  <a:lnTo>
                    <a:pt x="146" y="78"/>
                  </a:lnTo>
                  <a:lnTo>
                    <a:pt x="142" y="112"/>
                  </a:lnTo>
                  <a:lnTo>
                    <a:pt x="134" y="145"/>
                  </a:lnTo>
                  <a:lnTo>
                    <a:pt x="121" y="181"/>
                  </a:lnTo>
                  <a:lnTo>
                    <a:pt x="103" y="215"/>
                  </a:lnTo>
                  <a:lnTo>
                    <a:pt x="77" y="251"/>
                  </a:lnTo>
                  <a:lnTo>
                    <a:pt x="44" y="287"/>
                  </a:lnTo>
                  <a:lnTo>
                    <a:pt x="0" y="321"/>
                  </a:lnTo>
                  <a:lnTo>
                    <a:pt x="20" y="286"/>
                  </a:lnTo>
                  <a:lnTo>
                    <a:pt x="39" y="246"/>
                  </a:lnTo>
                  <a:lnTo>
                    <a:pt x="59" y="207"/>
                  </a:lnTo>
                  <a:lnTo>
                    <a:pt x="77" y="166"/>
                  </a:lnTo>
                  <a:lnTo>
                    <a:pt x="95" y="124"/>
                  </a:lnTo>
                  <a:lnTo>
                    <a:pt x="110" y="82"/>
                  </a:lnTo>
                  <a:lnTo>
                    <a:pt x="123" y="40"/>
                  </a:lnTo>
                  <a:lnTo>
                    <a:pt x="135" y="0"/>
                  </a:lnTo>
                  <a:lnTo>
                    <a:pt x="138" y="11"/>
                  </a:lnTo>
                  <a:lnTo>
                    <a:pt x="142" y="24"/>
                  </a:lnTo>
                  <a:lnTo>
                    <a:pt x="145" y="36"/>
                  </a:lnTo>
                  <a:lnTo>
                    <a:pt x="149" y="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46" name="Freeform 40"/>
            <p:cNvSpPr>
              <a:spLocks noChangeAspect="1"/>
            </p:cNvSpPr>
            <p:nvPr/>
          </p:nvSpPr>
          <p:spPr bwMode="auto">
            <a:xfrm>
              <a:off x="1019" y="2389"/>
              <a:ext cx="71" cy="153"/>
            </a:xfrm>
            <a:custGeom>
              <a:avLst/>
              <a:gdLst>
                <a:gd name="T0" fmla="*/ 18 w 140"/>
                <a:gd name="T1" fmla="*/ 6 h 305"/>
                <a:gd name="T2" fmla="*/ 18 w 140"/>
                <a:gd name="T3" fmla="*/ 10 h 305"/>
                <a:gd name="T4" fmla="*/ 17 w 140"/>
                <a:gd name="T5" fmla="*/ 13 h 305"/>
                <a:gd name="T6" fmla="*/ 16 w 140"/>
                <a:gd name="T7" fmla="*/ 18 h 305"/>
                <a:gd name="T8" fmla="*/ 15 w 140"/>
                <a:gd name="T9" fmla="*/ 22 h 305"/>
                <a:gd name="T10" fmla="*/ 12 w 140"/>
                <a:gd name="T11" fmla="*/ 26 h 305"/>
                <a:gd name="T12" fmla="*/ 9 w 140"/>
                <a:gd name="T13" fmla="*/ 30 h 305"/>
                <a:gd name="T14" fmla="*/ 5 w 140"/>
                <a:gd name="T15" fmla="*/ 35 h 305"/>
                <a:gd name="T16" fmla="*/ 0 w 140"/>
                <a:gd name="T17" fmla="*/ 39 h 305"/>
                <a:gd name="T18" fmla="*/ 3 w 140"/>
                <a:gd name="T19" fmla="*/ 34 h 305"/>
                <a:gd name="T20" fmla="*/ 5 w 140"/>
                <a:gd name="T21" fmla="*/ 30 h 305"/>
                <a:gd name="T22" fmla="*/ 7 w 140"/>
                <a:gd name="T23" fmla="*/ 25 h 305"/>
                <a:gd name="T24" fmla="*/ 10 w 140"/>
                <a:gd name="T25" fmla="*/ 20 h 305"/>
                <a:gd name="T26" fmla="*/ 12 w 140"/>
                <a:gd name="T27" fmla="*/ 15 h 305"/>
                <a:gd name="T28" fmla="*/ 14 w 140"/>
                <a:gd name="T29" fmla="*/ 10 h 305"/>
                <a:gd name="T30" fmla="*/ 15 w 140"/>
                <a:gd name="T31" fmla="*/ 5 h 305"/>
                <a:gd name="T32" fmla="*/ 17 w 140"/>
                <a:gd name="T33" fmla="*/ 0 h 305"/>
                <a:gd name="T34" fmla="*/ 17 w 140"/>
                <a:gd name="T35" fmla="*/ 2 h 305"/>
                <a:gd name="T36" fmla="*/ 17 w 140"/>
                <a:gd name="T37" fmla="*/ 3 h 305"/>
                <a:gd name="T38" fmla="*/ 18 w 140"/>
                <a:gd name="T39" fmla="*/ 4 h 305"/>
                <a:gd name="T40" fmla="*/ 18 w 140"/>
                <a:gd name="T41" fmla="*/ 6 h 3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0" h="305">
                  <a:moveTo>
                    <a:pt x="140" y="43"/>
                  </a:moveTo>
                  <a:lnTo>
                    <a:pt x="138" y="73"/>
                  </a:lnTo>
                  <a:lnTo>
                    <a:pt x="132" y="104"/>
                  </a:lnTo>
                  <a:lnTo>
                    <a:pt x="125" y="137"/>
                  </a:lnTo>
                  <a:lnTo>
                    <a:pt x="113" y="171"/>
                  </a:lnTo>
                  <a:lnTo>
                    <a:pt x="95" y="205"/>
                  </a:lnTo>
                  <a:lnTo>
                    <a:pt x="71" y="240"/>
                  </a:lnTo>
                  <a:lnTo>
                    <a:pt x="40" y="273"/>
                  </a:lnTo>
                  <a:lnTo>
                    <a:pt x="0" y="305"/>
                  </a:lnTo>
                  <a:lnTo>
                    <a:pt x="19" y="271"/>
                  </a:lnTo>
                  <a:lnTo>
                    <a:pt x="38" y="234"/>
                  </a:lnTo>
                  <a:lnTo>
                    <a:pt x="56" y="196"/>
                  </a:lnTo>
                  <a:lnTo>
                    <a:pt x="74" y="158"/>
                  </a:lnTo>
                  <a:lnTo>
                    <a:pt x="90" y="119"/>
                  </a:lnTo>
                  <a:lnTo>
                    <a:pt x="105" y="80"/>
                  </a:lnTo>
                  <a:lnTo>
                    <a:pt x="117" y="39"/>
                  </a:lnTo>
                  <a:lnTo>
                    <a:pt x="128" y="0"/>
                  </a:lnTo>
                  <a:lnTo>
                    <a:pt x="131" y="11"/>
                  </a:lnTo>
                  <a:lnTo>
                    <a:pt x="135" y="21"/>
                  </a:lnTo>
                  <a:lnTo>
                    <a:pt x="138" y="32"/>
                  </a:lnTo>
                  <a:lnTo>
                    <a:pt x="140" y="4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47" name="Freeform 41"/>
            <p:cNvSpPr>
              <a:spLocks noChangeAspect="1"/>
            </p:cNvSpPr>
            <p:nvPr/>
          </p:nvSpPr>
          <p:spPr bwMode="auto">
            <a:xfrm>
              <a:off x="1022" y="2393"/>
              <a:ext cx="67" cy="145"/>
            </a:xfrm>
            <a:custGeom>
              <a:avLst/>
              <a:gdLst>
                <a:gd name="T0" fmla="*/ 17 w 133"/>
                <a:gd name="T1" fmla="*/ 5 h 291"/>
                <a:gd name="T2" fmla="*/ 17 w 133"/>
                <a:gd name="T3" fmla="*/ 8 h 291"/>
                <a:gd name="T4" fmla="*/ 16 w 133"/>
                <a:gd name="T5" fmla="*/ 12 h 291"/>
                <a:gd name="T6" fmla="*/ 15 w 133"/>
                <a:gd name="T7" fmla="*/ 16 h 291"/>
                <a:gd name="T8" fmla="*/ 13 w 133"/>
                <a:gd name="T9" fmla="*/ 20 h 291"/>
                <a:gd name="T10" fmla="*/ 11 w 133"/>
                <a:gd name="T11" fmla="*/ 24 h 291"/>
                <a:gd name="T12" fmla="*/ 9 w 133"/>
                <a:gd name="T13" fmla="*/ 28 h 291"/>
                <a:gd name="T14" fmla="*/ 5 w 133"/>
                <a:gd name="T15" fmla="*/ 32 h 291"/>
                <a:gd name="T16" fmla="*/ 0 w 133"/>
                <a:gd name="T17" fmla="*/ 36 h 291"/>
                <a:gd name="T18" fmla="*/ 3 w 133"/>
                <a:gd name="T19" fmla="*/ 32 h 291"/>
                <a:gd name="T20" fmla="*/ 5 w 133"/>
                <a:gd name="T21" fmla="*/ 27 h 291"/>
                <a:gd name="T22" fmla="*/ 7 w 133"/>
                <a:gd name="T23" fmla="*/ 23 h 291"/>
                <a:gd name="T24" fmla="*/ 9 w 133"/>
                <a:gd name="T25" fmla="*/ 18 h 291"/>
                <a:gd name="T26" fmla="*/ 11 w 133"/>
                <a:gd name="T27" fmla="*/ 14 h 291"/>
                <a:gd name="T28" fmla="*/ 13 w 133"/>
                <a:gd name="T29" fmla="*/ 9 h 291"/>
                <a:gd name="T30" fmla="*/ 14 w 133"/>
                <a:gd name="T31" fmla="*/ 4 h 291"/>
                <a:gd name="T32" fmla="*/ 16 w 133"/>
                <a:gd name="T33" fmla="*/ 0 h 291"/>
                <a:gd name="T34" fmla="*/ 16 w 133"/>
                <a:gd name="T35" fmla="*/ 1 h 291"/>
                <a:gd name="T36" fmla="*/ 16 w 133"/>
                <a:gd name="T37" fmla="*/ 2 h 291"/>
                <a:gd name="T38" fmla="*/ 17 w 133"/>
                <a:gd name="T39" fmla="*/ 3 h 291"/>
                <a:gd name="T40" fmla="*/ 17 w 133"/>
                <a:gd name="T41" fmla="*/ 5 h 2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3" h="291">
                  <a:moveTo>
                    <a:pt x="133" y="41"/>
                  </a:moveTo>
                  <a:lnTo>
                    <a:pt x="130" y="69"/>
                  </a:lnTo>
                  <a:lnTo>
                    <a:pt x="124" y="99"/>
                  </a:lnTo>
                  <a:lnTo>
                    <a:pt x="117" y="132"/>
                  </a:lnTo>
                  <a:lnTo>
                    <a:pt x="104" y="164"/>
                  </a:lnTo>
                  <a:lnTo>
                    <a:pt x="88" y="196"/>
                  </a:lnTo>
                  <a:lnTo>
                    <a:pt x="66" y="228"/>
                  </a:lnTo>
                  <a:lnTo>
                    <a:pt x="36" y="259"/>
                  </a:lnTo>
                  <a:lnTo>
                    <a:pt x="0" y="291"/>
                  </a:lnTo>
                  <a:lnTo>
                    <a:pt x="18" y="257"/>
                  </a:lnTo>
                  <a:lnTo>
                    <a:pt x="35" y="223"/>
                  </a:lnTo>
                  <a:lnTo>
                    <a:pt x="53" y="188"/>
                  </a:lnTo>
                  <a:lnTo>
                    <a:pt x="69" y="151"/>
                  </a:lnTo>
                  <a:lnTo>
                    <a:pt x="85" y="114"/>
                  </a:lnTo>
                  <a:lnTo>
                    <a:pt x="99" y="77"/>
                  </a:lnTo>
                  <a:lnTo>
                    <a:pt x="110" y="39"/>
                  </a:lnTo>
                  <a:lnTo>
                    <a:pt x="121" y="0"/>
                  </a:lnTo>
                  <a:lnTo>
                    <a:pt x="124" y="11"/>
                  </a:lnTo>
                  <a:lnTo>
                    <a:pt x="127" y="20"/>
                  </a:lnTo>
                  <a:lnTo>
                    <a:pt x="131" y="30"/>
                  </a:lnTo>
                  <a:lnTo>
                    <a:pt x="133"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48" name="Freeform 42"/>
            <p:cNvSpPr>
              <a:spLocks noChangeAspect="1"/>
            </p:cNvSpPr>
            <p:nvPr/>
          </p:nvSpPr>
          <p:spPr bwMode="auto">
            <a:xfrm>
              <a:off x="1025" y="2398"/>
              <a:ext cx="64" cy="137"/>
            </a:xfrm>
            <a:custGeom>
              <a:avLst/>
              <a:gdLst>
                <a:gd name="T0" fmla="*/ 16 w 127"/>
                <a:gd name="T1" fmla="*/ 4 h 276"/>
                <a:gd name="T2" fmla="*/ 16 w 127"/>
                <a:gd name="T3" fmla="*/ 8 h 276"/>
                <a:gd name="T4" fmla="*/ 15 w 127"/>
                <a:gd name="T5" fmla="*/ 11 h 276"/>
                <a:gd name="T6" fmla="*/ 14 w 127"/>
                <a:gd name="T7" fmla="*/ 15 h 276"/>
                <a:gd name="T8" fmla="*/ 13 w 127"/>
                <a:gd name="T9" fmla="*/ 19 h 276"/>
                <a:gd name="T10" fmla="*/ 11 w 127"/>
                <a:gd name="T11" fmla="*/ 23 h 276"/>
                <a:gd name="T12" fmla="*/ 8 w 127"/>
                <a:gd name="T13" fmla="*/ 27 h 276"/>
                <a:gd name="T14" fmla="*/ 5 w 127"/>
                <a:gd name="T15" fmla="*/ 30 h 276"/>
                <a:gd name="T16" fmla="*/ 0 w 127"/>
                <a:gd name="T17" fmla="*/ 34 h 276"/>
                <a:gd name="T18" fmla="*/ 3 w 127"/>
                <a:gd name="T19" fmla="*/ 30 h 276"/>
                <a:gd name="T20" fmla="*/ 5 w 127"/>
                <a:gd name="T21" fmla="*/ 26 h 276"/>
                <a:gd name="T22" fmla="*/ 7 w 127"/>
                <a:gd name="T23" fmla="*/ 22 h 276"/>
                <a:gd name="T24" fmla="*/ 9 w 127"/>
                <a:gd name="T25" fmla="*/ 17 h 276"/>
                <a:gd name="T26" fmla="*/ 10 w 127"/>
                <a:gd name="T27" fmla="*/ 13 h 276"/>
                <a:gd name="T28" fmla="*/ 12 w 127"/>
                <a:gd name="T29" fmla="*/ 9 h 276"/>
                <a:gd name="T30" fmla="*/ 14 w 127"/>
                <a:gd name="T31" fmla="*/ 4 h 276"/>
                <a:gd name="T32" fmla="*/ 15 w 127"/>
                <a:gd name="T33" fmla="*/ 0 h 276"/>
                <a:gd name="T34" fmla="*/ 15 w 127"/>
                <a:gd name="T35" fmla="*/ 1 h 276"/>
                <a:gd name="T36" fmla="*/ 16 w 127"/>
                <a:gd name="T37" fmla="*/ 2 h 276"/>
                <a:gd name="T38" fmla="*/ 16 w 127"/>
                <a:gd name="T39" fmla="*/ 3 h 276"/>
                <a:gd name="T40" fmla="*/ 16 w 127"/>
                <a:gd name="T41" fmla="*/ 4 h 2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7" h="276">
                  <a:moveTo>
                    <a:pt x="127" y="36"/>
                  </a:moveTo>
                  <a:lnTo>
                    <a:pt x="122" y="64"/>
                  </a:lnTo>
                  <a:lnTo>
                    <a:pt x="117" y="93"/>
                  </a:lnTo>
                  <a:lnTo>
                    <a:pt x="109" y="123"/>
                  </a:lnTo>
                  <a:lnTo>
                    <a:pt x="98" y="154"/>
                  </a:lnTo>
                  <a:lnTo>
                    <a:pt x="82" y="186"/>
                  </a:lnTo>
                  <a:lnTo>
                    <a:pt x="61" y="217"/>
                  </a:lnTo>
                  <a:lnTo>
                    <a:pt x="35" y="247"/>
                  </a:lnTo>
                  <a:lnTo>
                    <a:pt x="0" y="276"/>
                  </a:lnTo>
                  <a:lnTo>
                    <a:pt x="18" y="244"/>
                  </a:lnTo>
                  <a:lnTo>
                    <a:pt x="35" y="211"/>
                  </a:lnTo>
                  <a:lnTo>
                    <a:pt x="51" y="178"/>
                  </a:lnTo>
                  <a:lnTo>
                    <a:pt x="66" y="144"/>
                  </a:lnTo>
                  <a:lnTo>
                    <a:pt x="80" y="110"/>
                  </a:lnTo>
                  <a:lnTo>
                    <a:pt x="94" y="74"/>
                  </a:lnTo>
                  <a:lnTo>
                    <a:pt x="105" y="38"/>
                  </a:lnTo>
                  <a:lnTo>
                    <a:pt x="114" y="0"/>
                  </a:lnTo>
                  <a:lnTo>
                    <a:pt x="118" y="10"/>
                  </a:lnTo>
                  <a:lnTo>
                    <a:pt x="121" y="18"/>
                  </a:lnTo>
                  <a:lnTo>
                    <a:pt x="125" y="27"/>
                  </a:lnTo>
                  <a:lnTo>
                    <a:pt x="127"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49" name="Freeform 43"/>
            <p:cNvSpPr>
              <a:spLocks noChangeAspect="1"/>
            </p:cNvSpPr>
            <p:nvPr/>
          </p:nvSpPr>
          <p:spPr bwMode="auto">
            <a:xfrm>
              <a:off x="1028" y="2402"/>
              <a:ext cx="60" cy="130"/>
            </a:xfrm>
            <a:custGeom>
              <a:avLst/>
              <a:gdLst>
                <a:gd name="T0" fmla="*/ 15 w 120"/>
                <a:gd name="T1" fmla="*/ 4 h 261"/>
                <a:gd name="T2" fmla="*/ 15 w 120"/>
                <a:gd name="T3" fmla="*/ 7 h 261"/>
                <a:gd name="T4" fmla="*/ 14 w 120"/>
                <a:gd name="T5" fmla="*/ 10 h 261"/>
                <a:gd name="T6" fmla="*/ 13 w 120"/>
                <a:gd name="T7" fmla="*/ 14 h 261"/>
                <a:gd name="T8" fmla="*/ 12 w 120"/>
                <a:gd name="T9" fmla="*/ 18 h 261"/>
                <a:gd name="T10" fmla="*/ 10 w 120"/>
                <a:gd name="T11" fmla="*/ 22 h 261"/>
                <a:gd name="T12" fmla="*/ 8 w 120"/>
                <a:gd name="T13" fmla="*/ 25 h 261"/>
                <a:gd name="T14" fmla="*/ 4 w 120"/>
                <a:gd name="T15" fmla="*/ 29 h 261"/>
                <a:gd name="T16" fmla="*/ 0 w 120"/>
                <a:gd name="T17" fmla="*/ 32 h 261"/>
                <a:gd name="T18" fmla="*/ 2 w 120"/>
                <a:gd name="T19" fmla="*/ 28 h 261"/>
                <a:gd name="T20" fmla="*/ 4 w 120"/>
                <a:gd name="T21" fmla="*/ 25 h 261"/>
                <a:gd name="T22" fmla="*/ 6 w 120"/>
                <a:gd name="T23" fmla="*/ 21 h 261"/>
                <a:gd name="T24" fmla="*/ 8 w 120"/>
                <a:gd name="T25" fmla="*/ 17 h 261"/>
                <a:gd name="T26" fmla="*/ 10 w 120"/>
                <a:gd name="T27" fmla="*/ 13 h 261"/>
                <a:gd name="T28" fmla="*/ 11 w 120"/>
                <a:gd name="T29" fmla="*/ 9 h 261"/>
                <a:gd name="T30" fmla="*/ 13 w 120"/>
                <a:gd name="T31" fmla="*/ 4 h 261"/>
                <a:gd name="T32" fmla="*/ 14 w 120"/>
                <a:gd name="T33" fmla="*/ 0 h 261"/>
                <a:gd name="T34" fmla="*/ 14 w 120"/>
                <a:gd name="T35" fmla="*/ 1 h 261"/>
                <a:gd name="T36" fmla="*/ 15 w 120"/>
                <a:gd name="T37" fmla="*/ 2 h 261"/>
                <a:gd name="T38" fmla="*/ 15 w 120"/>
                <a:gd name="T39" fmla="*/ 3 h 261"/>
                <a:gd name="T40" fmla="*/ 15 w 120"/>
                <a:gd name="T41" fmla="*/ 4 h 2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0" h="261">
                  <a:moveTo>
                    <a:pt x="120" y="33"/>
                  </a:moveTo>
                  <a:lnTo>
                    <a:pt x="115" y="59"/>
                  </a:lnTo>
                  <a:lnTo>
                    <a:pt x="110" y="87"/>
                  </a:lnTo>
                  <a:lnTo>
                    <a:pt x="102" y="117"/>
                  </a:lnTo>
                  <a:lnTo>
                    <a:pt x="90" y="147"/>
                  </a:lnTo>
                  <a:lnTo>
                    <a:pt x="75" y="177"/>
                  </a:lnTo>
                  <a:lnTo>
                    <a:pt x="57" y="206"/>
                  </a:lnTo>
                  <a:lnTo>
                    <a:pt x="31" y="234"/>
                  </a:lnTo>
                  <a:lnTo>
                    <a:pt x="0" y="261"/>
                  </a:lnTo>
                  <a:lnTo>
                    <a:pt x="16" y="230"/>
                  </a:lnTo>
                  <a:lnTo>
                    <a:pt x="31" y="200"/>
                  </a:lnTo>
                  <a:lnTo>
                    <a:pt x="47" y="169"/>
                  </a:lnTo>
                  <a:lnTo>
                    <a:pt x="61" y="138"/>
                  </a:lnTo>
                  <a:lnTo>
                    <a:pt x="75" y="105"/>
                  </a:lnTo>
                  <a:lnTo>
                    <a:pt x="88" y="72"/>
                  </a:lnTo>
                  <a:lnTo>
                    <a:pt x="99" y="37"/>
                  </a:lnTo>
                  <a:lnTo>
                    <a:pt x="108" y="0"/>
                  </a:lnTo>
                  <a:lnTo>
                    <a:pt x="111" y="9"/>
                  </a:lnTo>
                  <a:lnTo>
                    <a:pt x="114" y="17"/>
                  </a:lnTo>
                  <a:lnTo>
                    <a:pt x="116" y="25"/>
                  </a:lnTo>
                  <a:lnTo>
                    <a:pt x="120" y="3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50" name="Freeform 44"/>
            <p:cNvSpPr>
              <a:spLocks noChangeAspect="1"/>
            </p:cNvSpPr>
            <p:nvPr/>
          </p:nvSpPr>
          <p:spPr bwMode="auto">
            <a:xfrm>
              <a:off x="1031" y="2406"/>
              <a:ext cx="56" cy="122"/>
            </a:xfrm>
            <a:custGeom>
              <a:avLst/>
              <a:gdLst>
                <a:gd name="T0" fmla="*/ 14 w 113"/>
                <a:gd name="T1" fmla="*/ 4 h 244"/>
                <a:gd name="T2" fmla="*/ 13 w 113"/>
                <a:gd name="T3" fmla="*/ 7 h 244"/>
                <a:gd name="T4" fmla="*/ 12 w 113"/>
                <a:gd name="T5" fmla="*/ 10 h 244"/>
                <a:gd name="T6" fmla="*/ 11 w 113"/>
                <a:gd name="T7" fmla="*/ 14 h 244"/>
                <a:gd name="T8" fmla="*/ 10 w 113"/>
                <a:gd name="T9" fmla="*/ 18 h 244"/>
                <a:gd name="T10" fmla="*/ 8 w 113"/>
                <a:gd name="T11" fmla="*/ 21 h 244"/>
                <a:gd name="T12" fmla="*/ 6 w 113"/>
                <a:gd name="T13" fmla="*/ 25 h 244"/>
                <a:gd name="T14" fmla="*/ 3 w 113"/>
                <a:gd name="T15" fmla="*/ 28 h 244"/>
                <a:gd name="T16" fmla="*/ 0 w 113"/>
                <a:gd name="T17" fmla="*/ 31 h 244"/>
                <a:gd name="T18" fmla="*/ 1 w 113"/>
                <a:gd name="T19" fmla="*/ 27 h 244"/>
                <a:gd name="T20" fmla="*/ 3 w 113"/>
                <a:gd name="T21" fmla="*/ 24 h 244"/>
                <a:gd name="T22" fmla="*/ 5 w 113"/>
                <a:gd name="T23" fmla="*/ 20 h 244"/>
                <a:gd name="T24" fmla="*/ 7 w 113"/>
                <a:gd name="T25" fmla="*/ 17 h 244"/>
                <a:gd name="T26" fmla="*/ 8 w 113"/>
                <a:gd name="T27" fmla="*/ 13 h 244"/>
                <a:gd name="T28" fmla="*/ 10 w 113"/>
                <a:gd name="T29" fmla="*/ 9 h 244"/>
                <a:gd name="T30" fmla="*/ 11 w 113"/>
                <a:gd name="T31" fmla="*/ 5 h 244"/>
                <a:gd name="T32" fmla="*/ 12 w 113"/>
                <a:gd name="T33" fmla="*/ 0 h 244"/>
                <a:gd name="T34" fmla="*/ 13 w 113"/>
                <a:gd name="T35" fmla="*/ 1 h 244"/>
                <a:gd name="T36" fmla="*/ 13 w 113"/>
                <a:gd name="T37" fmla="*/ 2 h 244"/>
                <a:gd name="T38" fmla="*/ 13 w 113"/>
                <a:gd name="T39" fmla="*/ 3 h 244"/>
                <a:gd name="T40" fmla="*/ 14 w 113"/>
                <a:gd name="T41" fmla="*/ 4 h 2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3" h="244">
                  <a:moveTo>
                    <a:pt x="113" y="29"/>
                  </a:moveTo>
                  <a:lnTo>
                    <a:pt x="107" y="54"/>
                  </a:lnTo>
                  <a:lnTo>
                    <a:pt x="101" y="80"/>
                  </a:lnTo>
                  <a:lnTo>
                    <a:pt x="92" y="108"/>
                  </a:lnTo>
                  <a:lnTo>
                    <a:pt x="82" y="137"/>
                  </a:lnTo>
                  <a:lnTo>
                    <a:pt x="68" y="166"/>
                  </a:lnTo>
                  <a:lnTo>
                    <a:pt x="51" y="193"/>
                  </a:lnTo>
                  <a:lnTo>
                    <a:pt x="28" y="220"/>
                  </a:lnTo>
                  <a:lnTo>
                    <a:pt x="0" y="244"/>
                  </a:lnTo>
                  <a:lnTo>
                    <a:pt x="15" y="214"/>
                  </a:lnTo>
                  <a:lnTo>
                    <a:pt x="30" y="185"/>
                  </a:lnTo>
                  <a:lnTo>
                    <a:pt x="44" y="158"/>
                  </a:lnTo>
                  <a:lnTo>
                    <a:pt x="57" y="129"/>
                  </a:lnTo>
                  <a:lnTo>
                    <a:pt x="70" y="99"/>
                  </a:lnTo>
                  <a:lnTo>
                    <a:pt x="82" y="69"/>
                  </a:lnTo>
                  <a:lnTo>
                    <a:pt x="92" y="35"/>
                  </a:lnTo>
                  <a:lnTo>
                    <a:pt x="101" y="0"/>
                  </a:lnTo>
                  <a:lnTo>
                    <a:pt x="104" y="7"/>
                  </a:lnTo>
                  <a:lnTo>
                    <a:pt x="107" y="14"/>
                  </a:lnTo>
                  <a:lnTo>
                    <a:pt x="109" y="20"/>
                  </a:lnTo>
                  <a:lnTo>
                    <a:pt x="113"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51" name="Freeform 45"/>
            <p:cNvSpPr>
              <a:spLocks noChangeAspect="1"/>
            </p:cNvSpPr>
            <p:nvPr/>
          </p:nvSpPr>
          <p:spPr bwMode="auto">
            <a:xfrm>
              <a:off x="1034" y="2410"/>
              <a:ext cx="52" cy="115"/>
            </a:xfrm>
            <a:custGeom>
              <a:avLst/>
              <a:gdLst>
                <a:gd name="T0" fmla="*/ 13 w 104"/>
                <a:gd name="T1" fmla="*/ 4 h 229"/>
                <a:gd name="T2" fmla="*/ 13 w 104"/>
                <a:gd name="T3" fmla="*/ 7 h 229"/>
                <a:gd name="T4" fmla="*/ 12 w 104"/>
                <a:gd name="T5" fmla="*/ 10 h 229"/>
                <a:gd name="T6" fmla="*/ 11 w 104"/>
                <a:gd name="T7" fmla="*/ 13 h 229"/>
                <a:gd name="T8" fmla="*/ 10 w 104"/>
                <a:gd name="T9" fmla="*/ 17 h 229"/>
                <a:gd name="T10" fmla="*/ 8 w 104"/>
                <a:gd name="T11" fmla="*/ 20 h 229"/>
                <a:gd name="T12" fmla="*/ 6 w 104"/>
                <a:gd name="T13" fmla="*/ 23 h 229"/>
                <a:gd name="T14" fmla="*/ 3 w 104"/>
                <a:gd name="T15" fmla="*/ 26 h 229"/>
                <a:gd name="T16" fmla="*/ 0 w 104"/>
                <a:gd name="T17" fmla="*/ 29 h 229"/>
                <a:gd name="T18" fmla="*/ 2 w 104"/>
                <a:gd name="T19" fmla="*/ 25 h 229"/>
                <a:gd name="T20" fmla="*/ 4 w 104"/>
                <a:gd name="T21" fmla="*/ 22 h 229"/>
                <a:gd name="T22" fmla="*/ 6 w 104"/>
                <a:gd name="T23" fmla="*/ 19 h 229"/>
                <a:gd name="T24" fmla="*/ 7 w 104"/>
                <a:gd name="T25" fmla="*/ 16 h 229"/>
                <a:gd name="T26" fmla="*/ 9 w 104"/>
                <a:gd name="T27" fmla="*/ 12 h 229"/>
                <a:gd name="T28" fmla="*/ 10 w 104"/>
                <a:gd name="T29" fmla="*/ 9 h 229"/>
                <a:gd name="T30" fmla="*/ 11 w 104"/>
                <a:gd name="T31" fmla="*/ 5 h 229"/>
                <a:gd name="T32" fmla="*/ 12 w 104"/>
                <a:gd name="T33" fmla="*/ 0 h 229"/>
                <a:gd name="T34" fmla="*/ 13 w 104"/>
                <a:gd name="T35" fmla="*/ 4 h 2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4" h="229">
                  <a:moveTo>
                    <a:pt x="104" y="25"/>
                  </a:moveTo>
                  <a:lnTo>
                    <a:pt x="99" y="49"/>
                  </a:lnTo>
                  <a:lnTo>
                    <a:pt x="92" y="75"/>
                  </a:lnTo>
                  <a:lnTo>
                    <a:pt x="84" y="101"/>
                  </a:lnTo>
                  <a:lnTo>
                    <a:pt x="73" y="129"/>
                  </a:lnTo>
                  <a:lnTo>
                    <a:pt x="61" y="155"/>
                  </a:lnTo>
                  <a:lnTo>
                    <a:pt x="45" y="182"/>
                  </a:lnTo>
                  <a:lnTo>
                    <a:pt x="24" y="206"/>
                  </a:lnTo>
                  <a:lnTo>
                    <a:pt x="0" y="229"/>
                  </a:lnTo>
                  <a:lnTo>
                    <a:pt x="13" y="200"/>
                  </a:lnTo>
                  <a:lnTo>
                    <a:pt x="27" y="174"/>
                  </a:lnTo>
                  <a:lnTo>
                    <a:pt x="41" y="148"/>
                  </a:lnTo>
                  <a:lnTo>
                    <a:pt x="54" y="122"/>
                  </a:lnTo>
                  <a:lnTo>
                    <a:pt x="65" y="95"/>
                  </a:lnTo>
                  <a:lnTo>
                    <a:pt x="76" y="67"/>
                  </a:lnTo>
                  <a:lnTo>
                    <a:pt x="86" y="34"/>
                  </a:lnTo>
                  <a:lnTo>
                    <a:pt x="94" y="0"/>
                  </a:lnTo>
                  <a:lnTo>
                    <a:pt x="104"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52" name="Freeform 46"/>
            <p:cNvSpPr>
              <a:spLocks noChangeAspect="1"/>
            </p:cNvSpPr>
            <p:nvPr/>
          </p:nvSpPr>
          <p:spPr bwMode="auto">
            <a:xfrm>
              <a:off x="821" y="2419"/>
              <a:ext cx="84" cy="311"/>
            </a:xfrm>
            <a:custGeom>
              <a:avLst/>
              <a:gdLst>
                <a:gd name="T0" fmla="*/ 16 w 168"/>
                <a:gd name="T1" fmla="*/ 16 h 621"/>
                <a:gd name="T2" fmla="*/ 17 w 168"/>
                <a:gd name="T3" fmla="*/ 1 h 621"/>
                <a:gd name="T4" fmla="*/ 21 w 168"/>
                <a:gd name="T5" fmla="*/ 0 h 621"/>
                <a:gd name="T6" fmla="*/ 21 w 168"/>
                <a:gd name="T7" fmla="*/ 7 h 621"/>
                <a:gd name="T8" fmla="*/ 9 w 168"/>
                <a:gd name="T9" fmla="*/ 78 h 621"/>
                <a:gd name="T10" fmla="*/ 0 w 168"/>
                <a:gd name="T11" fmla="*/ 77 h 621"/>
                <a:gd name="T12" fmla="*/ 1 w 168"/>
                <a:gd name="T13" fmla="*/ 77 h 621"/>
                <a:gd name="T14" fmla="*/ 2 w 168"/>
                <a:gd name="T15" fmla="*/ 76 h 621"/>
                <a:gd name="T16" fmla="*/ 3 w 168"/>
                <a:gd name="T17" fmla="*/ 74 h 621"/>
                <a:gd name="T18" fmla="*/ 4 w 168"/>
                <a:gd name="T19" fmla="*/ 72 h 621"/>
                <a:gd name="T20" fmla="*/ 6 w 168"/>
                <a:gd name="T21" fmla="*/ 70 h 621"/>
                <a:gd name="T22" fmla="*/ 7 w 168"/>
                <a:gd name="T23" fmla="*/ 68 h 621"/>
                <a:gd name="T24" fmla="*/ 8 w 168"/>
                <a:gd name="T25" fmla="*/ 66 h 621"/>
                <a:gd name="T26" fmla="*/ 9 w 168"/>
                <a:gd name="T27" fmla="*/ 65 h 621"/>
                <a:gd name="T28" fmla="*/ 9 w 168"/>
                <a:gd name="T29" fmla="*/ 58 h 621"/>
                <a:gd name="T30" fmla="*/ 10 w 168"/>
                <a:gd name="T31" fmla="*/ 50 h 621"/>
                <a:gd name="T32" fmla="*/ 11 w 168"/>
                <a:gd name="T33" fmla="*/ 42 h 621"/>
                <a:gd name="T34" fmla="*/ 12 w 168"/>
                <a:gd name="T35" fmla="*/ 35 h 621"/>
                <a:gd name="T36" fmla="*/ 13 w 168"/>
                <a:gd name="T37" fmla="*/ 28 h 621"/>
                <a:gd name="T38" fmla="*/ 15 w 168"/>
                <a:gd name="T39" fmla="*/ 22 h 621"/>
                <a:gd name="T40" fmla="*/ 16 w 168"/>
                <a:gd name="T41" fmla="*/ 18 h 621"/>
                <a:gd name="T42" fmla="*/ 16 w 168"/>
                <a:gd name="T43" fmla="*/ 16 h 6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8" h="621">
                  <a:moveTo>
                    <a:pt x="127" y="123"/>
                  </a:moveTo>
                  <a:lnTo>
                    <a:pt x="134" y="5"/>
                  </a:lnTo>
                  <a:lnTo>
                    <a:pt x="168" y="0"/>
                  </a:lnTo>
                  <a:lnTo>
                    <a:pt x="162" y="51"/>
                  </a:lnTo>
                  <a:lnTo>
                    <a:pt x="71" y="621"/>
                  </a:lnTo>
                  <a:lnTo>
                    <a:pt x="0" y="612"/>
                  </a:lnTo>
                  <a:lnTo>
                    <a:pt x="2" y="610"/>
                  </a:lnTo>
                  <a:lnTo>
                    <a:pt x="9" y="601"/>
                  </a:lnTo>
                  <a:lnTo>
                    <a:pt x="19" y="590"/>
                  </a:lnTo>
                  <a:lnTo>
                    <a:pt x="31" y="576"/>
                  </a:lnTo>
                  <a:lnTo>
                    <a:pt x="43" y="560"/>
                  </a:lnTo>
                  <a:lnTo>
                    <a:pt x="54" y="544"/>
                  </a:lnTo>
                  <a:lnTo>
                    <a:pt x="62" y="528"/>
                  </a:lnTo>
                  <a:lnTo>
                    <a:pt x="65" y="513"/>
                  </a:lnTo>
                  <a:lnTo>
                    <a:pt x="72" y="459"/>
                  </a:lnTo>
                  <a:lnTo>
                    <a:pt x="79" y="399"/>
                  </a:lnTo>
                  <a:lnTo>
                    <a:pt x="88" y="335"/>
                  </a:lnTo>
                  <a:lnTo>
                    <a:pt x="96" y="273"/>
                  </a:lnTo>
                  <a:lnTo>
                    <a:pt x="104" y="217"/>
                  </a:lnTo>
                  <a:lnTo>
                    <a:pt x="114" y="169"/>
                  </a:lnTo>
                  <a:lnTo>
                    <a:pt x="121" y="137"/>
                  </a:lnTo>
                  <a:lnTo>
                    <a:pt x="127" y="1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53" name="Freeform 47"/>
            <p:cNvSpPr>
              <a:spLocks noChangeAspect="1"/>
            </p:cNvSpPr>
            <p:nvPr/>
          </p:nvSpPr>
          <p:spPr bwMode="auto">
            <a:xfrm>
              <a:off x="868" y="2421"/>
              <a:ext cx="51" cy="313"/>
            </a:xfrm>
            <a:custGeom>
              <a:avLst/>
              <a:gdLst>
                <a:gd name="T0" fmla="*/ 9 w 101"/>
                <a:gd name="T1" fmla="*/ 16 h 626"/>
                <a:gd name="T2" fmla="*/ 11 w 101"/>
                <a:gd name="T3" fmla="*/ 1 h 626"/>
                <a:gd name="T4" fmla="*/ 13 w 101"/>
                <a:gd name="T5" fmla="*/ 0 h 626"/>
                <a:gd name="T6" fmla="*/ 12 w 101"/>
                <a:gd name="T7" fmla="*/ 7 h 626"/>
                <a:gd name="T8" fmla="*/ 5 w 101"/>
                <a:gd name="T9" fmla="*/ 70 h 626"/>
                <a:gd name="T10" fmla="*/ 8 w 101"/>
                <a:gd name="T11" fmla="*/ 79 h 626"/>
                <a:gd name="T12" fmla="*/ 0 w 101"/>
                <a:gd name="T13" fmla="*/ 78 h 626"/>
                <a:gd name="T14" fmla="*/ 1 w 101"/>
                <a:gd name="T15" fmla="*/ 75 h 626"/>
                <a:gd name="T16" fmla="*/ 2 w 101"/>
                <a:gd name="T17" fmla="*/ 68 h 626"/>
                <a:gd name="T18" fmla="*/ 3 w 101"/>
                <a:gd name="T19" fmla="*/ 59 h 626"/>
                <a:gd name="T20" fmla="*/ 4 w 101"/>
                <a:gd name="T21" fmla="*/ 47 h 626"/>
                <a:gd name="T22" fmla="*/ 6 w 101"/>
                <a:gd name="T23" fmla="*/ 36 h 626"/>
                <a:gd name="T24" fmla="*/ 7 w 101"/>
                <a:gd name="T25" fmla="*/ 26 h 626"/>
                <a:gd name="T26" fmla="*/ 8 w 101"/>
                <a:gd name="T27" fmla="*/ 19 h 626"/>
                <a:gd name="T28" fmla="*/ 9 w 101"/>
                <a:gd name="T29" fmla="*/ 16 h 6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1" h="626">
                  <a:moveTo>
                    <a:pt x="70" y="123"/>
                  </a:moveTo>
                  <a:lnTo>
                    <a:pt x="81" y="5"/>
                  </a:lnTo>
                  <a:lnTo>
                    <a:pt x="101" y="0"/>
                  </a:lnTo>
                  <a:lnTo>
                    <a:pt x="95" y="49"/>
                  </a:lnTo>
                  <a:lnTo>
                    <a:pt x="34" y="553"/>
                  </a:lnTo>
                  <a:lnTo>
                    <a:pt x="64" y="626"/>
                  </a:lnTo>
                  <a:lnTo>
                    <a:pt x="0" y="618"/>
                  </a:lnTo>
                  <a:lnTo>
                    <a:pt x="2" y="597"/>
                  </a:lnTo>
                  <a:lnTo>
                    <a:pt x="9" y="542"/>
                  </a:lnTo>
                  <a:lnTo>
                    <a:pt x="18" y="465"/>
                  </a:lnTo>
                  <a:lnTo>
                    <a:pt x="30" y="375"/>
                  </a:lnTo>
                  <a:lnTo>
                    <a:pt x="42" y="285"/>
                  </a:lnTo>
                  <a:lnTo>
                    <a:pt x="54" y="206"/>
                  </a:lnTo>
                  <a:lnTo>
                    <a:pt x="63" y="148"/>
                  </a:lnTo>
                  <a:lnTo>
                    <a:pt x="70" y="1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54" name="Freeform 48"/>
            <p:cNvSpPr>
              <a:spLocks noChangeAspect="1"/>
            </p:cNvSpPr>
            <p:nvPr/>
          </p:nvSpPr>
          <p:spPr bwMode="auto">
            <a:xfrm>
              <a:off x="757" y="2721"/>
              <a:ext cx="187" cy="132"/>
            </a:xfrm>
            <a:custGeom>
              <a:avLst/>
              <a:gdLst>
                <a:gd name="T0" fmla="*/ 1 w 374"/>
                <a:gd name="T1" fmla="*/ 0 h 264"/>
                <a:gd name="T2" fmla="*/ 47 w 374"/>
                <a:gd name="T3" fmla="*/ 6 h 264"/>
                <a:gd name="T4" fmla="*/ 46 w 374"/>
                <a:gd name="T5" fmla="*/ 8 h 264"/>
                <a:gd name="T6" fmla="*/ 45 w 374"/>
                <a:gd name="T7" fmla="*/ 12 h 264"/>
                <a:gd name="T8" fmla="*/ 42 w 374"/>
                <a:gd name="T9" fmla="*/ 13 h 264"/>
                <a:gd name="T10" fmla="*/ 42 w 374"/>
                <a:gd name="T11" fmla="*/ 15 h 264"/>
                <a:gd name="T12" fmla="*/ 44 w 374"/>
                <a:gd name="T13" fmla="*/ 15 h 264"/>
                <a:gd name="T14" fmla="*/ 44 w 374"/>
                <a:gd name="T15" fmla="*/ 18 h 264"/>
                <a:gd name="T16" fmla="*/ 42 w 374"/>
                <a:gd name="T17" fmla="*/ 18 h 264"/>
                <a:gd name="T18" fmla="*/ 43 w 374"/>
                <a:gd name="T19" fmla="*/ 20 h 264"/>
                <a:gd name="T20" fmla="*/ 43 w 374"/>
                <a:gd name="T21" fmla="*/ 22 h 264"/>
                <a:gd name="T22" fmla="*/ 42 w 374"/>
                <a:gd name="T23" fmla="*/ 24 h 264"/>
                <a:gd name="T24" fmla="*/ 43 w 374"/>
                <a:gd name="T25" fmla="*/ 25 h 264"/>
                <a:gd name="T26" fmla="*/ 42 w 374"/>
                <a:gd name="T27" fmla="*/ 27 h 264"/>
                <a:gd name="T28" fmla="*/ 41 w 374"/>
                <a:gd name="T29" fmla="*/ 29 h 264"/>
                <a:gd name="T30" fmla="*/ 40 w 374"/>
                <a:gd name="T31" fmla="*/ 31 h 264"/>
                <a:gd name="T32" fmla="*/ 38 w 374"/>
                <a:gd name="T33" fmla="*/ 33 h 264"/>
                <a:gd name="T34" fmla="*/ 37 w 374"/>
                <a:gd name="T35" fmla="*/ 33 h 264"/>
                <a:gd name="T36" fmla="*/ 35 w 374"/>
                <a:gd name="T37" fmla="*/ 33 h 264"/>
                <a:gd name="T38" fmla="*/ 33 w 374"/>
                <a:gd name="T39" fmla="*/ 33 h 264"/>
                <a:gd name="T40" fmla="*/ 31 w 374"/>
                <a:gd name="T41" fmla="*/ 33 h 264"/>
                <a:gd name="T42" fmla="*/ 28 w 374"/>
                <a:gd name="T43" fmla="*/ 33 h 264"/>
                <a:gd name="T44" fmla="*/ 26 w 374"/>
                <a:gd name="T45" fmla="*/ 33 h 264"/>
                <a:gd name="T46" fmla="*/ 23 w 374"/>
                <a:gd name="T47" fmla="*/ 33 h 264"/>
                <a:gd name="T48" fmla="*/ 21 w 374"/>
                <a:gd name="T49" fmla="*/ 33 h 264"/>
                <a:gd name="T50" fmla="*/ 18 w 374"/>
                <a:gd name="T51" fmla="*/ 32 h 264"/>
                <a:gd name="T52" fmla="*/ 15 w 374"/>
                <a:gd name="T53" fmla="*/ 32 h 264"/>
                <a:gd name="T54" fmla="*/ 13 w 374"/>
                <a:gd name="T55" fmla="*/ 31 h 264"/>
                <a:gd name="T56" fmla="*/ 11 w 374"/>
                <a:gd name="T57" fmla="*/ 31 h 264"/>
                <a:gd name="T58" fmla="*/ 9 w 374"/>
                <a:gd name="T59" fmla="*/ 30 h 264"/>
                <a:gd name="T60" fmla="*/ 7 w 374"/>
                <a:gd name="T61" fmla="*/ 30 h 264"/>
                <a:gd name="T62" fmla="*/ 5 w 374"/>
                <a:gd name="T63" fmla="*/ 29 h 264"/>
                <a:gd name="T64" fmla="*/ 4 w 374"/>
                <a:gd name="T65" fmla="*/ 28 h 264"/>
                <a:gd name="T66" fmla="*/ 3 w 374"/>
                <a:gd name="T67" fmla="*/ 27 h 264"/>
                <a:gd name="T68" fmla="*/ 3 w 374"/>
                <a:gd name="T69" fmla="*/ 25 h 264"/>
                <a:gd name="T70" fmla="*/ 3 w 374"/>
                <a:gd name="T71" fmla="*/ 24 h 264"/>
                <a:gd name="T72" fmla="*/ 3 w 374"/>
                <a:gd name="T73" fmla="*/ 23 h 264"/>
                <a:gd name="T74" fmla="*/ 1 w 374"/>
                <a:gd name="T75" fmla="*/ 22 h 264"/>
                <a:gd name="T76" fmla="*/ 1 w 374"/>
                <a:gd name="T77" fmla="*/ 20 h 264"/>
                <a:gd name="T78" fmla="*/ 4 w 374"/>
                <a:gd name="T79" fmla="*/ 19 h 264"/>
                <a:gd name="T80" fmla="*/ 0 w 374"/>
                <a:gd name="T81" fmla="*/ 18 h 264"/>
                <a:gd name="T82" fmla="*/ 1 w 374"/>
                <a:gd name="T83" fmla="*/ 15 h 264"/>
                <a:gd name="T84" fmla="*/ 3 w 374"/>
                <a:gd name="T85" fmla="*/ 15 h 264"/>
                <a:gd name="T86" fmla="*/ 1 w 374"/>
                <a:gd name="T87" fmla="*/ 13 h 264"/>
                <a:gd name="T88" fmla="*/ 1 w 374"/>
                <a:gd name="T89" fmla="*/ 11 h 264"/>
                <a:gd name="T90" fmla="*/ 4 w 374"/>
                <a:gd name="T91" fmla="*/ 10 h 264"/>
                <a:gd name="T92" fmla="*/ 4 w 374"/>
                <a:gd name="T93" fmla="*/ 8 h 264"/>
                <a:gd name="T94" fmla="*/ 2 w 374"/>
                <a:gd name="T95" fmla="*/ 7 h 264"/>
                <a:gd name="T96" fmla="*/ 2 w 374"/>
                <a:gd name="T97" fmla="*/ 4 h 264"/>
                <a:gd name="T98" fmla="*/ 1 w 374"/>
                <a:gd name="T99" fmla="*/ 0 h 2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74" h="264">
                  <a:moveTo>
                    <a:pt x="3" y="0"/>
                  </a:moveTo>
                  <a:lnTo>
                    <a:pt x="374" y="48"/>
                  </a:lnTo>
                  <a:lnTo>
                    <a:pt x="361" y="63"/>
                  </a:lnTo>
                  <a:lnTo>
                    <a:pt x="353" y="95"/>
                  </a:lnTo>
                  <a:lnTo>
                    <a:pt x="334" y="102"/>
                  </a:lnTo>
                  <a:lnTo>
                    <a:pt x="331" y="116"/>
                  </a:lnTo>
                  <a:lnTo>
                    <a:pt x="352" y="118"/>
                  </a:lnTo>
                  <a:lnTo>
                    <a:pt x="347" y="142"/>
                  </a:lnTo>
                  <a:lnTo>
                    <a:pt x="331" y="144"/>
                  </a:lnTo>
                  <a:lnTo>
                    <a:pt x="343" y="160"/>
                  </a:lnTo>
                  <a:lnTo>
                    <a:pt x="342" y="176"/>
                  </a:lnTo>
                  <a:lnTo>
                    <a:pt x="329" y="185"/>
                  </a:lnTo>
                  <a:lnTo>
                    <a:pt x="342" y="199"/>
                  </a:lnTo>
                  <a:lnTo>
                    <a:pt x="336" y="214"/>
                  </a:lnTo>
                  <a:lnTo>
                    <a:pt x="327" y="226"/>
                  </a:lnTo>
                  <a:lnTo>
                    <a:pt x="316" y="244"/>
                  </a:lnTo>
                  <a:lnTo>
                    <a:pt x="299" y="258"/>
                  </a:lnTo>
                  <a:lnTo>
                    <a:pt x="289" y="260"/>
                  </a:lnTo>
                  <a:lnTo>
                    <a:pt x="276" y="262"/>
                  </a:lnTo>
                  <a:lnTo>
                    <a:pt x="260" y="262"/>
                  </a:lnTo>
                  <a:lnTo>
                    <a:pt x="243" y="264"/>
                  </a:lnTo>
                  <a:lnTo>
                    <a:pt x="224" y="262"/>
                  </a:lnTo>
                  <a:lnTo>
                    <a:pt x="205" y="261"/>
                  </a:lnTo>
                  <a:lnTo>
                    <a:pt x="184" y="259"/>
                  </a:lnTo>
                  <a:lnTo>
                    <a:pt x="163" y="257"/>
                  </a:lnTo>
                  <a:lnTo>
                    <a:pt x="141" y="254"/>
                  </a:lnTo>
                  <a:lnTo>
                    <a:pt x="120" y="251"/>
                  </a:lnTo>
                  <a:lnTo>
                    <a:pt x="101" y="246"/>
                  </a:lnTo>
                  <a:lnTo>
                    <a:pt x="82" y="243"/>
                  </a:lnTo>
                  <a:lnTo>
                    <a:pt x="65" y="238"/>
                  </a:lnTo>
                  <a:lnTo>
                    <a:pt x="50" y="234"/>
                  </a:lnTo>
                  <a:lnTo>
                    <a:pt x="38" y="228"/>
                  </a:lnTo>
                  <a:lnTo>
                    <a:pt x="27" y="223"/>
                  </a:lnTo>
                  <a:lnTo>
                    <a:pt x="23" y="213"/>
                  </a:lnTo>
                  <a:lnTo>
                    <a:pt x="19" y="200"/>
                  </a:lnTo>
                  <a:lnTo>
                    <a:pt x="17" y="189"/>
                  </a:lnTo>
                  <a:lnTo>
                    <a:pt x="17" y="178"/>
                  </a:lnTo>
                  <a:lnTo>
                    <a:pt x="5" y="169"/>
                  </a:lnTo>
                  <a:lnTo>
                    <a:pt x="3" y="154"/>
                  </a:lnTo>
                  <a:lnTo>
                    <a:pt x="25" y="145"/>
                  </a:lnTo>
                  <a:lnTo>
                    <a:pt x="0" y="143"/>
                  </a:lnTo>
                  <a:lnTo>
                    <a:pt x="3" y="120"/>
                  </a:lnTo>
                  <a:lnTo>
                    <a:pt x="23" y="115"/>
                  </a:lnTo>
                  <a:lnTo>
                    <a:pt x="6" y="99"/>
                  </a:lnTo>
                  <a:lnTo>
                    <a:pt x="4" y="85"/>
                  </a:lnTo>
                  <a:lnTo>
                    <a:pt x="27" y="78"/>
                  </a:lnTo>
                  <a:lnTo>
                    <a:pt x="27" y="64"/>
                  </a:lnTo>
                  <a:lnTo>
                    <a:pt x="9" y="54"/>
                  </a:lnTo>
                  <a:lnTo>
                    <a:pt x="12" y="25"/>
                  </a:lnTo>
                  <a:lnTo>
                    <a:pt x="3" y="0"/>
                  </a:lnTo>
                  <a:close/>
                </a:path>
              </a:pathLst>
            </a:custGeom>
            <a:solidFill>
              <a:srgbClr val="3335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55" name="Freeform 49"/>
            <p:cNvSpPr>
              <a:spLocks noChangeAspect="1"/>
            </p:cNvSpPr>
            <p:nvPr/>
          </p:nvSpPr>
          <p:spPr bwMode="auto">
            <a:xfrm>
              <a:off x="762" y="2723"/>
              <a:ext cx="176" cy="129"/>
            </a:xfrm>
            <a:custGeom>
              <a:avLst/>
              <a:gdLst>
                <a:gd name="T0" fmla="*/ 6 w 352"/>
                <a:gd name="T1" fmla="*/ 0 h 259"/>
                <a:gd name="T2" fmla="*/ 15 w 352"/>
                <a:gd name="T3" fmla="*/ 1 h 259"/>
                <a:gd name="T4" fmla="*/ 23 w 352"/>
                <a:gd name="T5" fmla="*/ 2 h 259"/>
                <a:gd name="T6" fmla="*/ 31 w 352"/>
                <a:gd name="T7" fmla="*/ 3 h 259"/>
                <a:gd name="T8" fmla="*/ 39 w 352"/>
                <a:gd name="T9" fmla="*/ 4 h 259"/>
                <a:gd name="T10" fmla="*/ 44 w 352"/>
                <a:gd name="T11" fmla="*/ 6 h 259"/>
                <a:gd name="T12" fmla="*/ 43 w 352"/>
                <a:gd name="T13" fmla="*/ 7 h 259"/>
                <a:gd name="T14" fmla="*/ 42 w 352"/>
                <a:gd name="T15" fmla="*/ 10 h 259"/>
                <a:gd name="T16" fmla="*/ 41 w 352"/>
                <a:gd name="T17" fmla="*/ 11 h 259"/>
                <a:gd name="T18" fmla="*/ 40 w 352"/>
                <a:gd name="T19" fmla="*/ 12 h 259"/>
                <a:gd name="T20" fmla="*/ 39 w 352"/>
                <a:gd name="T21" fmla="*/ 14 h 259"/>
                <a:gd name="T22" fmla="*/ 41 w 352"/>
                <a:gd name="T23" fmla="*/ 14 h 259"/>
                <a:gd name="T24" fmla="*/ 41 w 352"/>
                <a:gd name="T25" fmla="*/ 15 h 259"/>
                <a:gd name="T26" fmla="*/ 41 w 352"/>
                <a:gd name="T27" fmla="*/ 17 h 259"/>
                <a:gd name="T28" fmla="*/ 39 w 352"/>
                <a:gd name="T29" fmla="*/ 17 h 259"/>
                <a:gd name="T30" fmla="*/ 40 w 352"/>
                <a:gd name="T31" fmla="*/ 19 h 259"/>
                <a:gd name="T32" fmla="*/ 41 w 352"/>
                <a:gd name="T33" fmla="*/ 20 h 259"/>
                <a:gd name="T34" fmla="*/ 40 w 352"/>
                <a:gd name="T35" fmla="*/ 21 h 259"/>
                <a:gd name="T36" fmla="*/ 39 w 352"/>
                <a:gd name="T37" fmla="*/ 22 h 259"/>
                <a:gd name="T38" fmla="*/ 40 w 352"/>
                <a:gd name="T39" fmla="*/ 24 h 259"/>
                <a:gd name="T40" fmla="*/ 40 w 352"/>
                <a:gd name="T41" fmla="*/ 25 h 259"/>
                <a:gd name="T42" fmla="*/ 40 w 352"/>
                <a:gd name="T43" fmla="*/ 26 h 259"/>
                <a:gd name="T44" fmla="*/ 39 w 352"/>
                <a:gd name="T45" fmla="*/ 27 h 259"/>
                <a:gd name="T46" fmla="*/ 38 w 352"/>
                <a:gd name="T47" fmla="*/ 29 h 259"/>
                <a:gd name="T48" fmla="*/ 37 w 352"/>
                <a:gd name="T49" fmla="*/ 30 h 259"/>
                <a:gd name="T50" fmla="*/ 34 w 352"/>
                <a:gd name="T51" fmla="*/ 32 h 259"/>
                <a:gd name="T52" fmla="*/ 29 w 352"/>
                <a:gd name="T53" fmla="*/ 32 h 259"/>
                <a:gd name="T54" fmla="*/ 22 w 352"/>
                <a:gd name="T55" fmla="*/ 32 h 259"/>
                <a:gd name="T56" fmla="*/ 15 w 352"/>
                <a:gd name="T57" fmla="*/ 31 h 259"/>
                <a:gd name="T58" fmla="*/ 8 w 352"/>
                <a:gd name="T59" fmla="*/ 29 h 259"/>
                <a:gd name="T60" fmla="*/ 4 w 352"/>
                <a:gd name="T61" fmla="*/ 27 h 259"/>
                <a:gd name="T62" fmla="*/ 3 w 352"/>
                <a:gd name="T63" fmla="*/ 23 h 259"/>
                <a:gd name="T64" fmla="*/ 2 w 352"/>
                <a:gd name="T65" fmla="*/ 21 h 259"/>
                <a:gd name="T66" fmla="*/ 1 w 352"/>
                <a:gd name="T67" fmla="*/ 20 h 259"/>
                <a:gd name="T68" fmla="*/ 1 w 352"/>
                <a:gd name="T69" fmla="*/ 19 h 259"/>
                <a:gd name="T70" fmla="*/ 3 w 352"/>
                <a:gd name="T71" fmla="*/ 18 h 259"/>
                <a:gd name="T72" fmla="*/ 2 w 352"/>
                <a:gd name="T73" fmla="*/ 17 h 259"/>
                <a:gd name="T74" fmla="*/ 1 w 352"/>
                <a:gd name="T75" fmla="*/ 17 h 259"/>
                <a:gd name="T76" fmla="*/ 1 w 352"/>
                <a:gd name="T77" fmla="*/ 14 h 259"/>
                <a:gd name="T78" fmla="*/ 3 w 352"/>
                <a:gd name="T79" fmla="*/ 14 h 259"/>
                <a:gd name="T80" fmla="*/ 2 w 352"/>
                <a:gd name="T81" fmla="*/ 13 h 259"/>
                <a:gd name="T82" fmla="*/ 1 w 352"/>
                <a:gd name="T83" fmla="*/ 11 h 259"/>
                <a:gd name="T84" fmla="*/ 1 w 352"/>
                <a:gd name="T85" fmla="*/ 10 h 259"/>
                <a:gd name="T86" fmla="*/ 3 w 352"/>
                <a:gd name="T87" fmla="*/ 9 h 259"/>
                <a:gd name="T88" fmla="*/ 4 w 352"/>
                <a:gd name="T89" fmla="*/ 8 h 259"/>
                <a:gd name="T90" fmla="*/ 3 w 352"/>
                <a:gd name="T91" fmla="*/ 7 h 259"/>
                <a:gd name="T92" fmla="*/ 2 w 352"/>
                <a:gd name="T93" fmla="*/ 6 h 259"/>
                <a:gd name="T94" fmla="*/ 2 w 352"/>
                <a:gd name="T95" fmla="*/ 3 h 259"/>
                <a:gd name="T96" fmla="*/ 2 w 352"/>
                <a:gd name="T97" fmla="*/ 1 h 2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52" h="259">
                  <a:moveTo>
                    <a:pt x="4" y="0"/>
                  </a:moveTo>
                  <a:lnTo>
                    <a:pt x="26" y="3"/>
                  </a:lnTo>
                  <a:lnTo>
                    <a:pt x="48" y="6"/>
                  </a:lnTo>
                  <a:lnTo>
                    <a:pt x="70" y="8"/>
                  </a:lnTo>
                  <a:lnTo>
                    <a:pt x="92" y="12"/>
                  </a:lnTo>
                  <a:lnTo>
                    <a:pt x="113" y="14"/>
                  </a:lnTo>
                  <a:lnTo>
                    <a:pt x="135" y="18"/>
                  </a:lnTo>
                  <a:lnTo>
                    <a:pt x="157" y="20"/>
                  </a:lnTo>
                  <a:lnTo>
                    <a:pt x="178" y="22"/>
                  </a:lnTo>
                  <a:lnTo>
                    <a:pt x="200" y="26"/>
                  </a:lnTo>
                  <a:lnTo>
                    <a:pt x="222" y="28"/>
                  </a:lnTo>
                  <a:lnTo>
                    <a:pt x="244" y="31"/>
                  </a:lnTo>
                  <a:lnTo>
                    <a:pt x="265" y="34"/>
                  </a:lnTo>
                  <a:lnTo>
                    <a:pt x="287" y="37"/>
                  </a:lnTo>
                  <a:lnTo>
                    <a:pt x="309" y="39"/>
                  </a:lnTo>
                  <a:lnTo>
                    <a:pt x="331" y="43"/>
                  </a:lnTo>
                  <a:lnTo>
                    <a:pt x="352" y="45"/>
                  </a:lnTo>
                  <a:lnTo>
                    <a:pt x="349" y="49"/>
                  </a:lnTo>
                  <a:lnTo>
                    <a:pt x="345" y="52"/>
                  </a:lnTo>
                  <a:lnTo>
                    <a:pt x="342" y="56"/>
                  </a:lnTo>
                  <a:lnTo>
                    <a:pt x="340" y="60"/>
                  </a:lnTo>
                  <a:lnTo>
                    <a:pt x="337" y="68"/>
                  </a:lnTo>
                  <a:lnTo>
                    <a:pt x="336" y="76"/>
                  </a:lnTo>
                  <a:lnTo>
                    <a:pt x="334" y="84"/>
                  </a:lnTo>
                  <a:lnTo>
                    <a:pt x="332" y="92"/>
                  </a:lnTo>
                  <a:lnTo>
                    <a:pt x="327" y="94"/>
                  </a:lnTo>
                  <a:lnTo>
                    <a:pt x="322" y="95"/>
                  </a:lnTo>
                  <a:lnTo>
                    <a:pt x="318" y="96"/>
                  </a:lnTo>
                  <a:lnTo>
                    <a:pt x="313" y="97"/>
                  </a:lnTo>
                  <a:lnTo>
                    <a:pt x="313" y="102"/>
                  </a:lnTo>
                  <a:lnTo>
                    <a:pt x="313" y="105"/>
                  </a:lnTo>
                  <a:lnTo>
                    <a:pt x="312" y="109"/>
                  </a:lnTo>
                  <a:lnTo>
                    <a:pt x="312" y="112"/>
                  </a:lnTo>
                  <a:lnTo>
                    <a:pt x="317" y="113"/>
                  </a:lnTo>
                  <a:lnTo>
                    <a:pt x="321" y="113"/>
                  </a:lnTo>
                  <a:lnTo>
                    <a:pt x="326" y="114"/>
                  </a:lnTo>
                  <a:lnTo>
                    <a:pt x="331" y="115"/>
                  </a:lnTo>
                  <a:lnTo>
                    <a:pt x="329" y="121"/>
                  </a:lnTo>
                  <a:lnTo>
                    <a:pt x="328" y="127"/>
                  </a:lnTo>
                  <a:lnTo>
                    <a:pt x="327" y="133"/>
                  </a:lnTo>
                  <a:lnTo>
                    <a:pt x="326" y="139"/>
                  </a:lnTo>
                  <a:lnTo>
                    <a:pt x="322" y="139"/>
                  </a:lnTo>
                  <a:lnTo>
                    <a:pt x="319" y="140"/>
                  </a:lnTo>
                  <a:lnTo>
                    <a:pt x="316" y="140"/>
                  </a:lnTo>
                  <a:lnTo>
                    <a:pt x="312" y="141"/>
                  </a:lnTo>
                  <a:lnTo>
                    <a:pt x="314" y="144"/>
                  </a:lnTo>
                  <a:lnTo>
                    <a:pt x="318" y="148"/>
                  </a:lnTo>
                  <a:lnTo>
                    <a:pt x="320" y="152"/>
                  </a:lnTo>
                  <a:lnTo>
                    <a:pt x="322" y="156"/>
                  </a:lnTo>
                  <a:lnTo>
                    <a:pt x="321" y="160"/>
                  </a:lnTo>
                  <a:lnTo>
                    <a:pt x="321" y="164"/>
                  </a:lnTo>
                  <a:lnTo>
                    <a:pt x="321" y="168"/>
                  </a:lnTo>
                  <a:lnTo>
                    <a:pt x="320" y="173"/>
                  </a:lnTo>
                  <a:lnTo>
                    <a:pt x="318" y="175"/>
                  </a:lnTo>
                  <a:lnTo>
                    <a:pt x="314" y="177"/>
                  </a:lnTo>
                  <a:lnTo>
                    <a:pt x="311" y="179"/>
                  </a:lnTo>
                  <a:lnTo>
                    <a:pt x="309" y="181"/>
                  </a:lnTo>
                  <a:lnTo>
                    <a:pt x="311" y="185"/>
                  </a:lnTo>
                  <a:lnTo>
                    <a:pt x="314" y="188"/>
                  </a:lnTo>
                  <a:lnTo>
                    <a:pt x="318" y="192"/>
                  </a:lnTo>
                  <a:lnTo>
                    <a:pt x="321" y="195"/>
                  </a:lnTo>
                  <a:lnTo>
                    <a:pt x="320" y="200"/>
                  </a:lnTo>
                  <a:lnTo>
                    <a:pt x="319" y="203"/>
                  </a:lnTo>
                  <a:lnTo>
                    <a:pt x="317" y="206"/>
                  </a:lnTo>
                  <a:lnTo>
                    <a:pt x="316" y="210"/>
                  </a:lnTo>
                  <a:lnTo>
                    <a:pt x="313" y="212"/>
                  </a:lnTo>
                  <a:lnTo>
                    <a:pt x="311" y="216"/>
                  </a:lnTo>
                  <a:lnTo>
                    <a:pt x="309" y="219"/>
                  </a:lnTo>
                  <a:lnTo>
                    <a:pt x="306" y="221"/>
                  </a:lnTo>
                  <a:lnTo>
                    <a:pt x="304" y="226"/>
                  </a:lnTo>
                  <a:lnTo>
                    <a:pt x="302" y="232"/>
                  </a:lnTo>
                  <a:lnTo>
                    <a:pt x="298" y="236"/>
                  </a:lnTo>
                  <a:lnTo>
                    <a:pt x="296" y="240"/>
                  </a:lnTo>
                  <a:lnTo>
                    <a:pt x="293" y="243"/>
                  </a:lnTo>
                  <a:lnTo>
                    <a:pt x="289" y="247"/>
                  </a:lnTo>
                  <a:lnTo>
                    <a:pt x="284" y="250"/>
                  </a:lnTo>
                  <a:lnTo>
                    <a:pt x="281" y="254"/>
                  </a:lnTo>
                  <a:lnTo>
                    <a:pt x="271" y="256"/>
                  </a:lnTo>
                  <a:lnTo>
                    <a:pt x="259" y="258"/>
                  </a:lnTo>
                  <a:lnTo>
                    <a:pt x="244" y="259"/>
                  </a:lnTo>
                  <a:lnTo>
                    <a:pt x="228" y="259"/>
                  </a:lnTo>
                  <a:lnTo>
                    <a:pt x="211" y="259"/>
                  </a:lnTo>
                  <a:lnTo>
                    <a:pt x="192" y="258"/>
                  </a:lnTo>
                  <a:lnTo>
                    <a:pt x="173" y="256"/>
                  </a:lnTo>
                  <a:lnTo>
                    <a:pt x="153" y="254"/>
                  </a:lnTo>
                  <a:lnTo>
                    <a:pt x="132" y="251"/>
                  </a:lnTo>
                  <a:lnTo>
                    <a:pt x="114" y="248"/>
                  </a:lnTo>
                  <a:lnTo>
                    <a:pt x="94" y="245"/>
                  </a:lnTo>
                  <a:lnTo>
                    <a:pt x="77" y="240"/>
                  </a:lnTo>
                  <a:lnTo>
                    <a:pt x="61" y="236"/>
                  </a:lnTo>
                  <a:lnTo>
                    <a:pt x="47" y="232"/>
                  </a:lnTo>
                  <a:lnTo>
                    <a:pt x="34" y="226"/>
                  </a:lnTo>
                  <a:lnTo>
                    <a:pt x="25" y="221"/>
                  </a:lnTo>
                  <a:lnTo>
                    <a:pt x="22" y="211"/>
                  </a:lnTo>
                  <a:lnTo>
                    <a:pt x="18" y="198"/>
                  </a:lnTo>
                  <a:lnTo>
                    <a:pt x="17" y="187"/>
                  </a:lnTo>
                  <a:lnTo>
                    <a:pt x="17" y="177"/>
                  </a:lnTo>
                  <a:lnTo>
                    <a:pt x="14" y="174"/>
                  </a:lnTo>
                  <a:lnTo>
                    <a:pt x="11" y="172"/>
                  </a:lnTo>
                  <a:lnTo>
                    <a:pt x="8" y="171"/>
                  </a:lnTo>
                  <a:lnTo>
                    <a:pt x="6" y="168"/>
                  </a:lnTo>
                  <a:lnTo>
                    <a:pt x="4" y="164"/>
                  </a:lnTo>
                  <a:lnTo>
                    <a:pt x="4" y="160"/>
                  </a:lnTo>
                  <a:lnTo>
                    <a:pt x="4" y="157"/>
                  </a:lnTo>
                  <a:lnTo>
                    <a:pt x="4" y="152"/>
                  </a:lnTo>
                  <a:lnTo>
                    <a:pt x="9" y="150"/>
                  </a:lnTo>
                  <a:lnTo>
                    <a:pt x="15" y="149"/>
                  </a:lnTo>
                  <a:lnTo>
                    <a:pt x="19" y="147"/>
                  </a:lnTo>
                  <a:lnTo>
                    <a:pt x="24" y="145"/>
                  </a:lnTo>
                  <a:lnTo>
                    <a:pt x="18" y="144"/>
                  </a:lnTo>
                  <a:lnTo>
                    <a:pt x="13" y="143"/>
                  </a:lnTo>
                  <a:lnTo>
                    <a:pt x="6" y="142"/>
                  </a:lnTo>
                  <a:lnTo>
                    <a:pt x="0" y="142"/>
                  </a:lnTo>
                  <a:lnTo>
                    <a:pt x="1" y="136"/>
                  </a:lnTo>
                  <a:lnTo>
                    <a:pt x="2" y="130"/>
                  </a:lnTo>
                  <a:lnTo>
                    <a:pt x="2" y="125"/>
                  </a:lnTo>
                  <a:lnTo>
                    <a:pt x="3" y="119"/>
                  </a:lnTo>
                  <a:lnTo>
                    <a:pt x="8" y="118"/>
                  </a:lnTo>
                  <a:lnTo>
                    <a:pt x="14" y="117"/>
                  </a:lnTo>
                  <a:lnTo>
                    <a:pt x="18" y="115"/>
                  </a:lnTo>
                  <a:lnTo>
                    <a:pt x="23" y="114"/>
                  </a:lnTo>
                  <a:lnTo>
                    <a:pt x="18" y="110"/>
                  </a:lnTo>
                  <a:lnTo>
                    <a:pt x="15" y="106"/>
                  </a:lnTo>
                  <a:lnTo>
                    <a:pt x="11" y="102"/>
                  </a:lnTo>
                  <a:lnTo>
                    <a:pt x="7" y="97"/>
                  </a:lnTo>
                  <a:lnTo>
                    <a:pt x="7" y="95"/>
                  </a:lnTo>
                  <a:lnTo>
                    <a:pt x="7" y="91"/>
                  </a:lnTo>
                  <a:lnTo>
                    <a:pt x="6" y="88"/>
                  </a:lnTo>
                  <a:lnTo>
                    <a:pt x="6" y="84"/>
                  </a:lnTo>
                  <a:lnTo>
                    <a:pt x="11" y="82"/>
                  </a:lnTo>
                  <a:lnTo>
                    <a:pt x="17" y="81"/>
                  </a:lnTo>
                  <a:lnTo>
                    <a:pt x="22" y="79"/>
                  </a:lnTo>
                  <a:lnTo>
                    <a:pt x="28" y="76"/>
                  </a:lnTo>
                  <a:lnTo>
                    <a:pt x="28" y="74"/>
                  </a:lnTo>
                  <a:lnTo>
                    <a:pt x="28" y="71"/>
                  </a:lnTo>
                  <a:lnTo>
                    <a:pt x="28" y="67"/>
                  </a:lnTo>
                  <a:lnTo>
                    <a:pt x="28" y="64"/>
                  </a:lnTo>
                  <a:lnTo>
                    <a:pt x="23" y="61"/>
                  </a:lnTo>
                  <a:lnTo>
                    <a:pt x="19" y="58"/>
                  </a:lnTo>
                  <a:lnTo>
                    <a:pt x="15" y="56"/>
                  </a:lnTo>
                  <a:lnTo>
                    <a:pt x="10" y="53"/>
                  </a:lnTo>
                  <a:lnTo>
                    <a:pt x="11" y="46"/>
                  </a:lnTo>
                  <a:lnTo>
                    <a:pt x="13" y="38"/>
                  </a:lnTo>
                  <a:lnTo>
                    <a:pt x="13" y="31"/>
                  </a:lnTo>
                  <a:lnTo>
                    <a:pt x="14" y="24"/>
                  </a:lnTo>
                  <a:lnTo>
                    <a:pt x="11" y="19"/>
                  </a:lnTo>
                  <a:lnTo>
                    <a:pt x="9" y="12"/>
                  </a:lnTo>
                  <a:lnTo>
                    <a:pt x="7" y="6"/>
                  </a:lnTo>
                  <a:lnTo>
                    <a:pt x="4" y="0"/>
                  </a:lnTo>
                  <a:close/>
                </a:path>
              </a:pathLst>
            </a:custGeom>
            <a:solidFill>
              <a:srgbClr val="3D3F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56" name="Freeform 50"/>
            <p:cNvSpPr>
              <a:spLocks noChangeAspect="1"/>
            </p:cNvSpPr>
            <p:nvPr/>
          </p:nvSpPr>
          <p:spPr bwMode="auto">
            <a:xfrm>
              <a:off x="768" y="2724"/>
              <a:ext cx="164" cy="128"/>
            </a:xfrm>
            <a:custGeom>
              <a:avLst/>
              <a:gdLst>
                <a:gd name="T0" fmla="*/ 5 w 329"/>
                <a:gd name="T1" fmla="*/ 1 h 256"/>
                <a:gd name="T2" fmla="*/ 13 w 329"/>
                <a:gd name="T3" fmla="*/ 2 h 256"/>
                <a:gd name="T4" fmla="*/ 20 w 329"/>
                <a:gd name="T5" fmla="*/ 3 h 256"/>
                <a:gd name="T6" fmla="*/ 28 w 329"/>
                <a:gd name="T7" fmla="*/ 4 h 256"/>
                <a:gd name="T8" fmla="*/ 36 w 329"/>
                <a:gd name="T9" fmla="*/ 5 h 256"/>
                <a:gd name="T10" fmla="*/ 40 w 329"/>
                <a:gd name="T11" fmla="*/ 6 h 256"/>
                <a:gd name="T12" fmla="*/ 39 w 329"/>
                <a:gd name="T13" fmla="*/ 8 h 256"/>
                <a:gd name="T14" fmla="*/ 38 w 329"/>
                <a:gd name="T15" fmla="*/ 11 h 256"/>
                <a:gd name="T16" fmla="*/ 37 w 329"/>
                <a:gd name="T17" fmla="*/ 12 h 256"/>
                <a:gd name="T18" fmla="*/ 36 w 329"/>
                <a:gd name="T19" fmla="*/ 13 h 256"/>
                <a:gd name="T20" fmla="*/ 36 w 329"/>
                <a:gd name="T21" fmla="*/ 14 h 256"/>
                <a:gd name="T22" fmla="*/ 38 w 329"/>
                <a:gd name="T23" fmla="*/ 14 h 256"/>
                <a:gd name="T24" fmla="*/ 38 w 329"/>
                <a:gd name="T25" fmla="*/ 16 h 256"/>
                <a:gd name="T26" fmla="*/ 37 w 329"/>
                <a:gd name="T27" fmla="*/ 17 h 256"/>
                <a:gd name="T28" fmla="*/ 36 w 329"/>
                <a:gd name="T29" fmla="*/ 18 h 256"/>
                <a:gd name="T30" fmla="*/ 37 w 329"/>
                <a:gd name="T31" fmla="*/ 19 h 256"/>
                <a:gd name="T32" fmla="*/ 37 w 329"/>
                <a:gd name="T33" fmla="*/ 21 h 256"/>
                <a:gd name="T34" fmla="*/ 36 w 329"/>
                <a:gd name="T35" fmla="*/ 22 h 256"/>
                <a:gd name="T36" fmla="*/ 35 w 329"/>
                <a:gd name="T37" fmla="*/ 23 h 256"/>
                <a:gd name="T38" fmla="*/ 37 w 329"/>
                <a:gd name="T39" fmla="*/ 24 h 256"/>
                <a:gd name="T40" fmla="*/ 37 w 329"/>
                <a:gd name="T41" fmla="*/ 25 h 256"/>
                <a:gd name="T42" fmla="*/ 36 w 329"/>
                <a:gd name="T43" fmla="*/ 27 h 256"/>
                <a:gd name="T44" fmla="*/ 35 w 329"/>
                <a:gd name="T45" fmla="*/ 28 h 256"/>
                <a:gd name="T46" fmla="*/ 34 w 329"/>
                <a:gd name="T47" fmla="*/ 29 h 256"/>
                <a:gd name="T48" fmla="*/ 33 w 329"/>
                <a:gd name="T49" fmla="*/ 31 h 256"/>
                <a:gd name="T50" fmla="*/ 31 w 329"/>
                <a:gd name="T51" fmla="*/ 32 h 256"/>
                <a:gd name="T52" fmla="*/ 26 w 329"/>
                <a:gd name="T53" fmla="*/ 32 h 256"/>
                <a:gd name="T54" fmla="*/ 19 w 329"/>
                <a:gd name="T55" fmla="*/ 32 h 256"/>
                <a:gd name="T56" fmla="*/ 13 w 329"/>
                <a:gd name="T57" fmla="*/ 31 h 256"/>
                <a:gd name="T58" fmla="*/ 7 w 329"/>
                <a:gd name="T59" fmla="*/ 30 h 256"/>
                <a:gd name="T60" fmla="*/ 2 w 329"/>
                <a:gd name="T61" fmla="*/ 28 h 256"/>
                <a:gd name="T62" fmla="*/ 1 w 329"/>
                <a:gd name="T63" fmla="*/ 24 h 256"/>
                <a:gd name="T64" fmla="*/ 1 w 329"/>
                <a:gd name="T65" fmla="*/ 22 h 256"/>
                <a:gd name="T66" fmla="*/ 0 w 329"/>
                <a:gd name="T67" fmla="*/ 21 h 256"/>
                <a:gd name="T68" fmla="*/ 0 w 329"/>
                <a:gd name="T69" fmla="*/ 19 h 256"/>
                <a:gd name="T70" fmla="*/ 2 w 329"/>
                <a:gd name="T71" fmla="*/ 19 h 256"/>
                <a:gd name="T72" fmla="*/ 1 w 329"/>
                <a:gd name="T73" fmla="*/ 18 h 256"/>
                <a:gd name="T74" fmla="*/ 0 w 329"/>
                <a:gd name="T75" fmla="*/ 17 h 256"/>
                <a:gd name="T76" fmla="*/ 0 w 329"/>
                <a:gd name="T77" fmla="*/ 15 h 256"/>
                <a:gd name="T78" fmla="*/ 2 w 329"/>
                <a:gd name="T79" fmla="*/ 15 h 256"/>
                <a:gd name="T80" fmla="*/ 1 w 329"/>
                <a:gd name="T81" fmla="*/ 14 h 256"/>
                <a:gd name="T82" fmla="*/ 0 w 329"/>
                <a:gd name="T83" fmla="*/ 12 h 256"/>
                <a:gd name="T84" fmla="*/ 0 w 329"/>
                <a:gd name="T85" fmla="*/ 11 h 256"/>
                <a:gd name="T86" fmla="*/ 2 w 329"/>
                <a:gd name="T87" fmla="*/ 10 h 256"/>
                <a:gd name="T88" fmla="*/ 3 w 329"/>
                <a:gd name="T89" fmla="*/ 9 h 256"/>
                <a:gd name="T90" fmla="*/ 2 w 329"/>
                <a:gd name="T91" fmla="*/ 8 h 256"/>
                <a:gd name="T92" fmla="*/ 1 w 329"/>
                <a:gd name="T93" fmla="*/ 7 h 256"/>
                <a:gd name="T94" fmla="*/ 1 w 329"/>
                <a:gd name="T95" fmla="*/ 4 h 256"/>
                <a:gd name="T96" fmla="*/ 1 w 329"/>
                <a:gd name="T97" fmla="*/ 2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9" h="256">
                  <a:moveTo>
                    <a:pt x="5" y="0"/>
                  </a:moveTo>
                  <a:lnTo>
                    <a:pt x="26" y="2"/>
                  </a:lnTo>
                  <a:lnTo>
                    <a:pt x="45" y="4"/>
                  </a:lnTo>
                  <a:lnTo>
                    <a:pt x="66" y="8"/>
                  </a:lnTo>
                  <a:lnTo>
                    <a:pt x="86" y="10"/>
                  </a:lnTo>
                  <a:lnTo>
                    <a:pt x="106" y="12"/>
                  </a:lnTo>
                  <a:lnTo>
                    <a:pt x="127" y="15"/>
                  </a:lnTo>
                  <a:lnTo>
                    <a:pt x="147" y="18"/>
                  </a:lnTo>
                  <a:lnTo>
                    <a:pt x="167" y="20"/>
                  </a:lnTo>
                  <a:lnTo>
                    <a:pt x="187" y="23"/>
                  </a:lnTo>
                  <a:lnTo>
                    <a:pt x="208" y="25"/>
                  </a:lnTo>
                  <a:lnTo>
                    <a:pt x="229" y="28"/>
                  </a:lnTo>
                  <a:lnTo>
                    <a:pt x="248" y="31"/>
                  </a:lnTo>
                  <a:lnTo>
                    <a:pt x="269" y="33"/>
                  </a:lnTo>
                  <a:lnTo>
                    <a:pt x="288" y="35"/>
                  </a:lnTo>
                  <a:lnTo>
                    <a:pt x="309" y="39"/>
                  </a:lnTo>
                  <a:lnTo>
                    <a:pt x="329" y="41"/>
                  </a:lnTo>
                  <a:lnTo>
                    <a:pt x="326" y="46"/>
                  </a:lnTo>
                  <a:lnTo>
                    <a:pt x="323" y="49"/>
                  </a:lnTo>
                  <a:lnTo>
                    <a:pt x="320" y="53"/>
                  </a:lnTo>
                  <a:lnTo>
                    <a:pt x="317" y="57"/>
                  </a:lnTo>
                  <a:lnTo>
                    <a:pt x="315" y="65"/>
                  </a:lnTo>
                  <a:lnTo>
                    <a:pt x="314" y="73"/>
                  </a:lnTo>
                  <a:lnTo>
                    <a:pt x="311" y="81"/>
                  </a:lnTo>
                  <a:lnTo>
                    <a:pt x="309" y="89"/>
                  </a:lnTo>
                  <a:lnTo>
                    <a:pt x="306" y="91"/>
                  </a:lnTo>
                  <a:lnTo>
                    <a:pt x="301" y="92"/>
                  </a:lnTo>
                  <a:lnTo>
                    <a:pt x="298" y="93"/>
                  </a:lnTo>
                  <a:lnTo>
                    <a:pt x="293" y="94"/>
                  </a:lnTo>
                  <a:lnTo>
                    <a:pt x="292" y="99"/>
                  </a:lnTo>
                  <a:lnTo>
                    <a:pt x="292" y="102"/>
                  </a:lnTo>
                  <a:lnTo>
                    <a:pt x="292" y="106"/>
                  </a:lnTo>
                  <a:lnTo>
                    <a:pt x="291" y="109"/>
                  </a:lnTo>
                  <a:lnTo>
                    <a:pt x="295" y="110"/>
                  </a:lnTo>
                  <a:lnTo>
                    <a:pt x="300" y="110"/>
                  </a:lnTo>
                  <a:lnTo>
                    <a:pt x="305" y="111"/>
                  </a:lnTo>
                  <a:lnTo>
                    <a:pt x="309" y="111"/>
                  </a:lnTo>
                  <a:lnTo>
                    <a:pt x="308" y="117"/>
                  </a:lnTo>
                  <a:lnTo>
                    <a:pt x="307" y="123"/>
                  </a:lnTo>
                  <a:lnTo>
                    <a:pt x="306" y="129"/>
                  </a:lnTo>
                  <a:lnTo>
                    <a:pt x="305" y="134"/>
                  </a:lnTo>
                  <a:lnTo>
                    <a:pt x="301" y="136"/>
                  </a:lnTo>
                  <a:lnTo>
                    <a:pt x="298" y="136"/>
                  </a:lnTo>
                  <a:lnTo>
                    <a:pt x="294" y="137"/>
                  </a:lnTo>
                  <a:lnTo>
                    <a:pt x="291" y="137"/>
                  </a:lnTo>
                  <a:lnTo>
                    <a:pt x="293" y="141"/>
                  </a:lnTo>
                  <a:lnTo>
                    <a:pt x="295" y="145"/>
                  </a:lnTo>
                  <a:lnTo>
                    <a:pt x="298" y="148"/>
                  </a:lnTo>
                  <a:lnTo>
                    <a:pt x="300" y="153"/>
                  </a:lnTo>
                  <a:lnTo>
                    <a:pt x="300" y="156"/>
                  </a:lnTo>
                  <a:lnTo>
                    <a:pt x="300" y="161"/>
                  </a:lnTo>
                  <a:lnTo>
                    <a:pt x="299" y="164"/>
                  </a:lnTo>
                  <a:lnTo>
                    <a:pt x="299" y="169"/>
                  </a:lnTo>
                  <a:lnTo>
                    <a:pt x="295" y="171"/>
                  </a:lnTo>
                  <a:lnTo>
                    <a:pt x="293" y="172"/>
                  </a:lnTo>
                  <a:lnTo>
                    <a:pt x="290" y="175"/>
                  </a:lnTo>
                  <a:lnTo>
                    <a:pt x="287" y="177"/>
                  </a:lnTo>
                  <a:lnTo>
                    <a:pt x="290" y="180"/>
                  </a:lnTo>
                  <a:lnTo>
                    <a:pt x="293" y="184"/>
                  </a:lnTo>
                  <a:lnTo>
                    <a:pt x="296" y="187"/>
                  </a:lnTo>
                  <a:lnTo>
                    <a:pt x="299" y="192"/>
                  </a:lnTo>
                  <a:lnTo>
                    <a:pt x="298" y="195"/>
                  </a:lnTo>
                  <a:lnTo>
                    <a:pt x="296" y="199"/>
                  </a:lnTo>
                  <a:lnTo>
                    <a:pt x="295" y="202"/>
                  </a:lnTo>
                  <a:lnTo>
                    <a:pt x="294" y="206"/>
                  </a:lnTo>
                  <a:lnTo>
                    <a:pt x="292" y="209"/>
                  </a:lnTo>
                  <a:lnTo>
                    <a:pt x="290" y="212"/>
                  </a:lnTo>
                  <a:lnTo>
                    <a:pt x="287" y="215"/>
                  </a:lnTo>
                  <a:lnTo>
                    <a:pt x="285" y="217"/>
                  </a:lnTo>
                  <a:lnTo>
                    <a:pt x="283" y="222"/>
                  </a:lnTo>
                  <a:lnTo>
                    <a:pt x="280" y="228"/>
                  </a:lnTo>
                  <a:lnTo>
                    <a:pt x="278" y="232"/>
                  </a:lnTo>
                  <a:lnTo>
                    <a:pt x="276" y="237"/>
                  </a:lnTo>
                  <a:lnTo>
                    <a:pt x="272" y="240"/>
                  </a:lnTo>
                  <a:lnTo>
                    <a:pt x="269" y="244"/>
                  </a:lnTo>
                  <a:lnTo>
                    <a:pt x="265" y="247"/>
                  </a:lnTo>
                  <a:lnTo>
                    <a:pt x="261" y="250"/>
                  </a:lnTo>
                  <a:lnTo>
                    <a:pt x="252" y="252"/>
                  </a:lnTo>
                  <a:lnTo>
                    <a:pt x="240" y="254"/>
                  </a:lnTo>
                  <a:lnTo>
                    <a:pt x="227" y="255"/>
                  </a:lnTo>
                  <a:lnTo>
                    <a:pt x="211" y="256"/>
                  </a:lnTo>
                  <a:lnTo>
                    <a:pt x="195" y="255"/>
                  </a:lnTo>
                  <a:lnTo>
                    <a:pt x="178" y="255"/>
                  </a:lnTo>
                  <a:lnTo>
                    <a:pt x="159" y="253"/>
                  </a:lnTo>
                  <a:lnTo>
                    <a:pt x="141" y="252"/>
                  </a:lnTo>
                  <a:lnTo>
                    <a:pt x="123" y="248"/>
                  </a:lnTo>
                  <a:lnTo>
                    <a:pt x="105" y="246"/>
                  </a:lnTo>
                  <a:lnTo>
                    <a:pt x="88" y="243"/>
                  </a:lnTo>
                  <a:lnTo>
                    <a:pt x="71" y="238"/>
                  </a:lnTo>
                  <a:lnTo>
                    <a:pt x="57" y="235"/>
                  </a:lnTo>
                  <a:lnTo>
                    <a:pt x="43" y="230"/>
                  </a:lnTo>
                  <a:lnTo>
                    <a:pt x="33" y="224"/>
                  </a:lnTo>
                  <a:lnTo>
                    <a:pt x="23" y="220"/>
                  </a:lnTo>
                  <a:lnTo>
                    <a:pt x="20" y="209"/>
                  </a:lnTo>
                  <a:lnTo>
                    <a:pt x="17" y="198"/>
                  </a:lnTo>
                  <a:lnTo>
                    <a:pt x="15" y="186"/>
                  </a:lnTo>
                  <a:lnTo>
                    <a:pt x="15" y="176"/>
                  </a:lnTo>
                  <a:lnTo>
                    <a:pt x="13" y="174"/>
                  </a:lnTo>
                  <a:lnTo>
                    <a:pt x="11" y="171"/>
                  </a:lnTo>
                  <a:lnTo>
                    <a:pt x="7" y="169"/>
                  </a:lnTo>
                  <a:lnTo>
                    <a:pt x="5" y="167"/>
                  </a:lnTo>
                  <a:lnTo>
                    <a:pt x="4" y="163"/>
                  </a:lnTo>
                  <a:lnTo>
                    <a:pt x="4" y="159"/>
                  </a:lnTo>
                  <a:lnTo>
                    <a:pt x="4" y="155"/>
                  </a:lnTo>
                  <a:lnTo>
                    <a:pt x="4" y="152"/>
                  </a:lnTo>
                  <a:lnTo>
                    <a:pt x="8" y="149"/>
                  </a:lnTo>
                  <a:lnTo>
                    <a:pt x="13" y="148"/>
                  </a:lnTo>
                  <a:lnTo>
                    <a:pt x="18" y="146"/>
                  </a:lnTo>
                  <a:lnTo>
                    <a:pt x="22" y="144"/>
                  </a:lnTo>
                  <a:lnTo>
                    <a:pt x="17" y="142"/>
                  </a:lnTo>
                  <a:lnTo>
                    <a:pt x="12" y="142"/>
                  </a:lnTo>
                  <a:lnTo>
                    <a:pt x="6" y="142"/>
                  </a:lnTo>
                  <a:lnTo>
                    <a:pt x="0" y="141"/>
                  </a:lnTo>
                  <a:lnTo>
                    <a:pt x="2" y="136"/>
                  </a:lnTo>
                  <a:lnTo>
                    <a:pt x="3" y="129"/>
                  </a:lnTo>
                  <a:lnTo>
                    <a:pt x="3" y="123"/>
                  </a:lnTo>
                  <a:lnTo>
                    <a:pt x="4" y="117"/>
                  </a:lnTo>
                  <a:lnTo>
                    <a:pt x="8" y="116"/>
                  </a:lnTo>
                  <a:lnTo>
                    <a:pt x="13" y="115"/>
                  </a:lnTo>
                  <a:lnTo>
                    <a:pt x="17" y="115"/>
                  </a:lnTo>
                  <a:lnTo>
                    <a:pt x="21" y="114"/>
                  </a:lnTo>
                  <a:lnTo>
                    <a:pt x="18" y="109"/>
                  </a:lnTo>
                  <a:lnTo>
                    <a:pt x="14" y="106"/>
                  </a:lnTo>
                  <a:lnTo>
                    <a:pt x="11" y="102"/>
                  </a:lnTo>
                  <a:lnTo>
                    <a:pt x="7" y="97"/>
                  </a:lnTo>
                  <a:lnTo>
                    <a:pt x="6" y="94"/>
                  </a:lnTo>
                  <a:lnTo>
                    <a:pt x="6" y="91"/>
                  </a:lnTo>
                  <a:lnTo>
                    <a:pt x="6" y="87"/>
                  </a:lnTo>
                  <a:lnTo>
                    <a:pt x="5" y="84"/>
                  </a:lnTo>
                  <a:lnTo>
                    <a:pt x="11" y="81"/>
                  </a:lnTo>
                  <a:lnTo>
                    <a:pt x="15" y="80"/>
                  </a:lnTo>
                  <a:lnTo>
                    <a:pt x="21" y="78"/>
                  </a:lnTo>
                  <a:lnTo>
                    <a:pt x="26" y="76"/>
                  </a:lnTo>
                  <a:lnTo>
                    <a:pt x="26" y="73"/>
                  </a:lnTo>
                  <a:lnTo>
                    <a:pt x="26" y="70"/>
                  </a:lnTo>
                  <a:lnTo>
                    <a:pt x="26" y="66"/>
                  </a:lnTo>
                  <a:lnTo>
                    <a:pt x="26" y="63"/>
                  </a:lnTo>
                  <a:lnTo>
                    <a:pt x="22" y="61"/>
                  </a:lnTo>
                  <a:lnTo>
                    <a:pt x="18" y="57"/>
                  </a:lnTo>
                  <a:lnTo>
                    <a:pt x="14" y="55"/>
                  </a:lnTo>
                  <a:lnTo>
                    <a:pt x="10" y="53"/>
                  </a:lnTo>
                  <a:lnTo>
                    <a:pt x="11" y="46"/>
                  </a:lnTo>
                  <a:lnTo>
                    <a:pt x="12" y="39"/>
                  </a:lnTo>
                  <a:lnTo>
                    <a:pt x="12" y="32"/>
                  </a:lnTo>
                  <a:lnTo>
                    <a:pt x="13" y="24"/>
                  </a:lnTo>
                  <a:lnTo>
                    <a:pt x="11" y="18"/>
                  </a:lnTo>
                  <a:lnTo>
                    <a:pt x="10" y="11"/>
                  </a:lnTo>
                  <a:lnTo>
                    <a:pt x="7" y="5"/>
                  </a:lnTo>
                  <a:lnTo>
                    <a:pt x="5" y="0"/>
                  </a:lnTo>
                  <a:close/>
                </a:path>
              </a:pathLst>
            </a:custGeom>
            <a:solidFill>
              <a:srgbClr val="4747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57" name="Freeform 51"/>
            <p:cNvSpPr>
              <a:spLocks noChangeAspect="1"/>
            </p:cNvSpPr>
            <p:nvPr/>
          </p:nvSpPr>
          <p:spPr bwMode="auto">
            <a:xfrm>
              <a:off x="773" y="2726"/>
              <a:ext cx="153" cy="126"/>
            </a:xfrm>
            <a:custGeom>
              <a:avLst/>
              <a:gdLst>
                <a:gd name="T0" fmla="*/ 6 w 306"/>
                <a:gd name="T1" fmla="*/ 1 h 252"/>
                <a:gd name="T2" fmla="*/ 13 w 306"/>
                <a:gd name="T3" fmla="*/ 2 h 252"/>
                <a:gd name="T4" fmla="*/ 20 w 306"/>
                <a:gd name="T5" fmla="*/ 3 h 252"/>
                <a:gd name="T6" fmla="*/ 27 w 306"/>
                <a:gd name="T7" fmla="*/ 4 h 252"/>
                <a:gd name="T8" fmla="*/ 34 w 306"/>
                <a:gd name="T9" fmla="*/ 5 h 252"/>
                <a:gd name="T10" fmla="*/ 38 w 306"/>
                <a:gd name="T11" fmla="*/ 6 h 252"/>
                <a:gd name="T12" fmla="*/ 37 w 306"/>
                <a:gd name="T13" fmla="*/ 7 h 252"/>
                <a:gd name="T14" fmla="*/ 37 w 306"/>
                <a:gd name="T15" fmla="*/ 10 h 252"/>
                <a:gd name="T16" fmla="*/ 35 w 306"/>
                <a:gd name="T17" fmla="*/ 12 h 252"/>
                <a:gd name="T18" fmla="*/ 34 w 306"/>
                <a:gd name="T19" fmla="*/ 12 h 252"/>
                <a:gd name="T20" fmla="*/ 34 w 306"/>
                <a:gd name="T21" fmla="*/ 14 h 252"/>
                <a:gd name="T22" fmla="*/ 36 w 306"/>
                <a:gd name="T23" fmla="*/ 14 h 252"/>
                <a:gd name="T24" fmla="*/ 36 w 306"/>
                <a:gd name="T25" fmla="*/ 15 h 252"/>
                <a:gd name="T26" fmla="*/ 35 w 306"/>
                <a:gd name="T27" fmla="*/ 17 h 252"/>
                <a:gd name="T28" fmla="*/ 34 w 306"/>
                <a:gd name="T29" fmla="*/ 17 h 252"/>
                <a:gd name="T30" fmla="*/ 35 w 306"/>
                <a:gd name="T31" fmla="*/ 19 h 252"/>
                <a:gd name="T32" fmla="*/ 35 w 306"/>
                <a:gd name="T33" fmla="*/ 20 h 252"/>
                <a:gd name="T34" fmla="*/ 35 w 306"/>
                <a:gd name="T35" fmla="*/ 21 h 252"/>
                <a:gd name="T36" fmla="*/ 34 w 306"/>
                <a:gd name="T37" fmla="*/ 22 h 252"/>
                <a:gd name="T38" fmla="*/ 35 w 306"/>
                <a:gd name="T39" fmla="*/ 23 h 252"/>
                <a:gd name="T40" fmla="*/ 35 w 306"/>
                <a:gd name="T41" fmla="*/ 25 h 252"/>
                <a:gd name="T42" fmla="*/ 34 w 306"/>
                <a:gd name="T43" fmla="*/ 26 h 252"/>
                <a:gd name="T44" fmla="*/ 33 w 306"/>
                <a:gd name="T45" fmla="*/ 27 h 252"/>
                <a:gd name="T46" fmla="*/ 33 w 306"/>
                <a:gd name="T47" fmla="*/ 29 h 252"/>
                <a:gd name="T48" fmla="*/ 32 w 306"/>
                <a:gd name="T49" fmla="*/ 30 h 252"/>
                <a:gd name="T50" fmla="*/ 30 w 306"/>
                <a:gd name="T51" fmla="*/ 32 h 252"/>
                <a:gd name="T52" fmla="*/ 25 w 306"/>
                <a:gd name="T53" fmla="*/ 32 h 252"/>
                <a:gd name="T54" fmla="*/ 19 w 306"/>
                <a:gd name="T55" fmla="*/ 32 h 252"/>
                <a:gd name="T56" fmla="*/ 12 w 306"/>
                <a:gd name="T57" fmla="*/ 31 h 252"/>
                <a:gd name="T58" fmla="*/ 7 w 306"/>
                <a:gd name="T59" fmla="*/ 29 h 252"/>
                <a:gd name="T60" fmla="*/ 3 w 306"/>
                <a:gd name="T61" fmla="*/ 28 h 252"/>
                <a:gd name="T62" fmla="*/ 2 w 306"/>
                <a:gd name="T63" fmla="*/ 24 h 252"/>
                <a:gd name="T64" fmla="*/ 2 w 306"/>
                <a:gd name="T65" fmla="*/ 22 h 252"/>
                <a:gd name="T66" fmla="*/ 1 w 306"/>
                <a:gd name="T67" fmla="*/ 21 h 252"/>
                <a:gd name="T68" fmla="*/ 1 w 306"/>
                <a:gd name="T69" fmla="*/ 19 h 252"/>
                <a:gd name="T70" fmla="*/ 2 w 306"/>
                <a:gd name="T71" fmla="*/ 19 h 252"/>
                <a:gd name="T72" fmla="*/ 2 w 306"/>
                <a:gd name="T73" fmla="*/ 18 h 252"/>
                <a:gd name="T74" fmla="*/ 1 w 306"/>
                <a:gd name="T75" fmla="*/ 17 h 252"/>
                <a:gd name="T76" fmla="*/ 1 w 306"/>
                <a:gd name="T77" fmla="*/ 15 h 252"/>
                <a:gd name="T78" fmla="*/ 2 w 306"/>
                <a:gd name="T79" fmla="*/ 15 h 252"/>
                <a:gd name="T80" fmla="*/ 2 w 306"/>
                <a:gd name="T81" fmla="*/ 13 h 252"/>
                <a:gd name="T82" fmla="*/ 1 w 306"/>
                <a:gd name="T83" fmla="*/ 12 h 252"/>
                <a:gd name="T84" fmla="*/ 1 w 306"/>
                <a:gd name="T85" fmla="*/ 11 h 252"/>
                <a:gd name="T86" fmla="*/ 3 w 306"/>
                <a:gd name="T87" fmla="*/ 10 h 252"/>
                <a:gd name="T88" fmla="*/ 4 w 306"/>
                <a:gd name="T89" fmla="*/ 9 h 252"/>
                <a:gd name="T90" fmla="*/ 3 w 306"/>
                <a:gd name="T91" fmla="*/ 8 h 252"/>
                <a:gd name="T92" fmla="*/ 2 w 306"/>
                <a:gd name="T93" fmla="*/ 7 h 252"/>
                <a:gd name="T94" fmla="*/ 2 w 306"/>
                <a:gd name="T95" fmla="*/ 4 h 252"/>
                <a:gd name="T96" fmla="*/ 2 w 306"/>
                <a:gd name="T97" fmla="*/ 2 h 2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06" h="252">
                  <a:moveTo>
                    <a:pt x="6" y="0"/>
                  </a:moveTo>
                  <a:lnTo>
                    <a:pt x="24" y="2"/>
                  </a:lnTo>
                  <a:lnTo>
                    <a:pt x="44" y="5"/>
                  </a:lnTo>
                  <a:lnTo>
                    <a:pt x="62" y="7"/>
                  </a:lnTo>
                  <a:lnTo>
                    <a:pt x="80" y="9"/>
                  </a:lnTo>
                  <a:lnTo>
                    <a:pt x="100" y="12"/>
                  </a:lnTo>
                  <a:lnTo>
                    <a:pt x="118" y="14"/>
                  </a:lnTo>
                  <a:lnTo>
                    <a:pt x="137" y="16"/>
                  </a:lnTo>
                  <a:lnTo>
                    <a:pt x="156" y="18"/>
                  </a:lnTo>
                  <a:lnTo>
                    <a:pt x="175" y="22"/>
                  </a:lnTo>
                  <a:lnTo>
                    <a:pt x="193" y="24"/>
                  </a:lnTo>
                  <a:lnTo>
                    <a:pt x="212" y="27"/>
                  </a:lnTo>
                  <a:lnTo>
                    <a:pt x="231" y="29"/>
                  </a:lnTo>
                  <a:lnTo>
                    <a:pt x="250" y="31"/>
                  </a:lnTo>
                  <a:lnTo>
                    <a:pt x="268" y="33"/>
                  </a:lnTo>
                  <a:lnTo>
                    <a:pt x="288" y="36"/>
                  </a:lnTo>
                  <a:lnTo>
                    <a:pt x="306" y="38"/>
                  </a:lnTo>
                  <a:lnTo>
                    <a:pt x="304" y="43"/>
                  </a:lnTo>
                  <a:lnTo>
                    <a:pt x="300" y="46"/>
                  </a:lnTo>
                  <a:lnTo>
                    <a:pt x="297" y="50"/>
                  </a:lnTo>
                  <a:lnTo>
                    <a:pt x="295" y="53"/>
                  </a:lnTo>
                  <a:lnTo>
                    <a:pt x="294" y="61"/>
                  </a:lnTo>
                  <a:lnTo>
                    <a:pt x="291" y="69"/>
                  </a:lnTo>
                  <a:lnTo>
                    <a:pt x="290" y="78"/>
                  </a:lnTo>
                  <a:lnTo>
                    <a:pt x="288" y="86"/>
                  </a:lnTo>
                  <a:lnTo>
                    <a:pt x="283" y="88"/>
                  </a:lnTo>
                  <a:lnTo>
                    <a:pt x="280" y="89"/>
                  </a:lnTo>
                  <a:lnTo>
                    <a:pt x="276" y="90"/>
                  </a:lnTo>
                  <a:lnTo>
                    <a:pt x="272" y="91"/>
                  </a:lnTo>
                  <a:lnTo>
                    <a:pt x="272" y="96"/>
                  </a:lnTo>
                  <a:lnTo>
                    <a:pt x="272" y="99"/>
                  </a:lnTo>
                  <a:lnTo>
                    <a:pt x="271" y="103"/>
                  </a:lnTo>
                  <a:lnTo>
                    <a:pt x="271" y="106"/>
                  </a:lnTo>
                  <a:lnTo>
                    <a:pt x="274" y="107"/>
                  </a:lnTo>
                  <a:lnTo>
                    <a:pt x="279" y="107"/>
                  </a:lnTo>
                  <a:lnTo>
                    <a:pt x="282" y="107"/>
                  </a:lnTo>
                  <a:lnTo>
                    <a:pt x="287" y="108"/>
                  </a:lnTo>
                  <a:lnTo>
                    <a:pt x="285" y="114"/>
                  </a:lnTo>
                  <a:lnTo>
                    <a:pt x="284" y="120"/>
                  </a:lnTo>
                  <a:lnTo>
                    <a:pt x="283" y="126"/>
                  </a:lnTo>
                  <a:lnTo>
                    <a:pt x="282" y="131"/>
                  </a:lnTo>
                  <a:lnTo>
                    <a:pt x="279" y="131"/>
                  </a:lnTo>
                  <a:lnTo>
                    <a:pt x="276" y="133"/>
                  </a:lnTo>
                  <a:lnTo>
                    <a:pt x="273" y="133"/>
                  </a:lnTo>
                  <a:lnTo>
                    <a:pt x="269" y="134"/>
                  </a:lnTo>
                  <a:lnTo>
                    <a:pt x="272" y="137"/>
                  </a:lnTo>
                  <a:lnTo>
                    <a:pt x="274" y="141"/>
                  </a:lnTo>
                  <a:lnTo>
                    <a:pt x="276" y="145"/>
                  </a:lnTo>
                  <a:lnTo>
                    <a:pt x="279" y="149"/>
                  </a:lnTo>
                  <a:lnTo>
                    <a:pt x="277" y="153"/>
                  </a:lnTo>
                  <a:lnTo>
                    <a:pt x="277" y="157"/>
                  </a:lnTo>
                  <a:lnTo>
                    <a:pt x="277" y="161"/>
                  </a:lnTo>
                  <a:lnTo>
                    <a:pt x="276" y="165"/>
                  </a:lnTo>
                  <a:lnTo>
                    <a:pt x="274" y="167"/>
                  </a:lnTo>
                  <a:lnTo>
                    <a:pt x="272" y="169"/>
                  </a:lnTo>
                  <a:lnTo>
                    <a:pt x="268" y="172"/>
                  </a:lnTo>
                  <a:lnTo>
                    <a:pt x="266" y="174"/>
                  </a:lnTo>
                  <a:lnTo>
                    <a:pt x="268" y="177"/>
                  </a:lnTo>
                  <a:lnTo>
                    <a:pt x="272" y="181"/>
                  </a:lnTo>
                  <a:lnTo>
                    <a:pt x="274" y="184"/>
                  </a:lnTo>
                  <a:lnTo>
                    <a:pt x="276" y="188"/>
                  </a:lnTo>
                  <a:lnTo>
                    <a:pt x="275" y="191"/>
                  </a:lnTo>
                  <a:lnTo>
                    <a:pt x="274" y="195"/>
                  </a:lnTo>
                  <a:lnTo>
                    <a:pt x="273" y="198"/>
                  </a:lnTo>
                  <a:lnTo>
                    <a:pt x="272" y="202"/>
                  </a:lnTo>
                  <a:lnTo>
                    <a:pt x="269" y="205"/>
                  </a:lnTo>
                  <a:lnTo>
                    <a:pt x="268" y="207"/>
                  </a:lnTo>
                  <a:lnTo>
                    <a:pt x="266" y="211"/>
                  </a:lnTo>
                  <a:lnTo>
                    <a:pt x="264" y="214"/>
                  </a:lnTo>
                  <a:lnTo>
                    <a:pt x="261" y="219"/>
                  </a:lnTo>
                  <a:lnTo>
                    <a:pt x="259" y="224"/>
                  </a:lnTo>
                  <a:lnTo>
                    <a:pt x="257" y="229"/>
                  </a:lnTo>
                  <a:lnTo>
                    <a:pt x="254" y="234"/>
                  </a:lnTo>
                  <a:lnTo>
                    <a:pt x="252" y="237"/>
                  </a:lnTo>
                  <a:lnTo>
                    <a:pt x="249" y="240"/>
                  </a:lnTo>
                  <a:lnTo>
                    <a:pt x="245" y="243"/>
                  </a:lnTo>
                  <a:lnTo>
                    <a:pt x="242" y="247"/>
                  </a:lnTo>
                  <a:lnTo>
                    <a:pt x="234" y="249"/>
                  </a:lnTo>
                  <a:lnTo>
                    <a:pt x="222" y="251"/>
                  </a:lnTo>
                  <a:lnTo>
                    <a:pt x="209" y="252"/>
                  </a:lnTo>
                  <a:lnTo>
                    <a:pt x="196" y="252"/>
                  </a:lnTo>
                  <a:lnTo>
                    <a:pt x="181" y="252"/>
                  </a:lnTo>
                  <a:lnTo>
                    <a:pt x="163" y="252"/>
                  </a:lnTo>
                  <a:lnTo>
                    <a:pt x="147" y="250"/>
                  </a:lnTo>
                  <a:lnTo>
                    <a:pt x="130" y="249"/>
                  </a:lnTo>
                  <a:lnTo>
                    <a:pt x="113" y="247"/>
                  </a:lnTo>
                  <a:lnTo>
                    <a:pt x="95" y="243"/>
                  </a:lnTo>
                  <a:lnTo>
                    <a:pt x="79" y="240"/>
                  </a:lnTo>
                  <a:lnTo>
                    <a:pt x="64" y="236"/>
                  </a:lnTo>
                  <a:lnTo>
                    <a:pt x="50" y="232"/>
                  </a:lnTo>
                  <a:lnTo>
                    <a:pt x="39" y="228"/>
                  </a:lnTo>
                  <a:lnTo>
                    <a:pt x="29" y="222"/>
                  </a:lnTo>
                  <a:lnTo>
                    <a:pt x="21" y="218"/>
                  </a:lnTo>
                  <a:lnTo>
                    <a:pt x="17" y="207"/>
                  </a:lnTo>
                  <a:lnTo>
                    <a:pt x="15" y="196"/>
                  </a:lnTo>
                  <a:lnTo>
                    <a:pt x="14" y="186"/>
                  </a:lnTo>
                  <a:lnTo>
                    <a:pt x="14" y="174"/>
                  </a:lnTo>
                  <a:lnTo>
                    <a:pt x="11" y="172"/>
                  </a:lnTo>
                  <a:lnTo>
                    <a:pt x="9" y="169"/>
                  </a:lnTo>
                  <a:lnTo>
                    <a:pt x="7" y="168"/>
                  </a:lnTo>
                  <a:lnTo>
                    <a:pt x="4" y="166"/>
                  </a:lnTo>
                  <a:lnTo>
                    <a:pt x="4" y="161"/>
                  </a:lnTo>
                  <a:lnTo>
                    <a:pt x="4" y="158"/>
                  </a:lnTo>
                  <a:lnTo>
                    <a:pt x="3" y="154"/>
                  </a:lnTo>
                  <a:lnTo>
                    <a:pt x="3" y="151"/>
                  </a:lnTo>
                  <a:lnTo>
                    <a:pt x="8" y="149"/>
                  </a:lnTo>
                  <a:lnTo>
                    <a:pt x="12" y="146"/>
                  </a:lnTo>
                  <a:lnTo>
                    <a:pt x="16" y="145"/>
                  </a:lnTo>
                  <a:lnTo>
                    <a:pt x="21" y="143"/>
                  </a:lnTo>
                  <a:lnTo>
                    <a:pt x="16" y="142"/>
                  </a:lnTo>
                  <a:lnTo>
                    <a:pt x="10" y="141"/>
                  </a:lnTo>
                  <a:lnTo>
                    <a:pt x="6" y="141"/>
                  </a:lnTo>
                  <a:lnTo>
                    <a:pt x="0" y="139"/>
                  </a:lnTo>
                  <a:lnTo>
                    <a:pt x="1" y="134"/>
                  </a:lnTo>
                  <a:lnTo>
                    <a:pt x="2" y="128"/>
                  </a:lnTo>
                  <a:lnTo>
                    <a:pt x="2" y="122"/>
                  </a:lnTo>
                  <a:lnTo>
                    <a:pt x="3" y="116"/>
                  </a:lnTo>
                  <a:lnTo>
                    <a:pt x="8" y="115"/>
                  </a:lnTo>
                  <a:lnTo>
                    <a:pt x="12" y="114"/>
                  </a:lnTo>
                  <a:lnTo>
                    <a:pt x="16" y="113"/>
                  </a:lnTo>
                  <a:lnTo>
                    <a:pt x="21" y="112"/>
                  </a:lnTo>
                  <a:lnTo>
                    <a:pt x="17" y="108"/>
                  </a:lnTo>
                  <a:lnTo>
                    <a:pt x="14" y="104"/>
                  </a:lnTo>
                  <a:lnTo>
                    <a:pt x="10" y="100"/>
                  </a:lnTo>
                  <a:lnTo>
                    <a:pt x="7" y="97"/>
                  </a:lnTo>
                  <a:lnTo>
                    <a:pt x="7" y="93"/>
                  </a:lnTo>
                  <a:lnTo>
                    <a:pt x="7" y="90"/>
                  </a:lnTo>
                  <a:lnTo>
                    <a:pt x="6" y="86"/>
                  </a:lnTo>
                  <a:lnTo>
                    <a:pt x="6" y="83"/>
                  </a:lnTo>
                  <a:lnTo>
                    <a:pt x="10" y="81"/>
                  </a:lnTo>
                  <a:lnTo>
                    <a:pt x="16" y="80"/>
                  </a:lnTo>
                  <a:lnTo>
                    <a:pt x="21" y="77"/>
                  </a:lnTo>
                  <a:lnTo>
                    <a:pt x="25" y="75"/>
                  </a:lnTo>
                  <a:lnTo>
                    <a:pt x="25" y="73"/>
                  </a:lnTo>
                  <a:lnTo>
                    <a:pt x="25" y="69"/>
                  </a:lnTo>
                  <a:lnTo>
                    <a:pt x="25" y="66"/>
                  </a:lnTo>
                  <a:lnTo>
                    <a:pt x="25" y="62"/>
                  </a:lnTo>
                  <a:lnTo>
                    <a:pt x="21" y="60"/>
                  </a:lnTo>
                  <a:lnTo>
                    <a:pt x="17" y="58"/>
                  </a:lnTo>
                  <a:lnTo>
                    <a:pt x="14" y="55"/>
                  </a:lnTo>
                  <a:lnTo>
                    <a:pt x="10" y="53"/>
                  </a:lnTo>
                  <a:lnTo>
                    <a:pt x="11" y="45"/>
                  </a:lnTo>
                  <a:lnTo>
                    <a:pt x="12" y="38"/>
                  </a:lnTo>
                  <a:lnTo>
                    <a:pt x="12" y="30"/>
                  </a:lnTo>
                  <a:lnTo>
                    <a:pt x="14" y="23"/>
                  </a:lnTo>
                  <a:lnTo>
                    <a:pt x="11" y="17"/>
                  </a:lnTo>
                  <a:lnTo>
                    <a:pt x="10" y="12"/>
                  </a:lnTo>
                  <a:lnTo>
                    <a:pt x="8" y="6"/>
                  </a:lnTo>
                  <a:lnTo>
                    <a:pt x="6" y="0"/>
                  </a:lnTo>
                  <a:close/>
                </a:path>
              </a:pathLst>
            </a:custGeom>
            <a:solidFill>
              <a:srgbClr val="4F51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58" name="Freeform 52"/>
            <p:cNvSpPr>
              <a:spLocks noChangeAspect="1"/>
            </p:cNvSpPr>
            <p:nvPr/>
          </p:nvSpPr>
          <p:spPr bwMode="auto">
            <a:xfrm>
              <a:off x="779" y="2727"/>
              <a:ext cx="141" cy="125"/>
            </a:xfrm>
            <a:custGeom>
              <a:avLst/>
              <a:gdLst>
                <a:gd name="T0" fmla="*/ 5 w 283"/>
                <a:gd name="T1" fmla="*/ 1 h 250"/>
                <a:gd name="T2" fmla="*/ 11 w 283"/>
                <a:gd name="T3" fmla="*/ 2 h 250"/>
                <a:gd name="T4" fmla="*/ 18 w 283"/>
                <a:gd name="T5" fmla="*/ 3 h 250"/>
                <a:gd name="T6" fmla="*/ 24 w 283"/>
                <a:gd name="T7" fmla="*/ 4 h 250"/>
                <a:gd name="T8" fmla="*/ 31 w 283"/>
                <a:gd name="T9" fmla="*/ 4 h 250"/>
                <a:gd name="T10" fmla="*/ 35 w 283"/>
                <a:gd name="T11" fmla="*/ 5 h 250"/>
                <a:gd name="T12" fmla="*/ 34 w 283"/>
                <a:gd name="T13" fmla="*/ 7 h 250"/>
                <a:gd name="T14" fmla="*/ 33 w 283"/>
                <a:gd name="T15" fmla="*/ 10 h 250"/>
                <a:gd name="T16" fmla="*/ 32 w 283"/>
                <a:gd name="T17" fmla="*/ 11 h 250"/>
                <a:gd name="T18" fmla="*/ 31 w 283"/>
                <a:gd name="T19" fmla="*/ 12 h 250"/>
                <a:gd name="T20" fmla="*/ 31 w 283"/>
                <a:gd name="T21" fmla="*/ 13 h 250"/>
                <a:gd name="T22" fmla="*/ 32 w 283"/>
                <a:gd name="T23" fmla="*/ 14 h 250"/>
                <a:gd name="T24" fmla="*/ 32 w 283"/>
                <a:gd name="T25" fmla="*/ 15 h 250"/>
                <a:gd name="T26" fmla="*/ 32 w 283"/>
                <a:gd name="T27" fmla="*/ 17 h 250"/>
                <a:gd name="T28" fmla="*/ 31 w 283"/>
                <a:gd name="T29" fmla="*/ 17 h 250"/>
                <a:gd name="T30" fmla="*/ 31 w 283"/>
                <a:gd name="T31" fmla="*/ 18 h 250"/>
                <a:gd name="T32" fmla="*/ 32 w 283"/>
                <a:gd name="T33" fmla="*/ 20 h 250"/>
                <a:gd name="T34" fmla="*/ 31 w 283"/>
                <a:gd name="T35" fmla="*/ 21 h 250"/>
                <a:gd name="T36" fmla="*/ 30 w 283"/>
                <a:gd name="T37" fmla="*/ 22 h 250"/>
                <a:gd name="T38" fmla="*/ 31 w 283"/>
                <a:gd name="T39" fmla="*/ 23 h 250"/>
                <a:gd name="T40" fmla="*/ 31 w 283"/>
                <a:gd name="T41" fmla="*/ 24 h 250"/>
                <a:gd name="T42" fmla="*/ 31 w 283"/>
                <a:gd name="T43" fmla="*/ 26 h 250"/>
                <a:gd name="T44" fmla="*/ 30 w 283"/>
                <a:gd name="T45" fmla="*/ 27 h 250"/>
                <a:gd name="T46" fmla="*/ 29 w 283"/>
                <a:gd name="T47" fmla="*/ 29 h 250"/>
                <a:gd name="T48" fmla="*/ 28 w 283"/>
                <a:gd name="T49" fmla="*/ 30 h 250"/>
                <a:gd name="T50" fmla="*/ 26 w 283"/>
                <a:gd name="T51" fmla="*/ 31 h 250"/>
                <a:gd name="T52" fmla="*/ 22 w 283"/>
                <a:gd name="T53" fmla="*/ 32 h 250"/>
                <a:gd name="T54" fmla="*/ 16 w 283"/>
                <a:gd name="T55" fmla="*/ 31 h 250"/>
                <a:gd name="T56" fmla="*/ 11 w 283"/>
                <a:gd name="T57" fmla="*/ 31 h 250"/>
                <a:gd name="T58" fmla="*/ 5 w 283"/>
                <a:gd name="T59" fmla="*/ 29 h 250"/>
                <a:gd name="T60" fmla="*/ 2 w 283"/>
                <a:gd name="T61" fmla="*/ 28 h 250"/>
                <a:gd name="T62" fmla="*/ 1 w 283"/>
                <a:gd name="T63" fmla="*/ 24 h 250"/>
                <a:gd name="T64" fmla="*/ 1 w 283"/>
                <a:gd name="T65" fmla="*/ 22 h 250"/>
                <a:gd name="T66" fmla="*/ 0 w 283"/>
                <a:gd name="T67" fmla="*/ 21 h 250"/>
                <a:gd name="T68" fmla="*/ 0 w 283"/>
                <a:gd name="T69" fmla="*/ 19 h 250"/>
                <a:gd name="T70" fmla="*/ 1 w 283"/>
                <a:gd name="T71" fmla="*/ 18 h 250"/>
                <a:gd name="T72" fmla="*/ 1 w 283"/>
                <a:gd name="T73" fmla="*/ 18 h 250"/>
                <a:gd name="T74" fmla="*/ 0 w 283"/>
                <a:gd name="T75" fmla="*/ 17 h 250"/>
                <a:gd name="T76" fmla="*/ 0 w 283"/>
                <a:gd name="T77" fmla="*/ 15 h 250"/>
                <a:gd name="T78" fmla="*/ 1 w 283"/>
                <a:gd name="T79" fmla="*/ 15 h 250"/>
                <a:gd name="T80" fmla="*/ 1 w 283"/>
                <a:gd name="T81" fmla="*/ 13 h 250"/>
                <a:gd name="T82" fmla="*/ 0 w 283"/>
                <a:gd name="T83" fmla="*/ 12 h 250"/>
                <a:gd name="T84" fmla="*/ 0 w 283"/>
                <a:gd name="T85" fmla="*/ 11 h 250"/>
                <a:gd name="T86" fmla="*/ 2 w 283"/>
                <a:gd name="T87" fmla="*/ 10 h 250"/>
                <a:gd name="T88" fmla="*/ 2 w 283"/>
                <a:gd name="T89" fmla="*/ 9 h 250"/>
                <a:gd name="T90" fmla="*/ 2 w 283"/>
                <a:gd name="T91" fmla="*/ 8 h 250"/>
                <a:gd name="T92" fmla="*/ 1 w 283"/>
                <a:gd name="T93" fmla="*/ 7 h 250"/>
                <a:gd name="T94" fmla="*/ 1 w 283"/>
                <a:gd name="T95" fmla="*/ 4 h 250"/>
                <a:gd name="T96" fmla="*/ 1 w 283"/>
                <a:gd name="T97" fmla="*/ 2 h 2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3" h="250">
                  <a:moveTo>
                    <a:pt x="7" y="0"/>
                  </a:moveTo>
                  <a:lnTo>
                    <a:pt x="24" y="3"/>
                  </a:lnTo>
                  <a:lnTo>
                    <a:pt x="42" y="5"/>
                  </a:lnTo>
                  <a:lnTo>
                    <a:pt x="59" y="7"/>
                  </a:lnTo>
                  <a:lnTo>
                    <a:pt x="76" y="10"/>
                  </a:lnTo>
                  <a:lnTo>
                    <a:pt x="94" y="12"/>
                  </a:lnTo>
                  <a:lnTo>
                    <a:pt x="111" y="14"/>
                  </a:lnTo>
                  <a:lnTo>
                    <a:pt x="128" y="16"/>
                  </a:lnTo>
                  <a:lnTo>
                    <a:pt x="145" y="19"/>
                  </a:lnTo>
                  <a:lnTo>
                    <a:pt x="162" y="21"/>
                  </a:lnTo>
                  <a:lnTo>
                    <a:pt x="179" y="23"/>
                  </a:lnTo>
                  <a:lnTo>
                    <a:pt x="196" y="26"/>
                  </a:lnTo>
                  <a:lnTo>
                    <a:pt x="213" y="27"/>
                  </a:lnTo>
                  <a:lnTo>
                    <a:pt x="231" y="29"/>
                  </a:lnTo>
                  <a:lnTo>
                    <a:pt x="248" y="31"/>
                  </a:lnTo>
                  <a:lnTo>
                    <a:pt x="265" y="34"/>
                  </a:lnTo>
                  <a:lnTo>
                    <a:pt x="283" y="36"/>
                  </a:lnTo>
                  <a:lnTo>
                    <a:pt x="280" y="39"/>
                  </a:lnTo>
                  <a:lnTo>
                    <a:pt x="278" y="43"/>
                  </a:lnTo>
                  <a:lnTo>
                    <a:pt x="274" y="48"/>
                  </a:lnTo>
                  <a:lnTo>
                    <a:pt x="272" y="51"/>
                  </a:lnTo>
                  <a:lnTo>
                    <a:pt x="271" y="59"/>
                  </a:lnTo>
                  <a:lnTo>
                    <a:pt x="269" y="67"/>
                  </a:lnTo>
                  <a:lnTo>
                    <a:pt x="268" y="75"/>
                  </a:lnTo>
                  <a:lnTo>
                    <a:pt x="265" y="83"/>
                  </a:lnTo>
                  <a:lnTo>
                    <a:pt x="262" y="84"/>
                  </a:lnTo>
                  <a:lnTo>
                    <a:pt x="258" y="87"/>
                  </a:lnTo>
                  <a:lnTo>
                    <a:pt x="255" y="88"/>
                  </a:lnTo>
                  <a:lnTo>
                    <a:pt x="250" y="89"/>
                  </a:lnTo>
                  <a:lnTo>
                    <a:pt x="250" y="94"/>
                  </a:lnTo>
                  <a:lnTo>
                    <a:pt x="250" y="97"/>
                  </a:lnTo>
                  <a:lnTo>
                    <a:pt x="249" y="101"/>
                  </a:lnTo>
                  <a:lnTo>
                    <a:pt x="249" y="104"/>
                  </a:lnTo>
                  <a:lnTo>
                    <a:pt x="253" y="104"/>
                  </a:lnTo>
                  <a:lnTo>
                    <a:pt x="257" y="104"/>
                  </a:lnTo>
                  <a:lnTo>
                    <a:pt x="261" y="105"/>
                  </a:lnTo>
                  <a:lnTo>
                    <a:pt x="264" y="105"/>
                  </a:lnTo>
                  <a:lnTo>
                    <a:pt x="263" y="111"/>
                  </a:lnTo>
                  <a:lnTo>
                    <a:pt x="262" y="117"/>
                  </a:lnTo>
                  <a:lnTo>
                    <a:pt x="261" y="122"/>
                  </a:lnTo>
                  <a:lnTo>
                    <a:pt x="260" y="128"/>
                  </a:lnTo>
                  <a:lnTo>
                    <a:pt x="257" y="129"/>
                  </a:lnTo>
                  <a:lnTo>
                    <a:pt x="254" y="129"/>
                  </a:lnTo>
                  <a:lnTo>
                    <a:pt x="251" y="131"/>
                  </a:lnTo>
                  <a:lnTo>
                    <a:pt x="248" y="132"/>
                  </a:lnTo>
                  <a:lnTo>
                    <a:pt x="250" y="135"/>
                  </a:lnTo>
                  <a:lnTo>
                    <a:pt x="253" y="139"/>
                  </a:lnTo>
                  <a:lnTo>
                    <a:pt x="254" y="142"/>
                  </a:lnTo>
                  <a:lnTo>
                    <a:pt x="256" y="145"/>
                  </a:lnTo>
                  <a:lnTo>
                    <a:pt x="256" y="150"/>
                  </a:lnTo>
                  <a:lnTo>
                    <a:pt x="256" y="154"/>
                  </a:lnTo>
                  <a:lnTo>
                    <a:pt x="255" y="158"/>
                  </a:lnTo>
                  <a:lnTo>
                    <a:pt x="255" y="163"/>
                  </a:lnTo>
                  <a:lnTo>
                    <a:pt x="253" y="165"/>
                  </a:lnTo>
                  <a:lnTo>
                    <a:pt x="250" y="166"/>
                  </a:lnTo>
                  <a:lnTo>
                    <a:pt x="247" y="169"/>
                  </a:lnTo>
                  <a:lnTo>
                    <a:pt x="245" y="171"/>
                  </a:lnTo>
                  <a:lnTo>
                    <a:pt x="247" y="174"/>
                  </a:lnTo>
                  <a:lnTo>
                    <a:pt x="250" y="178"/>
                  </a:lnTo>
                  <a:lnTo>
                    <a:pt x="253" y="181"/>
                  </a:lnTo>
                  <a:lnTo>
                    <a:pt x="255" y="184"/>
                  </a:lnTo>
                  <a:lnTo>
                    <a:pt x="254" y="188"/>
                  </a:lnTo>
                  <a:lnTo>
                    <a:pt x="253" y="192"/>
                  </a:lnTo>
                  <a:lnTo>
                    <a:pt x="251" y="195"/>
                  </a:lnTo>
                  <a:lnTo>
                    <a:pt x="250" y="200"/>
                  </a:lnTo>
                  <a:lnTo>
                    <a:pt x="248" y="202"/>
                  </a:lnTo>
                  <a:lnTo>
                    <a:pt x="246" y="205"/>
                  </a:lnTo>
                  <a:lnTo>
                    <a:pt x="245" y="208"/>
                  </a:lnTo>
                  <a:lnTo>
                    <a:pt x="242" y="211"/>
                  </a:lnTo>
                  <a:lnTo>
                    <a:pt x="240" y="216"/>
                  </a:lnTo>
                  <a:lnTo>
                    <a:pt x="239" y="220"/>
                  </a:lnTo>
                  <a:lnTo>
                    <a:pt x="236" y="225"/>
                  </a:lnTo>
                  <a:lnTo>
                    <a:pt x="234" y="230"/>
                  </a:lnTo>
                  <a:lnTo>
                    <a:pt x="231" y="233"/>
                  </a:lnTo>
                  <a:lnTo>
                    <a:pt x="228" y="237"/>
                  </a:lnTo>
                  <a:lnTo>
                    <a:pt x="225" y="240"/>
                  </a:lnTo>
                  <a:lnTo>
                    <a:pt x="221" y="243"/>
                  </a:lnTo>
                  <a:lnTo>
                    <a:pt x="213" y="246"/>
                  </a:lnTo>
                  <a:lnTo>
                    <a:pt x="204" y="248"/>
                  </a:lnTo>
                  <a:lnTo>
                    <a:pt x="193" y="249"/>
                  </a:lnTo>
                  <a:lnTo>
                    <a:pt x="179" y="250"/>
                  </a:lnTo>
                  <a:lnTo>
                    <a:pt x="165" y="250"/>
                  </a:lnTo>
                  <a:lnTo>
                    <a:pt x="150" y="249"/>
                  </a:lnTo>
                  <a:lnTo>
                    <a:pt x="135" y="248"/>
                  </a:lnTo>
                  <a:lnTo>
                    <a:pt x="119" y="247"/>
                  </a:lnTo>
                  <a:lnTo>
                    <a:pt x="103" y="245"/>
                  </a:lnTo>
                  <a:lnTo>
                    <a:pt x="88" y="242"/>
                  </a:lnTo>
                  <a:lnTo>
                    <a:pt x="73" y="239"/>
                  </a:lnTo>
                  <a:lnTo>
                    <a:pt x="59" y="235"/>
                  </a:lnTo>
                  <a:lnTo>
                    <a:pt x="45" y="231"/>
                  </a:lnTo>
                  <a:lnTo>
                    <a:pt x="35" y="227"/>
                  </a:lnTo>
                  <a:lnTo>
                    <a:pt x="24" y="223"/>
                  </a:lnTo>
                  <a:lnTo>
                    <a:pt x="18" y="218"/>
                  </a:lnTo>
                  <a:lnTo>
                    <a:pt x="14" y="208"/>
                  </a:lnTo>
                  <a:lnTo>
                    <a:pt x="13" y="196"/>
                  </a:lnTo>
                  <a:lnTo>
                    <a:pt x="12" y="185"/>
                  </a:lnTo>
                  <a:lnTo>
                    <a:pt x="13" y="174"/>
                  </a:lnTo>
                  <a:lnTo>
                    <a:pt x="11" y="172"/>
                  </a:lnTo>
                  <a:lnTo>
                    <a:pt x="8" y="170"/>
                  </a:lnTo>
                  <a:lnTo>
                    <a:pt x="6" y="167"/>
                  </a:lnTo>
                  <a:lnTo>
                    <a:pt x="4" y="165"/>
                  </a:lnTo>
                  <a:lnTo>
                    <a:pt x="4" y="162"/>
                  </a:lnTo>
                  <a:lnTo>
                    <a:pt x="4" y="158"/>
                  </a:lnTo>
                  <a:lnTo>
                    <a:pt x="4" y="155"/>
                  </a:lnTo>
                  <a:lnTo>
                    <a:pt x="3" y="150"/>
                  </a:lnTo>
                  <a:lnTo>
                    <a:pt x="7" y="148"/>
                  </a:lnTo>
                  <a:lnTo>
                    <a:pt x="11" y="147"/>
                  </a:lnTo>
                  <a:lnTo>
                    <a:pt x="15" y="144"/>
                  </a:lnTo>
                  <a:lnTo>
                    <a:pt x="19" y="142"/>
                  </a:lnTo>
                  <a:lnTo>
                    <a:pt x="14" y="142"/>
                  </a:lnTo>
                  <a:lnTo>
                    <a:pt x="10" y="141"/>
                  </a:lnTo>
                  <a:lnTo>
                    <a:pt x="5" y="141"/>
                  </a:lnTo>
                  <a:lnTo>
                    <a:pt x="0" y="140"/>
                  </a:lnTo>
                  <a:lnTo>
                    <a:pt x="1" y="134"/>
                  </a:lnTo>
                  <a:lnTo>
                    <a:pt x="3" y="127"/>
                  </a:lnTo>
                  <a:lnTo>
                    <a:pt x="3" y="121"/>
                  </a:lnTo>
                  <a:lnTo>
                    <a:pt x="4" y="116"/>
                  </a:lnTo>
                  <a:lnTo>
                    <a:pt x="7" y="114"/>
                  </a:lnTo>
                  <a:lnTo>
                    <a:pt x="12" y="113"/>
                  </a:lnTo>
                  <a:lnTo>
                    <a:pt x="15" y="113"/>
                  </a:lnTo>
                  <a:lnTo>
                    <a:pt x="19" y="112"/>
                  </a:lnTo>
                  <a:lnTo>
                    <a:pt x="16" y="109"/>
                  </a:lnTo>
                  <a:lnTo>
                    <a:pt x="13" y="104"/>
                  </a:lnTo>
                  <a:lnTo>
                    <a:pt x="10" y="101"/>
                  </a:lnTo>
                  <a:lnTo>
                    <a:pt x="7" y="97"/>
                  </a:lnTo>
                  <a:lnTo>
                    <a:pt x="6" y="94"/>
                  </a:lnTo>
                  <a:lnTo>
                    <a:pt x="6" y="90"/>
                  </a:lnTo>
                  <a:lnTo>
                    <a:pt x="6" y="87"/>
                  </a:lnTo>
                  <a:lnTo>
                    <a:pt x="6" y="83"/>
                  </a:lnTo>
                  <a:lnTo>
                    <a:pt x="11" y="81"/>
                  </a:lnTo>
                  <a:lnTo>
                    <a:pt x="15" y="79"/>
                  </a:lnTo>
                  <a:lnTo>
                    <a:pt x="19" y="78"/>
                  </a:lnTo>
                  <a:lnTo>
                    <a:pt x="23" y="75"/>
                  </a:lnTo>
                  <a:lnTo>
                    <a:pt x="23" y="73"/>
                  </a:lnTo>
                  <a:lnTo>
                    <a:pt x="23" y="69"/>
                  </a:lnTo>
                  <a:lnTo>
                    <a:pt x="23" y="66"/>
                  </a:lnTo>
                  <a:lnTo>
                    <a:pt x="23" y="63"/>
                  </a:lnTo>
                  <a:lnTo>
                    <a:pt x="20" y="60"/>
                  </a:lnTo>
                  <a:lnTo>
                    <a:pt x="16" y="58"/>
                  </a:lnTo>
                  <a:lnTo>
                    <a:pt x="13" y="56"/>
                  </a:lnTo>
                  <a:lnTo>
                    <a:pt x="10" y="53"/>
                  </a:lnTo>
                  <a:lnTo>
                    <a:pt x="11" y="45"/>
                  </a:lnTo>
                  <a:lnTo>
                    <a:pt x="12" y="38"/>
                  </a:lnTo>
                  <a:lnTo>
                    <a:pt x="13" y="31"/>
                  </a:lnTo>
                  <a:lnTo>
                    <a:pt x="14" y="25"/>
                  </a:lnTo>
                  <a:lnTo>
                    <a:pt x="13" y="19"/>
                  </a:lnTo>
                  <a:lnTo>
                    <a:pt x="11" y="12"/>
                  </a:lnTo>
                  <a:lnTo>
                    <a:pt x="10" y="6"/>
                  </a:lnTo>
                  <a:lnTo>
                    <a:pt x="7" y="0"/>
                  </a:lnTo>
                  <a:close/>
                </a:path>
              </a:pathLst>
            </a:custGeom>
            <a:solidFill>
              <a:srgbClr val="59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59" name="Freeform 53"/>
            <p:cNvSpPr>
              <a:spLocks noChangeAspect="1"/>
            </p:cNvSpPr>
            <p:nvPr/>
          </p:nvSpPr>
          <p:spPr bwMode="auto">
            <a:xfrm>
              <a:off x="784" y="2728"/>
              <a:ext cx="130" cy="124"/>
            </a:xfrm>
            <a:custGeom>
              <a:avLst/>
              <a:gdLst>
                <a:gd name="T0" fmla="*/ 5 w 260"/>
                <a:gd name="T1" fmla="*/ 1 h 246"/>
                <a:gd name="T2" fmla="*/ 11 w 260"/>
                <a:gd name="T3" fmla="*/ 2 h 246"/>
                <a:gd name="T4" fmla="*/ 17 w 260"/>
                <a:gd name="T5" fmla="*/ 2 h 246"/>
                <a:gd name="T6" fmla="*/ 23 w 260"/>
                <a:gd name="T7" fmla="*/ 3 h 246"/>
                <a:gd name="T8" fmla="*/ 29 w 260"/>
                <a:gd name="T9" fmla="*/ 4 h 246"/>
                <a:gd name="T10" fmla="*/ 33 w 260"/>
                <a:gd name="T11" fmla="*/ 5 h 246"/>
                <a:gd name="T12" fmla="*/ 32 w 260"/>
                <a:gd name="T13" fmla="*/ 6 h 246"/>
                <a:gd name="T14" fmla="*/ 31 w 260"/>
                <a:gd name="T15" fmla="*/ 9 h 246"/>
                <a:gd name="T16" fmla="*/ 30 w 260"/>
                <a:gd name="T17" fmla="*/ 11 h 246"/>
                <a:gd name="T18" fmla="*/ 29 w 260"/>
                <a:gd name="T19" fmla="*/ 11 h 246"/>
                <a:gd name="T20" fmla="*/ 29 w 260"/>
                <a:gd name="T21" fmla="*/ 13 h 246"/>
                <a:gd name="T22" fmla="*/ 30 w 260"/>
                <a:gd name="T23" fmla="*/ 13 h 246"/>
                <a:gd name="T24" fmla="*/ 30 w 260"/>
                <a:gd name="T25" fmla="*/ 15 h 246"/>
                <a:gd name="T26" fmla="*/ 30 w 260"/>
                <a:gd name="T27" fmla="*/ 16 h 246"/>
                <a:gd name="T28" fmla="*/ 29 w 260"/>
                <a:gd name="T29" fmla="*/ 16 h 246"/>
                <a:gd name="T30" fmla="*/ 30 w 260"/>
                <a:gd name="T31" fmla="*/ 18 h 246"/>
                <a:gd name="T32" fmla="*/ 30 w 260"/>
                <a:gd name="T33" fmla="*/ 19 h 246"/>
                <a:gd name="T34" fmla="*/ 29 w 260"/>
                <a:gd name="T35" fmla="*/ 21 h 246"/>
                <a:gd name="T36" fmla="*/ 28 w 260"/>
                <a:gd name="T37" fmla="*/ 21 h 246"/>
                <a:gd name="T38" fmla="*/ 29 w 260"/>
                <a:gd name="T39" fmla="*/ 23 h 246"/>
                <a:gd name="T40" fmla="*/ 29 w 260"/>
                <a:gd name="T41" fmla="*/ 24 h 246"/>
                <a:gd name="T42" fmla="*/ 29 w 260"/>
                <a:gd name="T43" fmla="*/ 25 h 246"/>
                <a:gd name="T44" fmla="*/ 28 w 260"/>
                <a:gd name="T45" fmla="*/ 26 h 246"/>
                <a:gd name="T46" fmla="*/ 27 w 260"/>
                <a:gd name="T47" fmla="*/ 28 h 246"/>
                <a:gd name="T48" fmla="*/ 26 w 260"/>
                <a:gd name="T49" fmla="*/ 29 h 246"/>
                <a:gd name="T50" fmla="*/ 25 w 260"/>
                <a:gd name="T51" fmla="*/ 31 h 246"/>
                <a:gd name="T52" fmla="*/ 21 w 260"/>
                <a:gd name="T53" fmla="*/ 32 h 246"/>
                <a:gd name="T54" fmla="*/ 16 w 260"/>
                <a:gd name="T55" fmla="*/ 31 h 246"/>
                <a:gd name="T56" fmla="*/ 10 w 260"/>
                <a:gd name="T57" fmla="*/ 30 h 246"/>
                <a:gd name="T58" fmla="*/ 5 w 260"/>
                <a:gd name="T59" fmla="*/ 29 h 246"/>
                <a:gd name="T60" fmla="*/ 2 w 260"/>
                <a:gd name="T61" fmla="*/ 27 h 246"/>
                <a:gd name="T62" fmla="*/ 2 w 260"/>
                <a:gd name="T63" fmla="*/ 23 h 246"/>
                <a:gd name="T64" fmla="*/ 1 w 260"/>
                <a:gd name="T65" fmla="*/ 21 h 246"/>
                <a:gd name="T66" fmla="*/ 1 w 260"/>
                <a:gd name="T67" fmla="*/ 21 h 246"/>
                <a:gd name="T68" fmla="*/ 1 w 260"/>
                <a:gd name="T69" fmla="*/ 19 h 246"/>
                <a:gd name="T70" fmla="*/ 2 w 260"/>
                <a:gd name="T71" fmla="*/ 18 h 246"/>
                <a:gd name="T72" fmla="*/ 2 w 260"/>
                <a:gd name="T73" fmla="*/ 18 h 246"/>
                <a:gd name="T74" fmla="*/ 1 w 260"/>
                <a:gd name="T75" fmla="*/ 17 h 246"/>
                <a:gd name="T76" fmla="*/ 1 w 260"/>
                <a:gd name="T77" fmla="*/ 15 h 246"/>
                <a:gd name="T78" fmla="*/ 2 w 260"/>
                <a:gd name="T79" fmla="*/ 14 h 246"/>
                <a:gd name="T80" fmla="*/ 2 w 260"/>
                <a:gd name="T81" fmla="*/ 13 h 246"/>
                <a:gd name="T82" fmla="*/ 1 w 260"/>
                <a:gd name="T83" fmla="*/ 12 h 246"/>
                <a:gd name="T84" fmla="*/ 1 w 260"/>
                <a:gd name="T85" fmla="*/ 11 h 246"/>
                <a:gd name="T86" fmla="*/ 3 w 260"/>
                <a:gd name="T87" fmla="*/ 10 h 246"/>
                <a:gd name="T88" fmla="*/ 3 w 260"/>
                <a:gd name="T89" fmla="*/ 9 h 246"/>
                <a:gd name="T90" fmla="*/ 3 w 260"/>
                <a:gd name="T91" fmla="*/ 8 h 246"/>
                <a:gd name="T92" fmla="*/ 2 w 260"/>
                <a:gd name="T93" fmla="*/ 7 h 246"/>
                <a:gd name="T94" fmla="*/ 2 w 260"/>
                <a:gd name="T95" fmla="*/ 4 h 246"/>
                <a:gd name="T96" fmla="*/ 2 w 260"/>
                <a:gd name="T97" fmla="*/ 2 h 2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0" h="246">
                  <a:moveTo>
                    <a:pt x="8" y="0"/>
                  </a:moveTo>
                  <a:lnTo>
                    <a:pt x="24" y="2"/>
                  </a:lnTo>
                  <a:lnTo>
                    <a:pt x="39" y="3"/>
                  </a:lnTo>
                  <a:lnTo>
                    <a:pt x="55" y="6"/>
                  </a:lnTo>
                  <a:lnTo>
                    <a:pt x="71" y="8"/>
                  </a:lnTo>
                  <a:lnTo>
                    <a:pt x="86" y="10"/>
                  </a:lnTo>
                  <a:lnTo>
                    <a:pt x="102" y="11"/>
                  </a:lnTo>
                  <a:lnTo>
                    <a:pt x="118" y="14"/>
                  </a:lnTo>
                  <a:lnTo>
                    <a:pt x="134" y="16"/>
                  </a:lnTo>
                  <a:lnTo>
                    <a:pt x="149" y="18"/>
                  </a:lnTo>
                  <a:lnTo>
                    <a:pt x="166" y="21"/>
                  </a:lnTo>
                  <a:lnTo>
                    <a:pt x="182" y="22"/>
                  </a:lnTo>
                  <a:lnTo>
                    <a:pt x="197" y="24"/>
                  </a:lnTo>
                  <a:lnTo>
                    <a:pt x="213" y="26"/>
                  </a:lnTo>
                  <a:lnTo>
                    <a:pt x="229" y="29"/>
                  </a:lnTo>
                  <a:lnTo>
                    <a:pt x="244" y="30"/>
                  </a:lnTo>
                  <a:lnTo>
                    <a:pt x="260" y="32"/>
                  </a:lnTo>
                  <a:lnTo>
                    <a:pt x="258" y="35"/>
                  </a:lnTo>
                  <a:lnTo>
                    <a:pt x="255" y="39"/>
                  </a:lnTo>
                  <a:lnTo>
                    <a:pt x="252" y="44"/>
                  </a:lnTo>
                  <a:lnTo>
                    <a:pt x="250" y="47"/>
                  </a:lnTo>
                  <a:lnTo>
                    <a:pt x="249" y="55"/>
                  </a:lnTo>
                  <a:lnTo>
                    <a:pt x="247" y="63"/>
                  </a:lnTo>
                  <a:lnTo>
                    <a:pt x="245" y="71"/>
                  </a:lnTo>
                  <a:lnTo>
                    <a:pt x="244" y="79"/>
                  </a:lnTo>
                  <a:lnTo>
                    <a:pt x="240" y="80"/>
                  </a:lnTo>
                  <a:lnTo>
                    <a:pt x="237" y="83"/>
                  </a:lnTo>
                  <a:lnTo>
                    <a:pt x="234" y="84"/>
                  </a:lnTo>
                  <a:lnTo>
                    <a:pt x="230" y="85"/>
                  </a:lnTo>
                  <a:lnTo>
                    <a:pt x="229" y="88"/>
                  </a:lnTo>
                  <a:lnTo>
                    <a:pt x="229" y="92"/>
                  </a:lnTo>
                  <a:lnTo>
                    <a:pt x="229" y="95"/>
                  </a:lnTo>
                  <a:lnTo>
                    <a:pt x="228" y="99"/>
                  </a:lnTo>
                  <a:lnTo>
                    <a:pt x="231" y="100"/>
                  </a:lnTo>
                  <a:lnTo>
                    <a:pt x="235" y="100"/>
                  </a:lnTo>
                  <a:lnTo>
                    <a:pt x="238" y="100"/>
                  </a:lnTo>
                  <a:lnTo>
                    <a:pt x="242" y="101"/>
                  </a:lnTo>
                  <a:lnTo>
                    <a:pt x="240" y="107"/>
                  </a:lnTo>
                  <a:lnTo>
                    <a:pt x="240" y="113"/>
                  </a:lnTo>
                  <a:lnTo>
                    <a:pt x="239" y="118"/>
                  </a:lnTo>
                  <a:lnTo>
                    <a:pt x="238" y="124"/>
                  </a:lnTo>
                  <a:lnTo>
                    <a:pt x="236" y="124"/>
                  </a:lnTo>
                  <a:lnTo>
                    <a:pt x="234" y="125"/>
                  </a:lnTo>
                  <a:lnTo>
                    <a:pt x="230" y="125"/>
                  </a:lnTo>
                  <a:lnTo>
                    <a:pt x="228" y="127"/>
                  </a:lnTo>
                  <a:lnTo>
                    <a:pt x="230" y="130"/>
                  </a:lnTo>
                  <a:lnTo>
                    <a:pt x="231" y="133"/>
                  </a:lnTo>
                  <a:lnTo>
                    <a:pt x="234" y="138"/>
                  </a:lnTo>
                  <a:lnTo>
                    <a:pt x="235" y="141"/>
                  </a:lnTo>
                  <a:lnTo>
                    <a:pt x="234" y="146"/>
                  </a:lnTo>
                  <a:lnTo>
                    <a:pt x="234" y="150"/>
                  </a:lnTo>
                  <a:lnTo>
                    <a:pt x="234" y="153"/>
                  </a:lnTo>
                  <a:lnTo>
                    <a:pt x="232" y="158"/>
                  </a:lnTo>
                  <a:lnTo>
                    <a:pt x="230" y="160"/>
                  </a:lnTo>
                  <a:lnTo>
                    <a:pt x="228" y="161"/>
                  </a:lnTo>
                  <a:lnTo>
                    <a:pt x="225" y="163"/>
                  </a:lnTo>
                  <a:lnTo>
                    <a:pt x="223" y="166"/>
                  </a:lnTo>
                  <a:lnTo>
                    <a:pt x="225" y="169"/>
                  </a:lnTo>
                  <a:lnTo>
                    <a:pt x="228" y="173"/>
                  </a:lnTo>
                  <a:lnTo>
                    <a:pt x="230" y="176"/>
                  </a:lnTo>
                  <a:lnTo>
                    <a:pt x="232" y="178"/>
                  </a:lnTo>
                  <a:lnTo>
                    <a:pt x="231" y="183"/>
                  </a:lnTo>
                  <a:lnTo>
                    <a:pt x="230" y="186"/>
                  </a:lnTo>
                  <a:lnTo>
                    <a:pt x="229" y="190"/>
                  </a:lnTo>
                  <a:lnTo>
                    <a:pt x="228" y="194"/>
                  </a:lnTo>
                  <a:lnTo>
                    <a:pt x="227" y="197"/>
                  </a:lnTo>
                  <a:lnTo>
                    <a:pt x="224" y="200"/>
                  </a:lnTo>
                  <a:lnTo>
                    <a:pt x="223" y="203"/>
                  </a:lnTo>
                  <a:lnTo>
                    <a:pt x="221" y="206"/>
                  </a:lnTo>
                  <a:lnTo>
                    <a:pt x="220" y="211"/>
                  </a:lnTo>
                  <a:lnTo>
                    <a:pt x="217" y="216"/>
                  </a:lnTo>
                  <a:lnTo>
                    <a:pt x="216" y="221"/>
                  </a:lnTo>
                  <a:lnTo>
                    <a:pt x="214" y="226"/>
                  </a:lnTo>
                  <a:lnTo>
                    <a:pt x="210" y="229"/>
                  </a:lnTo>
                  <a:lnTo>
                    <a:pt x="208" y="231"/>
                  </a:lnTo>
                  <a:lnTo>
                    <a:pt x="205" y="235"/>
                  </a:lnTo>
                  <a:lnTo>
                    <a:pt x="202" y="238"/>
                  </a:lnTo>
                  <a:lnTo>
                    <a:pt x="196" y="242"/>
                  </a:lnTo>
                  <a:lnTo>
                    <a:pt x="186" y="244"/>
                  </a:lnTo>
                  <a:lnTo>
                    <a:pt x="175" y="245"/>
                  </a:lnTo>
                  <a:lnTo>
                    <a:pt x="163" y="246"/>
                  </a:lnTo>
                  <a:lnTo>
                    <a:pt x="151" y="246"/>
                  </a:lnTo>
                  <a:lnTo>
                    <a:pt x="137" y="246"/>
                  </a:lnTo>
                  <a:lnTo>
                    <a:pt x="122" y="245"/>
                  </a:lnTo>
                  <a:lnTo>
                    <a:pt x="107" y="243"/>
                  </a:lnTo>
                  <a:lnTo>
                    <a:pt x="93" y="241"/>
                  </a:lnTo>
                  <a:lnTo>
                    <a:pt x="78" y="238"/>
                  </a:lnTo>
                  <a:lnTo>
                    <a:pt x="64" y="236"/>
                  </a:lnTo>
                  <a:lnTo>
                    <a:pt x="52" y="233"/>
                  </a:lnTo>
                  <a:lnTo>
                    <a:pt x="40" y="228"/>
                  </a:lnTo>
                  <a:lnTo>
                    <a:pt x="30" y="224"/>
                  </a:lnTo>
                  <a:lnTo>
                    <a:pt x="22" y="220"/>
                  </a:lnTo>
                  <a:lnTo>
                    <a:pt x="15" y="215"/>
                  </a:lnTo>
                  <a:lnTo>
                    <a:pt x="12" y="205"/>
                  </a:lnTo>
                  <a:lnTo>
                    <a:pt x="11" y="193"/>
                  </a:lnTo>
                  <a:lnTo>
                    <a:pt x="10" y="182"/>
                  </a:lnTo>
                  <a:lnTo>
                    <a:pt x="11" y="171"/>
                  </a:lnTo>
                  <a:lnTo>
                    <a:pt x="9" y="169"/>
                  </a:lnTo>
                  <a:lnTo>
                    <a:pt x="8" y="167"/>
                  </a:lnTo>
                  <a:lnTo>
                    <a:pt x="5" y="166"/>
                  </a:lnTo>
                  <a:lnTo>
                    <a:pt x="3" y="163"/>
                  </a:lnTo>
                  <a:lnTo>
                    <a:pt x="3" y="160"/>
                  </a:lnTo>
                  <a:lnTo>
                    <a:pt x="3" y="155"/>
                  </a:lnTo>
                  <a:lnTo>
                    <a:pt x="3" y="152"/>
                  </a:lnTo>
                  <a:lnTo>
                    <a:pt x="3" y="148"/>
                  </a:lnTo>
                  <a:lnTo>
                    <a:pt x="7" y="146"/>
                  </a:lnTo>
                  <a:lnTo>
                    <a:pt x="10" y="144"/>
                  </a:lnTo>
                  <a:lnTo>
                    <a:pt x="13" y="143"/>
                  </a:lnTo>
                  <a:lnTo>
                    <a:pt x="18" y="140"/>
                  </a:lnTo>
                  <a:lnTo>
                    <a:pt x="13" y="139"/>
                  </a:lnTo>
                  <a:lnTo>
                    <a:pt x="9" y="139"/>
                  </a:lnTo>
                  <a:lnTo>
                    <a:pt x="4" y="139"/>
                  </a:lnTo>
                  <a:lnTo>
                    <a:pt x="0" y="138"/>
                  </a:lnTo>
                  <a:lnTo>
                    <a:pt x="1" y="132"/>
                  </a:lnTo>
                  <a:lnTo>
                    <a:pt x="2" y="125"/>
                  </a:lnTo>
                  <a:lnTo>
                    <a:pt x="2" y="120"/>
                  </a:lnTo>
                  <a:lnTo>
                    <a:pt x="3" y="114"/>
                  </a:lnTo>
                  <a:lnTo>
                    <a:pt x="7" y="113"/>
                  </a:lnTo>
                  <a:lnTo>
                    <a:pt x="10" y="112"/>
                  </a:lnTo>
                  <a:lnTo>
                    <a:pt x="13" y="112"/>
                  </a:lnTo>
                  <a:lnTo>
                    <a:pt x="18" y="110"/>
                  </a:lnTo>
                  <a:lnTo>
                    <a:pt x="15" y="106"/>
                  </a:lnTo>
                  <a:lnTo>
                    <a:pt x="12" y="102"/>
                  </a:lnTo>
                  <a:lnTo>
                    <a:pt x="9" y="99"/>
                  </a:lnTo>
                  <a:lnTo>
                    <a:pt x="7" y="95"/>
                  </a:lnTo>
                  <a:lnTo>
                    <a:pt x="7" y="92"/>
                  </a:lnTo>
                  <a:lnTo>
                    <a:pt x="7" y="88"/>
                  </a:lnTo>
                  <a:lnTo>
                    <a:pt x="7" y="85"/>
                  </a:lnTo>
                  <a:lnTo>
                    <a:pt x="5" y="82"/>
                  </a:lnTo>
                  <a:lnTo>
                    <a:pt x="10" y="79"/>
                  </a:lnTo>
                  <a:lnTo>
                    <a:pt x="13" y="77"/>
                  </a:lnTo>
                  <a:lnTo>
                    <a:pt x="18" y="76"/>
                  </a:lnTo>
                  <a:lnTo>
                    <a:pt x="22" y="74"/>
                  </a:lnTo>
                  <a:lnTo>
                    <a:pt x="23" y="70"/>
                  </a:lnTo>
                  <a:lnTo>
                    <a:pt x="23" y="67"/>
                  </a:lnTo>
                  <a:lnTo>
                    <a:pt x="23" y="64"/>
                  </a:lnTo>
                  <a:lnTo>
                    <a:pt x="23" y="61"/>
                  </a:lnTo>
                  <a:lnTo>
                    <a:pt x="19" y="59"/>
                  </a:lnTo>
                  <a:lnTo>
                    <a:pt x="17" y="56"/>
                  </a:lnTo>
                  <a:lnTo>
                    <a:pt x="13" y="54"/>
                  </a:lnTo>
                  <a:lnTo>
                    <a:pt x="10" y="52"/>
                  </a:lnTo>
                  <a:lnTo>
                    <a:pt x="11" y="45"/>
                  </a:lnTo>
                  <a:lnTo>
                    <a:pt x="12" y="37"/>
                  </a:lnTo>
                  <a:lnTo>
                    <a:pt x="12" y="30"/>
                  </a:lnTo>
                  <a:lnTo>
                    <a:pt x="13" y="23"/>
                  </a:lnTo>
                  <a:lnTo>
                    <a:pt x="12" y="17"/>
                  </a:lnTo>
                  <a:lnTo>
                    <a:pt x="11" y="11"/>
                  </a:lnTo>
                  <a:lnTo>
                    <a:pt x="9" y="6"/>
                  </a:lnTo>
                  <a:lnTo>
                    <a:pt x="8" y="0"/>
                  </a:lnTo>
                  <a:close/>
                </a:path>
              </a:pathLst>
            </a:custGeom>
            <a:solidFill>
              <a:srgbClr val="636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60" name="Freeform 54"/>
            <p:cNvSpPr>
              <a:spLocks noChangeAspect="1"/>
            </p:cNvSpPr>
            <p:nvPr/>
          </p:nvSpPr>
          <p:spPr bwMode="auto">
            <a:xfrm>
              <a:off x="790" y="2730"/>
              <a:ext cx="118" cy="121"/>
            </a:xfrm>
            <a:custGeom>
              <a:avLst/>
              <a:gdLst>
                <a:gd name="T0" fmla="*/ 5 w 236"/>
                <a:gd name="T1" fmla="*/ 0 h 243"/>
                <a:gd name="T2" fmla="*/ 10 w 236"/>
                <a:gd name="T3" fmla="*/ 1 h 243"/>
                <a:gd name="T4" fmla="*/ 16 w 236"/>
                <a:gd name="T5" fmla="*/ 1 h 243"/>
                <a:gd name="T6" fmla="*/ 21 w 236"/>
                <a:gd name="T7" fmla="*/ 2 h 243"/>
                <a:gd name="T8" fmla="*/ 26 w 236"/>
                <a:gd name="T9" fmla="*/ 3 h 243"/>
                <a:gd name="T10" fmla="*/ 30 w 236"/>
                <a:gd name="T11" fmla="*/ 4 h 243"/>
                <a:gd name="T12" fmla="*/ 29 w 236"/>
                <a:gd name="T13" fmla="*/ 5 h 243"/>
                <a:gd name="T14" fmla="*/ 28 w 236"/>
                <a:gd name="T15" fmla="*/ 8 h 243"/>
                <a:gd name="T16" fmla="*/ 27 w 236"/>
                <a:gd name="T17" fmla="*/ 10 h 243"/>
                <a:gd name="T18" fmla="*/ 27 w 236"/>
                <a:gd name="T19" fmla="*/ 10 h 243"/>
                <a:gd name="T20" fmla="*/ 26 w 236"/>
                <a:gd name="T21" fmla="*/ 12 h 243"/>
                <a:gd name="T22" fmla="*/ 28 w 236"/>
                <a:gd name="T23" fmla="*/ 12 h 243"/>
                <a:gd name="T24" fmla="*/ 28 w 236"/>
                <a:gd name="T25" fmla="*/ 13 h 243"/>
                <a:gd name="T26" fmla="*/ 27 w 236"/>
                <a:gd name="T27" fmla="*/ 15 h 243"/>
                <a:gd name="T28" fmla="*/ 26 w 236"/>
                <a:gd name="T29" fmla="*/ 15 h 243"/>
                <a:gd name="T30" fmla="*/ 27 w 236"/>
                <a:gd name="T31" fmla="*/ 16 h 243"/>
                <a:gd name="T32" fmla="*/ 27 w 236"/>
                <a:gd name="T33" fmla="*/ 18 h 243"/>
                <a:gd name="T34" fmla="*/ 27 w 236"/>
                <a:gd name="T35" fmla="*/ 19 h 243"/>
                <a:gd name="T36" fmla="*/ 26 w 236"/>
                <a:gd name="T37" fmla="*/ 20 h 243"/>
                <a:gd name="T38" fmla="*/ 26 w 236"/>
                <a:gd name="T39" fmla="*/ 21 h 243"/>
                <a:gd name="T40" fmla="*/ 27 w 236"/>
                <a:gd name="T41" fmla="*/ 22 h 243"/>
                <a:gd name="T42" fmla="*/ 26 w 236"/>
                <a:gd name="T43" fmla="*/ 24 h 243"/>
                <a:gd name="T44" fmla="*/ 25 w 236"/>
                <a:gd name="T45" fmla="*/ 25 h 243"/>
                <a:gd name="T46" fmla="*/ 25 w 236"/>
                <a:gd name="T47" fmla="*/ 27 h 243"/>
                <a:gd name="T48" fmla="*/ 24 w 236"/>
                <a:gd name="T49" fmla="*/ 28 h 243"/>
                <a:gd name="T50" fmla="*/ 21 w 236"/>
                <a:gd name="T51" fmla="*/ 30 h 243"/>
                <a:gd name="T52" fmla="*/ 12 w 236"/>
                <a:gd name="T53" fmla="*/ 30 h 243"/>
                <a:gd name="T54" fmla="*/ 4 w 236"/>
                <a:gd name="T55" fmla="*/ 28 h 243"/>
                <a:gd name="T56" fmla="*/ 2 w 236"/>
                <a:gd name="T57" fmla="*/ 24 h 243"/>
                <a:gd name="T58" fmla="*/ 1 w 236"/>
                <a:gd name="T59" fmla="*/ 21 h 243"/>
                <a:gd name="T60" fmla="*/ 1 w 236"/>
                <a:gd name="T61" fmla="*/ 20 h 243"/>
                <a:gd name="T62" fmla="*/ 1 w 236"/>
                <a:gd name="T63" fmla="*/ 19 h 243"/>
                <a:gd name="T64" fmla="*/ 2 w 236"/>
                <a:gd name="T65" fmla="*/ 18 h 243"/>
                <a:gd name="T66" fmla="*/ 2 w 236"/>
                <a:gd name="T67" fmla="*/ 17 h 243"/>
                <a:gd name="T68" fmla="*/ 0 w 236"/>
                <a:gd name="T69" fmla="*/ 17 h 243"/>
                <a:gd name="T70" fmla="*/ 1 w 236"/>
                <a:gd name="T71" fmla="*/ 14 h 243"/>
                <a:gd name="T72" fmla="*/ 2 w 236"/>
                <a:gd name="T73" fmla="*/ 13 h 243"/>
                <a:gd name="T74" fmla="*/ 2 w 236"/>
                <a:gd name="T75" fmla="*/ 13 h 243"/>
                <a:gd name="T76" fmla="*/ 1 w 236"/>
                <a:gd name="T77" fmla="*/ 12 h 243"/>
                <a:gd name="T78" fmla="*/ 1 w 236"/>
                <a:gd name="T79" fmla="*/ 10 h 243"/>
                <a:gd name="T80" fmla="*/ 2 w 236"/>
                <a:gd name="T81" fmla="*/ 9 h 243"/>
                <a:gd name="T82" fmla="*/ 3 w 236"/>
                <a:gd name="T83" fmla="*/ 8 h 243"/>
                <a:gd name="T84" fmla="*/ 3 w 236"/>
                <a:gd name="T85" fmla="*/ 7 h 243"/>
                <a:gd name="T86" fmla="*/ 2 w 236"/>
                <a:gd name="T87" fmla="*/ 6 h 243"/>
                <a:gd name="T88" fmla="*/ 2 w 236"/>
                <a:gd name="T89" fmla="*/ 4 h 243"/>
                <a:gd name="T90" fmla="*/ 2 w 236"/>
                <a:gd name="T91" fmla="*/ 2 h 243"/>
                <a:gd name="T92" fmla="*/ 1 w 236"/>
                <a:gd name="T93" fmla="*/ 0 h 2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6" h="243">
                  <a:moveTo>
                    <a:pt x="8" y="0"/>
                  </a:moveTo>
                  <a:lnTo>
                    <a:pt x="22" y="2"/>
                  </a:lnTo>
                  <a:lnTo>
                    <a:pt x="37" y="4"/>
                  </a:lnTo>
                  <a:lnTo>
                    <a:pt x="51" y="6"/>
                  </a:lnTo>
                  <a:lnTo>
                    <a:pt x="66" y="8"/>
                  </a:lnTo>
                  <a:lnTo>
                    <a:pt x="80" y="9"/>
                  </a:lnTo>
                  <a:lnTo>
                    <a:pt x="93" y="12"/>
                  </a:lnTo>
                  <a:lnTo>
                    <a:pt x="108" y="13"/>
                  </a:lnTo>
                  <a:lnTo>
                    <a:pt x="122" y="15"/>
                  </a:lnTo>
                  <a:lnTo>
                    <a:pt x="136" y="17"/>
                  </a:lnTo>
                  <a:lnTo>
                    <a:pt x="151" y="19"/>
                  </a:lnTo>
                  <a:lnTo>
                    <a:pt x="165" y="21"/>
                  </a:lnTo>
                  <a:lnTo>
                    <a:pt x="180" y="22"/>
                  </a:lnTo>
                  <a:lnTo>
                    <a:pt x="194" y="24"/>
                  </a:lnTo>
                  <a:lnTo>
                    <a:pt x="208" y="27"/>
                  </a:lnTo>
                  <a:lnTo>
                    <a:pt x="223" y="28"/>
                  </a:lnTo>
                  <a:lnTo>
                    <a:pt x="236" y="30"/>
                  </a:lnTo>
                  <a:lnTo>
                    <a:pt x="234" y="33"/>
                  </a:lnTo>
                  <a:lnTo>
                    <a:pt x="233" y="37"/>
                  </a:lnTo>
                  <a:lnTo>
                    <a:pt x="231" y="40"/>
                  </a:lnTo>
                  <a:lnTo>
                    <a:pt x="228" y="45"/>
                  </a:lnTo>
                  <a:lnTo>
                    <a:pt x="227" y="53"/>
                  </a:lnTo>
                  <a:lnTo>
                    <a:pt x="225" y="61"/>
                  </a:lnTo>
                  <a:lnTo>
                    <a:pt x="224" y="69"/>
                  </a:lnTo>
                  <a:lnTo>
                    <a:pt x="221" y="77"/>
                  </a:lnTo>
                  <a:lnTo>
                    <a:pt x="218" y="78"/>
                  </a:lnTo>
                  <a:lnTo>
                    <a:pt x="216" y="80"/>
                  </a:lnTo>
                  <a:lnTo>
                    <a:pt x="212" y="81"/>
                  </a:lnTo>
                  <a:lnTo>
                    <a:pt x="209" y="82"/>
                  </a:lnTo>
                  <a:lnTo>
                    <a:pt x="209" y="86"/>
                  </a:lnTo>
                  <a:lnTo>
                    <a:pt x="209" y="90"/>
                  </a:lnTo>
                  <a:lnTo>
                    <a:pt x="208" y="93"/>
                  </a:lnTo>
                  <a:lnTo>
                    <a:pt x="208" y="97"/>
                  </a:lnTo>
                  <a:lnTo>
                    <a:pt x="210" y="98"/>
                  </a:lnTo>
                  <a:lnTo>
                    <a:pt x="213" y="98"/>
                  </a:lnTo>
                  <a:lnTo>
                    <a:pt x="217" y="98"/>
                  </a:lnTo>
                  <a:lnTo>
                    <a:pt x="220" y="98"/>
                  </a:lnTo>
                  <a:lnTo>
                    <a:pt x="219" y="104"/>
                  </a:lnTo>
                  <a:lnTo>
                    <a:pt x="218" y="110"/>
                  </a:lnTo>
                  <a:lnTo>
                    <a:pt x="217" y="115"/>
                  </a:lnTo>
                  <a:lnTo>
                    <a:pt x="216" y="121"/>
                  </a:lnTo>
                  <a:lnTo>
                    <a:pt x="213" y="122"/>
                  </a:lnTo>
                  <a:lnTo>
                    <a:pt x="211" y="122"/>
                  </a:lnTo>
                  <a:lnTo>
                    <a:pt x="209" y="123"/>
                  </a:lnTo>
                  <a:lnTo>
                    <a:pt x="206" y="125"/>
                  </a:lnTo>
                  <a:lnTo>
                    <a:pt x="208" y="128"/>
                  </a:lnTo>
                  <a:lnTo>
                    <a:pt x="210" y="131"/>
                  </a:lnTo>
                  <a:lnTo>
                    <a:pt x="211" y="135"/>
                  </a:lnTo>
                  <a:lnTo>
                    <a:pt x="212" y="138"/>
                  </a:lnTo>
                  <a:lnTo>
                    <a:pt x="212" y="143"/>
                  </a:lnTo>
                  <a:lnTo>
                    <a:pt x="212" y="146"/>
                  </a:lnTo>
                  <a:lnTo>
                    <a:pt x="211" y="151"/>
                  </a:lnTo>
                  <a:lnTo>
                    <a:pt x="211" y="154"/>
                  </a:lnTo>
                  <a:lnTo>
                    <a:pt x="209" y="157"/>
                  </a:lnTo>
                  <a:lnTo>
                    <a:pt x="206" y="159"/>
                  </a:lnTo>
                  <a:lnTo>
                    <a:pt x="204" y="161"/>
                  </a:lnTo>
                  <a:lnTo>
                    <a:pt x="202" y="164"/>
                  </a:lnTo>
                  <a:lnTo>
                    <a:pt x="204" y="167"/>
                  </a:lnTo>
                  <a:lnTo>
                    <a:pt x="206" y="169"/>
                  </a:lnTo>
                  <a:lnTo>
                    <a:pt x="208" y="173"/>
                  </a:lnTo>
                  <a:lnTo>
                    <a:pt x="210" y="176"/>
                  </a:lnTo>
                  <a:lnTo>
                    <a:pt x="209" y="180"/>
                  </a:lnTo>
                  <a:lnTo>
                    <a:pt x="209" y="183"/>
                  </a:lnTo>
                  <a:lnTo>
                    <a:pt x="208" y="188"/>
                  </a:lnTo>
                  <a:lnTo>
                    <a:pt x="206" y="191"/>
                  </a:lnTo>
                  <a:lnTo>
                    <a:pt x="205" y="194"/>
                  </a:lnTo>
                  <a:lnTo>
                    <a:pt x="203" y="197"/>
                  </a:lnTo>
                  <a:lnTo>
                    <a:pt x="202" y="201"/>
                  </a:lnTo>
                  <a:lnTo>
                    <a:pt x="199" y="203"/>
                  </a:lnTo>
                  <a:lnTo>
                    <a:pt x="198" y="207"/>
                  </a:lnTo>
                  <a:lnTo>
                    <a:pt x="196" y="213"/>
                  </a:lnTo>
                  <a:lnTo>
                    <a:pt x="195" y="218"/>
                  </a:lnTo>
                  <a:lnTo>
                    <a:pt x="193" y="224"/>
                  </a:lnTo>
                  <a:lnTo>
                    <a:pt x="190" y="226"/>
                  </a:lnTo>
                  <a:lnTo>
                    <a:pt x="188" y="229"/>
                  </a:lnTo>
                  <a:lnTo>
                    <a:pt x="185" y="233"/>
                  </a:lnTo>
                  <a:lnTo>
                    <a:pt x="182" y="236"/>
                  </a:lnTo>
                  <a:lnTo>
                    <a:pt x="167" y="241"/>
                  </a:lnTo>
                  <a:lnTo>
                    <a:pt x="146" y="243"/>
                  </a:lnTo>
                  <a:lnTo>
                    <a:pt x="122" y="243"/>
                  </a:lnTo>
                  <a:lnTo>
                    <a:pt x="96" y="241"/>
                  </a:lnTo>
                  <a:lnTo>
                    <a:pt x="70" y="237"/>
                  </a:lnTo>
                  <a:lnTo>
                    <a:pt x="46" y="231"/>
                  </a:lnTo>
                  <a:lnTo>
                    <a:pt x="26" y="224"/>
                  </a:lnTo>
                  <a:lnTo>
                    <a:pt x="12" y="214"/>
                  </a:lnTo>
                  <a:lnTo>
                    <a:pt x="11" y="204"/>
                  </a:lnTo>
                  <a:lnTo>
                    <a:pt x="9" y="192"/>
                  </a:lnTo>
                  <a:lnTo>
                    <a:pt x="9" y="182"/>
                  </a:lnTo>
                  <a:lnTo>
                    <a:pt x="9" y="171"/>
                  </a:lnTo>
                  <a:lnTo>
                    <a:pt x="8" y="168"/>
                  </a:lnTo>
                  <a:lnTo>
                    <a:pt x="6" y="167"/>
                  </a:lnTo>
                  <a:lnTo>
                    <a:pt x="5" y="165"/>
                  </a:lnTo>
                  <a:lnTo>
                    <a:pt x="2" y="163"/>
                  </a:lnTo>
                  <a:lnTo>
                    <a:pt x="2" y="159"/>
                  </a:lnTo>
                  <a:lnTo>
                    <a:pt x="2" y="156"/>
                  </a:lnTo>
                  <a:lnTo>
                    <a:pt x="2" y="152"/>
                  </a:lnTo>
                  <a:lnTo>
                    <a:pt x="2" y="148"/>
                  </a:lnTo>
                  <a:lnTo>
                    <a:pt x="6" y="145"/>
                  </a:lnTo>
                  <a:lnTo>
                    <a:pt x="9" y="144"/>
                  </a:lnTo>
                  <a:lnTo>
                    <a:pt x="13" y="142"/>
                  </a:lnTo>
                  <a:lnTo>
                    <a:pt x="16" y="139"/>
                  </a:lnTo>
                  <a:lnTo>
                    <a:pt x="12" y="139"/>
                  </a:lnTo>
                  <a:lnTo>
                    <a:pt x="8" y="138"/>
                  </a:lnTo>
                  <a:lnTo>
                    <a:pt x="4" y="138"/>
                  </a:lnTo>
                  <a:lnTo>
                    <a:pt x="0" y="138"/>
                  </a:lnTo>
                  <a:lnTo>
                    <a:pt x="1" y="133"/>
                  </a:lnTo>
                  <a:lnTo>
                    <a:pt x="2" y="126"/>
                  </a:lnTo>
                  <a:lnTo>
                    <a:pt x="2" y="119"/>
                  </a:lnTo>
                  <a:lnTo>
                    <a:pt x="4" y="113"/>
                  </a:lnTo>
                  <a:lnTo>
                    <a:pt x="6" y="112"/>
                  </a:lnTo>
                  <a:lnTo>
                    <a:pt x="9" y="111"/>
                  </a:lnTo>
                  <a:lnTo>
                    <a:pt x="13" y="111"/>
                  </a:lnTo>
                  <a:lnTo>
                    <a:pt x="16" y="110"/>
                  </a:lnTo>
                  <a:lnTo>
                    <a:pt x="14" y="106"/>
                  </a:lnTo>
                  <a:lnTo>
                    <a:pt x="12" y="103"/>
                  </a:lnTo>
                  <a:lnTo>
                    <a:pt x="9" y="99"/>
                  </a:lnTo>
                  <a:lnTo>
                    <a:pt x="7" y="96"/>
                  </a:lnTo>
                  <a:lnTo>
                    <a:pt x="6" y="92"/>
                  </a:lnTo>
                  <a:lnTo>
                    <a:pt x="6" y="89"/>
                  </a:lnTo>
                  <a:lnTo>
                    <a:pt x="6" y="85"/>
                  </a:lnTo>
                  <a:lnTo>
                    <a:pt x="6" y="82"/>
                  </a:lnTo>
                  <a:lnTo>
                    <a:pt x="9" y="80"/>
                  </a:lnTo>
                  <a:lnTo>
                    <a:pt x="14" y="77"/>
                  </a:lnTo>
                  <a:lnTo>
                    <a:pt x="17" y="76"/>
                  </a:lnTo>
                  <a:lnTo>
                    <a:pt x="21" y="74"/>
                  </a:lnTo>
                  <a:lnTo>
                    <a:pt x="21" y="70"/>
                  </a:lnTo>
                  <a:lnTo>
                    <a:pt x="21" y="67"/>
                  </a:lnTo>
                  <a:lnTo>
                    <a:pt x="21" y="65"/>
                  </a:lnTo>
                  <a:lnTo>
                    <a:pt x="21" y="61"/>
                  </a:lnTo>
                  <a:lnTo>
                    <a:pt x="19" y="59"/>
                  </a:lnTo>
                  <a:lnTo>
                    <a:pt x="16" y="57"/>
                  </a:lnTo>
                  <a:lnTo>
                    <a:pt x="13" y="54"/>
                  </a:lnTo>
                  <a:lnTo>
                    <a:pt x="11" y="52"/>
                  </a:lnTo>
                  <a:lnTo>
                    <a:pt x="12" y="45"/>
                  </a:lnTo>
                  <a:lnTo>
                    <a:pt x="13" y="37"/>
                  </a:lnTo>
                  <a:lnTo>
                    <a:pt x="13" y="30"/>
                  </a:lnTo>
                  <a:lnTo>
                    <a:pt x="14" y="23"/>
                  </a:lnTo>
                  <a:lnTo>
                    <a:pt x="13" y="17"/>
                  </a:lnTo>
                  <a:lnTo>
                    <a:pt x="12" y="12"/>
                  </a:lnTo>
                  <a:lnTo>
                    <a:pt x="9" y="6"/>
                  </a:lnTo>
                  <a:lnTo>
                    <a:pt x="8" y="0"/>
                  </a:lnTo>
                  <a:close/>
                </a:path>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61" name="Freeform 55"/>
            <p:cNvSpPr>
              <a:spLocks noChangeAspect="1"/>
            </p:cNvSpPr>
            <p:nvPr/>
          </p:nvSpPr>
          <p:spPr bwMode="auto">
            <a:xfrm>
              <a:off x="795" y="2731"/>
              <a:ext cx="107" cy="120"/>
            </a:xfrm>
            <a:custGeom>
              <a:avLst/>
              <a:gdLst>
                <a:gd name="T0" fmla="*/ 5 w 214"/>
                <a:gd name="T1" fmla="*/ 1 h 239"/>
                <a:gd name="T2" fmla="*/ 10 w 214"/>
                <a:gd name="T3" fmla="*/ 1 h 239"/>
                <a:gd name="T4" fmla="*/ 14 w 214"/>
                <a:gd name="T5" fmla="*/ 2 h 239"/>
                <a:gd name="T6" fmla="*/ 19 w 214"/>
                <a:gd name="T7" fmla="*/ 3 h 239"/>
                <a:gd name="T8" fmla="*/ 24 w 214"/>
                <a:gd name="T9" fmla="*/ 3 h 239"/>
                <a:gd name="T10" fmla="*/ 27 w 214"/>
                <a:gd name="T11" fmla="*/ 4 h 239"/>
                <a:gd name="T12" fmla="*/ 26 w 214"/>
                <a:gd name="T13" fmla="*/ 6 h 239"/>
                <a:gd name="T14" fmla="*/ 26 w 214"/>
                <a:gd name="T15" fmla="*/ 8 h 239"/>
                <a:gd name="T16" fmla="*/ 25 w 214"/>
                <a:gd name="T17" fmla="*/ 10 h 239"/>
                <a:gd name="T18" fmla="*/ 24 w 214"/>
                <a:gd name="T19" fmla="*/ 11 h 239"/>
                <a:gd name="T20" fmla="*/ 24 w 214"/>
                <a:gd name="T21" fmla="*/ 12 h 239"/>
                <a:gd name="T22" fmla="*/ 25 w 214"/>
                <a:gd name="T23" fmla="*/ 12 h 239"/>
                <a:gd name="T24" fmla="*/ 25 w 214"/>
                <a:gd name="T25" fmla="*/ 14 h 239"/>
                <a:gd name="T26" fmla="*/ 24 w 214"/>
                <a:gd name="T27" fmla="*/ 15 h 239"/>
                <a:gd name="T28" fmla="*/ 24 w 214"/>
                <a:gd name="T29" fmla="*/ 15 h 239"/>
                <a:gd name="T30" fmla="*/ 24 w 214"/>
                <a:gd name="T31" fmla="*/ 17 h 239"/>
                <a:gd name="T32" fmla="*/ 24 w 214"/>
                <a:gd name="T33" fmla="*/ 18 h 239"/>
                <a:gd name="T34" fmla="*/ 24 w 214"/>
                <a:gd name="T35" fmla="*/ 20 h 239"/>
                <a:gd name="T36" fmla="*/ 23 w 214"/>
                <a:gd name="T37" fmla="*/ 20 h 239"/>
                <a:gd name="T38" fmla="*/ 24 w 214"/>
                <a:gd name="T39" fmla="*/ 22 h 239"/>
                <a:gd name="T40" fmla="*/ 24 w 214"/>
                <a:gd name="T41" fmla="*/ 23 h 239"/>
                <a:gd name="T42" fmla="*/ 23 w 214"/>
                <a:gd name="T43" fmla="*/ 24 h 239"/>
                <a:gd name="T44" fmla="*/ 23 w 214"/>
                <a:gd name="T45" fmla="*/ 25 h 239"/>
                <a:gd name="T46" fmla="*/ 22 w 214"/>
                <a:gd name="T47" fmla="*/ 27 h 239"/>
                <a:gd name="T48" fmla="*/ 21 w 214"/>
                <a:gd name="T49" fmla="*/ 28 h 239"/>
                <a:gd name="T50" fmla="*/ 19 w 214"/>
                <a:gd name="T51" fmla="*/ 30 h 239"/>
                <a:gd name="T52" fmla="*/ 11 w 214"/>
                <a:gd name="T53" fmla="*/ 30 h 239"/>
                <a:gd name="T54" fmla="*/ 3 w 214"/>
                <a:gd name="T55" fmla="*/ 28 h 239"/>
                <a:gd name="T56" fmla="*/ 1 w 214"/>
                <a:gd name="T57" fmla="*/ 24 h 239"/>
                <a:gd name="T58" fmla="*/ 1 w 214"/>
                <a:gd name="T59" fmla="*/ 21 h 239"/>
                <a:gd name="T60" fmla="*/ 1 w 214"/>
                <a:gd name="T61" fmla="*/ 21 h 239"/>
                <a:gd name="T62" fmla="*/ 1 w 214"/>
                <a:gd name="T63" fmla="*/ 19 h 239"/>
                <a:gd name="T64" fmla="*/ 2 w 214"/>
                <a:gd name="T65" fmla="*/ 18 h 239"/>
                <a:gd name="T66" fmla="*/ 2 w 214"/>
                <a:gd name="T67" fmla="*/ 18 h 239"/>
                <a:gd name="T68" fmla="*/ 0 w 214"/>
                <a:gd name="T69" fmla="*/ 17 h 239"/>
                <a:gd name="T70" fmla="*/ 1 w 214"/>
                <a:gd name="T71" fmla="*/ 15 h 239"/>
                <a:gd name="T72" fmla="*/ 2 w 214"/>
                <a:gd name="T73" fmla="*/ 14 h 239"/>
                <a:gd name="T74" fmla="*/ 2 w 214"/>
                <a:gd name="T75" fmla="*/ 13 h 239"/>
                <a:gd name="T76" fmla="*/ 1 w 214"/>
                <a:gd name="T77" fmla="*/ 12 h 239"/>
                <a:gd name="T78" fmla="*/ 1 w 214"/>
                <a:gd name="T79" fmla="*/ 11 h 239"/>
                <a:gd name="T80" fmla="*/ 2 w 214"/>
                <a:gd name="T81" fmla="*/ 10 h 239"/>
                <a:gd name="T82" fmla="*/ 3 w 214"/>
                <a:gd name="T83" fmla="*/ 9 h 239"/>
                <a:gd name="T84" fmla="*/ 3 w 214"/>
                <a:gd name="T85" fmla="*/ 8 h 239"/>
                <a:gd name="T86" fmla="*/ 2 w 214"/>
                <a:gd name="T87" fmla="*/ 7 h 239"/>
                <a:gd name="T88" fmla="*/ 2 w 214"/>
                <a:gd name="T89" fmla="*/ 5 h 239"/>
                <a:gd name="T90" fmla="*/ 2 w 214"/>
                <a:gd name="T91" fmla="*/ 2 h 239"/>
                <a:gd name="T92" fmla="*/ 2 w 214"/>
                <a:gd name="T93" fmla="*/ 0 h 2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4" h="239">
                  <a:moveTo>
                    <a:pt x="10" y="0"/>
                  </a:moveTo>
                  <a:lnTo>
                    <a:pt x="23" y="1"/>
                  </a:lnTo>
                  <a:lnTo>
                    <a:pt x="35" y="3"/>
                  </a:lnTo>
                  <a:lnTo>
                    <a:pt x="48" y="4"/>
                  </a:lnTo>
                  <a:lnTo>
                    <a:pt x="61" y="5"/>
                  </a:lnTo>
                  <a:lnTo>
                    <a:pt x="73" y="8"/>
                  </a:lnTo>
                  <a:lnTo>
                    <a:pt x="86" y="9"/>
                  </a:lnTo>
                  <a:lnTo>
                    <a:pt x="99" y="11"/>
                  </a:lnTo>
                  <a:lnTo>
                    <a:pt x="112" y="12"/>
                  </a:lnTo>
                  <a:lnTo>
                    <a:pt x="125" y="15"/>
                  </a:lnTo>
                  <a:lnTo>
                    <a:pt x="138" y="16"/>
                  </a:lnTo>
                  <a:lnTo>
                    <a:pt x="150" y="18"/>
                  </a:lnTo>
                  <a:lnTo>
                    <a:pt x="163" y="19"/>
                  </a:lnTo>
                  <a:lnTo>
                    <a:pt x="176" y="21"/>
                  </a:lnTo>
                  <a:lnTo>
                    <a:pt x="188" y="23"/>
                  </a:lnTo>
                  <a:lnTo>
                    <a:pt x="201" y="25"/>
                  </a:lnTo>
                  <a:lnTo>
                    <a:pt x="214" y="26"/>
                  </a:lnTo>
                  <a:lnTo>
                    <a:pt x="212" y="29"/>
                  </a:lnTo>
                  <a:lnTo>
                    <a:pt x="209" y="33"/>
                  </a:lnTo>
                  <a:lnTo>
                    <a:pt x="208" y="36"/>
                  </a:lnTo>
                  <a:lnTo>
                    <a:pt x="206" y="41"/>
                  </a:lnTo>
                  <a:lnTo>
                    <a:pt x="205" y="49"/>
                  </a:lnTo>
                  <a:lnTo>
                    <a:pt x="202" y="56"/>
                  </a:lnTo>
                  <a:lnTo>
                    <a:pt x="201" y="64"/>
                  </a:lnTo>
                  <a:lnTo>
                    <a:pt x="199" y="72"/>
                  </a:lnTo>
                  <a:lnTo>
                    <a:pt x="197" y="73"/>
                  </a:lnTo>
                  <a:lnTo>
                    <a:pt x="194" y="74"/>
                  </a:lnTo>
                  <a:lnTo>
                    <a:pt x="191" y="77"/>
                  </a:lnTo>
                  <a:lnTo>
                    <a:pt x="188" y="78"/>
                  </a:lnTo>
                  <a:lnTo>
                    <a:pt x="187" y="82"/>
                  </a:lnTo>
                  <a:lnTo>
                    <a:pt x="187" y="86"/>
                  </a:lnTo>
                  <a:lnTo>
                    <a:pt x="187" y="89"/>
                  </a:lnTo>
                  <a:lnTo>
                    <a:pt x="186" y="93"/>
                  </a:lnTo>
                  <a:lnTo>
                    <a:pt x="188" y="93"/>
                  </a:lnTo>
                  <a:lnTo>
                    <a:pt x="192" y="93"/>
                  </a:lnTo>
                  <a:lnTo>
                    <a:pt x="195" y="94"/>
                  </a:lnTo>
                  <a:lnTo>
                    <a:pt x="198" y="94"/>
                  </a:lnTo>
                  <a:lnTo>
                    <a:pt x="197" y="100"/>
                  </a:lnTo>
                  <a:lnTo>
                    <a:pt x="197" y="106"/>
                  </a:lnTo>
                  <a:lnTo>
                    <a:pt x="195" y="111"/>
                  </a:lnTo>
                  <a:lnTo>
                    <a:pt x="194" y="117"/>
                  </a:lnTo>
                  <a:lnTo>
                    <a:pt x="192" y="117"/>
                  </a:lnTo>
                  <a:lnTo>
                    <a:pt x="190" y="118"/>
                  </a:lnTo>
                  <a:lnTo>
                    <a:pt x="187" y="118"/>
                  </a:lnTo>
                  <a:lnTo>
                    <a:pt x="185" y="119"/>
                  </a:lnTo>
                  <a:lnTo>
                    <a:pt x="186" y="123"/>
                  </a:lnTo>
                  <a:lnTo>
                    <a:pt x="188" y="126"/>
                  </a:lnTo>
                  <a:lnTo>
                    <a:pt x="190" y="131"/>
                  </a:lnTo>
                  <a:lnTo>
                    <a:pt x="191" y="134"/>
                  </a:lnTo>
                  <a:lnTo>
                    <a:pt x="190" y="138"/>
                  </a:lnTo>
                  <a:lnTo>
                    <a:pt x="190" y="142"/>
                  </a:lnTo>
                  <a:lnTo>
                    <a:pt x="190" y="146"/>
                  </a:lnTo>
                  <a:lnTo>
                    <a:pt x="188" y="150"/>
                  </a:lnTo>
                  <a:lnTo>
                    <a:pt x="187" y="153"/>
                  </a:lnTo>
                  <a:lnTo>
                    <a:pt x="185" y="154"/>
                  </a:lnTo>
                  <a:lnTo>
                    <a:pt x="184" y="156"/>
                  </a:lnTo>
                  <a:lnTo>
                    <a:pt x="182" y="159"/>
                  </a:lnTo>
                  <a:lnTo>
                    <a:pt x="184" y="162"/>
                  </a:lnTo>
                  <a:lnTo>
                    <a:pt x="185" y="165"/>
                  </a:lnTo>
                  <a:lnTo>
                    <a:pt x="187" y="169"/>
                  </a:lnTo>
                  <a:lnTo>
                    <a:pt x="188" y="171"/>
                  </a:lnTo>
                  <a:lnTo>
                    <a:pt x="187" y="176"/>
                  </a:lnTo>
                  <a:lnTo>
                    <a:pt x="186" y="179"/>
                  </a:lnTo>
                  <a:lnTo>
                    <a:pt x="185" y="183"/>
                  </a:lnTo>
                  <a:lnTo>
                    <a:pt x="184" y="186"/>
                  </a:lnTo>
                  <a:lnTo>
                    <a:pt x="183" y="188"/>
                  </a:lnTo>
                  <a:lnTo>
                    <a:pt x="182" y="192"/>
                  </a:lnTo>
                  <a:lnTo>
                    <a:pt x="179" y="195"/>
                  </a:lnTo>
                  <a:lnTo>
                    <a:pt x="178" y="198"/>
                  </a:lnTo>
                  <a:lnTo>
                    <a:pt x="177" y="202"/>
                  </a:lnTo>
                  <a:lnTo>
                    <a:pt x="176" y="208"/>
                  </a:lnTo>
                  <a:lnTo>
                    <a:pt x="174" y="213"/>
                  </a:lnTo>
                  <a:lnTo>
                    <a:pt x="172" y="218"/>
                  </a:lnTo>
                  <a:lnTo>
                    <a:pt x="170" y="222"/>
                  </a:lnTo>
                  <a:lnTo>
                    <a:pt x="168" y="224"/>
                  </a:lnTo>
                  <a:lnTo>
                    <a:pt x="165" y="228"/>
                  </a:lnTo>
                  <a:lnTo>
                    <a:pt x="163" y="231"/>
                  </a:lnTo>
                  <a:lnTo>
                    <a:pt x="149" y="237"/>
                  </a:lnTo>
                  <a:lnTo>
                    <a:pt x="131" y="239"/>
                  </a:lnTo>
                  <a:lnTo>
                    <a:pt x="109" y="239"/>
                  </a:lnTo>
                  <a:lnTo>
                    <a:pt x="85" y="238"/>
                  </a:lnTo>
                  <a:lnTo>
                    <a:pt x="62" y="233"/>
                  </a:lnTo>
                  <a:lnTo>
                    <a:pt x="40" y="228"/>
                  </a:lnTo>
                  <a:lnTo>
                    <a:pt x="21" y="221"/>
                  </a:lnTo>
                  <a:lnTo>
                    <a:pt x="10" y="212"/>
                  </a:lnTo>
                  <a:lnTo>
                    <a:pt x="9" y="201"/>
                  </a:lnTo>
                  <a:lnTo>
                    <a:pt x="8" y="190"/>
                  </a:lnTo>
                  <a:lnTo>
                    <a:pt x="8" y="179"/>
                  </a:lnTo>
                  <a:lnTo>
                    <a:pt x="9" y="169"/>
                  </a:lnTo>
                  <a:lnTo>
                    <a:pt x="8" y="167"/>
                  </a:lnTo>
                  <a:lnTo>
                    <a:pt x="5" y="164"/>
                  </a:lnTo>
                  <a:lnTo>
                    <a:pt x="4" y="163"/>
                  </a:lnTo>
                  <a:lnTo>
                    <a:pt x="2" y="161"/>
                  </a:lnTo>
                  <a:lnTo>
                    <a:pt x="2" y="157"/>
                  </a:lnTo>
                  <a:lnTo>
                    <a:pt x="2" y="153"/>
                  </a:lnTo>
                  <a:lnTo>
                    <a:pt x="2" y="149"/>
                  </a:lnTo>
                  <a:lnTo>
                    <a:pt x="2" y="146"/>
                  </a:lnTo>
                  <a:lnTo>
                    <a:pt x="5" y="144"/>
                  </a:lnTo>
                  <a:lnTo>
                    <a:pt x="9" y="141"/>
                  </a:lnTo>
                  <a:lnTo>
                    <a:pt x="11" y="140"/>
                  </a:lnTo>
                  <a:lnTo>
                    <a:pt x="15" y="138"/>
                  </a:lnTo>
                  <a:lnTo>
                    <a:pt x="11" y="137"/>
                  </a:lnTo>
                  <a:lnTo>
                    <a:pt x="8" y="137"/>
                  </a:lnTo>
                  <a:lnTo>
                    <a:pt x="4" y="137"/>
                  </a:lnTo>
                  <a:lnTo>
                    <a:pt x="0" y="135"/>
                  </a:lnTo>
                  <a:lnTo>
                    <a:pt x="1" y="130"/>
                  </a:lnTo>
                  <a:lnTo>
                    <a:pt x="2" y="123"/>
                  </a:lnTo>
                  <a:lnTo>
                    <a:pt x="2" y="117"/>
                  </a:lnTo>
                  <a:lnTo>
                    <a:pt x="3" y="111"/>
                  </a:lnTo>
                  <a:lnTo>
                    <a:pt x="6" y="110"/>
                  </a:lnTo>
                  <a:lnTo>
                    <a:pt x="9" y="109"/>
                  </a:lnTo>
                  <a:lnTo>
                    <a:pt x="12" y="109"/>
                  </a:lnTo>
                  <a:lnTo>
                    <a:pt x="15" y="108"/>
                  </a:lnTo>
                  <a:lnTo>
                    <a:pt x="12" y="104"/>
                  </a:lnTo>
                  <a:lnTo>
                    <a:pt x="11" y="101"/>
                  </a:lnTo>
                  <a:lnTo>
                    <a:pt x="9" y="97"/>
                  </a:lnTo>
                  <a:lnTo>
                    <a:pt x="6" y="93"/>
                  </a:lnTo>
                  <a:lnTo>
                    <a:pt x="6" y="91"/>
                  </a:lnTo>
                  <a:lnTo>
                    <a:pt x="6" y="87"/>
                  </a:lnTo>
                  <a:lnTo>
                    <a:pt x="6" y="84"/>
                  </a:lnTo>
                  <a:lnTo>
                    <a:pt x="6" y="79"/>
                  </a:lnTo>
                  <a:lnTo>
                    <a:pt x="9" y="78"/>
                  </a:lnTo>
                  <a:lnTo>
                    <a:pt x="12" y="76"/>
                  </a:lnTo>
                  <a:lnTo>
                    <a:pt x="16" y="74"/>
                  </a:lnTo>
                  <a:lnTo>
                    <a:pt x="19" y="72"/>
                  </a:lnTo>
                  <a:lnTo>
                    <a:pt x="19" y="69"/>
                  </a:lnTo>
                  <a:lnTo>
                    <a:pt x="20" y="65"/>
                  </a:lnTo>
                  <a:lnTo>
                    <a:pt x="20" y="63"/>
                  </a:lnTo>
                  <a:lnTo>
                    <a:pt x="20" y="59"/>
                  </a:lnTo>
                  <a:lnTo>
                    <a:pt x="18" y="57"/>
                  </a:lnTo>
                  <a:lnTo>
                    <a:pt x="16" y="55"/>
                  </a:lnTo>
                  <a:lnTo>
                    <a:pt x="12" y="53"/>
                  </a:lnTo>
                  <a:lnTo>
                    <a:pt x="10" y="50"/>
                  </a:lnTo>
                  <a:lnTo>
                    <a:pt x="11" y="43"/>
                  </a:lnTo>
                  <a:lnTo>
                    <a:pt x="12" y="36"/>
                  </a:lnTo>
                  <a:lnTo>
                    <a:pt x="12" y="29"/>
                  </a:lnTo>
                  <a:lnTo>
                    <a:pt x="13" y="21"/>
                  </a:lnTo>
                  <a:lnTo>
                    <a:pt x="12" y="16"/>
                  </a:lnTo>
                  <a:lnTo>
                    <a:pt x="12" y="10"/>
                  </a:lnTo>
                  <a:lnTo>
                    <a:pt x="11" y="5"/>
                  </a:lnTo>
                  <a:lnTo>
                    <a:pt x="10" y="0"/>
                  </a:lnTo>
                  <a:close/>
                </a:path>
              </a:pathLst>
            </a:custGeom>
            <a:solidFill>
              <a:srgbClr val="7777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62" name="Freeform 56"/>
            <p:cNvSpPr>
              <a:spLocks noChangeAspect="1"/>
            </p:cNvSpPr>
            <p:nvPr/>
          </p:nvSpPr>
          <p:spPr bwMode="auto">
            <a:xfrm>
              <a:off x="801" y="2732"/>
              <a:ext cx="95" cy="119"/>
            </a:xfrm>
            <a:custGeom>
              <a:avLst/>
              <a:gdLst>
                <a:gd name="T0" fmla="*/ 7 w 190"/>
                <a:gd name="T1" fmla="*/ 1 h 237"/>
                <a:gd name="T2" fmla="*/ 16 w 190"/>
                <a:gd name="T3" fmla="*/ 2 h 237"/>
                <a:gd name="T4" fmla="*/ 24 w 190"/>
                <a:gd name="T5" fmla="*/ 3 h 237"/>
                <a:gd name="T6" fmla="*/ 24 w 190"/>
                <a:gd name="T7" fmla="*/ 5 h 237"/>
                <a:gd name="T8" fmla="*/ 23 w 190"/>
                <a:gd name="T9" fmla="*/ 7 h 237"/>
                <a:gd name="T10" fmla="*/ 22 w 190"/>
                <a:gd name="T11" fmla="*/ 9 h 237"/>
                <a:gd name="T12" fmla="*/ 21 w 190"/>
                <a:gd name="T13" fmla="*/ 10 h 237"/>
                <a:gd name="T14" fmla="*/ 21 w 190"/>
                <a:gd name="T15" fmla="*/ 11 h 237"/>
                <a:gd name="T16" fmla="*/ 22 w 190"/>
                <a:gd name="T17" fmla="*/ 12 h 237"/>
                <a:gd name="T18" fmla="*/ 22 w 190"/>
                <a:gd name="T19" fmla="*/ 13 h 237"/>
                <a:gd name="T20" fmla="*/ 22 w 190"/>
                <a:gd name="T21" fmla="*/ 15 h 237"/>
                <a:gd name="T22" fmla="*/ 21 w 190"/>
                <a:gd name="T23" fmla="*/ 15 h 237"/>
                <a:gd name="T24" fmla="*/ 21 w 190"/>
                <a:gd name="T25" fmla="*/ 16 h 237"/>
                <a:gd name="T26" fmla="*/ 21 w 190"/>
                <a:gd name="T27" fmla="*/ 17 h 237"/>
                <a:gd name="T28" fmla="*/ 21 w 190"/>
                <a:gd name="T29" fmla="*/ 19 h 237"/>
                <a:gd name="T30" fmla="*/ 21 w 190"/>
                <a:gd name="T31" fmla="*/ 20 h 237"/>
                <a:gd name="T32" fmla="*/ 21 w 190"/>
                <a:gd name="T33" fmla="*/ 21 h 237"/>
                <a:gd name="T34" fmla="*/ 21 w 190"/>
                <a:gd name="T35" fmla="*/ 22 h 237"/>
                <a:gd name="T36" fmla="*/ 21 w 190"/>
                <a:gd name="T37" fmla="*/ 23 h 237"/>
                <a:gd name="T38" fmla="*/ 20 w 190"/>
                <a:gd name="T39" fmla="*/ 24 h 237"/>
                <a:gd name="T40" fmla="*/ 20 w 190"/>
                <a:gd name="T41" fmla="*/ 26 h 237"/>
                <a:gd name="T42" fmla="*/ 19 w 190"/>
                <a:gd name="T43" fmla="*/ 28 h 237"/>
                <a:gd name="T44" fmla="*/ 18 w 190"/>
                <a:gd name="T45" fmla="*/ 29 h 237"/>
                <a:gd name="T46" fmla="*/ 12 w 190"/>
                <a:gd name="T47" fmla="*/ 30 h 237"/>
                <a:gd name="T48" fmla="*/ 5 w 190"/>
                <a:gd name="T49" fmla="*/ 29 h 237"/>
                <a:gd name="T50" fmla="*/ 1 w 190"/>
                <a:gd name="T51" fmla="*/ 25 h 237"/>
                <a:gd name="T52" fmla="*/ 1 w 190"/>
                <a:gd name="T53" fmla="*/ 21 h 237"/>
                <a:gd name="T54" fmla="*/ 1 w 190"/>
                <a:gd name="T55" fmla="*/ 21 h 237"/>
                <a:gd name="T56" fmla="*/ 1 w 190"/>
                <a:gd name="T57" fmla="*/ 20 h 237"/>
                <a:gd name="T58" fmla="*/ 1 w 190"/>
                <a:gd name="T59" fmla="*/ 18 h 237"/>
                <a:gd name="T60" fmla="*/ 2 w 190"/>
                <a:gd name="T61" fmla="*/ 18 h 237"/>
                <a:gd name="T62" fmla="*/ 1 w 190"/>
                <a:gd name="T63" fmla="*/ 17 h 237"/>
                <a:gd name="T64" fmla="*/ 1 w 190"/>
                <a:gd name="T65" fmla="*/ 16 h 237"/>
                <a:gd name="T66" fmla="*/ 1 w 190"/>
                <a:gd name="T67" fmla="*/ 14 h 237"/>
                <a:gd name="T68" fmla="*/ 2 w 190"/>
                <a:gd name="T69" fmla="*/ 14 h 237"/>
                <a:gd name="T70" fmla="*/ 1 w 190"/>
                <a:gd name="T71" fmla="*/ 13 h 237"/>
                <a:gd name="T72" fmla="*/ 1 w 190"/>
                <a:gd name="T73" fmla="*/ 11 h 237"/>
                <a:gd name="T74" fmla="*/ 2 w 190"/>
                <a:gd name="T75" fmla="*/ 10 h 237"/>
                <a:gd name="T76" fmla="*/ 3 w 190"/>
                <a:gd name="T77" fmla="*/ 9 h 237"/>
                <a:gd name="T78" fmla="*/ 3 w 190"/>
                <a:gd name="T79" fmla="*/ 8 h 237"/>
                <a:gd name="T80" fmla="*/ 2 w 190"/>
                <a:gd name="T81" fmla="*/ 7 h 237"/>
                <a:gd name="T82" fmla="*/ 2 w 190"/>
                <a:gd name="T83" fmla="*/ 6 h 237"/>
                <a:gd name="T84" fmla="*/ 2 w 190"/>
                <a:gd name="T85" fmla="*/ 3 h 237"/>
                <a:gd name="T86" fmla="*/ 2 w 190"/>
                <a:gd name="T87" fmla="*/ 1 h 2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0" h="237">
                  <a:moveTo>
                    <a:pt x="10" y="0"/>
                  </a:moveTo>
                  <a:lnTo>
                    <a:pt x="33" y="3"/>
                  </a:lnTo>
                  <a:lnTo>
                    <a:pt x="55" y="6"/>
                  </a:lnTo>
                  <a:lnTo>
                    <a:pt x="78" y="9"/>
                  </a:lnTo>
                  <a:lnTo>
                    <a:pt x="100" y="11"/>
                  </a:lnTo>
                  <a:lnTo>
                    <a:pt x="123" y="15"/>
                  </a:lnTo>
                  <a:lnTo>
                    <a:pt x="145" y="17"/>
                  </a:lnTo>
                  <a:lnTo>
                    <a:pt x="168" y="21"/>
                  </a:lnTo>
                  <a:lnTo>
                    <a:pt x="190" y="23"/>
                  </a:lnTo>
                  <a:lnTo>
                    <a:pt x="189" y="26"/>
                  </a:lnTo>
                  <a:lnTo>
                    <a:pt x="187" y="31"/>
                  </a:lnTo>
                  <a:lnTo>
                    <a:pt x="186" y="34"/>
                  </a:lnTo>
                  <a:lnTo>
                    <a:pt x="183" y="39"/>
                  </a:lnTo>
                  <a:lnTo>
                    <a:pt x="182" y="47"/>
                  </a:lnTo>
                  <a:lnTo>
                    <a:pt x="180" y="54"/>
                  </a:lnTo>
                  <a:lnTo>
                    <a:pt x="179" y="62"/>
                  </a:lnTo>
                  <a:lnTo>
                    <a:pt x="177" y="70"/>
                  </a:lnTo>
                  <a:lnTo>
                    <a:pt x="175" y="71"/>
                  </a:lnTo>
                  <a:lnTo>
                    <a:pt x="173" y="72"/>
                  </a:lnTo>
                  <a:lnTo>
                    <a:pt x="169" y="75"/>
                  </a:lnTo>
                  <a:lnTo>
                    <a:pt x="167" y="76"/>
                  </a:lnTo>
                  <a:lnTo>
                    <a:pt x="167" y="80"/>
                  </a:lnTo>
                  <a:lnTo>
                    <a:pt x="167" y="84"/>
                  </a:lnTo>
                  <a:lnTo>
                    <a:pt x="166" y="87"/>
                  </a:lnTo>
                  <a:lnTo>
                    <a:pt x="166" y="91"/>
                  </a:lnTo>
                  <a:lnTo>
                    <a:pt x="168" y="91"/>
                  </a:lnTo>
                  <a:lnTo>
                    <a:pt x="171" y="91"/>
                  </a:lnTo>
                  <a:lnTo>
                    <a:pt x="173" y="91"/>
                  </a:lnTo>
                  <a:lnTo>
                    <a:pt x="175" y="92"/>
                  </a:lnTo>
                  <a:lnTo>
                    <a:pt x="174" y="98"/>
                  </a:lnTo>
                  <a:lnTo>
                    <a:pt x="174" y="102"/>
                  </a:lnTo>
                  <a:lnTo>
                    <a:pt x="173" y="108"/>
                  </a:lnTo>
                  <a:lnTo>
                    <a:pt x="172" y="114"/>
                  </a:lnTo>
                  <a:lnTo>
                    <a:pt x="169" y="115"/>
                  </a:lnTo>
                  <a:lnTo>
                    <a:pt x="168" y="115"/>
                  </a:lnTo>
                  <a:lnTo>
                    <a:pt x="166" y="116"/>
                  </a:lnTo>
                  <a:lnTo>
                    <a:pt x="164" y="117"/>
                  </a:lnTo>
                  <a:lnTo>
                    <a:pt x="165" y="121"/>
                  </a:lnTo>
                  <a:lnTo>
                    <a:pt x="166" y="124"/>
                  </a:lnTo>
                  <a:lnTo>
                    <a:pt x="167" y="128"/>
                  </a:lnTo>
                  <a:lnTo>
                    <a:pt x="168" y="131"/>
                  </a:lnTo>
                  <a:lnTo>
                    <a:pt x="168" y="136"/>
                  </a:lnTo>
                  <a:lnTo>
                    <a:pt x="168" y="139"/>
                  </a:lnTo>
                  <a:lnTo>
                    <a:pt x="167" y="143"/>
                  </a:lnTo>
                  <a:lnTo>
                    <a:pt x="167" y="147"/>
                  </a:lnTo>
                  <a:lnTo>
                    <a:pt x="166" y="150"/>
                  </a:lnTo>
                  <a:lnTo>
                    <a:pt x="164" y="151"/>
                  </a:lnTo>
                  <a:lnTo>
                    <a:pt x="163" y="153"/>
                  </a:lnTo>
                  <a:lnTo>
                    <a:pt x="160" y="155"/>
                  </a:lnTo>
                  <a:lnTo>
                    <a:pt x="161" y="159"/>
                  </a:lnTo>
                  <a:lnTo>
                    <a:pt x="163" y="162"/>
                  </a:lnTo>
                  <a:lnTo>
                    <a:pt x="165" y="166"/>
                  </a:lnTo>
                  <a:lnTo>
                    <a:pt x="166" y="169"/>
                  </a:lnTo>
                  <a:lnTo>
                    <a:pt x="165" y="173"/>
                  </a:lnTo>
                  <a:lnTo>
                    <a:pt x="165" y="176"/>
                  </a:lnTo>
                  <a:lnTo>
                    <a:pt x="164" y="180"/>
                  </a:lnTo>
                  <a:lnTo>
                    <a:pt x="163" y="183"/>
                  </a:lnTo>
                  <a:lnTo>
                    <a:pt x="161" y="185"/>
                  </a:lnTo>
                  <a:lnTo>
                    <a:pt x="160" y="189"/>
                  </a:lnTo>
                  <a:lnTo>
                    <a:pt x="158" y="192"/>
                  </a:lnTo>
                  <a:lnTo>
                    <a:pt x="157" y="195"/>
                  </a:lnTo>
                  <a:lnTo>
                    <a:pt x="156" y="200"/>
                  </a:lnTo>
                  <a:lnTo>
                    <a:pt x="154" y="205"/>
                  </a:lnTo>
                  <a:lnTo>
                    <a:pt x="152" y="211"/>
                  </a:lnTo>
                  <a:lnTo>
                    <a:pt x="151" y="216"/>
                  </a:lnTo>
                  <a:lnTo>
                    <a:pt x="149" y="219"/>
                  </a:lnTo>
                  <a:lnTo>
                    <a:pt x="148" y="222"/>
                  </a:lnTo>
                  <a:lnTo>
                    <a:pt x="145" y="226"/>
                  </a:lnTo>
                  <a:lnTo>
                    <a:pt x="143" y="229"/>
                  </a:lnTo>
                  <a:lnTo>
                    <a:pt x="131" y="235"/>
                  </a:lnTo>
                  <a:lnTo>
                    <a:pt x="114" y="237"/>
                  </a:lnTo>
                  <a:lnTo>
                    <a:pt x="95" y="237"/>
                  </a:lnTo>
                  <a:lnTo>
                    <a:pt x="74" y="236"/>
                  </a:lnTo>
                  <a:lnTo>
                    <a:pt x="53" y="233"/>
                  </a:lnTo>
                  <a:lnTo>
                    <a:pt x="33" y="227"/>
                  </a:lnTo>
                  <a:lnTo>
                    <a:pt x="17" y="220"/>
                  </a:lnTo>
                  <a:lnTo>
                    <a:pt x="7" y="212"/>
                  </a:lnTo>
                  <a:lnTo>
                    <a:pt x="6" y="200"/>
                  </a:lnTo>
                  <a:lnTo>
                    <a:pt x="6" y="190"/>
                  </a:lnTo>
                  <a:lnTo>
                    <a:pt x="6" y="180"/>
                  </a:lnTo>
                  <a:lnTo>
                    <a:pt x="7" y="168"/>
                  </a:lnTo>
                  <a:lnTo>
                    <a:pt x="6" y="166"/>
                  </a:lnTo>
                  <a:lnTo>
                    <a:pt x="5" y="165"/>
                  </a:lnTo>
                  <a:lnTo>
                    <a:pt x="2" y="162"/>
                  </a:lnTo>
                  <a:lnTo>
                    <a:pt x="1" y="161"/>
                  </a:lnTo>
                  <a:lnTo>
                    <a:pt x="1" y="157"/>
                  </a:lnTo>
                  <a:lnTo>
                    <a:pt x="1" y="153"/>
                  </a:lnTo>
                  <a:lnTo>
                    <a:pt x="1" y="150"/>
                  </a:lnTo>
                  <a:lnTo>
                    <a:pt x="1" y="146"/>
                  </a:lnTo>
                  <a:lnTo>
                    <a:pt x="5" y="144"/>
                  </a:lnTo>
                  <a:lnTo>
                    <a:pt x="7" y="142"/>
                  </a:lnTo>
                  <a:lnTo>
                    <a:pt x="10" y="139"/>
                  </a:lnTo>
                  <a:lnTo>
                    <a:pt x="13" y="137"/>
                  </a:lnTo>
                  <a:lnTo>
                    <a:pt x="9" y="137"/>
                  </a:lnTo>
                  <a:lnTo>
                    <a:pt x="7" y="136"/>
                  </a:lnTo>
                  <a:lnTo>
                    <a:pt x="4" y="136"/>
                  </a:lnTo>
                  <a:lnTo>
                    <a:pt x="0" y="136"/>
                  </a:lnTo>
                  <a:lnTo>
                    <a:pt x="1" y="130"/>
                  </a:lnTo>
                  <a:lnTo>
                    <a:pt x="2" y="123"/>
                  </a:lnTo>
                  <a:lnTo>
                    <a:pt x="2" y="117"/>
                  </a:lnTo>
                  <a:lnTo>
                    <a:pt x="4" y="110"/>
                  </a:lnTo>
                  <a:lnTo>
                    <a:pt x="6" y="110"/>
                  </a:lnTo>
                  <a:lnTo>
                    <a:pt x="9" y="109"/>
                  </a:lnTo>
                  <a:lnTo>
                    <a:pt x="12" y="109"/>
                  </a:lnTo>
                  <a:lnTo>
                    <a:pt x="14" y="108"/>
                  </a:lnTo>
                  <a:lnTo>
                    <a:pt x="12" y="105"/>
                  </a:lnTo>
                  <a:lnTo>
                    <a:pt x="10" y="101"/>
                  </a:lnTo>
                  <a:lnTo>
                    <a:pt x="8" y="98"/>
                  </a:lnTo>
                  <a:lnTo>
                    <a:pt x="6" y="93"/>
                  </a:lnTo>
                  <a:lnTo>
                    <a:pt x="6" y="91"/>
                  </a:lnTo>
                  <a:lnTo>
                    <a:pt x="6" y="87"/>
                  </a:lnTo>
                  <a:lnTo>
                    <a:pt x="6" y="84"/>
                  </a:lnTo>
                  <a:lnTo>
                    <a:pt x="6" y="80"/>
                  </a:lnTo>
                  <a:lnTo>
                    <a:pt x="9" y="78"/>
                  </a:lnTo>
                  <a:lnTo>
                    <a:pt x="13" y="76"/>
                  </a:lnTo>
                  <a:lnTo>
                    <a:pt x="15" y="74"/>
                  </a:lnTo>
                  <a:lnTo>
                    <a:pt x="19" y="72"/>
                  </a:lnTo>
                  <a:lnTo>
                    <a:pt x="19" y="69"/>
                  </a:lnTo>
                  <a:lnTo>
                    <a:pt x="19" y="66"/>
                  </a:lnTo>
                  <a:lnTo>
                    <a:pt x="19" y="63"/>
                  </a:lnTo>
                  <a:lnTo>
                    <a:pt x="19" y="60"/>
                  </a:lnTo>
                  <a:lnTo>
                    <a:pt x="16" y="57"/>
                  </a:lnTo>
                  <a:lnTo>
                    <a:pt x="15" y="55"/>
                  </a:lnTo>
                  <a:lnTo>
                    <a:pt x="13" y="53"/>
                  </a:lnTo>
                  <a:lnTo>
                    <a:pt x="10" y="51"/>
                  </a:lnTo>
                  <a:lnTo>
                    <a:pt x="12" y="44"/>
                  </a:lnTo>
                  <a:lnTo>
                    <a:pt x="13" y="37"/>
                  </a:lnTo>
                  <a:lnTo>
                    <a:pt x="13" y="30"/>
                  </a:lnTo>
                  <a:lnTo>
                    <a:pt x="14" y="23"/>
                  </a:lnTo>
                  <a:lnTo>
                    <a:pt x="13" y="17"/>
                  </a:lnTo>
                  <a:lnTo>
                    <a:pt x="13" y="11"/>
                  </a:lnTo>
                  <a:lnTo>
                    <a:pt x="12" y="6"/>
                  </a:lnTo>
                  <a:lnTo>
                    <a:pt x="10" y="0"/>
                  </a:lnTo>
                  <a:close/>
                </a:path>
              </a:pathLst>
            </a:custGeom>
            <a:solidFill>
              <a:srgbClr val="82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63" name="Freeform 57"/>
            <p:cNvSpPr>
              <a:spLocks noChangeAspect="1"/>
            </p:cNvSpPr>
            <p:nvPr/>
          </p:nvSpPr>
          <p:spPr bwMode="auto">
            <a:xfrm>
              <a:off x="806" y="2734"/>
              <a:ext cx="84" cy="117"/>
            </a:xfrm>
            <a:custGeom>
              <a:avLst/>
              <a:gdLst>
                <a:gd name="T0" fmla="*/ 7 w 167"/>
                <a:gd name="T1" fmla="*/ 1 h 234"/>
                <a:gd name="T2" fmla="*/ 14 w 167"/>
                <a:gd name="T3" fmla="*/ 2 h 234"/>
                <a:gd name="T4" fmla="*/ 21 w 167"/>
                <a:gd name="T5" fmla="*/ 3 h 234"/>
                <a:gd name="T6" fmla="*/ 21 w 167"/>
                <a:gd name="T7" fmla="*/ 4 h 234"/>
                <a:gd name="T8" fmla="*/ 20 w 167"/>
                <a:gd name="T9" fmla="*/ 7 h 234"/>
                <a:gd name="T10" fmla="*/ 19 w 167"/>
                <a:gd name="T11" fmla="*/ 9 h 234"/>
                <a:gd name="T12" fmla="*/ 19 w 167"/>
                <a:gd name="T13" fmla="*/ 10 h 234"/>
                <a:gd name="T14" fmla="*/ 19 w 167"/>
                <a:gd name="T15" fmla="*/ 11 h 234"/>
                <a:gd name="T16" fmla="*/ 19 w 167"/>
                <a:gd name="T17" fmla="*/ 11 h 234"/>
                <a:gd name="T18" fmla="*/ 19 w 167"/>
                <a:gd name="T19" fmla="*/ 12 h 234"/>
                <a:gd name="T20" fmla="*/ 19 w 167"/>
                <a:gd name="T21" fmla="*/ 14 h 234"/>
                <a:gd name="T22" fmla="*/ 18 w 167"/>
                <a:gd name="T23" fmla="*/ 14 h 234"/>
                <a:gd name="T24" fmla="*/ 18 w 167"/>
                <a:gd name="T25" fmla="*/ 15 h 234"/>
                <a:gd name="T26" fmla="*/ 19 w 167"/>
                <a:gd name="T27" fmla="*/ 17 h 234"/>
                <a:gd name="T28" fmla="*/ 18 w 167"/>
                <a:gd name="T29" fmla="*/ 18 h 234"/>
                <a:gd name="T30" fmla="*/ 18 w 167"/>
                <a:gd name="T31" fmla="*/ 19 h 234"/>
                <a:gd name="T32" fmla="*/ 18 w 167"/>
                <a:gd name="T33" fmla="*/ 20 h 234"/>
                <a:gd name="T34" fmla="*/ 18 w 167"/>
                <a:gd name="T35" fmla="*/ 22 h 234"/>
                <a:gd name="T36" fmla="*/ 18 w 167"/>
                <a:gd name="T37" fmla="*/ 23 h 234"/>
                <a:gd name="T38" fmla="*/ 17 w 167"/>
                <a:gd name="T39" fmla="*/ 24 h 234"/>
                <a:gd name="T40" fmla="*/ 17 w 167"/>
                <a:gd name="T41" fmla="*/ 26 h 234"/>
                <a:gd name="T42" fmla="*/ 17 w 167"/>
                <a:gd name="T43" fmla="*/ 27 h 234"/>
                <a:gd name="T44" fmla="*/ 16 w 167"/>
                <a:gd name="T45" fmla="*/ 29 h 234"/>
                <a:gd name="T46" fmla="*/ 10 w 167"/>
                <a:gd name="T47" fmla="*/ 30 h 234"/>
                <a:gd name="T48" fmla="*/ 4 w 167"/>
                <a:gd name="T49" fmla="*/ 29 h 234"/>
                <a:gd name="T50" fmla="*/ 1 w 167"/>
                <a:gd name="T51" fmla="*/ 25 h 234"/>
                <a:gd name="T52" fmla="*/ 1 w 167"/>
                <a:gd name="T53" fmla="*/ 21 h 234"/>
                <a:gd name="T54" fmla="*/ 1 w 167"/>
                <a:gd name="T55" fmla="*/ 21 h 234"/>
                <a:gd name="T56" fmla="*/ 0 w 167"/>
                <a:gd name="T57" fmla="*/ 19 h 234"/>
                <a:gd name="T58" fmla="*/ 1 w 167"/>
                <a:gd name="T59" fmla="*/ 18 h 234"/>
                <a:gd name="T60" fmla="*/ 2 w 167"/>
                <a:gd name="T61" fmla="*/ 17 h 234"/>
                <a:gd name="T62" fmla="*/ 1 w 167"/>
                <a:gd name="T63" fmla="*/ 17 h 234"/>
                <a:gd name="T64" fmla="*/ 1 w 167"/>
                <a:gd name="T65" fmla="*/ 16 h 234"/>
                <a:gd name="T66" fmla="*/ 1 w 167"/>
                <a:gd name="T67" fmla="*/ 14 h 234"/>
                <a:gd name="T68" fmla="*/ 2 w 167"/>
                <a:gd name="T69" fmla="*/ 14 h 234"/>
                <a:gd name="T70" fmla="*/ 1 w 167"/>
                <a:gd name="T71" fmla="*/ 12 h 234"/>
                <a:gd name="T72" fmla="*/ 1 w 167"/>
                <a:gd name="T73" fmla="*/ 11 h 234"/>
                <a:gd name="T74" fmla="*/ 1 w 167"/>
                <a:gd name="T75" fmla="*/ 10 h 234"/>
                <a:gd name="T76" fmla="*/ 2 w 167"/>
                <a:gd name="T77" fmla="*/ 9 h 234"/>
                <a:gd name="T78" fmla="*/ 3 w 167"/>
                <a:gd name="T79" fmla="*/ 8 h 234"/>
                <a:gd name="T80" fmla="*/ 2 w 167"/>
                <a:gd name="T81" fmla="*/ 7 h 234"/>
                <a:gd name="T82" fmla="*/ 2 w 167"/>
                <a:gd name="T83" fmla="*/ 6 h 234"/>
                <a:gd name="T84" fmla="*/ 2 w 167"/>
                <a:gd name="T85" fmla="*/ 3 h 234"/>
                <a:gd name="T86" fmla="*/ 2 w 167"/>
                <a:gd name="T87" fmla="*/ 1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7" h="234">
                  <a:moveTo>
                    <a:pt x="10" y="0"/>
                  </a:moveTo>
                  <a:lnTo>
                    <a:pt x="30" y="3"/>
                  </a:lnTo>
                  <a:lnTo>
                    <a:pt x="49" y="5"/>
                  </a:lnTo>
                  <a:lnTo>
                    <a:pt x="69" y="7"/>
                  </a:lnTo>
                  <a:lnTo>
                    <a:pt x="88" y="10"/>
                  </a:lnTo>
                  <a:lnTo>
                    <a:pt x="108" y="13"/>
                  </a:lnTo>
                  <a:lnTo>
                    <a:pt x="127" y="15"/>
                  </a:lnTo>
                  <a:lnTo>
                    <a:pt x="147" y="18"/>
                  </a:lnTo>
                  <a:lnTo>
                    <a:pt x="167" y="20"/>
                  </a:lnTo>
                  <a:lnTo>
                    <a:pt x="165" y="23"/>
                  </a:lnTo>
                  <a:lnTo>
                    <a:pt x="163" y="27"/>
                  </a:lnTo>
                  <a:lnTo>
                    <a:pt x="162" y="31"/>
                  </a:lnTo>
                  <a:lnTo>
                    <a:pt x="160" y="35"/>
                  </a:lnTo>
                  <a:lnTo>
                    <a:pt x="159" y="43"/>
                  </a:lnTo>
                  <a:lnTo>
                    <a:pt x="157" y="51"/>
                  </a:lnTo>
                  <a:lnTo>
                    <a:pt x="155" y="59"/>
                  </a:lnTo>
                  <a:lnTo>
                    <a:pt x="154" y="67"/>
                  </a:lnTo>
                  <a:lnTo>
                    <a:pt x="152" y="68"/>
                  </a:lnTo>
                  <a:lnTo>
                    <a:pt x="151" y="69"/>
                  </a:lnTo>
                  <a:lnTo>
                    <a:pt x="148" y="72"/>
                  </a:lnTo>
                  <a:lnTo>
                    <a:pt x="146" y="73"/>
                  </a:lnTo>
                  <a:lnTo>
                    <a:pt x="145" y="76"/>
                  </a:lnTo>
                  <a:lnTo>
                    <a:pt x="145" y="80"/>
                  </a:lnTo>
                  <a:lnTo>
                    <a:pt x="145" y="83"/>
                  </a:lnTo>
                  <a:lnTo>
                    <a:pt x="144" y="87"/>
                  </a:lnTo>
                  <a:lnTo>
                    <a:pt x="146" y="88"/>
                  </a:lnTo>
                  <a:lnTo>
                    <a:pt x="148" y="88"/>
                  </a:lnTo>
                  <a:lnTo>
                    <a:pt x="151" y="88"/>
                  </a:lnTo>
                  <a:lnTo>
                    <a:pt x="153" y="88"/>
                  </a:lnTo>
                  <a:lnTo>
                    <a:pt x="152" y="94"/>
                  </a:lnTo>
                  <a:lnTo>
                    <a:pt x="151" y="99"/>
                  </a:lnTo>
                  <a:lnTo>
                    <a:pt x="149" y="104"/>
                  </a:lnTo>
                  <a:lnTo>
                    <a:pt x="148" y="110"/>
                  </a:lnTo>
                  <a:lnTo>
                    <a:pt x="147" y="111"/>
                  </a:lnTo>
                  <a:lnTo>
                    <a:pt x="145" y="111"/>
                  </a:lnTo>
                  <a:lnTo>
                    <a:pt x="144" y="112"/>
                  </a:lnTo>
                  <a:lnTo>
                    <a:pt x="141" y="113"/>
                  </a:lnTo>
                  <a:lnTo>
                    <a:pt x="142" y="117"/>
                  </a:lnTo>
                  <a:lnTo>
                    <a:pt x="144" y="120"/>
                  </a:lnTo>
                  <a:lnTo>
                    <a:pt x="145" y="124"/>
                  </a:lnTo>
                  <a:lnTo>
                    <a:pt x="146" y="127"/>
                  </a:lnTo>
                  <a:lnTo>
                    <a:pt x="145" y="132"/>
                  </a:lnTo>
                  <a:lnTo>
                    <a:pt x="145" y="135"/>
                  </a:lnTo>
                  <a:lnTo>
                    <a:pt x="145" y="140"/>
                  </a:lnTo>
                  <a:lnTo>
                    <a:pt x="144" y="143"/>
                  </a:lnTo>
                  <a:lnTo>
                    <a:pt x="142" y="145"/>
                  </a:lnTo>
                  <a:lnTo>
                    <a:pt x="141" y="148"/>
                  </a:lnTo>
                  <a:lnTo>
                    <a:pt x="139" y="150"/>
                  </a:lnTo>
                  <a:lnTo>
                    <a:pt x="138" y="152"/>
                  </a:lnTo>
                  <a:lnTo>
                    <a:pt x="139" y="155"/>
                  </a:lnTo>
                  <a:lnTo>
                    <a:pt x="140" y="158"/>
                  </a:lnTo>
                  <a:lnTo>
                    <a:pt x="141" y="162"/>
                  </a:lnTo>
                  <a:lnTo>
                    <a:pt x="142" y="165"/>
                  </a:lnTo>
                  <a:lnTo>
                    <a:pt x="141" y="169"/>
                  </a:lnTo>
                  <a:lnTo>
                    <a:pt x="141" y="172"/>
                  </a:lnTo>
                  <a:lnTo>
                    <a:pt x="140" y="175"/>
                  </a:lnTo>
                  <a:lnTo>
                    <a:pt x="139" y="179"/>
                  </a:lnTo>
                  <a:lnTo>
                    <a:pt x="138" y="182"/>
                  </a:lnTo>
                  <a:lnTo>
                    <a:pt x="137" y="185"/>
                  </a:lnTo>
                  <a:lnTo>
                    <a:pt x="136" y="188"/>
                  </a:lnTo>
                  <a:lnTo>
                    <a:pt x="134" y="190"/>
                  </a:lnTo>
                  <a:lnTo>
                    <a:pt x="133" y="196"/>
                  </a:lnTo>
                  <a:lnTo>
                    <a:pt x="132" y="202"/>
                  </a:lnTo>
                  <a:lnTo>
                    <a:pt x="131" y="207"/>
                  </a:lnTo>
                  <a:lnTo>
                    <a:pt x="130" y="212"/>
                  </a:lnTo>
                  <a:lnTo>
                    <a:pt x="129" y="216"/>
                  </a:lnTo>
                  <a:lnTo>
                    <a:pt x="126" y="218"/>
                  </a:lnTo>
                  <a:lnTo>
                    <a:pt x="125" y="222"/>
                  </a:lnTo>
                  <a:lnTo>
                    <a:pt x="123" y="225"/>
                  </a:lnTo>
                  <a:lnTo>
                    <a:pt x="112" y="231"/>
                  </a:lnTo>
                  <a:lnTo>
                    <a:pt x="98" y="234"/>
                  </a:lnTo>
                  <a:lnTo>
                    <a:pt x="80" y="234"/>
                  </a:lnTo>
                  <a:lnTo>
                    <a:pt x="62" y="233"/>
                  </a:lnTo>
                  <a:lnTo>
                    <a:pt x="42" y="230"/>
                  </a:lnTo>
                  <a:lnTo>
                    <a:pt x="26" y="225"/>
                  </a:lnTo>
                  <a:lnTo>
                    <a:pt x="12" y="218"/>
                  </a:lnTo>
                  <a:lnTo>
                    <a:pt x="3" y="210"/>
                  </a:lnTo>
                  <a:lnTo>
                    <a:pt x="3" y="200"/>
                  </a:lnTo>
                  <a:lnTo>
                    <a:pt x="3" y="188"/>
                  </a:lnTo>
                  <a:lnTo>
                    <a:pt x="3" y="178"/>
                  </a:lnTo>
                  <a:lnTo>
                    <a:pt x="4" y="167"/>
                  </a:lnTo>
                  <a:lnTo>
                    <a:pt x="3" y="165"/>
                  </a:lnTo>
                  <a:lnTo>
                    <a:pt x="2" y="163"/>
                  </a:lnTo>
                  <a:lnTo>
                    <a:pt x="1" y="162"/>
                  </a:lnTo>
                  <a:lnTo>
                    <a:pt x="0" y="159"/>
                  </a:lnTo>
                  <a:lnTo>
                    <a:pt x="0" y="156"/>
                  </a:lnTo>
                  <a:lnTo>
                    <a:pt x="0" y="152"/>
                  </a:lnTo>
                  <a:lnTo>
                    <a:pt x="0" y="149"/>
                  </a:lnTo>
                  <a:lnTo>
                    <a:pt x="1" y="144"/>
                  </a:lnTo>
                  <a:lnTo>
                    <a:pt x="3" y="142"/>
                  </a:lnTo>
                  <a:lnTo>
                    <a:pt x="5" y="140"/>
                  </a:lnTo>
                  <a:lnTo>
                    <a:pt x="8" y="139"/>
                  </a:lnTo>
                  <a:lnTo>
                    <a:pt x="10" y="136"/>
                  </a:lnTo>
                  <a:lnTo>
                    <a:pt x="8" y="136"/>
                  </a:lnTo>
                  <a:lnTo>
                    <a:pt x="5" y="135"/>
                  </a:lnTo>
                  <a:lnTo>
                    <a:pt x="2" y="135"/>
                  </a:lnTo>
                  <a:lnTo>
                    <a:pt x="0" y="135"/>
                  </a:lnTo>
                  <a:lnTo>
                    <a:pt x="0" y="128"/>
                  </a:lnTo>
                  <a:lnTo>
                    <a:pt x="1" y="122"/>
                  </a:lnTo>
                  <a:lnTo>
                    <a:pt x="1" y="116"/>
                  </a:lnTo>
                  <a:lnTo>
                    <a:pt x="2" y="110"/>
                  </a:lnTo>
                  <a:lnTo>
                    <a:pt x="4" y="109"/>
                  </a:lnTo>
                  <a:lnTo>
                    <a:pt x="7" y="109"/>
                  </a:lnTo>
                  <a:lnTo>
                    <a:pt x="9" y="107"/>
                  </a:lnTo>
                  <a:lnTo>
                    <a:pt x="11" y="107"/>
                  </a:lnTo>
                  <a:lnTo>
                    <a:pt x="10" y="104"/>
                  </a:lnTo>
                  <a:lnTo>
                    <a:pt x="9" y="99"/>
                  </a:lnTo>
                  <a:lnTo>
                    <a:pt x="7" y="96"/>
                  </a:lnTo>
                  <a:lnTo>
                    <a:pt x="5" y="92"/>
                  </a:lnTo>
                  <a:lnTo>
                    <a:pt x="5" y="90"/>
                  </a:lnTo>
                  <a:lnTo>
                    <a:pt x="5" y="87"/>
                  </a:lnTo>
                  <a:lnTo>
                    <a:pt x="5" y="83"/>
                  </a:lnTo>
                  <a:lnTo>
                    <a:pt x="5" y="80"/>
                  </a:lnTo>
                  <a:lnTo>
                    <a:pt x="8" y="77"/>
                  </a:lnTo>
                  <a:lnTo>
                    <a:pt x="11" y="75"/>
                  </a:lnTo>
                  <a:lnTo>
                    <a:pt x="13" y="73"/>
                  </a:lnTo>
                  <a:lnTo>
                    <a:pt x="16" y="71"/>
                  </a:lnTo>
                  <a:lnTo>
                    <a:pt x="16" y="68"/>
                  </a:lnTo>
                  <a:lnTo>
                    <a:pt x="17" y="65"/>
                  </a:lnTo>
                  <a:lnTo>
                    <a:pt x="17" y="63"/>
                  </a:lnTo>
                  <a:lnTo>
                    <a:pt x="17" y="59"/>
                  </a:lnTo>
                  <a:lnTo>
                    <a:pt x="15" y="57"/>
                  </a:lnTo>
                  <a:lnTo>
                    <a:pt x="13" y="54"/>
                  </a:lnTo>
                  <a:lnTo>
                    <a:pt x="11" y="52"/>
                  </a:lnTo>
                  <a:lnTo>
                    <a:pt x="9" y="50"/>
                  </a:lnTo>
                  <a:lnTo>
                    <a:pt x="10" y="43"/>
                  </a:lnTo>
                  <a:lnTo>
                    <a:pt x="11" y="36"/>
                  </a:lnTo>
                  <a:lnTo>
                    <a:pt x="11" y="29"/>
                  </a:lnTo>
                  <a:lnTo>
                    <a:pt x="12" y="22"/>
                  </a:lnTo>
                  <a:lnTo>
                    <a:pt x="12" y="16"/>
                  </a:lnTo>
                  <a:lnTo>
                    <a:pt x="11" y="11"/>
                  </a:lnTo>
                  <a:lnTo>
                    <a:pt x="11" y="6"/>
                  </a:lnTo>
                  <a:lnTo>
                    <a:pt x="10" y="0"/>
                  </a:lnTo>
                  <a:close/>
                </a:path>
              </a:pathLst>
            </a:custGeom>
            <a:solidFill>
              <a:srgbClr val="8989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64" name="Freeform 58"/>
            <p:cNvSpPr>
              <a:spLocks noChangeAspect="1"/>
            </p:cNvSpPr>
            <p:nvPr/>
          </p:nvSpPr>
          <p:spPr bwMode="auto">
            <a:xfrm>
              <a:off x="811" y="2735"/>
              <a:ext cx="72" cy="116"/>
            </a:xfrm>
            <a:custGeom>
              <a:avLst/>
              <a:gdLst>
                <a:gd name="T0" fmla="*/ 6 w 144"/>
                <a:gd name="T1" fmla="*/ 1 h 231"/>
                <a:gd name="T2" fmla="*/ 12 w 144"/>
                <a:gd name="T3" fmla="*/ 2 h 231"/>
                <a:gd name="T4" fmla="*/ 18 w 144"/>
                <a:gd name="T5" fmla="*/ 3 h 231"/>
                <a:gd name="T6" fmla="*/ 18 w 144"/>
                <a:gd name="T7" fmla="*/ 4 h 231"/>
                <a:gd name="T8" fmla="*/ 17 w 144"/>
                <a:gd name="T9" fmla="*/ 6 h 231"/>
                <a:gd name="T10" fmla="*/ 17 w 144"/>
                <a:gd name="T11" fmla="*/ 8 h 231"/>
                <a:gd name="T12" fmla="*/ 16 w 144"/>
                <a:gd name="T13" fmla="*/ 9 h 231"/>
                <a:gd name="T14" fmla="*/ 16 w 144"/>
                <a:gd name="T15" fmla="*/ 10 h 231"/>
                <a:gd name="T16" fmla="*/ 16 w 144"/>
                <a:gd name="T17" fmla="*/ 11 h 231"/>
                <a:gd name="T18" fmla="*/ 17 w 144"/>
                <a:gd name="T19" fmla="*/ 12 h 231"/>
                <a:gd name="T20" fmla="*/ 16 w 144"/>
                <a:gd name="T21" fmla="*/ 14 h 231"/>
                <a:gd name="T22" fmla="*/ 16 w 144"/>
                <a:gd name="T23" fmla="*/ 14 h 231"/>
                <a:gd name="T24" fmla="*/ 16 w 144"/>
                <a:gd name="T25" fmla="*/ 15 h 231"/>
                <a:gd name="T26" fmla="*/ 16 w 144"/>
                <a:gd name="T27" fmla="*/ 16 h 231"/>
                <a:gd name="T28" fmla="*/ 16 w 144"/>
                <a:gd name="T29" fmla="*/ 18 h 231"/>
                <a:gd name="T30" fmla="*/ 15 w 144"/>
                <a:gd name="T31" fmla="*/ 19 h 231"/>
                <a:gd name="T32" fmla="*/ 15 w 144"/>
                <a:gd name="T33" fmla="*/ 20 h 231"/>
                <a:gd name="T34" fmla="*/ 16 w 144"/>
                <a:gd name="T35" fmla="*/ 21 h 231"/>
                <a:gd name="T36" fmla="*/ 15 w 144"/>
                <a:gd name="T37" fmla="*/ 22 h 231"/>
                <a:gd name="T38" fmla="*/ 15 w 144"/>
                <a:gd name="T39" fmla="*/ 23 h 231"/>
                <a:gd name="T40" fmla="*/ 15 w 144"/>
                <a:gd name="T41" fmla="*/ 25 h 231"/>
                <a:gd name="T42" fmla="*/ 14 w 144"/>
                <a:gd name="T43" fmla="*/ 27 h 231"/>
                <a:gd name="T44" fmla="*/ 13 w 144"/>
                <a:gd name="T45" fmla="*/ 28 h 231"/>
                <a:gd name="T46" fmla="*/ 9 w 144"/>
                <a:gd name="T47" fmla="*/ 29 h 231"/>
                <a:gd name="T48" fmla="*/ 3 w 144"/>
                <a:gd name="T49" fmla="*/ 28 h 231"/>
                <a:gd name="T50" fmla="*/ 1 w 144"/>
                <a:gd name="T51" fmla="*/ 25 h 231"/>
                <a:gd name="T52" fmla="*/ 1 w 144"/>
                <a:gd name="T53" fmla="*/ 21 h 231"/>
                <a:gd name="T54" fmla="*/ 1 w 144"/>
                <a:gd name="T55" fmla="*/ 20 h 231"/>
                <a:gd name="T56" fmla="*/ 1 w 144"/>
                <a:gd name="T57" fmla="*/ 19 h 231"/>
                <a:gd name="T58" fmla="*/ 1 w 144"/>
                <a:gd name="T59" fmla="*/ 18 h 231"/>
                <a:gd name="T60" fmla="*/ 2 w 144"/>
                <a:gd name="T61" fmla="*/ 17 h 231"/>
                <a:gd name="T62" fmla="*/ 1 w 144"/>
                <a:gd name="T63" fmla="*/ 17 h 231"/>
                <a:gd name="T64" fmla="*/ 1 w 144"/>
                <a:gd name="T65" fmla="*/ 16 h 231"/>
                <a:gd name="T66" fmla="*/ 1 w 144"/>
                <a:gd name="T67" fmla="*/ 14 h 231"/>
                <a:gd name="T68" fmla="*/ 2 w 144"/>
                <a:gd name="T69" fmla="*/ 14 h 231"/>
                <a:gd name="T70" fmla="*/ 1 w 144"/>
                <a:gd name="T71" fmla="*/ 12 h 231"/>
                <a:gd name="T72" fmla="*/ 1 w 144"/>
                <a:gd name="T73" fmla="*/ 11 h 231"/>
                <a:gd name="T74" fmla="*/ 2 w 144"/>
                <a:gd name="T75" fmla="*/ 10 h 231"/>
                <a:gd name="T76" fmla="*/ 2 w 144"/>
                <a:gd name="T77" fmla="*/ 9 h 231"/>
                <a:gd name="T78" fmla="*/ 2 w 144"/>
                <a:gd name="T79" fmla="*/ 8 h 231"/>
                <a:gd name="T80" fmla="*/ 2 w 144"/>
                <a:gd name="T81" fmla="*/ 7 h 231"/>
                <a:gd name="T82" fmla="*/ 2 w 144"/>
                <a:gd name="T83" fmla="*/ 6 h 231"/>
                <a:gd name="T84" fmla="*/ 2 w 144"/>
                <a:gd name="T85" fmla="*/ 3 h 231"/>
                <a:gd name="T86" fmla="*/ 2 w 144"/>
                <a:gd name="T87" fmla="*/ 1 h 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4" h="231">
                  <a:moveTo>
                    <a:pt x="11" y="0"/>
                  </a:moveTo>
                  <a:lnTo>
                    <a:pt x="29" y="2"/>
                  </a:lnTo>
                  <a:lnTo>
                    <a:pt x="45" y="4"/>
                  </a:lnTo>
                  <a:lnTo>
                    <a:pt x="62" y="7"/>
                  </a:lnTo>
                  <a:lnTo>
                    <a:pt x="78" y="8"/>
                  </a:lnTo>
                  <a:lnTo>
                    <a:pt x="94" y="10"/>
                  </a:lnTo>
                  <a:lnTo>
                    <a:pt x="111" y="12"/>
                  </a:lnTo>
                  <a:lnTo>
                    <a:pt x="128" y="15"/>
                  </a:lnTo>
                  <a:lnTo>
                    <a:pt x="144" y="17"/>
                  </a:lnTo>
                  <a:lnTo>
                    <a:pt x="143" y="20"/>
                  </a:lnTo>
                  <a:lnTo>
                    <a:pt x="142" y="24"/>
                  </a:lnTo>
                  <a:lnTo>
                    <a:pt x="139" y="28"/>
                  </a:lnTo>
                  <a:lnTo>
                    <a:pt x="138" y="32"/>
                  </a:lnTo>
                  <a:lnTo>
                    <a:pt x="137" y="40"/>
                  </a:lnTo>
                  <a:lnTo>
                    <a:pt x="136" y="47"/>
                  </a:lnTo>
                  <a:lnTo>
                    <a:pt x="135" y="55"/>
                  </a:lnTo>
                  <a:lnTo>
                    <a:pt x="134" y="63"/>
                  </a:lnTo>
                  <a:lnTo>
                    <a:pt x="131" y="64"/>
                  </a:lnTo>
                  <a:lnTo>
                    <a:pt x="129" y="66"/>
                  </a:lnTo>
                  <a:lnTo>
                    <a:pt x="128" y="68"/>
                  </a:lnTo>
                  <a:lnTo>
                    <a:pt x="126" y="70"/>
                  </a:lnTo>
                  <a:lnTo>
                    <a:pt x="124" y="73"/>
                  </a:lnTo>
                  <a:lnTo>
                    <a:pt x="124" y="77"/>
                  </a:lnTo>
                  <a:lnTo>
                    <a:pt x="124" y="80"/>
                  </a:lnTo>
                  <a:lnTo>
                    <a:pt x="124" y="84"/>
                  </a:lnTo>
                  <a:lnTo>
                    <a:pt x="127" y="84"/>
                  </a:lnTo>
                  <a:lnTo>
                    <a:pt x="128" y="84"/>
                  </a:lnTo>
                  <a:lnTo>
                    <a:pt x="130" y="85"/>
                  </a:lnTo>
                  <a:lnTo>
                    <a:pt x="131" y="85"/>
                  </a:lnTo>
                  <a:lnTo>
                    <a:pt x="130" y="91"/>
                  </a:lnTo>
                  <a:lnTo>
                    <a:pt x="130" y="95"/>
                  </a:lnTo>
                  <a:lnTo>
                    <a:pt x="129" y="101"/>
                  </a:lnTo>
                  <a:lnTo>
                    <a:pt x="128" y="107"/>
                  </a:lnTo>
                  <a:lnTo>
                    <a:pt x="127" y="108"/>
                  </a:lnTo>
                  <a:lnTo>
                    <a:pt x="124" y="108"/>
                  </a:lnTo>
                  <a:lnTo>
                    <a:pt x="123" y="109"/>
                  </a:lnTo>
                  <a:lnTo>
                    <a:pt x="122" y="110"/>
                  </a:lnTo>
                  <a:lnTo>
                    <a:pt x="123" y="114"/>
                  </a:lnTo>
                  <a:lnTo>
                    <a:pt x="123" y="117"/>
                  </a:lnTo>
                  <a:lnTo>
                    <a:pt x="123" y="121"/>
                  </a:lnTo>
                  <a:lnTo>
                    <a:pt x="124" y="124"/>
                  </a:lnTo>
                  <a:lnTo>
                    <a:pt x="124" y="127"/>
                  </a:lnTo>
                  <a:lnTo>
                    <a:pt x="124" y="132"/>
                  </a:lnTo>
                  <a:lnTo>
                    <a:pt x="123" y="136"/>
                  </a:lnTo>
                  <a:lnTo>
                    <a:pt x="123" y="140"/>
                  </a:lnTo>
                  <a:lnTo>
                    <a:pt x="122" y="142"/>
                  </a:lnTo>
                  <a:lnTo>
                    <a:pt x="121" y="144"/>
                  </a:lnTo>
                  <a:lnTo>
                    <a:pt x="119" y="146"/>
                  </a:lnTo>
                  <a:lnTo>
                    <a:pt x="117" y="148"/>
                  </a:lnTo>
                  <a:lnTo>
                    <a:pt x="119" y="152"/>
                  </a:lnTo>
                  <a:lnTo>
                    <a:pt x="120" y="154"/>
                  </a:lnTo>
                  <a:lnTo>
                    <a:pt x="120" y="157"/>
                  </a:lnTo>
                  <a:lnTo>
                    <a:pt x="121" y="161"/>
                  </a:lnTo>
                  <a:lnTo>
                    <a:pt x="121" y="164"/>
                  </a:lnTo>
                  <a:lnTo>
                    <a:pt x="120" y="168"/>
                  </a:lnTo>
                  <a:lnTo>
                    <a:pt x="120" y="171"/>
                  </a:lnTo>
                  <a:lnTo>
                    <a:pt x="119" y="175"/>
                  </a:lnTo>
                  <a:lnTo>
                    <a:pt x="117" y="178"/>
                  </a:lnTo>
                  <a:lnTo>
                    <a:pt x="116" y="180"/>
                  </a:lnTo>
                  <a:lnTo>
                    <a:pt x="115" y="184"/>
                  </a:lnTo>
                  <a:lnTo>
                    <a:pt x="114" y="186"/>
                  </a:lnTo>
                  <a:lnTo>
                    <a:pt x="113" y="192"/>
                  </a:lnTo>
                  <a:lnTo>
                    <a:pt x="113" y="198"/>
                  </a:lnTo>
                  <a:lnTo>
                    <a:pt x="112" y="202"/>
                  </a:lnTo>
                  <a:lnTo>
                    <a:pt x="111" y="208"/>
                  </a:lnTo>
                  <a:lnTo>
                    <a:pt x="109" y="212"/>
                  </a:lnTo>
                  <a:lnTo>
                    <a:pt x="107" y="214"/>
                  </a:lnTo>
                  <a:lnTo>
                    <a:pt x="106" y="217"/>
                  </a:lnTo>
                  <a:lnTo>
                    <a:pt x="104" y="221"/>
                  </a:lnTo>
                  <a:lnTo>
                    <a:pt x="94" y="227"/>
                  </a:lnTo>
                  <a:lnTo>
                    <a:pt x="82" y="230"/>
                  </a:lnTo>
                  <a:lnTo>
                    <a:pt x="67" y="231"/>
                  </a:lnTo>
                  <a:lnTo>
                    <a:pt x="51" y="230"/>
                  </a:lnTo>
                  <a:lnTo>
                    <a:pt x="36" y="228"/>
                  </a:lnTo>
                  <a:lnTo>
                    <a:pt x="21" y="223"/>
                  </a:lnTo>
                  <a:lnTo>
                    <a:pt x="9" y="216"/>
                  </a:lnTo>
                  <a:lnTo>
                    <a:pt x="1" y="208"/>
                  </a:lnTo>
                  <a:lnTo>
                    <a:pt x="1" y="198"/>
                  </a:lnTo>
                  <a:lnTo>
                    <a:pt x="2" y="186"/>
                  </a:lnTo>
                  <a:lnTo>
                    <a:pt x="3" y="176"/>
                  </a:lnTo>
                  <a:lnTo>
                    <a:pt x="5" y="164"/>
                  </a:lnTo>
                  <a:lnTo>
                    <a:pt x="3" y="163"/>
                  </a:lnTo>
                  <a:lnTo>
                    <a:pt x="2" y="162"/>
                  </a:lnTo>
                  <a:lnTo>
                    <a:pt x="1" y="160"/>
                  </a:lnTo>
                  <a:lnTo>
                    <a:pt x="0" y="159"/>
                  </a:lnTo>
                  <a:lnTo>
                    <a:pt x="0" y="154"/>
                  </a:lnTo>
                  <a:lnTo>
                    <a:pt x="1" y="151"/>
                  </a:lnTo>
                  <a:lnTo>
                    <a:pt x="1" y="147"/>
                  </a:lnTo>
                  <a:lnTo>
                    <a:pt x="1" y="144"/>
                  </a:lnTo>
                  <a:lnTo>
                    <a:pt x="3" y="141"/>
                  </a:lnTo>
                  <a:lnTo>
                    <a:pt x="6" y="139"/>
                  </a:lnTo>
                  <a:lnTo>
                    <a:pt x="7" y="137"/>
                  </a:lnTo>
                  <a:lnTo>
                    <a:pt x="9" y="134"/>
                  </a:lnTo>
                  <a:lnTo>
                    <a:pt x="7" y="134"/>
                  </a:lnTo>
                  <a:lnTo>
                    <a:pt x="5" y="134"/>
                  </a:lnTo>
                  <a:lnTo>
                    <a:pt x="2" y="134"/>
                  </a:lnTo>
                  <a:lnTo>
                    <a:pt x="0" y="133"/>
                  </a:lnTo>
                  <a:lnTo>
                    <a:pt x="1" y="127"/>
                  </a:lnTo>
                  <a:lnTo>
                    <a:pt x="2" y="121"/>
                  </a:lnTo>
                  <a:lnTo>
                    <a:pt x="2" y="114"/>
                  </a:lnTo>
                  <a:lnTo>
                    <a:pt x="3" y="108"/>
                  </a:lnTo>
                  <a:lnTo>
                    <a:pt x="6" y="108"/>
                  </a:lnTo>
                  <a:lnTo>
                    <a:pt x="7" y="107"/>
                  </a:lnTo>
                  <a:lnTo>
                    <a:pt x="9" y="107"/>
                  </a:lnTo>
                  <a:lnTo>
                    <a:pt x="11" y="106"/>
                  </a:lnTo>
                  <a:lnTo>
                    <a:pt x="10" y="102"/>
                  </a:lnTo>
                  <a:lnTo>
                    <a:pt x="9" y="99"/>
                  </a:lnTo>
                  <a:lnTo>
                    <a:pt x="7" y="95"/>
                  </a:lnTo>
                  <a:lnTo>
                    <a:pt x="6" y="92"/>
                  </a:lnTo>
                  <a:lnTo>
                    <a:pt x="6" y="89"/>
                  </a:lnTo>
                  <a:lnTo>
                    <a:pt x="6" y="86"/>
                  </a:lnTo>
                  <a:lnTo>
                    <a:pt x="6" y="83"/>
                  </a:lnTo>
                  <a:lnTo>
                    <a:pt x="7" y="79"/>
                  </a:lnTo>
                  <a:lnTo>
                    <a:pt x="9" y="77"/>
                  </a:lnTo>
                  <a:lnTo>
                    <a:pt x="11" y="74"/>
                  </a:lnTo>
                  <a:lnTo>
                    <a:pt x="13" y="72"/>
                  </a:lnTo>
                  <a:lnTo>
                    <a:pt x="15" y="70"/>
                  </a:lnTo>
                  <a:lnTo>
                    <a:pt x="16" y="68"/>
                  </a:lnTo>
                  <a:lnTo>
                    <a:pt x="16" y="64"/>
                  </a:lnTo>
                  <a:lnTo>
                    <a:pt x="16" y="62"/>
                  </a:lnTo>
                  <a:lnTo>
                    <a:pt x="16" y="58"/>
                  </a:lnTo>
                  <a:lnTo>
                    <a:pt x="15" y="56"/>
                  </a:lnTo>
                  <a:lnTo>
                    <a:pt x="14" y="54"/>
                  </a:lnTo>
                  <a:lnTo>
                    <a:pt x="11" y="53"/>
                  </a:lnTo>
                  <a:lnTo>
                    <a:pt x="10" y="50"/>
                  </a:lnTo>
                  <a:lnTo>
                    <a:pt x="11" y="43"/>
                  </a:lnTo>
                  <a:lnTo>
                    <a:pt x="13" y="35"/>
                  </a:lnTo>
                  <a:lnTo>
                    <a:pt x="13" y="28"/>
                  </a:lnTo>
                  <a:lnTo>
                    <a:pt x="14" y="20"/>
                  </a:lnTo>
                  <a:lnTo>
                    <a:pt x="13" y="16"/>
                  </a:lnTo>
                  <a:lnTo>
                    <a:pt x="13" y="11"/>
                  </a:lnTo>
                  <a:lnTo>
                    <a:pt x="13" y="5"/>
                  </a:lnTo>
                  <a:lnTo>
                    <a:pt x="11" y="0"/>
                  </a:lnTo>
                  <a:close/>
                </a:path>
              </a:pathLst>
            </a:custGeom>
            <a:solidFill>
              <a:srgbClr val="939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65" name="Freeform 59"/>
            <p:cNvSpPr>
              <a:spLocks noChangeAspect="1"/>
            </p:cNvSpPr>
            <p:nvPr/>
          </p:nvSpPr>
          <p:spPr bwMode="auto">
            <a:xfrm>
              <a:off x="816" y="2737"/>
              <a:ext cx="62" cy="114"/>
            </a:xfrm>
            <a:custGeom>
              <a:avLst/>
              <a:gdLst>
                <a:gd name="T0" fmla="*/ 6 w 123"/>
                <a:gd name="T1" fmla="*/ 1 h 228"/>
                <a:gd name="T2" fmla="*/ 11 w 123"/>
                <a:gd name="T3" fmla="*/ 1 h 228"/>
                <a:gd name="T4" fmla="*/ 16 w 123"/>
                <a:gd name="T5" fmla="*/ 2 h 228"/>
                <a:gd name="T6" fmla="*/ 15 w 123"/>
                <a:gd name="T7" fmla="*/ 4 h 228"/>
                <a:gd name="T8" fmla="*/ 15 w 123"/>
                <a:gd name="T9" fmla="*/ 6 h 228"/>
                <a:gd name="T10" fmla="*/ 14 w 123"/>
                <a:gd name="T11" fmla="*/ 8 h 228"/>
                <a:gd name="T12" fmla="*/ 14 w 123"/>
                <a:gd name="T13" fmla="*/ 9 h 228"/>
                <a:gd name="T14" fmla="*/ 14 w 123"/>
                <a:gd name="T15" fmla="*/ 10 h 228"/>
                <a:gd name="T16" fmla="*/ 14 w 123"/>
                <a:gd name="T17" fmla="*/ 11 h 228"/>
                <a:gd name="T18" fmla="*/ 14 w 123"/>
                <a:gd name="T19" fmla="*/ 11 h 228"/>
                <a:gd name="T20" fmla="*/ 14 w 123"/>
                <a:gd name="T21" fmla="*/ 13 h 228"/>
                <a:gd name="T22" fmla="*/ 13 w 123"/>
                <a:gd name="T23" fmla="*/ 14 h 228"/>
                <a:gd name="T24" fmla="*/ 13 w 123"/>
                <a:gd name="T25" fmla="*/ 15 h 228"/>
                <a:gd name="T26" fmla="*/ 13 w 123"/>
                <a:gd name="T27" fmla="*/ 16 h 228"/>
                <a:gd name="T28" fmla="*/ 13 w 123"/>
                <a:gd name="T29" fmla="*/ 17 h 228"/>
                <a:gd name="T30" fmla="*/ 13 w 123"/>
                <a:gd name="T31" fmla="*/ 18 h 228"/>
                <a:gd name="T32" fmla="*/ 13 w 123"/>
                <a:gd name="T33" fmla="*/ 19 h 228"/>
                <a:gd name="T34" fmla="*/ 13 w 123"/>
                <a:gd name="T35" fmla="*/ 20 h 228"/>
                <a:gd name="T36" fmla="*/ 13 w 123"/>
                <a:gd name="T37" fmla="*/ 22 h 228"/>
                <a:gd name="T38" fmla="*/ 12 w 123"/>
                <a:gd name="T39" fmla="*/ 23 h 228"/>
                <a:gd name="T40" fmla="*/ 12 w 123"/>
                <a:gd name="T41" fmla="*/ 25 h 228"/>
                <a:gd name="T42" fmla="*/ 12 w 123"/>
                <a:gd name="T43" fmla="*/ 26 h 228"/>
                <a:gd name="T44" fmla="*/ 11 w 123"/>
                <a:gd name="T45" fmla="*/ 28 h 228"/>
                <a:gd name="T46" fmla="*/ 7 w 123"/>
                <a:gd name="T47" fmla="*/ 29 h 228"/>
                <a:gd name="T48" fmla="*/ 2 w 123"/>
                <a:gd name="T49" fmla="*/ 28 h 228"/>
                <a:gd name="T50" fmla="*/ 1 w 123"/>
                <a:gd name="T51" fmla="*/ 25 h 228"/>
                <a:gd name="T52" fmla="*/ 1 w 123"/>
                <a:gd name="T53" fmla="*/ 21 h 228"/>
                <a:gd name="T54" fmla="*/ 1 w 123"/>
                <a:gd name="T55" fmla="*/ 20 h 228"/>
                <a:gd name="T56" fmla="*/ 1 w 123"/>
                <a:gd name="T57" fmla="*/ 19 h 228"/>
                <a:gd name="T58" fmla="*/ 1 w 123"/>
                <a:gd name="T59" fmla="*/ 18 h 228"/>
                <a:gd name="T60" fmla="*/ 2 w 123"/>
                <a:gd name="T61" fmla="*/ 17 h 228"/>
                <a:gd name="T62" fmla="*/ 1 w 123"/>
                <a:gd name="T63" fmla="*/ 17 h 228"/>
                <a:gd name="T64" fmla="*/ 1 w 123"/>
                <a:gd name="T65" fmla="*/ 15 h 228"/>
                <a:gd name="T66" fmla="*/ 1 w 123"/>
                <a:gd name="T67" fmla="*/ 14 h 228"/>
                <a:gd name="T68" fmla="*/ 2 w 123"/>
                <a:gd name="T69" fmla="*/ 14 h 228"/>
                <a:gd name="T70" fmla="*/ 2 w 123"/>
                <a:gd name="T71" fmla="*/ 12 h 228"/>
                <a:gd name="T72" fmla="*/ 1 w 123"/>
                <a:gd name="T73" fmla="*/ 11 h 228"/>
                <a:gd name="T74" fmla="*/ 2 w 123"/>
                <a:gd name="T75" fmla="*/ 10 h 228"/>
                <a:gd name="T76" fmla="*/ 2 w 123"/>
                <a:gd name="T77" fmla="*/ 9 h 228"/>
                <a:gd name="T78" fmla="*/ 2 w 123"/>
                <a:gd name="T79" fmla="*/ 8 h 228"/>
                <a:gd name="T80" fmla="*/ 2 w 123"/>
                <a:gd name="T81" fmla="*/ 7 h 228"/>
                <a:gd name="T82" fmla="*/ 2 w 123"/>
                <a:gd name="T83" fmla="*/ 6 h 228"/>
                <a:gd name="T84" fmla="*/ 2 w 123"/>
                <a:gd name="T85" fmla="*/ 3 h 228"/>
                <a:gd name="T86" fmla="*/ 2 w 123"/>
                <a:gd name="T87" fmla="*/ 1 h 2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3" h="228">
                  <a:moveTo>
                    <a:pt x="15" y="0"/>
                  </a:moveTo>
                  <a:lnTo>
                    <a:pt x="29" y="1"/>
                  </a:lnTo>
                  <a:lnTo>
                    <a:pt x="42" y="4"/>
                  </a:lnTo>
                  <a:lnTo>
                    <a:pt x="55" y="5"/>
                  </a:lnTo>
                  <a:lnTo>
                    <a:pt x="69" y="7"/>
                  </a:lnTo>
                  <a:lnTo>
                    <a:pt x="83" y="8"/>
                  </a:lnTo>
                  <a:lnTo>
                    <a:pt x="97" y="10"/>
                  </a:lnTo>
                  <a:lnTo>
                    <a:pt x="110" y="12"/>
                  </a:lnTo>
                  <a:lnTo>
                    <a:pt x="123" y="14"/>
                  </a:lnTo>
                  <a:lnTo>
                    <a:pt x="122" y="17"/>
                  </a:lnTo>
                  <a:lnTo>
                    <a:pt x="121" y="21"/>
                  </a:lnTo>
                  <a:lnTo>
                    <a:pt x="119" y="25"/>
                  </a:lnTo>
                  <a:lnTo>
                    <a:pt x="118" y="29"/>
                  </a:lnTo>
                  <a:lnTo>
                    <a:pt x="117" y="37"/>
                  </a:lnTo>
                  <a:lnTo>
                    <a:pt x="115" y="44"/>
                  </a:lnTo>
                  <a:lnTo>
                    <a:pt x="114" y="52"/>
                  </a:lnTo>
                  <a:lnTo>
                    <a:pt x="113" y="60"/>
                  </a:lnTo>
                  <a:lnTo>
                    <a:pt x="112" y="61"/>
                  </a:lnTo>
                  <a:lnTo>
                    <a:pt x="110" y="63"/>
                  </a:lnTo>
                  <a:lnTo>
                    <a:pt x="108" y="65"/>
                  </a:lnTo>
                  <a:lnTo>
                    <a:pt x="106" y="67"/>
                  </a:lnTo>
                  <a:lnTo>
                    <a:pt x="106" y="70"/>
                  </a:lnTo>
                  <a:lnTo>
                    <a:pt x="106" y="74"/>
                  </a:lnTo>
                  <a:lnTo>
                    <a:pt x="105" y="77"/>
                  </a:lnTo>
                  <a:lnTo>
                    <a:pt x="105" y="81"/>
                  </a:lnTo>
                  <a:lnTo>
                    <a:pt x="106" y="81"/>
                  </a:lnTo>
                  <a:lnTo>
                    <a:pt x="108" y="81"/>
                  </a:lnTo>
                  <a:lnTo>
                    <a:pt x="110" y="81"/>
                  </a:lnTo>
                  <a:lnTo>
                    <a:pt x="111" y="81"/>
                  </a:lnTo>
                  <a:lnTo>
                    <a:pt x="110" y="86"/>
                  </a:lnTo>
                  <a:lnTo>
                    <a:pt x="110" y="92"/>
                  </a:lnTo>
                  <a:lnTo>
                    <a:pt x="108" y="97"/>
                  </a:lnTo>
                  <a:lnTo>
                    <a:pt x="107" y="103"/>
                  </a:lnTo>
                  <a:lnTo>
                    <a:pt x="106" y="104"/>
                  </a:lnTo>
                  <a:lnTo>
                    <a:pt x="105" y="105"/>
                  </a:lnTo>
                  <a:lnTo>
                    <a:pt x="104" y="106"/>
                  </a:lnTo>
                  <a:lnTo>
                    <a:pt x="103" y="107"/>
                  </a:lnTo>
                  <a:lnTo>
                    <a:pt x="104" y="110"/>
                  </a:lnTo>
                  <a:lnTo>
                    <a:pt x="104" y="113"/>
                  </a:lnTo>
                  <a:lnTo>
                    <a:pt x="104" y="116"/>
                  </a:lnTo>
                  <a:lnTo>
                    <a:pt x="105" y="120"/>
                  </a:lnTo>
                  <a:lnTo>
                    <a:pt x="104" y="124"/>
                  </a:lnTo>
                  <a:lnTo>
                    <a:pt x="104" y="128"/>
                  </a:lnTo>
                  <a:lnTo>
                    <a:pt x="104" y="131"/>
                  </a:lnTo>
                  <a:lnTo>
                    <a:pt x="103" y="136"/>
                  </a:lnTo>
                  <a:lnTo>
                    <a:pt x="102" y="138"/>
                  </a:lnTo>
                  <a:lnTo>
                    <a:pt x="100" y="139"/>
                  </a:lnTo>
                  <a:lnTo>
                    <a:pt x="99" y="142"/>
                  </a:lnTo>
                  <a:lnTo>
                    <a:pt x="98" y="144"/>
                  </a:lnTo>
                  <a:lnTo>
                    <a:pt x="99" y="148"/>
                  </a:lnTo>
                  <a:lnTo>
                    <a:pt x="100" y="151"/>
                  </a:lnTo>
                  <a:lnTo>
                    <a:pt x="100" y="154"/>
                  </a:lnTo>
                  <a:lnTo>
                    <a:pt x="102" y="157"/>
                  </a:lnTo>
                  <a:lnTo>
                    <a:pt x="100" y="160"/>
                  </a:lnTo>
                  <a:lnTo>
                    <a:pt x="100" y="164"/>
                  </a:lnTo>
                  <a:lnTo>
                    <a:pt x="99" y="167"/>
                  </a:lnTo>
                  <a:lnTo>
                    <a:pt x="98" y="172"/>
                  </a:lnTo>
                  <a:lnTo>
                    <a:pt x="97" y="174"/>
                  </a:lnTo>
                  <a:lnTo>
                    <a:pt x="97" y="177"/>
                  </a:lnTo>
                  <a:lnTo>
                    <a:pt x="96" y="180"/>
                  </a:lnTo>
                  <a:lnTo>
                    <a:pt x="95" y="183"/>
                  </a:lnTo>
                  <a:lnTo>
                    <a:pt x="93" y="189"/>
                  </a:lnTo>
                  <a:lnTo>
                    <a:pt x="93" y="194"/>
                  </a:lnTo>
                  <a:lnTo>
                    <a:pt x="92" y="199"/>
                  </a:lnTo>
                  <a:lnTo>
                    <a:pt x="91" y="205"/>
                  </a:lnTo>
                  <a:lnTo>
                    <a:pt x="90" y="207"/>
                  </a:lnTo>
                  <a:lnTo>
                    <a:pt x="89" y="211"/>
                  </a:lnTo>
                  <a:lnTo>
                    <a:pt x="88" y="214"/>
                  </a:lnTo>
                  <a:lnTo>
                    <a:pt x="87" y="218"/>
                  </a:lnTo>
                  <a:lnTo>
                    <a:pt x="79" y="224"/>
                  </a:lnTo>
                  <a:lnTo>
                    <a:pt x="68" y="227"/>
                  </a:lnTo>
                  <a:lnTo>
                    <a:pt x="55" y="228"/>
                  </a:lnTo>
                  <a:lnTo>
                    <a:pt x="42" y="227"/>
                  </a:lnTo>
                  <a:lnTo>
                    <a:pt x="28" y="225"/>
                  </a:lnTo>
                  <a:lnTo>
                    <a:pt x="16" y="220"/>
                  </a:lnTo>
                  <a:lnTo>
                    <a:pt x="7" y="214"/>
                  </a:lnTo>
                  <a:lnTo>
                    <a:pt x="0" y="206"/>
                  </a:lnTo>
                  <a:lnTo>
                    <a:pt x="1" y="196"/>
                  </a:lnTo>
                  <a:lnTo>
                    <a:pt x="2" y="186"/>
                  </a:lnTo>
                  <a:lnTo>
                    <a:pt x="4" y="174"/>
                  </a:lnTo>
                  <a:lnTo>
                    <a:pt x="5" y="163"/>
                  </a:lnTo>
                  <a:lnTo>
                    <a:pt x="4" y="161"/>
                  </a:lnTo>
                  <a:lnTo>
                    <a:pt x="4" y="160"/>
                  </a:lnTo>
                  <a:lnTo>
                    <a:pt x="2" y="158"/>
                  </a:lnTo>
                  <a:lnTo>
                    <a:pt x="1" y="157"/>
                  </a:lnTo>
                  <a:lnTo>
                    <a:pt x="2" y="153"/>
                  </a:lnTo>
                  <a:lnTo>
                    <a:pt x="2" y="150"/>
                  </a:lnTo>
                  <a:lnTo>
                    <a:pt x="2" y="146"/>
                  </a:lnTo>
                  <a:lnTo>
                    <a:pt x="2" y="143"/>
                  </a:lnTo>
                  <a:lnTo>
                    <a:pt x="5" y="141"/>
                  </a:lnTo>
                  <a:lnTo>
                    <a:pt x="6" y="138"/>
                  </a:lnTo>
                  <a:lnTo>
                    <a:pt x="8" y="136"/>
                  </a:lnTo>
                  <a:lnTo>
                    <a:pt x="9" y="134"/>
                  </a:lnTo>
                  <a:lnTo>
                    <a:pt x="8" y="134"/>
                  </a:lnTo>
                  <a:lnTo>
                    <a:pt x="6" y="133"/>
                  </a:lnTo>
                  <a:lnTo>
                    <a:pt x="5" y="133"/>
                  </a:lnTo>
                  <a:lnTo>
                    <a:pt x="2" y="133"/>
                  </a:lnTo>
                  <a:lnTo>
                    <a:pt x="4" y="127"/>
                  </a:lnTo>
                  <a:lnTo>
                    <a:pt x="4" y="120"/>
                  </a:lnTo>
                  <a:lnTo>
                    <a:pt x="4" y="113"/>
                  </a:lnTo>
                  <a:lnTo>
                    <a:pt x="5" y="107"/>
                  </a:lnTo>
                  <a:lnTo>
                    <a:pt x="7" y="106"/>
                  </a:lnTo>
                  <a:lnTo>
                    <a:pt x="8" y="106"/>
                  </a:lnTo>
                  <a:lnTo>
                    <a:pt x="11" y="106"/>
                  </a:lnTo>
                  <a:lnTo>
                    <a:pt x="12" y="105"/>
                  </a:lnTo>
                  <a:lnTo>
                    <a:pt x="11" y="101"/>
                  </a:lnTo>
                  <a:lnTo>
                    <a:pt x="11" y="98"/>
                  </a:lnTo>
                  <a:lnTo>
                    <a:pt x="9" y="95"/>
                  </a:lnTo>
                  <a:lnTo>
                    <a:pt x="8" y="91"/>
                  </a:lnTo>
                  <a:lnTo>
                    <a:pt x="8" y="88"/>
                  </a:lnTo>
                  <a:lnTo>
                    <a:pt x="8" y="84"/>
                  </a:lnTo>
                  <a:lnTo>
                    <a:pt x="8" y="82"/>
                  </a:lnTo>
                  <a:lnTo>
                    <a:pt x="8" y="78"/>
                  </a:lnTo>
                  <a:lnTo>
                    <a:pt x="11" y="76"/>
                  </a:lnTo>
                  <a:lnTo>
                    <a:pt x="13" y="74"/>
                  </a:lnTo>
                  <a:lnTo>
                    <a:pt x="14" y="71"/>
                  </a:lnTo>
                  <a:lnTo>
                    <a:pt x="16" y="68"/>
                  </a:lnTo>
                  <a:lnTo>
                    <a:pt x="16" y="66"/>
                  </a:lnTo>
                  <a:lnTo>
                    <a:pt x="16" y="62"/>
                  </a:lnTo>
                  <a:lnTo>
                    <a:pt x="16" y="60"/>
                  </a:lnTo>
                  <a:lnTo>
                    <a:pt x="17" y="58"/>
                  </a:lnTo>
                  <a:lnTo>
                    <a:pt x="16" y="55"/>
                  </a:lnTo>
                  <a:lnTo>
                    <a:pt x="15" y="53"/>
                  </a:lnTo>
                  <a:lnTo>
                    <a:pt x="13" y="52"/>
                  </a:lnTo>
                  <a:lnTo>
                    <a:pt x="12" y="50"/>
                  </a:lnTo>
                  <a:lnTo>
                    <a:pt x="13" y="43"/>
                  </a:lnTo>
                  <a:lnTo>
                    <a:pt x="14" y="36"/>
                  </a:lnTo>
                  <a:lnTo>
                    <a:pt x="15" y="29"/>
                  </a:lnTo>
                  <a:lnTo>
                    <a:pt x="16" y="22"/>
                  </a:lnTo>
                  <a:lnTo>
                    <a:pt x="15" y="16"/>
                  </a:lnTo>
                  <a:lnTo>
                    <a:pt x="15" y="10"/>
                  </a:lnTo>
                  <a:lnTo>
                    <a:pt x="15" y="6"/>
                  </a:lnTo>
                  <a:lnTo>
                    <a:pt x="15" y="0"/>
                  </a:lnTo>
                  <a:close/>
                </a:path>
              </a:pathLst>
            </a:custGeom>
            <a:solidFill>
              <a:srgbClr val="9E9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66" name="Freeform 60"/>
            <p:cNvSpPr>
              <a:spLocks noChangeAspect="1"/>
            </p:cNvSpPr>
            <p:nvPr/>
          </p:nvSpPr>
          <p:spPr bwMode="auto">
            <a:xfrm>
              <a:off x="821" y="2738"/>
              <a:ext cx="50" cy="113"/>
            </a:xfrm>
            <a:custGeom>
              <a:avLst/>
              <a:gdLst>
                <a:gd name="T0" fmla="*/ 2 w 102"/>
                <a:gd name="T1" fmla="*/ 0 h 226"/>
                <a:gd name="T2" fmla="*/ 12 w 102"/>
                <a:gd name="T3" fmla="*/ 2 h 226"/>
                <a:gd name="T4" fmla="*/ 12 w 102"/>
                <a:gd name="T5" fmla="*/ 4 h 226"/>
                <a:gd name="T6" fmla="*/ 11 w 102"/>
                <a:gd name="T7" fmla="*/ 8 h 226"/>
                <a:gd name="T8" fmla="*/ 10 w 102"/>
                <a:gd name="T9" fmla="*/ 9 h 226"/>
                <a:gd name="T10" fmla="*/ 10 w 102"/>
                <a:gd name="T11" fmla="*/ 10 h 226"/>
                <a:gd name="T12" fmla="*/ 11 w 102"/>
                <a:gd name="T13" fmla="*/ 10 h 226"/>
                <a:gd name="T14" fmla="*/ 10 w 102"/>
                <a:gd name="T15" fmla="*/ 13 h 226"/>
                <a:gd name="T16" fmla="*/ 10 w 102"/>
                <a:gd name="T17" fmla="*/ 13 h 226"/>
                <a:gd name="T18" fmla="*/ 10 w 102"/>
                <a:gd name="T19" fmla="*/ 15 h 226"/>
                <a:gd name="T20" fmla="*/ 10 w 102"/>
                <a:gd name="T21" fmla="*/ 17 h 226"/>
                <a:gd name="T22" fmla="*/ 9 w 102"/>
                <a:gd name="T23" fmla="*/ 18 h 226"/>
                <a:gd name="T24" fmla="*/ 10 w 102"/>
                <a:gd name="T25" fmla="*/ 20 h 226"/>
                <a:gd name="T26" fmla="*/ 9 w 102"/>
                <a:gd name="T27" fmla="*/ 22 h 226"/>
                <a:gd name="T28" fmla="*/ 9 w 102"/>
                <a:gd name="T29" fmla="*/ 23 h 226"/>
                <a:gd name="T30" fmla="*/ 9 w 102"/>
                <a:gd name="T31" fmla="*/ 26 h 226"/>
                <a:gd name="T32" fmla="*/ 8 w 102"/>
                <a:gd name="T33" fmla="*/ 27 h 226"/>
                <a:gd name="T34" fmla="*/ 7 w 102"/>
                <a:gd name="T35" fmla="*/ 28 h 226"/>
                <a:gd name="T36" fmla="*/ 6 w 102"/>
                <a:gd name="T37" fmla="*/ 29 h 226"/>
                <a:gd name="T38" fmla="*/ 5 w 102"/>
                <a:gd name="T39" fmla="*/ 29 h 226"/>
                <a:gd name="T40" fmla="*/ 4 w 102"/>
                <a:gd name="T41" fmla="*/ 29 h 226"/>
                <a:gd name="T42" fmla="*/ 2 w 102"/>
                <a:gd name="T43" fmla="*/ 28 h 226"/>
                <a:gd name="T44" fmla="*/ 1 w 102"/>
                <a:gd name="T45" fmla="*/ 28 h 226"/>
                <a:gd name="T46" fmla="*/ 0 w 102"/>
                <a:gd name="T47" fmla="*/ 27 h 226"/>
                <a:gd name="T48" fmla="*/ 0 w 102"/>
                <a:gd name="T49" fmla="*/ 26 h 226"/>
                <a:gd name="T50" fmla="*/ 0 w 102"/>
                <a:gd name="T51" fmla="*/ 21 h 226"/>
                <a:gd name="T52" fmla="*/ 0 w 102"/>
                <a:gd name="T53" fmla="*/ 20 h 226"/>
                <a:gd name="T54" fmla="*/ 0 w 102"/>
                <a:gd name="T55" fmla="*/ 18 h 226"/>
                <a:gd name="T56" fmla="*/ 1 w 102"/>
                <a:gd name="T57" fmla="*/ 17 h 226"/>
                <a:gd name="T58" fmla="*/ 0 w 102"/>
                <a:gd name="T59" fmla="*/ 17 h 226"/>
                <a:gd name="T60" fmla="*/ 0 w 102"/>
                <a:gd name="T61" fmla="*/ 14 h 226"/>
                <a:gd name="T62" fmla="*/ 1 w 102"/>
                <a:gd name="T63" fmla="*/ 14 h 226"/>
                <a:gd name="T64" fmla="*/ 1 w 102"/>
                <a:gd name="T65" fmla="*/ 12 h 226"/>
                <a:gd name="T66" fmla="*/ 1 w 102"/>
                <a:gd name="T67" fmla="*/ 10 h 226"/>
                <a:gd name="T68" fmla="*/ 2 w 102"/>
                <a:gd name="T69" fmla="*/ 9 h 226"/>
                <a:gd name="T70" fmla="*/ 2 w 102"/>
                <a:gd name="T71" fmla="*/ 8 h 226"/>
                <a:gd name="T72" fmla="*/ 1 w 102"/>
                <a:gd name="T73" fmla="*/ 7 h 226"/>
                <a:gd name="T74" fmla="*/ 2 w 102"/>
                <a:gd name="T75" fmla="*/ 3 h 226"/>
                <a:gd name="T76" fmla="*/ 2 w 102"/>
                <a:gd name="T77" fmla="*/ 0 h 2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226">
                  <a:moveTo>
                    <a:pt x="18" y="0"/>
                  </a:moveTo>
                  <a:lnTo>
                    <a:pt x="102" y="12"/>
                  </a:lnTo>
                  <a:lnTo>
                    <a:pt x="97" y="27"/>
                  </a:lnTo>
                  <a:lnTo>
                    <a:pt x="93" y="58"/>
                  </a:lnTo>
                  <a:lnTo>
                    <a:pt x="88" y="65"/>
                  </a:lnTo>
                  <a:lnTo>
                    <a:pt x="86" y="78"/>
                  </a:lnTo>
                  <a:lnTo>
                    <a:pt x="90" y="79"/>
                  </a:lnTo>
                  <a:lnTo>
                    <a:pt x="88" y="101"/>
                  </a:lnTo>
                  <a:lnTo>
                    <a:pt x="83" y="104"/>
                  </a:lnTo>
                  <a:lnTo>
                    <a:pt x="84" y="118"/>
                  </a:lnTo>
                  <a:lnTo>
                    <a:pt x="83" y="133"/>
                  </a:lnTo>
                  <a:lnTo>
                    <a:pt x="79" y="142"/>
                  </a:lnTo>
                  <a:lnTo>
                    <a:pt x="81" y="154"/>
                  </a:lnTo>
                  <a:lnTo>
                    <a:pt x="79" y="169"/>
                  </a:lnTo>
                  <a:lnTo>
                    <a:pt x="75" y="180"/>
                  </a:lnTo>
                  <a:lnTo>
                    <a:pt x="73" y="202"/>
                  </a:lnTo>
                  <a:lnTo>
                    <a:pt x="68" y="215"/>
                  </a:lnTo>
                  <a:lnTo>
                    <a:pt x="63" y="220"/>
                  </a:lnTo>
                  <a:lnTo>
                    <a:pt x="53" y="225"/>
                  </a:lnTo>
                  <a:lnTo>
                    <a:pt x="43" y="226"/>
                  </a:lnTo>
                  <a:lnTo>
                    <a:pt x="33" y="226"/>
                  </a:lnTo>
                  <a:lnTo>
                    <a:pt x="22" y="224"/>
                  </a:lnTo>
                  <a:lnTo>
                    <a:pt x="13" y="219"/>
                  </a:lnTo>
                  <a:lnTo>
                    <a:pt x="5" y="214"/>
                  </a:lnTo>
                  <a:lnTo>
                    <a:pt x="0" y="207"/>
                  </a:lnTo>
                  <a:lnTo>
                    <a:pt x="5" y="164"/>
                  </a:lnTo>
                  <a:lnTo>
                    <a:pt x="3" y="157"/>
                  </a:lnTo>
                  <a:lnTo>
                    <a:pt x="4" y="142"/>
                  </a:lnTo>
                  <a:lnTo>
                    <a:pt x="10" y="134"/>
                  </a:lnTo>
                  <a:lnTo>
                    <a:pt x="4" y="133"/>
                  </a:lnTo>
                  <a:lnTo>
                    <a:pt x="7" y="106"/>
                  </a:lnTo>
                  <a:lnTo>
                    <a:pt x="12" y="105"/>
                  </a:lnTo>
                  <a:lnTo>
                    <a:pt x="10" y="91"/>
                  </a:lnTo>
                  <a:lnTo>
                    <a:pt x="11" y="79"/>
                  </a:lnTo>
                  <a:lnTo>
                    <a:pt x="17" y="69"/>
                  </a:lnTo>
                  <a:lnTo>
                    <a:pt x="18" y="58"/>
                  </a:lnTo>
                  <a:lnTo>
                    <a:pt x="14" y="50"/>
                  </a:lnTo>
                  <a:lnTo>
                    <a:pt x="18" y="22"/>
                  </a:lnTo>
                  <a:lnTo>
                    <a:pt x="18" y="0"/>
                  </a:lnTo>
                  <a:close/>
                </a:path>
              </a:pathLst>
            </a:custGeom>
            <a:solidFill>
              <a:srgbClr val="A8A5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67" name="Freeform 61"/>
            <p:cNvSpPr>
              <a:spLocks noChangeAspect="1"/>
            </p:cNvSpPr>
            <p:nvPr/>
          </p:nvSpPr>
          <p:spPr bwMode="auto">
            <a:xfrm>
              <a:off x="766" y="2771"/>
              <a:ext cx="157" cy="22"/>
            </a:xfrm>
            <a:custGeom>
              <a:avLst/>
              <a:gdLst>
                <a:gd name="T0" fmla="*/ 0 w 313"/>
                <a:gd name="T1" fmla="*/ 0 h 44"/>
                <a:gd name="T2" fmla="*/ 3 w 313"/>
                <a:gd name="T3" fmla="*/ 1 h 44"/>
                <a:gd name="T4" fmla="*/ 5 w 313"/>
                <a:gd name="T5" fmla="*/ 1 h 44"/>
                <a:gd name="T6" fmla="*/ 8 w 313"/>
                <a:gd name="T7" fmla="*/ 2 h 44"/>
                <a:gd name="T8" fmla="*/ 10 w 313"/>
                <a:gd name="T9" fmla="*/ 2 h 44"/>
                <a:gd name="T10" fmla="*/ 13 w 313"/>
                <a:gd name="T11" fmla="*/ 2 h 44"/>
                <a:gd name="T12" fmla="*/ 15 w 313"/>
                <a:gd name="T13" fmla="*/ 3 h 44"/>
                <a:gd name="T14" fmla="*/ 18 w 313"/>
                <a:gd name="T15" fmla="*/ 3 h 44"/>
                <a:gd name="T16" fmla="*/ 20 w 313"/>
                <a:gd name="T17" fmla="*/ 3 h 44"/>
                <a:gd name="T18" fmla="*/ 22 w 313"/>
                <a:gd name="T19" fmla="*/ 4 h 44"/>
                <a:gd name="T20" fmla="*/ 25 w 313"/>
                <a:gd name="T21" fmla="*/ 4 h 44"/>
                <a:gd name="T22" fmla="*/ 27 w 313"/>
                <a:gd name="T23" fmla="*/ 4 h 44"/>
                <a:gd name="T24" fmla="*/ 30 w 313"/>
                <a:gd name="T25" fmla="*/ 4 h 44"/>
                <a:gd name="T26" fmla="*/ 32 w 313"/>
                <a:gd name="T27" fmla="*/ 5 h 44"/>
                <a:gd name="T28" fmla="*/ 35 w 313"/>
                <a:gd name="T29" fmla="*/ 5 h 44"/>
                <a:gd name="T30" fmla="*/ 37 w 313"/>
                <a:gd name="T31" fmla="*/ 5 h 44"/>
                <a:gd name="T32" fmla="*/ 40 w 313"/>
                <a:gd name="T33" fmla="*/ 5 h 44"/>
                <a:gd name="T34" fmla="*/ 38 w 313"/>
                <a:gd name="T35" fmla="*/ 5 h 44"/>
                <a:gd name="T36" fmla="*/ 36 w 313"/>
                <a:gd name="T37" fmla="*/ 6 h 44"/>
                <a:gd name="T38" fmla="*/ 33 w 313"/>
                <a:gd name="T39" fmla="*/ 6 h 44"/>
                <a:gd name="T40" fmla="*/ 31 w 313"/>
                <a:gd name="T41" fmla="*/ 6 h 44"/>
                <a:gd name="T42" fmla="*/ 29 w 313"/>
                <a:gd name="T43" fmla="*/ 6 h 44"/>
                <a:gd name="T44" fmla="*/ 26 w 313"/>
                <a:gd name="T45" fmla="*/ 6 h 44"/>
                <a:gd name="T46" fmla="*/ 24 w 313"/>
                <a:gd name="T47" fmla="*/ 5 h 44"/>
                <a:gd name="T48" fmla="*/ 21 w 313"/>
                <a:gd name="T49" fmla="*/ 5 h 44"/>
                <a:gd name="T50" fmla="*/ 19 w 313"/>
                <a:gd name="T51" fmla="*/ 5 h 44"/>
                <a:gd name="T52" fmla="*/ 16 w 313"/>
                <a:gd name="T53" fmla="*/ 5 h 44"/>
                <a:gd name="T54" fmla="*/ 14 w 313"/>
                <a:gd name="T55" fmla="*/ 4 h 44"/>
                <a:gd name="T56" fmla="*/ 11 w 313"/>
                <a:gd name="T57" fmla="*/ 4 h 44"/>
                <a:gd name="T58" fmla="*/ 9 w 313"/>
                <a:gd name="T59" fmla="*/ 3 h 44"/>
                <a:gd name="T60" fmla="*/ 6 w 313"/>
                <a:gd name="T61" fmla="*/ 3 h 44"/>
                <a:gd name="T62" fmla="*/ 4 w 313"/>
                <a:gd name="T63" fmla="*/ 3 h 44"/>
                <a:gd name="T64" fmla="*/ 2 w 313"/>
                <a:gd name="T65" fmla="*/ 3 h 44"/>
                <a:gd name="T66" fmla="*/ 0 w 313"/>
                <a:gd name="T67" fmla="*/ 0 h 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3" h="44">
                  <a:moveTo>
                    <a:pt x="0" y="0"/>
                  </a:moveTo>
                  <a:lnTo>
                    <a:pt x="20" y="3"/>
                  </a:lnTo>
                  <a:lnTo>
                    <a:pt x="39" y="7"/>
                  </a:lnTo>
                  <a:lnTo>
                    <a:pt x="59" y="10"/>
                  </a:lnTo>
                  <a:lnTo>
                    <a:pt x="78" y="13"/>
                  </a:lnTo>
                  <a:lnTo>
                    <a:pt x="98" y="16"/>
                  </a:lnTo>
                  <a:lnTo>
                    <a:pt x="117" y="18"/>
                  </a:lnTo>
                  <a:lnTo>
                    <a:pt x="137" y="21"/>
                  </a:lnTo>
                  <a:lnTo>
                    <a:pt x="157" y="23"/>
                  </a:lnTo>
                  <a:lnTo>
                    <a:pt x="176" y="25"/>
                  </a:lnTo>
                  <a:lnTo>
                    <a:pt x="196" y="28"/>
                  </a:lnTo>
                  <a:lnTo>
                    <a:pt x="215" y="30"/>
                  </a:lnTo>
                  <a:lnTo>
                    <a:pt x="235" y="31"/>
                  </a:lnTo>
                  <a:lnTo>
                    <a:pt x="255" y="33"/>
                  </a:lnTo>
                  <a:lnTo>
                    <a:pt x="274" y="35"/>
                  </a:lnTo>
                  <a:lnTo>
                    <a:pt x="294" y="36"/>
                  </a:lnTo>
                  <a:lnTo>
                    <a:pt x="313" y="37"/>
                  </a:lnTo>
                  <a:lnTo>
                    <a:pt x="298" y="40"/>
                  </a:lnTo>
                  <a:lnTo>
                    <a:pt x="281" y="43"/>
                  </a:lnTo>
                  <a:lnTo>
                    <a:pt x="264" y="44"/>
                  </a:lnTo>
                  <a:lnTo>
                    <a:pt x="245" y="44"/>
                  </a:lnTo>
                  <a:lnTo>
                    <a:pt x="226" y="43"/>
                  </a:lnTo>
                  <a:lnTo>
                    <a:pt x="206" y="42"/>
                  </a:lnTo>
                  <a:lnTo>
                    <a:pt x="187" y="40"/>
                  </a:lnTo>
                  <a:lnTo>
                    <a:pt x="166" y="38"/>
                  </a:lnTo>
                  <a:lnTo>
                    <a:pt x="146" y="36"/>
                  </a:lnTo>
                  <a:lnTo>
                    <a:pt x="126" y="33"/>
                  </a:lnTo>
                  <a:lnTo>
                    <a:pt x="105" y="30"/>
                  </a:lnTo>
                  <a:lnTo>
                    <a:pt x="85" y="28"/>
                  </a:lnTo>
                  <a:lnTo>
                    <a:pt x="67" y="24"/>
                  </a:lnTo>
                  <a:lnTo>
                    <a:pt x="48" y="22"/>
                  </a:lnTo>
                  <a:lnTo>
                    <a:pt x="30" y="20"/>
                  </a:lnTo>
                  <a:lnTo>
                    <a:pt x="14" y="17"/>
                  </a:lnTo>
                  <a:lnTo>
                    <a:pt x="0" y="0"/>
                  </a:lnTo>
                  <a:close/>
                </a:path>
              </a:pathLst>
            </a:custGeom>
            <a:solidFill>
              <a:srgbClr val="51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68" name="Freeform 62"/>
            <p:cNvSpPr>
              <a:spLocks noChangeAspect="1"/>
            </p:cNvSpPr>
            <p:nvPr/>
          </p:nvSpPr>
          <p:spPr bwMode="auto">
            <a:xfrm>
              <a:off x="768" y="2795"/>
              <a:ext cx="152" cy="17"/>
            </a:xfrm>
            <a:custGeom>
              <a:avLst/>
              <a:gdLst>
                <a:gd name="T0" fmla="*/ 0 w 304"/>
                <a:gd name="T1" fmla="*/ 0 h 36"/>
                <a:gd name="T2" fmla="*/ 3 w 304"/>
                <a:gd name="T3" fmla="*/ 0 h 36"/>
                <a:gd name="T4" fmla="*/ 5 w 304"/>
                <a:gd name="T5" fmla="*/ 0 h 36"/>
                <a:gd name="T6" fmla="*/ 8 w 304"/>
                <a:gd name="T7" fmla="*/ 1 h 36"/>
                <a:gd name="T8" fmla="*/ 10 w 304"/>
                <a:gd name="T9" fmla="*/ 1 h 36"/>
                <a:gd name="T10" fmla="*/ 12 w 304"/>
                <a:gd name="T11" fmla="*/ 1 h 36"/>
                <a:gd name="T12" fmla="*/ 15 w 304"/>
                <a:gd name="T13" fmla="*/ 1 h 36"/>
                <a:gd name="T14" fmla="*/ 17 w 304"/>
                <a:gd name="T15" fmla="*/ 2 h 36"/>
                <a:gd name="T16" fmla="*/ 19 w 304"/>
                <a:gd name="T17" fmla="*/ 2 h 36"/>
                <a:gd name="T18" fmla="*/ 22 w 304"/>
                <a:gd name="T19" fmla="*/ 2 h 36"/>
                <a:gd name="T20" fmla="*/ 24 w 304"/>
                <a:gd name="T21" fmla="*/ 2 h 36"/>
                <a:gd name="T22" fmla="*/ 26 w 304"/>
                <a:gd name="T23" fmla="*/ 2 h 36"/>
                <a:gd name="T24" fmla="*/ 29 w 304"/>
                <a:gd name="T25" fmla="*/ 3 h 36"/>
                <a:gd name="T26" fmla="*/ 31 w 304"/>
                <a:gd name="T27" fmla="*/ 3 h 36"/>
                <a:gd name="T28" fmla="*/ 34 w 304"/>
                <a:gd name="T29" fmla="*/ 3 h 36"/>
                <a:gd name="T30" fmla="*/ 36 w 304"/>
                <a:gd name="T31" fmla="*/ 3 h 36"/>
                <a:gd name="T32" fmla="*/ 38 w 304"/>
                <a:gd name="T33" fmla="*/ 3 h 36"/>
                <a:gd name="T34" fmla="*/ 36 w 304"/>
                <a:gd name="T35" fmla="*/ 3 h 36"/>
                <a:gd name="T36" fmla="*/ 34 w 304"/>
                <a:gd name="T37" fmla="*/ 4 h 36"/>
                <a:gd name="T38" fmla="*/ 32 w 304"/>
                <a:gd name="T39" fmla="*/ 4 h 36"/>
                <a:gd name="T40" fmla="*/ 30 w 304"/>
                <a:gd name="T41" fmla="*/ 4 h 36"/>
                <a:gd name="T42" fmla="*/ 27 w 304"/>
                <a:gd name="T43" fmla="*/ 4 h 36"/>
                <a:gd name="T44" fmla="*/ 25 w 304"/>
                <a:gd name="T45" fmla="*/ 4 h 36"/>
                <a:gd name="T46" fmla="*/ 23 w 304"/>
                <a:gd name="T47" fmla="*/ 4 h 36"/>
                <a:gd name="T48" fmla="*/ 20 w 304"/>
                <a:gd name="T49" fmla="*/ 4 h 36"/>
                <a:gd name="T50" fmla="*/ 18 w 304"/>
                <a:gd name="T51" fmla="*/ 3 h 36"/>
                <a:gd name="T52" fmla="*/ 15 w 304"/>
                <a:gd name="T53" fmla="*/ 3 h 36"/>
                <a:gd name="T54" fmla="*/ 13 w 304"/>
                <a:gd name="T55" fmla="*/ 2 h 36"/>
                <a:gd name="T56" fmla="*/ 10 w 304"/>
                <a:gd name="T57" fmla="*/ 2 h 36"/>
                <a:gd name="T58" fmla="*/ 8 w 304"/>
                <a:gd name="T59" fmla="*/ 2 h 36"/>
                <a:gd name="T60" fmla="*/ 6 w 304"/>
                <a:gd name="T61" fmla="*/ 1 h 36"/>
                <a:gd name="T62" fmla="*/ 3 w 304"/>
                <a:gd name="T63" fmla="*/ 1 h 36"/>
                <a:gd name="T64" fmla="*/ 1 w 304"/>
                <a:gd name="T65" fmla="*/ 1 h 36"/>
                <a:gd name="T66" fmla="*/ 0 w 304"/>
                <a:gd name="T67" fmla="*/ 0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4" h="36">
                  <a:moveTo>
                    <a:pt x="0" y="0"/>
                  </a:moveTo>
                  <a:lnTo>
                    <a:pt x="19" y="3"/>
                  </a:lnTo>
                  <a:lnTo>
                    <a:pt x="38" y="6"/>
                  </a:lnTo>
                  <a:lnTo>
                    <a:pt x="57" y="8"/>
                  </a:lnTo>
                  <a:lnTo>
                    <a:pt x="76" y="11"/>
                  </a:lnTo>
                  <a:lnTo>
                    <a:pt x="95" y="13"/>
                  </a:lnTo>
                  <a:lnTo>
                    <a:pt x="114" y="15"/>
                  </a:lnTo>
                  <a:lnTo>
                    <a:pt x="133" y="18"/>
                  </a:lnTo>
                  <a:lnTo>
                    <a:pt x="152" y="20"/>
                  </a:lnTo>
                  <a:lnTo>
                    <a:pt x="170" y="21"/>
                  </a:lnTo>
                  <a:lnTo>
                    <a:pt x="190" y="23"/>
                  </a:lnTo>
                  <a:lnTo>
                    <a:pt x="208" y="24"/>
                  </a:lnTo>
                  <a:lnTo>
                    <a:pt x="228" y="26"/>
                  </a:lnTo>
                  <a:lnTo>
                    <a:pt x="246" y="26"/>
                  </a:lnTo>
                  <a:lnTo>
                    <a:pt x="266" y="26"/>
                  </a:lnTo>
                  <a:lnTo>
                    <a:pt x="284" y="26"/>
                  </a:lnTo>
                  <a:lnTo>
                    <a:pt x="304" y="26"/>
                  </a:lnTo>
                  <a:lnTo>
                    <a:pt x="288" y="30"/>
                  </a:lnTo>
                  <a:lnTo>
                    <a:pt x="271" y="34"/>
                  </a:lnTo>
                  <a:lnTo>
                    <a:pt x="253" y="35"/>
                  </a:lnTo>
                  <a:lnTo>
                    <a:pt x="235" y="36"/>
                  </a:lnTo>
                  <a:lnTo>
                    <a:pt x="216" y="36"/>
                  </a:lnTo>
                  <a:lnTo>
                    <a:pt x="197" y="36"/>
                  </a:lnTo>
                  <a:lnTo>
                    <a:pt x="177" y="35"/>
                  </a:lnTo>
                  <a:lnTo>
                    <a:pt x="157" y="33"/>
                  </a:lnTo>
                  <a:lnTo>
                    <a:pt x="137" y="30"/>
                  </a:lnTo>
                  <a:lnTo>
                    <a:pt x="117" y="27"/>
                  </a:lnTo>
                  <a:lnTo>
                    <a:pt x="97" y="24"/>
                  </a:lnTo>
                  <a:lnTo>
                    <a:pt x="78" y="21"/>
                  </a:lnTo>
                  <a:lnTo>
                    <a:pt x="59" y="19"/>
                  </a:lnTo>
                  <a:lnTo>
                    <a:pt x="41" y="15"/>
                  </a:lnTo>
                  <a:lnTo>
                    <a:pt x="23" y="13"/>
                  </a:lnTo>
                  <a:lnTo>
                    <a:pt x="6" y="11"/>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69" name="Freeform 63"/>
            <p:cNvSpPr>
              <a:spLocks noChangeAspect="1"/>
            </p:cNvSpPr>
            <p:nvPr/>
          </p:nvSpPr>
          <p:spPr bwMode="auto">
            <a:xfrm>
              <a:off x="767" y="2814"/>
              <a:ext cx="152" cy="19"/>
            </a:xfrm>
            <a:custGeom>
              <a:avLst/>
              <a:gdLst>
                <a:gd name="T0" fmla="*/ 1 w 305"/>
                <a:gd name="T1" fmla="*/ 0 h 38"/>
                <a:gd name="T2" fmla="*/ 3 w 305"/>
                <a:gd name="T3" fmla="*/ 1 h 38"/>
                <a:gd name="T4" fmla="*/ 5 w 305"/>
                <a:gd name="T5" fmla="*/ 1 h 38"/>
                <a:gd name="T6" fmla="*/ 8 w 305"/>
                <a:gd name="T7" fmla="*/ 2 h 38"/>
                <a:gd name="T8" fmla="*/ 10 w 305"/>
                <a:gd name="T9" fmla="*/ 2 h 38"/>
                <a:gd name="T10" fmla="*/ 12 w 305"/>
                <a:gd name="T11" fmla="*/ 2 h 38"/>
                <a:gd name="T12" fmla="*/ 15 w 305"/>
                <a:gd name="T13" fmla="*/ 3 h 38"/>
                <a:gd name="T14" fmla="*/ 17 w 305"/>
                <a:gd name="T15" fmla="*/ 3 h 38"/>
                <a:gd name="T16" fmla="*/ 19 w 305"/>
                <a:gd name="T17" fmla="*/ 3 h 38"/>
                <a:gd name="T18" fmla="*/ 21 w 305"/>
                <a:gd name="T19" fmla="*/ 3 h 38"/>
                <a:gd name="T20" fmla="*/ 24 w 305"/>
                <a:gd name="T21" fmla="*/ 4 h 38"/>
                <a:gd name="T22" fmla="*/ 26 w 305"/>
                <a:gd name="T23" fmla="*/ 4 h 38"/>
                <a:gd name="T24" fmla="*/ 28 w 305"/>
                <a:gd name="T25" fmla="*/ 4 h 38"/>
                <a:gd name="T26" fmla="*/ 31 w 305"/>
                <a:gd name="T27" fmla="*/ 4 h 38"/>
                <a:gd name="T28" fmla="*/ 33 w 305"/>
                <a:gd name="T29" fmla="*/ 4 h 38"/>
                <a:gd name="T30" fmla="*/ 35 w 305"/>
                <a:gd name="T31" fmla="*/ 4 h 38"/>
                <a:gd name="T32" fmla="*/ 38 w 305"/>
                <a:gd name="T33" fmla="*/ 4 h 38"/>
                <a:gd name="T34" fmla="*/ 35 w 305"/>
                <a:gd name="T35" fmla="*/ 5 h 38"/>
                <a:gd name="T36" fmla="*/ 33 w 305"/>
                <a:gd name="T37" fmla="*/ 5 h 38"/>
                <a:gd name="T38" fmla="*/ 31 w 305"/>
                <a:gd name="T39" fmla="*/ 5 h 38"/>
                <a:gd name="T40" fmla="*/ 29 w 305"/>
                <a:gd name="T41" fmla="*/ 5 h 38"/>
                <a:gd name="T42" fmla="*/ 27 w 305"/>
                <a:gd name="T43" fmla="*/ 5 h 38"/>
                <a:gd name="T44" fmla="*/ 24 w 305"/>
                <a:gd name="T45" fmla="*/ 5 h 38"/>
                <a:gd name="T46" fmla="*/ 22 w 305"/>
                <a:gd name="T47" fmla="*/ 5 h 38"/>
                <a:gd name="T48" fmla="*/ 20 w 305"/>
                <a:gd name="T49" fmla="*/ 5 h 38"/>
                <a:gd name="T50" fmla="*/ 17 w 305"/>
                <a:gd name="T51" fmla="*/ 4 h 38"/>
                <a:gd name="T52" fmla="*/ 15 w 305"/>
                <a:gd name="T53" fmla="*/ 4 h 38"/>
                <a:gd name="T54" fmla="*/ 13 w 305"/>
                <a:gd name="T55" fmla="*/ 4 h 38"/>
                <a:gd name="T56" fmla="*/ 11 w 305"/>
                <a:gd name="T57" fmla="*/ 3 h 38"/>
                <a:gd name="T58" fmla="*/ 9 w 305"/>
                <a:gd name="T59" fmla="*/ 3 h 38"/>
                <a:gd name="T60" fmla="*/ 6 w 305"/>
                <a:gd name="T61" fmla="*/ 3 h 38"/>
                <a:gd name="T62" fmla="*/ 4 w 305"/>
                <a:gd name="T63" fmla="*/ 2 h 38"/>
                <a:gd name="T64" fmla="*/ 2 w 305"/>
                <a:gd name="T65" fmla="*/ 2 h 38"/>
                <a:gd name="T66" fmla="*/ 0 w 305"/>
                <a:gd name="T67" fmla="*/ 2 h 38"/>
                <a:gd name="T68" fmla="*/ 1 w 305"/>
                <a:gd name="T69" fmla="*/ 0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05" h="38">
                  <a:moveTo>
                    <a:pt x="9" y="0"/>
                  </a:moveTo>
                  <a:lnTo>
                    <a:pt x="28" y="4"/>
                  </a:lnTo>
                  <a:lnTo>
                    <a:pt x="47" y="6"/>
                  </a:lnTo>
                  <a:lnTo>
                    <a:pt x="66" y="10"/>
                  </a:lnTo>
                  <a:lnTo>
                    <a:pt x="84" y="12"/>
                  </a:lnTo>
                  <a:lnTo>
                    <a:pt x="103" y="15"/>
                  </a:lnTo>
                  <a:lnTo>
                    <a:pt x="121" y="18"/>
                  </a:lnTo>
                  <a:lnTo>
                    <a:pt x="138" y="20"/>
                  </a:lnTo>
                  <a:lnTo>
                    <a:pt x="157" y="21"/>
                  </a:lnTo>
                  <a:lnTo>
                    <a:pt x="175" y="23"/>
                  </a:lnTo>
                  <a:lnTo>
                    <a:pt x="194" y="25"/>
                  </a:lnTo>
                  <a:lnTo>
                    <a:pt x="212" y="26"/>
                  </a:lnTo>
                  <a:lnTo>
                    <a:pt x="231" y="26"/>
                  </a:lnTo>
                  <a:lnTo>
                    <a:pt x="249" y="27"/>
                  </a:lnTo>
                  <a:lnTo>
                    <a:pt x="267" y="26"/>
                  </a:lnTo>
                  <a:lnTo>
                    <a:pt x="286" y="26"/>
                  </a:lnTo>
                  <a:lnTo>
                    <a:pt x="305" y="25"/>
                  </a:lnTo>
                  <a:lnTo>
                    <a:pt x="286" y="38"/>
                  </a:lnTo>
                  <a:lnTo>
                    <a:pt x="269" y="38"/>
                  </a:lnTo>
                  <a:lnTo>
                    <a:pt x="250" y="38"/>
                  </a:lnTo>
                  <a:lnTo>
                    <a:pt x="233" y="37"/>
                  </a:lnTo>
                  <a:lnTo>
                    <a:pt x="216" y="37"/>
                  </a:lnTo>
                  <a:lnTo>
                    <a:pt x="197" y="36"/>
                  </a:lnTo>
                  <a:lnTo>
                    <a:pt x="180" y="34"/>
                  </a:lnTo>
                  <a:lnTo>
                    <a:pt x="161" y="33"/>
                  </a:lnTo>
                  <a:lnTo>
                    <a:pt x="143" y="30"/>
                  </a:lnTo>
                  <a:lnTo>
                    <a:pt x="126" y="28"/>
                  </a:lnTo>
                  <a:lnTo>
                    <a:pt x="107" y="26"/>
                  </a:lnTo>
                  <a:lnTo>
                    <a:pt x="90" y="23"/>
                  </a:lnTo>
                  <a:lnTo>
                    <a:pt x="72" y="21"/>
                  </a:lnTo>
                  <a:lnTo>
                    <a:pt x="53" y="18"/>
                  </a:lnTo>
                  <a:lnTo>
                    <a:pt x="36" y="15"/>
                  </a:lnTo>
                  <a:lnTo>
                    <a:pt x="17" y="13"/>
                  </a:lnTo>
                  <a:lnTo>
                    <a:pt x="0" y="11"/>
                  </a:lnTo>
                  <a:lnTo>
                    <a:pt x="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70" name="Freeform 64"/>
            <p:cNvSpPr>
              <a:spLocks noChangeAspect="1"/>
            </p:cNvSpPr>
            <p:nvPr/>
          </p:nvSpPr>
          <p:spPr bwMode="auto">
            <a:xfrm>
              <a:off x="771" y="2731"/>
              <a:ext cx="165" cy="20"/>
            </a:xfrm>
            <a:custGeom>
              <a:avLst/>
              <a:gdLst>
                <a:gd name="T0" fmla="*/ 0 w 330"/>
                <a:gd name="T1" fmla="*/ 0 h 41"/>
                <a:gd name="T2" fmla="*/ 19 w 330"/>
                <a:gd name="T3" fmla="*/ 2 h 41"/>
                <a:gd name="T4" fmla="*/ 33 w 330"/>
                <a:gd name="T5" fmla="*/ 3 h 41"/>
                <a:gd name="T6" fmla="*/ 42 w 330"/>
                <a:gd name="T7" fmla="*/ 4 h 41"/>
                <a:gd name="T8" fmla="*/ 38 w 330"/>
                <a:gd name="T9" fmla="*/ 5 h 41"/>
                <a:gd name="T10" fmla="*/ 28 w 330"/>
                <a:gd name="T11" fmla="*/ 3 h 41"/>
                <a:gd name="T12" fmla="*/ 11 w 330"/>
                <a:gd name="T13" fmla="*/ 1 h 41"/>
                <a:gd name="T14" fmla="*/ 0 w 330"/>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0" h="41">
                  <a:moveTo>
                    <a:pt x="0" y="0"/>
                  </a:moveTo>
                  <a:lnTo>
                    <a:pt x="152" y="18"/>
                  </a:lnTo>
                  <a:lnTo>
                    <a:pt x="264" y="29"/>
                  </a:lnTo>
                  <a:lnTo>
                    <a:pt x="330" y="37"/>
                  </a:lnTo>
                  <a:lnTo>
                    <a:pt x="301" y="41"/>
                  </a:lnTo>
                  <a:lnTo>
                    <a:pt x="223" y="30"/>
                  </a:lnTo>
                  <a:lnTo>
                    <a:pt x="83" y="15"/>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71" name="Freeform 65"/>
            <p:cNvSpPr>
              <a:spLocks noChangeAspect="1"/>
            </p:cNvSpPr>
            <p:nvPr/>
          </p:nvSpPr>
          <p:spPr bwMode="auto">
            <a:xfrm>
              <a:off x="772" y="2754"/>
              <a:ext cx="152" cy="19"/>
            </a:xfrm>
            <a:custGeom>
              <a:avLst/>
              <a:gdLst>
                <a:gd name="T0" fmla="*/ 3 w 304"/>
                <a:gd name="T1" fmla="*/ 0 h 38"/>
                <a:gd name="T2" fmla="*/ 22 w 304"/>
                <a:gd name="T3" fmla="*/ 3 h 38"/>
                <a:gd name="T4" fmla="*/ 38 w 304"/>
                <a:gd name="T5" fmla="*/ 4 h 38"/>
                <a:gd name="T6" fmla="*/ 36 w 304"/>
                <a:gd name="T7" fmla="*/ 5 h 38"/>
                <a:gd name="T8" fmla="*/ 16 w 304"/>
                <a:gd name="T9" fmla="*/ 3 h 38"/>
                <a:gd name="T10" fmla="*/ 0 w 304"/>
                <a:gd name="T11" fmla="*/ 2 h 38"/>
                <a:gd name="T12" fmla="*/ 1 w 304"/>
                <a:gd name="T13" fmla="*/ 0 h 38"/>
                <a:gd name="T14" fmla="*/ 3 w 304"/>
                <a:gd name="T15" fmla="*/ 0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4" h="38">
                  <a:moveTo>
                    <a:pt x="19" y="0"/>
                  </a:moveTo>
                  <a:lnTo>
                    <a:pt x="171" y="24"/>
                  </a:lnTo>
                  <a:lnTo>
                    <a:pt x="304" y="32"/>
                  </a:lnTo>
                  <a:lnTo>
                    <a:pt x="288" y="38"/>
                  </a:lnTo>
                  <a:lnTo>
                    <a:pt x="122" y="24"/>
                  </a:lnTo>
                  <a:lnTo>
                    <a:pt x="0" y="9"/>
                  </a:lnTo>
                  <a:lnTo>
                    <a:pt x="1" y="0"/>
                  </a:lnTo>
                  <a:lnTo>
                    <a:pt x="1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72" name="Freeform 66"/>
            <p:cNvSpPr>
              <a:spLocks noChangeAspect="1"/>
            </p:cNvSpPr>
            <p:nvPr/>
          </p:nvSpPr>
          <p:spPr bwMode="auto">
            <a:xfrm>
              <a:off x="808" y="2770"/>
              <a:ext cx="55" cy="9"/>
            </a:xfrm>
            <a:custGeom>
              <a:avLst/>
              <a:gdLst>
                <a:gd name="T0" fmla="*/ 3 w 111"/>
                <a:gd name="T1" fmla="*/ 0 h 16"/>
                <a:gd name="T2" fmla="*/ 8 w 111"/>
                <a:gd name="T3" fmla="*/ 1 h 16"/>
                <a:gd name="T4" fmla="*/ 13 w 111"/>
                <a:gd name="T5" fmla="*/ 2 h 16"/>
                <a:gd name="T6" fmla="*/ 12 w 111"/>
                <a:gd name="T7" fmla="*/ 3 h 16"/>
                <a:gd name="T8" fmla="*/ 7 w 111"/>
                <a:gd name="T9" fmla="*/ 3 h 16"/>
                <a:gd name="T10" fmla="*/ 0 w 111"/>
                <a:gd name="T11" fmla="*/ 1 h 16"/>
                <a:gd name="T12" fmla="*/ 3 w 111"/>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 h="16">
                  <a:moveTo>
                    <a:pt x="25" y="0"/>
                  </a:moveTo>
                  <a:lnTo>
                    <a:pt x="71" y="6"/>
                  </a:lnTo>
                  <a:lnTo>
                    <a:pt x="111" y="10"/>
                  </a:lnTo>
                  <a:lnTo>
                    <a:pt x="97" y="16"/>
                  </a:lnTo>
                  <a:lnTo>
                    <a:pt x="61" y="15"/>
                  </a:lnTo>
                  <a:lnTo>
                    <a:pt x="0" y="7"/>
                  </a:lnTo>
                  <a:lnTo>
                    <a:pt x="25"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73" name="Freeform 67"/>
            <p:cNvSpPr>
              <a:spLocks noChangeAspect="1"/>
            </p:cNvSpPr>
            <p:nvPr/>
          </p:nvSpPr>
          <p:spPr bwMode="auto">
            <a:xfrm>
              <a:off x="815" y="2791"/>
              <a:ext cx="40" cy="7"/>
            </a:xfrm>
            <a:custGeom>
              <a:avLst/>
              <a:gdLst>
                <a:gd name="T0" fmla="*/ 2 w 81"/>
                <a:gd name="T1" fmla="*/ 0 h 15"/>
                <a:gd name="T2" fmla="*/ 10 w 81"/>
                <a:gd name="T3" fmla="*/ 1 h 15"/>
                <a:gd name="T4" fmla="*/ 8 w 81"/>
                <a:gd name="T5" fmla="*/ 1 h 15"/>
                <a:gd name="T6" fmla="*/ 0 w 81"/>
                <a:gd name="T7" fmla="*/ 0 h 15"/>
                <a:gd name="T8" fmla="*/ 2 w 81"/>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15">
                  <a:moveTo>
                    <a:pt x="19" y="0"/>
                  </a:moveTo>
                  <a:lnTo>
                    <a:pt x="81" y="8"/>
                  </a:lnTo>
                  <a:lnTo>
                    <a:pt x="64" y="15"/>
                  </a:lnTo>
                  <a:lnTo>
                    <a:pt x="0" y="6"/>
                  </a:lnTo>
                  <a:lnTo>
                    <a:pt x="19"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74" name="Freeform 68"/>
            <p:cNvSpPr>
              <a:spLocks noChangeAspect="1"/>
            </p:cNvSpPr>
            <p:nvPr/>
          </p:nvSpPr>
          <p:spPr bwMode="auto">
            <a:xfrm>
              <a:off x="817" y="2812"/>
              <a:ext cx="40" cy="7"/>
            </a:xfrm>
            <a:custGeom>
              <a:avLst/>
              <a:gdLst>
                <a:gd name="T0" fmla="*/ 1 w 81"/>
                <a:gd name="T1" fmla="*/ 0 h 15"/>
                <a:gd name="T2" fmla="*/ 5 w 81"/>
                <a:gd name="T3" fmla="*/ 0 h 15"/>
                <a:gd name="T4" fmla="*/ 10 w 81"/>
                <a:gd name="T5" fmla="*/ 1 h 15"/>
                <a:gd name="T6" fmla="*/ 7 w 81"/>
                <a:gd name="T7" fmla="*/ 1 h 15"/>
                <a:gd name="T8" fmla="*/ 0 w 81"/>
                <a:gd name="T9" fmla="*/ 1 h 15"/>
                <a:gd name="T10" fmla="*/ 1 w 81"/>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15">
                  <a:moveTo>
                    <a:pt x="8" y="0"/>
                  </a:moveTo>
                  <a:lnTo>
                    <a:pt x="42" y="4"/>
                  </a:lnTo>
                  <a:lnTo>
                    <a:pt x="81" y="9"/>
                  </a:lnTo>
                  <a:lnTo>
                    <a:pt x="60" y="15"/>
                  </a:lnTo>
                  <a:lnTo>
                    <a:pt x="0" y="9"/>
                  </a:lnTo>
                  <a:lnTo>
                    <a:pt x="8"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75" name="Freeform 69"/>
            <p:cNvSpPr>
              <a:spLocks noChangeAspect="1"/>
            </p:cNvSpPr>
            <p:nvPr/>
          </p:nvSpPr>
          <p:spPr bwMode="auto">
            <a:xfrm>
              <a:off x="798" y="2842"/>
              <a:ext cx="79" cy="21"/>
            </a:xfrm>
            <a:custGeom>
              <a:avLst/>
              <a:gdLst>
                <a:gd name="T0" fmla="*/ 0 w 157"/>
                <a:gd name="T1" fmla="*/ 0 h 41"/>
                <a:gd name="T2" fmla="*/ 8 w 157"/>
                <a:gd name="T3" fmla="*/ 2 h 41"/>
                <a:gd name="T4" fmla="*/ 14 w 157"/>
                <a:gd name="T5" fmla="*/ 2 h 41"/>
                <a:gd name="T6" fmla="*/ 20 w 157"/>
                <a:gd name="T7" fmla="*/ 3 h 41"/>
                <a:gd name="T8" fmla="*/ 15 w 157"/>
                <a:gd name="T9" fmla="*/ 5 h 41"/>
                <a:gd name="T10" fmla="*/ 13 w 157"/>
                <a:gd name="T11" fmla="*/ 6 h 41"/>
                <a:gd name="T12" fmla="*/ 7 w 157"/>
                <a:gd name="T13" fmla="*/ 5 h 41"/>
                <a:gd name="T14" fmla="*/ 3 w 157"/>
                <a:gd name="T15" fmla="*/ 3 h 41"/>
                <a:gd name="T16" fmla="*/ 0 w 157"/>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 h="41">
                  <a:moveTo>
                    <a:pt x="0" y="0"/>
                  </a:moveTo>
                  <a:lnTo>
                    <a:pt x="60" y="10"/>
                  </a:lnTo>
                  <a:lnTo>
                    <a:pt x="111" y="16"/>
                  </a:lnTo>
                  <a:lnTo>
                    <a:pt x="157" y="19"/>
                  </a:lnTo>
                  <a:lnTo>
                    <a:pt x="119" y="37"/>
                  </a:lnTo>
                  <a:lnTo>
                    <a:pt x="103" y="41"/>
                  </a:lnTo>
                  <a:lnTo>
                    <a:pt x="53" y="37"/>
                  </a:lnTo>
                  <a:lnTo>
                    <a:pt x="21"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grpSp>
      <p:grpSp>
        <p:nvGrpSpPr>
          <p:cNvPr id="39941" name="Group 70"/>
          <p:cNvGrpSpPr>
            <a:grpSpLocks noChangeAspect="1"/>
          </p:cNvGrpSpPr>
          <p:nvPr/>
        </p:nvGrpSpPr>
        <p:grpSpPr bwMode="auto">
          <a:xfrm>
            <a:off x="2062163" y="4252913"/>
            <a:ext cx="466725" cy="728662"/>
            <a:chOff x="1968" y="2160"/>
            <a:chExt cx="438" cy="684"/>
          </a:xfrm>
        </p:grpSpPr>
        <p:sp>
          <p:nvSpPr>
            <p:cNvPr id="40346" name="Freeform 71"/>
            <p:cNvSpPr>
              <a:spLocks noChangeAspect="1"/>
            </p:cNvSpPr>
            <p:nvPr/>
          </p:nvSpPr>
          <p:spPr bwMode="auto">
            <a:xfrm>
              <a:off x="1968" y="2160"/>
              <a:ext cx="434" cy="576"/>
            </a:xfrm>
            <a:custGeom>
              <a:avLst/>
              <a:gdLst>
                <a:gd name="T0" fmla="*/ 32 w 866"/>
                <a:gd name="T1" fmla="*/ 2 h 1153"/>
                <a:gd name="T2" fmla="*/ 26 w 866"/>
                <a:gd name="T3" fmla="*/ 4 h 1153"/>
                <a:gd name="T4" fmla="*/ 21 w 866"/>
                <a:gd name="T5" fmla="*/ 7 h 1153"/>
                <a:gd name="T6" fmla="*/ 16 w 866"/>
                <a:gd name="T7" fmla="*/ 11 h 1153"/>
                <a:gd name="T8" fmla="*/ 12 w 866"/>
                <a:gd name="T9" fmla="*/ 15 h 1153"/>
                <a:gd name="T10" fmla="*/ 8 w 866"/>
                <a:gd name="T11" fmla="*/ 19 h 1153"/>
                <a:gd name="T12" fmla="*/ 5 w 866"/>
                <a:gd name="T13" fmla="*/ 24 h 1153"/>
                <a:gd name="T14" fmla="*/ 4 w 866"/>
                <a:gd name="T15" fmla="*/ 29 h 1153"/>
                <a:gd name="T16" fmla="*/ 2 w 866"/>
                <a:gd name="T17" fmla="*/ 37 h 1153"/>
                <a:gd name="T18" fmla="*/ 0 w 866"/>
                <a:gd name="T19" fmla="*/ 49 h 1153"/>
                <a:gd name="T20" fmla="*/ 2 w 866"/>
                <a:gd name="T21" fmla="*/ 62 h 1153"/>
                <a:gd name="T22" fmla="*/ 6 w 866"/>
                <a:gd name="T23" fmla="*/ 76 h 1153"/>
                <a:gd name="T24" fmla="*/ 11 w 866"/>
                <a:gd name="T25" fmla="*/ 86 h 1153"/>
                <a:gd name="T26" fmla="*/ 14 w 866"/>
                <a:gd name="T27" fmla="*/ 90 h 1153"/>
                <a:gd name="T28" fmla="*/ 16 w 866"/>
                <a:gd name="T29" fmla="*/ 94 h 1153"/>
                <a:gd name="T30" fmla="*/ 18 w 866"/>
                <a:gd name="T31" fmla="*/ 99 h 1153"/>
                <a:gd name="T32" fmla="*/ 20 w 866"/>
                <a:gd name="T33" fmla="*/ 104 h 1153"/>
                <a:gd name="T34" fmla="*/ 22 w 866"/>
                <a:gd name="T35" fmla="*/ 109 h 1153"/>
                <a:gd name="T36" fmla="*/ 22 w 866"/>
                <a:gd name="T37" fmla="*/ 117 h 1153"/>
                <a:gd name="T38" fmla="*/ 22 w 866"/>
                <a:gd name="T39" fmla="*/ 127 h 1153"/>
                <a:gd name="T40" fmla="*/ 23 w 866"/>
                <a:gd name="T41" fmla="*/ 133 h 1153"/>
                <a:gd name="T42" fmla="*/ 24 w 866"/>
                <a:gd name="T43" fmla="*/ 137 h 1153"/>
                <a:gd name="T44" fmla="*/ 27 w 866"/>
                <a:gd name="T45" fmla="*/ 139 h 1153"/>
                <a:gd name="T46" fmla="*/ 32 w 866"/>
                <a:gd name="T47" fmla="*/ 140 h 1153"/>
                <a:gd name="T48" fmla="*/ 37 w 866"/>
                <a:gd name="T49" fmla="*/ 140 h 1153"/>
                <a:gd name="T50" fmla="*/ 42 w 866"/>
                <a:gd name="T51" fmla="*/ 141 h 1153"/>
                <a:gd name="T52" fmla="*/ 46 w 866"/>
                <a:gd name="T53" fmla="*/ 142 h 1153"/>
                <a:gd name="T54" fmla="*/ 51 w 866"/>
                <a:gd name="T55" fmla="*/ 142 h 1153"/>
                <a:gd name="T56" fmla="*/ 56 w 866"/>
                <a:gd name="T57" fmla="*/ 143 h 1153"/>
                <a:gd name="T58" fmla="*/ 61 w 866"/>
                <a:gd name="T59" fmla="*/ 143 h 1153"/>
                <a:gd name="T60" fmla="*/ 64 w 866"/>
                <a:gd name="T61" fmla="*/ 142 h 1153"/>
                <a:gd name="T62" fmla="*/ 66 w 866"/>
                <a:gd name="T63" fmla="*/ 139 h 1153"/>
                <a:gd name="T64" fmla="*/ 68 w 866"/>
                <a:gd name="T65" fmla="*/ 133 h 1153"/>
                <a:gd name="T66" fmla="*/ 70 w 866"/>
                <a:gd name="T67" fmla="*/ 124 h 1153"/>
                <a:gd name="T68" fmla="*/ 72 w 866"/>
                <a:gd name="T69" fmla="*/ 118 h 1153"/>
                <a:gd name="T70" fmla="*/ 73 w 866"/>
                <a:gd name="T71" fmla="*/ 116 h 1153"/>
                <a:gd name="T72" fmla="*/ 74 w 866"/>
                <a:gd name="T73" fmla="*/ 113 h 1153"/>
                <a:gd name="T74" fmla="*/ 75 w 866"/>
                <a:gd name="T75" fmla="*/ 110 h 1153"/>
                <a:gd name="T76" fmla="*/ 77 w 866"/>
                <a:gd name="T77" fmla="*/ 108 h 1153"/>
                <a:gd name="T78" fmla="*/ 79 w 866"/>
                <a:gd name="T79" fmla="*/ 105 h 1153"/>
                <a:gd name="T80" fmla="*/ 81 w 866"/>
                <a:gd name="T81" fmla="*/ 103 h 1153"/>
                <a:gd name="T82" fmla="*/ 83 w 866"/>
                <a:gd name="T83" fmla="*/ 100 h 1153"/>
                <a:gd name="T84" fmla="*/ 86 w 866"/>
                <a:gd name="T85" fmla="*/ 97 h 1153"/>
                <a:gd name="T86" fmla="*/ 91 w 866"/>
                <a:gd name="T87" fmla="*/ 93 h 1153"/>
                <a:gd name="T88" fmla="*/ 95 w 866"/>
                <a:gd name="T89" fmla="*/ 87 h 1153"/>
                <a:gd name="T90" fmla="*/ 99 w 866"/>
                <a:gd name="T91" fmla="*/ 80 h 1153"/>
                <a:gd name="T92" fmla="*/ 103 w 866"/>
                <a:gd name="T93" fmla="*/ 73 h 1153"/>
                <a:gd name="T94" fmla="*/ 106 w 866"/>
                <a:gd name="T95" fmla="*/ 64 h 1153"/>
                <a:gd name="T96" fmla="*/ 108 w 866"/>
                <a:gd name="T97" fmla="*/ 55 h 1153"/>
                <a:gd name="T98" fmla="*/ 109 w 866"/>
                <a:gd name="T99" fmla="*/ 45 h 1153"/>
                <a:gd name="T100" fmla="*/ 107 w 866"/>
                <a:gd name="T101" fmla="*/ 33 h 1153"/>
                <a:gd name="T102" fmla="*/ 102 w 866"/>
                <a:gd name="T103" fmla="*/ 23 h 1153"/>
                <a:gd name="T104" fmla="*/ 94 w 866"/>
                <a:gd name="T105" fmla="*/ 14 h 1153"/>
                <a:gd name="T106" fmla="*/ 85 w 866"/>
                <a:gd name="T107" fmla="*/ 8 h 1153"/>
                <a:gd name="T108" fmla="*/ 74 w 866"/>
                <a:gd name="T109" fmla="*/ 3 h 1153"/>
                <a:gd name="T110" fmla="*/ 63 w 866"/>
                <a:gd name="T111" fmla="*/ 1 h 1153"/>
                <a:gd name="T112" fmla="*/ 51 w 866"/>
                <a:gd name="T113" fmla="*/ 0 h 1153"/>
                <a:gd name="T114" fmla="*/ 40 w 866"/>
                <a:gd name="T115" fmla="*/ 0 h 11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66" h="1153">
                  <a:moveTo>
                    <a:pt x="280" y="10"/>
                  </a:moveTo>
                  <a:lnTo>
                    <a:pt x="256" y="18"/>
                  </a:lnTo>
                  <a:lnTo>
                    <a:pt x="231" y="26"/>
                  </a:lnTo>
                  <a:lnTo>
                    <a:pt x="208" y="36"/>
                  </a:lnTo>
                  <a:lnTo>
                    <a:pt x="185" y="48"/>
                  </a:lnTo>
                  <a:lnTo>
                    <a:pt x="165" y="61"/>
                  </a:lnTo>
                  <a:lnTo>
                    <a:pt x="144" y="74"/>
                  </a:lnTo>
                  <a:lnTo>
                    <a:pt x="125" y="88"/>
                  </a:lnTo>
                  <a:lnTo>
                    <a:pt x="107" y="104"/>
                  </a:lnTo>
                  <a:lnTo>
                    <a:pt x="91" y="121"/>
                  </a:lnTo>
                  <a:lnTo>
                    <a:pt x="76" y="138"/>
                  </a:lnTo>
                  <a:lnTo>
                    <a:pt x="62" y="156"/>
                  </a:lnTo>
                  <a:lnTo>
                    <a:pt x="50" y="176"/>
                  </a:lnTo>
                  <a:lnTo>
                    <a:pt x="40" y="195"/>
                  </a:lnTo>
                  <a:lnTo>
                    <a:pt x="32" y="217"/>
                  </a:lnTo>
                  <a:lnTo>
                    <a:pt x="25" y="238"/>
                  </a:lnTo>
                  <a:lnTo>
                    <a:pt x="21" y="261"/>
                  </a:lnTo>
                  <a:lnTo>
                    <a:pt x="9" y="301"/>
                  </a:lnTo>
                  <a:lnTo>
                    <a:pt x="1" y="346"/>
                  </a:lnTo>
                  <a:lnTo>
                    <a:pt x="0" y="392"/>
                  </a:lnTo>
                  <a:lnTo>
                    <a:pt x="3" y="443"/>
                  </a:lnTo>
                  <a:lnTo>
                    <a:pt x="11" y="496"/>
                  </a:lnTo>
                  <a:lnTo>
                    <a:pt x="26" y="553"/>
                  </a:lnTo>
                  <a:lnTo>
                    <a:pt x="48" y="613"/>
                  </a:lnTo>
                  <a:lnTo>
                    <a:pt x="76" y="676"/>
                  </a:lnTo>
                  <a:lnTo>
                    <a:pt x="85" y="693"/>
                  </a:lnTo>
                  <a:lnTo>
                    <a:pt x="95" y="709"/>
                  </a:lnTo>
                  <a:lnTo>
                    <a:pt x="105" y="727"/>
                  </a:lnTo>
                  <a:lnTo>
                    <a:pt x="114" y="743"/>
                  </a:lnTo>
                  <a:lnTo>
                    <a:pt x="123" y="759"/>
                  </a:lnTo>
                  <a:lnTo>
                    <a:pt x="133" y="776"/>
                  </a:lnTo>
                  <a:lnTo>
                    <a:pt x="143" y="792"/>
                  </a:lnTo>
                  <a:lnTo>
                    <a:pt x="152" y="810"/>
                  </a:lnTo>
                  <a:lnTo>
                    <a:pt x="158" y="833"/>
                  </a:lnTo>
                  <a:lnTo>
                    <a:pt x="165" y="855"/>
                  </a:lnTo>
                  <a:lnTo>
                    <a:pt x="170" y="878"/>
                  </a:lnTo>
                  <a:lnTo>
                    <a:pt x="176" y="901"/>
                  </a:lnTo>
                  <a:lnTo>
                    <a:pt x="176" y="939"/>
                  </a:lnTo>
                  <a:lnTo>
                    <a:pt x="176" y="977"/>
                  </a:lnTo>
                  <a:lnTo>
                    <a:pt x="176" y="1016"/>
                  </a:lnTo>
                  <a:lnTo>
                    <a:pt x="176" y="1054"/>
                  </a:lnTo>
                  <a:lnTo>
                    <a:pt x="181" y="1069"/>
                  </a:lnTo>
                  <a:lnTo>
                    <a:pt x="186" y="1083"/>
                  </a:lnTo>
                  <a:lnTo>
                    <a:pt x="191" y="1098"/>
                  </a:lnTo>
                  <a:lnTo>
                    <a:pt x="196" y="1111"/>
                  </a:lnTo>
                  <a:lnTo>
                    <a:pt x="215" y="1115"/>
                  </a:lnTo>
                  <a:lnTo>
                    <a:pt x="235" y="1117"/>
                  </a:lnTo>
                  <a:lnTo>
                    <a:pt x="253" y="1121"/>
                  </a:lnTo>
                  <a:lnTo>
                    <a:pt x="273" y="1124"/>
                  </a:lnTo>
                  <a:lnTo>
                    <a:pt x="291" y="1126"/>
                  </a:lnTo>
                  <a:lnTo>
                    <a:pt x="311" y="1129"/>
                  </a:lnTo>
                  <a:lnTo>
                    <a:pt x="329" y="1132"/>
                  </a:lnTo>
                  <a:lnTo>
                    <a:pt x="348" y="1134"/>
                  </a:lnTo>
                  <a:lnTo>
                    <a:pt x="367" y="1137"/>
                  </a:lnTo>
                  <a:lnTo>
                    <a:pt x="386" y="1139"/>
                  </a:lnTo>
                  <a:lnTo>
                    <a:pt x="404" y="1141"/>
                  </a:lnTo>
                  <a:lnTo>
                    <a:pt x="424" y="1144"/>
                  </a:lnTo>
                  <a:lnTo>
                    <a:pt x="442" y="1146"/>
                  </a:lnTo>
                  <a:lnTo>
                    <a:pt x="462" y="1148"/>
                  </a:lnTo>
                  <a:lnTo>
                    <a:pt x="480" y="1151"/>
                  </a:lnTo>
                  <a:lnTo>
                    <a:pt x="500" y="1153"/>
                  </a:lnTo>
                  <a:lnTo>
                    <a:pt x="508" y="1141"/>
                  </a:lnTo>
                  <a:lnTo>
                    <a:pt x="516" y="1129"/>
                  </a:lnTo>
                  <a:lnTo>
                    <a:pt x="524" y="1117"/>
                  </a:lnTo>
                  <a:lnTo>
                    <a:pt x="532" y="1106"/>
                  </a:lnTo>
                  <a:lnTo>
                    <a:pt x="540" y="1069"/>
                  </a:lnTo>
                  <a:lnTo>
                    <a:pt x="548" y="1033"/>
                  </a:lnTo>
                  <a:lnTo>
                    <a:pt x="555" y="996"/>
                  </a:lnTo>
                  <a:lnTo>
                    <a:pt x="563" y="959"/>
                  </a:lnTo>
                  <a:lnTo>
                    <a:pt x="568" y="949"/>
                  </a:lnTo>
                  <a:lnTo>
                    <a:pt x="572" y="939"/>
                  </a:lnTo>
                  <a:lnTo>
                    <a:pt x="577" y="928"/>
                  </a:lnTo>
                  <a:lnTo>
                    <a:pt x="583" y="918"/>
                  </a:lnTo>
                  <a:lnTo>
                    <a:pt x="587" y="908"/>
                  </a:lnTo>
                  <a:lnTo>
                    <a:pt x="592" y="897"/>
                  </a:lnTo>
                  <a:lnTo>
                    <a:pt x="597" y="886"/>
                  </a:lnTo>
                  <a:lnTo>
                    <a:pt x="601" y="875"/>
                  </a:lnTo>
                  <a:lnTo>
                    <a:pt x="609" y="865"/>
                  </a:lnTo>
                  <a:lnTo>
                    <a:pt x="617" y="856"/>
                  </a:lnTo>
                  <a:lnTo>
                    <a:pt x="626" y="845"/>
                  </a:lnTo>
                  <a:lnTo>
                    <a:pt x="635" y="835"/>
                  </a:lnTo>
                  <a:lnTo>
                    <a:pt x="644" y="825"/>
                  </a:lnTo>
                  <a:lnTo>
                    <a:pt x="652" y="814"/>
                  </a:lnTo>
                  <a:lnTo>
                    <a:pt x="661" y="805"/>
                  </a:lnTo>
                  <a:lnTo>
                    <a:pt x="670" y="795"/>
                  </a:lnTo>
                  <a:lnTo>
                    <a:pt x="685" y="780"/>
                  </a:lnTo>
                  <a:lnTo>
                    <a:pt x="703" y="762"/>
                  </a:lnTo>
                  <a:lnTo>
                    <a:pt x="720" y="744"/>
                  </a:lnTo>
                  <a:lnTo>
                    <a:pt x="737" y="722"/>
                  </a:lnTo>
                  <a:lnTo>
                    <a:pt x="756" y="699"/>
                  </a:lnTo>
                  <a:lnTo>
                    <a:pt x="774" y="674"/>
                  </a:lnTo>
                  <a:lnTo>
                    <a:pt x="791" y="647"/>
                  </a:lnTo>
                  <a:lnTo>
                    <a:pt x="807" y="618"/>
                  </a:lnTo>
                  <a:lnTo>
                    <a:pt x="822" y="587"/>
                  </a:lnTo>
                  <a:lnTo>
                    <a:pt x="836" y="554"/>
                  </a:lnTo>
                  <a:lnTo>
                    <a:pt x="847" y="519"/>
                  </a:lnTo>
                  <a:lnTo>
                    <a:pt x="856" y="482"/>
                  </a:lnTo>
                  <a:lnTo>
                    <a:pt x="863" y="444"/>
                  </a:lnTo>
                  <a:lnTo>
                    <a:pt x="866" y="403"/>
                  </a:lnTo>
                  <a:lnTo>
                    <a:pt x="866" y="361"/>
                  </a:lnTo>
                  <a:lnTo>
                    <a:pt x="863" y="316"/>
                  </a:lnTo>
                  <a:lnTo>
                    <a:pt x="851" y="269"/>
                  </a:lnTo>
                  <a:lnTo>
                    <a:pt x="833" y="225"/>
                  </a:lnTo>
                  <a:lnTo>
                    <a:pt x="810" y="185"/>
                  </a:lnTo>
                  <a:lnTo>
                    <a:pt x="781" y="151"/>
                  </a:lnTo>
                  <a:lnTo>
                    <a:pt x="749" y="118"/>
                  </a:lnTo>
                  <a:lnTo>
                    <a:pt x="712" y="91"/>
                  </a:lnTo>
                  <a:lnTo>
                    <a:pt x="673" y="68"/>
                  </a:lnTo>
                  <a:lnTo>
                    <a:pt x="631" y="47"/>
                  </a:lnTo>
                  <a:lnTo>
                    <a:pt x="587" y="31"/>
                  </a:lnTo>
                  <a:lnTo>
                    <a:pt x="542" y="18"/>
                  </a:lnTo>
                  <a:lnTo>
                    <a:pt x="497" y="8"/>
                  </a:lnTo>
                  <a:lnTo>
                    <a:pt x="451" y="2"/>
                  </a:lnTo>
                  <a:lnTo>
                    <a:pt x="406" y="0"/>
                  </a:lnTo>
                  <a:lnTo>
                    <a:pt x="363" y="0"/>
                  </a:lnTo>
                  <a:lnTo>
                    <a:pt x="320" y="3"/>
                  </a:lnTo>
                  <a:lnTo>
                    <a:pt x="280" y="1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47" name="Freeform 72"/>
            <p:cNvSpPr>
              <a:spLocks noChangeAspect="1"/>
            </p:cNvSpPr>
            <p:nvPr/>
          </p:nvSpPr>
          <p:spPr bwMode="auto">
            <a:xfrm>
              <a:off x="1970" y="2162"/>
              <a:ext cx="436" cy="565"/>
            </a:xfrm>
            <a:custGeom>
              <a:avLst/>
              <a:gdLst>
                <a:gd name="T0" fmla="*/ 38 w 872"/>
                <a:gd name="T1" fmla="*/ 2 h 1129"/>
                <a:gd name="T2" fmla="*/ 32 w 872"/>
                <a:gd name="T3" fmla="*/ 4 h 1129"/>
                <a:gd name="T4" fmla="*/ 27 w 872"/>
                <a:gd name="T5" fmla="*/ 6 h 1129"/>
                <a:gd name="T6" fmla="*/ 22 w 872"/>
                <a:gd name="T7" fmla="*/ 9 h 1129"/>
                <a:gd name="T8" fmla="*/ 17 w 872"/>
                <a:gd name="T9" fmla="*/ 12 h 1129"/>
                <a:gd name="T10" fmla="*/ 13 w 872"/>
                <a:gd name="T11" fmla="*/ 15 h 1129"/>
                <a:gd name="T12" fmla="*/ 10 w 872"/>
                <a:gd name="T13" fmla="*/ 19 h 1129"/>
                <a:gd name="T14" fmla="*/ 6 w 872"/>
                <a:gd name="T15" fmla="*/ 24 h 1129"/>
                <a:gd name="T16" fmla="*/ 4 w 872"/>
                <a:gd name="T17" fmla="*/ 29 h 1129"/>
                <a:gd name="T18" fmla="*/ 2 w 872"/>
                <a:gd name="T19" fmla="*/ 34 h 1129"/>
                <a:gd name="T20" fmla="*/ 1 w 872"/>
                <a:gd name="T21" fmla="*/ 39 h 1129"/>
                <a:gd name="T22" fmla="*/ 0 w 872"/>
                <a:gd name="T23" fmla="*/ 46 h 1129"/>
                <a:gd name="T24" fmla="*/ 1 w 872"/>
                <a:gd name="T25" fmla="*/ 52 h 1129"/>
                <a:gd name="T26" fmla="*/ 1 w 872"/>
                <a:gd name="T27" fmla="*/ 59 h 1129"/>
                <a:gd name="T28" fmla="*/ 3 w 872"/>
                <a:gd name="T29" fmla="*/ 66 h 1129"/>
                <a:gd name="T30" fmla="*/ 6 w 872"/>
                <a:gd name="T31" fmla="*/ 74 h 1129"/>
                <a:gd name="T32" fmla="*/ 9 w 872"/>
                <a:gd name="T33" fmla="*/ 83 h 1129"/>
                <a:gd name="T34" fmla="*/ 19 w 872"/>
                <a:gd name="T35" fmla="*/ 100 h 1129"/>
                <a:gd name="T36" fmla="*/ 23 w 872"/>
                <a:gd name="T37" fmla="*/ 110 h 1129"/>
                <a:gd name="T38" fmla="*/ 22 w 872"/>
                <a:gd name="T39" fmla="*/ 131 h 1129"/>
                <a:gd name="T40" fmla="*/ 25 w 872"/>
                <a:gd name="T41" fmla="*/ 137 h 1129"/>
                <a:gd name="T42" fmla="*/ 64 w 872"/>
                <a:gd name="T43" fmla="*/ 142 h 1129"/>
                <a:gd name="T44" fmla="*/ 67 w 872"/>
                <a:gd name="T45" fmla="*/ 137 h 1129"/>
                <a:gd name="T46" fmla="*/ 71 w 872"/>
                <a:gd name="T47" fmla="*/ 120 h 1129"/>
                <a:gd name="T48" fmla="*/ 76 w 872"/>
                <a:gd name="T49" fmla="*/ 109 h 1129"/>
                <a:gd name="T50" fmla="*/ 85 w 872"/>
                <a:gd name="T51" fmla="*/ 99 h 1129"/>
                <a:gd name="T52" fmla="*/ 86 w 872"/>
                <a:gd name="T53" fmla="*/ 97 h 1129"/>
                <a:gd name="T54" fmla="*/ 89 w 872"/>
                <a:gd name="T55" fmla="*/ 95 h 1129"/>
                <a:gd name="T56" fmla="*/ 91 w 872"/>
                <a:gd name="T57" fmla="*/ 93 h 1129"/>
                <a:gd name="T58" fmla="*/ 93 w 872"/>
                <a:gd name="T59" fmla="*/ 91 h 1129"/>
                <a:gd name="T60" fmla="*/ 95 w 872"/>
                <a:gd name="T61" fmla="*/ 88 h 1129"/>
                <a:gd name="T62" fmla="*/ 98 w 872"/>
                <a:gd name="T63" fmla="*/ 85 h 1129"/>
                <a:gd name="T64" fmla="*/ 100 w 872"/>
                <a:gd name="T65" fmla="*/ 82 h 1129"/>
                <a:gd name="T66" fmla="*/ 102 w 872"/>
                <a:gd name="T67" fmla="*/ 78 h 1129"/>
                <a:gd name="T68" fmla="*/ 104 w 872"/>
                <a:gd name="T69" fmla="*/ 74 h 1129"/>
                <a:gd name="T70" fmla="*/ 105 w 872"/>
                <a:gd name="T71" fmla="*/ 70 h 1129"/>
                <a:gd name="T72" fmla="*/ 107 w 872"/>
                <a:gd name="T73" fmla="*/ 66 h 1129"/>
                <a:gd name="T74" fmla="*/ 108 w 872"/>
                <a:gd name="T75" fmla="*/ 62 h 1129"/>
                <a:gd name="T76" fmla="*/ 109 w 872"/>
                <a:gd name="T77" fmla="*/ 57 h 1129"/>
                <a:gd name="T78" fmla="*/ 109 w 872"/>
                <a:gd name="T79" fmla="*/ 52 h 1129"/>
                <a:gd name="T80" fmla="*/ 109 w 872"/>
                <a:gd name="T81" fmla="*/ 47 h 1129"/>
                <a:gd name="T82" fmla="*/ 109 w 872"/>
                <a:gd name="T83" fmla="*/ 41 h 1129"/>
                <a:gd name="T84" fmla="*/ 108 w 872"/>
                <a:gd name="T85" fmla="*/ 35 h 1129"/>
                <a:gd name="T86" fmla="*/ 105 w 872"/>
                <a:gd name="T87" fmla="*/ 30 h 1129"/>
                <a:gd name="T88" fmla="*/ 102 w 872"/>
                <a:gd name="T89" fmla="*/ 25 h 1129"/>
                <a:gd name="T90" fmla="*/ 99 w 872"/>
                <a:gd name="T91" fmla="*/ 20 h 1129"/>
                <a:gd name="T92" fmla="*/ 95 w 872"/>
                <a:gd name="T93" fmla="*/ 16 h 1129"/>
                <a:gd name="T94" fmla="*/ 91 w 872"/>
                <a:gd name="T95" fmla="*/ 13 h 1129"/>
                <a:gd name="T96" fmla="*/ 86 w 872"/>
                <a:gd name="T97" fmla="*/ 10 h 1129"/>
                <a:gd name="T98" fmla="*/ 81 w 872"/>
                <a:gd name="T99" fmla="*/ 7 h 1129"/>
                <a:gd name="T100" fmla="*/ 76 w 872"/>
                <a:gd name="T101" fmla="*/ 5 h 1129"/>
                <a:gd name="T102" fmla="*/ 70 w 872"/>
                <a:gd name="T103" fmla="*/ 3 h 1129"/>
                <a:gd name="T104" fmla="*/ 65 w 872"/>
                <a:gd name="T105" fmla="*/ 2 h 1129"/>
                <a:gd name="T106" fmla="*/ 59 w 872"/>
                <a:gd name="T107" fmla="*/ 1 h 1129"/>
                <a:gd name="T108" fmla="*/ 54 w 872"/>
                <a:gd name="T109" fmla="*/ 0 h 1129"/>
                <a:gd name="T110" fmla="*/ 48 w 872"/>
                <a:gd name="T111" fmla="*/ 0 h 1129"/>
                <a:gd name="T112" fmla="*/ 43 w 872"/>
                <a:gd name="T113" fmla="*/ 1 h 1129"/>
                <a:gd name="T114" fmla="*/ 38 w 872"/>
                <a:gd name="T115" fmla="*/ 2 h 11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72" h="1129">
                  <a:moveTo>
                    <a:pt x="301" y="9"/>
                  </a:moveTo>
                  <a:lnTo>
                    <a:pt x="255" y="26"/>
                  </a:lnTo>
                  <a:lnTo>
                    <a:pt x="212" y="44"/>
                  </a:lnTo>
                  <a:lnTo>
                    <a:pt x="172" y="66"/>
                  </a:lnTo>
                  <a:lnTo>
                    <a:pt x="135" y="91"/>
                  </a:lnTo>
                  <a:lnTo>
                    <a:pt x="103" y="120"/>
                  </a:lnTo>
                  <a:lnTo>
                    <a:pt x="74" y="151"/>
                  </a:lnTo>
                  <a:lnTo>
                    <a:pt x="48" y="187"/>
                  </a:lnTo>
                  <a:lnTo>
                    <a:pt x="29" y="225"/>
                  </a:lnTo>
                  <a:lnTo>
                    <a:pt x="14" y="268"/>
                  </a:lnTo>
                  <a:lnTo>
                    <a:pt x="4" y="312"/>
                  </a:lnTo>
                  <a:lnTo>
                    <a:pt x="0" y="361"/>
                  </a:lnTo>
                  <a:lnTo>
                    <a:pt x="1" y="413"/>
                  </a:lnTo>
                  <a:lnTo>
                    <a:pt x="8" y="469"/>
                  </a:lnTo>
                  <a:lnTo>
                    <a:pt x="23" y="528"/>
                  </a:lnTo>
                  <a:lnTo>
                    <a:pt x="44" y="590"/>
                  </a:lnTo>
                  <a:lnTo>
                    <a:pt x="72" y="657"/>
                  </a:lnTo>
                  <a:lnTo>
                    <a:pt x="152" y="796"/>
                  </a:lnTo>
                  <a:lnTo>
                    <a:pt x="177" y="880"/>
                  </a:lnTo>
                  <a:lnTo>
                    <a:pt x="176" y="1043"/>
                  </a:lnTo>
                  <a:lnTo>
                    <a:pt x="196" y="1090"/>
                  </a:lnTo>
                  <a:lnTo>
                    <a:pt x="509" y="1129"/>
                  </a:lnTo>
                  <a:lnTo>
                    <a:pt x="533" y="1096"/>
                  </a:lnTo>
                  <a:lnTo>
                    <a:pt x="565" y="954"/>
                  </a:lnTo>
                  <a:lnTo>
                    <a:pt x="603" y="870"/>
                  </a:lnTo>
                  <a:lnTo>
                    <a:pt x="673" y="791"/>
                  </a:lnTo>
                  <a:lnTo>
                    <a:pt x="688" y="776"/>
                  </a:lnTo>
                  <a:lnTo>
                    <a:pt x="705" y="759"/>
                  </a:lnTo>
                  <a:lnTo>
                    <a:pt x="722" y="741"/>
                  </a:lnTo>
                  <a:lnTo>
                    <a:pt x="741" y="721"/>
                  </a:lnTo>
                  <a:lnTo>
                    <a:pt x="758" y="698"/>
                  </a:lnTo>
                  <a:lnTo>
                    <a:pt x="777" y="675"/>
                  </a:lnTo>
                  <a:lnTo>
                    <a:pt x="794" y="649"/>
                  </a:lnTo>
                  <a:lnTo>
                    <a:pt x="810" y="621"/>
                  </a:lnTo>
                  <a:lnTo>
                    <a:pt x="826" y="591"/>
                  </a:lnTo>
                  <a:lnTo>
                    <a:pt x="839" y="559"/>
                  </a:lnTo>
                  <a:lnTo>
                    <a:pt x="851" y="526"/>
                  </a:lnTo>
                  <a:lnTo>
                    <a:pt x="861" y="490"/>
                  </a:lnTo>
                  <a:lnTo>
                    <a:pt x="868" y="452"/>
                  </a:lnTo>
                  <a:lnTo>
                    <a:pt x="872" y="412"/>
                  </a:lnTo>
                  <a:lnTo>
                    <a:pt x="872" y="369"/>
                  </a:lnTo>
                  <a:lnTo>
                    <a:pt x="870" y="324"/>
                  </a:lnTo>
                  <a:lnTo>
                    <a:pt x="857" y="277"/>
                  </a:lnTo>
                  <a:lnTo>
                    <a:pt x="839" y="233"/>
                  </a:lnTo>
                  <a:lnTo>
                    <a:pt x="816" y="193"/>
                  </a:lnTo>
                  <a:lnTo>
                    <a:pt x="788" y="157"/>
                  </a:lnTo>
                  <a:lnTo>
                    <a:pt x="757" y="126"/>
                  </a:lnTo>
                  <a:lnTo>
                    <a:pt x="722" y="97"/>
                  </a:lnTo>
                  <a:lnTo>
                    <a:pt x="684" y="73"/>
                  </a:lnTo>
                  <a:lnTo>
                    <a:pt x="645" y="52"/>
                  </a:lnTo>
                  <a:lnTo>
                    <a:pt x="603" y="35"/>
                  </a:lnTo>
                  <a:lnTo>
                    <a:pt x="560" y="21"/>
                  </a:lnTo>
                  <a:lnTo>
                    <a:pt x="516" y="11"/>
                  </a:lnTo>
                  <a:lnTo>
                    <a:pt x="471" y="5"/>
                  </a:lnTo>
                  <a:lnTo>
                    <a:pt x="427" y="0"/>
                  </a:lnTo>
                  <a:lnTo>
                    <a:pt x="384" y="0"/>
                  </a:lnTo>
                  <a:lnTo>
                    <a:pt x="341" y="4"/>
                  </a:lnTo>
                  <a:lnTo>
                    <a:pt x="301" y="9"/>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48" name="Freeform 73"/>
            <p:cNvSpPr>
              <a:spLocks noChangeAspect="1"/>
            </p:cNvSpPr>
            <p:nvPr/>
          </p:nvSpPr>
          <p:spPr bwMode="auto">
            <a:xfrm>
              <a:off x="1990" y="2186"/>
              <a:ext cx="395" cy="531"/>
            </a:xfrm>
            <a:custGeom>
              <a:avLst/>
              <a:gdLst>
                <a:gd name="T0" fmla="*/ 35 w 790"/>
                <a:gd name="T1" fmla="*/ 0 h 1063"/>
                <a:gd name="T2" fmla="*/ 30 w 790"/>
                <a:gd name="T3" fmla="*/ 2 h 1063"/>
                <a:gd name="T4" fmla="*/ 25 w 790"/>
                <a:gd name="T5" fmla="*/ 4 h 1063"/>
                <a:gd name="T6" fmla="*/ 21 w 790"/>
                <a:gd name="T7" fmla="*/ 6 h 1063"/>
                <a:gd name="T8" fmla="*/ 16 w 790"/>
                <a:gd name="T9" fmla="*/ 9 h 1063"/>
                <a:gd name="T10" fmla="*/ 12 w 790"/>
                <a:gd name="T11" fmla="*/ 12 h 1063"/>
                <a:gd name="T12" fmla="*/ 9 w 790"/>
                <a:gd name="T13" fmla="*/ 16 h 1063"/>
                <a:gd name="T14" fmla="*/ 6 w 790"/>
                <a:gd name="T15" fmla="*/ 20 h 1063"/>
                <a:gd name="T16" fmla="*/ 4 w 790"/>
                <a:gd name="T17" fmla="*/ 24 h 1063"/>
                <a:gd name="T18" fmla="*/ 2 w 790"/>
                <a:gd name="T19" fmla="*/ 29 h 1063"/>
                <a:gd name="T20" fmla="*/ 1 w 790"/>
                <a:gd name="T21" fmla="*/ 34 h 1063"/>
                <a:gd name="T22" fmla="*/ 0 w 790"/>
                <a:gd name="T23" fmla="*/ 39 h 1063"/>
                <a:gd name="T24" fmla="*/ 1 w 790"/>
                <a:gd name="T25" fmla="*/ 45 h 1063"/>
                <a:gd name="T26" fmla="*/ 2 w 790"/>
                <a:gd name="T27" fmla="*/ 51 h 1063"/>
                <a:gd name="T28" fmla="*/ 3 w 790"/>
                <a:gd name="T29" fmla="*/ 58 h 1063"/>
                <a:gd name="T30" fmla="*/ 6 w 790"/>
                <a:gd name="T31" fmla="*/ 65 h 1063"/>
                <a:gd name="T32" fmla="*/ 10 w 790"/>
                <a:gd name="T33" fmla="*/ 72 h 1063"/>
                <a:gd name="T34" fmla="*/ 22 w 790"/>
                <a:gd name="T35" fmla="*/ 88 h 1063"/>
                <a:gd name="T36" fmla="*/ 24 w 790"/>
                <a:gd name="T37" fmla="*/ 97 h 1063"/>
                <a:gd name="T38" fmla="*/ 23 w 790"/>
                <a:gd name="T39" fmla="*/ 122 h 1063"/>
                <a:gd name="T40" fmla="*/ 28 w 790"/>
                <a:gd name="T41" fmla="*/ 129 h 1063"/>
                <a:gd name="T42" fmla="*/ 55 w 790"/>
                <a:gd name="T43" fmla="*/ 132 h 1063"/>
                <a:gd name="T44" fmla="*/ 60 w 790"/>
                <a:gd name="T45" fmla="*/ 128 h 1063"/>
                <a:gd name="T46" fmla="*/ 64 w 790"/>
                <a:gd name="T47" fmla="*/ 107 h 1063"/>
                <a:gd name="T48" fmla="*/ 68 w 790"/>
                <a:gd name="T49" fmla="*/ 97 h 1063"/>
                <a:gd name="T50" fmla="*/ 76 w 790"/>
                <a:gd name="T51" fmla="*/ 88 h 1063"/>
                <a:gd name="T52" fmla="*/ 78 w 790"/>
                <a:gd name="T53" fmla="*/ 87 h 1063"/>
                <a:gd name="T54" fmla="*/ 80 w 790"/>
                <a:gd name="T55" fmla="*/ 85 h 1063"/>
                <a:gd name="T56" fmla="*/ 82 w 790"/>
                <a:gd name="T57" fmla="*/ 82 h 1063"/>
                <a:gd name="T58" fmla="*/ 84 w 790"/>
                <a:gd name="T59" fmla="*/ 80 h 1063"/>
                <a:gd name="T60" fmla="*/ 86 w 790"/>
                <a:gd name="T61" fmla="*/ 77 h 1063"/>
                <a:gd name="T62" fmla="*/ 88 w 790"/>
                <a:gd name="T63" fmla="*/ 75 h 1063"/>
                <a:gd name="T64" fmla="*/ 90 w 790"/>
                <a:gd name="T65" fmla="*/ 72 h 1063"/>
                <a:gd name="T66" fmla="*/ 92 w 790"/>
                <a:gd name="T67" fmla="*/ 68 h 1063"/>
                <a:gd name="T68" fmla="*/ 93 w 790"/>
                <a:gd name="T69" fmla="*/ 65 h 1063"/>
                <a:gd name="T70" fmla="*/ 95 w 790"/>
                <a:gd name="T71" fmla="*/ 61 h 1063"/>
                <a:gd name="T72" fmla="*/ 96 w 790"/>
                <a:gd name="T73" fmla="*/ 58 h 1063"/>
                <a:gd name="T74" fmla="*/ 97 w 790"/>
                <a:gd name="T75" fmla="*/ 54 h 1063"/>
                <a:gd name="T76" fmla="*/ 98 w 790"/>
                <a:gd name="T77" fmla="*/ 49 h 1063"/>
                <a:gd name="T78" fmla="*/ 99 w 790"/>
                <a:gd name="T79" fmla="*/ 45 h 1063"/>
                <a:gd name="T80" fmla="*/ 99 w 790"/>
                <a:gd name="T81" fmla="*/ 40 h 1063"/>
                <a:gd name="T82" fmla="*/ 99 w 790"/>
                <a:gd name="T83" fmla="*/ 35 h 1063"/>
                <a:gd name="T84" fmla="*/ 98 w 790"/>
                <a:gd name="T85" fmla="*/ 30 h 1063"/>
                <a:gd name="T86" fmla="*/ 96 w 790"/>
                <a:gd name="T87" fmla="*/ 25 h 1063"/>
                <a:gd name="T88" fmla="*/ 93 w 790"/>
                <a:gd name="T89" fmla="*/ 21 h 1063"/>
                <a:gd name="T90" fmla="*/ 90 w 790"/>
                <a:gd name="T91" fmla="*/ 17 h 1063"/>
                <a:gd name="T92" fmla="*/ 86 w 790"/>
                <a:gd name="T93" fmla="*/ 13 h 1063"/>
                <a:gd name="T94" fmla="*/ 83 w 790"/>
                <a:gd name="T95" fmla="*/ 10 h 1063"/>
                <a:gd name="T96" fmla="*/ 78 w 790"/>
                <a:gd name="T97" fmla="*/ 8 h 1063"/>
                <a:gd name="T98" fmla="*/ 74 w 790"/>
                <a:gd name="T99" fmla="*/ 6 h 1063"/>
                <a:gd name="T100" fmla="*/ 69 w 790"/>
                <a:gd name="T101" fmla="*/ 4 h 1063"/>
                <a:gd name="T102" fmla="*/ 65 w 790"/>
                <a:gd name="T103" fmla="*/ 2 h 1063"/>
                <a:gd name="T104" fmla="*/ 60 w 790"/>
                <a:gd name="T105" fmla="*/ 1 h 1063"/>
                <a:gd name="T106" fmla="*/ 55 w 790"/>
                <a:gd name="T107" fmla="*/ 0 h 1063"/>
                <a:gd name="T108" fmla="*/ 50 w 790"/>
                <a:gd name="T109" fmla="*/ 0 h 1063"/>
                <a:gd name="T110" fmla="*/ 45 w 790"/>
                <a:gd name="T111" fmla="*/ 0 h 1063"/>
                <a:gd name="T112" fmla="*/ 40 w 790"/>
                <a:gd name="T113" fmla="*/ 0 h 1063"/>
                <a:gd name="T114" fmla="*/ 35 w 790"/>
                <a:gd name="T115" fmla="*/ 0 h 10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90" h="1063">
                  <a:moveTo>
                    <a:pt x="278" y="5"/>
                  </a:moveTo>
                  <a:lnTo>
                    <a:pt x="237" y="19"/>
                  </a:lnTo>
                  <a:lnTo>
                    <a:pt x="198" y="35"/>
                  </a:lnTo>
                  <a:lnTo>
                    <a:pt x="161" y="55"/>
                  </a:lnTo>
                  <a:lnTo>
                    <a:pt x="126" y="78"/>
                  </a:lnTo>
                  <a:lnTo>
                    <a:pt x="95" y="103"/>
                  </a:lnTo>
                  <a:lnTo>
                    <a:pt x="69" y="132"/>
                  </a:lnTo>
                  <a:lnTo>
                    <a:pt x="46" y="163"/>
                  </a:lnTo>
                  <a:lnTo>
                    <a:pt x="26" y="197"/>
                  </a:lnTo>
                  <a:lnTo>
                    <a:pt x="12" y="234"/>
                  </a:lnTo>
                  <a:lnTo>
                    <a:pt x="3" y="275"/>
                  </a:lnTo>
                  <a:lnTo>
                    <a:pt x="0" y="318"/>
                  </a:lnTo>
                  <a:lnTo>
                    <a:pt x="1" y="365"/>
                  </a:lnTo>
                  <a:lnTo>
                    <a:pt x="9" y="414"/>
                  </a:lnTo>
                  <a:lnTo>
                    <a:pt x="24" y="466"/>
                  </a:lnTo>
                  <a:lnTo>
                    <a:pt x="44" y="521"/>
                  </a:lnTo>
                  <a:lnTo>
                    <a:pt x="73" y="580"/>
                  </a:lnTo>
                  <a:lnTo>
                    <a:pt x="172" y="707"/>
                  </a:lnTo>
                  <a:lnTo>
                    <a:pt x="187" y="780"/>
                  </a:lnTo>
                  <a:lnTo>
                    <a:pt x="179" y="980"/>
                  </a:lnTo>
                  <a:lnTo>
                    <a:pt x="222" y="1034"/>
                  </a:lnTo>
                  <a:lnTo>
                    <a:pt x="433" y="1063"/>
                  </a:lnTo>
                  <a:lnTo>
                    <a:pt x="479" y="1026"/>
                  </a:lnTo>
                  <a:lnTo>
                    <a:pt x="509" y="858"/>
                  </a:lnTo>
                  <a:lnTo>
                    <a:pt x="543" y="783"/>
                  </a:lnTo>
                  <a:lnTo>
                    <a:pt x="602" y="711"/>
                  </a:lnTo>
                  <a:lnTo>
                    <a:pt x="617" y="696"/>
                  </a:lnTo>
                  <a:lnTo>
                    <a:pt x="633" y="680"/>
                  </a:lnTo>
                  <a:lnTo>
                    <a:pt x="649" y="663"/>
                  </a:lnTo>
                  <a:lnTo>
                    <a:pt x="667" y="643"/>
                  </a:lnTo>
                  <a:lnTo>
                    <a:pt x="683" y="623"/>
                  </a:lnTo>
                  <a:lnTo>
                    <a:pt x="699" y="601"/>
                  </a:lnTo>
                  <a:lnTo>
                    <a:pt x="715" y="577"/>
                  </a:lnTo>
                  <a:lnTo>
                    <a:pt x="730" y="551"/>
                  </a:lnTo>
                  <a:lnTo>
                    <a:pt x="744" y="524"/>
                  </a:lnTo>
                  <a:lnTo>
                    <a:pt x="756" y="495"/>
                  </a:lnTo>
                  <a:lnTo>
                    <a:pt x="767" y="465"/>
                  </a:lnTo>
                  <a:lnTo>
                    <a:pt x="776" y="433"/>
                  </a:lnTo>
                  <a:lnTo>
                    <a:pt x="783" y="398"/>
                  </a:lnTo>
                  <a:lnTo>
                    <a:pt x="788" y="362"/>
                  </a:lnTo>
                  <a:lnTo>
                    <a:pt x="790" y="324"/>
                  </a:lnTo>
                  <a:lnTo>
                    <a:pt x="789" y="285"/>
                  </a:lnTo>
                  <a:lnTo>
                    <a:pt x="777" y="242"/>
                  </a:lnTo>
                  <a:lnTo>
                    <a:pt x="761" y="204"/>
                  </a:lnTo>
                  <a:lnTo>
                    <a:pt x="740" y="170"/>
                  </a:lnTo>
                  <a:lnTo>
                    <a:pt x="716" y="139"/>
                  </a:lnTo>
                  <a:lnTo>
                    <a:pt x="688" y="111"/>
                  </a:lnTo>
                  <a:lnTo>
                    <a:pt x="657" y="86"/>
                  </a:lnTo>
                  <a:lnTo>
                    <a:pt x="624" y="65"/>
                  </a:lnTo>
                  <a:lnTo>
                    <a:pt x="589" y="48"/>
                  </a:lnTo>
                  <a:lnTo>
                    <a:pt x="551" y="33"/>
                  </a:lnTo>
                  <a:lnTo>
                    <a:pt x="513" y="21"/>
                  </a:lnTo>
                  <a:lnTo>
                    <a:pt x="473" y="12"/>
                  </a:lnTo>
                  <a:lnTo>
                    <a:pt x="434" y="5"/>
                  </a:lnTo>
                  <a:lnTo>
                    <a:pt x="394" y="2"/>
                  </a:lnTo>
                  <a:lnTo>
                    <a:pt x="354" y="0"/>
                  </a:lnTo>
                  <a:lnTo>
                    <a:pt x="315" y="2"/>
                  </a:lnTo>
                  <a:lnTo>
                    <a:pt x="278" y="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49" name="Freeform 74"/>
            <p:cNvSpPr>
              <a:spLocks noChangeAspect="1"/>
            </p:cNvSpPr>
            <p:nvPr/>
          </p:nvSpPr>
          <p:spPr bwMode="auto">
            <a:xfrm>
              <a:off x="2001" y="2192"/>
              <a:ext cx="372" cy="524"/>
            </a:xfrm>
            <a:custGeom>
              <a:avLst/>
              <a:gdLst>
                <a:gd name="T0" fmla="*/ 29 w 744"/>
                <a:gd name="T1" fmla="*/ 2 h 1049"/>
                <a:gd name="T2" fmla="*/ 20 w 744"/>
                <a:gd name="T3" fmla="*/ 6 h 1049"/>
                <a:gd name="T4" fmla="*/ 12 w 744"/>
                <a:gd name="T5" fmla="*/ 12 h 1049"/>
                <a:gd name="T6" fmla="*/ 6 w 744"/>
                <a:gd name="T7" fmla="*/ 19 h 1049"/>
                <a:gd name="T8" fmla="*/ 2 w 744"/>
                <a:gd name="T9" fmla="*/ 28 h 1049"/>
                <a:gd name="T10" fmla="*/ 0 w 744"/>
                <a:gd name="T11" fmla="*/ 37 h 1049"/>
                <a:gd name="T12" fmla="*/ 2 w 744"/>
                <a:gd name="T13" fmla="*/ 49 h 1049"/>
                <a:gd name="T14" fmla="*/ 6 w 744"/>
                <a:gd name="T15" fmla="*/ 61 h 1049"/>
                <a:gd name="T16" fmla="*/ 11 w 744"/>
                <a:gd name="T17" fmla="*/ 70 h 1049"/>
                <a:gd name="T18" fmla="*/ 14 w 744"/>
                <a:gd name="T19" fmla="*/ 75 h 1049"/>
                <a:gd name="T20" fmla="*/ 17 w 744"/>
                <a:gd name="T21" fmla="*/ 80 h 1049"/>
                <a:gd name="T22" fmla="*/ 20 w 744"/>
                <a:gd name="T23" fmla="*/ 84 h 1049"/>
                <a:gd name="T24" fmla="*/ 21 w 744"/>
                <a:gd name="T25" fmla="*/ 89 h 1049"/>
                <a:gd name="T26" fmla="*/ 22 w 744"/>
                <a:gd name="T27" fmla="*/ 94 h 1049"/>
                <a:gd name="T28" fmla="*/ 22 w 744"/>
                <a:gd name="T29" fmla="*/ 102 h 1049"/>
                <a:gd name="T30" fmla="*/ 22 w 744"/>
                <a:gd name="T31" fmla="*/ 114 h 1049"/>
                <a:gd name="T32" fmla="*/ 22 w 744"/>
                <a:gd name="T33" fmla="*/ 121 h 1049"/>
                <a:gd name="T34" fmla="*/ 23 w 744"/>
                <a:gd name="T35" fmla="*/ 123 h 1049"/>
                <a:gd name="T36" fmla="*/ 25 w 744"/>
                <a:gd name="T37" fmla="*/ 125 h 1049"/>
                <a:gd name="T38" fmla="*/ 26 w 744"/>
                <a:gd name="T39" fmla="*/ 127 h 1049"/>
                <a:gd name="T40" fmla="*/ 28 w 744"/>
                <a:gd name="T41" fmla="*/ 128 h 1049"/>
                <a:gd name="T42" fmla="*/ 31 w 744"/>
                <a:gd name="T43" fmla="*/ 128 h 1049"/>
                <a:gd name="T44" fmla="*/ 34 w 744"/>
                <a:gd name="T45" fmla="*/ 128 h 1049"/>
                <a:gd name="T46" fmla="*/ 37 w 744"/>
                <a:gd name="T47" fmla="*/ 129 h 1049"/>
                <a:gd name="T48" fmla="*/ 40 w 744"/>
                <a:gd name="T49" fmla="*/ 129 h 1049"/>
                <a:gd name="T50" fmla="*/ 43 w 744"/>
                <a:gd name="T51" fmla="*/ 130 h 1049"/>
                <a:gd name="T52" fmla="*/ 46 w 744"/>
                <a:gd name="T53" fmla="*/ 130 h 1049"/>
                <a:gd name="T54" fmla="*/ 49 w 744"/>
                <a:gd name="T55" fmla="*/ 130 h 1049"/>
                <a:gd name="T56" fmla="*/ 52 w 744"/>
                <a:gd name="T57" fmla="*/ 130 h 1049"/>
                <a:gd name="T58" fmla="*/ 53 w 744"/>
                <a:gd name="T59" fmla="*/ 129 h 1049"/>
                <a:gd name="T60" fmla="*/ 54 w 744"/>
                <a:gd name="T61" fmla="*/ 128 h 1049"/>
                <a:gd name="T62" fmla="*/ 56 w 744"/>
                <a:gd name="T63" fmla="*/ 127 h 1049"/>
                <a:gd name="T64" fmla="*/ 57 w 744"/>
                <a:gd name="T65" fmla="*/ 121 h 1049"/>
                <a:gd name="T66" fmla="*/ 59 w 744"/>
                <a:gd name="T67" fmla="*/ 110 h 1049"/>
                <a:gd name="T68" fmla="*/ 61 w 744"/>
                <a:gd name="T69" fmla="*/ 103 h 1049"/>
                <a:gd name="T70" fmla="*/ 63 w 744"/>
                <a:gd name="T71" fmla="*/ 98 h 1049"/>
                <a:gd name="T72" fmla="*/ 65 w 744"/>
                <a:gd name="T73" fmla="*/ 95 h 1049"/>
                <a:gd name="T74" fmla="*/ 67 w 744"/>
                <a:gd name="T75" fmla="*/ 93 h 1049"/>
                <a:gd name="T76" fmla="*/ 69 w 744"/>
                <a:gd name="T77" fmla="*/ 90 h 1049"/>
                <a:gd name="T78" fmla="*/ 70 w 744"/>
                <a:gd name="T79" fmla="*/ 88 h 1049"/>
                <a:gd name="T80" fmla="*/ 73 w 744"/>
                <a:gd name="T81" fmla="*/ 85 h 1049"/>
                <a:gd name="T82" fmla="*/ 77 w 744"/>
                <a:gd name="T83" fmla="*/ 81 h 1049"/>
                <a:gd name="T84" fmla="*/ 81 w 744"/>
                <a:gd name="T85" fmla="*/ 76 h 1049"/>
                <a:gd name="T86" fmla="*/ 84 w 744"/>
                <a:gd name="T87" fmla="*/ 70 h 1049"/>
                <a:gd name="T88" fmla="*/ 88 w 744"/>
                <a:gd name="T89" fmla="*/ 64 h 1049"/>
                <a:gd name="T90" fmla="*/ 90 w 744"/>
                <a:gd name="T91" fmla="*/ 56 h 1049"/>
                <a:gd name="T92" fmla="*/ 93 w 744"/>
                <a:gd name="T93" fmla="*/ 48 h 1049"/>
                <a:gd name="T94" fmla="*/ 93 w 744"/>
                <a:gd name="T95" fmla="*/ 39 h 1049"/>
                <a:gd name="T96" fmla="*/ 92 w 744"/>
                <a:gd name="T97" fmla="*/ 29 h 1049"/>
                <a:gd name="T98" fmla="*/ 88 w 744"/>
                <a:gd name="T99" fmla="*/ 20 h 1049"/>
                <a:gd name="T100" fmla="*/ 82 w 744"/>
                <a:gd name="T101" fmla="*/ 13 h 1049"/>
                <a:gd name="T102" fmla="*/ 75 w 744"/>
                <a:gd name="T103" fmla="*/ 8 h 1049"/>
                <a:gd name="T104" fmla="*/ 66 w 744"/>
                <a:gd name="T105" fmla="*/ 4 h 1049"/>
                <a:gd name="T106" fmla="*/ 57 w 744"/>
                <a:gd name="T107" fmla="*/ 1 h 1049"/>
                <a:gd name="T108" fmla="*/ 48 w 744"/>
                <a:gd name="T109" fmla="*/ 0 h 1049"/>
                <a:gd name="T110" fmla="*/ 39 w 744"/>
                <a:gd name="T111" fmla="*/ 0 h 10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4" h="1049">
                  <a:moveTo>
                    <a:pt x="270" y="4"/>
                  </a:moveTo>
                  <a:lnTo>
                    <a:pt x="229" y="16"/>
                  </a:lnTo>
                  <a:lnTo>
                    <a:pt x="189" y="32"/>
                  </a:lnTo>
                  <a:lnTo>
                    <a:pt x="154" y="52"/>
                  </a:lnTo>
                  <a:lnTo>
                    <a:pt x="120" y="74"/>
                  </a:lnTo>
                  <a:lnTo>
                    <a:pt x="90" y="98"/>
                  </a:lnTo>
                  <a:lnTo>
                    <a:pt x="64" y="126"/>
                  </a:lnTo>
                  <a:lnTo>
                    <a:pt x="42" y="156"/>
                  </a:lnTo>
                  <a:lnTo>
                    <a:pt x="25" y="188"/>
                  </a:lnTo>
                  <a:lnTo>
                    <a:pt x="11" y="224"/>
                  </a:lnTo>
                  <a:lnTo>
                    <a:pt x="3" y="263"/>
                  </a:lnTo>
                  <a:lnTo>
                    <a:pt x="0" y="303"/>
                  </a:lnTo>
                  <a:lnTo>
                    <a:pt x="3" y="347"/>
                  </a:lnTo>
                  <a:lnTo>
                    <a:pt x="11" y="393"/>
                  </a:lnTo>
                  <a:lnTo>
                    <a:pt x="26" y="441"/>
                  </a:lnTo>
                  <a:lnTo>
                    <a:pt x="48" y="492"/>
                  </a:lnTo>
                  <a:lnTo>
                    <a:pt x="75" y="546"/>
                  </a:lnTo>
                  <a:lnTo>
                    <a:pt x="87" y="565"/>
                  </a:lnTo>
                  <a:lnTo>
                    <a:pt x="97" y="584"/>
                  </a:lnTo>
                  <a:lnTo>
                    <a:pt x="109" y="603"/>
                  </a:lnTo>
                  <a:lnTo>
                    <a:pt x="120" y="622"/>
                  </a:lnTo>
                  <a:lnTo>
                    <a:pt x="131" y="641"/>
                  </a:lnTo>
                  <a:lnTo>
                    <a:pt x="142" y="660"/>
                  </a:lnTo>
                  <a:lnTo>
                    <a:pt x="153" y="679"/>
                  </a:lnTo>
                  <a:lnTo>
                    <a:pt x="164" y="698"/>
                  </a:lnTo>
                  <a:lnTo>
                    <a:pt x="167" y="717"/>
                  </a:lnTo>
                  <a:lnTo>
                    <a:pt x="171" y="734"/>
                  </a:lnTo>
                  <a:lnTo>
                    <a:pt x="174" y="752"/>
                  </a:lnTo>
                  <a:lnTo>
                    <a:pt x="178" y="771"/>
                  </a:lnTo>
                  <a:lnTo>
                    <a:pt x="176" y="820"/>
                  </a:lnTo>
                  <a:lnTo>
                    <a:pt x="173" y="869"/>
                  </a:lnTo>
                  <a:lnTo>
                    <a:pt x="170" y="918"/>
                  </a:lnTo>
                  <a:lnTo>
                    <a:pt x="167" y="968"/>
                  </a:lnTo>
                  <a:lnTo>
                    <a:pt x="172" y="975"/>
                  </a:lnTo>
                  <a:lnTo>
                    <a:pt x="178" y="982"/>
                  </a:lnTo>
                  <a:lnTo>
                    <a:pt x="182" y="989"/>
                  </a:lnTo>
                  <a:lnTo>
                    <a:pt x="187" y="996"/>
                  </a:lnTo>
                  <a:lnTo>
                    <a:pt x="193" y="1003"/>
                  </a:lnTo>
                  <a:lnTo>
                    <a:pt x="197" y="1009"/>
                  </a:lnTo>
                  <a:lnTo>
                    <a:pt x="202" y="1016"/>
                  </a:lnTo>
                  <a:lnTo>
                    <a:pt x="207" y="1023"/>
                  </a:lnTo>
                  <a:lnTo>
                    <a:pt x="219" y="1024"/>
                  </a:lnTo>
                  <a:lnTo>
                    <a:pt x="232" y="1027"/>
                  </a:lnTo>
                  <a:lnTo>
                    <a:pt x="245" y="1028"/>
                  </a:lnTo>
                  <a:lnTo>
                    <a:pt x="256" y="1029"/>
                  </a:lnTo>
                  <a:lnTo>
                    <a:pt x="269" y="1031"/>
                  </a:lnTo>
                  <a:lnTo>
                    <a:pt x="282" y="1032"/>
                  </a:lnTo>
                  <a:lnTo>
                    <a:pt x="294" y="1034"/>
                  </a:lnTo>
                  <a:lnTo>
                    <a:pt x="306" y="1036"/>
                  </a:lnTo>
                  <a:lnTo>
                    <a:pt x="318" y="1037"/>
                  </a:lnTo>
                  <a:lnTo>
                    <a:pt x="331" y="1038"/>
                  </a:lnTo>
                  <a:lnTo>
                    <a:pt x="344" y="1041"/>
                  </a:lnTo>
                  <a:lnTo>
                    <a:pt x="355" y="1042"/>
                  </a:lnTo>
                  <a:lnTo>
                    <a:pt x="368" y="1044"/>
                  </a:lnTo>
                  <a:lnTo>
                    <a:pt x="381" y="1045"/>
                  </a:lnTo>
                  <a:lnTo>
                    <a:pt x="392" y="1047"/>
                  </a:lnTo>
                  <a:lnTo>
                    <a:pt x="405" y="1049"/>
                  </a:lnTo>
                  <a:lnTo>
                    <a:pt x="411" y="1044"/>
                  </a:lnTo>
                  <a:lnTo>
                    <a:pt x="416" y="1039"/>
                  </a:lnTo>
                  <a:lnTo>
                    <a:pt x="421" y="1035"/>
                  </a:lnTo>
                  <a:lnTo>
                    <a:pt x="427" y="1030"/>
                  </a:lnTo>
                  <a:lnTo>
                    <a:pt x="432" y="1026"/>
                  </a:lnTo>
                  <a:lnTo>
                    <a:pt x="437" y="1021"/>
                  </a:lnTo>
                  <a:lnTo>
                    <a:pt x="443" y="1016"/>
                  </a:lnTo>
                  <a:lnTo>
                    <a:pt x="449" y="1012"/>
                  </a:lnTo>
                  <a:lnTo>
                    <a:pt x="455" y="969"/>
                  </a:lnTo>
                  <a:lnTo>
                    <a:pt x="464" y="928"/>
                  </a:lnTo>
                  <a:lnTo>
                    <a:pt x="470" y="886"/>
                  </a:lnTo>
                  <a:lnTo>
                    <a:pt x="477" y="845"/>
                  </a:lnTo>
                  <a:lnTo>
                    <a:pt x="485" y="826"/>
                  </a:lnTo>
                  <a:lnTo>
                    <a:pt x="495" y="808"/>
                  </a:lnTo>
                  <a:lnTo>
                    <a:pt x="503" y="789"/>
                  </a:lnTo>
                  <a:lnTo>
                    <a:pt x="511" y="771"/>
                  </a:lnTo>
                  <a:lnTo>
                    <a:pt x="518" y="762"/>
                  </a:lnTo>
                  <a:lnTo>
                    <a:pt x="525" y="752"/>
                  </a:lnTo>
                  <a:lnTo>
                    <a:pt x="532" y="744"/>
                  </a:lnTo>
                  <a:lnTo>
                    <a:pt x="538" y="735"/>
                  </a:lnTo>
                  <a:lnTo>
                    <a:pt x="545" y="726"/>
                  </a:lnTo>
                  <a:lnTo>
                    <a:pt x="552" y="718"/>
                  </a:lnTo>
                  <a:lnTo>
                    <a:pt x="559" y="709"/>
                  </a:lnTo>
                  <a:lnTo>
                    <a:pt x="566" y="699"/>
                  </a:lnTo>
                  <a:lnTo>
                    <a:pt x="580" y="685"/>
                  </a:lnTo>
                  <a:lnTo>
                    <a:pt x="595" y="668"/>
                  </a:lnTo>
                  <a:lnTo>
                    <a:pt x="610" y="651"/>
                  </a:lnTo>
                  <a:lnTo>
                    <a:pt x="626" y="632"/>
                  </a:lnTo>
                  <a:lnTo>
                    <a:pt x="641" y="611"/>
                  </a:lnTo>
                  <a:lnTo>
                    <a:pt x="656" y="589"/>
                  </a:lnTo>
                  <a:lnTo>
                    <a:pt x="671" y="565"/>
                  </a:lnTo>
                  <a:lnTo>
                    <a:pt x="685" y="539"/>
                  </a:lnTo>
                  <a:lnTo>
                    <a:pt x="699" y="513"/>
                  </a:lnTo>
                  <a:lnTo>
                    <a:pt x="710" y="484"/>
                  </a:lnTo>
                  <a:lnTo>
                    <a:pt x="720" y="454"/>
                  </a:lnTo>
                  <a:lnTo>
                    <a:pt x="730" y="422"/>
                  </a:lnTo>
                  <a:lnTo>
                    <a:pt x="737" y="387"/>
                  </a:lnTo>
                  <a:lnTo>
                    <a:pt x="741" y="353"/>
                  </a:lnTo>
                  <a:lnTo>
                    <a:pt x="744" y="315"/>
                  </a:lnTo>
                  <a:lnTo>
                    <a:pt x="744" y="275"/>
                  </a:lnTo>
                  <a:lnTo>
                    <a:pt x="734" y="236"/>
                  </a:lnTo>
                  <a:lnTo>
                    <a:pt x="720" y="199"/>
                  </a:lnTo>
                  <a:lnTo>
                    <a:pt x="703" y="166"/>
                  </a:lnTo>
                  <a:lnTo>
                    <a:pt x="681" y="137"/>
                  </a:lnTo>
                  <a:lnTo>
                    <a:pt x="656" y="111"/>
                  </a:lnTo>
                  <a:lnTo>
                    <a:pt x="627" y="87"/>
                  </a:lnTo>
                  <a:lnTo>
                    <a:pt x="596" y="66"/>
                  </a:lnTo>
                  <a:lnTo>
                    <a:pt x="564" y="49"/>
                  </a:lnTo>
                  <a:lnTo>
                    <a:pt x="528" y="34"/>
                  </a:lnTo>
                  <a:lnTo>
                    <a:pt x="492" y="22"/>
                  </a:lnTo>
                  <a:lnTo>
                    <a:pt x="455" y="13"/>
                  </a:lnTo>
                  <a:lnTo>
                    <a:pt x="417" y="6"/>
                  </a:lnTo>
                  <a:lnTo>
                    <a:pt x="379" y="2"/>
                  </a:lnTo>
                  <a:lnTo>
                    <a:pt x="343" y="0"/>
                  </a:lnTo>
                  <a:lnTo>
                    <a:pt x="306" y="1"/>
                  </a:lnTo>
                  <a:lnTo>
                    <a:pt x="270" y="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50" name="Freeform 75"/>
            <p:cNvSpPr>
              <a:spLocks noChangeAspect="1"/>
            </p:cNvSpPr>
            <p:nvPr/>
          </p:nvSpPr>
          <p:spPr bwMode="auto">
            <a:xfrm>
              <a:off x="2013" y="2199"/>
              <a:ext cx="347" cy="517"/>
            </a:xfrm>
            <a:custGeom>
              <a:avLst/>
              <a:gdLst>
                <a:gd name="T0" fmla="*/ 27 w 695"/>
                <a:gd name="T1" fmla="*/ 2 h 1033"/>
                <a:gd name="T2" fmla="*/ 18 w 695"/>
                <a:gd name="T3" fmla="*/ 6 h 1033"/>
                <a:gd name="T4" fmla="*/ 10 w 695"/>
                <a:gd name="T5" fmla="*/ 12 h 1033"/>
                <a:gd name="T6" fmla="*/ 4 w 695"/>
                <a:gd name="T7" fmla="*/ 19 h 1033"/>
                <a:gd name="T8" fmla="*/ 1 w 695"/>
                <a:gd name="T9" fmla="*/ 27 h 1033"/>
                <a:gd name="T10" fmla="*/ 0 w 695"/>
                <a:gd name="T11" fmla="*/ 36 h 1033"/>
                <a:gd name="T12" fmla="*/ 1 w 695"/>
                <a:gd name="T13" fmla="*/ 47 h 1033"/>
                <a:gd name="T14" fmla="*/ 6 w 695"/>
                <a:gd name="T15" fmla="*/ 58 h 1033"/>
                <a:gd name="T16" fmla="*/ 10 w 695"/>
                <a:gd name="T17" fmla="*/ 67 h 1033"/>
                <a:gd name="T18" fmla="*/ 13 w 695"/>
                <a:gd name="T19" fmla="*/ 73 h 1033"/>
                <a:gd name="T20" fmla="*/ 15 w 695"/>
                <a:gd name="T21" fmla="*/ 78 h 1033"/>
                <a:gd name="T22" fmla="*/ 17 w 695"/>
                <a:gd name="T23" fmla="*/ 84 h 1033"/>
                <a:gd name="T24" fmla="*/ 19 w 695"/>
                <a:gd name="T25" fmla="*/ 89 h 1033"/>
                <a:gd name="T26" fmla="*/ 20 w 695"/>
                <a:gd name="T27" fmla="*/ 93 h 1033"/>
                <a:gd name="T28" fmla="*/ 20 w 695"/>
                <a:gd name="T29" fmla="*/ 102 h 1033"/>
                <a:gd name="T30" fmla="*/ 19 w 695"/>
                <a:gd name="T31" fmla="*/ 114 h 1033"/>
                <a:gd name="T32" fmla="*/ 19 w 695"/>
                <a:gd name="T33" fmla="*/ 121 h 1033"/>
                <a:gd name="T34" fmla="*/ 21 w 695"/>
                <a:gd name="T35" fmla="*/ 122 h 1033"/>
                <a:gd name="T36" fmla="*/ 22 w 695"/>
                <a:gd name="T37" fmla="*/ 124 h 1033"/>
                <a:gd name="T38" fmla="*/ 23 w 695"/>
                <a:gd name="T39" fmla="*/ 126 h 1033"/>
                <a:gd name="T40" fmla="*/ 25 w 695"/>
                <a:gd name="T41" fmla="*/ 127 h 1033"/>
                <a:gd name="T42" fmla="*/ 28 w 695"/>
                <a:gd name="T43" fmla="*/ 127 h 1033"/>
                <a:gd name="T44" fmla="*/ 31 w 695"/>
                <a:gd name="T45" fmla="*/ 128 h 1033"/>
                <a:gd name="T46" fmla="*/ 33 w 695"/>
                <a:gd name="T47" fmla="*/ 128 h 1033"/>
                <a:gd name="T48" fmla="*/ 36 w 695"/>
                <a:gd name="T49" fmla="*/ 128 h 1033"/>
                <a:gd name="T50" fmla="*/ 39 w 695"/>
                <a:gd name="T51" fmla="*/ 129 h 1033"/>
                <a:gd name="T52" fmla="*/ 42 w 695"/>
                <a:gd name="T53" fmla="*/ 129 h 1033"/>
                <a:gd name="T54" fmla="*/ 45 w 695"/>
                <a:gd name="T55" fmla="*/ 129 h 1033"/>
                <a:gd name="T56" fmla="*/ 47 w 695"/>
                <a:gd name="T57" fmla="*/ 129 h 1033"/>
                <a:gd name="T58" fmla="*/ 48 w 695"/>
                <a:gd name="T59" fmla="*/ 128 h 1033"/>
                <a:gd name="T60" fmla="*/ 50 w 695"/>
                <a:gd name="T61" fmla="*/ 127 h 1033"/>
                <a:gd name="T62" fmla="*/ 51 w 695"/>
                <a:gd name="T63" fmla="*/ 126 h 1033"/>
                <a:gd name="T64" fmla="*/ 52 w 695"/>
                <a:gd name="T65" fmla="*/ 120 h 1033"/>
                <a:gd name="T66" fmla="*/ 54 w 695"/>
                <a:gd name="T67" fmla="*/ 109 h 1033"/>
                <a:gd name="T68" fmla="*/ 56 w 695"/>
                <a:gd name="T69" fmla="*/ 102 h 1033"/>
                <a:gd name="T70" fmla="*/ 58 w 695"/>
                <a:gd name="T71" fmla="*/ 97 h 1033"/>
                <a:gd name="T72" fmla="*/ 60 w 695"/>
                <a:gd name="T73" fmla="*/ 94 h 1033"/>
                <a:gd name="T74" fmla="*/ 61 w 695"/>
                <a:gd name="T75" fmla="*/ 92 h 1033"/>
                <a:gd name="T76" fmla="*/ 63 w 695"/>
                <a:gd name="T77" fmla="*/ 90 h 1033"/>
                <a:gd name="T78" fmla="*/ 65 w 695"/>
                <a:gd name="T79" fmla="*/ 87 h 1033"/>
                <a:gd name="T80" fmla="*/ 69 w 695"/>
                <a:gd name="T81" fmla="*/ 82 h 1033"/>
                <a:gd name="T82" fmla="*/ 76 w 695"/>
                <a:gd name="T83" fmla="*/ 72 h 1033"/>
                <a:gd name="T84" fmla="*/ 82 w 695"/>
                <a:gd name="T85" fmla="*/ 59 h 1033"/>
                <a:gd name="T86" fmla="*/ 86 w 695"/>
                <a:gd name="T87" fmla="*/ 43 h 1033"/>
                <a:gd name="T88" fmla="*/ 86 w 695"/>
                <a:gd name="T89" fmla="*/ 29 h 1033"/>
                <a:gd name="T90" fmla="*/ 82 w 695"/>
                <a:gd name="T91" fmla="*/ 21 h 1033"/>
                <a:gd name="T92" fmla="*/ 77 w 695"/>
                <a:gd name="T93" fmla="*/ 14 h 1033"/>
                <a:gd name="T94" fmla="*/ 70 w 695"/>
                <a:gd name="T95" fmla="*/ 9 h 1033"/>
                <a:gd name="T96" fmla="*/ 63 w 695"/>
                <a:gd name="T97" fmla="*/ 5 h 1033"/>
                <a:gd name="T98" fmla="*/ 54 w 695"/>
                <a:gd name="T99" fmla="*/ 2 h 1033"/>
                <a:gd name="T100" fmla="*/ 45 w 695"/>
                <a:gd name="T101" fmla="*/ 1 h 1033"/>
                <a:gd name="T102" fmla="*/ 36 w 695"/>
                <a:gd name="T103" fmla="*/ 0 h 10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95" h="1033">
                  <a:moveTo>
                    <a:pt x="260" y="2"/>
                  </a:moveTo>
                  <a:lnTo>
                    <a:pt x="218" y="15"/>
                  </a:lnTo>
                  <a:lnTo>
                    <a:pt x="180" y="30"/>
                  </a:lnTo>
                  <a:lnTo>
                    <a:pt x="144" y="48"/>
                  </a:lnTo>
                  <a:lnTo>
                    <a:pt x="112" y="69"/>
                  </a:lnTo>
                  <a:lnTo>
                    <a:pt x="83" y="92"/>
                  </a:lnTo>
                  <a:lnTo>
                    <a:pt x="58" y="119"/>
                  </a:lnTo>
                  <a:lnTo>
                    <a:pt x="37" y="147"/>
                  </a:lnTo>
                  <a:lnTo>
                    <a:pt x="21" y="179"/>
                  </a:lnTo>
                  <a:lnTo>
                    <a:pt x="10" y="212"/>
                  </a:lnTo>
                  <a:lnTo>
                    <a:pt x="3" y="249"/>
                  </a:lnTo>
                  <a:lnTo>
                    <a:pt x="0" y="287"/>
                  </a:lnTo>
                  <a:lnTo>
                    <a:pt x="4" y="327"/>
                  </a:lnTo>
                  <a:lnTo>
                    <a:pt x="13" y="370"/>
                  </a:lnTo>
                  <a:lnTo>
                    <a:pt x="28" y="415"/>
                  </a:lnTo>
                  <a:lnTo>
                    <a:pt x="49" y="462"/>
                  </a:lnTo>
                  <a:lnTo>
                    <a:pt x="77" y="512"/>
                  </a:lnTo>
                  <a:lnTo>
                    <a:pt x="86" y="533"/>
                  </a:lnTo>
                  <a:lnTo>
                    <a:pt x="96" y="555"/>
                  </a:lnTo>
                  <a:lnTo>
                    <a:pt x="105" y="577"/>
                  </a:lnTo>
                  <a:lnTo>
                    <a:pt x="115" y="599"/>
                  </a:lnTo>
                  <a:lnTo>
                    <a:pt x="124" y="622"/>
                  </a:lnTo>
                  <a:lnTo>
                    <a:pt x="134" y="644"/>
                  </a:lnTo>
                  <a:lnTo>
                    <a:pt x="143" y="666"/>
                  </a:lnTo>
                  <a:lnTo>
                    <a:pt x="153" y="688"/>
                  </a:lnTo>
                  <a:lnTo>
                    <a:pt x="156" y="706"/>
                  </a:lnTo>
                  <a:lnTo>
                    <a:pt x="159" y="724"/>
                  </a:lnTo>
                  <a:lnTo>
                    <a:pt x="163" y="742"/>
                  </a:lnTo>
                  <a:lnTo>
                    <a:pt x="165" y="759"/>
                  </a:lnTo>
                  <a:lnTo>
                    <a:pt x="163" y="809"/>
                  </a:lnTo>
                  <a:lnTo>
                    <a:pt x="161" y="857"/>
                  </a:lnTo>
                  <a:lnTo>
                    <a:pt x="157" y="907"/>
                  </a:lnTo>
                  <a:lnTo>
                    <a:pt x="155" y="956"/>
                  </a:lnTo>
                  <a:lnTo>
                    <a:pt x="159" y="963"/>
                  </a:lnTo>
                  <a:lnTo>
                    <a:pt x="164" y="969"/>
                  </a:lnTo>
                  <a:lnTo>
                    <a:pt x="169" y="976"/>
                  </a:lnTo>
                  <a:lnTo>
                    <a:pt x="173" y="983"/>
                  </a:lnTo>
                  <a:lnTo>
                    <a:pt x="177" y="990"/>
                  </a:lnTo>
                  <a:lnTo>
                    <a:pt x="181" y="997"/>
                  </a:lnTo>
                  <a:lnTo>
                    <a:pt x="186" y="1002"/>
                  </a:lnTo>
                  <a:lnTo>
                    <a:pt x="191" y="1009"/>
                  </a:lnTo>
                  <a:lnTo>
                    <a:pt x="202" y="1010"/>
                  </a:lnTo>
                  <a:lnTo>
                    <a:pt x="214" y="1013"/>
                  </a:lnTo>
                  <a:lnTo>
                    <a:pt x="225" y="1014"/>
                  </a:lnTo>
                  <a:lnTo>
                    <a:pt x="237" y="1015"/>
                  </a:lnTo>
                  <a:lnTo>
                    <a:pt x="248" y="1017"/>
                  </a:lnTo>
                  <a:lnTo>
                    <a:pt x="260" y="1018"/>
                  </a:lnTo>
                  <a:lnTo>
                    <a:pt x="271" y="1020"/>
                  </a:lnTo>
                  <a:lnTo>
                    <a:pt x="283" y="1021"/>
                  </a:lnTo>
                  <a:lnTo>
                    <a:pt x="294" y="1023"/>
                  </a:lnTo>
                  <a:lnTo>
                    <a:pt x="306" y="1024"/>
                  </a:lnTo>
                  <a:lnTo>
                    <a:pt x="317" y="1025"/>
                  </a:lnTo>
                  <a:lnTo>
                    <a:pt x="329" y="1028"/>
                  </a:lnTo>
                  <a:lnTo>
                    <a:pt x="340" y="1029"/>
                  </a:lnTo>
                  <a:lnTo>
                    <a:pt x="352" y="1030"/>
                  </a:lnTo>
                  <a:lnTo>
                    <a:pt x="363" y="1032"/>
                  </a:lnTo>
                  <a:lnTo>
                    <a:pt x="375" y="1033"/>
                  </a:lnTo>
                  <a:lnTo>
                    <a:pt x="380" y="1029"/>
                  </a:lnTo>
                  <a:lnTo>
                    <a:pt x="385" y="1024"/>
                  </a:lnTo>
                  <a:lnTo>
                    <a:pt x="390" y="1018"/>
                  </a:lnTo>
                  <a:lnTo>
                    <a:pt x="396" y="1014"/>
                  </a:lnTo>
                  <a:lnTo>
                    <a:pt x="400" y="1009"/>
                  </a:lnTo>
                  <a:lnTo>
                    <a:pt x="406" y="1005"/>
                  </a:lnTo>
                  <a:lnTo>
                    <a:pt x="411" y="1001"/>
                  </a:lnTo>
                  <a:lnTo>
                    <a:pt x="415" y="997"/>
                  </a:lnTo>
                  <a:lnTo>
                    <a:pt x="423" y="955"/>
                  </a:lnTo>
                  <a:lnTo>
                    <a:pt x="430" y="914"/>
                  </a:lnTo>
                  <a:lnTo>
                    <a:pt x="437" y="872"/>
                  </a:lnTo>
                  <a:lnTo>
                    <a:pt x="444" y="831"/>
                  </a:lnTo>
                  <a:lnTo>
                    <a:pt x="452" y="812"/>
                  </a:lnTo>
                  <a:lnTo>
                    <a:pt x="460" y="794"/>
                  </a:lnTo>
                  <a:lnTo>
                    <a:pt x="467" y="775"/>
                  </a:lnTo>
                  <a:lnTo>
                    <a:pt x="475" y="757"/>
                  </a:lnTo>
                  <a:lnTo>
                    <a:pt x="482" y="748"/>
                  </a:lnTo>
                  <a:lnTo>
                    <a:pt x="488" y="740"/>
                  </a:lnTo>
                  <a:lnTo>
                    <a:pt x="495" y="730"/>
                  </a:lnTo>
                  <a:lnTo>
                    <a:pt x="502" y="721"/>
                  </a:lnTo>
                  <a:lnTo>
                    <a:pt x="507" y="713"/>
                  </a:lnTo>
                  <a:lnTo>
                    <a:pt x="514" y="704"/>
                  </a:lnTo>
                  <a:lnTo>
                    <a:pt x="520" y="696"/>
                  </a:lnTo>
                  <a:lnTo>
                    <a:pt x="527" y="687"/>
                  </a:lnTo>
                  <a:lnTo>
                    <a:pt x="553" y="656"/>
                  </a:lnTo>
                  <a:lnTo>
                    <a:pt x="582" y="619"/>
                  </a:lnTo>
                  <a:lnTo>
                    <a:pt x="611" y="576"/>
                  </a:lnTo>
                  <a:lnTo>
                    <a:pt x="638" y="528"/>
                  </a:lnTo>
                  <a:lnTo>
                    <a:pt x="662" y="472"/>
                  </a:lnTo>
                  <a:lnTo>
                    <a:pt x="680" y="411"/>
                  </a:lnTo>
                  <a:lnTo>
                    <a:pt x="692" y="342"/>
                  </a:lnTo>
                  <a:lnTo>
                    <a:pt x="695" y="266"/>
                  </a:lnTo>
                  <a:lnTo>
                    <a:pt x="689" y="229"/>
                  </a:lnTo>
                  <a:lnTo>
                    <a:pt x="678" y="195"/>
                  </a:lnTo>
                  <a:lnTo>
                    <a:pt x="663" y="164"/>
                  </a:lnTo>
                  <a:lnTo>
                    <a:pt x="643" y="135"/>
                  </a:lnTo>
                  <a:lnTo>
                    <a:pt x="621" y="109"/>
                  </a:lnTo>
                  <a:lnTo>
                    <a:pt x="595" y="86"/>
                  </a:lnTo>
                  <a:lnTo>
                    <a:pt x="567" y="67"/>
                  </a:lnTo>
                  <a:lnTo>
                    <a:pt x="536" y="49"/>
                  </a:lnTo>
                  <a:lnTo>
                    <a:pt x="504" y="35"/>
                  </a:lnTo>
                  <a:lnTo>
                    <a:pt x="469" y="23"/>
                  </a:lnTo>
                  <a:lnTo>
                    <a:pt x="435" y="14"/>
                  </a:lnTo>
                  <a:lnTo>
                    <a:pt x="399" y="7"/>
                  </a:lnTo>
                  <a:lnTo>
                    <a:pt x="363" y="2"/>
                  </a:lnTo>
                  <a:lnTo>
                    <a:pt x="328" y="0"/>
                  </a:lnTo>
                  <a:lnTo>
                    <a:pt x="293" y="0"/>
                  </a:lnTo>
                  <a:lnTo>
                    <a:pt x="260"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51" name="Freeform 76"/>
            <p:cNvSpPr>
              <a:spLocks noChangeAspect="1"/>
            </p:cNvSpPr>
            <p:nvPr/>
          </p:nvSpPr>
          <p:spPr bwMode="auto">
            <a:xfrm>
              <a:off x="2024" y="2205"/>
              <a:ext cx="324" cy="510"/>
            </a:xfrm>
            <a:custGeom>
              <a:avLst/>
              <a:gdLst>
                <a:gd name="T0" fmla="*/ 26 w 647"/>
                <a:gd name="T1" fmla="*/ 2 h 1019"/>
                <a:gd name="T2" fmla="*/ 17 w 647"/>
                <a:gd name="T3" fmla="*/ 6 h 1019"/>
                <a:gd name="T4" fmla="*/ 10 w 647"/>
                <a:gd name="T5" fmla="*/ 11 h 1019"/>
                <a:gd name="T6" fmla="*/ 5 w 647"/>
                <a:gd name="T7" fmla="*/ 18 h 1019"/>
                <a:gd name="T8" fmla="*/ 1 w 647"/>
                <a:gd name="T9" fmla="*/ 26 h 1019"/>
                <a:gd name="T10" fmla="*/ 0 w 647"/>
                <a:gd name="T11" fmla="*/ 34 h 1019"/>
                <a:gd name="T12" fmla="*/ 2 w 647"/>
                <a:gd name="T13" fmla="*/ 44 h 1019"/>
                <a:gd name="T14" fmla="*/ 7 w 647"/>
                <a:gd name="T15" fmla="*/ 55 h 1019"/>
                <a:gd name="T16" fmla="*/ 11 w 647"/>
                <a:gd name="T17" fmla="*/ 63 h 1019"/>
                <a:gd name="T18" fmla="*/ 13 w 647"/>
                <a:gd name="T19" fmla="*/ 70 h 1019"/>
                <a:gd name="T20" fmla="*/ 15 w 647"/>
                <a:gd name="T21" fmla="*/ 76 h 1019"/>
                <a:gd name="T22" fmla="*/ 17 w 647"/>
                <a:gd name="T23" fmla="*/ 82 h 1019"/>
                <a:gd name="T24" fmla="*/ 18 w 647"/>
                <a:gd name="T25" fmla="*/ 88 h 1019"/>
                <a:gd name="T26" fmla="*/ 19 w 647"/>
                <a:gd name="T27" fmla="*/ 92 h 1019"/>
                <a:gd name="T28" fmla="*/ 19 w 647"/>
                <a:gd name="T29" fmla="*/ 100 h 1019"/>
                <a:gd name="T30" fmla="*/ 18 w 647"/>
                <a:gd name="T31" fmla="*/ 112 h 1019"/>
                <a:gd name="T32" fmla="*/ 19 w 647"/>
                <a:gd name="T33" fmla="*/ 120 h 1019"/>
                <a:gd name="T34" fmla="*/ 21 w 647"/>
                <a:gd name="T35" fmla="*/ 124 h 1019"/>
                <a:gd name="T36" fmla="*/ 25 w 647"/>
                <a:gd name="T37" fmla="*/ 125 h 1019"/>
                <a:gd name="T38" fmla="*/ 30 w 647"/>
                <a:gd name="T39" fmla="*/ 126 h 1019"/>
                <a:gd name="T40" fmla="*/ 36 w 647"/>
                <a:gd name="T41" fmla="*/ 127 h 1019"/>
                <a:gd name="T42" fmla="*/ 41 w 647"/>
                <a:gd name="T43" fmla="*/ 128 h 1019"/>
                <a:gd name="T44" fmla="*/ 44 w 647"/>
                <a:gd name="T45" fmla="*/ 127 h 1019"/>
                <a:gd name="T46" fmla="*/ 45 w 647"/>
                <a:gd name="T47" fmla="*/ 126 h 1019"/>
                <a:gd name="T48" fmla="*/ 46 w 647"/>
                <a:gd name="T49" fmla="*/ 125 h 1019"/>
                <a:gd name="T50" fmla="*/ 48 w 647"/>
                <a:gd name="T51" fmla="*/ 124 h 1019"/>
                <a:gd name="T52" fmla="*/ 49 w 647"/>
                <a:gd name="T53" fmla="*/ 118 h 1019"/>
                <a:gd name="T54" fmla="*/ 51 w 647"/>
                <a:gd name="T55" fmla="*/ 108 h 1019"/>
                <a:gd name="T56" fmla="*/ 53 w 647"/>
                <a:gd name="T57" fmla="*/ 100 h 1019"/>
                <a:gd name="T58" fmla="*/ 54 w 647"/>
                <a:gd name="T59" fmla="*/ 96 h 1019"/>
                <a:gd name="T60" fmla="*/ 56 w 647"/>
                <a:gd name="T61" fmla="*/ 92 h 1019"/>
                <a:gd name="T62" fmla="*/ 58 w 647"/>
                <a:gd name="T63" fmla="*/ 90 h 1019"/>
                <a:gd name="T64" fmla="*/ 59 w 647"/>
                <a:gd name="T65" fmla="*/ 88 h 1019"/>
                <a:gd name="T66" fmla="*/ 61 w 647"/>
                <a:gd name="T67" fmla="*/ 86 h 1019"/>
                <a:gd name="T68" fmla="*/ 64 w 647"/>
                <a:gd name="T69" fmla="*/ 81 h 1019"/>
                <a:gd name="T70" fmla="*/ 71 w 647"/>
                <a:gd name="T71" fmla="*/ 71 h 1019"/>
                <a:gd name="T72" fmla="*/ 77 w 647"/>
                <a:gd name="T73" fmla="*/ 58 h 1019"/>
                <a:gd name="T74" fmla="*/ 81 w 647"/>
                <a:gd name="T75" fmla="*/ 42 h 1019"/>
                <a:gd name="T76" fmla="*/ 81 w 647"/>
                <a:gd name="T77" fmla="*/ 28 h 1019"/>
                <a:gd name="T78" fmla="*/ 78 w 647"/>
                <a:gd name="T79" fmla="*/ 21 h 1019"/>
                <a:gd name="T80" fmla="*/ 74 w 647"/>
                <a:gd name="T81" fmla="*/ 14 h 1019"/>
                <a:gd name="T82" fmla="*/ 67 w 647"/>
                <a:gd name="T83" fmla="*/ 9 h 1019"/>
                <a:gd name="T84" fmla="*/ 60 w 647"/>
                <a:gd name="T85" fmla="*/ 5 h 1019"/>
                <a:gd name="T86" fmla="*/ 52 w 647"/>
                <a:gd name="T87" fmla="*/ 2 h 1019"/>
                <a:gd name="T88" fmla="*/ 44 w 647"/>
                <a:gd name="T89" fmla="*/ 1 h 1019"/>
                <a:gd name="T90" fmla="*/ 36 w 647"/>
                <a:gd name="T91" fmla="*/ 0 h 10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47" h="1019">
                  <a:moveTo>
                    <a:pt x="248" y="2"/>
                  </a:moveTo>
                  <a:lnTo>
                    <a:pt x="207" y="13"/>
                  </a:lnTo>
                  <a:lnTo>
                    <a:pt x="170" y="28"/>
                  </a:lnTo>
                  <a:lnTo>
                    <a:pt x="134" y="46"/>
                  </a:lnTo>
                  <a:lnTo>
                    <a:pt x="103" y="65"/>
                  </a:lnTo>
                  <a:lnTo>
                    <a:pt x="76" y="88"/>
                  </a:lnTo>
                  <a:lnTo>
                    <a:pt x="53" y="113"/>
                  </a:lnTo>
                  <a:lnTo>
                    <a:pt x="33" y="140"/>
                  </a:lnTo>
                  <a:lnTo>
                    <a:pt x="17" y="170"/>
                  </a:lnTo>
                  <a:lnTo>
                    <a:pt x="6" y="201"/>
                  </a:lnTo>
                  <a:lnTo>
                    <a:pt x="1" y="236"/>
                  </a:lnTo>
                  <a:lnTo>
                    <a:pt x="0" y="272"/>
                  </a:lnTo>
                  <a:lnTo>
                    <a:pt x="3" y="310"/>
                  </a:lnTo>
                  <a:lnTo>
                    <a:pt x="12" y="349"/>
                  </a:lnTo>
                  <a:lnTo>
                    <a:pt x="27" y="390"/>
                  </a:lnTo>
                  <a:lnTo>
                    <a:pt x="49" y="433"/>
                  </a:lnTo>
                  <a:lnTo>
                    <a:pt x="76" y="478"/>
                  </a:lnTo>
                  <a:lnTo>
                    <a:pt x="84" y="503"/>
                  </a:lnTo>
                  <a:lnTo>
                    <a:pt x="92" y="527"/>
                  </a:lnTo>
                  <a:lnTo>
                    <a:pt x="100" y="553"/>
                  </a:lnTo>
                  <a:lnTo>
                    <a:pt x="109" y="578"/>
                  </a:lnTo>
                  <a:lnTo>
                    <a:pt x="117" y="602"/>
                  </a:lnTo>
                  <a:lnTo>
                    <a:pt x="125" y="628"/>
                  </a:lnTo>
                  <a:lnTo>
                    <a:pt x="133" y="653"/>
                  </a:lnTo>
                  <a:lnTo>
                    <a:pt x="141" y="678"/>
                  </a:lnTo>
                  <a:lnTo>
                    <a:pt x="144" y="697"/>
                  </a:lnTo>
                  <a:lnTo>
                    <a:pt x="147" y="714"/>
                  </a:lnTo>
                  <a:lnTo>
                    <a:pt x="149" y="732"/>
                  </a:lnTo>
                  <a:lnTo>
                    <a:pt x="152" y="750"/>
                  </a:lnTo>
                  <a:lnTo>
                    <a:pt x="149" y="798"/>
                  </a:lnTo>
                  <a:lnTo>
                    <a:pt x="146" y="846"/>
                  </a:lnTo>
                  <a:lnTo>
                    <a:pt x="144" y="896"/>
                  </a:lnTo>
                  <a:lnTo>
                    <a:pt x="140" y="944"/>
                  </a:lnTo>
                  <a:lnTo>
                    <a:pt x="148" y="957"/>
                  </a:lnTo>
                  <a:lnTo>
                    <a:pt x="157" y="971"/>
                  </a:lnTo>
                  <a:lnTo>
                    <a:pt x="165" y="985"/>
                  </a:lnTo>
                  <a:lnTo>
                    <a:pt x="173" y="997"/>
                  </a:lnTo>
                  <a:lnTo>
                    <a:pt x="194" y="1000"/>
                  </a:lnTo>
                  <a:lnTo>
                    <a:pt x="216" y="1003"/>
                  </a:lnTo>
                  <a:lnTo>
                    <a:pt x="237" y="1005"/>
                  </a:lnTo>
                  <a:lnTo>
                    <a:pt x="259" y="1008"/>
                  </a:lnTo>
                  <a:lnTo>
                    <a:pt x="281" y="1011"/>
                  </a:lnTo>
                  <a:lnTo>
                    <a:pt x="301" y="1014"/>
                  </a:lnTo>
                  <a:lnTo>
                    <a:pt x="323" y="1017"/>
                  </a:lnTo>
                  <a:lnTo>
                    <a:pt x="344" y="1019"/>
                  </a:lnTo>
                  <a:lnTo>
                    <a:pt x="349" y="1015"/>
                  </a:lnTo>
                  <a:lnTo>
                    <a:pt x="353" y="1010"/>
                  </a:lnTo>
                  <a:lnTo>
                    <a:pt x="358" y="1005"/>
                  </a:lnTo>
                  <a:lnTo>
                    <a:pt x="364" y="1001"/>
                  </a:lnTo>
                  <a:lnTo>
                    <a:pt x="368" y="996"/>
                  </a:lnTo>
                  <a:lnTo>
                    <a:pt x="373" y="992"/>
                  </a:lnTo>
                  <a:lnTo>
                    <a:pt x="377" y="987"/>
                  </a:lnTo>
                  <a:lnTo>
                    <a:pt x="382" y="982"/>
                  </a:lnTo>
                  <a:lnTo>
                    <a:pt x="389" y="941"/>
                  </a:lnTo>
                  <a:lnTo>
                    <a:pt x="396" y="899"/>
                  </a:lnTo>
                  <a:lnTo>
                    <a:pt x="403" y="859"/>
                  </a:lnTo>
                  <a:lnTo>
                    <a:pt x="410" y="818"/>
                  </a:lnTo>
                  <a:lnTo>
                    <a:pt x="417" y="799"/>
                  </a:lnTo>
                  <a:lnTo>
                    <a:pt x="425" y="781"/>
                  </a:lnTo>
                  <a:lnTo>
                    <a:pt x="432" y="764"/>
                  </a:lnTo>
                  <a:lnTo>
                    <a:pt x="438" y="745"/>
                  </a:lnTo>
                  <a:lnTo>
                    <a:pt x="445" y="736"/>
                  </a:lnTo>
                  <a:lnTo>
                    <a:pt x="451" y="727"/>
                  </a:lnTo>
                  <a:lnTo>
                    <a:pt x="458" y="719"/>
                  </a:lnTo>
                  <a:lnTo>
                    <a:pt x="464" y="709"/>
                  </a:lnTo>
                  <a:lnTo>
                    <a:pt x="470" y="700"/>
                  </a:lnTo>
                  <a:lnTo>
                    <a:pt x="475" y="692"/>
                  </a:lnTo>
                  <a:lnTo>
                    <a:pt x="482" y="683"/>
                  </a:lnTo>
                  <a:lnTo>
                    <a:pt x="488" y="674"/>
                  </a:lnTo>
                  <a:lnTo>
                    <a:pt x="512" y="643"/>
                  </a:lnTo>
                  <a:lnTo>
                    <a:pt x="539" y="607"/>
                  </a:lnTo>
                  <a:lnTo>
                    <a:pt x="565" y="564"/>
                  </a:lnTo>
                  <a:lnTo>
                    <a:pt x="591" y="516"/>
                  </a:lnTo>
                  <a:lnTo>
                    <a:pt x="612" y="460"/>
                  </a:lnTo>
                  <a:lnTo>
                    <a:pt x="630" y="399"/>
                  </a:lnTo>
                  <a:lnTo>
                    <a:pt x="642" y="331"/>
                  </a:lnTo>
                  <a:lnTo>
                    <a:pt x="647" y="257"/>
                  </a:lnTo>
                  <a:lnTo>
                    <a:pt x="644" y="222"/>
                  </a:lnTo>
                  <a:lnTo>
                    <a:pt x="634" y="190"/>
                  </a:lnTo>
                  <a:lnTo>
                    <a:pt x="622" y="161"/>
                  </a:lnTo>
                  <a:lnTo>
                    <a:pt x="605" y="133"/>
                  </a:lnTo>
                  <a:lnTo>
                    <a:pt x="585" y="109"/>
                  </a:lnTo>
                  <a:lnTo>
                    <a:pt x="562" y="87"/>
                  </a:lnTo>
                  <a:lnTo>
                    <a:pt x="536" y="69"/>
                  </a:lnTo>
                  <a:lnTo>
                    <a:pt x="509" y="51"/>
                  </a:lnTo>
                  <a:lnTo>
                    <a:pt x="478" y="36"/>
                  </a:lnTo>
                  <a:lnTo>
                    <a:pt x="447" y="25"/>
                  </a:lnTo>
                  <a:lnTo>
                    <a:pt x="414" y="16"/>
                  </a:lnTo>
                  <a:lnTo>
                    <a:pt x="381" y="8"/>
                  </a:lnTo>
                  <a:lnTo>
                    <a:pt x="347" y="3"/>
                  </a:lnTo>
                  <a:lnTo>
                    <a:pt x="314" y="1"/>
                  </a:lnTo>
                  <a:lnTo>
                    <a:pt x="281" y="0"/>
                  </a:lnTo>
                  <a:lnTo>
                    <a:pt x="248"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52" name="Freeform 77"/>
            <p:cNvSpPr>
              <a:spLocks noChangeAspect="1"/>
            </p:cNvSpPr>
            <p:nvPr/>
          </p:nvSpPr>
          <p:spPr bwMode="auto">
            <a:xfrm>
              <a:off x="2035" y="2212"/>
              <a:ext cx="300" cy="503"/>
            </a:xfrm>
            <a:custGeom>
              <a:avLst/>
              <a:gdLst>
                <a:gd name="T0" fmla="*/ 24 w 601"/>
                <a:gd name="T1" fmla="*/ 2 h 1006"/>
                <a:gd name="T2" fmla="*/ 15 w 601"/>
                <a:gd name="T3" fmla="*/ 6 h 1006"/>
                <a:gd name="T4" fmla="*/ 8 w 601"/>
                <a:gd name="T5" fmla="*/ 11 h 1006"/>
                <a:gd name="T6" fmla="*/ 3 w 601"/>
                <a:gd name="T7" fmla="*/ 17 h 1006"/>
                <a:gd name="T8" fmla="*/ 0 w 601"/>
                <a:gd name="T9" fmla="*/ 24 h 1006"/>
                <a:gd name="T10" fmla="*/ 0 w 601"/>
                <a:gd name="T11" fmla="*/ 33 h 1006"/>
                <a:gd name="T12" fmla="*/ 1 w 601"/>
                <a:gd name="T13" fmla="*/ 42 h 1006"/>
                <a:gd name="T14" fmla="*/ 6 w 601"/>
                <a:gd name="T15" fmla="*/ 51 h 1006"/>
                <a:gd name="T16" fmla="*/ 10 w 601"/>
                <a:gd name="T17" fmla="*/ 60 h 1006"/>
                <a:gd name="T18" fmla="*/ 12 w 601"/>
                <a:gd name="T19" fmla="*/ 67 h 1006"/>
                <a:gd name="T20" fmla="*/ 14 w 601"/>
                <a:gd name="T21" fmla="*/ 74 h 1006"/>
                <a:gd name="T22" fmla="*/ 15 w 601"/>
                <a:gd name="T23" fmla="*/ 81 h 1006"/>
                <a:gd name="T24" fmla="*/ 16 w 601"/>
                <a:gd name="T25" fmla="*/ 86 h 1006"/>
                <a:gd name="T26" fmla="*/ 17 w 601"/>
                <a:gd name="T27" fmla="*/ 91 h 1006"/>
                <a:gd name="T28" fmla="*/ 17 w 601"/>
                <a:gd name="T29" fmla="*/ 99 h 1006"/>
                <a:gd name="T30" fmla="*/ 16 w 601"/>
                <a:gd name="T31" fmla="*/ 111 h 1006"/>
                <a:gd name="T32" fmla="*/ 17 w 601"/>
                <a:gd name="T33" fmla="*/ 119 h 1006"/>
                <a:gd name="T34" fmla="*/ 18 w 601"/>
                <a:gd name="T35" fmla="*/ 122 h 1006"/>
                <a:gd name="T36" fmla="*/ 22 w 601"/>
                <a:gd name="T37" fmla="*/ 124 h 1006"/>
                <a:gd name="T38" fmla="*/ 27 w 601"/>
                <a:gd name="T39" fmla="*/ 125 h 1006"/>
                <a:gd name="T40" fmla="*/ 32 w 601"/>
                <a:gd name="T41" fmla="*/ 125 h 1006"/>
                <a:gd name="T42" fmla="*/ 37 w 601"/>
                <a:gd name="T43" fmla="*/ 126 h 1006"/>
                <a:gd name="T44" fmla="*/ 40 w 601"/>
                <a:gd name="T45" fmla="*/ 126 h 1006"/>
                <a:gd name="T46" fmla="*/ 41 w 601"/>
                <a:gd name="T47" fmla="*/ 124 h 1006"/>
                <a:gd name="T48" fmla="*/ 42 w 601"/>
                <a:gd name="T49" fmla="*/ 123 h 1006"/>
                <a:gd name="T50" fmla="*/ 43 w 601"/>
                <a:gd name="T51" fmla="*/ 122 h 1006"/>
                <a:gd name="T52" fmla="*/ 44 w 601"/>
                <a:gd name="T53" fmla="*/ 117 h 1006"/>
                <a:gd name="T54" fmla="*/ 46 w 601"/>
                <a:gd name="T55" fmla="*/ 106 h 1006"/>
                <a:gd name="T56" fmla="*/ 48 w 601"/>
                <a:gd name="T57" fmla="*/ 99 h 1006"/>
                <a:gd name="T58" fmla="*/ 49 w 601"/>
                <a:gd name="T59" fmla="*/ 94 h 1006"/>
                <a:gd name="T60" fmla="*/ 51 w 601"/>
                <a:gd name="T61" fmla="*/ 91 h 1006"/>
                <a:gd name="T62" fmla="*/ 52 w 601"/>
                <a:gd name="T63" fmla="*/ 89 h 1006"/>
                <a:gd name="T64" fmla="*/ 54 w 601"/>
                <a:gd name="T65" fmla="*/ 87 h 1006"/>
                <a:gd name="T66" fmla="*/ 55 w 601"/>
                <a:gd name="T67" fmla="*/ 84 h 1006"/>
                <a:gd name="T68" fmla="*/ 59 w 601"/>
                <a:gd name="T69" fmla="*/ 79 h 1006"/>
                <a:gd name="T70" fmla="*/ 65 w 601"/>
                <a:gd name="T71" fmla="*/ 70 h 1006"/>
                <a:gd name="T72" fmla="*/ 70 w 601"/>
                <a:gd name="T73" fmla="*/ 57 h 1006"/>
                <a:gd name="T74" fmla="*/ 74 w 601"/>
                <a:gd name="T75" fmla="*/ 41 h 1006"/>
                <a:gd name="T76" fmla="*/ 74 w 601"/>
                <a:gd name="T77" fmla="*/ 27 h 1006"/>
                <a:gd name="T78" fmla="*/ 73 w 601"/>
                <a:gd name="T79" fmla="*/ 20 h 1006"/>
                <a:gd name="T80" fmla="*/ 69 w 601"/>
                <a:gd name="T81" fmla="*/ 14 h 1006"/>
                <a:gd name="T82" fmla="*/ 63 w 601"/>
                <a:gd name="T83" fmla="*/ 9 h 1006"/>
                <a:gd name="T84" fmla="*/ 56 w 601"/>
                <a:gd name="T85" fmla="*/ 5 h 1006"/>
                <a:gd name="T86" fmla="*/ 49 w 601"/>
                <a:gd name="T87" fmla="*/ 2 h 1006"/>
                <a:gd name="T88" fmla="*/ 41 w 601"/>
                <a:gd name="T89" fmla="*/ 1 h 1006"/>
                <a:gd name="T90" fmla="*/ 33 w 601"/>
                <a:gd name="T91" fmla="*/ 0 h 10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01" h="1006">
                  <a:moveTo>
                    <a:pt x="239" y="1"/>
                  </a:moveTo>
                  <a:lnTo>
                    <a:pt x="199" y="13"/>
                  </a:lnTo>
                  <a:lnTo>
                    <a:pt x="161" y="27"/>
                  </a:lnTo>
                  <a:lnTo>
                    <a:pt x="127" y="43"/>
                  </a:lnTo>
                  <a:lnTo>
                    <a:pt x="97" y="63"/>
                  </a:lnTo>
                  <a:lnTo>
                    <a:pt x="71" y="84"/>
                  </a:lnTo>
                  <a:lnTo>
                    <a:pt x="48" y="107"/>
                  </a:lnTo>
                  <a:lnTo>
                    <a:pt x="29" y="134"/>
                  </a:lnTo>
                  <a:lnTo>
                    <a:pt x="15" y="162"/>
                  </a:lnTo>
                  <a:lnTo>
                    <a:pt x="6" y="192"/>
                  </a:lnTo>
                  <a:lnTo>
                    <a:pt x="2" y="224"/>
                  </a:lnTo>
                  <a:lnTo>
                    <a:pt x="0" y="257"/>
                  </a:lnTo>
                  <a:lnTo>
                    <a:pt x="6" y="292"/>
                  </a:lnTo>
                  <a:lnTo>
                    <a:pt x="15" y="329"/>
                  </a:lnTo>
                  <a:lnTo>
                    <a:pt x="30" y="367"/>
                  </a:lnTo>
                  <a:lnTo>
                    <a:pt x="51" y="405"/>
                  </a:lnTo>
                  <a:lnTo>
                    <a:pt x="78" y="445"/>
                  </a:lnTo>
                  <a:lnTo>
                    <a:pt x="85" y="473"/>
                  </a:lnTo>
                  <a:lnTo>
                    <a:pt x="91" y="501"/>
                  </a:lnTo>
                  <a:lnTo>
                    <a:pt x="98" y="529"/>
                  </a:lnTo>
                  <a:lnTo>
                    <a:pt x="105" y="558"/>
                  </a:lnTo>
                  <a:lnTo>
                    <a:pt x="112" y="587"/>
                  </a:lnTo>
                  <a:lnTo>
                    <a:pt x="119" y="614"/>
                  </a:lnTo>
                  <a:lnTo>
                    <a:pt x="126" y="643"/>
                  </a:lnTo>
                  <a:lnTo>
                    <a:pt x="133" y="671"/>
                  </a:lnTo>
                  <a:lnTo>
                    <a:pt x="135" y="688"/>
                  </a:lnTo>
                  <a:lnTo>
                    <a:pt x="138" y="705"/>
                  </a:lnTo>
                  <a:lnTo>
                    <a:pt x="140" y="724"/>
                  </a:lnTo>
                  <a:lnTo>
                    <a:pt x="142" y="741"/>
                  </a:lnTo>
                  <a:lnTo>
                    <a:pt x="139" y="790"/>
                  </a:lnTo>
                  <a:lnTo>
                    <a:pt x="136" y="837"/>
                  </a:lnTo>
                  <a:lnTo>
                    <a:pt x="133" y="885"/>
                  </a:lnTo>
                  <a:lnTo>
                    <a:pt x="129" y="934"/>
                  </a:lnTo>
                  <a:lnTo>
                    <a:pt x="138" y="946"/>
                  </a:lnTo>
                  <a:lnTo>
                    <a:pt x="144" y="960"/>
                  </a:lnTo>
                  <a:lnTo>
                    <a:pt x="151" y="973"/>
                  </a:lnTo>
                  <a:lnTo>
                    <a:pt x="159" y="987"/>
                  </a:lnTo>
                  <a:lnTo>
                    <a:pt x="179" y="989"/>
                  </a:lnTo>
                  <a:lnTo>
                    <a:pt x="199" y="991"/>
                  </a:lnTo>
                  <a:lnTo>
                    <a:pt x="218" y="993"/>
                  </a:lnTo>
                  <a:lnTo>
                    <a:pt x="238" y="996"/>
                  </a:lnTo>
                  <a:lnTo>
                    <a:pt x="257" y="998"/>
                  </a:lnTo>
                  <a:lnTo>
                    <a:pt x="277" y="1002"/>
                  </a:lnTo>
                  <a:lnTo>
                    <a:pt x="296" y="1004"/>
                  </a:lnTo>
                  <a:lnTo>
                    <a:pt x="316" y="1006"/>
                  </a:lnTo>
                  <a:lnTo>
                    <a:pt x="321" y="1002"/>
                  </a:lnTo>
                  <a:lnTo>
                    <a:pt x="325" y="997"/>
                  </a:lnTo>
                  <a:lnTo>
                    <a:pt x="329" y="992"/>
                  </a:lnTo>
                  <a:lnTo>
                    <a:pt x="333" y="988"/>
                  </a:lnTo>
                  <a:lnTo>
                    <a:pt x="338" y="983"/>
                  </a:lnTo>
                  <a:lnTo>
                    <a:pt x="343" y="978"/>
                  </a:lnTo>
                  <a:lnTo>
                    <a:pt x="346" y="974"/>
                  </a:lnTo>
                  <a:lnTo>
                    <a:pt x="351" y="969"/>
                  </a:lnTo>
                  <a:lnTo>
                    <a:pt x="358" y="929"/>
                  </a:lnTo>
                  <a:lnTo>
                    <a:pt x="364" y="887"/>
                  </a:lnTo>
                  <a:lnTo>
                    <a:pt x="371" y="846"/>
                  </a:lnTo>
                  <a:lnTo>
                    <a:pt x="378" y="806"/>
                  </a:lnTo>
                  <a:lnTo>
                    <a:pt x="385" y="787"/>
                  </a:lnTo>
                  <a:lnTo>
                    <a:pt x="392" y="769"/>
                  </a:lnTo>
                  <a:lnTo>
                    <a:pt x="399" y="752"/>
                  </a:lnTo>
                  <a:lnTo>
                    <a:pt x="406" y="733"/>
                  </a:lnTo>
                  <a:lnTo>
                    <a:pt x="412" y="724"/>
                  </a:lnTo>
                  <a:lnTo>
                    <a:pt x="417" y="716"/>
                  </a:lnTo>
                  <a:lnTo>
                    <a:pt x="423" y="707"/>
                  </a:lnTo>
                  <a:lnTo>
                    <a:pt x="429" y="697"/>
                  </a:lnTo>
                  <a:lnTo>
                    <a:pt x="434" y="689"/>
                  </a:lnTo>
                  <a:lnTo>
                    <a:pt x="439" y="680"/>
                  </a:lnTo>
                  <a:lnTo>
                    <a:pt x="445" y="672"/>
                  </a:lnTo>
                  <a:lnTo>
                    <a:pt x="451" y="663"/>
                  </a:lnTo>
                  <a:lnTo>
                    <a:pt x="474" y="632"/>
                  </a:lnTo>
                  <a:lnTo>
                    <a:pt x="498" y="596"/>
                  </a:lnTo>
                  <a:lnTo>
                    <a:pt x="522" y="554"/>
                  </a:lnTo>
                  <a:lnTo>
                    <a:pt x="545" y="506"/>
                  </a:lnTo>
                  <a:lnTo>
                    <a:pt x="566" y="452"/>
                  </a:lnTo>
                  <a:lnTo>
                    <a:pt x="583" y="391"/>
                  </a:lnTo>
                  <a:lnTo>
                    <a:pt x="595" y="323"/>
                  </a:lnTo>
                  <a:lnTo>
                    <a:pt x="601" y="248"/>
                  </a:lnTo>
                  <a:lnTo>
                    <a:pt x="599" y="216"/>
                  </a:lnTo>
                  <a:lnTo>
                    <a:pt x="594" y="186"/>
                  </a:lnTo>
                  <a:lnTo>
                    <a:pt x="584" y="158"/>
                  </a:lnTo>
                  <a:lnTo>
                    <a:pt x="570" y="133"/>
                  </a:lnTo>
                  <a:lnTo>
                    <a:pt x="552" y="110"/>
                  </a:lnTo>
                  <a:lnTo>
                    <a:pt x="532" y="89"/>
                  </a:lnTo>
                  <a:lnTo>
                    <a:pt x="508" y="71"/>
                  </a:lnTo>
                  <a:lnTo>
                    <a:pt x="483" y="53"/>
                  </a:lnTo>
                  <a:lnTo>
                    <a:pt x="455" y="39"/>
                  </a:lnTo>
                  <a:lnTo>
                    <a:pt x="426" y="27"/>
                  </a:lnTo>
                  <a:lnTo>
                    <a:pt x="396" y="16"/>
                  </a:lnTo>
                  <a:lnTo>
                    <a:pt x="364" y="10"/>
                  </a:lnTo>
                  <a:lnTo>
                    <a:pt x="332" y="4"/>
                  </a:lnTo>
                  <a:lnTo>
                    <a:pt x="301" y="0"/>
                  </a:lnTo>
                  <a:lnTo>
                    <a:pt x="270" y="0"/>
                  </a:lnTo>
                  <a:lnTo>
                    <a:pt x="23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53" name="Freeform 78"/>
            <p:cNvSpPr>
              <a:spLocks noChangeAspect="1"/>
            </p:cNvSpPr>
            <p:nvPr/>
          </p:nvSpPr>
          <p:spPr bwMode="auto">
            <a:xfrm>
              <a:off x="2046" y="2218"/>
              <a:ext cx="278" cy="496"/>
            </a:xfrm>
            <a:custGeom>
              <a:avLst/>
              <a:gdLst>
                <a:gd name="T0" fmla="*/ 24 w 556"/>
                <a:gd name="T1" fmla="*/ 2 h 992"/>
                <a:gd name="T2" fmla="*/ 15 w 556"/>
                <a:gd name="T3" fmla="*/ 5 h 992"/>
                <a:gd name="T4" fmla="*/ 9 w 556"/>
                <a:gd name="T5" fmla="*/ 10 h 992"/>
                <a:gd name="T6" fmla="*/ 4 w 556"/>
                <a:gd name="T7" fmla="*/ 16 h 992"/>
                <a:gd name="T8" fmla="*/ 1 w 556"/>
                <a:gd name="T9" fmla="*/ 23 h 992"/>
                <a:gd name="T10" fmla="*/ 1 w 556"/>
                <a:gd name="T11" fmla="*/ 31 h 992"/>
                <a:gd name="T12" fmla="*/ 3 w 556"/>
                <a:gd name="T13" fmla="*/ 39 h 992"/>
                <a:gd name="T14" fmla="*/ 7 w 556"/>
                <a:gd name="T15" fmla="*/ 48 h 992"/>
                <a:gd name="T16" fmla="*/ 11 w 556"/>
                <a:gd name="T17" fmla="*/ 56 h 992"/>
                <a:gd name="T18" fmla="*/ 12 w 556"/>
                <a:gd name="T19" fmla="*/ 64 h 992"/>
                <a:gd name="T20" fmla="*/ 14 w 556"/>
                <a:gd name="T21" fmla="*/ 71 h 992"/>
                <a:gd name="T22" fmla="*/ 15 w 556"/>
                <a:gd name="T23" fmla="*/ 79 h 992"/>
                <a:gd name="T24" fmla="*/ 16 w 556"/>
                <a:gd name="T25" fmla="*/ 85 h 992"/>
                <a:gd name="T26" fmla="*/ 16 w 556"/>
                <a:gd name="T27" fmla="*/ 90 h 992"/>
                <a:gd name="T28" fmla="*/ 16 w 556"/>
                <a:gd name="T29" fmla="*/ 98 h 992"/>
                <a:gd name="T30" fmla="*/ 15 w 556"/>
                <a:gd name="T31" fmla="*/ 110 h 992"/>
                <a:gd name="T32" fmla="*/ 16 w 556"/>
                <a:gd name="T33" fmla="*/ 117 h 992"/>
                <a:gd name="T34" fmla="*/ 18 w 556"/>
                <a:gd name="T35" fmla="*/ 121 h 992"/>
                <a:gd name="T36" fmla="*/ 21 w 556"/>
                <a:gd name="T37" fmla="*/ 122 h 992"/>
                <a:gd name="T38" fmla="*/ 25 w 556"/>
                <a:gd name="T39" fmla="*/ 123 h 992"/>
                <a:gd name="T40" fmla="*/ 30 w 556"/>
                <a:gd name="T41" fmla="*/ 124 h 992"/>
                <a:gd name="T42" fmla="*/ 34 w 556"/>
                <a:gd name="T43" fmla="*/ 124 h 992"/>
                <a:gd name="T44" fmla="*/ 37 w 556"/>
                <a:gd name="T45" fmla="*/ 123 h 992"/>
                <a:gd name="T46" fmla="*/ 39 w 556"/>
                <a:gd name="T47" fmla="*/ 121 h 992"/>
                <a:gd name="T48" fmla="*/ 41 w 556"/>
                <a:gd name="T49" fmla="*/ 115 h 992"/>
                <a:gd name="T50" fmla="*/ 43 w 556"/>
                <a:gd name="T51" fmla="*/ 105 h 992"/>
                <a:gd name="T52" fmla="*/ 44 w 556"/>
                <a:gd name="T53" fmla="*/ 97 h 992"/>
                <a:gd name="T54" fmla="*/ 46 w 556"/>
                <a:gd name="T55" fmla="*/ 93 h 992"/>
                <a:gd name="T56" fmla="*/ 48 w 556"/>
                <a:gd name="T57" fmla="*/ 89 h 992"/>
                <a:gd name="T58" fmla="*/ 49 w 556"/>
                <a:gd name="T59" fmla="*/ 87 h 992"/>
                <a:gd name="T60" fmla="*/ 50 w 556"/>
                <a:gd name="T61" fmla="*/ 85 h 992"/>
                <a:gd name="T62" fmla="*/ 51 w 556"/>
                <a:gd name="T63" fmla="*/ 83 h 992"/>
                <a:gd name="T64" fmla="*/ 55 w 556"/>
                <a:gd name="T65" fmla="*/ 78 h 992"/>
                <a:gd name="T66" fmla="*/ 60 w 556"/>
                <a:gd name="T67" fmla="*/ 68 h 992"/>
                <a:gd name="T68" fmla="*/ 65 w 556"/>
                <a:gd name="T69" fmla="*/ 56 h 992"/>
                <a:gd name="T70" fmla="*/ 69 w 556"/>
                <a:gd name="T71" fmla="*/ 40 h 992"/>
                <a:gd name="T72" fmla="*/ 70 w 556"/>
                <a:gd name="T73" fmla="*/ 27 h 992"/>
                <a:gd name="T74" fmla="*/ 69 w 556"/>
                <a:gd name="T75" fmla="*/ 20 h 992"/>
                <a:gd name="T76" fmla="*/ 65 w 556"/>
                <a:gd name="T77" fmla="*/ 14 h 992"/>
                <a:gd name="T78" fmla="*/ 60 w 556"/>
                <a:gd name="T79" fmla="*/ 9 h 992"/>
                <a:gd name="T80" fmla="*/ 54 w 556"/>
                <a:gd name="T81" fmla="*/ 5 h 992"/>
                <a:gd name="T82" fmla="*/ 47 w 556"/>
                <a:gd name="T83" fmla="*/ 3 h 992"/>
                <a:gd name="T84" fmla="*/ 40 w 556"/>
                <a:gd name="T85" fmla="*/ 1 h 992"/>
                <a:gd name="T86" fmla="*/ 33 w 556"/>
                <a:gd name="T87" fmla="*/ 0 h 9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56" h="992">
                  <a:moveTo>
                    <a:pt x="230" y="1"/>
                  </a:moveTo>
                  <a:lnTo>
                    <a:pt x="189" y="11"/>
                  </a:lnTo>
                  <a:lnTo>
                    <a:pt x="152" y="24"/>
                  </a:lnTo>
                  <a:lnTo>
                    <a:pt x="119" y="40"/>
                  </a:lnTo>
                  <a:lnTo>
                    <a:pt x="90" y="59"/>
                  </a:lnTo>
                  <a:lnTo>
                    <a:pt x="65" y="79"/>
                  </a:lnTo>
                  <a:lnTo>
                    <a:pt x="43" y="101"/>
                  </a:lnTo>
                  <a:lnTo>
                    <a:pt x="26" y="127"/>
                  </a:lnTo>
                  <a:lnTo>
                    <a:pt x="13" y="153"/>
                  </a:lnTo>
                  <a:lnTo>
                    <a:pt x="5" y="182"/>
                  </a:lnTo>
                  <a:lnTo>
                    <a:pt x="0" y="211"/>
                  </a:lnTo>
                  <a:lnTo>
                    <a:pt x="1" y="242"/>
                  </a:lnTo>
                  <a:lnTo>
                    <a:pt x="7" y="274"/>
                  </a:lnTo>
                  <a:lnTo>
                    <a:pt x="18" y="308"/>
                  </a:lnTo>
                  <a:lnTo>
                    <a:pt x="33" y="342"/>
                  </a:lnTo>
                  <a:lnTo>
                    <a:pt x="53" y="377"/>
                  </a:lnTo>
                  <a:lnTo>
                    <a:pt x="80" y="412"/>
                  </a:lnTo>
                  <a:lnTo>
                    <a:pt x="86" y="444"/>
                  </a:lnTo>
                  <a:lnTo>
                    <a:pt x="90" y="475"/>
                  </a:lnTo>
                  <a:lnTo>
                    <a:pt x="96" y="506"/>
                  </a:lnTo>
                  <a:lnTo>
                    <a:pt x="102" y="537"/>
                  </a:lnTo>
                  <a:lnTo>
                    <a:pt x="106" y="568"/>
                  </a:lnTo>
                  <a:lnTo>
                    <a:pt x="112" y="599"/>
                  </a:lnTo>
                  <a:lnTo>
                    <a:pt x="117" y="630"/>
                  </a:lnTo>
                  <a:lnTo>
                    <a:pt x="122" y="661"/>
                  </a:lnTo>
                  <a:lnTo>
                    <a:pt x="125" y="679"/>
                  </a:lnTo>
                  <a:lnTo>
                    <a:pt x="127" y="696"/>
                  </a:lnTo>
                  <a:lnTo>
                    <a:pt x="128" y="713"/>
                  </a:lnTo>
                  <a:lnTo>
                    <a:pt x="130" y="730"/>
                  </a:lnTo>
                  <a:lnTo>
                    <a:pt x="127" y="779"/>
                  </a:lnTo>
                  <a:lnTo>
                    <a:pt x="124" y="826"/>
                  </a:lnTo>
                  <a:lnTo>
                    <a:pt x="120" y="873"/>
                  </a:lnTo>
                  <a:lnTo>
                    <a:pt x="118" y="921"/>
                  </a:lnTo>
                  <a:lnTo>
                    <a:pt x="124" y="934"/>
                  </a:lnTo>
                  <a:lnTo>
                    <a:pt x="130" y="947"/>
                  </a:lnTo>
                  <a:lnTo>
                    <a:pt x="137" y="961"/>
                  </a:lnTo>
                  <a:lnTo>
                    <a:pt x="144" y="974"/>
                  </a:lnTo>
                  <a:lnTo>
                    <a:pt x="162" y="976"/>
                  </a:lnTo>
                  <a:lnTo>
                    <a:pt x="180" y="978"/>
                  </a:lnTo>
                  <a:lnTo>
                    <a:pt x="197" y="980"/>
                  </a:lnTo>
                  <a:lnTo>
                    <a:pt x="216" y="983"/>
                  </a:lnTo>
                  <a:lnTo>
                    <a:pt x="233" y="985"/>
                  </a:lnTo>
                  <a:lnTo>
                    <a:pt x="251" y="987"/>
                  </a:lnTo>
                  <a:lnTo>
                    <a:pt x="269" y="990"/>
                  </a:lnTo>
                  <a:lnTo>
                    <a:pt x="287" y="992"/>
                  </a:lnTo>
                  <a:lnTo>
                    <a:pt x="295" y="983"/>
                  </a:lnTo>
                  <a:lnTo>
                    <a:pt x="303" y="974"/>
                  </a:lnTo>
                  <a:lnTo>
                    <a:pt x="311" y="964"/>
                  </a:lnTo>
                  <a:lnTo>
                    <a:pt x="319" y="955"/>
                  </a:lnTo>
                  <a:lnTo>
                    <a:pt x="325" y="915"/>
                  </a:lnTo>
                  <a:lnTo>
                    <a:pt x="332" y="873"/>
                  </a:lnTo>
                  <a:lnTo>
                    <a:pt x="339" y="833"/>
                  </a:lnTo>
                  <a:lnTo>
                    <a:pt x="346" y="793"/>
                  </a:lnTo>
                  <a:lnTo>
                    <a:pt x="352" y="774"/>
                  </a:lnTo>
                  <a:lnTo>
                    <a:pt x="359" y="757"/>
                  </a:lnTo>
                  <a:lnTo>
                    <a:pt x="365" y="740"/>
                  </a:lnTo>
                  <a:lnTo>
                    <a:pt x="371" y="721"/>
                  </a:lnTo>
                  <a:lnTo>
                    <a:pt x="377" y="712"/>
                  </a:lnTo>
                  <a:lnTo>
                    <a:pt x="382" y="703"/>
                  </a:lnTo>
                  <a:lnTo>
                    <a:pt x="387" y="695"/>
                  </a:lnTo>
                  <a:lnTo>
                    <a:pt x="393" y="686"/>
                  </a:lnTo>
                  <a:lnTo>
                    <a:pt x="398" y="677"/>
                  </a:lnTo>
                  <a:lnTo>
                    <a:pt x="404" y="668"/>
                  </a:lnTo>
                  <a:lnTo>
                    <a:pt x="408" y="660"/>
                  </a:lnTo>
                  <a:lnTo>
                    <a:pt x="414" y="651"/>
                  </a:lnTo>
                  <a:lnTo>
                    <a:pt x="435" y="620"/>
                  </a:lnTo>
                  <a:lnTo>
                    <a:pt x="457" y="584"/>
                  </a:lnTo>
                  <a:lnTo>
                    <a:pt x="478" y="543"/>
                  </a:lnTo>
                  <a:lnTo>
                    <a:pt x="499" y="495"/>
                  </a:lnTo>
                  <a:lnTo>
                    <a:pt x="519" y="441"/>
                  </a:lnTo>
                  <a:lnTo>
                    <a:pt x="535" y="381"/>
                  </a:lnTo>
                  <a:lnTo>
                    <a:pt x="548" y="313"/>
                  </a:lnTo>
                  <a:lnTo>
                    <a:pt x="554" y="240"/>
                  </a:lnTo>
                  <a:lnTo>
                    <a:pt x="556" y="210"/>
                  </a:lnTo>
                  <a:lnTo>
                    <a:pt x="552" y="182"/>
                  </a:lnTo>
                  <a:lnTo>
                    <a:pt x="545" y="157"/>
                  </a:lnTo>
                  <a:lnTo>
                    <a:pt x="534" y="132"/>
                  </a:lnTo>
                  <a:lnTo>
                    <a:pt x="519" y="109"/>
                  </a:lnTo>
                  <a:lnTo>
                    <a:pt x="500" y="90"/>
                  </a:lnTo>
                  <a:lnTo>
                    <a:pt x="480" y="71"/>
                  </a:lnTo>
                  <a:lnTo>
                    <a:pt x="457" y="55"/>
                  </a:lnTo>
                  <a:lnTo>
                    <a:pt x="431" y="40"/>
                  </a:lnTo>
                  <a:lnTo>
                    <a:pt x="405" y="29"/>
                  </a:lnTo>
                  <a:lnTo>
                    <a:pt x="376" y="18"/>
                  </a:lnTo>
                  <a:lnTo>
                    <a:pt x="347" y="10"/>
                  </a:lnTo>
                  <a:lnTo>
                    <a:pt x="317" y="5"/>
                  </a:lnTo>
                  <a:lnTo>
                    <a:pt x="287" y="1"/>
                  </a:lnTo>
                  <a:lnTo>
                    <a:pt x="258" y="0"/>
                  </a:lnTo>
                  <a:lnTo>
                    <a:pt x="23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54" name="Freeform 79"/>
            <p:cNvSpPr>
              <a:spLocks noChangeAspect="1"/>
            </p:cNvSpPr>
            <p:nvPr/>
          </p:nvSpPr>
          <p:spPr bwMode="auto">
            <a:xfrm>
              <a:off x="2057" y="2225"/>
              <a:ext cx="256" cy="488"/>
            </a:xfrm>
            <a:custGeom>
              <a:avLst/>
              <a:gdLst>
                <a:gd name="T0" fmla="*/ 23 w 512"/>
                <a:gd name="T1" fmla="*/ 1 h 977"/>
                <a:gd name="T2" fmla="*/ 14 w 512"/>
                <a:gd name="T3" fmla="*/ 4 h 977"/>
                <a:gd name="T4" fmla="*/ 8 w 512"/>
                <a:gd name="T5" fmla="*/ 9 h 977"/>
                <a:gd name="T6" fmla="*/ 3 w 512"/>
                <a:gd name="T7" fmla="*/ 14 h 977"/>
                <a:gd name="T8" fmla="*/ 1 w 512"/>
                <a:gd name="T9" fmla="*/ 21 h 977"/>
                <a:gd name="T10" fmla="*/ 1 w 512"/>
                <a:gd name="T11" fmla="*/ 28 h 977"/>
                <a:gd name="T12" fmla="*/ 3 w 512"/>
                <a:gd name="T13" fmla="*/ 35 h 977"/>
                <a:gd name="T14" fmla="*/ 7 w 512"/>
                <a:gd name="T15" fmla="*/ 43 h 977"/>
                <a:gd name="T16" fmla="*/ 12 w 512"/>
                <a:gd name="T17" fmla="*/ 55 h 977"/>
                <a:gd name="T18" fmla="*/ 14 w 512"/>
                <a:gd name="T19" fmla="*/ 72 h 977"/>
                <a:gd name="T20" fmla="*/ 15 w 512"/>
                <a:gd name="T21" fmla="*/ 83 h 977"/>
                <a:gd name="T22" fmla="*/ 15 w 512"/>
                <a:gd name="T23" fmla="*/ 87 h 977"/>
                <a:gd name="T24" fmla="*/ 15 w 512"/>
                <a:gd name="T25" fmla="*/ 95 h 977"/>
                <a:gd name="T26" fmla="*/ 14 w 512"/>
                <a:gd name="T27" fmla="*/ 107 h 977"/>
                <a:gd name="T28" fmla="*/ 14 w 512"/>
                <a:gd name="T29" fmla="*/ 115 h 977"/>
                <a:gd name="T30" fmla="*/ 16 w 512"/>
                <a:gd name="T31" fmla="*/ 118 h 977"/>
                <a:gd name="T32" fmla="*/ 19 w 512"/>
                <a:gd name="T33" fmla="*/ 120 h 977"/>
                <a:gd name="T34" fmla="*/ 23 w 512"/>
                <a:gd name="T35" fmla="*/ 120 h 977"/>
                <a:gd name="T36" fmla="*/ 27 w 512"/>
                <a:gd name="T37" fmla="*/ 121 h 977"/>
                <a:gd name="T38" fmla="*/ 31 w 512"/>
                <a:gd name="T39" fmla="*/ 121 h 977"/>
                <a:gd name="T40" fmla="*/ 34 w 512"/>
                <a:gd name="T41" fmla="*/ 121 h 977"/>
                <a:gd name="T42" fmla="*/ 35 w 512"/>
                <a:gd name="T43" fmla="*/ 118 h 977"/>
                <a:gd name="T44" fmla="*/ 37 w 512"/>
                <a:gd name="T45" fmla="*/ 112 h 977"/>
                <a:gd name="T46" fmla="*/ 39 w 512"/>
                <a:gd name="T47" fmla="*/ 102 h 977"/>
                <a:gd name="T48" fmla="*/ 40 w 512"/>
                <a:gd name="T49" fmla="*/ 95 h 977"/>
                <a:gd name="T50" fmla="*/ 42 w 512"/>
                <a:gd name="T51" fmla="*/ 90 h 977"/>
                <a:gd name="T52" fmla="*/ 43 w 512"/>
                <a:gd name="T53" fmla="*/ 87 h 977"/>
                <a:gd name="T54" fmla="*/ 44 w 512"/>
                <a:gd name="T55" fmla="*/ 85 h 977"/>
                <a:gd name="T56" fmla="*/ 46 w 512"/>
                <a:gd name="T57" fmla="*/ 82 h 977"/>
                <a:gd name="T58" fmla="*/ 47 w 512"/>
                <a:gd name="T59" fmla="*/ 80 h 977"/>
                <a:gd name="T60" fmla="*/ 50 w 512"/>
                <a:gd name="T61" fmla="*/ 75 h 977"/>
                <a:gd name="T62" fmla="*/ 55 w 512"/>
                <a:gd name="T63" fmla="*/ 66 h 977"/>
                <a:gd name="T64" fmla="*/ 59 w 512"/>
                <a:gd name="T65" fmla="*/ 53 h 977"/>
                <a:gd name="T66" fmla="*/ 63 w 512"/>
                <a:gd name="T67" fmla="*/ 37 h 977"/>
                <a:gd name="T68" fmla="*/ 64 w 512"/>
                <a:gd name="T69" fmla="*/ 25 h 977"/>
                <a:gd name="T70" fmla="*/ 64 w 512"/>
                <a:gd name="T71" fmla="*/ 19 h 977"/>
                <a:gd name="T72" fmla="*/ 61 w 512"/>
                <a:gd name="T73" fmla="*/ 13 h 977"/>
                <a:gd name="T74" fmla="*/ 57 w 512"/>
                <a:gd name="T75" fmla="*/ 9 h 977"/>
                <a:gd name="T76" fmla="*/ 51 w 512"/>
                <a:gd name="T77" fmla="*/ 5 h 977"/>
                <a:gd name="T78" fmla="*/ 45 w 512"/>
                <a:gd name="T79" fmla="*/ 2 h 977"/>
                <a:gd name="T80" fmla="*/ 38 w 512"/>
                <a:gd name="T81" fmla="*/ 0 h 977"/>
                <a:gd name="T82" fmla="*/ 31 w 512"/>
                <a:gd name="T83" fmla="*/ 0 h 9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12" h="977">
                  <a:moveTo>
                    <a:pt x="220" y="0"/>
                  </a:moveTo>
                  <a:lnTo>
                    <a:pt x="180" y="9"/>
                  </a:lnTo>
                  <a:lnTo>
                    <a:pt x="144" y="22"/>
                  </a:lnTo>
                  <a:lnTo>
                    <a:pt x="111" y="37"/>
                  </a:lnTo>
                  <a:lnTo>
                    <a:pt x="83" y="54"/>
                  </a:lnTo>
                  <a:lnTo>
                    <a:pt x="59" y="74"/>
                  </a:lnTo>
                  <a:lnTo>
                    <a:pt x="38" y="95"/>
                  </a:lnTo>
                  <a:lnTo>
                    <a:pt x="22" y="118"/>
                  </a:lnTo>
                  <a:lnTo>
                    <a:pt x="11" y="144"/>
                  </a:lnTo>
                  <a:lnTo>
                    <a:pt x="4" y="169"/>
                  </a:lnTo>
                  <a:lnTo>
                    <a:pt x="0" y="197"/>
                  </a:lnTo>
                  <a:lnTo>
                    <a:pt x="2" y="226"/>
                  </a:lnTo>
                  <a:lnTo>
                    <a:pt x="8" y="256"/>
                  </a:lnTo>
                  <a:lnTo>
                    <a:pt x="20" y="286"/>
                  </a:lnTo>
                  <a:lnTo>
                    <a:pt x="35" y="315"/>
                  </a:lnTo>
                  <a:lnTo>
                    <a:pt x="55" y="347"/>
                  </a:lnTo>
                  <a:lnTo>
                    <a:pt x="81" y="378"/>
                  </a:lnTo>
                  <a:lnTo>
                    <a:pt x="89" y="446"/>
                  </a:lnTo>
                  <a:lnTo>
                    <a:pt x="97" y="515"/>
                  </a:lnTo>
                  <a:lnTo>
                    <a:pt x="105" y="583"/>
                  </a:lnTo>
                  <a:lnTo>
                    <a:pt x="113" y="652"/>
                  </a:lnTo>
                  <a:lnTo>
                    <a:pt x="114" y="669"/>
                  </a:lnTo>
                  <a:lnTo>
                    <a:pt x="117" y="685"/>
                  </a:lnTo>
                  <a:lnTo>
                    <a:pt x="118" y="703"/>
                  </a:lnTo>
                  <a:lnTo>
                    <a:pt x="119" y="720"/>
                  </a:lnTo>
                  <a:lnTo>
                    <a:pt x="115" y="767"/>
                  </a:lnTo>
                  <a:lnTo>
                    <a:pt x="112" y="814"/>
                  </a:lnTo>
                  <a:lnTo>
                    <a:pt x="108" y="862"/>
                  </a:lnTo>
                  <a:lnTo>
                    <a:pt x="105" y="909"/>
                  </a:lnTo>
                  <a:lnTo>
                    <a:pt x="111" y="922"/>
                  </a:lnTo>
                  <a:lnTo>
                    <a:pt x="118" y="934"/>
                  </a:lnTo>
                  <a:lnTo>
                    <a:pt x="123" y="948"/>
                  </a:lnTo>
                  <a:lnTo>
                    <a:pt x="129" y="961"/>
                  </a:lnTo>
                  <a:lnTo>
                    <a:pt x="145" y="963"/>
                  </a:lnTo>
                  <a:lnTo>
                    <a:pt x="161" y="964"/>
                  </a:lnTo>
                  <a:lnTo>
                    <a:pt x="178" y="966"/>
                  </a:lnTo>
                  <a:lnTo>
                    <a:pt x="194" y="969"/>
                  </a:lnTo>
                  <a:lnTo>
                    <a:pt x="209" y="970"/>
                  </a:lnTo>
                  <a:lnTo>
                    <a:pt x="225" y="972"/>
                  </a:lnTo>
                  <a:lnTo>
                    <a:pt x="241" y="975"/>
                  </a:lnTo>
                  <a:lnTo>
                    <a:pt x="257" y="977"/>
                  </a:lnTo>
                  <a:lnTo>
                    <a:pt x="265" y="968"/>
                  </a:lnTo>
                  <a:lnTo>
                    <a:pt x="272" y="958"/>
                  </a:lnTo>
                  <a:lnTo>
                    <a:pt x="280" y="949"/>
                  </a:lnTo>
                  <a:lnTo>
                    <a:pt x="287" y="940"/>
                  </a:lnTo>
                  <a:lnTo>
                    <a:pt x="294" y="900"/>
                  </a:lnTo>
                  <a:lnTo>
                    <a:pt x="301" y="859"/>
                  </a:lnTo>
                  <a:lnTo>
                    <a:pt x="307" y="820"/>
                  </a:lnTo>
                  <a:lnTo>
                    <a:pt x="314" y="780"/>
                  </a:lnTo>
                  <a:lnTo>
                    <a:pt x="319" y="761"/>
                  </a:lnTo>
                  <a:lnTo>
                    <a:pt x="326" y="743"/>
                  </a:lnTo>
                  <a:lnTo>
                    <a:pt x="332" y="726"/>
                  </a:lnTo>
                  <a:lnTo>
                    <a:pt x="338" y="707"/>
                  </a:lnTo>
                  <a:lnTo>
                    <a:pt x="342" y="698"/>
                  </a:lnTo>
                  <a:lnTo>
                    <a:pt x="347" y="690"/>
                  </a:lnTo>
                  <a:lnTo>
                    <a:pt x="352" y="681"/>
                  </a:lnTo>
                  <a:lnTo>
                    <a:pt x="357" y="673"/>
                  </a:lnTo>
                  <a:lnTo>
                    <a:pt x="362" y="663"/>
                  </a:lnTo>
                  <a:lnTo>
                    <a:pt x="367" y="655"/>
                  </a:lnTo>
                  <a:lnTo>
                    <a:pt x="372" y="646"/>
                  </a:lnTo>
                  <a:lnTo>
                    <a:pt x="377" y="637"/>
                  </a:lnTo>
                  <a:lnTo>
                    <a:pt x="395" y="606"/>
                  </a:lnTo>
                  <a:lnTo>
                    <a:pt x="415" y="570"/>
                  </a:lnTo>
                  <a:lnTo>
                    <a:pt x="435" y="530"/>
                  </a:lnTo>
                  <a:lnTo>
                    <a:pt x="454" y="483"/>
                  </a:lnTo>
                  <a:lnTo>
                    <a:pt x="471" y="430"/>
                  </a:lnTo>
                  <a:lnTo>
                    <a:pt x="486" y="370"/>
                  </a:lnTo>
                  <a:lnTo>
                    <a:pt x="499" y="303"/>
                  </a:lnTo>
                  <a:lnTo>
                    <a:pt x="507" y="229"/>
                  </a:lnTo>
                  <a:lnTo>
                    <a:pt x="512" y="203"/>
                  </a:lnTo>
                  <a:lnTo>
                    <a:pt x="511" y="177"/>
                  </a:lnTo>
                  <a:lnTo>
                    <a:pt x="506" y="153"/>
                  </a:lnTo>
                  <a:lnTo>
                    <a:pt x="497" y="130"/>
                  </a:lnTo>
                  <a:lnTo>
                    <a:pt x="485" y="109"/>
                  </a:lnTo>
                  <a:lnTo>
                    <a:pt x="469" y="90"/>
                  </a:lnTo>
                  <a:lnTo>
                    <a:pt x="451" y="72"/>
                  </a:lnTo>
                  <a:lnTo>
                    <a:pt x="430" y="56"/>
                  </a:lnTo>
                  <a:lnTo>
                    <a:pt x="407" y="42"/>
                  </a:lnTo>
                  <a:lnTo>
                    <a:pt x="383" y="30"/>
                  </a:lnTo>
                  <a:lnTo>
                    <a:pt x="356" y="19"/>
                  </a:lnTo>
                  <a:lnTo>
                    <a:pt x="330" y="11"/>
                  </a:lnTo>
                  <a:lnTo>
                    <a:pt x="302" y="6"/>
                  </a:lnTo>
                  <a:lnTo>
                    <a:pt x="274" y="1"/>
                  </a:lnTo>
                  <a:lnTo>
                    <a:pt x="247" y="0"/>
                  </a:lnTo>
                  <a:lnTo>
                    <a:pt x="22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55" name="Freeform 80"/>
            <p:cNvSpPr>
              <a:spLocks noChangeAspect="1"/>
            </p:cNvSpPr>
            <p:nvPr/>
          </p:nvSpPr>
          <p:spPr bwMode="auto">
            <a:xfrm>
              <a:off x="2068" y="2231"/>
              <a:ext cx="234" cy="482"/>
            </a:xfrm>
            <a:custGeom>
              <a:avLst/>
              <a:gdLst>
                <a:gd name="T0" fmla="*/ 21 w 469"/>
                <a:gd name="T1" fmla="*/ 2 h 964"/>
                <a:gd name="T2" fmla="*/ 13 w 469"/>
                <a:gd name="T3" fmla="*/ 5 h 964"/>
                <a:gd name="T4" fmla="*/ 6 w 469"/>
                <a:gd name="T5" fmla="*/ 9 h 964"/>
                <a:gd name="T6" fmla="*/ 2 w 469"/>
                <a:gd name="T7" fmla="*/ 14 h 964"/>
                <a:gd name="T8" fmla="*/ 0 w 469"/>
                <a:gd name="T9" fmla="*/ 21 h 964"/>
                <a:gd name="T10" fmla="*/ 0 w 469"/>
                <a:gd name="T11" fmla="*/ 27 h 964"/>
                <a:gd name="T12" fmla="*/ 2 w 469"/>
                <a:gd name="T13" fmla="*/ 34 h 964"/>
                <a:gd name="T14" fmla="*/ 7 w 469"/>
                <a:gd name="T15" fmla="*/ 40 h 964"/>
                <a:gd name="T16" fmla="*/ 11 w 469"/>
                <a:gd name="T17" fmla="*/ 53 h 964"/>
                <a:gd name="T18" fmla="*/ 12 w 469"/>
                <a:gd name="T19" fmla="*/ 71 h 964"/>
                <a:gd name="T20" fmla="*/ 13 w 469"/>
                <a:gd name="T21" fmla="*/ 83 h 964"/>
                <a:gd name="T22" fmla="*/ 13 w 469"/>
                <a:gd name="T23" fmla="*/ 87 h 964"/>
                <a:gd name="T24" fmla="*/ 13 w 469"/>
                <a:gd name="T25" fmla="*/ 95 h 964"/>
                <a:gd name="T26" fmla="*/ 12 w 469"/>
                <a:gd name="T27" fmla="*/ 107 h 964"/>
                <a:gd name="T28" fmla="*/ 12 w 469"/>
                <a:gd name="T29" fmla="*/ 114 h 964"/>
                <a:gd name="T30" fmla="*/ 13 w 469"/>
                <a:gd name="T31" fmla="*/ 117 h 964"/>
                <a:gd name="T32" fmla="*/ 16 w 469"/>
                <a:gd name="T33" fmla="*/ 119 h 964"/>
                <a:gd name="T34" fmla="*/ 19 w 469"/>
                <a:gd name="T35" fmla="*/ 120 h 964"/>
                <a:gd name="T36" fmla="*/ 23 w 469"/>
                <a:gd name="T37" fmla="*/ 120 h 964"/>
                <a:gd name="T38" fmla="*/ 26 w 469"/>
                <a:gd name="T39" fmla="*/ 121 h 964"/>
                <a:gd name="T40" fmla="*/ 29 w 469"/>
                <a:gd name="T41" fmla="*/ 120 h 964"/>
                <a:gd name="T42" fmla="*/ 31 w 469"/>
                <a:gd name="T43" fmla="*/ 117 h 964"/>
                <a:gd name="T44" fmla="*/ 32 w 469"/>
                <a:gd name="T45" fmla="*/ 111 h 964"/>
                <a:gd name="T46" fmla="*/ 34 w 469"/>
                <a:gd name="T47" fmla="*/ 101 h 964"/>
                <a:gd name="T48" fmla="*/ 35 w 469"/>
                <a:gd name="T49" fmla="*/ 94 h 964"/>
                <a:gd name="T50" fmla="*/ 37 w 469"/>
                <a:gd name="T51" fmla="*/ 90 h 964"/>
                <a:gd name="T52" fmla="*/ 38 w 469"/>
                <a:gd name="T53" fmla="*/ 86 h 964"/>
                <a:gd name="T54" fmla="*/ 39 w 469"/>
                <a:gd name="T55" fmla="*/ 84 h 964"/>
                <a:gd name="T56" fmla="*/ 40 w 469"/>
                <a:gd name="T57" fmla="*/ 82 h 964"/>
                <a:gd name="T58" fmla="*/ 41 w 469"/>
                <a:gd name="T59" fmla="*/ 80 h 964"/>
                <a:gd name="T60" fmla="*/ 44 w 469"/>
                <a:gd name="T61" fmla="*/ 75 h 964"/>
                <a:gd name="T62" fmla="*/ 48 w 469"/>
                <a:gd name="T63" fmla="*/ 65 h 964"/>
                <a:gd name="T64" fmla="*/ 53 w 469"/>
                <a:gd name="T65" fmla="*/ 53 h 964"/>
                <a:gd name="T66" fmla="*/ 56 w 469"/>
                <a:gd name="T67" fmla="*/ 37 h 964"/>
                <a:gd name="T68" fmla="*/ 58 w 469"/>
                <a:gd name="T69" fmla="*/ 25 h 964"/>
                <a:gd name="T70" fmla="*/ 58 w 469"/>
                <a:gd name="T71" fmla="*/ 19 h 964"/>
                <a:gd name="T72" fmla="*/ 56 w 469"/>
                <a:gd name="T73" fmla="*/ 14 h 964"/>
                <a:gd name="T74" fmla="*/ 52 w 469"/>
                <a:gd name="T75" fmla="*/ 10 h 964"/>
                <a:gd name="T76" fmla="*/ 48 w 469"/>
                <a:gd name="T77" fmla="*/ 6 h 964"/>
                <a:gd name="T78" fmla="*/ 42 w 469"/>
                <a:gd name="T79" fmla="*/ 3 h 964"/>
                <a:gd name="T80" fmla="*/ 35 w 469"/>
                <a:gd name="T81" fmla="*/ 1 h 964"/>
                <a:gd name="T82" fmla="*/ 29 w 469"/>
                <a:gd name="T83" fmla="*/ 0 h 9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69" h="964">
                  <a:moveTo>
                    <a:pt x="211" y="0"/>
                  </a:moveTo>
                  <a:lnTo>
                    <a:pt x="171" y="10"/>
                  </a:lnTo>
                  <a:lnTo>
                    <a:pt x="135" y="21"/>
                  </a:lnTo>
                  <a:lnTo>
                    <a:pt x="104" y="35"/>
                  </a:lnTo>
                  <a:lnTo>
                    <a:pt x="76" y="51"/>
                  </a:lnTo>
                  <a:lnTo>
                    <a:pt x="52" y="70"/>
                  </a:lnTo>
                  <a:lnTo>
                    <a:pt x="33" y="90"/>
                  </a:lnTo>
                  <a:lnTo>
                    <a:pt x="19" y="112"/>
                  </a:lnTo>
                  <a:lnTo>
                    <a:pt x="8" y="135"/>
                  </a:lnTo>
                  <a:lnTo>
                    <a:pt x="2" y="161"/>
                  </a:lnTo>
                  <a:lnTo>
                    <a:pt x="0" y="186"/>
                  </a:lnTo>
                  <a:lnTo>
                    <a:pt x="4" y="211"/>
                  </a:lnTo>
                  <a:lnTo>
                    <a:pt x="10" y="238"/>
                  </a:lnTo>
                  <a:lnTo>
                    <a:pt x="22" y="265"/>
                  </a:lnTo>
                  <a:lnTo>
                    <a:pt x="38" y="292"/>
                  </a:lnTo>
                  <a:lnTo>
                    <a:pt x="58" y="318"/>
                  </a:lnTo>
                  <a:lnTo>
                    <a:pt x="83" y="345"/>
                  </a:lnTo>
                  <a:lnTo>
                    <a:pt x="89" y="420"/>
                  </a:lnTo>
                  <a:lnTo>
                    <a:pt x="93" y="494"/>
                  </a:lnTo>
                  <a:lnTo>
                    <a:pt x="99" y="568"/>
                  </a:lnTo>
                  <a:lnTo>
                    <a:pt x="104" y="643"/>
                  </a:lnTo>
                  <a:lnTo>
                    <a:pt x="105" y="661"/>
                  </a:lnTo>
                  <a:lnTo>
                    <a:pt x="106" y="677"/>
                  </a:lnTo>
                  <a:lnTo>
                    <a:pt x="107" y="694"/>
                  </a:lnTo>
                  <a:lnTo>
                    <a:pt x="108" y="711"/>
                  </a:lnTo>
                  <a:lnTo>
                    <a:pt x="104" y="759"/>
                  </a:lnTo>
                  <a:lnTo>
                    <a:pt x="100" y="805"/>
                  </a:lnTo>
                  <a:lnTo>
                    <a:pt x="97" y="852"/>
                  </a:lnTo>
                  <a:lnTo>
                    <a:pt x="93" y="898"/>
                  </a:lnTo>
                  <a:lnTo>
                    <a:pt x="99" y="911"/>
                  </a:lnTo>
                  <a:lnTo>
                    <a:pt x="104" y="923"/>
                  </a:lnTo>
                  <a:lnTo>
                    <a:pt x="110" y="936"/>
                  </a:lnTo>
                  <a:lnTo>
                    <a:pt x="114" y="949"/>
                  </a:lnTo>
                  <a:lnTo>
                    <a:pt x="128" y="951"/>
                  </a:lnTo>
                  <a:lnTo>
                    <a:pt x="143" y="953"/>
                  </a:lnTo>
                  <a:lnTo>
                    <a:pt x="157" y="954"/>
                  </a:lnTo>
                  <a:lnTo>
                    <a:pt x="172" y="957"/>
                  </a:lnTo>
                  <a:lnTo>
                    <a:pt x="186" y="958"/>
                  </a:lnTo>
                  <a:lnTo>
                    <a:pt x="199" y="960"/>
                  </a:lnTo>
                  <a:lnTo>
                    <a:pt x="214" y="961"/>
                  </a:lnTo>
                  <a:lnTo>
                    <a:pt x="228" y="964"/>
                  </a:lnTo>
                  <a:lnTo>
                    <a:pt x="235" y="954"/>
                  </a:lnTo>
                  <a:lnTo>
                    <a:pt x="242" y="945"/>
                  </a:lnTo>
                  <a:lnTo>
                    <a:pt x="249" y="936"/>
                  </a:lnTo>
                  <a:lnTo>
                    <a:pt x="256" y="927"/>
                  </a:lnTo>
                  <a:lnTo>
                    <a:pt x="262" y="886"/>
                  </a:lnTo>
                  <a:lnTo>
                    <a:pt x="269" y="847"/>
                  </a:lnTo>
                  <a:lnTo>
                    <a:pt x="274" y="807"/>
                  </a:lnTo>
                  <a:lnTo>
                    <a:pt x="280" y="768"/>
                  </a:lnTo>
                  <a:lnTo>
                    <a:pt x="286" y="749"/>
                  </a:lnTo>
                  <a:lnTo>
                    <a:pt x="292" y="732"/>
                  </a:lnTo>
                  <a:lnTo>
                    <a:pt x="297" y="714"/>
                  </a:lnTo>
                  <a:lnTo>
                    <a:pt x="303" y="696"/>
                  </a:lnTo>
                  <a:lnTo>
                    <a:pt x="308" y="687"/>
                  </a:lnTo>
                  <a:lnTo>
                    <a:pt x="312" y="678"/>
                  </a:lnTo>
                  <a:lnTo>
                    <a:pt x="317" y="670"/>
                  </a:lnTo>
                  <a:lnTo>
                    <a:pt x="321" y="661"/>
                  </a:lnTo>
                  <a:lnTo>
                    <a:pt x="325" y="653"/>
                  </a:lnTo>
                  <a:lnTo>
                    <a:pt x="330" y="643"/>
                  </a:lnTo>
                  <a:lnTo>
                    <a:pt x="334" y="635"/>
                  </a:lnTo>
                  <a:lnTo>
                    <a:pt x="339" y="626"/>
                  </a:lnTo>
                  <a:lnTo>
                    <a:pt x="355" y="596"/>
                  </a:lnTo>
                  <a:lnTo>
                    <a:pt x="372" y="560"/>
                  </a:lnTo>
                  <a:lnTo>
                    <a:pt x="391" y="519"/>
                  </a:lnTo>
                  <a:lnTo>
                    <a:pt x="408" y="472"/>
                  </a:lnTo>
                  <a:lnTo>
                    <a:pt x="424" y="420"/>
                  </a:lnTo>
                  <a:lnTo>
                    <a:pt x="439" y="360"/>
                  </a:lnTo>
                  <a:lnTo>
                    <a:pt x="452" y="294"/>
                  </a:lnTo>
                  <a:lnTo>
                    <a:pt x="461" y="222"/>
                  </a:lnTo>
                  <a:lnTo>
                    <a:pt x="468" y="197"/>
                  </a:lnTo>
                  <a:lnTo>
                    <a:pt x="469" y="173"/>
                  </a:lnTo>
                  <a:lnTo>
                    <a:pt x="467" y="151"/>
                  </a:lnTo>
                  <a:lnTo>
                    <a:pt x="461" y="130"/>
                  </a:lnTo>
                  <a:lnTo>
                    <a:pt x="451" y="110"/>
                  </a:lnTo>
                  <a:lnTo>
                    <a:pt x="438" y="91"/>
                  </a:lnTo>
                  <a:lnTo>
                    <a:pt x="422" y="74"/>
                  </a:lnTo>
                  <a:lnTo>
                    <a:pt x="403" y="58"/>
                  </a:lnTo>
                  <a:lnTo>
                    <a:pt x="384" y="44"/>
                  </a:lnTo>
                  <a:lnTo>
                    <a:pt x="361" y="32"/>
                  </a:lnTo>
                  <a:lnTo>
                    <a:pt x="338" y="21"/>
                  </a:lnTo>
                  <a:lnTo>
                    <a:pt x="312" y="13"/>
                  </a:lnTo>
                  <a:lnTo>
                    <a:pt x="287" y="6"/>
                  </a:lnTo>
                  <a:lnTo>
                    <a:pt x="262" y="3"/>
                  </a:lnTo>
                  <a:lnTo>
                    <a:pt x="236" y="0"/>
                  </a:lnTo>
                  <a:lnTo>
                    <a:pt x="21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56" name="Freeform 81"/>
            <p:cNvSpPr>
              <a:spLocks noChangeAspect="1"/>
            </p:cNvSpPr>
            <p:nvPr/>
          </p:nvSpPr>
          <p:spPr bwMode="auto">
            <a:xfrm>
              <a:off x="2079" y="2237"/>
              <a:ext cx="214" cy="475"/>
            </a:xfrm>
            <a:custGeom>
              <a:avLst/>
              <a:gdLst>
                <a:gd name="T0" fmla="*/ 20 w 429"/>
                <a:gd name="T1" fmla="*/ 1 h 951"/>
                <a:gd name="T2" fmla="*/ 11 w 429"/>
                <a:gd name="T3" fmla="*/ 4 h 951"/>
                <a:gd name="T4" fmla="*/ 5 w 429"/>
                <a:gd name="T5" fmla="*/ 8 h 951"/>
                <a:gd name="T6" fmla="*/ 1 w 429"/>
                <a:gd name="T7" fmla="*/ 13 h 951"/>
                <a:gd name="T8" fmla="*/ 0 w 429"/>
                <a:gd name="T9" fmla="*/ 18 h 951"/>
                <a:gd name="T10" fmla="*/ 0 w 429"/>
                <a:gd name="T11" fmla="*/ 24 h 951"/>
                <a:gd name="T12" fmla="*/ 2 w 429"/>
                <a:gd name="T13" fmla="*/ 30 h 951"/>
                <a:gd name="T14" fmla="*/ 7 w 429"/>
                <a:gd name="T15" fmla="*/ 36 h 951"/>
                <a:gd name="T16" fmla="*/ 10 w 429"/>
                <a:gd name="T17" fmla="*/ 49 h 951"/>
                <a:gd name="T18" fmla="*/ 11 w 429"/>
                <a:gd name="T19" fmla="*/ 69 h 951"/>
                <a:gd name="T20" fmla="*/ 11 w 429"/>
                <a:gd name="T21" fmla="*/ 81 h 951"/>
                <a:gd name="T22" fmla="*/ 12 w 429"/>
                <a:gd name="T23" fmla="*/ 85 h 951"/>
                <a:gd name="T24" fmla="*/ 11 w 429"/>
                <a:gd name="T25" fmla="*/ 93 h 951"/>
                <a:gd name="T26" fmla="*/ 10 w 429"/>
                <a:gd name="T27" fmla="*/ 105 h 951"/>
                <a:gd name="T28" fmla="*/ 10 w 429"/>
                <a:gd name="T29" fmla="*/ 112 h 951"/>
                <a:gd name="T30" fmla="*/ 11 w 429"/>
                <a:gd name="T31" fmla="*/ 115 h 951"/>
                <a:gd name="T32" fmla="*/ 13 w 429"/>
                <a:gd name="T33" fmla="*/ 117 h 951"/>
                <a:gd name="T34" fmla="*/ 17 w 429"/>
                <a:gd name="T35" fmla="*/ 117 h 951"/>
                <a:gd name="T36" fmla="*/ 20 w 429"/>
                <a:gd name="T37" fmla="*/ 118 h 951"/>
                <a:gd name="T38" fmla="*/ 23 w 429"/>
                <a:gd name="T39" fmla="*/ 118 h 951"/>
                <a:gd name="T40" fmla="*/ 25 w 429"/>
                <a:gd name="T41" fmla="*/ 117 h 951"/>
                <a:gd name="T42" fmla="*/ 27 w 429"/>
                <a:gd name="T43" fmla="*/ 115 h 951"/>
                <a:gd name="T44" fmla="*/ 28 w 429"/>
                <a:gd name="T45" fmla="*/ 109 h 951"/>
                <a:gd name="T46" fmla="*/ 30 w 429"/>
                <a:gd name="T47" fmla="*/ 99 h 951"/>
                <a:gd name="T48" fmla="*/ 31 w 429"/>
                <a:gd name="T49" fmla="*/ 92 h 951"/>
                <a:gd name="T50" fmla="*/ 33 w 429"/>
                <a:gd name="T51" fmla="*/ 87 h 951"/>
                <a:gd name="T52" fmla="*/ 34 w 429"/>
                <a:gd name="T53" fmla="*/ 83 h 951"/>
                <a:gd name="T54" fmla="*/ 36 w 429"/>
                <a:gd name="T55" fmla="*/ 79 h 951"/>
                <a:gd name="T56" fmla="*/ 39 w 429"/>
                <a:gd name="T57" fmla="*/ 73 h 951"/>
                <a:gd name="T58" fmla="*/ 43 w 429"/>
                <a:gd name="T59" fmla="*/ 63 h 951"/>
                <a:gd name="T60" fmla="*/ 47 w 429"/>
                <a:gd name="T61" fmla="*/ 51 h 951"/>
                <a:gd name="T62" fmla="*/ 50 w 429"/>
                <a:gd name="T63" fmla="*/ 35 h 951"/>
                <a:gd name="T64" fmla="*/ 52 w 429"/>
                <a:gd name="T65" fmla="*/ 23 h 951"/>
                <a:gd name="T66" fmla="*/ 53 w 429"/>
                <a:gd name="T67" fmla="*/ 18 h 951"/>
                <a:gd name="T68" fmla="*/ 52 w 429"/>
                <a:gd name="T69" fmla="*/ 13 h 951"/>
                <a:gd name="T70" fmla="*/ 49 w 429"/>
                <a:gd name="T71" fmla="*/ 9 h 951"/>
                <a:gd name="T72" fmla="*/ 44 w 429"/>
                <a:gd name="T73" fmla="*/ 5 h 951"/>
                <a:gd name="T74" fmla="*/ 39 w 429"/>
                <a:gd name="T75" fmla="*/ 3 h 951"/>
                <a:gd name="T76" fmla="*/ 34 w 429"/>
                <a:gd name="T77" fmla="*/ 1 h 951"/>
                <a:gd name="T78" fmla="*/ 27 w 429"/>
                <a:gd name="T79" fmla="*/ 0 h 9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9" h="951">
                  <a:moveTo>
                    <a:pt x="200" y="0"/>
                  </a:moveTo>
                  <a:lnTo>
                    <a:pt x="161" y="8"/>
                  </a:lnTo>
                  <a:lnTo>
                    <a:pt x="126" y="20"/>
                  </a:lnTo>
                  <a:lnTo>
                    <a:pt x="94" y="32"/>
                  </a:lnTo>
                  <a:lnTo>
                    <a:pt x="68" y="48"/>
                  </a:lnTo>
                  <a:lnTo>
                    <a:pt x="46" y="66"/>
                  </a:lnTo>
                  <a:lnTo>
                    <a:pt x="29" y="85"/>
                  </a:lnTo>
                  <a:lnTo>
                    <a:pt x="15" y="106"/>
                  </a:lnTo>
                  <a:lnTo>
                    <a:pt x="6" y="128"/>
                  </a:lnTo>
                  <a:lnTo>
                    <a:pt x="1" y="150"/>
                  </a:lnTo>
                  <a:lnTo>
                    <a:pt x="0" y="174"/>
                  </a:lnTo>
                  <a:lnTo>
                    <a:pt x="3" y="197"/>
                  </a:lnTo>
                  <a:lnTo>
                    <a:pt x="11" y="221"/>
                  </a:lnTo>
                  <a:lnTo>
                    <a:pt x="23" y="244"/>
                  </a:lnTo>
                  <a:lnTo>
                    <a:pt x="39" y="268"/>
                  </a:lnTo>
                  <a:lnTo>
                    <a:pt x="60" y="290"/>
                  </a:lnTo>
                  <a:lnTo>
                    <a:pt x="84" y="312"/>
                  </a:lnTo>
                  <a:lnTo>
                    <a:pt x="86" y="393"/>
                  </a:lnTo>
                  <a:lnTo>
                    <a:pt x="89" y="474"/>
                  </a:lnTo>
                  <a:lnTo>
                    <a:pt x="91" y="554"/>
                  </a:lnTo>
                  <a:lnTo>
                    <a:pt x="93" y="635"/>
                  </a:lnTo>
                  <a:lnTo>
                    <a:pt x="94" y="652"/>
                  </a:lnTo>
                  <a:lnTo>
                    <a:pt x="96" y="668"/>
                  </a:lnTo>
                  <a:lnTo>
                    <a:pt x="96" y="686"/>
                  </a:lnTo>
                  <a:lnTo>
                    <a:pt x="97" y="703"/>
                  </a:lnTo>
                  <a:lnTo>
                    <a:pt x="92" y="749"/>
                  </a:lnTo>
                  <a:lnTo>
                    <a:pt x="89" y="795"/>
                  </a:lnTo>
                  <a:lnTo>
                    <a:pt x="85" y="842"/>
                  </a:lnTo>
                  <a:lnTo>
                    <a:pt x="81" y="888"/>
                  </a:lnTo>
                  <a:lnTo>
                    <a:pt x="85" y="901"/>
                  </a:lnTo>
                  <a:lnTo>
                    <a:pt x="90" y="913"/>
                  </a:lnTo>
                  <a:lnTo>
                    <a:pt x="93" y="925"/>
                  </a:lnTo>
                  <a:lnTo>
                    <a:pt x="98" y="938"/>
                  </a:lnTo>
                  <a:lnTo>
                    <a:pt x="111" y="939"/>
                  </a:lnTo>
                  <a:lnTo>
                    <a:pt x="123" y="941"/>
                  </a:lnTo>
                  <a:lnTo>
                    <a:pt x="136" y="942"/>
                  </a:lnTo>
                  <a:lnTo>
                    <a:pt x="149" y="944"/>
                  </a:lnTo>
                  <a:lnTo>
                    <a:pt x="161" y="946"/>
                  </a:lnTo>
                  <a:lnTo>
                    <a:pt x="174" y="947"/>
                  </a:lnTo>
                  <a:lnTo>
                    <a:pt x="187" y="949"/>
                  </a:lnTo>
                  <a:lnTo>
                    <a:pt x="199" y="951"/>
                  </a:lnTo>
                  <a:lnTo>
                    <a:pt x="205" y="941"/>
                  </a:lnTo>
                  <a:lnTo>
                    <a:pt x="212" y="932"/>
                  </a:lnTo>
                  <a:lnTo>
                    <a:pt x="218" y="923"/>
                  </a:lnTo>
                  <a:lnTo>
                    <a:pt x="223" y="914"/>
                  </a:lnTo>
                  <a:lnTo>
                    <a:pt x="229" y="874"/>
                  </a:lnTo>
                  <a:lnTo>
                    <a:pt x="236" y="834"/>
                  </a:lnTo>
                  <a:lnTo>
                    <a:pt x="242" y="795"/>
                  </a:lnTo>
                  <a:lnTo>
                    <a:pt x="248" y="756"/>
                  </a:lnTo>
                  <a:lnTo>
                    <a:pt x="253" y="737"/>
                  </a:lnTo>
                  <a:lnTo>
                    <a:pt x="258" y="720"/>
                  </a:lnTo>
                  <a:lnTo>
                    <a:pt x="264" y="703"/>
                  </a:lnTo>
                  <a:lnTo>
                    <a:pt x="268" y="684"/>
                  </a:lnTo>
                  <a:lnTo>
                    <a:pt x="276" y="667"/>
                  </a:lnTo>
                  <a:lnTo>
                    <a:pt x="286" y="650"/>
                  </a:lnTo>
                  <a:lnTo>
                    <a:pt x="294" y="633"/>
                  </a:lnTo>
                  <a:lnTo>
                    <a:pt x="302" y="615"/>
                  </a:lnTo>
                  <a:lnTo>
                    <a:pt x="316" y="585"/>
                  </a:lnTo>
                  <a:lnTo>
                    <a:pt x="331" y="550"/>
                  </a:lnTo>
                  <a:lnTo>
                    <a:pt x="347" y="508"/>
                  </a:lnTo>
                  <a:lnTo>
                    <a:pt x="362" y="462"/>
                  </a:lnTo>
                  <a:lnTo>
                    <a:pt x="377" y="410"/>
                  </a:lnTo>
                  <a:lnTo>
                    <a:pt x="391" y="351"/>
                  </a:lnTo>
                  <a:lnTo>
                    <a:pt x="403" y="286"/>
                  </a:lnTo>
                  <a:lnTo>
                    <a:pt x="414" y="213"/>
                  </a:lnTo>
                  <a:lnTo>
                    <a:pt x="423" y="191"/>
                  </a:lnTo>
                  <a:lnTo>
                    <a:pt x="427" y="171"/>
                  </a:lnTo>
                  <a:lnTo>
                    <a:pt x="429" y="150"/>
                  </a:lnTo>
                  <a:lnTo>
                    <a:pt x="424" y="129"/>
                  </a:lnTo>
                  <a:lnTo>
                    <a:pt x="417" y="111"/>
                  </a:lnTo>
                  <a:lnTo>
                    <a:pt x="407" y="93"/>
                  </a:lnTo>
                  <a:lnTo>
                    <a:pt x="393" y="76"/>
                  </a:lnTo>
                  <a:lnTo>
                    <a:pt x="378" y="61"/>
                  </a:lnTo>
                  <a:lnTo>
                    <a:pt x="359" y="47"/>
                  </a:lnTo>
                  <a:lnTo>
                    <a:pt x="339" y="35"/>
                  </a:lnTo>
                  <a:lnTo>
                    <a:pt x="318" y="24"/>
                  </a:lnTo>
                  <a:lnTo>
                    <a:pt x="295" y="15"/>
                  </a:lnTo>
                  <a:lnTo>
                    <a:pt x="272" y="8"/>
                  </a:lnTo>
                  <a:lnTo>
                    <a:pt x="248" y="3"/>
                  </a:lnTo>
                  <a:lnTo>
                    <a:pt x="223" y="0"/>
                  </a:lnTo>
                  <a:lnTo>
                    <a:pt x="20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57" name="Freeform 82"/>
            <p:cNvSpPr>
              <a:spLocks noChangeAspect="1"/>
            </p:cNvSpPr>
            <p:nvPr/>
          </p:nvSpPr>
          <p:spPr bwMode="auto">
            <a:xfrm>
              <a:off x="2090" y="2243"/>
              <a:ext cx="195" cy="469"/>
            </a:xfrm>
            <a:custGeom>
              <a:avLst/>
              <a:gdLst>
                <a:gd name="T0" fmla="*/ 19 w 389"/>
                <a:gd name="T1" fmla="*/ 1 h 936"/>
                <a:gd name="T2" fmla="*/ 11 w 389"/>
                <a:gd name="T3" fmla="*/ 4 h 936"/>
                <a:gd name="T4" fmla="*/ 5 w 389"/>
                <a:gd name="T5" fmla="*/ 8 h 936"/>
                <a:gd name="T6" fmla="*/ 2 w 389"/>
                <a:gd name="T7" fmla="*/ 13 h 936"/>
                <a:gd name="T8" fmla="*/ 0 w 389"/>
                <a:gd name="T9" fmla="*/ 18 h 936"/>
                <a:gd name="T10" fmla="*/ 1 w 389"/>
                <a:gd name="T11" fmla="*/ 23 h 936"/>
                <a:gd name="T12" fmla="*/ 4 w 389"/>
                <a:gd name="T13" fmla="*/ 28 h 936"/>
                <a:gd name="T14" fmla="*/ 8 w 389"/>
                <a:gd name="T15" fmla="*/ 33 h 936"/>
                <a:gd name="T16" fmla="*/ 11 w 389"/>
                <a:gd name="T17" fmla="*/ 46 h 936"/>
                <a:gd name="T18" fmla="*/ 11 w 389"/>
                <a:gd name="T19" fmla="*/ 68 h 936"/>
                <a:gd name="T20" fmla="*/ 11 w 389"/>
                <a:gd name="T21" fmla="*/ 81 h 936"/>
                <a:gd name="T22" fmla="*/ 11 w 389"/>
                <a:gd name="T23" fmla="*/ 85 h 936"/>
                <a:gd name="T24" fmla="*/ 11 w 389"/>
                <a:gd name="T25" fmla="*/ 93 h 936"/>
                <a:gd name="T26" fmla="*/ 10 w 389"/>
                <a:gd name="T27" fmla="*/ 104 h 936"/>
                <a:gd name="T28" fmla="*/ 9 w 389"/>
                <a:gd name="T29" fmla="*/ 112 h 936"/>
                <a:gd name="T30" fmla="*/ 10 w 389"/>
                <a:gd name="T31" fmla="*/ 115 h 936"/>
                <a:gd name="T32" fmla="*/ 12 w 389"/>
                <a:gd name="T33" fmla="*/ 116 h 936"/>
                <a:gd name="T34" fmla="*/ 15 w 389"/>
                <a:gd name="T35" fmla="*/ 117 h 936"/>
                <a:gd name="T36" fmla="*/ 18 w 389"/>
                <a:gd name="T37" fmla="*/ 117 h 936"/>
                <a:gd name="T38" fmla="*/ 20 w 389"/>
                <a:gd name="T39" fmla="*/ 118 h 936"/>
                <a:gd name="T40" fmla="*/ 22 w 389"/>
                <a:gd name="T41" fmla="*/ 116 h 936"/>
                <a:gd name="T42" fmla="*/ 24 w 389"/>
                <a:gd name="T43" fmla="*/ 114 h 936"/>
                <a:gd name="T44" fmla="*/ 25 w 389"/>
                <a:gd name="T45" fmla="*/ 108 h 936"/>
                <a:gd name="T46" fmla="*/ 27 w 389"/>
                <a:gd name="T47" fmla="*/ 98 h 936"/>
                <a:gd name="T48" fmla="*/ 28 w 389"/>
                <a:gd name="T49" fmla="*/ 91 h 936"/>
                <a:gd name="T50" fmla="*/ 29 w 389"/>
                <a:gd name="T51" fmla="*/ 87 h 936"/>
                <a:gd name="T52" fmla="*/ 31 w 389"/>
                <a:gd name="T53" fmla="*/ 82 h 936"/>
                <a:gd name="T54" fmla="*/ 33 w 389"/>
                <a:gd name="T55" fmla="*/ 78 h 936"/>
                <a:gd name="T56" fmla="*/ 35 w 389"/>
                <a:gd name="T57" fmla="*/ 72 h 936"/>
                <a:gd name="T58" fmla="*/ 38 w 389"/>
                <a:gd name="T59" fmla="*/ 63 h 936"/>
                <a:gd name="T60" fmla="*/ 42 w 389"/>
                <a:gd name="T61" fmla="*/ 50 h 936"/>
                <a:gd name="T62" fmla="*/ 45 w 389"/>
                <a:gd name="T63" fmla="*/ 35 h 936"/>
                <a:gd name="T64" fmla="*/ 48 w 389"/>
                <a:gd name="T65" fmla="*/ 24 h 936"/>
                <a:gd name="T66" fmla="*/ 49 w 389"/>
                <a:gd name="T67" fmla="*/ 19 h 936"/>
                <a:gd name="T68" fmla="*/ 48 w 389"/>
                <a:gd name="T69" fmla="*/ 14 h 936"/>
                <a:gd name="T70" fmla="*/ 46 w 389"/>
                <a:gd name="T71" fmla="*/ 10 h 936"/>
                <a:gd name="T72" fmla="*/ 42 w 389"/>
                <a:gd name="T73" fmla="*/ 7 h 936"/>
                <a:gd name="T74" fmla="*/ 38 w 389"/>
                <a:gd name="T75" fmla="*/ 4 h 936"/>
                <a:gd name="T76" fmla="*/ 33 w 389"/>
                <a:gd name="T77" fmla="*/ 2 h 936"/>
                <a:gd name="T78" fmla="*/ 27 w 389"/>
                <a:gd name="T79" fmla="*/ 1 h 9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9" h="936">
                  <a:moveTo>
                    <a:pt x="191" y="0"/>
                  </a:moveTo>
                  <a:lnTo>
                    <a:pt x="152" y="8"/>
                  </a:lnTo>
                  <a:lnTo>
                    <a:pt x="117" y="17"/>
                  </a:lnTo>
                  <a:lnTo>
                    <a:pt x="87" y="30"/>
                  </a:lnTo>
                  <a:lnTo>
                    <a:pt x="61" y="45"/>
                  </a:lnTo>
                  <a:lnTo>
                    <a:pt x="40" y="61"/>
                  </a:lnTo>
                  <a:lnTo>
                    <a:pt x="24" y="79"/>
                  </a:lnTo>
                  <a:lnTo>
                    <a:pt x="11" y="99"/>
                  </a:lnTo>
                  <a:lnTo>
                    <a:pt x="3" y="118"/>
                  </a:lnTo>
                  <a:lnTo>
                    <a:pt x="0" y="139"/>
                  </a:lnTo>
                  <a:lnTo>
                    <a:pt x="0" y="161"/>
                  </a:lnTo>
                  <a:lnTo>
                    <a:pt x="4" y="182"/>
                  </a:lnTo>
                  <a:lnTo>
                    <a:pt x="13" y="202"/>
                  </a:lnTo>
                  <a:lnTo>
                    <a:pt x="25" y="223"/>
                  </a:lnTo>
                  <a:lnTo>
                    <a:pt x="42" y="243"/>
                  </a:lnTo>
                  <a:lnTo>
                    <a:pt x="62" y="261"/>
                  </a:lnTo>
                  <a:lnTo>
                    <a:pt x="86" y="278"/>
                  </a:lnTo>
                  <a:lnTo>
                    <a:pt x="85" y="366"/>
                  </a:lnTo>
                  <a:lnTo>
                    <a:pt x="85" y="452"/>
                  </a:lnTo>
                  <a:lnTo>
                    <a:pt x="85" y="539"/>
                  </a:lnTo>
                  <a:lnTo>
                    <a:pt x="84" y="626"/>
                  </a:lnTo>
                  <a:lnTo>
                    <a:pt x="84" y="643"/>
                  </a:lnTo>
                  <a:lnTo>
                    <a:pt x="85" y="660"/>
                  </a:lnTo>
                  <a:lnTo>
                    <a:pt x="85" y="676"/>
                  </a:lnTo>
                  <a:lnTo>
                    <a:pt x="85" y="693"/>
                  </a:lnTo>
                  <a:lnTo>
                    <a:pt x="82" y="739"/>
                  </a:lnTo>
                  <a:lnTo>
                    <a:pt x="77" y="784"/>
                  </a:lnTo>
                  <a:lnTo>
                    <a:pt x="74" y="830"/>
                  </a:lnTo>
                  <a:lnTo>
                    <a:pt x="69" y="876"/>
                  </a:lnTo>
                  <a:lnTo>
                    <a:pt x="72" y="888"/>
                  </a:lnTo>
                  <a:lnTo>
                    <a:pt x="76" y="901"/>
                  </a:lnTo>
                  <a:lnTo>
                    <a:pt x="79" y="912"/>
                  </a:lnTo>
                  <a:lnTo>
                    <a:pt x="83" y="925"/>
                  </a:lnTo>
                  <a:lnTo>
                    <a:pt x="93" y="926"/>
                  </a:lnTo>
                  <a:lnTo>
                    <a:pt x="105" y="928"/>
                  </a:lnTo>
                  <a:lnTo>
                    <a:pt x="115" y="929"/>
                  </a:lnTo>
                  <a:lnTo>
                    <a:pt x="127" y="931"/>
                  </a:lnTo>
                  <a:lnTo>
                    <a:pt x="138" y="933"/>
                  </a:lnTo>
                  <a:lnTo>
                    <a:pt x="148" y="934"/>
                  </a:lnTo>
                  <a:lnTo>
                    <a:pt x="160" y="935"/>
                  </a:lnTo>
                  <a:lnTo>
                    <a:pt x="170" y="936"/>
                  </a:lnTo>
                  <a:lnTo>
                    <a:pt x="176" y="927"/>
                  </a:lnTo>
                  <a:lnTo>
                    <a:pt x="182" y="918"/>
                  </a:lnTo>
                  <a:lnTo>
                    <a:pt x="186" y="909"/>
                  </a:lnTo>
                  <a:lnTo>
                    <a:pt x="192" y="900"/>
                  </a:lnTo>
                  <a:lnTo>
                    <a:pt x="198" y="860"/>
                  </a:lnTo>
                  <a:lnTo>
                    <a:pt x="204" y="821"/>
                  </a:lnTo>
                  <a:lnTo>
                    <a:pt x="210" y="782"/>
                  </a:lnTo>
                  <a:lnTo>
                    <a:pt x="215" y="743"/>
                  </a:lnTo>
                  <a:lnTo>
                    <a:pt x="220" y="726"/>
                  </a:lnTo>
                  <a:lnTo>
                    <a:pt x="226" y="707"/>
                  </a:lnTo>
                  <a:lnTo>
                    <a:pt x="230" y="690"/>
                  </a:lnTo>
                  <a:lnTo>
                    <a:pt x="235" y="673"/>
                  </a:lnTo>
                  <a:lnTo>
                    <a:pt x="242" y="655"/>
                  </a:lnTo>
                  <a:lnTo>
                    <a:pt x="250" y="637"/>
                  </a:lnTo>
                  <a:lnTo>
                    <a:pt x="257" y="620"/>
                  </a:lnTo>
                  <a:lnTo>
                    <a:pt x="264" y="602"/>
                  </a:lnTo>
                  <a:lnTo>
                    <a:pt x="276" y="572"/>
                  </a:lnTo>
                  <a:lnTo>
                    <a:pt x="289" y="537"/>
                  </a:lnTo>
                  <a:lnTo>
                    <a:pt x="302" y="496"/>
                  </a:lnTo>
                  <a:lnTo>
                    <a:pt x="316" y="451"/>
                  </a:lnTo>
                  <a:lnTo>
                    <a:pt x="329" y="399"/>
                  </a:lnTo>
                  <a:lnTo>
                    <a:pt x="343" y="342"/>
                  </a:lnTo>
                  <a:lnTo>
                    <a:pt x="356" y="276"/>
                  </a:lnTo>
                  <a:lnTo>
                    <a:pt x="367" y="205"/>
                  </a:lnTo>
                  <a:lnTo>
                    <a:pt x="379" y="185"/>
                  </a:lnTo>
                  <a:lnTo>
                    <a:pt x="387" y="167"/>
                  </a:lnTo>
                  <a:lnTo>
                    <a:pt x="389" y="147"/>
                  </a:lnTo>
                  <a:lnTo>
                    <a:pt x="388" y="129"/>
                  </a:lnTo>
                  <a:lnTo>
                    <a:pt x="383" y="111"/>
                  </a:lnTo>
                  <a:lnTo>
                    <a:pt x="375" y="94"/>
                  </a:lnTo>
                  <a:lnTo>
                    <a:pt x="365" y="78"/>
                  </a:lnTo>
                  <a:lnTo>
                    <a:pt x="351" y="63"/>
                  </a:lnTo>
                  <a:lnTo>
                    <a:pt x="335" y="49"/>
                  </a:lnTo>
                  <a:lnTo>
                    <a:pt x="318" y="37"/>
                  </a:lnTo>
                  <a:lnTo>
                    <a:pt x="299" y="25"/>
                  </a:lnTo>
                  <a:lnTo>
                    <a:pt x="279" y="16"/>
                  </a:lnTo>
                  <a:lnTo>
                    <a:pt x="257" y="9"/>
                  </a:lnTo>
                  <a:lnTo>
                    <a:pt x="235" y="3"/>
                  </a:lnTo>
                  <a:lnTo>
                    <a:pt x="213" y="1"/>
                  </a:lnTo>
                  <a:lnTo>
                    <a:pt x="19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58" name="Freeform 83"/>
            <p:cNvSpPr>
              <a:spLocks noChangeAspect="1"/>
            </p:cNvSpPr>
            <p:nvPr/>
          </p:nvSpPr>
          <p:spPr bwMode="auto">
            <a:xfrm>
              <a:off x="2100" y="2250"/>
              <a:ext cx="177" cy="461"/>
            </a:xfrm>
            <a:custGeom>
              <a:avLst/>
              <a:gdLst>
                <a:gd name="T0" fmla="*/ 18 w 352"/>
                <a:gd name="T1" fmla="*/ 0 h 923"/>
                <a:gd name="T2" fmla="*/ 10 w 352"/>
                <a:gd name="T3" fmla="*/ 3 h 923"/>
                <a:gd name="T4" fmla="*/ 5 w 352"/>
                <a:gd name="T5" fmla="*/ 7 h 923"/>
                <a:gd name="T6" fmla="*/ 2 w 352"/>
                <a:gd name="T7" fmla="*/ 11 h 923"/>
                <a:gd name="T8" fmla="*/ 0 w 352"/>
                <a:gd name="T9" fmla="*/ 16 h 923"/>
                <a:gd name="T10" fmla="*/ 1 w 352"/>
                <a:gd name="T11" fmla="*/ 20 h 923"/>
                <a:gd name="T12" fmla="*/ 4 w 352"/>
                <a:gd name="T13" fmla="*/ 25 h 923"/>
                <a:gd name="T14" fmla="*/ 9 w 352"/>
                <a:gd name="T15" fmla="*/ 29 h 923"/>
                <a:gd name="T16" fmla="*/ 11 w 352"/>
                <a:gd name="T17" fmla="*/ 42 h 923"/>
                <a:gd name="T18" fmla="*/ 10 w 352"/>
                <a:gd name="T19" fmla="*/ 65 h 923"/>
                <a:gd name="T20" fmla="*/ 10 w 352"/>
                <a:gd name="T21" fmla="*/ 79 h 923"/>
                <a:gd name="T22" fmla="*/ 10 w 352"/>
                <a:gd name="T23" fmla="*/ 83 h 923"/>
                <a:gd name="T24" fmla="*/ 9 w 352"/>
                <a:gd name="T25" fmla="*/ 91 h 923"/>
                <a:gd name="T26" fmla="*/ 8 w 352"/>
                <a:gd name="T27" fmla="*/ 102 h 923"/>
                <a:gd name="T28" fmla="*/ 8 w 352"/>
                <a:gd name="T29" fmla="*/ 109 h 923"/>
                <a:gd name="T30" fmla="*/ 9 w 352"/>
                <a:gd name="T31" fmla="*/ 112 h 923"/>
                <a:gd name="T32" fmla="*/ 10 w 352"/>
                <a:gd name="T33" fmla="*/ 114 h 923"/>
                <a:gd name="T34" fmla="*/ 12 w 352"/>
                <a:gd name="T35" fmla="*/ 114 h 923"/>
                <a:gd name="T36" fmla="*/ 15 w 352"/>
                <a:gd name="T37" fmla="*/ 115 h 923"/>
                <a:gd name="T38" fmla="*/ 17 w 352"/>
                <a:gd name="T39" fmla="*/ 115 h 923"/>
                <a:gd name="T40" fmla="*/ 19 w 352"/>
                <a:gd name="T41" fmla="*/ 114 h 923"/>
                <a:gd name="T42" fmla="*/ 20 w 352"/>
                <a:gd name="T43" fmla="*/ 112 h 923"/>
                <a:gd name="T44" fmla="*/ 21 w 352"/>
                <a:gd name="T45" fmla="*/ 105 h 923"/>
                <a:gd name="T46" fmla="*/ 23 w 352"/>
                <a:gd name="T47" fmla="*/ 96 h 923"/>
                <a:gd name="T48" fmla="*/ 24 w 352"/>
                <a:gd name="T49" fmla="*/ 89 h 923"/>
                <a:gd name="T50" fmla="*/ 25 w 352"/>
                <a:gd name="T51" fmla="*/ 84 h 923"/>
                <a:gd name="T52" fmla="*/ 27 w 352"/>
                <a:gd name="T53" fmla="*/ 80 h 923"/>
                <a:gd name="T54" fmla="*/ 28 w 352"/>
                <a:gd name="T55" fmla="*/ 76 h 923"/>
                <a:gd name="T56" fmla="*/ 30 w 352"/>
                <a:gd name="T57" fmla="*/ 70 h 923"/>
                <a:gd name="T58" fmla="*/ 33 w 352"/>
                <a:gd name="T59" fmla="*/ 60 h 923"/>
                <a:gd name="T60" fmla="*/ 36 w 352"/>
                <a:gd name="T61" fmla="*/ 48 h 923"/>
                <a:gd name="T62" fmla="*/ 39 w 352"/>
                <a:gd name="T63" fmla="*/ 33 h 923"/>
                <a:gd name="T64" fmla="*/ 43 w 352"/>
                <a:gd name="T65" fmla="*/ 22 h 923"/>
                <a:gd name="T66" fmla="*/ 45 w 352"/>
                <a:gd name="T67" fmla="*/ 18 h 923"/>
                <a:gd name="T68" fmla="*/ 45 w 352"/>
                <a:gd name="T69" fmla="*/ 14 h 923"/>
                <a:gd name="T70" fmla="*/ 43 w 352"/>
                <a:gd name="T71" fmla="*/ 10 h 923"/>
                <a:gd name="T72" fmla="*/ 40 w 352"/>
                <a:gd name="T73" fmla="*/ 6 h 923"/>
                <a:gd name="T74" fmla="*/ 36 w 352"/>
                <a:gd name="T75" fmla="*/ 3 h 923"/>
                <a:gd name="T76" fmla="*/ 31 w 352"/>
                <a:gd name="T77" fmla="*/ 1 h 923"/>
                <a:gd name="T78" fmla="*/ 26 w 352"/>
                <a:gd name="T79" fmla="*/ 0 h 9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2" h="923">
                  <a:moveTo>
                    <a:pt x="183" y="0"/>
                  </a:moveTo>
                  <a:lnTo>
                    <a:pt x="144" y="7"/>
                  </a:lnTo>
                  <a:lnTo>
                    <a:pt x="109" y="16"/>
                  </a:lnTo>
                  <a:lnTo>
                    <a:pt x="80" y="28"/>
                  </a:lnTo>
                  <a:lnTo>
                    <a:pt x="55" y="42"/>
                  </a:lnTo>
                  <a:lnTo>
                    <a:pt x="35" y="58"/>
                  </a:lnTo>
                  <a:lnTo>
                    <a:pt x="20" y="74"/>
                  </a:lnTo>
                  <a:lnTo>
                    <a:pt x="9" y="93"/>
                  </a:lnTo>
                  <a:lnTo>
                    <a:pt x="2" y="111"/>
                  </a:lnTo>
                  <a:lnTo>
                    <a:pt x="0" y="129"/>
                  </a:lnTo>
                  <a:lnTo>
                    <a:pt x="1" y="149"/>
                  </a:lnTo>
                  <a:lnTo>
                    <a:pt x="7" y="167"/>
                  </a:lnTo>
                  <a:lnTo>
                    <a:pt x="16" y="186"/>
                  </a:lnTo>
                  <a:lnTo>
                    <a:pt x="28" y="203"/>
                  </a:lnTo>
                  <a:lnTo>
                    <a:pt x="45" y="219"/>
                  </a:lnTo>
                  <a:lnTo>
                    <a:pt x="65" y="233"/>
                  </a:lnTo>
                  <a:lnTo>
                    <a:pt x="88" y="246"/>
                  </a:lnTo>
                  <a:lnTo>
                    <a:pt x="85" y="339"/>
                  </a:lnTo>
                  <a:lnTo>
                    <a:pt x="81" y="432"/>
                  </a:lnTo>
                  <a:lnTo>
                    <a:pt x="78" y="526"/>
                  </a:lnTo>
                  <a:lnTo>
                    <a:pt x="76" y="618"/>
                  </a:lnTo>
                  <a:lnTo>
                    <a:pt x="76" y="634"/>
                  </a:lnTo>
                  <a:lnTo>
                    <a:pt x="76" y="650"/>
                  </a:lnTo>
                  <a:lnTo>
                    <a:pt x="76" y="667"/>
                  </a:lnTo>
                  <a:lnTo>
                    <a:pt x="76" y="684"/>
                  </a:lnTo>
                  <a:lnTo>
                    <a:pt x="71" y="730"/>
                  </a:lnTo>
                  <a:lnTo>
                    <a:pt x="66" y="775"/>
                  </a:lnTo>
                  <a:lnTo>
                    <a:pt x="62" y="821"/>
                  </a:lnTo>
                  <a:lnTo>
                    <a:pt x="57" y="867"/>
                  </a:lnTo>
                  <a:lnTo>
                    <a:pt x="61" y="878"/>
                  </a:lnTo>
                  <a:lnTo>
                    <a:pt x="63" y="890"/>
                  </a:lnTo>
                  <a:lnTo>
                    <a:pt x="66" y="902"/>
                  </a:lnTo>
                  <a:lnTo>
                    <a:pt x="69" y="914"/>
                  </a:lnTo>
                  <a:lnTo>
                    <a:pt x="78" y="915"/>
                  </a:lnTo>
                  <a:lnTo>
                    <a:pt x="87" y="916"/>
                  </a:lnTo>
                  <a:lnTo>
                    <a:pt x="96" y="917"/>
                  </a:lnTo>
                  <a:lnTo>
                    <a:pt x="106" y="919"/>
                  </a:lnTo>
                  <a:lnTo>
                    <a:pt x="115" y="920"/>
                  </a:lnTo>
                  <a:lnTo>
                    <a:pt x="124" y="921"/>
                  </a:lnTo>
                  <a:lnTo>
                    <a:pt x="133" y="922"/>
                  </a:lnTo>
                  <a:lnTo>
                    <a:pt x="142" y="923"/>
                  </a:lnTo>
                  <a:lnTo>
                    <a:pt x="147" y="914"/>
                  </a:lnTo>
                  <a:lnTo>
                    <a:pt x="152" y="905"/>
                  </a:lnTo>
                  <a:lnTo>
                    <a:pt x="156" y="896"/>
                  </a:lnTo>
                  <a:lnTo>
                    <a:pt x="161" y="886"/>
                  </a:lnTo>
                  <a:lnTo>
                    <a:pt x="167" y="847"/>
                  </a:lnTo>
                  <a:lnTo>
                    <a:pt x="172" y="808"/>
                  </a:lnTo>
                  <a:lnTo>
                    <a:pt x="178" y="770"/>
                  </a:lnTo>
                  <a:lnTo>
                    <a:pt x="184" y="731"/>
                  </a:lnTo>
                  <a:lnTo>
                    <a:pt x="189" y="714"/>
                  </a:lnTo>
                  <a:lnTo>
                    <a:pt x="193" y="695"/>
                  </a:lnTo>
                  <a:lnTo>
                    <a:pt x="197" y="678"/>
                  </a:lnTo>
                  <a:lnTo>
                    <a:pt x="201" y="661"/>
                  </a:lnTo>
                  <a:lnTo>
                    <a:pt x="208" y="643"/>
                  </a:lnTo>
                  <a:lnTo>
                    <a:pt x="215" y="626"/>
                  </a:lnTo>
                  <a:lnTo>
                    <a:pt x="221" y="609"/>
                  </a:lnTo>
                  <a:lnTo>
                    <a:pt x="228" y="591"/>
                  </a:lnTo>
                  <a:lnTo>
                    <a:pt x="238" y="561"/>
                  </a:lnTo>
                  <a:lnTo>
                    <a:pt x="248" y="526"/>
                  </a:lnTo>
                  <a:lnTo>
                    <a:pt x="259" y="487"/>
                  </a:lnTo>
                  <a:lnTo>
                    <a:pt x="271" y="440"/>
                  </a:lnTo>
                  <a:lnTo>
                    <a:pt x="283" y="390"/>
                  </a:lnTo>
                  <a:lnTo>
                    <a:pt x="296" y="332"/>
                  </a:lnTo>
                  <a:lnTo>
                    <a:pt x="308" y="268"/>
                  </a:lnTo>
                  <a:lnTo>
                    <a:pt x="321" y="196"/>
                  </a:lnTo>
                  <a:lnTo>
                    <a:pt x="336" y="180"/>
                  </a:lnTo>
                  <a:lnTo>
                    <a:pt x="345" y="163"/>
                  </a:lnTo>
                  <a:lnTo>
                    <a:pt x="351" y="146"/>
                  </a:lnTo>
                  <a:lnTo>
                    <a:pt x="352" y="128"/>
                  </a:lnTo>
                  <a:lnTo>
                    <a:pt x="350" y="112"/>
                  </a:lnTo>
                  <a:lnTo>
                    <a:pt x="345" y="96"/>
                  </a:lnTo>
                  <a:lnTo>
                    <a:pt x="337" y="80"/>
                  </a:lnTo>
                  <a:lnTo>
                    <a:pt x="326" y="65"/>
                  </a:lnTo>
                  <a:lnTo>
                    <a:pt x="313" y="51"/>
                  </a:lnTo>
                  <a:lnTo>
                    <a:pt x="297" y="38"/>
                  </a:lnTo>
                  <a:lnTo>
                    <a:pt x="281" y="28"/>
                  </a:lnTo>
                  <a:lnTo>
                    <a:pt x="262" y="18"/>
                  </a:lnTo>
                  <a:lnTo>
                    <a:pt x="243" y="11"/>
                  </a:lnTo>
                  <a:lnTo>
                    <a:pt x="223" y="5"/>
                  </a:lnTo>
                  <a:lnTo>
                    <a:pt x="204" y="1"/>
                  </a:lnTo>
                  <a:lnTo>
                    <a:pt x="18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59" name="Freeform 84"/>
            <p:cNvSpPr>
              <a:spLocks noChangeAspect="1"/>
            </p:cNvSpPr>
            <p:nvPr/>
          </p:nvSpPr>
          <p:spPr bwMode="auto">
            <a:xfrm>
              <a:off x="2111" y="2255"/>
              <a:ext cx="159" cy="456"/>
            </a:xfrm>
            <a:custGeom>
              <a:avLst/>
              <a:gdLst>
                <a:gd name="T0" fmla="*/ 17 w 319"/>
                <a:gd name="T1" fmla="*/ 1 h 910"/>
                <a:gd name="T2" fmla="*/ 9 w 319"/>
                <a:gd name="T3" fmla="*/ 4 h 910"/>
                <a:gd name="T4" fmla="*/ 3 w 319"/>
                <a:gd name="T5" fmla="*/ 7 h 910"/>
                <a:gd name="T6" fmla="*/ 0 w 319"/>
                <a:gd name="T7" fmla="*/ 11 h 910"/>
                <a:gd name="T8" fmla="*/ 0 w 319"/>
                <a:gd name="T9" fmla="*/ 15 h 910"/>
                <a:gd name="T10" fmla="*/ 1 w 319"/>
                <a:gd name="T11" fmla="*/ 20 h 910"/>
                <a:gd name="T12" fmla="*/ 4 w 319"/>
                <a:gd name="T13" fmla="*/ 23 h 910"/>
                <a:gd name="T14" fmla="*/ 8 w 319"/>
                <a:gd name="T15" fmla="*/ 26 h 910"/>
                <a:gd name="T16" fmla="*/ 10 w 319"/>
                <a:gd name="T17" fmla="*/ 40 h 910"/>
                <a:gd name="T18" fmla="*/ 9 w 319"/>
                <a:gd name="T19" fmla="*/ 64 h 910"/>
                <a:gd name="T20" fmla="*/ 8 w 319"/>
                <a:gd name="T21" fmla="*/ 79 h 910"/>
                <a:gd name="T22" fmla="*/ 8 w 319"/>
                <a:gd name="T23" fmla="*/ 83 h 910"/>
                <a:gd name="T24" fmla="*/ 7 w 319"/>
                <a:gd name="T25" fmla="*/ 91 h 910"/>
                <a:gd name="T26" fmla="*/ 6 w 319"/>
                <a:gd name="T27" fmla="*/ 102 h 910"/>
                <a:gd name="T28" fmla="*/ 6 w 319"/>
                <a:gd name="T29" fmla="*/ 109 h 910"/>
                <a:gd name="T30" fmla="*/ 6 w 319"/>
                <a:gd name="T31" fmla="*/ 112 h 910"/>
                <a:gd name="T32" fmla="*/ 7 w 319"/>
                <a:gd name="T33" fmla="*/ 114 h 910"/>
                <a:gd name="T34" fmla="*/ 9 w 319"/>
                <a:gd name="T35" fmla="*/ 114 h 910"/>
                <a:gd name="T36" fmla="*/ 11 w 319"/>
                <a:gd name="T37" fmla="*/ 114 h 910"/>
                <a:gd name="T38" fmla="*/ 13 w 319"/>
                <a:gd name="T39" fmla="*/ 114 h 910"/>
                <a:gd name="T40" fmla="*/ 14 w 319"/>
                <a:gd name="T41" fmla="*/ 113 h 910"/>
                <a:gd name="T42" fmla="*/ 15 w 319"/>
                <a:gd name="T43" fmla="*/ 111 h 910"/>
                <a:gd name="T44" fmla="*/ 17 w 319"/>
                <a:gd name="T45" fmla="*/ 105 h 910"/>
                <a:gd name="T46" fmla="*/ 18 w 319"/>
                <a:gd name="T47" fmla="*/ 95 h 910"/>
                <a:gd name="T48" fmla="*/ 19 w 319"/>
                <a:gd name="T49" fmla="*/ 88 h 910"/>
                <a:gd name="T50" fmla="*/ 20 w 319"/>
                <a:gd name="T51" fmla="*/ 84 h 910"/>
                <a:gd name="T52" fmla="*/ 21 w 319"/>
                <a:gd name="T53" fmla="*/ 80 h 910"/>
                <a:gd name="T54" fmla="*/ 23 w 319"/>
                <a:gd name="T55" fmla="*/ 75 h 910"/>
                <a:gd name="T56" fmla="*/ 25 w 319"/>
                <a:gd name="T57" fmla="*/ 69 h 910"/>
                <a:gd name="T58" fmla="*/ 27 w 319"/>
                <a:gd name="T59" fmla="*/ 60 h 910"/>
                <a:gd name="T60" fmla="*/ 29 w 319"/>
                <a:gd name="T61" fmla="*/ 48 h 910"/>
                <a:gd name="T62" fmla="*/ 32 w 319"/>
                <a:gd name="T63" fmla="*/ 33 h 910"/>
                <a:gd name="T64" fmla="*/ 36 w 319"/>
                <a:gd name="T65" fmla="*/ 22 h 910"/>
                <a:gd name="T66" fmla="*/ 39 w 319"/>
                <a:gd name="T67" fmla="*/ 18 h 910"/>
                <a:gd name="T68" fmla="*/ 39 w 319"/>
                <a:gd name="T69" fmla="*/ 15 h 910"/>
                <a:gd name="T70" fmla="*/ 38 w 319"/>
                <a:gd name="T71" fmla="*/ 11 h 910"/>
                <a:gd name="T72" fmla="*/ 36 w 319"/>
                <a:gd name="T73" fmla="*/ 7 h 910"/>
                <a:gd name="T74" fmla="*/ 32 w 319"/>
                <a:gd name="T75" fmla="*/ 4 h 910"/>
                <a:gd name="T76" fmla="*/ 28 w 319"/>
                <a:gd name="T77" fmla="*/ 2 h 910"/>
                <a:gd name="T78" fmla="*/ 24 w 319"/>
                <a:gd name="T79" fmla="*/ 1 h 9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910">
                  <a:moveTo>
                    <a:pt x="175" y="0"/>
                  </a:moveTo>
                  <a:lnTo>
                    <a:pt x="136" y="6"/>
                  </a:lnTo>
                  <a:lnTo>
                    <a:pt x="103" y="15"/>
                  </a:lnTo>
                  <a:lnTo>
                    <a:pt x="74" y="26"/>
                  </a:lnTo>
                  <a:lnTo>
                    <a:pt x="50" y="39"/>
                  </a:lnTo>
                  <a:lnTo>
                    <a:pt x="31" y="53"/>
                  </a:lnTo>
                  <a:lnTo>
                    <a:pt x="18" y="69"/>
                  </a:lnTo>
                  <a:lnTo>
                    <a:pt x="7" y="85"/>
                  </a:lnTo>
                  <a:lnTo>
                    <a:pt x="1" y="102"/>
                  </a:lnTo>
                  <a:lnTo>
                    <a:pt x="0" y="120"/>
                  </a:lnTo>
                  <a:lnTo>
                    <a:pt x="3" y="137"/>
                  </a:lnTo>
                  <a:lnTo>
                    <a:pt x="10" y="153"/>
                  </a:lnTo>
                  <a:lnTo>
                    <a:pt x="19" y="169"/>
                  </a:lnTo>
                  <a:lnTo>
                    <a:pt x="33" y="183"/>
                  </a:lnTo>
                  <a:lnTo>
                    <a:pt x="50" y="196"/>
                  </a:lnTo>
                  <a:lnTo>
                    <a:pt x="69" y="206"/>
                  </a:lnTo>
                  <a:lnTo>
                    <a:pt x="92" y="214"/>
                  </a:lnTo>
                  <a:lnTo>
                    <a:pt x="87" y="313"/>
                  </a:lnTo>
                  <a:lnTo>
                    <a:pt x="80" y="412"/>
                  </a:lnTo>
                  <a:lnTo>
                    <a:pt x="73" y="511"/>
                  </a:lnTo>
                  <a:lnTo>
                    <a:pt x="67" y="611"/>
                  </a:lnTo>
                  <a:lnTo>
                    <a:pt x="67" y="627"/>
                  </a:lnTo>
                  <a:lnTo>
                    <a:pt x="67" y="643"/>
                  </a:lnTo>
                  <a:lnTo>
                    <a:pt x="66" y="659"/>
                  </a:lnTo>
                  <a:lnTo>
                    <a:pt x="66" y="675"/>
                  </a:lnTo>
                  <a:lnTo>
                    <a:pt x="61" y="720"/>
                  </a:lnTo>
                  <a:lnTo>
                    <a:pt x="57" y="765"/>
                  </a:lnTo>
                  <a:lnTo>
                    <a:pt x="52" y="811"/>
                  </a:lnTo>
                  <a:lnTo>
                    <a:pt x="48" y="856"/>
                  </a:lnTo>
                  <a:lnTo>
                    <a:pt x="50" y="867"/>
                  </a:lnTo>
                  <a:lnTo>
                    <a:pt x="52" y="879"/>
                  </a:lnTo>
                  <a:lnTo>
                    <a:pt x="53" y="892"/>
                  </a:lnTo>
                  <a:lnTo>
                    <a:pt x="56" y="903"/>
                  </a:lnTo>
                  <a:lnTo>
                    <a:pt x="63" y="904"/>
                  </a:lnTo>
                  <a:lnTo>
                    <a:pt x="71" y="904"/>
                  </a:lnTo>
                  <a:lnTo>
                    <a:pt x="78" y="905"/>
                  </a:lnTo>
                  <a:lnTo>
                    <a:pt x="86" y="907"/>
                  </a:lnTo>
                  <a:lnTo>
                    <a:pt x="92" y="908"/>
                  </a:lnTo>
                  <a:lnTo>
                    <a:pt x="101" y="908"/>
                  </a:lnTo>
                  <a:lnTo>
                    <a:pt x="107" y="909"/>
                  </a:lnTo>
                  <a:lnTo>
                    <a:pt x="116" y="910"/>
                  </a:lnTo>
                  <a:lnTo>
                    <a:pt x="119" y="901"/>
                  </a:lnTo>
                  <a:lnTo>
                    <a:pt x="124" y="892"/>
                  </a:lnTo>
                  <a:lnTo>
                    <a:pt x="127" y="882"/>
                  </a:lnTo>
                  <a:lnTo>
                    <a:pt x="132" y="873"/>
                  </a:lnTo>
                  <a:lnTo>
                    <a:pt x="137" y="834"/>
                  </a:lnTo>
                  <a:lnTo>
                    <a:pt x="143" y="796"/>
                  </a:lnTo>
                  <a:lnTo>
                    <a:pt x="148" y="758"/>
                  </a:lnTo>
                  <a:lnTo>
                    <a:pt x="154" y="719"/>
                  </a:lnTo>
                  <a:lnTo>
                    <a:pt x="158" y="702"/>
                  </a:lnTo>
                  <a:lnTo>
                    <a:pt x="162" y="684"/>
                  </a:lnTo>
                  <a:lnTo>
                    <a:pt x="165" y="667"/>
                  </a:lnTo>
                  <a:lnTo>
                    <a:pt x="170" y="650"/>
                  </a:lnTo>
                  <a:lnTo>
                    <a:pt x="175" y="632"/>
                  </a:lnTo>
                  <a:lnTo>
                    <a:pt x="181" y="615"/>
                  </a:lnTo>
                  <a:lnTo>
                    <a:pt x="187" y="598"/>
                  </a:lnTo>
                  <a:lnTo>
                    <a:pt x="193" y="581"/>
                  </a:lnTo>
                  <a:lnTo>
                    <a:pt x="201" y="551"/>
                  </a:lnTo>
                  <a:lnTo>
                    <a:pt x="209" y="516"/>
                  </a:lnTo>
                  <a:lnTo>
                    <a:pt x="218" y="476"/>
                  </a:lnTo>
                  <a:lnTo>
                    <a:pt x="227" y="431"/>
                  </a:lnTo>
                  <a:lnTo>
                    <a:pt x="238" y="380"/>
                  </a:lnTo>
                  <a:lnTo>
                    <a:pt x="250" y="324"/>
                  </a:lnTo>
                  <a:lnTo>
                    <a:pt x="263" y="259"/>
                  </a:lnTo>
                  <a:lnTo>
                    <a:pt x="277" y="189"/>
                  </a:lnTo>
                  <a:lnTo>
                    <a:pt x="294" y="175"/>
                  </a:lnTo>
                  <a:lnTo>
                    <a:pt x="307" y="160"/>
                  </a:lnTo>
                  <a:lnTo>
                    <a:pt x="315" y="144"/>
                  </a:lnTo>
                  <a:lnTo>
                    <a:pt x="318" y="129"/>
                  </a:lnTo>
                  <a:lnTo>
                    <a:pt x="319" y="113"/>
                  </a:lnTo>
                  <a:lnTo>
                    <a:pt x="316" y="98"/>
                  </a:lnTo>
                  <a:lnTo>
                    <a:pt x="310" y="82"/>
                  </a:lnTo>
                  <a:lnTo>
                    <a:pt x="302" y="68"/>
                  </a:lnTo>
                  <a:lnTo>
                    <a:pt x="291" y="54"/>
                  </a:lnTo>
                  <a:lnTo>
                    <a:pt x="278" y="41"/>
                  </a:lnTo>
                  <a:lnTo>
                    <a:pt x="263" y="30"/>
                  </a:lnTo>
                  <a:lnTo>
                    <a:pt x="247" y="19"/>
                  </a:lnTo>
                  <a:lnTo>
                    <a:pt x="230" y="11"/>
                  </a:lnTo>
                  <a:lnTo>
                    <a:pt x="212" y="6"/>
                  </a:lnTo>
                  <a:lnTo>
                    <a:pt x="194" y="1"/>
                  </a:lnTo>
                  <a:lnTo>
                    <a:pt x="17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60" name="Freeform 85"/>
            <p:cNvSpPr>
              <a:spLocks noChangeAspect="1"/>
            </p:cNvSpPr>
            <p:nvPr/>
          </p:nvSpPr>
          <p:spPr bwMode="auto">
            <a:xfrm>
              <a:off x="2121" y="2262"/>
              <a:ext cx="143" cy="448"/>
            </a:xfrm>
            <a:custGeom>
              <a:avLst/>
              <a:gdLst>
                <a:gd name="T0" fmla="*/ 21 w 286"/>
                <a:gd name="T1" fmla="*/ 0 h 896"/>
                <a:gd name="T2" fmla="*/ 16 w 286"/>
                <a:gd name="T3" fmla="*/ 1 h 896"/>
                <a:gd name="T4" fmla="*/ 12 w 286"/>
                <a:gd name="T5" fmla="*/ 2 h 896"/>
                <a:gd name="T6" fmla="*/ 9 w 286"/>
                <a:gd name="T7" fmla="*/ 3 h 896"/>
                <a:gd name="T8" fmla="*/ 6 w 286"/>
                <a:gd name="T9" fmla="*/ 5 h 896"/>
                <a:gd name="T10" fmla="*/ 4 w 286"/>
                <a:gd name="T11" fmla="*/ 7 h 896"/>
                <a:gd name="T12" fmla="*/ 2 w 286"/>
                <a:gd name="T13" fmla="*/ 8 h 896"/>
                <a:gd name="T14" fmla="*/ 1 w 286"/>
                <a:gd name="T15" fmla="*/ 10 h 896"/>
                <a:gd name="T16" fmla="*/ 0 w 286"/>
                <a:gd name="T17" fmla="*/ 12 h 896"/>
                <a:gd name="T18" fmla="*/ 0 w 286"/>
                <a:gd name="T19" fmla="*/ 14 h 896"/>
                <a:gd name="T20" fmla="*/ 1 w 286"/>
                <a:gd name="T21" fmla="*/ 16 h 896"/>
                <a:gd name="T22" fmla="*/ 2 w 286"/>
                <a:gd name="T23" fmla="*/ 18 h 896"/>
                <a:gd name="T24" fmla="*/ 3 w 286"/>
                <a:gd name="T25" fmla="*/ 19 h 896"/>
                <a:gd name="T26" fmla="*/ 5 w 286"/>
                <a:gd name="T27" fmla="*/ 21 h 896"/>
                <a:gd name="T28" fmla="*/ 7 w 286"/>
                <a:gd name="T29" fmla="*/ 22 h 896"/>
                <a:gd name="T30" fmla="*/ 10 w 286"/>
                <a:gd name="T31" fmla="*/ 23 h 896"/>
                <a:gd name="T32" fmla="*/ 12 w 286"/>
                <a:gd name="T33" fmla="*/ 23 h 896"/>
                <a:gd name="T34" fmla="*/ 8 w 286"/>
                <a:gd name="T35" fmla="*/ 76 h 896"/>
                <a:gd name="T36" fmla="*/ 7 w 286"/>
                <a:gd name="T37" fmla="*/ 84 h 896"/>
                <a:gd name="T38" fmla="*/ 5 w 286"/>
                <a:gd name="T39" fmla="*/ 106 h 896"/>
                <a:gd name="T40" fmla="*/ 6 w 286"/>
                <a:gd name="T41" fmla="*/ 112 h 896"/>
                <a:gd name="T42" fmla="*/ 11 w 286"/>
                <a:gd name="T43" fmla="*/ 112 h 896"/>
                <a:gd name="T44" fmla="*/ 13 w 286"/>
                <a:gd name="T45" fmla="*/ 108 h 896"/>
                <a:gd name="T46" fmla="*/ 16 w 286"/>
                <a:gd name="T47" fmla="*/ 89 h 896"/>
                <a:gd name="T48" fmla="*/ 17 w 286"/>
                <a:gd name="T49" fmla="*/ 80 h 896"/>
                <a:gd name="T50" fmla="*/ 20 w 286"/>
                <a:gd name="T51" fmla="*/ 71 h 896"/>
                <a:gd name="T52" fmla="*/ 21 w 286"/>
                <a:gd name="T53" fmla="*/ 68 h 896"/>
                <a:gd name="T54" fmla="*/ 21 w 286"/>
                <a:gd name="T55" fmla="*/ 63 h 896"/>
                <a:gd name="T56" fmla="*/ 22 w 286"/>
                <a:gd name="T57" fmla="*/ 58 h 896"/>
                <a:gd name="T58" fmla="*/ 23 w 286"/>
                <a:gd name="T59" fmla="*/ 53 h 896"/>
                <a:gd name="T60" fmla="*/ 24 w 286"/>
                <a:gd name="T61" fmla="*/ 47 h 896"/>
                <a:gd name="T62" fmla="*/ 26 w 286"/>
                <a:gd name="T63" fmla="*/ 40 h 896"/>
                <a:gd name="T64" fmla="*/ 27 w 286"/>
                <a:gd name="T65" fmla="*/ 32 h 896"/>
                <a:gd name="T66" fmla="*/ 29 w 286"/>
                <a:gd name="T67" fmla="*/ 23 h 896"/>
                <a:gd name="T68" fmla="*/ 34 w 286"/>
                <a:gd name="T69" fmla="*/ 20 h 896"/>
                <a:gd name="T70" fmla="*/ 36 w 286"/>
                <a:gd name="T71" fmla="*/ 16 h 896"/>
                <a:gd name="T72" fmla="*/ 36 w 286"/>
                <a:gd name="T73" fmla="*/ 13 h 896"/>
                <a:gd name="T74" fmla="*/ 35 w 286"/>
                <a:gd name="T75" fmla="*/ 9 h 896"/>
                <a:gd name="T76" fmla="*/ 33 w 286"/>
                <a:gd name="T77" fmla="*/ 6 h 896"/>
                <a:gd name="T78" fmla="*/ 29 w 286"/>
                <a:gd name="T79" fmla="*/ 3 h 896"/>
                <a:gd name="T80" fmla="*/ 25 w 286"/>
                <a:gd name="T81" fmla="*/ 1 h 896"/>
                <a:gd name="T82" fmla="*/ 21 w 286"/>
                <a:gd name="T83" fmla="*/ 0 h 8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6" h="896">
                  <a:moveTo>
                    <a:pt x="166" y="0"/>
                  </a:moveTo>
                  <a:lnTo>
                    <a:pt x="127" y="5"/>
                  </a:lnTo>
                  <a:lnTo>
                    <a:pt x="95" y="13"/>
                  </a:lnTo>
                  <a:lnTo>
                    <a:pt x="67" y="24"/>
                  </a:lnTo>
                  <a:lnTo>
                    <a:pt x="44" y="35"/>
                  </a:lnTo>
                  <a:lnTo>
                    <a:pt x="27" y="49"/>
                  </a:lnTo>
                  <a:lnTo>
                    <a:pt x="13" y="64"/>
                  </a:lnTo>
                  <a:lnTo>
                    <a:pt x="5" y="79"/>
                  </a:lnTo>
                  <a:lnTo>
                    <a:pt x="0" y="94"/>
                  </a:lnTo>
                  <a:lnTo>
                    <a:pt x="0" y="110"/>
                  </a:lnTo>
                  <a:lnTo>
                    <a:pt x="4" y="124"/>
                  </a:lnTo>
                  <a:lnTo>
                    <a:pt x="10" y="138"/>
                  </a:lnTo>
                  <a:lnTo>
                    <a:pt x="22" y="150"/>
                  </a:lnTo>
                  <a:lnTo>
                    <a:pt x="36" y="162"/>
                  </a:lnTo>
                  <a:lnTo>
                    <a:pt x="52" y="170"/>
                  </a:lnTo>
                  <a:lnTo>
                    <a:pt x="73" y="177"/>
                  </a:lnTo>
                  <a:lnTo>
                    <a:pt x="95" y="180"/>
                  </a:lnTo>
                  <a:lnTo>
                    <a:pt x="59" y="601"/>
                  </a:lnTo>
                  <a:lnTo>
                    <a:pt x="55" y="665"/>
                  </a:lnTo>
                  <a:lnTo>
                    <a:pt x="37" y="844"/>
                  </a:lnTo>
                  <a:lnTo>
                    <a:pt x="42" y="890"/>
                  </a:lnTo>
                  <a:lnTo>
                    <a:pt x="86" y="896"/>
                  </a:lnTo>
                  <a:lnTo>
                    <a:pt x="100" y="859"/>
                  </a:lnTo>
                  <a:lnTo>
                    <a:pt x="122" y="706"/>
                  </a:lnTo>
                  <a:lnTo>
                    <a:pt x="136" y="637"/>
                  </a:lnTo>
                  <a:lnTo>
                    <a:pt x="156" y="568"/>
                  </a:lnTo>
                  <a:lnTo>
                    <a:pt x="161" y="538"/>
                  </a:lnTo>
                  <a:lnTo>
                    <a:pt x="167" y="503"/>
                  </a:lnTo>
                  <a:lnTo>
                    <a:pt x="174" y="464"/>
                  </a:lnTo>
                  <a:lnTo>
                    <a:pt x="182" y="419"/>
                  </a:lnTo>
                  <a:lnTo>
                    <a:pt x="191" y="369"/>
                  </a:lnTo>
                  <a:lnTo>
                    <a:pt x="203" y="313"/>
                  </a:lnTo>
                  <a:lnTo>
                    <a:pt x="215" y="250"/>
                  </a:lnTo>
                  <a:lnTo>
                    <a:pt x="230" y="179"/>
                  </a:lnTo>
                  <a:lnTo>
                    <a:pt x="265" y="155"/>
                  </a:lnTo>
                  <a:lnTo>
                    <a:pt x="282" y="127"/>
                  </a:lnTo>
                  <a:lnTo>
                    <a:pt x="286" y="99"/>
                  </a:lnTo>
                  <a:lnTo>
                    <a:pt x="277" y="70"/>
                  </a:lnTo>
                  <a:lnTo>
                    <a:pt x="257" y="43"/>
                  </a:lnTo>
                  <a:lnTo>
                    <a:pt x="230" y="21"/>
                  </a:lnTo>
                  <a:lnTo>
                    <a:pt x="199" y="6"/>
                  </a:lnTo>
                  <a:lnTo>
                    <a:pt x="16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61" name="Freeform 86"/>
            <p:cNvSpPr>
              <a:spLocks noChangeAspect="1"/>
            </p:cNvSpPr>
            <p:nvPr/>
          </p:nvSpPr>
          <p:spPr bwMode="auto">
            <a:xfrm>
              <a:off x="1977" y="2176"/>
              <a:ext cx="173" cy="240"/>
            </a:xfrm>
            <a:custGeom>
              <a:avLst/>
              <a:gdLst>
                <a:gd name="T0" fmla="*/ 34 w 346"/>
                <a:gd name="T1" fmla="*/ 0 h 480"/>
                <a:gd name="T2" fmla="*/ 30 w 346"/>
                <a:gd name="T3" fmla="*/ 2 h 480"/>
                <a:gd name="T4" fmla="*/ 26 w 346"/>
                <a:gd name="T5" fmla="*/ 4 h 480"/>
                <a:gd name="T6" fmla="*/ 22 w 346"/>
                <a:gd name="T7" fmla="*/ 6 h 480"/>
                <a:gd name="T8" fmla="*/ 19 w 346"/>
                <a:gd name="T9" fmla="*/ 8 h 480"/>
                <a:gd name="T10" fmla="*/ 15 w 346"/>
                <a:gd name="T11" fmla="*/ 11 h 480"/>
                <a:gd name="T12" fmla="*/ 12 w 346"/>
                <a:gd name="T13" fmla="*/ 15 h 480"/>
                <a:gd name="T14" fmla="*/ 9 w 346"/>
                <a:gd name="T15" fmla="*/ 18 h 480"/>
                <a:gd name="T16" fmla="*/ 6 w 346"/>
                <a:gd name="T17" fmla="*/ 22 h 480"/>
                <a:gd name="T18" fmla="*/ 4 w 346"/>
                <a:gd name="T19" fmla="*/ 26 h 480"/>
                <a:gd name="T20" fmla="*/ 3 w 346"/>
                <a:gd name="T21" fmla="*/ 30 h 480"/>
                <a:gd name="T22" fmla="*/ 1 w 346"/>
                <a:gd name="T23" fmla="*/ 35 h 480"/>
                <a:gd name="T24" fmla="*/ 1 w 346"/>
                <a:gd name="T25" fmla="*/ 40 h 480"/>
                <a:gd name="T26" fmla="*/ 0 w 346"/>
                <a:gd name="T27" fmla="*/ 45 h 480"/>
                <a:gd name="T28" fmla="*/ 1 w 346"/>
                <a:gd name="T29" fmla="*/ 50 h 480"/>
                <a:gd name="T30" fmla="*/ 2 w 346"/>
                <a:gd name="T31" fmla="*/ 55 h 480"/>
                <a:gd name="T32" fmla="*/ 4 w 346"/>
                <a:gd name="T33" fmla="*/ 60 h 480"/>
                <a:gd name="T34" fmla="*/ 5 w 346"/>
                <a:gd name="T35" fmla="*/ 56 h 480"/>
                <a:gd name="T36" fmla="*/ 6 w 346"/>
                <a:gd name="T37" fmla="*/ 51 h 480"/>
                <a:gd name="T38" fmla="*/ 7 w 346"/>
                <a:gd name="T39" fmla="*/ 47 h 480"/>
                <a:gd name="T40" fmla="*/ 8 w 346"/>
                <a:gd name="T41" fmla="*/ 43 h 480"/>
                <a:gd name="T42" fmla="*/ 10 w 346"/>
                <a:gd name="T43" fmla="*/ 38 h 480"/>
                <a:gd name="T44" fmla="*/ 12 w 346"/>
                <a:gd name="T45" fmla="*/ 34 h 480"/>
                <a:gd name="T46" fmla="*/ 14 w 346"/>
                <a:gd name="T47" fmla="*/ 30 h 480"/>
                <a:gd name="T48" fmla="*/ 16 w 346"/>
                <a:gd name="T49" fmla="*/ 26 h 480"/>
                <a:gd name="T50" fmla="*/ 19 w 346"/>
                <a:gd name="T51" fmla="*/ 22 h 480"/>
                <a:gd name="T52" fmla="*/ 21 w 346"/>
                <a:gd name="T53" fmla="*/ 18 h 480"/>
                <a:gd name="T54" fmla="*/ 24 w 346"/>
                <a:gd name="T55" fmla="*/ 15 h 480"/>
                <a:gd name="T56" fmla="*/ 28 w 346"/>
                <a:gd name="T57" fmla="*/ 12 h 480"/>
                <a:gd name="T58" fmla="*/ 31 w 346"/>
                <a:gd name="T59" fmla="*/ 9 h 480"/>
                <a:gd name="T60" fmla="*/ 35 w 346"/>
                <a:gd name="T61" fmla="*/ 6 h 480"/>
                <a:gd name="T62" fmla="*/ 39 w 346"/>
                <a:gd name="T63" fmla="*/ 4 h 480"/>
                <a:gd name="T64" fmla="*/ 44 w 346"/>
                <a:gd name="T65" fmla="*/ 1 h 480"/>
                <a:gd name="T66" fmla="*/ 34 w 346"/>
                <a:gd name="T67" fmla="*/ 0 h 4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6" h="480">
                  <a:moveTo>
                    <a:pt x="266" y="0"/>
                  </a:moveTo>
                  <a:lnTo>
                    <a:pt x="235" y="11"/>
                  </a:lnTo>
                  <a:lnTo>
                    <a:pt x="205" y="25"/>
                  </a:lnTo>
                  <a:lnTo>
                    <a:pt x="175" y="44"/>
                  </a:lnTo>
                  <a:lnTo>
                    <a:pt x="146" y="63"/>
                  </a:lnTo>
                  <a:lnTo>
                    <a:pt x="119" y="87"/>
                  </a:lnTo>
                  <a:lnTo>
                    <a:pt x="93" y="113"/>
                  </a:lnTo>
                  <a:lnTo>
                    <a:pt x="69" y="142"/>
                  </a:lnTo>
                  <a:lnTo>
                    <a:pt x="48" y="173"/>
                  </a:lnTo>
                  <a:lnTo>
                    <a:pt x="31" y="205"/>
                  </a:lnTo>
                  <a:lnTo>
                    <a:pt x="17" y="240"/>
                  </a:lnTo>
                  <a:lnTo>
                    <a:pt x="7" y="276"/>
                  </a:lnTo>
                  <a:lnTo>
                    <a:pt x="1" y="314"/>
                  </a:lnTo>
                  <a:lnTo>
                    <a:pt x="0" y="355"/>
                  </a:lnTo>
                  <a:lnTo>
                    <a:pt x="5" y="395"/>
                  </a:lnTo>
                  <a:lnTo>
                    <a:pt x="14" y="438"/>
                  </a:lnTo>
                  <a:lnTo>
                    <a:pt x="30" y="480"/>
                  </a:lnTo>
                  <a:lnTo>
                    <a:pt x="36" y="445"/>
                  </a:lnTo>
                  <a:lnTo>
                    <a:pt x="43" y="408"/>
                  </a:lnTo>
                  <a:lnTo>
                    <a:pt x="52" y="372"/>
                  </a:lnTo>
                  <a:lnTo>
                    <a:pt x="63" y="337"/>
                  </a:lnTo>
                  <a:lnTo>
                    <a:pt x="76" y="303"/>
                  </a:lnTo>
                  <a:lnTo>
                    <a:pt x="91" y="268"/>
                  </a:lnTo>
                  <a:lnTo>
                    <a:pt x="107" y="236"/>
                  </a:lnTo>
                  <a:lnTo>
                    <a:pt x="126" y="204"/>
                  </a:lnTo>
                  <a:lnTo>
                    <a:pt x="146" y="174"/>
                  </a:lnTo>
                  <a:lnTo>
                    <a:pt x="168" y="144"/>
                  </a:lnTo>
                  <a:lnTo>
                    <a:pt x="192" y="116"/>
                  </a:lnTo>
                  <a:lnTo>
                    <a:pt x="219" y="91"/>
                  </a:lnTo>
                  <a:lnTo>
                    <a:pt x="248" y="67"/>
                  </a:lnTo>
                  <a:lnTo>
                    <a:pt x="278" y="45"/>
                  </a:lnTo>
                  <a:lnTo>
                    <a:pt x="311" y="25"/>
                  </a:lnTo>
                  <a:lnTo>
                    <a:pt x="346" y="8"/>
                  </a:lnTo>
                  <a:lnTo>
                    <a:pt x="26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62" name="Freeform 87"/>
            <p:cNvSpPr>
              <a:spLocks noChangeAspect="1"/>
            </p:cNvSpPr>
            <p:nvPr/>
          </p:nvSpPr>
          <p:spPr bwMode="auto">
            <a:xfrm>
              <a:off x="1979" y="2178"/>
              <a:ext cx="169" cy="235"/>
            </a:xfrm>
            <a:custGeom>
              <a:avLst/>
              <a:gdLst>
                <a:gd name="T0" fmla="*/ 33 w 337"/>
                <a:gd name="T1" fmla="*/ 0 h 469"/>
                <a:gd name="T2" fmla="*/ 29 w 337"/>
                <a:gd name="T3" fmla="*/ 2 h 469"/>
                <a:gd name="T4" fmla="*/ 25 w 337"/>
                <a:gd name="T5" fmla="*/ 4 h 469"/>
                <a:gd name="T6" fmla="*/ 22 w 337"/>
                <a:gd name="T7" fmla="*/ 6 h 469"/>
                <a:gd name="T8" fmla="*/ 18 w 337"/>
                <a:gd name="T9" fmla="*/ 8 h 469"/>
                <a:gd name="T10" fmla="*/ 15 w 337"/>
                <a:gd name="T11" fmla="*/ 11 h 469"/>
                <a:gd name="T12" fmla="*/ 12 w 337"/>
                <a:gd name="T13" fmla="*/ 14 h 469"/>
                <a:gd name="T14" fmla="*/ 9 w 337"/>
                <a:gd name="T15" fmla="*/ 18 h 469"/>
                <a:gd name="T16" fmla="*/ 6 w 337"/>
                <a:gd name="T17" fmla="*/ 22 h 469"/>
                <a:gd name="T18" fmla="*/ 4 w 337"/>
                <a:gd name="T19" fmla="*/ 25 h 469"/>
                <a:gd name="T20" fmla="*/ 3 w 337"/>
                <a:gd name="T21" fmla="*/ 30 h 469"/>
                <a:gd name="T22" fmla="*/ 1 w 337"/>
                <a:gd name="T23" fmla="*/ 34 h 469"/>
                <a:gd name="T24" fmla="*/ 1 w 337"/>
                <a:gd name="T25" fmla="*/ 39 h 469"/>
                <a:gd name="T26" fmla="*/ 0 w 337"/>
                <a:gd name="T27" fmla="*/ 44 h 469"/>
                <a:gd name="T28" fmla="*/ 1 w 337"/>
                <a:gd name="T29" fmla="*/ 49 h 469"/>
                <a:gd name="T30" fmla="*/ 2 w 337"/>
                <a:gd name="T31" fmla="*/ 54 h 469"/>
                <a:gd name="T32" fmla="*/ 4 w 337"/>
                <a:gd name="T33" fmla="*/ 59 h 469"/>
                <a:gd name="T34" fmla="*/ 5 w 337"/>
                <a:gd name="T35" fmla="*/ 55 h 469"/>
                <a:gd name="T36" fmla="*/ 5 w 337"/>
                <a:gd name="T37" fmla="*/ 50 h 469"/>
                <a:gd name="T38" fmla="*/ 7 w 337"/>
                <a:gd name="T39" fmla="*/ 46 h 469"/>
                <a:gd name="T40" fmla="*/ 8 w 337"/>
                <a:gd name="T41" fmla="*/ 41 h 469"/>
                <a:gd name="T42" fmla="*/ 9 w 337"/>
                <a:gd name="T43" fmla="*/ 37 h 469"/>
                <a:gd name="T44" fmla="*/ 11 w 337"/>
                <a:gd name="T45" fmla="*/ 33 h 469"/>
                <a:gd name="T46" fmla="*/ 13 w 337"/>
                <a:gd name="T47" fmla="*/ 29 h 469"/>
                <a:gd name="T48" fmla="*/ 15 w 337"/>
                <a:gd name="T49" fmla="*/ 25 h 469"/>
                <a:gd name="T50" fmla="*/ 18 w 337"/>
                <a:gd name="T51" fmla="*/ 21 h 469"/>
                <a:gd name="T52" fmla="*/ 21 w 337"/>
                <a:gd name="T53" fmla="*/ 18 h 469"/>
                <a:gd name="T54" fmla="*/ 24 w 337"/>
                <a:gd name="T55" fmla="*/ 14 h 469"/>
                <a:gd name="T56" fmla="*/ 27 w 337"/>
                <a:gd name="T57" fmla="*/ 11 h 469"/>
                <a:gd name="T58" fmla="*/ 30 w 337"/>
                <a:gd name="T59" fmla="*/ 8 h 469"/>
                <a:gd name="T60" fmla="*/ 34 w 337"/>
                <a:gd name="T61" fmla="*/ 6 h 469"/>
                <a:gd name="T62" fmla="*/ 38 w 337"/>
                <a:gd name="T63" fmla="*/ 3 h 469"/>
                <a:gd name="T64" fmla="*/ 43 w 337"/>
                <a:gd name="T65" fmla="*/ 1 h 469"/>
                <a:gd name="T66" fmla="*/ 41 w 337"/>
                <a:gd name="T67" fmla="*/ 1 h 469"/>
                <a:gd name="T68" fmla="*/ 40 w 337"/>
                <a:gd name="T69" fmla="*/ 1 h 469"/>
                <a:gd name="T70" fmla="*/ 39 w 337"/>
                <a:gd name="T71" fmla="*/ 1 h 469"/>
                <a:gd name="T72" fmla="*/ 38 w 337"/>
                <a:gd name="T73" fmla="*/ 1 h 469"/>
                <a:gd name="T74" fmla="*/ 37 w 337"/>
                <a:gd name="T75" fmla="*/ 1 h 469"/>
                <a:gd name="T76" fmla="*/ 35 w 337"/>
                <a:gd name="T77" fmla="*/ 1 h 469"/>
                <a:gd name="T78" fmla="*/ 34 w 337"/>
                <a:gd name="T79" fmla="*/ 0 h 469"/>
                <a:gd name="T80" fmla="*/ 33 w 337"/>
                <a:gd name="T81" fmla="*/ 0 h 4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 h="469">
                  <a:moveTo>
                    <a:pt x="259" y="0"/>
                  </a:moveTo>
                  <a:lnTo>
                    <a:pt x="229" y="12"/>
                  </a:lnTo>
                  <a:lnTo>
                    <a:pt x="200" y="26"/>
                  </a:lnTo>
                  <a:lnTo>
                    <a:pt x="170" y="44"/>
                  </a:lnTo>
                  <a:lnTo>
                    <a:pt x="142" y="64"/>
                  </a:lnTo>
                  <a:lnTo>
                    <a:pt x="116" y="86"/>
                  </a:lnTo>
                  <a:lnTo>
                    <a:pt x="91" y="111"/>
                  </a:lnTo>
                  <a:lnTo>
                    <a:pt x="67" y="139"/>
                  </a:lnTo>
                  <a:lnTo>
                    <a:pt x="48" y="169"/>
                  </a:lnTo>
                  <a:lnTo>
                    <a:pt x="31" y="200"/>
                  </a:lnTo>
                  <a:lnTo>
                    <a:pt x="17" y="233"/>
                  </a:lnTo>
                  <a:lnTo>
                    <a:pt x="6" y="269"/>
                  </a:lnTo>
                  <a:lnTo>
                    <a:pt x="1" y="306"/>
                  </a:lnTo>
                  <a:lnTo>
                    <a:pt x="0" y="345"/>
                  </a:lnTo>
                  <a:lnTo>
                    <a:pt x="3" y="385"/>
                  </a:lnTo>
                  <a:lnTo>
                    <a:pt x="12" y="427"/>
                  </a:lnTo>
                  <a:lnTo>
                    <a:pt x="27" y="469"/>
                  </a:lnTo>
                  <a:lnTo>
                    <a:pt x="33" y="434"/>
                  </a:lnTo>
                  <a:lnTo>
                    <a:pt x="40" y="397"/>
                  </a:lnTo>
                  <a:lnTo>
                    <a:pt x="49" y="362"/>
                  </a:lnTo>
                  <a:lnTo>
                    <a:pt x="59" y="328"/>
                  </a:lnTo>
                  <a:lnTo>
                    <a:pt x="72" y="293"/>
                  </a:lnTo>
                  <a:lnTo>
                    <a:pt x="86" y="260"/>
                  </a:lnTo>
                  <a:lnTo>
                    <a:pt x="102" y="227"/>
                  </a:lnTo>
                  <a:lnTo>
                    <a:pt x="120" y="196"/>
                  </a:lnTo>
                  <a:lnTo>
                    <a:pt x="140" y="166"/>
                  </a:lnTo>
                  <a:lnTo>
                    <a:pt x="162" y="139"/>
                  </a:lnTo>
                  <a:lnTo>
                    <a:pt x="185" y="111"/>
                  </a:lnTo>
                  <a:lnTo>
                    <a:pt x="211" y="87"/>
                  </a:lnTo>
                  <a:lnTo>
                    <a:pt x="239" y="63"/>
                  </a:lnTo>
                  <a:lnTo>
                    <a:pt x="270" y="42"/>
                  </a:lnTo>
                  <a:lnTo>
                    <a:pt x="302" y="22"/>
                  </a:lnTo>
                  <a:lnTo>
                    <a:pt x="337" y="5"/>
                  </a:lnTo>
                  <a:lnTo>
                    <a:pt x="327" y="5"/>
                  </a:lnTo>
                  <a:lnTo>
                    <a:pt x="317" y="4"/>
                  </a:lnTo>
                  <a:lnTo>
                    <a:pt x="307" y="4"/>
                  </a:lnTo>
                  <a:lnTo>
                    <a:pt x="298" y="3"/>
                  </a:lnTo>
                  <a:lnTo>
                    <a:pt x="289" y="2"/>
                  </a:lnTo>
                  <a:lnTo>
                    <a:pt x="278" y="2"/>
                  </a:lnTo>
                  <a:lnTo>
                    <a:pt x="269" y="0"/>
                  </a:lnTo>
                  <a:lnTo>
                    <a:pt x="25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63" name="Freeform 88"/>
            <p:cNvSpPr>
              <a:spLocks noChangeAspect="1"/>
            </p:cNvSpPr>
            <p:nvPr/>
          </p:nvSpPr>
          <p:spPr bwMode="auto">
            <a:xfrm>
              <a:off x="1980" y="2180"/>
              <a:ext cx="166" cy="229"/>
            </a:xfrm>
            <a:custGeom>
              <a:avLst/>
              <a:gdLst>
                <a:gd name="T0" fmla="*/ 32 w 332"/>
                <a:gd name="T1" fmla="*/ 0 h 458"/>
                <a:gd name="T2" fmla="*/ 28 w 332"/>
                <a:gd name="T3" fmla="*/ 2 h 458"/>
                <a:gd name="T4" fmla="*/ 25 w 332"/>
                <a:gd name="T5" fmla="*/ 4 h 458"/>
                <a:gd name="T6" fmla="*/ 21 w 332"/>
                <a:gd name="T7" fmla="*/ 6 h 458"/>
                <a:gd name="T8" fmla="*/ 18 w 332"/>
                <a:gd name="T9" fmla="*/ 8 h 458"/>
                <a:gd name="T10" fmla="*/ 15 w 332"/>
                <a:gd name="T11" fmla="*/ 11 h 458"/>
                <a:gd name="T12" fmla="*/ 12 w 332"/>
                <a:gd name="T13" fmla="*/ 14 h 458"/>
                <a:gd name="T14" fmla="*/ 9 w 332"/>
                <a:gd name="T15" fmla="*/ 17 h 458"/>
                <a:gd name="T16" fmla="*/ 6 w 332"/>
                <a:gd name="T17" fmla="*/ 21 h 458"/>
                <a:gd name="T18" fmla="*/ 4 w 332"/>
                <a:gd name="T19" fmla="*/ 25 h 458"/>
                <a:gd name="T20" fmla="*/ 3 w 332"/>
                <a:gd name="T21" fmla="*/ 29 h 458"/>
                <a:gd name="T22" fmla="*/ 1 w 332"/>
                <a:gd name="T23" fmla="*/ 33 h 458"/>
                <a:gd name="T24" fmla="*/ 1 w 332"/>
                <a:gd name="T25" fmla="*/ 38 h 458"/>
                <a:gd name="T26" fmla="*/ 0 w 332"/>
                <a:gd name="T27" fmla="*/ 42 h 458"/>
                <a:gd name="T28" fmla="*/ 1 w 332"/>
                <a:gd name="T29" fmla="*/ 47 h 458"/>
                <a:gd name="T30" fmla="*/ 2 w 332"/>
                <a:gd name="T31" fmla="*/ 52 h 458"/>
                <a:gd name="T32" fmla="*/ 4 w 332"/>
                <a:gd name="T33" fmla="*/ 58 h 458"/>
                <a:gd name="T34" fmla="*/ 4 w 332"/>
                <a:gd name="T35" fmla="*/ 53 h 458"/>
                <a:gd name="T36" fmla="*/ 5 w 332"/>
                <a:gd name="T37" fmla="*/ 49 h 458"/>
                <a:gd name="T38" fmla="*/ 6 w 332"/>
                <a:gd name="T39" fmla="*/ 44 h 458"/>
                <a:gd name="T40" fmla="*/ 8 w 332"/>
                <a:gd name="T41" fmla="*/ 40 h 458"/>
                <a:gd name="T42" fmla="*/ 9 w 332"/>
                <a:gd name="T43" fmla="*/ 36 h 458"/>
                <a:gd name="T44" fmla="*/ 11 w 332"/>
                <a:gd name="T45" fmla="*/ 32 h 458"/>
                <a:gd name="T46" fmla="*/ 13 w 332"/>
                <a:gd name="T47" fmla="*/ 28 h 458"/>
                <a:gd name="T48" fmla="*/ 15 w 332"/>
                <a:gd name="T49" fmla="*/ 24 h 458"/>
                <a:gd name="T50" fmla="*/ 17 w 332"/>
                <a:gd name="T51" fmla="*/ 20 h 458"/>
                <a:gd name="T52" fmla="*/ 20 w 332"/>
                <a:gd name="T53" fmla="*/ 17 h 458"/>
                <a:gd name="T54" fmla="*/ 23 w 332"/>
                <a:gd name="T55" fmla="*/ 14 h 458"/>
                <a:gd name="T56" fmla="*/ 26 w 332"/>
                <a:gd name="T57" fmla="*/ 11 h 458"/>
                <a:gd name="T58" fmla="*/ 30 w 332"/>
                <a:gd name="T59" fmla="*/ 8 h 458"/>
                <a:gd name="T60" fmla="*/ 34 w 332"/>
                <a:gd name="T61" fmla="*/ 5 h 458"/>
                <a:gd name="T62" fmla="*/ 38 w 332"/>
                <a:gd name="T63" fmla="*/ 3 h 458"/>
                <a:gd name="T64" fmla="*/ 42 w 332"/>
                <a:gd name="T65" fmla="*/ 1 h 458"/>
                <a:gd name="T66" fmla="*/ 41 w 332"/>
                <a:gd name="T67" fmla="*/ 1 h 458"/>
                <a:gd name="T68" fmla="*/ 39 w 332"/>
                <a:gd name="T69" fmla="*/ 1 h 458"/>
                <a:gd name="T70" fmla="*/ 38 w 332"/>
                <a:gd name="T71" fmla="*/ 1 h 458"/>
                <a:gd name="T72" fmla="*/ 37 w 332"/>
                <a:gd name="T73" fmla="*/ 1 h 458"/>
                <a:gd name="T74" fmla="*/ 36 w 332"/>
                <a:gd name="T75" fmla="*/ 1 h 458"/>
                <a:gd name="T76" fmla="*/ 35 w 332"/>
                <a:gd name="T77" fmla="*/ 1 h 458"/>
                <a:gd name="T78" fmla="*/ 33 w 332"/>
                <a:gd name="T79" fmla="*/ 0 h 458"/>
                <a:gd name="T80" fmla="*/ 32 w 332"/>
                <a:gd name="T81" fmla="*/ 0 h 4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2" h="458">
                  <a:moveTo>
                    <a:pt x="253" y="0"/>
                  </a:moveTo>
                  <a:lnTo>
                    <a:pt x="224" y="11"/>
                  </a:lnTo>
                  <a:lnTo>
                    <a:pt x="196" y="26"/>
                  </a:lnTo>
                  <a:lnTo>
                    <a:pt x="168" y="44"/>
                  </a:lnTo>
                  <a:lnTo>
                    <a:pt x="140" y="63"/>
                  </a:lnTo>
                  <a:lnTo>
                    <a:pt x="114" y="85"/>
                  </a:lnTo>
                  <a:lnTo>
                    <a:pt x="90" y="109"/>
                  </a:lnTo>
                  <a:lnTo>
                    <a:pt x="68" y="136"/>
                  </a:lnTo>
                  <a:lnTo>
                    <a:pt x="48" y="165"/>
                  </a:lnTo>
                  <a:lnTo>
                    <a:pt x="31" y="195"/>
                  </a:lnTo>
                  <a:lnTo>
                    <a:pt x="18" y="228"/>
                  </a:lnTo>
                  <a:lnTo>
                    <a:pt x="8" y="263"/>
                  </a:lnTo>
                  <a:lnTo>
                    <a:pt x="2" y="298"/>
                  </a:lnTo>
                  <a:lnTo>
                    <a:pt x="0" y="336"/>
                  </a:lnTo>
                  <a:lnTo>
                    <a:pt x="3" y="376"/>
                  </a:lnTo>
                  <a:lnTo>
                    <a:pt x="12" y="416"/>
                  </a:lnTo>
                  <a:lnTo>
                    <a:pt x="26" y="458"/>
                  </a:lnTo>
                  <a:lnTo>
                    <a:pt x="32" y="422"/>
                  </a:lnTo>
                  <a:lnTo>
                    <a:pt x="39" y="386"/>
                  </a:lnTo>
                  <a:lnTo>
                    <a:pt x="47" y="351"/>
                  </a:lnTo>
                  <a:lnTo>
                    <a:pt x="57" y="317"/>
                  </a:lnTo>
                  <a:lnTo>
                    <a:pt x="69" y="283"/>
                  </a:lnTo>
                  <a:lnTo>
                    <a:pt x="83" y="250"/>
                  </a:lnTo>
                  <a:lnTo>
                    <a:pt x="99" y="219"/>
                  </a:lnTo>
                  <a:lnTo>
                    <a:pt x="116" y="189"/>
                  </a:lnTo>
                  <a:lnTo>
                    <a:pt x="136" y="160"/>
                  </a:lnTo>
                  <a:lnTo>
                    <a:pt x="156" y="132"/>
                  </a:lnTo>
                  <a:lnTo>
                    <a:pt x="181" y="106"/>
                  </a:lnTo>
                  <a:lnTo>
                    <a:pt x="206" y="82"/>
                  </a:lnTo>
                  <a:lnTo>
                    <a:pt x="234" y="59"/>
                  </a:lnTo>
                  <a:lnTo>
                    <a:pt x="265" y="38"/>
                  </a:lnTo>
                  <a:lnTo>
                    <a:pt x="297" y="20"/>
                  </a:lnTo>
                  <a:lnTo>
                    <a:pt x="332" y="3"/>
                  </a:lnTo>
                  <a:lnTo>
                    <a:pt x="321" y="3"/>
                  </a:lnTo>
                  <a:lnTo>
                    <a:pt x="312" y="2"/>
                  </a:lnTo>
                  <a:lnTo>
                    <a:pt x="302" y="2"/>
                  </a:lnTo>
                  <a:lnTo>
                    <a:pt x="292" y="1"/>
                  </a:lnTo>
                  <a:lnTo>
                    <a:pt x="282" y="1"/>
                  </a:lnTo>
                  <a:lnTo>
                    <a:pt x="273" y="1"/>
                  </a:lnTo>
                  <a:lnTo>
                    <a:pt x="262" y="0"/>
                  </a:lnTo>
                  <a:lnTo>
                    <a:pt x="25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64" name="Freeform 89"/>
            <p:cNvSpPr>
              <a:spLocks noChangeAspect="1"/>
            </p:cNvSpPr>
            <p:nvPr/>
          </p:nvSpPr>
          <p:spPr bwMode="auto">
            <a:xfrm>
              <a:off x="1982" y="2181"/>
              <a:ext cx="161" cy="225"/>
            </a:xfrm>
            <a:custGeom>
              <a:avLst/>
              <a:gdLst>
                <a:gd name="T0" fmla="*/ 30 w 324"/>
                <a:gd name="T1" fmla="*/ 0 h 451"/>
                <a:gd name="T2" fmla="*/ 27 w 324"/>
                <a:gd name="T3" fmla="*/ 1 h 451"/>
                <a:gd name="T4" fmla="*/ 23 w 324"/>
                <a:gd name="T5" fmla="*/ 3 h 451"/>
                <a:gd name="T6" fmla="*/ 20 w 324"/>
                <a:gd name="T7" fmla="*/ 5 h 451"/>
                <a:gd name="T8" fmla="*/ 17 w 324"/>
                <a:gd name="T9" fmla="*/ 8 h 451"/>
                <a:gd name="T10" fmla="*/ 14 w 324"/>
                <a:gd name="T11" fmla="*/ 10 h 451"/>
                <a:gd name="T12" fmla="*/ 11 w 324"/>
                <a:gd name="T13" fmla="*/ 13 h 451"/>
                <a:gd name="T14" fmla="*/ 8 w 324"/>
                <a:gd name="T15" fmla="*/ 16 h 451"/>
                <a:gd name="T16" fmla="*/ 6 w 324"/>
                <a:gd name="T17" fmla="*/ 20 h 451"/>
                <a:gd name="T18" fmla="*/ 3 w 324"/>
                <a:gd name="T19" fmla="*/ 24 h 451"/>
                <a:gd name="T20" fmla="*/ 2 w 324"/>
                <a:gd name="T21" fmla="*/ 28 h 451"/>
                <a:gd name="T22" fmla="*/ 1 w 324"/>
                <a:gd name="T23" fmla="*/ 32 h 451"/>
                <a:gd name="T24" fmla="*/ 0 w 324"/>
                <a:gd name="T25" fmla="*/ 36 h 451"/>
                <a:gd name="T26" fmla="*/ 0 w 324"/>
                <a:gd name="T27" fmla="*/ 41 h 451"/>
                <a:gd name="T28" fmla="*/ 0 w 324"/>
                <a:gd name="T29" fmla="*/ 46 h 451"/>
                <a:gd name="T30" fmla="*/ 1 w 324"/>
                <a:gd name="T31" fmla="*/ 51 h 451"/>
                <a:gd name="T32" fmla="*/ 3 w 324"/>
                <a:gd name="T33" fmla="*/ 56 h 451"/>
                <a:gd name="T34" fmla="*/ 3 w 324"/>
                <a:gd name="T35" fmla="*/ 51 h 451"/>
                <a:gd name="T36" fmla="*/ 4 w 324"/>
                <a:gd name="T37" fmla="*/ 47 h 451"/>
                <a:gd name="T38" fmla="*/ 5 w 324"/>
                <a:gd name="T39" fmla="*/ 43 h 451"/>
                <a:gd name="T40" fmla="*/ 6 w 324"/>
                <a:gd name="T41" fmla="*/ 38 h 451"/>
                <a:gd name="T42" fmla="*/ 8 w 324"/>
                <a:gd name="T43" fmla="*/ 34 h 451"/>
                <a:gd name="T44" fmla="*/ 9 w 324"/>
                <a:gd name="T45" fmla="*/ 30 h 451"/>
                <a:gd name="T46" fmla="*/ 11 w 324"/>
                <a:gd name="T47" fmla="*/ 26 h 451"/>
                <a:gd name="T48" fmla="*/ 13 w 324"/>
                <a:gd name="T49" fmla="*/ 22 h 451"/>
                <a:gd name="T50" fmla="*/ 16 w 324"/>
                <a:gd name="T51" fmla="*/ 19 h 451"/>
                <a:gd name="T52" fmla="*/ 18 w 324"/>
                <a:gd name="T53" fmla="*/ 15 h 451"/>
                <a:gd name="T54" fmla="*/ 21 w 324"/>
                <a:gd name="T55" fmla="*/ 12 h 451"/>
                <a:gd name="T56" fmla="*/ 24 w 324"/>
                <a:gd name="T57" fmla="*/ 9 h 451"/>
                <a:gd name="T58" fmla="*/ 28 w 324"/>
                <a:gd name="T59" fmla="*/ 7 h 451"/>
                <a:gd name="T60" fmla="*/ 32 w 324"/>
                <a:gd name="T61" fmla="*/ 4 h 451"/>
                <a:gd name="T62" fmla="*/ 36 w 324"/>
                <a:gd name="T63" fmla="*/ 2 h 451"/>
                <a:gd name="T64" fmla="*/ 40 w 324"/>
                <a:gd name="T65" fmla="*/ 0 h 451"/>
                <a:gd name="T66" fmla="*/ 39 w 324"/>
                <a:gd name="T67" fmla="*/ 0 h 451"/>
                <a:gd name="T68" fmla="*/ 37 w 324"/>
                <a:gd name="T69" fmla="*/ 0 h 451"/>
                <a:gd name="T70" fmla="*/ 36 w 324"/>
                <a:gd name="T71" fmla="*/ 0 h 451"/>
                <a:gd name="T72" fmla="*/ 35 w 324"/>
                <a:gd name="T73" fmla="*/ 0 h 451"/>
                <a:gd name="T74" fmla="*/ 34 w 324"/>
                <a:gd name="T75" fmla="*/ 0 h 451"/>
                <a:gd name="T76" fmla="*/ 33 w 324"/>
                <a:gd name="T77" fmla="*/ 0 h 451"/>
                <a:gd name="T78" fmla="*/ 31 w 324"/>
                <a:gd name="T79" fmla="*/ 0 h 451"/>
                <a:gd name="T80" fmla="*/ 30 w 324"/>
                <a:gd name="T81" fmla="*/ 0 h 4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4" h="451">
                  <a:moveTo>
                    <a:pt x="247" y="0"/>
                  </a:moveTo>
                  <a:lnTo>
                    <a:pt x="219" y="13"/>
                  </a:lnTo>
                  <a:lnTo>
                    <a:pt x="192" y="28"/>
                  </a:lnTo>
                  <a:lnTo>
                    <a:pt x="164" y="45"/>
                  </a:lnTo>
                  <a:lnTo>
                    <a:pt x="137" y="64"/>
                  </a:lnTo>
                  <a:lnTo>
                    <a:pt x="112" y="85"/>
                  </a:lnTo>
                  <a:lnTo>
                    <a:pt x="89" y="110"/>
                  </a:lnTo>
                  <a:lnTo>
                    <a:pt x="67" y="135"/>
                  </a:lnTo>
                  <a:lnTo>
                    <a:pt x="48" y="163"/>
                  </a:lnTo>
                  <a:lnTo>
                    <a:pt x="31" y="193"/>
                  </a:lnTo>
                  <a:lnTo>
                    <a:pt x="18" y="224"/>
                  </a:lnTo>
                  <a:lnTo>
                    <a:pt x="8" y="257"/>
                  </a:lnTo>
                  <a:lnTo>
                    <a:pt x="3" y="293"/>
                  </a:lnTo>
                  <a:lnTo>
                    <a:pt x="0" y="330"/>
                  </a:lnTo>
                  <a:lnTo>
                    <a:pt x="4" y="369"/>
                  </a:lnTo>
                  <a:lnTo>
                    <a:pt x="11" y="409"/>
                  </a:lnTo>
                  <a:lnTo>
                    <a:pt x="24" y="451"/>
                  </a:lnTo>
                  <a:lnTo>
                    <a:pt x="30" y="414"/>
                  </a:lnTo>
                  <a:lnTo>
                    <a:pt x="36" y="378"/>
                  </a:lnTo>
                  <a:lnTo>
                    <a:pt x="44" y="344"/>
                  </a:lnTo>
                  <a:lnTo>
                    <a:pt x="54" y="309"/>
                  </a:lnTo>
                  <a:lnTo>
                    <a:pt x="66" y="276"/>
                  </a:lnTo>
                  <a:lnTo>
                    <a:pt x="79" y="243"/>
                  </a:lnTo>
                  <a:lnTo>
                    <a:pt x="95" y="212"/>
                  </a:lnTo>
                  <a:lnTo>
                    <a:pt x="111" y="182"/>
                  </a:lnTo>
                  <a:lnTo>
                    <a:pt x="130" y="155"/>
                  </a:lnTo>
                  <a:lnTo>
                    <a:pt x="151" y="127"/>
                  </a:lnTo>
                  <a:lnTo>
                    <a:pt x="174" y="102"/>
                  </a:lnTo>
                  <a:lnTo>
                    <a:pt x="200" y="79"/>
                  </a:lnTo>
                  <a:lnTo>
                    <a:pt x="227" y="57"/>
                  </a:lnTo>
                  <a:lnTo>
                    <a:pt x="257" y="37"/>
                  </a:lnTo>
                  <a:lnTo>
                    <a:pt x="289" y="19"/>
                  </a:lnTo>
                  <a:lnTo>
                    <a:pt x="324" y="3"/>
                  </a:lnTo>
                  <a:lnTo>
                    <a:pt x="314" y="3"/>
                  </a:lnTo>
                  <a:lnTo>
                    <a:pt x="304" y="1"/>
                  </a:lnTo>
                  <a:lnTo>
                    <a:pt x="294" y="1"/>
                  </a:lnTo>
                  <a:lnTo>
                    <a:pt x="285" y="1"/>
                  </a:lnTo>
                  <a:lnTo>
                    <a:pt x="276" y="1"/>
                  </a:lnTo>
                  <a:lnTo>
                    <a:pt x="266" y="1"/>
                  </a:lnTo>
                  <a:lnTo>
                    <a:pt x="256" y="0"/>
                  </a:lnTo>
                  <a:lnTo>
                    <a:pt x="2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65" name="Freeform 90"/>
            <p:cNvSpPr>
              <a:spLocks noChangeAspect="1"/>
            </p:cNvSpPr>
            <p:nvPr/>
          </p:nvSpPr>
          <p:spPr bwMode="auto">
            <a:xfrm>
              <a:off x="1983" y="2183"/>
              <a:ext cx="158" cy="220"/>
            </a:xfrm>
            <a:custGeom>
              <a:avLst/>
              <a:gdLst>
                <a:gd name="T0" fmla="*/ 30 w 316"/>
                <a:gd name="T1" fmla="*/ 0 h 440"/>
                <a:gd name="T2" fmla="*/ 27 w 316"/>
                <a:gd name="T3" fmla="*/ 2 h 440"/>
                <a:gd name="T4" fmla="*/ 24 w 316"/>
                <a:gd name="T5" fmla="*/ 4 h 440"/>
                <a:gd name="T6" fmla="*/ 20 w 316"/>
                <a:gd name="T7" fmla="*/ 6 h 440"/>
                <a:gd name="T8" fmla="*/ 17 w 316"/>
                <a:gd name="T9" fmla="*/ 8 h 440"/>
                <a:gd name="T10" fmla="*/ 14 w 316"/>
                <a:gd name="T11" fmla="*/ 11 h 440"/>
                <a:gd name="T12" fmla="*/ 11 w 316"/>
                <a:gd name="T13" fmla="*/ 14 h 440"/>
                <a:gd name="T14" fmla="*/ 9 w 316"/>
                <a:gd name="T15" fmla="*/ 17 h 440"/>
                <a:gd name="T16" fmla="*/ 6 w 316"/>
                <a:gd name="T17" fmla="*/ 20 h 440"/>
                <a:gd name="T18" fmla="*/ 4 w 316"/>
                <a:gd name="T19" fmla="*/ 24 h 440"/>
                <a:gd name="T20" fmla="*/ 3 w 316"/>
                <a:gd name="T21" fmla="*/ 28 h 440"/>
                <a:gd name="T22" fmla="*/ 1 w 316"/>
                <a:gd name="T23" fmla="*/ 32 h 440"/>
                <a:gd name="T24" fmla="*/ 1 w 316"/>
                <a:gd name="T25" fmla="*/ 36 h 440"/>
                <a:gd name="T26" fmla="*/ 0 w 316"/>
                <a:gd name="T27" fmla="*/ 41 h 440"/>
                <a:gd name="T28" fmla="*/ 1 w 316"/>
                <a:gd name="T29" fmla="*/ 45 h 440"/>
                <a:gd name="T30" fmla="*/ 2 w 316"/>
                <a:gd name="T31" fmla="*/ 50 h 440"/>
                <a:gd name="T32" fmla="*/ 3 w 316"/>
                <a:gd name="T33" fmla="*/ 55 h 440"/>
                <a:gd name="T34" fmla="*/ 4 w 316"/>
                <a:gd name="T35" fmla="*/ 51 h 440"/>
                <a:gd name="T36" fmla="*/ 5 w 316"/>
                <a:gd name="T37" fmla="*/ 46 h 440"/>
                <a:gd name="T38" fmla="*/ 6 w 316"/>
                <a:gd name="T39" fmla="*/ 42 h 440"/>
                <a:gd name="T40" fmla="*/ 7 w 316"/>
                <a:gd name="T41" fmla="*/ 38 h 440"/>
                <a:gd name="T42" fmla="*/ 8 w 316"/>
                <a:gd name="T43" fmla="*/ 34 h 440"/>
                <a:gd name="T44" fmla="*/ 10 w 316"/>
                <a:gd name="T45" fmla="*/ 30 h 440"/>
                <a:gd name="T46" fmla="*/ 12 w 316"/>
                <a:gd name="T47" fmla="*/ 26 h 440"/>
                <a:gd name="T48" fmla="*/ 14 w 316"/>
                <a:gd name="T49" fmla="*/ 22 h 440"/>
                <a:gd name="T50" fmla="*/ 16 w 316"/>
                <a:gd name="T51" fmla="*/ 19 h 440"/>
                <a:gd name="T52" fmla="*/ 19 w 316"/>
                <a:gd name="T53" fmla="*/ 16 h 440"/>
                <a:gd name="T54" fmla="*/ 21 w 316"/>
                <a:gd name="T55" fmla="*/ 12 h 440"/>
                <a:gd name="T56" fmla="*/ 25 w 316"/>
                <a:gd name="T57" fmla="*/ 10 h 440"/>
                <a:gd name="T58" fmla="*/ 28 w 316"/>
                <a:gd name="T59" fmla="*/ 7 h 440"/>
                <a:gd name="T60" fmla="*/ 32 w 316"/>
                <a:gd name="T61" fmla="*/ 5 h 440"/>
                <a:gd name="T62" fmla="*/ 36 w 316"/>
                <a:gd name="T63" fmla="*/ 2 h 440"/>
                <a:gd name="T64" fmla="*/ 40 w 316"/>
                <a:gd name="T65" fmla="*/ 0 h 440"/>
                <a:gd name="T66" fmla="*/ 39 w 316"/>
                <a:gd name="T67" fmla="*/ 0 h 440"/>
                <a:gd name="T68" fmla="*/ 38 w 316"/>
                <a:gd name="T69" fmla="*/ 0 h 440"/>
                <a:gd name="T70" fmla="*/ 36 w 316"/>
                <a:gd name="T71" fmla="*/ 0 h 440"/>
                <a:gd name="T72" fmla="*/ 35 w 316"/>
                <a:gd name="T73" fmla="*/ 0 h 440"/>
                <a:gd name="T74" fmla="*/ 34 w 316"/>
                <a:gd name="T75" fmla="*/ 0 h 440"/>
                <a:gd name="T76" fmla="*/ 33 w 316"/>
                <a:gd name="T77" fmla="*/ 0 h 440"/>
                <a:gd name="T78" fmla="*/ 32 w 316"/>
                <a:gd name="T79" fmla="*/ 0 h 440"/>
                <a:gd name="T80" fmla="*/ 30 w 316"/>
                <a:gd name="T81" fmla="*/ 0 h 4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6" h="440">
                  <a:moveTo>
                    <a:pt x="240" y="0"/>
                  </a:moveTo>
                  <a:lnTo>
                    <a:pt x="214" y="12"/>
                  </a:lnTo>
                  <a:lnTo>
                    <a:pt x="186" y="27"/>
                  </a:lnTo>
                  <a:lnTo>
                    <a:pt x="160" y="45"/>
                  </a:lnTo>
                  <a:lnTo>
                    <a:pt x="134" y="63"/>
                  </a:lnTo>
                  <a:lnTo>
                    <a:pt x="110" y="84"/>
                  </a:lnTo>
                  <a:lnTo>
                    <a:pt x="87" y="107"/>
                  </a:lnTo>
                  <a:lnTo>
                    <a:pt x="66" y="131"/>
                  </a:lnTo>
                  <a:lnTo>
                    <a:pt x="47" y="159"/>
                  </a:lnTo>
                  <a:lnTo>
                    <a:pt x="31" y="187"/>
                  </a:lnTo>
                  <a:lnTo>
                    <a:pt x="18" y="217"/>
                  </a:lnTo>
                  <a:lnTo>
                    <a:pt x="8" y="250"/>
                  </a:lnTo>
                  <a:lnTo>
                    <a:pt x="2" y="284"/>
                  </a:lnTo>
                  <a:lnTo>
                    <a:pt x="0" y="321"/>
                  </a:lnTo>
                  <a:lnTo>
                    <a:pt x="2" y="359"/>
                  </a:lnTo>
                  <a:lnTo>
                    <a:pt x="9" y="398"/>
                  </a:lnTo>
                  <a:lnTo>
                    <a:pt x="21" y="440"/>
                  </a:lnTo>
                  <a:lnTo>
                    <a:pt x="27" y="403"/>
                  </a:lnTo>
                  <a:lnTo>
                    <a:pt x="33" y="367"/>
                  </a:lnTo>
                  <a:lnTo>
                    <a:pt x="41" y="333"/>
                  </a:lnTo>
                  <a:lnTo>
                    <a:pt x="51" y="298"/>
                  </a:lnTo>
                  <a:lnTo>
                    <a:pt x="62" y="266"/>
                  </a:lnTo>
                  <a:lnTo>
                    <a:pt x="76" y="234"/>
                  </a:lnTo>
                  <a:lnTo>
                    <a:pt x="89" y="204"/>
                  </a:lnTo>
                  <a:lnTo>
                    <a:pt x="107" y="175"/>
                  </a:lnTo>
                  <a:lnTo>
                    <a:pt x="125" y="147"/>
                  </a:lnTo>
                  <a:lnTo>
                    <a:pt x="145" y="121"/>
                  </a:lnTo>
                  <a:lnTo>
                    <a:pt x="168" y="96"/>
                  </a:lnTo>
                  <a:lnTo>
                    <a:pt x="193" y="73"/>
                  </a:lnTo>
                  <a:lnTo>
                    <a:pt x="220" y="52"/>
                  </a:lnTo>
                  <a:lnTo>
                    <a:pt x="250" y="33"/>
                  </a:lnTo>
                  <a:lnTo>
                    <a:pt x="282" y="15"/>
                  </a:lnTo>
                  <a:lnTo>
                    <a:pt x="316" y="0"/>
                  </a:lnTo>
                  <a:lnTo>
                    <a:pt x="307" y="0"/>
                  </a:lnTo>
                  <a:lnTo>
                    <a:pt x="298" y="0"/>
                  </a:lnTo>
                  <a:lnTo>
                    <a:pt x="288" y="0"/>
                  </a:lnTo>
                  <a:lnTo>
                    <a:pt x="278" y="0"/>
                  </a:lnTo>
                  <a:lnTo>
                    <a:pt x="269" y="0"/>
                  </a:lnTo>
                  <a:lnTo>
                    <a:pt x="260" y="0"/>
                  </a:lnTo>
                  <a:lnTo>
                    <a:pt x="250" y="0"/>
                  </a:lnTo>
                  <a:lnTo>
                    <a:pt x="24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66" name="Freeform 91"/>
            <p:cNvSpPr>
              <a:spLocks noChangeAspect="1"/>
            </p:cNvSpPr>
            <p:nvPr/>
          </p:nvSpPr>
          <p:spPr bwMode="auto">
            <a:xfrm>
              <a:off x="1984" y="2184"/>
              <a:ext cx="155" cy="215"/>
            </a:xfrm>
            <a:custGeom>
              <a:avLst/>
              <a:gdLst>
                <a:gd name="T0" fmla="*/ 30 w 310"/>
                <a:gd name="T1" fmla="*/ 0 h 431"/>
                <a:gd name="T2" fmla="*/ 26 w 310"/>
                <a:gd name="T3" fmla="*/ 1 h 431"/>
                <a:gd name="T4" fmla="*/ 23 w 310"/>
                <a:gd name="T5" fmla="*/ 3 h 431"/>
                <a:gd name="T6" fmla="*/ 20 w 310"/>
                <a:gd name="T7" fmla="*/ 5 h 431"/>
                <a:gd name="T8" fmla="*/ 17 w 310"/>
                <a:gd name="T9" fmla="*/ 8 h 431"/>
                <a:gd name="T10" fmla="*/ 14 w 310"/>
                <a:gd name="T11" fmla="*/ 10 h 431"/>
                <a:gd name="T12" fmla="*/ 11 w 310"/>
                <a:gd name="T13" fmla="*/ 13 h 431"/>
                <a:gd name="T14" fmla="*/ 9 w 310"/>
                <a:gd name="T15" fmla="*/ 16 h 431"/>
                <a:gd name="T16" fmla="*/ 6 w 310"/>
                <a:gd name="T17" fmla="*/ 19 h 431"/>
                <a:gd name="T18" fmla="*/ 4 w 310"/>
                <a:gd name="T19" fmla="*/ 23 h 431"/>
                <a:gd name="T20" fmla="*/ 3 w 310"/>
                <a:gd name="T21" fmla="*/ 26 h 431"/>
                <a:gd name="T22" fmla="*/ 2 w 310"/>
                <a:gd name="T23" fmla="*/ 30 h 431"/>
                <a:gd name="T24" fmla="*/ 1 w 310"/>
                <a:gd name="T25" fmla="*/ 34 h 431"/>
                <a:gd name="T26" fmla="*/ 0 w 310"/>
                <a:gd name="T27" fmla="*/ 39 h 431"/>
                <a:gd name="T28" fmla="*/ 1 w 310"/>
                <a:gd name="T29" fmla="*/ 43 h 431"/>
                <a:gd name="T30" fmla="*/ 2 w 310"/>
                <a:gd name="T31" fmla="*/ 48 h 431"/>
                <a:gd name="T32" fmla="*/ 3 w 310"/>
                <a:gd name="T33" fmla="*/ 53 h 431"/>
                <a:gd name="T34" fmla="*/ 4 w 310"/>
                <a:gd name="T35" fmla="*/ 49 h 431"/>
                <a:gd name="T36" fmla="*/ 4 w 310"/>
                <a:gd name="T37" fmla="*/ 44 h 431"/>
                <a:gd name="T38" fmla="*/ 5 w 310"/>
                <a:gd name="T39" fmla="*/ 40 h 431"/>
                <a:gd name="T40" fmla="*/ 7 w 310"/>
                <a:gd name="T41" fmla="*/ 36 h 431"/>
                <a:gd name="T42" fmla="*/ 8 w 310"/>
                <a:gd name="T43" fmla="*/ 32 h 431"/>
                <a:gd name="T44" fmla="*/ 9 w 310"/>
                <a:gd name="T45" fmla="*/ 28 h 431"/>
                <a:gd name="T46" fmla="*/ 11 w 310"/>
                <a:gd name="T47" fmla="*/ 24 h 431"/>
                <a:gd name="T48" fmla="*/ 13 w 310"/>
                <a:gd name="T49" fmla="*/ 21 h 431"/>
                <a:gd name="T50" fmla="*/ 16 w 310"/>
                <a:gd name="T51" fmla="*/ 17 h 431"/>
                <a:gd name="T52" fmla="*/ 18 w 310"/>
                <a:gd name="T53" fmla="*/ 14 h 431"/>
                <a:gd name="T54" fmla="*/ 21 w 310"/>
                <a:gd name="T55" fmla="*/ 11 h 431"/>
                <a:gd name="T56" fmla="*/ 24 w 310"/>
                <a:gd name="T57" fmla="*/ 8 h 431"/>
                <a:gd name="T58" fmla="*/ 27 w 310"/>
                <a:gd name="T59" fmla="*/ 6 h 431"/>
                <a:gd name="T60" fmla="*/ 31 w 310"/>
                <a:gd name="T61" fmla="*/ 3 h 431"/>
                <a:gd name="T62" fmla="*/ 35 w 310"/>
                <a:gd name="T63" fmla="*/ 1 h 431"/>
                <a:gd name="T64" fmla="*/ 39 w 310"/>
                <a:gd name="T65" fmla="*/ 0 h 431"/>
                <a:gd name="T66" fmla="*/ 38 w 310"/>
                <a:gd name="T67" fmla="*/ 0 h 431"/>
                <a:gd name="T68" fmla="*/ 37 w 310"/>
                <a:gd name="T69" fmla="*/ 0 h 431"/>
                <a:gd name="T70" fmla="*/ 36 w 310"/>
                <a:gd name="T71" fmla="*/ 0 h 431"/>
                <a:gd name="T72" fmla="*/ 34 w 310"/>
                <a:gd name="T73" fmla="*/ 0 h 431"/>
                <a:gd name="T74" fmla="*/ 33 w 310"/>
                <a:gd name="T75" fmla="*/ 0 h 431"/>
                <a:gd name="T76" fmla="*/ 32 w 310"/>
                <a:gd name="T77" fmla="*/ 0 h 431"/>
                <a:gd name="T78" fmla="*/ 31 w 310"/>
                <a:gd name="T79" fmla="*/ 0 h 431"/>
                <a:gd name="T80" fmla="*/ 30 w 310"/>
                <a:gd name="T81" fmla="*/ 0 h 4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0" h="431">
                  <a:moveTo>
                    <a:pt x="234" y="0"/>
                  </a:moveTo>
                  <a:lnTo>
                    <a:pt x="208" y="14"/>
                  </a:lnTo>
                  <a:lnTo>
                    <a:pt x="182" y="29"/>
                  </a:lnTo>
                  <a:lnTo>
                    <a:pt x="157" y="45"/>
                  </a:lnTo>
                  <a:lnTo>
                    <a:pt x="132" y="65"/>
                  </a:lnTo>
                  <a:lnTo>
                    <a:pt x="109" y="84"/>
                  </a:lnTo>
                  <a:lnTo>
                    <a:pt x="86" y="107"/>
                  </a:lnTo>
                  <a:lnTo>
                    <a:pt x="66" y="131"/>
                  </a:lnTo>
                  <a:lnTo>
                    <a:pt x="48" y="157"/>
                  </a:lnTo>
                  <a:lnTo>
                    <a:pt x="32" y="184"/>
                  </a:lnTo>
                  <a:lnTo>
                    <a:pt x="18" y="214"/>
                  </a:lnTo>
                  <a:lnTo>
                    <a:pt x="9" y="245"/>
                  </a:lnTo>
                  <a:lnTo>
                    <a:pt x="2" y="279"/>
                  </a:lnTo>
                  <a:lnTo>
                    <a:pt x="0" y="313"/>
                  </a:lnTo>
                  <a:lnTo>
                    <a:pt x="2" y="351"/>
                  </a:lnTo>
                  <a:lnTo>
                    <a:pt x="9" y="389"/>
                  </a:lnTo>
                  <a:lnTo>
                    <a:pt x="21" y="431"/>
                  </a:lnTo>
                  <a:lnTo>
                    <a:pt x="26" y="394"/>
                  </a:lnTo>
                  <a:lnTo>
                    <a:pt x="32" y="358"/>
                  </a:lnTo>
                  <a:lnTo>
                    <a:pt x="40" y="324"/>
                  </a:lnTo>
                  <a:lnTo>
                    <a:pt x="49" y="290"/>
                  </a:lnTo>
                  <a:lnTo>
                    <a:pt x="60" y="257"/>
                  </a:lnTo>
                  <a:lnTo>
                    <a:pt x="72" y="227"/>
                  </a:lnTo>
                  <a:lnTo>
                    <a:pt x="86" y="197"/>
                  </a:lnTo>
                  <a:lnTo>
                    <a:pt x="102" y="168"/>
                  </a:lnTo>
                  <a:lnTo>
                    <a:pt x="121" y="142"/>
                  </a:lnTo>
                  <a:lnTo>
                    <a:pt x="140" y="116"/>
                  </a:lnTo>
                  <a:lnTo>
                    <a:pt x="162" y="92"/>
                  </a:lnTo>
                  <a:lnTo>
                    <a:pt x="187" y="70"/>
                  </a:lnTo>
                  <a:lnTo>
                    <a:pt x="214" y="50"/>
                  </a:lnTo>
                  <a:lnTo>
                    <a:pt x="243" y="31"/>
                  </a:lnTo>
                  <a:lnTo>
                    <a:pt x="275" y="15"/>
                  </a:lnTo>
                  <a:lnTo>
                    <a:pt x="310" y="0"/>
                  </a:lnTo>
                  <a:lnTo>
                    <a:pt x="301" y="0"/>
                  </a:lnTo>
                  <a:lnTo>
                    <a:pt x="291" y="0"/>
                  </a:lnTo>
                  <a:lnTo>
                    <a:pt x="281" y="0"/>
                  </a:lnTo>
                  <a:lnTo>
                    <a:pt x="272" y="0"/>
                  </a:lnTo>
                  <a:lnTo>
                    <a:pt x="263" y="0"/>
                  </a:lnTo>
                  <a:lnTo>
                    <a:pt x="253" y="0"/>
                  </a:lnTo>
                  <a:lnTo>
                    <a:pt x="243" y="0"/>
                  </a:lnTo>
                  <a:lnTo>
                    <a:pt x="23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67" name="Freeform 92"/>
            <p:cNvSpPr>
              <a:spLocks noChangeAspect="1"/>
            </p:cNvSpPr>
            <p:nvPr/>
          </p:nvSpPr>
          <p:spPr bwMode="auto">
            <a:xfrm>
              <a:off x="1986" y="2185"/>
              <a:ext cx="151" cy="211"/>
            </a:xfrm>
            <a:custGeom>
              <a:avLst/>
              <a:gdLst>
                <a:gd name="T0" fmla="*/ 29 w 302"/>
                <a:gd name="T1" fmla="*/ 0 h 423"/>
                <a:gd name="T2" fmla="*/ 26 w 302"/>
                <a:gd name="T3" fmla="*/ 2 h 423"/>
                <a:gd name="T4" fmla="*/ 23 w 302"/>
                <a:gd name="T5" fmla="*/ 3 h 423"/>
                <a:gd name="T6" fmla="*/ 20 w 302"/>
                <a:gd name="T7" fmla="*/ 6 h 423"/>
                <a:gd name="T8" fmla="*/ 17 w 302"/>
                <a:gd name="T9" fmla="*/ 8 h 423"/>
                <a:gd name="T10" fmla="*/ 14 w 302"/>
                <a:gd name="T11" fmla="*/ 10 h 423"/>
                <a:gd name="T12" fmla="*/ 11 w 302"/>
                <a:gd name="T13" fmla="*/ 13 h 423"/>
                <a:gd name="T14" fmla="*/ 9 w 302"/>
                <a:gd name="T15" fmla="*/ 16 h 423"/>
                <a:gd name="T16" fmla="*/ 6 w 302"/>
                <a:gd name="T17" fmla="*/ 19 h 423"/>
                <a:gd name="T18" fmla="*/ 4 w 302"/>
                <a:gd name="T19" fmla="*/ 22 h 423"/>
                <a:gd name="T20" fmla="*/ 3 w 302"/>
                <a:gd name="T21" fmla="*/ 26 h 423"/>
                <a:gd name="T22" fmla="*/ 2 w 302"/>
                <a:gd name="T23" fmla="*/ 30 h 423"/>
                <a:gd name="T24" fmla="*/ 1 w 302"/>
                <a:gd name="T25" fmla="*/ 34 h 423"/>
                <a:gd name="T26" fmla="*/ 0 w 302"/>
                <a:gd name="T27" fmla="*/ 38 h 423"/>
                <a:gd name="T28" fmla="*/ 1 w 302"/>
                <a:gd name="T29" fmla="*/ 43 h 423"/>
                <a:gd name="T30" fmla="*/ 1 w 302"/>
                <a:gd name="T31" fmla="*/ 47 h 423"/>
                <a:gd name="T32" fmla="*/ 3 w 302"/>
                <a:gd name="T33" fmla="*/ 52 h 423"/>
                <a:gd name="T34" fmla="*/ 4 w 302"/>
                <a:gd name="T35" fmla="*/ 48 h 423"/>
                <a:gd name="T36" fmla="*/ 4 w 302"/>
                <a:gd name="T37" fmla="*/ 43 h 423"/>
                <a:gd name="T38" fmla="*/ 5 w 302"/>
                <a:gd name="T39" fmla="*/ 39 h 423"/>
                <a:gd name="T40" fmla="*/ 6 w 302"/>
                <a:gd name="T41" fmla="*/ 35 h 423"/>
                <a:gd name="T42" fmla="*/ 8 w 302"/>
                <a:gd name="T43" fmla="*/ 31 h 423"/>
                <a:gd name="T44" fmla="*/ 9 w 302"/>
                <a:gd name="T45" fmla="*/ 27 h 423"/>
                <a:gd name="T46" fmla="*/ 11 w 302"/>
                <a:gd name="T47" fmla="*/ 23 h 423"/>
                <a:gd name="T48" fmla="*/ 13 w 302"/>
                <a:gd name="T49" fmla="*/ 20 h 423"/>
                <a:gd name="T50" fmla="*/ 15 w 302"/>
                <a:gd name="T51" fmla="*/ 17 h 423"/>
                <a:gd name="T52" fmla="*/ 17 w 302"/>
                <a:gd name="T53" fmla="*/ 14 h 423"/>
                <a:gd name="T54" fmla="*/ 20 w 302"/>
                <a:gd name="T55" fmla="*/ 11 h 423"/>
                <a:gd name="T56" fmla="*/ 23 w 302"/>
                <a:gd name="T57" fmla="*/ 8 h 423"/>
                <a:gd name="T58" fmla="*/ 26 w 302"/>
                <a:gd name="T59" fmla="*/ 6 h 423"/>
                <a:gd name="T60" fmla="*/ 30 w 302"/>
                <a:gd name="T61" fmla="*/ 3 h 423"/>
                <a:gd name="T62" fmla="*/ 34 w 302"/>
                <a:gd name="T63" fmla="*/ 1 h 423"/>
                <a:gd name="T64" fmla="*/ 38 w 302"/>
                <a:gd name="T65" fmla="*/ 0 h 423"/>
                <a:gd name="T66" fmla="*/ 37 w 302"/>
                <a:gd name="T67" fmla="*/ 0 h 423"/>
                <a:gd name="T68" fmla="*/ 36 w 302"/>
                <a:gd name="T69" fmla="*/ 0 h 423"/>
                <a:gd name="T70" fmla="*/ 35 w 302"/>
                <a:gd name="T71" fmla="*/ 0 h 423"/>
                <a:gd name="T72" fmla="*/ 34 w 302"/>
                <a:gd name="T73" fmla="*/ 0 h 423"/>
                <a:gd name="T74" fmla="*/ 32 w 302"/>
                <a:gd name="T75" fmla="*/ 0 h 423"/>
                <a:gd name="T76" fmla="*/ 31 w 302"/>
                <a:gd name="T77" fmla="*/ 0 h 423"/>
                <a:gd name="T78" fmla="*/ 30 w 302"/>
                <a:gd name="T79" fmla="*/ 0 h 423"/>
                <a:gd name="T80" fmla="*/ 29 w 302"/>
                <a:gd name="T81" fmla="*/ 0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02" h="423">
                  <a:moveTo>
                    <a:pt x="227" y="2"/>
                  </a:moveTo>
                  <a:lnTo>
                    <a:pt x="202" y="16"/>
                  </a:lnTo>
                  <a:lnTo>
                    <a:pt x="178" y="31"/>
                  </a:lnTo>
                  <a:lnTo>
                    <a:pt x="154" y="49"/>
                  </a:lnTo>
                  <a:lnTo>
                    <a:pt x="129" y="66"/>
                  </a:lnTo>
                  <a:lnTo>
                    <a:pt x="106" y="87"/>
                  </a:lnTo>
                  <a:lnTo>
                    <a:pt x="84" y="107"/>
                  </a:lnTo>
                  <a:lnTo>
                    <a:pt x="65" y="130"/>
                  </a:lnTo>
                  <a:lnTo>
                    <a:pt x="48" y="156"/>
                  </a:lnTo>
                  <a:lnTo>
                    <a:pt x="31" y="182"/>
                  </a:lnTo>
                  <a:lnTo>
                    <a:pt x="19" y="211"/>
                  </a:lnTo>
                  <a:lnTo>
                    <a:pt x="10" y="241"/>
                  </a:lnTo>
                  <a:lnTo>
                    <a:pt x="3" y="273"/>
                  </a:lnTo>
                  <a:lnTo>
                    <a:pt x="0" y="308"/>
                  </a:lnTo>
                  <a:lnTo>
                    <a:pt x="1" y="345"/>
                  </a:lnTo>
                  <a:lnTo>
                    <a:pt x="8" y="383"/>
                  </a:lnTo>
                  <a:lnTo>
                    <a:pt x="19" y="423"/>
                  </a:lnTo>
                  <a:lnTo>
                    <a:pt x="25" y="386"/>
                  </a:lnTo>
                  <a:lnTo>
                    <a:pt x="30" y="350"/>
                  </a:lnTo>
                  <a:lnTo>
                    <a:pt x="38" y="315"/>
                  </a:lnTo>
                  <a:lnTo>
                    <a:pt x="46" y="282"/>
                  </a:lnTo>
                  <a:lnTo>
                    <a:pt x="57" y="250"/>
                  </a:lnTo>
                  <a:lnTo>
                    <a:pt x="69" y="219"/>
                  </a:lnTo>
                  <a:lnTo>
                    <a:pt x="83" y="190"/>
                  </a:lnTo>
                  <a:lnTo>
                    <a:pt x="98" y="163"/>
                  </a:lnTo>
                  <a:lnTo>
                    <a:pt x="116" y="136"/>
                  </a:lnTo>
                  <a:lnTo>
                    <a:pt x="135" y="112"/>
                  </a:lnTo>
                  <a:lnTo>
                    <a:pt x="157" y="89"/>
                  </a:lnTo>
                  <a:lnTo>
                    <a:pt x="181" y="68"/>
                  </a:lnTo>
                  <a:lnTo>
                    <a:pt x="208" y="49"/>
                  </a:lnTo>
                  <a:lnTo>
                    <a:pt x="237" y="30"/>
                  </a:lnTo>
                  <a:lnTo>
                    <a:pt x="268" y="14"/>
                  </a:lnTo>
                  <a:lnTo>
                    <a:pt x="302" y="0"/>
                  </a:lnTo>
                  <a:lnTo>
                    <a:pt x="293" y="0"/>
                  </a:lnTo>
                  <a:lnTo>
                    <a:pt x="284" y="1"/>
                  </a:lnTo>
                  <a:lnTo>
                    <a:pt x="275" y="1"/>
                  </a:lnTo>
                  <a:lnTo>
                    <a:pt x="265" y="1"/>
                  </a:lnTo>
                  <a:lnTo>
                    <a:pt x="255" y="1"/>
                  </a:lnTo>
                  <a:lnTo>
                    <a:pt x="246" y="1"/>
                  </a:lnTo>
                  <a:lnTo>
                    <a:pt x="237" y="2"/>
                  </a:lnTo>
                  <a:lnTo>
                    <a:pt x="227"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68" name="Freeform 93"/>
            <p:cNvSpPr>
              <a:spLocks noChangeAspect="1"/>
            </p:cNvSpPr>
            <p:nvPr/>
          </p:nvSpPr>
          <p:spPr bwMode="auto">
            <a:xfrm>
              <a:off x="1987" y="2185"/>
              <a:ext cx="147" cy="207"/>
            </a:xfrm>
            <a:custGeom>
              <a:avLst/>
              <a:gdLst>
                <a:gd name="T0" fmla="*/ 27 w 295"/>
                <a:gd name="T1" fmla="*/ 1 h 414"/>
                <a:gd name="T2" fmla="*/ 24 w 295"/>
                <a:gd name="T3" fmla="*/ 3 h 414"/>
                <a:gd name="T4" fmla="*/ 21 w 295"/>
                <a:gd name="T5" fmla="*/ 5 h 414"/>
                <a:gd name="T6" fmla="*/ 18 w 295"/>
                <a:gd name="T7" fmla="*/ 7 h 414"/>
                <a:gd name="T8" fmla="*/ 15 w 295"/>
                <a:gd name="T9" fmla="*/ 9 h 414"/>
                <a:gd name="T10" fmla="*/ 13 w 295"/>
                <a:gd name="T11" fmla="*/ 11 h 414"/>
                <a:gd name="T12" fmla="*/ 10 w 295"/>
                <a:gd name="T13" fmla="*/ 14 h 414"/>
                <a:gd name="T14" fmla="*/ 8 w 295"/>
                <a:gd name="T15" fmla="*/ 17 h 414"/>
                <a:gd name="T16" fmla="*/ 5 w 295"/>
                <a:gd name="T17" fmla="*/ 20 h 414"/>
                <a:gd name="T18" fmla="*/ 4 w 295"/>
                <a:gd name="T19" fmla="*/ 23 h 414"/>
                <a:gd name="T20" fmla="*/ 2 w 295"/>
                <a:gd name="T21" fmla="*/ 26 h 414"/>
                <a:gd name="T22" fmla="*/ 1 w 295"/>
                <a:gd name="T23" fmla="*/ 30 h 414"/>
                <a:gd name="T24" fmla="*/ 0 w 295"/>
                <a:gd name="T25" fmla="*/ 34 h 414"/>
                <a:gd name="T26" fmla="*/ 0 w 295"/>
                <a:gd name="T27" fmla="*/ 38 h 414"/>
                <a:gd name="T28" fmla="*/ 0 w 295"/>
                <a:gd name="T29" fmla="*/ 43 h 414"/>
                <a:gd name="T30" fmla="*/ 0 w 295"/>
                <a:gd name="T31" fmla="*/ 47 h 414"/>
                <a:gd name="T32" fmla="*/ 2 w 295"/>
                <a:gd name="T33" fmla="*/ 52 h 414"/>
                <a:gd name="T34" fmla="*/ 2 w 295"/>
                <a:gd name="T35" fmla="*/ 48 h 414"/>
                <a:gd name="T36" fmla="*/ 3 w 295"/>
                <a:gd name="T37" fmla="*/ 43 h 414"/>
                <a:gd name="T38" fmla="*/ 4 w 295"/>
                <a:gd name="T39" fmla="*/ 39 h 414"/>
                <a:gd name="T40" fmla="*/ 5 w 295"/>
                <a:gd name="T41" fmla="*/ 35 h 414"/>
                <a:gd name="T42" fmla="*/ 6 w 295"/>
                <a:gd name="T43" fmla="*/ 31 h 414"/>
                <a:gd name="T44" fmla="*/ 8 w 295"/>
                <a:gd name="T45" fmla="*/ 27 h 414"/>
                <a:gd name="T46" fmla="*/ 9 w 295"/>
                <a:gd name="T47" fmla="*/ 24 h 414"/>
                <a:gd name="T48" fmla="*/ 11 w 295"/>
                <a:gd name="T49" fmla="*/ 20 h 414"/>
                <a:gd name="T50" fmla="*/ 13 w 295"/>
                <a:gd name="T51" fmla="*/ 17 h 414"/>
                <a:gd name="T52" fmla="*/ 16 w 295"/>
                <a:gd name="T53" fmla="*/ 14 h 414"/>
                <a:gd name="T54" fmla="*/ 18 w 295"/>
                <a:gd name="T55" fmla="*/ 11 h 414"/>
                <a:gd name="T56" fmla="*/ 21 w 295"/>
                <a:gd name="T57" fmla="*/ 9 h 414"/>
                <a:gd name="T58" fmla="*/ 25 w 295"/>
                <a:gd name="T59" fmla="*/ 6 h 414"/>
                <a:gd name="T60" fmla="*/ 28 w 295"/>
                <a:gd name="T61" fmla="*/ 4 h 414"/>
                <a:gd name="T62" fmla="*/ 32 w 295"/>
                <a:gd name="T63" fmla="*/ 2 h 414"/>
                <a:gd name="T64" fmla="*/ 36 w 295"/>
                <a:gd name="T65" fmla="*/ 0 h 414"/>
                <a:gd name="T66" fmla="*/ 35 w 295"/>
                <a:gd name="T67" fmla="*/ 0 h 414"/>
                <a:gd name="T68" fmla="*/ 34 w 295"/>
                <a:gd name="T69" fmla="*/ 1 h 414"/>
                <a:gd name="T70" fmla="*/ 33 w 295"/>
                <a:gd name="T71" fmla="*/ 1 h 414"/>
                <a:gd name="T72" fmla="*/ 32 w 295"/>
                <a:gd name="T73" fmla="*/ 1 h 414"/>
                <a:gd name="T74" fmla="*/ 31 w 295"/>
                <a:gd name="T75" fmla="*/ 1 h 414"/>
                <a:gd name="T76" fmla="*/ 29 w 295"/>
                <a:gd name="T77" fmla="*/ 1 h 414"/>
                <a:gd name="T78" fmla="*/ 28 w 295"/>
                <a:gd name="T79" fmla="*/ 1 h 414"/>
                <a:gd name="T80" fmla="*/ 27 w 295"/>
                <a:gd name="T81" fmla="*/ 1 h 4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5" h="414">
                  <a:moveTo>
                    <a:pt x="221" y="5"/>
                  </a:moveTo>
                  <a:lnTo>
                    <a:pt x="197" y="19"/>
                  </a:lnTo>
                  <a:lnTo>
                    <a:pt x="174" y="34"/>
                  </a:lnTo>
                  <a:lnTo>
                    <a:pt x="149" y="51"/>
                  </a:lnTo>
                  <a:lnTo>
                    <a:pt x="126" y="68"/>
                  </a:lnTo>
                  <a:lnTo>
                    <a:pt x="104" y="88"/>
                  </a:lnTo>
                  <a:lnTo>
                    <a:pt x="84" y="107"/>
                  </a:lnTo>
                  <a:lnTo>
                    <a:pt x="64" y="130"/>
                  </a:lnTo>
                  <a:lnTo>
                    <a:pt x="47" y="154"/>
                  </a:lnTo>
                  <a:lnTo>
                    <a:pt x="32" y="180"/>
                  </a:lnTo>
                  <a:lnTo>
                    <a:pt x="19" y="208"/>
                  </a:lnTo>
                  <a:lnTo>
                    <a:pt x="9" y="236"/>
                  </a:lnTo>
                  <a:lnTo>
                    <a:pt x="3" y="268"/>
                  </a:lnTo>
                  <a:lnTo>
                    <a:pt x="0" y="301"/>
                  </a:lnTo>
                  <a:lnTo>
                    <a:pt x="1" y="337"/>
                  </a:lnTo>
                  <a:lnTo>
                    <a:pt x="7" y="374"/>
                  </a:lnTo>
                  <a:lnTo>
                    <a:pt x="17" y="414"/>
                  </a:lnTo>
                  <a:lnTo>
                    <a:pt x="23" y="377"/>
                  </a:lnTo>
                  <a:lnTo>
                    <a:pt x="28" y="341"/>
                  </a:lnTo>
                  <a:lnTo>
                    <a:pt x="35" y="307"/>
                  </a:lnTo>
                  <a:lnTo>
                    <a:pt x="45" y="275"/>
                  </a:lnTo>
                  <a:lnTo>
                    <a:pt x="54" y="243"/>
                  </a:lnTo>
                  <a:lnTo>
                    <a:pt x="65" y="213"/>
                  </a:lnTo>
                  <a:lnTo>
                    <a:pt x="79" y="185"/>
                  </a:lnTo>
                  <a:lnTo>
                    <a:pt x="94" y="158"/>
                  </a:lnTo>
                  <a:lnTo>
                    <a:pt x="110" y="133"/>
                  </a:lnTo>
                  <a:lnTo>
                    <a:pt x="130" y="109"/>
                  </a:lnTo>
                  <a:lnTo>
                    <a:pt x="151" y="87"/>
                  </a:lnTo>
                  <a:lnTo>
                    <a:pt x="174" y="66"/>
                  </a:lnTo>
                  <a:lnTo>
                    <a:pt x="200" y="46"/>
                  </a:lnTo>
                  <a:lnTo>
                    <a:pt x="229" y="30"/>
                  </a:lnTo>
                  <a:lnTo>
                    <a:pt x="260" y="14"/>
                  </a:lnTo>
                  <a:lnTo>
                    <a:pt x="295" y="0"/>
                  </a:lnTo>
                  <a:lnTo>
                    <a:pt x="285" y="0"/>
                  </a:lnTo>
                  <a:lnTo>
                    <a:pt x="276" y="1"/>
                  </a:lnTo>
                  <a:lnTo>
                    <a:pt x="267" y="1"/>
                  </a:lnTo>
                  <a:lnTo>
                    <a:pt x="258" y="3"/>
                  </a:lnTo>
                  <a:lnTo>
                    <a:pt x="248" y="4"/>
                  </a:lnTo>
                  <a:lnTo>
                    <a:pt x="239" y="4"/>
                  </a:lnTo>
                  <a:lnTo>
                    <a:pt x="230" y="5"/>
                  </a:lnTo>
                  <a:lnTo>
                    <a:pt x="221" y="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69" name="Freeform 94"/>
            <p:cNvSpPr>
              <a:spLocks noChangeAspect="1"/>
            </p:cNvSpPr>
            <p:nvPr/>
          </p:nvSpPr>
          <p:spPr bwMode="auto">
            <a:xfrm>
              <a:off x="1988" y="2186"/>
              <a:ext cx="144" cy="203"/>
            </a:xfrm>
            <a:custGeom>
              <a:avLst/>
              <a:gdLst>
                <a:gd name="T0" fmla="*/ 27 w 288"/>
                <a:gd name="T1" fmla="*/ 1 h 405"/>
                <a:gd name="T2" fmla="*/ 24 w 288"/>
                <a:gd name="T3" fmla="*/ 3 h 405"/>
                <a:gd name="T4" fmla="*/ 22 w 288"/>
                <a:gd name="T5" fmla="*/ 5 h 405"/>
                <a:gd name="T6" fmla="*/ 19 w 288"/>
                <a:gd name="T7" fmla="*/ 7 h 405"/>
                <a:gd name="T8" fmla="*/ 16 w 288"/>
                <a:gd name="T9" fmla="*/ 9 h 405"/>
                <a:gd name="T10" fmla="*/ 13 w 288"/>
                <a:gd name="T11" fmla="*/ 11 h 405"/>
                <a:gd name="T12" fmla="*/ 11 w 288"/>
                <a:gd name="T13" fmla="*/ 14 h 405"/>
                <a:gd name="T14" fmla="*/ 8 w 288"/>
                <a:gd name="T15" fmla="*/ 17 h 405"/>
                <a:gd name="T16" fmla="*/ 6 w 288"/>
                <a:gd name="T17" fmla="*/ 19 h 405"/>
                <a:gd name="T18" fmla="*/ 4 w 288"/>
                <a:gd name="T19" fmla="*/ 22 h 405"/>
                <a:gd name="T20" fmla="*/ 3 w 288"/>
                <a:gd name="T21" fmla="*/ 26 h 405"/>
                <a:gd name="T22" fmla="*/ 2 w 288"/>
                <a:gd name="T23" fmla="*/ 29 h 405"/>
                <a:gd name="T24" fmla="*/ 1 w 288"/>
                <a:gd name="T25" fmla="*/ 33 h 405"/>
                <a:gd name="T26" fmla="*/ 0 w 288"/>
                <a:gd name="T27" fmla="*/ 37 h 405"/>
                <a:gd name="T28" fmla="*/ 1 w 288"/>
                <a:gd name="T29" fmla="*/ 41 h 405"/>
                <a:gd name="T30" fmla="*/ 1 w 288"/>
                <a:gd name="T31" fmla="*/ 46 h 405"/>
                <a:gd name="T32" fmla="*/ 2 w 288"/>
                <a:gd name="T33" fmla="*/ 51 h 405"/>
                <a:gd name="T34" fmla="*/ 3 w 288"/>
                <a:gd name="T35" fmla="*/ 46 h 405"/>
                <a:gd name="T36" fmla="*/ 4 w 288"/>
                <a:gd name="T37" fmla="*/ 42 h 405"/>
                <a:gd name="T38" fmla="*/ 5 w 288"/>
                <a:gd name="T39" fmla="*/ 38 h 405"/>
                <a:gd name="T40" fmla="*/ 6 w 288"/>
                <a:gd name="T41" fmla="*/ 34 h 405"/>
                <a:gd name="T42" fmla="*/ 7 w 288"/>
                <a:gd name="T43" fmla="*/ 30 h 405"/>
                <a:gd name="T44" fmla="*/ 8 w 288"/>
                <a:gd name="T45" fmla="*/ 26 h 405"/>
                <a:gd name="T46" fmla="*/ 10 w 288"/>
                <a:gd name="T47" fmla="*/ 23 h 405"/>
                <a:gd name="T48" fmla="*/ 12 w 288"/>
                <a:gd name="T49" fmla="*/ 19 h 405"/>
                <a:gd name="T50" fmla="*/ 14 w 288"/>
                <a:gd name="T51" fmla="*/ 16 h 405"/>
                <a:gd name="T52" fmla="*/ 16 w 288"/>
                <a:gd name="T53" fmla="*/ 13 h 405"/>
                <a:gd name="T54" fmla="*/ 19 w 288"/>
                <a:gd name="T55" fmla="*/ 11 h 405"/>
                <a:gd name="T56" fmla="*/ 21 w 288"/>
                <a:gd name="T57" fmla="*/ 8 h 405"/>
                <a:gd name="T58" fmla="*/ 25 w 288"/>
                <a:gd name="T59" fmla="*/ 6 h 405"/>
                <a:gd name="T60" fmla="*/ 28 w 288"/>
                <a:gd name="T61" fmla="*/ 4 h 405"/>
                <a:gd name="T62" fmla="*/ 32 w 288"/>
                <a:gd name="T63" fmla="*/ 2 h 405"/>
                <a:gd name="T64" fmla="*/ 36 w 288"/>
                <a:gd name="T65" fmla="*/ 0 h 405"/>
                <a:gd name="T66" fmla="*/ 35 w 288"/>
                <a:gd name="T67" fmla="*/ 0 h 405"/>
                <a:gd name="T68" fmla="*/ 34 w 288"/>
                <a:gd name="T69" fmla="*/ 1 h 405"/>
                <a:gd name="T70" fmla="*/ 33 w 288"/>
                <a:gd name="T71" fmla="*/ 1 h 405"/>
                <a:gd name="T72" fmla="*/ 32 w 288"/>
                <a:gd name="T73" fmla="*/ 1 h 405"/>
                <a:gd name="T74" fmla="*/ 31 w 288"/>
                <a:gd name="T75" fmla="*/ 1 h 405"/>
                <a:gd name="T76" fmla="*/ 30 w 288"/>
                <a:gd name="T77" fmla="*/ 1 h 405"/>
                <a:gd name="T78" fmla="*/ 29 w 288"/>
                <a:gd name="T79" fmla="*/ 1 h 405"/>
                <a:gd name="T80" fmla="*/ 27 w 288"/>
                <a:gd name="T81" fmla="*/ 1 h 4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8" h="405">
                  <a:moveTo>
                    <a:pt x="215" y="4"/>
                  </a:moveTo>
                  <a:lnTo>
                    <a:pt x="192" y="19"/>
                  </a:lnTo>
                  <a:lnTo>
                    <a:pt x="169" y="34"/>
                  </a:lnTo>
                  <a:lnTo>
                    <a:pt x="147" y="50"/>
                  </a:lnTo>
                  <a:lnTo>
                    <a:pt x="124" y="69"/>
                  </a:lnTo>
                  <a:lnTo>
                    <a:pt x="104" y="87"/>
                  </a:lnTo>
                  <a:lnTo>
                    <a:pt x="83" y="107"/>
                  </a:lnTo>
                  <a:lnTo>
                    <a:pt x="64" y="129"/>
                  </a:lnTo>
                  <a:lnTo>
                    <a:pt x="47" y="152"/>
                  </a:lnTo>
                  <a:lnTo>
                    <a:pt x="32" y="176"/>
                  </a:lnTo>
                  <a:lnTo>
                    <a:pt x="20" y="202"/>
                  </a:lnTo>
                  <a:lnTo>
                    <a:pt x="10" y="231"/>
                  </a:lnTo>
                  <a:lnTo>
                    <a:pt x="3" y="261"/>
                  </a:lnTo>
                  <a:lnTo>
                    <a:pt x="0" y="293"/>
                  </a:lnTo>
                  <a:lnTo>
                    <a:pt x="1" y="328"/>
                  </a:lnTo>
                  <a:lnTo>
                    <a:pt x="6" y="366"/>
                  </a:lnTo>
                  <a:lnTo>
                    <a:pt x="15" y="405"/>
                  </a:lnTo>
                  <a:lnTo>
                    <a:pt x="21" y="368"/>
                  </a:lnTo>
                  <a:lnTo>
                    <a:pt x="26" y="333"/>
                  </a:lnTo>
                  <a:lnTo>
                    <a:pt x="33" y="298"/>
                  </a:lnTo>
                  <a:lnTo>
                    <a:pt x="41" y="266"/>
                  </a:lnTo>
                  <a:lnTo>
                    <a:pt x="52" y="235"/>
                  </a:lnTo>
                  <a:lnTo>
                    <a:pt x="62" y="205"/>
                  </a:lnTo>
                  <a:lnTo>
                    <a:pt x="75" y="177"/>
                  </a:lnTo>
                  <a:lnTo>
                    <a:pt x="90" y="151"/>
                  </a:lnTo>
                  <a:lnTo>
                    <a:pt x="106" y="126"/>
                  </a:lnTo>
                  <a:lnTo>
                    <a:pt x="124" y="103"/>
                  </a:lnTo>
                  <a:lnTo>
                    <a:pt x="145" y="81"/>
                  </a:lnTo>
                  <a:lnTo>
                    <a:pt x="168" y="62"/>
                  </a:lnTo>
                  <a:lnTo>
                    <a:pt x="193" y="45"/>
                  </a:lnTo>
                  <a:lnTo>
                    <a:pt x="222" y="27"/>
                  </a:lnTo>
                  <a:lnTo>
                    <a:pt x="253" y="12"/>
                  </a:lnTo>
                  <a:lnTo>
                    <a:pt x="288" y="0"/>
                  </a:lnTo>
                  <a:lnTo>
                    <a:pt x="279" y="0"/>
                  </a:lnTo>
                  <a:lnTo>
                    <a:pt x="270" y="1"/>
                  </a:lnTo>
                  <a:lnTo>
                    <a:pt x="260" y="1"/>
                  </a:lnTo>
                  <a:lnTo>
                    <a:pt x="252" y="2"/>
                  </a:lnTo>
                  <a:lnTo>
                    <a:pt x="243" y="3"/>
                  </a:lnTo>
                  <a:lnTo>
                    <a:pt x="234" y="3"/>
                  </a:lnTo>
                  <a:lnTo>
                    <a:pt x="225" y="4"/>
                  </a:lnTo>
                  <a:lnTo>
                    <a:pt x="215" y="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70" name="Freeform 95"/>
            <p:cNvSpPr>
              <a:spLocks noChangeAspect="1"/>
            </p:cNvSpPr>
            <p:nvPr/>
          </p:nvSpPr>
          <p:spPr bwMode="auto">
            <a:xfrm>
              <a:off x="1990" y="2187"/>
              <a:ext cx="140" cy="199"/>
            </a:xfrm>
            <a:custGeom>
              <a:avLst/>
              <a:gdLst>
                <a:gd name="T0" fmla="*/ 27 w 280"/>
                <a:gd name="T1" fmla="*/ 1 h 397"/>
                <a:gd name="T2" fmla="*/ 24 w 280"/>
                <a:gd name="T3" fmla="*/ 3 h 397"/>
                <a:gd name="T4" fmla="*/ 21 w 280"/>
                <a:gd name="T5" fmla="*/ 5 h 397"/>
                <a:gd name="T6" fmla="*/ 18 w 280"/>
                <a:gd name="T7" fmla="*/ 7 h 397"/>
                <a:gd name="T8" fmla="*/ 16 w 280"/>
                <a:gd name="T9" fmla="*/ 9 h 397"/>
                <a:gd name="T10" fmla="*/ 13 w 280"/>
                <a:gd name="T11" fmla="*/ 11 h 397"/>
                <a:gd name="T12" fmla="*/ 11 w 280"/>
                <a:gd name="T13" fmla="*/ 14 h 397"/>
                <a:gd name="T14" fmla="*/ 8 w 280"/>
                <a:gd name="T15" fmla="*/ 17 h 397"/>
                <a:gd name="T16" fmla="*/ 6 w 280"/>
                <a:gd name="T17" fmla="*/ 19 h 397"/>
                <a:gd name="T18" fmla="*/ 4 w 280"/>
                <a:gd name="T19" fmla="*/ 22 h 397"/>
                <a:gd name="T20" fmla="*/ 3 w 280"/>
                <a:gd name="T21" fmla="*/ 25 h 397"/>
                <a:gd name="T22" fmla="*/ 2 w 280"/>
                <a:gd name="T23" fmla="*/ 29 h 397"/>
                <a:gd name="T24" fmla="*/ 1 w 280"/>
                <a:gd name="T25" fmla="*/ 32 h 397"/>
                <a:gd name="T26" fmla="*/ 0 w 280"/>
                <a:gd name="T27" fmla="*/ 36 h 397"/>
                <a:gd name="T28" fmla="*/ 0 w 280"/>
                <a:gd name="T29" fmla="*/ 41 h 397"/>
                <a:gd name="T30" fmla="*/ 1 w 280"/>
                <a:gd name="T31" fmla="*/ 45 h 397"/>
                <a:gd name="T32" fmla="*/ 2 w 280"/>
                <a:gd name="T33" fmla="*/ 50 h 397"/>
                <a:gd name="T34" fmla="*/ 3 w 280"/>
                <a:gd name="T35" fmla="*/ 45 h 397"/>
                <a:gd name="T36" fmla="*/ 4 w 280"/>
                <a:gd name="T37" fmla="*/ 41 h 397"/>
                <a:gd name="T38" fmla="*/ 4 w 280"/>
                <a:gd name="T39" fmla="*/ 37 h 397"/>
                <a:gd name="T40" fmla="*/ 5 w 280"/>
                <a:gd name="T41" fmla="*/ 33 h 397"/>
                <a:gd name="T42" fmla="*/ 7 w 280"/>
                <a:gd name="T43" fmla="*/ 29 h 397"/>
                <a:gd name="T44" fmla="*/ 8 w 280"/>
                <a:gd name="T45" fmla="*/ 25 h 397"/>
                <a:gd name="T46" fmla="*/ 9 w 280"/>
                <a:gd name="T47" fmla="*/ 22 h 397"/>
                <a:gd name="T48" fmla="*/ 11 w 280"/>
                <a:gd name="T49" fmla="*/ 19 h 397"/>
                <a:gd name="T50" fmla="*/ 13 w 280"/>
                <a:gd name="T51" fmla="*/ 16 h 397"/>
                <a:gd name="T52" fmla="*/ 15 w 280"/>
                <a:gd name="T53" fmla="*/ 13 h 397"/>
                <a:gd name="T54" fmla="*/ 18 w 280"/>
                <a:gd name="T55" fmla="*/ 10 h 397"/>
                <a:gd name="T56" fmla="*/ 21 w 280"/>
                <a:gd name="T57" fmla="*/ 8 h 397"/>
                <a:gd name="T58" fmla="*/ 24 w 280"/>
                <a:gd name="T59" fmla="*/ 6 h 397"/>
                <a:gd name="T60" fmla="*/ 27 w 280"/>
                <a:gd name="T61" fmla="*/ 4 h 397"/>
                <a:gd name="T62" fmla="*/ 31 w 280"/>
                <a:gd name="T63" fmla="*/ 2 h 397"/>
                <a:gd name="T64" fmla="*/ 35 w 280"/>
                <a:gd name="T65" fmla="*/ 0 h 397"/>
                <a:gd name="T66" fmla="*/ 34 w 280"/>
                <a:gd name="T67" fmla="*/ 1 h 397"/>
                <a:gd name="T68" fmla="*/ 33 w 280"/>
                <a:gd name="T69" fmla="*/ 1 h 397"/>
                <a:gd name="T70" fmla="*/ 32 w 280"/>
                <a:gd name="T71" fmla="*/ 1 h 397"/>
                <a:gd name="T72" fmla="*/ 31 w 280"/>
                <a:gd name="T73" fmla="*/ 1 h 397"/>
                <a:gd name="T74" fmla="*/ 30 w 280"/>
                <a:gd name="T75" fmla="*/ 1 h 397"/>
                <a:gd name="T76" fmla="*/ 29 w 280"/>
                <a:gd name="T77" fmla="*/ 1 h 397"/>
                <a:gd name="T78" fmla="*/ 28 w 280"/>
                <a:gd name="T79" fmla="*/ 1 h 397"/>
                <a:gd name="T80" fmla="*/ 27 w 280"/>
                <a:gd name="T81" fmla="*/ 1 h 3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0" h="397">
                  <a:moveTo>
                    <a:pt x="209" y="7"/>
                  </a:moveTo>
                  <a:lnTo>
                    <a:pt x="187" y="22"/>
                  </a:lnTo>
                  <a:lnTo>
                    <a:pt x="165" y="38"/>
                  </a:lnTo>
                  <a:lnTo>
                    <a:pt x="143" y="54"/>
                  </a:lnTo>
                  <a:lnTo>
                    <a:pt x="121" y="71"/>
                  </a:lnTo>
                  <a:lnTo>
                    <a:pt x="101" y="88"/>
                  </a:lnTo>
                  <a:lnTo>
                    <a:pt x="81" y="108"/>
                  </a:lnTo>
                  <a:lnTo>
                    <a:pt x="63" y="129"/>
                  </a:lnTo>
                  <a:lnTo>
                    <a:pt x="46" y="151"/>
                  </a:lnTo>
                  <a:lnTo>
                    <a:pt x="32" y="174"/>
                  </a:lnTo>
                  <a:lnTo>
                    <a:pt x="20" y="199"/>
                  </a:lnTo>
                  <a:lnTo>
                    <a:pt x="11" y="227"/>
                  </a:lnTo>
                  <a:lnTo>
                    <a:pt x="4" y="256"/>
                  </a:lnTo>
                  <a:lnTo>
                    <a:pt x="0" y="288"/>
                  </a:lnTo>
                  <a:lnTo>
                    <a:pt x="0" y="321"/>
                  </a:lnTo>
                  <a:lnTo>
                    <a:pt x="5" y="358"/>
                  </a:lnTo>
                  <a:lnTo>
                    <a:pt x="13" y="397"/>
                  </a:lnTo>
                  <a:lnTo>
                    <a:pt x="19" y="360"/>
                  </a:lnTo>
                  <a:lnTo>
                    <a:pt x="25" y="325"/>
                  </a:lnTo>
                  <a:lnTo>
                    <a:pt x="32" y="290"/>
                  </a:lnTo>
                  <a:lnTo>
                    <a:pt x="40" y="258"/>
                  </a:lnTo>
                  <a:lnTo>
                    <a:pt x="49" y="228"/>
                  </a:lnTo>
                  <a:lnTo>
                    <a:pt x="59" y="199"/>
                  </a:lnTo>
                  <a:lnTo>
                    <a:pt x="71" y="171"/>
                  </a:lnTo>
                  <a:lnTo>
                    <a:pt x="84" y="146"/>
                  </a:lnTo>
                  <a:lnTo>
                    <a:pt x="101" y="122"/>
                  </a:lnTo>
                  <a:lnTo>
                    <a:pt x="119" y="100"/>
                  </a:lnTo>
                  <a:lnTo>
                    <a:pt x="139" y="79"/>
                  </a:lnTo>
                  <a:lnTo>
                    <a:pt x="162" y="60"/>
                  </a:lnTo>
                  <a:lnTo>
                    <a:pt x="187" y="42"/>
                  </a:lnTo>
                  <a:lnTo>
                    <a:pt x="215" y="26"/>
                  </a:lnTo>
                  <a:lnTo>
                    <a:pt x="246" y="12"/>
                  </a:lnTo>
                  <a:lnTo>
                    <a:pt x="280" y="0"/>
                  </a:lnTo>
                  <a:lnTo>
                    <a:pt x="271" y="1"/>
                  </a:lnTo>
                  <a:lnTo>
                    <a:pt x="263" y="1"/>
                  </a:lnTo>
                  <a:lnTo>
                    <a:pt x="254" y="2"/>
                  </a:lnTo>
                  <a:lnTo>
                    <a:pt x="245" y="3"/>
                  </a:lnTo>
                  <a:lnTo>
                    <a:pt x="237" y="4"/>
                  </a:lnTo>
                  <a:lnTo>
                    <a:pt x="227" y="4"/>
                  </a:lnTo>
                  <a:lnTo>
                    <a:pt x="218" y="6"/>
                  </a:lnTo>
                  <a:lnTo>
                    <a:pt x="209" y="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71" name="Freeform 96"/>
            <p:cNvSpPr>
              <a:spLocks noChangeAspect="1"/>
            </p:cNvSpPr>
            <p:nvPr/>
          </p:nvSpPr>
          <p:spPr bwMode="auto">
            <a:xfrm>
              <a:off x="1991" y="2187"/>
              <a:ext cx="136" cy="195"/>
            </a:xfrm>
            <a:custGeom>
              <a:avLst/>
              <a:gdLst>
                <a:gd name="T0" fmla="*/ 25 w 273"/>
                <a:gd name="T1" fmla="*/ 2 h 389"/>
                <a:gd name="T2" fmla="*/ 22 w 273"/>
                <a:gd name="T3" fmla="*/ 3 h 389"/>
                <a:gd name="T4" fmla="*/ 20 w 273"/>
                <a:gd name="T5" fmla="*/ 5 h 389"/>
                <a:gd name="T6" fmla="*/ 17 w 273"/>
                <a:gd name="T7" fmla="*/ 7 h 389"/>
                <a:gd name="T8" fmla="*/ 15 w 273"/>
                <a:gd name="T9" fmla="*/ 9 h 389"/>
                <a:gd name="T10" fmla="*/ 12 w 273"/>
                <a:gd name="T11" fmla="*/ 12 h 389"/>
                <a:gd name="T12" fmla="*/ 10 w 273"/>
                <a:gd name="T13" fmla="*/ 14 h 389"/>
                <a:gd name="T14" fmla="*/ 7 w 273"/>
                <a:gd name="T15" fmla="*/ 17 h 389"/>
                <a:gd name="T16" fmla="*/ 5 w 273"/>
                <a:gd name="T17" fmla="*/ 19 h 389"/>
                <a:gd name="T18" fmla="*/ 4 w 273"/>
                <a:gd name="T19" fmla="*/ 22 h 389"/>
                <a:gd name="T20" fmla="*/ 2 w 273"/>
                <a:gd name="T21" fmla="*/ 25 h 389"/>
                <a:gd name="T22" fmla="*/ 1 w 273"/>
                <a:gd name="T23" fmla="*/ 28 h 389"/>
                <a:gd name="T24" fmla="*/ 0 w 273"/>
                <a:gd name="T25" fmla="*/ 32 h 389"/>
                <a:gd name="T26" fmla="*/ 0 w 273"/>
                <a:gd name="T27" fmla="*/ 36 h 389"/>
                <a:gd name="T28" fmla="*/ 0 w 273"/>
                <a:gd name="T29" fmla="*/ 40 h 389"/>
                <a:gd name="T30" fmla="*/ 0 w 273"/>
                <a:gd name="T31" fmla="*/ 44 h 389"/>
                <a:gd name="T32" fmla="*/ 1 w 273"/>
                <a:gd name="T33" fmla="*/ 49 h 389"/>
                <a:gd name="T34" fmla="*/ 2 w 273"/>
                <a:gd name="T35" fmla="*/ 44 h 389"/>
                <a:gd name="T36" fmla="*/ 2 w 273"/>
                <a:gd name="T37" fmla="*/ 40 h 389"/>
                <a:gd name="T38" fmla="*/ 3 w 273"/>
                <a:gd name="T39" fmla="*/ 36 h 389"/>
                <a:gd name="T40" fmla="*/ 4 w 273"/>
                <a:gd name="T41" fmla="*/ 32 h 389"/>
                <a:gd name="T42" fmla="*/ 5 w 273"/>
                <a:gd name="T43" fmla="*/ 28 h 389"/>
                <a:gd name="T44" fmla="*/ 6 w 273"/>
                <a:gd name="T45" fmla="*/ 24 h 389"/>
                <a:gd name="T46" fmla="*/ 8 w 273"/>
                <a:gd name="T47" fmla="*/ 21 h 389"/>
                <a:gd name="T48" fmla="*/ 10 w 273"/>
                <a:gd name="T49" fmla="*/ 18 h 389"/>
                <a:gd name="T50" fmla="*/ 11 w 273"/>
                <a:gd name="T51" fmla="*/ 15 h 389"/>
                <a:gd name="T52" fmla="*/ 14 w 273"/>
                <a:gd name="T53" fmla="*/ 12 h 389"/>
                <a:gd name="T54" fmla="*/ 16 w 273"/>
                <a:gd name="T55" fmla="*/ 10 h 389"/>
                <a:gd name="T56" fmla="*/ 19 w 273"/>
                <a:gd name="T57" fmla="*/ 8 h 389"/>
                <a:gd name="T58" fmla="*/ 22 w 273"/>
                <a:gd name="T59" fmla="*/ 6 h 389"/>
                <a:gd name="T60" fmla="*/ 26 w 273"/>
                <a:gd name="T61" fmla="*/ 4 h 389"/>
                <a:gd name="T62" fmla="*/ 29 w 273"/>
                <a:gd name="T63" fmla="*/ 2 h 389"/>
                <a:gd name="T64" fmla="*/ 34 w 273"/>
                <a:gd name="T65" fmla="*/ 0 h 389"/>
                <a:gd name="T66" fmla="*/ 33 w 273"/>
                <a:gd name="T67" fmla="*/ 1 h 389"/>
                <a:gd name="T68" fmla="*/ 31 w 273"/>
                <a:gd name="T69" fmla="*/ 1 h 389"/>
                <a:gd name="T70" fmla="*/ 30 w 273"/>
                <a:gd name="T71" fmla="*/ 1 h 389"/>
                <a:gd name="T72" fmla="*/ 29 w 273"/>
                <a:gd name="T73" fmla="*/ 1 h 389"/>
                <a:gd name="T74" fmla="*/ 28 w 273"/>
                <a:gd name="T75" fmla="*/ 1 h 389"/>
                <a:gd name="T76" fmla="*/ 27 w 273"/>
                <a:gd name="T77" fmla="*/ 1 h 389"/>
                <a:gd name="T78" fmla="*/ 26 w 273"/>
                <a:gd name="T79" fmla="*/ 1 h 389"/>
                <a:gd name="T80" fmla="*/ 25 w 273"/>
                <a:gd name="T81" fmla="*/ 2 h 3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73" h="389">
                  <a:moveTo>
                    <a:pt x="202" y="9"/>
                  </a:moveTo>
                  <a:lnTo>
                    <a:pt x="182" y="24"/>
                  </a:lnTo>
                  <a:lnTo>
                    <a:pt x="161" y="40"/>
                  </a:lnTo>
                  <a:lnTo>
                    <a:pt x="140" y="56"/>
                  </a:lnTo>
                  <a:lnTo>
                    <a:pt x="120" y="72"/>
                  </a:lnTo>
                  <a:lnTo>
                    <a:pt x="99" y="91"/>
                  </a:lnTo>
                  <a:lnTo>
                    <a:pt x="80" y="109"/>
                  </a:lnTo>
                  <a:lnTo>
                    <a:pt x="62" y="129"/>
                  </a:lnTo>
                  <a:lnTo>
                    <a:pt x="47" y="150"/>
                  </a:lnTo>
                  <a:lnTo>
                    <a:pt x="32" y="172"/>
                  </a:lnTo>
                  <a:lnTo>
                    <a:pt x="20" y="197"/>
                  </a:lnTo>
                  <a:lnTo>
                    <a:pt x="10" y="222"/>
                  </a:lnTo>
                  <a:lnTo>
                    <a:pt x="4" y="251"/>
                  </a:lnTo>
                  <a:lnTo>
                    <a:pt x="0" y="282"/>
                  </a:lnTo>
                  <a:lnTo>
                    <a:pt x="0" y="314"/>
                  </a:lnTo>
                  <a:lnTo>
                    <a:pt x="3" y="350"/>
                  </a:lnTo>
                  <a:lnTo>
                    <a:pt x="11" y="389"/>
                  </a:lnTo>
                  <a:lnTo>
                    <a:pt x="17" y="351"/>
                  </a:lnTo>
                  <a:lnTo>
                    <a:pt x="23" y="317"/>
                  </a:lnTo>
                  <a:lnTo>
                    <a:pt x="29" y="282"/>
                  </a:lnTo>
                  <a:lnTo>
                    <a:pt x="37" y="251"/>
                  </a:lnTo>
                  <a:lnTo>
                    <a:pt x="45" y="220"/>
                  </a:lnTo>
                  <a:lnTo>
                    <a:pt x="55" y="192"/>
                  </a:lnTo>
                  <a:lnTo>
                    <a:pt x="67" y="166"/>
                  </a:lnTo>
                  <a:lnTo>
                    <a:pt x="80" y="140"/>
                  </a:lnTo>
                  <a:lnTo>
                    <a:pt x="95" y="117"/>
                  </a:lnTo>
                  <a:lnTo>
                    <a:pt x="113" y="96"/>
                  </a:lnTo>
                  <a:lnTo>
                    <a:pt x="132" y="76"/>
                  </a:lnTo>
                  <a:lnTo>
                    <a:pt x="155" y="58"/>
                  </a:lnTo>
                  <a:lnTo>
                    <a:pt x="179" y="41"/>
                  </a:lnTo>
                  <a:lnTo>
                    <a:pt x="208" y="25"/>
                  </a:lnTo>
                  <a:lnTo>
                    <a:pt x="238" y="13"/>
                  </a:lnTo>
                  <a:lnTo>
                    <a:pt x="273" y="0"/>
                  </a:lnTo>
                  <a:lnTo>
                    <a:pt x="264" y="1"/>
                  </a:lnTo>
                  <a:lnTo>
                    <a:pt x="255" y="2"/>
                  </a:lnTo>
                  <a:lnTo>
                    <a:pt x="246" y="3"/>
                  </a:lnTo>
                  <a:lnTo>
                    <a:pt x="238" y="5"/>
                  </a:lnTo>
                  <a:lnTo>
                    <a:pt x="229" y="6"/>
                  </a:lnTo>
                  <a:lnTo>
                    <a:pt x="221" y="7"/>
                  </a:lnTo>
                  <a:lnTo>
                    <a:pt x="212" y="8"/>
                  </a:lnTo>
                  <a:lnTo>
                    <a:pt x="202"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72" name="Freeform 97"/>
            <p:cNvSpPr>
              <a:spLocks noChangeAspect="1"/>
            </p:cNvSpPr>
            <p:nvPr/>
          </p:nvSpPr>
          <p:spPr bwMode="auto">
            <a:xfrm>
              <a:off x="1992" y="2189"/>
              <a:ext cx="134" cy="190"/>
            </a:xfrm>
            <a:custGeom>
              <a:avLst/>
              <a:gdLst>
                <a:gd name="T0" fmla="*/ 25 w 267"/>
                <a:gd name="T1" fmla="*/ 2 h 380"/>
                <a:gd name="T2" fmla="*/ 23 w 267"/>
                <a:gd name="T3" fmla="*/ 4 h 380"/>
                <a:gd name="T4" fmla="*/ 20 w 267"/>
                <a:gd name="T5" fmla="*/ 6 h 380"/>
                <a:gd name="T6" fmla="*/ 18 w 267"/>
                <a:gd name="T7" fmla="*/ 8 h 380"/>
                <a:gd name="T8" fmla="*/ 15 w 267"/>
                <a:gd name="T9" fmla="*/ 10 h 380"/>
                <a:gd name="T10" fmla="*/ 13 w 267"/>
                <a:gd name="T11" fmla="*/ 12 h 380"/>
                <a:gd name="T12" fmla="*/ 10 w 267"/>
                <a:gd name="T13" fmla="*/ 14 h 380"/>
                <a:gd name="T14" fmla="*/ 8 w 267"/>
                <a:gd name="T15" fmla="*/ 16 h 380"/>
                <a:gd name="T16" fmla="*/ 6 w 267"/>
                <a:gd name="T17" fmla="*/ 19 h 380"/>
                <a:gd name="T18" fmla="*/ 4 w 267"/>
                <a:gd name="T19" fmla="*/ 22 h 380"/>
                <a:gd name="T20" fmla="*/ 3 w 267"/>
                <a:gd name="T21" fmla="*/ 25 h 380"/>
                <a:gd name="T22" fmla="*/ 2 w 267"/>
                <a:gd name="T23" fmla="*/ 28 h 380"/>
                <a:gd name="T24" fmla="*/ 1 w 267"/>
                <a:gd name="T25" fmla="*/ 31 h 380"/>
                <a:gd name="T26" fmla="*/ 1 w 267"/>
                <a:gd name="T27" fmla="*/ 35 h 380"/>
                <a:gd name="T28" fmla="*/ 0 w 267"/>
                <a:gd name="T29" fmla="*/ 39 h 380"/>
                <a:gd name="T30" fmla="*/ 1 w 267"/>
                <a:gd name="T31" fmla="*/ 43 h 380"/>
                <a:gd name="T32" fmla="*/ 2 w 267"/>
                <a:gd name="T33" fmla="*/ 48 h 380"/>
                <a:gd name="T34" fmla="*/ 2 w 267"/>
                <a:gd name="T35" fmla="*/ 43 h 380"/>
                <a:gd name="T36" fmla="*/ 3 w 267"/>
                <a:gd name="T37" fmla="*/ 39 h 380"/>
                <a:gd name="T38" fmla="*/ 4 w 267"/>
                <a:gd name="T39" fmla="*/ 35 h 380"/>
                <a:gd name="T40" fmla="*/ 5 w 267"/>
                <a:gd name="T41" fmla="*/ 31 h 380"/>
                <a:gd name="T42" fmla="*/ 6 w 267"/>
                <a:gd name="T43" fmla="*/ 27 h 380"/>
                <a:gd name="T44" fmla="*/ 7 w 267"/>
                <a:gd name="T45" fmla="*/ 24 h 380"/>
                <a:gd name="T46" fmla="*/ 8 w 267"/>
                <a:gd name="T47" fmla="*/ 20 h 380"/>
                <a:gd name="T48" fmla="*/ 10 w 267"/>
                <a:gd name="T49" fmla="*/ 17 h 380"/>
                <a:gd name="T50" fmla="*/ 12 w 267"/>
                <a:gd name="T51" fmla="*/ 14 h 380"/>
                <a:gd name="T52" fmla="*/ 14 w 267"/>
                <a:gd name="T53" fmla="*/ 12 h 380"/>
                <a:gd name="T54" fmla="*/ 16 w 267"/>
                <a:gd name="T55" fmla="*/ 10 h 380"/>
                <a:gd name="T56" fmla="*/ 19 w 267"/>
                <a:gd name="T57" fmla="*/ 7 h 380"/>
                <a:gd name="T58" fmla="*/ 22 w 267"/>
                <a:gd name="T59" fmla="*/ 5 h 380"/>
                <a:gd name="T60" fmla="*/ 26 w 267"/>
                <a:gd name="T61" fmla="*/ 3 h 380"/>
                <a:gd name="T62" fmla="*/ 30 w 267"/>
                <a:gd name="T63" fmla="*/ 2 h 380"/>
                <a:gd name="T64" fmla="*/ 34 w 267"/>
                <a:gd name="T65" fmla="*/ 0 h 380"/>
                <a:gd name="T66" fmla="*/ 33 w 267"/>
                <a:gd name="T67" fmla="*/ 1 h 380"/>
                <a:gd name="T68" fmla="*/ 32 w 267"/>
                <a:gd name="T69" fmla="*/ 1 h 380"/>
                <a:gd name="T70" fmla="*/ 31 w 267"/>
                <a:gd name="T71" fmla="*/ 1 h 380"/>
                <a:gd name="T72" fmla="*/ 29 w 267"/>
                <a:gd name="T73" fmla="*/ 1 h 380"/>
                <a:gd name="T74" fmla="*/ 28 w 267"/>
                <a:gd name="T75" fmla="*/ 1 h 380"/>
                <a:gd name="T76" fmla="*/ 27 w 267"/>
                <a:gd name="T77" fmla="*/ 1 h 380"/>
                <a:gd name="T78" fmla="*/ 26 w 267"/>
                <a:gd name="T79" fmla="*/ 1 h 380"/>
                <a:gd name="T80" fmla="*/ 25 w 267"/>
                <a:gd name="T81" fmla="*/ 2 h 3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380">
                  <a:moveTo>
                    <a:pt x="197" y="9"/>
                  </a:moveTo>
                  <a:lnTo>
                    <a:pt x="177" y="26"/>
                  </a:lnTo>
                  <a:lnTo>
                    <a:pt x="157" y="42"/>
                  </a:lnTo>
                  <a:lnTo>
                    <a:pt x="137" y="58"/>
                  </a:lnTo>
                  <a:lnTo>
                    <a:pt x="118" y="74"/>
                  </a:lnTo>
                  <a:lnTo>
                    <a:pt x="98" y="91"/>
                  </a:lnTo>
                  <a:lnTo>
                    <a:pt x="79" y="109"/>
                  </a:lnTo>
                  <a:lnTo>
                    <a:pt x="62" y="128"/>
                  </a:lnTo>
                  <a:lnTo>
                    <a:pt x="47" y="148"/>
                  </a:lnTo>
                  <a:lnTo>
                    <a:pt x="32" y="170"/>
                  </a:lnTo>
                  <a:lnTo>
                    <a:pt x="21" y="193"/>
                  </a:lnTo>
                  <a:lnTo>
                    <a:pt x="12" y="218"/>
                  </a:lnTo>
                  <a:lnTo>
                    <a:pt x="5" y="246"/>
                  </a:lnTo>
                  <a:lnTo>
                    <a:pt x="1" y="274"/>
                  </a:lnTo>
                  <a:lnTo>
                    <a:pt x="0" y="307"/>
                  </a:lnTo>
                  <a:lnTo>
                    <a:pt x="3" y="342"/>
                  </a:lnTo>
                  <a:lnTo>
                    <a:pt x="10" y="380"/>
                  </a:lnTo>
                  <a:lnTo>
                    <a:pt x="15" y="342"/>
                  </a:lnTo>
                  <a:lnTo>
                    <a:pt x="21" y="307"/>
                  </a:lnTo>
                  <a:lnTo>
                    <a:pt x="27" y="273"/>
                  </a:lnTo>
                  <a:lnTo>
                    <a:pt x="35" y="242"/>
                  </a:lnTo>
                  <a:lnTo>
                    <a:pt x="43" y="212"/>
                  </a:lnTo>
                  <a:lnTo>
                    <a:pt x="52" y="185"/>
                  </a:lnTo>
                  <a:lnTo>
                    <a:pt x="63" y="159"/>
                  </a:lnTo>
                  <a:lnTo>
                    <a:pt x="76" y="135"/>
                  </a:lnTo>
                  <a:lnTo>
                    <a:pt x="91" y="112"/>
                  </a:lnTo>
                  <a:lnTo>
                    <a:pt x="108" y="91"/>
                  </a:lnTo>
                  <a:lnTo>
                    <a:pt x="128" y="73"/>
                  </a:lnTo>
                  <a:lnTo>
                    <a:pt x="150" y="54"/>
                  </a:lnTo>
                  <a:lnTo>
                    <a:pt x="174" y="39"/>
                  </a:lnTo>
                  <a:lnTo>
                    <a:pt x="202" y="24"/>
                  </a:lnTo>
                  <a:lnTo>
                    <a:pt x="233" y="12"/>
                  </a:lnTo>
                  <a:lnTo>
                    <a:pt x="267" y="0"/>
                  </a:lnTo>
                  <a:lnTo>
                    <a:pt x="258" y="1"/>
                  </a:lnTo>
                  <a:lnTo>
                    <a:pt x="249" y="3"/>
                  </a:lnTo>
                  <a:lnTo>
                    <a:pt x="241" y="4"/>
                  </a:lnTo>
                  <a:lnTo>
                    <a:pt x="232" y="5"/>
                  </a:lnTo>
                  <a:lnTo>
                    <a:pt x="224" y="6"/>
                  </a:lnTo>
                  <a:lnTo>
                    <a:pt x="214" y="7"/>
                  </a:lnTo>
                  <a:lnTo>
                    <a:pt x="206" y="8"/>
                  </a:lnTo>
                  <a:lnTo>
                    <a:pt x="197"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73" name="Freeform 98"/>
            <p:cNvSpPr>
              <a:spLocks noChangeAspect="1"/>
            </p:cNvSpPr>
            <p:nvPr/>
          </p:nvSpPr>
          <p:spPr bwMode="auto">
            <a:xfrm>
              <a:off x="1993" y="2189"/>
              <a:ext cx="130" cy="186"/>
            </a:xfrm>
            <a:custGeom>
              <a:avLst/>
              <a:gdLst>
                <a:gd name="T0" fmla="*/ 24 w 261"/>
                <a:gd name="T1" fmla="*/ 1 h 373"/>
                <a:gd name="T2" fmla="*/ 21 w 261"/>
                <a:gd name="T3" fmla="*/ 3 h 373"/>
                <a:gd name="T4" fmla="*/ 19 w 261"/>
                <a:gd name="T5" fmla="*/ 5 h 373"/>
                <a:gd name="T6" fmla="*/ 16 w 261"/>
                <a:gd name="T7" fmla="*/ 7 h 373"/>
                <a:gd name="T8" fmla="*/ 14 w 261"/>
                <a:gd name="T9" fmla="*/ 9 h 373"/>
                <a:gd name="T10" fmla="*/ 12 w 261"/>
                <a:gd name="T11" fmla="*/ 11 h 373"/>
                <a:gd name="T12" fmla="*/ 9 w 261"/>
                <a:gd name="T13" fmla="*/ 13 h 373"/>
                <a:gd name="T14" fmla="*/ 7 w 261"/>
                <a:gd name="T15" fmla="*/ 15 h 373"/>
                <a:gd name="T16" fmla="*/ 6 w 261"/>
                <a:gd name="T17" fmla="*/ 18 h 373"/>
                <a:gd name="T18" fmla="*/ 4 w 261"/>
                <a:gd name="T19" fmla="*/ 20 h 373"/>
                <a:gd name="T20" fmla="*/ 2 w 261"/>
                <a:gd name="T21" fmla="*/ 23 h 373"/>
                <a:gd name="T22" fmla="*/ 1 w 261"/>
                <a:gd name="T23" fmla="*/ 26 h 373"/>
                <a:gd name="T24" fmla="*/ 0 w 261"/>
                <a:gd name="T25" fmla="*/ 30 h 373"/>
                <a:gd name="T26" fmla="*/ 0 w 261"/>
                <a:gd name="T27" fmla="*/ 33 h 373"/>
                <a:gd name="T28" fmla="*/ 0 w 261"/>
                <a:gd name="T29" fmla="*/ 37 h 373"/>
                <a:gd name="T30" fmla="*/ 0 w 261"/>
                <a:gd name="T31" fmla="*/ 41 h 373"/>
                <a:gd name="T32" fmla="*/ 1 w 261"/>
                <a:gd name="T33" fmla="*/ 46 h 373"/>
                <a:gd name="T34" fmla="*/ 1 w 261"/>
                <a:gd name="T35" fmla="*/ 41 h 373"/>
                <a:gd name="T36" fmla="*/ 2 w 261"/>
                <a:gd name="T37" fmla="*/ 37 h 373"/>
                <a:gd name="T38" fmla="*/ 3 w 261"/>
                <a:gd name="T39" fmla="*/ 33 h 373"/>
                <a:gd name="T40" fmla="*/ 3 w 261"/>
                <a:gd name="T41" fmla="*/ 29 h 373"/>
                <a:gd name="T42" fmla="*/ 4 w 261"/>
                <a:gd name="T43" fmla="*/ 25 h 373"/>
                <a:gd name="T44" fmla="*/ 6 w 261"/>
                <a:gd name="T45" fmla="*/ 22 h 373"/>
                <a:gd name="T46" fmla="*/ 7 w 261"/>
                <a:gd name="T47" fmla="*/ 19 h 373"/>
                <a:gd name="T48" fmla="*/ 9 w 261"/>
                <a:gd name="T49" fmla="*/ 16 h 373"/>
                <a:gd name="T50" fmla="*/ 10 w 261"/>
                <a:gd name="T51" fmla="*/ 13 h 373"/>
                <a:gd name="T52" fmla="*/ 12 w 261"/>
                <a:gd name="T53" fmla="*/ 11 h 373"/>
                <a:gd name="T54" fmla="*/ 15 w 261"/>
                <a:gd name="T55" fmla="*/ 8 h 373"/>
                <a:gd name="T56" fmla="*/ 18 w 261"/>
                <a:gd name="T57" fmla="*/ 6 h 373"/>
                <a:gd name="T58" fmla="*/ 21 w 261"/>
                <a:gd name="T59" fmla="*/ 4 h 373"/>
                <a:gd name="T60" fmla="*/ 24 w 261"/>
                <a:gd name="T61" fmla="*/ 2 h 373"/>
                <a:gd name="T62" fmla="*/ 28 w 261"/>
                <a:gd name="T63" fmla="*/ 1 h 373"/>
                <a:gd name="T64" fmla="*/ 32 w 261"/>
                <a:gd name="T65" fmla="*/ 0 h 373"/>
                <a:gd name="T66" fmla="*/ 24 w 261"/>
                <a:gd name="T67" fmla="*/ 1 h 3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1" h="373">
                  <a:moveTo>
                    <a:pt x="192" y="12"/>
                  </a:moveTo>
                  <a:lnTo>
                    <a:pt x="173" y="28"/>
                  </a:lnTo>
                  <a:lnTo>
                    <a:pt x="154" y="44"/>
                  </a:lnTo>
                  <a:lnTo>
                    <a:pt x="134" y="60"/>
                  </a:lnTo>
                  <a:lnTo>
                    <a:pt x="116" y="76"/>
                  </a:lnTo>
                  <a:lnTo>
                    <a:pt x="97" y="93"/>
                  </a:lnTo>
                  <a:lnTo>
                    <a:pt x="79" y="110"/>
                  </a:lnTo>
                  <a:lnTo>
                    <a:pt x="63" y="127"/>
                  </a:lnTo>
                  <a:lnTo>
                    <a:pt x="48" y="147"/>
                  </a:lnTo>
                  <a:lnTo>
                    <a:pt x="34" y="167"/>
                  </a:lnTo>
                  <a:lnTo>
                    <a:pt x="22" y="189"/>
                  </a:lnTo>
                  <a:lnTo>
                    <a:pt x="13" y="214"/>
                  </a:lnTo>
                  <a:lnTo>
                    <a:pt x="6" y="240"/>
                  </a:lnTo>
                  <a:lnTo>
                    <a:pt x="1" y="269"/>
                  </a:lnTo>
                  <a:lnTo>
                    <a:pt x="0" y="300"/>
                  </a:lnTo>
                  <a:lnTo>
                    <a:pt x="3" y="334"/>
                  </a:lnTo>
                  <a:lnTo>
                    <a:pt x="8" y="373"/>
                  </a:lnTo>
                  <a:lnTo>
                    <a:pt x="13" y="334"/>
                  </a:lnTo>
                  <a:lnTo>
                    <a:pt x="19" y="299"/>
                  </a:lnTo>
                  <a:lnTo>
                    <a:pt x="25" y="265"/>
                  </a:lnTo>
                  <a:lnTo>
                    <a:pt x="31" y="234"/>
                  </a:lnTo>
                  <a:lnTo>
                    <a:pt x="39" y="205"/>
                  </a:lnTo>
                  <a:lnTo>
                    <a:pt x="49" y="178"/>
                  </a:lnTo>
                  <a:lnTo>
                    <a:pt x="60" y="152"/>
                  </a:lnTo>
                  <a:lnTo>
                    <a:pt x="73" y="129"/>
                  </a:lnTo>
                  <a:lnTo>
                    <a:pt x="87" y="108"/>
                  </a:lnTo>
                  <a:lnTo>
                    <a:pt x="103" y="88"/>
                  </a:lnTo>
                  <a:lnTo>
                    <a:pt x="122" y="69"/>
                  </a:lnTo>
                  <a:lnTo>
                    <a:pt x="144" y="52"/>
                  </a:lnTo>
                  <a:lnTo>
                    <a:pt x="169" y="37"/>
                  </a:lnTo>
                  <a:lnTo>
                    <a:pt x="196" y="23"/>
                  </a:lnTo>
                  <a:lnTo>
                    <a:pt x="226" y="12"/>
                  </a:lnTo>
                  <a:lnTo>
                    <a:pt x="261" y="0"/>
                  </a:lnTo>
                  <a:lnTo>
                    <a:pt x="192"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74" name="Freeform 99"/>
            <p:cNvSpPr>
              <a:spLocks noChangeAspect="1"/>
            </p:cNvSpPr>
            <p:nvPr/>
          </p:nvSpPr>
          <p:spPr bwMode="auto">
            <a:xfrm>
              <a:off x="2293" y="2340"/>
              <a:ext cx="96" cy="206"/>
            </a:xfrm>
            <a:custGeom>
              <a:avLst/>
              <a:gdLst>
                <a:gd name="T0" fmla="*/ 24 w 194"/>
                <a:gd name="T1" fmla="*/ 8 h 413"/>
                <a:gd name="T2" fmla="*/ 24 w 194"/>
                <a:gd name="T3" fmla="*/ 11 h 413"/>
                <a:gd name="T4" fmla="*/ 24 w 194"/>
                <a:gd name="T5" fmla="*/ 13 h 413"/>
                <a:gd name="T6" fmla="*/ 24 w 194"/>
                <a:gd name="T7" fmla="*/ 16 h 413"/>
                <a:gd name="T8" fmla="*/ 23 w 194"/>
                <a:gd name="T9" fmla="*/ 18 h 413"/>
                <a:gd name="T10" fmla="*/ 23 w 194"/>
                <a:gd name="T11" fmla="*/ 21 h 413"/>
                <a:gd name="T12" fmla="*/ 22 w 194"/>
                <a:gd name="T13" fmla="*/ 23 h 413"/>
                <a:gd name="T14" fmla="*/ 22 w 194"/>
                <a:gd name="T15" fmla="*/ 26 h 413"/>
                <a:gd name="T16" fmla="*/ 21 w 194"/>
                <a:gd name="T17" fmla="*/ 29 h 413"/>
                <a:gd name="T18" fmla="*/ 19 w 194"/>
                <a:gd name="T19" fmla="*/ 31 h 413"/>
                <a:gd name="T20" fmla="*/ 17 w 194"/>
                <a:gd name="T21" fmla="*/ 34 h 413"/>
                <a:gd name="T22" fmla="*/ 16 w 194"/>
                <a:gd name="T23" fmla="*/ 37 h 413"/>
                <a:gd name="T24" fmla="*/ 13 w 194"/>
                <a:gd name="T25" fmla="*/ 40 h 413"/>
                <a:gd name="T26" fmla="*/ 11 w 194"/>
                <a:gd name="T27" fmla="*/ 42 h 413"/>
                <a:gd name="T28" fmla="*/ 7 w 194"/>
                <a:gd name="T29" fmla="*/ 45 h 413"/>
                <a:gd name="T30" fmla="*/ 4 w 194"/>
                <a:gd name="T31" fmla="*/ 48 h 413"/>
                <a:gd name="T32" fmla="*/ 0 w 194"/>
                <a:gd name="T33" fmla="*/ 51 h 413"/>
                <a:gd name="T34" fmla="*/ 3 w 194"/>
                <a:gd name="T35" fmla="*/ 46 h 413"/>
                <a:gd name="T36" fmla="*/ 6 w 194"/>
                <a:gd name="T37" fmla="*/ 39 h 413"/>
                <a:gd name="T38" fmla="*/ 9 w 194"/>
                <a:gd name="T39" fmla="*/ 33 h 413"/>
                <a:gd name="T40" fmla="*/ 12 w 194"/>
                <a:gd name="T41" fmla="*/ 26 h 413"/>
                <a:gd name="T42" fmla="*/ 15 w 194"/>
                <a:gd name="T43" fmla="*/ 19 h 413"/>
                <a:gd name="T44" fmla="*/ 17 w 194"/>
                <a:gd name="T45" fmla="*/ 12 h 413"/>
                <a:gd name="T46" fmla="*/ 20 w 194"/>
                <a:gd name="T47" fmla="*/ 5 h 413"/>
                <a:gd name="T48" fmla="*/ 22 w 194"/>
                <a:gd name="T49" fmla="*/ 0 h 413"/>
                <a:gd name="T50" fmla="*/ 24 w 194"/>
                <a:gd name="T51" fmla="*/ 8 h 4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4" h="413">
                  <a:moveTo>
                    <a:pt x="193" y="69"/>
                  </a:moveTo>
                  <a:lnTo>
                    <a:pt x="194" y="89"/>
                  </a:lnTo>
                  <a:lnTo>
                    <a:pt x="194" y="108"/>
                  </a:lnTo>
                  <a:lnTo>
                    <a:pt x="193" y="128"/>
                  </a:lnTo>
                  <a:lnTo>
                    <a:pt x="192" y="148"/>
                  </a:lnTo>
                  <a:lnTo>
                    <a:pt x="188" y="168"/>
                  </a:lnTo>
                  <a:lnTo>
                    <a:pt x="184" y="189"/>
                  </a:lnTo>
                  <a:lnTo>
                    <a:pt x="177" y="211"/>
                  </a:lnTo>
                  <a:lnTo>
                    <a:pt x="169" y="232"/>
                  </a:lnTo>
                  <a:lnTo>
                    <a:pt x="158" y="254"/>
                  </a:lnTo>
                  <a:lnTo>
                    <a:pt x="144" y="275"/>
                  </a:lnTo>
                  <a:lnTo>
                    <a:pt x="129" y="298"/>
                  </a:lnTo>
                  <a:lnTo>
                    <a:pt x="110" y="320"/>
                  </a:lnTo>
                  <a:lnTo>
                    <a:pt x="88" y="343"/>
                  </a:lnTo>
                  <a:lnTo>
                    <a:pt x="63" y="366"/>
                  </a:lnTo>
                  <a:lnTo>
                    <a:pt x="34" y="390"/>
                  </a:lnTo>
                  <a:lnTo>
                    <a:pt x="0" y="413"/>
                  </a:lnTo>
                  <a:lnTo>
                    <a:pt x="27" y="369"/>
                  </a:lnTo>
                  <a:lnTo>
                    <a:pt x="52" y="319"/>
                  </a:lnTo>
                  <a:lnTo>
                    <a:pt x="78" y="265"/>
                  </a:lnTo>
                  <a:lnTo>
                    <a:pt x="102" y="209"/>
                  </a:lnTo>
                  <a:lnTo>
                    <a:pt x="125" y="152"/>
                  </a:lnTo>
                  <a:lnTo>
                    <a:pt x="144" y="98"/>
                  </a:lnTo>
                  <a:lnTo>
                    <a:pt x="163" y="46"/>
                  </a:lnTo>
                  <a:lnTo>
                    <a:pt x="177" y="0"/>
                  </a:lnTo>
                  <a:lnTo>
                    <a:pt x="193" y="6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75" name="Freeform 100"/>
            <p:cNvSpPr>
              <a:spLocks noChangeAspect="1"/>
            </p:cNvSpPr>
            <p:nvPr/>
          </p:nvSpPr>
          <p:spPr bwMode="auto">
            <a:xfrm>
              <a:off x="2296" y="2344"/>
              <a:ext cx="93" cy="199"/>
            </a:xfrm>
            <a:custGeom>
              <a:avLst/>
              <a:gdLst>
                <a:gd name="T0" fmla="*/ 23 w 187"/>
                <a:gd name="T1" fmla="*/ 9 h 398"/>
                <a:gd name="T2" fmla="*/ 23 w 187"/>
                <a:gd name="T3" fmla="*/ 11 h 398"/>
                <a:gd name="T4" fmla="*/ 23 w 187"/>
                <a:gd name="T5" fmla="*/ 13 h 398"/>
                <a:gd name="T6" fmla="*/ 23 w 187"/>
                <a:gd name="T7" fmla="*/ 16 h 398"/>
                <a:gd name="T8" fmla="*/ 22 w 187"/>
                <a:gd name="T9" fmla="*/ 18 h 398"/>
                <a:gd name="T10" fmla="*/ 22 w 187"/>
                <a:gd name="T11" fmla="*/ 21 h 398"/>
                <a:gd name="T12" fmla="*/ 21 w 187"/>
                <a:gd name="T13" fmla="*/ 23 h 398"/>
                <a:gd name="T14" fmla="*/ 21 w 187"/>
                <a:gd name="T15" fmla="*/ 26 h 398"/>
                <a:gd name="T16" fmla="*/ 20 w 187"/>
                <a:gd name="T17" fmla="*/ 28 h 398"/>
                <a:gd name="T18" fmla="*/ 18 w 187"/>
                <a:gd name="T19" fmla="*/ 31 h 398"/>
                <a:gd name="T20" fmla="*/ 17 w 187"/>
                <a:gd name="T21" fmla="*/ 34 h 398"/>
                <a:gd name="T22" fmla="*/ 15 w 187"/>
                <a:gd name="T23" fmla="*/ 36 h 398"/>
                <a:gd name="T24" fmla="*/ 13 w 187"/>
                <a:gd name="T25" fmla="*/ 39 h 398"/>
                <a:gd name="T26" fmla="*/ 10 w 187"/>
                <a:gd name="T27" fmla="*/ 42 h 398"/>
                <a:gd name="T28" fmla="*/ 7 w 187"/>
                <a:gd name="T29" fmla="*/ 45 h 398"/>
                <a:gd name="T30" fmla="*/ 3 w 187"/>
                <a:gd name="T31" fmla="*/ 47 h 398"/>
                <a:gd name="T32" fmla="*/ 0 w 187"/>
                <a:gd name="T33" fmla="*/ 50 h 398"/>
                <a:gd name="T34" fmla="*/ 3 w 187"/>
                <a:gd name="T35" fmla="*/ 45 h 398"/>
                <a:gd name="T36" fmla="*/ 6 w 187"/>
                <a:gd name="T37" fmla="*/ 39 h 398"/>
                <a:gd name="T38" fmla="*/ 9 w 187"/>
                <a:gd name="T39" fmla="*/ 32 h 398"/>
                <a:gd name="T40" fmla="*/ 12 w 187"/>
                <a:gd name="T41" fmla="*/ 26 h 398"/>
                <a:gd name="T42" fmla="*/ 14 w 187"/>
                <a:gd name="T43" fmla="*/ 19 h 398"/>
                <a:gd name="T44" fmla="*/ 17 w 187"/>
                <a:gd name="T45" fmla="*/ 12 h 398"/>
                <a:gd name="T46" fmla="*/ 19 w 187"/>
                <a:gd name="T47" fmla="*/ 6 h 398"/>
                <a:gd name="T48" fmla="*/ 21 w 187"/>
                <a:gd name="T49" fmla="*/ 0 h 398"/>
                <a:gd name="T50" fmla="*/ 21 w 187"/>
                <a:gd name="T51" fmla="*/ 2 h 398"/>
                <a:gd name="T52" fmla="*/ 22 w 187"/>
                <a:gd name="T53" fmla="*/ 5 h 398"/>
                <a:gd name="T54" fmla="*/ 22 w 187"/>
                <a:gd name="T55" fmla="*/ 7 h 398"/>
                <a:gd name="T56" fmla="*/ 23 w 187"/>
                <a:gd name="T57" fmla="*/ 9 h 3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87" h="398">
                  <a:moveTo>
                    <a:pt x="186" y="65"/>
                  </a:moveTo>
                  <a:lnTo>
                    <a:pt x="187" y="83"/>
                  </a:lnTo>
                  <a:lnTo>
                    <a:pt x="187" y="103"/>
                  </a:lnTo>
                  <a:lnTo>
                    <a:pt x="186" y="121"/>
                  </a:lnTo>
                  <a:lnTo>
                    <a:pt x="183" y="141"/>
                  </a:lnTo>
                  <a:lnTo>
                    <a:pt x="180" y="162"/>
                  </a:lnTo>
                  <a:lnTo>
                    <a:pt x="175" y="181"/>
                  </a:lnTo>
                  <a:lnTo>
                    <a:pt x="169" y="202"/>
                  </a:lnTo>
                  <a:lnTo>
                    <a:pt x="161" y="223"/>
                  </a:lnTo>
                  <a:lnTo>
                    <a:pt x="151" y="245"/>
                  </a:lnTo>
                  <a:lnTo>
                    <a:pt x="138" y="265"/>
                  </a:lnTo>
                  <a:lnTo>
                    <a:pt x="122" y="287"/>
                  </a:lnTo>
                  <a:lnTo>
                    <a:pt x="105" y="309"/>
                  </a:lnTo>
                  <a:lnTo>
                    <a:pt x="83" y="331"/>
                  </a:lnTo>
                  <a:lnTo>
                    <a:pt x="59" y="353"/>
                  </a:lnTo>
                  <a:lnTo>
                    <a:pt x="31" y="376"/>
                  </a:lnTo>
                  <a:lnTo>
                    <a:pt x="0" y="398"/>
                  </a:lnTo>
                  <a:lnTo>
                    <a:pt x="25" y="355"/>
                  </a:lnTo>
                  <a:lnTo>
                    <a:pt x="51" y="307"/>
                  </a:lnTo>
                  <a:lnTo>
                    <a:pt x="75" y="255"/>
                  </a:lnTo>
                  <a:lnTo>
                    <a:pt x="98" y="202"/>
                  </a:lnTo>
                  <a:lnTo>
                    <a:pt x="119" y="148"/>
                  </a:lnTo>
                  <a:lnTo>
                    <a:pt x="138" y="95"/>
                  </a:lnTo>
                  <a:lnTo>
                    <a:pt x="156" y="45"/>
                  </a:lnTo>
                  <a:lnTo>
                    <a:pt x="169" y="0"/>
                  </a:lnTo>
                  <a:lnTo>
                    <a:pt x="174" y="16"/>
                  </a:lnTo>
                  <a:lnTo>
                    <a:pt x="178" y="33"/>
                  </a:lnTo>
                  <a:lnTo>
                    <a:pt x="181" y="49"/>
                  </a:lnTo>
                  <a:lnTo>
                    <a:pt x="186" y="6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76" name="Freeform 101"/>
            <p:cNvSpPr>
              <a:spLocks noChangeAspect="1"/>
            </p:cNvSpPr>
            <p:nvPr/>
          </p:nvSpPr>
          <p:spPr bwMode="auto">
            <a:xfrm>
              <a:off x="2299" y="2348"/>
              <a:ext cx="88" cy="191"/>
            </a:xfrm>
            <a:custGeom>
              <a:avLst/>
              <a:gdLst>
                <a:gd name="T0" fmla="*/ 22 w 176"/>
                <a:gd name="T1" fmla="*/ 7 h 383"/>
                <a:gd name="T2" fmla="*/ 22 w 176"/>
                <a:gd name="T3" fmla="*/ 12 h 383"/>
                <a:gd name="T4" fmla="*/ 22 w 176"/>
                <a:gd name="T5" fmla="*/ 17 h 383"/>
                <a:gd name="T6" fmla="*/ 21 w 176"/>
                <a:gd name="T7" fmla="*/ 21 h 383"/>
                <a:gd name="T8" fmla="*/ 19 w 176"/>
                <a:gd name="T9" fmla="*/ 27 h 383"/>
                <a:gd name="T10" fmla="*/ 17 w 176"/>
                <a:gd name="T11" fmla="*/ 32 h 383"/>
                <a:gd name="T12" fmla="*/ 13 w 176"/>
                <a:gd name="T13" fmla="*/ 37 h 383"/>
                <a:gd name="T14" fmla="*/ 7 w 176"/>
                <a:gd name="T15" fmla="*/ 42 h 383"/>
                <a:gd name="T16" fmla="*/ 0 w 176"/>
                <a:gd name="T17" fmla="*/ 47 h 383"/>
                <a:gd name="T18" fmla="*/ 3 w 176"/>
                <a:gd name="T19" fmla="*/ 42 h 383"/>
                <a:gd name="T20" fmla="*/ 6 w 176"/>
                <a:gd name="T21" fmla="*/ 36 h 383"/>
                <a:gd name="T22" fmla="*/ 9 w 176"/>
                <a:gd name="T23" fmla="*/ 30 h 383"/>
                <a:gd name="T24" fmla="*/ 12 w 176"/>
                <a:gd name="T25" fmla="*/ 24 h 383"/>
                <a:gd name="T26" fmla="*/ 15 w 176"/>
                <a:gd name="T27" fmla="*/ 17 h 383"/>
                <a:gd name="T28" fmla="*/ 17 w 176"/>
                <a:gd name="T29" fmla="*/ 11 h 383"/>
                <a:gd name="T30" fmla="*/ 19 w 176"/>
                <a:gd name="T31" fmla="*/ 5 h 383"/>
                <a:gd name="T32" fmla="*/ 21 w 176"/>
                <a:gd name="T33" fmla="*/ 0 h 383"/>
                <a:gd name="T34" fmla="*/ 21 w 176"/>
                <a:gd name="T35" fmla="*/ 1 h 383"/>
                <a:gd name="T36" fmla="*/ 22 w 176"/>
                <a:gd name="T37" fmla="*/ 3 h 383"/>
                <a:gd name="T38" fmla="*/ 22 w 176"/>
                <a:gd name="T39" fmla="*/ 5 h 383"/>
                <a:gd name="T40" fmla="*/ 22 w 176"/>
                <a:gd name="T41" fmla="*/ 7 h 3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6" h="383">
                  <a:moveTo>
                    <a:pt x="176" y="63"/>
                  </a:moveTo>
                  <a:lnTo>
                    <a:pt x="176" y="98"/>
                  </a:lnTo>
                  <a:lnTo>
                    <a:pt x="174" y="136"/>
                  </a:lnTo>
                  <a:lnTo>
                    <a:pt x="166" y="175"/>
                  </a:lnTo>
                  <a:lnTo>
                    <a:pt x="152" y="216"/>
                  </a:lnTo>
                  <a:lnTo>
                    <a:pt x="130" y="257"/>
                  </a:lnTo>
                  <a:lnTo>
                    <a:pt x="99" y="299"/>
                  </a:lnTo>
                  <a:lnTo>
                    <a:pt x="55" y="340"/>
                  </a:lnTo>
                  <a:lnTo>
                    <a:pt x="0" y="383"/>
                  </a:lnTo>
                  <a:lnTo>
                    <a:pt x="24" y="341"/>
                  </a:lnTo>
                  <a:lnTo>
                    <a:pt x="47" y="295"/>
                  </a:lnTo>
                  <a:lnTo>
                    <a:pt x="70" y="246"/>
                  </a:lnTo>
                  <a:lnTo>
                    <a:pt x="93" y="195"/>
                  </a:lnTo>
                  <a:lnTo>
                    <a:pt x="113" y="143"/>
                  </a:lnTo>
                  <a:lnTo>
                    <a:pt x="131" y="93"/>
                  </a:lnTo>
                  <a:lnTo>
                    <a:pt x="148" y="44"/>
                  </a:lnTo>
                  <a:lnTo>
                    <a:pt x="161" y="0"/>
                  </a:lnTo>
                  <a:lnTo>
                    <a:pt x="166" y="15"/>
                  </a:lnTo>
                  <a:lnTo>
                    <a:pt x="169" y="31"/>
                  </a:lnTo>
                  <a:lnTo>
                    <a:pt x="173" y="46"/>
                  </a:lnTo>
                  <a:lnTo>
                    <a:pt x="176" y="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77" name="Freeform 102"/>
            <p:cNvSpPr>
              <a:spLocks noChangeAspect="1"/>
            </p:cNvSpPr>
            <p:nvPr/>
          </p:nvSpPr>
          <p:spPr bwMode="auto">
            <a:xfrm>
              <a:off x="2302" y="2353"/>
              <a:ext cx="85" cy="182"/>
            </a:xfrm>
            <a:custGeom>
              <a:avLst/>
              <a:gdLst>
                <a:gd name="T0" fmla="*/ 22 w 169"/>
                <a:gd name="T1" fmla="*/ 7 h 365"/>
                <a:gd name="T2" fmla="*/ 22 w 169"/>
                <a:gd name="T3" fmla="*/ 11 h 365"/>
                <a:gd name="T4" fmla="*/ 21 w 169"/>
                <a:gd name="T5" fmla="*/ 16 h 365"/>
                <a:gd name="T6" fmla="*/ 20 w 169"/>
                <a:gd name="T7" fmla="*/ 20 h 365"/>
                <a:gd name="T8" fmla="*/ 18 w 169"/>
                <a:gd name="T9" fmla="*/ 25 h 365"/>
                <a:gd name="T10" fmla="*/ 16 w 169"/>
                <a:gd name="T11" fmla="*/ 30 h 365"/>
                <a:gd name="T12" fmla="*/ 12 w 169"/>
                <a:gd name="T13" fmla="*/ 35 h 365"/>
                <a:gd name="T14" fmla="*/ 7 w 169"/>
                <a:gd name="T15" fmla="*/ 40 h 365"/>
                <a:gd name="T16" fmla="*/ 0 w 169"/>
                <a:gd name="T17" fmla="*/ 45 h 365"/>
                <a:gd name="T18" fmla="*/ 3 w 169"/>
                <a:gd name="T19" fmla="*/ 40 h 365"/>
                <a:gd name="T20" fmla="*/ 6 w 169"/>
                <a:gd name="T21" fmla="*/ 35 h 365"/>
                <a:gd name="T22" fmla="*/ 9 w 169"/>
                <a:gd name="T23" fmla="*/ 29 h 365"/>
                <a:gd name="T24" fmla="*/ 12 w 169"/>
                <a:gd name="T25" fmla="*/ 23 h 365"/>
                <a:gd name="T26" fmla="*/ 14 w 169"/>
                <a:gd name="T27" fmla="*/ 17 h 365"/>
                <a:gd name="T28" fmla="*/ 16 w 169"/>
                <a:gd name="T29" fmla="*/ 11 h 365"/>
                <a:gd name="T30" fmla="*/ 18 w 169"/>
                <a:gd name="T31" fmla="*/ 5 h 365"/>
                <a:gd name="T32" fmla="*/ 20 w 169"/>
                <a:gd name="T33" fmla="*/ 0 h 365"/>
                <a:gd name="T34" fmla="*/ 20 w 169"/>
                <a:gd name="T35" fmla="*/ 1 h 365"/>
                <a:gd name="T36" fmla="*/ 21 w 169"/>
                <a:gd name="T37" fmla="*/ 3 h 365"/>
                <a:gd name="T38" fmla="*/ 21 w 169"/>
                <a:gd name="T39" fmla="*/ 5 h 365"/>
                <a:gd name="T40" fmla="*/ 22 w 169"/>
                <a:gd name="T41" fmla="*/ 7 h 3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 h="365">
                  <a:moveTo>
                    <a:pt x="169" y="57"/>
                  </a:moveTo>
                  <a:lnTo>
                    <a:pt x="169" y="92"/>
                  </a:lnTo>
                  <a:lnTo>
                    <a:pt x="166" y="129"/>
                  </a:lnTo>
                  <a:lnTo>
                    <a:pt x="158" y="167"/>
                  </a:lnTo>
                  <a:lnTo>
                    <a:pt x="144" y="206"/>
                  </a:lnTo>
                  <a:lnTo>
                    <a:pt x="123" y="245"/>
                  </a:lnTo>
                  <a:lnTo>
                    <a:pt x="93" y="285"/>
                  </a:lnTo>
                  <a:lnTo>
                    <a:pt x="53" y="324"/>
                  </a:lnTo>
                  <a:lnTo>
                    <a:pt x="0" y="365"/>
                  </a:lnTo>
                  <a:lnTo>
                    <a:pt x="23" y="326"/>
                  </a:lnTo>
                  <a:lnTo>
                    <a:pt x="46" y="282"/>
                  </a:lnTo>
                  <a:lnTo>
                    <a:pt x="68" y="235"/>
                  </a:lnTo>
                  <a:lnTo>
                    <a:pt x="90" y="186"/>
                  </a:lnTo>
                  <a:lnTo>
                    <a:pt x="109" y="138"/>
                  </a:lnTo>
                  <a:lnTo>
                    <a:pt x="127" y="89"/>
                  </a:lnTo>
                  <a:lnTo>
                    <a:pt x="142" y="43"/>
                  </a:lnTo>
                  <a:lnTo>
                    <a:pt x="154" y="0"/>
                  </a:lnTo>
                  <a:lnTo>
                    <a:pt x="159" y="15"/>
                  </a:lnTo>
                  <a:lnTo>
                    <a:pt x="162" y="28"/>
                  </a:lnTo>
                  <a:lnTo>
                    <a:pt x="166" y="42"/>
                  </a:lnTo>
                  <a:lnTo>
                    <a:pt x="169" y="5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78" name="Freeform 103"/>
            <p:cNvSpPr>
              <a:spLocks noChangeAspect="1"/>
            </p:cNvSpPr>
            <p:nvPr/>
          </p:nvSpPr>
          <p:spPr bwMode="auto">
            <a:xfrm>
              <a:off x="2305" y="2357"/>
              <a:ext cx="81" cy="176"/>
            </a:xfrm>
            <a:custGeom>
              <a:avLst/>
              <a:gdLst>
                <a:gd name="T0" fmla="*/ 21 w 162"/>
                <a:gd name="T1" fmla="*/ 7 h 351"/>
                <a:gd name="T2" fmla="*/ 21 w 162"/>
                <a:gd name="T3" fmla="*/ 11 h 351"/>
                <a:gd name="T4" fmla="*/ 20 w 162"/>
                <a:gd name="T5" fmla="*/ 16 h 351"/>
                <a:gd name="T6" fmla="*/ 19 w 162"/>
                <a:gd name="T7" fmla="*/ 20 h 351"/>
                <a:gd name="T8" fmla="*/ 18 w 162"/>
                <a:gd name="T9" fmla="*/ 25 h 351"/>
                <a:gd name="T10" fmla="*/ 15 w 162"/>
                <a:gd name="T11" fmla="*/ 30 h 351"/>
                <a:gd name="T12" fmla="*/ 11 w 162"/>
                <a:gd name="T13" fmla="*/ 35 h 351"/>
                <a:gd name="T14" fmla="*/ 7 w 162"/>
                <a:gd name="T15" fmla="*/ 40 h 351"/>
                <a:gd name="T16" fmla="*/ 0 w 162"/>
                <a:gd name="T17" fmla="*/ 44 h 351"/>
                <a:gd name="T18" fmla="*/ 3 w 162"/>
                <a:gd name="T19" fmla="*/ 39 h 351"/>
                <a:gd name="T20" fmla="*/ 6 w 162"/>
                <a:gd name="T21" fmla="*/ 34 h 351"/>
                <a:gd name="T22" fmla="*/ 9 w 162"/>
                <a:gd name="T23" fmla="*/ 29 h 351"/>
                <a:gd name="T24" fmla="*/ 11 w 162"/>
                <a:gd name="T25" fmla="*/ 23 h 351"/>
                <a:gd name="T26" fmla="*/ 13 w 162"/>
                <a:gd name="T27" fmla="*/ 17 h 351"/>
                <a:gd name="T28" fmla="*/ 16 w 162"/>
                <a:gd name="T29" fmla="*/ 11 h 351"/>
                <a:gd name="T30" fmla="*/ 17 w 162"/>
                <a:gd name="T31" fmla="*/ 6 h 351"/>
                <a:gd name="T32" fmla="*/ 19 w 162"/>
                <a:gd name="T33" fmla="*/ 0 h 351"/>
                <a:gd name="T34" fmla="*/ 19 w 162"/>
                <a:gd name="T35" fmla="*/ 2 h 351"/>
                <a:gd name="T36" fmla="*/ 20 w 162"/>
                <a:gd name="T37" fmla="*/ 4 h 351"/>
                <a:gd name="T38" fmla="*/ 20 w 162"/>
                <a:gd name="T39" fmla="*/ 6 h 351"/>
                <a:gd name="T40" fmla="*/ 21 w 162"/>
                <a:gd name="T41" fmla="*/ 7 h 3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2" h="351">
                  <a:moveTo>
                    <a:pt x="162" y="54"/>
                  </a:moveTo>
                  <a:lnTo>
                    <a:pt x="161" y="87"/>
                  </a:lnTo>
                  <a:lnTo>
                    <a:pt x="157" y="123"/>
                  </a:lnTo>
                  <a:lnTo>
                    <a:pt x="149" y="160"/>
                  </a:lnTo>
                  <a:lnTo>
                    <a:pt x="137" y="197"/>
                  </a:lnTo>
                  <a:lnTo>
                    <a:pt x="116" y="236"/>
                  </a:lnTo>
                  <a:lnTo>
                    <a:pt x="87" y="274"/>
                  </a:lnTo>
                  <a:lnTo>
                    <a:pt x="49" y="313"/>
                  </a:lnTo>
                  <a:lnTo>
                    <a:pt x="0" y="351"/>
                  </a:lnTo>
                  <a:lnTo>
                    <a:pt x="21" y="312"/>
                  </a:lnTo>
                  <a:lnTo>
                    <a:pt x="43" y="270"/>
                  </a:lnTo>
                  <a:lnTo>
                    <a:pt x="65" y="225"/>
                  </a:lnTo>
                  <a:lnTo>
                    <a:pt x="85" y="179"/>
                  </a:lnTo>
                  <a:lnTo>
                    <a:pt x="104" y="133"/>
                  </a:lnTo>
                  <a:lnTo>
                    <a:pt x="121" y="87"/>
                  </a:lnTo>
                  <a:lnTo>
                    <a:pt x="136" y="42"/>
                  </a:lnTo>
                  <a:lnTo>
                    <a:pt x="148" y="0"/>
                  </a:lnTo>
                  <a:lnTo>
                    <a:pt x="152" y="13"/>
                  </a:lnTo>
                  <a:lnTo>
                    <a:pt x="155" y="27"/>
                  </a:lnTo>
                  <a:lnTo>
                    <a:pt x="159" y="41"/>
                  </a:lnTo>
                  <a:lnTo>
                    <a:pt x="162" y="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79" name="Freeform 104"/>
            <p:cNvSpPr>
              <a:spLocks noChangeAspect="1"/>
            </p:cNvSpPr>
            <p:nvPr/>
          </p:nvSpPr>
          <p:spPr bwMode="auto">
            <a:xfrm>
              <a:off x="2308" y="2361"/>
              <a:ext cx="77" cy="169"/>
            </a:xfrm>
            <a:custGeom>
              <a:avLst/>
              <a:gdLst>
                <a:gd name="T0" fmla="*/ 19 w 156"/>
                <a:gd name="T1" fmla="*/ 7 h 336"/>
                <a:gd name="T2" fmla="*/ 19 w 156"/>
                <a:gd name="T3" fmla="*/ 11 h 336"/>
                <a:gd name="T4" fmla="*/ 18 w 156"/>
                <a:gd name="T5" fmla="*/ 15 h 336"/>
                <a:gd name="T6" fmla="*/ 17 w 156"/>
                <a:gd name="T7" fmla="*/ 19 h 336"/>
                <a:gd name="T8" fmla="*/ 15 w 156"/>
                <a:gd name="T9" fmla="*/ 24 h 336"/>
                <a:gd name="T10" fmla="*/ 13 w 156"/>
                <a:gd name="T11" fmla="*/ 29 h 336"/>
                <a:gd name="T12" fmla="*/ 10 w 156"/>
                <a:gd name="T13" fmla="*/ 33 h 336"/>
                <a:gd name="T14" fmla="*/ 5 w 156"/>
                <a:gd name="T15" fmla="*/ 38 h 336"/>
                <a:gd name="T16" fmla="*/ 0 w 156"/>
                <a:gd name="T17" fmla="*/ 43 h 336"/>
                <a:gd name="T18" fmla="*/ 2 w 156"/>
                <a:gd name="T19" fmla="*/ 38 h 336"/>
                <a:gd name="T20" fmla="*/ 5 w 156"/>
                <a:gd name="T21" fmla="*/ 33 h 336"/>
                <a:gd name="T22" fmla="*/ 7 w 156"/>
                <a:gd name="T23" fmla="*/ 28 h 336"/>
                <a:gd name="T24" fmla="*/ 10 w 156"/>
                <a:gd name="T25" fmla="*/ 22 h 336"/>
                <a:gd name="T26" fmla="*/ 12 w 156"/>
                <a:gd name="T27" fmla="*/ 16 h 336"/>
                <a:gd name="T28" fmla="*/ 14 w 156"/>
                <a:gd name="T29" fmla="*/ 11 h 336"/>
                <a:gd name="T30" fmla="*/ 16 w 156"/>
                <a:gd name="T31" fmla="*/ 6 h 336"/>
                <a:gd name="T32" fmla="*/ 17 w 156"/>
                <a:gd name="T33" fmla="*/ 0 h 336"/>
                <a:gd name="T34" fmla="*/ 18 w 156"/>
                <a:gd name="T35" fmla="*/ 2 h 336"/>
                <a:gd name="T36" fmla="*/ 18 w 156"/>
                <a:gd name="T37" fmla="*/ 4 h 336"/>
                <a:gd name="T38" fmla="*/ 18 w 156"/>
                <a:gd name="T39" fmla="*/ 5 h 336"/>
                <a:gd name="T40" fmla="*/ 19 w 156"/>
                <a:gd name="T41" fmla="*/ 7 h 3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6" h="336">
                  <a:moveTo>
                    <a:pt x="156" y="51"/>
                  </a:moveTo>
                  <a:lnTo>
                    <a:pt x="154" y="83"/>
                  </a:lnTo>
                  <a:lnTo>
                    <a:pt x="150" y="117"/>
                  </a:lnTo>
                  <a:lnTo>
                    <a:pt x="142" y="152"/>
                  </a:lnTo>
                  <a:lnTo>
                    <a:pt x="128" y="189"/>
                  </a:lnTo>
                  <a:lnTo>
                    <a:pt x="110" y="226"/>
                  </a:lnTo>
                  <a:lnTo>
                    <a:pt x="82" y="263"/>
                  </a:lnTo>
                  <a:lnTo>
                    <a:pt x="46" y="299"/>
                  </a:lnTo>
                  <a:lnTo>
                    <a:pt x="0" y="336"/>
                  </a:lnTo>
                  <a:lnTo>
                    <a:pt x="21" y="298"/>
                  </a:lnTo>
                  <a:lnTo>
                    <a:pt x="42" y="258"/>
                  </a:lnTo>
                  <a:lnTo>
                    <a:pt x="63" y="216"/>
                  </a:lnTo>
                  <a:lnTo>
                    <a:pt x="82" y="173"/>
                  </a:lnTo>
                  <a:lnTo>
                    <a:pt x="99" y="128"/>
                  </a:lnTo>
                  <a:lnTo>
                    <a:pt x="116" y="84"/>
                  </a:lnTo>
                  <a:lnTo>
                    <a:pt x="131" y="41"/>
                  </a:lnTo>
                  <a:lnTo>
                    <a:pt x="142" y="0"/>
                  </a:lnTo>
                  <a:lnTo>
                    <a:pt x="145" y="13"/>
                  </a:lnTo>
                  <a:lnTo>
                    <a:pt x="149" y="25"/>
                  </a:lnTo>
                  <a:lnTo>
                    <a:pt x="152" y="38"/>
                  </a:lnTo>
                  <a:lnTo>
                    <a:pt x="156" y="5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80" name="Freeform 105"/>
            <p:cNvSpPr>
              <a:spLocks noChangeAspect="1"/>
            </p:cNvSpPr>
            <p:nvPr/>
          </p:nvSpPr>
          <p:spPr bwMode="auto">
            <a:xfrm>
              <a:off x="2311" y="2365"/>
              <a:ext cx="74" cy="161"/>
            </a:xfrm>
            <a:custGeom>
              <a:avLst/>
              <a:gdLst>
                <a:gd name="T0" fmla="*/ 18 w 149"/>
                <a:gd name="T1" fmla="*/ 6 h 321"/>
                <a:gd name="T2" fmla="*/ 18 w 149"/>
                <a:gd name="T3" fmla="*/ 10 h 321"/>
                <a:gd name="T4" fmla="*/ 17 w 149"/>
                <a:gd name="T5" fmla="*/ 14 h 321"/>
                <a:gd name="T6" fmla="*/ 16 w 149"/>
                <a:gd name="T7" fmla="*/ 19 h 321"/>
                <a:gd name="T8" fmla="*/ 15 w 149"/>
                <a:gd name="T9" fmla="*/ 23 h 321"/>
                <a:gd name="T10" fmla="*/ 12 w 149"/>
                <a:gd name="T11" fmla="*/ 27 h 321"/>
                <a:gd name="T12" fmla="*/ 9 w 149"/>
                <a:gd name="T13" fmla="*/ 32 h 321"/>
                <a:gd name="T14" fmla="*/ 5 w 149"/>
                <a:gd name="T15" fmla="*/ 36 h 321"/>
                <a:gd name="T16" fmla="*/ 0 w 149"/>
                <a:gd name="T17" fmla="*/ 41 h 321"/>
                <a:gd name="T18" fmla="*/ 2 w 149"/>
                <a:gd name="T19" fmla="*/ 36 h 321"/>
                <a:gd name="T20" fmla="*/ 4 w 149"/>
                <a:gd name="T21" fmla="*/ 31 h 321"/>
                <a:gd name="T22" fmla="*/ 7 w 149"/>
                <a:gd name="T23" fmla="*/ 26 h 321"/>
                <a:gd name="T24" fmla="*/ 9 w 149"/>
                <a:gd name="T25" fmla="*/ 21 h 321"/>
                <a:gd name="T26" fmla="*/ 11 w 149"/>
                <a:gd name="T27" fmla="*/ 16 h 321"/>
                <a:gd name="T28" fmla="*/ 13 w 149"/>
                <a:gd name="T29" fmla="*/ 11 h 321"/>
                <a:gd name="T30" fmla="*/ 15 w 149"/>
                <a:gd name="T31" fmla="*/ 5 h 321"/>
                <a:gd name="T32" fmla="*/ 16 w 149"/>
                <a:gd name="T33" fmla="*/ 0 h 321"/>
                <a:gd name="T34" fmla="*/ 17 w 149"/>
                <a:gd name="T35" fmla="*/ 2 h 321"/>
                <a:gd name="T36" fmla="*/ 17 w 149"/>
                <a:gd name="T37" fmla="*/ 3 h 321"/>
                <a:gd name="T38" fmla="*/ 18 w 149"/>
                <a:gd name="T39" fmla="*/ 5 h 321"/>
                <a:gd name="T40" fmla="*/ 18 w 149"/>
                <a:gd name="T41" fmla="*/ 6 h 3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321">
                  <a:moveTo>
                    <a:pt x="149" y="47"/>
                  </a:moveTo>
                  <a:lnTo>
                    <a:pt x="146" y="78"/>
                  </a:lnTo>
                  <a:lnTo>
                    <a:pt x="142" y="112"/>
                  </a:lnTo>
                  <a:lnTo>
                    <a:pt x="134" y="145"/>
                  </a:lnTo>
                  <a:lnTo>
                    <a:pt x="121" y="181"/>
                  </a:lnTo>
                  <a:lnTo>
                    <a:pt x="103" y="215"/>
                  </a:lnTo>
                  <a:lnTo>
                    <a:pt x="77" y="251"/>
                  </a:lnTo>
                  <a:lnTo>
                    <a:pt x="44" y="287"/>
                  </a:lnTo>
                  <a:lnTo>
                    <a:pt x="0" y="321"/>
                  </a:lnTo>
                  <a:lnTo>
                    <a:pt x="20" y="286"/>
                  </a:lnTo>
                  <a:lnTo>
                    <a:pt x="39" y="246"/>
                  </a:lnTo>
                  <a:lnTo>
                    <a:pt x="59" y="207"/>
                  </a:lnTo>
                  <a:lnTo>
                    <a:pt x="77" y="166"/>
                  </a:lnTo>
                  <a:lnTo>
                    <a:pt x="95" y="124"/>
                  </a:lnTo>
                  <a:lnTo>
                    <a:pt x="110" y="82"/>
                  </a:lnTo>
                  <a:lnTo>
                    <a:pt x="123" y="40"/>
                  </a:lnTo>
                  <a:lnTo>
                    <a:pt x="135" y="0"/>
                  </a:lnTo>
                  <a:lnTo>
                    <a:pt x="138" y="11"/>
                  </a:lnTo>
                  <a:lnTo>
                    <a:pt x="142" y="24"/>
                  </a:lnTo>
                  <a:lnTo>
                    <a:pt x="145" y="36"/>
                  </a:lnTo>
                  <a:lnTo>
                    <a:pt x="149" y="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81" name="Freeform 106"/>
            <p:cNvSpPr>
              <a:spLocks noChangeAspect="1"/>
            </p:cNvSpPr>
            <p:nvPr/>
          </p:nvSpPr>
          <p:spPr bwMode="auto">
            <a:xfrm>
              <a:off x="2313" y="2370"/>
              <a:ext cx="71" cy="153"/>
            </a:xfrm>
            <a:custGeom>
              <a:avLst/>
              <a:gdLst>
                <a:gd name="T0" fmla="*/ 18 w 140"/>
                <a:gd name="T1" fmla="*/ 6 h 305"/>
                <a:gd name="T2" fmla="*/ 18 w 140"/>
                <a:gd name="T3" fmla="*/ 10 h 305"/>
                <a:gd name="T4" fmla="*/ 17 w 140"/>
                <a:gd name="T5" fmla="*/ 13 h 305"/>
                <a:gd name="T6" fmla="*/ 16 w 140"/>
                <a:gd name="T7" fmla="*/ 18 h 305"/>
                <a:gd name="T8" fmla="*/ 15 w 140"/>
                <a:gd name="T9" fmla="*/ 22 h 305"/>
                <a:gd name="T10" fmla="*/ 12 w 140"/>
                <a:gd name="T11" fmla="*/ 26 h 305"/>
                <a:gd name="T12" fmla="*/ 9 w 140"/>
                <a:gd name="T13" fmla="*/ 30 h 305"/>
                <a:gd name="T14" fmla="*/ 5 w 140"/>
                <a:gd name="T15" fmla="*/ 35 h 305"/>
                <a:gd name="T16" fmla="*/ 0 w 140"/>
                <a:gd name="T17" fmla="*/ 39 h 305"/>
                <a:gd name="T18" fmla="*/ 3 w 140"/>
                <a:gd name="T19" fmla="*/ 34 h 305"/>
                <a:gd name="T20" fmla="*/ 5 w 140"/>
                <a:gd name="T21" fmla="*/ 30 h 305"/>
                <a:gd name="T22" fmla="*/ 7 w 140"/>
                <a:gd name="T23" fmla="*/ 25 h 305"/>
                <a:gd name="T24" fmla="*/ 10 w 140"/>
                <a:gd name="T25" fmla="*/ 20 h 305"/>
                <a:gd name="T26" fmla="*/ 12 w 140"/>
                <a:gd name="T27" fmla="*/ 15 h 305"/>
                <a:gd name="T28" fmla="*/ 14 w 140"/>
                <a:gd name="T29" fmla="*/ 10 h 305"/>
                <a:gd name="T30" fmla="*/ 15 w 140"/>
                <a:gd name="T31" fmla="*/ 5 h 305"/>
                <a:gd name="T32" fmla="*/ 17 w 140"/>
                <a:gd name="T33" fmla="*/ 0 h 305"/>
                <a:gd name="T34" fmla="*/ 17 w 140"/>
                <a:gd name="T35" fmla="*/ 2 h 305"/>
                <a:gd name="T36" fmla="*/ 17 w 140"/>
                <a:gd name="T37" fmla="*/ 3 h 305"/>
                <a:gd name="T38" fmla="*/ 18 w 140"/>
                <a:gd name="T39" fmla="*/ 4 h 305"/>
                <a:gd name="T40" fmla="*/ 18 w 140"/>
                <a:gd name="T41" fmla="*/ 6 h 3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0" h="305">
                  <a:moveTo>
                    <a:pt x="140" y="43"/>
                  </a:moveTo>
                  <a:lnTo>
                    <a:pt x="138" y="73"/>
                  </a:lnTo>
                  <a:lnTo>
                    <a:pt x="132" y="104"/>
                  </a:lnTo>
                  <a:lnTo>
                    <a:pt x="125" y="137"/>
                  </a:lnTo>
                  <a:lnTo>
                    <a:pt x="113" y="171"/>
                  </a:lnTo>
                  <a:lnTo>
                    <a:pt x="95" y="205"/>
                  </a:lnTo>
                  <a:lnTo>
                    <a:pt x="71" y="240"/>
                  </a:lnTo>
                  <a:lnTo>
                    <a:pt x="40" y="273"/>
                  </a:lnTo>
                  <a:lnTo>
                    <a:pt x="0" y="305"/>
                  </a:lnTo>
                  <a:lnTo>
                    <a:pt x="19" y="271"/>
                  </a:lnTo>
                  <a:lnTo>
                    <a:pt x="38" y="234"/>
                  </a:lnTo>
                  <a:lnTo>
                    <a:pt x="56" y="196"/>
                  </a:lnTo>
                  <a:lnTo>
                    <a:pt x="74" y="158"/>
                  </a:lnTo>
                  <a:lnTo>
                    <a:pt x="90" y="119"/>
                  </a:lnTo>
                  <a:lnTo>
                    <a:pt x="105" y="80"/>
                  </a:lnTo>
                  <a:lnTo>
                    <a:pt x="117" y="39"/>
                  </a:lnTo>
                  <a:lnTo>
                    <a:pt x="128" y="0"/>
                  </a:lnTo>
                  <a:lnTo>
                    <a:pt x="131" y="11"/>
                  </a:lnTo>
                  <a:lnTo>
                    <a:pt x="135" y="21"/>
                  </a:lnTo>
                  <a:lnTo>
                    <a:pt x="138" y="32"/>
                  </a:lnTo>
                  <a:lnTo>
                    <a:pt x="140" y="4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82" name="Freeform 107"/>
            <p:cNvSpPr>
              <a:spLocks noChangeAspect="1"/>
            </p:cNvSpPr>
            <p:nvPr/>
          </p:nvSpPr>
          <p:spPr bwMode="auto">
            <a:xfrm>
              <a:off x="2316" y="2374"/>
              <a:ext cx="67" cy="145"/>
            </a:xfrm>
            <a:custGeom>
              <a:avLst/>
              <a:gdLst>
                <a:gd name="T0" fmla="*/ 17 w 133"/>
                <a:gd name="T1" fmla="*/ 5 h 291"/>
                <a:gd name="T2" fmla="*/ 17 w 133"/>
                <a:gd name="T3" fmla="*/ 8 h 291"/>
                <a:gd name="T4" fmla="*/ 16 w 133"/>
                <a:gd name="T5" fmla="*/ 12 h 291"/>
                <a:gd name="T6" fmla="*/ 15 w 133"/>
                <a:gd name="T7" fmla="*/ 16 h 291"/>
                <a:gd name="T8" fmla="*/ 13 w 133"/>
                <a:gd name="T9" fmla="*/ 20 h 291"/>
                <a:gd name="T10" fmla="*/ 11 w 133"/>
                <a:gd name="T11" fmla="*/ 24 h 291"/>
                <a:gd name="T12" fmla="*/ 9 w 133"/>
                <a:gd name="T13" fmla="*/ 28 h 291"/>
                <a:gd name="T14" fmla="*/ 5 w 133"/>
                <a:gd name="T15" fmla="*/ 32 h 291"/>
                <a:gd name="T16" fmla="*/ 0 w 133"/>
                <a:gd name="T17" fmla="*/ 36 h 291"/>
                <a:gd name="T18" fmla="*/ 3 w 133"/>
                <a:gd name="T19" fmla="*/ 32 h 291"/>
                <a:gd name="T20" fmla="*/ 5 w 133"/>
                <a:gd name="T21" fmla="*/ 27 h 291"/>
                <a:gd name="T22" fmla="*/ 7 w 133"/>
                <a:gd name="T23" fmla="*/ 23 h 291"/>
                <a:gd name="T24" fmla="*/ 9 w 133"/>
                <a:gd name="T25" fmla="*/ 18 h 291"/>
                <a:gd name="T26" fmla="*/ 11 w 133"/>
                <a:gd name="T27" fmla="*/ 14 h 291"/>
                <a:gd name="T28" fmla="*/ 13 w 133"/>
                <a:gd name="T29" fmla="*/ 9 h 291"/>
                <a:gd name="T30" fmla="*/ 14 w 133"/>
                <a:gd name="T31" fmla="*/ 4 h 291"/>
                <a:gd name="T32" fmla="*/ 16 w 133"/>
                <a:gd name="T33" fmla="*/ 0 h 291"/>
                <a:gd name="T34" fmla="*/ 16 w 133"/>
                <a:gd name="T35" fmla="*/ 1 h 291"/>
                <a:gd name="T36" fmla="*/ 16 w 133"/>
                <a:gd name="T37" fmla="*/ 2 h 291"/>
                <a:gd name="T38" fmla="*/ 17 w 133"/>
                <a:gd name="T39" fmla="*/ 3 h 291"/>
                <a:gd name="T40" fmla="*/ 17 w 133"/>
                <a:gd name="T41" fmla="*/ 5 h 2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3" h="291">
                  <a:moveTo>
                    <a:pt x="133" y="41"/>
                  </a:moveTo>
                  <a:lnTo>
                    <a:pt x="130" y="69"/>
                  </a:lnTo>
                  <a:lnTo>
                    <a:pt x="124" y="99"/>
                  </a:lnTo>
                  <a:lnTo>
                    <a:pt x="117" y="132"/>
                  </a:lnTo>
                  <a:lnTo>
                    <a:pt x="104" y="164"/>
                  </a:lnTo>
                  <a:lnTo>
                    <a:pt x="88" y="196"/>
                  </a:lnTo>
                  <a:lnTo>
                    <a:pt x="66" y="228"/>
                  </a:lnTo>
                  <a:lnTo>
                    <a:pt x="36" y="259"/>
                  </a:lnTo>
                  <a:lnTo>
                    <a:pt x="0" y="291"/>
                  </a:lnTo>
                  <a:lnTo>
                    <a:pt x="18" y="257"/>
                  </a:lnTo>
                  <a:lnTo>
                    <a:pt x="35" y="223"/>
                  </a:lnTo>
                  <a:lnTo>
                    <a:pt x="53" y="188"/>
                  </a:lnTo>
                  <a:lnTo>
                    <a:pt x="69" y="151"/>
                  </a:lnTo>
                  <a:lnTo>
                    <a:pt x="85" y="114"/>
                  </a:lnTo>
                  <a:lnTo>
                    <a:pt x="99" y="77"/>
                  </a:lnTo>
                  <a:lnTo>
                    <a:pt x="110" y="39"/>
                  </a:lnTo>
                  <a:lnTo>
                    <a:pt x="121" y="0"/>
                  </a:lnTo>
                  <a:lnTo>
                    <a:pt x="124" y="11"/>
                  </a:lnTo>
                  <a:lnTo>
                    <a:pt x="127" y="20"/>
                  </a:lnTo>
                  <a:lnTo>
                    <a:pt x="131" y="30"/>
                  </a:lnTo>
                  <a:lnTo>
                    <a:pt x="133"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83" name="Freeform 108"/>
            <p:cNvSpPr>
              <a:spLocks noChangeAspect="1"/>
            </p:cNvSpPr>
            <p:nvPr/>
          </p:nvSpPr>
          <p:spPr bwMode="auto">
            <a:xfrm>
              <a:off x="2319" y="2379"/>
              <a:ext cx="64" cy="137"/>
            </a:xfrm>
            <a:custGeom>
              <a:avLst/>
              <a:gdLst>
                <a:gd name="T0" fmla="*/ 16 w 127"/>
                <a:gd name="T1" fmla="*/ 4 h 276"/>
                <a:gd name="T2" fmla="*/ 16 w 127"/>
                <a:gd name="T3" fmla="*/ 8 h 276"/>
                <a:gd name="T4" fmla="*/ 15 w 127"/>
                <a:gd name="T5" fmla="*/ 11 h 276"/>
                <a:gd name="T6" fmla="*/ 14 w 127"/>
                <a:gd name="T7" fmla="*/ 15 h 276"/>
                <a:gd name="T8" fmla="*/ 13 w 127"/>
                <a:gd name="T9" fmla="*/ 19 h 276"/>
                <a:gd name="T10" fmla="*/ 11 w 127"/>
                <a:gd name="T11" fmla="*/ 23 h 276"/>
                <a:gd name="T12" fmla="*/ 8 w 127"/>
                <a:gd name="T13" fmla="*/ 27 h 276"/>
                <a:gd name="T14" fmla="*/ 5 w 127"/>
                <a:gd name="T15" fmla="*/ 30 h 276"/>
                <a:gd name="T16" fmla="*/ 0 w 127"/>
                <a:gd name="T17" fmla="*/ 34 h 276"/>
                <a:gd name="T18" fmla="*/ 3 w 127"/>
                <a:gd name="T19" fmla="*/ 30 h 276"/>
                <a:gd name="T20" fmla="*/ 5 w 127"/>
                <a:gd name="T21" fmla="*/ 26 h 276"/>
                <a:gd name="T22" fmla="*/ 7 w 127"/>
                <a:gd name="T23" fmla="*/ 22 h 276"/>
                <a:gd name="T24" fmla="*/ 9 w 127"/>
                <a:gd name="T25" fmla="*/ 17 h 276"/>
                <a:gd name="T26" fmla="*/ 10 w 127"/>
                <a:gd name="T27" fmla="*/ 13 h 276"/>
                <a:gd name="T28" fmla="*/ 12 w 127"/>
                <a:gd name="T29" fmla="*/ 9 h 276"/>
                <a:gd name="T30" fmla="*/ 14 w 127"/>
                <a:gd name="T31" fmla="*/ 4 h 276"/>
                <a:gd name="T32" fmla="*/ 15 w 127"/>
                <a:gd name="T33" fmla="*/ 0 h 276"/>
                <a:gd name="T34" fmla="*/ 15 w 127"/>
                <a:gd name="T35" fmla="*/ 1 h 276"/>
                <a:gd name="T36" fmla="*/ 16 w 127"/>
                <a:gd name="T37" fmla="*/ 2 h 276"/>
                <a:gd name="T38" fmla="*/ 16 w 127"/>
                <a:gd name="T39" fmla="*/ 3 h 276"/>
                <a:gd name="T40" fmla="*/ 16 w 127"/>
                <a:gd name="T41" fmla="*/ 4 h 2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7" h="276">
                  <a:moveTo>
                    <a:pt x="127" y="36"/>
                  </a:moveTo>
                  <a:lnTo>
                    <a:pt x="122" y="64"/>
                  </a:lnTo>
                  <a:lnTo>
                    <a:pt x="117" y="93"/>
                  </a:lnTo>
                  <a:lnTo>
                    <a:pt x="109" y="123"/>
                  </a:lnTo>
                  <a:lnTo>
                    <a:pt x="98" y="154"/>
                  </a:lnTo>
                  <a:lnTo>
                    <a:pt x="82" y="186"/>
                  </a:lnTo>
                  <a:lnTo>
                    <a:pt x="61" y="217"/>
                  </a:lnTo>
                  <a:lnTo>
                    <a:pt x="35" y="247"/>
                  </a:lnTo>
                  <a:lnTo>
                    <a:pt x="0" y="276"/>
                  </a:lnTo>
                  <a:lnTo>
                    <a:pt x="18" y="244"/>
                  </a:lnTo>
                  <a:lnTo>
                    <a:pt x="35" y="211"/>
                  </a:lnTo>
                  <a:lnTo>
                    <a:pt x="51" y="178"/>
                  </a:lnTo>
                  <a:lnTo>
                    <a:pt x="66" y="144"/>
                  </a:lnTo>
                  <a:lnTo>
                    <a:pt x="80" y="110"/>
                  </a:lnTo>
                  <a:lnTo>
                    <a:pt x="94" y="74"/>
                  </a:lnTo>
                  <a:lnTo>
                    <a:pt x="105" y="38"/>
                  </a:lnTo>
                  <a:lnTo>
                    <a:pt x="114" y="0"/>
                  </a:lnTo>
                  <a:lnTo>
                    <a:pt x="118" y="10"/>
                  </a:lnTo>
                  <a:lnTo>
                    <a:pt x="121" y="18"/>
                  </a:lnTo>
                  <a:lnTo>
                    <a:pt x="125" y="27"/>
                  </a:lnTo>
                  <a:lnTo>
                    <a:pt x="127"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84" name="Freeform 109"/>
            <p:cNvSpPr>
              <a:spLocks noChangeAspect="1"/>
            </p:cNvSpPr>
            <p:nvPr/>
          </p:nvSpPr>
          <p:spPr bwMode="auto">
            <a:xfrm>
              <a:off x="2322" y="2383"/>
              <a:ext cx="60" cy="130"/>
            </a:xfrm>
            <a:custGeom>
              <a:avLst/>
              <a:gdLst>
                <a:gd name="T0" fmla="*/ 15 w 120"/>
                <a:gd name="T1" fmla="*/ 4 h 261"/>
                <a:gd name="T2" fmla="*/ 15 w 120"/>
                <a:gd name="T3" fmla="*/ 7 h 261"/>
                <a:gd name="T4" fmla="*/ 14 w 120"/>
                <a:gd name="T5" fmla="*/ 10 h 261"/>
                <a:gd name="T6" fmla="*/ 13 w 120"/>
                <a:gd name="T7" fmla="*/ 14 h 261"/>
                <a:gd name="T8" fmla="*/ 12 w 120"/>
                <a:gd name="T9" fmla="*/ 18 h 261"/>
                <a:gd name="T10" fmla="*/ 10 w 120"/>
                <a:gd name="T11" fmla="*/ 22 h 261"/>
                <a:gd name="T12" fmla="*/ 8 w 120"/>
                <a:gd name="T13" fmla="*/ 25 h 261"/>
                <a:gd name="T14" fmla="*/ 4 w 120"/>
                <a:gd name="T15" fmla="*/ 29 h 261"/>
                <a:gd name="T16" fmla="*/ 0 w 120"/>
                <a:gd name="T17" fmla="*/ 32 h 261"/>
                <a:gd name="T18" fmla="*/ 2 w 120"/>
                <a:gd name="T19" fmla="*/ 28 h 261"/>
                <a:gd name="T20" fmla="*/ 4 w 120"/>
                <a:gd name="T21" fmla="*/ 25 h 261"/>
                <a:gd name="T22" fmla="*/ 6 w 120"/>
                <a:gd name="T23" fmla="*/ 21 h 261"/>
                <a:gd name="T24" fmla="*/ 8 w 120"/>
                <a:gd name="T25" fmla="*/ 17 h 261"/>
                <a:gd name="T26" fmla="*/ 10 w 120"/>
                <a:gd name="T27" fmla="*/ 13 h 261"/>
                <a:gd name="T28" fmla="*/ 11 w 120"/>
                <a:gd name="T29" fmla="*/ 9 h 261"/>
                <a:gd name="T30" fmla="*/ 13 w 120"/>
                <a:gd name="T31" fmla="*/ 4 h 261"/>
                <a:gd name="T32" fmla="*/ 14 w 120"/>
                <a:gd name="T33" fmla="*/ 0 h 261"/>
                <a:gd name="T34" fmla="*/ 14 w 120"/>
                <a:gd name="T35" fmla="*/ 1 h 261"/>
                <a:gd name="T36" fmla="*/ 15 w 120"/>
                <a:gd name="T37" fmla="*/ 2 h 261"/>
                <a:gd name="T38" fmla="*/ 15 w 120"/>
                <a:gd name="T39" fmla="*/ 3 h 261"/>
                <a:gd name="T40" fmla="*/ 15 w 120"/>
                <a:gd name="T41" fmla="*/ 4 h 2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0" h="261">
                  <a:moveTo>
                    <a:pt x="120" y="33"/>
                  </a:moveTo>
                  <a:lnTo>
                    <a:pt x="115" y="59"/>
                  </a:lnTo>
                  <a:lnTo>
                    <a:pt x="110" y="87"/>
                  </a:lnTo>
                  <a:lnTo>
                    <a:pt x="102" y="117"/>
                  </a:lnTo>
                  <a:lnTo>
                    <a:pt x="90" y="147"/>
                  </a:lnTo>
                  <a:lnTo>
                    <a:pt x="75" y="177"/>
                  </a:lnTo>
                  <a:lnTo>
                    <a:pt x="57" y="206"/>
                  </a:lnTo>
                  <a:lnTo>
                    <a:pt x="31" y="234"/>
                  </a:lnTo>
                  <a:lnTo>
                    <a:pt x="0" y="261"/>
                  </a:lnTo>
                  <a:lnTo>
                    <a:pt x="16" y="230"/>
                  </a:lnTo>
                  <a:lnTo>
                    <a:pt x="31" y="200"/>
                  </a:lnTo>
                  <a:lnTo>
                    <a:pt x="47" y="169"/>
                  </a:lnTo>
                  <a:lnTo>
                    <a:pt x="61" y="138"/>
                  </a:lnTo>
                  <a:lnTo>
                    <a:pt x="75" y="105"/>
                  </a:lnTo>
                  <a:lnTo>
                    <a:pt x="88" y="72"/>
                  </a:lnTo>
                  <a:lnTo>
                    <a:pt x="99" y="37"/>
                  </a:lnTo>
                  <a:lnTo>
                    <a:pt x="108" y="0"/>
                  </a:lnTo>
                  <a:lnTo>
                    <a:pt x="111" y="9"/>
                  </a:lnTo>
                  <a:lnTo>
                    <a:pt x="114" y="17"/>
                  </a:lnTo>
                  <a:lnTo>
                    <a:pt x="116" y="25"/>
                  </a:lnTo>
                  <a:lnTo>
                    <a:pt x="120" y="3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85" name="Freeform 110"/>
            <p:cNvSpPr>
              <a:spLocks noChangeAspect="1"/>
            </p:cNvSpPr>
            <p:nvPr/>
          </p:nvSpPr>
          <p:spPr bwMode="auto">
            <a:xfrm>
              <a:off x="2325" y="2387"/>
              <a:ext cx="56" cy="122"/>
            </a:xfrm>
            <a:custGeom>
              <a:avLst/>
              <a:gdLst>
                <a:gd name="T0" fmla="*/ 14 w 113"/>
                <a:gd name="T1" fmla="*/ 4 h 244"/>
                <a:gd name="T2" fmla="*/ 13 w 113"/>
                <a:gd name="T3" fmla="*/ 7 h 244"/>
                <a:gd name="T4" fmla="*/ 12 w 113"/>
                <a:gd name="T5" fmla="*/ 10 h 244"/>
                <a:gd name="T6" fmla="*/ 11 w 113"/>
                <a:gd name="T7" fmla="*/ 14 h 244"/>
                <a:gd name="T8" fmla="*/ 10 w 113"/>
                <a:gd name="T9" fmla="*/ 18 h 244"/>
                <a:gd name="T10" fmla="*/ 8 w 113"/>
                <a:gd name="T11" fmla="*/ 21 h 244"/>
                <a:gd name="T12" fmla="*/ 6 w 113"/>
                <a:gd name="T13" fmla="*/ 25 h 244"/>
                <a:gd name="T14" fmla="*/ 3 w 113"/>
                <a:gd name="T15" fmla="*/ 28 h 244"/>
                <a:gd name="T16" fmla="*/ 0 w 113"/>
                <a:gd name="T17" fmla="*/ 31 h 244"/>
                <a:gd name="T18" fmla="*/ 1 w 113"/>
                <a:gd name="T19" fmla="*/ 27 h 244"/>
                <a:gd name="T20" fmla="*/ 3 w 113"/>
                <a:gd name="T21" fmla="*/ 24 h 244"/>
                <a:gd name="T22" fmla="*/ 5 w 113"/>
                <a:gd name="T23" fmla="*/ 20 h 244"/>
                <a:gd name="T24" fmla="*/ 7 w 113"/>
                <a:gd name="T25" fmla="*/ 17 h 244"/>
                <a:gd name="T26" fmla="*/ 8 w 113"/>
                <a:gd name="T27" fmla="*/ 13 h 244"/>
                <a:gd name="T28" fmla="*/ 10 w 113"/>
                <a:gd name="T29" fmla="*/ 9 h 244"/>
                <a:gd name="T30" fmla="*/ 11 w 113"/>
                <a:gd name="T31" fmla="*/ 5 h 244"/>
                <a:gd name="T32" fmla="*/ 12 w 113"/>
                <a:gd name="T33" fmla="*/ 0 h 244"/>
                <a:gd name="T34" fmla="*/ 13 w 113"/>
                <a:gd name="T35" fmla="*/ 1 h 244"/>
                <a:gd name="T36" fmla="*/ 13 w 113"/>
                <a:gd name="T37" fmla="*/ 2 h 244"/>
                <a:gd name="T38" fmla="*/ 13 w 113"/>
                <a:gd name="T39" fmla="*/ 3 h 244"/>
                <a:gd name="T40" fmla="*/ 14 w 113"/>
                <a:gd name="T41" fmla="*/ 4 h 2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3" h="244">
                  <a:moveTo>
                    <a:pt x="113" y="29"/>
                  </a:moveTo>
                  <a:lnTo>
                    <a:pt x="107" y="54"/>
                  </a:lnTo>
                  <a:lnTo>
                    <a:pt x="101" y="80"/>
                  </a:lnTo>
                  <a:lnTo>
                    <a:pt x="92" y="108"/>
                  </a:lnTo>
                  <a:lnTo>
                    <a:pt x="82" y="137"/>
                  </a:lnTo>
                  <a:lnTo>
                    <a:pt x="68" y="166"/>
                  </a:lnTo>
                  <a:lnTo>
                    <a:pt x="51" y="193"/>
                  </a:lnTo>
                  <a:lnTo>
                    <a:pt x="28" y="220"/>
                  </a:lnTo>
                  <a:lnTo>
                    <a:pt x="0" y="244"/>
                  </a:lnTo>
                  <a:lnTo>
                    <a:pt x="15" y="214"/>
                  </a:lnTo>
                  <a:lnTo>
                    <a:pt x="30" y="185"/>
                  </a:lnTo>
                  <a:lnTo>
                    <a:pt x="44" y="158"/>
                  </a:lnTo>
                  <a:lnTo>
                    <a:pt x="57" y="129"/>
                  </a:lnTo>
                  <a:lnTo>
                    <a:pt x="70" y="99"/>
                  </a:lnTo>
                  <a:lnTo>
                    <a:pt x="82" y="69"/>
                  </a:lnTo>
                  <a:lnTo>
                    <a:pt x="92" y="35"/>
                  </a:lnTo>
                  <a:lnTo>
                    <a:pt x="101" y="0"/>
                  </a:lnTo>
                  <a:lnTo>
                    <a:pt x="104" y="7"/>
                  </a:lnTo>
                  <a:lnTo>
                    <a:pt x="107" y="14"/>
                  </a:lnTo>
                  <a:lnTo>
                    <a:pt x="109" y="20"/>
                  </a:lnTo>
                  <a:lnTo>
                    <a:pt x="113"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86" name="Freeform 111"/>
            <p:cNvSpPr>
              <a:spLocks noChangeAspect="1"/>
            </p:cNvSpPr>
            <p:nvPr/>
          </p:nvSpPr>
          <p:spPr bwMode="auto">
            <a:xfrm>
              <a:off x="2328" y="2391"/>
              <a:ext cx="52" cy="115"/>
            </a:xfrm>
            <a:custGeom>
              <a:avLst/>
              <a:gdLst>
                <a:gd name="T0" fmla="*/ 13 w 104"/>
                <a:gd name="T1" fmla="*/ 4 h 229"/>
                <a:gd name="T2" fmla="*/ 13 w 104"/>
                <a:gd name="T3" fmla="*/ 7 h 229"/>
                <a:gd name="T4" fmla="*/ 12 w 104"/>
                <a:gd name="T5" fmla="*/ 10 h 229"/>
                <a:gd name="T6" fmla="*/ 11 w 104"/>
                <a:gd name="T7" fmla="*/ 13 h 229"/>
                <a:gd name="T8" fmla="*/ 10 w 104"/>
                <a:gd name="T9" fmla="*/ 17 h 229"/>
                <a:gd name="T10" fmla="*/ 8 w 104"/>
                <a:gd name="T11" fmla="*/ 20 h 229"/>
                <a:gd name="T12" fmla="*/ 6 w 104"/>
                <a:gd name="T13" fmla="*/ 23 h 229"/>
                <a:gd name="T14" fmla="*/ 3 w 104"/>
                <a:gd name="T15" fmla="*/ 26 h 229"/>
                <a:gd name="T16" fmla="*/ 0 w 104"/>
                <a:gd name="T17" fmla="*/ 29 h 229"/>
                <a:gd name="T18" fmla="*/ 2 w 104"/>
                <a:gd name="T19" fmla="*/ 25 h 229"/>
                <a:gd name="T20" fmla="*/ 4 w 104"/>
                <a:gd name="T21" fmla="*/ 22 h 229"/>
                <a:gd name="T22" fmla="*/ 6 w 104"/>
                <a:gd name="T23" fmla="*/ 19 h 229"/>
                <a:gd name="T24" fmla="*/ 7 w 104"/>
                <a:gd name="T25" fmla="*/ 16 h 229"/>
                <a:gd name="T26" fmla="*/ 9 w 104"/>
                <a:gd name="T27" fmla="*/ 12 h 229"/>
                <a:gd name="T28" fmla="*/ 10 w 104"/>
                <a:gd name="T29" fmla="*/ 9 h 229"/>
                <a:gd name="T30" fmla="*/ 11 w 104"/>
                <a:gd name="T31" fmla="*/ 5 h 229"/>
                <a:gd name="T32" fmla="*/ 12 w 104"/>
                <a:gd name="T33" fmla="*/ 0 h 229"/>
                <a:gd name="T34" fmla="*/ 13 w 104"/>
                <a:gd name="T35" fmla="*/ 4 h 2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4" h="229">
                  <a:moveTo>
                    <a:pt x="104" y="25"/>
                  </a:moveTo>
                  <a:lnTo>
                    <a:pt x="99" y="49"/>
                  </a:lnTo>
                  <a:lnTo>
                    <a:pt x="92" y="75"/>
                  </a:lnTo>
                  <a:lnTo>
                    <a:pt x="84" y="101"/>
                  </a:lnTo>
                  <a:lnTo>
                    <a:pt x="73" y="129"/>
                  </a:lnTo>
                  <a:lnTo>
                    <a:pt x="61" y="155"/>
                  </a:lnTo>
                  <a:lnTo>
                    <a:pt x="45" y="182"/>
                  </a:lnTo>
                  <a:lnTo>
                    <a:pt x="24" y="206"/>
                  </a:lnTo>
                  <a:lnTo>
                    <a:pt x="0" y="229"/>
                  </a:lnTo>
                  <a:lnTo>
                    <a:pt x="13" y="200"/>
                  </a:lnTo>
                  <a:lnTo>
                    <a:pt x="27" y="174"/>
                  </a:lnTo>
                  <a:lnTo>
                    <a:pt x="41" y="148"/>
                  </a:lnTo>
                  <a:lnTo>
                    <a:pt x="54" y="122"/>
                  </a:lnTo>
                  <a:lnTo>
                    <a:pt x="65" y="95"/>
                  </a:lnTo>
                  <a:lnTo>
                    <a:pt x="76" y="67"/>
                  </a:lnTo>
                  <a:lnTo>
                    <a:pt x="86" y="34"/>
                  </a:lnTo>
                  <a:lnTo>
                    <a:pt x="94" y="0"/>
                  </a:lnTo>
                  <a:lnTo>
                    <a:pt x="104"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87" name="Freeform 112"/>
            <p:cNvSpPr>
              <a:spLocks noChangeAspect="1"/>
            </p:cNvSpPr>
            <p:nvPr/>
          </p:nvSpPr>
          <p:spPr bwMode="auto">
            <a:xfrm>
              <a:off x="2115" y="2400"/>
              <a:ext cx="84" cy="311"/>
            </a:xfrm>
            <a:custGeom>
              <a:avLst/>
              <a:gdLst>
                <a:gd name="T0" fmla="*/ 16 w 168"/>
                <a:gd name="T1" fmla="*/ 16 h 621"/>
                <a:gd name="T2" fmla="*/ 17 w 168"/>
                <a:gd name="T3" fmla="*/ 1 h 621"/>
                <a:gd name="T4" fmla="*/ 21 w 168"/>
                <a:gd name="T5" fmla="*/ 0 h 621"/>
                <a:gd name="T6" fmla="*/ 21 w 168"/>
                <a:gd name="T7" fmla="*/ 7 h 621"/>
                <a:gd name="T8" fmla="*/ 9 w 168"/>
                <a:gd name="T9" fmla="*/ 78 h 621"/>
                <a:gd name="T10" fmla="*/ 0 w 168"/>
                <a:gd name="T11" fmla="*/ 77 h 621"/>
                <a:gd name="T12" fmla="*/ 1 w 168"/>
                <a:gd name="T13" fmla="*/ 77 h 621"/>
                <a:gd name="T14" fmla="*/ 2 w 168"/>
                <a:gd name="T15" fmla="*/ 76 h 621"/>
                <a:gd name="T16" fmla="*/ 3 w 168"/>
                <a:gd name="T17" fmla="*/ 74 h 621"/>
                <a:gd name="T18" fmla="*/ 4 w 168"/>
                <a:gd name="T19" fmla="*/ 72 h 621"/>
                <a:gd name="T20" fmla="*/ 6 w 168"/>
                <a:gd name="T21" fmla="*/ 70 h 621"/>
                <a:gd name="T22" fmla="*/ 7 w 168"/>
                <a:gd name="T23" fmla="*/ 68 h 621"/>
                <a:gd name="T24" fmla="*/ 8 w 168"/>
                <a:gd name="T25" fmla="*/ 66 h 621"/>
                <a:gd name="T26" fmla="*/ 9 w 168"/>
                <a:gd name="T27" fmla="*/ 65 h 621"/>
                <a:gd name="T28" fmla="*/ 9 w 168"/>
                <a:gd name="T29" fmla="*/ 58 h 621"/>
                <a:gd name="T30" fmla="*/ 10 w 168"/>
                <a:gd name="T31" fmla="*/ 50 h 621"/>
                <a:gd name="T32" fmla="*/ 11 w 168"/>
                <a:gd name="T33" fmla="*/ 42 h 621"/>
                <a:gd name="T34" fmla="*/ 12 w 168"/>
                <a:gd name="T35" fmla="*/ 35 h 621"/>
                <a:gd name="T36" fmla="*/ 13 w 168"/>
                <a:gd name="T37" fmla="*/ 28 h 621"/>
                <a:gd name="T38" fmla="*/ 15 w 168"/>
                <a:gd name="T39" fmla="*/ 22 h 621"/>
                <a:gd name="T40" fmla="*/ 16 w 168"/>
                <a:gd name="T41" fmla="*/ 18 h 621"/>
                <a:gd name="T42" fmla="*/ 16 w 168"/>
                <a:gd name="T43" fmla="*/ 16 h 6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8" h="621">
                  <a:moveTo>
                    <a:pt x="127" y="123"/>
                  </a:moveTo>
                  <a:lnTo>
                    <a:pt x="134" y="5"/>
                  </a:lnTo>
                  <a:lnTo>
                    <a:pt x="168" y="0"/>
                  </a:lnTo>
                  <a:lnTo>
                    <a:pt x="162" y="51"/>
                  </a:lnTo>
                  <a:lnTo>
                    <a:pt x="71" y="621"/>
                  </a:lnTo>
                  <a:lnTo>
                    <a:pt x="0" y="612"/>
                  </a:lnTo>
                  <a:lnTo>
                    <a:pt x="2" y="610"/>
                  </a:lnTo>
                  <a:lnTo>
                    <a:pt x="9" y="601"/>
                  </a:lnTo>
                  <a:lnTo>
                    <a:pt x="19" y="590"/>
                  </a:lnTo>
                  <a:lnTo>
                    <a:pt x="31" y="576"/>
                  </a:lnTo>
                  <a:lnTo>
                    <a:pt x="43" y="560"/>
                  </a:lnTo>
                  <a:lnTo>
                    <a:pt x="54" y="544"/>
                  </a:lnTo>
                  <a:lnTo>
                    <a:pt x="62" y="528"/>
                  </a:lnTo>
                  <a:lnTo>
                    <a:pt x="65" y="513"/>
                  </a:lnTo>
                  <a:lnTo>
                    <a:pt x="72" y="459"/>
                  </a:lnTo>
                  <a:lnTo>
                    <a:pt x="79" y="399"/>
                  </a:lnTo>
                  <a:lnTo>
                    <a:pt x="88" y="335"/>
                  </a:lnTo>
                  <a:lnTo>
                    <a:pt x="96" y="273"/>
                  </a:lnTo>
                  <a:lnTo>
                    <a:pt x="104" y="217"/>
                  </a:lnTo>
                  <a:lnTo>
                    <a:pt x="114" y="169"/>
                  </a:lnTo>
                  <a:lnTo>
                    <a:pt x="121" y="137"/>
                  </a:lnTo>
                  <a:lnTo>
                    <a:pt x="127" y="123"/>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88" name="Freeform 113"/>
            <p:cNvSpPr>
              <a:spLocks noChangeAspect="1"/>
            </p:cNvSpPr>
            <p:nvPr/>
          </p:nvSpPr>
          <p:spPr bwMode="auto">
            <a:xfrm>
              <a:off x="2162" y="2402"/>
              <a:ext cx="51" cy="313"/>
            </a:xfrm>
            <a:custGeom>
              <a:avLst/>
              <a:gdLst>
                <a:gd name="T0" fmla="*/ 9 w 101"/>
                <a:gd name="T1" fmla="*/ 16 h 626"/>
                <a:gd name="T2" fmla="*/ 11 w 101"/>
                <a:gd name="T3" fmla="*/ 1 h 626"/>
                <a:gd name="T4" fmla="*/ 13 w 101"/>
                <a:gd name="T5" fmla="*/ 0 h 626"/>
                <a:gd name="T6" fmla="*/ 12 w 101"/>
                <a:gd name="T7" fmla="*/ 7 h 626"/>
                <a:gd name="T8" fmla="*/ 5 w 101"/>
                <a:gd name="T9" fmla="*/ 70 h 626"/>
                <a:gd name="T10" fmla="*/ 8 w 101"/>
                <a:gd name="T11" fmla="*/ 79 h 626"/>
                <a:gd name="T12" fmla="*/ 0 w 101"/>
                <a:gd name="T13" fmla="*/ 78 h 626"/>
                <a:gd name="T14" fmla="*/ 1 w 101"/>
                <a:gd name="T15" fmla="*/ 75 h 626"/>
                <a:gd name="T16" fmla="*/ 2 w 101"/>
                <a:gd name="T17" fmla="*/ 68 h 626"/>
                <a:gd name="T18" fmla="*/ 3 w 101"/>
                <a:gd name="T19" fmla="*/ 59 h 626"/>
                <a:gd name="T20" fmla="*/ 4 w 101"/>
                <a:gd name="T21" fmla="*/ 47 h 626"/>
                <a:gd name="T22" fmla="*/ 6 w 101"/>
                <a:gd name="T23" fmla="*/ 36 h 626"/>
                <a:gd name="T24" fmla="*/ 7 w 101"/>
                <a:gd name="T25" fmla="*/ 26 h 626"/>
                <a:gd name="T26" fmla="*/ 8 w 101"/>
                <a:gd name="T27" fmla="*/ 19 h 626"/>
                <a:gd name="T28" fmla="*/ 9 w 101"/>
                <a:gd name="T29" fmla="*/ 16 h 6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1" h="626">
                  <a:moveTo>
                    <a:pt x="70" y="123"/>
                  </a:moveTo>
                  <a:lnTo>
                    <a:pt x="81" y="5"/>
                  </a:lnTo>
                  <a:lnTo>
                    <a:pt x="101" y="0"/>
                  </a:lnTo>
                  <a:lnTo>
                    <a:pt x="95" y="49"/>
                  </a:lnTo>
                  <a:lnTo>
                    <a:pt x="34" y="553"/>
                  </a:lnTo>
                  <a:lnTo>
                    <a:pt x="64" y="626"/>
                  </a:lnTo>
                  <a:lnTo>
                    <a:pt x="0" y="618"/>
                  </a:lnTo>
                  <a:lnTo>
                    <a:pt x="2" y="597"/>
                  </a:lnTo>
                  <a:lnTo>
                    <a:pt x="9" y="542"/>
                  </a:lnTo>
                  <a:lnTo>
                    <a:pt x="18" y="465"/>
                  </a:lnTo>
                  <a:lnTo>
                    <a:pt x="30" y="375"/>
                  </a:lnTo>
                  <a:lnTo>
                    <a:pt x="42" y="285"/>
                  </a:lnTo>
                  <a:lnTo>
                    <a:pt x="54" y="206"/>
                  </a:lnTo>
                  <a:lnTo>
                    <a:pt x="63" y="148"/>
                  </a:lnTo>
                  <a:lnTo>
                    <a:pt x="70" y="123"/>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89" name="Freeform 114"/>
            <p:cNvSpPr>
              <a:spLocks noChangeAspect="1"/>
            </p:cNvSpPr>
            <p:nvPr/>
          </p:nvSpPr>
          <p:spPr bwMode="auto">
            <a:xfrm>
              <a:off x="2051" y="2702"/>
              <a:ext cx="187" cy="132"/>
            </a:xfrm>
            <a:custGeom>
              <a:avLst/>
              <a:gdLst>
                <a:gd name="T0" fmla="*/ 1 w 374"/>
                <a:gd name="T1" fmla="*/ 0 h 264"/>
                <a:gd name="T2" fmla="*/ 47 w 374"/>
                <a:gd name="T3" fmla="*/ 6 h 264"/>
                <a:gd name="T4" fmla="*/ 46 w 374"/>
                <a:gd name="T5" fmla="*/ 8 h 264"/>
                <a:gd name="T6" fmla="*/ 45 w 374"/>
                <a:gd name="T7" fmla="*/ 12 h 264"/>
                <a:gd name="T8" fmla="*/ 42 w 374"/>
                <a:gd name="T9" fmla="*/ 13 h 264"/>
                <a:gd name="T10" fmla="*/ 42 w 374"/>
                <a:gd name="T11" fmla="*/ 15 h 264"/>
                <a:gd name="T12" fmla="*/ 44 w 374"/>
                <a:gd name="T13" fmla="*/ 15 h 264"/>
                <a:gd name="T14" fmla="*/ 44 w 374"/>
                <a:gd name="T15" fmla="*/ 18 h 264"/>
                <a:gd name="T16" fmla="*/ 42 w 374"/>
                <a:gd name="T17" fmla="*/ 18 h 264"/>
                <a:gd name="T18" fmla="*/ 43 w 374"/>
                <a:gd name="T19" fmla="*/ 20 h 264"/>
                <a:gd name="T20" fmla="*/ 43 w 374"/>
                <a:gd name="T21" fmla="*/ 22 h 264"/>
                <a:gd name="T22" fmla="*/ 42 w 374"/>
                <a:gd name="T23" fmla="*/ 24 h 264"/>
                <a:gd name="T24" fmla="*/ 43 w 374"/>
                <a:gd name="T25" fmla="*/ 25 h 264"/>
                <a:gd name="T26" fmla="*/ 42 w 374"/>
                <a:gd name="T27" fmla="*/ 27 h 264"/>
                <a:gd name="T28" fmla="*/ 41 w 374"/>
                <a:gd name="T29" fmla="*/ 29 h 264"/>
                <a:gd name="T30" fmla="*/ 40 w 374"/>
                <a:gd name="T31" fmla="*/ 31 h 264"/>
                <a:gd name="T32" fmla="*/ 38 w 374"/>
                <a:gd name="T33" fmla="*/ 33 h 264"/>
                <a:gd name="T34" fmla="*/ 37 w 374"/>
                <a:gd name="T35" fmla="*/ 33 h 264"/>
                <a:gd name="T36" fmla="*/ 35 w 374"/>
                <a:gd name="T37" fmla="*/ 33 h 264"/>
                <a:gd name="T38" fmla="*/ 33 w 374"/>
                <a:gd name="T39" fmla="*/ 33 h 264"/>
                <a:gd name="T40" fmla="*/ 31 w 374"/>
                <a:gd name="T41" fmla="*/ 33 h 264"/>
                <a:gd name="T42" fmla="*/ 28 w 374"/>
                <a:gd name="T43" fmla="*/ 33 h 264"/>
                <a:gd name="T44" fmla="*/ 26 w 374"/>
                <a:gd name="T45" fmla="*/ 33 h 264"/>
                <a:gd name="T46" fmla="*/ 23 w 374"/>
                <a:gd name="T47" fmla="*/ 33 h 264"/>
                <a:gd name="T48" fmla="*/ 21 w 374"/>
                <a:gd name="T49" fmla="*/ 33 h 264"/>
                <a:gd name="T50" fmla="*/ 18 w 374"/>
                <a:gd name="T51" fmla="*/ 32 h 264"/>
                <a:gd name="T52" fmla="*/ 15 w 374"/>
                <a:gd name="T53" fmla="*/ 32 h 264"/>
                <a:gd name="T54" fmla="*/ 13 w 374"/>
                <a:gd name="T55" fmla="*/ 31 h 264"/>
                <a:gd name="T56" fmla="*/ 11 w 374"/>
                <a:gd name="T57" fmla="*/ 31 h 264"/>
                <a:gd name="T58" fmla="*/ 9 w 374"/>
                <a:gd name="T59" fmla="*/ 30 h 264"/>
                <a:gd name="T60" fmla="*/ 7 w 374"/>
                <a:gd name="T61" fmla="*/ 30 h 264"/>
                <a:gd name="T62" fmla="*/ 5 w 374"/>
                <a:gd name="T63" fmla="*/ 29 h 264"/>
                <a:gd name="T64" fmla="*/ 4 w 374"/>
                <a:gd name="T65" fmla="*/ 28 h 264"/>
                <a:gd name="T66" fmla="*/ 3 w 374"/>
                <a:gd name="T67" fmla="*/ 27 h 264"/>
                <a:gd name="T68" fmla="*/ 3 w 374"/>
                <a:gd name="T69" fmla="*/ 25 h 264"/>
                <a:gd name="T70" fmla="*/ 3 w 374"/>
                <a:gd name="T71" fmla="*/ 24 h 264"/>
                <a:gd name="T72" fmla="*/ 3 w 374"/>
                <a:gd name="T73" fmla="*/ 23 h 264"/>
                <a:gd name="T74" fmla="*/ 1 w 374"/>
                <a:gd name="T75" fmla="*/ 22 h 264"/>
                <a:gd name="T76" fmla="*/ 1 w 374"/>
                <a:gd name="T77" fmla="*/ 20 h 264"/>
                <a:gd name="T78" fmla="*/ 4 w 374"/>
                <a:gd name="T79" fmla="*/ 19 h 264"/>
                <a:gd name="T80" fmla="*/ 0 w 374"/>
                <a:gd name="T81" fmla="*/ 18 h 264"/>
                <a:gd name="T82" fmla="*/ 1 w 374"/>
                <a:gd name="T83" fmla="*/ 15 h 264"/>
                <a:gd name="T84" fmla="*/ 3 w 374"/>
                <a:gd name="T85" fmla="*/ 15 h 264"/>
                <a:gd name="T86" fmla="*/ 1 w 374"/>
                <a:gd name="T87" fmla="*/ 13 h 264"/>
                <a:gd name="T88" fmla="*/ 1 w 374"/>
                <a:gd name="T89" fmla="*/ 11 h 264"/>
                <a:gd name="T90" fmla="*/ 4 w 374"/>
                <a:gd name="T91" fmla="*/ 10 h 264"/>
                <a:gd name="T92" fmla="*/ 4 w 374"/>
                <a:gd name="T93" fmla="*/ 8 h 264"/>
                <a:gd name="T94" fmla="*/ 2 w 374"/>
                <a:gd name="T95" fmla="*/ 7 h 264"/>
                <a:gd name="T96" fmla="*/ 2 w 374"/>
                <a:gd name="T97" fmla="*/ 4 h 264"/>
                <a:gd name="T98" fmla="*/ 1 w 374"/>
                <a:gd name="T99" fmla="*/ 0 h 2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74" h="264">
                  <a:moveTo>
                    <a:pt x="3" y="0"/>
                  </a:moveTo>
                  <a:lnTo>
                    <a:pt x="374" y="48"/>
                  </a:lnTo>
                  <a:lnTo>
                    <a:pt x="361" y="63"/>
                  </a:lnTo>
                  <a:lnTo>
                    <a:pt x="353" y="95"/>
                  </a:lnTo>
                  <a:lnTo>
                    <a:pt x="334" y="102"/>
                  </a:lnTo>
                  <a:lnTo>
                    <a:pt x="331" y="116"/>
                  </a:lnTo>
                  <a:lnTo>
                    <a:pt x="352" y="118"/>
                  </a:lnTo>
                  <a:lnTo>
                    <a:pt x="347" y="142"/>
                  </a:lnTo>
                  <a:lnTo>
                    <a:pt x="331" y="144"/>
                  </a:lnTo>
                  <a:lnTo>
                    <a:pt x="343" y="160"/>
                  </a:lnTo>
                  <a:lnTo>
                    <a:pt x="342" y="176"/>
                  </a:lnTo>
                  <a:lnTo>
                    <a:pt x="329" y="185"/>
                  </a:lnTo>
                  <a:lnTo>
                    <a:pt x="342" y="199"/>
                  </a:lnTo>
                  <a:lnTo>
                    <a:pt x="336" y="214"/>
                  </a:lnTo>
                  <a:lnTo>
                    <a:pt x="327" y="226"/>
                  </a:lnTo>
                  <a:lnTo>
                    <a:pt x="316" y="244"/>
                  </a:lnTo>
                  <a:lnTo>
                    <a:pt x="299" y="258"/>
                  </a:lnTo>
                  <a:lnTo>
                    <a:pt x="289" y="260"/>
                  </a:lnTo>
                  <a:lnTo>
                    <a:pt x="276" y="262"/>
                  </a:lnTo>
                  <a:lnTo>
                    <a:pt x="260" y="262"/>
                  </a:lnTo>
                  <a:lnTo>
                    <a:pt x="243" y="264"/>
                  </a:lnTo>
                  <a:lnTo>
                    <a:pt x="224" y="262"/>
                  </a:lnTo>
                  <a:lnTo>
                    <a:pt x="205" y="261"/>
                  </a:lnTo>
                  <a:lnTo>
                    <a:pt x="184" y="259"/>
                  </a:lnTo>
                  <a:lnTo>
                    <a:pt x="163" y="257"/>
                  </a:lnTo>
                  <a:lnTo>
                    <a:pt x="141" y="254"/>
                  </a:lnTo>
                  <a:lnTo>
                    <a:pt x="120" y="251"/>
                  </a:lnTo>
                  <a:lnTo>
                    <a:pt x="101" y="246"/>
                  </a:lnTo>
                  <a:lnTo>
                    <a:pt x="82" y="243"/>
                  </a:lnTo>
                  <a:lnTo>
                    <a:pt x="65" y="238"/>
                  </a:lnTo>
                  <a:lnTo>
                    <a:pt x="50" y="234"/>
                  </a:lnTo>
                  <a:lnTo>
                    <a:pt x="38" y="228"/>
                  </a:lnTo>
                  <a:lnTo>
                    <a:pt x="27" y="223"/>
                  </a:lnTo>
                  <a:lnTo>
                    <a:pt x="23" y="213"/>
                  </a:lnTo>
                  <a:lnTo>
                    <a:pt x="19" y="200"/>
                  </a:lnTo>
                  <a:lnTo>
                    <a:pt x="17" y="189"/>
                  </a:lnTo>
                  <a:lnTo>
                    <a:pt x="17" y="178"/>
                  </a:lnTo>
                  <a:lnTo>
                    <a:pt x="5" y="169"/>
                  </a:lnTo>
                  <a:lnTo>
                    <a:pt x="3" y="154"/>
                  </a:lnTo>
                  <a:lnTo>
                    <a:pt x="25" y="145"/>
                  </a:lnTo>
                  <a:lnTo>
                    <a:pt x="0" y="143"/>
                  </a:lnTo>
                  <a:lnTo>
                    <a:pt x="3" y="120"/>
                  </a:lnTo>
                  <a:lnTo>
                    <a:pt x="23" y="115"/>
                  </a:lnTo>
                  <a:lnTo>
                    <a:pt x="6" y="99"/>
                  </a:lnTo>
                  <a:lnTo>
                    <a:pt x="4" y="85"/>
                  </a:lnTo>
                  <a:lnTo>
                    <a:pt x="27" y="78"/>
                  </a:lnTo>
                  <a:lnTo>
                    <a:pt x="27" y="64"/>
                  </a:lnTo>
                  <a:lnTo>
                    <a:pt x="9" y="54"/>
                  </a:lnTo>
                  <a:lnTo>
                    <a:pt x="12" y="25"/>
                  </a:lnTo>
                  <a:lnTo>
                    <a:pt x="3" y="0"/>
                  </a:lnTo>
                  <a:close/>
                </a:path>
              </a:pathLst>
            </a:custGeom>
            <a:solidFill>
              <a:srgbClr val="3335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90" name="Freeform 115"/>
            <p:cNvSpPr>
              <a:spLocks noChangeAspect="1"/>
            </p:cNvSpPr>
            <p:nvPr/>
          </p:nvSpPr>
          <p:spPr bwMode="auto">
            <a:xfrm>
              <a:off x="2056" y="2704"/>
              <a:ext cx="176" cy="129"/>
            </a:xfrm>
            <a:custGeom>
              <a:avLst/>
              <a:gdLst>
                <a:gd name="T0" fmla="*/ 6 w 352"/>
                <a:gd name="T1" fmla="*/ 0 h 259"/>
                <a:gd name="T2" fmla="*/ 15 w 352"/>
                <a:gd name="T3" fmla="*/ 1 h 259"/>
                <a:gd name="T4" fmla="*/ 23 w 352"/>
                <a:gd name="T5" fmla="*/ 2 h 259"/>
                <a:gd name="T6" fmla="*/ 31 w 352"/>
                <a:gd name="T7" fmla="*/ 3 h 259"/>
                <a:gd name="T8" fmla="*/ 39 w 352"/>
                <a:gd name="T9" fmla="*/ 4 h 259"/>
                <a:gd name="T10" fmla="*/ 44 w 352"/>
                <a:gd name="T11" fmla="*/ 6 h 259"/>
                <a:gd name="T12" fmla="*/ 43 w 352"/>
                <a:gd name="T13" fmla="*/ 7 h 259"/>
                <a:gd name="T14" fmla="*/ 42 w 352"/>
                <a:gd name="T15" fmla="*/ 10 h 259"/>
                <a:gd name="T16" fmla="*/ 41 w 352"/>
                <a:gd name="T17" fmla="*/ 11 h 259"/>
                <a:gd name="T18" fmla="*/ 40 w 352"/>
                <a:gd name="T19" fmla="*/ 12 h 259"/>
                <a:gd name="T20" fmla="*/ 39 w 352"/>
                <a:gd name="T21" fmla="*/ 14 h 259"/>
                <a:gd name="T22" fmla="*/ 41 w 352"/>
                <a:gd name="T23" fmla="*/ 14 h 259"/>
                <a:gd name="T24" fmla="*/ 41 w 352"/>
                <a:gd name="T25" fmla="*/ 15 h 259"/>
                <a:gd name="T26" fmla="*/ 41 w 352"/>
                <a:gd name="T27" fmla="*/ 17 h 259"/>
                <a:gd name="T28" fmla="*/ 39 w 352"/>
                <a:gd name="T29" fmla="*/ 17 h 259"/>
                <a:gd name="T30" fmla="*/ 40 w 352"/>
                <a:gd name="T31" fmla="*/ 19 h 259"/>
                <a:gd name="T32" fmla="*/ 41 w 352"/>
                <a:gd name="T33" fmla="*/ 20 h 259"/>
                <a:gd name="T34" fmla="*/ 40 w 352"/>
                <a:gd name="T35" fmla="*/ 21 h 259"/>
                <a:gd name="T36" fmla="*/ 39 w 352"/>
                <a:gd name="T37" fmla="*/ 22 h 259"/>
                <a:gd name="T38" fmla="*/ 40 w 352"/>
                <a:gd name="T39" fmla="*/ 24 h 259"/>
                <a:gd name="T40" fmla="*/ 40 w 352"/>
                <a:gd name="T41" fmla="*/ 25 h 259"/>
                <a:gd name="T42" fmla="*/ 40 w 352"/>
                <a:gd name="T43" fmla="*/ 26 h 259"/>
                <a:gd name="T44" fmla="*/ 39 w 352"/>
                <a:gd name="T45" fmla="*/ 27 h 259"/>
                <a:gd name="T46" fmla="*/ 38 w 352"/>
                <a:gd name="T47" fmla="*/ 29 h 259"/>
                <a:gd name="T48" fmla="*/ 37 w 352"/>
                <a:gd name="T49" fmla="*/ 30 h 259"/>
                <a:gd name="T50" fmla="*/ 34 w 352"/>
                <a:gd name="T51" fmla="*/ 32 h 259"/>
                <a:gd name="T52" fmla="*/ 29 w 352"/>
                <a:gd name="T53" fmla="*/ 32 h 259"/>
                <a:gd name="T54" fmla="*/ 22 w 352"/>
                <a:gd name="T55" fmla="*/ 32 h 259"/>
                <a:gd name="T56" fmla="*/ 15 w 352"/>
                <a:gd name="T57" fmla="*/ 31 h 259"/>
                <a:gd name="T58" fmla="*/ 8 w 352"/>
                <a:gd name="T59" fmla="*/ 29 h 259"/>
                <a:gd name="T60" fmla="*/ 4 w 352"/>
                <a:gd name="T61" fmla="*/ 27 h 259"/>
                <a:gd name="T62" fmla="*/ 3 w 352"/>
                <a:gd name="T63" fmla="*/ 23 h 259"/>
                <a:gd name="T64" fmla="*/ 2 w 352"/>
                <a:gd name="T65" fmla="*/ 21 h 259"/>
                <a:gd name="T66" fmla="*/ 1 w 352"/>
                <a:gd name="T67" fmla="*/ 20 h 259"/>
                <a:gd name="T68" fmla="*/ 1 w 352"/>
                <a:gd name="T69" fmla="*/ 19 h 259"/>
                <a:gd name="T70" fmla="*/ 3 w 352"/>
                <a:gd name="T71" fmla="*/ 18 h 259"/>
                <a:gd name="T72" fmla="*/ 2 w 352"/>
                <a:gd name="T73" fmla="*/ 17 h 259"/>
                <a:gd name="T74" fmla="*/ 1 w 352"/>
                <a:gd name="T75" fmla="*/ 17 h 259"/>
                <a:gd name="T76" fmla="*/ 1 w 352"/>
                <a:gd name="T77" fmla="*/ 14 h 259"/>
                <a:gd name="T78" fmla="*/ 3 w 352"/>
                <a:gd name="T79" fmla="*/ 14 h 259"/>
                <a:gd name="T80" fmla="*/ 2 w 352"/>
                <a:gd name="T81" fmla="*/ 13 h 259"/>
                <a:gd name="T82" fmla="*/ 1 w 352"/>
                <a:gd name="T83" fmla="*/ 11 h 259"/>
                <a:gd name="T84" fmla="*/ 1 w 352"/>
                <a:gd name="T85" fmla="*/ 10 h 259"/>
                <a:gd name="T86" fmla="*/ 3 w 352"/>
                <a:gd name="T87" fmla="*/ 9 h 259"/>
                <a:gd name="T88" fmla="*/ 4 w 352"/>
                <a:gd name="T89" fmla="*/ 8 h 259"/>
                <a:gd name="T90" fmla="*/ 3 w 352"/>
                <a:gd name="T91" fmla="*/ 7 h 259"/>
                <a:gd name="T92" fmla="*/ 2 w 352"/>
                <a:gd name="T93" fmla="*/ 6 h 259"/>
                <a:gd name="T94" fmla="*/ 2 w 352"/>
                <a:gd name="T95" fmla="*/ 3 h 259"/>
                <a:gd name="T96" fmla="*/ 2 w 352"/>
                <a:gd name="T97" fmla="*/ 1 h 2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52" h="259">
                  <a:moveTo>
                    <a:pt x="4" y="0"/>
                  </a:moveTo>
                  <a:lnTo>
                    <a:pt x="26" y="3"/>
                  </a:lnTo>
                  <a:lnTo>
                    <a:pt x="48" y="6"/>
                  </a:lnTo>
                  <a:lnTo>
                    <a:pt x="70" y="8"/>
                  </a:lnTo>
                  <a:lnTo>
                    <a:pt x="92" y="12"/>
                  </a:lnTo>
                  <a:lnTo>
                    <a:pt x="113" y="14"/>
                  </a:lnTo>
                  <a:lnTo>
                    <a:pt x="135" y="18"/>
                  </a:lnTo>
                  <a:lnTo>
                    <a:pt x="157" y="20"/>
                  </a:lnTo>
                  <a:lnTo>
                    <a:pt x="178" y="22"/>
                  </a:lnTo>
                  <a:lnTo>
                    <a:pt x="200" y="26"/>
                  </a:lnTo>
                  <a:lnTo>
                    <a:pt x="222" y="28"/>
                  </a:lnTo>
                  <a:lnTo>
                    <a:pt x="244" y="31"/>
                  </a:lnTo>
                  <a:lnTo>
                    <a:pt x="265" y="34"/>
                  </a:lnTo>
                  <a:lnTo>
                    <a:pt x="287" y="37"/>
                  </a:lnTo>
                  <a:lnTo>
                    <a:pt x="309" y="39"/>
                  </a:lnTo>
                  <a:lnTo>
                    <a:pt x="331" y="43"/>
                  </a:lnTo>
                  <a:lnTo>
                    <a:pt x="352" y="45"/>
                  </a:lnTo>
                  <a:lnTo>
                    <a:pt x="349" y="49"/>
                  </a:lnTo>
                  <a:lnTo>
                    <a:pt x="345" y="52"/>
                  </a:lnTo>
                  <a:lnTo>
                    <a:pt x="342" y="56"/>
                  </a:lnTo>
                  <a:lnTo>
                    <a:pt x="340" y="60"/>
                  </a:lnTo>
                  <a:lnTo>
                    <a:pt x="337" y="68"/>
                  </a:lnTo>
                  <a:lnTo>
                    <a:pt x="336" y="76"/>
                  </a:lnTo>
                  <a:lnTo>
                    <a:pt x="334" y="84"/>
                  </a:lnTo>
                  <a:lnTo>
                    <a:pt x="332" y="92"/>
                  </a:lnTo>
                  <a:lnTo>
                    <a:pt x="327" y="94"/>
                  </a:lnTo>
                  <a:lnTo>
                    <a:pt x="322" y="95"/>
                  </a:lnTo>
                  <a:lnTo>
                    <a:pt x="318" y="96"/>
                  </a:lnTo>
                  <a:lnTo>
                    <a:pt x="313" y="97"/>
                  </a:lnTo>
                  <a:lnTo>
                    <a:pt x="313" y="102"/>
                  </a:lnTo>
                  <a:lnTo>
                    <a:pt x="313" y="105"/>
                  </a:lnTo>
                  <a:lnTo>
                    <a:pt x="312" y="109"/>
                  </a:lnTo>
                  <a:lnTo>
                    <a:pt x="312" y="112"/>
                  </a:lnTo>
                  <a:lnTo>
                    <a:pt x="317" y="113"/>
                  </a:lnTo>
                  <a:lnTo>
                    <a:pt x="321" y="113"/>
                  </a:lnTo>
                  <a:lnTo>
                    <a:pt x="326" y="114"/>
                  </a:lnTo>
                  <a:lnTo>
                    <a:pt x="331" y="115"/>
                  </a:lnTo>
                  <a:lnTo>
                    <a:pt x="329" y="121"/>
                  </a:lnTo>
                  <a:lnTo>
                    <a:pt x="328" y="127"/>
                  </a:lnTo>
                  <a:lnTo>
                    <a:pt x="327" y="133"/>
                  </a:lnTo>
                  <a:lnTo>
                    <a:pt x="326" y="139"/>
                  </a:lnTo>
                  <a:lnTo>
                    <a:pt x="322" y="139"/>
                  </a:lnTo>
                  <a:lnTo>
                    <a:pt x="319" y="140"/>
                  </a:lnTo>
                  <a:lnTo>
                    <a:pt x="316" y="140"/>
                  </a:lnTo>
                  <a:lnTo>
                    <a:pt x="312" y="141"/>
                  </a:lnTo>
                  <a:lnTo>
                    <a:pt x="314" y="144"/>
                  </a:lnTo>
                  <a:lnTo>
                    <a:pt x="318" y="148"/>
                  </a:lnTo>
                  <a:lnTo>
                    <a:pt x="320" y="152"/>
                  </a:lnTo>
                  <a:lnTo>
                    <a:pt x="322" y="156"/>
                  </a:lnTo>
                  <a:lnTo>
                    <a:pt x="321" y="160"/>
                  </a:lnTo>
                  <a:lnTo>
                    <a:pt x="321" y="164"/>
                  </a:lnTo>
                  <a:lnTo>
                    <a:pt x="321" y="168"/>
                  </a:lnTo>
                  <a:lnTo>
                    <a:pt x="320" y="173"/>
                  </a:lnTo>
                  <a:lnTo>
                    <a:pt x="318" y="175"/>
                  </a:lnTo>
                  <a:lnTo>
                    <a:pt x="314" y="177"/>
                  </a:lnTo>
                  <a:lnTo>
                    <a:pt x="311" y="179"/>
                  </a:lnTo>
                  <a:lnTo>
                    <a:pt x="309" y="181"/>
                  </a:lnTo>
                  <a:lnTo>
                    <a:pt x="311" y="185"/>
                  </a:lnTo>
                  <a:lnTo>
                    <a:pt x="314" y="188"/>
                  </a:lnTo>
                  <a:lnTo>
                    <a:pt x="318" y="192"/>
                  </a:lnTo>
                  <a:lnTo>
                    <a:pt x="321" y="195"/>
                  </a:lnTo>
                  <a:lnTo>
                    <a:pt x="320" y="200"/>
                  </a:lnTo>
                  <a:lnTo>
                    <a:pt x="319" y="203"/>
                  </a:lnTo>
                  <a:lnTo>
                    <a:pt x="317" y="206"/>
                  </a:lnTo>
                  <a:lnTo>
                    <a:pt x="316" y="210"/>
                  </a:lnTo>
                  <a:lnTo>
                    <a:pt x="313" y="212"/>
                  </a:lnTo>
                  <a:lnTo>
                    <a:pt x="311" y="216"/>
                  </a:lnTo>
                  <a:lnTo>
                    <a:pt x="309" y="219"/>
                  </a:lnTo>
                  <a:lnTo>
                    <a:pt x="306" y="221"/>
                  </a:lnTo>
                  <a:lnTo>
                    <a:pt x="304" y="226"/>
                  </a:lnTo>
                  <a:lnTo>
                    <a:pt x="302" y="232"/>
                  </a:lnTo>
                  <a:lnTo>
                    <a:pt x="298" y="236"/>
                  </a:lnTo>
                  <a:lnTo>
                    <a:pt x="296" y="240"/>
                  </a:lnTo>
                  <a:lnTo>
                    <a:pt x="293" y="243"/>
                  </a:lnTo>
                  <a:lnTo>
                    <a:pt x="289" y="247"/>
                  </a:lnTo>
                  <a:lnTo>
                    <a:pt x="284" y="250"/>
                  </a:lnTo>
                  <a:lnTo>
                    <a:pt x="281" y="254"/>
                  </a:lnTo>
                  <a:lnTo>
                    <a:pt x="271" y="256"/>
                  </a:lnTo>
                  <a:lnTo>
                    <a:pt x="259" y="258"/>
                  </a:lnTo>
                  <a:lnTo>
                    <a:pt x="244" y="259"/>
                  </a:lnTo>
                  <a:lnTo>
                    <a:pt x="228" y="259"/>
                  </a:lnTo>
                  <a:lnTo>
                    <a:pt x="211" y="259"/>
                  </a:lnTo>
                  <a:lnTo>
                    <a:pt x="192" y="258"/>
                  </a:lnTo>
                  <a:lnTo>
                    <a:pt x="173" y="256"/>
                  </a:lnTo>
                  <a:lnTo>
                    <a:pt x="153" y="254"/>
                  </a:lnTo>
                  <a:lnTo>
                    <a:pt x="132" y="251"/>
                  </a:lnTo>
                  <a:lnTo>
                    <a:pt x="114" y="248"/>
                  </a:lnTo>
                  <a:lnTo>
                    <a:pt x="94" y="245"/>
                  </a:lnTo>
                  <a:lnTo>
                    <a:pt x="77" y="240"/>
                  </a:lnTo>
                  <a:lnTo>
                    <a:pt x="61" y="236"/>
                  </a:lnTo>
                  <a:lnTo>
                    <a:pt x="47" y="232"/>
                  </a:lnTo>
                  <a:lnTo>
                    <a:pt x="34" y="226"/>
                  </a:lnTo>
                  <a:lnTo>
                    <a:pt x="25" y="221"/>
                  </a:lnTo>
                  <a:lnTo>
                    <a:pt x="22" y="211"/>
                  </a:lnTo>
                  <a:lnTo>
                    <a:pt x="18" y="198"/>
                  </a:lnTo>
                  <a:lnTo>
                    <a:pt x="17" y="187"/>
                  </a:lnTo>
                  <a:lnTo>
                    <a:pt x="17" y="177"/>
                  </a:lnTo>
                  <a:lnTo>
                    <a:pt x="14" y="174"/>
                  </a:lnTo>
                  <a:lnTo>
                    <a:pt x="11" y="172"/>
                  </a:lnTo>
                  <a:lnTo>
                    <a:pt x="8" y="171"/>
                  </a:lnTo>
                  <a:lnTo>
                    <a:pt x="6" y="168"/>
                  </a:lnTo>
                  <a:lnTo>
                    <a:pt x="4" y="164"/>
                  </a:lnTo>
                  <a:lnTo>
                    <a:pt x="4" y="160"/>
                  </a:lnTo>
                  <a:lnTo>
                    <a:pt x="4" y="157"/>
                  </a:lnTo>
                  <a:lnTo>
                    <a:pt x="4" y="152"/>
                  </a:lnTo>
                  <a:lnTo>
                    <a:pt x="9" y="150"/>
                  </a:lnTo>
                  <a:lnTo>
                    <a:pt x="15" y="149"/>
                  </a:lnTo>
                  <a:lnTo>
                    <a:pt x="19" y="147"/>
                  </a:lnTo>
                  <a:lnTo>
                    <a:pt x="24" y="145"/>
                  </a:lnTo>
                  <a:lnTo>
                    <a:pt x="18" y="144"/>
                  </a:lnTo>
                  <a:lnTo>
                    <a:pt x="13" y="143"/>
                  </a:lnTo>
                  <a:lnTo>
                    <a:pt x="6" y="142"/>
                  </a:lnTo>
                  <a:lnTo>
                    <a:pt x="0" y="142"/>
                  </a:lnTo>
                  <a:lnTo>
                    <a:pt x="1" y="136"/>
                  </a:lnTo>
                  <a:lnTo>
                    <a:pt x="2" y="130"/>
                  </a:lnTo>
                  <a:lnTo>
                    <a:pt x="2" y="125"/>
                  </a:lnTo>
                  <a:lnTo>
                    <a:pt x="3" y="119"/>
                  </a:lnTo>
                  <a:lnTo>
                    <a:pt x="8" y="118"/>
                  </a:lnTo>
                  <a:lnTo>
                    <a:pt x="14" y="117"/>
                  </a:lnTo>
                  <a:lnTo>
                    <a:pt x="18" y="115"/>
                  </a:lnTo>
                  <a:lnTo>
                    <a:pt x="23" y="114"/>
                  </a:lnTo>
                  <a:lnTo>
                    <a:pt x="18" y="110"/>
                  </a:lnTo>
                  <a:lnTo>
                    <a:pt x="15" y="106"/>
                  </a:lnTo>
                  <a:lnTo>
                    <a:pt x="11" y="102"/>
                  </a:lnTo>
                  <a:lnTo>
                    <a:pt x="7" y="97"/>
                  </a:lnTo>
                  <a:lnTo>
                    <a:pt x="7" y="95"/>
                  </a:lnTo>
                  <a:lnTo>
                    <a:pt x="7" y="91"/>
                  </a:lnTo>
                  <a:lnTo>
                    <a:pt x="6" y="88"/>
                  </a:lnTo>
                  <a:lnTo>
                    <a:pt x="6" y="84"/>
                  </a:lnTo>
                  <a:lnTo>
                    <a:pt x="11" y="82"/>
                  </a:lnTo>
                  <a:lnTo>
                    <a:pt x="17" y="81"/>
                  </a:lnTo>
                  <a:lnTo>
                    <a:pt x="22" y="79"/>
                  </a:lnTo>
                  <a:lnTo>
                    <a:pt x="28" y="76"/>
                  </a:lnTo>
                  <a:lnTo>
                    <a:pt x="28" y="74"/>
                  </a:lnTo>
                  <a:lnTo>
                    <a:pt x="28" y="71"/>
                  </a:lnTo>
                  <a:lnTo>
                    <a:pt x="28" y="67"/>
                  </a:lnTo>
                  <a:lnTo>
                    <a:pt x="28" y="64"/>
                  </a:lnTo>
                  <a:lnTo>
                    <a:pt x="23" y="61"/>
                  </a:lnTo>
                  <a:lnTo>
                    <a:pt x="19" y="58"/>
                  </a:lnTo>
                  <a:lnTo>
                    <a:pt x="15" y="56"/>
                  </a:lnTo>
                  <a:lnTo>
                    <a:pt x="10" y="53"/>
                  </a:lnTo>
                  <a:lnTo>
                    <a:pt x="11" y="46"/>
                  </a:lnTo>
                  <a:lnTo>
                    <a:pt x="13" y="38"/>
                  </a:lnTo>
                  <a:lnTo>
                    <a:pt x="13" y="31"/>
                  </a:lnTo>
                  <a:lnTo>
                    <a:pt x="14" y="24"/>
                  </a:lnTo>
                  <a:lnTo>
                    <a:pt x="11" y="19"/>
                  </a:lnTo>
                  <a:lnTo>
                    <a:pt x="9" y="12"/>
                  </a:lnTo>
                  <a:lnTo>
                    <a:pt x="7" y="6"/>
                  </a:lnTo>
                  <a:lnTo>
                    <a:pt x="4" y="0"/>
                  </a:lnTo>
                  <a:close/>
                </a:path>
              </a:pathLst>
            </a:custGeom>
            <a:solidFill>
              <a:srgbClr val="3D3F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91" name="Freeform 116"/>
            <p:cNvSpPr>
              <a:spLocks noChangeAspect="1"/>
            </p:cNvSpPr>
            <p:nvPr/>
          </p:nvSpPr>
          <p:spPr bwMode="auto">
            <a:xfrm>
              <a:off x="2062" y="2705"/>
              <a:ext cx="164" cy="128"/>
            </a:xfrm>
            <a:custGeom>
              <a:avLst/>
              <a:gdLst>
                <a:gd name="T0" fmla="*/ 5 w 329"/>
                <a:gd name="T1" fmla="*/ 1 h 256"/>
                <a:gd name="T2" fmla="*/ 13 w 329"/>
                <a:gd name="T3" fmla="*/ 2 h 256"/>
                <a:gd name="T4" fmla="*/ 20 w 329"/>
                <a:gd name="T5" fmla="*/ 3 h 256"/>
                <a:gd name="T6" fmla="*/ 28 w 329"/>
                <a:gd name="T7" fmla="*/ 4 h 256"/>
                <a:gd name="T8" fmla="*/ 36 w 329"/>
                <a:gd name="T9" fmla="*/ 5 h 256"/>
                <a:gd name="T10" fmla="*/ 40 w 329"/>
                <a:gd name="T11" fmla="*/ 6 h 256"/>
                <a:gd name="T12" fmla="*/ 39 w 329"/>
                <a:gd name="T13" fmla="*/ 8 h 256"/>
                <a:gd name="T14" fmla="*/ 38 w 329"/>
                <a:gd name="T15" fmla="*/ 11 h 256"/>
                <a:gd name="T16" fmla="*/ 37 w 329"/>
                <a:gd name="T17" fmla="*/ 12 h 256"/>
                <a:gd name="T18" fmla="*/ 36 w 329"/>
                <a:gd name="T19" fmla="*/ 13 h 256"/>
                <a:gd name="T20" fmla="*/ 36 w 329"/>
                <a:gd name="T21" fmla="*/ 14 h 256"/>
                <a:gd name="T22" fmla="*/ 38 w 329"/>
                <a:gd name="T23" fmla="*/ 14 h 256"/>
                <a:gd name="T24" fmla="*/ 38 w 329"/>
                <a:gd name="T25" fmla="*/ 16 h 256"/>
                <a:gd name="T26" fmla="*/ 37 w 329"/>
                <a:gd name="T27" fmla="*/ 17 h 256"/>
                <a:gd name="T28" fmla="*/ 36 w 329"/>
                <a:gd name="T29" fmla="*/ 18 h 256"/>
                <a:gd name="T30" fmla="*/ 37 w 329"/>
                <a:gd name="T31" fmla="*/ 19 h 256"/>
                <a:gd name="T32" fmla="*/ 37 w 329"/>
                <a:gd name="T33" fmla="*/ 21 h 256"/>
                <a:gd name="T34" fmla="*/ 36 w 329"/>
                <a:gd name="T35" fmla="*/ 22 h 256"/>
                <a:gd name="T36" fmla="*/ 35 w 329"/>
                <a:gd name="T37" fmla="*/ 23 h 256"/>
                <a:gd name="T38" fmla="*/ 37 w 329"/>
                <a:gd name="T39" fmla="*/ 24 h 256"/>
                <a:gd name="T40" fmla="*/ 37 w 329"/>
                <a:gd name="T41" fmla="*/ 25 h 256"/>
                <a:gd name="T42" fmla="*/ 36 w 329"/>
                <a:gd name="T43" fmla="*/ 27 h 256"/>
                <a:gd name="T44" fmla="*/ 35 w 329"/>
                <a:gd name="T45" fmla="*/ 28 h 256"/>
                <a:gd name="T46" fmla="*/ 34 w 329"/>
                <a:gd name="T47" fmla="*/ 29 h 256"/>
                <a:gd name="T48" fmla="*/ 33 w 329"/>
                <a:gd name="T49" fmla="*/ 31 h 256"/>
                <a:gd name="T50" fmla="*/ 31 w 329"/>
                <a:gd name="T51" fmla="*/ 32 h 256"/>
                <a:gd name="T52" fmla="*/ 26 w 329"/>
                <a:gd name="T53" fmla="*/ 32 h 256"/>
                <a:gd name="T54" fmla="*/ 19 w 329"/>
                <a:gd name="T55" fmla="*/ 32 h 256"/>
                <a:gd name="T56" fmla="*/ 13 w 329"/>
                <a:gd name="T57" fmla="*/ 31 h 256"/>
                <a:gd name="T58" fmla="*/ 7 w 329"/>
                <a:gd name="T59" fmla="*/ 30 h 256"/>
                <a:gd name="T60" fmla="*/ 2 w 329"/>
                <a:gd name="T61" fmla="*/ 28 h 256"/>
                <a:gd name="T62" fmla="*/ 1 w 329"/>
                <a:gd name="T63" fmla="*/ 24 h 256"/>
                <a:gd name="T64" fmla="*/ 1 w 329"/>
                <a:gd name="T65" fmla="*/ 22 h 256"/>
                <a:gd name="T66" fmla="*/ 0 w 329"/>
                <a:gd name="T67" fmla="*/ 21 h 256"/>
                <a:gd name="T68" fmla="*/ 0 w 329"/>
                <a:gd name="T69" fmla="*/ 19 h 256"/>
                <a:gd name="T70" fmla="*/ 2 w 329"/>
                <a:gd name="T71" fmla="*/ 19 h 256"/>
                <a:gd name="T72" fmla="*/ 1 w 329"/>
                <a:gd name="T73" fmla="*/ 18 h 256"/>
                <a:gd name="T74" fmla="*/ 0 w 329"/>
                <a:gd name="T75" fmla="*/ 17 h 256"/>
                <a:gd name="T76" fmla="*/ 0 w 329"/>
                <a:gd name="T77" fmla="*/ 15 h 256"/>
                <a:gd name="T78" fmla="*/ 2 w 329"/>
                <a:gd name="T79" fmla="*/ 15 h 256"/>
                <a:gd name="T80" fmla="*/ 1 w 329"/>
                <a:gd name="T81" fmla="*/ 14 h 256"/>
                <a:gd name="T82" fmla="*/ 0 w 329"/>
                <a:gd name="T83" fmla="*/ 12 h 256"/>
                <a:gd name="T84" fmla="*/ 0 w 329"/>
                <a:gd name="T85" fmla="*/ 11 h 256"/>
                <a:gd name="T86" fmla="*/ 2 w 329"/>
                <a:gd name="T87" fmla="*/ 10 h 256"/>
                <a:gd name="T88" fmla="*/ 3 w 329"/>
                <a:gd name="T89" fmla="*/ 9 h 256"/>
                <a:gd name="T90" fmla="*/ 2 w 329"/>
                <a:gd name="T91" fmla="*/ 8 h 256"/>
                <a:gd name="T92" fmla="*/ 1 w 329"/>
                <a:gd name="T93" fmla="*/ 7 h 256"/>
                <a:gd name="T94" fmla="*/ 1 w 329"/>
                <a:gd name="T95" fmla="*/ 4 h 256"/>
                <a:gd name="T96" fmla="*/ 1 w 329"/>
                <a:gd name="T97" fmla="*/ 2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9" h="256">
                  <a:moveTo>
                    <a:pt x="5" y="0"/>
                  </a:moveTo>
                  <a:lnTo>
                    <a:pt x="26" y="2"/>
                  </a:lnTo>
                  <a:lnTo>
                    <a:pt x="45" y="4"/>
                  </a:lnTo>
                  <a:lnTo>
                    <a:pt x="66" y="8"/>
                  </a:lnTo>
                  <a:lnTo>
                    <a:pt x="86" y="10"/>
                  </a:lnTo>
                  <a:lnTo>
                    <a:pt x="106" y="12"/>
                  </a:lnTo>
                  <a:lnTo>
                    <a:pt x="127" y="15"/>
                  </a:lnTo>
                  <a:lnTo>
                    <a:pt x="147" y="18"/>
                  </a:lnTo>
                  <a:lnTo>
                    <a:pt x="167" y="20"/>
                  </a:lnTo>
                  <a:lnTo>
                    <a:pt x="187" y="23"/>
                  </a:lnTo>
                  <a:lnTo>
                    <a:pt x="208" y="25"/>
                  </a:lnTo>
                  <a:lnTo>
                    <a:pt x="229" y="28"/>
                  </a:lnTo>
                  <a:lnTo>
                    <a:pt x="248" y="31"/>
                  </a:lnTo>
                  <a:lnTo>
                    <a:pt x="269" y="33"/>
                  </a:lnTo>
                  <a:lnTo>
                    <a:pt x="288" y="35"/>
                  </a:lnTo>
                  <a:lnTo>
                    <a:pt x="309" y="39"/>
                  </a:lnTo>
                  <a:lnTo>
                    <a:pt x="329" y="41"/>
                  </a:lnTo>
                  <a:lnTo>
                    <a:pt x="326" y="46"/>
                  </a:lnTo>
                  <a:lnTo>
                    <a:pt x="323" y="49"/>
                  </a:lnTo>
                  <a:lnTo>
                    <a:pt x="320" y="53"/>
                  </a:lnTo>
                  <a:lnTo>
                    <a:pt x="317" y="57"/>
                  </a:lnTo>
                  <a:lnTo>
                    <a:pt x="315" y="65"/>
                  </a:lnTo>
                  <a:lnTo>
                    <a:pt x="314" y="73"/>
                  </a:lnTo>
                  <a:lnTo>
                    <a:pt x="311" y="81"/>
                  </a:lnTo>
                  <a:lnTo>
                    <a:pt x="309" y="89"/>
                  </a:lnTo>
                  <a:lnTo>
                    <a:pt x="306" y="91"/>
                  </a:lnTo>
                  <a:lnTo>
                    <a:pt x="301" y="92"/>
                  </a:lnTo>
                  <a:lnTo>
                    <a:pt x="298" y="93"/>
                  </a:lnTo>
                  <a:lnTo>
                    <a:pt x="293" y="94"/>
                  </a:lnTo>
                  <a:lnTo>
                    <a:pt x="292" y="99"/>
                  </a:lnTo>
                  <a:lnTo>
                    <a:pt x="292" y="102"/>
                  </a:lnTo>
                  <a:lnTo>
                    <a:pt x="292" y="106"/>
                  </a:lnTo>
                  <a:lnTo>
                    <a:pt x="291" y="109"/>
                  </a:lnTo>
                  <a:lnTo>
                    <a:pt x="295" y="110"/>
                  </a:lnTo>
                  <a:lnTo>
                    <a:pt x="300" y="110"/>
                  </a:lnTo>
                  <a:lnTo>
                    <a:pt x="305" y="111"/>
                  </a:lnTo>
                  <a:lnTo>
                    <a:pt x="309" y="111"/>
                  </a:lnTo>
                  <a:lnTo>
                    <a:pt x="308" y="117"/>
                  </a:lnTo>
                  <a:lnTo>
                    <a:pt x="307" y="123"/>
                  </a:lnTo>
                  <a:lnTo>
                    <a:pt x="306" y="129"/>
                  </a:lnTo>
                  <a:lnTo>
                    <a:pt x="305" y="134"/>
                  </a:lnTo>
                  <a:lnTo>
                    <a:pt x="301" y="136"/>
                  </a:lnTo>
                  <a:lnTo>
                    <a:pt x="298" y="136"/>
                  </a:lnTo>
                  <a:lnTo>
                    <a:pt x="294" y="137"/>
                  </a:lnTo>
                  <a:lnTo>
                    <a:pt x="291" y="137"/>
                  </a:lnTo>
                  <a:lnTo>
                    <a:pt x="293" y="141"/>
                  </a:lnTo>
                  <a:lnTo>
                    <a:pt x="295" y="145"/>
                  </a:lnTo>
                  <a:lnTo>
                    <a:pt x="298" y="148"/>
                  </a:lnTo>
                  <a:lnTo>
                    <a:pt x="300" y="153"/>
                  </a:lnTo>
                  <a:lnTo>
                    <a:pt x="300" y="156"/>
                  </a:lnTo>
                  <a:lnTo>
                    <a:pt x="300" y="161"/>
                  </a:lnTo>
                  <a:lnTo>
                    <a:pt x="299" y="164"/>
                  </a:lnTo>
                  <a:lnTo>
                    <a:pt x="299" y="169"/>
                  </a:lnTo>
                  <a:lnTo>
                    <a:pt x="295" y="171"/>
                  </a:lnTo>
                  <a:lnTo>
                    <a:pt x="293" y="172"/>
                  </a:lnTo>
                  <a:lnTo>
                    <a:pt x="290" y="175"/>
                  </a:lnTo>
                  <a:lnTo>
                    <a:pt x="287" y="177"/>
                  </a:lnTo>
                  <a:lnTo>
                    <a:pt x="290" y="180"/>
                  </a:lnTo>
                  <a:lnTo>
                    <a:pt x="293" y="184"/>
                  </a:lnTo>
                  <a:lnTo>
                    <a:pt x="296" y="187"/>
                  </a:lnTo>
                  <a:lnTo>
                    <a:pt x="299" y="192"/>
                  </a:lnTo>
                  <a:lnTo>
                    <a:pt x="298" y="195"/>
                  </a:lnTo>
                  <a:lnTo>
                    <a:pt x="296" y="199"/>
                  </a:lnTo>
                  <a:lnTo>
                    <a:pt x="295" y="202"/>
                  </a:lnTo>
                  <a:lnTo>
                    <a:pt x="294" y="206"/>
                  </a:lnTo>
                  <a:lnTo>
                    <a:pt x="292" y="209"/>
                  </a:lnTo>
                  <a:lnTo>
                    <a:pt x="290" y="212"/>
                  </a:lnTo>
                  <a:lnTo>
                    <a:pt x="287" y="215"/>
                  </a:lnTo>
                  <a:lnTo>
                    <a:pt x="285" y="217"/>
                  </a:lnTo>
                  <a:lnTo>
                    <a:pt x="283" y="222"/>
                  </a:lnTo>
                  <a:lnTo>
                    <a:pt x="280" y="228"/>
                  </a:lnTo>
                  <a:lnTo>
                    <a:pt x="278" y="232"/>
                  </a:lnTo>
                  <a:lnTo>
                    <a:pt x="276" y="237"/>
                  </a:lnTo>
                  <a:lnTo>
                    <a:pt x="272" y="240"/>
                  </a:lnTo>
                  <a:lnTo>
                    <a:pt x="269" y="244"/>
                  </a:lnTo>
                  <a:lnTo>
                    <a:pt x="265" y="247"/>
                  </a:lnTo>
                  <a:lnTo>
                    <a:pt x="261" y="250"/>
                  </a:lnTo>
                  <a:lnTo>
                    <a:pt x="252" y="252"/>
                  </a:lnTo>
                  <a:lnTo>
                    <a:pt x="240" y="254"/>
                  </a:lnTo>
                  <a:lnTo>
                    <a:pt x="227" y="255"/>
                  </a:lnTo>
                  <a:lnTo>
                    <a:pt x="211" y="256"/>
                  </a:lnTo>
                  <a:lnTo>
                    <a:pt x="195" y="255"/>
                  </a:lnTo>
                  <a:lnTo>
                    <a:pt x="178" y="255"/>
                  </a:lnTo>
                  <a:lnTo>
                    <a:pt x="159" y="253"/>
                  </a:lnTo>
                  <a:lnTo>
                    <a:pt x="141" y="252"/>
                  </a:lnTo>
                  <a:lnTo>
                    <a:pt x="123" y="248"/>
                  </a:lnTo>
                  <a:lnTo>
                    <a:pt x="105" y="246"/>
                  </a:lnTo>
                  <a:lnTo>
                    <a:pt x="88" y="243"/>
                  </a:lnTo>
                  <a:lnTo>
                    <a:pt x="71" y="238"/>
                  </a:lnTo>
                  <a:lnTo>
                    <a:pt x="57" y="235"/>
                  </a:lnTo>
                  <a:lnTo>
                    <a:pt x="43" y="230"/>
                  </a:lnTo>
                  <a:lnTo>
                    <a:pt x="33" y="224"/>
                  </a:lnTo>
                  <a:lnTo>
                    <a:pt x="23" y="220"/>
                  </a:lnTo>
                  <a:lnTo>
                    <a:pt x="20" y="209"/>
                  </a:lnTo>
                  <a:lnTo>
                    <a:pt x="17" y="198"/>
                  </a:lnTo>
                  <a:lnTo>
                    <a:pt x="15" y="186"/>
                  </a:lnTo>
                  <a:lnTo>
                    <a:pt x="15" y="176"/>
                  </a:lnTo>
                  <a:lnTo>
                    <a:pt x="13" y="174"/>
                  </a:lnTo>
                  <a:lnTo>
                    <a:pt x="11" y="171"/>
                  </a:lnTo>
                  <a:lnTo>
                    <a:pt x="7" y="169"/>
                  </a:lnTo>
                  <a:lnTo>
                    <a:pt x="5" y="167"/>
                  </a:lnTo>
                  <a:lnTo>
                    <a:pt x="4" y="163"/>
                  </a:lnTo>
                  <a:lnTo>
                    <a:pt x="4" y="159"/>
                  </a:lnTo>
                  <a:lnTo>
                    <a:pt x="4" y="155"/>
                  </a:lnTo>
                  <a:lnTo>
                    <a:pt x="4" y="152"/>
                  </a:lnTo>
                  <a:lnTo>
                    <a:pt x="8" y="149"/>
                  </a:lnTo>
                  <a:lnTo>
                    <a:pt x="13" y="148"/>
                  </a:lnTo>
                  <a:lnTo>
                    <a:pt x="18" y="146"/>
                  </a:lnTo>
                  <a:lnTo>
                    <a:pt x="22" y="144"/>
                  </a:lnTo>
                  <a:lnTo>
                    <a:pt x="17" y="142"/>
                  </a:lnTo>
                  <a:lnTo>
                    <a:pt x="12" y="142"/>
                  </a:lnTo>
                  <a:lnTo>
                    <a:pt x="6" y="142"/>
                  </a:lnTo>
                  <a:lnTo>
                    <a:pt x="0" y="141"/>
                  </a:lnTo>
                  <a:lnTo>
                    <a:pt x="2" y="136"/>
                  </a:lnTo>
                  <a:lnTo>
                    <a:pt x="3" y="129"/>
                  </a:lnTo>
                  <a:lnTo>
                    <a:pt x="3" y="123"/>
                  </a:lnTo>
                  <a:lnTo>
                    <a:pt x="4" y="117"/>
                  </a:lnTo>
                  <a:lnTo>
                    <a:pt x="8" y="116"/>
                  </a:lnTo>
                  <a:lnTo>
                    <a:pt x="13" y="115"/>
                  </a:lnTo>
                  <a:lnTo>
                    <a:pt x="17" y="115"/>
                  </a:lnTo>
                  <a:lnTo>
                    <a:pt x="21" y="114"/>
                  </a:lnTo>
                  <a:lnTo>
                    <a:pt x="18" y="109"/>
                  </a:lnTo>
                  <a:lnTo>
                    <a:pt x="14" y="106"/>
                  </a:lnTo>
                  <a:lnTo>
                    <a:pt x="11" y="102"/>
                  </a:lnTo>
                  <a:lnTo>
                    <a:pt x="7" y="97"/>
                  </a:lnTo>
                  <a:lnTo>
                    <a:pt x="6" y="94"/>
                  </a:lnTo>
                  <a:lnTo>
                    <a:pt x="6" y="91"/>
                  </a:lnTo>
                  <a:lnTo>
                    <a:pt x="6" y="87"/>
                  </a:lnTo>
                  <a:lnTo>
                    <a:pt x="5" y="84"/>
                  </a:lnTo>
                  <a:lnTo>
                    <a:pt x="11" y="81"/>
                  </a:lnTo>
                  <a:lnTo>
                    <a:pt x="15" y="80"/>
                  </a:lnTo>
                  <a:lnTo>
                    <a:pt x="21" y="78"/>
                  </a:lnTo>
                  <a:lnTo>
                    <a:pt x="26" y="76"/>
                  </a:lnTo>
                  <a:lnTo>
                    <a:pt x="26" y="73"/>
                  </a:lnTo>
                  <a:lnTo>
                    <a:pt x="26" y="70"/>
                  </a:lnTo>
                  <a:lnTo>
                    <a:pt x="26" y="66"/>
                  </a:lnTo>
                  <a:lnTo>
                    <a:pt x="26" y="63"/>
                  </a:lnTo>
                  <a:lnTo>
                    <a:pt x="22" y="61"/>
                  </a:lnTo>
                  <a:lnTo>
                    <a:pt x="18" y="57"/>
                  </a:lnTo>
                  <a:lnTo>
                    <a:pt x="14" y="55"/>
                  </a:lnTo>
                  <a:lnTo>
                    <a:pt x="10" y="53"/>
                  </a:lnTo>
                  <a:lnTo>
                    <a:pt x="11" y="46"/>
                  </a:lnTo>
                  <a:lnTo>
                    <a:pt x="12" y="39"/>
                  </a:lnTo>
                  <a:lnTo>
                    <a:pt x="12" y="32"/>
                  </a:lnTo>
                  <a:lnTo>
                    <a:pt x="13" y="24"/>
                  </a:lnTo>
                  <a:lnTo>
                    <a:pt x="11" y="18"/>
                  </a:lnTo>
                  <a:lnTo>
                    <a:pt x="10" y="11"/>
                  </a:lnTo>
                  <a:lnTo>
                    <a:pt x="7" y="5"/>
                  </a:lnTo>
                  <a:lnTo>
                    <a:pt x="5" y="0"/>
                  </a:lnTo>
                  <a:close/>
                </a:path>
              </a:pathLst>
            </a:custGeom>
            <a:solidFill>
              <a:srgbClr val="4747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92" name="Freeform 117"/>
            <p:cNvSpPr>
              <a:spLocks noChangeAspect="1"/>
            </p:cNvSpPr>
            <p:nvPr/>
          </p:nvSpPr>
          <p:spPr bwMode="auto">
            <a:xfrm>
              <a:off x="2067" y="2707"/>
              <a:ext cx="153" cy="126"/>
            </a:xfrm>
            <a:custGeom>
              <a:avLst/>
              <a:gdLst>
                <a:gd name="T0" fmla="*/ 6 w 306"/>
                <a:gd name="T1" fmla="*/ 1 h 252"/>
                <a:gd name="T2" fmla="*/ 13 w 306"/>
                <a:gd name="T3" fmla="*/ 2 h 252"/>
                <a:gd name="T4" fmla="*/ 20 w 306"/>
                <a:gd name="T5" fmla="*/ 3 h 252"/>
                <a:gd name="T6" fmla="*/ 27 w 306"/>
                <a:gd name="T7" fmla="*/ 4 h 252"/>
                <a:gd name="T8" fmla="*/ 34 w 306"/>
                <a:gd name="T9" fmla="*/ 5 h 252"/>
                <a:gd name="T10" fmla="*/ 38 w 306"/>
                <a:gd name="T11" fmla="*/ 6 h 252"/>
                <a:gd name="T12" fmla="*/ 37 w 306"/>
                <a:gd name="T13" fmla="*/ 7 h 252"/>
                <a:gd name="T14" fmla="*/ 37 w 306"/>
                <a:gd name="T15" fmla="*/ 10 h 252"/>
                <a:gd name="T16" fmla="*/ 35 w 306"/>
                <a:gd name="T17" fmla="*/ 12 h 252"/>
                <a:gd name="T18" fmla="*/ 34 w 306"/>
                <a:gd name="T19" fmla="*/ 12 h 252"/>
                <a:gd name="T20" fmla="*/ 34 w 306"/>
                <a:gd name="T21" fmla="*/ 14 h 252"/>
                <a:gd name="T22" fmla="*/ 36 w 306"/>
                <a:gd name="T23" fmla="*/ 14 h 252"/>
                <a:gd name="T24" fmla="*/ 36 w 306"/>
                <a:gd name="T25" fmla="*/ 15 h 252"/>
                <a:gd name="T26" fmla="*/ 35 w 306"/>
                <a:gd name="T27" fmla="*/ 17 h 252"/>
                <a:gd name="T28" fmla="*/ 34 w 306"/>
                <a:gd name="T29" fmla="*/ 17 h 252"/>
                <a:gd name="T30" fmla="*/ 35 w 306"/>
                <a:gd name="T31" fmla="*/ 19 h 252"/>
                <a:gd name="T32" fmla="*/ 35 w 306"/>
                <a:gd name="T33" fmla="*/ 20 h 252"/>
                <a:gd name="T34" fmla="*/ 35 w 306"/>
                <a:gd name="T35" fmla="*/ 21 h 252"/>
                <a:gd name="T36" fmla="*/ 34 w 306"/>
                <a:gd name="T37" fmla="*/ 22 h 252"/>
                <a:gd name="T38" fmla="*/ 35 w 306"/>
                <a:gd name="T39" fmla="*/ 23 h 252"/>
                <a:gd name="T40" fmla="*/ 35 w 306"/>
                <a:gd name="T41" fmla="*/ 25 h 252"/>
                <a:gd name="T42" fmla="*/ 34 w 306"/>
                <a:gd name="T43" fmla="*/ 26 h 252"/>
                <a:gd name="T44" fmla="*/ 33 w 306"/>
                <a:gd name="T45" fmla="*/ 27 h 252"/>
                <a:gd name="T46" fmla="*/ 33 w 306"/>
                <a:gd name="T47" fmla="*/ 29 h 252"/>
                <a:gd name="T48" fmla="*/ 32 w 306"/>
                <a:gd name="T49" fmla="*/ 30 h 252"/>
                <a:gd name="T50" fmla="*/ 30 w 306"/>
                <a:gd name="T51" fmla="*/ 32 h 252"/>
                <a:gd name="T52" fmla="*/ 25 w 306"/>
                <a:gd name="T53" fmla="*/ 32 h 252"/>
                <a:gd name="T54" fmla="*/ 19 w 306"/>
                <a:gd name="T55" fmla="*/ 32 h 252"/>
                <a:gd name="T56" fmla="*/ 12 w 306"/>
                <a:gd name="T57" fmla="*/ 31 h 252"/>
                <a:gd name="T58" fmla="*/ 7 w 306"/>
                <a:gd name="T59" fmla="*/ 29 h 252"/>
                <a:gd name="T60" fmla="*/ 3 w 306"/>
                <a:gd name="T61" fmla="*/ 28 h 252"/>
                <a:gd name="T62" fmla="*/ 2 w 306"/>
                <a:gd name="T63" fmla="*/ 24 h 252"/>
                <a:gd name="T64" fmla="*/ 2 w 306"/>
                <a:gd name="T65" fmla="*/ 22 h 252"/>
                <a:gd name="T66" fmla="*/ 1 w 306"/>
                <a:gd name="T67" fmla="*/ 21 h 252"/>
                <a:gd name="T68" fmla="*/ 1 w 306"/>
                <a:gd name="T69" fmla="*/ 19 h 252"/>
                <a:gd name="T70" fmla="*/ 2 w 306"/>
                <a:gd name="T71" fmla="*/ 19 h 252"/>
                <a:gd name="T72" fmla="*/ 2 w 306"/>
                <a:gd name="T73" fmla="*/ 18 h 252"/>
                <a:gd name="T74" fmla="*/ 1 w 306"/>
                <a:gd name="T75" fmla="*/ 17 h 252"/>
                <a:gd name="T76" fmla="*/ 1 w 306"/>
                <a:gd name="T77" fmla="*/ 15 h 252"/>
                <a:gd name="T78" fmla="*/ 2 w 306"/>
                <a:gd name="T79" fmla="*/ 15 h 252"/>
                <a:gd name="T80" fmla="*/ 2 w 306"/>
                <a:gd name="T81" fmla="*/ 13 h 252"/>
                <a:gd name="T82" fmla="*/ 1 w 306"/>
                <a:gd name="T83" fmla="*/ 12 h 252"/>
                <a:gd name="T84" fmla="*/ 1 w 306"/>
                <a:gd name="T85" fmla="*/ 11 h 252"/>
                <a:gd name="T86" fmla="*/ 3 w 306"/>
                <a:gd name="T87" fmla="*/ 10 h 252"/>
                <a:gd name="T88" fmla="*/ 4 w 306"/>
                <a:gd name="T89" fmla="*/ 9 h 252"/>
                <a:gd name="T90" fmla="*/ 3 w 306"/>
                <a:gd name="T91" fmla="*/ 8 h 252"/>
                <a:gd name="T92" fmla="*/ 2 w 306"/>
                <a:gd name="T93" fmla="*/ 7 h 252"/>
                <a:gd name="T94" fmla="*/ 2 w 306"/>
                <a:gd name="T95" fmla="*/ 4 h 252"/>
                <a:gd name="T96" fmla="*/ 2 w 306"/>
                <a:gd name="T97" fmla="*/ 2 h 2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06" h="252">
                  <a:moveTo>
                    <a:pt x="6" y="0"/>
                  </a:moveTo>
                  <a:lnTo>
                    <a:pt x="24" y="2"/>
                  </a:lnTo>
                  <a:lnTo>
                    <a:pt x="44" y="5"/>
                  </a:lnTo>
                  <a:lnTo>
                    <a:pt x="62" y="7"/>
                  </a:lnTo>
                  <a:lnTo>
                    <a:pt x="80" y="9"/>
                  </a:lnTo>
                  <a:lnTo>
                    <a:pt x="100" y="12"/>
                  </a:lnTo>
                  <a:lnTo>
                    <a:pt x="118" y="14"/>
                  </a:lnTo>
                  <a:lnTo>
                    <a:pt x="137" y="16"/>
                  </a:lnTo>
                  <a:lnTo>
                    <a:pt x="156" y="18"/>
                  </a:lnTo>
                  <a:lnTo>
                    <a:pt x="175" y="22"/>
                  </a:lnTo>
                  <a:lnTo>
                    <a:pt x="193" y="24"/>
                  </a:lnTo>
                  <a:lnTo>
                    <a:pt x="212" y="27"/>
                  </a:lnTo>
                  <a:lnTo>
                    <a:pt x="231" y="29"/>
                  </a:lnTo>
                  <a:lnTo>
                    <a:pt x="250" y="31"/>
                  </a:lnTo>
                  <a:lnTo>
                    <a:pt x="268" y="33"/>
                  </a:lnTo>
                  <a:lnTo>
                    <a:pt x="288" y="36"/>
                  </a:lnTo>
                  <a:lnTo>
                    <a:pt x="306" y="38"/>
                  </a:lnTo>
                  <a:lnTo>
                    <a:pt x="304" y="43"/>
                  </a:lnTo>
                  <a:lnTo>
                    <a:pt x="300" y="46"/>
                  </a:lnTo>
                  <a:lnTo>
                    <a:pt x="297" y="50"/>
                  </a:lnTo>
                  <a:lnTo>
                    <a:pt x="295" y="53"/>
                  </a:lnTo>
                  <a:lnTo>
                    <a:pt x="294" y="61"/>
                  </a:lnTo>
                  <a:lnTo>
                    <a:pt x="291" y="69"/>
                  </a:lnTo>
                  <a:lnTo>
                    <a:pt x="290" y="78"/>
                  </a:lnTo>
                  <a:lnTo>
                    <a:pt x="288" y="86"/>
                  </a:lnTo>
                  <a:lnTo>
                    <a:pt x="283" y="88"/>
                  </a:lnTo>
                  <a:lnTo>
                    <a:pt x="280" y="89"/>
                  </a:lnTo>
                  <a:lnTo>
                    <a:pt x="276" y="90"/>
                  </a:lnTo>
                  <a:lnTo>
                    <a:pt x="272" y="91"/>
                  </a:lnTo>
                  <a:lnTo>
                    <a:pt x="272" y="96"/>
                  </a:lnTo>
                  <a:lnTo>
                    <a:pt x="272" y="99"/>
                  </a:lnTo>
                  <a:lnTo>
                    <a:pt x="271" y="103"/>
                  </a:lnTo>
                  <a:lnTo>
                    <a:pt x="271" y="106"/>
                  </a:lnTo>
                  <a:lnTo>
                    <a:pt x="274" y="107"/>
                  </a:lnTo>
                  <a:lnTo>
                    <a:pt x="279" y="107"/>
                  </a:lnTo>
                  <a:lnTo>
                    <a:pt x="282" y="107"/>
                  </a:lnTo>
                  <a:lnTo>
                    <a:pt x="287" y="108"/>
                  </a:lnTo>
                  <a:lnTo>
                    <a:pt x="285" y="114"/>
                  </a:lnTo>
                  <a:lnTo>
                    <a:pt x="284" y="120"/>
                  </a:lnTo>
                  <a:lnTo>
                    <a:pt x="283" y="126"/>
                  </a:lnTo>
                  <a:lnTo>
                    <a:pt x="282" y="131"/>
                  </a:lnTo>
                  <a:lnTo>
                    <a:pt x="279" y="131"/>
                  </a:lnTo>
                  <a:lnTo>
                    <a:pt x="276" y="133"/>
                  </a:lnTo>
                  <a:lnTo>
                    <a:pt x="273" y="133"/>
                  </a:lnTo>
                  <a:lnTo>
                    <a:pt x="269" y="134"/>
                  </a:lnTo>
                  <a:lnTo>
                    <a:pt x="272" y="137"/>
                  </a:lnTo>
                  <a:lnTo>
                    <a:pt x="274" y="141"/>
                  </a:lnTo>
                  <a:lnTo>
                    <a:pt x="276" y="145"/>
                  </a:lnTo>
                  <a:lnTo>
                    <a:pt x="279" y="149"/>
                  </a:lnTo>
                  <a:lnTo>
                    <a:pt x="277" y="153"/>
                  </a:lnTo>
                  <a:lnTo>
                    <a:pt x="277" y="157"/>
                  </a:lnTo>
                  <a:lnTo>
                    <a:pt x="277" y="161"/>
                  </a:lnTo>
                  <a:lnTo>
                    <a:pt x="276" y="165"/>
                  </a:lnTo>
                  <a:lnTo>
                    <a:pt x="274" y="167"/>
                  </a:lnTo>
                  <a:lnTo>
                    <a:pt x="272" y="169"/>
                  </a:lnTo>
                  <a:lnTo>
                    <a:pt x="268" y="172"/>
                  </a:lnTo>
                  <a:lnTo>
                    <a:pt x="266" y="174"/>
                  </a:lnTo>
                  <a:lnTo>
                    <a:pt x="268" y="177"/>
                  </a:lnTo>
                  <a:lnTo>
                    <a:pt x="272" y="181"/>
                  </a:lnTo>
                  <a:lnTo>
                    <a:pt x="274" y="184"/>
                  </a:lnTo>
                  <a:lnTo>
                    <a:pt x="276" y="188"/>
                  </a:lnTo>
                  <a:lnTo>
                    <a:pt x="275" y="191"/>
                  </a:lnTo>
                  <a:lnTo>
                    <a:pt x="274" y="195"/>
                  </a:lnTo>
                  <a:lnTo>
                    <a:pt x="273" y="198"/>
                  </a:lnTo>
                  <a:lnTo>
                    <a:pt x="272" y="202"/>
                  </a:lnTo>
                  <a:lnTo>
                    <a:pt x="269" y="205"/>
                  </a:lnTo>
                  <a:lnTo>
                    <a:pt x="268" y="207"/>
                  </a:lnTo>
                  <a:lnTo>
                    <a:pt x="266" y="211"/>
                  </a:lnTo>
                  <a:lnTo>
                    <a:pt x="264" y="214"/>
                  </a:lnTo>
                  <a:lnTo>
                    <a:pt x="261" y="219"/>
                  </a:lnTo>
                  <a:lnTo>
                    <a:pt x="259" y="224"/>
                  </a:lnTo>
                  <a:lnTo>
                    <a:pt x="257" y="229"/>
                  </a:lnTo>
                  <a:lnTo>
                    <a:pt x="254" y="234"/>
                  </a:lnTo>
                  <a:lnTo>
                    <a:pt x="252" y="237"/>
                  </a:lnTo>
                  <a:lnTo>
                    <a:pt x="249" y="240"/>
                  </a:lnTo>
                  <a:lnTo>
                    <a:pt x="245" y="243"/>
                  </a:lnTo>
                  <a:lnTo>
                    <a:pt x="242" y="247"/>
                  </a:lnTo>
                  <a:lnTo>
                    <a:pt x="234" y="249"/>
                  </a:lnTo>
                  <a:lnTo>
                    <a:pt x="222" y="251"/>
                  </a:lnTo>
                  <a:lnTo>
                    <a:pt x="209" y="252"/>
                  </a:lnTo>
                  <a:lnTo>
                    <a:pt x="196" y="252"/>
                  </a:lnTo>
                  <a:lnTo>
                    <a:pt x="181" y="252"/>
                  </a:lnTo>
                  <a:lnTo>
                    <a:pt x="163" y="252"/>
                  </a:lnTo>
                  <a:lnTo>
                    <a:pt x="147" y="250"/>
                  </a:lnTo>
                  <a:lnTo>
                    <a:pt x="130" y="249"/>
                  </a:lnTo>
                  <a:lnTo>
                    <a:pt x="113" y="247"/>
                  </a:lnTo>
                  <a:lnTo>
                    <a:pt x="95" y="243"/>
                  </a:lnTo>
                  <a:lnTo>
                    <a:pt x="79" y="240"/>
                  </a:lnTo>
                  <a:lnTo>
                    <a:pt x="64" y="236"/>
                  </a:lnTo>
                  <a:lnTo>
                    <a:pt x="50" y="232"/>
                  </a:lnTo>
                  <a:lnTo>
                    <a:pt x="39" y="228"/>
                  </a:lnTo>
                  <a:lnTo>
                    <a:pt x="29" y="222"/>
                  </a:lnTo>
                  <a:lnTo>
                    <a:pt x="21" y="218"/>
                  </a:lnTo>
                  <a:lnTo>
                    <a:pt x="17" y="207"/>
                  </a:lnTo>
                  <a:lnTo>
                    <a:pt x="15" y="196"/>
                  </a:lnTo>
                  <a:lnTo>
                    <a:pt x="14" y="186"/>
                  </a:lnTo>
                  <a:lnTo>
                    <a:pt x="14" y="174"/>
                  </a:lnTo>
                  <a:lnTo>
                    <a:pt x="11" y="172"/>
                  </a:lnTo>
                  <a:lnTo>
                    <a:pt x="9" y="169"/>
                  </a:lnTo>
                  <a:lnTo>
                    <a:pt x="7" y="168"/>
                  </a:lnTo>
                  <a:lnTo>
                    <a:pt x="4" y="166"/>
                  </a:lnTo>
                  <a:lnTo>
                    <a:pt x="4" y="161"/>
                  </a:lnTo>
                  <a:lnTo>
                    <a:pt x="4" y="158"/>
                  </a:lnTo>
                  <a:lnTo>
                    <a:pt x="3" y="154"/>
                  </a:lnTo>
                  <a:lnTo>
                    <a:pt x="3" y="151"/>
                  </a:lnTo>
                  <a:lnTo>
                    <a:pt x="8" y="149"/>
                  </a:lnTo>
                  <a:lnTo>
                    <a:pt x="12" y="146"/>
                  </a:lnTo>
                  <a:lnTo>
                    <a:pt x="16" y="145"/>
                  </a:lnTo>
                  <a:lnTo>
                    <a:pt x="21" y="143"/>
                  </a:lnTo>
                  <a:lnTo>
                    <a:pt x="16" y="142"/>
                  </a:lnTo>
                  <a:lnTo>
                    <a:pt x="10" y="141"/>
                  </a:lnTo>
                  <a:lnTo>
                    <a:pt x="6" y="141"/>
                  </a:lnTo>
                  <a:lnTo>
                    <a:pt x="0" y="139"/>
                  </a:lnTo>
                  <a:lnTo>
                    <a:pt x="1" y="134"/>
                  </a:lnTo>
                  <a:lnTo>
                    <a:pt x="2" y="128"/>
                  </a:lnTo>
                  <a:lnTo>
                    <a:pt x="2" y="122"/>
                  </a:lnTo>
                  <a:lnTo>
                    <a:pt x="3" y="116"/>
                  </a:lnTo>
                  <a:lnTo>
                    <a:pt x="8" y="115"/>
                  </a:lnTo>
                  <a:lnTo>
                    <a:pt x="12" y="114"/>
                  </a:lnTo>
                  <a:lnTo>
                    <a:pt x="16" y="113"/>
                  </a:lnTo>
                  <a:lnTo>
                    <a:pt x="21" y="112"/>
                  </a:lnTo>
                  <a:lnTo>
                    <a:pt x="17" y="108"/>
                  </a:lnTo>
                  <a:lnTo>
                    <a:pt x="14" y="104"/>
                  </a:lnTo>
                  <a:lnTo>
                    <a:pt x="10" y="100"/>
                  </a:lnTo>
                  <a:lnTo>
                    <a:pt x="7" y="97"/>
                  </a:lnTo>
                  <a:lnTo>
                    <a:pt x="7" y="93"/>
                  </a:lnTo>
                  <a:lnTo>
                    <a:pt x="7" y="90"/>
                  </a:lnTo>
                  <a:lnTo>
                    <a:pt x="6" y="86"/>
                  </a:lnTo>
                  <a:lnTo>
                    <a:pt x="6" y="83"/>
                  </a:lnTo>
                  <a:lnTo>
                    <a:pt x="10" y="81"/>
                  </a:lnTo>
                  <a:lnTo>
                    <a:pt x="16" y="80"/>
                  </a:lnTo>
                  <a:lnTo>
                    <a:pt x="21" y="77"/>
                  </a:lnTo>
                  <a:lnTo>
                    <a:pt x="25" y="75"/>
                  </a:lnTo>
                  <a:lnTo>
                    <a:pt x="25" y="73"/>
                  </a:lnTo>
                  <a:lnTo>
                    <a:pt x="25" y="69"/>
                  </a:lnTo>
                  <a:lnTo>
                    <a:pt x="25" y="66"/>
                  </a:lnTo>
                  <a:lnTo>
                    <a:pt x="25" y="62"/>
                  </a:lnTo>
                  <a:lnTo>
                    <a:pt x="21" y="60"/>
                  </a:lnTo>
                  <a:lnTo>
                    <a:pt x="17" y="58"/>
                  </a:lnTo>
                  <a:lnTo>
                    <a:pt x="14" y="55"/>
                  </a:lnTo>
                  <a:lnTo>
                    <a:pt x="10" y="53"/>
                  </a:lnTo>
                  <a:lnTo>
                    <a:pt x="11" y="45"/>
                  </a:lnTo>
                  <a:lnTo>
                    <a:pt x="12" y="38"/>
                  </a:lnTo>
                  <a:lnTo>
                    <a:pt x="12" y="30"/>
                  </a:lnTo>
                  <a:lnTo>
                    <a:pt x="14" y="23"/>
                  </a:lnTo>
                  <a:lnTo>
                    <a:pt x="11" y="17"/>
                  </a:lnTo>
                  <a:lnTo>
                    <a:pt x="10" y="12"/>
                  </a:lnTo>
                  <a:lnTo>
                    <a:pt x="8" y="6"/>
                  </a:lnTo>
                  <a:lnTo>
                    <a:pt x="6" y="0"/>
                  </a:lnTo>
                  <a:close/>
                </a:path>
              </a:pathLst>
            </a:custGeom>
            <a:solidFill>
              <a:srgbClr val="4F51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93" name="Freeform 118"/>
            <p:cNvSpPr>
              <a:spLocks noChangeAspect="1"/>
            </p:cNvSpPr>
            <p:nvPr/>
          </p:nvSpPr>
          <p:spPr bwMode="auto">
            <a:xfrm>
              <a:off x="2073" y="2708"/>
              <a:ext cx="141" cy="125"/>
            </a:xfrm>
            <a:custGeom>
              <a:avLst/>
              <a:gdLst>
                <a:gd name="T0" fmla="*/ 5 w 283"/>
                <a:gd name="T1" fmla="*/ 1 h 250"/>
                <a:gd name="T2" fmla="*/ 11 w 283"/>
                <a:gd name="T3" fmla="*/ 2 h 250"/>
                <a:gd name="T4" fmla="*/ 18 w 283"/>
                <a:gd name="T5" fmla="*/ 3 h 250"/>
                <a:gd name="T6" fmla="*/ 24 w 283"/>
                <a:gd name="T7" fmla="*/ 4 h 250"/>
                <a:gd name="T8" fmla="*/ 31 w 283"/>
                <a:gd name="T9" fmla="*/ 4 h 250"/>
                <a:gd name="T10" fmla="*/ 35 w 283"/>
                <a:gd name="T11" fmla="*/ 5 h 250"/>
                <a:gd name="T12" fmla="*/ 34 w 283"/>
                <a:gd name="T13" fmla="*/ 7 h 250"/>
                <a:gd name="T14" fmla="*/ 33 w 283"/>
                <a:gd name="T15" fmla="*/ 10 h 250"/>
                <a:gd name="T16" fmla="*/ 32 w 283"/>
                <a:gd name="T17" fmla="*/ 11 h 250"/>
                <a:gd name="T18" fmla="*/ 31 w 283"/>
                <a:gd name="T19" fmla="*/ 12 h 250"/>
                <a:gd name="T20" fmla="*/ 31 w 283"/>
                <a:gd name="T21" fmla="*/ 13 h 250"/>
                <a:gd name="T22" fmla="*/ 32 w 283"/>
                <a:gd name="T23" fmla="*/ 14 h 250"/>
                <a:gd name="T24" fmla="*/ 32 w 283"/>
                <a:gd name="T25" fmla="*/ 15 h 250"/>
                <a:gd name="T26" fmla="*/ 32 w 283"/>
                <a:gd name="T27" fmla="*/ 17 h 250"/>
                <a:gd name="T28" fmla="*/ 31 w 283"/>
                <a:gd name="T29" fmla="*/ 17 h 250"/>
                <a:gd name="T30" fmla="*/ 31 w 283"/>
                <a:gd name="T31" fmla="*/ 18 h 250"/>
                <a:gd name="T32" fmla="*/ 32 w 283"/>
                <a:gd name="T33" fmla="*/ 20 h 250"/>
                <a:gd name="T34" fmla="*/ 31 w 283"/>
                <a:gd name="T35" fmla="*/ 21 h 250"/>
                <a:gd name="T36" fmla="*/ 30 w 283"/>
                <a:gd name="T37" fmla="*/ 22 h 250"/>
                <a:gd name="T38" fmla="*/ 31 w 283"/>
                <a:gd name="T39" fmla="*/ 23 h 250"/>
                <a:gd name="T40" fmla="*/ 31 w 283"/>
                <a:gd name="T41" fmla="*/ 24 h 250"/>
                <a:gd name="T42" fmla="*/ 31 w 283"/>
                <a:gd name="T43" fmla="*/ 26 h 250"/>
                <a:gd name="T44" fmla="*/ 30 w 283"/>
                <a:gd name="T45" fmla="*/ 27 h 250"/>
                <a:gd name="T46" fmla="*/ 29 w 283"/>
                <a:gd name="T47" fmla="*/ 29 h 250"/>
                <a:gd name="T48" fmla="*/ 28 w 283"/>
                <a:gd name="T49" fmla="*/ 30 h 250"/>
                <a:gd name="T50" fmla="*/ 26 w 283"/>
                <a:gd name="T51" fmla="*/ 31 h 250"/>
                <a:gd name="T52" fmla="*/ 22 w 283"/>
                <a:gd name="T53" fmla="*/ 32 h 250"/>
                <a:gd name="T54" fmla="*/ 16 w 283"/>
                <a:gd name="T55" fmla="*/ 31 h 250"/>
                <a:gd name="T56" fmla="*/ 11 w 283"/>
                <a:gd name="T57" fmla="*/ 31 h 250"/>
                <a:gd name="T58" fmla="*/ 5 w 283"/>
                <a:gd name="T59" fmla="*/ 29 h 250"/>
                <a:gd name="T60" fmla="*/ 2 w 283"/>
                <a:gd name="T61" fmla="*/ 28 h 250"/>
                <a:gd name="T62" fmla="*/ 1 w 283"/>
                <a:gd name="T63" fmla="*/ 24 h 250"/>
                <a:gd name="T64" fmla="*/ 1 w 283"/>
                <a:gd name="T65" fmla="*/ 22 h 250"/>
                <a:gd name="T66" fmla="*/ 0 w 283"/>
                <a:gd name="T67" fmla="*/ 21 h 250"/>
                <a:gd name="T68" fmla="*/ 0 w 283"/>
                <a:gd name="T69" fmla="*/ 19 h 250"/>
                <a:gd name="T70" fmla="*/ 1 w 283"/>
                <a:gd name="T71" fmla="*/ 18 h 250"/>
                <a:gd name="T72" fmla="*/ 1 w 283"/>
                <a:gd name="T73" fmla="*/ 18 h 250"/>
                <a:gd name="T74" fmla="*/ 0 w 283"/>
                <a:gd name="T75" fmla="*/ 17 h 250"/>
                <a:gd name="T76" fmla="*/ 0 w 283"/>
                <a:gd name="T77" fmla="*/ 15 h 250"/>
                <a:gd name="T78" fmla="*/ 1 w 283"/>
                <a:gd name="T79" fmla="*/ 15 h 250"/>
                <a:gd name="T80" fmla="*/ 1 w 283"/>
                <a:gd name="T81" fmla="*/ 13 h 250"/>
                <a:gd name="T82" fmla="*/ 0 w 283"/>
                <a:gd name="T83" fmla="*/ 12 h 250"/>
                <a:gd name="T84" fmla="*/ 0 w 283"/>
                <a:gd name="T85" fmla="*/ 11 h 250"/>
                <a:gd name="T86" fmla="*/ 2 w 283"/>
                <a:gd name="T87" fmla="*/ 10 h 250"/>
                <a:gd name="T88" fmla="*/ 2 w 283"/>
                <a:gd name="T89" fmla="*/ 9 h 250"/>
                <a:gd name="T90" fmla="*/ 2 w 283"/>
                <a:gd name="T91" fmla="*/ 8 h 250"/>
                <a:gd name="T92" fmla="*/ 1 w 283"/>
                <a:gd name="T93" fmla="*/ 7 h 250"/>
                <a:gd name="T94" fmla="*/ 1 w 283"/>
                <a:gd name="T95" fmla="*/ 4 h 250"/>
                <a:gd name="T96" fmla="*/ 1 w 283"/>
                <a:gd name="T97" fmla="*/ 2 h 2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3" h="250">
                  <a:moveTo>
                    <a:pt x="7" y="0"/>
                  </a:moveTo>
                  <a:lnTo>
                    <a:pt x="24" y="3"/>
                  </a:lnTo>
                  <a:lnTo>
                    <a:pt x="42" y="5"/>
                  </a:lnTo>
                  <a:lnTo>
                    <a:pt x="59" y="7"/>
                  </a:lnTo>
                  <a:lnTo>
                    <a:pt x="76" y="10"/>
                  </a:lnTo>
                  <a:lnTo>
                    <a:pt x="94" y="12"/>
                  </a:lnTo>
                  <a:lnTo>
                    <a:pt x="111" y="14"/>
                  </a:lnTo>
                  <a:lnTo>
                    <a:pt x="128" y="16"/>
                  </a:lnTo>
                  <a:lnTo>
                    <a:pt x="145" y="19"/>
                  </a:lnTo>
                  <a:lnTo>
                    <a:pt x="162" y="21"/>
                  </a:lnTo>
                  <a:lnTo>
                    <a:pt x="179" y="23"/>
                  </a:lnTo>
                  <a:lnTo>
                    <a:pt x="196" y="26"/>
                  </a:lnTo>
                  <a:lnTo>
                    <a:pt x="213" y="27"/>
                  </a:lnTo>
                  <a:lnTo>
                    <a:pt x="231" y="29"/>
                  </a:lnTo>
                  <a:lnTo>
                    <a:pt x="248" y="31"/>
                  </a:lnTo>
                  <a:lnTo>
                    <a:pt x="265" y="34"/>
                  </a:lnTo>
                  <a:lnTo>
                    <a:pt x="283" y="36"/>
                  </a:lnTo>
                  <a:lnTo>
                    <a:pt x="280" y="39"/>
                  </a:lnTo>
                  <a:lnTo>
                    <a:pt x="278" y="43"/>
                  </a:lnTo>
                  <a:lnTo>
                    <a:pt x="274" y="48"/>
                  </a:lnTo>
                  <a:lnTo>
                    <a:pt x="272" y="51"/>
                  </a:lnTo>
                  <a:lnTo>
                    <a:pt x="271" y="59"/>
                  </a:lnTo>
                  <a:lnTo>
                    <a:pt x="269" y="67"/>
                  </a:lnTo>
                  <a:lnTo>
                    <a:pt x="268" y="75"/>
                  </a:lnTo>
                  <a:lnTo>
                    <a:pt x="265" y="83"/>
                  </a:lnTo>
                  <a:lnTo>
                    <a:pt x="262" y="84"/>
                  </a:lnTo>
                  <a:lnTo>
                    <a:pt x="258" y="87"/>
                  </a:lnTo>
                  <a:lnTo>
                    <a:pt x="255" y="88"/>
                  </a:lnTo>
                  <a:lnTo>
                    <a:pt x="250" y="89"/>
                  </a:lnTo>
                  <a:lnTo>
                    <a:pt x="250" y="94"/>
                  </a:lnTo>
                  <a:lnTo>
                    <a:pt x="250" y="97"/>
                  </a:lnTo>
                  <a:lnTo>
                    <a:pt x="249" y="101"/>
                  </a:lnTo>
                  <a:lnTo>
                    <a:pt x="249" y="104"/>
                  </a:lnTo>
                  <a:lnTo>
                    <a:pt x="253" y="104"/>
                  </a:lnTo>
                  <a:lnTo>
                    <a:pt x="257" y="104"/>
                  </a:lnTo>
                  <a:lnTo>
                    <a:pt x="261" y="105"/>
                  </a:lnTo>
                  <a:lnTo>
                    <a:pt x="264" y="105"/>
                  </a:lnTo>
                  <a:lnTo>
                    <a:pt x="263" y="111"/>
                  </a:lnTo>
                  <a:lnTo>
                    <a:pt x="262" y="117"/>
                  </a:lnTo>
                  <a:lnTo>
                    <a:pt x="261" y="122"/>
                  </a:lnTo>
                  <a:lnTo>
                    <a:pt x="260" y="128"/>
                  </a:lnTo>
                  <a:lnTo>
                    <a:pt x="257" y="129"/>
                  </a:lnTo>
                  <a:lnTo>
                    <a:pt x="254" y="129"/>
                  </a:lnTo>
                  <a:lnTo>
                    <a:pt x="251" y="131"/>
                  </a:lnTo>
                  <a:lnTo>
                    <a:pt x="248" y="132"/>
                  </a:lnTo>
                  <a:lnTo>
                    <a:pt x="250" y="135"/>
                  </a:lnTo>
                  <a:lnTo>
                    <a:pt x="253" y="139"/>
                  </a:lnTo>
                  <a:lnTo>
                    <a:pt x="254" y="142"/>
                  </a:lnTo>
                  <a:lnTo>
                    <a:pt x="256" y="145"/>
                  </a:lnTo>
                  <a:lnTo>
                    <a:pt x="256" y="150"/>
                  </a:lnTo>
                  <a:lnTo>
                    <a:pt x="256" y="154"/>
                  </a:lnTo>
                  <a:lnTo>
                    <a:pt x="255" y="158"/>
                  </a:lnTo>
                  <a:lnTo>
                    <a:pt x="255" y="163"/>
                  </a:lnTo>
                  <a:lnTo>
                    <a:pt x="253" y="165"/>
                  </a:lnTo>
                  <a:lnTo>
                    <a:pt x="250" y="166"/>
                  </a:lnTo>
                  <a:lnTo>
                    <a:pt x="247" y="169"/>
                  </a:lnTo>
                  <a:lnTo>
                    <a:pt x="245" y="171"/>
                  </a:lnTo>
                  <a:lnTo>
                    <a:pt x="247" y="174"/>
                  </a:lnTo>
                  <a:lnTo>
                    <a:pt x="250" y="178"/>
                  </a:lnTo>
                  <a:lnTo>
                    <a:pt x="253" y="181"/>
                  </a:lnTo>
                  <a:lnTo>
                    <a:pt x="255" y="184"/>
                  </a:lnTo>
                  <a:lnTo>
                    <a:pt x="254" y="188"/>
                  </a:lnTo>
                  <a:lnTo>
                    <a:pt x="253" y="192"/>
                  </a:lnTo>
                  <a:lnTo>
                    <a:pt x="251" y="195"/>
                  </a:lnTo>
                  <a:lnTo>
                    <a:pt x="250" y="200"/>
                  </a:lnTo>
                  <a:lnTo>
                    <a:pt x="248" y="202"/>
                  </a:lnTo>
                  <a:lnTo>
                    <a:pt x="246" y="205"/>
                  </a:lnTo>
                  <a:lnTo>
                    <a:pt x="245" y="208"/>
                  </a:lnTo>
                  <a:lnTo>
                    <a:pt x="242" y="211"/>
                  </a:lnTo>
                  <a:lnTo>
                    <a:pt x="240" y="216"/>
                  </a:lnTo>
                  <a:lnTo>
                    <a:pt x="239" y="220"/>
                  </a:lnTo>
                  <a:lnTo>
                    <a:pt x="236" y="225"/>
                  </a:lnTo>
                  <a:lnTo>
                    <a:pt x="234" y="230"/>
                  </a:lnTo>
                  <a:lnTo>
                    <a:pt x="231" y="233"/>
                  </a:lnTo>
                  <a:lnTo>
                    <a:pt x="228" y="237"/>
                  </a:lnTo>
                  <a:lnTo>
                    <a:pt x="225" y="240"/>
                  </a:lnTo>
                  <a:lnTo>
                    <a:pt x="221" y="243"/>
                  </a:lnTo>
                  <a:lnTo>
                    <a:pt x="213" y="246"/>
                  </a:lnTo>
                  <a:lnTo>
                    <a:pt x="204" y="248"/>
                  </a:lnTo>
                  <a:lnTo>
                    <a:pt x="193" y="249"/>
                  </a:lnTo>
                  <a:lnTo>
                    <a:pt x="179" y="250"/>
                  </a:lnTo>
                  <a:lnTo>
                    <a:pt x="165" y="250"/>
                  </a:lnTo>
                  <a:lnTo>
                    <a:pt x="150" y="249"/>
                  </a:lnTo>
                  <a:lnTo>
                    <a:pt x="135" y="248"/>
                  </a:lnTo>
                  <a:lnTo>
                    <a:pt x="119" y="247"/>
                  </a:lnTo>
                  <a:lnTo>
                    <a:pt x="103" y="245"/>
                  </a:lnTo>
                  <a:lnTo>
                    <a:pt x="88" y="242"/>
                  </a:lnTo>
                  <a:lnTo>
                    <a:pt x="73" y="239"/>
                  </a:lnTo>
                  <a:lnTo>
                    <a:pt x="59" y="235"/>
                  </a:lnTo>
                  <a:lnTo>
                    <a:pt x="45" y="231"/>
                  </a:lnTo>
                  <a:lnTo>
                    <a:pt x="35" y="227"/>
                  </a:lnTo>
                  <a:lnTo>
                    <a:pt x="24" y="223"/>
                  </a:lnTo>
                  <a:lnTo>
                    <a:pt x="18" y="218"/>
                  </a:lnTo>
                  <a:lnTo>
                    <a:pt x="14" y="208"/>
                  </a:lnTo>
                  <a:lnTo>
                    <a:pt x="13" y="196"/>
                  </a:lnTo>
                  <a:lnTo>
                    <a:pt x="12" y="185"/>
                  </a:lnTo>
                  <a:lnTo>
                    <a:pt x="13" y="174"/>
                  </a:lnTo>
                  <a:lnTo>
                    <a:pt x="11" y="172"/>
                  </a:lnTo>
                  <a:lnTo>
                    <a:pt x="8" y="170"/>
                  </a:lnTo>
                  <a:lnTo>
                    <a:pt x="6" y="167"/>
                  </a:lnTo>
                  <a:lnTo>
                    <a:pt x="4" y="165"/>
                  </a:lnTo>
                  <a:lnTo>
                    <a:pt x="4" y="162"/>
                  </a:lnTo>
                  <a:lnTo>
                    <a:pt x="4" y="158"/>
                  </a:lnTo>
                  <a:lnTo>
                    <a:pt x="4" y="155"/>
                  </a:lnTo>
                  <a:lnTo>
                    <a:pt x="3" y="150"/>
                  </a:lnTo>
                  <a:lnTo>
                    <a:pt x="7" y="148"/>
                  </a:lnTo>
                  <a:lnTo>
                    <a:pt x="11" y="147"/>
                  </a:lnTo>
                  <a:lnTo>
                    <a:pt x="15" y="144"/>
                  </a:lnTo>
                  <a:lnTo>
                    <a:pt x="19" y="142"/>
                  </a:lnTo>
                  <a:lnTo>
                    <a:pt x="14" y="142"/>
                  </a:lnTo>
                  <a:lnTo>
                    <a:pt x="10" y="141"/>
                  </a:lnTo>
                  <a:lnTo>
                    <a:pt x="5" y="141"/>
                  </a:lnTo>
                  <a:lnTo>
                    <a:pt x="0" y="140"/>
                  </a:lnTo>
                  <a:lnTo>
                    <a:pt x="1" y="134"/>
                  </a:lnTo>
                  <a:lnTo>
                    <a:pt x="3" y="127"/>
                  </a:lnTo>
                  <a:lnTo>
                    <a:pt x="3" y="121"/>
                  </a:lnTo>
                  <a:lnTo>
                    <a:pt x="4" y="116"/>
                  </a:lnTo>
                  <a:lnTo>
                    <a:pt x="7" y="114"/>
                  </a:lnTo>
                  <a:lnTo>
                    <a:pt x="12" y="113"/>
                  </a:lnTo>
                  <a:lnTo>
                    <a:pt x="15" y="113"/>
                  </a:lnTo>
                  <a:lnTo>
                    <a:pt x="19" y="112"/>
                  </a:lnTo>
                  <a:lnTo>
                    <a:pt x="16" y="109"/>
                  </a:lnTo>
                  <a:lnTo>
                    <a:pt x="13" y="104"/>
                  </a:lnTo>
                  <a:lnTo>
                    <a:pt x="10" y="101"/>
                  </a:lnTo>
                  <a:lnTo>
                    <a:pt x="7" y="97"/>
                  </a:lnTo>
                  <a:lnTo>
                    <a:pt x="6" y="94"/>
                  </a:lnTo>
                  <a:lnTo>
                    <a:pt x="6" y="90"/>
                  </a:lnTo>
                  <a:lnTo>
                    <a:pt x="6" y="87"/>
                  </a:lnTo>
                  <a:lnTo>
                    <a:pt x="6" y="83"/>
                  </a:lnTo>
                  <a:lnTo>
                    <a:pt x="11" y="81"/>
                  </a:lnTo>
                  <a:lnTo>
                    <a:pt x="15" y="79"/>
                  </a:lnTo>
                  <a:lnTo>
                    <a:pt x="19" y="78"/>
                  </a:lnTo>
                  <a:lnTo>
                    <a:pt x="23" y="75"/>
                  </a:lnTo>
                  <a:lnTo>
                    <a:pt x="23" y="73"/>
                  </a:lnTo>
                  <a:lnTo>
                    <a:pt x="23" y="69"/>
                  </a:lnTo>
                  <a:lnTo>
                    <a:pt x="23" y="66"/>
                  </a:lnTo>
                  <a:lnTo>
                    <a:pt x="23" y="63"/>
                  </a:lnTo>
                  <a:lnTo>
                    <a:pt x="20" y="60"/>
                  </a:lnTo>
                  <a:lnTo>
                    <a:pt x="16" y="58"/>
                  </a:lnTo>
                  <a:lnTo>
                    <a:pt x="13" y="56"/>
                  </a:lnTo>
                  <a:lnTo>
                    <a:pt x="10" y="53"/>
                  </a:lnTo>
                  <a:lnTo>
                    <a:pt x="11" y="45"/>
                  </a:lnTo>
                  <a:lnTo>
                    <a:pt x="12" y="38"/>
                  </a:lnTo>
                  <a:lnTo>
                    <a:pt x="13" y="31"/>
                  </a:lnTo>
                  <a:lnTo>
                    <a:pt x="14" y="25"/>
                  </a:lnTo>
                  <a:lnTo>
                    <a:pt x="13" y="19"/>
                  </a:lnTo>
                  <a:lnTo>
                    <a:pt x="11" y="12"/>
                  </a:lnTo>
                  <a:lnTo>
                    <a:pt x="10" y="6"/>
                  </a:lnTo>
                  <a:lnTo>
                    <a:pt x="7" y="0"/>
                  </a:lnTo>
                  <a:close/>
                </a:path>
              </a:pathLst>
            </a:custGeom>
            <a:solidFill>
              <a:srgbClr val="59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94" name="Freeform 119"/>
            <p:cNvSpPr>
              <a:spLocks noChangeAspect="1"/>
            </p:cNvSpPr>
            <p:nvPr/>
          </p:nvSpPr>
          <p:spPr bwMode="auto">
            <a:xfrm>
              <a:off x="2078" y="2709"/>
              <a:ext cx="130" cy="124"/>
            </a:xfrm>
            <a:custGeom>
              <a:avLst/>
              <a:gdLst>
                <a:gd name="T0" fmla="*/ 5 w 260"/>
                <a:gd name="T1" fmla="*/ 1 h 246"/>
                <a:gd name="T2" fmla="*/ 11 w 260"/>
                <a:gd name="T3" fmla="*/ 2 h 246"/>
                <a:gd name="T4" fmla="*/ 17 w 260"/>
                <a:gd name="T5" fmla="*/ 2 h 246"/>
                <a:gd name="T6" fmla="*/ 23 w 260"/>
                <a:gd name="T7" fmla="*/ 3 h 246"/>
                <a:gd name="T8" fmla="*/ 29 w 260"/>
                <a:gd name="T9" fmla="*/ 4 h 246"/>
                <a:gd name="T10" fmla="*/ 33 w 260"/>
                <a:gd name="T11" fmla="*/ 5 h 246"/>
                <a:gd name="T12" fmla="*/ 32 w 260"/>
                <a:gd name="T13" fmla="*/ 6 h 246"/>
                <a:gd name="T14" fmla="*/ 31 w 260"/>
                <a:gd name="T15" fmla="*/ 9 h 246"/>
                <a:gd name="T16" fmla="*/ 30 w 260"/>
                <a:gd name="T17" fmla="*/ 11 h 246"/>
                <a:gd name="T18" fmla="*/ 29 w 260"/>
                <a:gd name="T19" fmla="*/ 11 h 246"/>
                <a:gd name="T20" fmla="*/ 29 w 260"/>
                <a:gd name="T21" fmla="*/ 13 h 246"/>
                <a:gd name="T22" fmla="*/ 30 w 260"/>
                <a:gd name="T23" fmla="*/ 13 h 246"/>
                <a:gd name="T24" fmla="*/ 30 w 260"/>
                <a:gd name="T25" fmla="*/ 15 h 246"/>
                <a:gd name="T26" fmla="*/ 30 w 260"/>
                <a:gd name="T27" fmla="*/ 16 h 246"/>
                <a:gd name="T28" fmla="*/ 29 w 260"/>
                <a:gd name="T29" fmla="*/ 16 h 246"/>
                <a:gd name="T30" fmla="*/ 30 w 260"/>
                <a:gd name="T31" fmla="*/ 18 h 246"/>
                <a:gd name="T32" fmla="*/ 30 w 260"/>
                <a:gd name="T33" fmla="*/ 19 h 246"/>
                <a:gd name="T34" fmla="*/ 29 w 260"/>
                <a:gd name="T35" fmla="*/ 21 h 246"/>
                <a:gd name="T36" fmla="*/ 28 w 260"/>
                <a:gd name="T37" fmla="*/ 21 h 246"/>
                <a:gd name="T38" fmla="*/ 29 w 260"/>
                <a:gd name="T39" fmla="*/ 23 h 246"/>
                <a:gd name="T40" fmla="*/ 29 w 260"/>
                <a:gd name="T41" fmla="*/ 24 h 246"/>
                <a:gd name="T42" fmla="*/ 29 w 260"/>
                <a:gd name="T43" fmla="*/ 25 h 246"/>
                <a:gd name="T44" fmla="*/ 28 w 260"/>
                <a:gd name="T45" fmla="*/ 26 h 246"/>
                <a:gd name="T46" fmla="*/ 27 w 260"/>
                <a:gd name="T47" fmla="*/ 28 h 246"/>
                <a:gd name="T48" fmla="*/ 26 w 260"/>
                <a:gd name="T49" fmla="*/ 29 h 246"/>
                <a:gd name="T50" fmla="*/ 25 w 260"/>
                <a:gd name="T51" fmla="*/ 31 h 246"/>
                <a:gd name="T52" fmla="*/ 21 w 260"/>
                <a:gd name="T53" fmla="*/ 32 h 246"/>
                <a:gd name="T54" fmla="*/ 16 w 260"/>
                <a:gd name="T55" fmla="*/ 31 h 246"/>
                <a:gd name="T56" fmla="*/ 10 w 260"/>
                <a:gd name="T57" fmla="*/ 30 h 246"/>
                <a:gd name="T58" fmla="*/ 5 w 260"/>
                <a:gd name="T59" fmla="*/ 29 h 246"/>
                <a:gd name="T60" fmla="*/ 2 w 260"/>
                <a:gd name="T61" fmla="*/ 27 h 246"/>
                <a:gd name="T62" fmla="*/ 2 w 260"/>
                <a:gd name="T63" fmla="*/ 23 h 246"/>
                <a:gd name="T64" fmla="*/ 1 w 260"/>
                <a:gd name="T65" fmla="*/ 21 h 246"/>
                <a:gd name="T66" fmla="*/ 1 w 260"/>
                <a:gd name="T67" fmla="*/ 21 h 246"/>
                <a:gd name="T68" fmla="*/ 1 w 260"/>
                <a:gd name="T69" fmla="*/ 19 h 246"/>
                <a:gd name="T70" fmla="*/ 2 w 260"/>
                <a:gd name="T71" fmla="*/ 18 h 246"/>
                <a:gd name="T72" fmla="*/ 2 w 260"/>
                <a:gd name="T73" fmla="*/ 18 h 246"/>
                <a:gd name="T74" fmla="*/ 1 w 260"/>
                <a:gd name="T75" fmla="*/ 17 h 246"/>
                <a:gd name="T76" fmla="*/ 1 w 260"/>
                <a:gd name="T77" fmla="*/ 15 h 246"/>
                <a:gd name="T78" fmla="*/ 2 w 260"/>
                <a:gd name="T79" fmla="*/ 14 h 246"/>
                <a:gd name="T80" fmla="*/ 2 w 260"/>
                <a:gd name="T81" fmla="*/ 13 h 246"/>
                <a:gd name="T82" fmla="*/ 1 w 260"/>
                <a:gd name="T83" fmla="*/ 12 h 246"/>
                <a:gd name="T84" fmla="*/ 1 w 260"/>
                <a:gd name="T85" fmla="*/ 11 h 246"/>
                <a:gd name="T86" fmla="*/ 3 w 260"/>
                <a:gd name="T87" fmla="*/ 10 h 246"/>
                <a:gd name="T88" fmla="*/ 3 w 260"/>
                <a:gd name="T89" fmla="*/ 9 h 246"/>
                <a:gd name="T90" fmla="*/ 3 w 260"/>
                <a:gd name="T91" fmla="*/ 8 h 246"/>
                <a:gd name="T92" fmla="*/ 2 w 260"/>
                <a:gd name="T93" fmla="*/ 7 h 246"/>
                <a:gd name="T94" fmla="*/ 2 w 260"/>
                <a:gd name="T95" fmla="*/ 4 h 246"/>
                <a:gd name="T96" fmla="*/ 2 w 260"/>
                <a:gd name="T97" fmla="*/ 2 h 2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0" h="246">
                  <a:moveTo>
                    <a:pt x="8" y="0"/>
                  </a:moveTo>
                  <a:lnTo>
                    <a:pt x="24" y="2"/>
                  </a:lnTo>
                  <a:lnTo>
                    <a:pt x="39" y="3"/>
                  </a:lnTo>
                  <a:lnTo>
                    <a:pt x="55" y="6"/>
                  </a:lnTo>
                  <a:lnTo>
                    <a:pt x="71" y="8"/>
                  </a:lnTo>
                  <a:lnTo>
                    <a:pt x="86" y="10"/>
                  </a:lnTo>
                  <a:lnTo>
                    <a:pt x="102" y="11"/>
                  </a:lnTo>
                  <a:lnTo>
                    <a:pt x="118" y="14"/>
                  </a:lnTo>
                  <a:lnTo>
                    <a:pt x="134" y="16"/>
                  </a:lnTo>
                  <a:lnTo>
                    <a:pt x="149" y="18"/>
                  </a:lnTo>
                  <a:lnTo>
                    <a:pt x="166" y="21"/>
                  </a:lnTo>
                  <a:lnTo>
                    <a:pt x="182" y="22"/>
                  </a:lnTo>
                  <a:lnTo>
                    <a:pt x="197" y="24"/>
                  </a:lnTo>
                  <a:lnTo>
                    <a:pt x="213" y="26"/>
                  </a:lnTo>
                  <a:lnTo>
                    <a:pt x="229" y="29"/>
                  </a:lnTo>
                  <a:lnTo>
                    <a:pt x="244" y="30"/>
                  </a:lnTo>
                  <a:lnTo>
                    <a:pt x="260" y="32"/>
                  </a:lnTo>
                  <a:lnTo>
                    <a:pt x="258" y="35"/>
                  </a:lnTo>
                  <a:lnTo>
                    <a:pt x="255" y="39"/>
                  </a:lnTo>
                  <a:lnTo>
                    <a:pt x="252" y="44"/>
                  </a:lnTo>
                  <a:lnTo>
                    <a:pt x="250" y="47"/>
                  </a:lnTo>
                  <a:lnTo>
                    <a:pt x="249" y="55"/>
                  </a:lnTo>
                  <a:lnTo>
                    <a:pt x="247" y="63"/>
                  </a:lnTo>
                  <a:lnTo>
                    <a:pt x="245" y="71"/>
                  </a:lnTo>
                  <a:lnTo>
                    <a:pt x="244" y="79"/>
                  </a:lnTo>
                  <a:lnTo>
                    <a:pt x="240" y="80"/>
                  </a:lnTo>
                  <a:lnTo>
                    <a:pt x="237" y="83"/>
                  </a:lnTo>
                  <a:lnTo>
                    <a:pt x="234" y="84"/>
                  </a:lnTo>
                  <a:lnTo>
                    <a:pt x="230" y="85"/>
                  </a:lnTo>
                  <a:lnTo>
                    <a:pt x="229" y="88"/>
                  </a:lnTo>
                  <a:lnTo>
                    <a:pt x="229" y="92"/>
                  </a:lnTo>
                  <a:lnTo>
                    <a:pt x="229" y="95"/>
                  </a:lnTo>
                  <a:lnTo>
                    <a:pt x="228" y="99"/>
                  </a:lnTo>
                  <a:lnTo>
                    <a:pt x="231" y="100"/>
                  </a:lnTo>
                  <a:lnTo>
                    <a:pt x="235" y="100"/>
                  </a:lnTo>
                  <a:lnTo>
                    <a:pt x="238" y="100"/>
                  </a:lnTo>
                  <a:lnTo>
                    <a:pt x="242" y="101"/>
                  </a:lnTo>
                  <a:lnTo>
                    <a:pt x="240" y="107"/>
                  </a:lnTo>
                  <a:lnTo>
                    <a:pt x="240" y="113"/>
                  </a:lnTo>
                  <a:lnTo>
                    <a:pt x="239" y="118"/>
                  </a:lnTo>
                  <a:lnTo>
                    <a:pt x="238" y="124"/>
                  </a:lnTo>
                  <a:lnTo>
                    <a:pt x="236" y="124"/>
                  </a:lnTo>
                  <a:lnTo>
                    <a:pt x="234" y="125"/>
                  </a:lnTo>
                  <a:lnTo>
                    <a:pt x="230" y="125"/>
                  </a:lnTo>
                  <a:lnTo>
                    <a:pt x="228" y="127"/>
                  </a:lnTo>
                  <a:lnTo>
                    <a:pt x="230" y="130"/>
                  </a:lnTo>
                  <a:lnTo>
                    <a:pt x="231" y="133"/>
                  </a:lnTo>
                  <a:lnTo>
                    <a:pt x="234" y="138"/>
                  </a:lnTo>
                  <a:lnTo>
                    <a:pt x="235" y="141"/>
                  </a:lnTo>
                  <a:lnTo>
                    <a:pt x="234" y="146"/>
                  </a:lnTo>
                  <a:lnTo>
                    <a:pt x="234" y="150"/>
                  </a:lnTo>
                  <a:lnTo>
                    <a:pt x="234" y="153"/>
                  </a:lnTo>
                  <a:lnTo>
                    <a:pt x="232" y="158"/>
                  </a:lnTo>
                  <a:lnTo>
                    <a:pt x="230" y="160"/>
                  </a:lnTo>
                  <a:lnTo>
                    <a:pt x="228" y="161"/>
                  </a:lnTo>
                  <a:lnTo>
                    <a:pt x="225" y="163"/>
                  </a:lnTo>
                  <a:lnTo>
                    <a:pt x="223" y="166"/>
                  </a:lnTo>
                  <a:lnTo>
                    <a:pt x="225" y="169"/>
                  </a:lnTo>
                  <a:lnTo>
                    <a:pt x="228" y="173"/>
                  </a:lnTo>
                  <a:lnTo>
                    <a:pt x="230" y="176"/>
                  </a:lnTo>
                  <a:lnTo>
                    <a:pt x="232" y="178"/>
                  </a:lnTo>
                  <a:lnTo>
                    <a:pt x="231" y="183"/>
                  </a:lnTo>
                  <a:lnTo>
                    <a:pt x="230" y="186"/>
                  </a:lnTo>
                  <a:lnTo>
                    <a:pt x="229" y="190"/>
                  </a:lnTo>
                  <a:lnTo>
                    <a:pt x="228" y="194"/>
                  </a:lnTo>
                  <a:lnTo>
                    <a:pt x="227" y="197"/>
                  </a:lnTo>
                  <a:lnTo>
                    <a:pt x="224" y="200"/>
                  </a:lnTo>
                  <a:lnTo>
                    <a:pt x="223" y="203"/>
                  </a:lnTo>
                  <a:lnTo>
                    <a:pt x="221" y="206"/>
                  </a:lnTo>
                  <a:lnTo>
                    <a:pt x="220" y="211"/>
                  </a:lnTo>
                  <a:lnTo>
                    <a:pt x="217" y="216"/>
                  </a:lnTo>
                  <a:lnTo>
                    <a:pt x="216" y="221"/>
                  </a:lnTo>
                  <a:lnTo>
                    <a:pt x="214" y="226"/>
                  </a:lnTo>
                  <a:lnTo>
                    <a:pt x="210" y="229"/>
                  </a:lnTo>
                  <a:lnTo>
                    <a:pt x="208" y="231"/>
                  </a:lnTo>
                  <a:lnTo>
                    <a:pt x="205" y="235"/>
                  </a:lnTo>
                  <a:lnTo>
                    <a:pt x="202" y="238"/>
                  </a:lnTo>
                  <a:lnTo>
                    <a:pt x="196" y="242"/>
                  </a:lnTo>
                  <a:lnTo>
                    <a:pt x="186" y="244"/>
                  </a:lnTo>
                  <a:lnTo>
                    <a:pt x="175" y="245"/>
                  </a:lnTo>
                  <a:lnTo>
                    <a:pt x="163" y="246"/>
                  </a:lnTo>
                  <a:lnTo>
                    <a:pt x="151" y="246"/>
                  </a:lnTo>
                  <a:lnTo>
                    <a:pt x="137" y="246"/>
                  </a:lnTo>
                  <a:lnTo>
                    <a:pt x="122" y="245"/>
                  </a:lnTo>
                  <a:lnTo>
                    <a:pt x="107" y="243"/>
                  </a:lnTo>
                  <a:lnTo>
                    <a:pt x="93" y="241"/>
                  </a:lnTo>
                  <a:lnTo>
                    <a:pt x="78" y="238"/>
                  </a:lnTo>
                  <a:lnTo>
                    <a:pt x="64" y="236"/>
                  </a:lnTo>
                  <a:lnTo>
                    <a:pt x="52" y="233"/>
                  </a:lnTo>
                  <a:lnTo>
                    <a:pt x="40" y="228"/>
                  </a:lnTo>
                  <a:lnTo>
                    <a:pt x="30" y="224"/>
                  </a:lnTo>
                  <a:lnTo>
                    <a:pt x="22" y="220"/>
                  </a:lnTo>
                  <a:lnTo>
                    <a:pt x="15" y="215"/>
                  </a:lnTo>
                  <a:lnTo>
                    <a:pt x="12" y="205"/>
                  </a:lnTo>
                  <a:lnTo>
                    <a:pt x="11" y="193"/>
                  </a:lnTo>
                  <a:lnTo>
                    <a:pt x="10" y="182"/>
                  </a:lnTo>
                  <a:lnTo>
                    <a:pt x="11" y="171"/>
                  </a:lnTo>
                  <a:lnTo>
                    <a:pt x="9" y="169"/>
                  </a:lnTo>
                  <a:lnTo>
                    <a:pt x="8" y="167"/>
                  </a:lnTo>
                  <a:lnTo>
                    <a:pt x="5" y="166"/>
                  </a:lnTo>
                  <a:lnTo>
                    <a:pt x="3" y="163"/>
                  </a:lnTo>
                  <a:lnTo>
                    <a:pt x="3" y="160"/>
                  </a:lnTo>
                  <a:lnTo>
                    <a:pt x="3" y="155"/>
                  </a:lnTo>
                  <a:lnTo>
                    <a:pt x="3" y="152"/>
                  </a:lnTo>
                  <a:lnTo>
                    <a:pt x="3" y="148"/>
                  </a:lnTo>
                  <a:lnTo>
                    <a:pt x="7" y="146"/>
                  </a:lnTo>
                  <a:lnTo>
                    <a:pt x="10" y="144"/>
                  </a:lnTo>
                  <a:lnTo>
                    <a:pt x="13" y="143"/>
                  </a:lnTo>
                  <a:lnTo>
                    <a:pt x="18" y="140"/>
                  </a:lnTo>
                  <a:lnTo>
                    <a:pt x="13" y="139"/>
                  </a:lnTo>
                  <a:lnTo>
                    <a:pt x="9" y="139"/>
                  </a:lnTo>
                  <a:lnTo>
                    <a:pt x="4" y="139"/>
                  </a:lnTo>
                  <a:lnTo>
                    <a:pt x="0" y="138"/>
                  </a:lnTo>
                  <a:lnTo>
                    <a:pt x="1" y="132"/>
                  </a:lnTo>
                  <a:lnTo>
                    <a:pt x="2" y="125"/>
                  </a:lnTo>
                  <a:lnTo>
                    <a:pt x="2" y="120"/>
                  </a:lnTo>
                  <a:lnTo>
                    <a:pt x="3" y="114"/>
                  </a:lnTo>
                  <a:lnTo>
                    <a:pt x="7" y="113"/>
                  </a:lnTo>
                  <a:lnTo>
                    <a:pt x="10" y="112"/>
                  </a:lnTo>
                  <a:lnTo>
                    <a:pt x="13" y="112"/>
                  </a:lnTo>
                  <a:lnTo>
                    <a:pt x="18" y="110"/>
                  </a:lnTo>
                  <a:lnTo>
                    <a:pt x="15" y="106"/>
                  </a:lnTo>
                  <a:lnTo>
                    <a:pt x="12" y="102"/>
                  </a:lnTo>
                  <a:lnTo>
                    <a:pt x="9" y="99"/>
                  </a:lnTo>
                  <a:lnTo>
                    <a:pt x="7" y="95"/>
                  </a:lnTo>
                  <a:lnTo>
                    <a:pt x="7" y="92"/>
                  </a:lnTo>
                  <a:lnTo>
                    <a:pt x="7" y="88"/>
                  </a:lnTo>
                  <a:lnTo>
                    <a:pt x="7" y="85"/>
                  </a:lnTo>
                  <a:lnTo>
                    <a:pt x="5" y="82"/>
                  </a:lnTo>
                  <a:lnTo>
                    <a:pt x="10" y="79"/>
                  </a:lnTo>
                  <a:lnTo>
                    <a:pt x="13" y="77"/>
                  </a:lnTo>
                  <a:lnTo>
                    <a:pt x="18" y="76"/>
                  </a:lnTo>
                  <a:lnTo>
                    <a:pt x="22" y="74"/>
                  </a:lnTo>
                  <a:lnTo>
                    <a:pt x="23" y="70"/>
                  </a:lnTo>
                  <a:lnTo>
                    <a:pt x="23" y="67"/>
                  </a:lnTo>
                  <a:lnTo>
                    <a:pt x="23" y="64"/>
                  </a:lnTo>
                  <a:lnTo>
                    <a:pt x="23" y="61"/>
                  </a:lnTo>
                  <a:lnTo>
                    <a:pt x="19" y="59"/>
                  </a:lnTo>
                  <a:lnTo>
                    <a:pt x="17" y="56"/>
                  </a:lnTo>
                  <a:lnTo>
                    <a:pt x="13" y="54"/>
                  </a:lnTo>
                  <a:lnTo>
                    <a:pt x="10" y="52"/>
                  </a:lnTo>
                  <a:lnTo>
                    <a:pt x="11" y="45"/>
                  </a:lnTo>
                  <a:lnTo>
                    <a:pt x="12" y="37"/>
                  </a:lnTo>
                  <a:lnTo>
                    <a:pt x="12" y="30"/>
                  </a:lnTo>
                  <a:lnTo>
                    <a:pt x="13" y="23"/>
                  </a:lnTo>
                  <a:lnTo>
                    <a:pt x="12" y="17"/>
                  </a:lnTo>
                  <a:lnTo>
                    <a:pt x="11" y="11"/>
                  </a:lnTo>
                  <a:lnTo>
                    <a:pt x="9" y="6"/>
                  </a:lnTo>
                  <a:lnTo>
                    <a:pt x="8" y="0"/>
                  </a:lnTo>
                  <a:close/>
                </a:path>
              </a:pathLst>
            </a:custGeom>
            <a:solidFill>
              <a:srgbClr val="636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95" name="Freeform 120"/>
            <p:cNvSpPr>
              <a:spLocks noChangeAspect="1"/>
            </p:cNvSpPr>
            <p:nvPr/>
          </p:nvSpPr>
          <p:spPr bwMode="auto">
            <a:xfrm>
              <a:off x="2084" y="2711"/>
              <a:ext cx="118" cy="121"/>
            </a:xfrm>
            <a:custGeom>
              <a:avLst/>
              <a:gdLst>
                <a:gd name="T0" fmla="*/ 5 w 236"/>
                <a:gd name="T1" fmla="*/ 0 h 243"/>
                <a:gd name="T2" fmla="*/ 10 w 236"/>
                <a:gd name="T3" fmla="*/ 1 h 243"/>
                <a:gd name="T4" fmla="*/ 16 w 236"/>
                <a:gd name="T5" fmla="*/ 1 h 243"/>
                <a:gd name="T6" fmla="*/ 21 w 236"/>
                <a:gd name="T7" fmla="*/ 2 h 243"/>
                <a:gd name="T8" fmla="*/ 26 w 236"/>
                <a:gd name="T9" fmla="*/ 3 h 243"/>
                <a:gd name="T10" fmla="*/ 30 w 236"/>
                <a:gd name="T11" fmla="*/ 4 h 243"/>
                <a:gd name="T12" fmla="*/ 29 w 236"/>
                <a:gd name="T13" fmla="*/ 5 h 243"/>
                <a:gd name="T14" fmla="*/ 28 w 236"/>
                <a:gd name="T15" fmla="*/ 8 h 243"/>
                <a:gd name="T16" fmla="*/ 27 w 236"/>
                <a:gd name="T17" fmla="*/ 10 h 243"/>
                <a:gd name="T18" fmla="*/ 27 w 236"/>
                <a:gd name="T19" fmla="*/ 10 h 243"/>
                <a:gd name="T20" fmla="*/ 26 w 236"/>
                <a:gd name="T21" fmla="*/ 12 h 243"/>
                <a:gd name="T22" fmla="*/ 28 w 236"/>
                <a:gd name="T23" fmla="*/ 12 h 243"/>
                <a:gd name="T24" fmla="*/ 28 w 236"/>
                <a:gd name="T25" fmla="*/ 13 h 243"/>
                <a:gd name="T26" fmla="*/ 27 w 236"/>
                <a:gd name="T27" fmla="*/ 15 h 243"/>
                <a:gd name="T28" fmla="*/ 26 w 236"/>
                <a:gd name="T29" fmla="*/ 15 h 243"/>
                <a:gd name="T30" fmla="*/ 27 w 236"/>
                <a:gd name="T31" fmla="*/ 16 h 243"/>
                <a:gd name="T32" fmla="*/ 27 w 236"/>
                <a:gd name="T33" fmla="*/ 18 h 243"/>
                <a:gd name="T34" fmla="*/ 27 w 236"/>
                <a:gd name="T35" fmla="*/ 19 h 243"/>
                <a:gd name="T36" fmla="*/ 26 w 236"/>
                <a:gd name="T37" fmla="*/ 20 h 243"/>
                <a:gd name="T38" fmla="*/ 26 w 236"/>
                <a:gd name="T39" fmla="*/ 21 h 243"/>
                <a:gd name="T40" fmla="*/ 27 w 236"/>
                <a:gd name="T41" fmla="*/ 22 h 243"/>
                <a:gd name="T42" fmla="*/ 26 w 236"/>
                <a:gd name="T43" fmla="*/ 24 h 243"/>
                <a:gd name="T44" fmla="*/ 25 w 236"/>
                <a:gd name="T45" fmla="*/ 25 h 243"/>
                <a:gd name="T46" fmla="*/ 25 w 236"/>
                <a:gd name="T47" fmla="*/ 27 h 243"/>
                <a:gd name="T48" fmla="*/ 24 w 236"/>
                <a:gd name="T49" fmla="*/ 28 h 243"/>
                <a:gd name="T50" fmla="*/ 21 w 236"/>
                <a:gd name="T51" fmla="*/ 30 h 243"/>
                <a:gd name="T52" fmla="*/ 12 w 236"/>
                <a:gd name="T53" fmla="*/ 30 h 243"/>
                <a:gd name="T54" fmla="*/ 4 w 236"/>
                <a:gd name="T55" fmla="*/ 28 h 243"/>
                <a:gd name="T56" fmla="*/ 2 w 236"/>
                <a:gd name="T57" fmla="*/ 24 h 243"/>
                <a:gd name="T58" fmla="*/ 1 w 236"/>
                <a:gd name="T59" fmla="*/ 21 h 243"/>
                <a:gd name="T60" fmla="*/ 1 w 236"/>
                <a:gd name="T61" fmla="*/ 20 h 243"/>
                <a:gd name="T62" fmla="*/ 1 w 236"/>
                <a:gd name="T63" fmla="*/ 19 h 243"/>
                <a:gd name="T64" fmla="*/ 2 w 236"/>
                <a:gd name="T65" fmla="*/ 18 h 243"/>
                <a:gd name="T66" fmla="*/ 2 w 236"/>
                <a:gd name="T67" fmla="*/ 17 h 243"/>
                <a:gd name="T68" fmla="*/ 0 w 236"/>
                <a:gd name="T69" fmla="*/ 17 h 243"/>
                <a:gd name="T70" fmla="*/ 1 w 236"/>
                <a:gd name="T71" fmla="*/ 14 h 243"/>
                <a:gd name="T72" fmla="*/ 2 w 236"/>
                <a:gd name="T73" fmla="*/ 13 h 243"/>
                <a:gd name="T74" fmla="*/ 2 w 236"/>
                <a:gd name="T75" fmla="*/ 13 h 243"/>
                <a:gd name="T76" fmla="*/ 1 w 236"/>
                <a:gd name="T77" fmla="*/ 12 h 243"/>
                <a:gd name="T78" fmla="*/ 1 w 236"/>
                <a:gd name="T79" fmla="*/ 10 h 243"/>
                <a:gd name="T80" fmla="*/ 2 w 236"/>
                <a:gd name="T81" fmla="*/ 9 h 243"/>
                <a:gd name="T82" fmla="*/ 3 w 236"/>
                <a:gd name="T83" fmla="*/ 8 h 243"/>
                <a:gd name="T84" fmla="*/ 3 w 236"/>
                <a:gd name="T85" fmla="*/ 7 h 243"/>
                <a:gd name="T86" fmla="*/ 2 w 236"/>
                <a:gd name="T87" fmla="*/ 6 h 243"/>
                <a:gd name="T88" fmla="*/ 2 w 236"/>
                <a:gd name="T89" fmla="*/ 4 h 243"/>
                <a:gd name="T90" fmla="*/ 2 w 236"/>
                <a:gd name="T91" fmla="*/ 2 h 243"/>
                <a:gd name="T92" fmla="*/ 1 w 236"/>
                <a:gd name="T93" fmla="*/ 0 h 2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6" h="243">
                  <a:moveTo>
                    <a:pt x="8" y="0"/>
                  </a:moveTo>
                  <a:lnTo>
                    <a:pt x="22" y="2"/>
                  </a:lnTo>
                  <a:lnTo>
                    <a:pt x="37" y="4"/>
                  </a:lnTo>
                  <a:lnTo>
                    <a:pt x="51" y="6"/>
                  </a:lnTo>
                  <a:lnTo>
                    <a:pt x="66" y="8"/>
                  </a:lnTo>
                  <a:lnTo>
                    <a:pt x="80" y="9"/>
                  </a:lnTo>
                  <a:lnTo>
                    <a:pt x="93" y="12"/>
                  </a:lnTo>
                  <a:lnTo>
                    <a:pt x="108" y="13"/>
                  </a:lnTo>
                  <a:lnTo>
                    <a:pt x="122" y="15"/>
                  </a:lnTo>
                  <a:lnTo>
                    <a:pt x="136" y="17"/>
                  </a:lnTo>
                  <a:lnTo>
                    <a:pt x="151" y="19"/>
                  </a:lnTo>
                  <a:lnTo>
                    <a:pt x="165" y="21"/>
                  </a:lnTo>
                  <a:lnTo>
                    <a:pt x="180" y="22"/>
                  </a:lnTo>
                  <a:lnTo>
                    <a:pt x="194" y="24"/>
                  </a:lnTo>
                  <a:lnTo>
                    <a:pt x="208" y="27"/>
                  </a:lnTo>
                  <a:lnTo>
                    <a:pt x="223" y="28"/>
                  </a:lnTo>
                  <a:lnTo>
                    <a:pt x="236" y="30"/>
                  </a:lnTo>
                  <a:lnTo>
                    <a:pt x="234" y="33"/>
                  </a:lnTo>
                  <a:lnTo>
                    <a:pt x="233" y="37"/>
                  </a:lnTo>
                  <a:lnTo>
                    <a:pt x="231" y="40"/>
                  </a:lnTo>
                  <a:lnTo>
                    <a:pt x="228" y="45"/>
                  </a:lnTo>
                  <a:lnTo>
                    <a:pt x="227" y="53"/>
                  </a:lnTo>
                  <a:lnTo>
                    <a:pt x="225" y="61"/>
                  </a:lnTo>
                  <a:lnTo>
                    <a:pt x="224" y="69"/>
                  </a:lnTo>
                  <a:lnTo>
                    <a:pt x="221" y="77"/>
                  </a:lnTo>
                  <a:lnTo>
                    <a:pt x="218" y="78"/>
                  </a:lnTo>
                  <a:lnTo>
                    <a:pt x="216" y="80"/>
                  </a:lnTo>
                  <a:lnTo>
                    <a:pt x="212" y="81"/>
                  </a:lnTo>
                  <a:lnTo>
                    <a:pt x="209" y="82"/>
                  </a:lnTo>
                  <a:lnTo>
                    <a:pt x="209" y="86"/>
                  </a:lnTo>
                  <a:lnTo>
                    <a:pt x="209" y="90"/>
                  </a:lnTo>
                  <a:lnTo>
                    <a:pt x="208" y="93"/>
                  </a:lnTo>
                  <a:lnTo>
                    <a:pt x="208" y="97"/>
                  </a:lnTo>
                  <a:lnTo>
                    <a:pt x="210" y="98"/>
                  </a:lnTo>
                  <a:lnTo>
                    <a:pt x="213" y="98"/>
                  </a:lnTo>
                  <a:lnTo>
                    <a:pt x="217" y="98"/>
                  </a:lnTo>
                  <a:lnTo>
                    <a:pt x="220" y="98"/>
                  </a:lnTo>
                  <a:lnTo>
                    <a:pt x="219" y="104"/>
                  </a:lnTo>
                  <a:lnTo>
                    <a:pt x="218" y="110"/>
                  </a:lnTo>
                  <a:lnTo>
                    <a:pt x="217" y="115"/>
                  </a:lnTo>
                  <a:lnTo>
                    <a:pt x="216" y="121"/>
                  </a:lnTo>
                  <a:lnTo>
                    <a:pt x="213" y="122"/>
                  </a:lnTo>
                  <a:lnTo>
                    <a:pt x="211" y="122"/>
                  </a:lnTo>
                  <a:lnTo>
                    <a:pt x="209" y="123"/>
                  </a:lnTo>
                  <a:lnTo>
                    <a:pt x="206" y="125"/>
                  </a:lnTo>
                  <a:lnTo>
                    <a:pt x="208" y="128"/>
                  </a:lnTo>
                  <a:lnTo>
                    <a:pt x="210" y="131"/>
                  </a:lnTo>
                  <a:lnTo>
                    <a:pt x="211" y="135"/>
                  </a:lnTo>
                  <a:lnTo>
                    <a:pt x="212" y="138"/>
                  </a:lnTo>
                  <a:lnTo>
                    <a:pt x="212" y="143"/>
                  </a:lnTo>
                  <a:lnTo>
                    <a:pt x="212" y="146"/>
                  </a:lnTo>
                  <a:lnTo>
                    <a:pt x="211" y="151"/>
                  </a:lnTo>
                  <a:lnTo>
                    <a:pt x="211" y="154"/>
                  </a:lnTo>
                  <a:lnTo>
                    <a:pt x="209" y="157"/>
                  </a:lnTo>
                  <a:lnTo>
                    <a:pt x="206" y="159"/>
                  </a:lnTo>
                  <a:lnTo>
                    <a:pt x="204" y="161"/>
                  </a:lnTo>
                  <a:lnTo>
                    <a:pt x="202" y="164"/>
                  </a:lnTo>
                  <a:lnTo>
                    <a:pt x="204" y="167"/>
                  </a:lnTo>
                  <a:lnTo>
                    <a:pt x="206" y="169"/>
                  </a:lnTo>
                  <a:lnTo>
                    <a:pt x="208" y="173"/>
                  </a:lnTo>
                  <a:lnTo>
                    <a:pt x="210" y="176"/>
                  </a:lnTo>
                  <a:lnTo>
                    <a:pt x="209" y="180"/>
                  </a:lnTo>
                  <a:lnTo>
                    <a:pt x="209" y="183"/>
                  </a:lnTo>
                  <a:lnTo>
                    <a:pt x="208" y="188"/>
                  </a:lnTo>
                  <a:lnTo>
                    <a:pt x="206" y="191"/>
                  </a:lnTo>
                  <a:lnTo>
                    <a:pt x="205" y="194"/>
                  </a:lnTo>
                  <a:lnTo>
                    <a:pt x="203" y="197"/>
                  </a:lnTo>
                  <a:lnTo>
                    <a:pt x="202" y="201"/>
                  </a:lnTo>
                  <a:lnTo>
                    <a:pt x="199" y="203"/>
                  </a:lnTo>
                  <a:lnTo>
                    <a:pt x="198" y="207"/>
                  </a:lnTo>
                  <a:lnTo>
                    <a:pt x="196" y="213"/>
                  </a:lnTo>
                  <a:lnTo>
                    <a:pt x="195" y="218"/>
                  </a:lnTo>
                  <a:lnTo>
                    <a:pt x="193" y="224"/>
                  </a:lnTo>
                  <a:lnTo>
                    <a:pt x="190" y="226"/>
                  </a:lnTo>
                  <a:lnTo>
                    <a:pt x="188" y="229"/>
                  </a:lnTo>
                  <a:lnTo>
                    <a:pt x="185" y="233"/>
                  </a:lnTo>
                  <a:lnTo>
                    <a:pt x="182" y="236"/>
                  </a:lnTo>
                  <a:lnTo>
                    <a:pt x="167" y="241"/>
                  </a:lnTo>
                  <a:lnTo>
                    <a:pt x="146" y="243"/>
                  </a:lnTo>
                  <a:lnTo>
                    <a:pt x="122" y="243"/>
                  </a:lnTo>
                  <a:lnTo>
                    <a:pt x="96" y="241"/>
                  </a:lnTo>
                  <a:lnTo>
                    <a:pt x="70" y="237"/>
                  </a:lnTo>
                  <a:lnTo>
                    <a:pt x="46" y="231"/>
                  </a:lnTo>
                  <a:lnTo>
                    <a:pt x="26" y="224"/>
                  </a:lnTo>
                  <a:lnTo>
                    <a:pt x="12" y="214"/>
                  </a:lnTo>
                  <a:lnTo>
                    <a:pt x="11" y="204"/>
                  </a:lnTo>
                  <a:lnTo>
                    <a:pt x="9" y="192"/>
                  </a:lnTo>
                  <a:lnTo>
                    <a:pt x="9" y="182"/>
                  </a:lnTo>
                  <a:lnTo>
                    <a:pt x="9" y="171"/>
                  </a:lnTo>
                  <a:lnTo>
                    <a:pt x="8" y="168"/>
                  </a:lnTo>
                  <a:lnTo>
                    <a:pt x="6" y="167"/>
                  </a:lnTo>
                  <a:lnTo>
                    <a:pt x="5" y="165"/>
                  </a:lnTo>
                  <a:lnTo>
                    <a:pt x="2" y="163"/>
                  </a:lnTo>
                  <a:lnTo>
                    <a:pt x="2" y="159"/>
                  </a:lnTo>
                  <a:lnTo>
                    <a:pt x="2" y="156"/>
                  </a:lnTo>
                  <a:lnTo>
                    <a:pt x="2" y="152"/>
                  </a:lnTo>
                  <a:lnTo>
                    <a:pt x="2" y="148"/>
                  </a:lnTo>
                  <a:lnTo>
                    <a:pt x="6" y="145"/>
                  </a:lnTo>
                  <a:lnTo>
                    <a:pt x="9" y="144"/>
                  </a:lnTo>
                  <a:lnTo>
                    <a:pt x="13" y="142"/>
                  </a:lnTo>
                  <a:lnTo>
                    <a:pt x="16" y="139"/>
                  </a:lnTo>
                  <a:lnTo>
                    <a:pt x="12" y="139"/>
                  </a:lnTo>
                  <a:lnTo>
                    <a:pt x="8" y="138"/>
                  </a:lnTo>
                  <a:lnTo>
                    <a:pt x="4" y="138"/>
                  </a:lnTo>
                  <a:lnTo>
                    <a:pt x="0" y="138"/>
                  </a:lnTo>
                  <a:lnTo>
                    <a:pt x="1" y="133"/>
                  </a:lnTo>
                  <a:lnTo>
                    <a:pt x="2" y="126"/>
                  </a:lnTo>
                  <a:lnTo>
                    <a:pt x="2" y="119"/>
                  </a:lnTo>
                  <a:lnTo>
                    <a:pt x="4" y="113"/>
                  </a:lnTo>
                  <a:lnTo>
                    <a:pt x="6" y="112"/>
                  </a:lnTo>
                  <a:lnTo>
                    <a:pt x="9" y="111"/>
                  </a:lnTo>
                  <a:lnTo>
                    <a:pt x="13" y="111"/>
                  </a:lnTo>
                  <a:lnTo>
                    <a:pt x="16" y="110"/>
                  </a:lnTo>
                  <a:lnTo>
                    <a:pt x="14" y="106"/>
                  </a:lnTo>
                  <a:lnTo>
                    <a:pt x="12" y="103"/>
                  </a:lnTo>
                  <a:lnTo>
                    <a:pt x="9" y="99"/>
                  </a:lnTo>
                  <a:lnTo>
                    <a:pt x="7" y="96"/>
                  </a:lnTo>
                  <a:lnTo>
                    <a:pt x="6" y="92"/>
                  </a:lnTo>
                  <a:lnTo>
                    <a:pt x="6" y="89"/>
                  </a:lnTo>
                  <a:lnTo>
                    <a:pt x="6" y="85"/>
                  </a:lnTo>
                  <a:lnTo>
                    <a:pt x="6" y="82"/>
                  </a:lnTo>
                  <a:lnTo>
                    <a:pt x="9" y="80"/>
                  </a:lnTo>
                  <a:lnTo>
                    <a:pt x="14" y="77"/>
                  </a:lnTo>
                  <a:lnTo>
                    <a:pt x="17" y="76"/>
                  </a:lnTo>
                  <a:lnTo>
                    <a:pt x="21" y="74"/>
                  </a:lnTo>
                  <a:lnTo>
                    <a:pt x="21" y="70"/>
                  </a:lnTo>
                  <a:lnTo>
                    <a:pt x="21" y="67"/>
                  </a:lnTo>
                  <a:lnTo>
                    <a:pt x="21" y="65"/>
                  </a:lnTo>
                  <a:lnTo>
                    <a:pt x="21" y="61"/>
                  </a:lnTo>
                  <a:lnTo>
                    <a:pt x="19" y="59"/>
                  </a:lnTo>
                  <a:lnTo>
                    <a:pt x="16" y="57"/>
                  </a:lnTo>
                  <a:lnTo>
                    <a:pt x="13" y="54"/>
                  </a:lnTo>
                  <a:lnTo>
                    <a:pt x="11" y="52"/>
                  </a:lnTo>
                  <a:lnTo>
                    <a:pt x="12" y="45"/>
                  </a:lnTo>
                  <a:lnTo>
                    <a:pt x="13" y="37"/>
                  </a:lnTo>
                  <a:lnTo>
                    <a:pt x="13" y="30"/>
                  </a:lnTo>
                  <a:lnTo>
                    <a:pt x="14" y="23"/>
                  </a:lnTo>
                  <a:lnTo>
                    <a:pt x="13" y="17"/>
                  </a:lnTo>
                  <a:lnTo>
                    <a:pt x="12" y="12"/>
                  </a:lnTo>
                  <a:lnTo>
                    <a:pt x="9" y="6"/>
                  </a:lnTo>
                  <a:lnTo>
                    <a:pt x="8" y="0"/>
                  </a:lnTo>
                  <a:close/>
                </a:path>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96" name="Freeform 121"/>
            <p:cNvSpPr>
              <a:spLocks noChangeAspect="1"/>
            </p:cNvSpPr>
            <p:nvPr/>
          </p:nvSpPr>
          <p:spPr bwMode="auto">
            <a:xfrm>
              <a:off x="2089" y="2712"/>
              <a:ext cx="107" cy="120"/>
            </a:xfrm>
            <a:custGeom>
              <a:avLst/>
              <a:gdLst>
                <a:gd name="T0" fmla="*/ 5 w 214"/>
                <a:gd name="T1" fmla="*/ 1 h 239"/>
                <a:gd name="T2" fmla="*/ 10 w 214"/>
                <a:gd name="T3" fmla="*/ 1 h 239"/>
                <a:gd name="T4" fmla="*/ 14 w 214"/>
                <a:gd name="T5" fmla="*/ 2 h 239"/>
                <a:gd name="T6" fmla="*/ 19 w 214"/>
                <a:gd name="T7" fmla="*/ 3 h 239"/>
                <a:gd name="T8" fmla="*/ 24 w 214"/>
                <a:gd name="T9" fmla="*/ 3 h 239"/>
                <a:gd name="T10" fmla="*/ 27 w 214"/>
                <a:gd name="T11" fmla="*/ 4 h 239"/>
                <a:gd name="T12" fmla="*/ 26 w 214"/>
                <a:gd name="T13" fmla="*/ 6 h 239"/>
                <a:gd name="T14" fmla="*/ 26 w 214"/>
                <a:gd name="T15" fmla="*/ 8 h 239"/>
                <a:gd name="T16" fmla="*/ 25 w 214"/>
                <a:gd name="T17" fmla="*/ 10 h 239"/>
                <a:gd name="T18" fmla="*/ 24 w 214"/>
                <a:gd name="T19" fmla="*/ 11 h 239"/>
                <a:gd name="T20" fmla="*/ 24 w 214"/>
                <a:gd name="T21" fmla="*/ 12 h 239"/>
                <a:gd name="T22" fmla="*/ 25 w 214"/>
                <a:gd name="T23" fmla="*/ 12 h 239"/>
                <a:gd name="T24" fmla="*/ 25 w 214"/>
                <a:gd name="T25" fmla="*/ 14 h 239"/>
                <a:gd name="T26" fmla="*/ 24 w 214"/>
                <a:gd name="T27" fmla="*/ 15 h 239"/>
                <a:gd name="T28" fmla="*/ 24 w 214"/>
                <a:gd name="T29" fmla="*/ 15 h 239"/>
                <a:gd name="T30" fmla="*/ 24 w 214"/>
                <a:gd name="T31" fmla="*/ 17 h 239"/>
                <a:gd name="T32" fmla="*/ 24 w 214"/>
                <a:gd name="T33" fmla="*/ 18 h 239"/>
                <a:gd name="T34" fmla="*/ 24 w 214"/>
                <a:gd name="T35" fmla="*/ 20 h 239"/>
                <a:gd name="T36" fmla="*/ 23 w 214"/>
                <a:gd name="T37" fmla="*/ 20 h 239"/>
                <a:gd name="T38" fmla="*/ 24 w 214"/>
                <a:gd name="T39" fmla="*/ 22 h 239"/>
                <a:gd name="T40" fmla="*/ 24 w 214"/>
                <a:gd name="T41" fmla="*/ 23 h 239"/>
                <a:gd name="T42" fmla="*/ 23 w 214"/>
                <a:gd name="T43" fmla="*/ 24 h 239"/>
                <a:gd name="T44" fmla="*/ 23 w 214"/>
                <a:gd name="T45" fmla="*/ 25 h 239"/>
                <a:gd name="T46" fmla="*/ 22 w 214"/>
                <a:gd name="T47" fmla="*/ 27 h 239"/>
                <a:gd name="T48" fmla="*/ 21 w 214"/>
                <a:gd name="T49" fmla="*/ 28 h 239"/>
                <a:gd name="T50" fmla="*/ 19 w 214"/>
                <a:gd name="T51" fmla="*/ 30 h 239"/>
                <a:gd name="T52" fmla="*/ 11 w 214"/>
                <a:gd name="T53" fmla="*/ 30 h 239"/>
                <a:gd name="T54" fmla="*/ 3 w 214"/>
                <a:gd name="T55" fmla="*/ 28 h 239"/>
                <a:gd name="T56" fmla="*/ 1 w 214"/>
                <a:gd name="T57" fmla="*/ 24 h 239"/>
                <a:gd name="T58" fmla="*/ 1 w 214"/>
                <a:gd name="T59" fmla="*/ 21 h 239"/>
                <a:gd name="T60" fmla="*/ 1 w 214"/>
                <a:gd name="T61" fmla="*/ 21 h 239"/>
                <a:gd name="T62" fmla="*/ 1 w 214"/>
                <a:gd name="T63" fmla="*/ 19 h 239"/>
                <a:gd name="T64" fmla="*/ 2 w 214"/>
                <a:gd name="T65" fmla="*/ 18 h 239"/>
                <a:gd name="T66" fmla="*/ 2 w 214"/>
                <a:gd name="T67" fmla="*/ 18 h 239"/>
                <a:gd name="T68" fmla="*/ 0 w 214"/>
                <a:gd name="T69" fmla="*/ 17 h 239"/>
                <a:gd name="T70" fmla="*/ 1 w 214"/>
                <a:gd name="T71" fmla="*/ 15 h 239"/>
                <a:gd name="T72" fmla="*/ 2 w 214"/>
                <a:gd name="T73" fmla="*/ 14 h 239"/>
                <a:gd name="T74" fmla="*/ 2 w 214"/>
                <a:gd name="T75" fmla="*/ 13 h 239"/>
                <a:gd name="T76" fmla="*/ 1 w 214"/>
                <a:gd name="T77" fmla="*/ 12 h 239"/>
                <a:gd name="T78" fmla="*/ 1 w 214"/>
                <a:gd name="T79" fmla="*/ 11 h 239"/>
                <a:gd name="T80" fmla="*/ 2 w 214"/>
                <a:gd name="T81" fmla="*/ 10 h 239"/>
                <a:gd name="T82" fmla="*/ 3 w 214"/>
                <a:gd name="T83" fmla="*/ 9 h 239"/>
                <a:gd name="T84" fmla="*/ 3 w 214"/>
                <a:gd name="T85" fmla="*/ 8 h 239"/>
                <a:gd name="T86" fmla="*/ 2 w 214"/>
                <a:gd name="T87" fmla="*/ 7 h 239"/>
                <a:gd name="T88" fmla="*/ 2 w 214"/>
                <a:gd name="T89" fmla="*/ 5 h 239"/>
                <a:gd name="T90" fmla="*/ 2 w 214"/>
                <a:gd name="T91" fmla="*/ 2 h 239"/>
                <a:gd name="T92" fmla="*/ 2 w 214"/>
                <a:gd name="T93" fmla="*/ 0 h 2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4" h="239">
                  <a:moveTo>
                    <a:pt x="10" y="0"/>
                  </a:moveTo>
                  <a:lnTo>
                    <a:pt x="23" y="1"/>
                  </a:lnTo>
                  <a:lnTo>
                    <a:pt x="35" y="3"/>
                  </a:lnTo>
                  <a:lnTo>
                    <a:pt x="48" y="4"/>
                  </a:lnTo>
                  <a:lnTo>
                    <a:pt x="61" y="5"/>
                  </a:lnTo>
                  <a:lnTo>
                    <a:pt x="73" y="8"/>
                  </a:lnTo>
                  <a:lnTo>
                    <a:pt x="86" y="9"/>
                  </a:lnTo>
                  <a:lnTo>
                    <a:pt x="99" y="11"/>
                  </a:lnTo>
                  <a:lnTo>
                    <a:pt x="112" y="12"/>
                  </a:lnTo>
                  <a:lnTo>
                    <a:pt x="125" y="15"/>
                  </a:lnTo>
                  <a:lnTo>
                    <a:pt x="138" y="16"/>
                  </a:lnTo>
                  <a:lnTo>
                    <a:pt x="150" y="18"/>
                  </a:lnTo>
                  <a:lnTo>
                    <a:pt x="163" y="19"/>
                  </a:lnTo>
                  <a:lnTo>
                    <a:pt x="176" y="21"/>
                  </a:lnTo>
                  <a:lnTo>
                    <a:pt x="188" y="23"/>
                  </a:lnTo>
                  <a:lnTo>
                    <a:pt x="201" y="25"/>
                  </a:lnTo>
                  <a:lnTo>
                    <a:pt x="214" y="26"/>
                  </a:lnTo>
                  <a:lnTo>
                    <a:pt x="212" y="29"/>
                  </a:lnTo>
                  <a:lnTo>
                    <a:pt x="209" y="33"/>
                  </a:lnTo>
                  <a:lnTo>
                    <a:pt x="208" y="36"/>
                  </a:lnTo>
                  <a:lnTo>
                    <a:pt x="206" y="41"/>
                  </a:lnTo>
                  <a:lnTo>
                    <a:pt x="205" y="49"/>
                  </a:lnTo>
                  <a:lnTo>
                    <a:pt x="202" y="56"/>
                  </a:lnTo>
                  <a:lnTo>
                    <a:pt x="201" y="64"/>
                  </a:lnTo>
                  <a:lnTo>
                    <a:pt x="199" y="72"/>
                  </a:lnTo>
                  <a:lnTo>
                    <a:pt x="197" y="73"/>
                  </a:lnTo>
                  <a:lnTo>
                    <a:pt x="194" y="74"/>
                  </a:lnTo>
                  <a:lnTo>
                    <a:pt x="191" y="77"/>
                  </a:lnTo>
                  <a:lnTo>
                    <a:pt x="188" y="78"/>
                  </a:lnTo>
                  <a:lnTo>
                    <a:pt x="187" y="82"/>
                  </a:lnTo>
                  <a:lnTo>
                    <a:pt x="187" y="86"/>
                  </a:lnTo>
                  <a:lnTo>
                    <a:pt x="187" y="89"/>
                  </a:lnTo>
                  <a:lnTo>
                    <a:pt x="186" y="93"/>
                  </a:lnTo>
                  <a:lnTo>
                    <a:pt x="188" y="93"/>
                  </a:lnTo>
                  <a:lnTo>
                    <a:pt x="192" y="93"/>
                  </a:lnTo>
                  <a:lnTo>
                    <a:pt x="195" y="94"/>
                  </a:lnTo>
                  <a:lnTo>
                    <a:pt x="198" y="94"/>
                  </a:lnTo>
                  <a:lnTo>
                    <a:pt x="197" y="100"/>
                  </a:lnTo>
                  <a:lnTo>
                    <a:pt x="197" y="106"/>
                  </a:lnTo>
                  <a:lnTo>
                    <a:pt x="195" y="111"/>
                  </a:lnTo>
                  <a:lnTo>
                    <a:pt x="194" y="117"/>
                  </a:lnTo>
                  <a:lnTo>
                    <a:pt x="192" y="117"/>
                  </a:lnTo>
                  <a:lnTo>
                    <a:pt x="190" y="118"/>
                  </a:lnTo>
                  <a:lnTo>
                    <a:pt x="187" y="118"/>
                  </a:lnTo>
                  <a:lnTo>
                    <a:pt x="185" y="119"/>
                  </a:lnTo>
                  <a:lnTo>
                    <a:pt x="186" y="123"/>
                  </a:lnTo>
                  <a:lnTo>
                    <a:pt x="188" y="126"/>
                  </a:lnTo>
                  <a:lnTo>
                    <a:pt x="190" y="131"/>
                  </a:lnTo>
                  <a:lnTo>
                    <a:pt x="191" y="134"/>
                  </a:lnTo>
                  <a:lnTo>
                    <a:pt x="190" y="138"/>
                  </a:lnTo>
                  <a:lnTo>
                    <a:pt x="190" y="142"/>
                  </a:lnTo>
                  <a:lnTo>
                    <a:pt x="190" y="146"/>
                  </a:lnTo>
                  <a:lnTo>
                    <a:pt x="188" y="150"/>
                  </a:lnTo>
                  <a:lnTo>
                    <a:pt x="187" y="153"/>
                  </a:lnTo>
                  <a:lnTo>
                    <a:pt x="185" y="154"/>
                  </a:lnTo>
                  <a:lnTo>
                    <a:pt x="184" y="156"/>
                  </a:lnTo>
                  <a:lnTo>
                    <a:pt x="182" y="159"/>
                  </a:lnTo>
                  <a:lnTo>
                    <a:pt x="184" y="162"/>
                  </a:lnTo>
                  <a:lnTo>
                    <a:pt x="185" y="165"/>
                  </a:lnTo>
                  <a:lnTo>
                    <a:pt x="187" y="169"/>
                  </a:lnTo>
                  <a:lnTo>
                    <a:pt x="188" y="171"/>
                  </a:lnTo>
                  <a:lnTo>
                    <a:pt x="187" y="176"/>
                  </a:lnTo>
                  <a:lnTo>
                    <a:pt x="186" y="179"/>
                  </a:lnTo>
                  <a:lnTo>
                    <a:pt x="185" y="183"/>
                  </a:lnTo>
                  <a:lnTo>
                    <a:pt x="184" y="186"/>
                  </a:lnTo>
                  <a:lnTo>
                    <a:pt x="183" y="188"/>
                  </a:lnTo>
                  <a:lnTo>
                    <a:pt x="182" y="192"/>
                  </a:lnTo>
                  <a:lnTo>
                    <a:pt x="179" y="195"/>
                  </a:lnTo>
                  <a:lnTo>
                    <a:pt x="178" y="198"/>
                  </a:lnTo>
                  <a:lnTo>
                    <a:pt x="177" y="202"/>
                  </a:lnTo>
                  <a:lnTo>
                    <a:pt x="176" y="208"/>
                  </a:lnTo>
                  <a:lnTo>
                    <a:pt x="174" y="213"/>
                  </a:lnTo>
                  <a:lnTo>
                    <a:pt x="172" y="218"/>
                  </a:lnTo>
                  <a:lnTo>
                    <a:pt x="170" y="222"/>
                  </a:lnTo>
                  <a:lnTo>
                    <a:pt x="168" y="224"/>
                  </a:lnTo>
                  <a:lnTo>
                    <a:pt x="165" y="228"/>
                  </a:lnTo>
                  <a:lnTo>
                    <a:pt x="163" y="231"/>
                  </a:lnTo>
                  <a:lnTo>
                    <a:pt x="149" y="237"/>
                  </a:lnTo>
                  <a:lnTo>
                    <a:pt x="131" y="239"/>
                  </a:lnTo>
                  <a:lnTo>
                    <a:pt x="109" y="239"/>
                  </a:lnTo>
                  <a:lnTo>
                    <a:pt x="85" y="238"/>
                  </a:lnTo>
                  <a:lnTo>
                    <a:pt x="62" y="233"/>
                  </a:lnTo>
                  <a:lnTo>
                    <a:pt x="40" y="228"/>
                  </a:lnTo>
                  <a:lnTo>
                    <a:pt x="21" y="221"/>
                  </a:lnTo>
                  <a:lnTo>
                    <a:pt x="10" y="212"/>
                  </a:lnTo>
                  <a:lnTo>
                    <a:pt x="9" y="201"/>
                  </a:lnTo>
                  <a:lnTo>
                    <a:pt x="8" y="190"/>
                  </a:lnTo>
                  <a:lnTo>
                    <a:pt x="8" y="179"/>
                  </a:lnTo>
                  <a:lnTo>
                    <a:pt x="9" y="169"/>
                  </a:lnTo>
                  <a:lnTo>
                    <a:pt x="8" y="167"/>
                  </a:lnTo>
                  <a:lnTo>
                    <a:pt x="5" y="164"/>
                  </a:lnTo>
                  <a:lnTo>
                    <a:pt x="4" y="163"/>
                  </a:lnTo>
                  <a:lnTo>
                    <a:pt x="2" y="161"/>
                  </a:lnTo>
                  <a:lnTo>
                    <a:pt x="2" y="157"/>
                  </a:lnTo>
                  <a:lnTo>
                    <a:pt x="2" y="153"/>
                  </a:lnTo>
                  <a:lnTo>
                    <a:pt x="2" y="149"/>
                  </a:lnTo>
                  <a:lnTo>
                    <a:pt x="2" y="146"/>
                  </a:lnTo>
                  <a:lnTo>
                    <a:pt x="5" y="144"/>
                  </a:lnTo>
                  <a:lnTo>
                    <a:pt x="9" y="141"/>
                  </a:lnTo>
                  <a:lnTo>
                    <a:pt x="11" y="140"/>
                  </a:lnTo>
                  <a:lnTo>
                    <a:pt x="15" y="138"/>
                  </a:lnTo>
                  <a:lnTo>
                    <a:pt x="11" y="137"/>
                  </a:lnTo>
                  <a:lnTo>
                    <a:pt x="8" y="137"/>
                  </a:lnTo>
                  <a:lnTo>
                    <a:pt x="4" y="137"/>
                  </a:lnTo>
                  <a:lnTo>
                    <a:pt x="0" y="135"/>
                  </a:lnTo>
                  <a:lnTo>
                    <a:pt x="1" y="130"/>
                  </a:lnTo>
                  <a:lnTo>
                    <a:pt x="2" y="123"/>
                  </a:lnTo>
                  <a:lnTo>
                    <a:pt x="2" y="117"/>
                  </a:lnTo>
                  <a:lnTo>
                    <a:pt x="3" y="111"/>
                  </a:lnTo>
                  <a:lnTo>
                    <a:pt x="6" y="110"/>
                  </a:lnTo>
                  <a:lnTo>
                    <a:pt x="9" y="109"/>
                  </a:lnTo>
                  <a:lnTo>
                    <a:pt x="12" y="109"/>
                  </a:lnTo>
                  <a:lnTo>
                    <a:pt x="15" y="108"/>
                  </a:lnTo>
                  <a:lnTo>
                    <a:pt x="12" y="104"/>
                  </a:lnTo>
                  <a:lnTo>
                    <a:pt x="11" y="101"/>
                  </a:lnTo>
                  <a:lnTo>
                    <a:pt x="9" y="97"/>
                  </a:lnTo>
                  <a:lnTo>
                    <a:pt x="6" y="93"/>
                  </a:lnTo>
                  <a:lnTo>
                    <a:pt x="6" y="91"/>
                  </a:lnTo>
                  <a:lnTo>
                    <a:pt x="6" y="87"/>
                  </a:lnTo>
                  <a:lnTo>
                    <a:pt x="6" y="84"/>
                  </a:lnTo>
                  <a:lnTo>
                    <a:pt x="6" y="79"/>
                  </a:lnTo>
                  <a:lnTo>
                    <a:pt x="9" y="78"/>
                  </a:lnTo>
                  <a:lnTo>
                    <a:pt x="12" y="76"/>
                  </a:lnTo>
                  <a:lnTo>
                    <a:pt x="16" y="74"/>
                  </a:lnTo>
                  <a:lnTo>
                    <a:pt x="19" y="72"/>
                  </a:lnTo>
                  <a:lnTo>
                    <a:pt x="19" y="69"/>
                  </a:lnTo>
                  <a:lnTo>
                    <a:pt x="20" y="65"/>
                  </a:lnTo>
                  <a:lnTo>
                    <a:pt x="20" y="63"/>
                  </a:lnTo>
                  <a:lnTo>
                    <a:pt x="20" y="59"/>
                  </a:lnTo>
                  <a:lnTo>
                    <a:pt x="18" y="57"/>
                  </a:lnTo>
                  <a:lnTo>
                    <a:pt x="16" y="55"/>
                  </a:lnTo>
                  <a:lnTo>
                    <a:pt x="12" y="53"/>
                  </a:lnTo>
                  <a:lnTo>
                    <a:pt x="10" y="50"/>
                  </a:lnTo>
                  <a:lnTo>
                    <a:pt x="11" y="43"/>
                  </a:lnTo>
                  <a:lnTo>
                    <a:pt x="12" y="36"/>
                  </a:lnTo>
                  <a:lnTo>
                    <a:pt x="12" y="29"/>
                  </a:lnTo>
                  <a:lnTo>
                    <a:pt x="13" y="21"/>
                  </a:lnTo>
                  <a:lnTo>
                    <a:pt x="12" y="16"/>
                  </a:lnTo>
                  <a:lnTo>
                    <a:pt x="12" y="10"/>
                  </a:lnTo>
                  <a:lnTo>
                    <a:pt x="11" y="5"/>
                  </a:lnTo>
                  <a:lnTo>
                    <a:pt x="10" y="0"/>
                  </a:lnTo>
                  <a:close/>
                </a:path>
              </a:pathLst>
            </a:custGeom>
            <a:solidFill>
              <a:srgbClr val="7777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97" name="Freeform 122"/>
            <p:cNvSpPr>
              <a:spLocks noChangeAspect="1"/>
            </p:cNvSpPr>
            <p:nvPr/>
          </p:nvSpPr>
          <p:spPr bwMode="auto">
            <a:xfrm>
              <a:off x="2095" y="2713"/>
              <a:ext cx="95" cy="119"/>
            </a:xfrm>
            <a:custGeom>
              <a:avLst/>
              <a:gdLst>
                <a:gd name="T0" fmla="*/ 7 w 190"/>
                <a:gd name="T1" fmla="*/ 1 h 237"/>
                <a:gd name="T2" fmla="*/ 16 w 190"/>
                <a:gd name="T3" fmla="*/ 2 h 237"/>
                <a:gd name="T4" fmla="*/ 24 w 190"/>
                <a:gd name="T5" fmla="*/ 3 h 237"/>
                <a:gd name="T6" fmla="*/ 24 w 190"/>
                <a:gd name="T7" fmla="*/ 5 h 237"/>
                <a:gd name="T8" fmla="*/ 23 w 190"/>
                <a:gd name="T9" fmla="*/ 7 h 237"/>
                <a:gd name="T10" fmla="*/ 22 w 190"/>
                <a:gd name="T11" fmla="*/ 9 h 237"/>
                <a:gd name="T12" fmla="*/ 21 w 190"/>
                <a:gd name="T13" fmla="*/ 10 h 237"/>
                <a:gd name="T14" fmla="*/ 21 w 190"/>
                <a:gd name="T15" fmla="*/ 11 h 237"/>
                <a:gd name="T16" fmla="*/ 22 w 190"/>
                <a:gd name="T17" fmla="*/ 12 h 237"/>
                <a:gd name="T18" fmla="*/ 22 w 190"/>
                <a:gd name="T19" fmla="*/ 13 h 237"/>
                <a:gd name="T20" fmla="*/ 22 w 190"/>
                <a:gd name="T21" fmla="*/ 15 h 237"/>
                <a:gd name="T22" fmla="*/ 21 w 190"/>
                <a:gd name="T23" fmla="*/ 15 h 237"/>
                <a:gd name="T24" fmla="*/ 21 w 190"/>
                <a:gd name="T25" fmla="*/ 16 h 237"/>
                <a:gd name="T26" fmla="*/ 21 w 190"/>
                <a:gd name="T27" fmla="*/ 17 h 237"/>
                <a:gd name="T28" fmla="*/ 21 w 190"/>
                <a:gd name="T29" fmla="*/ 19 h 237"/>
                <a:gd name="T30" fmla="*/ 21 w 190"/>
                <a:gd name="T31" fmla="*/ 20 h 237"/>
                <a:gd name="T32" fmla="*/ 21 w 190"/>
                <a:gd name="T33" fmla="*/ 21 h 237"/>
                <a:gd name="T34" fmla="*/ 21 w 190"/>
                <a:gd name="T35" fmla="*/ 22 h 237"/>
                <a:gd name="T36" fmla="*/ 21 w 190"/>
                <a:gd name="T37" fmla="*/ 23 h 237"/>
                <a:gd name="T38" fmla="*/ 20 w 190"/>
                <a:gd name="T39" fmla="*/ 24 h 237"/>
                <a:gd name="T40" fmla="*/ 20 w 190"/>
                <a:gd name="T41" fmla="*/ 26 h 237"/>
                <a:gd name="T42" fmla="*/ 19 w 190"/>
                <a:gd name="T43" fmla="*/ 28 h 237"/>
                <a:gd name="T44" fmla="*/ 18 w 190"/>
                <a:gd name="T45" fmla="*/ 29 h 237"/>
                <a:gd name="T46" fmla="*/ 12 w 190"/>
                <a:gd name="T47" fmla="*/ 30 h 237"/>
                <a:gd name="T48" fmla="*/ 5 w 190"/>
                <a:gd name="T49" fmla="*/ 29 h 237"/>
                <a:gd name="T50" fmla="*/ 1 w 190"/>
                <a:gd name="T51" fmla="*/ 25 h 237"/>
                <a:gd name="T52" fmla="*/ 1 w 190"/>
                <a:gd name="T53" fmla="*/ 21 h 237"/>
                <a:gd name="T54" fmla="*/ 1 w 190"/>
                <a:gd name="T55" fmla="*/ 21 h 237"/>
                <a:gd name="T56" fmla="*/ 1 w 190"/>
                <a:gd name="T57" fmla="*/ 20 h 237"/>
                <a:gd name="T58" fmla="*/ 1 w 190"/>
                <a:gd name="T59" fmla="*/ 18 h 237"/>
                <a:gd name="T60" fmla="*/ 2 w 190"/>
                <a:gd name="T61" fmla="*/ 18 h 237"/>
                <a:gd name="T62" fmla="*/ 1 w 190"/>
                <a:gd name="T63" fmla="*/ 17 h 237"/>
                <a:gd name="T64" fmla="*/ 1 w 190"/>
                <a:gd name="T65" fmla="*/ 16 h 237"/>
                <a:gd name="T66" fmla="*/ 1 w 190"/>
                <a:gd name="T67" fmla="*/ 14 h 237"/>
                <a:gd name="T68" fmla="*/ 2 w 190"/>
                <a:gd name="T69" fmla="*/ 14 h 237"/>
                <a:gd name="T70" fmla="*/ 1 w 190"/>
                <a:gd name="T71" fmla="*/ 13 h 237"/>
                <a:gd name="T72" fmla="*/ 1 w 190"/>
                <a:gd name="T73" fmla="*/ 11 h 237"/>
                <a:gd name="T74" fmla="*/ 2 w 190"/>
                <a:gd name="T75" fmla="*/ 10 h 237"/>
                <a:gd name="T76" fmla="*/ 3 w 190"/>
                <a:gd name="T77" fmla="*/ 9 h 237"/>
                <a:gd name="T78" fmla="*/ 3 w 190"/>
                <a:gd name="T79" fmla="*/ 8 h 237"/>
                <a:gd name="T80" fmla="*/ 2 w 190"/>
                <a:gd name="T81" fmla="*/ 7 h 237"/>
                <a:gd name="T82" fmla="*/ 2 w 190"/>
                <a:gd name="T83" fmla="*/ 6 h 237"/>
                <a:gd name="T84" fmla="*/ 2 w 190"/>
                <a:gd name="T85" fmla="*/ 3 h 237"/>
                <a:gd name="T86" fmla="*/ 2 w 190"/>
                <a:gd name="T87" fmla="*/ 1 h 2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0" h="237">
                  <a:moveTo>
                    <a:pt x="10" y="0"/>
                  </a:moveTo>
                  <a:lnTo>
                    <a:pt x="33" y="3"/>
                  </a:lnTo>
                  <a:lnTo>
                    <a:pt x="55" y="6"/>
                  </a:lnTo>
                  <a:lnTo>
                    <a:pt x="78" y="9"/>
                  </a:lnTo>
                  <a:lnTo>
                    <a:pt x="100" y="11"/>
                  </a:lnTo>
                  <a:lnTo>
                    <a:pt x="123" y="15"/>
                  </a:lnTo>
                  <a:lnTo>
                    <a:pt x="145" y="17"/>
                  </a:lnTo>
                  <a:lnTo>
                    <a:pt x="168" y="21"/>
                  </a:lnTo>
                  <a:lnTo>
                    <a:pt x="190" y="23"/>
                  </a:lnTo>
                  <a:lnTo>
                    <a:pt x="189" y="26"/>
                  </a:lnTo>
                  <a:lnTo>
                    <a:pt x="187" y="31"/>
                  </a:lnTo>
                  <a:lnTo>
                    <a:pt x="186" y="34"/>
                  </a:lnTo>
                  <a:lnTo>
                    <a:pt x="183" y="39"/>
                  </a:lnTo>
                  <a:lnTo>
                    <a:pt x="182" y="47"/>
                  </a:lnTo>
                  <a:lnTo>
                    <a:pt x="180" y="54"/>
                  </a:lnTo>
                  <a:lnTo>
                    <a:pt x="179" y="62"/>
                  </a:lnTo>
                  <a:lnTo>
                    <a:pt x="177" y="70"/>
                  </a:lnTo>
                  <a:lnTo>
                    <a:pt x="175" y="71"/>
                  </a:lnTo>
                  <a:lnTo>
                    <a:pt x="173" y="72"/>
                  </a:lnTo>
                  <a:lnTo>
                    <a:pt x="169" y="75"/>
                  </a:lnTo>
                  <a:lnTo>
                    <a:pt x="167" y="76"/>
                  </a:lnTo>
                  <a:lnTo>
                    <a:pt x="167" y="80"/>
                  </a:lnTo>
                  <a:lnTo>
                    <a:pt x="167" y="84"/>
                  </a:lnTo>
                  <a:lnTo>
                    <a:pt x="166" y="87"/>
                  </a:lnTo>
                  <a:lnTo>
                    <a:pt x="166" y="91"/>
                  </a:lnTo>
                  <a:lnTo>
                    <a:pt x="168" y="91"/>
                  </a:lnTo>
                  <a:lnTo>
                    <a:pt x="171" y="91"/>
                  </a:lnTo>
                  <a:lnTo>
                    <a:pt x="173" y="91"/>
                  </a:lnTo>
                  <a:lnTo>
                    <a:pt x="175" y="92"/>
                  </a:lnTo>
                  <a:lnTo>
                    <a:pt x="174" y="98"/>
                  </a:lnTo>
                  <a:lnTo>
                    <a:pt x="174" y="102"/>
                  </a:lnTo>
                  <a:lnTo>
                    <a:pt x="173" y="108"/>
                  </a:lnTo>
                  <a:lnTo>
                    <a:pt x="172" y="114"/>
                  </a:lnTo>
                  <a:lnTo>
                    <a:pt x="169" y="115"/>
                  </a:lnTo>
                  <a:lnTo>
                    <a:pt x="168" y="115"/>
                  </a:lnTo>
                  <a:lnTo>
                    <a:pt x="166" y="116"/>
                  </a:lnTo>
                  <a:lnTo>
                    <a:pt x="164" y="117"/>
                  </a:lnTo>
                  <a:lnTo>
                    <a:pt x="165" y="121"/>
                  </a:lnTo>
                  <a:lnTo>
                    <a:pt x="166" y="124"/>
                  </a:lnTo>
                  <a:lnTo>
                    <a:pt x="167" y="128"/>
                  </a:lnTo>
                  <a:lnTo>
                    <a:pt x="168" y="131"/>
                  </a:lnTo>
                  <a:lnTo>
                    <a:pt x="168" y="136"/>
                  </a:lnTo>
                  <a:lnTo>
                    <a:pt x="168" y="139"/>
                  </a:lnTo>
                  <a:lnTo>
                    <a:pt x="167" y="143"/>
                  </a:lnTo>
                  <a:lnTo>
                    <a:pt x="167" y="147"/>
                  </a:lnTo>
                  <a:lnTo>
                    <a:pt x="166" y="150"/>
                  </a:lnTo>
                  <a:lnTo>
                    <a:pt x="164" y="151"/>
                  </a:lnTo>
                  <a:lnTo>
                    <a:pt x="163" y="153"/>
                  </a:lnTo>
                  <a:lnTo>
                    <a:pt x="160" y="155"/>
                  </a:lnTo>
                  <a:lnTo>
                    <a:pt x="161" y="159"/>
                  </a:lnTo>
                  <a:lnTo>
                    <a:pt x="163" y="162"/>
                  </a:lnTo>
                  <a:lnTo>
                    <a:pt x="165" y="166"/>
                  </a:lnTo>
                  <a:lnTo>
                    <a:pt x="166" y="169"/>
                  </a:lnTo>
                  <a:lnTo>
                    <a:pt x="165" y="173"/>
                  </a:lnTo>
                  <a:lnTo>
                    <a:pt x="165" y="176"/>
                  </a:lnTo>
                  <a:lnTo>
                    <a:pt x="164" y="180"/>
                  </a:lnTo>
                  <a:lnTo>
                    <a:pt x="163" y="183"/>
                  </a:lnTo>
                  <a:lnTo>
                    <a:pt x="161" y="185"/>
                  </a:lnTo>
                  <a:lnTo>
                    <a:pt x="160" y="189"/>
                  </a:lnTo>
                  <a:lnTo>
                    <a:pt x="158" y="192"/>
                  </a:lnTo>
                  <a:lnTo>
                    <a:pt x="157" y="195"/>
                  </a:lnTo>
                  <a:lnTo>
                    <a:pt x="156" y="200"/>
                  </a:lnTo>
                  <a:lnTo>
                    <a:pt x="154" y="205"/>
                  </a:lnTo>
                  <a:lnTo>
                    <a:pt x="152" y="211"/>
                  </a:lnTo>
                  <a:lnTo>
                    <a:pt x="151" y="216"/>
                  </a:lnTo>
                  <a:lnTo>
                    <a:pt x="149" y="219"/>
                  </a:lnTo>
                  <a:lnTo>
                    <a:pt x="148" y="222"/>
                  </a:lnTo>
                  <a:lnTo>
                    <a:pt x="145" y="226"/>
                  </a:lnTo>
                  <a:lnTo>
                    <a:pt x="143" y="229"/>
                  </a:lnTo>
                  <a:lnTo>
                    <a:pt x="131" y="235"/>
                  </a:lnTo>
                  <a:lnTo>
                    <a:pt x="114" y="237"/>
                  </a:lnTo>
                  <a:lnTo>
                    <a:pt x="95" y="237"/>
                  </a:lnTo>
                  <a:lnTo>
                    <a:pt x="74" y="236"/>
                  </a:lnTo>
                  <a:lnTo>
                    <a:pt x="53" y="233"/>
                  </a:lnTo>
                  <a:lnTo>
                    <a:pt x="33" y="227"/>
                  </a:lnTo>
                  <a:lnTo>
                    <a:pt x="17" y="220"/>
                  </a:lnTo>
                  <a:lnTo>
                    <a:pt x="7" y="212"/>
                  </a:lnTo>
                  <a:lnTo>
                    <a:pt x="6" y="200"/>
                  </a:lnTo>
                  <a:lnTo>
                    <a:pt x="6" y="190"/>
                  </a:lnTo>
                  <a:lnTo>
                    <a:pt x="6" y="180"/>
                  </a:lnTo>
                  <a:lnTo>
                    <a:pt x="7" y="168"/>
                  </a:lnTo>
                  <a:lnTo>
                    <a:pt x="6" y="166"/>
                  </a:lnTo>
                  <a:lnTo>
                    <a:pt x="5" y="165"/>
                  </a:lnTo>
                  <a:lnTo>
                    <a:pt x="2" y="162"/>
                  </a:lnTo>
                  <a:lnTo>
                    <a:pt x="1" y="161"/>
                  </a:lnTo>
                  <a:lnTo>
                    <a:pt x="1" y="157"/>
                  </a:lnTo>
                  <a:lnTo>
                    <a:pt x="1" y="153"/>
                  </a:lnTo>
                  <a:lnTo>
                    <a:pt x="1" y="150"/>
                  </a:lnTo>
                  <a:lnTo>
                    <a:pt x="1" y="146"/>
                  </a:lnTo>
                  <a:lnTo>
                    <a:pt x="5" y="144"/>
                  </a:lnTo>
                  <a:lnTo>
                    <a:pt x="7" y="142"/>
                  </a:lnTo>
                  <a:lnTo>
                    <a:pt x="10" y="139"/>
                  </a:lnTo>
                  <a:lnTo>
                    <a:pt x="13" y="137"/>
                  </a:lnTo>
                  <a:lnTo>
                    <a:pt x="9" y="137"/>
                  </a:lnTo>
                  <a:lnTo>
                    <a:pt x="7" y="136"/>
                  </a:lnTo>
                  <a:lnTo>
                    <a:pt x="4" y="136"/>
                  </a:lnTo>
                  <a:lnTo>
                    <a:pt x="0" y="136"/>
                  </a:lnTo>
                  <a:lnTo>
                    <a:pt x="1" y="130"/>
                  </a:lnTo>
                  <a:lnTo>
                    <a:pt x="2" y="123"/>
                  </a:lnTo>
                  <a:lnTo>
                    <a:pt x="2" y="117"/>
                  </a:lnTo>
                  <a:lnTo>
                    <a:pt x="4" y="110"/>
                  </a:lnTo>
                  <a:lnTo>
                    <a:pt x="6" y="110"/>
                  </a:lnTo>
                  <a:lnTo>
                    <a:pt x="9" y="109"/>
                  </a:lnTo>
                  <a:lnTo>
                    <a:pt x="12" y="109"/>
                  </a:lnTo>
                  <a:lnTo>
                    <a:pt x="14" y="108"/>
                  </a:lnTo>
                  <a:lnTo>
                    <a:pt x="12" y="105"/>
                  </a:lnTo>
                  <a:lnTo>
                    <a:pt x="10" y="101"/>
                  </a:lnTo>
                  <a:lnTo>
                    <a:pt x="8" y="98"/>
                  </a:lnTo>
                  <a:lnTo>
                    <a:pt x="6" y="93"/>
                  </a:lnTo>
                  <a:lnTo>
                    <a:pt x="6" y="91"/>
                  </a:lnTo>
                  <a:lnTo>
                    <a:pt x="6" y="87"/>
                  </a:lnTo>
                  <a:lnTo>
                    <a:pt x="6" y="84"/>
                  </a:lnTo>
                  <a:lnTo>
                    <a:pt x="6" y="80"/>
                  </a:lnTo>
                  <a:lnTo>
                    <a:pt x="9" y="78"/>
                  </a:lnTo>
                  <a:lnTo>
                    <a:pt x="13" y="76"/>
                  </a:lnTo>
                  <a:lnTo>
                    <a:pt x="15" y="74"/>
                  </a:lnTo>
                  <a:lnTo>
                    <a:pt x="19" y="72"/>
                  </a:lnTo>
                  <a:lnTo>
                    <a:pt x="19" y="69"/>
                  </a:lnTo>
                  <a:lnTo>
                    <a:pt x="19" y="66"/>
                  </a:lnTo>
                  <a:lnTo>
                    <a:pt x="19" y="63"/>
                  </a:lnTo>
                  <a:lnTo>
                    <a:pt x="19" y="60"/>
                  </a:lnTo>
                  <a:lnTo>
                    <a:pt x="16" y="57"/>
                  </a:lnTo>
                  <a:lnTo>
                    <a:pt x="15" y="55"/>
                  </a:lnTo>
                  <a:lnTo>
                    <a:pt x="13" y="53"/>
                  </a:lnTo>
                  <a:lnTo>
                    <a:pt x="10" y="51"/>
                  </a:lnTo>
                  <a:lnTo>
                    <a:pt x="12" y="44"/>
                  </a:lnTo>
                  <a:lnTo>
                    <a:pt x="13" y="37"/>
                  </a:lnTo>
                  <a:lnTo>
                    <a:pt x="13" y="30"/>
                  </a:lnTo>
                  <a:lnTo>
                    <a:pt x="14" y="23"/>
                  </a:lnTo>
                  <a:lnTo>
                    <a:pt x="13" y="17"/>
                  </a:lnTo>
                  <a:lnTo>
                    <a:pt x="13" y="11"/>
                  </a:lnTo>
                  <a:lnTo>
                    <a:pt x="12" y="6"/>
                  </a:lnTo>
                  <a:lnTo>
                    <a:pt x="10" y="0"/>
                  </a:lnTo>
                  <a:close/>
                </a:path>
              </a:pathLst>
            </a:custGeom>
            <a:solidFill>
              <a:srgbClr val="82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98" name="Freeform 123"/>
            <p:cNvSpPr>
              <a:spLocks noChangeAspect="1"/>
            </p:cNvSpPr>
            <p:nvPr/>
          </p:nvSpPr>
          <p:spPr bwMode="auto">
            <a:xfrm>
              <a:off x="2100" y="2715"/>
              <a:ext cx="84" cy="117"/>
            </a:xfrm>
            <a:custGeom>
              <a:avLst/>
              <a:gdLst>
                <a:gd name="T0" fmla="*/ 7 w 167"/>
                <a:gd name="T1" fmla="*/ 1 h 234"/>
                <a:gd name="T2" fmla="*/ 14 w 167"/>
                <a:gd name="T3" fmla="*/ 2 h 234"/>
                <a:gd name="T4" fmla="*/ 21 w 167"/>
                <a:gd name="T5" fmla="*/ 3 h 234"/>
                <a:gd name="T6" fmla="*/ 21 w 167"/>
                <a:gd name="T7" fmla="*/ 4 h 234"/>
                <a:gd name="T8" fmla="*/ 20 w 167"/>
                <a:gd name="T9" fmla="*/ 7 h 234"/>
                <a:gd name="T10" fmla="*/ 19 w 167"/>
                <a:gd name="T11" fmla="*/ 9 h 234"/>
                <a:gd name="T12" fmla="*/ 19 w 167"/>
                <a:gd name="T13" fmla="*/ 10 h 234"/>
                <a:gd name="T14" fmla="*/ 19 w 167"/>
                <a:gd name="T15" fmla="*/ 11 h 234"/>
                <a:gd name="T16" fmla="*/ 19 w 167"/>
                <a:gd name="T17" fmla="*/ 11 h 234"/>
                <a:gd name="T18" fmla="*/ 19 w 167"/>
                <a:gd name="T19" fmla="*/ 12 h 234"/>
                <a:gd name="T20" fmla="*/ 19 w 167"/>
                <a:gd name="T21" fmla="*/ 14 h 234"/>
                <a:gd name="T22" fmla="*/ 18 w 167"/>
                <a:gd name="T23" fmla="*/ 14 h 234"/>
                <a:gd name="T24" fmla="*/ 18 w 167"/>
                <a:gd name="T25" fmla="*/ 15 h 234"/>
                <a:gd name="T26" fmla="*/ 19 w 167"/>
                <a:gd name="T27" fmla="*/ 17 h 234"/>
                <a:gd name="T28" fmla="*/ 18 w 167"/>
                <a:gd name="T29" fmla="*/ 18 h 234"/>
                <a:gd name="T30" fmla="*/ 18 w 167"/>
                <a:gd name="T31" fmla="*/ 19 h 234"/>
                <a:gd name="T32" fmla="*/ 18 w 167"/>
                <a:gd name="T33" fmla="*/ 20 h 234"/>
                <a:gd name="T34" fmla="*/ 18 w 167"/>
                <a:gd name="T35" fmla="*/ 22 h 234"/>
                <a:gd name="T36" fmla="*/ 18 w 167"/>
                <a:gd name="T37" fmla="*/ 23 h 234"/>
                <a:gd name="T38" fmla="*/ 17 w 167"/>
                <a:gd name="T39" fmla="*/ 24 h 234"/>
                <a:gd name="T40" fmla="*/ 17 w 167"/>
                <a:gd name="T41" fmla="*/ 26 h 234"/>
                <a:gd name="T42" fmla="*/ 17 w 167"/>
                <a:gd name="T43" fmla="*/ 27 h 234"/>
                <a:gd name="T44" fmla="*/ 16 w 167"/>
                <a:gd name="T45" fmla="*/ 29 h 234"/>
                <a:gd name="T46" fmla="*/ 10 w 167"/>
                <a:gd name="T47" fmla="*/ 30 h 234"/>
                <a:gd name="T48" fmla="*/ 4 w 167"/>
                <a:gd name="T49" fmla="*/ 29 h 234"/>
                <a:gd name="T50" fmla="*/ 1 w 167"/>
                <a:gd name="T51" fmla="*/ 25 h 234"/>
                <a:gd name="T52" fmla="*/ 1 w 167"/>
                <a:gd name="T53" fmla="*/ 21 h 234"/>
                <a:gd name="T54" fmla="*/ 1 w 167"/>
                <a:gd name="T55" fmla="*/ 21 h 234"/>
                <a:gd name="T56" fmla="*/ 0 w 167"/>
                <a:gd name="T57" fmla="*/ 19 h 234"/>
                <a:gd name="T58" fmla="*/ 1 w 167"/>
                <a:gd name="T59" fmla="*/ 18 h 234"/>
                <a:gd name="T60" fmla="*/ 2 w 167"/>
                <a:gd name="T61" fmla="*/ 17 h 234"/>
                <a:gd name="T62" fmla="*/ 1 w 167"/>
                <a:gd name="T63" fmla="*/ 17 h 234"/>
                <a:gd name="T64" fmla="*/ 1 w 167"/>
                <a:gd name="T65" fmla="*/ 16 h 234"/>
                <a:gd name="T66" fmla="*/ 1 w 167"/>
                <a:gd name="T67" fmla="*/ 14 h 234"/>
                <a:gd name="T68" fmla="*/ 2 w 167"/>
                <a:gd name="T69" fmla="*/ 14 h 234"/>
                <a:gd name="T70" fmla="*/ 1 w 167"/>
                <a:gd name="T71" fmla="*/ 12 h 234"/>
                <a:gd name="T72" fmla="*/ 1 w 167"/>
                <a:gd name="T73" fmla="*/ 11 h 234"/>
                <a:gd name="T74" fmla="*/ 1 w 167"/>
                <a:gd name="T75" fmla="*/ 10 h 234"/>
                <a:gd name="T76" fmla="*/ 2 w 167"/>
                <a:gd name="T77" fmla="*/ 9 h 234"/>
                <a:gd name="T78" fmla="*/ 3 w 167"/>
                <a:gd name="T79" fmla="*/ 8 h 234"/>
                <a:gd name="T80" fmla="*/ 2 w 167"/>
                <a:gd name="T81" fmla="*/ 7 h 234"/>
                <a:gd name="T82" fmla="*/ 2 w 167"/>
                <a:gd name="T83" fmla="*/ 6 h 234"/>
                <a:gd name="T84" fmla="*/ 2 w 167"/>
                <a:gd name="T85" fmla="*/ 3 h 234"/>
                <a:gd name="T86" fmla="*/ 2 w 167"/>
                <a:gd name="T87" fmla="*/ 1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7" h="234">
                  <a:moveTo>
                    <a:pt x="10" y="0"/>
                  </a:moveTo>
                  <a:lnTo>
                    <a:pt x="30" y="3"/>
                  </a:lnTo>
                  <a:lnTo>
                    <a:pt x="49" y="5"/>
                  </a:lnTo>
                  <a:lnTo>
                    <a:pt x="69" y="7"/>
                  </a:lnTo>
                  <a:lnTo>
                    <a:pt x="88" y="10"/>
                  </a:lnTo>
                  <a:lnTo>
                    <a:pt x="108" y="13"/>
                  </a:lnTo>
                  <a:lnTo>
                    <a:pt x="127" y="15"/>
                  </a:lnTo>
                  <a:lnTo>
                    <a:pt x="147" y="18"/>
                  </a:lnTo>
                  <a:lnTo>
                    <a:pt x="167" y="20"/>
                  </a:lnTo>
                  <a:lnTo>
                    <a:pt x="165" y="23"/>
                  </a:lnTo>
                  <a:lnTo>
                    <a:pt x="163" y="27"/>
                  </a:lnTo>
                  <a:lnTo>
                    <a:pt x="162" y="31"/>
                  </a:lnTo>
                  <a:lnTo>
                    <a:pt x="160" y="35"/>
                  </a:lnTo>
                  <a:lnTo>
                    <a:pt x="159" y="43"/>
                  </a:lnTo>
                  <a:lnTo>
                    <a:pt x="157" y="51"/>
                  </a:lnTo>
                  <a:lnTo>
                    <a:pt x="155" y="59"/>
                  </a:lnTo>
                  <a:lnTo>
                    <a:pt x="154" y="67"/>
                  </a:lnTo>
                  <a:lnTo>
                    <a:pt x="152" y="68"/>
                  </a:lnTo>
                  <a:lnTo>
                    <a:pt x="151" y="69"/>
                  </a:lnTo>
                  <a:lnTo>
                    <a:pt x="148" y="72"/>
                  </a:lnTo>
                  <a:lnTo>
                    <a:pt x="146" y="73"/>
                  </a:lnTo>
                  <a:lnTo>
                    <a:pt x="145" y="76"/>
                  </a:lnTo>
                  <a:lnTo>
                    <a:pt x="145" y="80"/>
                  </a:lnTo>
                  <a:lnTo>
                    <a:pt x="145" y="83"/>
                  </a:lnTo>
                  <a:lnTo>
                    <a:pt x="144" y="87"/>
                  </a:lnTo>
                  <a:lnTo>
                    <a:pt x="146" y="88"/>
                  </a:lnTo>
                  <a:lnTo>
                    <a:pt x="148" y="88"/>
                  </a:lnTo>
                  <a:lnTo>
                    <a:pt x="151" y="88"/>
                  </a:lnTo>
                  <a:lnTo>
                    <a:pt x="153" y="88"/>
                  </a:lnTo>
                  <a:lnTo>
                    <a:pt x="152" y="94"/>
                  </a:lnTo>
                  <a:lnTo>
                    <a:pt x="151" y="99"/>
                  </a:lnTo>
                  <a:lnTo>
                    <a:pt x="149" y="104"/>
                  </a:lnTo>
                  <a:lnTo>
                    <a:pt x="148" y="110"/>
                  </a:lnTo>
                  <a:lnTo>
                    <a:pt x="147" y="111"/>
                  </a:lnTo>
                  <a:lnTo>
                    <a:pt x="145" y="111"/>
                  </a:lnTo>
                  <a:lnTo>
                    <a:pt x="144" y="112"/>
                  </a:lnTo>
                  <a:lnTo>
                    <a:pt x="141" y="113"/>
                  </a:lnTo>
                  <a:lnTo>
                    <a:pt x="142" y="117"/>
                  </a:lnTo>
                  <a:lnTo>
                    <a:pt x="144" y="120"/>
                  </a:lnTo>
                  <a:lnTo>
                    <a:pt x="145" y="124"/>
                  </a:lnTo>
                  <a:lnTo>
                    <a:pt x="146" y="127"/>
                  </a:lnTo>
                  <a:lnTo>
                    <a:pt x="145" y="132"/>
                  </a:lnTo>
                  <a:lnTo>
                    <a:pt x="145" y="135"/>
                  </a:lnTo>
                  <a:lnTo>
                    <a:pt x="145" y="140"/>
                  </a:lnTo>
                  <a:lnTo>
                    <a:pt x="144" y="143"/>
                  </a:lnTo>
                  <a:lnTo>
                    <a:pt x="142" y="145"/>
                  </a:lnTo>
                  <a:lnTo>
                    <a:pt x="141" y="148"/>
                  </a:lnTo>
                  <a:lnTo>
                    <a:pt x="139" y="150"/>
                  </a:lnTo>
                  <a:lnTo>
                    <a:pt x="138" y="152"/>
                  </a:lnTo>
                  <a:lnTo>
                    <a:pt x="139" y="155"/>
                  </a:lnTo>
                  <a:lnTo>
                    <a:pt x="140" y="158"/>
                  </a:lnTo>
                  <a:lnTo>
                    <a:pt x="141" y="162"/>
                  </a:lnTo>
                  <a:lnTo>
                    <a:pt x="142" y="165"/>
                  </a:lnTo>
                  <a:lnTo>
                    <a:pt x="141" y="169"/>
                  </a:lnTo>
                  <a:lnTo>
                    <a:pt x="141" y="172"/>
                  </a:lnTo>
                  <a:lnTo>
                    <a:pt x="140" y="175"/>
                  </a:lnTo>
                  <a:lnTo>
                    <a:pt x="139" y="179"/>
                  </a:lnTo>
                  <a:lnTo>
                    <a:pt x="138" y="182"/>
                  </a:lnTo>
                  <a:lnTo>
                    <a:pt x="137" y="185"/>
                  </a:lnTo>
                  <a:lnTo>
                    <a:pt x="136" y="188"/>
                  </a:lnTo>
                  <a:lnTo>
                    <a:pt x="134" y="190"/>
                  </a:lnTo>
                  <a:lnTo>
                    <a:pt x="133" y="196"/>
                  </a:lnTo>
                  <a:lnTo>
                    <a:pt x="132" y="202"/>
                  </a:lnTo>
                  <a:lnTo>
                    <a:pt x="131" y="207"/>
                  </a:lnTo>
                  <a:lnTo>
                    <a:pt x="130" y="212"/>
                  </a:lnTo>
                  <a:lnTo>
                    <a:pt x="129" y="216"/>
                  </a:lnTo>
                  <a:lnTo>
                    <a:pt x="126" y="218"/>
                  </a:lnTo>
                  <a:lnTo>
                    <a:pt x="125" y="222"/>
                  </a:lnTo>
                  <a:lnTo>
                    <a:pt x="123" y="225"/>
                  </a:lnTo>
                  <a:lnTo>
                    <a:pt x="112" y="231"/>
                  </a:lnTo>
                  <a:lnTo>
                    <a:pt x="98" y="234"/>
                  </a:lnTo>
                  <a:lnTo>
                    <a:pt x="80" y="234"/>
                  </a:lnTo>
                  <a:lnTo>
                    <a:pt x="62" y="233"/>
                  </a:lnTo>
                  <a:lnTo>
                    <a:pt x="42" y="230"/>
                  </a:lnTo>
                  <a:lnTo>
                    <a:pt x="26" y="225"/>
                  </a:lnTo>
                  <a:lnTo>
                    <a:pt x="12" y="218"/>
                  </a:lnTo>
                  <a:lnTo>
                    <a:pt x="3" y="210"/>
                  </a:lnTo>
                  <a:lnTo>
                    <a:pt x="3" y="200"/>
                  </a:lnTo>
                  <a:lnTo>
                    <a:pt x="3" y="188"/>
                  </a:lnTo>
                  <a:lnTo>
                    <a:pt x="3" y="178"/>
                  </a:lnTo>
                  <a:lnTo>
                    <a:pt x="4" y="167"/>
                  </a:lnTo>
                  <a:lnTo>
                    <a:pt x="3" y="165"/>
                  </a:lnTo>
                  <a:lnTo>
                    <a:pt x="2" y="163"/>
                  </a:lnTo>
                  <a:lnTo>
                    <a:pt x="1" y="162"/>
                  </a:lnTo>
                  <a:lnTo>
                    <a:pt x="0" y="159"/>
                  </a:lnTo>
                  <a:lnTo>
                    <a:pt x="0" y="156"/>
                  </a:lnTo>
                  <a:lnTo>
                    <a:pt x="0" y="152"/>
                  </a:lnTo>
                  <a:lnTo>
                    <a:pt x="0" y="149"/>
                  </a:lnTo>
                  <a:lnTo>
                    <a:pt x="1" y="144"/>
                  </a:lnTo>
                  <a:lnTo>
                    <a:pt x="3" y="142"/>
                  </a:lnTo>
                  <a:lnTo>
                    <a:pt x="5" y="140"/>
                  </a:lnTo>
                  <a:lnTo>
                    <a:pt x="8" y="139"/>
                  </a:lnTo>
                  <a:lnTo>
                    <a:pt x="10" y="136"/>
                  </a:lnTo>
                  <a:lnTo>
                    <a:pt x="8" y="136"/>
                  </a:lnTo>
                  <a:lnTo>
                    <a:pt x="5" y="135"/>
                  </a:lnTo>
                  <a:lnTo>
                    <a:pt x="2" y="135"/>
                  </a:lnTo>
                  <a:lnTo>
                    <a:pt x="0" y="135"/>
                  </a:lnTo>
                  <a:lnTo>
                    <a:pt x="0" y="128"/>
                  </a:lnTo>
                  <a:lnTo>
                    <a:pt x="1" y="122"/>
                  </a:lnTo>
                  <a:lnTo>
                    <a:pt x="1" y="116"/>
                  </a:lnTo>
                  <a:lnTo>
                    <a:pt x="2" y="110"/>
                  </a:lnTo>
                  <a:lnTo>
                    <a:pt x="4" y="109"/>
                  </a:lnTo>
                  <a:lnTo>
                    <a:pt x="7" y="109"/>
                  </a:lnTo>
                  <a:lnTo>
                    <a:pt x="9" y="107"/>
                  </a:lnTo>
                  <a:lnTo>
                    <a:pt x="11" y="107"/>
                  </a:lnTo>
                  <a:lnTo>
                    <a:pt x="10" y="104"/>
                  </a:lnTo>
                  <a:lnTo>
                    <a:pt x="9" y="99"/>
                  </a:lnTo>
                  <a:lnTo>
                    <a:pt x="7" y="96"/>
                  </a:lnTo>
                  <a:lnTo>
                    <a:pt x="5" y="92"/>
                  </a:lnTo>
                  <a:lnTo>
                    <a:pt x="5" y="90"/>
                  </a:lnTo>
                  <a:lnTo>
                    <a:pt x="5" y="87"/>
                  </a:lnTo>
                  <a:lnTo>
                    <a:pt x="5" y="83"/>
                  </a:lnTo>
                  <a:lnTo>
                    <a:pt x="5" y="80"/>
                  </a:lnTo>
                  <a:lnTo>
                    <a:pt x="8" y="77"/>
                  </a:lnTo>
                  <a:lnTo>
                    <a:pt x="11" y="75"/>
                  </a:lnTo>
                  <a:lnTo>
                    <a:pt x="13" y="73"/>
                  </a:lnTo>
                  <a:lnTo>
                    <a:pt x="16" y="71"/>
                  </a:lnTo>
                  <a:lnTo>
                    <a:pt x="16" y="68"/>
                  </a:lnTo>
                  <a:lnTo>
                    <a:pt x="17" y="65"/>
                  </a:lnTo>
                  <a:lnTo>
                    <a:pt x="17" y="63"/>
                  </a:lnTo>
                  <a:lnTo>
                    <a:pt x="17" y="59"/>
                  </a:lnTo>
                  <a:lnTo>
                    <a:pt x="15" y="57"/>
                  </a:lnTo>
                  <a:lnTo>
                    <a:pt x="13" y="54"/>
                  </a:lnTo>
                  <a:lnTo>
                    <a:pt x="11" y="52"/>
                  </a:lnTo>
                  <a:lnTo>
                    <a:pt x="9" y="50"/>
                  </a:lnTo>
                  <a:lnTo>
                    <a:pt x="10" y="43"/>
                  </a:lnTo>
                  <a:lnTo>
                    <a:pt x="11" y="36"/>
                  </a:lnTo>
                  <a:lnTo>
                    <a:pt x="11" y="29"/>
                  </a:lnTo>
                  <a:lnTo>
                    <a:pt x="12" y="22"/>
                  </a:lnTo>
                  <a:lnTo>
                    <a:pt x="12" y="16"/>
                  </a:lnTo>
                  <a:lnTo>
                    <a:pt x="11" y="11"/>
                  </a:lnTo>
                  <a:lnTo>
                    <a:pt x="11" y="6"/>
                  </a:lnTo>
                  <a:lnTo>
                    <a:pt x="10" y="0"/>
                  </a:lnTo>
                  <a:close/>
                </a:path>
              </a:pathLst>
            </a:custGeom>
            <a:solidFill>
              <a:srgbClr val="8989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99" name="Freeform 124"/>
            <p:cNvSpPr>
              <a:spLocks noChangeAspect="1"/>
            </p:cNvSpPr>
            <p:nvPr/>
          </p:nvSpPr>
          <p:spPr bwMode="auto">
            <a:xfrm>
              <a:off x="2105" y="2716"/>
              <a:ext cx="72" cy="116"/>
            </a:xfrm>
            <a:custGeom>
              <a:avLst/>
              <a:gdLst>
                <a:gd name="T0" fmla="*/ 6 w 144"/>
                <a:gd name="T1" fmla="*/ 1 h 231"/>
                <a:gd name="T2" fmla="*/ 12 w 144"/>
                <a:gd name="T3" fmla="*/ 2 h 231"/>
                <a:gd name="T4" fmla="*/ 18 w 144"/>
                <a:gd name="T5" fmla="*/ 3 h 231"/>
                <a:gd name="T6" fmla="*/ 18 w 144"/>
                <a:gd name="T7" fmla="*/ 4 h 231"/>
                <a:gd name="T8" fmla="*/ 17 w 144"/>
                <a:gd name="T9" fmla="*/ 6 h 231"/>
                <a:gd name="T10" fmla="*/ 17 w 144"/>
                <a:gd name="T11" fmla="*/ 8 h 231"/>
                <a:gd name="T12" fmla="*/ 16 w 144"/>
                <a:gd name="T13" fmla="*/ 9 h 231"/>
                <a:gd name="T14" fmla="*/ 16 w 144"/>
                <a:gd name="T15" fmla="*/ 10 h 231"/>
                <a:gd name="T16" fmla="*/ 16 w 144"/>
                <a:gd name="T17" fmla="*/ 11 h 231"/>
                <a:gd name="T18" fmla="*/ 17 w 144"/>
                <a:gd name="T19" fmla="*/ 12 h 231"/>
                <a:gd name="T20" fmla="*/ 16 w 144"/>
                <a:gd name="T21" fmla="*/ 14 h 231"/>
                <a:gd name="T22" fmla="*/ 16 w 144"/>
                <a:gd name="T23" fmla="*/ 14 h 231"/>
                <a:gd name="T24" fmla="*/ 16 w 144"/>
                <a:gd name="T25" fmla="*/ 15 h 231"/>
                <a:gd name="T26" fmla="*/ 16 w 144"/>
                <a:gd name="T27" fmla="*/ 16 h 231"/>
                <a:gd name="T28" fmla="*/ 16 w 144"/>
                <a:gd name="T29" fmla="*/ 18 h 231"/>
                <a:gd name="T30" fmla="*/ 15 w 144"/>
                <a:gd name="T31" fmla="*/ 19 h 231"/>
                <a:gd name="T32" fmla="*/ 15 w 144"/>
                <a:gd name="T33" fmla="*/ 20 h 231"/>
                <a:gd name="T34" fmla="*/ 16 w 144"/>
                <a:gd name="T35" fmla="*/ 21 h 231"/>
                <a:gd name="T36" fmla="*/ 15 w 144"/>
                <a:gd name="T37" fmla="*/ 22 h 231"/>
                <a:gd name="T38" fmla="*/ 15 w 144"/>
                <a:gd name="T39" fmla="*/ 23 h 231"/>
                <a:gd name="T40" fmla="*/ 15 w 144"/>
                <a:gd name="T41" fmla="*/ 25 h 231"/>
                <a:gd name="T42" fmla="*/ 14 w 144"/>
                <a:gd name="T43" fmla="*/ 27 h 231"/>
                <a:gd name="T44" fmla="*/ 13 w 144"/>
                <a:gd name="T45" fmla="*/ 28 h 231"/>
                <a:gd name="T46" fmla="*/ 9 w 144"/>
                <a:gd name="T47" fmla="*/ 29 h 231"/>
                <a:gd name="T48" fmla="*/ 3 w 144"/>
                <a:gd name="T49" fmla="*/ 28 h 231"/>
                <a:gd name="T50" fmla="*/ 1 w 144"/>
                <a:gd name="T51" fmla="*/ 25 h 231"/>
                <a:gd name="T52" fmla="*/ 1 w 144"/>
                <a:gd name="T53" fmla="*/ 21 h 231"/>
                <a:gd name="T54" fmla="*/ 1 w 144"/>
                <a:gd name="T55" fmla="*/ 20 h 231"/>
                <a:gd name="T56" fmla="*/ 1 w 144"/>
                <a:gd name="T57" fmla="*/ 19 h 231"/>
                <a:gd name="T58" fmla="*/ 1 w 144"/>
                <a:gd name="T59" fmla="*/ 18 h 231"/>
                <a:gd name="T60" fmla="*/ 2 w 144"/>
                <a:gd name="T61" fmla="*/ 17 h 231"/>
                <a:gd name="T62" fmla="*/ 1 w 144"/>
                <a:gd name="T63" fmla="*/ 17 h 231"/>
                <a:gd name="T64" fmla="*/ 1 w 144"/>
                <a:gd name="T65" fmla="*/ 16 h 231"/>
                <a:gd name="T66" fmla="*/ 1 w 144"/>
                <a:gd name="T67" fmla="*/ 14 h 231"/>
                <a:gd name="T68" fmla="*/ 2 w 144"/>
                <a:gd name="T69" fmla="*/ 14 h 231"/>
                <a:gd name="T70" fmla="*/ 1 w 144"/>
                <a:gd name="T71" fmla="*/ 12 h 231"/>
                <a:gd name="T72" fmla="*/ 1 w 144"/>
                <a:gd name="T73" fmla="*/ 11 h 231"/>
                <a:gd name="T74" fmla="*/ 2 w 144"/>
                <a:gd name="T75" fmla="*/ 10 h 231"/>
                <a:gd name="T76" fmla="*/ 2 w 144"/>
                <a:gd name="T77" fmla="*/ 9 h 231"/>
                <a:gd name="T78" fmla="*/ 2 w 144"/>
                <a:gd name="T79" fmla="*/ 8 h 231"/>
                <a:gd name="T80" fmla="*/ 2 w 144"/>
                <a:gd name="T81" fmla="*/ 7 h 231"/>
                <a:gd name="T82" fmla="*/ 2 w 144"/>
                <a:gd name="T83" fmla="*/ 6 h 231"/>
                <a:gd name="T84" fmla="*/ 2 w 144"/>
                <a:gd name="T85" fmla="*/ 3 h 231"/>
                <a:gd name="T86" fmla="*/ 2 w 144"/>
                <a:gd name="T87" fmla="*/ 1 h 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4" h="231">
                  <a:moveTo>
                    <a:pt x="11" y="0"/>
                  </a:moveTo>
                  <a:lnTo>
                    <a:pt x="29" y="2"/>
                  </a:lnTo>
                  <a:lnTo>
                    <a:pt x="45" y="4"/>
                  </a:lnTo>
                  <a:lnTo>
                    <a:pt x="62" y="7"/>
                  </a:lnTo>
                  <a:lnTo>
                    <a:pt x="78" y="8"/>
                  </a:lnTo>
                  <a:lnTo>
                    <a:pt x="94" y="10"/>
                  </a:lnTo>
                  <a:lnTo>
                    <a:pt x="111" y="12"/>
                  </a:lnTo>
                  <a:lnTo>
                    <a:pt x="128" y="15"/>
                  </a:lnTo>
                  <a:lnTo>
                    <a:pt x="144" y="17"/>
                  </a:lnTo>
                  <a:lnTo>
                    <a:pt x="143" y="20"/>
                  </a:lnTo>
                  <a:lnTo>
                    <a:pt x="142" y="24"/>
                  </a:lnTo>
                  <a:lnTo>
                    <a:pt x="139" y="28"/>
                  </a:lnTo>
                  <a:lnTo>
                    <a:pt x="138" y="32"/>
                  </a:lnTo>
                  <a:lnTo>
                    <a:pt x="137" y="40"/>
                  </a:lnTo>
                  <a:lnTo>
                    <a:pt x="136" y="47"/>
                  </a:lnTo>
                  <a:lnTo>
                    <a:pt x="135" y="55"/>
                  </a:lnTo>
                  <a:lnTo>
                    <a:pt x="134" y="63"/>
                  </a:lnTo>
                  <a:lnTo>
                    <a:pt x="131" y="64"/>
                  </a:lnTo>
                  <a:lnTo>
                    <a:pt x="129" y="66"/>
                  </a:lnTo>
                  <a:lnTo>
                    <a:pt x="128" y="68"/>
                  </a:lnTo>
                  <a:lnTo>
                    <a:pt x="126" y="70"/>
                  </a:lnTo>
                  <a:lnTo>
                    <a:pt x="124" y="73"/>
                  </a:lnTo>
                  <a:lnTo>
                    <a:pt x="124" y="77"/>
                  </a:lnTo>
                  <a:lnTo>
                    <a:pt x="124" y="80"/>
                  </a:lnTo>
                  <a:lnTo>
                    <a:pt x="124" y="84"/>
                  </a:lnTo>
                  <a:lnTo>
                    <a:pt x="127" y="84"/>
                  </a:lnTo>
                  <a:lnTo>
                    <a:pt x="128" y="84"/>
                  </a:lnTo>
                  <a:lnTo>
                    <a:pt x="130" y="85"/>
                  </a:lnTo>
                  <a:lnTo>
                    <a:pt x="131" y="85"/>
                  </a:lnTo>
                  <a:lnTo>
                    <a:pt x="130" y="91"/>
                  </a:lnTo>
                  <a:lnTo>
                    <a:pt x="130" y="95"/>
                  </a:lnTo>
                  <a:lnTo>
                    <a:pt x="129" y="101"/>
                  </a:lnTo>
                  <a:lnTo>
                    <a:pt x="128" y="107"/>
                  </a:lnTo>
                  <a:lnTo>
                    <a:pt x="127" y="108"/>
                  </a:lnTo>
                  <a:lnTo>
                    <a:pt x="124" y="108"/>
                  </a:lnTo>
                  <a:lnTo>
                    <a:pt x="123" y="109"/>
                  </a:lnTo>
                  <a:lnTo>
                    <a:pt x="122" y="110"/>
                  </a:lnTo>
                  <a:lnTo>
                    <a:pt x="123" y="114"/>
                  </a:lnTo>
                  <a:lnTo>
                    <a:pt x="123" y="117"/>
                  </a:lnTo>
                  <a:lnTo>
                    <a:pt x="123" y="121"/>
                  </a:lnTo>
                  <a:lnTo>
                    <a:pt x="124" y="124"/>
                  </a:lnTo>
                  <a:lnTo>
                    <a:pt x="124" y="127"/>
                  </a:lnTo>
                  <a:lnTo>
                    <a:pt x="124" y="132"/>
                  </a:lnTo>
                  <a:lnTo>
                    <a:pt x="123" y="136"/>
                  </a:lnTo>
                  <a:lnTo>
                    <a:pt x="123" y="140"/>
                  </a:lnTo>
                  <a:lnTo>
                    <a:pt x="122" y="142"/>
                  </a:lnTo>
                  <a:lnTo>
                    <a:pt x="121" y="144"/>
                  </a:lnTo>
                  <a:lnTo>
                    <a:pt x="119" y="146"/>
                  </a:lnTo>
                  <a:lnTo>
                    <a:pt x="117" y="148"/>
                  </a:lnTo>
                  <a:lnTo>
                    <a:pt x="119" y="152"/>
                  </a:lnTo>
                  <a:lnTo>
                    <a:pt x="120" y="154"/>
                  </a:lnTo>
                  <a:lnTo>
                    <a:pt x="120" y="157"/>
                  </a:lnTo>
                  <a:lnTo>
                    <a:pt x="121" y="161"/>
                  </a:lnTo>
                  <a:lnTo>
                    <a:pt x="121" y="164"/>
                  </a:lnTo>
                  <a:lnTo>
                    <a:pt x="120" y="168"/>
                  </a:lnTo>
                  <a:lnTo>
                    <a:pt x="120" y="171"/>
                  </a:lnTo>
                  <a:lnTo>
                    <a:pt x="119" y="175"/>
                  </a:lnTo>
                  <a:lnTo>
                    <a:pt x="117" y="178"/>
                  </a:lnTo>
                  <a:lnTo>
                    <a:pt x="116" y="180"/>
                  </a:lnTo>
                  <a:lnTo>
                    <a:pt x="115" y="184"/>
                  </a:lnTo>
                  <a:lnTo>
                    <a:pt x="114" y="186"/>
                  </a:lnTo>
                  <a:lnTo>
                    <a:pt x="113" y="192"/>
                  </a:lnTo>
                  <a:lnTo>
                    <a:pt x="113" y="198"/>
                  </a:lnTo>
                  <a:lnTo>
                    <a:pt x="112" y="202"/>
                  </a:lnTo>
                  <a:lnTo>
                    <a:pt x="111" y="208"/>
                  </a:lnTo>
                  <a:lnTo>
                    <a:pt x="109" y="212"/>
                  </a:lnTo>
                  <a:lnTo>
                    <a:pt x="107" y="214"/>
                  </a:lnTo>
                  <a:lnTo>
                    <a:pt x="106" y="217"/>
                  </a:lnTo>
                  <a:lnTo>
                    <a:pt x="104" y="221"/>
                  </a:lnTo>
                  <a:lnTo>
                    <a:pt x="94" y="227"/>
                  </a:lnTo>
                  <a:lnTo>
                    <a:pt x="82" y="230"/>
                  </a:lnTo>
                  <a:lnTo>
                    <a:pt x="67" y="231"/>
                  </a:lnTo>
                  <a:lnTo>
                    <a:pt x="51" y="230"/>
                  </a:lnTo>
                  <a:lnTo>
                    <a:pt x="36" y="228"/>
                  </a:lnTo>
                  <a:lnTo>
                    <a:pt x="21" y="223"/>
                  </a:lnTo>
                  <a:lnTo>
                    <a:pt x="9" y="216"/>
                  </a:lnTo>
                  <a:lnTo>
                    <a:pt x="1" y="208"/>
                  </a:lnTo>
                  <a:lnTo>
                    <a:pt x="1" y="198"/>
                  </a:lnTo>
                  <a:lnTo>
                    <a:pt x="2" y="186"/>
                  </a:lnTo>
                  <a:lnTo>
                    <a:pt x="3" y="176"/>
                  </a:lnTo>
                  <a:lnTo>
                    <a:pt x="5" y="164"/>
                  </a:lnTo>
                  <a:lnTo>
                    <a:pt x="3" y="163"/>
                  </a:lnTo>
                  <a:lnTo>
                    <a:pt x="2" y="162"/>
                  </a:lnTo>
                  <a:lnTo>
                    <a:pt x="1" y="160"/>
                  </a:lnTo>
                  <a:lnTo>
                    <a:pt x="0" y="159"/>
                  </a:lnTo>
                  <a:lnTo>
                    <a:pt x="0" y="154"/>
                  </a:lnTo>
                  <a:lnTo>
                    <a:pt x="1" y="151"/>
                  </a:lnTo>
                  <a:lnTo>
                    <a:pt x="1" y="147"/>
                  </a:lnTo>
                  <a:lnTo>
                    <a:pt x="1" y="144"/>
                  </a:lnTo>
                  <a:lnTo>
                    <a:pt x="3" y="141"/>
                  </a:lnTo>
                  <a:lnTo>
                    <a:pt x="6" y="139"/>
                  </a:lnTo>
                  <a:lnTo>
                    <a:pt x="7" y="137"/>
                  </a:lnTo>
                  <a:lnTo>
                    <a:pt x="9" y="134"/>
                  </a:lnTo>
                  <a:lnTo>
                    <a:pt x="7" y="134"/>
                  </a:lnTo>
                  <a:lnTo>
                    <a:pt x="5" y="134"/>
                  </a:lnTo>
                  <a:lnTo>
                    <a:pt x="2" y="134"/>
                  </a:lnTo>
                  <a:lnTo>
                    <a:pt x="0" y="133"/>
                  </a:lnTo>
                  <a:lnTo>
                    <a:pt x="1" y="127"/>
                  </a:lnTo>
                  <a:lnTo>
                    <a:pt x="2" y="121"/>
                  </a:lnTo>
                  <a:lnTo>
                    <a:pt x="2" y="114"/>
                  </a:lnTo>
                  <a:lnTo>
                    <a:pt x="3" y="108"/>
                  </a:lnTo>
                  <a:lnTo>
                    <a:pt x="6" y="108"/>
                  </a:lnTo>
                  <a:lnTo>
                    <a:pt x="7" y="107"/>
                  </a:lnTo>
                  <a:lnTo>
                    <a:pt x="9" y="107"/>
                  </a:lnTo>
                  <a:lnTo>
                    <a:pt x="11" y="106"/>
                  </a:lnTo>
                  <a:lnTo>
                    <a:pt x="10" y="102"/>
                  </a:lnTo>
                  <a:lnTo>
                    <a:pt x="9" y="99"/>
                  </a:lnTo>
                  <a:lnTo>
                    <a:pt x="7" y="95"/>
                  </a:lnTo>
                  <a:lnTo>
                    <a:pt x="6" y="92"/>
                  </a:lnTo>
                  <a:lnTo>
                    <a:pt x="6" y="89"/>
                  </a:lnTo>
                  <a:lnTo>
                    <a:pt x="6" y="86"/>
                  </a:lnTo>
                  <a:lnTo>
                    <a:pt x="6" y="83"/>
                  </a:lnTo>
                  <a:lnTo>
                    <a:pt x="7" y="79"/>
                  </a:lnTo>
                  <a:lnTo>
                    <a:pt x="9" y="77"/>
                  </a:lnTo>
                  <a:lnTo>
                    <a:pt x="11" y="74"/>
                  </a:lnTo>
                  <a:lnTo>
                    <a:pt x="13" y="72"/>
                  </a:lnTo>
                  <a:lnTo>
                    <a:pt x="15" y="70"/>
                  </a:lnTo>
                  <a:lnTo>
                    <a:pt x="16" y="68"/>
                  </a:lnTo>
                  <a:lnTo>
                    <a:pt x="16" y="64"/>
                  </a:lnTo>
                  <a:lnTo>
                    <a:pt x="16" y="62"/>
                  </a:lnTo>
                  <a:lnTo>
                    <a:pt x="16" y="58"/>
                  </a:lnTo>
                  <a:lnTo>
                    <a:pt x="15" y="56"/>
                  </a:lnTo>
                  <a:lnTo>
                    <a:pt x="14" y="54"/>
                  </a:lnTo>
                  <a:lnTo>
                    <a:pt x="11" y="53"/>
                  </a:lnTo>
                  <a:lnTo>
                    <a:pt x="10" y="50"/>
                  </a:lnTo>
                  <a:lnTo>
                    <a:pt x="11" y="43"/>
                  </a:lnTo>
                  <a:lnTo>
                    <a:pt x="13" y="35"/>
                  </a:lnTo>
                  <a:lnTo>
                    <a:pt x="13" y="28"/>
                  </a:lnTo>
                  <a:lnTo>
                    <a:pt x="14" y="20"/>
                  </a:lnTo>
                  <a:lnTo>
                    <a:pt x="13" y="16"/>
                  </a:lnTo>
                  <a:lnTo>
                    <a:pt x="13" y="11"/>
                  </a:lnTo>
                  <a:lnTo>
                    <a:pt x="13" y="5"/>
                  </a:lnTo>
                  <a:lnTo>
                    <a:pt x="11" y="0"/>
                  </a:lnTo>
                  <a:close/>
                </a:path>
              </a:pathLst>
            </a:custGeom>
            <a:solidFill>
              <a:srgbClr val="939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00" name="Freeform 125"/>
            <p:cNvSpPr>
              <a:spLocks noChangeAspect="1"/>
            </p:cNvSpPr>
            <p:nvPr/>
          </p:nvSpPr>
          <p:spPr bwMode="auto">
            <a:xfrm>
              <a:off x="2110" y="2718"/>
              <a:ext cx="62" cy="114"/>
            </a:xfrm>
            <a:custGeom>
              <a:avLst/>
              <a:gdLst>
                <a:gd name="T0" fmla="*/ 6 w 123"/>
                <a:gd name="T1" fmla="*/ 1 h 228"/>
                <a:gd name="T2" fmla="*/ 11 w 123"/>
                <a:gd name="T3" fmla="*/ 1 h 228"/>
                <a:gd name="T4" fmla="*/ 16 w 123"/>
                <a:gd name="T5" fmla="*/ 2 h 228"/>
                <a:gd name="T6" fmla="*/ 15 w 123"/>
                <a:gd name="T7" fmla="*/ 4 h 228"/>
                <a:gd name="T8" fmla="*/ 15 w 123"/>
                <a:gd name="T9" fmla="*/ 6 h 228"/>
                <a:gd name="T10" fmla="*/ 14 w 123"/>
                <a:gd name="T11" fmla="*/ 8 h 228"/>
                <a:gd name="T12" fmla="*/ 14 w 123"/>
                <a:gd name="T13" fmla="*/ 9 h 228"/>
                <a:gd name="T14" fmla="*/ 14 w 123"/>
                <a:gd name="T15" fmla="*/ 10 h 228"/>
                <a:gd name="T16" fmla="*/ 14 w 123"/>
                <a:gd name="T17" fmla="*/ 11 h 228"/>
                <a:gd name="T18" fmla="*/ 14 w 123"/>
                <a:gd name="T19" fmla="*/ 11 h 228"/>
                <a:gd name="T20" fmla="*/ 14 w 123"/>
                <a:gd name="T21" fmla="*/ 13 h 228"/>
                <a:gd name="T22" fmla="*/ 13 w 123"/>
                <a:gd name="T23" fmla="*/ 14 h 228"/>
                <a:gd name="T24" fmla="*/ 13 w 123"/>
                <a:gd name="T25" fmla="*/ 15 h 228"/>
                <a:gd name="T26" fmla="*/ 13 w 123"/>
                <a:gd name="T27" fmla="*/ 16 h 228"/>
                <a:gd name="T28" fmla="*/ 13 w 123"/>
                <a:gd name="T29" fmla="*/ 17 h 228"/>
                <a:gd name="T30" fmla="*/ 13 w 123"/>
                <a:gd name="T31" fmla="*/ 18 h 228"/>
                <a:gd name="T32" fmla="*/ 13 w 123"/>
                <a:gd name="T33" fmla="*/ 19 h 228"/>
                <a:gd name="T34" fmla="*/ 13 w 123"/>
                <a:gd name="T35" fmla="*/ 20 h 228"/>
                <a:gd name="T36" fmla="*/ 13 w 123"/>
                <a:gd name="T37" fmla="*/ 22 h 228"/>
                <a:gd name="T38" fmla="*/ 12 w 123"/>
                <a:gd name="T39" fmla="*/ 23 h 228"/>
                <a:gd name="T40" fmla="*/ 12 w 123"/>
                <a:gd name="T41" fmla="*/ 25 h 228"/>
                <a:gd name="T42" fmla="*/ 12 w 123"/>
                <a:gd name="T43" fmla="*/ 26 h 228"/>
                <a:gd name="T44" fmla="*/ 11 w 123"/>
                <a:gd name="T45" fmla="*/ 28 h 228"/>
                <a:gd name="T46" fmla="*/ 7 w 123"/>
                <a:gd name="T47" fmla="*/ 29 h 228"/>
                <a:gd name="T48" fmla="*/ 2 w 123"/>
                <a:gd name="T49" fmla="*/ 28 h 228"/>
                <a:gd name="T50" fmla="*/ 1 w 123"/>
                <a:gd name="T51" fmla="*/ 25 h 228"/>
                <a:gd name="T52" fmla="*/ 1 w 123"/>
                <a:gd name="T53" fmla="*/ 21 h 228"/>
                <a:gd name="T54" fmla="*/ 1 w 123"/>
                <a:gd name="T55" fmla="*/ 20 h 228"/>
                <a:gd name="T56" fmla="*/ 1 w 123"/>
                <a:gd name="T57" fmla="*/ 19 h 228"/>
                <a:gd name="T58" fmla="*/ 1 w 123"/>
                <a:gd name="T59" fmla="*/ 18 h 228"/>
                <a:gd name="T60" fmla="*/ 2 w 123"/>
                <a:gd name="T61" fmla="*/ 17 h 228"/>
                <a:gd name="T62" fmla="*/ 1 w 123"/>
                <a:gd name="T63" fmla="*/ 17 h 228"/>
                <a:gd name="T64" fmla="*/ 1 w 123"/>
                <a:gd name="T65" fmla="*/ 15 h 228"/>
                <a:gd name="T66" fmla="*/ 1 w 123"/>
                <a:gd name="T67" fmla="*/ 14 h 228"/>
                <a:gd name="T68" fmla="*/ 2 w 123"/>
                <a:gd name="T69" fmla="*/ 14 h 228"/>
                <a:gd name="T70" fmla="*/ 2 w 123"/>
                <a:gd name="T71" fmla="*/ 12 h 228"/>
                <a:gd name="T72" fmla="*/ 1 w 123"/>
                <a:gd name="T73" fmla="*/ 11 h 228"/>
                <a:gd name="T74" fmla="*/ 2 w 123"/>
                <a:gd name="T75" fmla="*/ 10 h 228"/>
                <a:gd name="T76" fmla="*/ 2 w 123"/>
                <a:gd name="T77" fmla="*/ 9 h 228"/>
                <a:gd name="T78" fmla="*/ 2 w 123"/>
                <a:gd name="T79" fmla="*/ 8 h 228"/>
                <a:gd name="T80" fmla="*/ 2 w 123"/>
                <a:gd name="T81" fmla="*/ 7 h 228"/>
                <a:gd name="T82" fmla="*/ 2 w 123"/>
                <a:gd name="T83" fmla="*/ 6 h 228"/>
                <a:gd name="T84" fmla="*/ 2 w 123"/>
                <a:gd name="T85" fmla="*/ 3 h 228"/>
                <a:gd name="T86" fmla="*/ 2 w 123"/>
                <a:gd name="T87" fmla="*/ 1 h 2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3" h="228">
                  <a:moveTo>
                    <a:pt x="15" y="0"/>
                  </a:moveTo>
                  <a:lnTo>
                    <a:pt x="29" y="1"/>
                  </a:lnTo>
                  <a:lnTo>
                    <a:pt x="42" y="4"/>
                  </a:lnTo>
                  <a:lnTo>
                    <a:pt x="55" y="5"/>
                  </a:lnTo>
                  <a:lnTo>
                    <a:pt x="69" y="7"/>
                  </a:lnTo>
                  <a:lnTo>
                    <a:pt x="83" y="8"/>
                  </a:lnTo>
                  <a:lnTo>
                    <a:pt x="97" y="10"/>
                  </a:lnTo>
                  <a:lnTo>
                    <a:pt x="110" y="12"/>
                  </a:lnTo>
                  <a:lnTo>
                    <a:pt x="123" y="14"/>
                  </a:lnTo>
                  <a:lnTo>
                    <a:pt x="122" y="17"/>
                  </a:lnTo>
                  <a:lnTo>
                    <a:pt x="121" y="21"/>
                  </a:lnTo>
                  <a:lnTo>
                    <a:pt x="119" y="25"/>
                  </a:lnTo>
                  <a:lnTo>
                    <a:pt x="118" y="29"/>
                  </a:lnTo>
                  <a:lnTo>
                    <a:pt x="117" y="37"/>
                  </a:lnTo>
                  <a:lnTo>
                    <a:pt x="115" y="44"/>
                  </a:lnTo>
                  <a:lnTo>
                    <a:pt x="114" y="52"/>
                  </a:lnTo>
                  <a:lnTo>
                    <a:pt x="113" y="60"/>
                  </a:lnTo>
                  <a:lnTo>
                    <a:pt x="112" y="61"/>
                  </a:lnTo>
                  <a:lnTo>
                    <a:pt x="110" y="63"/>
                  </a:lnTo>
                  <a:lnTo>
                    <a:pt x="108" y="65"/>
                  </a:lnTo>
                  <a:lnTo>
                    <a:pt x="106" y="67"/>
                  </a:lnTo>
                  <a:lnTo>
                    <a:pt x="106" y="70"/>
                  </a:lnTo>
                  <a:lnTo>
                    <a:pt x="106" y="74"/>
                  </a:lnTo>
                  <a:lnTo>
                    <a:pt x="105" y="77"/>
                  </a:lnTo>
                  <a:lnTo>
                    <a:pt x="105" y="81"/>
                  </a:lnTo>
                  <a:lnTo>
                    <a:pt x="106" y="81"/>
                  </a:lnTo>
                  <a:lnTo>
                    <a:pt x="108" y="81"/>
                  </a:lnTo>
                  <a:lnTo>
                    <a:pt x="110" y="81"/>
                  </a:lnTo>
                  <a:lnTo>
                    <a:pt x="111" y="81"/>
                  </a:lnTo>
                  <a:lnTo>
                    <a:pt x="110" y="86"/>
                  </a:lnTo>
                  <a:lnTo>
                    <a:pt x="110" y="92"/>
                  </a:lnTo>
                  <a:lnTo>
                    <a:pt x="108" y="97"/>
                  </a:lnTo>
                  <a:lnTo>
                    <a:pt x="107" y="103"/>
                  </a:lnTo>
                  <a:lnTo>
                    <a:pt x="106" y="104"/>
                  </a:lnTo>
                  <a:lnTo>
                    <a:pt x="105" y="105"/>
                  </a:lnTo>
                  <a:lnTo>
                    <a:pt x="104" y="106"/>
                  </a:lnTo>
                  <a:lnTo>
                    <a:pt x="103" y="107"/>
                  </a:lnTo>
                  <a:lnTo>
                    <a:pt x="104" y="110"/>
                  </a:lnTo>
                  <a:lnTo>
                    <a:pt x="104" y="113"/>
                  </a:lnTo>
                  <a:lnTo>
                    <a:pt x="104" y="116"/>
                  </a:lnTo>
                  <a:lnTo>
                    <a:pt x="105" y="120"/>
                  </a:lnTo>
                  <a:lnTo>
                    <a:pt x="104" y="124"/>
                  </a:lnTo>
                  <a:lnTo>
                    <a:pt x="104" y="128"/>
                  </a:lnTo>
                  <a:lnTo>
                    <a:pt x="104" y="131"/>
                  </a:lnTo>
                  <a:lnTo>
                    <a:pt x="103" y="136"/>
                  </a:lnTo>
                  <a:lnTo>
                    <a:pt x="102" y="138"/>
                  </a:lnTo>
                  <a:lnTo>
                    <a:pt x="100" y="139"/>
                  </a:lnTo>
                  <a:lnTo>
                    <a:pt x="99" y="142"/>
                  </a:lnTo>
                  <a:lnTo>
                    <a:pt x="98" y="144"/>
                  </a:lnTo>
                  <a:lnTo>
                    <a:pt x="99" y="148"/>
                  </a:lnTo>
                  <a:lnTo>
                    <a:pt x="100" y="151"/>
                  </a:lnTo>
                  <a:lnTo>
                    <a:pt x="100" y="154"/>
                  </a:lnTo>
                  <a:lnTo>
                    <a:pt x="102" y="157"/>
                  </a:lnTo>
                  <a:lnTo>
                    <a:pt x="100" y="160"/>
                  </a:lnTo>
                  <a:lnTo>
                    <a:pt x="100" y="164"/>
                  </a:lnTo>
                  <a:lnTo>
                    <a:pt x="99" y="167"/>
                  </a:lnTo>
                  <a:lnTo>
                    <a:pt x="98" y="172"/>
                  </a:lnTo>
                  <a:lnTo>
                    <a:pt x="97" y="174"/>
                  </a:lnTo>
                  <a:lnTo>
                    <a:pt x="97" y="177"/>
                  </a:lnTo>
                  <a:lnTo>
                    <a:pt x="96" y="180"/>
                  </a:lnTo>
                  <a:lnTo>
                    <a:pt x="95" y="183"/>
                  </a:lnTo>
                  <a:lnTo>
                    <a:pt x="93" y="189"/>
                  </a:lnTo>
                  <a:lnTo>
                    <a:pt x="93" y="194"/>
                  </a:lnTo>
                  <a:lnTo>
                    <a:pt x="92" y="199"/>
                  </a:lnTo>
                  <a:lnTo>
                    <a:pt x="91" y="205"/>
                  </a:lnTo>
                  <a:lnTo>
                    <a:pt x="90" y="207"/>
                  </a:lnTo>
                  <a:lnTo>
                    <a:pt x="89" y="211"/>
                  </a:lnTo>
                  <a:lnTo>
                    <a:pt x="88" y="214"/>
                  </a:lnTo>
                  <a:lnTo>
                    <a:pt x="87" y="218"/>
                  </a:lnTo>
                  <a:lnTo>
                    <a:pt x="79" y="224"/>
                  </a:lnTo>
                  <a:lnTo>
                    <a:pt x="68" y="227"/>
                  </a:lnTo>
                  <a:lnTo>
                    <a:pt x="55" y="228"/>
                  </a:lnTo>
                  <a:lnTo>
                    <a:pt x="42" y="227"/>
                  </a:lnTo>
                  <a:lnTo>
                    <a:pt x="28" y="225"/>
                  </a:lnTo>
                  <a:lnTo>
                    <a:pt x="16" y="220"/>
                  </a:lnTo>
                  <a:lnTo>
                    <a:pt x="7" y="214"/>
                  </a:lnTo>
                  <a:lnTo>
                    <a:pt x="0" y="206"/>
                  </a:lnTo>
                  <a:lnTo>
                    <a:pt x="1" y="196"/>
                  </a:lnTo>
                  <a:lnTo>
                    <a:pt x="2" y="186"/>
                  </a:lnTo>
                  <a:lnTo>
                    <a:pt x="4" y="174"/>
                  </a:lnTo>
                  <a:lnTo>
                    <a:pt x="5" y="163"/>
                  </a:lnTo>
                  <a:lnTo>
                    <a:pt x="4" y="161"/>
                  </a:lnTo>
                  <a:lnTo>
                    <a:pt x="4" y="160"/>
                  </a:lnTo>
                  <a:lnTo>
                    <a:pt x="2" y="158"/>
                  </a:lnTo>
                  <a:lnTo>
                    <a:pt x="1" y="157"/>
                  </a:lnTo>
                  <a:lnTo>
                    <a:pt x="2" y="153"/>
                  </a:lnTo>
                  <a:lnTo>
                    <a:pt x="2" y="150"/>
                  </a:lnTo>
                  <a:lnTo>
                    <a:pt x="2" y="146"/>
                  </a:lnTo>
                  <a:lnTo>
                    <a:pt x="2" y="143"/>
                  </a:lnTo>
                  <a:lnTo>
                    <a:pt x="5" y="141"/>
                  </a:lnTo>
                  <a:lnTo>
                    <a:pt x="6" y="138"/>
                  </a:lnTo>
                  <a:lnTo>
                    <a:pt x="8" y="136"/>
                  </a:lnTo>
                  <a:lnTo>
                    <a:pt x="9" y="134"/>
                  </a:lnTo>
                  <a:lnTo>
                    <a:pt x="8" y="134"/>
                  </a:lnTo>
                  <a:lnTo>
                    <a:pt x="6" y="133"/>
                  </a:lnTo>
                  <a:lnTo>
                    <a:pt x="5" y="133"/>
                  </a:lnTo>
                  <a:lnTo>
                    <a:pt x="2" y="133"/>
                  </a:lnTo>
                  <a:lnTo>
                    <a:pt x="4" y="127"/>
                  </a:lnTo>
                  <a:lnTo>
                    <a:pt x="4" y="120"/>
                  </a:lnTo>
                  <a:lnTo>
                    <a:pt x="4" y="113"/>
                  </a:lnTo>
                  <a:lnTo>
                    <a:pt x="5" y="107"/>
                  </a:lnTo>
                  <a:lnTo>
                    <a:pt x="7" y="106"/>
                  </a:lnTo>
                  <a:lnTo>
                    <a:pt x="8" y="106"/>
                  </a:lnTo>
                  <a:lnTo>
                    <a:pt x="11" y="106"/>
                  </a:lnTo>
                  <a:lnTo>
                    <a:pt x="12" y="105"/>
                  </a:lnTo>
                  <a:lnTo>
                    <a:pt x="11" y="101"/>
                  </a:lnTo>
                  <a:lnTo>
                    <a:pt x="11" y="98"/>
                  </a:lnTo>
                  <a:lnTo>
                    <a:pt x="9" y="95"/>
                  </a:lnTo>
                  <a:lnTo>
                    <a:pt x="8" y="91"/>
                  </a:lnTo>
                  <a:lnTo>
                    <a:pt x="8" y="88"/>
                  </a:lnTo>
                  <a:lnTo>
                    <a:pt x="8" y="84"/>
                  </a:lnTo>
                  <a:lnTo>
                    <a:pt x="8" y="82"/>
                  </a:lnTo>
                  <a:lnTo>
                    <a:pt x="8" y="78"/>
                  </a:lnTo>
                  <a:lnTo>
                    <a:pt x="11" y="76"/>
                  </a:lnTo>
                  <a:lnTo>
                    <a:pt x="13" y="74"/>
                  </a:lnTo>
                  <a:lnTo>
                    <a:pt x="14" y="71"/>
                  </a:lnTo>
                  <a:lnTo>
                    <a:pt x="16" y="68"/>
                  </a:lnTo>
                  <a:lnTo>
                    <a:pt x="16" y="66"/>
                  </a:lnTo>
                  <a:lnTo>
                    <a:pt x="16" y="62"/>
                  </a:lnTo>
                  <a:lnTo>
                    <a:pt x="16" y="60"/>
                  </a:lnTo>
                  <a:lnTo>
                    <a:pt x="17" y="58"/>
                  </a:lnTo>
                  <a:lnTo>
                    <a:pt x="16" y="55"/>
                  </a:lnTo>
                  <a:lnTo>
                    <a:pt x="15" y="53"/>
                  </a:lnTo>
                  <a:lnTo>
                    <a:pt x="13" y="52"/>
                  </a:lnTo>
                  <a:lnTo>
                    <a:pt x="12" y="50"/>
                  </a:lnTo>
                  <a:lnTo>
                    <a:pt x="13" y="43"/>
                  </a:lnTo>
                  <a:lnTo>
                    <a:pt x="14" y="36"/>
                  </a:lnTo>
                  <a:lnTo>
                    <a:pt x="15" y="29"/>
                  </a:lnTo>
                  <a:lnTo>
                    <a:pt x="16" y="22"/>
                  </a:lnTo>
                  <a:lnTo>
                    <a:pt x="15" y="16"/>
                  </a:lnTo>
                  <a:lnTo>
                    <a:pt x="15" y="10"/>
                  </a:lnTo>
                  <a:lnTo>
                    <a:pt x="15" y="6"/>
                  </a:lnTo>
                  <a:lnTo>
                    <a:pt x="15" y="0"/>
                  </a:lnTo>
                  <a:close/>
                </a:path>
              </a:pathLst>
            </a:custGeom>
            <a:solidFill>
              <a:srgbClr val="9E9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01" name="Freeform 126"/>
            <p:cNvSpPr>
              <a:spLocks noChangeAspect="1"/>
            </p:cNvSpPr>
            <p:nvPr/>
          </p:nvSpPr>
          <p:spPr bwMode="auto">
            <a:xfrm>
              <a:off x="2115" y="2719"/>
              <a:ext cx="50" cy="113"/>
            </a:xfrm>
            <a:custGeom>
              <a:avLst/>
              <a:gdLst>
                <a:gd name="T0" fmla="*/ 2 w 102"/>
                <a:gd name="T1" fmla="*/ 0 h 226"/>
                <a:gd name="T2" fmla="*/ 12 w 102"/>
                <a:gd name="T3" fmla="*/ 2 h 226"/>
                <a:gd name="T4" fmla="*/ 12 w 102"/>
                <a:gd name="T5" fmla="*/ 4 h 226"/>
                <a:gd name="T6" fmla="*/ 11 w 102"/>
                <a:gd name="T7" fmla="*/ 8 h 226"/>
                <a:gd name="T8" fmla="*/ 10 w 102"/>
                <a:gd name="T9" fmla="*/ 9 h 226"/>
                <a:gd name="T10" fmla="*/ 10 w 102"/>
                <a:gd name="T11" fmla="*/ 10 h 226"/>
                <a:gd name="T12" fmla="*/ 11 w 102"/>
                <a:gd name="T13" fmla="*/ 10 h 226"/>
                <a:gd name="T14" fmla="*/ 10 w 102"/>
                <a:gd name="T15" fmla="*/ 13 h 226"/>
                <a:gd name="T16" fmla="*/ 10 w 102"/>
                <a:gd name="T17" fmla="*/ 13 h 226"/>
                <a:gd name="T18" fmla="*/ 10 w 102"/>
                <a:gd name="T19" fmla="*/ 15 h 226"/>
                <a:gd name="T20" fmla="*/ 10 w 102"/>
                <a:gd name="T21" fmla="*/ 17 h 226"/>
                <a:gd name="T22" fmla="*/ 9 w 102"/>
                <a:gd name="T23" fmla="*/ 18 h 226"/>
                <a:gd name="T24" fmla="*/ 10 w 102"/>
                <a:gd name="T25" fmla="*/ 20 h 226"/>
                <a:gd name="T26" fmla="*/ 9 w 102"/>
                <a:gd name="T27" fmla="*/ 22 h 226"/>
                <a:gd name="T28" fmla="*/ 9 w 102"/>
                <a:gd name="T29" fmla="*/ 23 h 226"/>
                <a:gd name="T30" fmla="*/ 9 w 102"/>
                <a:gd name="T31" fmla="*/ 26 h 226"/>
                <a:gd name="T32" fmla="*/ 8 w 102"/>
                <a:gd name="T33" fmla="*/ 27 h 226"/>
                <a:gd name="T34" fmla="*/ 7 w 102"/>
                <a:gd name="T35" fmla="*/ 28 h 226"/>
                <a:gd name="T36" fmla="*/ 6 w 102"/>
                <a:gd name="T37" fmla="*/ 29 h 226"/>
                <a:gd name="T38" fmla="*/ 5 w 102"/>
                <a:gd name="T39" fmla="*/ 29 h 226"/>
                <a:gd name="T40" fmla="*/ 4 w 102"/>
                <a:gd name="T41" fmla="*/ 29 h 226"/>
                <a:gd name="T42" fmla="*/ 2 w 102"/>
                <a:gd name="T43" fmla="*/ 28 h 226"/>
                <a:gd name="T44" fmla="*/ 1 w 102"/>
                <a:gd name="T45" fmla="*/ 28 h 226"/>
                <a:gd name="T46" fmla="*/ 0 w 102"/>
                <a:gd name="T47" fmla="*/ 27 h 226"/>
                <a:gd name="T48" fmla="*/ 0 w 102"/>
                <a:gd name="T49" fmla="*/ 26 h 226"/>
                <a:gd name="T50" fmla="*/ 0 w 102"/>
                <a:gd name="T51" fmla="*/ 21 h 226"/>
                <a:gd name="T52" fmla="*/ 0 w 102"/>
                <a:gd name="T53" fmla="*/ 20 h 226"/>
                <a:gd name="T54" fmla="*/ 0 w 102"/>
                <a:gd name="T55" fmla="*/ 18 h 226"/>
                <a:gd name="T56" fmla="*/ 1 w 102"/>
                <a:gd name="T57" fmla="*/ 17 h 226"/>
                <a:gd name="T58" fmla="*/ 0 w 102"/>
                <a:gd name="T59" fmla="*/ 17 h 226"/>
                <a:gd name="T60" fmla="*/ 0 w 102"/>
                <a:gd name="T61" fmla="*/ 14 h 226"/>
                <a:gd name="T62" fmla="*/ 1 w 102"/>
                <a:gd name="T63" fmla="*/ 14 h 226"/>
                <a:gd name="T64" fmla="*/ 1 w 102"/>
                <a:gd name="T65" fmla="*/ 12 h 226"/>
                <a:gd name="T66" fmla="*/ 1 w 102"/>
                <a:gd name="T67" fmla="*/ 10 h 226"/>
                <a:gd name="T68" fmla="*/ 2 w 102"/>
                <a:gd name="T69" fmla="*/ 9 h 226"/>
                <a:gd name="T70" fmla="*/ 2 w 102"/>
                <a:gd name="T71" fmla="*/ 8 h 226"/>
                <a:gd name="T72" fmla="*/ 1 w 102"/>
                <a:gd name="T73" fmla="*/ 7 h 226"/>
                <a:gd name="T74" fmla="*/ 2 w 102"/>
                <a:gd name="T75" fmla="*/ 3 h 226"/>
                <a:gd name="T76" fmla="*/ 2 w 102"/>
                <a:gd name="T77" fmla="*/ 0 h 2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226">
                  <a:moveTo>
                    <a:pt x="18" y="0"/>
                  </a:moveTo>
                  <a:lnTo>
                    <a:pt x="102" y="12"/>
                  </a:lnTo>
                  <a:lnTo>
                    <a:pt x="97" y="27"/>
                  </a:lnTo>
                  <a:lnTo>
                    <a:pt x="93" y="58"/>
                  </a:lnTo>
                  <a:lnTo>
                    <a:pt x="88" y="65"/>
                  </a:lnTo>
                  <a:lnTo>
                    <a:pt x="86" y="78"/>
                  </a:lnTo>
                  <a:lnTo>
                    <a:pt x="90" y="79"/>
                  </a:lnTo>
                  <a:lnTo>
                    <a:pt x="88" y="101"/>
                  </a:lnTo>
                  <a:lnTo>
                    <a:pt x="83" y="104"/>
                  </a:lnTo>
                  <a:lnTo>
                    <a:pt x="84" y="118"/>
                  </a:lnTo>
                  <a:lnTo>
                    <a:pt x="83" y="133"/>
                  </a:lnTo>
                  <a:lnTo>
                    <a:pt x="79" y="142"/>
                  </a:lnTo>
                  <a:lnTo>
                    <a:pt x="81" y="154"/>
                  </a:lnTo>
                  <a:lnTo>
                    <a:pt x="79" y="169"/>
                  </a:lnTo>
                  <a:lnTo>
                    <a:pt x="75" y="180"/>
                  </a:lnTo>
                  <a:lnTo>
                    <a:pt x="73" y="202"/>
                  </a:lnTo>
                  <a:lnTo>
                    <a:pt x="68" y="215"/>
                  </a:lnTo>
                  <a:lnTo>
                    <a:pt x="63" y="220"/>
                  </a:lnTo>
                  <a:lnTo>
                    <a:pt x="53" y="225"/>
                  </a:lnTo>
                  <a:lnTo>
                    <a:pt x="43" y="226"/>
                  </a:lnTo>
                  <a:lnTo>
                    <a:pt x="33" y="226"/>
                  </a:lnTo>
                  <a:lnTo>
                    <a:pt x="22" y="224"/>
                  </a:lnTo>
                  <a:lnTo>
                    <a:pt x="13" y="219"/>
                  </a:lnTo>
                  <a:lnTo>
                    <a:pt x="5" y="214"/>
                  </a:lnTo>
                  <a:lnTo>
                    <a:pt x="0" y="207"/>
                  </a:lnTo>
                  <a:lnTo>
                    <a:pt x="5" y="164"/>
                  </a:lnTo>
                  <a:lnTo>
                    <a:pt x="3" y="157"/>
                  </a:lnTo>
                  <a:lnTo>
                    <a:pt x="4" y="142"/>
                  </a:lnTo>
                  <a:lnTo>
                    <a:pt x="10" y="134"/>
                  </a:lnTo>
                  <a:lnTo>
                    <a:pt x="4" y="133"/>
                  </a:lnTo>
                  <a:lnTo>
                    <a:pt x="7" y="106"/>
                  </a:lnTo>
                  <a:lnTo>
                    <a:pt x="12" y="105"/>
                  </a:lnTo>
                  <a:lnTo>
                    <a:pt x="10" y="91"/>
                  </a:lnTo>
                  <a:lnTo>
                    <a:pt x="11" y="79"/>
                  </a:lnTo>
                  <a:lnTo>
                    <a:pt x="17" y="69"/>
                  </a:lnTo>
                  <a:lnTo>
                    <a:pt x="18" y="58"/>
                  </a:lnTo>
                  <a:lnTo>
                    <a:pt x="14" y="50"/>
                  </a:lnTo>
                  <a:lnTo>
                    <a:pt x="18" y="22"/>
                  </a:lnTo>
                  <a:lnTo>
                    <a:pt x="18" y="0"/>
                  </a:lnTo>
                  <a:close/>
                </a:path>
              </a:pathLst>
            </a:custGeom>
            <a:solidFill>
              <a:srgbClr val="A8A5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02" name="Freeform 127"/>
            <p:cNvSpPr>
              <a:spLocks noChangeAspect="1"/>
            </p:cNvSpPr>
            <p:nvPr/>
          </p:nvSpPr>
          <p:spPr bwMode="auto">
            <a:xfrm>
              <a:off x="2060" y="2752"/>
              <a:ext cx="157" cy="22"/>
            </a:xfrm>
            <a:custGeom>
              <a:avLst/>
              <a:gdLst>
                <a:gd name="T0" fmla="*/ 0 w 313"/>
                <a:gd name="T1" fmla="*/ 0 h 44"/>
                <a:gd name="T2" fmla="*/ 3 w 313"/>
                <a:gd name="T3" fmla="*/ 1 h 44"/>
                <a:gd name="T4" fmla="*/ 5 w 313"/>
                <a:gd name="T5" fmla="*/ 1 h 44"/>
                <a:gd name="T6" fmla="*/ 8 w 313"/>
                <a:gd name="T7" fmla="*/ 2 h 44"/>
                <a:gd name="T8" fmla="*/ 10 w 313"/>
                <a:gd name="T9" fmla="*/ 2 h 44"/>
                <a:gd name="T10" fmla="*/ 13 w 313"/>
                <a:gd name="T11" fmla="*/ 2 h 44"/>
                <a:gd name="T12" fmla="*/ 15 w 313"/>
                <a:gd name="T13" fmla="*/ 3 h 44"/>
                <a:gd name="T14" fmla="*/ 18 w 313"/>
                <a:gd name="T15" fmla="*/ 3 h 44"/>
                <a:gd name="T16" fmla="*/ 20 w 313"/>
                <a:gd name="T17" fmla="*/ 3 h 44"/>
                <a:gd name="T18" fmla="*/ 22 w 313"/>
                <a:gd name="T19" fmla="*/ 4 h 44"/>
                <a:gd name="T20" fmla="*/ 25 w 313"/>
                <a:gd name="T21" fmla="*/ 4 h 44"/>
                <a:gd name="T22" fmla="*/ 27 w 313"/>
                <a:gd name="T23" fmla="*/ 4 h 44"/>
                <a:gd name="T24" fmla="*/ 30 w 313"/>
                <a:gd name="T25" fmla="*/ 4 h 44"/>
                <a:gd name="T26" fmla="*/ 32 w 313"/>
                <a:gd name="T27" fmla="*/ 5 h 44"/>
                <a:gd name="T28" fmla="*/ 35 w 313"/>
                <a:gd name="T29" fmla="*/ 5 h 44"/>
                <a:gd name="T30" fmla="*/ 37 w 313"/>
                <a:gd name="T31" fmla="*/ 5 h 44"/>
                <a:gd name="T32" fmla="*/ 40 w 313"/>
                <a:gd name="T33" fmla="*/ 5 h 44"/>
                <a:gd name="T34" fmla="*/ 38 w 313"/>
                <a:gd name="T35" fmla="*/ 5 h 44"/>
                <a:gd name="T36" fmla="*/ 36 w 313"/>
                <a:gd name="T37" fmla="*/ 6 h 44"/>
                <a:gd name="T38" fmla="*/ 33 w 313"/>
                <a:gd name="T39" fmla="*/ 6 h 44"/>
                <a:gd name="T40" fmla="*/ 31 w 313"/>
                <a:gd name="T41" fmla="*/ 6 h 44"/>
                <a:gd name="T42" fmla="*/ 29 w 313"/>
                <a:gd name="T43" fmla="*/ 6 h 44"/>
                <a:gd name="T44" fmla="*/ 26 w 313"/>
                <a:gd name="T45" fmla="*/ 6 h 44"/>
                <a:gd name="T46" fmla="*/ 24 w 313"/>
                <a:gd name="T47" fmla="*/ 5 h 44"/>
                <a:gd name="T48" fmla="*/ 21 w 313"/>
                <a:gd name="T49" fmla="*/ 5 h 44"/>
                <a:gd name="T50" fmla="*/ 19 w 313"/>
                <a:gd name="T51" fmla="*/ 5 h 44"/>
                <a:gd name="T52" fmla="*/ 16 w 313"/>
                <a:gd name="T53" fmla="*/ 5 h 44"/>
                <a:gd name="T54" fmla="*/ 14 w 313"/>
                <a:gd name="T55" fmla="*/ 4 h 44"/>
                <a:gd name="T56" fmla="*/ 11 w 313"/>
                <a:gd name="T57" fmla="*/ 4 h 44"/>
                <a:gd name="T58" fmla="*/ 9 w 313"/>
                <a:gd name="T59" fmla="*/ 3 h 44"/>
                <a:gd name="T60" fmla="*/ 6 w 313"/>
                <a:gd name="T61" fmla="*/ 3 h 44"/>
                <a:gd name="T62" fmla="*/ 4 w 313"/>
                <a:gd name="T63" fmla="*/ 3 h 44"/>
                <a:gd name="T64" fmla="*/ 2 w 313"/>
                <a:gd name="T65" fmla="*/ 3 h 44"/>
                <a:gd name="T66" fmla="*/ 0 w 313"/>
                <a:gd name="T67" fmla="*/ 0 h 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3" h="44">
                  <a:moveTo>
                    <a:pt x="0" y="0"/>
                  </a:moveTo>
                  <a:lnTo>
                    <a:pt x="20" y="3"/>
                  </a:lnTo>
                  <a:lnTo>
                    <a:pt x="39" y="7"/>
                  </a:lnTo>
                  <a:lnTo>
                    <a:pt x="59" y="10"/>
                  </a:lnTo>
                  <a:lnTo>
                    <a:pt x="78" y="13"/>
                  </a:lnTo>
                  <a:lnTo>
                    <a:pt x="98" y="16"/>
                  </a:lnTo>
                  <a:lnTo>
                    <a:pt x="117" y="18"/>
                  </a:lnTo>
                  <a:lnTo>
                    <a:pt x="137" y="21"/>
                  </a:lnTo>
                  <a:lnTo>
                    <a:pt x="157" y="23"/>
                  </a:lnTo>
                  <a:lnTo>
                    <a:pt x="176" y="25"/>
                  </a:lnTo>
                  <a:lnTo>
                    <a:pt x="196" y="28"/>
                  </a:lnTo>
                  <a:lnTo>
                    <a:pt x="215" y="30"/>
                  </a:lnTo>
                  <a:lnTo>
                    <a:pt x="235" y="31"/>
                  </a:lnTo>
                  <a:lnTo>
                    <a:pt x="255" y="33"/>
                  </a:lnTo>
                  <a:lnTo>
                    <a:pt x="274" y="35"/>
                  </a:lnTo>
                  <a:lnTo>
                    <a:pt x="294" y="36"/>
                  </a:lnTo>
                  <a:lnTo>
                    <a:pt x="313" y="37"/>
                  </a:lnTo>
                  <a:lnTo>
                    <a:pt x="298" y="40"/>
                  </a:lnTo>
                  <a:lnTo>
                    <a:pt x="281" y="43"/>
                  </a:lnTo>
                  <a:lnTo>
                    <a:pt x="264" y="44"/>
                  </a:lnTo>
                  <a:lnTo>
                    <a:pt x="245" y="44"/>
                  </a:lnTo>
                  <a:lnTo>
                    <a:pt x="226" y="43"/>
                  </a:lnTo>
                  <a:lnTo>
                    <a:pt x="206" y="42"/>
                  </a:lnTo>
                  <a:lnTo>
                    <a:pt x="187" y="40"/>
                  </a:lnTo>
                  <a:lnTo>
                    <a:pt x="166" y="38"/>
                  </a:lnTo>
                  <a:lnTo>
                    <a:pt x="146" y="36"/>
                  </a:lnTo>
                  <a:lnTo>
                    <a:pt x="126" y="33"/>
                  </a:lnTo>
                  <a:lnTo>
                    <a:pt x="105" y="30"/>
                  </a:lnTo>
                  <a:lnTo>
                    <a:pt x="85" y="28"/>
                  </a:lnTo>
                  <a:lnTo>
                    <a:pt x="67" y="24"/>
                  </a:lnTo>
                  <a:lnTo>
                    <a:pt x="48" y="22"/>
                  </a:lnTo>
                  <a:lnTo>
                    <a:pt x="30" y="20"/>
                  </a:lnTo>
                  <a:lnTo>
                    <a:pt x="14" y="17"/>
                  </a:lnTo>
                  <a:lnTo>
                    <a:pt x="0" y="0"/>
                  </a:lnTo>
                  <a:close/>
                </a:path>
              </a:pathLst>
            </a:custGeom>
            <a:solidFill>
              <a:srgbClr val="51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03" name="Freeform 128"/>
            <p:cNvSpPr>
              <a:spLocks noChangeAspect="1"/>
            </p:cNvSpPr>
            <p:nvPr/>
          </p:nvSpPr>
          <p:spPr bwMode="auto">
            <a:xfrm>
              <a:off x="2062" y="2776"/>
              <a:ext cx="152" cy="17"/>
            </a:xfrm>
            <a:custGeom>
              <a:avLst/>
              <a:gdLst>
                <a:gd name="T0" fmla="*/ 0 w 304"/>
                <a:gd name="T1" fmla="*/ 0 h 36"/>
                <a:gd name="T2" fmla="*/ 3 w 304"/>
                <a:gd name="T3" fmla="*/ 0 h 36"/>
                <a:gd name="T4" fmla="*/ 5 w 304"/>
                <a:gd name="T5" fmla="*/ 0 h 36"/>
                <a:gd name="T6" fmla="*/ 8 w 304"/>
                <a:gd name="T7" fmla="*/ 1 h 36"/>
                <a:gd name="T8" fmla="*/ 10 w 304"/>
                <a:gd name="T9" fmla="*/ 1 h 36"/>
                <a:gd name="T10" fmla="*/ 12 w 304"/>
                <a:gd name="T11" fmla="*/ 1 h 36"/>
                <a:gd name="T12" fmla="*/ 15 w 304"/>
                <a:gd name="T13" fmla="*/ 1 h 36"/>
                <a:gd name="T14" fmla="*/ 17 w 304"/>
                <a:gd name="T15" fmla="*/ 2 h 36"/>
                <a:gd name="T16" fmla="*/ 19 w 304"/>
                <a:gd name="T17" fmla="*/ 2 h 36"/>
                <a:gd name="T18" fmla="*/ 22 w 304"/>
                <a:gd name="T19" fmla="*/ 2 h 36"/>
                <a:gd name="T20" fmla="*/ 24 w 304"/>
                <a:gd name="T21" fmla="*/ 2 h 36"/>
                <a:gd name="T22" fmla="*/ 26 w 304"/>
                <a:gd name="T23" fmla="*/ 2 h 36"/>
                <a:gd name="T24" fmla="*/ 29 w 304"/>
                <a:gd name="T25" fmla="*/ 3 h 36"/>
                <a:gd name="T26" fmla="*/ 31 w 304"/>
                <a:gd name="T27" fmla="*/ 3 h 36"/>
                <a:gd name="T28" fmla="*/ 34 w 304"/>
                <a:gd name="T29" fmla="*/ 3 h 36"/>
                <a:gd name="T30" fmla="*/ 36 w 304"/>
                <a:gd name="T31" fmla="*/ 3 h 36"/>
                <a:gd name="T32" fmla="*/ 38 w 304"/>
                <a:gd name="T33" fmla="*/ 3 h 36"/>
                <a:gd name="T34" fmla="*/ 36 w 304"/>
                <a:gd name="T35" fmla="*/ 3 h 36"/>
                <a:gd name="T36" fmla="*/ 34 w 304"/>
                <a:gd name="T37" fmla="*/ 4 h 36"/>
                <a:gd name="T38" fmla="*/ 32 w 304"/>
                <a:gd name="T39" fmla="*/ 4 h 36"/>
                <a:gd name="T40" fmla="*/ 30 w 304"/>
                <a:gd name="T41" fmla="*/ 4 h 36"/>
                <a:gd name="T42" fmla="*/ 27 w 304"/>
                <a:gd name="T43" fmla="*/ 4 h 36"/>
                <a:gd name="T44" fmla="*/ 25 w 304"/>
                <a:gd name="T45" fmla="*/ 4 h 36"/>
                <a:gd name="T46" fmla="*/ 23 w 304"/>
                <a:gd name="T47" fmla="*/ 4 h 36"/>
                <a:gd name="T48" fmla="*/ 20 w 304"/>
                <a:gd name="T49" fmla="*/ 4 h 36"/>
                <a:gd name="T50" fmla="*/ 18 w 304"/>
                <a:gd name="T51" fmla="*/ 3 h 36"/>
                <a:gd name="T52" fmla="*/ 15 w 304"/>
                <a:gd name="T53" fmla="*/ 3 h 36"/>
                <a:gd name="T54" fmla="*/ 13 w 304"/>
                <a:gd name="T55" fmla="*/ 2 h 36"/>
                <a:gd name="T56" fmla="*/ 10 w 304"/>
                <a:gd name="T57" fmla="*/ 2 h 36"/>
                <a:gd name="T58" fmla="*/ 8 w 304"/>
                <a:gd name="T59" fmla="*/ 2 h 36"/>
                <a:gd name="T60" fmla="*/ 6 w 304"/>
                <a:gd name="T61" fmla="*/ 1 h 36"/>
                <a:gd name="T62" fmla="*/ 3 w 304"/>
                <a:gd name="T63" fmla="*/ 1 h 36"/>
                <a:gd name="T64" fmla="*/ 1 w 304"/>
                <a:gd name="T65" fmla="*/ 1 h 36"/>
                <a:gd name="T66" fmla="*/ 0 w 304"/>
                <a:gd name="T67" fmla="*/ 0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4" h="36">
                  <a:moveTo>
                    <a:pt x="0" y="0"/>
                  </a:moveTo>
                  <a:lnTo>
                    <a:pt x="19" y="3"/>
                  </a:lnTo>
                  <a:lnTo>
                    <a:pt x="38" y="6"/>
                  </a:lnTo>
                  <a:lnTo>
                    <a:pt x="57" y="8"/>
                  </a:lnTo>
                  <a:lnTo>
                    <a:pt x="76" y="11"/>
                  </a:lnTo>
                  <a:lnTo>
                    <a:pt x="95" y="13"/>
                  </a:lnTo>
                  <a:lnTo>
                    <a:pt x="114" y="15"/>
                  </a:lnTo>
                  <a:lnTo>
                    <a:pt x="133" y="18"/>
                  </a:lnTo>
                  <a:lnTo>
                    <a:pt x="152" y="20"/>
                  </a:lnTo>
                  <a:lnTo>
                    <a:pt x="170" y="21"/>
                  </a:lnTo>
                  <a:lnTo>
                    <a:pt x="190" y="23"/>
                  </a:lnTo>
                  <a:lnTo>
                    <a:pt x="208" y="24"/>
                  </a:lnTo>
                  <a:lnTo>
                    <a:pt x="228" y="26"/>
                  </a:lnTo>
                  <a:lnTo>
                    <a:pt x="246" y="26"/>
                  </a:lnTo>
                  <a:lnTo>
                    <a:pt x="266" y="26"/>
                  </a:lnTo>
                  <a:lnTo>
                    <a:pt x="284" y="26"/>
                  </a:lnTo>
                  <a:lnTo>
                    <a:pt x="304" y="26"/>
                  </a:lnTo>
                  <a:lnTo>
                    <a:pt x="288" y="30"/>
                  </a:lnTo>
                  <a:lnTo>
                    <a:pt x="271" y="34"/>
                  </a:lnTo>
                  <a:lnTo>
                    <a:pt x="253" y="35"/>
                  </a:lnTo>
                  <a:lnTo>
                    <a:pt x="235" y="36"/>
                  </a:lnTo>
                  <a:lnTo>
                    <a:pt x="216" y="36"/>
                  </a:lnTo>
                  <a:lnTo>
                    <a:pt x="197" y="36"/>
                  </a:lnTo>
                  <a:lnTo>
                    <a:pt x="177" y="35"/>
                  </a:lnTo>
                  <a:lnTo>
                    <a:pt x="157" y="33"/>
                  </a:lnTo>
                  <a:lnTo>
                    <a:pt x="137" y="30"/>
                  </a:lnTo>
                  <a:lnTo>
                    <a:pt x="117" y="27"/>
                  </a:lnTo>
                  <a:lnTo>
                    <a:pt x="97" y="24"/>
                  </a:lnTo>
                  <a:lnTo>
                    <a:pt x="78" y="21"/>
                  </a:lnTo>
                  <a:lnTo>
                    <a:pt x="59" y="19"/>
                  </a:lnTo>
                  <a:lnTo>
                    <a:pt x="41" y="15"/>
                  </a:lnTo>
                  <a:lnTo>
                    <a:pt x="23" y="13"/>
                  </a:lnTo>
                  <a:lnTo>
                    <a:pt x="6" y="11"/>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04" name="Freeform 129"/>
            <p:cNvSpPr>
              <a:spLocks noChangeAspect="1"/>
            </p:cNvSpPr>
            <p:nvPr/>
          </p:nvSpPr>
          <p:spPr bwMode="auto">
            <a:xfrm>
              <a:off x="2061" y="2795"/>
              <a:ext cx="152" cy="19"/>
            </a:xfrm>
            <a:custGeom>
              <a:avLst/>
              <a:gdLst>
                <a:gd name="T0" fmla="*/ 1 w 305"/>
                <a:gd name="T1" fmla="*/ 0 h 38"/>
                <a:gd name="T2" fmla="*/ 3 w 305"/>
                <a:gd name="T3" fmla="*/ 1 h 38"/>
                <a:gd name="T4" fmla="*/ 5 w 305"/>
                <a:gd name="T5" fmla="*/ 1 h 38"/>
                <a:gd name="T6" fmla="*/ 8 w 305"/>
                <a:gd name="T7" fmla="*/ 2 h 38"/>
                <a:gd name="T8" fmla="*/ 10 w 305"/>
                <a:gd name="T9" fmla="*/ 2 h 38"/>
                <a:gd name="T10" fmla="*/ 12 w 305"/>
                <a:gd name="T11" fmla="*/ 2 h 38"/>
                <a:gd name="T12" fmla="*/ 15 w 305"/>
                <a:gd name="T13" fmla="*/ 3 h 38"/>
                <a:gd name="T14" fmla="*/ 17 w 305"/>
                <a:gd name="T15" fmla="*/ 3 h 38"/>
                <a:gd name="T16" fmla="*/ 19 w 305"/>
                <a:gd name="T17" fmla="*/ 3 h 38"/>
                <a:gd name="T18" fmla="*/ 21 w 305"/>
                <a:gd name="T19" fmla="*/ 3 h 38"/>
                <a:gd name="T20" fmla="*/ 24 w 305"/>
                <a:gd name="T21" fmla="*/ 4 h 38"/>
                <a:gd name="T22" fmla="*/ 26 w 305"/>
                <a:gd name="T23" fmla="*/ 4 h 38"/>
                <a:gd name="T24" fmla="*/ 28 w 305"/>
                <a:gd name="T25" fmla="*/ 4 h 38"/>
                <a:gd name="T26" fmla="*/ 31 w 305"/>
                <a:gd name="T27" fmla="*/ 4 h 38"/>
                <a:gd name="T28" fmla="*/ 33 w 305"/>
                <a:gd name="T29" fmla="*/ 4 h 38"/>
                <a:gd name="T30" fmla="*/ 35 w 305"/>
                <a:gd name="T31" fmla="*/ 4 h 38"/>
                <a:gd name="T32" fmla="*/ 38 w 305"/>
                <a:gd name="T33" fmla="*/ 4 h 38"/>
                <a:gd name="T34" fmla="*/ 35 w 305"/>
                <a:gd name="T35" fmla="*/ 5 h 38"/>
                <a:gd name="T36" fmla="*/ 33 w 305"/>
                <a:gd name="T37" fmla="*/ 5 h 38"/>
                <a:gd name="T38" fmla="*/ 31 w 305"/>
                <a:gd name="T39" fmla="*/ 5 h 38"/>
                <a:gd name="T40" fmla="*/ 29 w 305"/>
                <a:gd name="T41" fmla="*/ 5 h 38"/>
                <a:gd name="T42" fmla="*/ 27 w 305"/>
                <a:gd name="T43" fmla="*/ 5 h 38"/>
                <a:gd name="T44" fmla="*/ 24 w 305"/>
                <a:gd name="T45" fmla="*/ 5 h 38"/>
                <a:gd name="T46" fmla="*/ 22 w 305"/>
                <a:gd name="T47" fmla="*/ 5 h 38"/>
                <a:gd name="T48" fmla="*/ 20 w 305"/>
                <a:gd name="T49" fmla="*/ 5 h 38"/>
                <a:gd name="T50" fmla="*/ 17 w 305"/>
                <a:gd name="T51" fmla="*/ 4 h 38"/>
                <a:gd name="T52" fmla="*/ 15 w 305"/>
                <a:gd name="T53" fmla="*/ 4 h 38"/>
                <a:gd name="T54" fmla="*/ 13 w 305"/>
                <a:gd name="T55" fmla="*/ 4 h 38"/>
                <a:gd name="T56" fmla="*/ 11 w 305"/>
                <a:gd name="T57" fmla="*/ 3 h 38"/>
                <a:gd name="T58" fmla="*/ 9 w 305"/>
                <a:gd name="T59" fmla="*/ 3 h 38"/>
                <a:gd name="T60" fmla="*/ 6 w 305"/>
                <a:gd name="T61" fmla="*/ 3 h 38"/>
                <a:gd name="T62" fmla="*/ 4 w 305"/>
                <a:gd name="T63" fmla="*/ 2 h 38"/>
                <a:gd name="T64" fmla="*/ 2 w 305"/>
                <a:gd name="T65" fmla="*/ 2 h 38"/>
                <a:gd name="T66" fmla="*/ 0 w 305"/>
                <a:gd name="T67" fmla="*/ 2 h 38"/>
                <a:gd name="T68" fmla="*/ 1 w 305"/>
                <a:gd name="T69" fmla="*/ 0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05" h="38">
                  <a:moveTo>
                    <a:pt x="9" y="0"/>
                  </a:moveTo>
                  <a:lnTo>
                    <a:pt x="28" y="4"/>
                  </a:lnTo>
                  <a:lnTo>
                    <a:pt x="47" y="6"/>
                  </a:lnTo>
                  <a:lnTo>
                    <a:pt x="66" y="10"/>
                  </a:lnTo>
                  <a:lnTo>
                    <a:pt x="84" y="12"/>
                  </a:lnTo>
                  <a:lnTo>
                    <a:pt x="103" y="15"/>
                  </a:lnTo>
                  <a:lnTo>
                    <a:pt x="121" y="18"/>
                  </a:lnTo>
                  <a:lnTo>
                    <a:pt x="138" y="20"/>
                  </a:lnTo>
                  <a:lnTo>
                    <a:pt x="157" y="21"/>
                  </a:lnTo>
                  <a:lnTo>
                    <a:pt x="175" y="23"/>
                  </a:lnTo>
                  <a:lnTo>
                    <a:pt x="194" y="25"/>
                  </a:lnTo>
                  <a:lnTo>
                    <a:pt x="212" y="26"/>
                  </a:lnTo>
                  <a:lnTo>
                    <a:pt x="231" y="26"/>
                  </a:lnTo>
                  <a:lnTo>
                    <a:pt x="249" y="27"/>
                  </a:lnTo>
                  <a:lnTo>
                    <a:pt x="267" y="26"/>
                  </a:lnTo>
                  <a:lnTo>
                    <a:pt x="286" y="26"/>
                  </a:lnTo>
                  <a:lnTo>
                    <a:pt x="305" y="25"/>
                  </a:lnTo>
                  <a:lnTo>
                    <a:pt x="286" y="38"/>
                  </a:lnTo>
                  <a:lnTo>
                    <a:pt x="269" y="38"/>
                  </a:lnTo>
                  <a:lnTo>
                    <a:pt x="250" y="38"/>
                  </a:lnTo>
                  <a:lnTo>
                    <a:pt x="233" y="37"/>
                  </a:lnTo>
                  <a:lnTo>
                    <a:pt x="216" y="37"/>
                  </a:lnTo>
                  <a:lnTo>
                    <a:pt x="197" y="36"/>
                  </a:lnTo>
                  <a:lnTo>
                    <a:pt x="180" y="34"/>
                  </a:lnTo>
                  <a:lnTo>
                    <a:pt x="161" y="33"/>
                  </a:lnTo>
                  <a:lnTo>
                    <a:pt x="143" y="30"/>
                  </a:lnTo>
                  <a:lnTo>
                    <a:pt x="126" y="28"/>
                  </a:lnTo>
                  <a:lnTo>
                    <a:pt x="107" y="26"/>
                  </a:lnTo>
                  <a:lnTo>
                    <a:pt x="90" y="23"/>
                  </a:lnTo>
                  <a:lnTo>
                    <a:pt x="72" y="21"/>
                  </a:lnTo>
                  <a:lnTo>
                    <a:pt x="53" y="18"/>
                  </a:lnTo>
                  <a:lnTo>
                    <a:pt x="36" y="15"/>
                  </a:lnTo>
                  <a:lnTo>
                    <a:pt x="17" y="13"/>
                  </a:lnTo>
                  <a:lnTo>
                    <a:pt x="0" y="11"/>
                  </a:lnTo>
                  <a:lnTo>
                    <a:pt x="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05" name="Freeform 130"/>
            <p:cNvSpPr>
              <a:spLocks noChangeAspect="1"/>
            </p:cNvSpPr>
            <p:nvPr/>
          </p:nvSpPr>
          <p:spPr bwMode="auto">
            <a:xfrm>
              <a:off x="2065" y="2712"/>
              <a:ext cx="165" cy="20"/>
            </a:xfrm>
            <a:custGeom>
              <a:avLst/>
              <a:gdLst>
                <a:gd name="T0" fmla="*/ 0 w 330"/>
                <a:gd name="T1" fmla="*/ 0 h 41"/>
                <a:gd name="T2" fmla="*/ 19 w 330"/>
                <a:gd name="T3" fmla="*/ 2 h 41"/>
                <a:gd name="T4" fmla="*/ 33 w 330"/>
                <a:gd name="T5" fmla="*/ 3 h 41"/>
                <a:gd name="T6" fmla="*/ 42 w 330"/>
                <a:gd name="T7" fmla="*/ 4 h 41"/>
                <a:gd name="T8" fmla="*/ 38 w 330"/>
                <a:gd name="T9" fmla="*/ 5 h 41"/>
                <a:gd name="T10" fmla="*/ 28 w 330"/>
                <a:gd name="T11" fmla="*/ 3 h 41"/>
                <a:gd name="T12" fmla="*/ 11 w 330"/>
                <a:gd name="T13" fmla="*/ 1 h 41"/>
                <a:gd name="T14" fmla="*/ 0 w 330"/>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0" h="41">
                  <a:moveTo>
                    <a:pt x="0" y="0"/>
                  </a:moveTo>
                  <a:lnTo>
                    <a:pt x="152" y="18"/>
                  </a:lnTo>
                  <a:lnTo>
                    <a:pt x="264" y="29"/>
                  </a:lnTo>
                  <a:lnTo>
                    <a:pt x="330" y="37"/>
                  </a:lnTo>
                  <a:lnTo>
                    <a:pt x="301" y="41"/>
                  </a:lnTo>
                  <a:lnTo>
                    <a:pt x="223" y="30"/>
                  </a:lnTo>
                  <a:lnTo>
                    <a:pt x="83" y="15"/>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06" name="Freeform 131"/>
            <p:cNvSpPr>
              <a:spLocks noChangeAspect="1"/>
            </p:cNvSpPr>
            <p:nvPr/>
          </p:nvSpPr>
          <p:spPr bwMode="auto">
            <a:xfrm>
              <a:off x="2066" y="2735"/>
              <a:ext cx="152" cy="19"/>
            </a:xfrm>
            <a:custGeom>
              <a:avLst/>
              <a:gdLst>
                <a:gd name="T0" fmla="*/ 3 w 304"/>
                <a:gd name="T1" fmla="*/ 0 h 38"/>
                <a:gd name="T2" fmla="*/ 22 w 304"/>
                <a:gd name="T3" fmla="*/ 3 h 38"/>
                <a:gd name="T4" fmla="*/ 38 w 304"/>
                <a:gd name="T5" fmla="*/ 4 h 38"/>
                <a:gd name="T6" fmla="*/ 36 w 304"/>
                <a:gd name="T7" fmla="*/ 5 h 38"/>
                <a:gd name="T8" fmla="*/ 16 w 304"/>
                <a:gd name="T9" fmla="*/ 3 h 38"/>
                <a:gd name="T10" fmla="*/ 0 w 304"/>
                <a:gd name="T11" fmla="*/ 2 h 38"/>
                <a:gd name="T12" fmla="*/ 1 w 304"/>
                <a:gd name="T13" fmla="*/ 0 h 38"/>
                <a:gd name="T14" fmla="*/ 3 w 304"/>
                <a:gd name="T15" fmla="*/ 0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4" h="38">
                  <a:moveTo>
                    <a:pt x="19" y="0"/>
                  </a:moveTo>
                  <a:lnTo>
                    <a:pt x="171" y="24"/>
                  </a:lnTo>
                  <a:lnTo>
                    <a:pt x="304" y="32"/>
                  </a:lnTo>
                  <a:lnTo>
                    <a:pt x="288" y="38"/>
                  </a:lnTo>
                  <a:lnTo>
                    <a:pt x="122" y="24"/>
                  </a:lnTo>
                  <a:lnTo>
                    <a:pt x="0" y="9"/>
                  </a:lnTo>
                  <a:lnTo>
                    <a:pt x="1" y="0"/>
                  </a:lnTo>
                  <a:lnTo>
                    <a:pt x="1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07" name="Freeform 132"/>
            <p:cNvSpPr>
              <a:spLocks noChangeAspect="1"/>
            </p:cNvSpPr>
            <p:nvPr/>
          </p:nvSpPr>
          <p:spPr bwMode="auto">
            <a:xfrm>
              <a:off x="2102" y="2751"/>
              <a:ext cx="55" cy="9"/>
            </a:xfrm>
            <a:custGeom>
              <a:avLst/>
              <a:gdLst>
                <a:gd name="T0" fmla="*/ 3 w 111"/>
                <a:gd name="T1" fmla="*/ 0 h 16"/>
                <a:gd name="T2" fmla="*/ 8 w 111"/>
                <a:gd name="T3" fmla="*/ 1 h 16"/>
                <a:gd name="T4" fmla="*/ 13 w 111"/>
                <a:gd name="T5" fmla="*/ 2 h 16"/>
                <a:gd name="T6" fmla="*/ 12 w 111"/>
                <a:gd name="T7" fmla="*/ 3 h 16"/>
                <a:gd name="T8" fmla="*/ 7 w 111"/>
                <a:gd name="T9" fmla="*/ 3 h 16"/>
                <a:gd name="T10" fmla="*/ 0 w 111"/>
                <a:gd name="T11" fmla="*/ 1 h 16"/>
                <a:gd name="T12" fmla="*/ 3 w 111"/>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 h="16">
                  <a:moveTo>
                    <a:pt x="25" y="0"/>
                  </a:moveTo>
                  <a:lnTo>
                    <a:pt x="71" y="6"/>
                  </a:lnTo>
                  <a:lnTo>
                    <a:pt x="111" y="10"/>
                  </a:lnTo>
                  <a:lnTo>
                    <a:pt x="97" y="16"/>
                  </a:lnTo>
                  <a:lnTo>
                    <a:pt x="61" y="15"/>
                  </a:lnTo>
                  <a:lnTo>
                    <a:pt x="0" y="7"/>
                  </a:lnTo>
                  <a:lnTo>
                    <a:pt x="25"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08" name="Freeform 133"/>
            <p:cNvSpPr>
              <a:spLocks noChangeAspect="1"/>
            </p:cNvSpPr>
            <p:nvPr/>
          </p:nvSpPr>
          <p:spPr bwMode="auto">
            <a:xfrm>
              <a:off x="2109" y="2772"/>
              <a:ext cx="40" cy="7"/>
            </a:xfrm>
            <a:custGeom>
              <a:avLst/>
              <a:gdLst>
                <a:gd name="T0" fmla="*/ 2 w 81"/>
                <a:gd name="T1" fmla="*/ 0 h 15"/>
                <a:gd name="T2" fmla="*/ 10 w 81"/>
                <a:gd name="T3" fmla="*/ 1 h 15"/>
                <a:gd name="T4" fmla="*/ 8 w 81"/>
                <a:gd name="T5" fmla="*/ 1 h 15"/>
                <a:gd name="T6" fmla="*/ 0 w 81"/>
                <a:gd name="T7" fmla="*/ 0 h 15"/>
                <a:gd name="T8" fmla="*/ 2 w 81"/>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15">
                  <a:moveTo>
                    <a:pt x="19" y="0"/>
                  </a:moveTo>
                  <a:lnTo>
                    <a:pt x="81" y="8"/>
                  </a:lnTo>
                  <a:lnTo>
                    <a:pt x="64" y="15"/>
                  </a:lnTo>
                  <a:lnTo>
                    <a:pt x="0" y="6"/>
                  </a:lnTo>
                  <a:lnTo>
                    <a:pt x="19"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09" name="Freeform 134"/>
            <p:cNvSpPr>
              <a:spLocks noChangeAspect="1"/>
            </p:cNvSpPr>
            <p:nvPr/>
          </p:nvSpPr>
          <p:spPr bwMode="auto">
            <a:xfrm>
              <a:off x="2111" y="2793"/>
              <a:ext cx="40" cy="7"/>
            </a:xfrm>
            <a:custGeom>
              <a:avLst/>
              <a:gdLst>
                <a:gd name="T0" fmla="*/ 1 w 81"/>
                <a:gd name="T1" fmla="*/ 0 h 15"/>
                <a:gd name="T2" fmla="*/ 5 w 81"/>
                <a:gd name="T3" fmla="*/ 0 h 15"/>
                <a:gd name="T4" fmla="*/ 10 w 81"/>
                <a:gd name="T5" fmla="*/ 1 h 15"/>
                <a:gd name="T6" fmla="*/ 7 w 81"/>
                <a:gd name="T7" fmla="*/ 1 h 15"/>
                <a:gd name="T8" fmla="*/ 0 w 81"/>
                <a:gd name="T9" fmla="*/ 1 h 15"/>
                <a:gd name="T10" fmla="*/ 1 w 81"/>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15">
                  <a:moveTo>
                    <a:pt x="8" y="0"/>
                  </a:moveTo>
                  <a:lnTo>
                    <a:pt x="42" y="4"/>
                  </a:lnTo>
                  <a:lnTo>
                    <a:pt x="81" y="9"/>
                  </a:lnTo>
                  <a:lnTo>
                    <a:pt x="60" y="15"/>
                  </a:lnTo>
                  <a:lnTo>
                    <a:pt x="0" y="9"/>
                  </a:lnTo>
                  <a:lnTo>
                    <a:pt x="8"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410" name="Freeform 135"/>
            <p:cNvSpPr>
              <a:spLocks noChangeAspect="1"/>
            </p:cNvSpPr>
            <p:nvPr/>
          </p:nvSpPr>
          <p:spPr bwMode="auto">
            <a:xfrm>
              <a:off x="2092" y="2823"/>
              <a:ext cx="79" cy="21"/>
            </a:xfrm>
            <a:custGeom>
              <a:avLst/>
              <a:gdLst>
                <a:gd name="T0" fmla="*/ 0 w 157"/>
                <a:gd name="T1" fmla="*/ 0 h 41"/>
                <a:gd name="T2" fmla="*/ 8 w 157"/>
                <a:gd name="T3" fmla="*/ 2 h 41"/>
                <a:gd name="T4" fmla="*/ 14 w 157"/>
                <a:gd name="T5" fmla="*/ 2 h 41"/>
                <a:gd name="T6" fmla="*/ 20 w 157"/>
                <a:gd name="T7" fmla="*/ 3 h 41"/>
                <a:gd name="T8" fmla="*/ 15 w 157"/>
                <a:gd name="T9" fmla="*/ 5 h 41"/>
                <a:gd name="T10" fmla="*/ 13 w 157"/>
                <a:gd name="T11" fmla="*/ 6 h 41"/>
                <a:gd name="T12" fmla="*/ 7 w 157"/>
                <a:gd name="T13" fmla="*/ 5 h 41"/>
                <a:gd name="T14" fmla="*/ 3 w 157"/>
                <a:gd name="T15" fmla="*/ 3 h 41"/>
                <a:gd name="T16" fmla="*/ 0 w 157"/>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 h="41">
                  <a:moveTo>
                    <a:pt x="0" y="0"/>
                  </a:moveTo>
                  <a:lnTo>
                    <a:pt x="60" y="10"/>
                  </a:lnTo>
                  <a:lnTo>
                    <a:pt x="111" y="16"/>
                  </a:lnTo>
                  <a:lnTo>
                    <a:pt x="157" y="19"/>
                  </a:lnTo>
                  <a:lnTo>
                    <a:pt x="119" y="37"/>
                  </a:lnTo>
                  <a:lnTo>
                    <a:pt x="103" y="41"/>
                  </a:lnTo>
                  <a:lnTo>
                    <a:pt x="53" y="37"/>
                  </a:lnTo>
                  <a:lnTo>
                    <a:pt x="21"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grpSp>
      <p:grpSp>
        <p:nvGrpSpPr>
          <p:cNvPr id="39942" name="Group 136"/>
          <p:cNvGrpSpPr>
            <a:grpSpLocks noChangeAspect="1"/>
          </p:cNvGrpSpPr>
          <p:nvPr/>
        </p:nvGrpSpPr>
        <p:grpSpPr bwMode="auto">
          <a:xfrm>
            <a:off x="4795838" y="4252913"/>
            <a:ext cx="466725" cy="728662"/>
            <a:chOff x="674" y="2179"/>
            <a:chExt cx="438" cy="684"/>
          </a:xfrm>
        </p:grpSpPr>
        <p:sp>
          <p:nvSpPr>
            <p:cNvPr id="40281" name="Freeform 137"/>
            <p:cNvSpPr>
              <a:spLocks noChangeAspect="1"/>
            </p:cNvSpPr>
            <p:nvPr/>
          </p:nvSpPr>
          <p:spPr bwMode="auto">
            <a:xfrm>
              <a:off x="674" y="2179"/>
              <a:ext cx="434" cy="576"/>
            </a:xfrm>
            <a:custGeom>
              <a:avLst/>
              <a:gdLst>
                <a:gd name="T0" fmla="*/ 32 w 866"/>
                <a:gd name="T1" fmla="*/ 2 h 1153"/>
                <a:gd name="T2" fmla="*/ 26 w 866"/>
                <a:gd name="T3" fmla="*/ 4 h 1153"/>
                <a:gd name="T4" fmla="*/ 21 w 866"/>
                <a:gd name="T5" fmla="*/ 7 h 1153"/>
                <a:gd name="T6" fmla="*/ 16 w 866"/>
                <a:gd name="T7" fmla="*/ 11 h 1153"/>
                <a:gd name="T8" fmla="*/ 12 w 866"/>
                <a:gd name="T9" fmla="*/ 15 h 1153"/>
                <a:gd name="T10" fmla="*/ 8 w 866"/>
                <a:gd name="T11" fmla="*/ 19 h 1153"/>
                <a:gd name="T12" fmla="*/ 5 w 866"/>
                <a:gd name="T13" fmla="*/ 24 h 1153"/>
                <a:gd name="T14" fmla="*/ 4 w 866"/>
                <a:gd name="T15" fmla="*/ 29 h 1153"/>
                <a:gd name="T16" fmla="*/ 2 w 866"/>
                <a:gd name="T17" fmla="*/ 37 h 1153"/>
                <a:gd name="T18" fmla="*/ 0 w 866"/>
                <a:gd name="T19" fmla="*/ 49 h 1153"/>
                <a:gd name="T20" fmla="*/ 2 w 866"/>
                <a:gd name="T21" fmla="*/ 62 h 1153"/>
                <a:gd name="T22" fmla="*/ 6 w 866"/>
                <a:gd name="T23" fmla="*/ 76 h 1153"/>
                <a:gd name="T24" fmla="*/ 11 w 866"/>
                <a:gd name="T25" fmla="*/ 86 h 1153"/>
                <a:gd name="T26" fmla="*/ 14 w 866"/>
                <a:gd name="T27" fmla="*/ 90 h 1153"/>
                <a:gd name="T28" fmla="*/ 16 w 866"/>
                <a:gd name="T29" fmla="*/ 94 h 1153"/>
                <a:gd name="T30" fmla="*/ 18 w 866"/>
                <a:gd name="T31" fmla="*/ 99 h 1153"/>
                <a:gd name="T32" fmla="*/ 20 w 866"/>
                <a:gd name="T33" fmla="*/ 104 h 1153"/>
                <a:gd name="T34" fmla="*/ 22 w 866"/>
                <a:gd name="T35" fmla="*/ 109 h 1153"/>
                <a:gd name="T36" fmla="*/ 22 w 866"/>
                <a:gd name="T37" fmla="*/ 117 h 1153"/>
                <a:gd name="T38" fmla="*/ 22 w 866"/>
                <a:gd name="T39" fmla="*/ 127 h 1153"/>
                <a:gd name="T40" fmla="*/ 23 w 866"/>
                <a:gd name="T41" fmla="*/ 133 h 1153"/>
                <a:gd name="T42" fmla="*/ 24 w 866"/>
                <a:gd name="T43" fmla="*/ 137 h 1153"/>
                <a:gd name="T44" fmla="*/ 27 w 866"/>
                <a:gd name="T45" fmla="*/ 139 h 1153"/>
                <a:gd name="T46" fmla="*/ 32 w 866"/>
                <a:gd name="T47" fmla="*/ 140 h 1153"/>
                <a:gd name="T48" fmla="*/ 37 w 866"/>
                <a:gd name="T49" fmla="*/ 140 h 1153"/>
                <a:gd name="T50" fmla="*/ 42 w 866"/>
                <a:gd name="T51" fmla="*/ 141 h 1153"/>
                <a:gd name="T52" fmla="*/ 46 w 866"/>
                <a:gd name="T53" fmla="*/ 142 h 1153"/>
                <a:gd name="T54" fmla="*/ 51 w 866"/>
                <a:gd name="T55" fmla="*/ 142 h 1153"/>
                <a:gd name="T56" fmla="*/ 56 w 866"/>
                <a:gd name="T57" fmla="*/ 143 h 1153"/>
                <a:gd name="T58" fmla="*/ 61 w 866"/>
                <a:gd name="T59" fmla="*/ 143 h 1153"/>
                <a:gd name="T60" fmla="*/ 64 w 866"/>
                <a:gd name="T61" fmla="*/ 142 h 1153"/>
                <a:gd name="T62" fmla="*/ 66 w 866"/>
                <a:gd name="T63" fmla="*/ 139 h 1153"/>
                <a:gd name="T64" fmla="*/ 68 w 866"/>
                <a:gd name="T65" fmla="*/ 133 h 1153"/>
                <a:gd name="T66" fmla="*/ 70 w 866"/>
                <a:gd name="T67" fmla="*/ 124 h 1153"/>
                <a:gd name="T68" fmla="*/ 72 w 866"/>
                <a:gd name="T69" fmla="*/ 118 h 1153"/>
                <a:gd name="T70" fmla="*/ 73 w 866"/>
                <a:gd name="T71" fmla="*/ 116 h 1153"/>
                <a:gd name="T72" fmla="*/ 74 w 866"/>
                <a:gd name="T73" fmla="*/ 113 h 1153"/>
                <a:gd name="T74" fmla="*/ 75 w 866"/>
                <a:gd name="T75" fmla="*/ 110 h 1153"/>
                <a:gd name="T76" fmla="*/ 77 w 866"/>
                <a:gd name="T77" fmla="*/ 108 h 1153"/>
                <a:gd name="T78" fmla="*/ 79 w 866"/>
                <a:gd name="T79" fmla="*/ 105 h 1153"/>
                <a:gd name="T80" fmla="*/ 81 w 866"/>
                <a:gd name="T81" fmla="*/ 103 h 1153"/>
                <a:gd name="T82" fmla="*/ 83 w 866"/>
                <a:gd name="T83" fmla="*/ 100 h 1153"/>
                <a:gd name="T84" fmla="*/ 86 w 866"/>
                <a:gd name="T85" fmla="*/ 97 h 1153"/>
                <a:gd name="T86" fmla="*/ 91 w 866"/>
                <a:gd name="T87" fmla="*/ 93 h 1153"/>
                <a:gd name="T88" fmla="*/ 95 w 866"/>
                <a:gd name="T89" fmla="*/ 87 h 1153"/>
                <a:gd name="T90" fmla="*/ 99 w 866"/>
                <a:gd name="T91" fmla="*/ 80 h 1153"/>
                <a:gd name="T92" fmla="*/ 103 w 866"/>
                <a:gd name="T93" fmla="*/ 73 h 1153"/>
                <a:gd name="T94" fmla="*/ 106 w 866"/>
                <a:gd name="T95" fmla="*/ 64 h 1153"/>
                <a:gd name="T96" fmla="*/ 108 w 866"/>
                <a:gd name="T97" fmla="*/ 55 h 1153"/>
                <a:gd name="T98" fmla="*/ 109 w 866"/>
                <a:gd name="T99" fmla="*/ 45 h 1153"/>
                <a:gd name="T100" fmla="*/ 107 w 866"/>
                <a:gd name="T101" fmla="*/ 33 h 1153"/>
                <a:gd name="T102" fmla="*/ 102 w 866"/>
                <a:gd name="T103" fmla="*/ 23 h 1153"/>
                <a:gd name="T104" fmla="*/ 94 w 866"/>
                <a:gd name="T105" fmla="*/ 14 h 1153"/>
                <a:gd name="T106" fmla="*/ 85 w 866"/>
                <a:gd name="T107" fmla="*/ 8 h 1153"/>
                <a:gd name="T108" fmla="*/ 74 w 866"/>
                <a:gd name="T109" fmla="*/ 3 h 1153"/>
                <a:gd name="T110" fmla="*/ 63 w 866"/>
                <a:gd name="T111" fmla="*/ 1 h 1153"/>
                <a:gd name="T112" fmla="*/ 51 w 866"/>
                <a:gd name="T113" fmla="*/ 0 h 1153"/>
                <a:gd name="T114" fmla="*/ 40 w 866"/>
                <a:gd name="T115" fmla="*/ 0 h 11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66" h="1153">
                  <a:moveTo>
                    <a:pt x="280" y="10"/>
                  </a:moveTo>
                  <a:lnTo>
                    <a:pt x="256" y="18"/>
                  </a:lnTo>
                  <a:lnTo>
                    <a:pt x="231" y="26"/>
                  </a:lnTo>
                  <a:lnTo>
                    <a:pt x="208" y="36"/>
                  </a:lnTo>
                  <a:lnTo>
                    <a:pt x="185" y="48"/>
                  </a:lnTo>
                  <a:lnTo>
                    <a:pt x="165" y="61"/>
                  </a:lnTo>
                  <a:lnTo>
                    <a:pt x="144" y="74"/>
                  </a:lnTo>
                  <a:lnTo>
                    <a:pt x="125" y="88"/>
                  </a:lnTo>
                  <a:lnTo>
                    <a:pt x="107" y="104"/>
                  </a:lnTo>
                  <a:lnTo>
                    <a:pt x="91" y="121"/>
                  </a:lnTo>
                  <a:lnTo>
                    <a:pt x="76" y="138"/>
                  </a:lnTo>
                  <a:lnTo>
                    <a:pt x="62" y="156"/>
                  </a:lnTo>
                  <a:lnTo>
                    <a:pt x="50" y="176"/>
                  </a:lnTo>
                  <a:lnTo>
                    <a:pt x="40" y="195"/>
                  </a:lnTo>
                  <a:lnTo>
                    <a:pt x="32" y="217"/>
                  </a:lnTo>
                  <a:lnTo>
                    <a:pt x="25" y="238"/>
                  </a:lnTo>
                  <a:lnTo>
                    <a:pt x="21" y="261"/>
                  </a:lnTo>
                  <a:lnTo>
                    <a:pt x="9" y="301"/>
                  </a:lnTo>
                  <a:lnTo>
                    <a:pt x="1" y="346"/>
                  </a:lnTo>
                  <a:lnTo>
                    <a:pt x="0" y="392"/>
                  </a:lnTo>
                  <a:lnTo>
                    <a:pt x="3" y="443"/>
                  </a:lnTo>
                  <a:lnTo>
                    <a:pt x="11" y="496"/>
                  </a:lnTo>
                  <a:lnTo>
                    <a:pt x="26" y="553"/>
                  </a:lnTo>
                  <a:lnTo>
                    <a:pt x="48" y="613"/>
                  </a:lnTo>
                  <a:lnTo>
                    <a:pt x="76" y="676"/>
                  </a:lnTo>
                  <a:lnTo>
                    <a:pt x="85" y="693"/>
                  </a:lnTo>
                  <a:lnTo>
                    <a:pt x="95" y="709"/>
                  </a:lnTo>
                  <a:lnTo>
                    <a:pt x="105" y="727"/>
                  </a:lnTo>
                  <a:lnTo>
                    <a:pt x="114" y="743"/>
                  </a:lnTo>
                  <a:lnTo>
                    <a:pt x="123" y="759"/>
                  </a:lnTo>
                  <a:lnTo>
                    <a:pt x="133" y="776"/>
                  </a:lnTo>
                  <a:lnTo>
                    <a:pt x="143" y="792"/>
                  </a:lnTo>
                  <a:lnTo>
                    <a:pt x="152" y="810"/>
                  </a:lnTo>
                  <a:lnTo>
                    <a:pt x="158" y="833"/>
                  </a:lnTo>
                  <a:lnTo>
                    <a:pt x="165" y="855"/>
                  </a:lnTo>
                  <a:lnTo>
                    <a:pt x="170" y="878"/>
                  </a:lnTo>
                  <a:lnTo>
                    <a:pt x="176" y="901"/>
                  </a:lnTo>
                  <a:lnTo>
                    <a:pt x="176" y="939"/>
                  </a:lnTo>
                  <a:lnTo>
                    <a:pt x="176" y="977"/>
                  </a:lnTo>
                  <a:lnTo>
                    <a:pt x="176" y="1016"/>
                  </a:lnTo>
                  <a:lnTo>
                    <a:pt x="176" y="1054"/>
                  </a:lnTo>
                  <a:lnTo>
                    <a:pt x="181" y="1069"/>
                  </a:lnTo>
                  <a:lnTo>
                    <a:pt x="186" y="1083"/>
                  </a:lnTo>
                  <a:lnTo>
                    <a:pt x="191" y="1098"/>
                  </a:lnTo>
                  <a:lnTo>
                    <a:pt x="196" y="1111"/>
                  </a:lnTo>
                  <a:lnTo>
                    <a:pt x="215" y="1115"/>
                  </a:lnTo>
                  <a:lnTo>
                    <a:pt x="235" y="1117"/>
                  </a:lnTo>
                  <a:lnTo>
                    <a:pt x="253" y="1121"/>
                  </a:lnTo>
                  <a:lnTo>
                    <a:pt x="273" y="1124"/>
                  </a:lnTo>
                  <a:lnTo>
                    <a:pt x="291" y="1126"/>
                  </a:lnTo>
                  <a:lnTo>
                    <a:pt x="311" y="1129"/>
                  </a:lnTo>
                  <a:lnTo>
                    <a:pt x="329" y="1132"/>
                  </a:lnTo>
                  <a:lnTo>
                    <a:pt x="348" y="1134"/>
                  </a:lnTo>
                  <a:lnTo>
                    <a:pt x="367" y="1137"/>
                  </a:lnTo>
                  <a:lnTo>
                    <a:pt x="386" y="1139"/>
                  </a:lnTo>
                  <a:lnTo>
                    <a:pt x="404" y="1141"/>
                  </a:lnTo>
                  <a:lnTo>
                    <a:pt x="424" y="1144"/>
                  </a:lnTo>
                  <a:lnTo>
                    <a:pt x="442" y="1146"/>
                  </a:lnTo>
                  <a:lnTo>
                    <a:pt x="462" y="1148"/>
                  </a:lnTo>
                  <a:lnTo>
                    <a:pt x="480" y="1151"/>
                  </a:lnTo>
                  <a:lnTo>
                    <a:pt x="500" y="1153"/>
                  </a:lnTo>
                  <a:lnTo>
                    <a:pt x="508" y="1141"/>
                  </a:lnTo>
                  <a:lnTo>
                    <a:pt x="516" y="1129"/>
                  </a:lnTo>
                  <a:lnTo>
                    <a:pt x="524" y="1117"/>
                  </a:lnTo>
                  <a:lnTo>
                    <a:pt x="532" y="1106"/>
                  </a:lnTo>
                  <a:lnTo>
                    <a:pt x="540" y="1069"/>
                  </a:lnTo>
                  <a:lnTo>
                    <a:pt x="548" y="1033"/>
                  </a:lnTo>
                  <a:lnTo>
                    <a:pt x="555" y="996"/>
                  </a:lnTo>
                  <a:lnTo>
                    <a:pt x="563" y="959"/>
                  </a:lnTo>
                  <a:lnTo>
                    <a:pt x="568" y="949"/>
                  </a:lnTo>
                  <a:lnTo>
                    <a:pt x="572" y="939"/>
                  </a:lnTo>
                  <a:lnTo>
                    <a:pt x="577" y="928"/>
                  </a:lnTo>
                  <a:lnTo>
                    <a:pt x="583" y="918"/>
                  </a:lnTo>
                  <a:lnTo>
                    <a:pt x="587" y="908"/>
                  </a:lnTo>
                  <a:lnTo>
                    <a:pt x="592" y="897"/>
                  </a:lnTo>
                  <a:lnTo>
                    <a:pt x="597" y="886"/>
                  </a:lnTo>
                  <a:lnTo>
                    <a:pt x="601" y="875"/>
                  </a:lnTo>
                  <a:lnTo>
                    <a:pt x="609" y="865"/>
                  </a:lnTo>
                  <a:lnTo>
                    <a:pt x="617" y="856"/>
                  </a:lnTo>
                  <a:lnTo>
                    <a:pt x="626" y="845"/>
                  </a:lnTo>
                  <a:lnTo>
                    <a:pt x="635" y="835"/>
                  </a:lnTo>
                  <a:lnTo>
                    <a:pt x="644" y="825"/>
                  </a:lnTo>
                  <a:lnTo>
                    <a:pt x="652" y="814"/>
                  </a:lnTo>
                  <a:lnTo>
                    <a:pt x="661" y="805"/>
                  </a:lnTo>
                  <a:lnTo>
                    <a:pt x="670" y="795"/>
                  </a:lnTo>
                  <a:lnTo>
                    <a:pt x="685" y="780"/>
                  </a:lnTo>
                  <a:lnTo>
                    <a:pt x="703" y="762"/>
                  </a:lnTo>
                  <a:lnTo>
                    <a:pt x="720" y="744"/>
                  </a:lnTo>
                  <a:lnTo>
                    <a:pt x="737" y="722"/>
                  </a:lnTo>
                  <a:lnTo>
                    <a:pt x="756" y="699"/>
                  </a:lnTo>
                  <a:lnTo>
                    <a:pt x="774" y="674"/>
                  </a:lnTo>
                  <a:lnTo>
                    <a:pt x="791" y="647"/>
                  </a:lnTo>
                  <a:lnTo>
                    <a:pt x="807" y="618"/>
                  </a:lnTo>
                  <a:lnTo>
                    <a:pt x="822" y="587"/>
                  </a:lnTo>
                  <a:lnTo>
                    <a:pt x="836" y="554"/>
                  </a:lnTo>
                  <a:lnTo>
                    <a:pt x="847" y="519"/>
                  </a:lnTo>
                  <a:lnTo>
                    <a:pt x="856" y="482"/>
                  </a:lnTo>
                  <a:lnTo>
                    <a:pt x="863" y="444"/>
                  </a:lnTo>
                  <a:lnTo>
                    <a:pt x="866" y="403"/>
                  </a:lnTo>
                  <a:lnTo>
                    <a:pt x="866" y="361"/>
                  </a:lnTo>
                  <a:lnTo>
                    <a:pt x="863" y="316"/>
                  </a:lnTo>
                  <a:lnTo>
                    <a:pt x="851" y="269"/>
                  </a:lnTo>
                  <a:lnTo>
                    <a:pt x="833" y="225"/>
                  </a:lnTo>
                  <a:lnTo>
                    <a:pt x="810" y="185"/>
                  </a:lnTo>
                  <a:lnTo>
                    <a:pt x="781" y="151"/>
                  </a:lnTo>
                  <a:lnTo>
                    <a:pt x="749" y="118"/>
                  </a:lnTo>
                  <a:lnTo>
                    <a:pt x="712" y="91"/>
                  </a:lnTo>
                  <a:lnTo>
                    <a:pt x="673" y="68"/>
                  </a:lnTo>
                  <a:lnTo>
                    <a:pt x="631" y="47"/>
                  </a:lnTo>
                  <a:lnTo>
                    <a:pt x="587" y="31"/>
                  </a:lnTo>
                  <a:lnTo>
                    <a:pt x="542" y="18"/>
                  </a:lnTo>
                  <a:lnTo>
                    <a:pt x="497" y="8"/>
                  </a:lnTo>
                  <a:lnTo>
                    <a:pt x="451" y="2"/>
                  </a:lnTo>
                  <a:lnTo>
                    <a:pt x="406" y="0"/>
                  </a:lnTo>
                  <a:lnTo>
                    <a:pt x="363" y="0"/>
                  </a:lnTo>
                  <a:lnTo>
                    <a:pt x="320" y="3"/>
                  </a:lnTo>
                  <a:lnTo>
                    <a:pt x="280" y="10"/>
                  </a:lnTo>
                  <a:close/>
                </a:path>
              </a:pathLst>
            </a:custGeom>
            <a:solidFill>
              <a:srgbClr val="EDC6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82" name="Freeform 138"/>
            <p:cNvSpPr>
              <a:spLocks noChangeAspect="1"/>
            </p:cNvSpPr>
            <p:nvPr/>
          </p:nvSpPr>
          <p:spPr bwMode="auto">
            <a:xfrm>
              <a:off x="676" y="2181"/>
              <a:ext cx="436" cy="565"/>
            </a:xfrm>
            <a:custGeom>
              <a:avLst/>
              <a:gdLst>
                <a:gd name="T0" fmla="*/ 38 w 872"/>
                <a:gd name="T1" fmla="*/ 2 h 1129"/>
                <a:gd name="T2" fmla="*/ 32 w 872"/>
                <a:gd name="T3" fmla="*/ 4 h 1129"/>
                <a:gd name="T4" fmla="*/ 27 w 872"/>
                <a:gd name="T5" fmla="*/ 6 h 1129"/>
                <a:gd name="T6" fmla="*/ 22 w 872"/>
                <a:gd name="T7" fmla="*/ 9 h 1129"/>
                <a:gd name="T8" fmla="*/ 17 w 872"/>
                <a:gd name="T9" fmla="*/ 12 h 1129"/>
                <a:gd name="T10" fmla="*/ 13 w 872"/>
                <a:gd name="T11" fmla="*/ 15 h 1129"/>
                <a:gd name="T12" fmla="*/ 10 w 872"/>
                <a:gd name="T13" fmla="*/ 19 h 1129"/>
                <a:gd name="T14" fmla="*/ 6 w 872"/>
                <a:gd name="T15" fmla="*/ 24 h 1129"/>
                <a:gd name="T16" fmla="*/ 4 w 872"/>
                <a:gd name="T17" fmla="*/ 29 h 1129"/>
                <a:gd name="T18" fmla="*/ 2 w 872"/>
                <a:gd name="T19" fmla="*/ 34 h 1129"/>
                <a:gd name="T20" fmla="*/ 1 w 872"/>
                <a:gd name="T21" fmla="*/ 39 h 1129"/>
                <a:gd name="T22" fmla="*/ 0 w 872"/>
                <a:gd name="T23" fmla="*/ 46 h 1129"/>
                <a:gd name="T24" fmla="*/ 1 w 872"/>
                <a:gd name="T25" fmla="*/ 52 h 1129"/>
                <a:gd name="T26" fmla="*/ 1 w 872"/>
                <a:gd name="T27" fmla="*/ 59 h 1129"/>
                <a:gd name="T28" fmla="*/ 3 w 872"/>
                <a:gd name="T29" fmla="*/ 66 h 1129"/>
                <a:gd name="T30" fmla="*/ 6 w 872"/>
                <a:gd name="T31" fmla="*/ 74 h 1129"/>
                <a:gd name="T32" fmla="*/ 9 w 872"/>
                <a:gd name="T33" fmla="*/ 83 h 1129"/>
                <a:gd name="T34" fmla="*/ 19 w 872"/>
                <a:gd name="T35" fmla="*/ 100 h 1129"/>
                <a:gd name="T36" fmla="*/ 23 w 872"/>
                <a:gd name="T37" fmla="*/ 110 h 1129"/>
                <a:gd name="T38" fmla="*/ 22 w 872"/>
                <a:gd name="T39" fmla="*/ 131 h 1129"/>
                <a:gd name="T40" fmla="*/ 25 w 872"/>
                <a:gd name="T41" fmla="*/ 137 h 1129"/>
                <a:gd name="T42" fmla="*/ 64 w 872"/>
                <a:gd name="T43" fmla="*/ 142 h 1129"/>
                <a:gd name="T44" fmla="*/ 67 w 872"/>
                <a:gd name="T45" fmla="*/ 137 h 1129"/>
                <a:gd name="T46" fmla="*/ 71 w 872"/>
                <a:gd name="T47" fmla="*/ 120 h 1129"/>
                <a:gd name="T48" fmla="*/ 76 w 872"/>
                <a:gd name="T49" fmla="*/ 109 h 1129"/>
                <a:gd name="T50" fmla="*/ 85 w 872"/>
                <a:gd name="T51" fmla="*/ 99 h 1129"/>
                <a:gd name="T52" fmla="*/ 86 w 872"/>
                <a:gd name="T53" fmla="*/ 97 h 1129"/>
                <a:gd name="T54" fmla="*/ 89 w 872"/>
                <a:gd name="T55" fmla="*/ 95 h 1129"/>
                <a:gd name="T56" fmla="*/ 91 w 872"/>
                <a:gd name="T57" fmla="*/ 93 h 1129"/>
                <a:gd name="T58" fmla="*/ 93 w 872"/>
                <a:gd name="T59" fmla="*/ 91 h 1129"/>
                <a:gd name="T60" fmla="*/ 95 w 872"/>
                <a:gd name="T61" fmla="*/ 88 h 1129"/>
                <a:gd name="T62" fmla="*/ 98 w 872"/>
                <a:gd name="T63" fmla="*/ 85 h 1129"/>
                <a:gd name="T64" fmla="*/ 100 w 872"/>
                <a:gd name="T65" fmla="*/ 82 h 1129"/>
                <a:gd name="T66" fmla="*/ 102 w 872"/>
                <a:gd name="T67" fmla="*/ 78 h 1129"/>
                <a:gd name="T68" fmla="*/ 104 w 872"/>
                <a:gd name="T69" fmla="*/ 74 h 1129"/>
                <a:gd name="T70" fmla="*/ 105 w 872"/>
                <a:gd name="T71" fmla="*/ 70 h 1129"/>
                <a:gd name="T72" fmla="*/ 107 w 872"/>
                <a:gd name="T73" fmla="*/ 66 h 1129"/>
                <a:gd name="T74" fmla="*/ 108 w 872"/>
                <a:gd name="T75" fmla="*/ 62 h 1129"/>
                <a:gd name="T76" fmla="*/ 109 w 872"/>
                <a:gd name="T77" fmla="*/ 57 h 1129"/>
                <a:gd name="T78" fmla="*/ 109 w 872"/>
                <a:gd name="T79" fmla="*/ 52 h 1129"/>
                <a:gd name="T80" fmla="*/ 109 w 872"/>
                <a:gd name="T81" fmla="*/ 47 h 1129"/>
                <a:gd name="T82" fmla="*/ 109 w 872"/>
                <a:gd name="T83" fmla="*/ 41 h 1129"/>
                <a:gd name="T84" fmla="*/ 108 w 872"/>
                <a:gd name="T85" fmla="*/ 35 h 1129"/>
                <a:gd name="T86" fmla="*/ 105 w 872"/>
                <a:gd name="T87" fmla="*/ 30 h 1129"/>
                <a:gd name="T88" fmla="*/ 102 w 872"/>
                <a:gd name="T89" fmla="*/ 25 h 1129"/>
                <a:gd name="T90" fmla="*/ 99 w 872"/>
                <a:gd name="T91" fmla="*/ 20 h 1129"/>
                <a:gd name="T92" fmla="*/ 95 w 872"/>
                <a:gd name="T93" fmla="*/ 16 h 1129"/>
                <a:gd name="T94" fmla="*/ 91 w 872"/>
                <a:gd name="T95" fmla="*/ 13 h 1129"/>
                <a:gd name="T96" fmla="*/ 86 w 872"/>
                <a:gd name="T97" fmla="*/ 10 h 1129"/>
                <a:gd name="T98" fmla="*/ 81 w 872"/>
                <a:gd name="T99" fmla="*/ 7 h 1129"/>
                <a:gd name="T100" fmla="*/ 76 w 872"/>
                <a:gd name="T101" fmla="*/ 5 h 1129"/>
                <a:gd name="T102" fmla="*/ 70 w 872"/>
                <a:gd name="T103" fmla="*/ 3 h 1129"/>
                <a:gd name="T104" fmla="*/ 65 w 872"/>
                <a:gd name="T105" fmla="*/ 2 h 1129"/>
                <a:gd name="T106" fmla="*/ 59 w 872"/>
                <a:gd name="T107" fmla="*/ 1 h 1129"/>
                <a:gd name="T108" fmla="*/ 54 w 872"/>
                <a:gd name="T109" fmla="*/ 0 h 1129"/>
                <a:gd name="T110" fmla="*/ 48 w 872"/>
                <a:gd name="T111" fmla="*/ 0 h 1129"/>
                <a:gd name="T112" fmla="*/ 43 w 872"/>
                <a:gd name="T113" fmla="*/ 1 h 1129"/>
                <a:gd name="T114" fmla="*/ 38 w 872"/>
                <a:gd name="T115" fmla="*/ 2 h 11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72" h="1129">
                  <a:moveTo>
                    <a:pt x="301" y="9"/>
                  </a:moveTo>
                  <a:lnTo>
                    <a:pt x="255" y="26"/>
                  </a:lnTo>
                  <a:lnTo>
                    <a:pt x="212" y="44"/>
                  </a:lnTo>
                  <a:lnTo>
                    <a:pt x="172" y="66"/>
                  </a:lnTo>
                  <a:lnTo>
                    <a:pt x="135" y="91"/>
                  </a:lnTo>
                  <a:lnTo>
                    <a:pt x="103" y="120"/>
                  </a:lnTo>
                  <a:lnTo>
                    <a:pt x="74" y="151"/>
                  </a:lnTo>
                  <a:lnTo>
                    <a:pt x="48" y="187"/>
                  </a:lnTo>
                  <a:lnTo>
                    <a:pt x="29" y="225"/>
                  </a:lnTo>
                  <a:lnTo>
                    <a:pt x="14" y="268"/>
                  </a:lnTo>
                  <a:lnTo>
                    <a:pt x="4" y="312"/>
                  </a:lnTo>
                  <a:lnTo>
                    <a:pt x="0" y="361"/>
                  </a:lnTo>
                  <a:lnTo>
                    <a:pt x="1" y="413"/>
                  </a:lnTo>
                  <a:lnTo>
                    <a:pt x="8" y="469"/>
                  </a:lnTo>
                  <a:lnTo>
                    <a:pt x="23" y="528"/>
                  </a:lnTo>
                  <a:lnTo>
                    <a:pt x="44" y="590"/>
                  </a:lnTo>
                  <a:lnTo>
                    <a:pt x="72" y="657"/>
                  </a:lnTo>
                  <a:lnTo>
                    <a:pt x="152" y="796"/>
                  </a:lnTo>
                  <a:lnTo>
                    <a:pt x="177" y="880"/>
                  </a:lnTo>
                  <a:lnTo>
                    <a:pt x="176" y="1043"/>
                  </a:lnTo>
                  <a:lnTo>
                    <a:pt x="196" y="1090"/>
                  </a:lnTo>
                  <a:lnTo>
                    <a:pt x="509" y="1129"/>
                  </a:lnTo>
                  <a:lnTo>
                    <a:pt x="533" y="1096"/>
                  </a:lnTo>
                  <a:lnTo>
                    <a:pt x="565" y="954"/>
                  </a:lnTo>
                  <a:lnTo>
                    <a:pt x="603" y="870"/>
                  </a:lnTo>
                  <a:lnTo>
                    <a:pt x="673" y="791"/>
                  </a:lnTo>
                  <a:lnTo>
                    <a:pt x="688" y="776"/>
                  </a:lnTo>
                  <a:lnTo>
                    <a:pt x="705" y="759"/>
                  </a:lnTo>
                  <a:lnTo>
                    <a:pt x="722" y="741"/>
                  </a:lnTo>
                  <a:lnTo>
                    <a:pt x="741" y="721"/>
                  </a:lnTo>
                  <a:lnTo>
                    <a:pt x="758" y="698"/>
                  </a:lnTo>
                  <a:lnTo>
                    <a:pt x="777" y="675"/>
                  </a:lnTo>
                  <a:lnTo>
                    <a:pt x="794" y="649"/>
                  </a:lnTo>
                  <a:lnTo>
                    <a:pt x="810" y="621"/>
                  </a:lnTo>
                  <a:lnTo>
                    <a:pt x="826" y="591"/>
                  </a:lnTo>
                  <a:lnTo>
                    <a:pt x="839" y="559"/>
                  </a:lnTo>
                  <a:lnTo>
                    <a:pt x="851" y="526"/>
                  </a:lnTo>
                  <a:lnTo>
                    <a:pt x="861" y="490"/>
                  </a:lnTo>
                  <a:lnTo>
                    <a:pt x="868" y="452"/>
                  </a:lnTo>
                  <a:lnTo>
                    <a:pt x="872" y="412"/>
                  </a:lnTo>
                  <a:lnTo>
                    <a:pt x="872" y="369"/>
                  </a:lnTo>
                  <a:lnTo>
                    <a:pt x="870" y="324"/>
                  </a:lnTo>
                  <a:lnTo>
                    <a:pt x="857" y="277"/>
                  </a:lnTo>
                  <a:lnTo>
                    <a:pt x="839" y="233"/>
                  </a:lnTo>
                  <a:lnTo>
                    <a:pt x="816" y="193"/>
                  </a:lnTo>
                  <a:lnTo>
                    <a:pt x="788" y="157"/>
                  </a:lnTo>
                  <a:lnTo>
                    <a:pt x="757" y="126"/>
                  </a:lnTo>
                  <a:lnTo>
                    <a:pt x="722" y="97"/>
                  </a:lnTo>
                  <a:lnTo>
                    <a:pt x="684" y="73"/>
                  </a:lnTo>
                  <a:lnTo>
                    <a:pt x="645" y="52"/>
                  </a:lnTo>
                  <a:lnTo>
                    <a:pt x="603" y="35"/>
                  </a:lnTo>
                  <a:lnTo>
                    <a:pt x="560" y="21"/>
                  </a:lnTo>
                  <a:lnTo>
                    <a:pt x="516" y="11"/>
                  </a:lnTo>
                  <a:lnTo>
                    <a:pt x="471" y="5"/>
                  </a:lnTo>
                  <a:lnTo>
                    <a:pt x="427" y="0"/>
                  </a:lnTo>
                  <a:lnTo>
                    <a:pt x="384" y="0"/>
                  </a:lnTo>
                  <a:lnTo>
                    <a:pt x="341" y="4"/>
                  </a:lnTo>
                  <a:lnTo>
                    <a:pt x="301" y="9"/>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83" name="Freeform 139"/>
            <p:cNvSpPr>
              <a:spLocks noChangeAspect="1"/>
            </p:cNvSpPr>
            <p:nvPr/>
          </p:nvSpPr>
          <p:spPr bwMode="auto">
            <a:xfrm>
              <a:off x="696" y="2205"/>
              <a:ext cx="395" cy="531"/>
            </a:xfrm>
            <a:custGeom>
              <a:avLst/>
              <a:gdLst>
                <a:gd name="T0" fmla="*/ 35 w 790"/>
                <a:gd name="T1" fmla="*/ 0 h 1063"/>
                <a:gd name="T2" fmla="*/ 30 w 790"/>
                <a:gd name="T3" fmla="*/ 2 h 1063"/>
                <a:gd name="T4" fmla="*/ 25 w 790"/>
                <a:gd name="T5" fmla="*/ 4 h 1063"/>
                <a:gd name="T6" fmla="*/ 21 w 790"/>
                <a:gd name="T7" fmla="*/ 6 h 1063"/>
                <a:gd name="T8" fmla="*/ 16 w 790"/>
                <a:gd name="T9" fmla="*/ 9 h 1063"/>
                <a:gd name="T10" fmla="*/ 12 w 790"/>
                <a:gd name="T11" fmla="*/ 12 h 1063"/>
                <a:gd name="T12" fmla="*/ 9 w 790"/>
                <a:gd name="T13" fmla="*/ 16 h 1063"/>
                <a:gd name="T14" fmla="*/ 6 w 790"/>
                <a:gd name="T15" fmla="*/ 20 h 1063"/>
                <a:gd name="T16" fmla="*/ 4 w 790"/>
                <a:gd name="T17" fmla="*/ 24 h 1063"/>
                <a:gd name="T18" fmla="*/ 2 w 790"/>
                <a:gd name="T19" fmla="*/ 29 h 1063"/>
                <a:gd name="T20" fmla="*/ 1 w 790"/>
                <a:gd name="T21" fmla="*/ 34 h 1063"/>
                <a:gd name="T22" fmla="*/ 0 w 790"/>
                <a:gd name="T23" fmla="*/ 39 h 1063"/>
                <a:gd name="T24" fmla="*/ 1 w 790"/>
                <a:gd name="T25" fmla="*/ 45 h 1063"/>
                <a:gd name="T26" fmla="*/ 2 w 790"/>
                <a:gd name="T27" fmla="*/ 51 h 1063"/>
                <a:gd name="T28" fmla="*/ 3 w 790"/>
                <a:gd name="T29" fmla="*/ 58 h 1063"/>
                <a:gd name="T30" fmla="*/ 6 w 790"/>
                <a:gd name="T31" fmla="*/ 65 h 1063"/>
                <a:gd name="T32" fmla="*/ 10 w 790"/>
                <a:gd name="T33" fmla="*/ 72 h 1063"/>
                <a:gd name="T34" fmla="*/ 22 w 790"/>
                <a:gd name="T35" fmla="*/ 88 h 1063"/>
                <a:gd name="T36" fmla="*/ 24 w 790"/>
                <a:gd name="T37" fmla="*/ 97 h 1063"/>
                <a:gd name="T38" fmla="*/ 23 w 790"/>
                <a:gd name="T39" fmla="*/ 122 h 1063"/>
                <a:gd name="T40" fmla="*/ 28 w 790"/>
                <a:gd name="T41" fmla="*/ 129 h 1063"/>
                <a:gd name="T42" fmla="*/ 55 w 790"/>
                <a:gd name="T43" fmla="*/ 132 h 1063"/>
                <a:gd name="T44" fmla="*/ 60 w 790"/>
                <a:gd name="T45" fmla="*/ 128 h 1063"/>
                <a:gd name="T46" fmla="*/ 64 w 790"/>
                <a:gd name="T47" fmla="*/ 107 h 1063"/>
                <a:gd name="T48" fmla="*/ 68 w 790"/>
                <a:gd name="T49" fmla="*/ 97 h 1063"/>
                <a:gd name="T50" fmla="*/ 76 w 790"/>
                <a:gd name="T51" fmla="*/ 88 h 1063"/>
                <a:gd name="T52" fmla="*/ 78 w 790"/>
                <a:gd name="T53" fmla="*/ 87 h 1063"/>
                <a:gd name="T54" fmla="*/ 80 w 790"/>
                <a:gd name="T55" fmla="*/ 85 h 1063"/>
                <a:gd name="T56" fmla="*/ 82 w 790"/>
                <a:gd name="T57" fmla="*/ 82 h 1063"/>
                <a:gd name="T58" fmla="*/ 84 w 790"/>
                <a:gd name="T59" fmla="*/ 80 h 1063"/>
                <a:gd name="T60" fmla="*/ 86 w 790"/>
                <a:gd name="T61" fmla="*/ 77 h 1063"/>
                <a:gd name="T62" fmla="*/ 88 w 790"/>
                <a:gd name="T63" fmla="*/ 75 h 1063"/>
                <a:gd name="T64" fmla="*/ 90 w 790"/>
                <a:gd name="T65" fmla="*/ 72 h 1063"/>
                <a:gd name="T66" fmla="*/ 92 w 790"/>
                <a:gd name="T67" fmla="*/ 68 h 1063"/>
                <a:gd name="T68" fmla="*/ 93 w 790"/>
                <a:gd name="T69" fmla="*/ 65 h 1063"/>
                <a:gd name="T70" fmla="*/ 95 w 790"/>
                <a:gd name="T71" fmla="*/ 61 h 1063"/>
                <a:gd name="T72" fmla="*/ 96 w 790"/>
                <a:gd name="T73" fmla="*/ 58 h 1063"/>
                <a:gd name="T74" fmla="*/ 97 w 790"/>
                <a:gd name="T75" fmla="*/ 54 h 1063"/>
                <a:gd name="T76" fmla="*/ 98 w 790"/>
                <a:gd name="T77" fmla="*/ 49 h 1063"/>
                <a:gd name="T78" fmla="*/ 99 w 790"/>
                <a:gd name="T79" fmla="*/ 45 h 1063"/>
                <a:gd name="T80" fmla="*/ 99 w 790"/>
                <a:gd name="T81" fmla="*/ 40 h 1063"/>
                <a:gd name="T82" fmla="*/ 99 w 790"/>
                <a:gd name="T83" fmla="*/ 35 h 1063"/>
                <a:gd name="T84" fmla="*/ 98 w 790"/>
                <a:gd name="T85" fmla="*/ 30 h 1063"/>
                <a:gd name="T86" fmla="*/ 96 w 790"/>
                <a:gd name="T87" fmla="*/ 25 h 1063"/>
                <a:gd name="T88" fmla="*/ 93 w 790"/>
                <a:gd name="T89" fmla="*/ 21 h 1063"/>
                <a:gd name="T90" fmla="*/ 90 w 790"/>
                <a:gd name="T91" fmla="*/ 17 h 1063"/>
                <a:gd name="T92" fmla="*/ 86 w 790"/>
                <a:gd name="T93" fmla="*/ 13 h 1063"/>
                <a:gd name="T94" fmla="*/ 83 w 790"/>
                <a:gd name="T95" fmla="*/ 10 h 1063"/>
                <a:gd name="T96" fmla="*/ 78 w 790"/>
                <a:gd name="T97" fmla="*/ 8 h 1063"/>
                <a:gd name="T98" fmla="*/ 74 w 790"/>
                <a:gd name="T99" fmla="*/ 6 h 1063"/>
                <a:gd name="T100" fmla="*/ 69 w 790"/>
                <a:gd name="T101" fmla="*/ 4 h 1063"/>
                <a:gd name="T102" fmla="*/ 65 w 790"/>
                <a:gd name="T103" fmla="*/ 2 h 1063"/>
                <a:gd name="T104" fmla="*/ 60 w 790"/>
                <a:gd name="T105" fmla="*/ 1 h 1063"/>
                <a:gd name="T106" fmla="*/ 55 w 790"/>
                <a:gd name="T107" fmla="*/ 0 h 1063"/>
                <a:gd name="T108" fmla="*/ 50 w 790"/>
                <a:gd name="T109" fmla="*/ 0 h 1063"/>
                <a:gd name="T110" fmla="*/ 45 w 790"/>
                <a:gd name="T111" fmla="*/ 0 h 1063"/>
                <a:gd name="T112" fmla="*/ 40 w 790"/>
                <a:gd name="T113" fmla="*/ 0 h 1063"/>
                <a:gd name="T114" fmla="*/ 35 w 790"/>
                <a:gd name="T115" fmla="*/ 0 h 10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90" h="1063">
                  <a:moveTo>
                    <a:pt x="278" y="5"/>
                  </a:moveTo>
                  <a:lnTo>
                    <a:pt x="237" y="19"/>
                  </a:lnTo>
                  <a:lnTo>
                    <a:pt x="198" y="35"/>
                  </a:lnTo>
                  <a:lnTo>
                    <a:pt x="161" y="55"/>
                  </a:lnTo>
                  <a:lnTo>
                    <a:pt x="126" y="78"/>
                  </a:lnTo>
                  <a:lnTo>
                    <a:pt x="95" y="103"/>
                  </a:lnTo>
                  <a:lnTo>
                    <a:pt x="69" y="132"/>
                  </a:lnTo>
                  <a:lnTo>
                    <a:pt x="46" y="163"/>
                  </a:lnTo>
                  <a:lnTo>
                    <a:pt x="26" y="197"/>
                  </a:lnTo>
                  <a:lnTo>
                    <a:pt x="12" y="234"/>
                  </a:lnTo>
                  <a:lnTo>
                    <a:pt x="3" y="275"/>
                  </a:lnTo>
                  <a:lnTo>
                    <a:pt x="0" y="318"/>
                  </a:lnTo>
                  <a:lnTo>
                    <a:pt x="1" y="365"/>
                  </a:lnTo>
                  <a:lnTo>
                    <a:pt x="9" y="414"/>
                  </a:lnTo>
                  <a:lnTo>
                    <a:pt x="24" y="466"/>
                  </a:lnTo>
                  <a:lnTo>
                    <a:pt x="44" y="521"/>
                  </a:lnTo>
                  <a:lnTo>
                    <a:pt x="73" y="580"/>
                  </a:lnTo>
                  <a:lnTo>
                    <a:pt x="172" y="707"/>
                  </a:lnTo>
                  <a:lnTo>
                    <a:pt x="187" y="780"/>
                  </a:lnTo>
                  <a:lnTo>
                    <a:pt x="179" y="980"/>
                  </a:lnTo>
                  <a:lnTo>
                    <a:pt x="222" y="1034"/>
                  </a:lnTo>
                  <a:lnTo>
                    <a:pt x="433" y="1063"/>
                  </a:lnTo>
                  <a:lnTo>
                    <a:pt x="479" y="1026"/>
                  </a:lnTo>
                  <a:lnTo>
                    <a:pt x="509" y="858"/>
                  </a:lnTo>
                  <a:lnTo>
                    <a:pt x="543" y="783"/>
                  </a:lnTo>
                  <a:lnTo>
                    <a:pt x="602" y="711"/>
                  </a:lnTo>
                  <a:lnTo>
                    <a:pt x="617" y="696"/>
                  </a:lnTo>
                  <a:lnTo>
                    <a:pt x="633" y="680"/>
                  </a:lnTo>
                  <a:lnTo>
                    <a:pt x="649" y="663"/>
                  </a:lnTo>
                  <a:lnTo>
                    <a:pt x="667" y="643"/>
                  </a:lnTo>
                  <a:lnTo>
                    <a:pt x="683" y="623"/>
                  </a:lnTo>
                  <a:lnTo>
                    <a:pt x="699" y="601"/>
                  </a:lnTo>
                  <a:lnTo>
                    <a:pt x="715" y="577"/>
                  </a:lnTo>
                  <a:lnTo>
                    <a:pt x="730" y="551"/>
                  </a:lnTo>
                  <a:lnTo>
                    <a:pt x="744" y="524"/>
                  </a:lnTo>
                  <a:lnTo>
                    <a:pt x="756" y="495"/>
                  </a:lnTo>
                  <a:lnTo>
                    <a:pt x="767" y="465"/>
                  </a:lnTo>
                  <a:lnTo>
                    <a:pt x="776" y="433"/>
                  </a:lnTo>
                  <a:lnTo>
                    <a:pt x="783" y="398"/>
                  </a:lnTo>
                  <a:lnTo>
                    <a:pt x="788" y="362"/>
                  </a:lnTo>
                  <a:lnTo>
                    <a:pt x="790" y="324"/>
                  </a:lnTo>
                  <a:lnTo>
                    <a:pt x="789" y="285"/>
                  </a:lnTo>
                  <a:lnTo>
                    <a:pt x="777" y="242"/>
                  </a:lnTo>
                  <a:lnTo>
                    <a:pt x="761" y="204"/>
                  </a:lnTo>
                  <a:lnTo>
                    <a:pt x="740" y="170"/>
                  </a:lnTo>
                  <a:lnTo>
                    <a:pt x="716" y="139"/>
                  </a:lnTo>
                  <a:lnTo>
                    <a:pt x="688" y="111"/>
                  </a:lnTo>
                  <a:lnTo>
                    <a:pt x="657" y="86"/>
                  </a:lnTo>
                  <a:lnTo>
                    <a:pt x="624" y="65"/>
                  </a:lnTo>
                  <a:lnTo>
                    <a:pt x="589" y="48"/>
                  </a:lnTo>
                  <a:lnTo>
                    <a:pt x="551" y="33"/>
                  </a:lnTo>
                  <a:lnTo>
                    <a:pt x="513" y="21"/>
                  </a:lnTo>
                  <a:lnTo>
                    <a:pt x="473" y="12"/>
                  </a:lnTo>
                  <a:lnTo>
                    <a:pt x="434" y="5"/>
                  </a:lnTo>
                  <a:lnTo>
                    <a:pt x="394" y="2"/>
                  </a:lnTo>
                  <a:lnTo>
                    <a:pt x="354" y="0"/>
                  </a:lnTo>
                  <a:lnTo>
                    <a:pt x="315" y="2"/>
                  </a:lnTo>
                  <a:lnTo>
                    <a:pt x="278" y="5"/>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84" name="Freeform 140"/>
            <p:cNvSpPr>
              <a:spLocks noChangeAspect="1"/>
            </p:cNvSpPr>
            <p:nvPr/>
          </p:nvSpPr>
          <p:spPr bwMode="auto">
            <a:xfrm>
              <a:off x="707" y="2211"/>
              <a:ext cx="372" cy="524"/>
            </a:xfrm>
            <a:custGeom>
              <a:avLst/>
              <a:gdLst>
                <a:gd name="T0" fmla="*/ 29 w 744"/>
                <a:gd name="T1" fmla="*/ 2 h 1049"/>
                <a:gd name="T2" fmla="*/ 20 w 744"/>
                <a:gd name="T3" fmla="*/ 6 h 1049"/>
                <a:gd name="T4" fmla="*/ 12 w 744"/>
                <a:gd name="T5" fmla="*/ 12 h 1049"/>
                <a:gd name="T6" fmla="*/ 6 w 744"/>
                <a:gd name="T7" fmla="*/ 19 h 1049"/>
                <a:gd name="T8" fmla="*/ 2 w 744"/>
                <a:gd name="T9" fmla="*/ 28 h 1049"/>
                <a:gd name="T10" fmla="*/ 0 w 744"/>
                <a:gd name="T11" fmla="*/ 37 h 1049"/>
                <a:gd name="T12" fmla="*/ 2 w 744"/>
                <a:gd name="T13" fmla="*/ 49 h 1049"/>
                <a:gd name="T14" fmla="*/ 6 w 744"/>
                <a:gd name="T15" fmla="*/ 61 h 1049"/>
                <a:gd name="T16" fmla="*/ 11 w 744"/>
                <a:gd name="T17" fmla="*/ 70 h 1049"/>
                <a:gd name="T18" fmla="*/ 14 w 744"/>
                <a:gd name="T19" fmla="*/ 75 h 1049"/>
                <a:gd name="T20" fmla="*/ 17 w 744"/>
                <a:gd name="T21" fmla="*/ 80 h 1049"/>
                <a:gd name="T22" fmla="*/ 20 w 744"/>
                <a:gd name="T23" fmla="*/ 84 h 1049"/>
                <a:gd name="T24" fmla="*/ 21 w 744"/>
                <a:gd name="T25" fmla="*/ 89 h 1049"/>
                <a:gd name="T26" fmla="*/ 22 w 744"/>
                <a:gd name="T27" fmla="*/ 94 h 1049"/>
                <a:gd name="T28" fmla="*/ 22 w 744"/>
                <a:gd name="T29" fmla="*/ 102 h 1049"/>
                <a:gd name="T30" fmla="*/ 22 w 744"/>
                <a:gd name="T31" fmla="*/ 114 h 1049"/>
                <a:gd name="T32" fmla="*/ 22 w 744"/>
                <a:gd name="T33" fmla="*/ 121 h 1049"/>
                <a:gd name="T34" fmla="*/ 23 w 744"/>
                <a:gd name="T35" fmla="*/ 123 h 1049"/>
                <a:gd name="T36" fmla="*/ 25 w 744"/>
                <a:gd name="T37" fmla="*/ 125 h 1049"/>
                <a:gd name="T38" fmla="*/ 26 w 744"/>
                <a:gd name="T39" fmla="*/ 127 h 1049"/>
                <a:gd name="T40" fmla="*/ 28 w 744"/>
                <a:gd name="T41" fmla="*/ 128 h 1049"/>
                <a:gd name="T42" fmla="*/ 31 w 744"/>
                <a:gd name="T43" fmla="*/ 128 h 1049"/>
                <a:gd name="T44" fmla="*/ 34 w 744"/>
                <a:gd name="T45" fmla="*/ 128 h 1049"/>
                <a:gd name="T46" fmla="*/ 37 w 744"/>
                <a:gd name="T47" fmla="*/ 129 h 1049"/>
                <a:gd name="T48" fmla="*/ 40 w 744"/>
                <a:gd name="T49" fmla="*/ 129 h 1049"/>
                <a:gd name="T50" fmla="*/ 43 w 744"/>
                <a:gd name="T51" fmla="*/ 130 h 1049"/>
                <a:gd name="T52" fmla="*/ 46 w 744"/>
                <a:gd name="T53" fmla="*/ 130 h 1049"/>
                <a:gd name="T54" fmla="*/ 49 w 744"/>
                <a:gd name="T55" fmla="*/ 130 h 1049"/>
                <a:gd name="T56" fmla="*/ 52 w 744"/>
                <a:gd name="T57" fmla="*/ 130 h 1049"/>
                <a:gd name="T58" fmla="*/ 53 w 744"/>
                <a:gd name="T59" fmla="*/ 129 h 1049"/>
                <a:gd name="T60" fmla="*/ 54 w 744"/>
                <a:gd name="T61" fmla="*/ 128 h 1049"/>
                <a:gd name="T62" fmla="*/ 56 w 744"/>
                <a:gd name="T63" fmla="*/ 127 h 1049"/>
                <a:gd name="T64" fmla="*/ 57 w 744"/>
                <a:gd name="T65" fmla="*/ 121 h 1049"/>
                <a:gd name="T66" fmla="*/ 59 w 744"/>
                <a:gd name="T67" fmla="*/ 110 h 1049"/>
                <a:gd name="T68" fmla="*/ 61 w 744"/>
                <a:gd name="T69" fmla="*/ 103 h 1049"/>
                <a:gd name="T70" fmla="*/ 63 w 744"/>
                <a:gd name="T71" fmla="*/ 98 h 1049"/>
                <a:gd name="T72" fmla="*/ 65 w 744"/>
                <a:gd name="T73" fmla="*/ 95 h 1049"/>
                <a:gd name="T74" fmla="*/ 67 w 744"/>
                <a:gd name="T75" fmla="*/ 93 h 1049"/>
                <a:gd name="T76" fmla="*/ 69 w 744"/>
                <a:gd name="T77" fmla="*/ 90 h 1049"/>
                <a:gd name="T78" fmla="*/ 70 w 744"/>
                <a:gd name="T79" fmla="*/ 88 h 1049"/>
                <a:gd name="T80" fmla="*/ 73 w 744"/>
                <a:gd name="T81" fmla="*/ 85 h 1049"/>
                <a:gd name="T82" fmla="*/ 77 w 744"/>
                <a:gd name="T83" fmla="*/ 81 h 1049"/>
                <a:gd name="T84" fmla="*/ 81 w 744"/>
                <a:gd name="T85" fmla="*/ 76 h 1049"/>
                <a:gd name="T86" fmla="*/ 84 w 744"/>
                <a:gd name="T87" fmla="*/ 70 h 1049"/>
                <a:gd name="T88" fmla="*/ 88 w 744"/>
                <a:gd name="T89" fmla="*/ 64 h 1049"/>
                <a:gd name="T90" fmla="*/ 90 w 744"/>
                <a:gd name="T91" fmla="*/ 56 h 1049"/>
                <a:gd name="T92" fmla="*/ 93 w 744"/>
                <a:gd name="T93" fmla="*/ 48 h 1049"/>
                <a:gd name="T94" fmla="*/ 93 w 744"/>
                <a:gd name="T95" fmla="*/ 39 h 1049"/>
                <a:gd name="T96" fmla="*/ 92 w 744"/>
                <a:gd name="T97" fmla="*/ 29 h 1049"/>
                <a:gd name="T98" fmla="*/ 88 w 744"/>
                <a:gd name="T99" fmla="*/ 20 h 1049"/>
                <a:gd name="T100" fmla="*/ 82 w 744"/>
                <a:gd name="T101" fmla="*/ 13 h 1049"/>
                <a:gd name="T102" fmla="*/ 75 w 744"/>
                <a:gd name="T103" fmla="*/ 8 h 1049"/>
                <a:gd name="T104" fmla="*/ 66 w 744"/>
                <a:gd name="T105" fmla="*/ 4 h 1049"/>
                <a:gd name="T106" fmla="*/ 57 w 744"/>
                <a:gd name="T107" fmla="*/ 1 h 1049"/>
                <a:gd name="T108" fmla="*/ 48 w 744"/>
                <a:gd name="T109" fmla="*/ 0 h 1049"/>
                <a:gd name="T110" fmla="*/ 39 w 744"/>
                <a:gd name="T111" fmla="*/ 0 h 10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4" h="1049">
                  <a:moveTo>
                    <a:pt x="270" y="4"/>
                  </a:moveTo>
                  <a:lnTo>
                    <a:pt x="229" y="16"/>
                  </a:lnTo>
                  <a:lnTo>
                    <a:pt x="189" y="32"/>
                  </a:lnTo>
                  <a:lnTo>
                    <a:pt x="154" y="52"/>
                  </a:lnTo>
                  <a:lnTo>
                    <a:pt x="120" y="74"/>
                  </a:lnTo>
                  <a:lnTo>
                    <a:pt x="90" y="98"/>
                  </a:lnTo>
                  <a:lnTo>
                    <a:pt x="64" y="126"/>
                  </a:lnTo>
                  <a:lnTo>
                    <a:pt x="42" y="156"/>
                  </a:lnTo>
                  <a:lnTo>
                    <a:pt x="25" y="188"/>
                  </a:lnTo>
                  <a:lnTo>
                    <a:pt x="11" y="224"/>
                  </a:lnTo>
                  <a:lnTo>
                    <a:pt x="3" y="263"/>
                  </a:lnTo>
                  <a:lnTo>
                    <a:pt x="0" y="303"/>
                  </a:lnTo>
                  <a:lnTo>
                    <a:pt x="3" y="347"/>
                  </a:lnTo>
                  <a:lnTo>
                    <a:pt x="11" y="393"/>
                  </a:lnTo>
                  <a:lnTo>
                    <a:pt x="26" y="441"/>
                  </a:lnTo>
                  <a:lnTo>
                    <a:pt x="48" y="492"/>
                  </a:lnTo>
                  <a:lnTo>
                    <a:pt x="75" y="546"/>
                  </a:lnTo>
                  <a:lnTo>
                    <a:pt x="87" y="565"/>
                  </a:lnTo>
                  <a:lnTo>
                    <a:pt x="97" y="584"/>
                  </a:lnTo>
                  <a:lnTo>
                    <a:pt x="109" y="603"/>
                  </a:lnTo>
                  <a:lnTo>
                    <a:pt x="120" y="622"/>
                  </a:lnTo>
                  <a:lnTo>
                    <a:pt x="131" y="641"/>
                  </a:lnTo>
                  <a:lnTo>
                    <a:pt x="142" y="660"/>
                  </a:lnTo>
                  <a:lnTo>
                    <a:pt x="153" y="679"/>
                  </a:lnTo>
                  <a:lnTo>
                    <a:pt x="164" y="698"/>
                  </a:lnTo>
                  <a:lnTo>
                    <a:pt x="167" y="717"/>
                  </a:lnTo>
                  <a:lnTo>
                    <a:pt x="171" y="734"/>
                  </a:lnTo>
                  <a:lnTo>
                    <a:pt x="174" y="752"/>
                  </a:lnTo>
                  <a:lnTo>
                    <a:pt x="178" y="771"/>
                  </a:lnTo>
                  <a:lnTo>
                    <a:pt x="176" y="820"/>
                  </a:lnTo>
                  <a:lnTo>
                    <a:pt x="173" y="869"/>
                  </a:lnTo>
                  <a:lnTo>
                    <a:pt x="170" y="918"/>
                  </a:lnTo>
                  <a:lnTo>
                    <a:pt x="167" y="968"/>
                  </a:lnTo>
                  <a:lnTo>
                    <a:pt x="172" y="975"/>
                  </a:lnTo>
                  <a:lnTo>
                    <a:pt x="178" y="982"/>
                  </a:lnTo>
                  <a:lnTo>
                    <a:pt x="182" y="989"/>
                  </a:lnTo>
                  <a:lnTo>
                    <a:pt x="187" y="996"/>
                  </a:lnTo>
                  <a:lnTo>
                    <a:pt x="193" y="1003"/>
                  </a:lnTo>
                  <a:lnTo>
                    <a:pt x="197" y="1009"/>
                  </a:lnTo>
                  <a:lnTo>
                    <a:pt x="202" y="1016"/>
                  </a:lnTo>
                  <a:lnTo>
                    <a:pt x="207" y="1023"/>
                  </a:lnTo>
                  <a:lnTo>
                    <a:pt x="219" y="1024"/>
                  </a:lnTo>
                  <a:lnTo>
                    <a:pt x="232" y="1027"/>
                  </a:lnTo>
                  <a:lnTo>
                    <a:pt x="245" y="1028"/>
                  </a:lnTo>
                  <a:lnTo>
                    <a:pt x="256" y="1029"/>
                  </a:lnTo>
                  <a:lnTo>
                    <a:pt x="269" y="1031"/>
                  </a:lnTo>
                  <a:lnTo>
                    <a:pt x="282" y="1032"/>
                  </a:lnTo>
                  <a:lnTo>
                    <a:pt x="294" y="1034"/>
                  </a:lnTo>
                  <a:lnTo>
                    <a:pt x="306" y="1036"/>
                  </a:lnTo>
                  <a:lnTo>
                    <a:pt x="318" y="1037"/>
                  </a:lnTo>
                  <a:lnTo>
                    <a:pt x="331" y="1038"/>
                  </a:lnTo>
                  <a:lnTo>
                    <a:pt x="344" y="1041"/>
                  </a:lnTo>
                  <a:lnTo>
                    <a:pt x="355" y="1042"/>
                  </a:lnTo>
                  <a:lnTo>
                    <a:pt x="368" y="1044"/>
                  </a:lnTo>
                  <a:lnTo>
                    <a:pt x="381" y="1045"/>
                  </a:lnTo>
                  <a:lnTo>
                    <a:pt x="392" y="1047"/>
                  </a:lnTo>
                  <a:lnTo>
                    <a:pt x="405" y="1049"/>
                  </a:lnTo>
                  <a:lnTo>
                    <a:pt x="411" y="1044"/>
                  </a:lnTo>
                  <a:lnTo>
                    <a:pt x="416" y="1039"/>
                  </a:lnTo>
                  <a:lnTo>
                    <a:pt x="421" y="1035"/>
                  </a:lnTo>
                  <a:lnTo>
                    <a:pt x="427" y="1030"/>
                  </a:lnTo>
                  <a:lnTo>
                    <a:pt x="432" y="1026"/>
                  </a:lnTo>
                  <a:lnTo>
                    <a:pt x="437" y="1021"/>
                  </a:lnTo>
                  <a:lnTo>
                    <a:pt x="443" y="1016"/>
                  </a:lnTo>
                  <a:lnTo>
                    <a:pt x="449" y="1012"/>
                  </a:lnTo>
                  <a:lnTo>
                    <a:pt x="455" y="969"/>
                  </a:lnTo>
                  <a:lnTo>
                    <a:pt x="464" y="928"/>
                  </a:lnTo>
                  <a:lnTo>
                    <a:pt x="470" y="886"/>
                  </a:lnTo>
                  <a:lnTo>
                    <a:pt x="477" y="845"/>
                  </a:lnTo>
                  <a:lnTo>
                    <a:pt x="485" y="826"/>
                  </a:lnTo>
                  <a:lnTo>
                    <a:pt x="495" y="808"/>
                  </a:lnTo>
                  <a:lnTo>
                    <a:pt x="503" y="789"/>
                  </a:lnTo>
                  <a:lnTo>
                    <a:pt x="511" y="771"/>
                  </a:lnTo>
                  <a:lnTo>
                    <a:pt x="518" y="762"/>
                  </a:lnTo>
                  <a:lnTo>
                    <a:pt x="525" y="752"/>
                  </a:lnTo>
                  <a:lnTo>
                    <a:pt x="532" y="744"/>
                  </a:lnTo>
                  <a:lnTo>
                    <a:pt x="538" y="735"/>
                  </a:lnTo>
                  <a:lnTo>
                    <a:pt x="545" y="726"/>
                  </a:lnTo>
                  <a:lnTo>
                    <a:pt x="552" y="718"/>
                  </a:lnTo>
                  <a:lnTo>
                    <a:pt x="559" y="709"/>
                  </a:lnTo>
                  <a:lnTo>
                    <a:pt x="566" y="699"/>
                  </a:lnTo>
                  <a:lnTo>
                    <a:pt x="580" y="685"/>
                  </a:lnTo>
                  <a:lnTo>
                    <a:pt x="595" y="668"/>
                  </a:lnTo>
                  <a:lnTo>
                    <a:pt x="610" y="651"/>
                  </a:lnTo>
                  <a:lnTo>
                    <a:pt x="626" y="632"/>
                  </a:lnTo>
                  <a:lnTo>
                    <a:pt x="641" y="611"/>
                  </a:lnTo>
                  <a:lnTo>
                    <a:pt x="656" y="589"/>
                  </a:lnTo>
                  <a:lnTo>
                    <a:pt x="671" y="565"/>
                  </a:lnTo>
                  <a:lnTo>
                    <a:pt x="685" y="539"/>
                  </a:lnTo>
                  <a:lnTo>
                    <a:pt x="699" y="513"/>
                  </a:lnTo>
                  <a:lnTo>
                    <a:pt x="710" y="484"/>
                  </a:lnTo>
                  <a:lnTo>
                    <a:pt x="720" y="454"/>
                  </a:lnTo>
                  <a:lnTo>
                    <a:pt x="730" y="422"/>
                  </a:lnTo>
                  <a:lnTo>
                    <a:pt x="737" y="387"/>
                  </a:lnTo>
                  <a:lnTo>
                    <a:pt x="741" y="353"/>
                  </a:lnTo>
                  <a:lnTo>
                    <a:pt x="744" y="315"/>
                  </a:lnTo>
                  <a:lnTo>
                    <a:pt x="744" y="275"/>
                  </a:lnTo>
                  <a:lnTo>
                    <a:pt x="734" y="236"/>
                  </a:lnTo>
                  <a:lnTo>
                    <a:pt x="720" y="199"/>
                  </a:lnTo>
                  <a:lnTo>
                    <a:pt x="703" y="166"/>
                  </a:lnTo>
                  <a:lnTo>
                    <a:pt x="681" y="137"/>
                  </a:lnTo>
                  <a:lnTo>
                    <a:pt x="656" y="111"/>
                  </a:lnTo>
                  <a:lnTo>
                    <a:pt x="627" y="87"/>
                  </a:lnTo>
                  <a:lnTo>
                    <a:pt x="596" y="66"/>
                  </a:lnTo>
                  <a:lnTo>
                    <a:pt x="564" y="49"/>
                  </a:lnTo>
                  <a:lnTo>
                    <a:pt x="528" y="34"/>
                  </a:lnTo>
                  <a:lnTo>
                    <a:pt x="492" y="22"/>
                  </a:lnTo>
                  <a:lnTo>
                    <a:pt x="455" y="13"/>
                  </a:lnTo>
                  <a:lnTo>
                    <a:pt x="417" y="6"/>
                  </a:lnTo>
                  <a:lnTo>
                    <a:pt x="379" y="2"/>
                  </a:lnTo>
                  <a:lnTo>
                    <a:pt x="343" y="0"/>
                  </a:lnTo>
                  <a:lnTo>
                    <a:pt x="306" y="1"/>
                  </a:lnTo>
                  <a:lnTo>
                    <a:pt x="270" y="4"/>
                  </a:lnTo>
                  <a:close/>
                </a:path>
              </a:pathLst>
            </a:custGeom>
            <a:solidFill>
              <a:srgbClr val="FFCE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85" name="Freeform 141"/>
            <p:cNvSpPr>
              <a:spLocks noChangeAspect="1"/>
            </p:cNvSpPr>
            <p:nvPr/>
          </p:nvSpPr>
          <p:spPr bwMode="auto">
            <a:xfrm>
              <a:off x="719" y="2218"/>
              <a:ext cx="347" cy="517"/>
            </a:xfrm>
            <a:custGeom>
              <a:avLst/>
              <a:gdLst>
                <a:gd name="T0" fmla="*/ 27 w 695"/>
                <a:gd name="T1" fmla="*/ 2 h 1033"/>
                <a:gd name="T2" fmla="*/ 18 w 695"/>
                <a:gd name="T3" fmla="*/ 6 h 1033"/>
                <a:gd name="T4" fmla="*/ 10 w 695"/>
                <a:gd name="T5" fmla="*/ 12 h 1033"/>
                <a:gd name="T6" fmla="*/ 4 w 695"/>
                <a:gd name="T7" fmla="*/ 19 h 1033"/>
                <a:gd name="T8" fmla="*/ 1 w 695"/>
                <a:gd name="T9" fmla="*/ 27 h 1033"/>
                <a:gd name="T10" fmla="*/ 0 w 695"/>
                <a:gd name="T11" fmla="*/ 36 h 1033"/>
                <a:gd name="T12" fmla="*/ 1 w 695"/>
                <a:gd name="T13" fmla="*/ 47 h 1033"/>
                <a:gd name="T14" fmla="*/ 6 w 695"/>
                <a:gd name="T15" fmla="*/ 58 h 1033"/>
                <a:gd name="T16" fmla="*/ 10 w 695"/>
                <a:gd name="T17" fmla="*/ 67 h 1033"/>
                <a:gd name="T18" fmla="*/ 13 w 695"/>
                <a:gd name="T19" fmla="*/ 73 h 1033"/>
                <a:gd name="T20" fmla="*/ 15 w 695"/>
                <a:gd name="T21" fmla="*/ 78 h 1033"/>
                <a:gd name="T22" fmla="*/ 17 w 695"/>
                <a:gd name="T23" fmla="*/ 84 h 1033"/>
                <a:gd name="T24" fmla="*/ 19 w 695"/>
                <a:gd name="T25" fmla="*/ 89 h 1033"/>
                <a:gd name="T26" fmla="*/ 20 w 695"/>
                <a:gd name="T27" fmla="*/ 93 h 1033"/>
                <a:gd name="T28" fmla="*/ 20 w 695"/>
                <a:gd name="T29" fmla="*/ 102 h 1033"/>
                <a:gd name="T30" fmla="*/ 19 w 695"/>
                <a:gd name="T31" fmla="*/ 114 h 1033"/>
                <a:gd name="T32" fmla="*/ 19 w 695"/>
                <a:gd name="T33" fmla="*/ 121 h 1033"/>
                <a:gd name="T34" fmla="*/ 21 w 695"/>
                <a:gd name="T35" fmla="*/ 122 h 1033"/>
                <a:gd name="T36" fmla="*/ 22 w 695"/>
                <a:gd name="T37" fmla="*/ 124 h 1033"/>
                <a:gd name="T38" fmla="*/ 23 w 695"/>
                <a:gd name="T39" fmla="*/ 126 h 1033"/>
                <a:gd name="T40" fmla="*/ 25 w 695"/>
                <a:gd name="T41" fmla="*/ 127 h 1033"/>
                <a:gd name="T42" fmla="*/ 28 w 695"/>
                <a:gd name="T43" fmla="*/ 127 h 1033"/>
                <a:gd name="T44" fmla="*/ 31 w 695"/>
                <a:gd name="T45" fmla="*/ 128 h 1033"/>
                <a:gd name="T46" fmla="*/ 33 w 695"/>
                <a:gd name="T47" fmla="*/ 128 h 1033"/>
                <a:gd name="T48" fmla="*/ 36 w 695"/>
                <a:gd name="T49" fmla="*/ 128 h 1033"/>
                <a:gd name="T50" fmla="*/ 39 w 695"/>
                <a:gd name="T51" fmla="*/ 129 h 1033"/>
                <a:gd name="T52" fmla="*/ 42 w 695"/>
                <a:gd name="T53" fmla="*/ 129 h 1033"/>
                <a:gd name="T54" fmla="*/ 45 w 695"/>
                <a:gd name="T55" fmla="*/ 129 h 1033"/>
                <a:gd name="T56" fmla="*/ 47 w 695"/>
                <a:gd name="T57" fmla="*/ 129 h 1033"/>
                <a:gd name="T58" fmla="*/ 48 w 695"/>
                <a:gd name="T59" fmla="*/ 128 h 1033"/>
                <a:gd name="T60" fmla="*/ 50 w 695"/>
                <a:gd name="T61" fmla="*/ 127 h 1033"/>
                <a:gd name="T62" fmla="*/ 51 w 695"/>
                <a:gd name="T63" fmla="*/ 126 h 1033"/>
                <a:gd name="T64" fmla="*/ 52 w 695"/>
                <a:gd name="T65" fmla="*/ 120 h 1033"/>
                <a:gd name="T66" fmla="*/ 54 w 695"/>
                <a:gd name="T67" fmla="*/ 109 h 1033"/>
                <a:gd name="T68" fmla="*/ 56 w 695"/>
                <a:gd name="T69" fmla="*/ 102 h 1033"/>
                <a:gd name="T70" fmla="*/ 58 w 695"/>
                <a:gd name="T71" fmla="*/ 97 h 1033"/>
                <a:gd name="T72" fmla="*/ 60 w 695"/>
                <a:gd name="T73" fmla="*/ 94 h 1033"/>
                <a:gd name="T74" fmla="*/ 61 w 695"/>
                <a:gd name="T75" fmla="*/ 92 h 1033"/>
                <a:gd name="T76" fmla="*/ 63 w 695"/>
                <a:gd name="T77" fmla="*/ 90 h 1033"/>
                <a:gd name="T78" fmla="*/ 65 w 695"/>
                <a:gd name="T79" fmla="*/ 87 h 1033"/>
                <a:gd name="T80" fmla="*/ 69 w 695"/>
                <a:gd name="T81" fmla="*/ 82 h 1033"/>
                <a:gd name="T82" fmla="*/ 76 w 695"/>
                <a:gd name="T83" fmla="*/ 72 h 1033"/>
                <a:gd name="T84" fmla="*/ 82 w 695"/>
                <a:gd name="T85" fmla="*/ 59 h 1033"/>
                <a:gd name="T86" fmla="*/ 86 w 695"/>
                <a:gd name="T87" fmla="*/ 43 h 1033"/>
                <a:gd name="T88" fmla="*/ 86 w 695"/>
                <a:gd name="T89" fmla="*/ 29 h 1033"/>
                <a:gd name="T90" fmla="*/ 82 w 695"/>
                <a:gd name="T91" fmla="*/ 21 h 1033"/>
                <a:gd name="T92" fmla="*/ 77 w 695"/>
                <a:gd name="T93" fmla="*/ 14 h 1033"/>
                <a:gd name="T94" fmla="*/ 70 w 695"/>
                <a:gd name="T95" fmla="*/ 9 h 1033"/>
                <a:gd name="T96" fmla="*/ 63 w 695"/>
                <a:gd name="T97" fmla="*/ 5 h 1033"/>
                <a:gd name="T98" fmla="*/ 54 w 695"/>
                <a:gd name="T99" fmla="*/ 2 h 1033"/>
                <a:gd name="T100" fmla="*/ 45 w 695"/>
                <a:gd name="T101" fmla="*/ 1 h 1033"/>
                <a:gd name="T102" fmla="*/ 36 w 695"/>
                <a:gd name="T103" fmla="*/ 0 h 10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95" h="1033">
                  <a:moveTo>
                    <a:pt x="260" y="2"/>
                  </a:moveTo>
                  <a:lnTo>
                    <a:pt x="218" y="15"/>
                  </a:lnTo>
                  <a:lnTo>
                    <a:pt x="180" y="30"/>
                  </a:lnTo>
                  <a:lnTo>
                    <a:pt x="144" y="48"/>
                  </a:lnTo>
                  <a:lnTo>
                    <a:pt x="112" y="69"/>
                  </a:lnTo>
                  <a:lnTo>
                    <a:pt x="83" y="92"/>
                  </a:lnTo>
                  <a:lnTo>
                    <a:pt x="58" y="119"/>
                  </a:lnTo>
                  <a:lnTo>
                    <a:pt x="37" y="147"/>
                  </a:lnTo>
                  <a:lnTo>
                    <a:pt x="21" y="179"/>
                  </a:lnTo>
                  <a:lnTo>
                    <a:pt x="10" y="212"/>
                  </a:lnTo>
                  <a:lnTo>
                    <a:pt x="3" y="249"/>
                  </a:lnTo>
                  <a:lnTo>
                    <a:pt x="0" y="287"/>
                  </a:lnTo>
                  <a:lnTo>
                    <a:pt x="4" y="327"/>
                  </a:lnTo>
                  <a:lnTo>
                    <a:pt x="13" y="370"/>
                  </a:lnTo>
                  <a:lnTo>
                    <a:pt x="28" y="415"/>
                  </a:lnTo>
                  <a:lnTo>
                    <a:pt x="49" y="462"/>
                  </a:lnTo>
                  <a:lnTo>
                    <a:pt x="77" y="512"/>
                  </a:lnTo>
                  <a:lnTo>
                    <a:pt x="86" y="533"/>
                  </a:lnTo>
                  <a:lnTo>
                    <a:pt x="96" y="555"/>
                  </a:lnTo>
                  <a:lnTo>
                    <a:pt x="105" y="577"/>
                  </a:lnTo>
                  <a:lnTo>
                    <a:pt x="115" y="599"/>
                  </a:lnTo>
                  <a:lnTo>
                    <a:pt x="124" y="622"/>
                  </a:lnTo>
                  <a:lnTo>
                    <a:pt x="134" y="644"/>
                  </a:lnTo>
                  <a:lnTo>
                    <a:pt x="143" y="666"/>
                  </a:lnTo>
                  <a:lnTo>
                    <a:pt x="153" y="688"/>
                  </a:lnTo>
                  <a:lnTo>
                    <a:pt x="156" y="706"/>
                  </a:lnTo>
                  <a:lnTo>
                    <a:pt x="159" y="724"/>
                  </a:lnTo>
                  <a:lnTo>
                    <a:pt x="163" y="742"/>
                  </a:lnTo>
                  <a:lnTo>
                    <a:pt x="165" y="759"/>
                  </a:lnTo>
                  <a:lnTo>
                    <a:pt x="163" y="809"/>
                  </a:lnTo>
                  <a:lnTo>
                    <a:pt x="161" y="857"/>
                  </a:lnTo>
                  <a:lnTo>
                    <a:pt x="157" y="907"/>
                  </a:lnTo>
                  <a:lnTo>
                    <a:pt x="155" y="956"/>
                  </a:lnTo>
                  <a:lnTo>
                    <a:pt x="159" y="963"/>
                  </a:lnTo>
                  <a:lnTo>
                    <a:pt x="164" y="969"/>
                  </a:lnTo>
                  <a:lnTo>
                    <a:pt x="169" y="976"/>
                  </a:lnTo>
                  <a:lnTo>
                    <a:pt x="173" y="983"/>
                  </a:lnTo>
                  <a:lnTo>
                    <a:pt x="177" y="990"/>
                  </a:lnTo>
                  <a:lnTo>
                    <a:pt x="181" y="997"/>
                  </a:lnTo>
                  <a:lnTo>
                    <a:pt x="186" y="1002"/>
                  </a:lnTo>
                  <a:lnTo>
                    <a:pt x="191" y="1009"/>
                  </a:lnTo>
                  <a:lnTo>
                    <a:pt x="202" y="1010"/>
                  </a:lnTo>
                  <a:lnTo>
                    <a:pt x="214" y="1013"/>
                  </a:lnTo>
                  <a:lnTo>
                    <a:pt x="225" y="1014"/>
                  </a:lnTo>
                  <a:lnTo>
                    <a:pt x="237" y="1015"/>
                  </a:lnTo>
                  <a:lnTo>
                    <a:pt x="248" y="1017"/>
                  </a:lnTo>
                  <a:lnTo>
                    <a:pt x="260" y="1018"/>
                  </a:lnTo>
                  <a:lnTo>
                    <a:pt x="271" y="1020"/>
                  </a:lnTo>
                  <a:lnTo>
                    <a:pt x="283" y="1021"/>
                  </a:lnTo>
                  <a:lnTo>
                    <a:pt x="294" y="1023"/>
                  </a:lnTo>
                  <a:lnTo>
                    <a:pt x="306" y="1024"/>
                  </a:lnTo>
                  <a:lnTo>
                    <a:pt x="317" y="1025"/>
                  </a:lnTo>
                  <a:lnTo>
                    <a:pt x="329" y="1028"/>
                  </a:lnTo>
                  <a:lnTo>
                    <a:pt x="340" y="1029"/>
                  </a:lnTo>
                  <a:lnTo>
                    <a:pt x="352" y="1030"/>
                  </a:lnTo>
                  <a:lnTo>
                    <a:pt x="363" y="1032"/>
                  </a:lnTo>
                  <a:lnTo>
                    <a:pt x="375" y="1033"/>
                  </a:lnTo>
                  <a:lnTo>
                    <a:pt x="380" y="1029"/>
                  </a:lnTo>
                  <a:lnTo>
                    <a:pt x="385" y="1024"/>
                  </a:lnTo>
                  <a:lnTo>
                    <a:pt x="390" y="1018"/>
                  </a:lnTo>
                  <a:lnTo>
                    <a:pt x="396" y="1014"/>
                  </a:lnTo>
                  <a:lnTo>
                    <a:pt x="400" y="1009"/>
                  </a:lnTo>
                  <a:lnTo>
                    <a:pt x="406" y="1005"/>
                  </a:lnTo>
                  <a:lnTo>
                    <a:pt x="411" y="1001"/>
                  </a:lnTo>
                  <a:lnTo>
                    <a:pt x="415" y="997"/>
                  </a:lnTo>
                  <a:lnTo>
                    <a:pt x="423" y="955"/>
                  </a:lnTo>
                  <a:lnTo>
                    <a:pt x="430" y="914"/>
                  </a:lnTo>
                  <a:lnTo>
                    <a:pt x="437" y="872"/>
                  </a:lnTo>
                  <a:lnTo>
                    <a:pt x="444" y="831"/>
                  </a:lnTo>
                  <a:lnTo>
                    <a:pt x="452" y="812"/>
                  </a:lnTo>
                  <a:lnTo>
                    <a:pt x="460" y="794"/>
                  </a:lnTo>
                  <a:lnTo>
                    <a:pt x="467" y="775"/>
                  </a:lnTo>
                  <a:lnTo>
                    <a:pt x="475" y="757"/>
                  </a:lnTo>
                  <a:lnTo>
                    <a:pt x="482" y="748"/>
                  </a:lnTo>
                  <a:lnTo>
                    <a:pt x="488" y="740"/>
                  </a:lnTo>
                  <a:lnTo>
                    <a:pt x="495" y="730"/>
                  </a:lnTo>
                  <a:lnTo>
                    <a:pt x="502" y="721"/>
                  </a:lnTo>
                  <a:lnTo>
                    <a:pt x="507" y="713"/>
                  </a:lnTo>
                  <a:lnTo>
                    <a:pt x="514" y="704"/>
                  </a:lnTo>
                  <a:lnTo>
                    <a:pt x="520" y="696"/>
                  </a:lnTo>
                  <a:lnTo>
                    <a:pt x="527" y="687"/>
                  </a:lnTo>
                  <a:lnTo>
                    <a:pt x="553" y="656"/>
                  </a:lnTo>
                  <a:lnTo>
                    <a:pt x="582" y="619"/>
                  </a:lnTo>
                  <a:lnTo>
                    <a:pt x="611" y="576"/>
                  </a:lnTo>
                  <a:lnTo>
                    <a:pt x="638" y="528"/>
                  </a:lnTo>
                  <a:lnTo>
                    <a:pt x="662" y="472"/>
                  </a:lnTo>
                  <a:lnTo>
                    <a:pt x="680" y="411"/>
                  </a:lnTo>
                  <a:lnTo>
                    <a:pt x="692" y="342"/>
                  </a:lnTo>
                  <a:lnTo>
                    <a:pt x="695" y="266"/>
                  </a:lnTo>
                  <a:lnTo>
                    <a:pt x="689" y="229"/>
                  </a:lnTo>
                  <a:lnTo>
                    <a:pt x="678" y="195"/>
                  </a:lnTo>
                  <a:lnTo>
                    <a:pt x="663" y="164"/>
                  </a:lnTo>
                  <a:lnTo>
                    <a:pt x="643" y="135"/>
                  </a:lnTo>
                  <a:lnTo>
                    <a:pt x="621" y="109"/>
                  </a:lnTo>
                  <a:lnTo>
                    <a:pt x="595" y="86"/>
                  </a:lnTo>
                  <a:lnTo>
                    <a:pt x="567" y="67"/>
                  </a:lnTo>
                  <a:lnTo>
                    <a:pt x="536" y="49"/>
                  </a:lnTo>
                  <a:lnTo>
                    <a:pt x="504" y="35"/>
                  </a:lnTo>
                  <a:lnTo>
                    <a:pt x="469" y="23"/>
                  </a:lnTo>
                  <a:lnTo>
                    <a:pt x="435" y="14"/>
                  </a:lnTo>
                  <a:lnTo>
                    <a:pt x="399" y="7"/>
                  </a:lnTo>
                  <a:lnTo>
                    <a:pt x="363" y="2"/>
                  </a:lnTo>
                  <a:lnTo>
                    <a:pt x="328" y="0"/>
                  </a:lnTo>
                  <a:lnTo>
                    <a:pt x="293" y="0"/>
                  </a:lnTo>
                  <a:lnTo>
                    <a:pt x="260" y="2"/>
                  </a:lnTo>
                  <a:close/>
                </a:path>
              </a:pathLst>
            </a:custGeom>
            <a:solidFill>
              <a:srgbClr val="FFD1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86" name="Freeform 142"/>
            <p:cNvSpPr>
              <a:spLocks noChangeAspect="1"/>
            </p:cNvSpPr>
            <p:nvPr/>
          </p:nvSpPr>
          <p:spPr bwMode="auto">
            <a:xfrm>
              <a:off x="730" y="2224"/>
              <a:ext cx="324" cy="510"/>
            </a:xfrm>
            <a:custGeom>
              <a:avLst/>
              <a:gdLst>
                <a:gd name="T0" fmla="*/ 26 w 647"/>
                <a:gd name="T1" fmla="*/ 2 h 1019"/>
                <a:gd name="T2" fmla="*/ 17 w 647"/>
                <a:gd name="T3" fmla="*/ 6 h 1019"/>
                <a:gd name="T4" fmla="*/ 10 w 647"/>
                <a:gd name="T5" fmla="*/ 11 h 1019"/>
                <a:gd name="T6" fmla="*/ 5 w 647"/>
                <a:gd name="T7" fmla="*/ 18 h 1019"/>
                <a:gd name="T8" fmla="*/ 1 w 647"/>
                <a:gd name="T9" fmla="*/ 26 h 1019"/>
                <a:gd name="T10" fmla="*/ 0 w 647"/>
                <a:gd name="T11" fmla="*/ 34 h 1019"/>
                <a:gd name="T12" fmla="*/ 2 w 647"/>
                <a:gd name="T13" fmla="*/ 44 h 1019"/>
                <a:gd name="T14" fmla="*/ 7 w 647"/>
                <a:gd name="T15" fmla="*/ 55 h 1019"/>
                <a:gd name="T16" fmla="*/ 11 w 647"/>
                <a:gd name="T17" fmla="*/ 63 h 1019"/>
                <a:gd name="T18" fmla="*/ 13 w 647"/>
                <a:gd name="T19" fmla="*/ 70 h 1019"/>
                <a:gd name="T20" fmla="*/ 15 w 647"/>
                <a:gd name="T21" fmla="*/ 76 h 1019"/>
                <a:gd name="T22" fmla="*/ 17 w 647"/>
                <a:gd name="T23" fmla="*/ 82 h 1019"/>
                <a:gd name="T24" fmla="*/ 18 w 647"/>
                <a:gd name="T25" fmla="*/ 88 h 1019"/>
                <a:gd name="T26" fmla="*/ 19 w 647"/>
                <a:gd name="T27" fmla="*/ 92 h 1019"/>
                <a:gd name="T28" fmla="*/ 19 w 647"/>
                <a:gd name="T29" fmla="*/ 100 h 1019"/>
                <a:gd name="T30" fmla="*/ 18 w 647"/>
                <a:gd name="T31" fmla="*/ 112 h 1019"/>
                <a:gd name="T32" fmla="*/ 19 w 647"/>
                <a:gd name="T33" fmla="*/ 120 h 1019"/>
                <a:gd name="T34" fmla="*/ 21 w 647"/>
                <a:gd name="T35" fmla="*/ 124 h 1019"/>
                <a:gd name="T36" fmla="*/ 25 w 647"/>
                <a:gd name="T37" fmla="*/ 125 h 1019"/>
                <a:gd name="T38" fmla="*/ 30 w 647"/>
                <a:gd name="T39" fmla="*/ 126 h 1019"/>
                <a:gd name="T40" fmla="*/ 36 w 647"/>
                <a:gd name="T41" fmla="*/ 127 h 1019"/>
                <a:gd name="T42" fmla="*/ 41 w 647"/>
                <a:gd name="T43" fmla="*/ 128 h 1019"/>
                <a:gd name="T44" fmla="*/ 44 w 647"/>
                <a:gd name="T45" fmla="*/ 127 h 1019"/>
                <a:gd name="T46" fmla="*/ 45 w 647"/>
                <a:gd name="T47" fmla="*/ 126 h 1019"/>
                <a:gd name="T48" fmla="*/ 46 w 647"/>
                <a:gd name="T49" fmla="*/ 125 h 1019"/>
                <a:gd name="T50" fmla="*/ 48 w 647"/>
                <a:gd name="T51" fmla="*/ 124 h 1019"/>
                <a:gd name="T52" fmla="*/ 49 w 647"/>
                <a:gd name="T53" fmla="*/ 118 h 1019"/>
                <a:gd name="T54" fmla="*/ 51 w 647"/>
                <a:gd name="T55" fmla="*/ 108 h 1019"/>
                <a:gd name="T56" fmla="*/ 53 w 647"/>
                <a:gd name="T57" fmla="*/ 100 h 1019"/>
                <a:gd name="T58" fmla="*/ 54 w 647"/>
                <a:gd name="T59" fmla="*/ 96 h 1019"/>
                <a:gd name="T60" fmla="*/ 56 w 647"/>
                <a:gd name="T61" fmla="*/ 92 h 1019"/>
                <a:gd name="T62" fmla="*/ 58 w 647"/>
                <a:gd name="T63" fmla="*/ 90 h 1019"/>
                <a:gd name="T64" fmla="*/ 59 w 647"/>
                <a:gd name="T65" fmla="*/ 88 h 1019"/>
                <a:gd name="T66" fmla="*/ 61 w 647"/>
                <a:gd name="T67" fmla="*/ 86 h 1019"/>
                <a:gd name="T68" fmla="*/ 64 w 647"/>
                <a:gd name="T69" fmla="*/ 81 h 1019"/>
                <a:gd name="T70" fmla="*/ 71 w 647"/>
                <a:gd name="T71" fmla="*/ 71 h 1019"/>
                <a:gd name="T72" fmla="*/ 77 w 647"/>
                <a:gd name="T73" fmla="*/ 58 h 1019"/>
                <a:gd name="T74" fmla="*/ 81 w 647"/>
                <a:gd name="T75" fmla="*/ 42 h 1019"/>
                <a:gd name="T76" fmla="*/ 81 w 647"/>
                <a:gd name="T77" fmla="*/ 28 h 1019"/>
                <a:gd name="T78" fmla="*/ 78 w 647"/>
                <a:gd name="T79" fmla="*/ 21 h 1019"/>
                <a:gd name="T80" fmla="*/ 74 w 647"/>
                <a:gd name="T81" fmla="*/ 14 h 1019"/>
                <a:gd name="T82" fmla="*/ 67 w 647"/>
                <a:gd name="T83" fmla="*/ 9 h 1019"/>
                <a:gd name="T84" fmla="*/ 60 w 647"/>
                <a:gd name="T85" fmla="*/ 5 h 1019"/>
                <a:gd name="T86" fmla="*/ 52 w 647"/>
                <a:gd name="T87" fmla="*/ 2 h 1019"/>
                <a:gd name="T88" fmla="*/ 44 w 647"/>
                <a:gd name="T89" fmla="*/ 1 h 1019"/>
                <a:gd name="T90" fmla="*/ 36 w 647"/>
                <a:gd name="T91" fmla="*/ 0 h 10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47" h="1019">
                  <a:moveTo>
                    <a:pt x="248" y="2"/>
                  </a:moveTo>
                  <a:lnTo>
                    <a:pt x="207" y="13"/>
                  </a:lnTo>
                  <a:lnTo>
                    <a:pt x="170" y="28"/>
                  </a:lnTo>
                  <a:lnTo>
                    <a:pt x="134" y="46"/>
                  </a:lnTo>
                  <a:lnTo>
                    <a:pt x="103" y="65"/>
                  </a:lnTo>
                  <a:lnTo>
                    <a:pt x="76" y="88"/>
                  </a:lnTo>
                  <a:lnTo>
                    <a:pt x="53" y="113"/>
                  </a:lnTo>
                  <a:lnTo>
                    <a:pt x="33" y="140"/>
                  </a:lnTo>
                  <a:lnTo>
                    <a:pt x="17" y="170"/>
                  </a:lnTo>
                  <a:lnTo>
                    <a:pt x="6" y="201"/>
                  </a:lnTo>
                  <a:lnTo>
                    <a:pt x="1" y="236"/>
                  </a:lnTo>
                  <a:lnTo>
                    <a:pt x="0" y="272"/>
                  </a:lnTo>
                  <a:lnTo>
                    <a:pt x="3" y="310"/>
                  </a:lnTo>
                  <a:lnTo>
                    <a:pt x="12" y="349"/>
                  </a:lnTo>
                  <a:lnTo>
                    <a:pt x="27" y="390"/>
                  </a:lnTo>
                  <a:lnTo>
                    <a:pt x="49" y="433"/>
                  </a:lnTo>
                  <a:lnTo>
                    <a:pt x="76" y="478"/>
                  </a:lnTo>
                  <a:lnTo>
                    <a:pt x="84" y="503"/>
                  </a:lnTo>
                  <a:lnTo>
                    <a:pt x="92" y="527"/>
                  </a:lnTo>
                  <a:lnTo>
                    <a:pt x="100" y="553"/>
                  </a:lnTo>
                  <a:lnTo>
                    <a:pt x="109" y="578"/>
                  </a:lnTo>
                  <a:lnTo>
                    <a:pt x="117" y="602"/>
                  </a:lnTo>
                  <a:lnTo>
                    <a:pt x="125" y="628"/>
                  </a:lnTo>
                  <a:lnTo>
                    <a:pt x="133" y="653"/>
                  </a:lnTo>
                  <a:lnTo>
                    <a:pt x="141" y="678"/>
                  </a:lnTo>
                  <a:lnTo>
                    <a:pt x="144" y="697"/>
                  </a:lnTo>
                  <a:lnTo>
                    <a:pt x="147" y="714"/>
                  </a:lnTo>
                  <a:lnTo>
                    <a:pt x="149" y="732"/>
                  </a:lnTo>
                  <a:lnTo>
                    <a:pt x="152" y="750"/>
                  </a:lnTo>
                  <a:lnTo>
                    <a:pt x="149" y="798"/>
                  </a:lnTo>
                  <a:lnTo>
                    <a:pt x="146" y="846"/>
                  </a:lnTo>
                  <a:lnTo>
                    <a:pt x="144" y="896"/>
                  </a:lnTo>
                  <a:lnTo>
                    <a:pt x="140" y="944"/>
                  </a:lnTo>
                  <a:lnTo>
                    <a:pt x="148" y="957"/>
                  </a:lnTo>
                  <a:lnTo>
                    <a:pt x="157" y="971"/>
                  </a:lnTo>
                  <a:lnTo>
                    <a:pt x="165" y="985"/>
                  </a:lnTo>
                  <a:lnTo>
                    <a:pt x="173" y="997"/>
                  </a:lnTo>
                  <a:lnTo>
                    <a:pt x="194" y="1000"/>
                  </a:lnTo>
                  <a:lnTo>
                    <a:pt x="216" y="1003"/>
                  </a:lnTo>
                  <a:lnTo>
                    <a:pt x="237" y="1005"/>
                  </a:lnTo>
                  <a:lnTo>
                    <a:pt x="259" y="1008"/>
                  </a:lnTo>
                  <a:lnTo>
                    <a:pt x="281" y="1011"/>
                  </a:lnTo>
                  <a:lnTo>
                    <a:pt x="301" y="1014"/>
                  </a:lnTo>
                  <a:lnTo>
                    <a:pt x="323" y="1017"/>
                  </a:lnTo>
                  <a:lnTo>
                    <a:pt x="344" y="1019"/>
                  </a:lnTo>
                  <a:lnTo>
                    <a:pt x="349" y="1015"/>
                  </a:lnTo>
                  <a:lnTo>
                    <a:pt x="353" y="1010"/>
                  </a:lnTo>
                  <a:lnTo>
                    <a:pt x="358" y="1005"/>
                  </a:lnTo>
                  <a:lnTo>
                    <a:pt x="364" y="1001"/>
                  </a:lnTo>
                  <a:lnTo>
                    <a:pt x="368" y="996"/>
                  </a:lnTo>
                  <a:lnTo>
                    <a:pt x="373" y="992"/>
                  </a:lnTo>
                  <a:lnTo>
                    <a:pt x="377" y="987"/>
                  </a:lnTo>
                  <a:lnTo>
                    <a:pt x="382" y="982"/>
                  </a:lnTo>
                  <a:lnTo>
                    <a:pt x="389" y="941"/>
                  </a:lnTo>
                  <a:lnTo>
                    <a:pt x="396" y="899"/>
                  </a:lnTo>
                  <a:lnTo>
                    <a:pt x="403" y="859"/>
                  </a:lnTo>
                  <a:lnTo>
                    <a:pt x="410" y="818"/>
                  </a:lnTo>
                  <a:lnTo>
                    <a:pt x="417" y="799"/>
                  </a:lnTo>
                  <a:lnTo>
                    <a:pt x="425" y="781"/>
                  </a:lnTo>
                  <a:lnTo>
                    <a:pt x="432" y="764"/>
                  </a:lnTo>
                  <a:lnTo>
                    <a:pt x="438" y="745"/>
                  </a:lnTo>
                  <a:lnTo>
                    <a:pt x="445" y="736"/>
                  </a:lnTo>
                  <a:lnTo>
                    <a:pt x="451" y="727"/>
                  </a:lnTo>
                  <a:lnTo>
                    <a:pt x="458" y="719"/>
                  </a:lnTo>
                  <a:lnTo>
                    <a:pt x="464" y="709"/>
                  </a:lnTo>
                  <a:lnTo>
                    <a:pt x="470" y="700"/>
                  </a:lnTo>
                  <a:lnTo>
                    <a:pt x="475" y="692"/>
                  </a:lnTo>
                  <a:lnTo>
                    <a:pt x="482" y="683"/>
                  </a:lnTo>
                  <a:lnTo>
                    <a:pt x="488" y="674"/>
                  </a:lnTo>
                  <a:lnTo>
                    <a:pt x="512" y="643"/>
                  </a:lnTo>
                  <a:lnTo>
                    <a:pt x="539" y="607"/>
                  </a:lnTo>
                  <a:lnTo>
                    <a:pt x="565" y="564"/>
                  </a:lnTo>
                  <a:lnTo>
                    <a:pt x="591" y="516"/>
                  </a:lnTo>
                  <a:lnTo>
                    <a:pt x="612" y="460"/>
                  </a:lnTo>
                  <a:lnTo>
                    <a:pt x="630" y="399"/>
                  </a:lnTo>
                  <a:lnTo>
                    <a:pt x="642" y="331"/>
                  </a:lnTo>
                  <a:lnTo>
                    <a:pt x="647" y="257"/>
                  </a:lnTo>
                  <a:lnTo>
                    <a:pt x="644" y="222"/>
                  </a:lnTo>
                  <a:lnTo>
                    <a:pt x="634" y="190"/>
                  </a:lnTo>
                  <a:lnTo>
                    <a:pt x="622" y="161"/>
                  </a:lnTo>
                  <a:lnTo>
                    <a:pt x="605" y="133"/>
                  </a:lnTo>
                  <a:lnTo>
                    <a:pt x="585" y="109"/>
                  </a:lnTo>
                  <a:lnTo>
                    <a:pt x="562" y="87"/>
                  </a:lnTo>
                  <a:lnTo>
                    <a:pt x="536" y="69"/>
                  </a:lnTo>
                  <a:lnTo>
                    <a:pt x="509" y="51"/>
                  </a:lnTo>
                  <a:lnTo>
                    <a:pt x="478" y="36"/>
                  </a:lnTo>
                  <a:lnTo>
                    <a:pt x="447" y="25"/>
                  </a:lnTo>
                  <a:lnTo>
                    <a:pt x="414" y="16"/>
                  </a:lnTo>
                  <a:lnTo>
                    <a:pt x="381" y="8"/>
                  </a:lnTo>
                  <a:lnTo>
                    <a:pt x="347" y="3"/>
                  </a:lnTo>
                  <a:lnTo>
                    <a:pt x="314" y="1"/>
                  </a:lnTo>
                  <a:lnTo>
                    <a:pt x="281" y="0"/>
                  </a:lnTo>
                  <a:lnTo>
                    <a:pt x="248" y="2"/>
                  </a:lnTo>
                  <a:close/>
                </a:path>
              </a:pathLst>
            </a:custGeom>
            <a:solidFill>
              <a:srgbClr val="FFD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87" name="Freeform 143"/>
            <p:cNvSpPr>
              <a:spLocks noChangeAspect="1"/>
            </p:cNvSpPr>
            <p:nvPr/>
          </p:nvSpPr>
          <p:spPr bwMode="auto">
            <a:xfrm>
              <a:off x="741" y="2231"/>
              <a:ext cx="300" cy="503"/>
            </a:xfrm>
            <a:custGeom>
              <a:avLst/>
              <a:gdLst>
                <a:gd name="T0" fmla="*/ 24 w 601"/>
                <a:gd name="T1" fmla="*/ 2 h 1006"/>
                <a:gd name="T2" fmla="*/ 15 w 601"/>
                <a:gd name="T3" fmla="*/ 6 h 1006"/>
                <a:gd name="T4" fmla="*/ 8 w 601"/>
                <a:gd name="T5" fmla="*/ 11 h 1006"/>
                <a:gd name="T6" fmla="*/ 3 w 601"/>
                <a:gd name="T7" fmla="*/ 17 h 1006"/>
                <a:gd name="T8" fmla="*/ 0 w 601"/>
                <a:gd name="T9" fmla="*/ 24 h 1006"/>
                <a:gd name="T10" fmla="*/ 0 w 601"/>
                <a:gd name="T11" fmla="*/ 33 h 1006"/>
                <a:gd name="T12" fmla="*/ 1 w 601"/>
                <a:gd name="T13" fmla="*/ 42 h 1006"/>
                <a:gd name="T14" fmla="*/ 6 w 601"/>
                <a:gd name="T15" fmla="*/ 51 h 1006"/>
                <a:gd name="T16" fmla="*/ 10 w 601"/>
                <a:gd name="T17" fmla="*/ 60 h 1006"/>
                <a:gd name="T18" fmla="*/ 12 w 601"/>
                <a:gd name="T19" fmla="*/ 67 h 1006"/>
                <a:gd name="T20" fmla="*/ 14 w 601"/>
                <a:gd name="T21" fmla="*/ 74 h 1006"/>
                <a:gd name="T22" fmla="*/ 15 w 601"/>
                <a:gd name="T23" fmla="*/ 81 h 1006"/>
                <a:gd name="T24" fmla="*/ 16 w 601"/>
                <a:gd name="T25" fmla="*/ 86 h 1006"/>
                <a:gd name="T26" fmla="*/ 17 w 601"/>
                <a:gd name="T27" fmla="*/ 91 h 1006"/>
                <a:gd name="T28" fmla="*/ 17 w 601"/>
                <a:gd name="T29" fmla="*/ 99 h 1006"/>
                <a:gd name="T30" fmla="*/ 16 w 601"/>
                <a:gd name="T31" fmla="*/ 111 h 1006"/>
                <a:gd name="T32" fmla="*/ 17 w 601"/>
                <a:gd name="T33" fmla="*/ 119 h 1006"/>
                <a:gd name="T34" fmla="*/ 18 w 601"/>
                <a:gd name="T35" fmla="*/ 122 h 1006"/>
                <a:gd name="T36" fmla="*/ 22 w 601"/>
                <a:gd name="T37" fmla="*/ 124 h 1006"/>
                <a:gd name="T38" fmla="*/ 27 w 601"/>
                <a:gd name="T39" fmla="*/ 125 h 1006"/>
                <a:gd name="T40" fmla="*/ 32 w 601"/>
                <a:gd name="T41" fmla="*/ 125 h 1006"/>
                <a:gd name="T42" fmla="*/ 37 w 601"/>
                <a:gd name="T43" fmla="*/ 126 h 1006"/>
                <a:gd name="T44" fmla="*/ 40 w 601"/>
                <a:gd name="T45" fmla="*/ 126 h 1006"/>
                <a:gd name="T46" fmla="*/ 41 w 601"/>
                <a:gd name="T47" fmla="*/ 124 h 1006"/>
                <a:gd name="T48" fmla="*/ 42 w 601"/>
                <a:gd name="T49" fmla="*/ 123 h 1006"/>
                <a:gd name="T50" fmla="*/ 43 w 601"/>
                <a:gd name="T51" fmla="*/ 122 h 1006"/>
                <a:gd name="T52" fmla="*/ 44 w 601"/>
                <a:gd name="T53" fmla="*/ 117 h 1006"/>
                <a:gd name="T54" fmla="*/ 46 w 601"/>
                <a:gd name="T55" fmla="*/ 106 h 1006"/>
                <a:gd name="T56" fmla="*/ 48 w 601"/>
                <a:gd name="T57" fmla="*/ 99 h 1006"/>
                <a:gd name="T58" fmla="*/ 49 w 601"/>
                <a:gd name="T59" fmla="*/ 94 h 1006"/>
                <a:gd name="T60" fmla="*/ 51 w 601"/>
                <a:gd name="T61" fmla="*/ 91 h 1006"/>
                <a:gd name="T62" fmla="*/ 52 w 601"/>
                <a:gd name="T63" fmla="*/ 89 h 1006"/>
                <a:gd name="T64" fmla="*/ 54 w 601"/>
                <a:gd name="T65" fmla="*/ 87 h 1006"/>
                <a:gd name="T66" fmla="*/ 55 w 601"/>
                <a:gd name="T67" fmla="*/ 84 h 1006"/>
                <a:gd name="T68" fmla="*/ 59 w 601"/>
                <a:gd name="T69" fmla="*/ 79 h 1006"/>
                <a:gd name="T70" fmla="*/ 65 w 601"/>
                <a:gd name="T71" fmla="*/ 70 h 1006"/>
                <a:gd name="T72" fmla="*/ 70 w 601"/>
                <a:gd name="T73" fmla="*/ 57 h 1006"/>
                <a:gd name="T74" fmla="*/ 74 w 601"/>
                <a:gd name="T75" fmla="*/ 41 h 1006"/>
                <a:gd name="T76" fmla="*/ 74 w 601"/>
                <a:gd name="T77" fmla="*/ 27 h 1006"/>
                <a:gd name="T78" fmla="*/ 73 w 601"/>
                <a:gd name="T79" fmla="*/ 20 h 1006"/>
                <a:gd name="T80" fmla="*/ 69 w 601"/>
                <a:gd name="T81" fmla="*/ 14 h 1006"/>
                <a:gd name="T82" fmla="*/ 63 w 601"/>
                <a:gd name="T83" fmla="*/ 9 h 1006"/>
                <a:gd name="T84" fmla="*/ 56 w 601"/>
                <a:gd name="T85" fmla="*/ 5 h 1006"/>
                <a:gd name="T86" fmla="*/ 49 w 601"/>
                <a:gd name="T87" fmla="*/ 2 h 1006"/>
                <a:gd name="T88" fmla="*/ 41 w 601"/>
                <a:gd name="T89" fmla="*/ 1 h 1006"/>
                <a:gd name="T90" fmla="*/ 33 w 601"/>
                <a:gd name="T91" fmla="*/ 0 h 10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01" h="1006">
                  <a:moveTo>
                    <a:pt x="239" y="1"/>
                  </a:moveTo>
                  <a:lnTo>
                    <a:pt x="199" y="13"/>
                  </a:lnTo>
                  <a:lnTo>
                    <a:pt x="161" y="27"/>
                  </a:lnTo>
                  <a:lnTo>
                    <a:pt x="127" y="43"/>
                  </a:lnTo>
                  <a:lnTo>
                    <a:pt x="97" y="63"/>
                  </a:lnTo>
                  <a:lnTo>
                    <a:pt x="71" y="84"/>
                  </a:lnTo>
                  <a:lnTo>
                    <a:pt x="48" y="107"/>
                  </a:lnTo>
                  <a:lnTo>
                    <a:pt x="29" y="134"/>
                  </a:lnTo>
                  <a:lnTo>
                    <a:pt x="15" y="162"/>
                  </a:lnTo>
                  <a:lnTo>
                    <a:pt x="6" y="192"/>
                  </a:lnTo>
                  <a:lnTo>
                    <a:pt x="2" y="224"/>
                  </a:lnTo>
                  <a:lnTo>
                    <a:pt x="0" y="257"/>
                  </a:lnTo>
                  <a:lnTo>
                    <a:pt x="6" y="292"/>
                  </a:lnTo>
                  <a:lnTo>
                    <a:pt x="15" y="329"/>
                  </a:lnTo>
                  <a:lnTo>
                    <a:pt x="30" y="367"/>
                  </a:lnTo>
                  <a:lnTo>
                    <a:pt x="51" y="405"/>
                  </a:lnTo>
                  <a:lnTo>
                    <a:pt x="78" y="445"/>
                  </a:lnTo>
                  <a:lnTo>
                    <a:pt x="85" y="473"/>
                  </a:lnTo>
                  <a:lnTo>
                    <a:pt x="91" y="501"/>
                  </a:lnTo>
                  <a:lnTo>
                    <a:pt x="98" y="529"/>
                  </a:lnTo>
                  <a:lnTo>
                    <a:pt x="105" y="558"/>
                  </a:lnTo>
                  <a:lnTo>
                    <a:pt x="112" y="587"/>
                  </a:lnTo>
                  <a:lnTo>
                    <a:pt x="119" y="614"/>
                  </a:lnTo>
                  <a:lnTo>
                    <a:pt x="126" y="643"/>
                  </a:lnTo>
                  <a:lnTo>
                    <a:pt x="133" y="671"/>
                  </a:lnTo>
                  <a:lnTo>
                    <a:pt x="135" y="688"/>
                  </a:lnTo>
                  <a:lnTo>
                    <a:pt x="138" y="705"/>
                  </a:lnTo>
                  <a:lnTo>
                    <a:pt x="140" y="724"/>
                  </a:lnTo>
                  <a:lnTo>
                    <a:pt x="142" y="741"/>
                  </a:lnTo>
                  <a:lnTo>
                    <a:pt x="139" y="790"/>
                  </a:lnTo>
                  <a:lnTo>
                    <a:pt x="136" y="837"/>
                  </a:lnTo>
                  <a:lnTo>
                    <a:pt x="133" y="885"/>
                  </a:lnTo>
                  <a:lnTo>
                    <a:pt x="129" y="934"/>
                  </a:lnTo>
                  <a:lnTo>
                    <a:pt x="138" y="946"/>
                  </a:lnTo>
                  <a:lnTo>
                    <a:pt x="144" y="960"/>
                  </a:lnTo>
                  <a:lnTo>
                    <a:pt x="151" y="973"/>
                  </a:lnTo>
                  <a:lnTo>
                    <a:pt x="159" y="987"/>
                  </a:lnTo>
                  <a:lnTo>
                    <a:pt x="179" y="989"/>
                  </a:lnTo>
                  <a:lnTo>
                    <a:pt x="199" y="991"/>
                  </a:lnTo>
                  <a:lnTo>
                    <a:pt x="218" y="993"/>
                  </a:lnTo>
                  <a:lnTo>
                    <a:pt x="238" y="996"/>
                  </a:lnTo>
                  <a:lnTo>
                    <a:pt x="257" y="998"/>
                  </a:lnTo>
                  <a:lnTo>
                    <a:pt x="277" y="1002"/>
                  </a:lnTo>
                  <a:lnTo>
                    <a:pt x="296" y="1004"/>
                  </a:lnTo>
                  <a:lnTo>
                    <a:pt x="316" y="1006"/>
                  </a:lnTo>
                  <a:lnTo>
                    <a:pt x="321" y="1002"/>
                  </a:lnTo>
                  <a:lnTo>
                    <a:pt x="325" y="997"/>
                  </a:lnTo>
                  <a:lnTo>
                    <a:pt x="329" y="992"/>
                  </a:lnTo>
                  <a:lnTo>
                    <a:pt x="333" y="988"/>
                  </a:lnTo>
                  <a:lnTo>
                    <a:pt x="338" y="983"/>
                  </a:lnTo>
                  <a:lnTo>
                    <a:pt x="343" y="978"/>
                  </a:lnTo>
                  <a:lnTo>
                    <a:pt x="346" y="974"/>
                  </a:lnTo>
                  <a:lnTo>
                    <a:pt x="351" y="969"/>
                  </a:lnTo>
                  <a:lnTo>
                    <a:pt x="358" y="929"/>
                  </a:lnTo>
                  <a:lnTo>
                    <a:pt x="364" y="887"/>
                  </a:lnTo>
                  <a:lnTo>
                    <a:pt x="371" y="846"/>
                  </a:lnTo>
                  <a:lnTo>
                    <a:pt x="378" y="806"/>
                  </a:lnTo>
                  <a:lnTo>
                    <a:pt x="385" y="787"/>
                  </a:lnTo>
                  <a:lnTo>
                    <a:pt x="392" y="769"/>
                  </a:lnTo>
                  <a:lnTo>
                    <a:pt x="399" y="752"/>
                  </a:lnTo>
                  <a:lnTo>
                    <a:pt x="406" y="733"/>
                  </a:lnTo>
                  <a:lnTo>
                    <a:pt x="412" y="724"/>
                  </a:lnTo>
                  <a:lnTo>
                    <a:pt x="417" y="716"/>
                  </a:lnTo>
                  <a:lnTo>
                    <a:pt x="423" y="707"/>
                  </a:lnTo>
                  <a:lnTo>
                    <a:pt x="429" y="697"/>
                  </a:lnTo>
                  <a:lnTo>
                    <a:pt x="434" y="689"/>
                  </a:lnTo>
                  <a:lnTo>
                    <a:pt x="439" y="680"/>
                  </a:lnTo>
                  <a:lnTo>
                    <a:pt x="445" y="672"/>
                  </a:lnTo>
                  <a:lnTo>
                    <a:pt x="451" y="663"/>
                  </a:lnTo>
                  <a:lnTo>
                    <a:pt x="474" y="632"/>
                  </a:lnTo>
                  <a:lnTo>
                    <a:pt x="498" y="596"/>
                  </a:lnTo>
                  <a:lnTo>
                    <a:pt x="522" y="554"/>
                  </a:lnTo>
                  <a:lnTo>
                    <a:pt x="545" y="506"/>
                  </a:lnTo>
                  <a:lnTo>
                    <a:pt x="566" y="452"/>
                  </a:lnTo>
                  <a:lnTo>
                    <a:pt x="583" y="391"/>
                  </a:lnTo>
                  <a:lnTo>
                    <a:pt x="595" y="323"/>
                  </a:lnTo>
                  <a:lnTo>
                    <a:pt x="601" y="248"/>
                  </a:lnTo>
                  <a:lnTo>
                    <a:pt x="599" y="216"/>
                  </a:lnTo>
                  <a:lnTo>
                    <a:pt x="594" y="186"/>
                  </a:lnTo>
                  <a:lnTo>
                    <a:pt x="584" y="158"/>
                  </a:lnTo>
                  <a:lnTo>
                    <a:pt x="570" y="133"/>
                  </a:lnTo>
                  <a:lnTo>
                    <a:pt x="552" y="110"/>
                  </a:lnTo>
                  <a:lnTo>
                    <a:pt x="532" y="89"/>
                  </a:lnTo>
                  <a:lnTo>
                    <a:pt x="508" y="71"/>
                  </a:lnTo>
                  <a:lnTo>
                    <a:pt x="483" y="53"/>
                  </a:lnTo>
                  <a:lnTo>
                    <a:pt x="455" y="39"/>
                  </a:lnTo>
                  <a:lnTo>
                    <a:pt x="426" y="27"/>
                  </a:lnTo>
                  <a:lnTo>
                    <a:pt x="396" y="16"/>
                  </a:lnTo>
                  <a:lnTo>
                    <a:pt x="364" y="10"/>
                  </a:lnTo>
                  <a:lnTo>
                    <a:pt x="332" y="4"/>
                  </a:lnTo>
                  <a:lnTo>
                    <a:pt x="301" y="0"/>
                  </a:lnTo>
                  <a:lnTo>
                    <a:pt x="270" y="0"/>
                  </a:lnTo>
                  <a:lnTo>
                    <a:pt x="239" y="1"/>
                  </a:lnTo>
                  <a:close/>
                </a:path>
              </a:pathLst>
            </a:custGeom>
            <a:solidFill>
              <a:srgbClr val="FFDB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88" name="Freeform 144"/>
            <p:cNvSpPr>
              <a:spLocks noChangeAspect="1"/>
            </p:cNvSpPr>
            <p:nvPr/>
          </p:nvSpPr>
          <p:spPr bwMode="auto">
            <a:xfrm>
              <a:off x="752" y="2237"/>
              <a:ext cx="278" cy="496"/>
            </a:xfrm>
            <a:custGeom>
              <a:avLst/>
              <a:gdLst>
                <a:gd name="T0" fmla="*/ 24 w 556"/>
                <a:gd name="T1" fmla="*/ 2 h 992"/>
                <a:gd name="T2" fmla="*/ 15 w 556"/>
                <a:gd name="T3" fmla="*/ 5 h 992"/>
                <a:gd name="T4" fmla="*/ 9 w 556"/>
                <a:gd name="T5" fmla="*/ 10 h 992"/>
                <a:gd name="T6" fmla="*/ 4 w 556"/>
                <a:gd name="T7" fmla="*/ 16 h 992"/>
                <a:gd name="T8" fmla="*/ 1 w 556"/>
                <a:gd name="T9" fmla="*/ 23 h 992"/>
                <a:gd name="T10" fmla="*/ 1 w 556"/>
                <a:gd name="T11" fmla="*/ 31 h 992"/>
                <a:gd name="T12" fmla="*/ 3 w 556"/>
                <a:gd name="T13" fmla="*/ 39 h 992"/>
                <a:gd name="T14" fmla="*/ 7 w 556"/>
                <a:gd name="T15" fmla="*/ 48 h 992"/>
                <a:gd name="T16" fmla="*/ 11 w 556"/>
                <a:gd name="T17" fmla="*/ 56 h 992"/>
                <a:gd name="T18" fmla="*/ 12 w 556"/>
                <a:gd name="T19" fmla="*/ 64 h 992"/>
                <a:gd name="T20" fmla="*/ 14 w 556"/>
                <a:gd name="T21" fmla="*/ 71 h 992"/>
                <a:gd name="T22" fmla="*/ 15 w 556"/>
                <a:gd name="T23" fmla="*/ 79 h 992"/>
                <a:gd name="T24" fmla="*/ 16 w 556"/>
                <a:gd name="T25" fmla="*/ 85 h 992"/>
                <a:gd name="T26" fmla="*/ 16 w 556"/>
                <a:gd name="T27" fmla="*/ 90 h 992"/>
                <a:gd name="T28" fmla="*/ 16 w 556"/>
                <a:gd name="T29" fmla="*/ 98 h 992"/>
                <a:gd name="T30" fmla="*/ 15 w 556"/>
                <a:gd name="T31" fmla="*/ 110 h 992"/>
                <a:gd name="T32" fmla="*/ 16 w 556"/>
                <a:gd name="T33" fmla="*/ 117 h 992"/>
                <a:gd name="T34" fmla="*/ 18 w 556"/>
                <a:gd name="T35" fmla="*/ 121 h 992"/>
                <a:gd name="T36" fmla="*/ 21 w 556"/>
                <a:gd name="T37" fmla="*/ 122 h 992"/>
                <a:gd name="T38" fmla="*/ 25 w 556"/>
                <a:gd name="T39" fmla="*/ 123 h 992"/>
                <a:gd name="T40" fmla="*/ 30 w 556"/>
                <a:gd name="T41" fmla="*/ 124 h 992"/>
                <a:gd name="T42" fmla="*/ 34 w 556"/>
                <a:gd name="T43" fmla="*/ 124 h 992"/>
                <a:gd name="T44" fmla="*/ 37 w 556"/>
                <a:gd name="T45" fmla="*/ 123 h 992"/>
                <a:gd name="T46" fmla="*/ 39 w 556"/>
                <a:gd name="T47" fmla="*/ 121 h 992"/>
                <a:gd name="T48" fmla="*/ 41 w 556"/>
                <a:gd name="T49" fmla="*/ 115 h 992"/>
                <a:gd name="T50" fmla="*/ 43 w 556"/>
                <a:gd name="T51" fmla="*/ 105 h 992"/>
                <a:gd name="T52" fmla="*/ 44 w 556"/>
                <a:gd name="T53" fmla="*/ 97 h 992"/>
                <a:gd name="T54" fmla="*/ 46 w 556"/>
                <a:gd name="T55" fmla="*/ 93 h 992"/>
                <a:gd name="T56" fmla="*/ 48 w 556"/>
                <a:gd name="T57" fmla="*/ 89 h 992"/>
                <a:gd name="T58" fmla="*/ 49 w 556"/>
                <a:gd name="T59" fmla="*/ 87 h 992"/>
                <a:gd name="T60" fmla="*/ 50 w 556"/>
                <a:gd name="T61" fmla="*/ 85 h 992"/>
                <a:gd name="T62" fmla="*/ 51 w 556"/>
                <a:gd name="T63" fmla="*/ 83 h 992"/>
                <a:gd name="T64" fmla="*/ 55 w 556"/>
                <a:gd name="T65" fmla="*/ 78 h 992"/>
                <a:gd name="T66" fmla="*/ 60 w 556"/>
                <a:gd name="T67" fmla="*/ 68 h 992"/>
                <a:gd name="T68" fmla="*/ 65 w 556"/>
                <a:gd name="T69" fmla="*/ 56 h 992"/>
                <a:gd name="T70" fmla="*/ 69 w 556"/>
                <a:gd name="T71" fmla="*/ 40 h 992"/>
                <a:gd name="T72" fmla="*/ 70 w 556"/>
                <a:gd name="T73" fmla="*/ 27 h 992"/>
                <a:gd name="T74" fmla="*/ 69 w 556"/>
                <a:gd name="T75" fmla="*/ 20 h 992"/>
                <a:gd name="T76" fmla="*/ 65 w 556"/>
                <a:gd name="T77" fmla="*/ 14 h 992"/>
                <a:gd name="T78" fmla="*/ 60 w 556"/>
                <a:gd name="T79" fmla="*/ 9 h 992"/>
                <a:gd name="T80" fmla="*/ 54 w 556"/>
                <a:gd name="T81" fmla="*/ 5 h 992"/>
                <a:gd name="T82" fmla="*/ 47 w 556"/>
                <a:gd name="T83" fmla="*/ 3 h 992"/>
                <a:gd name="T84" fmla="*/ 40 w 556"/>
                <a:gd name="T85" fmla="*/ 1 h 992"/>
                <a:gd name="T86" fmla="*/ 33 w 556"/>
                <a:gd name="T87" fmla="*/ 0 h 9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56" h="992">
                  <a:moveTo>
                    <a:pt x="230" y="1"/>
                  </a:moveTo>
                  <a:lnTo>
                    <a:pt x="189" y="11"/>
                  </a:lnTo>
                  <a:lnTo>
                    <a:pt x="152" y="24"/>
                  </a:lnTo>
                  <a:lnTo>
                    <a:pt x="119" y="40"/>
                  </a:lnTo>
                  <a:lnTo>
                    <a:pt x="90" y="59"/>
                  </a:lnTo>
                  <a:lnTo>
                    <a:pt x="65" y="79"/>
                  </a:lnTo>
                  <a:lnTo>
                    <a:pt x="43" y="101"/>
                  </a:lnTo>
                  <a:lnTo>
                    <a:pt x="26" y="127"/>
                  </a:lnTo>
                  <a:lnTo>
                    <a:pt x="13" y="153"/>
                  </a:lnTo>
                  <a:lnTo>
                    <a:pt x="5" y="182"/>
                  </a:lnTo>
                  <a:lnTo>
                    <a:pt x="0" y="211"/>
                  </a:lnTo>
                  <a:lnTo>
                    <a:pt x="1" y="242"/>
                  </a:lnTo>
                  <a:lnTo>
                    <a:pt x="7" y="274"/>
                  </a:lnTo>
                  <a:lnTo>
                    <a:pt x="18" y="308"/>
                  </a:lnTo>
                  <a:lnTo>
                    <a:pt x="33" y="342"/>
                  </a:lnTo>
                  <a:lnTo>
                    <a:pt x="53" y="377"/>
                  </a:lnTo>
                  <a:lnTo>
                    <a:pt x="80" y="412"/>
                  </a:lnTo>
                  <a:lnTo>
                    <a:pt x="86" y="444"/>
                  </a:lnTo>
                  <a:lnTo>
                    <a:pt x="90" y="475"/>
                  </a:lnTo>
                  <a:lnTo>
                    <a:pt x="96" y="506"/>
                  </a:lnTo>
                  <a:lnTo>
                    <a:pt x="102" y="537"/>
                  </a:lnTo>
                  <a:lnTo>
                    <a:pt x="106" y="568"/>
                  </a:lnTo>
                  <a:lnTo>
                    <a:pt x="112" y="599"/>
                  </a:lnTo>
                  <a:lnTo>
                    <a:pt x="117" y="630"/>
                  </a:lnTo>
                  <a:lnTo>
                    <a:pt x="122" y="661"/>
                  </a:lnTo>
                  <a:lnTo>
                    <a:pt x="125" y="679"/>
                  </a:lnTo>
                  <a:lnTo>
                    <a:pt x="127" y="696"/>
                  </a:lnTo>
                  <a:lnTo>
                    <a:pt x="128" y="713"/>
                  </a:lnTo>
                  <a:lnTo>
                    <a:pt x="130" y="730"/>
                  </a:lnTo>
                  <a:lnTo>
                    <a:pt x="127" y="779"/>
                  </a:lnTo>
                  <a:lnTo>
                    <a:pt x="124" y="826"/>
                  </a:lnTo>
                  <a:lnTo>
                    <a:pt x="120" y="873"/>
                  </a:lnTo>
                  <a:lnTo>
                    <a:pt x="118" y="921"/>
                  </a:lnTo>
                  <a:lnTo>
                    <a:pt x="124" y="934"/>
                  </a:lnTo>
                  <a:lnTo>
                    <a:pt x="130" y="947"/>
                  </a:lnTo>
                  <a:lnTo>
                    <a:pt x="137" y="961"/>
                  </a:lnTo>
                  <a:lnTo>
                    <a:pt x="144" y="974"/>
                  </a:lnTo>
                  <a:lnTo>
                    <a:pt x="162" y="976"/>
                  </a:lnTo>
                  <a:lnTo>
                    <a:pt x="180" y="978"/>
                  </a:lnTo>
                  <a:lnTo>
                    <a:pt x="197" y="980"/>
                  </a:lnTo>
                  <a:lnTo>
                    <a:pt x="216" y="983"/>
                  </a:lnTo>
                  <a:lnTo>
                    <a:pt x="233" y="985"/>
                  </a:lnTo>
                  <a:lnTo>
                    <a:pt x="251" y="987"/>
                  </a:lnTo>
                  <a:lnTo>
                    <a:pt x="269" y="990"/>
                  </a:lnTo>
                  <a:lnTo>
                    <a:pt x="287" y="992"/>
                  </a:lnTo>
                  <a:lnTo>
                    <a:pt x="295" y="983"/>
                  </a:lnTo>
                  <a:lnTo>
                    <a:pt x="303" y="974"/>
                  </a:lnTo>
                  <a:lnTo>
                    <a:pt x="311" y="964"/>
                  </a:lnTo>
                  <a:lnTo>
                    <a:pt x="319" y="955"/>
                  </a:lnTo>
                  <a:lnTo>
                    <a:pt x="325" y="915"/>
                  </a:lnTo>
                  <a:lnTo>
                    <a:pt x="332" y="873"/>
                  </a:lnTo>
                  <a:lnTo>
                    <a:pt x="339" y="833"/>
                  </a:lnTo>
                  <a:lnTo>
                    <a:pt x="346" y="793"/>
                  </a:lnTo>
                  <a:lnTo>
                    <a:pt x="352" y="774"/>
                  </a:lnTo>
                  <a:lnTo>
                    <a:pt x="359" y="757"/>
                  </a:lnTo>
                  <a:lnTo>
                    <a:pt x="365" y="740"/>
                  </a:lnTo>
                  <a:lnTo>
                    <a:pt x="371" y="721"/>
                  </a:lnTo>
                  <a:lnTo>
                    <a:pt x="377" y="712"/>
                  </a:lnTo>
                  <a:lnTo>
                    <a:pt x="382" y="703"/>
                  </a:lnTo>
                  <a:lnTo>
                    <a:pt x="387" y="695"/>
                  </a:lnTo>
                  <a:lnTo>
                    <a:pt x="393" y="686"/>
                  </a:lnTo>
                  <a:lnTo>
                    <a:pt x="398" y="677"/>
                  </a:lnTo>
                  <a:lnTo>
                    <a:pt x="404" y="668"/>
                  </a:lnTo>
                  <a:lnTo>
                    <a:pt x="408" y="660"/>
                  </a:lnTo>
                  <a:lnTo>
                    <a:pt x="414" y="651"/>
                  </a:lnTo>
                  <a:lnTo>
                    <a:pt x="435" y="620"/>
                  </a:lnTo>
                  <a:lnTo>
                    <a:pt x="457" y="584"/>
                  </a:lnTo>
                  <a:lnTo>
                    <a:pt x="478" y="543"/>
                  </a:lnTo>
                  <a:lnTo>
                    <a:pt x="499" y="495"/>
                  </a:lnTo>
                  <a:lnTo>
                    <a:pt x="519" y="441"/>
                  </a:lnTo>
                  <a:lnTo>
                    <a:pt x="535" y="381"/>
                  </a:lnTo>
                  <a:lnTo>
                    <a:pt x="548" y="313"/>
                  </a:lnTo>
                  <a:lnTo>
                    <a:pt x="554" y="240"/>
                  </a:lnTo>
                  <a:lnTo>
                    <a:pt x="556" y="210"/>
                  </a:lnTo>
                  <a:lnTo>
                    <a:pt x="552" y="182"/>
                  </a:lnTo>
                  <a:lnTo>
                    <a:pt x="545" y="157"/>
                  </a:lnTo>
                  <a:lnTo>
                    <a:pt x="534" y="132"/>
                  </a:lnTo>
                  <a:lnTo>
                    <a:pt x="519" y="109"/>
                  </a:lnTo>
                  <a:lnTo>
                    <a:pt x="500" y="90"/>
                  </a:lnTo>
                  <a:lnTo>
                    <a:pt x="480" y="71"/>
                  </a:lnTo>
                  <a:lnTo>
                    <a:pt x="457" y="55"/>
                  </a:lnTo>
                  <a:lnTo>
                    <a:pt x="431" y="40"/>
                  </a:lnTo>
                  <a:lnTo>
                    <a:pt x="405" y="29"/>
                  </a:lnTo>
                  <a:lnTo>
                    <a:pt x="376" y="18"/>
                  </a:lnTo>
                  <a:lnTo>
                    <a:pt x="347" y="10"/>
                  </a:lnTo>
                  <a:lnTo>
                    <a:pt x="317" y="5"/>
                  </a:lnTo>
                  <a:lnTo>
                    <a:pt x="287" y="1"/>
                  </a:lnTo>
                  <a:lnTo>
                    <a:pt x="258" y="0"/>
                  </a:lnTo>
                  <a:lnTo>
                    <a:pt x="230" y="1"/>
                  </a:lnTo>
                  <a:close/>
                </a:path>
              </a:pathLst>
            </a:custGeom>
            <a:solidFill>
              <a:srgbClr val="FFE0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89" name="Freeform 145"/>
            <p:cNvSpPr>
              <a:spLocks noChangeAspect="1"/>
            </p:cNvSpPr>
            <p:nvPr/>
          </p:nvSpPr>
          <p:spPr bwMode="auto">
            <a:xfrm>
              <a:off x="763" y="2244"/>
              <a:ext cx="256" cy="488"/>
            </a:xfrm>
            <a:custGeom>
              <a:avLst/>
              <a:gdLst>
                <a:gd name="T0" fmla="*/ 23 w 512"/>
                <a:gd name="T1" fmla="*/ 1 h 977"/>
                <a:gd name="T2" fmla="*/ 14 w 512"/>
                <a:gd name="T3" fmla="*/ 4 h 977"/>
                <a:gd name="T4" fmla="*/ 8 w 512"/>
                <a:gd name="T5" fmla="*/ 9 h 977"/>
                <a:gd name="T6" fmla="*/ 3 w 512"/>
                <a:gd name="T7" fmla="*/ 14 h 977"/>
                <a:gd name="T8" fmla="*/ 1 w 512"/>
                <a:gd name="T9" fmla="*/ 21 h 977"/>
                <a:gd name="T10" fmla="*/ 1 w 512"/>
                <a:gd name="T11" fmla="*/ 28 h 977"/>
                <a:gd name="T12" fmla="*/ 3 w 512"/>
                <a:gd name="T13" fmla="*/ 35 h 977"/>
                <a:gd name="T14" fmla="*/ 7 w 512"/>
                <a:gd name="T15" fmla="*/ 43 h 977"/>
                <a:gd name="T16" fmla="*/ 12 w 512"/>
                <a:gd name="T17" fmla="*/ 55 h 977"/>
                <a:gd name="T18" fmla="*/ 14 w 512"/>
                <a:gd name="T19" fmla="*/ 72 h 977"/>
                <a:gd name="T20" fmla="*/ 15 w 512"/>
                <a:gd name="T21" fmla="*/ 83 h 977"/>
                <a:gd name="T22" fmla="*/ 15 w 512"/>
                <a:gd name="T23" fmla="*/ 87 h 977"/>
                <a:gd name="T24" fmla="*/ 15 w 512"/>
                <a:gd name="T25" fmla="*/ 95 h 977"/>
                <a:gd name="T26" fmla="*/ 14 w 512"/>
                <a:gd name="T27" fmla="*/ 107 h 977"/>
                <a:gd name="T28" fmla="*/ 14 w 512"/>
                <a:gd name="T29" fmla="*/ 115 h 977"/>
                <a:gd name="T30" fmla="*/ 16 w 512"/>
                <a:gd name="T31" fmla="*/ 118 h 977"/>
                <a:gd name="T32" fmla="*/ 19 w 512"/>
                <a:gd name="T33" fmla="*/ 120 h 977"/>
                <a:gd name="T34" fmla="*/ 23 w 512"/>
                <a:gd name="T35" fmla="*/ 120 h 977"/>
                <a:gd name="T36" fmla="*/ 27 w 512"/>
                <a:gd name="T37" fmla="*/ 121 h 977"/>
                <a:gd name="T38" fmla="*/ 31 w 512"/>
                <a:gd name="T39" fmla="*/ 121 h 977"/>
                <a:gd name="T40" fmla="*/ 34 w 512"/>
                <a:gd name="T41" fmla="*/ 121 h 977"/>
                <a:gd name="T42" fmla="*/ 35 w 512"/>
                <a:gd name="T43" fmla="*/ 118 h 977"/>
                <a:gd name="T44" fmla="*/ 37 w 512"/>
                <a:gd name="T45" fmla="*/ 112 h 977"/>
                <a:gd name="T46" fmla="*/ 39 w 512"/>
                <a:gd name="T47" fmla="*/ 102 h 977"/>
                <a:gd name="T48" fmla="*/ 40 w 512"/>
                <a:gd name="T49" fmla="*/ 95 h 977"/>
                <a:gd name="T50" fmla="*/ 42 w 512"/>
                <a:gd name="T51" fmla="*/ 90 h 977"/>
                <a:gd name="T52" fmla="*/ 43 w 512"/>
                <a:gd name="T53" fmla="*/ 87 h 977"/>
                <a:gd name="T54" fmla="*/ 44 w 512"/>
                <a:gd name="T55" fmla="*/ 85 h 977"/>
                <a:gd name="T56" fmla="*/ 46 w 512"/>
                <a:gd name="T57" fmla="*/ 82 h 977"/>
                <a:gd name="T58" fmla="*/ 47 w 512"/>
                <a:gd name="T59" fmla="*/ 80 h 977"/>
                <a:gd name="T60" fmla="*/ 50 w 512"/>
                <a:gd name="T61" fmla="*/ 75 h 977"/>
                <a:gd name="T62" fmla="*/ 55 w 512"/>
                <a:gd name="T63" fmla="*/ 66 h 977"/>
                <a:gd name="T64" fmla="*/ 59 w 512"/>
                <a:gd name="T65" fmla="*/ 53 h 977"/>
                <a:gd name="T66" fmla="*/ 63 w 512"/>
                <a:gd name="T67" fmla="*/ 37 h 977"/>
                <a:gd name="T68" fmla="*/ 64 w 512"/>
                <a:gd name="T69" fmla="*/ 25 h 977"/>
                <a:gd name="T70" fmla="*/ 64 w 512"/>
                <a:gd name="T71" fmla="*/ 19 h 977"/>
                <a:gd name="T72" fmla="*/ 61 w 512"/>
                <a:gd name="T73" fmla="*/ 13 h 977"/>
                <a:gd name="T74" fmla="*/ 57 w 512"/>
                <a:gd name="T75" fmla="*/ 9 h 977"/>
                <a:gd name="T76" fmla="*/ 51 w 512"/>
                <a:gd name="T77" fmla="*/ 5 h 977"/>
                <a:gd name="T78" fmla="*/ 45 w 512"/>
                <a:gd name="T79" fmla="*/ 2 h 977"/>
                <a:gd name="T80" fmla="*/ 38 w 512"/>
                <a:gd name="T81" fmla="*/ 0 h 977"/>
                <a:gd name="T82" fmla="*/ 31 w 512"/>
                <a:gd name="T83" fmla="*/ 0 h 9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12" h="977">
                  <a:moveTo>
                    <a:pt x="220" y="0"/>
                  </a:moveTo>
                  <a:lnTo>
                    <a:pt x="180" y="9"/>
                  </a:lnTo>
                  <a:lnTo>
                    <a:pt x="144" y="22"/>
                  </a:lnTo>
                  <a:lnTo>
                    <a:pt x="111" y="37"/>
                  </a:lnTo>
                  <a:lnTo>
                    <a:pt x="83" y="54"/>
                  </a:lnTo>
                  <a:lnTo>
                    <a:pt x="59" y="74"/>
                  </a:lnTo>
                  <a:lnTo>
                    <a:pt x="38" y="95"/>
                  </a:lnTo>
                  <a:lnTo>
                    <a:pt x="22" y="118"/>
                  </a:lnTo>
                  <a:lnTo>
                    <a:pt x="11" y="144"/>
                  </a:lnTo>
                  <a:lnTo>
                    <a:pt x="4" y="169"/>
                  </a:lnTo>
                  <a:lnTo>
                    <a:pt x="0" y="197"/>
                  </a:lnTo>
                  <a:lnTo>
                    <a:pt x="2" y="226"/>
                  </a:lnTo>
                  <a:lnTo>
                    <a:pt x="8" y="256"/>
                  </a:lnTo>
                  <a:lnTo>
                    <a:pt x="20" y="286"/>
                  </a:lnTo>
                  <a:lnTo>
                    <a:pt x="35" y="315"/>
                  </a:lnTo>
                  <a:lnTo>
                    <a:pt x="55" y="347"/>
                  </a:lnTo>
                  <a:lnTo>
                    <a:pt x="81" y="378"/>
                  </a:lnTo>
                  <a:lnTo>
                    <a:pt x="89" y="446"/>
                  </a:lnTo>
                  <a:lnTo>
                    <a:pt x="97" y="515"/>
                  </a:lnTo>
                  <a:lnTo>
                    <a:pt x="105" y="583"/>
                  </a:lnTo>
                  <a:lnTo>
                    <a:pt x="113" y="652"/>
                  </a:lnTo>
                  <a:lnTo>
                    <a:pt x="114" y="669"/>
                  </a:lnTo>
                  <a:lnTo>
                    <a:pt x="117" y="685"/>
                  </a:lnTo>
                  <a:lnTo>
                    <a:pt x="118" y="703"/>
                  </a:lnTo>
                  <a:lnTo>
                    <a:pt x="119" y="720"/>
                  </a:lnTo>
                  <a:lnTo>
                    <a:pt x="115" y="767"/>
                  </a:lnTo>
                  <a:lnTo>
                    <a:pt x="112" y="814"/>
                  </a:lnTo>
                  <a:lnTo>
                    <a:pt x="108" y="862"/>
                  </a:lnTo>
                  <a:lnTo>
                    <a:pt x="105" y="909"/>
                  </a:lnTo>
                  <a:lnTo>
                    <a:pt x="111" y="922"/>
                  </a:lnTo>
                  <a:lnTo>
                    <a:pt x="118" y="934"/>
                  </a:lnTo>
                  <a:lnTo>
                    <a:pt x="123" y="948"/>
                  </a:lnTo>
                  <a:lnTo>
                    <a:pt x="129" y="961"/>
                  </a:lnTo>
                  <a:lnTo>
                    <a:pt x="145" y="963"/>
                  </a:lnTo>
                  <a:lnTo>
                    <a:pt x="161" y="964"/>
                  </a:lnTo>
                  <a:lnTo>
                    <a:pt x="178" y="966"/>
                  </a:lnTo>
                  <a:lnTo>
                    <a:pt x="194" y="969"/>
                  </a:lnTo>
                  <a:lnTo>
                    <a:pt x="209" y="970"/>
                  </a:lnTo>
                  <a:lnTo>
                    <a:pt x="225" y="972"/>
                  </a:lnTo>
                  <a:lnTo>
                    <a:pt x="241" y="975"/>
                  </a:lnTo>
                  <a:lnTo>
                    <a:pt x="257" y="977"/>
                  </a:lnTo>
                  <a:lnTo>
                    <a:pt x="265" y="968"/>
                  </a:lnTo>
                  <a:lnTo>
                    <a:pt x="272" y="958"/>
                  </a:lnTo>
                  <a:lnTo>
                    <a:pt x="280" y="949"/>
                  </a:lnTo>
                  <a:lnTo>
                    <a:pt x="287" y="940"/>
                  </a:lnTo>
                  <a:lnTo>
                    <a:pt x="294" y="900"/>
                  </a:lnTo>
                  <a:lnTo>
                    <a:pt x="301" y="859"/>
                  </a:lnTo>
                  <a:lnTo>
                    <a:pt x="307" y="820"/>
                  </a:lnTo>
                  <a:lnTo>
                    <a:pt x="314" y="780"/>
                  </a:lnTo>
                  <a:lnTo>
                    <a:pt x="319" y="761"/>
                  </a:lnTo>
                  <a:lnTo>
                    <a:pt x="326" y="743"/>
                  </a:lnTo>
                  <a:lnTo>
                    <a:pt x="332" y="726"/>
                  </a:lnTo>
                  <a:lnTo>
                    <a:pt x="338" y="707"/>
                  </a:lnTo>
                  <a:lnTo>
                    <a:pt x="342" y="698"/>
                  </a:lnTo>
                  <a:lnTo>
                    <a:pt x="347" y="690"/>
                  </a:lnTo>
                  <a:lnTo>
                    <a:pt x="352" y="681"/>
                  </a:lnTo>
                  <a:lnTo>
                    <a:pt x="357" y="673"/>
                  </a:lnTo>
                  <a:lnTo>
                    <a:pt x="362" y="663"/>
                  </a:lnTo>
                  <a:lnTo>
                    <a:pt x="367" y="655"/>
                  </a:lnTo>
                  <a:lnTo>
                    <a:pt x="372" y="646"/>
                  </a:lnTo>
                  <a:lnTo>
                    <a:pt x="377" y="637"/>
                  </a:lnTo>
                  <a:lnTo>
                    <a:pt x="395" y="606"/>
                  </a:lnTo>
                  <a:lnTo>
                    <a:pt x="415" y="570"/>
                  </a:lnTo>
                  <a:lnTo>
                    <a:pt x="435" y="530"/>
                  </a:lnTo>
                  <a:lnTo>
                    <a:pt x="454" y="483"/>
                  </a:lnTo>
                  <a:lnTo>
                    <a:pt x="471" y="430"/>
                  </a:lnTo>
                  <a:lnTo>
                    <a:pt x="486" y="370"/>
                  </a:lnTo>
                  <a:lnTo>
                    <a:pt x="499" y="303"/>
                  </a:lnTo>
                  <a:lnTo>
                    <a:pt x="507" y="229"/>
                  </a:lnTo>
                  <a:lnTo>
                    <a:pt x="512" y="203"/>
                  </a:lnTo>
                  <a:lnTo>
                    <a:pt x="511" y="177"/>
                  </a:lnTo>
                  <a:lnTo>
                    <a:pt x="506" y="153"/>
                  </a:lnTo>
                  <a:lnTo>
                    <a:pt x="497" y="130"/>
                  </a:lnTo>
                  <a:lnTo>
                    <a:pt x="485" y="109"/>
                  </a:lnTo>
                  <a:lnTo>
                    <a:pt x="469" y="90"/>
                  </a:lnTo>
                  <a:lnTo>
                    <a:pt x="451" y="72"/>
                  </a:lnTo>
                  <a:lnTo>
                    <a:pt x="430" y="56"/>
                  </a:lnTo>
                  <a:lnTo>
                    <a:pt x="407" y="42"/>
                  </a:lnTo>
                  <a:lnTo>
                    <a:pt x="383" y="30"/>
                  </a:lnTo>
                  <a:lnTo>
                    <a:pt x="356" y="19"/>
                  </a:lnTo>
                  <a:lnTo>
                    <a:pt x="330" y="11"/>
                  </a:lnTo>
                  <a:lnTo>
                    <a:pt x="302" y="6"/>
                  </a:lnTo>
                  <a:lnTo>
                    <a:pt x="274" y="1"/>
                  </a:lnTo>
                  <a:lnTo>
                    <a:pt x="247" y="0"/>
                  </a:lnTo>
                  <a:lnTo>
                    <a:pt x="220" y="0"/>
                  </a:lnTo>
                  <a:close/>
                </a:path>
              </a:pathLst>
            </a:custGeom>
            <a:solidFill>
              <a:srgbClr val="FFE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90" name="Freeform 146"/>
            <p:cNvSpPr>
              <a:spLocks noChangeAspect="1"/>
            </p:cNvSpPr>
            <p:nvPr/>
          </p:nvSpPr>
          <p:spPr bwMode="auto">
            <a:xfrm>
              <a:off x="774" y="2250"/>
              <a:ext cx="234" cy="482"/>
            </a:xfrm>
            <a:custGeom>
              <a:avLst/>
              <a:gdLst>
                <a:gd name="T0" fmla="*/ 21 w 469"/>
                <a:gd name="T1" fmla="*/ 2 h 964"/>
                <a:gd name="T2" fmla="*/ 13 w 469"/>
                <a:gd name="T3" fmla="*/ 5 h 964"/>
                <a:gd name="T4" fmla="*/ 6 w 469"/>
                <a:gd name="T5" fmla="*/ 9 h 964"/>
                <a:gd name="T6" fmla="*/ 2 w 469"/>
                <a:gd name="T7" fmla="*/ 14 h 964"/>
                <a:gd name="T8" fmla="*/ 0 w 469"/>
                <a:gd name="T9" fmla="*/ 21 h 964"/>
                <a:gd name="T10" fmla="*/ 0 w 469"/>
                <a:gd name="T11" fmla="*/ 27 h 964"/>
                <a:gd name="T12" fmla="*/ 2 w 469"/>
                <a:gd name="T13" fmla="*/ 34 h 964"/>
                <a:gd name="T14" fmla="*/ 7 w 469"/>
                <a:gd name="T15" fmla="*/ 40 h 964"/>
                <a:gd name="T16" fmla="*/ 11 w 469"/>
                <a:gd name="T17" fmla="*/ 53 h 964"/>
                <a:gd name="T18" fmla="*/ 12 w 469"/>
                <a:gd name="T19" fmla="*/ 71 h 964"/>
                <a:gd name="T20" fmla="*/ 13 w 469"/>
                <a:gd name="T21" fmla="*/ 83 h 964"/>
                <a:gd name="T22" fmla="*/ 13 w 469"/>
                <a:gd name="T23" fmla="*/ 87 h 964"/>
                <a:gd name="T24" fmla="*/ 13 w 469"/>
                <a:gd name="T25" fmla="*/ 95 h 964"/>
                <a:gd name="T26" fmla="*/ 12 w 469"/>
                <a:gd name="T27" fmla="*/ 107 h 964"/>
                <a:gd name="T28" fmla="*/ 12 w 469"/>
                <a:gd name="T29" fmla="*/ 114 h 964"/>
                <a:gd name="T30" fmla="*/ 13 w 469"/>
                <a:gd name="T31" fmla="*/ 117 h 964"/>
                <a:gd name="T32" fmla="*/ 16 w 469"/>
                <a:gd name="T33" fmla="*/ 119 h 964"/>
                <a:gd name="T34" fmla="*/ 19 w 469"/>
                <a:gd name="T35" fmla="*/ 120 h 964"/>
                <a:gd name="T36" fmla="*/ 23 w 469"/>
                <a:gd name="T37" fmla="*/ 120 h 964"/>
                <a:gd name="T38" fmla="*/ 26 w 469"/>
                <a:gd name="T39" fmla="*/ 121 h 964"/>
                <a:gd name="T40" fmla="*/ 29 w 469"/>
                <a:gd name="T41" fmla="*/ 120 h 964"/>
                <a:gd name="T42" fmla="*/ 31 w 469"/>
                <a:gd name="T43" fmla="*/ 117 h 964"/>
                <a:gd name="T44" fmla="*/ 32 w 469"/>
                <a:gd name="T45" fmla="*/ 111 h 964"/>
                <a:gd name="T46" fmla="*/ 34 w 469"/>
                <a:gd name="T47" fmla="*/ 101 h 964"/>
                <a:gd name="T48" fmla="*/ 35 w 469"/>
                <a:gd name="T49" fmla="*/ 94 h 964"/>
                <a:gd name="T50" fmla="*/ 37 w 469"/>
                <a:gd name="T51" fmla="*/ 90 h 964"/>
                <a:gd name="T52" fmla="*/ 38 w 469"/>
                <a:gd name="T53" fmla="*/ 86 h 964"/>
                <a:gd name="T54" fmla="*/ 39 w 469"/>
                <a:gd name="T55" fmla="*/ 84 h 964"/>
                <a:gd name="T56" fmla="*/ 40 w 469"/>
                <a:gd name="T57" fmla="*/ 82 h 964"/>
                <a:gd name="T58" fmla="*/ 41 w 469"/>
                <a:gd name="T59" fmla="*/ 80 h 964"/>
                <a:gd name="T60" fmla="*/ 44 w 469"/>
                <a:gd name="T61" fmla="*/ 75 h 964"/>
                <a:gd name="T62" fmla="*/ 48 w 469"/>
                <a:gd name="T63" fmla="*/ 65 h 964"/>
                <a:gd name="T64" fmla="*/ 53 w 469"/>
                <a:gd name="T65" fmla="*/ 53 h 964"/>
                <a:gd name="T66" fmla="*/ 56 w 469"/>
                <a:gd name="T67" fmla="*/ 37 h 964"/>
                <a:gd name="T68" fmla="*/ 58 w 469"/>
                <a:gd name="T69" fmla="*/ 25 h 964"/>
                <a:gd name="T70" fmla="*/ 58 w 469"/>
                <a:gd name="T71" fmla="*/ 19 h 964"/>
                <a:gd name="T72" fmla="*/ 56 w 469"/>
                <a:gd name="T73" fmla="*/ 14 h 964"/>
                <a:gd name="T74" fmla="*/ 52 w 469"/>
                <a:gd name="T75" fmla="*/ 10 h 964"/>
                <a:gd name="T76" fmla="*/ 48 w 469"/>
                <a:gd name="T77" fmla="*/ 6 h 964"/>
                <a:gd name="T78" fmla="*/ 42 w 469"/>
                <a:gd name="T79" fmla="*/ 3 h 964"/>
                <a:gd name="T80" fmla="*/ 35 w 469"/>
                <a:gd name="T81" fmla="*/ 1 h 964"/>
                <a:gd name="T82" fmla="*/ 29 w 469"/>
                <a:gd name="T83" fmla="*/ 0 h 9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69" h="964">
                  <a:moveTo>
                    <a:pt x="211" y="0"/>
                  </a:moveTo>
                  <a:lnTo>
                    <a:pt x="171" y="10"/>
                  </a:lnTo>
                  <a:lnTo>
                    <a:pt x="135" y="21"/>
                  </a:lnTo>
                  <a:lnTo>
                    <a:pt x="104" y="35"/>
                  </a:lnTo>
                  <a:lnTo>
                    <a:pt x="76" y="51"/>
                  </a:lnTo>
                  <a:lnTo>
                    <a:pt x="52" y="70"/>
                  </a:lnTo>
                  <a:lnTo>
                    <a:pt x="33" y="90"/>
                  </a:lnTo>
                  <a:lnTo>
                    <a:pt x="19" y="112"/>
                  </a:lnTo>
                  <a:lnTo>
                    <a:pt x="8" y="135"/>
                  </a:lnTo>
                  <a:lnTo>
                    <a:pt x="2" y="161"/>
                  </a:lnTo>
                  <a:lnTo>
                    <a:pt x="0" y="186"/>
                  </a:lnTo>
                  <a:lnTo>
                    <a:pt x="4" y="211"/>
                  </a:lnTo>
                  <a:lnTo>
                    <a:pt x="10" y="238"/>
                  </a:lnTo>
                  <a:lnTo>
                    <a:pt x="22" y="265"/>
                  </a:lnTo>
                  <a:lnTo>
                    <a:pt x="38" y="292"/>
                  </a:lnTo>
                  <a:lnTo>
                    <a:pt x="58" y="318"/>
                  </a:lnTo>
                  <a:lnTo>
                    <a:pt x="83" y="345"/>
                  </a:lnTo>
                  <a:lnTo>
                    <a:pt x="89" y="420"/>
                  </a:lnTo>
                  <a:lnTo>
                    <a:pt x="93" y="494"/>
                  </a:lnTo>
                  <a:lnTo>
                    <a:pt x="99" y="568"/>
                  </a:lnTo>
                  <a:lnTo>
                    <a:pt x="104" y="643"/>
                  </a:lnTo>
                  <a:lnTo>
                    <a:pt x="105" y="661"/>
                  </a:lnTo>
                  <a:lnTo>
                    <a:pt x="106" y="677"/>
                  </a:lnTo>
                  <a:lnTo>
                    <a:pt x="107" y="694"/>
                  </a:lnTo>
                  <a:lnTo>
                    <a:pt x="108" y="711"/>
                  </a:lnTo>
                  <a:lnTo>
                    <a:pt x="104" y="759"/>
                  </a:lnTo>
                  <a:lnTo>
                    <a:pt x="100" y="805"/>
                  </a:lnTo>
                  <a:lnTo>
                    <a:pt x="97" y="852"/>
                  </a:lnTo>
                  <a:lnTo>
                    <a:pt x="93" y="898"/>
                  </a:lnTo>
                  <a:lnTo>
                    <a:pt x="99" y="911"/>
                  </a:lnTo>
                  <a:lnTo>
                    <a:pt x="104" y="923"/>
                  </a:lnTo>
                  <a:lnTo>
                    <a:pt x="110" y="936"/>
                  </a:lnTo>
                  <a:lnTo>
                    <a:pt x="114" y="949"/>
                  </a:lnTo>
                  <a:lnTo>
                    <a:pt x="128" y="951"/>
                  </a:lnTo>
                  <a:lnTo>
                    <a:pt x="143" y="953"/>
                  </a:lnTo>
                  <a:lnTo>
                    <a:pt x="157" y="954"/>
                  </a:lnTo>
                  <a:lnTo>
                    <a:pt x="172" y="957"/>
                  </a:lnTo>
                  <a:lnTo>
                    <a:pt x="186" y="958"/>
                  </a:lnTo>
                  <a:lnTo>
                    <a:pt x="199" y="960"/>
                  </a:lnTo>
                  <a:lnTo>
                    <a:pt x="214" y="961"/>
                  </a:lnTo>
                  <a:lnTo>
                    <a:pt x="228" y="964"/>
                  </a:lnTo>
                  <a:lnTo>
                    <a:pt x="235" y="954"/>
                  </a:lnTo>
                  <a:lnTo>
                    <a:pt x="242" y="945"/>
                  </a:lnTo>
                  <a:lnTo>
                    <a:pt x="249" y="936"/>
                  </a:lnTo>
                  <a:lnTo>
                    <a:pt x="256" y="927"/>
                  </a:lnTo>
                  <a:lnTo>
                    <a:pt x="262" y="886"/>
                  </a:lnTo>
                  <a:lnTo>
                    <a:pt x="269" y="847"/>
                  </a:lnTo>
                  <a:lnTo>
                    <a:pt x="274" y="807"/>
                  </a:lnTo>
                  <a:lnTo>
                    <a:pt x="280" y="768"/>
                  </a:lnTo>
                  <a:lnTo>
                    <a:pt x="286" y="749"/>
                  </a:lnTo>
                  <a:lnTo>
                    <a:pt x="292" y="732"/>
                  </a:lnTo>
                  <a:lnTo>
                    <a:pt x="297" y="714"/>
                  </a:lnTo>
                  <a:lnTo>
                    <a:pt x="303" y="696"/>
                  </a:lnTo>
                  <a:lnTo>
                    <a:pt x="308" y="687"/>
                  </a:lnTo>
                  <a:lnTo>
                    <a:pt x="312" y="678"/>
                  </a:lnTo>
                  <a:lnTo>
                    <a:pt x="317" y="670"/>
                  </a:lnTo>
                  <a:lnTo>
                    <a:pt x="321" y="661"/>
                  </a:lnTo>
                  <a:lnTo>
                    <a:pt x="325" y="653"/>
                  </a:lnTo>
                  <a:lnTo>
                    <a:pt x="330" y="643"/>
                  </a:lnTo>
                  <a:lnTo>
                    <a:pt x="334" y="635"/>
                  </a:lnTo>
                  <a:lnTo>
                    <a:pt x="339" y="626"/>
                  </a:lnTo>
                  <a:lnTo>
                    <a:pt x="355" y="596"/>
                  </a:lnTo>
                  <a:lnTo>
                    <a:pt x="372" y="560"/>
                  </a:lnTo>
                  <a:lnTo>
                    <a:pt x="391" y="519"/>
                  </a:lnTo>
                  <a:lnTo>
                    <a:pt x="408" y="472"/>
                  </a:lnTo>
                  <a:lnTo>
                    <a:pt x="424" y="420"/>
                  </a:lnTo>
                  <a:lnTo>
                    <a:pt x="439" y="360"/>
                  </a:lnTo>
                  <a:lnTo>
                    <a:pt x="452" y="294"/>
                  </a:lnTo>
                  <a:lnTo>
                    <a:pt x="461" y="222"/>
                  </a:lnTo>
                  <a:lnTo>
                    <a:pt x="468" y="197"/>
                  </a:lnTo>
                  <a:lnTo>
                    <a:pt x="469" y="173"/>
                  </a:lnTo>
                  <a:lnTo>
                    <a:pt x="467" y="151"/>
                  </a:lnTo>
                  <a:lnTo>
                    <a:pt x="461" y="130"/>
                  </a:lnTo>
                  <a:lnTo>
                    <a:pt x="451" y="110"/>
                  </a:lnTo>
                  <a:lnTo>
                    <a:pt x="438" y="91"/>
                  </a:lnTo>
                  <a:lnTo>
                    <a:pt x="422" y="74"/>
                  </a:lnTo>
                  <a:lnTo>
                    <a:pt x="403" y="58"/>
                  </a:lnTo>
                  <a:lnTo>
                    <a:pt x="384" y="44"/>
                  </a:lnTo>
                  <a:lnTo>
                    <a:pt x="361" y="32"/>
                  </a:lnTo>
                  <a:lnTo>
                    <a:pt x="338" y="21"/>
                  </a:lnTo>
                  <a:lnTo>
                    <a:pt x="312" y="13"/>
                  </a:lnTo>
                  <a:lnTo>
                    <a:pt x="287" y="6"/>
                  </a:lnTo>
                  <a:lnTo>
                    <a:pt x="262" y="3"/>
                  </a:lnTo>
                  <a:lnTo>
                    <a:pt x="236" y="0"/>
                  </a:lnTo>
                  <a:lnTo>
                    <a:pt x="211" y="0"/>
                  </a:lnTo>
                  <a:close/>
                </a:path>
              </a:pathLst>
            </a:custGeom>
            <a:solidFill>
              <a:srgbClr val="FFE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91" name="Freeform 147"/>
            <p:cNvSpPr>
              <a:spLocks noChangeAspect="1"/>
            </p:cNvSpPr>
            <p:nvPr/>
          </p:nvSpPr>
          <p:spPr bwMode="auto">
            <a:xfrm>
              <a:off x="785" y="2256"/>
              <a:ext cx="214" cy="475"/>
            </a:xfrm>
            <a:custGeom>
              <a:avLst/>
              <a:gdLst>
                <a:gd name="T0" fmla="*/ 20 w 429"/>
                <a:gd name="T1" fmla="*/ 1 h 951"/>
                <a:gd name="T2" fmla="*/ 11 w 429"/>
                <a:gd name="T3" fmla="*/ 4 h 951"/>
                <a:gd name="T4" fmla="*/ 5 w 429"/>
                <a:gd name="T5" fmla="*/ 8 h 951"/>
                <a:gd name="T6" fmla="*/ 1 w 429"/>
                <a:gd name="T7" fmla="*/ 13 h 951"/>
                <a:gd name="T8" fmla="*/ 0 w 429"/>
                <a:gd name="T9" fmla="*/ 18 h 951"/>
                <a:gd name="T10" fmla="*/ 0 w 429"/>
                <a:gd name="T11" fmla="*/ 24 h 951"/>
                <a:gd name="T12" fmla="*/ 2 w 429"/>
                <a:gd name="T13" fmla="*/ 30 h 951"/>
                <a:gd name="T14" fmla="*/ 7 w 429"/>
                <a:gd name="T15" fmla="*/ 36 h 951"/>
                <a:gd name="T16" fmla="*/ 10 w 429"/>
                <a:gd name="T17" fmla="*/ 49 h 951"/>
                <a:gd name="T18" fmla="*/ 11 w 429"/>
                <a:gd name="T19" fmla="*/ 69 h 951"/>
                <a:gd name="T20" fmla="*/ 11 w 429"/>
                <a:gd name="T21" fmla="*/ 81 h 951"/>
                <a:gd name="T22" fmla="*/ 12 w 429"/>
                <a:gd name="T23" fmla="*/ 85 h 951"/>
                <a:gd name="T24" fmla="*/ 11 w 429"/>
                <a:gd name="T25" fmla="*/ 93 h 951"/>
                <a:gd name="T26" fmla="*/ 10 w 429"/>
                <a:gd name="T27" fmla="*/ 105 h 951"/>
                <a:gd name="T28" fmla="*/ 10 w 429"/>
                <a:gd name="T29" fmla="*/ 112 h 951"/>
                <a:gd name="T30" fmla="*/ 11 w 429"/>
                <a:gd name="T31" fmla="*/ 115 h 951"/>
                <a:gd name="T32" fmla="*/ 13 w 429"/>
                <a:gd name="T33" fmla="*/ 117 h 951"/>
                <a:gd name="T34" fmla="*/ 17 w 429"/>
                <a:gd name="T35" fmla="*/ 117 h 951"/>
                <a:gd name="T36" fmla="*/ 20 w 429"/>
                <a:gd name="T37" fmla="*/ 118 h 951"/>
                <a:gd name="T38" fmla="*/ 23 w 429"/>
                <a:gd name="T39" fmla="*/ 118 h 951"/>
                <a:gd name="T40" fmla="*/ 25 w 429"/>
                <a:gd name="T41" fmla="*/ 117 h 951"/>
                <a:gd name="T42" fmla="*/ 27 w 429"/>
                <a:gd name="T43" fmla="*/ 115 h 951"/>
                <a:gd name="T44" fmla="*/ 28 w 429"/>
                <a:gd name="T45" fmla="*/ 109 h 951"/>
                <a:gd name="T46" fmla="*/ 30 w 429"/>
                <a:gd name="T47" fmla="*/ 99 h 951"/>
                <a:gd name="T48" fmla="*/ 31 w 429"/>
                <a:gd name="T49" fmla="*/ 92 h 951"/>
                <a:gd name="T50" fmla="*/ 33 w 429"/>
                <a:gd name="T51" fmla="*/ 87 h 951"/>
                <a:gd name="T52" fmla="*/ 34 w 429"/>
                <a:gd name="T53" fmla="*/ 83 h 951"/>
                <a:gd name="T54" fmla="*/ 36 w 429"/>
                <a:gd name="T55" fmla="*/ 79 h 951"/>
                <a:gd name="T56" fmla="*/ 39 w 429"/>
                <a:gd name="T57" fmla="*/ 73 h 951"/>
                <a:gd name="T58" fmla="*/ 43 w 429"/>
                <a:gd name="T59" fmla="*/ 63 h 951"/>
                <a:gd name="T60" fmla="*/ 47 w 429"/>
                <a:gd name="T61" fmla="*/ 51 h 951"/>
                <a:gd name="T62" fmla="*/ 50 w 429"/>
                <a:gd name="T63" fmla="*/ 35 h 951"/>
                <a:gd name="T64" fmla="*/ 52 w 429"/>
                <a:gd name="T65" fmla="*/ 23 h 951"/>
                <a:gd name="T66" fmla="*/ 53 w 429"/>
                <a:gd name="T67" fmla="*/ 18 h 951"/>
                <a:gd name="T68" fmla="*/ 52 w 429"/>
                <a:gd name="T69" fmla="*/ 13 h 951"/>
                <a:gd name="T70" fmla="*/ 49 w 429"/>
                <a:gd name="T71" fmla="*/ 9 h 951"/>
                <a:gd name="T72" fmla="*/ 44 w 429"/>
                <a:gd name="T73" fmla="*/ 5 h 951"/>
                <a:gd name="T74" fmla="*/ 39 w 429"/>
                <a:gd name="T75" fmla="*/ 3 h 951"/>
                <a:gd name="T76" fmla="*/ 34 w 429"/>
                <a:gd name="T77" fmla="*/ 1 h 951"/>
                <a:gd name="T78" fmla="*/ 27 w 429"/>
                <a:gd name="T79" fmla="*/ 0 h 9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9" h="951">
                  <a:moveTo>
                    <a:pt x="200" y="0"/>
                  </a:moveTo>
                  <a:lnTo>
                    <a:pt x="161" y="8"/>
                  </a:lnTo>
                  <a:lnTo>
                    <a:pt x="126" y="20"/>
                  </a:lnTo>
                  <a:lnTo>
                    <a:pt x="94" y="32"/>
                  </a:lnTo>
                  <a:lnTo>
                    <a:pt x="68" y="48"/>
                  </a:lnTo>
                  <a:lnTo>
                    <a:pt x="46" y="66"/>
                  </a:lnTo>
                  <a:lnTo>
                    <a:pt x="29" y="85"/>
                  </a:lnTo>
                  <a:lnTo>
                    <a:pt x="15" y="106"/>
                  </a:lnTo>
                  <a:lnTo>
                    <a:pt x="6" y="128"/>
                  </a:lnTo>
                  <a:lnTo>
                    <a:pt x="1" y="150"/>
                  </a:lnTo>
                  <a:lnTo>
                    <a:pt x="0" y="174"/>
                  </a:lnTo>
                  <a:lnTo>
                    <a:pt x="3" y="197"/>
                  </a:lnTo>
                  <a:lnTo>
                    <a:pt x="11" y="221"/>
                  </a:lnTo>
                  <a:lnTo>
                    <a:pt x="23" y="244"/>
                  </a:lnTo>
                  <a:lnTo>
                    <a:pt x="39" y="268"/>
                  </a:lnTo>
                  <a:lnTo>
                    <a:pt x="60" y="290"/>
                  </a:lnTo>
                  <a:lnTo>
                    <a:pt x="84" y="312"/>
                  </a:lnTo>
                  <a:lnTo>
                    <a:pt x="86" y="393"/>
                  </a:lnTo>
                  <a:lnTo>
                    <a:pt x="89" y="474"/>
                  </a:lnTo>
                  <a:lnTo>
                    <a:pt x="91" y="554"/>
                  </a:lnTo>
                  <a:lnTo>
                    <a:pt x="93" y="635"/>
                  </a:lnTo>
                  <a:lnTo>
                    <a:pt x="94" y="652"/>
                  </a:lnTo>
                  <a:lnTo>
                    <a:pt x="96" y="668"/>
                  </a:lnTo>
                  <a:lnTo>
                    <a:pt x="96" y="686"/>
                  </a:lnTo>
                  <a:lnTo>
                    <a:pt x="97" y="703"/>
                  </a:lnTo>
                  <a:lnTo>
                    <a:pt x="92" y="749"/>
                  </a:lnTo>
                  <a:lnTo>
                    <a:pt x="89" y="795"/>
                  </a:lnTo>
                  <a:lnTo>
                    <a:pt x="85" y="842"/>
                  </a:lnTo>
                  <a:lnTo>
                    <a:pt x="81" y="888"/>
                  </a:lnTo>
                  <a:lnTo>
                    <a:pt x="85" y="901"/>
                  </a:lnTo>
                  <a:lnTo>
                    <a:pt x="90" y="913"/>
                  </a:lnTo>
                  <a:lnTo>
                    <a:pt x="93" y="925"/>
                  </a:lnTo>
                  <a:lnTo>
                    <a:pt x="98" y="938"/>
                  </a:lnTo>
                  <a:lnTo>
                    <a:pt x="111" y="939"/>
                  </a:lnTo>
                  <a:lnTo>
                    <a:pt x="123" y="941"/>
                  </a:lnTo>
                  <a:lnTo>
                    <a:pt x="136" y="942"/>
                  </a:lnTo>
                  <a:lnTo>
                    <a:pt x="149" y="944"/>
                  </a:lnTo>
                  <a:lnTo>
                    <a:pt x="161" y="946"/>
                  </a:lnTo>
                  <a:lnTo>
                    <a:pt x="174" y="947"/>
                  </a:lnTo>
                  <a:lnTo>
                    <a:pt x="187" y="949"/>
                  </a:lnTo>
                  <a:lnTo>
                    <a:pt x="199" y="951"/>
                  </a:lnTo>
                  <a:lnTo>
                    <a:pt x="205" y="941"/>
                  </a:lnTo>
                  <a:lnTo>
                    <a:pt x="212" y="932"/>
                  </a:lnTo>
                  <a:lnTo>
                    <a:pt x="218" y="923"/>
                  </a:lnTo>
                  <a:lnTo>
                    <a:pt x="223" y="914"/>
                  </a:lnTo>
                  <a:lnTo>
                    <a:pt x="229" y="874"/>
                  </a:lnTo>
                  <a:lnTo>
                    <a:pt x="236" y="834"/>
                  </a:lnTo>
                  <a:lnTo>
                    <a:pt x="242" y="795"/>
                  </a:lnTo>
                  <a:lnTo>
                    <a:pt x="248" y="756"/>
                  </a:lnTo>
                  <a:lnTo>
                    <a:pt x="253" y="737"/>
                  </a:lnTo>
                  <a:lnTo>
                    <a:pt x="258" y="720"/>
                  </a:lnTo>
                  <a:lnTo>
                    <a:pt x="264" y="703"/>
                  </a:lnTo>
                  <a:lnTo>
                    <a:pt x="268" y="684"/>
                  </a:lnTo>
                  <a:lnTo>
                    <a:pt x="276" y="667"/>
                  </a:lnTo>
                  <a:lnTo>
                    <a:pt x="286" y="650"/>
                  </a:lnTo>
                  <a:lnTo>
                    <a:pt x="294" y="633"/>
                  </a:lnTo>
                  <a:lnTo>
                    <a:pt x="302" y="615"/>
                  </a:lnTo>
                  <a:lnTo>
                    <a:pt x="316" y="585"/>
                  </a:lnTo>
                  <a:lnTo>
                    <a:pt x="331" y="550"/>
                  </a:lnTo>
                  <a:lnTo>
                    <a:pt x="347" y="508"/>
                  </a:lnTo>
                  <a:lnTo>
                    <a:pt x="362" y="462"/>
                  </a:lnTo>
                  <a:lnTo>
                    <a:pt x="377" y="410"/>
                  </a:lnTo>
                  <a:lnTo>
                    <a:pt x="391" y="351"/>
                  </a:lnTo>
                  <a:lnTo>
                    <a:pt x="403" y="286"/>
                  </a:lnTo>
                  <a:lnTo>
                    <a:pt x="414" y="213"/>
                  </a:lnTo>
                  <a:lnTo>
                    <a:pt x="423" y="191"/>
                  </a:lnTo>
                  <a:lnTo>
                    <a:pt x="427" y="171"/>
                  </a:lnTo>
                  <a:lnTo>
                    <a:pt x="429" y="150"/>
                  </a:lnTo>
                  <a:lnTo>
                    <a:pt x="424" y="129"/>
                  </a:lnTo>
                  <a:lnTo>
                    <a:pt x="417" y="111"/>
                  </a:lnTo>
                  <a:lnTo>
                    <a:pt x="407" y="93"/>
                  </a:lnTo>
                  <a:lnTo>
                    <a:pt x="393" y="76"/>
                  </a:lnTo>
                  <a:lnTo>
                    <a:pt x="378" y="61"/>
                  </a:lnTo>
                  <a:lnTo>
                    <a:pt x="359" y="47"/>
                  </a:lnTo>
                  <a:lnTo>
                    <a:pt x="339" y="35"/>
                  </a:lnTo>
                  <a:lnTo>
                    <a:pt x="318" y="24"/>
                  </a:lnTo>
                  <a:lnTo>
                    <a:pt x="295" y="15"/>
                  </a:lnTo>
                  <a:lnTo>
                    <a:pt x="272" y="8"/>
                  </a:lnTo>
                  <a:lnTo>
                    <a:pt x="248" y="3"/>
                  </a:lnTo>
                  <a:lnTo>
                    <a:pt x="223" y="0"/>
                  </a:lnTo>
                  <a:lnTo>
                    <a:pt x="200" y="0"/>
                  </a:lnTo>
                  <a:close/>
                </a:path>
              </a:pathLst>
            </a:custGeom>
            <a:solidFill>
              <a:srgbClr val="FFED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92" name="Freeform 148"/>
            <p:cNvSpPr>
              <a:spLocks noChangeAspect="1"/>
            </p:cNvSpPr>
            <p:nvPr/>
          </p:nvSpPr>
          <p:spPr bwMode="auto">
            <a:xfrm>
              <a:off x="796" y="2262"/>
              <a:ext cx="195" cy="469"/>
            </a:xfrm>
            <a:custGeom>
              <a:avLst/>
              <a:gdLst>
                <a:gd name="T0" fmla="*/ 19 w 389"/>
                <a:gd name="T1" fmla="*/ 1 h 936"/>
                <a:gd name="T2" fmla="*/ 11 w 389"/>
                <a:gd name="T3" fmla="*/ 4 h 936"/>
                <a:gd name="T4" fmla="*/ 5 w 389"/>
                <a:gd name="T5" fmla="*/ 8 h 936"/>
                <a:gd name="T6" fmla="*/ 2 w 389"/>
                <a:gd name="T7" fmla="*/ 13 h 936"/>
                <a:gd name="T8" fmla="*/ 0 w 389"/>
                <a:gd name="T9" fmla="*/ 18 h 936"/>
                <a:gd name="T10" fmla="*/ 1 w 389"/>
                <a:gd name="T11" fmla="*/ 23 h 936"/>
                <a:gd name="T12" fmla="*/ 4 w 389"/>
                <a:gd name="T13" fmla="*/ 28 h 936"/>
                <a:gd name="T14" fmla="*/ 8 w 389"/>
                <a:gd name="T15" fmla="*/ 33 h 936"/>
                <a:gd name="T16" fmla="*/ 11 w 389"/>
                <a:gd name="T17" fmla="*/ 46 h 936"/>
                <a:gd name="T18" fmla="*/ 11 w 389"/>
                <a:gd name="T19" fmla="*/ 68 h 936"/>
                <a:gd name="T20" fmla="*/ 11 w 389"/>
                <a:gd name="T21" fmla="*/ 81 h 936"/>
                <a:gd name="T22" fmla="*/ 11 w 389"/>
                <a:gd name="T23" fmla="*/ 85 h 936"/>
                <a:gd name="T24" fmla="*/ 11 w 389"/>
                <a:gd name="T25" fmla="*/ 93 h 936"/>
                <a:gd name="T26" fmla="*/ 10 w 389"/>
                <a:gd name="T27" fmla="*/ 104 h 936"/>
                <a:gd name="T28" fmla="*/ 9 w 389"/>
                <a:gd name="T29" fmla="*/ 112 h 936"/>
                <a:gd name="T30" fmla="*/ 10 w 389"/>
                <a:gd name="T31" fmla="*/ 115 h 936"/>
                <a:gd name="T32" fmla="*/ 12 w 389"/>
                <a:gd name="T33" fmla="*/ 116 h 936"/>
                <a:gd name="T34" fmla="*/ 15 w 389"/>
                <a:gd name="T35" fmla="*/ 117 h 936"/>
                <a:gd name="T36" fmla="*/ 18 w 389"/>
                <a:gd name="T37" fmla="*/ 117 h 936"/>
                <a:gd name="T38" fmla="*/ 20 w 389"/>
                <a:gd name="T39" fmla="*/ 118 h 936"/>
                <a:gd name="T40" fmla="*/ 22 w 389"/>
                <a:gd name="T41" fmla="*/ 116 h 936"/>
                <a:gd name="T42" fmla="*/ 24 w 389"/>
                <a:gd name="T43" fmla="*/ 114 h 936"/>
                <a:gd name="T44" fmla="*/ 25 w 389"/>
                <a:gd name="T45" fmla="*/ 108 h 936"/>
                <a:gd name="T46" fmla="*/ 27 w 389"/>
                <a:gd name="T47" fmla="*/ 98 h 936"/>
                <a:gd name="T48" fmla="*/ 28 w 389"/>
                <a:gd name="T49" fmla="*/ 91 h 936"/>
                <a:gd name="T50" fmla="*/ 29 w 389"/>
                <a:gd name="T51" fmla="*/ 87 h 936"/>
                <a:gd name="T52" fmla="*/ 31 w 389"/>
                <a:gd name="T53" fmla="*/ 82 h 936"/>
                <a:gd name="T54" fmla="*/ 33 w 389"/>
                <a:gd name="T55" fmla="*/ 78 h 936"/>
                <a:gd name="T56" fmla="*/ 35 w 389"/>
                <a:gd name="T57" fmla="*/ 72 h 936"/>
                <a:gd name="T58" fmla="*/ 38 w 389"/>
                <a:gd name="T59" fmla="*/ 63 h 936"/>
                <a:gd name="T60" fmla="*/ 42 w 389"/>
                <a:gd name="T61" fmla="*/ 50 h 936"/>
                <a:gd name="T62" fmla="*/ 45 w 389"/>
                <a:gd name="T63" fmla="*/ 35 h 936"/>
                <a:gd name="T64" fmla="*/ 48 w 389"/>
                <a:gd name="T65" fmla="*/ 24 h 936"/>
                <a:gd name="T66" fmla="*/ 49 w 389"/>
                <a:gd name="T67" fmla="*/ 19 h 936"/>
                <a:gd name="T68" fmla="*/ 48 w 389"/>
                <a:gd name="T69" fmla="*/ 14 h 936"/>
                <a:gd name="T70" fmla="*/ 46 w 389"/>
                <a:gd name="T71" fmla="*/ 10 h 936"/>
                <a:gd name="T72" fmla="*/ 42 w 389"/>
                <a:gd name="T73" fmla="*/ 7 h 936"/>
                <a:gd name="T74" fmla="*/ 38 w 389"/>
                <a:gd name="T75" fmla="*/ 4 h 936"/>
                <a:gd name="T76" fmla="*/ 33 w 389"/>
                <a:gd name="T77" fmla="*/ 2 h 936"/>
                <a:gd name="T78" fmla="*/ 27 w 389"/>
                <a:gd name="T79" fmla="*/ 1 h 9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9" h="936">
                  <a:moveTo>
                    <a:pt x="191" y="0"/>
                  </a:moveTo>
                  <a:lnTo>
                    <a:pt x="152" y="8"/>
                  </a:lnTo>
                  <a:lnTo>
                    <a:pt x="117" y="17"/>
                  </a:lnTo>
                  <a:lnTo>
                    <a:pt x="87" y="30"/>
                  </a:lnTo>
                  <a:lnTo>
                    <a:pt x="61" y="45"/>
                  </a:lnTo>
                  <a:lnTo>
                    <a:pt x="40" y="61"/>
                  </a:lnTo>
                  <a:lnTo>
                    <a:pt x="24" y="79"/>
                  </a:lnTo>
                  <a:lnTo>
                    <a:pt x="11" y="99"/>
                  </a:lnTo>
                  <a:lnTo>
                    <a:pt x="3" y="118"/>
                  </a:lnTo>
                  <a:lnTo>
                    <a:pt x="0" y="139"/>
                  </a:lnTo>
                  <a:lnTo>
                    <a:pt x="0" y="161"/>
                  </a:lnTo>
                  <a:lnTo>
                    <a:pt x="4" y="182"/>
                  </a:lnTo>
                  <a:lnTo>
                    <a:pt x="13" y="202"/>
                  </a:lnTo>
                  <a:lnTo>
                    <a:pt x="25" y="223"/>
                  </a:lnTo>
                  <a:lnTo>
                    <a:pt x="42" y="243"/>
                  </a:lnTo>
                  <a:lnTo>
                    <a:pt x="62" y="261"/>
                  </a:lnTo>
                  <a:lnTo>
                    <a:pt x="86" y="278"/>
                  </a:lnTo>
                  <a:lnTo>
                    <a:pt x="85" y="366"/>
                  </a:lnTo>
                  <a:lnTo>
                    <a:pt x="85" y="452"/>
                  </a:lnTo>
                  <a:lnTo>
                    <a:pt x="85" y="539"/>
                  </a:lnTo>
                  <a:lnTo>
                    <a:pt x="84" y="626"/>
                  </a:lnTo>
                  <a:lnTo>
                    <a:pt x="84" y="643"/>
                  </a:lnTo>
                  <a:lnTo>
                    <a:pt x="85" y="660"/>
                  </a:lnTo>
                  <a:lnTo>
                    <a:pt x="85" y="676"/>
                  </a:lnTo>
                  <a:lnTo>
                    <a:pt x="85" y="693"/>
                  </a:lnTo>
                  <a:lnTo>
                    <a:pt x="82" y="739"/>
                  </a:lnTo>
                  <a:lnTo>
                    <a:pt x="77" y="784"/>
                  </a:lnTo>
                  <a:lnTo>
                    <a:pt x="74" y="830"/>
                  </a:lnTo>
                  <a:lnTo>
                    <a:pt x="69" y="876"/>
                  </a:lnTo>
                  <a:lnTo>
                    <a:pt x="72" y="888"/>
                  </a:lnTo>
                  <a:lnTo>
                    <a:pt x="76" y="901"/>
                  </a:lnTo>
                  <a:lnTo>
                    <a:pt x="79" y="912"/>
                  </a:lnTo>
                  <a:lnTo>
                    <a:pt x="83" y="925"/>
                  </a:lnTo>
                  <a:lnTo>
                    <a:pt x="93" y="926"/>
                  </a:lnTo>
                  <a:lnTo>
                    <a:pt x="105" y="928"/>
                  </a:lnTo>
                  <a:lnTo>
                    <a:pt x="115" y="929"/>
                  </a:lnTo>
                  <a:lnTo>
                    <a:pt x="127" y="931"/>
                  </a:lnTo>
                  <a:lnTo>
                    <a:pt x="138" y="933"/>
                  </a:lnTo>
                  <a:lnTo>
                    <a:pt x="148" y="934"/>
                  </a:lnTo>
                  <a:lnTo>
                    <a:pt x="160" y="935"/>
                  </a:lnTo>
                  <a:lnTo>
                    <a:pt x="170" y="936"/>
                  </a:lnTo>
                  <a:lnTo>
                    <a:pt x="176" y="927"/>
                  </a:lnTo>
                  <a:lnTo>
                    <a:pt x="182" y="918"/>
                  </a:lnTo>
                  <a:lnTo>
                    <a:pt x="186" y="909"/>
                  </a:lnTo>
                  <a:lnTo>
                    <a:pt x="192" y="900"/>
                  </a:lnTo>
                  <a:lnTo>
                    <a:pt x="198" y="860"/>
                  </a:lnTo>
                  <a:lnTo>
                    <a:pt x="204" y="821"/>
                  </a:lnTo>
                  <a:lnTo>
                    <a:pt x="210" y="782"/>
                  </a:lnTo>
                  <a:lnTo>
                    <a:pt x="215" y="743"/>
                  </a:lnTo>
                  <a:lnTo>
                    <a:pt x="220" y="726"/>
                  </a:lnTo>
                  <a:lnTo>
                    <a:pt x="226" y="707"/>
                  </a:lnTo>
                  <a:lnTo>
                    <a:pt x="230" y="690"/>
                  </a:lnTo>
                  <a:lnTo>
                    <a:pt x="235" y="673"/>
                  </a:lnTo>
                  <a:lnTo>
                    <a:pt x="242" y="655"/>
                  </a:lnTo>
                  <a:lnTo>
                    <a:pt x="250" y="637"/>
                  </a:lnTo>
                  <a:lnTo>
                    <a:pt x="257" y="620"/>
                  </a:lnTo>
                  <a:lnTo>
                    <a:pt x="264" y="602"/>
                  </a:lnTo>
                  <a:lnTo>
                    <a:pt x="276" y="572"/>
                  </a:lnTo>
                  <a:lnTo>
                    <a:pt x="289" y="537"/>
                  </a:lnTo>
                  <a:lnTo>
                    <a:pt x="302" y="496"/>
                  </a:lnTo>
                  <a:lnTo>
                    <a:pt x="316" y="451"/>
                  </a:lnTo>
                  <a:lnTo>
                    <a:pt x="329" y="399"/>
                  </a:lnTo>
                  <a:lnTo>
                    <a:pt x="343" y="342"/>
                  </a:lnTo>
                  <a:lnTo>
                    <a:pt x="356" y="276"/>
                  </a:lnTo>
                  <a:lnTo>
                    <a:pt x="367" y="205"/>
                  </a:lnTo>
                  <a:lnTo>
                    <a:pt x="379" y="185"/>
                  </a:lnTo>
                  <a:lnTo>
                    <a:pt x="387" y="167"/>
                  </a:lnTo>
                  <a:lnTo>
                    <a:pt x="389" y="147"/>
                  </a:lnTo>
                  <a:lnTo>
                    <a:pt x="388" y="129"/>
                  </a:lnTo>
                  <a:lnTo>
                    <a:pt x="383" y="111"/>
                  </a:lnTo>
                  <a:lnTo>
                    <a:pt x="375" y="94"/>
                  </a:lnTo>
                  <a:lnTo>
                    <a:pt x="365" y="78"/>
                  </a:lnTo>
                  <a:lnTo>
                    <a:pt x="351" y="63"/>
                  </a:lnTo>
                  <a:lnTo>
                    <a:pt x="335" y="49"/>
                  </a:lnTo>
                  <a:lnTo>
                    <a:pt x="318" y="37"/>
                  </a:lnTo>
                  <a:lnTo>
                    <a:pt x="299" y="25"/>
                  </a:lnTo>
                  <a:lnTo>
                    <a:pt x="279" y="16"/>
                  </a:lnTo>
                  <a:lnTo>
                    <a:pt x="257" y="9"/>
                  </a:lnTo>
                  <a:lnTo>
                    <a:pt x="235" y="3"/>
                  </a:lnTo>
                  <a:lnTo>
                    <a:pt x="213" y="1"/>
                  </a:lnTo>
                  <a:lnTo>
                    <a:pt x="191" y="0"/>
                  </a:lnTo>
                  <a:close/>
                </a:path>
              </a:pathLst>
            </a:custGeom>
            <a:solidFill>
              <a:srgbClr val="FFF2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93" name="Freeform 149"/>
            <p:cNvSpPr>
              <a:spLocks noChangeAspect="1"/>
            </p:cNvSpPr>
            <p:nvPr/>
          </p:nvSpPr>
          <p:spPr bwMode="auto">
            <a:xfrm>
              <a:off x="806" y="2269"/>
              <a:ext cx="177" cy="461"/>
            </a:xfrm>
            <a:custGeom>
              <a:avLst/>
              <a:gdLst>
                <a:gd name="T0" fmla="*/ 18 w 352"/>
                <a:gd name="T1" fmla="*/ 0 h 923"/>
                <a:gd name="T2" fmla="*/ 10 w 352"/>
                <a:gd name="T3" fmla="*/ 3 h 923"/>
                <a:gd name="T4" fmla="*/ 5 w 352"/>
                <a:gd name="T5" fmla="*/ 7 h 923"/>
                <a:gd name="T6" fmla="*/ 2 w 352"/>
                <a:gd name="T7" fmla="*/ 11 h 923"/>
                <a:gd name="T8" fmla="*/ 0 w 352"/>
                <a:gd name="T9" fmla="*/ 16 h 923"/>
                <a:gd name="T10" fmla="*/ 1 w 352"/>
                <a:gd name="T11" fmla="*/ 20 h 923"/>
                <a:gd name="T12" fmla="*/ 4 w 352"/>
                <a:gd name="T13" fmla="*/ 25 h 923"/>
                <a:gd name="T14" fmla="*/ 9 w 352"/>
                <a:gd name="T15" fmla="*/ 29 h 923"/>
                <a:gd name="T16" fmla="*/ 11 w 352"/>
                <a:gd name="T17" fmla="*/ 42 h 923"/>
                <a:gd name="T18" fmla="*/ 10 w 352"/>
                <a:gd name="T19" fmla="*/ 65 h 923"/>
                <a:gd name="T20" fmla="*/ 10 w 352"/>
                <a:gd name="T21" fmla="*/ 79 h 923"/>
                <a:gd name="T22" fmla="*/ 10 w 352"/>
                <a:gd name="T23" fmla="*/ 83 h 923"/>
                <a:gd name="T24" fmla="*/ 9 w 352"/>
                <a:gd name="T25" fmla="*/ 91 h 923"/>
                <a:gd name="T26" fmla="*/ 8 w 352"/>
                <a:gd name="T27" fmla="*/ 102 h 923"/>
                <a:gd name="T28" fmla="*/ 8 w 352"/>
                <a:gd name="T29" fmla="*/ 109 h 923"/>
                <a:gd name="T30" fmla="*/ 9 w 352"/>
                <a:gd name="T31" fmla="*/ 112 h 923"/>
                <a:gd name="T32" fmla="*/ 10 w 352"/>
                <a:gd name="T33" fmla="*/ 114 h 923"/>
                <a:gd name="T34" fmla="*/ 12 w 352"/>
                <a:gd name="T35" fmla="*/ 114 h 923"/>
                <a:gd name="T36" fmla="*/ 15 w 352"/>
                <a:gd name="T37" fmla="*/ 115 h 923"/>
                <a:gd name="T38" fmla="*/ 17 w 352"/>
                <a:gd name="T39" fmla="*/ 115 h 923"/>
                <a:gd name="T40" fmla="*/ 19 w 352"/>
                <a:gd name="T41" fmla="*/ 114 h 923"/>
                <a:gd name="T42" fmla="*/ 20 w 352"/>
                <a:gd name="T43" fmla="*/ 112 h 923"/>
                <a:gd name="T44" fmla="*/ 21 w 352"/>
                <a:gd name="T45" fmla="*/ 105 h 923"/>
                <a:gd name="T46" fmla="*/ 23 w 352"/>
                <a:gd name="T47" fmla="*/ 96 h 923"/>
                <a:gd name="T48" fmla="*/ 24 w 352"/>
                <a:gd name="T49" fmla="*/ 89 h 923"/>
                <a:gd name="T50" fmla="*/ 25 w 352"/>
                <a:gd name="T51" fmla="*/ 84 h 923"/>
                <a:gd name="T52" fmla="*/ 27 w 352"/>
                <a:gd name="T53" fmla="*/ 80 h 923"/>
                <a:gd name="T54" fmla="*/ 28 w 352"/>
                <a:gd name="T55" fmla="*/ 76 h 923"/>
                <a:gd name="T56" fmla="*/ 30 w 352"/>
                <a:gd name="T57" fmla="*/ 70 h 923"/>
                <a:gd name="T58" fmla="*/ 33 w 352"/>
                <a:gd name="T59" fmla="*/ 60 h 923"/>
                <a:gd name="T60" fmla="*/ 36 w 352"/>
                <a:gd name="T61" fmla="*/ 48 h 923"/>
                <a:gd name="T62" fmla="*/ 39 w 352"/>
                <a:gd name="T63" fmla="*/ 33 h 923"/>
                <a:gd name="T64" fmla="*/ 43 w 352"/>
                <a:gd name="T65" fmla="*/ 22 h 923"/>
                <a:gd name="T66" fmla="*/ 45 w 352"/>
                <a:gd name="T67" fmla="*/ 18 h 923"/>
                <a:gd name="T68" fmla="*/ 45 w 352"/>
                <a:gd name="T69" fmla="*/ 14 h 923"/>
                <a:gd name="T70" fmla="*/ 43 w 352"/>
                <a:gd name="T71" fmla="*/ 10 h 923"/>
                <a:gd name="T72" fmla="*/ 40 w 352"/>
                <a:gd name="T73" fmla="*/ 6 h 923"/>
                <a:gd name="T74" fmla="*/ 36 w 352"/>
                <a:gd name="T75" fmla="*/ 3 h 923"/>
                <a:gd name="T76" fmla="*/ 31 w 352"/>
                <a:gd name="T77" fmla="*/ 1 h 923"/>
                <a:gd name="T78" fmla="*/ 26 w 352"/>
                <a:gd name="T79" fmla="*/ 0 h 9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2" h="923">
                  <a:moveTo>
                    <a:pt x="183" y="0"/>
                  </a:moveTo>
                  <a:lnTo>
                    <a:pt x="144" y="7"/>
                  </a:lnTo>
                  <a:lnTo>
                    <a:pt x="109" y="16"/>
                  </a:lnTo>
                  <a:lnTo>
                    <a:pt x="80" y="28"/>
                  </a:lnTo>
                  <a:lnTo>
                    <a:pt x="55" y="42"/>
                  </a:lnTo>
                  <a:lnTo>
                    <a:pt x="35" y="58"/>
                  </a:lnTo>
                  <a:lnTo>
                    <a:pt x="20" y="74"/>
                  </a:lnTo>
                  <a:lnTo>
                    <a:pt x="9" y="93"/>
                  </a:lnTo>
                  <a:lnTo>
                    <a:pt x="2" y="111"/>
                  </a:lnTo>
                  <a:lnTo>
                    <a:pt x="0" y="129"/>
                  </a:lnTo>
                  <a:lnTo>
                    <a:pt x="1" y="149"/>
                  </a:lnTo>
                  <a:lnTo>
                    <a:pt x="7" y="167"/>
                  </a:lnTo>
                  <a:lnTo>
                    <a:pt x="16" y="186"/>
                  </a:lnTo>
                  <a:lnTo>
                    <a:pt x="28" y="203"/>
                  </a:lnTo>
                  <a:lnTo>
                    <a:pt x="45" y="219"/>
                  </a:lnTo>
                  <a:lnTo>
                    <a:pt x="65" y="233"/>
                  </a:lnTo>
                  <a:lnTo>
                    <a:pt x="88" y="246"/>
                  </a:lnTo>
                  <a:lnTo>
                    <a:pt x="85" y="339"/>
                  </a:lnTo>
                  <a:lnTo>
                    <a:pt x="81" y="432"/>
                  </a:lnTo>
                  <a:lnTo>
                    <a:pt x="78" y="526"/>
                  </a:lnTo>
                  <a:lnTo>
                    <a:pt x="76" y="618"/>
                  </a:lnTo>
                  <a:lnTo>
                    <a:pt x="76" y="634"/>
                  </a:lnTo>
                  <a:lnTo>
                    <a:pt x="76" y="650"/>
                  </a:lnTo>
                  <a:lnTo>
                    <a:pt x="76" y="667"/>
                  </a:lnTo>
                  <a:lnTo>
                    <a:pt x="76" y="684"/>
                  </a:lnTo>
                  <a:lnTo>
                    <a:pt x="71" y="730"/>
                  </a:lnTo>
                  <a:lnTo>
                    <a:pt x="66" y="775"/>
                  </a:lnTo>
                  <a:lnTo>
                    <a:pt x="62" y="821"/>
                  </a:lnTo>
                  <a:lnTo>
                    <a:pt x="57" y="867"/>
                  </a:lnTo>
                  <a:lnTo>
                    <a:pt x="61" y="878"/>
                  </a:lnTo>
                  <a:lnTo>
                    <a:pt x="63" y="890"/>
                  </a:lnTo>
                  <a:lnTo>
                    <a:pt x="66" y="902"/>
                  </a:lnTo>
                  <a:lnTo>
                    <a:pt x="69" y="914"/>
                  </a:lnTo>
                  <a:lnTo>
                    <a:pt x="78" y="915"/>
                  </a:lnTo>
                  <a:lnTo>
                    <a:pt x="87" y="916"/>
                  </a:lnTo>
                  <a:lnTo>
                    <a:pt x="96" y="917"/>
                  </a:lnTo>
                  <a:lnTo>
                    <a:pt x="106" y="919"/>
                  </a:lnTo>
                  <a:lnTo>
                    <a:pt x="115" y="920"/>
                  </a:lnTo>
                  <a:lnTo>
                    <a:pt x="124" y="921"/>
                  </a:lnTo>
                  <a:lnTo>
                    <a:pt x="133" y="922"/>
                  </a:lnTo>
                  <a:lnTo>
                    <a:pt x="142" y="923"/>
                  </a:lnTo>
                  <a:lnTo>
                    <a:pt x="147" y="914"/>
                  </a:lnTo>
                  <a:lnTo>
                    <a:pt x="152" y="905"/>
                  </a:lnTo>
                  <a:lnTo>
                    <a:pt x="156" y="896"/>
                  </a:lnTo>
                  <a:lnTo>
                    <a:pt x="161" y="886"/>
                  </a:lnTo>
                  <a:lnTo>
                    <a:pt x="167" y="847"/>
                  </a:lnTo>
                  <a:lnTo>
                    <a:pt x="172" y="808"/>
                  </a:lnTo>
                  <a:lnTo>
                    <a:pt x="178" y="770"/>
                  </a:lnTo>
                  <a:lnTo>
                    <a:pt x="184" y="731"/>
                  </a:lnTo>
                  <a:lnTo>
                    <a:pt x="189" y="714"/>
                  </a:lnTo>
                  <a:lnTo>
                    <a:pt x="193" y="695"/>
                  </a:lnTo>
                  <a:lnTo>
                    <a:pt x="197" y="678"/>
                  </a:lnTo>
                  <a:lnTo>
                    <a:pt x="201" y="661"/>
                  </a:lnTo>
                  <a:lnTo>
                    <a:pt x="208" y="643"/>
                  </a:lnTo>
                  <a:lnTo>
                    <a:pt x="215" y="626"/>
                  </a:lnTo>
                  <a:lnTo>
                    <a:pt x="221" y="609"/>
                  </a:lnTo>
                  <a:lnTo>
                    <a:pt x="228" y="591"/>
                  </a:lnTo>
                  <a:lnTo>
                    <a:pt x="238" y="561"/>
                  </a:lnTo>
                  <a:lnTo>
                    <a:pt x="248" y="526"/>
                  </a:lnTo>
                  <a:lnTo>
                    <a:pt x="259" y="487"/>
                  </a:lnTo>
                  <a:lnTo>
                    <a:pt x="271" y="440"/>
                  </a:lnTo>
                  <a:lnTo>
                    <a:pt x="283" y="390"/>
                  </a:lnTo>
                  <a:lnTo>
                    <a:pt x="296" y="332"/>
                  </a:lnTo>
                  <a:lnTo>
                    <a:pt x="308" y="268"/>
                  </a:lnTo>
                  <a:lnTo>
                    <a:pt x="321" y="196"/>
                  </a:lnTo>
                  <a:lnTo>
                    <a:pt x="336" y="180"/>
                  </a:lnTo>
                  <a:lnTo>
                    <a:pt x="345" y="163"/>
                  </a:lnTo>
                  <a:lnTo>
                    <a:pt x="351" y="146"/>
                  </a:lnTo>
                  <a:lnTo>
                    <a:pt x="352" y="128"/>
                  </a:lnTo>
                  <a:lnTo>
                    <a:pt x="350" y="112"/>
                  </a:lnTo>
                  <a:lnTo>
                    <a:pt x="345" y="96"/>
                  </a:lnTo>
                  <a:lnTo>
                    <a:pt x="337" y="80"/>
                  </a:lnTo>
                  <a:lnTo>
                    <a:pt x="326" y="65"/>
                  </a:lnTo>
                  <a:lnTo>
                    <a:pt x="313" y="51"/>
                  </a:lnTo>
                  <a:lnTo>
                    <a:pt x="297" y="38"/>
                  </a:lnTo>
                  <a:lnTo>
                    <a:pt x="281" y="28"/>
                  </a:lnTo>
                  <a:lnTo>
                    <a:pt x="262" y="18"/>
                  </a:lnTo>
                  <a:lnTo>
                    <a:pt x="243" y="11"/>
                  </a:lnTo>
                  <a:lnTo>
                    <a:pt x="223" y="5"/>
                  </a:lnTo>
                  <a:lnTo>
                    <a:pt x="204" y="1"/>
                  </a:lnTo>
                  <a:lnTo>
                    <a:pt x="183" y="0"/>
                  </a:lnTo>
                  <a:close/>
                </a:path>
              </a:pathLst>
            </a:custGeom>
            <a:solidFill>
              <a:srgbClr val="FFF4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94" name="Freeform 150"/>
            <p:cNvSpPr>
              <a:spLocks noChangeAspect="1"/>
            </p:cNvSpPr>
            <p:nvPr/>
          </p:nvSpPr>
          <p:spPr bwMode="auto">
            <a:xfrm>
              <a:off x="817" y="2274"/>
              <a:ext cx="159" cy="456"/>
            </a:xfrm>
            <a:custGeom>
              <a:avLst/>
              <a:gdLst>
                <a:gd name="T0" fmla="*/ 17 w 319"/>
                <a:gd name="T1" fmla="*/ 1 h 910"/>
                <a:gd name="T2" fmla="*/ 9 w 319"/>
                <a:gd name="T3" fmla="*/ 4 h 910"/>
                <a:gd name="T4" fmla="*/ 3 w 319"/>
                <a:gd name="T5" fmla="*/ 7 h 910"/>
                <a:gd name="T6" fmla="*/ 0 w 319"/>
                <a:gd name="T7" fmla="*/ 11 h 910"/>
                <a:gd name="T8" fmla="*/ 0 w 319"/>
                <a:gd name="T9" fmla="*/ 15 h 910"/>
                <a:gd name="T10" fmla="*/ 1 w 319"/>
                <a:gd name="T11" fmla="*/ 20 h 910"/>
                <a:gd name="T12" fmla="*/ 4 w 319"/>
                <a:gd name="T13" fmla="*/ 23 h 910"/>
                <a:gd name="T14" fmla="*/ 8 w 319"/>
                <a:gd name="T15" fmla="*/ 26 h 910"/>
                <a:gd name="T16" fmla="*/ 10 w 319"/>
                <a:gd name="T17" fmla="*/ 40 h 910"/>
                <a:gd name="T18" fmla="*/ 9 w 319"/>
                <a:gd name="T19" fmla="*/ 64 h 910"/>
                <a:gd name="T20" fmla="*/ 8 w 319"/>
                <a:gd name="T21" fmla="*/ 79 h 910"/>
                <a:gd name="T22" fmla="*/ 8 w 319"/>
                <a:gd name="T23" fmla="*/ 83 h 910"/>
                <a:gd name="T24" fmla="*/ 7 w 319"/>
                <a:gd name="T25" fmla="*/ 91 h 910"/>
                <a:gd name="T26" fmla="*/ 6 w 319"/>
                <a:gd name="T27" fmla="*/ 102 h 910"/>
                <a:gd name="T28" fmla="*/ 6 w 319"/>
                <a:gd name="T29" fmla="*/ 109 h 910"/>
                <a:gd name="T30" fmla="*/ 6 w 319"/>
                <a:gd name="T31" fmla="*/ 112 h 910"/>
                <a:gd name="T32" fmla="*/ 7 w 319"/>
                <a:gd name="T33" fmla="*/ 114 h 910"/>
                <a:gd name="T34" fmla="*/ 9 w 319"/>
                <a:gd name="T35" fmla="*/ 114 h 910"/>
                <a:gd name="T36" fmla="*/ 11 w 319"/>
                <a:gd name="T37" fmla="*/ 114 h 910"/>
                <a:gd name="T38" fmla="*/ 13 w 319"/>
                <a:gd name="T39" fmla="*/ 114 h 910"/>
                <a:gd name="T40" fmla="*/ 14 w 319"/>
                <a:gd name="T41" fmla="*/ 113 h 910"/>
                <a:gd name="T42" fmla="*/ 15 w 319"/>
                <a:gd name="T43" fmla="*/ 111 h 910"/>
                <a:gd name="T44" fmla="*/ 17 w 319"/>
                <a:gd name="T45" fmla="*/ 105 h 910"/>
                <a:gd name="T46" fmla="*/ 18 w 319"/>
                <a:gd name="T47" fmla="*/ 95 h 910"/>
                <a:gd name="T48" fmla="*/ 19 w 319"/>
                <a:gd name="T49" fmla="*/ 88 h 910"/>
                <a:gd name="T50" fmla="*/ 20 w 319"/>
                <a:gd name="T51" fmla="*/ 84 h 910"/>
                <a:gd name="T52" fmla="*/ 21 w 319"/>
                <a:gd name="T53" fmla="*/ 80 h 910"/>
                <a:gd name="T54" fmla="*/ 23 w 319"/>
                <a:gd name="T55" fmla="*/ 75 h 910"/>
                <a:gd name="T56" fmla="*/ 25 w 319"/>
                <a:gd name="T57" fmla="*/ 69 h 910"/>
                <a:gd name="T58" fmla="*/ 27 w 319"/>
                <a:gd name="T59" fmla="*/ 60 h 910"/>
                <a:gd name="T60" fmla="*/ 29 w 319"/>
                <a:gd name="T61" fmla="*/ 48 h 910"/>
                <a:gd name="T62" fmla="*/ 32 w 319"/>
                <a:gd name="T63" fmla="*/ 33 h 910"/>
                <a:gd name="T64" fmla="*/ 36 w 319"/>
                <a:gd name="T65" fmla="*/ 22 h 910"/>
                <a:gd name="T66" fmla="*/ 39 w 319"/>
                <a:gd name="T67" fmla="*/ 18 h 910"/>
                <a:gd name="T68" fmla="*/ 39 w 319"/>
                <a:gd name="T69" fmla="*/ 15 h 910"/>
                <a:gd name="T70" fmla="*/ 38 w 319"/>
                <a:gd name="T71" fmla="*/ 11 h 910"/>
                <a:gd name="T72" fmla="*/ 36 w 319"/>
                <a:gd name="T73" fmla="*/ 7 h 910"/>
                <a:gd name="T74" fmla="*/ 32 w 319"/>
                <a:gd name="T75" fmla="*/ 4 h 910"/>
                <a:gd name="T76" fmla="*/ 28 w 319"/>
                <a:gd name="T77" fmla="*/ 2 h 910"/>
                <a:gd name="T78" fmla="*/ 24 w 319"/>
                <a:gd name="T79" fmla="*/ 1 h 9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910">
                  <a:moveTo>
                    <a:pt x="175" y="0"/>
                  </a:moveTo>
                  <a:lnTo>
                    <a:pt x="136" y="6"/>
                  </a:lnTo>
                  <a:lnTo>
                    <a:pt x="103" y="15"/>
                  </a:lnTo>
                  <a:lnTo>
                    <a:pt x="74" y="26"/>
                  </a:lnTo>
                  <a:lnTo>
                    <a:pt x="50" y="39"/>
                  </a:lnTo>
                  <a:lnTo>
                    <a:pt x="31" y="53"/>
                  </a:lnTo>
                  <a:lnTo>
                    <a:pt x="18" y="69"/>
                  </a:lnTo>
                  <a:lnTo>
                    <a:pt x="7" y="85"/>
                  </a:lnTo>
                  <a:lnTo>
                    <a:pt x="1" y="102"/>
                  </a:lnTo>
                  <a:lnTo>
                    <a:pt x="0" y="120"/>
                  </a:lnTo>
                  <a:lnTo>
                    <a:pt x="3" y="137"/>
                  </a:lnTo>
                  <a:lnTo>
                    <a:pt x="10" y="153"/>
                  </a:lnTo>
                  <a:lnTo>
                    <a:pt x="19" y="169"/>
                  </a:lnTo>
                  <a:lnTo>
                    <a:pt x="33" y="183"/>
                  </a:lnTo>
                  <a:lnTo>
                    <a:pt x="50" y="196"/>
                  </a:lnTo>
                  <a:lnTo>
                    <a:pt x="69" y="206"/>
                  </a:lnTo>
                  <a:lnTo>
                    <a:pt x="92" y="214"/>
                  </a:lnTo>
                  <a:lnTo>
                    <a:pt x="87" y="313"/>
                  </a:lnTo>
                  <a:lnTo>
                    <a:pt x="80" y="412"/>
                  </a:lnTo>
                  <a:lnTo>
                    <a:pt x="73" y="511"/>
                  </a:lnTo>
                  <a:lnTo>
                    <a:pt x="67" y="611"/>
                  </a:lnTo>
                  <a:lnTo>
                    <a:pt x="67" y="627"/>
                  </a:lnTo>
                  <a:lnTo>
                    <a:pt x="67" y="643"/>
                  </a:lnTo>
                  <a:lnTo>
                    <a:pt x="66" y="659"/>
                  </a:lnTo>
                  <a:lnTo>
                    <a:pt x="66" y="675"/>
                  </a:lnTo>
                  <a:lnTo>
                    <a:pt x="61" y="720"/>
                  </a:lnTo>
                  <a:lnTo>
                    <a:pt x="57" y="765"/>
                  </a:lnTo>
                  <a:lnTo>
                    <a:pt x="52" y="811"/>
                  </a:lnTo>
                  <a:lnTo>
                    <a:pt x="48" y="856"/>
                  </a:lnTo>
                  <a:lnTo>
                    <a:pt x="50" y="867"/>
                  </a:lnTo>
                  <a:lnTo>
                    <a:pt x="52" y="879"/>
                  </a:lnTo>
                  <a:lnTo>
                    <a:pt x="53" y="892"/>
                  </a:lnTo>
                  <a:lnTo>
                    <a:pt x="56" y="903"/>
                  </a:lnTo>
                  <a:lnTo>
                    <a:pt x="63" y="904"/>
                  </a:lnTo>
                  <a:lnTo>
                    <a:pt x="71" y="904"/>
                  </a:lnTo>
                  <a:lnTo>
                    <a:pt x="78" y="905"/>
                  </a:lnTo>
                  <a:lnTo>
                    <a:pt x="86" y="907"/>
                  </a:lnTo>
                  <a:lnTo>
                    <a:pt x="92" y="908"/>
                  </a:lnTo>
                  <a:lnTo>
                    <a:pt x="101" y="908"/>
                  </a:lnTo>
                  <a:lnTo>
                    <a:pt x="107" y="909"/>
                  </a:lnTo>
                  <a:lnTo>
                    <a:pt x="116" y="910"/>
                  </a:lnTo>
                  <a:lnTo>
                    <a:pt x="119" y="901"/>
                  </a:lnTo>
                  <a:lnTo>
                    <a:pt x="124" y="892"/>
                  </a:lnTo>
                  <a:lnTo>
                    <a:pt x="127" y="882"/>
                  </a:lnTo>
                  <a:lnTo>
                    <a:pt x="132" y="873"/>
                  </a:lnTo>
                  <a:lnTo>
                    <a:pt x="137" y="834"/>
                  </a:lnTo>
                  <a:lnTo>
                    <a:pt x="143" y="796"/>
                  </a:lnTo>
                  <a:lnTo>
                    <a:pt x="148" y="758"/>
                  </a:lnTo>
                  <a:lnTo>
                    <a:pt x="154" y="719"/>
                  </a:lnTo>
                  <a:lnTo>
                    <a:pt x="158" y="702"/>
                  </a:lnTo>
                  <a:lnTo>
                    <a:pt x="162" y="684"/>
                  </a:lnTo>
                  <a:lnTo>
                    <a:pt x="165" y="667"/>
                  </a:lnTo>
                  <a:lnTo>
                    <a:pt x="170" y="650"/>
                  </a:lnTo>
                  <a:lnTo>
                    <a:pt x="175" y="632"/>
                  </a:lnTo>
                  <a:lnTo>
                    <a:pt x="181" y="615"/>
                  </a:lnTo>
                  <a:lnTo>
                    <a:pt x="187" y="598"/>
                  </a:lnTo>
                  <a:lnTo>
                    <a:pt x="193" y="581"/>
                  </a:lnTo>
                  <a:lnTo>
                    <a:pt x="201" y="551"/>
                  </a:lnTo>
                  <a:lnTo>
                    <a:pt x="209" y="516"/>
                  </a:lnTo>
                  <a:lnTo>
                    <a:pt x="218" y="476"/>
                  </a:lnTo>
                  <a:lnTo>
                    <a:pt x="227" y="431"/>
                  </a:lnTo>
                  <a:lnTo>
                    <a:pt x="238" y="380"/>
                  </a:lnTo>
                  <a:lnTo>
                    <a:pt x="250" y="324"/>
                  </a:lnTo>
                  <a:lnTo>
                    <a:pt x="263" y="259"/>
                  </a:lnTo>
                  <a:lnTo>
                    <a:pt x="277" y="189"/>
                  </a:lnTo>
                  <a:lnTo>
                    <a:pt x="294" y="175"/>
                  </a:lnTo>
                  <a:lnTo>
                    <a:pt x="307" y="160"/>
                  </a:lnTo>
                  <a:lnTo>
                    <a:pt x="315" y="144"/>
                  </a:lnTo>
                  <a:lnTo>
                    <a:pt x="318" y="129"/>
                  </a:lnTo>
                  <a:lnTo>
                    <a:pt x="319" y="113"/>
                  </a:lnTo>
                  <a:lnTo>
                    <a:pt x="316" y="98"/>
                  </a:lnTo>
                  <a:lnTo>
                    <a:pt x="310" y="82"/>
                  </a:lnTo>
                  <a:lnTo>
                    <a:pt x="302" y="68"/>
                  </a:lnTo>
                  <a:lnTo>
                    <a:pt x="291" y="54"/>
                  </a:lnTo>
                  <a:lnTo>
                    <a:pt x="278" y="41"/>
                  </a:lnTo>
                  <a:lnTo>
                    <a:pt x="263" y="30"/>
                  </a:lnTo>
                  <a:lnTo>
                    <a:pt x="247" y="19"/>
                  </a:lnTo>
                  <a:lnTo>
                    <a:pt x="230" y="11"/>
                  </a:lnTo>
                  <a:lnTo>
                    <a:pt x="212" y="6"/>
                  </a:lnTo>
                  <a:lnTo>
                    <a:pt x="194" y="1"/>
                  </a:lnTo>
                  <a:lnTo>
                    <a:pt x="175" y="0"/>
                  </a:lnTo>
                  <a:close/>
                </a:path>
              </a:pathLst>
            </a:custGeom>
            <a:solidFill>
              <a:srgbClr val="FFF9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95" name="Freeform 151"/>
            <p:cNvSpPr>
              <a:spLocks noChangeAspect="1"/>
            </p:cNvSpPr>
            <p:nvPr/>
          </p:nvSpPr>
          <p:spPr bwMode="auto">
            <a:xfrm>
              <a:off x="827" y="2281"/>
              <a:ext cx="143" cy="448"/>
            </a:xfrm>
            <a:custGeom>
              <a:avLst/>
              <a:gdLst>
                <a:gd name="T0" fmla="*/ 21 w 286"/>
                <a:gd name="T1" fmla="*/ 0 h 896"/>
                <a:gd name="T2" fmla="*/ 16 w 286"/>
                <a:gd name="T3" fmla="*/ 1 h 896"/>
                <a:gd name="T4" fmla="*/ 12 w 286"/>
                <a:gd name="T5" fmla="*/ 2 h 896"/>
                <a:gd name="T6" fmla="*/ 9 w 286"/>
                <a:gd name="T7" fmla="*/ 3 h 896"/>
                <a:gd name="T8" fmla="*/ 6 w 286"/>
                <a:gd name="T9" fmla="*/ 5 h 896"/>
                <a:gd name="T10" fmla="*/ 4 w 286"/>
                <a:gd name="T11" fmla="*/ 7 h 896"/>
                <a:gd name="T12" fmla="*/ 2 w 286"/>
                <a:gd name="T13" fmla="*/ 8 h 896"/>
                <a:gd name="T14" fmla="*/ 1 w 286"/>
                <a:gd name="T15" fmla="*/ 10 h 896"/>
                <a:gd name="T16" fmla="*/ 0 w 286"/>
                <a:gd name="T17" fmla="*/ 12 h 896"/>
                <a:gd name="T18" fmla="*/ 0 w 286"/>
                <a:gd name="T19" fmla="*/ 14 h 896"/>
                <a:gd name="T20" fmla="*/ 1 w 286"/>
                <a:gd name="T21" fmla="*/ 16 h 896"/>
                <a:gd name="T22" fmla="*/ 2 w 286"/>
                <a:gd name="T23" fmla="*/ 18 h 896"/>
                <a:gd name="T24" fmla="*/ 3 w 286"/>
                <a:gd name="T25" fmla="*/ 19 h 896"/>
                <a:gd name="T26" fmla="*/ 5 w 286"/>
                <a:gd name="T27" fmla="*/ 21 h 896"/>
                <a:gd name="T28" fmla="*/ 7 w 286"/>
                <a:gd name="T29" fmla="*/ 22 h 896"/>
                <a:gd name="T30" fmla="*/ 10 w 286"/>
                <a:gd name="T31" fmla="*/ 23 h 896"/>
                <a:gd name="T32" fmla="*/ 12 w 286"/>
                <a:gd name="T33" fmla="*/ 23 h 896"/>
                <a:gd name="T34" fmla="*/ 8 w 286"/>
                <a:gd name="T35" fmla="*/ 76 h 896"/>
                <a:gd name="T36" fmla="*/ 7 w 286"/>
                <a:gd name="T37" fmla="*/ 84 h 896"/>
                <a:gd name="T38" fmla="*/ 5 w 286"/>
                <a:gd name="T39" fmla="*/ 106 h 896"/>
                <a:gd name="T40" fmla="*/ 6 w 286"/>
                <a:gd name="T41" fmla="*/ 112 h 896"/>
                <a:gd name="T42" fmla="*/ 11 w 286"/>
                <a:gd name="T43" fmla="*/ 112 h 896"/>
                <a:gd name="T44" fmla="*/ 13 w 286"/>
                <a:gd name="T45" fmla="*/ 108 h 896"/>
                <a:gd name="T46" fmla="*/ 16 w 286"/>
                <a:gd name="T47" fmla="*/ 89 h 896"/>
                <a:gd name="T48" fmla="*/ 17 w 286"/>
                <a:gd name="T49" fmla="*/ 80 h 896"/>
                <a:gd name="T50" fmla="*/ 20 w 286"/>
                <a:gd name="T51" fmla="*/ 71 h 896"/>
                <a:gd name="T52" fmla="*/ 21 w 286"/>
                <a:gd name="T53" fmla="*/ 68 h 896"/>
                <a:gd name="T54" fmla="*/ 21 w 286"/>
                <a:gd name="T55" fmla="*/ 63 h 896"/>
                <a:gd name="T56" fmla="*/ 22 w 286"/>
                <a:gd name="T57" fmla="*/ 58 h 896"/>
                <a:gd name="T58" fmla="*/ 23 w 286"/>
                <a:gd name="T59" fmla="*/ 53 h 896"/>
                <a:gd name="T60" fmla="*/ 24 w 286"/>
                <a:gd name="T61" fmla="*/ 47 h 896"/>
                <a:gd name="T62" fmla="*/ 26 w 286"/>
                <a:gd name="T63" fmla="*/ 40 h 896"/>
                <a:gd name="T64" fmla="*/ 27 w 286"/>
                <a:gd name="T65" fmla="*/ 32 h 896"/>
                <a:gd name="T66" fmla="*/ 29 w 286"/>
                <a:gd name="T67" fmla="*/ 23 h 896"/>
                <a:gd name="T68" fmla="*/ 34 w 286"/>
                <a:gd name="T69" fmla="*/ 20 h 896"/>
                <a:gd name="T70" fmla="*/ 36 w 286"/>
                <a:gd name="T71" fmla="*/ 16 h 896"/>
                <a:gd name="T72" fmla="*/ 36 w 286"/>
                <a:gd name="T73" fmla="*/ 13 h 896"/>
                <a:gd name="T74" fmla="*/ 35 w 286"/>
                <a:gd name="T75" fmla="*/ 9 h 896"/>
                <a:gd name="T76" fmla="*/ 33 w 286"/>
                <a:gd name="T77" fmla="*/ 6 h 896"/>
                <a:gd name="T78" fmla="*/ 29 w 286"/>
                <a:gd name="T79" fmla="*/ 3 h 896"/>
                <a:gd name="T80" fmla="*/ 25 w 286"/>
                <a:gd name="T81" fmla="*/ 1 h 896"/>
                <a:gd name="T82" fmla="*/ 21 w 286"/>
                <a:gd name="T83" fmla="*/ 0 h 8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6" h="896">
                  <a:moveTo>
                    <a:pt x="166" y="0"/>
                  </a:moveTo>
                  <a:lnTo>
                    <a:pt x="127" y="5"/>
                  </a:lnTo>
                  <a:lnTo>
                    <a:pt x="95" y="13"/>
                  </a:lnTo>
                  <a:lnTo>
                    <a:pt x="67" y="24"/>
                  </a:lnTo>
                  <a:lnTo>
                    <a:pt x="44" y="35"/>
                  </a:lnTo>
                  <a:lnTo>
                    <a:pt x="27" y="49"/>
                  </a:lnTo>
                  <a:lnTo>
                    <a:pt x="13" y="64"/>
                  </a:lnTo>
                  <a:lnTo>
                    <a:pt x="5" y="79"/>
                  </a:lnTo>
                  <a:lnTo>
                    <a:pt x="0" y="94"/>
                  </a:lnTo>
                  <a:lnTo>
                    <a:pt x="0" y="110"/>
                  </a:lnTo>
                  <a:lnTo>
                    <a:pt x="4" y="124"/>
                  </a:lnTo>
                  <a:lnTo>
                    <a:pt x="10" y="138"/>
                  </a:lnTo>
                  <a:lnTo>
                    <a:pt x="22" y="150"/>
                  </a:lnTo>
                  <a:lnTo>
                    <a:pt x="36" y="162"/>
                  </a:lnTo>
                  <a:lnTo>
                    <a:pt x="52" y="170"/>
                  </a:lnTo>
                  <a:lnTo>
                    <a:pt x="73" y="177"/>
                  </a:lnTo>
                  <a:lnTo>
                    <a:pt x="95" y="180"/>
                  </a:lnTo>
                  <a:lnTo>
                    <a:pt x="59" y="601"/>
                  </a:lnTo>
                  <a:lnTo>
                    <a:pt x="55" y="665"/>
                  </a:lnTo>
                  <a:lnTo>
                    <a:pt x="37" y="844"/>
                  </a:lnTo>
                  <a:lnTo>
                    <a:pt x="42" y="890"/>
                  </a:lnTo>
                  <a:lnTo>
                    <a:pt x="86" y="896"/>
                  </a:lnTo>
                  <a:lnTo>
                    <a:pt x="100" y="859"/>
                  </a:lnTo>
                  <a:lnTo>
                    <a:pt x="122" y="706"/>
                  </a:lnTo>
                  <a:lnTo>
                    <a:pt x="136" y="637"/>
                  </a:lnTo>
                  <a:lnTo>
                    <a:pt x="156" y="568"/>
                  </a:lnTo>
                  <a:lnTo>
                    <a:pt x="161" y="538"/>
                  </a:lnTo>
                  <a:lnTo>
                    <a:pt x="167" y="503"/>
                  </a:lnTo>
                  <a:lnTo>
                    <a:pt x="174" y="464"/>
                  </a:lnTo>
                  <a:lnTo>
                    <a:pt x="182" y="419"/>
                  </a:lnTo>
                  <a:lnTo>
                    <a:pt x="191" y="369"/>
                  </a:lnTo>
                  <a:lnTo>
                    <a:pt x="203" y="313"/>
                  </a:lnTo>
                  <a:lnTo>
                    <a:pt x="215" y="250"/>
                  </a:lnTo>
                  <a:lnTo>
                    <a:pt x="230" y="179"/>
                  </a:lnTo>
                  <a:lnTo>
                    <a:pt x="265" y="155"/>
                  </a:lnTo>
                  <a:lnTo>
                    <a:pt x="282" y="127"/>
                  </a:lnTo>
                  <a:lnTo>
                    <a:pt x="286" y="99"/>
                  </a:lnTo>
                  <a:lnTo>
                    <a:pt x="277" y="70"/>
                  </a:lnTo>
                  <a:lnTo>
                    <a:pt x="257" y="43"/>
                  </a:lnTo>
                  <a:lnTo>
                    <a:pt x="230" y="21"/>
                  </a:lnTo>
                  <a:lnTo>
                    <a:pt x="199" y="6"/>
                  </a:lnTo>
                  <a:lnTo>
                    <a:pt x="1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96" name="Freeform 152"/>
            <p:cNvSpPr>
              <a:spLocks noChangeAspect="1"/>
            </p:cNvSpPr>
            <p:nvPr/>
          </p:nvSpPr>
          <p:spPr bwMode="auto">
            <a:xfrm>
              <a:off x="683" y="2195"/>
              <a:ext cx="173" cy="240"/>
            </a:xfrm>
            <a:custGeom>
              <a:avLst/>
              <a:gdLst>
                <a:gd name="T0" fmla="*/ 34 w 346"/>
                <a:gd name="T1" fmla="*/ 0 h 480"/>
                <a:gd name="T2" fmla="*/ 30 w 346"/>
                <a:gd name="T3" fmla="*/ 2 h 480"/>
                <a:gd name="T4" fmla="*/ 26 w 346"/>
                <a:gd name="T5" fmla="*/ 4 h 480"/>
                <a:gd name="T6" fmla="*/ 22 w 346"/>
                <a:gd name="T7" fmla="*/ 6 h 480"/>
                <a:gd name="T8" fmla="*/ 19 w 346"/>
                <a:gd name="T9" fmla="*/ 8 h 480"/>
                <a:gd name="T10" fmla="*/ 15 w 346"/>
                <a:gd name="T11" fmla="*/ 11 h 480"/>
                <a:gd name="T12" fmla="*/ 12 w 346"/>
                <a:gd name="T13" fmla="*/ 15 h 480"/>
                <a:gd name="T14" fmla="*/ 9 w 346"/>
                <a:gd name="T15" fmla="*/ 18 h 480"/>
                <a:gd name="T16" fmla="*/ 6 w 346"/>
                <a:gd name="T17" fmla="*/ 22 h 480"/>
                <a:gd name="T18" fmla="*/ 4 w 346"/>
                <a:gd name="T19" fmla="*/ 26 h 480"/>
                <a:gd name="T20" fmla="*/ 3 w 346"/>
                <a:gd name="T21" fmla="*/ 30 h 480"/>
                <a:gd name="T22" fmla="*/ 1 w 346"/>
                <a:gd name="T23" fmla="*/ 35 h 480"/>
                <a:gd name="T24" fmla="*/ 1 w 346"/>
                <a:gd name="T25" fmla="*/ 40 h 480"/>
                <a:gd name="T26" fmla="*/ 0 w 346"/>
                <a:gd name="T27" fmla="*/ 45 h 480"/>
                <a:gd name="T28" fmla="*/ 1 w 346"/>
                <a:gd name="T29" fmla="*/ 50 h 480"/>
                <a:gd name="T30" fmla="*/ 2 w 346"/>
                <a:gd name="T31" fmla="*/ 55 h 480"/>
                <a:gd name="T32" fmla="*/ 4 w 346"/>
                <a:gd name="T33" fmla="*/ 60 h 480"/>
                <a:gd name="T34" fmla="*/ 5 w 346"/>
                <a:gd name="T35" fmla="*/ 56 h 480"/>
                <a:gd name="T36" fmla="*/ 6 w 346"/>
                <a:gd name="T37" fmla="*/ 51 h 480"/>
                <a:gd name="T38" fmla="*/ 7 w 346"/>
                <a:gd name="T39" fmla="*/ 47 h 480"/>
                <a:gd name="T40" fmla="*/ 8 w 346"/>
                <a:gd name="T41" fmla="*/ 43 h 480"/>
                <a:gd name="T42" fmla="*/ 10 w 346"/>
                <a:gd name="T43" fmla="*/ 38 h 480"/>
                <a:gd name="T44" fmla="*/ 12 w 346"/>
                <a:gd name="T45" fmla="*/ 34 h 480"/>
                <a:gd name="T46" fmla="*/ 14 w 346"/>
                <a:gd name="T47" fmla="*/ 30 h 480"/>
                <a:gd name="T48" fmla="*/ 16 w 346"/>
                <a:gd name="T49" fmla="*/ 26 h 480"/>
                <a:gd name="T50" fmla="*/ 19 w 346"/>
                <a:gd name="T51" fmla="*/ 22 h 480"/>
                <a:gd name="T52" fmla="*/ 21 w 346"/>
                <a:gd name="T53" fmla="*/ 18 h 480"/>
                <a:gd name="T54" fmla="*/ 24 w 346"/>
                <a:gd name="T55" fmla="*/ 15 h 480"/>
                <a:gd name="T56" fmla="*/ 28 w 346"/>
                <a:gd name="T57" fmla="*/ 12 h 480"/>
                <a:gd name="T58" fmla="*/ 31 w 346"/>
                <a:gd name="T59" fmla="*/ 9 h 480"/>
                <a:gd name="T60" fmla="*/ 35 w 346"/>
                <a:gd name="T61" fmla="*/ 6 h 480"/>
                <a:gd name="T62" fmla="*/ 39 w 346"/>
                <a:gd name="T63" fmla="*/ 4 h 480"/>
                <a:gd name="T64" fmla="*/ 44 w 346"/>
                <a:gd name="T65" fmla="*/ 1 h 480"/>
                <a:gd name="T66" fmla="*/ 34 w 346"/>
                <a:gd name="T67" fmla="*/ 0 h 4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6" h="480">
                  <a:moveTo>
                    <a:pt x="266" y="0"/>
                  </a:moveTo>
                  <a:lnTo>
                    <a:pt x="235" y="11"/>
                  </a:lnTo>
                  <a:lnTo>
                    <a:pt x="205" y="25"/>
                  </a:lnTo>
                  <a:lnTo>
                    <a:pt x="175" y="44"/>
                  </a:lnTo>
                  <a:lnTo>
                    <a:pt x="146" y="63"/>
                  </a:lnTo>
                  <a:lnTo>
                    <a:pt x="119" y="87"/>
                  </a:lnTo>
                  <a:lnTo>
                    <a:pt x="93" y="113"/>
                  </a:lnTo>
                  <a:lnTo>
                    <a:pt x="69" y="142"/>
                  </a:lnTo>
                  <a:lnTo>
                    <a:pt x="48" y="173"/>
                  </a:lnTo>
                  <a:lnTo>
                    <a:pt x="31" y="205"/>
                  </a:lnTo>
                  <a:lnTo>
                    <a:pt x="17" y="240"/>
                  </a:lnTo>
                  <a:lnTo>
                    <a:pt x="7" y="276"/>
                  </a:lnTo>
                  <a:lnTo>
                    <a:pt x="1" y="314"/>
                  </a:lnTo>
                  <a:lnTo>
                    <a:pt x="0" y="355"/>
                  </a:lnTo>
                  <a:lnTo>
                    <a:pt x="5" y="395"/>
                  </a:lnTo>
                  <a:lnTo>
                    <a:pt x="14" y="438"/>
                  </a:lnTo>
                  <a:lnTo>
                    <a:pt x="30" y="480"/>
                  </a:lnTo>
                  <a:lnTo>
                    <a:pt x="36" y="445"/>
                  </a:lnTo>
                  <a:lnTo>
                    <a:pt x="43" y="408"/>
                  </a:lnTo>
                  <a:lnTo>
                    <a:pt x="52" y="372"/>
                  </a:lnTo>
                  <a:lnTo>
                    <a:pt x="63" y="337"/>
                  </a:lnTo>
                  <a:lnTo>
                    <a:pt x="76" y="303"/>
                  </a:lnTo>
                  <a:lnTo>
                    <a:pt x="91" y="268"/>
                  </a:lnTo>
                  <a:lnTo>
                    <a:pt x="107" y="236"/>
                  </a:lnTo>
                  <a:lnTo>
                    <a:pt x="126" y="204"/>
                  </a:lnTo>
                  <a:lnTo>
                    <a:pt x="146" y="174"/>
                  </a:lnTo>
                  <a:lnTo>
                    <a:pt x="168" y="144"/>
                  </a:lnTo>
                  <a:lnTo>
                    <a:pt x="192" y="116"/>
                  </a:lnTo>
                  <a:lnTo>
                    <a:pt x="219" y="91"/>
                  </a:lnTo>
                  <a:lnTo>
                    <a:pt x="248" y="67"/>
                  </a:lnTo>
                  <a:lnTo>
                    <a:pt x="278" y="45"/>
                  </a:lnTo>
                  <a:lnTo>
                    <a:pt x="311" y="25"/>
                  </a:lnTo>
                  <a:lnTo>
                    <a:pt x="346" y="8"/>
                  </a:lnTo>
                  <a:lnTo>
                    <a:pt x="266" y="0"/>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97" name="Freeform 153"/>
            <p:cNvSpPr>
              <a:spLocks noChangeAspect="1"/>
            </p:cNvSpPr>
            <p:nvPr/>
          </p:nvSpPr>
          <p:spPr bwMode="auto">
            <a:xfrm>
              <a:off x="685" y="2197"/>
              <a:ext cx="169" cy="235"/>
            </a:xfrm>
            <a:custGeom>
              <a:avLst/>
              <a:gdLst>
                <a:gd name="T0" fmla="*/ 33 w 337"/>
                <a:gd name="T1" fmla="*/ 0 h 469"/>
                <a:gd name="T2" fmla="*/ 29 w 337"/>
                <a:gd name="T3" fmla="*/ 2 h 469"/>
                <a:gd name="T4" fmla="*/ 25 w 337"/>
                <a:gd name="T5" fmla="*/ 4 h 469"/>
                <a:gd name="T6" fmla="*/ 22 w 337"/>
                <a:gd name="T7" fmla="*/ 6 h 469"/>
                <a:gd name="T8" fmla="*/ 18 w 337"/>
                <a:gd name="T9" fmla="*/ 8 h 469"/>
                <a:gd name="T10" fmla="*/ 15 w 337"/>
                <a:gd name="T11" fmla="*/ 11 h 469"/>
                <a:gd name="T12" fmla="*/ 12 w 337"/>
                <a:gd name="T13" fmla="*/ 14 h 469"/>
                <a:gd name="T14" fmla="*/ 9 w 337"/>
                <a:gd name="T15" fmla="*/ 18 h 469"/>
                <a:gd name="T16" fmla="*/ 6 w 337"/>
                <a:gd name="T17" fmla="*/ 22 h 469"/>
                <a:gd name="T18" fmla="*/ 4 w 337"/>
                <a:gd name="T19" fmla="*/ 25 h 469"/>
                <a:gd name="T20" fmla="*/ 3 w 337"/>
                <a:gd name="T21" fmla="*/ 30 h 469"/>
                <a:gd name="T22" fmla="*/ 1 w 337"/>
                <a:gd name="T23" fmla="*/ 34 h 469"/>
                <a:gd name="T24" fmla="*/ 1 w 337"/>
                <a:gd name="T25" fmla="*/ 39 h 469"/>
                <a:gd name="T26" fmla="*/ 0 w 337"/>
                <a:gd name="T27" fmla="*/ 44 h 469"/>
                <a:gd name="T28" fmla="*/ 1 w 337"/>
                <a:gd name="T29" fmla="*/ 49 h 469"/>
                <a:gd name="T30" fmla="*/ 2 w 337"/>
                <a:gd name="T31" fmla="*/ 54 h 469"/>
                <a:gd name="T32" fmla="*/ 4 w 337"/>
                <a:gd name="T33" fmla="*/ 59 h 469"/>
                <a:gd name="T34" fmla="*/ 5 w 337"/>
                <a:gd name="T35" fmla="*/ 55 h 469"/>
                <a:gd name="T36" fmla="*/ 5 w 337"/>
                <a:gd name="T37" fmla="*/ 50 h 469"/>
                <a:gd name="T38" fmla="*/ 7 w 337"/>
                <a:gd name="T39" fmla="*/ 46 h 469"/>
                <a:gd name="T40" fmla="*/ 8 w 337"/>
                <a:gd name="T41" fmla="*/ 41 h 469"/>
                <a:gd name="T42" fmla="*/ 9 w 337"/>
                <a:gd name="T43" fmla="*/ 37 h 469"/>
                <a:gd name="T44" fmla="*/ 11 w 337"/>
                <a:gd name="T45" fmla="*/ 33 h 469"/>
                <a:gd name="T46" fmla="*/ 13 w 337"/>
                <a:gd name="T47" fmla="*/ 29 h 469"/>
                <a:gd name="T48" fmla="*/ 15 w 337"/>
                <a:gd name="T49" fmla="*/ 25 h 469"/>
                <a:gd name="T50" fmla="*/ 18 w 337"/>
                <a:gd name="T51" fmla="*/ 21 h 469"/>
                <a:gd name="T52" fmla="*/ 21 w 337"/>
                <a:gd name="T53" fmla="*/ 18 h 469"/>
                <a:gd name="T54" fmla="*/ 24 w 337"/>
                <a:gd name="T55" fmla="*/ 14 h 469"/>
                <a:gd name="T56" fmla="*/ 27 w 337"/>
                <a:gd name="T57" fmla="*/ 11 h 469"/>
                <a:gd name="T58" fmla="*/ 30 w 337"/>
                <a:gd name="T59" fmla="*/ 8 h 469"/>
                <a:gd name="T60" fmla="*/ 34 w 337"/>
                <a:gd name="T61" fmla="*/ 6 h 469"/>
                <a:gd name="T62" fmla="*/ 38 w 337"/>
                <a:gd name="T63" fmla="*/ 3 h 469"/>
                <a:gd name="T64" fmla="*/ 43 w 337"/>
                <a:gd name="T65" fmla="*/ 1 h 469"/>
                <a:gd name="T66" fmla="*/ 41 w 337"/>
                <a:gd name="T67" fmla="*/ 1 h 469"/>
                <a:gd name="T68" fmla="*/ 40 w 337"/>
                <a:gd name="T69" fmla="*/ 1 h 469"/>
                <a:gd name="T70" fmla="*/ 39 w 337"/>
                <a:gd name="T71" fmla="*/ 1 h 469"/>
                <a:gd name="T72" fmla="*/ 38 w 337"/>
                <a:gd name="T73" fmla="*/ 1 h 469"/>
                <a:gd name="T74" fmla="*/ 37 w 337"/>
                <a:gd name="T75" fmla="*/ 1 h 469"/>
                <a:gd name="T76" fmla="*/ 35 w 337"/>
                <a:gd name="T77" fmla="*/ 1 h 469"/>
                <a:gd name="T78" fmla="*/ 34 w 337"/>
                <a:gd name="T79" fmla="*/ 0 h 469"/>
                <a:gd name="T80" fmla="*/ 33 w 337"/>
                <a:gd name="T81" fmla="*/ 0 h 4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 h="469">
                  <a:moveTo>
                    <a:pt x="259" y="0"/>
                  </a:moveTo>
                  <a:lnTo>
                    <a:pt x="229" y="12"/>
                  </a:lnTo>
                  <a:lnTo>
                    <a:pt x="200" y="26"/>
                  </a:lnTo>
                  <a:lnTo>
                    <a:pt x="170" y="44"/>
                  </a:lnTo>
                  <a:lnTo>
                    <a:pt x="142" y="64"/>
                  </a:lnTo>
                  <a:lnTo>
                    <a:pt x="116" y="86"/>
                  </a:lnTo>
                  <a:lnTo>
                    <a:pt x="91" y="111"/>
                  </a:lnTo>
                  <a:lnTo>
                    <a:pt x="67" y="139"/>
                  </a:lnTo>
                  <a:lnTo>
                    <a:pt x="48" y="169"/>
                  </a:lnTo>
                  <a:lnTo>
                    <a:pt x="31" y="200"/>
                  </a:lnTo>
                  <a:lnTo>
                    <a:pt x="17" y="233"/>
                  </a:lnTo>
                  <a:lnTo>
                    <a:pt x="6" y="269"/>
                  </a:lnTo>
                  <a:lnTo>
                    <a:pt x="1" y="306"/>
                  </a:lnTo>
                  <a:lnTo>
                    <a:pt x="0" y="345"/>
                  </a:lnTo>
                  <a:lnTo>
                    <a:pt x="3" y="385"/>
                  </a:lnTo>
                  <a:lnTo>
                    <a:pt x="12" y="427"/>
                  </a:lnTo>
                  <a:lnTo>
                    <a:pt x="27" y="469"/>
                  </a:lnTo>
                  <a:lnTo>
                    <a:pt x="33" y="434"/>
                  </a:lnTo>
                  <a:lnTo>
                    <a:pt x="40" y="397"/>
                  </a:lnTo>
                  <a:lnTo>
                    <a:pt x="49" y="362"/>
                  </a:lnTo>
                  <a:lnTo>
                    <a:pt x="59" y="328"/>
                  </a:lnTo>
                  <a:lnTo>
                    <a:pt x="72" y="293"/>
                  </a:lnTo>
                  <a:lnTo>
                    <a:pt x="86" y="260"/>
                  </a:lnTo>
                  <a:lnTo>
                    <a:pt x="102" y="227"/>
                  </a:lnTo>
                  <a:lnTo>
                    <a:pt x="120" y="196"/>
                  </a:lnTo>
                  <a:lnTo>
                    <a:pt x="140" y="166"/>
                  </a:lnTo>
                  <a:lnTo>
                    <a:pt x="162" y="139"/>
                  </a:lnTo>
                  <a:lnTo>
                    <a:pt x="185" y="111"/>
                  </a:lnTo>
                  <a:lnTo>
                    <a:pt x="211" y="87"/>
                  </a:lnTo>
                  <a:lnTo>
                    <a:pt x="239" y="63"/>
                  </a:lnTo>
                  <a:lnTo>
                    <a:pt x="270" y="42"/>
                  </a:lnTo>
                  <a:lnTo>
                    <a:pt x="302" y="22"/>
                  </a:lnTo>
                  <a:lnTo>
                    <a:pt x="337" y="5"/>
                  </a:lnTo>
                  <a:lnTo>
                    <a:pt x="327" y="5"/>
                  </a:lnTo>
                  <a:lnTo>
                    <a:pt x="317" y="4"/>
                  </a:lnTo>
                  <a:lnTo>
                    <a:pt x="307" y="4"/>
                  </a:lnTo>
                  <a:lnTo>
                    <a:pt x="298" y="3"/>
                  </a:lnTo>
                  <a:lnTo>
                    <a:pt x="289" y="2"/>
                  </a:lnTo>
                  <a:lnTo>
                    <a:pt x="278" y="2"/>
                  </a:lnTo>
                  <a:lnTo>
                    <a:pt x="269" y="0"/>
                  </a:lnTo>
                  <a:lnTo>
                    <a:pt x="259" y="0"/>
                  </a:lnTo>
                  <a:close/>
                </a:path>
              </a:pathLst>
            </a:custGeom>
            <a:solidFill>
              <a:srgbClr val="FFCC0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98" name="Freeform 154"/>
            <p:cNvSpPr>
              <a:spLocks noChangeAspect="1"/>
            </p:cNvSpPr>
            <p:nvPr/>
          </p:nvSpPr>
          <p:spPr bwMode="auto">
            <a:xfrm>
              <a:off x="686" y="2199"/>
              <a:ext cx="166" cy="229"/>
            </a:xfrm>
            <a:custGeom>
              <a:avLst/>
              <a:gdLst>
                <a:gd name="T0" fmla="*/ 32 w 332"/>
                <a:gd name="T1" fmla="*/ 0 h 458"/>
                <a:gd name="T2" fmla="*/ 28 w 332"/>
                <a:gd name="T3" fmla="*/ 2 h 458"/>
                <a:gd name="T4" fmla="*/ 25 w 332"/>
                <a:gd name="T5" fmla="*/ 4 h 458"/>
                <a:gd name="T6" fmla="*/ 21 w 332"/>
                <a:gd name="T7" fmla="*/ 6 h 458"/>
                <a:gd name="T8" fmla="*/ 18 w 332"/>
                <a:gd name="T9" fmla="*/ 8 h 458"/>
                <a:gd name="T10" fmla="*/ 15 w 332"/>
                <a:gd name="T11" fmla="*/ 11 h 458"/>
                <a:gd name="T12" fmla="*/ 12 w 332"/>
                <a:gd name="T13" fmla="*/ 14 h 458"/>
                <a:gd name="T14" fmla="*/ 9 w 332"/>
                <a:gd name="T15" fmla="*/ 17 h 458"/>
                <a:gd name="T16" fmla="*/ 6 w 332"/>
                <a:gd name="T17" fmla="*/ 21 h 458"/>
                <a:gd name="T18" fmla="*/ 4 w 332"/>
                <a:gd name="T19" fmla="*/ 25 h 458"/>
                <a:gd name="T20" fmla="*/ 3 w 332"/>
                <a:gd name="T21" fmla="*/ 29 h 458"/>
                <a:gd name="T22" fmla="*/ 1 w 332"/>
                <a:gd name="T23" fmla="*/ 33 h 458"/>
                <a:gd name="T24" fmla="*/ 1 w 332"/>
                <a:gd name="T25" fmla="*/ 38 h 458"/>
                <a:gd name="T26" fmla="*/ 0 w 332"/>
                <a:gd name="T27" fmla="*/ 42 h 458"/>
                <a:gd name="T28" fmla="*/ 1 w 332"/>
                <a:gd name="T29" fmla="*/ 47 h 458"/>
                <a:gd name="T30" fmla="*/ 2 w 332"/>
                <a:gd name="T31" fmla="*/ 52 h 458"/>
                <a:gd name="T32" fmla="*/ 4 w 332"/>
                <a:gd name="T33" fmla="*/ 58 h 458"/>
                <a:gd name="T34" fmla="*/ 4 w 332"/>
                <a:gd name="T35" fmla="*/ 53 h 458"/>
                <a:gd name="T36" fmla="*/ 5 w 332"/>
                <a:gd name="T37" fmla="*/ 49 h 458"/>
                <a:gd name="T38" fmla="*/ 6 w 332"/>
                <a:gd name="T39" fmla="*/ 44 h 458"/>
                <a:gd name="T40" fmla="*/ 8 w 332"/>
                <a:gd name="T41" fmla="*/ 40 h 458"/>
                <a:gd name="T42" fmla="*/ 9 w 332"/>
                <a:gd name="T43" fmla="*/ 36 h 458"/>
                <a:gd name="T44" fmla="*/ 11 w 332"/>
                <a:gd name="T45" fmla="*/ 32 h 458"/>
                <a:gd name="T46" fmla="*/ 13 w 332"/>
                <a:gd name="T47" fmla="*/ 28 h 458"/>
                <a:gd name="T48" fmla="*/ 15 w 332"/>
                <a:gd name="T49" fmla="*/ 24 h 458"/>
                <a:gd name="T50" fmla="*/ 17 w 332"/>
                <a:gd name="T51" fmla="*/ 20 h 458"/>
                <a:gd name="T52" fmla="*/ 20 w 332"/>
                <a:gd name="T53" fmla="*/ 17 h 458"/>
                <a:gd name="T54" fmla="*/ 23 w 332"/>
                <a:gd name="T55" fmla="*/ 14 h 458"/>
                <a:gd name="T56" fmla="*/ 26 w 332"/>
                <a:gd name="T57" fmla="*/ 11 h 458"/>
                <a:gd name="T58" fmla="*/ 30 w 332"/>
                <a:gd name="T59" fmla="*/ 8 h 458"/>
                <a:gd name="T60" fmla="*/ 34 w 332"/>
                <a:gd name="T61" fmla="*/ 5 h 458"/>
                <a:gd name="T62" fmla="*/ 38 w 332"/>
                <a:gd name="T63" fmla="*/ 3 h 458"/>
                <a:gd name="T64" fmla="*/ 42 w 332"/>
                <a:gd name="T65" fmla="*/ 1 h 458"/>
                <a:gd name="T66" fmla="*/ 41 w 332"/>
                <a:gd name="T67" fmla="*/ 1 h 458"/>
                <a:gd name="T68" fmla="*/ 39 w 332"/>
                <a:gd name="T69" fmla="*/ 1 h 458"/>
                <a:gd name="T70" fmla="*/ 38 w 332"/>
                <a:gd name="T71" fmla="*/ 1 h 458"/>
                <a:gd name="T72" fmla="*/ 37 w 332"/>
                <a:gd name="T73" fmla="*/ 1 h 458"/>
                <a:gd name="T74" fmla="*/ 36 w 332"/>
                <a:gd name="T75" fmla="*/ 1 h 458"/>
                <a:gd name="T76" fmla="*/ 35 w 332"/>
                <a:gd name="T77" fmla="*/ 1 h 458"/>
                <a:gd name="T78" fmla="*/ 33 w 332"/>
                <a:gd name="T79" fmla="*/ 0 h 458"/>
                <a:gd name="T80" fmla="*/ 32 w 332"/>
                <a:gd name="T81" fmla="*/ 0 h 4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2" h="458">
                  <a:moveTo>
                    <a:pt x="253" y="0"/>
                  </a:moveTo>
                  <a:lnTo>
                    <a:pt x="224" y="11"/>
                  </a:lnTo>
                  <a:lnTo>
                    <a:pt x="196" y="26"/>
                  </a:lnTo>
                  <a:lnTo>
                    <a:pt x="168" y="44"/>
                  </a:lnTo>
                  <a:lnTo>
                    <a:pt x="140" y="63"/>
                  </a:lnTo>
                  <a:lnTo>
                    <a:pt x="114" y="85"/>
                  </a:lnTo>
                  <a:lnTo>
                    <a:pt x="90" y="109"/>
                  </a:lnTo>
                  <a:lnTo>
                    <a:pt x="68" y="136"/>
                  </a:lnTo>
                  <a:lnTo>
                    <a:pt x="48" y="165"/>
                  </a:lnTo>
                  <a:lnTo>
                    <a:pt x="31" y="195"/>
                  </a:lnTo>
                  <a:lnTo>
                    <a:pt x="18" y="228"/>
                  </a:lnTo>
                  <a:lnTo>
                    <a:pt x="8" y="263"/>
                  </a:lnTo>
                  <a:lnTo>
                    <a:pt x="2" y="298"/>
                  </a:lnTo>
                  <a:lnTo>
                    <a:pt x="0" y="336"/>
                  </a:lnTo>
                  <a:lnTo>
                    <a:pt x="3" y="376"/>
                  </a:lnTo>
                  <a:lnTo>
                    <a:pt x="12" y="416"/>
                  </a:lnTo>
                  <a:lnTo>
                    <a:pt x="26" y="458"/>
                  </a:lnTo>
                  <a:lnTo>
                    <a:pt x="32" y="422"/>
                  </a:lnTo>
                  <a:lnTo>
                    <a:pt x="39" y="386"/>
                  </a:lnTo>
                  <a:lnTo>
                    <a:pt x="47" y="351"/>
                  </a:lnTo>
                  <a:lnTo>
                    <a:pt x="57" y="317"/>
                  </a:lnTo>
                  <a:lnTo>
                    <a:pt x="69" y="283"/>
                  </a:lnTo>
                  <a:lnTo>
                    <a:pt x="83" y="250"/>
                  </a:lnTo>
                  <a:lnTo>
                    <a:pt x="99" y="219"/>
                  </a:lnTo>
                  <a:lnTo>
                    <a:pt x="116" y="189"/>
                  </a:lnTo>
                  <a:lnTo>
                    <a:pt x="136" y="160"/>
                  </a:lnTo>
                  <a:lnTo>
                    <a:pt x="156" y="132"/>
                  </a:lnTo>
                  <a:lnTo>
                    <a:pt x="181" y="106"/>
                  </a:lnTo>
                  <a:lnTo>
                    <a:pt x="206" y="82"/>
                  </a:lnTo>
                  <a:lnTo>
                    <a:pt x="234" y="59"/>
                  </a:lnTo>
                  <a:lnTo>
                    <a:pt x="265" y="38"/>
                  </a:lnTo>
                  <a:lnTo>
                    <a:pt x="297" y="20"/>
                  </a:lnTo>
                  <a:lnTo>
                    <a:pt x="332" y="3"/>
                  </a:lnTo>
                  <a:lnTo>
                    <a:pt x="321" y="3"/>
                  </a:lnTo>
                  <a:lnTo>
                    <a:pt x="312" y="2"/>
                  </a:lnTo>
                  <a:lnTo>
                    <a:pt x="302" y="2"/>
                  </a:lnTo>
                  <a:lnTo>
                    <a:pt x="292" y="1"/>
                  </a:lnTo>
                  <a:lnTo>
                    <a:pt x="282" y="1"/>
                  </a:lnTo>
                  <a:lnTo>
                    <a:pt x="273" y="1"/>
                  </a:lnTo>
                  <a:lnTo>
                    <a:pt x="262" y="0"/>
                  </a:lnTo>
                  <a:lnTo>
                    <a:pt x="253" y="0"/>
                  </a:lnTo>
                  <a:close/>
                </a:path>
              </a:pathLst>
            </a:custGeom>
            <a:solidFill>
              <a:srgbClr val="FFD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99" name="Freeform 155"/>
            <p:cNvSpPr>
              <a:spLocks noChangeAspect="1"/>
            </p:cNvSpPr>
            <p:nvPr/>
          </p:nvSpPr>
          <p:spPr bwMode="auto">
            <a:xfrm>
              <a:off x="688" y="2200"/>
              <a:ext cx="161" cy="225"/>
            </a:xfrm>
            <a:custGeom>
              <a:avLst/>
              <a:gdLst>
                <a:gd name="T0" fmla="*/ 30 w 324"/>
                <a:gd name="T1" fmla="*/ 0 h 451"/>
                <a:gd name="T2" fmla="*/ 27 w 324"/>
                <a:gd name="T3" fmla="*/ 1 h 451"/>
                <a:gd name="T4" fmla="*/ 23 w 324"/>
                <a:gd name="T5" fmla="*/ 3 h 451"/>
                <a:gd name="T6" fmla="*/ 20 w 324"/>
                <a:gd name="T7" fmla="*/ 5 h 451"/>
                <a:gd name="T8" fmla="*/ 17 w 324"/>
                <a:gd name="T9" fmla="*/ 8 h 451"/>
                <a:gd name="T10" fmla="*/ 14 w 324"/>
                <a:gd name="T11" fmla="*/ 10 h 451"/>
                <a:gd name="T12" fmla="*/ 11 w 324"/>
                <a:gd name="T13" fmla="*/ 13 h 451"/>
                <a:gd name="T14" fmla="*/ 8 w 324"/>
                <a:gd name="T15" fmla="*/ 16 h 451"/>
                <a:gd name="T16" fmla="*/ 6 w 324"/>
                <a:gd name="T17" fmla="*/ 20 h 451"/>
                <a:gd name="T18" fmla="*/ 3 w 324"/>
                <a:gd name="T19" fmla="*/ 24 h 451"/>
                <a:gd name="T20" fmla="*/ 2 w 324"/>
                <a:gd name="T21" fmla="*/ 28 h 451"/>
                <a:gd name="T22" fmla="*/ 1 w 324"/>
                <a:gd name="T23" fmla="*/ 32 h 451"/>
                <a:gd name="T24" fmla="*/ 0 w 324"/>
                <a:gd name="T25" fmla="*/ 36 h 451"/>
                <a:gd name="T26" fmla="*/ 0 w 324"/>
                <a:gd name="T27" fmla="*/ 41 h 451"/>
                <a:gd name="T28" fmla="*/ 0 w 324"/>
                <a:gd name="T29" fmla="*/ 46 h 451"/>
                <a:gd name="T30" fmla="*/ 1 w 324"/>
                <a:gd name="T31" fmla="*/ 51 h 451"/>
                <a:gd name="T32" fmla="*/ 3 w 324"/>
                <a:gd name="T33" fmla="*/ 56 h 451"/>
                <a:gd name="T34" fmla="*/ 3 w 324"/>
                <a:gd name="T35" fmla="*/ 51 h 451"/>
                <a:gd name="T36" fmla="*/ 4 w 324"/>
                <a:gd name="T37" fmla="*/ 47 h 451"/>
                <a:gd name="T38" fmla="*/ 5 w 324"/>
                <a:gd name="T39" fmla="*/ 43 h 451"/>
                <a:gd name="T40" fmla="*/ 6 w 324"/>
                <a:gd name="T41" fmla="*/ 38 h 451"/>
                <a:gd name="T42" fmla="*/ 8 w 324"/>
                <a:gd name="T43" fmla="*/ 34 h 451"/>
                <a:gd name="T44" fmla="*/ 9 w 324"/>
                <a:gd name="T45" fmla="*/ 30 h 451"/>
                <a:gd name="T46" fmla="*/ 11 w 324"/>
                <a:gd name="T47" fmla="*/ 26 h 451"/>
                <a:gd name="T48" fmla="*/ 13 w 324"/>
                <a:gd name="T49" fmla="*/ 22 h 451"/>
                <a:gd name="T50" fmla="*/ 16 w 324"/>
                <a:gd name="T51" fmla="*/ 19 h 451"/>
                <a:gd name="T52" fmla="*/ 18 w 324"/>
                <a:gd name="T53" fmla="*/ 15 h 451"/>
                <a:gd name="T54" fmla="*/ 21 w 324"/>
                <a:gd name="T55" fmla="*/ 12 h 451"/>
                <a:gd name="T56" fmla="*/ 24 w 324"/>
                <a:gd name="T57" fmla="*/ 9 h 451"/>
                <a:gd name="T58" fmla="*/ 28 w 324"/>
                <a:gd name="T59" fmla="*/ 7 h 451"/>
                <a:gd name="T60" fmla="*/ 32 w 324"/>
                <a:gd name="T61" fmla="*/ 4 h 451"/>
                <a:gd name="T62" fmla="*/ 36 w 324"/>
                <a:gd name="T63" fmla="*/ 2 h 451"/>
                <a:gd name="T64" fmla="*/ 40 w 324"/>
                <a:gd name="T65" fmla="*/ 0 h 451"/>
                <a:gd name="T66" fmla="*/ 39 w 324"/>
                <a:gd name="T67" fmla="*/ 0 h 451"/>
                <a:gd name="T68" fmla="*/ 37 w 324"/>
                <a:gd name="T69" fmla="*/ 0 h 451"/>
                <a:gd name="T70" fmla="*/ 36 w 324"/>
                <a:gd name="T71" fmla="*/ 0 h 451"/>
                <a:gd name="T72" fmla="*/ 35 w 324"/>
                <a:gd name="T73" fmla="*/ 0 h 451"/>
                <a:gd name="T74" fmla="*/ 34 w 324"/>
                <a:gd name="T75" fmla="*/ 0 h 451"/>
                <a:gd name="T76" fmla="*/ 33 w 324"/>
                <a:gd name="T77" fmla="*/ 0 h 451"/>
                <a:gd name="T78" fmla="*/ 31 w 324"/>
                <a:gd name="T79" fmla="*/ 0 h 451"/>
                <a:gd name="T80" fmla="*/ 30 w 324"/>
                <a:gd name="T81" fmla="*/ 0 h 4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4" h="451">
                  <a:moveTo>
                    <a:pt x="247" y="0"/>
                  </a:moveTo>
                  <a:lnTo>
                    <a:pt x="219" y="13"/>
                  </a:lnTo>
                  <a:lnTo>
                    <a:pt x="192" y="28"/>
                  </a:lnTo>
                  <a:lnTo>
                    <a:pt x="164" y="45"/>
                  </a:lnTo>
                  <a:lnTo>
                    <a:pt x="137" y="64"/>
                  </a:lnTo>
                  <a:lnTo>
                    <a:pt x="112" y="85"/>
                  </a:lnTo>
                  <a:lnTo>
                    <a:pt x="89" y="110"/>
                  </a:lnTo>
                  <a:lnTo>
                    <a:pt x="67" y="135"/>
                  </a:lnTo>
                  <a:lnTo>
                    <a:pt x="48" y="163"/>
                  </a:lnTo>
                  <a:lnTo>
                    <a:pt x="31" y="193"/>
                  </a:lnTo>
                  <a:lnTo>
                    <a:pt x="18" y="224"/>
                  </a:lnTo>
                  <a:lnTo>
                    <a:pt x="8" y="257"/>
                  </a:lnTo>
                  <a:lnTo>
                    <a:pt x="3" y="293"/>
                  </a:lnTo>
                  <a:lnTo>
                    <a:pt x="0" y="330"/>
                  </a:lnTo>
                  <a:lnTo>
                    <a:pt x="4" y="369"/>
                  </a:lnTo>
                  <a:lnTo>
                    <a:pt x="11" y="409"/>
                  </a:lnTo>
                  <a:lnTo>
                    <a:pt x="24" y="451"/>
                  </a:lnTo>
                  <a:lnTo>
                    <a:pt x="30" y="414"/>
                  </a:lnTo>
                  <a:lnTo>
                    <a:pt x="36" y="378"/>
                  </a:lnTo>
                  <a:lnTo>
                    <a:pt x="44" y="344"/>
                  </a:lnTo>
                  <a:lnTo>
                    <a:pt x="54" y="309"/>
                  </a:lnTo>
                  <a:lnTo>
                    <a:pt x="66" y="276"/>
                  </a:lnTo>
                  <a:lnTo>
                    <a:pt x="79" y="243"/>
                  </a:lnTo>
                  <a:lnTo>
                    <a:pt x="95" y="212"/>
                  </a:lnTo>
                  <a:lnTo>
                    <a:pt x="111" y="182"/>
                  </a:lnTo>
                  <a:lnTo>
                    <a:pt x="130" y="155"/>
                  </a:lnTo>
                  <a:lnTo>
                    <a:pt x="151" y="127"/>
                  </a:lnTo>
                  <a:lnTo>
                    <a:pt x="174" y="102"/>
                  </a:lnTo>
                  <a:lnTo>
                    <a:pt x="200" y="79"/>
                  </a:lnTo>
                  <a:lnTo>
                    <a:pt x="227" y="57"/>
                  </a:lnTo>
                  <a:lnTo>
                    <a:pt x="257" y="37"/>
                  </a:lnTo>
                  <a:lnTo>
                    <a:pt x="289" y="19"/>
                  </a:lnTo>
                  <a:lnTo>
                    <a:pt x="324" y="3"/>
                  </a:lnTo>
                  <a:lnTo>
                    <a:pt x="314" y="3"/>
                  </a:lnTo>
                  <a:lnTo>
                    <a:pt x="304" y="1"/>
                  </a:lnTo>
                  <a:lnTo>
                    <a:pt x="294" y="1"/>
                  </a:lnTo>
                  <a:lnTo>
                    <a:pt x="285" y="1"/>
                  </a:lnTo>
                  <a:lnTo>
                    <a:pt x="276" y="1"/>
                  </a:lnTo>
                  <a:lnTo>
                    <a:pt x="266" y="1"/>
                  </a:lnTo>
                  <a:lnTo>
                    <a:pt x="256" y="0"/>
                  </a:lnTo>
                  <a:lnTo>
                    <a:pt x="247" y="0"/>
                  </a:lnTo>
                  <a:close/>
                </a:path>
              </a:pathLst>
            </a:custGeom>
            <a:solidFill>
              <a:srgbClr val="FFD6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00" name="Freeform 156"/>
            <p:cNvSpPr>
              <a:spLocks noChangeAspect="1"/>
            </p:cNvSpPr>
            <p:nvPr/>
          </p:nvSpPr>
          <p:spPr bwMode="auto">
            <a:xfrm>
              <a:off x="689" y="2202"/>
              <a:ext cx="158" cy="220"/>
            </a:xfrm>
            <a:custGeom>
              <a:avLst/>
              <a:gdLst>
                <a:gd name="T0" fmla="*/ 30 w 316"/>
                <a:gd name="T1" fmla="*/ 0 h 440"/>
                <a:gd name="T2" fmla="*/ 27 w 316"/>
                <a:gd name="T3" fmla="*/ 2 h 440"/>
                <a:gd name="T4" fmla="*/ 24 w 316"/>
                <a:gd name="T5" fmla="*/ 4 h 440"/>
                <a:gd name="T6" fmla="*/ 20 w 316"/>
                <a:gd name="T7" fmla="*/ 6 h 440"/>
                <a:gd name="T8" fmla="*/ 17 w 316"/>
                <a:gd name="T9" fmla="*/ 8 h 440"/>
                <a:gd name="T10" fmla="*/ 14 w 316"/>
                <a:gd name="T11" fmla="*/ 11 h 440"/>
                <a:gd name="T12" fmla="*/ 11 w 316"/>
                <a:gd name="T13" fmla="*/ 14 h 440"/>
                <a:gd name="T14" fmla="*/ 9 w 316"/>
                <a:gd name="T15" fmla="*/ 17 h 440"/>
                <a:gd name="T16" fmla="*/ 6 w 316"/>
                <a:gd name="T17" fmla="*/ 20 h 440"/>
                <a:gd name="T18" fmla="*/ 4 w 316"/>
                <a:gd name="T19" fmla="*/ 24 h 440"/>
                <a:gd name="T20" fmla="*/ 3 w 316"/>
                <a:gd name="T21" fmla="*/ 28 h 440"/>
                <a:gd name="T22" fmla="*/ 1 w 316"/>
                <a:gd name="T23" fmla="*/ 32 h 440"/>
                <a:gd name="T24" fmla="*/ 1 w 316"/>
                <a:gd name="T25" fmla="*/ 36 h 440"/>
                <a:gd name="T26" fmla="*/ 0 w 316"/>
                <a:gd name="T27" fmla="*/ 41 h 440"/>
                <a:gd name="T28" fmla="*/ 1 w 316"/>
                <a:gd name="T29" fmla="*/ 45 h 440"/>
                <a:gd name="T30" fmla="*/ 2 w 316"/>
                <a:gd name="T31" fmla="*/ 50 h 440"/>
                <a:gd name="T32" fmla="*/ 3 w 316"/>
                <a:gd name="T33" fmla="*/ 55 h 440"/>
                <a:gd name="T34" fmla="*/ 4 w 316"/>
                <a:gd name="T35" fmla="*/ 51 h 440"/>
                <a:gd name="T36" fmla="*/ 5 w 316"/>
                <a:gd name="T37" fmla="*/ 46 h 440"/>
                <a:gd name="T38" fmla="*/ 6 w 316"/>
                <a:gd name="T39" fmla="*/ 42 h 440"/>
                <a:gd name="T40" fmla="*/ 7 w 316"/>
                <a:gd name="T41" fmla="*/ 38 h 440"/>
                <a:gd name="T42" fmla="*/ 8 w 316"/>
                <a:gd name="T43" fmla="*/ 34 h 440"/>
                <a:gd name="T44" fmla="*/ 10 w 316"/>
                <a:gd name="T45" fmla="*/ 30 h 440"/>
                <a:gd name="T46" fmla="*/ 12 w 316"/>
                <a:gd name="T47" fmla="*/ 26 h 440"/>
                <a:gd name="T48" fmla="*/ 14 w 316"/>
                <a:gd name="T49" fmla="*/ 22 h 440"/>
                <a:gd name="T50" fmla="*/ 16 w 316"/>
                <a:gd name="T51" fmla="*/ 19 h 440"/>
                <a:gd name="T52" fmla="*/ 19 w 316"/>
                <a:gd name="T53" fmla="*/ 16 h 440"/>
                <a:gd name="T54" fmla="*/ 21 w 316"/>
                <a:gd name="T55" fmla="*/ 12 h 440"/>
                <a:gd name="T56" fmla="*/ 25 w 316"/>
                <a:gd name="T57" fmla="*/ 10 h 440"/>
                <a:gd name="T58" fmla="*/ 28 w 316"/>
                <a:gd name="T59" fmla="*/ 7 h 440"/>
                <a:gd name="T60" fmla="*/ 32 w 316"/>
                <a:gd name="T61" fmla="*/ 5 h 440"/>
                <a:gd name="T62" fmla="*/ 36 w 316"/>
                <a:gd name="T63" fmla="*/ 2 h 440"/>
                <a:gd name="T64" fmla="*/ 40 w 316"/>
                <a:gd name="T65" fmla="*/ 0 h 440"/>
                <a:gd name="T66" fmla="*/ 39 w 316"/>
                <a:gd name="T67" fmla="*/ 0 h 440"/>
                <a:gd name="T68" fmla="*/ 38 w 316"/>
                <a:gd name="T69" fmla="*/ 0 h 440"/>
                <a:gd name="T70" fmla="*/ 36 w 316"/>
                <a:gd name="T71" fmla="*/ 0 h 440"/>
                <a:gd name="T72" fmla="*/ 35 w 316"/>
                <a:gd name="T73" fmla="*/ 0 h 440"/>
                <a:gd name="T74" fmla="*/ 34 w 316"/>
                <a:gd name="T75" fmla="*/ 0 h 440"/>
                <a:gd name="T76" fmla="*/ 33 w 316"/>
                <a:gd name="T77" fmla="*/ 0 h 440"/>
                <a:gd name="T78" fmla="*/ 32 w 316"/>
                <a:gd name="T79" fmla="*/ 0 h 440"/>
                <a:gd name="T80" fmla="*/ 30 w 316"/>
                <a:gd name="T81" fmla="*/ 0 h 4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6" h="440">
                  <a:moveTo>
                    <a:pt x="240" y="0"/>
                  </a:moveTo>
                  <a:lnTo>
                    <a:pt x="214" y="12"/>
                  </a:lnTo>
                  <a:lnTo>
                    <a:pt x="186" y="27"/>
                  </a:lnTo>
                  <a:lnTo>
                    <a:pt x="160" y="45"/>
                  </a:lnTo>
                  <a:lnTo>
                    <a:pt x="134" y="63"/>
                  </a:lnTo>
                  <a:lnTo>
                    <a:pt x="110" y="84"/>
                  </a:lnTo>
                  <a:lnTo>
                    <a:pt x="87" y="107"/>
                  </a:lnTo>
                  <a:lnTo>
                    <a:pt x="66" y="131"/>
                  </a:lnTo>
                  <a:lnTo>
                    <a:pt x="47" y="159"/>
                  </a:lnTo>
                  <a:lnTo>
                    <a:pt x="31" y="187"/>
                  </a:lnTo>
                  <a:lnTo>
                    <a:pt x="18" y="217"/>
                  </a:lnTo>
                  <a:lnTo>
                    <a:pt x="8" y="250"/>
                  </a:lnTo>
                  <a:lnTo>
                    <a:pt x="2" y="284"/>
                  </a:lnTo>
                  <a:lnTo>
                    <a:pt x="0" y="321"/>
                  </a:lnTo>
                  <a:lnTo>
                    <a:pt x="2" y="359"/>
                  </a:lnTo>
                  <a:lnTo>
                    <a:pt x="9" y="398"/>
                  </a:lnTo>
                  <a:lnTo>
                    <a:pt x="21" y="440"/>
                  </a:lnTo>
                  <a:lnTo>
                    <a:pt x="27" y="403"/>
                  </a:lnTo>
                  <a:lnTo>
                    <a:pt x="33" y="367"/>
                  </a:lnTo>
                  <a:lnTo>
                    <a:pt x="41" y="333"/>
                  </a:lnTo>
                  <a:lnTo>
                    <a:pt x="51" y="298"/>
                  </a:lnTo>
                  <a:lnTo>
                    <a:pt x="62" y="266"/>
                  </a:lnTo>
                  <a:lnTo>
                    <a:pt x="76" y="234"/>
                  </a:lnTo>
                  <a:lnTo>
                    <a:pt x="89" y="204"/>
                  </a:lnTo>
                  <a:lnTo>
                    <a:pt x="107" y="175"/>
                  </a:lnTo>
                  <a:lnTo>
                    <a:pt x="125" y="147"/>
                  </a:lnTo>
                  <a:lnTo>
                    <a:pt x="145" y="121"/>
                  </a:lnTo>
                  <a:lnTo>
                    <a:pt x="168" y="96"/>
                  </a:lnTo>
                  <a:lnTo>
                    <a:pt x="193" y="73"/>
                  </a:lnTo>
                  <a:lnTo>
                    <a:pt x="220" y="52"/>
                  </a:lnTo>
                  <a:lnTo>
                    <a:pt x="250" y="33"/>
                  </a:lnTo>
                  <a:lnTo>
                    <a:pt x="282" y="15"/>
                  </a:lnTo>
                  <a:lnTo>
                    <a:pt x="316" y="0"/>
                  </a:lnTo>
                  <a:lnTo>
                    <a:pt x="307" y="0"/>
                  </a:lnTo>
                  <a:lnTo>
                    <a:pt x="298" y="0"/>
                  </a:lnTo>
                  <a:lnTo>
                    <a:pt x="288" y="0"/>
                  </a:lnTo>
                  <a:lnTo>
                    <a:pt x="278" y="0"/>
                  </a:lnTo>
                  <a:lnTo>
                    <a:pt x="269" y="0"/>
                  </a:lnTo>
                  <a:lnTo>
                    <a:pt x="260" y="0"/>
                  </a:lnTo>
                  <a:lnTo>
                    <a:pt x="250" y="0"/>
                  </a:lnTo>
                  <a:lnTo>
                    <a:pt x="240" y="0"/>
                  </a:lnTo>
                  <a:close/>
                </a:path>
              </a:pathLst>
            </a:custGeom>
            <a:solidFill>
              <a:srgbClr val="FFDB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01" name="Freeform 157"/>
            <p:cNvSpPr>
              <a:spLocks noChangeAspect="1"/>
            </p:cNvSpPr>
            <p:nvPr/>
          </p:nvSpPr>
          <p:spPr bwMode="auto">
            <a:xfrm>
              <a:off x="690" y="2203"/>
              <a:ext cx="155" cy="215"/>
            </a:xfrm>
            <a:custGeom>
              <a:avLst/>
              <a:gdLst>
                <a:gd name="T0" fmla="*/ 30 w 310"/>
                <a:gd name="T1" fmla="*/ 0 h 431"/>
                <a:gd name="T2" fmla="*/ 26 w 310"/>
                <a:gd name="T3" fmla="*/ 1 h 431"/>
                <a:gd name="T4" fmla="*/ 23 w 310"/>
                <a:gd name="T5" fmla="*/ 3 h 431"/>
                <a:gd name="T6" fmla="*/ 20 w 310"/>
                <a:gd name="T7" fmla="*/ 5 h 431"/>
                <a:gd name="T8" fmla="*/ 17 w 310"/>
                <a:gd name="T9" fmla="*/ 8 h 431"/>
                <a:gd name="T10" fmla="*/ 14 w 310"/>
                <a:gd name="T11" fmla="*/ 10 h 431"/>
                <a:gd name="T12" fmla="*/ 11 w 310"/>
                <a:gd name="T13" fmla="*/ 13 h 431"/>
                <a:gd name="T14" fmla="*/ 9 w 310"/>
                <a:gd name="T15" fmla="*/ 16 h 431"/>
                <a:gd name="T16" fmla="*/ 6 w 310"/>
                <a:gd name="T17" fmla="*/ 19 h 431"/>
                <a:gd name="T18" fmla="*/ 4 w 310"/>
                <a:gd name="T19" fmla="*/ 23 h 431"/>
                <a:gd name="T20" fmla="*/ 3 w 310"/>
                <a:gd name="T21" fmla="*/ 26 h 431"/>
                <a:gd name="T22" fmla="*/ 2 w 310"/>
                <a:gd name="T23" fmla="*/ 30 h 431"/>
                <a:gd name="T24" fmla="*/ 1 w 310"/>
                <a:gd name="T25" fmla="*/ 34 h 431"/>
                <a:gd name="T26" fmla="*/ 0 w 310"/>
                <a:gd name="T27" fmla="*/ 39 h 431"/>
                <a:gd name="T28" fmla="*/ 1 w 310"/>
                <a:gd name="T29" fmla="*/ 43 h 431"/>
                <a:gd name="T30" fmla="*/ 2 w 310"/>
                <a:gd name="T31" fmla="*/ 48 h 431"/>
                <a:gd name="T32" fmla="*/ 3 w 310"/>
                <a:gd name="T33" fmla="*/ 53 h 431"/>
                <a:gd name="T34" fmla="*/ 4 w 310"/>
                <a:gd name="T35" fmla="*/ 49 h 431"/>
                <a:gd name="T36" fmla="*/ 4 w 310"/>
                <a:gd name="T37" fmla="*/ 44 h 431"/>
                <a:gd name="T38" fmla="*/ 5 w 310"/>
                <a:gd name="T39" fmla="*/ 40 h 431"/>
                <a:gd name="T40" fmla="*/ 7 w 310"/>
                <a:gd name="T41" fmla="*/ 36 h 431"/>
                <a:gd name="T42" fmla="*/ 8 w 310"/>
                <a:gd name="T43" fmla="*/ 32 h 431"/>
                <a:gd name="T44" fmla="*/ 9 w 310"/>
                <a:gd name="T45" fmla="*/ 28 h 431"/>
                <a:gd name="T46" fmla="*/ 11 w 310"/>
                <a:gd name="T47" fmla="*/ 24 h 431"/>
                <a:gd name="T48" fmla="*/ 13 w 310"/>
                <a:gd name="T49" fmla="*/ 21 h 431"/>
                <a:gd name="T50" fmla="*/ 16 w 310"/>
                <a:gd name="T51" fmla="*/ 17 h 431"/>
                <a:gd name="T52" fmla="*/ 18 w 310"/>
                <a:gd name="T53" fmla="*/ 14 h 431"/>
                <a:gd name="T54" fmla="*/ 21 w 310"/>
                <a:gd name="T55" fmla="*/ 11 h 431"/>
                <a:gd name="T56" fmla="*/ 24 w 310"/>
                <a:gd name="T57" fmla="*/ 8 h 431"/>
                <a:gd name="T58" fmla="*/ 27 w 310"/>
                <a:gd name="T59" fmla="*/ 6 h 431"/>
                <a:gd name="T60" fmla="*/ 31 w 310"/>
                <a:gd name="T61" fmla="*/ 3 h 431"/>
                <a:gd name="T62" fmla="*/ 35 w 310"/>
                <a:gd name="T63" fmla="*/ 1 h 431"/>
                <a:gd name="T64" fmla="*/ 39 w 310"/>
                <a:gd name="T65" fmla="*/ 0 h 431"/>
                <a:gd name="T66" fmla="*/ 38 w 310"/>
                <a:gd name="T67" fmla="*/ 0 h 431"/>
                <a:gd name="T68" fmla="*/ 37 w 310"/>
                <a:gd name="T69" fmla="*/ 0 h 431"/>
                <a:gd name="T70" fmla="*/ 36 w 310"/>
                <a:gd name="T71" fmla="*/ 0 h 431"/>
                <a:gd name="T72" fmla="*/ 34 w 310"/>
                <a:gd name="T73" fmla="*/ 0 h 431"/>
                <a:gd name="T74" fmla="*/ 33 w 310"/>
                <a:gd name="T75" fmla="*/ 0 h 431"/>
                <a:gd name="T76" fmla="*/ 32 w 310"/>
                <a:gd name="T77" fmla="*/ 0 h 431"/>
                <a:gd name="T78" fmla="*/ 31 w 310"/>
                <a:gd name="T79" fmla="*/ 0 h 431"/>
                <a:gd name="T80" fmla="*/ 30 w 310"/>
                <a:gd name="T81" fmla="*/ 0 h 4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0" h="431">
                  <a:moveTo>
                    <a:pt x="234" y="0"/>
                  </a:moveTo>
                  <a:lnTo>
                    <a:pt x="208" y="14"/>
                  </a:lnTo>
                  <a:lnTo>
                    <a:pt x="182" y="29"/>
                  </a:lnTo>
                  <a:lnTo>
                    <a:pt x="157" y="45"/>
                  </a:lnTo>
                  <a:lnTo>
                    <a:pt x="132" y="65"/>
                  </a:lnTo>
                  <a:lnTo>
                    <a:pt x="109" y="84"/>
                  </a:lnTo>
                  <a:lnTo>
                    <a:pt x="86" y="107"/>
                  </a:lnTo>
                  <a:lnTo>
                    <a:pt x="66" y="131"/>
                  </a:lnTo>
                  <a:lnTo>
                    <a:pt x="48" y="157"/>
                  </a:lnTo>
                  <a:lnTo>
                    <a:pt x="32" y="184"/>
                  </a:lnTo>
                  <a:lnTo>
                    <a:pt x="18" y="214"/>
                  </a:lnTo>
                  <a:lnTo>
                    <a:pt x="9" y="245"/>
                  </a:lnTo>
                  <a:lnTo>
                    <a:pt x="2" y="279"/>
                  </a:lnTo>
                  <a:lnTo>
                    <a:pt x="0" y="313"/>
                  </a:lnTo>
                  <a:lnTo>
                    <a:pt x="2" y="351"/>
                  </a:lnTo>
                  <a:lnTo>
                    <a:pt x="9" y="389"/>
                  </a:lnTo>
                  <a:lnTo>
                    <a:pt x="21" y="431"/>
                  </a:lnTo>
                  <a:lnTo>
                    <a:pt x="26" y="394"/>
                  </a:lnTo>
                  <a:lnTo>
                    <a:pt x="32" y="358"/>
                  </a:lnTo>
                  <a:lnTo>
                    <a:pt x="40" y="324"/>
                  </a:lnTo>
                  <a:lnTo>
                    <a:pt x="49" y="290"/>
                  </a:lnTo>
                  <a:lnTo>
                    <a:pt x="60" y="257"/>
                  </a:lnTo>
                  <a:lnTo>
                    <a:pt x="72" y="227"/>
                  </a:lnTo>
                  <a:lnTo>
                    <a:pt x="86" y="197"/>
                  </a:lnTo>
                  <a:lnTo>
                    <a:pt x="102" y="168"/>
                  </a:lnTo>
                  <a:lnTo>
                    <a:pt x="121" y="142"/>
                  </a:lnTo>
                  <a:lnTo>
                    <a:pt x="140" y="116"/>
                  </a:lnTo>
                  <a:lnTo>
                    <a:pt x="162" y="92"/>
                  </a:lnTo>
                  <a:lnTo>
                    <a:pt x="187" y="70"/>
                  </a:lnTo>
                  <a:lnTo>
                    <a:pt x="214" y="50"/>
                  </a:lnTo>
                  <a:lnTo>
                    <a:pt x="243" y="31"/>
                  </a:lnTo>
                  <a:lnTo>
                    <a:pt x="275" y="15"/>
                  </a:lnTo>
                  <a:lnTo>
                    <a:pt x="310" y="0"/>
                  </a:lnTo>
                  <a:lnTo>
                    <a:pt x="301" y="0"/>
                  </a:lnTo>
                  <a:lnTo>
                    <a:pt x="291" y="0"/>
                  </a:lnTo>
                  <a:lnTo>
                    <a:pt x="281" y="0"/>
                  </a:lnTo>
                  <a:lnTo>
                    <a:pt x="272" y="0"/>
                  </a:lnTo>
                  <a:lnTo>
                    <a:pt x="263" y="0"/>
                  </a:lnTo>
                  <a:lnTo>
                    <a:pt x="253" y="0"/>
                  </a:lnTo>
                  <a:lnTo>
                    <a:pt x="243" y="0"/>
                  </a:lnTo>
                  <a:lnTo>
                    <a:pt x="234" y="0"/>
                  </a:lnTo>
                  <a:close/>
                </a:path>
              </a:pathLst>
            </a:custGeom>
            <a:solidFill>
              <a:srgbClr val="FFDD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02" name="Freeform 158"/>
            <p:cNvSpPr>
              <a:spLocks noChangeAspect="1"/>
            </p:cNvSpPr>
            <p:nvPr/>
          </p:nvSpPr>
          <p:spPr bwMode="auto">
            <a:xfrm>
              <a:off x="692" y="2204"/>
              <a:ext cx="151" cy="211"/>
            </a:xfrm>
            <a:custGeom>
              <a:avLst/>
              <a:gdLst>
                <a:gd name="T0" fmla="*/ 29 w 302"/>
                <a:gd name="T1" fmla="*/ 0 h 423"/>
                <a:gd name="T2" fmla="*/ 26 w 302"/>
                <a:gd name="T3" fmla="*/ 2 h 423"/>
                <a:gd name="T4" fmla="*/ 23 w 302"/>
                <a:gd name="T5" fmla="*/ 3 h 423"/>
                <a:gd name="T6" fmla="*/ 20 w 302"/>
                <a:gd name="T7" fmla="*/ 6 h 423"/>
                <a:gd name="T8" fmla="*/ 17 w 302"/>
                <a:gd name="T9" fmla="*/ 8 h 423"/>
                <a:gd name="T10" fmla="*/ 14 w 302"/>
                <a:gd name="T11" fmla="*/ 10 h 423"/>
                <a:gd name="T12" fmla="*/ 11 w 302"/>
                <a:gd name="T13" fmla="*/ 13 h 423"/>
                <a:gd name="T14" fmla="*/ 9 w 302"/>
                <a:gd name="T15" fmla="*/ 16 h 423"/>
                <a:gd name="T16" fmla="*/ 6 w 302"/>
                <a:gd name="T17" fmla="*/ 19 h 423"/>
                <a:gd name="T18" fmla="*/ 4 w 302"/>
                <a:gd name="T19" fmla="*/ 22 h 423"/>
                <a:gd name="T20" fmla="*/ 3 w 302"/>
                <a:gd name="T21" fmla="*/ 26 h 423"/>
                <a:gd name="T22" fmla="*/ 2 w 302"/>
                <a:gd name="T23" fmla="*/ 30 h 423"/>
                <a:gd name="T24" fmla="*/ 1 w 302"/>
                <a:gd name="T25" fmla="*/ 34 h 423"/>
                <a:gd name="T26" fmla="*/ 0 w 302"/>
                <a:gd name="T27" fmla="*/ 38 h 423"/>
                <a:gd name="T28" fmla="*/ 1 w 302"/>
                <a:gd name="T29" fmla="*/ 43 h 423"/>
                <a:gd name="T30" fmla="*/ 1 w 302"/>
                <a:gd name="T31" fmla="*/ 47 h 423"/>
                <a:gd name="T32" fmla="*/ 3 w 302"/>
                <a:gd name="T33" fmla="*/ 52 h 423"/>
                <a:gd name="T34" fmla="*/ 4 w 302"/>
                <a:gd name="T35" fmla="*/ 48 h 423"/>
                <a:gd name="T36" fmla="*/ 4 w 302"/>
                <a:gd name="T37" fmla="*/ 43 h 423"/>
                <a:gd name="T38" fmla="*/ 5 w 302"/>
                <a:gd name="T39" fmla="*/ 39 h 423"/>
                <a:gd name="T40" fmla="*/ 6 w 302"/>
                <a:gd name="T41" fmla="*/ 35 h 423"/>
                <a:gd name="T42" fmla="*/ 8 w 302"/>
                <a:gd name="T43" fmla="*/ 31 h 423"/>
                <a:gd name="T44" fmla="*/ 9 w 302"/>
                <a:gd name="T45" fmla="*/ 27 h 423"/>
                <a:gd name="T46" fmla="*/ 11 w 302"/>
                <a:gd name="T47" fmla="*/ 23 h 423"/>
                <a:gd name="T48" fmla="*/ 13 w 302"/>
                <a:gd name="T49" fmla="*/ 20 h 423"/>
                <a:gd name="T50" fmla="*/ 15 w 302"/>
                <a:gd name="T51" fmla="*/ 17 h 423"/>
                <a:gd name="T52" fmla="*/ 17 w 302"/>
                <a:gd name="T53" fmla="*/ 14 h 423"/>
                <a:gd name="T54" fmla="*/ 20 w 302"/>
                <a:gd name="T55" fmla="*/ 11 h 423"/>
                <a:gd name="T56" fmla="*/ 23 w 302"/>
                <a:gd name="T57" fmla="*/ 8 h 423"/>
                <a:gd name="T58" fmla="*/ 26 w 302"/>
                <a:gd name="T59" fmla="*/ 6 h 423"/>
                <a:gd name="T60" fmla="*/ 30 w 302"/>
                <a:gd name="T61" fmla="*/ 3 h 423"/>
                <a:gd name="T62" fmla="*/ 34 w 302"/>
                <a:gd name="T63" fmla="*/ 1 h 423"/>
                <a:gd name="T64" fmla="*/ 38 w 302"/>
                <a:gd name="T65" fmla="*/ 0 h 423"/>
                <a:gd name="T66" fmla="*/ 37 w 302"/>
                <a:gd name="T67" fmla="*/ 0 h 423"/>
                <a:gd name="T68" fmla="*/ 36 w 302"/>
                <a:gd name="T69" fmla="*/ 0 h 423"/>
                <a:gd name="T70" fmla="*/ 35 w 302"/>
                <a:gd name="T71" fmla="*/ 0 h 423"/>
                <a:gd name="T72" fmla="*/ 34 w 302"/>
                <a:gd name="T73" fmla="*/ 0 h 423"/>
                <a:gd name="T74" fmla="*/ 32 w 302"/>
                <a:gd name="T75" fmla="*/ 0 h 423"/>
                <a:gd name="T76" fmla="*/ 31 w 302"/>
                <a:gd name="T77" fmla="*/ 0 h 423"/>
                <a:gd name="T78" fmla="*/ 30 w 302"/>
                <a:gd name="T79" fmla="*/ 0 h 423"/>
                <a:gd name="T80" fmla="*/ 29 w 302"/>
                <a:gd name="T81" fmla="*/ 0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02" h="423">
                  <a:moveTo>
                    <a:pt x="227" y="2"/>
                  </a:moveTo>
                  <a:lnTo>
                    <a:pt x="202" y="16"/>
                  </a:lnTo>
                  <a:lnTo>
                    <a:pt x="178" y="31"/>
                  </a:lnTo>
                  <a:lnTo>
                    <a:pt x="154" y="49"/>
                  </a:lnTo>
                  <a:lnTo>
                    <a:pt x="129" y="66"/>
                  </a:lnTo>
                  <a:lnTo>
                    <a:pt x="106" y="87"/>
                  </a:lnTo>
                  <a:lnTo>
                    <a:pt x="84" y="107"/>
                  </a:lnTo>
                  <a:lnTo>
                    <a:pt x="65" y="130"/>
                  </a:lnTo>
                  <a:lnTo>
                    <a:pt x="48" y="156"/>
                  </a:lnTo>
                  <a:lnTo>
                    <a:pt x="31" y="182"/>
                  </a:lnTo>
                  <a:lnTo>
                    <a:pt x="19" y="211"/>
                  </a:lnTo>
                  <a:lnTo>
                    <a:pt x="10" y="241"/>
                  </a:lnTo>
                  <a:lnTo>
                    <a:pt x="3" y="273"/>
                  </a:lnTo>
                  <a:lnTo>
                    <a:pt x="0" y="308"/>
                  </a:lnTo>
                  <a:lnTo>
                    <a:pt x="1" y="345"/>
                  </a:lnTo>
                  <a:lnTo>
                    <a:pt x="8" y="383"/>
                  </a:lnTo>
                  <a:lnTo>
                    <a:pt x="19" y="423"/>
                  </a:lnTo>
                  <a:lnTo>
                    <a:pt x="25" y="386"/>
                  </a:lnTo>
                  <a:lnTo>
                    <a:pt x="30" y="350"/>
                  </a:lnTo>
                  <a:lnTo>
                    <a:pt x="38" y="315"/>
                  </a:lnTo>
                  <a:lnTo>
                    <a:pt x="46" y="282"/>
                  </a:lnTo>
                  <a:lnTo>
                    <a:pt x="57" y="250"/>
                  </a:lnTo>
                  <a:lnTo>
                    <a:pt x="69" y="219"/>
                  </a:lnTo>
                  <a:lnTo>
                    <a:pt x="83" y="190"/>
                  </a:lnTo>
                  <a:lnTo>
                    <a:pt x="98" y="163"/>
                  </a:lnTo>
                  <a:lnTo>
                    <a:pt x="116" y="136"/>
                  </a:lnTo>
                  <a:lnTo>
                    <a:pt x="135" y="112"/>
                  </a:lnTo>
                  <a:lnTo>
                    <a:pt x="157" y="89"/>
                  </a:lnTo>
                  <a:lnTo>
                    <a:pt x="181" y="68"/>
                  </a:lnTo>
                  <a:lnTo>
                    <a:pt x="208" y="49"/>
                  </a:lnTo>
                  <a:lnTo>
                    <a:pt x="237" y="30"/>
                  </a:lnTo>
                  <a:lnTo>
                    <a:pt x="268" y="14"/>
                  </a:lnTo>
                  <a:lnTo>
                    <a:pt x="302" y="0"/>
                  </a:lnTo>
                  <a:lnTo>
                    <a:pt x="293" y="0"/>
                  </a:lnTo>
                  <a:lnTo>
                    <a:pt x="284" y="1"/>
                  </a:lnTo>
                  <a:lnTo>
                    <a:pt x="275" y="1"/>
                  </a:lnTo>
                  <a:lnTo>
                    <a:pt x="265" y="1"/>
                  </a:lnTo>
                  <a:lnTo>
                    <a:pt x="255" y="1"/>
                  </a:lnTo>
                  <a:lnTo>
                    <a:pt x="246" y="1"/>
                  </a:lnTo>
                  <a:lnTo>
                    <a:pt x="237" y="2"/>
                  </a:lnTo>
                  <a:lnTo>
                    <a:pt x="227" y="2"/>
                  </a:lnTo>
                  <a:close/>
                </a:path>
              </a:pathLst>
            </a:custGeom>
            <a:solidFill>
              <a:srgbClr val="FFE2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03" name="Freeform 159"/>
            <p:cNvSpPr>
              <a:spLocks noChangeAspect="1"/>
            </p:cNvSpPr>
            <p:nvPr/>
          </p:nvSpPr>
          <p:spPr bwMode="auto">
            <a:xfrm>
              <a:off x="693" y="2204"/>
              <a:ext cx="147" cy="207"/>
            </a:xfrm>
            <a:custGeom>
              <a:avLst/>
              <a:gdLst>
                <a:gd name="T0" fmla="*/ 27 w 295"/>
                <a:gd name="T1" fmla="*/ 1 h 414"/>
                <a:gd name="T2" fmla="*/ 24 w 295"/>
                <a:gd name="T3" fmla="*/ 3 h 414"/>
                <a:gd name="T4" fmla="*/ 21 w 295"/>
                <a:gd name="T5" fmla="*/ 5 h 414"/>
                <a:gd name="T6" fmla="*/ 18 w 295"/>
                <a:gd name="T7" fmla="*/ 7 h 414"/>
                <a:gd name="T8" fmla="*/ 15 w 295"/>
                <a:gd name="T9" fmla="*/ 9 h 414"/>
                <a:gd name="T10" fmla="*/ 13 w 295"/>
                <a:gd name="T11" fmla="*/ 11 h 414"/>
                <a:gd name="T12" fmla="*/ 10 w 295"/>
                <a:gd name="T13" fmla="*/ 14 h 414"/>
                <a:gd name="T14" fmla="*/ 8 w 295"/>
                <a:gd name="T15" fmla="*/ 17 h 414"/>
                <a:gd name="T16" fmla="*/ 5 w 295"/>
                <a:gd name="T17" fmla="*/ 20 h 414"/>
                <a:gd name="T18" fmla="*/ 4 w 295"/>
                <a:gd name="T19" fmla="*/ 23 h 414"/>
                <a:gd name="T20" fmla="*/ 2 w 295"/>
                <a:gd name="T21" fmla="*/ 26 h 414"/>
                <a:gd name="T22" fmla="*/ 1 w 295"/>
                <a:gd name="T23" fmla="*/ 30 h 414"/>
                <a:gd name="T24" fmla="*/ 0 w 295"/>
                <a:gd name="T25" fmla="*/ 34 h 414"/>
                <a:gd name="T26" fmla="*/ 0 w 295"/>
                <a:gd name="T27" fmla="*/ 38 h 414"/>
                <a:gd name="T28" fmla="*/ 0 w 295"/>
                <a:gd name="T29" fmla="*/ 43 h 414"/>
                <a:gd name="T30" fmla="*/ 0 w 295"/>
                <a:gd name="T31" fmla="*/ 47 h 414"/>
                <a:gd name="T32" fmla="*/ 2 w 295"/>
                <a:gd name="T33" fmla="*/ 52 h 414"/>
                <a:gd name="T34" fmla="*/ 2 w 295"/>
                <a:gd name="T35" fmla="*/ 48 h 414"/>
                <a:gd name="T36" fmla="*/ 3 w 295"/>
                <a:gd name="T37" fmla="*/ 43 h 414"/>
                <a:gd name="T38" fmla="*/ 4 w 295"/>
                <a:gd name="T39" fmla="*/ 39 h 414"/>
                <a:gd name="T40" fmla="*/ 5 w 295"/>
                <a:gd name="T41" fmla="*/ 35 h 414"/>
                <a:gd name="T42" fmla="*/ 6 w 295"/>
                <a:gd name="T43" fmla="*/ 31 h 414"/>
                <a:gd name="T44" fmla="*/ 8 w 295"/>
                <a:gd name="T45" fmla="*/ 27 h 414"/>
                <a:gd name="T46" fmla="*/ 9 w 295"/>
                <a:gd name="T47" fmla="*/ 24 h 414"/>
                <a:gd name="T48" fmla="*/ 11 w 295"/>
                <a:gd name="T49" fmla="*/ 20 h 414"/>
                <a:gd name="T50" fmla="*/ 13 w 295"/>
                <a:gd name="T51" fmla="*/ 17 h 414"/>
                <a:gd name="T52" fmla="*/ 16 w 295"/>
                <a:gd name="T53" fmla="*/ 14 h 414"/>
                <a:gd name="T54" fmla="*/ 18 w 295"/>
                <a:gd name="T55" fmla="*/ 11 h 414"/>
                <a:gd name="T56" fmla="*/ 21 w 295"/>
                <a:gd name="T57" fmla="*/ 9 h 414"/>
                <a:gd name="T58" fmla="*/ 25 w 295"/>
                <a:gd name="T59" fmla="*/ 6 h 414"/>
                <a:gd name="T60" fmla="*/ 28 w 295"/>
                <a:gd name="T61" fmla="*/ 4 h 414"/>
                <a:gd name="T62" fmla="*/ 32 w 295"/>
                <a:gd name="T63" fmla="*/ 2 h 414"/>
                <a:gd name="T64" fmla="*/ 36 w 295"/>
                <a:gd name="T65" fmla="*/ 0 h 414"/>
                <a:gd name="T66" fmla="*/ 35 w 295"/>
                <a:gd name="T67" fmla="*/ 0 h 414"/>
                <a:gd name="T68" fmla="*/ 34 w 295"/>
                <a:gd name="T69" fmla="*/ 1 h 414"/>
                <a:gd name="T70" fmla="*/ 33 w 295"/>
                <a:gd name="T71" fmla="*/ 1 h 414"/>
                <a:gd name="T72" fmla="*/ 32 w 295"/>
                <a:gd name="T73" fmla="*/ 1 h 414"/>
                <a:gd name="T74" fmla="*/ 31 w 295"/>
                <a:gd name="T75" fmla="*/ 1 h 414"/>
                <a:gd name="T76" fmla="*/ 29 w 295"/>
                <a:gd name="T77" fmla="*/ 1 h 414"/>
                <a:gd name="T78" fmla="*/ 28 w 295"/>
                <a:gd name="T79" fmla="*/ 1 h 414"/>
                <a:gd name="T80" fmla="*/ 27 w 295"/>
                <a:gd name="T81" fmla="*/ 1 h 4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5" h="414">
                  <a:moveTo>
                    <a:pt x="221" y="5"/>
                  </a:moveTo>
                  <a:lnTo>
                    <a:pt x="197" y="19"/>
                  </a:lnTo>
                  <a:lnTo>
                    <a:pt x="174" y="34"/>
                  </a:lnTo>
                  <a:lnTo>
                    <a:pt x="149" y="51"/>
                  </a:lnTo>
                  <a:lnTo>
                    <a:pt x="126" y="68"/>
                  </a:lnTo>
                  <a:lnTo>
                    <a:pt x="104" y="88"/>
                  </a:lnTo>
                  <a:lnTo>
                    <a:pt x="84" y="107"/>
                  </a:lnTo>
                  <a:lnTo>
                    <a:pt x="64" y="130"/>
                  </a:lnTo>
                  <a:lnTo>
                    <a:pt x="47" y="154"/>
                  </a:lnTo>
                  <a:lnTo>
                    <a:pt x="32" y="180"/>
                  </a:lnTo>
                  <a:lnTo>
                    <a:pt x="19" y="208"/>
                  </a:lnTo>
                  <a:lnTo>
                    <a:pt x="9" y="236"/>
                  </a:lnTo>
                  <a:lnTo>
                    <a:pt x="3" y="268"/>
                  </a:lnTo>
                  <a:lnTo>
                    <a:pt x="0" y="301"/>
                  </a:lnTo>
                  <a:lnTo>
                    <a:pt x="1" y="337"/>
                  </a:lnTo>
                  <a:lnTo>
                    <a:pt x="7" y="374"/>
                  </a:lnTo>
                  <a:lnTo>
                    <a:pt x="17" y="414"/>
                  </a:lnTo>
                  <a:lnTo>
                    <a:pt x="23" y="377"/>
                  </a:lnTo>
                  <a:lnTo>
                    <a:pt x="28" y="341"/>
                  </a:lnTo>
                  <a:lnTo>
                    <a:pt x="35" y="307"/>
                  </a:lnTo>
                  <a:lnTo>
                    <a:pt x="45" y="275"/>
                  </a:lnTo>
                  <a:lnTo>
                    <a:pt x="54" y="243"/>
                  </a:lnTo>
                  <a:lnTo>
                    <a:pt x="65" y="213"/>
                  </a:lnTo>
                  <a:lnTo>
                    <a:pt x="79" y="185"/>
                  </a:lnTo>
                  <a:lnTo>
                    <a:pt x="94" y="158"/>
                  </a:lnTo>
                  <a:lnTo>
                    <a:pt x="110" y="133"/>
                  </a:lnTo>
                  <a:lnTo>
                    <a:pt x="130" y="109"/>
                  </a:lnTo>
                  <a:lnTo>
                    <a:pt x="151" y="87"/>
                  </a:lnTo>
                  <a:lnTo>
                    <a:pt x="174" y="66"/>
                  </a:lnTo>
                  <a:lnTo>
                    <a:pt x="200" y="46"/>
                  </a:lnTo>
                  <a:lnTo>
                    <a:pt x="229" y="30"/>
                  </a:lnTo>
                  <a:lnTo>
                    <a:pt x="260" y="14"/>
                  </a:lnTo>
                  <a:lnTo>
                    <a:pt x="295" y="0"/>
                  </a:lnTo>
                  <a:lnTo>
                    <a:pt x="285" y="0"/>
                  </a:lnTo>
                  <a:lnTo>
                    <a:pt x="276" y="1"/>
                  </a:lnTo>
                  <a:lnTo>
                    <a:pt x="267" y="1"/>
                  </a:lnTo>
                  <a:lnTo>
                    <a:pt x="258" y="3"/>
                  </a:lnTo>
                  <a:lnTo>
                    <a:pt x="248" y="4"/>
                  </a:lnTo>
                  <a:lnTo>
                    <a:pt x="239" y="4"/>
                  </a:lnTo>
                  <a:lnTo>
                    <a:pt x="230" y="5"/>
                  </a:lnTo>
                  <a:lnTo>
                    <a:pt x="221" y="5"/>
                  </a:lnTo>
                  <a:close/>
                </a:path>
              </a:pathLst>
            </a:custGeom>
            <a:solidFill>
              <a:srgbClr val="FFE8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04" name="Freeform 160"/>
            <p:cNvSpPr>
              <a:spLocks noChangeAspect="1"/>
            </p:cNvSpPr>
            <p:nvPr/>
          </p:nvSpPr>
          <p:spPr bwMode="auto">
            <a:xfrm>
              <a:off x="694" y="2205"/>
              <a:ext cx="144" cy="203"/>
            </a:xfrm>
            <a:custGeom>
              <a:avLst/>
              <a:gdLst>
                <a:gd name="T0" fmla="*/ 27 w 288"/>
                <a:gd name="T1" fmla="*/ 1 h 405"/>
                <a:gd name="T2" fmla="*/ 24 w 288"/>
                <a:gd name="T3" fmla="*/ 3 h 405"/>
                <a:gd name="T4" fmla="*/ 22 w 288"/>
                <a:gd name="T5" fmla="*/ 5 h 405"/>
                <a:gd name="T6" fmla="*/ 19 w 288"/>
                <a:gd name="T7" fmla="*/ 7 h 405"/>
                <a:gd name="T8" fmla="*/ 16 w 288"/>
                <a:gd name="T9" fmla="*/ 9 h 405"/>
                <a:gd name="T10" fmla="*/ 13 w 288"/>
                <a:gd name="T11" fmla="*/ 11 h 405"/>
                <a:gd name="T12" fmla="*/ 11 w 288"/>
                <a:gd name="T13" fmla="*/ 14 h 405"/>
                <a:gd name="T14" fmla="*/ 8 w 288"/>
                <a:gd name="T15" fmla="*/ 17 h 405"/>
                <a:gd name="T16" fmla="*/ 6 w 288"/>
                <a:gd name="T17" fmla="*/ 19 h 405"/>
                <a:gd name="T18" fmla="*/ 4 w 288"/>
                <a:gd name="T19" fmla="*/ 22 h 405"/>
                <a:gd name="T20" fmla="*/ 3 w 288"/>
                <a:gd name="T21" fmla="*/ 26 h 405"/>
                <a:gd name="T22" fmla="*/ 2 w 288"/>
                <a:gd name="T23" fmla="*/ 29 h 405"/>
                <a:gd name="T24" fmla="*/ 1 w 288"/>
                <a:gd name="T25" fmla="*/ 33 h 405"/>
                <a:gd name="T26" fmla="*/ 0 w 288"/>
                <a:gd name="T27" fmla="*/ 37 h 405"/>
                <a:gd name="T28" fmla="*/ 1 w 288"/>
                <a:gd name="T29" fmla="*/ 41 h 405"/>
                <a:gd name="T30" fmla="*/ 1 w 288"/>
                <a:gd name="T31" fmla="*/ 46 h 405"/>
                <a:gd name="T32" fmla="*/ 2 w 288"/>
                <a:gd name="T33" fmla="*/ 51 h 405"/>
                <a:gd name="T34" fmla="*/ 3 w 288"/>
                <a:gd name="T35" fmla="*/ 46 h 405"/>
                <a:gd name="T36" fmla="*/ 4 w 288"/>
                <a:gd name="T37" fmla="*/ 42 h 405"/>
                <a:gd name="T38" fmla="*/ 5 w 288"/>
                <a:gd name="T39" fmla="*/ 38 h 405"/>
                <a:gd name="T40" fmla="*/ 6 w 288"/>
                <a:gd name="T41" fmla="*/ 34 h 405"/>
                <a:gd name="T42" fmla="*/ 7 w 288"/>
                <a:gd name="T43" fmla="*/ 30 h 405"/>
                <a:gd name="T44" fmla="*/ 8 w 288"/>
                <a:gd name="T45" fmla="*/ 26 h 405"/>
                <a:gd name="T46" fmla="*/ 10 w 288"/>
                <a:gd name="T47" fmla="*/ 23 h 405"/>
                <a:gd name="T48" fmla="*/ 12 w 288"/>
                <a:gd name="T49" fmla="*/ 19 h 405"/>
                <a:gd name="T50" fmla="*/ 14 w 288"/>
                <a:gd name="T51" fmla="*/ 16 h 405"/>
                <a:gd name="T52" fmla="*/ 16 w 288"/>
                <a:gd name="T53" fmla="*/ 13 h 405"/>
                <a:gd name="T54" fmla="*/ 19 w 288"/>
                <a:gd name="T55" fmla="*/ 11 h 405"/>
                <a:gd name="T56" fmla="*/ 21 w 288"/>
                <a:gd name="T57" fmla="*/ 8 h 405"/>
                <a:gd name="T58" fmla="*/ 25 w 288"/>
                <a:gd name="T59" fmla="*/ 6 h 405"/>
                <a:gd name="T60" fmla="*/ 28 w 288"/>
                <a:gd name="T61" fmla="*/ 4 h 405"/>
                <a:gd name="T62" fmla="*/ 32 w 288"/>
                <a:gd name="T63" fmla="*/ 2 h 405"/>
                <a:gd name="T64" fmla="*/ 36 w 288"/>
                <a:gd name="T65" fmla="*/ 0 h 405"/>
                <a:gd name="T66" fmla="*/ 35 w 288"/>
                <a:gd name="T67" fmla="*/ 0 h 405"/>
                <a:gd name="T68" fmla="*/ 34 w 288"/>
                <a:gd name="T69" fmla="*/ 1 h 405"/>
                <a:gd name="T70" fmla="*/ 33 w 288"/>
                <a:gd name="T71" fmla="*/ 1 h 405"/>
                <a:gd name="T72" fmla="*/ 32 w 288"/>
                <a:gd name="T73" fmla="*/ 1 h 405"/>
                <a:gd name="T74" fmla="*/ 31 w 288"/>
                <a:gd name="T75" fmla="*/ 1 h 405"/>
                <a:gd name="T76" fmla="*/ 30 w 288"/>
                <a:gd name="T77" fmla="*/ 1 h 405"/>
                <a:gd name="T78" fmla="*/ 29 w 288"/>
                <a:gd name="T79" fmla="*/ 1 h 405"/>
                <a:gd name="T80" fmla="*/ 27 w 288"/>
                <a:gd name="T81" fmla="*/ 1 h 4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8" h="405">
                  <a:moveTo>
                    <a:pt x="215" y="4"/>
                  </a:moveTo>
                  <a:lnTo>
                    <a:pt x="192" y="19"/>
                  </a:lnTo>
                  <a:lnTo>
                    <a:pt x="169" y="34"/>
                  </a:lnTo>
                  <a:lnTo>
                    <a:pt x="147" y="50"/>
                  </a:lnTo>
                  <a:lnTo>
                    <a:pt x="124" y="69"/>
                  </a:lnTo>
                  <a:lnTo>
                    <a:pt x="104" y="87"/>
                  </a:lnTo>
                  <a:lnTo>
                    <a:pt x="83" y="107"/>
                  </a:lnTo>
                  <a:lnTo>
                    <a:pt x="64" y="129"/>
                  </a:lnTo>
                  <a:lnTo>
                    <a:pt x="47" y="152"/>
                  </a:lnTo>
                  <a:lnTo>
                    <a:pt x="32" y="176"/>
                  </a:lnTo>
                  <a:lnTo>
                    <a:pt x="20" y="202"/>
                  </a:lnTo>
                  <a:lnTo>
                    <a:pt x="10" y="231"/>
                  </a:lnTo>
                  <a:lnTo>
                    <a:pt x="3" y="261"/>
                  </a:lnTo>
                  <a:lnTo>
                    <a:pt x="0" y="293"/>
                  </a:lnTo>
                  <a:lnTo>
                    <a:pt x="1" y="328"/>
                  </a:lnTo>
                  <a:lnTo>
                    <a:pt x="6" y="366"/>
                  </a:lnTo>
                  <a:lnTo>
                    <a:pt x="15" y="405"/>
                  </a:lnTo>
                  <a:lnTo>
                    <a:pt x="21" y="368"/>
                  </a:lnTo>
                  <a:lnTo>
                    <a:pt x="26" y="333"/>
                  </a:lnTo>
                  <a:lnTo>
                    <a:pt x="33" y="298"/>
                  </a:lnTo>
                  <a:lnTo>
                    <a:pt x="41" y="266"/>
                  </a:lnTo>
                  <a:lnTo>
                    <a:pt x="52" y="235"/>
                  </a:lnTo>
                  <a:lnTo>
                    <a:pt x="62" y="205"/>
                  </a:lnTo>
                  <a:lnTo>
                    <a:pt x="75" y="177"/>
                  </a:lnTo>
                  <a:lnTo>
                    <a:pt x="90" y="151"/>
                  </a:lnTo>
                  <a:lnTo>
                    <a:pt x="106" y="126"/>
                  </a:lnTo>
                  <a:lnTo>
                    <a:pt x="124" y="103"/>
                  </a:lnTo>
                  <a:lnTo>
                    <a:pt x="145" y="81"/>
                  </a:lnTo>
                  <a:lnTo>
                    <a:pt x="168" y="62"/>
                  </a:lnTo>
                  <a:lnTo>
                    <a:pt x="193" y="45"/>
                  </a:lnTo>
                  <a:lnTo>
                    <a:pt x="222" y="27"/>
                  </a:lnTo>
                  <a:lnTo>
                    <a:pt x="253" y="12"/>
                  </a:lnTo>
                  <a:lnTo>
                    <a:pt x="288" y="0"/>
                  </a:lnTo>
                  <a:lnTo>
                    <a:pt x="279" y="0"/>
                  </a:lnTo>
                  <a:lnTo>
                    <a:pt x="270" y="1"/>
                  </a:lnTo>
                  <a:lnTo>
                    <a:pt x="260" y="1"/>
                  </a:lnTo>
                  <a:lnTo>
                    <a:pt x="252" y="2"/>
                  </a:lnTo>
                  <a:lnTo>
                    <a:pt x="243" y="3"/>
                  </a:lnTo>
                  <a:lnTo>
                    <a:pt x="234" y="3"/>
                  </a:lnTo>
                  <a:lnTo>
                    <a:pt x="225" y="4"/>
                  </a:lnTo>
                  <a:lnTo>
                    <a:pt x="215" y="4"/>
                  </a:lnTo>
                  <a:close/>
                </a:path>
              </a:pathLst>
            </a:custGeom>
            <a:solidFill>
              <a:srgbClr val="FFED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05" name="Freeform 161"/>
            <p:cNvSpPr>
              <a:spLocks noChangeAspect="1"/>
            </p:cNvSpPr>
            <p:nvPr/>
          </p:nvSpPr>
          <p:spPr bwMode="auto">
            <a:xfrm>
              <a:off x="696" y="2206"/>
              <a:ext cx="140" cy="199"/>
            </a:xfrm>
            <a:custGeom>
              <a:avLst/>
              <a:gdLst>
                <a:gd name="T0" fmla="*/ 27 w 280"/>
                <a:gd name="T1" fmla="*/ 1 h 397"/>
                <a:gd name="T2" fmla="*/ 24 w 280"/>
                <a:gd name="T3" fmla="*/ 3 h 397"/>
                <a:gd name="T4" fmla="*/ 21 w 280"/>
                <a:gd name="T5" fmla="*/ 5 h 397"/>
                <a:gd name="T6" fmla="*/ 18 w 280"/>
                <a:gd name="T7" fmla="*/ 7 h 397"/>
                <a:gd name="T8" fmla="*/ 16 w 280"/>
                <a:gd name="T9" fmla="*/ 9 h 397"/>
                <a:gd name="T10" fmla="*/ 13 w 280"/>
                <a:gd name="T11" fmla="*/ 11 h 397"/>
                <a:gd name="T12" fmla="*/ 11 w 280"/>
                <a:gd name="T13" fmla="*/ 14 h 397"/>
                <a:gd name="T14" fmla="*/ 8 w 280"/>
                <a:gd name="T15" fmla="*/ 17 h 397"/>
                <a:gd name="T16" fmla="*/ 6 w 280"/>
                <a:gd name="T17" fmla="*/ 19 h 397"/>
                <a:gd name="T18" fmla="*/ 4 w 280"/>
                <a:gd name="T19" fmla="*/ 22 h 397"/>
                <a:gd name="T20" fmla="*/ 3 w 280"/>
                <a:gd name="T21" fmla="*/ 25 h 397"/>
                <a:gd name="T22" fmla="*/ 2 w 280"/>
                <a:gd name="T23" fmla="*/ 29 h 397"/>
                <a:gd name="T24" fmla="*/ 1 w 280"/>
                <a:gd name="T25" fmla="*/ 32 h 397"/>
                <a:gd name="T26" fmla="*/ 0 w 280"/>
                <a:gd name="T27" fmla="*/ 36 h 397"/>
                <a:gd name="T28" fmla="*/ 0 w 280"/>
                <a:gd name="T29" fmla="*/ 41 h 397"/>
                <a:gd name="T30" fmla="*/ 1 w 280"/>
                <a:gd name="T31" fmla="*/ 45 h 397"/>
                <a:gd name="T32" fmla="*/ 2 w 280"/>
                <a:gd name="T33" fmla="*/ 50 h 397"/>
                <a:gd name="T34" fmla="*/ 3 w 280"/>
                <a:gd name="T35" fmla="*/ 45 h 397"/>
                <a:gd name="T36" fmla="*/ 4 w 280"/>
                <a:gd name="T37" fmla="*/ 41 h 397"/>
                <a:gd name="T38" fmla="*/ 4 w 280"/>
                <a:gd name="T39" fmla="*/ 37 h 397"/>
                <a:gd name="T40" fmla="*/ 5 w 280"/>
                <a:gd name="T41" fmla="*/ 33 h 397"/>
                <a:gd name="T42" fmla="*/ 7 w 280"/>
                <a:gd name="T43" fmla="*/ 29 h 397"/>
                <a:gd name="T44" fmla="*/ 8 w 280"/>
                <a:gd name="T45" fmla="*/ 25 h 397"/>
                <a:gd name="T46" fmla="*/ 9 w 280"/>
                <a:gd name="T47" fmla="*/ 22 h 397"/>
                <a:gd name="T48" fmla="*/ 11 w 280"/>
                <a:gd name="T49" fmla="*/ 19 h 397"/>
                <a:gd name="T50" fmla="*/ 13 w 280"/>
                <a:gd name="T51" fmla="*/ 16 h 397"/>
                <a:gd name="T52" fmla="*/ 15 w 280"/>
                <a:gd name="T53" fmla="*/ 13 h 397"/>
                <a:gd name="T54" fmla="*/ 18 w 280"/>
                <a:gd name="T55" fmla="*/ 10 h 397"/>
                <a:gd name="T56" fmla="*/ 21 w 280"/>
                <a:gd name="T57" fmla="*/ 8 h 397"/>
                <a:gd name="T58" fmla="*/ 24 w 280"/>
                <a:gd name="T59" fmla="*/ 6 h 397"/>
                <a:gd name="T60" fmla="*/ 27 w 280"/>
                <a:gd name="T61" fmla="*/ 4 h 397"/>
                <a:gd name="T62" fmla="*/ 31 w 280"/>
                <a:gd name="T63" fmla="*/ 2 h 397"/>
                <a:gd name="T64" fmla="*/ 35 w 280"/>
                <a:gd name="T65" fmla="*/ 0 h 397"/>
                <a:gd name="T66" fmla="*/ 34 w 280"/>
                <a:gd name="T67" fmla="*/ 1 h 397"/>
                <a:gd name="T68" fmla="*/ 33 w 280"/>
                <a:gd name="T69" fmla="*/ 1 h 397"/>
                <a:gd name="T70" fmla="*/ 32 w 280"/>
                <a:gd name="T71" fmla="*/ 1 h 397"/>
                <a:gd name="T72" fmla="*/ 31 w 280"/>
                <a:gd name="T73" fmla="*/ 1 h 397"/>
                <a:gd name="T74" fmla="*/ 30 w 280"/>
                <a:gd name="T75" fmla="*/ 1 h 397"/>
                <a:gd name="T76" fmla="*/ 29 w 280"/>
                <a:gd name="T77" fmla="*/ 1 h 397"/>
                <a:gd name="T78" fmla="*/ 28 w 280"/>
                <a:gd name="T79" fmla="*/ 1 h 397"/>
                <a:gd name="T80" fmla="*/ 27 w 280"/>
                <a:gd name="T81" fmla="*/ 1 h 3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0" h="397">
                  <a:moveTo>
                    <a:pt x="209" y="7"/>
                  </a:moveTo>
                  <a:lnTo>
                    <a:pt x="187" y="22"/>
                  </a:lnTo>
                  <a:lnTo>
                    <a:pt x="165" y="38"/>
                  </a:lnTo>
                  <a:lnTo>
                    <a:pt x="143" y="54"/>
                  </a:lnTo>
                  <a:lnTo>
                    <a:pt x="121" y="71"/>
                  </a:lnTo>
                  <a:lnTo>
                    <a:pt x="101" y="88"/>
                  </a:lnTo>
                  <a:lnTo>
                    <a:pt x="81" y="108"/>
                  </a:lnTo>
                  <a:lnTo>
                    <a:pt x="63" y="129"/>
                  </a:lnTo>
                  <a:lnTo>
                    <a:pt x="46" y="151"/>
                  </a:lnTo>
                  <a:lnTo>
                    <a:pt x="32" y="174"/>
                  </a:lnTo>
                  <a:lnTo>
                    <a:pt x="20" y="199"/>
                  </a:lnTo>
                  <a:lnTo>
                    <a:pt x="11" y="227"/>
                  </a:lnTo>
                  <a:lnTo>
                    <a:pt x="4" y="256"/>
                  </a:lnTo>
                  <a:lnTo>
                    <a:pt x="0" y="288"/>
                  </a:lnTo>
                  <a:lnTo>
                    <a:pt x="0" y="321"/>
                  </a:lnTo>
                  <a:lnTo>
                    <a:pt x="5" y="358"/>
                  </a:lnTo>
                  <a:lnTo>
                    <a:pt x="13" y="397"/>
                  </a:lnTo>
                  <a:lnTo>
                    <a:pt x="19" y="360"/>
                  </a:lnTo>
                  <a:lnTo>
                    <a:pt x="25" y="325"/>
                  </a:lnTo>
                  <a:lnTo>
                    <a:pt x="32" y="290"/>
                  </a:lnTo>
                  <a:lnTo>
                    <a:pt x="40" y="258"/>
                  </a:lnTo>
                  <a:lnTo>
                    <a:pt x="49" y="228"/>
                  </a:lnTo>
                  <a:lnTo>
                    <a:pt x="59" y="199"/>
                  </a:lnTo>
                  <a:lnTo>
                    <a:pt x="71" y="171"/>
                  </a:lnTo>
                  <a:lnTo>
                    <a:pt x="84" y="146"/>
                  </a:lnTo>
                  <a:lnTo>
                    <a:pt x="101" y="122"/>
                  </a:lnTo>
                  <a:lnTo>
                    <a:pt x="119" y="100"/>
                  </a:lnTo>
                  <a:lnTo>
                    <a:pt x="139" y="79"/>
                  </a:lnTo>
                  <a:lnTo>
                    <a:pt x="162" y="60"/>
                  </a:lnTo>
                  <a:lnTo>
                    <a:pt x="187" y="42"/>
                  </a:lnTo>
                  <a:lnTo>
                    <a:pt x="215" y="26"/>
                  </a:lnTo>
                  <a:lnTo>
                    <a:pt x="246" y="12"/>
                  </a:lnTo>
                  <a:lnTo>
                    <a:pt x="280" y="0"/>
                  </a:lnTo>
                  <a:lnTo>
                    <a:pt x="271" y="1"/>
                  </a:lnTo>
                  <a:lnTo>
                    <a:pt x="263" y="1"/>
                  </a:lnTo>
                  <a:lnTo>
                    <a:pt x="254" y="2"/>
                  </a:lnTo>
                  <a:lnTo>
                    <a:pt x="245" y="3"/>
                  </a:lnTo>
                  <a:lnTo>
                    <a:pt x="237" y="4"/>
                  </a:lnTo>
                  <a:lnTo>
                    <a:pt x="227" y="4"/>
                  </a:lnTo>
                  <a:lnTo>
                    <a:pt x="218" y="6"/>
                  </a:lnTo>
                  <a:lnTo>
                    <a:pt x="209" y="7"/>
                  </a:lnTo>
                  <a:close/>
                </a:path>
              </a:pathLst>
            </a:custGeom>
            <a:solidFill>
              <a:srgbClr val="FFF2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06" name="Freeform 162"/>
            <p:cNvSpPr>
              <a:spLocks noChangeAspect="1"/>
            </p:cNvSpPr>
            <p:nvPr/>
          </p:nvSpPr>
          <p:spPr bwMode="auto">
            <a:xfrm>
              <a:off x="697" y="2206"/>
              <a:ext cx="136" cy="195"/>
            </a:xfrm>
            <a:custGeom>
              <a:avLst/>
              <a:gdLst>
                <a:gd name="T0" fmla="*/ 25 w 273"/>
                <a:gd name="T1" fmla="*/ 2 h 389"/>
                <a:gd name="T2" fmla="*/ 22 w 273"/>
                <a:gd name="T3" fmla="*/ 3 h 389"/>
                <a:gd name="T4" fmla="*/ 20 w 273"/>
                <a:gd name="T5" fmla="*/ 5 h 389"/>
                <a:gd name="T6" fmla="*/ 17 w 273"/>
                <a:gd name="T7" fmla="*/ 7 h 389"/>
                <a:gd name="T8" fmla="*/ 15 w 273"/>
                <a:gd name="T9" fmla="*/ 9 h 389"/>
                <a:gd name="T10" fmla="*/ 12 w 273"/>
                <a:gd name="T11" fmla="*/ 12 h 389"/>
                <a:gd name="T12" fmla="*/ 10 w 273"/>
                <a:gd name="T13" fmla="*/ 14 h 389"/>
                <a:gd name="T14" fmla="*/ 7 w 273"/>
                <a:gd name="T15" fmla="*/ 17 h 389"/>
                <a:gd name="T16" fmla="*/ 5 w 273"/>
                <a:gd name="T17" fmla="*/ 19 h 389"/>
                <a:gd name="T18" fmla="*/ 4 w 273"/>
                <a:gd name="T19" fmla="*/ 22 h 389"/>
                <a:gd name="T20" fmla="*/ 2 w 273"/>
                <a:gd name="T21" fmla="*/ 25 h 389"/>
                <a:gd name="T22" fmla="*/ 1 w 273"/>
                <a:gd name="T23" fmla="*/ 28 h 389"/>
                <a:gd name="T24" fmla="*/ 0 w 273"/>
                <a:gd name="T25" fmla="*/ 32 h 389"/>
                <a:gd name="T26" fmla="*/ 0 w 273"/>
                <a:gd name="T27" fmla="*/ 36 h 389"/>
                <a:gd name="T28" fmla="*/ 0 w 273"/>
                <a:gd name="T29" fmla="*/ 40 h 389"/>
                <a:gd name="T30" fmla="*/ 0 w 273"/>
                <a:gd name="T31" fmla="*/ 44 h 389"/>
                <a:gd name="T32" fmla="*/ 1 w 273"/>
                <a:gd name="T33" fmla="*/ 49 h 389"/>
                <a:gd name="T34" fmla="*/ 2 w 273"/>
                <a:gd name="T35" fmla="*/ 44 h 389"/>
                <a:gd name="T36" fmla="*/ 2 w 273"/>
                <a:gd name="T37" fmla="*/ 40 h 389"/>
                <a:gd name="T38" fmla="*/ 3 w 273"/>
                <a:gd name="T39" fmla="*/ 36 h 389"/>
                <a:gd name="T40" fmla="*/ 4 w 273"/>
                <a:gd name="T41" fmla="*/ 32 h 389"/>
                <a:gd name="T42" fmla="*/ 5 w 273"/>
                <a:gd name="T43" fmla="*/ 28 h 389"/>
                <a:gd name="T44" fmla="*/ 6 w 273"/>
                <a:gd name="T45" fmla="*/ 24 h 389"/>
                <a:gd name="T46" fmla="*/ 8 w 273"/>
                <a:gd name="T47" fmla="*/ 21 h 389"/>
                <a:gd name="T48" fmla="*/ 10 w 273"/>
                <a:gd name="T49" fmla="*/ 18 h 389"/>
                <a:gd name="T50" fmla="*/ 11 w 273"/>
                <a:gd name="T51" fmla="*/ 15 h 389"/>
                <a:gd name="T52" fmla="*/ 14 w 273"/>
                <a:gd name="T53" fmla="*/ 12 h 389"/>
                <a:gd name="T54" fmla="*/ 16 w 273"/>
                <a:gd name="T55" fmla="*/ 10 h 389"/>
                <a:gd name="T56" fmla="*/ 19 w 273"/>
                <a:gd name="T57" fmla="*/ 8 h 389"/>
                <a:gd name="T58" fmla="*/ 22 w 273"/>
                <a:gd name="T59" fmla="*/ 6 h 389"/>
                <a:gd name="T60" fmla="*/ 26 w 273"/>
                <a:gd name="T61" fmla="*/ 4 h 389"/>
                <a:gd name="T62" fmla="*/ 29 w 273"/>
                <a:gd name="T63" fmla="*/ 2 h 389"/>
                <a:gd name="T64" fmla="*/ 34 w 273"/>
                <a:gd name="T65" fmla="*/ 0 h 389"/>
                <a:gd name="T66" fmla="*/ 33 w 273"/>
                <a:gd name="T67" fmla="*/ 1 h 389"/>
                <a:gd name="T68" fmla="*/ 31 w 273"/>
                <a:gd name="T69" fmla="*/ 1 h 389"/>
                <a:gd name="T70" fmla="*/ 30 w 273"/>
                <a:gd name="T71" fmla="*/ 1 h 389"/>
                <a:gd name="T72" fmla="*/ 29 w 273"/>
                <a:gd name="T73" fmla="*/ 1 h 389"/>
                <a:gd name="T74" fmla="*/ 28 w 273"/>
                <a:gd name="T75" fmla="*/ 1 h 389"/>
                <a:gd name="T76" fmla="*/ 27 w 273"/>
                <a:gd name="T77" fmla="*/ 1 h 389"/>
                <a:gd name="T78" fmla="*/ 26 w 273"/>
                <a:gd name="T79" fmla="*/ 1 h 389"/>
                <a:gd name="T80" fmla="*/ 25 w 273"/>
                <a:gd name="T81" fmla="*/ 2 h 3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73" h="389">
                  <a:moveTo>
                    <a:pt x="202" y="9"/>
                  </a:moveTo>
                  <a:lnTo>
                    <a:pt x="182" y="24"/>
                  </a:lnTo>
                  <a:lnTo>
                    <a:pt x="161" y="40"/>
                  </a:lnTo>
                  <a:lnTo>
                    <a:pt x="140" y="56"/>
                  </a:lnTo>
                  <a:lnTo>
                    <a:pt x="120" y="72"/>
                  </a:lnTo>
                  <a:lnTo>
                    <a:pt x="99" y="91"/>
                  </a:lnTo>
                  <a:lnTo>
                    <a:pt x="80" y="109"/>
                  </a:lnTo>
                  <a:lnTo>
                    <a:pt x="62" y="129"/>
                  </a:lnTo>
                  <a:lnTo>
                    <a:pt x="47" y="150"/>
                  </a:lnTo>
                  <a:lnTo>
                    <a:pt x="32" y="172"/>
                  </a:lnTo>
                  <a:lnTo>
                    <a:pt x="20" y="197"/>
                  </a:lnTo>
                  <a:lnTo>
                    <a:pt x="10" y="222"/>
                  </a:lnTo>
                  <a:lnTo>
                    <a:pt x="4" y="251"/>
                  </a:lnTo>
                  <a:lnTo>
                    <a:pt x="0" y="282"/>
                  </a:lnTo>
                  <a:lnTo>
                    <a:pt x="0" y="314"/>
                  </a:lnTo>
                  <a:lnTo>
                    <a:pt x="3" y="350"/>
                  </a:lnTo>
                  <a:lnTo>
                    <a:pt x="11" y="389"/>
                  </a:lnTo>
                  <a:lnTo>
                    <a:pt x="17" y="351"/>
                  </a:lnTo>
                  <a:lnTo>
                    <a:pt x="23" y="317"/>
                  </a:lnTo>
                  <a:lnTo>
                    <a:pt x="29" y="282"/>
                  </a:lnTo>
                  <a:lnTo>
                    <a:pt x="37" y="251"/>
                  </a:lnTo>
                  <a:lnTo>
                    <a:pt x="45" y="220"/>
                  </a:lnTo>
                  <a:lnTo>
                    <a:pt x="55" y="192"/>
                  </a:lnTo>
                  <a:lnTo>
                    <a:pt x="67" y="166"/>
                  </a:lnTo>
                  <a:lnTo>
                    <a:pt x="80" y="140"/>
                  </a:lnTo>
                  <a:lnTo>
                    <a:pt x="95" y="117"/>
                  </a:lnTo>
                  <a:lnTo>
                    <a:pt x="113" y="96"/>
                  </a:lnTo>
                  <a:lnTo>
                    <a:pt x="132" y="76"/>
                  </a:lnTo>
                  <a:lnTo>
                    <a:pt x="155" y="58"/>
                  </a:lnTo>
                  <a:lnTo>
                    <a:pt x="179" y="41"/>
                  </a:lnTo>
                  <a:lnTo>
                    <a:pt x="208" y="25"/>
                  </a:lnTo>
                  <a:lnTo>
                    <a:pt x="238" y="13"/>
                  </a:lnTo>
                  <a:lnTo>
                    <a:pt x="273" y="0"/>
                  </a:lnTo>
                  <a:lnTo>
                    <a:pt x="264" y="1"/>
                  </a:lnTo>
                  <a:lnTo>
                    <a:pt x="255" y="2"/>
                  </a:lnTo>
                  <a:lnTo>
                    <a:pt x="246" y="3"/>
                  </a:lnTo>
                  <a:lnTo>
                    <a:pt x="238" y="5"/>
                  </a:lnTo>
                  <a:lnTo>
                    <a:pt x="229" y="6"/>
                  </a:lnTo>
                  <a:lnTo>
                    <a:pt x="221" y="7"/>
                  </a:lnTo>
                  <a:lnTo>
                    <a:pt x="212" y="8"/>
                  </a:lnTo>
                  <a:lnTo>
                    <a:pt x="202" y="9"/>
                  </a:lnTo>
                  <a:close/>
                </a:path>
              </a:pathLst>
            </a:custGeom>
            <a:solidFill>
              <a:srgbClr val="FFF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07" name="Freeform 163"/>
            <p:cNvSpPr>
              <a:spLocks noChangeAspect="1"/>
            </p:cNvSpPr>
            <p:nvPr/>
          </p:nvSpPr>
          <p:spPr bwMode="auto">
            <a:xfrm>
              <a:off x="698" y="2208"/>
              <a:ext cx="134" cy="190"/>
            </a:xfrm>
            <a:custGeom>
              <a:avLst/>
              <a:gdLst>
                <a:gd name="T0" fmla="*/ 25 w 267"/>
                <a:gd name="T1" fmla="*/ 2 h 380"/>
                <a:gd name="T2" fmla="*/ 23 w 267"/>
                <a:gd name="T3" fmla="*/ 4 h 380"/>
                <a:gd name="T4" fmla="*/ 20 w 267"/>
                <a:gd name="T5" fmla="*/ 6 h 380"/>
                <a:gd name="T6" fmla="*/ 18 w 267"/>
                <a:gd name="T7" fmla="*/ 8 h 380"/>
                <a:gd name="T8" fmla="*/ 15 w 267"/>
                <a:gd name="T9" fmla="*/ 10 h 380"/>
                <a:gd name="T10" fmla="*/ 13 w 267"/>
                <a:gd name="T11" fmla="*/ 12 h 380"/>
                <a:gd name="T12" fmla="*/ 10 w 267"/>
                <a:gd name="T13" fmla="*/ 14 h 380"/>
                <a:gd name="T14" fmla="*/ 8 w 267"/>
                <a:gd name="T15" fmla="*/ 16 h 380"/>
                <a:gd name="T16" fmla="*/ 6 w 267"/>
                <a:gd name="T17" fmla="*/ 19 h 380"/>
                <a:gd name="T18" fmla="*/ 4 w 267"/>
                <a:gd name="T19" fmla="*/ 22 h 380"/>
                <a:gd name="T20" fmla="*/ 3 w 267"/>
                <a:gd name="T21" fmla="*/ 25 h 380"/>
                <a:gd name="T22" fmla="*/ 2 w 267"/>
                <a:gd name="T23" fmla="*/ 28 h 380"/>
                <a:gd name="T24" fmla="*/ 1 w 267"/>
                <a:gd name="T25" fmla="*/ 31 h 380"/>
                <a:gd name="T26" fmla="*/ 1 w 267"/>
                <a:gd name="T27" fmla="*/ 35 h 380"/>
                <a:gd name="T28" fmla="*/ 0 w 267"/>
                <a:gd name="T29" fmla="*/ 39 h 380"/>
                <a:gd name="T30" fmla="*/ 1 w 267"/>
                <a:gd name="T31" fmla="*/ 43 h 380"/>
                <a:gd name="T32" fmla="*/ 2 w 267"/>
                <a:gd name="T33" fmla="*/ 48 h 380"/>
                <a:gd name="T34" fmla="*/ 2 w 267"/>
                <a:gd name="T35" fmla="*/ 43 h 380"/>
                <a:gd name="T36" fmla="*/ 3 w 267"/>
                <a:gd name="T37" fmla="*/ 39 h 380"/>
                <a:gd name="T38" fmla="*/ 4 w 267"/>
                <a:gd name="T39" fmla="*/ 35 h 380"/>
                <a:gd name="T40" fmla="*/ 5 w 267"/>
                <a:gd name="T41" fmla="*/ 31 h 380"/>
                <a:gd name="T42" fmla="*/ 6 w 267"/>
                <a:gd name="T43" fmla="*/ 27 h 380"/>
                <a:gd name="T44" fmla="*/ 7 w 267"/>
                <a:gd name="T45" fmla="*/ 24 h 380"/>
                <a:gd name="T46" fmla="*/ 8 w 267"/>
                <a:gd name="T47" fmla="*/ 20 h 380"/>
                <a:gd name="T48" fmla="*/ 10 w 267"/>
                <a:gd name="T49" fmla="*/ 17 h 380"/>
                <a:gd name="T50" fmla="*/ 12 w 267"/>
                <a:gd name="T51" fmla="*/ 14 h 380"/>
                <a:gd name="T52" fmla="*/ 14 w 267"/>
                <a:gd name="T53" fmla="*/ 12 h 380"/>
                <a:gd name="T54" fmla="*/ 16 w 267"/>
                <a:gd name="T55" fmla="*/ 10 h 380"/>
                <a:gd name="T56" fmla="*/ 19 w 267"/>
                <a:gd name="T57" fmla="*/ 7 h 380"/>
                <a:gd name="T58" fmla="*/ 22 w 267"/>
                <a:gd name="T59" fmla="*/ 5 h 380"/>
                <a:gd name="T60" fmla="*/ 26 w 267"/>
                <a:gd name="T61" fmla="*/ 3 h 380"/>
                <a:gd name="T62" fmla="*/ 30 w 267"/>
                <a:gd name="T63" fmla="*/ 2 h 380"/>
                <a:gd name="T64" fmla="*/ 34 w 267"/>
                <a:gd name="T65" fmla="*/ 0 h 380"/>
                <a:gd name="T66" fmla="*/ 33 w 267"/>
                <a:gd name="T67" fmla="*/ 1 h 380"/>
                <a:gd name="T68" fmla="*/ 32 w 267"/>
                <a:gd name="T69" fmla="*/ 1 h 380"/>
                <a:gd name="T70" fmla="*/ 31 w 267"/>
                <a:gd name="T71" fmla="*/ 1 h 380"/>
                <a:gd name="T72" fmla="*/ 29 w 267"/>
                <a:gd name="T73" fmla="*/ 1 h 380"/>
                <a:gd name="T74" fmla="*/ 28 w 267"/>
                <a:gd name="T75" fmla="*/ 1 h 380"/>
                <a:gd name="T76" fmla="*/ 27 w 267"/>
                <a:gd name="T77" fmla="*/ 1 h 380"/>
                <a:gd name="T78" fmla="*/ 26 w 267"/>
                <a:gd name="T79" fmla="*/ 1 h 380"/>
                <a:gd name="T80" fmla="*/ 25 w 267"/>
                <a:gd name="T81" fmla="*/ 2 h 3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380">
                  <a:moveTo>
                    <a:pt x="197" y="9"/>
                  </a:moveTo>
                  <a:lnTo>
                    <a:pt x="177" y="26"/>
                  </a:lnTo>
                  <a:lnTo>
                    <a:pt x="157" y="42"/>
                  </a:lnTo>
                  <a:lnTo>
                    <a:pt x="137" y="58"/>
                  </a:lnTo>
                  <a:lnTo>
                    <a:pt x="118" y="74"/>
                  </a:lnTo>
                  <a:lnTo>
                    <a:pt x="98" y="91"/>
                  </a:lnTo>
                  <a:lnTo>
                    <a:pt x="79" y="109"/>
                  </a:lnTo>
                  <a:lnTo>
                    <a:pt x="62" y="128"/>
                  </a:lnTo>
                  <a:lnTo>
                    <a:pt x="47" y="148"/>
                  </a:lnTo>
                  <a:lnTo>
                    <a:pt x="32" y="170"/>
                  </a:lnTo>
                  <a:lnTo>
                    <a:pt x="21" y="193"/>
                  </a:lnTo>
                  <a:lnTo>
                    <a:pt x="12" y="218"/>
                  </a:lnTo>
                  <a:lnTo>
                    <a:pt x="5" y="246"/>
                  </a:lnTo>
                  <a:lnTo>
                    <a:pt x="1" y="274"/>
                  </a:lnTo>
                  <a:lnTo>
                    <a:pt x="0" y="307"/>
                  </a:lnTo>
                  <a:lnTo>
                    <a:pt x="3" y="342"/>
                  </a:lnTo>
                  <a:lnTo>
                    <a:pt x="10" y="380"/>
                  </a:lnTo>
                  <a:lnTo>
                    <a:pt x="15" y="342"/>
                  </a:lnTo>
                  <a:lnTo>
                    <a:pt x="21" y="307"/>
                  </a:lnTo>
                  <a:lnTo>
                    <a:pt x="27" y="273"/>
                  </a:lnTo>
                  <a:lnTo>
                    <a:pt x="35" y="242"/>
                  </a:lnTo>
                  <a:lnTo>
                    <a:pt x="43" y="212"/>
                  </a:lnTo>
                  <a:lnTo>
                    <a:pt x="52" y="185"/>
                  </a:lnTo>
                  <a:lnTo>
                    <a:pt x="63" y="159"/>
                  </a:lnTo>
                  <a:lnTo>
                    <a:pt x="76" y="135"/>
                  </a:lnTo>
                  <a:lnTo>
                    <a:pt x="91" y="112"/>
                  </a:lnTo>
                  <a:lnTo>
                    <a:pt x="108" y="91"/>
                  </a:lnTo>
                  <a:lnTo>
                    <a:pt x="128" y="73"/>
                  </a:lnTo>
                  <a:lnTo>
                    <a:pt x="150" y="54"/>
                  </a:lnTo>
                  <a:lnTo>
                    <a:pt x="174" y="39"/>
                  </a:lnTo>
                  <a:lnTo>
                    <a:pt x="202" y="24"/>
                  </a:lnTo>
                  <a:lnTo>
                    <a:pt x="233" y="12"/>
                  </a:lnTo>
                  <a:lnTo>
                    <a:pt x="267" y="0"/>
                  </a:lnTo>
                  <a:lnTo>
                    <a:pt x="258" y="1"/>
                  </a:lnTo>
                  <a:lnTo>
                    <a:pt x="249" y="3"/>
                  </a:lnTo>
                  <a:lnTo>
                    <a:pt x="241" y="4"/>
                  </a:lnTo>
                  <a:lnTo>
                    <a:pt x="232" y="5"/>
                  </a:lnTo>
                  <a:lnTo>
                    <a:pt x="224" y="6"/>
                  </a:lnTo>
                  <a:lnTo>
                    <a:pt x="214" y="7"/>
                  </a:lnTo>
                  <a:lnTo>
                    <a:pt x="206" y="8"/>
                  </a:lnTo>
                  <a:lnTo>
                    <a:pt x="197" y="9"/>
                  </a:lnTo>
                  <a:close/>
                </a:path>
              </a:pathLst>
            </a:custGeom>
            <a:solidFill>
              <a:srgbClr val="FFF9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08" name="Freeform 164"/>
            <p:cNvSpPr>
              <a:spLocks noChangeAspect="1"/>
            </p:cNvSpPr>
            <p:nvPr/>
          </p:nvSpPr>
          <p:spPr bwMode="auto">
            <a:xfrm>
              <a:off x="699" y="2208"/>
              <a:ext cx="130" cy="186"/>
            </a:xfrm>
            <a:custGeom>
              <a:avLst/>
              <a:gdLst>
                <a:gd name="T0" fmla="*/ 24 w 261"/>
                <a:gd name="T1" fmla="*/ 1 h 373"/>
                <a:gd name="T2" fmla="*/ 21 w 261"/>
                <a:gd name="T3" fmla="*/ 3 h 373"/>
                <a:gd name="T4" fmla="*/ 19 w 261"/>
                <a:gd name="T5" fmla="*/ 5 h 373"/>
                <a:gd name="T6" fmla="*/ 16 w 261"/>
                <a:gd name="T7" fmla="*/ 7 h 373"/>
                <a:gd name="T8" fmla="*/ 14 w 261"/>
                <a:gd name="T9" fmla="*/ 9 h 373"/>
                <a:gd name="T10" fmla="*/ 12 w 261"/>
                <a:gd name="T11" fmla="*/ 11 h 373"/>
                <a:gd name="T12" fmla="*/ 9 w 261"/>
                <a:gd name="T13" fmla="*/ 13 h 373"/>
                <a:gd name="T14" fmla="*/ 7 w 261"/>
                <a:gd name="T15" fmla="*/ 15 h 373"/>
                <a:gd name="T16" fmla="*/ 6 w 261"/>
                <a:gd name="T17" fmla="*/ 18 h 373"/>
                <a:gd name="T18" fmla="*/ 4 w 261"/>
                <a:gd name="T19" fmla="*/ 20 h 373"/>
                <a:gd name="T20" fmla="*/ 2 w 261"/>
                <a:gd name="T21" fmla="*/ 23 h 373"/>
                <a:gd name="T22" fmla="*/ 1 w 261"/>
                <a:gd name="T23" fmla="*/ 26 h 373"/>
                <a:gd name="T24" fmla="*/ 0 w 261"/>
                <a:gd name="T25" fmla="*/ 30 h 373"/>
                <a:gd name="T26" fmla="*/ 0 w 261"/>
                <a:gd name="T27" fmla="*/ 33 h 373"/>
                <a:gd name="T28" fmla="*/ 0 w 261"/>
                <a:gd name="T29" fmla="*/ 37 h 373"/>
                <a:gd name="T30" fmla="*/ 0 w 261"/>
                <a:gd name="T31" fmla="*/ 41 h 373"/>
                <a:gd name="T32" fmla="*/ 1 w 261"/>
                <a:gd name="T33" fmla="*/ 46 h 373"/>
                <a:gd name="T34" fmla="*/ 1 w 261"/>
                <a:gd name="T35" fmla="*/ 41 h 373"/>
                <a:gd name="T36" fmla="*/ 2 w 261"/>
                <a:gd name="T37" fmla="*/ 37 h 373"/>
                <a:gd name="T38" fmla="*/ 3 w 261"/>
                <a:gd name="T39" fmla="*/ 33 h 373"/>
                <a:gd name="T40" fmla="*/ 3 w 261"/>
                <a:gd name="T41" fmla="*/ 29 h 373"/>
                <a:gd name="T42" fmla="*/ 4 w 261"/>
                <a:gd name="T43" fmla="*/ 25 h 373"/>
                <a:gd name="T44" fmla="*/ 6 w 261"/>
                <a:gd name="T45" fmla="*/ 22 h 373"/>
                <a:gd name="T46" fmla="*/ 7 w 261"/>
                <a:gd name="T47" fmla="*/ 19 h 373"/>
                <a:gd name="T48" fmla="*/ 9 w 261"/>
                <a:gd name="T49" fmla="*/ 16 h 373"/>
                <a:gd name="T50" fmla="*/ 10 w 261"/>
                <a:gd name="T51" fmla="*/ 13 h 373"/>
                <a:gd name="T52" fmla="*/ 12 w 261"/>
                <a:gd name="T53" fmla="*/ 11 h 373"/>
                <a:gd name="T54" fmla="*/ 15 w 261"/>
                <a:gd name="T55" fmla="*/ 8 h 373"/>
                <a:gd name="T56" fmla="*/ 18 w 261"/>
                <a:gd name="T57" fmla="*/ 6 h 373"/>
                <a:gd name="T58" fmla="*/ 21 w 261"/>
                <a:gd name="T59" fmla="*/ 4 h 373"/>
                <a:gd name="T60" fmla="*/ 24 w 261"/>
                <a:gd name="T61" fmla="*/ 2 h 373"/>
                <a:gd name="T62" fmla="*/ 28 w 261"/>
                <a:gd name="T63" fmla="*/ 1 h 373"/>
                <a:gd name="T64" fmla="*/ 32 w 261"/>
                <a:gd name="T65" fmla="*/ 0 h 373"/>
                <a:gd name="T66" fmla="*/ 24 w 261"/>
                <a:gd name="T67" fmla="*/ 1 h 3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1" h="373">
                  <a:moveTo>
                    <a:pt x="192" y="12"/>
                  </a:moveTo>
                  <a:lnTo>
                    <a:pt x="173" y="28"/>
                  </a:lnTo>
                  <a:lnTo>
                    <a:pt x="154" y="44"/>
                  </a:lnTo>
                  <a:lnTo>
                    <a:pt x="134" y="60"/>
                  </a:lnTo>
                  <a:lnTo>
                    <a:pt x="116" y="76"/>
                  </a:lnTo>
                  <a:lnTo>
                    <a:pt x="97" y="93"/>
                  </a:lnTo>
                  <a:lnTo>
                    <a:pt x="79" y="110"/>
                  </a:lnTo>
                  <a:lnTo>
                    <a:pt x="63" y="127"/>
                  </a:lnTo>
                  <a:lnTo>
                    <a:pt x="48" y="147"/>
                  </a:lnTo>
                  <a:lnTo>
                    <a:pt x="34" y="167"/>
                  </a:lnTo>
                  <a:lnTo>
                    <a:pt x="22" y="189"/>
                  </a:lnTo>
                  <a:lnTo>
                    <a:pt x="13" y="214"/>
                  </a:lnTo>
                  <a:lnTo>
                    <a:pt x="6" y="240"/>
                  </a:lnTo>
                  <a:lnTo>
                    <a:pt x="1" y="269"/>
                  </a:lnTo>
                  <a:lnTo>
                    <a:pt x="0" y="300"/>
                  </a:lnTo>
                  <a:lnTo>
                    <a:pt x="3" y="334"/>
                  </a:lnTo>
                  <a:lnTo>
                    <a:pt x="8" y="373"/>
                  </a:lnTo>
                  <a:lnTo>
                    <a:pt x="13" y="334"/>
                  </a:lnTo>
                  <a:lnTo>
                    <a:pt x="19" y="299"/>
                  </a:lnTo>
                  <a:lnTo>
                    <a:pt x="25" y="265"/>
                  </a:lnTo>
                  <a:lnTo>
                    <a:pt x="31" y="234"/>
                  </a:lnTo>
                  <a:lnTo>
                    <a:pt x="39" y="205"/>
                  </a:lnTo>
                  <a:lnTo>
                    <a:pt x="49" y="178"/>
                  </a:lnTo>
                  <a:lnTo>
                    <a:pt x="60" y="152"/>
                  </a:lnTo>
                  <a:lnTo>
                    <a:pt x="73" y="129"/>
                  </a:lnTo>
                  <a:lnTo>
                    <a:pt x="87" y="108"/>
                  </a:lnTo>
                  <a:lnTo>
                    <a:pt x="103" y="88"/>
                  </a:lnTo>
                  <a:lnTo>
                    <a:pt x="122" y="69"/>
                  </a:lnTo>
                  <a:lnTo>
                    <a:pt x="144" y="52"/>
                  </a:lnTo>
                  <a:lnTo>
                    <a:pt x="169" y="37"/>
                  </a:lnTo>
                  <a:lnTo>
                    <a:pt x="196" y="23"/>
                  </a:lnTo>
                  <a:lnTo>
                    <a:pt x="226" y="12"/>
                  </a:lnTo>
                  <a:lnTo>
                    <a:pt x="261" y="0"/>
                  </a:lnTo>
                  <a:lnTo>
                    <a:pt x="192" y="12"/>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09" name="Freeform 165"/>
            <p:cNvSpPr>
              <a:spLocks noChangeAspect="1"/>
            </p:cNvSpPr>
            <p:nvPr/>
          </p:nvSpPr>
          <p:spPr bwMode="auto">
            <a:xfrm>
              <a:off x="999" y="2359"/>
              <a:ext cx="96" cy="206"/>
            </a:xfrm>
            <a:custGeom>
              <a:avLst/>
              <a:gdLst>
                <a:gd name="T0" fmla="*/ 24 w 194"/>
                <a:gd name="T1" fmla="*/ 8 h 413"/>
                <a:gd name="T2" fmla="*/ 24 w 194"/>
                <a:gd name="T3" fmla="*/ 11 h 413"/>
                <a:gd name="T4" fmla="*/ 24 w 194"/>
                <a:gd name="T5" fmla="*/ 13 h 413"/>
                <a:gd name="T6" fmla="*/ 24 w 194"/>
                <a:gd name="T7" fmla="*/ 16 h 413"/>
                <a:gd name="T8" fmla="*/ 23 w 194"/>
                <a:gd name="T9" fmla="*/ 18 h 413"/>
                <a:gd name="T10" fmla="*/ 23 w 194"/>
                <a:gd name="T11" fmla="*/ 21 h 413"/>
                <a:gd name="T12" fmla="*/ 22 w 194"/>
                <a:gd name="T13" fmla="*/ 23 h 413"/>
                <a:gd name="T14" fmla="*/ 22 w 194"/>
                <a:gd name="T15" fmla="*/ 26 h 413"/>
                <a:gd name="T16" fmla="*/ 21 w 194"/>
                <a:gd name="T17" fmla="*/ 29 h 413"/>
                <a:gd name="T18" fmla="*/ 19 w 194"/>
                <a:gd name="T19" fmla="*/ 31 h 413"/>
                <a:gd name="T20" fmla="*/ 17 w 194"/>
                <a:gd name="T21" fmla="*/ 34 h 413"/>
                <a:gd name="T22" fmla="*/ 16 w 194"/>
                <a:gd name="T23" fmla="*/ 37 h 413"/>
                <a:gd name="T24" fmla="*/ 13 w 194"/>
                <a:gd name="T25" fmla="*/ 40 h 413"/>
                <a:gd name="T26" fmla="*/ 11 w 194"/>
                <a:gd name="T27" fmla="*/ 42 h 413"/>
                <a:gd name="T28" fmla="*/ 7 w 194"/>
                <a:gd name="T29" fmla="*/ 45 h 413"/>
                <a:gd name="T30" fmla="*/ 4 w 194"/>
                <a:gd name="T31" fmla="*/ 48 h 413"/>
                <a:gd name="T32" fmla="*/ 0 w 194"/>
                <a:gd name="T33" fmla="*/ 51 h 413"/>
                <a:gd name="T34" fmla="*/ 3 w 194"/>
                <a:gd name="T35" fmla="*/ 46 h 413"/>
                <a:gd name="T36" fmla="*/ 6 w 194"/>
                <a:gd name="T37" fmla="*/ 39 h 413"/>
                <a:gd name="T38" fmla="*/ 9 w 194"/>
                <a:gd name="T39" fmla="*/ 33 h 413"/>
                <a:gd name="T40" fmla="*/ 12 w 194"/>
                <a:gd name="T41" fmla="*/ 26 h 413"/>
                <a:gd name="T42" fmla="*/ 15 w 194"/>
                <a:gd name="T43" fmla="*/ 19 h 413"/>
                <a:gd name="T44" fmla="*/ 17 w 194"/>
                <a:gd name="T45" fmla="*/ 12 h 413"/>
                <a:gd name="T46" fmla="*/ 20 w 194"/>
                <a:gd name="T47" fmla="*/ 5 h 413"/>
                <a:gd name="T48" fmla="*/ 22 w 194"/>
                <a:gd name="T49" fmla="*/ 0 h 413"/>
                <a:gd name="T50" fmla="*/ 24 w 194"/>
                <a:gd name="T51" fmla="*/ 8 h 4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4" h="413">
                  <a:moveTo>
                    <a:pt x="193" y="69"/>
                  </a:moveTo>
                  <a:lnTo>
                    <a:pt x="194" y="89"/>
                  </a:lnTo>
                  <a:lnTo>
                    <a:pt x="194" y="108"/>
                  </a:lnTo>
                  <a:lnTo>
                    <a:pt x="193" y="128"/>
                  </a:lnTo>
                  <a:lnTo>
                    <a:pt x="192" y="148"/>
                  </a:lnTo>
                  <a:lnTo>
                    <a:pt x="188" y="168"/>
                  </a:lnTo>
                  <a:lnTo>
                    <a:pt x="184" y="189"/>
                  </a:lnTo>
                  <a:lnTo>
                    <a:pt x="177" y="211"/>
                  </a:lnTo>
                  <a:lnTo>
                    <a:pt x="169" y="232"/>
                  </a:lnTo>
                  <a:lnTo>
                    <a:pt x="158" y="254"/>
                  </a:lnTo>
                  <a:lnTo>
                    <a:pt x="144" y="275"/>
                  </a:lnTo>
                  <a:lnTo>
                    <a:pt x="129" y="298"/>
                  </a:lnTo>
                  <a:lnTo>
                    <a:pt x="110" y="320"/>
                  </a:lnTo>
                  <a:lnTo>
                    <a:pt x="88" y="343"/>
                  </a:lnTo>
                  <a:lnTo>
                    <a:pt x="63" y="366"/>
                  </a:lnTo>
                  <a:lnTo>
                    <a:pt x="34" y="390"/>
                  </a:lnTo>
                  <a:lnTo>
                    <a:pt x="0" y="413"/>
                  </a:lnTo>
                  <a:lnTo>
                    <a:pt x="27" y="369"/>
                  </a:lnTo>
                  <a:lnTo>
                    <a:pt x="52" y="319"/>
                  </a:lnTo>
                  <a:lnTo>
                    <a:pt x="78" y="265"/>
                  </a:lnTo>
                  <a:lnTo>
                    <a:pt x="102" y="209"/>
                  </a:lnTo>
                  <a:lnTo>
                    <a:pt x="125" y="152"/>
                  </a:lnTo>
                  <a:lnTo>
                    <a:pt x="144" y="98"/>
                  </a:lnTo>
                  <a:lnTo>
                    <a:pt x="163" y="46"/>
                  </a:lnTo>
                  <a:lnTo>
                    <a:pt x="177" y="0"/>
                  </a:lnTo>
                  <a:lnTo>
                    <a:pt x="193" y="69"/>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10" name="Freeform 166"/>
            <p:cNvSpPr>
              <a:spLocks noChangeAspect="1"/>
            </p:cNvSpPr>
            <p:nvPr/>
          </p:nvSpPr>
          <p:spPr bwMode="auto">
            <a:xfrm>
              <a:off x="1002" y="2363"/>
              <a:ext cx="93" cy="199"/>
            </a:xfrm>
            <a:custGeom>
              <a:avLst/>
              <a:gdLst>
                <a:gd name="T0" fmla="*/ 23 w 187"/>
                <a:gd name="T1" fmla="*/ 9 h 398"/>
                <a:gd name="T2" fmla="*/ 23 w 187"/>
                <a:gd name="T3" fmla="*/ 11 h 398"/>
                <a:gd name="T4" fmla="*/ 23 w 187"/>
                <a:gd name="T5" fmla="*/ 13 h 398"/>
                <a:gd name="T6" fmla="*/ 23 w 187"/>
                <a:gd name="T7" fmla="*/ 16 h 398"/>
                <a:gd name="T8" fmla="*/ 22 w 187"/>
                <a:gd name="T9" fmla="*/ 18 h 398"/>
                <a:gd name="T10" fmla="*/ 22 w 187"/>
                <a:gd name="T11" fmla="*/ 21 h 398"/>
                <a:gd name="T12" fmla="*/ 21 w 187"/>
                <a:gd name="T13" fmla="*/ 23 h 398"/>
                <a:gd name="T14" fmla="*/ 21 w 187"/>
                <a:gd name="T15" fmla="*/ 26 h 398"/>
                <a:gd name="T16" fmla="*/ 20 w 187"/>
                <a:gd name="T17" fmla="*/ 28 h 398"/>
                <a:gd name="T18" fmla="*/ 18 w 187"/>
                <a:gd name="T19" fmla="*/ 31 h 398"/>
                <a:gd name="T20" fmla="*/ 17 w 187"/>
                <a:gd name="T21" fmla="*/ 34 h 398"/>
                <a:gd name="T22" fmla="*/ 15 w 187"/>
                <a:gd name="T23" fmla="*/ 36 h 398"/>
                <a:gd name="T24" fmla="*/ 13 w 187"/>
                <a:gd name="T25" fmla="*/ 39 h 398"/>
                <a:gd name="T26" fmla="*/ 10 w 187"/>
                <a:gd name="T27" fmla="*/ 42 h 398"/>
                <a:gd name="T28" fmla="*/ 7 w 187"/>
                <a:gd name="T29" fmla="*/ 45 h 398"/>
                <a:gd name="T30" fmla="*/ 3 w 187"/>
                <a:gd name="T31" fmla="*/ 47 h 398"/>
                <a:gd name="T32" fmla="*/ 0 w 187"/>
                <a:gd name="T33" fmla="*/ 50 h 398"/>
                <a:gd name="T34" fmla="*/ 3 w 187"/>
                <a:gd name="T35" fmla="*/ 45 h 398"/>
                <a:gd name="T36" fmla="*/ 6 w 187"/>
                <a:gd name="T37" fmla="*/ 39 h 398"/>
                <a:gd name="T38" fmla="*/ 9 w 187"/>
                <a:gd name="T39" fmla="*/ 32 h 398"/>
                <a:gd name="T40" fmla="*/ 12 w 187"/>
                <a:gd name="T41" fmla="*/ 26 h 398"/>
                <a:gd name="T42" fmla="*/ 14 w 187"/>
                <a:gd name="T43" fmla="*/ 19 h 398"/>
                <a:gd name="T44" fmla="*/ 17 w 187"/>
                <a:gd name="T45" fmla="*/ 12 h 398"/>
                <a:gd name="T46" fmla="*/ 19 w 187"/>
                <a:gd name="T47" fmla="*/ 6 h 398"/>
                <a:gd name="T48" fmla="*/ 21 w 187"/>
                <a:gd name="T49" fmla="*/ 0 h 398"/>
                <a:gd name="T50" fmla="*/ 21 w 187"/>
                <a:gd name="T51" fmla="*/ 2 h 398"/>
                <a:gd name="T52" fmla="*/ 22 w 187"/>
                <a:gd name="T53" fmla="*/ 5 h 398"/>
                <a:gd name="T54" fmla="*/ 22 w 187"/>
                <a:gd name="T55" fmla="*/ 7 h 398"/>
                <a:gd name="T56" fmla="*/ 23 w 187"/>
                <a:gd name="T57" fmla="*/ 9 h 3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87" h="398">
                  <a:moveTo>
                    <a:pt x="186" y="65"/>
                  </a:moveTo>
                  <a:lnTo>
                    <a:pt x="187" y="83"/>
                  </a:lnTo>
                  <a:lnTo>
                    <a:pt x="187" y="103"/>
                  </a:lnTo>
                  <a:lnTo>
                    <a:pt x="186" y="121"/>
                  </a:lnTo>
                  <a:lnTo>
                    <a:pt x="183" y="141"/>
                  </a:lnTo>
                  <a:lnTo>
                    <a:pt x="180" y="162"/>
                  </a:lnTo>
                  <a:lnTo>
                    <a:pt x="175" y="181"/>
                  </a:lnTo>
                  <a:lnTo>
                    <a:pt x="169" y="202"/>
                  </a:lnTo>
                  <a:lnTo>
                    <a:pt x="161" y="223"/>
                  </a:lnTo>
                  <a:lnTo>
                    <a:pt x="151" y="245"/>
                  </a:lnTo>
                  <a:lnTo>
                    <a:pt x="138" y="265"/>
                  </a:lnTo>
                  <a:lnTo>
                    <a:pt x="122" y="287"/>
                  </a:lnTo>
                  <a:lnTo>
                    <a:pt x="105" y="309"/>
                  </a:lnTo>
                  <a:lnTo>
                    <a:pt x="83" y="331"/>
                  </a:lnTo>
                  <a:lnTo>
                    <a:pt x="59" y="353"/>
                  </a:lnTo>
                  <a:lnTo>
                    <a:pt x="31" y="376"/>
                  </a:lnTo>
                  <a:lnTo>
                    <a:pt x="0" y="398"/>
                  </a:lnTo>
                  <a:lnTo>
                    <a:pt x="25" y="355"/>
                  </a:lnTo>
                  <a:lnTo>
                    <a:pt x="51" y="307"/>
                  </a:lnTo>
                  <a:lnTo>
                    <a:pt x="75" y="255"/>
                  </a:lnTo>
                  <a:lnTo>
                    <a:pt x="98" y="202"/>
                  </a:lnTo>
                  <a:lnTo>
                    <a:pt x="119" y="148"/>
                  </a:lnTo>
                  <a:lnTo>
                    <a:pt x="138" y="95"/>
                  </a:lnTo>
                  <a:lnTo>
                    <a:pt x="156" y="45"/>
                  </a:lnTo>
                  <a:lnTo>
                    <a:pt x="169" y="0"/>
                  </a:lnTo>
                  <a:lnTo>
                    <a:pt x="174" y="16"/>
                  </a:lnTo>
                  <a:lnTo>
                    <a:pt x="178" y="33"/>
                  </a:lnTo>
                  <a:lnTo>
                    <a:pt x="181" y="49"/>
                  </a:lnTo>
                  <a:lnTo>
                    <a:pt x="186" y="65"/>
                  </a:lnTo>
                  <a:close/>
                </a:path>
              </a:pathLst>
            </a:custGeom>
            <a:solidFill>
              <a:srgbClr val="FFCC0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11" name="Freeform 167"/>
            <p:cNvSpPr>
              <a:spLocks noChangeAspect="1"/>
            </p:cNvSpPr>
            <p:nvPr/>
          </p:nvSpPr>
          <p:spPr bwMode="auto">
            <a:xfrm>
              <a:off x="1005" y="2367"/>
              <a:ext cx="88" cy="191"/>
            </a:xfrm>
            <a:custGeom>
              <a:avLst/>
              <a:gdLst>
                <a:gd name="T0" fmla="*/ 22 w 176"/>
                <a:gd name="T1" fmla="*/ 7 h 383"/>
                <a:gd name="T2" fmla="*/ 22 w 176"/>
                <a:gd name="T3" fmla="*/ 12 h 383"/>
                <a:gd name="T4" fmla="*/ 22 w 176"/>
                <a:gd name="T5" fmla="*/ 17 h 383"/>
                <a:gd name="T6" fmla="*/ 21 w 176"/>
                <a:gd name="T7" fmla="*/ 21 h 383"/>
                <a:gd name="T8" fmla="*/ 19 w 176"/>
                <a:gd name="T9" fmla="*/ 27 h 383"/>
                <a:gd name="T10" fmla="*/ 17 w 176"/>
                <a:gd name="T11" fmla="*/ 32 h 383"/>
                <a:gd name="T12" fmla="*/ 13 w 176"/>
                <a:gd name="T13" fmla="*/ 37 h 383"/>
                <a:gd name="T14" fmla="*/ 7 w 176"/>
                <a:gd name="T15" fmla="*/ 42 h 383"/>
                <a:gd name="T16" fmla="*/ 0 w 176"/>
                <a:gd name="T17" fmla="*/ 47 h 383"/>
                <a:gd name="T18" fmla="*/ 3 w 176"/>
                <a:gd name="T19" fmla="*/ 42 h 383"/>
                <a:gd name="T20" fmla="*/ 6 w 176"/>
                <a:gd name="T21" fmla="*/ 36 h 383"/>
                <a:gd name="T22" fmla="*/ 9 w 176"/>
                <a:gd name="T23" fmla="*/ 30 h 383"/>
                <a:gd name="T24" fmla="*/ 12 w 176"/>
                <a:gd name="T25" fmla="*/ 24 h 383"/>
                <a:gd name="T26" fmla="*/ 15 w 176"/>
                <a:gd name="T27" fmla="*/ 17 h 383"/>
                <a:gd name="T28" fmla="*/ 17 w 176"/>
                <a:gd name="T29" fmla="*/ 11 h 383"/>
                <a:gd name="T30" fmla="*/ 19 w 176"/>
                <a:gd name="T31" fmla="*/ 5 h 383"/>
                <a:gd name="T32" fmla="*/ 21 w 176"/>
                <a:gd name="T33" fmla="*/ 0 h 383"/>
                <a:gd name="T34" fmla="*/ 21 w 176"/>
                <a:gd name="T35" fmla="*/ 1 h 383"/>
                <a:gd name="T36" fmla="*/ 22 w 176"/>
                <a:gd name="T37" fmla="*/ 3 h 383"/>
                <a:gd name="T38" fmla="*/ 22 w 176"/>
                <a:gd name="T39" fmla="*/ 5 h 383"/>
                <a:gd name="T40" fmla="*/ 22 w 176"/>
                <a:gd name="T41" fmla="*/ 7 h 3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6" h="383">
                  <a:moveTo>
                    <a:pt x="176" y="63"/>
                  </a:moveTo>
                  <a:lnTo>
                    <a:pt x="176" y="98"/>
                  </a:lnTo>
                  <a:lnTo>
                    <a:pt x="174" y="136"/>
                  </a:lnTo>
                  <a:lnTo>
                    <a:pt x="166" y="175"/>
                  </a:lnTo>
                  <a:lnTo>
                    <a:pt x="152" y="216"/>
                  </a:lnTo>
                  <a:lnTo>
                    <a:pt x="130" y="257"/>
                  </a:lnTo>
                  <a:lnTo>
                    <a:pt x="99" y="299"/>
                  </a:lnTo>
                  <a:lnTo>
                    <a:pt x="55" y="340"/>
                  </a:lnTo>
                  <a:lnTo>
                    <a:pt x="0" y="383"/>
                  </a:lnTo>
                  <a:lnTo>
                    <a:pt x="24" y="341"/>
                  </a:lnTo>
                  <a:lnTo>
                    <a:pt x="47" y="295"/>
                  </a:lnTo>
                  <a:lnTo>
                    <a:pt x="70" y="246"/>
                  </a:lnTo>
                  <a:lnTo>
                    <a:pt x="93" y="195"/>
                  </a:lnTo>
                  <a:lnTo>
                    <a:pt x="113" y="143"/>
                  </a:lnTo>
                  <a:lnTo>
                    <a:pt x="131" y="93"/>
                  </a:lnTo>
                  <a:lnTo>
                    <a:pt x="148" y="44"/>
                  </a:lnTo>
                  <a:lnTo>
                    <a:pt x="161" y="0"/>
                  </a:lnTo>
                  <a:lnTo>
                    <a:pt x="166" y="15"/>
                  </a:lnTo>
                  <a:lnTo>
                    <a:pt x="169" y="31"/>
                  </a:lnTo>
                  <a:lnTo>
                    <a:pt x="173" y="46"/>
                  </a:lnTo>
                  <a:lnTo>
                    <a:pt x="176" y="63"/>
                  </a:lnTo>
                  <a:close/>
                </a:path>
              </a:pathLst>
            </a:custGeom>
            <a:solidFill>
              <a:srgbClr val="FFD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12" name="Freeform 168"/>
            <p:cNvSpPr>
              <a:spLocks noChangeAspect="1"/>
            </p:cNvSpPr>
            <p:nvPr/>
          </p:nvSpPr>
          <p:spPr bwMode="auto">
            <a:xfrm>
              <a:off x="1008" y="2372"/>
              <a:ext cx="85" cy="182"/>
            </a:xfrm>
            <a:custGeom>
              <a:avLst/>
              <a:gdLst>
                <a:gd name="T0" fmla="*/ 22 w 169"/>
                <a:gd name="T1" fmla="*/ 7 h 365"/>
                <a:gd name="T2" fmla="*/ 22 w 169"/>
                <a:gd name="T3" fmla="*/ 11 h 365"/>
                <a:gd name="T4" fmla="*/ 21 w 169"/>
                <a:gd name="T5" fmla="*/ 16 h 365"/>
                <a:gd name="T6" fmla="*/ 20 w 169"/>
                <a:gd name="T7" fmla="*/ 20 h 365"/>
                <a:gd name="T8" fmla="*/ 18 w 169"/>
                <a:gd name="T9" fmla="*/ 25 h 365"/>
                <a:gd name="T10" fmla="*/ 16 w 169"/>
                <a:gd name="T11" fmla="*/ 30 h 365"/>
                <a:gd name="T12" fmla="*/ 12 w 169"/>
                <a:gd name="T13" fmla="*/ 35 h 365"/>
                <a:gd name="T14" fmla="*/ 7 w 169"/>
                <a:gd name="T15" fmla="*/ 40 h 365"/>
                <a:gd name="T16" fmla="*/ 0 w 169"/>
                <a:gd name="T17" fmla="*/ 45 h 365"/>
                <a:gd name="T18" fmla="*/ 3 w 169"/>
                <a:gd name="T19" fmla="*/ 40 h 365"/>
                <a:gd name="T20" fmla="*/ 6 w 169"/>
                <a:gd name="T21" fmla="*/ 35 h 365"/>
                <a:gd name="T22" fmla="*/ 9 w 169"/>
                <a:gd name="T23" fmla="*/ 29 h 365"/>
                <a:gd name="T24" fmla="*/ 12 w 169"/>
                <a:gd name="T25" fmla="*/ 23 h 365"/>
                <a:gd name="T26" fmla="*/ 14 w 169"/>
                <a:gd name="T27" fmla="*/ 17 h 365"/>
                <a:gd name="T28" fmla="*/ 16 w 169"/>
                <a:gd name="T29" fmla="*/ 11 h 365"/>
                <a:gd name="T30" fmla="*/ 18 w 169"/>
                <a:gd name="T31" fmla="*/ 5 h 365"/>
                <a:gd name="T32" fmla="*/ 20 w 169"/>
                <a:gd name="T33" fmla="*/ 0 h 365"/>
                <a:gd name="T34" fmla="*/ 20 w 169"/>
                <a:gd name="T35" fmla="*/ 1 h 365"/>
                <a:gd name="T36" fmla="*/ 21 w 169"/>
                <a:gd name="T37" fmla="*/ 3 h 365"/>
                <a:gd name="T38" fmla="*/ 21 w 169"/>
                <a:gd name="T39" fmla="*/ 5 h 365"/>
                <a:gd name="T40" fmla="*/ 22 w 169"/>
                <a:gd name="T41" fmla="*/ 7 h 3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 h="365">
                  <a:moveTo>
                    <a:pt x="169" y="57"/>
                  </a:moveTo>
                  <a:lnTo>
                    <a:pt x="169" y="92"/>
                  </a:lnTo>
                  <a:lnTo>
                    <a:pt x="166" y="129"/>
                  </a:lnTo>
                  <a:lnTo>
                    <a:pt x="158" y="167"/>
                  </a:lnTo>
                  <a:lnTo>
                    <a:pt x="144" y="206"/>
                  </a:lnTo>
                  <a:lnTo>
                    <a:pt x="123" y="245"/>
                  </a:lnTo>
                  <a:lnTo>
                    <a:pt x="93" y="285"/>
                  </a:lnTo>
                  <a:lnTo>
                    <a:pt x="53" y="324"/>
                  </a:lnTo>
                  <a:lnTo>
                    <a:pt x="0" y="365"/>
                  </a:lnTo>
                  <a:lnTo>
                    <a:pt x="23" y="326"/>
                  </a:lnTo>
                  <a:lnTo>
                    <a:pt x="46" y="282"/>
                  </a:lnTo>
                  <a:lnTo>
                    <a:pt x="68" y="235"/>
                  </a:lnTo>
                  <a:lnTo>
                    <a:pt x="90" y="186"/>
                  </a:lnTo>
                  <a:lnTo>
                    <a:pt x="109" y="138"/>
                  </a:lnTo>
                  <a:lnTo>
                    <a:pt x="127" y="89"/>
                  </a:lnTo>
                  <a:lnTo>
                    <a:pt x="142" y="43"/>
                  </a:lnTo>
                  <a:lnTo>
                    <a:pt x="154" y="0"/>
                  </a:lnTo>
                  <a:lnTo>
                    <a:pt x="159" y="15"/>
                  </a:lnTo>
                  <a:lnTo>
                    <a:pt x="162" y="28"/>
                  </a:lnTo>
                  <a:lnTo>
                    <a:pt x="166" y="42"/>
                  </a:lnTo>
                  <a:lnTo>
                    <a:pt x="169" y="57"/>
                  </a:lnTo>
                  <a:close/>
                </a:path>
              </a:pathLst>
            </a:custGeom>
            <a:solidFill>
              <a:srgbClr val="FFD6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13" name="Freeform 169"/>
            <p:cNvSpPr>
              <a:spLocks noChangeAspect="1"/>
            </p:cNvSpPr>
            <p:nvPr/>
          </p:nvSpPr>
          <p:spPr bwMode="auto">
            <a:xfrm>
              <a:off x="1011" y="2376"/>
              <a:ext cx="81" cy="176"/>
            </a:xfrm>
            <a:custGeom>
              <a:avLst/>
              <a:gdLst>
                <a:gd name="T0" fmla="*/ 21 w 162"/>
                <a:gd name="T1" fmla="*/ 7 h 351"/>
                <a:gd name="T2" fmla="*/ 21 w 162"/>
                <a:gd name="T3" fmla="*/ 11 h 351"/>
                <a:gd name="T4" fmla="*/ 20 w 162"/>
                <a:gd name="T5" fmla="*/ 16 h 351"/>
                <a:gd name="T6" fmla="*/ 19 w 162"/>
                <a:gd name="T7" fmla="*/ 20 h 351"/>
                <a:gd name="T8" fmla="*/ 18 w 162"/>
                <a:gd name="T9" fmla="*/ 25 h 351"/>
                <a:gd name="T10" fmla="*/ 15 w 162"/>
                <a:gd name="T11" fmla="*/ 30 h 351"/>
                <a:gd name="T12" fmla="*/ 11 w 162"/>
                <a:gd name="T13" fmla="*/ 35 h 351"/>
                <a:gd name="T14" fmla="*/ 7 w 162"/>
                <a:gd name="T15" fmla="*/ 40 h 351"/>
                <a:gd name="T16" fmla="*/ 0 w 162"/>
                <a:gd name="T17" fmla="*/ 44 h 351"/>
                <a:gd name="T18" fmla="*/ 3 w 162"/>
                <a:gd name="T19" fmla="*/ 39 h 351"/>
                <a:gd name="T20" fmla="*/ 6 w 162"/>
                <a:gd name="T21" fmla="*/ 34 h 351"/>
                <a:gd name="T22" fmla="*/ 9 w 162"/>
                <a:gd name="T23" fmla="*/ 29 h 351"/>
                <a:gd name="T24" fmla="*/ 11 w 162"/>
                <a:gd name="T25" fmla="*/ 23 h 351"/>
                <a:gd name="T26" fmla="*/ 13 w 162"/>
                <a:gd name="T27" fmla="*/ 17 h 351"/>
                <a:gd name="T28" fmla="*/ 16 w 162"/>
                <a:gd name="T29" fmla="*/ 11 h 351"/>
                <a:gd name="T30" fmla="*/ 17 w 162"/>
                <a:gd name="T31" fmla="*/ 6 h 351"/>
                <a:gd name="T32" fmla="*/ 19 w 162"/>
                <a:gd name="T33" fmla="*/ 0 h 351"/>
                <a:gd name="T34" fmla="*/ 19 w 162"/>
                <a:gd name="T35" fmla="*/ 2 h 351"/>
                <a:gd name="T36" fmla="*/ 20 w 162"/>
                <a:gd name="T37" fmla="*/ 4 h 351"/>
                <a:gd name="T38" fmla="*/ 20 w 162"/>
                <a:gd name="T39" fmla="*/ 6 h 351"/>
                <a:gd name="T40" fmla="*/ 21 w 162"/>
                <a:gd name="T41" fmla="*/ 7 h 3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2" h="351">
                  <a:moveTo>
                    <a:pt x="162" y="54"/>
                  </a:moveTo>
                  <a:lnTo>
                    <a:pt x="161" y="87"/>
                  </a:lnTo>
                  <a:lnTo>
                    <a:pt x="157" y="123"/>
                  </a:lnTo>
                  <a:lnTo>
                    <a:pt x="149" y="160"/>
                  </a:lnTo>
                  <a:lnTo>
                    <a:pt x="137" y="197"/>
                  </a:lnTo>
                  <a:lnTo>
                    <a:pt x="116" y="236"/>
                  </a:lnTo>
                  <a:lnTo>
                    <a:pt x="87" y="274"/>
                  </a:lnTo>
                  <a:lnTo>
                    <a:pt x="49" y="313"/>
                  </a:lnTo>
                  <a:lnTo>
                    <a:pt x="0" y="351"/>
                  </a:lnTo>
                  <a:lnTo>
                    <a:pt x="21" y="312"/>
                  </a:lnTo>
                  <a:lnTo>
                    <a:pt x="43" y="270"/>
                  </a:lnTo>
                  <a:lnTo>
                    <a:pt x="65" y="225"/>
                  </a:lnTo>
                  <a:lnTo>
                    <a:pt x="85" y="179"/>
                  </a:lnTo>
                  <a:lnTo>
                    <a:pt x="104" y="133"/>
                  </a:lnTo>
                  <a:lnTo>
                    <a:pt x="121" y="87"/>
                  </a:lnTo>
                  <a:lnTo>
                    <a:pt x="136" y="42"/>
                  </a:lnTo>
                  <a:lnTo>
                    <a:pt x="148" y="0"/>
                  </a:lnTo>
                  <a:lnTo>
                    <a:pt x="152" y="13"/>
                  </a:lnTo>
                  <a:lnTo>
                    <a:pt x="155" y="27"/>
                  </a:lnTo>
                  <a:lnTo>
                    <a:pt x="159" y="41"/>
                  </a:lnTo>
                  <a:lnTo>
                    <a:pt x="162" y="54"/>
                  </a:lnTo>
                  <a:close/>
                </a:path>
              </a:pathLst>
            </a:custGeom>
            <a:solidFill>
              <a:srgbClr val="FFDB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14" name="Freeform 170"/>
            <p:cNvSpPr>
              <a:spLocks noChangeAspect="1"/>
            </p:cNvSpPr>
            <p:nvPr/>
          </p:nvSpPr>
          <p:spPr bwMode="auto">
            <a:xfrm>
              <a:off x="1014" y="2380"/>
              <a:ext cx="77" cy="169"/>
            </a:xfrm>
            <a:custGeom>
              <a:avLst/>
              <a:gdLst>
                <a:gd name="T0" fmla="*/ 19 w 156"/>
                <a:gd name="T1" fmla="*/ 7 h 336"/>
                <a:gd name="T2" fmla="*/ 19 w 156"/>
                <a:gd name="T3" fmla="*/ 11 h 336"/>
                <a:gd name="T4" fmla="*/ 18 w 156"/>
                <a:gd name="T5" fmla="*/ 15 h 336"/>
                <a:gd name="T6" fmla="*/ 17 w 156"/>
                <a:gd name="T7" fmla="*/ 19 h 336"/>
                <a:gd name="T8" fmla="*/ 15 w 156"/>
                <a:gd name="T9" fmla="*/ 24 h 336"/>
                <a:gd name="T10" fmla="*/ 13 w 156"/>
                <a:gd name="T11" fmla="*/ 29 h 336"/>
                <a:gd name="T12" fmla="*/ 10 w 156"/>
                <a:gd name="T13" fmla="*/ 33 h 336"/>
                <a:gd name="T14" fmla="*/ 5 w 156"/>
                <a:gd name="T15" fmla="*/ 38 h 336"/>
                <a:gd name="T16" fmla="*/ 0 w 156"/>
                <a:gd name="T17" fmla="*/ 43 h 336"/>
                <a:gd name="T18" fmla="*/ 2 w 156"/>
                <a:gd name="T19" fmla="*/ 38 h 336"/>
                <a:gd name="T20" fmla="*/ 5 w 156"/>
                <a:gd name="T21" fmla="*/ 33 h 336"/>
                <a:gd name="T22" fmla="*/ 7 w 156"/>
                <a:gd name="T23" fmla="*/ 28 h 336"/>
                <a:gd name="T24" fmla="*/ 10 w 156"/>
                <a:gd name="T25" fmla="*/ 22 h 336"/>
                <a:gd name="T26" fmla="*/ 12 w 156"/>
                <a:gd name="T27" fmla="*/ 16 h 336"/>
                <a:gd name="T28" fmla="*/ 14 w 156"/>
                <a:gd name="T29" fmla="*/ 11 h 336"/>
                <a:gd name="T30" fmla="*/ 16 w 156"/>
                <a:gd name="T31" fmla="*/ 6 h 336"/>
                <a:gd name="T32" fmla="*/ 17 w 156"/>
                <a:gd name="T33" fmla="*/ 0 h 336"/>
                <a:gd name="T34" fmla="*/ 18 w 156"/>
                <a:gd name="T35" fmla="*/ 2 h 336"/>
                <a:gd name="T36" fmla="*/ 18 w 156"/>
                <a:gd name="T37" fmla="*/ 4 h 336"/>
                <a:gd name="T38" fmla="*/ 18 w 156"/>
                <a:gd name="T39" fmla="*/ 5 h 336"/>
                <a:gd name="T40" fmla="*/ 19 w 156"/>
                <a:gd name="T41" fmla="*/ 7 h 3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6" h="336">
                  <a:moveTo>
                    <a:pt x="156" y="51"/>
                  </a:moveTo>
                  <a:lnTo>
                    <a:pt x="154" y="83"/>
                  </a:lnTo>
                  <a:lnTo>
                    <a:pt x="150" y="117"/>
                  </a:lnTo>
                  <a:lnTo>
                    <a:pt x="142" y="152"/>
                  </a:lnTo>
                  <a:lnTo>
                    <a:pt x="128" y="189"/>
                  </a:lnTo>
                  <a:lnTo>
                    <a:pt x="110" y="226"/>
                  </a:lnTo>
                  <a:lnTo>
                    <a:pt x="82" y="263"/>
                  </a:lnTo>
                  <a:lnTo>
                    <a:pt x="46" y="299"/>
                  </a:lnTo>
                  <a:lnTo>
                    <a:pt x="0" y="336"/>
                  </a:lnTo>
                  <a:lnTo>
                    <a:pt x="21" y="298"/>
                  </a:lnTo>
                  <a:lnTo>
                    <a:pt x="42" y="258"/>
                  </a:lnTo>
                  <a:lnTo>
                    <a:pt x="63" y="216"/>
                  </a:lnTo>
                  <a:lnTo>
                    <a:pt x="82" y="173"/>
                  </a:lnTo>
                  <a:lnTo>
                    <a:pt x="99" y="128"/>
                  </a:lnTo>
                  <a:lnTo>
                    <a:pt x="116" y="84"/>
                  </a:lnTo>
                  <a:lnTo>
                    <a:pt x="131" y="41"/>
                  </a:lnTo>
                  <a:lnTo>
                    <a:pt x="142" y="0"/>
                  </a:lnTo>
                  <a:lnTo>
                    <a:pt x="145" y="13"/>
                  </a:lnTo>
                  <a:lnTo>
                    <a:pt x="149" y="25"/>
                  </a:lnTo>
                  <a:lnTo>
                    <a:pt x="152" y="38"/>
                  </a:lnTo>
                  <a:lnTo>
                    <a:pt x="156" y="51"/>
                  </a:lnTo>
                  <a:close/>
                </a:path>
              </a:pathLst>
            </a:custGeom>
            <a:solidFill>
              <a:srgbClr val="FFDD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15" name="Freeform 171"/>
            <p:cNvSpPr>
              <a:spLocks noChangeAspect="1"/>
            </p:cNvSpPr>
            <p:nvPr/>
          </p:nvSpPr>
          <p:spPr bwMode="auto">
            <a:xfrm>
              <a:off x="1017" y="2384"/>
              <a:ext cx="74" cy="161"/>
            </a:xfrm>
            <a:custGeom>
              <a:avLst/>
              <a:gdLst>
                <a:gd name="T0" fmla="*/ 18 w 149"/>
                <a:gd name="T1" fmla="*/ 6 h 321"/>
                <a:gd name="T2" fmla="*/ 18 w 149"/>
                <a:gd name="T3" fmla="*/ 10 h 321"/>
                <a:gd name="T4" fmla="*/ 17 w 149"/>
                <a:gd name="T5" fmla="*/ 14 h 321"/>
                <a:gd name="T6" fmla="*/ 16 w 149"/>
                <a:gd name="T7" fmla="*/ 19 h 321"/>
                <a:gd name="T8" fmla="*/ 15 w 149"/>
                <a:gd name="T9" fmla="*/ 23 h 321"/>
                <a:gd name="T10" fmla="*/ 12 w 149"/>
                <a:gd name="T11" fmla="*/ 27 h 321"/>
                <a:gd name="T12" fmla="*/ 9 w 149"/>
                <a:gd name="T13" fmla="*/ 32 h 321"/>
                <a:gd name="T14" fmla="*/ 5 w 149"/>
                <a:gd name="T15" fmla="*/ 36 h 321"/>
                <a:gd name="T16" fmla="*/ 0 w 149"/>
                <a:gd name="T17" fmla="*/ 41 h 321"/>
                <a:gd name="T18" fmla="*/ 2 w 149"/>
                <a:gd name="T19" fmla="*/ 36 h 321"/>
                <a:gd name="T20" fmla="*/ 4 w 149"/>
                <a:gd name="T21" fmla="*/ 31 h 321"/>
                <a:gd name="T22" fmla="*/ 7 w 149"/>
                <a:gd name="T23" fmla="*/ 26 h 321"/>
                <a:gd name="T24" fmla="*/ 9 w 149"/>
                <a:gd name="T25" fmla="*/ 21 h 321"/>
                <a:gd name="T26" fmla="*/ 11 w 149"/>
                <a:gd name="T27" fmla="*/ 16 h 321"/>
                <a:gd name="T28" fmla="*/ 13 w 149"/>
                <a:gd name="T29" fmla="*/ 11 h 321"/>
                <a:gd name="T30" fmla="*/ 15 w 149"/>
                <a:gd name="T31" fmla="*/ 5 h 321"/>
                <a:gd name="T32" fmla="*/ 16 w 149"/>
                <a:gd name="T33" fmla="*/ 0 h 321"/>
                <a:gd name="T34" fmla="*/ 17 w 149"/>
                <a:gd name="T35" fmla="*/ 2 h 321"/>
                <a:gd name="T36" fmla="*/ 17 w 149"/>
                <a:gd name="T37" fmla="*/ 3 h 321"/>
                <a:gd name="T38" fmla="*/ 18 w 149"/>
                <a:gd name="T39" fmla="*/ 5 h 321"/>
                <a:gd name="T40" fmla="*/ 18 w 149"/>
                <a:gd name="T41" fmla="*/ 6 h 3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321">
                  <a:moveTo>
                    <a:pt x="149" y="47"/>
                  </a:moveTo>
                  <a:lnTo>
                    <a:pt x="146" y="78"/>
                  </a:lnTo>
                  <a:lnTo>
                    <a:pt x="142" y="112"/>
                  </a:lnTo>
                  <a:lnTo>
                    <a:pt x="134" y="145"/>
                  </a:lnTo>
                  <a:lnTo>
                    <a:pt x="121" y="181"/>
                  </a:lnTo>
                  <a:lnTo>
                    <a:pt x="103" y="215"/>
                  </a:lnTo>
                  <a:lnTo>
                    <a:pt x="77" y="251"/>
                  </a:lnTo>
                  <a:lnTo>
                    <a:pt x="44" y="287"/>
                  </a:lnTo>
                  <a:lnTo>
                    <a:pt x="0" y="321"/>
                  </a:lnTo>
                  <a:lnTo>
                    <a:pt x="20" y="286"/>
                  </a:lnTo>
                  <a:lnTo>
                    <a:pt x="39" y="246"/>
                  </a:lnTo>
                  <a:lnTo>
                    <a:pt x="59" y="207"/>
                  </a:lnTo>
                  <a:lnTo>
                    <a:pt x="77" y="166"/>
                  </a:lnTo>
                  <a:lnTo>
                    <a:pt x="95" y="124"/>
                  </a:lnTo>
                  <a:lnTo>
                    <a:pt x="110" y="82"/>
                  </a:lnTo>
                  <a:lnTo>
                    <a:pt x="123" y="40"/>
                  </a:lnTo>
                  <a:lnTo>
                    <a:pt x="135" y="0"/>
                  </a:lnTo>
                  <a:lnTo>
                    <a:pt x="138" y="11"/>
                  </a:lnTo>
                  <a:lnTo>
                    <a:pt x="142" y="24"/>
                  </a:lnTo>
                  <a:lnTo>
                    <a:pt x="145" y="36"/>
                  </a:lnTo>
                  <a:lnTo>
                    <a:pt x="149" y="47"/>
                  </a:lnTo>
                  <a:close/>
                </a:path>
              </a:pathLst>
            </a:custGeom>
            <a:solidFill>
              <a:srgbClr val="FFE2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16" name="Freeform 172"/>
            <p:cNvSpPr>
              <a:spLocks noChangeAspect="1"/>
            </p:cNvSpPr>
            <p:nvPr/>
          </p:nvSpPr>
          <p:spPr bwMode="auto">
            <a:xfrm>
              <a:off x="1019" y="2389"/>
              <a:ext cx="71" cy="153"/>
            </a:xfrm>
            <a:custGeom>
              <a:avLst/>
              <a:gdLst>
                <a:gd name="T0" fmla="*/ 18 w 140"/>
                <a:gd name="T1" fmla="*/ 6 h 305"/>
                <a:gd name="T2" fmla="*/ 18 w 140"/>
                <a:gd name="T3" fmla="*/ 10 h 305"/>
                <a:gd name="T4" fmla="*/ 17 w 140"/>
                <a:gd name="T5" fmla="*/ 13 h 305"/>
                <a:gd name="T6" fmla="*/ 16 w 140"/>
                <a:gd name="T7" fmla="*/ 18 h 305"/>
                <a:gd name="T8" fmla="*/ 15 w 140"/>
                <a:gd name="T9" fmla="*/ 22 h 305"/>
                <a:gd name="T10" fmla="*/ 12 w 140"/>
                <a:gd name="T11" fmla="*/ 26 h 305"/>
                <a:gd name="T12" fmla="*/ 9 w 140"/>
                <a:gd name="T13" fmla="*/ 30 h 305"/>
                <a:gd name="T14" fmla="*/ 5 w 140"/>
                <a:gd name="T15" fmla="*/ 35 h 305"/>
                <a:gd name="T16" fmla="*/ 0 w 140"/>
                <a:gd name="T17" fmla="*/ 39 h 305"/>
                <a:gd name="T18" fmla="*/ 3 w 140"/>
                <a:gd name="T19" fmla="*/ 34 h 305"/>
                <a:gd name="T20" fmla="*/ 5 w 140"/>
                <a:gd name="T21" fmla="*/ 30 h 305"/>
                <a:gd name="T22" fmla="*/ 7 w 140"/>
                <a:gd name="T23" fmla="*/ 25 h 305"/>
                <a:gd name="T24" fmla="*/ 10 w 140"/>
                <a:gd name="T25" fmla="*/ 20 h 305"/>
                <a:gd name="T26" fmla="*/ 12 w 140"/>
                <a:gd name="T27" fmla="*/ 15 h 305"/>
                <a:gd name="T28" fmla="*/ 14 w 140"/>
                <a:gd name="T29" fmla="*/ 10 h 305"/>
                <a:gd name="T30" fmla="*/ 15 w 140"/>
                <a:gd name="T31" fmla="*/ 5 h 305"/>
                <a:gd name="T32" fmla="*/ 17 w 140"/>
                <a:gd name="T33" fmla="*/ 0 h 305"/>
                <a:gd name="T34" fmla="*/ 17 w 140"/>
                <a:gd name="T35" fmla="*/ 2 h 305"/>
                <a:gd name="T36" fmla="*/ 17 w 140"/>
                <a:gd name="T37" fmla="*/ 3 h 305"/>
                <a:gd name="T38" fmla="*/ 18 w 140"/>
                <a:gd name="T39" fmla="*/ 4 h 305"/>
                <a:gd name="T40" fmla="*/ 18 w 140"/>
                <a:gd name="T41" fmla="*/ 6 h 3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0" h="305">
                  <a:moveTo>
                    <a:pt x="140" y="43"/>
                  </a:moveTo>
                  <a:lnTo>
                    <a:pt x="138" y="73"/>
                  </a:lnTo>
                  <a:lnTo>
                    <a:pt x="132" y="104"/>
                  </a:lnTo>
                  <a:lnTo>
                    <a:pt x="125" y="137"/>
                  </a:lnTo>
                  <a:lnTo>
                    <a:pt x="113" y="171"/>
                  </a:lnTo>
                  <a:lnTo>
                    <a:pt x="95" y="205"/>
                  </a:lnTo>
                  <a:lnTo>
                    <a:pt x="71" y="240"/>
                  </a:lnTo>
                  <a:lnTo>
                    <a:pt x="40" y="273"/>
                  </a:lnTo>
                  <a:lnTo>
                    <a:pt x="0" y="305"/>
                  </a:lnTo>
                  <a:lnTo>
                    <a:pt x="19" y="271"/>
                  </a:lnTo>
                  <a:lnTo>
                    <a:pt x="38" y="234"/>
                  </a:lnTo>
                  <a:lnTo>
                    <a:pt x="56" y="196"/>
                  </a:lnTo>
                  <a:lnTo>
                    <a:pt x="74" y="158"/>
                  </a:lnTo>
                  <a:lnTo>
                    <a:pt x="90" y="119"/>
                  </a:lnTo>
                  <a:lnTo>
                    <a:pt x="105" y="80"/>
                  </a:lnTo>
                  <a:lnTo>
                    <a:pt x="117" y="39"/>
                  </a:lnTo>
                  <a:lnTo>
                    <a:pt x="128" y="0"/>
                  </a:lnTo>
                  <a:lnTo>
                    <a:pt x="131" y="11"/>
                  </a:lnTo>
                  <a:lnTo>
                    <a:pt x="135" y="21"/>
                  </a:lnTo>
                  <a:lnTo>
                    <a:pt x="138" y="32"/>
                  </a:lnTo>
                  <a:lnTo>
                    <a:pt x="140" y="43"/>
                  </a:lnTo>
                  <a:close/>
                </a:path>
              </a:pathLst>
            </a:custGeom>
            <a:solidFill>
              <a:srgbClr val="FFE8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17" name="Freeform 173"/>
            <p:cNvSpPr>
              <a:spLocks noChangeAspect="1"/>
            </p:cNvSpPr>
            <p:nvPr/>
          </p:nvSpPr>
          <p:spPr bwMode="auto">
            <a:xfrm>
              <a:off x="1022" y="2393"/>
              <a:ext cx="67" cy="145"/>
            </a:xfrm>
            <a:custGeom>
              <a:avLst/>
              <a:gdLst>
                <a:gd name="T0" fmla="*/ 17 w 133"/>
                <a:gd name="T1" fmla="*/ 5 h 291"/>
                <a:gd name="T2" fmla="*/ 17 w 133"/>
                <a:gd name="T3" fmla="*/ 8 h 291"/>
                <a:gd name="T4" fmla="*/ 16 w 133"/>
                <a:gd name="T5" fmla="*/ 12 h 291"/>
                <a:gd name="T6" fmla="*/ 15 w 133"/>
                <a:gd name="T7" fmla="*/ 16 h 291"/>
                <a:gd name="T8" fmla="*/ 13 w 133"/>
                <a:gd name="T9" fmla="*/ 20 h 291"/>
                <a:gd name="T10" fmla="*/ 11 w 133"/>
                <a:gd name="T11" fmla="*/ 24 h 291"/>
                <a:gd name="T12" fmla="*/ 9 w 133"/>
                <a:gd name="T13" fmla="*/ 28 h 291"/>
                <a:gd name="T14" fmla="*/ 5 w 133"/>
                <a:gd name="T15" fmla="*/ 32 h 291"/>
                <a:gd name="T16" fmla="*/ 0 w 133"/>
                <a:gd name="T17" fmla="*/ 36 h 291"/>
                <a:gd name="T18" fmla="*/ 3 w 133"/>
                <a:gd name="T19" fmla="*/ 32 h 291"/>
                <a:gd name="T20" fmla="*/ 5 w 133"/>
                <a:gd name="T21" fmla="*/ 27 h 291"/>
                <a:gd name="T22" fmla="*/ 7 w 133"/>
                <a:gd name="T23" fmla="*/ 23 h 291"/>
                <a:gd name="T24" fmla="*/ 9 w 133"/>
                <a:gd name="T25" fmla="*/ 18 h 291"/>
                <a:gd name="T26" fmla="*/ 11 w 133"/>
                <a:gd name="T27" fmla="*/ 14 h 291"/>
                <a:gd name="T28" fmla="*/ 13 w 133"/>
                <a:gd name="T29" fmla="*/ 9 h 291"/>
                <a:gd name="T30" fmla="*/ 14 w 133"/>
                <a:gd name="T31" fmla="*/ 4 h 291"/>
                <a:gd name="T32" fmla="*/ 16 w 133"/>
                <a:gd name="T33" fmla="*/ 0 h 291"/>
                <a:gd name="T34" fmla="*/ 16 w 133"/>
                <a:gd name="T35" fmla="*/ 1 h 291"/>
                <a:gd name="T36" fmla="*/ 16 w 133"/>
                <a:gd name="T37" fmla="*/ 2 h 291"/>
                <a:gd name="T38" fmla="*/ 17 w 133"/>
                <a:gd name="T39" fmla="*/ 3 h 291"/>
                <a:gd name="T40" fmla="*/ 17 w 133"/>
                <a:gd name="T41" fmla="*/ 5 h 2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3" h="291">
                  <a:moveTo>
                    <a:pt x="133" y="41"/>
                  </a:moveTo>
                  <a:lnTo>
                    <a:pt x="130" y="69"/>
                  </a:lnTo>
                  <a:lnTo>
                    <a:pt x="124" y="99"/>
                  </a:lnTo>
                  <a:lnTo>
                    <a:pt x="117" y="132"/>
                  </a:lnTo>
                  <a:lnTo>
                    <a:pt x="104" y="164"/>
                  </a:lnTo>
                  <a:lnTo>
                    <a:pt x="88" y="196"/>
                  </a:lnTo>
                  <a:lnTo>
                    <a:pt x="66" y="228"/>
                  </a:lnTo>
                  <a:lnTo>
                    <a:pt x="36" y="259"/>
                  </a:lnTo>
                  <a:lnTo>
                    <a:pt x="0" y="291"/>
                  </a:lnTo>
                  <a:lnTo>
                    <a:pt x="18" y="257"/>
                  </a:lnTo>
                  <a:lnTo>
                    <a:pt x="35" y="223"/>
                  </a:lnTo>
                  <a:lnTo>
                    <a:pt x="53" y="188"/>
                  </a:lnTo>
                  <a:lnTo>
                    <a:pt x="69" y="151"/>
                  </a:lnTo>
                  <a:lnTo>
                    <a:pt x="85" y="114"/>
                  </a:lnTo>
                  <a:lnTo>
                    <a:pt x="99" y="77"/>
                  </a:lnTo>
                  <a:lnTo>
                    <a:pt x="110" y="39"/>
                  </a:lnTo>
                  <a:lnTo>
                    <a:pt x="121" y="0"/>
                  </a:lnTo>
                  <a:lnTo>
                    <a:pt x="124" y="11"/>
                  </a:lnTo>
                  <a:lnTo>
                    <a:pt x="127" y="20"/>
                  </a:lnTo>
                  <a:lnTo>
                    <a:pt x="131" y="30"/>
                  </a:lnTo>
                  <a:lnTo>
                    <a:pt x="133" y="41"/>
                  </a:lnTo>
                  <a:close/>
                </a:path>
              </a:pathLst>
            </a:custGeom>
            <a:solidFill>
              <a:srgbClr val="FFED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18" name="Freeform 174"/>
            <p:cNvSpPr>
              <a:spLocks noChangeAspect="1"/>
            </p:cNvSpPr>
            <p:nvPr/>
          </p:nvSpPr>
          <p:spPr bwMode="auto">
            <a:xfrm>
              <a:off x="1025" y="2398"/>
              <a:ext cx="64" cy="137"/>
            </a:xfrm>
            <a:custGeom>
              <a:avLst/>
              <a:gdLst>
                <a:gd name="T0" fmla="*/ 16 w 127"/>
                <a:gd name="T1" fmla="*/ 4 h 276"/>
                <a:gd name="T2" fmla="*/ 16 w 127"/>
                <a:gd name="T3" fmla="*/ 8 h 276"/>
                <a:gd name="T4" fmla="*/ 15 w 127"/>
                <a:gd name="T5" fmla="*/ 11 h 276"/>
                <a:gd name="T6" fmla="*/ 14 w 127"/>
                <a:gd name="T7" fmla="*/ 15 h 276"/>
                <a:gd name="T8" fmla="*/ 13 w 127"/>
                <a:gd name="T9" fmla="*/ 19 h 276"/>
                <a:gd name="T10" fmla="*/ 11 w 127"/>
                <a:gd name="T11" fmla="*/ 23 h 276"/>
                <a:gd name="T12" fmla="*/ 8 w 127"/>
                <a:gd name="T13" fmla="*/ 27 h 276"/>
                <a:gd name="T14" fmla="*/ 5 w 127"/>
                <a:gd name="T15" fmla="*/ 30 h 276"/>
                <a:gd name="T16" fmla="*/ 0 w 127"/>
                <a:gd name="T17" fmla="*/ 34 h 276"/>
                <a:gd name="T18" fmla="*/ 3 w 127"/>
                <a:gd name="T19" fmla="*/ 30 h 276"/>
                <a:gd name="T20" fmla="*/ 5 w 127"/>
                <a:gd name="T21" fmla="*/ 26 h 276"/>
                <a:gd name="T22" fmla="*/ 7 w 127"/>
                <a:gd name="T23" fmla="*/ 22 h 276"/>
                <a:gd name="T24" fmla="*/ 9 w 127"/>
                <a:gd name="T25" fmla="*/ 17 h 276"/>
                <a:gd name="T26" fmla="*/ 10 w 127"/>
                <a:gd name="T27" fmla="*/ 13 h 276"/>
                <a:gd name="T28" fmla="*/ 12 w 127"/>
                <a:gd name="T29" fmla="*/ 9 h 276"/>
                <a:gd name="T30" fmla="*/ 14 w 127"/>
                <a:gd name="T31" fmla="*/ 4 h 276"/>
                <a:gd name="T32" fmla="*/ 15 w 127"/>
                <a:gd name="T33" fmla="*/ 0 h 276"/>
                <a:gd name="T34" fmla="*/ 15 w 127"/>
                <a:gd name="T35" fmla="*/ 1 h 276"/>
                <a:gd name="T36" fmla="*/ 16 w 127"/>
                <a:gd name="T37" fmla="*/ 2 h 276"/>
                <a:gd name="T38" fmla="*/ 16 w 127"/>
                <a:gd name="T39" fmla="*/ 3 h 276"/>
                <a:gd name="T40" fmla="*/ 16 w 127"/>
                <a:gd name="T41" fmla="*/ 4 h 2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7" h="276">
                  <a:moveTo>
                    <a:pt x="127" y="36"/>
                  </a:moveTo>
                  <a:lnTo>
                    <a:pt x="122" y="64"/>
                  </a:lnTo>
                  <a:lnTo>
                    <a:pt x="117" y="93"/>
                  </a:lnTo>
                  <a:lnTo>
                    <a:pt x="109" y="123"/>
                  </a:lnTo>
                  <a:lnTo>
                    <a:pt x="98" y="154"/>
                  </a:lnTo>
                  <a:lnTo>
                    <a:pt x="82" y="186"/>
                  </a:lnTo>
                  <a:lnTo>
                    <a:pt x="61" y="217"/>
                  </a:lnTo>
                  <a:lnTo>
                    <a:pt x="35" y="247"/>
                  </a:lnTo>
                  <a:lnTo>
                    <a:pt x="0" y="276"/>
                  </a:lnTo>
                  <a:lnTo>
                    <a:pt x="18" y="244"/>
                  </a:lnTo>
                  <a:lnTo>
                    <a:pt x="35" y="211"/>
                  </a:lnTo>
                  <a:lnTo>
                    <a:pt x="51" y="178"/>
                  </a:lnTo>
                  <a:lnTo>
                    <a:pt x="66" y="144"/>
                  </a:lnTo>
                  <a:lnTo>
                    <a:pt x="80" y="110"/>
                  </a:lnTo>
                  <a:lnTo>
                    <a:pt x="94" y="74"/>
                  </a:lnTo>
                  <a:lnTo>
                    <a:pt x="105" y="38"/>
                  </a:lnTo>
                  <a:lnTo>
                    <a:pt x="114" y="0"/>
                  </a:lnTo>
                  <a:lnTo>
                    <a:pt x="118" y="10"/>
                  </a:lnTo>
                  <a:lnTo>
                    <a:pt x="121" y="18"/>
                  </a:lnTo>
                  <a:lnTo>
                    <a:pt x="125" y="27"/>
                  </a:lnTo>
                  <a:lnTo>
                    <a:pt x="127" y="36"/>
                  </a:lnTo>
                  <a:close/>
                </a:path>
              </a:pathLst>
            </a:custGeom>
            <a:solidFill>
              <a:srgbClr val="FFF2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19" name="Freeform 175"/>
            <p:cNvSpPr>
              <a:spLocks noChangeAspect="1"/>
            </p:cNvSpPr>
            <p:nvPr/>
          </p:nvSpPr>
          <p:spPr bwMode="auto">
            <a:xfrm>
              <a:off x="1028" y="2402"/>
              <a:ext cx="60" cy="130"/>
            </a:xfrm>
            <a:custGeom>
              <a:avLst/>
              <a:gdLst>
                <a:gd name="T0" fmla="*/ 15 w 120"/>
                <a:gd name="T1" fmla="*/ 4 h 261"/>
                <a:gd name="T2" fmla="*/ 15 w 120"/>
                <a:gd name="T3" fmla="*/ 7 h 261"/>
                <a:gd name="T4" fmla="*/ 14 w 120"/>
                <a:gd name="T5" fmla="*/ 10 h 261"/>
                <a:gd name="T6" fmla="*/ 13 w 120"/>
                <a:gd name="T7" fmla="*/ 14 h 261"/>
                <a:gd name="T8" fmla="*/ 12 w 120"/>
                <a:gd name="T9" fmla="*/ 18 h 261"/>
                <a:gd name="T10" fmla="*/ 10 w 120"/>
                <a:gd name="T11" fmla="*/ 22 h 261"/>
                <a:gd name="T12" fmla="*/ 8 w 120"/>
                <a:gd name="T13" fmla="*/ 25 h 261"/>
                <a:gd name="T14" fmla="*/ 4 w 120"/>
                <a:gd name="T15" fmla="*/ 29 h 261"/>
                <a:gd name="T16" fmla="*/ 0 w 120"/>
                <a:gd name="T17" fmla="*/ 32 h 261"/>
                <a:gd name="T18" fmla="*/ 2 w 120"/>
                <a:gd name="T19" fmla="*/ 28 h 261"/>
                <a:gd name="T20" fmla="*/ 4 w 120"/>
                <a:gd name="T21" fmla="*/ 25 h 261"/>
                <a:gd name="T22" fmla="*/ 6 w 120"/>
                <a:gd name="T23" fmla="*/ 21 h 261"/>
                <a:gd name="T24" fmla="*/ 8 w 120"/>
                <a:gd name="T25" fmla="*/ 17 h 261"/>
                <a:gd name="T26" fmla="*/ 10 w 120"/>
                <a:gd name="T27" fmla="*/ 13 h 261"/>
                <a:gd name="T28" fmla="*/ 11 w 120"/>
                <a:gd name="T29" fmla="*/ 9 h 261"/>
                <a:gd name="T30" fmla="*/ 13 w 120"/>
                <a:gd name="T31" fmla="*/ 4 h 261"/>
                <a:gd name="T32" fmla="*/ 14 w 120"/>
                <a:gd name="T33" fmla="*/ 0 h 261"/>
                <a:gd name="T34" fmla="*/ 14 w 120"/>
                <a:gd name="T35" fmla="*/ 1 h 261"/>
                <a:gd name="T36" fmla="*/ 15 w 120"/>
                <a:gd name="T37" fmla="*/ 2 h 261"/>
                <a:gd name="T38" fmla="*/ 15 w 120"/>
                <a:gd name="T39" fmla="*/ 3 h 261"/>
                <a:gd name="T40" fmla="*/ 15 w 120"/>
                <a:gd name="T41" fmla="*/ 4 h 2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0" h="261">
                  <a:moveTo>
                    <a:pt x="120" y="33"/>
                  </a:moveTo>
                  <a:lnTo>
                    <a:pt x="115" y="59"/>
                  </a:lnTo>
                  <a:lnTo>
                    <a:pt x="110" y="87"/>
                  </a:lnTo>
                  <a:lnTo>
                    <a:pt x="102" y="117"/>
                  </a:lnTo>
                  <a:lnTo>
                    <a:pt x="90" y="147"/>
                  </a:lnTo>
                  <a:lnTo>
                    <a:pt x="75" y="177"/>
                  </a:lnTo>
                  <a:lnTo>
                    <a:pt x="57" y="206"/>
                  </a:lnTo>
                  <a:lnTo>
                    <a:pt x="31" y="234"/>
                  </a:lnTo>
                  <a:lnTo>
                    <a:pt x="0" y="261"/>
                  </a:lnTo>
                  <a:lnTo>
                    <a:pt x="16" y="230"/>
                  </a:lnTo>
                  <a:lnTo>
                    <a:pt x="31" y="200"/>
                  </a:lnTo>
                  <a:lnTo>
                    <a:pt x="47" y="169"/>
                  </a:lnTo>
                  <a:lnTo>
                    <a:pt x="61" y="138"/>
                  </a:lnTo>
                  <a:lnTo>
                    <a:pt x="75" y="105"/>
                  </a:lnTo>
                  <a:lnTo>
                    <a:pt x="88" y="72"/>
                  </a:lnTo>
                  <a:lnTo>
                    <a:pt x="99" y="37"/>
                  </a:lnTo>
                  <a:lnTo>
                    <a:pt x="108" y="0"/>
                  </a:lnTo>
                  <a:lnTo>
                    <a:pt x="111" y="9"/>
                  </a:lnTo>
                  <a:lnTo>
                    <a:pt x="114" y="17"/>
                  </a:lnTo>
                  <a:lnTo>
                    <a:pt x="116" y="25"/>
                  </a:lnTo>
                  <a:lnTo>
                    <a:pt x="120" y="33"/>
                  </a:lnTo>
                  <a:close/>
                </a:path>
              </a:pathLst>
            </a:custGeom>
            <a:solidFill>
              <a:srgbClr val="FFF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20" name="Freeform 176"/>
            <p:cNvSpPr>
              <a:spLocks noChangeAspect="1"/>
            </p:cNvSpPr>
            <p:nvPr/>
          </p:nvSpPr>
          <p:spPr bwMode="auto">
            <a:xfrm>
              <a:off x="1031" y="2406"/>
              <a:ext cx="56" cy="122"/>
            </a:xfrm>
            <a:custGeom>
              <a:avLst/>
              <a:gdLst>
                <a:gd name="T0" fmla="*/ 14 w 113"/>
                <a:gd name="T1" fmla="*/ 4 h 244"/>
                <a:gd name="T2" fmla="*/ 13 w 113"/>
                <a:gd name="T3" fmla="*/ 7 h 244"/>
                <a:gd name="T4" fmla="*/ 12 w 113"/>
                <a:gd name="T5" fmla="*/ 10 h 244"/>
                <a:gd name="T6" fmla="*/ 11 w 113"/>
                <a:gd name="T7" fmla="*/ 14 h 244"/>
                <a:gd name="T8" fmla="*/ 10 w 113"/>
                <a:gd name="T9" fmla="*/ 18 h 244"/>
                <a:gd name="T10" fmla="*/ 8 w 113"/>
                <a:gd name="T11" fmla="*/ 21 h 244"/>
                <a:gd name="T12" fmla="*/ 6 w 113"/>
                <a:gd name="T13" fmla="*/ 25 h 244"/>
                <a:gd name="T14" fmla="*/ 3 w 113"/>
                <a:gd name="T15" fmla="*/ 28 h 244"/>
                <a:gd name="T16" fmla="*/ 0 w 113"/>
                <a:gd name="T17" fmla="*/ 31 h 244"/>
                <a:gd name="T18" fmla="*/ 1 w 113"/>
                <a:gd name="T19" fmla="*/ 27 h 244"/>
                <a:gd name="T20" fmla="*/ 3 w 113"/>
                <a:gd name="T21" fmla="*/ 24 h 244"/>
                <a:gd name="T22" fmla="*/ 5 w 113"/>
                <a:gd name="T23" fmla="*/ 20 h 244"/>
                <a:gd name="T24" fmla="*/ 7 w 113"/>
                <a:gd name="T25" fmla="*/ 17 h 244"/>
                <a:gd name="T26" fmla="*/ 8 w 113"/>
                <a:gd name="T27" fmla="*/ 13 h 244"/>
                <a:gd name="T28" fmla="*/ 10 w 113"/>
                <a:gd name="T29" fmla="*/ 9 h 244"/>
                <a:gd name="T30" fmla="*/ 11 w 113"/>
                <a:gd name="T31" fmla="*/ 5 h 244"/>
                <a:gd name="T32" fmla="*/ 12 w 113"/>
                <a:gd name="T33" fmla="*/ 0 h 244"/>
                <a:gd name="T34" fmla="*/ 13 w 113"/>
                <a:gd name="T35" fmla="*/ 1 h 244"/>
                <a:gd name="T36" fmla="*/ 13 w 113"/>
                <a:gd name="T37" fmla="*/ 2 h 244"/>
                <a:gd name="T38" fmla="*/ 13 w 113"/>
                <a:gd name="T39" fmla="*/ 3 h 244"/>
                <a:gd name="T40" fmla="*/ 14 w 113"/>
                <a:gd name="T41" fmla="*/ 4 h 2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3" h="244">
                  <a:moveTo>
                    <a:pt x="113" y="29"/>
                  </a:moveTo>
                  <a:lnTo>
                    <a:pt x="107" y="54"/>
                  </a:lnTo>
                  <a:lnTo>
                    <a:pt x="101" y="80"/>
                  </a:lnTo>
                  <a:lnTo>
                    <a:pt x="92" y="108"/>
                  </a:lnTo>
                  <a:lnTo>
                    <a:pt x="82" y="137"/>
                  </a:lnTo>
                  <a:lnTo>
                    <a:pt x="68" y="166"/>
                  </a:lnTo>
                  <a:lnTo>
                    <a:pt x="51" y="193"/>
                  </a:lnTo>
                  <a:lnTo>
                    <a:pt x="28" y="220"/>
                  </a:lnTo>
                  <a:lnTo>
                    <a:pt x="0" y="244"/>
                  </a:lnTo>
                  <a:lnTo>
                    <a:pt x="15" y="214"/>
                  </a:lnTo>
                  <a:lnTo>
                    <a:pt x="30" y="185"/>
                  </a:lnTo>
                  <a:lnTo>
                    <a:pt x="44" y="158"/>
                  </a:lnTo>
                  <a:lnTo>
                    <a:pt x="57" y="129"/>
                  </a:lnTo>
                  <a:lnTo>
                    <a:pt x="70" y="99"/>
                  </a:lnTo>
                  <a:lnTo>
                    <a:pt x="82" y="69"/>
                  </a:lnTo>
                  <a:lnTo>
                    <a:pt x="92" y="35"/>
                  </a:lnTo>
                  <a:lnTo>
                    <a:pt x="101" y="0"/>
                  </a:lnTo>
                  <a:lnTo>
                    <a:pt x="104" y="7"/>
                  </a:lnTo>
                  <a:lnTo>
                    <a:pt x="107" y="14"/>
                  </a:lnTo>
                  <a:lnTo>
                    <a:pt x="109" y="20"/>
                  </a:lnTo>
                  <a:lnTo>
                    <a:pt x="113" y="29"/>
                  </a:lnTo>
                  <a:close/>
                </a:path>
              </a:pathLst>
            </a:custGeom>
            <a:solidFill>
              <a:srgbClr val="FFF9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21" name="Freeform 177"/>
            <p:cNvSpPr>
              <a:spLocks noChangeAspect="1"/>
            </p:cNvSpPr>
            <p:nvPr/>
          </p:nvSpPr>
          <p:spPr bwMode="auto">
            <a:xfrm>
              <a:off x="1034" y="2410"/>
              <a:ext cx="52" cy="115"/>
            </a:xfrm>
            <a:custGeom>
              <a:avLst/>
              <a:gdLst>
                <a:gd name="T0" fmla="*/ 13 w 104"/>
                <a:gd name="T1" fmla="*/ 4 h 229"/>
                <a:gd name="T2" fmla="*/ 13 w 104"/>
                <a:gd name="T3" fmla="*/ 7 h 229"/>
                <a:gd name="T4" fmla="*/ 12 w 104"/>
                <a:gd name="T5" fmla="*/ 10 h 229"/>
                <a:gd name="T6" fmla="*/ 11 w 104"/>
                <a:gd name="T7" fmla="*/ 13 h 229"/>
                <a:gd name="T8" fmla="*/ 10 w 104"/>
                <a:gd name="T9" fmla="*/ 17 h 229"/>
                <a:gd name="T10" fmla="*/ 8 w 104"/>
                <a:gd name="T11" fmla="*/ 20 h 229"/>
                <a:gd name="T12" fmla="*/ 6 w 104"/>
                <a:gd name="T13" fmla="*/ 23 h 229"/>
                <a:gd name="T14" fmla="*/ 3 w 104"/>
                <a:gd name="T15" fmla="*/ 26 h 229"/>
                <a:gd name="T16" fmla="*/ 0 w 104"/>
                <a:gd name="T17" fmla="*/ 29 h 229"/>
                <a:gd name="T18" fmla="*/ 2 w 104"/>
                <a:gd name="T19" fmla="*/ 25 h 229"/>
                <a:gd name="T20" fmla="*/ 4 w 104"/>
                <a:gd name="T21" fmla="*/ 22 h 229"/>
                <a:gd name="T22" fmla="*/ 6 w 104"/>
                <a:gd name="T23" fmla="*/ 19 h 229"/>
                <a:gd name="T24" fmla="*/ 7 w 104"/>
                <a:gd name="T25" fmla="*/ 16 h 229"/>
                <a:gd name="T26" fmla="*/ 9 w 104"/>
                <a:gd name="T27" fmla="*/ 12 h 229"/>
                <a:gd name="T28" fmla="*/ 10 w 104"/>
                <a:gd name="T29" fmla="*/ 9 h 229"/>
                <a:gd name="T30" fmla="*/ 11 w 104"/>
                <a:gd name="T31" fmla="*/ 5 h 229"/>
                <a:gd name="T32" fmla="*/ 12 w 104"/>
                <a:gd name="T33" fmla="*/ 0 h 229"/>
                <a:gd name="T34" fmla="*/ 13 w 104"/>
                <a:gd name="T35" fmla="*/ 4 h 2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4" h="229">
                  <a:moveTo>
                    <a:pt x="104" y="25"/>
                  </a:moveTo>
                  <a:lnTo>
                    <a:pt x="99" y="49"/>
                  </a:lnTo>
                  <a:lnTo>
                    <a:pt x="92" y="75"/>
                  </a:lnTo>
                  <a:lnTo>
                    <a:pt x="84" y="101"/>
                  </a:lnTo>
                  <a:lnTo>
                    <a:pt x="73" y="129"/>
                  </a:lnTo>
                  <a:lnTo>
                    <a:pt x="61" y="155"/>
                  </a:lnTo>
                  <a:lnTo>
                    <a:pt x="45" y="182"/>
                  </a:lnTo>
                  <a:lnTo>
                    <a:pt x="24" y="206"/>
                  </a:lnTo>
                  <a:lnTo>
                    <a:pt x="0" y="229"/>
                  </a:lnTo>
                  <a:lnTo>
                    <a:pt x="13" y="200"/>
                  </a:lnTo>
                  <a:lnTo>
                    <a:pt x="27" y="174"/>
                  </a:lnTo>
                  <a:lnTo>
                    <a:pt x="41" y="148"/>
                  </a:lnTo>
                  <a:lnTo>
                    <a:pt x="54" y="122"/>
                  </a:lnTo>
                  <a:lnTo>
                    <a:pt x="65" y="95"/>
                  </a:lnTo>
                  <a:lnTo>
                    <a:pt x="76" y="67"/>
                  </a:lnTo>
                  <a:lnTo>
                    <a:pt x="86" y="34"/>
                  </a:lnTo>
                  <a:lnTo>
                    <a:pt x="94" y="0"/>
                  </a:lnTo>
                  <a:lnTo>
                    <a:pt x="104" y="25"/>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22" name="Freeform 178"/>
            <p:cNvSpPr>
              <a:spLocks noChangeAspect="1"/>
            </p:cNvSpPr>
            <p:nvPr/>
          </p:nvSpPr>
          <p:spPr bwMode="auto">
            <a:xfrm>
              <a:off x="821" y="2419"/>
              <a:ext cx="84" cy="311"/>
            </a:xfrm>
            <a:custGeom>
              <a:avLst/>
              <a:gdLst>
                <a:gd name="T0" fmla="*/ 16 w 168"/>
                <a:gd name="T1" fmla="*/ 16 h 621"/>
                <a:gd name="T2" fmla="*/ 17 w 168"/>
                <a:gd name="T3" fmla="*/ 1 h 621"/>
                <a:gd name="T4" fmla="*/ 21 w 168"/>
                <a:gd name="T5" fmla="*/ 0 h 621"/>
                <a:gd name="T6" fmla="*/ 21 w 168"/>
                <a:gd name="T7" fmla="*/ 7 h 621"/>
                <a:gd name="T8" fmla="*/ 9 w 168"/>
                <a:gd name="T9" fmla="*/ 78 h 621"/>
                <a:gd name="T10" fmla="*/ 0 w 168"/>
                <a:gd name="T11" fmla="*/ 77 h 621"/>
                <a:gd name="T12" fmla="*/ 1 w 168"/>
                <a:gd name="T13" fmla="*/ 77 h 621"/>
                <a:gd name="T14" fmla="*/ 2 w 168"/>
                <a:gd name="T15" fmla="*/ 76 h 621"/>
                <a:gd name="T16" fmla="*/ 3 w 168"/>
                <a:gd name="T17" fmla="*/ 74 h 621"/>
                <a:gd name="T18" fmla="*/ 4 w 168"/>
                <a:gd name="T19" fmla="*/ 72 h 621"/>
                <a:gd name="T20" fmla="*/ 6 w 168"/>
                <a:gd name="T21" fmla="*/ 70 h 621"/>
                <a:gd name="T22" fmla="*/ 7 w 168"/>
                <a:gd name="T23" fmla="*/ 68 h 621"/>
                <a:gd name="T24" fmla="*/ 8 w 168"/>
                <a:gd name="T25" fmla="*/ 66 h 621"/>
                <a:gd name="T26" fmla="*/ 9 w 168"/>
                <a:gd name="T27" fmla="*/ 65 h 621"/>
                <a:gd name="T28" fmla="*/ 9 w 168"/>
                <a:gd name="T29" fmla="*/ 58 h 621"/>
                <a:gd name="T30" fmla="*/ 10 w 168"/>
                <a:gd name="T31" fmla="*/ 50 h 621"/>
                <a:gd name="T32" fmla="*/ 11 w 168"/>
                <a:gd name="T33" fmla="*/ 42 h 621"/>
                <a:gd name="T34" fmla="*/ 12 w 168"/>
                <a:gd name="T35" fmla="*/ 35 h 621"/>
                <a:gd name="T36" fmla="*/ 13 w 168"/>
                <a:gd name="T37" fmla="*/ 28 h 621"/>
                <a:gd name="T38" fmla="*/ 15 w 168"/>
                <a:gd name="T39" fmla="*/ 22 h 621"/>
                <a:gd name="T40" fmla="*/ 16 w 168"/>
                <a:gd name="T41" fmla="*/ 18 h 621"/>
                <a:gd name="T42" fmla="*/ 16 w 168"/>
                <a:gd name="T43" fmla="*/ 16 h 6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8" h="621">
                  <a:moveTo>
                    <a:pt x="127" y="123"/>
                  </a:moveTo>
                  <a:lnTo>
                    <a:pt x="134" y="5"/>
                  </a:lnTo>
                  <a:lnTo>
                    <a:pt x="168" y="0"/>
                  </a:lnTo>
                  <a:lnTo>
                    <a:pt x="162" y="51"/>
                  </a:lnTo>
                  <a:lnTo>
                    <a:pt x="71" y="621"/>
                  </a:lnTo>
                  <a:lnTo>
                    <a:pt x="0" y="612"/>
                  </a:lnTo>
                  <a:lnTo>
                    <a:pt x="2" y="610"/>
                  </a:lnTo>
                  <a:lnTo>
                    <a:pt x="9" y="601"/>
                  </a:lnTo>
                  <a:lnTo>
                    <a:pt x="19" y="590"/>
                  </a:lnTo>
                  <a:lnTo>
                    <a:pt x="31" y="576"/>
                  </a:lnTo>
                  <a:lnTo>
                    <a:pt x="43" y="560"/>
                  </a:lnTo>
                  <a:lnTo>
                    <a:pt x="54" y="544"/>
                  </a:lnTo>
                  <a:lnTo>
                    <a:pt x="62" y="528"/>
                  </a:lnTo>
                  <a:lnTo>
                    <a:pt x="65" y="513"/>
                  </a:lnTo>
                  <a:lnTo>
                    <a:pt x="72" y="459"/>
                  </a:lnTo>
                  <a:lnTo>
                    <a:pt x="79" y="399"/>
                  </a:lnTo>
                  <a:lnTo>
                    <a:pt x="88" y="335"/>
                  </a:lnTo>
                  <a:lnTo>
                    <a:pt x="96" y="273"/>
                  </a:lnTo>
                  <a:lnTo>
                    <a:pt x="104" y="217"/>
                  </a:lnTo>
                  <a:lnTo>
                    <a:pt x="114" y="169"/>
                  </a:lnTo>
                  <a:lnTo>
                    <a:pt x="121" y="137"/>
                  </a:lnTo>
                  <a:lnTo>
                    <a:pt x="127" y="123"/>
                  </a:lnTo>
                  <a:close/>
                </a:path>
              </a:pathLst>
            </a:custGeom>
            <a:solidFill>
              <a:srgbClr val="FFE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23" name="Freeform 179"/>
            <p:cNvSpPr>
              <a:spLocks noChangeAspect="1"/>
            </p:cNvSpPr>
            <p:nvPr/>
          </p:nvSpPr>
          <p:spPr bwMode="auto">
            <a:xfrm>
              <a:off x="868" y="2421"/>
              <a:ext cx="51" cy="313"/>
            </a:xfrm>
            <a:custGeom>
              <a:avLst/>
              <a:gdLst>
                <a:gd name="T0" fmla="*/ 9 w 101"/>
                <a:gd name="T1" fmla="*/ 16 h 626"/>
                <a:gd name="T2" fmla="*/ 11 w 101"/>
                <a:gd name="T3" fmla="*/ 1 h 626"/>
                <a:gd name="T4" fmla="*/ 13 w 101"/>
                <a:gd name="T5" fmla="*/ 0 h 626"/>
                <a:gd name="T6" fmla="*/ 12 w 101"/>
                <a:gd name="T7" fmla="*/ 7 h 626"/>
                <a:gd name="T8" fmla="*/ 5 w 101"/>
                <a:gd name="T9" fmla="*/ 70 h 626"/>
                <a:gd name="T10" fmla="*/ 8 w 101"/>
                <a:gd name="T11" fmla="*/ 79 h 626"/>
                <a:gd name="T12" fmla="*/ 0 w 101"/>
                <a:gd name="T13" fmla="*/ 78 h 626"/>
                <a:gd name="T14" fmla="*/ 1 w 101"/>
                <a:gd name="T15" fmla="*/ 75 h 626"/>
                <a:gd name="T16" fmla="*/ 2 w 101"/>
                <a:gd name="T17" fmla="*/ 68 h 626"/>
                <a:gd name="T18" fmla="*/ 3 w 101"/>
                <a:gd name="T19" fmla="*/ 59 h 626"/>
                <a:gd name="T20" fmla="*/ 4 w 101"/>
                <a:gd name="T21" fmla="*/ 47 h 626"/>
                <a:gd name="T22" fmla="*/ 6 w 101"/>
                <a:gd name="T23" fmla="*/ 36 h 626"/>
                <a:gd name="T24" fmla="*/ 7 w 101"/>
                <a:gd name="T25" fmla="*/ 26 h 626"/>
                <a:gd name="T26" fmla="*/ 8 w 101"/>
                <a:gd name="T27" fmla="*/ 19 h 626"/>
                <a:gd name="T28" fmla="*/ 9 w 101"/>
                <a:gd name="T29" fmla="*/ 16 h 6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1" h="626">
                  <a:moveTo>
                    <a:pt x="70" y="123"/>
                  </a:moveTo>
                  <a:lnTo>
                    <a:pt x="81" y="5"/>
                  </a:lnTo>
                  <a:lnTo>
                    <a:pt x="101" y="0"/>
                  </a:lnTo>
                  <a:lnTo>
                    <a:pt x="95" y="49"/>
                  </a:lnTo>
                  <a:lnTo>
                    <a:pt x="34" y="553"/>
                  </a:lnTo>
                  <a:lnTo>
                    <a:pt x="64" y="626"/>
                  </a:lnTo>
                  <a:lnTo>
                    <a:pt x="0" y="618"/>
                  </a:lnTo>
                  <a:lnTo>
                    <a:pt x="2" y="597"/>
                  </a:lnTo>
                  <a:lnTo>
                    <a:pt x="9" y="542"/>
                  </a:lnTo>
                  <a:lnTo>
                    <a:pt x="18" y="465"/>
                  </a:lnTo>
                  <a:lnTo>
                    <a:pt x="30" y="375"/>
                  </a:lnTo>
                  <a:lnTo>
                    <a:pt x="42" y="285"/>
                  </a:lnTo>
                  <a:lnTo>
                    <a:pt x="54" y="206"/>
                  </a:lnTo>
                  <a:lnTo>
                    <a:pt x="63" y="148"/>
                  </a:lnTo>
                  <a:lnTo>
                    <a:pt x="70" y="123"/>
                  </a:lnTo>
                  <a:close/>
                </a:path>
              </a:pathLst>
            </a:custGeom>
            <a:solidFill>
              <a:srgbClr val="FFE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24" name="Freeform 180"/>
            <p:cNvSpPr>
              <a:spLocks noChangeAspect="1"/>
            </p:cNvSpPr>
            <p:nvPr/>
          </p:nvSpPr>
          <p:spPr bwMode="auto">
            <a:xfrm>
              <a:off x="757" y="2721"/>
              <a:ext cx="187" cy="132"/>
            </a:xfrm>
            <a:custGeom>
              <a:avLst/>
              <a:gdLst>
                <a:gd name="T0" fmla="*/ 1 w 374"/>
                <a:gd name="T1" fmla="*/ 0 h 264"/>
                <a:gd name="T2" fmla="*/ 47 w 374"/>
                <a:gd name="T3" fmla="*/ 6 h 264"/>
                <a:gd name="T4" fmla="*/ 46 w 374"/>
                <a:gd name="T5" fmla="*/ 8 h 264"/>
                <a:gd name="T6" fmla="*/ 45 w 374"/>
                <a:gd name="T7" fmla="*/ 12 h 264"/>
                <a:gd name="T8" fmla="*/ 42 w 374"/>
                <a:gd name="T9" fmla="*/ 13 h 264"/>
                <a:gd name="T10" fmla="*/ 42 w 374"/>
                <a:gd name="T11" fmla="*/ 15 h 264"/>
                <a:gd name="T12" fmla="*/ 44 w 374"/>
                <a:gd name="T13" fmla="*/ 15 h 264"/>
                <a:gd name="T14" fmla="*/ 44 w 374"/>
                <a:gd name="T15" fmla="*/ 18 h 264"/>
                <a:gd name="T16" fmla="*/ 42 w 374"/>
                <a:gd name="T17" fmla="*/ 18 h 264"/>
                <a:gd name="T18" fmla="*/ 43 w 374"/>
                <a:gd name="T19" fmla="*/ 20 h 264"/>
                <a:gd name="T20" fmla="*/ 43 w 374"/>
                <a:gd name="T21" fmla="*/ 22 h 264"/>
                <a:gd name="T22" fmla="*/ 42 w 374"/>
                <a:gd name="T23" fmla="*/ 24 h 264"/>
                <a:gd name="T24" fmla="*/ 43 w 374"/>
                <a:gd name="T25" fmla="*/ 25 h 264"/>
                <a:gd name="T26" fmla="*/ 42 w 374"/>
                <a:gd name="T27" fmla="*/ 27 h 264"/>
                <a:gd name="T28" fmla="*/ 41 w 374"/>
                <a:gd name="T29" fmla="*/ 29 h 264"/>
                <a:gd name="T30" fmla="*/ 40 w 374"/>
                <a:gd name="T31" fmla="*/ 31 h 264"/>
                <a:gd name="T32" fmla="*/ 38 w 374"/>
                <a:gd name="T33" fmla="*/ 33 h 264"/>
                <a:gd name="T34" fmla="*/ 37 w 374"/>
                <a:gd name="T35" fmla="*/ 33 h 264"/>
                <a:gd name="T36" fmla="*/ 35 w 374"/>
                <a:gd name="T37" fmla="*/ 33 h 264"/>
                <a:gd name="T38" fmla="*/ 33 w 374"/>
                <a:gd name="T39" fmla="*/ 33 h 264"/>
                <a:gd name="T40" fmla="*/ 31 w 374"/>
                <a:gd name="T41" fmla="*/ 33 h 264"/>
                <a:gd name="T42" fmla="*/ 28 w 374"/>
                <a:gd name="T43" fmla="*/ 33 h 264"/>
                <a:gd name="T44" fmla="*/ 26 w 374"/>
                <a:gd name="T45" fmla="*/ 33 h 264"/>
                <a:gd name="T46" fmla="*/ 23 w 374"/>
                <a:gd name="T47" fmla="*/ 33 h 264"/>
                <a:gd name="T48" fmla="*/ 21 w 374"/>
                <a:gd name="T49" fmla="*/ 33 h 264"/>
                <a:gd name="T50" fmla="*/ 18 w 374"/>
                <a:gd name="T51" fmla="*/ 32 h 264"/>
                <a:gd name="T52" fmla="*/ 15 w 374"/>
                <a:gd name="T53" fmla="*/ 32 h 264"/>
                <a:gd name="T54" fmla="*/ 13 w 374"/>
                <a:gd name="T55" fmla="*/ 31 h 264"/>
                <a:gd name="T56" fmla="*/ 11 w 374"/>
                <a:gd name="T57" fmla="*/ 31 h 264"/>
                <a:gd name="T58" fmla="*/ 9 w 374"/>
                <a:gd name="T59" fmla="*/ 30 h 264"/>
                <a:gd name="T60" fmla="*/ 7 w 374"/>
                <a:gd name="T61" fmla="*/ 30 h 264"/>
                <a:gd name="T62" fmla="*/ 5 w 374"/>
                <a:gd name="T63" fmla="*/ 29 h 264"/>
                <a:gd name="T64" fmla="*/ 4 w 374"/>
                <a:gd name="T65" fmla="*/ 28 h 264"/>
                <a:gd name="T66" fmla="*/ 3 w 374"/>
                <a:gd name="T67" fmla="*/ 27 h 264"/>
                <a:gd name="T68" fmla="*/ 3 w 374"/>
                <a:gd name="T69" fmla="*/ 25 h 264"/>
                <a:gd name="T70" fmla="*/ 3 w 374"/>
                <a:gd name="T71" fmla="*/ 24 h 264"/>
                <a:gd name="T72" fmla="*/ 3 w 374"/>
                <a:gd name="T73" fmla="*/ 23 h 264"/>
                <a:gd name="T74" fmla="*/ 1 w 374"/>
                <a:gd name="T75" fmla="*/ 22 h 264"/>
                <a:gd name="T76" fmla="*/ 1 w 374"/>
                <a:gd name="T77" fmla="*/ 20 h 264"/>
                <a:gd name="T78" fmla="*/ 4 w 374"/>
                <a:gd name="T79" fmla="*/ 19 h 264"/>
                <a:gd name="T80" fmla="*/ 0 w 374"/>
                <a:gd name="T81" fmla="*/ 18 h 264"/>
                <a:gd name="T82" fmla="*/ 1 w 374"/>
                <a:gd name="T83" fmla="*/ 15 h 264"/>
                <a:gd name="T84" fmla="*/ 3 w 374"/>
                <a:gd name="T85" fmla="*/ 15 h 264"/>
                <a:gd name="T86" fmla="*/ 1 w 374"/>
                <a:gd name="T87" fmla="*/ 13 h 264"/>
                <a:gd name="T88" fmla="*/ 1 w 374"/>
                <a:gd name="T89" fmla="*/ 11 h 264"/>
                <a:gd name="T90" fmla="*/ 4 w 374"/>
                <a:gd name="T91" fmla="*/ 10 h 264"/>
                <a:gd name="T92" fmla="*/ 4 w 374"/>
                <a:gd name="T93" fmla="*/ 8 h 264"/>
                <a:gd name="T94" fmla="*/ 2 w 374"/>
                <a:gd name="T95" fmla="*/ 7 h 264"/>
                <a:gd name="T96" fmla="*/ 2 w 374"/>
                <a:gd name="T97" fmla="*/ 4 h 264"/>
                <a:gd name="T98" fmla="*/ 1 w 374"/>
                <a:gd name="T99" fmla="*/ 0 h 2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74" h="264">
                  <a:moveTo>
                    <a:pt x="3" y="0"/>
                  </a:moveTo>
                  <a:lnTo>
                    <a:pt x="374" y="48"/>
                  </a:lnTo>
                  <a:lnTo>
                    <a:pt x="361" y="63"/>
                  </a:lnTo>
                  <a:lnTo>
                    <a:pt x="353" y="95"/>
                  </a:lnTo>
                  <a:lnTo>
                    <a:pt x="334" y="102"/>
                  </a:lnTo>
                  <a:lnTo>
                    <a:pt x="331" y="116"/>
                  </a:lnTo>
                  <a:lnTo>
                    <a:pt x="352" y="118"/>
                  </a:lnTo>
                  <a:lnTo>
                    <a:pt x="347" y="142"/>
                  </a:lnTo>
                  <a:lnTo>
                    <a:pt x="331" y="144"/>
                  </a:lnTo>
                  <a:lnTo>
                    <a:pt x="343" y="160"/>
                  </a:lnTo>
                  <a:lnTo>
                    <a:pt x="342" y="176"/>
                  </a:lnTo>
                  <a:lnTo>
                    <a:pt x="329" y="185"/>
                  </a:lnTo>
                  <a:lnTo>
                    <a:pt x="342" y="199"/>
                  </a:lnTo>
                  <a:lnTo>
                    <a:pt x="336" y="214"/>
                  </a:lnTo>
                  <a:lnTo>
                    <a:pt x="327" y="226"/>
                  </a:lnTo>
                  <a:lnTo>
                    <a:pt x="316" y="244"/>
                  </a:lnTo>
                  <a:lnTo>
                    <a:pt x="299" y="258"/>
                  </a:lnTo>
                  <a:lnTo>
                    <a:pt x="289" y="260"/>
                  </a:lnTo>
                  <a:lnTo>
                    <a:pt x="276" y="262"/>
                  </a:lnTo>
                  <a:lnTo>
                    <a:pt x="260" y="262"/>
                  </a:lnTo>
                  <a:lnTo>
                    <a:pt x="243" y="264"/>
                  </a:lnTo>
                  <a:lnTo>
                    <a:pt x="224" y="262"/>
                  </a:lnTo>
                  <a:lnTo>
                    <a:pt x="205" y="261"/>
                  </a:lnTo>
                  <a:lnTo>
                    <a:pt x="184" y="259"/>
                  </a:lnTo>
                  <a:lnTo>
                    <a:pt x="163" y="257"/>
                  </a:lnTo>
                  <a:lnTo>
                    <a:pt x="141" y="254"/>
                  </a:lnTo>
                  <a:lnTo>
                    <a:pt x="120" y="251"/>
                  </a:lnTo>
                  <a:lnTo>
                    <a:pt x="101" y="246"/>
                  </a:lnTo>
                  <a:lnTo>
                    <a:pt x="82" y="243"/>
                  </a:lnTo>
                  <a:lnTo>
                    <a:pt x="65" y="238"/>
                  </a:lnTo>
                  <a:lnTo>
                    <a:pt x="50" y="234"/>
                  </a:lnTo>
                  <a:lnTo>
                    <a:pt x="38" y="228"/>
                  </a:lnTo>
                  <a:lnTo>
                    <a:pt x="27" y="223"/>
                  </a:lnTo>
                  <a:lnTo>
                    <a:pt x="23" y="213"/>
                  </a:lnTo>
                  <a:lnTo>
                    <a:pt x="19" y="200"/>
                  </a:lnTo>
                  <a:lnTo>
                    <a:pt x="17" y="189"/>
                  </a:lnTo>
                  <a:lnTo>
                    <a:pt x="17" y="178"/>
                  </a:lnTo>
                  <a:lnTo>
                    <a:pt x="5" y="169"/>
                  </a:lnTo>
                  <a:lnTo>
                    <a:pt x="3" y="154"/>
                  </a:lnTo>
                  <a:lnTo>
                    <a:pt x="25" y="145"/>
                  </a:lnTo>
                  <a:lnTo>
                    <a:pt x="0" y="143"/>
                  </a:lnTo>
                  <a:lnTo>
                    <a:pt x="3" y="120"/>
                  </a:lnTo>
                  <a:lnTo>
                    <a:pt x="23" y="115"/>
                  </a:lnTo>
                  <a:lnTo>
                    <a:pt x="6" y="99"/>
                  </a:lnTo>
                  <a:lnTo>
                    <a:pt x="4" y="85"/>
                  </a:lnTo>
                  <a:lnTo>
                    <a:pt x="27" y="78"/>
                  </a:lnTo>
                  <a:lnTo>
                    <a:pt x="27" y="64"/>
                  </a:lnTo>
                  <a:lnTo>
                    <a:pt x="9" y="54"/>
                  </a:lnTo>
                  <a:lnTo>
                    <a:pt x="12" y="25"/>
                  </a:lnTo>
                  <a:lnTo>
                    <a:pt x="3" y="0"/>
                  </a:lnTo>
                  <a:close/>
                </a:path>
              </a:pathLst>
            </a:custGeom>
            <a:solidFill>
              <a:srgbClr val="3335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25" name="Freeform 181"/>
            <p:cNvSpPr>
              <a:spLocks noChangeAspect="1"/>
            </p:cNvSpPr>
            <p:nvPr/>
          </p:nvSpPr>
          <p:spPr bwMode="auto">
            <a:xfrm>
              <a:off x="762" y="2723"/>
              <a:ext cx="176" cy="129"/>
            </a:xfrm>
            <a:custGeom>
              <a:avLst/>
              <a:gdLst>
                <a:gd name="T0" fmla="*/ 6 w 352"/>
                <a:gd name="T1" fmla="*/ 0 h 259"/>
                <a:gd name="T2" fmla="*/ 15 w 352"/>
                <a:gd name="T3" fmla="*/ 1 h 259"/>
                <a:gd name="T4" fmla="*/ 23 w 352"/>
                <a:gd name="T5" fmla="*/ 2 h 259"/>
                <a:gd name="T6" fmla="*/ 31 w 352"/>
                <a:gd name="T7" fmla="*/ 3 h 259"/>
                <a:gd name="T8" fmla="*/ 39 w 352"/>
                <a:gd name="T9" fmla="*/ 4 h 259"/>
                <a:gd name="T10" fmla="*/ 44 w 352"/>
                <a:gd name="T11" fmla="*/ 6 h 259"/>
                <a:gd name="T12" fmla="*/ 43 w 352"/>
                <a:gd name="T13" fmla="*/ 7 h 259"/>
                <a:gd name="T14" fmla="*/ 42 w 352"/>
                <a:gd name="T15" fmla="*/ 10 h 259"/>
                <a:gd name="T16" fmla="*/ 41 w 352"/>
                <a:gd name="T17" fmla="*/ 11 h 259"/>
                <a:gd name="T18" fmla="*/ 40 w 352"/>
                <a:gd name="T19" fmla="*/ 12 h 259"/>
                <a:gd name="T20" fmla="*/ 39 w 352"/>
                <a:gd name="T21" fmla="*/ 14 h 259"/>
                <a:gd name="T22" fmla="*/ 41 w 352"/>
                <a:gd name="T23" fmla="*/ 14 h 259"/>
                <a:gd name="T24" fmla="*/ 41 w 352"/>
                <a:gd name="T25" fmla="*/ 15 h 259"/>
                <a:gd name="T26" fmla="*/ 41 w 352"/>
                <a:gd name="T27" fmla="*/ 17 h 259"/>
                <a:gd name="T28" fmla="*/ 39 w 352"/>
                <a:gd name="T29" fmla="*/ 17 h 259"/>
                <a:gd name="T30" fmla="*/ 40 w 352"/>
                <a:gd name="T31" fmla="*/ 19 h 259"/>
                <a:gd name="T32" fmla="*/ 41 w 352"/>
                <a:gd name="T33" fmla="*/ 20 h 259"/>
                <a:gd name="T34" fmla="*/ 40 w 352"/>
                <a:gd name="T35" fmla="*/ 21 h 259"/>
                <a:gd name="T36" fmla="*/ 39 w 352"/>
                <a:gd name="T37" fmla="*/ 22 h 259"/>
                <a:gd name="T38" fmla="*/ 40 w 352"/>
                <a:gd name="T39" fmla="*/ 24 h 259"/>
                <a:gd name="T40" fmla="*/ 40 w 352"/>
                <a:gd name="T41" fmla="*/ 25 h 259"/>
                <a:gd name="T42" fmla="*/ 40 w 352"/>
                <a:gd name="T43" fmla="*/ 26 h 259"/>
                <a:gd name="T44" fmla="*/ 39 w 352"/>
                <a:gd name="T45" fmla="*/ 27 h 259"/>
                <a:gd name="T46" fmla="*/ 38 w 352"/>
                <a:gd name="T47" fmla="*/ 29 h 259"/>
                <a:gd name="T48" fmla="*/ 37 w 352"/>
                <a:gd name="T49" fmla="*/ 30 h 259"/>
                <a:gd name="T50" fmla="*/ 34 w 352"/>
                <a:gd name="T51" fmla="*/ 32 h 259"/>
                <a:gd name="T52" fmla="*/ 29 w 352"/>
                <a:gd name="T53" fmla="*/ 32 h 259"/>
                <a:gd name="T54" fmla="*/ 22 w 352"/>
                <a:gd name="T55" fmla="*/ 32 h 259"/>
                <a:gd name="T56" fmla="*/ 15 w 352"/>
                <a:gd name="T57" fmla="*/ 31 h 259"/>
                <a:gd name="T58" fmla="*/ 8 w 352"/>
                <a:gd name="T59" fmla="*/ 29 h 259"/>
                <a:gd name="T60" fmla="*/ 4 w 352"/>
                <a:gd name="T61" fmla="*/ 27 h 259"/>
                <a:gd name="T62" fmla="*/ 3 w 352"/>
                <a:gd name="T63" fmla="*/ 23 h 259"/>
                <a:gd name="T64" fmla="*/ 2 w 352"/>
                <a:gd name="T65" fmla="*/ 21 h 259"/>
                <a:gd name="T66" fmla="*/ 1 w 352"/>
                <a:gd name="T67" fmla="*/ 20 h 259"/>
                <a:gd name="T68" fmla="*/ 1 w 352"/>
                <a:gd name="T69" fmla="*/ 19 h 259"/>
                <a:gd name="T70" fmla="*/ 3 w 352"/>
                <a:gd name="T71" fmla="*/ 18 h 259"/>
                <a:gd name="T72" fmla="*/ 2 w 352"/>
                <a:gd name="T73" fmla="*/ 17 h 259"/>
                <a:gd name="T74" fmla="*/ 1 w 352"/>
                <a:gd name="T75" fmla="*/ 17 h 259"/>
                <a:gd name="T76" fmla="*/ 1 w 352"/>
                <a:gd name="T77" fmla="*/ 14 h 259"/>
                <a:gd name="T78" fmla="*/ 3 w 352"/>
                <a:gd name="T79" fmla="*/ 14 h 259"/>
                <a:gd name="T80" fmla="*/ 2 w 352"/>
                <a:gd name="T81" fmla="*/ 13 h 259"/>
                <a:gd name="T82" fmla="*/ 1 w 352"/>
                <a:gd name="T83" fmla="*/ 11 h 259"/>
                <a:gd name="T84" fmla="*/ 1 w 352"/>
                <a:gd name="T85" fmla="*/ 10 h 259"/>
                <a:gd name="T86" fmla="*/ 3 w 352"/>
                <a:gd name="T87" fmla="*/ 9 h 259"/>
                <a:gd name="T88" fmla="*/ 4 w 352"/>
                <a:gd name="T89" fmla="*/ 8 h 259"/>
                <a:gd name="T90" fmla="*/ 3 w 352"/>
                <a:gd name="T91" fmla="*/ 7 h 259"/>
                <a:gd name="T92" fmla="*/ 2 w 352"/>
                <a:gd name="T93" fmla="*/ 6 h 259"/>
                <a:gd name="T94" fmla="*/ 2 w 352"/>
                <a:gd name="T95" fmla="*/ 3 h 259"/>
                <a:gd name="T96" fmla="*/ 2 w 352"/>
                <a:gd name="T97" fmla="*/ 1 h 2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52" h="259">
                  <a:moveTo>
                    <a:pt x="4" y="0"/>
                  </a:moveTo>
                  <a:lnTo>
                    <a:pt x="26" y="3"/>
                  </a:lnTo>
                  <a:lnTo>
                    <a:pt x="48" y="6"/>
                  </a:lnTo>
                  <a:lnTo>
                    <a:pt x="70" y="8"/>
                  </a:lnTo>
                  <a:lnTo>
                    <a:pt x="92" y="12"/>
                  </a:lnTo>
                  <a:lnTo>
                    <a:pt x="113" y="14"/>
                  </a:lnTo>
                  <a:lnTo>
                    <a:pt x="135" y="18"/>
                  </a:lnTo>
                  <a:lnTo>
                    <a:pt x="157" y="20"/>
                  </a:lnTo>
                  <a:lnTo>
                    <a:pt x="178" y="22"/>
                  </a:lnTo>
                  <a:lnTo>
                    <a:pt x="200" y="26"/>
                  </a:lnTo>
                  <a:lnTo>
                    <a:pt x="222" y="28"/>
                  </a:lnTo>
                  <a:lnTo>
                    <a:pt x="244" y="31"/>
                  </a:lnTo>
                  <a:lnTo>
                    <a:pt x="265" y="34"/>
                  </a:lnTo>
                  <a:lnTo>
                    <a:pt x="287" y="37"/>
                  </a:lnTo>
                  <a:lnTo>
                    <a:pt x="309" y="39"/>
                  </a:lnTo>
                  <a:lnTo>
                    <a:pt x="331" y="43"/>
                  </a:lnTo>
                  <a:lnTo>
                    <a:pt x="352" y="45"/>
                  </a:lnTo>
                  <a:lnTo>
                    <a:pt x="349" y="49"/>
                  </a:lnTo>
                  <a:lnTo>
                    <a:pt x="345" y="52"/>
                  </a:lnTo>
                  <a:lnTo>
                    <a:pt x="342" y="56"/>
                  </a:lnTo>
                  <a:lnTo>
                    <a:pt x="340" y="60"/>
                  </a:lnTo>
                  <a:lnTo>
                    <a:pt x="337" y="68"/>
                  </a:lnTo>
                  <a:lnTo>
                    <a:pt x="336" y="76"/>
                  </a:lnTo>
                  <a:lnTo>
                    <a:pt x="334" y="84"/>
                  </a:lnTo>
                  <a:lnTo>
                    <a:pt x="332" y="92"/>
                  </a:lnTo>
                  <a:lnTo>
                    <a:pt x="327" y="94"/>
                  </a:lnTo>
                  <a:lnTo>
                    <a:pt x="322" y="95"/>
                  </a:lnTo>
                  <a:lnTo>
                    <a:pt x="318" y="96"/>
                  </a:lnTo>
                  <a:lnTo>
                    <a:pt x="313" y="97"/>
                  </a:lnTo>
                  <a:lnTo>
                    <a:pt x="313" y="102"/>
                  </a:lnTo>
                  <a:lnTo>
                    <a:pt x="313" y="105"/>
                  </a:lnTo>
                  <a:lnTo>
                    <a:pt x="312" y="109"/>
                  </a:lnTo>
                  <a:lnTo>
                    <a:pt x="312" y="112"/>
                  </a:lnTo>
                  <a:lnTo>
                    <a:pt x="317" y="113"/>
                  </a:lnTo>
                  <a:lnTo>
                    <a:pt x="321" y="113"/>
                  </a:lnTo>
                  <a:lnTo>
                    <a:pt x="326" y="114"/>
                  </a:lnTo>
                  <a:lnTo>
                    <a:pt x="331" y="115"/>
                  </a:lnTo>
                  <a:lnTo>
                    <a:pt x="329" y="121"/>
                  </a:lnTo>
                  <a:lnTo>
                    <a:pt x="328" y="127"/>
                  </a:lnTo>
                  <a:lnTo>
                    <a:pt x="327" y="133"/>
                  </a:lnTo>
                  <a:lnTo>
                    <a:pt x="326" y="139"/>
                  </a:lnTo>
                  <a:lnTo>
                    <a:pt x="322" y="139"/>
                  </a:lnTo>
                  <a:lnTo>
                    <a:pt x="319" y="140"/>
                  </a:lnTo>
                  <a:lnTo>
                    <a:pt x="316" y="140"/>
                  </a:lnTo>
                  <a:lnTo>
                    <a:pt x="312" y="141"/>
                  </a:lnTo>
                  <a:lnTo>
                    <a:pt x="314" y="144"/>
                  </a:lnTo>
                  <a:lnTo>
                    <a:pt x="318" y="148"/>
                  </a:lnTo>
                  <a:lnTo>
                    <a:pt x="320" y="152"/>
                  </a:lnTo>
                  <a:lnTo>
                    <a:pt x="322" y="156"/>
                  </a:lnTo>
                  <a:lnTo>
                    <a:pt x="321" y="160"/>
                  </a:lnTo>
                  <a:lnTo>
                    <a:pt x="321" y="164"/>
                  </a:lnTo>
                  <a:lnTo>
                    <a:pt x="321" y="168"/>
                  </a:lnTo>
                  <a:lnTo>
                    <a:pt x="320" y="173"/>
                  </a:lnTo>
                  <a:lnTo>
                    <a:pt x="318" y="175"/>
                  </a:lnTo>
                  <a:lnTo>
                    <a:pt x="314" y="177"/>
                  </a:lnTo>
                  <a:lnTo>
                    <a:pt x="311" y="179"/>
                  </a:lnTo>
                  <a:lnTo>
                    <a:pt x="309" y="181"/>
                  </a:lnTo>
                  <a:lnTo>
                    <a:pt x="311" y="185"/>
                  </a:lnTo>
                  <a:lnTo>
                    <a:pt x="314" y="188"/>
                  </a:lnTo>
                  <a:lnTo>
                    <a:pt x="318" y="192"/>
                  </a:lnTo>
                  <a:lnTo>
                    <a:pt x="321" y="195"/>
                  </a:lnTo>
                  <a:lnTo>
                    <a:pt x="320" y="200"/>
                  </a:lnTo>
                  <a:lnTo>
                    <a:pt x="319" y="203"/>
                  </a:lnTo>
                  <a:lnTo>
                    <a:pt x="317" y="206"/>
                  </a:lnTo>
                  <a:lnTo>
                    <a:pt x="316" y="210"/>
                  </a:lnTo>
                  <a:lnTo>
                    <a:pt x="313" y="212"/>
                  </a:lnTo>
                  <a:lnTo>
                    <a:pt x="311" y="216"/>
                  </a:lnTo>
                  <a:lnTo>
                    <a:pt x="309" y="219"/>
                  </a:lnTo>
                  <a:lnTo>
                    <a:pt x="306" y="221"/>
                  </a:lnTo>
                  <a:lnTo>
                    <a:pt x="304" y="226"/>
                  </a:lnTo>
                  <a:lnTo>
                    <a:pt x="302" y="232"/>
                  </a:lnTo>
                  <a:lnTo>
                    <a:pt x="298" y="236"/>
                  </a:lnTo>
                  <a:lnTo>
                    <a:pt x="296" y="240"/>
                  </a:lnTo>
                  <a:lnTo>
                    <a:pt x="293" y="243"/>
                  </a:lnTo>
                  <a:lnTo>
                    <a:pt x="289" y="247"/>
                  </a:lnTo>
                  <a:lnTo>
                    <a:pt x="284" y="250"/>
                  </a:lnTo>
                  <a:lnTo>
                    <a:pt x="281" y="254"/>
                  </a:lnTo>
                  <a:lnTo>
                    <a:pt x="271" y="256"/>
                  </a:lnTo>
                  <a:lnTo>
                    <a:pt x="259" y="258"/>
                  </a:lnTo>
                  <a:lnTo>
                    <a:pt x="244" y="259"/>
                  </a:lnTo>
                  <a:lnTo>
                    <a:pt x="228" y="259"/>
                  </a:lnTo>
                  <a:lnTo>
                    <a:pt x="211" y="259"/>
                  </a:lnTo>
                  <a:lnTo>
                    <a:pt x="192" y="258"/>
                  </a:lnTo>
                  <a:lnTo>
                    <a:pt x="173" y="256"/>
                  </a:lnTo>
                  <a:lnTo>
                    <a:pt x="153" y="254"/>
                  </a:lnTo>
                  <a:lnTo>
                    <a:pt x="132" y="251"/>
                  </a:lnTo>
                  <a:lnTo>
                    <a:pt x="114" y="248"/>
                  </a:lnTo>
                  <a:lnTo>
                    <a:pt x="94" y="245"/>
                  </a:lnTo>
                  <a:lnTo>
                    <a:pt x="77" y="240"/>
                  </a:lnTo>
                  <a:lnTo>
                    <a:pt x="61" y="236"/>
                  </a:lnTo>
                  <a:lnTo>
                    <a:pt x="47" y="232"/>
                  </a:lnTo>
                  <a:lnTo>
                    <a:pt x="34" y="226"/>
                  </a:lnTo>
                  <a:lnTo>
                    <a:pt x="25" y="221"/>
                  </a:lnTo>
                  <a:lnTo>
                    <a:pt x="22" y="211"/>
                  </a:lnTo>
                  <a:lnTo>
                    <a:pt x="18" y="198"/>
                  </a:lnTo>
                  <a:lnTo>
                    <a:pt x="17" y="187"/>
                  </a:lnTo>
                  <a:lnTo>
                    <a:pt x="17" y="177"/>
                  </a:lnTo>
                  <a:lnTo>
                    <a:pt x="14" y="174"/>
                  </a:lnTo>
                  <a:lnTo>
                    <a:pt x="11" y="172"/>
                  </a:lnTo>
                  <a:lnTo>
                    <a:pt x="8" y="171"/>
                  </a:lnTo>
                  <a:lnTo>
                    <a:pt x="6" y="168"/>
                  </a:lnTo>
                  <a:lnTo>
                    <a:pt x="4" y="164"/>
                  </a:lnTo>
                  <a:lnTo>
                    <a:pt x="4" y="160"/>
                  </a:lnTo>
                  <a:lnTo>
                    <a:pt x="4" y="157"/>
                  </a:lnTo>
                  <a:lnTo>
                    <a:pt x="4" y="152"/>
                  </a:lnTo>
                  <a:lnTo>
                    <a:pt x="9" y="150"/>
                  </a:lnTo>
                  <a:lnTo>
                    <a:pt x="15" y="149"/>
                  </a:lnTo>
                  <a:lnTo>
                    <a:pt x="19" y="147"/>
                  </a:lnTo>
                  <a:lnTo>
                    <a:pt x="24" y="145"/>
                  </a:lnTo>
                  <a:lnTo>
                    <a:pt x="18" y="144"/>
                  </a:lnTo>
                  <a:lnTo>
                    <a:pt x="13" y="143"/>
                  </a:lnTo>
                  <a:lnTo>
                    <a:pt x="6" y="142"/>
                  </a:lnTo>
                  <a:lnTo>
                    <a:pt x="0" y="142"/>
                  </a:lnTo>
                  <a:lnTo>
                    <a:pt x="1" y="136"/>
                  </a:lnTo>
                  <a:lnTo>
                    <a:pt x="2" y="130"/>
                  </a:lnTo>
                  <a:lnTo>
                    <a:pt x="2" y="125"/>
                  </a:lnTo>
                  <a:lnTo>
                    <a:pt x="3" y="119"/>
                  </a:lnTo>
                  <a:lnTo>
                    <a:pt x="8" y="118"/>
                  </a:lnTo>
                  <a:lnTo>
                    <a:pt x="14" y="117"/>
                  </a:lnTo>
                  <a:lnTo>
                    <a:pt x="18" y="115"/>
                  </a:lnTo>
                  <a:lnTo>
                    <a:pt x="23" y="114"/>
                  </a:lnTo>
                  <a:lnTo>
                    <a:pt x="18" y="110"/>
                  </a:lnTo>
                  <a:lnTo>
                    <a:pt x="15" y="106"/>
                  </a:lnTo>
                  <a:lnTo>
                    <a:pt x="11" y="102"/>
                  </a:lnTo>
                  <a:lnTo>
                    <a:pt x="7" y="97"/>
                  </a:lnTo>
                  <a:lnTo>
                    <a:pt x="7" y="95"/>
                  </a:lnTo>
                  <a:lnTo>
                    <a:pt x="7" y="91"/>
                  </a:lnTo>
                  <a:lnTo>
                    <a:pt x="6" y="88"/>
                  </a:lnTo>
                  <a:lnTo>
                    <a:pt x="6" y="84"/>
                  </a:lnTo>
                  <a:lnTo>
                    <a:pt x="11" y="82"/>
                  </a:lnTo>
                  <a:lnTo>
                    <a:pt x="17" y="81"/>
                  </a:lnTo>
                  <a:lnTo>
                    <a:pt x="22" y="79"/>
                  </a:lnTo>
                  <a:lnTo>
                    <a:pt x="28" y="76"/>
                  </a:lnTo>
                  <a:lnTo>
                    <a:pt x="28" y="74"/>
                  </a:lnTo>
                  <a:lnTo>
                    <a:pt x="28" y="71"/>
                  </a:lnTo>
                  <a:lnTo>
                    <a:pt x="28" y="67"/>
                  </a:lnTo>
                  <a:lnTo>
                    <a:pt x="28" y="64"/>
                  </a:lnTo>
                  <a:lnTo>
                    <a:pt x="23" y="61"/>
                  </a:lnTo>
                  <a:lnTo>
                    <a:pt x="19" y="58"/>
                  </a:lnTo>
                  <a:lnTo>
                    <a:pt x="15" y="56"/>
                  </a:lnTo>
                  <a:lnTo>
                    <a:pt x="10" y="53"/>
                  </a:lnTo>
                  <a:lnTo>
                    <a:pt x="11" y="46"/>
                  </a:lnTo>
                  <a:lnTo>
                    <a:pt x="13" y="38"/>
                  </a:lnTo>
                  <a:lnTo>
                    <a:pt x="13" y="31"/>
                  </a:lnTo>
                  <a:lnTo>
                    <a:pt x="14" y="24"/>
                  </a:lnTo>
                  <a:lnTo>
                    <a:pt x="11" y="19"/>
                  </a:lnTo>
                  <a:lnTo>
                    <a:pt x="9" y="12"/>
                  </a:lnTo>
                  <a:lnTo>
                    <a:pt x="7" y="6"/>
                  </a:lnTo>
                  <a:lnTo>
                    <a:pt x="4" y="0"/>
                  </a:lnTo>
                  <a:close/>
                </a:path>
              </a:pathLst>
            </a:custGeom>
            <a:solidFill>
              <a:srgbClr val="3D3F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26" name="Freeform 182"/>
            <p:cNvSpPr>
              <a:spLocks noChangeAspect="1"/>
            </p:cNvSpPr>
            <p:nvPr/>
          </p:nvSpPr>
          <p:spPr bwMode="auto">
            <a:xfrm>
              <a:off x="768" y="2724"/>
              <a:ext cx="164" cy="128"/>
            </a:xfrm>
            <a:custGeom>
              <a:avLst/>
              <a:gdLst>
                <a:gd name="T0" fmla="*/ 5 w 329"/>
                <a:gd name="T1" fmla="*/ 1 h 256"/>
                <a:gd name="T2" fmla="*/ 13 w 329"/>
                <a:gd name="T3" fmla="*/ 2 h 256"/>
                <a:gd name="T4" fmla="*/ 20 w 329"/>
                <a:gd name="T5" fmla="*/ 3 h 256"/>
                <a:gd name="T6" fmla="*/ 28 w 329"/>
                <a:gd name="T7" fmla="*/ 4 h 256"/>
                <a:gd name="T8" fmla="*/ 36 w 329"/>
                <a:gd name="T9" fmla="*/ 5 h 256"/>
                <a:gd name="T10" fmla="*/ 40 w 329"/>
                <a:gd name="T11" fmla="*/ 6 h 256"/>
                <a:gd name="T12" fmla="*/ 39 w 329"/>
                <a:gd name="T13" fmla="*/ 8 h 256"/>
                <a:gd name="T14" fmla="*/ 38 w 329"/>
                <a:gd name="T15" fmla="*/ 11 h 256"/>
                <a:gd name="T16" fmla="*/ 37 w 329"/>
                <a:gd name="T17" fmla="*/ 12 h 256"/>
                <a:gd name="T18" fmla="*/ 36 w 329"/>
                <a:gd name="T19" fmla="*/ 13 h 256"/>
                <a:gd name="T20" fmla="*/ 36 w 329"/>
                <a:gd name="T21" fmla="*/ 14 h 256"/>
                <a:gd name="T22" fmla="*/ 38 w 329"/>
                <a:gd name="T23" fmla="*/ 14 h 256"/>
                <a:gd name="T24" fmla="*/ 38 w 329"/>
                <a:gd name="T25" fmla="*/ 16 h 256"/>
                <a:gd name="T26" fmla="*/ 37 w 329"/>
                <a:gd name="T27" fmla="*/ 17 h 256"/>
                <a:gd name="T28" fmla="*/ 36 w 329"/>
                <a:gd name="T29" fmla="*/ 18 h 256"/>
                <a:gd name="T30" fmla="*/ 37 w 329"/>
                <a:gd name="T31" fmla="*/ 19 h 256"/>
                <a:gd name="T32" fmla="*/ 37 w 329"/>
                <a:gd name="T33" fmla="*/ 21 h 256"/>
                <a:gd name="T34" fmla="*/ 36 w 329"/>
                <a:gd name="T35" fmla="*/ 22 h 256"/>
                <a:gd name="T36" fmla="*/ 35 w 329"/>
                <a:gd name="T37" fmla="*/ 23 h 256"/>
                <a:gd name="T38" fmla="*/ 37 w 329"/>
                <a:gd name="T39" fmla="*/ 24 h 256"/>
                <a:gd name="T40" fmla="*/ 37 w 329"/>
                <a:gd name="T41" fmla="*/ 25 h 256"/>
                <a:gd name="T42" fmla="*/ 36 w 329"/>
                <a:gd name="T43" fmla="*/ 27 h 256"/>
                <a:gd name="T44" fmla="*/ 35 w 329"/>
                <a:gd name="T45" fmla="*/ 28 h 256"/>
                <a:gd name="T46" fmla="*/ 34 w 329"/>
                <a:gd name="T47" fmla="*/ 29 h 256"/>
                <a:gd name="T48" fmla="*/ 33 w 329"/>
                <a:gd name="T49" fmla="*/ 31 h 256"/>
                <a:gd name="T50" fmla="*/ 31 w 329"/>
                <a:gd name="T51" fmla="*/ 32 h 256"/>
                <a:gd name="T52" fmla="*/ 26 w 329"/>
                <a:gd name="T53" fmla="*/ 32 h 256"/>
                <a:gd name="T54" fmla="*/ 19 w 329"/>
                <a:gd name="T55" fmla="*/ 32 h 256"/>
                <a:gd name="T56" fmla="*/ 13 w 329"/>
                <a:gd name="T57" fmla="*/ 31 h 256"/>
                <a:gd name="T58" fmla="*/ 7 w 329"/>
                <a:gd name="T59" fmla="*/ 30 h 256"/>
                <a:gd name="T60" fmla="*/ 2 w 329"/>
                <a:gd name="T61" fmla="*/ 28 h 256"/>
                <a:gd name="T62" fmla="*/ 1 w 329"/>
                <a:gd name="T63" fmla="*/ 24 h 256"/>
                <a:gd name="T64" fmla="*/ 1 w 329"/>
                <a:gd name="T65" fmla="*/ 22 h 256"/>
                <a:gd name="T66" fmla="*/ 0 w 329"/>
                <a:gd name="T67" fmla="*/ 21 h 256"/>
                <a:gd name="T68" fmla="*/ 0 w 329"/>
                <a:gd name="T69" fmla="*/ 19 h 256"/>
                <a:gd name="T70" fmla="*/ 2 w 329"/>
                <a:gd name="T71" fmla="*/ 19 h 256"/>
                <a:gd name="T72" fmla="*/ 1 w 329"/>
                <a:gd name="T73" fmla="*/ 18 h 256"/>
                <a:gd name="T74" fmla="*/ 0 w 329"/>
                <a:gd name="T75" fmla="*/ 17 h 256"/>
                <a:gd name="T76" fmla="*/ 0 w 329"/>
                <a:gd name="T77" fmla="*/ 15 h 256"/>
                <a:gd name="T78" fmla="*/ 2 w 329"/>
                <a:gd name="T79" fmla="*/ 15 h 256"/>
                <a:gd name="T80" fmla="*/ 1 w 329"/>
                <a:gd name="T81" fmla="*/ 14 h 256"/>
                <a:gd name="T82" fmla="*/ 0 w 329"/>
                <a:gd name="T83" fmla="*/ 12 h 256"/>
                <a:gd name="T84" fmla="*/ 0 w 329"/>
                <a:gd name="T85" fmla="*/ 11 h 256"/>
                <a:gd name="T86" fmla="*/ 2 w 329"/>
                <a:gd name="T87" fmla="*/ 10 h 256"/>
                <a:gd name="T88" fmla="*/ 3 w 329"/>
                <a:gd name="T89" fmla="*/ 9 h 256"/>
                <a:gd name="T90" fmla="*/ 2 w 329"/>
                <a:gd name="T91" fmla="*/ 8 h 256"/>
                <a:gd name="T92" fmla="*/ 1 w 329"/>
                <a:gd name="T93" fmla="*/ 7 h 256"/>
                <a:gd name="T94" fmla="*/ 1 w 329"/>
                <a:gd name="T95" fmla="*/ 4 h 256"/>
                <a:gd name="T96" fmla="*/ 1 w 329"/>
                <a:gd name="T97" fmla="*/ 2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9" h="256">
                  <a:moveTo>
                    <a:pt x="5" y="0"/>
                  </a:moveTo>
                  <a:lnTo>
                    <a:pt x="26" y="2"/>
                  </a:lnTo>
                  <a:lnTo>
                    <a:pt x="45" y="4"/>
                  </a:lnTo>
                  <a:lnTo>
                    <a:pt x="66" y="8"/>
                  </a:lnTo>
                  <a:lnTo>
                    <a:pt x="86" y="10"/>
                  </a:lnTo>
                  <a:lnTo>
                    <a:pt x="106" y="12"/>
                  </a:lnTo>
                  <a:lnTo>
                    <a:pt x="127" y="15"/>
                  </a:lnTo>
                  <a:lnTo>
                    <a:pt x="147" y="18"/>
                  </a:lnTo>
                  <a:lnTo>
                    <a:pt x="167" y="20"/>
                  </a:lnTo>
                  <a:lnTo>
                    <a:pt x="187" y="23"/>
                  </a:lnTo>
                  <a:lnTo>
                    <a:pt x="208" y="25"/>
                  </a:lnTo>
                  <a:lnTo>
                    <a:pt x="229" y="28"/>
                  </a:lnTo>
                  <a:lnTo>
                    <a:pt x="248" y="31"/>
                  </a:lnTo>
                  <a:lnTo>
                    <a:pt x="269" y="33"/>
                  </a:lnTo>
                  <a:lnTo>
                    <a:pt x="288" y="35"/>
                  </a:lnTo>
                  <a:lnTo>
                    <a:pt x="309" y="39"/>
                  </a:lnTo>
                  <a:lnTo>
                    <a:pt x="329" y="41"/>
                  </a:lnTo>
                  <a:lnTo>
                    <a:pt x="326" y="46"/>
                  </a:lnTo>
                  <a:lnTo>
                    <a:pt x="323" y="49"/>
                  </a:lnTo>
                  <a:lnTo>
                    <a:pt x="320" y="53"/>
                  </a:lnTo>
                  <a:lnTo>
                    <a:pt x="317" y="57"/>
                  </a:lnTo>
                  <a:lnTo>
                    <a:pt x="315" y="65"/>
                  </a:lnTo>
                  <a:lnTo>
                    <a:pt x="314" y="73"/>
                  </a:lnTo>
                  <a:lnTo>
                    <a:pt x="311" y="81"/>
                  </a:lnTo>
                  <a:lnTo>
                    <a:pt x="309" y="89"/>
                  </a:lnTo>
                  <a:lnTo>
                    <a:pt x="306" y="91"/>
                  </a:lnTo>
                  <a:lnTo>
                    <a:pt x="301" y="92"/>
                  </a:lnTo>
                  <a:lnTo>
                    <a:pt x="298" y="93"/>
                  </a:lnTo>
                  <a:lnTo>
                    <a:pt x="293" y="94"/>
                  </a:lnTo>
                  <a:lnTo>
                    <a:pt x="292" y="99"/>
                  </a:lnTo>
                  <a:lnTo>
                    <a:pt x="292" y="102"/>
                  </a:lnTo>
                  <a:lnTo>
                    <a:pt x="292" y="106"/>
                  </a:lnTo>
                  <a:lnTo>
                    <a:pt x="291" y="109"/>
                  </a:lnTo>
                  <a:lnTo>
                    <a:pt x="295" y="110"/>
                  </a:lnTo>
                  <a:lnTo>
                    <a:pt x="300" y="110"/>
                  </a:lnTo>
                  <a:lnTo>
                    <a:pt x="305" y="111"/>
                  </a:lnTo>
                  <a:lnTo>
                    <a:pt x="309" y="111"/>
                  </a:lnTo>
                  <a:lnTo>
                    <a:pt x="308" y="117"/>
                  </a:lnTo>
                  <a:lnTo>
                    <a:pt x="307" y="123"/>
                  </a:lnTo>
                  <a:lnTo>
                    <a:pt x="306" y="129"/>
                  </a:lnTo>
                  <a:lnTo>
                    <a:pt x="305" y="134"/>
                  </a:lnTo>
                  <a:lnTo>
                    <a:pt x="301" y="136"/>
                  </a:lnTo>
                  <a:lnTo>
                    <a:pt x="298" y="136"/>
                  </a:lnTo>
                  <a:lnTo>
                    <a:pt x="294" y="137"/>
                  </a:lnTo>
                  <a:lnTo>
                    <a:pt x="291" y="137"/>
                  </a:lnTo>
                  <a:lnTo>
                    <a:pt x="293" y="141"/>
                  </a:lnTo>
                  <a:lnTo>
                    <a:pt x="295" y="145"/>
                  </a:lnTo>
                  <a:lnTo>
                    <a:pt x="298" y="148"/>
                  </a:lnTo>
                  <a:lnTo>
                    <a:pt x="300" y="153"/>
                  </a:lnTo>
                  <a:lnTo>
                    <a:pt x="300" y="156"/>
                  </a:lnTo>
                  <a:lnTo>
                    <a:pt x="300" y="161"/>
                  </a:lnTo>
                  <a:lnTo>
                    <a:pt x="299" y="164"/>
                  </a:lnTo>
                  <a:lnTo>
                    <a:pt x="299" y="169"/>
                  </a:lnTo>
                  <a:lnTo>
                    <a:pt x="295" y="171"/>
                  </a:lnTo>
                  <a:lnTo>
                    <a:pt x="293" y="172"/>
                  </a:lnTo>
                  <a:lnTo>
                    <a:pt x="290" y="175"/>
                  </a:lnTo>
                  <a:lnTo>
                    <a:pt x="287" y="177"/>
                  </a:lnTo>
                  <a:lnTo>
                    <a:pt x="290" y="180"/>
                  </a:lnTo>
                  <a:lnTo>
                    <a:pt x="293" y="184"/>
                  </a:lnTo>
                  <a:lnTo>
                    <a:pt x="296" y="187"/>
                  </a:lnTo>
                  <a:lnTo>
                    <a:pt x="299" y="192"/>
                  </a:lnTo>
                  <a:lnTo>
                    <a:pt x="298" y="195"/>
                  </a:lnTo>
                  <a:lnTo>
                    <a:pt x="296" y="199"/>
                  </a:lnTo>
                  <a:lnTo>
                    <a:pt x="295" y="202"/>
                  </a:lnTo>
                  <a:lnTo>
                    <a:pt x="294" y="206"/>
                  </a:lnTo>
                  <a:lnTo>
                    <a:pt x="292" y="209"/>
                  </a:lnTo>
                  <a:lnTo>
                    <a:pt x="290" y="212"/>
                  </a:lnTo>
                  <a:lnTo>
                    <a:pt x="287" y="215"/>
                  </a:lnTo>
                  <a:lnTo>
                    <a:pt x="285" y="217"/>
                  </a:lnTo>
                  <a:lnTo>
                    <a:pt x="283" y="222"/>
                  </a:lnTo>
                  <a:lnTo>
                    <a:pt x="280" y="228"/>
                  </a:lnTo>
                  <a:lnTo>
                    <a:pt x="278" y="232"/>
                  </a:lnTo>
                  <a:lnTo>
                    <a:pt x="276" y="237"/>
                  </a:lnTo>
                  <a:lnTo>
                    <a:pt x="272" y="240"/>
                  </a:lnTo>
                  <a:lnTo>
                    <a:pt x="269" y="244"/>
                  </a:lnTo>
                  <a:lnTo>
                    <a:pt x="265" y="247"/>
                  </a:lnTo>
                  <a:lnTo>
                    <a:pt x="261" y="250"/>
                  </a:lnTo>
                  <a:lnTo>
                    <a:pt x="252" y="252"/>
                  </a:lnTo>
                  <a:lnTo>
                    <a:pt x="240" y="254"/>
                  </a:lnTo>
                  <a:lnTo>
                    <a:pt x="227" y="255"/>
                  </a:lnTo>
                  <a:lnTo>
                    <a:pt x="211" y="256"/>
                  </a:lnTo>
                  <a:lnTo>
                    <a:pt x="195" y="255"/>
                  </a:lnTo>
                  <a:lnTo>
                    <a:pt x="178" y="255"/>
                  </a:lnTo>
                  <a:lnTo>
                    <a:pt x="159" y="253"/>
                  </a:lnTo>
                  <a:lnTo>
                    <a:pt x="141" y="252"/>
                  </a:lnTo>
                  <a:lnTo>
                    <a:pt x="123" y="248"/>
                  </a:lnTo>
                  <a:lnTo>
                    <a:pt x="105" y="246"/>
                  </a:lnTo>
                  <a:lnTo>
                    <a:pt x="88" y="243"/>
                  </a:lnTo>
                  <a:lnTo>
                    <a:pt x="71" y="238"/>
                  </a:lnTo>
                  <a:lnTo>
                    <a:pt x="57" y="235"/>
                  </a:lnTo>
                  <a:lnTo>
                    <a:pt x="43" y="230"/>
                  </a:lnTo>
                  <a:lnTo>
                    <a:pt x="33" y="224"/>
                  </a:lnTo>
                  <a:lnTo>
                    <a:pt x="23" y="220"/>
                  </a:lnTo>
                  <a:lnTo>
                    <a:pt x="20" y="209"/>
                  </a:lnTo>
                  <a:lnTo>
                    <a:pt x="17" y="198"/>
                  </a:lnTo>
                  <a:lnTo>
                    <a:pt x="15" y="186"/>
                  </a:lnTo>
                  <a:lnTo>
                    <a:pt x="15" y="176"/>
                  </a:lnTo>
                  <a:lnTo>
                    <a:pt x="13" y="174"/>
                  </a:lnTo>
                  <a:lnTo>
                    <a:pt x="11" y="171"/>
                  </a:lnTo>
                  <a:lnTo>
                    <a:pt x="7" y="169"/>
                  </a:lnTo>
                  <a:lnTo>
                    <a:pt x="5" y="167"/>
                  </a:lnTo>
                  <a:lnTo>
                    <a:pt x="4" y="163"/>
                  </a:lnTo>
                  <a:lnTo>
                    <a:pt x="4" y="159"/>
                  </a:lnTo>
                  <a:lnTo>
                    <a:pt x="4" y="155"/>
                  </a:lnTo>
                  <a:lnTo>
                    <a:pt x="4" y="152"/>
                  </a:lnTo>
                  <a:lnTo>
                    <a:pt x="8" y="149"/>
                  </a:lnTo>
                  <a:lnTo>
                    <a:pt x="13" y="148"/>
                  </a:lnTo>
                  <a:lnTo>
                    <a:pt x="18" y="146"/>
                  </a:lnTo>
                  <a:lnTo>
                    <a:pt x="22" y="144"/>
                  </a:lnTo>
                  <a:lnTo>
                    <a:pt x="17" y="142"/>
                  </a:lnTo>
                  <a:lnTo>
                    <a:pt x="12" y="142"/>
                  </a:lnTo>
                  <a:lnTo>
                    <a:pt x="6" y="142"/>
                  </a:lnTo>
                  <a:lnTo>
                    <a:pt x="0" y="141"/>
                  </a:lnTo>
                  <a:lnTo>
                    <a:pt x="2" y="136"/>
                  </a:lnTo>
                  <a:lnTo>
                    <a:pt x="3" y="129"/>
                  </a:lnTo>
                  <a:lnTo>
                    <a:pt x="3" y="123"/>
                  </a:lnTo>
                  <a:lnTo>
                    <a:pt x="4" y="117"/>
                  </a:lnTo>
                  <a:lnTo>
                    <a:pt x="8" y="116"/>
                  </a:lnTo>
                  <a:lnTo>
                    <a:pt x="13" y="115"/>
                  </a:lnTo>
                  <a:lnTo>
                    <a:pt x="17" y="115"/>
                  </a:lnTo>
                  <a:lnTo>
                    <a:pt x="21" y="114"/>
                  </a:lnTo>
                  <a:lnTo>
                    <a:pt x="18" y="109"/>
                  </a:lnTo>
                  <a:lnTo>
                    <a:pt x="14" y="106"/>
                  </a:lnTo>
                  <a:lnTo>
                    <a:pt x="11" y="102"/>
                  </a:lnTo>
                  <a:lnTo>
                    <a:pt x="7" y="97"/>
                  </a:lnTo>
                  <a:lnTo>
                    <a:pt x="6" y="94"/>
                  </a:lnTo>
                  <a:lnTo>
                    <a:pt x="6" y="91"/>
                  </a:lnTo>
                  <a:lnTo>
                    <a:pt x="6" y="87"/>
                  </a:lnTo>
                  <a:lnTo>
                    <a:pt x="5" y="84"/>
                  </a:lnTo>
                  <a:lnTo>
                    <a:pt x="11" y="81"/>
                  </a:lnTo>
                  <a:lnTo>
                    <a:pt x="15" y="80"/>
                  </a:lnTo>
                  <a:lnTo>
                    <a:pt x="21" y="78"/>
                  </a:lnTo>
                  <a:lnTo>
                    <a:pt x="26" y="76"/>
                  </a:lnTo>
                  <a:lnTo>
                    <a:pt x="26" y="73"/>
                  </a:lnTo>
                  <a:lnTo>
                    <a:pt x="26" y="70"/>
                  </a:lnTo>
                  <a:lnTo>
                    <a:pt x="26" y="66"/>
                  </a:lnTo>
                  <a:lnTo>
                    <a:pt x="26" y="63"/>
                  </a:lnTo>
                  <a:lnTo>
                    <a:pt x="22" y="61"/>
                  </a:lnTo>
                  <a:lnTo>
                    <a:pt x="18" y="57"/>
                  </a:lnTo>
                  <a:lnTo>
                    <a:pt x="14" y="55"/>
                  </a:lnTo>
                  <a:lnTo>
                    <a:pt x="10" y="53"/>
                  </a:lnTo>
                  <a:lnTo>
                    <a:pt x="11" y="46"/>
                  </a:lnTo>
                  <a:lnTo>
                    <a:pt x="12" y="39"/>
                  </a:lnTo>
                  <a:lnTo>
                    <a:pt x="12" y="32"/>
                  </a:lnTo>
                  <a:lnTo>
                    <a:pt x="13" y="24"/>
                  </a:lnTo>
                  <a:lnTo>
                    <a:pt x="11" y="18"/>
                  </a:lnTo>
                  <a:lnTo>
                    <a:pt x="10" y="11"/>
                  </a:lnTo>
                  <a:lnTo>
                    <a:pt x="7" y="5"/>
                  </a:lnTo>
                  <a:lnTo>
                    <a:pt x="5" y="0"/>
                  </a:lnTo>
                  <a:close/>
                </a:path>
              </a:pathLst>
            </a:custGeom>
            <a:solidFill>
              <a:srgbClr val="4747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27" name="Freeform 183"/>
            <p:cNvSpPr>
              <a:spLocks noChangeAspect="1"/>
            </p:cNvSpPr>
            <p:nvPr/>
          </p:nvSpPr>
          <p:spPr bwMode="auto">
            <a:xfrm>
              <a:off x="773" y="2726"/>
              <a:ext cx="153" cy="126"/>
            </a:xfrm>
            <a:custGeom>
              <a:avLst/>
              <a:gdLst>
                <a:gd name="T0" fmla="*/ 6 w 306"/>
                <a:gd name="T1" fmla="*/ 1 h 252"/>
                <a:gd name="T2" fmla="*/ 13 w 306"/>
                <a:gd name="T3" fmla="*/ 2 h 252"/>
                <a:gd name="T4" fmla="*/ 20 w 306"/>
                <a:gd name="T5" fmla="*/ 3 h 252"/>
                <a:gd name="T6" fmla="*/ 27 w 306"/>
                <a:gd name="T7" fmla="*/ 4 h 252"/>
                <a:gd name="T8" fmla="*/ 34 w 306"/>
                <a:gd name="T9" fmla="*/ 5 h 252"/>
                <a:gd name="T10" fmla="*/ 38 w 306"/>
                <a:gd name="T11" fmla="*/ 6 h 252"/>
                <a:gd name="T12" fmla="*/ 37 w 306"/>
                <a:gd name="T13" fmla="*/ 7 h 252"/>
                <a:gd name="T14" fmla="*/ 37 w 306"/>
                <a:gd name="T15" fmla="*/ 10 h 252"/>
                <a:gd name="T16" fmla="*/ 35 w 306"/>
                <a:gd name="T17" fmla="*/ 12 h 252"/>
                <a:gd name="T18" fmla="*/ 34 w 306"/>
                <a:gd name="T19" fmla="*/ 12 h 252"/>
                <a:gd name="T20" fmla="*/ 34 w 306"/>
                <a:gd name="T21" fmla="*/ 14 h 252"/>
                <a:gd name="T22" fmla="*/ 36 w 306"/>
                <a:gd name="T23" fmla="*/ 14 h 252"/>
                <a:gd name="T24" fmla="*/ 36 w 306"/>
                <a:gd name="T25" fmla="*/ 15 h 252"/>
                <a:gd name="T26" fmla="*/ 35 w 306"/>
                <a:gd name="T27" fmla="*/ 17 h 252"/>
                <a:gd name="T28" fmla="*/ 34 w 306"/>
                <a:gd name="T29" fmla="*/ 17 h 252"/>
                <a:gd name="T30" fmla="*/ 35 w 306"/>
                <a:gd name="T31" fmla="*/ 19 h 252"/>
                <a:gd name="T32" fmla="*/ 35 w 306"/>
                <a:gd name="T33" fmla="*/ 20 h 252"/>
                <a:gd name="T34" fmla="*/ 35 w 306"/>
                <a:gd name="T35" fmla="*/ 21 h 252"/>
                <a:gd name="T36" fmla="*/ 34 w 306"/>
                <a:gd name="T37" fmla="*/ 22 h 252"/>
                <a:gd name="T38" fmla="*/ 35 w 306"/>
                <a:gd name="T39" fmla="*/ 23 h 252"/>
                <a:gd name="T40" fmla="*/ 35 w 306"/>
                <a:gd name="T41" fmla="*/ 25 h 252"/>
                <a:gd name="T42" fmla="*/ 34 w 306"/>
                <a:gd name="T43" fmla="*/ 26 h 252"/>
                <a:gd name="T44" fmla="*/ 33 w 306"/>
                <a:gd name="T45" fmla="*/ 27 h 252"/>
                <a:gd name="T46" fmla="*/ 33 w 306"/>
                <a:gd name="T47" fmla="*/ 29 h 252"/>
                <a:gd name="T48" fmla="*/ 32 w 306"/>
                <a:gd name="T49" fmla="*/ 30 h 252"/>
                <a:gd name="T50" fmla="*/ 30 w 306"/>
                <a:gd name="T51" fmla="*/ 32 h 252"/>
                <a:gd name="T52" fmla="*/ 25 w 306"/>
                <a:gd name="T53" fmla="*/ 32 h 252"/>
                <a:gd name="T54" fmla="*/ 19 w 306"/>
                <a:gd name="T55" fmla="*/ 32 h 252"/>
                <a:gd name="T56" fmla="*/ 12 w 306"/>
                <a:gd name="T57" fmla="*/ 31 h 252"/>
                <a:gd name="T58" fmla="*/ 7 w 306"/>
                <a:gd name="T59" fmla="*/ 29 h 252"/>
                <a:gd name="T60" fmla="*/ 3 w 306"/>
                <a:gd name="T61" fmla="*/ 28 h 252"/>
                <a:gd name="T62" fmla="*/ 2 w 306"/>
                <a:gd name="T63" fmla="*/ 24 h 252"/>
                <a:gd name="T64" fmla="*/ 2 w 306"/>
                <a:gd name="T65" fmla="*/ 22 h 252"/>
                <a:gd name="T66" fmla="*/ 1 w 306"/>
                <a:gd name="T67" fmla="*/ 21 h 252"/>
                <a:gd name="T68" fmla="*/ 1 w 306"/>
                <a:gd name="T69" fmla="*/ 19 h 252"/>
                <a:gd name="T70" fmla="*/ 2 w 306"/>
                <a:gd name="T71" fmla="*/ 19 h 252"/>
                <a:gd name="T72" fmla="*/ 2 w 306"/>
                <a:gd name="T73" fmla="*/ 18 h 252"/>
                <a:gd name="T74" fmla="*/ 1 w 306"/>
                <a:gd name="T75" fmla="*/ 17 h 252"/>
                <a:gd name="T76" fmla="*/ 1 w 306"/>
                <a:gd name="T77" fmla="*/ 15 h 252"/>
                <a:gd name="T78" fmla="*/ 2 w 306"/>
                <a:gd name="T79" fmla="*/ 15 h 252"/>
                <a:gd name="T80" fmla="*/ 2 w 306"/>
                <a:gd name="T81" fmla="*/ 13 h 252"/>
                <a:gd name="T82" fmla="*/ 1 w 306"/>
                <a:gd name="T83" fmla="*/ 12 h 252"/>
                <a:gd name="T84" fmla="*/ 1 w 306"/>
                <a:gd name="T85" fmla="*/ 11 h 252"/>
                <a:gd name="T86" fmla="*/ 3 w 306"/>
                <a:gd name="T87" fmla="*/ 10 h 252"/>
                <a:gd name="T88" fmla="*/ 4 w 306"/>
                <a:gd name="T89" fmla="*/ 9 h 252"/>
                <a:gd name="T90" fmla="*/ 3 w 306"/>
                <a:gd name="T91" fmla="*/ 8 h 252"/>
                <a:gd name="T92" fmla="*/ 2 w 306"/>
                <a:gd name="T93" fmla="*/ 7 h 252"/>
                <a:gd name="T94" fmla="*/ 2 w 306"/>
                <a:gd name="T95" fmla="*/ 4 h 252"/>
                <a:gd name="T96" fmla="*/ 2 w 306"/>
                <a:gd name="T97" fmla="*/ 2 h 2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06" h="252">
                  <a:moveTo>
                    <a:pt x="6" y="0"/>
                  </a:moveTo>
                  <a:lnTo>
                    <a:pt x="24" y="2"/>
                  </a:lnTo>
                  <a:lnTo>
                    <a:pt x="44" y="5"/>
                  </a:lnTo>
                  <a:lnTo>
                    <a:pt x="62" y="7"/>
                  </a:lnTo>
                  <a:lnTo>
                    <a:pt x="80" y="9"/>
                  </a:lnTo>
                  <a:lnTo>
                    <a:pt x="100" y="12"/>
                  </a:lnTo>
                  <a:lnTo>
                    <a:pt x="118" y="14"/>
                  </a:lnTo>
                  <a:lnTo>
                    <a:pt x="137" y="16"/>
                  </a:lnTo>
                  <a:lnTo>
                    <a:pt x="156" y="18"/>
                  </a:lnTo>
                  <a:lnTo>
                    <a:pt x="175" y="22"/>
                  </a:lnTo>
                  <a:lnTo>
                    <a:pt x="193" y="24"/>
                  </a:lnTo>
                  <a:lnTo>
                    <a:pt x="212" y="27"/>
                  </a:lnTo>
                  <a:lnTo>
                    <a:pt x="231" y="29"/>
                  </a:lnTo>
                  <a:lnTo>
                    <a:pt x="250" y="31"/>
                  </a:lnTo>
                  <a:lnTo>
                    <a:pt x="268" y="33"/>
                  </a:lnTo>
                  <a:lnTo>
                    <a:pt x="288" y="36"/>
                  </a:lnTo>
                  <a:lnTo>
                    <a:pt x="306" y="38"/>
                  </a:lnTo>
                  <a:lnTo>
                    <a:pt x="304" y="43"/>
                  </a:lnTo>
                  <a:lnTo>
                    <a:pt x="300" y="46"/>
                  </a:lnTo>
                  <a:lnTo>
                    <a:pt x="297" y="50"/>
                  </a:lnTo>
                  <a:lnTo>
                    <a:pt x="295" y="53"/>
                  </a:lnTo>
                  <a:lnTo>
                    <a:pt x="294" y="61"/>
                  </a:lnTo>
                  <a:lnTo>
                    <a:pt x="291" y="69"/>
                  </a:lnTo>
                  <a:lnTo>
                    <a:pt x="290" y="78"/>
                  </a:lnTo>
                  <a:lnTo>
                    <a:pt x="288" y="86"/>
                  </a:lnTo>
                  <a:lnTo>
                    <a:pt x="283" y="88"/>
                  </a:lnTo>
                  <a:lnTo>
                    <a:pt x="280" y="89"/>
                  </a:lnTo>
                  <a:lnTo>
                    <a:pt x="276" y="90"/>
                  </a:lnTo>
                  <a:lnTo>
                    <a:pt x="272" y="91"/>
                  </a:lnTo>
                  <a:lnTo>
                    <a:pt x="272" y="96"/>
                  </a:lnTo>
                  <a:lnTo>
                    <a:pt x="272" y="99"/>
                  </a:lnTo>
                  <a:lnTo>
                    <a:pt x="271" y="103"/>
                  </a:lnTo>
                  <a:lnTo>
                    <a:pt x="271" y="106"/>
                  </a:lnTo>
                  <a:lnTo>
                    <a:pt x="274" y="107"/>
                  </a:lnTo>
                  <a:lnTo>
                    <a:pt x="279" y="107"/>
                  </a:lnTo>
                  <a:lnTo>
                    <a:pt x="282" y="107"/>
                  </a:lnTo>
                  <a:lnTo>
                    <a:pt x="287" y="108"/>
                  </a:lnTo>
                  <a:lnTo>
                    <a:pt x="285" y="114"/>
                  </a:lnTo>
                  <a:lnTo>
                    <a:pt x="284" y="120"/>
                  </a:lnTo>
                  <a:lnTo>
                    <a:pt x="283" y="126"/>
                  </a:lnTo>
                  <a:lnTo>
                    <a:pt x="282" y="131"/>
                  </a:lnTo>
                  <a:lnTo>
                    <a:pt x="279" y="131"/>
                  </a:lnTo>
                  <a:lnTo>
                    <a:pt x="276" y="133"/>
                  </a:lnTo>
                  <a:lnTo>
                    <a:pt x="273" y="133"/>
                  </a:lnTo>
                  <a:lnTo>
                    <a:pt x="269" y="134"/>
                  </a:lnTo>
                  <a:lnTo>
                    <a:pt x="272" y="137"/>
                  </a:lnTo>
                  <a:lnTo>
                    <a:pt x="274" y="141"/>
                  </a:lnTo>
                  <a:lnTo>
                    <a:pt x="276" y="145"/>
                  </a:lnTo>
                  <a:lnTo>
                    <a:pt x="279" y="149"/>
                  </a:lnTo>
                  <a:lnTo>
                    <a:pt x="277" y="153"/>
                  </a:lnTo>
                  <a:lnTo>
                    <a:pt x="277" y="157"/>
                  </a:lnTo>
                  <a:lnTo>
                    <a:pt x="277" y="161"/>
                  </a:lnTo>
                  <a:lnTo>
                    <a:pt x="276" y="165"/>
                  </a:lnTo>
                  <a:lnTo>
                    <a:pt x="274" y="167"/>
                  </a:lnTo>
                  <a:lnTo>
                    <a:pt x="272" y="169"/>
                  </a:lnTo>
                  <a:lnTo>
                    <a:pt x="268" y="172"/>
                  </a:lnTo>
                  <a:lnTo>
                    <a:pt x="266" y="174"/>
                  </a:lnTo>
                  <a:lnTo>
                    <a:pt x="268" y="177"/>
                  </a:lnTo>
                  <a:lnTo>
                    <a:pt x="272" y="181"/>
                  </a:lnTo>
                  <a:lnTo>
                    <a:pt x="274" y="184"/>
                  </a:lnTo>
                  <a:lnTo>
                    <a:pt x="276" y="188"/>
                  </a:lnTo>
                  <a:lnTo>
                    <a:pt x="275" y="191"/>
                  </a:lnTo>
                  <a:lnTo>
                    <a:pt x="274" y="195"/>
                  </a:lnTo>
                  <a:lnTo>
                    <a:pt x="273" y="198"/>
                  </a:lnTo>
                  <a:lnTo>
                    <a:pt x="272" y="202"/>
                  </a:lnTo>
                  <a:lnTo>
                    <a:pt x="269" y="205"/>
                  </a:lnTo>
                  <a:lnTo>
                    <a:pt x="268" y="207"/>
                  </a:lnTo>
                  <a:lnTo>
                    <a:pt x="266" y="211"/>
                  </a:lnTo>
                  <a:lnTo>
                    <a:pt x="264" y="214"/>
                  </a:lnTo>
                  <a:lnTo>
                    <a:pt x="261" y="219"/>
                  </a:lnTo>
                  <a:lnTo>
                    <a:pt x="259" y="224"/>
                  </a:lnTo>
                  <a:lnTo>
                    <a:pt x="257" y="229"/>
                  </a:lnTo>
                  <a:lnTo>
                    <a:pt x="254" y="234"/>
                  </a:lnTo>
                  <a:lnTo>
                    <a:pt x="252" y="237"/>
                  </a:lnTo>
                  <a:lnTo>
                    <a:pt x="249" y="240"/>
                  </a:lnTo>
                  <a:lnTo>
                    <a:pt x="245" y="243"/>
                  </a:lnTo>
                  <a:lnTo>
                    <a:pt x="242" y="247"/>
                  </a:lnTo>
                  <a:lnTo>
                    <a:pt x="234" y="249"/>
                  </a:lnTo>
                  <a:lnTo>
                    <a:pt x="222" y="251"/>
                  </a:lnTo>
                  <a:lnTo>
                    <a:pt x="209" y="252"/>
                  </a:lnTo>
                  <a:lnTo>
                    <a:pt x="196" y="252"/>
                  </a:lnTo>
                  <a:lnTo>
                    <a:pt x="181" y="252"/>
                  </a:lnTo>
                  <a:lnTo>
                    <a:pt x="163" y="252"/>
                  </a:lnTo>
                  <a:lnTo>
                    <a:pt x="147" y="250"/>
                  </a:lnTo>
                  <a:lnTo>
                    <a:pt x="130" y="249"/>
                  </a:lnTo>
                  <a:lnTo>
                    <a:pt x="113" y="247"/>
                  </a:lnTo>
                  <a:lnTo>
                    <a:pt x="95" y="243"/>
                  </a:lnTo>
                  <a:lnTo>
                    <a:pt x="79" y="240"/>
                  </a:lnTo>
                  <a:lnTo>
                    <a:pt x="64" y="236"/>
                  </a:lnTo>
                  <a:lnTo>
                    <a:pt x="50" y="232"/>
                  </a:lnTo>
                  <a:lnTo>
                    <a:pt x="39" y="228"/>
                  </a:lnTo>
                  <a:lnTo>
                    <a:pt x="29" y="222"/>
                  </a:lnTo>
                  <a:lnTo>
                    <a:pt x="21" y="218"/>
                  </a:lnTo>
                  <a:lnTo>
                    <a:pt x="17" y="207"/>
                  </a:lnTo>
                  <a:lnTo>
                    <a:pt x="15" y="196"/>
                  </a:lnTo>
                  <a:lnTo>
                    <a:pt x="14" y="186"/>
                  </a:lnTo>
                  <a:lnTo>
                    <a:pt x="14" y="174"/>
                  </a:lnTo>
                  <a:lnTo>
                    <a:pt x="11" y="172"/>
                  </a:lnTo>
                  <a:lnTo>
                    <a:pt x="9" y="169"/>
                  </a:lnTo>
                  <a:lnTo>
                    <a:pt x="7" y="168"/>
                  </a:lnTo>
                  <a:lnTo>
                    <a:pt x="4" y="166"/>
                  </a:lnTo>
                  <a:lnTo>
                    <a:pt x="4" y="161"/>
                  </a:lnTo>
                  <a:lnTo>
                    <a:pt x="4" y="158"/>
                  </a:lnTo>
                  <a:lnTo>
                    <a:pt x="3" y="154"/>
                  </a:lnTo>
                  <a:lnTo>
                    <a:pt x="3" y="151"/>
                  </a:lnTo>
                  <a:lnTo>
                    <a:pt x="8" y="149"/>
                  </a:lnTo>
                  <a:lnTo>
                    <a:pt x="12" y="146"/>
                  </a:lnTo>
                  <a:lnTo>
                    <a:pt x="16" y="145"/>
                  </a:lnTo>
                  <a:lnTo>
                    <a:pt x="21" y="143"/>
                  </a:lnTo>
                  <a:lnTo>
                    <a:pt x="16" y="142"/>
                  </a:lnTo>
                  <a:lnTo>
                    <a:pt x="10" y="141"/>
                  </a:lnTo>
                  <a:lnTo>
                    <a:pt x="6" y="141"/>
                  </a:lnTo>
                  <a:lnTo>
                    <a:pt x="0" y="139"/>
                  </a:lnTo>
                  <a:lnTo>
                    <a:pt x="1" y="134"/>
                  </a:lnTo>
                  <a:lnTo>
                    <a:pt x="2" y="128"/>
                  </a:lnTo>
                  <a:lnTo>
                    <a:pt x="2" y="122"/>
                  </a:lnTo>
                  <a:lnTo>
                    <a:pt x="3" y="116"/>
                  </a:lnTo>
                  <a:lnTo>
                    <a:pt x="8" y="115"/>
                  </a:lnTo>
                  <a:lnTo>
                    <a:pt x="12" y="114"/>
                  </a:lnTo>
                  <a:lnTo>
                    <a:pt x="16" y="113"/>
                  </a:lnTo>
                  <a:lnTo>
                    <a:pt x="21" y="112"/>
                  </a:lnTo>
                  <a:lnTo>
                    <a:pt x="17" y="108"/>
                  </a:lnTo>
                  <a:lnTo>
                    <a:pt x="14" y="104"/>
                  </a:lnTo>
                  <a:lnTo>
                    <a:pt x="10" y="100"/>
                  </a:lnTo>
                  <a:lnTo>
                    <a:pt x="7" y="97"/>
                  </a:lnTo>
                  <a:lnTo>
                    <a:pt x="7" y="93"/>
                  </a:lnTo>
                  <a:lnTo>
                    <a:pt x="7" y="90"/>
                  </a:lnTo>
                  <a:lnTo>
                    <a:pt x="6" y="86"/>
                  </a:lnTo>
                  <a:lnTo>
                    <a:pt x="6" y="83"/>
                  </a:lnTo>
                  <a:lnTo>
                    <a:pt x="10" y="81"/>
                  </a:lnTo>
                  <a:lnTo>
                    <a:pt x="16" y="80"/>
                  </a:lnTo>
                  <a:lnTo>
                    <a:pt x="21" y="77"/>
                  </a:lnTo>
                  <a:lnTo>
                    <a:pt x="25" y="75"/>
                  </a:lnTo>
                  <a:lnTo>
                    <a:pt x="25" y="73"/>
                  </a:lnTo>
                  <a:lnTo>
                    <a:pt x="25" y="69"/>
                  </a:lnTo>
                  <a:lnTo>
                    <a:pt x="25" y="66"/>
                  </a:lnTo>
                  <a:lnTo>
                    <a:pt x="25" y="62"/>
                  </a:lnTo>
                  <a:lnTo>
                    <a:pt x="21" y="60"/>
                  </a:lnTo>
                  <a:lnTo>
                    <a:pt x="17" y="58"/>
                  </a:lnTo>
                  <a:lnTo>
                    <a:pt x="14" y="55"/>
                  </a:lnTo>
                  <a:lnTo>
                    <a:pt x="10" y="53"/>
                  </a:lnTo>
                  <a:lnTo>
                    <a:pt x="11" y="45"/>
                  </a:lnTo>
                  <a:lnTo>
                    <a:pt x="12" y="38"/>
                  </a:lnTo>
                  <a:lnTo>
                    <a:pt x="12" y="30"/>
                  </a:lnTo>
                  <a:lnTo>
                    <a:pt x="14" y="23"/>
                  </a:lnTo>
                  <a:lnTo>
                    <a:pt x="11" y="17"/>
                  </a:lnTo>
                  <a:lnTo>
                    <a:pt x="10" y="12"/>
                  </a:lnTo>
                  <a:lnTo>
                    <a:pt x="8" y="6"/>
                  </a:lnTo>
                  <a:lnTo>
                    <a:pt x="6" y="0"/>
                  </a:lnTo>
                  <a:close/>
                </a:path>
              </a:pathLst>
            </a:custGeom>
            <a:solidFill>
              <a:srgbClr val="4F51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28" name="Freeform 184"/>
            <p:cNvSpPr>
              <a:spLocks noChangeAspect="1"/>
            </p:cNvSpPr>
            <p:nvPr/>
          </p:nvSpPr>
          <p:spPr bwMode="auto">
            <a:xfrm>
              <a:off x="779" y="2727"/>
              <a:ext cx="141" cy="125"/>
            </a:xfrm>
            <a:custGeom>
              <a:avLst/>
              <a:gdLst>
                <a:gd name="T0" fmla="*/ 5 w 283"/>
                <a:gd name="T1" fmla="*/ 1 h 250"/>
                <a:gd name="T2" fmla="*/ 11 w 283"/>
                <a:gd name="T3" fmla="*/ 2 h 250"/>
                <a:gd name="T4" fmla="*/ 18 w 283"/>
                <a:gd name="T5" fmla="*/ 3 h 250"/>
                <a:gd name="T6" fmla="*/ 24 w 283"/>
                <a:gd name="T7" fmla="*/ 4 h 250"/>
                <a:gd name="T8" fmla="*/ 31 w 283"/>
                <a:gd name="T9" fmla="*/ 4 h 250"/>
                <a:gd name="T10" fmla="*/ 35 w 283"/>
                <a:gd name="T11" fmla="*/ 5 h 250"/>
                <a:gd name="T12" fmla="*/ 34 w 283"/>
                <a:gd name="T13" fmla="*/ 7 h 250"/>
                <a:gd name="T14" fmla="*/ 33 w 283"/>
                <a:gd name="T15" fmla="*/ 10 h 250"/>
                <a:gd name="T16" fmla="*/ 32 w 283"/>
                <a:gd name="T17" fmla="*/ 11 h 250"/>
                <a:gd name="T18" fmla="*/ 31 w 283"/>
                <a:gd name="T19" fmla="*/ 12 h 250"/>
                <a:gd name="T20" fmla="*/ 31 w 283"/>
                <a:gd name="T21" fmla="*/ 13 h 250"/>
                <a:gd name="T22" fmla="*/ 32 w 283"/>
                <a:gd name="T23" fmla="*/ 14 h 250"/>
                <a:gd name="T24" fmla="*/ 32 w 283"/>
                <a:gd name="T25" fmla="*/ 15 h 250"/>
                <a:gd name="T26" fmla="*/ 32 w 283"/>
                <a:gd name="T27" fmla="*/ 17 h 250"/>
                <a:gd name="T28" fmla="*/ 31 w 283"/>
                <a:gd name="T29" fmla="*/ 17 h 250"/>
                <a:gd name="T30" fmla="*/ 31 w 283"/>
                <a:gd name="T31" fmla="*/ 18 h 250"/>
                <a:gd name="T32" fmla="*/ 32 w 283"/>
                <a:gd name="T33" fmla="*/ 20 h 250"/>
                <a:gd name="T34" fmla="*/ 31 w 283"/>
                <a:gd name="T35" fmla="*/ 21 h 250"/>
                <a:gd name="T36" fmla="*/ 30 w 283"/>
                <a:gd name="T37" fmla="*/ 22 h 250"/>
                <a:gd name="T38" fmla="*/ 31 w 283"/>
                <a:gd name="T39" fmla="*/ 23 h 250"/>
                <a:gd name="T40" fmla="*/ 31 w 283"/>
                <a:gd name="T41" fmla="*/ 24 h 250"/>
                <a:gd name="T42" fmla="*/ 31 w 283"/>
                <a:gd name="T43" fmla="*/ 26 h 250"/>
                <a:gd name="T44" fmla="*/ 30 w 283"/>
                <a:gd name="T45" fmla="*/ 27 h 250"/>
                <a:gd name="T46" fmla="*/ 29 w 283"/>
                <a:gd name="T47" fmla="*/ 29 h 250"/>
                <a:gd name="T48" fmla="*/ 28 w 283"/>
                <a:gd name="T49" fmla="*/ 30 h 250"/>
                <a:gd name="T50" fmla="*/ 26 w 283"/>
                <a:gd name="T51" fmla="*/ 31 h 250"/>
                <a:gd name="T52" fmla="*/ 22 w 283"/>
                <a:gd name="T53" fmla="*/ 32 h 250"/>
                <a:gd name="T54" fmla="*/ 16 w 283"/>
                <a:gd name="T55" fmla="*/ 31 h 250"/>
                <a:gd name="T56" fmla="*/ 11 w 283"/>
                <a:gd name="T57" fmla="*/ 31 h 250"/>
                <a:gd name="T58" fmla="*/ 5 w 283"/>
                <a:gd name="T59" fmla="*/ 29 h 250"/>
                <a:gd name="T60" fmla="*/ 2 w 283"/>
                <a:gd name="T61" fmla="*/ 28 h 250"/>
                <a:gd name="T62" fmla="*/ 1 w 283"/>
                <a:gd name="T63" fmla="*/ 24 h 250"/>
                <a:gd name="T64" fmla="*/ 1 w 283"/>
                <a:gd name="T65" fmla="*/ 22 h 250"/>
                <a:gd name="T66" fmla="*/ 0 w 283"/>
                <a:gd name="T67" fmla="*/ 21 h 250"/>
                <a:gd name="T68" fmla="*/ 0 w 283"/>
                <a:gd name="T69" fmla="*/ 19 h 250"/>
                <a:gd name="T70" fmla="*/ 1 w 283"/>
                <a:gd name="T71" fmla="*/ 18 h 250"/>
                <a:gd name="T72" fmla="*/ 1 w 283"/>
                <a:gd name="T73" fmla="*/ 18 h 250"/>
                <a:gd name="T74" fmla="*/ 0 w 283"/>
                <a:gd name="T75" fmla="*/ 17 h 250"/>
                <a:gd name="T76" fmla="*/ 0 w 283"/>
                <a:gd name="T77" fmla="*/ 15 h 250"/>
                <a:gd name="T78" fmla="*/ 1 w 283"/>
                <a:gd name="T79" fmla="*/ 15 h 250"/>
                <a:gd name="T80" fmla="*/ 1 w 283"/>
                <a:gd name="T81" fmla="*/ 13 h 250"/>
                <a:gd name="T82" fmla="*/ 0 w 283"/>
                <a:gd name="T83" fmla="*/ 12 h 250"/>
                <a:gd name="T84" fmla="*/ 0 w 283"/>
                <a:gd name="T85" fmla="*/ 11 h 250"/>
                <a:gd name="T86" fmla="*/ 2 w 283"/>
                <a:gd name="T87" fmla="*/ 10 h 250"/>
                <a:gd name="T88" fmla="*/ 2 w 283"/>
                <a:gd name="T89" fmla="*/ 9 h 250"/>
                <a:gd name="T90" fmla="*/ 2 w 283"/>
                <a:gd name="T91" fmla="*/ 8 h 250"/>
                <a:gd name="T92" fmla="*/ 1 w 283"/>
                <a:gd name="T93" fmla="*/ 7 h 250"/>
                <a:gd name="T94" fmla="*/ 1 w 283"/>
                <a:gd name="T95" fmla="*/ 4 h 250"/>
                <a:gd name="T96" fmla="*/ 1 w 283"/>
                <a:gd name="T97" fmla="*/ 2 h 2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3" h="250">
                  <a:moveTo>
                    <a:pt x="7" y="0"/>
                  </a:moveTo>
                  <a:lnTo>
                    <a:pt x="24" y="3"/>
                  </a:lnTo>
                  <a:lnTo>
                    <a:pt x="42" y="5"/>
                  </a:lnTo>
                  <a:lnTo>
                    <a:pt x="59" y="7"/>
                  </a:lnTo>
                  <a:lnTo>
                    <a:pt x="76" y="10"/>
                  </a:lnTo>
                  <a:lnTo>
                    <a:pt x="94" y="12"/>
                  </a:lnTo>
                  <a:lnTo>
                    <a:pt x="111" y="14"/>
                  </a:lnTo>
                  <a:lnTo>
                    <a:pt x="128" y="16"/>
                  </a:lnTo>
                  <a:lnTo>
                    <a:pt x="145" y="19"/>
                  </a:lnTo>
                  <a:lnTo>
                    <a:pt x="162" y="21"/>
                  </a:lnTo>
                  <a:lnTo>
                    <a:pt x="179" y="23"/>
                  </a:lnTo>
                  <a:lnTo>
                    <a:pt x="196" y="26"/>
                  </a:lnTo>
                  <a:lnTo>
                    <a:pt x="213" y="27"/>
                  </a:lnTo>
                  <a:lnTo>
                    <a:pt x="231" y="29"/>
                  </a:lnTo>
                  <a:lnTo>
                    <a:pt x="248" y="31"/>
                  </a:lnTo>
                  <a:lnTo>
                    <a:pt x="265" y="34"/>
                  </a:lnTo>
                  <a:lnTo>
                    <a:pt x="283" y="36"/>
                  </a:lnTo>
                  <a:lnTo>
                    <a:pt x="280" y="39"/>
                  </a:lnTo>
                  <a:lnTo>
                    <a:pt x="278" y="43"/>
                  </a:lnTo>
                  <a:lnTo>
                    <a:pt x="274" y="48"/>
                  </a:lnTo>
                  <a:lnTo>
                    <a:pt x="272" y="51"/>
                  </a:lnTo>
                  <a:lnTo>
                    <a:pt x="271" y="59"/>
                  </a:lnTo>
                  <a:lnTo>
                    <a:pt x="269" y="67"/>
                  </a:lnTo>
                  <a:lnTo>
                    <a:pt x="268" y="75"/>
                  </a:lnTo>
                  <a:lnTo>
                    <a:pt x="265" y="83"/>
                  </a:lnTo>
                  <a:lnTo>
                    <a:pt x="262" y="84"/>
                  </a:lnTo>
                  <a:lnTo>
                    <a:pt x="258" y="87"/>
                  </a:lnTo>
                  <a:lnTo>
                    <a:pt x="255" y="88"/>
                  </a:lnTo>
                  <a:lnTo>
                    <a:pt x="250" y="89"/>
                  </a:lnTo>
                  <a:lnTo>
                    <a:pt x="250" y="94"/>
                  </a:lnTo>
                  <a:lnTo>
                    <a:pt x="250" y="97"/>
                  </a:lnTo>
                  <a:lnTo>
                    <a:pt x="249" y="101"/>
                  </a:lnTo>
                  <a:lnTo>
                    <a:pt x="249" y="104"/>
                  </a:lnTo>
                  <a:lnTo>
                    <a:pt x="253" y="104"/>
                  </a:lnTo>
                  <a:lnTo>
                    <a:pt x="257" y="104"/>
                  </a:lnTo>
                  <a:lnTo>
                    <a:pt x="261" y="105"/>
                  </a:lnTo>
                  <a:lnTo>
                    <a:pt x="264" y="105"/>
                  </a:lnTo>
                  <a:lnTo>
                    <a:pt x="263" y="111"/>
                  </a:lnTo>
                  <a:lnTo>
                    <a:pt x="262" y="117"/>
                  </a:lnTo>
                  <a:lnTo>
                    <a:pt x="261" y="122"/>
                  </a:lnTo>
                  <a:lnTo>
                    <a:pt x="260" y="128"/>
                  </a:lnTo>
                  <a:lnTo>
                    <a:pt x="257" y="129"/>
                  </a:lnTo>
                  <a:lnTo>
                    <a:pt x="254" y="129"/>
                  </a:lnTo>
                  <a:lnTo>
                    <a:pt x="251" y="131"/>
                  </a:lnTo>
                  <a:lnTo>
                    <a:pt x="248" y="132"/>
                  </a:lnTo>
                  <a:lnTo>
                    <a:pt x="250" y="135"/>
                  </a:lnTo>
                  <a:lnTo>
                    <a:pt x="253" y="139"/>
                  </a:lnTo>
                  <a:lnTo>
                    <a:pt x="254" y="142"/>
                  </a:lnTo>
                  <a:lnTo>
                    <a:pt x="256" y="145"/>
                  </a:lnTo>
                  <a:lnTo>
                    <a:pt x="256" y="150"/>
                  </a:lnTo>
                  <a:lnTo>
                    <a:pt x="256" y="154"/>
                  </a:lnTo>
                  <a:lnTo>
                    <a:pt x="255" y="158"/>
                  </a:lnTo>
                  <a:lnTo>
                    <a:pt x="255" y="163"/>
                  </a:lnTo>
                  <a:lnTo>
                    <a:pt x="253" y="165"/>
                  </a:lnTo>
                  <a:lnTo>
                    <a:pt x="250" y="166"/>
                  </a:lnTo>
                  <a:lnTo>
                    <a:pt x="247" y="169"/>
                  </a:lnTo>
                  <a:lnTo>
                    <a:pt x="245" y="171"/>
                  </a:lnTo>
                  <a:lnTo>
                    <a:pt x="247" y="174"/>
                  </a:lnTo>
                  <a:lnTo>
                    <a:pt x="250" y="178"/>
                  </a:lnTo>
                  <a:lnTo>
                    <a:pt x="253" y="181"/>
                  </a:lnTo>
                  <a:lnTo>
                    <a:pt x="255" y="184"/>
                  </a:lnTo>
                  <a:lnTo>
                    <a:pt x="254" y="188"/>
                  </a:lnTo>
                  <a:lnTo>
                    <a:pt x="253" y="192"/>
                  </a:lnTo>
                  <a:lnTo>
                    <a:pt x="251" y="195"/>
                  </a:lnTo>
                  <a:lnTo>
                    <a:pt x="250" y="200"/>
                  </a:lnTo>
                  <a:lnTo>
                    <a:pt x="248" y="202"/>
                  </a:lnTo>
                  <a:lnTo>
                    <a:pt x="246" y="205"/>
                  </a:lnTo>
                  <a:lnTo>
                    <a:pt x="245" y="208"/>
                  </a:lnTo>
                  <a:lnTo>
                    <a:pt x="242" y="211"/>
                  </a:lnTo>
                  <a:lnTo>
                    <a:pt x="240" y="216"/>
                  </a:lnTo>
                  <a:lnTo>
                    <a:pt x="239" y="220"/>
                  </a:lnTo>
                  <a:lnTo>
                    <a:pt x="236" y="225"/>
                  </a:lnTo>
                  <a:lnTo>
                    <a:pt x="234" y="230"/>
                  </a:lnTo>
                  <a:lnTo>
                    <a:pt x="231" y="233"/>
                  </a:lnTo>
                  <a:lnTo>
                    <a:pt x="228" y="237"/>
                  </a:lnTo>
                  <a:lnTo>
                    <a:pt x="225" y="240"/>
                  </a:lnTo>
                  <a:lnTo>
                    <a:pt x="221" y="243"/>
                  </a:lnTo>
                  <a:lnTo>
                    <a:pt x="213" y="246"/>
                  </a:lnTo>
                  <a:lnTo>
                    <a:pt x="204" y="248"/>
                  </a:lnTo>
                  <a:lnTo>
                    <a:pt x="193" y="249"/>
                  </a:lnTo>
                  <a:lnTo>
                    <a:pt x="179" y="250"/>
                  </a:lnTo>
                  <a:lnTo>
                    <a:pt x="165" y="250"/>
                  </a:lnTo>
                  <a:lnTo>
                    <a:pt x="150" y="249"/>
                  </a:lnTo>
                  <a:lnTo>
                    <a:pt x="135" y="248"/>
                  </a:lnTo>
                  <a:lnTo>
                    <a:pt x="119" y="247"/>
                  </a:lnTo>
                  <a:lnTo>
                    <a:pt x="103" y="245"/>
                  </a:lnTo>
                  <a:lnTo>
                    <a:pt x="88" y="242"/>
                  </a:lnTo>
                  <a:lnTo>
                    <a:pt x="73" y="239"/>
                  </a:lnTo>
                  <a:lnTo>
                    <a:pt x="59" y="235"/>
                  </a:lnTo>
                  <a:lnTo>
                    <a:pt x="45" y="231"/>
                  </a:lnTo>
                  <a:lnTo>
                    <a:pt x="35" y="227"/>
                  </a:lnTo>
                  <a:lnTo>
                    <a:pt x="24" y="223"/>
                  </a:lnTo>
                  <a:lnTo>
                    <a:pt x="18" y="218"/>
                  </a:lnTo>
                  <a:lnTo>
                    <a:pt x="14" y="208"/>
                  </a:lnTo>
                  <a:lnTo>
                    <a:pt x="13" y="196"/>
                  </a:lnTo>
                  <a:lnTo>
                    <a:pt x="12" y="185"/>
                  </a:lnTo>
                  <a:lnTo>
                    <a:pt x="13" y="174"/>
                  </a:lnTo>
                  <a:lnTo>
                    <a:pt x="11" y="172"/>
                  </a:lnTo>
                  <a:lnTo>
                    <a:pt x="8" y="170"/>
                  </a:lnTo>
                  <a:lnTo>
                    <a:pt x="6" y="167"/>
                  </a:lnTo>
                  <a:lnTo>
                    <a:pt x="4" y="165"/>
                  </a:lnTo>
                  <a:lnTo>
                    <a:pt x="4" y="162"/>
                  </a:lnTo>
                  <a:lnTo>
                    <a:pt x="4" y="158"/>
                  </a:lnTo>
                  <a:lnTo>
                    <a:pt x="4" y="155"/>
                  </a:lnTo>
                  <a:lnTo>
                    <a:pt x="3" y="150"/>
                  </a:lnTo>
                  <a:lnTo>
                    <a:pt x="7" y="148"/>
                  </a:lnTo>
                  <a:lnTo>
                    <a:pt x="11" y="147"/>
                  </a:lnTo>
                  <a:lnTo>
                    <a:pt x="15" y="144"/>
                  </a:lnTo>
                  <a:lnTo>
                    <a:pt x="19" y="142"/>
                  </a:lnTo>
                  <a:lnTo>
                    <a:pt x="14" y="142"/>
                  </a:lnTo>
                  <a:lnTo>
                    <a:pt x="10" y="141"/>
                  </a:lnTo>
                  <a:lnTo>
                    <a:pt x="5" y="141"/>
                  </a:lnTo>
                  <a:lnTo>
                    <a:pt x="0" y="140"/>
                  </a:lnTo>
                  <a:lnTo>
                    <a:pt x="1" y="134"/>
                  </a:lnTo>
                  <a:lnTo>
                    <a:pt x="3" y="127"/>
                  </a:lnTo>
                  <a:lnTo>
                    <a:pt x="3" y="121"/>
                  </a:lnTo>
                  <a:lnTo>
                    <a:pt x="4" y="116"/>
                  </a:lnTo>
                  <a:lnTo>
                    <a:pt x="7" y="114"/>
                  </a:lnTo>
                  <a:lnTo>
                    <a:pt x="12" y="113"/>
                  </a:lnTo>
                  <a:lnTo>
                    <a:pt x="15" y="113"/>
                  </a:lnTo>
                  <a:lnTo>
                    <a:pt x="19" y="112"/>
                  </a:lnTo>
                  <a:lnTo>
                    <a:pt x="16" y="109"/>
                  </a:lnTo>
                  <a:lnTo>
                    <a:pt x="13" y="104"/>
                  </a:lnTo>
                  <a:lnTo>
                    <a:pt x="10" y="101"/>
                  </a:lnTo>
                  <a:lnTo>
                    <a:pt x="7" y="97"/>
                  </a:lnTo>
                  <a:lnTo>
                    <a:pt x="6" y="94"/>
                  </a:lnTo>
                  <a:lnTo>
                    <a:pt x="6" y="90"/>
                  </a:lnTo>
                  <a:lnTo>
                    <a:pt x="6" y="87"/>
                  </a:lnTo>
                  <a:lnTo>
                    <a:pt x="6" y="83"/>
                  </a:lnTo>
                  <a:lnTo>
                    <a:pt x="11" y="81"/>
                  </a:lnTo>
                  <a:lnTo>
                    <a:pt x="15" y="79"/>
                  </a:lnTo>
                  <a:lnTo>
                    <a:pt x="19" y="78"/>
                  </a:lnTo>
                  <a:lnTo>
                    <a:pt x="23" y="75"/>
                  </a:lnTo>
                  <a:lnTo>
                    <a:pt x="23" y="73"/>
                  </a:lnTo>
                  <a:lnTo>
                    <a:pt x="23" y="69"/>
                  </a:lnTo>
                  <a:lnTo>
                    <a:pt x="23" y="66"/>
                  </a:lnTo>
                  <a:lnTo>
                    <a:pt x="23" y="63"/>
                  </a:lnTo>
                  <a:lnTo>
                    <a:pt x="20" y="60"/>
                  </a:lnTo>
                  <a:lnTo>
                    <a:pt x="16" y="58"/>
                  </a:lnTo>
                  <a:lnTo>
                    <a:pt x="13" y="56"/>
                  </a:lnTo>
                  <a:lnTo>
                    <a:pt x="10" y="53"/>
                  </a:lnTo>
                  <a:lnTo>
                    <a:pt x="11" y="45"/>
                  </a:lnTo>
                  <a:lnTo>
                    <a:pt x="12" y="38"/>
                  </a:lnTo>
                  <a:lnTo>
                    <a:pt x="13" y="31"/>
                  </a:lnTo>
                  <a:lnTo>
                    <a:pt x="14" y="25"/>
                  </a:lnTo>
                  <a:lnTo>
                    <a:pt x="13" y="19"/>
                  </a:lnTo>
                  <a:lnTo>
                    <a:pt x="11" y="12"/>
                  </a:lnTo>
                  <a:lnTo>
                    <a:pt x="10" y="6"/>
                  </a:lnTo>
                  <a:lnTo>
                    <a:pt x="7" y="0"/>
                  </a:lnTo>
                  <a:close/>
                </a:path>
              </a:pathLst>
            </a:custGeom>
            <a:solidFill>
              <a:srgbClr val="59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29" name="Freeform 185"/>
            <p:cNvSpPr>
              <a:spLocks noChangeAspect="1"/>
            </p:cNvSpPr>
            <p:nvPr/>
          </p:nvSpPr>
          <p:spPr bwMode="auto">
            <a:xfrm>
              <a:off x="784" y="2728"/>
              <a:ext cx="130" cy="124"/>
            </a:xfrm>
            <a:custGeom>
              <a:avLst/>
              <a:gdLst>
                <a:gd name="T0" fmla="*/ 5 w 260"/>
                <a:gd name="T1" fmla="*/ 1 h 246"/>
                <a:gd name="T2" fmla="*/ 11 w 260"/>
                <a:gd name="T3" fmla="*/ 2 h 246"/>
                <a:gd name="T4" fmla="*/ 17 w 260"/>
                <a:gd name="T5" fmla="*/ 2 h 246"/>
                <a:gd name="T6" fmla="*/ 23 w 260"/>
                <a:gd name="T7" fmla="*/ 3 h 246"/>
                <a:gd name="T8" fmla="*/ 29 w 260"/>
                <a:gd name="T9" fmla="*/ 4 h 246"/>
                <a:gd name="T10" fmla="*/ 33 w 260"/>
                <a:gd name="T11" fmla="*/ 5 h 246"/>
                <a:gd name="T12" fmla="*/ 32 w 260"/>
                <a:gd name="T13" fmla="*/ 6 h 246"/>
                <a:gd name="T14" fmla="*/ 31 w 260"/>
                <a:gd name="T15" fmla="*/ 9 h 246"/>
                <a:gd name="T16" fmla="*/ 30 w 260"/>
                <a:gd name="T17" fmla="*/ 11 h 246"/>
                <a:gd name="T18" fmla="*/ 29 w 260"/>
                <a:gd name="T19" fmla="*/ 11 h 246"/>
                <a:gd name="T20" fmla="*/ 29 w 260"/>
                <a:gd name="T21" fmla="*/ 13 h 246"/>
                <a:gd name="T22" fmla="*/ 30 w 260"/>
                <a:gd name="T23" fmla="*/ 13 h 246"/>
                <a:gd name="T24" fmla="*/ 30 w 260"/>
                <a:gd name="T25" fmla="*/ 15 h 246"/>
                <a:gd name="T26" fmla="*/ 30 w 260"/>
                <a:gd name="T27" fmla="*/ 16 h 246"/>
                <a:gd name="T28" fmla="*/ 29 w 260"/>
                <a:gd name="T29" fmla="*/ 16 h 246"/>
                <a:gd name="T30" fmla="*/ 30 w 260"/>
                <a:gd name="T31" fmla="*/ 18 h 246"/>
                <a:gd name="T32" fmla="*/ 30 w 260"/>
                <a:gd name="T33" fmla="*/ 19 h 246"/>
                <a:gd name="T34" fmla="*/ 29 w 260"/>
                <a:gd name="T35" fmla="*/ 21 h 246"/>
                <a:gd name="T36" fmla="*/ 28 w 260"/>
                <a:gd name="T37" fmla="*/ 21 h 246"/>
                <a:gd name="T38" fmla="*/ 29 w 260"/>
                <a:gd name="T39" fmla="*/ 23 h 246"/>
                <a:gd name="T40" fmla="*/ 29 w 260"/>
                <a:gd name="T41" fmla="*/ 24 h 246"/>
                <a:gd name="T42" fmla="*/ 29 w 260"/>
                <a:gd name="T43" fmla="*/ 25 h 246"/>
                <a:gd name="T44" fmla="*/ 28 w 260"/>
                <a:gd name="T45" fmla="*/ 26 h 246"/>
                <a:gd name="T46" fmla="*/ 27 w 260"/>
                <a:gd name="T47" fmla="*/ 28 h 246"/>
                <a:gd name="T48" fmla="*/ 26 w 260"/>
                <a:gd name="T49" fmla="*/ 29 h 246"/>
                <a:gd name="T50" fmla="*/ 25 w 260"/>
                <a:gd name="T51" fmla="*/ 31 h 246"/>
                <a:gd name="T52" fmla="*/ 21 w 260"/>
                <a:gd name="T53" fmla="*/ 32 h 246"/>
                <a:gd name="T54" fmla="*/ 16 w 260"/>
                <a:gd name="T55" fmla="*/ 31 h 246"/>
                <a:gd name="T56" fmla="*/ 10 w 260"/>
                <a:gd name="T57" fmla="*/ 30 h 246"/>
                <a:gd name="T58" fmla="*/ 5 w 260"/>
                <a:gd name="T59" fmla="*/ 29 h 246"/>
                <a:gd name="T60" fmla="*/ 2 w 260"/>
                <a:gd name="T61" fmla="*/ 27 h 246"/>
                <a:gd name="T62" fmla="*/ 2 w 260"/>
                <a:gd name="T63" fmla="*/ 23 h 246"/>
                <a:gd name="T64" fmla="*/ 1 w 260"/>
                <a:gd name="T65" fmla="*/ 21 h 246"/>
                <a:gd name="T66" fmla="*/ 1 w 260"/>
                <a:gd name="T67" fmla="*/ 21 h 246"/>
                <a:gd name="T68" fmla="*/ 1 w 260"/>
                <a:gd name="T69" fmla="*/ 19 h 246"/>
                <a:gd name="T70" fmla="*/ 2 w 260"/>
                <a:gd name="T71" fmla="*/ 18 h 246"/>
                <a:gd name="T72" fmla="*/ 2 w 260"/>
                <a:gd name="T73" fmla="*/ 18 h 246"/>
                <a:gd name="T74" fmla="*/ 1 w 260"/>
                <a:gd name="T75" fmla="*/ 17 h 246"/>
                <a:gd name="T76" fmla="*/ 1 w 260"/>
                <a:gd name="T77" fmla="*/ 15 h 246"/>
                <a:gd name="T78" fmla="*/ 2 w 260"/>
                <a:gd name="T79" fmla="*/ 14 h 246"/>
                <a:gd name="T80" fmla="*/ 2 w 260"/>
                <a:gd name="T81" fmla="*/ 13 h 246"/>
                <a:gd name="T82" fmla="*/ 1 w 260"/>
                <a:gd name="T83" fmla="*/ 12 h 246"/>
                <a:gd name="T84" fmla="*/ 1 w 260"/>
                <a:gd name="T85" fmla="*/ 11 h 246"/>
                <a:gd name="T86" fmla="*/ 3 w 260"/>
                <a:gd name="T87" fmla="*/ 10 h 246"/>
                <a:gd name="T88" fmla="*/ 3 w 260"/>
                <a:gd name="T89" fmla="*/ 9 h 246"/>
                <a:gd name="T90" fmla="*/ 3 w 260"/>
                <a:gd name="T91" fmla="*/ 8 h 246"/>
                <a:gd name="T92" fmla="*/ 2 w 260"/>
                <a:gd name="T93" fmla="*/ 7 h 246"/>
                <a:gd name="T94" fmla="*/ 2 w 260"/>
                <a:gd name="T95" fmla="*/ 4 h 246"/>
                <a:gd name="T96" fmla="*/ 2 w 260"/>
                <a:gd name="T97" fmla="*/ 2 h 2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0" h="246">
                  <a:moveTo>
                    <a:pt x="8" y="0"/>
                  </a:moveTo>
                  <a:lnTo>
                    <a:pt x="24" y="2"/>
                  </a:lnTo>
                  <a:lnTo>
                    <a:pt x="39" y="3"/>
                  </a:lnTo>
                  <a:lnTo>
                    <a:pt x="55" y="6"/>
                  </a:lnTo>
                  <a:lnTo>
                    <a:pt x="71" y="8"/>
                  </a:lnTo>
                  <a:lnTo>
                    <a:pt x="86" y="10"/>
                  </a:lnTo>
                  <a:lnTo>
                    <a:pt x="102" y="11"/>
                  </a:lnTo>
                  <a:lnTo>
                    <a:pt x="118" y="14"/>
                  </a:lnTo>
                  <a:lnTo>
                    <a:pt x="134" y="16"/>
                  </a:lnTo>
                  <a:lnTo>
                    <a:pt x="149" y="18"/>
                  </a:lnTo>
                  <a:lnTo>
                    <a:pt x="166" y="21"/>
                  </a:lnTo>
                  <a:lnTo>
                    <a:pt x="182" y="22"/>
                  </a:lnTo>
                  <a:lnTo>
                    <a:pt x="197" y="24"/>
                  </a:lnTo>
                  <a:lnTo>
                    <a:pt x="213" y="26"/>
                  </a:lnTo>
                  <a:lnTo>
                    <a:pt x="229" y="29"/>
                  </a:lnTo>
                  <a:lnTo>
                    <a:pt x="244" y="30"/>
                  </a:lnTo>
                  <a:lnTo>
                    <a:pt x="260" y="32"/>
                  </a:lnTo>
                  <a:lnTo>
                    <a:pt x="258" y="35"/>
                  </a:lnTo>
                  <a:lnTo>
                    <a:pt x="255" y="39"/>
                  </a:lnTo>
                  <a:lnTo>
                    <a:pt x="252" y="44"/>
                  </a:lnTo>
                  <a:lnTo>
                    <a:pt x="250" y="47"/>
                  </a:lnTo>
                  <a:lnTo>
                    <a:pt x="249" y="55"/>
                  </a:lnTo>
                  <a:lnTo>
                    <a:pt x="247" y="63"/>
                  </a:lnTo>
                  <a:lnTo>
                    <a:pt x="245" y="71"/>
                  </a:lnTo>
                  <a:lnTo>
                    <a:pt x="244" y="79"/>
                  </a:lnTo>
                  <a:lnTo>
                    <a:pt x="240" y="80"/>
                  </a:lnTo>
                  <a:lnTo>
                    <a:pt x="237" y="83"/>
                  </a:lnTo>
                  <a:lnTo>
                    <a:pt x="234" y="84"/>
                  </a:lnTo>
                  <a:lnTo>
                    <a:pt x="230" y="85"/>
                  </a:lnTo>
                  <a:lnTo>
                    <a:pt x="229" y="88"/>
                  </a:lnTo>
                  <a:lnTo>
                    <a:pt x="229" y="92"/>
                  </a:lnTo>
                  <a:lnTo>
                    <a:pt x="229" y="95"/>
                  </a:lnTo>
                  <a:lnTo>
                    <a:pt x="228" y="99"/>
                  </a:lnTo>
                  <a:lnTo>
                    <a:pt x="231" y="100"/>
                  </a:lnTo>
                  <a:lnTo>
                    <a:pt x="235" y="100"/>
                  </a:lnTo>
                  <a:lnTo>
                    <a:pt x="238" y="100"/>
                  </a:lnTo>
                  <a:lnTo>
                    <a:pt x="242" y="101"/>
                  </a:lnTo>
                  <a:lnTo>
                    <a:pt x="240" y="107"/>
                  </a:lnTo>
                  <a:lnTo>
                    <a:pt x="240" y="113"/>
                  </a:lnTo>
                  <a:lnTo>
                    <a:pt x="239" y="118"/>
                  </a:lnTo>
                  <a:lnTo>
                    <a:pt x="238" y="124"/>
                  </a:lnTo>
                  <a:lnTo>
                    <a:pt x="236" y="124"/>
                  </a:lnTo>
                  <a:lnTo>
                    <a:pt x="234" y="125"/>
                  </a:lnTo>
                  <a:lnTo>
                    <a:pt x="230" y="125"/>
                  </a:lnTo>
                  <a:lnTo>
                    <a:pt x="228" y="127"/>
                  </a:lnTo>
                  <a:lnTo>
                    <a:pt x="230" y="130"/>
                  </a:lnTo>
                  <a:lnTo>
                    <a:pt x="231" y="133"/>
                  </a:lnTo>
                  <a:lnTo>
                    <a:pt x="234" y="138"/>
                  </a:lnTo>
                  <a:lnTo>
                    <a:pt x="235" y="141"/>
                  </a:lnTo>
                  <a:lnTo>
                    <a:pt x="234" y="146"/>
                  </a:lnTo>
                  <a:lnTo>
                    <a:pt x="234" y="150"/>
                  </a:lnTo>
                  <a:lnTo>
                    <a:pt x="234" y="153"/>
                  </a:lnTo>
                  <a:lnTo>
                    <a:pt x="232" y="158"/>
                  </a:lnTo>
                  <a:lnTo>
                    <a:pt x="230" y="160"/>
                  </a:lnTo>
                  <a:lnTo>
                    <a:pt x="228" y="161"/>
                  </a:lnTo>
                  <a:lnTo>
                    <a:pt x="225" y="163"/>
                  </a:lnTo>
                  <a:lnTo>
                    <a:pt x="223" y="166"/>
                  </a:lnTo>
                  <a:lnTo>
                    <a:pt x="225" y="169"/>
                  </a:lnTo>
                  <a:lnTo>
                    <a:pt x="228" y="173"/>
                  </a:lnTo>
                  <a:lnTo>
                    <a:pt x="230" y="176"/>
                  </a:lnTo>
                  <a:lnTo>
                    <a:pt x="232" y="178"/>
                  </a:lnTo>
                  <a:lnTo>
                    <a:pt x="231" y="183"/>
                  </a:lnTo>
                  <a:lnTo>
                    <a:pt x="230" y="186"/>
                  </a:lnTo>
                  <a:lnTo>
                    <a:pt x="229" y="190"/>
                  </a:lnTo>
                  <a:lnTo>
                    <a:pt x="228" y="194"/>
                  </a:lnTo>
                  <a:lnTo>
                    <a:pt x="227" y="197"/>
                  </a:lnTo>
                  <a:lnTo>
                    <a:pt x="224" y="200"/>
                  </a:lnTo>
                  <a:lnTo>
                    <a:pt x="223" y="203"/>
                  </a:lnTo>
                  <a:lnTo>
                    <a:pt x="221" y="206"/>
                  </a:lnTo>
                  <a:lnTo>
                    <a:pt x="220" y="211"/>
                  </a:lnTo>
                  <a:lnTo>
                    <a:pt x="217" y="216"/>
                  </a:lnTo>
                  <a:lnTo>
                    <a:pt x="216" y="221"/>
                  </a:lnTo>
                  <a:lnTo>
                    <a:pt x="214" y="226"/>
                  </a:lnTo>
                  <a:lnTo>
                    <a:pt x="210" y="229"/>
                  </a:lnTo>
                  <a:lnTo>
                    <a:pt x="208" y="231"/>
                  </a:lnTo>
                  <a:lnTo>
                    <a:pt x="205" y="235"/>
                  </a:lnTo>
                  <a:lnTo>
                    <a:pt x="202" y="238"/>
                  </a:lnTo>
                  <a:lnTo>
                    <a:pt x="196" y="242"/>
                  </a:lnTo>
                  <a:lnTo>
                    <a:pt x="186" y="244"/>
                  </a:lnTo>
                  <a:lnTo>
                    <a:pt x="175" y="245"/>
                  </a:lnTo>
                  <a:lnTo>
                    <a:pt x="163" y="246"/>
                  </a:lnTo>
                  <a:lnTo>
                    <a:pt x="151" y="246"/>
                  </a:lnTo>
                  <a:lnTo>
                    <a:pt x="137" y="246"/>
                  </a:lnTo>
                  <a:lnTo>
                    <a:pt x="122" y="245"/>
                  </a:lnTo>
                  <a:lnTo>
                    <a:pt x="107" y="243"/>
                  </a:lnTo>
                  <a:lnTo>
                    <a:pt x="93" y="241"/>
                  </a:lnTo>
                  <a:lnTo>
                    <a:pt x="78" y="238"/>
                  </a:lnTo>
                  <a:lnTo>
                    <a:pt x="64" y="236"/>
                  </a:lnTo>
                  <a:lnTo>
                    <a:pt x="52" y="233"/>
                  </a:lnTo>
                  <a:lnTo>
                    <a:pt x="40" y="228"/>
                  </a:lnTo>
                  <a:lnTo>
                    <a:pt x="30" y="224"/>
                  </a:lnTo>
                  <a:lnTo>
                    <a:pt x="22" y="220"/>
                  </a:lnTo>
                  <a:lnTo>
                    <a:pt x="15" y="215"/>
                  </a:lnTo>
                  <a:lnTo>
                    <a:pt x="12" y="205"/>
                  </a:lnTo>
                  <a:lnTo>
                    <a:pt x="11" y="193"/>
                  </a:lnTo>
                  <a:lnTo>
                    <a:pt x="10" y="182"/>
                  </a:lnTo>
                  <a:lnTo>
                    <a:pt x="11" y="171"/>
                  </a:lnTo>
                  <a:lnTo>
                    <a:pt x="9" y="169"/>
                  </a:lnTo>
                  <a:lnTo>
                    <a:pt x="8" y="167"/>
                  </a:lnTo>
                  <a:lnTo>
                    <a:pt x="5" y="166"/>
                  </a:lnTo>
                  <a:lnTo>
                    <a:pt x="3" y="163"/>
                  </a:lnTo>
                  <a:lnTo>
                    <a:pt x="3" y="160"/>
                  </a:lnTo>
                  <a:lnTo>
                    <a:pt x="3" y="155"/>
                  </a:lnTo>
                  <a:lnTo>
                    <a:pt x="3" y="152"/>
                  </a:lnTo>
                  <a:lnTo>
                    <a:pt x="3" y="148"/>
                  </a:lnTo>
                  <a:lnTo>
                    <a:pt x="7" y="146"/>
                  </a:lnTo>
                  <a:lnTo>
                    <a:pt x="10" y="144"/>
                  </a:lnTo>
                  <a:lnTo>
                    <a:pt x="13" y="143"/>
                  </a:lnTo>
                  <a:lnTo>
                    <a:pt x="18" y="140"/>
                  </a:lnTo>
                  <a:lnTo>
                    <a:pt x="13" y="139"/>
                  </a:lnTo>
                  <a:lnTo>
                    <a:pt x="9" y="139"/>
                  </a:lnTo>
                  <a:lnTo>
                    <a:pt x="4" y="139"/>
                  </a:lnTo>
                  <a:lnTo>
                    <a:pt x="0" y="138"/>
                  </a:lnTo>
                  <a:lnTo>
                    <a:pt x="1" y="132"/>
                  </a:lnTo>
                  <a:lnTo>
                    <a:pt x="2" y="125"/>
                  </a:lnTo>
                  <a:lnTo>
                    <a:pt x="2" y="120"/>
                  </a:lnTo>
                  <a:lnTo>
                    <a:pt x="3" y="114"/>
                  </a:lnTo>
                  <a:lnTo>
                    <a:pt x="7" y="113"/>
                  </a:lnTo>
                  <a:lnTo>
                    <a:pt x="10" y="112"/>
                  </a:lnTo>
                  <a:lnTo>
                    <a:pt x="13" y="112"/>
                  </a:lnTo>
                  <a:lnTo>
                    <a:pt x="18" y="110"/>
                  </a:lnTo>
                  <a:lnTo>
                    <a:pt x="15" y="106"/>
                  </a:lnTo>
                  <a:lnTo>
                    <a:pt x="12" y="102"/>
                  </a:lnTo>
                  <a:lnTo>
                    <a:pt x="9" y="99"/>
                  </a:lnTo>
                  <a:lnTo>
                    <a:pt x="7" y="95"/>
                  </a:lnTo>
                  <a:lnTo>
                    <a:pt x="7" y="92"/>
                  </a:lnTo>
                  <a:lnTo>
                    <a:pt x="7" y="88"/>
                  </a:lnTo>
                  <a:lnTo>
                    <a:pt x="7" y="85"/>
                  </a:lnTo>
                  <a:lnTo>
                    <a:pt x="5" y="82"/>
                  </a:lnTo>
                  <a:lnTo>
                    <a:pt x="10" y="79"/>
                  </a:lnTo>
                  <a:lnTo>
                    <a:pt x="13" y="77"/>
                  </a:lnTo>
                  <a:lnTo>
                    <a:pt x="18" y="76"/>
                  </a:lnTo>
                  <a:lnTo>
                    <a:pt x="22" y="74"/>
                  </a:lnTo>
                  <a:lnTo>
                    <a:pt x="23" y="70"/>
                  </a:lnTo>
                  <a:lnTo>
                    <a:pt x="23" y="67"/>
                  </a:lnTo>
                  <a:lnTo>
                    <a:pt x="23" y="64"/>
                  </a:lnTo>
                  <a:lnTo>
                    <a:pt x="23" y="61"/>
                  </a:lnTo>
                  <a:lnTo>
                    <a:pt x="19" y="59"/>
                  </a:lnTo>
                  <a:lnTo>
                    <a:pt x="17" y="56"/>
                  </a:lnTo>
                  <a:lnTo>
                    <a:pt x="13" y="54"/>
                  </a:lnTo>
                  <a:lnTo>
                    <a:pt x="10" y="52"/>
                  </a:lnTo>
                  <a:lnTo>
                    <a:pt x="11" y="45"/>
                  </a:lnTo>
                  <a:lnTo>
                    <a:pt x="12" y="37"/>
                  </a:lnTo>
                  <a:lnTo>
                    <a:pt x="12" y="30"/>
                  </a:lnTo>
                  <a:lnTo>
                    <a:pt x="13" y="23"/>
                  </a:lnTo>
                  <a:lnTo>
                    <a:pt x="12" y="17"/>
                  </a:lnTo>
                  <a:lnTo>
                    <a:pt x="11" y="11"/>
                  </a:lnTo>
                  <a:lnTo>
                    <a:pt x="9" y="6"/>
                  </a:lnTo>
                  <a:lnTo>
                    <a:pt x="8" y="0"/>
                  </a:lnTo>
                  <a:close/>
                </a:path>
              </a:pathLst>
            </a:custGeom>
            <a:solidFill>
              <a:srgbClr val="636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30" name="Freeform 186"/>
            <p:cNvSpPr>
              <a:spLocks noChangeAspect="1"/>
            </p:cNvSpPr>
            <p:nvPr/>
          </p:nvSpPr>
          <p:spPr bwMode="auto">
            <a:xfrm>
              <a:off x="790" y="2730"/>
              <a:ext cx="118" cy="121"/>
            </a:xfrm>
            <a:custGeom>
              <a:avLst/>
              <a:gdLst>
                <a:gd name="T0" fmla="*/ 5 w 236"/>
                <a:gd name="T1" fmla="*/ 0 h 243"/>
                <a:gd name="T2" fmla="*/ 10 w 236"/>
                <a:gd name="T3" fmla="*/ 1 h 243"/>
                <a:gd name="T4" fmla="*/ 16 w 236"/>
                <a:gd name="T5" fmla="*/ 1 h 243"/>
                <a:gd name="T6" fmla="*/ 21 w 236"/>
                <a:gd name="T7" fmla="*/ 2 h 243"/>
                <a:gd name="T8" fmla="*/ 26 w 236"/>
                <a:gd name="T9" fmla="*/ 3 h 243"/>
                <a:gd name="T10" fmla="*/ 30 w 236"/>
                <a:gd name="T11" fmla="*/ 4 h 243"/>
                <a:gd name="T12" fmla="*/ 29 w 236"/>
                <a:gd name="T13" fmla="*/ 5 h 243"/>
                <a:gd name="T14" fmla="*/ 28 w 236"/>
                <a:gd name="T15" fmla="*/ 8 h 243"/>
                <a:gd name="T16" fmla="*/ 27 w 236"/>
                <a:gd name="T17" fmla="*/ 10 h 243"/>
                <a:gd name="T18" fmla="*/ 27 w 236"/>
                <a:gd name="T19" fmla="*/ 10 h 243"/>
                <a:gd name="T20" fmla="*/ 26 w 236"/>
                <a:gd name="T21" fmla="*/ 12 h 243"/>
                <a:gd name="T22" fmla="*/ 28 w 236"/>
                <a:gd name="T23" fmla="*/ 12 h 243"/>
                <a:gd name="T24" fmla="*/ 28 w 236"/>
                <a:gd name="T25" fmla="*/ 13 h 243"/>
                <a:gd name="T26" fmla="*/ 27 w 236"/>
                <a:gd name="T27" fmla="*/ 15 h 243"/>
                <a:gd name="T28" fmla="*/ 26 w 236"/>
                <a:gd name="T29" fmla="*/ 15 h 243"/>
                <a:gd name="T30" fmla="*/ 27 w 236"/>
                <a:gd name="T31" fmla="*/ 16 h 243"/>
                <a:gd name="T32" fmla="*/ 27 w 236"/>
                <a:gd name="T33" fmla="*/ 18 h 243"/>
                <a:gd name="T34" fmla="*/ 27 w 236"/>
                <a:gd name="T35" fmla="*/ 19 h 243"/>
                <a:gd name="T36" fmla="*/ 26 w 236"/>
                <a:gd name="T37" fmla="*/ 20 h 243"/>
                <a:gd name="T38" fmla="*/ 26 w 236"/>
                <a:gd name="T39" fmla="*/ 21 h 243"/>
                <a:gd name="T40" fmla="*/ 27 w 236"/>
                <a:gd name="T41" fmla="*/ 22 h 243"/>
                <a:gd name="T42" fmla="*/ 26 w 236"/>
                <a:gd name="T43" fmla="*/ 24 h 243"/>
                <a:gd name="T44" fmla="*/ 25 w 236"/>
                <a:gd name="T45" fmla="*/ 25 h 243"/>
                <a:gd name="T46" fmla="*/ 25 w 236"/>
                <a:gd name="T47" fmla="*/ 27 h 243"/>
                <a:gd name="T48" fmla="*/ 24 w 236"/>
                <a:gd name="T49" fmla="*/ 28 h 243"/>
                <a:gd name="T50" fmla="*/ 21 w 236"/>
                <a:gd name="T51" fmla="*/ 30 h 243"/>
                <a:gd name="T52" fmla="*/ 12 w 236"/>
                <a:gd name="T53" fmla="*/ 30 h 243"/>
                <a:gd name="T54" fmla="*/ 4 w 236"/>
                <a:gd name="T55" fmla="*/ 28 h 243"/>
                <a:gd name="T56" fmla="*/ 2 w 236"/>
                <a:gd name="T57" fmla="*/ 24 h 243"/>
                <a:gd name="T58" fmla="*/ 1 w 236"/>
                <a:gd name="T59" fmla="*/ 21 h 243"/>
                <a:gd name="T60" fmla="*/ 1 w 236"/>
                <a:gd name="T61" fmla="*/ 20 h 243"/>
                <a:gd name="T62" fmla="*/ 1 w 236"/>
                <a:gd name="T63" fmla="*/ 19 h 243"/>
                <a:gd name="T64" fmla="*/ 2 w 236"/>
                <a:gd name="T65" fmla="*/ 18 h 243"/>
                <a:gd name="T66" fmla="*/ 2 w 236"/>
                <a:gd name="T67" fmla="*/ 17 h 243"/>
                <a:gd name="T68" fmla="*/ 0 w 236"/>
                <a:gd name="T69" fmla="*/ 17 h 243"/>
                <a:gd name="T70" fmla="*/ 1 w 236"/>
                <a:gd name="T71" fmla="*/ 14 h 243"/>
                <a:gd name="T72" fmla="*/ 2 w 236"/>
                <a:gd name="T73" fmla="*/ 13 h 243"/>
                <a:gd name="T74" fmla="*/ 2 w 236"/>
                <a:gd name="T75" fmla="*/ 13 h 243"/>
                <a:gd name="T76" fmla="*/ 1 w 236"/>
                <a:gd name="T77" fmla="*/ 12 h 243"/>
                <a:gd name="T78" fmla="*/ 1 w 236"/>
                <a:gd name="T79" fmla="*/ 10 h 243"/>
                <a:gd name="T80" fmla="*/ 2 w 236"/>
                <a:gd name="T81" fmla="*/ 9 h 243"/>
                <a:gd name="T82" fmla="*/ 3 w 236"/>
                <a:gd name="T83" fmla="*/ 8 h 243"/>
                <a:gd name="T84" fmla="*/ 3 w 236"/>
                <a:gd name="T85" fmla="*/ 7 h 243"/>
                <a:gd name="T86" fmla="*/ 2 w 236"/>
                <a:gd name="T87" fmla="*/ 6 h 243"/>
                <a:gd name="T88" fmla="*/ 2 w 236"/>
                <a:gd name="T89" fmla="*/ 4 h 243"/>
                <a:gd name="T90" fmla="*/ 2 w 236"/>
                <a:gd name="T91" fmla="*/ 2 h 243"/>
                <a:gd name="T92" fmla="*/ 1 w 236"/>
                <a:gd name="T93" fmla="*/ 0 h 2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6" h="243">
                  <a:moveTo>
                    <a:pt x="8" y="0"/>
                  </a:moveTo>
                  <a:lnTo>
                    <a:pt x="22" y="2"/>
                  </a:lnTo>
                  <a:lnTo>
                    <a:pt x="37" y="4"/>
                  </a:lnTo>
                  <a:lnTo>
                    <a:pt x="51" y="6"/>
                  </a:lnTo>
                  <a:lnTo>
                    <a:pt x="66" y="8"/>
                  </a:lnTo>
                  <a:lnTo>
                    <a:pt x="80" y="9"/>
                  </a:lnTo>
                  <a:lnTo>
                    <a:pt x="93" y="12"/>
                  </a:lnTo>
                  <a:lnTo>
                    <a:pt x="108" y="13"/>
                  </a:lnTo>
                  <a:lnTo>
                    <a:pt x="122" y="15"/>
                  </a:lnTo>
                  <a:lnTo>
                    <a:pt x="136" y="17"/>
                  </a:lnTo>
                  <a:lnTo>
                    <a:pt x="151" y="19"/>
                  </a:lnTo>
                  <a:lnTo>
                    <a:pt x="165" y="21"/>
                  </a:lnTo>
                  <a:lnTo>
                    <a:pt x="180" y="22"/>
                  </a:lnTo>
                  <a:lnTo>
                    <a:pt x="194" y="24"/>
                  </a:lnTo>
                  <a:lnTo>
                    <a:pt x="208" y="27"/>
                  </a:lnTo>
                  <a:lnTo>
                    <a:pt x="223" y="28"/>
                  </a:lnTo>
                  <a:lnTo>
                    <a:pt x="236" y="30"/>
                  </a:lnTo>
                  <a:lnTo>
                    <a:pt x="234" y="33"/>
                  </a:lnTo>
                  <a:lnTo>
                    <a:pt x="233" y="37"/>
                  </a:lnTo>
                  <a:lnTo>
                    <a:pt x="231" y="40"/>
                  </a:lnTo>
                  <a:lnTo>
                    <a:pt x="228" y="45"/>
                  </a:lnTo>
                  <a:lnTo>
                    <a:pt x="227" y="53"/>
                  </a:lnTo>
                  <a:lnTo>
                    <a:pt x="225" y="61"/>
                  </a:lnTo>
                  <a:lnTo>
                    <a:pt x="224" y="69"/>
                  </a:lnTo>
                  <a:lnTo>
                    <a:pt x="221" y="77"/>
                  </a:lnTo>
                  <a:lnTo>
                    <a:pt x="218" y="78"/>
                  </a:lnTo>
                  <a:lnTo>
                    <a:pt x="216" y="80"/>
                  </a:lnTo>
                  <a:lnTo>
                    <a:pt x="212" y="81"/>
                  </a:lnTo>
                  <a:lnTo>
                    <a:pt x="209" y="82"/>
                  </a:lnTo>
                  <a:lnTo>
                    <a:pt x="209" y="86"/>
                  </a:lnTo>
                  <a:lnTo>
                    <a:pt x="209" y="90"/>
                  </a:lnTo>
                  <a:lnTo>
                    <a:pt x="208" y="93"/>
                  </a:lnTo>
                  <a:lnTo>
                    <a:pt x="208" y="97"/>
                  </a:lnTo>
                  <a:lnTo>
                    <a:pt x="210" y="98"/>
                  </a:lnTo>
                  <a:lnTo>
                    <a:pt x="213" y="98"/>
                  </a:lnTo>
                  <a:lnTo>
                    <a:pt x="217" y="98"/>
                  </a:lnTo>
                  <a:lnTo>
                    <a:pt x="220" y="98"/>
                  </a:lnTo>
                  <a:lnTo>
                    <a:pt x="219" y="104"/>
                  </a:lnTo>
                  <a:lnTo>
                    <a:pt x="218" y="110"/>
                  </a:lnTo>
                  <a:lnTo>
                    <a:pt x="217" y="115"/>
                  </a:lnTo>
                  <a:lnTo>
                    <a:pt x="216" y="121"/>
                  </a:lnTo>
                  <a:lnTo>
                    <a:pt x="213" y="122"/>
                  </a:lnTo>
                  <a:lnTo>
                    <a:pt x="211" y="122"/>
                  </a:lnTo>
                  <a:lnTo>
                    <a:pt x="209" y="123"/>
                  </a:lnTo>
                  <a:lnTo>
                    <a:pt x="206" y="125"/>
                  </a:lnTo>
                  <a:lnTo>
                    <a:pt x="208" y="128"/>
                  </a:lnTo>
                  <a:lnTo>
                    <a:pt x="210" y="131"/>
                  </a:lnTo>
                  <a:lnTo>
                    <a:pt x="211" y="135"/>
                  </a:lnTo>
                  <a:lnTo>
                    <a:pt x="212" y="138"/>
                  </a:lnTo>
                  <a:lnTo>
                    <a:pt x="212" y="143"/>
                  </a:lnTo>
                  <a:lnTo>
                    <a:pt x="212" y="146"/>
                  </a:lnTo>
                  <a:lnTo>
                    <a:pt x="211" y="151"/>
                  </a:lnTo>
                  <a:lnTo>
                    <a:pt x="211" y="154"/>
                  </a:lnTo>
                  <a:lnTo>
                    <a:pt x="209" y="157"/>
                  </a:lnTo>
                  <a:lnTo>
                    <a:pt x="206" y="159"/>
                  </a:lnTo>
                  <a:lnTo>
                    <a:pt x="204" y="161"/>
                  </a:lnTo>
                  <a:lnTo>
                    <a:pt x="202" y="164"/>
                  </a:lnTo>
                  <a:lnTo>
                    <a:pt x="204" y="167"/>
                  </a:lnTo>
                  <a:lnTo>
                    <a:pt x="206" y="169"/>
                  </a:lnTo>
                  <a:lnTo>
                    <a:pt x="208" y="173"/>
                  </a:lnTo>
                  <a:lnTo>
                    <a:pt x="210" y="176"/>
                  </a:lnTo>
                  <a:lnTo>
                    <a:pt x="209" y="180"/>
                  </a:lnTo>
                  <a:lnTo>
                    <a:pt x="209" y="183"/>
                  </a:lnTo>
                  <a:lnTo>
                    <a:pt x="208" y="188"/>
                  </a:lnTo>
                  <a:lnTo>
                    <a:pt x="206" y="191"/>
                  </a:lnTo>
                  <a:lnTo>
                    <a:pt x="205" y="194"/>
                  </a:lnTo>
                  <a:lnTo>
                    <a:pt x="203" y="197"/>
                  </a:lnTo>
                  <a:lnTo>
                    <a:pt x="202" y="201"/>
                  </a:lnTo>
                  <a:lnTo>
                    <a:pt x="199" y="203"/>
                  </a:lnTo>
                  <a:lnTo>
                    <a:pt x="198" y="207"/>
                  </a:lnTo>
                  <a:lnTo>
                    <a:pt x="196" y="213"/>
                  </a:lnTo>
                  <a:lnTo>
                    <a:pt x="195" y="218"/>
                  </a:lnTo>
                  <a:lnTo>
                    <a:pt x="193" y="224"/>
                  </a:lnTo>
                  <a:lnTo>
                    <a:pt x="190" y="226"/>
                  </a:lnTo>
                  <a:lnTo>
                    <a:pt x="188" y="229"/>
                  </a:lnTo>
                  <a:lnTo>
                    <a:pt x="185" y="233"/>
                  </a:lnTo>
                  <a:lnTo>
                    <a:pt x="182" y="236"/>
                  </a:lnTo>
                  <a:lnTo>
                    <a:pt x="167" y="241"/>
                  </a:lnTo>
                  <a:lnTo>
                    <a:pt x="146" y="243"/>
                  </a:lnTo>
                  <a:lnTo>
                    <a:pt x="122" y="243"/>
                  </a:lnTo>
                  <a:lnTo>
                    <a:pt x="96" y="241"/>
                  </a:lnTo>
                  <a:lnTo>
                    <a:pt x="70" y="237"/>
                  </a:lnTo>
                  <a:lnTo>
                    <a:pt x="46" y="231"/>
                  </a:lnTo>
                  <a:lnTo>
                    <a:pt x="26" y="224"/>
                  </a:lnTo>
                  <a:lnTo>
                    <a:pt x="12" y="214"/>
                  </a:lnTo>
                  <a:lnTo>
                    <a:pt x="11" y="204"/>
                  </a:lnTo>
                  <a:lnTo>
                    <a:pt x="9" y="192"/>
                  </a:lnTo>
                  <a:lnTo>
                    <a:pt x="9" y="182"/>
                  </a:lnTo>
                  <a:lnTo>
                    <a:pt x="9" y="171"/>
                  </a:lnTo>
                  <a:lnTo>
                    <a:pt x="8" y="168"/>
                  </a:lnTo>
                  <a:lnTo>
                    <a:pt x="6" y="167"/>
                  </a:lnTo>
                  <a:lnTo>
                    <a:pt x="5" y="165"/>
                  </a:lnTo>
                  <a:lnTo>
                    <a:pt x="2" y="163"/>
                  </a:lnTo>
                  <a:lnTo>
                    <a:pt x="2" y="159"/>
                  </a:lnTo>
                  <a:lnTo>
                    <a:pt x="2" y="156"/>
                  </a:lnTo>
                  <a:lnTo>
                    <a:pt x="2" y="152"/>
                  </a:lnTo>
                  <a:lnTo>
                    <a:pt x="2" y="148"/>
                  </a:lnTo>
                  <a:lnTo>
                    <a:pt x="6" y="145"/>
                  </a:lnTo>
                  <a:lnTo>
                    <a:pt x="9" y="144"/>
                  </a:lnTo>
                  <a:lnTo>
                    <a:pt x="13" y="142"/>
                  </a:lnTo>
                  <a:lnTo>
                    <a:pt x="16" y="139"/>
                  </a:lnTo>
                  <a:lnTo>
                    <a:pt x="12" y="139"/>
                  </a:lnTo>
                  <a:lnTo>
                    <a:pt x="8" y="138"/>
                  </a:lnTo>
                  <a:lnTo>
                    <a:pt x="4" y="138"/>
                  </a:lnTo>
                  <a:lnTo>
                    <a:pt x="0" y="138"/>
                  </a:lnTo>
                  <a:lnTo>
                    <a:pt x="1" y="133"/>
                  </a:lnTo>
                  <a:lnTo>
                    <a:pt x="2" y="126"/>
                  </a:lnTo>
                  <a:lnTo>
                    <a:pt x="2" y="119"/>
                  </a:lnTo>
                  <a:lnTo>
                    <a:pt x="4" y="113"/>
                  </a:lnTo>
                  <a:lnTo>
                    <a:pt x="6" y="112"/>
                  </a:lnTo>
                  <a:lnTo>
                    <a:pt x="9" y="111"/>
                  </a:lnTo>
                  <a:lnTo>
                    <a:pt x="13" y="111"/>
                  </a:lnTo>
                  <a:lnTo>
                    <a:pt x="16" y="110"/>
                  </a:lnTo>
                  <a:lnTo>
                    <a:pt x="14" y="106"/>
                  </a:lnTo>
                  <a:lnTo>
                    <a:pt x="12" y="103"/>
                  </a:lnTo>
                  <a:lnTo>
                    <a:pt x="9" y="99"/>
                  </a:lnTo>
                  <a:lnTo>
                    <a:pt x="7" y="96"/>
                  </a:lnTo>
                  <a:lnTo>
                    <a:pt x="6" y="92"/>
                  </a:lnTo>
                  <a:lnTo>
                    <a:pt x="6" y="89"/>
                  </a:lnTo>
                  <a:lnTo>
                    <a:pt x="6" y="85"/>
                  </a:lnTo>
                  <a:lnTo>
                    <a:pt x="6" y="82"/>
                  </a:lnTo>
                  <a:lnTo>
                    <a:pt x="9" y="80"/>
                  </a:lnTo>
                  <a:lnTo>
                    <a:pt x="14" y="77"/>
                  </a:lnTo>
                  <a:lnTo>
                    <a:pt x="17" y="76"/>
                  </a:lnTo>
                  <a:lnTo>
                    <a:pt x="21" y="74"/>
                  </a:lnTo>
                  <a:lnTo>
                    <a:pt x="21" y="70"/>
                  </a:lnTo>
                  <a:lnTo>
                    <a:pt x="21" y="67"/>
                  </a:lnTo>
                  <a:lnTo>
                    <a:pt x="21" y="65"/>
                  </a:lnTo>
                  <a:lnTo>
                    <a:pt x="21" y="61"/>
                  </a:lnTo>
                  <a:lnTo>
                    <a:pt x="19" y="59"/>
                  </a:lnTo>
                  <a:lnTo>
                    <a:pt x="16" y="57"/>
                  </a:lnTo>
                  <a:lnTo>
                    <a:pt x="13" y="54"/>
                  </a:lnTo>
                  <a:lnTo>
                    <a:pt x="11" y="52"/>
                  </a:lnTo>
                  <a:lnTo>
                    <a:pt x="12" y="45"/>
                  </a:lnTo>
                  <a:lnTo>
                    <a:pt x="13" y="37"/>
                  </a:lnTo>
                  <a:lnTo>
                    <a:pt x="13" y="30"/>
                  </a:lnTo>
                  <a:lnTo>
                    <a:pt x="14" y="23"/>
                  </a:lnTo>
                  <a:lnTo>
                    <a:pt x="13" y="17"/>
                  </a:lnTo>
                  <a:lnTo>
                    <a:pt x="12" y="12"/>
                  </a:lnTo>
                  <a:lnTo>
                    <a:pt x="9" y="6"/>
                  </a:lnTo>
                  <a:lnTo>
                    <a:pt x="8" y="0"/>
                  </a:lnTo>
                  <a:close/>
                </a:path>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31" name="Freeform 187"/>
            <p:cNvSpPr>
              <a:spLocks noChangeAspect="1"/>
            </p:cNvSpPr>
            <p:nvPr/>
          </p:nvSpPr>
          <p:spPr bwMode="auto">
            <a:xfrm>
              <a:off x="795" y="2731"/>
              <a:ext cx="107" cy="120"/>
            </a:xfrm>
            <a:custGeom>
              <a:avLst/>
              <a:gdLst>
                <a:gd name="T0" fmla="*/ 5 w 214"/>
                <a:gd name="T1" fmla="*/ 1 h 239"/>
                <a:gd name="T2" fmla="*/ 10 w 214"/>
                <a:gd name="T3" fmla="*/ 1 h 239"/>
                <a:gd name="T4" fmla="*/ 14 w 214"/>
                <a:gd name="T5" fmla="*/ 2 h 239"/>
                <a:gd name="T6" fmla="*/ 19 w 214"/>
                <a:gd name="T7" fmla="*/ 3 h 239"/>
                <a:gd name="T8" fmla="*/ 24 w 214"/>
                <a:gd name="T9" fmla="*/ 3 h 239"/>
                <a:gd name="T10" fmla="*/ 27 w 214"/>
                <a:gd name="T11" fmla="*/ 4 h 239"/>
                <a:gd name="T12" fmla="*/ 26 w 214"/>
                <a:gd name="T13" fmla="*/ 6 h 239"/>
                <a:gd name="T14" fmla="*/ 26 w 214"/>
                <a:gd name="T15" fmla="*/ 8 h 239"/>
                <a:gd name="T16" fmla="*/ 25 w 214"/>
                <a:gd name="T17" fmla="*/ 10 h 239"/>
                <a:gd name="T18" fmla="*/ 24 w 214"/>
                <a:gd name="T19" fmla="*/ 11 h 239"/>
                <a:gd name="T20" fmla="*/ 24 w 214"/>
                <a:gd name="T21" fmla="*/ 12 h 239"/>
                <a:gd name="T22" fmla="*/ 25 w 214"/>
                <a:gd name="T23" fmla="*/ 12 h 239"/>
                <a:gd name="T24" fmla="*/ 25 w 214"/>
                <a:gd name="T25" fmla="*/ 14 h 239"/>
                <a:gd name="T26" fmla="*/ 24 w 214"/>
                <a:gd name="T27" fmla="*/ 15 h 239"/>
                <a:gd name="T28" fmla="*/ 24 w 214"/>
                <a:gd name="T29" fmla="*/ 15 h 239"/>
                <a:gd name="T30" fmla="*/ 24 w 214"/>
                <a:gd name="T31" fmla="*/ 17 h 239"/>
                <a:gd name="T32" fmla="*/ 24 w 214"/>
                <a:gd name="T33" fmla="*/ 18 h 239"/>
                <a:gd name="T34" fmla="*/ 24 w 214"/>
                <a:gd name="T35" fmla="*/ 20 h 239"/>
                <a:gd name="T36" fmla="*/ 23 w 214"/>
                <a:gd name="T37" fmla="*/ 20 h 239"/>
                <a:gd name="T38" fmla="*/ 24 w 214"/>
                <a:gd name="T39" fmla="*/ 22 h 239"/>
                <a:gd name="T40" fmla="*/ 24 w 214"/>
                <a:gd name="T41" fmla="*/ 23 h 239"/>
                <a:gd name="T42" fmla="*/ 23 w 214"/>
                <a:gd name="T43" fmla="*/ 24 h 239"/>
                <a:gd name="T44" fmla="*/ 23 w 214"/>
                <a:gd name="T45" fmla="*/ 25 h 239"/>
                <a:gd name="T46" fmla="*/ 22 w 214"/>
                <a:gd name="T47" fmla="*/ 27 h 239"/>
                <a:gd name="T48" fmla="*/ 21 w 214"/>
                <a:gd name="T49" fmla="*/ 28 h 239"/>
                <a:gd name="T50" fmla="*/ 19 w 214"/>
                <a:gd name="T51" fmla="*/ 30 h 239"/>
                <a:gd name="T52" fmla="*/ 11 w 214"/>
                <a:gd name="T53" fmla="*/ 30 h 239"/>
                <a:gd name="T54" fmla="*/ 3 w 214"/>
                <a:gd name="T55" fmla="*/ 28 h 239"/>
                <a:gd name="T56" fmla="*/ 1 w 214"/>
                <a:gd name="T57" fmla="*/ 24 h 239"/>
                <a:gd name="T58" fmla="*/ 1 w 214"/>
                <a:gd name="T59" fmla="*/ 21 h 239"/>
                <a:gd name="T60" fmla="*/ 1 w 214"/>
                <a:gd name="T61" fmla="*/ 21 h 239"/>
                <a:gd name="T62" fmla="*/ 1 w 214"/>
                <a:gd name="T63" fmla="*/ 19 h 239"/>
                <a:gd name="T64" fmla="*/ 2 w 214"/>
                <a:gd name="T65" fmla="*/ 18 h 239"/>
                <a:gd name="T66" fmla="*/ 2 w 214"/>
                <a:gd name="T67" fmla="*/ 18 h 239"/>
                <a:gd name="T68" fmla="*/ 0 w 214"/>
                <a:gd name="T69" fmla="*/ 17 h 239"/>
                <a:gd name="T70" fmla="*/ 1 w 214"/>
                <a:gd name="T71" fmla="*/ 15 h 239"/>
                <a:gd name="T72" fmla="*/ 2 w 214"/>
                <a:gd name="T73" fmla="*/ 14 h 239"/>
                <a:gd name="T74" fmla="*/ 2 w 214"/>
                <a:gd name="T75" fmla="*/ 13 h 239"/>
                <a:gd name="T76" fmla="*/ 1 w 214"/>
                <a:gd name="T77" fmla="*/ 12 h 239"/>
                <a:gd name="T78" fmla="*/ 1 w 214"/>
                <a:gd name="T79" fmla="*/ 11 h 239"/>
                <a:gd name="T80" fmla="*/ 2 w 214"/>
                <a:gd name="T81" fmla="*/ 10 h 239"/>
                <a:gd name="T82" fmla="*/ 3 w 214"/>
                <a:gd name="T83" fmla="*/ 9 h 239"/>
                <a:gd name="T84" fmla="*/ 3 w 214"/>
                <a:gd name="T85" fmla="*/ 8 h 239"/>
                <a:gd name="T86" fmla="*/ 2 w 214"/>
                <a:gd name="T87" fmla="*/ 7 h 239"/>
                <a:gd name="T88" fmla="*/ 2 w 214"/>
                <a:gd name="T89" fmla="*/ 5 h 239"/>
                <a:gd name="T90" fmla="*/ 2 w 214"/>
                <a:gd name="T91" fmla="*/ 2 h 239"/>
                <a:gd name="T92" fmla="*/ 2 w 214"/>
                <a:gd name="T93" fmla="*/ 0 h 2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4" h="239">
                  <a:moveTo>
                    <a:pt x="10" y="0"/>
                  </a:moveTo>
                  <a:lnTo>
                    <a:pt x="23" y="1"/>
                  </a:lnTo>
                  <a:lnTo>
                    <a:pt x="35" y="3"/>
                  </a:lnTo>
                  <a:lnTo>
                    <a:pt x="48" y="4"/>
                  </a:lnTo>
                  <a:lnTo>
                    <a:pt x="61" y="5"/>
                  </a:lnTo>
                  <a:lnTo>
                    <a:pt x="73" y="8"/>
                  </a:lnTo>
                  <a:lnTo>
                    <a:pt x="86" y="9"/>
                  </a:lnTo>
                  <a:lnTo>
                    <a:pt x="99" y="11"/>
                  </a:lnTo>
                  <a:lnTo>
                    <a:pt x="112" y="12"/>
                  </a:lnTo>
                  <a:lnTo>
                    <a:pt x="125" y="15"/>
                  </a:lnTo>
                  <a:lnTo>
                    <a:pt x="138" y="16"/>
                  </a:lnTo>
                  <a:lnTo>
                    <a:pt x="150" y="18"/>
                  </a:lnTo>
                  <a:lnTo>
                    <a:pt x="163" y="19"/>
                  </a:lnTo>
                  <a:lnTo>
                    <a:pt x="176" y="21"/>
                  </a:lnTo>
                  <a:lnTo>
                    <a:pt x="188" y="23"/>
                  </a:lnTo>
                  <a:lnTo>
                    <a:pt x="201" y="25"/>
                  </a:lnTo>
                  <a:lnTo>
                    <a:pt x="214" y="26"/>
                  </a:lnTo>
                  <a:lnTo>
                    <a:pt x="212" y="29"/>
                  </a:lnTo>
                  <a:lnTo>
                    <a:pt x="209" y="33"/>
                  </a:lnTo>
                  <a:lnTo>
                    <a:pt x="208" y="36"/>
                  </a:lnTo>
                  <a:lnTo>
                    <a:pt x="206" y="41"/>
                  </a:lnTo>
                  <a:lnTo>
                    <a:pt x="205" y="49"/>
                  </a:lnTo>
                  <a:lnTo>
                    <a:pt x="202" y="56"/>
                  </a:lnTo>
                  <a:lnTo>
                    <a:pt x="201" y="64"/>
                  </a:lnTo>
                  <a:lnTo>
                    <a:pt x="199" y="72"/>
                  </a:lnTo>
                  <a:lnTo>
                    <a:pt x="197" y="73"/>
                  </a:lnTo>
                  <a:lnTo>
                    <a:pt x="194" y="74"/>
                  </a:lnTo>
                  <a:lnTo>
                    <a:pt x="191" y="77"/>
                  </a:lnTo>
                  <a:lnTo>
                    <a:pt x="188" y="78"/>
                  </a:lnTo>
                  <a:lnTo>
                    <a:pt x="187" y="82"/>
                  </a:lnTo>
                  <a:lnTo>
                    <a:pt x="187" y="86"/>
                  </a:lnTo>
                  <a:lnTo>
                    <a:pt x="187" y="89"/>
                  </a:lnTo>
                  <a:lnTo>
                    <a:pt x="186" y="93"/>
                  </a:lnTo>
                  <a:lnTo>
                    <a:pt x="188" y="93"/>
                  </a:lnTo>
                  <a:lnTo>
                    <a:pt x="192" y="93"/>
                  </a:lnTo>
                  <a:lnTo>
                    <a:pt x="195" y="94"/>
                  </a:lnTo>
                  <a:lnTo>
                    <a:pt x="198" y="94"/>
                  </a:lnTo>
                  <a:lnTo>
                    <a:pt x="197" y="100"/>
                  </a:lnTo>
                  <a:lnTo>
                    <a:pt x="197" y="106"/>
                  </a:lnTo>
                  <a:lnTo>
                    <a:pt x="195" y="111"/>
                  </a:lnTo>
                  <a:lnTo>
                    <a:pt x="194" y="117"/>
                  </a:lnTo>
                  <a:lnTo>
                    <a:pt x="192" y="117"/>
                  </a:lnTo>
                  <a:lnTo>
                    <a:pt x="190" y="118"/>
                  </a:lnTo>
                  <a:lnTo>
                    <a:pt x="187" y="118"/>
                  </a:lnTo>
                  <a:lnTo>
                    <a:pt x="185" y="119"/>
                  </a:lnTo>
                  <a:lnTo>
                    <a:pt x="186" y="123"/>
                  </a:lnTo>
                  <a:lnTo>
                    <a:pt x="188" y="126"/>
                  </a:lnTo>
                  <a:lnTo>
                    <a:pt x="190" y="131"/>
                  </a:lnTo>
                  <a:lnTo>
                    <a:pt x="191" y="134"/>
                  </a:lnTo>
                  <a:lnTo>
                    <a:pt x="190" y="138"/>
                  </a:lnTo>
                  <a:lnTo>
                    <a:pt x="190" y="142"/>
                  </a:lnTo>
                  <a:lnTo>
                    <a:pt x="190" y="146"/>
                  </a:lnTo>
                  <a:lnTo>
                    <a:pt x="188" y="150"/>
                  </a:lnTo>
                  <a:lnTo>
                    <a:pt x="187" y="153"/>
                  </a:lnTo>
                  <a:lnTo>
                    <a:pt x="185" y="154"/>
                  </a:lnTo>
                  <a:lnTo>
                    <a:pt x="184" y="156"/>
                  </a:lnTo>
                  <a:lnTo>
                    <a:pt x="182" y="159"/>
                  </a:lnTo>
                  <a:lnTo>
                    <a:pt x="184" y="162"/>
                  </a:lnTo>
                  <a:lnTo>
                    <a:pt x="185" y="165"/>
                  </a:lnTo>
                  <a:lnTo>
                    <a:pt x="187" y="169"/>
                  </a:lnTo>
                  <a:lnTo>
                    <a:pt x="188" y="171"/>
                  </a:lnTo>
                  <a:lnTo>
                    <a:pt x="187" y="176"/>
                  </a:lnTo>
                  <a:lnTo>
                    <a:pt x="186" y="179"/>
                  </a:lnTo>
                  <a:lnTo>
                    <a:pt x="185" y="183"/>
                  </a:lnTo>
                  <a:lnTo>
                    <a:pt x="184" y="186"/>
                  </a:lnTo>
                  <a:lnTo>
                    <a:pt x="183" y="188"/>
                  </a:lnTo>
                  <a:lnTo>
                    <a:pt x="182" y="192"/>
                  </a:lnTo>
                  <a:lnTo>
                    <a:pt x="179" y="195"/>
                  </a:lnTo>
                  <a:lnTo>
                    <a:pt x="178" y="198"/>
                  </a:lnTo>
                  <a:lnTo>
                    <a:pt x="177" y="202"/>
                  </a:lnTo>
                  <a:lnTo>
                    <a:pt x="176" y="208"/>
                  </a:lnTo>
                  <a:lnTo>
                    <a:pt x="174" y="213"/>
                  </a:lnTo>
                  <a:lnTo>
                    <a:pt x="172" y="218"/>
                  </a:lnTo>
                  <a:lnTo>
                    <a:pt x="170" y="222"/>
                  </a:lnTo>
                  <a:lnTo>
                    <a:pt x="168" y="224"/>
                  </a:lnTo>
                  <a:lnTo>
                    <a:pt x="165" y="228"/>
                  </a:lnTo>
                  <a:lnTo>
                    <a:pt x="163" y="231"/>
                  </a:lnTo>
                  <a:lnTo>
                    <a:pt x="149" y="237"/>
                  </a:lnTo>
                  <a:lnTo>
                    <a:pt x="131" y="239"/>
                  </a:lnTo>
                  <a:lnTo>
                    <a:pt x="109" y="239"/>
                  </a:lnTo>
                  <a:lnTo>
                    <a:pt x="85" y="238"/>
                  </a:lnTo>
                  <a:lnTo>
                    <a:pt x="62" y="233"/>
                  </a:lnTo>
                  <a:lnTo>
                    <a:pt x="40" y="228"/>
                  </a:lnTo>
                  <a:lnTo>
                    <a:pt x="21" y="221"/>
                  </a:lnTo>
                  <a:lnTo>
                    <a:pt x="10" y="212"/>
                  </a:lnTo>
                  <a:lnTo>
                    <a:pt x="9" y="201"/>
                  </a:lnTo>
                  <a:lnTo>
                    <a:pt x="8" y="190"/>
                  </a:lnTo>
                  <a:lnTo>
                    <a:pt x="8" y="179"/>
                  </a:lnTo>
                  <a:lnTo>
                    <a:pt x="9" y="169"/>
                  </a:lnTo>
                  <a:lnTo>
                    <a:pt x="8" y="167"/>
                  </a:lnTo>
                  <a:lnTo>
                    <a:pt x="5" y="164"/>
                  </a:lnTo>
                  <a:lnTo>
                    <a:pt x="4" y="163"/>
                  </a:lnTo>
                  <a:lnTo>
                    <a:pt x="2" y="161"/>
                  </a:lnTo>
                  <a:lnTo>
                    <a:pt x="2" y="157"/>
                  </a:lnTo>
                  <a:lnTo>
                    <a:pt x="2" y="153"/>
                  </a:lnTo>
                  <a:lnTo>
                    <a:pt x="2" y="149"/>
                  </a:lnTo>
                  <a:lnTo>
                    <a:pt x="2" y="146"/>
                  </a:lnTo>
                  <a:lnTo>
                    <a:pt x="5" y="144"/>
                  </a:lnTo>
                  <a:lnTo>
                    <a:pt x="9" y="141"/>
                  </a:lnTo>
                  <a:lnTo>
                    <a:pt x="11" y="140"/>
                  </a:lnTo>
                  <a:lnTo>
                    <a:pt x="15" y="138"/>
                  </a:lnTo>
                  <a:lnTo>
                    <a:pt x="11" y="137"/>
                  </a:lnTo>
                  <a:lnTo>
                    <a:pt x="8" y="137"/>
                  </a:lnTo>
                  <a:lnTo>
                    <a:pt x="4" y="137"/>
                  </a:lnTo>
                  <a:lnTo>
                    <a:pt x="0" y="135"/>
                  </a:lnTo>
                  <a:lnTo>
                    <a:pt x="1" y="130"/>
                  </a:lnTo>
                  <a:lnTo>
                    <a:pt x="2" y="123"/>
                  </a:lnTo>
                  <a:lnTo>
                    <a:pt x="2" y="117"/>
                  </a:lnTo>
                  <a:lnTo>
                    <a:pt x="3" y="111"/>
                  </a:lnTo>
                  <a:lnTo>
                    <a:pt x="6" y="110"/>
                  </a:lnTo>
                  <a:lnTo>
                    <a:pt x="9" y="109"/>
                  </a:lnTo>
                  <a:lnTo>
                    <a:pt x="12" y="109"/>
                  </a:lnTo>
                  <a:lnTo>
                    <a:pt x="15" y="108"/>
                  </a:lnTo>
                  <a:lnTo>
                    <a:pt x="12" y="104"/>
                  </a:lnTo>
                  <a:lnTo>
                    <a:pt x="11" y="101"/>
                  </a:lnTo>
                  <a:lnTo>
                    <a:pt x="9" y="97"/>
                  </a:lnTo>
                  <a:lnTo>
                    <a:pt x="6" y="93"/>
                  </a:lnTo>
                  <a:lnTo>
                    <a:pt x="6" y="91"/>
                  </a:lnTo>
                  <a:lnTo>
                    <a:pt x="6" y="87"/>
                  </a:lnTo>
                  <a:lnTo>
                    <a:pt x="6" y="84"/>
                  </a:lnTo>
                  <a:lnTo>
                    <a:pt x="6" y="79"/>
                  </a:lnTo>
                  <a:lnTo>
                    <a:pt x="9" y="78"/>
                  </a:lnTo>
                  <a:lnTo>
                    <a:pt x="12" y="76"/>
                  </a:lnTo>
                  <a:lnTo>
                    <a:pt x="16" y="74"/>
                  </a:lnTo>
                  <a:lnTo>
                    <a:pt x="19" y="72"/>
                  </a:lnTo>
                  <a:lnTo>
                    <a:pt x="19" y="69"/>
                  </a:lnTo>
                  <a:lnTo>
                    <a:pt x="20" y="65"/>
                  </a:lnTo>
                  <a:lnTo>
                    <a:pt x="20" y="63"/>
                  </a:lnTo>
                  <a:lnTo>
                    <a:pt x="20" y="59"/>
                  </a:lnTo>
                  <a:lnTo>
                    <a:pt x="18" y="57"/>
                  </a:lnTo>
                  <a:lnTo>
                    <a:pt x="16" y="55"/>
                  </a:lnTo>
                  <a:lnTo>
                    <a:pt x="12" y="53"/>
                  </a:lnTo>
                  <a:lnTo>
                    <a:pt x="10" y="50"/>
                  </a:lnTo>
                  <a:lnTo>
                    <a:pt x="11" y="43"/>
                  </a:lnTo>
                  <a:lnTo>
                    <a:pt x="12" y="36"/>
                  </a:lnTo>
                  <a:lnTo>
                    <a:pt x="12" y="29"/>
                  </a:lnTo>
                  <a:lnTo>
                    <a:pt x="13" y="21"/>
                  </a:lnTo>
                  <a:lnTo>
                    <a:pt x="12" y="16"/>
                  </a:lnTo>
                  <a:lnTo>
                    <a:pt x="12" y="10"/>
                  </a:lnTo>
                  <a:lnTo>
                    <a:pt x="11" y="5"/>
                  </a:lnTo>
                  <a:lnTo>
                    <a:pt x="10" y="0"/>
                  </a:lnTo>
                  <a:close/>
                </a:path>
              </a:pathLst>
            </a:custGeom>
            <a:solidFill>
              <a:srgbClr val="7777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32" name="Freeform 188"/>
            <p:cNvSpPr>
              <a:spLocks noChangeAspect="1"/>
            </p:cNvSpPr>
            <p:nvPr/>
          </p:nvSpPr>
          <p:spPr bwMode="auto">
            <a:xfrm>
              <a:off x="801" y="2732"/>
              <a:ext cx="95" cy="119"/>
            </a:xfrm>
            <a:custGeom>
              <a:avLst/>
              <a:gdLst>
                <a:gd name="T0" fmla="*/ 7 w 190"/>
                <a:gd name="T1" fmla="*/ 1 h 237"/>
                <a:gd name="T2" fmla="*/ 16 w 190"/>
                <a:gd name="T3" fmla="*/ 2 h 237"/>
                <a:gd name="T4" fmla="*/ 24 w 190"/>
                <a:gd name="T5" fmla="*/ 3 h 237"/>
                <a:gd name="T6" fmla="*/ 24 w 190"/>
                <a:gd name="T7" fmla="*/ 5 h 237"/>
                <a:gd name="T8" fmla="*/ 23 w 190"/>
                <a:gd name="T9" fmla="*/ 7 h 237"/>
                <a:gd name="T10" fmla="*/ 22 w 190"/>
                <a:gd name="T11" fmla="*/ 9 h 237"/>
                <a:gd name="T12" fmla="*/ 21 w 190"/>
                <a:gd name="T13" fmla="*/ 10 h 237"/>
                <a:gd name="T14" fmla="*/ 21 w 190"/>
                <a:gd name="T15" fmla="*/ 11 h 237"/>
                <a:gd name="T16" fmla="*/ 22 w 190"/>
                <a:gd name="T17" fmla="*/ 12 h 237"/>
                <a:gd name="T18" fmla="*/ 22 w 190"/>
                <a:gd name="T19" fmla="*/ 13 h 237"/>
                <a:gd name="T20" fmla="*/ 22 w 190"/>
                <a:gd name="T21" fmla="*/ 15 h 237"/>
                <a:gd name="T22" fmla="*/ 21 w 190"/>
                <a:gd name="T23" fmla="*/ 15 h 237"/>
                <a:gd name="T24" fmla="*/ 21 w 190"/>
                <a:gd name="T25" fmla="*/ 16 h 237"/>
                <a:gd name="T26" fmla="*/ 21 w 190"/>
                <a:gd name="T27" fmla="*/ 17 h 237"/>
                <a:gd name="T28" fmla="*/ 21 w 190"/>
                <a:gd name="T29" fmla="*/ 19 h 237"/>
                <a:gd name="T30" fmla="*/ 21 w 190"/>
                <a:gd name="T31" fmla="*/ 20 h 237"/>
                <a:gd name="T32" fmla="*/ 21 w 190"/>
                <a:gd name="T33" fmla="*/ 21 h 237"/>
                <a:gd name="T34" fmla="*/ 21 w 190"/>
                <a:gd name="T35" fmla="*/ 22 h 237"/>
                <a:gd name="T36" fmla="*/ 21 w 190"/>
                <a:gd name="T37" fmla="*/ 23 h 237"/>
                <a:gd name="T38" fmla="*/ 20 w 190"/>
                <a:gd name="T39" fmla="*/ 24 h 237"/>
                <a:gd name="T40" fmla="*/ 20 w 190"/>
                <a:gd name="T41" fmla="*/ 26 h 237"/>
                <a:gd name="T42" fmla="*/ 19 w 190"/>
                <a:gd name="T43" fmla="*/ 28 h 237"/>
                <a:gd name="T44" fmla="*/ 18 w 190"/>
                <a:gd name="T45" fmla="*/ 29 h 237"/>
                <a:gd name="T46" fmla="*/ 12 w 190"/>
                <a:gd name="T47" fmla="*/ 30 h 237"/>
                <a:gd name="T48" fmla="*/ 5 w 190"/>
                <a:gd name="T49" fmla="*/ 29 h 237"/>
                <a:gd name="T50" fmla="*/ 1 w 190"/>
                <a:gd name="T51" fmla="*/ 25 h 237"/>
                <a:gd name="T52" fmla="*/ 1 w 190"/>
                <a:gd name="T53" fmla="*/ 21 h 237"/>
                <a:gd name="T54" fmla="*/ 1 w 190"/>
                <a:gd name="T55" fmla="*/ 21 h 237"/>
                <a:gd name="T56" fmla="*/ 1 w 190"/>
                <a:gd name="T57" fmla="*/ 20 h 237"/>
                <a:gd name="T58" fmla="*/ 1 w 190"/>
                <a:gd name="T59" fmla="*/ 18 h 237"/>
                <a:gd name="T60" fmla="*/ 2 w 190"/>
                <a:gd name="T61" fmla="*/ 18 h 237"/>
                <a:gd name="T62" fmla="*/ 1 w 190"/>
                <a:gd name="T63" fmla="*/ 17 h 237"/>
                <a:gd name="T64" fmla="*/ 1 w 190"/>
                <a:gd name="T65" fmla="*/ 16 h 237"/>
                <a:gd name="T66" fmla="*/ 1 w 190"/>
                <a:gd name="T67" fmla="*/ 14 h 237"/>
                <a:gd name="T68" fmla="*/ 2 w 190"/>
                <a:gd name="T69" fmla="*/ 14 h 237"/>
                <a:gd name="T70" fmla="*/ 1 w 190"/>
                <a:gd name="T71" fmla="*/ 13 h 237"/>
                <a:gd name="T72" fmla="*/ 1 w 190"/>
                <a:gd name="T73" fmla="*/ 11 h 237"/>
                <a:gd name="T74" fmla="*/ 2 w 190"/>
                <a:gd name="T75" fmla="*/ 10 h 237"/>
                <a:gd name="T76" fmla="*/ 3 w 190"/>
                <a:gd name="T77" fmla="*/ 9 h 237"/>
                <a:gd name="T78" fmla="*/ 3 w 190"/>
                <a:gd name="T79" fmla="*/ 8 h 237"/>
                <a:gd name="T80" fmla="*/ 2 w 190"/>
                <a:gd name="T81" fmla="*/ 7 h 237"/>
                <a:gd name="T82" fmla="*/ 2 w 190"/>
                <a:gd name="T83" fmla="*/ 6 h 237"/>
                <a:gd name="T84" fmla="*/ 2 w 190"/>
                <a:gd name="T85" fmla="*/ 3 h 237"/>
                <a:gd name="T86" fmla="*/ 2 w 190"/>
                <a:gd name="T87" fmla="*/ 1 h 2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0" h="237">
                  <a:moveTo>
                    <a:pt x="10" y="0"/>
                  </a:moveTo>
                  <a:lnTo>
                    <a:pt x="33" y="3"/>
                  </a:lnTo>
                  <a:lnTo>
                    <a:pt x="55" y="6"/>
                  </a:lnTo>
                  <a:lnTo>
                    <a:pt x="78" y="9"/>
                  </a:lnTo>
                  <a:lnTo>
                    <a:pt x="100" y="11"/>
                  </a:lnTo>
                  <a:lnTo>
                    <a:pt x="123" y="15"/>
                  </a:lnTo>
                  <a:lnTo>
                    <a:pt x="145" y="17"/>
                  </a:lnTo>
                  <a:lnTo>
                    <a:pt x="168" y="21"/>
                  </a:lnTo>
                  <a:lnTo>
                    <a:pt x="190" y="23"/>
                  </a:lnTo>
                  <a:lnTo>
                    <a:pt x="189" y="26"/>
                  </a:lnTo>
                  <a:lnTo>
                    <a:pt x="187" y="31"/>
                  </a:lnTo>
                  <a:lnTo>
                    <a:pt x="186" y="34"/>
                  </a:lnTo>
                  <a:lnTo>
                    <a:pt x="183" y="39"/>
                  </a:lnTo>
                  <a:lnTo>
                    <a:pt x="182" y="47"/>
                  </a:lnTo>
                  <a:lnTo>
                    <a:pt x="180" y="54"/>
                  </a:lnTo>
                  <a:lnTo>
                    <a:pt x="179" y="62"/>
                  </a:lnTo>
                  <a:lnTo>
                    <a:pt x="177" y="70"/>
                  </a:lnTo>
                  <a:lnTo>
                    <a:pt x="175" y="71"/>
                  </a:lnTo>
                  <a:lnTo>
                    <a:pt x="173" y="72"/>
                  </a:lnTo>
                  <a:lnTo>
                    <a:pt x="169" y="75"/>
                  </a:lnTo>
                  <a:lnTo>
                    <a:pt x="167" y="76"/>
                  </a:lnTo>
                  <a:lnTo>
                    <a:pt x="167" y="80"/>
                  </a:lnTo>
                  <a:lnTo>
                    <a:pt x="167" y="84"/>
                  </a:lnTo>
                  <a:lnTo>
                    <a:pt x="166" y="87"/>
                  </a:lnTo>
                  <a:lnTo>
                    <a:pt x="166" y="91"/>
                  </a:lnTo>
                  <a:lnTo>
                    <a:pt x="168" y="91"/>
                  </a:lnTo>
                  <a:lnTo>
                    <a:pt x="171" y="91"/>
                  </a:lnTo>
                  <a:lnTo>
                    <a:pt x="173" y="91"/>
                  </a:lnTo>
                  <a:lnTo>
                    <a:pt x="175" y="92"/>
                  </a:lnTo>
                  <a:lnTo>
                    <a:pt x="174" y="98"/>
                  </a:lnTo>
                  <a:lnTo>
                    <a:pt x="174" y="102"/>
                  </a:lnTo>
                  <a:lnTo>
                    <a:pt x="173" y="108"/>
                  </a:lnTo>
                  <a:lnTo>
                    <a:pt x="172" y="114"/>
                  </a:lnTo>
                  <a:lnTo>
                    <a:pt x="169" y="115"/>
                  </a:lnTo>
                  <a:lnTo>
                    <a:pt x="168" y="115"/>
                  </a:lnTo>
                  <a:lnTo>
                    <a:pt x="166" y="116"/>
                  </a:lnTo>
                  <a:lnTo>
                    <a:pt x="164" y="117"/>
                  </a:lnTo>
                  <a:lnTo>
                    <a:pt x="165" y="121"/>
                  </a:lnTo>
                  <a:lnTo>
                    <a:pt x="166" y="124"/>
                  </a:lnTo>
                  <a:lnTo>
                    <a:pt x="167" y="128"/>
                  </a:lnTo>
                  <a:lnTo>
                    <a:pt x="168" y="131"/>
                  </a:lnTo>
                  <a:lnTo>
                    <a:pt x="168" y="136"/>
                  </a:lnTo>
                  <a:lnTo>
                    <a:pt x="168" y="139"/>
                  </a:lnTo>
                  <a:lnTo>
                    <a:pt x="167" y="143"/>
                  </a:lnTo>
                  <a:lnTo>
                    <a:pt x="167" y="147"/>
                  </a:lnTo>
                  <a:lnTo>
                    <a:pt x="166" y="150"/>
                  </a:lnTo>
                  <a:lnTo>
                    <a:pt x="164" y="151"/>
                  </a:lnTo>
                  <a:lnTo>
                    <a:pt x="163" y="153"/>
                  </a:lnTo>
                  <a:lnTo>
                    <a:pt x="160" y="155"/>
                  </a:lnTo>
                  <a:lnTo>
                    <a:pt x="161" y="159"/>
                  </a:lnTo>
                  <a:lnTo>
                    <a:pt x="163" y="162"/>
                  </a:lnTo>
                  <a:lnTo>
                    <a:pt x="165" y="166"/>
                  </a:lnTo>
                  <a:lnTo>
                    <a:pt x="166" y="169"/>
                  </a:lnTo>
                  <a:lnTo>
                    <a:pt x="165" y="173"/>
                  </a:lnTo>
                  <a:lnTo>
                    <a:pt x="165" y="176"/>
                  </a:lnTo>
                  <a:lnTo>
                    <a:pt x="164" y="180"/>
                  </a:lnTo>
                  <a:lnTo>
                    <a:pt x="163" y="183"/>
                  </a:lnTo>
                  <a:lnTo>
                    <a:pt x="161" y="185"/>
                  </a:lnTo>
                  <a:lnTo>
                    <a:pt x="160" y="189"/>
                  </a:lnTo>
                  <a:lnTo>
                    <a:pt x="158" y="192"/>
                  </a:lnTo>
                  <a:lnTo>
                    <a:pt x="157" y="195"/>
                  </a:lnTo>
                  <a:lnTo>
                    <a:pt x="156" y="200"/>
                  </a:lnTo>
                  <a:lnTo>
                    <a:pt x="154" y="205"/>
                  </a:lnTo>
                  <a:lnTo>
                    <a:pt x="152" y="211"/>
                  </a:lnTo>
                  <a:lnTo>
                    <a:pt x="151" y="216"/>
                  </a:lnTo>
                  <a:lnTo>
                    <a:pt x="149" y="219"/>
                  </a:lnTo>
                  <a:lnTo>
                    <a:pt x="148" y="222"/>
                  </a:lnTo>
                  <a:lnTo>
                    <a:pt x="145" y="226"/>
                  </a:lnTo>
                  <a:lnTo>
                    <a:pt x="143" y="229"/>
                  </a:lnTo>
                  <a:lnTo>
                    <a:pt x="131" y="235"/>
                  </a:lnTo>
                  <a:lnTo>
                    <a:pt x="114" y="237"/>
                  </a:lnTo>
                  <a:lnTo>
                    <a:pt x="95" y="237"/>
                  </a:lnTo>
                  <a:lnTo>
                    <a:pt x="74" y="236"/>
                  </a:lnTo>
                  <a:lnTo>
                    <a:pt x="53" y="233"/>
                  </a:lnTo>
                  <a:lnTo>
                    <a:pt x="33" y="227"/>
                  </a:lnTo>
                  <a:lnTo>
                    <a:pt x="17" y="220"/>
                  </a:lnTo>
                  <a:lnTo>
                    <a:pt x="7" y="212"/>
                  </a:lnTo>
                  <a:lnTo>
                    <a:pt x="6" y="200"/>
                  </a:lnTo>
                  <a:lnTo>
                    <a:pt x="6" y="190"/>
                  </a:lnTo>
                  <a:lnTo>
                    <a:pt x="6" y="180"/>
                  </a:lnTo>
                  <a:lnTo>
                    <a:pt x="7" y="168"/>
                  </a:lnTo>
                  <a:lnTo>
                    <a:pt x="6" y="166"/>
                  </a:lnTo>
                  <a:lnTo>
                    <a:pt x="5" y="165"/>
                  </a:lnTo>
                  <a:lnTo>
                    <a:pt x="2" y="162"/>
                  </a:lnTo>
                  <a:lnTo>
                    <a:pt x="1" y="161"/>
                  </a:lnTo>
                  <a:lnTo>
                    <a:pt x="1" y="157"/>
                  </a:lnTo>
                  <a:lnTo>
                    <a:pt x="1" y="153"/>
                  </a:lnTo>
                  <a:lnTo>
                    <a:pt x="1" y="150"/>
                  </a:lnTo>
                  <a:lnTo>
                    <a:pt x="1" y="146"/>
                  </a:lnTo>
                  <a:lnTo>
                    <a:pt x="5" y="144"/>
                  </a:lnTo>
                  <a:lnTo>
                    <a:pt x="7" y="142"/>
                  </a:lnTo>
                  <a:lnTo>
                    <a:pt x="10" y="139"/>
                  </a:lnTo>
                  <a:lnTo>
                    <a:pt x="13" y="137"/>
                  </a:lnTo>
                  <a:lnTo>
                    <a:pt x="9" y="137"/>
                  </a:lnTo>
                  <a:lnTo>
                    <a:pt x="7" y="136"/>
                  </a:lnTo>
                  <a:lnTo>
                    <a:pt x="4" y="136"/>
                  </a:lnTo>
                  <a:lnTo>
                    <a:pt x="0" y="136"/>
                  </a:lnTo>
                  <a:lnTo>
                    <a:pt x="1" y="130"/>
                  </a:lnTo>
                  <a:lnTo>
                    <a:pt x="2" y="123"/>
                  </a:lnTo>
                  <a:lnTo>
                    <a:pt x="2" y="117"/>
                  </a:lnTo>
                  <a:lnTo>
                    <a:pt x="4" y="110"/>
                  </a:lnTo>
                  <a:lnTo>
                    <a:pt x="6" y="110"/>
                  </a:lnTo>
                  <a:lnTo>
                    <a:pt x="9" y="109"/>
                  </a:lnTo>
                  <a:lnTo>
                    <a:pt x="12" y="109"/>
                  </a:lnTo>
                  <a:lnTo>
                    <a:pt x="14" y="108"/>
                  </a:lnTo>
                  <a:lnTo>
                    <a:pt x="12" y="105"/>
                  </a:lnTo>
                  <a:lnTo>
                    <a:pt x="10" y="101"/>
                  </a:lnTo>
                  <a:lnTo>
                    <a:pt x="8" y="98"/>
                  </a:lnTo>
                  <a:lnTo>
                    <a:pt x="6" y="93"/>
                  </a:lnTo>
                  <a:lnTo>
                    <a:pt x="6" y="91"/>
                  </a:lnTo>
                  <a:lnTo>
                    <a:pt x="6" y="87"/>
                  </a:lnTo>
                  <a:lnTo>
                    <a:pt x="6" y="84"/>
                  </a:lnTo>
                  <a:lnTo>
                    <a:pt x="6" y="80"/>
                  </a:lnTo>
                  <a:lnTo>
                    <a:pt x="9" y="78"/>
                  </a:lnTo>
                  <a:lnTo>
                    <a:pt x="13" y="76"/>
                  </a:lnTo>
                  <a:lnTo>
                    <a:pt x="15" y="74"/>
                  </a:lnTo>
                  <a:lnTo>
                    <a:pt x="19" y="72"/>
                  </a:lnTo>
                  <a:lnTo>
                    <a:pt x="19" y="69"/>
                  </a:lnTo>
                  <a:lnTo>
                    <a:pt x="19" y="66"/>
                  </a:lnTo>
                  <a:lnTo>
                    <a:pt x="19" y="63"/>
                  </a:lnTo>
                  <a:lnTo>
                    <a:pt x="19" y="60"/>
                  </a:lnTo>
                  <a:lnTo>
                    <a:pt x="16" y="57"/>
                  </a:lnTo>
                  <a:lnTo>
                    <a:pt x="15" y="55"/>
                  </a:lnTo>
                  <a:lnTo>
                    <a:pt x="13" y="53"/>
                  </a:lnTo>
                  <a:lnTo>
                    <a:pt x="10" y="51"/>
                  </a:lnTo>
                  <a:lnTo>
                    <a:pt x="12" y="44"/>
                  </a:lnTo>
                  <a:lnTo>
                    <a:pt x="13" y="37"/>
                  </a:lnTo>
                  <a:lnTo>
                    <a:pt x="13" y="30"/>
                  </a:lnTo>
                  <a:lnTo>
                    <a:pt x="14" y="23"/>
                  </a:lnTo>
                  <a:lnTo>
                    <a:pt x="13" y="17"/>
                  </a:lnTo>
                  <a:lnTo>
                    <a:pt x="13" y="11"/>
                  </a:lnTo>
                  <a:lnTo>
                    <a:pt x="12" y="6"/>
                  </a:lnTo>
                  <a:lnTo>
                    <a:pt x="10" y="0"/>
                  </a:lnTo>
                  <a:close/>
                </a:path>
              </a:pathLst>
            </a:custGeom>
            <a:solidFill>
              <a:srgbClr val="82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33" name="Freeform 189"/>
            <p:cNvSpPr>
              <a:spLocks noChangeAspect="1"/>
            </p:cNvSpPr>
            <p:nvPr/>
          </p:nvSpPr>
          <p:spPr bwMode="auto">
            <a:xfrm>
              <a:off x="806" y="2734"/>
              <a:ext cx="84" cy="117"/>
            </a:xfrm>
            <a:custGeom>
              <a:avLst/>
              <a:gdLst>
                <a:gd name="T0" fmla="*/ 7 w 167"/>
                <a:gd name="T1" fmla="*/ 1 h 234"/>
                <a:gd name="T2" fmla="*/ 14 w 167"/>
                <a:gd name="T3" fmla="*/ 2 h 234"/>
                <a:gd name="T4" fmla="*/ 21 w 167"/>
                <a:gd name="T5" fmla="*/ 3 h 234"/>
                <a:gd name="T6" fmla="*/ 21 w 167"/>
                <a:gd name="T7" fmla="*/ 4 h 234"/>
                <a:gd name="T8" fmla="*/ 20 w 167"/>
                <a:gd name="T9" fmla="*/ 7 h 234"/>
                <a:gd name="T10" fmla="*/ 19 w 167"/>
                <a:gd name="T11" fmla="*/ 9 h 234"/>
                <a:gd name="T12" fmla="*/ 19 w 167"/>
                <a:gd name="T13" fmla="*/ 10 h 234"/>
                <a:gd name="T14" fmla="*/ 19 w 167"/>
                <a:gd name="T15" fmla="*/ 11 h 234"/>
                <a:gd name="T16" fmla="*/ 19 w 167"/>
                <a:gd name="T17" fmla="*/ 11 h 234"/>
                <a:gd name="T18" fmla="*/ 19 w 167"/>
                <a:gd name="T19" fmla="*/ 12 h 234"/>
                <a:gd name="T20" fmla="*/ 19 w 167"/>
                <a:gd name="T21" fmla="*/ 14 h 234"/>
                <a:gd name="T22" fmla="*/ 18 w 167"/>
                <a:gd name="T23" fmla="*/ 14 h 234"/>
                <a:gd name="T24" fmla="*/ 18 w 167"/>
                <a:gd name="T25" fmla="*/ 15 h 234"/>
                <a:gd name="T26" fmla="*/ 19 w 167"/>
                <a:gd name="T27" fmla="*/ 17 h 234"/>
                <a:gd name="T28" fmla="*/ 18 w 167"/>
                <a:gd name="T29" fmla="*/ 18 h 234"/>
                <a:gd name="T30" fmla="*/ 18 w 167"/>
                <a:gd name="T31" fmla="*/ 19 h 234"/>
                <a:gd name="T32" fmla="*/ 18 w 167"/>
                <a:gd name="T33" fmla="*/ 20 h 234"/>
                <a:gd name="T34" fmla="*/ 18 w 167"/>
                <a:gd name="T35" fmla="*/ 22 h 234"/>
                <a:gd name="T36" fmla="*/ 18 w 167"/>
                <a:gd name="T37" fmla="*/ 23 h 234"/>
                <a:gd name="T38" fmla="*/ 17 w 167"/>
                <a:gd name="T39" fmla="*/ 24 h 234"/>
                <a:gd name="T40" fmla="*/ 17 w 167"/>
                <a:gd name="T41" fmla="*/ 26 h 234"/>
                <a:gd name="T42" fmla="*/ 17 w 167"/>
                <a:gd name="T43" fmla="*/ 27 h 234"/>
                <a:gd name="T44" fmla="*/ 16 w 167"/>
                <a:gd name="T45" fmla="*/ 29 h 234"/>
                <a:gd name="T46" fmla="*/ 10 w 167"/>
                <a:gd name="T47" fmla="*/ 30 h 234"/>
                <a:gd name="T48" fmla="*/ 4 w 167"/>
                <a:gd name="T49" fmla="*/ 29 h 234"/>
                <a:gd name="T50" fmla="*/ 1 w 167"/>
                <a:gd name="T51" fmla="*/ 25 h 234"/>
                <a:gd name="T52" fmla="*/ 1 w 167"/>
                <a:gd name="T53" fmla="*/ 21 h 234"/>
                <a:gd name="T54" fmla="*/ 1 w 167"/>
                <a:gd name="T55" fmla="*/ 21 h 234"/>
                <a:gd name="T56" fmla="*/ 0 w 167"/>
                <a:gd name="T57" fmla="*/ 19 h 234"/>
                <a:gd name="T58" fmla="*/ 1 w 167"/>
                <a:gd name="T59" fmla="*/ 18 h 234"/>
                <a:gd name="T60" fmla="*/ 2 w 167"/>
                <a:gd name="T61" fmla="*/ 17 h 234"/>
                <a:gd name="T62" fmla="*/ 1 w 167"/>
                <a:gd name="T63" fmla="*/ 17 h 234"/>
                <a:gd name="T64" fmla="*/ 1 w 167"/>
                <a:gd name="T65" fmla="*/ 16 h 234"/>
                <a:gd name="T66" fmla="*/ 1 w 167"/>
                <a:gd name="T67" fmla="*/ 14 h 234"/>
                <a:gd name="T68" fmla="*/ 2 w 167"/>
                <a:gd name="T69" fmla="*/ 14 h 234"/>
                <a:gd name="T70" fmla="*/ 1 w 167"/>
                <a:gd name="T71" fmla="*/ 12 h 234"/>
                <a:gd name="T72" fmla="*/ 1 w 167"/>
                <a:gd name="T73" fmla="*/ 11 h 234"/>
                <a:gd name="T74" fmla="*/ 1 w 167"/>
                <a:gd name="T75" fmla="*/ 10 h 234"/>
                <a:gd name="T76" fmla="*/ 2 w 167"/>
                <a:gd name="T77" fmla="*/ 9 h 234"/>
                <a:gd name="T78" fmla="*/ 3 w 167"/>
                <a:gd name="T79" fmla="*/ 8 h 234"/>
                <a:gd name="T80" fmla="*/ 2 w 167"/>
                <a:gd name="T81" fmla="*/ 7 h 234"/>
                <a:gd name="T82" fmla="*/ 2 w 167"/>
                <a:gd name="T83" fmla="*/ 6 h 234"/>
                <a:gd name="T84" fmla="*/ 2 w 167"/>
                <a:gd name="T85" fmla="*/ 3 h 234"/>
                <a:gd name="T86" fmla="*/ 2 w 167"/>
                <a:gd name="T87" fmla="*/ 1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7" h="234">
                  <a:moveTo>
                    <a:pt x="10" y="0"/>
                  </a:moveTo>
                  <a:lnTo>
                    <a:pt x="30" y="3"/>
                  </a:lnTo>
                  <a:lnTo>
                    <a:pt x="49" y="5"/>
                  </a:lnTo>
                  <a:lnTo>
                    <a:pt x="69" y="7"/>
                  </a:lnTo>
                  <a:lnTo>
                    <a:pt x="88" y="10"/>
                  </a:lnTo>
                  <a:lnTo>
                    <a:pt x="108" y="13"/>
                  </a:lnTo>
                  <a:lnTo>
                    <a:pt x="127" y="15"/>
                  </a:lnTo>
                  <a:lnTo>
                    <a:pt x="147" y="18"/>
                  </a:lnTo>
                  <a:lnTo>
                    <a:pt x="167" y="20"/>
                  </a:lnTo>
                  <a:lnTo>
                    <a:pt x="165" y="23"/>
                  </a:lnTo>
                  <a:lnTo>
                    <a:pt x="163" y="27"/>
                  </a:lnTo>
                  <a:lnTo>
                    <a:pt x="162" y="31"/>
                  </a:lnTo>
                  <a:lnTo>
                    <a:pt x="160" y="35"/>
                  </a:lnTo>
                  <a:lnTo>
                    <a:pt x="159" y="43"/>
                  </a:lnTo>
                  <a:lnTo>
                    <a:pt x="157" y="51"/>
                  </a:lnTo>
                  <a:lnTo>
                    <a:pt x="155" y="59"/>
                  </a:lnTo>
                  <a:lnTo>
                    <a:pt x="154" y="67"/>
                  </a:lnTo>
                  <a:lnTo>
                    <a:pt x="152" y="68"/>
                  </a:lnTo>
                  <a:lnTo>
                    <a:pt x="151" y="69"/>
                  </a:lnTo>
                  <a:lnTo>
                    <a:pt x="148" y="72"/>
                  </a:lnTo>
                  <a:lnTo>
                    <a:pt x="146" y="73"/>
                  </a:lnTo>
                  <a:lnTo>
                    <a:pt x="145" y="76"/>
                  </a:lnTo>
                  <a:lnTo>
                    <a:pt x="145" y="80"/>
                  </a:lnTo>
                  <a:lnTo>
                    <a:pt x="145" y="83"/>
                  </a:lnTo>
                  <a:lnTo>
                    <a:pt x="144" y="87"/>
                  </a:lnTo>
                  <a:lnTo>
                    <a:pt x="146" y="88"/>
                  </a:lnTo>
                  <a:lnTo>
                    <a:pt x="148" y="88"/>
                  </a:lnTo>
                  <a:lnTo>
                    <a:pt x="151" y="88"/>
                  </a:lnTo>
                  <a:lnTo>
                    <a:pt x="153" y="88"/>
                  </a:lnTo>
                  <a:lnTo>
                    <a:pt x="152" y="94"/>
                  </a:lnTo>
                  <a:lnTo>
                    <a:pt x="151" y="99"/>
                  </a:lnTo>
                  <a:lnTo>
                    <a:pt x="149" y="104"/>
                  </a:lnTo>
                  <a:lnTo>
                    <a:pt x="148" y="110"/>
                  </a:lnTo>
                  <a:lnTo>
                    <a:pt x="147" y="111"/>
                  </a:lnTo>
                  <a:lnTo>
                    <a:pt x="145" y="111"/>
                  </a:lnTo>
                  <a:lnTo>
                    <a:pt x="144" y="112"/>
                  </a:lnTo>
                  <a:lnTo>
                    <a:pt x="141" y="113"/>
                  </a:lnTo>
                  <a:lnTo>
                    <a:pt x="142" y="117"/>
                  </a:lnTo>
                  <a:lnTo>
                    <a:pt x="144" y="120"/>
                  </a:lnTo>
                  <a:lnTo>
                    <a:pt x="145" y="124"/>
                  </a:lnTo>
                  <a:lnTo>
                    <a:pt x="146" y="127"/>
                  </a:lnTo>
                  <a:lnTo>
                    <a:pt x="145" y="132"/>
                  </a:lnTo>
                  <a:lnTo>
                    <a:pt x="145" y="135"/>
                  </a:lnTo>
                  <a:lnTo>
                    <a:pt x="145" y="140"/>
                  </a:lnTo>
                  <a:lnTo>
                    <a:pt x="144" y="143"/>
                  </a:lnTo>
                  <a:lnTo>
                    <a:pt x="142" y="145"/>
                  </a:lnTo>
                  <a:lnTo>
                    <a:pt x="141" y="148"/>
                  </a:lnTo>
                  <a:lnTo>
                    <a:pt x="139" y="150"/>
                  </a:lnTo>
                  <a:lnTo>
                    <a:pt x="138" y="152"/>
                  </a:lnTo>
                  <a:lnTo>
                    <a:pt x="139" y="155"/>
                  </a:lnTo>
                  <a:lnTo>
                    <a:pt x="140" y="158"/>
                  </a:lnTo>
                  <a:lnTo>
                    <a:pt x="141" y="162"/>
                  </a:lnTo>
                  <a:lnTo>
                    <a:pt x="142" y="165"/>
                  </a:lnTo>
                  <a:lnTo>
                    <a:pt x="141" y="169"/>
                  </a:lnTo>
                  <a:lnTo>
                    <a:pt x="141" y="172"/>
                  </a:lnTo>
                  <a:lnTo>
                    <a:pt x="140" y="175"/>
                  </a:lnTo>
                  <a:lnTo>
                    <a:pt x="139" y="179"/>
                  </a:lnTo>
                  <a:lnTo>
                    <a:pt x="138" y="182"/>
                  </a:lnTo>
                  <a:lnTo>
                    <a:pt x="137" y="185"/>
                  </a:lnTo>
                  <a:lnTo>
                    <a:pt x="136" y="188"/>
                  </a:lnTo>
                  <a:lnTo>
                    <a:pt x="134" y="190"/>
                  </a:lnTo>
                  <a:lnTo>
                    <a:pt x="133" y="196"/>
                  </a:lnTo>
                  <a:lnTo>
                    <a:pt x="132" y="202"/>
                  </a:lnTo>
                  <a:lnTo>
                    <a:pt x="131" y="207"/>
                  </a:lnTo>
                  <a:lnTo>
                    <a:pt x="130" y="212"/>
                  </a:lnTo>
                  <a:lnTo>
                    <a:pt x="129" y="216"/>
                  </a:lnTo>
                  <a:lnTo>
                    <a:pt x="126" y="218"/>
                  </a:lnTo>
                  <a:lnTo>
                    <a:pt x="125" y="222"/>
                  </a:lnTo>
                  <a:lnTo>
                    <a:pt x="123" y="225"/>
                  </a:lnTo>
                  <a:lnTo>
                    <a:pt x="112" y="231"/>
                  </a:lnTo>
                  <a:lnTo>
                    <a:pt x="98" y="234"/>
                  </a:lnTo>
                  <a:lnTo>
                    <a:pt x="80" y="234"/>
                  </a:lnTo>
                  <a:lnTo>
                    <a:pt x="62" y="233"/>
                  </a:lnTo>
                  <a:lnTo>
                    <a:pt x="42" y="230"/>
                  </a:lnTo>
                  <a:lnTo>
                    <a:pt x="26" y="225"/>
                  </a:lnTo>
                  <a:lnTo>
                    <a:pt x="12" y="218"/>
                  </a:lnTo>
                  <a:lnTo>
                    <a:pt x="3" y="210"/>
                  </a:lnTo>
                  <a:lnTo>
                    <a:pt x="3" y="200"/>
                  </a:lnTo>
                  <a:lnTo>
                    <a:pt x="3" y="188"/>
                  </a:lnTo>
                  <a:lnTo>
                    <a:pt x="3" y="178"/>
                  </a:lnTo>
                  <a:lnTo>
                    <a:pt x="4" y="167"/>
                  </a:lnTo>
                  <a:lnTo>
                    <a:pt x="3" y="165"/>
                  </a:lnTo>
                  <a:lnTo>
                    <a:pt x="2" y="163"/>
                  </a:lnTo>
                  <a:lnTo>
                    <a:pt x="1" y="162"/>
                  </a:lnTo>
                  <a:lnTo>
                    <a:pt x="0" y="159"/>
                  </a:lnTo>
                  <a:lnTo>
                    <a:pt x="0" y="156"/>
                  </a:lnTo>
                  <a:lnTo>
                    <a:pt x="0" y="152"/>
                  </a:lnTo>
                  <a:lnTo>
                    <a:pt x="0" y="149"/>
                  </a:lnTo>
                  <a:lnTo>
                    <a:pt x="1" y="144"/>
                  </a:lnTo>
                  <a:lnTo>
                    <a:pt x="3" y="142"/>
                  </a:lnTo>
                  <a:lnTo>
                    <a:pt x="5" y="140"/>
                  </a:lnTo>
                  <a:lnTo>
                    <a:pt x="8" y="139"/>
                  </a:lnTo>
                  <a:lnTo>
                    <a:pt x="10" y="136"/>
                  </a:lnTo>
                  <a:lnTo>
                    <a:pt x="8" y="136"/>
                  </a:lnTo>
                  <a:lnTo>
                    <a:pt x="5" y="135"/>
                  </a:lnTo>
                  <a:lnTo>
                    <a:pt x="2" y="135"/>
                  </a:lnTo>
                  <a:lnTo>
                    <a:pt x="0" y="135"/>
                  </a:lnTo>
                  <a:lnTo>
                    <a:pt x="0" y="128"/>
                  </a:lnTo>
                  <a:lnTo>
                    <a:pt x="1" y="122"/>
                  </a:lnTo>
                  <a:lnTo>
                    <a:pt x="1" y="116"/>
                  </a:lnTo>
                  <a:lnTo>
                    <a:pt x="2" y="110"/>
                  </a:lnTo>
                  <a:lnTo>
                    <a:pt x="4" y="109"/>
                  </a:lnTo>
                  <a:lnTo>
                    <a:pt x="7" y="109"/>
                  </a:lnTo>
                  <a:lnTo>
                    <a:pt x="9" y="107"/>
                  </a:lnTo>
                  <a:lnTo>
                    <a:pt x="11" y="107"/>
                  </a:lnTo>
                  <a:lnTo>
                    <a:pt x="10" y="104"/>
                  </a:lnTo>
                  <a:lnTo>
                    <a:pt x="9" y="99"/>
                  </a:lnTo>
                  <a:lnTo>
                    <a:pt x="7" y="96"/>
                  </a:lnTo>
                  <a:lnTo>
                    <a:pt x="5" y="92"/>
                  </a:lnTo>
                  <a:lnTo>
                    <a:pt x="5" y="90"/>
                  </a:lnTo>
                  <a:lnTo>
                    <a:pt x="5" y="87"/>
                  </a:lnTo>
                  <a:lnTo>
                    <a:pt x="5" y="83"/>
                  </a:lnTo>
                  <a:lnTo>
                    <a:pt x="5" y="80"/>
                  </a:lnTo>
                  <a:lnTo>
                    <a:pt x="8" y="77"/>
                  </a:lnTo>
                  <a:lnTo>
                    <a:pt x="11" y="75"/>
                  </a:lnTo>
                  <a:lnTo>
                    <a:pt x="13" y="73"/>
                  </a:lnTo>
                  <a:lnTo>
                    <a:pt x="16" y="71"/>
                  </a:lnTo>
                  <a:lnTo>
                    <a:pt x="16" y="68"/>
                  </a:lnTo>
                  <a:lnTo>
                    <a:pt x="17" y="65"/>
                  </a:lnTo>
                  <a:lnTo>
                    <a:pt x="17" y="63"/>
                  </a:lnTo>
                  <a:lnTo>
                    <a:pt x="17" y="59"/>
                  </a:lnTo>
                  <a:lnTo>
                    <a:pt x="15" y="57"/>
                  </a:lnTo>
                  <a:lnTo>
                    <a:pt x="13" y="54"/>
                  </a:lnTo>
                  <a:lnTo>
                    <a:pt x="11" y="52"/>
                  </a:lnTo>
                  <a:lnTo>
                    <a:pt x="9" y="50"/>
                  </a:lnTo>
                  <a:lnTo>
                    <a:pt x="10" y="43"/>
                  </a:lnTo>
                  <a:lnTo>
                    <a:pt x="11" y="36"/>
                  </a:lnTo>
                  <a:lnTo>
                    <a:pt x="11" y="29"/>
                  </a:lnTo>
                  <a:lnTo>
                    <a:pt x="12" y="22"/>
                  </a:lnTo>
                  <a:lnTo>
                    <a:pt x="12" y="16"/>
                  </a:lnTo>
                  <a:lnTo>
                    <a:pt x="11" y="11"/>
                  </a:lnTo>
                  <a:lnTo>
                    <a:pt x="11" y="6"/>
                  </a:lnTo>
                  <a:lnTo>
                    <a:pt x="10" y="0"/>
                  </a:lnTo>
                  <a:close/>
                </a:path>
              </a:pathLst>
            </a:custGeom>
            <a:solidFill>
              <a:srgbClr val="8989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34" name="Freeform 190"/>
            <p:cNvSpPr>
              <a:spLocks noChangeAspect="1"/>
            </p:cNvSpPr>
            <p:nvPr/>
          </p:nvSpPr>
          <p:spPr bwMode="auto">
            <a:xfrm>
              <a:off x="811" y="2735"/>
              <a:ext cx="72" cy="116"/>
            </a:xfrm>
            <a:custGeom>
              <a:avLst/>
              <a:gdLst>
                <a:gd name="T0" fmla="*/ 6 w 144"/>
                <a:gd name="T1" fmla="*/ 1 h 231"/>
                <a:gd name="T2" fmla="*/ 12 w 144"/>
                <a:gd name="T3" fmla="*/ 2 h 231"/>
                <a:gd name="T4" fmla="*/ 18 w 144"/>
                <a:gd name="T5" fmla="*/ 3 h 231"/>
                <a:gd name="T6" fmla="*/ 18 w 144"/>
                <a:gd name="T7" fmla="*/ 4 h 231"/>
                <a:gd name="T8" fmla="*/ 17 w 144"/>
                <a:gd name="T9" fmla="*/ 6 h 231"/>
                <a:gd name="T10" fmla="*/ 17 w 144"/>
                <a:gd name="T11" fmla="*/ 8 h 231"/>
                <a:gd name="T12" fmla="*/ 16 w 144"/>
                <a:gd name="T13" fmla="*/ 9 h 231"/>
                <a:gd name="T14" fmla="*/ 16 w 144"/>
                <a:gd name="T15" fmla="*/ 10 h 231"/>
                <a:gd name="T16" fmla="*/ 16 w 144"/>
                <a:gd name="T17" fmla="*/ 11 h 231"/>
                <a:gd name="T18" fmla="*/ 17 w 144"/>
                <a:gd name="T19" fmla="*/ 12 h 231"/>
                <a:gd name="T20" fmla="*/ 16 w 144"/>
                <a:gd name="T21" fmla="*/ 14 h 231"/>
                <a:gd name="T22" fmla="*/ 16 w 144"/>
                <a:gd name="T23" fmla="*/ 14 h 231"/>
                <a:gd name="T24" fmla="*/ 16 w 144"/>
                <a:gd name="T25" fmla="*/ 15 h 231"/>
                <a:gd name="T26" fmla="*/ 16 w 144"/>
                <a:gd name="T27" fmla="*/ 16 h 231"/>
                <a:gd name="T28" fmla="*/ 16 w 144"/>
                <a:gd name="T29" fmla="*/ 18 h 231"/>
                <a:gd name="T30" fmla="*/ 15 w 144"/>
                <a:gd name="T31" fmla="*/ 19 h 231"/>
                <a:gd name="T32" fmla="*/ 15 w 144"/>
                <a:gd name="T33" fmla="*/ 20 h 231"/>
                <a:gd name="T34" fmla="*/ 16 w 144"/>
                <a:gd name="T35" fmla="*/ 21 h 231"/>
                <a:gd name="T36" fmla="*/ 15 w 144"/>
                <a:gd name="T37" fmla="*/ 22 h 231"/>
                <a:gd name="T38" fmla="*/ 15 w 144"/>
                <a:gd name="T39" fmla="*/ 23 h 231"/>
                <a:gd name="T40" fmla="*/ 15 w 144"/>
                <a:gd name="T41" fmla="*/ 25 h 231"/>
                <a:gd name="T42" fmla="*/ 14 w 144"/>
                <a:gd name="T43" fmla="*/ 27 h 231"/>
                <a:gd name="T44" fmla="*/ 13 w 144"/>
                <a:gd name="T45" fmla="*/ 28 h 231"/>
                <a:gd name="T46" fmla="*/ 9 w 144"/>
                <a:gd name="T47" fmla="*/ 29 h 231"/>
                <a:gd name="T48" fmla="*/ 3 w 144"/>
                <a:gd name="T49" fmla="*/ 28 h 231"/>
                <a:gd name="T50" fmla="*/ 1 w 144"/>
                <a:gd name="T51" fmla="*/ 25 h 231"/>
                <a:gd name="T52" fmla="*/ 1 w 144"/>
                <a:gd name="T53" fmla="*/ 21 h 231"/>
                <a:gd name="T54" fmla="*/ 1 w 144"/>
                <a:gd name="T55" fmla="*/ 20 h 231"/>
                <a:gd name="T56" fmla="*/ 1 w 144"/>
                <a:gd name="T57" fmla="*/ 19 h 231"/>
                <a:gd name="T58" fmla="*/ 1 w 144"/>
                <a:gd name="T59" fmla="*/ 18 h 231"/>
                <a:gd name="T60" fmla="*/ 2 w 144"/>
                <a:gd name="T61" fmla="*/ 17 h 231"/>
                <a:gd name="T62" fmla="*/ 1 w 144"/>
                <a:gd name="T63" fmla="*/ 17 h 231"/>
                <a:gd name="T64" fmla="*/ 1 w 144"/>
                <a:gd name="T65" fmla="*/ 16 h 231"/>
                <a:gd name="T66" fmla="*/ 1 w 144"/>
                <a:gd name="T67" fmla="*/ 14 h 231"/>
                <a:gd name="T68" fmla="*/ 2 w 144"/>
                <a:gd name="T69" fmla="*/ 14 h 231"/>
                <a:gd name="T70" fmla="*/ 1 w 144"/>
                <a:gd name="T71" fmla="*/ 12 h 231"/>
                <a:gd name="T72" fmla="*/ 1 w 144"/>
                <a:gd name="T73" fmla="*/ 11 h 231"/>
                <a:gd name="T74" fmla="*/ 2 w 144"/>
                <a:gd name="T75" fmla="*/ 10 h 231"/>
                <a:gd name="T76" fmla="*/ 2 w 144"/>
                <a:gd name="T77" fmla="*/ 9 h 231"/>
                <a:gd name="T78" fmla="*/ 2 w 144"/>
                <a:gd name="T79" fmla="*/ 8 h 231"/>
                <a:gd name="T80" fmla="*/ 2 w 144"/>
                <a:gd name="T81" fmla="*/ 7 h 231"/>
                <a:gd name="T82" fmla="*/ 2 w 144"/>
                <a:gd name="T83" fmla="*/ 6 h 231"/>
                <a:gd name="T84" fmla="*/ 2 w 144"/>
                <a:gd name="T85" fmla="*/ 3 h 231"/>
                <a:gd name="T86" fmla="*/ 2 w 144"/>
                <a:gd name="T87" fmla="*/ 1 h 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4" h="231">
                  <a:moveTo>
                    <a:pt x="11" y="0"/>
                  </a:moveTo>
                  <a:lnTo>
                    <a:pt x="29" y="2"/>
                  </a:lnTo>
                  <a:lnTo>
                    <a:pt x="45" y="4"/>
                  </a:lnTo>
                  <a:lnTo>
                    <a:pt x="62" y="7"/>
                  </a:lnTo>
                  <a:lnTo>
                    <a:pt x="78" y="8"/>
                  </a:lnTo>
                  <a:lnTo>
                    <a:pt x="94" y="10"/>
                  </a:lnTo>
                  <a:lnTo>
                    <a:pt x="111" y="12"/>
                  </a:lnTo>
                  <a:lnTo>
                    <a:pt x="128" y="15"/>
                  </a:lnTo>
                  <a:lnTo>
                    <a:pt x="144" y="17"/>
                  </a:lnTo>
                  <a:lnTo>
                    <a:pt x="143" y="20"/>
                  </a:lnTo>
                  <a:lnTo>
                    <a:pt x="142" y="24"/>
                  </a:lnTo>
                  <a:lnTo>
                    <a:pt x="139" y="28"/>
                  </a:lnTo>
                  <a:lnTo>
                    <a:pt x="138" y="32"/>
                  </a:lnTo>
                  <a:lnTo>
                    <a:pt x="137" y="40"/>
                  </a:lnTo>
                  <a:lnTo>
                    <a:pt x="136" y="47"/>
                  </a:lnTo>
                  <a:lnTo>
                    <a:pt x="135" y="55"/>
                  </a:lnTo>
                  <a:lnTo>
                    <a:pt x="134" y="63"/>
                  </a:lnTo>
                  <a:lnTo>
                    <a:pt x="131" y="64"/>
                  </a:lnTo>
                  <a:lnTo>
                    <a:pt x="129" y="66"/>
                  </a:lnTo>
                  <a:lnTo>
                    <a:pt x="128" y="68"/>
                  </a:lnTo>
                  <a:lnTo>
                    <a:pt x="126" y="70"/>
                  </a:lnTo>
                  <a:lnTo>
                    <a:pt x="124" y="73"/>
                  </a:lnTo>
                  <a:lnTo>
                    <a:pt x="124" y="77"/>
                  </a:lnTo>
                  <a:lnTo>
                    <a:pt x="124" y="80"/>
                  </a:lnTo>
                  <a:lnTo>
                    <a:pt x="124" y="84"/>
                  </a:lnTo>
                  <a:lnTo>
                    <a:pt x="127" y="84"/>
                  </a:lnTo>
                  <a:lnTo>
                    <a:pt x="128" y="84"/>
                  </a:lnTo>
                  <a:lnTo>
                    <a:pt x="130" y="85"/>
                  </a:lnTo>
                  <a:lnTo>
                    <a:pt x="131" y="85"/>
                  </a:lnTo>
                  <a:lnTo>
                    <a:pt x="130" y="91"/>
                  </a:lnTo>
                  <a:lnTo>
                    <a:pt x="130" y="95"/>
                  </a:lnTo>
                  <a:lnTo>
                    <a:pt x="129" y="101"/>
                  </a:lnTo>
                  <a:lnTo>
                    <a:pt x="128" y="107"/>
                  </a:lnTo>
                  <a:lnTo>
                    <a:pt x="127" y="108"/>
                  </a:lnTo>
                  <a:lnTo>
                    <a:pt x="124" y="108"/>
                  </a:lnTo>
                  <a:lnTo>
                    <a:pt x="123" y="109"/>
                  </a:lnTo>
                  <a:lnTo>
                    <a:pt x="122" y="110"/>
                  </a:lnTo>
                  <a:lnTo>
                    <a:pt x="123" y="114"/>
                  </a:lnTo>
                  <a:lnTo>
                    <a:pt x="123" y="117"/>
                  </a:lnTo>
                  <a:lnTo>
                    <a:pt x="123" y="121"/>
                  </a:lnTo>
                  <a:lnTo>
                    <a:pt x="124" y="124"/>
                  </a:lnTo>
                  <a:lnTo>
                    <a:pt x="124" y="127"/>
                  </a:lnTo>
                  <a:lnTo>
                    <a:pt x="124" y="132"/>
                  </a:lnTo>
                  <a:lnTo>
                    <a:pt x="123" y="136"/>
                  </a:lnTo>
                  <a:lnTo>
                    <a:pt x="123" y="140"/>
                  </a:lnTo>
                  <a:lnTo>
                    <a:pt x="122" y="142"/>
                  </a:lnTo>
                  <a:lnTo>
                    <a:pt x="121" y="144"/>
                  </a:lnTo>
                  <a:lnTo>
                    <a:pt x="119" y="146"/>
                  </a:lnTo>
                  <a:lnTo>
                    <a:pt x="117" y="148"/>
                  </a:lnTo>
                  <a:lnTo>
                    <a:pt x="119" y="152"/>
                  </a:lnTo>
                  <a:lnTo>
                    <a:pt x="120" y="154"/>
                  </a:lnTo>
                  <a:lnTo>
                    <a:pt x="120" y="157"/>
                  </a:lnTo>
                  <a:lnTo>
                    <a:pt x="121" y="161"/>
                  </a:lnTo>
                  <a:lnTo>
                    <a:pt x="121" y="164"/>
                  </a:lnTo>
                  <a:lnTo>
                    <a:pt x="120" y="168"/>
                  </a:lnTo>
                  <a:lnTo>
                    <a:pt x="120" y="171"/>
                  </a:lnTo>
                  <a:lnTo>
                    <a:pt x="119" y="175"/>
                  </a:lnTo>
                  <a:lnTo>
                    <a:pt x="117" y="178"/>
                  </a:lnTo>
                  <a:lnTo>
                    <a:pt x="116" y="180"/>
                  </a:lnTo>
                  <a:lnTo>
                    <a:pt x="115" y="184"/>
                  </a:lnTo>
                  <a:lnTo>
                    <a:pt x="114" y="186"/>
                  </a:lnTo>
                  <a:lnTo>
                    <a:pt x="113" y="192"/>
                  </a:lnTo>
                  <a:lnTo>
                    <a:pt x="113" y="198"/>
                  </a:lnTo>
                  <a:lnTo>
                    <a:pt x="112" y="202"/>
                  </a:lnTo>
                  <a:lnTo>
                    <a:pt x="111" y="208"/>
                  </a:lnTo>
                  <a:lnTo>
                    <a:pt x="109" y="212"/>
                  </a:lnTo>
                  <a:lnTo>
                    <a:pt x="107" y="214"/>
                  </a:lnTo>
                  <a:lnTo>
                    <a:pt x="106" y="217"/>
                  </a:lnTo>
                  <a:lnTo>
                    <a:pt x="104" y="221"/>
                  </a:lnTo>
                  <a:lnTo>
                    <a:pt x="94" y="227"/>
                  </a:lnTo>
                  <a:lnTo>
                    <a:pt x="82" y="230"/>
                  </a:lnTo>
                  <a:lnTo>
                    <a:pt x="67" y="231"/>
                  </a:lnTo>
                  <a:lnTo>
                    <a:pt x="51" y="230"/>
                  </a:lnTo>
                  <a:lnTo>
                    <a:pt x="36" y="228"/>
                  </a:lnTo>
                  <a:lnTo>
                    <a:pt x="21" y="223"/>
                  </a:lnTo>
                  <a:lnTo>
                    <a:pt x="9" y="216"/>
                  </a:lnTo>
                  <a:lnTo>
                    <a:pt x="1" y="208"/>
                  </a:lnTo>
                  <a:lnTo>
                    <a:pt x="1" y="198"/>
                  </a:lnTo>
                  <a:lnTo>
                    <a:pt x="2" y="186"/>
                  </a:lnTo>
                  <a:lnTo>
                    <a:pt x="3" y="176"/>
                  </a:lnTo>
                  <a:lnTo>
                    <a:pt x="5" y="164"/>
                  </a:lnTo>
                  <a:lnTo>
                    <a:pt x="3" y="163"/>
                  </a:lnTo>
                  <a:lnTo>
                    <a:pt x="2" y="162"/>
                  </a:lnTo>
                  <a:lnTo>
                    <a:pt x="1" y="160"/>
                  </a:lnTo>
                  <a:lnTo>
                    <a:pt x="0" y="159"/>
                  </a:lnTo>
                  <a:lnTo>
                    <a:pt x="0" y="154"/>
                  </a:lnTo>
                  <a:lnTo>
                    <a:pt x="1" y="151"/>
                  </a:lnTo>
                  <a:lnTo>
                    <a:pt x="1" y="147"/>
                  </a:lnTo>
                  <a:lnTo>
                    <a:pt x="1" y="144"/>
                  </a:lnTo>
                  <a:lnTo>
                    <a:pt x="3" y="141"/>
                  </a:lnTo>
                  <a:lnTo>
                    <a:pt x="6" y="139"/>
                  </a:lnTo>
                  <a:lnTo>
                    <a:pt x="7" y="137"/>
                  </a:lnTo>
                  <a:lnTo>
                    <a:pt x="9" y="134"/>
                  </a:lnTo>
                  <a:lnTo>
                    <a:pt x="7" y="134"/>
                  </a:lnTo>
                  <a:lnTo>
                    <a:pt x="5" y="134"/>
                  </a:lnTo>
                  <a:lnTo>
                    <a:pt x="2" y="134"/>
                  </a:lnTo>
                  <a:lnTo>
                    <a:pt x="0" y="133"/>
                  </a:lnTo>
                  <a:lnTo>
                    <a:pt x="1" y="127"/>
                  </a:lnTo>
                  <a:lnTo>
                    <a:pt x="2" y="121"/>
                  </a:lnTo>
                  <a:lnTo>
                    <a:pt x="2" y="114"/>
                  </a:lnTo>
                  <a:lnTo>
                    <a:pt x="3" y="108"/>
                  </a:lnTo>
                  <a:lnTo>
                    <a:pt x="6" y="108"/>
                  </a:lnTo>
                  <a:lnTo>
                    <a:pt x="7" y="107"/>
                  </a:lnTo>
                  <a:lnTo>
                    <a:pt x="9" y="107"/>
                  </a:lnTo>
                  <a:lnTo>
                    <a:pt x="11" y="106"/>
                  </a:lnTo>
                  <a:lnTo>
                    <a:pt x="10" y="102"/>
                  </a:lnTo>
                  <a:lnTo>
                    <a:pt x="9" y="99"/>
                  </a:lnTo>
                  <a:lnTo>
                    <a:pt x="7" y="95"/>
                  </a:lnTo>
                  <a:lnTo>
                    <a:pt x="6" y="92"/>
                  </a:lnTo>
                  <a:lnTo>
                    <a:pt x="6" y="89"/>
                  </a:lnTo>
                  <a:lnTo>
                    <a:pt x="6" y="86"/>
                  </a:lnTo>
                  <a:lnTo>
                    <a:pt x="6" y="83"/>
                  </a:lnTo>
                  <a:lnTo>
                    <a:pt x="7" y="79"/>
                  </a:lnTo>
                  <a:lnTo>
                    <a:pt x="9" y="77"/>
                  </a:lnTo>
                  <a:lnTo>
                    <a:pt x="11" y="74"/>
                  </a:lnTo>
                  <a:lnTo>
                    <a:pt x="13" y="72"/>
                  </a:lnTo>
                  <a:lnTo>
                    <a:pt x="15" y="70"/>
                  </a:lnTo>
                  <a:lnTo>
                    <a:pt x="16" y="68"/>
                  </a:lnTo>
                  <a:lnTo>
                    <a:pt x="16" y="64"/>
                  </a:lnTo>
                  <a:lnTo>
                    <a:pt x="16" y="62"/>
                  </a:lnTo>
                  <a:lnTo>
                    <a:pt x="16" y="58"/>
                  </a:lnTo>
                  <a:lnTo>
                    <a:pt x="15" y="56"/>
                  </a:lnTo>
                  <a:lnTo>
                    <a:pt x="14" y="54"/>
                  </a:lnTo>
                  <a:lnTo>
                    <a:pt x="11" y="53"/>
                  </a:lnTo>
                  <a:lnTo>
                    <a:pt x="10" y="50"/>
                  </a:lnTo>
                  <a:lnTo>
                    <a:pt x="11" y="43"/>
                  </a:lnTo>
                  <a:lnTo>
                    <a:pt x="13" y="35"/>
                  </a:lnTo>
                  <a:lnTo>
                    <a:pt x="13" y="28"/>
                  </a:lnTo>
                  <a:lnTo>
                    <a:pt x="14" y="20"/>
                  </a:lnTo>
                  <a:lnTo>
                    <a:pt x="13" y="16"/>
                  </a:lnTo>
                  <a:lnTo>
                    <a:pt x="13" y="11"/>
                  </a:lnTo>
                  <a:lnTo>
                    <a:pt x="13" y="5"/>
                  </a:lnTo>
                  <a:lnTo>
                    <a:pt x="11" y="0"/>
                  </a:lnTo>
                  <a:close/>
                </a:path>
              </a:pathLst>
            </a:custGeom>
            <a:solidFill>
              <a:srgbClr val="939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35" name="Freeform 191"/>
            <p:cNvSpPr>
              <a:spLocks noChangeAspect="1"/>
            </p:cNvSpPr>
            <p:nvPr/>
          </p:nvSpPr>
          <p:spPr bwMode="auto">
            <a:xfrm>
              <a:off x="816" y="2737"/>
              <a:ext cx="62" cy="114"/>
            </a:xfrm>
            <a:custGeom>
              <a:avLst/>
              <a:gdLst>
                <a:gd name="T0" fmla="*/ 6 w 123"/>
                <a:gd name="T1" fmla="*/ 1 h 228"/>
                <a:gd name="T2" fmla="*/ 11 w 123"/>
                <a:gd name="T3" fmla="*/ 1 h 228"/>
                <a:gd name="T4" fmla="*/ 16 w 123"/>
                <a:gd name="T5" fmla="*/ 2 h 228"/>
                <a:gd name="T6" fmla="*/ 15 w 123"/>
                <a:gd name="T7" fmla="*/ 4 h 228"/>
                <a:gd name="T8" fmla="*/ 15 w 123"/>
                <a:gd name="T9" fmla="*/ 6 h 228"/>
                <a:gd name="T10" fmla="*/ 14 w 123"/>
                <a:gd name="T11" fmla="*/ 8 h 228"/>
                <a:gd name="T12" fmla="*/ 14 w 123"/>
                <a:gd name="T13" fmla="*/ 9 h 228"/>
                <a:gd name="T14" fmla="*/ 14 w 123"/>
                <a:gd name="T15" fmla="*/ 10 h 228"/>
                <a:gd name="T16" fmla="*/ 14 w 123"/>
                <a:gd name="T17" fmla="*/ 11 h 228"/>
                <a:gd name="T18" fmla="*/ 14 w 123"/>
                <a:gd name="T19" fmla="*/ 11 h 228"/>
                <a:gd name="T20" fmla="*/ 14 w 123"/>
                <a:gd name="T21" fmla="*/ 13 h 228"/>
                <a:gd name="T22" fmla="*/ 13 w 123"/>
                <a:gd name="T23" fmla="*/ 14 h 228"/>
                <a:gd name="T24" fmla="*/ 13 w 123"/>
                <a:gd name="T25" fmla="*/ 15 h 228"/>
                <a:gd name="T26" fmla="*/ 13 w 123"/>
                <a:gd name="T27" fmla="*/ 16 h 228"/>
                <a:gd name="T28" fmla="*/ 13 w 123"/>
                <a:gd name="T29" fmla="*/ 17 h 228"/>
                <a:gd name="T30" fmla="*/ 13 w 123"/>
                <a:gd name="T31" fmla="*/ 18 h 228"/>
                <a:gd name="T32" fmla="*/ 13 w 123"/>
                <a:gd name="T33" fmla="*/ 19 h 228"/>
                <a:gd name="T34" fmla="*/ 13 w 123"/>
                <a:gd name="T35" fmla="*/ 20 h 228"/>
                <a:gd name="T36" fmla="*/ 13 w 123"/>
                <a:gd name="T37" fmla="*/ 22 h 228"/>
                <a:gd name="T38" fmla="*/ 12 w 123"/>
                <a:gd name="T39" fmla="*/ 23 h 228"/>
                <a:gd name="T40" fmla="*/ 12 w 123"/>
                <a:gd name="T41" fmla="*/ 25 h 228"/>
                <a:gd name="T42" fmla="*/ 12 w 123"/>
                <a:gd name="T43" fmla="*/ 26 h 228"/>
                <a:gd name="T44" fmla="*/ 11 w 123"/>
                <a:gd name="T45" fmla="*/ 28 h 228"/>
                <a:gd name="T46" fmla="*/ 7 w 123"/>
                <a:gd name="T47" fmla="*/ 29 h 228"/>
                <a:gd name="T48" fmla="*/ 2 w 123"/>
                <a:gd name="T49" fmla="*/ 28 h 228"/>
                <a:gd name="T50" fmla="*/ 1 w 123"/>
                <a:gd name="T51" fmla="*/ 25 h 228"/>
                <a:gd name="T52" fmla="*/ 1 w 123"/>
                <a:gd name="T53" fmla="*/ 21 h 228"/>
                <a:gd name="T54" fmla="*/ 1 w 123"/>
                <a:gd name="T55" fmla="*/ 20 h 228"/>
                <a:gd name="T56" fmla="*/ 1 w 123"/>
                <a:gd name="T57" fmla="*/ 19 h 228"/>
                <a:gd name="T58" fmla="*/ 1 w 123"/>
                <a:gd name="T59" fmla="*/ 18 h 228"/>
                <a:gd name="T60" fmla="*/ 2 w 123"/>
                <a:gd name="T61" fmla="*/ 17 h 228"/>
                <a:gd name="T62" fmla="*/ 1 w 123"/>
                <a:gd name="T63" fmla="*/ 17 h 228"/>
                <a:gd name="T64" fmla="*/ 1 w 123"/>
                <a:gd name="T65" fmla="*/ 15 h 228"/>
                <a:gd name="T66" fmla="*/ 1 w 123"/>
                <a:gd name="T67" fmla="*/ 14 h 228"/>
                <a:gd name="T68" fmla="*/ 2 w 123"/>
                <a:gd name="T69" fmla="*/ 14 h 228"/>
                <a:gd name="T70" fmla="*/ 2 w 123"/>
                <a:gd name="T71" fmla="*/ 12 h 228"/>
                <a:gd name="T72" fmla="*/ 1 w 123"/>
                <a:gd name="T73" fmla="*/ 11 h 228"/>
                <a:gd name="T74" fmla="*/ 2 w 123"/>
                <a:gd name="T75" fmla="*/ 10 h 228"/>
                <a:gd name="T76" fmla="*/ 2 w 123"/>
                <a:gd name="T77" fmla="*/ 9 h 228"/>
                <a:gd name="T78" fmla="*/ 2 w 123"/>
                <a:gd name="T79" fmla="*/ 8 h 228"/>
                <a:gd name="T80" fmla="*/ 2 w 123"/>
                <a:gd name="T81" fmla="*/ 7 h 228"/>
                <a:gd name="T82" fmla="*/ 2 w 123"/>
                <a:gd name="T83" fmla="*/ 6 h 228"/>
                <a:gd name="T84" fmla="*/ 2 w 123"/>
                <a:gd name="T85" fmla="*/ 3 h 228"/>
                <a:gd name="T86" fmla="*/ 2 w 123"/>
                <a:gd name="T87" fmla="*/ 1 h 2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3" h="228">
                  <a:moveTo>
                    <a:pt x="15" y="0"/>
                  </a:moveTo>
                  <a:lnTo>
                    <a:pt x="29" y="1"/>
                  </a:lnTo>
                  <a:lnTo>
                    <a:pt x="42" y="4"/>
                  </a:lnTo>
                  <a:lnTo>
                    <a:pt x="55" y="5"/>
                  </a:lnTo>
                  <a:lnTo>
                    <a:pt x="69" y="7"/>
                  </a:lnTo>
                  <a:lnTo>
                    <a:pt x="83" y="8"/>
                  </a:lnTo>
                  <a:lnTo>
                    <a:pt x="97" y="10"/>
                  </a:lnTo>
                  <a:lnTo>
                    <a:pt x="110" y="12"/>
                  </a:lnTo>
                  <a:lnTo>
                    <a:pt x="123" y="14"/>
                  </a:lnTo>
                  <a:lnTo>
                    <a:pt x="122" y="17"/>
                  </a:lnTo>
                  <a:lnTo>
                    <a:pt x="121" y="21"/>
                  </a:lnTo>
                  <a:lnTo>
                    <a:pt x="119" y="25"/>
                  </a:lnTo>
                  <a:lnTo>
                    <a:pt x="118" y="29"/>
                  </a:lnTo>
                  <a:lnTo>
                    <a:pt x="117" y="37"/>
                  </a:lnTo>
                  <a:lnTo>
                    <a:pt x="115" y="44"/>
                  </a:lnTo>
                  <a:lnTo>
                    <a:pt x="114" y="52"/>
                  </a:lnTo>
                  <a:lnTo>
                    <a:pt x="113" y="60"/>
                  </a:lnTo>
                  <a:lnTo>
                    <a:pt x="112" y="61"/>
                  </a:lnTo>
                  <a:lnTo>
                    <a:pt x="110" y="63"/>
                  </a:lnTo>
                  <a:lnTo>
                    <a:pt x="108" y="65"/>
                  </a:lnTo>
                  <a:lnTo>
                    <a:pt x="106" y="67"/>
                  </a:lnTo>
                  <a:lnTo>
                    <a:pt x="106" y="70"/>
                  </a:lnTo>
                  <a:lnTo>
                    <a:pt x="106" y="74"/>
                  </a:lnTo>
                  <a:lnTo>
                    <a:pt x="105" y="77"/>
                  </a:lnTo>
                  <a:lnTo>
                    <a:pt x="105" y="81"/>
                  </a:lnTo>
                  <a:lnTo>
                    <a:pt x="106" y="81"/>
                  </a:lnTo>
                  <a:lnTo>
                    <a:pt x="108" y="81"/>
                  </a:lnTo>
                  <a:lnTo>
                    <a:pt x="110" y="81"/>
                  </a:lnTo>
                  <a:lnTo>
                    <a:pt x="111" y="81"/>
                  </a:lnTo>
                  <a:lnTo>
                    <a:pt x="110" y="86"/>
                  </a:lnTo>
                  <a:lnTo>
                    <a:pt x="110" y="92"/>
                  </a:lnTo>
                  <a:lnTo>
                    <a:pt x="108" y="97"/>
                  </a:lnTo>
                  <a:lnTo>
                    <a:pt x="107" y="103"/>
                  </a:lnTo>
                  <a:lnTo>
                    <a:pt x="106" y="104"/>
                  </a:lnTo>
                  <a:lnTo>
                    <a:pt x="105" y="105"/>
                  </a:lnTo>
                  <a:lnTo>
                    <a:pt x="104" y="106"/>
                  </a:lnTo>
                  <a:lnTo>
                    <a:pt x="103" y="107"/>
                  </a:lnTo>
                  <a:lnTo>
                    <a:pt x="104" y="110"/>
                  </a:lnTo>
                  <a:lnTo>
                    <a:pt x="104" y="113"/>
                  </a:lnTo>
                  <a:lnTo>
                    <a:pt x="104" y="116"/>
                  </a:lnTo>
                  <a:lnTo>
                    <a:pt x="105" y="120"/>
                  </a:lnTo>
                  <a:lnTo>
                    <a:pt x="104" y="124"/>
                  </a:lnTo>
                  <a:lnTo>
                    <a:pt x="104" y="128"/>
                  </a:lnTo>
                  <a:lnTo>
                    <a:pt x="104" y="131"/>
                  </a:lnTo>
                  <a:lnTo>
                    <a:pt x="103" y="136"/>
                  </a:lnTo>
                  <a:lnTo>
                    <a:pt x="102" y="138"/>
                  </a:lnTo>
                  <a:lnTo>
                    <a:pt x="100" y="139"/>
                  </a:lnTo>
                  <a:lnTo>
                    <a:pt x="99" y="142"/>
                  </a:lnTo>
                  <a:lnTo>
                    <a:pt x="98" y="144"/>
                  </a:lnTo>
                  <a:lnTo>
                    <a:pt x="99" y="148"/>
                  </a:lnTo>
                  <a:lnTo>
                    <a:pt x="100" y="151"/>
                  </a:lnTo>
                  <a:lnTo>
                    <a:pt x="100" y="154"/>
                  </a:lnTo>
                  <a:lnTo>
                    <a:pt x="102" y="157"/>
                  </a:lnTo>
                  <a:lnTo>
                    <a:pt x="100" y="160"/>
                  </a:lnTo>
                  <a:lnTo>
                    <a:pt x="100" y="164"/>
                  </a:lnTo>
                  <a:lnTo>
                    <a:pt x="99" y="167"/>
                  </a:lnTo>
                  <a:lnTo>
                    <a:pt x="98" y="172"/>
                  </a:lnTo>
                  <a:lnTo>
                    <a:pt x="97" y="174"/>
                  </a:lnTo>
                  <a:lnTo>
                    <a:pt x="97" y="177"/>
                  </a:lnTo>
                  <a:lnTo>
                    <a:pt x="96" y="180"/>
                  </a:lnTo>
                  <a:lnTo>
                    <a:pt x="95" y="183"/>
                  </a:lnTo>
                  <a:lnTo>
                    <a:pt x="93" y="189"/>
                  </a:lnTo>
                  <a:lnTo>
                    <a:pt x="93" y="194"/>
                  </a:lnTo>
                  <a:lnTo>
                    <a:pt x="92" y="199"/>
                  </a:lnTo>
                  <a:lnTo>
                    <a:pt x="91" y="205"/>
                  </a:lnTo>
                  <a:lnTo>
                    <a:pt x="90" y="207"/>
                  </a:lnTo>
                  <a:lnTo>
                    <a:pt x="89" y="211"/>
                  </a:lnTo>
                  <a:lnTo>
                    <a:pt x="88" y="214"/>
                  </a:lnTo>
                  <a:lnTo>
                    <a:pt x="87" y="218"/>
                  </a:lnTo>
                  <a:lnTo>
                    <a:pt x="79" y="224"/>
                  </a:lnTo>
                  <a:lnTo>
                    <a:pt x="68" y="227"/>
                  </a:lnTo>
                  <a:lnTo>
                    <a:pt x="55" y="228"/>
                  </a:lnTo>
                  <a:lnTo>
                    <a:pt x="42" y="227"/>
                  </a:lnTo>
                  <a:lnTo>
                    <a:pt x="28" y="225"/>
                  </a:lnTo>
                  <a:lnTo>
                    <a:pt x="16" y="220"/>
                  </a:lnTo>
                  <a:lnTo>
                    <a:pt x="7" y="214"/>
                  </a:lnTo>
                  <a:lnTo>
                    <a:pt x="0" y="206"/>
                  </a:lnTo>
                  <a:lnTo>
                    <a:pt x="1" y="196"/>
                  </a:lnTo>
                  <a:lnTo>
                    <a:pt x="2" y="186"/>
                  </a:lnTo>
                  <a:lnTo>
                    <a:pt x="4" y="174"/>
                  </a:lnTo>
                  <a:lnTo>
                    <a:pt x="5" y="163"/>
                  </a:lnTo>
                  <a:lnTo>
                    <a:pt x="4" y="161"/>
                  </a:lnTo>
                  <a:lnTo>
                    <a:pt x="4" y="160"/>
                  </a:lnTo>
                  <a:lnTo>
                    <a:pt x="2" y="158"/>
                  </a:lnTo>
                  <a:lnTo>
                    <a:pt x="1" y="157"/>
                  </a:lnTo>
                  <a:lnTo>
                    <a:pt x="2" y="153"/>
                  </a:lnTo>
                  <a:lnTo>
                    <a:pt x="2" y="150"/>
                  </a:lnTo>
                  <a:lnTo>
                    <a:pt x="2" y="146"/>
                  </a:lnTo>
                  <a:lnTo>
                    <a:pt x="2" y="143"/>
                  </a:lnTo>
                  <a:lnTo>
                    <a:pt x="5" y="141"/>
                  </a:lnTo>
                  <a:lnTo>
                    <a:pt x="6" y="138"/>
                  </a:lnTo>
                  <a:lnTo>
                    <a:pt x="8" y="136"/>
                  </a:lnTo>
                  <a:lnTo>
                    <a:pt x="9" y="134"/>
                  </a:lnTo>
                  <a:lnTo>
                    <a:pt x="8" y="134"/>
                  </a:lnTo>
                  <a:lnTo>
                    <a:pt x="6" y="133"/>
                  </a:lnTo>
                  <a:lnTo>
                    <a:pt x="5" y="133"/>
                  </a:lnTo>
                  <a:lnTo>
                    <a:pt x="2" y="133"/>
                  </a:lnTo>
                  <a:lnTo>
                    <a:pt x="4" y="127"/>
                  </a:lnTo>
                  <a:lnTo>
                    <a:pt x="4" y="120"/>
                  </a:lnTo>
                  <a:lnTo>
                    <a:pt x="4" y="113"/>
                  </a:lnTo>
                  <a:lnTo>
                    <a:pt x="5" y="107"/>
                  </a:lnTo>
                  <a:lnTo>
                    <a:pt x="7" y="106"/>
                  </a:lnTo>
                  <a:lnTo>
                    <a:pt x="8" y="106"/>
                  </a:lnTo>
                  <a:lnTo>
                    <a:pt x="11" y="106"/>
                  </a:lnTo>
                  <a:lnTo>
                    <a:pt x="12" y="105"/>
                  </a:lnTo>
                  <a:lnTo>
                    <a:pt x="11" y="101"/>
                  </a:lnTo>
                  <a:lnTo>
                    <a:pt x="11" y="98"/>
                  </a:lnTo>
                  <a:lnTo>
                    <a:pt x="9" y="95"/>
                  </a:lnTo>
                  <a:lnTo>
                    <a:pt x="8" y="91"/>
                  </a:lnTo>
                  <a:lnTo>
                    <a:pt x="8" y="88"/>
                  </a:lnTo>
                  <a:lnTo>
                    <a:pt x="8" y="84"/>
                  </a:lnTo>
                  <a:lnTo>
                    <a:pt x="8" y="82"/>
                  </a:lnTo>
                  <a:lnTo>
                    <a:pt x="8" y="78"/>
                  </a:lnTo>
                  <a:lnTo>
                    <a:pt x="11" y="76"/>
                  </a:lnTo>
                  <a:lnTo>
                    <a:pt x="13" y="74"/>
                  </a:lnTo>
                  <a:lnTo>
                    <a:pt x="14" y="71"/>
                  </a:lnTo>
                  <a:lnTo>
                    <a:pt x="16" y="68"/>
                  </a:lnTo>
                  <a:lnTo>
                    <a:pt x="16" y="66"/>
                  </a:lnTo>
                  <a:lnTo>
                    <a:pt x="16" y="62"/>
                  </a:lnTo>
                  <a:lnTo>
                    <a:pt x="16" y="60"/>
                  </a:lnTo>
                  <a:lnTo>
                    <a:pt x="17" y="58"/>
                  </a:lnTo>
                  <a:lnTo>
                    <a:pt x="16" y="55"/>
                  </a:lnTo>
                  <a:lnTo>
                    <a:pt x="15" y="53"/>
                  </a:lnTo>
                  <a:lnTo>
                    <a:pt x="13" y="52"/>
                  </a:lnTo>
                  <a:lnTo>
                    <a:pt x="12" y="50"/>
                  </a:lnTo>
                  <a:lnTo>
                    <a:pt x="13" y="43"/>
                  </a:lnTo>
                  <a:lnTo>
                    <a:pt x="14" y="36"/>
                  </a:lnTo>
                  <a:lnTo>
                    <a:pt x="15" y="29"/>
                  </a:lnTo>
                  <a:lnTo>
                    <a:pt x="16" y="22"/>
                  </a:lnTo>
                  <a:lnTo>
                    <a:pt x="15" y="16"/>
                  </a:lnTo>
                  <a:lnTo>
                    <a:pt x="15" y="10"/>
                  </a:lnTo>
                  <a:lnTo>
                    <a:pt x="15" y="6"/>
                  </a:lnTo>
                  <a:lnTo>
                    <a:pt x="15" y="0"/>
                  </a:lnTo>
                  <a:close/>
                </a:path>
              </a:pathLst>
            </a:custGeom>
            <a:solidFill>
              <a:srgbClr val="9E9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36" name="Freeform 192"/>
            <p:cNvSpPr>
              <a:spLocks noChangeAspect="1"/>
            </p:cNvSpPr>
            <p:nvPr/>
          </p:nvSpPr>
          <p:spPr bwMode="auto">
            <a:xfrm>
              <a:off x="821" y="2738"/>
              <a:ext cx="50" cy="113"/>
            </a:xfrm>
            <a:custGeom>
              <a:avLst/>
              <a:gdLst>
                <a:gd name="T0" fmla="*/ 2 w 102"/>
                <a:gd name="T1" fmla="*/ 0 h 226"/>
                <a:gd name="T2" fmla="*/ 12 w 102"/>
                <a:gd name="T3" fmla="*/ 2 h 226"/>
                <a:gd name="T4" fmla="*/ 12 w 102"/>
                <a:gd name="T5" fmla="*/ 4 h 226"/>
                <a:gd name="T6" fmla="*/ 11 w 102"/>
                <a:gd name="T7" fmla="*/ 8 h 226"/>
                <a:gd name="T8" fmla="*/ 10 w 102"/>
                <a:gd name="T9" fmla="*/ 9 h 226"/>
                <a:gd name="T10" fmla="*/ 10 w 102"/>
                <a:gd name="T11" fmla="*/ 10 h 226"/>
                <a:gd name="T12" fmla="*/ 11 w 102"/>
                <a:gd name="T13" fmla="*/ 10 h 226"/>
                <a:gd name="T14" fmla="*/ 10 w 102"/>
                <a:gd name="T15" fmla="*/ 13 h 226"/>
                <a:gd name="T16" fmla="*/ 10 w 102"/>
                <a:gd name="T17" fmla="*/ 13 h 226"/>
                <a:gd name="T18" fmla="*/ 10 w 102"/>
                <a:gd name="T19" fmla="*/ 15 h 226"/>
                <a:gd name="T20" fmla="*/ 10 w 102"/>
                <a:gd name="T21" fmla="*/ 17 h 226"/>
                <a:gd name="T22" fmla="*/ 9 w 102"/>
                <a:gd name="T23" fmla="*/ 18 h 226"/>
                <a:gd name="T24" fmla="*/ 10 w 102"/>
                <a:gd name="T25" fmla="*/ 20 h 226"/>
                <a:gd name="T26" fmla="*/ 9 w 102"/>
                <a:gd name="T27" fmla="*/ 22 h 226"/>
                <a:gd name="T28" fmla="*/ 9 w 102"/>
                <a:gd name="T29" fmla="*/ 23 h 226"/>
                <a:gd name="T30" fmla="*/ 9 w 102"/>
                <a:gd name="T31" fmla="*/ 26 h 226"/>
                <a:gd name="T32" fmla="*/ 8 w 102"/>
                <a:gd name="T33" fmla="*/ 27 h 226"/>
                <a:gd name="T34" fmla="*/ 7 w 102"/>
                <a:gd name="T35" fmla="*/ 28 h 226"/>
                <a:gd name="T36" fmla="*/ 6 w 102"/>
                <a:gd name="T37" fmla="*/ 29 h 226"/>
                <a:gd name="T38" fmla="*/ 5 w 102"/>
                <a:gd name="T39" fmla="*/ 29 h 226"/>
                <a:gd name="T40" fmla="*/ 4 w 102"/>
                <a:gd name="T41" fmla="*/ 29 h 226"/>
                <a:gd name="T42" fmla="*/ 2 w 102"/>
                <a:gd name="T43" fmla="*/ 28 h 226"/>
                <a:gd name="T44" fmla="*/ 1 w 102"/>
                <a:gd name="T45" fmla="*/ 28 h 226"/>
                <a:gd name="T46" fmla="*/ 0 w 102"/>
                <a:gd name="T47" fmla="*/ 27 h 226"/>
                <a:gd name="T48" fmla="*/ 0 w 102"/>
                <a:gd name="T49" fmla="*/ 26 h 226"/>
                <a:gd name="T50" fmla="*/ 0 w 102"/>
                <a:gd name="T51" fmla="*/ 21 h 226"/>
                <a:gd name="T52" fmla="*/ 0 w 102"/>
                <a:gd name="T53" fmla="*/ 20 h 226"/>
                <a:gd name="T54" fmla="*/ 0 w 102"/>
                <a:gd name="T55" fmla="*/ 18 h 226"/>
                <a:gd name="T56" fmla="*/ 1 w 102"/>
                <a:gd name="T57" fmla="*/ 17 h 226"/>
                <a:gd name="T58" fmla="*/ 0 w 102"/>
                <a:gd name="T59" fmla="*/ 17 h 226"/>
                <a:gd name="T60" fmla="*/ 0 w 102"/>
                <a:gd name="T61" fmla="*/ 14 h 226"/>
                <a:gd name="T62" fmla="*/ 1 w 102"/>
                <a:gd name="T63" fmla="*/ 14 h 226"/>
                <a:gd name="T64" fmla="*/ 1 w 102"/>
                <a:gd name="T65" fmla="*/ 12 h 226"/>
                <a:gd name="T66" fmla="*/ 1 w 102"/>
                <a:gd name="T67" fmla="*/ 10 h 226"/>
                <a:gd name="T68" fmla="*/ 2 w 102"/>
                <a:gd name="T69" fmla="*/ 9 h 226"/>
                <a:gd name="T70" fmla="*/ 2 w 102"/>
                <a:gd name="T71" fmla="*/ 8 h 226"/>
                <a:gd name="T72" fmla="*/ 1 w 102"/>
                <a:gd name="T73" fmla="*/ 7 h 226"/>
                <a:gd name="T74" fmla="*/ 2 w 102"/>
                <a:gd name="T75" fmla="*/ 3 h 226"/>
                <a:gd name="T76" fmla="*/ 2 w 102"/>
                <a:gd name="T77" fmla="*/ 0 h 2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226">
                  <a:moveTo>
                    <a:pt x="18" y="0"/>
                  </a:moveTo>
                  <a:lnTo>
                    <a:pt x="102" y="12"/>
                  </a:lnTo>
                  <a:lnTo>
                    <a:pt x="97" y="27"/>
                  </a:lnTo>
                  <a:lnTo>
                    <a:pt x="93" y="58"/>
                  </a:lnTo>
                  <a:lnTo>
                    <a:pt x="88" y="65"/>
                  </a:lnTo>
                  <a:lnTo>
                    <a:pt x="86" y="78"/>
                  </a:lnTo>
                  <a:lnTo>
                    <a:pt x="90" y="79"/>
                  </a:lnTo>
                  <a:lnTo>
                    <a:pt x="88" y="101"/>
                  </a:lnTo>
                  <a:lnTo>
                    <a:pt x="83" y="104"/>
                  </a:lnTo>
                  <a:lnTo>
                    <a:pt x="84" y="118"/>
                  </a:lnTo>
                  <a:lnTo>
                    <a:pt x="83" y="133"/>
                  </a:lnTo>
                  <a:lnTo>
                    <a:pt x="79" y="142"/>
                  </a:lnTo>
                  <a:lnTo>
                    <a:pt x="81" y="154"/>
                  </a:lnTo>
                  <a:lnTo>
                    <a:pt x="79" y="169"/>
                  </a:lnTo>
                  <a:lnTo>
                    <a:pt x="75" y="180"/>
                  </a:lnTo>
                  <a:lnTo>
                    <a:pt x="73" y="202"/>
                  </a:lnTo>
                  <a:lnTo>
                    <a:pt x="68" y="215"/>
                  </a:lnTo>
                  <a:lnTo>
                    <a:pt x="63" y="220"/>
                  </a:lnTo>
                  <a:lnTo>
                    <a:pt x="53" y="225"/>
                  </a:lnTo>
                  <a:lnTo>
                    <a:pt x="43" y="226"/>
                  </a:lnTo>
                  <a:lnTo>
                    <a:pt x="33" y="226"/>
                  </a:lnTo>
                  <a:lnTo>
                    <a:pt x="22" y="224"/>
                  </a:lnTo>
                  <a:lnTo>
                    <a:pt x="13" y="219"/>
                  </a:lnTo>
                  <a:lnTo>
                    <a:pt x="5" y="214"/>
                  </a:lnTo>
                  <a:lnTo>
                    <a:pt x="0" y="207"/>
                  </a:lnTo>
                  <a:lnTo>
                    <a:pt x="5" y="164"/>
                  </a:lnTo>
                  <a:lnTo>
                    <a:pt x="3" y="157"/>
                  </a:lnTo>
                  <a:lnTo>
                    <a:pt x="4" y="142"/>
                  </a:lnTo>
                  <a:lnTo>
                    <a:pt x="10" y="134"/>
                  </a:lnTo>
                  <a:lnTo>
                    <a:pt x="4" y="133"/>
                  </a:lnTo>
                  <a:lnTo>
                    <a:pt x="7" y="106"/>
                  </a:lnTo>
                  <a:lnTo>
                    <a:pt x="12" y="105"/>
                  </a:lnTo>
                  <a:lnTo>
                    <a:pt x="10" y="91"/>
                  </a:lnTo>
                  <a:lnTo>
                    <a:pt x="11" y="79"/>
                  </a:lnTo>
                  <a:lnTo>
                    <a:pt x="17" y="69"/>
                  </a:lnTo>
                  <a:lnTo>
                    <a:pt x="18" y="58"/>
                  </a:lnTo>
                  <a:lnTo>
                    <a:pt x="14" y="50"/>
                  </a:lnTo>
                  <a:lnTo>
                    <a:pt x="18" y="22"/>
                  </a:lnTo>
                  <a:lnTo>
                    <a:pt x="18" y="0"/>
                  </a:lnTo>
                  <a:close/>
                </a:path>
              </a:pathLst>
            </a:custGeom>
            <a:solidFill>
              <a:srgbClr val="A8A5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37" name="Freeform 193"/>
            <p:cNvSpPr>
              <a:spLocks noChangeAspect="1"/>
            </p:cNvSpPr>
            <p:nvPr/>
          </p:nvSpPr>
          <p:spPr bwMode="auto">
            <a:xfrm>
              <a:off x="766" y="2771"/>
              <a:ext cx="157" cy="22"/>
            </a:xfrm>
            <a:custGeom>
              <a:avLst/>
              <a:gdLst>
                <a:gd name="T0" fmla="*/ 0 w 313"/>
                <a:gd name="T1" fmla="*/ 0 h 44"/>
                <a:gd name="T2" fmla="*/ 3 w 313"/>
                <a:gd name="T3" fmla="*/ 1 h 44"/>
                <a:gd name="T4" fmla="*/ 5 w 313"/>
                <a:gd name="T5" fmla="*/ 1 h 44"/>
                <a:gd name="T6" fmla="*/ 8 w 313"/>
                <a:gd name="T7" fmla="*/ 2 h 44"/>
                <a:gd name="T8" fmla="*/ 10 w 313"/>
                <a:gd name="T9" fmla="*/ 2 h 44"/>
                <a:gd name="T10" fmla="*/ 13 w 313"/>
                <a:gd name="T11" fmla="*/ 2 h 44"/>
                <a:gd name="T12" fmla="*/ 15 w 313"/>
                <a:gd name="T13" fmla="*/ 3 h 44"/>
                <a:gd name="T14" fmla="*/ 18 w 313"/>
                <a:gd name="T15" fmla="*/ 3 h 44"/>
                <a:gd name="T16" fmla="*/ 20 w 313"/>
                <a:gd name="T17" fmla="*/ 3 h 44"/>
                <a:gd name="T18" fmla="*/ 22 w 313"/>
                <a:gd name="T19" fmla="*/ 4 h 44"/>
                <a:gd name="T20" fmla="*/ 25 w 313"/>
                <a:gd name="T21" fmla="*/ 4 h 44"/>
                <a:gd name="T22" fmla="*/ 27 w 313"/>
                <a:gd name="T23" fmla="*/ 4 h 44"/>
                <a:gd name="T24" fmla="*/ 30 w 313"/>
                <a:gd name="T25" fmla="*/ 4 h 44"/>
                <a:gd name="T26" fmla="*/ 32 w 313"/>
                <a:gd name="T27" fmla="*/ 5 h 44"/>
                <a:gd name="T28" fmla="*/ 35 w 313"/>
                <a:gd name="T29" fmla="*/ 5 h 44"/>
                <a:gd name="T30" fmla="*/ 37 w 313"/>
                <a:gd name="T31" fmla="*/ 5 h 44"/>
                <a:gd name="T32" fmla="*/ 40 w 313"/>
                <a:gd name="T33" fmla="*/ 5 h 44"/>
                <a:gd name="T34" fmla="*/ 38 w 313"/>
                <a:gd name="T35" fmla="*/ 5 h 44"/>
                <a:gd name="T36" fmla="*/ 36 w 313"/>
                <a:gd name="T37" fmla="*/ 6 h 44"/>
                <a:gd name="T38" fmla="*/ 33 w 313"/>
                <a:gd name="T39" fmla="*/ 6 h 44"/>
                <a:gd name="T40" fmla="*/ 31 w 313"/>
                <a:gd name="T41" fmla="*/ 6 h 44"/>
                <a:gd name="T42" fmla="*/ 29 w 313"/>
                <a:gd name="T43" fmla="*/ 6 h 44"/>
                <a:gd name="T44" fmla="*/ 26 w 313"/>
                <a:gd name="T45" fmla="*/ 6 h 44"/>
                <a:gd name="T46" fmla="*/ 24 w 313"/>
                <a:gd name="T47" fmla="*/ 5 h 44"/>
                <a:gd name="T48" fmla="*/ 21 w 313"/>
                <a:gd name="T49" fmla="*/ 5 h 44"/>
                <a:gd name="T50" fmla="*/ 19 w 313"/>
                <a:gd name="T51" fmla="*/ 5 h 44"/>
                <a:gd name="T52" fmla="*/ 16 w 313"/>
                <a:gd name="T53" fmla="*/ 5 h 44"/>
                <a:gd name="T54" fmla="*/ 14 w 313"/>
                <a:gd name="T55" fmla="*/ 4 h 44"/>
                <a:gd name="T56" fmla="*/ 11 w 313"/>
                <a:gd name="T57" fmla="*/ 4 h 44"/>
                <a:gd name="T58" fmla="*/ 9 w 313"/>
                <a:gd name="T59" fmla="*/ 3 h 44"/>
                <a:gd name="T60" fmla="*/ 6 w 313"/>
                <a:gd name="T61" fmla="*/ 3 h 44"/>
                <a:gd name="T62" fmla="*/ 4 w 313"/>
                <a:gd name="T63" fmla="*/ 3 h 44"/>
                <a:gd name="T64" fmla="*/ 2 w 313"/>
                <a:gd name="T65" fmla="*/ 3 h 44"/>
                <a:gd name="T66" fmla="*/ 0 w 313"/>
                <a:gd name="T67" fmla="*/ 0 h 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3" h="44">
                  <a:moveTo>
                    <a:pt x="0" y="0"/>
                  </a:moveTo>
                  <a:lnTo>
                    <a:pt x="20" y="3"/>
                  </a:lnTo>
                  <a:lnTo>
                    <a:pt x="39" y="7"/>
                  </a:lnTo>
                  <a:lnTo>
                    <a:pt x="59" y="10"/>
                  </a:lnTo>
                  <a:lnTo>
                    <a:pt x="78" y="13"/>
                  </a:lnTo>
                  <a:lnTo>
                    <a:pt x="98" y="16"/>
                  </a:lnTo>
                  <a:lnTo>
                    <a:pt x="117" y="18"/>
                  </a:lnTo>
                  <a:lnTo>
                    <a:pt x="137" y="21"/>
                  </a:lnTo>
                  <a:lnTo>
                    <a:pt x="157" y="23"/>
                  </a:lnTo>
                  <a:lnTo>
                    <a:pt x="176" y="25"/>
                  </a:lnTo>
                  <a:lnTo>
                    <a:pt x="196" y="28"/>
                  </a:lnTo>
                  <a:lnTo>
                    <a:pt x="215" y="30"/>
                  </a:lnTo>
                  <a:lnTo>
                    <a:pt x="235" y="31"/>
                  </a:lnTo>
                  <a:lnTo>
                    <a:pt x="255" y="33"/>
                  </a:lnTo>
                  <a:lnTo>
                    <a:pt x="274" y="35"/>
                  </a:lnTo>
                  <a:lnTo>
                    <a:pt x="294" y="36"/>
                  </a:lnTo>
                  <a:lnTo>
                    <a:pt x="313" y="37"/>
                  </a:lnTo>
                  <a:lnTo>
                    <a:pt x="298" y="40"/>
                  </a:lnTo>
                  <a:lnTo>
                    <a:pt x="281" y="43"/>
                  </a:lnTo>
                  <a:lnTo>
                    <a:pt x="264" y="44"/>
                  </a:lnTo>
                  <a:lnTo>
                    <a:pt x="245" y="44"/>
                  </a:lnTo>
                  <a:lnTo>
                    <a:pt x="226" y="43"/>
                  </a:lnTo>
                  <a:lnTo>
                    <a:pt x="206" y="42"/>
                  </a:lnTo>
                  <a:lnTo>
                    <a:pt x="187" y="40"/>
                  </a:lnTo>
                  <a:lnTo>
                    <a:pt x="166" y="38"/>
                  </a:lnTo>
                  <a:lnTo>
                    <a:pt x="146" y="36"/>
                  </a:lnTo>
                  <a:lnTo>
                    <a:pt x="126" y="33"/>
                  </a:lnTo>
                  <a:lnTo>
                    <a:pt x="105" y="30"/>
                  </a:lnTo>
                  <a:lnTo>
                    <a:pt x="85" y="28"/>
                  </a:lnTo>
                  <a:lnTo>
                    <a:pt x="67" y="24"/>
                  </a:lnTo>
                  <a:lnTo>
                    <a:pt x="48" y="22"/>
                  </a:lnTo>
                  <a:lnTo>
                    <a:pt x="30" y="20"/>
                  </a:lnTo>
                  <a:lnTo>
                    <a:pt x="14" y="17"/>
                  </a:lnTo>
                  <a:lnTo>
                    <a:pt x="0" y="0"/>
                  </a:lnTo>
                  <a:close/>
                </a:path>
              </a:pathLst>
            </a:custGeom>
            <a:solidFill>
              <a:srgbClr val="51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38" name="Freeform 194"/>
            <p:cNvSpPr>
              <a:spLocks noChangeAspect="1"/>
            </p:cNvSpPr>
            <p:nvPr/>
          </p:nvSpPr>
          <p:spPr bwMode="auto">
            <a:xfrm>
              <a:off x="768" y="2795"/>
              <a:ext cx="152" cy="17"/>
            </a:xfrm>
            <a:custGeom>
              <a:avLst/>
              <a:gdLst>
                <a:gd name="T0" fmla="*/ 0 w 304"/>
                <a:gd name="T1" fmla="*/ 0 h 36"/>
                <a:gd name="T2" fmla="*/ 3 w 304"/>
                <a:gd name="T3" fmla="*/ 0 h 36"/>
                <a:gd name="T4" fmla="*/ 5 w 304"/>
                <a:gd name="T5" fmla="*/ 0 h 36"/>
                <a:gd name="T6" fmla="*/ 8 w 304"/>
                <a:gd name="T7" fmla="*/ 1 h 36"/>
                <a:gd name="T8" fmla="*/ 10 w 304"/>
                <a:gd name="T9" fmla="*/ 1 h 36"/>
                <a:gd name="T10" fmla="*/ 12 w 304"/>
                <a:gd name="T11" fmla="*/ 1 h 36"/>
                <a:gd name="T12" fmla="*/ 15 w 304"/>
                <a:gd name="T13" fmla="*/ 1 h 36"/>
                <a:gd name="T14" fmla="*/ 17 w 304"/>
                <a:gd name="T15" fmla="*/ 2 h 36"/>
                <a:gd name="T16" fmla="*/ 19 w 304"/>
                <a:gd name="T17" fmla="*/ 2 h 36"/>
                <a:gd name="T18" fmla="*/ 22 w 304"/>
                <a:gd name="T19" fmla="*/ 2 h 36"/>
                <a:gd name="T20" fmla="*/ 24 w 304"/>
                <a:gd name="T21" fmla="*/ 2 h 36"/>
                <a:gd name="T22" fmla="*/ 26 w 304"/>
                <a:gd name="T23" fmla="*/ 2 h 36"/>
                <a:gd name="T24" fmla="*/ 29 w 304"/>
                <a:gd name="T25" fmla="*/ 3 h 36"/>
                <a:gd name="T26" fmla="*/ 31 w 304"/>
                <a:gd name="T27" fmla="*/ 3 h 36"/>
                <a:gd name="T28" fmla="*/ 34 w 304"/>
                <a:gd name="T29" fmla="*/ 3 h 36"/>
                <a:gd name="T30" fmla="*/ 36 w 304"/>
                <a:gd name="T31" fmla="*/ 3 h 36"/>
                <a:gd name="T32" fmla="*/ 38 w 304"/>
                <a:gd name="T33" fmla="*/ 3 h 36"/>
                <a:gd name="T34" fmla="*/ 36 w 304"/>
                <a:gd name="T35" fmla="*/ 3 h 36"/>
                <a:gd name="T36" fmla="*/ 34 w 304"/>
                <a:gd name="T37" fmla="*/ 4 h 36"/>
                <a:gd name="T38" fmla="*/ 32 w 304"/>
                <a:gd name="T39" fmla="*/ 4 h 36"/>
                <a:gd name="T40" fmla="*/ 30 w 304"/>
                <a:gd name="T41" fmla="*/ 4 h 36"/>
                <a:gd name="T42" fmla="*/ 27 w 304"/>
                <a:gd name="T43" fmla="*/ 4 h 36"/>
                <a:gd name="T44" fmla="*/ 25 w 304"/>
                <a:gd name="T45" fmla="*/ 4 h 36"/>
                <a:gd name="T46" fmla="*/ 23 w 304"/>
                <a:gd name="T47" fmla="*/ 4 h 36"/>
                <a:gd name="T48" fmla="*/ 20 w 304"/>
                <a:gd name="T49" fmla="*/ 4 h 36"/>
                <a:gd name="T50" fmla="*/ 18 w 304"/>
                <a:gd name="T51" fmla="*/ 3 h 36"/>
                <a:gd name="T52" fmla="*/ 15 w 304"/>
                <a:gd name="T53" fmla="*/ 3 h 36"/>
                <a:gd name="T54" fmla="*/ 13 w 304"/>
                <a:gd name="T55" fmla="*/ 2 h 36"/>
                <a:gd name="T56" fmla="*/ 10 w 304"/>
                <a:gd name="T57" fmla="*/ 2 h 36"/>
                <a:gd name="T58" fmla="*/ 8 w 304"/>
                <a:gd name="T59" fmla="*/ 2 h 36"/>
                <a:gd name="T60" fmla="*/ 6 w 304"/>
                <a:gd name="T61" fmla="*/ 1 h 36"/>
                <a:gd name="T62" fmla="*/ 3 w 304"/>
                <a:gd name="T63" fmla="*/ 1 h 36"/>
                <a:gd name="T64" fmla="*/ 1 w 304"/>
                <a:gd name="T65" fmla="*/ 1 h 36"/>
                <a:gd name="T66" fmla="*/ 0 w 304"/>
                <a:gd name="T67" fmla="*/ 0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4" h="36">
                  <a:moveTo>
                    <a:pt x="0" y="0"/>
                  </a:moveTo>
                  <a:lnTo>
                    <a:pt x="19" y="3"/>
                  </a:lnTo>
                  <a:lnTo>
                    <a:pt x="38" y="6"/>
                  </a:lnTo>
                  <a:lnTo>
                    <a:pt x="57" y="8"/>
                  </a:lnTo>
                  <a:lnTo>
                    <a:pt x="76" y="11"/>
                  </a:lnTo>
                  <a:lnTo>
                    <a:pt x="95" y="13"/>
                  </a:lnTo>
                  <a:lnTo>
                    <a:pt x="114" y="15"/>
                  </a:lnTo>
                  <a:lnTo>
                    <a:pt x="133" y="18"/>
                  </a:lnTo>
                  <a:lnTo>
                    <a:pt x="152" y="20"/>
                  </a:lnTo>
                  <a:lnTo>
                    <a:pt x="170" y="21"/>
                  </a:lnTo>
                  <a:lnTo>
                    <a:pt x="190" y="23"/>
                  </a:lnTo>
                  <a:lnTo>
                    <a:pt x="208" y="24"/>
                  </a:lnTo>
                  <a:lnTo>
                    <a:pt x="228" y="26"/>
                  </a:lnTo>
                  <a:lnTo>
                    <a:pt x="246" y="26"/>
                  </a:lnTo>
                  <a:lnTo>
                    <a:pt x="266" y="26"/>
                  </a:lnTo>
                  <a:lnTo>
                    <a:pt x="284" y="26"/>
                  </a:lnTo>
                  <a:lnTo>
                    <a:pt x="304" y="26"/>
                  </a:lnTo>
                  <a:lnTo>
                    <a:pt x="288" y="30"/>
                  </a:lnTo>
                  <a:lnTo>
                    <a:pt x="271" y="34"/>
                  </a:lnTo>
                  <a:lnTo>
                    <a:pt x="253" y="35"/>
                  </a:lnTo>
                  <a:lnTo>
                    <a:pt x="235" y="36"/>
                  </a:lnTo>
                  <a:lnTo>
                    <a:pt x="216" y="36"/>
                  </a:lnTo>
                  <a:lnTo>
                    <a:pt x="197" y="36"/>
                  </a:lnTo>
                  <a:lnTo>
                    <a:pt x="177" y="35"/>
                  </a:lnTo>
                  <a:lnTo>
                    <a:pt x="157" y="33"/>
                  </a:lnTo>
                  <a:lnTo>
                    <a:pt x="137" y="30"/>
                  </a:lnTo>
                  <a:lnTo>
                    <a:pt x="117" y="27"/>
                  </a:lnTo>
                  <a:lnTo>
                    <a:pt x="97" y="24"/>
                  </a:lnTo>
                  <a:lnTo>
                    <a:pt x="78" y="21"/>
                  </a:lnTo>
                  <a:lnTo>
                    <a:pt x="59" y="19"/>
                  </a:lnTo>
                  <a:lnTo>
                    <a:pt x="41" y="15"/>
                  </a:lnTo>
                  <a:lnTo>
                    <a:pt x="23" y="13"/>
                  </a:lnTo>
                  <a:lnTo>
                    <a:pt x="6" y="11"/>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39" name="Freeform 195"/>
            <p:cNvSpPr>
              <a:spLocks noChangeAspect="1"/>
            </p:cNvSpPr>
            <p:nvPr/>
          </p:nvSpPr>
          <p:spPr bwMode="auto">
            <a:xfrm>
              <a:off x="767" y="2814"/>
              <a:ext cx="152" cy="19"/>
            </a:xfrm>
            <a:custGeom>
              <a:avLst/>
              <a:gdLst>
                <a:gd name="T0" fmla="*/ 1 w 305"/>
                <a:gd name="T1" fmla="*/ 0 h 38"/>
                <a:gd name="T2" fmla="*/ 3 w 305"/>
                <a:gd name="T3" fmla="*/ 1 h 38"/>
                <a:gd name="T4" fmla="*/ 5 w 305"/>
                <a:gd name="T5" fmla="*/ 1 h 38"/>
                <a:gd name="T6" fmla="*/ 8 w 305"/>
                <a:gd name="T7" fmla="*/ 2 h 38"/>
                <a:gd name="T8" fmla="*/ 10 w 305"/>
                <a:gd name="T9" fmla="*/ 2 h 38"/>
                <a:gd name="T10" fmla="*/ 12 w 305"/>
                <a:gd name="T11" fmla="*/ 2 h 38"/>
                <a:gd name="T12" fmla="*/ 15 w 305"/>
                <a:gd name="T13" fmla="*/ 3 h 38"/>
                <a:gd name="T14" fmla="*/ 17 w 305"/>
                <a:gd name="T15" fmla="*/ 3 h 38"/>
                <a:gd name="T16" fmla="*/ 19 w 305"/>
                <a:gd name="T17" fmla="*/ 3 h 38"/>
                <a:gd name="T18" fmla="*/ 21 w 305"/>
                <a:gd name="T19" fmla="*/ 3 h 38"/>
                <a:gd name="T20" fmla="*/ 24 w 305"/>
                <a:gd name="T21" fmla="*/ 4 h 38"/>
                <a:gd name="T22" fmla="*/ 26 w 305"/>
                <a:gd name="T23" fmla="*/ 4 h 38"/>
                <a:gd name="T24" fmla="*/ 28 w 305"/>
                <a:gd name="T25" fmla="*/ 4 h 38"/>
                <a:gd name="T26" fmla="*/ 31 w 305"/>
                <a:gd name="T27" fmla="*/ 4 h 38"/>
                <a:gd name="T28" fmla="*/ 33 w 305"/>
                <a:gd name="T29" fmla="*/ 4 h 38"/>
                <a:gd name="T30" fmla="*/ 35 w 305"/>
                <a:gd name="T31" fmla="*/ 4 h 38"/>
                <a:gd name="T32" fmla="*/ 38 w 305"/>
                <a:gd name="T33" fmla="*/ 4 h 38"/>
                <a:gd name="T34" fmla="*/ 35 w 305"/>
                <a:gd name="T35" fmla="*/ 5 h 38"/>
                <a:gd name="T36" fmla="*/ 33 w 305"/>
                <a:gd name="T37" fmla="*/ 5 h 38"/>
                <a:gd name="T38" fmla="*/ 31 w 305"/>
                <a:gd name="T39" fmla="*/ 5 h 38"/>
                <a:gd name="T40" fmla="*/ 29 w 305"/>
                <a:gd name="T41" fmla="*/ 5 h 38"/>
                <a:gd name="T42" fmla="*/ 27 w 305"/>
                <a:gd name="T43" fmla="*/ 5 h 38"/>
                <a:gd name="T44" fmla="*/ 24 w 305"/>
                <a:gd name="T45" fmla="*/ 5 h 38"/>
                <a:gd name="T46" fmla="*/ 22 w 305"/>
                <a:gd name="T47" fmla="*/ 5 h 38"/>
                <a:gd name="T48" fmla="*/ 20 w 305"/>
                <a:gd name="T49" fmla="*/ 5 h 38"/>
                <a:gd name="T50" fmla="*/ 17 w 305"/>
                <a:gd name="T51" fmla="*/ 4 h 38"/>
                <a:gd name="T52" fmla="*/ 15 w 305"/>
                <a:gd name="T53" fmla="*/ 4 h 38"/>
                <a:gd name="T54" fmla="*/ 13 w 305"/>
                <a:gd name="T55" fmla="*/ 4 h 38"/>
                <a:gd name="T56" fmla="*/ 11 w 305"/>
                <a:gd name="T57" fmla="*/ 3 h 38"/>
                <a:gd name="T58" fmla="*/ 9 w 305"/>
                <a:gd name="T59" fmla="*/ 3 h 38"/>
                <a:gd name="T60" fmla="*/ 6 w 305"/>
                <a:gd name="T61" fmla="*/ 3 h 38"/>
                <a:gd name="T62" fmla="*/ 4 w 305"/>
                <a:gd name="T63" fmla="*/ 2 h 38"/>
                <a:gd name="T64" fmla="*/ 2 w 305"/>
                <a:gd name="T65" fmla="*/ 2 h 38"/>
                <a:gd name="T66" fmla="*/ 0 w 305"/>
                <a:gd name="T67" fmla="*/ 2 h 38"/>
                <a:gd name="T68" fmla="*/ 1 w 305"/>
                <a:gd name="T69" fmla="*/ 0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05" h="38">
                  <a:moveTo>
                    <a:pt x="9" y="0"/>
                  </a:moveTo>
                  <a:lnTo>
                    <a:pt x="28" y="4"/>
                  </a:lnTo>
                  <a:lnTo>
                    <a:pt x="47" y="6"/>
                  </a:lnTo>
                  <a:lnTo>
                    <a:pt x="66" y="10"/>
                  </a:lnTo>
                  <a:lnTo>
                    <a:pt x="84" y="12"/>
                  </a:lnTo>
                  <a:lnTo>
                    <a:pt x="103" y="15"/>
                  </a:lnTo>
                  <a:lnTo>
                    <a:pt x="121" y="18"/>
                  </a:lnTo>
                  <a:lnTo>
                    <a:pt x="138" y="20"/>
                  </a:lnTo>
                  <a:lnTo>
                    <a:pt x="157" y="21"/>
                  </a:lnTo>
                  <a:lnTo>
                    <a:pt x="175" y="23"/>
                  </a:lnTo>
                  <a:lnTo>
                    <a:pt x="194" y="25"/>
                  </a:lnTo>
                  <a:lnTo>
                    <a:pt x="212" y="26"/>
                  </a:lnTo>
                  <a:lnTo>
                    <a:pt x="231" y="26"/>
                  </a:lnTo>
                  <a:lnTo>
                    <a:pt x="249" y="27"/>
                  </a:lnTo>
                  <a:lnTo>
                    <a:pt x="267" y="26"/>
                  </a:lnTo>
                  <a:lnTo>
                    <a:pt x="286" y="26"/>
                  </a:lnTo>
                  <a:lnTo>
                    <a:pt x="305" y="25"/>
                  </a:lnTo>
                  <a:lnTo>
                    <a:pt x="286" y="38"/>
                  </a:lnTo>
                  <a:lnTo>
                    <a:pt x="269" y="38"/>
                  </a:lnTo>
                  <a:lnTo>
                    <a:pt x="250" y="38"/>
                  </a:lnTo>
                  <a:lnTo>
                    <a:pt x="233" y="37"/>
                  </a:lnTo>
                  <a:lnTo>
                    <a:pt x="216" y="37"/>
                  </a:lnTo>
                  <a:lnTo>
                    <a:pt x="197" y="36"/>
                  </a:lnTo>
                  <a:lnTo>
                    <a:pt x="180" y="34"/>
                  </a:lnTo>
                  <a:lnTo>
                    <a:pt x="161" y="33"/>
                  </a:lnTo>
                  <a:lnTo>
                    <a:pt x="143" y="30"/>
                  </a:lnTo>
                  <a:lnTo>
                    <a:pt x="126" y="28"/>
                  </a:lnTo>
                  <a:lnTo>
                    <a:pt x="107" y="26"/>
                  </a:lnTo>
                  <a:lnTo>
                    <a:pt x="90" y="23"/>
                  </a:lnTo>
                  <a:lnTo>
                    <a:pt x="72" y="21"/>
                  </a:lnTo>
                  <a:lnTo>
                    <a:pt x="53" y="18"/>
                  </a:lnTo>
                  <a:lnTo>
                    <a:pt x="36" y="15"/>
                  </a:lnTo>
                  <a:lnTo>
                    <a:pt x="17" y="13"/>
                  </a:lnTo>
                  <a:lnTo>
                    <a:pt x="0" y="11"/>
                  </a:lnTo>
                  <a:lnTo>
                    <a:pt x="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40" name="Freeform 196"/>
            <p:cNvSpPr>
              <a:spLocks noChangeAspect="1"/>
            </p:cNvSpPr>
            <p:nvPr/>
          </p:nvSpPr>
          <p:spPr bwMode="auto">
            <a:xfrm>
              <a:off x="771" y="2731"/>
              <a:ext cx="165" cy="20"/>
            </a:xfrm>
            <a:custGeom>
              <a:avLst/>
              <a:gdLst>
                <a:gd name="T0" fmla="*/ 0 w 330"/>
                <a:gd name="T1" fmla="*/ 0 h 41"/>
                <a:gd name="T2" fmla="*/ 19 w 330"/>
                <a:gd name="T3" fmla="*/ 2 h 41"/>
                <a:gd name="T4" fmla="*/ 33 w 330"/>
                <a:gd name="T5" fmla="*/ 3 h 41"/>
                <a:gd name="T6" fmla="*/ 42 w 330"/>
                <a:gd name="T7" fmla="*/ 4 h 41"/>
                <a:gd name="T8" fmla="*/ 38 w 330"/>
                <a:gd name="T9" fmla="*/ 5 h 41"/>
                <a:gd name="T10" fmla="*/ 28 w 330"/>
                <a:gd name="T11" fmla="*/ 3 h 41"/>
                <a:gd name="T12" fmla="*/ 11 w 330"/>
                <a:gd name="T13" fmla="*/ 1 h 41"/>
                <a:gd name="T14" fmla="*/ 0 w 330"/>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0" h="41">
                  <a:moveTo>
                    <a:pt x="0" y="0"/>
                  </a:moveTo>
                  <a:lnTo>
                    <a:pt x="152" y="18"/>
                  </a:lnTo>
                  <a:lnTo>
                    <a:pt x="264" y="29"/>
                  </a:lnTo>
                  <a:lnTo>
                    <a:pt x="330" y="37"/>
                  </a:lnTo>
                  <a:lnTo>
                    <a:pt x="301" y="41"/>
                  </a:lnTo>
                  <a:lnTo>
                    <a:pt x="223" y="30"/>
                  </a:lnTo>
                  <a:lnTo>
                    <a:pt x="83" y="15"/>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41" name="Freeform 197"/>
            <p:cNvSpPr>
              <a:spLocks noChangeAspect="1"/>
            </p:cNvSpPr>
            <p:nvPr/>
          </p:nvSpPr>
          <p:spPr bwMode="auto">
            <a:xfrm>
              <a:off x="772" y="2754"/>
              <a:ext cx="152" cy="19"/>
            </a:xfrm>
            <a:custGeom>
              <a:avLst/>
              <a:gdLst>
                <a:gd name="T0" fmla="*/ 3 w 304"/>
                <a:gd name="T1" fmla="*/ 0 h 38"/>
                <a:gd name="T2" fmla="*/ 22 w 304"/>
                <a:gd name="T3" fmla="*/ 3 h 38"/>
                <a:gd name="T4" fmla="*/ 38 w 304"/>
                <a:gd name="T5" fmla="*/ 4 h 38"/>
                <a:gd name="T6" fmla="*/ 36 w 304"/>
                <a:gd name="T7" fmla="*/ 5 h 38"/>
                <a:gd name="T8" fmla="*/ 16 w 304"/>
                <a:gd name="T9" fmla="*/ 3 h 38"/>
                <a:gd name="T10" fmla="*/ 0 w 304"/>
                <a:gd name="T11" fmla="*/ 2 h 38"/>
                <a:gd name="T12" fmla="*/ 1 w 304"/>
                <a:gd name="T13" fmla="*/ 0 h 38"/>
                <a:gd name="T14" fmla="*/ 3 w 304"/>
                <a:gd name="T15" fmla="*/ 0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4" h="38">
                  <a:moveTo>
                    <a:pt x="19" y="0"/>
                  </a:moveTo>
                  <a:lnTo>
                    <a:pt x="171" y="24"/>
                  </a:lnTo>
                  <a:lnTo>
                    <a:pt x="304" y="32"/>
                  </a:lnTo>
                  <a:lnTo>
                    <a:pt x="288" y="38"/>
                  </a:lnTo>
                  <a:lnTo>
                    <a:pt x="122" y="24"/>
                  </a:lnTo>
                  <a:lnTo>
                    <a:pt x="0" y="9"/>
                  </a:lnTo>
                  <a:lnTo>
                    <a:pt x="1" y="0"/>
                  </a:lnTo>
                  <a:lnTo>
                    <a:pt x="1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42" name="Freeform 198"/>
            <p:cNvSpPr>
              <a:spLocks noChangeAspect="1"/>
            </p:cNvSpPr>
            <p:nvPr/>
          </p:nvSpPr>
          <p:spPr bwMode="auto">
            <a:xfrm>
              <a:off x="808" y="2770"/>
              <a:ext cx="55" cy="9"/>
            </a:xfrm>
            <a:custGeom>
              <a:avLst/>
              <a:gdLst>
                <a:gd name="T0" fmla="*/ 3 w 111"/>
                <a:gd name="T1" fmla="*/ 0 h 16"/>
                <a:gd name="T2" fmla="*/ 8 w 111"/>
                <a:gd name="T3" fmla="*/ 1 h 16"/>
                <a:gd name="T4" fmla="*/ 13 w 111"/>
                <a:gd name="T5" fmla="*/ 2 h 16"/>
                <a:gd name="T6" fmla="*/ 12 w 111"/>
                <a:gd name="T7" fmla="*/ 3 h 16"/>
                <a:gd name="T8" fmla="*/ 7 w 111"/>
                <a:gd name="T9" fmla="*/ 3 h 16"/>
                <a:gd name="T10" fmla="*/ 0 w 111"/>
                <a:gd name="T11" fmla="*/ 1 h 16"/>
                <a:gd name="T12" fmla="*/ 3 w 111"/>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 h="16">
                  <a:moveTo>
                    <a:pt x="25" y="0"/>
                  </a:moveTo>
                  <a:lnTo>
                    <a:pt x="71" y="6"/>
                  </a:lnTo>
                  <a:lnTo>
                    <a:pt x="111" y="10"/>
                  </a:lnTo>
                  <a:lnTo>
                    <a:pt x="97" y="16"/>
                  </a:lnTo>
                  <a:lnTo>
                    <a:pt x="61" y="15"/>
                  </a:lnTo>
                  <a:lnTo>
                    <a:pt x="0" y="7"/>
                  </a:lnTo>
                  <a:lnTo>
                    <a:pt x="25"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43" name="Freeform 199"/>
            <p:cNvSpPr>
              <a:spLocks noChangeAspect="1"/>
            </p:cNvSpPr>
            <p:nvPr/>
          </p:nvSpPr>
          <p:spPr bwMode="auto">
            <a:xfrm>
              <a:off x="815" y="2791"/>
              <a:ext cx="40" cy="7"/>
            </a:xfrm>
            <a:custGeom>
              <a:avLst/>
              <a:gdLst>
                <a:gd name="T0" fmla="*/ 2 w 81"/>
                <a:gd name="T1" fmla="*/ 0 h 15"/>
                <a:gd name="T2" fmla="*/ 10 w 81"/>
                <a:gd name="T3" fmla="*/ 1 h 15"/>
                <a:gd name="T4" fmla="*/ 8 w 81"/>
                <a:gd name="T5" fmla="*/ 1 h 15"/>
                <a:gd name="T6" fmla="*/ 0 w 81"/>
                <a:gd name="T7" fmla="*/ 0 h 15"/>
                <a:gd name="T8" fmla="*/ 2 w 81"/>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15">
                  <a:moveTo>
                    <a:pt x="19" y="0"/>
                  </a:moveTo>
                  <a:lnTo>
                    <a:pt x="81" y="8"/>
                  </a:lnTo>
                  <a:lnTo>
                    <a:pt x="64" y="15"/>
                  </a:lnTo>
                  <a:lnTo>
                    <a:pt x="0" y="6"/>
                  </a:lnTo>
                  <a:lnTo>
                    <a:pt x="19"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44" name="Freeform 200"/>
            <p:cNvSpPr>
              <a:spLocks noChangeAspect="1"/>
            </p:cNvSpPr>
            <p:nvPr/>
          </p:nvSpPr>
          <p:spPr bwMode="auto">
            <a:xfrm>
              <a:off x="817" y="2812"/>
              <a:ext cx="40" cy="7"/>
            </a:xfrm>
            <a:custGeom>
              <a:avLst/>
              <a:gdLst>
                <a:gd name="T0" fmla="*/ 1 w 81"/>
                <a:gd name="T1" fmla="*/ 0 h 15"/>
                <a:gd name="T2" fmla="*/ 5 w 81"/>
                <a:gd name="T3" fmla="*/ 0 h 15"/>
                <a:gd name="T4" fmla="*/ 10 w 81"/>
                <a:gd name="T5" fmla="*/ 1 h 15"/>
                <a:gd name="T6" fmla="*/ 7 w 81"/>
                <a:gd name="T7" fmla="*/ 1 h 15"/>
                <a:gd name="T8" fmla="*/ 0 w 81"/>
                <a:gd name="T9" fmla="*/ 1 h 15"/>
                <a:gd name="T10" fmla="*/ 1 w 81"/>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15">
                  <a:moveTo>
                    <a:pt x="8" y="0"/>
                  </a:moveTo>
                  <a:lnTo>
                    <a:pt x="42" y="4"/>
                  </a:lnTo>
                  <a:lnTo>
                    <a:pt x="81" y="9"/>
                  </a:lnTo>
                  <a:lnTo>
                    <a:pt x="60" y="15"/>
                  </a:lnTo>
                  <a:lnTo>
                    <a:pt x="0" y="9"/>
                  </a:lnTo>
                  <a:lnTo>
                    <a:pt x="8"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345" name="Freeform 201"/>
            <p:cNvSpPr>
              <a:spLocks noChangeAspect="1"/>
            </p:cNvSpPr>
            <p:nvPr/>
          </p:nvSpPr>
          <p:spPr bwMode="auto">
            <a:xfrm>
              <a:off x="798" y="2842"/>
              <a:ext cx="79" cy="21"/>
            </a:xfrm>
            <a:custGeom>
              <a:avLst/>
              <a:gdLst>
                <a:gd name="T0" fmla="*/ 0 w 157"/>
                <a:gd name="T1" fmla="*/ 0 h 41"/>
                <a:gd name="T2" fmla="*/ 8 w 157"/>
                <a:gd name="T3" fmla="*/ 2 h 41"/>
                <a:gd name="T4" fmla="*/ 14 w 157"/>
                <a:gd name="T5" fmla="*/ 2 h 41"/>
                <a:gd name="T6" fmla="*/ 20 w 157"/>
                <a:gd name="T7" fmla="*/ 3 h 41"/>
                <a:gd name="T8" fmla="*/ 15 w 157"/>
                <a:gd name="T9" fmla="*/ 5 h 41"/>
                <a:gd name="T10" fmla="*/ 13 w 157"/>
                <a:gd name="T11" fmla="*/ 6 h 41"/>
                <a:gd name="T12" fmla="*/ 7 w 157"/>
                <a:gd name="T13" fmla="*/ 5 h 41"/>
                <a:gd name="T14" fmla="*/ 3 w 157"/>
                <a:gd name="T15" fmla="*/ 3 h 41"/>
                <a:gd name="T16" fmla="*/ 0 w 157"/>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 h="41">
                  <a:moveTo>
                    <a:pt x="0" y="0"/>
                  </a:moveTo>
                  <a:lnTo>
                    <a:pt x="60" y="10"/>
                  </a:lnTo>
                  <a:lnTo>
                    <a:pt x="111" y="16"/>
                  </a:lnTo>
                  <a:lnTo>
                    <a:pt x="157" y="19"/>
                  </a:lnTo>
                  <a:lnTo>
                    <a:pt x="119" y="37"/>
                  </a:lnTo>
                  <a:lnTo>
                    <a:pt x="103" y="41"/>
                  </a:lnTo>
                  <a:lnTo>
                    <a:pt x="53" y="37"/>
                  </a:lnTo>
                  <a:lnTo>
                    <a:pt x="21"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grpSp>
      <p:grpSp>
        <p:nvGrpSpPr>
          <p:cNvPr id="39943" name="Group 202"/>
          <p:cNvGrpSpPr>
            <a:grpSpLocks noChangeAspect="1"/>
          </p:cNvGrpSpPr>
          <p:nvPr/>
        </p:nvGrpSpPr>
        <p:grpSpPr bwMode="auto">
          <a:xfrm>
            <a:off x="2976563" y="4252913"/>
            <a:ext cx="466725" cy="728662"/>
            <a:chOff x="2649" y="2160"/>
            <a:chExt cx="438" cy="684"/>
          </a:xfrm>
        </p:grpSpPr>
        <p:sp>
          <p:nvSpPr>
            <p:cNvPr id="40216" name="Freeform 203"/>
            <p:cNvSpPr>
              <a:spLocks noChangeAspect="1"/>
            </p:cNvSpPr>
            <p:nvPr/>
          </p:nvSpPr>
          <p:spPr bwMode="auto">
            <a:xfrm>
              <a:off x="2649" y="2160"/>
              <a:ext cx="434" cy="576"/>
            </a:xfrm>
            <a:custGeom>
              <a:avLst/>
              <a:gdLst>
                <a:gd name="T0" fmla="*/ 32 w 866"/>
                <a:gd name="T1" fmla="*/ 2 h 1153"/>
                <a:gd name="T2" fmla="*/ 26 w 866"/>
                <a:gd name="T3" fmla="*/ 4 h 1153"/>
                <a:gd name="T4" fmla="*/ 21 w 866"/>
                <a:gd name="T5" fmla="*/ 7 h 1153"/>
                <a:gd name="T6" fmla="*/ 16 w 866"/>
                <a:gd name="T7" fmla="*/ 11 h 1153"/>
                <a:gd name="T8" fmla="*/ 12 w 866"/>
                <a:gd name="T9" fmla="*/ 15 h 1153"/>
                <a:gd name="T10" fmla="*/ 8 w 866"/>
                <a:gd name="T11" fmla="*/ 19 h 1153"/>
                <a:gd name="T12" fmla="*/ 5 w 866"/>
                <a:gd name="T13" fmla="*/ 24 h 1153"/>
                <a:gd name="T14" fmla="*/ 4 w 866"/>
                <a:gd name="T15" fmla="*/ 29 h 1153"/>
                <a:gd name="T16" fmla="*/ 2 w 866"/>
                <a:gd name="T17" fmla="*/ 37 h 1153"/>
                <a:gd name="T18" fmla="*/ 0 w 866"/>
                <a:gd name="T19" fmla="*/ 49 h 1153"/>
                <a:gd name="T20" fmla="*/ 2 w 866"/>
                <a:gd name="T21" fmla="*/ 62 h 1153"/>
                <a:gd name="T22" fmla="*/ 6 w 866"/>
                <a:gd name="T23" fmla="*/ 76 h 1153"/>
                <a:gd name="T24" fmla="*/ 11 w 866"/>
                <a:gd name="T25" fmla="*/ 86 h 1153"/>
                <a:gd name="T26" fmla="*/ 14 w 866"/>
                <a:gd name="T27" fmla="*/ 90 h 1153"/>
                <a:gd name="T28" fmla="*/ 16 w 866"/>
                <a:gd name="T29" fmla="*/ 94 h 1153"/>
                <a:gd name="T30" fmla="*/ 18 w 866"/>
                <a:gd name="T31" fmla="*/ 99 h 1153"/>
                <a:gd name="T32" fmla="*/ 20 w 866"/>
                <a:gd name="T33" fmla="*/ 104 h 1153"/>
                <a:gd name="T34" fmla="*/ 22 w 866"/>
                <a:gd name="T35" fmla="*/ 109 h 1153"/>
                <a:gd name="T36" fmla="*/ 22 w 866"/>
                <a:gd name="T37" fmla="*/ 117 h 1153"/>
                <a:gd name="T38" fmla="*/ 22 w 866"/>
                <a:gd name="T39" fmla="*/ 127 h 1153"/>
                <a:gd name="T40" fmla="*/ 23 w 866"/>
                <a:gd name="T41" fmla="*/ 133 h 1153"/>
                <a:gd name="T42" fmla="*/ 24 w 866"/>
                <a:gd name="T43" fmla="*/ 137 h 1153"/>
                <a:gd name="T44" fmla="*/ 27 w 866"/>
                <a:gd name="T45" fmla="*/ 139 h 1153"/>
                <a:gd name="T46" fmla="*/ 32 w 866"/>
                <a:gd name="T47" fmla="*/ 140 h 1153"/>
                <a:gd name="T48" fmla="*/ 37 w 866"/>
                <a:gd name="T49" fmla="*/ 140 h 1153"/>
                <a:gd name="T50" fmla="*/ 42 w 866"/>
                <a:gd name="T51" fmla="*/ 141 h 1153"/>
                <a:gd name="T52" fmla="*/ 46 w 866"/>
                <a:gd name="T53" fmla="*/ 142 h 1153"/>
                <a:gd name="T54" fmla="*/ 51 w 866"/>
                <a:gd name="T55" fmla="*/ 142 h 1153"/>
                <a:gd name="T56" fmla="*/ 56 w 866"/>
                <a:gd name="T57" fmla="*/ 143 h 1153"/>
                <a:gd name="T58" fmla="*/ 61 w 866"/>
                <a:gd name="T59" fmla="*/ 143 h 1153"/>
                <a:gd name="T60" fmla="*/ 64 w 866"/>
                <a:gd name="T61" fmla="*/ 142 h 1153"/>
                <a:gd name="T62" fmla="*/ 66 w 866"/>
                <a:gd name="T63" fmla="*/ 139 h 1153"/>
                <a:gd name="T64" fmla="*/ 68 w 866"/>
                <a:gd name="T65" fmla="*/ 133 h 1153"/>
                <a:gd name="T66" fmla="*/ 70 w 866"/>
                <a:gd name="T67" fmla="*/ 124 h 1153"/>
                <a:gd name="T68" fmla="*/ 72 w 866"/>
                <a:gd name="T69" fmla="*/ 118 h 1153"/>
                <a:gd name="T70" fmla="*/ 73 w 866"/>
                <a:gd name="T71" fmla="*/ 116 h 1153"/>
                <a:gd name="T72" fmla="*/ 74 w 866"/>
                <a:gd name="T73" fmla="*/ 113 h 1153"/>
                <a:gd name="T74" fmla="*/ 75 w 866"/>
                <a:gd name="T75" fmla="*/ 110 h 1153"/>
                <a:gd name="T76" fmla="*/ 77 w 866"/>
                <a:gd name="T77" fmla="*/ 108 h 1153"/>
                <a:gd name="T78" fmla="*/ 79 w 866"/>
                <a:gd name="T79" fmla="*/ 105 h 1153"/>
                <a:gd name="T80" fmla="*/ 81 w 866"/>
                <a:gd name="T81" fmla="*/ 103 h 1153"/>
                <a:gd name="T82" fmla="*/ 83 w 866"/>
                <a:gd name="T83" fmla="*/ 100 h 1153"/>
                <a:gd name="T84" fmla="*/ 86 w 866"/>
                <a:gd name="T85" fmla="*/ 97 h 1153"/>
                <a:gd name="T86" fmla="*/ 91 w 866"/>
                <a:gd name="T87" fmla="*/ 93 h 1153"/>
                <a:gd name="T88" fmla="*/ 95 w 866"/>
                <a:gd name="T89" fmla="*/ 87 h 1153"/>
                <a:gd name="T90" fmla="*/ 99 w 866"/>
                <a:gd name="T91" fmla="*/ 80 h 1153"/>
                <a:gd name="T92" fmla="*/ 103 w 866"/>
                <a:gd name="T93" fmla="*/ 73 h 1153"/>
                <a:gd name="T94" fmla="*/ 106 w 866"/>
                <a:gd name="T95" fmla="*/ 64 h 1153"/>
                <a:gd name="T96" fmla="*/ 108 w 866"/>
                <a:gd name="T97" fmla="*/ 55 h 1153"/>
                <a:gd name="T98" fmla="*/ 109 w 866"/>
                <a:gd name="T99" fmla="*/ 45 h 1153"/>
                <a:gd name="T100" fmla="*/ 107 w 866"/>
                <a:gd name="T101" fmla="*/ 33 h 1153"/>
                <a:gd name="T102" fmla="*/ 102 w 866"/>
                <a:gd name="T103" fmla="*/ 23 h 1153"/>
                <a:gd name="T104" fmla="*/ 94 w 866"/>
                <a:gd name="T105" fmla="*/ 14 h 1153"/>
                <a:gd name="T106" fmla="*/ 85 w 866"/>
                <a:gd name="T107" fmla="*/ 8 h 1153"/>
                <a:gd name="T108" fmla="*/ 74 w 866"/>
                <a:gd name="T109" fmla="*/ 3 h 1153"/>
                <a:gd name="T110" fmla="*/ 63 w 866"/>
                <a:gd name="T111" fmla="*/ 1 h 1153"/>
                <a:gd name="T112" fmla="*/ 51 w 866"/>
                <a:gd name="T113" fmla="*/ 0 h 1153"/>
                <a:gd name="T114" fmla="*/ 40 w 866"/>
                <a:gd name="T115" fmla="*/ 0 h 11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66" h="1153">
                  <a:moveTo>
                    <a:pt x="280" y="10"/>
                  </a:moveTo>
                  <a:lnTo>
                    <a:pt x="256" y="18"/>
                  </a:lnTo>
                  <a:lnTo>
                    <a:pt x="231" y="26"/>
                  </a:lnTo>
                  <a:lnTo>
                    <a:pt x="208" y="36"/>
                  </a:lnTo>
                  <a:lnTo>
                    <a:pt x="185" y="48"/>
                  </a:lnTo>
                  <a:lnTo>
                    <a:pt x="165" y="61"/>
                  </a:lnTo>
                  <a:lnTo>
                    <a:pt x="144" y="74"/>
                  </a:lnTo>
                  <a:lnTo>
                    <a:pt x="125" y="88"/>
                  </a:lnTo>
                  <a:lnTo>
                    <a:pt x="107" y="104"/>
                  </a:lnTo>
                  <a:lnTo>
                    <a:pt x="91" y="121"/>
                  </a:lnTo>
                  <a:lnTo>
                    <a:pt x="76" y="138"/>
                  </a:lnTo>
                  <a:lnTo>
                    <a:pt x="62" y="156"/>
                  </a:lnTo>
                  <a:lnTo>
                    <a:pt x="50" y="176"/>
                  </a:lnTo>
                  <a:lnTo>
                    <a:pt x="40" y="195"/>
                  </a:lnTo>
                  <a:lnTo>
                    <a:pt x="32" y="217"/>
                  </a:lnTo>
                  <a:lnTo>
                    <a:pt x="25" y="238"/>
                  </a:lnTo>
                  <a:lnTo>
                    <a:pt x="21" y="261"/>
                  </a:lnTo>
                  <a:lnTo>
                    <a:pt x="9" y="301"/>
                  </a:lnTo>
                  <a:lnTo>
                    <a:pt x="1" y="346"/>
                  </a:lnTo>
                  <a:lnTo>
                    <a:pt x="0" y="392"/>
                  </a:lnTo>
                  <a:lnTo>
                    <a:pt x="3" y="443"/>
                  </a:lnTo>
                  <a:lnTo>
                    <a:pt x="11" y="496"/>
                  </a:lnTo>
                  <a:lnTo>
                    <a:pt x="26" y="553"/>
                  </a:lnTo>
                  <a:lnTo>
                    <a:pt x="48" y="613"/>
                  </a:lnTo>
                  <a:lnTo>
                    <a:pt x="76" y="676"/>
                  </a:lnTo>
                  <a:lnTo>
                    <a:pt x="85" y="693"/>
                  </a:lnTo>
                  <a:lnTo>
                    <a:pt x="95" y="709"/>
                  </a:lnTo>
                  <a:lnTo>
                    <a:pt x="105" y="727"/>
                  </a:lnTo>
                  <a:lnTo>
                    <a:pt x="114" y="743"/>
                  </a:lnTo>
                  <a:lnTo>
                    <a:pt x="123" y="759"/>
                  </a:lnTo>
                  <a:lnTo>
                    <a:pt x="133" y="776"/>
                  </a:lnTo>
                  <a:lnTo>
                    <a:pt x="143" y="792"/>
                  </a:lnTo>
                  <a:lnTo>
                    <a:pt x="152" y="810"/>
                  </a:lnTo>
                  <a:lnTo>
                    <a:pt x="158" y="833"/>
                  </a:lnTo>
                  <a:lnTo>
                    <a:pt x="165" y="855"/>
                  </a:lnTo>
                  <a:lnTo>
                    <a:pt x="170" y="878"/>
                  </a:lnTo>
                  <a:lnTo>
                    <a:pt x="176" y="901"/>
                  </a:lnTo>
                  <a:lnTo>
                    <a:pt x="176" y="939"/>
                  </a:lnTo>
                  <a:lnTo>
                    <a:pt x="176" y="977"/>
                  </a:lnTo>
                  <a:lnTo>
                    <a:pt x="176" y="1016"/>
                  </a:lnTo>
                  <a:lnTo>
                    <a:pt x="176" y="1054"/>
                  </a:lnTo>
                  <a:lnTo>
                    <a:pt x="181" y="1069"/>
                  </a:lnTo>
                  <a:lnTo>
                    <a:pt x="186" y="1083"/>
                  </a:lnTo>
                  <a:lnTo>
                    <a:pt x="191" y="1098"/>
                  </a:lnTo>
                  <a:lnTo>
                    <a:pt x="196" y="1111"/>
                  </a:lnTo>
                  <a:lnTo>
                    <a:pt x="215" y="1115"/>
                  </a:lnTo>
                  <a:lnTo>
                    <a:pt x="235" y="1117"/>
                  </a:lnTo>
                  <a:lnTo>
                    <a:pt x="253" y="1121"/>
                  </a:lnTo>
                  <a:lnTo>
                    <a:pt x="273" y="1124"/>
                  </a:lnTo>
                  <a:lnTo>
                    <a:pt x="291" y="1126"/>
                  </a:lnTo>
                  <a:lnTo>
                    <a:pt x="311" y="1129"/>
                  </a:lnTo>
                  <a:lnTo>
                    <a:pt x="329" y="1132"/>
                  </a:lnTo>
                  <a:lnTo>
                    <a:pt x="348" y="1134"/>
                  </a:lnTo>
                  <a:lnTo>
                    <a:pt x="367" y="1137"/>
                  </a:lnTo>
                  <a:lnTo>
                    <a:pt x="386" y="1139"/>
                  </a:lnTo>
                  <a:lnTo>
                    <a:pt x="404" y="1141"/>
                  </a:lnTo>
                  <a:lnTo>
                    <a:pt x="424" y="1144"/>
                  </a:lnTo>
                  <a:lnTo>
                    <a:pt x="442" y="1146"/>
                  </a:lnTo>
                  <a:lnTo>
                    <a:pt x="462" y="1148"/>
                  </a:lnTo>
                  <a:lnTo>
                    <a:pt x="480" y="1151"/>
                  </a:lnTo>
                  <a:lnTo>
                    <a:pt x="500" y="1153"/>
                  </a:lnTo>
                  <a:lnTo>
                    <a:pt x="508" y="1141"/>
                  </a:lnTo>
                  <a:lnTo>
                    <a:pt x="516" y="1129"/>
                  </a:lnTo>
                  <a:lnTo>
                    <a:pt x="524" y="1117"/>
                  </a:lnTo>
                  <a:lnTo>
                    <a:pt x="532" y="1106"/>
                  </a:lnTo>
                  <a:lnTo>
                    <a:pt x="540" y="1069"/>
                  </a:lnTo>
                  <a:lnTo>
                    <a:pt x="548" y="1033"/>
                  </a:lnTo>
                  <a:lnTo>
                    <a:pt x="555" y="996"/>
                  </a:lnTo>
                  <a:lnTo>
                    <a:pt x="563" y="959"/>
                  </a:lnTo>
                  <a:lnTo>
                    <a:pt x="568" y="949"/>
                  </a:lnTo>
                  <a:lnTo>
                    <a:pt x="572" y="939"/>
                  </a:lnTo>
                  <a:lnTo>
                    <a:pt x="577" y="928"/>
                  </a:lnTo>
                  <a:lnTo>
                    <a:pt x="583" y="918"/>
                  </a:lnTo>
                  <a:lnTo>
                    <a:pt x="587" y="908"/>
                  </a:lnTo>
                  <a:lnTo>
                    <a:pt x="592" y="897"/>
                  </a:lnTo>
                  <a:lnTo>
                    <a:pt x="597" y="886"/>
                  </a:lnTo>
                  <a:lnTo>
                    <a:pt x="601" y="875"/>
                  </a:lnTo>
                  <a:lnTo>
                    <a:pt x="609" y="865"/>
                  </a:lnTo>
                  <a:lnTo>
                    <a:pt x="617" y="856"/>
                  </a:lnTo>
                  <a:lnTo>
                    <a:pt x="626" y="845"/>
                  </a:lnTo>
                  <a:lnTo>
                    <a:pt x="635" y="835"/>
                  </a:lnTo>
                  <a:lnTo>
                    <a:pt x="644" y="825"/>
                  </a:lnTo>
                  <a:lnTo>
                    <a:pt x="652" y="814"/>
                  </a:lnTo>
                  <a:lnTo>
                    <a:pt x="661" y="805"/>
                  </a:lnTo>
                  <a:lnTo>
                    <a:pt x="670" y="795"/>
                  </a:lnTo>
                  <a:lnTo>
                    <a:pt x="685" y="780"/>
                  </a:lnTo>
                  <a:lnTo>
                    <a:pt x="703" y="762"/>
                  </a:lnTo>
                  <a:lnTo>
                    <a:pt x="720" y="744"/>
                  </a:lnTo>
                  <a:lnTo>
                    <a:pt x="737" y="722"/>
                  </a:lnTo>
                  <a:lnTo>
                    <a:pt x="756" y="699"/>
                  </a:lnTo>
                  <a:lnTo>
                    <a:pt x="774" y="674"/>
                  </a:lnTo>
                  <a:lnTo>
                    <a:pt x="791" y="647"/>
                  </a:lnTo>
                  <a:lnTo>
                    <a:pt x="807" y="618"/>
                  </a:lnTo>
                  <a:lnTo>
                    <a:pt x="822" y="587"/>
                  </a:lnTo>
                  <a:lnTo>
                    <a:pt x="836" y="554"/>
                  </a:lnTo>
                  <a:lnTo>
                    <a:pt x="847" y="519"/>
                  </a:lnTo>
                  <a:lnTo>
                    <a:pt x="856" y="482"/>
                  </a:lnTo>
                  <a:lnTo>
                    <a:pt x="863" y="444"/>
                  </a:lnTo>
                  <a:lnTo>
                    <a:pt x="866" y="403"/>
                  </a:lnTo>
                  <a:lnTo>
                    <a:pt x="866" y="361"/>
                  </a:lnTo>
                  <a:lnTo>
                    <a:pt x="863" y="316"/>
                  </a:lnTo>
                  <a:lnTo>
                    <a:pt x="851" y="269"/>
                  </a:lnTo>
                  <a:lnTo>
                    <a:pt x="833" y="225"/>
                  </a:lnTo>
                  <a:lnTo>
                    <a:pt x="810" y="185"/>
                  </a:lnTo>
                  <a:lnTo>
                    <a:pt x="781" y="151"/>
                  </a:lnTo>
                  <a:lnTo>
                    <a:pt x="749" y="118"/>
                  </a:lnTo>
                  <a:lnTo>
                    <a:pt x="712" y="91"/>
                  </a:lnTo>
                  <a:lnTo>
                    <a:pt x="673" y="68"/>
                  </a:lnTo>
                  <a:lnTo>
                    <a:pt x="631" y="47"/>
                  </a:lnTo>
                  <a:lnTo>
                    <a:pt x="587" y="31"/>
                  </a:lnTo>
                  <a:lnTo>
                    <a:pt x="542" y="18"/>
                  </a:lnTo>
                  <a:lnTo>
                    <a:pt x="497" y="8"/>
                  </a:lnTo>
                  <a:lnTo>
                    <a:pt x="451" y="2"/>
                  </a:lnTo>
                  <a:lnTo>
                    <a:pt x="406" y="0"/>
                  </a:lnTo>
                  <a:lnTo>
                    <a:pt x="363" y="0"/>
                  </a:lnTo>
                  <a:lnTo>
                    <a:pt x="320" y="3"/>
                  </a:lnTo>
                  <a:lnTo>
                    <a:pt x="280" y="1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17" name="Freeform 204"/>
            <p:cNvSpPr>
              <a:spLocks noChangeAspect="1"/>
            </p:cNvSpPr>
            <p:nvPr/>
          </p:nvSpPr>
          <p:spPr bwMode="auto">
            <a:xfrm>
              <a:off x="2651" y="2162"/>
              <a:ext cx="436" cy="565"/>
            </a:xfrm>
            <a:custGeom>
              <a:avLst/>
              <a:gdLst>
                <a:gd name="T0" fmla="*/ 38 w 872"/>
                <a:gd name="T1" fmla="*/ 2 h 1129"/>
                <a:gd name="T2" fmla="*/ 32 w 872"/>
                <a:gd name="T3" fmla="*/ 4 h 1129"/>
                <a:gd name="T4" fmla="*/ 27 w 872"/>
                <a:gd name="T5" fmla="*/ 6 h 1129"/>
                <a:gd name="T6" fmla="*/ 22 w 872"/>
                <a:gd name="T7" fmla="*/ 9 h 1129"/>
                <a:gd name="T8" fmla="*/ 17 w 872"/>
                <a:gd name="T9" fmla="*/ 12 h 1129"/>
                <a:gd name="T10" fmla="*/ 13 w 872"/>
                <a:gd name="T11" fmla="*/ 15 h 1129"/>
                <a:gd name="T12" fmla="*/ 10 w 872"/>
                <a:gd name="T13" fmla="*/ 19 h 1129"/>
                <a:gd name="T14" fmla="*/ 6 w 872"/>
                <a:gd name="T15" fmla="*/ 24 h 1129"/>
                <a:gd name="T16" fmla="*/ 4 w 872"/>
                <a:gd name="T17" fmla="*/ 29 h 1129"/>
                <a:gd name="T18" fmla="*/ 2 w 872"/>
                <a:gd name="T19" fmla="*/ 34 h 1129"/>
                <a:gd name="T20" fmla="*/ 1 w 872"/>
                <a:gd name="T21" fmla="*/ 39 h 1129"/>
                <a:gd name="T22" fmla="*/ 0 w 872"/>
                <a:gd name="T23" fmla="*/ 46 h 1129"/>
                <a:gd name="T24" fmla="*/ 1 w 872"/>
                <a:gd name="T25" fmla="*/ 52 h 1129"/>
                <a:gd name="T26" fmla="*/ 1 w 872"/>
                <a:gd name="T27" fmla="*/ 59 h 1129"/>
                <a:gd name="T28" fmla="*/ 3 w 872"/>
                <a:gd name="T29" fmla="*/ 66 h 1129"/>
                <a:gd name="T30" fmla="*/ 6 w 872"/>
                <a:gd name="T31" fmla="*/ 74 h 1129"/>
                <a:gd name="T32" fmla="*/ 9 w 872"/>
                <a:gd name="T33" fmla="*/ 83 h 1129"/>
                <a:gd name="T34" fmla="*/ 19 w 872"/>
                <a:gd name="T35" fmla="*/ 100 h 1129"/>
                <a:gd name="T36" fmla="*/ 23 w 872"/>
                <a:gd name="T37" fmla="*/ 110 h 1129"/>
                <a:gd name="T38" fmla="*/ 22 w 872"/>
                <a:gd name="T39" fmla="*/ 131 h 1129"/>
                <a:gd name="T40" fmla="*/ 25 w 872"/>
                <a:gd name="T41" fmla="*/ 137 h 1129"/>
                <a:gd name="T42" fmla="*/ 64 w 872"/>
                <a:gd name="T43" fmla="*/ 142 h 1129"/>
                <a:gd name="T44" fmla="*/ 67 w 872"/>
                <a:gd name="T45" fmla="*/ 137 h 1129"/>
                <a:gd name="T46" fmla="*/ 71 w 872"/>
                <a:gd name="T47" fmla="*/ 120 h 1129"/>
                <a:gd name="T48" fmla="*/ 76 w 872"/>
                <a:gd name="T49" fmla="*/ 109 h 1129"/>
                <a:gd name="T50" fmla="*/ 85 w 872"/>
                <a:gd name="T51" fmla="*/ 99 h 1129"/>
                <a:gd name="T52" fmla="*/ 86 w 872"/>
                <a:gd name="T53" fmla="*/ 97 h 1129"/>
                <a:gd name="T54" fmla="*/ 89 w 872"/>
                <a:gd name="T55" fmla="*/ 95 h 1129"/>
                <a:gd name="T56" fmla="*/ 91 w 872"/>
                <a:gd name="T57" fmla="*/ 93 h 1129"/>
                <a:gd name="T58" fmla="*/ 93 w 872"/>
                <a:gd name="T59" fmla="*/ 91 h 1129"/>
                <a:gd name="T60" fmla="*/ 95 w 872"/>
                <a:gd name="T61" fmla="*/ 88 h 1129"/>
                <a:gd name="T62" fmla="*/ 98 w 872"/>
                <a:gd name="T63" fmla="*/ 85 h 1129"/>
                <a:gd name="T64" fmla="*/ 100 w 872"/>
                <a:gd name="T65" fmla="*/ 82 h 1129"/>
                <a:gd name="T66" fmla="*/ 102 w 872"/>
                <a:gd name="T67" fmla="*/ 78 h 1129"/>
                <a:gd name="T68" fmla="*/ 104 w 872"/>
                <a:gd name="T69" fmla="*/ 74 h 1129"/>
                <a:gd name="T70" fmla="*/ 105 w 872"/>
                <a:gd name="T71" fmla="*/ 70 h 1129"/>
                <a:gd name="T72" fmla="*/ 107 w 872"/>
                <a:gd name="T73" fmla="*/ 66 h 1129"/>
                <a:gd name="T74" fmla="*/ 108 w 872"/>
                <a:gd name="T75" fmla="*/ 62 h 1129"/>
                <a:gd name="T76" fmla="*/ 109 w 872"/>
                <a:gd name="T77" fmla="*/ 57 h 1129"/>
                <a:gd name="T78" fmla="*/ 109 w 872"/>
                <a:gd name="T79" fmla="*/ 52 h 1129"/>
                <a:gd name="T80" fmla="*/ 109 w 872"/>
                <a:gd name="T81" fmla="*/ 47 h 1129"/>
                <a:gd name="T82" fmla="*/ 109 w 872"/>
                <a:gd name="T83" fmla="*/ 41 h 1129"/>
                <a:gd name="T84" fmla="*/ 108 w 872"/>
                <a:gd name="T85" fmla="*/ 35 h 1129"/>
                <a:gd name="T86" fmla="*/ 105 w 872"/>
                <a:gd name="T87" fmla="*/ 30 h 1129"/>
                <a:gd name="T88" fmla="*/ 102 w 872"/>
                <a:gd name="T89" fmla="*/ 25 h 1129"/>
                <a:gd name="T90" fmla="*/ 99 w 872"/>
                <a:gd name="T91" fmla="*/ 20 h 1129"/>
                <a:gd name="T92" fmla="*/ 95 w 872"/>
                <a:gd name="T93" fmla="*/ 16 h 1129"/>
                <a:gd name="T94" fmla="*/ 91 w 872"/>
                <a:gd name="T95" fmla="*/ 13 h 1129"/>
                <a:gd name="T96" fmla="*/ 86 w 872"/>
                <a:gd name="T97" fmla="*/ 10 h 1129"/>
                <a:gd name="T98" fmla="*/ 81 w 872"/>
                <a:gd name="T99" fmla="*/ 7 h 1129"/>
                <a:gd name="T100" fmla="*/ 76 w 872"/>
                <a:gd name="T101" fmla="*/ 5 h 1129"/>
                <a:gd name="T102" fmla="*/ 70 w 872"/>
                <a:gd name="T103" fmla="*/ 3 h 1129"/>
                <a:gd name="T104" fmla="*/ 65 w 872"/>
                <a:gd name="T105" fmla="*/ 2 h 1129"/>
                <a:gd name="T106" fmla="*/ 59 w 872"/>
                <a:gd name="T107" fmla="*/ 1 h 1129"/>
                <a:gd name="T108" fmla="*/ 54 w 872"/>
                <a:gd name="T109" fmla="*/ 0 h 1129"/>
                <a:gd name="T110" fmla="*/ 48 w 872"/>
                <a:gd name="T111" fmla="*/ 0 h 1129"/>
                <a:gd name="T112" fmla="*/ 43 w 872"/>
                <a:gd name="T113" fmla="*/ 1 h 1129"/>
                <a:gd name="T114" fmla="*/ 38 w 872"/>
                <a:gd name="T115" fmla="*/ 2 h 11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72" h="1129">
                  <a:moveTo>
                    <a:pt x="301" y="9"/>
                  </a:moveTo>
                  <a:lnTo>
                    <a:pt x="255" y="26"/>
                  </a:lnTo>
                  <a:lnTo>
                    <a:pt x="212" y="44"/>
                  </a:lnTo>
                  <a:lnTo>
                    <a:pt x="172" y="66"/>
                  </a:lnTo>
                  <a:lnTo>
                    <a:pt x="135" y="91"/>
                  </a:lnTo>
                  <a:lnTo>
                    <a:pt x="103" y="120"/>
                  </a:lnTo>
                  <a:lnTo>
                    <a:pt x="74" y="151"/>
                  </a:lnTo>
                  <a:lnTo>
                    <a:pt x="48" y="187"/>
                  </a:lnTo>
                  <a:lnTo>
                    <a:pt x="29" y="225"/>
                  </a:lnTo>
                  <a:lnTo>
                    <a:pt x="14" y="268"/>
                  </a:lnTo>
                  <a:lnTo>
                    <a:pt x="4" y="312"/>
                  </a:lnTo>
                  <a:lnTo>
                    <a:pt x="0" y="361"/>
                  </a:lnTo>
                  <a:lnTo>
                    <a:pt x="1" y="413"/>
                  </a:lnTo>
                  <a:lnTo>
                    <a:pt x="8" y="469"/>
                  </a:lnTo>
                  <a:lnTo>
                    <a:pt x="23" y="528"/>
                  </a:lnTo>
                  <a:lnTo>
                    <a:pt x="44" y="590"/>
                  </a:lnTo>
                  <a:lnTo>
                    <a:pt x="72" y="657"/>
                  </a:lnTo>
                  <a:lnTo>
                    <a:pt x="152" y="796"/>
                  </a:lnTo>
                  <a:lnTo>
                    <a:pt x="177" y="880"/>
                  </a:lnTo>
                  <a:lnTo>
                    <a:pt x="176" y="1043"/>
                  </a:lnTo>
                  <a:lnTo>
                    <a:pt x="196" y="1090"/>
                  </a:lnTo>
                  <a:lnTo>
                    <a:pt x="509" y="1129"/>
                  </a:lnTo>
                  <a:lnTo>
                    <a:pt x="533" y="1096"/>
                  </a:lnTo>
                  <a:lnTo>
                    <a:pt x="565" y="954"/>
                  </a:lnTo>
                  <a:lnTo>
                    <a:pt x="603" y="870"/>
                  </a:lnTo>
                  <a:lnTo>
                    <a:pt x="673" y="791"/>
                  </a:lnTo>
                  <a:lnTo>
                    <a:pt x="688" y="776"/>
                  </a:lnTo>
                  <a:lnTo>
                    <a:pt x="705" y="759"/>
                  </a:lnTo>
                  <a:lnTo>
                    <a:pt x="722" y="741"/>
                  </a:lnTo>
                  <a:lnTo>
                    <a:pt x="741" y="721"/>
                  </a:lnTo>
                  <a:lnTo>
                    <a:pt x="758" y="698"/>
                  </a:lnTo>
                  <a:lnTo>
                    <a:pt x="777" y="675"/>
                  </a:lnTo>
                  <a:lnTo>
                    <a:pt x="794" y="649"/>
                  </a:lnTo>
                  <a:lnTo>
                    <a:pt x="810" y="621"/>
                  </a:lnTo>
                  <a:lnTo>
                    <a:pt x="826" y="591"/>
                  </a:lnTo>
                  <a:lnTo>
                    <a:pt x="839" y="559"/>
                  </a:lnTo>
                  <a:lnTo>
                    <a:pt x="851" y="526"/>
                  </a:lnTo>
                  <a:lnTo>
                    <a:pt x="861" y="490"/>
                  </a:lnTo>
                  <a:lnTo>
                    <a:pt x="868" y="452"/>
                  </a:lnTo>
                  <a:lnTo>
                    <a:pt x="872" y="412"/>
                  </a:lnTo>
                  <a:lnTo>
                    <a:pt x="872" y="369"/>
                  </a:lnTo>
                  <a:lnTo>
                    <a:pt x="870" y="324"/>
                  </a:lnTo>
                  <a:lnTo>
                    <a:pt x="857" y="277"/>
                  </a:lnTo>
                  <a:lnTo>
                    <a:pt x="839" y="233"/>
                  </a:lnTo>
                  <a:lnTo>
                    <a:pt x="816" y="193"/>
                  </a:lnTo>
                  <a:lnTo>
                    <a:pt x="788" y="157"/>
                  </a:lnTo>
                  <a:lnTo>
                    <a:pt x="757" y="126"/>
                  </a:lnTo>
                  <a:lnTo>
                    <a:pt x="722" y="97"/>
                  </a:lnTo>
                  <a:lnTo>
                    <a:pt x="684" y="73"/>
                  </a:lnTo>
                  <a:lnTo>
                    <a:pt x="645" y="52"/>
                  </a:lnTo>
                  <a:lnTo>
                    <a:pt x="603" y="35"/>
                  </a:lnTo>
                  <a:lnTo>
                    <a:pt x="560" y="21"/>
                  </a:lnTo>
                  <a:lnTo>
                    <a:pt x="516" y="11"/>
                  </a:lnTo>
                  <a:lnTo>
                    <a:pt x="471" y="5"/>
                  </a:lnTo>
                  <a:lnTo>
                    <a:pt x="427" y="0"/>
                  </a:lnTo>
                  <a:lnTo>
                    <a:pt x="384" y="0"/>
                  </a:lnTo>
                  <a:lnTo>
                    <a:pt x="341" y="4"/>
                  </a:lnTo>
                  <a:lnTo>
                    <a:pt x="301" y="9"/>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18" name="Freeform 205"/>
            <p:cNvSpPr>
              <a:spLocks noChangeAspect="1"/>
            </p:cNvSpPr>
            <p:nvPr/>
          </p:nvSpPr>
          <p:spPr bwMode="auto">
            <a:xfrm>
              <a:off x="2671" y="2186"/>
              <a:ext cx="395" cy="531"/>
            </a:xfrm>
            <a:custGeom>
              <a:avLst/>
              <a:gdLst>
                <a:gd name="T0" fmla="*/ 35 w 790"/>
                <a:gd name="T1" fmla="*/ 0 h 1063"/>
                <a:gd name="T2" fmla="*/ 30 w 790"/>
                <a:gd name="T3" fmla="*/ 2 h 1063"/>
                <a:gd name="T4" fmla="*/ 25 w 790"/>
                <a:gd name="T5" fmla="*/ 4 h 1063"/>
                <a:gd name="T6" fmla="*/ 21 w 790"/>
                <a:gd name="T7" fmla="*/ 6 h 1063"/>
                <a:gd name="T8" fmla="*/ 16 w 790"/>
                <a:gd name="T9" fmla="*/ 9 h 1063"/>
                <a:gd name="T10" fmla="*/ 12 w 790"/>
                <a:gd name="T11" fmla="*/ 12 h 1063"/>
                <a:gd name="T12" fmla="*/ 9 w 790"/>
                <a:gd name="T13" fmla="*/ 16 h 1063"/>
                <a:gd name="T14" fmla="*/ 6 w 790"/>
                <a:gd name="T15" fmla="*/ 20 h 1063"/>
                <a:gd name="T16" fmla="*/ 4 w 790"/>
                <a:gd name="T17" fmla="*/ 24 h 1063"/>
                <a:gd name="T18" fmla="*/ 2 w 790"/>
                <a:gd name="T19" fmla="*/ 29 h 1063"/>
                <a:gd name="T20" fmla="*/ 1 w 790"/>
                <a:gd name="T21" fmla="*/ 34 h 1063"/>
                <a:gd name="T22" fmla="*/ 0 w 790"/>
                <a:gd name="T23" fmla="*/ 39 h 1063"/>
                <a:gd name="T24" fmla="*/ 1 w 790"/>
                <a:gd name="T25" fmla="*/ 45 h 1063"/>
                <a:gd name="T26" fmla="*/ 2 w 790"/>
                <a:gd name="T27" fmla="*/ 51 h 1063"/>
                <a:gd name="T28" fmla="*/ 3 w 790"/>
                <a:gd name="T29" fmla="*/ 58 h 1063"/>
                <a:gd name="T30" fmla="*/ 6 w 790"/>
                <a:gd name="T31" fmla="*/ 65 h 1063"/>
                <a:gd name="T32" fmla="*/ 10 w 790"/>
                <a:gd name="T33" fmla="*/ 72 h 1063"/>
                <a:gd name="T34" fmla="*/ 22 w 790"/>
                <a:gd name="T35" fmla="*/ 88 h 1063"/>
                <a:gd name="T36" fmla="*/ 24 w 790"/>
                <a:gd name="T37" fmla="*/ 97 h 1063"/>
                <a:gd name="T38" fmla="*/ 23 w 790"/>
                <a:gd name="T39" fmla="*/ 122 h 1063"/>
                <a:gd name="T40" fmla="*/ 28 w 790"/>
                <a:gd name="T41" fmla="*/ 129 h 1063"/>
                <a:gd name="T42" fmla="*/ 55 w 790"/>
                <a:gd name="T43" fmla="*/ 132 h 1063"/>
                <a:gd name="T44" fmla="*/ 60 w 790"/>
                <a:gd name="T45" fmla="*/ 128 h 1063"/>
                <a:gd name="T46" fmla="*/ 64 w 790"/>
                <a:gd name="T47" fmla="*/ 107 h 1063"/>
                <a:gd name="T48" fmla="*/ 68 w 790"/>
                <a:gd name="T49" fmla="*/ 97 h 1063"/>
                <a:gd name="T50" fmla="*/ 76 w 790"/>
                <a:gd name="T51" fmla="*/ 88 h 1063"/>
                <a:gd name="T52" fmla="*/ 78 w 790"/>
                <a:gd name="T53" fmla="*/ 87 h 1063"/>
                <a:gd name="T54" fmla="*/ 80 w 790"/>
                <a:gd name="T55" fmla="*/ 85 h 1063"/>
                <a:gd name="T56" fmla="*/ 82 w 790"/>
                <a:gd name="T57" fmla="*/ 82 h 1063"/>
                <a:gd name="T58" fmla="*/ 84 w 790"/>
                <a:gd name="T59" fmla="*/ 80 h 1063"/>
                <a:gd name="T60" fmla="*/ 86 w 790"/>
                <a:gd name="T61" fmla="*/ 77 h 1063"/>
                <a:gd name="T62" fmla="*/ 88 w 790"/>
                <a:gd name="T63" fmla="*/ 75 h 1063"/>
                <a:gd name="T64" fmla="*/ 90 w 790"/>
                <a:gd name="T65" fmla="*/ 72 h 1063"/>
                <a:gd name="T66" fmla="*/ 92 w 790"/>
                <a:gd name="T67" fmla="*/ 68 h 1063"/>
                <a:gd name="T68" fmla="*/ 93 w 790"/>
                <a:gd name="T69" fmla="*/ 65 h 1063"/>
                <a:gd name="T70" fmla="*/ 95 w 790"/>
                <a:gd name="T71" fmla="*/ 61 h 1063"/>
                <a:gd name="T72" fmla="*/ 96 w 790"/>
                <a:gd name="T73" fmla="*/ 58 h 1063"/>
                <a:gd name="T74" fmla="*/ 97 w 790"/>
                <a:gd name="T75" fmla="*/ 54 h 1063"/>
                <a:gd name="T76" fmla="*/ 98 w 790"/>
                <a:gd name="T77" fmla="*/ 49 h 1063"/>
                <a:gd name="T78" fmla="*/ 99 w 790"/>
                <a:gd name="T79" fmla="*/ 45 h 1063"/>
                <a:gd name="T80" fmla="*/ 99 w 790"/>
                <a:gd name="T81" fmla="*/ 40 h 1063"/>
                <a:gd name="T82" fmla="*/ 99 w 790"/>
                <a:gd name="T83" fmla="*/ 35 h 1063"/>
                <a:gd name="T84" fmla="*/ 98 w 790"/>
                <a:gd name="T85" fmla="*/ 30 h 1063"/>
                <a:gd name="T86" fmla="*/ 96 w 790"/>
                <a:gd name="T87" fmla="*/ 25 h 1063"/>
                <a:gd name="T88" fmla="*/ 93 w 790"/>
                <a:gd name="T89" fmla="*/ 21 h 1063"/>
                <a:gd name="T90" fmla="*/ 90 w 790"/>
                <a:gd name="T91" fmla="*/ 17 h 1063"/>
                <a:gd name="T92" fmla="*/ 86 w 790"/>
                <a:gd name="T93" fmla="*/ 13 h 1063"/>
                <a:gd name="T94" fmla="*/ 83 w 790"/>
                <a:gd name="T95" fmla="*/ 10 h 1063"/>
                <a:gd name="T96" fmla="*/ 78 w 790"/>
                <a:gd name="T97" fmla="*/ 8 h 1063"/>
                <a:gd name="T98" fmla="*/ 74 w 790"/>
                <a:gd name="T99" fmla="*/ 6 h 1063"/>
                <a:gd name="T100" fmla="*/ 69 w 790"/>
                <a:gd name="T101" fmla="*/ 4 h 1063"/>
                <a:gd name="T102" fmla="*/ 65 w 790"/>
                <a:gd name="T103" fmla="*/ 2 h 1063"/>
                <a:gd name="T104" fmla="*/ 60 w 790"/>
                <a:gd name="T105" fmla="*/ 1 h 1063"/>
                <a:gd name="T106" fmla="*/ 55 w 790"/>
                <a:gd name="T107" fmla="*/ 0 h 1063"/>
                <a:gd name="T108" fmla="*/ 50 w 790"/>
                <a:gd name="T109" fmla="*/ 0 h 1063"/>
                <a:gd name="T110" fmla="*/ 45 w 790"/>
                <a:gd name="T111" fmla="*/ 0 h 1063"/>
                <a:gd name="T112" fmla="*/ 40 w 790"/>
                <a:gd name="T113" fmla="*/ 0 h 1063"/>
                <a:gd name="T114" fmla="*/ 35 w 790"/>
                <a:gd name="T115" fmla="*/ 0 h 10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90" h="1063">
                  <a:moveTo>
                    <a:pt x="278" y="5"/>
                  </a:moveTo>
                  <a:lnTo>
                    <a:pt x="237" y="19"/>
                  </a:lnTo>
                  <a:lnTo>
                    <a:pt x="198" y="35"/>
                  </a:lnTo>
                  <a:lnTo>
                    <a:pt x="161" y="55"/>
                  </a:lnTo>
                  <a:lnTo>
                    <a:pt x="126" y="78"/>
                  </a:lnTo>
                  <a:lnTo>
                    <a:pt x="95" y="103"/>
                  </a:lnTo>
                  <a:lnTo>
                    <a:pt x="69" y="132"/>
                  </a:lnTo>
                  <a:lnTo>
                    <a:pt x="46" y="163"/>
                  </a:lnTo>
                  <a:lnTo>
                    <a:pt x="26" y="197"/>
                  </a:lnTo>
                  <a:lnTo>
                    <a:pt x="12" y="234"/>
                  </a:lnTo>
                  <a:lnTo>
                    <a:pt x="3" y="275"/>
                  </a:lnTo>
                  <a:lnTo>
                    <a:pt x="0" y="318"/>
                  </a:lnTo>
                  <a:lnTo>
                    <a:pt x="1" y="365"/>
                  </a:lnTo>
                  <a:lnTo>
                    <a:pt x="9" y="414"/>
                  </a:lnTo>
                  <a:lnTo>
                    <a:pt x="24" y="466"/>
                  </a:lnTo>
                  <a:lnTo>
                    <a:pt x="44" y="521"/>
                  </a:lnTo>
                  <a:lnTo>
                    <a:pt x="73" y="580"/>
                  </a:lnTo>
                  <a:lnTo>
                    <a:pt x="172" y="707"/>
                  </a:lnTo>
                  <a:lnTo>
                    <a:pt x="187" y="780"/>
                  </a:lnTo>
                  <a:lnTo>
                    <a:pt x="179" y="980"/>
                  </a:lnTo>
                  <a:lnTo>
                    <a:pt x="222" y="1034"/>
                  </a:lnTo>
                  <a:lnTo>
                    <a:pt x="433" y="1063"/>
                  </a:lnTo>
                  <a:lnTo>
                    <a:pt x="479" y="1026"/>
                  </a:lnTo>
                  <a:lnTo>
                    <a:pt x="509" y="858"/>
                  </a:lnTo>
                  <a:lnTo>
                    <a:pt x="543" y="783"/>
                  </a:lnTo>
                  <a:lnTo>
                    <a:pt x="602" y="711"/>
                  </a:lnTo>
                  <a:lnTo>
                    <a:pt x="617" y="696"/>
                  </a:lnTo>
                  <a:lnTo>
                    <a:pt x="633" y="680"/>
                  </a:lnTo>
                  <a:lnTo>
                    <a:pt x="649" y="663"/>
                  </a:lnTo>
                  <a:lnTo>
                    <a:pt x="667" y="643"/>
                  </a:lnTo>
                  <a:lnTo>
                    <a:pt x="683" y="623"/>
                  </a:lnTo>
                  <a:lnTo>
                    <a:pt x="699" y="601"/>
                  </a:lnTo>
                  <a:lnTo>
                    <a:pt x="715" y="577"/>
                  </a:lnTo>
                  <a:lnTo>
                    <a:pt x="730" y="551"/>
                  </a:lnTo>
                  <a:lnTo>
                    <a:pt x="744" y="524"/>
                  </a:lnTo>
                  <a:lnTo>
                    <a:pt x="756" y="495"/>
                  </a:lnTo>
                  <a:lnTo>
                    <a:pt x="767" y="465"/>
                  </a:lnTo>
                  <a:lnTo>
                    <a:pt x="776" y="433"/>
                  </a:lnTo>
                  <a:lnTo>
                    <a:pt x="783" y="398"/>
                  </a:lnTo>
                  <a:lnTo>
                    <a:pt x="788" y="362"/>
                  </a:lnTo>
                  <a:lnTo>
                    <a:pt x="790" y="324"/>
                  </a:lnTo>
                  <a:lnTo>
                    <a:pt x="789" y="285"/>
                  </a:lnTo>
                  <a:lnTo>
                    <a:pt x="777" y="242"/>
                  </a:lnTo>
                  <a:lnTo>
                    <a:pt x="761" y="204"/>
                  </a:lnTo>
                  <a:lnTo>
                    <a:pt x="740" y="170"/>
                  </a:lnTo>
                  <a:lnTo>
                    <a:pt x="716" y="139"/>
                  </a:lnTo>
                  <a:lnTo>
                    <a:pt x="688" y="111"/>
                  </a:lnTo>
                  <a:lnTo>
                    <a:pt x="657" y="86"/>
                  </a:lnTo>
                  <a:lnTo>
                    <a:pt x="624" y="65"/>
                  </a:lnTo>
                  <a:lnTo>
                    <a:pt x="589" y="48"/>
                  </a:lnTo>
                  <a:lnTo>
                    <a:pt x="551" y="33"/>
                  </a:lnTo>
                  <a:lnTo>
                    <a:pt x="513" y="21"/>
                  </a:lnTo>
                  <a:lnTo>
                    <a:pt x="473" y="12"/>
                  </a:lnTo>
                  <a:lnTo>
                    <a:pt x="434" y="5"/>
                  </a:lnTo>
                  <a:lnTo>
                    <a:pt x="394" y="2"/>
                  </a:lnTo>
                  <a:lnTo>
                    <a:pt x="354" y="0"/>
                  </a:lnTo>
                  <a:lnTo>
                    <a:pt x="315" y="2"/>
                  </a:lnTo>
                  <a:lnTo>
                    <a:pt x="278" y="5"/>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19" name="Freeform 206"/>
            <p:cNvSpPr>
              <a:spLocks noChangeAspect="1"/>
            </p:cNvSpPr>
            <p:nvPr/>
          </p:nvSpPr>
          <p:spPr bwMode="auto">
            <a:xfrm>
              <a:off x="2682" y="2192"/>
              <a:ext cx="372" cy="524"/>
            </a:xfrm>
            <a:custGeom>
              <a:avLst/>
              <a:gdLst>
                <a:gd name="T0" fmla="*/ 29 w 744"/>
                <a:gd name="T1" fmla="*/ 2 h 1049"/>
                <a:gd name="T2" fmla="*/ 20 w 744"/>
                <a:gd name="T3" fmla="*/ 6 h 1049"/>
                <a:gd name="T4" fmla="*/ 12 w 744"/>
                <a:gd name="T5" fmla="*/ 12 h 1049"/>
                <a:gd name="T6" fmla="*/ 6 w 744"/>
                <a:gd name="T7" fmla="*/ 19 h 1049"/>
                <a:gd name="T8" fmla="*/ 2 w 744"/>
                <a:gd name="T9" fmla="*/ 28 h 1049"/>
                <a:gd name="T10" fmla="*/ 0 w 744"/>
                <a:gd name="T11" fmla="*/ 37 h 1049"/>
                <a:gd name="T12" fmla="*/ 2 w 744"/>
                <a:gd name="T13" fmla="*/ 49 h 1049"/>
                <a:gd name="T14" fmla="*/ 6 w 744"/>
                <a:gd name="T15" fmla="*/ 61 h 1049"/>
                <a:gd name="T16" fmla="*/ 11 w 744"/>
                <a:gd name="T17" fmla="*/ 70 h 1049"/>
                <a:gd name="T18" fmla="*/ 14 w 744"/>
                <a:gd name="T19" fmla="*/ 75 h 1049"/>
                <a:gd name="T20" fmla="*/ 17 w 744"/>
                <a:gd name="T21" fmla="*/ 80 h 1049"/>
                <a:gd name="T22" fmla="*/ 20 w 744"/>
                <a:gd name="T23" fmla="*/ 84 h 1049"/>
                <a:gd name="T24" fmla="*/ 21 w 744"/>
                <a:gd name="T25" fmla="*/ 89 h 1049"/>
                <a:gd name="T26" fmla="*/ 22 w 744"/>
                <a:gd name="T27" fmla="*/ 94 h 1049"/>
                <a:gd name="T28" fmla="*/ 22 w 744"/>
                <a:gd name="T29" fmla="*/ 102 h 1049"/>
                <a:gd name="T30" fmla="*/ 22 w 744"/>
                <a:gd name="T31" fmla="*/ 114 h 1049"/>
                <a:gd name="T32" fmla="*/ 22 w 744"/>
                <a:gd name="T33" fmla="*/ 121 h 1049"/>
                <a:gd name="T34" fmla="*/ 23 w 744"/>
                <a:gd name="T35" fmla="*/ 123 h 1049"/>
                <a:gd name="T36" fmla="*/ 25 w 744"/>
                <a:gd name="T37" fmla="*/ 125 h 1049"/>
                <a:gd name="T38" fmla="*/ 26 w 744"/>
                <a:gd name="T39" fmla="*/ 127 h 1049"/>
                <a:gd name="T40" fmla="*/ 28 w 744"/>
                <a:gd name="T41" fmla="*/ 128 h 1049"/>
                <a:gd name="T42" fmla="*/ 31 w 744"/>
                <a:gd name="T43" fmla="*/ 128 h 1049"/>
                <a:gd name="T44" fmla="*/ 34 w 744"/>
                <a:gd name="T45" fmla="*/ 128 h 1049"/>
                <a:gd name="T46" fmla="*/ 37 w 744"/>
                <a:gd name="T47" fmla="*/ 129 h 1049"/>
                <a:gd name="T48" fmla="*/ 40 w 744"/>
                <a:gd name="T49" fmla="*/ 129 h 1049"/>
                <a:gd name="T50" fmla="*/ 43 w 744"/>
                <a:gd name="T51" fmla="*/ 130 h 1049"/>
                <a:gd name="T52" fmla="*/ 46 w 744"/>
                <a:gd name="T53" fmla="*/ 130 h 1049"/>
                <a:gd name="T54" fmla="*/ 49 w 744"/>
                <a:gd name="T55" fmla="*/ 130 h 1049"/>
                <a:gd name="T56" fmla="*/ 52 w 744"/>
                <a:gd name="T57" fmla="*/ 130 h 1049"/>
                <a:gd name="T58" fmla="*/ 53 w 744"/>
                <a:gd name="T59" fmla="*/ 129 h 1049"/>
                <a:gd name="T60" fmla="*/ 54 w 744"/>
                <a:gd name="T61" fmla="*/ 128 h 1049"/>
                <a:gd name="T62" fmla="*/ 56 w 744"/>
                <a:gd name="T63" fmla="*/ 127 h 1049"/>
                <a:gd name="T64" fmla="*/ 57 w 744"/>
                <a:gd name="T65" fmla="*/ 121 h 1049"/>
                <a:gd name="T66" fmla="*/ 59 w 744"/>
                <a:gd name="T67" fmla="*/ 110 h 1049"/>
                <a:gd name="T68" fmla="*/ 61 w 744"/>
                <a:gd name="T69" fmla="*/ 103 h 1049"/>
                <a:gd name="T70" fmla="*/ 63 w 744"/>
                <a:gd name="T71" fmla="*/ 98 h 1049"/>
                <a:gd name="T72" fmla="*/ 65 w 744"/>
                <a:gd name="T73" fmla="*/ 95 h 1049"/>
                <a:gd name="T74" fmla="*/ 67 w 744"/>
                <a:gd name="T75" fmla="*/ 93 h 1049"/>
                <a:gd name="T76" fmla="*/ 69 w 744"/>
                <a:gd name="T77" fmla="*/ 90 h 1049"/>
                <a:gd name="T78" fmla="*/ 70 w 744"/>
                <a:gd name="T79" fmla="*/ 88 h 1049"/>
                <a:gd name="T80" fmla="*/ 73 w 744"/>
                <a:gd name="T81" fmla="*/ 85 h 1049"/>
                <a:gd name="T82" fmla="*/ 77 w 744"/>
                <a:gd name="T83" fmla="*/ 81 h 1049"/>
                <a:gd name="T84" fmla="*/ 81 w 744"/>
                <a:gd name="T85" fmla="*/ 76 h 1049"/>
                <a:gd name="T86" fmla="*/ 84 w 744"/>
                <a:gd name="T87" fmla="*/ 70 h 1049"/>
                <a:gd name="T88" fmla="*/ 88 w 744"/>
                <a:gd name="T89" fmla="*/ 64 h 1049"/>
                <a:gd name="T90" fmla="*/ 90 w 744"/>
                <a:gd name="T91" fmla="*/ 56 h 1049"/>
                <a:gd name="T92" fmla="*/ 93 w 744"/>
                <a:gd name="T93" fmla="*/ 48 h 1049"/>
                <a:gd name="T94" fmla="*/ 93 w 744"/>
                <a:gd name="T95" fmla="*/ 39 h 1049"/>
                <a:gd name="T96" fmla="*/ 92 w 744"/>
                <a:gd name="T97" fmla="*/ 29 h 1049"/>
                <a:gd name="T98" fmla="*/ 88 w 744"/>
                <a:gd name="T99" fmla="*/ 20 h 1049"/>
                <a:gd name="T100" fmla="*/ 82 w 744"/>
                <a:gd name="T101" fmla="*/ 13 h 1049"/>
                <a:gd name="T102" fmla="*/ 75 w 744"/>
                <a:gd name="T103" fmla="*/ 8 h 1049"/>
                <a:gd name="T104" fmla="*/ 66 w 744"/>
                <a:gd name="T105" fmla="*/ 4 h 1049"/>
                <a:gd name="T106" fmla="*/ 57 w 744"/>
                <a:gd name="T107" fmla="*/ 1 h 1049"/>
                <a:gd name="T108" fmla="*/ 48 w 744"/>
                <a:gd name="T109" fmla="*/ 0 h 1049"/>
                <a:gd name="T110" fmla="*/ 39 w 744"/>
                <a:gd name="T111" fmla="*/ 0 h 10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4" h="1049">
                  <a:moveTo>
                    <a:pt x="270" y="4"/>
                  </a:moveTo>
                  <a:lnTo>
                    <a:pt x="229" y="16"/>
                  </a:lnTo>
                  <a:lnTo>
                    <a:pt x="189" y="32"/>
                  </a:lnTo>
                  <a:lnTo>
                    <a:pt x="154" y="52"/>
                  </a:lnTo>
                  <a:lnTo>
                    <a:pt x="120" y="74"/>
                  </a:lnTo>
                  <a:lnTo>
                    <a:pt x="90" y="98"/>
                  </a:lnTo>
                  <a:lnTo>
                    <a:pt x="64" y="126"/>
                  </a:lnTo>
                  <a:lnTo>
                    <a:pt x="42" y="156"/>
                  </a:lnTo>
                  <a:lnTo>
                    <a:pt x="25" y="188"/>
                  </a:lnTo>
                  <a:lnTo>
                    <a:pt x="11" y="224"/>
                  </a:lnTo>
                  <a:lnTo>
                    <a:pt x="3" y="263"/>
                  </a:lnTo>
                  <a:lnTo>
                    <a:pt x="0" y="303"/>
                  </a:lnTo>
                  <a:lnTo>
                    <a:pt x="3" y="347"/>
                  </a:lnTo>
                  <a:lnTo>
                    <a:pt x="11" y="393"/>
                  </a:lnTo>
                  <a:lnTo>
                    <a:pt x="26" y="441"/>
                  </a:lnTo>
                  <a:lnTo>
                    <a:pt x="48" y="492"/>
                  </a:lnTo>
                  <a:lnTo>
                    <a:pt x="75" y="546"/>
                  </a:lnTo>
                  <a:lnTo>
                    <a:pt x="87" y="565"/>
                  </a:lnTo>
                  <a:lnTo>
                    <a:pt x="97" y="584"/>
                  </a:lnTo>
                  <a:lnTo>
                    <a:pt x="109" y="603"/>
                  </a:lnTo>
                  <a:lnTo>
                    <a:pt x="120" y="622"/>
                  </a:lnTo>
                  <a:lnTo>
                    <a:pt x="131" y="641"/>
                  </a:lnTo>
                  <a:lnTo>
                    <a:pt x="142" y="660"/>
                  </a:lnTo>
                  <a:lnTo>
                    <a:pt x="153" y="679"/>
                  </a:lnTo>
                  <a:lnTo>
                    <a:pt x="164" y="698"/>
                  </a:lnTo>
                  <a:lnTo>
                    <a:pt x="167" y="717"/>
                  </a:lnTo>
                  <a:lnTo>
                    <a:pt x="171" y="734"/>
                  </a:lnTo>
                  <a:lnTo>
                    <a:pt x="174" y="752"/>
                  </a:lnTo>
                  <a:lnTo>
                    <a:pt x="178" y="771"/>
                  </a:lnTo>
                  <a:lnTo>
                    <a:pt x="176" y="820"/>
                  </a:lnTo>
                  <a:lnTo>
                    <a:pt x="173" y="869"/>
                  </a:lnTo>
                  <a:lnTo>
                    <a:pt x="170" y="918"/>
                  </a:lnTo>
                  <a:lnTo>
                    <a:pt x="167" y="968"/>
                  </a:lnTo>
                  <a:lnTo>
                    <a:pt x="172" y="975"/>
                  </a:lnTo>
                  <a:lnTo>
                    <a:pt x="178" y="982"/>
                  </a:lnTo>
                  <a:lnTo>
                    <a:pt x="182" y="989"/>
                  </a:lnTo>
                  <a:lnTo>
                    <a:pt x="187" y="996"/>
                  </a:lnTo>
                  <a:lnTo>
                    <a:pt x="193" y="1003"/>
                  </a:lnTo>
                  <a:lnTo>
                    <a:pt x="197" y="1009"/>
                  </a:lnTo>
                  <a:lnTo>
                    <a:pt x="202" y="1016"/>
                  </a:lnTo>
                  <a:lnTo>
                    <a:pt x="207" y="1023"/>
                  </a:lnTo>
                  <a:lnTo>
                    <a:pt x="219" y="1024"/>
                  </a:lnTo>
                  <a:lnTo>
                    <a:pt x="232" y="1027"/>
                  </a:lnTo>
                  <a:lnTo>
                    <a:pt x="245" y="1028"/>
                  </a:lnTo>
                  <a:lnTo>
                    <a:pt x="256" y="1029"/>
                  </a:lnTo>
                  <a:lnTo>
                    <a:pt x="269" y="1031"/>
                  </a:lnTo>
                  <a:lnTo>
                    <a:pt x="282" y="1032"/>
                  </a:lnTo>
                  <a:lnTo>
                    <a:pt x="294" y="1034"/>
                  </a:lnTo>
                  <a:lnTo>
                    <a:pt x="306" y="1036"/>
                  </a:lnTo>
                  <a:lnTo>
                    <a:pt x="318" y="1037"/>
                  </a:lnTo>
                  <a:lnTo>
                    <a:pt x="331" y="1038"/>
                  </a:lnTo>
                  <a:lnTo>
                    <a:pt x="344" y="1041"/>
                  </a:lnTo>
                  <a:lnTo>
                    <a:pt x="355" y="1042"/>
                  </a:lnTo>
                  <a:lnTo>
                    <a:pt x="368" y="1044"/>
                  </a:lnTo>
                  <a:lnTo>
                    <a:pt x="381" y="1045"/>
                  </a:lnTo>
                  <a:lnTo>
                    <a:pt x="392" y="1047"/>
                  </a:lnTo>
                  <a:lnTo>
                    <a:pt x="405" y="1049"/>
                  </a:lnTo>
                  <a:lnTo>
                    <a:pt x="411" y="1044"/>
                  </a:lnTo>
                  <a:lnTo>
                    <a:pt x="416" y="1039"/>
                  </a:lnTo>
                  <a:lnTo>
                    <a:pt x="421" y="1035"/>
                  </a:lnTo>
                  <a:lnTo>
                    <a:pt x="427" y="1030"/>
                  </a:lnTo>
                  <a:lnTo>
                    <a:pt x="432" y="1026"/>
                  </a:lnTo>
                  <a:lnTo>
                    <a:pt x="437" y="1021"/>
                  </a:lnTo>
                  <a:lnTo>
                    <a:pt x="443" y="1016"/>
                  </a:lnTo>
                  <a:lnTo>
                    <a:pt x="449" y="1012"/>
                  </a:lnTo>
                  <a:lnTo>
                    <a:pt x="455" y="969"/>
                  </a:lnTo>
                  <a:lnTo>
                    <a:pt x="464" y="928"/>
                  </a:lnTo>
                  <a:lnTo>
                    <a:pt x="470" y="886"/>
                  </a:lnTo>
                  <a:lnTo>
                    <a:pt x="477" y="845"/>
                  </a:lnTo>
                  <a:lnTo>
                    <a:pt x="485" y="826"/>
                  </a:lnTo>
                  <a:lnTo>
                    <a:pt x="495" y="808"/>
                  </a:lnTo>
                  <a:lnTo>
                    <a:pt x="503" y="789"/>
                  </a:lnTo>
                  <a:lnTo>
                    <a:pt x="511" y="771"/>
                  </a:lnTo>
                  <a:lnTo>
                    <a:pt x="518" y="762"/>
                  </a:lnTo>
                  <a:lnTo>
                    <a:pt x="525" y="752"/>
                  </a:lnTo>
                  <a:lnTo>
                    <a:pt x="532" y="744"/>
                  </a:lnTo>
                  <a:lnTo>
                    <a:pt x="538" y="735"/>
                  </a:lnTo>
                  <a:lnTo>
                    <a:pt x="545" y="726"/>
                  </a:lnTo>
                  <a:lnTo>
                    <a:pt x="552" y="718"/>
                  </a:lnTo>
                  <a:lnTo>
                    <a:pt x="559" y="709"/>
                  </a:lnTo>
                  <a:lnTo>
                    <a:pt x="566" y="699"/>
                  </a:lnTo>
                  <a:lnTo>
                    <a:pt x="580" y="685"/>
                  </a:lnTo>
                  <a:lnTo>
                    <a:pt x="595" y="668"/>
                  </a:lnTo>
                  <a:lnTo>
                    <a:pt x="610" y="651"/>
                  </a:lnTo>
                  <a:lnTo>
                    <a:pt x="626" y="632"/>
                  </a:lnTo>
                  <a:lnTo>
                    <a:pt x="641" y="611"/>
                  </a:lnTo>
                  <a:lnTo>
                    <a:pt x="656" y="589"/>
                  </a:lnTo>
                  <a:lnTo>
                    <a:pt x="671" y="565"/>
                  </a:lnTo>
                  <a:lnTo>
                    <a:pt x="685" y="539"/>
                  </a:lnTo>
                  <a:lnTo>
                    <a:pt x="699" y="513"/>
                  </a:lnTo>
                  <a:lnTo>
                    <a:pt x="710" y="484"/>
                  </a:lnTo>
                  <a:lnTo>
                    <a:pt x="720" y="454"/>
                  </a:lnTo>
                  <a:lnTo>
                    <a:pt x="730" y="422"/>
                  </a:lnTo>
                  <a:lnTo>
                    <a:pt x="737" y="387"/>
                  </a:lnTo>
                  <a:lnTo>
                    <a:pt x="741" y="353"/>
                  </a:lnTo>
                  <a:lnTo>
                    <a:pt x="744" y="315"/>
                  </a:lnTo>
                  <a:lnTo>
                    <a:pt x="744" y="275"/>
                  </a:lnTo>
                  <a:lnTo>
                    <a:pt x="734" y="236"/>
                  </a:lnTo>
                  <a:lnTo>
                    <a:pt x="720" y="199"/>
                  </a:lnTo>
                  <a:lnTo>
                    <a:pt x="703" y="166"/>
                  </a:lnTo>
                  <a:lnTo>
                    <a:pt x="681" y="137"/>
                  </a:lnTo>
                  <a:lnTo>
                    <a:pt x="656" y="111"/>
                  </a:lnTo>
                  <a:lnTo>
                    <a:pt x="627" y="87"/>
                  </a:lnTo>
                  <a:lnTo>
                    <a:pt x="596" y="66"/>
                  </a:lnTo>
                  <a:lnTo>
                    <a:pt x="564" y="49"/>
                  </a:lnTo>
                  <a:lnTo>
                    <a:pt x="528" y="34"/>
                  </a:lnTo>
                  <a:lnTo>
                    <a:pt x="492" y="22"/>
                  </a:lnTo>
                  <a:lnTo>
                    <a:pt x="455" y="13"/>
                  </a:lnTo>
                  <a:lnTo>
                    <a:pt x="417" y="6"/>
                  </a:lnTo>
                  <a:lnTo>
                    <a:pt x="379" y="2"/>
                  </a:lnTo>
                  <a:lnTo>
                    <a:pt x="343" y="0"/>
                  </a:lnTo>
                  <a:lnTo>
                    <a:pt x="306" y="1"/>
                  </a:lnTo>
                  <a:lnTo>
                    <a:pt x="270" y="4"/>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20" name="Freeform 207"/>
            <p:cNvSpPr>
              <a:spLocks noChangeAspect="1"/>
            </p:cNvSpPr>
            <p:nvPr/>
          </p:nvSpPr>
          <p:spPr bwMode="auto">
            <a:xfrm>
              <a:off x="2694" y="2199"/>
              <a:ext cx="347" cy="517"/>
            </a:xfrm>
            <a:custGeom>
              <a:avLst/>
              <a:gdLst>
                <a:gd name="T0" fmla="*/ 27 w 695"/>
                <a:gd name="T1" fmla="*/ 2 h 1033"/>
                <a:gd name="T2" fmla="*/ 18 w 695"/>
                <a:gd name="T3" fmla="*/ 6 h 1033"/>
                <a:gd name="T4" fmla="*/ 10 w 695"/>
                <a:gd name="T5" fmla="*/ 12 h 1033"/>
                <a:gd name="T6" fmla="*/ 4 w 695"/>
                <a:gd name="T7" fmla="*/ 19 h 1033"/>
                <a:gd name="T8" fmla="*/ 1 w 695"/>
                <a:gd name="T9" fmla="*/ 27 h 1033"/>
                <a:gd name="T10" fmla="*/ 0 w 695"/>
                <a:gd name="T11" fmla="*/ 36 h 1033"/>
                <a:gd name="T12" fmla="*/ 1 w 695"/>
                <a:gd name="T13" fmla="*/ 47 h 1033"/>
                <a:gd name="T14" fmla="*/ 6 w 695"/>
                <a:gd name="T15" fmla="*/ 58 h 1033"/>
                <a:gd name="T16" fmla="*/ 10 w 695"/>
                <a:gd name="T17" fmla="*/ 67 h 1033"/>
                <a:gd name="T18" fmla="*/ 13 w 695"/>
                <a:gd name="T19" fmla="*/ 73 h 1033"/>
                <a:gd name="T20" fmla="*/ 15 w 695"/>
                <a:gd name="T21" fmla="*/ 78 h 1033"/>
                <a:gd name="T22" fmla="*/ 17 w 695"/>
                <a:gd name="T23" fmla="*/ 84 h 1033"/>
                <a:gd name="T24" fmla="*/ 19 w 695"/>
                <a:gd name="T25" fmla="*/ 89 h 1033"/>
                <a:gd name="T26" fmla="*/ 20 w 695"/>
                <a:gd name="T27" fmla="*/ 93 h 1033"/>
                <a:gd name="T28" fmla="*/ 20 w 695"/>
                <a:gd name="T29" fmla="*/ 102 h 1033"/>
                <a:gd name="T30" fmla="*/ 19 w 695"/>
                <a:gd name="T31" fmla="*/ 114 h 1033"/>
                <a:gd name="T32" fmla="*/ 19 w 695"/>
                <a:gd name="T33" fmla="*/ 121 h 1033"/>
                <a:gd name="T34" fmla="*/ 21 w 695"/>
                <a:gd name="T35" fmla="*/ 122 h 1033"/>
                <a:gd name="T36" fmla="*/ 22 w 695"/>
                <a:gd name="T37" fmla="*/ 124 h 1033"/>
                <a:gd name="T38" fmla="*/ 23 w 695"/>
                <a:gd name="T39" fmla="*/ 126 h 1033"/>
                <a:gd name="T40" fmla="*/ 25 w 695"/>
                <a:gd name="T41" fmla="*/ 127 h 1033"/>
                <a:gd name="T42" fmla="*/ 28 w 695"/>
                <a:gd name="T43" fmla="*/ 127 h 1033"/>
                <a:gd name="T44" fmla="*/ 31 w 695"/>
                <a:gd name="T45" fmla="*/ 128 h 1033"/>
                <a:gd name="T46" fmla="*/ 33 w 695"/>
                <a:gd name="T47" fmla="*/ 128 h 1033"/>
                <a:gd name="T48" fmla="*/ 36 w 695"/>
                <a:gd name="T49" fmla="*/ 128 h 1033"/>
                <a:gd name="T50" fmla="*/ 39 w 695"/>
                <a:gd name="T51" fmla="*/ 129 h 1033"/>
                <a:gd name="T52" fmla="*/ 42 w 695"/>
                <a:gd name="T53" fmla="*/ 129 h 1033"/>
                <a:gd name="T54" fmla="*/ 45 w 695"/>
                <a:gd name="T55" fmla="*/ 129 h 1033"/>
                <a:gd name="T56" fmla="*/ 47 w 695"/>
                <a:gd name="T57" fmla="*/ 129 h 1033"/>
                <a:gd name="T58" fmla="*/ 48 w 695"/>
                <a:gd name="T59" fmla="*/ 128 h 1033"/>
                <a:gd name="T60" fmla="*/ 50 w 695"/>
                <a:gd name="T61" fmla="*/ 127 h 1033"/>
                <a:gd name="T62" fmla="*/ 51 w 695"/>
                <a:gd name="T63" fmla="*/ 126 h 1033"/>
                <a:gd name="T64" fmla="*/ 52 w 695"/>
                <a:gd name="T65" fmla="*/ 120 h 1033"/>
                <a:gd name="T66" fmla="*/ 54 w 695"/>
                <a:gd name="T67" fmla="*/ 109 h 1033"/>
                <a:gd name="T68" fmla="*/ 56 w 695"/>
                <a:gd name="T69" fmla="*/ 102 h 1033"/>
                <a:gd name="T70" fmla="*/ 58 w 695"/>
                <a:gd name="T71" fmla="*/ 97 h 1033"/>
                <a:gd name="T72" fmla="*/ 60 w 695"/>
                <a:gd name="T73" fmla="*/ 94 h 1033"/>
                <a:gd name="T74" fmla="*/ 61 w 695"/>
                <a:gd name="T75" fmla="*/ 92 h 1033"/>
                <a:gd name="T76" fmla="*/ 63 w 695"/>
                <a:gd name="T77" fmla="*/ 90 h 1033"/>
                <a:gd name="T78" fmla="*/ 65 w 695"/>
                <a:gd name="T79" fmla="*/ 87 h 1033"/>
                <a:gd name="T80" fmla="*/ 69 w 695"/>
                <a:gd name="T81" fmla="*/ 82 h 1033"/>
                <a:gd name="T82" fmla="*/ 76 w 695"/>
                <a:gd name="T83" fmla="*/ 72 h 1033"/>
                <a:gd name="T84" fmla="*/ 82 w 695"/>
                <a:gd name="T85" fmla="*/ 59 h 1033"/>
                <a:gd name="T86" fmla="*/ 86 w 695"/>
                <a:gd name="T87" fmla="*/ 43 h 1033"/>
                <a:gd name="T88" fmla="*/ 86 w 695"/>
                <a:gd name="T89" fmla="*/ 29 h 1033"/>
                <a:gd name="T90" fmla="*/ 82 w 695"/>
                <a:gd name="T91" fmla="*/ 21 h 1033"/>
                <a:gd name="T92" fmla="*/ 77 w 695"/>
                <a:gd name="T93" fmla="*/ 14 h 1033"/>
                <a:gd name="T94" fmla="*/ 70 w 695"/>
                <a:gd name="T95" fmla="*/ 9 h 1033"/>
                <a:gd name="T96" fmla="*/ 63 w 695"/>
                <a:gd name="T97" fmla="*/ 5 h 1033"/>
                <a:gd name="T98" fmla="*/ 54 w 695"/>
                <a:gd name="T99" fmla="*/ 2 h 1033"/>
                <a:gd name="T100" fmla="*/ 45 w 695"/>
                <a:gd name="T101" fmla="*/ 1 h 1033"/>
                <a:gd name="T102" fmla="*/ 36 w 695"/>
                <a:gd name="T103" fmla="*/ 0 h 10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95" h="1033">
                  <a:moveTo>
                    <a:pt x="260" y="2"/>
                  </a:moveTo>
                  <a:lnTo>
                    <a:pt x="218" y="15"/>
                  </a:lnTo>
                  <a:lnTo>
                    <a:pt x="180" y="30"/>
                  </a:lnTo>
                  <a:lnTo>
                    <a:pt x="144" y="48"/>
                  </a:lnTo>
                  <a:lnTo>
                    <a:pt x="112" y="69"/>
                  </a:lnTo>
                  <a:lnTo>
                    <a:pt x="83" y="92"/>
                  </a:lnTo>
                  <a:lnTo>
                    <a:pt x="58" y="119"/>
                  </a:lnTo>
                  <a:lnTo>
                    <a:pt x="37" y="147"/>
                  </a:lnTo>
                  <a:lnTo>
                    <a:pt x="21" y="179"/>
                  </a:lnTo>
                  <a:lnTo>
                    <a:pt x="10" y="212"/>
                  </a:lnTo>
                  <a:lnTo>
                    <a:pt x="3" y="249"/>
                  </a:lnTo>
                  <a:lnTo>
                    <a:pt x="0" y="287"/>
                  </a:lnTo>
                  <a:lnTo>
                    <a:pt x="4" y="327"/>
                  </a:lnTo>
                  <a:lnTo>
                    <a:pt x="13" y="370"/>
                  </a:lnTo>
                  <a:lnTo>
                    <a:pt x="28" y="415"/>
                  </a:lnTo>
                  <a:lnTo>
                    <a:pt x="49" y="462"/>
                  </a:lnTo>
                  <a:lnTo>
                    <a:pt x="77" y="512"/>
                  </a:lnTo>
                  <a:lnTo>
                    <a:pt x="86" y="533"/>
                  </a:lnTo>
                  <a:lnTo>
                    <a:pt x="96" y="555"/>
                  </a:lnTo>
                  <a:lnTo>
                    <a:pt x="105" y="577"/>
                  </a:lnTo>
                  <a:lnTo>
                    <a:pt x="115" y="599"/>
                  </a:lnTo>
                  <a:lnTo>
                    <a:pt x="124" y="622"/>
                  </a:lnTo>
                  <a:lnTo>
                    <a:pt x="134" y="644"/>
                  </a:lnTo>
                  <a:lnTo>
                    <a:pt x="143" y="666"/>
                  </a:lnTo>
                  <a:lnTo>
                    <a:pt x="153" y="688"/>
                  </a:lnTo>
                  <a:lnTo>
                    <a:pt x="156" y="706"/>
                  </a:lnTo>
                  <a:lnTo>
                    <a:pt x="159" y="724"/>
                  </a:lnTo>
                  <a:lnTo>
                    <a:pt x="163" y="742"/>
                  </a:lnTo>
                  <a:lnTo>
                    <a:pt x="165" y="759"/>
                  </a:lnTo>
                  <a:lnTo>
                    <a:pt x="163" y="809"/>
                  </a:lnTo>
                  <a:lnTo>
                    <a:pt x="161" y="857"/>
                  </a:lnTo>
                  <a:lnTo>
                    <a:pt x="157" y="907"/>
                  </a:lnTo>
                  <a:lnTo>
                    <a:pt x="155" y="956"/>
                  </a:lnTo>
                  <a:lnTo>
                    <a:pt x="159" y="963"/>
                  </a:lnTo>
                  <a:lnTo>
                    <a:pt x="164" y="969"/>
                  </a:lnTo>
                  <a:lnTo>
                    <a:pt x="169" y="976"/>
                  </a:lnTo>
                  <a:lnTo>
                    <a:pt x="173" y="983"/>
                  </a:lnTo>
                  <a:lnTo>
                    <a:pt x="177" y="990"/>
                  </a:lnTo>
                  <a:lnTo>
                    <a:pt x="181" y="997"/>
                  </a:lnTo>
                  <a:lnTo>
                    <a:pt x="186" y="1002"/>
                  </a:lnTo>
                  <a:lnTo>
                    <a:pt x="191" y="1009"/>
                  </a:lnTo>
                  <a:lnTo>
                    <a:pt x="202" y="1010"/>
                  </a:lnTo>
                  <a:lnTo>
                    <a:pt x="214" y="1013"/>
                  </a:lnTo>
                  <a:lnTo>
                    <a:pt x="225" y="1014"/>
                  </a:lnTo>
                  <a:lnTo>
                    <a:pt x="237" y="1015"/>
                  </a:lnTo>
                  <a:lnTo>
                    <a:pt x="248" y="1017"/>
                  </a:lnTo>
                  <a:lnTo>
                    <a:pt x="260" y="1018"/>
                  </a:lnTo>
                  <a:lnTo>
                    <a:pt x="271" y="1020"/>
                  </a:lnTo>
                  <a:lnTo>
                    <a:pt x="283" y="1021"/>
                  </a:lnTo>
                  <a:lnTo>
                    <a:pt x="294" y="1023"/>
                  </a:lnTo>
                  <a:lnTo>
                    <a:pt x="306" y="1024"/>
                  </a:lnTo>
                  <a:lnTo>
                    <a:pt x="317" y="1025"/>
                  </a:lnTo>
                  <a:lnTo>
                    <a:pt x="329" y="1028"/>
                  </a:lnTo>
                  <a:lnTo>
                    <a:pt x="340" y="1029"/>
                  </a:lnTo>
                  <a:lnTo>
                    <a:pt x="352" y="1030"/>
                  </a:lnTo>
                  <a:lnTo>
                    <a:pt x="363" y="1032"/>
                  </a:lnTo>
                  <a:lnTo>
                    <a:pt x="375" y="1033"/>
                  </a:lnTo>
                  <a:lnTo>
                    <a:pt x="380" y="1029"/>
                  </a:lnTo>
                  <a:lnTo>
                    <a:pt x="385" y="1024"/>
                  </a:lnTo>
                  <a:lnTo>
                    <a:pt x="390" y="1018"/>
                  </a:lnTo>
                  <a:lnTo>
                    <a:pt x="396" y="1014"/>
                  </a:lnTo>
                  <a:lnTo>
                    <a:pt x="400" y="1009"/>
                  </a:lnTo>
                  <a:lnTo>
                    <a:pt x="406" y="1005"/>
                  </a:lnTo>
                  <a:lnTo>
                    <a:pt x="411" y="1001"/>
                  </a:lnTo>
                  <a:lnTo>
                    <a:pt x="415" y="997"/>
                  </a:lnTo>
                  <a:lnTo>
                    <a:pt x="423" y="955"/>
                  </a:lnTo>
                  <a:lnTo>
                    <a:pt x="430" y="914"/>
                  </a:lnTo>
                  <a:lnTo>
                    <a:pt x="437" y="872"/>
                  </a:lnTo>
                  <a:lnTo>
                    <a:pt x="444" y="831"/>
                  </a:lnTo>
                  <a:lnTo>
                    <a:pt x="452" y="812"/>
                  </a:lnTo>
                  <a:lnTo>
                    <a:pt x="460" y="794"/>
                  </a:lnTo>
                  <a:lnTo>
                    <a:pt x="467" y="775"/>
                  </a:lnTo>
                  <a:lnTo>
                    <a:pt x="475" y="757"/>
                  </a:lnTo>
                  <a:lnTo>
                    <a:pt x="482" y="748"/>
                  </a:lnTo>
                  <a:lnTo>
                    <a:pt x="488" y="740"/>
                  </a:lnTo>
                  <a:lnTo>
                    <a:pt x="495" y="730"/>
                  </a:lnTo>
                  <a:lnTo>
                    <a:pt x="502" y="721"/>
                  </a:lnTo>
                  <a:lnTo>
                    <a:pt x="507" y="713"/>
                  </a:lnTo>
                  <a:lnTo>
                    <a:pt x="514" y="704"/>
                  </a:lnTo>
                  <a:lnTo>
                    <a:pt x="520" y="696"/>
                  </a:lnTo>
                  <a:lnTo>
                    <a:pt x="527" y="687"/>
                  </a:lnTo>
                  <a:lnTo>
                    <a:pt x="553" y="656"/>
                  </a:lnTo>
                  <a:lnTo>
                    <a:pt x="582" y="619"/>
                  </a:lnTo>
                  <a:lnTo>
                    <a:pt x="611" y="576"/>
                  </a:lnTo>
                  <a:lnTo>
                    <a:pt x="638" y="528"/>
                  </a:lnTo>
                  <a:lnTo>
                    <a:pt x="662" y="472"/>
                  </a:lnTo>
                  <a:lnTo>
                    <a:pt x="680" y="411"/>
                  </a:lnTo>
                  <a:lnTo>
                    <a:pt x="692" y="342"/>
                  </a:lnTo>
                  <a:lnTo>
                    <a:pt x="695" y="266"/>
                  </a:lnTo>
                  <a:lnTo>
                    <a:pt x="689" y="229"/>
                  </a:lnTo>
                  <a:lnTo>
                    <a:pt x="678" y="195"/>
                  </a:lnTo>
                  <a:lnTo>
                    <a:pt x="663" y="164"/>
                  </a:lnTo>
                  <a:lnTo>
                    <a:pt x="643" y="135"/>
                  </a:lnTo>
                  <a:lnTo>
                    <a:pt x="621" y="109"/>
                  </a:lnTo>
                  <a:lnTo>
                    <a:pt x="595" y="86"/>
                  </a:lnTo>
                  <a:lnTo>
                    <a:pt x="567" y="67"/>
                  </a:lnTo>
                  <a:lnTo>
                    <a:pt x="536" y="49"/>
                  </a:lnTo>
                  <a:lnTo>
                    <a:pt x="504" y="35"/>
                  </a:lnTo>
                  <a:lnTo>
                    <a:pt x="469" y="23"/>
                  </a:lnTo>
                  <a:lnTo>
                    <a:pt x="435" y="14"/>
                  </a:lnTo>
                  <a:lnTo>
                    <a:pt x="399" y="7"/>
                  </a:lnTo>
                  <a:lnTo>
                    <a:pt x="363" y="2"/>
                  </a:lnTo>
                  <a:lnTo>
                    <a:pt x="328" y="0"/>
                  </a:lnTo>
                  <a:lnTo>
                    <a:pt x="293" y="0"/>
                  </a:lnTo>
                  <a:lnTo>
                    <a:pt x="260" y="2"/>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21" name="Freeform 208"/>
            <p:cNvSpPr>
              <a:spLocks noChangeAspect="1"/>
            </p:cNvSpPr>
            <p:nvPr/>
          </p:nvSpPr>
          <p:spPr bwMode="auto">
            <a:xfrm>
              <a:off x="2705" y="2205"/>
              <a:ext cx="324" cy="510"/>
            </a:xfrm>
            <a:custGeom>
              <a:avLst/>
              <a:gdLst>
                <a:gd name="T0" fmla="*/ 26 w 647"/>
                <a:gd name="T1" fmla="*/ 2 h 1019"/>
                <a:gd name="T2" fmla="*/ 17 w 647"/>
                <a:gd name="T3" fmla="*/ 6 h 1019"/>
                <a:gd name="T4" fmla="*/ 10 w 647"/>
                <a:gd name="T5" fmla="*/ 11 h 1019"/>
                <a:gd name="T6" fmla="*/ 5 w 647"/>
                <a:gd name="T7" fmla="*/ 18 h 1019"/>
                <a:gd name="T8" fmla="*/ 1 w 647"/>
                <a:gd name="T9" fmla="*/ 26 h 1019"/>
                <a:gd name="T10" fmla="*/ 0 w 647"/>
                <a:gd name="T11" fmla="*/ 34 h 1019"/>
                <a:gd name="T12" fmla="*/ 2 w 647"/>
                <a:gd name="T13" fmla="*/ 44 h 1019"/>
                <a:gd name="T14" fmla="*/ 7 w 647"/>
                <a:gd name="T15" fmla="*/ 55 h 1019"/>
                <a:gd name="T16" fmla="*/ 11 w 647"/>
                <a:gd name="T17" fmla="*/ 63 h 1019"/>
                <a:gd name="T18" fmla="*/ 13 w 647"/>
                <a:gd name="T19" fmla="*/ 70 h 1019"/>
                <a:gd name="T20" fmla="*/ 15 w 647"/>
                <a:gd name="T21" fmla="*/ 76 h 1019"/>
                <a:gd name="T22" fmla="*/ 17 w 647"/>
                <a:gd name="T23" fmla="*/ 82 h 1019"/>
                <a:gd name="T24" fmla="*/ 18 w 647"/>
                <a:gd name="T25" fmla="*/ 88 h 1019"/>
                <a:gd name="T26" fmla="*/ 19 w 647"/>
                <a:gd name="T27" fmla="*/ 92 h 1019"/>
                <a:gd name="T28" fmla="*/ 19 w 647"/>
                <a:gd name="T29" fmla="*/ 100 h 1019"/>
                <a:gd name="T30" fmla="*/ 18 w 647"/>
                <a:gd name="T31" fmla="*/ 112 h 1019"/>
                <a:gd name="T32" fmla="*/ 19 w 647"/>
                <a:gd name="T33" fmla="*/ 120 h 1019"/>
                <a:gd name="T34" fmla="*/ 21 w 647"/>
                <a:gd name="T35" fmla="*/ 124 h 1019"/>
                <a:gd name="T36" fmla="*/ 25 w 647"/>
                <a:gd name="T37" fmla="*/ 125 h 1019"/>
                <a:gd name="T38" fmla="*/ 30 w 647"/>
                <a:gd name="T39" fmla="*/ 126 h 1019"/>
                <a:gd name="T40" fmla="*/ 36 w 647"/>
                <a:gd name="T41" fmla="*/ 127 h 1019"/>
                <a:gd name="T42" fmla="*/ 41 w 647"/>
                <a:gd name="T43" fmla="*/ 128 h 1019"/>
                <a:gd name="T44" fmla="*/ 44 w 647"/>
                <a:gd name="T45" fmla="*/ 127 h 1019"/>
                <a:gd name="T46" fmla="*/ 45 w 647"/>
                <a:gd name="T47" fmla="*/ 126 h 1019"/>
                <a:gd name="T48" fmla="*/ 46 w 647"/>
                <a:gd name="T49" fmla="*/ 125 h 1019"/>
                <a:gd name="T50" fmla="*/ 48 w 647"/>
                <a:gd name="T51" fmla="*/ 124 h 1019"/>
                <a:gd name="T52" fmla="*/ 49 w 647"/>
                <a:gd name="T53" fmla="*/ 118 h 1019"/>
                <a:gd name="T54" fmla="*/ 51 w 647"/>
                <a:gd name="T55" fmla="*/ 108 h 1019"/>
                <a:gd name="T56" fmla="*/ 53 w 647"/>
                <a:gd name="T57" fmla="*/ 100 h 1019"/>
                <a:gd name="T58" fmla="*/ 54 w 647"/>
                <a:gd name="T59" fmla="*/ 96 h 1019"/>
                <a:gd name="T60" fmla="*/ 56 w 647"/>
                <a:gd name="T61" fmla="*/ 92 h 1019"/>
                <a:gd name="T62" fmla="*/ 58 w 647"/>
                <a:gd name="T63" fmla="*/ 90 h 1019"/>
                <a:gd name="T64" fmla="*/ 59 w 647"/>
                <a:gd name="T65" fmla="*/ 88 h 1019"/>
                <a:gd name="T66" fmla="*/ 61 w 647"/>
                <a:gd name="T67" fmla="*/ 86 h 1019"/>
                <a:gd name="T68" fmla="*/ 64 w 647"/>
                <a:gd name="T69" fmla="*/ 81 h 1019"/>
                <a:gd name="T70" fmla="*/ 71 w 647"/>
                <a:gd name="T71" fmla="*/ 71 h 1019"/>
                <a:gd name="T72" fmla="*/ 77 w 647"/>
                <a:gd name="T73" fmla="*/ 58 h 1019"/>
                <a:gd name="T74" fmla="*/ 81 w 647"/>
                <a:gd name="T75" fmla="*/ 42 h 1019"/>
                <a:gd name="T76" fmla="*/ 81 w 647"/>
                <a:gd name="T77" fmla="*/ 28 h 1019"/>
                <a:gd name="T78" fmla="*/ 78 w 647"/>
                <a:gd name="T79" fmla="*/ 21 h 1019"/>
                <a:gd name="T80" fmla="*/ 74 w 647"/>
                <a:gd name="T81" fmla="*/ 14 h 1019"/>
                <a:gd name="T82" fmla="*/ 67 w 647"/>
                <a:gd name="T83" fmla="*/ 9 h 1019"/>
                <a:gd name="T84" fmla="*/ 60 w 647"/>
                <a:gd name="T85" fmla="*/ 5 h 1019"/>
                <a:gd name="T86" fmla="*/ 52 w 647"/>
                <a:gd name="T87" fmla="*/ 2 h 1019"/>
                <a:gd name="T88" fmla="*/ 44 w 647"/>
                <a:gd name="T89" fmla="*/ 1 h 1019"/>
                <a:gd name="T90" fmla="*/ 36 w 647"/>
                <a:gd name="T91" fmla="*/ 0 h 10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47" h="1019">
                  <a:moveTo>
                    <a:pt x="248" y="2"/>
                  </a:moveTo>
                  <a:lnTo>
                    <a:pt x="207" y="13"/>
                  </a:lnTo>
                  <a:lnTo>
                    <a:pt x="170" y="28"/>
                  </a:lnTo>
                  <a:lnTo>
                    <a:pt x="134" y="46"/>
                  </a:lnTo>
                  <a:lnTo>
                    <a:pt x="103" y="65"/>
                  </a:lnTo>
                  <a:lnTo>
                    <a:pt x="76" y="88"/>
                  </a:lnTo>
                  <a:lnTo>
                    <a:pt x="53" y="113"/>
                  </a:lnTo>
                  <a:lnTo>
                    <a:pt x="33" y="140"/>
                  </a:lnTo>
                  <a:lnTo>
                    <a:pt x="17" y="170"/>
                  </a:lnTo>
                  <a:lnTo>
                    <a:pt x="6" y="201"/>
                  </a:lnTo>
                  <a:lnTo>
                    <a:pt x="1" y="236"/>
                  </a:lnTo>
                  <a:lnTo>
                    <a:pt x="0" y="272"/>
                  </a:lnTo>
                  <a:lnTo>
                    <a:pt x="3" y="310"/>
                  </a:lnTo>
                  <a:lnTo>
                    <a:pt x="12" y="349"/>
                  </a:lnTo>
                  <a:lnTo>
                    <a:pt x="27" y="390"/>
                  </a:lnTo>
                  <a:lnTo>
                    <a:pt x="49" y="433"/>
                  </a:lnTo>
                  <a:lnTo>
                    <a:pt x="76" y="478"/>
                  </a:lnTo>
                  <a:lnTo>
                    <a:pt x="84" y="503"/>
                  </a:lnTo>
                  <a:lnTo>
                    <a:pt x="92" y="527"/>
                  </a:lnTo>
                  <a:lnTo>
                    <a:pt x="100" y="553"/>
                  </a:lnTo>
                  <a:lnTo>
                    <a:pt x="109" y="578"/>
                  </a:lnTo>
                  <a:lnTo>
                    <a:pt x="117" y="602"/>
                  </a:lnTo>
                  <a:lnTo>
                    <a:pt x="125" y="628"/>
                  </a:lnTo>
                  <a:lnTo>
                    <a:pt x="133" y="653"/>
                  </a:lnTo>
                  <a:lnTo>
                    <a:pt x="141" y="678"/>
                  </a:lnTo>
                  <a:lnTo>
                    <a:pt x="144" y="697"/>
                  </a:lnTo>
                  <a:lnTo>
                    <a:pt x="147" y="714"/>
                  </a:lnTo>
                  <a:lnTo>
                    <a:pt x="149" y="732"/>
                  </a:lnTo>
                  <a:lnTo>
                    <a:pt x="152" y="750"/>
                  </a:lnTo>
                  <a:lnTo>
                    <a:pt x="149" y="798"/>
                  </a:lnTo>
                  <a:lnTo>
                    <a:pt x="146" y="846"/>
                  </a:lnTo>
                  <a:lnTo>
                    <a:pt x="144" y="896"/>
                  </a:lnTo>
                  <a:lnTo>
                    <a:pt x="140" y="944"/>
                  </a:lnTo>
                  <a:lnTo>
                    <a:pt x="148" y="957"/>
                  </a:lnTo>
                  <a:lnTo>
                    <a:pt x="157" y="971"/>
                  </a:lnTo>
                  <a:lnTo>
                    <a:pt x="165" y="985"/>
                  </a:lnTo>
                  <a:lnTo>
                    <a:pt x="173" y="997"/>
                  </a:lnTo>
                  <a:lnTo>
                    <a:pt x="194" y="1000"/>
                  </a:lnTo>
                  <a:lnTo>
                    <a:pt x="216" y="1003"/>
                  </a:lnTo>
                  <a:lnTo>
                    <a:pt x="237" y="1005"/>
                  </a:lnTo>
                  <a:lnTo>
                    <a:pt x="259" y="1008"/>
                  </a:lnTo>
                  <a:lnTo>
                    <a:pt x="281" y="1011"/>
                  </a:lnTo>
                  <a:lnTo>
                    <a:pt x="301" y="1014"/>
                  </a:lnTo>
                  <a:lnTo>
                    <a:pt x="323" y="1017"/>
                  </a:lnTo>
                  <a:lnTo>
                    <a:pt x="344" y="1019"/>
                  </a:lnTo>
                  <a:lnTo>
                    <a:pt x="349" y="1015"/>
                  </a:lnTo>
                  <a:lnTo>
                    <a:pt x="353" y="1010"/>
                  </a:lnTo>
                  <a:lnTo>
                    <a:pt x="358" y="1005"/>
                  </a:lnTo>
                  <a:lnTo>
                    <a:pt x="364" y="1001"/>
                  </a:lnTo>
                  <a:lnTo>
                    <a:pt x="368" y="996"/>
                  </a:lnTo>
                  <a:lnTo>
                    <a:pt x="373" y="992"/>
                  </a:lnTo>
                  <a:lnTo>
                    <a:pt x="377" y="987"/>
                  </a:lnTo>
                  <a:lnTo>
                    <a:pt x="382" y="982"/>
                  </a:lnTo>
                  <a:lnTo>
                    <a:pt x="389" y="941"/>
                  </a:lnTo>
                  <a:lnTo>
                    <a:pt x="396" y="899"/>
                  </a:lnTo>
                  <a:lnTo>
                    <a:pt x="403" y="859"/>
                  </a:lnTo>
                  <a:lnTo>
                    <a:pt x="410" y="818"/>
                  </a:lnTo>
                  <a:lnTo>
                    <a:pt x="417" y="799"/>
                  </a:lnTo>
                  <a:lnTo>
                    <a:pt x="425" y="781"/>
                  </a:lnTo>
                  <a:lnTo>
                    <a:pt x="432" y="764"/>
                  </a:lnTo>
                  <a:lnTo>
                    <a:pt x="438" y="745"/>
                  </a:lnTo>
                  <a:lnTo>
                    <a:pt x="445" y="736"/>
                  </a:lnTo>
                  <a:lnTo>
                    <a:pt x="451" y="727"/>
                  </a:lnTo>
                  <a:lnTo>
                    <a:pt x="458" y="719"/>
                  </a:lnTo>
                  <a:lnTo>
                    <a:pt x="464" y="709"/>
                  </a:lnTo>
                  <a:lnTo>
                    <a:pt x="470" y="700"/>
                  </a:lnTo>
                  <a:lnTo>
                    <a:pt x="475" y="692"/>
                  </a:lnTo>
                  <a:lnTo>
                    <a:pt x="482" y="683"/>
                  </a:lnTo>
                  <a:lnTo>
                    <a:pt x="488" y="674"/>
                  </a:lnTo>
                  <a:lnTo>
                    <a:pt x="512" y="643"/>
                  </a:lnTo>
                  <a:lnTo>
                    <a:pt x="539" y="607"/>
                  </a:lnTo>
                  <a:lnTo>
                    <a:pt x="565" y="564"/>
                  </a:lnTo>
                  <a:lnTo>
                    <a:pt x="591" y="516"/>
                  </a:lnTo>
                  <a:lnTo>
                    <a:pt x="612" y="460"/>
                  </a:lnTo>
                  <a:lnTo>
                    <a:pt x="630" y="399"/>
                  </a:lnTo>
                  <a:lnTo>
                    <a:pt x="642" y="331"/>
                  </a:lnTo>
                  <a:lnTo>
                    <a:pt x="647" y="257"/>
                  </a:lnTo>
                  <a:lnTo>
                    <a:pt x="644" y="222"/>
                  </a:lnTo>
                  <a:lnTo>
                    <a:pt x="634" y="190"/>
                  </a:lnTo>
                  <a:lnTo>
                    <a:pt x="622" y="161"/>
                  </a:lnTo>
                  <a:lnTo>
                    <a:pt x="605" y="133"/>
                  </a:lnTo>
                  <a:lnTo>
                    <a:pt x="585" y="109"/>
                  </a:lnTo>
                  <a:lnTo>
                    <a:pt x="562" y="87"/>
                  </a:lnTo>
                  <a:lnTo>
                    <a:pt x="536" y="69"/>
                  </a:lnTo>
                  <a:lnTo>
                    <a:pt x="509" y="51"/>
                  </a:lnTo>
                  <a:lnTo>
                    <a:pt x="478" y="36"/>
                  </a:lnTo>
                  <a:lnTo>
                    <a:pt x="447" y="25"/>
                  </a:lnTo>
                  <a:lnTo>
                    <a:pt x="414" y="16"/>
                  </a:lnTo>
                  <a:lnTo>
                    <a:pt x="381" y="8"/>
                  </a:lnTo>
                  <a:lnTo>
                    <a:pt x="347" y="3"/>
                  </a:lnTo>
                  <a:lnTo>
                    <a:pt x="314" y="1"/>
                  </a:lnTo>
                  <a:lnTo>
                    <a:pt x="281" y="0"/>
                  </a:lnTo>
                  <a:lnTo>
                    <a:pt x="248" y="2"/>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22" name="Freeform 209"/>
            <p:cNvSpPr>
              <a:spLocks noChangeAspect="1"/>
            </p:cNvSpPr>
            <p:nvPr/>
          </p:nvSpPr>
          <p:spPr bwMode="auto">
            <a:xfrm>
              <a:off x="2716" y="2212"/>
              <a:ext cx="300" cy="503"/>
            </a:xfrm>
            <a:custGeom>
              <a:avLst/>
              <a:gdLst>
                <a:gd name="T0" fmla="*/ 24 w 601"/>
                <a:gd name="T1" fmla="*/ 2 h 1006"/>
                <a:gd name="T2" fmla="*/ 15 w 601"/>
                <a:gd name="T3" fmla="*/ 6 h 1006"/>
                <a:gd name="T4" fmla="*/ 8 w 601"/>
                <a:gd name="T5" fmla="*/ 11 h 1006"/>
                <a:gd name="T6" fmla="*/ 3 w 601"/>
                <a:gd name="T7" fmla="*/ 17 h 1006"/>
                <a:gd name="T8" fmla="*/ 0 w 601"/>
                <a:gd name="T9" fmla="*/ 24 h 1006"/>
                <a:gd name="T10" fmla="*/ 0 w 601"/>
                <a:gd name="T11" fmla="*/ 33 h 1006"/>
                <a:gd name="T12" fmla="*/ 1 w 601"/>
                <a:gd name="T13" fmla="*/ 42 h 1006"/>
                <a:gd name="T14" fmla="*/ 6 w 601"/>
                <a:gd name="T15" fmla="*/ 51 h 1006"/>
                <a:gd name="T16" fmla="*/ 10 w 601"/>
                <a:gd name="T17" fmla="*/ 60 h 1006"/>
                <a:gd name="T18" fmla="*/ 12 w 601"/>
                <a:gd name="T19" fmla="*/ 67 h 1006"/>
                <a:gd name="T20" fmla="*/ 14 w 601"/>
                <a:gd name="T21" fmla="*/ 74 h 1006"/>
                <a:gd name="T22" fmla="*/ 15 w 601"/>
                <a:gd name="T23" fmla="*/ 81 h 1006"/>
                <a:gd name="T24" fmla="*/ 16 w 601"/>
                <a:gd name="T25" fmla="*/ 86 h 1006"/>
                <a:gd name="T26" fmla="*/ 17 w 601"/>
                <a:gd name="T27" fmla="*/ 91 h 1006"/>
                <a:gd name="T28" fmla="*/ 17 w 601"/>
                <a:gd name="T29" fmla="*/ 99 h 1006"/>
                <a:gd name="T30" fmla="*/ 16 w 601"/>
                <a:gd name="T31" fmla="*/ 111 h 1006"/>
                <a:gd name="T32" fmla="*/ 17 w 601"/>
                <a:gd name="T33" fmla="*/ 119 h 1006"/>
                <a:gd name="T34" fmla="*/ 18 w 601"/>
                <a:gd name="T35" fmla="*/ 122 h 1006"/>
                <a:gd name="T36" fmla="*/ 22 w 601"/>
                <a:gd name="T37" fmla="*/ 124 h 1006"/>
                <a:gd name="T38" fmla="*/ 27 w 601"/>
                <a:gd name="T39" fmla="*/ 125 h 1006"/>
                <a:gd name="T40" fmla="*/ 32 w 601"/>
                <a:gd name="T41" fmla="*/ 125 h 1006"/>
                <a:gd name="T42" fmla="*/ 37 w 601"/>
                <a:gd name="T43" fmla="*/ 126 h 1006"/>
                <a:gd name="T44" fmla="*/ 40 w 601"/>
                <a:gd name="T45" fmla="*/ 126 h 1006"/>
                <a:gd name="T46" fmla="*/ 41 w 601"/>
                <a:gd name="T47" fmla="*/ 124 h 1006"/>
                <a:gd name="T48" fmla="*/ 42 w 601"/>
                <a:gd name="T49" fmla="*/ 123 h 1006"/>
                <a:gd name="T50" fmla="*/ 43 w 601"/>
                <a:gd name="T51" fmla="*/ 122 h 1006"/>
                <a:gd name="T52" fmla="*/ 44 w 601"/>
                <a:gd name="T53" fmla="*/ 117 h 1006"/>
                <a:gd name="T54" fmla="*/ 46 w 601"/>
                <a:gd name="T55" fmla="*/ 106 h 1006"/>
                <a:gd name="T56" fmla="*/ 48 w 601"/>
                <a:gd name="T57" fmla="*/ 99 h 1006"/>
                <a:gd name="T58" fmla="*/ 49 w 601"/>
                <a:gd name="T59" fmla="*/ 94 h 1006"/>
                <a:gd name="T60" fmla="*/ 51 w 601"/>
                <a:gd name="T61" fmla="*/ 91 h 1006"/>
                <a:gd name="T62" fmla="*/ 52 w 601"/>
                <a:gd name="T63" fmla="*/ 89 h 1006"/>
                <a:gd name="T64" fmla="*/ 54 w 601"/>
                <a:gd name="T65" fmla="*/ 87 h 1006"/>
                <a:gd name="T66" fmla="*/ 55 w 601"/>
                <a:gd name="T67" fmla="*/ 84 h 1006"/>
                <a:gd name="T68" fmla="*/ 59 w 601"/>
                <a:gd name="T69" fmla="*/ 79 h 1006"/>
                <a:gd name="T70" fmla="*/ 65 w 601"/>
                <a:gd name="T71" fmla="*/ 70 h 1006"/>
                <a:gd name="T72" fmla="*/ 70 w 601"/>
                <a:gd name="T73" fmla="*/ 57 h 1006"/>
                <a:gd name="T74" fmla="*/ 74 w 601"/>
                <a:gd name="T75" fmla="*/ 41 h 1006"/>
                <a:gd name="T76" fmla="*/ 74 w 601"/>
                <a:gd name="T77" fmla="*/ 27 h 1006"/>
                <a:gd name="T78" fmla="*/ 73 w 601"/>
                <a:gd name="T79" fmla="*/ 20 h 1006"/>
                <a:gd name="T80" fmla="*/ 69 w 601"/>
                <a:gd name="T81" fmla="*/ 14 h 1006"/>
                <a:gd name="T82" fmla="*/ 63 w 601"/>
                <a:gd name="T83" fmla="*/ 9 h 1006"/>
                <a:gd name="T84" fmla="*/ 56 w 601"/>
                <a:gd name="T85" fmla="*/ 5 h 1006"/>
                <a:gd name="T86" fmla="*/ 49 w 601"/>
                <a:gd name="T87" fmla="*/ 2 h 1006"/>
                <a:gd name="T88" fmla="*/ 41 w 601"/>
                <a:gd name="T89" fmla="*/ 1 h 1006"/>
                <a:gd name="T90" fmla="*/ 33 w 601"/>
                <a:gd name="T91" fmla="*/ 0 h 10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01" h="1006">
                  <a:moveTo>
                    <a:pt x="239" y="1"/>
                  </a:moveTo>
                  <a:lnTo>
                    <a:pt x="199" y="13"/>
                  </a:lnTo>
                  <a:lnTo>
                    <a:pt x="161" y="27"/>
                  </a:lnTo>
                  <a:lnTo>
                    <a:pt x="127" y="43"/>
                  </a:lnTo>
                  <a:lnTo>
                    <a:pt x="97" y="63"/>
                  </a:lnTo>
                  <a:lnTo>
                    <a:pt x="71" y="84"/>
                  </a:lnTo>
                  <a:lnTo>
                    <a:pt x="48" y="107"/>
                  </a:lnTo>
                  <a:lnTo>
                    <a:pt x="29" y="134"/>
                  </a:lnTo>
                  <a:lnTo>
                    <a:pt x="15" y="162"/>
                  </a:lnTo>
                  <a:lnTo>
                    <a:pt x="6" y="192"/>
                  </a:lnTo>
                  <a:lnTo>
                    <a:pt x="2" y="224"/>
                  </a:lnTo>
                  <a:lnTo>
                    <a:pt x="0" y="257"/>
                  </a:lnTo>
                  <a:lnTo>
                    <a:pt x="6" y="292"/>
                  </a:lnTo>
                  <a:lnTo>
                    <a:pt x="15" y="329"/>
                  </a:lnTo>
                  <a:lnTo>
                    <a:pt x="30" y="367"/>
                  </a:lnTo>
                  <a:lnTo>
                    <a:pt x="51" y="405"/>
                  </a:lnTo>
                  <a:lnTo>
                    <a:pt x="78" y="445"/>
                  </a:lnTo>
                  <a:lnTo>
                    <a:pt x="85" y="473"/>
                  </a:lnTo>
                  <a:lnTo>
                    <a:pt x="91" y="501"/>
                  </a:lnTo>
                  <a:lnTo>
                    <a:pt x="98" y="529"/>
                  </a:lnTo>
                  <a:lnTo>
                    <a:pt x="105" y="558"/>
                  </a:lnTo>
                  <a:lnTo>
                    <a:pt x="112" y="587"/>
                  </a:lnTo>
                  <a:lnTo>
                    <a:pt x="119" y="614"/>
                  </a:lnTo>
                  <a:lnTo>
                    <a:pt x="126" y="643"/>
                  </a:lnTo>
                  <a:lnTo>
                    <a:pt x="133" y="671"/>
                  </a:lnTo>
                  <a:lnTo>
                    <a:pt x="135" y="688"/>
                  </a:lnTo>
                  <a:lnTo>
                    <a:pt x="138" y="705"/>
                  </a:lnTo>
                  <a:lnTo>
                    <a:pt x="140" y="724"/>
                  </a:lnTo>
                  <a:lnTo>
                    <a:pt x="142" y="741"/>
                  </a:lnTo>
                  <a:lnTo>
                    <a:pt x="139" y="790"/>
                  </a:lnTo>
                  <a:lnTo>
                    <a:pt x="136" y="837"/>
                  </a:lnTo>
                  <a:lnTo>
                    <a:pt x="133" y="885"/>
                  </a:lnTo>
                  <a:lnTo>
                    <a:pt x="129" y="934"/>
                  </a:lnTo>
                  <a:lnTo>
                    <a:pt x="138" y="946"/>
                  </a:lnTo>
                  <a:lnTo>
                    <a:pt x="144" y="960"/>
                  </a:lnTo>
                  <a:lnTo>
                    <a:pt x="151" y="973"/>
                  </a:lnTo>
                  <a:lnTo>
                    <a:pt x="159" y="987"/>
                  </a:lnTo>
                  <a:lnTo>
                    <a:pt x="179" y="989"/>
                  </a:lnTo>
                  <a:lnTo>
                    <a:pt x="199" y="991"/>
                  </a:lnTo>
                  <a:lnTo>
                    <a:pt x="218" y="993"/>
                  </a:lnTo>
                  <a:lnTo>
                    <a:pt x="238" y="996"/>
                  </a:lnTo>
                  <a:lnTo>
                    <a:pt x="257" y="998"/>
                  </a:lnTo>
                  <a:lnTo>
                    <a:pt x="277" y="1002"/>
                  </a:lnTo>
                  <a:lnTo>
                    <a:pt x="296" y="1004"/>
                  </a:lnTo>
                  <a:lnTo>
                    <a:pt x="316" y="1006"/>
                  </a:lnTo>
                  <a:lnTo>
                    <a:pt x="321" y="1002"/>
                  </a:lnTo>
                  <a:lnTo>
                    <a:pt x="325" y="997"/>
                  </a:lnTo>
                  <a:lnTo>
                    <a:pt x="329" y="992"/>
                  </a:lnTo>
                  <a:lnTo>
                    <a:pt x="333" y="988"/>
                  </a:lnTo>
                  <a:lnTo>
                    <a:pt x="338" y="983"/>
                  </a:lnTo>
                  <a:lnTo>
                    <a:pt x="343" y="978"/>
                  </a:lnTo>
                  <a:lnTo>
                    <a:pt x="346" y="974"/>
                  </a:lnTo>
                  <a:lnTo>
                    <a:pt x="351" y="969"/>
                  </a:lnTo>
                  <a:lnTo>
                    <a:pt x="358" y="929"/>
                  </a:lnTo>
                  <a:lnTo>
                    <a:pt x="364" y="887"/>
                  </a:lnTo>
                  <a:lnTo>
                    <a:pt x="371" y="846"/>
                  </a:lnTo>
                  <a:lnTo>
                    <a:pt x="378" y="806"/>
                  </a:lnTo>
                  <a:lnTo>
                    <a:pt x="385" y="787"/>
                  </a:lnTo>
                  <a:lnTo>
                    <a:pt x="392" y="769"/>
                  </a:lnTo>
                  <a:lnTo>
                    <a:pt x="399" y="752"/>
                  </a:lnTo>
                  <a:lnTo>
                    <a:pt x="406" y="733"/>
                  </a:lnTo>
                  <a:lnTo>
                    <a:pt x="412" y="724"/>
                  </a:lnTo>
                  <a:lnTo>
                    <a:pt x="417" y="716"/>
                  </a:lnTo>
                  <a:lnTo>
                    <a:pt x="423" y="707"/>
                  </a:lnTo>
                  <a:lnTo>
                    <a:pt x="429" y="697"/>
                  </a:lnTo>
                  <a:lnTo>
                    <a:pt x="434" y="689"/>
                  </a:lnTo>
                  <a:lnTo>
                    <a:pt x="439" y="680"/>
                  </a:lnTo>
                  <a:lnTo>
                    <a:pt x="445" y="672"/>
                  </a:lnTo>
                  <a:lnTo>
                    <a:pt x="451" y="663"/>
                  </a:lnTo>
                  <a:lnTo>
                    <a:pt x="474" y="632"/>
                  </a:lnTo>
                  <a:lnTo>
                    <a:pt x="498" y="596"/>
                  </a:lnTo>
                  <a:lnTo>
                    <a:pt x="522" y="554"/>
                  </a:lnTo>
                  <a:lnTo>
                    <a:pt x="545" y="506"/>
                  </a:lnTo>
                  <a:lnTo>
                    <a:pt x="566" y="452"/>
                  </a:lnTo>
                  <a:lnTo>
                    <a:pt x="583" y="391"/>
                  </a:lnTo>
                  <a:lnTo>
                    <a:pt x="595" y="323"/>
                  </a:lnTo>
                  <a:lnTo>
                    <a:pt x="601" y="248"/>
                  </a:lnTo>
                  <a:lnTo>
                    <a:pt x="599" y="216"/>
                  </a:lnTo>
                  <a:lnTo>
                    <a:pt x="594" y="186"/>
                  </a:lnTo>
                  <a:lnTo>
                    <a:pt x="584" y="158"/>
                  </a:lnTo>
                  <a:lnTo>
                    <a:pt x="570" y="133"/>
                  </a:lnTo>
                  <a:lnTo>
                    <a:pt x="552" y="110"/>
                  </a:lnTo>
                  <a:lnTo>
                    <a:pt x="532" y="89"/>
                  </a:lnTo>
                  <a:lnTo>
                    <a:pt x="508" y="71"/>
                  </a:lnTo>
                  <a:lnTo>
                    <a:pt x="483" y="53"/>
                  </a:lnTo>
                  <a:lnTo>
                    <a:pt x="455" y="39"/>
                  </a:lnTo>
                  <a:lnTo>
                    <a:pt x="426" y="27"/>
                  </a:lnTo>
                  <a:lnTo>
                    <a:pt x="396" y="16"/>
                  </a:lnTo>
                  <a:lnTo>
                    <a:pt x="364" y="10"/>
                  </a:lnTo>
                  <a:lnTo>
                    <a:pt x="332" y="4"/>
                  </a:lnTo>
                  <a:lnTo>
                    <a:pt x="301" y="0"/>
                  </a:lnTo>
                  <a:lnTo>
                    <a:pt x="270" y="0"/>
                  </a:lnTo>
                  <a:lnTo>
                    <a:pt x="239" y="1"/>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23" name="Freeform 210"/>
            <p:cNvSpPr>
              <a:spLocks noChangeAspect="1"/>
            </p:cNvSpPr>
            <p:nvPr/>
          </p:nvSpPr>
          <p:spPr bwMode="auto">
            <a:xfrm>
              <a:off x="2727" y="2218"/>
              <a:ext cx="278" cy="496"/>
            </a:xfrm>
            <a:custGeom>
              <a:avLst/>
              <a:gdLst>
                <a:gd name="T0" fmla="*/ 24 w 556"/>
                <a:gd name="T1" fmla="*/ 2 h 992"/>
                <a:gd name="T2" fmla="*/ 15 w 556"/>
                <a:gd name="T3" fmla="*/ 5 h 992"/>
                <a:gd name="T4" fmla="*/ 9 w 556"/>
                <a:gd name="T5" fmla="*/ 10 h 992"/>
                <a:gd name="T6" fmla="*/ 4 w 556"/>
                <a:gd name="T7" fmla="*/ 16 h 992"/>
                <a:gd name="T8" fmla="*/ 1 w 556"/>
                <a:gd name="T9" fmla="*/ 23 h 992"/>
                <a:gd name="T10" fmla="*/ 1 w 556"/>
                <a:gd name="T11" fmla="*/ 31 h 992"/>
                <a:gd name="T12" fmla="*/ 3 w 556"/>
                <a:gd name="T13" fmla="*/ 39 h 992"/>
                <a:gd name="T14" fmla="*/ 7 w 556"/>
                <a:gd name="T15" fmla="*/ 48 h 992"/>
                <a:gd name="T16" fmla="*/ 11 w 556"/>
                <a:gd name="T17" fmla="*/ 56 h 992"/>
                <a:gd name="T18" fmla="*/ 12 w 556"/>
                <a:gd name="T19" fmla="*/ 64 h 992"/>
                <a:gd name="T20" fmla="*/ 14 w 556"/>
                <a:gd name="T21" fmla="*/ 71 h 992"/>
                <a:gd name="T22" fmla="*/ 15 w 556"/>
                <a:gd name="T23" fmla="*/ 79 h 992"/>
                <a:gd name="T24" fmla="*/ 16 w 556"/>
                <a:gd name="T25" fmla="*/ 85 h 992"/>
                <a:gd name="T26" fmla="*/ 16 w 556"/>
                <a:gd name="T27" fmla="*/ 90 h 992"/>
                <a:gd name="T28" fmla="*/ 16 w 556"/>
                <a:gd name="T29" fmla="*/ 98 h 992"/>
                <a:gd name="T30" fmla="*/ 15 w 556"/>
                <a:gd name="T31" fmla="*/ 110 h 992"/>
                <a:gd name="T32" fmla="*/ 16 w 556"/>
                <a:gd name="T33" fmla="*/ 117 h 992"/>
                <a:gd name="T34" fmla="*/ 18 w 556"/>
                <a:gd name="T35" fmla="*/ 121 h 992"/>
                <a:gd name="T36" fmla="*/ 21 w 556"/>
                <a:gd name="T37" fmla="*/ 122 h 992"/>
                <a:gd name="T38" fmla="*/ 25 w 556"/>
                <a:gd name="T39" fmla="*/ 123 h 992"/>
                <a:gd name="T40" fmla="*/ 30 w 556"/>
                <a:gd name="T41" fmla="*/ 124 h 992"/>
                <a:gd name="T42" fmla="*/ 34 w 556"/>
                <a:gd name="T43" fmla="*/ 124 h 992"/>
                <a:gd name="T44" fmla="*/ 37 w 556"/>
                <a:gd name="T45" fmla="*/ 123 h 992"/>
                <a:gd name="T46" fmla="*/ 39 w 556"/>
                <a:gd name="T47" fmla="*/ 121 h 992"/>
                <a:gd name="T48" fmla="*/ 41 w 556"/>
                <a:gd name="T49" fmla="*/ 115 h 992"/>
                <a:gd name="T50" fmla="*/ 43 w 556"/>
                <a:gd name="T51" fmla="*/ 105 h 992"/>
                <a:gd name="T52" fmla="*/ 44 w 556"/>
                <a:gd name="T53" fmla="*/ 97 h 992"/>
                <a:gd name="T54" fmla="*/ 46 w 556"/>
                <a:gd name="T55" fmla="*/ 93 h 992"/>
                <a:gd name="T56" fmla="*/ 48 w 556"/>
                <a:gd name="T57" fmla="*/ 89 h 992"/>
                <a:gd name="T58" fmla="*/ 49 w 556"/>
                <a:gd name="T59" fmla="*/ 87 h 992"/>
                <a:gd name="T60" fmla="*/ 50 w 556"/>
                <a:gd name="T61" fmla="*/ 85 h 992"/>
                <a:gd name="T62" fmla="*/ 51 w 556"/>
                <a:gd name="T63" fmla="*/ 83 h 992"/>
                <a:gd name="T64" fmla="*/ 55 w 556"/>
                <a:gd name="T65" fmla="*/ 78 h 992"/>
                <a:gd name="T66" fmla="*/ 60 w 556"/>
                <a:gd name="T67" fmla="*/ 68 h 992"/>
                <a:gd name="T68" fmla="*/ 65 w 556"/>
                <a:gd name="T69" fmla="*/ 56 h 992"/>
                <a:gd name="T70" fmla="*/ 69 w 556"/>
                <a:gd name="T71" fmla="*/ 40 h 992"/>
                <a:gd name="T72" fmla="*/ 70 w 556"/>
                <a:gd name="T73" fmla="*/ 27 h 992"/>
                <a:gd name="T74" fmla="*/ 69 w 556"/>
                <a:gd name="T75" fmla="*/ 20 h 992"/>
                <a:gd name="T76" fmla="*/ 65 w 556"/>
                <a:gd name="T77" fmla="*/ 14 h 992"/>
                <a:gd name="T78" fmla="*/ 60 w 556"/>
                <a:gd name="T79" fmla="*/ 9 h 992"/>
                <a:gd name="T80" fmla="*/ 54 w 556"/>
                <a:gd name="T81" fmla="*/ 5 h 992"/>
                <a:gd name="T82" fmla="*/ 47 w 556"/>
                <a:gd name="T83" fmla="*/ 3 h 992"/>
                <a:gd name="T84" fmla="*/ 40 w 556"/>
                <a:gd name="T85" fmla="*/ 1 h 992"/>
                <a:gd name="T86" fmla="*/ 33 w 556"/>
                <a:gd name="T87" fmla="*/ 0 h 9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56" h="992">
                  <a:moveTo>
                    <a:pt x="230" y="1"/>
                  </a:moveTo>
                  <a:lnTo>
                    <a:pt x="189" y="11"/>
                  </a:lnTo>
                  <a:lnTo>
                    <a:pt x="152" y="24"/>
                  </a:lnTo>
                  <a:lnTo>
                    <a:pt x="119" y="40"/>
                  </a:lnTo>
                  <a:lnTo>
                    <a:pt x="90" y="59"/>
                  </a:lnTo>
                  <a:lnTo>
                    <a:pt x="65" y="79"/>
                  </a:lnTo>
                  <a:lnTo>
                    <a:pt x="43" y="101"/>
                  </a:lnTo>
                  <a:lnTo>
                    <a:pt x="26" y="127"/>
                  </a:lnTo>
                  <a:lnTo>
                    <a:pt x="13" y="153"/>
                  </a:lnTo>
                  <a:lnTo>
                    <a:pt x="5" y="182"/>
                  </a:lnTo>
                  <a:lnTo>
                    <a:pt x="0" y="211"/>
                  </a:lnTo>
                  <a:lnTo>
                    <a:pt x="1" y="242"/>
                  </a:lnTo>
                  <a:lnTo>
                    <a:pt x="7" y="274"/>
                  </a:lnTo>
                  <a:lnTo>
                    <a:pt x="18" y="308"/>
                  </a:lnTo>
                  <a:lnTo>
                    <a:pt x="33" y="342"/>
                  </a:lnTo>
                  <a:lnTo>
                    <a:pt x="53" y="377"/>
                  </a:lnTo>
                  <a:lnTo>
                    <a:pt x="80" y="412"/>
                  </a:lnTo>
                  <a:lnTo>
                    <a:pt x="86" y="444"/>
                  </a:lnTo>
                  <a:lnTo>
                    <a:pt x="90" y="475"/>
                  </a:lnTo>
                  <a:lnTo>
                    <a:pt x="96" y="506"/>
                  </a:lnTo>
                  <a:lnTo>
                    <a:pt x="102" y="537"/>
                  </a:lnTo>
                  <a:lnTo>
                    <a:pt x="106" y="568"/>
                  </a:lnTo>
                  <a:lnTo>
                    <a:pt x="112" y="599"/>
                  </a:lnTo>
                  <a:lnTo>
                    <a:pt x="117" y="630"/>
                  </a:lnTo>
                  <a:lnTo>
                    <a:pt x="122" y="661"/>
                  </a:lnTo>
                  <a:lnTo>
                    <a:pt x="125" y="679"/>
                  </a:lnTo>
                  <a:lnTo>
                    <a:pt x="127" y="696"/>
                  </a:lnTo>
                  <a:lnTo>
                    <a:pt x="128" y="713"/>
                  </a:lnTo>
                  <a:lnTo>
                    <a:pt x="130" y="730"/>
                  </a:lnTo>
                  <a:lnTo>
                    <a:pt x="127" y="779"/>
                  </a:lnTo>
                  <a:lnTo>
                    <a:pt x="124" y="826"/>
                  </a:lnTo>
                  <a:lnTo>
                    <a:pt x="120" y="873"/>
                  </a:lnTo>
                  <a:lnTo>
                    <a:pt x="118" y="921"/>
                  </a:lnTo>
                  <a:lnTo>
                    <a:pt x="124" y="934"/>
                  </a:lnTo>
                  <a:lnTo>
                    <a:pt x="130" y="947"/>
                  </a:lnTo>
                  <a:lnTo>
                    <a:pt x="137" y="961"/>
                  </a:lnTo>
                  <a:lnTo>
                    <a:pt x="144" y="974"/>
                  </a:lnTo>
                  <a:lnTo>
                    <a:pt x="162" y="976"/>
                  </a:lnTo>
                  <a:lnTo>
                    <a:pt x="180" y="978"/>
                  </a:lnTo>
                  <a:lnTo>
                    <a:pt x="197" y="980"/>
                  </a:lnTo>
                  <a:lnTo>
                    <a:pt x="216" y="983"/>
                  </a:lnTo>
                  <a:lnTo>
                    <a:pt x="233" y="985"/>
                  </a:lnTo>
                  <a:lnTo>
                    <a:pt x="251" y="987"/>
                  </a:lnTo>
                  <a:lnTo>
                    <a:pt x="269" y="990"/>
                  </a:lnTo>
                  <a:lnTo>
                    <a:pt x="287" y="992"/>
                  </a:lnTo>
                  <a:lnTo>
                    <a:pt x="295" y="983"/>
                  </a:lnTo>
                  <a:lnTo>
                    <a:pt x="303" y="974"/>
                  </a:lnTo>
                  <a:lnTo>
                    <a:pt x="311" y="964"/>
                  </a:lnTo>
                  <a:lnTo>
                    <a:pt x="319" y="955"/>
                  </a:lnTo>
                  <a:lnTo>
                    <a:pt x="325" y="915"/>
                  </a:lnTo>
                  <a:lnTo>
                    <a:pt x="332" y="873"/>
                  </a:lnTo>
                  <a:lnTo>
                    <a:pt x="339" y="833"/>
                  </a:lnTo>
                  <a:lnTo>
                    <a:pt x="346" y="793"/>
                  </a:lnTo>
                  <a:lnTo>
                    <a:pt x="352" y="774"/>
                  </a:lnTo>
                  <a:lnTo>
                    <a:pt x="359" y="757"/>
                  </a:lnTo>
                  <a:lnTo>
                    <a:pt x="365" y="740"/>
                  </a:lnTo>
                  <a:lnTo>
                    <a:pt x="371" y="721"/>
                  </a:lnTo>
                  <a:lnTo>
                    <a:pt x="377" y="712"/>
                  </a:lnTo>
                  <a:lnTo>
                    <a:pt x="382" y="703"/>
                  </a:lnTo>
                  <a:lnTo>
                    <a:pt x="387" y="695"/>
                  </a:lnTo>
                  <a:lnTo>
                    <a:pt x="393" y="686"/>
                  </a:lnTo>
                  <a:lnTo>
                    <a:pt x="398" y="677"/>
                  </a:lnTo>
                  <a:lnTo>
                    <a:pt x="404" y="668"/>
                  </a:lnTo>
                  <a:lnTo>
                    <a:pt x="408" y="660"/>
                  </a:lnTo>
                  <a:lnTo>
                    <a:pt x="414" y="651"/>
                  </a:lnTo>
                  <a:lnTo>
                    <a:pt x="435" y="620"/>
                  </a:lnTo>
                  <a:lnTo>
                    <a:pt x="457" y="584"/>
                  </a:lnTo>
                  <a:lnTo>
                    <a:pt x="478" y="543"/>
                  </a:lnTo>
                  <a:lnTo>
                    <a:pt x="499" y="495"/>
                  </a:lnTo>
                  <a:lnTo>
                    <a:pt x="519" y="441"/>
                  </a:lnTo>
                  <a:lnTo>
                    <a:pt x="535" y="381"/>
                  </a:lnTo>
                  <a:lnTo>
                    <a:pt x="548" y="313"/>
                  </a:lnTo>
                  <a:lnTo>
                    <a:pt x="554" y="240"/>
                  </a:lnTo>
                  <a:lnTo>
                    <a:pt x="556" y="210"/>
                  </a:lnTo>
                  <a:lnTo>
                    <a:pt x="552" y="182"/>
                  </a:lnTo>
                  <a:lnTo>
                    <a:pt x="545" y="157"/>
                  </a:lnTo>
                  <a:lnTo>
                    <a:pt x="534" y="132"/>
                  </a:lnTo>
                  <a:lnTo>
                    <a:pt x="519" y="109"/>
                  </a:lnTo>
                  <a:lnTo>
                    <a:pt x="500" y="90"/>
                  </a:lnTo>
                  <a:lnTo>
                    <a:pt x="480" y="71"/>
                  </a:lnTo>
                  <a:lnTo>
                    <a:pt x="457" y="55"/>
                  </a:lnTo>
                  <a:lnTo>
                    <a:pt x="431" y="40"/>
                  </a:lnTo>
                  <a:lnTo>
                    <a:pt x="405" y="29"/>
                  </a:lnTo>
                  <a:lnTo>
                    <a:pt x="376" y="18"/>
                  </a:lnTo>
                  <a:lnTo>
                    <a:pt x="347" y="10"/>
                  </a:lnTo>
                  <a:lnTo>
                    <a:pt x="317" y="5"/>
                  </a:lnTo>
                  <a:lnTo>
                    <a:pt x="287" y="1"/>
                  </a:lnTo>
                  <a:lnTo>
                    <a:pt x="258" y="0"/>
                  </a:lnTo>
                  <a:lnTo>
                    <a:pt x="230" y="1"/>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24" name="Freeform 211"/>
            <p:cNvSpPr>
              <a:spLocks noChangeAspect="1"/>
            </p:cNvSpPr>
            <p:nvPr/>
          </p:nvSpPr>
          <p:spPr bwMode="auto">
            <a:xfrm>
              <a:off x="2738" y="2225"/>
              <a:ext cx="256" cy="488"/>
            </a:xfrm>
            <a:custGeom>
              <a:avLst/>
              <a:gdLst>
                <a:gd name="T0" fmla="*/ 23 w 512"/>
                <a:gd name="T1" fmla="*/ 1 h 977"/>
                <a:gd name="T2" fmla="*/ 14 w 512"/>
                <a:gd name="T3" fmla="*/ 4 h 977"/>
                <a:gd name="T4" fmla="*/ 8 w 512"/>
                <a:gd name="T5" fmla="*/ 9 h 977"/>
                <a:gd name="T6" fmla="*/ 3 w 512"/>
                <a:gd name="T7" fmla="*/ 14 h 977"/>
                <a:gd name="T8" fmla="*/ 1 w 512"/>
                <a:gd name="T9" fmla="*/ 21 h 977"/>
                <a:gd name="T10" fmla="*/ 1 w 512"/>
                <a:gd name="T11" fmla="*/ 28 h 977"/>
                <a:gd name="T12" fmla="*/ 3 w 512"/>
                <a:gd name="T13" fmla="*/ 35 h 977"/>
                <a:gd name="T14" fmla="*/ 7 w 512"/>
                <a:gd name="T15" fmla="*/ 43 h 977"/>
                <a:gd name="T16" fmla="*/ 12 w 512"/>
                <a:gd name="T17" fmla="*/ 55 h 977"/>
                <a:gd name="T18" fmla="*/ 14 w 512"/>
                <a:gd name="T19" fmla="*/ 72 h 977"/>
                <a:gd name="T20" fmla="*/ 15 w 512"/>
                <a:gd name="T21" fmla="*/ 83 h 977"/>
                <a:gd name="T22" fmla="*/ 15 w 512"/>
                <a:gd name="T23" fmla="*/ 87 h 977"/>
                <a:gd name="T24" fmla="*/ 15 w 512"/>
                <a:gd name="T25" fmla="*/ 95 h 977"/>
                <a:gd name="T26" fmla="*/ 14 w 512"/>
                <a:gd name="T27" fmla="*/ 107 h 977"/>
                <a:gd name="T28" fmla="*/ 14 w 512"/>
                <a:gd name="T29" fmla="*/ 115 h 977"/>
                <a:gd name="T30" fmla="*/ 16 w 512"/>
                <a:gd name="T31" fmla="*/ 118 h 977"/>
                <a:gd name="T32" fmla="*/ 19 w 512"/>
                <a:gd name="T33" fmla="*/ 120 h 977"/>
                <a:gd name="T34" fmla="*/ 23 w 512"/>
                <a:gd name="T35" fmla="*/ 120 h 977"/>
                <a:gd name="T36" fmla="*/ 27 w 512"/>
                <a:gd name="T37" fmla="*/ 121 h 977"/>
                <a:gd name="T38" fmla="*/ 31 w 512"/>
                <a:gd name="T39" fmla="*/ 121 h 977"/>
                <a:gd name="T40" fmla="*/ 34 w 512"/>
                <a:gd name="T41" fmla="*/ 121 h 977"/>
                <a:gd name="T42" fmla="*/ 35 w 512"/>
                <a:gd name="T43" fmla="*/ 118 h 977"/>
                <a:gd name="T44" fmla="*/ 37 w 512"/>
                <a:gd name="T45" fmla="*/ 112 h 977"/>
                <a:gd name="T46" fmla="*/ 39 w 512"/>
                <a:gd name="T47" fmla="*/ 102 h 977"/>
                <a:gd name="T48" fmla="*/ 40 w 512"/>
                <a:gd name="T49" fmla="*/ 95 h 977"/>
                <a:gd name="T50" fmla="*/ 42 w 512"/>
                <a:gd name="T51" fmla="*/ 90 h 977"/>
                <a:gd name="T52" fmla="*/ 43 w 512"/>
                <a:gd name="T53" fmla="*/ 87 h 977"/>
                <a:gd name="T54" fmla="*/ 44 w 512"/>
                <a:gd name="T55" fmla="*/ 85 h 977"/>
                <a:gd name="T56" fmla="*/ 46 w 512"/>
                <a:gd name="T57" fmla="*/ 82 h 977"/>
                <a:gd name="T58" fmla="*/ 47 w 512"/>
                <a:gd name="T59" fmla="*/ 80 h 977"/>
                <a:gd name="T60" fmla="*/ 50 w 512"/>
                <a:gd name="T61" fmla="*/ 75 h 977"/>
                <a:gd name="T62" fmla="*/ 55 w 512"/>
                <a:gd name="T63" fmla="*/ 66 h 977"/>
                <a:gd name="T64" fmla="*/ 59 w 512"/>
                <a:gd name="T65" fmla="*/ 53 h 977"/>
                <a:gd name="T66" fmla="*/ 63 w 512"/>
                <a:gd name="T67" fmla="*/ 37 h 977"/>
                <a:gd name="T68" fmla="*/ 64 w 512"/>
                <a:gd name="T69" fmla="*/ 25 h 977"/>
                <a:gd name="T70" fmla="*/ 64 w 512"/>
                <a:gd name="T71" fmla="*/ 19 h 977"/>
                <a:gd name="T72" fmla="*/ 61 w 512"/>
                <a:gd name="T73" fmla="*/ 13 h 977"/>
                <a:gd name="T74" fmla="*/ 57 w 512"/>
                <a:gd name="T75" fmla="*/ 9 h 977"/>
                <a:gd name="T76" fmla="*/ 51 w 512"/>
                <a:gd name="T77" fmla="*/ 5 h 977"/>
                <a:gd name="T78" fmla="*/ 45 w 512"/>
                <a:gd name="T79" fmla="*/ 2 h 977"/>
                <a:gd name="T80" fmla="*/ 38 w 512"/>
                <a:gd name="T81" fmla="*/ 0 h 977"/>
                <a:gd name="T82" fmla="*/ 31 w 512"/>
                <a:gd name="T83" fmla="*/ 0 h 9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12" h="977">
                  <a:moveTo>
                    <a:pt x="220" y="0"/>
                  </a:moveTo>
                  <a:lnTo>
                    <a:pt x="180" y="9"/>
                  </a:lnTo>
                  <a:lnTo>
                    <a:pt x="144" y="22"/>
                  </a:lnTo>
                  <a:lnTo>
                    <a:pt x="111" y="37"/>
                  </a:lnTo>
                  <a:lnTo>
                    <a:pt x="83" y="54"/>
                  </a:lnTo>
                  <a:lnTo>
                    <a:pt x="59" y="74"/>
                  </a:lnTo>
                  <a:lnTo>
                    <a:pt x="38" y="95"/>
                  </a:lnTo>
                  <a:lnTo>
                    <a:pt x="22" y="118"/>
                  </a:lnTo>
                  <a:lnTo>
                    <a:pt x="11" y="144"/>
                  </a:lnTo>
                  <a:lnTo>
                    <a:pt x="4" y="169"/>
                  </a:lnTo>
                  <a:lnTo>
                    <a:pt x="0" y="197"/>
                  </a:lnTo>
                  <a:lnTo>
                    <a:pt x="2" y="226"/>
                  </a:lnTo>
                  <a:lnTo>
                    <a:pt x="8" y="256"/>
                  </a:lnTo>
                  <a:lnTo>
                    <a:pt x="20" y="286"/>
                  </a:lnTo>
                  <a:lnTo>
                    <a:pt x="35" y="315"/>
                  </a:lnTo>
                  <a:lnTo>
                    <a:pt x="55" y="347"/>
                  </a:lnTo>
                  <a:lnTo>
                    <a:pt x="81" y="378"/>
                  </a:lnTo>
                  <a:lnTo>
                    <a:pt x="89" y="446"/>
                  </a:lnTo>
                  <a:lnTo>
                    <a:pt x="97" y="515"/>
                  </a:lnTo>
                  <a:lnTo>
                    <a:pt x="105" y="583"/>
                  </a:lnTo>
                  <a:lnTo>
                    <a:pt x="113" y="652"/>
                  </a:lnTo>
                  <a:lnTo>
                    <a:pt x="114" y="669"/>
                  </a:lnTo>
                  <a:lnTo>
                    <a:pt x="117" y="685"/>
                  </a:lnTo>
                  <a:lnTo>
                    <a:pt x="118" y="703"/>
                  </a:lnTo>
                  <a:lnTo>
                    <a:pt x="119" y="720"/>
                  </a:lnTo>
                  <a:lnTo>
                    <a:pt x="115" y="767"/>
                  </a:lnTo>
                  <a:lnTo>
                    <a:pt x="112" y="814"/>
                  </a:lnTo>
                  <a:lnTo>
                    <a:pt x="108" y="862"/>
                  </a:lnTo>
                  <a:lnTo>
                    <a:pt x="105" y="909"/>
                  </a:lnTo>
                  <a:lnTo>
                    <a:pt x="111" y="922"/>
                  </a:lnTo>
                  <a:lnTo>
                    <a:pt x="118" y="934"/>
                  </a:lnTo>
                  <a:lnTo>
                    <a:pt x="123" y="948"/>
                  </a:lnTo>
                  <a:lnTo>
                    <a:pt x="129" y="961"/>
                  </a:lnTo>
                  <a:lnTo>
                    <a:pt x="145" y="963"/>
                  </a:lnTo>
                  <a:lnTo>
                    <a:pt x="161" y="964"/>
                  </a:lnTo>
                  <a:lnTo>
                    <a:pt x="178" y="966"/>
                  </a:lnTo>
                  <a:lnTo>
                    <a:pt x="194" y="969"/>
                  </a:lnTo>
                  <a:lnTo>
                    <a:pt x="209" y="970"/>
                  </a:lnTo>
                  <a:lnTo>
                    <a:pt x="225" y="972"/>
                  </a:lnTo>
                  <a:lnTo>
                    <a:pt x="241" y="975"/>
                  </a:lnTo>
                  <a:lnTo>
                    <a:pt x="257" y="977"/>
                  </a:lnTo>
                  <a:lnTo>
                    <a:pt x="265" y="968"/>
                  </a:lnTo>
                  <a:lnTo>
                    <a:pt x="272" y="958"/>
                  </a:lnTo>
                  <a:lnTo>
                    <a:pt x="280" y="949"/>
                  </a:lnTo>
                  <a:lnTo>
                    <a:pt x="287" y="940"/>
                  </a:lnTo>
                  <a:lnTo>
                    <a:pt x="294" y="900"/>
                  </a:lnTo>
                  <a:lnTo>
                    <a:pt x="301" y="859"/>
                  </a:lnTo>
                  <a:lnTo>
                    <a:pt x="307" y="820"/>
                  </a:lnTo>
                  <a:lnTo>
                    <a:pt x="314" y="780"/>
                  </a:lnTo>
                  <a:lnTo>
                    <a:pt x="319" y="761"/>
                  </a:lnTo>
                  <a:lnTo>
                    <a:pt x="326" y="743"/>
                  </a:lnTo>
                  <a:lnTo>
                    <a:pt x="332" y="726"/>
                  </a:lnTo>
                  <a:lnTo>
                    <a:pt x="338" y="707"/>
                  </a:lnTo>
                  <a:lnTo>
                    <a:pt x="342" y="698"/>
                  </a:lnTo>
                  <a:lnTo>
                    <a:pt x="347" y="690"/>
                  </a:lnTo>
                  <a:lnTo>
                    <a:pt x="352" y="681"/>
                  </a:lnTo>
                  <a:lnTo>
                    <a:pt x="357" y="673"/>
                  </a:lnTo>
                  <a:lnTo>
                    <a:pt x="362" y="663"/>
                  </a:lnTo>
                  <a:lnTo>
                    <a:pt x="367" y="655"/>
                  </a:lnTo>
                  <a:lnTo>
                    <a:pt x="372" y="646"/>
                  </a:lnTo>
                  <a:lnTo>
                    <a:pt x="377" y="637"/>
                  </a:lnTo>
                  <a:lnTo>
                    <a:pt x="395" y="606"/>
                  </a:lnTo>
                  <a:lnTo>
                    <a:pt x="415" y="570"/>
                  </a:lnTo>
                  <a:lnTo>
                    <a:pt x="435" y="530"/>
                  </a:lnTo>
                  <a:lnTo>
                    <a:pt x="454" y="483"/>
                  </a:lnTo>
                  <a:lnTo>
                    <a:pt x="471" y="430"/>
                  </a:lnTo>
                  <a:lnTo>
                    <a:pt x="486" y="370"/>
                  </a:lnTo>
                  <a:lnTo>
                    <a:pt x="499" y="303"/>
                  </a:lnTo>
                  <a:lnTo>
                    <a:pt x="507" y="229"/>
                  </a:lnTo>
                  <a:lnTo>
                    <a:pt x="512" y="203"/>
                  </a:lnTo>
                  <a:lnTo>
                    <a:pt x="511" y="177"/>
                  </a:lnTo>
                  <a:lnTo>
                    <a:pt x="506" y="153"/>
                  </a:lnTo>
                  <a:lnTo>
                    <a:pt x="497" y="130"/>
                  </a:lnTo>
                  <a:lnTo>
                    <a:pt x="485" y="109"/>
                  </a:lnTo>
                  <a:lnTo>
                    <a:pt x="469" y="90"/>
                  </a:lnTo>
                  <a:lnTo>
                    <a:pt x="451" y="72"/>
                  </a:lnTo>
                  <a:lnTo>
                    <a:pt x="430" y="56"/>
                  </a:lnTo>
                  <a:lnTo>
                    <a:pt x="407" y="42"/>
                  </a:lnTo>
                  <a:lnTo>
                    <a:pt x="383" y="30"/>
                  </a:lnTo>
                  <a:lnTo>
                    <a:pt x="356" y="19"/>
                  </a:lnTo>
                  <a:lnTo>
                    <a:pt x="330" y="11"/>
                  </a:lnTo>
                  <a:lnTo>
                    <a:pt x="302" y="6"/>
                  </a:lnTo>
                  <a:lnTo>
                    <a:pt x="274" y="1"/>
                  </a:lnTo>
                  <a:lnTo>
                    <a:pt x="247" y="0"/>
                  </a:lnTo>
                  <a:lnTo>
                    <a:pt x="220"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25" name="Freeform 212"/>
            <p:cNvSpPr>
              <a:spLocks noChangeAspect="1"/>
            </p:cNvSpPr>
            <p:nvPr/>
          </p:nvSpPr>
          <p:spPr bwMode="auto">
            <a:xfrm>
              <a:off x="2749" y="2231"/>
              <a:ext cx="234" cy="482"/>
            </a:xfrm>
            <a:custGeom>
              <a:avLst/>
              <a:gdLst>
                <a:gd name="T0" fmla="*/ 21 w 469"/>
                <a:gd name="T1" fmla="*/ 2 h 964"/>
                <a:gd name="T2" fmla="*/ 13 w 469"/>
                <a:gd name="T3" fmla="*/ 5 h 964"/>
                <a:gd name="T4" fmla="*/ 6 w 469"/>
                <a:gd name="T5" fmla="*/ 9 h 964"/>
                <a:gd name="T6" fmla="*/ 2 w 469"/>
                <a:gd name="T7" fmla="*/ 14 h 964"/>
                <a:gd name="T8" fmla="*/ 0 w 469"/>
                <a:gd name="T9" fmla="*/ 21 h 964"/>
                <a:gd name="T10" fmla="*/ 0 w 469"/>
                <a:gd name="T11" fmla="*/ 27 h 964"/>
                <a:gd name="T12" fmla="*/ 2 w 469"/>
                <a:gd name="T13" fmla="*/ 34 h 964"/>
                <a:gd name="T14" fmla="*/ 7 w 469"/>
                <a:gd name="T15" fmla="*/ 40 h 964"/>
                <a:gd name="T16" fmla="*/ 11 w 469"/>
                <a:gd name="T17" fmla="*/ 53 h 964"/>
                <a:gd name="T18" fmla="*/ 12 w 469"/>
                <a:gd name="T19" fmla="*/ 71 h 964"/>
                <a:gd name="T20" fmla="*/ 13 w 469"/>
                <a:gd name="T21" fmla="*/ 83 h 964"/>
                <a:gd name="T22" fmla="*/ 13 w 469"/>
                <a:gd name="T23" fmla="*/ 87 h 964"/>
                <a:gd name="T24" fmla="*/ 13 w 469"/>
                <a:gd name="T25" fmla="*/ 95 h 964"/>
                <a:gd name="T26" fmla="*/ 12 w 469"/>
                <a:gd name="T27" fmla="*/ 107 h 964"/>
                <a:gd name="T28" fmla="*/ 12 w 469"/>
                <a:gd name="T29" fmla="*/ 114 h 964"/>
                <a:gd name="T30" fmla="*/ 13 w 469"/>
                <a:gd name="T31" fmla="*/ 117 h 964"/>
                <a:gd name="T32" fmla="*/ 16 w 469"/>
                <a:gd name="T33" fmla="*/ 119 h 964"/>
                <a:gd name="T34" fmla="*/ 19 w 469"/>
                <a:gd name="T35" fmla="*/ 120 h 964"/>
                <a:gd name="T36" fmla="*/ 23 w 469"/>
                <a:gd name="T37" fmla="*/ 120 h 964"/>
                <a:gd name="T38" fmla="*/ 26 w 469"/>
                <a:gd name="T39" fmla="*/ 121 h 964"/>
                <a:gd name="T40" fmla="*/ 29 w 469"/>
                <a:gd name="T41" fmla="*/ 120 h 964"/>
                <a:gd name="T42" fmla="*/ 31 w 469"/>
                <a:gd name="T43" fmla="*/ 117 h 964"/>
                <a:gd name="T44" fmla="*/ 32 w 469"/>
                <a:gd name="T45" fmla="*/ 111 h 964"/>
                <a:gd name="T46" fmla="*/ 34 w 469"/>
                <a:gd name="T47" fmla="*/ 101 h 964"/>
                <a:gd name="T48" fmla="*/ 35 w 469"/>
                <a:gd name="T49" fmla="*/ 94 h 964"/>
                <a:gd name="T50" fmla="*/ 37 w 469"/>
                <a:gd name="T51" fmla="*/ 90 h 964"/>
                <a:gd name="T52" fmla="*/ 38 w 469"/>
                <a:gd name="T53" fmla="*/ 86 h 964"/>
                <a:gd name="T54" fmla="*/ 39 w 469"/>
                <a:gd name="T55" fmla="*/ 84 h 964"/>
                <a:gd name="T56" fmla="*/ 40 w 469"/>
                <a:gd name="T57" fmla="*/ 82 h 964"/>
                <a:gd name="T58" fmla="*/ 41 w 469"/>
                <a:gd name="T59" fmla="*/ 80 h 964"/>
                <a:gd name="T60" fmla="*/ 44 w 469"/>
                <a:gd name="T61" fmla="*/ 75 h 964"/>
                <a:gd name="T62" fmla="*/ 48 w 469"/>
                <a:gd name="T63" fmla="*/ 65 h 964"/>
                <a:gd name="T64" fmla="*/ 53 w 469"/>
                <a:gd name="T65" fmla="*/ 53 h 964"/>
                <a:gd name="T66" fmla="*/ 56 w 469"/>
                <a:gd name="T67" fmla="*/ 37 h 964"/>
                <a:gd name="T68" fmla="*/ 58 w 469"/>
                <a:gd name="T69" fmla="*/ 25 h 964"/>
                <a:gd name="T70" fmla="*/ 58 w 469"/>
                <a:gd name="T71" fmla="*/ 19 h 964"/>
                <a:gd name="T72" fmla="*/ 56 w 469"/>
                <a:gd name="T73" fmla="*/ 14 h 964"/>
                <a:gd name="T74" fmla="*/ 52 w 469"/>
                <a:gd name="T75" fmla="*/ 10 h 964"/>
                <a:gd name="T76" fmla="*/ 48 w 469"/>
                <a:gd name="T77" fmla="*/ 6 h 964"/>
                <a:gd name="T78" fmla="*/ 42 w 469"/>
                <a:gd name="T79" fmla="*/ 3 h 964"/>
                <a:gd name="T80" fmla="*/ 35 w 469"/>
                <a:gd name="T81" fmla="*/ 1 h 964"/>
                <a:gd name="T82" fmla="*/ 29 w 469"/>
                <a:gd name="T83" fmla="*/ 0 h 9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69" h="964">
                  <a:moveTo>
                    <a:pt x="211" y="0"/>
                  </a:moveTo>
                  <a:lnTo>
                    <a:pt x="171" y="10"/>
                  </a:lnTo>
                  <a:lnTo>
                    <a:pt x="135" y="21"/>
                  </a:lnTo>
                  <a:lnTo>
                    <a:pt x="104" y="35"/>
                  </a:lnTo>
                  <a:lnTo>
                    <a:pt x="76" y="51"/>
                  </a:lnTo>
                  <a:lnTo>
                    <a:pt x="52" y="70"/>
                  </a:lnTo>
                  <a:lnTo>
                    <a:pt x="33" y="90"/>
                  </a:lnTo>
                  <a:lnTo>
                    <a:pt x="19" y="112"/>
                  </a:lnTo>
                  <a:lnTo>
                    <a:pt x="8" y="135"/>
                  </a:lnTo>
                  <a:lnTo>
                    <a:pt x="2" y="161"/>
                  </a:lnTo>
                  <a:lnTo>
                    <a:pt x="0" y="186"/>
                  </a:lnTo>
                  <a:lnTo>
                    <a:pt x="4" y="211"/>
                  </a:lnTo>
                  <a:lnTo>
                    <a:pt x="10" y="238"/>
                  </a:lnTo>
                  <a:lnTo>
                    <a:pt x="22" y="265"/>
                  </a:lnTo>
                  <a:lnTo>
                    <a:pt x="38" y="292"/>
                  </a:lnTo>
                  <a:lnTo>
                    <a:pt x="58" y="318"/>
                  </a:lnTo>
                  <a:lnTo>
                    <a:pt x="83" y="345"/>
                  </a:lnTo>
                  <a:lnTo>
                    <a:pt x="89" y="420"/>
                  </a:lnTo>
                  <a:lnTo>
                    <a:pt x="93" y="494"/>
                  </a:lnTo>
                  <a:lnTo>
                    <a:pt x="99" y="568"/>
                  </a:lnTo>
                  <a:lnTo>
                    <a:pt x="104" y="643"/>
                  </a:lnTo>
                  <a:lnTo>
                    <a:pt x="105" y="661"/>
                  </a:lnTo>
                  <a:lnTo>
                    <a:pt x="106" y="677"/>
                  </a:lnTo>
                  <a:lnTo>
                    <a:pt x="107" y="694"/>
                  </a:lnTo>
                  <a:lnTo>
                    <a:pt x="108" y="711"/>
                  </a:lnTo>
                  <a:lnTo>
                    <a:pt x="104" y="759"/>
                  </a:lnTo>
                  <a:lnTo>
                    <a:pt x="100" y="805"/>
                  </a:lnTo>
                  <a:lnTo>
                    <a:pt x="97" y="852"/>
                  </a:lnTo>
                  <a:lnTo>
                    <a:pt x="93" y="898"/>
                  </a:lnTo>
                  <a:lnTo>
                    <a:pt x="99" y="911"/>
                  </a:lnTo>
                  <a:lnTo>
                    <a:pt x="104" y="923"/>
                  </a:lnTo>
                  <a:lnTo>
                    <a:pt x="110" y="936"/>
                  </a:lnTo>
                  <a:lnTo>
                    <a:pt x="114" y="949"/>
                  </a:lnTo>
                  <a:lnTo>
                    <a:pt x="128" y="951"/>
                  </a:lnTo>
                  <a:lnTo>
                    <a:pt x="143" y="953"/>
                  </a:lnTo>
                  <a:lnTo>
                    <a:pt x="157" y="954"/>
                  </a:lnTo>
                  <a:lnTo>
                    <a:pt x="172" y="957"/>
                  </a:lnTo>
                  <a:lnTo>
                    <a:pt x="186" y="958"/>
                  </a:lnTo>
                  <a:lnTo>
                    <a:pt x="199" y="960"/>
                  </a:lnTo>
                  <a:lnTo>
                    <a:pt x="214" y="961"/>
                  </a:lnTo>
                  <a:lnTo>
                    <a:pt x="228" y="964"/>
                  </a:lnTo>
                  <a:lnTo>
                    <a:pt x="235" y="954"/>
                  </a:lnTo>
                  <a:lnTo>
                    <a:pt x="242" y="945"/>
                  </a:lnTo>
                  <a:lnTo>
                    <a:pt x="249" y="936"/>
                  </a:lnTo>
                  <a:lnTo>
                    <a:pt x="256" y="927"/>
                  </a:lnTo>
                  <a:lnTo>
                    <a:pt x="262" y="886"/>
                  </a:lnTo>
                  <a:lnTo>
                    <a:pt x="269" y="847"/>
                  </a:lnTo>
                  <a:lnTo>
                    <a:pt x="274" y="807"/>
                  </a:lnTo>
                  <a:lnTo>
                    <a:pt x="280" y="768"/>
                  </a:lnTo>
                  <a:lnTo>
                    <a:pt x="286" y="749"/>
                  </a:lnTo>
                  <a:lnTo>
                    <a:pt x="292" y="732"/>
                  </a:lnTo>
                  <a:lnTo>
                    <a:pt x="297" y="714"/>
                  </a:lnTo>
                  <a:lnTo>
                    <a:pt x="303" y="696"/>
                  </a:lnTo>
                  <a:lnTo>
                    <a:pt x="308" y="687"/>
                  </a:lnTo>
                  <a:lnTo>
                    <a:pt x="312" y="678"/>
                  </a:lnTo>
                  <a:lnTo>
                    <a:pt x="317" y="670"/>
                  </a:lnTo>
                  <a:lnTo>
                    <a:pt x="321" y="661"/>
                  </a:lnTo>
                  <a:lnTo>
                    <a:pt x="325" y="653"/>
                  </a:lnTo>
                  <a:lnTo>
                    <a:pt x="330" y="643"/>
                  </a:lnTo>
                  <a:lnTo>
                    <a:pt x="334" y="635"/>
                  </a:lnTo>
                  <a:lnTo>
                    <a:pt x="339" y="626"/>
                  </a:lnTo>
                  <a:lnTo>
                    <a:pt x="355" y="596"/>
                  </a:lnTo>
                  <a:lnTo>
                    <a:pt x="372" y="560"/>
                  </a:lnTo>
                  <a:lnTo>
                    <a:pt x="391" y="519"/>
                  </a:lnTo>
                  <a:lnTo>
                    <a:pt x="408" y="472"/>
                  </a:lnTo>
                  <a:lnTo>
                    <a:pt x="424" y="420"/>
                  </a:lnTo>
                  <a:lnTo>
                    <a:pt x="439" y="360"/>
                  </a:lnTo>
                  <a:lnTo>
                    <a:pt x="452" y="294"/>
                  </a:lnTo>
                  <a:lnTo>
                    <a:pt x="461" y="222"/>
                  </a:lnTo>
                  <a:lnTo>
                    <a:pt x="468" y="197"/>
                  </a:lnTo>
                  <a:lnTo>
                    <a:pt x="469" y="173"/>
                  </a:lnTo>
                  <a:lnTo>
                    <a:pt x="467" y="151"/>
                  </a:lnTo>
                  <a:lnTo>
                    <a:pt x="461" y="130"/>
                  </a:lnTo>
                  <a:lnTo>
                    <a:pt x="451" y="110"/>
                  </a:lnTo>
                  <a:lnTo>
                    <a:pt x="438" y="91"/>
                  </a:lnTo>
                  <a:lnTo>
                    <a:pt x="422" y="74"/>
                  </a:lnTo>
                  <a:lnTo>
                    <a:pt x="403" y="58"/>
                  </a:lnTo>
                  <a:lnTo>
                    <a:pt x="384" y="44"/>
                  </a:lnTo>
                  <a:lnTo>
                    <a:pt x="361" y="32"/>
                  </a:lnTo>
                  <a:lnTo>
                    <a:pt x="338" y="21"/>
                  </a:lnTo>
                  <a:lnTo>
                    <a:pt x="312" y="13"/>
                  </a:lnTo>
                  <a:lnTo>
                    <a:pt x="287" y="6"/>
                  </a:lnTo>
                  <a:lnTo>
                    <a:pt x="262" y="3"/>
                  </a:lnTo>
                  <a:lnTo>
                    <a:pt x="236" y="0"/>
                  </a:lnTo>
                  <a:lnTo>
                    <a:pt x="211"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26" name="Freeform 213"/>
            <p:cNvSpPr>
              <a:spLocks noChangeAspect="1"/>
            </p:cNvSpPr>
            <p:nvPr/>
          </p:nvSpPr>
          <p:spPr bwMode="auto">
            <a:xfrm>
              <a:off x="2760" y="2237"/>
              <a:ext cx="214" cy="475"/>
            </a:xfrm>
            <a:custGeom>
              <a:avLst/>
              <a:gdLst>
                <a:gd name="T0" fmla="*/ 20 w 429"/>
                <a:gd name="T1" fmla="*/ 1 h 951"/>
                <a:gd name="T2" fmla="*/ 11 w 429"/>
                <a:gd name="T3" fmla="*/ 4 h 951"/>
                <a:gd name="T4" fmla="*/ 5 w 429"/>
                <a:gd name="T5" fmla="*/ 8 h 951"/>
                <a:gd name="T6" fmla="*/ 1 w 429"/>
                <a:gd name="T7" fmla="*/ 13 h 951"/>
                <a:gd name="T8" fmla="*/ 0 w 429"/>
                <a:gd name="T9" fmla="*/ 18 h 951"/>
                <a:gd name="T10" fmla="*/ 0 w 429"/>
                <a:gd name="T11" fmla="*/ 24 h 951"/>
                <a:gd name="T12" fmla="*/ 2 w 429"/>
                <a:gd name="T13" fmla="*/ 30 h 951"/>
                <a:gd name="T14" fmla="*/ 7 w 429"/>
                <a:gd name="T15" fmla="*/ 36 h 951"/>
                <a:gd name="T16" fmla="*/ 10 w 429"/>
                <a:gd name="T17" fmla="*/ 49 h 951"/>
                <a:gd name="T18" fmla="*/ 11 w 429"/>
                <a:gd name="T19" fmla="*/ 69 h 951"/>
                <a:gd name="T20" fmla="*/ 11 w 429"/>
                <a:gd name="T21" fmla="*/ 81 h 951"/>
                <a:gd name="T22" fmla="*/ 12 w 429"/>
                <a:gd name="T23" fmla="*/ 85 h 951"/>
                <a:gd name="T24" fmla="*/ 11 w 429"/>
                <a:gd name="T25" fmla="*/ 93 h 951"/>
                <a:gd name="T26" fmla="*/ 10 w 429"/>
                <a:gd name="T27" fmla="*/ 105 h 951"/>
                <a:gd name="T28" fmla="*/ 10 w 429"/>
                <a:gd name="T29" fmla="*/ 112 h 951"/>
                <a:gd name="T30" fmla="*/ 11 w 429"/>
                <a:gd name="T31" fmla="*/ 115 h 951"/>
                <a:gd name="T32" fmla="*/ 13 w 429"/>
                <a:gd name="T33" fmla="*/ 117 h 951"/>
                <a:gd name="T34" fmla="*/ 17 w 429"/>
                <a:gd name="T35" fmla="*/ 117 h 951"/>
                <a:gd name="T36" fmla="*/ 20 w 429"/>
                <a:gd name="T37" fmla="*/ 118 h 951"/>
                <a:gd name="T38" fmla="*/ 23 w 429"/>
                <a:gd name="T39" fmla="*/ 118 h 951"/>
                <a:gd name="T40" fmla="*/ 25 w 429"/>
                <a:gd name="T41" fmla="*/ 117 h 951"/>
                <a:gd name="T42" fmla="*/ 27 w 429"/>
                <a:gd name="T43" fmla="*/ 115 h 951"/>
                <a:gd name="T44" fmla="*/ 28 w 429"/>
                <a:gd name="T45" fmla="*/ 109 h 951"/>
                <a:gd name="T46" fmla="*/ 30 w 429"/>
                <a:gd name="T47" fmla="*/ 99 h 951"/>
                <a:gd name="T48" fmla="*/ 31 w 429"/>
                <a:gd name="T49" fmla="*/ 92 h 951"/>
                <a:gd name="T50" fmla="*/ 33 w 429"/>
                <a:gd name="T51" fmla="*/ 87 h 951"/>
                <a:gd name="T52" fmla="*/ 34 w 429"/>
                <a:gd name="T53" fmla="*/ 83 h 951"/>
                <a:gd name="T54" fmla="*/ 36 w 429"/>
                <a:gd name="T55" fmla="*/ 79 h 951"/>
                <a:gd name="T56" fmla="*/ 39 w 429"/>
                <a:gd name="T57" fmla="*/ 73 h 951"/>
                <a:gd name="T58" fmla="*/ 43 w 429"/>
                <a:gd name="T59" fmla="*/ 63 h 951"/>
                <a:gd name="T60" fmla="*/ 47 w 429"/>
                <a:gd name="T61" fmla="*/ 51 h 951"/>
                <a:gd name="T62" fmla="*/ 50 w 429"/>
                <a:gd name="T63" fmla="*/ 35 h 951"/>
                <a:gd name="T64" fmla="*/ 52 w 429"/>
                <a:gd name="T65" fmla="*/ 23 h 951"/>
                <a:gd name="T66" fmla="*/ 53 w 429"/>
                <a:gd name="T67" fmla="*/ 18 h 951"/>
                <a:gd name="T68" fmla="*/ 52 w 429"/>
                <a:gd name="T69" fmla="*/ 13 h 951"/>
                <a:gd name="T70" fmla="*/ 49 w 429"/>
                <a:gd name="T71" fmla="*/ 9 h 951"/>
                <a:gd name="T72" fmla="*/ 44 w 429"/>
                <a:gd name="T73" fmla="*/ 5 h 951"/>
                <a:gd name="T74" fmla="*/ 39 w 429"/>
                <a:gd name="T75" fmla="*/ 3 h 951"/>
                <a:gd name="T76" fmla="*/ 34 w 429"/>
                <a:gd name="T77" fmla="*/ 1 h 951"/>
                <a:gd name="T78" fmla="*/ 27 w 429"/>
                <a:gd name="T79" fmla="*/ 0 h 9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9" h="951">
                  <a:moveTo>
                    <a:pt x="200" y="0"/>
                  </a:moveTo>
                  <a:lnTo>
                    <a:pt x="161" y="8"/>
                  </a:lnTo>
                  <a:lnTo>
                    <a:pt x="126" y="20"/>
                  </a:lnTo>
                  <a:lnTo>
                    <a:pt x="94" y="32"/>
                  </a:lnTo>
                  <a:lnTo>
                    <a:pt x="68" y="48"/>
                  </a:lnTo>
                  <a:lnTo>
                    <a:pt x="46" y="66"/>
                  </a:lnTo>
                  <a:lnTo>
                    <a:pt x="29" y="85"/>
                  </a:lnTo>
                  <a:lnTo>
                    <a:pt x="15" y="106"/>
                  </a:lnTo>
                  <a:lnTo>
                    <a:pt x="6" y="128"/>
                  </a:lnTo>
                  <a:lnTo>
                    <a:pt x="1" y="150"/>
                  </a:lnTo>
                  <a:lnTo>
                    <a:pt x="0" y="174"/>
                  </a:lnTo>
                  <a:lnTo>
                    <a:pt x="3" y="197"/>
                  </a:lnTo>
                  <a:lnTo>
                    <a:pt x="11" y="221"/>
                  </a:lnTo>
                  <a:lnTo>
                    <a:pt x="23" y="244"/>
                  </a:lnTo>
                  <a:lnTo>
                    <a:pt x="39" y="268"/>
                  </a:lnTo>
                  <a:lnTo>
                    <a:pt x="60" y="290"/>
                  </a:lnTo>
                  <a:lnTo>
                    <a:pt x="84" y="312"/>
                  </a:lnTo>
                  <a:lnTo>
                    <a:pt x="86" y="393"/>
                  </a:lnTo>
                  <a:lnTo>
                    <a:pt x="89" y="474"/>
                  </a:lnTo>
                  <a:lnTo>
                    <a:pt x="91" y="554"/>
                  </a:lnTo>
                  <a:lnTo>
                    <a:pt x="93" y="635"/>
                  </a:lnTo>
                  <a:lnTo>
                    <a:pt x="94" y="652"/>
                  </a:lnTo>
                  <a:lnTo>
                    <a:pt x="96" y="668"/>
                  </a:lnTo>
                  <a:lnTo>
                    <a:pt x="96" y="686"/>
                  </a:lnTo>
                  <a:lnTo>
                    <a:pt x="97" y="703"/>
                  </a:lnTo>
                  <a:lnTo>
                    <a:pt x="92" y="749"/>
                  </a:lnTo>
                  <a:lnTo>
                    <a:pt x="89" y="795"/>
                  </a:lnTo>
                  <a:lnTo>
                    <a:pt x="85" y="842"/>
                  </a:lnTo>
                  <a:lnTo>
                    <a:pt x="81" y="888"/>
                  </a:lnTo>
                  <a:lnTo>
                    <a:pt x="85" y="901"/>
                  </a:lnTo>
                  <a:lnTo>
                    <a:pt x="90" y="913"/>
                  </a:lnTo>
                  <a:lnTo>
                    <a:pt x="93" y="925"/>
                  </a:lnTo>
                  <a:lnTo>
                    <a:pt x="98" y="938"/>
                  </a:lnTo>
                  <a:lnTo>
                    <a:pt x="111" y="939"/>
                  </a:lnTo>
                  <a:lnTo>
                    <a:pt x="123" y="941"/>
                  </a:lnTo>
                  <a:lnTo>
                    <a:pt x="136" y="942"/>
                  </a:lnTo>
                  <a:lnTo>
                    <a:pt x="149" y="944"/>
                  </a:lnTo>
                  <a:lnTo>
                    <a:pt x="161" y="946"/>
                  </a:lnTo>
                  <a:lnTo>
                    <a:pt x="174" y="947"/>
                  </a:lnTo>
                  <a:lnTo>
                    <a:pt x="187" y="949"/>
                  </a:lnTo>
                  <a:lnTo>
                    <a:pt x="199" y="951"/>
                  </a:lnTo>
                  <a:lnTo>
                    <a:pt x="205" y="941"/>
                  </a:lnTo>
                  <a:lnTo>
                    <a:pt x="212" y="932"/>
                  </a:lnTo>
                  <a:lnTo>
                    <a:pt x="218" y="923"/>
                  </a:lnTo>
                  <a:lnTo>
                    <a:pt x="223" y="914"/>
                  </a:lnTo>
                  <a:lnTo>
                    <a:pt x="229" y="874"/>
                  </a:lnTo>
                  <a:lnTo>
                    <a:pt x="236" y="834"/>
                  </a:lnTo>
                  <a:lnTo>
                    <a:pt x="242" y="795"/>
                  </a:lnTo>
                  <a:lnTo>
                    <a:pt x="248" y="756"/>
                  </a:lnTo>
                  <a:lnTo>
                    <a:pt x="253" y="737"/>
                  </a:lnTo>
                  <a:lnTo>
                    <a:pt x="258" y="720"/>
                  </a:lnTo>
                  <a:lnTo>
                    <a:pt x="264" y="703"/>
                  </a:lnTo>
                  <a:lnTo>
                    <a:pt x="268" y="684"/>
                  </a:lnTo>
                  <a:lnTo>
                    <a:pt x="276" y="667"/>
                  </a:lnTo>
                  <a:lnTo>
                    <a:pt x="286" y="650"/>
                  </a:lnTo>
                  <a:lnTo>
                    <a:pt x="294" y="633"/>
                  </a:lnTo>
                  <a:lnTo>
                    <a:pt x="302" y="615"/>
                  </a:lnTo>
                  <a:lnTo>
                    <a:pt x="316" y="585"/>
                  </a:lnTo>
                  <a:lnTo>
                    <a:pt x="331" y="550"/>
                  </a:lnTo>
                  <a:lnTo>
                    <a:pt x="347" y="508"/>
                  </a:lnTo>
                  <a:lnTo>
                    <a:pt x="362" y="462"/>
                  </a:lnTo>
                  <a:lnTo>
                    <a:pt x="377" y="410"/>
                  </a:lnTo>
                  <a:lnTo>
                    <a:pt x="391" y="351"/>
                  </a:lnTo>
                  <a:lnTo>
                    <a:pt x="403" y="286"/>
                  </a:lnTo>
                  <a:lnTo>
                    <a:pt x="414" y="213"/>
                  </a:lnTo>
                  <a:lnTo>
                    <a:pt x="423" y="191"/>
                  </a:lnTo>
                  <a:lnTo>
                    <a:pt x="427" y="171"/>
                  </a:lnTo>
                  <a:lnTo>
                    <a:pt x="429" y="150"/>
                  </a:lnTo>
                  <a:lnTo>
                    <a:pt x="424" y="129"/>
                  </a:lnTo>
                  <a:lnTo>
                    <a:pt x="417" y="111"/>
                  </a:lnTo>
                  <a:lnTo>
                    <a:pt x="407" y="93"/>
                  </a:lnTo>
                  <a:lnTo>
                    <a:pt x="393" y="76"/>
                  </a:lnTo>
                  <a:lnTo>
                    <a:pt x="378" y="61"/>
                  </a:lnTo>
                  <a:lnTo>
                    <a:pt x="359" y="47"/>
                  </a:lnTo>
                  <a:lnTo>
                    <a:pt x="339" y="35"/>
                  </a:lnTo>
                  <a:lnTo>
                    <a:pt x="318" y="24"/>
                  </a:lnTo>
                  <a:lnTo>
                    <a:pt x="295" y="15"/>
                  </a:lnTo>
                  <a:lnTo>
                    <a:pt x="272" y="8"/>
                  </a:lnTo>
                  <a:lnTo>
                    <a:pt x="248" y="3"/>
                  </a:lnTo>
                  <a:lnTo>
                    <a:pt x="223" y="0"/>
                  </a:lnTo>
                  <a:lnTo>
                    <a:pt x="200"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27" name="Freeform 214"/>
            <p:cNvSpPr>
              <a:spLocks noChangeAspect="1"/>
            </p:cNvSpPr>
            <p:nvPr/>
          </p:nvSpPr>
          <p:spPr bwMode="auto">
            <a:xfrm>
              <a:off x="2771" y="2243"/>
              <a:ext cx="195" cy="469"/>
            </a:xfrm>
            <a:custGeom>
              <a:avLst/>
              <a:gdLst>
                <a:gd name="T0" fmla="*/ 19 w 389"/>
                <a:gd name="T1" fmla="*/ 1 h 936"/>
                <a:gd name="T2" fmla="*/ 11 w 389"/>
                <a:gd name="T3" fmla="*/ 4 h 936"/>
                <a:gd name="T4" fmla="*/ 5 w 389"/>
                <a:gd name="T5" fmla="*/ 8 h 936"/>
                <a:gd name="T6" fmla="*/ 2 w 389"/>
                <a:gd name="T7" fmla="*/ 13 h 936"/>
                <a:gd name="T8" fmla="*/ 0 w 389"/>
                <a:gd name="T9" fmla="*/ 18 h 936"/>
                <a:gd name="T10" fmla="*/ 1 w 389"/>
                <a:gd name="T11" fmla="*/ 23 h 936"/>
                <a:gd name="T12" fmla="*/ 4 w 389"/>
                <a:gd name="T13" fmla="*/ 28 h 936"/>
                <a:gd name="T14" fmla="*/ 8 w 389"/>
                <a:gd name="T15" fmla="*/ 33 h 936"/>
                <a:gd name="T16" fmla="*/ 11 w 389"/>
                <a:gd name="T17" fmla="*/ 46 h 936"/>
                <a:gd name="T18" fmla="*/ 11 w 389"/>
                <a:gd name="T19" fmla="*/ 68 h 936"/>
                <a:gd name="T20" fmla="*/ 11 w 389"/>
                <a:gd name="T21" fmla="*/ 81 h 936"/>
                <a:gd name="T22" fmla="*/ 11 w 389"/>
                <a:gd name="T23" fmla="*/ 85 h 936"/>
                <a:gd name="T24" fmla="*/ 11 w 389"/>
                <a:gd name="T25" fmla="*/ 93 h 936"/>
                <a:gd name="T26" fmla="*/ 10 w 389"/>
                <a:gd name="T27" fmla="*/ 104 h 936"/>
                <a:gd name="T28" fmla="*/ 9 w 389"/>
                <a:gd name="T29" fmla="*/ 112 h 936"/>
                <a:gd name="T30" fmla="*/ 10 w 389"/>
                <a:gd name="T31" fmla="*/ 115 h 936"/>
                <a:gd name="T32" fmla="*/ 12 w 389"/>
                <a:gd name="T33" fmla="*/ 116 h 936"/>
                <a:gd name="T34" fmla="*/ 15 w 389"/>
                <a:gd name="T35" fmla="*/ 117 h 936"/>
                <a:gd name="T36" fmla="*/ 18 w 389"/>
                <a:gd name="T37" fmla="*/ 117 h 936"/>
                <a:gd name="T38" fmla="*/ 20 w 389"/>
                <a:gd name="T39" fmla="*/ 118 h 936"/>
                <a:gd name="T40" fmla="*/ 22 w 389"/>
                <a:gd name="T41" fmla="*/ 116 h 936"/>
                <a:gd name="T42" fmla="*/ 24 w 389"/>
                <a:gd name="T43" fmla="*/ 114 h 936"/>
                <a:gd name="T44" fmla="*/ 25 w 389"/>
                <a:gd name="T45" fmla="*/ 108 h 936"/>
                <a:gd name="T46" fmla="*/ 27 w 389"/>
                <a:gd name="T47" fmla="*/ 98 h 936"/>
                <a:gd name="T48" fmla="*/ 28 w 389"/>
                <a:gd name="T49" fmla="*/ 91 h 936"/>
                <a:gd name="T50" fmla="*/ 29 w 389"/>
                <a:gd name="T51" fmla="*/ 87 h 936"/>
                <a:gd name="T52" fmla="*/ 31 w 389"/>
                <a:gd name="T53" fmla="*/ 82 h 936"/>
                <a:gd name="T54" fmla="*/ 33 w 389"/>
                <a:gd name="T55" fmla="*/ 78 h 936"/>
                <a:gd name="T56" fmla="*/ 35 w 389"/>
                <a:gd name="T57" fmla="*/ 72 h 936"/>
                <a:gd name="T58" fmla="*/ 38 w 389"/>
                <a:gd name="T59" fmla="*/ 63 h 936"/>
                <a:gd name="T60" fmla="*/ 42 w 389"/>
                <a:gd name="T61" fmla="*/ 50 h 936"/>
                <a:gd name="T62" fmla="*/ 45 w 389"/>
                <a:gd name="T63" fmla="*/ 35 h 936"/>
                <a:gd name="T64" fmla="*/ 48 w 389"/>
                <a:gd name="T65" fmla="*/ 24 h 936"/>
                <a:gd name="T66" fmla="*/ 49 w 389"/>
                <a:gd name="T67" fmla="*/ 19 h 936"/>
                <a:gd name="T68" fmla="*/ 48 w 389"/>
                <a:gd name="T69" fmla="*/ 14 h 936"/>
                <a:gd name="T70" fmla="*/ 46 w 389"/>
                <a:gd name="T71" fmla="*/ 10 h 936"/>
                <a:gd name="T72" fmla="*/ 42 w 389"/>
                <a:gd name="T73" fmla="*/ 7 h 936"/>
                <a:gd name="T74" fmla="*/ 38 w 389"/>
                <a:gd name="T75" fmla="*/ 4 h 936"/>
                <a:gd name="T76" fmla="*/ 33 w 389"/>
                <a:gd name="T77" fmla="*/ 2 h 936"/>
                <a:gd name="T78" fmla="*/ 27 w 389"/>
                <a:gd name="T79" fmla="*/ 1 h 9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9" h="936">
                  <a:moveTo>
                    <a:pt x="191" y="0"/>
                  </a:moveTo>
                  <a:lnTo>
                    <a:pt x="152" y="8"/>
                  </a:lnTo>
                  <a:lnTo>
                    <a:pt x="117" y="17"/>
                  </a:lnTo>
                  <a:lnTo>
                    <a:pt x="87" y="30"/>
                  </a:lnTo>
                  <a:lnTo>
                    <a:pt x="61" y="45"/>
                  </a:lnTo>
                  <a:lnTo>
                    <a:pt x="40" y="61"/>
                  </a:lnTo>
                  <a:lnTo>
                    <a:pt x="24" y="79"/>
                  </a:lnTo>
                  <a:lnTo>
                    <a:pt x="11" y="99"/>
                  </a:lnTo>
                  <a:lnTo>
                    <a:pt x="3" y="118"/>
                  </a:lnTo>
                  <a:lnTo>
                    <a:pt x="0" y="139"/>
                  </a:lnTo>
                  <a:lnTo>
                    <a:pt x="0" y="161"/>
                  </a:lnTo>
                  <a:lnTo>
                    <a:pt x="4" y="182"/>
                  </a:lnTo>
                  <a:lnTo>
                    <a:pt x="13" y="202"/>
                  </a:lnTo>
                  <a:lnTo>
                    <a:pt x="25" y="223"/>
                  </a:lnTo>
                  <a:lnTo>
                    <a:pt x="42" y="243"/>
                  </a:lnTo>
                  <a:lnTo>
                    <a:pt x="62" y="261"/>
                  </a:lnTo>
                  <a:lnTo>
                    <a:pt x="86" y="278"/>
                  </a:lnTo>
                  <a:lnTo>
                    <a:pt x="85" y="366"/>
                  </a:lnTo>
                  <a:lnTo>
                    <a:pt x="85" y="452"/>
                  </a:lnTo>
                  <a:lnTo>
                    <a:pt x="85" y="539"/>
                  </a:lnTo>
                  <a:lnTo>
                    <a:pt x="84" y="626"/>
                  </a:lnTo>
                  <a:lnTo>
                    <a:pt x="84" y="643"/>
                  </a:lnTo>
                  <a:lnTo>
                    <a:pt x="85" y="660"/>
                  </a:lnTo>
                  <a:lnTo>
                    <a:pt x="85" y="676"/>
                  </a:lnTo>
                  <a:lnTo>
                    <a:pt x="85" y="693"/>
                  </a:lnTo>
                  <a:lnTo>
                    <a:pt x="82" y="739"/>
                  </a:lnTo>
                  <a:lnTo>
                    <a:pt x="77" y="784"/>
                  </a:lnTo>
                  <a:lnTo>
                    <a:pt x="74" y="830"/>
                  </a:lnTo>
                  <a:lnTo>
                    <a:pt x="69" y="876"/>
                  </a:lnTo>
                  <a:lnTo>
                    <a:pt x="72" y="888"/>
                  </a:lnTo>
                  <a:lnTo>
                    <a:pt x="76" y="901"/>
                  </a:lnTo>
                  <a:lnTo>
                    <a:pt x="79" y="912"/>
                  </a:lnTo>
                  <a:lnTo>
                    <a:pt x="83" y="925"/>
                  </a:lnTo>
                  <a:lnTo>
                    <a:pt x="93" y="926"/>
                  </a:lnTo>
                  <a:lnTo>
                    <a:pt x="105" y="928"/>
                  </a:lnTo>
                  <a:lnTo>
                    <a:pt x="115" y="929"/>
                  </a:lnTo>
                  <a:lnTo>
                    <a:pt x="127" y="931"/>
                  </a:lnTo>
                  <a:lnTo>
                    <a:pt x="138" y="933"/>
                  </a:lnTo>
                  <a:lnTo>
                    <a:pt x="148" y="934"/>
                  </a:lnTo>
                  <a:lnTo>
                    <a:pt x="160" y="935"/>
                  </a:lnTo>
                  <a:lnTo>
                    <a:pt x="170" y="936"/>
                  </a:lnTo>
                  <a:lnTo>
                    <a:pt x="176" y="927"/>
                  </a:lnTo>
                  <a:lnTo>
                    <a:pt x="182" y="918"/>
                  </a:lnTo>
                  <a:lnTo>
                    <a:pt x="186" y="909"/>
                  </a:lnTo>
                  <a:lnTo>
                    <a:pt x="192" y="900"/>
                  </a:lnTo>
                  <a:lnTo>
                    <a:pt x="198" y="860"/>
                  </a:lnTo>
                  <a:lnTo>
                    <a:pt x="204" y="821"/>
                  </a:lnTo>
                  <a:lnTo>
                    <a:pt x="210" y="782"/>
                  </a:lnTo>
                  <a:lnTo>
                    <a:pt x="215" y="743"/>
                  </a:lnTo>
                  <a:lnTo>
                    <a:pt x="220" y="726"/>
                  </a:lnTo>
                  <a:lnTo>
                    <a:pt x="226" y="707"/>
                  </a:lnTo>
                  <a:lnTo>
                    <a:pt x="230" y="690"/>
                  </a:lnTo>
                  <a:lnTo>
                    <a:pt x="235" y="673"/>
                  </a:lnTo>
                  <a:lnTo>
                    <a:pt x="242" y="655"/>
                  </a:lnTo>
                  <a:lnTo>
                    <a:pt x="250" y="637"/>
                  </a:lnTo>
                  <a:lnTo>
                    <a:pt x="257" y="620"/>
                  </a:lnTo>
                  <a:lnTo>
                    <a:pt x="264" y="602"/>
                  </a:lnTo>
                  <a:lnTo>
                    <a:pt x="276" y="572"/>
                  </a:lnTo>
                  <a:lnTo>
                    <a:pt x="289" y="537"/>
                  </a:lnTo>
                  <a:lnTo>
                    <a:pt x="302" y="496"/>
                  </a:lnTo>
                  <a:lnTo>
                    <a:pt x="316" y="451"/>
                  </a:lnTo>
                  <a:lnTo>
                    <a:pt x="329" y="399"/>
                  </a:lnTo>
                  <a:lnTo>
                    <a:pt x="343" y="342"/>
                  </a:lnTo>
                  <a:lnTo>
                    <a:pt x="356" y="276"/>
                  </a:lnTo>
                  <a:lnTo>
                    <a:pt x="367" y="205"/>
                  </a:lnTo>
                  <a:lnTo>
                    <a:pt x="379" y="185"/>
                  </a:lnTo>
                  <a:lnTo>
                    <a:pt x="387" y="167"/>
                  </a:lnTo>
                  <a:lnTo>
                    <a:pt x="389" y="147"/>
                  </a:lnTo>
                  <a:lnTo>
                    <a:pt x="388" y="129"/>
                  </a:lnTo>
                  <a:lnTo>
                    <a:pt x="383" y="111"/>
                  </a:lnTo>
                  <a:lnTo>
                    <a:pt x="375" y="94"/>
                  </a:lnTo>
                  <a:lnTo>
                    <a:pt x="365" y="78"/>
                  </a:lnTo>
                  <a:lnTo>
                    <a:pt x="351" y="63"/>
                  </a:lnTo>
                  <a:lnTo>
                    <a:pt x="335" y="49"/>
                  </a:lnTo>
                  <a:lnTo>
                    <a:pt x="318" y="37"/>
                  </a:lnTo>
                  <a:lnTo>
                    <a:pt x="299" y="25"/>
                  </a:lnTo>
                  <a:lnTo>
                    <a:pt x="279" y="16"/>
                  </a:lnTo>
                  <a:lnTo>
                    <a:pt x="257" y="9"/>
                  </a:lnTo>
                  <a:lnTo>
                    <a:pt x="235" y="3"/>
                  </a:lnTo>
                  <a:lnTo>
                    <a:pt x="213" y="1"/>
                  </a:lnTo>
                  <a:lnTo>
                    <a:pt x="191"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28" name="Freeform 215"/>
            <p:cNvSpPr>
              <a:spLocks noChangeAspect="1"/>
            </p:cNvSpPr>
            <p:nvPr/>
          </p:nvSpPr>
          <p:spPr bwMode="auto">
            <a:xfrm>
              <a:off x="2781" y="2250"/>
              <a:ext cx="177" cy="461"/>
            </a:xfrm>
            <a:custGeom>
              <a:avLst/>
              <a:gdLst>
                <a:gd name="T0" fmla="*/ 18 w 352"/>
                <a:gd name="T1" fmla="*/ 0 h 923"/>
                <a:gd name="T2" fmla="*/ 10 w 352"/>
                <a:gd name="T3" fmla="*/ 3 h 923"/>
                <a:gd name="T4" fmla="*/ 5 w 352"/>
                <a:gd name="T5" fmla="*/ 7 h 923"/>
                <a:gd name="T6" fmla="*/ 2 w 352"/>
                <a:gd name="T7" fmla="*/ 11 h 923"/>
                <a:gd name="T8" fmla="*/ 0 w 352"/>
                <a:gd name="T9" fmla="*/ 16 h 923"/>
                <a:gd name="T10" fmla="*/ 1 w 352"/>
                <a:gd name="T11" fmla="*/ 20 h 923"/>
                <a:gd name="T12" fmla="*/ 4 w 352"/>
                <a:gd name="T13" fmla="*/ 25 h 923"/>
                <a:gd name="T14" fmla="*/ 9 w 352"/>
                <a:gd name="T15" fmla="*/ 29 h 923"/>
                <a:gd name="T16" fmla="*/ 11 w 352"/>
                <a:gd name="T17" fmla="*/ 42 h 923"/>
                <a:gd name="T18" fmla="*/ 10 w 352"/>
                <a:gd name="T19" fmla="*/ 65 h 923"/>
                <a:gd name="T20" fmla="*/ 10 w 352"/>
                <a:gd name="T21" fmla="*/ 79 h 923"/>
                <a:gd name="T22" fmla="*/ 10 w 352"/>
                <a:gd name="T23" fmla="*/ 83 h 923"/>
                <a:gd name="T24" fmla="*/ 9 w 352"/>
                <a:gd name="T25" fmla="*/ 91 h 923"/>
                <a:gd name="T26" fmla="*/ 8 w 352"/>
                <a:gd name="T27" fmla="*/ 102 h 923"/>
                <a:gd name="T28" fmla="*/ 8 w 352"/>
                <a:gd name="T29" fmla="*/ 109 h 923"/>
                <a:gd name="T30" fmla="*/ 9 w 352"/>
                <a:gd name="T31" fmla="*/ 112 h 923"/>
                <a:gd name="T32" fmla="*/ 10 w 352"/>
                <a:gd name="T33" fmla="*/ 114 h 923"/>
                <a:gd name="T34" fmla="*/ 12 w 352"/>
                <a:gd name="T35" fmla="*/ 114 h 923"/>
                <a:gd name="T36" fmla="*/ 15 w 352"/>
                <a:gd name="T37" fmla="*/ 115 h 923"/>
                <a:gd name="T38" fmla="*/ 17 w 352"/>
                <a:gd name="T39" fmla="*/ 115 h 923"/>
                <a:gd name="T40" fmla="*/ 19 w 352"/>
                <a:gd name="T41" fmla="*/ 114 h 923"/>
                <a:gd name="T42" fmla="*/ 20 w 352"/>
                <a:gd name="T43" fmla="*/ 112 h 923"/>
                <a:gd name="T44" fmla="*/ 21 w 352"/>
                <a:gd name="T45" fmla="*/ 105 h 923"/>
                <a:gd name="T46" fmla="*/ 23 w 352"/>
                <a:gd name="T47" fmla="*/ 96 h 923"/>
                <a:gd name="T48" fmla="*/ 24 w 352"/>
                <a:gd name="T49" fmla="*/ 89 h 923"/>
                <a:gd name="T50" fmla="*/ 25 w 352"/>
                <a:gd name="T51" fmla="*/ 84 h 923"/>
                <a:gd name="T52" fmla="*/ 27 w 352"/>
                <a:gd name="T53" fmla="*/ 80 h 923"/>
                <a:gd name="T54" fmla="*/ 28 w 352"/>
                <a:gd name="T55" fmla="*/ 76 h 923"/>
                <a:gd name="T56" fmla="*/ 30 w 352"/>
                <a:gd name="T57" fmla="*/ 70 h 923"/>
                <a:gd name="T58" fmla="*/ 33 w 352"/>
                <a:gd name="T59" fmla="*/ 60 h 923"/>
                <a:gd name="T60" fmla="*/ 36 w 352"/>
                <a:gd name="T61" fmla="*/ 48 h 923"/>
                <a:gd name="T62" fmla="*/ 39 w 352"/>
                <a:gd name="T63" fmla="*/ 33 h 923"/>
                <a:gd name="T64" fmla="*/ 43 w 352"/>
                <a:gd name="T65" fmla="*/ 22 h 923"/>
                <a:gd name="T66" fmla="*/ 45 w 352"/>
                <a:gd name="T67" fmla="*/ 18 h 923"/>
                <a:gd name="T68" fmla="*/ 45 w 352"/>
                <a:gd name="T69" fmla="*/ 14 h 923"/>
                <a:gd name="T70" fmla="*/ 43 w 352"/>
                <a:gd name="T71" fmla="*/ 10 h 923"/>
                <a:gd name="T72" fmla="*/ 40 w 352"/>
                <a:gd name="T73" fmla="*/ 6 h 923"/>
                <a:gd name="T74" fmla="*/ 36 w 352"/>
                <a:gd name="T75" fmla="*/ 3 h 923"/>
                <a:gd name="T76" fmla="*/ 31 w 352"/>
                <a:gd name="T77" fmla="*/ 1 h 923"/>
                <a:gd name="T78" fmla="*/ 26 w 352"/>
                <a:gd name="T79" fmla="*/ 0 h 9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2" h="923">
                  <a:moveTo>
                    <a:pt x="183" y="0"/>
                  </a:moveTo>
                  <a:lnTo>
                    <a:pt x="144" y="7"/>
                  </a:lnTo>
                  <a:lnTo>
                    <a:pt x="109" y="16"/>
                  </a:lnTo>
                  <a:lnTo>
                    <a:pt x="80" y="28"/>
                  </a:lnTo>
                  <a:lnTo>
                    <a:pt x="55" y="42"/>
                  </a:lnTo>
                  <a:lnTo>
                    <a:pt x="35" y="58"/>
                  </a:lnTo>
                  <a:lnTo>
                    <a:pt x="20" y="74"/>
                  </a:lnTo>
                  <a:lnTo>
                    <a:pt x="9" y="93"/>
                  </a:lnTo>
                  <a:lnTo>
                    <a:pt x="2" y="111"/>
                  </a:lnTo>
                  <a:lnTo>
                    <a:pt x="0" y="129"/>
                  </a:lnTo>
                  <a:lnTo>
                    <a:pt x="1" y="149"/>
                  </a:lnTo>
                  <a:lnTo>
                    <a:pt x="7" y="167"/>
                  </a:lnTo>
                  <a:lnTo>
                    <a:pt x="16" y="186"/>
                  </a:lnTo>
                  <a:lnTo>
                    <a:pt x="28" y="203"/>
                  </a:lnTo>
                  <a:lnTo>
                    <a:pt x="45" y="219"/>
                  </a:lnTo>
                  <a:lnTo>
                    <a:pt x="65" y="233"/>
                  </a:lnTo>
                  <a:lnTo>
                    <a:pt x="88" y="246"/>
                  </a:lnTo>
                  <a:lnTo>
                    <a:pt x="85" y="339"/>
                  </a:lnTo>
                  <a:lnTo>
                    <a:pt x="81" y="432"/>
                  </a:lnTo>
                  <a:lnTo>
                    <a:pt x="78" y="526"/>
                  </a:lnTo>
                  <a:lnTo>
                    <a:pt x="76" y="618"/>
                  </a:lnTo>
                  <a:lnTo>
                    <a:pt x="76" y="634"/>
                  </a:lnTo>
                  <a:lnTo>
                    <a:pt x="76" y="650"/>
                  </a:lnTo>
                  <a:lnTo>
                    <a:pt x="76" y="667"/>
                  </a:lnTo>
                  <a:lnTo>
                    <a:pt x="76" y="684"/>
                  </a:lnTo>
                  <a:lnTo>
                    <a:pt x="71" y="730"/>
                  </a:lnTo>
                  <a:lnTo>
                    <a:pt x="66" y="775"/>
                  </a:lnTo>
                  <a:lnTo>
                    <a:pt x="62" y="821"/>
                  </a:lnTo>
                  <a:lnTo>
                    <a:pt x="57" y="867"/>
                  </a:lnTo>
                  <a:lnTo>
                    <a:pt x="61" y="878"/>
                  </a:lnTo>
                  <a:lnTo>
                    <a:pt x="63" y="890"/>
                  </a:lnTo>
                  <a:lnTo>
                    <a:pt x="66" y="902"/>
                  </a:lnTo>
                  <a:lnTo>
                    <a:pt x="69" y="914"/>
                  </a:lnTo>
                  <a:lnTo>
                    <a:pt x="78" y="915"/>
                  </a:lnTo>
                  <a:lnTo>
                    <a:pt x="87" y="916"/>
                  </a:lnTo>
                  <a:lnTo>
                    <a:pt x="96" y="917"/>
                  </a:lnTo>
                  <a:lnTo>
                    <a:pt x="106" y="919"/>
                  </a:lnTo>
                  <a:lnTo>
                    <a:pt x="115" y="920"/>
                  </a:lnTo>
                  <a:lnTo>
                    <a:pt x="124" y="921"/>
                  </a:lnTo>
                  <a:lnTo>
                    <a:pt x="133" y="922"/>
                  </a:lnTo>
                  <a:lnTo>
                    <a:pt x="142" y="923"/>
                  </a:lnTo>
                  <a:lnTo>
                    <a:pt x="147" y="914"/>
                  </a:lnTo>
                  <a:lnTo>
                    <a:pt x="152" y="905"/>
                  </a:lnTo>
                  <a:lnTo>
                    <a:pt x="156" y="896"/>
                  </a:lnTo>
                  <a:lnTo>
                    <a:pt x="161" y="886"/>
                  </a:lnTo>
                  <a:lnTo>
                    <a:pt x="167" y="847"/>
                  </a:lnTo>
                  <a:lnTo>
                    <a:pt x="172" y="808"/>
                  </a:lnTo>
                  <a:lnTo>
                    <a:pt x="178" y="770"/>
                  </a:lnTo>
                  <a:lnTo>
                    <a:pt x="184" y="731"/>
                  </a:lnTo>
                  <a:lnTo>
                    <a:pt x="189" y="714"/>
                  </a:lnTo>
                  <a:lnTo>
                    <a:pt x="193" y="695"/>
                  </a:lnTo>
                  <a:lnTo>
                    <a:pt x="197" y="678"/>
                  </a:lnTo>
                  <a:lnTo>
                    <a:pt x="201" y="661"/>
                  </a:lnTo>
                  <a:lnTo>
                    <a:pt x="208" y="643"/>
                  </a:lnTo>
                  <a:lnTo>
                    <a:pt x="215" y="626"/>
                  </a:lnTo>
                  <a:lnTo>
                    <a:pt x="221" y="609"/>
                  </a:lnTo>
                  <a:lnTo>
                    <a:pt x="228" y="591"/>
                  </a:lnTo>
                  <a:lnTo>
                    <a:pt x="238" y="561"/>
                  </a:lnTo>
                  <a:lnTo>
                    <a:pt x="248" y="526"/>
                  </a:lnTo>
                  <a:lnTo>
                    <a:pt x="259" y="487"/>
                  </a:lnTo>
                  <a:lnTo>
                    <a:pt x="271" y="440"/>
                  </a:lnTo>
                  <a:lnTo>
                    <a:pt x="283" y="390"/>
                  </a:lnTo>
                  <a:lnTo>
                    <a:pt x="296" y="332"/>
                  </a:lnTo>
                  <a:lnTo>
                    <a:pt x="308" y="268"/>
                  </a:lnTo>
                  <a:lnTo>
                    <a:pt x="321" y="196"/>
                  </a:lnTo>
                  <a:lnTo>
                    <a:pt x="336" y="180"/>
                  </a:lnTo>
                  <a:lnTo>
                    <a:pt x="345" y="163"/>
                  </a:lnTo>
                  <a:lnTo>
                    <a:pt x="351" y="146"/>
                  </a:lnTo>
                  <a:lnTo>
                    <a:pt x="352" y="128"/>
                  </a:lnTo>
                  <a:lnTo>
                    <a:pt x="350" y="112"/>
                  </a:lnTo>
                  <a:lnTo>
                    <a:pt x="345" y="96"/>
                  </a:lnTo>
                  <a:lnTo>
                    <a:pt x="337" y="80"/>
                  </a:lnTo>
                  <a:lnTo>
                    <a:pt x="326" y="65"/>
                  </a:lnTo>
                  <a:lnTo>
                    <a:pt x="313" y="51"/>
                  </a:lnTo>
                  <a:lnTo>
                    <a:pt x="297" y="38"/>
                  </a:lnTo>
                  <a:lnTo>
                    <a:pt x="281" y="28"/>
                  </a:lnTo>
                  <a:lnTo>
                    <a:pt x="262" y="18"/>
                  </a:lnTo>
                  <a:lnTo>
                    <a:pt x="243" y="11"/>
                  </a:lnTo>
                  <a:lnTo>
                    <a:pt x="223" y="5"/>
                  </a:lnTo>
                  <a:lnTo>
                    <a:pt x="204" y="1"/>
                  </a:lnTo>
                  <a:lnTo>
                    <a:pt x="183"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29" name="Freeform 216"/>
            <p:cNvSpPr>
              <a:spLocks noChangeAspect="1"/>
            </p:cNvSpPr>
            <p:nvPr/>
          </p:nvSpPr>
          <p:spPr bwMode="auto">
            <a:xfrm>
              <a:off x="2792" y="2255"/>
              <a:ext cx="159" cy="456"/>
            </a:xfrm>
            <a:custGeom>
              <a:avLst/>
              <a:gdLst>
                <a:gd name="T0" fmla="*/ 17 w 319"/>
                <a:gd name="T1" fmla="*/ 1 h 910"/>
                <a:gd name="T2" fmla="*/ 9 w 319"/>
                <a:gd name="T3" fmla="*/ 4 h 910"/>
                <a:gd name="T4" fmla="*/ 3 w 319"/>
                <a:gd name="T5" fmla="*/ 7 h 910"/>
                <a:gd name="T6" fmla="*/ 0 w 319"/>
                <a:gd name="T7" fmla="*/ 11 h 910"/>
                <a:gd name="T8" fmla="*/ 0 w 319"/>
                <a:gd name="T9" fmla="*/ 15 h 910"/>
                <a:gd name="T10" fmla="*/ 1 w 319"/>
                <a:gd name="T11" fmla="*/ 20 h 910"/>
                <a:gd name="T12" fmla="*/ 4 w 319"/>
                <a:gd name="T13" fmla="*/ 23 h 910"/>
                <a:gd name="T14" fmla="*/ 8 w 319"/>
                <a:gd name="T15" fmla="*/ 26 h 910"/>
                <a:gd name="T16" fmla="*/ 10 w 319"/>
                <a:gd name="T17" fmla="*/ 40 h 910"/>
                <a:gd name="T18" fmla="*/ 9 w 319"/>
                <a:gd name="T19" fmla="*/ 64 h 910"/>
                <a:gd name="T20" fmla="*/ 8 w 319"/>
                <a:gd name="T21" fmla="*/ 79 h 910"/>
                <a:gd name="T22" fmla="*/ 8 w 319"/>
                <a:gd name="T23" fmla="*/ 83 h 910"/>
                <a:gd name="T24" fmla="*/ 7 w 319"/>
                <a:gd name="T25" fmla="*/ 91 h 910"/>
                <a:gd name="T26" fmla="*/ 6 w 319"/>
                <a:gd name="T27" fmla="*/ 102 h 910"/>
                <a:gd name="T28" fmla="*/ 6 w 319"/>
                <a:gd name="T29" fmla="*/ 109 h 910"/>
                <a:gd name="T30" fmla="*/ 6 w 319"/>
                <a:gd name="T31" fmla="*/ 112 h 910"/>
                <a:gd name="T32" fmla="*/ 7 w 319"/>
                <a:gd name="T33" fmla="*/ 114 h 910"/>
                <a:gd name="T34" fmla="*/ 9 w 319"/>
                <a:gd name="T35" fmla="*/ 114 h 910"/>
                <a:gd name="T36" fmla="*/ 11 w 319"/>
                <a:gd name="T37" fmla="*/ 114 h 910"/>
                <a:gd name="T38" fmla="*/ 13 w 319"/>
                <a:gd name="T39" fmla="*/ 114 h 910"/>
                <a:gd name="T40" fmla="*/ 14 w 319"/>
                <a:gd name="T41" fmla="*/ 113 h 910"/>
                <a:gd name="T42" fmla="*/ 15 w 319"/>
                <a:gd name="T43" fmla="*/ 111 h 910"/>
                <a:gd name="T44" fmla="*/ 17 w 319"/>
                <a:gd name="T45" fmla="*/ 105 h 910"/>
                <a:gd name="T46" fmla="*/ 18 w 319"/>
                <a:gd name="T47" fmla="*/ 95 h 910"/>
                <a:gd name="T48" fmla="*/ 19 w 319"/>
                <a:gd name="T49" fmla="*/ 88 h 910"/>
                <a:gd name="T50" fmla="*/ 20 w 319"/>
                <a:gd name="T51" fmla="*/ 84 h 910"/>
                <a:gd name="T52" fmla="*/ 21 w 319"/>
                <a:gd name="T53" fmla="*/ 80 h 910"/>
                <a:gd name="T54" fmla="*/ 23 w 319"/>
                <a:gd name="T55" fmla="*/ 75 h 910"/>
                <a:gd name="T56" fmla="*/ 25 w 319"/>
                <a:gd name="T57" fmla="*/ 69 h 910"/>
                <a:gd name="T58" fmla="*/ 27 w 319"/>
                <a:gd name="T59" fmla="*/ 60 h 910"/>
                <a:gd name="T60" fmla="*/ 29 w 319"/>
                <a:gd name="T61" fmla="*/ 48 h 910"/>
                <a:gd name="T62" fmla="*/ 32 w 319"/>
                <a:gd name="T63" fmla="*/ 33 h 910"/>
                <a:gd name="T64" fmla="*/ 36 w 319"/>
                <a:gd name="T65" fmla="*/ 22 h 910"/>
                <a:gd name="T66" fmla="*/ 39 w 319"/>
                <a:gd name="T67" fmla="*/ 18 h 910"/>
                <a:gd name="T68" fmla="*/ 39 w 319"/>
                <a:gd name="T69" fmla="*/ 15 h 910"/>
                <a:gd name="T70" fmla="*/ 38 w 319"/>
                <a:gd name="T71" fmla="*/ 11 h 910"/>
                <a:gd name="T72" fmla="*/ 36 w 319"/>
                <a:gd name="T73" fmla="*/ 7 h 910"/>
                <a:gd name="T74" fmla="*/ 32 w 319"/>
                <a:gd name="T75" fmla="*/ 4 h 910"/>
                <a:gd name="T76" fmla="*/ 28 w 319"/>
                <a:gd name="T77" fmla="*/ 2 h 910"/>
                <a:gd name="T78" fmla="*/ 24 w 319"/>
                <a:gd name="T79" fmla="*/ 1 h 9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910">
                  <a:moveTo>
                    <a:pt x="175" y="0"/>
                  </a:moveTo>
                  <a:lnTo>
                    <a:pt x="136" y="6"/>
                  </a:lnTo>
                  <a:lnTo>
                    <a:pt x="103" y="15"/>
                  </a:lnTo>
                  <a:lnTo>
                    <a:pt x="74" y="26"/>
                  </a:lnTo>
                  <a:lnTo>
                    <a:pt x="50" y="39"/>
                  </a:lnTo>
                  <a:lnTo>
                    <a:pt x="31" y="53"/>
                  </a:lnTo>
                  <a:lnTo>
                    <a:pt x="18" y="69"/>
                  </a:lnTo>
                  <a:lnTo>
                    <a:pt x="7" y="85"/>
                  </a:lnTo>
                  <a:lnTo>
                    <a:pt x="1" y="102"/>
                  </a:lnTo>
                  <a:lnTo>
                    <a:pt x="0" y="120"/>
                  </a:lnTo>
                  <a:lnTo>
                    <a:pt x="3" y="137"/>
                  </a:lnTo>
                  <a:lnTo>
                    <a:pt x="10" y="153"/>
                  </a:lnTo>
                  <a:lnTo>
                    <a:pt x="19" y="169"/>
                  </a:lnTo>
                  <a:lnTo>
                    <a:pt x="33" y="183"/>
                  </a:lnTo>
                  <a:lnTo>
                    <a:pt x="50" y="196"/>
                  </a:lnTo>
                  <a:lnTo>
                    <a:pt x="69" y="206"/>
                  </a:lnTo>
                  <a:lnTo>
                    <a:pt x="92" y="214"/>
                  </a:lnTo>
                  <a:lnTo>
                    <a:pt x="87" y="313"/>
                  </a:lnTo>
                  <a:lnTo>
                    <a:pt x="80" y="412"/>
                  </a:lnTo>
                  <a:lnTo>
                    <a:pt x="73" y="511"/>
                  </a:lnTo>
                  <a:lnTo>
                    <a:pt x="67" y="611"/>
                  </a:lnTo>
                  <a:lnTo>
                    <a:pt x="67" y="627"/>
                  </a:lnTo>
                  <a:lnTo>
                    <a:pt x="67" y="643"/>
                  </a:lnTo>
                  <a:lnTo>
                    <a:pt x="66" y="659"/>
                  </a:lnTo>
                  <a:lnTo>
                    <a:pt x="66" y="675"/>
                  </a:lnTo>
                  <a:lnTo>
                    <a:pt x="61" y="720"/>
                  </a:lnTo>
                  <a:lnTo>
                    <a:pt x="57" y="765"/>
                  </a:lnTo>
                  <a:lnTo>
                    <a:pt x="52" y="811"/>
                  </a:lnTo>
                  <a:lnTo>
                    <a:pt x="48" y="856"/>
                  </a:lnTo>
                  <a:lnTo>
                    <a:pt x="50" y="867"/>
                  </a:lnTo>
                  <a:lnTo>
                    <a:pt x="52" y="879"/>
                  </a:lnTo>
                  <a:lnTo>
                    <a:pt x="53" y="892"/>
                  </a:lnTo>
                  <a:lnTo>
                    <a:pt x="56" y="903"/>
                  </a:lnTo>
                  <a:lnTo>
                    <a:pt x="63" y="904"/>
                  </a:lnTo>
                  <a:lnTo>
                    <a:pt x="71" y="904"/>
                  </a:lnTo>
                  <a:lnTo>
                    <a:pt x="78" y="905"/>
                  </a:lnTo>
                  <a:lnTo>
                    <a:pt x="86" y="907"/>
                  </a:lnTo>
                  <a:lnTo>
                    <a:pt x="92" y="908"/>
                  </a:lnTo>
                  <a:lnTo>
                    <a:pt x="101" y="908"/>
                  </a:lnTo>
                  <a:lnTo>
                    <a:pt x="107" y="909"/>
                  </a:lnTo>
                  <a:lnTo>
                    <a:pt x="116" y="910"/>
                  </a:lnTo>
                  <a:lnTo>
                    <a:pt x="119" y="901"/>
                  </a:lnTo>
                  <a:lnTo>
                    <a:pt x="124" y="892"/>
                  </a:lnTo>
                  <a:lnTo>
                    <a:pt x="127" y="882"/>
                  </a:lnTo>
                  <a:lnTo>
                    <a:pt x="132" y="873"/>
                  </a:lnTo>
                  <a:lnTo>
                    <a:pt x="137" y="834"/>
                  </a:lnTo>
                  <a:lnTo>
                    <a:pt x="143" y="796"/>
                  </a:lnTo>
                  <a:lnTo>
                    <a:pt x="148" y="758"/>
                  </a:lnTo>
                  <a:lnTo>
                    <a:pt x="154" y="719"/>
                  </a:lnTo>
                  <a:lnTo>
                    <a:pt x="158" y="702"/>
                  </a:lnTo>
                  <a:lnTo>
                    <a:pt x="162" y="684"/>
                  </a:lnTo>
                  <a:lnTo>
                    <a:pt x="165" y="667"/>
                  </a:lnTo>
                  <a:lnTo>
                    <a:pt x="170" y="650"/>
                  </a:lnTo>
                  <a:lnTo>
                    <a:pt x="175" y="632"/>
                  </a:lnTo>
                  <a:lnTo>
                    <a:pt x="181" y="615"/>
                  </a:lnTo>
                  <a:lnTo>
                    <a:pt x="187" y="598"/>
                  </a:lnTo>
                  <a:lnTo>
                    <a:pt x="193" y="581"/>
                  </a:lnTo>
                  <a:lnTo>
                    <a:pt x="201" y="551"/>
                  </a:lnTo>
                  <a:lnTo>
                    <a:pt x="209" y="516"/>
                  </a:lnTo>
                  <a:lnTo>
                    <a:pt x="218" y="476"/>
                  </a:lnTo>
                  <a:lnTo>
                    <a:pt x="227" y="431"/>
                  </a:lnTo>
                  <a:lnTo>
                    <a:pt x="238" y="380"/>
                  </a:lnTo>
                  <a:lnTo>
                    <a:pt x="250" y="324"/>
                  </a:lnTo>
                  <a:lnTo>
                    <a:pt x="263" y="259"/>
                  </a:lnTo>
                  <a:lnTo>
                    <a:pt x="277" y="189"/>
                  </a:lnTo>
                  <a:lnTo>
                    <a:pt x="294" y="175"/>
                  </a:lnTo>
                  <a:lnTo>
                    <a:pt x="307" y="160"/>
                  </a:lnTo>
                  <a:lnTo>
                    <a:pt x="315" y="144"/>
                  </a:lnTo>
                  <a:lnTo>
                    <a:pt x="318" y="129"/>
                  </a:lnTo>
                  <a:lnTo>
                    <a:pt x="319" y="113"/>
                  </a:lnTo>
                  <a:lnTo>
                    <a:pt x="316" y="98"/>
                  </a:lnTo>
                  <a:lnTo>
                    <a:pt x="310" y="82"/>
                  </a:lnTo>
                  <a:lnTo>
                    <a:pt x="302" y="68"/>
                  </a:lnTo>
                  <a:lnTo>
                    <a:pt x="291" y="54"/>
                  </a:lnTo>
                  <a:lnTo>
                    <a:pt x="278" y="41"/>
                  </a:lnTo>
                  <a:lnTo>
                    <a:pt x="263" y="30"/>
                  </a:lnTo>
                  <a:lnTo>
                    <a:pt x="247" y="19"/>
                  </a:lnTo>
                  <a:lnTo>
                    <a:pt x="230" y="11"/>
                  </a:lnTo>
                  <a:lnTo>
                    <a:pt x="212" y="6"/>
                  </a:lnTo>
                  <a:lnTo>
                    <a:pt x="194" y="1"/>
                  </a:lnTo>
                  <a:lnTo>
                    <a:pt x="175"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30" name="Freeform 217"/>
            <p:cNvSpPr>
              <a:spLocks noChangeAspect="1"/>
            </p:cNvSpPr>
            <p:nvPr/>
          </p:nvSpPr>
          <p:spPr bwMode="auto">
            <a:xfrm>
              <a:off x="2802" y="2262"/>
              <a:ext cx="143" cy="448"/>
            </a:xfrm>
            <a:custGeom>
              <a:avLst/>
              <a:gdLst>
                <a:gd name="T0" fmla="*/ 21 w 286"/>
                <a:gd name="T1" fmla="*/ 0 h 896"/>
                <a:gd name="T2" fmla="*/ 16 w 286"/>
                <a:gd name="T3" fmla="*/ 1 h 896"/>
                <a:gd name="T4" fmla="*/ 12 w 286"/>
                <a:gd name="T5" fmla="*/ 2 h 896"/>
                <a:gd name="T6" fmla="*/ 9 w 286"/>
                <a:gd name="T7" fmla="*/ 3 h 896"/>
                <a:gd name="T8" fmla="*/ 6 w 286"/>
                <a:gd name="T9" fmla="*/ 5 h 896"/>
                <a:gd name="T10" fmla="*/ 4 w 286"/>
                <a:gd name="T11" fmla="*/ 7 h 896"/>
                <a:gd name="T12" fmla="*/ 2 w 286"/>
                <a:gd name="T13" fmla="*/ 8 h 896"/>
                <a:gd name="T14" fmla="*/ 1 w 286"/>
                <a:gd name="T15" fmla="*/ 10 h 896"/>
                <a:gd name="T16" fmla="*/ 0 w 286"/>
                <a:gd name="T17" fmla="*/ 12 h 896"/>
                <a:gd name="T18" fmla="*/ 0 w 286"/>
                <a:gd name="T19" fmla="*/ 14 h 896"/>
                <a:gd name="T20" fmla="*/ 1 w 286"/>
                <a:gd name="T21" fmla="*/ 16 h 896"/>
                <a:gd name="T22" fmla="*/ 2 w 286"/>
                <a:gd name="T23" fmla="*/ 18 h 896"/>
                <a:gd name="T24" fmla="*/ 3 w 286"/>
                <a:gd name="T25" fmla="*/ 19 h 896"/>
                <a:gd name="T26" fmla="*/ 5 w 286"/>
                <a:gd name="T27" fmla="*/ 21 h 896"/>
                <a:gd name="T28" fmla="*/ 7 w 286"/>
                <a:gd name="T29" fmla="*/ 22 h 896"/>
                <a:gd name="T30" fmla="*/ 10 w 286"/>
                <a:gd name="T31" fmla="*/ 23 h 896"/>
                <a:gd name="T32" fmla="*/ 12 w 286"/>
                <a:gd name="T33" fmla="*/ 23 h 896"/>
                <a:gd name="T34" fmla="*/ 8 w 286"/>
                <a:gd name="T35" fmla="*/ 76 h 896"/>
                <a:gd name="T36" fmla="*/ 7 w 286"/>
                <a:gd name="T37" fmla="*/ 84 h 896"/>
                <a:gd name="T38" fmla="*/ 5 w 286"/>
                <a:gd name="T39" fmla="*/ 106 h 896"/>
                <a:gd name="T40" fmla="*/ 6 w 286"/>
                <a:gd name="T41" fmla="*/ 112 h 896"/>
                <a:gd name="T42" fmla="*/ 11 w 286"/>
                <a:gd name="T43" fmla="*/ 112 h 896"/>
                <a:gd name="T44" fmla="*/ 13 w 286"/>
                <a:gd name="T45" fmla="*/ 108 h 896"/>
                <a:gd name="T46" fmla="*/ 16 w 286"/>
                <a:gd name="T47" fmla="*/ 89 h 896"/>
                <a:gd name="T48" fmla="*/ 17 w 286"/>
                <a:gd name="T49" fmla="*/ 80 h 896"/>
                <a:gd name="T50" fmla="*/ 20 w 286"/>
                <a:gd name="T51" fmla="*/ 71 h 896"/>
                <a:gd name="T52" fmla="*/ 21 w 286"/>
                <a:gd name="T53" fmla="*/ 68 h 896"/>
                <a:gd name="T54" fmla="*/ 21 w 286"/>
                <a:gd name="T55" fmla="*/ 63 h 896"/>
                <a:gd name="T56" fmla="*/ 22 w 286"/>
                <a:gd name="T57" fmla="*/ 58 h 896"/>
                <a:gd name="T58" fmla="*/ 23 w 286"/>
                <a:gd name="T59" fmla="*/ 53 h 896"/>
                <a:gd name="T60" fmla="*/ 24 w 286"/>
                <a:gd name="T61" fmla="*/ 47 h 896"/>
                <a:gd name="T62" fmla="*/ 26 w 286"/>
                <a:gd name="T63" fmla="*/ 40 h 896"/>
                <a:gd name="T64" fmla="*/ 27 w 286"/>
                <a:gd name="T65" fmla="*/ 32 h 896"/>
                <a:gd name="T66" fmla="*/ 29 w 286"/>
                <a:gd name="T67" fmla="*/ 23 h 896"/>
                <a:gd name="T68" fmla="*/ 34 w 286"/>
                <a:gd name="T69" fmla="*/ 20 h 896"/>
                <a:gd name="T70" fmla="*/ 36 w 286"/>
                <a:gd name="T71" fmla="*/ 16 h 896"/>
                <a:gd name="T72" fmla="*/ 36 w 286"/>
                <a:gd name="T73" fmla="*/ 13 h 896"/>
                <a:gd name="T74" fmla="*/ 35 w 286"/>
                <a:gd name="T75" fmla="*/ 9 h 896"/>
                <a:gd name="T76" fmla="*/ 33 w 286"/>
                <a:gd name="T77" fmla="*/ 6 h 896"/>
                <a:gd name="T78" fmla="*/ 29 w 286"/>
                <a:gd name="T79" fmla="*/ 3 h 896"/>
                <a:gd name="T80" fmla="*/ 25 w 286"/>
                <a:gd name="T81" fmla="*/ 1 h 896"/>
                <a:gd name="T82" fmla="*/ 21 w 286"/>
                <a:gd name="T83" fmla="*/ 0 h 8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6" h="896">
                  <a:moveTo>
                    <a:pt x="166" y="0"/>
                  </a:moveTo>
                  <a:lnTo>
                    <a:pt x="127" y="5"/>
                  </a:lnTo>
                  <a:lnTo>
                    <a:pt x="95" y="13"/>
                  </a:lnTo>
                  <a:lnTo>
                    <a:pt x="67" y="24"/>
                  </a:lnTo>
                  <a:lnTo>
                    <a:pt x="44" y="35"/>
                  </a:lnTo>
                  <a:lnTo>
                    <a:pt x="27" y="49"/>
                  </a:lnTo>
                  <a:lnTo>
                    <a:pt x="13" y="64"/>
                  </a:lnTo>
                  <a:lnTo>
                    <a:pt x="5" y="79"/>
                  </a:lnTo>
                  <a:lnTo>
                    <a:pt x="0" y="94"/>
                  </a:lnTo>
                  <a:lnTo>
                    <a:pt x="0" y="110"/>
                  </a:lnTo>
                  <a:lnTo>
                    <a:pt x="4" y="124"/>
                  </a:lnTo>
                  <a:lnTo>
                    <a:pt x="10" y="138"/>
                  </a:lnTo>
                  <a:lnTo>
                    <a:pt x="22" y="150"/>
                  </a:lnTo>
                  <a:lnTo>
                    <a:pt x="36" y="162"/>
                  </a:lnTo>
                  <a:lnTo>
                    <a:pt x="52" y="170"/>
                  </a:lnTo>
                  <a:lnTo>
                    <a:pt x="73" y="177"/>
                  </a:lnTo>
                  <a:lnTo>
                    <a:pt x="95" y="180"/>
                  </a:lnTo>
                  <a:lnTo>
                    <a:pt x="59" y="601"/>
                  </a:lnTo>
                  <a:lnTo>
                    <a:pt x="55" y="665"/>
                  </a:lnTo>
                  <a:lnTo>
                    <a:pt x="37" y="844"/>
                  </a:lnTo>
                  <a:lnTo>
                    <a:pt x="42" y="890"/>
                  </a:lnTo>
                  <a:lnTo>
                    <a:pt x="86" y="896"/>
                  </a:lnTo>
                  <a:lnTo>
                    <a:pt x="100" y="859"/>
                  </a:lnTo>
                  <a:lnTo>
                    <a:pt x="122" y="706"/>
                  </a:lnTo>
                  <a:lnTo>
                    <a:pt x="136" y="637"/>
                  </a:lnTo>
                  <a:lnTo>
                    <a:pt x="156" y="568"/>
                  </a:lnTo>
                  <a:lnTo>
                    <a:pt x="161" y="538"/>
                  </a:lnTo>
                  <a:lnTo>
                    <a:pt x="167" y="503"/>
                  </a:lnTo>
                  <a:lnTo>
                    <a:pt x="174" y="464"/>
                  </a:lnTo>
                  <a:lnTo>
                    <a:pt x="182" y="419"/>
                  </a:lnTo>
                  <a:lnTo>
                    <a:pt x="191" y="369"/>
                  </a:lnTo>
                  <a:lnTo>
                    <a:pt x="203" y="313"/>
                  </a:lnTo>
                  <a:lnTo>
                    <a:pt x="215" y="250"/>
                  </a:lnTo>
                  <a:lnTo>
                    <a:pt x="230" y="179"/>
                  </a:lnTo>
                  <a:lnTo>
                    <a:pt x="265" y="155"/>
                  </a:lnTo>
                  <a:lnTo>
                    <a:pt x="282" y="127"/>
                  </a:lnTo>
                  <a:lnTo>
                    <a:pt x="286" y="99"/>
                  </a:lnTo>
                  <a:lnTo>
                    <a:pt x="277" y="70"/>
                  </a:lnTo>
                  <a:lnTo>
                    <a:pt x="257" y="43"/>
                  </a:lnTo>
                  <a:lnTo>
                    <a:pt x="230" y="21"/>
                  </a:lnTo>
                  <a:lnTo>
                    <a:pt x="199" y="6"/>
                  </a:lnTo>
                  <a:lnTo>
                    <a:pt x="166"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31" name="Freeform 218"/>
            <p:cNvSpPr>
              <a:spLocks noChangeAspect="1"/>
            </p:cNvSpPr>
            <p:nvPr/>
          </p:nvSpPr>
          <p:spPr bwMode="auto">
            <a:xfrm>
              <a:off x="2658" y="2176"/>
              <a:ext cx="173" cy="240"/>
            </a:xfrm>
            <a:custGeom>
              <a:avLst/>
              <a:gdLst>
                <a:gd name="T0" fmla="*/ 34 w 346"/>
                <a:gd name="T1" fmla="*/ 0 h 480"/>
                <a:gd name="T2" fmla="*/ 30 w 346"/>
                <a:gd name="T3" fmla="*/ 2 h 480"/>
                <a:gd name="T4" fmla="*/ 26 w 346"/>
                <a:gd name="T5" fmla="*/ 4 h 480"/>
                <a:gd name="T6" fmla="*/ 22 w 346"/>
                <a:gd name="T7" fmla="*/ 6 h 480"/>
                <a:gd name="T8" fmla="*/ 19 w 346"/>
                <a:gd name="T9" fmla="*/ 8 h 480"/>
                <a:gd name="T10" fmla="*/ 15 w 346"/>
                <a:gd name="T11" fmla="*/ 11 h 480"/>
                <a:gd name="T12" fmla="*/ 12 w 346"/>
                <a:gd name="T13" fmla="*/ 15 h 480"/>
                <a:gd name="T14" fmla="*/ 9 w 346"/>
                <a:gd name="T15" fmla="*/ 18 h 480"/>
                <a:gd name="T16" fmla="*/ 6 w 346"/>
                <a:gd name="T17" fmla="*/ 22 h 480"/>
                <a:gd name="T18" fmla="*/ 4 w 346"/>
                <a:gd name="T19" fmla="*/ 26 h 480"/>
                <a:gd name="T20" fmla="*/ 3 w 346"/>
                <a:gd name="T21" fmla="*/ 30 h 480"/>
                <a:gd name="T22" fmla="*/ 1 w 346"/>
                <a:gd name="T23" fmla="*/ 35 h 480"/>
                <a:gd name="T24" fmla="*/ 1 w 346"/>
                <a:gd name="T25" fmla="*/ 40 h 480"/>
                <a:gd name="T26" fmla="*/ 0 w 346"/>
                <a:gd name="T27" fmla="*/ 45 h 480"/>
                <a:gd name="T28" fmla="*/ 1 w 346"/>
                <a:gd name="T29" fmla="*/ 50 h 480"/>
                <a:gd name="T30" fmla="*/ 2 w 346"/>
                <a:gd name="T31" fmla="*/ 55 h 480"/>
                <a:gd name="T32" fmla="*/ 4 w 346"/>
                <a:gd name="T33" fmla="*/ 60 h 480"/>
                <a:gd name="T34" fmla="*/ 5 w 346"/>
                <a:gd name="T35" fmla="*/ 56 h 480"/>
                <a:gd name="T36" fmla="*/ 6 w 346"/>
                <a:gd name="T37" fmla="*/ 51 h 480"/>
                <a:gd name="T38" fmla="*/ 7 w 346"/>
                <a:gd name="T39" fmla="*/ 47 h 480"/>
                <a:gd name="T40" fmla="*/ 8 w 346"/>
                <a:gd name="T41" fmla="*/ 43 h 480"/>
                <a:gd name="T42" fmla="*/ 10 w 346"/>
                <a:gd name="T43" fmla="*/ 38 h 480"/>
                <a:gd name="T44" fmla="*/ 12 w 346"/>
                <a:gd name="T45" fmla="*/ 34 h 480"/>
                <a:gd name="T46" fmla="*/ 14 w 346"/>
                <a:gd name="T47" fmla="*/ 30 h 480"/>
                <a:gd name="T48" fmla="*/ 16 w 346"/>
                <a:gd name="T49" fmla="*/ 26 h 480"/>
                <a:gd name="T50" fmla="*/ 19 w 346"/>
                <a:gd name="T51" fmla="*/ 22 h 480"/>
                <a:gd name="T52" fmla="*/ 21 w 346"/>
                <a:gd name="T53" fmla="*/ 18 h 480"/>
                <a:gd name="T54" fmla="*/ 24 w 346"/>
                <a:gd name="T55" fmla="*/ 15 h 480"/>
                <a:gd name="T56" fmla="*/ 28 w 346"/>
                <a:gd name="T57" fmla="*/ 12 h 480"/>
                <a:gd name="T58" fmla="*/ 31 w 346"/>
                <a:gd name="T59" fmla="*/ 9 h 480"/>
                <a:gd name="T60" fmla="*/ 35 w 346"/>
                <a:gd name="T61" fmla="*/ 6 h 480"/>
                <a:gd name="T62" fmla="*/ 39 w 346"/>
                <a:gd name="T63" fmla="*/ 4 h 480"/>
                <a:gd name="T64" fmla="*/ 44 w 346"/>
                <a:gd name="T65" fmla="*/ 1 h 480"/>
                <a:gd name="T66" fmla="*/ 34 w 346"/>
                <a:gd name="T67" fmla="*/ 0 h 4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6" h="480">
                  <a:moveTo>
                    <a:pt x="266" y="0"/>
                  </a:moveTo>
                  <a:lnTo>
                    <a:pt x="235" y="11"/>
                  </a:lnTo>
                  <a:lnTo>
                    <a:pt x="205" y="25"/>
                  </a:lnTo>
                  <a:lnTo>
                    <a:pt x="175" y="44"/>
                  </a:lnTo>
                  <a:lnTo>
                    <a:pt x="146" y="63"/>
                  </a:lnTo>
                  <a:lnTo>
                    <a:pt x="119" y="87"/>
                  </a:lnTo>
                  <a:lnTo>
                    <a:pt x="93" y="113"/>
                  </a:lnTo>
                  <a:lnTo>
                    <a:pt x="69" y="142"/>
                  </a:lnTo>
                  <a:lnTo>
                    <a:pt x="48" y="173"/>
                  </a:lnTo>
                  <a:lnTo>
                    <a:pt x="31" y="205"/>
                  </a:lnTo>
                  <a:lnTo>
                    <a:pt x="17" y="240"/>
                  </a:lnTo>
                  <a:lnTo>
                    <a:pt x="7" y="276"/>
                  </a:lnTo>
                  <a:lnTo>
                    <a:pt x="1" y="314"/>
                  </a:lnTo>
                  <a:lnTo>
                    <a:pt x="0" y="355"/>
                  </a:lnTo>
                  <a:lnTo>
                    <a:pt x="5" y="395"/>
                  </a:lnTo>
                  <a:lnTo>
                    <a:pt x="14" y="438"/>
                  </a:lnTo>
                  <a:lnTo>
                    <a:pt x="30" y="480"/>
                  </a:lnTo>
                  <a:lnTo>
                    <a:pt x="36" y="445"/>
                  </a:lnTo>
                  <a:lnTo>
                    <a:pt x="43" y="408"/>
                  </a:lnTo>
                  <a:lnTo>
                    <a:pt x="52" y="372"/>
                  </a:lnTo>
                  <a:lnTo>
                    <a:pt x="63" y="337"/>
                  </a:lnTo>
                  <a:lnTo>
                    <a:pt x="76" y="303"/>
                  </a:lnTo>
                  <a:lnTo>
                    <a:pt x="91" y="268"/>
                  </a:lnTo>
                  <a:lnTo>
                    <a:pt x="107" y="236"/>
                  </a:lnTo>
                  <a:lnTo>
                    <a:pt x="126" y="204"/>
                  </a:lnTo>
                  <a:lnTo>
                    <a:pt x="146" y="174"/>
                  </a:lnTo>
                  <a:lnTo>
                    <a:pt x="168" y="144"/>
                  </a:lnTo>
                  <a:lnTo>
                    <a:pt x="192" y="116"/>
                  </a:lnTo>
                  <a:lnTo>
                    <a:pt x="219" y="91"/>
                  </a:lnTo>
                  <a:lnTo>
                    <a:pt x="248" y="67"/>
                  </a:lnTo>
                  <a:lnTo>
                    <a:pt x="278" y="45"/>
                  </a:lnTo>
                  <a:lnTo>
                    <a:pt x="311" y="25"/>
                  </a:lnTo>
                  <a:lnTo>
                    <a:pt x="346" y="8"/>
                  </a:lnTo>
                  <a:lnTo>
                    <a:pt x="266"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32" name="Freeform 219"/>
            <p:cNvSpPr>
              <a:spLocks noChangeAspect="1"/>
            </p:cNvSpPr>
            <p:nvPr/>
          </p:nvSpPr>
          <p:spPr bwMode="auto">
            <a:xfrm>
              <a:off x="2660" y="2178"/>
              <a:ext cx="169" cy="235"/>
            </a:xfrm>
            <a:custGeom>
              <a:avLst/>
              <a:gdLst>
                <a:gd name="T0" fmla="*/ 33 w 337"/>
                <a:gd name="T1" fmla="*/ 0 h 469"/>
                <a:gd name="T2" fmla="*/ 29 w 337"/>
                <a:gd name="T3" fmla="*/ 2 h 469"/>
                <a:gd name="T4" fmla="*/ 25 w 337"/>
                <a:gd name="T5" fmla="*/ 4 h 469"/>
                <a:gd name="T6" fmla="*/ 22 w 337"/>
                <a:gd name="T7" fmla="*/ 6 h 469"/>
                <a:gd name="T8" fmla="*/ 18 w 337"/>
                <a:gd name="T9" fmla="*/ 8 h 469"/>
                <a:gd name="T10" fmla="*/ 15 w 337"/>
                <a:gd name="T11" fmla="*/ 11 h 469"/>
                <a:gd name="T12" fmla="*/ 12 w 337"/>
                <a:gd name="T13" fmla="*/ 14 h 469"/>
                <a:gd name="T14" fmla="*/ 9 w 337"/>
                <a:gd name="T15" fmla="*/ 18 h 469"/>
                <a:gd name="T16" fmla="*/ 6 w 337"/>
                <a:gd name="T17" fmla="*/ 22 h 469"/>
                <a:gd name="T18" fmla="*/ 4 w 337"/>
                <a:gd name="T19" fmla="*/ 25 h 469"/>
                <a:gd name="T20" fmla="*/ 3 w 337"/>
                <a:gd name="T21" fmla="*/ 30 h 469"/>
                <a:gd name="T22" fmla="*/ 1 w 337"/>
                <a:gd name="T23" fmla="*/ 34 h 469"/>
                <a:gd name="T24" fmla="*/ 1 w 337"/>
                <a:gd name="T25" fmla="*/ 39 h 469"/>
                <a:gd name="T26" fmla="*/ 0 w 337"/>
                <a:gd name="T27" fmla="*/ 44 h 469"/>
                <a:gd name="T28" fmla="*/ 1 w 337"/>
                <a:gd name="T29" fmla="*/ 49 h 469"/>
                <a:gd name="T30" fmla="*/ 2 w 337"/>
                <a:gd name="T31" fmla="*/ 54 h 469"/>
                <a:gd name="T32" fmla="*/ 4 w 337"/>
                <a:gd name="T33" fmla="*/ 59 h 469"/>
                <a:gd name="T34" fmla="*/ 5 w 337"/>
                <a:gd name="T35" fmla="*/ 55 h 469"/>
                <a:gd name="T36" fmla="*/ 5 w 337"/>
                <a:gd name="T37" fmla="*/ 50 h 469"/>
                <a:gd name="T38" fmla="*/ 7 w 337"/>
                <a:gd name="T39" fmla="*/ 46 h 469"/>
                <a:gd name="T40" fmla="*/ 8 w 337"/>
                <a:gd name="T41" fmla="*/ 41 h 469"/>
                <a:gd name="T42" fmla="*/ 9 w 337"/>
                <a:gd name="T43" fmla="*/ 37 h 469"/>
                <a:gd name="T44" fmla="*/ 11 w 337"/>
                <a:gd name="T45" fmla="*/ 33 h 469"/>
                <a:gd name="T46" fmla="*/ 13 w 337"/>
                <a:gd name="T47" fmla="*/ 29 h 469"/>
                <a:gd name="T48" fmla="*/ 15 w 337"/>
                <a:gd name="T49" fmla="*/ 25 h 469"/>
                <a:gd name="T50" fmla="*/ 18 w 337"/>
                <a:gd name="T51" fmla="*/ 21 h 469"/>
                <a:gd name="T52" fmla="*/ 21 w 337"/>
                <a:gd name="T53" fmla="*/ 18 h 469"/>
                <a:gd name="T54" fmla="*/ 24 w 337"/>
                <a:gd name="T55" fmla="*/ 14 h 469"/>
                <a:gd name="T56" fmla="*/ 27 w 337"/>
                <a:gd name="T57" fmla="*/ 11 h 469"/>
                <a:gd name="T58" fmla="*/ 30 w 337"/>
                <a:gd name="T59" fmla="*/ 8 h 469"/>
                <a:gd name="T60" fmla="*/ 34 w 337"/>
                <a:gd name="T61" fmla="*/ 6 h 469"/>
                <a:gd name="T62" fmla="*/ 38 w 337"/>
                <a:gd name="T63" fmla="*/ 3 h 469"/>
                <a:gd name="T64" fmla="*/ 43 w 337"/>
                <a:gd name="T65" fmla="*/ 1 h 469"/>
                <a:gd name="T66" fmla="*/ 41 w 337"/>
                <a:gd name="T67" fmla="*/ 1 h 469"/>
                <a:gd name="T68" fmla="*/ 40 w 337"/>
                <a:gd name="T69" fmla="*/ 1 h 469"/>
                <a:gd name="T70" fmla="*/ 39 w 337"/>
                <a:gd name="T71" fmla="*/ 1 h 469"/>
                <a:gd name="T72" fmla="*/ 38 w 337"/>
                <a:gd name="T73" fmla="*/ 1 h 469"/>
                <a:gd name="T74" fmla="*/ 37 w 337"/>
                <a:gd name="T75" fmla="*/ 1 h 469"/>
                <a:gd name="T76" fmla="*/ 35 w 337"/>
                <a:gd name="T77" fmla="*/ 1 h 469"/>
                <a:gd name="T78" fmla="*/ 34 w 337"/>
                <a:gd name="T79" fmla="*/ 0 h 469"/>
                <a:gd name="T80" fmla="*/ 33 w 337"/>
                <a:gd name="T81" fmla="*/ 0 h 4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 h="469">
                  <a:moveTo>
                    <a:pt x="259" y="0"/>
                  </a:moveTo>
                  <a:lnTo>
                    <a:pt x="229" y="12"/>
                  </a:lnTo>
                  <a:lnTo>
                    <a:pt x="200" y="26"/>
                  </a:lnTo>
                  <a:lnTo>
                    <a:pt x="170" y="44"/>
                  </a:lnTo>
                  <a:lnTo>
                    <a:pt x="142" y="64"/>
                  </a:lnTo>
                  <a:lnTo>
                    <a:pt x="116" y="86"/>
                  </a:lnTo>
                  <a:lnTo>
                    <a:pt x="91" y="111"/>
                  </a:lnTo>
                  <a:lnTo>
                    <a:pt x="67" y="139"/>
                  </a:lnTo>
                  <a:lnTo>
                    <a:pt x="48" y="169"/>
                  </a:lnTo>
                  <a:lnTo>
                    <a:pt x="31" y="200"/>
                  </a:lnTo>
                  <a:lnTo>
                    <a:pt x="17" y="233"/>
                  </a:lnTo>
                  <a:lnTo>
                    <a:pt x="6" y="269"/>
                  </a:lnTo>
                  <a:lnTo>
                    <a:pt x="1" y="306"/>
                  </a:lnTo>
                  <a:lnTo>
                    <a:pt x="0" y="345"/>
                  </a:lnTo>
                  <a:lnTo>
                    <a:pt x="3" y="385"/>
                  </a:lnTo>
                  <a:lnTo>
                    <a:pt x="12" y="427"/>
                  </a:lnTo>
                  <a:lnTo>
                    <a:pt x="27" y="469"/>
                  </a:lnTo>
                  <a:lnTo>
                    <a:pt x="33" y="434"/>
                  </a:lnTo>
                  <a:lnTo>
                    <a:pt x="40" y="397"/>
                  </a:lnTo>
                  <a:lnTo>
                    <a:pt x="49" y="362"/>
                  </a:lnTo>
                  <a:lnTo>
                    <a:pt x="59" y="328"/>
                  </a:lnTo>
                  <a:lnTo>
                    <a:pt x="72" y="293"/>
                  </a:lnTo>
                  <a:lnTo>
                    <a:pt x="86" y="260"/>
                  </a:lnTo>
                  <a:lnTo>
                    <a:pt x="102" y="227"/>
                  </a:lnTo>
                  <a:lnTo>
                    <a:pt x="120" y="196"/>
                  </a:lnTo>
                  <a:lnTo>
                    <a:pt x="140" y="166"/>
                  </a:lnTo>
                  <a:lnTo>
                    <a:pt x="162" y="139"/>
                  </a:lnTo>
                  <a:lnTo>
                    <a:pt x="185" y="111"/>
                  </a:lnTo>
                  <a:lnTo>
                    <a:pt x="211" y="87"/>
                  </a:lnTo>
                  <a:lnTo>
                    <a:pt x="239" y="63"/>
                  </a:lnTo>
                  <a:lnTo>
                    <a:pt x="270" y="42"/>
                  </a:lnTo>
                  <a:lnTo>
                    <a:pt x="302" y="22"/>
                  </a:lnTo>
                  <a:lnTo>
                    <a:pt x="337" y="5"/>
                  </a:lnTo>
                  <a:lnTo>
                    <a:pt x="327" y="5"/>
                  </a:lnTo>
                  <a:lnTo>
                    <a:pt x="317" y="4"/>
                  </a:lnTo>
                  <a:lnTo>
                    <a:pt x="307" y="4"/>
                  </a:lnTo>
                  <a:lnTo>
                    <a:pt x="298" y="3"/>
                  </a:lnTo>
                  <a:lnTo>
                    <a:pt x="289" y="2"/>
                  </a:lnTo>
                  <a:lnTo>
                    <a:pt x="278" y="2"/>
                  </a:lnTo>
                  <a:lnTo>
                    <a:pt x="269" y="0"/>
                  </a:lnTo>
                  <a:lnTo>
                    <a:pt x="259"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33" name="Freeform 220"/>
            <p:cNvSpPr>
              <a:spLocks noChangeAspect="1"/>
            </p:cNvSpPr>
            <p:nvPr/>
          </p:nvSpPr>
          <p:spPr bwMode="auto">
            <a:xfrm>
              <a:off x="2661" y="2180"/>
              <a:ext cx="166" cy="229"/>
            </a:xfrm>
            <a:custGeom>
              <a:avLst/>
              <a:gdLst>
                <a:gd name="T0" fmla="*/ 32 w 332"/>
                <a:gd name="T1" fmla="*/ 0 h 458"/>
                <a:gd name="T2" fmla="*/ 28 w 332"/>
                <a:gd name="T3" fmla="*/ 2 h 458"/>
                <a:gd name="T4" fmla="*/ 25 w 332"/>
                <a:gd name="T5" fmla="*/ 4 h 458"/>
                <a:gd name="T6" fmla="*/ 21 w 332"/>
                <a:gd name="T7" fmla="*/ 6 h 458"/>
                <a:gd name="T8" fmla="*/ 18 w 332"/>
                <a:gd name="T9" fmla="*/ 8 h 458"/>
                <a:gd name="T10" fmla="*/ 15 w 332"/>
                <a:gd name="T11" fmla="*/ 11 h 458"/>
                <a:gd name="T12" fmla="*/ 12 w 332"/>
                <a:gd name="T13" fmla="*/ 14 h 458"/>
                <a:gd name="T14" fmla="*/ 9 w 332"/>
                <a:gd name="T15" fmla="*/ 17 h 458"/>
                <a:gd name="T16" fmla="*/ 6 w 332"/>
                <a:gd name="T17" fmla="*/ 21 h 458"/>
                <a:gd name="T18" fmla="*/ 4 w 332"/>
                <a:gd name="T19" fmla="*/ 25 h 458"/>
                <a:gd name="T20" fmla="*/ 3 w 332"/>
                <a:gd name="T21" fmla="*/ 29 h 458"/>
                <a:gd name="T22" fmla="*/ 1 w 332"/>
                <a:gd name="T23" fmla="*/ 33 h 458"/>
                <a:gd name="T24" fmla="*/ 1 w 332"/>
                <a:gd name="T25" fmla="*/ 38 h 458"/>
                <a:gd name="T26" fmla="*/ 0 w 332"/>
                <a:gd name="T27" fmla="*/ 42 h 458"/>
                <a:gd name="T28" fmla="*/ 1 w 332"/>
                <a:gd name="T29" fmla="*/ 47 h 458"/>
                <a:gd name="T30" fmla="*/ 2 w 332"/>
                <a:gd name="T31" fmla="*/ 52 h 458"/>
                <a:gd name="T32" fmla="*/ 4 w 332"/>
                <a:gd name="T33" fmla="*/ 58 h 458"/>
                <a:gd name="T34" fmla="*/ 4 w 332"/>
                <a:gd name="T35" fmla="*/ 53 h 458"/>
                <a:gd name="T36" fmla="*/ 5 w 332"/>
                <a:gd name="T37" fmla="*/ 49 h 458"/>
                <a:gd name="T38" fmla="*/ 6 w 332"/>
                <a:gd name="T39" fmla="*/ 44 h 458"/>
                <a:gd name="T40" fmla="*/ 8 w 332"/>
                <a:gd name="T41" fmla="*/ 40 h 458"/>
                <a:gd name="T42" fmla="*/ 9 w 332"/>
                <a:gd name="T43" fmla="*/ 36 h 458"/>
                <a:gd name="T44" fmla="*/ 11 w 332"/>
                <a:gd name="T45" fmla="*/ 32 h 458"/>
                <a:gd name="T46" fmla="*/ 13 w 332"/>
                <a:gd name="T47" fmla="*/ 28 h 458"/>
                <a:gd name="T48" fmla="*/ 15 w 332"/>
                <a:gd name="T49" fmla="*/ 24 h 458"/>
                <a:gd name="T50" fmla="*/ 17 w 332"/>
                <a:gd name="T51" fmla="*/ 20 h 458"/>
                <a:gd name="T52" fmla="*/ 20 w 332"/>
                <a:gd name="T53" fmla="*/ 17 h 458"/>
                <a:gd name="T54" fmla="*/ 23 w 332"/>
                <a:gd name="T55" fmla="*/ 14 h 458"/>
                <a:gd name="T56" fmla="*/ 26 w 332"/>
                <a:gd name="T57" fmla="*/ 11 h 458"/>
                <a:gd name="T58" fmla="*/ 30 w 332"/>
                <a:gd name="T59" fmla="*/ 8 h 458"/>
                <a:gd name="T60" fmla="*/ 34 w 332"/>
                <a:gd name="T61" fmla="*/ 5 h 458"/>
                <a:gd name="T62" fmla="*/ 38 w 332"/>
                <a:gd name="T63" fmla="*/ 3 h 458"/>
                <a:gd name="T64" fmla="*/ 42 w 332"/>
                <a:gd name="T65" fmla="*/ 1 h 458"/>
                <a:gd name="T66" fmla="*/ 41 w 332"/>
                <a:gd name="T67" fmla="*/ 1 h 458"/>
                <a:gd name="T68" fmla="*/ 39 w 332"/>
                <a:gd name="T69" fmla="*/ 1 h 458"/>
                <a:gd name="T70" fmla="*/ 38 w 332"/>
                <a:gd name="T71" fmla="*/ 1 h 458"/>
                <a:gd name="T72" fmla="*/ 37 w 332"/>
                <a:gd name="T73" fmla="*/ 1 h 458"/>
                <a:gd name="T74" fmla="*/ 36 w 332"/>
                <a:gd name="T75" fmla="*/ 1 h 458"/>
                <a:gd name="T76" fmla="*/ 35 w 332"/>
                <a:gd name="T77" fmla="*/ 1 h 458"/>
                <a:gd name="T78" fmla="*/ 33 w 332"/>
                <a:gd name="T79" fmla="*/ 0 h 458"/>
                <a:gd name="T80" fmla="*/ 32 w 332"/>
                <a:gd name="T81" fmla="*/ 0 h 4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2" h="458">
                  <a:moveTo>
                    <a:pt x="253" y="0"/>
                  </a:moveTo>
                  <a:lnTo>
                    <a:pt x="224" y="11"/>
                  </a:lnTo>
                  <a:lnTo>
                    <a:pt x="196" y="26"/>
                  </a:lnTo>
                  <a:lnTo>
                    <a:pt x="168" y="44"/>
                  </a:lnTo>
                  <a:lnTo>
                    <a:pt x="140" y="63"/>
                  </a:lnTo>
                  <a:lnTo>
                    <a:pt x="114" y="85"/>
                  </a:lnTo>
                  <a:lnTo>
                    <a:pt x="90" y="109"/>
                  </a:lnTo>
                  <a:lnTo>
                    <a:pt x="68" y="136"/>
                  </a:lnTo>
                  <a:lnTo>
                    <a:pt x="48" y="165"/>
                  </a:lnTo>
                  <a:lnTo>
                    <a:pt x="31" y="195"/>
                  </a:lnTo>
                  <a:lnTo>
                    <a:pt x="18" y="228"/>
                  </a:lnTo>
                  <a:lnTo>
                    <a:pt x="8" y="263"/>
                  </a:lnTo>
                  <a:lnTo>
                    <a:pt x="2" y="298"/>
                  </a:lnTo>
                  <a:lnTo>
                    <a:pt x="0" y="336"/>
                  </a:lnTo>
                  <a:lnTo>
                    <a:pt x="3" y="376"/>
                  </a:lnTo>
                  <a:lnTo>
                    <a:pt x="12" y="416"/>
                  </a:lnTo>
                  <a:lnTo>
                    <a:pt x="26" y="458"/>
                  </a:lnTo>
                  <a:lnTo>
                    <a:pt x="32" y="422"/>
                  </a:lnTo>
                  <a:lnTo>
                    <a:pt x="39" y="386"/>
                  </a:lnTo>
                  <a:lnTo>
                    <a:pt x="47" y="351"/>
                  </a:lnTo>
                  <a:lnTo>
                    <a:pt x="57" y="317"/>
                  </a:lnTo>
                  <a:lnTo>
                    <a:pt x="69" y="283"/>
                  </a:lnTo>
                  <a:lnTo>
                    <a:pt x="83" y="250"/>
                  </a:lnTo>
                  <a:lnTo>
                    <a:pt x="99" y="219"/>
                  </a:lnTo>
                  <a:lnTo>
                    <a:pt x="116" y="189"/>
                  </a:lnTo>
                  <a:lnTo>
                    <a:pt x="136" y="160"/>
                  </a:lnTo>
                  <a:lnTo>
                    <a:pt x="156" y="132"/>
                  </a:lnTo>
                  <a:lnTo>
                    <a:pt x="181" y="106"/>
                  </a:lnTo>
                  <a:lnTo>
                    <a:pt x="206" y="82"/>
                  </a:lnTo>
                  <a:lnTo>
                    <a:pt x="234" y="59"/>
                  </a:lnTo>
                  <a:lnTo>
                    <a:pt x="265" y="38"/>
                  </a:lnTo>
                  <a:lnTo>
                    <a:pt x="297" y="20"/>
                  </a:lnTo>
                  <a:lnTo>
                    <a:pt x="332" y="3"/>
                  </a:lnTo>
                  <a:lnTo>
                    <a:pt x="321" y="3"/>
                  </a:lnTo>
                  <a:lnTo>
                    <a:pt x="312" y="2"/>
                  </a:lnTo>
                  <a:lnTo>
                    <a:pt x="302" y="2"/>
                  </a:lnTo>
                  <a:lnTo>
                    <a:pt x="292" y="1"/>
                  </a:lnTo>
                  <a:lnTo>
                    <a:pt x="282" y="1"/>
                  </a:lnTo>
                  <a:lnTo>
                    <a:pt x="273" y="1"/>
                  </a:lnTo>
                  <a:lnTo>
                    <a:pt x="262" y="0"/>
                  </a:lnTo>
                  <a:lnTo>
                    <a:pt x="253"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34" name="Freeform 221"/>
            <p:cNvSpPr>
              <a:spLocks noChangeAspect="1"/>
            </p:cNvSpPr>
            <p:nvPr/>
          </p:nvSpPr>
          <p:spPr bwMode="auto">
            <a:xfrm>
              <a:off x="2663" y="2181"/>
              <a:ext cx="161" cy="225"/>
            </a:xfrm>
            <a:custGeom>
              <a:avLst/>
              <a:gdLst>
                <a:gd name="T0" fmla="*/ 30 w 324"/>
                <a:gd name="T1" fmla="*/ 0 h 451"/>
                <a:gd name="T2" fmla="*/ 27 w 324"/>
                <a:gd name="T3" fmla="*/ 1 h 451"/>
                <a:gd name="T4" fmla="*/ 23 w 324"/>
                <a:gd name="T5" fmla="*/ 3 h 451"/>
                <a:gd name="T6" fmla="*/ 20 w 324"/>
                <a:gd name="T7" fmla="*/ 5 h 451"/>
                <a:gd name="T8" fmla="*/ 17 w 324"/>
                <a:gd name="T9" fmla="*/ 8 h 451"/>
                <a:gd name="T10" fmla="*/ 14 w 324"/>
                <a:gd name="T11" fmla="*/ 10 h 451"/>
                <a:gd name="T12" fmla="*/ 11 w 324"/>
                <a:gd name="T13" fmla="*/ 13 h 451"/>
                <a:gd name="T14" fmla="*/ 8 w 324"/>
                <a:gd name="T15" fmla="*/ 16 h 451"/>
                <a:gd name="T16" fmla="*/ 6 w 324"/>
                <a:gd name="T17" fmla="*/ 20 h 451"/>
                <a:gd name="T18" fmla="*/ 3 w 324"/>
                <a:gd name="T19" fmla="*/ 24 h 451"/>
                <a:gd name="T20" fmla="*/ 2 w 324"/>
                <a:gd name="T21" fmla="*/ 28 h 451"/>
                <a:gd name="T22" fmla="*/ 1 w 324"/>
                <a:gd name="T23" fmla="*/ 32 h 451"/>
                <a:gd name="T24" fmla="*/ 0 w 324"/>
                <a:gd name="T25" fmla="*/ 36 h 451"/>
                <a:gd name="T26" fmla="*/ 0 w 324"/>
                <a:gd name="T27" fmla="*/ 41 h 451"/>
                <a:gd name="T28" fmla="*/ 0 w 324"/>
                <a:gd name="T29" fmla="*/ 46 h 451"/>
                <a:gd name="T30" fmla="*/ 1 w 324"/>
                <a:gd name="T31" fmla="*/ 51 h 451"/>
                <a:gd name="T32" fmla="*/ 3 w 324"/>
                <a:gd name="T33" fmla="*/ 56 h 451"/>
                <a:gd name="T34" fmla="*/ 3 w 324"/>
                <a:gd name="T35" fmla="*/ 51 h 451"/>
                <a:gd name="T36" fmla="*/ 4 w 324"/>
                <a:gd name="T37" fmla="*/ 47 h 451"/>
                <a:gd name="T38" fmla="*/ 5 w 324"/>
                <a:gd name="T39" fmla="*/ 43 h 451"/>
                <a:gd name="T40" fmla="*/ 6 w 324"/>
                <a:gd name="T41" fmla="*/ 38 h 451"/>
                <a:gd name="T42" fmla="*/ 8 w 324"/>
                <a:gd name="T43" fmla="*/ 34 h 451"/>
                <a:gd name="T44" fmla="*/ 9 w 324"/>
                <a:gd name="T45" fmla="*/ 30 h 451"/>
                <a:gd name="T46" fmla="*/ 11 w 324"/>
                <a:gd name="T47" fmla="*/ 26 h 451"/>
                <a:gd name="T48" fmla="*/ 13 w 324"/>
                <a:gd name="T49" fmla="*/ 22 h 451"/>
                <a:gd name="T50" fmla="*/ 16 w 324"/>
                <a:gd name="T51" fmla="*/ 19 h 451"/>
                <a:gd name="T52" fmla="*/ 18 w 324"/>
                <a:gd name="T53" fmla="*/ 15 h 451"/>
                <a:gd name="T54" fmla="*/ 21 w 324"/>
                <a:gd name="T55" fmla="*/ 12 h 451"/>
                <a:gd name="T56" fmla="*/ 24 w 324"/>
                <a:gd name="T57" fmla="*/ 9 h 451"/>
                <a:gd name="T58" fmla="*/ 28 w 324"/>
                <a:gd name="T59" fmla="*/ 7 h 451"/>
                <a:gd name="T60" fmla="*/ 32 w 324"/>
                <a:gd name="T61" fmla="*/ 4 h 451"/>
                <a:gd name="T62" fmla="*/ 36 w 324"/>
                <a:gd name="T63" fmla="*/ 2 h 451"/>
                <a:gd name="T64" fmla="*/ 40 w 324"/>
                <a:gd name="T65" fmla="*/ 0 h 451"/>
                <a:gd name="T66" fmla="*/ 39 w 324"/>
                <a:gd name="T67" fmla="*/ 0 h 451"/>
                <a:gd name="T68" fmla="*/ 37 w 324"/>
                <a:gd name="T69" fmla="*/ 0 h 451"/>
                <a:gd name="T70" fmla="*/ 36 w 324"/>
                <a:gd name="T71" fmla="*/ 0 h 451"/>
                <a:gd name="T72" fmla="*/ 35 w 324"/>
                <a:gd name="T73" fmla="*/ 0 h 451"/>
                <a:gd name="T74" fmla="*/ 34 w 324"/>
                <a:gd name="T75" fmla="*/ 0 h 451"/>
                <a:gd name="T76" fmla="*/ 33 w 324"/>
                <a:gd name="T77" fmla="*/ 0 h 451"/>
                <a:gd name="T78" fmla="*/ 31 w 324"/>
                <a:gd name="T79" fmla="*/ 0 h 451"/>
                <a:gd name="T80" fmla="*/ 30 w 324"/>
                <a:gd name="T81" fmla="*/ 0 h 4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4" h="451">
                  <a:moveTo>
                    <a:pt x="247" y="0"/>
                  </a:moveTo>
                  <a:lnTo>
                    <a:pt x="219" y="13"/>
                  </a:lnTo>
                  <a:lnTo>
                    <a:pt x="192" y="28"/>
                  </a:lnTo>
                  <a:lnTo>
                    <a:pt x="164" y="45"/>
                  </a:lnTo>
                  <a:lnTo>
                    <a:pt x="137" y="64"/>
                  </a:lnTo>
                  <a:lnTo>
                    <a:pt x="112" y="85"/>
                  </a:lnTo>
                  <a:lnTo>
                    <a:pt x="89" y="110"/>
                  </a:lnTo>
                  <a:lnTo>
                    <a:pt x="67" y="135"/>
                  </a:lnTo>
                  <a:lnTo>
                    <a:pt x="48" y="163"/>
                  </a:lnTo>
                  <a:lnTo>
                    <a:pt x="31" y="193"/>
                  </a:lnTo>
                  <a:lnTo>
                    <a:pt x="18" y="224"/>
                  </a:lnTo>
                  <a:lnTo>
                    <a:pt x="8" y="257"/>
                  </a:lnTo>
                  <a:lnTo>
                    <a:pt x="3" y="293"/>
                  </a:lnTo>
                  <a:lnTo>
                    <a:pt x="0" y="330"/>
                  </a:lnTo>
                  <a:lnTo>
                    <a:pt x="4" y="369"/>
                  </a:lnTo>
                  <a:lnTo>
                    <a:pt x="11" y="409"/>
                  </a:lnTo>
                  <a:lnTo>
                    <a:pt x="24" y="451"/>
                  </a:lnTo>
                  <a:lnTo>
                    <a:pt x="30" y="414"/>
                  </a:lnTo>
                  <a:lnTo>
                    <a:pt x="36" y="378"/>
                  </a:lnTo>
                  <a:lnTo>
                    <a:pt x="44" y="344"/>
                  </a:lnTo>
                  <a:lnTo>
                    <a:pt x="54" y="309"/>
                  </a:lnTo>
                  <a:lnTo>
                    <a:pt x="66" y="276"/>
                  </a:lnTo>
                  <a:lnTo>
                    <a:pt x="79" y="243"/>
                  </a:lnTo>
                  <a:lnTo>
                    <a:pt x="95" y="212"/>
                  </a:lnTo>
                  <a:lnTo>
                    <a:pt x="111" y="182"/>
                  </a:lnTo>
                  <a:lnTo>
                    <a:pt x="130" y="155"/>
                  </a:lnTo>
                  <a:lnTo>
                    <a:pt x="151" y="127"/>
                  </a:lnTo>
                  <a:lnTo>
                    <a:pt x="174" y="102"/>
                  </a:lnTo>
                  <a:lnTo>
                    <a:pt x="200" y="79"/>
                  </a:lnTo>
                  <a:lnTo>
                    <a:pt x="227" y="57"/>
                  </a:lnTo>
                  <a:lnTo>
                    <a:pt x="257" y="37"/>
                  </a:lnTo>
                  <a:lnTo>
                    <a:pt x="289" y="19"/>
                  </a:lnTo>
                  <a:lnTo>
                    <a:pt x="324" y="3"/>
                  </a:lnTo>
                  <a:lnTo>
                    <a:pt x="314" y="3"/>
                  </a:lnTo>
                  <a:lnTo>
                    <a:pt x="304" y="1"/>
                  </a:lnTo>
                  <a:lnTo>
                    <a:pt x="294" y="1"/>
                  </a:lnTo>
                  <a:lnTo>
                    <a:pt x="285" y="1"/>
                  </a:lnTo>
                  <a:lnTo>
                    <a:pt x="276" y="1"/>
                  </a:lnTo>
                  <a:lnTo>
                    <a:pt x="266" y="1"/>
                  </a:lnTo>
                  <a:lnTo>
                    <a:pt x="256" y="0"/>
                  </a:lnTo>
                  <a:lnTo>
                    <a:pt x="247"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35" name="Freeform 222"/>
            <p:cNvSpPr>
              <a:spLocks noChangeAspect="1"/>
            </p:cNvSpPr>
            <p:nvPr/>
          </p:nvSpPr>
          <p:spPr bwMode="auto">
            <a:xfrm>
              <a:off x="2664" y="2183"/>
              <a:ext cx="158" cy="220"/>
            </a:xfrm>
            <a:custGeom>
              <a:avLst/>
              <a:gdLst>
                <a:gd name="T0" fmla="*/ 30 w 316"/>
                <a:gd name="T1" fmla="*/ 0 h 440"/>
                <a:gd name="T2" fmla="*/ 27 w 316"/>
                <a:gd name="T3" fmla="*/ 2 h 440"/>
                <a:gd name="T4" fmla="*/ 24 w 316"/>
                <a:gd name="T5" fmla="*/ 4 h 440"/>
                <a:gd name="T6" fmla="*/ 20 w 316"/>
                <a:gd name="T7" fmla="*/ 6 h 440"/>
                <a:gd name="T8" fmla="*/ 17 w 316"/>
                <a:gd name="T9" fmla="*/ 8 h 440"/>
                <a:gd name="T10" fmla="*/ 14 w 316"/>
                <a:gd name="T11" fmla="*/ 11 h 440"/>
                <a:gd name="T12" fmla="*/ 11 w 316"/>
                <a:gd name="T13" fmla="*/ 14 h 440"/>
                <a:gd name="T14" fmla="*/ 9 w 316"/>
                <a:gd name="T15" fmla="*/ 17 h 440"/>
                <a:gd name="T16" fmla="*/ 6 w 316"/>
                <a:gd name="T17" fmla="*/ 20 h 440"/>
                <a:gd name="T18" fmla="*/ 4 w 316"/>
                <a:gd name="T19" fmla="*/ 24 h 440"/>
                <a:gd name="T20" fmla="*/ 3 w 316"/>
                <a:gd name="T21" fmla="*/ 28 h 440"/>
                <a:gd name="T22" fmla="*/ 1 w 316"/>
                <a:gd name="T23" fmla="*/ 32 h 440"/>
                <a:gd name="T24" fmla="*/ 1 w 316"/>
                <a:gd name="T25" fmla="*/ 36 h 440"/>
                <a:gd name="T26" fmla="*/ 0 w 316"/>
                <a:gd name="T27" fmla="*/ 41 h 440"/>
                <a:gd name="T28" fmla="*/ 1 w 316"/>
                <a:gd name="T29" fmla="*/ 45 h 440"/>
                <a:gd name="T30" fmla="*/ 2 w 316"/>
                <a:gd name="T31" fmla="*/ 50 h 440"/>
                <a:gd name="T32" fmla="*/ 3 w 316"/>
                <a:gd name="T33" fmla="*/ 55 h 440"/>
                <a:gd name="T34" fmla="*/ 4 w 316"/>
                <a:gd name="T35" fmla="*/ 51 h 440"/>
                <a:gd name="T36" fmla="*/ 5 w 316"/>
                <a:gd name="T37" fmla="*/ 46 h 440"/>
                <a:gd name="T38" fmla="*/ 6 w 316"/>
                <a:gd name="T39" fmla="*/ 42 h 440"/>
                <a:gd name="T40" fmla="*/ 7 w 316"/>
                <a:gd name="T41" fmla="*/ 38 h 440"/>
                <a:gd name="T42" fmla="*/ 8 w 316"/>
                <a:gd name="T43" fmla="*/ 34 h 440"/>
                <a:gd name="T44" fmla="*/ 10 w 316"/>
                <a:gd name="T45" fmla="*/ 30 h 440"/>
                <a:gd name="T46" fmla="*/ 12 w 316"/>
                <a:gd name="T47" fmla="*/ 26 h 440"/>
                <a:gd name="T48" fmla="*/ 14 w 316"/>
                <a:gd name="T49" fmla="*/ 22 h 440"/>
                <a:gd name="T50" fmla="*/ 16 w 316"/>
                <a:gd name="T51" fmla="*/ 19 h 440"/>
                <a:gd name="T52" fmla="*/ 19 w 316"/>
                <a:gd name="T53" fmla="*/ 16 h 440"/>
                <a:gd name="T54" fmla="*/ 21 w 316"/>
                <a:gd name="T55" fmla="*/ 12 h 440"/>
                <a:gd name="T56" fmla="*/ 25 w 316"/>
                <a:gd name="T57" fmla="*/ 10 h 440"/>
                <a:gd name="T58" fmla="*/ 28 w 316"/>
                <a:gd name="T59" fmla="*/ 7 h 440"/>
                <a:gd name="T60" fmla="*/ 32 w 316"/>
                <a:gd name="T61" fmla="*/ 5 h 440"/>
                <a:gd name="T62" fmla="*/ 36 w 316"/>
                <a:gd name="T63" fmla="*/ 2 h 440"/>
                <a:gd name="T64" fmla="*/ 40 w 316"/>
                <a:gd name="T65" fmla="*/ 0 h 440"/>
                <a:gd name="T66" fmla="*/ 39 w 316"/>
                <a:gd name="T67" fmla="*/ 0 h 440"/>
                <a:gd name="T68" fmla="*/ 38 w 316"/>
                <a:gd name="T69" fmla="*/ 0 h 440"/>
                <a:gd name="T70" fmla="*/ 36 w 316"/>
                <a:gd name="T71" fmla="*/ 0 h 440"/>
                <a:gd name="T72" fmla="*/ 35 w 316"/>
                <a:gd name="T73" fmla="*/ 0 h 440"/>
                <a:gd name="T74" fmla="*/ 34 w 316"/>
                <a:gd name="T75" fmla="*/ 0 h 440"/>
                <a:gd name="T76" fmla="*/ 33 w 316"/>
                <a:gd name="T77" fmla="*/ 0 h 440"/>
                <a:gd name="T78" fmla="*/ 32 w 316"/>
                <a:gd name="T79" fmla="*/ 0 h 440"/>
                <a:gd name="T80" fmla="*/ 30 w 316"/>
                <a:gd name="T81" fmla="*/ 0 h 4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6" h="440">
                  <a:moveTo>
                    <a:pt x="240" y="0"/>
                  </a:moveTo>
                  <a:lnTo>
                    <a:pt x="214" y="12"/>
                  </a:lnTo>
                  <a:lnTo>
                    <a:pt x="186" y="27"/>
                  </a:lnTo>
                  <a:lnTo>
                    <a:pt x="160" y="45"/>
                  </a:lnTo>
                  <a:lnTo>
                    <a:pt x="134" y="63"/>
                  </a:lnTo>
                  <a:lnTo>
                    <a:pt x="110" y="84"/>
                  </a:lnTo>
                  <a:lnTo>
                    <a:pt x="87" y="107"/>
                  </a:lnTo>
                  <a:lnTo>
                    <a:pt x="66" y="131"/>
                  </a:lnTo>
                  <a:lnTo>
                    <a:pt x="47" y="159"/>
                  </a:lnTo>
                  <a:lnTo>
                    <a:pt x="31" y="187"/>
                  </a:lnTo>
                  <a:lnTo>
                    <a:pt x="18" y="217"/>
                  </a:lnTo>
                  <a:lnTo>
                    <a:pt x="8" y="250"/>
                  </a:lnTo>
                  <a:lnTo>
                    <a:pt x="2" y="284"/>
                  </a:lnTo>
                  <a:lnTo>
                    <a:pt x="0" y="321"/>
                  </a:lnTo>
                  <a:lnTo>
                    <a:pt x="2" y="359"/>
                  </a:lnTo>
                  <a:lnTo>
                    <a:pt x="9" y="398"/>
                  </a:lnTo>
                  <a:lnTo>
                    <a:pt x="21" y="440"/>
                  </a:lnTo>
                  <a:lnTo>
                    <a:pt x="27" y="403"/>
                  </a:lnTo>
                  <a:lnTo>
                    <a:pt x="33" y="367"/>
                  </a:lnTo>
                  <a:lnTo>
                    <a:pt x="41" y="333"/>
                  </a:lnTo>
                  <a:lnTo>
                    <a:pt x="51" y="298"/>
                  </a:lnTo>
                  <a:lnTo>
                    <a:pt x="62" y="266"/>
                  </a:lnTo>
                  <a:lnTo>
                    <a:pt x="76" y="234"/>
                  </a:lnTo>
                  <a:lnTo>
                    <a:pt x="89" y="204"/>
                  </a:lnTo>
                  <a:lnTo>
                    <a:pt x="107" y="175"/>
                  </a:lnTo>
                  <a:lnTo>
                    <a:pt x="125" y="147"/>
                  </a:lnTo>
                  <a:lnTo>
                    <a:pt x="145" y="121"/>
                  </a:lnTo>
                  <a:lnTo>
                    <a:pt x="168" y="96"/>
                  </a:lnTo>
                  <a:lnTo>
                    <a:pt x="193" y="73"/>
                  </a:lnTo>
                  <a:lnTo>
                    <a:pt x="220" y="52"/>
                  </a:lnTo>
                  <a:lnTo>
                    <a:pt x="250" y="33"/>
                  </a:lnTo>
                  <a:lnTo>
                    <a:pt x="282" y="15"/>
                  </a:lnTo>
                  <a:lnTo>
                    <a:pt x="316" y="0"/>
                  </a:lnTo>
                  <a:lnTo>
                    <a:pt x="307" y="0"/>
                  </a:lnTo>
                  <a:lnTo>
                    <a:pt x="298" y="0"/>
                  </a:lnTo>
                  <a:lnTo>
                    <a:pt x="288" y="0"/>
                  </a:lnTo>
                  <a:lnTo>
                    <a:pt x="278" y="0"/>
                  </a:lnTo>
                  <a:lnTo>
                    <a:pt x="269" y="0"/>
                  </a:lnTo>
                  <a:lnTo>
                    <a:pt x="260" y="0"/>
                  </a:lnTo>
                  <a:lnTo>
                    <a:pt x="250" y="0"/>
                  </a:lnTo>
                  <a:lnTo>
                    <a:pt x="240"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36" name="Freeform 223"/>
            <p:cNvSpPr>
              <a:spLocks noChangeAspect="1"/>
            </p:cNvSpPr>
            <p:nvPr/>
          </p:nvSpPr>
          <p:spPr bwMode="auto">
            <a:xfrm>
              <a:off x="2665" y="2184"/>
              <a:ext cx="155" cy="215"/>
            </a:xfrm>
            <a:custGeom>
              <a:avLst/>
              <a:gdLst>
                <a:gd name="T0" fmla="*/ 30 w 310"/>
                <a:gd name="T1" fmla="*/ 0 h 431"/>
                <a:gd name="T2" fmla="*/ 26 w 310"/>
                <a:gd name="T3" fmla="*/ 1 h 431"/>
                <a:gd name="T4" fmla="*/ 23 w 310"/>
                <a:gd name="T5" fmla="*/ 3 h 431"/>
                <a:gd name="T6" fmla="*/ 20 w 310"/>
                <a:gd name="T7" fmla="*/ 5 h 431"/>
                <a:gd name="T8" fmla="*/ 17 w 310"/>
                <a:gd name="T9" fmla="*/ 8 h 431"/>
                <a:gd name="T10" fmla="*/ 14 w 310"/>
                <a:gd name="T11" fmla="*/ 10 h 431"/>
                <a:gd name="T12" fmla="*/ 11 w 310"/>
                <a:gd name="T13" fmla="*/ 13 h 431"/>
                <a:gd name="T14" fmla="*/ 9 w 310"/>
                <a:gd name="T15" fmla="*/ 16 h 431"/>
                <a:gd name="T16" fmla="*/ 6 w 310"/>
                <a:gd name="T17" fmla="*/ 19 h 431"/>
                <a:gd name="T18" fmla="*/ 4 w 310"/>
                <a:gd name="T19" fmla="*/ 23 h 431"/>
                <a:gd name="T20" fmla="*/ 3 w 310"/>
                <a:gd name="T21" fmla="*/ 26 h 431"/>
                <a:gd name="T22" fmla="*/ 2 w 310"/>
                <a:gd name="T23" fmla="*/ 30 h 431"/>
                <a:gd name="T24" fmla="*/ 1 w 310"/>
                <a:gd name="T25" fmla="*/ 34 h 431"/>
                <a:gd name="T26" fmla="*/ 0 w 310"/>
                <a:gd name="T27" fmla="*/ 39 h 431"/>
                <a:gd name="T28" fmla="*/ 1 w 310"/>
                <a:gd name="T29" fmla="*/ 43 h 431"/>
                <a:gd name="T30" fmla="*/ 2 w 310"/>
                <a:gd name="T31" fmla="*/ 48 h 431"/>
                <a:gd name="T32" fmla="*/ 3 w 310"/>
                <a:gd name="T33" fmla="*/ 53 h 431"/>
                <a:gd name="T34" fmla="*/ 4 w 310"/>
                <a:gd name="T35" fmla="*/ 49 h 431"/>
                <a:gd name="T36" fmla="*/ 4 w 310"/>
                <a:gd name="T37" fmla="*/ 44 h 431"/>
                <a:gd name="T38" fmla="*/ 5 w 310"/>
                <a:gd name="T39" fmla="*/ 40 h 431"/>
                <a:gd name="T40" fmla="*/ 7 w 310"/>
                <a:gd name="T41" fmla="*/ 36 h 431"/>
                <a:gd name="T42" fmla="*/ 8 w 310"/>
                <a:gd name="T43" fmla="*/ 32 h 431"/>
                <a:gd name="T44" fmla="*/ 9 w 310"/>
                <a:gd name="T45" fmla="*/ 28 h 431"/>
                <a:gd name="T46" fmla="*/ 11 w 310"/>
                <a:gd name="T47" fmla="*/ 24 h 431"/>
                <a:gd name="T48" fmla="*/ 13 w 310"/>
                <a:gd name="T49" fmla="*/ 21 h 431"/>
                <a:gd name="T50" fmla="*/ 16 w 310"/>
                <a:gd name="T51" fmla="*/ 17 h 431"/>
                <a:gd name="T52" fmla="*/ 18 w 310"/>
                <a:gd name="T53" fmla="*/ 14 h 431"/>
                <a:gd name="T54" fmla="*/ 21 w 310"/>
                <a:gd name="T55" fmla="*/ 11 h 431"/>
                <a:gd name="T56" fmla="*/ 24 w 310"/>
                <a:gd name="T57" fmla="*/ 8 h 431"/>
                <a:gd name="T58" fmla="*/ 27 w 310"/>
                <a:gd name="T59" fmla="*/ 6 h 431"/>
                <a:gd name="T60" fmla="*/ 31 w 310"/>
                <a:gd name="T61" fmla="*/ 3 h 431"/>
                <a:gd name="T62" fmla="*/ 35 w 310"/>
                <a:gd name="T63" fmla="*/ 1 h 431"/>
                <a:gd name="T64" fmla="*/ 39 w 310"/>
                <a:gd name="T65" fmla="*/ 0 h 431"/>
                <a:gd name="T66" fmla="*/ 38 w 310"/>
                <a:gd name="T67" fmla="*/ 0 h 431"/>
                <a:gd name="T68" fmla="*/ 37 w 310"/>
                <a:gd name="T69" fmla="*/ 0 h 431"/>
                <a:gd name="T70" fmla="*/ 36 w 310"/>
                <a:gd name="T71" fmla="*/ 0 h 431"/>
                <a:gd name="T72" fmla="*/ 34 w 310"/>
                <a:gd name="T73" fmla="*/ 0 h 431"/>
                <a:gd name="T74" fmla="*/ 33 w 310"/>
                <a:gd name="T75" fmla="*/ 0 h 431"/>
                <a:gd name="T76" fmla="*/ 32 w 310"/>
                <a:gd name="T77" fmla="*/ 0 h 431"/>
                <a:gd name="T78" fmla="*/ 31 w 310"/>
                <a:gd name="T79" fmla="*/ 0 h 431"/>
                <a:gd name="T80" fmla="*/ 30 w 310"/>
                <a:gd name="T81" fmla="*/ 0 h 4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0" h="431">
                  <a:moveTo>
                    <a:pt x="234" y="0"/>
                  </a:moveTo>
                  <a:lnTo>
                    <a:pt x="208" y="14"/>
                  </a:lnTo>
                  <a:lnTo>
                    <a:pt x="182" y="29"/>
                  </a:lnTo>
                  <a:lnTo>
                    <a:pt x="157" y="45"/>
                  </a:lnTo>
                  <a:lnTo>
                    <a:pt x="132" y="65"/>
                  </a:lnTo>
                  <a:lnTo>
                    <a:pt x="109" y="84"/>
                  </a:lnTo>
                  <a:lnTo>
                    <a:pt x="86" y="107"/>
                  </a:lnTo>
                  <a:lnTo>
                    <a:pt x="66" y="131"/>
                  </a:lnTo>
                  <a:lnTo>
                    <a:pt x="48" y="157"/>
                  </a:lnTo>
                  <a:lnTo>
                    <a:pt x="32" y="184"/>
                  </a:lnTo>
                  <a:lnTo>
                    <a:pt x="18" y="214"/>
                  </a:lnTo>
                  <a:lnTo>
                    <a:pt x="9" y="245"/>
                  </a:lnTo>
                  <a:lnTo>
                    <a:pt x="2" y="279"/>
                  </a:lnTo>
                  <a:lnTo>
                    <a:pt x="0" y="313"/>
                  </a:lnTo>
                  <a:lnTo>
                    <a:pt x="2" y="351"/>
                  </a:lnTo>
                  <a:lnTo>
                    <a:pt x="9" y="389"/>
                  </a:lnTo>
                  <a:lnTo>
                    <a:pt x="21" y="431"/>
                  </a:lnTo>
                  <a:lnTo>
                    <a:pt x="26" y="394"/>
                  </a:lnTo>
                  <a:lnTo>
                    <a:pt x="32" y="358"/>
                  </a:lnTo>
                  <a:lnTo>
                    <a:pt x="40" y="324"/>
                  </a:lnTo>
                  <a:lnTo>
                    <a:pt x="49" y="290"/>
                  </a:lnTo>
                  <a:lnTo>
                    <a:pt x="60" y="257"/>
                  </a:lnTo>
                  <a:lnTo>
                    <a:pt x="72" y="227"/>
                  </a:lnTo>
                  <a:lnTo>
                    <a:pt x="86" y="197"/>
                  </a:lnTo>
                  <a:lnTo>
                    <a:pt x="102" y="168"/>
                  </a:lnTo>
                  <a:lnTo>
                    <a:pt x="121" y="142"/>
                  </a:lnTo>
                  <a:lnTo>
                    <a:pt x="140" y="116"/>
                  </a:lnTo>
                  <a:lnTo>
                    <a:pt x="162" y="92"/>
                  </a:lnTo>
                  <a:lnTo>
                    <a:pt x="187" y="70"/>
                  </a:lnTo>
                  <a:lnTo>
                    <a:pt x="214" y="50"/>
                  </a:lnTo>
                  <a:lnTo>
                    <a:pt x="243" y="31"/>
                  </a:lnTo>
                  <a:lnTo>
                    <a:pt x="275" y="15"/>
                  </a:lnTo>
                  <a:lnTo>
                    <a:pt x="310" y="0"/>
                  </a:lnTo>
                  <a:lnTo>
                    <a:pt x="301" y="0"/>
                  </a:lnTo>
                  <a:lnTo>
                    <a:pt x="291" y="0"/>
                  </a:lnTo>
                  <a:lnTo>
                    <a:pt x="281" y="0"/>
                  </a:lnTo>
                  <a:lnTo>
                    <a:pt x="272" y="0"/>
                  </a:lnTo>
                  <a:lnTo>
                    <a:pt x="263" y="0"/>
                  </a:lnTo>
                  <a:lnTo>
                    <a:pt x="253" y="0"/>
                  </a:lnTo>
                  <a:lnTo>
                    <a:pt x="243" y="0"/>
                  </a:lnTo>
                  <a:lnTo>
                    <a:pt x="234"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37" name="Freeform 224"/>
            <p:cNvSpPr>
              <a:spLocks noChangeAspect="1"/>
            </p:cNvSpPr>
            <p:nvPr/>
          </p:nvSpPr>
          <p:spPr bwMode="auto">
            <a:xfrm>
              <a:off x="2667" y="2185"/>
              <a:ext cx="151" cy="211"/>
            </a:xfrm>
            <a:custGeom>
              <a:avLst/>
              <a:gdLst>
                <a:gd name="T0" fmla="*/ 29 w 302"/>
                <a:gd name="T1" fmla="*/ 0 h 423"/>
                <a:gd name="T2" fmla="*/ 26 w 302"/>
                <a:gd name="T3" fmla="*/ 2 h 423"/>
                <a:gd name="T4" fmla="*/ 23 w 302"/>
                <a:gd name="T5" fmla="*/ 3 h 423"/>
                <a:gd name="T6" fmla="*/ 20 w 302"/>
                <a:gd name="T7" fmla="*/ 6 h 423"/>
                <a:gd name="T8" fmla="*/ 17 w 302"/>
                <a:gd name="T9" fmla="*/ 8 h 423"/>
                <a:gd name="T10" fmla="*/ 14 w 302"/>
                <a:gd name="T11" fmla="*/ 10 h 423"/>
                <a:gd name="T12" fmla="*/ 11 w 302"/>
                <a:gd name="T13" fmla="*/ 13 h 423"/>
                <a:gd name="T14" fmla="*/ 9 w 302"/>
                <a:gd name="T15" fmla="*/ 16 h 423"/>
                <a:gd name="T16" fmla="*/ 6 w 302"/>
                <a:gd name="T17" fmla="*/ 19 h 423"/>
                <a:gd name="T18" fmla="*/ 4 w 302"/>
                <a:gd name="T19" fmla="*/ 22 h 423"/>
                <a:gd name="T20" fmla="*/ 3 w 302"/>
                <a:gd name="T21" fmla="*/ 26 h 423"/>
                <a:gd name="T22" fmla="*/ 2 w 302"/>
                <a:gd name="T23" fmla="*/ 30 h 423"/>
                <a:gd name="T24" fmla="*/ 1 w 302"/>
                <a:gd name="T25" fmla="*/ 34 h 423"/>
                <a:gd name="T26" fmla="*/ 0 w 302"/>
                <a:gd name="T27" fmla="*/ 38 h 423"/>
                <a:gd name="T28" fmla="*/ 1 w 302"/>
                <a:gd name="T29" fmla="*/ 43 h 423"/>
                <a:gd name="T30" fmla="*/ 1 w 302"/>
                <a:gd name="T31" fmla="*/ 47 h 423"/>
                <a:gd name="T32" fmla="*/ 3 w 302"/>
                <a:gd name="T33" fmla="*/ 52 h 423"/>
                <a:gd name="T34" fmla="*/ 4 w 302"/>
                <a:gd name="T35" fmla="*/ 48 h 423"/>
                <a:gd name="T36" fmla="*/ 4 w 302"/>
                <a:gd name="T37" fmla="*/ 43 h 423"/>
                <a:gd name="T38" fmla="*/ 5 w 302"/>
                <a:gd name="T39" fmla="*/ 39 h 423"/>
                <a:gd name="T40" fmla="*/ 6 w 302"/>
                <a:gd name="T41" fmla="*/ 35 h 423"/>
                <a:gd name="T42" fmla="*/ 8 w 302"/>
                <a:gd name="T43" fmla="*/ 31 h 423"/>
                <a:gd name="T44" fmla="*/ 9 w 302"/>
                <a:gd name="T45" fmla="*/ 27 h 423"/>
                <a:gd name="T46" fmla="*/ 11 w 302"/>
                <a:gd name="T47" fmla="*/ 23 h 423"/>
                <a:gd name="T48" fmla="*/ 13 w 302"/>
                <a:gd name="T49" fmla="*/ 20 h 423"/>
                <a:gd name="T50" fmla="*/ 15 w 302"/>
                <a:gd name="T51" fmla="*/ 17 h 423"/>
                <a:gd name="T52" fmla="*/ 17 w 302"/>
                <a:gd name="T53" fmla="*/ 14 h 423"/>
                <a:gd name="T54" fmla="*/ 20 w 302"/>
                <a:gd name="T55" fmla="*/ 11 h 423"/>
                <a:gd name="T56" fmla="*/ 23 w 302"/>
                <a:gd name="T57" fmla="*/ 8 h 423"/>
                <a:gd name="T58" fmla="*/ 26 w 302"/>
                <a:gd name="T59" fmla="*/ 6 h 423"/>
                <a:gd name="T60" fmla="*/ 30 w 302"/>
                <a:gd name="T61" fmla="*/ 3 h 423"/>
                <a:gd name="T62" fmla="*/ 34 w 302"/>
                <a:gd name="T63" fmla="*/ 1 h 423"/>
                <a:gd name="T64" fmla="*/ 38 w 302"/>
                <a:gd name="T65" fmla="*/ 0 h 423"/>
                <a:gd name="T66" fmla="*/ 37 w 302"/>
                <a:gd name="T67" fmla="*/ 0 h 423"/>
                <a:gd name="T68" fmla="*/ 36 w 302"/>
                <a:gd name="T69" fmla="*/ 0 h 423"/>
                <a:gd name="T70" fmla="*/ 35 w 302"/>
                <a:gd name="T71" fmla="*/ 0 h 423"/>
                <a:gd name="T72" fmla="*/ 34 w 302"/>
                <a:gd name="T73" fmla="*/ 0 h 423"/>
                <a:gd name="T74" fmla="*/ 32 w 302"/>
                <a:gd name="T75" fmla="*/ 0 h 423"/>
                <a:gd name="T76" fmla="*/ 31 w 302"/>
                <a:gd name="T77" fmla="*/ 0 h 423"/>
                <a:gd name="T78" fmla="*/ 30 w 302"/>
                <a:gd name="T79" fmla="*/ 0 h 423"/>
                <a:gd name="T80" fmla="*/ 29 w 302"/>
                <a:gd name="T81" fmla="*/ 0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02" h="423">
                  <a:moveTo>
                    <a:pt x="227" y="2"/>
                  </a:moveTo>
                  <a:lnTo>
                    <a:pt x="202" y="16"/>
                  </a:lnTo>
                  <a:lnTo>
                    <a:pt x="178" y="31"/>
                  </a:lnTo>
                  <a:lnTo>
                    <a:pt x="154" y="49"/>
                  </a:lnTo>
                  <a:lnTo>
                    <a:pt x="129" y="66"/>
                  </a:lnTo>
                  <a:lnTo>
                    <a:pt x="106" y="87"/>
                  </a:lnTo>
                  <a:lnTo>
                    <a:pt x="84" y="107"/>
                  </a:lnTo>
                  <a:lnTo>
                    <a:pt x="65" y="130"/>
                  </a:lnTo>
                  <a:lnTo>
                    <a:pt x="48" y="156"/>
                  </a:lnTo>
                  <a:lnTo>
                    <a:pt x="31" y="182"/>
                  </a:lnTo>
                  <a:lnTo>
                    <a:pt x="19" y="211"/>
                  </a:lnTo>
                  <a:lnTo>
                    <a:pt x="10" y="241"/>
                  </a:lnTo>
                  <a:lnTo>
                    <a:pt x="3" y="273"/>
                  </a:lnTo>
                  <a:lnTo>
                    <a:pt x="0" y="308"/>
                  </a:lnTo>
                  <a:lnTo>
                    <a:pt x="1" y="345"/>
                  </a:lnTo>
                  <a:lnTo>
                    <a:pt x="8" y="383"/>
                  </a:lnTo>
                  <a:lnTo>
                    <a:pt x="19" y="423"/>
                  </a:lnTo>
                  <a:lnTo>
                    <a:pt x="25" y="386"/>
                  </a:lnTo>
                  <a:lnTo>
                    <a:pt x="30" y="350"/>
                  </a:lnTo>
                  <a:lnTo>
                    <a:pt x="38" y="315"/>
                  </a:lnTo>
                  <a:lnTo>
                    <a:pt x="46" y="282"/>
                  </a:lnTo>
                  <a:lnTo>
                    <a:pt x="57" y="250"/>
                  </a:lnTo>
                  <a:lnTo>
                    <a:pt x="69" y="219"/>
                  </a:lnTo>
                  <a:lnTo>
                    <a:pt x="83" y="190"/>
                  </a:lnTo>
                  <a:lnTo>
                    <a:pt x="98" y="163"/>
                  </a:lnTo>
                  <a:lnTo>
                    <a:pt x="116" y="136"/>
                  </a:lnTo>
                  <a:lnTo>
                    <a:pt x="135" y="112"/>
                  </a:lnTo>
                  <a:lnTo>
                    <a:pt x="157" y="89"/>
                  </a:lnTo>
                  <a:lnTo>
                    <a:pt x="181" y="68"/>
                  </a:lnTo>
                  <a:lnTo>
                    <a:pt x="208" y="49"/>
                  </a:lnTo>
                  <a:lnTo>
                    <a:pt x="237" y="30"/>
                  </a:lnTo>
                  <a:lnTo>
                    <a:pt x="268" y="14"/>
                  </a:lnTo>
                  <a:lnTo>
                    <a:pt x="302" y="0"/>
                  </a:lnTo>
                  <a:lnTo>
                    <a:pt x="293" y="0"/>
                  </a:lnTo>
                  <a:lnTo>
                    <a:pt x="284" y="1"/>
                  </a:lnTo>
                  <a:lnTo>
                    <a:pt x="275" y="1"/>
                  </a:lnTo>
                  <a:lnTo>
                    <a:pt x="265" y="1"/>
                  </a:lnTo>
                  <a:lnTo>
                    <a:pt x="255" y="1"/>
                  </a:lnTo>
                  <a:lnTo>
                    <a:pt x="246" y="1"/>
                  </a:lnTo>
                  <a:lnTo>
                    <a:pt x="237" y="2"/>
                  </a:lnTo>
                  <a:lnTo>
                    <a:pt x="227" y="2"/>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38" name="Freeform 225"/>
            <p:cNvSpPr>
              <a:spLocks noChangeAspect="1"/>
            </p:cNvSpPr>
            <p:nvPr/>
          </p:nvSpPr>
          <p:spPr bwMode="auto">
            <a:xfrm>
              <a:off x="2668" y="2185"/>
              <a:ext cx="147" cy="207"/>
            </a:xfrm>
            <a:custGeom>
              <a:avLst/>
              <a:gdLst>
                <a:gd name="T0" fmla="*/ 27 w 295"/>
                <a:gd name="T1" fmla="*/ 1 h 414"/>
                <a:gd name="T2" fmla="*/ 24 w 295"/>
                <a:gd name="T3" fmla="*/ 3 h 414"/>
                <a:gd name="T4" fmla="*/ 21 w 295"/>
                <a:gd name="T5" fmla="*/ 5 h 414"/>
                <a:gd name="T6" fmla="*/ 18 w 295"/>
                <a:gd name="T7" fmla="*/ 7 h 414"/>
                <a:gd name="T8" fmla="*/ 15 w 295"/>
                <a:gd name="T9" fmla="*/ 9 h 414"/>
                <a:gd name="T10" fmla="*/ 13 w 295"/>
                <a:gd name="T11" fmla="*/ 11 h 414"/>
                <a:gd name="T12" fmla="*/ 10 w 295"/>
                <a:gd name="T13" fmla="*/ 14 h 414"/>
                <a:gd name="T14" fmla="*/ 8 w 295"/>
                <a:gd name="T15" fmla="*/ 17 h 414"/>
                <a:gd name="T16" fmla="*/ 5 w 295"/>
                <a:gd name="T17" fmla="*/ 20 h 414"/>
                <a:gd name="T18" fmla="*/ 4 w 295"/>
                <a:gd name="T19" fmla="*/ 23 h 414"/>
                <a:gd name="T20" fmla="*/ 2 w 295"/>
                <a:gd name="T21" fmla="*/ 26 h 414"/>
                <a:gd name="T22" fmla="*/ 1 w 295"/>
                <a:gd name="T23" fmla="*/ 30 h 414"/>
                <a:gd name="T24" fmla="*/ 0 w 295"/>
                <a:gd name="T25" fmla="*/ 34 h 414"/>
                <a:gd name="T26" fmla="*/ 0 w 295"/>
                <a:gd name="T27" fmla="*/ 38 h 414"/>
                <a:gd name="T28" fmla="*/ 0 w 295"/>
                <a:gd name="T29" fmla="*/ 43 h 414"/>
                <a:gd name="T30" fmla="*/ 0 w 295"/>
                <a:gd name="T31" fmla="*/ 47 h 414"/>
                <a:gd name="T32" fmla="*/ 2 w 295"/>
                <a:gd name="T33" fmla="*/ 52 h 414"/>
                <a:gd name="T34" fmla="*/ 2 w 295"/>
                <a:gd name="T35" fmla="*/ 48 h 414"/>
                <a:gd name="T36" fmla="*/ 3 w 295"/>
                <a:gd name="T37" fmla="*/ 43 h 414"/>
                <a:gd name="T38" fmla="*/ 4 w 295"/>
                <a:gd name="T39" fmla="*/ 39 h 414"/>
                <a:gd name="T40" fmla="*/ 5 w 295"/>
                <a:gd name="T41" fmla="*/ 35 h 414"/>
                <a:gd name="T42" fmla="*/ 6 w 295"/>
                <a:gd name="T43" fmla="*/ 31 h 414"/>
                <a:gd name="T44" fmla="*/ 8 w 295"/>
                <a:gd name="T45" fmla="*/ 27 h 414"/>
                <a:gd name="T46" fmla="*/ 9 w 295"/>
                <a:gd name="T47" fmla="*/ 24 h 414"/>
                <a:gd name="T48" fmla="*/ 11 w 295"/>
                <a:gd name="T49" fmla="*/ 20 h 414"/>
                <a:gd name="T50" fmla="*/ 13 w 295"/>
                <a:gd name="T51" fmla="*/ 17 h 414"/>
                <a:gd name="T52" fmla="*/ 16 w 295"/>
                <a:gd name="T53" fmla="*/ 14 h 414"/>
                <a:gd name="T54" fmla="*/ 18 w 295"/>
                <a:gd name="T55" fmla="*/ 11 h 414"/>
                <a:gd name="T56" fmla="*/ 21 w 295"/>
                <a:gd name="T57" fmla="*/ 9 h 414"/>
                <a:gd name="T58" fmla="*/ 25 w 295"/>
                <a:gd name="T59" fmla="*/ 6 h 414"/>
                <a:gd name="T60" fmla="*/ 28 w 295"/>
                <a:gd name="T61" fmla="*/ 4 h 414"/>
                <a:gd name="T62" fmla="*/ 32 w 295"/>
                <a:gd name="T63" fmla="*/ 2 h 414"/>
                <a:gd name="T64" fmla="*/ 36 w 295"/>
                <a:gd name="T65" fmla="*/ 0 h 414"/>
                <a:gd name="T66" fmla="*/ 35 w 295"/>
                <a:gd name="T67" fmla="*/ 0 h 414"/>
                <a:gd name="T68" fmla="*/ 34 w 295"/>
                <a:gd name="T69" fmla="*/ 1 h 414"/>
                <a:gd name="T70" fmla="*/ 33 w 295"/>
                <a:gd name="T71" fmla="*/ 1 h 414"/>
                <a:gd name="T72" fmla="*/ 32 w 295"/>
                <a:gd name="T73" fmla="*/ 1 h 414"/>
                <a:gd name="T74" fmla="*/ 31 w 295"/>
                <a:gd name="T75" fmla="*/ 1 h 414"/>
                <a:gd name="T76" fmla="*/ 29 w 295"/>
                <a:gd name="T77" fmla="*/ 1 h 414"/>
                <a:gd name="T78" fmla="*/ 28 w 295"/>
                <a:gd name="T79" fmla="*/ 1 h 414"/>
                <a:gd name="T80" fmla="*/ 27 w 295"/>
                <a:gd name="T81" fmla="*/ 1 h 4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5" h="414">
                  <a:moveTo>
                    <a:pt x="221" y="5"/>
                  </a:moveTo>
                  <a:lnTo>
                    <a:pt x="197" y="19"/>
                  </a:lnTo>
                  <a:lnTo>
                    <a:pt x="174" y="34"/>
                  </a:lnTo>
                  <a:lnTo>
                    <a:pt x="149" y="51"/>
                  </a:lnTo>
                  <a:lnTo>
                    <a:pt x="126" y="68"/>
                  </a:lnTo>
                  <a:lnTo>
                    <a:pt x="104" y="88"/>
                  </a:lnTo>
                  <a:lnTo>
                    <a:pt x="84" y="107"/>
                  </a:lnTo>
                  <a:lnTo>
                    <a:pt x="64" y="130"/>
                  </a:lnTo>
                  <a:lnTo>
                    <a:pt x="47" y="154"/>
                  </a:lnTo>
                  <a:lnTo>
                    <a:pt x="32" y="180"/>
                  </a:lnTo>
                  <a:lnTo>
                    <a:pt x="19" y="208"/>
                  </a:lnTo>
                  <a:lnTo>
                    <a:pt x="9" y="236"/>
                  </a:lnTo>
                  <a:lnTo>
                    <a:pt x="3" y="268"/>
                  </a:lnTo>
                  <a:lnTo>
                    <a:pt x="0" y="301"/>
                  </a:lnTo>
                  <a:lnTo>
                    <a:pt x="1" y="337"/>
                  </a:lnTo>
                  <a:lnTo>
                    <a:pt x="7" y="374"/>
                  </a:lnTo>
                  <a:lnTo>
                    <a:pt x="17" y="414"/>
                  </a:lnTo>
                  <a:lnTo>
                    <a:pt x="23" y="377"/>
                  </a:lnTo>
                  <a:lnTo>
                    <a:pt x="28" y="341"/>
                  </a:lnTo>
                  <a:lnTo>
                    <a:pt x="35" y="307"/>
                  </a:lnTo>
                  <a:lnTo>
                    <a:pt x="45" y="275"/>
                  </a:lnTo>
                  <a:lnTo>
                    <a:pt x="54" y="243"/>
                  </a:lnTo>
                  <a:lnTo>
                    <a:pt x="65" y="213"/>
                  </a:lnTo>
                  <a:lnTo>
                    <a:pt x="79" y="185"/>
                  </a:lnTo>
                  <a:lnTo>
                    <a:pt x="94" y="158"/>
                  </a:lnTo>
                  <a:lnTo>
                    <a:pt x="110" y="133"/>
                  </a:lnTo>
                  <a:lnTo>
                    <a:pt x="130" y="109"/>
                  </a:lnTo>
                  <a:lnTo>
                    <a:pt x="151" y="87"/>
                  </a:lnTo>
                  <a:lnTo>
                    <a:pt x="174" y="66"/>
                  </a:lnTo>
                  <a:lnTo>
                    <a:pt x="200" y="46"/>
                  </a:lnTo>
                  <a:lnTo>
                    <a:pt x="229" y="30"/>
                  </a:lnTo>
                  <a:lnTo>
                    <a:pt x="260" y="14"/>
                  </a:lnTo>
                  <a:lnTo>
                    <a:pt x="295" y="0"/>
                  </a:lnTo>
                  <a:lnTo>
                    <a:pt x="285" y="0"/>
                  </a:lnTo>
                  <a:lnTo>
                    <a:pt x="276" y="1"/>
                  </a:lnTo>
                  <a:lnTo>
                    <a:pt x="267" y="1"/>
                  </a:lnTo>
                  <a:lnTo>
                    <a:pt x="258" y="3"/>
                  </a:lnTo>
                  <a:lnTo>
                    <a:pt x="248" y="4"/>
                  </a:lnTo>
                  <a:lnTo>
                    <a:pt x="239" y="4"/>
                  </a:lnTo>
                  <a:lnTo>
                    <a:pt x="230" y="5"/>
                  </a:lnTo>
                  <a:lnTo>
                    <a:pt x="221" y="5"/>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39" name="Freeform 226"/>
            <p:cNvSpPr>
              <a:spLocks noChangeAspect="1"/>
            </p:cNvSpPr>
            <p:nvPr/>
          </p:nvSpPr>
          <p:spPr bwMode="auto">
            <a:xfrm>
              <a:off x="2669" y="2186"/>
              <a:ext cx="144" cy="203"/>
            </a:xfrm>
            <a:custGeom>
              <a:avLst/>
              <a:gdLst>
                <a:gd name="T0" fmla="*/ 27 w 288"/>
                <a:gd name="T1" fmla="*/ 1 h 405"/>
                <a:gd name="T2" fmla="*/ 24 w 288"/>
                <a:gd name="T3" fmla="*/ 3 h 405"/>
                <a:gd name="T4" fmla="*/ 22 w 288"/>
                <a:gd name="T5" fmla="*/ 5 h 405"/>
                <a:gd name="T6" fmla="*/ 19 w 288"/>
                <a:gd name="T7" fmla="*/ 7 h 405"/>
                <a:gd name="T8" fmla="*/ 16 w 288"/>
                <a:gd name="T9" fmla="*/ 9 h 405"/>
                <a:gd name="T10" fmla="*/ 13 w 288"/>
                <a:gd name="T11" fmla="*/ 11 h 405"/>
                <a:gd name="T12" fmla="*/ 11 w 288"/>
                <a:gd name="T13" fmla="*/ 14 h 405"/>
                <a:gd name="T14" fmla="*/ 8 w 288"/>
                <a:gd name="T15" fmla="*/ 17 h 405"/>
                <a:gd name="T16" fmla="*/ 6 w 288"/>
                <a:gd name="T17" fmla="*/ 19 h 405"/>
                <a:gd name="T18" fmla="*/ 4 w 288"/>
                <a:gd name="T19" fmla="*/ 22 h 405"/>
                <a:gd name="T20" fmla="*/ 3 w 288"/>
                <a:gd name="T21" fmla="*/ 26 h 405"/>
                <a:gd name="T22" fmla="*/ 2 w 288"/>
                <a:gd name="T23" fmla="*/ 29 h 405"/>
                <a:gd name="T24" fmla="*/ 1 w 288"/>
                <a:gd name="T25" fmla="*/ 33 h 405"/>
                <a:gd name="T26" fmla="*/ 0 w 288"/>
                <a:gd name="T27" fmla="*/ 37 h 405"/>
                <a:gd name="T28" fmla="*/ 1 w 288"/>
                <a:gd name="T29" fmla="*/ 41 h 405"/>
                <a:gd name="T30" fmla="*/ 1 w 288"/>
                <a:gd name="T31" fmla="*/ 46 h 405"/>
                <a:gd name="T32" fmla="*/ 2 w 288"/>
                <a:gd name="T33" fmla="*/ 51 h 405"/>
                <a:gd name="T34" fmla="*/ 3 w 288"/>
                <a:gd name="T35" fmla="*/ 46 h 405"/>
                <a:gd name="T36" fmla="*/ 4 w 288"/>
                <a:gd name="T37" fmla="*/ 42 h 405"/>
                <a:gd name="T38" fmla="*/ 5 w 288"/>
                <a:gd name="T39" fmla="*/ 38 h 405"/>
                <a:gd name="T40" fmla="*/ 6 w 288"/>
                <a:gd name="T41" fmla="*/ 34 h 405"/>
                <a:gd name="T42" fmla="*/ 7 w 288"/>
                <a:gd name="T43" fmla="*/ 30 h 405"/>
                <a:gd name="T44" fmla="*/ 8 w 288"/>
                <a:gd name="T45" fmla="*/ 26 h 405"/>
                <a:gd name="T46" fmla="*/ 10 w 288"/>
                <a:gd name="T47" fmla="*/ 23 h 405"/>
                <a:gd name="T48" fmla="*/ 12 w 288"/>
                <a:gd name="T49" fmla="*/ 19 h 405"/>
                <a:gd name="T50" fmla="*/ 14 w 288"/>
                <a:gd name="T51" fmla="*/ 16 h 405"/>
                <a:gd name="T52" fmla="*/ 16 w 288"/>
                <a:gd name="T53" fmla="*/ 13 h 405"/>
                <a:gd name="T54" fmla="*/ 19 w 288"/>
                <a:gd name="T55" fmla="*/ 11 h 405"/>
                <a:gd name="T56" fmla="*/ 21 w 288"/>
                <a:gd name="T57" fmla="*/ 8 h 405"/>
                <a:gd name="T58" fmla="*/ 25 w 288"/>
                <a:gd name="T59" fmla="*/ 6 h 405"/>
                <a:gd name="T60" fmla="*/ 28 w 288"/>
                <a:gd name="T61" fmla="*/ 4 h 405"/>
                <a:gd name="T62" fmla="*/ 32 w 288"/>
                <a:gd name="T63" fmla="*/ 2 h 405"/>
                <a:gd name="T64" fmla="*/ 36 w 288"/>
                <a:gd name="T65" fmla="*/ 0 h 405"/>
                <a:gd name="T66" fmla="*/ 35 w 288"/>
                <a:gd name="T67" fmla="*/ 0 h 405"/>
                <a:gd name="T68" fmla="*/ 34 w 288"/>
                <a:gd name="T69" fmla="*/ 1 h 405"/>
                <a:gd name="T70" fmla="*/ 33 w 288"/>
                <a:gd name="T71" fmla="*/ 1 h 405"/>
                <a:gd name="T72" fmla="*/ 32 w 288"/>
                <a:gd name="T73" fmla="*/ 1 h 405"/>
                <a:gd name="T74" fmla="*/ 31 w 288"/>
                <a:gd name="T75" fmla="*/ 1 h 405"/>
                <a:gd name="T76" fmla="*/ 30 w 288"/>
                <a:gd name="T77" fmla="*/ 1 h 405"/>
                <a:gd name="T78" fmla="*/ 29 w 288"/>
                <a:gd name="T79" fmla="*/ 1 h 405"/>
                <a:gd name="T80" fmla="*/ 27 w 288"/>
                <a:gd name="T81" fmla="*/ 1 h 4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8" h="405">
                  <a:moveTo>
                    <a:pt x="215" y="4"/>
                  </a:moveTo>
                  <a:lnTo>
                    <a:pt x="192" y="19"/>
                  </a:lnTo>
                  <a:lnTo>
                    <a:pt x="169" y="34"/>
                  </a:lnTo>
                  <a:lnTo>
                    <a:pt x="147" y="50"/>
                  </a:lnTo>
                  <a:lnTo>
                    <a:pt x="124" y="69"/>
                  </a:lnTo>
                  <a:lnTo>
                    <a:pt x="104" y="87"/>
                  </a:lnTo>
                  <a:lnTo>
                    <a:pt x="83" y="107"/>
                  </a:lnTo>
                  <a:lnTo>
                    <a:pt x="64" y="129"/>
                  </a:lnTo>
                  <a:lnTo>
                    <a:pt x="47" y="152"/>
                  </a:lnTo>
                  <a:lnTo>
                    <a:pt x="32" y="176"/>
                  </a:lnTo>
                  <a:lnTo>
                    <a:pt x="20" y="202"/>
                  </a:lnTo>
                  <a:lnTo>
                    <a:pt x="10" y="231"/>
                  </a:lnTo>
                  <a:lnTo>
                    <a:pt x="3" y="261"/>
                  </a:lnTo>
                  <a:lnTo>
                    <a:pt x="0" y="293"/>
                  </a:lnTo>
                  <a:lnTo>
                    <a:pt x="1" y="328"/>
                  </a:lnTo>
                  <a:lnTo>
                    <a:pt x="6" y="366"/>
                  </a:lnTo>
                  <a:lnTo>
                    <a:pt x="15" y="405"/>
                  </a:lnTo>
                  <a:lnTo>
                    <a:pt x="21" y="368"/>
                  </a:lnTo>
                  <a:lnTo>
                    <a:pt x="26" y="333"/>
                  </a:lnTo>
                  <a:lnTo>
                    <a:pt x="33" y="298"/>
                  </a:lnTo>
                  <a:lnTo>
                    <a:pt x="41" y="266"/>
                  </a:lnTo>
                  <a:lnTo>
                    <a:pt x="52" y="235"/>
                  </a:lnTo>
                  <a:lnTo>
                    <a:pt x="62" y="205"/>
                  </a:lnTo>
                  <a:lnTo>
                    <a:pt x="75" y="177"/>
                  </a:lnTo>
                  <a:lnTo>
                    <a:pt x="90" y="151"/>
                  </a:lnTo>
                  <a:lnTo>
                    <a:pt x="106" y="126"/>
                  </a:lnTo>
                  <a:lnTo>
                    <a:pt x="124" y="103"/>
                  </a:lnTo>
                  <a:lnTo>
                    <a:pt x="145" y="81"/>
                  </a:lnTo>
                  <a:lnTo>
                    <a:pt x="168" y="62"/>
                  </a:lnTo>
                  <a:lnTo>
                    <a:pt x="193" y="45"/>
                  </a:lnTo>
                  <a:lnTo>
                    <a:pt x="222" y="27"/>
                  </a:lnTo>
                  <a:lnTo>
                    <a:pt x="253" y="12"/>
                  </a:lnTo>
                  <a:lnTo>
                    <a:pt x="288" y="0"/>
                  </a:lnTo>
                  <a:lnTo>
                    <a:pt x="279" y="0"/>
                  </a:lnTo>
                  <a:lnTo>
                    <a:pt x="270" y="1"/>
                  </a:lnTo>
                  <a:lnTo>
                    <a:pt x="260" y="1"/>
                  </a:lnTo>
                  <a:lnTo>
                    <a:pt x="252" y="2"/>
                  </a:lnTo>
                  <a:lnTo>
                    <a:pt x="243" y="3"/>
                  </a:lnTo>
                  <a:lnTo>
                    <a:pt x="234" y="3"/>
                  </a:lnTo>
                  <a:lnTo>
                    <a:pt x="225" y="4"/>
                  </a:lnTo>
                  <a:lnTo>
                    <a:pt x="215" y="4"/>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40" name="Freeform 227"/>
            <p:cNvSpPr>
              <a:spLocks noChangeAspect="1"/>
            </p:cNvSpPr>
            <p:nvPr/>
          </p:nvSpPr>
          <p:spPr bwMode="auto">
            <a:xfrm>
              <a:off x="2671" y="2187"/>
              <a:ext cx="140" cy="199"/>
            </a:xfrm>
            <a:custGeom>
              <a:avLst/>
              <a:gdLst>
                <a:gd name="T0" fmla="*/ 27 w 280"/>
                <a:gd name="T1" fmla="*/ 1 h 397"/>
                <a:gd name="T2" fmla="*/ 24 w 280"/>
                <a:gd name="T3" fmla="*/ 3 h 397"/>
                <a:gd name="T4" fmla="*/ 21 w 280"/>
                <a:gd name="T5" fmla="*/ 5 h 397"/>
                <a:gd name="T6" fmla="*/ 18 w 280"/>
                <a:gd name="T7" fmla="*/ 7 h 397"/>
                <a:gd name="T8" fmla="*/ 16 w 280"/>
                <a:gd name="T9" fmla="*/ 9 h 397"/>
                <a:gd name="T10" fmla="*/ 13 w 280"/>
                <a:gd name="T11" fmla="*/ 11 h 397"/>
                <a:gd name="T12" fmla="*/ 11 w 280"/>
                <a:gd name="T13" fmla="*/ 14 h 397"/>
                <a:gd name="T14" fmla="*/ 8 w 280"/>
                <a:gd name="T15" fmla="*/ 17 h 397"/>
                <a:gd name="T16" fmla="*/ 6 w 280"/>
                <a:gd name="T17" fmla="*/ 19 h 397"/>
                <a:gd name="T18" fmla="*/ 4 w 280"/>
                <a:gd name="T19" fmla="*/ 22 h 397"/>
                <a:gd name="T20" fmla="*/ 3 w 280"/>
                <a:gd name="T21" fmla="*/ 25 h 397"/>
                <a:gd name="T22" fmla="*/ 2 w 280"/>
                <a:gd name="T23" fmla="*/ 29 h 397"/>
                <a:gd name="T24" fmla="*/ 1 w 280"/>
                <a:gd name="T25" fmla="*/ 32 h 397"/>
                <a:gd name="T26" fmla="*/ 0 w 280"/>
                <a:gd name="T27" fmla="*/ 36 h 397"/>
                <a:gd name="T28" fmla="*/ 0 w 280"/>
                <a:gd name="T29" fmla="*/ 41 h 397"/>
                <a:gd name="T30" fmla="*/ 1 w 280"/>
                <a:gd name="T31" fmla="*/ 45 h 397"/>
                <a:gd name="T32" fmla="*/ 2 w 280"/>
                <a:gd name="T33" fmla="*/ 50 h 397"/>
                <a:gd name="T34" fmla="*/ 3 w 280"/>
                <a:gd name="T35" fmla="*/ 45 h 397"/>
                <a:gd name="T36" fmla="*/ 4 w 280"/>
                <a:gd name="T37" fmla="*/ 41 h 397"/>
                <a:gd name="T38" fmla="*/ 4 w 280"/>
                <a:gd name="T39" fmla="*/ 37 h 397"/>
                <a:gd name="T40" fmla="*/ 5 w 280"/>
                <a:gd name="T41" fmla="*/ 33 h 397"/>
                <a:gd name="T42" fmla="*/ 7 w 280"/>
                <a:gd name="T43" fmla="*/ 29 h 397"/>
                <a:gd name="T44" fmla="*/ 8 w 280"/>
                <a:gd name="T45" fmla="*/ 25 h 397"/>
                <a:gd name="T46" fmla="*/ 9 w 280"/>
                <a:gd name="T47" fmla="*/ 22 h 397"/>
                <a:gd name="T48" fmla="*/ 11 w 280"/>
                <a:gd name="T49" fmla="*/ 19 h 397"/>
                <a:gd name="T50" fmla="*/ 13 w 280"/>
                <a:gd name="T51" fmla="*/ 16 h 397"/>
                <a:gd name="T52" fmla="*/ 15 w 280"/>
                <a:gd name="T53" fmla="*/ 13 h 397"/>
                <a:gd name="T54" fmla="*/ 18 w 280"/>
                <a:gd name="T55" fmla="*/ 10 h 397"/>
                <a:gd name="T56" fmla="*/ 21 w 280"/>
                <a:gd name="T57" fmla="*/ 8 h 397"/>
                <a:gd name="T58" fmla="*/ 24 w 280"/>
                <a:gd name="T59" fmla="*/ 6 h 397"/>
                <a:gd name="T60" fmla="*/ 27 w 280"/>
                <a:gd name="T61" fmla="*/ 4 h 397"/>
                <a:gd name="T62" fmla="*/ 31 w 280"/>
                <a:gd name="T63" fmla="*/ 2 h 397"/>
                <a:gd name="T64" fmla="*/ 35 w 280"/>
                <a:gd name="T65" fmla="*/ 0 h 397"/>
                <a:gd name="T66" fmla="*/ 34 w 280"/>
                <a:gd name="T67" fmla="*/ 1 h 397"/>
                <a:gd name="T68" fmla="*/ 33 w 280"/>
                <a:gd name="T69" fmla="*/ 1 h 397"/>
                <a:gd name="T70" fmla="*/ 32 w 280"/>
                <a:gd name="T71" fmla="*/ 1 h 397"/>
                <a:gd name="T72" fmla="*/ 31 w 280"/>
                <a:gd name="T73" fmla="*/ 1 h 397"/>
                <a:gd name="T74" fmla="*/ 30 w 280"/>
                <a:gd name="T75" fmla="*/ 1 h 397"/>
                <a:gd name="T76" fmla="*/ 29 w 280"/>
                <a:gd name="T77" fmla="*/ 1 h 397"/>
                <a:gd name="T78" fmla="*/ 28 w 280"/>
                <a:gd name="T79" fmla="*/ 1 h 397"/>
                <a:gd name="T80" fmla="*/ 27 w 280"/>
                <a:gd name="T81" fmla="*/ 1 h 3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0" h="397">
                  <a:moveTo>
                    <a:pt x="209" y="7"/>
                  </a:moveTo>
                  <a:lnTo>
                    <a:pt x="187" y="22"/>
                  </a:lnTo>
                  <a:lnTo>
                    <a:pt x="165" y="38"/>
                  </a:lnTo>
                  <a:lnTo>
                    <a:pt x="143" y="54"/>
                  </a:lnTo>
                  <a:lnTo>
                    <a:pt x="121" y="71"/>
                  </a:lnTo>
                  <a:lnTo>
                    <a:pt x="101" y="88"/>
                  </a:lnTo>
                  <a:lnTo>
                    <a:pt x="81" y="108"/>
                  </a:lnTo>
                  <a:lnTo>
                    <a:pt x="63" y="129"/>
                  </a:lnTo>
                  <a:lnTo>
                    <a:pt x="46" y="151"/>
                  </a:lnTo>
                  <a:lnTo>
                    <a:pt x="32" y="174"/>
                  </a:lnTo>
                  <a:lnTo>
                    <a:pt x="20" y="199"/>
                  </a:lnTo>
                  <a:lnTo>
                    <a:pt x="11" y="227"/>
                  </a:lnTo>
                  <a:lnTo>
                    <a:pt x="4" y="256"/>
                  </a:lnTo>
                  <a:lnTo>
                    <a:pt x="0" y="288"/>
                  </a:lnTo>
                  <a:lnTo>
                    <a:pt x="0" y="321"/>
                  </a:lnTo>
                  <a:lnTo>
                    <a:pt x="5" y="358"/>
                  </a:lnTo>
                  <a:lnTo>
                    <a:pt x="13" y="397"/>
                  </a:lnTo>
                  <a:lnTo>
                    <a:pt x="19" y="360"/>
                  </a:lnTo>
                  <a:lnTo>
                    <a:pt x="25" y="325"/>
                  </a:lnTo>
                  <a:lnTo>
                    <a:pt x="32" y="290"/>
                  </a:lnTo>
                  <a:lnTo>
                    <a:pt x="40" y="258"/>
                  </a:lnTo>
                  <a:lnTo>
                    <a:pt x="49" y="228"/>
                  </a:lnTo>
                  <a:lnTo>
                    <a:pt x="59" y="199"/>
                  </a:lnTo>
                  <a:lnTo>
                    <a:pt x="71" y="171"/>
                  </a:lnTo>
                  <a:lnTo>
                    <a:pt x="84" y="146"/>
                  </a:lnTo>
                  <a:lnTo>
                    <a:pt x="101" y="122"/>
                  </a:lnTo>
                  <a:lnTo>
                    <a:pt x="119" y="100"/>
                  </a:lnTo>
                  <a:lnTo>
                    <a:pt x="139" y="79"/>
                  </a:lnTo>
                  <a:lnTo>
                    <a:pt x="162" y="60"/>
                  </a:lnTo>
                  <a:lnTo>
                    <a:pt x="187" y="42"/>
                  </a:lnTo>
                  <a:lnTo>
                    <a:pt x="215" y="26"/>
                  </a:lnTo>
                  <a:lnTo>
                    <a:pt x="246" y="12"/>
                  </a:lnTo>
                  <a:lnTo>
                    <a:pt x="280" y="0"/>
                  </a:lnTo>
                  <a:lnTo>
                    <a:pt x="271" y="1"/>
                  </a:lnTo>
                  <a:lnTo>
                    <a:pt x="263" y="1"/>
                  </a:lnTo>
                  <a:lnTo>
                    <a:pt x="254" y="2"/>
                  </a:lnTo>
                  <a:lnTo>
                    <a:pt x="245" y="3"/>
                  </a:lnTo>
                  <a:lnTo>
                    <a:pt x="237" y="4"/>
                  </a:lnTo>
                  <a:lnTo>
                    <a:pt x="227" y="4"/>
                  </a:lnTo>
                  <a:lnTo>
                    <a:pt x="218" y="6"/>
                  </a:lnTo>
                  <a:lnTo>
                    <a:pt x="209" y="7"/>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41" name="Freeform 228"/>
            <p:cNvSpPr>
              <a:spLocks noChangeAspect="1"/>
            </p:cNvSpPr>
            <p:nvPr/>
          </p:nvSpPr>
          <p:spPr bwMode="auto">
            <a:xfrm>
              <a:off x="2672" y="2187"/>
              <a:ext cx="136" cy="195"/>
            </a:xfrm>
            <a:custGeom>
              <a:avLst/>
              <a:gdLst>
                <a:gd name="T0" fmla="*/ 25 w 273"/>
                <a:gd name="T1" fmla="*/ 2 h 389"/>
                <a:gd name="T2" fmla="*/ 22 w 273"/>
                <a:gd name="T3" fmla="*/ 3 h 389"/>
                <a:gd name="T4" fmla="*/ 20 w 273"/>
                <a:gd name="T5" fmla="*/ 5 h 389"/>
                <a:gd name="T6" fmla="*/ 17 w 273"/>
                <a:gd name="T7" fmla="*/ 7 h 389"/>
                <a:gd name="T8" fmla="*/ 15 w 273"/>
                <a:gd name="T9" fmla="*/ 9 h 389"/>
                <a:gd name="T10" fmla="*/ 12 w 273"/>
                <a:gd name="T11" fmla="*/ 12 h 389"/>
                <a:gd name="T12" fmla="*/ 10 w 273"/>
                <a:gd name="T13" fmla="*/ 14 h 389"/>
                <a:gd name="T14" fmla="*/ 7 w 273"/>
                <a:gd name="T15" fmla="*/ 17 h 389"/>
                <a:gd name="T16" fmla="*/ 5 w 273"/>
                <a:gd name="T17" fmla="*/ 19 h 389"/>
                <a:gd name="T18" fmla="*/ 4 w 273"/>
                <a:gd name="T19" fmla="*/ 22 h 389"/>
                <a:gd name="T20" fmla="*/ 2 w 273"/>
                <a:gd name="T21" fmla="*/ 25 h 389"/>
                <a:gd name="T22" fmla="*/ 1 w 273"/>
                <a:gd name="T23" fmla="*/ 28 h 389"/>
                <a:gd name="T24" fmla="*/ 0 w 273"/>
                <a:gd name="T25" fmla="*/ 32 h 389"/>
                <a:gd name="T26" fmla="*/ 0 w 273"/>
                <a:gd name="T27" fmla="*/ 36 h 389"/>
                <a:gd name="T28" fmla="*/ 0 w 273"/>
                <a:gd name="T29" fmla="*/ 40 h 389"/>
                <a:gd name="T30" fmla="*/ 0 w 273"/>
                <a:gd name="T31" fmla="*/ 44 h 389"/>
                <a:gd name="T32" fmla="*/ 1 w 273"/>
                <a:gd name="T33" fmla="*/ 49 h 389"/>
                <a:gd name="T34" fmla="*/ 2 w 273"/>
                <a:gd name="T35" fmla="*/ 44 h 389"/>
                <a:gd name="T36" fmla="*/ 2 w 273"/>
                <a:gd name="T37" fmla="*/ 40 h 389"/>
                <a:gd name="T38" fmla="*/ 3 w 273"/>
                <a:gd name="T39" fmla="*/ 36 h 389"/>
                <a:gd name="T40" fmla="*/ 4 w 273"/>
                <a:gd name="T41" fmla="*/ 32 h 389"/>
                <a:gd name="T42" fmla="*/ 5 w 273"/>
                <a:gd name="T43" fmla="*/ 28 h 389"/>
                <a:gd name="T44" fmla="*/ 6 w 273"/>
                <a:gd name="T45" fmla="*/ 24 h 389"/>
                <a:gd name="T46" fmla="*/ 8 w 273"/>
                <a:gd name="T47" fmla="*/ 21 h 389"/>
                <a:gd name="T48" fmla="*/ 10 w 273"/>
                <a:gd name="T49" fmla="*/ 18 h 389"/>
                <a:gd name="T50" fmla="*/ 11 w 273"/>
                <a:gd name="T51" fmla="*/ 15 h 389"/>
                <a:gd name="T52" fmla="*/ 14 w 273"/>
                <a:gd name="T53" fmla="*/ 12 h 389"/>
                <a:gd name="T54" fmla="*/ 16 w 273"/>
                <a:gd name="T55" fmla="*/ 10 h 389"/>
                <a:gd name="T56" fmla="*/ 19 w 273"/>
                <a:gd name="T57" fmla="*/ 8 h 389"/>
                <a:gd name="T58" fmla="*/ 22 w 273"/>
                <a:gd name="T59" fmla="*/ 6 h 389"/>
                <a:gd name="T60" fmla="*/ 26 w 273"/>
                <a:gd name="T61" fmla="*/ 4 h 389"/>
                <a:gd name="T62" fmla="*/ 29 w 273"/>
                <a:gd name="T63" fmla="*/ 2 h 389"/>
                <a:gd name="T64" fmla="*/ 34 w 273"/>
                <a:gd name="T65" fmla="*/ 0 h 389"/>
                <a:gd name="T66" fmla="*/ 33 w 273"/>
                <a:gd name="T67" fmla="*/ 1 h 389"/>
                <a:gd name="T68" fmla="*/ 31 w 273"/>
                <a:gd name="T69" fmla="*/ 1 h 389"/>
                <a:gd name="T70" fmla="*/ 30 w 273"/>
                <a:gd name="T71" fmla="*/ 1 h 389"/>
                <a:gd name="T72" fmla="*/ 29 w 273"/>
                <a:gd name="T73" fmla="*/ 1 h 389"/>
                <a:gd name="T74" fmla="*/ 28 w 273"/>
                <a:gd name="T75" fmla="*/ 1 h 389"/>
                <a:gd name="T76" fmla="*/ 27 w 273"/>
                <a:gd name="T77" fmla="*/ 1 h 389"/>
                <a:gd name="T78" fmla="*/ 26 w 273"/>
                <a:gd name="T79" fmla="*/ 1 h 389"/>
                <a:gd name="T80" fmla="*/ 25 w 273"/>
                <a:gd name="T81" fmla="*/ 2 h 3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73" h="389">
                  <a:moveTo>
                    <a:pt x="202" y="9"/>
                  </a:moveTo>
                  <a:lnTo>
                    <a:pt x="182" y="24"/>
                  </a:lnTo>
                  <a:lnTo>
                    <a:pt x="161" y="40"/>
                  </a:lnTo>
                  <a:lnTo>
                    <a:pt x="140" y="56"/>
                  </a:lnTo>
                  <a:lnTo>
                    <a:pt x="120" y="72"/>
                  </a:lnTo>
                  <a:lnTo>
                    <a:pt x="99" y="91"/>
                  </a:lnTo>
                  <a:lnTo>
                    <a:pt x="80" y="109"/>
                  </a:lnTo>
                  <a:lnTo>
                    <a:pt x="62" y="129"/>
                  </a:lnTo>
                  <a:lnTo>
                    <a:pt x="47" y="150"/>
                  </a:lnTo>
                  <a:lnTo>
                    <a:pt x="32" y="172"/>
                  </a:lnTo>
                  <a:lnTo>
                    <a:pt x="20" y="197"/>
                  </a:lnTo>
                  <a:lnTo>
                    <a:pt x="10" y="222"/>
                  </a:lnTo>
                  <a:lnTo>
                    <a:pt x="4" y="251"/>
                  </a:lnTo>
                  <a:lnTo>
                    <a:pt x="0" y="282"/>
                  </a:lnTo>
                  <a:lnTo>
                    <a:pt x="0" y="314"/>
                  </a:lnTo>
                  <a:lnTo>
                    <a:pt x="3" y="350"/>
                  </a:lnTo>
                  <a:lnTo>
                    <a:pt x="11" y="389"/>
                  </a:lnTo>
                  <a:lnTo>
                    <a:pt x="17" y="351"/>
                  </a:lnTo>
                  <a:lnTo>
                    <a:pt x="23" y="317"/>
                  </a:lnTo>
                  <a:lnTo>
                    <a:pt x="29" y="282"/>
                  </a:lnTo>
                  <a:lnTo>
                    <a:pt x="37" y="251"/>
                  </a:lnTo>
                  <a:lnTo>
                    <a:pt x="45" y="220"/>
                  </a:lnTo>
                  <a:lnTo>
                    <a:pt x="55" y="192"/>
                  </a:lnTo>
                  <a:lnTo>
                    <a:pt x="67" y="166"/>
                  </a:lnTo>
                  <a:lnTo>
                    <a:pt x="80" y="140"/>
                  </a:lnTo>
                  <a:lnTo>
                    <a:pt x="95" y="117"/>
                  </a:lnTo>
                  <a:lnTo>
                    <a:pt x="113" y="96"/>
                  </a:lnTo>
                  <a:lnTo>
                    <a:pt x="132" y="76"/>
                  </a:lnTo>
                  <a:lnTo>
                    <a:pt x="155" y="58"/>
                  </a:lnTo>
                  <a:lnTo>
                    <a:pt x="179" y="41"/>
                  </a:lnTo>
                  <a:lnTo>
                    <a:pt x="208" y="25"/>
                  </a:lnTo>
                  <a:lnTo>
                    <a:pt x="238" y="13"/>
                  </a:lnTo>
                  <a:lnTo>
                    <a:pt x="273" y="0"/>
                  </a:lnTo>
                  <a:lnTo>
                    <a:pt x="264" y="1"/>
                  </a:lnTo>
                  <a:lnTo>
                    <a:pt x="255" y="2"/>
                  </a:lnTo>
                  <a:lnTo>
                    <a:pt x="246" y="3"/>
                  </a:lnTo>
                  <a:lnTo>
                    <a:pt x="238" y="5"/>
                  </a:lnTo>
                  <a:lnTo>
                    <a:pt x="229" y="6"/>
                  </a:lnTo>
                  <a:lnTo>
                    <a:pt x="221" y="7"/>
                  </a:lnTo>
                  <a:lnTo>
                    <a:pt x="212" y="8"/>
                  </a:lnTo>
                  <a:lnTo>
                    <a:pt x="202" y="9"/>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42" name="Freeform 229"/>
            <p:cNvSpPr>
              <a:spLocks noChangeAspect="1"/>
            </p:cNvSpPr>
            <p:nvPr/>
          </p:nvSpPr>
          <p:spPr bwMode="auto">
            <a:xfrm>
              <a:off x="2673" y="2189"/>
              <a:ext cx="134" cy="190"/>
            </a:xfrm>
            <a:custGeom>
              <a:avLst/>
              <a:gdLst>
                <a:gd name="T0" fmla="*/ 25 w 267"/>
                <a:gd name="T1" fmla="*/ 2 h 380"/>
                <a:gd name="T2" fmla="*/ 23 w 267"/>
                <a:gd name="T3" fmla="*/ 4 h 380"/>
                <a:gd name="T4" fmla="*/ 20 w 267"/>
                <a:gd name="T5" fmla="*/ 6 h 380"/>
                <a:gd name="T6" fmla="*/ 18 w 267"/>
                <a:gd name="T7" fmla="*/ 8 h 380"/>
                <a:gd name="T8" fmla="*/ 15 w 267"/>
                <a:gd name="T9" fmla="*/ 10 h 380"/>
                <a:gd name="T10" fmla="*/ 13 w 267"/>
                <a:gd name="T11" fmla="*/ 12 h 380"/>
                <a:gd name="T12" fmla="*/ 10 w 267"/>
                <a:gd name="T13" fmla="*/ 14 h 380"/>
                <a:gd name="T14" fmla="*/ 8 w 267"/>
                <a:gd name="T15" fmla="*/ 16 h 380"/>
                <a:gd name="T16" fmla="*/ 6 w 267"/>
                <a:gd name="T17" fmla="*/ 19 h 380"/>
                <a:gd name="T18" fmla="*/ 4 w 267"/>
                <a:gd name="T19" fmla="*/ 22 h 380"/>
                <a:gd name="T20" fmla="*/ 3 w 267"/>
                <a:gd name="T21" fmla="*/ 25 h 380"/>
                <a:gd name="T22" fmla="*/ 2 w 267"/>
                <a:gd name="T23" fmla="*/ 28 h 380"/>
                <a:gd name="T24" fmla="*/ 1 w 267"/>
                <a:gd name="T25" fmla="*/ 31 h 380"/>
                <a:gd name="T26" fmla="*/ 1 w 267"/>
                <a:gd name="T27" fmla="*/ 35 h 380"/>
                <a:gd name="T28" fmla="*/ 0 w 267"/>
                <a:gd name="T29" fmla="*/ 39 h 380"/>
                <a:gd name="T30" fmla="*/ 1 w 267"/>
                <a:gd name="T31" fmla="*/ 43 h 380"/>
                <a:gd name="T32" fmla="*/ 2 w 267"/>
                <a:gd name="T33" fmla="*/ 48 h 380"/>
                <a:gd name="T34" fmla="*/ 2 w 267"/>
                <a:gd name="T35" fmla="*/ 43 h 380"/>
                <a:gd name="T36" fmla="*/ 3 w 267"/>
                <a:gd name="T37" fmla="*/ 39 h 380"/>
                <a:gd name="T38" fmla="*/ 4 w 267"/>
                <a:gd name="T39" fmla="*/ 35 h 380"/>
                <a:gd name="T40" fmla="*/ 5 w 267"/>
                <a:gd name="T41" fmla="*/ 31 h 380"/>
                <a:gd name="T42" fmla="*/ 6 w 267"/>
                <a:gd name="T43" fmla="*/ 27 h 380"/>
                <a:gd name="T44" fmla="*/ 7 w 267"/>
                <a:gd name="T45" fmla="*/ 24 h 380"/>
                <a:gd name="T46" fmla="*/ 8 w 267"/>
                <a:gd name="T47" fmla="*/ 20 h 380"/>
                <a:gd name="T48" fmla="*/ 10 w 267"/>
                <a:gd name="T49" fmla="*/ 17 h 380"/>
                <a:gd name="T50" fmla="*/ 12 w 267"/>
                <a:gd name="T51" fmla="*/ 14 h 380"/>
                <a:gd name="T52" fmla="*/ 14 w 267"/>
                <a:gd name="T53" fmla="*/ 12 h 380"/>
                <a:gd name="T54" fmla="*/ 16 w 267"/>
                <a:gd name="T55" fmla="*/ 10 h 380"/>
                <a:gd name="T56" fmla="*/ 19 w 267"/>
                <a:gd name="T57" fmla="*/ 7 h 380"/>
                <a:gd name="T58" fmla="*/ 22 w 267"/>
                <a:gd name="T59" fmla="*/ 5 h 380"/>
                <a:gd name="T60" fmla="*/ 26 w 267"/>
                <a:gd name="T61" fmla="*/ 3 h 380"/>
                <a:gd name="T62" fmla="*/ 30 w 267"/>
                <a:gd name="T63" fmla="*/ 2 h 380"/>
                <a:gd name="T64" fmla="*/ 34 w 267"/>
                <a:gd name="T65" fmla="*/ 0 h 380"/>
                <a:gd name="T66" fmla="*/ 33 w 267"/>
                <a:gd name="T67" fmla="*/ 1 h 380"/>
                <a:gd name="T68" fmla="*/ 32 w 267"/>
                <a:gd name="T69" fmla="*/ 1 h 380"/>
                <a:gd name="T70" fmla="*/ 31 w 267"/>
                <a:gd name="T71" fmla="*/ 1 h 380"/>
                <a:gd name="T72" fmla="*/ 29 w 267"/>
                <a:gd name="T73" fmla="*/ 1 h 380"/>
                <a:gd name="T74" fmla="*/ 28 w 267"/>
                <a:gd name="T75" fmla="*/ 1 h 380"/>
                <a:gd name="T76" fmla="*/ 27 w 267"/>
                <a:gd name="T77" fmla="*/ 1 h 380"/>
                <a:gd name="T78" fmla="*/ 26 w 267"/>
                <a:gd name="T79" fmla="*/ 1 h 380"/>
                <a:gd name="T80" fmla="*/ 25 w 267"/>
                <a:gd name="T81" fmla="*/ 2 h 3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380">
                  <a:moveTo>
                    <a:pt x="197" y="9"/>
                  </a:moveTo>
                  <a:lnTo>
                    <a:pt x="177" y="26"/>
                  </a:lnTo>
                  <a:lnTo>
                    <a:pt x="157" y="42"/>
                  </a:lnTo>
                  <a:lnTo>
                    <a:pt x="137" y="58"/>
                  </a:lnTo>
                  <a:lnTo>
                    <a:pt x="118" y="74"/>
                  </a:lnTo>
                  <a:lnTo>
                    <a:pt x="98" y="91"/>
                  </a:lnTo>
                  <a:lnTo>
                    <a:pt x="79" y="109"/>
                  </a:lnTo>
                  <a:lnTo>
                    <a:pt x="62" y="128"/>
                  </a:lnTo>
                  <a:lnTo>
                    <a:pt x="47" y="148"/>
                  </a:lnTo>
                  <a:lnTo>
                    <a:pt x="32" y="170"/>
                  </a:lnTo>
                  <a:lnTo>
                    <a:pt x="21" y="193"/>
                  </a:lnTo>
                  <a:lnTo>
                    <a:pt x="12" y="218"/>
                  </a:lnTo>
                  <a:lnTo>
                    <a:pt x="5" y="246"/>
                  </a:lnTo>
                  <a:lnTo>
                    <a:pt x="1" y="274"/>
                  </a:lnTo>
                  <a:lnTo>
                    <a:pt x="0" y="307"/>
                  </a:lnTo>
                  <a:lnTo>
                    <a:pt x="3" y="342"/>
                  </a:lnTo>
                  <a:lnTo>
                    <a:pt x="10" y="380"/>
                  </a:lnTo>
                  <a:lnTo>
                    <a:pt x="15" y="342"/>
                  </a:lnTo>
                  <a:lnTo>
                    <a:pt x="21" y="307"/>
                  </a:lnTo>
                  <a:lnTo>
                    <a:pt x="27" y="273"/>
                  </a:lnTo>
                  <a:lnTo>
                    <a:pt x="35" y="242"/>
                  </a:lnTo>
                  <a:lnTo>
                    <a:pt x="43" y="212"/>
                  </a:lnTo>
                  <a:lnTo>
                    <a:pt x="52" y="185"/>
                  </a:lnTo>
                  <a:lnTo>
                    <a:pt x="63" y="159"/>
                  </a:lnTo>
                  <a:lnTo>
                    <a:pt x="76" y="135"/>
                  </a:lnTo>
                  <a:lnTo>
                    <a:pt x="91" y="112"/>
                  </a:lnTo>
                  <a:lnTo>
                    <a:pt x="108" y="91"/>
                  </a:lnTo>
                  <a:lnTo>
                    <a:pt x="128" y="73"/>
                  </a:lnTo>
                  <a:lnTo>
                    <a:pt x="150" y="54"/>
                  </a:lnTo>
                  <a:lnTo>
                    <a:pt x="174" y="39"/>
                  </a:lnTo>
                  <a:lnTo>
                    <a:pt x="202" y="24"/>
                  </a:lnTo>
                  <a:lnTo>
                    <a:pt x="233" y="12"/>
                  </a:lnTo>
                  <a:lnTo>
                    <a:pt x="267" y="0"/>
                  </a:lnTo>
                  <a:lnTo>
                    <a:pt x="258" y="1"/>
                  </a:lnTo>
                  <a:lnTo>
                    <a:pt x="249" y="3"/>
                  </a:lnTo>
                  <a:lnTo>
                    <a:pt x="241" y="4"/>
                  </a:lnTo>
                  <a:lnTo>
                    <a:pt x="232" y="5"/>
                  </a:lnTo>
                  <a:lnTo>
                    <a:pt x="224" y="6"/>
                  </a:lnTo>
                  <a:lnTo>
                    <a:pt x="214" y="7"/>
                  </a:lnTo>
                  <a:lnTo>
                    <a:pt x="206" y="8"/>
                  </a:lnTo>
                  <a:lnTo>
                    <a:pt x="197" y="9"/>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43" name="Freeform 230"/>
            <p:cNvSpPr>
              <a:spLocks noChangeAspect="1"/>
            </p:cNvSpPr>
            <p:nvPr/>
          </p:nvSpPr>
          <p:spPr bwMode="auto">
            <a:xfrm>
              <a:off x="2674" y="2189"/>
              <a:ext cx="130" cy="186"/>
            </a:xfrm>
            <a:custGeom>
              <a:avLst/>
              <a:gdLst>
                <a:gd name="T0" fmla="*/ 24 w 261"/>
                <a:gd name="T1" fmla="*/ 1 h 373"/>
                <a:gd name="T2" fmla="*/ 21 w 261"/>
                <a:gd name="T3" fmla="*/ 3 h 373"/>
                <a:gd name="T4" fmla="*/ 19 w 261"/>
                <a:gd name="T5" fmla="*/ 5 h 373"/>
                <a:gd name="T6" fmla="*/ 16 w 261"/>
                <a:gd name="T7" fmla="*/ 7 h 373"/>
                <a:gd name="T8" fmla="*/ 14 w 261"/>
                <a:gd name="T9" fmla="*/ 9 h 373"/>
                <a:gd name="T10" fmla="*/ 12 w 261"/>
                <a:gd name="T11" fmla="*/ 11 h 373"/>
                <a:gd name="T12" fmla="*/ 9 w 261"/>
                <a:gd name="T13" fmla="*/ 13 h 373"/>
                <a:gd name="T14" fmla="*/ 7 w 261"/>
                <a:gd name="T15" fmla="*/ 15 h 373"/>
                <a:gd name="T16" fmla="*/ 6 w 261"/>
                <a:gd name="T17" fmla="*/ 18 h 373"/>
                <a:gd name="T18" fmla="*/ 4 w 261"/>
                <a:gd name="T19" fmla="*/ 20 h 373"/>
                <a:gd name="T20" fmla="*/ 2 w 261"/>
                <a:gd name="T21" fmla="*/ 23 h 373"/>
                <a:gd name="T22" fmla="*/ 1 w 261"/>
                <a:gd name="T23" fmla="*/ 26 h 373"/>
                <a:gd name="T24" fmla="*/ 0 w 261"/>
                <a:gd name="T25" fmla="*/ 30 h 373"/>
                <a:gd name="T26" fmla="*/ 0 w 261"/>
                <a:gd name="T27" fmla="*/ 33 h 373"/>
                <a:gd name="T28" fmla="*/ 0 w 261"/>
                <a:gd name="T29" fmla="*/ 37 h 373"/>
                <a:gd name="T30" fmla="*/ 0 w 261"/>
                <a:gd name="T31" fmla="*/ 41 h 373"/>
                <a:gd name="T32" fmla="*/ 1 w 261"/>
                <a:gd name="T33" fmla="*/ 46 h 373"/>
                <a:gd name="T34" fmla="*/ 1 w 261"/>
                <a:gd name="T35" fmla="*/ 41 h 373"/>
                <a:gd name="T36" fmla="*/ 2 w 261"/>
                <a:gd name="T37" fmla="*/ 37 h 373"/>
                <a:gd name="T38" fmla="*/ 3 w 261"/>
                <a:gd name="T39" fmla="*/ 33 h 373"/>
                <a:gd name="T40" fmla="*/ 3 w 261"/>
                <a:gd name="T41" fmla="*/ 29 h 373"/>
                <a:gd name="T42" fmla="*/ 4 w 261"/>
                <a:gd name="T43" fmla="*/ 25 h 373"/>
                <a:gd name="T44" fmla="*/ 6 w 261"/>
                <a:gd name="T45" fmla="*/ 22 h 373"/>
                <a:gd name="T46" fmla="*/ 7 w 261"/>
                <a:gd name="T47" fmla="*/ 19 h 373"/>
                <a:gd name="T48" fmla="*/ 9 w 261"/>
                <a:gd name="T49" fmla="*/ 16 h 373"/>
                <a:gd name="T50" fmla="*/ 10 w 261"/>
                <a:gd name="T51" fmla="*/ 13 h 373"/>
                <a:gd name="T52" fmla="*/ 12 w 261"/>
                <a:gd name="T53" fmla="*/ 11 h 373"/>
                <a:gd name="T54" fmla="*/ 15 w 261"/>
                <a:gd name="T55" fmla="*/ 8 h 373"/>
                <a:gd name="T56" fmla="*/ 18 w 261"/>
                <a:gd name="T57" fmla="*/ 6 h 373"/>
                <a:gd name="T58" fmla="*/ 21 w 261"/>
                <a:gd name="T59" fmla="*/ 4 h 373"/>
                <a:gd name="T60" fmla="*/ 24 w 261"/>
                <a:gd name="T61" fmla="*/ 2 h 373"/>
                <a:gd name="T62" fmla="*/ 28 w 261"/>
                <a:gd name="T63" fmla="*/ 1 h 373"/>
                <a:gd name="T64" fmla="*/ 32 w 261"/>
                <a:gd name="T65" fmla="*/ 0 h 373"/>
                <a:gd name="T66" fmla="*/ 24 w 261"/>
                <a:gd name="T67" fmla="*/ 1 h 3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1" h="373">
                  <a:moveTo>
                    <a:pt x="192" y="12"/>
                  </a:moveTo>
                  <a:lnTo>
                    <a:pt x="173" y="28"/>
                  </a:lnTo>
                  <a:lnTo>
                    <a:pt x="154" y="44"/>
                  </a:lnTo>
                  <a:lnTo>
                    <a:pt x="134" y="60"/>
                  </a:lnTo>
                  <a:lnTo>
                    <a:pt x="116" y="76"/>
                  </a:lnTo>
                  <a:lnTo>
                    <a:pt x="97" y="93"/>
                  </a:lnTo>
                  <a:lnTo>
                    <a:pt x="79" y="110"/>
                  </a:lnTo>
                  <a:lnTo>
                    <a:pt x="63" y="127"/>
                  </a:lnTo>
                  <a:lnTo>
                    <a:pt x="48" y="147"/>
                  </a:lnTo>
                  <a:lnTo>
                    <a:pt x="34" y="167"/>
                  </a:lnTo>
                  <a:lnTo>
                    <a:pt x="22" y="189"/>
                  </a:lnTo>
                  <a:lnTo>
                    <a:pt x="13" y="214"/>
                  </a:lnTo>
                  <a:lnTo>
                    <a:pt x="6" y="240"/>
                  </a:lnTo>
                  <a:lnTo>
                    <a:pt x="1" y="269"/>
                  </a:lnTo>
                  <a:lnTo>
                    <a:pt x="0" y="300"/>
                  </a:lnTo>
                  <a:lnTo>
                    <a:pt x="3" y="334"/>
                  </a:lnTo>
                  <a:lnTo>
                    <a:pt x="8" y="373"/>
                  </a:lnTo>
                  <a:lnTo>
                    <a:pt x="13" y="334"/>
                  </a:lnTo>
                  <a:lnTo>
                    <a:pt x="19" y="299"/>
                  </a:lnTo>
                  <a:lnTo>
                    <a:pt x="25" y="265"/>
                  </a:lnTo>
                  <a:lnTo>
                    <a:pt x="31" y="234"/>
                  </a:lnTo>
                  <a:lnTo>
                    <a:pt x="39" y="205"/>
                  </a:lnTo>
                  <a:lnTo>
                    <a:pt x="49" y="178"/>
                  </a:lnTo>
                  <a:lnTo>
                    <a:pt x="60" y="152"/>
                  </a:lnTo>
                  <a:lnTo>
                    <a:pt x="73" y="129"/>
                  </a:lnTo>
                  <a:lnTo>
                    <a:pt x="87" y="108"/>
                  </a:lnTo>
                  <a:lnTo>
                    <a:pt x="103" y="88"/>
                  </a:lnTo>
                  <a:lnTo>
                    <a:pt x="122" y="69"/>
                  </a:lnTo>
                  <a:lnTo>
                    <a:pt x="144" y="52"/>
                  </a:lnTo>
                  <a:lnTo>
                    <a:pt x="169" y="37"/>
                  </a:lnTo>
                  <a:lnTo>
                    <a:pt x="196" y="23"/>
                  </a:lnTo>
                  <a:lnTo>
                    <a:pt x="226" y="12"/>
                  </a:lnTo>
                  <a:lnTo>
                    <a:pt x="261" y="0"/>
                  </a:lnTo>
                  <a:lnTo>
                    <a:pt x="192" y="12"/>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44" name="Freeform 231"/>
            <p:cNvSpPr>
              <a:spLocks noChangeAspect="1"/>
            </p:cNvSpPr>
            <p:nvPr/>
          </p:nvSpPr>
          <p:spPr bwMode="auto">
            <a:xfrm>
              <a:off x="2974" y="2340"/>
              <a:ext cx="96" cy="206"/>
            </a:xfrm>
            <a:custGeom>
              <a:avLst/>
              <a:gdLst>
                <a:gd name="T0" fmla="*/ 24 w 194"/>
                <a:gd name="T1" fmla="*/ 8 h 413"/>
                <a:gd name="T2" fmla="*/ 24 w 194"/>
                <a:gd name="T3" fmla="*/ 11 h 413"/>
                <a:gd name="T4" fmla="*/ 24 w 194"/>
                <a:gd name="T5" fmla="*/ 13 h 413"/>
                <a:gd name="T6" fmla="*/ 24 w 194"/>
                <a:gd name="T7" fmla="*/ 16 h 413"/>
                <a:gd name="T8" fmla="*/ 23 w 194"/>
                <a:gd name="T9" fmla="*/ 18 h 413"/>
                <a:gd name="T10" fmla="*/ 23 w 194"/>
                <a:gd name="T11" fmla="*/ 21 h 413"/>
                <a:gd name="T12" fmla="*/ 22 w 194"/>
                <a:gd name="T13" fmla="*/ 23 h 413"/>
                <a:gd name="T14" fmla="*/ 22 w 194"/>
                <a:gd name="T15" fmla="*/ 26 h 413"/>
                <a:gd name="T16" fmla="*/ 21 w 194"/>
                <a:gd name="T17" fmla="*/ 29 h 413"/>
                <a:gd name="T18" fmla="*/ 19 w 194"/>
                <a:gd name="T19" fmla="*/ 31 h 413"/>
                <a:gd name="T20" fmla="*/ 17 w 194"/>
                <a:gd name="T21" fmla="*/ 34 h 413"/>
                <a:gd name="T22" fmla="*/ 16 w 194"/>
                <a:gd name="T23" fmla="*/ 37 h 413"/>
                <a:gd name="T24" fmla="*/ 13 w 194"/>
                <a:gd name="T25" fmla="*/ 40 h 413"/>
                <a:gd name="T26" fmla="*/ 11 w 194"/>
                <a:gd name="T27" fmla="*/ 42 h 413"/>
                <a:gd name="T28" fmla="*/ 7 w 194"/>
                <a:gd name="T29" fmla="*/ 45 h 413"/>
                <a:gd name="T30" fmla="*/ 4 w 194"/>
                <a:gd name="T31" fmla="*/ 48 h 413"/>
                <a:gd name="T32" fmla="*/ 0 w 194"/>
                <a:gd name="T33" fmla="*/ 51 h 413"/>
                <a:gd name="T34" fmla="*/ 3 w 194"/>
                <a:gd name="T35" fmla="*/ 46 h 413"/>
                <a:gd name="T36" fmla="*/ 6 w 194"/>
                <a:gd name="T37" fmla="*/ 39 h 413"/>
                <a:gd name="T38" fmla="*/ 9 w 194"/>
                <a:gd name="T39" fmla="*/ 33 h 413"/>
                <a:gd name="T40" fmla="*/ 12 w 194"/>
                <a:gd name="T41" fmla="*/ 26 h 413"/>
                <a:gd name="T42" fmla="*/ 15 w 194"/>
                <a:gd name="T43" fmla="*/ 19 h 413"/>
                <a:gd name="T44" fmla="*/ 17 w 194"/>
                <a:gd name="T45" fmla="*/ 12 h 413"/>
                <a:gd name="T46" fmla="*/ 20 w 194"/>
                <a:gd name="T47" fmla="*/ 5 h 413"/>
                <a:gd name="T48" fmla="*/ 22 w 194"/>
                <a:gd name="T49" fmla="*/ 0 h 413"/>
                <a:gd name="T50" fmla="*/ 24 w 194"/>
                <a:gd name="T51" fmla="*/ 8 h 4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4" h="413">
                  <a:moveTo>
                    <a:pt x="193" y="69"/>
                  </a:moveTo>
                  <a:lnTo>
                    <a:pt x="194" y="89"/>
                  </a:lnTo>
                  <a:lnTo>
                    <a:pt x="194" y="108"/>
                  </a:lnTo>
                  <a:lnTo>
                    <a:pt x="193" y="128"/>
                  </a:lnTo>
                  <a:lnTo>
                    <a:pt x="192" y="148"/>
                  </a:lnTo>
                  <a:lnTo>
                    <a:pt x="188" y="168"/>
                  </a:lnTo>
                  <a:lnTo>
                    <a:pt x="184" y="189"/>
                  </a:lnTo>
                  <a:lnTo>
                    <a:pt x="177" y="211"/>
                  </a:lnTo>
                  <a:lnTo>
                    <a:pt x="169" y="232"/>
                  </a:lnTo>
                  <a:lnTo>
                    <a:pt x="158" y="254"/>
                  </a:lnTo>
                  <a:lnTo>
                    <a:pt x="144" y="275"/>
                  </a:lnTo>
                  <a:lnTo>
                    <a:pt x="129" y="298"/>
                  </a:lnTo>
                  <a:lnTo>
                    <a:pt x="110" y="320"/>
                  </a:lnTo>
                  <a:lnTo>
                    <a:pt x="88" y="343"/>
                  </a:lnTo>
                  <a:lnTo>
                    <a:pt x="63" y="366"/>
                  </a:lnTo>
                  <a:lnTo>
                    <a:pt x="34" y="390"/>
                  </a:lnTo>
                  <a:lnTo>
                    <a:pt x="0" y="413"/>
                  </a:lnTo>
                  <a:lnTo>
                    <a:pt x="27" y="369"/>
                  </a:lnTo>
                  <a:lnTo>
                    <a:pt x="52" y="319"/>
                  </a:lnTo>
                  <a:lnTo>
                    <a:pt x="78" y="265"/>
                  </a:lnTo>
                  <a:lnTo>
                    <a:pt x="102" y="209"/>
                  </a:lnTo>
                  <a:lnTo>
                    <a:pt x="125" y="152"/>
                  </a:lnTo>
                  <a:lnTo>
                    <a:pt x="144" y="98"/>
                  </a:lnTo>
                  <a:lnTo>
                    <a:pt x="163" y="46"/>
                  </a:lnTo>
                  <a:lnTo>
                    <a:pt x="177" y="0"/>
                  </a:lnTo>
                  <a:lnTo>
                    <a:pt x="193" y="69"/>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45" name="Freeform 232"/>
            <p:cNvSpPr>
              <a:spLocks noChangeAspect="1"/>
            </p:cNvSpPr>
            <p:nvPr/>
          </p:nvSpPr>
          <p:spPr bwMode="auto">
            <a:xfrm>
              <a:off x="2977" y="2344"/>
              <a:ext cx="93" cy="199"/>
            </a:xfrm>
            <a:custGeom>
              <a:avLst/>
              <a:gdLst>
                <a:gd name="T0" fmla="*/ 23 w 187"/>
                <a:gd name="T1" fmla="*/ 9 h 398"/>
                <a:gd name="T2" fmla="*/ 23 w 187"/>
                <a:gd name="T3" fmla="*/ 11 h 398"/>
                <a:gd name="T4" fmla="*/ 23 w 187"/>
                <a:gd name="T5" fmla="*/ 13 h 398"/>
                <a:gd name="T6" fmla="*/ 23 w 187"/>
                <a:gd name="T7" fmla="*/ 16 h 398"/>
                <a:gd name="T8" fmla="*/ 22 w 187"/>
                <a:gd name="T9" fmla="*/ 18 h 398"/>
                <a:gd name="T10" fmla="*/ 22 w 187"/>
                <a:gd name="T11" fmla="*/ 21 h 398"/>
                <a:gd name="T12" fmla="*/ 21 w 187"/>
                <a:gd name="T13" fmla="*/ 23 h 398"/>
                <a:gd name="T14" fmla="*/ 21 w 187"/>
                <a:gd name="T15" fmla="*/ 26 h 398"/>
                <a:gd name="T16" fmla="*/ 20 w 187"/>
                <a:gd name="T17" fmla="*/ 28 h 398"/>
                <a:gd name="T18" fmla="*/ 18 w 187"/>
                <a:gd name="T19" fmla="*/ 31 h 398"/>
                <a:gd name="T20" fmla="*/ 17 w 187"/>
                <a:gd name="T21" fmla="*/ 34 h 398"/>
                <a:gd name="T22" fmla="*/ 15 w 187"/>
                <a:gd name="T23" fmla="*/ 36 h 398"/>
                <a:gd name="T24" fmla="*/ 13 w 187"/>
                <a:gd name="T25" fmla="*/ 39 h 398"/>
                <a:gd name="T26" fmla="*/ 10 w 187"/>
                <a:gd name="T27" fmla="*/ 42 h 398"/>
                <a:gd name="T28" fmla="*/ 7 w 187"/>
                <a:gd name="T29" fmla="*/ 45 h 398"/>
                <a:gd name="T30" fmla="*/ 3 w 187"/>
                <a:gd name="T31" fmla="*/ 47 h 398"/>
                <a:gd name="T32" fmla="*/ 0 w 187"/>
                <a:gd name="T33" fmla="*/ 50 h 398"/>
                <a:gd name="T34" fmla="*/ 3 w 187"/>
                <a:gd name="T35" fmla="*/ 45 h 398"/>
                <a:gd name="T36" fmla="*/ 6 w 187"/>
                <a:gd name="T37" fmla="*/ 39 h 398"/>
                <a:gd name="T38" fmla="*/ 9 w 187"/>
                <a:gd name="T39" fmla="*/ 32 h 398"/>
                <a:gd name="T40" fmla="*/ 12 w 187"/>
                <a:gd name="T41" fmla="*/ 26 h 398"/>
                <a:gd name="T42" fmla="*/ 14 w 187"/>
                <a:gd name="T43" fmla="*/ 19 h 398"/>
                <a:gd name="T44" fmla="*/ 17 w 187"/>
                <a:gd name="T45" fmla="*/ 12 h 398"/>
                <a:gd name="T46" fmla="*/ 19 w 187"/>
                <a:gd name="T47" fmla="*/ 6 h 398"/>
                <a:gd name="T48" fmla="*/ 21 w 187"/>
                <a:gd name="T49" fmla="*/ 0 h 398"/>
                <a:gd name="T50" fmla="*/ 21 w 187"/>
                <a:gd name="T51" fmla="*/ 2 h 398"/>
                <a:gd name="T52" fmla="*/ 22 w 187"/>
                <a:gd name="T53" fmla="*/ 5 h 398"/>
                <a:gd name="T54" fmla="*/ 22 w 187"/>
                <a:gd name="T55" fmla="*/ 7 h 398"/>
                <a:gd name="T56" fmla="*/ 23 w 187"/>
                <a:gd name="T57" fmla="*/ 9 h 3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87" h="398">
                  <a:moveTo>
                    <a:pt x="186" y="65"/>
                  </a:moveTo>
                  <a:lnTo>
                    <a:pt x="187" y="83"/>
                  </a:lnTo>
                  <a:lnTo>
                    <a:pt x="187" y="103"/>
                  </a:lnTo>
                  <a:lnTo>
                    <a:pt x="186" y="121"/>
                  </a:lnTo>
                  <a:lnTo>
                    <a:pt x="183" y="141"/>
                  </a:lnTo>
                  <a:lnTo>
                    <a:pt x="180" y="162"/>
                  </a:lnTo>
                  <a:lnTo>
                    <a:pt x="175" y="181"/>
                  </a:lnTo>
                  <a:lnTo>
                    <a:pt x="169" y="202"/>
                  </a:lnTo>
                  <a:lnTo>
                    <a:pt x="161" y="223"/>
                  </a:lnTo>
                  <a:lnTo>
                    <a:pt x="151" y="245"/>
                  </a:lnTo>
                  <a:lnTo>
                    <a:pt x="138" y="265"/>
                  </a:lnTo>
                  <a:lnTo>
                    <a:pt x="122" y="287"/>
                  </a:lnTo>
                  <a:lnTo>
                    <a:pt x="105" y="309"/>
                  </a:lnTo>
                  <a:lnTo>
                    <a:pt x="83" y="331"/>
                  </a:lnTo>
                  <a:lnTo>
                    <a:pt x="59" y="353"/>
                  </a:lnTo>
                  <a:lnTo>
                    <a:pt x="31" y="376"/>
                  </a:lnTo>
                  <a:lnTo>
                    <a:pt x="0" y="398"/>
                  </a:lnTo>
                  <a:lnTo>
                    <a:pt x="25" y="355"/>
                  </a:lnTo>
                  <a:lnTo>
                    <a:pt x="51" y="307"/>
                  </a:lnTo>
                  <a:lnTo>
                    <a:pt x="75" y="255"/>
                  </a:lnTo>
                  <a:lnTo>
                    <a:pt x="98" y="202"/>
                  </a:lnTo>
                  <a:lnTo>
                    <a:pt x="119" y="148"/>
                  </a:lnTo>
                  <a:lnTo>
                    <a:pt x="138" y="95"/>
                  </a:lnTo>
                  <a:lnTo>
                    <a:pt x="156" y="45"/>
                  </a:lnTo>
                  <a:lnTo>
                    <a:pt x="169" y="0"/>
                  </a:lnTo>
                  <a:lnTo>
                    <a:pt x="174" y="16"/>
                  </a:lnTo>
                  <a:lnTo>
                    <a:pt x="178" y="33"/>
                  </a:lnTo>
                  <a:lnTo>
                    <a:pt x="181" y="49"/>
                  </a:lnTo>
                  <a:lnTo>
                    <a:pt x="186" y="65"/>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46" name="Freeform 233"/>
            <p:cNvSpPr>
              <a:spLocks noChangeAspect="1"/>
            </p:cNvSpPr>
            <p:nvPr/>
          </p:nvSpPr>
          <p:spPr bwMode="auto">
            <a:xfrm>
              <a:off x="2980" y="2348"/>
              <a:ext cx="88" cy="191"/>
            </a:xfrm>
            <a:custGeom>
              <a:avLst/>
              <a:gdLst>
                <a:gd name="T0" fmla="*/ 22 w 176"/>
                <a:gd name="T1" fmla="*/ 7 h 383"/>
                <a:gd name="T2" fmla="*/ 22 w 176"/>
                <a:gd name="T3" fmla="*/ 12 h 383"/>
                <a:gd name="T4" fmla="*/ 22 w 176"/>
                <a:gd name="T5" fmla="*/ 17 h 383"/>
                <a:gd name="T6" fmla="*/ 21 w 176"/>
                <a:gd name="T7" fmla="*/ 21 h 383"/>
                <a:gd name="T8" fmla="*/ 19 w 176"/>
                <a:gd name="T9" fmla="*/ 27 h 383"/>
                <a:gd name="T10" fmla="*/ 17 w 176"/>
                <a:gd name="T11" fmla="*/ 32 h 383"/>
                <a:gd name="T12" fmla="*/ 13 w 176"/>
                <a:gd name="T13" fmla="*/ 37 h 383"/>
                <a:gd name="T14" fmla="*/ 7 w 176"/>
                <a:gd name="T15" fmla="*/ 42 h 383"/>
                <a:gd name="T16" fmla="*/ 0 w 176"/>
                <a:gd name="T17" fmla="*/ 47 h 383"/>
                <a:gd name="T18" fmla="*/ 3 w 176"/>
                <a:gd name="T19" fmla="*/ 42 h 383"/>
                <a:gd name="T20" fmla="*/ 6 w 176"/>
                <a:gd name="T21" fmla="*/ 36 h 383"/>
                <a:gd name="T22" fmla="*/ 9 w 176"/>
                <a:gd name="T23" fmla="*/ 30 h 383"/>
                <a:gd name="T24" fmla="*/ 12 w 176"/>
                <a:gd name="T25" fmla="*/ 24 h 383"/>
                <a:gd name="T26" fmla="*/ 15 w 176"/>
                <a:gd name="T27" fmla="*/ 17 h 383"/>
                <a:gd name="T28" fmla="*/ 17 w 176"/>
                <a:gd name="T29" fmla="*/ 11 h 383"/>
                <a:gd name="T30" fmla="*/ 19 w 176"/>
                <a:gd name="T31" fmla="*/ 5 h 383"/>
                <a:gd name="T32" fmla="*/ 21 w 176"/>
                <a:gd name="T33" fmla="*/ 0 h 383"/>
                <a:gd name="T34" fmla="*/ 21 w 176"/>
                <a:gd name="T35" fmla="*/ 1 h 383"/>
                <a:gd name="T36" fmla="*/ 22 w 176"/>
                <a:gd name="T37" fmla="*/ 3 h 383"/>
                <a:gd name="T38" fmla="*/ 22 w 176"/>
                <a:gd name="T39" fmla="*/ 5 h 383"/>
                <a:gd name="T40" fmla="*/ 22 w 176"/>
                <a:gd name="T41" fmla="*/ 7 h 3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6" h="383">
                  <a:moveTo>
                    <a:pt x="176" y="63"/>
                  </a:moveTo>
                  <a:lnTo>
                    <a:pt x="176" y="98"/>
                  </a:lnTo>
                  <a:lnTo>
                    <a:pt x="174" y="136"/>
                  </a:lnTo>
                  <a:lnTo>
                    <a:pt x="166" y="175"/>
                  </a:lnTo>
                  <a:lnTo>
                    <a:pt x="152" y="216"/>
                  </a:lnTo>
                  <a:lnTo>
                    <a:pt x="130" y="257"/>
                  </a:lnTo>
                  <a:lnTo>
                    <a:pt x="99" y="299"/>
                  </a:lnTo>
                  <a:lnTo>
                    <a:pt x="55" y="340"/>
                  </a:lnTo>
                  <a:lnTo>
                    <a:pt x="0" y="383"/>
                  </a:lnTo>
                  <a:lnTo>
                    <a:pt x="24" y="341"/>
                  </a:lnTo>
                  <a:lnTo>
                    <a:pt x="47" y="295"/>
                  </a:lnTo>
                  <a:lnTo>
                    <a:pt x="70" y="246"/>
                  </a:lnTo>
                  <a:lnTo>
                    <a:pt x="93" y="195"/>
                  </a:lnTo>
                  <a:lnTo>
                    <a:pt x="113" y="143"/>
                  </a:lnTo>
                  <a:lnTo>
                    <a:pt x="131" y="93"/>
                  </a:lnTo>
                  <a:lnTo>
                    <a:pt x="148" y="44"/>
                  </a:lnTo>
                  <a:lnTo>
                    <a:pt x="161" y="0"/>
                  </a:lnTo>
                  <a:lnTo>
                    <a:pt x="166" y="15"/>
                  </a:lnTo>
                  <a:lnTo>
                    <a:pt x="169" y="31"/>
                  </a:lnTo>
                  <a:lnTo>
                    <a:pt x="173" y="46"/>
                  </a:lnTo>
                  <a:lnTo>
                    <a:pt x="176" y="63"/>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47" name="Freeform 234"/>
            <p:cNvSpPr>
              <a:spLocks noChangeAspect="1"/>
            </p:cNvSpPr>
            <p:nvPr/>
          </p:nvSpPr>
          <p:spPr bwMode="auto">
            <a:xfrm>
              <a:off x="2983" y="2353"/>
              <a:ext cx="85" cy="182"/>
            </a:xfrm>
            <a:custGeom>
              <a:avLst/>
              <a:gdLst>
                <a:gd name="T0" fmla="*/ 22 w 169"/>
                <a:gd name="T1" fmla="*/ 7 h 365"/>
                <a:gd name="T2" fmla="*/ 22 w 169"/>
                <a:gd name="T3" fmla="*/ 11 h 365"/>
                <a:gd name="T4" fmla="*/ 21 w 169"/>
                <a:gd name="T5" fmla="*/ 16 h 365"/>
                <a:gd name="T6" fmla="*/ 20 w 169"/>
                <a:gd name="T7" fmla="*/ 20 h 365"/>
                <a:gd name="T8" fmla="*/ 18 w 169"/>
                <a:gd name="T9" fmla="*/ 25 h 365"/>
                <a:gd name="T10" fmla="*/ 16 w 169"/>
                <a:gd name="T11" fmla="*/ 30 h 365"/>
                <a:gd name="T12" fmla="*/ 12 w 169"/>
                <a:gd name="T13" fmla="*/ 35 h 365"/>
                <a:gd name="T14" fmla="*/ 7 w 169"/>
                <a:gd name="T15" fmla="*/ 40 h 365"/>
                <a:gd name="T16" fmla="*/ 0 w 169"/>
                <a:gd name="T17" fmla="*/ 45 h 365"/>
                <a:gd name="T18" fmla="*/ 3 w 169"/>
                <a:gd name="T19" fmla="*/ 40 h 365"/>
                <a:gd name="T20" fmla="*/ 6 w 169"/>
                <a:gd name="T21" fmla="*/ 35 h 365"/>
                <a:gd name="T22" fmla="*/ 9 w 169"/>
                <a:gd name="T23" fmla="*/ 29 h 365"/>
                <a:gd name="T24" fmla="*/ 12 w 169"/>
                <a:gd name="T25" fmla="*/ 23 h 365"/>
                <a:gd name="T26" fmla="*/ 14 w 169"/>
                <a:gd name="T27" fmla="*/ 17 h 365"/>
                <a:gd name="T28" fmla="*/ 16 w 169"/>
                <a:gd name="T29" fmla="*/ 11 h 365"/>
                <a:gd name="T30" fmla="*/ 18 w 169"/>
                <a:gd name="T31" fmla="*/ 5 h 365"/>
                <a:gd name="T32" fmla="*/ 20 w 169"/>
                <a:gd name="T33" fmla="*/ 0 h 365"/>
                <a:gd name="T34" fmla="*/ 20 w 169"/>
                <a:gd name="T35" fmla="*/ 1 h 365"/>
                <a:gd name="T36" fmla="*/ 21 w 169"/>
                <a:gd name="T37" fmla="*/ 3 h 365"/>
                <a:gd name="T38" fmla="*/ 21 w 169"/>
                <a:gd name="T39" fmla="*/ 5 h 365"/>
                <a:gd name="T40" fmla="*/ 22 w 169"/>
                <a:gd name="T41" fmla="*/ 7 h 3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 h="365">
                  <a:moveTo>
                    <a:pt x="169" y="57"/>
                  </a:moveTo>
                  <a:lnTo>
                    <a:pt x="169" y="92"/>
                  </a:lnTo>
                  <a:lnTo>
                    <a:pt x="166" y="129"/>
                  </a:lnTo>
                  <a:lnTo>
                    <a:pt x="158" y="167"/>
                  </a:lnTo>
                  <a:lnTo>
                    <a:pt x="144" y="206"/>
                  </a:lnTo>
                  <a:lnTo>
                    <a:pt x="123" y="245"/>
                  </a:lnTo>
                  <a:lnTo>
                    <a:pt x="93" y="285"/>
                  </a:lnTo>
                  <a:lnTo>
                    <a:pt x="53" y="324"/>
                  </a:lnTo>
                  <a:lnTo>
                    <a:pt x="0" y="365"/>
                  </a:lnTo>
                  <a:lnTo>
                    <a:pt x="23" y="326"/>
                  </a:lnTo>
                  <a:lnTo>
                    <a:pt x="46" y="282"/>
                  </a:lnTo>
                  <a:lnTo>
                    <a:pt x="68" y="235"/>
                  </a:lnTo>
                  <a:lnTo>
                    <a:pt x="90" y="186"/>
                  </a:lnTo>
                  <a:lnTo>
                    <a:pt x="109" y="138"/>
                  </a:lnTo>
                  <a:lnTo>
                    <a:pt x="127" y="89"/>
                  </a:lnTo>
                  <a:lnTo>
                    <a:pt x="142" y="43"/>
                  </a:lnTo>
                  <a:lnTo>
                    <a:pt x="154" y="0"/>
                  </a:lnTo>
                  <a:lnTo>
                    <a:pt x="159" y="15"/>
                  </a:lnTo>
                  <a:lnTo>
                    <a:pt x="162" y="28"/>
                  </a:lnTo>
                  <a:lnTo>
                    <a:pt x="166" y="42"/>
                  </a:lnTo>
                  <a:lnTo>
                    <a:pt x="169" y="57"/>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48" name="Freeform 235"/>
            <p:cNvSpPr>
              <a:spLocks noChangeAspect="1"/>
            </p:cNvSpPr>
            <p:nvPr/>
          </p:nvSpPr>
          <p:spPr bwMode="auto">
            <a:xfrm>
              <a:off x="2986" y="2357"/>
              <a:ext cx="81" cy="176"/>
            </a:xfrm>
            <a:custGeom>
              <a:avLst/>
              <a:gdLst>
                <a:gd name="T0" fmla="*/ 21 w 162"/>
                <a:gd name="T1" fmla="*/ 7 h 351"/>
                <a:gd name="T2" fmla="*/ 21 w 162"/>
                <a:gd name="T3" fmla="*/ 11 h 351"/>
                <a:gd name="T4" fmla="*/ 20 w 162"/>
                <a:gd name="T5" fmla="*/ 16 h 351"/>
                <a:gd name="T6" fmla="*/ 19 w 162"/>
                <a:gd name="T7" fmla="*/ 20 h 351"/>
                <a:gd name="T8" fmla="*/ 18 w 162"/>
                <a:gd name="T9" fmla="*/ 25 h 351"/>
                <a:gd name="T10" fmla="*/ 15 w 162"/>
                <a:gd name="T11" fmla="*/ 30 h 351"/>
                <a:gd name="T12" fmla="*/ 11 w 162"/>
                <a:gd name="T13" fmla="*/ 35 h 351"/>
                <a:gd name="T14" fmla="*/ 7 w 162"/>
                <a:gd name="T15" fmla="*/ 40 h 351"/>
                <a:gd name="T16" fmla="*/ 0 w 162"/>
                <a:gd name="T17" fmla="*/ 44 h 351"/>
                <a:gd name="T18" fmla="*/ 3 w 162"/>
                <a:gd name="T19" fmla="*/ 39 h 351"/>
                <a:gd name="T20" fmla="*/ 6 w 162"/>
                <a:gd name="T21" fmla="*/ 34 h 351"/>
                <a:gd name="T22" fmla="*/ 9 w 162"/>
                <a:gd name="T23" fmla="*/ 29 h 351"/>
                <a:gd name="T24" fmla="*/ 11 w 162"/>
                <a:gd name="T25" fmla="*/ 23 h 351"/>
                <a:gd name="T26" fmla="*/ 13 w 162"/>
                <a:gd name="T27" fmla="*/ 17 h 351"/>
                <a:gd name="T28" fmla="*/ 16 w 162"/>
                <a:gd name="T29" fmla="*/ 11 h 351"/>
                <a:gd name="T30" fmla="*/ 17 w 162"/>
                <a:gd name="T31" fmla="*/ 6 h 351"/>
                <a:gd name="T32" fmla="*/ 19 w 162"/>
                <a:gd name="T33" fmla="*/ 0 h 351"/>
                <a:gd name="T34" fmla="*/ 19 w 162"/>
                <a:gd name="T35" fmla="*/ 2 h 351"/>
                <a:gd name="T36" fmla="*/ 20 w 162"/>
                <a:gd name="T37" fmla="*/ 4 h 351"/>
                <a:gd name="T38" fmla="*/ 20 w 162"/>
                <a:gd name="T39" fmla="*/ 6 h 351"/>
                <a:gd name="T40" fmla="*/ 21 w 162"/>
                <a:gd name="T41" fmla="*/ 7 h 3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2" h="351">
                  <a:moveTo>
                    <a:pt x="162" y="54"/>
                  </a:moveTo>
                  <a:lnTo>
                    <a:pt x="161" y="87"/>
                  </a:lnTo>
                  <a:lnTo>
                    <a:pt x="157" y="123"/>
                  </a:lnTo>
                  <a:lnTo>
                    <a:pt x="149" y="160"/>
                  </a:lnTo>
                  <a:lnTo>
                    <a:pt x="137" y="197"/>
                  </a:lnTo>
                  <a:lnTo>
                    <a:pt x="116" y="236"/>
                  </a:lnTo>
                  <a:lnTo>
                    <a:pt x="87" y="274"/>
                  </a:lnTo>
                  <a:lnTo>
                    <a:pt x="49" y="313"/>
                  </a:lnTo>
                  <a:lnTo>
                    <a:pt x="0" y="351"/>
                  </a:lnTo>
                  <a:lnTo>
                    <a:pt x="21" y="312"/>
                  </a:lnTo>
                  <a:lnTo>
                    <a:pt x="43" y="270"/>
                  </a:lnTo>
                  <a:lnTo>
                    <a:pt x="65" y="225"/>
                  </a:lnTo>
                  <a:lnTo>
                    <a:pt x="85" y="179"/>
                  </a:lnTo>
                  <a:lnTo>
                    <a:pt x="104" y="133"/>
                  </a:lnTo>
                  <a:lnTo>
                    <a:pt x="121" y="87"/>
                  </a:lnTo>
                  <a:lnTo>
                    <a:pt x="136" y="42"/>
                  </a:lnTo>
                  <a:lnTo>
                    <a:pt x="148" y="0"/>
                  </a:lnTo>
                  <a:lnTo>
                    <a:pt x="152" y="13"/>
                  </a:lnTo>
                  <a:lnTo>
                    <a:pt x="155" y="27"/>
                  </a:lnTo>
                  <a:lnTo>
                    <a:pt x="159" y="41"/>
                  </a:lnTo>
                  <a:lnTo>
                    <a:pt x="162" y="54"/>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49" name="Freeform 236"/>
            <p:cNvSpPr>
              <a:spLocks noChangeAspect="1"/>
            </p:cNvSpPr>
            <p:nvPr/>
          </p:nvSpPr>
          <p:spPr bwMode="auto">
            <a:xfrm>
              <a:off x="2989" y="2361"/>
              <a:ext cx="77" cy="169"/>
            </a:xfrm>
            <a:custGeom>
              <a:avLst/>
              <a:gdLst>
                <a:gd name="T0" fmla="*/ 19 w 156"/>
                <a:gd name="T1" fmla="*/ 7 h 336"/>
                <a:gd name="T2" fmla="*/ 19 w 156"/>
                <a:gd name="T3" fmla="*/ 11 h 336"/>
                <a:gd name="T4" fmla="*/ 18 w 156"/>
                <a:gd name="T5" fmla="*/ 15 h 336"/>
                <a:gd name="T6" fmla="*/ 17 w 156"/>
                <a:gd name="T7" fmla="*/ 19 h 336"/>
                <a:gd name="T8" fmla="*/ 15 w 156"/>
                <a:gd name="T9" fmla="*/ 24 h 336"/>
                <a:gd name="T10" fmla="*/ 13 w 156"/>
                <a:gd name="T11" fmla="*/ 29 h 336"/>
                <a:gd name="T12" fmla="*/ 10 w 156"/>
                <a:gd name="T13" fmla="*/ 33 h 336"/>
                <a:gd name="T14" fmla="*/ 5 w 156"/>
                <a:gd name="T15" fmla="*/ 38 h 336"/>
                <a:gd name="T16" fmla="*/ 0 w 156"/>
                <a:gd name="T17" fmla="*/ 43 h 336"/>
                <a:gd name="T18" fmla="*/ 2 w 156"/>
                <a:gd name="T19" fmla="*/ 38 h 336"/>
                <a:gd name="T20" fmla="*/ 5 w 156"/>
                <a:gd name="T21" fmla="*/ 33 h 336"/>
                <a:gd name="T22" fmla="*/ 7 w 156"/>
                <a:gd name="T23" fmla="*/ 28 h 336"/>
                <a:gd name="T24" fmla="*/ 10 w 156"/>
                <a:gd name="T25" fmla="*/ 22 h 336"/>
                <a:gd name="T26" fmla="*/ 12 w 156"/>
                <a:gd name="T27" fmla="*/ 16 h 336"/>
                <a:gd name="T28" fmla="*/ 14 w 156"/>
                <a:gd name="T29" fmla="*/ 11 h 336"/>
                <a:gd name="T30" fmla="*/ 16 w 156"/>
                <a:gd name="T31" fmla="*/ 6 h 336"/>
                <a:gd name="T32" fmla="*/ 17 w 156"/>
                <a:gd name="T33" fmla="*/ 0 h 336"/>
                <a:gd name="T34" fmla="*/ 18 w 156"/>
                <a:gd name="T35" fmla="*/ 2 h 336"/>
                <a:gd name="T36" fmla="*/ 18 w 156"/>
                <a:gd name="T37" fmla="*/ 4 h 336"/>
                <a:gd name="T38" fmla="*/ 18 w 156"/>
                <a:gd name="T39" fmla="*/ 5 h 336"/>
                <a:gd name="T40" fmla="*/ 19 w 156"/>
                <a:gd name="T41" fmla="*/ 7 h 3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6" h="336">
                  <a:moveTo>
                    <a:pt x="156" y="51"/>
                  </a:moveTo>
                  <a:lnTo>
                    <a:pt x="154" y="83"/>
                  </a:lnTo>
                  <a:lnTo>
                    <a:pt x="150" y="117"/>
                  </a:lnTo>
                  <a:lnTo>
                    <a:pt x="142" y="152"/>
                  </a:lnTo>
                  <a:lnTo>
                    <a:pt x="128" y="189"/>
                  </a:lnTo>
                  <a:lnTo>
                    <a:pt x="110" y="226"/>
                  </a:lnTo>
                  <a:lnTo>
                    <a:pt x="82" y="263"/>
                  </a:lnTo>
                  <a:lnTo>
                    <a:pt x="46" y="299"/>
                  </a:lnTo>
                  <a:lnTo>
                    <a:pt x="0" y="336"/>
                  </a:lnTo>
                  <a:lnTo>
                    <a:pt x="21" y="298"/>
                  </a:lnTo>
                  <a:lnTo>
                    <a:pt x="42" y="258"/>
                  </a:lnTo>
                  <a:lnTo>
                    <a:pt x="63" y="216"/>
                  </a:lnTo>
                  <a:lnTo>
                    <a:pt x="82" y="173"/>
                  </a:lnTo>
                  <a:lnTo>
                    <a:pt x="99" y="128"/>
                  </a:lnTo>
                  <a:lnTo>
                    <a:pt x="116" y="84"/>
                  </a:lnTo>
                  <a:lnTo>
                    <a:pt x="131" y="41"/>
                  </a:lnTo>
                  <a:lnTo>
                    <a:pt x="142" y="0"/>
                  </a:lnTo>
                  <a:lnTo>
                    <a:pt x="145" y="13"/>
                  </a:lnTo>
                  <a:lnTo>
                    <a:pt x="149" y="25"/>
                  </a:lnTo>
                  <a:lnTo>
                    <a:pt x="152" y="38"/>
                  </a:lnTo>
                  <a:lnTo>
                    <a:pt x="156" y="51"/>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50" name="Freeform 237"/>
            <p:cNvSpPr>
              <a:spLocks noChangeAspect="1"/>
            </p:cNvSpPr>
            <p:nvPr/>
          </p:nvSpPr>
          <p:spPr bwMode="auto">
            <a:xfrm>
              <a:off x="2992" y="2365"/>
              <a:ext cx="74" cy="161"/>
            </a:xfrm>
            <a:custGeom>
              <a:avLst/>
              <a:gdLst>
                <a:gd name="T0" fmla="*/ 18 w 149"/>
                <a:gd name="T1" fmla="*/ 6 h 321"/>
                <a:gd name="T2" fmla="*/ 18 w 149"/>
                <a:gd name="T3" fmla="*/ 10 h 321"/>
                <a:gd name="T4" fmla="*/ 17 w 149"/>
                <a:gd name="T5" fmla="*/ 14 h 321"/>
                <a:gd name="T6" fmla="*/ 16 w 149"/>
                <a:gd name="T7" fmla="*/ 19 h 321"/>
                <a:gd name="T8" fmla="*/ 15 w 149"/>
                <a:gd name="T9" fmla="*/ 23 h 321"/>
                <a:gd name="T10" fmla="*/ 12 w 149"/>
                <a:gd name="T11" fmla="*/ 27 h 321"/>
                <a:gd name="T12" fmla="*/ 9 w 149"/>
                <a:gd name="T13" fmla="*/ 32 h 321"/>
                <a:gd name="T14" fmla="*/ 5 w 149"/>
                <a:gd name="T15" fmla="*/ 36 h 321"/>
                <a:gd name="T16" fmla="*/ 0 w 149"/>
                <a:gd name="T17" fmla="*/ 41 h 321"/>
                <a:gd name="T18" fmla="*/ 2 w 149"/>
                <a:gd name="T19" fmla="*/ 36 h 321"/>
                <a:gd name="T20" fmla="*/ 4 w 149"/>
                <a:gd name="T21" fmla="*/ 31 h 321"/>
                <a:gd name="T22" fmla="*/ 7 w 149"/>
                <a:gd name="T23" fmla="*/ 26 h 321"/>
                <a:gd name="T24" fmla="*/ 9 w 149"/>
                <a:gd name="T25" fmla="*/ 21 h 321"/>
                <a:gd name="T26" fmla="*/ 11 w 149"/>
                <a:gd name="T27" fmla="*/ 16 h 321"/>
                <a:gd name="T28" fmla="*/ 13 w 149"/>
                <a:gd name="T29" fmla="*/ 11 h 321"/>
                <a:gd name="T30" fmla="*/ 15 w 149"/>
                <a:gd name="T31" fmla="*/ 5 h 321"/>
                <a:gd name="T32" fmla="*/ 16 w 149"/>
                <a:gd name="T33" fmla="*/ 0 h 321"/>
                <a:gd name="T34" fmla="*/ 17 w 149"/>
                <a:gd name="T35" fmla="*/ 2 h 321"/>
                <a:gd name="T36" fmla="*/ 17 w 149"/>
                <a:gd name="T37" fmla="*/ 3 h 321"/>
                <a:gd name="T38" fmla="*/ 18 w 149"/>
                <a:gd name="T39" fmla="*/ 5 h 321"/>
                <a:gd name="T40" fmla="*/ 18 w 149"/>
                <a:gd name="T41" fmla="*/ 6 h 3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321">
                  <a:moveTo>
                    <a:pt x="149" y="47"/>
                  </a:moveTo>
                  <a:lnTo>
                    <a:pt x="146" y="78"/>
                  </a:lnTo>
                  <a:lnTo>
                    <a:pt x="142" y="112"/>
                  </a:lnTo>
                  <a:lnTo>
                    <a:pt x="134" y="145"/>
                  </a:lnTo>
                  <a:lnTo>
                    <a:pt x="121" y="181"/>
                  </a:lnTo>
                  <a:lnTo>
                    <a:pt x="103" y="215"/>
                  </a:lnTo>
                  <a:lnTo>
                    <a:pt x="77" y="251"/>
                  </a:lnTo>
                  <a:lnTo>
                    <a:pt x="44" y="287"/>
                  </a:lnTo>
                  <a:lnTo>
                    <a:pt x="0" y="321"/>
                  </a:lnTo>
                  <a:lnTo>
                    <a:pt x="20" y="286"/>
                  </a:lnTo>
                  <a:lnTo>
                    <a:pt x="39" y="246"/>
                  </a:lnTo>
                  <a:lnTo>
                    <a:pt x="59" y="207"/>
                  </a:lnTo>
                  <a:lnTo>
                    <a:pt x="77" y="166"/>
                  </a:lnTo>
                  <a:lnTo>
                    <a:pt x="95" y="124"/>
                  </a:lnTo>
                  <a:lnTo>
                    <a:pt x="110" y="82"/>
                  </a:lnTo>
                  <a:lnTo>
                    <a:pt x="123" y="40"/>
                  </a:lnTo>
                  <a:lnTo>
                    <a:pt x="135" y="0"/>
                  </a:lnTo>
                  <a:lnTo>
                    <a:pt x="138" y="11"/>
                  </a:lnTo>
                  <a:lnTo>
                    <a:pt x="142" y="24"/>
                  </a:lnTo>
                  <a:lnTo>
                    <a:pt x="145" y="36"/>
                  </a:lnTo>
                  <a:lnTo>
                    <a:pt x="149" y="47"/>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51" name="Freeform 238"/>
            <p:cNvSpPr>
              <a:spLocks noChangeAspect="1"/>
            </p:cNvSpPr>
            <p:nvPr/>
          </p:nvSpPr>
          <p:spPr bwMode="auto">
            <a:xfrm>
              <a:off x="2994" y="2370"/>
              <a:ext cx="71" cy="153"/>
            </a:xfrm>
            <a:custGeom>
              <a:avLst/>
              <a:gdLst>
                <a:gd name="T0" fmla="*/ 18 w 140"/>
                <a:gd name="T1" fmla="*/ 6 h 305"/>
                <a:gd name="T2" fmla="*/ 18 w 140"/>
                <a:gd name="T3" fmla="*/ 10 h 305"/>
                <a:gd name="T4" fmla="*/ 17 w 140"/>
                <a:gd name="T5" fmla="*/ 13 h 305"/>
                <a:gd name="T6" fmla="*/ 16 w 140"/>
                <a:gd name="T7" fmla="*/ 18 h 305"/>
                <a:gd name="T8" fmla="*/ 15 w 140"/>
                <a:gd name="T9" fmla="*/ 22 h 305"/>
                <a:gd name="T10" fmla="*/ 12 w 140"/>
                <a:gd name="T11" fmla="*/ 26 h 305"/>
                <a:gd name="T12" fmla="*/ 9 w 140"/>
                <a:gd name="T13" fmla="*/ 30 h 305"/>
                <a:gd name="T14" fmla="*/ 5 w 140"/>
                <a:gd name="T15" fmla="*/ 35 h 305"/>
                <a:gd name="T16" fmla="*/ 0 w 140"/>
                <a:gd name="T17" fmla="*/ 39 h 305"/>
                <a:gd name="T18" fmla="*/ 3 w 140"/>
                <a:gd name="T19" fmla="*/ 34 h 305"/>
                <a:gd name="T20" fmla="*/ 5 w 140"/>
                <a:gd name="T21" fmla="*/ 30 h 305"/>
                <a:gd name="T22" fmla="*/ 7 w 140"/>
                <a:gd name="T23" fmla="*/ 25 h 305"/>
                <a:gd name="T24" fmla="*/ 10 w 140"/>
                <a:gd name="T25" fmla="*/ 20 h 305"/>
                <a:gd name="T26" fmla="*/ 12 w 140"/>
                <a:gd name="T27" fmla="*/ 15 h 305"/>
                <a:gd name="T28" fmla="*/ 14 w 140"/>
                <a:gd name="T29" fmla="*/ 10 h 305"/>
                <a:gd name="T30" fmla="*/ 15 w 140"/>
                <a:gd name="T31" fmla="*/ 5 h 305"/>
                <a:gd name="T32" fmla="*/ 17 w 140"/>
                <a:gd name="T33" fmla="*/ 0 h 305"/>
                <a:gd name="T34" fmla="*/ 17 w 140"/>
                <a:gd name="T35" fmla="*/ 2 h 305"/>
                <a:gd name="T36" fmla="*/ 17 w 140"/>
                <a:gd name="T37" fmla="*/ 3 h 305"/>
                <a:gd name="T38" fmla="*/ 18 w 140"/>
                <a:gd name="T39" fmla="*/ 4 h 305"/>
                <a:gd name="T40" fmla="*/ 18 w 140"/>
                <a:gd name="T41" fmla="*/ 6 h 3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0" h="305">
                  <a:moveTo>
                    <a:pt x="140" y="43"/>
                  </a:moveTo>
                  <a:lnTo>
                    <a:pt x="138" y="73"/>
                  </a:lnTo>
                  <a:lnTo>
                    <a:pt x="132" y="104"/>
                  </a:lnTo>
                  <a:lnTo>
                    <a:pt x="125" y="137"/>
                  </a:lnTo>
                  <a:lnTo>
                    <a:pt x="113" y="171"/>
                  </a:lnTo>
                  <a:lnTo>
                    <a:pt x="95" y="205"/>
                  </a:lnTo>
                  <a:lnTo>
                    <a:pt x="71" y="240"/>
                  </a:lnTo>
                  <a:lnTo>
                    <a:pt x="40" y="273"/>
                  </a:lnTo>
                  <a:lnTo>
                    <a:pt x="0" y="305"/>
                  </a:lnTo>
                  <a:lnTo>
                    <a:pt x="19" y="271"/>
                  </a:lnTo>
                  <a:lnTo>
                    <a:pt x="38" y="234"/>
                  </a:lnTo>
                  <a:lnTo>
                    <a:pt x="56" y="196"/>
                  </a:lnTo>
                  <a:lnTo>
                    <a:pt x="74" y="158"/>
                  </a:lnTo>
                  <a:lnTo>
                    <a:pt x="90" y="119"/>
                  </a:lnTo>
                  <a:lnTo>
                    <a:pt x="105" y="80"/>
                  </a:lnTo>
                  <a:lnTo>
                    <a:pt x="117" y="39"/>
                  </a:lnTo>
                  <a:lnTo>
                    <a:pt x="128" y="0"/>
                  </a:lnTo>
                  <a:lnTo>
                    <a:pt x="131" y="11"/>
                  </a:lnTo>
                  <a:lnTo>
                    <a:pt x="135" y="21"/>
                  </a:lnTo>
                  <a:lnTo>
                    <a:pt x="138" y="32"/>
                  </a:lnTo>
                  <a:lnTo>
                    <a:pt x="140" y="43"/>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52" name="Freeform 239"/>
            <p:cNvSpPr>
              <a:spLocks noChangeAspect="1"/>
            </p:cNvSpPr>
            <p:nvPr/>
          </p:nvSpPr>
          <p:spPr bwMode="auto">
            <a:xfrm>
              <a:off x="2997" y="2374"/>
              <a:ext cx="67" cy="145"/>
            </a:xfrm>
            <a:custGeom>
              <a:avLst/>
              <a:gdLst>
                <a:gd name="T0" fmla="*/ 17 w 133"/>
                <a:gd name="T1" fmla="*/ 5 h 291"/>
                <a:gd name="T2" fmla="*/ 17 w 133"/>
                <a:gd name="T3" fmla="*/ 8 h 291"/>
                <a:gd name="T4" fmla="*/ 16 w 133"/>
                <a:gd name="T5" fmla="*/ 12 h 291"/>
                <a:gd name="T6" fmla="*/ 15 w 133"/>
                <a:gd name="T7" fmla="*/ 16 h 291"/>
                <a:gd name="T8" fmla="*/ 13 w 133"/>
                <a:gd name="T9" fmla="*/ 20 h 291"/>
                <a:gd name="T10" fmla="*/ 11 w 133"/>
                <a:gd name="T11" fmla="*/ 24 h 291"/>
                <a:gd name="T12" fmla="*/ 9 w 133"/>
                <a:gd name="T13" fmla="*/ 28 h 291"/>
                <a:gd name="T14" fmla="*/ 5 w 133"/>
                <a:gd name="T15" fmla="*/ 32 h 291"/>
                <a:gd name="T16" fmla="*/ 0 w 133"/>
                <a:gd name="T17" fmla="*/ 36 h 291"/>
                <a:gd name="T18" fmla="*/ 3 w 133"/>
                <a:gd name="T19" fmla="*/ 32 h 291"/>
                <a:gd name="T20" fmla="*/ 5 w 133"/>
                <a:gd name="T21" fmla="*/ 27 h 291"/>
                <a:gd name="T22" fmla="*/ 7 w 133"/>
                <a:gd name="T23" fmla="*/ 23 h 291"/>
                <a:gd name="T24" fmla="*/ 9 w 133"/>
                <a:gd name="T25" fmla="*/ 18 h 291"/>
                <a:gd name="T26" fmla="*/ 11 w 133"/>
                <a:gd name="T27" fmla="*/ 14 h 291"/>
                <a:gd name="T28" fmla="*/ 13 w 133"/>
                <a:gd name="T29" fmla="*/ 9 h 291"/>
                <a:gd name="T30" fmla="*/ 14 w 133"/>
                <a:gd name="T31" fmla="*/ 4 h 291"/>
                <a:gd name="T32" fmla="*/ 16 w 133"/>
                <a:gd name="T33" fmla="*/ 0 h 291"/>
                <a:gd name="T34" fmla="*/ 16 w 133"/>
                <a:gd name="T35" fmla="*/ 1 h 291"/>
                <a:gd name="T36" fmla="*/ 16 w 133"/>
                <a:gd name="T37" fmla="*/ 2 h 291"/>
                <a:gd name="T38" fmla="*/ 17 w 133"/>
                <a:gd name="T39" fmla="*/ 3 h 291"/>
                <a:gd name="T40" fmla="*/ 17 w 133"/>
                <a:gd name="T41" fmla="*/ 5 h 2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3" h="291">
                  <a:moveTo>
                    <a:pt x="133" y="41"/>
                  </a:moveTo>
                  <a:lnTo>
                    <a:pt x="130" y="69"/>
                  </a:lnTo>
                  <a:lnTo>
                    <a:pt x="124" y="99"/>
                  </a:lnTo>
                  <a:lnTo>
                    <a:pt x="117" y="132"/>
                  </a:lnTo>
                  <a:lnTo>
                    <a:pt x="104" y="164"/>
                  </a:lnTo>
                  <a:lnTo>
                    <a:pt x="88" y="196"/>
                  </a:lnTo>
                  <a:lnTo>
                    <a:pt x="66" y="228"/>
                  </a:lnTo>
                  <a:lnTo>
                    <a:pt x="36" y="259"/>
                  </a:lnTo>
                  <a:lnTo>
                    <a:pt x="0" y="291"/>
                  </a:lnTo>
                  <a:lnTo>
                    <a:pt x="18" y="257"/>
                  </a:lnTo>
                  <a:lnTo>
                    <a:pt x="35" y="223"/>
                  </a:lnTo>
                  <a:lnTo>
                    <a:pt x="53" y="188"/>
                  </a:lnTo>
                  <a:lnTo>
                    <a:pt x="69" y="151"/>
                  </a:lnTo>
                  <a:lnTo>
                    <a:pt x="85" y="114"/>
                  </a:lnTo>
                  <a:lnTo>
                    <a:pt x="99" y="77"/>
                  </a:lnTo>
                  <a:lnTo>
                    <a:pt x="110" y="39"/>
                  </a:lnTo>
                  <a:lnTo>
                    <a:pt x="121" y="0"/>
                  </a:lnTo>
                  <a:lnTo>
                    <a:pt x="124" y="11"/>
                  </a:lnTo>
                  <a:lnTo>
                    <a:pt x="127" y="20"/>
                  </a:lnTo>
                  <a:lnTo>
                    <a:pt x="131" y="30"/>
                  </a:lnTo>
                  <a:lnTo>
                    <a:pt x="133" y="41"/>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53" name="Freeform 240"/>
            <p:cNvSpPr>
              <a:spLocks noChangeAspect="1"/>
            </p:cNvSpPr>
            <p:nvPr/>
          </p:nvSpPr>
          <p:spPr bwMode="auto">
            <a:xfrm>
              <a:off x="3000" y="2379"/>
              <a:ext cx="64" cy="137"/>
            </a:xfrm>
            <a:custGeom>
              <a:avLst/>
              <a:gdLst>
                <a:gd name="T0" fmla="*/ 16 w 127"/>
                <a:gd name="T1" fmla="*/ 4 h 276"/>
                <a:gd name="T2" fmla="*/ 16 w 127"/>
                <a:gd name="T3" fmla="*/ 8 h 276"/>
                <a:gd name="T4" fmla="*/ 15 w 127"/>
                <a:gd name="T5" fmla="*/ 11 h 276"/>
                <a:gd name="T6" fmla="*/ 14 w 127"/>
                <a:gd name="T7" fmla="*/ 15 h 276"/>
                <a:gd name="T8" fmla="*/ 13 w 127"/>
                <a:gd name="T9" fmla="*/ 19 h 276"/>
                <a:gd name="T10" fmla="*/ 11 w 127"/>
                <a:gd name="T11" fmla="*/ 23 h 276"/>
                <a:gd name="T12" fmla="*/ 8 w 127"/>
                <a:gd name="T13" fmla="*/ 27 h 276"/>
                <a:gd name="T14" fmla="*/ 5 w 127"/>
                <a:gd name="T15" fmla="*/ 30 h 276"/>
                <a:gd name="T16" fmla="*/ 0 w 127"/>
                <a:gd name="T17" fmla="*/ 34 h 276"/>
                <a:gd name="T18" fmla="*/ 3 w 127"/>
                <a:gd name="T19" fmla="*/ 30 h 276"/>
                <a:gd name="T20" fmla="*/ 5 w 127"/>
                <a:gd name="T21" fmla="*/ 26 h 276"/>
                <a:gd name="T22" fmla="*/ 7 w 127"/>
                <a:gd name="T23" fmla="*/ 22 h 276"/>
                <a:gd name="T24" fmla="*/ 9 w 127"/>
                <a:gd name="T25" fmla="*/ 17 h 276"/>
                <a:gd name="T26" fmla="*/ 10 w 127"/>
                <a:gd name="T27" fmla="*/ 13 h 276"/>
                <a:gd name="T28" fmla="*/ 12 w 127"/>
                <a:gd name="T29" fmla="*/ 9 h 276"/>
                <a:gd name="T30" fmla="*/ 14 w 127"/>
                <a:gd name="T31" fmla="*/ 4 h 276"/>
                <a:gd name="T32" fmla="*/ 15 w 127"/>
                <a:gd name="T33" fmla="*/ 0 h 276"/>
                <a:gd name="T34" fmla="*/ 15 w 127"/>
                <a:gd name="T35" fmla="*/ 1 h 276"/>
                <a:gd name="T36" fmla="*/ 16 w 127"/>
                <a:gd name="T37" fmla="*/ 2 h 276"/>
                <a:gd name="T38" fmla="*/ 16 w 127"/>
                <a:gd name="T39" fmla="*/ 3 h 276"/>
                <a:gd name="T40" fmla="*/ 16 w 127"/>
                <a:gd name="T41" fmla="*/ 4 h 2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7" h="276">
                  <a:moveTo>
                    <a:pt x="127" y="36"/>
                  </a:moveTo>
                  <a:lnTo>
                    <a:pt x="122" y="64"/>
                  </a:lnTo>
                  <a:lnTo>
                    <a:pt x="117" y="93"/>
                  </a:lnTo>
                  <a:lnTo>
                    <a:pt x="109" y="123"/>
                  </a:lnTo>
                  <a:lnTo>
                    <a:pt x="98" y="154"/>
                  </a:lnTo>
                  <a:lnTo>
                    <a:pt x="82" y="186"/>
                  </a:lnTo>
                  <a:lnTo>
                    <a:pt x="61" y="217"/>
                  </a:lnTo>
                  <a:lnTo>
                    <a:pt x="35" y="247"/>
                  </a:lnTo>
                  <a:lnTo>
                    <a:pt x="0" y="276"/>
                  </a:lnTo>
                  <a:lnTo>
                    <a:pt x="18" y="244"/>
                  </a:lnTo>
                  <a:lnTo>
                    <a:pt x="35" y="211"/>
                  </a:lnTo>
                  <a:lnTo>
                    <a:pt x="51" y="178"/>
                  </a:lnTo>
                  <a:lnTo>
                    <a:pt x="66" y="144"/>
                  </a:lnTo>
                  <a:lnTo>
                    <a:pt x="80" y="110"/>
                  </a:lnTo>
                  <a:lnTo>
                    <a:pt x="94" y="74"/>
                  </a:lnTo>
                  <a:lnTo>
                    <a:pt x="105" y="38"/>
                  </a:lnTo>
                  <a:lnTo>
                    <a:pt x="114" y="0"/>
                  </a:lnTo>
                  <a:lnTo>
                    <a:pt x="118" y="10"/>
                  </a:lnTo>
                  <a:lnTo>
                    <a:pt x="121" y="18"/>
                  </a:lnTo>
                  <a:lnTo>
                    <a:pt x="125" y="27"/>
                  </a:lnTo>
                  <a:lnTo>
                    <a:pt x="127" y="36"/>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54" name="Freeform 241"/>
            <p:cNvSpPr>
              <a:spLocks noChangeAspect="1"/>
            </p:cNvSpPr>
            <p:nvPr/>
          </p:nvSpPr>
          <p:spPr bwMode="auto">
            <a:xfrm>
              <a:off x="3003" y="2383"/>
              <a:ext cx="60" cy="130"/>
            </a:xfrm>
            <a:custGeom>
              <a:avLst/>
              <a:gdLst>
                <a:gd name="T0" fmla="*/ 15 w 120"/>
                <a:gd name="T1" fmla="*/ 4 h 261"/>
                <a:gd name="T2" fmla="*/ 15 w 120"/>
                <a:gd name="T3" fmla="*/ 7 h 261"/>
                <a:gd name="T4" fmla="*/ 14 w 120"/>
                <a:gd name="T5" fmla="*/ 10 h 261"/>
                <a:gd name="T6" fmla="*/ 13 w 120"/>
                <a:gd name="T7" fmla="*/ 14 h 261"/>
                <a:gd name="T8" fmla="*/ 12 w 120"/>
                <a:gd name="T9" fmla="*/ 18 h 261"/>
                <a:gd name="T10" fmla="*/ 10 w 120"/>
                <a:gd name="T11" fmla="*/ 22 h 261"/>
                <a:gd name="T12" fmla="*/ 8 w 120"/>
                <a:gd name="T13" fmla="*/ 25 h 261"/>
                <a:gd name="T14" fmla="*/ 4 w 120"/>
                <a:gd name="T15" fmla="*/ 29 h 261"/>
                <a:gd name="T16" fmla="*/ 0 w 120"/>
                <a:gd name="T17" fmla="*/ 32 h 261"/>
                <a:gd name="T18" fmla="*/ 2 w 120"/>
                <a:gd name="T19" fmla="*/ 28 h 261"/>
                <a:gd name="T20" fmla="*/ 4 w 120"/>
                <a:gd name="T21" fmla="*/ 25 h 261"/>
                <a:gd name="T22" fmla="*/ 6 w 120"/>
                <a:gd name="T23" fmla="*/ 21 h 261"/>
                <a:gd name="T24" fmla="*/ 8 w 120"/>
                <a:gd name="T25" fmla="*/ 17 h 261"/>
                <a:gd name="T26" fmla="*/ 10 w 120"/>
                <a:gd name="T27" fmla="*/ 13 h 261"/>
                <a:gd name="T28" fmla="*/ 11 w 120"/>
                <a:gd name="T29" fmla="*/ 9 h 261"/>
                <a:gd name="T30" fmla="*/ 13 w 120"/>
                <a:gd name="T31" fmla="*/ 4 h 261"/>
                <a:gd name="T32" fmla="*/ 14 w 120"/>
                <a:gd name="T33" fmla="*/ 0 h 261"/>
                <a:gd name="T34" fmla="*/ 14 w 120"/>
                <a:gd name="T35" fmla="*/ 1 h 261"/>
                <a:gd name="T36" fmla="*/ 15 w 120"/>
                <a:gd name="T37" fmla="*/ 2 h 261"/>
                <a:gd name="T38" fmla="*/ 15 w 120"/>
                <a:gd name="T39" fmla="*/ 3 h 261"/>
                <a:gd name="T40" fmla="*/ 15 w 120"/>
                <a:gd name="T41" fmla="*/ 4 h 2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0" h="261">
                  <a:moveTo>
                    <a:pt x="120" y="33"/>
                  </a:moveTo>
                  <a:lnTo>
                    <a:pt x="115" y="59"/>
                  </a:lnTo>
                  <a:lnTo>
                    <a:pt x="110" y="87"/>
                  </a:lnTo>
                  <a:lnTo>
                    <a:pt x="102" y="117"/>
                  </a:lnTo>
                  <a:lnTo>
                    <a:pt x="90" y="147"/>
                  </a:lnTo>
                  <a:lnTo>
                    <a:pt x="75" y="177"/>
                  </a:lnTo>
                  <a:lnTo>
                    <a:pt x="57" y="206"/>
                  </a:lnTo>
                  <a:lnTo>
                    <a:pt x="31" y="234"/>
                  </a:lnTo>
                  <a:lnTo>
                    <a:pt x="0" y="261"/>
                  </a:lnTo>
                  <a:lnTo>
                    <a:pt x="16" y="230"/>
                  </a:lnTo>
                  <a:lnTo>
                    <a:pt x="31" y="200"/>
                  </a:lnTo>
                  <a:lnTo>
                    <a:pt x="47" y="169"/>
                  </a:lnTo>
                  <a:lnTo>
                    <a:pt x="61" y="138"/>
                  </a:lnTo>
                  <a:lnTo>
                    <a:pt x="75" y="105"/>
                  </a:lnTo>
                  <a:lnTo>
                    <a:pt x="88" y="72"/>
                  </a:lnTo>
                  <a:lnTo>
                    <a:pt x="99" y="37"/>
                  </a:lnTo>
                  <a:lnTo>
                    <a:pt x="108" y="0"/>
                  </a:lnTo>
                  <a:lnTo>
                    <a:pt x="111" y="9"/>
                  </a:lnTo>
                  <a:lnTo>
                    <a:pt x="114" y="17"/>
                  </a:lnTo>
                  <a:lnTo>
                    <a:pt x="116" y="25"/>
                  </a:lnTo>
                  <a:lnTo>
                    <a:pt x="120" y="33"/>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55" name="Freeform 242"/>
            <p:cNvSpPr>
              <a:spLocks noChangeAspect="1"/>
            </p:cNvSpPr>
            <p:nvPr/>
          </p:nvSpPr>
          <p:spPr bwMode="auto">
            <a:xfrm>
              <a:off x="3006" y="2387"/>
              <a:ext cx="56" cy="122"/>
            </a:xfrm>
            <a:custGeom>
              <a:avLst/>
              <a:gdLst>
                <a:gd name="T0" fmla="*/ 14 w 113"/>
                <a:gd name="T1" fmla="*/ 4 h 244"/>
                <a:gd name="T2" fmla="*/ 13 w 113"/>
                <a:gd name="T3" fmla="*/ 7 h 244"/>
                <a:gd name="T4" fmla="*/ 12 w 113"/>
                <a:gd name="T5" fmla="*/ 10 h 244"/>
                <a:gd name="T6" fmla="*/ 11 w 113"/>
                <a:gd name="T7" fmla="*/ 14 h 244"/>
                <a:gd name="T8" fmla="*/ 10 w 113"/>
                <a:gd name="T9" fmla="*/ 18 h 244"/>
                <a:gd name="T10" fmla="*/ 8 w 113"/>
                <a:gd name="T11" fmla="*/ 21 h 244"/>
                <a:gd name="T12" fmla="*/ 6 w 113"/>
                <a:gd name="T13" fmla="*/ 25 h 244"/>
                <a:gd name="T14" fmla="*/ 3 w 113"/>
                <a:gd name="T15" fmla="*/ 28 h 244"/>
                <a:gd name="T16" fmla="*/ 0 w 113"/>
                <a:gd name="T17" fmla="*/ 31 h 244"/>
                <a:gd name="T18" fmla="*/ 1 w 113"/>
                <a:gd name="T19" fmla="*/ 27 h 244"/>
                <a:gd name="T20" fmla="*/ 3 w 113"/>
                <a:gd name="T21" fmla="*/ 24 h 244"/>
                <a:gd name="T22" fmla="*/ 5 w 113"/>
                <a:gd name="T23" fmla="*/ 20 h 244"/>
                <a:gd name="T24" fmla="*/ 7 w 113"/>
                <a:gd name="T25" fmla="*/ 17 h 244"/>
                <a:gd name="T26" fmla="*/ 8 w 113"/>
                <a:gd name="T27" fmla="*/ 13 h 244"/>
                <a:gd name="T28" fmla="*/ 10 w 113"/>
                <a:gd name="T29" fmla="*/ 9 h 244"/>
                <a:gd name="T30" fmla="*/ 11 w 113"/>
                <a:gd name="T31" fmla="*/ 5 h 244"/>
                <a:gd name="T32" fmla="*/ 12 w 113"/>
                <a:gd name="T33" fmla="*/ 0 h 244"/>
                <a:gd name="T34" fmla="*/ 13 w 113"/>
                <a:gd name="T35" fmla="*/ 1 h 244"/>
                <a:gd name="T36" fmla="*/ 13 w 113"/>
                <a:gd name="T37" fmla="*/ 2 h 244"/>
                <a:gd name="T38" fmla="*/ 13 w 113"/>
                <a:gd name="T39" fmla="*/ 3 h 244"/>
                <a:gd name="T40" fmla="*/ 14 w 113"/>
                <a:gd name="T41" fmla="*/ 4 h 2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3" h="244">
                  <a:moveTo>
                    <a:pt x="113" y="29"/>
                  </a:moveTo>
                  <a:lnTo>
                    <a:pt x="107" y="54"/>
                  </a:lnTo>
                  <a:lnTo>
                    <a:pt x="101" y="80"/>
                  </a:lnTo>
                  <a:lnTo>
                    <a:pt x="92" y="108"/>
                  </a:lnTo>
                  <a:lnTo>
                    <a:pt x="82" y="137"/>
                  </a:lnTo>
                  <a:lnTo>
                    <a:pt x="68" y="166"/>
                  </a:lnTo>
                  <a:lnTo>
                    <a:pt x="51" y="193"/>
                  </a:lnTo>
                  <a:lnTo>
                    <a:pt x="28" y="220"/>
                  </a:lnTo>
                  <a:lnTo>
                    <a:pt x="0" y="244"/>
                  </a:lnTo>
                  <a:lnTo>
                    <a:pt x="15" y="214"/>
                  </a:lnTo>
                  <a:lnTo>
                    <a:pt x="30" y="185"/>
                  </a:lnTo>
                  <a:lnTo>
                    <a:pt x="44" y="158"/>
                  </a:lnTo>
                  <a:lnTo>
                    <a:pt x="57" y="129"/>
                  </a:lnTo>
                  <a:lnTo>
                    <a:pt x="70" y="99"/>
                  </a:lnTo>
                  <a:lnTo>
                    <a:pt x="82" y="69"/>
                  </a:lnTo>
                  <a:lnTo>
                    <a:pt x="92" y="35"/>
                  </a:lnTo>
                  <a:lnTo>
                    <a:pt x="101" y="0"/>
                  </a:lnTo>
                  <a:lnTo>
                    <a:pt x="104" y="7"/>
                  </a:lnTo>
                  <a:lnTo>
                    <a:pt x="107" y="14"/>
                  </a:lnTo>
                  <a:lnTo>
                    <a:pt x="109" y="20"/>
                  </a:lnTo>
                  <a:lnTo>
                    <a:pt x="113" y="29"/>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56" name="Freeform 243"/>
            <p:cNvSpPr>
              <a:spLocks noChangeAspect="1"/>
            </p:cNvSpPr>
            <p:nvPr/>
          </p:nvSpPr>
          <p:spPr bwMode="auto">
            <a:xfrm>
              <a:off x="3009" y="2391"/>
              <a:ext cx="52" cy="115"/>
            </a:xfrm>
            <a:custGeom>
              <a:avLst/>
              <a:gdLst>
                <a:gd name="T0" fmla="*/ 13 w 104"/>
                <a:gd name="T1" fmla="*/ 4 h 229"/>
                <a:gd name="T2" fmla="*/ 13 w 104"/>
                <a:gd name="T3" fmla="*/ 7 h 229"/>
                <a:gd name="T4" fmla="*/ 12 w 104"/>
                <a:gd name="T5" fmla="*/ 10 h 229"/>
                <a:gd name="T6" fmla="*/ 11 w 104"/>
                <a:gd name="T7" fmla="*/ 13 h 229"/>
                <a:gd name="T8" fmla="*/ 10 w 104"/>
                <a:gd name="T9" fmla="*/ 17 h 229"/>
                <a:gd name="T10" fmla="*/ 8 w 104"/>
                <a:gd name="T11" fmla="*/ 20 h 229"/>
                <a:gd name="T12" fmla="*/ 6 w 104"/>
                <a:gd name="T13" fmla="*/ 23 h 229"/>
                <a:gd name="T14" fmla="*/ 3 w 104"/>
                <a:gd name="T15" fmla="*/ 26 h 229"/>
                <a:gd name="T16" fmla="*/ 0 w 104"/>
                <a:gd name="T17" fmla="*/ 29 h 229"/>
                <a:gd name="T18" fmla="*/ 2 w 104"/>
                <a:gd name="T19" fmla="*/ 25 h 229"/>
                <a:gd name="T20" fmla="*/ 4 w 104"/>
                <a:gd name="T21" fmla="*/ 22 h 229"/>
                <a:gd name="T22" fmla="*/ 6 w 104"/>
                <a:gd name="T23" fmla="*/ 19 h 229"/>
                <a:gd name="T24" fmla="*/ 7 w 104"/>
                <a:gd name="T25" fmla="*/ 16 h 229"/>
                <a:gd name="T26" fmla="*/ 9 w 104"/>
                <a:gd name="T27" fmla="*/ 12 h 229"/>
                <a:gd name="T28" fmla="*/ 10 w 104"/>
                <a:gd name="T29" fmla="*/ 9 h 229"/>
                <a:gd name="T30" fmla="*/ 11 w 104"/>
                <a:gd name="T31" fmla="*/ 5 h 229"/>
                <a:gd name="T32" fmla="*/ 12 w 104"/>
                <a:gd name="T33" fmla="*/ 0 h 229"/>
                <a:gd name="T34" fmla="*/ 13 w 104"/>
                <a:gd name="T35" fmla="*/ 4 h 2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4" h="229">
                  <a:moveTo>
                    <a:pt x="104" y="25"/>
                  </a:moveTo>
                  <a:lnTo>
                    <a:pt x="99" y="49"/>
                  </a:lnTo>
                  <a:lnTo>
                    <a:pt x="92" y="75"/>
                  </a:lnTo>
                  <a:lnTo>
                    <a:pt x="84" y="101"/>
                  </a:lnTo>
                  <a:lnTo>
                    <a:pt x="73" y="129"/>
                  </a:lnTo>
                  <a:lnTo>
                    <a:pt x="61" y="155"/>
                  </a:lnTo>
                  <a:lnTo>
                    <a:pt x="45" y="182"/>
                  </a:lnTo>
                  <a:lnTo>
                    <a:pt x="24" y="206"/>
                  </a:lnTo>
                  <a:lnTo>
                    <a:pt x="0" y="229"/>
                  </a:lnTo>
                  <a:lnTo>
                    <a:pt x="13" y="200"/>
                  </a:lnTo>
                  <a:lnTo>
                    <a:pt x="27" y="174"/>
                  </a:lnTo>
                  <a:lnTo>
                    <a:pt x="41" y="148"/>
                  </a:lnTo>
                  <a:lnTo>
                    <a:pt x="54" y="122"/>
                  </a:lnTo>
                  <a:lnTo>
                    <a:pt x="65" y="95"/>
                  </a:lnTo>
                  <a:lnTo>
                    <a:pt x="76" y="67"/>
                  </a:lnTo>
                  <a:lnTo>
                    <a:pt x="86" y="34"/>
                  </a:lnTo>
                  <a:lnTo>
                    <a:pt x="94" y="0"/>
                  </a:lnTo>
                  <a:lnTo>
                    <a:pt x="104" y="25"/>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57" name="Freeform 244"/>
            <p:cNvSpPr>
              <a:spLocks noChangeAspect="1"/>
            </p:cNvSpPr>
            <p:nvPr/>
          </p:nvSpPr>
          <p:spPr bwMode="auto">
            <a:xfrm>
              <a:off x="2796" y="2400"/>
              <a:ext cx="84" cy="311"/>
            </a:xfrm>
            <a:custGeom>
              <a:avLst/>
              <a:gdLst>
                <a:gd name="T0" fmla="*/ 16 w 168"/>
                <a:gd name="T1" fmla="*/ 16 h 621"/>
                <a:gd name="T2" fmla="*/ 17 w 168"/>
                <a:gd name="T3" fmla="*/ 1 h 621"/>
                <a:gd name="T4" fmla="*/ 21 w 168"/>
                <a:gd name="T5" fmla="*/ 0 h 621"/>
                <a:gd name="T6" fmla="*/ 21 w 168"/>
                <a:gd name="T7" fmla="*/ 7 h 621"/>
                <a:gd name="T8" fmla="*/ 9 w 168"/>
                <a:gd name="T9" fmla="*/ 78 h 621"/>
                <a:gd name="T10" fmla="*/ 0 w 168"/>
                <a:gd name="T11" fmla="*/ 77 h 621"/>
                <a:gd name="T12" fmla="*/ 1 w 168"/>
                <a:gd name="T13" fmla="*/ 77 h 621"/>
                <a:gd name="T14" fmla="*/ 2 w 168"/>
                <a:gd name="T15" fmla="*/ 76 h 621"/>
                <a:gd name="T16" fmla="*/ 3 w 168"/>
                <a:gd name="T17" fmla="*/ 74 h 621"/>
                <a:gd name="T18" fmla="*/ 4 w 168"/>
                <a:gd name="T19" fmla="*/ 72 h 621"/>
                <a:gd name="T20" fmla="*/ 6 w 168"/>
                <a:gd name="T21" fmla="*/ 70 h 621"/>
                <a:gd name="T22" fmla="*/ 7 w 168"/>
                <a:gd name="T23" fmla="*/ 68 h 621"/>
                <a:gd name="T24" fmla="*/ 8 w 168"/>
                <a:gd name="T25" fmla="*/ 66 h 621"/>
                <a:gd name="T26" fmla="*/ 9 w 168"/>
                <a:gd name="T27" fmla="*/ 65 h 621"/>
                <a:gd name="T28" fmla="*/ 9 w 168"/>
                <a:gd name="T29" fmla="*/ 58 h 621"/>
                <a:gd name="T30" fmla="*/ 10 w 168"/>
                <a:gd name="T31" fmla="*/ 50 h 621"/>
                <a:gd name="T32" fmla="*/ 11 w 168"/>
                <a:gd name="T33" fmla="*/ 42 h 621"/>
                <a:gd name="T34" fmla="*/ 12 w 168"/>
                <a:gd name="T35" fmla="*/ 35 h 621"/>
                <a:gd name="T36" fmla="*/ 13 w 168"/>
                <a:gd name="T37" fmla="*/ 28 h 621"/>
                <a:gd name="T38" fmla="*/ 15 w 168"/>
                <a:gd name="T39" fmla="*/ 22 h 621"/>
                <a:gd name="T40" fmla="*/ 16 w 168"/>
                <a:gd name="T41" fmla="*/ 18 h 621"/>
                <a:gd name="T42" fmla="*/ 16 w 168"/>
                <a:gd name="T43" fmla="*/ 16 h 6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8" h="621">
                  <a:moveTo>
                    <a:pt x="127" y="123"/>
                  </a:moveTo>
                  <a:lnTo>
                    <a:pt x="134" y="5"/>
                  </a:lnTo>
                  <a:lnTo>
                    <a:pt x="168" y="0"/>
                  </a:lnTo>
                  <a:lnTo>
                    <a:pt x="162" y="51"/>
                  </a:lnTo>
                  <a:lnTo>
                    <a:pt x="71" y="621"/>
                  </a:lnTo>
                  <a:lnTo>
                    <a:pt x="0" y="612"/>
                  </a:lnTo>
                  <a:lnTo>
                    <a:pt x="2" y="610"/>
                  </a:lnTo>
                  <a:lnTo>
                    <a:pt x="9" y="601"/>
                  </a:lnTo>
                  <a:lnTo>
                    <a:pt x="19" y="590"/>
                  </a:lnTo>
                  <a:lnTo>
                    <a:pt x="31" y="576"/>
                  </a:lnTo>
                  <a:lnTo>
                    <a:pt x="43" y="560"/>
                  </a:lnTo>
                  <a:lnTo>
                    <a:pt x="54" y="544"/>
                  </a:lnTo>
                  <a:lnTo>
                    <a:pt x="62" y="528"/>
                  </a:lnTo>
                  <a:lnTo>
                    <a:pt x="65" y="513"/>
                  </a:lnTo>
                  <a:lnTo>
                    <a:pt x="72" y="459"/>
                  </a:lnTo>
                  <a:lnTo>
                    <a:pt x="79" y="399"/>
                  </a:lnTo>
                  <a:lnTo>
                    <a:pt x="88" y="335"/>
                  </a:lnTo>
                  <a:lnTo>
                    <a:pt x="96" y="273"/>
                  </a:lnTo>
                  <a:lnTo>
                    <a:pt x="104" y="217"/>
                  </a:lnTo>
                  <a:lnTo>
                    <a:pt x="114" y="169"/>
                  </a:lnTo>
                  <a:lnTo>
                    <a:pt x="121" y="137"/>
                  </a:lnTo>
                  <a:lnTo>
                    <a:pt x="127" y="123"/>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58" name="Freeform 245"/>
            <p:cNvSpPr>
              <a:spLocks noChangeAspect="1"/>
            </p:cNvSpPr>
            <p:nvPr/>
          </p:nvSpPr>
          <p:spPr bwMode="auto">
            <a:xfrm>
              <a:off x="2843" y="2402"/>
              <a:ext cx="51" cy="313"/>
            </a:xfrm>
            <a:custGeom>
              <a:avLst/>
              <a:gdLst>
                <a:gd name="T0" fmla="*/ 9 w 101"/>
                <a:gd name="T1" fmla="*/ 16 h 626"/>
                <a:gd name="T2" fmla="*/ 11 w 101"/>
                <a:gd name="T3" fmla="*/ 1 h 626"/>
                <a:gd name="T4" fmla="*/ 13 w 101"/>
                <a:gd name="T5" fmla="*/ 0 h 626"/>
                <a:gd name="T6" fmla="*/ 12 w 101"/>
                <a:gd name="T7" fmla="*/ 7 h 626"/>
                <a:gd name="T8" fmla="*/ 5 w 101"/>
                <a:gd name="T9" fmla="*/ 70 h 626"/>
                <a:gd name="T10" fmla="*/ 8 w 101"/>
                <a:gd name="T11" fmla="*/ 79 h 626"/>
                <a:gd name="T12" fmla="*/ 0 w 101"/>
                <a:gd name="T13" fmla="*/ 78 h 626"/>
                <a:gd name="T14" fmla="*/ 1 w 101"/>
                <a:gd name="T15" fmla="*/ 75 h 626"/>
                <a:gd name="T16" fmla="*/ 2 w 101"/>
                <a:gd name="T17" fmla="*/ 68 h 626"/>
                <a:gd name="T18" fmla="*/ 3 w 101"/>
                <a:gd name="T19" fmla="*/ 59 h 626"/>
                <a:gd name="T20" fmla="*/ 4 w 101"/>
                <a:gd name="T21" fmla="*/ 47 h 626"/>
                <a:gd name="T22" fmla="*/ 6 w 101"/>
                <a:gd name="T23" fmla="*/ 36 h 626"/>
                <a:gd name="T24" fmla="*/ 7 w 101"/>
                <a:gd name="T25" fmla="*/ 26 h 626"/>
                <a:gd name="T26" fmla="*/ 8 w 101"/>
                <a:gd name="T27" fmla="*/ 19 h 626"/>
                <a:gd name="T28" fmla="*/ 9 w 101"/>
                <a:gd name="T29" fmla="*/ 16 h 6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1" h="626">
                  <a:moveTo>
                    <a:pt x="70" y="123"/>
                  </a:moveTo>
                  <a:lnTo>
                    <a:pt x="81" y="5"/>
                  </a:lnTo>
                  <a:lnTo>
                    <a:pt x="101" y="0"/>
                  </a:lnTo>
                  <a:lnTo>
                    <a:pt x="95" y="49"/>
                  </a:lnTo>
                  <a:lnTo>
                    <a:pt x="34" y="553"/>
                  </a:lnTo>
                  <a:lnTo>
                    <a:pt x="64" y="626"/>
                  </a:lnTo>
                  <a:lnTo>
                    <a:pt x="0" y="618"/>
                  </a:lnTo>
                  <a:lnTo>
                    <a:pt x="2" y="597"/>
                  </a:lnTo>
                  <a:lnTo>
                    <a:pt x="9" y="542"/>
                  </a:lnTo>
                  <a:lnTo>
                    <a:pt x="18" y="465"/>
                  </a:lnTo>
                  <a:lnTo>
                    <a:pt x="30" y="375"/>
                  </a:lnTo>
                  <a:lnTo>
                    <a:pt x="42" y="285"/>
                  </a:lnTo>
                  <a:lnTo>
                    <a:pt x="54" y="206"/>
                  </a:lnTo>
                  <a:lnTo>
                    <a:pt x="63" y="148"/>
                  </a:lnTo>
                  <a:lnTo>
                    <a:pt x="70" y="123"/>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59" name="Freeform 246"/>
            <p:cNvSpPr>
              <a:spLocks noChangeAspect="1"/>
            </p:cNvSpPr>
            <p:nvPr/>
          </p:nvSpPr>
          <p:spPr bwMode="auto">
            <a:xfrm>
              <a:off x="2732" y="2702"/>
              <a:ext cx="187" cy="132"/>
            </a:xfrm>
            <a:custGeom>
              <a:avLst/>
              <a:gdLst>
                <a:gd name="T0" fmla="*/ 1 w 374"/>
                <a:gd name="T1" fmla="*/ 0 h 264"/>
                <a:gd name="T2" fmla="*/ 47 w 374"/>
                <a:gd name="T3" fmla="*/ 6 h 264"/>
                <a:gd name="T4" fmla="*/ 46 w 374"/>
                <a:gd name="T5" fmla="*/ 8 h 264"/>
                <a:gd name="T6" fmla="*/ 45 w 374"/>
                <a:gd name="T7" fmla="*/ 12 h 264"/>
                <a:gd name="T8" fmla="*/ 42 w 374"/>
                <a:gd name="T9" fmla="*/ 13 h 264"/>
                <a:gd name="T10" fmla="*/ 42 w 374"/>
                <a:gd name="T11" fmla="*/ 15 h 264"/>
                <a:gd name="T12" fmla="*/ 44 w 374"/>
                <a:gd name="T13" fmla="*/ 15 h 264"/>
                <a:gd name="T14" fmla="*/ 44 w 374"/>
                <a:gd name="T15" fmla="*/ 18 h 264"/>
                <a:gd name="T16" fmla="*/ 42 w 374"/>
                <a:gd name="T17" fmla="*/ 18 h 264"/>
                <a:gd name="T18" fmla="*/ 43 w 374"/>
                <a:gd name="T19" fmla="*/ 20 h 264"/>
                <a:gd name="T20" fmla="*/ 43 w 374"/>
                <a:gd name="T21" fmla="*/ 22 h 264"/>
                <a:gd name="T22" fmla="*/ 42 w 374"/>
                <a:gd name="T23" fmla="*/ 24 h 264"/>
                <a:gd name="T24" fmla="*/ 43 w 374"/>
                <a:gd name="T25" fmla="*/ 25 h 264"/>
                <a:gd name="T26" fmla="*/ 42 w 374"/>
                <a:gd name="T27" fmla="*/ 27 h 264"/>
                <a:gd name="T28" fmla="*/ 41 w 374"/>
                <a:gd name="T29" fmla="*/ 29 h 264"/>
                <a:gd name="T30" fmla="*/ 40 w 374"/>
                <a:gd name="T31" fmla="*/ 31 h 264"/>
                <a:gd name="T32" fmla="*/ 38 w 374"/>
                <a:gd name="T33" fmla="*/ 33 h 264"/>
                <a:gd name="T34" fmla="*/ 37 w 374"/>
                <a:gd name="T35" fmla="*/ 33 h 264"/>
                <a:gd name="T36" fmla="*/ 35 w 374"/>
                <a:gd name="T37" fmla="*/ 33 h 264"/>
                <a:gd name="T38" fmla="*/ 33 w 374"/>
                <a:gd name="T39" fmla="*/ 33 h 264"/>
                <a:gd name="T40" fmla="*/ 31 w 374"/>
                <a:gd name="T41" fmla="*/ 33 h 264"/>
                <a:gd name="T42" fmla="*/ 28 w 374"/>
                <a:gd name="T43" fmla="*/ 33 h 264"/>
                <a:gd name="T44" fmla="*/ 26 w 374"/>
                <a:gd name="T45" fmla="*/ 33 h 264"/>
                <a:gd name="T46" fmla="*/ 23 w 374"/>
                <a:gd name="T47" fmla="*/ 33 h 264"/>
                <a:gd name="T48" fmla="*/ 21 w 374"/>
                <a:gd name="T49" fmla="*/ 33 h 264"/>
                <a:gd name="T50" fmla="*/ 18 w 374"/>
                <a:gd name="T51" fmla="*/ 32 h 264"/>
                <a:gd name="T52" fmla="*/ 15 w 374"/>
                <a:gd name="T53" fmla="*/ 32 h 264"/>
                <a:gd name="T54" fmla="*/ 13 w 374"/>
                <a:gd name="T55" fmla="*/ 31 h 264"/>
                <a:gd name="T56" fmla="*/ 11 w 374"/>
                <a:gd name="T57" fmla="*/ 31 h 264"/>
                <a:gd name="T58" fmla="*/ 9 w 374"/>
                <a:gd name="T59" fmla="*/ 30 h 264"/>
                <a:gd name="T60" fmla="*/ 7 w 374"/>
                <a:gd name="T61" fmla="*/ 30 h 264"/>
                <a:gd name="T62" fmla="*/ 5 w 374"/>
                <a:gd name="T63" fmla="*/ 29 h 264"/>
                <a:gd name="T64" fmla="*/ 4 w 374"/>
                <a:gd name="T65" fmla="*/ 28 h 264"/>
                <a:gd name="T66" fmla="*/ 3 w 374"/>
                <a:gd name="T67" fmla="*/ 27 h 264"/>
                <a:gd name="T68" fmla="*/ 3 w 374"/>
                <a:gd name="T69" fmla="*/ 25 h 264"/>
                <a:gd name="T70" fmla="*/ 3 w 374"/>
                <a:gd name="T71" fmla="*/ 24 h 264"/>
                <a:gd name="T72" fmla="*/ 3 w 374"/>
                <a:gd name="T73" fmla="*/ 23 h 264"/>
                <a:gd name="T74" fmla="*/ 1 w 374"/>
                <a:gd name="T75" fmla="*/ 22 h 264"/>
                <a:gd name="T76" fmla="*/ 1 w 374"/>
                <a:gd name="T77" fmla="*/ 20 h 264"/>
                <a:gd name="T78" fmla="*/ 4 w 374"/>
                <a:gd name="T79" fmla="*/ 19 h 264"/>
                <a:gd name="T80" fmla="*/ 0 w 374"/>
                <a:gd name="T81" fmla="*/ 18 h 264"/>
                <a:gd name="T82" fmla="*/ 1 w 374"/>
                <a:gd name="T83" fmla="*/ 15 h 264"/>
                <a:gd name="T84" fmla="*/ 3 w 374"/>
                <a:gd name="T85" fmla="*/ 15 h 264"/>
                <a:gd name="T86" fmla="*/ 1 w 374"/>
                <a:gd name="T87" fmla="*/ 13 h 264"/>
                <a:gd name="T88" fmla="*/ 1 w 374"/>
                <a:gd name="T89" fmla="*/ 11 h 264"/>
                <a:gd name="T90" fmla="*/ 4 w 374"/>
                <a:gd name="T91" fmla="*/ 10 h 264"/>
                <a:gd name="T92" fmla="*/ 4 w 374"/>
                <a:gd name="T93" fmla="*/ 8 h 264"/>
                <a:gd name="T94" fmla="*/ 2 w 374"/>
                <a:gd name="T95" fmla="*/ 7 h 264"/>
                <a:gd name="T96" fmla="*/ 2 w 374"/>
                <a:gd name="T97" fmla="*/ 4 h 264"/>
                <a:gd name="T98" fmla="*/ 1 w 374"/>
                <a:gd name="T99" fmla="*/ 0 h 2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74" h="264">
                  <a:moveTo>
                    <a:pt x="3" y="0"/>
                  </a:moveTo>
                  <a:lnTo>
                    <a:pt x="374" y="48"/>
                  </a:lnTo>
                  <a:lnTo>
                    <a:pt x="361" y="63"/>
                  </a:lnTo>
                  <a:lnTo>
                    <a:pt x="353" y="95"/>
                  </a:lnTo>
                  <a:lnTo>
                    <a:pt x="334" y="102"/>
                  </a:lnTo>
                  <a:lnTo>
                    <a:pt x="331" y="116"/>
                  </a:lnTo>
                  <a:lnTo>
                    <a:pt x="352" y="118"/>
                  </a:lnTo>
                  <a:lnTo>
                    <a:pt x="347" y="142"/>
                  </a:lnTo>
                  <a:lnTo>
                    <a:pt x="331" y="144"/>
                  </a:lnTo>
                  <a:lnTo>
                    <a:pt x="343" y="160"/>
                  </a:lnTo>
                  <a:lnTo>
                    <a:pt x="342" y="176"/>
                  </a:lnTo>
                  <a:lnTo>
                    <a:pt x="329" y="185"/>
                  </a:lnTo>
                  <a:lnTo>
                    <a:pt x="342" y="199"/>
                  </a:lnTo>
                  <a:lnTo>
                    <a:pt x="336" y="214"/>
                  </a:lnTo>
                  <a:lnTo>
                    <a:pt x="327" y="226"/>
                  </a:lnTo>
                  <a:lnTo>
                    <a:pt x="316" y="244"/>
                  </a:lnTo>
                  <a:lnTo>
                    <a:pt x="299" y="258"/>
                  </a:lnTo>
                  <a:lnTo>
                    <a:pt x="289" y="260"/>
                  </a:lnTo>
                  <a:lnTo>
                    <a:pt x="276" y="262"/>
                  </a:lnTo>
                  <a:lnTo>
                    <a:pt x="260" y="262"/>
                  </a:lnTo>
                  <a:lnTo>
                    <a:pt x="243" y="264"/>
                  </a:lnTo>
                  <a:lnTo>
                    <a:pt x="224" y="262"/>
                  </a:lnTo>
                  <a:lnTo>
                    <a:pt x="205" y="261"/>
                  </a:lnTo>
                  <a:lnTo>
                    <a:pt x="184" y="259"/>
                  </a:lnTo>
                  <a:lnTo>
                    <a:pt x="163" y="257"/>
                  </a:lnTo>
                  <a:lnTo>
                    <a:pt x="141" y="254"/>
                  </a:lnTo>
                  <a:lnTo>
                    <a:pt x="120" y="251"/>
                  </a:lnTo>
                  <a:lnTo>
                    <a:pt x="101" y="246"/>
                  </a:lnTo>
                  <a:lnTo>
                    <a:pt x="82" y="243"/>
                  </a:lnTo>
                  <a:lnTo>
                    <a:pt x="65" y="238"/>
                  </a:lnTo>
                  <a:lnTo>
                    <a:pt x="50" y="234"/>
                  </a:lnTo>
                  <a:lnTo>
                    <a:pt x="38" y="228"/>
                  </a:lnTo>
                  <a:lnTo>
                    <a:pt x="27" y="223"/>
                  </a:lnTo>
                  <a:lnTo>
                    <a:pt x="23" y="213"/>
                  </a:lnTo>
                  <a:lnTo>
                    <a:pt x="19" y="200"/>
                  </a:lnTo>
                  <a:lnTo>
                    <a:pt x="17" y="189"/>
                  </a:lnTo>
                  <a:lnTo>
                    <a:pt x="17" y="178"/>
                  </a:lnTo>
                  <a:lnTo>
                    <a:pt x="5" y="169"/>
                  </a:lnTo>
                  <a:lnTo>
                    <a:pt x="3" y="154"/>
                  </a:lnTo>
                  <a:lnTo>
                    <a:pt x="25" y="145"/>
                  </a:lnTo>
                  <a:lnTo>
                    <a:pt x="0" y="143"/>
                  </a:lnTo>
                  <a:lnTo>
                    <a:pt x="3" y="120"/>
                  </a:lnTo>
                  <a:lnTo>
                    <a:pt x="23" y="115"/>
                  </a:lnTo>
                  <a:lnTo>
                    <a:pt x="6" y="99"/>
                  </a:lnTo>
                  <a:lnTo>
                    <a:pt x="4" y="85"/>
                  </a:lnTo>
                  <a:lnTo>
                    <a:pt x="27" y="78"/>
                  </a:lnTo>
                  <a:lnTo>
                    <a:pt x="27" y="64"/>
                  </a:lnTo>
                  <a:lnTo>
                    <a:pt x="9" y="54"/>
                  </a:lnTo>
                  <a:lnTo>
                    <a:pt x="12" y="25"/>
                  </a:lnTo>
                  <a:lnTo>
                    <a:pt x="3" y="0"/>
                  </a:lnTo>
                  <a:close/>
                </a:path>
              </a:pathLst>
            </a:custGeom>
            <a:solidFill>
              <a:srgbClr val="3335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60" name="Freeform 247"/>
            <p:cNvSpPr>
              <a:spLocks noChangeAspect="1"/>
            </p:cNvSpPr>
            <p:nvPr/>
          </p:nvSpPr>
          <p:spPr bwMode="auto">
            <a:xfrm>
              <a:off x="2737" y="2704"/>
              <a:ext cx="176" cy="129"/>
            </a:xfrm>
            <a:custGeom>
              <a:avLst/>
              <a:gdLst>
                <a:gd name="T0" fmla="*/ 6 w 352"/>
                <a:gd name="T1" fmla="*/ 0 h 259"/>
                <a:gd name="T2" fmla="*/ 15 w 352"/>
                <a:gd name="T3" fmla="*/ 1 h 259"/>
                <a:gd name="T4" fmla="*/ 23 w 352"/>
                <a:gd name="T5" fmla="*/ 2 h 259"/>
                <a:gd name="T6" fmla="*/ 31 w 352"/>
                <a:gd name="T7" fmla="*/ 3 h 259"/>
                <a:gd name="T8" fmla="*/ 39 w 352"/>
                <a:gd name="T9" fmla="*/ 4 h 259"/>
                <a:gd name="T10" fmla="*/ 44 w 352"/>
                <a:gd name="T11" fmla="*/ 6 h 259"/>
                <a:gd name="T12" fmla="*/ 43 w 352"/>
                <a:gd name="T13" fmla="*/ 7 h 259"/>
                <a:gd name="T14" fmla="*/ 42 w 352"/>
                <a:gd name="T15" fmla="*/ 10 h 259"/>
                <a:gd name="T16" fmla="*/ 41 w 352"/>
                <a:gd name="T17" fmla="*/ 11 h 259"/>
                <a:gd name="T18" fmla="*/ 40 w 352"/>
                <a:gd name="T19" fmla="*/ 12 h 259"/>
                <a:gd name="T20" fmla="*/ 39 w 352"/>
                <a:gd name="T21" fmla="*/ 14 h 259"/>
                <a:gd name="T22" fmla="*/ 41 w 352"/>
                <a:gd name="T23" fmla="*/ 14 h 259"/>
                <a:gd name="T24" fmla="*/ 41 w 352"/>
                <a:gd name="T25" fmla="*/ 15 h 259"/>
                <a:gd name="T26" fmla="*/ 41 w 352"/>
                <a:gd name="T27" fmla="*/ 17 h 259"/>
                <a:gd name="T28" fmla="*/ 39 w 352"/>
                <a:gd name="T29" fmla="*/ 17 h 259"/>
                <a:gd name="T30" fmla="*/ 40 w 352"/>
                <a:gd name="T31" fmla="*/ 19 h 259"/>
                <a:gd name="T32" fmla="*/ 41 w 352"/>
                <a:gd name="T33" fmla="*/ 20 h 259"/>
                <a:gd name="T34" fmla="*/ 40 w 352"/>
                <a:gd name="T35" fmla="*/ 21 h 259"/>
                <a:gd name="T36" fmla="*/ 39 w 352"/>
                <a:gd name="T37" fmla="*/ 22 h 259"/>
                <a:gd name="T38" fmla="*/ 40 w 352"/>
                <a:gd name="T39" fmla="*/ 24 h 259"/>
                <a:gd name="T40" fmla="*/ 40 w 352"/>
                <a:gd name="T41" fmla="*/ 25 h 259"/>
                <a:gd name="T42" fmla="*/ 40 w 352"/>
                <a:gd name="T43" fmla="*/ 26 h 259"/>
                <a:gd name="T44" fmla="*/ 39 w 352"/>
                <a:gd name="T45" fmla="*/ 27 h 259"/>
                <a:gd name="T46" fmla="*/ 38 w 352"/>
                <a:gd name="T47" fmla="*/ 29 h 259"/>
                <a:gd name="T48" fmla="*/ 37 w 352"/>
                <a:gd name="T49" fmla="*/ 30 h 259"/>
                <a:gd name="T50" fmla="*/ 34 w 352"/>
                <a:gd name="T51" fmla="*/ 32 h 259"/>
                <a:gd name="T52" fmla="*/ 29 w 352"/>
                <a:gd name="T53" fmla="*/ 32 h 259"/>
                <a:gd name="T54" fmla="*/ 22 w 352"/>
                <a:gd name="T55" fmla="*/ 32 h 259"/>
                <a:gd name="T56" fmla="*/ 15 w 352"/>
                <a:gd name="T57" fmla="*/ 31 h 259"/>
                <a:gd name="T58" fmla="*/ 8 w 352"/>
                <a:gd name="T59" fmla="*/ 29 h 259"/>
                <a:gd name="T60" fmla="*/ 4 w 352"/>
                <a:gd name="T61" fmla="*/ 27 h 259"/>
                <a:gd name="T62" fmla="*/ 3 w 352"/>
                <a:gd name="T63" fmla="*/ 23 h 259"/>
                <a:gd name="T64" fmla="*/ 2 w 352"/>
                <a:gd name="T65" fmla="*/ 21 h 259"/>
                <a:gd name="T66" fmla="*/ 1 w 352"/>
                <a:gd name="T67" fmla="*/ 20 h 259"/>
                <a:gd name="T68" fmla="*/ 1 w 352"/>
                <a:gd name="T69" fmla="*/ 19 h 259"/>
                <a:gd name="T70" fmla="*/ 3 w 352"/>
                <a:gd name="T71" fmla="*/ 18 h 259"/>
                <a:gd name="T72" fmla="*/ 2 w 352"/>
                <a:gd name="T73" fmla="*/ 17 h 259"/>
                <a:gd name="T74" fmla="*/ 1 w 352"/>
                <a:gd name="T75" fmla="*/ 17 h 259"/>
                <a:gd name="T76" fmla="*/ 1 w 352"/>
                <a:gd name="T77" fmla="*/ 14 h 259"/>
                <a:gd name="T78" fmla="*/ 3 w 352"/>
                <a:gd name="T79" fmla="*/ 14 h 259"/>
                <a:gd name="T80" fmla="*/ 2 w 352"/>
                <a:gd name="T81" fmla="*/ 13 h 259"/>
                <a:gd name="T82" fmla="*/ 1 w 352"/>
                <a:gd name="T83" fmla="*/ 11 h 259"/>
                <a:gd name="T84" fmla="*/ 1 w 352"/>
                <a:gd name="T85" fmla="*/ 10 h 259"/>
                <a:gd name="T86" fmla="*/ 3 w 352"/>
                <a:gd name="T87" fmla="*/ 9 h 259"/>
                <a:gd name="T88" fmla="*/ 4 w 352"/>
                <a:gd name="T89" fmla="*/ 8 h 259"/>
                <a:gd name="T90" fmla="*/ 3 w 352"/>
                <a:gd name="T91" fmla="*/ 7 h 259"/>
                <a:gd name="T92" fmla="*/ 2 w 352"/>
                <a:gd name="T93" fmla="*/ 6 h 259"/>
                <a:gd name="T94" fmla="*/ 2 w 352"/>
                <a:gd name="T95" fmla="*/ 3 h 259"/>
                <a:gd name="T96" fmla="*/ 2 w 352"/>
                <a:gd name="T97" fmla="*/ 1 h 2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52" h="259">
                  <a:moveTo>
                    <a:pt x="4" y="0"/>
                  </a:moveTo>
                  <a:lnTo>
                    <a:pt x="26" y="3"/>
                  </a:lnTo>
                  <a:lnTo>
                    <a:pt x="48" y="6"/>
                  </a:lnTo>
                  <a:lnTo>
                    <a:pt x="70" y="8"/>
                  </a:lnTo>
                  <a:lnTo>
                    <a:pt x="92" y="12"/>
                  </a:lnTo>
                  <a:lnTo>
                    <a:pt x="113" y="14"/>
                  </a:lnTo>
                  <a:lnTo>
                    <a:pt x="135" y="18"/>
                  </a:lnTo>
                  <a:lnTo>
                    <a:pt x="157" y="20"/>
                  </a:lnTo>
                  <a:lnTo>
                    <a:pt x="178" y="22"/>
                  </a:lnTo>
                  <a:lnTo>
                    <a:pt x="200" y="26"/>
                  </a:lnTo>
                  <a:lnTo>
                    <a:pt x="222" y="28"/>
                  </a:lnTo>
                  <a:lnTo>
                    <a:pt x="244" y="31"/>
                  </a:lnTo>
                  <a:lnTo>
                    <a:pt x="265" y="34"/>
                  </a:lnTo>
                  <a:lnTo>
                    <a:pt x="287" y="37"/>
                  </a:lnTo>
                  <a:lnTo>
                    <a:pt x="309" y="39"/>
                  </a:lnTo>
                  <a:lnTo>
                    <a:pt x="331" y="43"/>
                  </a:lnTo>
                  <a:lnTo>
                    <a:pt x="352" y="45"/>
                  </a:lnTo>
                  <a:lnTo>
                    <a:pt x="349" y="49"/>
                  </a:lnTo>
                  <a:lnTo>
                    <a:pt x="345" y="52"/>
                  </a:lnTo>
                  <a:lnTo>
                    <a:pt x="342" y="56"/>
                  </a:lnTo>
                  <a:lnTo>
                    <a:pt x="340" y="60"/>
                  </a:lnTo>
                  <a:lnTo>
                    <a:pt x="337" y="68"/>
                  </a:lnTo>
                  <a:lnTo>
                    <a:pt x="336" y="76"/>
                  </a:lnTo>
                  <a:lnTo>
                    <a:pt x="334" y="84"/>
                  </a:lnTo>
                  <a:lnTo>
                    <a:pt x="332" y="92"/>
                  </a:lnTo>
                  <a:lnTo>
                    <a:pt x="327" y="94"/>
                  </a:lnTo>
                  <a:lnTo>
                    <a:pt x="322" y="95"/>
                  </a:lnTo>
                  <a:lnTo>
                    <a:pt x="318" y="96"/>
                  </a:lnTo>
                  <a:lnTo>
                    <a:pt x="313" y="97"/>
                  </a:lnTo>
                  <a:lnTo>
                    <a:pt x="313" y="102"/>
                  </a:lnTo>
                  <a:lnTo>
                    <a:pt x="313" y="105"/>
                  </a:lnTo>
                  <a:lnTo>
                    <a:pt x="312" y="109"/>
                  </a:lnTo>
                  <a:lnTo>
                    <a:pt x="312" y="112"/>
                  </a:lnTo>
                  <a:lnTo>
                    <a:pt x="317" y="113"/>
                  </a:lnTo>
                  <a:lnTo>
                    <a:pt x="321" y="113"/>
                  </a:lnTo>
                  <a:lnTo>
                    <a:pt x="326" y="114"/>
                  </a:lnTo>
                  <a:lnTo>
                    <a:pt x="331" y="115"/>
                  </a:lnTo>
                  <a:lnTo>
                    <a:pt x="329" y="121"/>
                  </a:lnTo>
                  <a:lnTo>
                    <a:pt x="328" y="127"/>
                  </a:lnTo>
                  <a:lnTo>
                    <a:pt x="327" y="133"/>
                  </a:lnTo>
                  <a:lnTo>
                    <a:pt x="326" y="139"/>
                  </a:lnTo>
                  <a:lnTo>
                    <a:pt x="322" y="139"/>
                  </a:lnTo>
                  <a:lnTo>
                    <a:pt x="319" y="140"/>
                  </a:lnTo>
                  <a:lnTo>
                    <a:pt x="316" y="140"/>
                  </a:lnTo>
                  <a:lnTo>
                    <a:pt x="312" y="141"/>
                  </a:lnTo>
                  <a:lnTo>
                    <a:pt x="314" y="144"/>
                  </a:lnTo>
                  <a:lnTo>
                    <a:pt x="318" y="148"/>
                  </a:lnTo>
                  <a:lnTo>
                    <a:pt x="320" y="152"/>
                  </a:lnTo>
                  <a:lnTo>
                    <a:pt x="322" y="156"/>
                  </a:lnTo>
                  <a:lnTo>
                    <a:pt x="321" y="160"/>
                  </a:lnTo>
                  <a:lnTo>
                    <a:pt x="321" y="164"/>
                  </a:lnTo>
                  <a:lnTo>
                    <a:pt x="321" y="168"/>
                  </a:lnTo>
                  <a:lnTo>
                    <a:pt x="320" y="173"/>
                  </a:lnTo>
                  <a:lnTo>
                    <a:pt x="318" y="175"/>
                  </a:lnTo>
                  <a:lnTo>
                    <a:pt x="314" y="177"/>
                  </a:lnTo>
                  <a:lnTo>
                    <a:pt x="311" y="179"/>
                  </a:lnTo>
                  <a:lnTo>
                    <a:pt x="309" y="181"/>
                  </a:lnTo>
                  <a:lnTo>
                    <a:pt x="311" y="185"/>
                  </a:lnTo>
                  <a:lnTo>
                    <a:pt x="314" y="188"/>
                  </a:lnTo>
                  <a:lnTo>
                    <a:pt x="318" y="192"/>
                  </a:lnTo>
                  <a:lnTo>
                    <a:pt x="321" y="195"/>
                  </a:lnTo>
                  <a:lnTo>
                    <a:pt x="320" y="200"/>
                  </a:lnTo>
                  <a:lnTo>
                    <a:pt x="319" y="203"/>
                  </a:lnTo>
                  <a:lnTo>
                    <a:pt x="317" y="206"/>
                  </a:lnTo>
                  <a:lnTo>
                    <a:pt x="316" y="210"/>
                  </a:lnTo>
                  <a:lnTo>
                    <a:pt x="313" y="212"/>
                  </a:lnTo>
                  <a:lnTo>
                    <a:pt x="311" y="216"/>
                  </a:lnTo>
                  <a:lnTo>
                    <a:pt x="309" y="219"/>
                  </a:lnTo>
                  <a:lnTo>
                    <a:pt x="306" y="221"/>
                  </a:lnTo>
                  <a:lnTo>
                    <a:pt x="304" y="226"/>
                  </a:lnTo>
                  <a:lnTo>
                    <a:pt x="302" y="232"/>
                  </a:lnTo>
                  <a:lnTo>
                    <a:pt x="298" y="236"/>
                  </a:lnTo>
                  <a:lnTo>
                    <a:pt x="296" y="240"/>
                  </a:lnTo>
                  <a:lnTo>
                    <a:pt x="293" y="243"/>
                  </a:lnTo>
                  <a:lnTo>
                    <a:pt x="289" y="247"/>
                  </a:lnTo>
                  <a:lnTo>
                    <a:pt x="284" y="250"/>
                  </a:lnTo>
                  <a:lnTo>
                    <a:pt x="281" y="254"/>
                  </a:lnTo>
                  <a:lnTo>
                    <a:pt x="271" y="256"/>
                  </a:lnTo>
                  <a:lnTo>
                    <a:pt x="259" y="258"/>
                  </a:lnTo>
                  <a:lnTo>
                    <a:pt x="244" y="259"/>
                  </a:lnTo>
                  <a:lnTo>
                    <a:pt x="228" y="259"/>
                  </a:lnTo>
                  <a:lnTo>
                    <a:pt x="211" y="259"/>
                  </a:lnTo>
                  <a:lnTo>
                    <a:pt x="192" y="258"/>
                  </a:lnTo>
                  <a:lnTo>
                    <a:pt x="173" y="256"/>
                  </a:lnTo>
                  <a:lnTo>
                    <a:pt x="153" y="254"/>
                  </a:lnTo>
                  <a:lnTo>
                    <a:pt x="132" y="251"/>
                  </a:lnTo>
                  <a:lnTo>
                    <a:pt x="114" y="248"/>
                  </a:lnTo>
                  <a:lnTo>
                    <a:pt x="94" y="245"/>
                  </a:lnTo>
                  <a:lnTo>
                    <a:pt x="77" y="240"/>
                  </a:lnTo>
                  <a:lnTo>
                    <a:pt x="61" y="236"/>
                  </a:lnTo>
                  <a:lnTo>
                    <a:pt x="47" y="232"/>
                  </a:lnTo>
                  <a:lnTo>
                    <a:pt x="34" y="226"/>
                  </a:lnTo>
                  <a:lnTo>
                    <a:pt x="25" y="221"/>
                  </a:lnTo>
                  <a:lnTo>
                    <a:pt x="22" y="211"/>
                  </a:lnTo>
                  <a:lnTo>
                    <a:pt x="18" y="198"/>
                  </a:lnTo>
                  <a:lnTo>
                    <a:pt x="17" y="187"/>
                  </a:lnTo>
                  <a:lnTo>
                    <a:pt x="17" y="177"/>
                  </a:lnTo>
                  <a:lnTo>
                    <a:pt x="14" y="174"/>
                  </a:lnTo>
                  <a:lnTo>
                    <a:pt x="11" y="172"/>
                  </a:lnTo>
                  <a:lnTo>
                    <a:pt x="8" y="171"/>
                  </a:lnTo>
                  <a:lnTo>
                    <a:pt x="6" y="168"/>
                  </a:lnTo>
                  <a:lnTo>
                    <a:pt x="4" y="164"/>
                  </a:lnTo>
                  <a:lnTo>
                    <a:pt x="4" y="160"/>
                  </a:lnTo>
                  <a:lnTo>
                    <a:pt x="4" y="157"/>
                  </a:lnTo>
                  <a:lnTo>
                    <a:pt x="4" y="152"/>
                  </a:lnTo>
                  <a:lnTo>
                    <a:pt x="9" y="150"/>
                  </a:lnTo>
                  <a:lnTo>
                    <a:pt x="15" y="149"/>
                  </a:lnTo>
                  <a:lnTo>
                    <a:pt x="19" y="147"/>
                  </a:lnTo>
                  <a:lnTo>
                    <a:pt x="24" y="145"/>
                  </a:lnTo>
                  <a:lnTo>
                    <a:pt x="18" y="144"/>
                  </a:lnTo>
                  <a:lnTo>
                    <a:pt x="13" y="143"/>
                  </a:lnTo>
                  <a:lnTo>
                    <a:pt x="6" y="142"/>
                  </a:lnTo>
                  <a:lnTo>
                    <a:pt x="0" y="142"/>
                  </a:lnTo>
                  <a:lnTo>
                    <a:pt x="1" y="136"/>
                  </a:lnTo>
                  <a:lnTo>
                    <a:pt x="2" y="130"/>
                  </a:lnTo>
                  <a:lnTo>
                    <a:pt x="2" y="125"/>
                  </a:lnTo>
                  <a:lnTo>
                    <a:pt x="3" y="119"/>
                  </a:lnTo>
                  <a:lnTo>
                    <a:pt x="8" y="118"/>
                  </a:lnTo>
                  <a:lnTo>
                    <a:pt x="14" y="117"/>
                  </a:lnTo>
                  <a:lnTo>
                    <a:pt x="18" y="115"/>
                  </a:lnTo>
                  <a:lnTo>
                    <a:pt x="23" y="114"/>
                  </a:lnTo>
                  <a:lnTo>
                    <a:pt x="18" y="110"/>
                  </a:lnTo>
                  <a:lnTo>
                    <a:pt x="15" y="106"/>
                  </a:lnTo>
                  <a:lnTo>
                    <a:pt x="11" y="102"/>
                  </a:lnTo>
                  <a:lnTo>
                    <a:pt x="7" y="97"/>
                  </a:lnTo>
                  <a:lnTo>
                    <a:pt x="7" y="95"/>
                  </a:lnTo>
                  <a:lnTo>
                    <a:pt x="7" y="91"/>
                  </a:lnTo>
                  <a:lnTo>
                    <a:pt x="6" y="88"/>
                  </a:lnTo>
                  <a:lnTo>
                    <a:pt x="6" y="84"/>
                  </a:lnTo>
                  <a:lnTo>
                    <a:pt x="11" y="82"/>
                  </a:lnTo>
                  <a:lnTo>
                    <a:pt x="17" y="81"/>
                  </a:lnTo>
                  <a:lnTo>
                    <a:pt x="22" y="79"/>
                  </a:lnTo>
                  <a:lnTo>
                    <a:pt x="28" y="76"/>
                  </a:lnTo>
                  <a:lnTo>
                    <a:pt x="28" y="74"/>
                  </a:lnTo>
                  <a:lnTo>
                    <a:pt x="28" y="71"/>
                  </a:lnTo>
                  <a:lnTo>
                    <a:pt x="28" y="67"/>
                  </a:lnTo>
                  <a:lnTo>
                    <a:pt x="28" y="64"/>
                  </a:lnTo>
                  <a:lnTo>
                    <a:pt x="23" y="61"/>
                  </a:lnTo>
                  <a:lnTo>
                    <a:pt x="19" y="58"/>
                  </a:lnTo>
                  <a:lnTo>
                    <a:pt x="15" y="56"/>
                  </a:lnTo>
                  <a:lnTo>
                    <a:pt x="10" y="53"/>
                  </a:lnTo>
                  <a:lnTo>
                    <a:pt x="11" y="46"/>
                  </a:lnTo>
                  <a:lnTo>
                    <a:pt x="13" y="38"/>
                  </a:lnTo>
                  <a:lnTo>
                    <a:pt x="13" y="31"/>
                  </a:lnTo>
                  <a:lnTo>
                    <a:pt x="14" y="24"/>
                  </a:lnTo>
                  <a:lnTo>
                    <a:pt x="11" y="19"/>
                  </a:lnTo>
                  <a:lnTo>
                    <a:pt x="9" y="12"/>
                  </a:lnTo>
                  <a:lnTo>
                    <a:pt x="7" y="6"/>
                  </a:lnTo>
                  <a:lnTo>
                    <a:pt x="4" y="0"/>
                  </a:lnTo>
                  <a:close/>
                </a:path>
              </a:pathLst>
            </a:custGeom>
            <a:solidFill>
              <a:srgbClr val="3D3F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61" name="Freeform 248"/>
            <p:cNvSpPr>
              <a:spLocks noChangeAspect="1"/>
            </p:cNvSpPr>
            <p:nvPr/>
          </p:nvSpPr>
          <p:spPr bwMode="auto">
            <a:xfrm>
              <a:off x="2743" y="2705"/>
              <a:ext cx="164" cy="128"/>
            </a:xfrm>
            <a:custGeom>
              <a:avLst/>
              <a:gdLst>
                <a:gd name="T0" fmla="*/ 5 w 329"/>
                <a:gd name="T1" fmla="*/ 1 h 256"/>
                <a:gd name="T2" fmla="*/ 13 w 329"/>
                <a:gd name="T3" fmla="*/ 2 h 256"/>
                <a:gd name="T4" fmla="*/ 20 w 329"/>
                <a:gd name="T5" fmla="*/ 3 h 256"/>
                <a:gd name="T6" fmla="*/ 28 w 329"/>
                <a:gd name="T7" fmla="*/ 4 h 256"/>
                <a:gd name="T8" fmla="*/ 36 w 329"/>
                <a:gd name="T9" fmla="*/ 5 h 256"/>
                <a:gd name="T10" fmla="*/ 40 w 329"/>
                <a:gd name="T11" fmla="*/ 6 h 256"/>
                <a:gd name="T12" fmla="*/ 39 w 329"/>
                <a:gd name="T13" fmla="*/ 8 h 256"/>
                <a:gd name="T14" fmla="*/ 38 w 329"/>
                <a:gd name="T15" fmla="*/ 11 h 256"/>
                <a:gd name="T16" fmla="*/ 37 w 329"/>
                <a:gd name="T17" fmla="*/ 12 h 256"/>
                <a:gd name="T18" fmla="*/ 36 w 329"/>
                <a:gd name="T19" fmla="*/ 13 h 256"/>
                <a:gd name="T20" fmla="*/ 36 w 329"/>
                <a:gd name="T21" fmla="*/ 14 h 256"/>
                <a:gd name="T22" fmla="*/ 38 w 329"/>
                <a:gd name="T23" fmla="*/ 14 h 256"/>
                <a:gd name="T24" fmla="*/ 38 w 329"/>
                <a:gd name="T25" fmla="*/ 16 h 256"/>
                <a:gd name="T26" fmla="*/ 37 w 329"/>
                <a:gd name="T27" fmla="*/ 17 h 256"/>
                <a:gd name="T28" fmla="*/ 36 w 329"/>
                <a:gd name="T29" fmla="*/ 18 h 256"/>
                <a:gd name="T30" fmla="*/ 37 w 329"/>
                <a:gd name="T31" fmla="*/ 19 h 256"/>
                <a:gd name="T32" fmla="*/ 37 w 329"/>
                <a:gd name="T33" fmla="*/ 21 h 256"/>
                <a:gd name="T34" fmla="*/ 36 w 329"/>
                <a:gd name="T35" fmla="*/ 22 h 256"/>
                <a:gd name="T36" fmla="*/ 35 w 329"/>
                <a:gd name="T37" fmla="*/ 23 h 256"/>
                <a:gd name="T38" fmla="*/ 37 w 329"/>
                <a:gd name="T39" fmla="*/ 24 h 256"/>
                <a:gd name="T40" fmla="*/ 37 w 329"/>
                <a:gd name="T41" fmla="*/ 25 h 256"/>
                <a:gd name="T42" fmla="*/ 36 w 329"/>
                <a:gd name="T43" fmla="*/ 27 h 256"/>
                <a:gd name="T44" fmla="*/ 35 w 329"/>
                <a:gd name="T45" fmla="*/ 28 h 256"/>
                <a:gd name="T46" fmla="*/ 34 w 329"/>
                <a:gd name="T47" fmla="*/ 29 h 256"/>
                <a:gd name="T48" fmla="*/ 33 w 329"/>
                <a:gd name="T49" fmla="*/ 31 h 256"/>
                <a:gd name="T50" fmla="*/ 31 w 329"/>
                <a:gd name="T51" fmla="*/ 32 h 256"/>
                <a:gd name="T52" fmla="*/ 26 w 329"/>
                <a:gd name="T53" fmla="*/ 32 h 256"/>
                <a:gd name="T54" fmla="*/ 19 w 329"/>
                <a:gd name="T55" fmla="*/ 32 h 256"/>
                <a:gd name="T56" fmla="*/ 13 w 329"/>
                <a:gd name="T57" fmla="*/ 31 h 256"/>
                <a:gd name="T58" fmla="*/ 7 w 329"/>
                <a:gd name="T59" fmla="*/ 30 h 256"/>
                <a:gd name="T60" fmla="*/ 2 w 329"/>
                <a:gd name="T61" fmla="*/ 28 h 256"/>
                <a:gd name="T62" fmla="*/ 1 w 329"/>
                <a:gd name="T63" fmla="*/ 24 h 256"/>
                <a:gd name="T64" fmla="*/ 1 w 329"/>
                <a:gd name="T65" fmla="*/ 22 h 256"/>
                <a:gd name="T66" fmla="*/ 0 w 329"/>
                <a:gd name="T67" fmla="*/ 21 h 256"/>
                <a:gd name="T68" fmla="*/ 0 w 329"/>
                <a:gd name="T69" fmla="*/ 19 h 256"/>
                <a:gd name="T70" fmla="*/ 2 w 329"/>
                <a:gd name="T71" fmla="*/ 19 h 256"/>
                <a:gd name="T72" fmla="*/ 1 w 329"/>
                <a:gd name="T73" fmla="*/ 18 h 256"/>
                <a:gd name="T74" fmla="*/ 0 w 329"/>
                <a:gd name="T75" fmla="*/ 17 h 256"/>
                <a:gd name="T76" fmla="*/ 0 w 329"/>
                <a:gd name="T77" fmla="*/ 15 h 256"/>
                <a:gd name="T78" fmla="*/ 2 w 329"/>
                <a:gd name="T79" fmla="*/ 15 h 256"/>
                <a:gd name="T80" fmla="*/ 1 w 329"/>
                <a:gd name="T81" fmla="*/ 14 h 256"/>
                <a:gd name="T82" fmla="*/ 0 w 329"/>
                <a:gd name="T83" fmla="*/ 12 h 256"/>
                <a:gd name="T84" fmla="*/ 0 w 329"/>
                <a:gd name="T85" fmla="*/ 11 h 256"/>
                <a:gd name="T86" fmla="*/ 2 w 329"/>
                <a:gd name="T87" fmla="*/ 10 h 256"/>
                <a:gd name="T88" fmla="*/ 3 w 329"/>
                <a:gd name="T89" fmla="*/ 9 h 256"/>
                <a:gd name="T90" fmla="*/ 2 w 329"/>
                <a:gd name="T91" fmla="*/ 8 h 256"/>
                <a:gd name="T92" fmla="*/ 1 w 329"/>
                <a:gd name="T93" fmla="*/ 7 h 256"/>
                <a:gd name="T94" fmla="*/ 1 w 329"/>
                <a:gd name="T95" fmla="*/ 4 h 256"/>
                <a:gd name="T96" fmla="*/ 1 w 329"/>
                <a:gd name="T97" fmla="*/ 2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9" h="256">
                  <a:moveTo>
                    <a:pt x="5" y="0"/>
                  </a:moveTo>
                  <a:lnTo>
                    <a:pt x="26" y="2"/>
                  </a:lnTo>
                  <a:lnTo>
                    <a:pt x="45" y="4"/>
                  </a:lnTo>
                  <a:lnTo>
                    <a:pt x="66" y="8"/>
                  </a:lnTo>
                  <a:lnTo>
                    <a:pt x="86" y="10"/>
                  </a:lnTo>
                  <a:lnTo>
                    <a:pt x="106" y="12"/>
                  </a:lnTo>
                  <a:lnTo>
                    <a:pt x="127" y="15"/>
                  </a:lnTo>
                  <a:lnTo>
                    <a:pt x="147" y="18"/>
                  </a:lnTo>
                  <a:lnTo>
                    <a:pt x="167" y="20"/>
                  </a:lnTo>
                  <a:lnTo>
                    <a:pt x="187" y="23"/>
                  </a:lnTo>
                  <a:lnTo>
                    <a:pt x="208" y="25"/>
                  </a:lnTo>
                  <a:lnTo>
                    <a:pt x="229" y="28"/>
                  </a:lnTo>
                  <a:lnTo>
                    <a:pt x="248" y="31"/>
                  </a:lnTo>
                  <a:lnTo>
                    <a:pt x="269" y="33"/>
                  </a:lnTo>
                  <a:lnTo>
                    <a:pt x="288" y="35"/>
                  </a:lnTo>
                  <a:lnTo>
                    <a:pt x="309" y="39"/>
                  </a:lnTo>
                  <a:lnTo>
                    <a:pt x="329" y="41"/>
                  </a:lnTo>
                  <a:lnTo>
                    <a:pt x="326" y="46"/>
                  </a:lnTo>
                  <a:lnTo>
                    <a:pt x="323" y="49"/>
                  </a:lnTo>
                  <a:lnTo>
                    <a:pt x="320" y="53"/>
                  </a:lnTo>
                  <a:lnTo>
                    <a:pt x="317" y="57"/>
                  </a:lnTo>
                  <a:lnTo>
                    <a:pt x="315" y="65"/>
                  </a:lnTo>
                  <a:lnTo>
                    <a:pt x="314" y="73"/>
                  </a:lnTo>
                  <a:lnTo>
                    <a:pt x="311" y="81"/>
                  </a:lnTo>
                  <a:lnTo>
                    <a:pt x="309" y="89"/>
                  </a:lnTo>
                  <a:lnTo>
                    <a:pt x="306" y="91"/>
                  </a:lnTo>
                  <a:lnTo>
                    <a:pt x="301" y="92"/>
                  </a:lnTo>
                  <a:lnTo>
                    <a:pt x="298" y="93"/>
                  </a:lnTo>
                  <a:lnTo>
                    <a:pt x="293" y="94"/>
                  </a:lnTo>
                  <a:lnTo>
                    <a:pt x="292" y="99"/>
                  </a:lnTo>
                  <a:lnTo>
                    <a:pt x="292" y="102"/>
                  </a:lnTo>
                  <a:lnTo>
                    <a:pt x="292" y="106"/>
                  </a:lnTo>
                  <a:lnTo>
                    <a:pt x="291" y="109"/>
                  </a:lnTo>
                  <a:lnTo>
                    <a:pt x="295" y="110"/>
                  </a:lnTo>
                  <a:lnTo>
                    <a:pt x="300" y="110"/>
                  </a:lnTo>
                  <a:lnTo>
                    <a:pt x="305" y="111"/>
                  </a:lnTo>
                  <a:lnTo>
                    <a:pt x="309" y="111"/>
                  </a:lnTo>
                  <a:lnTo>
                    <a:pt x="308" y="117"/>
                  </a:lnTo>
                  <a:lnTo>
                    <a:pt x="307" y="123"/>
                  </a:lnTo>
                  <a:lnTo>
                    <a:pt x="306" y="129"/>
                  </a:lnTo>
                  <a:lnTo>
                    <a:pt x="305" y="134"/>
                  </a:lnTo>
                  <a:lnTo>
                    <a:pt x="301" y="136"/>
                  </a:lnTo>
                  <a:lnTo>
                    <a:pt x="298" y="136"/>
                  </a:lnTo>
                  <a:lnTo>
                    <a:pt x="294" y="137"/>
                  </a:lnTo>
                  <a:lnTo>
                    <a:pt x="291" y="137"/>
                  </a:lnTo>
                  <a:lnTo>
                    <a:pt x="293" y="141"/>
                  </a:lnTo>
                  <a:lnTo>
                    <a:pt x="295" y="145"/>
                  </a:lnTo>
                  <a:lnTo>
                    <a:pt x="298" y="148"/>
                  </a:lnTo>
                  <a:lnTo>
                    <a:pt x="300" y="153"/>
                  </a:lnTo>
                  <a:lnTo>
                    <a:pt x="300" y="156"/>
                  </a:lnTo>
                  <a:lnTo>
                    <a:pt x="300" y="161"/>
                  </a:lnTo>
                  <a:lnTo>
                    <a:pt x="299" y="164"/>
                  </a:lnTo>
                  <a:lnTo>
                    <a:pt x="299" y="169"/>
                  </a:lnTo>
                  <a:lnTo>
                    <a:pt x="295" y="171"/>
                  </a:lnTo>
                  <a:lnTo>
                    <a:pt x="293" y="172"/>
                  </a:lnTo>
                  <a:lnTo>
                    <a:pt x="290" y="175"/>
                  </a:lnTo>
                  <a:lnTo>
                    <a:pt x="287" y="177"/>
                  </a:lnTo>
                  <a:lnTo>
                    <a:pt x="290" y="180"/>
                  </a:lnTo>
                  <a:lnTo>
                    <a:pt x="293" y="184"/>
                  </a:lnTo>
                  <a:lnTo>
                    <a:pt x="296" y="187"/>
                  </a:lnTo>
                  <a:lnTo>
                    <a:pt x="299" y="192"/>
                  </a:lnTo>
                  <a:lnTo>
                    <a:pt x="298" y="195"/>
                  </a:lnTo>
                  <a:lnTo>
                    <a:pt x="296" y="199"/>
                  </a:lnTo>
                  <a:lnTo>
                    <a:pt x="295" y="202"/>
                  </a:lnTo>
                  <a:lnTo>
                    <a:pt x="294" y="206"/>
                  </a:lnTo>
                  <a:lnTo>
                    <a:pt x="292" y="209"/>
                  </a:lnTo>
                  <a:lnTo>
                    <a:pt x="290" y="212"/>
                  </a:lnTo>
                  <a:lnTo>
                    <a:pt x="287" y="215"/>
                  </a:lnTo>
                  <a:lnTo>
                    <a:pt x="285" y="217"/>
                  </a:lnTo>
                  <a:lnTo>
                    <a:pt x="283" y="222"/>
                  </a:lnTo>
                  <a:lnTo>
                    <a:pt x="280" y="228"/>
                  </a:lnTo>
                  <a:lnTo>
                    <a:pt x="278" y="232"/>
                  </a:lnTo>
                  <a:lnTo>
                    <a:pt x="276" y="237"/>
                  </a:lnTo>
                  <a:lnTo>
                    <a:pt x="272" y="240"/>
                  </a:lnTo>
                  <a:lnTo>
                    <a:pt x="269" y="244"/>
                  </a:lnTo>
                  <a:lnTo>
                    <a:pt x="265" y="247"/>
                  </a:lnTo>
                  <a:lnTo>
                    <a:pt x="261" y="250"/>
                  </a:lnTo>
                  <a:lnTo>
                    <a:pt x="252" y="252"/>
                  </a:lnTo>
                  <a:lnTo>
                    <a:pt x="240" y="254"/>
                  </a:lnTo>
                  <a:lnTo>
                    <a:pt x="227" y="255"/>
                  </a:lnTo>
                  <a:lnTo>
                    <a:pt x="211" y="256"/>
                  </a:lnTo>
                  <a:lnTo>
                    <a:pt x="195" y="255"/>
                  </a:lnTo>
                  <a:lnTo>
                    <a:pt x="178" y="255"/>
                  </a:lnTo>
                  <a:lnTo>
                    <a:pt x="159" y="253"/>
                  </a:lnTo>
                  <a:lnTo>
                    <a:pt x="141" y="252"/>
                  </a:lnTo>
                  <a:lnTo>
                    <a:pt x="123" y="248"/>
                  </a:lnTo>
                  <a:lnTo>
                    <a:pt x="105" y="246"/>
                  </a:lnTo>
                  <a:lnTo>
                    <a:pt x="88" y="243"/>
                  </a:lnTo>
                  <a:lnTo>
                    <a:pt x="71" y="238"/>
                  </a:lnTo>
                  <a:lnTo>
                    <a:pt x="57" y="235"/>
                  </a:lnTo>
                  <a:lnTo>
                    <a:pt x="43" y="230"/>
                  </a:lnTo>
                  <a:lnTo>
                    <a:pt x="33" y="224"/>
                  </a:lnTo>
                  <a:lnTo>
                    <a:pt x="23" y="220"/>
                  </a:lnTo>
                  <a:lnTo>
                    <a:pt x="20" y="209"/>
                  </a:lnTo>
                  <a:lnTo>
                    <a:pt x="17" y="198"/>
                  </a:lnTo>
                  <a:lnTo>
                    <a:pt x="15" y="186"/>
                  </a:lnTo>
                  <a:lnTo>
                    <a:pt x="15" y="176"/>
                  </a:lnTo>
                  <a:lnTo>
                    <a:pt x="13" y="174"/>
                  </a:lnTo>
                  <a:lnTo>
                    <a:pt x="11" y="171"/>
                  </a:lnTo>
                  <a:lnTo>
                    <a:pt x="7" y="169"/>
                  </a:lnTo>
                  <a:lnTo>
                    <a:pt x="5" y="167"/>
                  </a:lnTo>
                  <a:lnTo>
                    <a:pt x="4" y="163"/>
                  </a:lnTo>
                  <a:lnTo>
                    <a:pt x="4" y="159"/>
                  </a:lnTo>
                  <a:lnTo>
                    <a:pt x="4" y="155"/>
                  </a:lnTo>
                  <a:lnTo>
                    <a:pt x="4" y="152"/>
                  </a:lnTo>
                  <a:lnTo>
                    <a:pt x="8" y="149"/>
                  </a:lnTo>
                  <a:lnTo>
                    <a:pt x="13" y="148"/>
                  </a:lnTo>
                  <a:lnTo>
                    <a:pt x="18" y="146"/>
                  </a:lnTo>
                  <a:lnTo>
                    <a:pt x="22" y="144"/>
                  </a:lnTo>
                  <a:lnTo>
                    <a:pt x="17" y="142"/>
                  </a:lnTo>
                  <a:lnTo>
                    <a:pt x="12" y="142"/>
                  </a:lnTo>
                  <a:lnTo>
                    <a:pt x="6" y="142"/>
                  </a:lnTo>
                  <a:lnTo>
                    <a:pt x="0" y="141"/>
                  </a:lnTo>
                  <a:lnTo>
                    <a:pt x="2" y="136"/>
                  </a:lnTo>
                  <a:lnTo>
                    <a:pt x="3" y="129"/>
                  </a:lnTo>
                  <a:lnTo>
                    <a:pt x="3" y="123"/>
                  </a:lnTo>
                  <a:lnTo>
                    <a:pt x="4" y="117"/>
                  </a:lnTo>
                  <a:lnTo>
                    <a:pt x="8" y="116"/>
                  </a:lnTo>
                  <a:lnTo>
                    <a:pt x="13" y="115"/>
                  </a:lnTo>
                  <a:lnTo>
                    <a:pt x="17" y="115"/>
                  </a:lnTo>
                  <a:lnTo>
                    <a:pt x="21" y="114"/>
                  </a:lnTo>
                  <a:lnTo>
                    <a:pt x="18" y="109"/>
                  </a:lnTo>
                  <a:lnTo>
                    <a:pt x="14" y="106"/>
                  </a:lnTo>
                  <a:lnTo>
                    <a:pt x="11" y="102"/>
                  </a:lnTo>
                  <a:lnTo>
                    <a:pt x="7" y="97"/>
                  </a:lnTo>
                  <a:lnTo>
                    <a:pt x="6" y="94"/>
                  </a:lnTo>
                  <a:lnTo>
                    <a:pt x="6" y="91"/>
                  </a:lnTo>
                  <a:lnTo>
                    <a:pt x="6" y="87"/>
                  </a:lnTo>
                  <a:lnTo>
                    <a:pt x="5" y="84"/>
                  </a:lnTo>
                  <a:lnTo>
                    <a:pt x="11" y="81"/>
                  </a:lnTo>
                  <a:lnTo>
                    <a:pt x="15" y="80"/>
                  </a:lnTo>
                  <a:lnTo>
                    <a:pt x="21" y="78"/>
                  </a:lnTo>
                  <a:lnTo>
                    <a:pt x="26" y="76"/>
                  </a:lnTo>
                  <a:lnTo>
                    <a:pt x="26" y="73"/>
                  </a:lnTo>
                  <a:lnTo>
                    <a:pt x="26" y="70"/>
                  </a:lnTo>
                  <a:lnTo>
                    <a:pt x="26" y="66"/>
                  </a:lnTo>
                  <a:lnTo>
                    <a:pt x="26" y="63"/>
                  </a:lnTo>
                  <a:lnTo>
                    <a:pt x="22" y="61"/>
                  </a:lnTo>
                  <a:lnTo>
                    <a:pt x="18" y="57"/>
                  </a:lnTo>
                  <a:lnTo>
                    <a:pt x="14" y="55"/>
                  </a:lnTo>
                  <a:lnTo>
                    <a:pt x="10" y="53"/>
                  </a:lnTo>
                  <a:lnTo>
                    <a:pt x="11" y="46"/>
                  </a:lnTo>
                  <a:lnTo>
                    <a:pt x="12" y="39"/>
                  </a:lnTo>
                  <a:lnTo>
                    <a:pt x="12" y="32"/>
                  </a:lnTo>
                  <a:lnTo>
                    <a:pt x="13" y="24"/>
                  </a:lnTo>
                  <a:lnTo>
                    <a:pt x="11" y="18"/>
                  </a:lnTo>
                  <a:lnTo>
                    <a:pt x="10" y="11"/>
                  </a:lnTo>
                  <a:lnTo>
                    <a:pt x="7" y="5"/>
                  </a:lnTo>
                  <a:lnTo>
                    <a:pt x="5" y="0"/>
                  </a:lnTo>
                  <a:close/>
                </a:path>
              </a:pathLst>
            </a:custGeom>
            <a:solidFill>
              <a:srgbClr val="4747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62" name="Freeform 249"/>
            <p:cNvSpPr>
              <a:spLocks noChangeAspect="1"/>
            </p:cNvSpPr>
            <p:nvPr/>
          </p:nvSpPr>
          <p:spPr bwMode="auto">
            <a:xfrm>
              <a:off x="2748" y="2707"/>
              <a:ext cx="153" cy="126"/>
            </a:xfrm>
            <a:custGeom>
              <a:avLst/>
              <a:gdLst>
                <a:gd name="T0" fmla="*/ 6 w 306"/>
                <a:gd name="T1" fmla="*/ 1 h 252"/>
                <a:gd name="T2" fmla="*/ 13 w 306"/>
                <a:gd name="T3" fmla="*/ 2 h 252"/>
                <a:gd name="T4" fmla="*/ 20 w 306"/>
                <a:gd name="T5" fmla="*/ 3 h 252"/>
                <a:gd name="T6" fmla="*/ 27 w 306"/>
                <a:gd name="T7" fmla="*/ 4 h 252"/>
                <a:gd name="T8" fmla="*/ 34 w 306"/>
                <a:gd name="T9" fmla="*/ 5 h 252"/>
                <a:gd name="T10" fmla="*/ 38 w 306"/>
                <a:gd name="T11" fmla="*/ 6 h 252"/>
                <a:gd name="T12" fmla="*/ 37 w 306"/>
                <a:gd name="T13" fmla="*/ 7 h 252"/>
                <a:gd name="T14" fmla="*/ 37 w 306"/>
                <a:gd name="T15" fmla="*/ 10 h 252"/>
                <a:gd name="T16" fmla="*/ 35 w 306"/>
                <a:gd name="T17" fmla="*/ 12 h 252"/>
                <a:gd name="T18" fmla="*/ 34 w 306"/>
                <a:gd name="T19" fmla="*/ 12 h 252"/>
                <a:gd name="T20" fmla="*/ 34 w 306"/>
                <a:gd name="T21" fmla="*/ 14 h 252"/>
                <a:gd name="T22" fmla="*/ 36 w 306"/>
                <a:gd name="T23" fmla="*/ 14 h 252"/>
                <a:gd name="T24" fmla="*/ 36 w 306"/>
                <a:gd name="T25" fmla="*/ 15 h 252"/>
                <a:gd name="T26" fmla="*/ 35 w 306"/>
                <a:gd name="T27" fmla="*/ 17 h 252"/>
                <a:gd name="T28" fmla="*/ 34 w 306"/>
                <a:gd name="T29" fmla="*/ 17 h 252"/>
                <a:gd name="T30" fmla="*/ 35 w 306"/>
                <a:gd name="T31" fmla="*/ 19 h 252"/>
                <a:gd name="T32" fmla="*/ 35 w 306"/>
                <a:gd name="T33" fmla="*/ 20 h 252"/>
                <a:gd name="T34" fmla="*/ 35 w 306"/>
                <a:gd name="T35" fmla="*/ 21 h 252"/>
                <a:gd name="T36" fmla="*/ 34 w 306"/>
                <a:gd name="T37" fmla="*/ 22 h 252"/>
                <a:gd name="T38" fmla="*/ 35 w 306"/>
                <a:gd name="T39" fmla="*/ 23 h 252"/>
                <a:gd name="T40" fmla="*/ 35 w 306"/>
                <a:gd name="T41" fmla="*/ 25 h 252"/>
                <a:gd name="T42" fmla="*/ 34 w 306"/>
                <a:gd name="T43" fmla="*/ 26 h 252"/>
                <a:gd name="T44" fmla="*/ 33 w 306"/>
                <a:gd name="T45" fmla="*/ 27 h 252"/>
                <a:gd name="T46" fmla="*/ 33 w 306"/>
                <a:gd name="T47" fmla="*/ 29 h 252"/>
                <a:gd name="T48" fmla="*/ 32 w 306"/>
                <a:gd name="T49" fmla="*/ 30 h 252"/>
                <a:gd name="T50" fmla="*/ 30 w 306"/>
                <a:gd name="T51" fmla="*/ 32 h 252"/>
                <a:gd name="T52" fmla="*/ 25 w 306"/>
                <a:gd name="T53" fmla="*/ 32 h 252"/>
                <a:gd name="T54" fmla="*/ 19 w 306"/>
                <a:gd name="T55" fmla="*/ 32 h 252"/>
                <a:gd name="T56" fmla="*/ 12 w 306"/>
                <a:gd name="T57" fmla="*/ 31 h 252"/>
                <a:gd name="T58" fmla="*/ 7 w 306"/>
                <a:gd name="T59" fmla="*/ 29 h 252"/>
                <a:gd name="T60" fmla="*/ 3 w 306"/>
                <a:gd name="T61" fmla="*/ 28 h 252"/>
                <a:gd name="T62" fmla="*/ 2 w 306"/>
                <a:gd name="T63" fmla="*/ 24 h 252"/>
                <a:gd name="T64" fmla="*/ 2 w 306"/>
                <a:gd name="T65" fmla="*/ 22 h 252"/>
                <a:gd name="T66" fmla="*/ 1 w 306"/>
                <a:gd name="T67" fmla="*/ 21 h 252"/>
                <a:gd name="T68" fmla="*/ 1 w 306"/>
                <a:gd name="T69" fmla="*/ 19 h 252"/>
                <a:gd name="T70" fmla="*/ 2 w 306"/>
                <a:gd name="T71" fmla="*/ 19 h 252"/>
                <a:gd name="T72" fmla="*/ 2 w 306"/>
                <a:gd name="T73" fmla="*/ 18 h 252"/>
                <a:gd name="T74" fmla="*/ 1 w 306"/>
                <a:gd name="T75" fmla="*/ 17 h 252"/>
                <a:gd name="T76" fmla="*/ 1 w 306"/>
                <a:gd name="T77" fmla="*/ 15 h 252"/>
                <a:gd name="T78" fmla="*/ 2 w 306"/>
                <a:gd name="T79" fmla="*/ 15 h 252"/>
                <a:gd name="T80" fmla="*/ 2 w 306"/>
                <a:gd name="T81" fmla="*/ 13 h 252"/>
                <a:gd name="T82" fmla="*/ 1 w 306"/>
                <a:gd name="T83" fmla="*/ 12 h 252"/>
                <a:gd name="T84" fmla="*/ 1 w 306"/>
                <a:gd name="T85" fmla="*/ 11 h 252"/>
                <a:gd name="T86" fmla="*/ 3 w 306"/>
                <a:gd name="T87" fmla="*/ 10 h 252"/>
                <a:gd name="T88" fmla="*/ 4 w 306"/>
                <a:gd name="T89" fmla="*/ 9 h 252"/>
                <a:gd name="T90" fmla="*/ 3 w 306"/>
                <a:gd name="T91" fmla="*/ 8 h 252"/>
                <a:gd name="T92" fmla="*/ 2 w 306"/>
                <a:gd name="T93" fmla="*/ 7 h 252"/>
                <a:gd name="T94" fmla="*/ 2 w 306"/>
                <a:gd name="T95" fmla="*/ 4 h 252"/>
                <a:gd name="T96" fmla="*/ 2 w 306"/>
                <a:gd name="T97" fmla="*/ 2 h 2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06" h="252">
                  <a:moveTo>
                    <a:pt x="6" y="0"/>
                  </a:moveTo>
                  <a:lnTo>
                    <a:pt x="24" y="2"/>
                  </a:lnTo>
                  <a:lnTo>
                    <a:pt x="44" y="5"/>
                  </a:lnTo>
                  <a:lnTo>
                    <a:pt x="62" y="7"/>
                  </a:lnTo>
                  <a:lnTo>
                    <a:pt x="80" y="9"/>
                  </a:lnTo>
                  <a:lnTo>
                    <a:pt x="100" y="12"/>
                  </a:lnTo>
                  <a:lnTo>
                    <a:pt x="118" y="14"/>
                  </a:lnTo>
                  <a:lnTo>
                    <a:pt x="137" y="16"/>
                  </a:lnTo>
                  <a:lnTo>
                    <a:pt x="156" y="18"/>
                  </a:lnTo>
                  <a:lnTo>
                    <a:pt x="175" y="22"/>
                  </a:lnTo>
                  <a:lnTo>
                    <a:pt x="193" y="24"/>
                  </a:lnTo>
                  <a:lnTo>
                    <a:pt x="212" y="27"/>
                  </a:lnTo>
                  <a:lnTo>
                    <a:pt x="231" y="29"/>
                  </a:lnTo>
                  <a:lnTo>
                    <a:pt x="250" y="31"/>
                  </a:lnTo>
                  <a:lnTo>
                    <a:pt x="268" y="33"/>
                  </a:lnTo>
                  <a:lnTo>
                    <a:pt x="288" y="36"/>
                  </a:lnTo>
                  <a:lnTo>
                    <a:pt x="306" y="38"/>
                  </a:lnTo>
                  <a:lnTo>
                    <a:pt x="304" y="43"/>
                  </a:lnTo>
                  <a:lnTo>
                    <a:pt x="300" y="46"/>
                  </a:lnTo>
                  <a:lnTo>
                    <a:pt x="297" y="50"/>
                  </a:lnTo>
                  <a:lnTo>
                    <a:pt x="295" y="53"/>
                  </a:lnTo>
                  <a:lnTo>
                    <a:pt x="294" y="61"/>
                  </a:lnTo>
                  <a:lnTo>
                    <a:pt x="291" y="69"/>
                  </a:lnTo>
                  <a:lnTo>
                    <a:pt x="290" y="78"/>
                  </a:lnTo>
                  <a:lnTo>
                    <a:pt x="288" y="86"/>
                  </a:lnTo>
                  <a:lnTo>
                    <a:pt x="283" y="88"/>
                  </a:lnTo>
                  <a:lnTo>
                    <a:pt x="280" y="89"/>
                  </a:lnTo>
                  <a:lnTo>
                    <a:pt x="276" y="90"/>
                  </a:lnTo>
                  <a:lnTo>
                    <a:pt x="272" y="91"/>
                  </a:lnTo>
                  <a:lnTo>
                    <a:pt x="272" y="96"/>
                  </a:lnTo>
                  <a:lnTo>
                    <a:pt x="272" y="99"/>
                  </a:lnTo>
                  <a:lnTo>
                    <a:pt x="271" y="103"/>
                  </a:lnTo>
                  <a:lnTo>
                    <a:pt x="271" y="106"/>
                  </a:lnTo>
                  <a:lnTo>
                    <a:pt x="274" y="107"/>
                  </a:lnTo>
                  <a:lnTo>
                    <a:pt x="279" y="107"/>
                  </a:lnTo>
                  <a:lnTo>
                    <a:pt x="282" y="107"/>
                  </a:lnTo>
                  <a:lnTo>
                    <a:pt x="287" y="108"/>
                  </a:lnTo>
                  <a:lnTo>
                    <a:pt x="285" y="114"/>
                  </a:lnTo>
                  <a:lnTo>
                    <a:pt x="284" y="120"/>
                  </a:lnTo>
                  <a:lnTo>
                    <a:pt x="283" y="126"/>
                  </a:lnTo>
                  <a:lnTo>
                    <a:pt x="282" y="131"/>
                  </a:lnTo>
                  <a:lnTo>
                    <a:pt x="279" y="131"/>
                  </a:lnTo>
                  <a:lnTo>
                    <a:pt x="276" y="133"/>
                  </a:lnTo>
                  <a:lnTo>
                    <a:pt x="273" y="133"/>
                  </a:lnTo>
                  <a:lnTo>
                    <a:pt x="269" y="134"/>
                  </a:lnTo>
                  <a:lnTo>
                    <a:pt x="272" y="137"/>
                  </a:lnTo>
                  <a:lnTo>
                    <a:pt x="274" y="141"/>
                  </a:lnTo>
                  <a:lnTo>
                    <a:pt x="276" y="145"/>
                  </a:lnTo>
                  <a:lnTo>
                    <a:pt x="279" y="149"/>
                  </a:lnTo>
                  <a:lnTo>
                    <a:pt x="277" y="153"/>
                  </a:lnTo>
                  <a:lnTo>
                    <a:pt x="277" y="157"/>
                  </a:lnTo>
                  <a:lnTo>
                    <a:pt x="277" y="161"/>
                  </a:lnTo>
                  <a:lnTo>
                    <a:pt x="276" y="165"/>
                  </a:lnTo>
                  <a:lnTo>
                    <a:pt x="274" y="167"/>
                  </a:lnTo>
                  <a:lnTo>
                    <a:pt x="272" y="169"/>
                  </a:lnTo>
                  <a:lnTo>
                    <a:pt x="268" y="172"/>
                  </a:lnTo>
                  <a:lnTo>
                    <a:pt x="266" y="174"/>
                  </a:lnTo>
                  <a:lnTo>
                    <a:pt x="268" y="177"/>
                  </a:lnTo>
                  <a:lnTo>
                    <a:pt x="272" y="181"/>
                  </a:lnTo>
                  <a:lnTo>
                    <a:pt x="274" y="184"/>
                  </a:lnTo>
                  <a:lnTo>
                    <a:pt x="276" y="188"/>
                  </a:lnTo>
                  <a:lnTo>
                    <a:pt x="275" y="191"/>
                  </a:lnTo>
                  <a:lnTo>
                    <a:pt x="274" y="195"/>
                  </a:lnTo>
                  <a:lnTo>
                    <a:pt x="273" y="198"/>
                  </a:lnTo>
                  <a:lnTo>
                    <a:pt x="272" y="202"/>
                  </a:lnTo>
                  <a:lnTo>
                    <a:pt x="269" y="205"/>
                  </a:lnTo>
                  <a:lnTo>
                    <a:pt x="268" y="207"/>
                  </a:lnTo>
                  <a:lnTo>
                    <a:pt x="266" y="211"/>
                  </a:lnTo>
                  <a:lnTo>
                    <a:pt x="264" y="214"/>
                  </a:lnTo>
                  <a:lnTo>
                    <a:pt x="261" y="219"/>
                  </a:lnTo>
                  <a:lnTo>
                    <a:pt x="259" y="224"/>
                  </a:lnTo>
                  <a:lnTo>
                    <a:pt x="257" y="229"/>
                  </a:lnTo>
                  <a:lnTo>
                    <a:pt x="254" y="234"/>
                  </a:lnTo>
                  <a:lnTo>
                    <a:pt x="252" y="237"/>
                  </a:lnTo>
                  <a:lnTo>
                    <a:pt x="249" y="240"/>
                  </a:lnTo>
                  <a:lnTo>
                    <a:pt x="245" y="243"/>
                  </a:lnTo>
                  <a:lnTo>
                    <a:pt x="242" y="247"/>
                  </a:lnTo>
                  <a:lnTo>
                    <a:pt x="234" y="249"/>
                  </a:lnTo>
                  <a:lnTo>
                    <a:pt x="222" y="251"/>
                  </a:lnTo>
                  <a:lnTo>
                    <a:pt x="209" y="252"/>
                  </a:lnTo>
                  <a:lnTo>
                    <a:pt x="196" y="252"/>
                  </a:lnTo>
                  <a:lnTo>
                    <a:pt x="181" y="252"/>
                  </a:lnTo>
                  <a:lnTo>
                    <a:pt x="163" y="252"/>
                  </a:lnTo>
                  <a:lnTo>
                    <a:pt x="147" y="250"/>
                  </a:lnTo>
                  <a:lnTo>
                    <a:pt x="130" y="249"/>
                  </a:lnTo>
                  <a:lnTo>
                    <a:pt x="113" y="247"/>
                  </a:lnTo>
                  <a:lnTo>
                    <a:pt x="95" y="243"/>
                  </a:lnTo>
                  <a:lnTo>
                    <a:pt x="79" y="240"/>
                  </a:lnTo>
                  <a:lnTo>
                    <a:pt x="64" y="236"/>
                  </a:lnTo>
                  <a:lnTo>
                    <a:pt x="50" y="232"/>
                  </a:lnTo>
                  <a:lnTo>
                    <a:pt x="39" y="228"/>
                  </a:lnTo>
                  <a:lnTo>
                    <a:pt x="29" y="222"/>
                  </a:lnTo>
                  <a:lnTo>
                    <a:pt x="21" y="218"/>
                  </a:lnTo>
                  <a:lnTo>
                    <a:pt x="17" y="207"/>
                  </a:lnTo>
                  <a:lnTo>
                    <a:pt x="15" y="196"/>
                  </a:lnTo>
                  <a:lnTo>
                    <a:pt x="14" y="186"/>
                  </a:lnTo>
                  <a:lnTo>
                    <a:pt x="14" y="174"/>
                  </a:lnTo>
                  <a:lnTo>
                    <a:pt x="11" y="172"/>
                  </a:lnTo>
                  <a:lnTo>
                    <a:pt x="9" y="169"/>
                  </a:lnTo>
                  <a:lnTo>
                    <a:pt x="7" y="168"/>
                  </a:lnTo>
                  <a:lnTo>
                    <a:pt x="4" y="166"/>
                  </a:lnTo>
                  <a:lnTo>
                    <a:pt x="4" y="161"/>
                  </a:lnTo>
                  <a:lnTo>
                    <a:pt x="4" y="158"/>
                  </a:lnTo>
                  <a:lnTo>
                    <a:pt x="3" y="154"/>
                  </a:lnTo>
                  <a:lnTo>
                    <a:pt x="3" y="151"/>
                  </a:lnTo>
                  <a:lnTo>
                    <a:pt x="8" y="149"/>
                  </a:lnTo>
                  <a:lnTo>
                    <a:pt x="12" y="146"/>
                  </a:lnTo>
                  <a:lnTo>
                    <a:pt x="16" y="145"/>
                  </a:lnTo>
                  <a:lnTo>
                    <a:pt x="21" y="143"/>
                  </a:lnTo>
                  <a:lnTo>
                    <a:pt x="16" y="142"/>
                  </a:lnTo>
                  <a:lnTo>
                    <a:pt x="10" y="141"/>
                  </a:lnTo>
                  <a:lnTo>
                    <a:pt x="6" y="141"/>
                  </a:lnTo>
                  <a:lnTo>
                    <a:pt x="0" y="139"/>
                  </a:lnTo>
                  <a:lnTo>
                    <a:pt x="1" y="134"/>
                  </a:lnTo>
                  <a:lnTo>
                    <a:pt x="2" y="128"/>
                  </a:lnTo>
                  <a:lnTo>
                    <a:pt x="2" y="122"/>
                  </a:lnTo>
                  <a:lnTo>
                    <a:pt x="3" y="116"/>
                  </a:lnTo>
                  <a:lnTo>
                    <a:pt x="8" y="115"/>
                  </a:lnTo>
                  <a:lnTo>
                    <a:pt x="12" y="114"/>
                  </a:lnTo>
                  <a:lnTo>
                    <a:pt x="16" y="113"/>
                  </a:lnTo>
                  <a:lnTo>
                    <a:pt x="21" y="112"/>
                  </a:lnTo>
                  <a:lnTo>
                    <a:pt x="17" y="108"/>
                  </a:lnTo>
                  <a:lnTo>
                    <a:pt x="14" y="104"/>
                  </a:lnTo>
                  <a:lnTo>
                    <a:pt x="10" y="100"/>
                  </a:lnTo>
                  <a:lnTo>
                    <a:pt x="7" y="97"/>
                  </a:lnTo>
                  <a:lnTo>
                    <a:pt x="7" y="93"/>
                  </a:lnTo>
                  <a:lnTo>
                    <a:pt x="7" y="90"/>
                  </a:lnTo>
                  <a:lnTo>
                    <a:pt x="6" y="86"/>
                  </a:lnTo>
                  <a:lnTo>
                    <a:pt x="6" y="83"/>
                  </a:lnTo>
                  <a:lnTo>
                    <a:pt x="10" y="81"/>
                  </a:lnTo>
                  <a:lnTo>
                    <a:pt x="16" y="80"/>
                  </a:lnTo>
                  <a:lnTo>
                    <a:pt x="21" y="77"/>
                  </a:lnTo>
                  <a:lnTo>
                    <a:pt x="25" y="75"/>
                  </a:lnTo>
                  <a:lnTo>
                    <a:pt x="25" y="73"/>
                  </a:lnTo>
                  <a:lnTo>
                    <a:pt x="25" y="69"/>
                  </a:lnTo>
                  <a:lnTo>
                    <a:pt x="25" y="66"/>
                  </a:lnTo>
                  <a:lnTo>
                    <a:pt x="25" y="62"/>
                  </a:lnTo>
                  <a:lnTo>
                    <a:pt x="21" y="60"/>
                  </a:lnTo>
                  <a:lnTo>
                    <a:pt x="17" y="58"/>
                  </a:lnTo>
                  <a:lnTo>
                    <a:pt x="14" y="55"/>
                  </a:lnTo>
                  <a:lnTo>
                    <a:pt x="10" y="53"/>
                  </a:lnTo>
                  <a:lnTo>
                    <a:pt x="11" y="45"/>
                  </a:lnTo>
                  <a:lnTo>
                    <a:pt x="12" y="38"/>
                  </a:lnTo>
                  <a:lnTo>
                    <a:pt x="12" y="30"/>
                  </a:lnTo>
                  <a:lnTo>
                    <a:pt x="14" y="23"/>
                  </a:lnTo>
                  <a:lnTo>
                    <a:pt x="11" y="17"/>
                  </a:lnTo>
                  <a:lnTo>
                    <a:pt x="10" y="12"/>
                  </a:lnTo>
                  <a:lnTo>
                    <a:pt x="8" y="6"/>
                  </a:lnTo>
                  <a:lnTo>
                    <a:pt x="6" y="0"/>
                  </a:lnTo>
                  <a:close/>
                </a:path>
              </a:pathLst>
            </a:custGeom>
            <a:solidFill>
              <a:srgbClr val="4F51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63" name="Freeform 250"/>
            <p:cNvSpPr>
              <a:spLocks noChangeAspect="1"/>
            </p:cNvSpPr>
            <p:nvPr/>
          </p:nvSpPr>
          <p:spPr bwMode="auto">
            <a:xfrm>
              <a:off x="2754" y="2708"/>
              <a:ext cx="141" cy="125"/>
            </a:xfrm>
            <a:custGeom>
              <a:avLst/>
              <a:gdLst>
                <a:gd name="T0" fmla="*/ 5 w 283"/>
                <a:gd name="T1" fmla="*/ 1 h 250"/>
                <a:gd name="T2" fmla="*/ 11 w 283"/>
                <a:gd name="T3" fmla="*/ 2 h 250"/>
                <a:gd name="T4" fmla="*/ 18 w 283"/>
                <a:gd name="T5" fmla="*/ 3 h 250"/>
                <a:gd name="T6" fmla="*/ 24 w 283"/>
                <a:gd name="T7" fmla="*/ 4 h 250"/>
                <a:gd name="T8" fmla="*/ 31 w 283"/>
                <a:gd name="T9" fmla="*/ 4 h 250"/>
                <a:gd name="T10" fmla="*/ 35 w 283"/>
                <a:gd name="T11" fmla="*/ 5 h 250"/>
                <a:gd name="T12" fmla="*/ 34 w 283"/>
                <a:gd name="T13" fmla="*/ 7 h 250"/>
                <a:gd name="T14" fmla="*/ 33 w 283"/>
                <a:gd name="T15" fmla="*/ 10 h 250"/>
                <a:gd name="T16" fmla="*/ 32 w 283"/>
                <a:gd name="T17" fmla="*/ 11 h 250"/>
                <a:gd name="T18" fmla="*/ 31 w 283"/>
                <a:gd name="T19" fmla="*/ 12 h 250"/>
                <a:gd name="T20" fmla="*/ 31 w 283"/>
                <a:gd name="T21" fmla="*/ 13 h 250"/>
                <a:gd name="T22" fmla="*/ 32 w 283"/>
                <a:gd name="T23" fmla="*/ 14 h 250"/>
                <a:gd name="T24" fmla="*/ 32 w 283"/>
                <a:gd name="T25" fmla="*/ 15 h 250"/>
                <a:gd name="T26" fmla="*/ 32 w 283"/>
                <a:gd name="T27" fmla="*/ 17 h 250"/>
                <a:gd name="T28" fmla="*/ 31 w 283"/>
                <a:gd name="T29" fmla="*/ 17 h 250"/>
                <a:gd name="T30" fmla="*/ 31 w 283"/>
                <a:gd name="T31" fmla="*/ 18 h 250"/>
                <a:gd name="T32" fmla="*/ 32 w 283"/>
                <a:gd name="T33" fmla="*/ 20 h 250"/>
                <a:gd name="T34" fmla="*/ 31 w 283"/>
                <a:gd name="T35" fmla="*/ 21 h 250"/>
                <a:gd name="T36" fmla="*/ 30 w 283"/>
                <a:gd name="T37" fmla="*/ 22 h 250"/>
                <a:gd name="T38" fmla="*/ 31 w 283"/>
                <a:gd name="T39" fmla="*/ 23 h 250"/>
                <a:gd name="T40" fmla="*/ 31 w 283"/>
                <a:gd name="T41" fmla="*/ 24 h 250"/>
                <a:gd name="T42" fmla="*/ 31 w 283"/>
                <a:gd name="T43" fmla="*/ 26 h 250"/>
                <a:gd name="T44" fmla="*/ 30 w 283"/>
                <a:gd name="T45" fmla="*/ 27 h 250"/>
                <a:gd name="T46" fmla="*/ 29 w 283"/>
                <a:gd name="T47" fmla="*/ 29 h 250"/>
                <a:gd name="T48" fmla="*/ 28 w 283"/>
                <a:gd name="T49" fmla="*/ 30 h 250"/>
                <a:gd name="T50" fmla="*/ 26 w 283"/>
                <a:gd name="T51" fmla="*/ 31 h 250"/>
                <a:gd name="T52" fmla="*/ 22 w 283"/>
                <a:gd name="T53" fmla="*/ 32 h 250"/>
                <a:gd name="T54" fmla="*/ 16 w 283"/>
                <a:gd name="T55" fmla="*/ 31 h 250"/>
                <a:gd name="T56" fmla="*/ 11 w 283"/>
                <a:gd name="T57" fmla="*/ 31 h 250"/>
                <a:gd name="T58" fmla="*/ 5 w 283"/>
                <a:gd name="T59" fmla="*/ 29 h 250"/>
                <a:gd name="T60" fmla="*/ 2 w 283"/>
                <a:gd name="T61" fmla="*/ 28 h 250"/>
                <a:gd name="T62" fmla="*/ 1 w 283"/>
                <a:gd name="T63" fmla="*/ 24 h 250"/>
                <a:gd name="T64" fmla="*/ 1 w 283"/>
                <a:gd name="T65" fmla="*/ 22 h 250"/>
                <a:gd name="T66" fmla="*/ 0 w 283"/>
                <a:gd name="T67" fmla="*/ 21 h 250"/>
                <a:gd name="T68" fmla="*/ 0 w 283"/>
                <a:gd name="T69" fmla="*/ 19 h 250"/>
                <a:gd name="T70" fmla="*/ 1 w 283"/>
                <a:gd name="T71" fmla="*/ 18 h 250"/>
                <a:gd name="T72" fmla="*/ 1 w 283"/>
                <a:gd name="T73" fmla="*/ 18 h 250"/>
                <a:gd name="T74" fmla="*/ 0 w 283"/>
                <a:gd name="T75" fmla="*/ 17 h 250"/>
                <a:gd name="T76" fmla="*/ 0 w 283"/>
                <a:gd name="T77" fmla="*/ 15 h 250"/>
                <a:gd name="T78" fmla="*/ 1 w 283"/>
                <a:gd name="T79" fmla="*/ 15 h 250"/>
                <a:gd name="T80" fmla="*/ 1 w 283"/>
                <a:gd name="T81" fmla="*/ 13 h 250"/>
                <a:gd name="T82" fmla="*/ 0 w 283"/>
                <a:gd name="T83" fmla="*/ 12 h 250"/>
                <a:gd name="T84" fmla="*/ 0 w 283"/>
                <a:gd name="T85" fmla="*/ 11 h 250"/>
                <a:gd name="T86" fmla="*/ 2 w 283"/>
                <a:gd name="T87" fmla="*/ 10 h 250"/>
                <a:gd name="T88" fmla="*/ 2 w 283"/>
                <a:gd name="T89" fmla="*/ 9 h 250"/>
                <a:gd name="T90" fmla="*/ 2 w 283"/>
                <a:gd name="T91" fmla="*/ 8 h 250"/>
                <a:gd name="T92" fmla="*/ 1 w 283"/>
                <a:gd name="T93" fmla="*/ 7 h 250"/>
                <a:gd name="T94" fmla="*/ 1 w 283"/>
                <a:gd name="T95" fmla="*/ 4 h 250"/>
                <a:gd name="T96" fmla="*/ 1 w 283"/>
                <a:gd name="T97" fmla="*/ 2 h 2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3" h="250">
                  <a:moveTo>
                    <a:pt x="7" y="0"/>
                  </a:moveTo>
                  <a:lnTo>
                    <a:pt x="24" y="3"/>
                  </a:lnTo>
                  <a:lnTo>
                    <a:pt x="42" y="5"/>
                  </a:lnTo>
                  <a:lnTo>
                    <a:pt x="59" y="7"/>
                  </a:lnTo>
                  <a:lnTo>
                    <a:pt x="76" y="10"/>
                  </a:lnTo>
                  <a:lnTo>
                    <a:pt x="94" y="12"/>
                  </a:lnTo>
                  <a:lnTo>
                    <a:pt x="111" y="14"/>
                  </a:lnTo>
                  <a:lnTo>
                    <a:pt x="128" y="16"/>
                  </a:lnTo>
                  <a:lnTo>
                    <a:pt x="145" y="19"/>
                  </a:lnTo>
                  <a:lnTo>
                    <a:pt x="162" y="21"/>
                  </a:lnTo>
                  <a:lnTo>
                    <a:pt x="179" y="23"/>
                  </a:lnTo>
                  <a:lnTo>
                    <a:pt x="196" y="26"/>
                  </a:lnTo>
                  <a:lnTo>
                    <a:pt x="213" y="27"/>
                  </a:lnTo>
                  <a:lnTo>
                    <a:pt x="231" y="29"/>
                  </a:lnTo>
                  <a:lnTo>
                    <a:pt x="248" y="31"/>
                  </a:lnTo>
                  <a:lnTo>
                    <a:pt x="265" y="34"/>
                  </a:lnTo>
                  <a:lnTo>
                    <a:pt x="283" y="36"/>
                  </a:lnTo>
                  <a:lnTo>
                    <a:pt x="280" y="39"/>
                  </a:lnTo>
                  <a:lnTo>
                    <a:pt x="278" y="43"/>
                  </a:lnTo>
                  <a:lnTo>
                    <a:pt x="274" y="48"/>
                  </a:lnTo>
                  <a:lnTo>
                    <a:pt x="272" y="51"/>
                  </a:lnTo>
                  <a:lnTo>
                    <a:pt x="271" y="59"/>
                  </a:lnTo>
                  <a:lnTo>
                    <a:pt x="269" y="67"/>
                  </a:lnTo>
                  <a:lnTo>
                    <a:pt x="268" y="75"/>
                  </a:lnTo>
                  <a:lnTo>
                    <a:pt x="265" y="83"/>
                  </a:lnTo>
                  <a:lnTo>
                    <a:pt x="262" y="84"/>
                  </a:lnTo>
                  <a:lnTo>
                    <a:pt x="258" y="87"/>
                  </a:lnTo>
                  <a:lnTo>
                    <a:pt x="255" y="88"/>
                  </a:lnTo>
                  <a:lnTo>
                    <a:pt x="250" y="89"/>
                  </a:lnTo>
                  <a:lnTo>
                    <a:pt x="250" y="94"/>
                  </a:lnTo>
                  <a:lnTo>
                    <a:pt x="250" y="97"/>
                  </a:lnTo>
                  <a:lnTo>
                    <a:pt x="249" y="101"/>
                  </a:lnTo>
                  <a:lnTo>
                    <a:pt x="249" y="104"/>
                  </a:lnTo>
                  <a:lnTo>
                    <a:pt x="253" y="104"/>
                  </a:lnTo>
                  <a:lnTo>
                    <a:pt x="257" y="104"/>
                  </a:lnTo>
                  <a:lnTo>
                    <a:pt x="261" y="105"/>
                  </a:lnTo>
                  <a:lnTo>
                    <a:pt x="264" y="105"/>
                  </a:lnTo>
                  <a:lnTo>
                    <a:pt x="263" y="111"/>
                  </a:lnTo>
                  <a:lnTo>
                    <a:pt x="262" y="117"/>
                  </a:lnTo>
                  <a:lnTo>
                    <a:pt x="261" y="122"/>
                  </a:lnTo>
                  <a:lnTo>
                    <a:pt x="260" y="128"/>
                  </a:lnTo>
                  <a:lnTo>
                    <a:pt x="257" y="129"/>
                  </a:lnTo>
                  <a:lnTo>
                    <a:pt x="254" y="129"/>
                  </a:lnTo>
                  <a:lnTo>
                    <a:pt x="251" y="131"/>
                  </a:lnTo>
                  <a:lnTo>
                    <a:pt x="248" y="132"/>
                  </a:lnTo>
                  <a:lnTo>
                    <a:pt x="250" y="135"/>
                  </a:lnTo>
                  <a:lnTo>
                    <a:pt x="253" y="139"/>
                  </a:lnTo>
                  <a:lnTo>
                    <a:pt x="254" y="142"/>
                  </a:lnTo>
                  <a:lnTo>
                    <a:pt x="256" y="145"/>
                  </a:lnTo>
                  <a:lnTo>
                    <a:pt x="256" y="150"/>
                  </a:lnTo>
                  <a:lnTo>
                    <a:pt x="256" y="154"/>
                  </a:lnTo>
                  <a:lnTo>
                    <a:pt x="255" y="158"/>
                  </a:lnTo>
                  <a:lnTo>
                    <a:pt x="255" y="163"/>
                  </a:lnTo>
                  <a:lnTo>
                    <a:pt x="253" y="165"/>
                  </a:lnTo>
                  <a:lnTo>
                    <a:pt x="250" y="166"/>
                  </a:lnTo>
                  <a:lnTo>
                    <a:pt x="247" y="169"/>
                  </a:lnTo>
                  <a:lnTo>
                    <a:pt x="245" y="171"/>
                  </a:lnTo>
                  <a:lnTo>
                    <a:pt x="247" y="174"/>
                  </a:lnTo>
                  <a:lnTo>
                    <a:pt x="250" y="178"/>
                  </a:lnTo>
                  <a:lnTo>
                    <a:pt x="253" y="181"/>
                  </a:lnTo>
                  <a:lnTo>
                    <a:pt x="255" y="184"/>
                  </a:lnTo>
                  <a:lnTo>
                    <a:pt x="254" y="188"/>
                  </a:lnTo>
                  <a:lnTo>
                    <a:pt x="253" y="192"/>
                  </a:lnTo>
                  <a:lnTo>
                    <a:pt x="251" y="195"/>
                  </a:lnTo>
                  <a:lnTo>
                    <a:pt x="250" y="200"/>
                  </a:lnTo>
                  <a:lnTo>
                    <a:pt x="248" y="202"/>
                  </a:lnTo>
                  <a:lnTo>
                    <a:pt x="246" y="205"/>
                  </a:lnTo>
                  <a:lnTo>
                    <a:pt x="245" y="208"/>
                  </a:lnTo>
                  <a:lnTo>
                    <a:pt x="242" y="211"/>
                  </a:lnTo>
                  <a:lnTo>
                    <a:pt x="240" y="216"/>
                  </a:lnTo>
                  <a:lnTo>
                    <a:pt x="239" y="220"/>
                  </a:lnTo>
                  <a:lnTo>
                    <a:pt x="236" y="225"/>
                  </a:lnTo>
                  <a:lnTo>
                    <a:pt x="234" y="230"/>
                  </a:lnTo>
                  <a:lnTo>
                    <a:pt x="231" y="233"/>
                  </a:lnTo>
                  <a:lnTo>
                    <a:pt x="228" y="237"/>
                  </a:lnTo>
                  <a:lnTo>
                    <a:pt x="225" y="240"/>
                  </a:lnTo>
                  <a:lnTo>
                    <a:pt x="221" y="243"/>
                  </a:lnTo>
                  <a:lnTo>
                    <a:pt x="213" y="246"/>
                  </a:lnTo>
                  <a:lnTo>
                    <a:pt x="204" y="248"/>
                  </a:lnTo>
                  <a:lnTo>
                    <a:pt x="193" y="249"/>
                  </a:lnTo>
                  <a:lnTo>
                    <a:pt x="179" y="250"/>
                  </a:lnTo>
                  <a:lnTo>
                    <a:pt x="165" y="250"/>
                  </a:lnTo>
                  <a:lnTo>
                    <a:pt x="150" y="249"/>
                  </a:lnTo>
                  <a:lnTo>
                    <a:pt x="135" y="248"/>
                  </a:lnTo>
                  <a:lnTo>
                    <a:pt x="119" y="247"/>
                  </a:lnTo>
                  <a:lnTo>
                    <a:pt x="103" y="245"/>
                  </a:lnTo>
                  <a:lnTo>
                    <a:pt x="88" y="242"/>
                  </a:lnTo>
                  <a:lnTo>
                    <a:pt x="73" y="239"/>
                  </a:lnTo>
                  <a:lnTo>
                    <a:pt x="59" y="235"/>
                  </a:lnTo>
                  <a:lnTo>
                    <a:pt x="45" y="231"/>
                  </a:lnTo>
                  <a:lnTo>
                    <a:pt x="35" y="227"/>
                  </a:lnTo>
                  <a:lnTo>
                    <a:pt x="24" y="223"/>
                  </a:lnTo>
                  <a:lnTo>
                    <a:pt x="18" y="218"/>
                  </a:lnTo>
                  <a:lnTo>
                    <a:pt x="14" y="208"/>
                  </a:lnTo>
                  <a:lnTo>
                    <a:pt x="13" y="196"/>
                  </a:lnTo>
                  <a:lnTo>
                    <a:pt x="12" y="185"/>
                  </a:lnTo>
                  <a:lnTo>
                    <a:pt x="13" y="174"/>
                  </a:lnTo>
                  <a:lnTo>
                    <a:pt x="11" y="172"/>
                  </a:lnTo>
                  <a:lnTo>
                    <a:pt x="8" y="170"/>
                  </a:lnTo>
                  <a:lnTo>
                    <a:pt x="6" y="167"/>
                  </a:lnTo>
                  <a:lnTo>
                    <a:pt x="4" y="165"/>
                  </a:lnTo>
                  <a:lnTo>
                    <a:pt x="4" y="162"/>
                  </a:lnTo>
                  <a:lnTo>
                    <a:pt x="4" y="158"/>
                  </a:lnTo>
                  <a:lnTo>
                    <a:pt x="4" y="155"/>
                  </a:lnTo>
                  <a:lnTo>
                    <a:pt x="3" y="150"/>
                  </a:lnTo>
                  <a:lnTo>
                    <a:pt x="7" y="148"/>
                  </a:lnTo>
                  <a:lnTo>
                    <a:pt x="11" y="147"/>
                  </a:lnTo>
                  <a:lnTo>
                    <a:pt x="15" y="144"/>
                  </a:lnTo>
                  <a:lnTo>
                    <a:pt x="19" y="142"/>
                  </a:lnTo>
                  <a:lnTo>
                    <a:pt x="14" y="142"/>
                  </a:lnTo>
                  <a:lnTo>
                    <a:pt x="10" y="141"/>
                  </a:lnTo>
                  <a:lnTo>
                    <a:pt x="5" y="141"/>
                  </a:lnTo>
                  <a:lnTo>
                    <a:pt x="0" y="140"/>
                  </a:lnTo>
                  <a:lnTo>
                    <a:pt x="1" y="134"/>
                  </a:lnTo>
                  <a:lnTo>
                    <a:pt x="3" y="127"/>
                  </a:lnTo>
                  <a:lnTo>
                    <a:pt x="3" y="121"/>
                  </a:lnTo>
                  <a:lnTo>
                    <a:pt x="4" y="116"/>
                  </a:lnTo>
                  <a:lnTo>
                    <a:pt x="7" y="114"/>
                  </a:lnTo>
                  <a:lnTo>
                    <a:pt x="12" y="113"/>
                  </a:lnTo>
                  <a:lnTo>
                    <a:pt x="15" y="113"/>
                  </a:lnTo>
                  <a:lnTo>
                    <a:pt x="19" y="112"/>
                  </a:lnTo>
                  <a:lnTo>
                    <a:pt x="16" y="109"/>
                  </a:lnTo>
                  <a:lnTo>
                    <a:pt x="13" y="104"/>
                  </a:lnTo>
                  <a:lnTo>
                    <a:pt x="10" y="101"/>
                  </a:lnTo>
                  <a:lnTo>
                    <a:pt x="7" y="97"/>
                  </a:lnTo>
                  <a:lnTo>
                    <a:pt x="6" y="94"/>
                  </a:lnTo>
                  <a:lnTo>
                    <a:pt x="6" y="90"/>
                  </a:lnTo>
                  <a:lnTo>
                    <a:pt x="6" y="87"/>
                  </a:lnTo>
                  <a:lnTo>
                    <a:pt x="6" y="83"/>
                  </a:lnTo>
                  <a:lnTo>
                    <a:pt x="11" y="81"/>
                  </a:lnTo>
                  <a:lnTo>
                    <a:pt x="15" y="79"/>
                  </a:lnTo>
                  <a:lnTo>
                    <a:pt x="19" y="78"/>
                  </a:lnTo>
                  <a:lnTo>
                    <a:pt x="23" y="75"/>
                  </a:lnTo>
                  <a:lnTo>
                    <a:pt x="23" y="73"/>
                  </a:lnTo>
                  <a:lnTo>
                    <a:pt x="23" y="69"/>
                  </a:lnTo>
                  <a:lnTo>
                    <a:pt x="23" y="66"/>
                  </a:lnTo>
                  <a:lnTo>
                    <a:pt x="23" y="63"/>
                  </a:lnTo>
                  <a:lnTo>
                    <a:pt x="20" y="60"/>
                  </a:lnTo>
                  <a:lnTo>
                    <a:pt x="16" y="58"/>
                  </a:lnTo>
                  <a:lnTo>
                    <a:pt x="13" y="56"/>
                  </a:lnTo>
                  <a:lnTo>
                    <a:pt x="10" y="53"/>
                  </a:lnTo>
                  <a:lnTo>
                    <a:pt x="11" y="45"/>
                  </a:lnTo>
                  <a:lnTo>
                    <a:pt x="12" y="38"/>
                  </a:lnTo>
                  <a:lnTo>
                    <a:pt x="13" y="31"/>
                  </a:lnTo>
                  <a:lnTo>
                    <a:pt x="14" y="25"/>
                  </a:lnTo>
                  <a:lnTo>
                    <a:pt x="13" y="19"/>
                  </a:lnTo>
                  <a:lnTo>
                    <a:pt x="11" y="12"/>
                  </a:lnTo>
                  <a:lnTo>
                    <a:pt x="10" y="6"/>
                  </a:lnTo>
                  <a:lnTo>
                    <a:pt x="7" y="0"/>
                  </a:lnTo>
                  <a:close/>
                </a:path>
              </a:pathLst>
            </a:custGeom>
            <a:solidFill>
              <a:srgbClr val="59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64" name="Freeform 251"/>
            <p:cNvSpPr>
              <a:spLocks noChangeAspect="1"/>
            </p:cNvSpPr>
            <p:nvPr/>
          </p:nvSpPr>
          <p:spPr bwMode="auto">
            <a:xfrm>
              <a:off x="2759" y="2709"/>
              <a:ext cx="130" cy="124"/>
            </a:xfrm>
            <a:custGeom>
              <a:avLst/>
              <a:gdLst>
                <a:gd name="T0" fmla="*/ 5 w 260"/>
                <a:gd name="T1" fmla="*/ 1 h 246"/>
                <a:gd name="T2" fmla="*/ 11 w 260"/>
                <a:gd name="T3" fmla="*/ 2 h 246"/>
                <a:gd name="T4" fmla="*/ 17 w 260"/>
                <a:gd name="T5" fmla="*/ 2 h 246"/>
                <a:gd name="T6" fmla="*/ 23 w 260"/>
                <a:gd name="T7" fmla="*/ 3 h 246"/>
                <a:gd name="T8" fmla="*/ 29 w 260"/>
                <a:gd name="T9" fmla="*/ 4 h 246"/>
                <a:gd name="T10" fmla="*/ 33 w 260"/>
                <a:gd name="T11" fmla="*/ 5 h 246"/>
                <a:gd name="T12" fmla="*/ 32 w 260"/>
                <a:gd name="T13" fmla="*/ 6 h 246"/>
                <a:gd name="T14" fmla="*/ 31 w 260"/>
                <a:gd name="T15" fmla="*/ 9 h 246"/>
                <a:gd name="T16" fmla="*/ 30 w 260"/>
                <a:gd name="T17" fmla="*/ 11 h 246"/>
                <a:gd name="T18" fmla="*/ 29 w 260"/>
                <a:gd name="T19" fmla="*/ 11 h 246"/>
                <a:gd name="T20" fmla="*/ 29 w 260"/>
                <a:gd name="T21" fmla="*/ 13 h 246"/>
                <a:gd name="T22" fmla="*/ 30 w 260"/>
                <a:gd name="T23" fmla="*/ 13 h 246"/>
                <a:gd name="T24" fmla="*/ 30 w 260"/>
                <a:gd name="T25" fmla="*/ 15 h 246"/>
                <a:gd name="T26" fmla="*/ 30 w 260"/>
                <a:gd name="T27" fmla="*/ 16 h 246"/>
                <a:gd name="T28" fmla="*/ 29 w 260"/>
                <a:gd name="T29" fmla="*/ 16 h 246"/>
                <a:gd name="T30" fmla="*/ 30 w 260"/>
                <a:gd name="T31" fmla="*/ 18 h 246"/>
                <a:gd name="T32" fmla="*/ 30 w 260"/>
                <a:gd name="T33" fmla="*/ 19 h 246"/>
                <a:gd name="T34" fmla="*/ 29 w 260"/>
                <a:gd name="T35" fmla="*/ 21 h 246"/>
                <a:gd name="T36" fmla="*/ 28 w 260"/>
                <a:gd name="T37" fmla="*/ 21 h 246"/>
                <a:gd name="T38" fmla="*/ 29 w 260"/>
                <a:gd name="T39" fmla="*/ 23 h 246"/>
                <a:gd name="T40" fmla="*/ 29 w 260"/>
                <a:gd name="T41" fmla="*/ 24 h 246"/>
                <a:gd name="T42" fmla="*/ 29 w 260"/>
                <a:gd name="T43" fmla="*/ 25 h 246"/>
                <a:gd name="T44" fmla="*/ 28 w 260"/>
                <a:gd name="T45" fmla="*/ 26 h 246"/>
                <a:gd name="T46" fmla="*/ 27 w 260"/>
                <a:gd name="T47" fmla="*/ 28 h 246"/>
                <a:gd name="T48" fmla="*/ 26 w 260"/>
                <a:gd name="T49" fmla="*/ 29 h 246"/>
                <a:gd name="T50" fmla="*/ 25 w 260"/>
                <a:gd name="T51" fmla="*/ 31 h 246"/>
                <a:gd name="T52" fmla="*/ 21 w 260"/>
                <a:gd name="T53" fmla="*/ 32 h 246"/>
                <a:gd name="T54" fmla="*/ 16 w 260"/>
                <a:gd name="T55" fmla="*/ 31 h 246"/>
                <a:gd name="T56" fmla="*/ 10 w 260"/>
                <a:gd name="T57" fmla="*/ 30 h 246"/>
                <a:gd name="T58" fmla="*/ 5 w 260"/>
                <a:gd name="T59" fmla="*/ 29 h 246"/>
                <a:gd name="T60" fmla="*/ 2 w 260"/>
                <a:gd name="T61" fmla="*/ 27 h 246"/>
                <a:gd name="T62" fmla="*/ 2 w 260"/>
                <a:gd name="T63" fmla="*/ 23 h 246"/>
                <a:gd name="T64" fmla="*/ 1 w 260"/>
                <a:gd name="T65" fmla="*/ 21 h 246"/>
                <a:gd name="T66" fmla="*/ 1 w 260"/>
                <a:gd name="T67" fmla="*/ 21 h 246"/>
                <a:gd name="T68" fmla="*/ 1 w 260"/>
                <a:gd name="T69" fmla="*/ 19 h 246"/>
                <a:gd name="T70" fmla="*/ 2 w 260"/>
                <a:gd name="T71" fmla="*/ 18 h 246"/>
                <a:gd name="T72" fmla="*/ 2 w 260"/>
                <a:gd name="T73" fmla="*/ 18 h 246"/>
                <a:gd name="T74" fmla="*/ 1 w 260"/>
                <a:gd name="T75" fmla="*/ 17 h 246"/>
                <a:gd name="T76" fmla="*/ 1 w 260"/>
                <a:gd name="T77" fmla="*/ 15 h 246"/>
                <a:gd name="T78" fmla="*/ 2 w 260"/>
                <a:gd name="T79" fmla="*/ 14 h 246"/>
                <a:gd name="T80" fmla="*/ 2 w 260"/>
                <a:gd name="T81" fmla="*/ 13 h 246"/>
                <a:gd name="T82" fmla="*/ 1 w 260"/>
                <a:gd name="T83" fmla="*/ 12 h 246"/>
                <a:gd name="T84" fmla="*/ 1 w 260"/>
                <a:gd name="T85" fmla="*/ 11 h 246"/>
                <a:gd name="T86" fmla="*/ 3 w 260"/>
                <a:gd name="T87" fmla="*/ 10 h 246"/>
                <a:gd name="T88" fmla="*/ 3 w 260"/>
                <a:gd name="T89" fmla="*/ 9 h 246"/>
                <a:gd name="T90" fmla="*/ 3 w 260"/>
                <a:gd name="T91" fmla="*/ 8 h 246"/>
                <a:gd name="T92" fmla="*/ 2 w 260"/>
                <a:gd name="T93" fmla="*/ 7 h 246"/>
                <a:gd name="T94" fmla="*/ 2 w 260"/>
                <a:gd name="T95" fmla="*/ 4 h 246"/>
                <a:gd name="T96" fmla="*/ 2 w 260"/>
                <a:gd name="T97" fmla="*/ 2 h 2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0" h="246">
                  <a:moveTo>
                    <a:pt x="8" y="0"/>
                  </a:moveTo>
                  <a:lnTo>
                    <a:pt x="24" y="2"/>
                  </a:lnTo>
                  <a:lnTo>
                    <a:pt x="39" y="3"/>
                  </a:lnTo>
                  <a:lnTo>
                    <a:pt x="55" y="6"/>
                  </a:lnTo>
                  <a:lnTo>
                    <a:pt x="71" y="8"/>
                  </a:lnTo>
                  <a:lnTo>
                    <a:pt x="86" y="10"/>
                  </a:lnTo>
                  <a:lnTo>
                    <a:pt x="102" y="11"/>
                  </a:lnTo>
                  <a:lnTo>
                    <a:pt x="118" y="14"/>
                  </a:lnTo>
                  <a:lnTo>
                    <a:pt x="134" y="16"/>
                  </a:lnTo>
                  <a:lnTo>
                    <a:pt x="149" y="18"/>
                  </a:lnTo>
                  <a:lnTo>
                    <a:pt x="166" y="21"/>
                  </a:lnTo>
                  <a:lnTo>
                    <a:pt x="182" y="22"/>
                  </a:lnTo>
                  <a:lnTo>
                    <a:pt x="197" y="24"/>
                  </a:lnTo>
                  <a:lnTo>
                    <a:pt x="213" y="26"/>
                  </a:lnTo>
                  <a:lnTo>
                    <a:pt x="229" y="29"/>
                  </a:lnTo>
                  <a:lnTo>
                    <a:pt x="244" y="30"/>
                  </a:lnTo>
                  <a:lnTo>
                    <a:pt x="260" y="32"/>
                  </a:lnTo>
                  <a:lnTo>
                    <a:pt x="258" y="35"/>
                  </a:lnTo>
                  <a:lnTo>
                    <a:pt x="255" y="39"/>
                  </a:lnTo>
                  <a:lnTo>
                    <a:pt x="252" y="44"/>
                  </a:lnTo>
                  <a:lnTo>
                    <a:pt x="250" y="47"/>
                  </a:lnTo>
                  <a:lnTo>
                    <a:pt x="249" y="55"/>
                  </a:lnTo>
                  <a:lnTo>
                    <a:pt x="247" y="63"/>
                  </a:lnTo>
                  <a:lnTo>
                    <a:pt x="245" y="71"/>
                  </a:lnTo>
                  <a:lnTo>
                    <a:pt x="244" y="79"/>
                  </a:lnTo>
                  <a:lnTo>
                    <a:pt x="240" y="80"/>
                  </a:lnTo>
                  <a:lnTo>
                    <a:pt x="237" y="83"/>
                  </a:lnTo>
                  <a:lnTo>
                    <a:pt x="234" y="84"/>
                  </a:lnTo>
                  <a:lnTo>
                    <a:pt x="230" y="85"/>
                  </a:lnTo>
                  <a:lnTo>
                    <a:pt x="229" y="88"/>
                  </a:lnTo>
                  <a:lnTo>
                    <a:pt x="229" y="92"/>
                  </a:lnTo>
                  <a:lnTo>
                    <a:pt x="229" y="95"/>
                  </a:lnTo>
                  <a:lnTo>
                    <a:pt x="228" y="99"/>
                  </a:lnTo>
                  <a:lnTo>
                    <a:pt x="231" y="100"/>
                  </a:lnTo>
                  <a:lnTo>
                    <a:pt x="235" y="100"/>
                  </a:lnTo>
                  <a:lnTo>
                    <a:pt x="238" y="100"/>
                  </a:lnTo>
                  <a:lnTo>
                    <a:pt x="242" y="101"/>
                  </a:lnTo>
                  <a:lnTo>
                    <a:pt x="240" y="107"/>
                  </a:lnTo>
                  <a:lnTo>
                    <a:pt x="240" y="113"/>
                  </a:lnTo>
                  <a:lnTo>
                    <a:pt x="239" y="118"/>
                  </a:lnTo>
                  <a:lnTo>
                    <a:pt x="238" y="124"/>
                  </a:lnTo>
                  <a:lnTo>
                    <a:pt x="236" y="124"/>
                  </a:lnTo>
                  <a:lnTo>
                    <a:pt x="234" y="125"/>
                  </a:lnTo>
                  <a:lnTo>
                    <a:pt x="230" y="125"/>
                  </a:lnTo>
                  <a:lnTo>
                    <a:pt x="228" y="127"/>
                  </a:lnTo>
                  <a:lnTo>
                    <a:pt x="230" y="130"/>
                  </a:lnTo>
                  <a:lnTo>
                    <a:pt x="231" y="133"/>
                  </a:lnTo>
                  <a:lnTo>
                    <a:pt x="234" y="138"/>
                  </a:lnTo>
                  <a:lnTo>
                    <a:pt x="235" y="141"/>
                  </a:lnTo>
                  <a:lnTo>
                    <a:pt x="234" y="146"/>
                  </a:lnTo>
                  <a:lnTo>
                    <a:pt x="234" y="150"/>
                  </a:lnTo>
                  <a:lnTo>
                    <a:pt x="234" y="153"/>
                  </a:lnTo>
                  <a:lnTo>
                    <a:pt x="232" y="158"/>
                  </a:lnTo>
                  <a:lnTo>
                    <a:pt x="230" y="160"/>
                  </a:lnTo>
                  <a:lnTo>
                    <a:pt x="228" y="161"/>
                  </a:lnTo>
                  <a:lnTo>
                    <a:pt x="225" y="163"/>
                  </a:lnTo>
                  <a:lnTo>
                    <a:pt x="223" y="166"/>
                  </a:lnTo>
                  <a:lnTo>
                    <a:pt x="225" y="169"/>
                  </a:lnTo>
                  <a:lnTo>
                    <a:pt x="228" y="173"/>
                  </a:lnTo>
                  <a:lnTo>
                    <a:pt x="230" y="176"/>
                  </a:lnTo>
                  <a:lnTo>
                    <a:pt x="232" y="178"/>
                  </a:lnTo>
                  <a:lnTo>
                    <a:pt x="231" y="183"/>
                  </a:lnTo>
                  <a:lnTo>
                    <a:pt x="230" y="186"/>
                  </a:lnTo>
                  <a:lnTo>
                    <a:pt x="229" y="190"/>
                  </a:lnTo>
                  <a:lnTo>
                    <a:pt x="228" y="194"/>
                  </a:lnTo>
                  <a:lnTo>
                    <a:pt x="227" y="197"/>
                  </a:lnTo>
                  <a:lnTo>
                    <a:pt x="224" y="200"/>
                  </a:lnTo>
                  <a:lnTo>
                    <a:pt x="223" y="203"/>
                  </a:lnTo>
                  <a:lnTo>
                    <a:pt x="221" y="206"/>
                  </a:lnTo>
                  <a:lnTo>
                    <a:pt x="220" y="211"/>
                  </a:lnTo>
                  <a:lnTo>
                    <a:pt x="217" y="216"/>
                  </a:lnTo>
                  <a:lnTo>
                    <a:pt x="216" y="221"/>
                  </a:lnTo>
                  <a:lnTo>
                    <a:pt x="214" y="226"/>
                  </a:lnTo>
                  <a:lnTo>
                    <a:pt x="210" y="229"/>
                  </a:lnTo>
                  <a:lnTo>
                    <a:pt x="208" y="231"/>
                  </a:lnTo>
                  <a:lnTo>
                    <a:pt x="205" y="235"/>
                  </a:lnTo>
                  <a:lnTo>
                    <a:pt x="202" y="238"/>
                  </a:lnTo>
                  <a:lnTo>
                    <a:pt x="196" y="242"/>
                  </a:lnTo>
                  <a:lnTo>
                    <a:pt x="186" y="244"/>
                  </a:lnTo>
                  <a:lnTo>
                    <a:pt x="175" y="245"/>
                  </a:lnTo>
                  <a:lnTo>
                    <a:pt x="163" y="246"/>
                  </a:lnTo>
                  <a:lnTo>
                    <a:pt x="151" y="246"/>
                  </a:lnTo>
                  <a:lnTo>
                    <a:pt x="137" y="246"/>
                  </a:lnTo>
                  <a:lnTo>
                    <a:pt x="122" y="245"/>
                  </a:lnTo>
                  <a:lnTo>
                    <a:pt x="107" y="243"/>
                  </a:lnTo>
                  <a:lnTo>
                    <a:pt x="93" y="241"/>
                  </a:lnTo>
                  <a:lnTo>
                    <a:pt x="78" y="238"/>
                  </a:lnTo>
                  <a:lnTo>
                    <a:pt x="64" y="236"/>
                  </a:lnTo>
                  <a:lnTo>
                    <a:pt x="52" y="233"/>
                  </a:lnTo>
                  <a:lnTo>
                    <a:pt x="40" y="228"/>
                  </a:lnTo>
                  <a:lnTo>
                    <a:pt x="30" y="224"/>
                  </a:lnTo>
                  <a:lnTo>
                    <a:pt x="22" y="220"/>
                  </a:lnTo>
                  <a:lnTo>
                    <a:pt x="15" y="215"/>
                  </a:lnTo>
                  <a:lnTo>
                    <a:pt x="12" y="205"/>
                  </a:lnTo>
                  <a:lnTo>
                    <a:pt x="11" y="193"/>
                  </a:lnTo>
                  <a:lnTo>
                    <a:pt x="10" y="182"/>
                  </a:lnTo>
                  <a:lnTo>
                    <a:pt x="11" y="171"/>
                  </a:lnTo>
                  <a:lnTo>
                    <a:pt x="9" y="169"/>
                  </a:lnTo>
                  <a:lnTo>
                    <a:pt x="8" y="167"/>
                  </a:lnTo>
                  <a:lnTo>
                    <a:pt x="5" y="166"/>
                  </a:lnTo>
                  <a:lnTo>
                    <a:pt x="3" y="163"/>
                  </a:lnTo>
                  <a:lnTo>
                    <a:pt x="3" y="160"/>
                  </a:lnTo>
                  <a:lnTo>
                    <a:pt x="3" y="155"/>
                  </a:lnTo>
                  <a:lnTo>
                    <a:pt x="3" y="152"/>
                  </a:lnTo>
                  <a:lnTo>
                    <a:pt x="3" y="148"/>
                  </a:lnTo>
                  <a:lnTo>
                    <a:pt x="7" y="146"/>
                  </a:lnTo>
                  <a:lnTo>
                    <a:pt x="10" y="144"/>
                  </a:lnTo>
                  <a:lnTo>
                    <a:pt x="13" y="143"/>
                  </a:lnTo>
                  <a:lnTo>
                    <a:pt x="18" y="140"/>
                  </a:lnTo>
                  <a:lnTo>
                    <a:pt x="13" y="139"/>
                  </a:lnTo>
                  <a:lnTo>
                    <a:pt x="9" y="139"/>
                  </a:lnTo>
                  <a:lnTo>
                    <a:pt x="4" y="139"/>
                  </a:lnTo>
                  <a:lnTo>
                    <a:pt x="0" y="138"/>
                  </a:lnTo>
                  <a:lnTo>
                    <a:pt x="1" y="132"/>
                  </a:lnTo>
                  <a:lnTo>
                    <a:pt x="2" y="125"/>
                  </a:lnTo>
                  <a:lnTo>
                    <a:pt x="2" y="120"/>
                  </a:lnTo>
                  <a:lnTo>
                    <a:pt x="3" y="114"/>
                  </a:lnTo>
                  <a:lnTo>
                    <a:pt x="7" y="113"/>
                  </a:lnTo>
                  <a:lnTo>
                    <a:pt x="10" y="112"/>
                  </a:lnTo>
                  <a:lnTo>
                    <a:pt x="13" y="112"/>
                  </a:lnTo>
                  <a:lnTo>
                    <a:pt x="18" y="110"/>
                  </a:lnTo>
                  <a:lnTo>
                    <a:pt x="15" y="106"/>
                  </a:lnTo>
                  <a:lnTo>
                    <a:pt x="12" y="102"/>
                  </a:lnTo>
                  <a:lnTo>
                    <a:pt x="9" y="99"/>
                  </a:lnTo>
                  <a:lnTo>
                    <a:pt x="7" y="95"/>
                  </a:lnTo>
                  <a:lnTo>
                    <a:pt x="7" y="92"/>
                  </a:lnTo>
                  <a:lnTo>
                    <a:pt x="7" y="88"/>
                  </a:lnTo>
                  <a:lnTo>
                    <a:pt x="7" y="85"/>
                  </a:lnTo>
                  <a:lnTo>
                    <a:pt x="5" y="82"/>
                  </a:lnTo>
                  <a:lnTo>
                    <a:pt x="10" y="79"/>
                  </a:lnTo>
                  <a:lnTo>
                    <a:pt x="13" y="77"/>
                  </a:lnTo>
                  <a:lnTo>
                    <a:pt x="18" y="76"/>
                  </a:lnTo>
                  <a:lnTo>
                    <a:pt x="22" y="74"/>
                  </a:lnTo>
                  <a:lnTo>
                    <a:pt x="23" y="70"/>
                  </a:lnTo>
                  <a:lnTo>
                    <a:pt x="23" y="67"/>
                  </a:lnTo>
                  <a:lnTo>
                    <a:pt x="23" y="64"/>
                  </a:lnTo>
                  <a:lnTo>
                    <a:pt x="23" y="61"/>
                  </a:lnTo>
                  <a:lnTo>
                    <a:pt x="19" y="59"/>
                  </a:lnTo>
                  <a:lnTo>
                    <a:pt x="17" y="56"/>
                  </a:lnTo>
                  <a:lnTo>
                    <a:pt x="13" y="54"/>
                  </a:lnTo>
                  <a:lnTo>
                    <a:pt x="10" y="52"/>
                  </a:lnTo>
                  <a:lnTo>
                    <a:pt x="11" y="45"/>
                  </a:lnTo>
                  <a:lnTo>
                    <a:pt x="12" y="37"/>
                  </a:lnTo>
                  <a:lnTo>
                    <a:pt x="12" y="30"/>
                  </a:lnTo>
                  <a:lnTo>
                    <a:pt x="13" y="23"/>
                  </a:lnTo>
                  <a:lnTo>
                    <a:pt x="12" y="17"/>
                  </a:lnTo>
                  <a:lnTo>
                    <a:pt x="11" y="11"/>
                  </a:lnTo>
                  <a:lnTo>
                    <a:pt x="9" y="6"/>
                  </a:lnTo>
                  <a:lnTo>
                    <a:pt x="8" y="0"/>
                  </a:lnTo>
                  <a:close/>
                </a:path>
              </a:pathLst>
            </a:custGeom>
            <a:solidFill>
              <a:srgbClr val="636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65" name="Freeform 252"/>
            <p:cNvSpPr>
              <a:spLocks noChangeAspect="1"/>
            </p:cNvSpPr>
            <p:nvPr/>
          </p:nvSpPr>
          <p:spPr bwMode="auto">
            <a:xfrm>
              <a:off x="2765" y="2711"/>
              <a:ext cx="118" cy="121"/>
            </a:xfrm>
            <a:custGeom>
              <a:avLst/>
              <a:gdLst>
                <a:gd name="T0" fmla="*/ 5 w 236"/>
                <a:gd name="T1" fmla="*/ 0 h 243"/>
                <a:gd name="T2" fmla="*/ 10 w 236"/>
                <a:gd name="T3" fmla="*/ 1 h 243"/>
                <a:gd name="T4" fmla="*/ 16 w 236"/>
                <a:gd name="T5" fmla="*/ 1 h 243"/>
                <a:gd name="T6" fmla="*/ 21 w 236"/>
                <a:gd name="T7" fmla="*/ 2 h 243"/>
                <a:gd name="T8" fmla="*/ 26 w 236"/>
                <a:gd name="T9" fmla="*/ 3 h 243"/>
                <a:gd name="T10" fmla="*/ 30 w 236"/>
                <a:gd name="T11" fmla="*/ 4 h 243"/>
                <a:gd name="T12" fmla="*/ 29 w 236"/>
                <a:gd name="T13" fmla="*/ 5 h 243"/>
                <a:gd name="T14" fmla="*/ 28 w 236"/>
                <a:gd name="T15" fmla="*/ 8 h 243"/>
                <a:gd name="T16" fmla="*/ 27 w 236"/>
                <a:gd name="T17" fmla="*/ 10 h 243"/>
                <a:gd name="T18" fmla="*/ 27 w 236"/>
                <a:gd name="T19" fmla="*/ 10 h 243"/>
                <a:gd name="T20" fmla="*/ 26 w 236"/>
                <a:gd name="T21" fmla="*/ 12 h 243"/>
                <a:gd name="T22" fmla="*/ 28 w 236"/>
                <a:gd name="T23" fmla="*/ 12 h 243"/>
                <a:gd name="T24" fmla="*/ 28 w 236"/>
                <a:gd name="T25" fmla="*/ 13 h 243"/>
                <a:gd name="T26" fmla="*/ 27 w 236"/>
                <a:gd name="T27" fmla="*/ 15 h 243"/>
                <a:gd name="T28" fmla="*/ 26 w 236"/>
                <a:gd name="T29" fmla="*/ 15 h 243"/>
                <a:gd name="T30" fmla="*/ 27 w 236"/>
                <a:gd name="T31" fmla="*/ 16 h 243"/>
                <a:gd name="T32" fmla="*/ 27 w 236"/>
                <a:gd name="T33" fmla="*/ 18 h 243"/>
                <a:gd name="T34" fmla="*/ 27 w 236"/>
                <a:gd name="T35" fmla="*/ 19 h 243"/>
                <a:gd name="T36" fmla="*/ 26 w 236"/>
                <a:gd name="T37" fmla="*/ 20 h 243"/>
                <a:gd name="T38" fmla="*/ 26 w 236"/>
                <a:gd name="T39" fmla="*/ 21 h 243"/>
                <a:gd name="T40" fmla="*/ 27 w 236"/>
                <a:gd name="T41" fmla="*/ 22 h 243"/>
                <a:gd name="T42" fmla="*/ 26 w 236"/>
                <a:gd name="T43" fmla="*/ 24 h 243"/>
                <a:gd name="T44" fmla="*/ 25 w 236"/>
                <a:gd name="T45" fmla="*/ 25 h 243"/>
                <a:gd name="T46" fmla="*/ 25 w 236"/>
                <a:gd name="T47" fmla="*/ 27 h 243"/>
                <a:gd name="T48" fmla="*/ 24 w 236"/>
                <a:gd name="T49" fmla="*/ 28 h 243"/>
                <a:gd name="T50" fmla="*/ 21 w 236"/>
                <a:gd name="T51" fmla="*/ 30 h 243"/>
                <a:gd name="T52" fmla="*/ 12 w 236"/>
                <a:gd name="T53" fmla="*/ 30 h 243"/>
                <a:gd name="T54" fmla="*/ 4 w 236"/>
                <a:gd name="T55" fmla="*/ 28 h 243"/>
                <a:gd name="T56" fmla="*/ 2 w 236"/>
                <a:gd name="T57" fmla="*/ 24 h 243"/>
                <a:gd name="T58" fmla="*/ 1 w 236"/>
                <a:gd name="T59" fmla="*/ 21 h 243"/>
                <a:gd name="T60" fmla="*/ 1 w 236"/>
                <a:gd name="T61" fmla="*/ 20 h 243"/>
                <a:gd name="T62" fmla="*/ 1 w 236"/>
                <a:gd name="T63" fmla="*/ 19 h 243"/>
                <a:gd name="T64" fmla="*/ 2 w 236"/>
                <a:gd name="T65" fmla="*/ 18 h 243"/>
                <a:gd name="T66" fmla="*/ 2 w 236"/>
                <a:gd name="T67" fmla="*/ 17 h 243"/>
                <a:gd name="T68" fmla="*/ 0 w 236"/>
                <a:gd name="T69" fmla="*/ 17 h 243"/>
                <a:gd name="T70" fmla="*/ 1 w 236"/>
                <a:gd name="T71" fmla="*/ 14 h 243"/>
                <a:gd name="T72" fmla="*/ 2 w 236"/>
                <a:gd name="T73" fmla="*/ 13 h 243"/>
                <a:gd name="T74" fmla="*/ 2 w 236"/>
                <a:gd name="T75" fmla="*/ 13 h 243"/>
                <a:gd name="T76" fmla="*/ 1 w 236"/>
                <a:gd name="T77" fmla="*/ 12 h 243"/>
                <a:gd name="T78" fmla="*/ 1 w 236"/>
                <a:gd name="T79" fmla="*/ 10 h 243"/>
                <a:gd name="T80" fmla="*/ 2 w 236"/>
                <a:gd name="T81" fmla="*/ 9 h 243"/>
                <a:gd name="T82" fmla="*/ 3 w 236"/>
                <a:gd name="T83" fmla="*/ 8 h 243"/>
                <a:gd name="T84" fmla="*/ 3 w 236"/>
                <a:gd name="T85" fmla="*/ 7 h 243"/>
                <a:gd name="T86" fmla="*/ 2 w 236"/>
                <a:gd name="T87" fmla="*/ 6 h 243"/>
                <a:gd name="T88" fmla="*/ 2 w 236"/>
                <a:gd name="T89" fmla="*/ 4 h 243"/>
                <a:gd name="T90" fmla="*/ 2 w 236"/>
                <a:gd name="T91" fmla="*/ 2 h 243"/>
                <a:gd name="T92" fmla="*/ 1 w 236"/>
                <a:gd name="T93" fmla="*/ 0 h 2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6" h="243">
                  <a:moveTo>
                    <a:pt x="8" y="0"/>
                  </a:moveTo>
                  <a:lnTo>
                    <a:pt x="22" y="2"/>
                  </a:lnTo>
                  <a:lnTo>
                    <a:pt x="37" y="4"/>
                  </a:lnTo>
                  <a:lnTo>
                    <a:pt x="51" y="6"/>
                  </a:lnTo>
                  <a:lnTo>
                    <a:pt x="66" y="8"/>
                  </a:lnTo>
                  <a:lnTo>
                    <a:pt x="80" y="9"/>
                  </a:lnTo>
                  <a:lnTo>
                    <a:pt x="93" y="12"/>
                  </a:lnTo>
                  <a:lnTo>
                    <a:pt x="108" y="13"/>
                  </a:lnTo>
                  <a:lnTo>
                    <a:pt x="122" y="15"/>
                  </a:lnTo>
                  <a:lnTo>
                    <a:pt x="136" y="17"/>
                  </a:lnTo>
                  <a:lnTo>
                    <a:pt x="151" y="19"/>
                  </a:lnTo>
                  <a:lnTo>
                    <a:pt x="165" y="21"/>
                  </a:lnTo>
                  <a:lnTo>
                    <a:pt x="180" y="22"/>
                  </a:lnTo>
                  <a:lnTo>
                    <a:pt x="194" y="24"/>
                  </a:lnTo>
                  <a:lnTo>
                    <a:pt x="208" y="27"/>
                  </a:lnTo>
                  <a:lnTo>
                    <a:pt x="223" y="28"/>
                  </a:lnTo>
                  <a:lnTo>
                    <a:pt x="236" y="30"/>
                  </a:lnTo>
                  <a:lnTo>
                    <a:pt x="234" y="33"/>
                  </a:lnTo>
                  <a:lnTo>
                    <a:pt x="233" y="37"/>
                  </a:lnTo>
                  <a:lnTo>
                    <a:pt x="231" y="40"/>
                  </a:lnTo>
                  <a:lnTo>
                    <a:pt x="228" y="45"/>
                  </a:lnTo>
                  <a:lnTo>
                    <a:pt x="227" y="53"/>
                  </a:lnTo>
                  <a:lnTo>
                    <a:pt x="225" y="61"/>
                  </a:lnTo>
                  <a:lnTo>
                    <a:pt x="224" y="69"/>
                  </a:lnTo>
                  <a:lnTo>
                    <a:pt x="221" y="77"/>
                  </a:lnTo>
                  <a:lnTo>
                    <a:pt x="218" y="78"/>
                  </a:lnTo>
                  <a:lnTo>
                    <a:pt x="216" y="80"/>
                  </a:lnTo>
                  <a:lnTo>
                    <a:pt x="212" y="81"/>
                  </a:lnTo>
                  <a:lnTo>
                    <a:pt x="209" y="82"/>
                  </a:lnTo>
                  <a:lnTo>
                    <a:pt x="209" y="86"/>
                  </a:lnTo>
                  <a:lnTo>
                    <a:pt x="209" y="90"/>
                  </a:lnTo>
                  <a:lnTo>
                    <a:pt x="208" y="93"/>
                  </a:lnTo>
                  <a:lnTo>
                    <a:pt x="208" y="97"/>
                  </a:lnTo>
                  <a:lnTo>
                    <a:pt x="210" y="98"/>
                  </a:lnTo>
                  <a:lnTo>
                    <a:pt x="213" y="98"/>
                  </a:lnTo>
                  <a:lnTo>
                    <a:pt x="217" y="98"/>
                  </a:lnTo>
                  <a:lnTo>
                    <a:pt x="220" y="98"/>
                  </a:lnTo>
                  <a:lnTo>
                    <a:pt x="219" y="104"/>
                  </a:lnTo>
                  <a:lnTo>
                    <a:pt x="218" y="110"/>
                  </a:lnTo>
                  <a:lnTo>
                    <a:pt x="217" y="115"/>
                  </a:lnTo>
                  <a:lnTo>
                    <a:pt x="216" y="121"/>
                  </a:lnTo>
                  <a:lnTo>
                    <a:pt x="213" y="122"/>
                  </a:lnTo>
                  <a:lnTo>
                    <a:pt x="211" y="122"/>
                  </a:lnTo>
                  <a:lnTo>
                    <a:pt x="209" y="123"/>
                  </a:lnTo>
                  <a:lnTo>
                    <a:pt x="206" y="125"/>
                  </a:lnTo>
                  <a:lnTo>
                    <a:pt x="208" y="128"/>
                  </a:lnTo>
                  <a:lnTo>
                    <a:pt x="210" y="131"/>
                  </a:lnTo>
                  <a:lnTo>
                    <a:pt x="211" y="135"/>
                  </a:lnTo>
                  <a:lnTo>
                    <a:pt x="212" y="138"/>
                  </a:lnTo>
                  <a:lnTo>
                    <a:pt x="212" y="143"/>
                  </a:lnTo>
                  <a:lnTo>
                    <a:pt x="212" y="146"/>
                  </a:lnTo>
                  <a:lnTo>
                    <a:pt x="211" y="151"/>
                  </a:lnTo>
                  <a:lnTo>
                    <a:pt x="211" y="154"/>
                  </a:lnTo>
                  <a:lnTo>
                    <a:pt x="209" y="157"/>
                  </a:lnTo>
                  <a:lnTo>
                    <a:pt x="206" y="159"/>
                  </a:lnTo>
                  <a:lnTo>
                    <a:pt x="204" y="161"/>
                  </a:lnTo>
                  <a:lnTo>
                    <a:pt x="202" y="164"/>
                  </a:lnTo>
                  <a:lnTo>
                    <a:pt x="204" y="167"/>
                  </a:lnTo>
                  <a:lnTo>
                    <a:pt x="206" y="169"/>
                  </a:lnTo>
                  <a:lnTo>
                    <a:pt x="208" y="173"/>
                  </a:lnTo>
                  <a:lnTo>
                    <a:pt x="210" y="176"/>
                  </a:lnTo>
                  <a:lnTo>
                    <a:pt x="209" y="180"/>
                  </a:lnTo>
                  <a:lnTo>
                    <a:pt x="209" y="183"/>
                  </a:lnTo>
                  <a:lnTo>
                    <a:pt x="208" y="188"/>
                  </a:lnTo>
                  <a:lnTo>
                    <a:pt x="206" y="191"/>
                  </a:lnTo>
                  <a:lnTo>
                    <a:pt x="205" y="194"/>
                  </a:lnTo>
                  <a:lnTo>
                    <a:pt x="203" y="197"/>
                  </a:lnTo>
                  <a:lnTo>
                    <a:pt x="202" y="201"/>
                  </a:lnTo>
                  <a:lnTo>
                    <a:pt x="199" y="203"/>
                  </a:lnTo>
                  <a:lnTo>
                    <a:pt x="198" y="207"/>
                  </a:lnTo>
                  <a:lnTo>
                    <a:pt x="196" y="213"/>
                  </a:lnTo>
                  <a:lnTo>
                    <a:pt x="195" y="218"/>
                  </a:lnTo>
                  <a:lnTo>
                    <a:pt x="193" y="224"/>
                  </a:lnTo>
                  <a:lnTo>
                    <a:pt x="190" y="226"/>
                  </a:lnTo>
                  <a:lnTo>
                    <a:pt x="188" y="229"/>
                  </a:lnTo>
                  <a:lnTo>
                    <a:pt x="185" y="233"/>
                  </a:lnTo>
                  <a:lnTo>
                    <a:pt x="182" y="236"/>
                  </a:lnTo>
                  <a:lnTo>
                    <a:pt x="167" y="241"/>
                  </a:lnTo>
                  <a:lnTo>
                    <a:pt x="146" y="243"/>
                  </a:lnTo>
                  <a:lnTo>
                    <a:pt x="122" y="243"/>
                  </a:lnTo>
                  <a:lnTo>
                    <a:pt x="96" y="241"/>
                  </a:lnTo>
                  <a:lnTo>
                    <a:pt x="70" y="237"/>
                  </a:lnTo>
                  <a:lnTo>
                    <a:pt x="46" y="231"/>
                  </a:lnTo>
                  <a:lnTo>
                    <a:pt x="26" y="224"/>
                  </a:lnTo>
                  <a:lnTo>
                    <a:pt x="12" y="214"/>
                  </a:lnTo>
                  <a:lnTo>
                    <a:pt x="11" y="204"/>
                  </a:lnTo>
                  <a:lnTo>
                    <a:pt x="9" y="192"/>
                  </a:lnTo>
                  <a:lnTo>
                    <a:pt x="9" y="182"/>
                  </a:lnTo>
                  <a:lnTo>
                    <a:pt x="9" y="171"/>
                  </a:lnTo>
                  <a:lnTo>
                    <a:pt x="8" y="168"/>
                  </a:lnTo>
                  <a:lnTo>
                    <a:pt x="6" y="167"/>
                  </a:lnTo>
                  <a:lnTo>
                    <a:pt x="5" y="165"/>
                  </a:lnTo>
                  <a:lnTo>
                    <a:pt x="2" y="163"/>
                  </a:lnTo>
                  <a:lnTo>
                    <a:pt x="2" y="159"/>
                  </a:lnTo>
                  <a:lnTo>
                    <a:pt x="2" y="156"/>
                  </a:lnTo>
                  <a:lnTo>
                    <a:pt x="2" y="152"/>
                  </a:lnTo>
                  <a:lnTo>
                    <a:pt x="2" y="148"/>
                  </a:lnTo>
                  <a:lnTo>
                    <a:pt x="6" y="145"/>
                  </a:lnTo>
                  <a:lnTo>
                    <a:pt x="9" y="144"/>
                  </a:lnTo>
                  <a:lnTo>
                    <a:pt x="13" y="142"/>
                  </a:lnTo>
                  <a:lnTo>
                    <a:pt x="16" y="139"/>
                  </a:lnTo>
                  <a:lnTo>
                    <a:pt x="12" y="139"/>
                  </a:lnTo>
                  <a:lnTo>
                    <a:pt x="8" y="138"/>
                  </a:lnTo>
                  <a:lnTo>
                    <a:pt x="4" y="138"/>
                  </a:lnTo>
                  <a:lnTo>
                    <a:pt x="0" y="138"/>
                  </a:lnTo>
                  <a:lnTo>
                    <a:pt x="1" y="133"/>
                  </a:lnTo>
                  <a:lnTo>
                    <a:pt x="2" y="126"/>
                  </a:lnTo>
                  <a:lnTo>
                    <a:pt x="2" y="119"/>
                  </a:lnTo>
                  <a:lnTo>
                    <a:pt x="4" y="113"/>
                  </a:lnTo>
                  <a:lnTo>
                    <a:pt x="6" y="112"/>
                  </a:lnTo>
                  <a:lnTo>
                    <a:pt x="9" y="111"/>
                  </a:lnTo>
                  <a:lnTo>
                    <a:pt x="13" y="111"/>
                  </a:lnTo>
                  <a:lnTo>
                    <a:pt x="16" y="110"/>
                  </a:lnTo>
                  <a:lnTo>
                    <a:pt x="14" y="106"/>
                  </a:lnTo>
                  <a:lnTo>
                    <a:pt x="12" y="103"/>
                  </a:lnTo>
                  <a:lnTo>
                    <a:pt x="9" y="99"/>
                  </a:lnTo>
                  <a:lnTo>
                    <a:pt x="7" y="96"/>
                  </a:lnTo>
                  <a:lnTo>
                    <a:pt x="6" y="92"/>
                  </a:lnTo>
                  <a:lnTo>
                    <a:pt x="6" y="89"/>
                  </a:lnTo>
                  <a:lnTo>
                    <a:pt x="6" y="85"/>
                  </a:lnTo>
                  <a:lnTo>
                    <a:pt x="6" y="82"/>
                  </a:lnTo>
                  <a:lnTo>
                    <a:pt x="9" y="80"/>
                  </a:lnTo>
                  <a:lnTo>
                    <a:pt x="14" y="77"/>
                  </a:lnTo>
                  <a:lnTo>
                    <a:pt x="17" y="76"/>
                  </a:lnTo>
                  <a:lnTo>
                    <a:pt x="21" y="74"/>
                  </a:lnTo>
                  <a:lnTo>
                    <a:pt x="21" y="70"/>
                  </a:lnTo>
                  <a:lnTo>
                    <a:pt x="21" y="67"/>
                  </a:lnTo>
                  <a:lnTo>
                    <a:pt x="21" y="65"/>
                  </a:lnTo>
                  <a:lnTo>
                    <a:pt x="21" y="61"/>
                  </a:lnTo>
                  <a:lnTo>
                    <a:pt x="19" y="59"/>
                  </a:lnTo>
                  <a:lnTo>
                    <a:pt x="16" y="57"/>
                  </a:lnTo>
                  <a:lnTo>
                    <a:pt x="13" y="54"/>
                  </a:lnTo>
                  <a:lnTo>
                    <a:pt x="11" y="52"/>
                  </a:lnTo>
                  <a:lnTo>
                    <a:pt x="12" y="45"/>
                  </a:lnTo>
                  <a:lnTo>
                    <a:pt x="13" y="37"/>
                  </a:lnTo>
                  <a:lnTo>
                    <a:pt x="13" y="30"/>
                  </a:lnTo>
                  <a:lnTo>
                    <a:pt x="14" y="23"/>
                  </a:lnTo>
                  <a:lnTo>
                    <a:pt x="13" y="17"/>
                  </a:lnTo>
                  <a:lnTo>
                    <a:pt x="12" y="12"/>
                  </a:lnTo>
                  <a:lnTo>
                    <a:pt x="9" y="6"/>
                  </a:lnTo>
                  <a:lnTo>
                    <a:pt x="8" y="0"/>
                  </a:lnTo>
                  <a:close/>
                </a:path>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66" name="Freeform 253"/>
            <p:cNvSpPr>
              <a:spLocks noChangeAspect="1"/>
            </p:cNvSpPr>
            <p:nvPr/>
          </p:nvSpPr>
          <p:spPr bwMode="auto">
            <a:xfrm>
              <a:off x="2770" y="2712"/>
              <a:ext cx="107" cy="120"/>
            </a:xfrm>
            <a:custGeom>
              <a:avLst/>
              <a:gdLst>
                <a:gd name="T0" fmla="*/ 5 w 214"/>
                <a:gd name="T1" fmla="*/ 1 h 239"/>
                <a:gd name="T2" fmla="*/ 10 w 214"/>
                <a:gd name="T3" fmla="*/ 1 h 239"/>
                <a:gd name="T4" fmla="*/ 14 w 214"/>
                <a:gd name="T5" fmla="*/ 2 h 239"/>
                <a:gd name="T6" fmla="*/ 19 w 214"/>
                <a:gd name="T7" fmla="*/ 3 h 239"/>
                <a:gd name="T8" fmla="*/ 24 w 214"/>
                <a:gd name="T9" fmla="*/ 3 h 239"/>
                <a:gd name="T10" fmla="*/ 27 w 214"/>
                <a:gd name="T11" fmla="*/ 4 h 239"/>
                <a:gd name="T12" fmla="*/ 26 w 214"/>
                <a:gd name="T13" fmla="*/ 6 h 239"/>
                <a:gd name="T14" fmla="*/ 26 w 214"/>
                <a:gd name="T15" fmla="*/ 8 h 239"/>
                <a:gd name="T16" fmla="*/ 25 w 214"/>
                <a:gd name="T17" fmla="*/ 10 h 239"/>
                <a:gd name="T18" fmla="*/ 24 w 214"/>
                <a:gd name="T19" fmla="*/ 11 h 239"/>
                <a:gd name="T20" fmla="*/ 24 w 214"/>
                <a:gd name="T21" fmla="*/ 12 h 239"/>
                <a:gd name="T22" fmla="*/ 25 w 214"/>
                <a:gd name="T23" fmla="*/ 12 h 239"/>
                <a:gd name="T24" fmla="*/ 25 w 214"/>
                <a:gd name="T25" fmla="*/ 14 h 239"/>
                <a:gd name="T26" fmla="*/ 24 w 214"/>
                <a:gd name="T27" fmla="*/ 15 h 239"/>
                <a:gd name="T28" fmla="*/ 24 w 214"/>
                <a:gd name="T29" fmla="*/ 15 h 239"/>
                <a:gd name="T30" fmla="*/ 24 w 214"/>
                <a:gd name="T31" fmla="*/ 17 h 239"/>
                <a:gd name="T32" fmla="*/ 24 w 214"/>
                <a:gd name="T33" fmla="*/ 18 h 239"/>
                <a:gd name="T34" fmla="*/ 24 w 214"/>
                <a:gd name="T35" fmla="*/ 20 h 239"/>
                <a:gd name="T36" fmla="*/ 23 w 214"/>
                <a:gd name="T37" fmla="*/ 20 h 239"/>
                <a:gd name="T38" fmla="*/ 24 w 214"/>
                <a:gd name="T39" fmla="*/ 22 h 239"/>
                <a:gd name="T40" fmla="*/ 24 w 214"/>
                <a:gd name="T41" fmla="*/ 23 h 239"/>
                <a:gd name="T42" fmla="*/ 23 w 214"/>
                <a:gd name="T43" fmla="*/ 24 h 239"/>
                <a:gd name="T44" fmla="*/ 23 w 214"/>
                <a:gd name="T45" fmla="*/ 25 h 239"/>
                <a:gd name="T46" fmla="*/ 22 w 214"/>
                <a:gd name="T47" fmla="*/ 27 h 239"/>
                <a:gd name="T48" fmla="*/ 21 w 214"/>
                <a:gd name="T49" fmla="*/ 28 h 239"/>
                <a:gd name="T50" fmla="*/ 19 w 214"/>
                <a:gd name="T51" fmla="*/ 30 h 239"/>
                <a:gd name="T52" fmla="*/ 11 w 214"/>
                <a:gd name="T53" fmla="*/ 30 h 239"/>
                <a:gd name="T54" fmla="*/ 3 w 214"/>
                <a:gd name="T55" fmla="*/ 28 h 239"/>
                <a:gd name="T56" fmla="*/ 1 w 214"/>
                <a:gd name="T57" fmla="*/ 24 h 239"/>
                <a:gd name="T58" fmla="*/ 1 w 214"/>
                <a:gd name="T59" fmla="*/ 21 h 239"/>
                <a:gd name="T60" fmla="*/ 1 w 214"/>
                <a:gd name="T61" fmla="*/ 21 h 239"/>
                <a:gd name="T62" fmla="*/ 1 w 214"/>
                <a:gd name="T63" fmla="*/ 19 h 239"/>
                <a:gd name="T64" fmla="*/ 2 w 214"/>
                <a:gd name="T65" fmla="*/ 18 h 239"/>
                <a:gd name="T66" fmla="*/ 2 w 214"/>
                <a:gd name="T67" fmla="*/ 18 h 239"/>
                <a:gd name="T68" fmla="*/ 0 w 214"/>
                <a:gd name="T69" fmla="*/ 17 h 239"/>
                <a:gd name="T70" fmla="*/ 1 w 214"/>
                <a:gd name="T71" fmla="*/ 15 h 239"/>
                <a:gd name="T72" fmla="*/ 2 w 214"/>
                <a:gd name="T73" fmla="*/ 14 h 239"/>
                <a:gd name="T74" fmla="*/ 2 w 214"/>
                <a:gd name="T75" fmla="*/ 13 h 239"/>
                <a:gd name="T76" fmla="*/ 1 w 214"/>
                <a:gd name="T77" fmla="*/ 12 h 239"/>
                <a:gd name="T78" fmla="*/ 1 w 214"/>
                <a:gd name="T79" fmla="*/ 11 h 239"/>
                <a:gd name="T80" fmla="*/ 2 w 214"/>
                <a:gd name="T81" fmla="*/ 10 h 239"/>
                <a:gd name="T82" fmla="*/ 3 w 214"/>
                <a:gd name="T83" fmla="*/ 9 h 239"/>
                <a:gd name="T84" fmla="*/ 3 w 214"/>
                <a:gd name="T85" fmla="*/ 8 h 239"/>
                <a:gd name="T86" fmla="*/ 2 w 214"/>
                <a:gd name="T87" fmla="*/ 7 h 239"/>
                <a:gd name="T88" fmla="*/ 2 w 214"/>
                <a:gd name="T89" fmla="*/ 5 h 239"/>
                <a:gd name="T90" fmla="*/ 2 w 214"/>
                <a:gd name="T91" fmla="*/ 2 h 239"/>
                <a:gd name="T92" fmla="*/ 2 w 214"/>
                <a:gd name="T93" fmla="*/ 0 h 2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4" h="239">
                  <a:moveTo>
                    <a:pt x="10" y="0"/>
                  </a:moveTo>
                  <a:lnTo>
                    <a:pt x="23" y="1"/>
                  </a:lnTo>
                  <a:lnTo>
                    <a:pt x="35" y="3"/>
                  </a:lnTo>
                  <a:lnTo>
                    <a:pt x="48" y="4"/>
                  </a:lnTo>
                  <a:lnTo>
                    <a:pt x="61" y="5"/>
                  </a:lnTo>
                  <a:lnTo>
                    <a:pt x="73" y="8"/>
                  </a:lnTo>
                  <a:lnTo>
                    <a:pt x="86" y="9"/>
                  </a:lnTo>
                  <a:lnTo>
                    <a:pt x="99" y="11"/>
                  </a:lnTo>
                  <a:lnTo>
                    <a:pt x="112" y="12"/>
                  </a:lnTo>
                  <a:lnTo>
                    <a:pt x="125" y="15"/>
                  </a:lnTo>
                  <a:lnTo>
                    <a:pt x="138" y="16"/>
                  </a:lnTo>
                  <a:lnTo>
                    <a:pt x="150" y="18"/>
                  </a:lnTo>
                  <a:lnTo>
                    <a:pt x="163" y="19"/>
                  </a:lnTo>
                  <a:lnTo>
                    <a:pt x="176" y="21"/>
                  </a:lnTo>
                  <a:lnTo>
                    <a:pt x="188" y="23"/>
                  </a:lnTo>
                  <a:lnTo>
                    <a:pt x="201" y="25"/>
                  </a:lnTo>
                  <a:lnTo>
                    <a:pt x="214" y="26"/>
                  </a:lnTo>
                  <a:lnTo>
                    <a:pt x="212" y="29"/>
                  </a:lnTo>
                  <a:lnTo>
                    <a:pt x="209" y="33"/>
                  </a:lnTo>
                  <a:lnTo>
                    <a:pt x="208" y="36"/>
                  </a:lnTo>
                  <a:lnTo>
                    <a:pt x="206" y="41"/>
                  </a:lnTo>
                  <a:lnTo>
                    <a:pt x="205" y="49"/>
                  </a:lnTo>
                  <a:lnTo>
                    <a:pt x="202" y="56"/>
                  </a:lnTo>
                  <a:lnTo>
                    <a:pt x="201" y="64"/>
                  </a:lnTo>
                  <a:lnTo>
                    <a:pt x="199" y="72"/>
                  </a:lnTo>
                  <a:lnTo>
                    <a:pt x="197" y="73"/>
                  </a:lnTo>
                  <a:lnTo>
                    <a:pt x="194" y="74"/>
                  </a:lnTo>
                  <a:lnTo>
                    <a:pt x="191" y="77"/>
                  </a:lnTo>
                  <a:lnTo>
                    <a:pt x="188" y="78"/>
                  </a:lnTo>
                  <a:lnTo>
                    <a:pt x="187" y="82"/>
                  </a:lnTo>
                  <a:lnTo>
                    <a:pt x="187" y="86"/>
                  </a:lnTo>
                  <a:lnTo>
                    <a:pt x="187" y="89"/>
                  </a:lnTo>
                  <a:lnTo>
                    <a:pt x="186" y="93"/>
                  </a:lnTo>
                  <a:lnTo>
                    <a:pt x="188" y="93"/>
                  </a:lnTo>
                  <a:lnTo>
                    <a:pt x="192" y="93"/>
                  </a:lnTo>
                  <a:lnTo>
                    <a:pt x="195" y="94"/>
                  </a:lnTo>
                  <a:lnTo>
                    <a:pt x="198" y="94"/>
                  </a:lnTo>
                  <a:lnTo>
                    <a:pt x="197" y="100"/>
                  </a:lnTo>
                  <a:lnTo>
                    <a:pt x="197" y="106"/>
                  </a:lnTo>
                  <a:lnTo>
                    <a:pt x="195" y="111"/>
                  </a:lnTo>
                  <a:lnTo>
                    <a:pt x="194" y="117"/>
                  </a:lnTo>
                  <a:lnTo>
                    <a:pt x="192" y="117"/>
                  </a:lnTo>
                  <a:lnTo>
                    <a:pt x="190" y="118"/>
                  </a:lnTo>
                  <a:lnTo>
                    <a:pt x="187" y="118"/>
                  </a:lnTo>
                  <a:lnTo>
                    <a:pt x="185" y="119"/>
                  </a:lnTo>
                  <a:lnTo>
                    <a:pt x="186" y="123"/>
                  </a:lnTo>
                  <a:lnTo>
                    <a:pt x="188" y="126"/>
                  </a:lnTo>
                  <a:lnTo>
                    <a:pt x="190" y="131"/>
                  </a:lnTo>
                  <a:lnTo>
                    <a:pt x="191" y="134"/>
                  </a:lnTo>
                  <a:lnTo>
                    <a:pt x="190" y="138"/>
                  </a:lnTo>
                  <a:lnTo>
                    <a:pt x="190" y="142"/>
                  </a:lnTo>
                  <a:lnTo>
                    <a:pt x="190" y="146"/>
                  </a:lnTo>
                  <a:lnTo>
                    <a:pt x="188" y="150"/>
                  </a:lnTo>
                  <a:lnTo>
                    <a:pt x="187" y="153"/>
                  </a:lnTo>
                  <a:lnTo>
                    <a:pt x="185" y="154"/>
                  </a:lnTo>
                  <a:lnTo>
                    <a:pt x="184" y="156"/>
                  </a:lnTo>
                  <a:lnTo>
                    <a:pt x="182" y="159"/>
                  </a:lnTo>
                  <a:lnTo>
                    <a:pt x="184" y="162"/>
                  </a:lnTo>
                  <a:lnTo>
                    <a:pt x="185" y="165"/>
                  </a:lnTo>
                  <a:lnTo>
                    <a:pt x="187" y="169"/>
                  </a:lnTo>
                  <a:lnTo>
                    <a:pt x="188" y="171"/>
                  </a:lnTo>
                  <a:lnTo>
                    <a:pt x="187" y="176"/>
                  </a:lnTo>
                  <a:lnTo>
                    <a:pt x="186" y="179"/>
                  </a:lnTo>
                  <a:lnTo>
                    <a:pt x="185" y="183"/>
                  </a:lnTo>
                  <a:lnTo>
                    <a:pt x="184" y="186"/>
                  </a:lnTo>
                  <a:lnTo>
                    <a:pt x="183" y="188"/>
                  </a:lnTo>
                  <a:lnTo>
                    <a:pt x="182" y="192"/>
                  </a:lnTo>
                  <a:lnTo>
                    <a:pt x="179" y="195"/>
                  </a:lnTo>
                  <a:lnTo>
                    <a:pt x="178" y="198"/>
                  </a:lnTo>
                  <a:lnTo>
                    <a:pt x="177" y="202"/>
                  </a:lnTo>
                  <a:lnTo>
                    <a:pt x="176" y="208"/>
                  </a:lnTo>
                  <a:lnTo>
                    <a:pt x="174" y="213"/>
                  </a:lnTo>
                  <a:lnTo>
                    <a:pt x="172" y="218"/>
                  </a:lnTo>
                  <a:lnTo>
                    <a:pt x="170" y="222"/>
                  </a:lnTo>
                  <a:lnTo>
                    <a:pt x="168" y="224"/>
                  </a:lnTo>
                  <a:lnTo>
                    <a:pt x="165" y="228"/>
                  </a:lnTo>
                  <a:lnTo>
                    <a:pt x="163" y="231"/>
                  </a:lnTo>
                  <a:lnTo>
                    <a:pt x="149" y="237"/>
                  </a:lnTo>
                  <a:lnTo>
                    <a:pt x="131" y="239"/>
                  </a:lnTo>
                  <a:lnTo>
                    <a:pt x="109" y="239"/>
                  </a:lnTo>
                  <a:lnTo>
                    <a:pt x="85" y="238"/>
                  </a:lnTo>
                  <a:lnTo>
                    <a:pt x="62" y="233"/>
                  </a:lnTo>
                  <a:lnTo>
                    <a:pt x="40" y="228"/>
                  </a:lnTo>
                  <a:lnTo>
                    <a:pt x="21" y="221"/>
                  </a:lnTo>
                  <a:lnTo>
                    <a:pt x="10" y="212"/>
                  </a:lnTo>
                  <a:lnTo>
                    <a:pt x="9" y="201"/>
                  </a:lnTo>
                  <a:lnTo>
                    <a:pt x="8" y="190"/>
                  </a:lnTo>
                  <a:lnTo>
                    <a:pt x="8" y="179"/>
                  </a:lnTo>
                  <a:lnTo>
                    <a:pt x="9" y="169"/>
                  </a:lnTo>
                  <a:lnTo>
                    <a:pt x="8" y="167"/>
                  </a:lnTo>
                  <a:lnTo>
                    <a:pt x="5" y="164"/>
                  </a:lnTo>
                  <a:lnTo>
                    <a:pt x="4" y="163"/>
                  </a:lnTo>
                  <a:lnTo>
                    <a:pt x="2" y="161"/>
                  </a:lnTo>
                  <a:lnTo>
                    <a:pt x="2" y="157"/>
                  </a:lnTo>
                  <a:lnTo>
                    <a:pt x="2" y="153"/>
                  </a:lnTo>
                  <a:lnTo>
                    <a:pt x="2" y="149"/>
                  </a:lnTo>
                  <a:lnTo>
                    <a:pt x="2" y="146"/>
                  </a:lnTo>
                  <a:lnTo>
                    <a:pt x="5" y="144"/>
                  </a:lnTo>
                  <a:lnTo>
                    <a:pt x="9" y="141"/>
                  </a:lnTo>
                  <a:lnTo>
                    <a:pt x="11" y="140"/>
                  </a:lnTo>
                  <a:lnTo>
                    <a:pt x="15" y="138"/>
                  </a:lnTo>
                  <a:lnTo>
                    <a:pt x="11" y="137"/>
                  </a:lnTo>
                  <a:lnTo>
                    <a:pt x="8" y="137"/>
                  </a:lnTo>
                  <a:lnTo>
                    <a:pt x="4" y="137"/>
                  </a:lnTo>
                  <a:lnTo>
                    <a:pt x="0" y="135"/>
                  </a:lnTo>
                  <a:lnTo>
                    <a:pt x="1" y="130"/>
                  </a:lnTo>
                  <a:lnTo>
                    <a:pt x="2" y="123"/>
                  </a:lnTo>
                  <a:lnTo>
                    <a:pt x="2" y="117"/>
                  </a:lnTo>
                  <a:lnTo>
                    <a:pt x="3" y="111"/>
                  </a:lnTo>
                  <a:lnTo>
                    <a:pt x="6" y="110"/>
                  </a:lnTo>
                  <a:lnTo>
                    <a:pt x="9" y="109"/>
                  </a:lnTo>
                  <a:lnTo>
                    <a:pt x="12" y="109"/>
                  </a:lnTo>
                  <a:lnTo>
                    <a:pt x="15" y="108"/>
                  </a:lnTo>
                  <a:lnTo>
                    <a:pt x="12" y="104"/>
                  </a:lnTo>
                  <a:lnTo>
                    <a:pt x="11" y="101"/>
                  </a:lnTo>
                  <a:lnTo>
                    <a:pt x="9" y="97"/>
                  </a:lnTo>
                  <a:lnTo>
                    <a:pt x="6" y="93"/>
                  </a:lnTo>
                  <a:lnTo>
                    <a:pt x="6" y="91"/>
                  </a:lnTo>
                  <a:lnTo>
                    <a:pt x="6" y="87"/>
                  </a:lnTo>
                  <a:lnTo>
                    <a:pt x="6" y="84"/>
                  </a:lnTo>
                  <a:lnTo>
                    <a:pt x="6" y="79"/>
                  </a:lnTo>
                  <a:lnTo>
                    <a:pt x="9" y="78"/>
                  </a:lnTo>
                  <a:lnTo>
                    <a:pt x="12" y="76"/>
                  </a:lnTo>
                  <a:lnTo>
                    <a:pt x="16" y="74"/>
                  </a:lnTo>
                  <a:lnTo>
                    <a:pt x="19" y="72"/>
                  </a:lnTo>
                  <a:lnTo>
                    <a:pt x="19" y="69"/>
                  </a:lnTo>
                  <a:lnTo>
                    <a:pt x="20" y="65"/>
                  </a:lnTo>
                  <a:lnTo>
                    <a:pt x="20" y="63"/>
                  </a:lnTo>
                  <a:lnTo>
                    <a:pt x="20" y="59"/>
                  </a:lnTo>
                  <a:lnTo>
                    <a:pt x="18" y="57"/>
                  </a:lnTo>
                  <a:lnTo>
                    <a:pt x="16" y="55"/>
                  </a:lnTo>
                  <a:lnTo>
                    <a:pt x="12" y="53"/>
                  </a:lnTo>
                  <a:lnTo>
                    <a:pt x="10" y="50"/>
                  </a:lnTo>
                  <a:lnTo>
                    <a:pt x="11" y="43"/>
                  </a:lnTo>
                  <a:lnTo>
                    <a:pt x="12" y="36"/>
                  </a:lnTo>
                  <a:lnTo>
                    <a:pt x="12" y="29"/>
                  </a:lnTo>
                  <a:lnTo>
                    <a:pt x="13" y="21"/>
                  </a:lnTo>
                  <a:lnTo>
                    <a:pt x="12" y="16"/>
                  </a:lnTo>
                  <a:lnTo>
                    <a:pt x="12" y="10"/>
                  </a:lnTo>
                  <a:lnTo>
                    <a:pt x="11" y="5"/>
                  </a:lnTo>
                  <a:lnTo>
                    <a:pt x="10" y="0"/>
                  </a:lnTo>
                  <a:close/>
                </a:path>
              </a:pathLst>
            </a:custGeom>
            <a:solidFill>
              <a:srgbClr val="7777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67" name="Freeform 254"/>
            <p:cNvSpPr>
              <a:spLocks noChangeAspect="1"/>
            </p:cNvSpPr>
            <p:nvPr/>
          </p:nvSpPr>
          <p:spPr bwMode="auto">
            <a:xfrm>
              <a:off x="2776" y="2713"/>
              <a:ext cx="95" cy="119"/>
            </a:xfrm>
            <a:custGeom>
              <a:avLst/>
              <a:gdLst>
                <a:gd name="T0" fmla="*/ 7 w 190"/>
                <a:gd name="T1" fmla="*/ 1 h 237"/>
                <a:gd name="T2" fmla="*/ 16 w 190"/>
                <a:gd name="T3" fmla="*/ 2 h 237"/>
                <a:gd name="T4" fmla="*/ 24 w 190"/>
                <a:gd name="T5" fmla="*/ 3 h 237"/>
                <a:gd name="T6" fmla="*/ 24 w 190"/>
                <a:gd name="T7" fmla="*/ 5 h 237"/>
                <a:gd name="T8" fmla="*/ 23 w 190"/>
                <a:gd name="T9" fmla="*/ 7 h 237"/>
                <a:gd name="T10" fmla="*/ 22 w 190"/>
                <a:gd name="T11" fmla="*/ 9 h 237"/>
                <a:gd name="T12" fmla="*/ 21 w 190"/>
                <a:gd name="T13" fmla="*/ 10 h 237"/>
                <a:gd name="T14" fmla="*/ 21 w 190"/>
                <a:gd name="T15" fmla="*/ 11 h 237"/>
                <a:gd name="T16" fmla="*/ 22 w 190"/>
                <a:gd name="T17" fmla="*/ 12 h 237"/>
                <a:gd name="T18" fmla="*/ 22 w 190"/>
                <a:gd name="T19" fmla="*/ 13 h 237"/>
                <a:gd name="T20" fmla="*/ 22 w 190"/>
                <a:gd name="T21" fmla="*/ 15 h 237"/>
                <a:gd name="T22" fmla="*/ 21 w 190"/>
                <a:gd name="T23" fmla="*/ 15 h 237"/>
                <a:gd name="T24" fmla="*/ 21 w 190"/>
                <a:gd name="T25" fmla="*/ 16 h 237"/>
                <a:gd name="T26" fmla="*/ 21 w 190"/>
                <a:gd name="T27" fmla="*/ 17 h 237"/>
                <a:gd name="T28" fmla="*/ 21 w 190"/>
                <a:gd name="T29" fmla="*/ 19 h 237"/>
                <a:gd name="T30" fmla="*/ 21 w 190"/>
                <a:gd name="T31" fmla="*/ 20 h 237"/>
                <a:gd name="T32" fmla="*/ 21 w 190"/>
                <a:gd name="T33" fmla="*/ 21 h 237"/>
                <a:gd name="T34" fmla="*/ 21 w 190"/>
                <a:gd name="T35" fmla="*/ 22 h 237"/>
                <a:gd name="T36" fmla="*/ 21 w 190"/>
                <a:gd name="T37" fmla="*/ 23 h 237"/>
                <a:gd name="T38" fmla="*/ 20 w 190"/>
                <a:gd name="T39" fmla="*/ 24 h 237"/>
                <a:gd name="T40" fmla="*/ 20 w 190"/>
                <a:gd name="T41" fmla="*/ 26 h 237"/>
                <a:gd name="T42" fmla="*/ 19 w 190"/>
                <a:gd name="T43" fmla="*/ 28 h 237"/>
                <a:gd name="T44" fmla="*/ 18 w 190"/>
                <a:gd name="T45" fmla="*/ 29 h 237"/>
                <a:gd name="T46" fmla="*/ 12 w 190"/>
                <a:gd name="T47" fmla="*/ 30 h 237"/>
                <a:gd name="T48" fmla="*/ 5 w 190"/>
                <a:gd name="T49" fmla="*/ 29 h 237"/>
                <a:gd name="T50" fmla="*/ 1 w 190"/>
                <a:gd name="T51" fmla="*/ 25 h 237"/>
                <a:gd name="T52" fmla="*/ 1 w 190"/>
                <a:gd name="T53" fmla="*/ 21 h 237"/>
                <a:gd name="T54" fmla="*/ 1 w 190"/>
                <a:gd name="T55" fmla="*/ 21 h 237"/>
                <a:gd name="T56" fmla="*/ 1 w 190"/>
                <a:gd name="T57" fmla="*/ 20 h 237"/>
                <a:gd name="T58" fmla="*/ 1 w 190"/>
                <a:gd name="T59" fmla="*/ 18 h 237"/>
                <a:gd name="T60" fmla="*/ 2 w 190"/>
                <a:gd name="T61" fmla="*/ 18 h 237"/>
                <a:gd name="T62" fmla="*/ 1 w 190"/>
                <a:gd name="T63" fmla="*/ 17 h 237"/>
                <a:gd name="T64" fmla="*/ 1 w 190"/>
                <a:gd name="T65" fmla="*/ 16 h 237"/>
                <a:gd name="T66" fmla="*/ 1 w 190"/>
                <a:gd name="T67" fmla="*/ 14 h 237"/>
                <a:gd name="T68" fmla="*/ 2 w 190"/>
                <a:gd name="T69" fmla="*/ 14 h 237"/>
                <a:gd name="T70" fmla="*/ 1 w 190"/>
                <a:gd name="T71" fmla="*/ 13 h 237"/>
                <a:gd name="T72" fmla="*/ 1 w 190"/>
                <a:gd name="T73" fmla="*/ 11 h 237"/>
                <a:gd name="T74" fmla="*/ 2 w 190"/>
                <a:gd name="T75" fmla="*/ 10 h 237"/>
                <a:gd name="T76" fmla="*/ 3 w 190"/>
                <a:gd name="T77" fmla="*/ 9 h 237"/>
                <a:gd name="T78" fmla="*/ 3 w 190"/>
                <a:gd name="T79" fmla="*/ 8 h 237"/>
                <a:gd name="T80" fmla="*/ 2 w 190"/>
                <a:gd name="T81" fmla="*/ 7 h 237"/>
                <a:gd name="T82" fmla="*/ 2 w 190"/>
                <a:gd name="T83" fmla="*/ 6 h 237"/>
                <a:gd name="T84" fmla="*/ 2 w 190"/>
                <a:gd name="T85" fmla="*/ 3 h 237"/>
                <a:gd name="T86" fmla="*/ 2 w 190"/>
                <a:gd name="T87" fmla="*/ 1 h 2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0" h="237">
                  <a:moveTo>
                    <a:pt x="10" y="0"/>
                  </a:moveTo>
                  <a:lnTo>
                    <a:pt x="33" y="3"/>
                  </a:lnTo>
                  <a:lnTo>
                    <a:pt x="55" y="6"/>
                  </a:lnTo>
                  <a:lnTo>
                    <a:pt x="78" y="9"/>
                  </a:lnTo>
                  <a:lnTo>
                    <a:pt x="100" y="11"/>
                  </a:lnTo>
                  <a:lnTo>
                    <a:pt x="123" y="15"/>
                  </a:lnTo>
                  <a:lnTo>
                    <a:pt x="145" y="17"/>
                  </a:lnTo>
                  <a:lnTo>
                    <a:pt x="168" y="21"/>
                  </a:lnTo>
                  <a:lnTo>
                    <a:pt x="190" y="23"/>
                  </a:lnTo>
                  <a:lnTo>
                    <a:pt x="189" y="26"/>
                  </a:lnTo>
                  <a:lnTo>
                    <a:pt x="187" y="31"/>
                  </a:lnTo>
                  <a:lnTo>
                    <a:pt x="186" y="34"/>
                  </a:lnTo>
                  <a:lnTo>
                    <a:pt x="183" y="39"/>
                  </a:lnTo>
                  <a:lnTo>
                    <a:pt x="182" y="47"/>
                  </a:lnTo>
                  <a:lnTo>
                    <a:pt x="180" y="54"/>
                  </a:lnTo>
                  <a:lnTo>
                    <a:pt x="179" y="62"/>
                  </a:lnTo>
                  <a:lnTo>
                    <a:pt x="177" y="70"/>
                  </a:lnTo>
                  <a:lnTo>
                    <a:pt x="175" y="71"/>
                  </a:lnTo>
                  <a:lnTo>
                    <a:pt x="173" y="72"/>
                  </a:lnTo>
                  <a:lnTo>
                    <a:pt x="169" y="75"/>
                  </a:lnTo>
                  <a:lnTo>
                    <a:pt x="167" y="76"/>
                  </a:lnTo>
                  <a:lnTo>
                    <a:pt x="167" y="80"/>
                  </a:lnTo>
                  <a:lnTo>
                    <a:pt x="167" y="84"/>
                  </a:lnTo>
                  <a:lnTo>
                    <a:pt x="166" y="87"/>
                  </a:lnTo>
                  <a:lnTo>
                    <a:pt x="166" y="91"/>
                  </a:lnTo>
                  <a:lnTo>
                    <a:pt x="168" y="91"/>
                  </a:lnTo>
                  <a:lnTo>
                    <a:pt x="171" y="91"/>
                  </a:lnTo>
                  <a:lnTo>
                    <a:pt x="173" y="91"/>
                  </a:lnTo>
                  <a:lnTo>
                    <a:pt x="175" y="92"/>
                  </a:lnTo>
                  <a:lnTo>
                    <a:pt x="174" y="98"/>
                  </a:lnTo>
                  <a:lnTo>
                    <a:pt x="174" y="102"/>
                  </a:lnTo>
                  <a:lnTo>
                    <a:pt x="173" y="108"/>
                  </a:lnTo>
                  <a:lnTo>
                    <a:pt x="172" y="114"/>
                  </a:lnTo>
                  <a:lnTo>
                    <a:pt x="169" y="115"/>
                  </a:lnTo>
                  <a:lnTo>
                    <a:pt x="168" y="115"/>
                  </a:lnTo>
                  <a:lnTo>
                    <a:pt x="166" y="116"/>
                  </a:lnTo>
                  <a:lnTo>
                    <a:pt x="164" y="117"/>
                  </a:lnTo>
                  <a:lnTo>
                    <a:pt x="165" y="121"/>
                  </a:lnTo>
                  <a:lnTo>
                    <a:pt x="166" y="124"/>
                  </a:lnTo>
                  <a:lnTo>
                    <a:pt x="167" y="128"/>
                  </a:lnTo>
                  <a:lnTo>
                    <a:pt x="168" y="131"/>
                  </a:lnTo>
                  <a:lnTo>
                    <a:pt x="168" y="136"/>
                  </a:lnTo>
                  <a:lnTo>
                    <a:pt x="168" y="139"/>
                  </a:lnTo>
                  <a:lnTo>
                    <a:pt x="167" y="143"/>
                  </a:lnTo>
                  <a:lnTo>
                    <a:pt x="167" y="147"/>
                  </a:lnTo>
                  <a:lnTo>
                    <a:pt x="166" y="150"/>
                  </a:lnTo>
                  <a:lnTo>
                    <a:pt x="164" y="151"/>
                  </a:lnTo>
                  <a:lnTo>
                    <a:pt x="163" y="153"/>
                  </a:lnTo>
                  <a:lnTo>
                    <a:pt x="160" y="155"/>
                  </a:lnTo>
                  <a:lnTo>
                    <a:pt x="161" y="159"/>
                  </a:lnTo>
                  <a:lnTo>
                    <a:pt x="163" y="162"/>
                  </a:lnTo>
                  <a:lnTo>
                    <a:pt x="165" y="166"/>
                  </a:lnTo>
                  <a:lnTo>
                    <a:pt x="166" y="169"/>
                  </a:lnTo>
                  <a:lnTo>
                    <a:pt x="165" y="173"/>
                  </a:lnTo>
                  <a:lnTo>
                    <a:pt x="165" y="176"/>
                  </a:lnTo>
                  <a:lnTo>
                    <a:pt x="164" y="180"/>
                  </a:lnTo>
                  <a:lnTo>
                    <a:pt x="163" y="183"/>
                  </a:lnTo>
                  <a:lnTo>
                    <a:pt x="161" y="185"/>
                  </a:lnTo>
                  <a:lnTo>
                    <a:pt x="160" y="189"/>
                  </a:lnTo>
                  <a:lnTo>
                    <a:pt x="158" y="192"/>
                  </a:lnTo>
                  <a:lnTo>
                    <a:pt x="157" y="195"/>
                  </a:lnTo>
                  <a:lnTo>
                    <a:pt x="156" y="200"/>
                  </a:lnTo>
                  <a:lnTo>
                    <a:pt x="154" y="205"/>
                  </a:lnTo>
                  <a:lnTo>
                    <a:pt x="152" y="211"/>
                  </a:lnTo>
                  <a:lnTo>
                    <a:pt x="151" y="216"/>
                  </a:lnTo>
                  <a:lnTo>
                    <a:pt x="149" y="219"/>
                  </a:lnTo>
                  <a:lnTo>
                    <a:pt x="148" y="222"/>
                  </a:lnTo>
                  <a:lnTo>
                    <a:pt x="145" y="226"/>
                  </a:lnTo>
                  <a:lnTo>
                    <a:pt x="143" y="229"/>
                  </a:lnTo>
                  <a:lnTo>
                    <a:pt x="131" y="235"/>
                  </a:lnTo>
                  <a:lnTo>
                    <a:pt x="114" y="237"/>
                  </a:lnTo>
                  <a:lnTo>
                    <a:pt x="95" y="237"/>
                  </a:lnTo>
                  <a:lnTo>
                    <a:pt x="74" y="236"/>
                  </a:lnTo>
                  <a:lnTo>
                    <a:pt x="53" y="233"/>
                  </a:lnTo>
                  <a:lnTo>
                    <a:pt x="33" y="227"/>
                  </a:lnTo>
                  <a:lnTo>
                    <a:pt x="17" y="220"/>
                  </a:lnTo>
                  <a:lnTo>
                    <a:pt x="7" y="212"/>
                  </a:lnTo>
                  <a:lnTo>
                    <a:pt x="6" y="200"/>
                  </a:lnTo>
                  <a:lnTo>
                    <a:pt x="6" y="190"/>
                  </a:lnTo>
                  <a:lnTo>
                    <a:pt x="6" y="180"/>
                  </a:lnTo>
                  <a:lnTo>
                    <a:pt x="7" y="168"/>
                  </a:lnTo>
                  <a:lnTo>
                    <a:pt x="6" y="166"/>
                  </a:lnTo>
                  <a:lnTo>
                    <a:pt x="5" y="165"/>
                  </a:lnTo>
                  <a:lnTo>
                    <a:pt x="2" y="162"/>
                  </a:lnTo>
                  <a:lnTo>
                    <a:pt x="1" y="161"/>
                  </a:lnTo>
                  <a:lnTo>
                    <a:pt x="1" y="157"/>
                  </a:lnTo>
                  <a:lnTo>
                    <a:pt x="1" y="153"/>
                  </a:lnTo>
                  <a:lnTo>
                    <a:pt x="1" y="150"/>
                  </a:lnTo>
                  <a:lnTo>
                    <a:pt x="1" y="146"/>
                  </a:lnTo>
                  <a:lnTo>
                    <a:pt x="5" y="144"/>
                  </a:lnTo>
                  <a:lnTo>
                    <a:pt x="7" y="142"/>
                  </a:lnTo>
                  <a:lnTo>
                    <a:pt x="10" y="139"/>
                  </a:lnTo>
                  <a:lnTo>
                    <a:pt x="13" y="137"/>
                  </a:lnTo>
                  <a:lnTo>
                    <a:pt x="9" y="137"/>
                  </a:lnTo>
                  <a:lnTo>
                    <a:pt x="7" y="136"/>
                  </a:lnTo>
                  <a:lnTo>
                    <a:pt x="4" y="136"/>
                  </a:lnTo>
                  <a:lnTo>
                    <a:pt x="0" y="136"/>
                  </a:lnTo>
                  <a:lnTo>
                    <a:pt x="1" y="130"/>
                  </a:lnTo>
                  <a:lnTo>
                    <a:pt x="2" y="123"/>
                  </a:lnTo>
                  <a:lnTo>
                    <a:pt x="2" y="117"/>
                  </a:lnTo>
                  <a:lnTo>
                    <a:pt x="4" y="110"/>
                  </a:lnTo>
                  <a:lnTo>
                    <a:pt x="6" y="110"/>
                  </a:lnTo>
                  <a:lnTo>
                    <a:pt x="9" y="109"/>
                  </a:lnTo>
                  <a:lnTo>
                    <a:pt x="12" y="109"/>
                  </a:lnTo>
                  <a:lnTo>
                    <a:pt x="14" y="108"/>
                  </a:lnTo>
                  <a:lnTo>
                    <a:pt x="12" y="105"/>
                  </a:lnTo>
                  <a:lnTo>
                    <a:pt x="10" y="101"/>
                  </a:lnTo>
                  <a:lnTo>
                    <a:pt x="8" y="98"/>
                  </a:lnTo>
                  <a:lnTo>
                    <a:pt x="6" y="93"/>
                  </a:lnTo>
                  <a:lnTo>
                    <a:pt x="6" y="91"/>
                  </a:lnTo>
                  <a:lnTo>
                    <a:pt x="6" y="87"/>
                  </a:lnTo>
                  <a:lnTo>
                    <a:pt x="6" y="84"/>
                  </a:lnTo>
                  <a:lnTo>
                    <a:pt x="6" y="80"/>
                  </a:lnTo>
                  <a:lnTo>
                    <a:pt x="9" y="78"/>
                  </a:lnTo>
                  <a:lnTo>
                    <a:pt x="13" y="76"/>
                  </a:lnTo>
                  <a:lnTo>
                    <a:pt x="15" y="74"/>
                  </a:lnTo>
                  <a:lnTo>
                    <a:pt x="19" y="72"/>
                  </a:lnTo>
                  <a:lnTo>
                    <a:pt x="19" y="69"/>
                  </a:lnTo>
                  <a:lnTo>
                    <a:pt x="19" y="66"/>
                  </a:lnTo>
                  <a:lnTo>
                    <a:pt x="19" y="63"/>
                  </a:lnTo>
                  <a:lnTo>
                    <a:pt x="19" y="60"/>
                  </a:lnTo>
                  <a:lnTo>
                    <a:pt x="16" y="57"/>
                  </a:lnTo>
                  <a:lnTo>
                    <a:pt x="15" y="55"/>
                  </a:lnTo>
                  <a:lnTo>
                    <a:pt x="13" y="53"/>
                  </a:lnTo>
                  <a:lnTo>
                    <a:pt x="10" y="51"/>
                  </a:lnTo>
                  <a:lnTo>
                    <a:pt x="12" y="44"/>
                  </a:lnTo>
                  <a:lnTo>
                    <a:pt x="13" y="37"/>
                  </a:lnTo>
                  <a:lnTo>
                    <a:pt x="13" y="30"/>
                  </a:lnTo>
                  <a:lnTo>
                    <a:pt x="14" y="23"/>
                  </a:lnTo>
                  <a:lnTo>
                    <a:pt x="13" y="17"/>
                  </a:lnTo>
                  <a:lnTo>
                    <a:pt x="13" y="11"/>
                  </a:lnTo>
                  <a:lnTo>
                    <a:pt x="12" y="6"/>
                  </a:lnTo>
                  <a:lnTo>
                    <a:pt x="10" y="0"/>
                  </a:lnTo>
                  <a:close/>
                </a:path>
              </a:pathLst>
            </a:custGeom>
            <a:solidFill>
              <a:srgbClr val="82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68" name="Freeform 255"/>
            <p:cNvSpPr>
              <a:spLocks noChangeAspect="1"/>
            </p:cNvSpPr>
            <p:nvPr/>
          </p:nvSpPr>
          <p:spPr bwMode="auto">
            <a:xfrm>
              <a:off x="2781" y="2715"/>
              <a:ext cx="84" cy="117"/>
            </a:xfrm>
            <a:custGeom>
              <a:avLst/>
              <a:gdLst>
                <a:gd name="T0" fmla="*/ 7 w 167"/>
                <a:gd name="T1" fmla="*/ 1 h 234"/>
                <a:gd name="T2" fmla="*/ 14 w 167"/>
                <a:gd name="T3" fmla="*/ 2 h 234"/>
                <a:gd name="T4" fmla="*/ 21 w 167"/>
                <a:gd name="T5" fmla="*/ 3 h 234"/>
                <a:gd name="T6" fmla="*/ 21 w 167"/>
                <a:gd name="T7" fmla="*/ 4 h 234"/>
                <a:gd name="T8" fmla="*/ 20 w 167"/>
                <a:gd name="T9" fmla="*/ 7 h 234"/>
                <a:gd name="T10" fmla="*/ 19 w 167"/>
                <a:gd name="T11" fmla="*/ 9 h 234"/>
                <a:gd name="T12" fmla="*/ 19 w 167"/>
                <a:gd name="T13" fmla="*/ 10 h 234"/>
                <a:gd name="T14" fmla="*/ 19 w 167"/>
                <a:gd name="T15" fmla="*/ 11 h 234"/>
                <a:gd name="T16" fmla="*/ 19 w 167"/>
                <a:gd name="T17" fmla="*/ 11 h 234"/>
                <a:gd name="T18" fmla="*/ 19 w 167"/>
                <a:gd name="T19" fmla="*/ 12 h 234"/>
                <a:gd name="T20" fmla="*/ 19 w 167"/>
                <a:gd name="T21" fmla="*/ 14 h 234"/>
                <a:gd name="T22" fmla="*/ 18 w 167"/>
                <a:gd name="T23" fmla="*/ 14 h 234"/>
                <a:gd name="T24" fmla="*/ 18 w 167"/>
                <a:gd name="T25" fmla="*/ 15 h 234"/>
                <a:gd name="T26" fmla="*/ 19 w 167"/>
                <a:gd name="T27" fmla="*/ 17 h 234"/>
                <a:gd name="T28" fmla="*/ 18 w 167"/>
                <a:gd name="T29" fmla="*/ 18 h 234"/>
                <a:gd name="T30" fmla="*/ 18 w 167"/>
                <a:gd name="T31" fmla="*/ 19 h 234"/>
                <a:gd name="T32" fmla="*/ 18 w 167"/>
                <a:gd name="T33" fmla="*/ 20 h 234"/>
                <a:gd name="T34" fmla="*/ 18 w 167"/>
                <a:gd name="T35" fmla="*/ 22 h 234"/>
                <a:gd name="T36" fmla="*/ 18 w 167"/>
                <a:gd name="T37" fmla="*/ 23 h 234"/>
                <a:gd name="T38" fmla="*/ 17 w 167"/>
                <a:gd name="T39" fmla="*/ 24 h 234"/>
                <a:gd name="T40" fmla="*/ 17 w 167"/>
                <a:gd name="T41" fmla="*/ 26 h 234"/>
                <a:gd name="T42" fmla="*/ 17 w 167"/>
                <a:gd name="T43" fmla="*/ 27 h 234"/>
                <a:gd name="T44" fmla="*/ 16 w 167"/>
                <a:gd name="T45" fmla="*/ 29 h 234"/>
                <a:gd name="T46" fmla="*/ 10 w 167"/>
                <a:gd name="T47" fmla="*/ 30 h 234"/>
                <a:gd name="T48" fmla="*/ 4 w 167"/>
                <a:gd name="T49" fmla="*/ 29 h 234"/>
                <a:gd name="T50" fmla="*/ 1 w 167"/>
                <a:gd name="T51" fmla="*/ 25 h 234"/>
                <a:gd name="T52" fmla="*/ 1 w 167"/>
                <a:gd name="T53" fmla="*/ 21 h 234"/>
                <a:gd name="T54" fmla="*/ 1 w 167"/>
                <a:gd name="T55" fmla="*/ 21 h 234"/>
                <a:gd name="T56" fmla="*/ 0 w 167"/>
                <a:gd name="T57" fmla="*/ 19 h 234"/>
                <a:gd name="T58" fmla="*/ 1 w 167"/>
                <a:gd name="T59" fmla="*/ 18 h 234"/>
                <a:gd name="T60" fmla="*/ 2 w 167"/>
                <a:gd name="T61" fmla="*/ 17 h 234"/>
                <a:gd name="T62" fmla="*/ 1 w 167"/>
                <a:gd name="T63" fmla="*/ 17 h 234"/>
                <a:gd name="T64" fmla="*/ 1 w 167"/>
                <a:gd name="T65" fmla="*/ 16 h 234"/>
                <a:gd name="T66" fmla="*/ 1 w 167"/>
                <a:gd name="T67" fmla="*/ 14 h 234"/>
                <a:gd name="T68" fmla="*/ 2 w 167"/>
                <a:gd name="T69" fmla="*/ 14 h 234"/>
                <a:gd name="T70" fmla="*/ 1 w 167"/>
                <a:gd name="T71" fmla="*/ 12 h 234"/>
                <a:gd name="T72" fmla="*/ 1 w 167"/>
                <a:gd name="T73" fmla="*/ 11 h 234"/>
                <a:gd name="T74" fmla="*/ 1 w 167"/>
                <a:gd name="T75" fmla="*/ 10 h 234"/>
                <a:gd name="T76" fmla="*/ 2 w 167"/>
                <a:gd name="T77" fmla="*/ 9 h 234"/>
                <a:gd name="T78" fmla="*/ 3 w 167"/>
                <a:gd name="T79" fmla="*/ 8 h 234"/>
                <a:gd name="T80" fmla="*/ 2 w 167"/>
                <a:gd name="T81" fmla="*/ 7 h 234"/>
                <a:gd name="T82" fmla="*/ 2 w 167"/>
                <a:gd name="T83" fmla="*/ 6 h 234"/>
                <a:gd name="T84" fmla="*/ 2 w 167"/>
                <a:gd name="T85" fmla="*/ 3 h 234"/>
                <a:gd name="T86" fmla="*/ 2 w 167"/>
                <a:gd name="T87" fmla="*/ 1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7" h="234">
                  <a:moveTo>
                    <a:pt x="10" y="0"/>
                  </a:moveTo>
                  <a:lnTo>
                    <a:pt x="30" y="3"/>
                  </a:lnTo>
                  <a:lnTo>
                    <a:pt x="49" y="5"/>
                  </a:lnTo>
                  <a:lnTo>
                    <a:pt x="69" y="7"/>
                  </a:lnTo>
                  <a:lnTo>
                    <a:pt x="88" y="10"/>
                  </a:lnTo>
                  <a:lnTo>
                    <a:pt x="108" y="13"/>
                  </a:lnTo>
                  <a:lnTo>
                    <a:pt x="127" y="15"/>
                  </a:lnTo>
                  <a:lnTo>
                    <a:pt x="147" y="18"/>
                  </a:lnTo>
                  <a:lnTo>
                    <a:pt x="167" y="20"/>
                  </a:lnTo>
                  <a:lnTo>
                    <a:pt x="165" y="23"/>
                  </a:lnTo>
                  <a:lnTo>
                    <a:pt x="163" y="27"/>
                  </a:lnTo>
                  <a:lnTo>
                    <a:pt x="162" y="31"/>
                  </a:lnTo>
                  <a:lnTo>
                    <a:pt x="160" y="35"/>
                  </a:lnTo>
                  <a:lnTo>
                    <a:pt x="159" y="43"/>
                  </a:lnTo>
                  <a:lnTo>
                    <a:pt x="157" y="51"/>
                  </a:lnTo>
                  <a:lnTo>
                    <a:pt x="155" y="59"/>
                  </a:lnTo>
                  <a:lnTo>
                    <a:pt x="154" y="67"/>
                  </a:lnTo>
                  <a:lnTo>
                    <a:pt x="152" y="68"/>
                  </a:lnTo>
                  <a:lnTo>
                    <a:pt x="151" y="69"/>
                  </a:lnTo>
                  <a:lnTo>
                    <a:pt x="148" y="72"/>
                  </a:lnTo>
                  <a:lnTo>
                    <a:pt x="146" y="73"/>
                  </a:lnTo>
                  <a:lnTo>
                    <a:pt x="145" y="76"/>
                  </a:lnTo>
                  <a:lnTo>
                    <a:pt x="145" y="80"/>
                  </a:lnTo>
                  <a:lnTo>
                    <a:pt x="145" y="83"/>
                  </a:lnTo>
                  <a:lnTo>
                    <a:pt x="144" y="87"/>
                  </a:lnTo>
                  <a:lnTo>
                    <a:pt x="146" y="88"/>
                  </a:lnTo>
                  <a:lnTo>
                    <a:pt x="148" y="88"/>
                  </a:lnTo>
                  <a:lnTo>
                    <a:pt x="151" y="88"/>
                  </a:lnTo>
                  <a:lnTo>
                    <a:pt x="153" y="88"/>
                  </a:lnTo>
                  <a:lnTo>
                    <a:pt x="152" y="94"/>
                  </a:lnTo>
                  <a:lnTo>
                    <a:pt x="151" y="99"/>
                  </a:lnTo>
                  <a:lnTo>
                    <a:pt x="149" y="104"/>
                  </a:lnTo>
                  <a:lnTo>
                    <a:pt x="148" y="110"/>
                  </a:lnTo>
                  <a:lnTo>
                    <a:pt x="147" y="111"/>
                  </a:lnTo>
                  <a:lnTo>
                    <a:pt x="145" y="111"/>
                  </a:lnTo>
                  <a:lnTo>
                    <a:pt x="144" y="112"/>
                  </a:lnTo>
                  <a:lnTo>
                    <a:pt x="141" y="113"/>
                  </a:lnTo>
                  <a:lnTo>
                    <a:pt x="142" y="117"/>
                  </a:lnTo>
                  <a:lnTo>
                    <a:pt x="144" y="120"/>
                  </a:lnTo>
                  <a:lnTo>
                    <a:pt x="145" y="124"/>
                  </a:lnTo>
                  <a:lnTo>
                    <a:pt x="146" y="127"/>
                  </a:lnTo>
                  <a:lnTo>
                    <a:pt x="145" y="132"/>
                  </a:lnTo>
                  <a:lnTo>
                    <a:pt x="145" y="135"/>
                  </a:lnTo>
                  <a:lnTo>
                    <a:pt x="145" y="140"/>
                  </a:lnTo>
                  <a:lnTo>
                    <a:pt x="144" y="143"/>
                  </a:lnTo>
                  <a:lnTo>
                    <a:pt x="142" y="145"/>
                  </a:lnTo>
                  <a:lnTo>
                    <a:pt x="141" y="148"/>
                  </a:lnTo>
                  <a:lnTo>
                    <a:pt x="139" y="150"/>
                  </a:lnTo>
                  <a:lnTo>
                    <a:pt x="138" y="152"/>
                  </a:lnTo>
                  <a:lnTo>
                    <a:pt x="139" y="155"/>
                  </a:lnTo>
                  <a:lnTo>
                    <a:pt x="140" y="158"/>
                  </a:lnTo>
                  <a:lnTo>
                    <a:pt x="141" y="162"/>
                  </a:lnTo>
                  <a:lnTo>
                    <a:pt x="142" y="165"/>
                  </a:lnTo>
                  <a:lnTo>
                    <a:pt x="141" y="169"/>
                  </a:lnTo>
                  <a:lnTo>
                    <a:pt x="141" y="172"/>
                  </a:lnTo>
                  <a:lnTo>
                    <a:pt x="140" y="175"/>
                  </a:lnTo>
                  <a:lnTo>
                    <a:pt x="139" y="179"/>
                  </a:lnTo>
                  <a:lnTo>
                    <a:pt x="138" y="182"/>
                  </a:lnTo>
                  <a:lnTo>
                    <a:pt x="137" y="185"/>
                  </a:lnTo>
                  <a:lnTo>
                    <a:pt x="136" y="188"/>
                  </a:lnTo>
                  <a:lnTo>
                    <a:pt x="134" y="190"/>
                  </a:lnTo>
                  <a:lnTo>
                    <a:pt x="133" y="196"/>
                  </a:lnTo>
                  <a:lnTo>
                    <a:pt x="132" y="202"/>
                  </a:lnTo>
                  <a:lnTo>
                    <a:pt x="131" y="207"/>
                  </a:lnTo>
                  <a:lnTo>
                    <a:pt x="130" y="212"/>
                  </a:lnTo>
                  <a:lnTo>
                    <a:pt x="129" y="216"/>
                  </a:lnTo>
                  <a:lnTo>
                    <a:pt x="126" y="218"/>
                  </a:lnTo>
                  <a:lnTo>
                    <a:pt x="125" y="222"/>
                  </a:lnTo>
                  <a:lnTo>
                    <a:pt x="123" y="225"/>
                  </a:lnTo>
                  <a:lnTo>
                    <a:pt x="112" y="231"/>
                  </a:lnTo>
                  <a:lnTo>
                    <a:pt x="98" y="234"/>
                  </a:lnTo>
                  <a:lnTo>
                    <a:pt x="80" y="234"/>
                  </a:lnTo>
                  <a:lnTo>
                    <a:pt x="62" y="233"/>
                  </a:lnTo>
                  <a:lnTo>
                    <a:pt x="42" y="230"/>
                  </a:lnTo>
                  <a:lnTo>
                    <a:pt x="26" y="225"/>
                  </a:lnTo>
                  <a:lnTo>
                    <a:pt x="12" y="218"/>
                  </a:lnTo>
                  <a:lnTo>
                    <a:pt x="3" y="210"/>
                  </a:lnTo>
                  <a:lnTo>
                    <a:pt x="3" y="200"/>
                  </a:lnTo>
                  <a:lnTo>
                    <a:pt x="3" y="188"/>
                  </a:lnTo>
                  <a:lnTo>
                    <a:pt x="3" y="178"/>
                  </a:lnTo>
                  <a:lnTo>
                    <a:pt x="4" y="167"/>
                  </a:lnTo>
                  <a:lnTo>
                    <a:pt x="3" y="165"/>
                  </a:lnTo>
                  <a:lnTo>
                    <a:pt x="2" y="163"/>
                  </a:lnTo>
                  <a:lnTo>
                    <a:pt x="1" y="162"/>
                  </a:lnTo>
                  <a:lnTo>
                    <a:pt x="0" y="159"/>
                  </a:lnTo>
                  <a:lnTo>
                    <a:pt x="0" y="156"/>
                  </a:lnTo>
                  <a:lnTo>
                    <a:pt x="0" y="152"/>
                  </a:lnTo>
                  <a:lnTo>
                    <a:pt x="0" y="149"/>
                  </a:lnTo>
                  <a:lnTo>
                    <a:pt x="1" y="144"/>
                  </a:lnTo>
                  <a:lnTo>
                    <a:pt x="3" y="142"/>
                  </a:lnTo>
                  <a:lnTo>
                    <a:pt x="5" y="140"/>
                  </a:lnTo>
                  <a:lnTo>
                    <a:pt x="8" y="139"/>
                  </a:lnTo>
                  <a:lnTo>
                    <a:pt x="10" y="136"/>
                  </a:lnTo>
                  <a:lnTo>
                    <a:pt x="8" y="136"/>
                  </a:lnTo>
                  <a:lnTo>
                    <a:pt x="5" y="135"/>
                  </a:lnTo>
                  <a:lnTo>
                    <a:pt x="2" y="135"/>
                  </a:lnTo>
                  <a:lnTo>
                    <a:pt x="0" y="135"/>
                  </a:lnTo>
                  <a:lnTo>
                    <a:pt x="0" y="128"/>
                  </a:lnTo>
                  <a:lnTo>
                    <a:pt x="1" y="122"/>
                  </a:lnTo>
                  <a:lnTo>
                    <a:pt x="1" y="116"/>
                  </a:lnTo>
                  <a:lnTo>
                    <a:pt x="2" y="110"/>
                  </a:lnTo>
                  <a:lnTo>
                    <a:pt x="4" y="109"/>
                  </a:lnTo>
                  <a:lnTo>
                    <a:pt x="7" y="109"/>
                  </a:lnTo>
                  <a:lnTo>
                    <a:pt x="9" y="107"/>
                  </a:lnTo>
                  <a:lnTo>
                    <a:pt x="11" y="107"/>
                  </a:lnTo>
                  <a:lnTo>
                    <a:pt x="10" y="104"/>
                  </a:lnTo>
                  <a:lnTo>
                    <a:pt x="9" y="99"/>
                  </a:lnTo>
                  <a:lnTo>
                    <a:pt x="7" y="96"/>
                  </a:lnTo>
                  <a:lnTo>
                    <a:pt x="5" y="92"/>
                  </a:lnTo>
                  <a:lnTo>
                    <a:pt x="5" y="90"/>
                  </a:lnTo>
                  <a:lnTo>
                    <a:pt x="5" y="87"/>
                  </a:lnTo>
                  <a:lnTo>
                    <a:pt x="5" y="83"/>
                  </a:lnTo>
                  <a:lnTo>
                    <a:pt x="5" y="80"/>
                  </a:lnTo>
                  <a:lnTo>
                    <a:pt x="8" y="77"/>
                  </a:lnTo>
                  <a:lnTo>
                    <a:pt x="11" y="75"/>
                  </a:lnTo>
                  <a:lnTo>
                    <a:pt x="13" y="73"/>
                  </a:lnTo>
                  <a:lnTo>
                    <a:pt x="16" y="71"/>
                  </a:lnTo>
                  <a:lnTo>
                    <a:pt x="16" y="68"/>
                  </a:lnTo>
                  <a:lnTo>
                    <a:pt x="17" y="65"/>
                  </a:lnTo>
                  <a:lnTo>
                    <a:pt x="17" y="63"/>
                  </a:lnTo>
                  <a:lnTo>
                    <a:pt x="17" y="59"/>
                  </a:lnTo>
                  <a:lnTo>
                    <a:pt x="15" y="57"/>
                  </a:lnTo>
                  <a:lnTo>
                    <a:pt x="13" y="54"/>
                  </a:lnTo>
                  <a:lnTo>
                    <a:pt x="11" y="52"/>
                  </a:lnTo>
                  <a:lnTo>
                    <a:pt x="9" y="50"/>
                  </a:lnTo>
                  <a:lnTo>
                    <a:pt x="10" y="43"/>
                  </a:lnTo>
                  <a:lnTo>
                    <a:pt x="11" y="36"/>
                  </a:lnTo>
                  <a:lnTo>
                    <a:pt x="11" y="29"/>
                  </a:lnTo>
                  <a:lnTo>
                    <a:pt x="12" y="22"/>
                  </a:lnTo>
                  <a:lnTo>
                    <a:pt x="12" y="16"/>
                  </a:lnTo>
                  <a:lnTo>
                    <a:pt x="11" y="11"/>
                  </a:lnTo>
                  <a:lnTo>
                    <a:pt x="11" y="6"/>
                  </a:lnTo>
                  <a:lnTo>
                    <a:pt x="10" y="0"/>
                  </a:lnTo>
                  <a:close/>
                </a:path>
              </a:pathLst>
            </a:custGeom>
            <a:solidFill>
              <a:srgbClr val="8989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69" name="Freeform 256"/>
            <p:cNvSpPr>
              <a:spLocks noChangeAspect="1"/>
            </p:cNvSpPr>
            <p:nvPr/>
          </p:nvSpPr>
          <p:spPr bwMode="auto">
            <a:xfrm>
              <a:off x="2786" y="2716"/>
              <a:ext cx="72" cy="116"/>
            </a:xfrm>
            <a:custGeom>
              <a:avLst/>
              <a:gdLst>
                <a:gd name="T0" fmla="*/ 6 w 144"/>
                <a:gd name="T1" fmla="*/ 1 h 231"/>
                <a:gd name="T2" fmla="*/ 12 w 144"/>
                <a:gd name="T3" fmla="*/ 2 h 231"/>
                <a:gd name="T4" fmla="*/ 18 w 144"/>
                <a:gd name="T5" fmla="*/ 3 h 231"/>
                <a:gd name="T6" fmla="*/ 18 w 144"/>
                <a:gd name="T7" fmla="*/ 4 h 231"/>
                <a:gd name="T8" fmla="*/ 17 w 144"/>
                <a:gd name="T9" fmla="*/ 6 h 231"/>
                <a:gd name="T10" fmla="*/ 17 w 144"/>
                <a:gd name="T11" fmla="*/ 8 h 231"/>
                <a:gd name="T12" fmla="*/ 16 w 144"/>
                <a:gd name="T13" fmla="*/ 9 h 231"/>
                <a:gd name="T14" fmla="*/ 16 w 144"/>
                <a:gd name="T15" fmla="*/ 10 h 231"/>
                <a:gd name="T16" fmla="*/ 16 w 144"/>
                <a:gd name="T17" fmla="*/ 11 h 231"/>
                <a:gd name="T18" fmla="*/ 17 w 144"/>
                <a:gd name="T19" fmla="*/ 12 h 231"/>
                <a:gd name="T20" fmla="*/ 16 w 144"/>
                <a:gd name="T21" fmla="*/ 14 h 231"/>
                <a:gd name="T22" fmla="*/ 16 w 144"/>
                <a:gd name="T23" fmla="*/ 14 h 231"/>
                <a:gd name="T24" fmla="*/ 16 w 144"/>
                <a:gd name="T25" fmla="*/ 15 h 231"/>
                <a:gd name="T26" fmla="*/ 16 w 144"/>
                <a:gd name="T27" fmla="*/ 16 h 231"/>
                <a:gd name="T28" fmla="*/ 16 w 144"/>
                <a:gd name="T29" fmla="*/ 18 h 231"/>
                <a:gd name="T30" fmla="*/ 15 w 144"/>
                <a:gd name="T31" fmla="*/ 19 h 231"/>
                <a:gd name="T32" fmla="*/ 15 w 144"/>
                <a:gd name="T33" fmla="*/ 20 h 231"/>
                <a:gd name="T34" fmla="*/ 16 w 144"/>
                <a:gd name="T35" fmla="*/ 21 h 231"/>
                <a:gd name="T36" fmla="*/ 15 w 144"/>
                <a:gd name="T37" fmla="*/ 22 h 231"/>
                <a:gd name="T38" fmla="*/ 15 w 144"/>
                <a:gd name="T39" fmla="*/ 23 h 231"/>
                <a:gd name="T40" fmla="*/ 15 w 144"/>
                <a:gd name="T41" fmla="*/ 25 h 231"/>
                <a:gd name="T42" fmla="*/ 14 w 144"/>
                <a:gd name="T43" fmla="*/ 27 h 231"/>
                <a:gd name="T44" fmla="*/ 13 w 144"/>
                <a:gd name="T45" fmla="*/ 28 h 231"/>
                <a:gd name="T46" fmla="*/ 9 w 144"/>
                <a:gd name="T47" fmla="*/ 29 h 231"/>
                <a:gd name="T48" fmla="*/ 3 w 144"/>
                <a:gd name="T49" fmla="*/ 28 h 231"/>
                <a:gd name="T50" fmla="*/ 1 w 144"/>
                <a:gd name="T51" fmla="*/ 25 h 231"/>
                <a:gd name="T52" fmla="*/ 1 w 144"/>
                <a:gd name="T53" fmla="*/ 21 h 231"/>
                <a:gd name="T54" fmla="*/ 1 w 144"/>
                <a:gd name="T55" fmla="*/ 20 h 231"/>
                <a:gd name="T56" fmla="*/ 1 w 144"/>
                <a:gd name="T57" fmla="*/ 19 h 231"/>
                <a:gd name="T58" fmla="*/ 1 w 144"/>
                <a:gd name="T59" fmla="*/ 18 h 231"/>
                <a:gd name="T60" fmla="*/ 2 w 144"/>
                <a:gd name="T61" fmla="*/ 17 h 231"/>
                <a:gd name="T62" fmla="*/ 1 w 144"/>
                <a:gd name="T63" fmla="*/ 17 h 231"/>
                <a:gd name="T64" fmla="*/ 1 w 144"/>
                <a:gd name="T65" fmla="*/ 16 h 231"/>
                <a:gd name="T66" fmla="*/ 1 w 144"/>
                <a:gd name="T67" fmla="*/ 14 h 231"/>
                <a:gd name="T68" fmla="*/ 2 w 144"/>
                <a:gd name="T69" fmla="*/ 14 h 231"/>
                <a:gd name="T70" fmla="*/ 1 w 144"/>
                <a:gd name="T71" fmla="*/ 12 h 231"/>
                <a:gd name="T72" fmla="*/ 1 w 144"/>
                <a:gd name="T73" fmla="*/ 11 h 231"/>
                <a:gd name="T74" fmla="*/ 2 w 144"/>
                <a:gd name="T75" fmla="*/ 10 h 231"/>
                <a:gd name="T76" fmla="*/ 2 w 144"/>
                <a:gd name="T77" fmla="*/ 9 h 231"/>
                <a:gd name="T78" fmla="*/ 2 w 144"/>
                <a:gd name="T79" fmla="*/ 8 h 231"/>
                <a:gd name="T80" fmla="*/ 2 w 144"/>
                <a:gd name="T81" fmla="*/ 7 h 231"/>
                <a:gd name="T82" fmla="*/ 2 w 144"/>
                <a:gd name="T83" fmla="*/ 6 h 231"/>
                <a:gd name="T84" fmla="*/ 2 w 144"/>
                <a:gd name="T85" fmla="*/ 3 h 231"/>
                <a:gd name="T86" fmla="*/ 2 w 144"/>
                <a:gd name="T87" fmla="*/ 1 h 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4" h="231">
                  <a:moveTo>
                    <a:pt x="11" y="0"/>
                  </a:moveTo>
                  <a:lnTo>
                    <a:pt x="29" y="2"/>
                  </a:lnTo>
                  <a:lnTo>
                    <a:pt x="45" y="4"/>
                  </a:lnTo>
                  <a:lnTo>
                    <a:pt x="62" y="7"/>
                  </a:lnTo>
                  <a:lnTo>
                    <a:pt x="78" y="8"/>
                  </a:lnTo>
                  <a:lnTo>
                    <a:pt x="94" y="10"/>
                  </a:lnTo>
                  <a:lnTo>
                    <a:pt x="111" y="12"/>
                  </a:lnTo>
                  <a:lnTo>
                    <a:pt x="128" y="15"/>
                  </a:lnTo>
                  <a:lnTo>
                    <a:pt x="144" y="17"/>
                  </a:lnTo>
                  <a:lnTo>
                    <a:pt x="143" y="20"/>
                  </a:lnTo>
                  <a:lnTo>
                    <a:pt x="142" y="24"/>
                  </a:lnTo>
                  <a:lnTo>
                    <a:pt x="139" y="28"/>
                  </a:lnTo>
                  <a:lnTo>
                    <a:pt x="138" y="32"/>
                  </a:lnTo>
                  <a:lnTo>
                    <a:pt x="137" y="40"/>
                  </a:lnTo>
                  <a:lnTo>
                    <a:pt x="136" y="47"/>
                  </a:lnTo>
                  <a:lnTo>
                    <a:pt x="135" y="55"/>
                  </a:lnTo>
                  <a:lnTo>
                    <a:pt x="134" y="63"/>
                  </a:lnTo>
                  <a:lnTo>
                    <a:pt x="131" y="64"/>
                  </a:lnTo>
                  <a:lnTo>
                    <a:pt x="129" y="66"/>
                  </a:lnTo>
                  <a:lnTo>
                    <a:pt x="128" y="68"/>
                  </a:lnTo>
                  <a:lnTo>
                    <a:pt x="126" y="70"/>
                  </a:lnTo>
                  <a:lnTo>
                    <a:pt x="124" y="73"/>
                  </a:lnTo>
                  <a:lnTo>
                    <a:pt x="124" y="77"/>
                  </a:lnTo>
                  <a:lnTo>
                    <a:pt x="124" y="80"/>
                  </a:lnTo>
                  <a:lnTo>
                    <a:pt x="124" y="84"/>
                  </a:lnTo>
                  <a:lnTo>
                    <a:pt x="127" y="84"/>
                  </a:lnTo>
                  <a:lnTo>
                    <a:pt x="128" y="84"/>
                  </a:lnTo>
                  <a:lnTo>
                    <a:pt x="130" y="85"/>
                  </a:lnTo>
                  <a:lnTo>
                    <a:pt x="131" y="85"/>
                  </a:lnTo>
                  <a:lnTo>
                    <a:pt x="130" y="91"/>
                  </a:lnTo>
                  <a:lnTo>
                    <a:pt x="130" y="95"/>
                  </a:lnTo>
                  <a:lnTo>
                    <a:pt x="129" y="101"/>
                  </a:lnTo>
                  <a:lnTo>
                    <a:pt x="128" y="107"/>
                  </a:lnTo>
                  <a:lnTo>
                    <a:pt x="127" y="108"/>
                  </a:lnTo>
                  <a:lnTo>
                    <a:pt x="124" y="108"/>
                  </a:lnTo>
                  <a:lnTo>
                    <a:pt x="123" y="109"/>
                  </a:lnTo>
                  <a:lnTo>
                    <a:pt x="122" y="110"/>
                  </a:lnTo>
                  <a:lnTo>
                    <a:pt x="123" y="114"/>
                  </a:lnTo>
                  <a:lnTo>
                    <a:pt x="123" y="117"/>
                  </a:lnTo>
                  <a:lnTo>
                    <a:pt x="123" y="121"/>
                  </a:lnTo>
                  <a:lnTo>
                    <a:pt x="124" y="124"/>
                  </a:lnTo>
                  <a:lnTo>
                    <a:pt x="124" y="127"/>
                  </a:lnTo>
                  <a:lnTo>
                    <a:pt x="124" y="132"/>
                  </a:lnTo>
                  <a:lnTo>
                    <a:pt x="123" y="136"/>
                  </a:lnTo>
                  <a:lnTo>
                    <a:pt x="123" y="140"/>
                  </a:lnTo>
                  <a:lnTo>
                    <a:pt x="122" y="142"/>
                  </a:lnTo>
                  <a:lnTo>
                    <a:pt x="121" y="144"/>
                  </a:lnTo>
                  <a:lnTo>
                    <a:pt x="119" y="146"/>
                  </a:lnTo>
                  <a:lnTo>
                    <a:pt x="117" y="148"/>
                  </a:lnTo>
                  <a:lnTo>
                    <a:pt x="119" y="152"/>
                  </a:lnTo>
                  <a:lnTo>
                    <a:pt x="120" y="154"/>
                  </a:lnTo>
                  <a:lnTo>
                    <a:pt x="120" y="157"/>
                  </a:lnTo>
                  <a:lnTo>
                    <a:pt x="121" y="161"/>
                  </a:lnTo>
                  <a:lnTo>
                    <a:pt x="121" y="164"/>
                  </a:lnTo>
                  <a:lnTo>
                    <a:pt x="120" y="168"/>
                  </a:lnTo>
                  <a:lnTo>
                    <a:pt x="120" y="171"/>
                  </a:lnTo>
                  <a:lnTo>
                    <a:pt x="119" y="175"/>
                  </a:lnTo>
                  <a:lnTo>
                    <a:pt x="117" y="178"/>
                  </a:lnTo>
                  <a:lnTo>
                    <a:pt x="116" y="180"/>
                  </a:lnTo>
                  <a:lnTo>
                    <a:pt x="115" y="184"/>
                  </a:lnTo>
                  <a:lnTo>
                    <a:pt x="114" y="186"/>
                  </a:lnTo>
                  <a:lnTo>
                    <a:pt x="113" y="192"/>
                  </a:lnTo>
                  <a:lnTo>
                    <a:pt x="113" y="198"/>
                  </a:lnTo>
                  <a:lnTo>
                    <a:pt x="112" y="202"/>
                  </a:lnTo>
                  <a:lnTo>
                    <a:pt x="111" y="208"/>
                  </a:lnTo>
                  <a:lnTo>
                    <a:pt x="109" y="212"/>
                  </a:lnTo>
                  <a:lnTo>
                    <a:pt x="107" y="214"/>
                  </a:lnTo>
                  <a:lnTo>
                    <a:pt x="106" y="217"/>
                  </a:lnTo>
                  <a:lnTo>
                    <a:pt x="104" y="221"/>
                  </a:lnTo>
                  <a:lnTo>
                    <a:pt x="94" y="227"/>
                  </a:lnTo>
                  <a:lnTo>
                    <a:pt x="82" y="230"/>
                  </a:lnTo>
                  <a:lnTo>
                    <a:pt x="67" y="231"/>
                  </a:lnTo>
                  <a:lnTo>
                    <a:pt x="51" y="230"/>
                  </a:lnTo>
                  <a:lnTo>
                    <a:pt x="36" y="228"/>
                  </a:lnTo>
                  <a:lnTo>
                    <a:pt x="21" y="223"/>
                  </a:lnTo>
                  <a:lnTo>
                    <a:pt x="9" y="216"/>
                  </a:lnTo>
                  <a:lnTo>
                    <a:pt x="1" y="208"/>
                  </a:lnTo>
                  <a:lnTo>
                    <a:pt x="1" y="198"/>
                  </a:lnTo>
                  <a:lnTo>
                    <a:pt x="2" y="186"/>
                  </a:lnTo>
                  <a:lnTo>
                    <a:pt x="3" y="176"/>
                  </a:lnTo>
                  <a:lnTo>
                    <a:pt x="5" y="164"/>
                  </a:lnTo>
                  <a:lnTo>
                    <a:pt x="3" y="163"/>
                  </a:lnTo>
                  <a:lnTo>
                    <a:pt x="2" y="162"/>
                  </a:lnTo>
                  <a:lnTo>
                    <a:pt x="1" y="160"/>
                  </a:lnTo>
                  <a:lnTo>
                    <a:pt x="0" y="159"/>
                  </a:lnTo>
                  <a:lnTo>
                    <a:pt x="0" y="154"/>
                  </a:lnTo>
                  <a:lnTo>
                    <a:pt x="1" y="151"/>
                  </a:lnTo>
                  <a:lnTo>
                    <a:pt x="1" y="147"/>
                  </a:lnTo>
                  <a:lnTo>
                    <a:pt x="1" y="144"/>
                  </a:lnTo>
                  <a:lnTo>
                    <a:pt x="3" y="141"/>
                  </a:lnTo>
                  <a:lnTo>
                    <a:pt x="6" y="139"/>
                  </a:lnTo>
                  <a:lnTo>
                    <a:pt x="7" y="137"/>
                  </a:lnTo>
                  <a:lnTo>
                    <a:pt x="9" y="134"/>
                  </a:lnTo>
                  <a:lnTo>
                    <a:pt x="7" y="134"/>
                  </a:lnTo>
                  <a:lnTo>
                    <a:pt x="5" y="134"/>
                  </a:lnTo>
                  <a:lnTo>
                    <a:pt x="2" y="134"/>
                  </a:lnTo>
                  <a:lnTo>
                    <a:pt x="0" y="133"/>
                  </a:lnTo>
                  <a:lnTo>
                    <a:pt x="1" y="127"/>
                  </a:lnTo>
                  <a:lnTo>
                    <a:pt x="2" y="121"/>
                  </a:lnTo>
                  <a:lnTo>
                    <a:pt x="2" y="114"/>
                  </a:lnTo>
                  <a:lnTo>
                    <a:pt x="3" y="108"/>
                  </a:lnTo>
                  <a:lnTo>
                    <a:pt x="6" y="108"/>
                  </a:lnTo>
                  <a:lnTo>
                    <a:pt x="7" y="107"/>
                  </a:lnTo>
                  <a:lnTo>
                    <a:pt x="9" y="107"/>
                  </a:lnTo>
                  <a:lnTo>
                    <a:pt x="11" y="106"/>
                  </a:lnTo>
                  <a:lnTo>
                    <a:pt x="10" y="102"/>
                  </a:lnTo>
                  <a:lnTo>
                    <a:pt x="9" y="99"/>
                  </a:lnTo>
                  <a:lnTo>
                    <a:pt x="7" y="95"/>
                  </a:lnTo>
                  <a:lnTo>
                    <a:pt x="6" y="92"/>
                  </a:lnTo>
                  <a:lnTo>
                    <a:pt x="6" y="89"/>
                  </a:lnTo>
                  <a:lnTo>
                    <a:pt x="6" y="86"/>
                  </a:lnTo>
                  <a:lnTo>
                    <a:pt x="6" y="83"/>
                  </a:lnTo>
                  <a:lnTo>
                    <a:pt x="7" y="79"/>
                  </a:lnTo>
                  <a:lnTo>
                    <a:pt x="9" y="77"/>
                  </a:lnTo>
                  <a:lnTo>
                    <a:pt x="11" y="74"/>
                  </a:lnTo>
                  <a:lnTo>
                    <a:pt x="13" y="72"/>
                  </a:lnTo>
                  <a:lnTo>
                    <a:pt x="15" y="70"/>
                  </a:lnTo>
                  <a:lnTo>
                    <a:pt x="16" y="68"/>
                  </a:lnTo>
                  <a:lnTo>
                    <a:pt x="16" y="64"/>
                  </a:lnTo>
                  <a:lnTo>
                    <a:pt x="16" y="62"/>
                  </a:lnTo>
                  <a:lnTo>
                    <a:pt x="16" y="58"/>
                  </a:lnTo>
                  <a:lnTo>
                    <a:pt x="15" y="56"/>
                  </a:lnTo>
                  <a:lnTo>
                    <a:pt x="14" y="54"/>
                  </a:lnTo>
                  <a:lnTo>
                    <a:pt x="11" y="53"/>
                  </a:lnTo>
                  <a:lnTo>
                    <a:pt x="10" y="50"/>
                  </a:lnTo>
                  <a:lnTo>
                    <a:pt x="11" y="43"/>
                  </a:lnTo>
                  <a:lnTo>
                    <a:pt x="13" y="35"/>
                  </a:lnTo>
                  <a:lnTo>
                    <a:pt x="13" y="28"/>
                  </a:lnTo>
                  <a:lnTo>
                    <a:pt x="14" y="20"/>
                  </a:lnTo>
                  <a:lnTo>
                    <a:pt x="13" y="16"/>
                  </a:lnTo>
                  <a:lnTo>
                    <a:pt x="13" y="11"/>
                  </a:lnTo>
                  <a:lnTo>
                    <a:pt x="13" y="5"/>
                  </a:lnTo>
                  <a:lnTo>
                    <a:pt x="11" y="0"/>
                  </a:lnTo>
                  <a:close/>
                </a:path>
              </a:pathLst>
            </a:custGeom>
            <a:solidFill>
              <a:srgbClr val="939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70" name="Freeform 257"/>
            <p:cNvSpPr>
              <a:spLocks noChangeAspect="1"/>
            </p:cNvSpPr>
            <p:nvPr/>
          </p:nvSpPr>
          <p:spPr bwMode="auto">
            <a:xfrm>
              <a:off x="2791" y="2718"/>
              <a:ext cx="62" cy="114"/>
            </a:xfrm>
            <a:custGeom>
              <a:avLst/>
              <a:gdLst>
                <a:gd name="T0" fmla="*/ 6 w 123"/>
                <a:gd name="T1" fmla="*/ 1 h 228"/>
                <a:gd name="T2" fmla="*/ 11 w 123"/>
                <a:gd name="T3" fmla="*/ 1 h 228"/>
                <a:gd name="T4" fmla="*/ 16 w 123"/>
                <a:gd name="T5" fmla="*/ 2 h 228"/>
                <a:gd name="T6" fmla="*/ 15 w 123"/>
                <a:gd name="T7" fmla="*/ 4 h 228"/>
                <a:gd name="T8" fmla="*/ 15 w 123"/>
                <a:gd name="T9" fmla="*/ 6 h 228"/>
                <a:gd name="T10" fmla="*/ 14 w 123"/>
                <a:gd name="T11" fmla="*/ 8 h 228"/>
                <a:gd name="T12" fmla="*/ 14 w 123"/>
                <a:gd name="T13" fmla="*/ 9 h 228"/>
                <a:gd name="T14" fmla="*/ 14 w 123"/>
                <a:gd name="T15" fmla="*/ 10 h 228"/>
                <a:gd name="T16" fmla="*/ 14 w 123"/>
                <a:gd name="T17" fmla="*/ 11 h 228"/>
                <a:gd name="T18" fmla="*/ 14 w 123"/>
                <a:gd name="T19" fmla="*/ 11 h 228"/>
                <a:gd name="T20" fmla="*/ 14 w 123"/>
                <a:gd name="T21" fmla="*/ 13 h 228"/>
                <a:gd name="T22" fmla="*/ 13 w 123"/>
                <a:gd name="T23" fmla="*/ 14 h 228"/>
                <a:gd name="T24" fmla="*/ 13 w 123"/>
                <a:gd name="T25" fmla="*/ 15 h 228"/>
                <a:gd name="T26" fmla="*/ 13 w 123"/>
                <a:gd name="T27" fmla="*/ 16 h 228"/>
                <a:gd name="T28" fmla="*/ 13 w 123"/>
                <a:gd name="T29" fmla="*/ 17 h 228"/>
                <a:gd name="T30" fmla="*/ 13 w 123"/>
                <a:gd name="T31" fmla="*/ 18 h 228"/>
                <a:gd name="T32" fmla="*/ 13 w 123"/>
                <a:gd name="T33" fmla="*/ 19 h 228"/>
                <a:gd name="T34" fmla="*/ 13 w 123"/>
                <a:gd name="T35" fmla="*/ 20 h 228"/>
                <a:gd name="T36" fmla="*/ 13 w 123"/>
                <a:gd name="T37" fmla="*/ 22 h 228"/>
                <a:gd name="T38" fmla="*/ 12 w 123"/>
                <a:gd name="T39" fmla="*/ 23 h 228"/>
                <a:gd name="T40" fmla="*/ 12 w 123"/>
                <a:gd name="T41" fmla="*/ 25 h 228"/>
                <a:gd name="T42" fmla="*/ 12 w 123"/>
                <a:gd name="T43" fmla="*/ 26 h 228"/>
                <a:gd name="T44" fmla="*/ 11 w 123"/>
                <a:gd name="T45" fmla="*/ 28 h 228"/>
                <a:gd name="T46" fmla="*/ 7 w 123"/>
                <a:gd name="T47" fmla="*/ 29 h 228"/>
                <a:gd name="T48" fmla="*/ 2 w 123"/>
                <a:gd name="T49" fmla="*/ 28 h 228"/>
                <a:gd name="T50" fmla="*/ 1 w 123"/>
                <a:gd name="T51" fmla="*/ 25 h 228"/>
                <a:gd name="T52" fmla="*/ 1 w 123"/>
                <a:gd name="T53" fmla="*/ 21 h 228"/>
                <a:gd name="T54" fmla="*/ 1 w 123"/>
                <a:gd name="T55" fmla="*/ 20 h 228"/>
                <a:gd name="T56" fmla="*/ 1 w 123"/>
                <a:gd name="T57" fmla="*/ 19 h 228"/>
                <a:gd name="T58" fmla="*/ 1 w 123"/>
                <a:gd name="T59" fmla="*/ 18 h 228"/>
                <a:gd name="T60" fmla="*/ 2 w 123"/>
                <a:gd name="T61" fmla="*/ 17 h 228"/>
                <a:gd name="T62" fmla="*/ 1 w 123"/>
                <a:gd name="T63" fmla="*/ 17 h 228"/>
                <a:gd name="T64" fmla="*/ 1 w 123"/>
                <a:gd name="T65" fmla="*/ 15 h 228"/>
                <a:gd name="T66" fmla="*/ 1 w 123"/>
                <a:gd name="T67" fmla="*/ 14 h 228"/>
                <a:gd name="T68" fmla="*/ 2 w 123"/>
                <a:gd name="T69" fmla="*/ 14 h 228"/>
                <a:gd name="T70" fmla="*/ 2 w 123"/>
                <a:gd name="T71" fmla="*/ 12 h 228"/>
                <a:gd name="T72" fmla="*/ 1 w 123"/>
                <a:gd name="T73" fmla="*/ 11 h 228"/>
                <a:gd name="T74" fmla="*/ 2 w 123"/>
                <a:gd name="T75" fmla="*/ 10 h 228"/>
                <a:gd name="T76" fmla="*/ 2 w 123"/>
                <a:gd name="T77" fmla="*/ 9 h 228"/>
                <a:gd name="T78" fmla="*/ 2 w 123"/>
                <a:gd name="T79" fmla="*/ 8 h 228"/>
                <a:gd name="T80" fmla="*/ 2 w 123"/>
                <a:gd name="T81" fmla="*/ 7 h 228"/>
                <a:gd name="T82" fmla="*/ 2 w 123"/>
                <a:gd name="T83" fmla="*/ 6 h 228"/>
                <a:gd name="T84" fmla="*/ 2 w 123"/>
                <a:gd name="T85" fmla="*/ 3 h 228"/>
                <a:gd name="T86" fmla="*/ 2 w 123"/>
                <a:gd name="T87" fmla="*/ 1 h 2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3" h="228">
                  <a:moveTo>
                    <a:pt x="15" y="0"/>
                  </a:moveTo>
                  <a:lnTo>
                    <a:pt x="29" y="1"/>
                  </a:lnTo>
                  <a:lnTo>
                    <a:pt x="42" y="4"/>
                  </a:lnTo>
                  <a:lnTo>
                    <a:pt x="55" y="5"/>
                  </a:lnTo>
                  <a:lnTo>
                    <a:pt x="69" y="7"/>
                  </a:lnTo>
                  <a:lnTo>
                    <a:pt x="83" y="8"/>
                  </a:lnTo>
                  <a:lnTo>
                    <a:pt x="97" y="10"/>
                  </a:lnTo>
                  <a:lnTo>
                    <a:pt x="110" y="12"/>
                  </a:lnTo>
                  <a:lnTo>
                    <a:pt x="123" y="14"/>
                  </a:lnTo>
                  <a:lnTo>
                    <a:pt x="122" y="17"/>
                  </a:lnTo>
                  <a:lnTo>
                    <a:pt x="121" y="21"/>
                  </a:lnTo>
                  <a:lnTo>
                    <a:pt x="119" y="25"/>
                  </a:lnTo>
                  <a:lnTo>
                    <a:pt x="118" y="29"/>
                  </a:lnTo>
                  <a:lnTo>
                    <a:pt x="117" y="37"/>
                  </a:lnTo>
                  <a:lnTo>
                    <a:pt x="115" y="44"/>
                  </a:lnTo>
                  <a:lnTo>
                    <a:pt x="114" y="52"/>
                  </a:lnTo>
                  <a:lnTo>
                    <a:pt x="113" y="60"/>
                  </a:lnTo>
                  <a:lnTo>
                    <a:pt x="112" y="61"/>
                  </a:lnTo>
                  <a:lnTo>
                    <a:pt x="110" y="63"/>
                  </a:lnTo>
                  <a:lnTo>
                    <a:pt x="108" y="65"/>
                  </a:lnTo>
                  <a:lnTo>
                    <a:pt x="106" y="67"/>
                  </a:lnTo>
                  <a:lnTo>
                    <a:pt x="106" y="70"/>
                  </a:lnTo>
                  <a:lnTo>
                    <a:pt x="106" y="74"/>
                  </a:lnTo>
                  <a:lnTo>
                    <a:pt x="105" y="77"/>
                  </a:lnTo>
                  <a:lnTo>
                    <a:pt x="105" y="81"/>
                  </a:lnTo>
                  <a:lnTo>
                    <a:pt x="106" y="81"/>
                  </a:lnTo>
                  <a:lnTo>
                    <a:pt x="108" y="81"/>
                  </a:lnTo>
                  <a:lnTo>
                    <a:pt x="110" y="81"/>
                  </a:lnTo>
                  <a:lnTo>
                    <a:pt x="111" y="81"/>
                  </a:lnTo>
                  <a:lnTo>
                    <a:pt x="110" y="86"/>
                  </a:lnTo>
                  <a:lnTo>
                    <a:pt x="110" y="92"/>
                  </a:lnTo>
                  <a:lnTo>
                    <a:pt x="108" y="97"/>
                  </a:lnTo>
                  <a:lnTo>
                    <a:pt x="107" y="103"/>
                  </a:lnTo>
                  <a:lnTo>
                    <a:pt x="106" y="104"/>
                  </a:lnTo>
                  <a:lnTo>
                    <a:pt x="105" y="105"/>
                  </a:lnTo>
                  <a:lnTo>
                    <a:pt x="104" y="106"/>
                  </a:lnTo>
                  <a:lnTo>
                    <a:pt x="103" y="107"/>
                  </a:lnTo>
                  <a:lnTo>
                    <a:pt x="104" y="110"/>
                  </a:lnTo>
                  <a:lnTo>
                    <a:pt x="104" y="113"/>
                  </a:lnTo>
                  <a:lnTo>
                    <a:pt x="104" y="116"/>
                  </a:lnTo>
                  <a:lnTo>
                    <a:pt x="105" y="120"/>
                  </a:lnTo>
                  <a:lnTo>
                    <a:pt x="104" y="124"/>
                  </a:lnTo>
                  <a:lnTo>
                    <a:pt x="104" y="128"/>
                  </a:lnTo>
                  <a:lnTo>
                    <a:pt x="104" y="131"/>
                  </a:lnTo>
                  <a:lnTo>
                    <a:pt x="103" y="136"/>
                  </a:lnTo>
                  <a:lnTo>
                    <a:pt x="102" y="138"/>
                  </a:lnTo>
                  <a:lnTo>
                    <a:pt x="100" y="139"/>
                  </a:lnTo>
                  <a:lnTo>
                    <a:pt x="99" y="142"/>
                  </a:lnTo>
                  <a:lnTo>
                    <a:pt x="98" y="144"/>
                  </a:lnTo>
                  <a:lnTo>
                    <a:pt x="99" y="148"/>
                  </a:lnTo>
                  <a:lnTo>
                    <a:pt x="100" y="151"/>
                  </a:lnTo>
                  <a:lnTo>
                    <a:pt x="100" y="154"/>
                  </a:lnTo>
                  <a:lnTo>
                    <a:pt x="102" y="157"/>
                  </a:lnTo>
                  <a:lnTo>
                    <a:pt x="100" y="160"/>
                  </a:lnTo>
                  <a:lnTo>
                    <a:pt x="100" y="164"/>
                  </a:lnTo>
                  <a:lnTo>
                    <a:pt x="99" y="167"/>
                  </a:lnTo>
                  <a:lnTo>
                    <a:pt x="98" y="172"/>
                  </a:lnTo>
                  <a:lnTo>
                    <a:pt x="97" y="174"/>
                  </a:lnTo>
                  <a:lnTo>
                    <a:pt x="97" y="177"/>
                  </a:lnTo>
                  <a:lnTo>
                    <a:pt x="96" y="180"/>
                  </a:lnTo>
                  <a:lnTo>
                    <a:pt x="95" y="183"/>
                  </a:lnTo>
                  <a:lnTo>
                    <a:pt x="93" y="189"/>
                  </a:lnTo>
                  <a:lnTo>
                    <a:pt x="93" y="194"/>
                  </a:lnTo>
                  <a:lnTo>
                    <a:pt x="92" y="199"/>
                  </a:lnTo>
                  <a:lnTo>
                    <a:pt x="91" y="205"/>
                  </a:lnTo>
                  <a:lnTo>
                    <a:pt x="90" y="207"/>
                  </a:lnTo>
                  <a:lnTo>
                    <a:pt x="89" y="211"/>
                  </a:lnTo>
                  <a:lnTo>
                    <a:pt x="88" y="214"/>
                  </a:lnTo>
                  <a:lnTo>
                    <a:pt x="87" y="218"/>
                  </a:lnTo>
                  <a:lnTo>
                    <a:pt x="79" y="224"/>
                  </a:lnTo>
                  <a:lnTo>
                    <a:pt x="68" y="227"/>
                  </a:lnTo>
                  <a:lnTo>
                    <a:pt x="55" y="228"/>
                  </a:lnTo>
                  <a:lnTo>
                    <a:pt x="42" y="227"/>
                  </a:lnTo>
                  <a:lnTo>
                    <a:pt x="28" y="225"/>
                  </a:lnTo>
                  <a:lnTo>
                    <a:pt x="16" y="220"/>
                  </a:lnTo>
                  <a:lnTo>
                    <a:pt x="7" y="214"/>
                  </a:lnTo>
                  <a:lnTo>
                    <a:pt x="0" y="206"/>
                  </a:lnTo>
                  <a:lnTo>
                    <a:pt x="1" y="196"/>
                  </a:lnTo>
                  <a:lnTo>
                    <a:pt x="2" y="186"/>
                  </a:lnTo>
                  <a:lnTo>
                    <a:pt x="4" y="174"/>
                  </a:lnTo>
                  <a:lnTo>
                    <a:pt x="5" y="163"/>
                  </a:lnTo>
                  <a:lnTo>
                    <a:pt x="4" y="161"/>
                  </a:lnTo>
                  <a:lnTo>
                    <a:pt x="4" y="160"/>
                  </a:lnTo>
                  <a:lnTo>
                    <a:pt x="2" y="158"/>
                  </a:lnTo>
                  <a:lnTo>
                    <a:pt x="1" y="157"/>
                  </a:lnTo>
                  <a:lnTo>
                    <a:pt x="2" y="153"/>
                  </a:lnTo>
                  <a:lnTo>
                    <a:pt x="2" y="150"/>
                  </a:lnTo>
                  <a:lnTo>
                    <a:pt x="2" y="146"/>
                  </a:lnTo>
                  <a:lnTo>
                    <a:pt x="2" y="143"/>
                  </a:lnTo>
                  <a:lnTo>
                    <a:pt x="5" y="141"/>
                  </a:lnTo>
                  <a:lnTo>
                    <a:pt x="6" y="138"/>
                  </a:lnTo>
                  <a:lnTo>
                    <a:pt x="8" y="136"/>
                  </a:lnTo>
                  <a:lnTo>
                    <a:pt x="9" y="134"/>
                  </a:lnTo>
                  <a:lnTo>
                    <a:pt x="8" y="134"/>
                  </a:lnTo>
                  <a:lnTo>
                    <a:pt x="6" y="133"/>
                  </a:lnTo>
                  <a:lnTo>
                    <a:pt x="5" y="133"/>
                  </a:lnTo>
                  <a:lnTo>
                    <a:pt x="2" y="133"/>
                  </a:lnTo>
                  <a:lnTo>
                    <a:pt x="4" y="127"/>
                  </a:lnTo>
                  <a:lnTo>
                    <a:pt x="4" y="120"/>
                  </a:lnTo>
                  <a:lnTo>
                    <a:pt x="4" y="113"/>
                  </a:lnTo>
                  <a:lnTo>
                    <a:pt x="5" y="107"/>
                  </a:lnTo>
                  <a:lnTo>
                    <a:pt x="7" y="106"/>
                  </a:lnTo>
                  <a:lnTo>
                    <a:pt x="8" y="106"/>
                  </a:lnTo>
                  <a:lnTo>
                    <a:pt x="11" y="106"/>
                  </a:lnTo>
                  <a:lnTo>
                    <a:pt x="12" y="105"/>
                  </a:lnTo>
                  <a:lnTo>
                    <a:pt x="11" y="101"/>
                  </a:lnTo>
                  <a:lnTo>
                    <a:pt x="11" y="98"/>
                  </a:lnTo>
                  <a:lnTo>
                    <a:pt x="9" y="95"/>
                  </a:lnTo>
                  <a:lnTo>
                    <a:pt x="8" y="91"/>
                  </a:lnTo>
                  <a:lnTo>
                    <a:pt x="8" y="88"/>
                  </a:lnTo>
                  <a:lnTo>
                    <a:pt x="8" y="84"/>
                  </a:lnTo>
                  <a:lnTo>
                    <a:pt x="8" y="82"/>
                  </a:lnTo>
                  <a:lnTo>
                    <a:pt x="8" y="78"/>
                  </a:lnTo>
                  <a:lnTo>
                    <a:pt x="11" y="76"/>
                  </a:lnTo>
                  <a:lnTo>
                    <a:pt x="13" y="74"/>
                  </a:lnTo>
                  <a:lnTo>
                    <a:pt x="14" y="71"/>
                  </a:lnTo>
                  <a:lnTo>
                    <a:pt x="16" y="68"/>
                  </a:lnTo>
                  <a:lnTo>
                    <a:pt x="16" y="66"/>
                  </a:lnTo>
                  <a:lnTo>
                    <a:pt x="16" y="62"/>
                  </a:lnTo>
                  <a:lnTo>
                    <a:pt x="16" y="60"/>
                  </a:lnTo>
                  <a:lnTo>
                    <a:pt x="17" y="58"/>
                  </a:lnTo>
                  <a:lnTo>
                    <a:pt x="16" y="55"/>
                  </a:lnTo>
                  <a:lnTo>
                    <a:pt x="15" y="53"/>
                  </a:lnTo>
                  <a:lnTo>
                    <a:pt x="13" y="52"/>
                  </a:lnTo>
                  <a:lnTo>
                    <a:pt x="12" y="50"/>
                  </a:lnTo>
                  <a:lnTo>
                    <a:pt x="13" y="43"/>
                  </a:lnTo>
                  <a:lnTo>
                    <a:pt x="14" y="36"/>
                  </a:lnTo>
                  <a:lnTo>
                    <a:pt x="15" y="29"/>
                  </a:lnTo>
                  <a:lnTo>
                    <a:pt x="16" y="22"/>
                  </a:lnTo>
                  <a:lnTo>
                    <a:pt x="15" y="16"/>
                  </a:lnTo>
                  <a:lnTo>
                    <a:pt x="15" y="10"/>
                  </a:lnTo>
                  <a:lnTo>
                    <a:pt x="15" y="6"/>
                  </a:lnTo>
                  <a:lnTo>
                    <a:pt x="15" y="0"/>
                  </a:lnTo>
                  <a:close/>
                </a:path>
              </a:pathLst>
            </a:custGeom>
            <a:solidFill>
              <a:srgbClr val="9E9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71" name="Freeform 258"/>
            <p:cNvSpPr>
              <a:spLocks noChangeAspect="1"/>
            </p:cNvSpPr>
            <p:nvPr/>
          </p:nvSpPr>
          <p:spPr bwMode="auto">
            <a:xfrm>
              <a:off x="2796" y="2719"/>
              <a:ext cx="50" cy="113"/>
            </a:xfrm>
            <a:custGeom>
              <a:avLst/>
              <a:gdLst>
                <a:gd name="T0" fmla="*/ 2 w 102"/>
                <a:gd name="T1" fmla="*/ 0 h 226"/>
                <a:gd name="T2" fmla="*/ 12 w 102"/>
                <a:gd name="T3" fmla="*/ 2 h 226"/>
                <a:gd name="T4" fmla="*/ 12 w 102"/>
                <a:gd name="T5" fmla="*/ 4 h 226"/>
                <a:gd name="T6" fmla="*/ 11 w 102"/>
                <a:gd name="T7" fmla="*/ 8 h 226"/>
                <a:gd name="T8" fmla="*/ 10 w 102"/>
                <a:gd name="T9" fmla="*/ 9 h 226"/>
                <a:gd name="T10" fmla="*/ 10 w 102"/>
                <a:gd name="T11" fmla="*/ 10 h 226"/>
                <a:gd name="T12" fmla="*/ 11 w 102"/>
                <a:gd name="T13" fmla="*/ 10 h 226"/>
                <a:gd name="T14" fmla="*/ 10 w 102"/>
                <a:gd name="T15" fmla="*/ 13 h 226"/>
                <a:gd name="T16" fmla="*/ 10 w 102"/>
                <a:gd name="T17" fmla="*/ 13 h 226"/>
                <a:gd name="T18" fmla="*/ 10 w 102"/>
                <a:gd name="T19" fmla="*/ 15 h 226"/>
                <a:gd name="T20" fmla="*/ 10 w 102"/>
                <a:gd name="T21" fmla="*/ 17 h 226"/>
                <a:gd name="T22" fmla="*/ 9 w 102"/>
                <a:gd name="T23" fmla="*/ 18 h 226"/>
                <a:gd name="T24" fmla="*/ 10 w 102"/>
                <a:gd name="T25" fmla="*/ 20 h 226"/>
                <a:gd name="T26" fmla="*/ 9 w 102"/>
                <a:gd name="T27" fmla="*/ 22 h 226"/>
                <a:gd name="T28" fmla="*/ 9 w 102"/>
                <a:gd name="T29" fmla="*/ 23 h 226"/>
                <a:gd name="T30" fmla="*/ 9 w 102"/>
                <a:gd name="T31" fmla="*/ 26 h 226"/>
                <a:gd name="T32" fmla="*/ 8 w 102"/>
                <a:gd name="T33" fmla="*/ 27 h 226"/>
                <a:gd name="T34" fmla="*/ 7 w 102"/>
                <a:gd name="T35" fmla="*/ 28 h 226"/>
                <a:gd name="T36" fmla="*/ 6 w 102"/>
                <a:gd name="T37" fmla="*/ 29 h 226"/>
                <a:gd name="T38" fmla="*/ 5 w 102"/>
                <a:gd name="T39" fmla="*/ 29 h 226"/>
                <a:gd name="T40" fmla="*/ 4 w 102"/>
                <a:gd name="T41" fmla="*/ 29 h 226"/>
                <a:gd name="T42" fmla="*/ 2 w 102"/>
                <a:gd name="T43" fmla="*/ 28 h 226"/>
                <a:gd name="T44" fmla="*/ 1 w 102"/>
                <a:gd name="T45" fmla="*/ 28 h 226"/>
                <a:gd name="T46" fmla="*/ 0 w 102"/>
                <a:gd name="T47" fmla="*/ 27 h 226"/>
                <a:gd name="T48" fmla="*/ 0 w 102"/>
                <a:gd name="T49" fmla="*/ 26 h 226"/>
                <a:gd name="T50" fmla="*/ 0 w 102"/>
                <a:gd name="T51" fmla="*/ 21 h 226"/>
                <a:gd name="T52" fmla="*/ 0 w 102"/>
                <a:gd name="T53" fmla="*/ 20 h 226"/>
                <a:gd name="T54" fmla="*/ 0 w 102"/>
                <a:gd name="T55" fmla="*/ 18 h 226"/>
                <a:gd name="T56" fmla="*/ 1 w 102"/>
                <a:gd name="T57" fmla="*/ 17 h 226"/>
                <a:gd name="T58" fmla="*/ 0 w 102"/>
                <a:gd name="T59" fmla="*/ 17 h 226"/>
                <a:gd name="T60" fmla="*/ 0 w 102"/>
                <a:gd name="T61" fmla="*/ 14 h 226"/>
                <a:gd name="T62" fmla="*/ 1 w 102"/>
                <a:gd name="T63" fmla="*/ 14 h 226"/>
                <a:gd name="T64" fmla="*/ 1 w 102"/>
                <a:gd name="T65" fmla="*/ 12 h 226"/>
                <a:gd name="T66" fmla="*/ 1 w 102"/>
                <a:gd name="T67" fmla="*/ 10 h 226"/>
                <a:gd name="T68" fmla="*/ 2 w 102"/>
                <a:gd name="T69" fmla="*/ 9 h 226"/>
                <a:gd name="T70" fmla="*/ 2 w 102"/>
                <a:gd name="T71" fmla="*/ 8 h 226"/>
                <a:gd name="T72" fmla="*/ 1 w 102"/>
                <a:gd name="T73" fmla="*/ 7 h 226"/>
                <a:gd name="T74" fmla="*/ 2 w 102"/>
                <a:gd name="T75" fmla="*/ 3 h 226"/>
                <a:gd name="T76" fmla="*/ 2 w 102"/>
                <a:gd name="T77" fmla="*/ 0 h 2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226">
                  <a:moveTo>
                    <a:pt x="18" y="0"/>
                  </a:moveTo>
                  <a:lnTo>
                    <a:pt x="102" y="12"/>
                  </a:lnTo>
                  <a:lnTo>
                    <a:pt x="97" y="27"/>
                  </a:lnTo>
                  <a:lnTo>
                    <a:pt x="93" y="58"/>
                  </a:lnTo>
                  <a:lnTo>
                    <a:pt x="88" y="65"/>
                  </a:lnTo>
                  <a:lnTo>
                    <a:pt x="86" y="78"/>
                  </a:lnTo>
                  <a:lnTo>
                    <a:pt x="90" y="79"/>
                  </a:lnTo>
                  <a:lnTo>
                    <a:pt x="88" y="101"/>
                  </a:lnTo>
                  <a:lnTo>
                    <a:pt x="83" y="104"/>
                  </a:lnTo>
                  <a:lnTo>
                    <a:pt x="84" y="118"/>
                  </a:lnTo>
                  <a:lnTo>
                    <a:pt x="83" y="133"/>
                  </a:lnTo>
                  <a:lnTo>
                    <a:pt x="79" y="142"/>
                  </a:lnTo>
                  <a:lnTo>
                    <a:pt x="81" y="154"/>
                  </a:lnTo>
                  <a:lnTo>
                    <a:pt x="79" y="169"/>
                  </a:lnTo>
                  <a:lnTo>
                    <a:pt x="75" y="180"/>
                  </a:lnTo>
                  <a:lnTo>
                    <a:pt x="73" y="202"/>
                  </a:lnTo>
                  <a:lnTo>
                    <a:pt x="68" y="215"/>
                  </a:lnTo>
                  <a:lnTo>
                    <a:pt x="63" y="220"/>
                  </a:lnTo>
                  <a:lnTo>
                    <a:pt x="53" y="225"/>
                  </a:lnTo>
                  <a:lnTo>
                    <a:pt x="43" y="226"/>
                  </a:lnTo>
                  <a:lnTo>
                    <a:pt x="33" y="226"/>
                  </a:lnTo>
                  <a:lnTo>
                    <a:pt x="22" y="224"/>
                  </a:lnTo>
                  <a:lnTo>
                    <a:pt x="13" y="219"/>
                  </a:lnTo>
                  <a:lnTo>
                    <a:pt x="5" y="214"/>
                  </a:lnTo>
                  <a:lnTo>
                    <a:pt x="0" y="207"/>
                  </a:lnTo>
                  <a:lnTo>
                    <a:pt x="5" y="164"/>
                  </a:lnTo>
                  <a:lnTo>
                    <a:pt x="3" y="157"/>
                  </a:lnTo>
                  <a:lnTo>
                    <a:pt x="4" y="142"/>
                  </a:lnTo>
                  <a:lnTo>
                    <a:pt x="10" y="134"/>
                  </a:lnTo>
                  <a:lnTo>
                    <a:pt x="4" y="133"/>
                  </a:lnTo>
                  <a:lnTo>
                    <a:pt x="7" y="106"/>
                  </a:lnTo>
                  <a:lnTo>
                    <a:pt x="12" y="105"/>
                  </a:lnTo>
                  <a:lnTo>
                    <a:pt x="10" y="91"/>
                  </a:lnTo>
                  <a:lnTo>
                    <a:pt x="11" y="79"/>
                  </a:lnTo>
                  <a:lnTo>
                    <a:pt x="17" y="69"/>
                  </a:lnTo>
                  <a:lnTo>
                    <a:pt x="18" y="58"/>
                  </a:lnTo>
                  <a:lnTo>
                    <a:pt x="14" y="50"/>
                  </a:lnTo>
                  <a:lnTo>
                    <a:pt x="18" y="22"/>
                  </a:lnTo>
                  <a:lnTo>
                    <a:pt x="18" y="0"/>
                  </a:lnTo>
                  <a:close/>
                </a:path>
              </a:pathLst>
            </a:custGeom>
            <a:solidFill>
              <a:srgbClr val="A8A5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72" name="Freeform 259"/>
            <p:cNvSpPr>
              <a:spLocks noChangeAspect="1"/>
            </p:cNvSpPr>
            <p:nvPr/>
          </p:nvSpPr>
          <p:spPr bwMode="auto">
            <a:xfrm>
              <a:off x="2741" y="2752"/>
              <a:ext cx="157" cy="22"/>
            </a:xfrm>
            <a:custGeom>
              <a:avLst/>
              <a:gdLst>
                <a:gd name="T0" fmla="*/ 0 w 313"/>
                <a:gd name="T1" fmla="*/ 0 h 44"/>
                <a:gd name="T2" fmla="*/ 3 w 313"/>
                <a:gd name="T3" fmla="*/ 1 h 44"/>
                <a:gd name="T4" fmla="*/ 5 w 313"/>
                <a:gd name="T5" fmla="*/ 1 h 44"/>
                <a:gd name="T6" fmla="*/ 8 w 313"/>
                <a:gd name="T7" fmla="*/ 2 h 44"/>
                <a:gd name="T8" fmla="*/ 10 w 313"/>
                <a:gd name="T9" fmla="*/ 2 h 44"/>
                <a:gd name="T10" fmla="*/ 13 w 313"/>
                <a:gd name="T11" fmla="*/ 2 h 44"/>
                <a:gd name="T12" fmla="*/ 15 w 313"/>
                <a:gd name="T13" fmla="*/ 3 h 44"/>
                <a:gd name="T14" fmla="*/ 18 w 313"/>
                <a:gd name="T15" fmla="*/ 3 h 44"/>
                <a:gd name="T16" fmla="*/ 20 w 313"/>
                <a:gd name="T17" fmla="*/ 3 h 44"/>
                <a:gd name="T18" fmla="*/ 22 w 313"/>
                <a:gd name="T19" fmla="*/ 4 h 44"/>
                <a:gd name="T20" fmla="*/ 25 w 313"/>
                <a:gd name="T21" fmla="*/ 4 h 44"/>
                <a:gd name="T22" fmla="*/ 27 w 313"/>
                <a:gd name="T23" fmla="*/ 4 h 44"/>
                <a:gd name="T24" fmla="*/ 30 w 313"/>
                <a:gd name="T25" fmla="*/ 4 h 44"/>
                <a:gd name="T26" fmla="*/ 32 w 313"/>
                <a:gd name="T27" fmla="*/ 5 h 44"/>
                <a:gd name="T28" fmla="*/ 35 w 313"/>
                <a:gd name="T29" fmla="*/ 5 h 44"/>
                <a:gd name="T30" fmla="*/ 37 w 313"/>
                <a:gd name="T31" fmla="*/ 5 h 44"/>
                <a:gd name="T32" fmla="*/ 40 w 313"/>
                <a:gd name="T33" fmla="*/ 5 h 44"/>
                <a:gd name="T34" fmla="*/ 38 w 313"/>
                <a:gd name="T35" fmla="*/ 5 h 44"/>
                <a:gd name="T36" fmla="*/ 36 w 313"/>
                <a:gd name="T37" fmla="*/ 6 h 44"/>
                <a:gd name="T38" fmla="*/ 33 w 313"/>
                <a:gd name="T39" fmla="*/ 6 h 44"/>
                <a:gd name="T40" fmla="*/ 31 w 313"/>
                <a:gd name="T41" fmla="*/ 6 h 44"/>
                <a:gd name="T42" fmla="*/ 29 w 313"/>
                <a:gd name="T43" fmla="*/ 6 h 44"/>
                <a:gd name="T44" fmla="*/ 26 w 313"/>
                <a:gd name="T45" fmla="*/ 6 h 44"/>
                <a:gd name="T46" fmla="*/ 24 w 313"/>
                <a:gd name="T47" fmla="*/ 5 h 44"/>
                <a:gd name="T48" fmla="*/ 21 w 313"/>
                <a:gd name="T49" fmla="*/ 5 h 44"/>
                <a:gd name="T50" fmla="*/ 19 w 313"/>
                <a:gd name="T51" fmla="*/ 5 h 44"/>
                <a:gd name="T52" fmla="*/ 16 w 313"/>
                <a:gd name="T53" fmla="*/ 5 h 44"/>
                <a:gd name="T54" fmla="*/ 14 w 313"/>
                <a:gd name="T55" fmla="*/ 4 h 44"/>
                <a:gd name="T56" fmla="*/ 11 w 313"/>
                <a:gd name="T57" fmla="*/ 4 h 44"/>
                <a:gd name="T58" fmla="*/ 9 w 313"/>
                <a:gd name="T59" fmla="*/ 3 h 44"/>
                <a:gd name="T60" fmla="*/ 6 w 313"/>
                <a:gd name="T61" fmla="*/ 3 h 44"/>
                <a:gd name="T62" fmla="*/ 4 w 313"/>
                <a:gd name="T63" fmla="*/ 3 h 44"/>
                <a:gd name="T64" fmla="*/ 2 w 313"/>
                <a:gd name="T65" fmla="*/ 3 h 44"/>
                <a:gd name="T66" fmla="*/ 0 w 313"/>
                <a:gd name="T67" fmla="*/ 0 h 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3" h="44">
                  <a:moveTo>
                    <a:pt x="0" y="0"/>
                  </a:moveTo>
                  <a:lnTo>
                    <a:pt x="20" y="3"/>
                  </a:lnTo>
                  <a:lnTo>
                    <a:pt x="39" y="7"/>
                  </a:lnTo>
                  <a:lnTo>
                    <a:pt x="59" y="10"/>
                  </a:lnTo>
                  <a:lnTo>
                    <a:pt x="78" y="13"/>
                  </a:lnTo>
                  <a:lnTo>
                    <a:pt x="98" y="16"/>
                  </a:lnTo>
                  <a:lnTo>
                    <a:pt x="117" y="18"/>
                  </a:lnTo>
                  <a:lnTo>
                    <a:pt x="137" y="21"/>
                  </a:lnTo>
                  <a:lnTo>
                    <a:pt x="157" y="23"/>
                  </a:lnTo>
                  <a:lnTo>
                    <a:pt x="176" y="25"/>
                  </a:lnTo>
                  <a:lnTo>
                    <a:pt x="196" y="28"/>
                  </a:lnTo>
                  <a:lnTo>
                    <a:pt x="215" y="30"/>
                  </a:lnTo>
                  <a:lnTo>
                    <a:pt x="235" y="31"/>
                  </a:lnTo>
                  <a:lnTo>
                    <a:pt x="255" y="33"/>
                  </a:lnTo>
                  <a:lnTo>
                    <a:pt x="274" y="35"/>
                  </a:lnTo>
                  <a:lnTo>
                    <a:pt x="294" y="36"/>
                  </a:lnTo>
                  <a:lnTo>
                    <a:pt x="313" y="37"/>
                  </a:lnTo>
                  <a:lnTo>
                    <a:pt x="298" y="40"/>
                  </a:lnTo>
                  <a:lnTo>
                    <a:pt x="281" y="43"/>
                  </a:lnTo>
                  <a:lnTo>
                    <a:pt x="264" y="44"/>
                  </a:lnTo>
                  <a:lnTo>
                    <a:pt x="245" y="44"/>
                  </a:lnTo>
                  <a:lnTo>
                    <a:pt x="226" y="43"/>
                  </a:lnTo>
                  <a:lnTo>
                    <a:pt x="206" y="42"/>
                  </a:lnTo>
                  <a:lnTo>
                    <a:pt x="187" y="40"/>
                  </a:lnTo>
                  <a:lnTo>
                    <a:pt x="166" y="38"/>
                  </a:lnTo>
                  <a:lnTo>
                    <a:pt x="146" y="36"/>
                  </a:lnTo>
                  <a:lnTo>
                    <a:pt x="126" y="33"/>
                  </a:lnTo>
                  <a:lnTo>
                    <a:pt x="105" y="30"/>
                  </a:lnTo>
                  <a:lnTo>
                    <a:pt x="85" y="28"/>
                  </a:lnTo>
                  <a:lnTo>
                    <a:pt x="67" y="24"/>
                  </a:lnTo>
                  <a:lnTo>
                    <a:pt x="48" y="22"/>
                  </a:lnTo>
                  <a:lnTo>
                    <a:pt x="30" y="20"/>
                  </a:lnTo>
                  <a:lnTo>
                    <a:pt x="14" y="17"/>
                  </a:lnTo>
                  <a:lnTo>
                    <a:pt x="0" y="0"/>
                  </a:lnTo>
                  <a:close/>
                </a:path>
              </a:pathLst>
            </a:custGeom>
            <a:solidFill>
              <a:srgbClr val="51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73" name="Freeform 260"/>
            <p:cNvSpPr>
              <a:spLocks noChangeAspect="1"/>
            </p:cNvSpPr>
            <p:nvPr/>
          </p:nvSpPr>
          <p:spPr bwMode="auto">
            <a:xfrm>
              <a:off x="2743" y="2776"/>
              <a:ext cx="152" cy="17"/>
            </a:xfrm>
            <a:custGeom>
              <a:avLst/>
              <a:gdLst>
                <a:gd name="T0" fmla="*/ 0 w 304"/>
                <a:gd name="T1" fmla="*/ 0 h 36"/>
                <a:gd name="T2" fmla="*/ 3 w 304"/>
                <a:gd name="T3" fmla="*/ 0 h 36"/>
                <a:gd name="T4" fmla="*/ 5 w 304"/>
                <a:gd name="T5" fmla="*/ 0 h 36"/>
                <a:gd name="T6" fmla="*/ 8 w 304"/>
                <a:gd name="T7" fmla="*/ 1 h 36"/>
                <a:gd name="T8" fmla="*/ 10 w 304"/>
                <a:gd name="T9" fmla="*/ 1 h 36"/>
                <a:gd name="T10" fmla="*/ 12 w 304"/>
                <a:gd name="T11" fmla="*/ 1 h 36"/>
                <a:gd name="T12" fmla="*/ 15 w 304"/>
                <a:gd name="T13" fmla="*/ 1 h 36"/>
                <a:gd name="T14" fmla="*/ 17 w 304"/>
                <a:gd name="T15" fmla="*/ 2 h 36"/>
                <a:gd name="T16" fmla="*/ 19 w 304"/>
                <a:gd name="T17" fmla="*/ 2 h 36"/>
                <a:gd name="T18" fmla="*/ 22 w 304"/>
                <a:gd name="T19" fmla="*/ 2 h 36"/>
                <a:gd name="T20" fmla="*/ 24 w 304"/>
                <a:gd name="T21" fmla="*/ 2 h 36"/>
                <a:gd name="T22" fmla="*/ 26 w 304"/>
                <a:gd name="T23" fmla="*/ 2 h 36"/>
                <a:gd name="T24" fmla="*/ 29 w 304"/>
                <a:gd name="T25" fmla="*/ 3 h 36"/>
                <a:gd name="T26" fmla="*/ 31 w 304"/>
                <a:gd name="T27" fmla="*/ 3 h 36"/>
                <a:gd name="T28" fmla="*/ 34 w 304"/>
                <a:gd name="T29" fmla="*/ 3 h 36"/>
                <a:gd name="T30" fmla="*/ 36 w 304"/>
                <a:gd name="T31" fmla="*/ 3 h 36"/>
                <a:gd name="T32" fmla="*/ 38 w 304"/>
                <a:gd name="T33" fmla="*/ 3 h 36"/>
                <a:gd name="T34" fmla="*/ 36 w 304"/>
                <a:gd name="T35" fmla="*/ 3 h 36"/>
                <a:gd name="T36" fmla="*/ 34 w 304"/>
                <a:gd name="T37" fmla="*/ 4 h 36"/>
                <a:gd name="T38" fmla="*/ 32 w 304"/>
                <a:gd name="T39" fmla="*/ 4 h 36"/>
                <a:gd name="T40" fmla="*/ 30 w 304"/>
                <a:gd name="T41" fmla="*/ 4 h 36"/>
                <a:gd name="T42" fmla="*/ 27 w 304"/>
                <a:gd name="T43" fmla="*/ 4 h 36"/>
                <a:gd name="T44" fmla="*/ 25 w 304"/>
                <a:gd name="T45" fmla="*/ 4 h 36"/>
                <a:gd name="T46" fmla="*/ 23 w 304"/>
                <a:gd name="T47" fmla="*/ 4 h 36"/>
                <a:gd name="T48" fmla="*/ 20 w 304"/>
                <a:gd name="T49" fmla="*/ 4 h 36"/>
                <a:gd name="T50" fmla="*/ 18 w 304"/>
                <a:gd name="T51" fmla="*/ 3 h 36"/>
                <a:gd name="T52" fmla="*/ 15 w 304"/>
                <a:gd name="T53" fmla="*/ 3 h 36"/>
                <a:gd name="T54" fmla="*/ 13 w 304"/>
                <a:gd name="T55" fmla="*/ 2 h 36"/>
                <a:gd name="T56" fmla="*/ 10 w 304"/>
                <a:gd name="T57" fmla="*/ 2 h 36"/>
                <a:gd name="T58" fmla="*/ 8 w 304"/>
                <a:gd name="T59" fmla="*/ 2 h 36"/>
                <a:gd name="T60" fmla="*/ 6 w 304"/>
                <a:gd name="T61" fmla="*/ 1 h 36"/>
                <a:gd name="T62" fmla="*/ 3 w 304"/>
                <a:gd name="T63" fmla="*/ 1 h 36"/>
                <a:gd name="T64" fmla="*/ 1 w 304"/>
                <a:gd name="T65" fmla="*/ 1 h 36"/>
                <a:gd name="T66" fmla="*/ 0 w 304"/>
                <a:gd name="T67" fmla="*/ 0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4" h="36">
                  <a:moveTo>
                    <a:pt x="0" y="0"/>
                  </a:moveTo>
                  <a:lnTo>
                    <a:pt x="19" y="3"/>
                  </a:lnTo>
                  <a:lnTo>
                    <a:pt x="38" y="6"/>
                  </a:lnTo>
                  <a:lnTo>
                    <a:pt x="57" y="8"/>
                  </a:lnTo>
                  <a:lnTo>
                    <a:pt x="76" y="11"/>
                  </a:lnTo>
                  <a:lnTo>
                    <a:pt x="95" y="13"/>
                  </a:lnTo>
                  <a:lnTo>
                    <a:pt x="114" y="15"/>
                  </a:lnTo>
                  <a:lnTo>
                    <a:pt x="133" y="18"/>
                  </a:lnTo>
                  <a:lnTo>
                    <a:pt x="152" y="20"/>
                  </a:lnTo>
                  <a:lnTo>
                    <a:pt x="170" y="21"/>
                  </a:lnTo>
                  <a:lnTo>
                    <a:pt x="190" y="23"/>
                  </a:lnTo>
                  <a:lnTo>
                    <a:pt x="208" y="24"/>
                  </a:lnTo>
                  <a:lnTo>
                    <a:pt x="228" y="26"/>
                  </a:lnTo>
                  <a:lnTo>
                    <a:pt x="246" y="26"/>
                  </a:lnTo>
                  <a:lnTo>
                    <a:pt x="266" y="26"/>
                  </a:lnTo>
                  <a:lnTo>
                    <a:pt x="284" y="26"/>
                  </a:lnTo>
                  <a:lnTo>
                    <a:pt x="304" y="26"/>
                  </a:lnTo>
                  <a:lnTo>
                    <a:pt x="288" y="30"/>
                  </a:lnTo>
                  <a:lnTo>
                    <a:pt x="271" y="34"/>
                  </a:lnTo>
                  <a:lnTo>
                    <a:pt x="253" y="35"/>
                  </a:lnTo>
                  <a:lnTo>
                    <a:pt x="235" y="36"/>
                  </a:lnTo>
                  <a:lnTo>
                    <a:pt x="216" y="36"/>
                  </a:lnTo>
                  <a:lnTo>
                    <a:pt x="197" y="36"/>
                  </a:lnTo>
                  <a:lnTo>
                    <a:pt x="177" y="35"/>
                  </a:lnTo>
                  <a:lnTo>
                    <a:pt x="157" y="33"/>
                  </a:lnTo>
                  <a:lnTo>
                    <a:pt x="137" y="30"/>
                  </a:lnTo>
                  <a:lnTo>
                    <a:pt x="117" y="27"/>
                  </a:lnTo>
                  <a:lnTo>
                    <a:pt x="97" y="24"/>
                  </a:lnTo>
                  <a:lnTo>
                    <a:pt x="78" y="21"/>
                  </a:lnTo>
                  <a:lnTo>
                    <a:pt x="59" y="19"/>
                  </a:lnTo>
                  <a:lnTo>
                    <a:pt x="41" y="15"/>
                  </a:lnTo>
                  <a:lnTo>
                    <a:pt x="23" y="13"/>
                  </a:lnTo>
                  <a:lnTo>
                    <a:pt x="6" y="11"/>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74" name="Freeform 261"/>
            <p:cNvSpPr>
              <a:spLocks noChangeAspect="1"/>
            </p:cNvSpPr>
            <p:nvPr/>
          </p:nvSpPr>
          <p:spPr bwMode="auto">
            <a:xfrm>
              <a:off x="2742" y="2795"/>
              <a:ext cx="152" cy="19"/>
            </a:xfrm>
            <a:custGeom>
              <a:avLst/>
              <a:gdLst>
                <a:gd name="T0" fmla="*/ 1 w 305"/>
                <a:gd name="T1" fmla="*/ 0 h 38"/>
                <a:gd name="T2" fmla="*/ 3 w 305"/>
                <a:gd name="T3" fmla="*/ 1 h 38"/>
                <a:gd name="T4" fmla="*/ 5 w 305"/>
                <a:gd name="T5" fmla="*/ 1 h 38"/>
                <a:gd name="T6" fmla="*/ 8 w 305"/>
                <a:gd name="T7" fmla="*/ 2 h 38"/>
                <a:gd name="T8" fmla="*/ 10 w 305"/>
                <a:gd name="T9" fmla="*/ 2 h 38"/>
                <a:gd name="T10" fmla="*/ 12 w 305"/>
                <a:gd name="T11" fmla="*/ 2 h 38"/>
                <a:gd name="T12" fmla="*/ 15 w 305"/>
                <a:gd name="T13" fmla="*/ 3 h 38"/>
                <a:gd name="T14" fmla="*/ 17 w 305"/>
                <a:gd name="T15" fmla="*/ 3 h 38"/>
                <a:gd name="T16" fmla="*/ 19 w 305"/>
                <a:gd name="T17" fmla="*/ 3 h 38"/>
                <a:gd name="T18" fmla="*/ 21 w 305"/>
                <a:gd name="T19" fmla="*/ 3 h 38"/>
                <a:gd name="T20" fmla="*/ 24 w 305"/>
                <a:gd name="T21" fmla="*/ 4 h 38"/>
                <a:gd name="T22" fmla="*/ 26 w 305"/>
                <a:gd name="T23" fmla="*/ 4 h 38"/>
                <a:gd name="T24" fmla="*/ 28 w 305"/>
                <a:gd name="T25" fmla="*/ 4 h 38"/>
                <a:gd name="T26" fmla="*/ 31 w 305"/>
                <a:gd name="T27" fmla="*/ 4 h 38"/>
                <a:gd name="T28" fmla="*/ 33 w 305"/>
                <a:gd name="T29" fmla="*/ 4 h 38"/>
                <a:gd name="T30" fmla="*/ 35 w 305"/>
                <a:gd name="T31" fmla="*/ 4 h 38"/>
                <a:gd name="T32" fmla="*/ 38 w 305"/>
                <a:gd name="T33" fmla="*/ 4 h 38"/>
                <a:gd name="T34" fmla="*/ 35 w 305"/>
                <a:gd name="T35" fmla="*/ 5 h 38"/>
                <a:gd name="T36" fmla="*/ 33 w 305"/>
                <a:gd name="T37" fmla="*/ 5 h 38"/>
                <a:gd name="T38" fmla="*/ 31 w 305"/>
                <a:gd name="T39" fmla="*/ 5 h 38"/>
                <a:gd name="T40" fmla="*/ 29 w 305"/>
                <a:gd name="T41" fmla="*/ 5 h 38"/>
                <a:gd name="T42" fmla="*/ 27 w 305"/>
                <a:gd name="T43" fmla="*/ 5 h 38"/>
                <a:gd name="T44" fmla="*/ 24 w 305"/>
                <a:gd name="T45" fmla="*/ 5 h 38"/>
                <a:gd name="T46" fmla="*/ 22 w 305"/>
                <a:gd name="T47" fmla="*/ 5 h 38"/>
                <a:gd name="T48" fmla="*/ 20 w 305"/>
                <a:gd name="T49" fmla="*/ 5 h 38"/>
                <a:gd name="T50" fmla="*/ 17 w 305"/>
                <a:gd name="T51" fmla="*/ 4 h 38"/>
                <a:gd name="T52" fmla="*/ 15 w 305"/>
                <a:gd name="T53" fmla="*/ 4 h 38"/>
                <a:gd name="T54" fmla="*/ 13 w 305"/>
                <a:gd name="T55" fmla="*/ 4 h 38"/>
                <a:gd name="T56" fmla="*/ 11 w 305"/>
                <a:gd name="T57" fmla="*/ 3 h 38"/>
                <a:gd name="T58" fmla="*/ 9 w 305"/>
                <a:gd name="T59" fmla="*/ 3 h 38"/>
                <a:gd name="T60" fmla="*/ 6 w 305"/>
                <a:gd name="T61" fmla="*/ 3 h 38"/>
                <a:gd name="T62" fmla="*/ 4 w 305"/>
                <a:gd name="T63" fmla="*/ 2 h 38"/>
                <a:gd name="T64" fmla="*/ 2 w 305"/>
                <a:gd name="T65" fmla="*/ 2 h 38"/>
                <a:gd name="T66" fmla="*/ 0 w 305"/>
                <a:gd name="T67" fmla="*/ 2 h 38"/>
                <a:gd name="T68" fmla="*/ 1 w 305"/>
                <a:gd name="T69" fmla="*/ 0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05" h="38">
                  <a:moveTo>
                    <a:pt x="9" y="0"/>
                  </a:moveTo>
                  <a:lnTo>
                    <a:pt x="28" y="4"/>
                  </a:lnTo>
                  <a:lnTo>
                    <a:pt x="47" y="6"/>
                  </a:lnTo>
                  <a:lnTo>
                    <a:pt x="66" y="10"/>
                  </a:lnTo>
                  <a:lnTo>
                    <a:pt x="84" y="12"/>
                  </a:lnTo>
                  <a:lnTo>
                    <a:pt x="103" y="15"/>
                  </a:lnTo>
                  <a:lnTo>
                    <a:pt x="121" y="18"/>
                  </a:lnTo>
                  <a:lnTo>
                    <a:pt x="138" y="20"/>
                  </a:lnTo>
                  <a:lnTo>
                    <a:pt x="157" y="21"/>
                  </a:lnTo>
                  <a:lnTo>
                    <a:pt x="175" y="23"/>
                  </a:lnTo>
                  <a:lnTo>
                    <a:pt x="194" y="25"/>
                  </a:lnTo>
                  <a:lnTo>
                    <a:pt x="212" y="26"/>
                  </a:lnTo>
                  <a:lnTo>
                    <a:pt x="231" y="26"/>
                  </a:lnTo>
                  <a:lnTo>
                    <a:pt x="249" y="27"/>
                  </a:lnTo>
                  <a:lnTo>
                    <a:pt x="267" y="26"/>
                  </a:lnTo>
                  <a:lnTo>
                    <a:pt x="286" y="26"/>
                  </a:lnTo>
                  <a:lnTo>
                    <a:pt x="305" y="25"/>
                  </a:lnTo>
                  <a:lnTo>
                    <a:pt x="286" y="38"/>
                  </a:lnTo>
                  <a:lnTo>
                    <a:pt x="269" y="38"/>
                  </a:lnTo>
                  <a:lnTo>
                    <a:pt x="250" y="38"/>
                  </a:lnTo>
                  <a:lnTo>
                    <a:pt x="233" y="37"/>
                  </a:lnTo>
                  <a:lnTo>
                    <a:pt x="216" y="37"/>
                  </a:lnTo>
                  <a:lnTo>
                    <a:pt x="197" y="36"/>
                  </a:lnTo>
                  <a:lnTo>
                    <a:pt x="180" y="34"/>
                  </a:lnTo>
                  <a:lnTo>
                    <a:pt x="161" y="33"/>
                  </a:lnTo>
                  <a:lnTo>
                    <a:pt x="143" y="30"/>
                  </a:lnTo>
                  <a:lnTo>
                    <a:pt x="126" y="28"/>
                  </a:lnTo>
                  <a:lnTo>
                    <a:pt x="107" y="26"/>
                  </a:lnTo>
                  <a:lnTo>
                    <a:pt x="90" y="23"/>
                  </a:lnTo>
                  <a:lnTo>
                    <a:pt x="72" y="21"/>
                  </a:lnTo>
                  <a:lnTo>
                    <a:pt x="53" y="18"/>
                  </a:lnTo>
                  <a:lnTo>
                    <a:pt x="36" y="15"/>
                  </a:lnTo>
                  <a:lnTo>
                    <a:pt x="17" y="13"/>
                  </a:lnTo>
                  <a:lnTo>
                    <a:pt x="0" y="11"/>
                  </a:lnTo>
                  <a:lnTo>
                    <a:pt x="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75" name="Freeform 262"/>
            <p:cNvSpPr>
              <a:spLocks noChangeAspect="1"/>
            </p:cNvSpPr>
            <p:nvPr/>
          </p:nvSpPr>
          <p:spPr bwMode="auto">
            <a:xfrm>
              <a:off x="2746" y="2712"/>
              <a:ext cx="165" cy="20"/>
            </a:xfrm>
            <a:custGeom>
              <a:avLst/>
              <a:gdLst>
                <a:gd name="T0" fmla="*/ 0 w 330"/>
                <a:gd name="T1" fmla="*/ 0 h 41"/>
                <a:gd name="T2" fmla="*/ 19 w 330"/>
                <a:gd name="T3" fmla="*/ 2 h 41"/>
                <a:gd name="T4" fmla="*/ 33 w 330"/>
                <a:gd name="T5" fmla="*/ 3 h 41"/>
                <a:gd name="T6" fmla="*/ 42 w 330"/>
                <a:gd name="T7" fmla="*/ 4 h 41"/>
                <a:gd name="T8" fmla="*/ 38 w 330"/>
                <a:gd name="T9" fmla="*/ 5 h 41"/>
                <a:gd name="T10" fmla="*/ 28 w 330"/>
                <a:gd name="T11" fmla="*/ 3 h 41"/>
                <a:gd name="T12" fmla="*/ 11 w 330"/>
                <a:gd name="T13" fmla="*/ 1 h 41"/>
                <a:gd name="T14" fmla="*/ 0 w 330"/>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0" h="41">
                  <a:moveTo>
                    <a:pt x="0" y="0"/>
                  </a:moveTo>
                  <a:lnTo>
                    <a:pt x="152" y="18"/>
                  </a:lnTo>
                  <a:lnTo>
                    <a:pt x="264" y="29"/>
                  </a:lnTo>
                  <a:lnTo>
                    <a:pt x="330" y="37"/>
                  </a:lnTo>
                  <a:lnTo>
                    <a:pt x="301" y="41"/>
                  </a:lnTo>
                  <a:lnTo>
                    <a:pt x="223" y="30"/>
                  </a:lnTo>
                  <a:lnTo>
                    <a:pt x="83" y="15"/>
                  </a:lnTo>
                  <a:lnTo>
                    <a:pt x="0"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76" name="Freeform 263"/>
            <p:cNvSpPr>
              <a:spLocks noChangeAspect="1"/>
            </p:cNvSpPr>
            <p:nvPr/>
          </p:nvSpPr>
          <p:spPr bwMode="auto">
            <a:xfrm>
              <a:off x="2747" y="2735"/>
              <a:ext cx="152" cy="19"/>
            </a:xfrm>
            <a:custGeom>
              <a:avLst/>
              <a:gdLst>
                <a:gd name="T0" fmla="*/ 3 w 304"/>
                <a:gd name="T1" fmla="*/ 0 h 38"/>
                <a:gd name="T2" fmla="*/ 22 w 304"/>
                <a:gd name="T3" fmla="*/ 3 h 38"/>
                <a:gd name="T4" fmla="*/ 38 w 304"/>
                <a:gd name="T5" fmla="*/ 4 h 38"/>
                <a:gd name="T6" fmla="*/ 36 w 304"/>
                <a:gd name="T7" fmla="*/ 5 h 38"/>
                <a:gd name="T8" fmla="*/ 16 w 304"/>
                <a:gd name="T9" fmla="*/ 3 h 38"/>
                <a:gd name="T10" fmla="*/ 0 w 304"/>
                <a:gd name="T11" fmla="*/ 2 h 38"/>
                <a:gd name="T12" fmla="*/ 1 w 304"/>
                <a:gd name="T13" fmla="*/ 0 h 38"/>
                <a:gd name="T14" fmla="*/ 3 w 304"/>
                <a:gd name="T15" fmla="*/ 0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4" h="38">
                  <a:moveTo>
                    <a:pt x="19" y="0"/>
                  </a:moveTo>
                  <a:lnTo>
                    <a:pt x="171" y="24"/>
                  </a:lnTo>
                  <a:lnTo>
                    <a:pt x="304" y="32"/>
                  </a:lnTo>
                  <a:lnTo>
                    <a:pt x="288" y="38"/>
                  </a:lnTo>
                  <a:lnTo>
                    <a:pt x="122" y="24"/>
                  </a:lnTo>
                  <a:lnTo>
                    <a:pt x="0" y="9"/>
                  </a:lnTo>
                  <a:lnTo>
                    <a:pt x="1" y="0"/>
                  </a:lnTo>
                  <a:lnTo>
                    <a:pt x="1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77" name="Freeform 264"/>
            <p:cNvSpPr>
              <a:spLocks noChangeAspect="1"/>
            </p:cNvSpPr>
            <p:nvPr/>
          </p:nvSpPr>
          <p:spPr bwMode="auto">
            <a:xfrm>
              <a:off x="2783" y="2751"/>
              <a:ext cx="55" cy="9"/>
            </a:xfrm>
            <a:custGeom>
              <a:avLst/>
              <a:gdLst>
                <a:gd name="T0" fmla="*/ 3 w 111"/>
                <a:gd name="T1" fmla="*/ 0 h 16"/>
                <a:gd name="T2" fmla="*/ 8 w 111"/>
                <a:gd name="T3" fmla="*/ 1 h 16"/>
                <a:gd name="T4" fmla="*/ 13 w 111"/>
                <a:gd name="T5" fmla="*/ 2 h 16"/>
                <a:gd name="T6" fmla="*/ 12 w 111"/>
                <a:gd name="T7" fmla="*/ 3 h 16"/>
                <a:gd name="T8" fmla="*/ 7 w 111"/>
                <a:gd name="T9" fmla="*/ 3 h 16"/>
                <a:gd name="T10" fmla="*/ 0 w 111"/>
                <a:gd name="T11" fmla="*/ 1 h 16"/>
                <a:gd name="T12" fmla="*/ 3 w 111"/>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 h="16">
                  <a:moveTo>
                    <a:pt x="25" y="0"/>
                  </a:moveTo>
                  <a:lnTo>
                    <a:pt x="71" y="6"/>
                  </a:lnTo>
                  <a:lnTo>
                    <a:pt x="111" y="10"/>
                  </a:lnTo>
                  <a:lnTo>
                    <a:pt x="97" y="16"/>
                  </a:lnTo>
                  <a:lnTo>
                    <a:pt x="61" y="15"/>
                  </a:lnTo>
                  <a:lnTo>
                    <a:pt x="0" y="7"/>
                  </a:lnTo>
                  <a:lnTo>
                    <a:pt x="25"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78" name="Freeform 265"/>
            <p:cNvSpPr>
              <a:spLocks noChangeAspect="1"/>
            </p:cNvSpPr>
            <p:nvPr/>
          </p:nvSpPr>
          <p:spPr bwMode="auto">
            <a:xfrm>
              <a:off x="2790" y="2772"/>
              <a:ext cx="40" cy="7"/>
            </a:xfrm>
            <a:custGeom>
              <a:avLst/>
              <a:gdLst>
                <a:gd name="T0" fmla="*/ 2 w 81"/>
                <a:gd name="T1" fmla="*/ 0 h 15"/>
                <a:gd name="T2" fmla="*/ 10 w 81"/>
                <a:gd name="T3" fmla="*/ 1 h 15"/>
                <a:gd name="T4" fmla="*/ 8 w 81"/>
                <a:gd name="T5" fmla="*/ 1 h 15"/>
                <a:gd name="T6" fmla="*/ 0 w 81"/>
                <a:gd name="T7" fmla="*/ 0 h 15"/>
                <a:gd name="T8" fmla="*/ 2 w 81"/>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15">
                  <a:moveTo>
                    <a:pt x="19" y="0"/>
                  </a:moveTo>
                  <a:lnTo>
                    <a:pt x="81" y="8"/>
                  </a:lnTo>
                  <a:lnTo>
                    <a:pt x="64" y="15"/>
                  </a:lnTo>
                  <a:lnTo>
                    <a:pt x="0" y="6"/>
                  </a:lnTo>
                  <a:lnTo>
                    <a:pt x="19"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79" name="Freeform 266"/>
            <p:cNvSpPr>
              <a:spLocks noChangeAspect="1"/>
            </p:cNvSpPr>
            <p:nvPr/>
          </p:nvSpPr>
          <p:spPr bwMode="auto">
            <a:xfrm>
              <a:off x="2792" y="2793"/>
              <a:ext cx="40" cy="7"/>
            </a:xfrm>
            <a:custGeom>
              <a:avLst/>
              <a:gdLst>
                <a:gd name="T0" fmla="*/ 1 w 81"/>
                <a:gd name="T1" fmla="*/ 0 h 15"/>
                <a:gd name="T2" fmla="*/ 5 w 81"/>
                <a:gd name="T3" fmla="*/ 0 h 15"/>
                <a:gd name="T4" fmla="*/ 10 w 81"/>
                <a:gd name="T5" fmla="*/ 1 h 15"/>
                <a:gd name="T6" fmla="*/ 7 w 81"/>
                <a:gd name="T7" fmla="*/ 1 h 15"/>
                <a:gd name="T8" fmla="*/ 0 w 81"/>
                <a:gd name="T9" fmla="*/ 1 h 15"/>
                <a:gd name="T10" fmla="*/ 1 w 81"/>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15">
                  <a:moveTo>
                    <a:pt x="8" y="0"/>
                  </a:moveTo>
                  <a:lnTo>
                    <a:pt x="42" y="4"/>
                  </a:lnTo>
                  <a:lnTo>
                    <a:pt x="81" y="9"/>
                  </a:lnTo>
                  <a:lnTo>
                    <a:pt x="60" y="15"/>
                  </a:lnTo>
                  <a:lnTo>
                    <a:pt x="0" y="9"/>
                  </a:lnTo>
                  <a:lnTo>
                    <a:pt x="8"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80" name="Freeform 267"/>
            <p:cNvSpPr>
              <a:spLocks noChangeAspect="1"/>
            </p:cNvSpPr>
            <p:nvPr/>
          </p:nvSpPr>
          <p:spPr bwMode="auto">
            <a:xfrm>
              <a:off x="2773" y="2823"/>
              <a:ext cx="79" cy="21"/>
            </a:xfrm>
            <a:custGeom>
              <a:avLst/>
              <a:gdLst>
                <a:gd name="T0" fmla="*/ 0 w 157"/>
                <a:gd name="T1" fmla="*/ 0 h 41"/>
                <a:gd name="T2" fmla="*/ 8 w 157"/>
                <a:gd name="T3" fmla="*/ 2 h 41"/>
                <a:gd name="T4" fmla="*/ 14 w 157"/>
                <a:gd name="T5" fmla="*/ 2 h 41"/>
                <a:gd name="T6" fmla="*/ 20 w 157"/>
                <a:gd name="T7" fmla="*/ 3 h 41"/>
                <a:gd name="T8" fmla="*/ 15 w 157"/>
                <a:gd name="T9" fmla="*/ 5 h 41"/>
                <a:gd name="T10" fmla="*/ 13 w 157"/>
                <a:gd name="T11" fmla="*/ 6 h 41"/>
                <a:gd name="T12" fmla="*/ 7 w 157"/>
                <a:gd name="T13" fmla="*/ 5 h 41"/>
                <a:gd name="T14" fmla="*/ 3 w 157"/>
                <a:gd name="T15" fmla="*/ 3 h 41"/>
                <a:gd name="T16" fmla="*/ 0 w 157"/>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 h="41">
                  <a:moveTo>
                    <a:pt x="0" y="0"/>
                  </a:moveTo>
                  <a:lnTo>
                    <a:pt x="60" y="10"/>
                  </a:lnTo>
                  <a:lnTo>
                    <a:pt x="111" y="16"/>
                  </a:lnTo>
                  <a:lnTo>
                    <a:pt x="157" y="19"/>
                  </a:lnTo>
                  <a:lnTo>
                    <a:pt x="119" y="37"/>
                  </a:lnTo>
                  <a:lnTo>
                    <a:pt x="103" y="41"/>
                  </a:lnTo>
                  <a:lnTo>
                    <a:pt x="53" y="37"/>
                  </a:lnTo>
                  <a:lnTo>
                    <a:pt x="21"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grpSp>
      <p:grpSp>
        <p:nvGrpSpPr>
          <p:cNvPr id="39944" name="Group 268"/>
          <p:cNvGrpSpPr>
            <a:grpSpLocks noChangeAspect="1"/>
          </p:cNvGrpSpPr>
          <p:nvPr/>
        </p:nvGrpSpPr>
        <p:grpSpPr bwMode="auto">
          <a:xfrm>
            <a:off x="3881438" y="4252913"/>
            <a:ext cx="466725" cy="731837"/>
            <a:chOff x="3456" y="2160"/>
            <a:chExt cx="436" cy="684"/>
          </a:xfrm>
        </p:grpSpPr>
        <p:sp>
          <p:nvSpPr>
            <p:cNvPr id="40151" name="Freeform 269"/>
            <p:cNvSpPr>
              <a:spLocks noChangeAspect="1"/>
            </p:cNvSpPr>
            <p:nvPr/>
          </p:nvSpPr>
          <p:spPr bwMode="auto">
            <a:xfrm>
              <a:off x="3456" y="2160"/>
              <a:ext cx="434" cy="576"/>
            </a:xfrm>
            <a:custGeom>
              <a:avLst/>
              <a:gdLst>
                <a:gd name="T0" fmla="*/ 32 w 866"/>
                <a:gd name="T1" fmla="*/ 2 h 1153"/>
                <a:gd name="T2" fmla="*/ 26 w 866"/>
                <a:gd name="T3" fmla="*/ 4 h 1153"/>
                <a:gd name="T4" fmla="*/ 21 w 866"/>
                <a:gd name="T5" fmla="*/ 7 h 1153"/>
                <a:gd name="T6" fmla="*/ 16 w 866"/>
                <a:gd name="T7" fmla="*/ 11 h 1153"/>
                <a:gd name="T8" fmla="*/ 12 w 866"/>
                <a:gd name="T9" fmla="*/ 15 h 1153"/>
                <a:gd name="T10" fmla="*/ 8 w 866"/>
                <a:gd name="T11" fmla="*/ 19 h 1153"/>
                <a:gd name="T12" fmla="*/ 5 w 866"/>
                <a:gd name="T13" fmla="*/ 24 h 1153"/>
                <a:gd name="T14" fmla="*/ 4 w 866"/>
                <a:gd name="T15" fmla="*/ 29 h 1153"/>
                <a:gd name="T16" fmla="*/ 2 w 866"/>
                <a:gd name="T17" fmla="*/ 37 h 1153"/>
                <a:gd name="T18" fmla="*/ 0 w 866"/>
                <a:gd name="T19" fmla="*/ 49 h 1153"/>
                <a:gd name="T20" fmla="*/ 2 w 866"/>
                <a:gd name="T21" fmla="*/ 62 h 1153"/>
                <a:gd name="T22" fmla="*/ 6 w 866"/>
                <a:gd name="T23" fmla="*/ 76 h 1153"/>
                <a:gd name="T24" fmla="*/ 11 w 866"/>
                <a:gd name="T25" fmla="*/ 86 h 1153"/>
                <a:gd name="T26" fmla="*/ 14 w 866"/>
                <a:gd name="T27" fmla="*/ 90 h 1153"/>
                <a:gd name="T28" fmla="*/ 16 w 866"/>
                <a:gd name="T29" fmla="*/ 94 h 1153"/>
                <a:gd name="T30" fmla="*/ 18 w 866"/>
                <a:gd name="T31" fmla="*/ 99 h 1153"/>
                <a:gd name="T32" fmla="*/ 20 w 866"/>
                <a:gd name="T33" fmla="*/ 104 h 1153"/>
                <a:gd name="T34" fmla="*/ 22 w 866"/>
                <a:gd name="T35" fmla="*/ 109 h 1153"/>
                <a:gd name="T36" fmla="*/ 22 w 866"/>
                <a:gd name="T37" fmla="*/ 117 h 1153"/>
                <a:gd name="T38" fmla="*/ 22 w 866"/>
                <a:gd name="T39" fmla="*/ 127 h 1153"/>
                <a:gd name="T40" fmla="*/ 23 w 866"/>
                <a:gd name="T41" fmla="*/ 133 h 1153"/>
                <a:gd name="T42" fmla="*/ 24 w 866"/>
                <a:gd name="T43" fmla="*/ 137 h 1153"/>
                <a:gd name="T44" fmla="*/ 27 w 866"/>
                <a:gd name="T45" fmla="*/ 139 h 1153"/>
                <a:gd name="T46" fmla="*/ 32 w 866"/>
                <a:gd name="T47" fmla="*/ 140 h 1153"/>
                <a:gd name="T48" fmla="*/ 37 w 866"/>
                <a:gd name="T49" fmla="*/ 140 h 1153"/>
                <a:gd name="T50" fmla="*/ 42 w 866"/>
                <a:gd name="T51" fmla="*/ 141 h 1153"/>
                <a:gd name="T52" fmla="*/ 46 w 866"/>
                <a:gd name="T53" fmla="*/ 142 h 1153"/>
                <a:gd name="T54" fmla="*/ 51 w 866"/>
                <a:gd name="T55" fmla="*/ 142 h 1153"/>
                <a:gd name="T56" fmla="*/ 56 w 866"/>
                <a:gd name="T57" fmla="*/ 143 h 1153"/>
                <a:gd name="T58" fmla="*/ 61 w 866"/>
                <a:gd name="T59" fmla="*/ 143 h 1153"/>
                <a:gd name="T60" fmla="*/ 64 w 866"/>
                <a:gd name="T61" fmla="*/ 142 h 1153"/>
                <a:gd name="T62" fmla="*/ 66 w 866"/>
                <a:gd name="T63" fmla="*/ 139 h 1153"/>
                <a:gd name="T64" fmla="*/ 68 w 866"/>
                <a:gd name="T65" fmla="*/ 133 h 1153"/>
                <a:gd name="T66" fmla="*/ 70 w 866"/>
                <a:gd name="T67" fmla="*/ 124 h 1153"/>
                <a:gd name="T68" fmla="*/ 72 w 866"/>
                <a:gd name="T69" fmla="*/ 118 h 1153"/>
                <a:gd name="T70" fmla="*/ 73 w 866"/>
                <a:gd name="T71" fmla="*/ 116 h 1153"/>
                <a:gd name="T72" fmla="*/ 74 w 866"/>
                <a:gd name="T73" fmla="*/ 113 h 1153"/>
                <a:gd name="T74" fmla="*/ 75 w 866"/>
                <a:gd name="T75" fmla="*/ 110 h 1153"/>
                <a:gd name="T76" fmla="*/ 77 w 866"/>
                <a:gd name="T77" fmla="*/ 108 h 1153"/>
                <a:gd name="T78" fmla="*/ 79 w 866"/>
                <a:gd name="T79" fmla="*/ 105 h 1153"/>
                <a:gd name="T80" fmla="*/ 81 w 866"/>
                <a:gd name="T81" fmla="*/ 103 h 1153"/>
                <a:gd name="T82" fmla="*/ 83 w 866"/>
                <a:gd name="T83" fmla="*/ 100 h 1153"/>
                <a:gd name="T84" fmla="*/ 86 w 866"/>
                <a:gd name="T85" fmla="*/ 97 h 1153"/>
                <a:gd name="T86" fmla="*/ 91 w 866"/>
                <a:gd name="T87" fmla="*/ 93 h 1153"/>
                <a:gd name="T88" fmla="*/ 95 w 866"/>
                <a:gd name="T89" fmla="*/ 87 h 1153"/>
                <a:gd name="T90" fmla="*/ 99 w 866"/>
                <a:gd name="T91" fmla="*/ 80 h 1153"/>
                <a:gd name="T92" fmla="*/ 103 w 866"/>
                <a:gd name="T93" fmla="*/ 73 h 1153"/>
                <a:gd name="T94" fmla="*/ 106 w 866"/>
                <a:gd name="T95" fmla="*/ 64 h 1153"/>
                <a:gd name="T96" fmla="*/ 108 w 866"/>
                <a:gd name="T97" fmla="*/ 55 h 1153"/>
                <a:gd name="T98" fmla="*/ 109 w 866"/>
                <a:gd name="T99" fmla="*/ 45 h 1153"/>
                <a:gd name="T100" fmla="*/ 107 w 866"/>
                <a:gd name="T101" fmla="*/ 33 h 1153"/>
                <a:gd name="T102" fmla="*/ 102 w 866"/>
                <a:gd name="T103" fmla="*/ 23 h 1153"/>
                <a:gd name="T104" fmla="*/ 94 w 866"/>
                <a:gd name="T105" fmla="*/ 14 h 1153"/>
                <a:gd name="T106" fmla="*/ 85 w 866"/>
                <a:gd name="T107" fmla="*/ 8 h 1153"/>
                <a:gd name="T108" fmla="*/ 74 w 866"/>
                <a:gd name="T109" fmla="*/ 3 h 1153"/>
                <a:gd name="T110" fmla="*/ 63 w 866"/>
                <a:gd name="T111" fmla="*/ 1 h 1153"/>
                <a:gd name="T112" fmla="*/ 51 w 866"/>
                <a:gd name="T113" fmla="*/ 0 h 1153"/>
                <a:gd name="T114" fmla="*/ 40 w 866"/>
                <a:gd name="T115" fmla="*/ 0 h 11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66" h="1153">
                  <a:moveTo>
                    <a:pt x="280" y="10"/>
                  </a:moveTo>
                  <a:lnTo>
                    <a:pt x="256" y="18"/>
                  </a:lnTo>
                  <a:lnTo>
                    <a:pt x="231" y="26"/>
                  </a:lnTo>
                  <a:lnTo>
                    <a:pt x="208" y="36"/>
                  </a:lnTo>
                  <a:lnTo>
                    <a:pt x="185" y="48"/>
                  </a:lnTo>
                  <a:lnTo>
                    <a:pt x="165" y="61"/>
                  </a:lnTo>
                  <a:lnTo>
                    <a:pt x="144" y="74"/>
                  </a:lnTo>
                  <a:lnTo>
                    <a:pt x="125" y="88"/>
                  </a:lnTo>
                  <a:lnTo>
                    <a:pt x="107" y="104"/>
                  </a:lnTo>
                  <a:lnTo>
                    <a:pt x="91" y="121"/>
                  </a:lnTo>
                  <a:lnTo>
                    <a:pt x="76" y="138"/>
                  </a:lnTo>
                  <a:lnTo>
                    <a:pt x="62" y="156"/>
                  </a:lnTo>
                  <a:lnTo>
                    <a:pt x="50" y="176"/>
                  </a:lnTo>
                  <a:lnTo>
                    <a:pt x="40" y="195"/>
                  </a:lnTo>
                  <a:lnTo>
                    <a:pt x="32" y="217"/>
                  </a:lnTo>
                  <a:lnTo>
                    <a:pt x="25" y="238"/>
                  </a:lnTo>
                  <a:lnTo>
                    <a:pt x="21" y="261"/>
                  </a:lnTo>
                  <a:lnTo>
                    <a:pt x="9" y="301"/>
                  </a:lnTo>
                  <a:lnTo>
                    <a:pt x="1" y="346"/>
                  </a:lnTo>
                  <a:lnTo>
                    <a:pt x="0" y="392"/>
                  </a:lnTo>
                  <a:lnTo>
                    <a:pt x="3" y="443"/>
                  </a:lnTo>
                  <a:lnTo>
                    <a:pt x="11" y="496"/>
                  </a:lnTo>
                  <a:lnTo>
                    <a:pt x="26" y="553"/>
                  </a:lnTo>
                  <a:lnTo>
                    <a:pt x="48" y="613"/>
                  </a:lnTo>
                  <a:lnTo>
                    <a:pt x="76" y="676"/>
                  </a:lnTo>
                  <a:lnTo>
                    <a:pt x="85" y="693"/>
                  </a:lnTo>
                  <a:lnTo>
                    <a:pt x="95" y="709"/>
                  </a:lnTo>
                  <a:lnTo>
                    <a:pt x="105" y="727"/>
                  </a:lnTo>
                  <a:lnTo>
                    <a:pt x="114" y="743"/>
                  </a:lnTo>
                  <a:lnTo>
                    <a:pt x="123" y="759"/>
                  </a:lnTo>
                  <a:lnTo>
                    <a:pt x="133" y="776"/>
                  </a:lnTo>
                  <a:lnTo>
                    <a:pt x="143" y="792"/>
                  </a:lnTo>
                  <a:lnTo>
                    <a:pt x="152" y="810"/>
                  </a:lnTo>
                  <a:lnTo>
                    <a:pt x="158" y="833"/>
                  </a:lnTo>
                  <a:lnTo>
                    <a:pt x="165" y="855"/>
                  </a:lnTo>
                  <a:lnTo>
                    <a:pt x="170" y="878"/>
                  </a:lnTo>
                  <a:lnTo>
                    <a:pt x="176" y="901"/>
                  </a:lnTo>
                  <a:lnTo>
                    <a:pt x="176" y="939"/>
                  </a:lnTo>
                  <a:lnTo>
                    <a:pt x="176" y="977"/>
                  </a:lnTo>
                  <a:lnTo>
                    <a:pt x="176" y="1016"/>
                  </a:lnTo>
                  <a:lnTo>
                    <a:pt x="176" y="1054"/>
                  </a:lnTo>
                  <a:lnTo>
                    <a:pt x="181" y="1069"/>
                  </a:lnTo>
                  <a:lnTo>
                    <a:pt x="186" y="1083"/>
                  </a:lnTo>
                  <a:lnTo>
                    <a:pt x="191" y="1098"/>
                  </a:lnTo>
                  <a:lnTo>
                    <a:pt x="196" y="1111"/>
                  </a:lnTo>
                  <a:lnTo>
                    <a:pt x="215" y="1115"/>
                  </a:lnTo>
                  <a:lnTo>
                    <a:pt x="235" y="1117"/>
                  </a:lnTo>
                  <a:lnTo>
                    <a:pt x="253" y="1121"/>
                  </a:lnTo>
                  <a:lnTo>
                    <a:pt x="273" y="1124"/>
                  </a:lnTo>
                  <a:lnTo>
                    <a:pt x="291" y="1126"/>
                  </a:lnTo>
                  <a:lnTo>
                    <a:pt x="311" y="1129"/>
                  </a:lnTo>
                  <a:lnTo>
                    <a:pt x="329" y="1132"/>
                  </a:lnTo>
                  <a:lnTo>
                    <a:pt x="348" y="1134"/>
                  </a:lnTo>
                  <a:lnTo>
                    <a:pt x="367" y="1137"/>
                  </a:lnTo>
                  <a:lnTo>
                    <a:pt x="386" y="1139"/>
                  </a:lnTo>
                  <a:lnTo>
                    <a:pt x="404" y="1141"/>
                  </a:lnTo>
                  <a:lnTo>
                    <a:pt x="424" y="1144"/>
                  </a:lnTo>
                  <a:lnTo>
                    <a:pt x="442" y="1146"/>
                  </a:lnTo>
                  <a:lnTo>
                    <a:pt x="462" y="1148"/>
                  </a:lnTo>
                  <a:lnTo>
                    <a:pt x="480" y="1151"/>
                  </a:lnTo>
                  <a:lnTo>
                    <a:pt x="500" y="1153"/>
                  </a:lnTo>
                  <a:lnTo>
                    <a:pt x="508" y="1141"/>
                  </a:lnTo>
                  <a:lnTo>
                    <a:pt x="516" y="1129"/>
                  </a:lnTo>
                  <a:lnTo>
                    <a:pt x="524" y="1117"/>
                  </a:lnTo>
                  <a:lnTo>
                    <a:pt x="532" y="1106"/>
                  </a:lnTo>
                  <a:lnTo>
                    <a:pt x="540" y="1069"/>
                  </a:lnTo>
                  <a:lnTo>
                    <a:pt x="548" y="1033"/>
                  </a:lnTo>
                  <a:lnTo>
                    <a:pt x="555" y="996"/>
                  </a:lnTo>
                  <a:lnTo>
                    <a:pt x="563" y="959"/>
                  </a:lnTo>
                  <a:lnTo>
                    <a:pt x="568" y="949"/>
                  </a:lnTo>
                  <a:lnTo>
                    <a:pt x="572" y="939"/>
                  </a:lnTo>
                  <a:lnTo>
                    <a:pt x="577" y="928"/>
                  </a:lnTo>
                  <a:lnTo>
                    <a:pt x="583" y="918"/>
                  </a:lnTo>
                  <a:lnTo>
                    <a:pt x="587" y="908"/>
                  </a:lnTo>
                  <a:lnTo>
                    <a:pt x="592" y="897"/>
                  </a:lnTo>
                  <a:lnTo>
                    <a:pt x="597" y="886"/>
                  </a:lnTo>
                  <a:lnTo>
                    <a:pt x="601" y="875"/>
                  </a:lnTo>
                  <a:lnTo>
                    <a:pt x="609" y="865"/>
                  </a:lnTo>
                  <a:lnTo>
                    <a:pt x="617" y="856"/>
                  </a:lnTo>
                  <a:lnTo>
                    <a:pt x="626" y="845"/>
                  </a:lnTo>
                  <a:lnTo>
                    <a:pt x="635" y="835"/>
                  </a:lnTo>
                  <a:lnTo>
                    <a:pt x="644" y="825"/>
                  </a:lnTo>
                  <a:lnTo>
                    <a:pt x="652" y="814"/>
                  </a:lnTo>
                  <a:lnTo>
                    <a:pt x="661" y="805"/>
                  </a:lnTo>
                  <a:lnTo>
                    <a:pt x="670" y="795"/>
                  </a:lnTo>
                  <a:lnTo>
                    <a:pt x="685" y="780"/>
                  </a:lnTo>
                  <a:lnTo>
                    <a:pt x="703" y="762"/>
                  </a:lnTo>
                  <a:lnTo>
                    <a:pt x="720" y="744"/>
                  </a:lnTo>
                  <a:lnTo>
                    <a:pt x="737" y="722"/>
                  </a:lnTo>
                  <a:lnTo>
                    <a:pt x="756" y="699"/>
                  </a:lnTo>
                  <a:lnTo>
                    <a:pt x="774" y="674"/>
                  </a:lnTo>
                  <a:lnTo>
                    <a:pt x="791" y="647"/>
                  </a:lnTo>
                  <a:lnTo>
                    <a:pt x="807" y="618"/>
                  </a:lnTo>
                  <a:lnTo>
                    <a:pt x="822" y="587"/>
                  </a:lnTo>
                  <a:lnTo>
                    <a:pt x="836" y="554"/>
                  </a:lnTo>
                  <a:lnTo>
                    <a:pt x="847" y="519"/>
                  </a:lnTo>
                  <a:lnTo>
                    <a:pt x="856" y="482"/>
                  </a:lnTo>
                  <a:lnTo>
                    <a:pt x="863" y="444"/>
                  </a:lnTo>
                  <a:lnTo>
                    <a:pt x="866" y="403"/>
                  </a:lnTo>
                  <a:lnTo>
                    <a:pt x="866" y="361"/>
                  </a:lnTo>
                  <a:lnTo>
                    <a:pt x="863" y="316"/>
                  </a:lnTo>
                  <a:lnTo>
                    <a:pt x="851" y="269"/>
                  </a:lnTo>
                  <a:lnTo>
                    <a:pt x="833" y="225"/>
                  </a:lnTo>
                  <a:lnTo>
                    <a:pt x="810" y="185"/>
                  </a:lnTo>
                  <a:lnTo>
                    <a:pt x="781" y="151"/>
                  </a:lnTo>
                  <a:lnTo>
                    <a:pt x="749" y="118"/>
                  </a:lnTo>
                  <a:lnTo>
                    <a:pt x="712" y="91"/>
                  </a:lnTo>
                  <a:lnTo>
                    <a:pt x="673" y="68"/>
                  </a:lnTo>
                  <a:lnTo>
                    <a:pt x="631" y="47"/>
                  </a:lnTo>
                  <a:lnTo>
                    <a:pt x="587" y="31"/>
                  </a:lnTo>
                  <a:lnTo>
                    <a:pt x="542" y="18"/>
                  </a:lnTo>
                  <a:lnTo>
                    <a:pt x="497" y="8"/>
                  </a:lnTo>
                  <a:lnTo>
                    <a:pt x="451" y="2"/>
                  </a:lnTo>
                  <a:lnTo>
                    <a:pt x="406" y="0"/>
                  </a:lnTo>
                  <a:lnTo>
                    <a:pt x="363" y="0"/>
                  </a:lnTo>
                  <a:lnTo>
                    <a:pt x="320" y="3"/>
                  </a:lnTo>
                  <a:lnTo>
                    <a:pt x="280" y="1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52" name="Freeform 270"/>
            <p:cNvSpPr>
              <a:spLocks noChangeAspect="1"/>
            </p:cNvSpPr>
            <p:nvPr/>
          </p:nvSpPr>
          <p:spPr bwMode="auto">
            <a:xfrm>
              <a:off x="3456" y="2160"/>
              <a:ext cx="436" cy="565"/>
            </a:xfrm>
            <a:custGeom>
              <a:avLst/>
              <a:gdLst>
                <a:gd name="T0" fmla="*/ 38 w 872"/>
                <a:gd name="T1" fmla="*/ 2 h 1129"/>
                <a:gd name="T2" fmla="*/ 32 w 872"/>
                <a:gd name="T3" fmla="*/ 4 h 1129"/>
                <a:gd name="T4" fmla="*/ 27 w 872"/>
                <a:gd name="T5" fmla="*/ 6 h 1129"/>
                <a:gd name="T6" fmla="*/ 22 w 872"/>
                <a:gd name="T7" fmla="*/ 9 h 1129"/>
                <a:gd name="T8" fmla="*/ 17 w 872"/>
                <a:gd name="T9" fmla="*/ 12 h 1129"/>
                <a:gd name="T10" fmla="*/ 13 w 872"/>
                <a:gd name="T11" fmla="*/ 15 h 1129"/>
                <a:gd name="T12" fmla="*/ 10 w 872"/>
                <a:gd name="T13" fmla="*/ 19 h 1129"/>
                <a:gd name="T14" fmla="*/ 6 w 872"/>
                <a:gd name="T15" fmla="*/ 24 h 1129"/>
                <a:gd name="T16" fmla="*/ 4 w 872"/>
                <a:gd name="T17" fmla="*/ 29 h 1129"/>
                <a:gd name="T18" fmla="*/ 2 w 872"/>
                <a:gd name="T19" fmla="*/ 34 h 1129"/>
                <a:gd name="T20" fmla="*/ 1 w 872"/>
                <a:gd name="T21" fmla="*/ 39 h 1129"/>
                <a:gd name="T22" fmla="*/ 0 w 872"/>
                <a:gd name="T23" fmla="*/ 46 h 1129"/>
                <a:gd name="T24" fmla="*/ 1 w 872"/>
                <a:gd name="T25" fmla="*/ 52 h 1129"/>
                <a:gd name="T26" fmla="*/ 1 w 872"/>
                <a:gd name="T27" fmla="*/ 59 h 1129"/>
                <a:gd name="T28" fmla="*/ 3 w 872"/>
                <a:gd name="T29" fmla="*/ 66 h 1129"/>
                <a:gd name="T30" fmla="*/ 6 w 872"/>
                <a:gd name="T31" fmla="*/ 74 h 1129"/>
                <a:gd name="T32" fmla="*/ 9 w 872"/>
                <a:gd name="T33" fmla="*/ 83 h 1129"/>
                <a:gd name="T34" fmla="*/ 19 w 872"/>
                <a:gd name="T35" fmla="*/ 100 h 1129"/>
                <a:gd name="T36" fmla="*/ 23 w 872"/>
                <a:gd name="T37" fmla="*/ 110 h 1129"/>
                <a:gd name="T38" fmla="*/ 22 w 872"/>
                <a:gd name="T39" fmla="*/ 131 h 1129"/>
                <a:gd name="T40" fmla="*/ 25 w 872"/>
                <a:gd name="T41" fmla="*/ 137 h 1129"/>
                <a:gd name="T42" fmla="*/ 64 w 872"/>
                <a:gd name="T43" fmla="*/ 142 h 1129"/>
                <a:gd name="T44" fmla="*/ 67 w 872"/>
                <a:gd name="T45" fmla="*/ 137 h 1129"/>
                <a:gd name="T46" fmla="*/ 71 w 872"/>
                <a:gd name="T47" fmla="*/ 120 h 1129"/>
                <a:gd name="T48" fmla="*/ 76 w 872"/>
                <a:gd name="T49" fmla="*/ 109 h 1129"/>
                <a:gd name="T50" fmla="*/ 85 w 872"/>
                <a:gd name="T51" fmla="*/ 99 h 1129"/>
                <a:gd name="T52" fmla="*/ 86 w 872"/>
                <a:gd name="T53" fmla="*/ 97 h 1129"/>
                <a:gd name="T54" fmla="*/ 89 w 872"/>
                <a:gd name="T55" fmla="*/ 95 h 1129"/>
                <a:gd name="T56" fmla="*/ 91 w 872"/>
                <a:gd name="T57" fmla="*/ 93 h 1129"/>
                <a:gd name="T58" fmla="*/ 93 w 872"/>
                <a:gd name="T59" fmla="*/ 91 h 1129"/>
                <a:gd name="T60" fmla="*/ 95 w 872"/>
                <a:gd name="T61" fmla="*/ 88 h 1129"/>
                <a:gd name="T62" fmla="*/ 98 w 872"/>
                <a:gd name="T63" fmla="*/ 85 h 1129"/>
                <a:gd name="T64" fmla="*/ 100 w 872"/>
                <a:gd name="T65" fmla="*/ 82 h 1129"/>
                <a:gd name="T66" fmla="*/ 102 w 872"/>
                <a:gd name="T67" fmla="*/ 78 h 1129"/>
                <a:gd name="T68" fmla="*/ 104 w 872"/>
                <a:gd name="T69" fmla="*/ 74 h 1129"/>
                <a:gd name="T70" fmla="*/ 105 w 872"/>
                <a:gd name="T71" fmla="*/ 70 h 1129"/>
                <a:gd name="T72" fmla="*/ 107 w 872"/>
                <a:gd name="T73" fmla="*/ 66 h 1129"/>
                <a:gd name="T74" fmla="*/ 108 w 872"/>
                <a:gd name="T75" fmla="*/ 62 h 1129"/>
                <a:gd name="T76" fmla="*/ 109 w 872"/>
                <a:gd name="T77" fmla="*/ 57 h 1129"/>
                <a:gd name="T78" fmla="*/ 109 w 872"/>
                <a:gd name="T79" fmla="*/ 52 h 1129"/>
                <a:gd name="T80" fmla="*/ 109 w 872"/>
                <a:gd name="T81" fmla="*/ 47 h 1129"/>
                <a:gd name="T82" fmla="*/ 109 w 872"/>
                <a:gd name="T83" fmla="*/ 41 h 1129"/>
                <a:gd name="T84" fmla="*/ 108 w 872"/>
                <a:gd name="T85" fmla="*/ 35 h 1129"/>
                <a:gd name="T86" fmla="*/ 105 w 872"/>
                <a:gd name="T87" fmla="*/ 30 h 1129"/>
                <a:gd name="T88" fmla="*/ 102 w 872"/>
                <a:gd name="T89" fmla="*/ 25 h 1129"/>
                <a:gd name="T90" fmla="*/ 99 w 872"/>
                <a:gd name="T91" fmla="*/ 20 h 1129"/>
                <a:gd name="T92" fmla="*/ 95 w 872"/>
                <a:gd name="T93" fmla="*/ 16 h 1129"/>
                <a:gd name="T94" fmla="*/ 91 w 872"/>
                <a:gd name="T95" fmla="*/ 13 h 1129"/>
                <a:gd name="T96" fmla="*/ 86 w 872"/>
                <a:gd name="T97" fmla="*/ 10 h 1129"/>
                <a:gd name="T98" fmla="*/ 81 w 872"/>
                <a:gd name="T99" fmla="*/ 7 h 1129"/>
                <a:gd name="T100" fmla="*/ 76 w 872"/>
                <a:gd name="T101" fmla="*/ 5 h 1129"/>
                <a:gd name="T102" fmla="*/ 70 w 872"/>
                <a:gd name="T103" fmla="*/ 3 h 1129"/>
                <a:gd name="T104" fmla="*/ 65 w 872"/>
                <a:gd name="T105" fmla="*/ 2 h 1129"/>
                <a:gd name="T106" fmla="*/ 59 w 872"/>
                <a:gd name="T107" fmla="*/ 1 h 1129"/>
                <a:gd name="T108" fmla="*/ 54 w 872"/>
                <a:gd name="T109" fmla="*/ 0 h 1129"/>
                <a:gd name="T110" fmla="*/ 48 w 872"/>
                <a:gd name="T111" fmla="*/ 0 h 1129"/>
                <a:gd name="T112" fmla="*/ 43 w 872"/>
                <a:gd name="T113" fmla="*/ 1 h 1129"/>
                <a:gd name="T114" fmla="*/ 38 w 872"/>
                <a:gd name="T115" fmla="*/ 2 h 11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72" h="1129">
                  <a:moveTo>
                    <a:pt x="301" y="9"/>
                  </a:moveTo>
                  <a:lnTo>
                    <a:pt x="255" y="26"/>
                  </a:lnTo>
                  <a:lnTo>
                    <a:pt x="212" y="44"/>
                  </a:lnTo>
                  <a:lnTo>
                    <a:pt x="172" y="66"/>
                  </a:lnTo>
                  <a:lnTo>
                    <a:pt x="135" y="91"/>
                  </a:lnTo>
                  <a:lnTo>
                    <a:pt x="103" y="120"/>
                  </a:lnTo>
                  <a:lnTo>
                    <a:pt x="74" y="151"/>
                  </a:lnTo>
                  <a:lnTo>
                    <a:pt x="48" y="187"/>
                  </a:lnTo>
                  <a:lnTo>
                    <a:pt x="29" y="225"/>
                  </a:lnTo>
                  <a:lnTo>
                    <a:pt x="14" y="268"/>
                  </a:lnTo>
                  <a:lnTo>
                    <a:pt x="4" y="312"/>
                  </a:lnTo>
                  <a:lnTo>
                    <a:pt x="0" y="361"/>
                  </a:lnTo>
                  <a:lnTo>
                    <a:pt x="1" y="413"/>
                  </a:lnTo>
                  <a:lnTo>
                    <a:pt x="8" y="469"/>
                  </a:lnTo>
                  <a:lnTo>
                    <a:pt x="23" y="528"/>
                  </a:lnTo>
                  <a:lnTo>
                    <a:pt x="44" y="590"/>
                  </a:lnTo>
                  <a:lnTo>
                    <a:pt x="72" y="657"/>
                  </a:lnTo>
                  <a:lnTo>
                    <a:pt x="152" y="796"/>
                  </a:lnTo>
                  <a:lnTo>
                    <a:pt x="177" y="880"/>
                  </a:lnTo>
                  <a:lnTo>
                    <a:pt x="176" y="1043"/>
                  </a:lnTo>
                  <a:lnTo>
                    <a:pt x="196" y="1090"/>
                  </a:lnTo>
                  <a:lnTo>
                    <a:pt x="509" y="1129"/>
                  </a:lnTo>
                  <a:lnTo>
                    <a:pt x="533" y="1096"/>
                  </a:lnTo>
                  <a:lnTo>
                    <a:pt x="565" y="954"/>
                  </a:lnTo>
                  <a:lnTo>
                    <a:pt x="603" y="870"/>
                  </a:lnTo>
                  <a:lnTo>
                    <a:pt x="673" y="791"/>
                  </a:lnTo>
                  <a:lnTo>
                    <a:pt x="688" y="776"/>
                  </a:lnTo>
                  <a:lnTo>
                    <a:pt x="705" y="759"/>
                  </a:lnTo>
                  <a:lnTo>
                    <a:pt x="722" y="741"/>
                  </a:lnTo>
                  <a:lnTo>
                    <a:pt x="741" y="721"/>
                  </a:lnTo>
                  <a:lnTo>
                    <a:pt x="758" y="698"/>
                  </a:lnTo>
                  <a:lnTo>
                    <a:pt x="777" y="675"/>
                  </a:lnTo>
                  <a:lnTo>
                    <a:pt x="794" y="649"/>
                  </a:lnTo>
                  <a:lnTo>
                    <a:pt x="810" y="621"/>
                  </a:lnTo>
                  <a:lnTo>
                    <a:pt x="826" y="591"/>
                  </a:lnTo>
                  <a:lnTo>
                    <a:pt x="839" y="559"/>
                  </a:lnTo>
                  <a:lnTo>
                    <a:pt x="851" y="526"/>
                  </a:lnTo>
                  <a:lnTo>
                    <a:pt x="861" y="490"/>
                  </a:lnTo>
                  <a:lnTo>
                    <a:pt x="868" y="452"/>
                  </a:lnTo>
                  <a:lnTo>
                    <a:pt x="872" y="412"/>
                  </a:lnTo>
                  <a:lnTo>
                    <a:pt x="872" y="369"/>
                  </a:lnTo>
                  <a:lnTo>
                    <a:pt x="870" y="324"/>
                  </a:lnTo>
                  <a:lnTo>
                    <a:pt x="857" y="277"/>
                  </a:lnTo>
                  <a:lnTo>
                    <a:pt x="839" y="233"/>
                  </a:lnTo>
                  <a:lnTo>
                    <a:pt x="816" y="193"/>
                  </a:lnTo>
                  <a:lnTo>
                    <a:pt x="788" y="157"/>
                  </a:lnTo>
                  <a:lnTo>
                    <a:pt x="757" y="126"/>
                  </a:lnTo>
                  <a:lnTo>
                    <a:pt x="722" y="97"/>
                  </a:lnTo>
                  <a:lnTo>
                    <a:pt x="684" y="73"/>
                  </a:lnTo>
                  <a:lnTo>
                    <a:pt x="645" y="52"/>
                  </a:lnTo>
                  <a:lnTo>
                    <a:pt x="603" y="35"/>
                  </a:lnTo>
                  <a:lnTo>
                    <a:pt x="560" y="21"/>
                  </a:lnTo>
                  <a:lnTo>
                    <a:pt x="516" y="11"/>
                  </a:lnTo>
                  <a:lnTo>
                    <a:pt x="471" y="5"/>
                  </a:lnTo>
                  <a:lnTo>
                    <a:pt x="427" y="0"/>
                  </a:lnTo>
                  <a:lnTo>
                    <a:pt x="384" y="0"/>
                  </a:lnTo>
                  <a:lnTo>
                    <a:pt x="341" y="4"/>
                  </a:lnTo>
                  <a:lnTo>
                    <a:pt x="301" y="9"/>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53" name="Freeform 271"/>
            <p:cNvSpPr>
              <a:spLocks noChangeAspect="1"/>
            </p:cNvSpPr>
            <p:nvPr/>
          </p:nvSpPr>
          <p:spPr bwMode="auto">
            <a:xfrm>
              <a:off x="3478" y="2186"/>
              <a:ext cx="395" cy="531"/>
            </a:xfrm>
            <a:custGeom>
              <a:avLst/>
              <a:gdLst>
                <a:gd name="T0" fmla="*/ 35 w 790"/>
                <a:gd name="T1" fmla="*/ 0 h 1063"/>
                <a:gd name="T2" fmla="*/ 30 w 790"/>
                <a:gd name="T3" fmla="*/ 2 h 1063"/>
                <a:gd name="T4" fmla="*/ 25 w 790"/>
                <a:gd name="T5" fmla="*/ 4 h 1063"/>
                <a:gd name="T6" fmla="*/ 21 w 790"/>
                <a:gd name="T7" fmla="*/ 6 h 1063"/>
                <a:gd name="T8" fmla="*/ 16 w 790"/>
                <a:gd name="T9" fmla="*/ 9 h 1063"/>
                <a:gd name="T10" fmla="*/ 12 w 790"/>
                <a:gd name="T11" fmla="*/ 12 h 1063"/>
                <a:gd name="T12" fmla="*/ 9 w 790"/>
                <a:gd name="T13" fmla="*/ 16 h 1063"/>
                <a:gd name="T14" fmla="*/ 6 w 790"/>
                <a:gd name="T15" fmla="*/ 20 h 1063"/>
                <a:gd name="T16" fmla="*/ 4 w 790"/>
                <a:gd name="T17" fmla="*/ 24 h 1063"/>
                <a:gd name="T18" fmla="*/ 2 w 790"/>
                <a:gd name="T19" fmla="*/ 29 h 1063"/>
                <a:gd name="T20" fmla="*/ 1 w 790"/>
                <a:gd name="T21" fmla="*/ 34 h 1063"/>
                <a:gd name="T22" fmla="*/ 0 w 790"/>
                <a:gd name="T23" fmla="*/ 39 h 1063"/>
                <a:gd name="T24" fmla="*/ 1 w 790"/>
                <a:gd name="T25" fmla="*/ 45 h 1063"/>
                <a:gd name="T26" fmla="*/ 2 w 790"/>
                <a:gd name="T27" fmla="*/ 51 h 1063"/>
                <a:gd name="T28" fmla="*/ 3 w 790"/>
                <a:gd name="T29" fmla="*/ 58 h 1063"/>
                <a:gd name="T30" fmla="*/ 6 w 790"/>
                <a:gd name="T31" fmla="*/ 65 h 1063"/>
                <a:gd name="T32" fmla="*/ 10 w 790"/>
                <a:gd name="T33" fmla="*/ 72 h 1063"/>
                <a:gd name="T34" fmla="*/ 22 w 790"/>
                <a:gd name="T35" fmla="*/ 88 h 1063"/>
                <a:gd name="T36" fmla="*/ 24 w 790"/>
                <a:gd name="T37" fmla="*/ 97 h 1063"/>
                <a:gd name="T38" fmla="*/ 23 w 790"/>
                <a:gd name="T39" fmla="*/ 122 h 1063"/>
                <a:gd name="T40" fmla="*/ 28 w 790"/>
                <a:gd name="T41" fmla="*/ 129 h 1063"/>
                <a:gd name="T42" fmla="*/ 55 w 790"/>
                <a:gd name="T43" fmla="*/ 132 h 1063"/>
                <a:gd name="T44" fmla="*/ 60 w 790"/>
                <a:gd name="T45" fmla="*/ 128 h 1063"/>
                <a:gd name="T46" fmla="*/ 64 w 790"/>
                <a:gd name="T47" fmla="*/ 107 h 1063"/>
                <a:gd name="T48" fmla="*/ 68 w 790"/>
                <a:gd name="T49" fmla="*/ 97 h 1063"/>
                <a:gd name="T50" fmla="*/ 76 w 790"/>
                <a:gd name="T51" fmla="*/ 88 h 1063"/>
                <a:gd name="T52" fmla="*/ 78 w 790"/>
                <a:gd name="T53" fmla="*/ 87 h 1063"/>
                <a:gd name="T54" fmla="*/ 80 w 790"/>
                <a:gd name="T55" fmla="*/ 85 h 1063"/>
                <a:gd name="T56" fmla="*/ 82 w 790"/>
                <a:gd name="T57" fmla="*/ 82 h 1063"/>
                <a:gd name="T58" fmla="*/ 84 w 790"/>
                <a:gd name="T59" fmla="*/ 80 h 1063"/>
                <a:gd name="T60" fmla="*/ 86 w 790"/>
                <a:gd name="T61" fmla="*/ 77 h 1063"/>
                <a:gd name="T62" fmla="*/ 88 w 790"/>
                <a:gd name="T63" fmla="*/ 75 h 1063"/>
                <a:gd name="T64" fmla="*/ 90 w 790"/>
                <a:gd name="T65" fmla="*/ 72 h 1063"/>
                <a:gd name="T66" fmla="*/ 92 w 790"/>
                <a:gd name="T67" fmla="*/ 68 h 1063"/>
                <a:gd name="T68" fmla="*/ 93 w 790"/>
                <a:gd name="T69" fmla="*/ 65 h 1063"/>
                <a:gd name="T70" fmla="*/ 95 w 790"/>
                <a:gd name="T71" fmla="*/ 61 h 1063"/>
                <a:gd name="T72" fmla="*/ 96 w 790"/>
                <a:gd name="T73" fmla="*/ 58 h 1063"/>
                <a:gd name="T74" fmla="*/ 97 w 790"/>
                <a:gd name="T75" fmla="*/ 54 h 1063"/>
                <a:gd name="T76" fmla="*/ 98 w 790"/>
                <a:gd name="T77" fmla="*/ 49 h 1063"/>
                <a:gd name="T78" fmla="*/ 99 w 790"/>
                <a:gd name="T79" fmla="*/ 45 h 1063"/>
                <a:gd name="T80" fmla="*/ 99 w 790"/>
                <a:gd name="T81" fmla="*/ 40 h 1063"/>
                <a:gd name="T82" fmla="*/ 99 w 790"/>
                <a:gd name="T83" fmla="*/ 35 h 1063"/>
                <a:gd name="T84" fmla="*/ 98 w 790"/>
                <a:gd name="T85" fmla="*/ 30 h 1063"/>
                <a:gd name="T86" fmla="*/ 96 w 790"/>
                <a:gd name="T87" fmla="*/ 25 h 1063"/>
                <a:gd name="T88" fmla="*/ 93 w 790"/>
                <a:gd name="T89" fmla="*/ 21 h 1063"/>
                <a:gd name="T90" fmla="*/ 90 w 790"/>
                <a:gd name="T91" fmla="*/ 17 h 1063"/>
                <a:gd name="T92" fmla="*/ 86 w 790"/>
                <a:gd name="T93" fmla="*/ 13 h 1063"/>
                <a:gd name="T94" fmla="*/ 83 w 790"/>
                <a:gd name="T95" fmla="*/ 10 h 1063"/>
                <a:gd name="T96" fmla="*/ 78 w 790"/>
                <a:gd name="T97" fmla="*/ 8 h 1063"/>
                <a:gd name="T98" fmla="*/ 74 w 790"/>
                <a:gd name="T99" fmla="*/ 6 h 1063"/>
                <a:gd name="T100" fmla="*/ 69 w 790"/>
                <a:gd name="T101" fmla="*/ 4 h 1063"/>
                <a:gd name="T102" fmla="*/ 65 w 790"/>
                <a:gd name="T103" fmla="*/ 2 h 1063"/>
                <a:gd name="T104" fmla="*/ 60 w 790"/>
                <a:gd name="T105" fmla="*/ 1 h 1063"/>
                <a:gd name="T106" fmla="*/ 55 w 790"/>
                <a:gd name="T107" fmla="*/ 0 h 1063"/>
                <a:gd name="T108" fmla="*/ 50 w 790"/>
                <a:gd name="T109" fmla="*/ 0 h 1063"/>
                <a:gd name="T110" fmla="*/ 45 w 790"/>
                <a:gd name="T111" fmla="*/ 0 h 1063"/>
                <a:gd name="T112" fmla="*/ 40 w 790"/>
                <a:gd name="T113" fmla="*/ 0 h 1063"/>
                <a:gd name="T114" fmla="*/ 35 w 790"/>
                <a:gd name="T115" fmla="*/ 0 h 10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90" h="1063">
                  <a:moveTo>
                    <a:pt x="278" y="5"/>
                  </a:moveTo>
                  <a:lnTo>
                    <a:pt x="237" y="19"/>
                  </a:lnTo>
                  <a:lnTo>
                    <a:pt x="198" y="35"/>
                  </a:lnTo>
                  <a:lnTo>
                    <a:pt x="161" y="55"/>
                  </a:lnTo>
                  <a:lnTo>
                    <a:pt x="126" y="78"/>
                  </a:lnTo>
                  <a:lnTo>
                    <a:pt x="95" y="103"/>
                  </a:lnTo>
                  <a:lnTo>
                    <a:pt x="69" y="132"/>
                  </a:lnTo>
                  <a:lnTo>
                    <a:pt x="46" y="163"/>
                  </a:lnTo>
                  <a:lnTo>
                    <a:pt x="26" y="197"/>
                  </a:lnTo>
                  <a:lnTo>
                    <a:pt x="12" y="234"/>
                  </a:lnTo>
                  <a:lnTo>
                    <a:pt x="3" y="275"/>
                  </a:lnTo>
                  <a:lnTo>
                    <a:pt x="0" y="318"/>
                  </a:lnTo>
                  <a:lnTo>
                    <a:pt x="1" y="365"/>
                  </a:lnTo>
                  <a:lnTo>
                    <a:pt x="9" y="414"/>
                  </a:lnTo>
                  <a:lnTo>
                    <a:pt x="24" y="466"/>
                  </a:lnTo>
                  <a:lnTo>
                    <a:pt x="44" y="521"/>
                  </a:lnTo>
                  <a:lnTo>
                    <a:pt x="73" y="580"/>
                  </a:lnTo>
                  <a:lnTo>
                    <a:pt x="172" y="707"/>
                  </a:lnTo>
                  <a:lnTo>
                    <a:pt x="187" y="780"/>
                  </a:lnTo>
                  <a:lnTo>
                    <a:pt x="179" y="980"/>
                  </a:lnTo>
                  <a:lnTo>
                    <a:pt x="222" y="1034"/>
                  </a:lnTo>
                  <a:lnTo>
                    <a:pt x="433" y="1063"/>
                  </a:lnTo>
                  <a:lnTo>
                    <a:pt x="479" y="1026"/>
                  </a:lnTo>
                  <a:lnTo>
                    <a:pt x="509" y="858"/>
                  </a:lnTo>
                  <a:lnTo>
                    <a:pt x="543" y="783"/>
                  </a:lnTo>
                  <a:lnTo>
                    <a:pt x="602" y="711"/>
                  </a:lnTo>
                  <a:lnTo>
                    <a:pt x="617" y="696"/>
                  </a:lnTo>
                  <a:lnTo>
                    <a:pt x="633" y="680"/>
                  </a:lnTo>
                  <a:lnTo>
                    <a:pt x="649" y="663"/>
                  </a:lnTo>
                  <a:lnTo>
                    <a:pt x="667" y="643"/>
                  </a:lnTo>
                  <a:lnTo>
                    <a:pt x="683" y="623"/>
                  </a:lnTo>
                  <a:lnTo>
                    <a:pt x="699" y="601"/>
                  </a:lnTo>
                  <a:lnTo>
                    <a:pt x="715" y="577"/>
                  </a:lnTo>
                  <a:lnTo>
                    <a:pt x="730" y="551"/>
                  </a:lnTo>
                  <a:lnTo>
                    <a:pt x="744" y="524"/>
                  </a:lnTo>
                  <a:lnTo>
                    <a:pt x="756" y="495"/>
                  </a:lnTo>
                  <a:lnTo>
                    <a:pt x="767" y="465"/>
                  </a:lnTo>
                  <a:lnTo>
                    <a:pt x="776" y="433"/>
                  </a:lnTo>
                  <a:lnTo>
                    <a:pt x="783" y="398"/>
                  </a:lnTo>
                  <a:lnTo>
                    <a:pt x="788" y="362"/>
                  </a:lnTo>
                  <a:lnTo>
                    <a:pt x="790" y="324"/>
                  </a:lnTo>
                  <a:lnTo>
                    <a:pt x="789" y="285"/>
                  </a:lnTo>
                  <a:lnTo>
                    <a:pt x="777" y="242"/>
                  </a:lnTo>
                  <a:lnTo>
                    <a:pt x="761" y="204"/>
                  </a:lnTo>
                  <a:lnTo>
                    <a:pt x="740" y="170"/>
                  </a:lnTo>
                  <a:lnTo>
                    <a:pt x="716" y="139"/>
                  </a:lnTo>
                  <a:lnTo>
                    <a:pt x="688" y="111"/>
                  </a:lnTo>
                  <a:lnTo>
                    <a:pt x="657" y="86"/>
                  </a:lnTo>
                  <a:lnTo>
                    <a:pt x="624" y="65"/>
                  </a:lnTo>
                  <a:lnTo>
                    <a:pt x="589" y="48"/>
                  </a:lnTo>
                  <a:lnTo>
                    <a:pt x="551" y="33"/>
                  </a:lnTo>
                  <a:lnTo>
                    <a:pt x="513" y="21"/>
                  </a:lnTo>
                  <a:lnTo>
                    <a:pt x="473" y="12"/>
                  </a:lnTo>
                  <a:lnTo>
                    <a:pt x="434" y="5"/>
                  </a:lnTo>
                  <a:lnTo>
                    <a:pt x="394" y="2"/>
                  </a:lnTo>
                  <a:lnTo>
                    <a:pt x="354" y="0"/>
                  </a:lnTo>
                  <a:lnTo>
                    <a:pt x="315" y="2"/>
                  </a:lnTo>
                  <a:lnTo>
                    <a:pt x="278" y="5"/>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54" name="Freeform 272"/>
            <p:cNvSpPr>
              <a:spLocks noChangeAspect="1"/>
            </p:cNvSpPr>
            <p:nvPr/>
          </p:nvSpPr>
          <p:spPr bwMode="auto">
            <a:xfrm>
              <a:off x="3489" y="2192"/>
              <a:ext cx="372" cy="524"/>
            </a:xfrm>
            <a:custGeom>
              <a:avLst/>
              <a:gdLst>
                <a:gd name="T0" fmla="*/ 29 w 744"/>
                <a:gd name="T1" fmla="*/ 2 h 1049"/>
                <a:gd name="T2" fmla="*/ 20 w 744"/>
                <a:gd name="T3" fmla="*/ 6 h 1049"/>
                <a:gd name="T4" fmla="*/ 12 w 744"/>
                <a:gd name="T5" fmla="*/ 12 h 1049"/>
                <a:gd name="T6" fmla="*/ 6 w 744"/>
                <a:gd name="T7" fmla="*/ 19 h 1049"/>
                <a:gd name="T8" fmla="*/ 2 w 744"/>
                <a:gd name="T9" fmla="*/ 28 h 1049"/>
                <a:gd name="T10" fmla="*/ 0 w 744"/>
                <a:gd name="T11" fmla="*/ 37 h 1049"/>
                <a:gd name="T12" fmla="*/ 2 w 744"/>
                <a:gd name="T13" fmla="*/ 49 h 1049"/>
                <a:gd name="T14" fmla="*/ 6 w 744"/>
                <a:gd name="T15" fmla="*/ 61 h 1049"/>
                <a:gd name="T16" fmla="*/ 11 w 744"/>
                <a:gd name="T17" fmla="*/ 70 h 1049"/>
                <a:gd name="T18" fmla="*/ 14 w 744"/>
                <a:gd name="T19" fmla="*/ 75 h 1049"/>
                <a:gd name="T20" fmla="*/ 17 w 744"/>
                <a:gd name="T21" fmla="*/ 80 h 1049"/>
                <a:gd name="T22" fmla="*/ 20 w 744"/>
                <a:gd name="T23" fmla="*/ 84 h 1049"/>
                <a:gd name="T24" fmla="*/ 21 w 744"/>
                <a:gd name="T25" fmla="*/ 89 h 1049"/>
                <a:gd name="T26" fmla="*/ 22 w 744"/>
                <a:gd name="T27" fmla="*/ 94 h 1049"/>
                <a:gd name="T28" fmla="*/ 22 w 744"/>
                <a:gd name="T29" fmla="*/ 102 h 1049"/>
                <a:gd name="T30" fmla="*/ 22 w 744"/>
                <a:gd name="T31" fmla="*/ 114 h 1049"/>
                <a:gd name="T32" fmla="*/ 22 w 744"/>
                <a:gd name="T33" fmla="*/ 121 h 1049"/>
                <a:gd name="T34" fmla="*/ 23 w 744"/>
                <a:gd name="T35" fmla="*/ 123 h 1049"/>
                <a:gd name="T36" fmla="*/ 25 w 744"/>
                <a:gd name="T37" fmla="*/ 125 h 1049"/>
                <a:gd name="T38" fmla="*/ 26 w 744"/>
                <a:gd name="T39" fmla="*/ 127 h 1049"/>
                <a:gd name="T40" fmla="*/ 28 w 744"/>
                <a:gd name="T41" fmla="*/ 128 h 1049"/>
                <a:gd name="T42" fmla="*/ 31 w 744"/>
                <a:gd name="T43" fmla="*/ 128 h 1049"/>
                <a:gd name="T44" fmla="*/ 34 w 744"/>
                <a:gd name="T45" fmla="*/ 128 h 1049"/>
                <a:gd name="T46" fmla="*/ 37 w 744"/>
                <a:gd name="T47" fmla="*/ 129 h 1049"/>
                <a:gd name="T48" fmla="*/ 40 w 744"/>
                <a:gd name="T49" fmla="*/ 129 h 1049"/>
                <a:gd name="T50" fmla="*/ 43 w 744"/>
                <a:gd name="T51" fmla="*/ 130 h 1049"/>
                <a:gd name="T52" fmla="*/ 46 w 744"/>
                <a:gd name="T53" fmla="*/ 130 h 1049"/>
                <a:gd name="T54" fmla="*/ 49 w 744"/>
                <a:gd name="T55" fmla="*/ 130 h 1049"/>
                <a:gd name="T56" fmla="*/ 52 w 744"/>
                <a:gd name="T57" fmla="*/ 130 h 1049"/>
                <a:gd name="T58" fmla="*/ 53 w 744"/>
                <a:gd name="T59" fmla="*/ 129 h 1049"/>
                <a:gd name="T60" fmla="*/ 54 w 744"/>
                <a:gd name="T61" fmla="*/ 128 h 1049"/>
                <a:gd name="T62" fmla="*/ 56 w 744"/>
                <a:gd name="T63" fmla="*/ 127 h 1049"/>
                <a:gd name="T64" fmla="*/ 57 w 744"/>
                <a:gd name="T65" fmla="*/ 121 h 1049"/>
                <a:gd name="T66" fmla="*/ 59 w 744"/>
                <a:gd name="T67" fmla="*/ 110 h 1049"/>
                <a:gd name="T68" fmla="*/ 61 w 744"/>
                <a:gd name="T69" fmla="*/ 103 h 1049"/>
                <a:gd name="T70" fmla="*/ 63 w 744"/>
                <a:gd name="T71" fmla="*/ 98 h 1049"/>
                <a:gd name="T72" fmla="*/ 65 w 744"/>
                <a:gd name="T73" fmla="*/ 95 h 1049"/>
                <a:gd name="T74" fmla="*/ 67 w 744"/>
                <a:gd name="T75" fmla="*/ 93 h 1049"/>
                <a:gd name="T76" fmla="*/ 69 w 744"/>
                <a:gd name="T77" fmla="*/ 90 h 1049"/>
                <a:gd name="T78" fmla="*/ 70 w 744"/>
                <a:gd name="T79" fmla="*/ 88 h 1049"/>
                <a:gd name="T80" fmla="*/ 73 w 744"/>
                <a:gd name="T81" fmla="*/ 85 h 1049"/>
                <a:gd name="T82" fmla="*/ 77 w 744"/>
                <a:gd name="T83" fmla="*/ 81 h 1049"/>
                <a:gd name="T84" fmla="*/ 81 w 744"/>
                <a:gd name="T85" fmla="*/ 76 h 1049"/>
                <a:gd name="T86" fmla="*/ 84 w 744"/>
                <a:gd name="T87" fmla="*/ 70 h 1049"/>
                <a:gd name="T88" fmla="*/ 88 w 744"/>
                <a:gd name="T89" fmla="*/ 64 h 1049"/>
                <a:gd name="T90" fmla="*/ 90 w 744"/>
                <a:gd name="T91" fmla="*/ 56 h 1049"/>
                <a:gd name="T92" fmla="*/ 93 w 744"/>
                <a:gd name="T93" fmla="*/ 48 h 1049"/>
                <a:gd name="T94" fmla="*/ 93 w 744"/>
                <a:gd name="T95" fmla="*/ 39 h 1049"/>
                <a:gd name="T96" fmla="*/ 92 w 744"/>
                <a:gd name="T97" fmla="*/ 29 h 1049"/>
                <a:gd name="T98" fmla="*/ 88 w 744"/>
                <a:gd name="T99" fmla="*/ 20 h 1049"/>
                <a:gd name="T100" fmla="*/ 82 w 744"/>
                <a:gd name="T101" fmla="*/ 13 h 1049"/>
                <a:gd name="T102" fmla="*/ 75 w 744"/>
                <a:gd name="T103" fmla="*/ 8 h 1049"/>
                <a:gd name="T104" fmla="*/ 66 w 744"/>
                <a:gd name="T105" fmla="*/ 4 h 1049"/>
                <a:gd name="T106" fmla="*/ 57 w 744"/>
                <a:gd name="T107" fmla="*/ 1 h 1049"/>
                <a:gd name="T108" fmla="*/ 48 w 744"/>
                <a:gd name="T109" fmla="*/ 0 h 1049"/>
                <a:gd name="T110" fmla="*/ 39 w 744"/>
                <a:gd name="T111" fmla="*/ 0 h 10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4" h="1049">
                  <a:moveTo>
                    <a:pt x="270" y="4"/>
                  </a:moveTo>
                  <a:lnTo>
                    <a:pt x="229" y="16"/>
                  </a:lnTo>
                  <a:lnTo>
                    <a:pt x="189" y="32"/>
                  </a:lnTo>
                  <a:lnTo>
                    <a:pt x="154" y="52"/>
                  </a:lnTo>
                  <a:lnTo>
                    <a:pt x="120" y="74"/>
                  </a:lnTo>
                  <a:lnTo>
                    <a:pt x="90" y="98"/>
                  </a:lnTo>
                  <a:lnTo>
                    <a:pt x="64" y="126"/>
                  </a:lnTo>
                  <a:lnTo>
                    <a:pt x="42" y="156"/>
                  </a:lnTo>
                  <a:lnTo>
                    <a:pt x="25" y="188"/>
                  </a:lnTo>
                  <a:lnTo>
                    <a:pt x="11" y="224"/>
                  </a:lnTo>
                  <a:lnTo>
                    <a:pt x="3" y="263"/>
                  </a:lnTo>
                  <a:lnTo>
                    <a:pt x="0" y="303"/>
                  </a:lnTo>
                  <a:lnTo>
                    <a:pt x="3" y="347"/>
                  </a:lnTo>
                  <a:lnTo>
                    <a:pt x="11" y="393"/>
                  </a:lnTo>
                  <a:lnTo>
                    <a:pt x="26" y="441"/>
                  </a:lnTo>
                  <a:lnTo>
                    <a:pt x="48" y="492"/>
                  </a:lnTo>
                  <a:lnTo>
                    <a:pt x="75" y="546"/>
                  </a:lnTo>
                  <a:lnTo>
                    <a:pt x="87" y="565"/>
                  </a:lnTo>
                  <a:lnTo>
                    <a:pt x="97" y="584"/>
                  </a:lnTo>
                  <a:lnTo>
                    <a:pt x="109" y="603"/>
                  </a:lnTo>
                  <a:lnTo>
                    <a:pt x="120" y="622"/>
                  </a:lnTo>
                  <a:lnTo>
                    <a:pt x="131" y="641"/>
                  </a:lnTo>
                  <a:lnTo>
                    <a:pt x="142" y="660"/>
                  </a:lnTo>
                  <a:lnTo>
                    <a:pt x="153" y="679"/>
                  </a:lnTo>
                  <a:lnTo>
                    <a:pt x="164" y="698"/>
                  </a:lnTo>
                  <a:lnTo>
                    <a:pt x="167" y="717"/>
                  </a:lnTo>
                  <a:lnTo>
                    <a:pt x="171" y="734"/>
                  </a:lnTo>
                  <a:lnTo>
                    <a:pt x="174" y="752"/>
                  </a:lnTo>
                  <a:lnTo>
                    <a:pt x="178" y="771"/>
                  </a:lnTo>
                  <a:lnTo>
                    <a:pt x="176" y="820"/>
                  </a:lnTo>
                  <a:lnTo>
                    <a:pt x="173" y="869"/>
                  </a:lnTo>
                  <a:lnTo>
                    <a:pt x="170" y="918"/>
                  </a:lnTo>
                  <a:lnTo>
                    <a:pt x="167" y="968"/>
                  </a:lnTo>
                  <a:lnTo>
                    <a:pt x="172" y="975"/>
                  </a:lnTo>
                  <a:lnTo>
                    <a:pt x="178" y="982"/>
                  </a:lnTo>
                  <a:lnTo>
                    <a:pt x="182" y="989"/>
                  </a:lnTo>
                  <a:lnTo>
                    <a:pt x="187" y="996"/>
                  </a:lnTo>
                  <a:lnTo>
                    <a:pt x="193" y="1003"/>
                  </a:lnTo>
                  <a:lnTo>
                    <a:pt x="197" y="1009"/>
                  </a:lnTo>
                  <a:lnTo>
                    <a:pt x="202" y="1016"/>
                  </a:lnTo>
                  <a:lnTo>
                    <a:pt x="207" y="1023"/>
                  </a:lnTo>
                  <a:lnTo>
                    <a:pt x="219" y="1024"/>
                  </a:lnTo>
                  <a:lnTo>
                    <a:pt x="232" y="1027"/>
                  </a:lnTo>
                  <a:lnTo>
                    <a:pt x="245" y="1028"/>
                  </a:lnTo>
                  <a:lnTo>
                    <a:pt x="256" y="1029"/>
                  </a:lnTo>
                  <a:lnTo>
                    <a:pt x="269" y="1031"/>
                  </a:lnTo>
                  <a:lnTo>
                    <a:pt x="282" y="1032"/>
                  </a:lnTo>
                  <a:lnTo>
                    <a:pt x="294" y="1034"/>
                  </a:lnTo>
                  <a:lnTo>
                    <a:pt x="306" y="1036"/>
                  </a:lnTo>
                  <a:lnTo>
                    <a:pt x="318" y="1037"/>
                  </a:lnTo>
                  <a:lnTo>
                    <a:pt x="331" y="1038"/>
                  </a:lnTo>
                  <a:lnTo>
                    <a:pt x="344" y="1041"/>
                  </a:lnTo>
                  <a:lnTo>
                    <a:pt x="355" y="1042"/>
                  </a:lnTo>
                  <a:lnTo>
                    <a:pt x="368" y="1044"/>
                  </a:lnTo>
                  <a:lnTo>
                    <a:pt x="381" y="1045"/>
                  </a:lnTo>
                  <a:lnTo>
                    <a:pt x="392" y="1047"/>
                  </a:lnTo>
                  <a:lnTo>
                    <a:pt x="405" y="1049"/>
                  </a:lnTo>
                  <a:lnTo>
                    <a:pt x="411" y="1044"/>
                  </a:lnTo>
                  <a:lnTo>
                    <a:pt x="416" y="1039"/>
                  </a:lnTo>
                  <a:lnTo>
                    <a:pt x="421" y="1035"/>
                  </a:lnTo>
                  <a:lnTo>
                    <a:pt x="427" y="1030"/>
                  </a:lnTo>
                  <a:lnTo>
                    <a:pt x="432" y="1026"/>
                  </a:lnTo>
                  <a:lnTo>
                    <a:pt x="437" y="1021"/>
                  </a:lnTo>
                  <a:lnTo>
                    <a:pt x="443" y="1016"/>
                  </a:lnTo>
                  <a:lnTo>
                    <a:pt x="449" y="1012"/>
                  </a:lnTo>
                  <a:lnTo>
                    <a:pt x="455" y="969"/>
                  </a:lnTo>
                  <a:lnTo>
                    <a:pt x="464" y="928"/>
                  </a:lnTo>
                  <a:lnTo>
                    <a:pt x="470" y="886"/>
                  </a:lnTo>
                  <a:lnTo>
                    <a:pt x="477" y="845"/>
                  </a:lnTo>
                  <a:lnTo>
                    <a:pt x="485" y="826"/>
                  </a:lnTo>
                  <a:lnTo>
                    <a:pt x="495" y="808"/>
                  </a:lnTo>
                  <a:lnTo>
                    <a:pt x="503" y="789"/>
                  </a:lnTo>
                  <a:lnTo>
                    <a:pt x="511" y="771"/>
                  </a:lnTo>
                  <a:lnTo>
                    <a:pt x="518" y="762"/>
                  </a:lnTo>
                  <a:lnTo>
                    <a:pt x="525" y="752"/>
                  </a:lnTo>
                  <a:lnTo>
                    <a:pt x="532" y="744"/>
                  </a:lnTo>
                  <a:lnTo>
                    <a:pt x="538" y="735"/>
                  </a:lnTo>
                  <a:lnTo>
                    <a:pt x="545" y="726"/>
                  </a:lnTo>
                  <a:lnTo>
                    <a:pt x="552" y="718"/>
                  </a:lnTo>
                  <a:lnTo>
                    <a:pt x="559" y="709"/>
                  </a:lnTo>
                  <a:lnTo>
                    <a:pt x="566" y="699"/>
                  </a:lnTo>
                  <a:lnTo>
                    <a:pt x="580" y="685"/>
                  </a:lnTo>
                  <a:lnTo>
                    <a:pt x="595" y="668"/>
                  </a:lnTo>
                  <a:lnTo>
                    <a:pt x="610" y="651"/>
                  </a:lnTo>
                  <a:lnTo>
                    <a:pt x="626" y="632"/>
                  </a:lnTo>
                  <a:lnTo>
                    <a:pt x="641" y="611"/>
                  </a:lnTo>
                  <a:lnTo>
                    <a:pt x="656" y="589"/>
                  </a:lnTo>
                  <a:lnTo>
                    <a:pt x="671" y="565"/>
                  </a:lnTo>
                  <a:lnTo>
                    <a:pt x="685" y="539"/>
                  </a:lnTo>
                  <a:lnTo>
                    <a:pt x="699" y="513"/>
                  </a:lnTo>
                  <a:lnTo>
                    <a:pt x="710" y="484"/>
                  </a:lnTo>
                  <a:lnTo>
                    <a:pt x="720" y="454"/>
                  </a:lnTo>
                  <a:lnTo>
                    <a:pt x="730" y="422"/>
                  </a:lnTo>
                  <a:lnTo>
                    <a:pt x="737" y="387"/>
                  </a:lnTo>
                  <a:lnTo>
                    <a:pt x="741" y="353"/>
                  </a:lnTo>
                  <a:lnTo>
                    <a:pt x="744" y="315"/>
                  </a:lnTo>
                  <a:lnTo>
                    <a:pt x="744" y="275"/>
                  </a:lnTo>
                  <a:lnTo>
                    <a:pt x="734" y="236"/>
                  </a:lnTo>
                  <a:lnTo>
                    <a:pt x="720" y="199"/>
                  </a:lnTo>
                  <a:lnTo>
                    <a:pt x="703" y="166"/>
                  </a:lnTo>
                  <a:lnTo>
                    <a:pt x="681" y="137"/>
                  </a:lnTo>
                  <a:lnTo>
                    <a:pt x="656" y="111"/>
                  </a:lnTo>
                  <a:lnTo>
                    <a:pt x="627" y="87"/>
                  </a:lnTo>
                  <a:lnTo>
                    <a:pt x="596" y="66"/>
                  </a:lnTo>
                  <a:lnTo>
                    <a:pt x="564" y="49"/>
                  </a:lnTo>
                  <a:lnTo>
                    <a:pt x="528" y="34"/>
                  </a:lnTo>
                  <a:lnTo>
                    <a:pt x="492" y="22"/>
                  </a:lnTo>
                  <a:lnTo>
                    <a:pt x="455" y="13"/>
                  </a:lnTo>
                  <a:lnTo>
                    <a:pt x="417" y="6"/>
                  </a:lnTo>
                  <a:lnTo>
                    <a:pt x="379" y="2"/>
                  </a:lnTo>
                  <a:lnTo>
                    <a:pt x="343" y="0"/>
                  </a:lnTo>
                  <a:lnTo>
                    <a:pt x="306" y="1"/>
                  </a:lnTo>
                  <a:lnTo>
                    <a:pt x="270" y="4"/>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55" name="Freeform 273"/>
            <p:cNvSpPr>
              <a:spLocks noChangeAspect="1"/>
            </p:cNvSpPr>
            <p:nvPr/>
          </p:nvSpPr>
          <p:spPr bwMode="auto">
            <a:xfrm>
              <a:off x="3501" y="2199"/>
              <a:ext cx="347" cy="517"/>
            </a:xfrm>
            <a:custGeom>
              <a:avLst/>
              <a:gdLst>
                <a:gd name="T0" fmla="*/ 27 w 695"/>
                <a:gd name="T1" fmla="*/ 2 h 1033"/>
                <a:gd name="T2" fmla="*/ 18 w 695"/>
                <a:gd name="T3" fmla="*/ 6 h 1033"/>
                <a:gd name="T4" fmla="*/ 10 w 695"/>
                <a:gd name="T5" fmla="*/ 12 h 1033"/>
                <a:gd name="T6" fmla="*/ 4 w 695"/>
                <a:gd name="T7" fmla="*/ 19 h 1033"/>
                <a:gd name="T8" fmla="*/ 1 w 695"/>
                <a:gd name="T9" fmla="*/ 27 h 1033"/>
                <a:gd name="T10" fmla="*/ 0 w 695"/>
                <a:gd name="T11" fmla="*/ 36 h 1033"/>
                <a:gd name="T12" fmla="*/ 1 w 695"/>
                <a:gd name="T13" fmla="*/ 47 h 1033"/>
                <a:gd name="T14" fmla="*/ 6 w 695"/>
                <a:gd name="T15" fmla="*/ 58 h 1033"/>
                <a:gd name="T16" fmla="*/ 10 w 695"/>
                <a:gd name="T17" fmla="*/ 67 h 1033"/>
                <a:gd name="T18" fmla="*/ 13 w 695"/>
                <a:gd name="T19" fmla="*/ 73 h 1033"/>
                <a:gd name="T20" fmla="*/ 15 w 695"/>
                <a:gd name="T21" fmla="*/ 78 h 1033"/>
                <a:gd name="T22" fmla="*/ 17 w 695"/>
                <a:gd name="T23" fmla="*/ 84 h 1033"/>
                <a:gd name="T24" fmla="*/ 19 w 695"/>
                <a:gd name="T25" fmla="*/ 89 h 1033"/>
                <a:gd name="T26" fmla="*/ 20 w 695"/>
                <a:gd name="T27" fmla="*/ 93 h 1033"/>
                <a:gd name="T28" fmla="*/ 20 w 695"/>
                <a:gd name="T29" fmla="*/ 102 h 1033"/>
                <a:gd name="T30" fmla="*/ 19 w 695"/>
                <a:gd name="T31" fmla="*/ 114 h 1033"/>
                <a:gd name="T32" fmla="*/ 19 w 695"/>
                <a:gd name="T33" fmla="*/ 121 h 1033"/>
                <a:gd name="T34" fmla="*/ 21 w 695"/>
                <a:gd name="T35" fmla="*/ 122 h 1033"/>
                <a:gd name="T36" fmla="*/ 22 w 695"/>
                <a:gd name="T37" fmla="*/ 124 h 1033"/>
                <a:gd name="T38" fmla="*/ 23 w 695"/>
                <a:gd name="T39" fmla="*/ 126 h 1033"/>
                <a:gd name="T40" fmla="*/ 25 w 695"/>
                <a:gd name="T41" fmla="*/ 127 h 1033"/>
                <a:gd name="T42" fmla="*/ 28 w 695"/>
                <a:gd name="T43" fmla="*/ 127 h 1033"/>
                <a:gd name="T44" fmla="*/ 31 w 695"/>
                <a:gd name="T45" fmla="*/ 128 h 1033"/>
                <a:gd name="T46" fmla="*/ 33 w 695"/>
                <a:gd name="T47" fmla="*/ 128 h 1033"/>
                <a:gd name="T48" fmla="*/ 36 w 695"/>
                <a:gd name="T49" fmla="*/ 128 h 1033"/>
                <a:gd name="T50" fmla="*/ 39 w 695"/>
                <a:gd name="T51" fmla="*/ 129 h 1033"/>
                <a:gd name="T52" fmla="*/ 42 w 695"/>
                <a:gd name="T53" fmla="*/ 129 h 1033"/>
                <a:gd name="T54" fmla="*/ 45 w 695"/>
                <a:gd name="T55" fmla="*/ 129 h 1033"/>
                <a:gd name="T56" fmla="*/ 47 w 695"/>
                <a:gd name="T57" fmla="*/ 129 h 1033"/>
                <a:gd name="T58" fmla="*/ 48 w 695"/>
                <a:gd name="T59" fmla="*/ 128 h 1033"/>
                <a:gd name="T60" fmla="*/ 50 w 695"/>
                <a:gd name="T61" fmla="*/ 127 h 1033"/>
                <a:gd name="T62" fmla="*/ 51 w 695"/>
                <a:gd name="T63" fmla="*/ 126 h 1033"/>
                <a:gd name="T64" fmla="*/ 52 w 695"/>
                <a:gd name="T65" fmla="*/ 120 h 1033"/>
                <a:gd name="T66" fmla="*/ 54 w 695"/>
                <a:gd name="T67" fmla="*/ 109 h 1033"/>
                <a:gd name="T68" fmla="*/ 56 w 695"/>
                <a:gd name="T69" fmla="*/ 102 h 1033"/>
                <a:gd name="T70" fmla="*/ 58 w 695"/>
                <a:gd name="T71" fmla="*/ 97 h 1033"/>
                <a:gd name="T72" fmla="*/ 60 w 695"/>
                <a:gd name="T73" fmla="*/ 94 h 1033"/>
                <a:gd name="T74" fmla="*/ 61 w 695"/>
                <a:gd name="T75" fmla="*/ 92 h 1033"/>
                <a:gd name="T76" fmla="*/ 63 w 695"/>
                <a:gd name="T77" fmla="*/ 90 h 1033"/>
                <a:gd name="T78" fmla="*/ 65 w 695"/>
                <a:gd name="T79" fmla="*/ 87 h 1033"/>
                <a:gd name="T80" fmla="*/ 69 w 695"/>
                <a:gd name="T81" fmla="*/ 82 h 1033"/>
                <a:gd name="T82" fmla="*/ 76 w 695"/>
                <a:gd name="T83" fmla="*/ 72 h 1033"/>
                <a:gd name="T84" fmla="*/ 82 w 695"/>
                <a:gd name="T85" fmla="*/ 59 h 1033"/>
                <a:gd name="T86" fmla="*/ 86 w 695"/>
                <a:gd name="T87" fmla="*/ 43 h 1033"/>
                <a:gd name="T88" fmla="*/ 86 w 695"/>
                <a:gd name="T89" fmla="*/ 29 h 1033"/>
                <a:gd name="T90" fmla="*/ 82 w 695"/>
                <a:gd name="T91" fmla="*/ 21 h 1033"/>
                <a:gd name="T92" fmla="*/ 77 w 695"/>
                <a:gd name="T93" fmla="*/ 14 h 1033"/>
                <a:gd name="T94" fmla="*/ 70 w 695"/>
                <a:gd name="T95" fmla="*/ 9 h 1033"/>
                <a:gd name="T96" fmla="*/ 63 w 695"/>
                <a:gd name="T97" fmla="*/ 5 h 1033"/>
                <a:gd name="T98" fmla="*/ 54 w 695"/>
                <a:gd name="T99" fmla="*/ 2 h 1033"/>
                <a:gd name="T100" fmla="*/ 45 w 695"/>
                <a:gd name="T101" fmla="*/ 1 h 1033"/>
                <a:gd name="T102" fmla="*/ 36 w 695"/>
                <a:gd name="T103" fmla="*/ 0 h 10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95" h="1033">
                  <a:moveTo>
                    <a:pt x="260" y="2"/>
                  </a:moveTo>
                  <a:lnTo>
                    <a:pt x="218" y="15"/>
                  </a:lnTo>
                  <a:lnTo>
                    <a:pt x="180" y="30"/>
                  </a:lnTo>
                  <a:lnTo>
                    <a:pt x="144" y="48"/>
                  </a:lnTo>
                  <a:lnTo>
                    <a:pt x="112" y="69"/>
                  </a:lnTo>
                  <a:lnTo>
                    <a:pt x="83" y="92"/>
                  </a:lnTo>
                  <a:lnTo>
                    <a:pt x="58" y="119"/>
                  </a:lnTo>
                  <a:lnTo>
                    <a:pt x="37" y="147"/>
                  </a:lnTo>
                  <a:lnTo>
                    <a:pt x="21" y="179"/>
                  </a:lnTo>
                  <a:lnTo>
                    <a:pt x="10" y="212"/>
                  </a:lnTo>
                  <a:lnTo>
                    <a:pt x="3" y="249"/>
                  </a:lnTo>
                  <a:lnTo>
                    <a:pt x="0" y="287"/>
                  </a:lnTo>
                  <a:lnTo>
                    <a:pt x="4" y="327"/>
                  </a:lnTo>
                  <a:lnTo>
                    <a:pt x="13" y="370"/>
                  </a:lnTo>
                  <a:lnTo>
                    <a:pt x="28" y="415"/>
                  </a:lnTo>
                  <a:lnTo>
                    <a:pt x="49" y="462"/>
                  </a:lnTo>
                  <a:lnTo>
                    <a:pt x="77" y="512"/>
                  </a:lnTo>
                  <a:lnTo>
                    <a:pt x="86" y="533"/>
                  </a:lnTo>
                  <a:lnTo>
                    <a:pt x="96" y="555"/>
                  </a:lnTo>
                  <a:lnTo>
                    <a:pt x="105" y="577"/>
                  </a:lnTo>
                  <a:lnTo>
                    <a:pt x="115" y="599"/>
                  </a:lnTo>
                  <a:lnTo>
                    <a:pt x="124" y="622"/>
                  </a:lnTo>
                  <a:lnTo>
                    <a:pt x="134" y="644"/>
                  </a:lnTo>
                  <a:lnTo>
                    <a:pt x="143" y="666"/>
                  </a:lnTo>
                  <a:lnTo>
                    <a:pt x="153" y="688"/>
                  </a:lnTo>
                  <a:lnTo>
                    <a:pt x="156" y="706"/>
                  </a:lnTo>
                  <a:lnTo>
                    <a:pt x="159" y="724"/>
                  </a:lnTo>
                  <a:lnTo>
                    <a:pt x="163" y="742"/>
                  </a:lnTo>
                  <a:lnTo>
                    <a:pt x="165" y="759"/>
                  </a:lnTo>
                  <a:lnTo>
                    <a:pt x="163" y="809"/>
                  </a:lnTo>
                  <a:lnTo>
                    <a:pt x="161" y="857"/>
                  </a:lnTo>
                  <a:lnTo>
                    <a:pt x="157" y="907"/>
                  </a:lnTo>
                  <a:lnTo>
                    <a:pt x="155" y="956"/>
                  </a:lnTo>
                  <a:lnTo>
                    <a:pt x="159" y="963"/>
                  </a:lnTo>
                  <a:lnTo>
                    <a:pt x="164" y="969"/>
                  </a:lnTo>
                  <a:lnTo>
                    <a:pt x="169" y="976"/>
                  </a:lnTo>
                  <a:lnTo>
                    <a:pt x="173" y="983"/>
                  </a:lnTo>
                  <a:lnTo>
                    <a:pt x="177" y="990"/>
                  </a:lnTo>
                  <a:lnTo>
                    <a:pt x="181" y="997"/>
                  </a:lnTo>
                  <a:lnTo>
                    <a:pt x="186" y="1002"/>
                  </a:lnTo>
                  <a:lnTo>
                    <a:pt x="191" y="1009"/>
                  </a:lnTo>
                  <a:lnTo>
                    <a:pt x="202" y="1010"/>
                  </a:lnTo>
                  <a:lnTo>
                    <a:pt x="214" y="1013"/>
                  </a:lnTo>
                  <a:lnTo>
                    <a:pt x="225" y="1014"/>
                  </a:lnTo>
                  <a:lnTo>
                    <a:pt x="237" y="1015"/>
                  </a:lnTo>
                  <a:lnTo>
                    <a:pt x="248" y="1017"/>
                  </a:lnTo>
                  <a:lnTo>
                    <a:pt x="260" y="1018"/>
                  </a:lnTo>
                  <a:lnTo>
                    <a:pt x="271" y="1020"/>
                  </a:lnTo>
                  <a:lnTo>
                    <a:pt x="283" y="1021"/>
                  </a:lnTo>
                  <a:lnTo>
                    <a:pt x="294" y="1023"/>
                  </a:lnTo>
                  <a:lnTo>
                    <a:pt x="306" y="1024"/>
                  </a:lnTo>
                  <a:lnTo>
                    <a:pt x="317" y="1025"/>
                  </a:lnTo>
                  <a:lnTo>
                    <a:pt x="329" y="1028"/>
                  </a:lnTo>
                  <a:lnTo>
                    <a:pt x="340" y="1029"/>
                  </a:lnTo>
                  <a:lnTo>
                    <a:pt x="352" y="1030"/>
                  </a:lnTo>
                  <a:lnTo>
                    <a:pt x="363" y="1032"/>
                  </a:lnTo>
                  <a:lnTo>
                    <a:pt x="375" y="1033"/>
                  </a:lnTo>
                  <a:lnTo>
                    <a:pt x="380" y="1029"/>
                  </a:lnTo>
                  <a:lnTo>
                    <a:pt x="385" y="1024"/>
                  </a:lnTo>
                  <a:lnTo>
                    <a:pt x="390" y="1018"/>
                  </a:lnTo>
                  <a:lnTo>
                    <a:pt x="396" y="1014"/>
                  </a:lnTo>
                  <a:lnTo>
                    <a:pt x="400" y="1009"/>
                  </a:lnTo>
                  <a:lnTo>
                    <a:pt x="406" y="1005"/>
                  </a:lnTo>
                  <a:lnTo>
                    <a:pt x="411" y="1001"/>
                  </a:lnTo>
                  <a:lnTo>
                    <a:pt x="415" y="997"/>
                  </a:lnTo>
                  <a:lnTo>
                    <a:pt x="423" y="955"/>
                  </a:lnTo>
                  <a:lnTo>
                    <a:pt x="430" y="914"/>
                  </a:lnTo>
                  <a:lnTo>
                    <a:pt x="437" y="872"/>
                  </a:lnTo>
                  <a:lnTo>
                    <a:pt x="444" y="831"/>
                  </a:lnTo>
                  <a:lnTo>
                    <a:pt x="452" y="812"/>
                  </a:lnTo>
                  <a:lnTo>
                    <a:pt x="460" y="794"/>
                  </a:lnTo>
                  <a:lnTo>
                    <a:pt x="467" y="775"/>
                  </a:lnTo>
                  <a:lnTo>
                    <a:pt x="475" y="757"/>
                  </a:lnTo>
                  <a:lnTo>
                    <a:pt x="482" y="748"/>
                  </a:lnTo>
                  <a:lnTo>
                    <a:pt x="488" y="740"/>
                  </a:lnTo>
                  <a:lnTo>
                    <a:pt x="495" y="730"/>
                  </a:lnTo>
                  <a:lnTo>
                    <a:pt x="502" y="721"/>
                  </a:lnTo>
                  <a:lnTo>
                    <a:pt x="507" y="713"/>
                  </a:lnTo>
                  <a:lnTo>
                    <a:pt x="514" y="704"/>
                  </a:lnTo>
                  <a:lnTo>
                    <a:pt x="520" y="696"/>
                  </a:lnTo>
                  <a:lnTo>
                    <a:pt x="527" y="687"/>
                  </a:lnTo>
                  <a:lnTo>
                    <a:pt x="553" y="656"/>
                  </a:lnTo>
                  <a:lnTo>
                    <a:pt x="582" y="619"/>
                  </a:lnTo>
                  <a:lnTo>
                    <a:pt x="611" y="576"/>
                  </a:lnTo>
                  <a:lnTo>
                    <a:pt x="638" y="528"/>
                  </a:lnTo>
                  <a:lnTo>
                    <a:pt x="662" y="472"/>
                  </a:lnTo>
                  <a:lnTo>
                    <a:pt x="680" y="411"/>
                  </a:lnTo>
                  <a:lnTo>
                    <a:pt x="692" y="342"/>
                  </a:lnTo>
                  <a:lnTo>
                    <a:pt x="695" y="266"/>
                  </a:lnTo>
                  <a:lnTo>
                    <a:pt x="689" y="229"/>
                  </a:lnTo>
                  <a:lnTo>
                    <a:pt x="678" y="195"/>
                  </a:lnTo>
                  <a:lnTo>
                    <a:pt x="663" y="164"/>
                  </a:lnTo>
                  <a:lnTo>
                    <a:pt x="643" y="135"/>
                  </a:lnTo>
                  <a:lnTo>
                    <a:pt x="621" y="109"/>
                  </a:lnTo>
                  <a:lnTo>
                    <a:pt x="595" y="86"/>
                  </a:lnTo>
                  <a:lnTo>
                    <a:pt x="567" y="67"/>
                  </a:lnTo>
                  <a:lnTo>
                    <a:pt x="536" y="49"/>
                  </a:lnTo>
                  <a:lnTo>
                    <a:pt x="504" y="35"/>
                  </a:lnTo>
                  <a:lnTo>
                    <a:pt x="469" y="23"/>
                  </a:lnTo>
                  <a:lnTo>
                    <a:pt x="435" y="14"/>
                  </a:lnTo>
                  <a:lnTo>
                    <a:pt x="399" y="7"/>
                  </a:lnTo>
                  <a:lnTo>
                    <a:pt x="363" y="2"/>
                  </a:lnTo>
                  <a:lnTo>
                    <a:pt x="328" y="0"/>
                  </a:lnTo>
                  <a:lnTo>
                    <a:pt x="293" y="0"/>
                  </a:lnTo>
                  <a:lnTo>
                    <a:pt x="260" y="2"/>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56" name="Freeform 274"/>
            <p:cNvSpPr>
              <a:spLocks noChangeAspect="1"/>
            </p:cNvSpPr>
            <p:nvPr/>
          </p:nvSpPr>
          <p:spPr bwMode="auto">
            <a:xfrm>
              <a:off x="3512" y="2205"/>
              <a:ext cx="324" cy="510"/>
            </a:xfrm>
            <a:custGeom>
              <a:avLst/>
              <a:gdLst>
                <a:gd name="T0" fmla="*/ 26 w 647"/>
                <a:gd name="T1" fmla="*/ 2 h 1019"/>
                <a:gd name="T2" fmla="*/ 17 w 647"/>
                <a:gd name="T3" fmla="*/ 6 h 1019"/>
                <a:gd name="T4" fmla="*/ 10 w 647"/>
                <a:gd name="T5" fmla="*/ 11 h 1019"/>
                <a:gd name="T6" fmla="*/ 5 w 647"/>
                <a:gd name="T7" fmla="*/ 18 h 1019"/>
                <a:gd name="T8" fmla="*/ 1 w 647"/>
                <a:gd name="T9" fmla="*/ 26 h 1019"/>
                <a:gd name="T10" fmla="*/ 0 w 647"/>
                <a:gd name="T11" fmla="*/ 34 h 1019"/>
                <a:gd name="T12" fmla="*/ 2 w 647"/>
                <a:gd name="T13" fmla="*/ 44 h 1019"/>
                <a:gd name="T14" fmla="*/ 7 w 647"/>
                <a:gd name="T15" fmla="*/ 55 h 1019"/>
                <a:gd name="T16" fmla="*/ 11 w 647"/>
                <a:gd name="T17" fmla="*/ 63 h 1019"/>
                <a:gd name="T18" fmla="*/ 13 w 647"/>
                <a:gd name="T19" fmla="*/ 70 h 1019"/>
                <a:gd name="T20" fmla="*/ 15 w 647"/>
                <a:gd name="T21" fmla="*/ 76 h 1019"/>
                <a:gd name="T22" fmla="*/ 17 w 647"/>
                <a:gd name="T23" fmla="*/ 82 h 1019"/>
                <a:gd name="T24" fmla="*/ 18 w 647"/>
                <a:gd name="T25" fmla="*/ 88 h 1019"/>
                <a:gd name="T26" fmla="*/ 19 w 647"/>
                <a:gd name="T27" fmla="*/ 92 h 1019"/>
                <a:gd name="T28" fmla="*/ 19 w 647"/>
                <a:gd name="T29" fmla="*/ 100 h 1019"/>
                <a:gd name="T30" fmla="*/ 18 w 647"/>
                <a:gd name="T31" fmla="*/ 112 h 1019"/>
                <a:gd name="T32" fmla="*/ 19 w 647"/>
                <a:gd name="T33" fmla="*/ 120 h 1019"/>
                <a:gd name="T34" fmla="*/ 21 w 647"/>
                <a:gd name="T35" fmla="*/ 124 h 1019"/>
                <a:gd name="T36" fmla="*/ 25 w 647"/>
                <a:gd name="T37" fmla="*/ 125 h 1019"/>
                <a:gd name="T38" fmla="*/ 30 w 647"/>
                <a:gd name="T39" fmla="*/ 126 h 1019"/>
                <a:gd name="T40" fmla="*/ 36 w 647"/>
                <a:gd name="T41" fmla="*/ 127 h 1019"/>
                <a:gd name="T42" fmla="*/ 41 w 647"/>
                <a:gd name="T43" fmla="*/ 128 h 1019"/>
                <a:gd name="T44" fmla="*/ 44 w 647"/>
                <a:gd name="T45" fmla="*/ 127 h 1019"/>
                <a:gd name="T46" fmla="*/ 45 w 647"/>
                <a:gd name="T47" fmla="*/ 126 h 1019"/>
                <a:gd name="T48" fmla="*/ 46 w 647"/>
                <a:gd name="T49" fmla="*/ 125 h 1019"/>
                <a:gd name="T50" fmla="*/ 48 w 647"/>
                <a:gd name="T51" fmla="*/ 124 h 1019"/>
                <a:gd name="T52" fmla="*/ 49 w 647"/>
                <a:gd name="T53" fmla="*/ 118 h 1019"/>
                <a:gd name="T54" fmla="*/ 51 w 647"/>
                <a:gd name="T55" fmla="*/ 108 h 1019"/>
                <a:gd name="T56" fmla="*/ 53 w 647"/>
                <a:gd name="T57" fmla="*/ 100 h 1019"/>
                <a:gd name="T58" fmla="*/ 54 w 647"/>
                <a:gd name="T59" fmla="*/ 96 h 1019"/>
                <a:gd name="T60" fmla="*/ 56 w 647"/>
                <a:gd name="T61" fmla="*/ 92 h 1019"/>
                <a:gd name="T62" fmla="*/ 58 w 647"/>
                <a:gd name="T63" fmla="*/ 90 h 1019"/>
                <a:gd name="T64" fmla="*/ 59 w 647"/>
                <a:gd name="T65" fmla="*/ 88 h 1019"/>
                <a:gd name="T66" fmla="*/ 61 w 647"/>
                <a:gd name="T67" fmla="*/ 86 h 1019"/>
                <a:gd name="T68" fmla="*/ 64 w 647"/>
                <a:gd name="T69" fmla="*/ 81 h 1019"/>
                <a:gd name="T70" fmla="*/ 71 w 647"/>
                <a:gd name="T71" fmla="*/ 71 h 1019"/>
                <a:gd name="T72" fmla="*/ 77 w 647"/>
                <a:gd name="T73" fmla="*/ 58 h 1019"/>
                <a:gd name="T74" fmla="*/ 81 w 647"/>
                <a:gd name="T75" fmla="*/ 42 h 1019"/>
                <a:gd name="T76" fmla="*/ 81 w 647"/>
                <a:gd name="T77" fmla="*/ 28 h 1019"/>
                <a:gd name="T78" fmla="*/ 78 w 647"/>
                <a:gd name="T79" fmla="*/ 21 h 1019"/>
                <a:gd name="T80" fmla="*/ 74 w 647"/>
                <a:gd name="T81" fmla="*/ 14 h 1019"/>
                <a:gd name="T82" fmla="*/ 67 w 647"/>
                <a:gd name="T83" fmla="*/ 9 h 1019"/>
                <a:gd name="T84" fmla="*/ 60 w 647"/>
                <a:gd name="T85" fmla="*/ 5 h 1019"/>
                <a:gd name="T86" fmla="*/ 52 w 647"/>
                <a:gd name="T87" fmla="*/ 2 h 1019"/>
                <a:gd name="T88" fmla="*/ 44 w 647"/>
                <a:gd name="T89" fmla="*/ 1 h 1019"/>
                <a:gd name="T90" fmla="*/ 36 w 647"/>
                <a:gd name="T91" fmla="*/ 0 h 10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47" h="1019">
                  <a:moveTo>
                    <a:pt x="248" y="2"/>
                  </a:moveTo>
                  <a:lnTo>
                    <a:pt x="207" y="13"/>
                  </a:lnTo>
                  <a:lnTo>
                    <a:pt x="170" y="28"/>
                  </a:lnTo>
                  <a:lnTo>
                    <a:pt x="134" y="46"/>
                  </a:lnTo>
                  <a:lnTo>
                    <a:pt x="103" y="65"/>
                  </a:lnTo>
                  <a:lnTo>
                    <a:pt x="76" y="88"/>
                  </a:lnTo>
                  <a:lnTo>
                    <a:pt x="53" y="113"/>
                  </a:lnTo>
                  <a:lnTo>
                    <a:pt x="33" y="140"/>
                  </a:lnTo>
                  <a:lnTo>
                    <a:pt x="17" y="170"/>
                  </a:lnTo>
                  <a:lnTo>
                    <a:pt x="6" y="201"/>
                  </a:lnTo>
                  <a:lnTo>
                    <a:pt x="1" y="236"/>
                  </a:lnTo>
                  <a:lnTo>
                    <a:pt x="0" y="272"/>
                  </a:lnTo>
                  <a:lnTo>
                    <a:pt x="3" y="310"/>
                  </a:lnTo>
                  <a:lnTo>
                    <a:pt x="12" y="349"/>
                  </a:lnTo>
                  <a:lnTo>
                    <a:pt x="27" y="390"/>
                  </a:lnTo>
                  <a:lnTo>
                    <a:pt x="49" y="433"/>
                  </a:lnTo>
                  <a:lnTo>
                    <a:pt x="76" y="478"/>
                  </a:lnTo>
                  <a:lnTo>
                    <a:pt x="84" y="503"/>
                  </a:lnTo>
                  <a:lnTo>
                    <a:pt x="92" y="527"/>
                  </a:lnTo>
                  <a:lnTo>
                    <a:pt x="100" y="553"/>
                  </a:lnTo>
                  <a:lnTo>
                    <a:pt x="109" y="578"/>
                  </a:lnTo>
                  <a:lnTo>
                    <a:pt x="117" y="602"/>
                  </a:lnTo>
                  <a:lnTo>
                    <a:pt x="125" y="628"/>
                  </a:lnTo>
                  <a:lnTo>
                    <a:pt x="133" y="653"/>
                  </a:lnTo>
                  <a:lnTo>
                    <a:pt x="141" y="678"/>
                  </a:lnTo>
                  <a:lnTo>
                    <a:pt x="144" y="697"/>
                  </a:lnTo>
                  <a:lnTo>
                    <a:pt x="147" y="714"/>
                  </a:lnTo>
                  <a:lnTo>
                    <a:pt x="149" y="732"/>
                  </a:lnTo>
                  <a:lnTo>
                    <a:pt x="152" y="750"/>
                  </a:lnTo>
                  <a:lnTo>
                    <a:pt x="149" y="798"/>
                  </a:lnTo>
                  <a:lnTo>
                    <a:pt x="146" y="846"/>
                  </a:lnTo>
                  <a:lnTo>
                    <a:pt x="144" y="896"/>
                  </a:lnTo>
                  <a:lnTo>
                    <a:pt x="140" y="944"/>
                  </a:lnTo>
                  <a:lnTo>
                    <a:pt x="148" y="957"/>
                  </a:lnTo>
                  <a:lnTo>
                    <a:pt x="157" y="971"/>
                  </a:lnTo>
                  <a:lnTo>
                    <a:pt x="165" y="985"/>
                  </a:lnTo>
                  <a:lnTo>
                    <a:pt x="173" y="997"/>
                  </a:lnTo>
                  <a:lnTo>
                    <a:pt x="194" y="1000"/>
                  </a:lnTo>
                  <a:lnTo>
                    <a:pt x="216" y="1003"/>
                  </a:lnTo>
                  <a:lnTo>
                    <a:pt x="237" y="1005"/>
                  </a:lnTo>
                  <a:lnTo>
                    <a:pt x="259" y="1008"/>
                  </a:lnTo>
                  <a:lnTo>
                    <a:pt x="281" y="1011"/>
                  </a:lnTo>
                  <a:lnTo>
                    <a:pt x="301" y="1014"/>
                  </a:lnTo>
                  <a:lnTo>
                    <a:pt x="323" y="1017"/>
                  </a:lnTo>
                  <a:lnTo>
                    <a:pt x="344" y="1019"/>
                  </a:lnTo>
                  <a:lnTo>
                    <a:pt x="349" y="1015"/>
                  </a:lnTo>
                  <a:lnTo>
                    <a:pt x="353" y="1010"/>
                  </a:lnTo>
                  <a:lnTo>
                    <a:pt x="358" y="1005"/>
                  </a:lnTo>
                  <a:lnTo>
                    <a:pt x="364" y="1001"/>
                  </a:lnTo>
                  <a:lnTo>
                    <a:pt x="368" y="996"/>
                  </a:lnTo>
                  <a:lnTo>
                    <a:pt x="373" y="992"/>
                  </a:lnTo>
                  <a:lnTo>
                    <a:pt x="377" y="987"/>
                  </a:lnTo>
                  <a:lnTo>
                    <a:pt x="382" y="982"/>
                  </a:lnTo>
                  <a:lnTo>
                    <a:pt x="389" y="941"/>
                  </a:lnTo>
                  <a:lnTo>
                    <a:pt x="396" y="899"/>
                  </a:lnTo>
                  <a:lnTo>
                    <a:pt x="403" y="859"/>
                  </a:lnTo>
                  <a:lnTo>
                    <a:pt x="410" y="818"/>
                  </a:lnTo>
                  <a:lnTo>
                    <a:pt x="417" y="799"/>
                  </a:lnTo>
                  <a:lnTo>
                    <a:pt x="425" y="781"/>
                  </a:lnTo>
                  <a:lnTo>
                    <a:pt x="432" y="764"/>
                  </a:lnTo>
                  <a:lnTo>
                    <a:pt x="438" y="745"/>
                  </a:lnTo>
                  <a:lnTo>
                    <a:pt x="445" y="736"/>
                  </a:lnTo>
                  <a:lnTo>
                    <a:pt x="451" y="727"/>
                  </a:lnTo>
                  <a:lnTo>
                    <a:pt x="458" y="719"/>
                  </a:lnTo>
                  <a:lnTo>
                    <a:pt x="464" y="709"/>
                  </a:lnTo>
                  <a:lnTo>
                    <a:pt x="470" y="700"/>
                  </a:lnTo>
                  <a:lnTo>
                    <a:pt x="475" y="692"/>
                  </a:lnTo>
                  <a:lnTo>
                    <a:pt x="482" y="683"/>
                  </a:lnTo>
                  <a:lnTo>
                    <a:pt x="488" y="674"/>
                  </a:lnTo>
                  <a:lnTo>
                    <a:pt x="512" y="643"/>
                  </a:lnTo>
                  <a:lnTo>
                    <a:pt x="539" y="607"/>
                  </a:lnTo>
                  <a:lnTo>
                    <a:pt x="565" y="564"/>
                  </a:lnTo>
                  <a:lnTo>
                    <a:pt x="591" y="516"/>
                  </a:lnTo>
                  <a:lnTo>
                    <a:pt x="612" y="460"/>
                  </a:lnTo>
                  <a:lnTo>
                    <a:pt x="630" y="399"/>
                  </a:lnTo>
                  <a:lnTo>
                    <a:pt x="642" y="331"/>
                  </a:lnTo>
                  <a:lnTo>
                    <a:pt x="647" y="257"/>
                  </a:lnTo>
                  <a:lnTo>
                    <a:pt x="644" y="222"/>
                  </a:lnTo>
                  <a:lnTo>
                    <a:pt x="634" y="190"/>
                  </a:lnTo>
                  <a:lnTo>
                    <a:pt x="622" y="161"/>
                  </a:lnTo>
                  <a:lnTo>
                    <a:pt x="605" y="133"/>
                  </a:lnTo>
                  <a:lnTo>
                    <a:pt x="585" y="109"/>
                  </a:lnTo>
                  <a:lnTo>
                    <a:pt x="562" y="87"/>
                  </a:lnTo>
                  <a:lnTo>
                    <a:pt x="536" y="69"/>
                  </a:lnTo>
                  <a:lnTo>
                    <a:pt x="509" y="51"/>
                  </a:lnTo>
                  <a:lnTo>
                    <a:pt x="478" y="36"/>
                  </a:lnTo>
                  <a:lnTo>
                    <a:pt x="447" y="25"/>
                  </a:lnTo>
                  <a:lnTo>
                    <a:pt x="414" y="16"/>
                  </a:lnTo>
                  <a:lnTo>
                    <a:pt x="381" y="8"/>
                  </a:lnTo>
                  <a:lnTo>
                    <a:pt x="347" y="3"/>
                  </a:lnTo>
                  <a:lnTo>
                    <a:pt x="314" y="1"/>
                  </a:lnTo>
                  <a:lnTo>
                    <a:pt x="281" y="0"/>
                  </a:lnTo>
                  <a:lnTo>
                    <a:pt x="248" y="2"/>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57" name="Freeform 275"/>
            <p:cNvSpPr>
              <a:spLocks noChangeAspect="1"/>
            </p:cNvSpPr>
            <p:nvPr/>
          </p:nvSpPr>
          <p:spPr bwMode="auto">
            <a:xfrm>
              <a:off x="3523" y="2212"/>
              <a:ext cx="300" cy="503"/>
            </a:xfrm>
            <a:custGeom>
              <a:avLst/>
              <a:gdLst>
                <a:gd name="T0" fmla="*/ 24 w 601"/>
                <a:gd name="T1" fmla="*/ 2 h 1006"/>
                <a:gd name="T2" fmla="*/ 15 w 601"/>
                <a:gd name="T3" fmla="*/ 6 h 1006"/>
                <a:gd name="T4" fmla="*/ 8 w 601"/>
                <a:gd name="T5" fmla="*/ 11 h 1006"/>
                <a:gd name="T6" fmla="*/ 3 w 601"/>
                <a:gd name="T7" fmla="*/ 17 h 1006"/>
                <a:gd name="T8" fmla="*/ 0 w 601"/>
                <a:gd name="T9" fmla="*/ 24 h 1006"/>
                <a:gd name="T10" fmla="*/ 0 w 601"/>
                <a:gd name="T11" fmla="*/ 33 h 1006"/>
                <a:gd name="T12" fmla="*/ 1 w 601"/>
                <a:gd name="T13" fmla="*/ 42 h 1006"/>
                <a:gd name="T14" fmla="*/ 6 w 601"/>
                <a:gd name="T15" fmla="*/ 51 h 1006"/>
                <a:gd name="T16" fmla="*/ 10 w 601"/>
                <a:gd name="T17" fmla="*/ 60 h 1006"/>
                <a:gd name="T18" fmla="*/ 12 w 601"/>
                <a:gd name="T19" fmla="*/ 67 h 1006"/>
                <a:gd name="T20" fmla="*/ 14 w 601"/>
                <a:gd name="T21" fmla="*/ 74 h 1006"/>
                <a:gd name="T22" fmla="*/ 15 w 601"/>
                <a:gd name="T23" fmla="*/ 81 h 1006"/>
                <a:gd name="T24" fmla="*/ 16 w 601"/>
                <a:gd name="T25" fmla="*/ 86 h 1006"/>
                <a:gd name="T26" fmla="*/ 17 w 601"/>
                <a:gd name="T27" fmla="*/ 91 h 1006"/>
                <a:gd name="T28" fmla="*/ 17 w 601"/>
                <a:gd name="T29" fmla="*/ 99 h 1006"/>
                <a:gd name="T30" fmla="*/ 16 w 601"/>
                <a:gd name="T31" fmla="*/ 111 h 1006"/>
                <a:gd name="T32" fmla="*/ 17 w 601"/>
                <a:gd name="T33" fmla="*/ 119 h 1006"/>
                <a:gd name="T34" fmla="*/ 18 w 601"/>
                <a:gd name="T35" fmla="*/ 122 h 1006"/>
                <a:gd name="T36" fmla="*/ 22 w 601"/>
                <a:gd name="T37" fmla="*/ 124 h 1006"/>
                <a:gd name="T38" fmla="*/ 27 w 601"/>
                <a:gd name="T39" fmla="*/ 125 h 1006"/>
                <a:gd name="T40" fmla="*/ 32 w 601"/>
                <a:gd name="T41" fmla="*/ 125 h 1006"/>
                <a:gd name="T42" fmla="*/ 37 w 601"/>
                <a:gd name="T43" fmla="*/ 126 h 1006"/>
                <a:gd name="T44" fmla="*/ 40 w 601"/>
                <a:gd name="T45" fmla="*/ 126 h 1006"/>
                <a:gd name="T46" fmla="*/ 41 w 601"/>
                <a:gd name="T47" fmla="*/ 124 h 1006"/>
                <a:gd name="T48" fmla="*/ 42 w 601"/>
                <a:gd name="T49" fmla="*/ 123 h 1006"/>
                <a:gd name="T50" fmla="*/ 43 w 601"/>
                <a:gd name="T51" fmla="*/ 122 h 1006"/>
                <a:gd name="T52" fmla="*/ 44 w 601"/>
                <a:gd name="T53" fmla="*/ 117 h 1006"/>
                <a:gd name="T54" fmla="*/ 46 w 601"/>
                <a:gd name="T55" fmla="*/ 106 h 1006"/>
                <a:gd name="T56" fmla="*/ 48 w 601"/>
                <a:gd name="T57" fmla="*/ 99 h 1006"/>
                <a:gd name="T58" fmla="*/ 49 w 601"/>
                <a:gd name="T59" fmla="*/ 94 h 1006"/>
                <a:gd name="T60" fmla="*/ 51 w 601"/>
                <a:gd name="T61" fmla="*/ 91 h 1006"/>
                <a:gd name="T62" fmla="*/ 52 w 601"/>
                <a:gd name="T63" fmla="*/ 89 h 1006"/>
                <a:gd name="T64" fmla="*/ 54 w 601"/>
                <a:gd name="T65" fmla="*/ 87 h 1006"/>
                <a:gd name="T66" fmla="*/ 55 w 601"/>
                <a:gd name="T67" fmla="*/ 84 h 1006"/>
                <a:gd name="T68" fmla="*/ 59 w 601"/>
                <a:gd name="T69" fmla="*/ 79 h 1006"/>
                <a:gd name="T70" fmla="*/ 65 w 601"/>
                <a:gd name="T71" fmla="*/ 70 h 1006"/>
                <a:gd name="T72" fmla="*/ 70 w 601"/>
                <a:gd name="T73" fmla="*/ 57 h 1006"/>
                <a:gd name="T74" fmla="*/ 74 w 601"/>
                <a:gd name="T75" fmla="*/ 41 h 1006"/>
                <a:gd name="T76" fmla="*/ 74 w 601"/>
                <a:gd name="T77" fmla="*/ 27 h 1006"/>
                <a:gd name="T78" fmla="*/ 73 w 601"/>
                <a:gd name="T79" fmla="*/ 20 h 1006"/>
                <a:gd name="T80" fmla="*/ 69 w 601"/>
                <a:gd name="T81" fmla="*/ 14 h 1006"/>
                <a:gd name="T82" fmla="*/ 63 w 601"/>
                <a:gd name="T83" fmla="*/ 9 h 1006"/>
                <a:gd name="T84" fmla="*/ 56 w 601"/>
                <a:gd name="T85" fmla="*/ 5 h 1006"/>
                <a:gd name="T86" fmla="*/ 49 w 601"/>
                <a:gd name="T87" fmla="*/ 2 h 1006"/>
                <a:gd name="T88" fmla="*/ 41 w 601"/>
                <a:gd name="T89" fmla="*/ 1 h 1006"/>
                <a:gd name="T90" fmla="*/ 33 w 601"/>
                <a:gd name="T91" fmla="*/ 0 h 10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01" h="1006">
                  <a:moveTo>
                    <a:pt x="239" y="1"/>
                  </a:moveTo>
                  <a:lnTo>
                    <a:pt x="199" y="13"/>
                  </a:lnTo>
                  <a:lnTo>
                    <a:pt x="161" y="27"/>
                  </a:lnTo>
                  <a:lnTo>
                    <a:pt x="127" y="43"/>
                  </a:lnTo>
                  <a:lnTo>
                    <a:pt x="97" y="63"/>
                  </a:lnTo>
                  <a:lnTo>
                    <a:pt x="71" y="84"/>
                  </a:lnTo>
                  <a:lnTo>
                    <a:pt x="48" y="107"/>
                  </a:lnTo>
                  <a:lnTo>
                    <a:pt x="29" y="134"/>
                  </a:lnTo>
                  <a:lnTo>
                    <a:pt x="15" y="162"/>
                  </a:lnTo>
                  <a:lnTo>
                    <a:pt x="6" y="192"/>
                  </a:lnTo>
                  <a:lnTo>
                    <a:pt x="2" y="224"/>
                  </a:lnTo>
                  <a:lnTo>
                    <a:pt x="0" y="257"/>
                  </a:lnTo>
                  <a:lnTo>
                    <a:pt x="6" y="292"/>
                  </a:lnTo>
                  <a:lnTo>
                    <a:pt x="15" y="329"/>
                  </a:lnTo>
                  <a:lnTo>
                    <a:pt x="30" y="367"/>
                  </a:lnTo>
                  <a:lnTo>
                    <a:pt x="51" y="405"/>
                  </a:lnTo>
                  <a:lnTo>
                    <a:pt x="78" y="445"/>
                  </a:lnTo>
                  <a:lnTo>
                    <a:pt x="85" y="473"/>
                  </a:lnTo>
                  <a:lnTo>
                    <a:pt x="91" y="501"/>
                  </a:lnTo>
                  <a:lnTo>
                    <a:pt x="98" y="529"/>
                  </a:lnTo>
                  <a:lnTo>
                    <a:pt x="105" y="558"/>
                  </a:lnTo>
                  <a:lnTo>
                    <a:pt x="112" y="587"/>
                  </a:lnTo>
                  <a:lnTo>
                    <a:pt x="119" y="614"/>
                  </a:lnTo>
                  <a:lnTo>
                    <a:pt x="126" y="643"/>
                  </a:lnTo>
                  <a:lnTo>
                    <a:pt x="133" y="671"/>
                  </a:lnTo>
                  <a:lnTo>
                    <a:pt x="135" y="688"/>
                  </a:lnTo>
                  <a:lnTo>
                    <a:pt x="138" y="705"/>
                  </a:lnTo>
                  <a:lnTo>
                    <a:pt x="140" y="724"/>
                  </a:lnTo>
                  <a:lnTo>
                    <a:pt x="142" y="741"/>
                  </a:lnTo>
                  <a:lnTo>
                    <a:pt x="139" y="790"/>
                  </a:lnTo>
                  <a:lnTo>
                    <a:pt x="136" y="837"/>
                  </a:lnTo>
                  <a:lnTo>
                    <a:pt x="133" y="885"/>
                  </a:lnTo>
                  <a:lnTo>
                    <a:pt x="129" y="934"/>
                  </a:lnTo>
                  <a:lnTo>
                    <a:pt x="138" y="946"/>
                  </a:lnTo>
                  <a:lnTo>
                    <a:pt x="144" y="960"/>
                  </a:lnTo>
                  <a:lnTo>
                    <a:pt x="151" y="973"/>
                  </a:lnTo>
                  <a:lnTo>
                    <a:pt x="159" y="987"/>
                  </a:lnTo>
                  <a:lnTo>
                    <a:pt x="179" y="989"/>
                  </a:lnTo>
                  <a:lnTo>
                    <a:pt x="199" y="991"/>
                  </a:lnTo>
                  <a:lnTo>
                    <a:pt x="218" y="993"/>
                  </a:lnTo>
                  <a:lnTo>
                    <a:pt x="238" y="996"/>
                  </a:lnTo>
                  <a:lnTo>
                    <a:pt x="257" y="998"/>
                  </a:lnTo>
                  <a:lnTo>
                    <a:pt x="277" y="1002"/>
                  </a:lnTo>
                  <a:lnTo>
                    <a:pt x="296" y="1004"/>
                  </a:lnTo>
                  <a:lnTo>
                    <a:pt x="316" y="1006"/>
                  </a:lnTo>
                  <a:lnTo>
                    <a:pt x="321" y="1002"/>
                  </a:lnTo>
                  <a:lnTo>
                    <a:pt x="325" y="997"/>
                  </a:lnTo>
                  <a:lnTo>
                    <a:pt x="329" y="992"/>
                  </a:lnTo>
                  <a:lnTo>
                    <a:pt x="333" y="988"/>
                  </a:lnTo>
                  <a:lnTo>
                    <a:pt x="338" y="983"/>
                  </a:lnTo>
                  <a:lnTo>
                    <a:pt x="343" y="978"/>
                  </a:lnTo>
                  <a:lnTo>
                    <a:pt x="346" y="974"/>
                  </a:lnTo>
                  <a:lnTo>
                    <a:pt x="351" y="969"/>
                  </a:lnTo>
                  <a:lnTo>
                    <a:pt x="358" y="929"/>
                  </a:lnTo>
                  <a:lnTo>
                    <a:pt x="364" y="887"/>
                  </a:lnTo>
                  <a:lnTo>
                    <a:pt x="371" y="846"/>
                  </a:lnTo>
                  <a:lnTo>
                    <a:pt x="378" y="806"/>
                  </a:lnTo>
                  <a:lnTo>
                    <a:pt x="385" y="787"/>
                  </a:lnTo>
                  <a:lnTo>
                    <a:pt x="392" y="769"/>
                  </a:lnTo>
                  <a:lnTo>
                    <a:pt x="399" y="752"/>
                  </a:lnTo>
                  <a:lnTo>
                    <a:pt x="406" y="733"/>
                  </a:lnTo>
                  <a:lnTo>
                    <a:pt x="412" y="724"/>
                  </a:lnTo>
                  <a:lnTo>
                    <a:pt x="417" y="716"/>
                  </a:lnTo>
                  <a:lnTo>
                    <a:pt x="423" y="707"/>
                  </a:lnTo>
                  <a:lnTo>
                    <a:pt x="429" y="697"/>
                  </a:lnTo>
                  <a:lnTo>
                    <a:pt x="434" y="689"/>
                  </a:lnTo>
                  <a:lnTo>
                    <a:pt x="439" y="680"/>
                  </a:lnTo>
                  <a:lnTo>
                    <a:pt x="445" y="672"/>
                  </a:lnTo>
                  <a:lnTo>
                    <a:pt x="451" y="663"/>
                  </a:lnTo>
                  <a:lnTo>
                    <a:pt x="474" y="632"/>
                  </a:lnTo>
                  <a:lnTo>
                    <a:pt x="498" y="596"/>
                  </a:lnTo>
                  <a:lnTo>
                    <a:pt x="522" y="554"/>
                  </a:lnTo>
                  <a:lnTo>
                    <a:pt x="545" y="506"/>
                  </a:lnTo>
                  <a:lnTo>
                    <a:pt x="566" y="452"/>
                  </a:lnTo>
                  <a:lnTo>
                    <a:pt x="583" y="391"/>
                  </a:lnTo>
                  <a:lnTo>
                    <a:pt x="595" y="323"/>
                  </a:lnTo>
                  <a:lnTo>
                    <a:pt x="601" y="248"/>
                  </a:lnTo>
                  <a:lnTo>
                    <a:pt x="599" y="216"/>
                  </a:lnTo>
                  <a:lnTo>
                    <a:pt x="594" y="186"/>
                  </a:lnTo>
                  <a:lnTo>
                    <a:pt x="584" y="158"/>
                  </a:lnTo>
                  <a:lnTo>
                    <a:pt x="570" y="133"/>
                  </a:lnTo>
                  <a:lnTo>
                    <a:pt x="552" y="110"/>
                  </a:lnTo>
                  <a:lnTo>
                    <a:pt x="532" y="89"/>
                  </a:lnTo>
                  <a:lnTo>
                    <a:pt x="508" y="71"/>
                  </a:lnTo>
                  <a:lnTo>
                    <a:pt x="483" y="53"/>
                  </a:lnTo>
                  <a:lnTo>
                    <a:pt x="455" y="39"/>
                  </a:lnTo>
                  <a:lnTo>
                    <a:pt x="426" y="27"/>
                  </a:lnTo>
                  <a:lnTo>
                    <a:pt x="396" y="16"/>
                  </a:lnTo>
                  <a:lnTo>
                    <a:pt x="364" y="10"/>
                  </a:lnTo>
                  <a:lnTo>
                    <a:pt x="332" y="4"/>
                  </a:lnTo>
                  <a:lnTo>
                    <a:pt x="301" y="0"/>
                  </a:lnTo>
                  <a:lnTo>
                    <a:pt x="270" y="0"/>
                  </a:lnTo>
                  <a:lnTo>
                    <a:pt x="239" y="1"/>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58" name="Freeform 276"/>
            <p:cNvSpPr>
              <a:spLocks noChangeAspect="1"/>
            </p:cNvSpPr>
            <p:nvPr/>
          </p:nvSpPr>
          <p:spPr bwMode="auto">
            <a:xfrm>
              <a:off x="3534" y="2218"/>
              <a:ext cx="278" cy="496"/>
            </a:xfrm>
            <a:custGeom>
              <a:avLst/>
              <a:gdLst>
                <a:gd name="T0" fmla="*/ 24 w 556"/>
                <a:gd name="T1" fmla="*/ 2 h 992"/>
                <a:gd name="T2" fmla="*/ 15 w 556"/>
                <a:gd name="T3" fmla="*/ 5 h 992"/>
                <a:gd name="T4" fmla="*/ 9 w 556"/>
                <a:gd name="T5" fmla="*/ 10 h 992"/>
                <a:gd name="T6" fmla="*/ 4 w 556"/>
                <a:gd name="T7" fmla="*/ 16 h 992"/>
                <a:gd name="T8" fmla="*/ 1 w 556"/>
                <a:gd name="T9" fmla="*/ 23 h 992"/>
                <a:gd name="T10" fmla="*/ 1 w 556"/>
                <a:gd name="T11" fmla="*/ 31 h 992"/>
                <a:gd name="T12" fmla="*/ 3 w 556"/>
                <a:gd name="T13" fmla="*/ 39 h 992"/>
                <a:gd name="T14" fmla="*/ 7 w 556"/>
                <a:gd name="T15" fmla="*/ 48 h 992"/>
                <a:gd name="T16" fmla="*/ 11 w 556"/>
                <a:gd name="T17" fmla="*/ 56 h 992"/>
                <a:gd name="T18" fmla="*/ 12 w 556"/>
                <a:gd name="T19" fmla="*/ 64 h 992"/>
                <a:gd name="T20" fmla="*/ 14 w 556"/>
                <a:gd name="T21" fmla="*/ 71 h 992"/>
                <a:gd name="T22" fmla="*/ 15 w 556"/>
                <a:gd name="T23" fmla="*/ 79 h 992"/>
                <a:gd name="T24" fmla="*/ 16 w 556"/>
                <a:gd name="T25" fmla="*/ 85 h 992"/>
                <a:gd name="T26" fmla="*/ 16 w 556"/>
                <a:gd name="T27" fmla="*/ 90 h 992"/>
                <a:gd name="T28" fmla="*/ 16 w 556"/>
                <a:gd name="T29" fmla="*/ 98 h 992"/>
                <a:gd name="T30" fmla="*/ 15 w 556"/>
                <a:gd name="T31" fmla="*/ 110 h 992"/>
                <a:gd name="T32" fmla="*/ 16 w 556"/>
                <a:gd name="T33" fmla="*/ 117 h 992"/>
                <a:gd name="T34" fmla="*/ 18 w 556"/>
                <a:gd name="T35" fmla="*/ 121 h 992"/>
                <a:gd name="T36" fmla="*/ 21 w 556"/>
                <a:gd name="T37" fmla="*/ 122 h 992"/>
                <a:gd name="T38" fmla="*/ 25 w 556"/>
                <a:gd name="T39" fmla="*/ 123 h 992"/>
                <a:gd name="T40" fmla="*/ 30 w 556"/>
                <a:gd name="T41" fmla="*/ 124 h 992"/>
                <a:gd name="T42" fmla="*/ 34 w 556"/>
                <a:gd name="T43" fmla="*/ 124 h 992"/>
                <a:gd name="T44" fmla="*/ 37 w 556"/>
                <a:gd name="T45" fmla="*/ 123 h 992"/>
                <a:gd name="T46" fmla="*/ 39 w 556"/>
                <a:gd name="T47" fmla="*/ 121 h 992"/>
                <a:gd name="T48" fmla="*/ 41 w 556"/>
                <a:gd name="T49" fmla="*/ 115 h 992"/>
                <a:gd name="T50" fmla="*/ 43 w 556"/>
                <a:gd name="T51" fmla="*/ 105 h 992"/>
                <a:gd name="T52" fmla="*/ 44 w 556"/>
                <a:gd name="T53" fmla="*/ 97 h 992"/>
                <a:gd name="T54" fmla="*/ 46 w 556"/>
                <a:gd name="T55" fmla="*/ 93 h 992"/>
                <a:gd name="T56" fmla="*/ 48 w 556"/>
                <a:gd name="T57" fmla="*/ 89 h 992"/>
                <a:gd name="T58" fmla="*/ 49 w 556"/>
                <a:gd name="T59" fmla="*/ 87 h 992"/>
                <a:gd name="T60" fmla="*/ 50 w 556"/>
                <a:gd name="T61" fmla="*/ 85 h 992"/>
                <a:gd name="T62" fmla="*/ 51 w 556"/>
                <a:gd name="T63" fmla="*/ 83 h 992"/>
                <a:gd name="T64" fmla="*/ 55 w 556"/>
                <a:gd name="T65" fmla="*/ 78 h 992"/>
                <a:gd name="T66" fmla="*/ 60 w 556"/>
                <a:gd name="T67" fmla="*/ 68 h 992"/>
                <a:gd name="T68" fmla="*/ 65 w 556"/>
                <a:gd name="T69" fmla="*/ 56 h 992"/>
                <a:gd name="T70" fmla="*/ 69 w 556"/>
                <a:gd name="T71" fmla="*/ 40 h 992"/>
                <a:gd name="T72" fmla="*/ 70 w 556"/>
                <a:gd name="T73" fmla="*/ 27 h 992"/>
                <a:gd name="T74" fmla="*/ 69 w 556"/>
                <a:gd name="T75" fmla="*/ 20 h 992"/>
                <a:gd name="T76" fmla="*/ 65 w 556"/>
                <a:gd name="T77" fmla="*/ 14 h 992"/>
                <a:gd name="T78" fmla="*/ 60 w 556"/>
                <a:gd name="T79" fmla="*/ 9 h 992"/>
                <a:gd name="T80" fmla="*/ 54 w 556"/>
                <a:gd name="T81" fmla="*/ 5 h 992"/>
                <a:gd name="T82" fmla="*/ 47 w 556"/>
                <a:gd name="T83" fmla="*/ 3 h 992"/>
                <a:gd name="T84" fmla="*/ 40 w 556"/>
                <a:gd name="T85" fmla="*/ 1 h 992"/>
                <a:gd name="T86" fmla="*/ 33 w 556"/>
                <a:gd name="T87" fmla="*/ 0 h 9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56" h="992">
                  <a:moveTo>
                    <a:pt x="230" y="1"/>
                  </a:moveTo>
                  <a:lnTo>
                    <a:pt x="189" y="11"/>
                  </a:lnTo>
                  <a:lnTo>
                    <a:pt x="152" y="24"/>
                  </a:lnTo>
                  <a:lnTo>
                    <a:pt x="119" y="40"/>
                  </a:lnTo>
                  <a:lnTo>
                    <a:pt x="90" y="59"/>
                  </a:lnTo>
                  <a:lnTo>
                    <a:pt x="65" y="79"/>
                  </a:lnTo>
                  <a:lnTo>
                    <a:pt x="43" y="101"/>
                  </a:lnTo>
                  <a:lnTo>
                    <a:pt x="26" y="127"/>
                  </a:lnTo>
                  <a:lnTo>
                    <a:pt x="13" y="153"/>
                  </a:lnTo>
                  <a:lnTo>
                    <a:pt x="5" y="182"/>
                  </a:lnTo>
                  <a:lnTo>
                    <a:pt x="0" y="211"/>
                  </a:lnTo>
                  <a:lnTo>
                    <a:pt x="1" y="242"/>
                  </a:lnTo>
                  <a:lnTo>
                    <a:pt x="7" y="274"/>
                  </a:lnTo>
                  <a:lnTo>
                    <a:pt x="18" y="308"/>
                  </a:lnTo>
                  <a:lnTo>
                    <a:pt x="33" y="342"/>
                  </a:lnTo>
                  <a:lnTo>
                    <a:pt x="53" y="377"/>
                  </a:lnTo>
                  <a:lnTo>
                    <a:pt x="80" y="412"/>
                  </a:lnTo>
                  <a:lnTo>
                    <a:pt x="86" y="444"/>
                  </a:lnTo>
                  <a:lnTo>
                    <a:pt x="90" y="475"/>
                  </a:lnTo>
                  <a:lnTo>
                    <a:pt x="96" y="506"/>
                  </a:lnTo>
                  <a:lnTo>
                    <a:pt x="102" y="537"/>
                  </a:lnTo>
                  <a:lnTo>
                    <a:pt x="106" y="568"/>
                  </a:lnTo>
                  <a:lnTo>
                    <a:pt x="112" y="599"/>
                  </a:lnTo>
                  <a:lnTo>
                    <a:pt x="117" y="630"/>
                  </a:lnTo>
                  <a:lnTo>
                    <a:pt x="122" y="661"/>
                  </a:lnTo>
                  <a:lnTo>
                    <a:pt x="125" y="679"/>
                  </a:lnTo>
                  <a:lnTo>
                    <a:pt x="127" y="696"/>
                  </a:lnTo>
                  <a:lnTo>
                    <a:pt x="128" y="713"/>
                  </a:lnTo>
                  <a:lnTo>
                    <a:pt x="130" y="730"/>
                  </a:lnTo>
                  <a:lnTo>
                    <a:pt x="127" y="779"/>
                  </a:lnTo>
                  <a:lnTo>
                    <a:pt x="124" y="826"/>
                  </a:lnTo>
                  <a:lnTo>
                    <a:pt x="120" y="873"/>
                  </a:lnTo>
                  <a:lnTo>
                    <a:pt x="118" y="921"/>
                  </a:lnTo>
                  <a:lnTo>
                    <a:pt x="124" y="934"/>
                  </a:lnTo>
                  <a:lnTo>
                    <a:pt x="130" y="947"/>
                  </a:lnTo>
                  <a:lnTo>
                    <a:pt x="137" y="961"/>
                  </a:lnTo>
                  <a:lnTo>
                    <a:pt x="144" y="974"/>
                  </a:lnTo>
                  <a:lnTo>
                    <a:pt x="162" y="976"/>
                  </a:lnTo>
                  <a:lnTo>
                    <a:pt x="180" y="978"/>
                  </a:lnTo>
                  <a:lnTo>
                    <a:pt x="197" y="980"/>
                  </a:lnTo>
                  <a:lnTo>
                    <a:pt x="216" y="983"/>
                  </a:lnTo>
                  <a:lnTo>
                    <a:pt x="233" y="985"/>
                  </a:lnTo>
                  <a:lnTo>
                    <a:pt x="251" y="987"/>
                  </a:lnTo>
                  <a:lnTo>
                    <a:pt x="269" y="990"/>
                  </a:lnTo>
                  <a:lnTo>
                    <a:pt x="287" y="992"/>
                  </a:lnTo>
                  <a:lnTo>
                    <a:pt x="295" y="983"/>
                  </a:lnTo>
                  <a:lnTo>
                    <a:pt x="303" y="974"/>
                  </a:lnTo>
                  <a:lnTo>
                    <a:pt x="311" y="964"/>
                  </a:lnTo>
                  <a:lnTo>
                    <a:pt x="319" y="955"/>
                  </a:lnTo>
                  <a:lnTo>
                    <a:pt x="325" y="915"/>
                  </a:lnTo>
                  <a:lnTo>
                    <a:pt x="332" y="873"/>
                  </a:lnTo>
                  <a:lnTo>
                    <a:pt x="339" y="833"/>
                  </a:lnTo>
                  <a:lnTo>
                    <a:pt x="346" y="793"/>
                  </a:lnTo>
                  <a:lnTo>
                    <a:pt x="352" y="774"/>
                  </a:lnTo>
                  <a:lnTo>
                    <a:pt x="359" y="757"/>
                  </a:lnTo>
                  <a:lnTo>
                    <a:pt x="365" y="740"/>
                  </a:lnTo>
                  <a:lnTo>
                    <a:pt x="371" y="721"/>
                  </a:lnTo>
                  <a:lnTo>
                    <a:pt x="377" y="712"/>
                  </a:lnTo>
                  <a:lnTo>
                    <a:pt x="382" y="703"/>
                  </a:lnTo>
                  <a:lnTo>
                    <a:pt x="387" y="695"/>
                  </a:lnTo>
                  <a:lnTo>
                    <a:pt x="393" y="686"/>
                  </a:lnTo>
                  <a:lnTo>
                    <a:pt x="398" y="677"/>
                  </a:lnTo>
                  <a:lnTo>
                    <a:pt x="404" y="668"/>
                  </a:lnTo>
                  <a:lnTo>
                    <a:pt x="408" y="660"/>
                  </a:lnTo>
                  <a:lnTo>
                    <a:pt x="414" y="651"/>
                  </a:lnTo>
                  <a:lnTo>
                    <a:pt x="435" y="620"/>
                  </a:lnTo>
                  <a:lnTo>
                    <a:pt x="457" y="584"/>
                  </a:lnTo>
                  <a:lnTo>
                    <a:pt x="478" y="543"/>
                  </a:lnTo>
                  <a:lnTo>
                    <a:pt x="499" y="495"/>
                  </a:lnTo>
                  <a:lnTo>
                    <a:pt x="519" y="441"/>
                  </a:lnTo>
                  <a:lnTo>
                    <a:pt x="535" y="381"/>
                  </a:lnTo>
                  <a:lnTo>
                    <a:pt x="548" y="313"/>
                  </a:lnTo>
                  <a:lnTo>
                    <a:pt x="554" y="240"/>
                  </a:lnTo>
                  <a:lnTo>
                    <a:pt x="556" y="210"/>
                  </a:lnTo>
                  <a:lnTo>
                    <a:pt x="552" y="182"/>
                  </a:lnTo>
                  <a:lnTo>
                    <a:pt x="545" y="157"/>
                  </a:lnTo>
                  <a:lnTo>
                    <a:pt x="534" y="132"/>
                  </a:lnTo>
                  <a:lnTo>
                    <a:pt x="519" y="109"/>
                  </a:lnTo>
                  <a:lnTo>
                    <a:pt x="500" y="90"/>
                  </a:lnTo>
                  <a:lnTo>
                    <a:pt x="480" y="71"/>
                  </a:lnTo>
                  <a:lnTo>
                    <a:pt x="457" y="55"/>
                  </a:lnTo>
                  <a:lnTo>
                    <a:pt x="431" y="40"/>
                  </a:lnTo>
                  <a:lnTo>
                    <a:pt x="405" y="29"/>
                  </a:lnTo>
                  <a:lnTo>
                    <a:pt x="376" y="18"/>
                  </a:lnTo>
                  <a:lnTo>
                    <a:pt x="347" y="10"/>
                  </a:lnTo>
                  <a:lnTo>
                    <a:pt x="317" y="5"/>
                  </a:lnTo>
                  <a:lnTo>
                    <a:pt x="287" y="1"/>
                  </a:lnTo>
                  <a:lnTo>
                    <a:pt x="258" y="0"/>
                  </a:lnTo>
                  <a:lnTo>
                    <a:pt x="230" y="1"/>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59" name="Freeform 277"/>
            <p:cNvSpPr>
              <a:spLocks noChangeAspect="1"/>
            </p:cNvSpPr>
            <p:nvPr/>
          </p:nvSpPr>
          <p:spPr bwMode="auto">
            <a:xfrm>
              <a:off x="3545" y="2225"/>
              <a:ext cx="256" cy="488"/>
            </a:xfrm>
            <a:custGeom>
              <a:avLst/>
              <a:gdLst>
                <a:gd name="T0" fmla="*/ 23 w 512"/>
                <a:gd name="T1" fmla="*/ 1 h 977"/>
                <a:gd name="T2" fmla="*/ 14 w 512"/>
                <a:gd name="T3" fmla="*/ 4 h 977"/>
                <a:gd name="T4" fmla="*/ 8 w 512"/>
                <a:gd name="T5" fmla="*/ 9 h 977"/>
                <a:gd name="T6" fmla="*/ 3 w 512"/>
                <a:gd name="T7" fmla="*/ 14 h 977"/>
                <a:gd name="T8" fmla="*/ 1 w 512"/>
                <a:gd name="T9" fmla="*/ 21 h 977"/>
                <a:gd name="T10" fmla="*/ 1 w 512"/>
                <a:gd name="T11" fmla="*/ 28 h 977"/>
                <a:gd name="T12" fmla="*/ 3 w 512"/>
                <a:gd name="T13" fmla="*/ 35 h 977"/>
                <a:gd name="T14" fmla="*/ 7 w 512"/>
                <a:gd name="T15" fmla="*/ 43 h 977"/>
                <a:gd name="T16" fmla="*/ 12 w 512"/>
                <a:gd name="T17" fmla="*/ 55 h 977"/>
                <a:gd name="T18" fmla="*/ 14 w 512"/>
                <a:gd name="T19" fmla="*/ 72 h 977"/>
                <a:gd name="T20" fmla="*/ 15 w 512"/>
                <a:gd name="T21" fmla="*/ 83 h 977"/>
                <a:gd name="T22" fmla="*/ 15 w 512"/>
                <a:gd name="T23" fmla="*/ 87 h 977"/>
                <a:gd name="T24" fmla="*/ 15 w 512"/>
                <a:gd name="T25" fmla="*/ 95 h 977"/>
                <a:gd name="T26" fmla="*/ 14 w 512"/>
                <a:gd name="T27" fmla="*/ 107 h 977"/>
                <a:gd name="T28" fmla="*/ 14 w 512"/>
                <a:gd name="T29" fmla="*/ 115 h 977"/>
                <a:gd name="T30" fmla="*/ 16 w 512"/>
                <a:gd name="T31" fmla="*/ 118 h 977"/>
                <a:gd name="T32" fmla="*/ 19 w 512"/>
                <a:gd name="T33" fmla="*/ 120 h 977"/>
                <a:gd name="T34" fmla="*/ 23 w 512"/>
                <a:gd name="T35" fmla="*/ 120 h 977"/>
                <a:gd name="T36" fmla="*/ 27 w 512"/>
                <a:gd name="T37" fmla="*/ 121 h 977"/>
                <a:gd name="T38" fmla="*/ 31 w 512"/>
                <a:gd name="T39" fmla="*/ 121 h 977"/>
                <a:gd name="T40" fmla="*/ 34 w 512"/>
                <a:gd name="T41" fmla="*/ 121 h 977"/>
                <a:gd name="T42" fmla="*/ 35 w 512"/>
                <a:gd name="T43" fmla="*/ 118 h 977"/>
                <a:gd name="T44" fmla="*/ 37 w 512"/>
                <a:gd name="T45" fmla="*/ 112 h 977"/>
                <a:gd name="T46" fmla="*/ 39 w 512"/>
                <a:gd name="T47" fmla="*/ 102 h 977"/>
                <a:gd name="T48" fmla="*/ 40 w 512"/>
                <a:gd name="T49" fmla="*/ 95 h 977"/>
                <a:gd name="T50" fmla="*/ 42 w 512"/>
                <a:gd name="T51" fmla="*/ 90 h 977"/>
                <a:gd name="T52" fmla="*/ 43 w 512"/>
                <a:gd name="T53" fmla="*/ 87 h 977"/>
                <a:gd name="T54" fmla="*/ 44 w 512"/>
                <a:gd name="T55" fmla="*/ 85 h 977"/>
                <a:gd name="T56" fmla="*/ 46 w 512"/>
                <a:gd name="T57" fmla="*/ 82 h 977"/>
                <a:gd name="T58" fmla="*/ 47 w 512"/>
                <a:gd name="T59" fmla="*/ 80 h 977"/>
                <a:gd name="T60" fmla="*/ 50 w 512"/>
                <a:gd name="T61" fmla="*/ 75 h 977"/>
                <a:gd name="T62" fmla="*/ 55 w 512"/>
                <a:gd name="T63" fmla="*/ 66 h 977"/>
                <a:gd name="T64" fmla="*/ 59 w 512"/>
                <a:gd name="T65" fmla="*/ 53 h 977"/>
                <a:gd name="T66" fmla="*/ 63 w 512"/>
                <a:gd name="T67" fmla="*/ 37 h 977"/>
                <a:gd name="T68" fmla="*/ 64 w 512"/>
                <a:gd name="T69" fmla="*/ 25 h 977"/>
                <a:gd name="T70" fmla="*/ 64 w 512"/>
                <a:gd name="T71" fmla="*/ 19 h 977"/>
                <a:gd name="T72" fmla="*/ 61 w 512"/>
                <a:gd name="T73" fmla="*/ 13 h 977"/>
                <a:gd name="T74" fmla="*/ 57 w 512"/>
                <a:gd name="T75" fmla="*/ 9 h 977"/>
                <a:gd name="T76" fmla="*/ 51 w 512"/>
                <a:gd name="T77" fmla="*/ 5 h 977"/>
                <a:gd name="T78" fmla="*/ 45 w 512"/>
                <a:gd name="T79" fmla="*/ 2 h 977"/>
                <a:gd name="T80" fmla="*/ 38 w 512"/>
                <a:gd name="T81" fmla="*/ 0 h 977"/>
                <a:gd name="T82" fmla="*/ 31 w 512"/>
                <a:gd name="T83" fmla="*/ 0 h 9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12" h="977">
                  <a:moveTo>
                    <a:pt x="220" y="0"/>
                  </a:moveTo>
                  <a:lnTo>
                    <a:pt x="180" y="9"/>
                  </a:lnTo>
                  <a:lnTo>
                    <a:pt x="144" y="22"/>
                  </a:lnTo>
                  <a:lnTo>
                    <a:pt x="111" y="37"/>
                  </a:lnTo>
                  <a:lnTo>
                    <a:pt x="83" y="54"/>
                  </a:lnTo>
                  <a:lnTo>
                    <a:pt x="59" y="74"/>
                  </a:lnTo>
                  <a:lnTo>
                    <a:pt x="38" y="95"/>
                  </a:lnTo>
                  <a:lnTo>
                    <a:pt x="22" y="118"/>
                  </a:lnTo>
                  <a:lnTo>
                    <a:pt x="11" y="144"/>
                  </a:lnTo>
                  <a:lnTo>
                    <a:pt x="4" y="169"/>
                  </a:lnTo>
                  <a:lnTo>
                    <a:pt x="0" y="197"/>
                  </a:lnTo>
                  <a:lnTo>
                    <a:pt x="2" y="226"/>
                  </a:lnTo>
                  <a:lnTo>
                    <a:pt x="8" y="256"/>
                  </a:lnTo>
                  <a:lnTo>
                    <a:pt x="20" y="286"/>
                  </a:lnTo>
                  <a:lnTo>
                    <a:pt x="35" y="315"/>
                  </a:lnTo>
                  <a:lnTo>
                    <a:pt x="55" y="347"/>
                  </a:lnTo>
                  <a:lnTo>
                    <a:pt x="81" y="378"/>
                  </a:lnTo>
                  <a:lnTo>
                    <a:pt x="89" y="446"/>
                  </a:lnTo>
                  <a:lnTo>
                    <a:pt x="97" y="515"/>
                  </a:lnTo>
                  <a:lnTo>
                    <a:pt x="105" y="583"/>
                  </a:lnTo>
                  <a:lnTo>
                    <a:pt x="113" y="652"/>
                  </a:lnTo>
                  <a:lnTo>
                    <a:pt x="114" y="669"/>
                  </a:lnTo>
                  <a:lnTo>
                    <a:pt x="117" y="685"/>
                  </a:lnTo>
                  <a:lnTo>
                    <a:pt x="118" y="703"/>
                  </a:lnTo>
                  <a:lnTo>
                    <a:pt x="119" y="720"/>
                  </a:lnTo>
                  <a:lnTo>
                    <a:pt x="115" y="767"/>
                  </a:lnTo>
                  <a:lnTo>
                    <a:pt x="112" y="814"/>
                  </a:lnTo>
                  <a:lnTo>
                    <a:pt x="108" y="862"/>
                  </a:lnTo>
                  <a:lnTo>
                    <a:pt x="105" y="909"/>
                  </a:lnTo>
                  <a:lnTo>
                    <a:pt x="111" y="922"/>
                  </a:lnTo>
                  <a:lnTo>
                    <a:pt x="118" y="934"/>
                  </a:lnTo>
                  <a:lnTo>
                    <a:pt x="123" y="948"/>
                  </a:lnTo>
                  <a:lnTo>
                    <a:pt x="129" y="961"/>
                  </a:lnTo>
                  <a:lnTo>
                    <a:pt x="145" y="963"/>
                  </a:lnTo>
                  <a:lnTo>
                    <a:pt x="161" y="964"/>
                  </a:lnTo>
                  <a:lnTo>
                    <a:pt x="178" y="966"/>
                  </a:lnTo>
                  <a:lnTo>
                    <a:pt x="194" y="969"/>
                  </a:lnTo>
                  <a:lnTo>
                    <a:pt x="209" y="970"/>
                  </a:lnTo>
                  <a:lnTo>
                    <a:pt x="225" y="972"/>
                  </a:lnTo>
                  <a:lnTo>
                    <a:pt x="241" y="975"/>
                  </a:lnTo>
                  <a:lnTo>
                    <a:pt x="257" y="977"/>
                  </a:lnTo>
                  <a:lnTo>
                    <a:pt x="265" y="968"/>
                  </a:lnTo>
                  <a:lnTo>
                    <a:pt x="272" y="958"/>
                  </a:lnTo>
                  <a:lnTo>
                    <a:pt x="280" y="949"/>
                  </a:lnTo>
                  <a:lnTo>
                    <a:pt x="287" y="940"/>
                  </a:lnTo>
                  <a:lnTo>
                    <a:pt x="294" y="900"/>
                  </a:lnTo>
                  <a:lnTo>
                    <a:pt x="301" y="859"/>
                  </a:lnTo>
                  <a:lnTo>
                    <a:pt x="307" y="820"/>
                  </a:lnTo>
                  <a:lnTo>
                    <a:pt x="314" y="780"/>
                  </a:lnTo>
                  <a:lnTo>
                    <a:pt x="319" y="761"/>
                  </a:lnTo>
                  <a:lnTo>
                    <a:pt x="326" y="743"/>
                  </a:lnTo>
                  <a:lnTo>
                    <a:pt x="332" y="726"/>
                  </a:lnTo>
                  <a:lnTo>
                    <a:pt x="338" y="707"/>
                  </a:lnTo>
                  <a:lnTo>
                    <a:pt x="342" y="698"/>
                  </a:lnTo>
                  <a:lnTo>
                    <a:pt x="347" y="690"/>
                  </a:lnTo>
                  <a:lnTo>
                    <a:pt x="352" y="681"/>
                  </a:lnTo>
                  <a:lnTo>
                    <a:pt x="357" y="673"/>
                  </a:lnTo>
                  <a:lnTo>
                    <a:pt x="362" y="663"/>
                  </a:lnTo>
                  <a:lnTo>
                    <a:pt x="367" y="655"/>
                  </a:lnTo>
                  <a:lnTo>
                    <a:pt x="372" y="646"/>
                  </a:lnTo>
                  <a:lnTo>
                    <a:pt x="377" y="637"/>
                  </a:lnTo>
                  <a:lnTo>
                    <a:pt x="395" y="606"/>
                  </a:lnTo>
                  <a:lnTo>
                    <a:pt x="415" y="570"/>
                  </a:lnTo>
                  <a:lnTo>
                    <a:pt x="435" y="530"/>
                  </a:lnTo>
                  <a:lnTo>
                    <a:pt x="454" y="483"/>
                  </a:lnTo>
                  <a:lnTo>
                    <a:pt x="471" y="430"/>
                  </a:lnTo>
                  <a:lnTo>
                    <a:pt x="486" y="370"/>
                  </a:lnTo>
                  <a:lnTo>
                    <a:pt x="499" y="303"/>
                  </a:lnTo>
                  <a:lnTo>
                    <a:pt x="507" y="229"/>
                  </a:lnTo>
                  <a:lnTo>
                    <a:pt x="512" y="203"/>
                  </a:lnTo>
                  <a:lnTo>
                    <a:pt x="511" y="177"/>
                  </a:lnTo>
                  <a:lnTo>
                    <a:pt x="506" y="153"/>
                  </a:lnTo>
                  <a:lnTo>
                    <a:pt x="497" y="130"/>
                  </a:lnTo>
                  <a:lnTo>
                    <a:pt x="485" y="109"/>
                  </a:lnTo>
                  <a:lnTo>
                    <a:pt x="469" y="90"/>
                  </a:lnTo>
                  <a:lnTo>
                    <a:pt x="451" y="72"/>
                  </a:lnTo>
                  <a:lnTo>
                    <a:pt x="430" y="56"/>
                  </a:lnTo>
                  <a:lnTo>
                    <a:pt x="407" y="42"/>
                  </a:lnTo>
                  <a:lnTo>
                    <a:pt x="383" y="30"/>
                  </a:lnTo>
                  <a:lnTo>
                    <a:pt x="356" y="19"/>
                  </a:lnTo>
                  <a:lnTo>
                    <a:pt x="330" y="11"/>
                  </a:lnTo>
                  <a:lnTo>
                    <a:pt x="302" y="6"/>
                  </a:lnTo>
                  <a:lnTo>
                    <a:pt x="274" y="1"/>
                  </a:lnTo>
                  <a:lnTo>
                    <a:pt x="247" y="0"/>
                  </a:lnTo>
                  <a:lnTo>
                    <a:pt x="220"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60" name="Freeform 278"/>
            <p:cNvSpPr>
              <a:spLocks noChangeAspect="1"/>
            </p:cNvSpPr>
            <p:nvPr/>
          </p:nvSpPr>
          <p:spPr bwMode="auto">
            <a:xfrm>
              <a:off x="3556" y="2231"/>
              <a:ext cx="234" cy="482"/>
            </a:xfrm>
            <a:custGeom>
              <a:avLst/>
              <a:gdLst>
                <a:gd name="T0" fmla="*/ 21 w 469"/>
                <a:gd name="T1" fmla="*/ 2 h 964"/>
                <a:gd name="T2" fmla="*/ 13 w 469"/>
                <a:gd name="T3" fmla="*/ 5 h 964"/>
                <a:gd name="T4" fmla="*/ 6 w 469"/>
                <a:gd name="T5" fmla="*/ 9 h 964"/>
                <a:gd name="T6" fmla="*/ 2 w 469"/>
                <a:gd name="T7" fmla="*/ 14 h 964"/>
                <a:gd name="T8" fmla="*/ 0 w 469"/>
                <a:gd name="T9" fmla="*/ 21 h 964"/>
                <a:gd name="T10" fmla="*/ 0 w 469"/>
                <a:gd name="T11" fmla="*/ 27 h 964"/>
                <a:gd name="T12" fmla="*/ 2 w 469"/>
                <a:gd name="T13" fmla="*/ 34 h 964"/>
                <a:gd name="T14" fmla="*/ 7 w 469"/>
                <a:gd name="T15" fmla="*/ 40 h 964"/>
                <a:gd name="T16" fmla="*/ 11 w 469"/>
                <a:gd name="T17" fmla="*/ 53 h 964"/>
                <a:gd name="T18" fmla="*/ 12 w 469"/>
                <a:gd name="T19" fmla="*/ 71 h 964"/>
                <a:gd name="T20" fmla="*/ 13 w 469"/>
                <a:gd name="T21" fmla="*/ 83 h 964"/>
                <a:gd name="T22" fmla="*/ 13 w 469"/>
                <a:gd name="T23" fmla="*/ 87 h 964"/>
                <a:gd name="T24" fmla="*/ 13 w 469"/>
                <a:gd name="T25" fmla="*/ 95 h 964"/>
                <a:gd name="T26" fmla="*/ 12 w 469"/>
                <a:gd name="T27" fmla="*/ 107 h 964"/>
                <a:gd name="T28" fmla="*/ 12 w 469"/>
                <a:gd name="T29" fmla="*/ 114 h 964"/>
                <a:gd name="T30" fmla="*/ 13 w 469"/>
                <a:gd name="T31" fmla="*/ 117 h 964"/>
                <a:gd name="T32" fmla="*/ 16 w 469"/>
                <a:gd name="T33" fmla="*/ 119 h 964"/>
                <a:gd name="T34" fmla="*/ 19 w 469"/>
                <a:gd name="T35" fmla="*/ 120 h 964"/>
                <a:gd name="T36" fmla="*/ 23 w 469"/>
                <a:gd name="T37" fmla="*/ 120 h 964"/>
                <a:gd name="T38" fmla="*/ 26 w 469"/>
                <a:gd name="T39" fmla="*/ 121 h 964"/>
                <a:gd name="T40" fmla="*/ 29 w 469"/>
                <a:gd name="T41" fmla="*/ 120 h 964"/>
                <a:gd name="T42" fmla="*/ 31 w 469"/>
                <a:gd name="T43" fmla="*/ 117 h 964"/>
                <a:gd name="T44" fmla="*/ 32 w 469"/>
                <a:gd name="T45" fmla="*/ 111 h 964"/>
                <a:gd name="T46" fmla="*/ 34 w 469"/>
                <a:gd name="T47" fmla="*/ 101 h 964"/>
                <a:gd name="T48" fmla="*/ 35 w 469"/>
                <a:gd name="T49" fmla="*/ 94 h 964"/>
                <a:gd name="T50" fmla="*/ 37 w 469"/>
                <a:gd name="T51" fmla="*/ 90 h 964"/>
                <a:gd name="T52" fmla="*/ 38 w 469"/>
                <a:gd name="T53" fmla="*/ 86 h 964"/>
                <a:gd name="T54" fmla="*/ 39 w 469"/>
                <a:gd name="T55" fmla="*/ 84 h 964"/>
                <a:gd name="T56" fmla="*/ 40 w 469"/>
                <a:gd name="T57" fmla="*/ 82 h 964"/>
                <a:gd name="T58" fmla="*/ 41 w 469"/>
                <a:gd name="T59" fmla="*/ 80 h 964"/>
                <a:gd name="T60" fmla="*/ 44 w 469"/>
                <a:gd name="T61" fmla="*/ 75 h 964"/>
                <a:gd name="T62" fmla="*/ 48 w 469"/>
                <a:gd name="T63" fmla="*/ 65 h 964"/>
                <a:gd name="T64" fmla="*/ 53 w 469"/>
                <a:gd name="T65" fmla="*/ 53 h 964"/>
                <a:gd name="T66" fmla="*/ 56 w 469"/>
                <a:gd name="T67" fmla="*/ 37 h 964"/>
                <a:gd name="T68" fmla="*/ 58 w 469"/>
                <a:gd name="T69" fmla="*/ 25 h 964"/>
                <a:gd name="T70" fmla="*/ 58 w 469"/>
                <a:gd name="T71" fmla="*/ 19 h 964"/>
                <a:gd name="T72" fmla="*/ 56 w 469"/>
                <a:gd name="T73" fmla="*/ 14 h 964"/>
                <a:gd name="T74" fmla="*/ 52 w 469"/>
                <a:gd name="T75" fmla="*/ 10 h 964"/>
                <a:gd name="T76" fmla="*/ 48 w 469"/>
                <a:gd name="T77" fmla="*/ 6 h 964"/>
                <a:gd name="T78" fmla="*/ 42 w 469"/>
                <a:gd name="T79" fmla="*/ 3 h 964"/>
                <a:gd name="T80" fmla="*/ 35 w 469"/>
                <a:gd name="T81" fmla="*/ 1 h 964"/>
                <a:gd name="T82" fmla="*/ 29 w 469"/>
                <a:gd name="T83" fmla="*/ 0 h 9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69" h="964">
                  <a:moveTo>
                    <a:pt x="211" y="0"/>
                  </a:moveTo>
                  <a:lnTo>
                    <a:pt x="171" y="10"/>
                  </a:lnTo>
                  <a:lnTo>
                    <a:pt x="135" y="21"/>
                  </a:lnTo>
                  <a:lnTo>
                    <a:pt x="104" y="35"/>
                  </a:lnTo>
                  <a:lnTo>
                    <a:pt x="76" y="51"/>
                  </a:lnTo>
                  <a:lnTo>
                    <a:pt x="52" y="70"/>
                  </a:lnTo>
                  <a:lnTo>
                    <a:pt x="33" y="90"/>
                  </a:lnTo>
                  <a:lnTo>
                    <a:pt x="19" y="112"/>
                  </a:lnTo>
                  <a:lnTo>
                    <a:pt x="8" y="135"/>
                  </a:lnTo>
                  <a:lnTo>
                    <a:pt x="2" y="161"/>
                  </a:lnTo>
                  <a:lnTo>
                    <a:pt x="0" y="186"/>
                  </a:lnTo>
                  <a:lnTo>
                    <a:pt x="4" y="211"/>
                  </a:lnTo>
                  <a:lnTo>
                    <a:pt x="10" y="238"/>
                  </a:lnTo>
                  <a:lnTo>
                    <a:pt x="22" y="265"/>
                  </a:lnTo>
                  <a:lnTo>
                    <a:pt x="38" y="292"/>
                  </a:lnTo>
                  <a:lnTo>
                    <a:pt x="58" y="318"/>
                  </a:lnTo>
                  <a:lnTo>
                    <a:pt x="83" y="345"/>
                  </a:lnTo>
                  <a:lnTo>
                    <a:pt x="89" y="420"/>
                  </a:lnTo>
                  <a:lnTo>
                    <a:pt x="93" y="494"/>
                  </a:lnTo>
                  <a:lnTo>
                    <a:pt x="99" y="568"/>
                  </a:lnTo>
                  <a:lnTo>
                    <a:pt x="104" y="643"/>
                  </a:lnTo>
                  <a:lnTo>
                    <a:pt x="105" y="661"/>
                  </a:lnTo>
                  <a:lnTo>
                    <a:pt x="106" y="677"/>
                  </a:lnTo>
                  <a:lnTo>
                    <a:pt x="107" y="694"/>
                  </a:lnTo>
                  <a:lnTo>
                    <a:pt x="108" y="711"/>
                  </a:lnTo>
                  <a:lnTo>
                    <a:pt x="104" y="759"/>
                  </a:lnTo>
                  <a:lnTo>
                    <a:pt x="100" y="805"/>
                  </a:lnTo>
                  <a:lnTo>
                    <a:pt x="97" y="852"/>
                  </a:lnTo>
                  <a:lnTo>
                    <a:pt x="93" y="898"/>
                  </a:lnTo>
                  <a:lnTo>
                    <a:pt x="99" y="911"/>
                  </a:lnTo>
                  <a:lnTo>
                    <a:pt x="104" y="923"/>
                  </a:lnTo>
                  <a:lnTo>
                    <a:pt x="110" y="936"/>
                  </a:lnTo>
                  <a:lnTo>
                    <a:pt x="114" y="949"/>
                  </a:lnTo>
                  <a:lnTo>
                    <a:pt x="128" y="951"/>
                  </a:lnTo>
                  <a:lnTo>
                    <a:pt x="143" y="953"/>
                  </a:lnTo>
                  <a:lnTo>
                    <a:pt x="157" y="954"/>
                  </a:lnTo>
                  <a:lnTo>
                    <a:pt x="172" y="957"/>
                  </a:lnTo>
                  <a:lnTo>
                    <a:pt x="186" y="958"/>
                  </a:lnTo>
                  <a:lnTo>
                    <a:pt x="199" y="960"/>
                  </a:lnTo>
                  <a:lnTo>
                    <a:pt x="214" y="961"/>
                  </a:lnTo>
                  <a:lnTo>
                    <a:pt x="228" y="964"/>
                  </a:lnTo>
                  <a:lnTo>
                    <a:pt x="235" y="954"/>
                  </a:lnTo>
                  <a:lnTo>
                    <a:pt x="242" y="945"/>
                  </a:lnTo>
                  <a:lnTo>
                    <a:pt x="249" y="936"/>
                  </a:lnTo>
                  <a:lnTo>
                    <a:pt x="256" y="927"/>
                  </a:lnTo>
                  <a:lnTo>
                    <a:pt x="262" y="886"/>
                  </a:lnTo>
                  <a:lnTo>
                    <a:pt x="269" y="847"/>
                  </a:lnTo>
                  <a:lnTo>
                    <a:pt x="274" y="807"/>
                  </a:lnTo>
                  <a:lnTo>
                    <a:pt x="280" y="768"/>
                  </a:lnTo>
                  <a:lnTo>
                    <a:pt x="286" y="749"/>
                  </a:lnTo>
                  <a:lnTo>
                    <a:pt x="292" y="732"/>
                  </a:lnTo>
                  <a:lnTo>
                    <a:pt x="297" y="714"/>
                  </a:lnTo>
                  <a:lnTo>
                    <a:pt x="303" y="696"/>
                  </a:lnTo>
                  <a:lnTo>
                    <a:pt x="308" y="687"/>
                  </a:lnTo>
                  <a:lnTo>
                    <a:pt x="312" y="678"/>
                  </a:lnTo>
                  <a:lnTo>
                    <a:pt x="317" y="670"/>
                  </a:lnTo>
                  <a:lnTo>
                    <a:pt x="321" y="661"/>
                  </a:lnTo>
                  <a:lnTo>
                    <a:pt x="325" y="653"/>
                  </a:lnTo>
                  <a:lnTo>
                    <a:pt x="330" y="643"/>
                  </a:lnTo>
                  <a:lnTo>
                    <a:pt x="334" y="635"/>
                  </a:lnTo>
                  <a:lnTo>
                    <a:pt x="339" y="626"/>
                  </a:lnTo>
                  <a:lnTo>
                    <a:pt x="355" y="596"/>
                  </a:lnTo>
                  <a:lnTo>
                    <a:pt x="372" y="560"/>
                  </a:lnTo>
                  <a:lnTo>
                    <a:pt x="391" y="519"/>
                  </a:lnTo>
                  <a:lnTo>
                    <a:pt x="408" y="472"/>
                  </a:lnTo>
                  <a:lnTo>
                    <a:pt x="424" y="420"/>
                  </a:lnTo>
                  <a:lnTo>
                    <a:pt x="439" y="360"/>
                  </a:lnTo>
                  <a:lnTo>
                    <a:pt x="452" y="294"/>
                  </a:lnTo>
                  <a:lnTo>
                    <a:pt x="461" y="222"/>
                  </a:lnTo>
                  <a:lnTo>
                    <a:pt x="468" y="197"/>
                  </a:lnTo>
                  <a:lnTo>
                    <a:pt x="469" y="173"/>
                  </a:lnTo>
                  <a:lnTo>
                    <a:pt x="467" y="151"/>
                  </a:lnTo>
                  <a:lnTo>
                    <a:pt x="461" y="130"/>
                  </a:lnTo>
                  <a:lnTo>
                    <a:pt x="451" y="110"/>
                  </a:lnTo>
                  <a:lnTo>
                    <a:pt x="438" y="91"/>
                  </a:lnTo>
                  <a:lnTo>
                    <a:pt x="422" y="74"/>
                  </a:lnTo>
                  <a:lnTo>
                    <a:pt x="403" y="58"/>
                  </a:lnTo>
                  <a:lnTo>
                    <a:pt x="384" y="44"/>
                  </a:lnTo>
                  <a:lnTo>
                    <a:pt x="361" y="32"/>
                  </a:lnTo>
                  <a:lnTo>
                    <a:pt x="338" y="21"/>
                  </a:lnTo>
                  <a:lnTo>
                    <a:pt x="312" y="13"/>
                  </a:lnTo>
                  <a:lnTo>
                    <a:pt x="287" y="6"/>
                  </a:lnTo>
                  <a:lnTo>
                    <a:pt x="262" y="3"/>
                  </a:lnTo>
                  <a:lnTo>
                    <a:pt x="236" y="0"/>
                  </a:lnTo>
                  <a:lnTo>
                    <a:pt x="211"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61" name="Freeform 279"/>
            <p:cNvSpPr>
              <a:spLocks noChangeAspect="1"/>
            </p:cNvSpPr>
            <p:nvPr/>
          </p:nvSpPr>
          <p:spPr bwMode="auto">
            <a:xfrm>
              <a:off x="3567" y="2237"/>
              <a:ext cx="214" cy="475"/>
            </a:xfrm>
            <a:custGeom>
              <a:avLst/>
              <a:gdLst>
                <a:gd name="T0" fmla="*/ 20 w 429"/>
                <a:gd name="T1" fmla="*/ 1 h 951"/>
                <a:gd name="T2" fmla="*/ 11 w 429"/>
                <a:gd name="T3" fmla="*/ 4 h 951"/>
                <a:gd name="T4" fmla="*/ 5 w 429"/>
                <a:gd name="T5" fmla="*/ 8 h 951"/>
                <a:gd name="T6" fmla="*/ 1 w 429"/>
                <a:gd name="T7" fmla="*/ 13 h 951"/>
                <a:gd name="T8" fmla="*/ 0 w 429"/>
                <a:gd name="T9" fmla="*/ 18 h 951"/>
                <a:gd name="T10" fmla="*/ 0 w 429"/>
                <a:gd name="T11" fmla="*/ 24 h 951"/>
                <a:gd name="T12" fmla="*/ 2 w 429"/>
                <a:gd name="T13" fmla="*/ 30 h 951"/>
                <a:gd name="T14" fmla="*/ 7 w 429"/>
                <a:gd name="T15" fmla="*/ 36 h 951"/>
                <a:gd name="T16" fmla="*/ 10 w 429"/>
                <a:gd name="T17" fmla="*/ 49 h 951"/>
                <a:gd name="T18" fmla="*/ 11 w 429"/>
                <a:gd name="T19" fmla="*/ 69 h 951"/>
                <a:gd name="T20" fmla="*/ 11 w 429"/>
                <a:gd name="T21" fmla="*/ 81 h 951"/>
                <a:gd name="T22" fmla="*/ 12 w 429"/>
                <a:gd name="T23" fmla="*/ 85 h 951"/>
                <a:gd name="T24" fmla="*/ 11 w 429"/>
                <a:gd name="T25" fmla="*/ 93 h 951"/>
                <a:gd name="T26" fmla="*/ 10 w 429"/>
                <a:gd name="T27" fmla="*/ 105 h 951"/>
                <a:gd name="T28" fmla="*/ 10 w 429"/>
                <a:gd name="T29" fmla="*/ 112 h 951"/>
                <a:gd name="T30" fmla="*/ 11 w 429"/>
                <a:gd name="T31" fmla="*/ 115 h 951"/>
                <a:gd name="T32" fmla="*/ 13 w 429"/>
                <a:gd name="T33" fmla="*/ 117 h 951"/>
                <a:gd name="T34" fmla="*/ 17 w 429"/>
                <a:gd name="T35" fmla="*/ 117 h 951"/>
                <a:gd name="T36" fmla="*/ 20 w 429"/>
                <a:gd name="T37" fmla="*/ 118 h 951"/>
                <a:gd name="T38" fmla="*/ 23 w 429"/>
                <a:gd name="T39" fmla="*/ 118 h 951"/>
                <a:gd name="T40" fmla="*/ 25 w 429"/>
                <a:gd name="T41" fmla="*/ 117 h 951"/>
                <a:gd name="T42" fmla="*/ 27 w 429"/>
                <a:gd name="T43" fmla="*/ 115 h 951"/>
                <a:gd name="T44" fmla="*/ 28 w 429"/>
                <a:gd name="T45" fmla="*/ 109 h 951"/>
                <a:gd name="T46" fmla="*/ 30 w 429"/>
                <a:gd name="T47" fmla="*/ 99 h 951"/>
                <a:gd name="T48" fmla="*/ 31 w 429"/>
                <a:gd name="T49" fmla="*/ 92 h 951"/>
                <a:gd name="T50" fmla="*/ 33 w 429"/>
                <a:gd name="T51" fmla="*/ 87 h 951"/>
                <a:gd name="T52" fmla="*/ 34 w 429"/>
                <a:gd name="T53" fmla="*/ 83 h 951"/>
                <a:gd name="T54" fmla="*/ 36 w 429"/>
                <a:gd name="T55" fmla="*/ 79 h 951"/>
                <a:gd name="T56" fmla="*/ 39 w 429"/>
                <a:gd name="T57" fmla="*/ 73 h 951"/>
                <a:gd name="T58" fmla="*/ 43 w 429"/>
                <a:gd name="T59" fmla="*/ 63 h 951"/>
                <a:gd name="T60" fmla="*/ 47 w 429"/>
                <a:gd name="T61" fmla="*/ 51 h 951"/>
                <a:gd name="T62" fmla="*/ 50 w 429"/>
                <a:gd name="T63" fmla="*/ 35 h 951"/>
                <a:gd name="T64" fmla="*/ 52 w 429"/>
                <a:gd name="T65" fmla="*/ 23 h 951"/>
                <a:gd name="T66" fmla="*/ 53 w 429"/>
                <a:gd name="T67" fmla="*/ 18 h 951"/>
                <a:gd name="T68" fmla="*/ 52 w 429"/>
                <a:gd name="T69" fmla="*/ 13 h 951"/>
                <a:gd name="T70" fmla="*/ 49 w 429"/>
                <a:gd name="T71" fmla="*/ 9 h 951"/>
                <a:gd name="T72" fmla="*/ 44 w 429"/>
                <a:gd name="T73" fmla="*/ 5 h 951"/>
                <a:gd name="T74" fmla="*/ 39 w 429"/>
                <a:gd name="T75" fmla="*/ 3 h 951"/>
                <a:gd name="T76" fmla="*/ 34 w 429"/>
                <a:gd name="T77" fmla="*/ 1 h 951"/>
                <a:gd name="T78" fmla="*/ 27 w 429"/>
                <a:gd name="T79" fmla="*/ 0 h 9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9" h="951">
                  <a:moveTo>
                    <a:pt x="200" y="0"/>
                  </a:moveTo>
                  <a:lnTo>
                    <a:pt x="161" y="8"/>
                  </a:lnTo>
                  <a:lnTo>
                    <a:pt x="126" y="20"/>
                  </a:lnTo>
                  <a:lnTo>
                    <a:pt x="94" y="32"/>
                  </a:lnTo>
                  <a:lnTo>
                    <a:pt x="68" y="48"/>
                  </a:lnTo>
                  <a:lnTo>
                    <a:pt x="46" y="66"/>
                  </a:lnTo>
                  <a:lnTo>
                    <a:pt x="29" y="85"/>
                  </a:lnTo>
                  <a:lnTo>
                    <a:pt x="15" y="106"/>
                  </a:lnTo>
                  <a:lnTo>
                    <a:pt x="6" y="128"/>
                  </a:lnTo>
                  <a:lnTo>
                    <a:pt x="1" y="150"/>
                  </a:lnTo>
                  <a:lnTo>
                    <a:pt x="0" y="174"/>
                  </a:lnTo>
                  <a:lnTo>
                    <a:pt x="3" y="197"/>
                  </a:lnTo>
                  <a:lnTo>
                    <a:pt x="11" y="221"/>
                  </a:lnTo>
                  <a:lnTo>
                    <a:pt x="23" y="244"/>
                  </a:lnTo>
                  <a:lnTo>
                    <a:pt x="39" y="268"/>
                  </a:lnTo>
                  <a:lnTo>
                    <a:pt x="60" y="290"/>
                  </a:lnTo>
                  <a:lnTo>
                    <a:pt x="84" y="312"/>
                  </a:lnTo>
                  <a:lnTo>
                    <a:pt x="86" y="393"/>
                  </a:lnTo>
                  <a:lnTo>
                    <a:pt x="89" y="474"/>
                  </a:lnTo>
                  <a:lnTo>
                    <a:pt x="91" y="554"/>
                  </a:lnTo>
                  <a:lnTo>
                    <a:pt x="93" y="635"/>
                  </a:lnTo>
                  <a:lnTo>
                    <a:pt x="94" y="652"/>
                  </a:lnTo>
                  <a:lnTo>
                    <a:pt x="96" y="668"/>
                  </a:lnTo>
                  <a:lnTo>
                    <a:pt x="96" y="686"/>
                  </a:lnTo>
                  <a:lnTo>
                    <a:pt x="97" y="703"/>
                  </a:lnTo>
                  <a:lnTo>
                    <a:pt x="92" y="749"/>
                  </a:lnTo>
                  <a:lnTo>
                    <a:pt x="89" y="795"/>
                  </a:lnTo>
                  <a:lnTo>
                    <a:pt x="85" y="842"/>
                  </a:lnTo>
                  <a:lnTo>
                    <a:pt x="81" y="888"/>
                  </a:lnTo>
                  <a:lnTo>
                    <a:pt x="85" y="901"/>
                  </a:lnTo>
                  <a:lnTo>
                    <a:pt x="90" y="913"/>
                  </a:lnTo>
                  <a:lnTo>
                    <a:pt x="93" y="925"/>
                  </a:lnTo>
                  <a:lnTo>
                    <a:pt x="98" y="938"/>
                  </a:lnTo>
                  <a:lnTo>
                    <a:pt x="111" y="939"/>
                  </a:lnTo>
                  <a:lnTo>
                    <a:pt x="123" y="941"/>
                  </a:lnTo>
                  <a:lnTo>
                    <a:pt x="136" y="942"/>
                  </a:lnTo>
                  <a:lnTo>
                    <a:pt x="149" y="944"/>
                  </a:lnTo>
                  <a:lnTo>
                    <a:pt x="161" y="946"/>
                  </a:lnTo>
                  <a:lnTo>
                    <a:pt x="174" y="947"/>
                  </a:lnTo>
                  <a:lnTo>
                    <a:pt x="187" y="949"/>
                  </a:lnTo>
                  <a:lnTo>
                    <a:pt x="199" y="951"/>
                  </a:lnTo>
                  <a:lnTo>
                    <a:pt x="205" y="941"/>
                  </a:lnTo>
                  <a:lnTo>
                    <a:pt x="212" y="932"/>
                  </a:lnTo>
                  <a:lnTo>
                    <a:pt x="218" y="923"/>
                  </a:lnTo>
                  <a:lnTo>
                    <a:pt x="223" y="914"/>
                  </a:lnTo>
                  <a:lnTo>
                    <a:pt x="229" y="874"/>
                  </a:lnTo>
                  <a:lnTo>
                    <a:pt x="236" y="834"/>
                  </a:lnTo>
                  <a:lnTo>
                    <a:pt x="242" y="795"/>
                  </a:lnTo>
                  <a:lnTo>
                    <a:pt x="248" y="756"/>
                  </a:lnTo>
                  <a:lnTo>
                    <a:pt x="253" y="737"/>
                  </a:lnTo>
                  <a:lnTo>
                    <a:pt x="258" y="720"/>
                  </a:lnTo>
                  <a:lnTo>
                    <a:pt x="264" y="703"/>
                  </a:lnTo>
                  <a:lnTo>
                    <a:pt x="268" y="684"/>
                  </a:lnTo>
                  <a:lnTo>
                    <a:pt x="276" y="667"/>
                  </a:lnTo>
                  <a:lnTo>
                    <a:pt x="286" y="650"/>
                  </a:lnTo>
                  <a:lnTo>
                    <a:pt x="294" y="633"/>
                  </a:lnTo>
                  <a:lnTo>
                    <a:pt x="302" y="615"/>
                  </a:lnTo>
                  <a:lnTo>
                    <a:pt x="316" y="585"/>
                  </a:lnTo>
                  <a:lnTo>
                    <a:pt x="331" y="550"/>
                  </a:lnTo>
                  <a:lnTo>
                    <a:pt x="347" y="508"/>
                  </a:lnTo>
                  <a:lnTo>
                    <a:pt x="362" y="462"/>
                  </a:lnTo>
                  <a:lnTo>
                    <a:pt x="377" y="410"/>
                  </a:lnTo>
                  <a:lnTo>
                    <a:pt x="391" y="351"/>
                  </a:lnTo>
                  <a:lnTo>
                    <a:pt x="403" y="286"/>
                  </a:lnTo>
                  <a:lnTo>
                    <a:pt x="414" y="213"/>
                  </a:lnTo>
                  <a:lnTo>
                    <a:pt x="423" y="191"/>
                  </a:lnTo>
                  <a:lnTo>
                    <a:pt x="427" y="171"/>
                  </a:lnTo>
                  <a:lnTo>
                    <a:pt x="429" y="150"/>
                  </a:lnTo>
                  <a:lnTo>
                    <a:pt x="424" y="129"/>
                  </a:lnTo>
                  <a:lnTo>
                    <a:pt x="417" y="111"/>
                  </a:lnTo>
                  <a:lnTo>
                    <a:pt x="407" y="93"/>
                  </a:lnTo>
                  <a:lnTo>
                    <a:pt x="393" y="76"/>
                  </a:lnTo>
                  <a:lnTo>
                    <a:pt x="378" y="61"/>
                  </a:lnTo>
                  <a:lnTo>
                    <a:pt x="359" y="47"/>
                  </a:lnTo>
                  <a:lnTo>
                    <a:pt x="339" y="35"/>
                  </a:lnTo>
                  <a:lnTo>
                    <a:pt x="318" y="24"/>
                  </a:lnTo>
                  <a:lnTo>
                    <a:pt x="295" y="15"/>
                  </a:lnTo>
                  <a:lnTo>
                    <a:pt x="272" y="8"/>
                  </a:lnTo>
                  <a:lnTo>
                    <a:pt x="248" y="3"/>
                  </a:lnTo>
                  <a:lnTo>
                    <a:pt x="223" y="0"/>
                  </a:lnTo>
                  <a:lnTo>
                    <a:pt x="200"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62" name="Freeform 280"/>
            <p:cNvSpPr>
              <a:spLocks noChangeAspect="1"/>
            </p:cNvSpPr>
            <p:nvPr/>
          </p:nvSpPr>
          <p:spPr bwMode="auto">
            <a:xfrm>
              <a:off x="3578" y="2243"/>
              <a:ext cx="195" cy="469"/>
            </a:xfrm>
            <a:custGeom>
              <a:avLst/>
              <a:gdLst>
                <a:gd name="T0" fmla="*/ 19 w 389"/>
                <a:gd name="T1" fmla="*/ 1 h 936"/>
                <a:gd name="T2" fmla="*/ 11 w 389"/>
                <a:gd name="T3" fmla="*/ 4 h 936"/>
                <a:gd name="T4" fmla="*/ 5 w 389"/>
                <a:gd name="T5" fmla="*/ 8 h 936"/>
                <a:gd name="T6" fmla="*/ 2 w 389"/>
                <a:gd name="T7" fmla="*/ 13 h 936"/>
                <a:gd name="T8" fmla="*/ 0 w 389"/>
                <a:gd name="T9" fmla="*/ 18 h 936"/>
                <a:gd name="T10" fmla="*/ 1 w 389"/>
                <a:gd name="T11" fmla="*/ 23 h 936"/>
                <a:gd name="T12" fmla="*/ 4 w 389"/>
                <a:gd name="T13" fmla="*/ 28 h 936"/>
                <a:gd name="T14" fmla="*/ 8 w 389"/>
                <a:gd name="T15" fmla="*/ 33 h 936"/>
                <a:gd name="T16" fmla="*/ 11 w 389"/>
                <a:gd name="T17" fmla="*/ 46 h 936"/>
                <a:gd name="T18" fmla="*/ 11 w 389"/>
                <a:gd name="T19" fmla="*/ 68 h 936"/>
                <a:gd name="T20" fmla="*/ 11 w 389"/>
                <a:gd name="T21" fmla="*/ 81 h 936"/>
                <a:gd name="T22" fmla="*/ 11 w 389"/>
                <a:gd name="T23" fmla="*/ 85 h 936"/>
                <a:gd name="T24" fmla="*/ 11 w 389"/>
                <a:gd name="T25" fmla="*/ 93 h 936"/>
                <a:gd name="T26" fmla="*/ 10 w 389"/>
                <a:gd name="T27" fmla="*/ 104 h 936"/>
                <a:gd name="T28" fmla="*/ 9 w 389"/>
                <a:gd name="T29" fmla="*/ 112 h 936"/>
                <a:gd name="T30" fmla="*/ 10 w 389"/>
                <a:gd name="T31" fmla="*/ 115 h 936"/>
                <a:gd name="T32" fmla="*/ 12 w 389"/>
                <a:gd name="T33" fmla="*/ 116 h 936"/>
                <a:gd name="T34" fmla="*/ 15 w 389"/>
                <a:gd name="T35" fmla="*/ 117 h 936"/>
                <a:gd name="T36" fmla="*/ 18 w 389"/>
                <a:gd name="T37" fmla="*/ 117 h 936"/>
                <a:gd name="T38" fmla="*/ 20 w 389"/>
                <a:gd name="T39" fmla="*/ 118 h 936"/>
                <a:gd name="T40" fmla="*/ 22 w 389"/>
                <a:gd name="T41" fmla="*/ 116 h 936"/>
                <a:gd name="T42" fmla="*/ 24 w 389"/>
                <a:gd name="T43" fmla="*/ 114 h 936"/>
                <a:gd name="T44" fmla="*/ 25 w 389"/>
                <a:gd name="T45" fmla="*/ 108 h 936"/>
                <a:gd name="T46" fmla="*/ 27 w 389"/>
                <a:gd name="T47" fmla="*/ 98 h 936"/>
                <a:gd name="T48" fmla="*/ 28 w 389"/>
                <a:gd name="T49" fmla="*/ 91 h 936"/>
                <a:gd name="T50" fmla="*/ 29 w 389"/>
                <a:gd name="T51" fmla="*/ 87 h 936"/>
                <a:gd name="T52" fmla="*/ 31 w 389"/>
                <a:gd name="T53" fmla="*/ 82 h 936"/>
                <a:gd name="T54" fmla="*/ 33 w 389"/>
                <a:gd name="T55" fmla="*/ 78 h 936"/>
                <a:gd name="T56" fmla="*/ 35 w 389"/>
                <a:gd name="T57" fmla="*/ 72 h 936"/>
                <a:gd name="T58" fmla="*/ 38 w 389"/>
                <a:gd name="T59" fmla="*/ 63 h 936"/>
                <a:gd name="T60" fmla="*/ 42 w 389"/>
                <a:gd name="T61" fmla="*/ 50 h 936"/>
                <a:gd name="T62" fmla="*/ 45 w 389"/>
                <a:gd name="T63" fmla="*/ 35 h 936"/>
                <a:gd name="T64" fmla="*/ 48 w 389"/>
                <a:gd name="T65" fmla="*/ 24 h 936"/>
                <a:gd name="T66" fmla="*/ 49 w 389"/>
                <a:gd name="T67" fmla="*/ 19 h 936"/>
                <a:gd name="T68" fmla="*/ 48 w 389"/>
                <a:gd name="T69" fmla="*/ 14 h 936"/>
                <a:gd name="T70" fmla="*/ 46 w 389"/>
                <a:gd name="T71" fmla="*/ 10 h 936"/>
                <a:gd name="T72" fmla="*/ 42 w 389"/>
                <a:gd name="T73" fmla="*/ 7 h 936"/>
                <a:gd name="T74" fmla="*/ 38 w 389"/>
                <a:gd name="T75" fmla="*/ 4 h 936"/>
                <a:gd name="T76" fmla="*/ 33 w 389"/>
                <a:gd name="T77" fmla="*/ 2 h 936"/>
                <a:gd name="T78" fmla="*/ 27 w 389"/>
                <a:gd name="T79" fmla="*/ 1 h 9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9" h="936">
                  <a:moveTo>
                    <a:pt x="191" y="0"/>
                  </a:moveTo>
                  <a:lnTo>
                    <a:pt x="152" y="8"/>
                  </a:lnTo>
                  <a:lnTo>
                    <a:pt x="117" y="17"/>
                  </a:lnTo>
                  <a:lnTo>
                    <a:pt x="87" y="30"/>
                  </a:lnTo>
                  <a:lnTo>
                    <a:pt x="61" y="45"/>
                  </a:lnTo>
                  <a:lnTo>
                    <a:pt x="40" y="61"/>
                  </a:lnTo>
                  <a:lnTo>
                    <a:pt x="24" y="79"/>
                  </a:lnTo>
                  <a:lnTo>
                    <a:pt x="11" y="99"/>
                  </a:lnTo>
                  <a:lnTo>
                    <a:pt x="3" y="118"/>
                  </a:lnTo>
                  <a:lnTo>
                    <a:pt x="0" y="139"/>
                  </a:lnTo>
                  <a:lnTo>
                    <a:pt x="0" y="161"/>
                  </a:lnTo>
                  <a:lnTo>
                    <a:pt x="4" y="182"/>
                  </a:lnTo>
                  <a:lnTo>
                    <a:pt x="13" y="202"/>
                  </a:lnTo>
                  <a:lnTo>
                    <a:pt x="25" y="223"/>
                  </a:lnTo>
                  <a:lnTo>
                    <a:pt x="42" y="243"/>
                  </a:lnTo>
                  <a:lnTo>
                    <a:pt x="62" y="261"/>
                  </a:lnTo>
                  <a:lnTo>
                    <a:pt x="86" y="278"/>
                  </a:lnTo>
                  <a:lnTo>
                    <a:pt x="85" y="366"/>
                  </a:lnTo>
                  <a:lnTo>
                    <a:pt x="85" y="452"/>
                  </a:lnTo>
                  <a:lnTo>
                    <a:pt x="85" y="539"/>
                  </a:lnTo>
                  <a:lnTo>
                    <a:pt x="84" y="626"/>
                  </a:lnTo>
                  <a:lnTo>
                    <a:pt x="84" y="643"/>
                  </a:lnTo>
                  <a:lnTo>
                    <a:pt x="85" y="660"/>
                  </a:lnTo>
                  <a:lnTo>
                    <a:pt x="85" y="676"/>
                  </a:lnTo>
                  <a:lnTo>
                    <a:pt x="85" y="693"/>
                  </a:lnTo>
                  <a:lnTo>
                    <a:pt x="82" y="739"/>
                  </a:lnTo>
                  <a:lnTo>
                    <a:pt x="77" y="784"/>
                  </a:lnTo>
                  <a:lnTo>
                    <a:pt x="74" y="830"/>
                  </a:lnTo>
                  <a:lnTo>
                    <a:pt x="69" y="876"/>
                  </a:lnTo>
                  <a:lnTo>
                    <a:pt x="72" y="888"/>
                  </a:lnTo>
                  <a:lnTo>
                    <a:pt x="76" y="901"/>
                  </a:lnTo>
                  <a:lnTo>
                    <a:pt x="79" y="912"/>
                  </a:lnTo>
                  <a:lnTo>
                    <a:pt x="83" y="925"/>
                  </a:lnTo>
                  <a:lnTo>
                    <a:pt x="93" y="926"/>
                  </a:lnTo>
                  <a:lnTo>
                    <a:pt x="105" y="928"/>
                  </a:lnTo>
                  <a:lnTo>
                    <a:pt x="115" y="929"/>
                  </a:lnTo>
                  <a:lnTo>
                    <a:pt x="127" y="931"/>
                  </a:lnTo>
                  <a:lnTo>
                    <a:pt x="138" y="933"/>
                  </a:lnTo>
                  <a:lnTo>
                    <a:pt x="148" y="934"/>
                  </a:lnTo>
                  <a:lnTo>
                    <a:pt x="160" y="935"/>
                  </a:lnTo>
                  <a:lnTo>
                    <a:pt x="170" y="936"/>
                  </a:lnTo>
                  <a:lnTo>
                    <a:pt x="176" y="927"/>
                  </a:lnTo>
                  <a:lnTo>
                    <a:pt x="182" y="918"/>
                  </a:lnTo>
                  <a:lnTo>
                    <a:pt x="186" y="909"/>
                  </a:lnTo>
                  <a:lnTo>
                    <a:pt x="192" y="900"/>
                  </a:lnTo>
                  <a:lnTo>
                    <a:pt x="198" y="860"/>
                  </a:lnTo>
                  <a:lnTo>
                    <a:pt x="204" y="821"/>
                  </a:lnTo>
                  <a:lnTo>
                    <a:pt x="210" y="782"/>
                  </a:lnTo>
                  <a:lnTo>
                    <a:pt x="215" y="743"/>
                  </a:lnTo>
                  <a:lnTo>
                    <a:pt x="220" y="726"/>
                  </a:lnTo>
                  <a:lnTo>
                    <a:pt x="226" y="707"/>
                  </a:lnTo>
                  <a:lnTo>
                    <a:pt x="230" y="690"/>
                  </a:lnTo>
                  <a:lnTo>
                    <a:pt x="235" y="673"/>
                  </a:lnTo>
                  <a:lnTo>
                    <a:pt x="242" y="655"/>
                  </a:lnTo>
                  <a:lnTo>
                    <a:pt x="250" y="637"/>
                  </a:lnTo>
                  <a:lnTo>
                    <a:pt x="257" y="620"/>
                  </a:lnTo>
                  <a:lnTo>
                    <a:pt x="264" y="602"/>
                  </a:lnTo>
                  <a:lnTo>
                    <a:pt x="276" y="572"/>
                  </a:lnTo>
                  <a:lnTo>
                    <a:pt x="289" y="537"/>
                  </a:lnTo>
                  <a:lnTo>
                    <a:pt x="302" y="496"/>
                  </a:lnTo>
                  <a:lnTo>
                    <a:pt x="316" y="451"/>
                  </a:lnTo>
                  <a:lnTo>
                    <a:pt x="329" y="399"/>
                  </a:lnTo>
                  <a:lnTo>
                    <a:pt x="343" y="342"/>
                  </a:lnTo>
                  <a:lnTo>
                    <a:pt x="356" y="276"/>
                  </a:lnTo>
                  <a:lnTo>
                    <a:pt x="367" y="205"/>
                  </a:lnTo>
                  <a:lnTo>
                    <a:pt x="379" y="185"/>
                  </a:lnTo>
                  <a:lnTo>
                    <a:pt x="387" y="167"/>
                  </a:lnTo>
                  <a:lnTo>
                    <a:pt x="389" y="147"/>
                  </a:lnTo>
                  <a:lnTo>
                    <a:pt x="388" y="129"/>
                  </a:lnTo>
                  <a:lnTo>
                    <a:pt x="383" y="111"/>
                  </a:lnTo>
                  <a:lnTo>
                    <a:pt x="375" y="94"/>
                  </a:lnTo>
                  <a:lnTo>
                    <a:pt x="365" y="78"/>
                  </a:lnTo>
                  <a:lnTo>
                    <a:pt x="351" y="63"/>
                  </a:lnTo>
                  <a:lnTo>
                    <a:pt x="335" y="49"/>
                  </a:lnTo>
                  <a:lnTo>
                    <a:pt x="318" y="37"/>
                  </a:lnTo>
                  <a:lnTo>
                    <a:pt x="299" y="25"/>
                  </a:lnTo>
                  <a:lnTo>
                    <a:pt x="279" y="16"/>
                  </a:lnTo>
                  <a:lnTo>
                    <a:pt x="257" y="9"/>
                  </a:lnTo>
                  <a:lnTo>
                    <a:pt x="235" y="3"/>
                  </a:lnTo>
                  <a:lnTo>
                    <a:pt x="213" y="1"/>
                  </a:lnTo>
                  <a:lnTo>
                    <a:pt x="191"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63" name="Freeform 281"/>
            <p:cNvSpPr>
              <a:spLocks noChangeAspect="1"/>
            </p:cNvSpPr>
            <p:nvPr/>
          </p:nvSpPr>
          <p:spPr bwMode="auto">
            <a:xfrm>
              <a:off x="3588" y="2250"/>
              <a:ext cx="177" cy="461"/>
            </a:xfrm>
            <a:custGeom>
              <a:avLst/>
              <a:gdLst>
                <a:gd name="T0" fmla="*/ 18 w 352"/>
                <a:gd name="T1" fmla="*/ 0 h 923"/>
                <a:gd name="T2" fmla="*/ 10 w 352"/>
                <a:gd name="T3" fmla="*/ 3 h 923"/>
                <a:gd name="T4" fmla="*/ 5 w 352"/>
                <a:gd name="T5" fmla="*/ 7 h 923"/>
                <a:gd name="T6" fmla="*/ 2 w 352"/>
                <a:gd name="T7" fmla="*/ 11 h 923"/>
                <a:gd name="T8" fmla="*/ 0 w 352"/>
                <a:gd name="T9" fmla="*/ 16 h 923"/>
                <a:gd name="T10" fmla="*/ 1 w 352"/>
                <a:gd name="T11" fmla="*/ 20 h 923"/>
                <a:gd name="T12" fmla="*/ 4 w 352"/>
                <a:gd name="T13" fmla="*/ 25 h 923"/>
                <a:gd name="T14" fmla="*/ 9 w 352"/>
                <a:gd name="T15" fmla="*/ 29 h 923"/>
                <a:gd name="T16" fmla="*/ 11 w 352"/>
                <a:gd name="T17" fmla="*/ 42 h 923"/>
                <a:gd name="T18" fmla="*/ 10 w 352"/>
                <a:gd name="T19" fmla="*/ 65 h 923"/>
                <a:gd name="T20" fmla="*/ 10 w 352"/>
                <a:gd name="T21" fmla="*/ 79 h 923"/>
                <a:gd name="T22" fmla="*/ 10 w 352"/>
                <a:gd name="T23" fmla="*/ 83 h 923"/>
                <a:gd name="T24" fmla="*/ 9 w 352"/>
                <a:gd name="T25" fmla="*/ 91 h 923"/>
                <a:gd name="T26" fmla="*/ 8 w 352"/>
                <a:gd name="T27" fmla="*/ 102 h 923"/>
                <a:gd name="T28" fmla="*/ 8 w 352"/>
                <a:gd name="T29" fmla="*/ 109 h 923"/>
                <a:gd name="T30" fmla="*/ 9 w 352"/>
                <a:gd name="T31" fmla="*/ 112 h 923"/>
                <a:gd name="T32" fmla="*/ 10 w 352"/>
                <a:gd name="T33" fmla="*/ 114 h 923"/>
                <a:gd name="T34" fmla="*/ 12 w 352"/>
                <a:gd name="T35" fmla="*/ 114 h 923"/>
                <a:gd name="T36" fmla="*/ 15 w 352"/>
                <a:gd name="T37" fmla="*/ 115 h 923"/>
                <a:gd name="T38" fmla="*/ 17 w 352"/>
                <a:gd name="T39" fmla="*/ 115 h 923"/>
                <a:gd name="T40" fmla="*/ 19 w 352"/>
                <a:gd name="T41" fmla="*/ 114 h 923"/>
                <a:gd name="T42" fmla="*/ 20 w 352"/>
                <a:gd name="T43" fmla="*/ 112 h 923"/>
                <a:gd name="T44" fmla="*/ 21 w 352"/>
                <a:gd name="T45" fmla="*/ 105 h 923"/>
                <a:gd name="T46" fmla="*/ 23 w 352"/>
                <a:gd name="T47" fmla="*/ 96 h 923"/>
                <a:gd name="T48" fmla="*/ 24 w 352"/>
                <a:gd name="T49" fmla="*/ 89 h 923"/>
                <a:gd name="T50" fmla="*/ 25 w 352"/>
                <a:gd name="T51" fmla="*/ 84 h 923"/>
                <a:gd name="T52" fmla="*/ 27 w 352"/>
                <a:gd name="T53" fmla="*/ 80 h 923"/>
                <a:gd name="T54" fmla="*/ 28 w 352"/>
                <a:gd name="T55" fmla="*/ 76 h 923"/>
                <a:gd name="T56" fmla="*/ 30 w 352"/>
                <a:gd name="T57" fmla="*/ 70 h 923"/>
                <a:gd name="T58" fmla="*/ 33 w 352"/>
                <a:gd name="T59" fmla="*/ 60 h 923"/>
                <a:gd name="T60" fmla="*/ 36 w 352"/>
                <a:gd name="T61" fmla="*/ 48 h 923"/>
                <a:gd name="T62" fmla="*/ 39 w 352"/>
                <a:gd name="T63" fmla="*/ 33 h 923"/>
                <a:gd name="T64" fmla="*/ 43 w 352"/>
                <a:gd name="T65" fmla="*/ 22 h 923"/>
                <a:gd name="T66" fmla="*/ 45 w 352"/>
                <a:gd name="T67" fmla="*/ 18 h 923"/>
                <a:gd name="T68" fmla="*/ 45 w 352"/>
                <a:gd name="T69" fmla="*/ 14 h 923"/>
                <a:gd name="T70" fmla="*/ 43 w 352"/>
                <a:gd name="T71" fmla="*/ 10 h 923"/>
                <a:gd name="T72" fmla="*/ 40 w 352"/>
                <a:gd name="T73" fmla="*/ 6 h 923"/>
                <a:gd name="T74" fmla="*/ 36 w 352"/>
                <a:gd name="T75" fmla="*/ 3 h 923"/>
                <a:gd name="T76" fmla="*/ 31 w 352"/>
                <a:gd name="T77" fmla="*/ 1 h 923"/>
                <a:gd name="T78" fmla="*/ 26 w 352"/>
                <a:gd name="T79" fmla="*/ 0 h 9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2" h="923">
                  <a:moveTo>
                    <a:pt x="183" y="0"/>
                  </a:moveTo>
                  <a:lnTo>
                    <a:pt x="144" y="7"/>
                  </a:lnTo>
                  <a:lnTo>
                    <a:pt x="109" y="16"/>
                  </a:lnTo>
                  <a:lnTo>
                    <a:pt x="80" y="28"/>
                  </a:lnTo>
                  <a:lnTo>
                    <a:pt x="55" y="42"/>
                  </a:lnTo>
                  <a:lnTo>
                    <a:pt x="35" y="58"/>
                  </a:lnTo>
                  <a:lnTo>
                    <a:pt x="20" y="74"/>
                  </a:lnTo>
                  <a:lnTo>
                    <a:pt x="9" y="93"/>
                  </a:lnTo>
                  <a:lnTo>
                    <a:pt x="2" y="111"/>
                  </a:lnTo>
                  <a:lnTo>
                    <a:pt x="0" y="129"/>
                  </a:lnTo>
                  <a:lnTo>
                    <a:pt x="1" y="149"/>
                  </a:lnTo>
                  <a:lnTo>
                    <a:pt x="7" y="167"/>
                  </a:lnTo>
                  <a:lnTo>
                    <a:pt x="16" y="186"/>
                  </a:lnTo>
                  <a:lnTo>
                    <a:pt x="28" y="203"/>
                  </a:lnTo>
                  <a:lnTo>
                    <a:pt x="45" y="219"/>
                  </a:lnTo>
                  <a:lnTo>
                    <a:pt x="65" y="233"/>
                  </a:lnTo>
                  <a:lnTo>
                    <a:pt x="88" y="246"/>
                  </a:lnTo>
                  <a:lnTo>
                    <a:pt x="85" y="339"/>
                  </a:lnTo>
                  <a:lnTo>
                    <a:pt x="81" y="432"/>
                  </a:lnTo>
                  <a:lnTo>
                    <a:pt x="78" y="526"/>
                  </a:lnTo>
                  <a:lnTo>
                    <a:pt x="76" y="618"/>
                  </a:lnTo>
                  <a:lnTo>
                    <a:pt x="76" y="634"/>
                  </a:lnTo>
                  <a:lnTo>
                    <a:pt x="76" y="650"/>
                  </a:lnTo>
                  <a:lnTo>
                    <a:pt x="76" y="667"/>
                  </a:lnTo>
                  <a:lnTo>
                    <a:pt x="76" y="684"/>
                  </a:lnTo>
                  <a:lnTo>
                    <a:pt x="71" y="730"/>
                  </a:lnTo>
                  <a:lnTo>
                    <a:pt x="66" y="775"/>
                  </a:lnTo>
                  <a:lnTo>
                    <a:pt x="62" y="821"/>
                  </a:lnTo>
                  <a:lnTo>
                    <a:pt x="57" y="867"/>
                  </a:lnTo>
                  <a:lnTo>
                    <a:pt x="61" y="878"/>
                  </a:lnTo>
                  <a:lnTo>
                    <a:pt x="63" y="890"/>
                  </a:lnTo>
                  <a:lnTo>
                    <a:pt x="66" y="902"/>
                  </a:lnTo>
                  <a:lnTo>
                    <a:pt x="69" y="914"/>
                  </a:lnTo>
                  <a:lnTo>
                    <a:pt x="78" y="915"/>
                  </a:lnTo>
                  <a:lnTo>
                    <a:pt x="87" y="916"/>
                  </a:lnTo>
                  <a:lnTo>
                    <a:pt x="96" y="917"/>
                  </a:lnTo>
                  <a:lnTo>
                    <a:pt x="106" y="919"/>
                  </a:lnTo>
                  <a:lnTo>
                    <a:pt x="115" y="920"/>
                  </a:lnTo>
                  <a:lnTo>
                    <a:pt x="124" y="921"/>
                  </a:lnTo>
                  <a:lnTo>
                    <a:pt x="133" y="922"/>
                  </a:lnTo>
                  <a:lnTo>
                    <a:pt x="142" y="923"/>
                  </a:lnTo>
                  <a:lnTo>
                    <a:pt x="147" y="914"/>
                  </a:lnTo>
                  <a:lnTo>
                    <a:pt x="152" y="905"/>
                  </a:lnTo>
                  <a:lnTo>
                    <a:pt x="156" y="896"/>
                  </a:lnTo>
                  <a:lnTo>
                    <a:pt x="161" y="886"/>
                  </a:lnTo>
                  <a:lnTo>
                    <a:pt x="167" y="847"/>
                  </a:lnTo>
                  <a:lnTo>
                    <a:pt x="172" y="808"/>
                  </a:lnTo>
                  <a:lnTo>
                    <a:pt x="178" y="770"/>
                  </a:lnTo>
                  <a:lnTo>
                    <a:pt x="184" y="731"/>
                  </a:lnTo>
                  <a:lnTo>
                    <a:pt x="189" y="714"/>
                  </a:lnTo>
                  <a:lnTo>
                    <a:pt x="193" y="695"/>
                  </a:lnTo>
                  <a:lnTo>
                    <a:pt x="197" y="678"/>
                  </a:lnTo>
                  <a:lnTo>
                    <a:pt x="201" y="661"/>
                  </a:lnTo>
                  <a:lnTo>
                    <a:pt x="208" y="643"/>
                  </a:lnTo>
                  <a:lnTo>
                    <a:pt x="215" y="626"/>
                  </a:lnTo>
                  <a:lnTo>
                    <a:pt x="221" y="609"/>
                  </a:lnTo>
                  <a:lnTo>
                    <a:pt x="228" y="591"/>
                  </a:lnTo>
                  <a:lnTo>
                    <a:pt x="238" y="561"/>
                  </a:lnTo>
                  <a:lnTo>
                    <a:pt x="248" y="526"/>
                  </a:lnTo>
                  <a:lnTo>
                    <a:pt x="259" y="487"/>
                  </a:lnTo>
                  <a:lnTo>
                    <a:pt x="271" y="440"/>
                  </a:lnTo>
                  <a:lnTo>
                    <a:pt x="283" y="390"/>
                  </a:lnTo>
                  <a:lnTo>
                    <a:pt x="296" y="332"/>
                  </a:lnTo>
                  <a:lnTo>
                    <a:pt x="308" y="268"/>
                  </a:lnTo>
                  <a:lnTo>
                    <a:pt x="321" y="196"/>
                  </a:lnTo>
                  <a:lnTo>
                    <a:pt x="336" y="180"/>
                  </a:lnTo>
                  <a:lnTo>
                    <a:pt x="345" y="163"/>
                  </a:lnTo>
                  <a:lnTo>
                    <a:pt x="351" y="146"/>
                  </a:lnTo>
                  <a:lnTo>
                    <a:pt x="352" y="128"/>
                  </a:lnTo>
                  <a:lnTo>
                    <a:pt x="350" y="112"/>
                  </a:lnTo>
                  <a:lnTo>
                    <a:pt x="345" y="96"/>
                  </a:lnTo>
                  <a:lnTo>
                    <a:pt x="337" y="80"/>
                  </a:lnTo>
                  <a:lnTo>
                    <a:pt x="326" y="65"/>
                  </a:lnTo>
                  <a:lnTo>
                    <a:pt x="313" y="51"/>
                  </a:lnTo>
                  <a:lnTo>
                    <a:pt x="297" y="38"/>
                  </a:lnTo>
                  <a:lnTo>
                    <a:pt x="281" y="28"/>
                  </a:lnTo>
                  <a:lnTo>
                    <a:pt x="262" y="18"/>
                  </a:lnTo>
                  <a:lnTo>
                    <a:pt x="243" y="11"/>
                  </a:lnTo>
                  <a:lnTo>
                    <a:pt x="223" y="5"/>
                  </a:lnTo>
                  <a:lnTo>
                    <a:pt x="204" y="1"/>
                  </a:lnTo>
                  <a:lnTo>
                    <a:pt x="183"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64" name="Freeform 282"/>
            <p:cNvSpPr>
              <a:spLocks noChangeAspect="1"/>
            </p:cNvSpPr>
            <p:nvPr/>
          </p:nvSpPr>
          <p:spPr bwMode="auto">
            <a:xfrm>
              <a:off x="3599" y="2255"/>
              <a:ext cx="159" cy="456"/>
            </a:xfrm>
            <a:custGeom>
              <a:avLst/>
              <a:gdLst>
                <a:gd name="T0" fmla="*/ 17 w 319"/>
                <a:gd name="T1" fmla="*/ 1 h 910"/>
                <a:gd name="T2" fmla="*/ 9 w 319"/>
                <a:gd name="T3" fmla="*/ 4 h 910"/>
                <a:gd name="T4" fmla="*/ 3 w 319"/>
                <a:gd name="T5" fmla="*/ 7 h 910"/>
                <a:gd name="T6" fmla="*/ 0 w 319"/>
                <a:gd name="T7" fmla="*/ 11 h 910"/>
                <a:gd name="T8" fmla="*/ 0 w 319"/>
                <a:gd name="T9" fmla="*/ 15 h 910"/>
                <a:gd name="T10" fmla="*/ 1 w 319"/>
                <a:gd name="T11" fmla="*/ 20 h 910"/>
                <a:gd name="T12" fmla="*/ 4 w 319"/>
                <a:gd name="T13" fmla="*/ 23 h 910"/>
                <a:gd name="T14" fmla="*/ 8 w 319"/>
                <a:gd name="T15" fmla="*/ 26 h 910"/>
                <a:gd name="T16" fmla="*/ 10 w 319"/>
                <a:gd name="T17" fmla="*/ 40 h 910"/>
                <a:gd name="T18" fmla="*/ 9 w 319"/>
                <a:gd name="T19" fmla="*/ 64 h 910"/>
                <a:gd name="T20" fmla="*/ 8 w 319"/>
                <a:gd name="T21" fmla="*/ 79 h 910"/>
                <a:gd name="T22" fmla="*/ 8 w 319"/>
                <a:gd name="T23" fmla="*/ 83 h 910"/>
                <a:gd name="T24" fmla="*/ 7 w 319"/>
                <a:gd name="T25" fmla="*/ 91 h 910"/>
                <a:gd name="T26" fmla="*/ 6 w 319"/>
                <a:gd name="T27" fmla="*/ 102 h 910"/>
                <a:gd name="T28" fmla="*/ 6 w 319"/>
                <a:gd name="T29" fmla="*/ 109 h 910"/>
                <a:gd name="T30" fmla="*/ 6 w 319"/>
                <a:gd name="T31" fmla="*/ 112 h 910"/>
                <a:gd name="T32" fmla="*/ 7 w 319"/>
                <a:gd name="T33" fmla="*/ 114 h 910"/>
                <a:gd name="T34" fmla="*/ 9 w 319"/>
                <a:gd name="T35" fmla="*/ 114 h 910"/>
                <a:gd name="T36" fmla="*/ 11 w 319"/>
                <a:gd name="T37" fmla="*/ 114 h 910"/>
                <a:gd name="T38" fmla="*/ 13 w 319"/>
                <a:gd name="T39" fmla="*/ 114 h 910"/>
                <a:gd name="T40" fmla="*/ 14 w 319"/>
                <a:gd name="T41" fmla="*/ 113 h 910"/>
                <a:gd name="T42" fmla="*/ 15 w 319"/>
                <a:gd name="T43" fmla="*/ 111 h 910"/>
                <a:gd name="T44" fmla="*/ 17 w 319"/>
                <a:gd name="T45" fmla="*/ 105 h 910"/>
                <a:gd name="T46" fmla="*/ 18 w 319"/>
                <a:gd name="T47" fmla="*/ 95 h 910"/>
                <a:gd name="T48" fmla="*/ 19 w 319"/>
                <a:gd name="T49" fmla="*/ 88 h 910"/>
                <a:gd name="T50" fmla="*/ 20 w 319"/>
                <a:gd name="T51" fmla="*/ 84 h 910"/>
                <a:gd name="T52" fmla="*/ 21 w 319"/>
                <a:gd name="T53" fmla="*/ 80 h 910"/>
                <a:gd name="T54" fmla="*/ 23 w 319"/>
                <a:gd name="T55" fmla="*/ 75 h 910"/>
                <a:gd name="T56" fmla="*/ 25 w 319"/>
                <a:gd name="T57" fmla="*/ 69 h 910"/>
                <a:gd name="T58" fmla="*/ 27 w 319"/>
                <a:gd name="T59" fmla="*/ 60 h 910"/>
                <a:gd name="T60" fmla="*/ 29 w 319"/>
                <a:gd name="T61" fmla="*/ 48 h 910"/>
                <a:gd name="T62" fmla="*/ 32 w 319"/>
                <a:gd name="T63" fmla="*/ 33 h 910"/>
                <a:gd name="T64" fmla="*/ 36 w 319"/>
                <a:gd name="T65" fmla="*/ 22 h 910"/>
                <a:gd name="T66" fmla="*/ 39 w 319"/>
                <a:gd name="T67" fmla="*/ 18 h 910"/>
                <a:gd name="T68" fmla="*/ 39 w 319"/>
                <a:gd name="T69" fmla="*/ 15 h 910"/>
                <a:gd name="T70" fmla="*/ 38 w 319"/>
                <a:gd name="T71" fmla="*/ 11 h 910"/>
                <a:gd name="T72" fmla="*/ 36 w 319"/>
                <a:gd name="T73" fmla="*/ 7 h 910"/>
                <a:gd name="T74" fmla="*/ 32 w 319"/>
                <a:gd name="T75" fmla="*/ 4 h 910"/>
                <a:gd name="T76" fmla="*/ 28 w 319"/>
                <a:gd name="T77" fmla="*/ 2 h 910"/>
                <a:gd name="T78" fmla="*/ 24 w 319"/>
                <a:gd name="T79" fmla="*/ 1 h 9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910">
                  <a:moveTo>
                    <a:pt x="175" y="0"/>
                  </a:moveTo>
                  <a:lnTo>
                    <a:pt x="136" y="6"/>
                  </a:lnTo>
                  <a:lnTo>
                    <a:pt x="103" y="15"/>
                  </a:lnTo>
                  <a:lnTo>
                    <a:pt x="74" y="26"/>
                  </a:lnTo>
                  <a:lnTo>
                    <a:pt x="50" y="39"/>
                  </a:lnTo>
                  <a:lnTo>
                    <a:pt x="31" y="53"/>
                  </a:lnTo>
                  <a:lnTo>
                    <a:pt x="18" y="69"/>
                  </a:lnTo>
                  <a:lnTo>
                    <a:pt x="7" y="85"/>
                  </a:lnTo>
                  <a:lnTo>
                    <a:pt x="1" y="102"/>
                  </a:lnTo>
                  <a:lnTo>
                    <a:pt x="0" y="120"/>
                  </a:lnTo>
                  <a:lnTo>
                    <a:pt x="3" y="137"/>
                  </a:lnTo>
                  <a:lnTo>
                    <a:pt x="10" y="153"/>
                  </a:lnTo>
                  <a:lnTo>
                    <a:pt x="19" y="169"/>
                  </a:lnTo>
                  <a:lnTo>
                    <a:pt x="33" y="183"/>
                  </a:lnTo>
                  <a:lnTo>
                    <a:pt x="50" y="196"/>
                  </a:lnTo>
                  <a:lnTo>
                    <a:pt x="69" y="206"/>
                  </a:lnTo>
                  <a:lnTo>
                    <a:pt x="92" y="214"/>
                  </a:lnTo>
                  <a:lnTo>
                    <a:pt x="87" y="313"/>
                  </a:lnTo>
                  <a:lnTo>
                    <a:pt x="80" y="412"/>
                  </a:lnTo>
                  <a:lnTo>
                    <a:pt x="73" y="511"/>
                  </a:lnTo>
                  <a:lnTo>
                    <a:pt x="67" y="611"/>
                  </a:lnTo>
                  <a:lnTo>
                    <a:pt x="67" y="627"/>
                  </a:lnTo>
                  <a:lnTo>
                    <a:pt x="67" y="643"/>
                  </a:lnTo>
                  <a:lnTo>
                    <a:pt x="66" y="659"/>
                  </a:lnTo>
                  <a:lnTo>
                    <a:pt x="66" y="675"/>
                  </a:lnTo>
                  <a:lnTo>
                    <a:pt x="61" y="720"/>
                  </a:lnTo>
                  <a:lnTo>
                    <a:pt x="57" y="765"/>
                  </a:lnTo>
                  <a:lnTo>
                    <a:pt x="52" y="811"/>
                  </a:lnTo>
                  <a:lnTo>
                    <a:pt x="48" y="856"/>
                  </a:lnTo>
                  <a:lnTo>
                    <a:pt x="50" y="867"/>
                  </a:lnTo>
                  <a:lnTo>
                    <a:pt x="52" y="879"/>
                  </a:lnTo>
                  <a:lnTo>
                    <a:pt x="53" y="892"/>
                  </a:lnTo>
                  <a:lnTo>
                    <a:pt x="56" y="903"/>
                  </a:lnTo>
                  <a:lnTo>
                    <a:pt x="63" y="904"/>
                  </a:lnTo>
                  <a:lnTo>
                    <a:pt x="71" y="904"/>
                  </a:lnTo>
                  <a:lnTo>
                    <a:pt x="78" y="905"/>
                  </a:lnTo>
                  <a:lnTo>
                    <a:pt x="86" y="907"/>
                  </a:lnTo>
                  <a:lnTo>
                    <a:pt x="92" y="908"/>
                  </a:lnTo>
                  <a:lnTo>
                    <a:pt x="101" y="908"/>
                  </a:lnTo>
                  <a:lnTo>
                    <a:pt x="107" y="909"/>
                  </a:lnTo>
                  <a:lnTo>
                    <a:pt x="116" y="910"/>
                  </a:lnTo>
                  <a:lnTo>
                    <a:pt x="119" y="901"/>
                  </a:lnTo>
                  <a:lnTo>
                    <a:pt x="124" y="892"/>
                  </a:lnTo>
                  <a:lnTo>
                    <a:pt x="127" y="882"/>
                  </a:lnTo>
                  <a:lnTo>
                    <a:pt x="132" y="873"/>
                  </a:lnTo>
                  <a:lnTo>
                    <a:pt x="137" y="834"/>
                  </a:lnTo>
                  <a:lnTo>
                    <a:pt x="143" y="796"/>
                  </a:lnTo>
                  <a:lnTo>
                    <a:pt x="148" y="758"/>
                  </a:lnTo>
                  <a:lnTo>
                    <a:pt x="154" y="719"/>
                  </a:lnTo>
                  <a:lnTo>
                    <a:pt x="158" y="702"/>
                  </a:lnTo>
                  <a:lnTo>
                    <a:pt x="162" y="684"/>
                  </a:lnTo>
                  <a:lnTo>
                    <a:pt x="165" y="667"/>
                  </a:lnTo>
                  <a:lnTo>
                    <a:pt x="170" y="650"/>
                  </a:lnTo>
                  <a:lnTo>
                    <a:pt x="175" y="632"/>
                  </a:lnTo>
                  <a:lnTo>
                    <a:pt x="181" y="615"/>
                  </a:lnTo>
                  <a:lnTo>
                    <a:pt x="187" y="598"/>
                  </a:lnTo>
                  <a:lnTo>
                    <a:pt x="193" y="581"/>
                  </a:lnTo>
                  <a:lnTo>
                    <a:pt x="201" y="551"/>
                  </a:lnTo>
                  <a:lnTo>
                    <a:pt x="209" y="516"/>
                  </a:lnTo>
                  <a:lnTo>
                    <a:pt x="218" y="476"/>
                  </a:lnTo>
                  <a:lnTo>
                    <a:pt x="227" y="431"/>
                  </a:lnTo>
                  <a:lnTo>
                    <a:pt x="238" y="380"/>
                  </a:lnTo>
                  <a:lnTo>
                    <a:pt x="250" y="324"/>
                  </a:lnTo>
                  <a:lnTo>
                    <a:pt x="263" y="259"/>
                  </a:lnTo>
                  <a:lnTo>
                    <a:pt x="277" y="189"/>
                  </a:lnTo>
                  <a:lnTo>
                    <a:pt x="294" y="175"/>
                  </a:lnTo>
                  <a:lnTo>
                    <a:pt x="307" y="160"/>
                  </a:lnTo>
                  <a:lnTo>
                    <a:pt x="315" y="144"/>
                  </a:lnTo>
                  <a:lnTo>
                    <a:pt x="318" y="129"/>
                  </a:lnTo>
                  <a:lnTo>
                    <a:pt x="319" y="113"/>
                  </a:lnTo>
                  <a:lnTo>
                    <a:pt x="316" y="98"/>
                  </a:lnTo>
                  <a:lnTo>
                    <a:pt x="310" y="82"/>
                  </a:lnTo>
                  <a:lnTo>
                    <a:pt x="302" y="68"/>
                  </a:lnTo>
                  <a:lnTo>
                    <a:pt x="291" y="54"/>
                  </a:lnTo>
                  <a:lnTo>
                    <a:pt x="278" y="41"/>
                  </a:lnTo>
                  <a:lnTo>
                    <a:pt x="263" y="30"/>
                  </a:lnTo>
                  <a:lnTo>
                    <a:pt x="247" y="19"/>
                  </a:lnTo>
                  <a:lnTo>
                    <a:pt x="230" y="11"/>
                  </a:lnTo>
                  <a:lnTo>
                    <a:pt x="212" y="6"/>
                  </a:lnTo>
                  <a:lnTo>
                    <a:pt x="194" y="1"/>
                  </a:lnTo>
                  <a:lnTo>
                    <a:pt x="175"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65" name="Freeform 283"/>
            <p:cNvSpPr>
              <a:spLocks noChangeAspect="1"/>
            </p:cNvSpPr>
            <p:nvPr/>
          </p:nvSpPr>
          <p:spPr bwMode="auto">
            <a:xfrm>
              <a:off x="3609" y="2262"/>
              <a:ext cx="143" cy="448"/>
            </a:xfrm>
            <a:custGeom>
              <a:avLst/>
              <a:gdLst>
                <a:gd name="T0" fmla="*/ 21 w 286"/>
                <a:gd name="T1" fmla="*/ 0 h 896"/>
                <a:gd name="T2" fmla="*/ 16 w 286"/>
                <a:gd name="T3" fmla="*/ 1 h 896"/>
                <a:gd name="T4" fmla="*/ 12 w 286"/>
                <a:gd name="T5" fmla="*/ 2 h 896"/>
                <a:gd name="T6" fmla="*/ 9 w 286"/>
                <a:gd name="T7" fmla="*/ 3 h 896"/>
                <a:gd name="T8" fmla="*/ 6 w 286"/>
                <a:gd name="T9" fmla="*/ 5 h 896"/>
                <a:gd name="T10" fmla="*/ 4 w 286"/>
                <a:gd name="T11" fmla="*/ 7 h 896"/>
                <a:gd name="T12" fmla="*/ 2 w 286"/>
                <a:gd name="T13" fmla="*/ 8 h 896"/>
                <a:gd name="T14" fmla="*/ 1 w 286"/>
                <a:gd name="T15" fmla="*/ 10 h 896"/>
                <a:gd name="T16" fmla="*/ 0 w 286"/>
                <a:gd name="T17" fmla="*/ 12 h 896"/>
                <a:gd name="T18" fmla="*/ 0 w 286"/>
                <a:gd name="T19" fmla="*/ 14 h 896"/>
                <a:gd name="T20" fmla="*/ 1 w 286"/>
                <a:gd name="T21" fmla="*/ 16 h 896"/>
                <a:gd name="T22" fmla="*/ 2 w 286"/>
                <a:gd name="T23" fmla="*/ 18 h 896"/>
                <a:gd name="T24" fmla="*/ 3 w 286"/>
                <a:gd name="T25" fmla="*/ 19 h 896"/>
                <a:gd name="T26" fmla="*/ 5 w 286"/>
                <a:gd name="T27" fmla="*/ 21 h 896"/>
                <a:gd name="T28" fmla="*/ 7 w 286"/>
                <a:gd name="T29" fmla="*/ 22 h 896"/>
                <a:gd name="T30" fmla="*/ 10 w 286"/>
                <a:gd name="T31" fmla="*/ 23 h 896"/>
                <a:gd name="T32" fmla="*/ 12 w 286"/>
                <a:gd name="T33" fmla="*/ 23 h 896"/>
                <a:gd name="T34" fmla="*/ 8 w 286"/>
                <a:gd name="T35" fmla="*/ 76 h 896"/>
                <a:gd name="T36" fmla="*/ 7 w 286"/>
                <a:gd name="T37" fmla="*/ 84 h 896"/>
                <a:gd name="T38" fmla="*/ 5 w 286"/>
                <a:gd name="T39" fmla="*/ 106 h 896"/>
                <a:gd name="T40" fmla="*/ 6 w 286"/>
                <a:gd name="T41" fmla="*/ 112 h 896"/>
                <a:gd name="T42" fmla="*/ 11 w 286"/>
                <a:gd name="T43" fmla="*/ 112 h 896"/>
                <a:gd name="T44" fmla="*/ 13 w 286"/>
                <a:gd name="T45" fmla="*/ 108 h 896"/>
                <a:gd name="T46" fmla="*/ 16 w 286"/>
                <a:gd name="T47" fmla="*/ 89 h 896"/>
                <a:gd name="T48" fmla="*/ 17 w 286"/>
                <a:gd name="T49" fmla="*/ 80 h 896"/>
                <a:gd name="T50" fmla="*/ 20 w 286"/>
                <a:gd name="T51" fmla="*/ 71 h 896"/>
                <a:gd name="T52" fmla="*/ 21 w 286"/>
                <a:gd name="T53" fmla="*/ 68 h 896"/>
                <a:gd name="T54" fmla="*/ 21 w 286"/>
                <a:gd name="T55" fmla="*/ 63 h 896"/>
                <a:gd name="T56" fmla="*/ 22 w 286"/>
                <a:gd name="T57" fmla="*/ 58 h 896"/>
                <a:gd name="T58" fmla="*/ 23 w 286"/>
                <a:gd name="T59" fmla="*/ 53 h 896"/>
                <a:gd name="T60" fmla="*/ 24 w 286"/>
                <a:gd name="T61" fmla="*/ 47 h 896"/>
                <a:gd name="T62" fmla="*/ 26 w 286"/>
                <a:gd name="T63" fmla="*/ 40 h 896"/>
                <a:gd name="T64" fmla="*/ 27 w 286"/>
                <a:gd name="T65" fmla="*/ 32 h 896"/>
                <a:gd name="T66" fmla="*/ 29 w 286"/>
                <a:gd name="T67" fmla="*/ 23 h 896"/>
                <a:gd name="T68" fmla="*/ 34 w 286"/>
                <a:gd name="T69" fmla="*/ 20 h 896"/>
                <a:gd name="T70" fmla="*/ 36 w 286"/>
                <a:gd name="T71" fmla="*/ 16 h 896"/>
                <a:gd name="T72" fmla="*/ 36 w 286"/>
                <a:gd name="T73" fmla="*/ 13 h 896"/>
                <a:gd name="T74" fmla="*/ 35 w 286"/>
                <a:gd name="T75" fmla="*/ 9 h 896"/>
                <a:gd name="T76" fmla="*/ 33 w 286"/>
                <a:gd name="T77" fmla="*/ 6 h 896"/>
                <a:gd name="T78" fmla="*/ 29 w 286"/>
                <a:gd name="T79" fmla="*/ 3 h 896"/>
                <a:gd name="T80" fmla="*/ 25 w 286"/>
                <a:gd name="T81" fmla="*/ 1 h 896"/>
                <a:gd name="T82" fmla="*/ 21 w 286"/>
                <a:gd name="T83" fmla="*/ 0 h 8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6" h="896">
                  <a:moveTo>
                    <a:pt x="166" y="0"/>
                  </a:moveTo>
                  <a:lnTo>
                    <a:pt x="127" y="5"/>
                  </a:lnTo>
                  <a:lnTo>
                    <a:pt x="95" y="13"/>
                  </a:lnTo>
                  <a:lnTo>
                    <a:pt x="67" y="24"/>
                  </a:lnTo>
                  <a:lnTo>
                    <a:pt x="44" y="35"/>
                  </a:lnTo>
                  <a:lnTo>
                    <a:pt x="27" y="49"/>
                  </a:lnTo>
                  <a:lnTo>
                    <a:pt x="13" y="64"/>
                  </a:lnTo>
                  <a:lnTo>
                    <a:pt x="5" y="79"/>
                  </a:lnTo>
                  <a:lnTo>
                    <a:pt x="0" y="94"/>
                  </a:lnTo>
                  <a:lnTo>
                    <a:pt x="0" y="110"/>
                  </a:lnTo>
                  <a:lnTo>
                    <a:pt x="4" y="124"/>
                  </a:lnTo>
                  <a:lnTo>
                    <a:pt x="10" y="138"/>
                  </a:lnTo>
                  <a:lnTo>
                    <a:pt x="22" y="150"/>
                  </a:lnTo>
                  <a:lnTo>
                    <a:pt x="36" y="162"/>
                  </a:lnTo>
                  <a:lnTo>
                    <a:pt x="52" y="170"/>
                  </a:lnTo>
                  <a:lnTo>
                    <a:pt x="73" y="177"/>
                  </a:lnTo>
                  <a:lnTo>
                    <a:pt x="95" y="180"/>
                  </a:lnTo>
                  <a:lnTo>
                    <a:pt x="59" y="601"/>
                  </a:lnTo>
                  <a:lnTo>
                    <a:pt x="55" y="665"/>
                  </a:lnTo>
                  <a:lnTo>
                    <a:pt x="37" y="844"/>
                  </a:lnTo>
                  <a:lnTo>
                    <a:pt x="42" y="890"/>
                  </a:lnTo>
                  <a:lnTo>
                    <a:pt x="86" y="896"/>
                  </a:lnTo>
                  <a:lnTo>
                    <a:pt x="100" y="859"/>
                  </a:lnTo>
                  <a:lnTo>
                    <a:pt x="122" y="706"/>
                  </a:lnTo>
                  <a:lnTo>
                    <a:pt x="136" y="637"/>
                  </a:lnTo>
                  <a:lnTo>
                    <a:pt x="156" y="568"/>
                  </a:lnTo>
                  <a:lnTo>
                    <a:pt x="161" y="538"/>
                  </a:lnTo>
                  <a:lnTo>
                    <a:pt x="167" y="503"/>
                  </a:lnTo>
                  <a:lnTo>
                    <a:pt x="174" y="464"/>
                  </a:lnTo>
                  <a:lnTo>
                    <a:pt x="182" y="419"/>
                  </a:lnTo>
                  <a:lnTo>
                    <a:pt x="191" y="369"/>
                  </a:lnTo>
                  <a:lnTo>
                    <a:pt x="203" y="313"/>
                  </a:lnTo>
                  <a:lnTo>
                    <a:pt x="215" y="250"/>
                  </a:lnTo>
                  <a:lnTo>
                    <a:pt x="230" y="179"/>
                  </a:lnTo>
                  <a:lnTo>
                    <a:pt x="265" y="155"/>
                  </a:lnTo>
                  <a:lnTo>
                    <a:pt x="282" y="127"/>
                  </a:lnTo>
                  <a:lnTo>
                    <a:pt x="286" y="99"/>
                  </a:lnTo>
                  <a:lnTo>
                    <a:pt x="277" y="70"/>
                  </a:lnTo>
                  <a:lnTo>
                    <a:pt x="257" y="43"/>
                  </a:lnTo>
                  <a:lnTo>
                    <a:pt x="230" y="21"/>
                  </a:lnTo>
                  <a:lnTo>
                    <a:pt x="199" y="6"/>
                  </a:lnTo>
                  <a:lnTo>
                    <a:pt x="166"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66" name="Freeform 284"/>
            <p:cNvSpPr>
              <a:spLocks noChangeAspect="1"/>
            </p:cNvSpPr>
            <p:nvPr/>
          </p:nvSpPr>
          <p:spPr bwMode="auto">
            <a:xfrm>
              <a:off x="3465" y="2176"/>
              <a:ext cx="173" cy="240"/>
            </a:xfrm>
            <a:custGeom>
              <a:avLst/>
              <a:gdLst>
                <a:gd name="T0" fmla="*/ 34 w 346"/>
                <a:gd name="T1" fmla="*/ 0 h 480"/>
                <a:gd name="T2" fmla="*/ 30 w 346"/>
                <a:gd name="T3" fmla="*/ 2 h 480"/>
                <a:gd name="T4" fmla="*/ 26 w 346"/>
                <a:gd name="T5" fmla="*/ 4 h 480"/>
                <a:gd name="T6" fmla="*/ 22 w 346"/>
                <a:gd name="T7" fmla="*/ 6 h 480"/>
                <a:gd name="T8" fmla="*/ 19 w 346"/>
                <a:gd name="T9" fmla="*/ 8 h 480"/>
                <a:gd name="T10" fmla="*/ 15 w 346"/>
                <a:gd name="T11" fmla="*/ 11 h 480"/>
                <a:gd name="T12" fmla="*/ 12 w 346"/>
                <a:gd name="T13" fmla="*/ 15 h 480"/>
                <a:gd name="T14" fmla="*/ 9 w 346"/>
                <a:gd name="T15" fmla="*/ 18 h 480"/>
                <a:gd name="T16" fmla="*/ 6 w 346"/>
                <a:gd name="T17" fmla="*/ 22 h 480"/>
                <a:gd name="T18" fmla="*/ 4 w 346"/>
                <a:gd name="T19" fmla="*/ 26 h 480"/>
                <a:gd name="T20" fmla="*/ 3 w 346"/>
                <a:gd name="T21" fmla="*/ 30 h 480"/>
                <a:gd name="T22" fmla="*/ 1 w 346"/>
                <a:gd name="T23" fmla="*/ 35 h 480"/>
                <a:gd name="T24" fmla="*/ 1 w 346"/>
                <a:gd name="T25" fmla="*/ 40 h 480"/>
                <a:gd name="T26" fmla="*/ 0 w 346"/>
                <a:gd name="T27" fmla="*/ 45 h 480"/>
                <a:gd name="T28" fmla="*/ 1 w 346"/>
                <a:gd name="T29" fmla="*/ 50 h 480"/>
                <a:gd name="T30" fmla="*/ 2 w 346"/>
                <a:gd name="T31" fmla="*/ 55 h 480"/>
                <a:gd name="T32" fmla="*/ 4 w 346"/>
                <a:gd name="T33" fmla="*/ 60 h 480"/>
                <a:gd name="T34" fmla="*/ 5 w 346"/>
                <a:gd name="T35" fmla="*/ 56 h 480"/>
                <a:gd name="T36" fmla="*/ 6 w 346"/>
                <a:gd name="T37" fmla="*/ 51 h 480"/>
                <a:gd name="T38" fmla="*/ 7 w 346"/>
                <a:gd name="T39" fmla="*/ 47 h 480"/>
                <a:gd name="T40" fmla="*/ 8 w 346"/>
                <a:gd name="T41" fmla="*/ 43 h 480"/>
                <a:gd name="T42" fmla="*/ 10 w 346"/>
                <a:gd name="T43" fmla="*/ 38 h 480"/>
                <a:gd name="T44" fmla="*/ 12 w 346"/>
                <a:gd name="T45" fmla="*/ 34 h 480"/>
                <a:gd name="T46" fmla="*/ 14 w 346"/>
                <a:gd name="T47" fmla="*/ 30 h 480"/>
                <a:gd name="T48" fmla="*/ 16 w 346"/>
                <a:gd name="T49" fmla="*/ 26 h 480"/>
                <a:gd name="T50" fmla="*/ 19 w 346"/>
                <a:gd name="T51" fmla="*/ 22 h 480"/>
                <a:gd name="T52" fmla="*/ 21 w 346"/>
                <a:gd name="T53" fmla="*/ 18 h 480"/>
                <a:gd name="T54" fmla="*/ 24 w 346"/>
                <a:gd name="T55" fmla="*/ 15 h 480"/>
                <a:gd name="T56" fmla="*/ 28 w 346"/>
                <a:gd name="T57" fmla="*/ 12 h 480"/>
                <a:gd name="T58" fmla="*/ 31 w 346"/>
                <a:gd name="T59" fmla="*/ 9 h 480"/>
                <a:gd name="T60" fmla="*/ 35 w 346"/>
                <a:gd name="T61" fmla="*/ 6 h 480"/>
                <a:gd name="T62" fmla="*/ 39 w 346"/>
                <a:gd name="T63" fmla="*/ 4 h 480"/>
                <a:gd name="T64" fmla="*/ 44 w 346"/>
                <a:gd name="T65" fmla="*/ 1 h 480"/>
                <a:gd name="T66" fmla="*/ 34 w 346"/>
                <a:gd name="T67" fmla="*/ 0 h 4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6" h="480">
                  <a:moveTo>
                    <a:pt x="266" y="0"/>
                  </a:moveTo>
                  <a:lnTo>
                    <a:pt x="235" y="11"/>
                  </a:lnTo>
                  <a:lnTo>
                    <a:pt x="205" y="25"/>
                  </a:lnTo>
                  <a:lnTo>
                    <a:pt x="175" y="44"/>
                  </a:lnTo>
                  <a:lnTo>
                    <a:pt x="146" y="63"/>
                  </a:lnTo>
                  <a:lnTo>
                    <a:pt x="119" y="87"/>
                  </a:lnTo>
                  <a:lnTo>
                    <a:pt x="93" y="113"/>
                  </a:lnTo>
                  <a:lnTo>
                    <a:pt x="69" y="142"/>
                  </a:lnTo>
                  <a:lnTo>
                    <a:pt x="48" y="173"/>
                  </a:lnTo>
                  <a:lnTo>
                    <a:pt x="31" y="205"/>
                  </a:lnTo>
                  <a:lnTo>
                    <a:pt x="17" y="240"/>
                  </a:lnTo>
                  <a:lnTo>
                    <a:pt x="7" y="276"/>
                  </a:lnTo>
                  <a:lnTo>
                    <a:pt x="1" y="314"/>
                  </a:lnTo>
                  <a:lnTo>
                    <a:pt x="0" y="355"/>
                  </a:lnTo>
                  <a:lnTo>
                    <a:pt x="5" y="395"/>
                  </a:lnTo>
                  <a:lnTo>
                    <a:pt x="14" y="438"/>
                  </a:lnTo>
                  <a:lnTo>
                    <a:pt x="30" y="480"/>
                  </a:lnTo>
                  <a:lnTo>
                    <a:pt x="36" y="445"/>
                  </a:lnTo>
                  <a:lnTo>
                    <a:pt x="43" y="408"/>
                  </a:lnTo>
                  <a:lnTo>
                    <a:pt x="52" y="372"/>
                  </a:lnTo>
                  <a:lnTo>
                    <a:pt x="63" y="337"/>
                  </a:lnTo>
                  <a:lnTo>
                    <a:pt x="76" y="303"/>
                  </a:lnTo>
                  <a:lnTo>
                    <a:pt x="91" y="268"/>
                  </a:lnTo>
                  <a:lnTo>
                    <a:pt x="107" y="236"/>
                  </a:lnTo>
                  <a:lnTo>
                    <a:pt x="126" y="204"/>
                  </a:lnTo>
                  <a:lnTo>
                    <a:pt x="146" y="174"/>
                  </a:lnTo>
                  <a:lnTo>
                    <a:pt x="168" y="144"/>
                  </a:lnTo>
                  <a:lnTo>
                    <a:pt x="192" y="116"/>
                  </a:lnTo>
                  <a:lnTo>
                    <a:pt x="219" y="91"/>
                  </a:lnTo>
                  <a:lnTo>
                    <a:pt x="248" y="67"/>
                  </a:lnTo>
                  <a:lnTo>
                    <a:pt x="278" y="45"/>
                  </a:lnTo>
                  <a:lnTo>
                    <a:pt x="311" y="25"/>
                  </a:lnTo>
                  <a:lnTo>
                    <a:pt x="346" y="8"/>
                  </a:lnTo>
                  <a:lnTo>
                    <a:pt x="266"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67" name="Freeform 285"/>
            <p:cNvSpPr>
              <a:spLocks noChangeAspect="1"/>
            </p:cNvSpPr>
            <p:nvPr/>
          </p:nvSpPr>
          <p:spPr bwMode="auto">
            <a:xfrm>
              <a:off x="3467" y="2178"/>
              <a:ext cx="169" cy="235"/>
            </a:xfrm>
            <a:custGeom>
              <a:avLst/>
              <a:gdLst>
                <a:gd name="T0" fmla="*/ 33 w 337"/>
                <a:gd name="T1" fmla="*/ 0 h 469"/>
                <a:gd name="T2" fmla="*/ 29 w 337"/>
                <a:gd name="T3" fmla="*/ 2 h 469"/>
                <a:gd name="T4" fmla="*/ 25 w 337"/>
                <a:gd name="T5" fmla="*/ 4 h 469"/>
                <a:gd name="T6" fmla="*/ 22 w 337"/>
                <a:gd name="T7" fmla="*/ 6 h 469"/>
                <a:gd name="T8" fmla="*/ 18 w 337"/>
                <a:gd name="T9" fmla="*/ 8 h 469"/>
                <a:gd name="T10" fmla="*/ 15 w 337"/>
                <a:gd name="T11" fmla="*/ 11 h 469"/>
                <a:gd name="T12" fmla="*/ 12 w 337"/>
                <a:gd name="T13" fmla="*/ 14 h 469"/>
                <a:gd name="T14" fmla="*/ 9 w 337"/>
                <a:gd name="T15" fmla="*/ 18 h 469"/>
                <a:gd name="T16" fmla="*/ 6 w 337"/>
                <a:gd name="T17" fmla="*/ 22 h 469"/>
                <a:gd name="T18" fmla="*/ 4 w 337"/>
                <a:gd name="T19" fmla="*/ 25 h 469"/>
                <a:gd name="T20" fmla="*/ 3 w 337"/>
                <a:gd name="T21" fmla="*/ 30 h 469"/>
                <a:gd name="T22" fmla="*/ 1 w 337"/>
                <a:gd name="T23" fmla="*/ 34 h 469"/>
                <a:gd name="T24" fmla="*/ 1 w 337"/>
                <a:gd name="T25" fmla="*/ 39 h 469"/>
                <a:gd name="T26" fmla="*/ 0 w 337"/>
                <a:gd name="T27" fmla="*/ 44 h 469"/>
                <a:gd name="T28" fmla="*/ 1 w 337"/>
                <a:gd name="T29" fmla="*/ 49 h 469"/>
                <a:gd name="T30" fmla="*/ 2 w 337"/>
                <a:gd name="T31" fmla="*/ 54 h 469"/>
                <a:gd name="T32" fmla="*/ 4 w 337"/>
                <a:gd name="T33" fmla="*/ 59 h 469"/>
                <a:gd name="T34" fmla="*/ 5 w 337"/>
                <a:gd name="T35" fmla="*/ 55 h 469"/>
                <a:gd name="T36" fmla="*/ 5 w 337"/>
                <a:gd name="T37" fmla="*/ 50 h 469"/>
                <a:gd name="T38" fmla="*/ 7 w 337"/>
                <a:gd name="T39" fmla="*/ 46 h 469"/>
                <a:gd name="T40" fmla="*/ 8 w 337"/>
                <a:gd name="T41" fmla="*/ 41 h 469"/>
                <a:gd name="T42" fmla="*/ 9 w 337"/>
                <a:gd name="T43" fmla="*/ 37 h 469"/>
                <a:gd name="T44" fmla="*/ 11 w 337"/>
                <a:gd name="T45" fmla="*/ 33 h 469"/>
                <a:gd name="T46" fmla="*/ 13 w 337"/>
                <a:gd name="T47" fmla="*/ 29 h 469"/>
                <a:gd name="T48" fmla="*/ 15 w 337"/>
                <a:gd name="T49" fmla="*/ 25 h 469"/>
                <a:gd name="T50" fmla="*/ 18 w 337"/>
                <a:gd name="T51" fmla="*/ 21 h 469"/>
                <a:gd name="T52" fmla="*/ 21 w 337"/>
                <a:gd name="T53" fmla="*/ 18 h 469"/>
                <a:gd name="T54" fmla="*/ 24 w 337"/>
                <a:gd name="T55" fmla="*/ 14 h 469"/>
                <a:gd name="T56" fmla="*/ 27 w 337"/>
                <a:gd name="T57" fmla="*/ 11 h 469"/>
                <a:gd name="T58" fmla="*/ 30 w 337"/>
                <a:gd name="T59" fmla="*/ 8 h 469"/>
                <a:gd name="T60" fmla="*/ 34 w 337"/>
                <a:gd name="T61" fmla="*/ 6 h 469"/>
                <a:gd name="T62" fmla="*/ 38 w 337"/>
                <a:gd name="T63" fmla="*/ 3 h 469"/>
                <a:gd name="T64" fmla="*/ 43 w 337"/>
                <a:gd name="T65" fmla="*/ 1 h 469"/>
                <a:gd name="T66" fmla="*/ 41 w 337"/>
                <a:gd name="T67" fmla="*/ 1 h 469"/>
                <a:gd name="T68" fmla="*/ 40 w 337"/>
                <a:gd name="T69" fmla="*/ 1 h 469"/>
                <a:gd name="T70" fmla="*/ 39 w 337"/>
                <a:gd name="T71" fmla="*/ 1 h 469"/>
                <a:gd name="T72" fmla="*/ 38 w 337"/>
                <a:gd name="T73" fmla="*/ 1 h 469"/>
                <a:gd name="T74" fmla="*/ 37 w 337"/>
                <a:gd name="T75" fmla="*/ 1 h 469"/>
                <a:gd name="T76" fmla="*/ 35 w 337"/>
                <a:gd name="T77" fmla="*/ 1 h 469"/>
                <a:gd name="T78" fmla="*/ 34 w 337"/>
                <a:gd name="T79" fmla="*/ 0 h 469"/>
                <a:gd name="T80" fmla="*/ 33 w 337"/>
                <a:gd name="T81" fmla="*/ 0 h 4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 h="469">
                  <a:moveTo>
                    <a:pt x="259" y="0"/>
                  </a:moveTo>
                  <a:lnTo>
                    <a:pt x="229" y="12"/>
                  </a:lnTo>
                  <a:lnTo>
                    <a:pt x="200" y="26"/>
                  </a:lnTo>
                  <a:lnTo>
                    <a:pt x="170" y="44"/>
                  </a:lnTo>
                  <a:lnTo>
                    <a:pt x="142" y="64"/>
                  </a:lnTo>
                  <a:lnTo>
                    <a:pt x="116" y="86"/>
                  </a:lnTo>
                  <a:lnTo>
                    <a:pt x="91" y="111"/>
                  </a:lnTo>
                  <a:lnTo>
                    <a:pt x="67" y="139"/>
                  </a:lnTo>
                  <a:lnTo>
                    <a:pt x="48" y="169"/>
                  </a:lnTo>
                  <a:lnTo>
                    <a:pt x="31" y="200"/>
                  </a:lnTo>
                  <a:lnTo>
                    <a:pt x="17" y="233"/>
                  </a:lnTo>
                  <a:lnTo>
                    <a:pt x="6" y="269"/>
                  </a:lnTo>
                  <a:lnTo>
                    <a:pt x="1" y="306"/>
                  </a:lnTo>
                  <a:lnTo>
                    <a:pt x="0" y="345"/>
                  </a:lnTo>
                  <a:lnTo>
                    <a:pt x="3" y="385"/>
                  </a:lnTo>
                  <a:lnTo>
                    <a:pt x="12" y="427"/>
                  </a:lnTo>
                  <a:lnTo>
                    <a:pt x="27" y="469"/>
                  </a:lnTo>
                  <a:lnTo>
                    <a:pt x="33" y="434"/>
                  </a:lnTo>
                  <a:lnTo>
                    <a:pt x="40" y="397"/>
                  </a:lnTo>
                  <a:lnTo>
                    <a:pt x="49" y="362"/>
                  </a:lnTo>
                  <a:lnTo>
                    <a:pt x="59" y="328"/>
                  </a:lnTo>
                  <a:lnTo>
                    <a:pt x="72" y="293"/>
                  </a:lnTo>
                  <a:lnTo>
                    <a:pt x="86" y="260"/>
                  </a:lnTo>
                  <a:lnTo>
                    <a:pt x="102" y="227"/>
                  </a:lnTo>
                  <a:lnTo>
                    <a:pt x="120" y="196"/>
                  </a:lnTo>
                  <a:lnTo>
                    <a:pt x="140" y="166"/>
                  </a:lnTo>
                  <a:lnTo>
                    <a:pt x="162" y="139"/>
                  </a:lnTo>
                  <a:lnTo>
                    <a:pt x="185" y="111"/>
                  </a:lnTo>
                  <a:lnTo>
                    <a:pt x="211" y="87"/>
                  </a:lnTo>
                  <a:lnTo>
                    <a:pt x="239" y="63"/>
                  </a:lnTo>
                  <a:lnTo>
                    <a:pt x="270" y="42"/>
                  </a:lnTo>
                  <a:lnTo>
                    <a:pt x="302" y="22"/>
                  </a:lnTo>
                  <a:lnTo>
                    <a:pt x="337" y="5"/>
                  </a:lnTo>
                  <a:lnTo>
                    <a:pt x="327" y="5"/>
                  </a:lnTo>
                  <a:lnTo>
                    <a:pt x="317" y="4"/>
                  </a:lnTo>
                  <a:lnTo>
                    <a:pt x="307" y="4"/>
                  </a:lnTo>
                  <a:lnTo>
                    <a:pt x="298" y="3"/>
                  </a:lnTo>
                  <a:lnTo>
                    <a:pt x="289" y="2"/>
                  </a:lnTo>
                  <a:lnTo>
                    <a:pt x="278" y="2"/>
                  </a:lnTo>
                  <a:lnTo>
                    <a:pt x="269" y="0"/>
                  </a:lnTo>
                  <a:lnTo>
                    <a:pt x="259"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68" name="Freeform 286"/>
            <p:cNvSpPr>
              <a:spLocks noChangeAspect="1"/>
            </p:cNvSpPr>
            <p:nvPr/>
          </p:nvSpPr>
          <p:spPr bwMode="auto">
            <a:xfrm>
              <a:off x="3468" y="2180"/>
              <a:ext cx="166" cy="229"/>
            </a:xfrm>
            <a:custGeom>
              <a:avLst/>
              <a:gdLst>
                <a:gd name="T0" fmla="*/ 32 w 332"/>
                <a:gd name="T1" fmla="*/ 0 h 458"/>
                <a:gd name="T2" fmla="*/ 28 w 332"/>
                <a:gd name="T3" fmla="*/ 2 h 458"/>
                <a:gd name="T4" fmla="*/ 25 w 332"/>
                <a:gd name="T5" fmla="*/ 4 h 458"/>
                <a:gd name="T6" fmla="*/ 21 w 332"/>
                <a:gd name="T7" fmla="*/ 6 h 458"/>
                <a:gd name="T8" fmla="*/ 18 w 332"/>
                <a:gd name="T9" fmla="*/ 8 h 458"/>
                <a:gd name="T10" fmla="*/ 15 w 332"/>
                <a:gd name="T11" fmla="*/ 11 h 458"/>
                <a:gd name="T12" fmla="*/ 12 w 332"/>
                <a:gd name="T13" fmla="*/ 14 h 458"/>
                <a:gd name="T14" fmla="*/ 9 w 332"/>
                <a:gd name="T15" fmla="*/ 17 h 458"/>
                <a:gd name="T16" fmla="*/ 6 w 332"/>
                <a:gd name="T17" fmla="*/ 21 h 458"/>
                <a:gd name="T18" fmla="*/ 4 w 332"/>
                <a:gd name="T19" fmla="*/ 25 h 458"/>
                <a:gd name="T20" fmla="*/ 3 w 332"/>
                <a:gd name="T21" fmla="*/ 29 h 458"/>
                <a:gd name="T22" fmla="*/ 1 w 332"/>
                <a:gd name="T23" fmla="*/ 33 h 458"/>
                <a:gd name="T24" fmla="*/ 1 w 332"/>
                <a:gd name="T25" fmla="*/ 38 h 458"/>
                <a:gd name="T26" fmla="*/ 0 w 332"/>
                <a:gd name="T27" fmla="*/ 42 h 458"/>
                <a:gd name="T28" fmla="*/ 1 w 332"/>
                <a:gd name="T29" fmla="*/ 47 h 458"/>
                <a:gd name="T30" fmla="*/ 2 w 332"/>
                <a:gd name="T31" fmla="*/ 52 h 458"/>
                <a:gd name="T32" fmla="*/ 4 w 332"/>
                <a:gd name="T33" fmla="*/ 58 h 458"/>
                <a:gd name="T34" fmla="*/ 4 w 332"/>
                <a:gd name="T35" fmla="*/ 53 h 458"/>
                <a:gd name="T36" fmla="*/ 5 w 332"/>
                <a:gd name="T37" fmla="*/ 49 h 458"/>
                <a:gd name="T38" fmla="*/ 6 w 332"/>
                <a:gd name="T39" fmla="*/ 44 h 458"/>
                <a:gd name="T40" fmla="*/ 8 w 332"/>
                <a:gd name="T41" fmla="*/ 40 h 458"/>
                <a:gd name="T42" fmla="*/ 9 w 332"/>
                <a:gd name="T43" fmla="*/ 36 h 458"/>
                <a:gd name="T44" fmla="*/ 11 w 332"/>
                <a:gd name="T45" fmla="*/ 32 h 458"/>
                <a:gd name="T46" fmla="*/ 13 w 332"/>
                <a:gd name="T47" fmla="*/ 28 h 458"/>
                <a:gd name="T48" fmla="*/ 15 w 332"/>
                <a:gd name="T49" fmla="*/ 24 h 458"/>
                <a:gd name="T50" fmla="*/ 17 w 332"/>
                <a:gd name="T51" fmla="*/ 20 h 458"/>
                <a:gd name="T52" fmla="*/ 20 w 332"/>
                <a:gd name="T53" fmla="*/ 17 h 458"/>
                <a:gd name="T54" fmla="*/ 23 w 332"/>
                <a:gd name="T55" fmla="*/ 14 h 458"/>
                <a:gd name="T56" fmla="*/ 26 w 332"/>
                <a:gd name="T57" fmla="*/ 11 h 458"/>
                <a:gd name="T58" fmla="*/ 30 w 332"/>
                <a:gd name="T59" fmla="*/ 8 h 458"/>
                <a:gd name="T60" fmla="*/ 34 w 332"/>
                <a:gd name="T61" fmla="*/ 5 h 458"/>
                <a:gd name="T62" fmla="*/ 38 w 332"/>
                <a:gd name="T63" fmla="*/ 3 h 458"/>
                <a:gd name="T64" fmla="*/ 42 w 332"/>
                <a:gd name="T65" fmla="*/ 1 h 458"/>
                <a:gd name="T66" fmla="*/ 41 w 332"/>
                <a:gd name="T67" fmla="*/ 1 h 458"/>
                <a:gd name="T68" fmla="*/ 39 w 332"/>
                <a:gd name="T69" fmla="*/ 1 h 458"/>
                <a:gd name="T70" fmla="*/ 38 w 332"/>
                <a:gd name="T71" fmla="*/ 1 h 458"/>
                <a:gd name="T72" fmla="*/ 37 w 332"/>
                <a:gd name="T73" fmla="*/ 1 h 458"/>
                <a:gd name="T74" fmla="*/ 36 w 332"/>
                <a:gd name="T75" fmla="*/ 1 h 458"/>
                <a:gd name="T76" fmla="*/ 35 w 332"/>
                <a:gd name="T77" fmla="*/ 1 h 458"/>
                <a:gd name="T78" fmla="*/ 33 w 332"/>
                <a:gd name="T79" fmla="*/ 0 h 458"/>
                <a:gd name="T80" fmla="*/ 32 w 332"/>
                <a:gd name="T81" fmla="*/ 0 h 4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2" h="458">
                  <a:moveTo>
                    <a:pt x="253" y="0"/>
                  </a:moveTo>
                  <a:lnTo>
                    <a:pt x="224" y="11"/>
                  </a:lnTo>
                  <a:lnTo>
                    <a:pt x="196" y="26"/>
                  </a:lnTo>
                  <a:lnTo>
                    <a:pt x="168" y="44"/>
                  </a:lnTo>
                  <a:lnTo>
                    <a:pt x="140" y="63"/>
                  </a:lnTo>
                  <a:lnTo>
                    <a:pt x="114" y="85"/>
                  </a:lnTo>
                  <a:lnTo>
                    <a:pt x="90" y="109"/>
                  </a:lnTo>
                  <a:lnTo>
                    <a:pt x="68" y="136"/>
                  </a:lnTo>
                  <a:lnTo>
                    <a:pt x="48" y="165"/>
                  </a:lnTo>
                  <a:lnTo>
                    <a:pt x="31" y="195"/>
                  </a:lnTo>
                  <a:lnTo>
                    <a:pt x="18" y="228"/>
                  </a:lnTo>
                  <a:lnTo>
                    <a:pt x="8" y="263"/>
                  </a:lnTo>
                  <a:lnTo>
                    <a:pt x="2" y="298"/>
                  </a:lnTo>
                  <a:lnTo>
                    <a:pt x="0" y="336"/>
                  </a:lnTo>
                  <a:lnTo>
                    <a:pt x="3" y="376"/>
                  </a:lnTo>
                  <a:lnTo>
                    <a:pt x="12" y="416"/>
                  </a:lnTo>
                  <a:lnTo>
                    <a:pt x="26" y="458"/>
                  </a:lnTo>
                  <a:lnTo>
                    <a:pt x="32" y="422"/>
                  </a:lnTo>
                  <a:lnTo>
                    <a:pt x="39" y="386"/>
                  </a:lnTo>
                  <a:lnTo>
                    <a:pt x="47" y="351"/>
                  </a:lnTo>
                  <a:lnTo>
                    <a:pt x="57" y="317"/>
                  </a:lnTo>
                  <a:lnTo>
                    <a:pt x="69" y="283"/>
                  </a:lnTo>
                  <a:lnTo>
                    <a:pt x="83" y="250"/>
                  </a:lnTo>
                  <a:lnTo>
                    <a:pt x="99" y="219"/>
                  </a:lnTo>
                  <a:lnTo>
                    <a:pt x="116" y="189"/>
                  </a:lnTo>
                  <a:lnTo>
                    <a:pt x="136" y="160"/>
                  </a:lnTo>
                  <a:lnTo>
                    <a:pt x="156" y="132"/>
                  </a:lnTo>
                  <a:lnTo>
                    <a:pt x="181" y="106"/>
                  </a:lnTo>
                  <a:lnTo>
                    <a:pt x="206" y="82"/>
                  </a:lnTo>
                  <a:lnTo>
                    <a:pt x="234" y="59"/>
                  </a:lnTo>
                  <a:lnTo>
                    <a:pt x="265" y="38"/>
                  </a:lnTo>
                  <a:lnTo>
                    <a:pt x="297" y="20"/>
                  </a:lnTo>
                  <a:lnTo>
                    <a:pt x="332" y="3"/>
                  </a:lnTo>
                  <a:lnTo>
                    <a:pt x="321" y="3"/>
                  </a:lnTo>
                  <a:lnTo>
                    <a:pt x="312" y="2"/>
                  </a:lnTo>
                  <a:lnTo>
                    <a:pt x="302" y="2"/>
                  </a:lnTo>
                  <a:lnTo>
                    <a:pt x="292" y="1"/>
                  </a:lnTo>
                  <a:lnTo>
                    <a:pt x="282" y="1"/>
                  </a:lnTo>
                  <a:lnTo>
                    <a:pt x="273" y="1"/>
                  </a:lnTo>
                  <a:lnTo>
                    <a:pt x="262" y="0"/>
                  </a:lnTo>
                  <a:lnTo>
                    <a:pt x="253"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69" name="Freeform 287"/>
            <p:cNvSpPr>
              <a:spLocks noChangeAspect="1"/>
            </p:cNvSpPr>
            <p:nvPr/>
          </p:nvSpPr>
          <p:spPr bwMode="auto">
            <a:xfrm>
              <a:off x="3470" y="2181"/>
              <a:ext cx="161" cy="225"/>
            </a:xfrm>
            <a:custGeom>
              <a:avLst/>
              <a:gdLst>
                <a:gd name="T0" fmla="*/ 30 w 324"/>
                <a:gd name="T1" fmla="*/ 0 h 451"/>
                <a:gd name="T2" fmla="*/ 27 w 324"/>
                <a:gd name="T3" fmla="*/ 1 h 451"/>
                <a:gd name="T4" fmla="*/ 23 w 324"/>
                <a:gd name="T5" fmla="*/ 3 h 451"/>
                <a:gd name="T6" fmla="*/ 20 w 324"/>
                <a:gd name="T7" fmla="*/ 5 h 451"/>
                <a:gd name="T8" fmla="*/ 17 w 324"/>
                <a:gd name="T9" fmla="*/ 8 h 451"/>
                <a:gd name="T10" fmla="*/ 14 w 324"/>
                <a:gd name="T11" fmla="*/ 10 h 451"/>
                <a:gd name="T12" fmla="*/ 11 w 324"/>
                <a:gd name="T13" fmla="*/ 13 h 451"/>
                <a:gd name="T14" fmla="*/ 8 w 324"/>
                <a:gd name="T15" fmla="*/ 16 h 451"/>
                <a:gd name="T16" fmla="*/ 6 w 324"/>
                <a:gd name="T17" fmla="*/ 20 h 451"/>
                <a:gd name="T18" fmla="*/ 3 w 324"/>
                <a:gd name="T19" fmla="*/ 24 h 451"/>
                <a:gd name="T20" fmla="*/ 2 w 324"/>
                <a:gd name="T21" fmla="*/ 28 h 451"/>
                <a:gd name="T22" fmla="*/ 1 w 324"/>
                <a:gd name="T23" fmla="*/ 32 h 451"/>
                <a:gd name="T24" fmla="*/ 0 w 324"/>
                <a:gd name="T25" fmla="*/ 36 h 451"/>
                <a:gd name="T26" fmla="*/ 0 w 324"/>
                <a:gd name="T27" fmla="*/ 41 h 451"/>
                <a:gd name="T28" fmla="*/ 0 w 324"/>
                <a:gd name="T29" fmla="*/ 46 h 451"/>
                <a:gd name="T30" fmla="*/ 1 w 324"/>
                <a:gd name="T31" fmla="*/ 51 h 451"/>
                <a:gd name="T32" fmla="*/ 3 w 324"/>
                <a:gd name="T33" fmla="*/ 56 h 451"/>
                <a:gd name="T34" fmla="*/ 3 w 324"/>
                <a:gd name="T35" fmla="*/ 51 h 451"/>
                <a:gd name="T36" fmla="*/ 4 w 324"/>
                <a:gd name="T37" fmla="*/ 47 h 451"/>
                <a:gd name="T38" fmla="*/ 5 w 324"/>
                <a:gd name="T39" fmla="*/ 43 h 451"/>
                <a:gd name="T40" fmla="*/ 6 w 324"/>
                <a:gd name="T41" fmla="*/ 38 h 451"/>
                <a:gd name="T42" fmla="*/ 8 w 324"/>
                <a:gd name="T43" fmla="*/ 34 h 451"/>
                <a:gd name="T44" fmla="*/ 9 w 324"/>
                <a:gd name="T45" fmla="*/ 30 h 451"/>
                <a:gd name="T46" fmla="*/ 11 w 324"/>
                <a:gd name="T47" fmla="*/ 26 h 451"/>
                <a:gd name="T48" fmla="*/ 13 w 324"/>
                <a:gd name="T49" fmla="*/ 22 h 451"/>
                <a:gd name="T50" fmla="*/ 16 w 324"/>
                <a:gd name="T51" fmla="*/ 19 h 451"/>
                <a:gd name="T52" fmla="*/ 18 w 324"/>
                <a:gd name="T53" fmla="*/ 15 h 451"/>
                <a:gd name="T54" fmla="*/ 21 w 324"/>
                <a:gd name="T55" fmla="*/ 12 h 451"/>
                <a:gd name="T56" fmla="*/ 24 w 324"/>
                <a:gd name="T57" fmla="*/ 9 h 451"/>
                <a:gd name="T58" fmla="*/ 28 w 324"/>
                <a:gd name="T59" fmla="*/ 7 h 451"/>
                <a:gd name="T60" fmla="*/ 32 w 324"/>
                <a:gd name="T61" fmla="*/ 4 h 451"/>
                <a:gd name="T62" fmla="*/ 36 w 324"/>
                <a:gd name="T63" fmla="*/ 2 h 451"/>
                <a:gd name="T64" fmla="*/ 40 w 324"/>
                <a:gd name="T65" fmla="*/ 0 h 451"/>
                <a:gd name="T66" fmla="*/ 39 w 324"/>
                <a:gd name="T67" fmla="*/ 0 h 451"/>
                <a:gd name="T68" fmla="*/ 37 w 324"/>
                <a:gd name="T69" fmla="*/ 0 h 451"/>
                <a:gd name="T70" fmla="*/ 36 w 324"/>
                <a:gd name="T71" fmla="*/ 0 h 451"/>
                <a:gd name="T72" fmla="*/ 35 w 324"/>
                <a:gd name="T73" fmla="*/ 0 h 451"/>
                <a:gd name="T74" fmla="*/ 34 w 324"/>
                <a:gd name="T75" fmla="*/ 0 h 451"/>
                <a:gd name="T76" fmla="*/ 33 w 324"/>
                <a:gd name="T77" fmla="*/ 0 h 451"/>
                <a:gd name="T78" fmla="*/ 31 w 324"/>
                <a:gd name="T79" fmla="*/ 0 h 451"/>
                <a:gd name="T80" fmla="*/ 30 w 324"/>
                <a:gd name="T81" fmla="*/ 0 h 4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4" h="451">
                  <a:moveTo>
                    <a:pt x="247" y="0"/>
                  </a:moveTo>
                  <a:lnTo>
                    <a:pt x="219" y="13"/>
                  </a:lnTo>
                  <a:lnTo>
                    <a:pt x="192" y="28"/>
                  </a:lnTo>
                  <a:lnTo>
                    <a:pt x="164" y="45"/>
                  </a:lnTo>
                  <a:lnTo>
                    <a:pt x="137" y="64"/>
                  </a:lnTo>
                  <a:lnTo>
                    <a:pt x="112" y="85"/>
                  </a:lnTo>
                  <a:lnTo>
                    <a:pt x="89" y="110"/>
                  </a:lnTo>
                  <a:lnTo>
                    <a:pt x="67" y="135"/>
                  </a:lnTo>
                  <a:lnTo>
                    <a:pt x="48" y="163"/>
                  </a:lnTo>
                  <a:lnTo>
                    <a:pt x="31" y="193"/>
                  </a:lnTo>
                  <a:lnTo>
                    <a:pt x="18" y="224"/>
                  </a:lnTo>
                  <a:lnTo>
                    <a:pt x="8" y="257"/>
                  </a:lnTo>
                  <a:lnTo>
                    <a:pt x="3" y="293"/>
                  </a:lnTo>
                  <a:lnTo>
                    <a:pt x="0" y="330"/>
                  </a:lnTo>
                  <a:lnTo>
                    <a:pt x="4" y="369"/>
                  </a:lnTo>
                  <a:lnTo>
                    <a:pt x="11" y="409"/>
                  </a:lnTo>
                  <a:lnTo>
                    <a:pt x="24" y="451"/>
                  </a:lnTo>
                  <a:lnTo>
                    <a:pt x="30" y="414"/>
                  </a:lnTo>
                  <a:lnTo>
                    <a:pt x="36" y="378"/>
                  </a:lnTo>
                  <a:lnTo>
                    <a:pt x="44" y="344"/>
                  </a:lnTo>
                  <a:lnTo>
                    <a:pt x="54" y="309"/>
                  </a:lnTo>
                  <a:lnTo>
                    <a:pt x="66" y="276"/>
                  </a:lnTo>
                  <a:lnTo>
                    <a:pt x="79" y="243"/>
                  </a:lnTo>
                  <a:lnTo>
                    <a:pt x="95" y="212"/>
                  </a:lnTo>
                  <a:lnTo>
                    <a:pt x="111" y="182"/>
                  </a:lnTo>
                  <a:lnTo>
                    <a:pt x="130" y="155"/>
                  </a:lnTo>
                  <a:lnTo>
                    <a:pt x="151" y="127"/>
                  </a:lnTo>
                  <a:lnTo>
                    <a:pt x="174" y="102"/>
                  </a:lnTo>
                  <a:lnTo>
                    <a:pt x="200" y="79"/>
                  </a:lnTo>
                  <a:lnTo>
                    <a:pt x="227" y="57"/>
                  </a:lnTo>
                  <a:lnTo>
                    <a:pt x="257" y="37"/>
                  </a:lnTo>
                  <a:lnTo>
                    <a:pt x="289" y="19"/>
                  </a:lnTo>
                  <a:lnTo>
                    <a:pt x="324" y="3"/>
                  </a:lnTo>
                  <a:lnTo>
                    <a:pt x="314" y="3"/>
                  </a:lnTo>
                  <a:lnTo>
                    <a:pt x="304" y="1"/>
                  </a:lnTo>
                  <a:lnTo>
                    <a:pt x="294" y="1"/>
                  </a:lnTo>
                  <a:lnTo>
                    <a:pt x="285" y="1"/>
                  </a:lnTo>
                  <a:lnTo>
                    <a:pt x="276" y="1"/>
                  </a:lnTo>
                  <a:lnTo>
                    <a:pt x="266" y="1"/>
                  </a:lnTo>
                  <a:lnTo>
                    <a:pt x="256" y="0"/>
                  </a:lnTo>
                  <a:lnTo>
                    <a:pt x="247"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70" name="Freeform 288"/>
            <p:cNvSpPr>
              <a:spLocks noChangeAspect="1"/>
            </p:cNvSpPr>
            <p:nvPr/>
          </p:nvSpPr>
          <p:spPr bwMode="auto">
            <a:xfrm>
              <a:off x="3471" y="2183"/>
              <a:ext cx="158" cy="220"/>
            </a:xfrm>
            <a:custGeom>
              <a:avLst/>
              <a:gdLst>
                <a:gd name="T0" fmla="*/ 30 w 316"/>
                <a:gd name="T1" fmla="*/ 0 h 440"/>
                <a:gd name="T2" fmla="*/ 27 w 316"/>
                <a:gd name="T3" fmla="*/ 2 h 440"/>
                <a:gd name="T4" fmla="*/ 24 w 316"/>
                <a:gd name="T5" fmla="*/ 4 h 440"/>
                <a:gd name="T6" fmla="*/ 20 w 316"/>
                <a:gd name="T7" fmla="*/ 6 h 440"/>
                <a:gd name="T8" fmla="*/ 17 w 316"/>
                <a:gd name="T9" fmla="*/ 8 h 440"/>
                <a:gd name="T10" fmla="*/ 14 w 316"/>
                <a:gd name="T11" fmla="*/ 11 h 440"/>
                <a:gd name="T12" fmla="*/ 11 w 316"/>
                <a:gd name="T13" fmla="*/ 14 h 440"/>
                <a:gd name="T14" fmla="*/ 9 w 316"/>
                <a:gd name="T15" fmla="*/ 17 h 440"/>
                <a:gd name="T16" fmla="*/ 6 w 316"/>
                <a:gd name="T17" fmla="*/ 20 h 440"/>
                <a:gd name="T18" fmla="*/ 4 w 316"/>
                <a:gd name="T19" fmla="*/ 24 h 440"/>
                <a:gd name="T20" fmla="*/ 3 w 316"/>
                <a:gd name="T21" fmla="*/ 28 h 440"/>
                <a:gd name="T22" fmla="*/ 1 w 316"/>
                <a:gd name="T23" fmla="*/ 32 h 440"/>
                <a:gd name="T24" fmla="*/ 1 w 316"/>
                <a:gd name="T25" fmla="*/ 36 h 440"/>
                <a:gd name="T26" fmla="*/ 0 w 316"/>
                <a:gd name="T27" fmla="*/ 41 h 440"/>
                <a:gd name="T28" fmla="*/ 1 w 316"/>
                <a:gd name="T29" fmla="*/ 45 h 440"/>
                <a:gd name="T30" fmla="*/ 2 w 316"/>
                <a:gd name="T31" fmla="*/ 50 h 440"/>
                <a:gd name="T32" fmla="*/ 3 w 316"/>
                <a:gd name="T33" fmla="*/ 55 h 440"/>
                <a:gd name="T34" fmla="*/ 4 w 316"/>
                <a:gd name="T35" fmla="*/ 51 h 440"/>
                <a:gd name="T36" fmla="*/ 5 w 316"/>
                <a:gd name="T37" fmla="*/ 46 h 440"/>
                <a:gd name="T38" fmla="*/ 6 w 316"/>
                <a:gd name="T39" fmla="*/ 42 h 440"/>
                <a:gd name="T40" fmla="*/ 7 w 316"/>
                <a:gd name="T41" fmla="*/ 38 h 440"/>
                <a:gd name="T42" fmla="*/ 8 w 316"/>
                <a:gd name="T43" fmla="*/ 34 h 440"/>
                <a:gd name="T44" fmla="*/ 10 w 316"/>
                <a:gd name="T45" fmla="*/ 30 h 440"/>
                <a:gd name="T46" fmla="*/ 12 w 316"/>
                <a:gd name="T47" fmla="*/ 26 h 440"/>
                <a:gd name="T48" fmla="*/ 14 w 316"/>
                <a:gd name="T49" fmla="*/ 22 h 440"/>
                <a:gd name="T50" fmla="*/ 16 w 316"/>
                <a:gd name="T51" fmla="*/ 19 h 440"/>
                <a:gd name="T52" fmla="*/ 19 w 316"/>
                <a:gd name="T53" fmla="*/ 16 h 440"/>
                <a:gd name="T54" fmla="*/ 21 w 316"/>
                <a:gd name="T55" fmla="*/ 12 h 440"/>
                <a:gd name="T56" fmla="*/ 25 w 316"/>
                <a:gd name="T57" fmla="*/ 10 h 440"/>
                <a:gd name="T58" fmla="*/ 28 w 316"/>
                <a:gd name="T59" fmla="*/ 7 h 440"/>
                <a:gd name="T60" fmla="*/ 32 w 316"/>
                <a:gd name="T61" fmla="*/ 5 h 440"/>
                <a:gd name="T62" fmla="*/ 36 w 316"/>
                <a:gd name="T63" fmla="*/ 2 h 440"/>
                <a:gd name="T64" fmla="*/ 40 w 316"/>
                <a:gd name="T65" fmla="*/ 0 h 440"/>
                <a:gd name="T66" fmla="*/ 39 w 316"/>
                <a:gd name="T67" fmla="*/ 0 h 440"/>
                <a:gd name="T68" fmla="*/ 38 w 316"/>
                <a:gd name="T69" fmla="*/ 0 h 440"/>
                <a:gd name="T70" fmla="*/ 36 w 316"/>
                <a:gd name="T71" fmla="*/ 0 h 440"/>
                <a:gd name="T72" fmla="*/ 35 w 316"/>
                <a:gd name="T73" fmla="*/ 0 h 440"/>
                <a:gd name="T74" fmla="*/ 34 w 316"/>
                <a:gd name="T75" fmla="*/ 0 h 440"/>
                <a:gd name="T76" fmla="*/ 33 w 316"/>
                <a:gd name="T77" fmla="*/ 0 h 440"/>
                <a:gd name="T78" fmla="*/ 32 w 316"/>
                <a:gd name="T79" fmla="*/ 0 h 440"/>
                <a:gd name="T80" fmla="*/ 30 w 316"/>
                <a:gd name="T81" fmla="*/ 0 h 4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6" h="440">
                  <a:moveTo>
                    <a:pt x="240" y="0"/>
                  </a:moveTo>
                  <a:lnTo>
                    <a:pt x="214" y="12"/>
                  </a:lnTo>
                  <a:lnTo>
                    <a:pt x="186" y="27"/>
                  </a:lnTo>
                  <a:lnTo>
                    <a:pt x="160" y="45"/>
                  </a:lnTo>
                  <a:lnTo>
                    <a:pt x="134" y="63"/>
                  </a:lnTo>
                  <a:lnTo>
                    <a:pt x="110" y="84"/>
                  </a:lnTo>
                  <a:lnTo>
                    <a:pt x="87" y="107"/>
                  </a:lnTo>
                  <a:lnTo>
                    <a:pt x="66" y="131"/>
                  </a:lnTo>
                  <a:lnTo>
                    <a:pt x="47" y="159"/>
                  </a:lnTo>
                  <a:lnTo>
                    <a:pt x="31" y="187"/>
                  </a:lnTo>
                  <a:lnTo>
                    <a:pt x="18" y="217"/>
                  </a:lnTo>
                  <a:lnTo>
                    <a:pt x="8" y="250"/>
                  </a:lnTo>
                  <a:lnTo>
                    <a:pt x="2" y="284"/>
                  </a:lnTo>
                  <a:lnTo>
                    <a:pt x="0" y="321"/>
                  </a:lnTo>
                  <a:lnTo>
                    <a:pt x="2" y="359"/>
                  </a:lnTo>
                  <a:lnTo>
                    <a:pt x="9" y="398"/>
                  </a:lnTo>
                  <a:lnTo>
                    <a:pt x="21" y="440"/>
                  </a:lnTo>
                  <a:lnTo>
                    <a:pt x="27" y="403"/>
                  </a:lnTo>
                  <a:lnTo>
                    <a:pt x="33" y="367"/>
                  </a:lnTo>
                  <a:lnTo>
                    <a:pt x="41" y="333"/>
                  </a:lnTo>
                  <a:lnTo>
                    <a:pt x="51" y="298"/>
                  </a:lnTo>
                  <a:lnTo>
                    <a:pt x="62" y="266"/>
                  </a:lnTo>
                  <a:lnTo>
                    <a:pt x="76" y="234"/>
                  </a:lnTo>
                  <a:lnTo>
                    <a:pt x="89" y="204"/>
                  </a:lnTo>
                  <a:lnTo>
                    <a:pt x="107" y="175"/>
                  </a:lnTo>
                  <a:lnTo>
                    <a:pt x="125" y="147"/>
                  </a:lnTo>
                  <a:lnTo>
                    <a:pt x="145" y="121"/>
                  </a:lnTo>
                  <a:lnTo>
                    <a:pt x="168" y="96"/>
                  </a:lnTo>
                  <a:lnTo>
                    <a:pt x="193" y="73"/>
                  </a:lnTo>
                  <a:lnTo>
                    <a:pt x="220" y="52"/>
                  </a:lnTo>
                  <a:lnTo>
                    <a:pt x="250" y="33"/>
                  </a:lnTo>
                  <a:lnTo>
                    <a:pt x="282" y="15"/>
                  </a:lnTo>
                  <a:lnTo>
                    <a:pt x="316" y="0"/>
                  </a:lnTo>
                  <a:lnTo>
                    <a:pt x="307" y="0"/>
                  </a:lnTo>
                  <a:lnTo>
                    <a:pt x="298" y="0"/>
                  </a:lnTo>
                  <a:lnTo>
                    <a:pt x="288" y="0"/>
                  </a:lnTo>
                  <a:lnTo>
                    <a:pt x="278" y="0"/>
                  </a:lnTo>
                  <a:lnTo>
                    <a:pt x="269" y="0"/>
                  </a:lnTo>
                  <a:lnTo>
                    <a:pt x="260" y="0"/>
                  </a:lnTo>
                  <a:lnTo>
                    <a:pt x="250" y="0"/>
                  </a:lnTo>
                  <a:lnTo>
                    <a:pt x="240"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71" name="Freeform 289"/>
            <p:cNvSpPr>
              <a:spLocks noChangeAspect="1"/>
            </p:cNvSpPr>
            <p:nvPr/>
          </p:nvSpPr>
          <p:spPr bwMode="auto">
            <a:xfrm>
              <a:off x="3472" y="2184"/>
              <a:ext cx="155" cy="215"/>
            </a:xfrm>
            <a:custGeom>
              <a:avLst/>
              <a:gdLst>
                <a:gd name="T0" fmla="*/ 30 w 310"/>
                <a:gd name="T1" fmla="*/ 0 h 431"/>
                <a:gd name="T2" fmla="*/ 26 w 310"/>
                <a:gd name="T3" fmla="*/ 1 h 431"/>
                <a:gd name="T4" fmla="*/ 23 w 310"/>
                <a:gd name="T5" fmla="*/ 3 h 431"/>
                <a:gd name="T6" fmla="*/ 20 w 310"/>
                <a:gd name="T7" fmla="*/ 5 h 431"/>
                <a:gd name="T8" fmla="*/ 17 w 310"/>
                <a:gd name="T9" fmla="*/ 8 h 431"/>
                <a:gd name="T10" fmla="*/ 14 w 310"/>
                <a:gd name="T11" fmla="*/ 10 h 431"/>
                <a:gd name="T12" fmla="*/ 11 w 310"/>
                <a:gd name="T13" fmla="*/ 13 h 431"/>
                <a:gd name="T14" fmla="*/ 9 w 310"/>
                <a:gd name="T15" fmla="*/ 16 h 431"/>
                <a:gd name="T16" fmla="*/ 6 w 310"/>
                <a:gd name="T17" fmla="*/ 19 h 431"/>
                <a:gd name="T18" fmla="*/ 4 w 310"/>
                <a:gd name="T19" fmla="*/ 23 h 431"/>
                <a:gd name="T20" fmla="*/ 3 w 310"/>
                <a:gd name="T21" fmla="*/ 26 h 431"/>
                <a:gd name="T22" fmla="*/ 2 w 310"/>
                <a:gd name="T23" fmla="*/ 30 h 431"/>
                <a:gd name="T24" fmla="*/ 1 w 310"/>
                <a:gd name="T25" fmla="*/ 34 h 431"/>
                <a:gd name="T26" fmla="*/ 0 w 310"/>
                <a:gd name="T27" fmla="*/ 39 h 431"/>
                <a:gd name="T28" fmla="*/ 1 w 310"/>
                <a:gd name="T29" fmla="*/ 43 h 431"/>
                <a:gd name="T30" fmla="*/ 2 w 310"/>
                <a:gd name="T31" fmla="*/ 48 h 431"/>
                <a:gd name="T32" fmla="*/ 3 w 310"/>
                <a:gd name="T33" fmla="*/ 53 h 431"/>
                <a:gd name="T34" fmla="*/ 4 w 310"/>
                <a:gd name="T35" fmla="*/ 49 h 431"/>
                <a:gd name="T36" fmla="*/ 4 w 310"/>
                <a:gd name="T37" fmla="*/ 44 h 431"/>
                <a:gd name="T38" fmla="*/ 5 w 310"/>
                <a:gd name="T39" fmla="*/ 40 h 431"/>
                <a:gd name="T40" fmla="*/ 7 w 310"/>
                <a:gd name="T41" fmla="*/ 36 h 431"/>
                <a:gd name="T42" fmla="*/ 8 w 310"/>
                <a:gd name="T43" fmla="*/ 32 h 431"/>
                <a:gd name="T44" fmla="*/ 9 w 310"/>
                <a:gd name="T45" fmla="*/ 28 h 431"/>
                <a:gd name="T46" fmla="*/ 11 w 310"/>
                <a:gd name="T47" fmla="*/ 24 h 431"/>
                <a:gd name="T48" fmla="*/ 13 w 310"/>
                <a:gd name="T49" fmla="*/ 21 h 431"/>
                <a:gd name="T50" fmla="*/ 16 w 310"/>
                <a:gd name="T51" fmla="*/ 17 h 431"/>
                <a:gd name="T52" fmla="*/ 18 w 310"/>
                <a:gd name="T53" fmla="*/ 14 h 431"/>
                <a:gd name="T54" fmla="*/ 21 w 310"/>
                <a:gd name="T55" fmla="*/ 11 h 431"/>
                <a:gd name="T56" fmla="*/ 24 w 310"/>
                <a:gd name="T57" fmla="*/ 8 h 431"/>
                <a:gd name="T58" fmla="*/ 27 w 310"/>
                <a:gd name="T59" fmla="*/ 6 h 431"/>
                <a:gd name="T60" fmla="*/ 31 w 310"/>
                <a:gd name="T61" fmla="*/ 3 h 431"/>
                <a:gd name="T62" fmla="*/ 35 w 310"/>
                <a:gd name="T63" fmla="*/ 1 h 431"/>
                <a:gd name="T64" fmla="*/ 39 w 310"/>
                <a:gd name="T65" fmla="*/ 0 h 431"/>
                <a:gd name="T66" fmla="*/ 38 w 310"/>
                <a:gd name="T67" fmla="*/ 0 h 431"/>
                <a:gd name="T68" fmla="*/ 37 w 310"/>
                <a:gd name="T69" fmla="*/ 0 h 431"/>
                <a:gd name="T70" fmla="*/ 36 w 310"/>
                <a:gd name="T71" fmla="*/ 0 h 431"/>
                <a:gd name="T72" fmla="*/ 34 w 310"/>
                <a:gd name="T73" fmla="*/ 0 h 431"/>
                <a:gd name="T74" fmla="*/ 33 w 310"/>
                <a:gd name="T75" fmla="*/ 0 h 431"/>
                <a:gd name="T76" fmla="*/ 32 w 310"/>
                <a:gd name="T77" fmla="*/ 0 h 431"/>
                <a:gd name="T78" fmla="*/ 31 w 310"/>
                <a:gd name="T79" fmla="*/ 0 h 431"/>
                <a:gd name="T80" fmla="*/ 30 w 310"/>
                <a:gd name="T81" fmla="*/ 0 h 4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0" h="431">
                  <a:moveTo>
                    <a:pt x="234" y="0"/>
                  </a:moveTo>
                  <a:lnTo>
                    <a:pt x="208" y="14"/>
                  </a:lnTo>
                  <a:lnTo>
                    <a:pt x="182" y="29"/>
                  </a:lnTo>
                  <a:lnTo>
                    <a:pt x="157" y="45"/>
                  </a:lnTo>
                  <a:lnTo>
                    <a:pt x="132" y="65"/>
                  </a:lnTo>
                  <a:lnTo>
                    <a:pt x="109" y="84"/>
                  </a:lnTo>
                  <a:lnTo>
                    <a:pt x="86" y="107"/>
                  </a:lnTo>
                  <a:lnTo>
                    <a:pt x="66" y="131"/>
                  </a:lnTo>
                  <a:lnTo>
                    <a:pt x="48" y="157"/>
                  </a:lnTo>
                  <a:lnTo>
                    <a:pt x="32" y="184"/>
                  </a:lnTo>
                  <a:lnTo>
                    <a:pt x="18" y="214"/>
                  </a:lnTo>
                  <a:lnTo>
                    <a:pt x="9" y="245"/>
                  </a:lnTo>
                  <a:lnTo>
                    <a:pt x="2" y="279"/>
                  </a:lnTo>
                  <a:lnTo>
                    <a:pt x="0" y="313"/>
                  </a:lnTo>
                  <a:lnTo>
                    <a:pt x="2" y="351"/>
                  </a:lnTo>
                  <a:lnTo>
                    <a:pt x="9" y="389"/>
                  </a:lnTo>
                  <a:lnTo>
                    <a:pt x="21" y="431"/>
                  </a:lnTo>
                  <a:lnTo>
                    <a:pt x="26" y="394"/>
                  </a:lnTo>
                  <a:lnTo>
                    <a:pt x="32" y="358"/>
                  </a:lnTo>
                  <a:lnTo>
                    <a:pt x="40" y="324"/>
                  </a:lnTo>
                  <a:lnTo>
                    <a:pt x="49" y="290"/>
                  </a:lnTo>
                  <a:lnTo>
                    <a:pt x="60" y="257"/>
                  </a:lnTo>
                  <a:lnTo>
                    <a:pt x="72" y="227"/>
                  </a:lnTo>
                  <a:lnTo>
                    <a:pt x="86" y="197"/>
                  </a:lnTo>
                  <a:lnTo>
                    <a:pt x="102" y="168"/>
                  </a:lnTo>
                  <a:lnTo>
                    <a:pt x="121" y="142"/>
                  </a:lnTo>
                  <a:lnTo>
                    <a:pt x="140" y="116"/>
                  </a:lnTo>
                  <a:lnTo>
                    <a:pt x="162" y="92"/>
                  </a:lnTo>
                  <a:lnTo>
                    <a:pt x="187" y="70"/>
                  </a:lnTo>
                  <a:lnTo>
                    <a:pt x="214" y="50"/>
                  </a:lnTo>
                  <a:lnTo>
                    <a:pt x="243" y="31"/>
                  </a:lnTo>
                  <a:lnTo>
                    <a:pt x="275" y="15"/>
                  </a:lnTo>
                  <a:lnTo>
                    <a:pt x="310" y="0"/>
                  </a:lnTo>
                  <a:lnTo>
                    <a:pt x="301" y="0"/>
                  </a:lnTo>
                  <a:lnTo>
                    <a:pt x="291" y="0"/>
                  </a:lnTo>
                  <a:lnTo>
                    <a:pt x="281" y="0"/>
                  </a:lnTo>
                  <a:lnTo>
                    <a:pt x="272" y="0"/>
                  </a:lnTo>
                  <a:lnTo>
                    <a:pt x="263" y="0"/>
                  </a:lnTo>
                  <a:lnTo>
                    <a:pt x="253" y="0"/>
                  </a:lnTo>
                  <a:lnTo>
                    <a:pt x="243" y="0"/>
                  </a:lnTo>
                  <a:lnTo>
                    <a:pt x="234" y="0"/>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72" name="Freeform 290"/>
            <p:cNvSpPr>
              <a:spLocks noChangeAspect="1"/>
            </p:cNvSpPr>
            <p:nvPr/>
          </p:nvSpPr>
          <p:spPr bwMode="auto">
            <a:xfrm>
              <a:off x="3474" y="2185"/>
              <a:ext cx="151" cy="211"/>
            </a:xfrm>
            <a:custGeom>
              <a:avLst/>
              <a:gdLst>
                <a:gd name="T0" fmla="*/ 29 w 302"/>
                <a:gd name="T1" fmla="*/ 0 h 423"/>
                <a:gd name="T2" fmla="*/ 26 w 302"/>
                <a:gd name="T3" fmla="*/ 2 h 423"/>
                <a:gd name="T4" fmla="*/ 23 w 302"/>
                <a:gd name="T5" fmla="*/ 3 h 423"/>
                <a:gd name="T6" fmla="*/ 20 w 302"/>
                <a:gd name="T7" fmla="*/ 6 h 423"/>
                <a:gd name="T8" fmla="*/ 17 w 302"/>
                <a:gd name="T9" fmla="*/ 8 h 423"/>
                <a:gd name="T10" fmla="*/ 14 w 302"/>
                <a:gd name="T11" fmla="*/ 10 h 423"/>
                <a:gd name="T12" fmla="*/ 11 w 302"/>
                <a:gd name="T13" fmla="*/ 13 h 423"/>
                <a:gd name="T14" fmla="*/ 9 w 302"/>
                <a:gd name="T15" fmla="*/ 16 h 423"/>
                <a:gd name="T16" fmla="*/ 6 w 302"/>
                <a:gd name="T17" fmla="*/ 19 h 423"/>
                <a:gd name="T18" fmla="*/ 4 w 302"/>
                <a:gd name="T19" fmla="*/ 22 h 423"/>
                <a:gd name="T20" fmla="*/ 3 w 302"/>
                <a:gd name="T21" fmla="*/ 26 h 423"/>
                <a:gd name="T22" fmla="*/ 2 w 302"/>
                <a:gd name="T23" fmla="*/ 30 h 423"/>
                <a:gd name="T24" fmla="*/ 1 w 302"/>
                <a:gd name="T25" fmla="*/ 34 h 423"/>
                <a:gd name="T26" fmla="*/ 0 w 302"/>
                <a:gd name="T27" fmla="*/ 38 h 423"/>
                <a:gd name="T28" fmla="*/ 1 w 302"/>
                <a:gd name="T29" fmla="*/ 43 h 423"/>
                <a:gd name="T30" fmla="*/ 1 w 302"/>
                <a:gd name="T31" fmla="*/ 47 h 423"/>
                <a:gd name="T32" fmla="*/ 3 w 302"/>
                <a:gd name="T33" fmla="*/ 52 h 423"/>
                <a:gd name="T34" fmla="*/ 4 w 302"/>
                <a:gd name="T35" fmla="*/ 48 h 423"/>
                <a:gd name="T36" fmla="*/ 4 w 302"/>
                <a:gd name="T37" fmla="*/ 43 h 423"/>
                <a:gd name="T38" fmla="*/ 5 w 302"/>
                <a:gd name="T39" fmla="*/ 39 h 423"/>
                <a:gd name="T40" fmla="*/ 6 w 302"/>
                <a:gd name="T41" fmla="*/ 35 h 423"/>
                <a:gd name="T42" fmla="*/ 8 w 302"/>
                <a:gd name="T43" fmla="*/ 31 h 423"/>
                <a:gd name="T44" fmla="*/ 9 w 302"/>
                <a:gd name="T45" fmla="*/ 27 h 423"/>
                <a:gd name="T46" fmla="*/ 11 w 302"/>
                <a:gd name="T47" fmla="*/ 23 h 423"/>
                <a:gd name="T48" fmla="*/ 13 w 302"/>
                <a:gd name="T49" fmla="*/ 20 h 423"/>
                <a:gd name="T50" fmla="*/ 15 w 302"/>
                <a:gd name="T51" fmla="*/ 17 h 423"/>
                <a:gd name="T52" fmla="*/ 17 w 302"/>
                <a:gd name="T53" fmla="*/ 14 h 423"/>
                <a:gd name="T54" fmla="*/ 20 w 302"/>
                <a:gd name="T55" fmla="*/ 11 h 423"/>
                <a:gd name="T56" fmla="*/ 23 w 302"/>
                <a:gd name="T57" fmla="*/ 8 h 423"/>
                <a:gd name="T58" fmla="*/ 26 w 302"/>
                <a:gd name="T59" fmla="*/ 6 h 423"/>
                <a:gd name="T60" fmla="*/ 30 w 302"/>
                <a:gd name="T61" fmla="*/ 3 h 423"/>
                <a:gd name="T62" fmla="*/ 34 w 302"/>
                <a:gd name="T63" fmla="*/ 1 h 423"/>
                <a:gd name="T64" fmla="*/ 38 w 302"/>
                <a:gd name="T65" fmla="*/ 0 h 423"/>
                <a:gd name="T66" fmla="*/ 37 w 302"/>
                <a:gd name="T67" fmla="*/ 0 h 423"/>
                <a:gd name="T68" fmla="*/ 36 w 302"/>
                <a:gd name="T69" fmla="*/ 0 h 423"/>
                <a:gd name="T70" fmla="*/ 35 w 302"/>
                <a:gd name="T71" fmla="*/ 0 h 423"/>
                <a:gd name="T72" fmla="*/ 34 w 302"/>
                <a:gd name="T73" fmla="*/ 0 h 423"/>
                <a:gd name="T74" fmla="*/ 32 w 302"/>
                <a:gd name="T75" fmla="*/ 0 h 423"/>
                <a:gd name="T76" fmla="*/ 31 w 302"/>
                <a:gd name="T77" fmla="*/ 0 h 423"/>
                <a:gd name="T78" fmla="*/ 30 w 302"/>
                <a:gd name="T79" fmla="*/ 0 h 423"/>
                <a:gd name="T80" fmla="*/ 29 w 302"/>
                <a:gd name="T81" fmla="*/ 0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02" h="423">
                  <a:moveTo>
                    <a:pt x="227" y="2"/>
                  </a:moveTo>
                  <a:lnTo>
                    <a:pt x="202" y="16"/>
                  </a:lnTo>
                  <a:lnTo>
                    <a:pt x="178" y="31"/>
                  </a:lnTo>
                  <a:lnTo>
                    <a:pt x="154" y="49"/>
                  </a:lnTo>
                  <a:lnTo>
                    <a:pt x="129" y="66"/>
                  </a:lnTo>
                  <a:lnTo>
                    <a:pt x="106" y="87"/>
                  </a:lnTo>
                  <a:lnTo>
                    <a:pt x="84" y="107"/>
                  </a:lnTo>
                  <a:lnTo>
                    <a:pt x="65" y="130"/>
                  </a:lnTo>
                  <a:lnTo>
                    <a:pt x="48" y="156"/>
                  </a:lnTo>
                  <a:lnTo>
                    <a:pt x="31" y="182"/>
                  </a:lnTo>
                  <a:lnTo>
                    <a:pt x="19" y="211"/>
                  </a:lnTo>
                  <a:lnTo>
                    <a:pt x="10" y="241"/>
                  </a:lnTo>
                  <a:lnTo>
                    <a:pt x="3" y="273"/>
                  </a:lnTo>
                  <a:lnTo>
                    <a:pt x="0" y="308"/>
                  </a:lnTo>
                  <a:lnTo>
                    <a:pt x="1" y="345"/>
                  </a:lnTo>
                  <a:lnTo>
                    <a:pt x="8" y="383"/>
                  </a:lnTo>
                  <a:lnTo>
                    <a:pt x="19" y="423"/>
                  </a:lnTo>
                  <a:lnTo>
                    <a:pt x="25" y="386"/>
                  </a:lnTo>
                  <a:lnTo>
                    <a:pt x="30" y="350"/>
                  </a:lnTo>
                  <a:lnTo>
                    <a:pt x="38" y="315"/>
                  </a:lnTo>
                  <a:lnTo>
                    <a:pt x="46" y="282"/>
                  </a:lnTo>
                  <a:lnTo>
                    <a:pt x="57" y="250"/>
                  </a:lnTo>
                  <a:lnTo>
                    <a:pt x="69" y="219"/>
                  </a:lnTo>
                  <a:lnTo>
                    <a:pt x="83" y="190"/>
                  </a:lnTo>
                  <a:lnTo>
                    <a:pt x="98" y="163"/>
                  </a:lnTo>
                  <a:lnTo>
                    <a:pt x="116" y="136"/>
                  </a:lnTo>
                  <a:lnTo>
                    <a:pt x="135" y="112"/>
                  </a:lnTo>
                  <a:lnTo>
                    <a:pt x="157" y="89"/>
                  </a:lnTo>
                  <a:lnTo>
                    <a:pt x="181" y="68"/>
                  </a:lnTo>
                  <a:lnTo>
                    <a:pt x="208" y="49"/>
                  </a:lnTo>
                  <a:lnTo>
                    <a:pt x="237" y="30"/>
                  </a:lnTo>
                  <a:lnTo>
                    <a:pt x="268" y="14"/>
                  </a:lnTo>
                  <a:lnTo>
                    <a:pt x="302" y="0"/>
                  </a:lnTo>
                  <a:lnTo>
                    <a:pt x="293" y="0"/>
                  </a:lnTo>
                  <a:lnTo>
                    <a:pt x="284" y="1"/>
                  </a:lnTo>
                  <a:lnTo>
                    <a:pt x="275" y="1"/>
                  </a:lnTo>
                  <a:lnTo>
                    <a:pt x="265" y="1"/>
                  </a:lnTo>
                  <a:lnTo>
                    <a:pt x="255" y="1"/>
                  </a:lnTo>
                  <a:lnTo>
                    <a:pt x="246" y="1"/>
                  </a:lnTo>
                  <a:lnTo>
                    <a:pt x="237" y="2"/>
                  </a:lnTo>
                  <a:lnTo>
                    <a:pt x="227" y="2"/>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73" name="Freeform 291"/>
            <p:cNvSpPr>
              <a:spLocks noChangeAspect="1"/>
            </p:cNvSpPr>
            <p:nvPr/>
          </p:nvSpPr>
          <p:spPr bwMode="auto">
            <a:xfrm>
              <a:off x="3475" y="2185"/>
              <a:ext cx="147" cy="207"/>
            </a:xfrm>
            <a:custGeom>
              <a:avLst/>
              <a:gdLst>
                <a:gd name="T0" fmla="*/ 27 w 295"/>
                <a:gd name="T1" fmla="*/ 1 h 414"/>
                <a:gd name="T2" fmla="*/ 24 w 295"/>
                <a:gd name="T3" fmla="*/ 3 h 414"/>
                <a:gd name="T4" fmla="*/ 21 w 295"/>
                <a:gd name="T5" fmla="*/ 5 h 414"/>
                <a:gd name="T6" fmla="*/ 18 w 295"/>
                <a:gd name="T7" fmla="*/ 7 h 414"/>
                <a:gd name="T8" fmla="*/ 15 w 295"/>
                <a:gd name="T9" fmla="*/ 9 h 414"/>
                <a:gd name="T10" fmla="*/ 13 w 295"/>
                <a:gd name="T11" fmla="*/ 11 h 414"/>
                <a:gd name="T12" fmla="*/ 10 w 295"/>
                <a:gd name="T13" fmla="*/ 14 h 414"/>
                <a:gd name="T14" fmla="*/ 8 w 295"/>
                <a:gd name="T15" fmla="*/ 17 h 414"/>
                <a:gd name="T16" fmla="*/ 5 w 295"/>
                <a:gd name="T17" fmla="*/ 20 h 414"/>
                <a:gd name="T18" fmla="*/ 4 w 295"/>
                <a:gd name="T19" fmla="*/ 23 h 414"/>
                <a:gd name="T20" fmla="*/ 2 w 295"/>
                <a:gd name="T21" fmla="*/ 26 h 414"/>
                <a:gd name="T22" fmla="*/ 1 w 295"/>
                <a:gd name="T23" fmla="*/ 30 h 414"/>
                <a:gd name="T24" fmla="*/ 0 w 295"/>
                <a:gd name="T25" fmla="*/ 34 h 414"/>
                <a:gd name="T26" fmla="*/ 0 w 295"/>
                <a:gd name="T27" fmla="*/ 38 h 414"/>
                <a:gd name="T28" fmla="*/ 0 w 295"/>
                <a:gd name="T29" fmla="*/ 43 h 414"/>
                <a:gd name="T30" fmla="*/ 0 w 295"/>
                <a:gd name="T31" fmla="*/ 47 h 414"/>
                <a:gd name="T32" fmla="*/ 2 w 295"/>
                <a:gd name="T33" fmla="*/ 52 h 414"/>
                <a:gd name="T34" fmla="*/ 2 w 295"/>
                <a:gd name="T35" fmla="*/ 48 h 414"/>
                <a:gd name="T36" fmla="*/ 3 w 295"/>
                <a:gd name="T37" fmla="*/ 43 h 414"/>
                <a:gd name="T38" fmla="*/ 4 w 295"/>
                <a:gd name="T39" fmla="*/ 39 h 414"/>
                <a:gd name="T40" fmla="*/ 5 w 295"/>
                <a:gd name="T41" fmla="*/ 35 h 414"/>
                <a:gd name="T42" fmla="*/ 6 w 295"/>
                <a:gd name="T43" fmla="*/ 31 h 414"/>
                <a:gd name="T44" fmla="*/ 8 w 295"/>
                <a:gd name="T45" fmla="*/ 27 h 414"/>
                <a:gd name="T46" fmla="*/ 9 w 295"/>
                <a:gd name="T47" fmla="*/ 24 h 414"/>
                <a:gd name="T48" fmla="*/ 11 w 295"/>
                <a:gd name="T49" fmla="*/ 20 h 414"/>
                <a:gd name="T50" fmla="*/ 13 w 295"/>
                <a:gd name="T51" fmla="*/ 17 h 414"/>
                <a:gd name="T52" fmla="*/ 16 w 295"/>
                <a:gd name="T53" fmla="*/ 14 h 414"/>
                <a:gd name="T54" fmla="*/ 18 w 295"/>
                <a:gd name="T55" fmla="*/ 11 h 414"/>
                <a:gd name="T56" fmla="*/ 21 w 295"/>
                <a:gd name="T57" fmla="*/ 9 h 414"/>
                <a:gd name="T58" fmla="*/ 25 w 295"/>
                <a:gd name="T59" fmla="*/ 6 h 414"/>
                <a:gd name="T60" fmla="*/ 28 w 295"/>
                <a:gd name="T61" fmla="*/ 4 h 414"/>
                <a:gd name="T62" fmla="*/ 32 w 295"/>
                <a:gd name="T63" fmla="*/ 2 h 414"/>
                <a:gd name="T64" fmla="*/ 36 w 295"/>
                <a:gd name="T65" fmla="*/ 0 h 414"/>
                <a:gd name="T66" fmla="*/ 35 w 295"/>
                <a:gd name="T67" fmla="*/ 0 h 414"/>
                <a:gd name="T68" fmla="*/ 34 w 295"/>
                <a:gd name="T69" fmla="*/ 1 h 414"/>
                <a:gd name="T70" fmla="*/ 33 w 295"/>
                <a:gd name="T71" fmla="*/ 1 h 414"/>
                <a:gd name="T72" fmla="*/ 32 w 295"/>
                <a:gd name="T73" fmla="*/ 1 h 414"/>
                <a:gd name="T74" fmla="*/ 31 w 295"/>
                <a:gd name="T75" fmla="*/ 1 h 414"/>
                <a:gd name="T76" fmla="*/ 29 w 295"/>
                <a:gd name="T77" fmla="*/ 1 h 414"/>
                <a:gd name="T78" fmla="*/ 28 w 295"/>
                <a:gd name="T79" fmla="*/ 1 h 414"/>
                <a:gd name="T80" fmla="*/ 27 w 295"/>
                <a:gd name="T81" fmla="*/ 1 h 4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5" h="414">
                  <a:moveTo>
                    <a:pt x="221" y="5"/>
                  </a:moveTo>
                  <a:lnTo>
                    <a:pt x="197" y="19"/>
                  </a:lnTo>
                  <a:lnTo>
                    <a:pt x="174" y="34"/>
                  </a:lnTo>
                  <a:lnTo>
                    <a:pt x="149" y="51"/>
                  </a:lnTo>
                  <a:lnTo>
                    <a:pt x="126" y="68"/>
                  </a:lnTo>
                  <a:lnTo>
                    <a:pt x="104" y="88"/>
                  </a:lnTo>
                  <a:lnTo>
                    <a:pt x="84" y="107"/>
                  </a:lnTo>
                  <a:lnTo>
                    <a:pt x="64" y="130"/>
                  </a:lnTo>
                  <a:lnTo>
                    <a:pt x="47" y="154"/>
                  </a:lnTo>
                  <a:lnTo>
                    <a:pt x="32" y="180"/>
                  </a:lnTo>
                  <a:lnTo>
                    <a:pt x="19" y="208"/>
                  </a:lnTo>
                  <a:lnTo>
                    <a:pt x="9" y="236"/>
                  </a:lnTo>
                  <a:lnTo>
                    <a:pt x="3" y="268"/>
                  </a:lnTo>
                  <a:lnTo>
                    <a:pt x="0" y="301"/>
                  </a:lnTo>
                  <a:lnTo>
                    <a:pt x="1" y="337"/>
                  </a:lnTo>
                  <a:lnTo>
                    <a:pt x="7" y="374"/>
                  </a:lnTo>
                  <a:lnTo>
                    <a:pt x="17" y="414"/>
                  </a:lnTo>
                  <a:lnTo>
                    <a:pt x="23" y="377"/>
                  </a:lnTo>
                  <a:lnTo>
                    <a:pt x="28" y="341"/>
                  </a:lnTo>
                  <a:lnTo>
                    <a:pt x="35" y="307"/>
                  </a:lnTo>
                  <a:lnTo>
                    <a:pt x="45" y="275"/>
                  </a:lnTo>
                  <a:lnTo>
                    <a:pt x="54" y="243"/>
                  </a:lnTo>
                  <a:lnTo>
                    <a:pt x="65" y="213"/>
                  </a:lnTo>
                  <a:lnTo>
                    <a:pt x="79" y="185"/>
                  </a:lnTo>
                  <a:lnTo>
                    <a:pt x="94" y="158"/>
                  </a:lnTo>
                  <a:lnTo>
                    <a:pt x="110" y="133"/>
                  </a:lnTo>
                  <a:lnTo>
                    <a:pt x="130" y="109"/>
                  </a:lnTo>
                  <a:lnTo>
                    <a:pt x="151" y="87"/>
                  </a:lnTo>
                  <a:lnTo>
                    <a:pt x="174" y="66"/>
                  </a:lnTo>
                  <a:lnTo>
                    <a:pt x="200" y="46"/>
                  </a:lnTo>
                  <a:lnTo>
                    <a:pt x="229" y="30"/>
                  </a:lnTo>
                  <a:lnTo>
                    <a:pt x="260" y="14"/>
                  </a:lnTo>
                  <a:lnTo>
                    <a:pt x="295" y="0"/>
                  </a:lnTo>
                  <a:lnTo>
                    <a:pt x="285" y="0"/>
                  </a:lnTo>
                  <a:lnTo>
                    <a:pt x="276" y="1"/>
                  </a:lnTo>
                  <a:lnTo>
                    <a:pt x="267" y="1"/>
                  </a:lnTo>
                  <a:lnTo>
                    <a:pt x="258" y="3"/>
                  </a:lnTo>
                  <a:lnTo>
                    <a:pt x="248" y="4"/>
                  </a:lnTo>
                  <a:lnTo>
                    <a:pt x="239" y="4"/>
                  </a:lnTo>
                  <a:lnTo>
                    <a:pt x="230" y="5"/>
                  </a:lnTo>
                  <a:lnTo>
                    <a:pt x="221" y="5"/>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74" name="Freeform 292"/>
            <p:cNvSpPr>
              <a:spLocks noChangeAspect="1"/>
            </p:cNvSpPr>
            <p:nvPr/>
          </p:nvSpPr>
          <p:spPr bwMode="auto">
            <a:xfrm>
              <a:off x="3476" y="2186"/>
              <a:ext cx="144" cy="203"/>
            </a:xfrm>
            <a:custGeom>
              <a:avLst/>
              <a:gdLst>
                <a:gd name="T0" fmla="*/ 27 w 288"/>
                <a:gd name="T1" fmla="*/ 1 h 405"/>
                <a:gd name="T2" fmla="*/ 24 w 288"/>
                <a:gd name="T3" fmla="*/ 3 h 405"/>
                <a:gd name="T4" fmla="*/ 22 w 288"/>
                <a:gd name="T5" fmla="*/ 5 h 405"/>
                <a:gd name="T6" fmla="*/ 19 w 288"/>
                <a:gd name="T7" fmla="*/ 7 h 405"/>
                <a:gd name="T8" fmla="*/ 16 w 288"/>
                <a:gd name="T9" fmla="*/ 9 h 405"/>
                <a:gd name="T10" fmla="*/ 13 w 288"/>
                <a:gd name="T11" fmla="*/ 11 h 405"/>
                <a:gd name="T12" fmla="*/ 11 w 288"/>
                <a:gd name="T13" fmla="*/ 14 h 405"/>
                <a:gd name="T14" fmla="*/ 8 w 288"/>
                <a:gd name="T15" fmla="*/ 17 h 405"/>
                <a:gd name="T16" fmla="*/ 6 w 288"/>
                <a:gd name="T17" fmla="*/ 19 h 405"/>
                <a:gd name="T18" fmla="*/ 4 w 288"/>
                <a:gd name="T19" fmla="*/ 22 h 405"/>
                <a:gd name="T20" fmla="*/ 3 w 288"/>
                <a:gd name="T21" fmla="*/ 26 h 405"/>
                <a:gd name="T22" fmla="*/ 2 w 288"/>
                <a:gd name="T23" fmla="*/ 29 h 405"/>
                <a:gd name="T24" fmla="*/ 1 w 288"/>
                <a:gd name="T25" fmla="*/ 33 h 405"/>
                <a:gd name="T26" fmla="*/ 0 w 288"/>
                <a:gd name="T27" fmla="*/ 37 h 405"/>
                <a:gd name="T28" fmla="*/ 1 w 288"/>
                <a:gd name="T29" fmla="*/ 41 h 405"/>
                <a:gd name="T30" fmla="*/ 1 w 288"/>
                <a:gd name="T31" fmla="*/ 46 h 405"/>
                <a:gd name="T32" fmla="*/ 2 w 288"/>
                <a:gd name="T33" fmla="*/ 51 h 405"/>
                <a:gd name="T34" fmla="*/ 3 w 288"/>
                <a:gd name="T35" fmla="*/ 46 h 405"/>
                <a:gd name="T36" fmla="*/ 4 w 288"/>
                <a:gd name="T37" fmla="*/ 42 h 405"/>
                <a:gd name="T38" fmla="*/ 5 w 288"/>
                <a:gd name="T39" fmla="*/ 38 h 405"/>
                <a:gd name="T40" fmla="*/ 6 w 288"/>
                <a:gd name="T41" fmla="*/ 34 h 405"/>
                <a:gd name="T42" fmla="*/ 7 w 288"/>
                <a:gd name="T43" fmla="*/ 30 h 405"/>
                <a:gd name="T44" fmla="*/ 8 w 288"/>
                <a:gd name="T45" fmla="*/ 26 h 405"/>
                <a:gd name="T46" fmla="*/ 10 w 288"/>
                <a:gd name="T47" fmla="*/ 23 h 405"/>
                <a:gd name="T48" fmla="*/ 12 w 288"/>
                <a:gd name="T49" fmla="*/ 19 h 405"/>
                <a:gd name="T50" fmla="*/ 14 w 288"/>
                <a:gd name="T51" fmla="*/ 16 h 405"/>
                <a:gd name="T52" fmla="*/ 16 w 288"/>
                <a:gd name="T53" fmla="*/ 13 h 405"/>
                <a:gd name="T54" fmla="*/ 19 w 288"/>
                <a:gd name="T55" fmla="*/ 11 h 405"/>
                <a:gd name="T56" fmla="*/ 21 w 288"/>
                <a:gd name="T57" fmla="*/ 8 h 405"/>
                <a:gd name="T58" fmla="*/ 25 w 288"/>
                <a:gd name="T59" fmla="*/ 6 h 405"/>
                <a:gd name="T60" fmla="*/ 28 w 288"/>
                <a:gd name="T61" fmla="*/ 4 h 405"/>
                <a:gd name="T62" fmla="*/ 32 w 288"/>
                <a:gd name="T63" fmla="*/ 2 h 405"/>
                <a:gd name="T64" fmla="*/ 36 w 288"/>
                <a:gd name="T65" fmla="*/ 0 h 405"/>
                <a:gd name="T66" fmla="*/ 35 w 288"/>
                <a:gd name="T67" fmla="*/ 0 h 405"/>
                <a:gd name="T68" fmla="*/ 34 w 288"/>
                <a:gd name="T69" fmla="*/ 1 h 405"/>
                <a:gd name="T70" fmla="*/ 33 w 288"/>
                <a:gd name="T71" fmla="*/ 1 h 405"/>
                <a:gd name="T72" fmla="*/ 32 w 288"/>
                <a:gd name="T73" fmla="*/ 1 h 405"/>
                <a:gd name="T74" fmla="*/ 31 w 288"/>
                <a:gd name="T75" fmla="*/ 1 h 405"/>
                <a:gd name="T76" fmla="*/ 30 w 288"/>
                <a:gd name="T77" fmla="*/ 1 h 405"/>
                <a:gd name="T78" fmla="*/ 29 w 288"/>
                <a:gd name="T79" fmla="*/ 1 h 405"/>
                <a:gd name="T80" fmla="*/ 27 w 288"/>
                <a:gd name="T81" fmla="*/ 1 h 4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8" h="405">
                  <a:moveTo>
                    <a:pt x="215" y="4"/>
                  </a:moveTo>
                  <a:lnTo>
                    <a:pt x="192" y="19"/>
                  </a:lnTo>
                  <a:lnTo>
                    <a:pt x="169" y="34"/>
                  </a:lnTo>
                  <a:lnTo>
                    <a:pt x="147" y="50"/>
                  </a:lnTo>
                  <a:lnTo>
                    <a:pt x="124" y="69"/>
                  </a:lnTo>
                  <a:lnTo>
                    <a:pt x="104" y="87"/>
                  </a:lnTo>
                  <a:lnTo>
                    <a:pt x="83" y="107"/>
                  </a:lnTo>
                  <a:lnTo>
                    <a:pt x="64" y="129"/>
                  </a:lnTo>
                  <a:lnTo>
                    <a:pt x="47" y="152"/>
                  </a:lnTo>
                  <a:lnTo>
                    <a:pt x="32" y="176"/>
                  </a:lnTo>
                  <a:lnTo>
                    <a:pt x="20" y="202"/>
                  </a:lnTo>
                  <a:lnTo>
                    <a:pt x="10" y="231"/>
                  </a:lnTo>
                  <a:lnTo>
                    <a:pt x="3" y="261"/>
                  </a:lnTo>
                  <a:lnTo>
                    <a:pt x="0" y="293"/>
                  </a:lnTo>
                  <a:lnTo>
                    <a:pt x="1" y="328"/>
                  </a:lnTo>
                  <a:lnTo>
                    <a:pt x="6" y="366"/>
                  </a:lnTo>
                  <a:lnTo>
                    <a:pt x="15" y="405"/>
                  </a:lnTo>
                  <a:lnTo>
                    <a:pt x="21" y="368"/>
                  </a:lnTo>
                  <a:lnTo>
                    <a:pt x="26" y="333"/>
                  </a:lnTo>
                  <a:lnTo>
                    <a:pt x="33" y="298"/>
                  </a:lnTo>
                  <a:lnTo>
                    <a:pt x="41" y="266"/>
                  </a:lnTo>
                  <a:lnTo>
                    <a:pt x="52" y="235"/>
                  </a:lnTo>
                  <a:lnTo>
                    <a:pt x="62" y="205"/>
                  </a:lnTo>
                  <a:lnTo>
                    <a:pt x="75" y="177"/>
                  </a:lnTo>
                  <a:lnTo>
                    <a:pt x="90" y="151"/>
                  </a:lnTo>
                  <a:lnTo>
                    <a:pt x="106" y="126"/>
                  </a:lnTo>
                  <a:lnTo>
                    <a:pt x="124" y="103"/>
                  </a:lnTo>
                  <a:lnTo>
                    <a:pt x="145" y="81"/>
                  </a:lnTo>
                  <a:lnTo>
                    <a:pt x="168" y="62"/>
                  </a:lnTo>
                  <a:lnTo>
                    <a:pt x="193" y="45"/>
                  </a:lnTo>
                  <a:lnTo>
                    <a:pt x="222" y="27"/>
                  </a:lnTo>
                  <a:lnTo>
                    <a:pt x="253" y="12"/>
                  </a:lnTo>
                  <a:lnTo>
                    <a:pt x="288" y="0"/>
                  </a:lnTo>
                  <a:lnTo>
                    <a:pt x="279" y="0"/>
                  </a:lnTo>
                  <a:lnTo>
                    <a:pt x="270" y="1"/>
                  </a:lnTo>
                  <a:lnTo>
                    <a:pt x="260" y="1"/>
                  </a:lnTo>
                  <a:lnTo>
                    <a:pt x="252" y="2"/>
                  </a:lnTo>
                  <a:lnTo>
                    <a:pt x="243" y="3"/>
                  </a:lnTo>
                  <a:lnTo>
                    <a:pt x="234" y="3"/>
                  </a:lnTo>
                  <a:lnTo>
                    <a:pt x="225" y="4"/>
                  </a:lnTo>
                  <a:lnTo>
                    <a:pt x="215" y="4"/>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75" name="Freeform 293"/>
            <p:cNvSpPr>
              <a:spLocks noChangeAspect="1"/>
            </p:cNvSpPr>
            <p:nvPr/>
          </p:nvSpPr>
          <p:spPr bwMode="auto">
            <a:xfrm>
              <a:off x="3478" y="2187"/>
              <a:ext cx="140" cy="199"/>
            </a:xfrm>
            <a:custGeom>
              <a:avLst/>
              <a:gdLst>
                <a:gd name="T0" fmla="*/ 27 w 280"/>
                <a:gd name="T1" fmla="*/ 1 h 397"/>
                <a:gd name="T2" fmla="*/ 24 w 280"/>
                <a:gd name="T3" fmla="*/ 3 h 397"/>
                <a:gd name="T4" fmla="*/ 21 w 280"/>
                <a:gd name="T5" fmla="*/ 5 h 397"/>
                <a:gd name="T6" fmla="*/ 18 w 280"/>
                <a:gd name="T7" fmla="*/ 7 h 397"/>
                <a:gd name="T8" fmla="*/ 16 w 280"/>
                <a:gd name="T9" fmla="*/ 9 h 397"/>
                <a:gd name="T10" fmla="*/ 13 w 280"/>
                <a:gd name="T11" fmla="*/ 11 h 397"/>
                <a:gd name="T12" fmla="*/ 11 w 280"/>
                <a:gd name="T13" fmla="*/ 14 h 397"/>
                <a:gd name="T14" fmla="*/ 8 w 280"/>
                <a:gd name="T15" fmla="*/ 17 h 397"/>
                <a:gd name="T16" fmla="*/ 6 w 280"/>
                <a:gd name="T17" fmla="*/ 19 h 397"/>
                <a:gd name="T18" fmla="*/ 4 w 280"/>
                <a:gd name="T19" fmla="*/ 22 h 397"/>
                <a:gd name="T20" fmla="*/ 3 w 280"/>
                <a:gd name="T21" fmla="*/ 25 h 397"/>
                <a:gd name="T22" fmla="*/ 2 w 280"/>
                <a:gd name="T23" fmla="*/ 29 h 397"/>
                <a:gd name="T24" fmla="*/ 1 w 280"/>
                <a:gd name="T25" fmla="*/ 32 h 397"/>
                <a:gd name="T26" fmla="*/ 0 w 280"/>
                <a:gd name="T27" fmla="*/ 36 h 397"/>
                <a:gd name="T28" fmla="*/ 0 w 280"/>
                <a:gd name="T29" fmla="*/ 41 h 397"/>
                <a:gd name="T30" fmla="*/ 1 w 280"/>
                <a:gd name="T31" fmla="*/ 45 h 397"/>
                <a:gd name="T32" fmla="*/ 2 w 280"/>
                <a:gd name="T33" fmla="*/ 50 h 397"/>
                <a:gd name="T34" fmla="*/ 3 w 280"/>
                <a:gd name="T35" fmla="*/ 45 h 397"/>
                <a:gd name="T36" fmla="*/ 4 w 280"/>
                <a:gd name="T37" fmla="*/ 41 h 397"/>
                <a:gd name="T38" fmla="*/ 4 w 280"/>
                <a:gd name="T39" fmla="*/ 37 h 397"/>
                <a:gd name="T40" fmla="*/ 5 w 280"/>
                <a:gd name="T41" fmla="*/ 33 h 397"/>
                <a:gd name="T42" fmla="*/ 7 w 280"/>
                <a:gd name="T43" fmla="*/ 29 h 397"/>
                <a:gd name="T44" fmla="*/ 8 w 280"/>
                <a:gd name="T45" fmla="*/ 25 h 397"/>
                <a:gd name="T46" fmla="*/ 9 w 280"/>
                <a:gd name="T47" fmla="*/ 22 h 397"/>
                <a:gd name="T48" fmla="*/ 11 w 280"/>
                <a:gd name="T49" fmla="*/ 19 h 397"/>
                <a:gd name="T50" fmla="*/ 13 w 280"/>
                <a:gd name="T51" fmla="*/ 16 h 397"/>
                <a:gd name="T52" fmla="*/ 15 w 280"/>
                <a:gd name="T53" fmla="*/ 13 h 397"/>
                <a:gd name="T54" fmla="*/ 18 w 280"/>
                <a:gd name="T55" fmla="*/ 10 h 397"/>
                <a:gd name="T56" fmla="*/ 21 w 280"/>
                <a:gd name="T57" fmla="*/ 8 h 397"/>
                <a:gd name="T58" fmla="*/ 24 w 280"/>
                <a:gd name="T59" fmla="*/ 6 h 397"/>
                <a:gd name="T60" fmla="*/ 27 w 280"/>
                <a:gd name="T61" fmla="*/ 4 h 397"/>
                <a:gd name="T62" fmla="*/ 31 w 280"/>
                <a:gd name="T63" fmla="*/ 2 h 397"/>
                <a:gd name="T64" fmla="*/ 35 w 280"/>
                <a:gd name="T65" fmla="*/ 0 h 397"/>
                <a:gd name="T66" fmla="*/ 34 w 280"/>
                <a:gd name="T67" fmla="*/ 1 h 397"/>
                <a:gd name="T68" fmla="*/ 33 w 280"/>
                <a:gd name="T69" fmla="*/ 1 h 397"/>
                <a:gd name="T70" fmla="*/ 32 w 280"/>
                <a:gd name="T71" fmla="*/ 1 h 397"/>
                <a:gd name="T72" fmla="*/ 31 w 280"/>
                <a:gd name="T73" fmla="*/ 1 h 397"/>
                <a:gd name="T74" fmla="*/ 30 w 280"/>
                <a:gd name="T75" fmla="*/ 1 h 397"/>
                <a:gd name="T76" fmla="*/ 29 w 280"/>
                <a:gd name="T77" fmla="*/ 1 h 397"/>
                <a:gd name="T78" fmla="*/ 28 w 280"/>
                <a:gd name="T79" fmla="*/ 1 h 397"/>
                <a:gd name="T80" fmla="*/ 27 w 280"/>
                <a:gd name="T81" fmla="*/ 1 h 3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0" h="397">
                  <a:moveTo>
                    <a:pt x="209" y="7"/>
                  </a:moveTo>
                  <a:lnTo>
                    <a:pt x="187" y="22"/>
                  </a:lnTo>
                  <a:lnTo>
                    <a:pt x="165" y="38"/>
                  </a:lnTo>
                  <a:lnTo>
                    <a:pt x="143" y="54"/>
                  </a:lnTo>
                  <a:lnTo>
                    <a:pt x="121" y="71"/>
                  </a:lnTo>
                  <a:lnTo>
                    <a:pt x="101" y="88"/>
                  </a:lnTo>
                  <a:lnTo>
                    <a:pt x="81" y="108"/>
                  </a:lnTo>
                  <a:lnTo>
                    <a:pt x="63" y="129"/>
                  </a:lnTo>
                  <a:lnTo>
                    <a:pt x="46" y="151"/>
                  </a:lnTo>
                  <a:lnTo>
                    <a:pt x="32" y="174"/>
                  </a:lnTo>
                  <a:lnTo>
                    <a:pt x="20" y="199"/>
                  </a:lnTo>
                  <a:lnTo>
                    <a:pt x="11" y="227"/>
                  </a:lnTo>
                  <a:lnTo>
                    <a:pt x="4" y="256"/>
                  </a:lnTo>
                  <a:lnTo>
                    <a:pt x="0" y="288"/>
                  </a:lnTo>
                  <a:lnTo>
                    <a:pt x="0" y="321"/>
                  </a:lnTo>
                  <a:lnTo>
                    <a:pt x="5" y="358"/>
                  </a:lnTo>
                  <a:lnTo>
                    <a:pt x="13" y="397"/>
                  </a:lnTo>
                  <a:lnTo>
                    <a:pt x="19" y="360"/>
                  </a:lnTo>
                  <a:lnTo>
                    <a:pt x="25" y="325"/>
                  </a:lnTo>
                  <a:lnTo>
                    <a:pt x="32" y="290"/>
                  </a:lnTo>
                  <a:lnTo>
                    <a:pt x="40" y="258"/>
                  </a:lnTo>
                  <a:lnTo>
                    <a:pt x="49" y="228"/>
                  </a:lnTo>
                  <a:lnTo>
                    <a:pt x="59" y="199"/>
                  </a:lnTo>
                  <a:lnTo>
                    <a:pt x="71" y="171"/>
                  </a:lnTo>
                  <a:lnTo>
                    <a:pt x="84" y="146"/>
                  </a:lnTo>
                  <a:lnTo>
                    <a:pt x="101" y="122"/>
                  </a:lnTo>
                  <a:lnTo>
                    <a:pt x="119" y="100"/>
                  </a:lnTo>
                  <a:lnTo>
                    <a:pt x="139" y="79"/>
                  </a:lnTo>
                  <a:lnTo>
                    <a:pt x="162" y="60"/>
                  </a:lnTo>
                  <a:lnTo>
                    <a:pt x="187" y="42"/>
                  </a:lnTo>
                  <a:lnTo>
                    <a:pt x="215" y="26"/>
                  </a:lnTo>
                  <a:lnTo>
                    <a:pt x="246" y="12"/>
                  </a:lnTo>
                  <a:lnTo>
                    <a:pt x="280" y="0"/>
                  </a:lnTo>
                  <a:lnTo>
                    <a:pt x="271" y="1"/>
                  </a:lnTo>
                  <a:lnTo>
                    <a:pt x="263" y="1"/>
                  </a:lnTo>
                  <a:lnTo>
                    <a:pt x="254" y="2"/>
                  </a:lnTo>
                  <a:lnTo>
                    <a:pt x="245" y="3"/>
                  </a:lnTo>
                  <a:lnTo>
                    <a:pt x="237" y="4"/>
                  </a:lnTo>
                  <a:lnTo>
                    <a:pt x="227" y="4"/>
                  </a:lnTo>
                  <a:lnTo>
                    <a:pt x="218" y="6"/>
                  </a:lnTo>
                  <a:lnTo>
                    <a:pt x="209" y="7"/>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76" name="Freeform 294"/>
            <p:cNvSpPr>
              <a:spLocks noChangeAspect="1"/>
            </p:cNvSpPr>
            <p:nvPr/>
          </p:nvSpPr>
          <p:spPr bwMode="auto">
            <a:xfrm>
              <a:off x="3479" y="2187"/>
              <a:ext cx="136" cy="195"/>
            </a:xfrm>
            <a:custGeom>
              <a:avLst/>
              <a:gdLst>
                <a:gd name="T0" fmla="*/ 25 w 273"/>
                <a:gd name="T1" fmla="*/ 2 h 389"/>
                <a:gd name="T2" fmla="*/ 22 w 273"/>
                <a:gd name="T3" fmla="*/ 3 h 389"/>
                <a:gd name="T4" fmla="*/ 20 w 273"/>
                <a:gd name="T5" fmla="*/ 5 h 389"/>
                <a:gd name="T6" fmla="*/ 17 w 273"/>
                <a:gd name="T7" fmla="*/ 7 h 389"/>
                <a:gd name="T8" fmla="*/ 15 w 273"/>
                <a:gd name="T9" fmla="*/ 9 h 389"/>
                <a:gd name="T10" fmla="*/ 12 w 273"/>
                <a:gd name="T11" fmla="*/ 12 h 389"/>
                <a:gd name="T12" fmla="*/ 10 w 273"/>
                <a:gd name="T13" fmla="*/ 14 h 389"/>
                <a:gd name="T14" fmla="*/ 7 w 273"/>
                <a:gd name="T15" fmla="*/ 17 h 389"/>
                <a:gd name="T16" fmla="*/ 5 w 273"/>
                <a:gd name="T17" fmla="*/ 19 h 389"/>
                <a:gd name="T18" fmla="*/ 4 w 273"/>
                <a:gd name="T19" fmla="*/ 22 h 389"/>
                <a:gd name="T20" fmla="*/ 2 w 273"/>
                <a:gd name="T21" fmla="*/ 25 h 389"/>
                <a:gd name="T22" fmla="*/ 1 w 273"/>
                <a:gd name="T23" fmla="*/ 28 h 389"/>
                <a:gd name="T24" fmla="*/ 0 w 273"/>
                <a:gd name="T25" fmla="*/ 32 h 389"/>
                <a:gd name="T26" fmla="*/ 0 w 273"/>
                <a:gd name="T27" fmla="*/ 36 h 389"/>
                <a:gd name="T28" fmla="*/ 0 w 273"/>
                <a:gd name="T29" fmla="*/ 40 h 389"/>
                <a:gd name="T30" fmla="*/ 0 w 273"/>
                <a:gd name="T31" fmla="*/ 44 h 389"/>
                <a:gd name="T32" fmla="*/ 1 w 273"/>
                <a:gd name="T33" fmla="*/ 49 h 389"/>
                <a:gd name="T34" fmla="*/ 2 w 273"/>
                <a:gd name="T35" fmla="*/ 44 h 389"/>
                <a:gd name="T36" fmla="*/ 2 w 273"/>
                <a:gd name="T37" fmla="*/ 40 h 389"/>
                <a:gd name="T38" fmla="*/ 3 w 273"/>
                <a:gd name="T39" fmla="*/ 36 h 389"/>
                <a:gd name="T40" fmla="*/ 4 w 273"/>
                <a:gd name="T41" fmla="*/ 32 h 389"/>
                <a:gd name="T42" fmla="*/ 5 w 273"/>
                <a:gd name="T43" fmla="*/ 28 h 389"/>
                <a:gd name="T44" fmla="*/ 6 w 273"/>
                <a:gd name="T45" fmla="*/ 24 h 389"/>
                <a:gd name="T46" fmla="*/ 8 w 273"/>
                <a:gd name="T47" fmla="*/ 21 h 389"/>
                <a:gd name="T48" fmla="*/ 10 w 273"/>
                <a:gd name="T49" fmla="*/ 18 h 389"/>
                <a:gd name="T50" fmla="*/ 11 w 273"/>
                <a:gd name="T51" fmla="*/ 15 h 389"/>
                <a:gd name="T52" fmla="*/ 14 w 273"/>
                <a:gd name="T53" fmla="*/ 12 h 389"/>
                <a:gd name="T54" fmla="*/ 16 w 273"/>
                <a:gd name="T55" fmla="*/ 10 h 389"/>
                <a:gd name="T56" fmla="*/ 19 w 273"/>
                <a:gd name="T57" fmla="*/ 8 h 389"/>
                <a:gd name="T58" fmla="*/ 22 w 273"/>
                <a:gd name="T59" fmla="*/ 6 h 389"/>
                <a:gd name="T60" fmla="*/ 26 w 273"/>
                <a:gd name="T61" fmla="*/ 4 h 389"/>
                <a:gd name="T62" fmla="*/ 29 w 273"/>
                <a:gd name="T63" fmla="*/ 2 h 389"/>
                <a:gd name="T64" fmla="*/ 34 w 273"/>
                <a:gd name="T65" fmla="*/ 0 h 389"/>
                <a:gd name="T66" fmla="*/ 33 w 273"/>
                <a:gd name="T67" fmla="*/ 1 h 389"/>
                <a:gd name="T68" fmla="*/ 31 w 273"/>
                <a:gd name="T69" fmla="*/ 1 h 389"/>
                <a:gd name="T70" fmla="*/ 30 w 273"/>
                <a:gd name="T71" fmla="*/ 1 h 389"/>
                <a:gd name="T72" fmla="*/ 29 w 273"/>
                <a:gd name="T73" fmla="*/ 1 h 389"/>
                <a:gd name="T74" fmla="*/ 28 w 273"/>
                <a:gd name="T75" fmla="*/ 1 h 389"/>
                <a:gd name="T76" fmla="*/ 27 w 273"/>
                <a:gd name="T77" fmla="*/ 1 h 389"/>
                <a:gd name="T78" fmla="*/ 26 w 273"/>
                <a:gd name="T79" fmla="*/ 1 h 389"/>
                <a:gd name="T80" fmla="*/ 25 w 273"/>
                <a:gd name="T81" fmla="*/ 2 h 3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73" h="389">
                  <a:moveTo>
                    <a:pt x="202" y="9"/>
                  </a:moveTo>
                  <a:lnTo>
                    <a:pt x="182" y="24"/>
                  </a:lnTo>
                  <a:lnTo>
                    <a:pt x="161" y="40"/>
                  </a:lnTo>
                  <a:lnTo>
                    <a:pt x="140" y="56"/>
                  </a:lnTo>
                  <a:lnTo>
                    <a:pt x="120" y="72"/>
                  </a:lnTo>
                  <a:lnTo>
                    <a:pt x="99" y="91"/>
                  </a:lnTo>
                  <a:lnTo>
                    <a:pt x="80" y="109"/>
                  </a:lnTo>
                  <a:lnTo>
                    <a:pt x="62" y="129"/>
                  </a:lnTo>
                  <a:lnTo>
                    <a:pt x="47" y="150"/>
                  </a:lnTo>
                  <a:lnTo>
                    <a:pt x="32" y="172"/>
                  </a:lnTo>
                  <a:lnTo>
                    <a:pt x="20" y="197"/>
                  </a:lnTo>
                  <a:lnTo>
                    <a:pt x="10" y="222"/>
                  </a:lnTo>
                  <a:lnTo>
                    <a:pt x="4" y="251"/>
                  </a:lnTo>
                  <a:lnTo>
                    <a:pt x="0" y="282"/>
                  </a:lnTo>
                  <a:lnTo>
                    <a:pt x="0" y="314"/>
                  </a:lnTo>
                  <a:lnTo>
                    <a:pt x="3" y="350"/>
                  </a:lnTo>
                  <a:lnTo>
                    <a:pt x="11" y="389"/>
                  </a:lnTo>
                  <a:lnTo>
                    <a:pt x="17" y="351"/>
                  </a:lnTo>
                  <a:lnTo>
                    <a:pt x="23" y="317"/>
                  </a:lnTo>
                  <a:lnTo>
                    <a:pt x="29" y="282"/>
                  </a:lnTo>
                  <a:lnTo>
                    <a:pt x="37" y="251"/>
                  </a:lnTo>
                  <a:lnTo>
                    <a:pt x="45" y="220"/>
                  </a:lnTo>
                  <a:lnTo>
                    <a:pt x="55" y="192"/>
                  </a:lnTo>
                  <a:lnTo>
                    <a:pt x="67" y="166"/>
                  </a:lnTo>
                  <a:lnTo>
                    <a:pt x="80" y="140"/>
                  </a:lnTo>
                  <a:lnTo>
                    <a:pt x="95" y="117"/>
                  </a:lnTo>
                  <a:lnTo>
                    <a:pt x="113" y="96"/>
                  </a:lnTo>
                  <a:lnTo>
                    <a:pt x="132" y="76"/>
                  </a:lnTo>
                  <a:lnTo>
                    <a:pt x="155" y="58"/>
                  </a:lnTo>
                  <a:lnTo>
                    <a:pt x="179" y="41"/>
                  </a:lnTo>
                  <a:lnTo>
                    <a:pt x="208" y="25"/>
                  </a:lnTo>
                  <a:lnTo>
                    <a:pt x="238" y="13"/>
                  </a:lnTo>
                  <a:lnTo>
                    <a:pt x="273" y="0"/>
                  </a:lnTo>
                  <a:lnTo>
                    <a:pt x="264" y="1"/>
                  </a:lnTo>
                  <a:lnTo>
                    <a:pt x="255" y="2"/>
                  </a:lnTo>
                  <a:lnTo>
                    <a:pt x="246" y="3"/>
                  </a:lnTo>
                  <a:lnTo>
                    <a:pt x="238" y="5"/>
                  </a:lnTo>
                  <a:lnTo>
                    <a:pt x="229" y="6"/>
                  </a:lnTo>
                  <a:lnTo>
                    <a:pt x="221" y="7"/>
                  </a:lnTo>
                  <a:lnTo>
                    <a:pt x="212" y="8"/>
                  </a:lnTo>
                  <a:lnTo>
                    <a:pt x="202" y="9"/>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77" name="Freeform 295"/>
            <p:cNvSpPr>
              <a:spLocks noChangeAspect="1"/>
            </p:cNvSpPr>
            <p:nvPr/>
          </p:nvSpPr>
          <p:spPr bwMode="auto">
            <a:xfrm>
              <a:off x="3480" y="2189"/>
              <a:ext cx="134" cy="190"/>
            </a:xfrm>
            <a:custGeom>
              <a:avLst/>
              <a:gdLst>
                <a:gd name="T0" fmla="*/ 25 w 267"/>
                <a:gd name="T1" fmla="*/ 2 h 380"/>
                <a:gd name="T2" fmla="*/ 23 w 267"/>
                <a:gd name="T3" fmla="*/ 4 h 380"/>
                <a:gd name="T4" fmla="*/ 20 w 267"/>
                <a:gd name="T5" fmla="*/ 6 h 380"/>
                <a:gd name="T6" fmla="*/ 18 w 267"/>
                <a:gd name="T7" fmla="*/ 8 h 380"/>
                <a:gd name="T8" fmla="*/ 15 w 267"/>
                <a:gd name="T9" fmla="*/ 10 h 380"/>
                <a:gd name="T10" fmla="*/ 13 w 267"/>
                <a:gd name="T11" fmla="*/ 12 h 380"/>
                <a:gd name="T12" fmla="*/ 10 w 267"/>
                <a:gd name="T13" fmla="*/ 14 h 380"/>
                <a:gd name="T14" fmla="*/ 8 w 267"/>
                <a:gd name="T15" fmla="*/ 16 h 380"/>
                <a:gd name="T16" fmla="*/ 6 w 267"/>
                <a:gd name="T17" fmla="*/ 19 h 380"/>
                <a:gd name="T18" fmla="*/ 4 w 267"/>
                <a:gd name="T19" fmla="*/ 22 h 380"/>
                <a:gd name="T20" fmla="*/ 3 w 267"/>
                <a:gd name="T21" fmla="*/ 25 h 380"/>
                <a:gd name="T22" fmla="*/ 2 w 267"/>
                <a:gd name="T23" fmla="*/ 28 h 380"/>
                <a:gd name="T24" fmla="*/ 1 w 267"/>
                <a:gd name="T25" fmla="*/ 31 h 380"/>
                <a:gd name="T26" fmla="*/ 1 w 267"/>
                <a:gd name="T27" fmla="*/ 35 h 380"/>
                <a:gd name="T28" fmla="*/ 0 w 267"/>
                <a:gd name="T29" fmla="*/ 39 h 380"/>
                <a:gd name="T30" fmla="*/ 1 w 267"/>
                <a:gd name="T31" fmla="*/ 43 h 380"/>
                <a:gd name="T32" fmla="*/ 2 w 267"/>
                <a:gd name="T33" fmla="*/ 48 h 380"/>
                <a:gd name="T34" fmla="*/ 2 w 267"/>
                <a:gd name="T35" fmla="*/ 43 h 380"/>
                <a:gd name="T36" fmla="*/ 3 w 267"/>
                <a:gd name="T37" fmla="*/ 39 h 380"/>
                <a:gd name="T38" fmla="*/ 4 w 267"/>
                <a:gd name="T39" fmla="*/ 35 h 380"/>
                <a:gd name="T40" fmla="*/ 5 w 267"/>
                <a:gd name="T41" fmla="*/ 31 h 380"/>
                <a:gd name="T42" fmla="*/ 6 w 267"/>
                <a:gd name="T43" fmla="*/ 27 h 380"/>
                <a:gd name="T44" fmla="*/ 7 w 267"/>
                <a:gd name="T45" fmla="*/ 24 h 380"/>
                <a:gd name="T46" fmla="*/ 8 w 267"/>
                <a:gd name="T47" fmla="*/ 20 h 380"/>
                <a:gd name="T48" fmla="*/ 10 w 267"/>
                <a:gd name="T49" fmla="*/ 17 h 380"/>
                <a:gd name="T50" fmla="*/ 12 w 267"/>
                <a:gd name="T51" fmla="*/ 14 h 380"/>
                <a:gd name="T52" fmla="*/ 14 w 267"/>
                <a:gd name="T53" fmla="*/ 12 h 380"/>
                <a:gd name="T54" fmla="*/ 16 w 267"/>
                <a:gd name="T55" fmla="*/ 10 h 380"/>
                <a:gd name="T56" fmla="*/ 19 w 267"/>
                <a:gd name="T57" fmla="*/ 7 h 380"/>
                <a:gd name="T58" fmla="*/ 22 w 267"/>
                <a:gd name="T59" fmla="*/ 5 h 380"/>
                <a:gd name="T60" fmla="*/ 26 w 267"/>
                <a:gd name="T61" fmla="*/ 3 h 380"/>
                <a:gd name="T62" fmla="*/ 30 w 267"/>
                <a:gd name="T63" fmla="*/ 2 h 380"/>
                <a:gd name="T64" fmla="*/ 34 w 267"/>
                <a:gd name="T65" fmla="*/ 0 h 380"/>
                <a:gd name="T66" fmla="*/ 33 w 267"/>
                <a:gd name="T67" fmla="*/ 1 h 380"/>
                <a:gd name="T68" fmla="*/ 32 w 267"/>
                <a:gd name="T69" fmla="*/ 1 h 380"/>
                <a:gd name="T70" fmla="*/ 31 w 267"/>
                <a:gd name="T71" fmla="*/ 1 h 380"/>
                <a:gd name="T72" fmla="*/ 29 w 267"/>
                <a:gd name="T73" fmla="*/ 1 h 380"/>
                <a:gd name="T74" fmla="*/ 28 w 267"/>
                <a:gd name="T75" fmla="*/ 1 h 380"/>
                <a:gd name="T76" fmla="*/ 27 w 267"/>
                <a:gd name="T77" fmla="*/ 1 h 380"/>
                <a:gd name="T78" fmla="*/ 26 w 267"/>
                <a:gd name="T79" fmla="*/ 1 h 380"/>
                <a:gd name="T80" fmla="*/ 25 w 267"/>
                <a:gd name="T81" fmla="*/ 2 h 3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380">
                  <a:moveTo>
                    <a:pt x="197" y="9"/>
                  </a:moveTo>
                  <a:lnTo>
                    <a:pt x="177" y="26"/>
                  </a:lnTo>
                  <a:lnTo>
                    <a:pt x="157" y="42"/>
                  </a:lnTo>
                  <a:lnTo>
                    <a:pt x="137" y="58"/>
                  </a:lnTo>
                  <a:lnTo>
                    <a:pt x="118" y="74"/>
                  </a:lnTo>
                  <a:lnTo>
                    <a:pt x="98" y="91"/>
                  </a:lnTo>
                  <a:lnTo>
                    <a:pt x="79" y="109"/>
                  </a:lnTo>
                  <a:lnTo>
                    <a:pt x="62" y="128"/>
                  </a:lnTo>
                  <a:lnTo>
                    <a:pt x="47" y="148"/>
                  </a:lnTo>
                  <a:lnTo>
                    <a:pt x="32" y="170"/>
                  </a:lnTo>
                  <a:lnTo>
                    <a:pt x="21" y="193"/>
                  </a:lnTo>
                  <a:lnTo>
                    <a:pt x="12" y="218"/>
                  </a:lnTo>
                  <a:lnTo>
                    <a:pt x="5" y="246"/>
                  </a:lnTo>
                  <a:lnTo>
                    <a:pt x="1" y="274"/>
                  </a:lnTo>
                  <a:lnTo>
                    <a:pt x="0" y="307"/>
                  </a:lnTo>
                  <a:lnTo>
                    <a:pt x="3" y="342"/>
                  </a:lnTo>
                  <a:lnTo>
                    <a:pt x="10" y="380"/>
                  </a:lnTo>
                  <a:lnTo>
                    <a:pt x="15" y="342"/>
                  </a:lnTo>
                  <a:lnTo>
                    <a:pt x="21" y="307"/>
                  </a:lnTo>
                  <a:lnTo>
                    <a:pt x="27" y="273"/>
                  </a:lnTo>
                  <a:lnTo>
                    <a:pt x="35" y="242"/>
                  </a:lnTo>
                  <a:lnTo>
                    <a:pt x="43" y="212"/>
                  </a:lnTo>
                  <a:lnTo>
                    <a:pt x="52" y="185"/>
                  </a:lnTo>
                  <a:lnTo>
                    <a:pt x="63" y="159"/>
                  </a:lnTo>
                  <a:lnTo>
                    <a:pt x="76" y="135"/>
                  </a:lnTo>
                  <a:lnTo>
                    <a:pt x="91" y="112"/>
                  </a:lnTo>
                  <a:lnTo>
                    <a:pt x="108" y="91"/>
                  </a:lnTo>
                  <a:lnTo>
                    <a:pt x="128" y="73"/>
                  </a:lnTo>
                  <a:lnTo>
                    <a:pt x="150" y="54"/>
                  </a:lnTo>
                  <a:lnTo>
                    <a:pt x="174" y="39"/>
                  </a:lnTo>
                  <a:lnTo>
                    <a:pt x="202" y="24"/>
                  </a:lnTo>
                  <a:lnTo>
                    <a:pt x="233" y="12"/>
                  </a:lnTo>
                  <a:lnTo>
                    <a:pt x="267" y="0"/>
                  </a:lnTo>
                  <a:lnTo>
                    <a:pt x="258" y="1"/>
                  </a:lnTo>
                  <a:lnTo>
                    <a:pt x="249" y="3"/>
                  </a:lnTo>
                  <a:lnTo>
                    <a:pt x="241" y="4"/>
                  </a:lnTo>
                  <a:lnTo>
                    <a:pt x="232" y="5"/>
                  </a:lnTo>
                  <a:lnTo>
                    <a:pt x="224" y="6"/>
                  </a:lnTo>
                  <a:lnTo>
                    <a:pt x="214" y="7"/>
                  </a:lnTo>
                  <a:lnTo>
                    <a:pt x="206" y="8"/>
                  </a:lnTo>
                  <a:lnTo>
                    <a:pt x="197" y="9"/>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78" name="Freeform 296"/>
            <p:cNvSpPr>
              <a:spLocks noChangeAspect="1"/>
            </p:cNvSpPr>
            <p:nvPr/>
          </p:nvSpPr>
          <p:spPr bwMode="auto">
            <a:xfrm>
              <a:off x="3481" y="2189"/>
              <a:ext cx="130" cy="186"/>
            </a:xfrm>
            <a:custGeom>
              <a:avLst/>
              <a:gdLst>
                <a:gd name="T0" fmla="*/ 24 w 261"/>
                <a:gd name="T1" fmla="*/ 1 h 373"/>
                <a:gd name="T2" fmla="*/ 21 w 261"/>
                <a:gd name="T3" fmla="*/ 3 h 373"/>
                <a:gd name="T4" fmla="*/ 19 w 261"/>
                <a:gd name="T5" fmla="*/ 5 h 373"/>
                <a:gd name="T6" fmla="*/ 16 w 261"/>
                <a:gd name="T7" fmla="*/ 7 h 373"/>
                <a:gd name="T8" fmla="*/ 14 w 261"/>
                <a:gd name="T9" fmla="*/ 9 h 373"/>
                <a:gd name="T10" fmla="*/ 12 w 261"/>
                <a:gd name="T11" fmla="*/ 11 h 373"/>
                <a:gd name="T12" fmla="*/ 9 w 261"/>
                <a:gd name="T13" fmla="*/ 13 h 373"/>
                <a:gd name="T14" fmla="*/ 7 w 261"/>
                <a:gd name="T15" fmla="*/ 15 h 373"/>
                <a:gd name="T16" fmla="*/ 6 w 261"/>
                <a:gd name="T17" fmla="*/ 18 h 373"/>
                <a:gd name="T18" fmla="*/ 4 w 261"/>
                <a:gd name="T19" fmla="*/ 20 h 373"/>
                <a:gd name="T20" fmla="*/ 2 w 261"/>
                <a:gd name="T21" fmla="*/ 23 h 373"/>
                <a:gd name="T22" fmla="*/ 1 w 261"/>
                <a:gd name="T23" fmla="*/ 26 h 373"/>
                <a:gd name="T24" fmla="*/ 0 w 261"/>
                <a:gd name="T25" fmla="*/ 30 h 373"/>
                <a:gd name="T26" fmla="*/ 0 w 261"/>
                <a:gd name="T27" fmla="*/ 33 h 373"/>
                <a:gd name="T28" fmla="*/ 0 w 261"/>
                <a:gd name="T29" fmla="*/ 37 h 373"/>
                <a:gd name="T30" fmla="*/ 0 w 261"/>
                <a:gd name="T31" fmla="*/ 41 h 373"/>
                <a:gd name="T32" fmla="*/ 1 w 261"/>
                <a:gd name="T33" fmla="*/ 46 h 373"/>
                <a:gd name="T34" fmla="*/ 1 w 261"/>
                <a:gd name="T35" fmla="*/ 41 h 373"/>
                <a:gd name="T36" fmla="*/ 2 w 261"/>
                <a:gd name="T37" fmla="*/ 37 h 373"/>
                <a:gd name="T38" fmla="*/ 3 w 261"/>
                <a:gd name="T39" fmla="*/ 33 h 373"/>
                <a:gd name="T40" fmla="*/ 3 w 261"/>
                <a:gd name="T41" fmla="*/ 29 h 373"/>
                <a:gd name="T42" fmla="*/ 4 w 261"/>
                <a:gd name="T43" fmla="*/ 25 h 373"/>
                <a:gd name="T44" fmla="*/ 6 w 261"/>
                <a:gd name="T45" fmla="*/ 22 h 373"/>
                <a:gd name="T46" fmla="*/ 7 w 261"/>
                <a:gd name="T47" fmla="*/ 19 h 373"/>
                <a:gd name="T48" fmla="*/ 9 w 261"/>
                <a:gd name="T49" fmla="*/ 16 h 373"/>
                <a:gd name="T50" fmla="*/ 10 w 261"/>
                <a:gd name="T51" fmla="*/ 13 h 373"/>
                <a:gd name="T52" fmla="*/ 12 w 261"/>
                <a:gd name="T53" fmla="*/ 11 h 373"/>
                <a:gd name="T54" fmla="*/ 15 w 261"/>
                <a:gd name="T55" fmla="*/ 8 h 373"/>
                <a:gd name="T56" fmla="*/ 18 w 261"/>
                <a:gd name="T57" fmla="*/ 6 h 373"/>
                <a:gd name="T58" fmla="*/ 21 w 261"/>
                <a:gd name="T59" fmla="*/ 4 h 373"/>
                <a:gd name="T60" fmla="*/ 24 w 261"/>
                <a:gd name="T61" fmla="*/ 2 h 373"/>
                <a:gd name="T62" fmla="*/ 28 w 261"/>
                <a:gd name="T63" fmla="*/ 1 h 373"/>
                <a:gd name="T64" fmla="*/ 32 w 261"/>
                <a:gd name="T65" fmla="*/ 0 h 373"/>
                <a:gd name="T66" fmla="*/ 24 w 261"/>
                <a:gd name="T67" fmla="*/ 1 h 3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1" h="373">
                  <a:moveTo>
                    <a:pt x="192" y="12"/>
                  </a:moveTo>
                  <a:lnTo>
                    <a:pt x="173" y="28"/>
                  </a:lnTo>
                  <a:lnTo>
                    <a:pt x="154" y="44"/>
                  </a:lnTo>
                  <a:lnTo>
                    <a:pt x="134" y="60"/>
                  </a:lnTo>
                  <a:lnTo>
                    <a:pt x="116" y="76"/>
                  </a:lnTo>
                  <a:lnTo>
                    <a:pt x="97" y="93"/>
                  </a:lnTo>
                  <a:lnTo>
                    <a:pt x="79" y="110"/>
                  </a:lnTo>
                  <a:lnTo>
                    <a:pt x="63" y="127"/>
                  </a:lnTo>
                  <a:lnTo>
                    <a:pt x="48" y="147"/>
                  </a:lnTo>
                  <a:lnTo>
                    <a:pt x="34" y="167"/>
                  </a:lnTo>
                  <a:lnTo>
                    <a:pt x="22" y="189"/>
                  </a:lnTo>
                  <a:lnTo>
                    <a:pt x="13" y="214"/>
                  </a:lnTo>
                  <a:lnTo>
                    <a:pt x="6" y="240"/>
                  </a:lnTo>
                  <a:lnTo>
                    <a:pt x="1" y="269"/>
                  </a:lnTo>
                  <a:lnTo>
                    <a:pt x="0" y="300"/>
                  </a:lnTo>
                  <a:lnTo>
                    <a:pt x="3" y="334"/>
                  </a:lnTo>
                  <a:lnTo>
                    <a:pt x="8" y="373"/>
                  </a:lnTo>
                  <a:lnTo>
                    <a:pt x="13" y="334"/>
                  </a:lnTo>
                  <a:lnTo>
                    <a:pt x="19" y="299"/>
                  </a:lnTo>
                  <a:lnTo>
                    <a:pt x="25" y="265"/>
                  </a:lnTo>
                  <a:lnTo>
                    <a:pt x="31" y="234"/>
                  </a:lnTo>
                  <a:lnTo>
                    <a:pt x="39" y="205"/>
                  </a:lnTo>
                  <a:lnTo>
                    <a:pt x="49" y="178"/>
                  </a:lnTo>
                  <a:lnTo>
                    <a:pt x="60" y="152"/>
                  </a:lnTo>
                  <a:lnTo>
                    <a:pt x="73" y="129"/>
                  </a:lnTo>
                  <a:lnTo>
                    <a:pt x="87" y="108"/>
                  </a:lnTo>
                  <a:lnTo>
                    <a:pt x="103" y="88"/>
                  </a:lnTo>
                  <a:lnTo>
                    <a:pt x="122" y="69"/>
                  </a:lnTo>
                  <a:lnTo>
                    <a:pt x="144" y="52"/>
                  </a:lnTo>
                  <a:lnTo>
                    <a:pt x="169" y="37"/>
                  </a:lnTo>
                  <a:lnTo>
                    <a:pt x="196" y="23"/>
                  </a:lnTo>
                  <a:lnTo>
                    <a:pt x="226" y="12"/>
                  </a:lnTo>
                  <a:lnTo>
                    <a:pt x="261" y="0"/>
                  </a:lnTo>
                  <a:lnTo>
                    <a:pt x="192" y="12"/>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79" name="Freeform 297"/>
            <p:cNvSpPr>
              <a:spLocks noChangeAspect="1"/>
            </p:cNvSpPr>
            <p:nvPr/>
          </p:nvSpPr>
          <p:spPr bwMode="auto">
            <a:xfrm>
              <a:off x="3781" y="2340"/>
              <a:ext cx="96" cy="206"/>
            </a:xfrm>
            <a:custGeom>
              <a:avLst/>
              <a:gdLst>
                <a:gd name="T0" fmla="*/ 24 w 194"/>
                <a:gd name="T1" fmla="*/ 8 h 413"/>
                <a:gd name="T2" fmla="*/ 24 w 194"/>
                <a:gd name="T3" fmla="*/ 11 h 413"/>
                <a:gd name="T4" fmla="*/ 24 w 194"/>
                <a:gd name="T5" fmla="*/ 13 h 413"/>
                <a:gd name="T6" fmla="*/ 24 w 194"/>
                <a:gd name="T7" fmla="*/ 16 h 413"/>
                <a:gd name="T8" fmla="*/ 23 w 194"/>
                <a:gd name="T9" fmla="*/ 18 h 413"/>
                <a:gd name="T10" fmla="*/ 23 w 194"/>
                <a:gd name="T11" fmla="*/ 21 h 413"/>
                <a:gd name="T12" fmla="*/ 22 w 194"/>
                <a:gd name="T13" fmla="*/ 23 h 413"/>
                <a:gd name="T14" fmla="*/ 22 w 194"/>
                <a:gd name="T15" fmla="*/ 26 h 413"/>
                <a:gd name="T16" fmla="*/ 21 w 194"/>
                <a:gd name="T17" fmla="*/ 29 h 413"/>
                <a:gd name="T18" fmla="*/ 19 w 194"/>
                <a:gd name="T19" fmla="*/ 31 h 413"/>
                <a:gd name="T20" fmla="*/ 17 w 194"/>
                <a:gd name="T21" fmla="*/ 34 h 413"/>
                <a:gd name="T22" fmla="*/ 16 w 194"/>
                <a:gd name="T23" fmla="*/ 37 h 413"/>
                <a:gd name="T24" fmla="*/ 13 w 194"/>
                <a:gd name="T25" fmla="*/ 40 h 413"/>
                <a:gd name="T26" fmla="*/ 11 w 194"/>
                <a:gd name="T27" fmla="*/ 42 h 413"/>
                <a:gd name="T28" fmla="*/ 7 w 194"/>
                <a:gd name="T29" fmla="*/ 45 h 413"/>
                <a:gd name="T30" fmla="*/ 4 w 194"/>
                <a:gd name="T31" fmla="*/ 48 h 413"/>
                <a:gd name="T32" fmla="*/ 0 w 194"/>
                <a:gd name="T33" fmla="*/ 51 h 413"/>
                <a:gd name="T34" fmla="*/ 3 w 194"/>
                <a:gd name="T35" fmla="*/ 46 h 413"/>
                <a:gd name="T36" fmla="*/ 6 w 194"/>
                <a:gd name="T37" fmla="*/ 39 h 413"/>
                <a:gd name="T38" fmla="*/ 9 w 194"/>
                <a:gd name="T39" fmla="*/ 33 h 413"/>
                <a:gd name="T40" fmla="*/ 12 w 194"/>
                <a:gd name="T41" fmla="*/ 26 h 413"/>
                <a:gd name="T42" fmla="*/ 15 w 194"/>
                <a:gd name="T43" fmla="*/ 19 h 413"/>
                <a:gd name="T44" fmla="*/ 17 w 194"/>
                <a:gd name="T45" fmla="*/ 12 h 413"/>
                <a:gd name="T46" fmla="*/ 20 w 194"/>
                <a:gd name="T47" fmla="*/ 5 h 413"/>
                <a:gd name="T48" fmla="*/ 22 w 194"/>
                <a:gd name="T49" fmla="*/ 0 h 413"/>
                <a:gd name="T50" fmla="*/ 24 w 194"/>
                <a:gd name="T51" fmla="*/ 8 h 4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4" h="413">
                  <a:moveTo>
                    <a:pt x="193" y="69"/>
                  </a:moveTo>
                  <a:lnTo>
                    <a:pt x="194" y="89"/>
                  </a:lnTo>
                  <a:lnTo>
                    <a:pt x="194" y="108"/>
                  </a:lnTo>
                  <a:lnTo>
                    <a:pt x="193" y="128"/>
                  </a:lnTo>
                  <a:lnTo>
                    <a:pt x="192" y="148"/>
                  </a:lnTo>
                  <a:lnTo>
                    <a:pt x="188" y="168"/>
                  </a:lnTo>
                  <a:lnTo>
                    <a:pt x="184" y="189"/>
                  </a:lnTo>
                  <a:lnTo>
                    <a:pt x="177" y="211"/>
                  </a:lnTo>
                  <a:lnTo>
                    <a:pt x="169" y="232"/>
                  </a:lnTo>
                  <a:lnTo>
                    <a:pt x="158" y="254"/>
                  </a:lnTo>
                  <a:lnTo>
                    <a:pt x="144" y="275"/>
                  </a:lnTo>
                  <a:lnTo>
                    <a:pt x="129" y="298"/>
                  </a:lnTo>
                  <a:lnTo>
                    <a:pt x="110" y="320"/>
                  </a:lnTo>
                  <a:lnTo>
                    <a:pt x="88" y="343"/>
                  </a:lnTo>
                  <a:lnTo>
                    <a:pt x="63" y="366"/>
                  </a:lnTo>
                  <a:lnTo>
                    <a:pt x="34" y="390"/>
                  </a:lnTo>
                  <a:lnTo>
                    <a:pt x="0" y="413"/>
                  </a:lnTo>
                  <a:lnTo>
                    <a:pt x="27" y="369"/>
                  </a:lnTo>
                  <a:lnTo>
                    <a:pt x="52" y="319"/>
                  </a:lnTo>
                  <a:lnTo>
                    <a:pt x="78" y="265"/>
                  </a:lnTo>
                  <a:lnTo>
                    <a:pt x="102" y="209"/>
                  </a:lnTo>
                  <a:lnTo>
                    <a:pt x="125" y="152"/>
                  </a:lnTo>
                  <a:lnTo>
                    <a:pt x="144" y="98"/>
                  </a:lnTo>
                  <a:lnTo>
                    <a:pt x="163" y="46"/>
                  </a:lnTo>
                  <a:lnTo>
                    <a:pt x="177" y="0"/>
                  </a:lnTo>
                  <a:lnTo>
                    <a:pt x="193" y="69"/>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80" name="Freeform 298"/>
            <p:cNvSpPr>
              <a:spLocks noChangeAspect="1"/>
            </p:cNvSpPr>
            <p:nvPr/>
          </p:nvSpPr>
          <p:spPr bwMode="auto">
            <a:xfrm>
              <a:off x="3784" y="2344"/>
              <a:ext cx="93" cy="199"/>
            </a:xfrm>
            <a:custGeom>
              <a:avLst/>
              <a:gdLst>
                <a:gd name="T0" fmla="*/ 23 w 187"/>
                <a:gd name="T1" fmla="*/ 9 h 398"/>
                <a:gd name="T2" fmla="*/ 23 w 187"/>
                <a:gd name="T3" fmla="*/ 11 h 398"/>
                <a:gd name="T4" fmla="*/ 23 w 187"/>
                <a:gd name="T5" fmla="*/ 13 h 398"/>
                <a:gd name="T6" fmla="*/ 23 w 187"/>
                <a:gd name="T7" fmla="*/ 16 h 398"/>
                <a:gd name="T8" fmla="*/ 22 w 187"/>
                <a:gd name="T9" fmla="*/ 18 h 398"/>
                <a:gd name="T10" fmla="*/ 22 w 187"/>
                <a:gd name="T11" fmla="*/ 21 h 398"/>
                <a:gd name="T12" fmla="*/ 21 w 187"/>
                <a:gd name="T13" fmla="*/ 23 h 398"/>
                <a:gd name="T14" fmla="*/ 21 w 187"/>
                <a:gd name="T15" fmla="*/ 26 h 398"/>
                <a:gd name="T16" fmla="*/ 20 w 187"/>
                <a:gd name="T17" fmla="*/ 28 h 398"/>
                <a:gd name="T18" fmla="*/ 18 w 187"/>
                <a:gd name="T19" fmla="*/ 31 h 398"/>
                <a:gd name="T20" fmla="*/ 17 w 187"/>
                <a:gd name="T21" fmla="*/ 34 h 398"/>
                <a:gd name="T22" fmla="*/ 15 w 187"/>
                <a:gd name="T23" fmla="*/ 36 h 398"/>
                <a:gd name="T24" fmla="*/ 13 w 187"/>
                <a:gd name="T25" fmla="*/ 39 h 398"/>
                <a:gd name="T26" fmla="*/ 10 w 187"/>
                <a:gd name="T27" fmla="*/ 42 h 398"/>
                <a:gd name="T28" fmla="*/ 7 w 187"/>
                <a:gd name="T29" fmla="*/ 45 h 398"/>
                <a:gd name="T30" fmla="*/ 3 w 187"/>
                <a:gd name="T31" fmla="*/ 47 h 398"/>
                <a:gd name="T32" fmla="*/ 0 w 187"/>
                <a:gd name="T33" fmla="*/ 50 h 398"/>
                <a:gd name="T34" fmla="*/ 3 w 187"/>
                <a:gd name="T35" fmla="*/ 45 h 398"/>
                <a:gd name="T36" fmla="*/ 6 w 187"/>
                <a:gd name="T37" fmla="*/ 39 h 398"/>
                <a:gd name="T38" fmla="*/ 9 w 187"/>
                <a:gd name="T39" fmla="*/ 32 h 398"/>
                <a:gd name="T40" fmla="*/ 12 w 187"/>
                <a:gd name="T41" fmla="*/ 26 h 398"/>
                <a:gd name="T42" fmla="*/ 14 w 187"/>
                <a:gd name="T43" fmla="*/ 19 h 398"/>
                <a:gd name="T44" fmla="*/ 17 w 187"/>
                <a:gd name="T45" fmla="*/ 12 h 398"/>
                <a:gd name="T46" fmla="*/ 19 w 187"/>
                <a:gd name="T47" fmla="*/ 6 h 398"/>
                <a:gd name="T48" fmla="*/ 21 w 187"/>
                <a:gd name="T49" fmla="*/ 0 h 398"/>
                <a:gd name="T50" fmla="*/ 21 w 187"/>
                <a:gd name="T51" fmla="*/ 2 h 398"/>
                <a:gd name="T52" fmla="*/ 22 w 187"/>
                <a:gd name="T53" fmla="*/ 5 h 398"/>
                <a:gd name="T54" fmla="*/ 22 w 187"/>
                <a:gd name="T55" fmla="*/ 7 h 398"/>
                <a:gd name="T56" fmla="*/ 23 w 187"/>
                <a:gd name="T57" fmla="*/ 9 h 3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87" h="398">
                  <a:moveTo>
                    <a:pt x="186" y="65"/>
                  </a:moveTo>
                  <a:lnTo>
                    <a:pt x="187" y="83"/>
                  </a:lnTo>
                  <a:lnTo>
                    <a:pt x="187" y="103"/>
                  </a:lnTo>
                  <a:lnTo>
                    <a:pt x="186" y="121"/>
                  </a:lnTo>
                  <a:lnTo>
                    <a:pt x="183" y="141"/>
                  </a:lnTo>
                  <a:lnTo>
                    <a:pt x="180" y="162"/>
                  </a:lnTo>
                  <a:lnTo>
                    <a:pt x="175" y="181"/>
                  </a:lnTo>
                  <a:lnTo>
                    <a:pt x="169" y="202"/>
                  </a:lnTo>
                  <a:lnTo>
                    <a:pt x="161" y="223"/>
                  </a:lnTo>
                  <a:lnTo>
                    <a:pt x="151" y="245"/>
                  </a:lnTo>
                  <a:lnTo>
                    <a:pt x="138" y="265"/>
                  </a:lnTo>
                  <a:lnTo>
                    <a:pt x="122" y="287"/>
                  </a:lnTo>
                  <a:lnTo>
                    <a:pt x="105" y="309"/>
                  </a:lnTo>
                  <a:lnTo>
                    <a:pt x="83" y="331"/>
                  </a:lnTo>
                  <a:lnTo>
                    <a:pt x="59" y="353"/>
                  </a:lnTo>
                  <a:lnTo>
                    <a:pt x="31" y="376"/>
                  </a:lnTo>
                  <a:lnTo>
                    <a:pt x="0" y="398"/>
                  </a:lnTo>
                  <a:lnTo>
                    <a:pt x="25" y="355"/>
                  </a:lnTo>
                  <a:lnTo>
                    <a:pt x="51" y="307"/>
                  </a:lnTo>
                  <a:lnTo>
                    <a:pt x="75" y="255"/>
                  </a:lnTo>
                  <a:lnTo>
                    <a:pt x="98" y="202"/>
                  </a:lnTo>
                  <a:lnTo>
                    <a:pt x="119" y="148"/>
                  </a:lnTo>
                  <a:lnTo>
                    <a:pt x="138" y="95"/>
                  </a:lnTo>
                  <a:lnTo>
                    <a:pt x="156" y="45"/>
                  </a:lnTo>
                  <a:lnTo>
                    <a:pt x="169" y="0"/>
                  </a:lnTo>
                  <a:lnTo>
                    <a:pt x="174" y="16"/>
                  </a:lnTo>
                  <a:lnTo>
                    <a:pt x="178" y="33"/>
                  </a:lnTo>
                  <a:lnTo>
                    <a:pt x="181" y="49"/>
                  </a:lnTo>
                  <a:lnTo>
                    <a:pt x="186" y="65"/>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81" name="Freeform 299"/>
            <p:cNvSpPr>
              <a:spLocks noChangeAspect="1"/>
            </p:cNvSpPr>
            <p:nvPr/>
          </p:nvSpPr>
          <p:spPr bwMode="auto">
            <a:xfrm>
              <a:off x="3787" y="2348"/>
              <a:ext cx="88" cy="191"/>
            </a:xfrm>
            <a:custGeom>
              <a:avLst/>
              <a:gdLst>
                <a:gd name="T0" fmla="*/ 22 w 176"/>
                <a:gd name="T1" fmla="*/ 7 h 383"/>
                <a:gd name="T2" fmla="*/ 22 w 176"/>
                <a:gd name="T3" fmla="*/ 12 h 383"/>
                <a:gd name="T4" fmla="*/ 22 w 176"/>
                <a:gd name="T5" fmla="*/ 17 h 383"/>
                <a:gd name="T6" fmla="*/ 21 w 176"/>
                <a:gd name="T7" fmla="*/ 21 h 383"/>
                <a:gd name="T8" fmla="*/ 19 w 176"/>
                <a:gd name="T9" fmla="*/ 27 h 383"/>
                <a:gd name="T10" fmla="*/ 17 w 176"/>
                <a:gd name="T11" fmla="*/ 32 h 383"/>
                <a:gd name="T12" fmla="*/ 13 w 176"/>
                <a:gd name="T13" fmla="*/ 37 h 383"/>
                <a:gd name="T14" fmla="*/ 7 w 176"/>
                <a:gd name="T15" fmla="*/ 42 h 383"/>
                <a:gd name="T16" fmla="*/ 0 w 176"/>
                <a:gd name="T17" fmla="*/ 47 h 383"/>
                <a:gd name="T18" fmla="*/ 3 w 176"/>
                <a:gd name="T19" fmla="*/ 42 h 383"/>
                <a:gd name="T20" fmla="*/ 6 w 176"/>
                <a:gd name="T21" fmla="*/ 36 h 383"/>
                <a:gd name="T22" fmla="*/ 9 w 176"/>
                <a:gd name="T23" fmla="*/ 30 h 383"/>
                <a:gd name="T24" fmla="*/ 12 w 176"/>
                <a:gd name="T25" fmla="*/ 24 h 383"/>
                <a:gd name="T26" fmla="*/ 15 w 176"/>
                <a:gd name="T27" fmla="*/ 17 h 383"/>
                <a:gd name="T28" fmla="*/ 17 w 176"/>
                <a:gd name="T29" fmla="*/ 11 h 383"/>
                <a:gd name="T30" fmla="*/ 19 w 176"/>
                <a:gd name="T31" fmla="*/ 5 h 383"/>
                <a:gd name="T32" fmla="*/ 21 w 176"/>
                <a:gd name="T33" fmla="*/ 0 h 383"/>
                <a:gd name="T34" fmla="*/ 21 w 176"/>
                <a:gd name="T35" fmla="*/ 1 h 383"/>
                <a:gd name="T36" fmla="*/ 22 w 176"/>
                <a:gd name="T37" fmla="*/ 3 h 383"/>
                <a:gd name="T38" fmla="*/ 22 w 176"/>
                <a:gd name="T39" fmla="*/ 5 h 383"/>
                <a:gd name="T40" fmla="*/ 22 w 176"/>
                <a:gd name="T41" fmla="*/ 7 h 3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6" h="383">
                  <a:moveTo>
                    <a:pt x="176" y="63"/>
                  </a:moveTo>
                  <a:lnTo>
                    <a:pt x="176" y="98"/>
                  </a:lnTo>
                  <a:lnTo>
                    <a:pt x="174" y="136"/>
                  </a:lnTo>
                  <a:lnTo>
                    <a:pt x="166" y="175"/>
                  </a:lnTo>
                  <a:lnTo>
                    <a:pt x="152" y="216"/>
                  </a:lnTo>
                  <a:lnTo>
                    <a:pt x="130" y="257"/>
                  </a:lnTo>
                  <a:lnTo>
                    <a:pt x="99" y="299"/>
                  </a:lnTo>
                  <a:lnTo>
                    <a:pt x="55" y="340"/>
                  </a:lnTo>
                  <a:lnTo>
                    <a:pt x="0" y="383"/>
                  </a:lnTo>
                  <a:lnTo>
                    <a:pt x="24" y="341"/>
                  </a:lnTo>
                  <a:lnTo>
                    <a:pt x="47" y="295"/>
                  </a:lnTo>
                  <a:lnTo>
                    <a:pt x="70" y="246"/>
                  </a:lnTo>
                  <a:lnTo>
                    <a:pt x="93" y="195"/>
                  </a:lnTo>
                  <a:lnTo>
                    <a:pt x="113" y="143"/>
                  </a:lnTo>
                  <a:lnTo>
                    <a:pt x="131" y="93"/>
                  </a:lnTo>
                  <a:lnTo>
                    <a:pt x="148" y="44"/>
                  </a:lnTo>
                  <a:lnTo>
                    <a:pt x="161" y="0"/>
                  </a:lnTo>
                  <a:lnTo>
                    <a:pt x="166" y="15"/>
                  </a:lnTo>
                  <a:lnTo>
                    <a:pt x="169" y="31"/>
                  </a:lnTo>
                  <a:lnTo>
                    <a:pt x="173" y="46"/>
                  </a:lnTo>
                  <a:lnTo>
                    <a:pt x="176" y="63"/>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82" name="Freeform 300"/>
            <p:cNvSpPr>
              <a:spLocks noChangeAspect="1"/>
            </p:cNvSpPr>
            <p:nvPr/>
          </p:nvSpPr>
          <p:spPr bwMode="auto">
            <a:xfrm>
              <a:off x="3790" y="2353"/>
              <a:ext cx="85" cy="182"/>
            </a:xfrm>
            <a:custGeom>
              <a:avLst/>
              <a:gdLst>
                <a:gd name="T0" fmla="*/ 22 w 169"/>
                <a:gd name="T1" fmla="*/ 7 h 365"/>
                <a:gd name="T2" fmla="*/ 22 w 169"/>
                <a:gd name="T3" fmla="*/ 11 h 365"/>
                <a:gd name="T4" fmla="*/ 21 w 169"/>
                <a:gd name="T5" fmla="*/ 16 h 365"/>
                <a:gd name="T6" fmla="*/ 20 w 169"/>
                <a:gd name="T7" fmla="*/ 20 h 365"/>
                <a:gd name="T8" fmla="*/ 18 w 169"/>
                <a:gd name="T9" fmla="*/ 25 h 365"/>
                <a:gd name="T10" fmla="*/ 16 w 169"/>
                <a:gd name="T11" fmla="*/ 30 h 365"/>
                <a:gd name="T12" fmla="*/ 12 w 169"/>
                <a:gd name="T13" fmla="*/ 35 h 365"/>
                <a:gd name="T14" fmla="*/ 7 w 169"/>
                <a:gd name="T15" fmla="*/ 40 h 365"/>
                <a:gd name="T16" fmla="*/ 0 w 169"/>
                <a:gd name="T17" fmla="*/ 45 h 365"/>
                <a:gd name="T18" fmla="*/ 3 w 169"/>
                <a:gd name="T19" fmla="*/ 40 h 365"/>
                <a:gd name="T20" fmla="*/ 6 w 169"/>
                <a:gd name="T21" fmla="*/ 35 h 365"/>
                <a:gd name="T22" fmla="*/ 9 w 169"/>
                <a:gd name="T23" fmla="*/ 29 h 365"/>
                <a:gd name="T24" fmla="*/ 12 w 169"/>
                <a:gd name="T25" fmla="*/ 23 h 365"/>
                <a:gd name="T26" fmla="*/ 14 w 169"/>
                <a:gd name="T27" fmla="*/ 17 h 365"/>
                <a:gd name="T28" fmla="*/ 16 w 169"/>
                <a:gd name="T29" fmla="*/ 11 h 365"/>
                <a:gd name="T30" fmla="*/ 18 w 169"/>
                <a:gd name="T31" fmla="*/ 5 h 365"/>
                <a:gd name="T32" fmla="*/ 20 w 169"/>
                <a:gd name="T33" fmla="*/ 0 h 365"/>
                <a:gd name="T34" fmla="*/ 20 w 169"/>
                <a:gd name="T35" fmla="*/ 1 h 365"/>
                <a:gd name="T36" fmla="*/ 21 w 169"/>
                <a:gd name="T37" fmla="*/ 3 h 365"/>
                <a:gd name="T38" fmla="*/ 21 w 169"/>
                <a:gd name="T39" fmla="*/ 5 h 365"/>
                <a:gd name="T40" fmla="*/ 22 w 169"/>
                <a:gd name="T41" fmla="*/ 7 h 3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 h="365">
                  <a:moveTo>
                    <a:pt x="169" y="57"/>
                  </a:moveTo>
                  <a:lnTo>
                    <a:pt x="169" y="92"/>
                  </a:lnTo>
                  <a:lnTo>
                    <a:pt x="166" y="129"/>
                  </a:lnTo>
                  <a:lnTo>
                    <a:pt x="158" y="167"/>
                  </a:lnTo>
                  <a:lnTo>
                    <a:pt x="144" y="206"/>
                  </a:lnTo>
                  <a:lnTo>
                    <a:pt x="123" y="245"/>
                  </a:lnTo>
                  <a:lnTo>
                    <a:pt x="93" y="285"/>
                  </a:lnTo>
                  <a:lnTo>
                    <a:pt x="53" y="324"/>
                  </a:lnTo>
                  <a:lnTo>
                    <a:pt x="0" y="365"/>
                  </a:lnTo>
                  <a:lnTo>
                    <a:pt x="23" y="326"/>
                  </a:lnTo>
                  <a:lnTo>
                    <a:pt x="46" y="282"/>
                  </a:lnTo>
                  <a:lnTo>
                    <a:pt x="68" y="235"/>
                  </a:lnTo>
                  <a:lnTo>
                    <a:pt x="90" y="186"/>
                  </a:lnTo>
                  <a:lnTo>
                    <a:pt x="109" y="138"/>
                  </a:lnTo>
                  <a:lnTo>
                    <a:pt x="127" y="89"/>
                  </a:lnTo>
                  <a:lnTo>
                    <a:pt x="142" y="43"/>
                  </a:lnTo>
                  <a:lnTo>
                    <a:pt x="154" y="0"/>
                  </a:lnTo>
                  <a:lnTo>
                    <a:pt x="159" y="15"/>
                  </a:lnTo>
                  <a:lnTo>
                    <a:pt x="162" y="28"/>
                  </a:lnTo>
                  <a:lnTo>
                    <a:pt x="166" y="42"/>
                  </a:lnTo>
                  <a:lnTo>
                    <a:pt x="169" y="57"/>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83" name="Freeform 301"/>
            <p:cNvSpPr>
              <a:spLocks noChangeAspect="1"/>
            </p:cNvSpPr>
            <p:nvPr/>
          </p:nvSpPr>
          <p:spPr bwMode="auto">
            <a:xfrm>
              <a:off x="3793" y="2357"/>
              <a:ext cx="81" cy="176"/>
            </a:xfrm>
            <a:custGeom>
              <a:avLst/>
              <a:gdLst>
                <a:gd name="T0" fmla="*/ 21 w 162"/>
                <a:gd name="T1" fmla="*/ 7 h 351"/>
                <a:gd name="T2" fmla="*/ 21 w 162"/>
                <a:gd name="T3" fmla="*/ 11 h 351"/>
                <a:gd name="T4" fmla="*/ 20 w 162"/>
                <a:gd name="T5" fmla="*/ 16 h 351"/>
                <a:gd name="T6" fmla="*/ 19 w 162"/>
                <a:gd name="T7" fmla="*/ 20 h 351"/>
                <a:gd name="T8" fmla="*/ 18 w 162"/>
                <a:gd name="T9" fmla="*/ 25 h 351"/>
                <a:gd name="T10" fmla="*/ 15 w 162"/>
                <a:gd name="T11" fmla="*/ 30 h 351"/>
                <a:gd name="T12" fmla="*/ 11 w 162"/>
                <a:gd name="T13" fmla="*/ 35 h 351"/>
                <a:gd name="T14" fmla="*/ 7 w 162"/>
                <a:gd name="T15" fmla="*/ 40 h 351"/>
                <a:gd name="T16" fmla="*/ 0 w 162"/>
                <a:gd name="T17" fmla="*/ 44 h 351"/>
                <a:gd name="T18" fmla="*/ 3 w 162"/>
                <a:gd name="T19" fmla="*/ 39 h 351"/>
                <a:gd name="T20" fmla="*/ 6 w 162"/>
                <a:gd name="T21" fmla="*/ 34 h 351"/>
                <a:gd name="T22" fmla="*/ 9 w 162"/>
                <a:gd name="T23" fmla="*/ 29 h 351"/>
                <a:gd name="T24" fmla="*/ 11 w 162"/>
                <a:gd name="T25" fmla="*/ 23 h 351"/>
                <a:gd name="T26" fmla="*/ 13 w 162"/>
                <a:gd name="T27" fmla="*/ 17 h 351"/>
                <a:gd name="T28" fmla="*/ 16 w 162"/>
                <a:gd name="T29" fmla="*/ 11 h 351"/>
                <a:gd name="T30" fmla="*/ 17 w 162"/>
                <a:gd name="T31" fmla="*/ 6 h 351"/>
                <a:gd name="T32" fmla="*/ 19 w 162"/>
                <a:gd name="T33" fmla="*/ 0 h 351"/>
                <a:gd name="T34" fmla="*/ 19 w 162"/>
                <a:gd name="T35" fmla="*/ 2 h 351"/>
                <a:gd name="T36" fmla="*/ 20 w 162"/>
                <a:gd name="T37" fmla="*/ 4 h 351"/>
                <a:gd name="T38" fmla="*/ 20 w 162"/>
                <a:gd name="T39" fmla="*/ 6 h 351"/>
                <a:gd name="T40" fmla="*/ 21 w 162"/>
                <a:gd name="T41" fmla="*/ 7 h 3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2" h="351">
                  <a:moveTo>
                    <a:pt x="162" y="54"/>
                  </a:moveTo>
                  <a:lnTo>
                    <a:pt x="161" y="87"/>
                  </a:lnTo>
                  <a:lnTo>
                    <a:pt x="157" y="123"/>
                  </a:lnTo>
                  <a:lnTo>
                    <a:pt x="149" y="160"/>
                  </a:lnTo>
                  <a:lnTo>
                    <a:pt x="137" y="197"/>
                  </a:lnTo>
                  <a:lnTo>
                    <a:pt x="116" y="236"/>
                  </a:lnTo>
                  <a:lnTo>
                    <a:pt x="87" y="274"/>
                  </a:lnTo>
                  <a:lnTo>
                    <a:pt x="49" y="313"/>
                  </a:lnTo>
                  <a:lnTo>
                    <a:pt x="0" y="351"/>
                  </a:lnTo>
                  <a:lnTo>
                    <a:pt x="21" y="312"/>
                  </a:lnTo>
                  <a:lnTo>
                    <a:pt x="43" y="270"/>
                  </a:lnTo>
                  <a:lnTo>
                    <a:pt x="65" y="225"/>
                  </a:lnTo>
                  <a:lnTo>
                    <a:pt x="85" y="179"/>
                  </a:lnTo>
                  <a:lnTo>
                    <a:pt x="104" y="133"/>
                  </a:lnTo>
                  <a:lnTo>
                    <a:pt x="121" y="87"/>
                  </a:lnTo>
                  <a:lnTo>
                    <a:pt x="136" y="42"/>
                  </a:lnTo>
                  <a:lnTo>
                    <a:pt x="148" y="0"/>
                  </a:lnTo>
                  <a:lnTo>
                    <a:pt x="152" y="13"/>
                  </a:lnTo>
                  <a:lnTo>
                    <a:pt x="155" y="27"/>
                  </a:lnTo>
                  <a:lnTo>
                    <a:pt x="159" y="41"/>
                  </a:lnTo>
                  <a:lnTo>
                    <a:pt x="162" y="54"/>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84" name="Freeform 302"/>
            <p:cNvSpPr>
              <a:spLocks noChangeAspect="1"/>
            </p:cNvSpPr>
            <p:nvPr/>
          </p:nvSpPr>
          <p:spPr bwMode="auto">
            <a:xfrm>
              <a:off x="3796" y="2361"/>
              <a:ext cx="77" cy="169"/>
            </a:xfrm>
            <a:custGeom>
              <a:avLst/>
              <a:gdLst>
                <a:gd name="T0" fmla="*/ 19 w 156"/>
                <a:gd name="T1" fmla="*/ 7 h 336"/>
                <a:gd name="T2" fmla="*/ 19 w 156"/>
                <a:gd name="T3" fmla="*/ 11 h 336"/>
                <a:gd name="T4" fmla="*/ 18 w 156"/>
                <a:gd name="T5" fmla="*/ 15 h 336"/>
                <a:gd name="T6" fmla="*/ 17 w 156"/>
                <a:gd name="T7" fmla="*/ 19 h 336"/>
                <a:gd name="T8" fmla="*/ 15 w 156"/>
                <a:gd name="T9" fmla="*/ 24 h 336"/>
                <a:gd name="T10" fmla="*/ 13 w 156"/>
                <a:gd name="T11" fmla="*/ 29 h 336"/>
                <a:gd name="T12" fmla="*/ 10 w 156"/>
                <a:gd name="T13" fmla="*/ 33 h 336"/>
                <a:gd name="T14" fmla="*/ 5 w 156"/>
                <a:gd name="T15" fmla="*/ 38 h 336"/>
                <a:gd name="T16" fmla="*/ 0 w 156"/>
                <a:gd name="T17" fmla="*/ 43 h 336"/>
                <a:gd name="T18" fmla="*/ 2 w 156"/>
                <a:gd name="T19" fmla="*/ 38 h 336"/>
                <a:gd name="T20" fmla="*/ 5 w 156"/>
                <a:gd name="T21" fmla="*/ 33 h 336"/>
                <a:gd name="T22" fmla="*/ 7 w 156"/>
                <a:gd name="T23" fmla="*/ 28 h 336"/>
                <a:gd name="T24" fmla="*/ 10 w 156"/>
                <a:gd name="T25" fmla="*/ 22 h 336"/>
                <a:gd name="T26" fmla="*/ 12 w 156"/>
                <a:gd name="T27" fmla="*/ 16 h 336"/>
                <a:gd name="T28" fmla="*/ 14 w 156"/>
                <a:gd name="T29" fmla="*/ 11 h 336"/>
                <a:gd name="T30" fmla="*/ 16 w 156"/>
                <a:gd name="T31" fmla="*/ 6 h 336"/>
                <a:gd name="T32" fmla="*/ 17 w 156"/>
                <a:gd name="T33" fmla="*/ 0 h 336"/>
                <a:gd name="T34" fmla="*/ 18 w 156"/>
                <a:gd name="T35" fmla="*/ 2 h 336"/>
                <a:gd name="T36" fmla="*/ 18 w 156"/>
                <a:gd name="T37" fmla="*/ 4 h 336"/>
                <a:gd name="T38" fmla="*/ 18 w 156"/>
                <a:gd name="T39" fmla="*/ 5 h 336"/>
                <a:gd name="T40" fmla="*/ 19 w 156"/>
                <a:gd name="T41" fmla="*/ 7 h 3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6" h="336">
                  <a:moveTo>
                    <a:pt x="156" y="51"/>
                  </a:moveTo>
                  <a:lnTo>
                    <a:pt x="154" y="83"/>
                  </a:lnTo>
                  <a:lnTo>
                    <a:pt x="150" y="117"/>
                  </a:lnTo>
                  <a:lnTo>
                    <a:pt x="142" y="152"/>
                  </a:lnTo>
                  <a:lnTo>
                    <a:pt x="128" y="189"/>
                  </a:lnTo>
                  <a:lnTo>
                    <a:pt x="110" y="226"/>
                  </a:lnTo>
                  <a:lnTo>
                    <a:pt x="82" y="263"/>
                  </a:lnTo>
                  <a:lnTo>
                    <a:pt x="46" y="299"/>
                  </a:lnTo>
                  <a:lnTo>
                    <a:pt x="0" y="336"/>
                  </a:lnTo>
                  <a:lnTo>
                    <a:pt x="21" y="298"/>
                  </a:lnTo>
                  <a:lnTo>
                    <a:pt x="42" y="258"/>
                  </a:lnTo>
                  <a:lnTo>
                    <a:pt x="63" y="216"/>
                  </a:lnTo>
                  <a:lnTo>
                    <a:pt x="82" y="173"/>
                  </a:lnTo>
                  <a:lnTo>
                    <a:pt x="99" y="128"/>
                  </a:lnTo>
                  <a:lnTo>
                    <a:pt x="116" y="84"/>
                  </a:lnTo>
                  <a:lnTo>
                    <a:pt x="131" y="41"/>
                  </a:lnTo>
                  <a:lnTo>
                    <a:pt x="142" y="0"/>
                  </a:lnTo>
                  <a:lnTo>
                    <a:pt x="145" y="13"/>
                  </a:lnTo>
                  <a:lnTo>
                    <a:pt x="149" y="25"/>
                  </a:lnTo>
                  <a:lnTo>
                    <a:pt x="152" y="38"/>
                  </a:lnTo>
                  <a:lnTo>
                    <a:pt x="156" y="51"/>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85" name="Freeform 303"/>
            <p:cNvSpPr>
              <a:spLocks noChangeAspect="1"/>
            </p:cNvSpPr>
            <p:nvPr/>
          </p:nvSpPr>
          <p:spPr bwMode="auto">
            <a:xfrm>
              <a:off x="3799" y="2365"/>
              <a:ext cx="74" cy="161"/>
            </a:xfrm>
            <a:custGeom>
              <a:avLst/>
              <a:gdLst>
                <a:gd name="T0" fmla="*/ 18 w 149"/>
                <a:gd name="T1" fmla="*/ 6 h 321"/>
                <a:gd name="T2" fmla="*/ 18 w 149"/>
                <a:gd name="T3" fmla="*/ 10 h 321"/>
                <a:gd name="T4" fmla="*/ 17 w 149"/>
                <a:gd name="T5" fmla="*/ 14 h 321"/>
                <a:gd name="T6" fmla="*/ 16 w 149"/>
                <a:gd name="T7" fmla="*/ 19 h 321"/>
                <a:gd name="T8" fmla="*/ 15 w 149"/>
                <a:gd name="T9" fmla="*/ 23 h 321"/>
                <a:gd name="T10" fmla="*/ 12 w 149"/>
                <a:gd name="T11" fmla="*/ 27 h 321"/>
                <a:gd name="T12" fmla="*/ 9 w 149"/>
                <a:gd name="T13" fmla="*/ 32 h 321"/>
                <a:gd name="T14" fmla="*/ 5 w 149"/>
                <a:gd name="T15" fmla="*/ 36 h 321"/>
                <a:gd name="T16" fmla="*/ 0 w 149"/>
                <a:gd name="T17" fmla="*/ 41 h 321"/>
                <a:gd name="T18" fmla="*/ 2 w 149"/>
                <a:gd name="T19" fmla="*/ 36 h 321"/>
                <a:gd name="T20" fmla="*/ 4 w 149"/>
                <a:gd name="T21" fmla="*/ 31 h 321"/>
                <a:gd name="T22" fmla="*/ 7 w 149"/>
                <a:gd name="T23" fmla="*/ 26 h 321"/>
                <a:gd name="T24" fmla="*/ 9 w 149"/>
                <a:gd name="T25" fmla="*/ 21 h 321"/>
                <a:gd name="T26" fmla="*/ 11 w 149"/>
                <a:gd name="T27" fmla="*/ 16 h 321"/>
                <a:gd name="T28" fmla="*/ 13 w 149"/>
                <a:gd name="T29" fmla="*/ 11 h 321"/>
                <a:gd name="T30" fmla="*/ 15 w 149"/>
                <a:gd name="T31" fmla="*/ 5 h 321"/>
                <a:gd name="T32" fmla="*/ 16 w 149"/>
                <a:gd name="T33" fmla="*/ 0 h 321"/>
                <a:gd name="T34" fmla="*/ 17 w 149"/>
                <a:gd name="T35" fmla="*/ 2 h 321"/>
                <a:gd name="T36" fmla="*/ 17 w 149"/>
                <a:gd name="T37" fmla="*/ 3 h 321"/>
                <a:gd name="T38" fmla="*/ 18 w 149"/>
                <a:gd name="T39" fmla="*/ 5 h 321"/>
                <a:gd name="T40" fmla="*/ 18 w 149"/>
                <a:gd name="T41" fmla="*/ 6 h 3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321">
                  <a:moveTo>
                    <a:pt x="149" y="47"/>
                  </a:moveTo>
                  <a:lnTo>
                    <a:pt x="146" y="78"/>
                  </a:lnTo>
                  <a:lnTo>
                    <a:pt x="142" y="112"/>
                  </a:lnTo>
                  <a:lnTo>
                    <a:pt x="134" y="145"/>
                  </a:lnTo>
                  <a:lnTo>
                    <a:pt x="121" y="181"/>
                  </a:lnTo>
                  <a:lnTo>
                    <a:pt x="103" y="215"/>
                  </a:lnTo>
                  <a:lnTo>
                    <a:pt x="77" y="251"/>
                  </a:lnTo>
                  <a:lnTo>
                    <a:pt x="44" y="287"/>
                  </a:lnTo>
                  <a:lnTo>
                    <a:pt x="0" y="321"/>
                  </a:lnTo>
                  <a:lnTo>
                    <a:pt x="20" y="286"/>
                  </a:lnTo>
                  <a:lnTo>
                    <a:pt x="39" y="246"/>
                  </a:lnTo>
                  <a:lnTo>
                    <a:pt x="59" y="207"/>
                  </a:lnTo>
                  <a:lnTo>
                    <a:pt x="77" y="166"/>
                  </a:lnTo>
                  <a:lnTo>
                    <a:pt x="95" y="124"/>
                  </a:lnTo>
                  <a:lnTo>
                    <a:pt x="110" y="82"/>
                  </a:lnTo>
                  <a:lnTo>
                    <a:pt x="123" y="40"/>
                  </a:lnTo>
                  <a:lnTo>
                    <a:pt x="135" y="0"/>
                  </a:lnTo>
                  <a:lnTo>
                    <a:pt x="138" y="11"/>
                  </a:lnTo>
                  <a:lnTo>
                    <a:pt x="142" y="24"/>
                  </a:lnTo>
                  <a:lnTo>
                    <a:pt x="145" y="36"/>
                  </a:lnTo>
                  <a:lnTo>
                    <a:pt x="149" y="47"/>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86" name="Freeform 304"/>
            <p:cNvSpPr>
              <a:spLocks noChangeAspect="1"/>
            </p:cNvSpPr>
            <p:nvPr/>
          </p:nvSpPr>
          <p:spPr bwMode="auto">
            <a:xfrm>
              <a:off x="3801" y="2370"/>
              <a:ext cx="71" cy="153"/>
            </a:xfrm>
            <a:custGeom>
              <a:avLst/>
              <a:gdLst>
                <a:gd name="T0" fmla="*/ 18 w 140"/>
                <a:gd name="T1" fmla="*/ 6 h 305"/>
                <a:gd name="T2" fmla="*/ 18 w 140"/>
                <a:gd name="T3" fmla="*/ 10 h 305"/>
                <a:gd name="T4" fmla="*/ 17 w 140"/>
                <a:gd name="T5" fmla="*/ 13 h 305"/>
                <a:gd name="T6" fmla="*/ 16 w 140"/>
                <a:gd name="T7" fmla="*/ 18 h 305"/>
                <a:gd name="T8" fmla="*/ 15 w 140"/>
                <a:gd name="T9" fmla="*/ 22 h 305"/>
                <a:gd name="T10" fmla="*/ 12 w 140"/>
                <a:gd name="T11" fmla="*/ 26 h 305"/>
                <a:gd name="T12" fmla="*/ 9 w 140"/>
                <a:gd name="T13" fmla="*/ 30 h 305"/>
                <a:gd name="T14" fmla="*/ 5 w 140"/>
                <a:gd name="T15" fmla="*/ 35 h 305"/>
                <a:gd name="T16" fmla="*/ 0 w 140"/>
                <a:gd name="T17" fmla="*/ 39 h 305"/>
                <a:gd name="T18" fmla="*/ 3 w 140"/>
                <a:gd name="T19" fmla="*/ 34 h 305"/>
                <a:gd name="T20" fmla="*/ 5 w 140"/>
                <a:gd name="T21" fmla="*/ 30 h 305"/>
                <a:gd name="T22" fmla="*/ 7 w 140"/>
                <a:gd name="T23" fmla="*/ 25 h 305"/>
                <a:gd name="T24" fmla="*/ 10 w 140"/>
                <a:gd name="T25" fmla="*/ 20 h 305"/>
                <a:gd name="T26" fmla="*/ 12 w 140"/>
                <a:gd name="T27" fmla="*/ 15 h 305"/>
                <a:gd name="T28" fmla="*/ 14 w 140"/>
                <a:gd name="T29" fmla="*/ 10 h 305"/>
                <a:gd name="T30" fmla="*/ 15 w 140"/>
                <a:gd name="T31" fmla="*/ 5 h 305"/>
                <a:gd name="T32" fmla="*/ 17 w 140"/>
                <a:gd name="T33" fmla="*/ 0 h 305"/>
                <a:gd name="T34" fmla="*/ 17 w 140"/>
                <a:gd name="T35" fmla="*/ 2 h 305"/>
                <a:gd name="T36" fmla="*/ 17 w 140"/>
                <a:gd name="T37" fmla="*/ 3 h 305"/>
                <a:gd name="T38" fmla="*/ 18 w 140"/>
                <a:gd name="T39" fmla="*/ 4 h 305"/>
                <a:gd name="T40" fmla="*/ 18 w 140"/>
                <a:gd name="T41" fmla="*/ 6 h 3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0" h="305">
                  <a:moveTo>
                    <a:pt x="140" y="43"/>
                  </a:moveTo>
                  <a:lnTo>
                    <a:pt x="138" y="73"/>
                  </a:lnTo>
                  <a:lnTo>
                    <a:pt x="132" y="104"/>
                  </a:lnTo>
                  <a:lnTo>
                    <a:pt x="125" y="137"/>
                  </a:lnTo>
                  <a:lnTo>
                    <a:pt x="113" y="171"/>
                  </a:lnTo>
                  <a:lnTo>
                    <a:pt x="95" y="205"/>
                  </a:lnTo>
                  <a:lnTo>
                    <a:pt x="71" y="240"/>
                  </a:lnTo>
                  <a:lnTo>
                    <a:pt x="40" y="273"/>
                  </a:lnTo>
                  <a:lnTo>
                    <a:pt x="0" y="305"/>
                  </a:lnTo>
                  <a:lnTo>
                    <a:pt x="19" y="271"/>
                  </a:lnTo>
                  <a:lnTo>
                    <a:pt x="38" y="234"/>
                  </a:lnTo>
                  <a:lnTo>
                    <a:pt x="56" y="196"/>
                  </a:lnTo>
                  <a:lnTo>
                    <a:pt x="74" y="158"/>
                  </a:lnTo>
                  <a:lnTo>
                    <a:pt x="90" y="119"/>
                  </a:lnTo>
                  <a:lnTo>
                    <a:pt x="105" y="80"/>
                  </a:lnTo>
                  <a:lnTo>
                    <a:pt x="117" y="39"/>
                  </a:lnTo>
                  <a:lnTo>
                    <a:pt x="128" y="0"/>
                  </a:lnTo>
                  <a:lnTo>
                    <a:pt x="131" y="11"/>
                  </a:lnTo>
                  <a:lnTo>
                    <a:pt x="135" y="21"/>
                  </a:lnTo>
                  <a:lnTo>
                    <a:pt x="138" y="32"/>
                  </a:lnTo>
                  <a:lnTo>
                    <a:pt x="140" y="43"/>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87" name="Freeform 305"/>
            <p:cNvSpPr>
              <a:spLocks noChangeAspect="1"/>
            </p:cNvSpPr>
            <p:nvPr/>
          </p:nvSpPr>
          <p:spPr bwMode="auto">
            <a:xfrm>
              <a:off x="3804" y="2374"/>
              <a:ext cx="67" cy="145"/>
            </a:xfrm>
            <a:custGeom>
              <a:avLst/>
              <a:gdLst>
                <a:gd name="T0" fmla="*/ 17 w 133"/>
                <a:gd name="T1" fmla="*/ 5 h 291"/>
                <a:gd name="T2" fmla="*/ 17 w 133"/>
                <a:gd name="T3" fmla="*/ 8 h 291"/>
                <a:gd name="T4" fmla="*/ 16 w 133"/>
                <a:gd name="T5" fmla="*/ 12 h 291"/>
                <a:gd name="T6" fmla="*/ 15 w 133"/>
                <a:gd name="T7" fmla="*/ 16 h 291"/>
                <a:gd name="T8" fmla="*/ 13 w 133"/>
                <a:gd name="T9" fmla="*/ 20 h 291"/>
                <a:gd name="T10" fmla="*/ 11 w 133"/>
                <a:gd name="T11" fmla="*/ 24 h 291"/>
                <a:gd name="T12" fmla="*/ 9 w 133"/>
                <a:gd name="T13" fmla="*/ 28 h 291"/>
                <a:gd name="T14" fmla="*/ 5 w 133"/>
                <a:gd name="T15" fmla="*/ 32 h 291"/>
                <a:gd name="T16" fmla="*/ 0 w 133"/>
                <a:gd name="T17" fmla="*/ 36 h 291"/>
                <a:gd name="T18" fmla="*/ 3 w 133"/>
                <a:gd name="T19" fmla="*/ 32 h 291"/>
                <a:gd name="T20" fmla="*/ 5 w 133"/>
                <a:gd name="T21" fmla="*/ 27 h 291"/>
                <a:gd name="T22" fmla="*/ 7 w 133"/>
                <a:gd name="T23" fmla="*/ 23 h 291"/>
                <a:gd name="T24" fmla="*/ 9 w 133"/>
                <a:gd name="T25" fmla="*/ 18 h 291"/>
                <a:gd name="T26" fmla="*/ 11 w 133"/>
                <a:gd name="T27" fmla="*/ 14 h 291"/>
                <a:gd name="T28" fmla="*/ 13 w 133"/>
                <a:gd name="T29" fmla="*/ 9 h 291"/>
                <a:gd name="T30" fmla="*/ 14 w 133"/>
                <a:gd name="T31" fmla="*/ 4 h 291"/>
                <a:gd name="T32" fmla="*/ 16 w 133"/>
                <a:gd name="T33" fmla="*/ 0 h 291"/>
                <a:gd name="T34" fmla="*/ 16 w 133"/>
                <a:gd name="T35" fmla="*/ 1 h 291"/>
                <a:gd name="T36" fmla="*/ 16 w 133"/>
                <a:gd name="T37" fmla="*/ 2 h 291"/>
                <a:gd name="T38" fmla="*/ 17 w 133"/>
                <a:gd name="T39" fmla="*/ 3 h 291"/>
                <a:gd name="T40" fmla="*/ 17 w 133"/>
                <a:gd name="T41" fmla="*/ 5 h 2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3" h="291">
                  <a:moveTo>
                    <a:pt x="133" y="41"/>
                  </a:moveTo>
                  <a:lnTo>
                    <a:pt x="130" y="69"/>
                  </a:lnTo>
                  <a:lnTo>
                    <a:pt x="124" y="99"/>
                  </a:lnTo>
                  <a:lnTo>
                    <a:pt x="117" y="132"/>
                  </a:lnTo>
                  <a:lnTo>
                    <a:pt x="104" y="164"/>
                  </a:lnTo>
                  <a:lnTo>
                    <a:pt x="88" y="196"/>
                  </a:lnTo>
                  <a:lnTo>
                    <a:pt x="66" y="228"/>
                  </a:lnTo>
                  <a:lnTo>
                    <a:pt x="36" y="259"/>
                  </a:lnTo>
                  <a:lnTo>
                    <a:pt x="0" y="291"/>
                  </a:lnTo>
                  <a:lnTo>
                    <a:pt x="18" y="257"/>
                  </a:lnTo>
                  <a:lnTo>
                    <a:pt x="35" y="223"/>
                  </a:lnTo>
                  <a:lnTo>
                    <a:pt x="53" y="188"/>
                  </a:lnTo>
                  <a:lnTo>
                    <a:pt x="69" y="151"/>
                  </a:lnTo>
                  <a:lnTo>
                    <a:pt x="85" y="114"/>
                  </a:lnTo>
                  <a:lnTo>
                    <a:pt x="99" y="77"/>
                  </a:lnTo>
                  <a:lnTo>
                    <a:pt x="110" y="39"/>
                  </a:lnTo>
                  <a:lnTo>
                    <a:pt x="121" y="0"/>
                  </a:lnTo>
                  <a:lnTo>
                    <a:pt x="124" y="11"/>
                  </a:lnTo>
                  <a:lnTo>
                    <a:pt x="127" y="20"/>
                  </a:lnTo>
                  <a:lnTo>
                    <a:pt x="131" y="30"/>
                  </a:lnTo>
                  <a:lnTo>
                    <a:pt x="133" y="41"/>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88" name="Freeform 306"/>
            <p:cNvSpPr>
              <a:spLocks noChangeAspect="1"/>
            </p:cNvSpPr>
            <p:nvPr/>
          </p:nvSpPr>
          <p:spPr bwMode="auto">
            <a:xfrm>
              <a:off x="3807" y="2379"/>
              <a:ext cx="64" cy="137"/>
            </a:xfrm>
            <a:custGeom>
              <a:avLst/>
              <a:gdLst>
                <a:gd name="T0" fmla="*/ 16 w 127"/>
                <a:gd name="T1" fmla="*/ 4 h 276"/>
                <a:gd name="T2" fmla="*/ 16 w 127"/>
                <a:gd name="T3" fmla="*/ 8 h 276"/>
                <a:gd name="T4" fmla="*/ 15 w 127"/>
                <a:gd name="T5" fmla="*/ 11 h 276"/>
                <a:gd name="T6" fmla="*/ 14 w 127"/>
                <a:gd name="T7" fmla="*/ 15 h 276"/>
                <a:gd name="T8" fmla="*/ 13 w 127"/>
                <a:gd name="T9" fmla="*/ 19 h 276"/>
                <a:gd name="T10" fmla="*/ 11 w 127"/>
                <a:gd name="T11" fmla="*/ 23 h 276"/>
                <a:gd name="T12" fmla="*/ 8 w 127"/>
                <a:gd name="T13" fmla="*/ 27 h 276"/>
                <a:gd name="T14" fmla="*/ 5 w 127"/>
                <a:gd name="T15" fmla="*/ 30 h 276"/>
                <a:gd name="T16" fmla="*/ 0 w 127"/>
                <a:gd name="T17" fmla="*/ 34 h 276"/>
                <a:gd name="T18" fmla="*/ 3 w 127"/>
                <a:gd name="T19" fmla="*/ 30 h 276"/>
                <a:gd name="T20" fmla="*/ 5 w 127"/>
                <a:gd name="T21" fmla="*/ 26 h 276"/>
                <a:gd name="T22" fmla="*/ 7 w 127"/>
                <a:gd name="T23" fmla="*/ 22 h 276"/>
                <a:gd name="T24" fmla="*/ 9 w 127"/>
                <a:gd name="T25" fmla="*/ 17 h 276"/>
                <a:gd name="T26" fmla="*/ 10 w 127"/>
                <a:gd name="T27" fmla="*/ 13 h 276"/>
                <a:gd name="T28" fmla="*/ 12 w 127"/>
                <a:gd name="T29" fmla="*/ 9 h 276"/>
                <a:gd name="T30" fmla="*/ 14 w 127"/>
                <a:gd name="T31" fmla="*/ 4 h 276"/>
                <a:gd name="T32" fmla="*/ 15 w 127"/>
                <a:gd name="T33" fmla="*/ 0 h 276"/>
                <a:gd name="T34" fmla="*/ 15 w 127"/>
                <a:gd name="T35" fmla="*/ 1 h 276"/>
                <a:gd name="T36" fmla="*/ 16 w 127"/>
                <a:gd name="T37" fmla="*/ 2 h 276"/>
                <a:gd name="T38" fmla="*/ 16 w 127"/>
                <a:gd name="T39" fmla="*/ 3 h 276"/>
                <a:gd name="T40" fmla="*/ 16 w 127"/>
                <a:gd name="T41" fmla="*/ 4 h 2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7" h="276">
                  <a:moveTo>
                    <a:pt x="127" y="36"/>
                  </a:moveTo>
                  <a:lnTo>
                    <a:pt x="122" y="64"/>
                  </a:lnTo>
                  <a:lnTo>
                    <a:pt x="117" y="93"/>
                  </a:lnTo>
                  <a:lnTo>
                    <a:pt x="109" y="123"/>
                  </a:lnTo>
                  <a:lnTo>
                    <a:pt x="98" y="154"/>
                  </a:lnTo>
                  <a:lnTo>
                    <a:pt x="82" y="186"/>
                  </a:lnTo>
                  <a:lnTo>
                    <a:pt x="61" y="217"/>
                  </a:lnTo>
                  <a:lnTo>
                    <a:pt x="35" y="247"/>
                  </a:lnTo>
                  <a:lnTo>
                    <a:pt x="0" y="276"/>
                  </a:lnTo>
                  <a:lnTo>
                    <a:pt x="18" y="244"/>
                  </a:lnTo>
                  <a:lnTo>
                    <a:pt x="35" y="211"/>
                  </a:lnTo>
                  <a:lnTo>
                    <a:pt x="51" y="178"/>
                  </a:lnTo>
                  <a:lnTo>
                    <a:pt x="66" y="144"/>
                  </a:lnTo>
                  <a:lnTo>
                    <a:pt x="80" y="110"/>
                  </a:lnTo>
                  <a:lnTo>
                    <a:pt x="94" y="74"/>
                  </a:lnTo>
                  <a:lnTo>
                    <a:pt x="105" y="38"/>
                  </a:lnTo>
                  <a:lnTo>
                    <a:pt x="114" y="0"/>
                  </a:lnTo>
                  <a:lnTo>
                    <a:pt x="118" y="10"/>
                  </a:lnTo>
                  <a:lnTo>
                    <a:pt x="121" y="18"/>
                  </a:lnTo>
                  <a:lnTo>
                    <a:pt x="125" y="27"/>
                  </a:lnTo>
                  <a:lnTo>
                    <a:pt x="127" y="36"/>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89" name="Freeform 307"/>
            <p:cNvSpPr>
              <a:spLocks noChangeAspect="1"/>
            </p:cNvSpPr>
            <p:nvPr/>
          </p:nvSpPr>
          <p:spPr bwMode="auto">
            <a:xfrm>
              <a:off x="3810" y="2383"/>
              <a:ext cx="60" cy="130"/>
            </a:xfrm>
            <a:custGeom>
              <a:avLst/>
              <a:gdLst>
                <a:gd name="T0" fmla="*/ 15 w 120"/>
                <a:gd name="T1" fmla="*/ 4 h 261"/>
                <a:gd name="T2" fmla="*/ 15 w 120"/>
                <a:gd name="T3" fmla="*/ 7 h 261"/>
                <a:gd name="T4" fmla="*/ 14 w 120"/>
                <a:gd name="T5" fmla="*/ 10 h 261"/>
                <a:gd name="T6" fmla="*/ 13 w 120"/>
                <a:gd name="T7" fmla="*/ 14 h 261"/>
                <a:gd name="T8" fmla="*/ 12 w 120"/>
                <a:gd name="T9" fmla="*/ 18 h 261"/>
                <a:gd name="T10" fmla="*/ 10 w 120"/>
                <a:gd name="T11" fmla="*/ 22 h 261"/>
                <a:gd name="T12" fmla="*/ 8 w 120"/>
                <a:gd name="T13" fmla="*/ 25 h 261"/>
                <a:gd name="T14" fmla="*/ 4 w 120"/>
                <a:gd name="T15" fmla="*/ 29 h 261"/>
                <a:gd name="T16" fmla="*/ 0 w 120"/>
                <a:gd name="T17" fmla="*/ 32 h 261"/>
                <a:gd name="T18" fmla="*/ 2 w 120"/>
                <a:gd name="T19" fmla="*/ 28 h 261"/>
                <a:gd name="T20" fmla="*/ 4 w 120"/>
                <a:gd name="T21" fmla="*/ 25 h 261"/>
                <a:gd name="T22" fmla="*/ 6 w 120"/>
                <a:gd name="T23" fmla="*/ 21 h 261"/>
                <a:gd name="T24" fmla="*/ 8 w 120"/>
                <a:gd name="T25" fmla="*/ 17 h 261"/>
                <a:gd name="T26" fmla="*/ 10 w 120"/>
                <a:gd name="T27" fmla="*/ 13 h 261"/>
                <a:gd name="T28" fmla="*/ 11 w 120"/>
                <a:gd name="T29" fmla="*/ 9 h 261"/>
                <a:gd name="T30" fmla="*/ 13 w 120"/>
                <a:gd name="T31" fmla="*/ 4 h 261"/>
                <a:gd name="T32" fmla="*/ 14 w 120"/>
                <a:gd name="T33" fmla="*/ 0 h 261"/>
                <a:gd name="T34" fmla="*/ 14 w 120"/>
                <a:gd name="T35" fmla="*/ 1 h 261"/>
                <a:gd name="T36" fmla="*/ 15 w 120"/>
                <a:gd name="T37" fmla="*/ 2 h 261"/>
                <a:gd name="T38" fmla="*/ 15 w 120"/>
                <a:gd name="T39" fmla="*/ 3 h 261"/>
                <a:gd name="T40" fmla="*/ 15 w 120"/>
                <a:gd name="T41" fmla="*/ 4 h 2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0" h="261">
                  <a:moveTo>
                    <a:pt x="120" y="33"/>
                  </a:moveTo>
                  <a:lnTo>
                    <a:pt x="115" y="59"/>
                  </a:lnTo>
                  <a:lnTo>
                    <a:pt x="110" y="87"/>
                  </a:lnTo>
                  <a:lnTo>
                    <a:pt x="102" y="117"/>
                  </a:lnTo>
                  <a:lnTo>
                    <a:pt x="90" y="147"/>
                  </a:lnTo>
                  <a:lnTo>
                    <a:pt x="75" y="177"/>
                  </a:lnTo>
                  <a:lnTo>
                    <a:pt x="57" y="206"/>
                  </a:lnTo>
                  <a:lnTo>
                    <a:pt x="31" y="234"/>
                  </a:lnTo>
                  <a:lnTo>
                    <a:pt x="0" y="261"/>
                  </a:lnTo>
                  <a:lnTo>
                    <a:pt x="16" y="230"/>
                  </a:lnTo>
                  <a:lnTo>
                    <a:pt x="31" y="200"/>
                  </a:lnTo>
                  <a:lnTo>
                    <a:pt x="47" y="169"/>
                  </a:lnTo>
                  <a:lnTo>
                    <a:pt x="61" y="138"/>
                  </a:lnTo>
                  <a:lnTo>
                    <a:pt x="75" y="105"/>
                  </a:lnTo>
                  <a:lnTo>
                    <a:pt x="88" y="72"/>
                  </a:lnTo>
                  <a:lnTo>
                    <a:pt x="99" y="37"/>
                  </a:lnTo>
                  <a:lnTo>
                    <a:pt x="108" y="0"/>
                  </a:lnTo>
                  <a:lnTo>
                    <a:pt x="111" y="9"/>
                  </a:lnTo>
                  <a:lnTo>
                    <a:pt x="114" y="17"/>
                  </a:lnTo>
                  <a:lnTo>
                    <a:pt x="116" y="25"/>
                  </a:lnTo>
                  <a:lnTo>
                    <a:pt x="120" y="33"/>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90" name="Freeform 308"/>
            <p:cNvSpPr>
              <a:spLocks noChangeAspect="1"/>
            </p:cNvSpPr>
            <p:nvPr/>
          </p:nvSpPr>
          <p:spPr bwMode="auto">
            <a:xfrm>
              <a:off x="3813" y="2387"/>
              <a:ext cx="56" cy="122"/>
            </a:xfrm>
            <a:custGeom>
              <a:avLst/>
              <a:gdLst>
                <a:gd name="T0" fmla="*/ 14 w 113"/>
                <a:gd name="T1" fmla="*/ 4 h 244"/>
                <a:gd name="T2" fmla="*/ 13 w 113"/>
                <a:gd name="T3" fmla="*/ 7 h 244"/>
                <a:gd name="T4" fmla="*/ 12 w 113"/>
                <a:gd name="T5" fmla="*/ 10 h 244"/>
                <a:gd name="T6" fmla="*/ 11 w 113"/>
                <a:gd name="T7" fmla="*/ 14 h 244"/>
                <a:gd name="T8" fmla="*/ 10 w 113"/>
                <a:gd name="T9" fmla="*/ 18 h 244"/>
                <a:gd name="T10" fmla="*/ 8 w 113"/>
                <a:gd name="T11" fmla="*/ 21 h 244"/>
                <a:gd name="T12" fmla="*/ 6 w 113"/>
                <a:gd name="T13" fmla="*/ 25 h 244"/>
                <a:gd name="T14" fmla="*/ 3 w 113"/>
                <a:gd name="T15" fmla="*/ 28 h 244"/>
                <a:gd name="T16" fmla="*/ 0 w 113"/>
                <a:gd name="T17" fmla="*/ 31 h 244"/>
                <a:gd name="T18" fmla="*/ 1 w 113"/>
                <a:gd name="T19" fmla="*/ 27 h 244"/>
                <a:gd name="T20" fmla="*/ 3 w 113"/>
                <a:gd name="T21" fmla="*/ 24 h 244"/>
                <a:gd name="T22" fmla="*/ 5 w 113"/>
                <a:gd name="T23" fmla="*/ 20 h 244"/>
                <a:gd name="T24" fmla="*/ 7 w 113"/>
                <a:gd name="T25" fmla="*/ 17 h 244"/>
                <a:gd name="T26" fmla="*/ 8 w 113"/>
                <a:gd name="T27" fmla="*/ 13 h 244"/>
                <a:gd name="T28" fmla="*/ 10 w 113"/>
                <a:gd name="T29" fmla="*/ 9 h 244"/>
                <a:gd name="T30" fmla="*/ 11 w 113"/>
                <a:gd name="T31" fmla="*/ 5 h 244"/>
                <a:gd name="T32" fmla="*/ 12 w 113"/>
                <a:gd name="T33" fmla="*/ 0 h 244"/>
                <a:gd name="T34" fmla="*/ 13 w 113"/>
                <a:gd name="T35" fmla="*/ 1 h 244"/>
                <a:gd name="T36" fmla="*/ 13 w 113"/>
                <a:gd name="T37" fmla="*/ 2 h 244"/>
                <a:gd name="T38" fmla="*/ 13 w 113"/>
                <a:gd name="T39" fmla="*/ 3 h 244"/>
                <a:gd name="T40" fmla="*/ 14 w 113"/>
                <a:gd name="T41" fmla="*/ 4 h 2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3" h="244">
                  <a:moveTo>
                    <a:pt x="113" y="29"/>
                  </a:moveTo>
                  <a:lnTo>
                    <a:pt x="107" y="54"/>
                  </a:lnTo>
                  <a:lnTo>
                    <a:pt x="101" y="80"/>
                  </a:lnTo>
                  <a:lnTo>
                    <a:pt x="92" y="108"/>
                  </a:lnTo>
                  <a:lnTo>
                    <a:pt x="82" y="137"/>
                  </a:lnTo>
                  <a:lnTo>
                    <a:pt x="68" y="166"/>
                  </a:lnTo>
                  <a:lnTo>
                    <a:pt x="51" y="193"/>
                  </a:lnTo>
                  <a:lnTo>
                    <a:pt x="28" y="220"/>
                  </a:lnTo>
                  <a:lnTo>
                    <a:pt x="0" y="244"/>
                  </a:lnTo>
                  <a:lnTo>
                    <a:pt x="15" y="214"/>
                  </a:lnTo>
                  <a:lnTo>
                    <a:pt x="30" y="185"/>
                  </a:lnTo>
                  <a:lnTo>
                    <a:pt x="44" y="158"/>
                  </a:lnTo>
                  <a:lnTo>
                    <a:pt x="57" y="129"/>
                  </a:lnTo>
                  <a:lnTo>
                    <a:pt x="70" y="99"/>
                  </a:lnTo>
                  <a:lnTo>
                    <a:pt x="82" y="69"/>
                  </a:lnTo>
                  <a:lnTo>
                    <a:pt x="92" y="35"/>
                  </a:lnTo>
                  <a:lnTo>
                    <a:pt x="101" y="0"/>
                  </a:lnTo>
                  <a:lnTo>
                    <a:pt x="104" y="7"/>
                  </a:lnTo>
                  <a:lnTo>
                    <a:pt x="107" y="14"/>
                  </a:lnTo>
                  <a:lnTo>
                    <a:pt x="109" y="20"/>
                  </a:lnTo>
                  <a:lnTo>
                    <a:pt x="113" y="29"/>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91" name="Freeform 309"/>
            <p:cNvSpPr>
              <a:spLocks noChangeAspect="1"/>
            </p:cNvSpPr>
            <p:nvPr/>
          </p:nvSpPr>
          <p:spPr bwMode="auto">
            <a:xfrm>
              <a:off x="3816" y="2391"/>
              <a:ext cx="52" cy="115"/>
            </a:xfrm>
            <a:custGeom>
              <a:avLst/>
              <a:gdLst>
                <a:gd name="T0" fmla="*/ 13 w 104"/>
                <a:gd name="T1" fmla="*/ 4 h 229"/>
                <a:gd name="T2" fmla="*/ 13 w 104"/>
                <a:gd name="T3" fmla="*/ 7 h 229"/>
                <a:gd name="T4" fmla="*/ 12 w 104"/>
                <a:gd name="T5" fmla="*/ 10 h 229"/>
                <a:gd name="T6" fmla="*/ 11 w 104"/>
                <a:gd name="T7" fmla="*/ 13 h 229"/>
                <a:gd name="T8" fmla="*/ 10 w 104"/>
                <a:gd name="T9" fmla="*/ 17 h 229"/>
                <a:gd name="T10" fmla="*/ 8 w 104"/>
                <a:gd name="T11" fmla="*/ 20 h 229"/>
                <a:gd name="T12" fmla="*/ 6 w 104"/>
                <a:gd name="T13" fmla="*/ 23 h 229"/>
                <a:gd name="T14" fmla="*/ 3 w 104"/>
                <a:gd name="T15" fmla="*/ 26 h 229"/>
                <a:gd name="T16" fmla="*/ 0 w 104"/>
                <a:gd name="T17" fmla="*/ 29 h 229"/>
                <a:gd name="T18" fmla="*/ 2 w 104"/>
                <a:gd name="T19" fmla="*/ 25 h 229"/>
                <a:gd name="T20" fmla="*/ 4 w 104"/>
                <a:gd name="T21" fmla="*/ 22 h 229"/>
                <a:gd name="T22" fmla="*/ 6 w 104"/>
                <a:gd name="T23" fmla="*/ 19 h 229"/>
                <a:gd name="T24" fmla="*/ 7 w 104"/>
                <a:gd name="T25" fmla="*/ 16 h 229"/>
                <a:gd name="T26" fmla="*/ 9 w 104"/>
                <a:gd name="T27" fmla="*/ 12 h 229"/>
                <a:gd name="T28" fmla="*/ 10 w 104"/>
                <a:gd name="T29" fmla="*/ 9 h 229"/>
                <a:gd name="T30" fmla="*/ 11 w 104"/>
                <a:gd name="T31" fmla="*/ 5 h 229"/>
                <a:gd name="T32" fmla="*/ 12 w 104"/>
                <a:gd name="T33" fmla="*/ 0 h 229"/>
                <a:gd name="T34" fmla="*/ 13 w 104"/>
                <a:gd name="T35" fmla="*/ 4 h 2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4" h="229">
                  <a:moveTo>
                    <a:pt x="104" y="25"/>
                  </a:moveTo>
                  <a:lnTo>
                    <a:pt x="99" y="49"/>
                  </a:lnTo>
                  <a:lnTo>
                    <a:pt x="92" y="75"/>
                  </a:lnTo>
                  <a:lnTo>
                    <a:pt x="84" y="101"/>
                  </a:lnTo>
                  <a:lnTo>
                    <a:pt x="73" y="129"/>
                  </a:lnTo>
                  <a:lnTo>
                    <a:pt x="61" y="155"/>
                  </a:lnTo>
                  <a:lnTo>
                    <a:pt x="45" y="182"/>
                  </a:lnTo>
                  <a:lnTo>
                    <a:pt x="24" y="206"/>
                  </a:lnTo>
                  <a:lnTo>
                    <a:pt x="0" y="229"/>
                  </a:lnTo>
                  <a:lnTo>
                    <a:pt x="13" y="200"/>
                  </a:lnTo>
                  <a:lnTo>
                    <a:pt x="27" y="174"/>
                  </a:lnTo>
                  <a:lnTo>
                    <a:pt x="41" y="148"/>
                  </a:lnTo>
                  <a:lnTo>
                    <a:pt x="54" y="122"/>
                  </a:lnTo>
                  <a:lnTo>
                    <a:pt x="65" y="95"/>
                  </a:lnTo>
                  <a:lnTo>
                    <a:pt x="76" y="67"/>
                  </a:lnTo>
                  <a:lnTo>
                    <a:pt x="86" y="34"/>
                  </a:lnTo>
                  <a:lnTo>
                    <a:pt x="94" y="0"/>
                  </a:lnTo>
                  <a:lnTo>
                    <a:pt x="104" y="25"/>
                  </a:lnTo>
                  <a:close/>
                </a:path>
              </a:pathLst>
            </a:custGeom>
            <a:solidFill>
              <a:srgbClr val="FF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92" name="Freeform 310"/>
            <p:cNvSpPr>
              <a:spLocks noChangeAspect="1"/>
            </p:cNvSpPr>
            <p:nvPr/>
          </p:nvSpPr>
          <p:spPr bwMode="auto">
            <a:xfrm>
              <a:off x="3603" y="2400"/>
              <a:ext cx="84" cy="311"/>
            </a:xfrm>
            <a:custGeom>
              <a:avLst/>
              <a:gdLst>
                <a:gd name="T0" fmla="*/ 16 w 168"/>
                <a:gd name="T1" fmla="*/ 16 h 621"/>
                <a:gd name="T2" fmla="*/ 17 w 168"/>
                <a:gd name="T3" fmla="*/ 1 h 621"/>
                <a:gd name="T4" fmla="*/ 21 w 168"/>
                <a:gd name="T5" fmla="*/ 0 h 621"/>
                <a:gd name="T6" fmla="*/ 21 w 168"/>
                <a:gd name="T7" fmla="*/ 7 h 621"/>
                <a:gd name="T8" fmla="*/ 9 w 168"/>
                <a:gd name="T9" fmla="*/ 78 h 621"/>
                <a:gd name="T10" fmla="*/ 0 w 168"/>
                <a:gd name="T11" fmla="*/ 77 h 621"/>
                <a:gd name="T12" fmla="*/ 1 w 168"/>
                <a:gd name="T13" fmla="*/ 77 h 621"/>
                <a:gd name="T14" fmla="*/ 2 w 168"/>
                <a:gd name="T15" fmla="*/ 76 h 621"/>
                <a:gd name="T16" fmla="*/ 3 w 168"/>
                <a:gd name="T17" fmla="*/ 74 h 621"/>
                <a:gd name="T18" fmla="*/ 4 w 168"/>
                <a:gd name="T19" fmla="*/ 72 h 621"/>
                <a:gd name="T20" fmla="*/ 6 w 168"/>
                <a:gd name="T21" fmla="*/ 70 h 621"/>
                <a:gd name="T22" fmla="*/ 7 w 168"/>
                <a:gd name="T23" fmla="*/ 68 h 621"/>
                <a:gd name="T24" fmla="*/ 8 w 168"/>
                <a:gd name="T25" fmla="*/ 66 h 621"/>
                <a:gd name="T26" fmla="*/ 9 w 168"/>
                <a:gd name="T27" fmla="*/ 65 h 621"/>
                <a:gd name="T28" fmla="*/ 9 w 168"/>
                <a:gd name="T29" fmla="*/ 58 h 621"/>
                <a:gd name="T30" fmla="*/ 10 w 168"/>
                <a:gd name="T31" fmla="*/ 50 h 621"/>
                <a:gd name="T32" fmla="*/ 11 w 168"/>
                <a:gd name="T33" fmla="*/ 42 h 621"/>
                <a:gd name="T34" fmla="*/ 12 w 168"/>
                <a:gd name="T35" fmla="*/ 35 h 621"/>
                <a:gd name="T36" fmla="*/ 13 w 168"/>
                <a:gd name="T37" fmla="*/ 28 h 621"/>
                <a:gd name="T38" fmla="*/ 15 w 168"/>
                <a:gd name="T39" fmla="*/ 22 h 621"/>
                <a:gd name="T40" fmla="*/ 16 w 168"/>
                <a:gd name="T41" fmla="*/ 18 h 621"/>
                <a:gd name="T42" fmla="*/ 16 w 168"/>
                <a:gd name="T43" fmla="*/ 16 h 6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8" h="621">
                  <a:moveTo>
                    <a:pt x="127" y="123"/>
                  </a:moveTo>
                  <a:lnTo>
                    <a:pt x="134" y="5"/>
                  </a:lnTo>
                  <a:lnTo>
                    <a:pt x="168" y="0"/>
                  </a:lnTo>
                  <a:lnTo>
                    <a:pt x="162" y="51"/>
                  </a:lnTo>
                  <a:lnTo>
                    <a:pt x="71" y="621"/>
                  </a:lnTo>
                  <a:lnTo>
                    <a:pt x="0" y="612"/>
                  </a:lnTo>
                  <a:lnTo>
                    <a:pt x="2" y="610"/>
                  </a:lnTo>
                  <a:lnTo>
                    <a:pt x="9" y="601"/>
                  </a:lnTo>
                  <a:lnTo>
                    <a:pt x="19" y="590"/>
                  </a:lnTo>
                  <a:lnTo>
                    <a:pt x="31" y="576"/>
                  </a:lnTo>
                  <a:lnTo>
                    <a:pt x="43" y="560"/>
                  </a:lnTo>
                  <a:lnTo>
                    <a:pt x="54" y="544"/>
                  </a:lnTo>
                  <a:lnTo>
                    <a:pt x="62" y="528"/>
                  </a:lnTo>
                  <a:lnTo>
                    <a:pt x="65" y="513"/>
                  </a:lnTo>
                  <a:lnTo>
                    <a:pt x="72" y="459"/>
                  </a:lnTo>
                  <a:lnTo>
                    <a:pt x="79" y="399"/>
                  </a:lnTo>
                  <a:lnTo>
                    <a:pt x="88" y="335"/>
                  </a:lnTo>
                  <a:lnTo>
                    <a:pt x="96" y="273"/>
                  </a:lnTo>
                  <a:lnTo>
                    <a:pt x="104" y="217"/>
                  </a:lnTo>
                  <a:lnTo>
                    <a:pt x="114" y="169"/>
                  </a:lnTo>
                  <a:lnTo>
                    <a:pt x="121" y="137"/>
                  </a:lnTo>
                  <a:lnTo>
                    <a:pt x="127" y="123"/>
                  </a:lnTo>
                  <a:close/>
                </a:path>
              </a:pathLst>
            </a:custGeom>
            <a:solidFill>
              <a:srgbClr val="FFFF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93" name="Freeform 311"/>
            <p:cNvSpPr>
              <a:spLocks noChangeAspect="1"/>
            </p:cNvSpPr>
            <p:nvPr/>
          </p:nvSpPr>
          <p:spPr bwMode="auto">
            <a:xfrm>
              <a:off x="3650" y="2402"/>
              <a:ext cx="51" cy="313"/>
            </a:xfrm>
            <a:custGeom>
              <a:avLst/>
              <a:gdLst>
                <a:gd name="T0" fmla="*/ 9 w 101"/>
                <a:gd name="T1" fmla="*/ 16 h 626"/>
                <a:gd name="T2" fmla="*/ 11 w 101"/>
                <a:gd name="T3" fmla="*/ 1 h 626"/>
                <a:gd name="T4" fmla="*/ 13 w 101"/>
                <a:gd name="T5" fmla="*/ 0 h 626"/>
                <a:gd name="T6" fmla="*/ 12 w 101"/>
                <a:gd name="T7" fmla="*/ 7 h 626"/>
                <a:gd name="T8" fmla="*/ 5 w 101"/>
                <a:gd name="T9" fmla="*/ 70 h 626"/>
                <a:gd name="T10" fmla="*/ 8 w 101"/>
                <a:gd name="T11" fmla="*/ 79 h 626"/>
                <a:gd name="T12" fmla="*/ 0 w 101"/>
                <a:gd name="T13" fmla="*/ 78 h 626"/>
                <a:gd name="T14" fmla="*/ 1 w 101"/>
                <a:gd name="T15" fmla="*/ 75 h 626"/>
                <a:gd name="T16" fmla="*/ 2 w 101"/>
                <a:gd name="T17" fmla="*/ 68 h 626"/>
                <a:gd name="T18" fmla="*/ 3 w 101"/>
                <a:gd name="T19" fmla="*/ 59 h 626"/>
                <a:gd name="T20" fmla="*/ 4 w 101"/>
                <a:gd name="T21" fmla="*/ 47 h 626"/>
                <a:gd name="T22" fmla="*/ 6 w 101"/>
                <a:gd name="T23" fmla="*/ 36 h 626"/>
                <a:gd name="T24" fmla="*/ 7 w 101"/>
                <a:gd name="T25" fmla="*/ 26 h 626"/>
                <a:gd name="T26" fmla="*/ 8 w 101"/>
                <a:gd name="T27" fmla="*/ 19 h 626"/>
                <a:gd name="T28" fmla="*/ 9 w 101"/>
                <a:gd name="T29" fmla="*/ 16 h 6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1" h="626">
                  <a:moveTo>
                    <a:pt x="70" y="123"/>
                  </a:moveTo>
                  <a:lnTo>
                    <a:pt x="81" y="5"/>
                  </a:lnTo>
                  <a:lnTo>
                    <a:pt x="101" y="0"/>
                  </a:lnTo>
                  <a:lnTo>
                    <a:pt x="95" y="49"/>
                  </a:lnTo>
                  <a:lnTo>
                    <a:pt x="34" y="553"/>
                  </a:lnTo>
                  <a:lnTo>
                    <a:pt x="64" y="626"/>
                  </a:lnTo>
                  <a:lnTo>
                    <a:pt x="0" y="618"/>
                  </a:lnTo>
                  <a:lnTo>
                    <a:pt x="2" y="597"/>
                  </a:lnTo>
                  <a:lnTo>
                    <a:pt x="9" y="542"/>
                  </a:lnTo>
                  <a:lnTo>
                    <a:pt x="18" y="465"/>
                  </a:lnTo>
                  <a:lnTo>
                    <a:pt x="30" y="375"/>
                  </a:lnTo>
                  <a:lnTo>
                    <a:pt x="42" y="285"/>
                  </a:lnTo>
                  <a:lnTo>
                    <a:pt x="54" y="206"/>
                  </a:lnTo>
                  <a:lnTo>
                    <a:pt x="63" y="148"/>
                  </a:lnTo>
                  <a:lnTo>
                    <a:pt x="70" y="123"/>
                  </a:lnTo>
                  <a:close/>
                </a:path>
              </a:pathLst>
            </a:custGeom>
            <a:solidFill>
              <a:srgbClr val="FFFF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94" name="Freeform 312"/>
            <p:cNvSpPr>
              <a:spLocks noChangeAspect="1"/>
            </p:cNvSpPr>
            <p:nvPr/>
          </p:nvSpPr>
          <p:spPr bwMode="auto">
            <a:xfrm>
              <a:off x="3539" y="2702"/>
              <a:ext cx="187" cy="132"/>
            </a:xfrm>
            <a:custGeom>
              <a:avLst/>
              <a:gdLst>
                <a:gd name="T0" fmla="*/ 1 w 374"/>
                <a:gd name="T1" fmla="*/ 0 h 264"/>
                <a:gd name="T2" fmla="*/ 47 w 374"/>
                <a:gd name="T3" fmla="*/ 6 h 264"/>
                <a:gd name="T4" fmla="*/ 46 w 374"/>
                <a:gd name="T5" fmla="*/ 8 h 264"/>
                <a:gd name="T6" fmla="*/ 45 w 374"/>
                <a:gd name="T7" fmla="*/ 12 h 264"/>
                <a:gd name="T8" fmla="*/ 42 w 374"/>
                <a:gd name="T9" fmla="*/ 13 h 264"/>
                <a:gd name="T10" fmla="*/ 42 w 374"/>
                <a:gd name="T11" fmla="*/ 15 h 264"/>
                <a:gd name="T12" fmla="*/ 44 w 374"/>
                <a:gd name="T13" fmla="*/ 15 h 264"/>
                <a:gd name="T14" fmla="*/ 44 w 374"/>
                <a:gd name="T15" fmla="*/ 18 h 264"/>
                <a:gd name="T16" fmla="*/ 42 w 374"/>
                <a:gd name="T17" fmla="*/ 18 h 264"/>
                <a:gd name="T18" fmla="*/ 43 w 374"/>
                <a:gd name="T19" fmla="*/ 20 h 264"/>
                <a:gd name="T20" fmla="*/ 43 w 374"/>
                <a:gd name="T21" fmla="*/ 22 h 264"/>
                <a:gd name="T22" fmla="*/ 42 w 374"/>
                <a:gd name="T23" fmla="*/ 24 h 264"/>
                <a:gd name="T24" fmla="*/ 43 w 374"/>
                <a:gd name="T25" fmla="*/ 25 h 264"/>
                <a:gd name="T26" fmla="*/ 42 w 374"/>
                <a:gd name="T27" fmla="*/ 27 h 264"/>
                <a:gd name="T28" fmla="*/ 41 w 374"/>
                <a:gd name="T29" fmla="*/ 29 h 264"/>
                <a:gd name="T30" fmla="*/ 40 w 374"/>
                <a:gd name="T31" fmla="*/ 31 h 264"/>
                <a:gd name="T32" fmla="*/ 38 w 374"/>
                <a:gd name="T33" fmla="*/ 33 h 264"/>
                <a:gd name="T34" fmla="*/ 37 w 374"/>
                <a:gd name="T35" fmla="*/ 33 h 264"/>
                <a:gd name="T36" fmla="*/ 35 w 374"/>
                <a:gd name="T37" fmla="*/ 33 h 264"/>
                <a:gd name="T38" fmla="*/ 33 w 374"/>
                <a:gd name="T39" fmla="*/ 33 h 264"/>
                <a:gd name="T40" fmla="*/ 31 w 374"/>
                <a:gd name="T41" fmla="*/ 33 h 264"/>
                <a:gd name="T42" fmla="*/ 28 w 374"/>
                <a:gd name="T43" fmla="*/ 33 h 264"/>
                <a:gd name="T44" fmla="*/ 26 w 374"/>
                <a:gd name="T45" fmla="*/ 33 h 264"/>
                <a:gd name="T46" fmla="*/ 23 w 374"/>
                <a:gd name="T47" fmla="*/ 33 h 264"/>
                <a:gd name="T48" fmla="*/ 21 w 374"/>
                <a:gd name="T49" fmla="*/ 33 h 264"/>
                <a:gd name="T50" fmla="*/ 18 w 374"/>
                <a:gd name="T51" fmla="*/ 32 h 264"/>
                <a:gd name="T52" fmla="*/ 15 w 374"/>
                <a:gd name="T53" fmla="*/ 32 h 264"/>
                <a:gd name="T54" fmla="*/ 13 w 374"/>
                <a:gd name="T55" fmla="*/ 31 h 264"/>
                <a:gd name="T56" fmla="*/ 11 w 374"/>
                <a:gd name="T57" fmla="*/ 31 h 264"/>
                <a:gd name="T58" fmla="*/ 9 w 374"/>
                <a:gd name="T59" fmla="*/ 30 h 264"/>
                <a:gd name="T60" fmla="*/ 7 w 374"/>
                <a:gd name="T61" fmla="*/ 30 h 264"/>
                <a:gd name="T62" fmla="*/ 5 w 374"/>
                <a:gd name="T63" fmla="*/ 29 h 264"/>
                <a:gd name="T64" fmla="*/ 4 w 374"/>
                <a:gd name="T65" fmla="*/ 28 h 264"/>
                <a:gd name="T66" fmla="*/ 3 w 374"/>
                <a:gd name="T67" fmla="*/ 27 h 264"/>
                <a:gd name="T68" fmla="*/ 3 w 374"/>
                <a:gd name="T69" fmla="*/ 25 h 264"/>
                <a:gd name="T70" fmla="*/ 3 w 374"/>
                <a:gd name="T71" fmla="*/ 24 h 264"/>
                <a:gd name="T72" fmla="*/ 3 w 374"/>
                <a:gd name="T73" fmla="*/ 23 h 264"/>
                <a:gd name="T74" fmla="*/ 1 w 374"/>
                <a:gd name="T75" fmla="*/ 22 h 264"/>
                <a:gd name="T76" fmla="*/ 1 w 374"/>
                <a:gd name="T77" fmla="*/ 20 h 264"/>
                <a:gd name="T78" fmla="*/ 4 w 374"/>
                <a:gd name="T79" fmla="*/ 19 h 264"/>
                <a:gd name="T80" fmla="*/ 0 w 374"/>
                <a:gd name="T81" fmla="*/ 18 h 264"/>
                <a:gd name="T82" fmla="*/ 1 w 374"/>
                <a:gd name="T83" fmla="*/ 15 h 264"/>
                <a:gd name="T84" fmla="*/ 3 w 374"/>
                <a:gd name="T85" fmla="*/ 15 h 264"/>
                <a:gd name="T86" fmla="*/ 1 w 374"/>
                <a:gd name="T87" fmla="*/ 13 h 264"/>
                <a:gd name="T88" fmla="*/ 1 w 374"/>
                <a:gd name="T89" fmla="*/ 11 h 264"/>
                <a:gd name="T90" fmla="*/ 4 w 374"/>
                <a:gd name="T91" fmla="*/ 10 h 264"/>
                <a:gd name="T92" fmla="*/ 4 w 374"/>
                <a:gd name="T93" fmla="*/ 8 h 264"/>
                <a:gd name="T94" fmla="*/ 2 w 374"/>
                <a:gd name="T95" fmla="*/ 7 h 264"/>
                <a:gd name="T96" fmla="*/ 2 w 374"/>
                <a:gd name="T97" fmla="*/ 4 h 264"/>
                <a:gd name="T98" fmla="*/ 1 w 374"/>
                <a:gd name="T99" fmla="*/ 0 h 2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74" h="264">
                  <a:moveTo>
                    <a:pt x="3" y="0"/>
                  </a:moveTo>
                  <a:lnTo>
                    <a:pt x="374" y="48"/>
                  </a:lnTo>
                  <a:lnTo>
                    <a:pt x="361" y="63"/>
                  </a:lnTo>
                  <a:lnTo>
                    <a:pt x="353" y="95"/>
                  </a:lnTo>
                  <a:lnTo>
                    <a:pt x="334" y="102"/>
                  </a:lnTo>
                  <a:lnTo>
                    <a:pt x="331" y="116"/>
                  </a:lnTo>
                  <a:lnTo>
                    <a:pt x="352" y="118"/>
                  </a:lnTo>
                  <a:lnTo>
                    <a:pt x="347" y="142"/>
                  </a:lnTo>
                  <a:lnTo>
                    <a:pt x="331" y="144"/>
                  </a:lnTo>
                  <a:lnTo>
                    <a:pt x="343" y="160"/>
                  </a:lnTo>
                  <a:lnTo>
                    <a:pt x="342" y="176"/>
                  </a:lnTo>
                  <a:lnTo>
                    <a:pt x="329" y="185"/>
                  </a:lnTo>
                  <a:lnTo>
                    <a:pt x="342" y="199"/>
                  </a:lnTo>
                  <a:lnTo>
                    <a:pt x="336" y="214"/>
                  </a:lnTo>
                  <a:lnTo>
                    <a:pt x="327" y="226"/>
                  </a:lnTo>
                  <a:lnTo>
                    <a:pt x="316" y="244"/>
                  </a:lnTo>
                  <a:lnTo>
                    <a:pt x="299" y="258"/>
                  </a:lnTo>
                  <a:lnTo>
                    <a:pt x="289" y="260"/>
                  </a:lnTo>
                  <a:lnTo>
                    <a:pt x="276" y="262"/>
                  </a:lnTo>
                  <a:lnTo>
                    <a:pt x="260" y="262"/>
                  </a:lnTo>
                  <a:lnTo>
                    <a:pt x="243" y="264"/>
                  </a:lnTo>
                  <a:lnTo>
                    <a:pt x="224" y="262"/>
                  </a:lnTo>
                  <a:lnTo>
                    <a:pt x="205" y="261"/>
                  </a:lnTo>
                  <a:lnTo>
                    <a:pt x="184" y="259"/>
                  </a:lnTo>
                  <a:lnTo>
                    <a:pt x="163" y="257"/>
                  </a:lnTo>
                  <a:lnTo>
                    <a:pt x="141" y="254"/>
                  </a:lnTo>
                  <a:lnTo>
                    <a:pt x="120" y="251"/>
                  </a:lnTo>
                  <a:lnTo>
                    <a:pt x="101" y="246"/>
                  </a:lnTo>
                  <a:lnTo>
                    <a:pt x="82" y="243"/>
                  </a:lnTo>
                  <a:lnTo>
                    <a:pt x="65" y="238"/>
                  </a:lnTo>
                  <a:lnTo>
                    <a:pt x="50" y="234"/>
                  </a:lnTo>
                  <a:lnTo>
                    <a:pt x="38" y="228"/>
                  </a:lnTo>
                  <a:lnTo>
                    <a:pt x="27" y="223"/>
                  </a:lnTo>
                  <a:lnTo>
                    <a:pt x="23" y="213"/>
                  </a:lnTo>
                  <a:lnTo>
                    <a:pt x="19" y="200"/>
                  </a:lnTo>
                  <a:lnTo>
                    <a:pt x="17" y="189"/>
                  </a:lnTo>
                  <a:lnTo>
                    <a:pt x="17" y="178"/>
                  </a:lnTo>
                  <a:lnTo>
                    <a:pt x="5" y="169"/>
                  </a:lnTo>
                  <a:lnTo>
                    <a:pt x="3" y="154"/>
                  </a:lnTo>
                  <a:lnTo>
                    <a:pt x="25" y="145"/>
                  </a:lnTo>
                  <a:lnTo>
                    <a:pt x="0" y="143"/>
                  </a:lnTo>
                  <a:lnTo>
                    <a:pt x="3" y="120"/>
                  </a:lnTo>
                  <a:lnTo>
                    <a:pt x="23" y="115"/>
                  </a:lnTo>
                  <a:lnTo>
                    <a:pt x="6" y="99"/>
                  </a:lnTo>
                  <a:lnTo>
                    <a:pt x="4" y="85"/>
                  </a:lnTo>
                  <a:lnTo>
                    <a:pt x="27" y="78"/>
                  </a:lnTo>
                  <a:lnTo>
                    <a:pt x="27" y="64"/>
                  </a:lnTo>
                  <a:lnTo>
                    <a:pt x="9" y="54"/>
                  </a:lnTo>
                  <a:lnTo>
                    <a:pt x="12" y="25"/>
                  </a:lnTo>
                  <a:lnTo>
                    <a:pt x="3" y="0"/>
                  </a:lnTo>
                  <a:close/>
                </a:path>
              </a:pathLst>
            </a:custGeom>
            <a:solidFill>
              <a:srgbClr val="3335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95" name="Freeform 313"/>
            <p:cNvSpPr>
              <a:spLocks noChangeAspect="1"/>
            </p:cNvSpPr>
            <p:nvPr/>
          </p:nvSpPr>
          <p:spPr bwMode="auto">
            <a:xfrm>
              <a:off x="3544" y="2704"/>
              <a:ext cx="176" cy="129"/>
            </a:xfrm>
            <a:custGeom>
              <a:avLst/>
              <a:gdLst>
                <a:gd name="T0" fmla="*/ 6 w 352"/>
                <a:gd name="T1" fmla="*/ 0 h 259"/>
                <a:gd name="T2" fmla="*/ 15 w 352"/>
                <a:gd name="T3" fmla="*/ 1 h 259"/>
                <a:gd name="T4" fmla="*/ 23 w 352"/>
                <a:gd name="T5" fmla="*/ 2 h 259"/>
                <a:gd name="T6" fmla="*/ 31 w 352"/>
                <a:gd name="T7" fmla="*/ 3 h 259"/>
                <a:gd name="T8" fmla="*/ 39 w 352"/>
                <a:gd name="T9" fmla="*/ 4 h 259"/>
                <a:gd name="T10" fmla="*/ 44 w 352"/>
                <a:gd name="T11" fmla="*/ 6 h 259"/>
                <a:gd name="T12" fmla="*/ 43 w 352"/>
                <a:gd name="T13" fmla="*/ 7 h 259"/>
                <a:gd name="T14" fmla="*/ 42 w 352"/>
                <a:gd name="T15" fmla="*/ 10 h 259"/>
                <a:gd name="T16" fmla="*/ 41 w 352"/>
                <a:gd name="T17" fmla="*/ 11 h 259"/>
                <a:gd name="T18" fmla="*/ 40 w 352"/>
                <a:gd name="T19" fmla="*/ 12 h 259"/>
                <a:gd name="T20" fmla="*/ 39 w 352"/>
                <a:gd name="T21" fmla="*/ 14 h 259"/>
                <a:gd name="T22" fmla="*/ 41 w 352"/>
                <a:gd name="T23" fmla="*/ 14 h 259"/>
                <a:gd name="T24" fmla="*/ 41 w 352"/>
                <a:gd name="T25" fmla="*/ 15 h 259"/>
                <a:gd name="T26" fmla="*/ 41 w 352"/>
                <a:gd name="T27" fmla="*/ 17 h 259"/>
                <a:gd name="T28" fmla="*/ 39 w 352"/>
                <a:gd name="T29" fmla="*/ 17 h 259"/>
                <a:gd name="T30" fmla="*/ 40 w 352"/>
                <a:gd name="T31" fmla="*/ 19 h 259"/>
                <a:gd name="T32" fmla="*/ 41 w 352"/>
                <a:gd name="T33" fmla="*/ 20 h 259"/>
                <a:gd name="T34" fmla="*/ 40 w 352"/>
                <a:gd name="T35" fmla="*/ 21 h 259"/>
                <a:gd name="T36" fmla="*/ 39 w 352"/>
                <a:gd name="T37" fmla="*/ 22 h 259"/>
                <a:gd name="T38" fmla="*/ 40 w 352"/>
                <a:gd name="T39" fmla="*/ 24 h 259"/>
                <a:gd name="T40" fmla="*/ 40 w 352"/>
                <a:gd name="T41" fmla="*/ 25 h 259"/>
                <a:gd name="T42" fmla="*/ 40 w 352"/>
                <a:gd name="T43" fmla="*/ 26 h 259"/>
                <a:gd name="T44" fmla="*/ 39 w 352"/>
                <a:gd name="T45" fmla="*/ 27 h 259"/>
                <a:gd name="T46" fmla="*/ 38 w 352"/>
                <a:gd name="T47" fmla="*/ 29 h 259"/>
                <a:gd name="T48" fmla="*/ 37 w 352"/>
                <a:gd name="T49" fmla="*/ 30 h 259"/>
                <a:gd name="T50" fmla="*/ 34 w 352"/>
                <a:gd name="T51" fmla="*/ 32 h 259"/>
                <a:gd name="T52" fmla="*/ 29 w 352"/>
                <a:gd name="T53" fmla="*/ 32 h 259"/>
                <a:gd name="T54" fmla="*/ 22 w 352"/>
                <a:gd name="T55" fmla="*/ 32 h 259"/>
                <a:gd name="T56" fmla="*/ 15 w 352"/>
                <a:gd name="T57" fmla="*/ 31 h 259"/>
                <a:gd name="T58" fmla="*/ 8 w 352"/>
                <a:gd name="T59" fmla="*/ 29 h 259"/>
                <a:gd name="T60" fmla="*/ 4 w 352"/>
                <a:gd name="T61" fmla="*/ 27 h 259"/>
                <a:gd name="T62" fmla="*/ 3 w 352"/>
                <a:gd name="T63" fmla="*/ 23 h 259"/>
                <a:gd name="T64" fmla="*/ 2 w 352"/>
                <a:gd name="T65" fmla="*/ 21 h 259"/>
                <a:gd name="T66" fmla="*/ 1 w 352"/>
                <a:gd name="T67" fmla="*/ 20 h 259"/>
                <a:gd name="T68" fmla="*/ 1 w 352"/>
                <a:gd name="T69" fmla="*/ 19 h 259"/>
                <a:gd name="T70" fmla="*/ 3 w 352"/>
                <a:gd name="T71" fmla="*/ 18 h 259"/>
                <a:gd name="T72" fmla="*/ 2 w 352"/>
                <a:gd name="T73" fmla="*/ 17 h 259"/>
                <a:gd name="T74" fmla="*/ 1 w 352"/>
                <a:gd name="T75" fmla="*/ 17 h 259"/>
                <a:gd name="T76" fmla="*/ 1 w 352"/>
                <a:gd name="T77" fmla="*/ 14 h 259"/>
                <a:gd name="T78" fmla="*/ 3 w 352"/>
                <a:gd name="T79" fmla="*/ 14 h 259"/>
                <a:gd name="T80" fmla="*/ 2 w 352"/>
                <a:gd name="T81" fmla="*/ 13 h 259"/>
                <a:gd name="T82" fmla="*/ 1 w 352"/>
                <a:gd name="T83" fmla="*/ 11 h 259"/>
                <a:gd name="T84" fmla="*/ 1 w 352"/>
                <a:gd name="T85" fmla="*/ 10 h 259"/>
                <a:gd name="T86" fmla="*/ 3 w 352"/>
                <a:gd name="T87" fmla="*/ 9 h 259"/>
                <a:gd name="T88" fmla="*/ 4 w 352"/>
                <a:gd name="T89" fmla="*/ 8 h 259"/>
                <a:gd name="T90" fmla="*/ 3 w 352"/>
                <a:gd name="T91" fmla="*/ 7 h 259"/>
                <a:gd name="T92" fmla="*/ 2 w 352"/>
                <a:gd name="T93" fmla="*/ 6 h 259"/>
                <a:gd name="T94" fmla="*/ 2 w 352"/>
                <a:gd name="T95" fmla="*/ 3 h 259"/>
                <a:gd name="T96" fmla="*/ 2 w 352"/>
                <a:gd name="T97" fmla="*/ 1 h 2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52" h="259">
                  <a:moveTo>
                    <a:pt x="4" y="0"/>
                  </a:moveTo>
                  <a:lnTo>
                    <a:pt x="26" y="3"/>
                  </a:lnTo>
                  <a:lnTo>
                    <a:pt x="48" y="6"/>
                  </a:lnTo>
                  <a:lnTo>
                    <a:pt x="70" y="8"/>
                  </a:lnTo>
                  <a:lnTo>
                    <a:pt x="92" y="12"/>
                  </a:lnTo>
                  <a:lnTo>
                    <a:pt x="113" y="14"/>
                  </a:lnTo>
                  <a:lnTo>
                    <a:pt x="135" y="18"/>
                  </a:lnTo>
                  <a:lnTo>
                    <a:pt x="157" y="20"/>
                  </a:lnTo>
                  <a:lnTo>
                    <a:pt x="178" y="22"/>
                  </a:lnTo>
                  <a:lnTo>
                    <a:pt x="200" y="26"/>
                  </a:lnTo>
                  <a:lnTo>
                    <a:pt x="222" y="28"/>
                  </a:lnTo>
                  <a:lnTo>
                    <a:pt x="244" y="31"/>
                  </a:lnTo>
                  <a:lnTo>
                    <a:pt x="265" y="34"/>
                  </a:lnTo>
                  <a:lnTo>
                    <a:pt x="287" y="37"/>
                  </a:lnTo>
                  <a:lnTo>
                    <a:pt x="309" y="39"/>
                  </a:lnTo>
                  <a:lnTo>
                    <a:pt x="331" y="43"/>
                  </a:lnTo>
                  <a:lnTo>
                    <a:pt x="352" y="45"/>
                  </a:lnTo>
                  <a:lnTo>
                    <a:pt x="349" y="49"/>
                  </a:lnTo>
                  <a:lnTo>
                    <a:pt x="345" y="52"/>
                  </a:lnTo>
                  <a:lnTo>
                    <a:pt x="342" y="56"/>
                  </a:lnTo>
                  <a:lnTo>
                    <a:pt x="340" y="60"/>
                  </a:lnTo>
                  <a:lnTo>
                    <a:pt x="337" y="68"/>
                  </a:lnTo>
                  <a:lnTo>
                    <a:pt x="336" y="76"/>
                  </a:lnTo>
                  <a:lnTo>
                    <a:pt x="334" y="84"/>
                  </a:lnTo>
                  <a:lnTo>
                    <a:pt x="332" y="92"/>
                  </a:lnTo>
                  <a:lnTo>
                    <a:pt x="327" y="94"/>
                  </a:lnTo>
                  <a:lnTo>
                    <a:pt x="322" y="95"/>
                  </a:lnTo>
                  <a:lnTo>
                    <a:pt x="318" y="96"/>
                  </a:lnTo>
                  <a:lnTo>
                    <a:pt x="313" y="97"/>
                  </a:lnTo>
                  <a:lnTo>
                    <a:pt x="313" y="102"/>
                  </a:lnTo>
                  <a:lnTo>
                    <a:pt x="313" y="105"/>
                  </a:lnTo>
                  <a:lnTo>
                    <a:pt x="312" y="109"/>
                  </a:lnTo>
                  <a:lnTo>
                    <a:pt x="312" y="112"/>
                  </a:lnTo>
                  <a:lnTo>
                    <a:pt x="317" y="113"/>
                  </a:lnTo>
                  <a:lnTo>
                    <a:pt x="321" y="113"/>
                  </a:lnTo>
                  <a:lnTo>
                    <a:pt x="326" y="114"/>
                  </a:lnTo>
                  <a:lnTo>
                    <a:pt x="331" y="115"/>
                  </a:lnTo>
                  <a:lnTo>
                    <a:pt x="329" y="121"/>
                  </a:lnTo>
                  <a:lnTo>
                    <a:pt x="328" y="127"/>
                  </a:lnTo>
                  <a:lnTo>
                    <a:pt x="327" y="133"/>
                  </a:lnTo>
                  <a:lnTo>
                    <a:pt x="326" y="139"/>
                  </a:lnTo>
                  <a:lnTo>
                    <a:pt x="322" y="139"/>
                  </a:lnTo>
                  <a:lnTo>
                    <a:pt x="319" y="140"/>
                  </a:lnTo>
                  <a:lnTo>
                    <a:pt x="316" y="140"/>
                  </a:lnTo>
                  <a:lnTo>
                    <a:pt x="312" y="141"/>
                  </a:lnTo>
                  <a:lnTo>
                    <a:pt x="314" y="144"/>
                  </a:lnTo>
                  <a:lnTo>
                    <a:pt x="318" y="148"/>
                  </a:lnTo>
                  <a:lnTo>
                    <a:pt x="320" y="152"/>
                  </a:lnTo>
                  <a:lnTo>
                    <a:pt x="322" y="156"/>
                  </a:lnTo>
                  <a:lnTo>
                    <a:pt x="321" y="160"/>
                  </a:lnTo>
                  <a:lnTo>
                    <a:pt x="321" y="164"/>
                  </a:lnTo>
                  <a:lnTo>
                    <a:pt x="321" y="168"/>
                  </a:lnTo>
                  <a:lnTo>
                    <a:pt x="320" y="173"/>
                  </a:lnTo>
                  <a:lnTo>
                    <a:pt x="318" y="175"/>
                  </a:lnTo>
                  <a:lnTo>
                    <a:pt x="314" y="177"/>
                  </a:lnTo>
                  <a:lnTo>
                    <a:pt x="311" y="179"/>
                  </a:lnTo>
                  <a:lnTo>
                    <a:pt x="309" y="181"/>
                  </a:lnTo>
                  <a:lnTo>
                    <a:pt x="311" y="185"/>
                  </a:lnTo>
                  <a:lnTo>
                    <a:pt x="314" y="188"/>
                  </a:lnTo>
                  <a:lnTo>
                    <a:pt x="318" y="192"/>
                  </a:lnTo>
                  <a:lnTo>
                    <a:pt x="321" y="195"/>
                  </a:lnTo>
                  <a:lnTo>
                    <a:pt x="320" y="200"/>
                  </a:lnTo>
                  <a:lnTo>
                    <a:pt x="319" y="203"/>
                  </a:lnTo>
                  <a:lnTo>
                    <a:pt x="317" y="206"/>
                  </a:lnTo>
                  <a:lnTo>
                    <a:pt x="316" y="210"/>
                  </a:lnTo>
                  <a:lnTo>
                    <a:pt x="313" y="212"/>
                  </a:lnTo>
                  <a:lnTo>
                    <a:pt x="311" y="216"/>
                  </a:lnTo>
                  <a:lnTo>
                    <a:pt x="309" y="219"/>
                  </a:lnTo>
                  <a:lnTo>
                    <a:pt x="306" y="221"/>
                  </a:lnTo>
                  <a:lnTo>
                    <a:pt x="304" y="226"/>
                  </a:lnTo>
                  <a:lnTo>
                    <a:pt x="302" y="232"/>
                  </a:lnTo>
                  <a:lnTo>
                    <a:pt x="298" y="236"/>
                  </a:lnTo>
                  <a:lnTo>
                    <a:pt x="296" y="240"/>
                  </a:lnTo>
                  <a:lnTo>
                    <a:pt x="293" y="243"/>
                  </a:lnTo>
                  <a:lnTo>
                    <a:pt x="289" y="247"/>
                  </a:lnTo>
                  <a:lnTo>
                    <a:pt x="284" y="250"/>
                  </a:lnTo>
                  <a:lnTo>
                    <a:pt x="281" y="254"/>
                  </a:lnTo>
                  <a:lnTo>
                    <a:pt x="271" y="256"/>
                  </a:lnTo>
                  <a:lnTo>
                    <a:pt x="259" y="258"/>
                  </a:lnTo>
                  <a:lnTo>
                    <a:pt x="244" y="259"/>
                  </a:lnTo>
                  <a:lnTo>
                    <a:pt x="228" y="259"/>
                  </a:lnTo>
                  <a:lnTo>
                    <a:pt x="211" y="259"/>
                  </a:lnTo>
                  <a:lnTo>
                    <a:pt x="192" y="258"/>
                  </a:lnTo>
                  <a:lnTo>
                    <a:pt x="173" y="256"/>
                  </a:lnTo>
                  <a:lnTo>
                    <a:pt x="153" y="254"/>
                  </a:lnTo>
                  <a:lnTo>
                    <a:pt x="132" y="251"/>
                  </a:lnTo>
                  <a:lnTo>
                    <a:pt x="114" y="248"/>
                  </a:lnTo>
                  <a:lnTo>
                    <a:pt x="94" y="245"/>
                  </a:lnTo>
                  <a:lnTo>
                    <a:pt x="77" y="240"/>
                  </a:lnTo>
                  <a:lnTo>
                    <a:pt x="61" y="236"/>
                  </a:lnTo>
                  <a:lnTo>
                    <a:pt x="47" y="232"/>
                  </a:lnTo>
                  <a:lnTo>
                    <a:pt x="34" y="226"/>
                  </a:lnTo>
                  <a:lnTo>
                    <a:pt x="25" y="221"/>
                  </a:lnTo>
                  <a:lnTo>
                    <a:pt x="22" y="211"/>
                  </a:lnTo>
                  <a:lnTo>
                    <a:pt x="18" y="198"/>
                  </a:lnTo>
                  <a:lnTo>
                    <a:pt x="17" y="187"/>
                  </a:lnTo>
                  <a:lnTo>
                    <a:pt x="17" y="177"/>
                  </a:lnTo>
                  <a:lnTo>
                    <a:pt x="14" y="174"/>
                  </a:lnTo>
                  <a:lnTo>
                    <a:pt x="11" y="172"/>
                  </a:lnTo>
                  <a:lnTo>
                    <a:pt x="8" y="171"/>
                  </a:lnTo>
                  <a:lnTo>
                    <a:pt x="6" y="168"/>
                  </a:lnTo>
                  <a:lnTo>
                    <a:pt x="4" y="164"/>
                  </a:lnTo>
                  <a:lnTo>
                    <a:pt x="4" y="160"/>
                  </a:lnTo>
                  <a:lnTo>
                    <a:pt x="4" y="157"/>
                  </a:lnTo>
                  <a:lnTo>
                    <a:pt x="4" y="152"/>
                  </a:lnTo>
                  <a:lnTo>
                    <a:pt x="9" y="150"/>
                  </a:lnTo>
                  <a:lnTo>
                    <a:pt x="15" y="149"/>
                  </a:lnTo>
                  <a:lnTo>
                    <a:pt x="19" y="147"/>
                  </a:lnTo>
                  <a:lnTo>
                    <a:pt x="24" y="145"/>
                  </a:lnTo>
                  <a:lnTo>
                    <a:pt x="18" y="144"/>
                  </a:lnTo>
                  <a:lnTo>
                    <a:pt x="13" y="143"/>
                  </a:lnTo>
                  <a:lnTo>
                    <a:pt x="6" y="142"/>
                  </a:lnTo>
                  <a:lnTo>
                    <a:pt x="0" y="142"/>
                  </a:lnTo>
                  <a:lnTo>
                    <a:pt x="1" y="136"/>
                  </a:lnTo>
                  <a:lnTo>
                    <a:pt x="2" y="130"/>
                  </a:lnTo>
                  <a:lnTo>
                    <a:pt x="2" y="125"/>
                  </a:lnTo>
                  <a:lnTo>
                    <a:pt x="3" y="119"/>
                  </a:lnTo>
                  <a:lnTo>
                    <a:pt x="8" y="118"/>
                  </a:lnTo>
                  <a:lnTo>
                    <a:pt x="14" y="117"/>
                  </a:lnTo>
                  <a:lnTo>
                    <a:pt x="18" y="115"/>
                  </a:lnTo>
                  <a:lnTo>
                    <a:pt x="23" y="114"/>
                  </a:lnTo>
                  <a:lnTo>
                    <a:pt x="18" y="110"/>
                  </a:lnTo>
                  <a:lnTo>
                    <a:pt x="15" y="106"/>
                  </a:lnTo>
                  <a:lnTo>
                    <a:pt x="11" y="102"/>
                  </a:lnTo>
                  <a:lnTo>
                    <a:pt x="7" y="97"/>
                  </a:lnTo>
                  <a:lnTo>
                    <a:pt x="7" y="95"/>
                  </a:lnTo>
                  <a:lnTo>
                    <a:pt x="7" y="91"/>
                  </a:lnTo>
                  <a:lnTo>
                    <a:pt x="6" y="88"/>
                  </a:lnTo>
                  <a:lnTo>
                    <a:pt x="6" y="84"/>
                  </a:lnTo>
                  <a:lnTo>
                    <a:pt x="11" y="82"/>
                  </a:lnTo>
                  <a:lnTo>
                    <a:pt x="17" y="81"/>
                  </a:lnTo>
                  <a:lnTo>
                    <a:pt x="22" y="79"/>
                  </a:lnTo>
                  <a:lnTo>
                    <a:pt x="28" y="76"/>
                  </a:lnTo>
                  <a:lnTo>
                    <a:pt x="28" y="74"/>
                  </a:lnTo>
                  <a:lnTo>
                    <a:pt x="28" y="71"/>
                  </a:lnTo>
                  <a:lnTo>
                    <a:pt x="28" y="67"/>
                  </a:lnTo>
                  <a:lnTo>
                    <a:pt x="28" y="64"/>
                  </a:lnTo>
                  <a:lnTo>
                    <a:pt x="23" y="61"/>
                  </a:lnTo>
                  <a:lnTo>
                    <a:pt x="19" y="58"/>
                  </a:lnTo>
                  <a:lnTo>
                    <a:pt x="15" y="56"/>
                  </a:lnTo>
                  <a:lnTo>
                    <a:pt x="10" y="53"/>
                  </a:lnTo>
                  <a:lnTo>
                    <a:pt x="11" y="46"/>
                  </a:lnTo>
                  <a:lnTo>
                    <a:pt x="13" y="38"/>
                  </a:lnTo>
                  <a:lnTo>
                    <a:pt x="13" y="31"/>
                  </a:lnTo>
                  <a:lnTo>
                    <a:pt x="14" y="24"/>
                  </a:lnTo>
                  <a:lnTo>
                    <a:pt x="11" y="19"/>
                  </a:lnTo>
                  <a:lnTo>
                    <a:pt x="9" y="12"/>
                  </a:lnTo>
                  <a:lnTo>
                    <a:pt x="7" y="6"/>
                  </a:lnTo>
                  <a:lnTo>
                    <a:pt x="4" y="0"/>
                  </a:lnTo>
                  <a:close/>
                </a:path>
              </a:pathLst>
            </a:custGeom>
            <a:solidFill>
              <a:srgbClr val="3D3F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96" name="Freeform 314"/>
            <p:cNvSpPr>
              <a:spLocks noChangeAspect="1"/>
            </p:cNvSpPr>
            <p:nvPr/>
          </p:nvSpPr>
          <p:spPr bwMode="auto">
            <a:xfrm>
              <a:off x="3550" y="2705"/>
              <a:ext cx="164" cy="128"/>
            </a:xfrm>
            <a:custGeom>
              <a:avLst/>
              <a:gdLst>
                <a:gd name="T0" fmla="*/ 5 w 329"/>
                <a:gd name="T1" fmla="*/ 1 h 256"/>
                <a:gd name="T2" fmla="*/ 13 w 329"/>
                <a:gd name="T3" fmla="*/ 2 h 256"/>
                <a:gd name="T4" fmla="*/ 20 w 329"/>
                <a:gd name="T5" fmla="*/ 3 h 256"/>
                <a:gd name="T6" fmla="*/ 28 w 329"/>
                <a:gd name="T7" fmla="*/ 4 h 256"/>
                <a:gd name="T8" fmla="*/ 36 w 329"/>
                <a:gd name="T9" fmla="*/ 5 h 256"/>
                <a:gd name="T10" fmla="*/ 40 w 329"/>
                <a:gd name="T11" fmla="*/ 6 h 256"/>
                <a:gd name="T12" fmla="*/ 39 w 329"/>
                <a:gd name="T13" fmla="*/ 8 h 256"/>
                <a:gd name="T14" fmla="*/ 38 w 329"/>
                <a:gd name="T15" fmla="*/ 11 h 256"/>
                <a:gd name="T16" fmla="*/ 37 w 329"/>
                <a:gd name="T17" fmla="*/ 12 h 256"/>
                <a:gd name="T18" fmla="*/ 36 w 329"/>
                <a:gd name="T19" fmla="*/ 13 h 256"/>
                <a:gd name="T20" fmla="*/ 36 w 329"/>
                <a:gd name="T21" fmla="*/ 14 h 256"/>
                <a:gd name="T22" fmla="*/ 38 w 329"/>
                <a:gd name="T23" fmla="*/ 14 h 256"/>
                <a:gd name="T24" fmla="*/ 38 w 329"/>
                <a:gd name="T25" fmla="*/ 16 h 256"/>
                <a:gd name="T26" fmla="*/ 37 w 329"/>
                <a:gd name="T27" fmla="*/ 17 h 256"/>
                <a:gd name="T28" fmla="*/ 36 w 329"/>
                <a:gd name="T29" fmla="*/ 18 h 256"/>
                <a:gd name="T30" fmla="*/ 37 w 329"/>
                <a:gd name="T31" fmla="*/ 19 h 256"/>
                <a:gd name="T32" fmla="*/ 37 w 329"/>
                <a:gd name="T33" fmla="*/ 21 h 256"/>
                <a:gd name="T34" fmla="*/ 36 w 329"/>
                <a:gd name="T35" fmla="*/ 22 h 256"/>
                <a:gd name="T36" fmla="*/ 35 w 329"/>
                <a:gd name="T37" fmla="*/ 23 h 256"/>
                <a:gd name="T38" fmla="*/ 37 w 329"/>
                <a:gd name="T39" fmla="*/ 24 h 256"/>
                <a:gd name="T40" fmla="*/ 37 w 329"/>
                <a:gd name="T41" fmla="*/ 25 h 256"/>
                <a:gd name="T42" fmla="*/ 36 w 329"/>
                <a:gd name="T43" fmla="*/ 27 h 256"/>
                <a:gd name="T44" fmla="*/ 35 w 329"/>
                <a:gd name="T45" fmla="*/ 28 h 256"/>
                <a:gd name="T46" fmla="*/ 34 w 329"/>
                <a:gd name="T47" fmla="*/ 29 h 256"/>
                <a:gd name="T48" fmla="*/ 33 w 329"/>
                <a:gd name="T49" fmla="*/ 31 h 256"/>
                <a:gd name="T50" fmla="*/ 31 w 329"/>
                <a:gd name="T51" fmla="*/ 32 h 256"/>
                <a:gd name="T52" fmla="*/ 26 w 329"/>
                <a:gd name="T53" fmla="*/ 32 h 256"/>
                <a:gd name="T54" fmla="*/ 19 w 329"/>
                <a:gd name="T55" fmla="*/ 32 h 256"/>
                <a:gd name="T56" fmla="*/ 13 w 329"/>
                <a:gd name="T57" fmla="*/ 31 h 256"/>
                <a:gd name="T58" fmla="*/ 7 w 329"/>
                <a:gd name="T59" fmla="*/ 30 h 256"/>
                <a:gd name="T60" fmla="*/ 2 w 329"/>
                <a:gd name="T61" fmla="*/ 28 h 256"/>
                <a:gd name="T62" fmla="*/ 1 w 329"/>
                <a:gd name="T63" fmla="*/ 24 h 256"/>
                <a:gd name="T64" fmla="*/ 1 w 329"/>
                <a:gd name="T65" fmla="*/ 22 h 256"/>
                <a:gd name="T66" fmla="*/ 0 w 329"/>
                <a:gd name="T67" fmla="*/ 21 h 256"/>
                <a:gd name="T68" fmla="*/ 0 w 329"/>
                <a:gd name="T69" fmla="*/ 19 h 256"/>
                <a:gd name="T70" fmla="*/ 2 w 329"/>
                <a:gd name="T71" fmla="*/ 19 h 256"/>
                <a:gd name="T72" fmla="*/ 1 w 329"/>
                <a:gd name="T73" fmla="*/ 18 h 256"/>
                <a:gd name="T74" fmla="*/ 0 w 329"/>
                <a:gd name="T75" fmla="*/ 17 h 256"/>
                <a:gd name="T76" fmla="*/ 0 w 329"/>
                <a:gd name="T77" fmla="*/ 15 h 256"/>
                <a:gd name="T78" fmla="*/ 2 w 329"/>
                <a:gd name="T79" fmla="*/ 15 h 256"/>
                <a:gd name="T80" fmla="*/ 1 w 329"/>
                <a:gd name="T81" fmla="*/ 14 h 256"/>
                <a:gd name="T82" fmla="*/ 0 w 329"/>
                <a:gd name="T83" fmla="*/ 12 h 256"/>
                <a:gd name="T84" fmla="*/ 0 w 329"/>
                <a:gd name="T85" fmla="*/ 11 h 256"/>
                <a:gd name="T86" fmla="*/ 2 w 329"/>
                <a:gd name="T87" fmla="*/ 10 h 256"/>
                <a:gd name="T88" fmla="*/ 3 w 329"/>
                <a:gd name="T89" fmla="*/ 9 h 256"/>
                <a:gd name="T90" fmla="*/ 2 w 329"/>
                <a:gd name="T91" fmla="*/ 8 h 256"/>
                <a:gd name="T92" fmla="*/ 1 w 329"/>
                <a:gd name="T93" fmla="*/ 7 h 256"/>
                <a:gd name="T94" fmla="*/ 1 w 329"/>
                <a:gd name="T95" fmla="*/ 4 h 256"/>
                <a:gd name="T96" fmla="*/ 1 w 329"/>
                <a:gd name="T97" fmla="*/ 2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9" h="256">
                  <a:moveTo>
                    <a:pt x="5" y="0"/>
                  </a:moveTo>
                  <a:lnTo>
                    <a:pt x="26" y="2"/>
                  </a:lnTo>
                  <a:lnTo>
                    <a:pt x="45" y="4"/>
                  </a:lnTo>
                  <a:lnTo>
                    <a:pt x="66" y="8"/>
                  </a:lnTo>
                  <a:lnTo>
                    <a:pt x="86" y="10"/>
                  </a:lnTo>
                  <a:lnTo>
                    <a:pt x="106" y="12"/>
                  </a:lnTo>
                  <a:lnTo>
                    <a:pt x="127" y="15"/>
                  </a:lnTo>
                  <a:lnTo>
                    <a:pt x="147" y="18"/>
                  </a:lnTo>
                  <a:lnTo>
                    <a:pt x="167" y="20"/>
                  </a:lnTo>
                  <a:lnTo>
                    <a:pt x="187" y="23"/>
                  </a:lnTo>
                  <a:lnTo>
                    <a:pt x="208" y="25"/>
                  </a:lnTo>
                  <a:lnTo>
                    <a:pt x="229" y="28"/>
                  </a:lnTo>
                  <a:lnTo>
                    <a:pt x="248" y="31"/>
                  </a:lnTo>
                  <a:lnTo>
                    <a:pt x="269" y="33"/>
                  </a:lnTo>
                  <a:lnTo>
                    <a:pt x="288" y="35"/>
                  </a:lnTo>
                  <a:lnTo>
                    <a:pt x="309" y="39"/>
                  </a:lnTo>
                  <a:lnTo>
                    <a:pt x="329" y="41"/>
                  </a:lnTo>
                  <a:lnTo>
                    <a:pt x="326" y="46"/>
                  </a:lnTo>
                  <a:lnTo>
                    <a:pt x="323" y="49"/>
                  </a:lnTo>
                  <a:lnTo>
                    <a:pt x="320" y="53"/>
                  </a:lnTo>
                  <a:lnTo>
                    <a:pt x="317" y="57"/>
                  </a:lnTo>
                  <a:lnTo>
                    <a:pt x="315" y="65"/>
                  </a:lnTo>
                  <a:lnTo>
                    <a:pt x="314" y="73"/>
                  </a:lnTo>
                  <a:lnTo>
                    <a:pt x="311" y="81"/>
                  </a:lnTo>
                  <a:lnTo>
                    <a:pt x="309" y="89"/>
                  </a:lnTo>
                  <a:lnTo>
                    <a:pt x="306" y="91"/>
                  </a:lnTo>
                  <a:lnTo>
                    <a:pt x="301" y="92"/>
                  </a:lnTo>
                  <a:lnTo>
                    <a:pt x="298" y="93"/>
                  </a:lnTo>
                  <a:lnTo>
                    <a:pt x="293" y="94"/>
                  </a:lnTo>
                  <a:lnTo>
                    <a:pt x="292" y="99"/>
                  </a:lnTo>
                  <a:lnTo>
                    <a:pt x="292" y="102"/>
                  </a:lnTo>
                  <a:lnTo>
                    <a:pt x="292" y="106"/>
                  </a:lnTo>
                  <a:lnTo>
                    <a:pt x="291" y="109"/>
                  </a:lnTo>
                  <a:lnTo>
                    <a:pt x="295" y="110"/>
                  </a:lnTo>
                  <a:lnTo>
                    <a:pt x="300" y="110"/>
                  </a:lnTo>
                  <a:lnTo>
                    <a:pt x="305" y="111"/>
                  </a:lnTo>
                  <a:lnTo>
                    <a:pt x="309" y="111"/>
                  </a:lnTo>
                  <a:lnTo>
                    <a:pt x="308" y="117"/>
                  </a:lnTo>
                  <a:lnTo>
                    <a:pt x="307" y="123"/>
                  </a:lnTo>
                  <a:lnTo>
                    <a:pt x="306" y="129"/>
                  </a:lnTo>
                  <a:lnTo>
                    <a:pt x="305" y="134"/>
                  </a:lnTo>
                  <a:lnTo>
                    <a:pt x="301" y="136"/>
                  </a:lnTo>
                  <a:lnTo>
                    <a:pt x="298" y="136"/>
                  </a:lnTo>
                  <a:lnTo>
                    <a:pt x="294" y="137"/>
                  </a:lnTo>
                  <a:lnTo>
                    <a:pt x="291" y="137"/>
                  </a:lnTo>
                  <a:lnTo>
                    <a:pt x="293" y="141"/>
                  </a:lnTo>
                  <a:lnTo>
                    <a:pt x="295" y="145"/>
                  </a:lnTo>
                  <a:lnTo>
                    <a:pt x="298" y="148"/>
                  </a:lnTo>
                  <a:lnTo>
                    <a:pt x="300" y="153"/>
                  </a:lnTo>
                  <a:lnTo>
                    <a:pt x="300" y="156"/>
                  </a:lnTo>
                  <a:lnTo>
                    <a:pt x="300" y="161"/>
                  </a:lnTo>
                  <a:lnTo>
                    <a:pt x="299" y="164"/>
                  </a:lnTo>
                  <a:lnTo>
                    <a:pt x="299" y="169"/>
                  </a:lnTo>
                  <a:lnTo>
                    <a:pt x="295" y="171"/>
                  </a:lnTo>
                  <a:lnTo>
                    <a:pt x="293" y="172"/>
                  </a:lnTo>
                  <a:lnTo>
                    <a:pt x="290" y="175"/>
                  </a:lnTo>
                  <a:lnTo>
                    <a:pt x="287" y="177"/>
                  </a:lnTo>
                  <a:lnTo>
                    <a:pt x="290" y="180"/>
                  </a:lnTo>
                  <a:lnTo>
                    <a:pt x="293" y="184"/>
                  </a:lnTo>
                  <a:lnTo>
                    <a:pt x="296" y="187"/>
                  </a:lnTo>
                  <a:lnTo>
                    <a:pt x="299" y="192"/>
                  </a:lnTo>
                  <a:lnTo>
                    <a:pt x="298" y="195"/>
                  </a:lnTo>
                  <a:lnTo>
                    <a:pt x="296" y="199"/>
                  </a:lnTo>
                  <a:lnTo>
                    <a:pt x="295" y="202"/>
                  </a:lnTo>
                  <a:lnTo>
                    <a:pt x="294" y="206"/>
                  </a:lnTo>
                  <a:lnTo>
                    <a:pt x="292" y="209"/>
                  </a:lnTo>
                  <a:lnTo>
                    <a:pt x="290" y="212"/>
                  </a:lnTo>
                  <a:lnTo>
                    <a:pt x="287" y="215"/>
                  </a:lnTo>
                  <a:lnTo>
                    <a:pt x="285" y="217"/>
                  </a:lnTo>
                  <a:lnTo>
                    <a:pt x="283" y="222"/>
                  </a:lnTo>
                  <a:lnTo>
                    <a:pt x="280" y="228"/>
                  </a:lnTo>
                  <a:lnTo>
                    <a:pt x="278" y="232"/>
                  </a:lnTo>
                  <a:lnTo>
                    <a:pt x="276" y="237"/>
                  </a:lnTo>
                  <a:lnTo>
                    <a:pt x="272" y="240"/>
                  </a:lnTo>
                  <a:lnTo>
                    <a:pt x="269" y="244"/>
                  </a:lnTo>
                  <a:lnTo>
                    <a:pt x="265" y="247"/>
                  </a:lnTo>
                  <a:lnTo>
                    <a:pt x="261" y="250"/>
                  </a:lnTo>
                  <a:lnTo>
                    <a:pt x="252" y="252"/>
                  </a:lnTo>
                  <a:lnTo>
                    <a:pt x="240" y="254"/>
                  </a:lnTo>
                  <a:lnTo>
                    <a:pt x="227" y="255"/>
                  </a:lnTo>
                  <a:lnTo>
                    <a:pt x="211" y="256"/>
                  </a:lnTo>
                  <a:lnTo>
                    <a:pt x="195" y="255"/>
                  </a:lnTo>
                  <a:lnTo>
                    <a:pt x="178" y="255"/>
                  </a:lnTo>
                  <a:lnTo>
                    <a:pt x="159" y="253"/>
                  </a:lnTo>
                  <a:lnTo>
                    <a:pt x="141" y="252"/>
                  </a:lnTo>
                  <a:lnTo>
                    <a:pt x="123" y="248"/>
                  </a:lnTo>
                  <a:lnTo>
                    <a:pt x="105" y="246"/>
                  </a:lnTo>
                  <a:lnTo>
                    <a:pt x="88" y="243"/>
                  </a:lnTo>
                  <a:lnTo>
                    <a:pt x="71" y="238"/>
                  </a:lnTo>
                  <a:lnTo>
                    <a:pt x="57" y="235"/>
                  </a:lnTo>
                  <a:lnTo>
                    <a:pt x="43" y="230"/>
                  </a:lnTo>
                  <a:lnTo>
                    <a:pt x="33" y="224"/>
                  </a:lnTo>
                  <a:lnTo>
                    <a:pt x="23" y="220"/>
                  </a:lnTo>
                  <a:lnTo>
                    <a:pt x="20" y="209"/>
                  </a:lnTo>
                  <a:lnTo>
                    <a:pt x="17" y="198"/>
                  </a:lnTo>
                  <a:lnTo>
                    <a:pt x="15" y="186"/>
                  </a:lnTo>
                  <a:lnTo>
                    <a:pt x="15" y="176"/>
                  </a:lnTo>
                  <a:lnTo>
                    <a:pt x="13" y="174"/>
                  </a:lnTo>
                  <a:lnTo>
                    <a:pt x="11" y="171"/>
                  </a:lnTo>
                  <a:lnTo>
                    <a:pt x="7" y="169"/>
                  </a:lnTo>
                  <a:lnTo>
                    <a:pt x="5" y="167"/>
                  </a:lnTo>
                  <a:lnTo>
                    <a:pt x="4" y="163"/>
                  </a:lnTo>
                  <a:lnTo>
                    <a:pt x="4" y="159"/>
                  </a:lnTo>
                  <a:lnTo>
                    <a:pt x="4" y="155"/>
                  </a:lnTo>
                  <a:lnTo>
                    <a:pt x="4" y="152"/>
                  </a:lnTo>
                  <a:lnTo>
                    <a:pt x="8" y="149"/>
                  </a:lnTo>
                  <a:lnTo>
                    <a:pt x="13" y="148"/>
                  </a:lnTo>
                  <a:lnTo>
                    <a:pt x="18" y="146"/>
                  </a:lnTo>
                  <a:lnTo>
                    <a:pt x="22" y="144"/>
                  </a:lnTo>
                  <a:lnTo>
                    <a:pt x="17" y="142"/>
                  </a:lnTo>
                  <a:lnTo>
                    <a:pt x="12" y="142"/>
                  </a:lnTo>
                  <a:lnTo>
                    <a:pt x="6" y="142"/>
                  </a:lnTo>
                  <a:lnTo>
                    <a:pt x="0" y="141"/>
                  </a:lnTo>
                  <a:lnTo>
                    <a:pt x="2" y="136"/>
                  </a:lnTo>
                  <a:lnTo>
                    <a:pt x="3" y="129"/>
                  </a:lnTo>
                  <a:lnTo>
                    <a:pt x="3" y="123"/>
                  </a:lnTo>
                  <a:lnTo>
                    <a:pt x="4" y="117"/>
                  </a:lnTo>
                  <a:lnTo>
                    <a:pt x="8" y="116"/>
                  </a:lnTo>
                  <a:lnTo>
                    <a:pt x="13" y="115"/>
                  </a:lnTo>
                  <a:lnTo>
                    <a:pt x="17" y="115"/>
                  </a:lnTo>
                  <a:lnTo>
                    <a:pt x="21" y="114"/>
                  </a:lnTo>
                  <a:lnTo>
                    <a:pt x="18" y="109"/>
                  </a:lnTo>
                  <a:lnTo>
                    <a:pt x="14" y="106"/>
                  </a:lnTo>
                  <a:lnTo>
                    <a:pt x="11" y="102"/>
                  </a:lnTo>
                  <a:lnTo>
                    <a:pt x="7" y="97"/>
                  </a:lnTo>
                  <a:lnTo>
                    <a:pt x="6" y="94"/>
                  </a:lnTo>
                  <a:lnTo>
                    <a:pt x="6" y="91"/>
                  </a:lnTo>
                  <a:lnTo>
                    <a:pt x="6" y="87"/>
                  </a:lnTo>
                  <a:lnTo>
                    <a:pt x="5" y="84"/>
                  </a:lnTo>
                  <a:lnTo>
                    <a:pt x="11" y="81"/>
                  </a:lnTo>
                  <a:lnTo>
                    <a:pt x="15" y="80"/>
                  </a:lnTo>
                  <a:lnTo>
                    <a:pt x="21" y="78"/>
                  </a:lnTo>
                  <a:lnTo>
                    <a:pt x="26" y="76"/>
                  </a:lnTo>
                  <a:lnTo>
                    <a:pt x="26" y="73"/>
                  </a:lnTo>
                  <a:lnTo>
                    <a:pt x="26" y="70"/>
                  </a:lnTo>
                  <a:lnTo>
                    <a:pt x="26" y="66"/>
                  </a:lnTo>
                  <a:lnTo>
                    <a:pt x="26" y="63"/>
                  </a:lnTo>
                  <a:lnTo>
                    <a:pt x="22" y="61"/>
                  </a:lnTo>
                  <a:lnTo>
                    <a:pt x="18" y="57"/>
                  </a:lnTo>
                  <a:lnTo>
                    <a:pt x="14" y="55"/>
                  </a:lnTo>
                  <a:lnTo>
                    <a:pt x="10" y="53"/>
                  </a:lnTo>
                  <a:lnTo>
                    <a:pt x="11" y="46"/>
                  </a:lnTo>
                  <a:lnTo>
                    <a:pt x="12" y="39"/>
                  </a:lnTo>
                  <a:lnTo>
                    <a:pt x="12" y="32"/>
                  </a:lnTo>
                  <a:lnTo>
                    <a:pt x="13" y="24"/>
                  </a:lnTo>
                  <a:lnTo>
                    <a:pt x="11" y="18"/>
                  </a:lnTo>
                  <a:lnTo>
                    <a:pt x="10" y="11"/>
                  </a:lnTo>
                  <a:lnTo>
                    <a:pt x="7" y="5"/>
                  </a:lnTo>
                  <a:lnTo>
                    <a:pt x="5" y="0"/>
                  </a:lnTo>
                  <a:close/>
                </a:path>
              </a:pathLst>
            </a:custGeom>
            <a:solidFill>
              <a:srgbClr val="4747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97" name="Freeform 315"/>
            <p:cNvSpPr>
              <a:spLocks noChangeAspect="1"/>
            </p:cNvSpPr>
            <p:nvPr/>
          </p:nvSpPr>
          <p:spPr bwMode="auto">
            <a:xfrm>
              <a:off x="3555" y="2707"/>
              <a:ext cx="153" cy="126"/>
            </a:xfrm>
            <a:custGeom>
              <a:avLst/>
              <a:gdLst>
                <a:gd name="T0" fmla="*/ 6 w 306"/>
                <a:gd name="T1" fmla="*/ 1 h 252"/>
                <a:gd name="T2" fmla="*/ 13 w 306"/>
                <a:gd name="T3" fmla="*/ 2 h 252"/>
                <a:gd name="T4" fmla="*/ 20 w 306"/>
                <a:gd name="T5" fmla="*/ 3 h 252"/>
                <a:gd name="T6" fmla="*/ 27 w 306"/>
                <a:gd name="T7" fmla="*/ 4 h 252"/>
                <a:gd name="T8" fmla="*/ 34 w 306"/>
                <a:gd name="T9" fmla="*/ 5 h 252"/>
                <a:gd name="T10" fmla="*/ 38 w 306"/>
                <a:gd name="T11" fmla="*/ 6 h 252"/>
                <a:gd name="T12" fmla="*/ 37 w 306"/>
                <a:gd name="T13" fmla="*/ 7 h 252"/>
                <a:gd name="T14" fmla="*/ 37 w 306"/>
                <a:gd name="T15" fmla="*/ 10 h 252"/>
                <a:gd name="T16" fmla="*/ 35 w 306"/>
                <a:gd name="T17" fmla="*/ 12 h 252"/>
                <a:gd name="T18" fmla="*/ 34 w 306"/>
                <a:gd name="T19" fmla="*/ 12 h 252"/>
                <a:gd name="T20" fmla="*/ 34 w 306"/>
                <a:gd name="T21" fmla="*/ 14 h 252"/>
                <a:gd name="T22" fmla="*/ 36 w 306"/>
                <a:gd name="T23" fmla="*/ 14 h 252"/>
                <a:gd name="T24" fmla="*/ 36 w 306"/>
                <a:gd name="T25" fmla="*/ 15 h 252"/>
                <a:gd name="T26" fmla="*/ 35 w 306"/>
                <a:gd name="T27" fmla="*/ 17 h 252"/>
                <a:gd name="T28" fmla="*/ 34 w 306"/>
                <a:gd name="T29" fmla="*/ 17 h 252"/>
                <a:gd name="T30" fmla="*/ 35 w 306"/>
                <a:gd name="T31" fmla="*/ 19 h 252"/>
                <a:gd name="T32" fmla="*/ 35 w 306"/>
                <a:gd name="T33" fmla="*/ 20 h 252"/>
                <a:gd name="T34" fmla="*/ 35 w 306"/>
                <a:gd name="T35" fmla="*/ 21 h 252"/>
                <a:gd name="T36" fmla="*/ 34 w 306"/>
                <a:gd name="T37" fmla="*/ 22 h 252"/>
                <a:gd name="T38" fmla="*/ 35 w 306"/>
                <a:gd name="T39" fmla="*/ 23 h 252"/>
                <a:gd name="T40" fmla="*/ 35 w 306"/>
                <a:gd name="T41" fmla="*/ 25 h 252"/>
                <a:gd name="T42" fmla="*/ 34 w 306"/>
                <a:gd name="T43" fmla="*/ 26 h 252"/>
                <a:gd name="T44" fmla="*/ 33 w 306"/>
                <a:gd name="T45" fmla="*/ 27 h 252"/>
                <a:gd name="T46" fmla="*/ 33 w 306"/>
                <a:gd name="T47" fmla="*/ 29 h 252"/>
                <a:gd name="T48" fmla="*/ 32 w 306"/>
                <a:gd name="T49" fmla="*/ 30 h 252"/>
                <a:gd name="T50" fmla="*/ 30 w 306"/>
                <a:gd name="T51" fmla="*/ 32 h 252"/>
                <a:gd name="T52" fmla="*/ 25 w 306"/>
                <a:gd name="T53" fmla="*/ 32 h 252"/>
                <a:gd name="T54" fmla="*/ 19 w 306"/>
                <a:gd name="T55" fmla="*/ 32 h 252"/>
                <a:gd name="T56" fmla="*/ 12 w 306"/>
                <a:gd name="T57" fmla="*/ 31 h 252"/>
                <a:gd name="T58" fmla="*/ 7 w 306"/>
                <a:gd name="T59" fmla="*/ 29 h 252"/>
                <a:gd name="T60" fmla="*/ 3 w 306"/>
                <a:gd name="T61" fmla="*/ 28 h 252"/>
                <a:gd name="T62" fmla="*/ 2 w 306"/>
                <a:gd name="T63" fmla="*/ 24 h 252"/>
                <a:gd name="T64" fmla="*/ 2 w 306"/>
                <a:gd name="T65" fmla="*/ 22 h 252"/>
                <a:gd name="T66" fmla="*/ 1 w 306"/>
                <a:gd name="T67" fmla="*/ 21 h 252"/>
                <a:gd name="T68" fmla="*/ 1 w 306"/>
                <a:gd name="T69" fmla="*/ 19 h 252"/>
                <a:gd name="T70" fmla="*/ 2 w 306"/>
                <a:gd name="T71" fmla="*/ 19 h 252"/>
                <a:gd name="T72" fmla="*/ 2 w 306"/>
                <a:gd name="T73" fmla="*/ 18 h 252"/>
                <a:gd name="T74" fmla="*/ 1 w 306"/>
                <a:gd name="T75" fmla="*/ 17 h 252"/>
                <a:gd name="T76" fmla="*/ 1 w 306"/>
                <a:gd name="T77" fmla="*/ 15 h 252"/>
                <a:gd name="T78" fmla="*/ 2 w 306"/>
                <a:gd name="T79" fmla="*/ 15 h 252"/>
                <a:gd name="T80" fmla="*/ 2 w 306"/>
                <a:gd name="T81" fmla="*/ 13 h 252"/>
                <a:gd name="T82" fmla="*/ 1 w 306"/>
                <a:gd name="T83" fmla="*/ 12 h 252"/>
                <a:gd name="T84" fmla="*/ 1 w 306"/>
                <a:gd name="T85" fmla="*/ 11 h 252"/>
                <a:gd name="T86" fmla="*/ 3 w 306"/>
                <a:gd name="T87" fmla="*/ 10 h 252"/>
                <a:gd name="T88" fmla="*/ 4 w 306"/>
                <a:gd name="T89" fmla="*/ 9 h 252"/>
                <a:gd name="T90" fmla="*/ 3 w 306"/>
                <a:gd name="T91" fmla="*/ 8 h 252"/>
                <a:gd name="T92" fmla="*/ 2 w 306"/>
                <a:gd name="T93" fmla="*/ 7 h 252"/>
                <a:gd name="T94" fmla="*/ 2 w 306"/>
                <a:gd name="T95" fmla="*/ 4 h 252"/>
                <a:gd name="T96" fmla="*/ 2 w 306"/>
                <a:gd name="T97" fmla="*/ 2 h 2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06" h="252">
                  <a:moveTo>
                    <a:pt x="6" y="0"/>
                  </a:moveTo>
                  <a:lnTo>
                    <a:pt x="24" y="2"/>
                  </a:lnTo>
                  <a:lnTo>
                    <a:pt x="44" y="5"/>
                  </a:lnTo>
                  <a:lnTo>
                    <a:pt x="62" y="7"/>
                  </a:lnTo>
                  <a:lnTo>
                    <a:pt x="80" y="9"/>
                  </a:lnTo>
                  <a:lnTo>
                    <a:pt x="100" y="12"/>
                  </a:lnTo>
                  <a:lnTo>
                    <a:pt x="118" y="14"/>
                  </a:lnTo>
                  <a:lnTo>
                    <a:pt x="137" y="16"/>
                  </a:lnTo>
                  <a:lnTo>
                    <a:pt x="156" y="18"/>
                  </a:lnTo>
                  <a:lnTo>
                    <a:pt x="175" y="22"/>
                  </a:lnTo>
                  <a:lnTo>
                    <a:pt x="193" y="24"/>
                  </a:lnTo>
                  <a:lnTo>
                    <a:pt x="212" y="27"/>
                  </a:lnTo>
                  <a:lnTo>
                    <a:pt x="231" y="29"/>
                  </a:lnTo>
                  <a:lnTo>
                    <a:pt x="250" y="31"/>
                  </a:lnTo>
                  <a:lnTo>
                    <a:pt x="268" y="33"/>
                  </a:lnTo>
                  <a:lnTo>
                    <a:pt x="288" y="36"/>
                  </a:lnTo>
                  <a:lnTo>
                    <a:pt x="306" y="38"/>
                  </a:lnTo>
                  <a:lnTo>
                    <a:pt x="304" y="43"/>
                  </a:lnTo>
                  <a:lnTo>
                    <a:pt x="300" y="46"/>
                  </a:lnTo>
                  <a:lnTo>
                    <a:pt x="297" y="50"/>
                  </a:lnTo>
                  <a:lnTo>
                    <a:pt x="295" y="53"/>
                  </a:lnTo>
                  <a:lnTo>
                    <a:pt x="294" y="61"/>
                  </a:lnTo>
                  <a:lnTo>
                    <a:pt x="291" y="69"/>
                  </a:lnTo>
                  <a:lnTo>
                    <a:pt x="290" y="78"/>
                  </a:lnTo>
                  <a:lnTo>
                    <a:pt x="288" y="86"/>
                  </a:lnTo>
                  <a:lnTo>
                    <a:pt x="283" y="88"/>
                  </a:lnTo>
                  <a:lnTo>
                    <a:pt x="280" y="89"/>
                  </a:lnTo>
                  <a:lnTo>
                    <a:pt x="276" y="90"/>
                  </a:lnTo>
                  <a:lnTo>
                    <a:pt x="272" y="91"/>
                  </a:lnTo>
                  <a:lnTo>
                    <a:pt x="272" y="96"/>
                  </a:lnTo>
                  <a:lnTo>
                    <a:pt x="272" y="99"/>
                  </a:lnTo>
                  <a:lnTo>
                    <a:pt x="271" y="103"/>
                  </a:lnTo>
                  <a:lnTo>
                    <a:pt x="271" y="106"/>
                  </a:lnTo>
                  <a:lnTo>
                    <a:pt x="274" y="107"/>
                  </a:lnTo>
                  <a:lnTo>
                    <a:pt x="279" y="107"/>
                  </a:lnTo>
                  <a:lnTo>
                    <a:pt x="282" y="107"/>
                  </a:lnTo>
                  <a:lnTo>
                    <a:pt x="287" y="108"/>
                  </a:lnTo>
                  <a:lnTo>
                    <a:pt x="285" y="114"/>
                  </a:lnTo>
                  <a:lnTo>
                    <a:pt x="284" y="120"/>
                  </a:lnTo>
                  <a:lnTo>
                    <a:pt x="283" y="126"/>
                  </a:lnTo>
                  <a:lnTo>
                    <a:pt x="282" y="131"/>
                  </a:lnTo>
                  <a:lnTo>
                    <a:pt x="279" y="131"/>
                  </a:lnTo>
                  <a:lnTo>
                    <a:pt x="276" y="133"/>
                  </a:lnTo>
                  <a:lnTo>
                    <a:pt x="273" y="133"/>
                  </a:lnTo>
                  <a:lnTo>
                    <a:pt x="269" y="134"/>
                  </a:lnTo>
                  <a:lnTo>
                    <a:pt x="272" y="137"/>
                  </a:lnTo>
                  <a:lnTo>
                    <a:pt x="274" y="141"/>
                  </a:lnTo>
                  <a:lnTo>
                    <a:pt x="276" y="145"/>
                  </a:lnTo>
                  <a:lnTo>
                    <a:pt x="279" y="149"/>
                  </a:lnTo>
                  <a:lnTo>
                    <a:pt x="277" y="153"/>
                  </a:lnTo>
                  <a:lnTo>
                    <a:pt x="277" y="157"/>
                  </a:lnTo>
                  <a:lnTo>
                    <a:pt x="277" y="161"/>
                  </a:lnTo>
                  <a:lnTo>
                    <a:pt x="276" y="165"/>
                  </a:lnTo>
                  <a:lnTo>
                    <a:pt x="274" y="167"/>
                  </a:lnTo>
                  <a:lnTo>
                    <a:pt x="272" y="169"/>
                  </a:lnTo>
                  <a:lnTo>
                    <a:pt x="268" y="172"/>
                  </a:lnTo>
                  <a:lnTo>
                    <a:pt x="266" y="174"/>
                  </a:lnTo>
                  <a:lnTo>
                    <a:pt x="268" y="177"/>
                  </a:lnTo>
                  <a:lnTo>
                    <a:pt x="272" y="181"/>
                  </a:lnTo>
                  <a:lnTo>
                    <a:pt x="274" y="184"/>
                  </a:lnTo>
                  <a:lnTo>
                    <a:pt x="276" y="188"/>
                  </a:lnTo>
                  <a:lnTo>
                    <a:pt x="275" y="191"/>
                  </a:lnTo>
                  <a:lnTo>
                    <a:pt x="274" y="195"/>
                  </a:lnTo>
                  <a:lnTo>
                    <a:pt x="273" y="198"/>
                  </a:lnTo>
                  <a:lnTo>
                    <a:pt x="272" y="202"/>
                  </a:lnTo>
                  <a:lnTo>
                    <a:pt x="269" y="205"/>
                  </a:lnTo>
                  <a:lnTo>
                    <a:pt x="268" y="207"/>
                  </a:lnTo>
                  <a:lnTo>
                    <a:pt x="266" y="211"/>
                  </a:lnTo>
                  <a:lnTo>
                    <a:pt x="264" y="214"/>
                  </a:lnTo>
                  <a:lnTo>
                    <a:pt x="261" y="219"/>
                  </a:lnTo>
                  <a:lnTo>
                    <a:pt x="259" y="224"/>
                  </a:lnTo>
                  <a:lnTo>
                    <a:pt x="257" y="229"/>
                  </a:lnTo>
                  <a:lnTo>
                    <a:pt x="254" y="234"/>
                  </a:lnTo>
                  <a:lnTo>
                    <a:pt x="252" y="237"/>
                  </a:lnTo>
                  <a:lnTo>
                    <a:pt x="249" y="240"/>
                  </a:lnTo>
                  <a:lnTo>
                    <a:pt x="245" y="243"/>
                  </a:lnTo>
                  <a:lnTo>
                    <a:pt x="242" y="247"/>
                  </a:lnTo>
                  <a:lnTo>
                    <a:pt x="234" y="249"/>
                  </a:lnTo>
                  <a:lnTo>
                    <a:pt x="222" y="251"/>
                  </a:lnTo>
                  <a:lnTo>
                    <a:pt x="209" y="252"/>
                  </a:lnTo>
                  <a:lnTo>
                    <a:pt x="196" y="252"/>
                  </a:lnTo>
                  <a:lnTo>
                    <a:pt x="181" y="252"/>
                  </a:lnTo>
                  <a:lnTo>
                    <a:pt x="163" y="252"/>
                  </a:lnTo>
                  <a:lnTo>
                    <a:pt x="147" y="250"/>
                  </a:lnTo>
                  <a:lnTo>
                    <a:pt x="130" y="249"/>
                  </a:lnTo>
                  <a:lnTo>
                    <a:pt x="113" y="247"/>
                  </a:lnTo>
                  <a:lnTo>
                    <a:pt x="95" y="243"/>
                  </a:lnTo>
                  <a:lnTo>
                    <a:pt x="79" y="240"/>
                  </a:lnTo>
                  <a:lnTo>
                    <a:pt x="64" y="236"/>
                  </a:lnTo>
                  <a:lnTo>
                    <a:pt x="50" y="232"/>
                  </a:lnTo>
                  <a:lnTo>
                    <a:pt x="39" y="228"/>
                  </a:lnTo>
                  <a:lnTo>
                    <a:pt x="29" y="222"/>
                  </a:lnTo>
                  <a:lnTo>
                    <a:pt x="21" y="218"/>
                  </a:lnTo>
                  <a:lnTo>
                    <a:pt x="17" y="207"/>
                  </a:lnTo>
                  <a:lnTo>
                    <a:pt x="15" y="196"/>
                  </a:lnTo>
                  <a:lnTo>
                    <a:pt x="14" y="186"/>
                  </a:lnTo>
                  <a:lnTo>
                    <a:pt x="14" y="174"/>
                  </a:lnTo>
                  <a:lnTo>
                    <a:pt x="11" y="172"/>
                  </a:lnTo>
                  <a:lnTo>
                    <a:pt x="9" y="169"/>
                  </a:lnTo>
                  <a:lnTo>
                    <a:pt x="7" y="168"/>
                  </a:lnTo>
                  <a:lnTo>
                    <a:pt x="4" y="166"/>
                  </a:lnTo>
                  <a:lnTo>
                    <a:pt x="4" y="161"/>
                  </a:lnTo>
                  <a:lnTo>
                    <a:pt x="4" y="158"/>
                  </a:lnTo>
                  <a:lnTo>
                    <a:pt x="3" y="154"/>
                  </a:lnTo>
                  <a:lnTo>
                    <a:pt x="3" y="151"/>
                  </a:lnTo>
                  <a:lnTo>
                    <a:pt x="8" y="149"/>
                  </a:lnTo>
                  <a:lnTo>
                    <a:pt x="12" y="146"/>
                  </a:lnTo>
                  <a:lnTo>
                    <a:pt x="16" y="145"/>
                  </a:lnTo>
                  <a:lnTo>
                    <a:pt x="21" y="143"/>
                  </a:lnTo>
                  <a:lnTo>
                    <a:pt x="16" y="142"/>
                  </a:lnTo>
                  <a:lnTo>
                    <a:pt x="10" y="141"/>
                  </a:lnTo>
                  <a:lnTo>
                    <a:pt x="6" y="141"/>
                  </a:lnTo>
                  <a:lnTo>
                    <a:pt x="0" y="139"/>
                  </a:lnTo>
                  <a:lnTo>
                    <a:pt x="1" y="134"/>
                  </a:lnTo>
                  <a:lnTo>
                    <a:pt x="2" y="128"/>
                  </a:lnTo>
                  <a:lnTo>
                    <a:pt x="2" y="122"/>
                  </a:lnTo>
                  <a:lnTo>
                    <a:pt x="3" y="116"/>
                  </a:lnTo>
                  <a:lnTo>
                    <a:pt x="8" y="115"/>
                  </a:lnTo>
                  <a:lnTo>
                    <a:pt x="12" y="114"/>
                  </a:lnTo>
                  <a:lnTo>
                    <a:pt x="16" y="113"/>
                  </a:lnTo>
                  <a:lnTo>
                    <a:pt x="21" y="112"/>
                  </a:lnTo>
                  <a:lnTo>
                    <a:pt x="17" y="108"/>
                  </a:lnTo>
                  <a:lnTo>
                    <a:pt x="14" y="104"/>
                  </a:lnTo>
                  <a:lnTo>
                    <a:pt x="10" y="100"/>
                  </a:lnTo>
                  <a:lnTo>
                    <a:pt x="7" y="97"/>
                  </a:lnTo>
                  <a:lnTo>
                    <a:pt x="7" y="93"/>
                  </a:lnTo>
                  <a:lnTo>
                    <a:pt x="7" y="90"/>
                  </a:lnTo>
                  <a:lnTo>
                    <a:pt x="6" y="86"/>
                  </a:lnTo>
                  <a:lnTo>
                    <a:pt x="6" y="83"/>
                  </a:lnTo>
                  <a:lnTo>
                    <a:pt x="10" y="81"/>
                  </a:lnTo>
                  <a:lnTo>
                    <a:pt x="16" y="80"/>
                  </a:lnTo>
                  <a:lnTo>
                    <a:pt x="21" y="77"/>
                  </a:lnTo>
                  <a:lnTo>
                    <a:pt x="25" y="75"/>
                  </a:lnTo>
                  <a:lnTo>
                    <a:pt x="25" y="73"/>
                  </a:lnTo>
                  <a:lnTo>
                    <a:pt x="25" y="69"/>
                  </a:lnTo>
                  <a:lnTo>
                    <a:pt x="25" y="66"/>
                  </a:lnTo>
                  <a:lnTo>
                    <a:pt x="25" y="62"/>
                  </a:lnTo>
                  <a:lnTo>
                    <a:pt x="21" y="60"/>
                  </a:lnTo>
                  <a:lnTo>
                    <a:pt x="17" y="58"/>
                  </a:lnTo>
                  <a:lnTo>
                    <a:pt x="14" y="55"/>
                  </a:lnTo>
                  <a:lnTo>
                    <a:pt x="10" y="53"/>
                  </a:lnTo>
                  <a:lnTo>
                    <a:pt x="11" y="45"/>
                  </a:lnTo>
                  <a:lnTo>
                    <a:pt x="12" y="38"/>
                  </a:lnTo>
                  <a:lnTo>
                    <a:pt x="12" y="30"/>
                  </a:lnTo>
                  <a:lnTo>
                    <a:pt x="14" y="23"/>
                  </a:lnTo>
                  <a:lnTo>
                    <a:pt x="11" y="17"/>
                  </a:lnTo>
                  <a:lnTo>
                    <a:pt x="10" y="12"/>
                  </a:lnTo>
                  <a:lnTo>
                    <a:pt x="8" y="6"/>
                  </a:lnTo>
                  <a:lnTo>
                    <a:pt x="6" y="0"/>
                  </a:lnTo>
                  <a:close/>
                </a:path>
              </a:pathLst>
            </a:custGeom>
            <a:solidFill>
              <a:srgbClr val="4F51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98" name="Freeform 316"/>
            <p:cNvSpPr>
              <a:spLocks noChangeAspect="1"/>
            </p:cNvSpPr>
            <p:nvPr/>
          </p:nvSpPr>
          <p:spPr bwMode="auto">
            <a:xfrm>
              <a:off x="3561" y="2708"/>
              <a:ext cx="141" cy="125"/>
            </a:xfrm>
            <a:custGeom>
              <a:avLst/>
              <a:gdLst>
                <a:gd name="T0" fmla="*/ 5 w 283"/>
                <a:gd name="T1" fmla="*/ 1 h 250"/>
                <a:gd name="T2" fmla="*/ 11 w 283"/>
                <a:gd name="T3" fmla="*/ 2 h 250"/>
                <a:gd name="T4" fmla="*/ 18 w 283"/>
                <a:gd name="T5" fmla="*/ 3 h 250"/>
                <a:gd name="T6" fmla="*/ 24 w 283"/>
                <a:gd name="T7" fmla="*/ 4 h 250"/>
                <a:gd name="T8" fmla="*/ 31 w 283"/>
                <a:gd name="T9" fmla="*/ 4 h 250"/>
                <a:gd name="T10" fmla="*/ 35 w 283"/>
                <a:gd name="T11" fmla="*/ 5 h 250"/>
                <a:gd name="T12" fmla="*/ 34 w 283"/>
                <a:gd name="T13" fmla="*/ 7 h 250"/>
                <a:gd name="T14" fmla="*/ 33 w 283"/>
                <a:gd name="T15" fmla="*/ 10 h 250"/>
                <a:gd name="T16" fmla="*/ 32 w 283"/>
                <a:gd name="T17" fmla="*/ 11 h 250"/>
                <a:gd name="T18" fmla="*/ 31 w 283"/>
                <a:gd name="T19" fmla="*/ 12 h 250"/>
                <a:gd name="T20" fmla="*/ 31 w 283"/>
                <a:gd name="T21" fmla="*/ 13 h 250"/>
                <a:gd name="T22" fmla="*/ 32 w 283"/>
                <a:gd name="T23" fmla="*/ 14 h 250"/>
                <a:gd name="T24" fmla="*/ 32 w 283"/>
                <a:gd name="T25" fmla="*/ 15 h 250"/>
                <a:gd name="T26" fmla="*/ 32 w 283"/>
                <a:gd name="T27" fmla="*/ 17 h 250"/>
                <a:gd name="T28" fmla="*/ 31 w 283"/>
                <a:gd name="T29" fmla="*/ 17 h 250"/>
                <a:gd name="T30" fmla="*/ 31 w 283"/>
                <a:gd name="T31" fmla="*/ 18 h 250"/>
                <a:gd name="T32" fmla="*/ 32 w 283"/>
                <a:gd name="T33" fmla="*/ 20 h 250"/>
                <a:gd name="T34" fmla="*/ 31 w 283"/>
                <a:gd name="T35" fmla="*/ 21 h 250"/>
                <a:gd name="T36" fmla="*/ 30 w 283"/>
                <a:gd name="T37" fmla="*/ 22 h 250"/>
                <a:gd name="T38" fmla="*/ 31 w 283"/>
                <a:gd name="T39" fmla="*/ 23 h 250"/>
                <a:gd name="T40" fmla="*/ 31 w 283"/>
                <a:gd name="T41" fmla="*/ 24 h 250"/>
                <a:gd name="T42" fmla="*/ 31 w 283"/>
                <a:gd name="T43" fmla="*/ 26 h 250"/>
                <a:gd name="T44" fmla="*/ 30 w 283"/>
                <a:gd name="T45" fmla="*/ 27 h 250"/>
                <a:gd name="T46" fmla="*/ 29 w 283"/>
                <a:gd name="T47" fmla="*/ 29 h 250"/>
                <a:gd name="T48" fmla="*/ 28 w 283"/>
                <a:gd name="T49" fmla="*/ 30 h 250"/>
                <a:gd name="T50" fmla="*/ 26 w 283"/>
                <a:gd name="T51" fmla="*/ 31 h 250"/>
                <a:gd name="T52" fmla="*/ 22 w 283"/>
                <a:gd name="T53" fmla="*/ 32 h 250"/>
                <a:gd name="T54" fmla="*/ 16 w 283"/>
                <a:gd name="T55" fmla="*/ 31 h 250"/>
                <a:gd name="T56" fmla="*/ 11 w 283"/>
                <a:gd name="T57" fmla="*/ 31 h 250"/>
                <a:gd name="T58" fmla="*/ 5 w 283"/>
                <a:gd name="T59" fmla="*/ 29 h 250"/>
                <a:gd name="T60" fmla="*/ 2 w 283"/>
                <a:gd name="T61" fmla="*/ 28 h 250"/>
                <a:gd name="T62" fmla="*/ 1 w 283"/>
                <a:gd name="T63" fmla="*/ 24 h 250"/>
                <a:gd name="T64" fmla="*/ 1 w 283"/>
                <a:gd name="T65" fmla="*/ 22 h 250"/>
                <a:gd name="T66" fmla="*/ 0 w 283"/>
                <a:gd name="T67" fmla="*/ 21 h 250"/>
                <a:gd name="T68" fmla="*/ 0 w 283"/>
                <a:gd name="T69" fmla="*/ 19 h 250"/>
                <a:gd name="T70" fmla="*/ 1 w 283"/>
                <a:gd name="T71" fmla="*/ 18 h 250"/>
                <a:gd name="T72" fmla="*/ 1 w 283"/>
                <a:gd name="T73" fmla="*/ 18 h 250"/>
                <a:gd name="T74" fmla="*/ 0 w 283"/>
                <a:gd name="T75" fmla="*/ 17 h 250"/>
                <a:gd name="T76" fmla="*/ 0 w 283"/>
                <a:gd name="T77" fmla="*/ 15 h 250"/>
                <a:gd name="T78" fmla="*/ 1 w 283"/>
                <a:gd name="T79" fmla="*/ 15 h 250"/>
                <a:gd name="T80" fmla="*/ 1 w 283"/>
                <a:gd name="T81" fmla="*/ 13 h 250"/>
                <a:gd name="T82" fmla="*/ 0 w 283"/>
                <a:gd name="T83" fmla="*/ 12 h 250"/>
                <a:gd name="T84" fmla="*/ 0 w 283"/>
                <a:gd name="T85" fmla="*/ 11 h 250"/>
                <a:gd name="T86" fmla="*/ 2 w 283"/>
                <a:gd name="T87" fmla="*/ 10 h 250"/>
                <a:gd name="T88" fmla="*/ 2 w 283"/>
                <a:gd name="T89" fmla="*/ 9 h 250"/>
                <a:gd name="T90" fmla="*/ 2 w 283"/>
                <a:gd name="T91" fmla="*/ 8 h 250"/>
                <a:gd name="T92" fmla="*/ 1 w 283"/>
                <a:gd name="T93" fmla="*/ 7 h 250"/>
                <a:gd name="T94" fmla="*/ 1 w 283"/>
                <a:gd name="T95" fmla="*/ 4 h 250"/>
                <a:gd name="T96" fmla="*/ 1 w 283"/>
                <a:gd name="T97" fmla="*/ 2 h 2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3" h="250">
                  <a:moveTo>
                    <a:pt x="7" y="0"/>
                  </a:moveTo>
                  <a:lnTo>
                    <a:pt x="24" y="3"/>
                  </a:lnTo>
                  <a:lnTo>
                    <a:pt x="42" y="5"/>
                  </a:lnTo>
                  <a:lnTo>
                    <a:pt x="59" y="7"/>
                  </a:lnTo>
                  <a:lnTo>
                    <a:pt x="76" y="10"/>
                  </a:lnTo>
                  <a:lnTo>
                    <a:pt x="94" y="12"/>
                  </a:lnTo>
                  <a:lnTo>
                    <a:pt x="111" y="14"/>
                  </a:lnTo>
                  <a:lnTo>
                    <a:pt x="128" y="16"/>
                  </a:lnTo>
                  <a:lnTo>
                    <a:pt x="145" y="19"/>
                  </a:lnTo>
                  <a:lnTo>
                    <a:pt x="162" y="21"/>
                  </a:lnTo>
                  <a:lnTo>
                    <a:pt x="179" y="23"/>
                  </a:lnTo>
                  <a:lnTo>
                    <a:pt x="196" y="26"/>
                  </a:lnTo>
                  <a:lnTo>
                    <a:pt x="213" y="27"/>
                  </a:lnTo>
                  <a:lnTo>
                    <a:pt x="231" y="29"/>
                  </a:lnTo>
                  <a:lnTo>
                    <a:pt x="248" y="31"/>
                  </a:lnTo>
                  <a:lnTo>
                    <a:pt x="265" y="34"/>
                  </a:lnTo>
                  <a:lnTo>
                    <a:pt x="283" y="36"/>
                  </a:lnTo>
                  <a:lnTo>
                    <a:pt x="280" y="39"/>
                  </a:lnTo>
                  <a:lnTo>
                    <a:pt x="278" y="43"/>
                  </a:lnTo>
                  <a:lnTo>
                    <a:pt x="274" y="48"/>
                  </a:lnTo>
                  <a:lnTo>
                    <a:pt x="272" y="51"/>
                  </a:lnTo>
                  <a:lnTo>
                    <a:pt x="271" y="59"/>
                  </a:lnTo>
                  <a:lnTo>
                    <a:pt x="269" y="67"/>
                  </a:lnTo>
                  <a:lnTo>
                    <a:pt x="268" y="75"/>
                  </a:lnTo>
                  <a:lnTo>
                    <a:pt x="265" y="83"/>
                  </a:lnTo>
                  <a:lnTo>
                    <a:pt x="262" y="84"/>
                  </a:lnTo>
                  <a:lnTo>
                    <a:pt x="258" y="87"/>
                  </a:lnTo>
                  <a:lnTo>
                    <a:pt x="255" y="88"/>
                  </a:lnTo>
                  <a:lnTo>
                    <a:pt x="250" y="89"/>
                  </a:lnTo>
                  <a:lnTo>
                    <a:pt x="250" y="94"/>
                  </a:lnTo>
                  <a:lnTo>
                    <a:pt x="250" y="97"/>
                  </a:lnTo>
                  <a:lnTo>
                    <a:pt x="249" y="101"/>
                  </a:lnTo>
                  <a:lnTo>
                    <a:pt x="249" y="104"/>
                  </a:lnTo>
                  <a:lnTo>
                    <a:pt x="253" y="104"/>
                  </a:lnTo>
                  <a:lnTo>
                    <a:pt x="257" y="104"/>
                  </a:lnTo>
                  <a:lnTo>
                    <a:pt x="261" y="105"/>
                  </a:lnTo>
                  <a:lnTo>
                    <a:pt x="264" y="105"/>
                  </a:lnTo>
                  <a:lnTo>
                    <a:pt x="263" y="111"/>
                  </a:lnTo>
                  <a:lnTo>
                    <a:pt x="262" y="117"/>
                  </a:lnTo>
                  <a:lnTo>
                    <a:pt x="261" y="122"/>
                  </a:lnTo>
                  <a:lnTo>
                    <a:pt x="260" y="128"/>
                  </a:lnTo>
                  <a:lnTo>
                    <a:pt x="257" y="129"/>
                  </a:lnTo>
                  <a:lnTo>
                    <a:pt x="254" y="129"/>
                  </a:lnTo>
                  <a:lnTo>
                    <a:pt x="251" y="131"/>
                  </a:lnTo>
                  <a:lnTo>
                    <a:pt x="248" y="132"/>
                  </a:lnTo>
                  <a:lnTo>
                    <a:pt x="250" y="135"/>
                  </a:lnTo>
                  <a:lnTo>
                    <a:pt x="253" y="139"/>
                  </a:lnTo>
                  <a:lnTo>
                    <a:pt x="254" y="142"/>
                  </a:lnTo>
                  <a:lnTo>
                    <a:pt x="256" y="145"/>
                  </a:lnTo>
                  <a:lnTo>
                    <a:pt x="256" y="150"/>
                  </a:lnTo>
                  <a:lnTo>
                    <a:pt x="256" y="154"/>
                  </a:lnTo>
                  <a:lnTo>
                    <a:pt x="255" y="158"/>
                  </a:lnTo>
                  <a:lnTo>
                    <a:pt x="255" y="163"/>
                  </a:lnTo>
                  <a:lnTo>
                    <a:pt x="253" y="165"/>
                  </a:lnTo>
                  <a:lnTo>
                    <a:pt x="250" y="166"/>
                  </a:lnTo>
                  <a:lnTo>
                    <a:pt x="247" y="169"/>
                  </a:lnTo>
                  <a:lnTo>
                    <a:pt x="245" y="171"/>
                  </a:lnTo>
                  <a:lnTo>
                    <a:pt x="247" y="174"/>
                  </a:lnTo>
                  <a:lnTo>
                    <a:pt x="250" y="178"/>
                  </a:lnTo>
                  <a:lnTo>
                    <a:pt x="253" y="181"/>
                  </a:lnTo>
                  <a:lnTo>
                    <a:pt x="255" y="184"/>
                  </a:lnTo>
                  <a:lnTo>
                    <a:pt x="254" y="188"/>
                  </a:lnTo>
                  <a:lnTo>
                    <a:pt x="253" y="192"/>
                  </a:lnTo>
                  <a:lnTo>
                    <a:pt x="251" y="195"/>
                  </a:lnTo>
                  <a:lnTo>
                    <a:pt x="250" y="200"/>
                  </a:lnTo>
                  <a:lnTo>
                    <a:pt x="248" y="202"/>
                  </a:lnTo>
                  <a:lnTo>
                    <a:pt x="246" y="205"/>
                  </a:lnTo>
                  <a:lnTo>
                    <a:pt x="245" y="208"/>
                  </a:lnTo>
                  <a:lnTo>
                    <a:pt x="242" y="211"/>
                  </a:lnTo>
                  <a:lnTo>
                    <a:pt x="240" y="216"/>
                  </a:lnTo>
                  <a:lnTo>
                    <a:pt x="239" y="220"/>
                  </a:lnTo>
                  <a:lnTo>
                    <a:pt x="236" y="225"/>
                  </a:lnTo>
                  <a:lnTo>
                    <a:pt x="234" y="230"/>
                  </a:lnTo>
                  <a:lnTo>
                    <a:pt x="231" y="233"/>
                  </a:lnTo>
                  <a:lnTo>
                    <a:pt x="228" y="237"/>
                  </a:lnTo>
                  <a:lnTo>
                    <a:pt x="225" y="240"/>
                  </a:lnTo>
                  <a:lnTo>
                    <a:pt x="221" y="243"/>
                  </a:lnTo>
                  <a:lnTo>
                    <a:pt x="213" y="246"/>
                  </a:lnTo>
                  <a:lnTo>
                    <a:pt x="204" y="248"/>
                  </a:lnTo>
                  <a:lnTo>
                    <a:pt x="193" y="249"/>
                  </a:lnTo>
                  <a:lnTo>
                    <a:pt x="179" y="250"/>
                  </a:lnTo>
                  <a:lnTo>
                    <a:pt x="165" y="250"/>
                  </a:lnTo>
                  <a:lnTo>
                    <a:pt x="150" y="249"/>
                  </a:lnTo>
                  <a:lnTo>
                    <a:pt x="135" y="248"/>
                  </a:lnTo>
                  <a:lnTo>
                    <a:pt x="119" y="247"/>
                  </a:lnTo>
                  <a:lnTo>
                    <a:pt x="103" y="245"/>
                  </a:lnTo>
                  <a:lnTo>
                    <a:pt x="88" y="242"/>
                  </a:lnTo>
                  <a:lnTo>
                    <a:pt x="73" y="239"/>
                  </a:lnTo>
                  <a:lnTo>
                    <a:pt x="59" y="235"/>
                  </a:lnTo>
                  <a:lnTo>
                    <a:pt x="45" y="231"/>
                  </a:lnTo>
                  <a:lnTo>
                    <a:pt x="35" y="227"/>
                  </a:lnTo>
                  <a:lnTo>
                    <a:pt x="24" y="223"/>
                  </a:lnTo>
                  <a:lnTo>
                    <a:pt x="18" y="218"/>
                  </a:lnTo>
                  <a:lnTo>
                    <a:pt x="14" y="208"/>
                  </a:lnTo>
                  <a:lnTo>
                    <a:pt x="13" y="196"/>
                  </a:lnTo>
                  <a:lnTo>
                    <a:pt x="12" y="185"/>
                  </a:lnTo>
                  <a:lnTo>
                    <a:pt x="13" y="174"/>
                  </a:lnTo>
                  <a:lnTo>
                    <a:pt x="11" y="172"/>
                  </a:lnTo>
                  <a:lnTo>
                    <a:pt x="8" y="170"/>
                  </a:lnTo>
                  <a:lnTo>
                    <a:pt x="6" y="167"/>
                  </a:lnTo>
                  <a:lnTo>
                    <a:pt x="4" y="165"/>
                  </a:lnTo>
                  <a:lnTo>
                    <a:pt x="4" y="162"/>
                  </a:lnTo>
                  <a:lnTo>
                    <a:pt x="4" y="158"/>
                  </a:lnTo>
                  <a:lnTo>
                    <a:pt x="4" y="155"/>
                  </a:lnTo>
                  <a:lnTo>
                    <a:pt x="3" y="150"/>
                  </a:lnTo>
                  <a:lnTo>
                    <a:pt x="7" y="148"/>
                  </a:lnTo>
                  <a:lnTo>
                    <a:pt x="11" y="147"/>
                  </a:lnTo>
                  <a:lnTo>
                    <a:pt x="15" y="144"/>
                  </a:lnTo>
                  <a:lnTo>
                    <a:pt x="19" y="142"/>
                  </a:lnTo>
                  <a:lnTo>
                    <a:pt x="14" y="142"/>
                  </a:lnTo>
                  <a:lnTo>
                    <a:pt x="10" y="141"/>
                  </a:lnTo>
                  <a:lnTo>
                    <a:pt x="5" y="141"/>
                  </a:lnTo>
                  <a:lnTo>
                    <a:pt x="0" y="140"/>
                  </a:lnTo>
                  <a:lnTo>
                    <a:pt x="1" y="134"/>
                  </a:lnTo>
                  <a:lnTo>
                    <a:pt x="3" y="127"/>
                  </a:lnTo>
                  <a:lnTo>
                    <a:pt x="3" y="121"/>
                  </a:lnTo>
                  <a:lnTo>
                    <a:pt x="4" y="116"/>
                  </a:lnTo>
                  <a:lnTo>
                    <a:pt x="7" y="114"/>
                  </a:lnTo>
                  <a:lnTo>
                    <a:pt x="12" y="113"/>
                  </a:lnTo>
                  <a:lnTo>
                    <a:pt x="15" y="113"/>
                  </a:lnTo>
                  <a:lnTo>
                    <a:pt x="19" y="112"/>
                  </a:lnTo>
                  <a:lnTo>
                    <a:pt x="16" y="109"/>
                  </a:lnTo>
                  <a:lnTo>
                    <a:pt x="13" y="104"/>
                  </a:lnTo>
                  <a:lnTo>
                    <a:pt x="10" y="101"/>
                  </a:lnTo>
                  <a:lnTo>
                    <a:pt x="7" y="97"/>
                  </a:lnTo>
                  <a:lnTo>
                    <a:pt x="6" y="94"/>
                  </a:lnTo>
                  <a:lnTo>
                    <a:pt x="6" y="90"/>
                  </a:lnTo>
                  <a:lnTo>
                    <a:pt x="6" y="87"/>
                  </a:lnTo>
                  <a:lnTo>
                    <a:pt x="6" y="83"/>
                  </a:lnTo>
                  <a:lnTo>
                    <a:pt x="11" y="81"/>
                  </a:lnTo>
                  <a:lnTo>
                    <a:pt x="15" y="79"/>
                  </a:lnTo>
                  <a:lnTo>
                    <a:pt x="19" y="78"/>
                  </a:lnTo>
                  <a:lnTo>
                    <a:pt x="23" y="75"/>
                  </a:lnTo>
                  <a:lnTo>
                    <a:pt x="23" y="73"/>
                  </a:lnTo>
                  <a:lnTo>
                    <a:pt x="23" y="69"/>
                  </a:lnTo>
                  <a:lnTo>
                    <a:pt x="23" y="66"/>
                  </a:lnTo>
                  <a:lnTo>
                    <a:pt x="23" y="63"/>
                  </a:lnTo>
                  <a:lnTo>
                    <a:pt x="20" y="60"/>
                  </a:lnTo>
                  <a:lnTo>
                    <a:pt x="16" y="58"/>
                  </a:lnTo>
                  <a:lnTo>
                    <a:pt x="13" y="56"/>
                  </a:lnTo>
                  <a:lnTo>
                    <a:pt x="10" y="53"/>
                  </a:lnTo>
                  <a:lnTo>
                    <a:pt x="11" y="45"/>
                  </a:lnTo>
                  <a:lnTo>
                    <a:pt x="12" y="38"/>
                  </a:lnTo>
                  <a:lnTo>
                    <a:pt x="13" y="31"/>
                  </a:lnTo>
                  <a:lnTo>
                    <a:pt x="14" y="25"/>
                  </a:lnTo>
                  <a:lnTo>
                    <a:pt x="13" y="19"/>
                  </a:lnTo>
                  <a:lnTo>
                    <a:pt x="11" y="12"/>
                  </a:lnTo>
                  <a:lnTo>
                    <a:pt x="10" y="6"/>
                  </a:lnTo>
                  <a:lnTo>
                    <a:pt x="7" y="0"/>
                  </a:lnTo>
                  <a:close/>
                </a:path>
              </a:pathLst>
            </a:custGeom>
            <a:solidFill>
              <a:srgbClr val="59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99" name="Freeform 317"/>
            <p:cNvSpPr>
              <a:spLocks noChangeAspect="1"/>
            </p:cNvSpPr>
            <p:nvPr/>
          </p:nvSpPr>
          <p:spPr bwMode="auto">
            <a:xfrm>
              <a:off x="3566" y="2709"/>
              <a:ext cx="130" cy="124"/>
            </a:xfrm>
            <a:custGeom>
              <a:avLst/>
              <a:gdLst>
                <a:gd name="T0" fmla="*/ 5 w 260"/>
                <a:gd name="T1" fmla="*/ 1 h 246"/>
                <a:gd name="T2" fmla="*/ 11 w 260"/>
                <a:gd name="T3" fmla="*/ 2 h 246"/>
                <a:gd name="T4" fmla="*/ 17 w 260"/>
                <a:gd name="T5" fmla="*/ 2 h 246"/>
                <a:gd name="T6" fmla="*/ 23 w 260"/>
                <a:gd name="T7" fmla="*/ 3 h 246"/>
                <a:gd name="T8" fmla="*/ 29 w 260"/>
                <a:gd name="T9" fmla="*/ 4 h 246"/>
                <a:gd name="T10" fmla="*/ 33 w 260"/>
                <a:gd name="T11" fmla="*/ 5 h 246"/>
                <a:gd name="T12" fmla="*/ 32 w 260"/>
                <a:gd name="T13" fmla="*/ 6 h 246"/>
                <a:gd name="T14" fmla="*/ 31 w 260"/>
                <a:gd name="T15" fmla="*/ 9 h 246"/>
                <a:gd name="T16" fmla="*/ 30 w 260"/>
                <a:gd name="T17" fmla="*/ 11 h 246"/>
                <a:gd name="T18" fmla="*/ 29 w 260"/>
                <a:gd name="T19" fmla="*/ 11 h 246"/>
                <a:gd name="T20" fmla="*/ 29 w 260"/>
                <a:gd name="T21" fmla="*/ 13 h 246"/>
                <a:gd name="T22" fmla="*/ 30 w 260"/>
                <a:gd name="T23" fmla="*/ 13 h 246"/>
                <a:gd name="T24" fmla="*/ 30 w 260"/>
                <a:gd name="T25" fmla="*/ 15 h 246"/>
                <a:gd name="T26" fmla="*/ 30 w 260"/>
                <a:gd name="T27" fmla="*/ 16 h 246"/>
                <a:gd name="T28" fmla="*/ 29 w 260"/>
                <a:gd name="T29" fmla="*/ 16 h 246"/>
                <a:gd name="T30" fmla="*/ 30 w 260"/>
                <a:gd name="T31" fmla="*/ 18 h 246"/>
                <a:gd name="T32" fmla="*/ 30 w 260"/>
                <a:gd name="T33" fmla="*/ 19 h 246"/>
                <a:gd name="T34" fmla="*/ 29 w 260"/>
                <a:gd name="T35" fmla="*/ 21 h 246"/>
                <a:gd name="T36" fmla="*/ 28 w 260"/>
                <a:gd name="T37" fmla="*/ 21 h 246"/>
                <a:gd name="T38" fmla="*/ 29 w 260"/>
                <a:gd name="T39" fmla="*/ 23 h 246"/>
                <a:gd name="T40" fmla="*/ 29 w 260"/>
                <a:gd name="T41" fmla="*/ 24 h 246"/>
                <a:gd name="T42" fmla="*/ 29 w 260"/>
                <a:gd name="T43" fmla="*/ 25 h 246"/>
                <a:gd name="T44" fmla="*/ 28 w 260"/>
                <a:gd name="T45" fmla="*/ 26 h 246"/>
                <a:gd name="T46" fmla="*/ 27 w 260"/>
                <a:gd name="T47" fmla="*/ 28 h 246"/>
                <a:gd name="T48" fmla="*/ 26 w 260"/>
                <a:gd name="T49" fmla="*/ 29 h 246"/>
                <a:gd name="T50" fmla="*/ 25 w 260"/>
                <a:gd name="T51" fmla="*/ 31 h 246"/>
                <a:gd name="T52" fmla="*/ 21 w 260"/>
                <a:gd name="T53" fmla="*/ 32 h 246"/>
                <a:gd name="T54" fmla="*/ 16 w 260"/>
                <a:gd name="T55" fmla="*/ 31 h 246"/>
                <a:gd name="T56" fmla="*/ 10 w 260"/>
                <a:gd name="T57" fmla="*/ 30 h 246"/>
                <a:gd name="T58" fmla="*/ 5 w 260"/>
                <a:gd name="T59" fmla="*/ 29 h 246"/>
                <a:gd name="T60" fmla="*/ 2 w 260"/>
                <a:gd name="T61" fmla="*/ 27 h 246"/>
                <a:gd name="T62" fmla="*/ 2 w 260"/>
                <a:gd name="T63" fmla="*/ 23 h 246"/>
                <a:gd name="T64" fmla="*/ 1 w 260"/>
                <a:gd name="T65" fmla="*/ 21 h 246"/>
                <a:gd name="T66" fmla="*/ 1 w 260"/>
                <a:gd name="T67" fmla="*/ 21 h 246"/>
                <a:gd name="T68" fmla="*/ 1 w 260"/>
                <a:gd name="T69" fmla="*/ 19 h 246"/>
                <a:gd name="T70" fmla="*/ 2 w 260"/>
                <a:gd name="T71" fmla="*/ 18 h 246"/>
                <a:gd name="T72" fmla="*/ 2 w 260"/>
                <a:gd name="T73" fmla="*/ 18 h 246"/>
                <a:gd name="T74" fmla="*/ 1 w 260"/>
                <a:gd name="T75" fmla="*/ 17 h 246"/>
                <a:gd name="T76" fmla="*/ 1 w 260"/>
                <a:gd name="T77" fmla="*/ 15 h 246"/>
                <a:gd name="T78" fmla="*/ 2 w 260"/>
                <a:gd name="T79" fmla="*/ 14 h 246"/>
                <a:gd name="T80" fmla="*/ 2 w 260"/>
                <a:gd name="T81" fmla="*/ 13 h 246"/>
                <a:gd name="T82" fmla="*/ 1 w 260"/>
                <a:gd name="T83" fmla="*/ 12 h 246"/>
                <a:gd name="T84" fmla="*/ 1 w 260"/>
                <a:gd name="T85" fmla="*/ 11 h 246"/>
                <a:gd name="T86" fmla="*/ 3 w 260"/>
                <a:gd name="T87" fmla="*/ 10 h 246"/>
                <a:gd name="T88" fmla="*/ 3 w 260"/>
                <a:gd name="T89" fmla="*/ 9 h 246"/>
                <a:gd name="T90" fmla="*/ 3 w 260"/>
                <a:gd name="T91" fmla="*/ 8 h 246"/>
                <a:gd name="T92" fmla="*/ 2 w 260"/>
                <a:gd name="T93" fmla="*/ 7 h 246"/>
                <a:gd name="T94" fmla="*/ 2 w 260"/>
                <a:gd name="T95" fmla="*/ 4 h 246"/>
                <a:gd name="T96" fmla="*/ 2 w 260"/>
                <a:gd name="T97" fmla="*/ 2 h 2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0" h="246">
                  <a:moveTo>
                    <a:pt x="8" y="0"/>
                  </a:moveTo>
                  <a:lnTo>
                    <a:pt x="24" y="2"/>
                  </a:lnTo>
                  <a:lnTo>
                    <a:pt x="39" y="3"/>
                  </a:lnTo>
                  <a:lnTo>
                    <a:pt x="55" y="6"/>
                  </a:lnTo>
                  <a:lnTo>
                    <a:pt x="71" y="8"/>
                  </a:lnTo>
                  <a:lnTo>
                    <a:pt x="86" y="10"/>
                  </a:lnTo>
                  <a:lnTo>
                    <a:pt x="102" y="11"/>
                  </a:lnTo>
                  <a:lnTo>
                    <a:pt x="118" y="14"/>
                  </a:lnTo>
                  <a:lnTo>
                    <a:pt x="134" y="16"/>
                  </a:lnTo>
                  <a:lnTo>
                    <a:pt x="149" y="18"/>
                  </a:lnTo>
                  <a:lnTo>
                    <a:pt x="166" y="21"/>
                  </a:lnTo>
                  <a:lnTo>
                    <a:pt x="182" y="22"/>
                  </a:lnTo>
                  <a:lnTo>
                    <a:pt x="197" y="24"/>
                  </a:lnTo>
                  <a:lnTo>
                    <a:pt x="213" y="26"/>
                  </a:lnTo>
                  <a:lnTo>
                    <a:pt x="229" y="29"/>
                  </a:lnTo>
                  <a:lnTo>
                    <a:pt x="244" y="30"/>
                  </a:lnTo>
                  <a:lnTo>
                    <a:pt x="260" y="32"/>
                  </a:lnTo>
                  <a:lnTo>
                    <a:pt x="258" y="35"/>
                  </a:lnTo>
                  <a:lnTo>
                    <a:pt x="255" y="39"/>
                  </a:lnTo>
                  <a:lnTo>
                    <a:pt x="252" y="44"/>
                  </a:lnTo>
                  <a:lnTo>
                    <a:pt x="250" y="47"/>
                  </a:lnTo>
                  <a:lnTo>
                    <a:pt x="249" y="55"/>
                  </a:lnTo>
                  <a:lnTo>
                    <a:pt x="247" y="63"/>
                  </a:lnTo>
                  <a:lnTo>
                    <a:pt x="245" y="71"/>
                  </a:lnTo>
                  <a:lnTo>
                    <a:pt x="244" y="79"/>
                  </a:lnTo>
                  <a:lnTo>
                    <a:pt x="240" y="80"/>
                  </a:lnTo>
                  <a:lnTo>
                    <a:pt x="237" y="83"/>
                  </a:lnTo>
                  <a:lnTo>
                    <a:pt x="234" y="84"/>
                  </a:lnTo>
                  <a:lnTo>
                    <a:pt x="230" y="85"/>
                  </a:lnTo>
                  <a:lnTo>
                    <a:pt x="229" y="88"/>
                  </a:lnTo>
                  <a:lnTo>
                    <a:pt x="229" y="92"/>
                  </a:lnTo>
                  <a:lnTo>
                    <a:pt x="229" y="95"/>
                  </a:lnTo>
                  <a:lnTo>
                    <a:pt x="228" y="99"/>
                  </a:lnTo>
                  <a:lnTo>
                    <a:pt x="231" y="100"/>
                  </a:lnTo>
                  <a:lnTo>
                    <a:pt x="235" y="100"/>
                  </a:lnTo>
                  <a:lnTo>
                    <a:pt x="238" y="100"/>
                  </a:lnTo>
                  <a:lnTo>
                    <a:pt x="242" y="101"/>
                  </a:lnTo>
                  <a:lnTo>
                    <a:pt x="240" y="107"/>
                  </a:lnTo>
                  <a:lnTo>
                    <a:pt x="240" y="113"/>
                  </a:lnTo>
                  <a:lnTo>
                    <a:pt x="239" y="118"/>
                  </a:lnTo>
                  <a:lnTo>
                    <a:pt x="238" y="124"/>
                  </a:lnTo>
                  <a:lnTo>
                    <a:pt x="236" y="124"/>
                  </a:lnTo>
                  <a:lnTo>
                    <a:pt x="234" y="125"/>
                  </a:lnTo>
                  <a:lnTo>
                    <a:pt x="230" y="125"/>
                  </a:lnTo>
                  <a:lnTo>
                    <a:pt x="228" y="127"/>
                  </a:lnTo>
                  <a:lnTo>
                    <a:pt x="230" y="130"/>
                  </a:lnTo>
                  <a:lnTo>
                    <a:pt x="231" y="133"/>
                  </a:lnTo>
                  <a:lnTo>
                    <a:pt x="234" y="138"/>
                  </a:lnTo>
                  <a:lnTo>
                    <a:pt x="235" y="141"/>
                  </a:lnTo>
                  <a:lnTo>
                    <a:pt x="234" y="146"/>
                  </a:lnTo>
                  <a:lnTo>
                    <a:pt x="234" y="150"/>
                  </a:lnTo>
                  <a:lnTo>
                    <a:pt x="234" y="153"/>
                  </a:lnTo>
                  <a:lnTo>
                    <a:pt x="232" y="158"/>
                  </a:lnTo>
                  <a:lnTo>
                    <a:pt x="230" y="160"/>
                  </a:lnTo>
                  <a:lnTo>
                    <a:pt x="228" y="161"/>
                  </a:lnTo>
                  <a:lnTo>
                    <a:pt x="225" y="163"/>
                  </a:lnTo>
                  <a:lnTo>
                    <a:pt x="223" y="166"/>
                  </a:lnTo>
                  <a:lnTo>
                    <a:pt x="225" y="169"/>
                  </a:lnTo>
                  <a:lnTo>
                    <a:pt x="228" y="173"/>
                  </a:lnTo>
                  <a:lnTo>
                    <a:pt x="230" y="176"/>
                  </a:lnTo>
                  <a:lnTo>
                    <a:pt x="232" y="178"/>
                  </a:lnTo>
                  <a:lnTo>
                    <a:pt x="231" y="183"/>
                  </a:lnTo>
                  <a:lnTo>
                    <a:pt x="230" y="186"/>
                  </a:lnTo>
                  <a:lnTo>
                    <a:pt x="229" y="190"/>
                  </a:lnTo>
                  <a:lnTo>
                    <a:pt x="228" y="194"/>
                  </a:lnTo>
                  <a:lnTo>
                    <a:pt x="227" y="197"/>
                  </a:lnTo>
                  <a:lnTo>
                    <a:pt x="224" y="200"/>
                  </a:lnTo>
                  <a:lnTo>
                    <a:pt x="223" y="203"/>
                  </a:lnTo>
                  <a:lnTo>
                    <a:pt x="221" y="206"/>
                  </a:lnTo>
                  <a:lnTo>
                    <a:pt x="220" y="211"/>
                  </a:lnTo>
                  <a:lnTo>
                    <a:pt x="217" y="216"/>
                  </a:lnTo>
                  <a:lnTo>
                    <a:pt x="216" y="221"/>
                  </a:lnTo>
                  <a:lnTo>
                    <a:pt x="214" y="226"/>
                  </a:lnTo>
                  <a:lnTo>
                    <a:pt x="210" y="229"/>
                  </a:lnTo>
                  <a:lnTo>
                    <a:pt x="208" y="231"/>
                  </a:lnTo>
                  <a:lnTo>
                    <a:pt x="205" y="235"/>
                  </a:lnTo>
                  <a:lnTo>
                    <a:pt x="202" y="238"/>
                  </a:lnTo>
                  <a:lnTo>
                    <a:pt x="196" y="242"/>
                  </a:lnTo>
                  <a:lnTo>
                    <a:pt x="186" y="244"/>
                  </a:lnTo>
                  <a:lnTo>
                    <a:pt x="175" y="245"/>
                  </a:lnTo>
                  <a:lnTo>
                    <a:pt x="163" y="246"/>
                  </a:lnTo>
                  <a:lnTo>
                    <a:pt x="151" y="246"/>
                  </a:lnTo>
                  <a:lnTo>
                    <a:pt x="137" y="246"/>
                  </a:lnTo>
                  <a:lnTo>
                    <a:pt x="122" y="245"/>
                  </a:lnTo>
                  <a:lnTo>
                    <a:pt x="107" y="243"/>
                  </a:lnTo>
                  <a:lnTo>
                    <a:pt x="93" y="241"/>
                  </a:lnTo>
                  <a:lnTo>
                    <a:pt x="78" y="238"/>
                  </a:lnTo>
                  <a:lnTo>
                    <a:pt x="64" y="236"/>
                  </a:lnTo>
                  <a:lnTo>
                    <a:pt x="52" y="233"/>
                  </a:lnTo>
                  <a:lnTo>
                    <a:pt x="40" y="228"/>
                  </a:lnTo>
                  <a:lnTo>
                    <a:pt x="30" y="224"/>
                  </a:lnTo>
                  <a:lnTo>
                    <a:pt x="22" y="220"/>
                  </a:lnTo>
                  <a:lnTo>
                    <a:pt x="15" y="215"/>
                  </a:lnTo>
                  <a:lnTo>
                    <a:pt x="12" y="205"/>
                  </a:lnTo>
                  <a:lnTo>
                    <a:pt x="11" y="193"/>
                  </a:lnTo>
                  <a:lnTo>
                    <a:pt x="10" y="182"/>
                  </a:lnTo>
                  <a:lnTo>
                    <a:pt x="11" y="171"/>
                  </a:lnTo>
                  <a:lnTo>
                    <a:pt x="9" y="169"/>
                  </a:lnTo>
                  <a:lnTo>
                    <a:pt x="8" y="167"/>
                  </a:lnTo>
                  <a:lnTo>
                    <a:pt x="5" y="166"/>
                  </a:lnTo>
                  <a:lnTo>
                    <a:pt x="3" y="163"/>
                  </a:lnTo>
                  <a:lnTo>
                    <a:pt x="3" y="160"/>
                  </a:lnTo>
                  <a:lnTo>
                    <a:pt x="3" y="155"/>
                  </a:lnTo>
                  <a:lnTo>
                    <a:pt x="3" y="152"/>
                  </a:lnTo>
                  <a:lnTo>
                    <a:pt x="3" y="148"/>
                  </a:lnTo>
                  <a:lnTo>
                    <a:pt x="7" y="146"/>
                  </a:lnTo>
                  <a:lnTo>
                    <a:pt x="10" y="144"/>
                  </a:lnTo>
                  <a:lnTo>
                    <a:pt x="13" y="143"/>
                  </a:lnTo>
                  <a:lnTo>
                    <a:pt x="18" y="140"/>
                  </a:lnTo>
                  <a:lnTo>
                    <a:pt x="13" y="139"/>
                  </a:lnTo>
                  <a:lnTo>
                    <a:pt x="9" y="139"/>
                  </a:lnTo>
                  <a:lnTo>
                    <a:pt x="4" y="139"/>
                  </a:lnTo>
                  <a:lnTo>
                    <a:pt x="0" y="138"/>
                  </a:lnTo>
                  <a:lnTo>
                    <a:pt x="1" y="132"/>
                  </a:lnTo>
                  <a:lnTo>
                    <a:pt x="2" y="125"/>
                  </a:lnTo>
                  <a:lnTo>
                    <a:pt x="2" y="120"/>
                  </a:lnTo>
                  <a:lnTo>
                    <a:pt x="3" y="114"/>
                  </a:lnTo>
                  <a:lnTo>
                    <a:pt x="7" y="113"/>
                  </a:lnTo>
                  <a:lnTo>
                    <a:pt x="10" y="112"/>
                  </a:lnTo>
                  <a:lnTo>
                    <a:pt x="13" y="112"/>
                  </a:lnTo>
                  <a:lnTo>
                    <a:pt x="18" y="110"/>
                  </a:lnTo>
                  <a:lnTo>
                    <a:pt x="15" y="106"/>
                  </a:lnTo>
                  <a:lnTo>
                    <a:pt x="12" y="102"/>
                  </a:lnTo>
                  <a:lnTo>
                    <a:pt x="9" y="99"/>
                  </a:lnTo>
                  <a:lnTo>
                    <a:pt x="7" y="95"/>
                  </a:lnTo>
                  <a:lnTo>
                    <a:pt x="7" y="92"/>
                  </a:lnTo>
                  <a:lnTo>
                    <a:pt x="7" y="88"/>
                  </a:lnTo>
                  <a:lnTo>
                    <a:pt x="7" y="85"/>
                  </a:lnTo>
                  <a:lnTo>
                    <a:pt x="5" y="82"/>
                  </a:lnTo>
                  <a:lnTo>
                    <a:pt x="10" y="79"/>
                  </a:lnTo>
                  <a:lnTo>
                    <a:pt x="13" y="77"/>
                  </a:lnTo>
                  <a:lnTo>
                    <a:pt x="18" y="76"/>
                  </a:lnTo>
                  <a:lnTo>
                    <a:pt x="22" y="74"/>
                  </a:lnTo>
                  <a:lnTo>
                    <a:pt x="23" y="70"/>
                  </a:lnTo>
                  <a:lnTo>
                    <a:pt x="23" y="67"/>
                  </a:lnTo>
                  <a:lnTo>
                    <a:pt x="23" y="64"/>
                  </a:lnTo>
                  <a:lnTo>
                    <a:pt x="23" y="61"/>
                  </a:lnTo>
                  <a:lnTo>
                    <a:pt x="19" y="59"/>
                  </a:lnTo>
                  <a:lnTo>
                    <a:pt x="17" y="56"/>
                  </a:lnTo>
                  <a:lnTo>
                    <a:pt x="13" y="54"/>
                  </a:lnTo>
                  <a:lnTo>
                    <a:pt x="10" y="52"/>
                  </a:lnTo>
                  <a:lnTo>
                    <a:pt x="11" y="45"/>
                  </a:lnTo>
                  <a:lnTo>
                    <a:pt x="12" y="37"/>
                  </a:lnTo>
                  <a:lnTo>
                    <a:pt x="12" y="30"/>
                  </a:lnTo>
                  <a:lnTo>
                    <a:pt x="13" y="23"/>
                  </a:lnTo>
                  <a:lnTo>
                    <a:pt x="12" y="17"/>
                  </a:lnTo>
                  <a:lnTo>
                    <a:pt x="11" y="11"/>
                  </a:lnTo>
                  <a:lnTo>
                    <a:pt x="9" y="6"/>
                  </a:lnTo>
                  <a:lnTo>
                    <a:pt x="8" y="0"/>
                  </a:lnTo>
                  <a:close/>
                </a:path>
              </a:pathLst>
            </a:custGeom>
            <a:solidFill>
              <a:srgbClr val="636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00" name="Freeform 318"/>
            <p:cNvSpPr>
              <a:spLocks noChangeAspect="1"/>
            </p:cNvSpPr>
            <p:nvPr/>
          </p:nvSpPr>
          <p:spPr bwMode="auto">
            <a:xfrm>
              <a:off x="3572" y="2711"/>
              <a:ext cx="118" cy="121"/>
            </a:xfrm>
            <a:custGeom>
              <a:avLst/>
              <a:gdLst>
                <a:gd name="T0" fmla="*/ 5 w 236"/>
                <a:gd name="T1" fmla="*/ 0 h 243"/>
                <a:gd name="T2" fmla="*/ 10 w 236"/>
                <a:gd name="T3" fmla="*/ 1 h 243"/>
                <a:gd name="T4" fmla="*/ 16 w 236"/>
                <a:gd name="T5" fmla="*/ 1 h 243"/>
                <a:gd name="T6" fmla="*/ 21 w 236"/>
                <a:gd name="T7" fmla="*/ 2 h 243"/>
                <a:gd name="T8" fmla="*/ 26 w 236"/>
                <a:gd name="T9" fmla="*/ 3 h 243"/>
                <a:gd name="T10" fmla="*/ 30 w 236"/>
                <a:gd name="T11" fmla="*/ 4 h 243"/>
                <a:gd name="T12" fmla="*/ 29 w 236"/>
                <a:gd name="T13" fmla="*/ 5 h 243"/>
                <a:gd name="T14" fmla="*/ 28 w 236"/>
                <a:gd name="T15" fmla="*/ 8 h 243"/>
                <a:gd name="T16" fmla="*/ 27 w 236"/>
                <a:gd name="T17" fmla="*/ 10 h 243"/>
                <a:gd name="T18" fmla="*/ 27 w 236"/>
                <a:gd name="T19" fmla="*/ 10 h 243"/>
                <a:gd name="T20" fmla="*/ 26 w 236"/>
                <a:gd name="T21" fmla="*/ 12 h 243"/>
                <a:gd name="T22" fmla="*/ 28 w 236"/>
                <a:gd name="T23" fmla="*/ 12 h 243"/>
                <a:gd name="T24" fmla="*/ 28 w 236"/>
                <a:gd name="T25" fmla="*/ 13 h 243"/>
                <a:gd name="T26" fmla="*/ 27 w 236"/>
                <a:gd name="T27" fmla="*/ 15 h 243"/>
                <a:gd name="T28" fmla="*/ 26 w 236"/>
                <a:gd name="T29" fmla="*/ 15 h 243"/>
                <a:gd name="T30" fmla="*/ 27 w 236"/>
                <a:gd name="T31" fmla="*/ 16 h 243"/>
                <a:gd name="T32" fmla="*/ 27 w 236"/>
                <a:gd name="T33" fmla="*/ 18 h 243"/>
                <a:gd name="T34" fmla="*/ 27 w 236"/>
                <a:gd name="T35" fmla="*/ 19 h 243"/>
                <a:gd name="T36" fmla="*/ 26 w 236"/>
                <a:gd name="T37" fmla="*/ 20 h 243"/>
                <a:gd name="T38" fmla="*/ 26 w 236"/>
                <a:gd name="T39" fmla="*/ 21 h 243"/>
                <a:gd name="T40" fmla="*/ 27 w 236"/>
                <a:gd name="T41" fmla="*/ 22 h 243"/>
                <a:gd name="T42" fmla="*/ 26 w 236"/>
                <a:gd name="T43" fmla="*/ 24 h 243"/>
                <a:gd name="T44" fmla="*/ 25 w 236"/>
                <a:gd name="T45" fmla="*/ 25 h 243"/>
                <a:gd name="T46" fmla="*/ 25 w 236"/>
                <a:gd name="T47" fmla="*/ 27 h 243"/>
                <a:gd name="T48" fmla="*/ 24 w 236"/>
                <a:gd name="T49" fmla="*/ 28 h 243"/>
                <a:gd name="T50" fmla="*/ 21 w 236"/>
                <a:gd name="T51" fmla="*/ 30 h 243"/>
                <a:gd name="T52" fmla="*/ 12 w 236"/>
                <a:gd name="T53" fmla="*/ 30 h 243"/>
                <a:gd name="T54" fmla="*/ 4 w 236"/>
                <a:gd name="T55" fmla="*/ 28 h 243"/>
                <a:gd name="T56" fmla="*/ 2 w 236"/>
                <a:gd name="T57" fmla="*/ 24 h 243"/>
                <a:gd name="T58" fmla="*/ 1 w 236"/>
                <a:gd name="T59" fmla="*/ 21 h 243"/>
                <a:gd name="T60" fmla="*/ 1 w 236"/>
                <a:gd name="T61" fmla="*/ 20 h 243"/>
                <a:gd name="T62" fmla="*/ 1 w 236"/>
                <a:gd name="T63" fmla="*/ 19 h 243"/>
                <a:gd name="T64" fmla="*/ 2 w 236"/>
                <a:gd name="T65" fmla="*/ 18 h 243"/>
                <a:gd name="T66" fmla="*/ 2 w 236"/>
                <a:gd name="T67" fmla="*/ 17 h 243"/>
                <a:gd name="T68" fmla="*/ 0 w 236"/>
                <a:gd name="T69" fmla="*/ 17 h 243"/>
                <a:gd name="T70" fmla="*/ 1 w 236"/>
                <a:gd name="T71" fmla="*/ 14 h 243"/>
                <a:gd name="T72" fmla="*/ 2 w 236"/>
                <a:gd name="T73" fmla="*/ 13 h 243"/>
                <a:gd name="T74" fmla="*/ 2 w 236"/>
                <a:gd name="T75" fmla="*/ 13 h 243"/>
                <a:gd name="T76" fmla="*/ 1 w 236"/>
                <a:gd name="T77" fmla="*/ 12 h 243"/>
                <a:gd name="T78" fmla="*/ 1 w 236"/>
                <a:gd name="T79" fmla="*/ 10 h 243"/>
                <a:gd name="T80" fmla="*/ 2 w 236"/>
                <a:gd name="T81" fmla="*/ 9 h 243"/>
                <a:gd name="T82" fmla="*/ 3 w 236"/>
                <a:gd name="T83" fmla="*/ 8 h 243"/>
                <a:gd name="T84" fmla="*/ 3 w 236"/>
                <a:gd name="T85" fmla="*/ 7 h 243"/>
                <a:gd name="T86" fmla="*/ 2 w 236"/>
                <a:gd name="T87" fmla="*/ 6 h 243"/>
                <a:gd name="T88" fmla="*/ 2 w 236"/>
                <a:gd name="T89" fmla="*/ 4 h 243"/>
                <a:gd name="T90" fmla="*/ 2 w 236"/>
                <a:gd name="T91" fmla="*/ 2 h 243"/>
                <a:gd name="T92" fmla="*/ 1 w 236"/>
                <a:gd name="T93" fmla="*/ 0 h 2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6" h="243">
                  <a:moveTo>
                    <a:pt x="8" y="0"/>
                  </a:moveTo>
                  <a:lnTo>
                    <a:pt x="22" y="2"/>
                  </a:lnTo>
                  <a:lnTo>
                    <a:pt x="37" y="4"/>
                  </a:lnTo>
                  <a:lnTo>
                    <a:pt x="51" y="6"/>
                  </a:lnTo>
                  <a:lnTo>
                    <a:pt x="66" y="8"/>
                  </a:lnTo>
                  <a:lnTo>
                    <a:pt x="80" y="9"/>
                  </a:lnTo>
                  <a:lnTo>
                    <a:pt x="93" y="12"/>
                  </a:lnTo>
                  <a:lnTo>
                    <a:pt x="108" y="13"/>
                  </a:lnTo>
                  <a:lnTo>
                    <a:pt x="122" y="15"/>
                  </a:lnTo>
                  <a:lnTo>
                    <a:pt x="136" y="17"/>
                  </a:lnTo>
                  <a:lnTo>
                    <a:pt x="151" y="19"/>
                  </a:lnTo>
                  <a:lnTo>
                    <a:pt x="165" y="21"/>
                  </a:lnTo>
                  <a:lnTo>
                    <a:pt x="180" y="22"/>
                  </a:lnTo>
                  <a:lnTo>
                    <a:pt x="194" y="24"/>
                  </a:lnTo>
                  <a:lnTo>
                    <a:pt x="208" y="27"/>
                  </a:lnTo>
                  <a:lnTo>
                    <a:pt x="223" y="28"/>
                  </a:lnTo>
                  <a:lnTo>
                    <a:pt x="236" y="30"/>
                  </a:lnTo>
                  <a:lnTo>
                    <a:pt x="234" y="33"/>
                  </a:lnTo>
                  <a:lnTo>
                    <a:pt x="233" y="37"/>
                  </a:lnTo>
                  <a:lnTo>
                    <a:pt x="231" y="40"/>
                  </a:lnTo>
                  <a:lnTo>
                    <a:pt x="228" y="45"/>
                  </a:lnTo>
                  <a:lnTo>
                    <a:pt x="227" y="53"/>
                  </a:lnTo>
                  <a:lnTo>
                    <a:pt x="225" y="61"/>
                  </a:lnTo>
                  <a:lnTo>
                    <a:pt x="224" y="69"/>
                  </a:lnTo>
                  <a:lnTo>
                    <a:pt x="221" y="77"/>
                  </a:lnTo>
                  <a:lnTo>
                    <a:pt x="218" y="78"/>
                  </a:lnTo>
                  <a:lnTo>
                    <a:pt x="216" y="80"/>
                  </a:lnTo>
                  <a:lnTo>
                    <a:pt x="212" y="81"/>
                  </a:lnTo>
                  <a:lnTo>
                    <a:pt x="209" y="82"/>
                  </a:lnTo>
                  <a:lnTo>
                    <a:pt x="209" y="86"/>
                  </a:lnTo>
                  <a:lnTo>
                    <a:pt x="209" y="90"/>
                  </a:lnTo>
                  <a:lnTo>
                    <a:pt x="208" y="93"/>
                  </a:lnTo>
                  <a:lnTo>
                    <a:pt x="208" y="97"/>
                  </a:lnTo>
                  <a:lnTo>
                    <a:pt x="210" y="98"/>
                  </a:lnTo>
                  <a:lnTo>
                    <a:pt x="213" y="98"/>
                  </a:lnTo>
                  <a:lnTo>
                    <a:pt x="217" y="98"/>
                  </a:lnTo>
                  <a:lnTo>
                    <a:pt x="220" y="98"/>
                  </a:lnTo>
                  <a:lnTo>
                    <a:pt x="219" y="104"/>
                  </a:lnTo>
                  <a:lnTo>
                    <a:pt x="218" y="110"/>
                  </a:lnTo>
                  <a:lnTo>
                    <a:pt x="217" y="115"/>
                  </a:lnTo>
                  <a:lnTo>
                    <a:pt x="216" y="121"/>
                  </a:lnTo>
                  <a:lnTo>
                    <a:pt x="213" y="122"/>
                  </a:lnTo>
                  <a:lnTo>
                    <a:pt x="211" y="122"/>
                  </a:lnTo>
                  <a:lnTo>
                    <a:pt x="209" y="123"/>
                  </a:lnTo>
                  <a:lnTo>
                    <a:pt x="206" y="125"/>
                  </a:lnTo>
                  <a:lnTo>
                    <a:pt x="208" y="128"/>
                  </a:lnTo>
                  <a:lnTo>
                    <a:pt x="210" y="131"/>
                  </a:lnTo>
                  <a:lnTo>
                    <a:pt x="211" y="135"/>
                  </a:lnTo>
                  <a:lnTo>
                    <a:pt x="212" y="138"/>
                  </a:lnTo>
                  <a:lnTo>
                    <a:pt x="212" y="143"/>
                  </a:lnTo>
                  <a:lnTo>
                    <a:pt x="212" y="146"/>
                  </a:lnTo>
                  <a:lnTo>
                    <a:pt x="211" y="151"/>
                  </a:lnTo>
                  <a:lnTo>
                    <a:pt x="211" y="154"/>
                  </a:lnTo>
                  <a:lnTo>
                    <a:pt x="209" y="157"/>
                  </a:lnTo>
                  <a:lnTo>
                    <a:pt x="206" y="159"/>
                  </a:lnTo>
                  <a:lnTo>
                    <a:pt x="204" y="161"/>
                  </a:lnTo>
                  <a:lnTo>
                    <a:pt x="202" y="164"/>
                  </a:lnTo>
                  <a:lnTo>
                    <a:pt x="204" y="167"/>
                  </a:lnTo>
                  <a:lnTo>
                    <a:pt x="206" y="169"/>
                  </a:lnTo>
                  <a:lnTo>
                    <a:pt x="208" y="173"/>
                  </a:lnTo>
                  <a:lnTo>
                    <a:pt x="210" y="176"/>
                  </a:lnTo>
                  <a:lnTo>
                    <a:pt x="209" y="180"/>
                  </a:lnTo>
                  <a:lnTo>
                    <a:pt x="209" y="183"/>
                  </a:lnTo>
                  <a:lnTo>
                    <a:pt x="208" y="188"/>
                  </a:lnTo>
                  <a:lnTo>
                    <a:pt x="206" y="191"/>
                  </a:lnTo>
                  <a:lnTo>
                    <a:pt x="205" y="194"/>
                  </a:lnTo>
                  <a:lnTo>
                    <a:pt x="203" y="197"/>
                  </a:lnTo>
                  <a:lnTo>
                    <a:pt x="202" y="201"/>
                  </a:lnTo>
                  <a:lnTo>
                    <a:pt x="199" y="203"/>
                  </a:lnTo>
                  <a:lnTo>
                    <a:pt x="198" y="207"/>
                  </a:lnTo>
                  <a:lnTo>
                    <a:pt x="196" y="213"/>
                  </a:lnTo>
                  <a:lnTo>
                    <a:pt x="195" y="218"/>
                  </a:lnTo>
                  <a:lnTo>
                    <a:pt x="193" y="224"/>
                  </a:lnTo>
                  <a:lnTo>
                    <a:pt x="190" y="226"/>
                  </a:lnTo>
                  <a:lnTo>
                    <a:pt x="188" y="229"/>
                  </a:lnTo>
                  <a:lnTo>
                    <a:pt x="185" y="233"/>
                  </a:lnTo>
                  <a:lnTo>
                    <a:pt x="182" y="236"/>
                  </a:lnTo>
                  <a:lnTo>
                    <a:pt x="167" y="241"/>
                  </a:lnTo>
                  <a:lnTo>
                    <a:pt x="146" y="243"/>
                  </a:lnTo>
                  <a:lnTo>
                    <a:pt x="122" y="243"/>
                  </a:lnTo>
                  <a:lnTo>
                    <a:pt x="96" y="241"/>
                  </a:lnTo>
                  <a:lnTo>
                    <a:pt x="70" y="237"/>
                  </a:lnTo>
                  <a:lnTo>
                    <a:pt x="46" y="231"/>
                  </a:lnTo>
                  <a:lnTo>
                    <a:pt x="26" y="224"/>
                  </a:lnTo>
                  <a:lnTo>
                    <a:pt x="12" y="214"/>
                  </a:lnTo>
                  <a:lnTo>
                    <a:pt x="11" y="204"/>
                  </a:lnTo>
                  <a:lnTo>
                    <a:pt x="9" y="192"/>
                  </a:lnTo>
                  <a:lnTo>
                    <a:pt x="9" y="182"/>
                  </a:lnTo>
                  <a:lnTo>
                    <a:pt x="9" y="171"/>
                  </a:lnTo>
                  <a:lnTo>
                    <a:pt x="8" y="168"/>
                  </a:lnTo>
                  <a:lnTo>
                    <a:pt x="6" y="167"/>
                  </a:lnTo>
                  <a:lnTo>
                    <a:pt x="5" y="165"/>
                  </a:lnTo>
                  <a:lnTo>
                    <a:pt x="2" y="163"/>
                  </a:lnTo>
                  <a:lnTo>
                    <a:pt x="2" y="159"/>
                  </a:lnTo>
                  <a:lnTo>
                    <a:pt x="2" y="156"/>
                  </a:lnTo>
                  <a:lnTo>
                    <a:pt x="2" y="152"/>
                  </a:lnTo>
                  <a:lnTo>
                    <a:pt x="2" y="148"/>
                  </a:lnTo>
                  <a:lnTo>
                    <a:pt x="6" y="145"/>
                  </a:lnTo>
                  <a:lnTo>
                    <a:pt x="9" y="144"/>
                  </a:lnTo>
                  <a:lnTo>
                    <a:pt x="13" y="142"/>
                  </a:lnTo>
                  <a:lnTo>
                    <a:pt x="16" y="139"/>
                  </a:lnTo>
                  <a:lnTo>
                    <a:pt x="12" y="139"/>
                  </a:lnTo>
                  <a:lnTo>
                    <a:pt x="8" y="138"/>
                  </a:lnTo>
                  <a:lnTo>
                    <a:pt x="4" y="138"/>
                  </a:lnTo>
                  <a:lnTo>
                    <a:pt x="0" y="138"/>
                  </a:lnTo>
                  <a:lnTo>
                    <a:pt x="1" y="133"/>
                  </a:lnTo>
                  <a:lnTo>
                    <a:pt x="2" y="126"/>
                  </a:lnTo>
                  <a:lnTo>
                    <a:pt x="2" y="119"/>
                  </a:lnTo>
                  <a:lnTo>
                    <a:pt x="4" y="113"/>
                  </a:lnTo>
                  <a:lnTo>
                    <a:pt x="6" y="112"/>
                  </a:lnTo>
                  <a:lnTo>
                    <a:pt x="9" y="111"/>
                  </a:lnTo>
                  <a:lnTo>
                    <a:pt x="13" y="111"/>
                  </a:lnTo>
                  <a:lnTo>
                    <a:pt x="16" y="110"/>
                  </a:lnTo>
                  <a:lnTo>
                    <a:pt x="14" y="106"/>
                  </a:lnTo>
                  <a:lnTo>
                    <a:pt x="12" y="103"/>
                  </a:lnTo>
                  <a:lnTo>
                    <a:pt x="9" y="99"/>
                  </a:lnTo>
                  <a:lnTo>
                    <a:pt x="7" y="96"/>
                  </a:lnTo>
                  <a:lnTo>
                    <a:pt x="6" y="92"/>
                  </a:lnTo>
                  <a:lnTo>
                    <a:pt x="6" y="89"/>
                  </a:lnTo>
                  <a:lnTo>
                    <a:pt x="6" y="85"/>
                  </a:lnTo>
                  <a:lnTo>
                    <a:pt x="6" y="82"/>
                  </a:lnTo>
                  <a:lnTo>
                    <a:pt x="9" y="80"/>
                  </a:lnTo>
                  <a:lnTo>
                    <a:pt x="14" y="77"/>
                  </a:lnTo>
                  <a:lnTo>
                    <a:pt x="17" y="76"/>
                  </a:lnTo>
                  <a:lnTo>
                    <a:pt x="21" y="74"/>
                  </a:lnTo>
                  <a:lnTo>
                    <a:pt x="21" y="70"/>
                  </a:lnTo>
                  <a:lnTo>
                    <a:pt x="21" y="67"/>
                  </a:lnTo>
                  <a:lnTo>
                    <a:pt x="21" y="65"/>
                  </a:lnTo>
                  <a:lnTo>
                    <a:pt x="21" y="61"/>
                  </a:lnTo>
                  <a:lnTo>
                    <a:pt x="19" y="59"/>
                  </a:lnTo>
                  <a:lnTo>
                    <a:pt x="16" y="57"/>
                  </a:lnTo>
                  <a:lnTo>
                    <a:pt x="13" y="54"/>
                  </a:lnTo>
                  <a:lnTo>
                    <a:pt x="11" y="52"/>
                  </a:lnTo>
                  <a:lnTo>
                    <a:pt x="12" y="45"/>
                  </a:lnTo>
                  <a:lnTo>
                    <a:pt x="13" y="37"/>
                  </a:lnTo>
                  <a:lnTo>
                    <a:pt x="13" y="30"/>
                  </a:lnTo>
                  <a:lnTo>
                    <a:pt x="14" y="23"/>
                  </a:lnTo>
                  <a:lnTo>
                    <a:pt x="13" y="17"/>
                  </a:lnTo>
                  <a:lnTo>
                    <a:pt x="12" y="12"/>
                  </a:lnTo>
                  <a:lnTo>
                    <a:pt x="9" y="6"/>
                  </a:lnTo>
                  <a:lnTo>
                    <a:pt x="8" y="0"/>
                  </a:lnTo>
                  <a:close/>
                </a:path>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01" name="Freeform 319"/>
            <p:cNvSpPr>
              <a:spLocks noChangeAspect="1"/>
            </p:cNvSpPr>
            <p:nvPr/>
          </p:nvSpPr>
          <p:spPr bwMode="auto">
            <a:xfrm>
              <a:off x="3577" y="2712"/>
              <a:ext cx="107" cy="120"/>
            </a:xfrm>
            <a:custGeom>
              <a:avLst/>
              <a:gdLst>
                <a:gd name="T0" fmla="*/ 5 w 214"/>
                <a:gd name="T1" fmla="*/ 1 h 239"/>
                <a:gd name="T2" fmla="*/ 10 w 214"/>
                <a:gd name="T3" fmla="*/ 1 h 239"/>
                <a:gd name="T4" fmla="*/ 14 w 214"/>
                <a:gd name="T5" fmla="*/ 2 h 239"/>
                <a:gd name="T6" fmla="*/ 19 w 214"/>
                <a:gd name="T7" fmla="*/ 3 h 239"/>
                <a:gd name="T8" fmla="*/ 24 w 214"/>
                <a:gd name="T9" fmla="*/ 3 h 239"/>
                <a:gd name="T10" fmla="*/ 27 w 214"/>
                <a:gd name="T11" fmla="*/ 4 h 239"/>
                <a:gd name="T12" fmla="*/ 26 w 214"/>
                <a:gd name="T13" fmla="*/ 6 h 239"/>
                <a:gd name="T14" fmla="*/ 26 w 214"/>
                <a:gd name="T15" fmla="*/ 8 h 239"/>
                <a:gd name="T16" fmla="*/ 25 w 214"/>
                <a:gd name="T17" fmla="*/ 10 h 239"/>
                <a:gd name="T18" fmla="*/ 24 w 214"/>
                <a:gd name="T19" fmla="*/ 11 h 239"/>
                <a:gd name="T20" fmla="*/ 24 w 214"/>
                <a:gd name="T21" fmla="*/ 12 h 239"/>
                <a:gd name="T22" fmla="*/ 25 w 214"/>
                <a:gd name="T23" fmla="*/ 12 h 239"/>
                <a:gd name="T24" fmla="*/ 25 w 214"/>
                <a:gd name="T25" fmla="*/ 14 h 239"/>
                <a:gd name="T26" fmla="*/ 24 w 214"/>
                <a:gd name="T27" fmla="*/ 15 h 239"/>
                <a:gd name="T28" fmla="*/ 24 w 214"/>
                <a:gd name="T29" fmla="*/ 15 h 239"/>
                <a:gd name="T30" fmla="*/ 24 w 214"/>
                <a:gd name="T31" fmla="*/ 17 h 239"/>
                <a:gd name="T32" fmla="*/ 24 w 214"/>
                <a:gd name="T33" fmla="*/ 18 h 239"/>
                <a:gd name="T34" fmla="*/ 24 w 214"/>
                <a:gd name="T35" fmla="*/ 20 h 239"/>
                <a:gd name="T36" fmla="*/ 23 w 214"/>
                <a:gd name="T37" fmla="*/ 20 h 239"/>
                <a:gd name="T38" fmla="*/ 24 w 214"/>
                <a:gd name="T39" fmla="*/ 22 h 239"/>
                <a:gd name="T40" fmla="*/ 24 w 214"/>
                <a:gd name="T41" fmla="*/ 23 h 239"/>
                <a:gd name="T42" fmla="*/ 23 w 214"/>
                <a:gd name="T43" fmla="*/ 24 h 239"/>
                <a:gd name="T44" fmla="*/ 23 w 214"/>
                <a:gd name="T45" fmla="*/ 25 h 239"/>
                <a:gd name="T46" fmla="*/ 22 w 214"/>
                <a:gd name="T47" fmla="*/ 27 h 239"/>
                <a:gd name="T48" fmla="*/ 21 w 214"/>
                <a:gd name="T49" fmla="*/ 28 h 239"/>
                <a:gd name="T50" fmla="*/ 19 w 214"/>
                <a:gd name="T51" fmla="*/ 30 h 239"/>
                <a:gd name="T52" fmla="*/ 11 w 214"/>
                <a:gd name="T53" fmla="*/ 30 h 239"/>
                <a:gd name="T54" fmla="*/ 3 w 214"/>
                <a:gd name="T55" fmla="*/ 28 h 239"/>
                <a:gd name="T56" fmla="*/ 1 w 214"/>
                <a:gd name="T57" fmla="*/ 24 h 239"/>
                <a:gd name="T58" fmla="*/ 1 w 214"/>
                <a:gd name="T59" fmla="*/ 21 h 239"/>
                <a:gd name="T60" fmla="*/ 1 w 214"/>
                <a:gd name="T61" fmla="*/ 21 h 239"/>
                <a:gd name="T62" fmla="*/ 1 w 214"/>
                <a:gd name="T63" fmla="*/ 19 h 239"/>
                <a:gd name="T64" fmla="*/ 2 w 214"/>
                <a:gd name="T65" fmla="*/ 18 h 239"/>
                <a:gd name="T66" fmla="*/ 2 w 214"/>
                <a:gd name="T67" fmla="*/ 18 h 239"/>
                <a:gd name="T68" fmla="*/ 0 w 214"/>
                <a:gd name="T69" fmla="*/ 17 h 239"/>
                <a:gd name="T70" fmla="*/ 1 w 214"/>
                <a:gd name="T71" fmla="*/ 15 h 239"/>
                <a:gd name="T72" fmla="*/ 2 w 214"/>
                <a:gd name="T73" fmla="*/ 14 h 239"/>
                <a:gd name="T74" fmla="*/ 2 w 214"/>
                <a:gd name="T75" fmla="*/ 13 h 239"/>
                <a:gd name="T76" fmla="*/ 1 w 214"/>
                <a:gd name="T77" fmla="*/ 12 h 239"/>
                <a:gd name="T78" fmla="*/ 1 w 214"/>
                <a:gd name="T79" fmla="*/ 11 h 239"/>
                <a:gd name="T80" fmla="*/ 2 w 214"/>
                <a:gd name="T81" fmla="*/ 10 h 239"/>
                <a:gd name="T82" fmla="*/ 3 w 214"/>
                <a:gd name="T83" fmla="*/ 9 h 239"/>
                <a:gd name="T84" fmla="*/ 3 w 214"/>
                <a:gd name="T85" fmla="*/ 8 h 239"/>
                <a:gd name="T86" fmla="*/ 2 w 214"/>
                <a:gd name="T87" fmla="*/ 7 h 239"/>
                <a:gd name="T88" fmla="*/ 2 w 214"/>
                <a:gd name="T89" fmla="*/ 5 h 239"/>
                <a:gd name="T90" fmla="*/ 2 w 214"/>
                <a:gd name="T91" fmla="*/ 2 h 239"/>
                <a:gd name="T92" fmla="*/ 2 w 214"/>
                <a:gd name="T93" fmla="*/ 0 h 2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4" h="239">
                  <a:moveTo>
                    <a:pt x="10" y="0"/>
                  </a:moveTo>
                  <a:lnTo>
                    <a:pt x="23" y="1"/>
                  </a:lnTo>
                  <a:lnTo>
                    <a:pt x="35" y="3"/>
                  </a:lnTo>
                  <a:lnTo>
                    <a:pt x="48" y="4"/>
                  </a:lnTo>
                  <a:lnTo>
                    <a:pt x="61" y="5"/>
                  </a:lnTo>
                  <a:lnTo>
                    <a:pt x="73" y="8"/>
                  </a:lnTo>
                  <a:lnTo>
                    <a:pt x="86" y="9"/>
                  </a:lnTo>
                  <a:lnTo>
                    <a:pt x="99" y="11"/>
                  </a:lnTo>
                  <a:lnTo>
                    <a:pt x="112" y="12"/>
                  </a:lnTo>
                  <a:lnTo>
                    <a:pt x="125" y="15"/>
                  </a:lnTo>
                  <a:lnTo>
                    <a:pt x="138" y="16"/>
                  </a:lnTo>
                  <a:lnTo>
                    <a:pt x="150" y="18"/>
                  </a:lnTo>
                  <a:lnTo>
                    <a:pt x="163" y="19"/>
                  </a:lnTo>
                  <a:lnTo>
                    <a:pt x="176" y="21"/>
                  </a:lnTo>
                  <a:lnTo>
                    <a:pt x="188" y="23"/>
                  </a:lnTo>
                  <a:lnTo>
                    <a:pt x="201" y="25"/>
                  </a:lnTo>
                  <a:lnTo>
                    <a:pt x="214" y="26"/>
                  </a:lnTo>
                  <a:lnTo>
                    <a:pt x="212" y="29"/>
                  </a:lnTo>
                  <a:lnTo>
                    <a:pt x="209" y="33"/>
                  </a:lnTo>
                  <a:lnTo>
                    <a:pt x="208" y="36"/>
                  </a:lnTo>
                  <a:lnTo>
                    <a:pt x="206" y="41"/>
                  </a:lnTo>
                  <a:lnTo>
                    <a:pt x="205" y="49"/>
                  </a:lnTo>
                  <a:lnTo>
                    <a:pt x="202" y="56"/>
                  </a:lnTo>
                  <a:lnTo>
                    <a:pt x="201" y="64"/>
                  </a:lnTo>
                  <a:lnTo>
                    <a:pt x="199" y="72"/>
                  </a:lnTo>
                  <a:lnTo>
                    <a:pt x="197" y="73"/>
                  </a:lnTo>
                  <a:lnTo>
                    <a:pt x="194" y="74"/>
                  </a:lnTo>
                  <a:lnTo>
                    <a:pt x="191" y="77"/>
                  </a:lnTo>
                  <a:lnTo>
                    <a:pt x="188" y="78"/>
                  </a:lnTo>
                  <a:lnTo>
                    <a:pt x="187" y="82"/>
                  </a:lnTo>
                  <a:lnTo>
                    <a:pt x="187" y="86"/>
                  </a:lnTo>
                  <a:lnTo>
                    <a:pt x="187" y="89"/>
                  </a:lnTo>
                  <a:lnTo>
                    <a:pt x="186" y="93"/>
                  </a:lnTo>
                  <a:lnTo>
                    <a:pt x="188" y="93"/>
                  </a:lnTo>
                  <a:lnTo>
                    <a:pt x="192" y="93"/>
                  </a:lnTo>
                  <a:lnTo>
                    <a:pt x="195" y="94"/>
                  </a:lnTo>
                  <a:lnTo>
                    <a:pt x="198" y="94"/>
                  </a:lnTo>
                  <a:lnTo>
                    <a:pt x="197" y="100"/>
                  </a:lnTo>
                  <a:lnTo>
                    <a:pt x="197" y="106"/>
                  </a:lnTo>
                  <a:lnTo>
                    <a:pt x="195" y="111"/>
                  </a:lnTo>
                  <a:lnTo>
                    <a:pt x="194" y="117"/>
                  </a:lnTo>
                  <a:lnTo>
                    <a:pt x="192" y="117"/>
                  </a:lnTo>
                  <a:lnTo>
                    <a:pt x="190" y="118"/>
                  </a:lnTo>
                  <a:lnTo>
                    <a:pt x="187" y="118"/>
                  </a:lnTo>
                  <a:lnTo>
                    <a:pt x="185" y="119"/>
                  </a:lnTo>
                  <a:lnTo>
                    <a:pt x="186" y="123"/>
                  </a:lnTo>
                  <a:lnTo>
                    <a:pt x="188" y="126"/>
                  </a:lnTo>
                  <a:lnTo>
                    <a:pt x="190" y="131"/>
                  </a:lnTo>
                  <a:lnTo>
                    <a:pt x="191" y="134"/>
                  </a:lnTo>
                  <a:lnTo>
                    <a:pt x="190" y="138"/>
                  </a:lnTo>
                  <a:lnTo>
                    <a:pt x="190" y="142"/>
                  </a:lnTo>
                  <a:lnTo>
                    <a:pt x="190" y="146"/>
                  </a:lnTo>
                  <a:lnTo>
                    <a:pt x="188" y="150"/>
                  </a:lnTo>
                  <a:lnTo>
                    <a:pt x="187" y="153"/>
                  </a:lnTo>
                  <a:lnTo>
                    <a:pt x="185" y="154"/>
                  </a:lnTo>
                  <a:lnTo>
                    <a:pt x="184" y="156"/>
                  </a:lnTo>
                  <a:lnTo>
                    <a:pt x="182" y="159"/>
                  </a:lnTo>
                  <a:lnTo>
                    <a:pt x="184" y="162"/>
                  </a:lnTo>
                  <a:lnTo>
                    <a:pt x="185" y="165"/>
                  </a:lnTo>
                  <a:lnTo>
                    <a:pt x="187" y="169"/>
                  </a:lnTo>
                  <a:lnTo>
                    <a:pt x="188" y="171"/>
                  </a:lnTo>
                  <a:lnTo>
                    <a:pt x="187" y="176"/>
                  </a:lnTo>
                  <a:lnTo>
                    <a:pt x="186" y="179"/>
                  </a:lnTo>
                  <a:lnTo>
                    <a:pt x="185" y="183"/>
                  </a:lnTo>
                  <a:lnTo>
                    <a:pt x="184" y="186"/>
                  </a:lnTo>
                  <a:lnTo>
                    <a:pt x="183" y="188"/>
                  </a:lnTo>
                  <a:lnTo>
                    <a:pt x="182" y="192"/>
                  </a:lnTo>
                  <a:lnTo>
                    <a:pt x="179" y="195"/>
                  </a:lnTo>
                  <a:lnTo>
                    <a:pt x="178" y="198"/>
                  </a:lnTo>
                  <a:lnTo>
                    <a:pt x="177" y="202"/>
                  </a:lnTo>
                  <a:lnTo>
                    <a:pt x="176" y="208"/>
                  </a:lnTo>
                  <a:lnTo>
                    <a:pt x="174" y="213"/>
                  </a:lnTo>
                  <a:lnTo>
                    <a:pt x="172" y="218"/>
                  </a:lnTo>
                  <a:lnTo>
                    <a:pt x="170" y="222"/>
                  </a:lnTo>
                  <a:lnTo>
                    <a:pt x="168" y="224"/>
                  </a:lnTo>
                  <a:lnTo>
                    <a:pt x="165" y="228"/>
                  </a:lnTo>
                  <a:lnTo>
                    <a:pt x="163" y="231"/>
                  </a:lnTo>
                  <a:lnTo>
                    <a:pt x="149" y="237"/>
                  </a:lnTo>
                  <a:lnTo>
                    <a:pt x="131" y="239"/>
                  </a:lnTo>
                  <a:lnTo>
                    <a:pt x="109" y="239"/>
                  </a:lnTo>
                  <a:lnTo>
                    <a:pt x="85" y="238"/>
                  </a:lnTo>
                  <a:lnTo>
                    <a:pt x="62" y="233"/>
                  </a:lnTo>
                  <a:lnTo>
                    <a:pt x="40" y="228"/>
                  </a:lnTo>
                  <a:lnTo>
                    <a:pt x="21" y="221"/>
                  </a:lnTo>
                  <a:lnTo>
                    <a:pt x="10" y="212"/>
                  </a:lnTo>
                  <a:lnTo>
                    <a:pt x="9" y="201"/>
                  </a:lnTo>
                  <a:lnTo>
                    <a:pt x="8" y="190"/>
                  </a:lnTo>
                  <a:lnTo>
                    <a:pt x="8" y="179"/>
                  </a:lnTo>
                  <a:lnTo>
                    <a:pt x="9" y="169"/>
                  </a:lnTo>
                  <a:lnTo>
                    <a:pt x="8" y="167"/>
                  </a:lnTo>
                  <a:lnTo>
                    <a:pt x="5" y="164"/>
                  </a:lnTo>
                  <a:lnTo>
                    <a:pt x="4" y="163"/>
                  </a:lnTo>
                  <a:lnTo>
                    <a:pt x="2" y="161"/>
                  </a:lnTo>
                  <a:lnTo>
                    <a:pt x="2" y="157"/>
                  </a:lnTo>
                  <a:lnTo>
                    <a:pt x="2" y="153"/>
                  </a:lnTo>
                  <a:lnTo>
                    <a:pt x="2" y="149"/>
                  </a:lnTo>
                  <a:lnTo>
                    <a:pt x="2" y="146"/>
                  </a:lnTo>
                  <a:lnTo>
                    <a:pt x="5" y="144"/>
                  </a:lnTo>
                  <a:lnTo>
                    <a:pt x="9" y="141"/>
                  </a:lnTo>
                  <a:lnTo>
                    <a:pt x="11" y="140"/>
                  </a:lnTo>
                  <a:lnTo>
                    <a:pt x="15" y="138"/>
                  </a:lnTo>
                  <a:lnTo>
                    <a:pt x="11" y="137"/>
                  </a:lnTo>
                  <a:lnTo>
                    <a:pt x="8" y="137"/>
                  </a:lnTo>
                  <a:lnTo>
                    <a:pt x="4" y="137"/>
                  </a:lnTo>
                  <a:lnTo>
                    <a:pt x="0" y="135"/>
                  </a:lnTo>
                  <a:lnTo>
                    <a:pt x="1" y="130"/>
                  </a:lnTo>
                  <a:lnTo>
                    <a:pt x="2" y="123"/>
                  </a:lnTo>
                  <a:lnTo>
                    <a:pt x="2" y="117"/>
                  </a:lnTo>
                  <a:lnTo>
                    <a:pt x="3" y="111"/>
                  </a:lnTo>
                  <a:lnTo>
                    <a:pt x="6" y="110"/>
                  </a:lnTo>
                  <a:lnTo>
                    <a:pt x="9" y="109"/>
                  </a:lnTo>
                  <a:lnTo>
                    <a:pt x="12" y="109"/>
                  </a:lnTo>
                  <a:lnTo>
                    <a:pt x="15" y="108"/>
                  </a:lnTo>
                  <a:lnTo>
                    <a:pt x="12" y="104"/>
                  </a:lnTo>
                  <a:lnTo>
                    <a:pt x="11" y="101"/>
                  </a:lnTo>
                  <a:lnTo>
                    <a:pt x="9" y="97"/>
                  </a:lnTo>
                  <a:lnTo>
                    <a:pt x="6" y="93"/>
                  </a:lnTo>
                  <a:lnTo>
                    <a:pt x="6" y="91"/>
                  </a:lnTo>
                  <a:lnTo>
                    <a:pt x="6" y="87"/>
                  </a:lnTo>
                  <a:lnTo>
                    <a:pt x="6" y="84"/>
                  </a:lnTo>
                  <a:lnTo>
                    <a:pt x="6" y="79"/>
                  </a:lnTo>
                  <a:lnTo>
                    <a:pt x="9" y="78"/>
                  </a:lnTo>
                  <a:lnTo>
                    <a:pt x="12" y="76"/>
                  </a:lnTo>
                  <a:lnTo>
                    <a:pt x="16" y="74"/>
                  </a:lnTo>
                  <a:lnTo>
                    <a:pt x="19" y="72"/>
                  </a:lnTo>
                  <a:lnTo>
                    <a:pt x="19" y="69"/>
                  </a:lnTo>
                  <a:lnTo>
                    <a:pt x="20" y="65"/>
                  </a:lnTo>
                  <a:lnTo>
                    <a:pt x="20" y="63"/>
                  </a:lnTo>
                  <a:lnTo>
                    <a:pt x="20" y="59"/>
                  </a:lnTo>
                  <a:lnTo>
                    <a:pt x="18" y="57"/>
                  </a:lnTo>
                  <a:lnTo>
                    <a:pt x="16" y="55"/>
                  </a:lnTo>
                  <a:lnTo>
                    <a:pt x="12" y="53"/>
                  </a:lnTo>
                  <a:lnTo>
                    <a:pt x="10" y="50"/>
                  </a:lnTo>
                  <a:lnTo>
                    <a:pt x="11" y="43"/>
                  </a:lnTo>
                  <a:lnTo>
                    <a:pt x="12" y="36"/>
                  </a:lnTo>
                  <a:lnTo>
                    <a:pt x="12" y="29"/>
                  </a:lnTo>
                  <a:lnTo>
                    <a:pt x="13" y="21"/>
                  </a:lnTo>
                  <a:lnTo>
                    <a:pt x="12" y="16"/>
                  </a:lnTo>
                  <a:lnTo>
                    <a:pt x="12" y="10"/>
                  </a:lnTo>
                  <a:lnTo>
                    <a:pt x="11" y="5"/>
                  </a:lnTo>
                  <a:lnTo>
                    <a:pt x="10" y="0"/>
                  </a:lnTo>
                  <a:close/>
                </a:path>
              </a:pathLst>
            </a:custGeom>
            <a:solidFill>
              <a:srgbClr val="7777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02" name="Freeform 320"/>
            <p:cNvSpPr>
              <a:spLocks noChangeAspect="1"/>
            </p:cNvSpPr>
            <p:nvPr/>
          </p:nvSpPr>
          <p:spPr bwMode="auto">
            <a:xfrm>
              <a:off x="3583" y="2713"/>
              <a:ext cx="95" cy="119"/>
            </a:xfrm>
            <a:custGeom>
              <a:avLst/>
              <a:gdLst>
                <a:gd name="T0" fmla="*/ 7 w 190"/>
                <a:gd name="T1" fmla="*/ 1 h 237"/>
                <a:gd name="T2" fmla="*/ 16 w 190"/>
                <a:gd name="T3" fmla="*/ 2 h 237"/>
                <a:gd name="T4" fmla="*/ 24 w 190"/>
                <a:gd name="T5" fmla="*/ 3 h 237"/>
                <a:gd name="T6" fmla="*/ 24 w 190"/>
                <a:gd name="T7" fmla="*/ 5 h 237"/>
                <a:gd name="T8" fmla="*/ 23 w 190"/>
                <a:gd name="T9" fmla="*/ 7 h 237"/>
                <a:gd name="T10" fmla="*/ 22 w 190"/>
                <a:gd name="T11" fmla="*/ 9 h 237"/>
                <a:gd name="T12" fmla="*/ 21 w 190"/>
                <a:gd name="T13" fmla="*/ 10 h 237"/>
                <a:gd name="T14" fmla="*/ 21 w 190"/>
                <a:gd name="T15" fmla="*/ 11 h 237"/>
                <a:gd name="T16" fmla="*/ 22 w 190"/>
                <a:gd name="T17" fmla="*/ 12 h 237"/>
                <a:gd name="T18" fmla="*/ 22 w 190"/>
                <a:gd name="T19" fmla="*/ 13 h 237"/>
                <a:gd name="T20" fmla="*/ 22 w 190"/>
                <a:gd name="T21" fmla="*/ 15 h 237"/>
                <a:gd name="T22" fmla="*/ 21 w 190"/>
                <a:gd name="T23" fmla="*/ 15 h 237"/>
                <a:gd name="T24" fmla="*/ 21 w 190"/>
                <a:gd name="T25" fmla="*/ 16 h 237"/>
                <a:gd name="T26" fmla="*/ 21 w 190"/>
                <a:gd name="T27" fmla="*/ 17 h 237"/>
                <a:gd name="T28" fmla="*/ 21 w 190"/>
                <a:gd name="T29" fmla="*/ 19 h 237"/>
                <a:gd name="T30" fmla="*/ 21 w 190"/>
                <a:gd name="T31" fmla="*/ 20 h 237"/>
                <a:gd name="T32" fmla="*/ 21 w 190"/>
                <a:gd name="T33" fmla="*/ 21 h 237"/>
                <a:gd name="T34" fmla="*/ 21 w 190"/>
                <a:gd name="T35" fmla="*/ 22 h 237"/>
                <a:gd name="T36" fmla="*/ 21 w 190"/>
                <a:gd name="T37" fmla="*/ 23 h 237"/>
                <a:gd name="T38" fmla="*/ 20 w 190"/>
                <a:gd name="T39" fmla="*/ 24 h 237"/>
                <a:gd name="T40" fmla="*/ 20 w 190"/>
                <a:gd name="T41" fmla="*/ 26 h 237"/>
                <a:gd name="T42" fmla="*/ 19 w 190"/>
                <a:gd name="T43" fmla="*/ 28 h 237"/>
                <a:gd name="T44" fmla="*/ 18 w 190"/>
                <a:gd name="T45" fmla="*/ 29 h 237"/>
                <a:gd name="T46" fmla="*/ 12 w 190"/>
                <a:gd name="T47" fmla="*/ 30 h 237"/>
                <a:gd name="T48" fmla="*/ 5 w 190"/>
                <a:gd name="T49" fmla="*/ 29 h 237"/>
                <a:gd name="T50" fmla="*/ 1 w 190"/>
                <a:gd name="T51" fmla="*/ 25 h 237"/>
                <a:gd name="T52" fmla="*/ 1 w 190"/>
                <a:gd name="T53" fmla="*/ 21 h 237"/>
                <a:gd name="T54" fmla="*/ 1 w 190"/>
                <a:gd name="T55" fmla="*/ 21 h 237"/>
                <a:gd name="T56" fmla="*/ 1 w 190"/>
                <a:gd name="T57" fmla="*/ 20 h 237"/>
                <a:gd name="T58" fmla="*/ 1 w 190"/>
                <a:gd name="T59" fmla="*/ 18 h 237"/>
                <a:gd name="T60" fmla="*/ 2 w 190"/>
                <a:gd name="T61" fmla="*/ 18 h 237"/>
                <a:gd name="T62" fmla="*/ 1 w 190"/>
                <a:gd name="T63" fmla="*/ 17 h 237"/>
                <a:gd name="T64" fmla="*/ 1 w 190"/>
                <a:gd name="T65" fmla="*/ 16 h 237"/>
                <a:gd name="T66" fmla="*/ 1 w 190"/>
                <a:gd name="T67" fmla="*/ 14 h 237"/>
                <a:gd name="T68" fmla="*/ 2 w 190"/>
                <a:gd name="T69" fmla="*/ 14 h 237"/>
                <a:gd name="T70" fmla="*/ 1 w 190"/>
                <a:gd name="T71" fmla="*/ 13 h 237"/>
                <a:gd name="T72" fmla="*/ 1 w 190"/>
                <a:gd name="T73" fmla="*/ 11 h 237"/>
                <a:gd name="T74" fmla="*/ 2 w 190"/>
                <a:gd name="T75" fmla="*/ 10 h 237"/>
                <a:gd name="T76" fmla="*/ 3 w 190"/>
                <a:gd name="T77" fmla="*/ 9 h 237"/>
                <a:gd name="T78" fmla="*/ 3 w 190"/>
                <a:gd name="T79" fmla="*/ 8 h 237"/>
                <a:gd name="T80" fmla="*/ 2 w 190"/>
                <a:gd name="T81" fmla="*/ 7 h 237"/>
                <a:gd name="T82" fmla="*/ 2 w 190"/>
                <a:gd name="T83" fmla="*/ 6 h 237"/>
                <a:gd name="T84" fmla="*/ 2 w 190"/>
                <a:gd name="T85" fmla="*/ 3 h 237"/>
                <a:gd name="T86" fmla="*/ 2 w 190"/>
                <a:gd name="T87" fmla="*/ 1 h 2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0" h="237">
                  <a:moveTo>
                    <a:pt x="10" y="0"/>
                  </a:moveTo>
                  <a:lnTo>
                    <a:pt x="33" y="3"/>
                  </a:lnTo>
                  <a:lnTo>
                    <a:pt x="55" y="6"/>
                  </a:lnTo>
                  <a:lnTo>
                    <a:pt x="78" y="9"/>
                  </a:lnTo>
                  <a:lnTo>
                    <a:pt x="100" y="11"/>
                  </a:lnTo>
                  <a:lnTo>
                    <a:pt x="123" y="15"/>
                  </a:lnTo>
                  <a:lnTo>
                    <a:pt x="145" y="17"/>
                  </a:lnTo>
                  <a:lnTo>
                    <a:pt x="168" y="21"/>
                  </a:lnTo>
                  <a:lnTo>
                    <a:pt x="190" y="23"/>
                  </a:lnTo>
                  <a:lnTo>
                    <a:pt x="189" y="26"/>
                  </a:lnTo>
                  <a:lnTo>
                    <a:pt x="187" y="31"/>
                  </a:lnTo>
                  <a:lnTo>
                    <a:pt x="186" y="34"/>
                  </a:lnTo>
                  <a:lnTo>
                    <a:pt x="183" y="39"/>
                  </a:lnTo>
                  <a:lnTo>
                    <a:pt x="182" y="47"/>
                  </a:lnTo>
                  <a:lnTo>
                    <a:pt x="180" y="54"/>
                  </a:lnTo>
                  <a:lnTo>
                    <a:pt x="179" y="62"/>
                  </a:lnTo>
                  <a:lnTo>
                    <a:pt x="177" y="70"/>
                  </a:lnTo>
                  <a:lnTo>
                    <a:pt x="175" y="71"/>
                  </a:lnTo>
                  <a:lnTo>
                    <a:pt x="173" y="72"/>
                  </a:lnTo>
                  <a:lnTo>
                    <a:pt x="169" y="75"/>
                  </a:lnTo>
                  <a:lnTo>
                    <a:pt x="167" y="76"/>
                  </a:lnTo>
                  <a:lnTo>
                    <a:pt x="167" y="80"/>
                  </a:lnTo>
                  <a:lnTo>
                    <a:pt x="167" y="84"/>
                  </a:lnTo>
                  <a:lnTo>
                    <a:pt x="166" y="87"/>
                  </a:lnTo>
                  <a:lnTo>
                    <a:pt x="166" y="91"/>
                  </a:lnTo>
                  <a:lnTo>
                    <a:pt x="168" y="91"/>
                  </a:lnTo>
                  <a:lnTo>
                    <a:pt x="171" y="91"/>
                  </a:lnTo>
                  <a:lnTo>
                    <a:pt x="173" y="91"/>
                  </a:lnTo>
                  <a:lnTo>
                    <a:pt x="175" y="92"/>
                  </a:lnTo>
                  <a:lnTo>
                    <a:pt x="174" y="98"/>
                  </a:lnTo>
                  <a:lnTo>
                    <a:pt x="174" y="102"/>
                  </a:lnTo>
                  <a:lnTo>
                    <a:pt x="173" y="108"/>
                  </a:lnTo>
                  <a:lnTo>
                    <a:pt x="172" y="114"/>
                  </a:lnTo>
                  <a:lnTo>
                    <a:pt x="169" y="115"/>
                  </a:lnTo>
                  <a:lnTo>
                    <a:pt x="168" y="115"/>
                  </a:lnTo>
                  <a:lnTo>
                    <a:pt x="166" y="116"/>
                  </a:lnTo>
                  <a:lnTo>
                    <a:pt x="164" y="117"/>
                  </a:lnTo>
                  <a:lnTo>
                    <a:pt x="165" y="121"/>
                  </a:lnTo>
                  <a:lnTo>
                    <a:pt x="166" y="124"/>
                  </a:lnTo>
                  <a:lnTo>
                    <a:pt x="167" y="128"/>
                  </a:lnTo>
                  <a:lnTo>
                    <a:pt x="168" y="131"/>
                  </a:lnTo>
                  <a:lnTo>
                    <a:pt x="168" y="136"/>
                  </a:lnTo>
                  <a:lnTo>
                    <a:pt x="168" y="139"/>
                  </a:lnTo>
                  <a:lnTo>
                    <a:pt x="167" y="143"/>
                  </a:lnTo>
                  <a:lnTo>
                    <a:pt x="167" y="147"/>
                  </a:lnTo>
                  <a:lnTo>
                    <a:pt x="166" y="150"/>
                  </a:lnTo>
                  <a:lnTo>
                    <a:pt x="164" y="151"/>
                  </a:lnTo>
                  <a:lnTo>
                    <a:pt x="163" y="153"/>
                  </a:lnTo>
                  <a:lnTo>
                    <a:pt x="160" y="155"/>
                  </a:lnTo>
                  <a:lnTo>
                    <a:pt x="161" y="159"/>
                  </a:lnTo>
                  <a:lnTo>
                    <a:pt x="163" y="162"/>
                  </a:lnTo>
                  <a:lnTo>
                    <a:pt x="165" y="166"/>
                  </a:lnTo>
                  <a:lnTo>
                    <a:pt x="166" y="169"/>
                  </a:lnTo>
                  <a:lnTo>
                    <a:pt x="165" y="173"/>
                  </a:lnTo>
                  <a:lnTo>
                    <a:pt x="165" y="176"/>
                  </a:lnTo>
                  <a:lnTo>
                    <a:pt x="164" y="180"/>
                  </a:lnTo>
                  <a:lnTo>
                    <a:pt x="163" y="183"/>
                  </a:lnTo>
                  <a:lnTo>
                    <a:pt x="161" y="185"/>
                  </a:lnTo>
                  <a:lnTo>
                    <a:pt x="160" y="189"/>
                  </a:lnTo>
                  <a:lnTo>
                    <a:pt x="158" y="192"/>
                  </a:lnTo>
                  <a:lnTo>
                    <a:pt x="157" y="195"/>
                  </a:lnTo>
                  <a:lnTo>
                    <a:pt x="156" y="200"/>
                  </a:lnTo>
                  <a:lnTo>
                    <a:pt x="154" y="205"/>
                  </a:lnTo>
                  <a:lnTo>
                    <a:pt x="152" y="211"/>
                  </a:lnTo>
                  <a:lnTo>
                    <a:pt x="151" y="216"/>
                  </a:lnTo>
                  <a:lnTo>
                    <a:pt x="149" y="219"/>
                  </a:lnTo>
                  <a:lnTo>
                    <a:pt x="148" y="222"/>
                  </a:lnTo>
                  <a:lnTo>
                    <a:pt x="145" y="226"/>
                  </a:lnTo>
                  <a:lnTo>
                    <a:pt x="143" y="229"/>
                  </a:lnTo>
                  <a:lnTo>
                    <a:pt x="131" y="235"/>
                  </a:lnTo>
                  <a:lnTo>
                    <a:pt x="114" y="237"/>
                  </a:lnTo>
                  <a:lnTo>
                    <a:pt x="95" y="237"/>
                  </a:lnTo>
                  <a:lnTo>
                    <a:pt x="74" y="236"/>
                  </a:lnTo>
                  <a:lnTo>
                    <a:pt x="53" y="233"/>
                  </a:lnTo>
                  <a:lnTo>
                    <a:pt x="33" y="227"/>
                  </a:lnTo>
                  <a:lnTo>
                    <a:pt x="17" y="220"/>
                  </a:lnTo>
                  <a:lnTo>
                    <a:pt x="7" y="212"/>
                  </a:lnTo>
                  <a:lnTo>
                    <a:pt x="6" y="200"/>
                  </a:lnTo>
                  <a:lnTo>
                    <a:pt x="6" y="190"/>
                  </a:lnTo>
                  <a:lnTo>
                    <a:pt x="6" y="180"/>
                  </a:lnTo>
                  <a:lnTo>
                    <a:pt x="7" y="168"/>
                  </a:lnTo>
                  <a:lnTo>
                    <a:pt x="6" y="166"/>
                  </a:lnTo>
                  <a:lnTo>
                    <a:pt x="5" y="165"/>
                  </a:lnTo>
                  <a:lnTo>
                    <a:pt x="2" y="162"/>
                  </a:lnTo>
                  <a:lnTo>
                    <a:pt x="1" y="161"/>
                  </a:lnTo>
                  <a:lnTo>
                    <a:pt x="1" y="157"/>
                  </a:lnTo>
                  <a:lnTo>
                    <a:pt x="1" y="153"/>
                  </a:lnTo>
                  <a:lnTo>
                    <a:pt x="1" y="150"/>
                  </a:lnTo>
                  <a:lnTo>
                    <a:pt x="1" y="146"/>
                  </a:lnTo>
                  <a:lnTo>
                    <a:pt x="5" y="144"/>
                  </a:lnTo>
                  <a:lnTo>
                    <a:pt x="7" y="142"/>
                  </a:lnTo>
                  <a:lnTo>
                    <a:pt x="10" y="139"/>
                  </a:lnTo>
                  <a:lnTo>
                    <a:pt x="13" y="137"/>
                  </a:lnTo>
                  <a:lnTo>
                    <a:pt x="9" y="137"/>
                  </a:lnTo>
                  <a:lnTo>
                    <a:pt x="7" y="136"/>
                  </a:lnTo>
                  <a:lnTo>
                    <a:pt x="4" y="136"/>
                  </a:lnTo>
                  <a:lnTo>
                    <a:pt x="0" y="136"/>
                  </a:lnTo>
                  <a:lnTo>
                    <a:pt x="1" y="130"/>
                  </a:lnTo>
                  <a:lnTo>
                    <a:pt x="2" y="123"/>
                  </a:lnTo>
                  <a:lnTo>
                    <a:pt x="2" y="117"/>
                  </a:lnTo>
                  <a:lnTo>
                    <a:pt x="4" y="110"/>
                  </a:lnTo>
                  <a:lnTo>
                    <a:pt x="6" y="110"/>
                  </a:lnTo>
                  <a:lnTo>
                    <a:pt x="9" y="109"/>
                  </a:lnTo>
                  <a:lnTo>
                    <a:pt x="12" y="109"/>
                  </a:lnTo>
                  <a:lnTo>
                    <a:pt x="14" y="108"/>
                  </a:lnTo>
                  <a:lnTo>
                    <a:pt x="12" y="105"/>
                  </a:lnTo>
                  <a:lnTo>
                    <a:pt x="10" y="101"/>
                  </a:lnTo>
                  <a:lnTo>
                    <a:pt x="8" y="98"/>
                  </a:lnTo>
                  <a:lnTo>
                    <a:pt x="6" y="93"/>
                  </a:lnTo>
                  <a:lnTo>
                    <a:pt x="6" y="91"/>
                  </a:lnTo>
                  <a:lnTo>
                    <a:pt x="6" y="87"/>
                  </a:lnTo>
                  <a:lnTo>
                    <a:pt x="6" y="84"/>
                  </a:lnTo>
                  <a:lnTo>
                    <a:pt x="6" y="80"/>
                  </a:lnTo>
                  <a:lnTo>
                    <a:pt x="9" y="78"/>
                  </a:lnTo>
                  <a:lnTo>
                    <a:pt x="13" y="76"/>
                  </a:lnTo>
                  <a:lnTo>
                    <a:pt x="15" y="74"/>
                  </a:lnTo>
                  <a:lnTo>
                    <a:pt x="19" y="72"/>
                  </a:lnTo>
                  <a:lnTo>
                    <a:pt x="19" y="69"/>
                  </a:lnTo>
                  <a:lnTo>
                    <a:pt x="19" y="66"/>
                  </a:lnTo>
                  <a:lnTo>
                    <a:pt x="19" y="63"/>
                  </a:lnTo>
                  <a:lnTo>
                    <a:pt x="19" y="60"/>
                  </a:lnTo>
                  <a:lnTo>
                    <a:pt x="16" y="57"/>
                  </a:lnTo>
                  <a:lnTo>
                    <a:pt x="15" y="55"/>
                  </a:lnTo>
                  <a:lnTo>
                    <a:pt x="13" y="53"/>
                  </a:lnTo>
                  <a:lnTo>
                    <a:pt x="10" y="51"/>
                  </a:lnTo>
                  <a:lnTo>
                    <a:pt x="12" y="44"/>
                  </a:lnTo>
                  <a:lnTo>
                    <a:pt x="13" y="37"/>
                  </a:lnTo>
                  <a:lnTo>
                    <a:pt x="13" y="30"/>
                  </a:lnTo>
                  <a:lnTo>
                    <a:pt x="14" y="23"/>
                  </a:lnTo>
                  <a:lnTo>
                    <a:pt x="13" y="17"/>
                  </a:lnTo>
                  <a:lnTo>
                    <a:pt x="13" y="11"/>
                  </a:lnTo>
                  <a:lnTo>
                    <a:pt x="12" y="6"/>
                  </a:lnTo>
                  <a:lnTo>
                    <a:pt x="10" y="0"/>
                  </a:lnTo>
                  <a:close/>
                </a:path>
              </a:pathLst>
            </a:custGeom>
            <a:solidFill>
              <a:srgbClr val="82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03" name="Freeform 321"/>
            <p:cNvSpPr>
              <a:spLocks noChangeAspect="1"/>
            </p:cNvSpPr>
            <p:nvPr/>
          </p:nvSpPr>
          <p:spPr bwMode="auto">
            <a:xfrm>
              <a:off x="3588" y="2715"/>
              <a:ext cx="84" cy="117"/>
            </a:xfrm>
            <a:custGeom>
              <a:avLst/>
              <a:gdLst>
                <a:gd name="T0" fmla="*/ 7 w 167"/>
                <a:gd name="T1" fmla="*/ 1 h 234"/>
                <a:gd name="T2" fmla="*/ 14 w 167"/>
                <a:gd name="T3" fmla="*/ 2 h 234"/>
                <a:gd name="T4" fmla="*/ 21 w 167"/>
                <a:gd name="T5" fmla="*/ 3 h 234"/>
                <a:gd name="T6" fmla="*/ 21 w 167"/>
                <a:gd name="T7" fmla="*/ 4 h 234"/>
                <a:gd name="T8" fmla="*/ 20 w 167"/>
                <a:gd name="T9" fmla="*/ 7 h 234"/>
                <a:gd name="T10" fmla="*/ 19 w 167"/>
                <a:gd name="T11" fmla="*/ 9 h 234"/>
                <a:gd name="T12" fmla="*/ 19 w 167"/>
                <a:gd name="T13" fmla="*/ 10 h 234"/>
                <a:gd name="T14" fmla="*/ 19 w 167"/>
                <a:gd name="T15" fmla="*/ 11 h 234"/>
                <a:gd name="T16" fmla="*/ 19 w 167"/>
                <a:gd name="T17" fmla="*/ 11 h 234"/>
                <a:gd name="T18" fmla="*/ 19 w 167"/>
                <a:gd name="T19" fmla="*/ 12 h 234"/>
                <a:gd name="T20" fmla="*/ 19 w 167"/>
                <a:gd name="T21" fmla="*/ 14 h 234"/>
                <a:gd name="T22" fmla="*/ 18 w 167"/>
                <a:gd name="T23" fmla="*/ 14 h 234"/>
                <a:gd name="T24" fmla="*/ 18 w 167"/>
                <a:gd name="T25" fmla="*/ 15 h 234"/>
                <a:gd name="T26" fmla="*/ 19 w 167"/>
                <a:gd name="T27" fmla="*/ 17 h 234"/>
                <a:gd name="T28" fmla="*/ 18 w 167"/>
                <a:gd name="T29" fmla="*/ 18 h 234"/>
                <a:gd name="T30" fmla="*/ 18 w 167"/>
                <a:gd name="T31" fmla="*/ 19 h 234"/>
                <a:gd name="T32" fmla="*/ 18 w 167"/>
                <a:gd name="T33" fmla="*/ 20 h 234"/>
                <a:gd name="T34" fmla="*/ 18 w 167"/>
                <a:gd name="T35" fmla="*/ 22 h 234"/>
                <a:gd name="T36" fmla="*/ 18 w 167"/>
                <a:gd name="T37" fmla="*/ 23 h 234"/>
                <a:gd name="T38" fmla="*/ 17 w 167"/>
                <a:gd name="T39" fmla="*/ 24 h 234"/>
                <a:gd name="T40" fmla="*/ 17 w 167"/>
                <a:gd name="T41" fmla="*/ 26 h 234"/>
                <a:gd name="T42" fmla="*/ 17 w 167"/>
                <a:gd name="T43" fmla="*/ 27 h 234"/>
                <a:gd name="T44" fmla="*/ 16 w 167"/>
                <a:gd name="T45" fmla="*/ 29 h 234"/>
                <a:gd name="T46" fmla="*/ 10 w 167"/>
                <a:gd name="T47" fmla="*/ 30 h 234"/>
                <a:gd name="T48" fmla="*/ 4 w 167"/>
                <a:gd name="T49" fmla="*/ 29 h 234"/>
                <a:gd name="T50" fmla="*/ 1 w 167"/>
                <a:gd name="T51" fmla="*/ 25 h 234"/>
                <a:gd name="T52" fmla="*/ 1 w 167"/>
                <a:gd name="T53" fmla="*/ 21 h 234"/>
                <a:gd name="T54" fmla="*/ 1 w 167"/>
                <a:gd name="T55" fmla="*/ 21 h 234"/>
                <a:gd name="T56" fmla="*/ 0 w 167"/>
                <a:gd name="T57" fmla="*/ 19 h 234"/>
                <a:gd name="T58" fmla="*/ 1 w 167"/>
                <a:gd name="T59" fmla="*/ 18 h 234"/>
                <a:gd name="T60" fmla="*/ 2 w 167"/>
                <a:gd name="T61" fmla="*/ 17 h 234"/>
                <a:gd name="T62" fmla="*/ 1 w 167"/>
                <a:gd name="T63" fmla="*/ 17 h 234"/>
                <a:gd name="T64" fmla="*/ 1 w 167"/>
                <a:gd name="T65" fmla="*/ 16 h 234"/>
                <a:gd name="T66" fmla="*/ 1 w 167"/>
                <a:gd name="T67" fmla="*/ 14 h 234"/>
                <a:gd name="T68" fmla="*/ 2 w 167"/>
                <a:gd name="T69" fmla="*/ 14 h 234"/>
                <a:gd name="T70" fmla="*/ 1 w 167"/>
                <a:gd name="T71" fmla="*/ 12 h 234"/>
                <a:gd name="T72" fmla="*/ 1 w 167"/>
                <a:gd name="T73" fmla="*/ 11 h 234"/>
                <a:gd name="T74" fmla="*/ 1 w 167"/>
                <a:gd name="T75" fmla="*/ 10 h 234"/>
                <a:gd name="T76" fmla="*/ 2 w 167"/>
                <a:gd name="T77" fmla="*/ 9 h 234"/>
                <a:gd name="T78" fmla="*/ 3 w 167"/>
                <a:gd name="T79" fmla="*/ 8 h 234"/>
                <a:gd name="T80" fmla="*/ 2 w 167"/>
                <a:gd name="T81" fmla="*/ 7 h 234"/>
                <a:gd name="T82" fmla="*/ 2 w 167"/>
                <a:gd name="T83" fmla="*/ 6 h 234"/>
                <a:gd name="T84" fmla="*/ 2 w 167"/>
                <a:gd name="T85" fmla="*/ 3 h 234"/>
                <a:gd name="T86" fmla="*/ 2 w 167"/>
                <a:gd name="T87" fmla="*/ 1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7" h="234">
                  <a:moveTo>
                    <a:pt x="10" y="0"/>
                  </a:moveTo>
                  <a:lnTo>
                    <a:pt x="30" y="3"/>
                  </a:lnTo>
                  <a:lnTo>
                    <a:pt x="49" y="5"/>
                  </a:lnTo>
                  <a:lnTo>
                    <a:pt x="69" y="7"/>
                  </a:lnTo>
                  <a:lnTo>
                    <a:pt x="88" y="10"/>
                  </a:lnTo>
                  <a:lnTo>
                    <a:pt x="108" y="13"/>
                  </a:lnTo>
                  <a:lnTo>
                    <a:pt x="127" y="15"/>
                  </a:lnTo>
                  <a:lnTo>
                    <a:pt x="147" y="18"/>
                  </a:lnTo>
                  <a:lnTo>
                    <a:pt x="167" y="20"/>
                  </a:lnTo>
                  <a:lnTo>
                    <a:pt x="165" y="23"/>
                  </a:lnTo>
                  <a:lnTo>
                    <a:pt x="163" y="27"/>
                  </a:lnTo>
                  <a:lnTo>
                    <a:pt x="162" y="31"/>
                  </a:lnTo>
                  <a:lnTo>
                    <a:pt x="160" y="35"/>
                  </a:lnTo>
                  <a:lnTo>
                    <a:pt x="159" y="43"/>
                  </a:lnTo>
                  <a:lnTo>
                    <a:pt x="157" y="51"/>
                  </a:lnTo>
                  <a:lnTo>
                    <a:pt x="155" y="59"/>
                  </a:lnTo>
                  <a:lnTo>
                    <a:pt x="154" y="67"/>
                  </a:lnTo>
                  <a:lnTo>
                    <a:pt x="152" y="68"/>
                  </a:lnTo>
                  <a:lnTo>
                    <a:pt x="151" y="69"/>
                  </a:lnTo>
                  <a:lnTo>
                    <a:pt x="148" y="72"/>
                  </a:lnTo>
                  <a:lnTo>
                    <a:pt x="146" y="73"/>
                  </a:lnTo>
                  <a:lnTo>
                    <a:pt x="145" y="76"/>
                  </a:lnTo>
                  <a:lnTo>
                    <a:pt x="145" y="80"/>
                  </a:lnTo>
                  <a:lnTo>
                    <a:pt x="145" y="83"/>
                  </a:lnTo>
                  <a:lnTo>
                    <a:pt x="144" y="87"/>
                  </a:lnTo>
                  <a:lnTo>
                    <a:pt x="146" y="88"/>
                  </a:lnTo>
                  <a:lnTo>
                    <a:pt x="148" y="88"/>
                  </a:lnTo>
                  <a:lnTo>
                    <a:pt x="151" y="88"/>
                  </a:lnTo>
                  <a:lnTo>
                    <a:pt x="153" y="88"/>
                  </a:lnTo>
                  <a:lnTo>
                    <a:pt x="152" y="94"/>
                  </a:lnTo>
                  <a:lnTo>
                    <a:pt x="151" y="99"/>
                  </a:lnTo>
                  <a:lnTo>
                    <a:pt x="149" y="104"/>
                  </a:lnTo>
                  <a:lnTo>
                    <a:pt x="148" y="110"/>
                  </a:lnTo>
                  <a:lnTo>
                    <a:pt x="147" y="111"/>
                  </a:lnTo>
                  <a:lnTo>
                    <a:pt x="145" y="111"/>
                  </a:lnTo>
                  <a:lnTo>
                    <a:pt x="144" y="112"/>
                  </a:lnTo>
                  <a:lnTo>
                    <a:pt x="141" y="113"/>
                  </a:lnTo>
                  <a:lnTo>
                    <a:pt x="142" y="117"/>
                  </a:lnTo>
                  <a:lnTo>
                    <a:pt x="144" y="120"/>
                  </a:lnTo>
                  <a:lnTo>
                    <a:pt x="145" y="124"/>
                  </a:lnTo>
                  <a:lnTo>
                    <a:pt x="146" y="127"/>
                  </a:lnTo>
                  <a:lnTo>
                    <a:pt x="145" y="132"/>
                  </a:lnTo>
                  <a:lnTo>
                    <a:pt x="145" y="135"/>
                  </a:lnTo>
                  <a:lnTo>
                    <a:pt x="145" y="140"/>
                  </a:lnTo>
                  <a:lnTo>
                    <a:pt x="144" y="143"/>
                  </a:lnTo>
                  <a:lnTo>
                    <a:pt x="142" y="145"/>
                  </a:lnTo>
                  <a:lnTo>
                    <a:pt x="141" y="148"/>
                  </a:lnTo>
                  <a:lnTo>
                    <a:pt x="139" y="150"/>
                  </a:lnTo>
                  <a:lnTo>
                    <a:pt x="138" y="152"/>
                  </a:lnTo>
                  <a:lnTo>
                    <a:pt x="139" y="155"/>
                  </a:lnTo>
                  <a:lnTo>
                    <a:pt x="140" y="158"/>
                  </a:lnTo>
                  <a:lnTo>
                    <a:pt x="141" y="162"/>
                  </a:lnTo>
                  <a:lnTo>
                    <a:pt x="142" y="165"/>
                  </a:lnTo>
                  <a:lnTo>
                    <a:pt x="141" y="169"/>
                  </a:lnTo>
                  <a:lnTo>
                    <a:pt x="141" y="172"/>
                  </a:lnTo>
                  <a:lnTo>
                    <a:pt x="140" y="175"/>
                  </a:lnTo>
                  <a:lnTo>
                    <a:pt x="139" y="179"/>
                  </a:lnTo>
                  <a:lnTo>
                    <a:pt x="138" y="182"/>
                  </a:lnTo>
                  <a:lnTo>
                    <a:pt x="137" y="185"/>
                  </a:lnTo>
                  <a:lnTo>
                    <a:pt x="136" y="188"/>
                  </a:lnTo>
                  <a:lnTo>
                    <a:pt x="134" y="190"/>
                  </a:lnTo>
                  <a:lnTo>
                    <a:pt x="133" y="196"/>
                  </a:lnTo>
                  <a:lnTo>
                    <a:pt x="132" y="202"/>
                  </a:lnTo>
                  <a:lnTo>
                    <a:pt x="131" y="207"/>
                  </a:lnTo>
                  <a:lnTo>
                    <a:pt x="130" y="212"/>
                  </a:lnTo>
                  <a:lnTo>
                    <a:pt x="129" y="216"/>
                  </a:lnTo>
                  <a:lnTo>
                    <a:pt x="126" y="218"/>
                  </a:lnTo>
                  <a:lnTo>
                    <a:pt x="125" y="222"/>
                  </a:lnTo>
                  <a:lnTo>
                    <a:pt x="123" y="225"/>
                  </a:lnTo>
                  <a:lnTo>
                    <a:pt x="112" y="231"/>
                  </a:lnTo>
                  <a:lnTo>
                    <a:pt x="98" y="234"/>
                  </a:lnTo>
                  <a:lnTo>
                    <a:pt x="80" y="234"/>
                  </a:lnTo>
                  <a:lnTo>
                    <a:pt x="62" y="233"/>
                  </a:lnTo>
                  <a:lnTo>
                    <a:pt x="42" y="230"/>
                  </a:lnTo>
                  <a:lnTo>
                    <a:pt x="26" y="225"/>
                  </a:lnTo>
                  <a:lnTo>
                    <a:pt x="12" y="218"/>
                  </a:lnTo>
                  <a:lnTo>
                    <a:pt x="3" y="210"/>
                  </a:lnTo>
                  <a:lnTo>
                    <a:pt x="3" y="200"/>
                  </a:lnTo>
                  <a:lnTo>
                    <a:pt x="3" y="188"/>
                  </a:lnTo>
                  <a:lnTo>
                    <a:pt x="3" y="178"/>
                  </a:lnTo>
                  <a:lnTo>
                    <a:pt x="4" y="167"/>
                  </a:lnTo>
                  <a:lnTo>
                    <a:pt x="3" y="165"/>
                  </a:lnTo>
                  <a:lnTo>
                    <a:pt x="2" y="163"/>
                  </a:lnTo>
                  <a:lnTo>
                    <a:pt x="1" y="162"/>
                  </a:lnTo>
                  <a:lnTo>
                    <a:pt x="0" y="159"/>
                  </a:lnTo>
                  <a:lnTo>
                    <a:pt x="0" y="156"/>
                  </a:lnTo>
                  <a:lnTo>
                    <a:pt x="0" y="152"/>
                  </a:lnTo>
                  <a:lnTo>
                    <a:pt x="0" y="149"/>
                  </a:lnTo>
                  <a:lnTo>
                    <a:pt x="1" y="144"/>
                  </a:lnTo>
                  <a:lnTo>
                    <a:pt x="3" y="142"/>
                  </a:lnTo>
                  <a:lnTo>
                    <a:pt x="5" y="140"/>
                  </a:lnTo>
                  <a:lnTo>
                    <a:pt x="8" y="139"/>
                  </a:lnTo>
                  <a:lnTo>
                    <a:pt x="10" y="136"/>
                  </a:lnTo>
                  <a:lnTo>
                    <a:pt x="8" y="136"/>
                  </a:lnTo>
                  <a:lnTo>
                    <a:pt x="5" y="135"/>
                  </a:lnTo>
                  <a:lnTo>
                    <a:pt x="2" y="135"/>
                  </a:lnTo>
                  <a:lnTo>
                    <a:pt x="0" y="135"/>
                  </a:lnTo>
                  <a:lnTo>
                    <a:pt x="0" y="128"/>
                  </a:lnTo>
                  <a:lnTo>
                    <a:pt x="1" y="122"/>
                  </a:lnTo>
                  <a:lnTo>
                    <a:pt x="1" y="116"/>
                  </a:lnTo>
                  <a:lnTo>
                    <a:pt x="2" y="110"/>
                  </a:lnTo>
                  <a:lnTo>
                    <a:pt x="4" y="109"/>
                  </a:lnTo>
                  <a:lnTo>
                    <a:pt x="7" y="109"/>
                  </a:lnTo>
                  <a:lnTo>
                    <a:pt x="9" y="107"/>
                  </a:lnTo>
                  <a:lnTo>
                    <a:pt x="11" y="107"/>
                  </a:lnTo>
                  <a:lnTo>
                    <a:pt x="10" y="104"/>
                  </a:lnTo>
                  <a:lnTo>
                    <a:pt x="9" y="99"/>
                  </a:lnTo>
                  <a:lnTo>
                    <a:pt x="7" y="96"/>
                  </a:lnTo>
                  <a:lnTo>
                    <a:pt x="5" y="92"/>
                  </a:lnTo>
                  <a:lnTo>
                    <a:pt x="5" y="90"/>
                  </a:lnTo>
                  <a:lnTo>
                    <a:pt x="5" y="87"/>
                  </a:lnTo>
                  <a:lnTo>
                    <a:pt x="5" y="83"/>
                  </a:lnTo>
                  <a:lnTo>
                    <a:pt x="5" y="80"/>
                  </a:lnTo>
                  <a:lnTo>
                    <a:pt x="8" y="77"/>
                  </a:lnTo>
                  <a:lnTo>
                    <a:pt x="11" y="75"/>
                  </a:lnTo>
                  <a:lnTo>
                    <a:pt x="13" y="73"/>
                  </a:lnTo>
                  <a:lnTo>
                    <a:pt x="16" y="71"/>
                  </a:lnTo>
                  <a:lnTo>
                    <a:pt x="16" y="68"/>
                  </a:lnTo>
                  <a:lnTo>
                    <a:pt x="17" y="65"/>
                  </a:lnTo>
                  <a:lnTo>
                    <a:pt x="17" y="63"/>
                  </a:lnTo>
                  <a:lnTo>
                    <a:pt x="17" y="59"/>
                  </a:lnTo>
                  <a:lnTo>
                    <a:pt x="15" y="57"/>
                  </a:lnTo>
                  <a:lnTo>
                    <a:pt x="13" y="54"/>
                  </a:lnTo>
                  <a:lnTo>
                    <a:pt x="11" y="52"/>
                  </a:lnTo>
                  <a:lnTo>
                    <a:pt x="9" y="50"/>
                  </a:lnTo>
                  <a:lnTo>
                    <a:pt x="10" y="43"/>
                  </a:lnTo>
                  <a:lnTo>
                    <a:pt x="11" y="36"/>
                  </a:lnTo>
                  <a:lnTo>
                    <a:pt x="11" y="29"/>
                  </a:lnTo>
                  <a:lnTo>
                    <a:pt x="12" y="22"/>
                  </a:lnTo>
                  <a:lnTo>
                    <a:pt x="12" y="16"/>
                  </a:lnTo>
                  <a:lnTo>
                    <a:pt x="11" y="11"/>
                  </a:lnTo>
                  <a:lnTo>
                    <a:pt x="11" y="6"/>
                  </a:lnTo>
                  <a:lnTo>
                    <a:pt x="10" y="0"/>
                  </a:lnTo>
                  <a:close/>
                </a:path>
              </a:pathLst>
            </a:custGeom>
            <a:solidFill>
              <a:srgbClr val="8989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04" name="Freeform 322"/>
            <p:cNvSpPr>
              <a:spLocks noChangeAspect="1"/>
            </p:cNvSpPr>
            <p:nvPr/>
          </p:nvSpPr>
          <p:spPr bwMode="auto">
            <a:xfrm>
              <a:off x="3593" y="2716"/>
              <a:ext cx="72" cy="116"/>
            </a:xfrm>
            <a:custGeom>
              <a:avLst/>
              <a:gdLst>
                <a:gd name="T0" fmla="*/ 6 w 144"/>
                <a:gd name="T1" fmla="*/ 1 h 231"/>
                <a:gd name="T2" fmla="*/ 12 w 144"/>
                <a:gd name="T3" fmla="*/ 2 h 231"/>
                <a:gd name="T4" fmla="*/ 18 w 144"/>
                <a:gd name="T5" fmla="*/ 3 h 231"/>
                <a:gd name="T6" fmla="*/ 18 w 144"/>
                <a:gd name="T7" fmla="*/ 4 h 231"/>
                <a:gd name="T8" fmla="*/ 17 w 144"/>
                <a:gd name="T9" fmla="*/ 6 h 231"/>
                <a:gd name="T10" fmla="*/ 17 w 144"/>
                <a:gd name="T11" fmla="*/ 8 h 231"/>
                <a:gd name="T12" fmla="*/ 16 w 144"/>
                <a:gd name="T13" fmla="*/ 9 h 231"/>
                <a:gd name="T14" fmla="*/ 16 w 144"/>
                <a:gd name="T15" fmla="*/ 10 h 231"/>
                <a:gd name="T16" fmla="*/ 16 w 144"/>
                <a:gd name="T17" fmla="*/ 11 h 231"/>
                <a:gd name="T18" fmla="*/ 17 w 144"/>
                <a:gd name="T19" fmla="*/ 12 h 231"/>
                <a:gd name="T20" fmla="*/ 16 w 144"/>
                <a:gd name="T21" fmla="*/ 14 h 231"/>
                <a:gd name="T22" fmla="*/ 16 w 144"/>
                <a:gd name="T23" fmla="*/ 14 h 231"/>
                <a:gd name="T24" fmla="*/ 16 w 144"/>
                <a:gd name="T25" fmla="*/ 15 h 231"/>
                <a:gd name="T26" fmla="*/ 16 w 144"/>
                <a:gd name="T27" fmla="*/ 16 h 231"/>
                <a:gd name="T28" fmla="*/ 16 w 144"/>
                <a:gd name="T29" fmla="*/ 18 h 231"/>
                <a:gd name="T30" fmla="*/ 15 w 144"/>
                <a:gd name="T31" fmla="*/ 19 h 231"/>
                <a:gd name="T32" fmla="*/ 15 w 144"/>
                <a:gd name="T33" fmla="*/ 20 h 231"/>
                <a:gd name="T34" fmla="*/ 16 w 144"/>
                <a:gd name="T35" fmla="*/ 21 h 231"/>
                <a:gd name="T36" fmla="*/ 15 w 144"/>
                <a:gd name="T37" fmla="*/ 22 h 231"/>
                <a:gd name="T38" fmla="*/ 15 w 144"/>
                <a:gd name="T39" fmla="*/ 23 h 231"/>
                <a:gd name="T40" fmla="*/ 15 w 144"/>
                <a:gd name="T41" fmla="*/ 25 h 231"/>
                <a:gd name="T42" fmla="*/ 14 w 144"/>
                <a:gd name="T43" fmla="*/ 27 h 231"/>
                <a:gd name="T44" fmla="*/ 13 w 144"/>
                <a:gd name="T45" fmla="*/ 28 h 231"/>
                <a:gd name="T46" fmla="*/ 9 w 144"/>
                <a:gd name="T47" fmla="*/ 29 h 231"/>
                <a:gd name="T48" fmla="*/ 3 w 144"/>
                <a:gd name="T49" fmla="*/ 28 h 231"/>
                <a:gd name="T50" fmla="*/ 1 w 144"/>
                <a:gd name="T51" fmla="*/ 25 h 231"/>
                <a:gd name="T52" fmla="*/ 1 w 144"/>
                <a:gd name="T53" fmla="*/ 21 h 231"/>
                <a:gd name="T54" fmla="*/ 1 w 144"/>
                <a:gd name="T55" fmla="*/ 20 h 231"/>
                <a:gd name="T56" fmla="*/ 1 w 144"/>
                <a:gd name="T57" fmla="*/ 19 h 231"/>
                <a:gd name="T58" fmla="*/ 1 w 144"/>
                <a:gd name="T59" fmla="*/ 18 h 231"/>
                <a:gd name="T60" fmla="*/ 2 w 144"/>
                <a:gd name="T61" fmla="*/ 17 h 231"/>
                <a:gd name="T62" fmla="*/ 1 w 144"/>
                <a:gd name="T63" fmla="*/ 17 h 231"/>
                <a:gd name="T64" fmla="*/ 1 w 144"/>
                <a:gd name="T65" fmla="*/ 16 h 231"/>
                <a:gd name="T66" fmla="*/ 1 w 144"/>
                <a:gd name="T67" fmla="*/ 14 h 231"/>
                <a:gd name="T68" fmla="*/ 2 w 144"/>
                <a:gd name="T69" fmla="*/ 14 h 231"/>
                <a:gd name="T70" fmla="*/ 1 w 144"/>
                <a:gd name="T71" fmla="*/ 12 h 231"/>
                <a:gd name="T72" fmla="*/ 1 w 144"/>
                <a:gd name="T73" fmla="*/ 11 h 231"/>
                <a:gd name="T74" fmla="*/ 2 w 144"/>
                <a:gd name="T75" fmla="*/ 10 h 231"/>
                <a:gd name="T76" fmla="*/ 2 w 144"/>
                <a:gd name="T77" fmla="*/ 9 h 231"/>
                <a:gd name="T78" fmla="*/ 2 w 144"/>
                <a:gd name="T79" fmla="*/ 8 h 231"/>
                <a:gd name="T80" fmla="*/ 2 w 144"/>
                <a:gd name="T81" fmla="*/ 7 h 231"/>
                <a:gd name="T82" fmla="*/ 2 w 144"/>
                <a:gd name="T83" fmla="*/ 6 h 231"/>
                <a:gd name="T84" fmla="*/ 2 w 144"/>
                <a:gd name="T85" fmla="*/ 3 h 231"/>
                <a:gd name="T86" fmla="*/ 2 w 144"/>
                <a:gd name="T87" fmla="*/ 1 h 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4" h="231">
                  <a:moveTo>
                    <a:pt x="11" y="0"/>
                  </a:moveTo>
                  <a:lnTo>
                    <a:pt x="29" y="2"/>
                  </a:lnTo>
                  <a:lnTo>
                    <a:pt x="45" y="4"/>
                  </a:lnTo>
                  <a:lnTo>
                    <a:pt x="62" y="7"/>
                  </a:lnTo>
                  <a:lnTo>
                    <a:pt x="78" y="8"/>
                  </a:lnTo>
                  <a:lnTo>
                    <a:pt x="94" y="10"/>
                  </a:lnTo>
                  <a:lnTo>
                    <a:pt x="111" y="12"/>
                  </a:lnTo>
                  <a:lnTo>
                    <a:pt x="128" y="15"/>
                  </a:lnTo>
                  <a:lnTo>
                    <a:pt x="144" y="17"/>
                  </a:lnTo>
                  <a:lnTo>
                    <a:pt x="143" y="20"/>
                  </a:lnTo>
                  <a:lnTo>
                    <a:pt x="142" y="24"/>
                  </a:lnTo>
                  <a:lnTo>
                    <a:pt x="139" y="28"/>
                  </a:lnTo>
                  <a:lnTo>
                    <a:pt x="138" y="32"/>
                  </a:lnTo>
                  <a:lnTo>
                    <a:pt x="137" y="40"/>
                  </a:lnTo>
                  <a:lnTo>
                    <a:pt x="136" y="47"/>
                  </a:lnTo>
                  <a:lnTo>
                    <a:pt x="135" y="55"/>
                  </a:lnTo>
                  <a:lnTo>
                    <a:pt x="134" y="63"/>
                  </a:lnTo>
                  <a:lnTo>
                    <a:pt x="131" y="64"/>
                  </a:lnTo>
                  <a:lnTo>
                    <a:pt x="129" y="66"/>
                  </a:lnTo>
                  <a:lnTo>
                    <a:pt x="128" y="68"/>
                  </a:lnTo>
                  <a:lnTo>
                    <a:pt x="126" y="70"/>
                  </a:lnTo>
                  <a:lnTo>
                    <a:pt x="124" y="73"/>
                  </a:lnTo>
                  <a:lnTo>
                    <a:pt x="124" y="77"/>
                  </a:lnTo>
                  <a:lnTo>
                    <a:pt x="124" y="80"/>
                  </a:lnTo>
                  <a:lnTo>
                    <a:pt x="124" y="84"/>
                  </a:lnTo>
                  <a:lnTo>
                    <a:pt x="127" y="84"/>
                  </a:lnTo>
                  <a:lnTo>
                    <a:pt x="128" y="84"/>
                  </a:lnTo>
                  <a:lnTo>
                    <a:pt x="130" y="85"/>
                  </a:lnTo>
                  <a:lnTo>
                    <a:pt x="131" y="85"/>
                  </a:lnTo>
                  <a:lnTo>
                    <a:pt x="130" y="91"/>
                  </a:lnTo>
                  <a:lnTo>
                    <a:pt x="130" y="95"/>
                  </a:lnTo>
                  <a:lnTo>
                    <a:pt x="129" y="101"/>
                  </a:lnTo>
                  <a:lnTo>
                    <a:pt x="128" y="107"/>
                  </a:lnTo>
                  <a:lnTo>
                    <a:pt x="127" y="108"/>
                  </a:lnTo>
                  <a:lnTo>
                    <a:pt x="124" y="108"/>
                  </a:lnTo>
                  <a:lnTo>
                    <a:pt x="123" y="109"/>
                  </a:lnTo>
                  <a:lnTo>
                    <a:pt x="122" y="110"/>
                  </a:lnTo>
                  <a:lnTo>
                    <a:pt x="123" y="114"/>
                  </a:lnTo>
                  <a:lnTo>
                    <a:pt x="123" y="117"/>
                  </a:lnTo>
                  <a:lnTo>
                    <a:pt x="123" y="121"/>
                  </a:lnTo>
                  <a:lnTo>
                    <a:pt x="124" y="124"/>
                  </a:lnTo>
                  <a:lnTo>
                    <a:pt x="124" y="127"/>
                  </a:lnTo>
                  <a:lnTo>
                    <a:pt x="124" y="132"/>
                  </a:lnTo>
                  <a:lnTo>
                    <a:pt x="123" y="136"/>
                  </a:lnTo>
                  <a:lnTo>
                    <a:pt x="123" y="140"/>
                  </a:lnTo>
                  <a:lnTo>
                    <a:pt x="122" y="142"/>
                  </a:lnTo>
                  <a:lnTo>
                    <a:pt x="121" y="144"/>
                  </a:lnTo>
                  <a:lnTo>
                    <a:pt x="119" y="146"/>
                  </a:lnTo>
                  <a:lnTo>
                    <a:pt x="117" y="148"/>
                  </a:lnTo>
                  <a:lnTo>
                    <a:pt x="119" y="152"/>
                  </a:lnTo>
                  <a:lnTo>
                    <a:pt x="120" y="154"/>
                  </a:lnTo>
                  <a:lnTo>
                    <a:pt x="120" y="157"/>
                  </a:lnTo>
                  <a:lnTo>
                    <a:pt x="121" y="161"/>
                  </a:lnTo>
                  <a:lnTo>
                    <a:pt x="121" y="164"/>
                  </a:lnTo>
                  <a:lnTo>
                    <a:pt x="120" y="168"/>
                  </a:lnTo>
                  <a:lnTo>
                    <a:pt x="120" y="171"/>
                  </a:lnTo>
                  <a:lnTo>
                    <a:pt x="119" y="175"/>
                  </a:lnTo>
                  <a:lnTo>
                    <a:pt x="117" y="178"/>
                  </a:lnTo>
                  <a:lnTo>
                    <a:pt x="116" y="180"/>
                  </a:lnTo>
                  <a:lnTo>
                    <a:pt x="115" y="184"/>
                  </a:lnTo>
                  <a:lnTo>
                    <a:pt x="114" y="186"/>
                  </a:lnTo>
                  <a:lnTo>
                    <a:pt x="113" y="192"/>
                  </a:lnTo>
                  <a:lnTo>
                    <a:pt x="113" y="198"/>
                  </a:lnTo>
                  <a:lnTo>
                    <a:pt x="112" y="202"/>
                  </a:lnTo>
                  <a:lnTo>
                    <a:pt x="111" y="208"/>
                  </a:lnTo>
                  <a:lnTo>
                    <a:pt x="109" y="212"/>
                  </a:lnTo>
                  <a:lnTo>
                    <a:pt x="107" y="214"/>
                  </a:lnTo>
                  <a:lnTo>
                    <a:pt x="106" y="217"/>
                  </a:lnTo>
                  <a:lnTo>
                    <a:pt x="104" y="221"/>
                  </a:lnTo>
                  <a:lnTo>
                    <a:pt x="94" y="227"/>
                  </a:lnTo>
                  <a:lnTo>
                    <a:pt x="82" y="230"/>
                  </a:lnTo>
                  <a:lnTo>
                    <a:pt x="67" y="231"/>
                  </a:lnTo>
                  <a:lnTo>
                    <a:pt x="51" y="230"/>
                  </a:lnTo>
                  <a:lnTo>
                    <a:pt x="36" y="228"/>
                  </a:lnTo>
                  <a:lnTo>
                    <a:pt x="21" y="223"/>
                  </a:lnTo>
                  <a:lnTo>
                    <a:pt x="9" y="216"/>
                  </a:lnTo>
                  <a:lnTo>
                    <a:pt x="1" y="208"/>
                  </a:lnTo>
                  <a:lnTo>
                    <a:pt x="1" y="198"/>
                  </a:lnTo>
                  <a:lnTo>
                    <a:pt x="2" y="186"/>
                  </a:lnTo>
                  <a:lnTo>
                    <a:pt x="3" y="176"/>
                  </a:lnTo>
                  <a:lnTo>
                    <a:pt x="5" y="164"/>
                  </a:lnTo>
                  <a:lnTo>
                    <a:pt x="3" y="163"/>
                  </a:lnTo>
                  <a:lnTo>
                    <a:pt x="2" y="162"/>
                  </a:lnTo>
                  <a:lnTo>
                    <a:pt x="1" y="160"/>
                  </a:lnTo>
                  <a:lnTo>
                    <a:pt x="0" y="159"/>
                  </a:lnTo>
                  <a:lnTo>
                    <a:pt x="0" y="154"/>
                  </a:lnTo>
                  <a:lnTo>
                    <a:pt x="1" y="151"/>
                  </a:lnTo>
                  <a:lnTo>
                    <a:pt x="1" y="147"/>
                  </a:lnTo>
                  <a:lnTo>
                    <a:pt x="1" y="144"/>
                  </a:lnTo>
                  <a:lnTo>
                    <a:pt x="3" y="141"/>
                  </a:lnTo>
                  <a:lnTo>
                    <a:pt x="6" y="139"/>
                  </a:lnTo>
                  <a:lnTo>
                    <a:pt x="7" y="137"/>
                  </a:lnTo>
                  <a:lnTo>
                    <a:pt x="9" y="134"/>
                  </a:lnTo>
                  <a:lnTo>
                    <a:pt x="7" y="134"/>
                  </a:lnTo>
                  <a:lnTo>
                    <a:pt x="5" y="134"/>
                  </a:lnTo>
                  <a:lnTo>
                    <a:pt x="2" y="134"/>
                  </a:lnTo>
                  <a:lnTo>
                    <a:pt x="0" y="133"/>
                  </a:lnTo>
                  <a:lnTo>
                    <a:pt x="1" y="127"/>
                  </a:lnTo>
                  <a:lnTo>
                    <a:pt x="2" y="121"/>
                  </a:lnTo>
                  <a:lnTo>
                    <a:pt x="2" y="114"/>
                  </a:lnTo>
                  <a:lnTo>
                    <a:pt x="3" y="108"/>
                  </a:lnTo>
                  <a:lnTo>
                    <a:pt x="6" y="108"/>
                  </a:lnTo>
                  <a:lnTo>
                    <a:pt x="7" y="107"/>
                  </a:lnTo>
                  <a:lnTo>
                    <a:pt x="9" y="107"/>
                  </a:lnTo>
                  <a:lnTo>
                    <a:pt x="11" y="106"/>
                  </a:lnTo>
                  <a:lnTo>
                    <a:pt x="10" y="102"/>
                  </a:lnTo>
                  <a:lnTo>
                    <a:pt x="9" y="99"/>
                  </a:lnTo>
                  <a:lnTo>
                    <a:pt x="7" y="95"/>
                  </a:lnTo>
                  <a:lnTo>
                    <a:pt x="6" y="92"/>
                  </a:lnTo>
                  <a:lnTo>
                    <a:pt x="6" y="89"/>
                  </a:lnTo>
                  <a:lnTo>
                    <a:pt x="6" y="86"/>
                  </a:lnTo>
                  <a:lnTo>
                    <a:pt x="6" y="83"/>
                  </a:lnTo>
                  <a:lnTo>
                    <a:pt x="7" y="79"/>
                  </a:lnTo>
                  <a:lnTo>
                    <a:pt x="9" y="77"/>
                  </a:lnTo>
                  <a:lnTo>
                    <a:pt x="11" y="74"/>
                  </a:lnTo>
                  <a:lnTo>
                    <a:pt x="13" y="72"/>
                  </a:lnTo>
                  <a:lnTo>
                    <a:pt x="15" y="70"/>
                  </a:lnTo>
                  <a:lnTo>
                    <a:pt x="16" y="68"/>
                  </a:lnTo>
                  <a:lnTo>
                    <a:pt x="16" y="64"/>
                  </a:lnTo>
                  <a:lnTo>
                    <a:pt x="16" y="62"/>
                  </a:lnTo>
                  <a:lnTo>
                    <a:pt x="16" y="58"/>
                  </a:lnTo>
                  <a:lnTo>
                    <a:pt x="15" y="56"/>
                  </a:lnTo>
                  <a:lnTo>
                    <a:pt x="14" y="54"/>
                  </a:lnTo>
                  <a:lnTo>
                    <a:pt x="11" y="53"/>
                  </a:lnTo>
                  <a:lnTo>
                    <a:pt x="10" y="50"/>
                  </a:lnTo>
                  <a:lnTo>
                    <a:pt x="11" y="43"/>
                  </a:lnTo>
                  <a:lnTo>
                    <a:pt x="13" y="35"/>
                  </a:lnTo>
                  <a:lnTo>
                    <a:pt x="13" y="28"/>
                  </a:lnTo>
                  <a:lnTo>
                    <a:pt x="14" y="20"/>
                  </a:lnTo>
                  <a:lnTo>
                    <a:pt x="13" y="16"/>
                  </a:lnTo>
                  <a:lnTo>
                    <a:pt x="13" y="11"/>
                  </a:lnTo>
                  <a:lnTo>
                    <a:pt x="13" y="5"/>
                  </a:lnTo>
                  <a:lnTo>
                    <a:pt x="11" y="0"/>
                  </a:lnTo>
                  <a:close/>
                </a:path>
              </a:pathLst>
            </a:custGeom>
            <a:solidFill>
              <a:srgbClr val="939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05" name="Freeform 323"/>
            <p:cNvSpPr>
              <a:spLocks noChangeAspect="1"/>
            </p:cNvSpPr>
            <p:nvPr/>
          </p:nvSpPr>
          <p:spPr bwMode="auto">
            <a:xfrm>
              <a:off x="3598" y="2718"/>
              <a:ext cx="62" cy="114"/>
            </a:xfrm>
            <a:custGeom>
              <a:avLst/>
              <a:gdLst>
                <a:gd name="T0" fmla="*/ 6 w 123"/>
                <a:gd name="T1" fmla="*/ 1 h 228"/>
                <a:gd name="T2" fmla="*/ 11 w 123"/>
                <a:gd name="T3" fmla="*/ 1 h 228"/>
                <a:gd name="T4" fmla="*/ 16 w 123"/>
                <a:gd name="T5" fmla="*/ 2 h 228"/>
                <a:gd name="T6" fmla="*/ 15 w 123"/>
                <a:gd name="T7" fmla="*/ 4 h 228"/>
                <a:gd name="T8" fmla="*/ 15 w 123"/>
                <a:gd name="T9" fmla="*/ 6 h 228"/>
                <a:gd name="T10" fmla="*/ 14 w 123"/>
                <a:gd name="T11" fmla="*/ 8 h 228"/>
                <a:gd name="T12" fmla="*/ 14 w 123"/>
                <a:gd name="T13" fmla="*/ 9 h 228"/>
                <a:gd name="T14" fmla="*/ 14 w 123"/>
                <a:gd name="T15" fmla="*/ 10 h 228"/>
                <a:gd name="T16" fmla="*/ 14 w 123"/>
                <a:gd name="T17" fmla="*/ 11 h 228"/>
                <a:gd name="T18" fmla="*/ 14 w 123"/>
                <a:gd name="T19" fmla="*/ 11 h 228"/>
                <a:gd name="T20" fmla="*/ 14 w 123"/>
                <a:gd name="T21" fmla="*/ 13 h 228"/>
                <a:gd name="T22" fmla="*/ 13 w 123"/>
                <a:gd name="T23" fmla="*/ 14 h 228"/>
                <a:gd name="T24" fmla="*/ 13 w 123"/>
                <a:gd name="T25" fmla="*/ 15 h 228"/>
                <a:gd name="T26" fmla="*/ 13 w 123"/>
                <a:gd name="T27" fmla="*/ 16 h 228"/>
                <a:gd name="T28" fmla="*/ 13 w 123"/>
                <a:gd name="T29" fmla="*/ 17 h 228"/>
                <a:gd name="T30" fmla="*/ 13 w 123"/>
                <a:gd name="T31" fmla="*/ 18 h 228"/>
                <a:gd name="T32" fmla="*/ 13 w 123"/>
                <a:gd name="T33" fmla="*/ 19 h 228"/>
                <a:gd name="T34" fmla="*/ 13 w 123"/>
                <a:gd name="T35" fmla="*/ 20 h 228"/>
                <a:gd name="T36" fmla="*/ 13 w 123"/>
                <a:gd name="T37" fmla="*/ 22 h 228"/>
                <a:gd name="T38" fmla="*/ 12 w 123"/>
                <a:gd name="T39" fmla="*/ 23 h 228"/>
                <a:gd name="T40" fmla="*/ 12 w 123"/>
                <a:gd name="T41" fmla="*/ 25 h 228"/>
                <a:gd name="T42" fmla="*/ 12 w 123"/>
                <a:gd name="T43" fmla="*/ 26 h 228"/>
                <a:gd name="T44" fmla="*/ 11 w 123"/>
                <a:gd name="T45" fmla="*/ 28 h 228"/>
                <a:gd name="T46" fmla="*/ 7 w 123"/>
                <a:gd name="T47" fmla="*/ 29 h 228"/>
                <a:gd name="T48" fmla="*/ 2 w 123"/>
                <a:gd name="T49" fmla="*/ 28 h 228"/>
                <a:gd name="T50" fmla="*/ 1 w 123"/>
                <a:gd name="T51" fmla="*/ 25 h 228"/>
                <a:gd name="T52" fmla="*/ 1 w 123"/>
                <a:gd name="T53" fmla="*/ 21 h 228"/>
                <a:gd name="T54" fmla="*/ 1 w 123"/>
                <a:gd name="T55" fmla="*/ 20 h 228"/>
                <a:gd name="T56" fmla="*/ 1 w 123"/>
                <a:gd name="T57" fmla="*/ 19 h 228"/>
                <a:gd name="T58" fmla="*/ 1 w 123"/>
                <a:gd name="T59" fmla="*/ 18 h 228"/>
                <a:gd name="T60" fmla="*/ 2 w 123"/>
                <a:gd name="T61" fmla="*/ 17 h 228"/>
                <a:gd name="T62" fmla="*/ 1 w 123"/>
                <a:gd name="T63" fmla="*/ 17 h 228"/>
                <a:gd name="T64" fmla="*/ 1 w 123"/>
                <a:gd name="T65" fmla="*/ 15 h 228"/>
                <a:gd name="T66" fmla="*/ 1 w 123"/>
                <a:gd name="T67" fmla="*/ 14 h 228"/>
                <a:gd name="T68" fmla="*/ 2 w 123"/>
                <a:gd name="T69" fmla="*/ 14 h 228"/>
                <a:gd name="T70" fmla="*/ 2 w 123"/>
                <a:gd name="T71" fmla="*/ 12 h 228"/>
                <a:gd name="T72" fmla="*/ 1 w 123"/>
                <a:gd name="T73" fmla="*/ 11 h 228"/>
                <a:gd name="T74" fmla="*/ 2 w 123"/>
                <a:gd name="T75" fmla="*/ 10 h 228"/>
                <a:gd name="T76" fmla="*/ 2 w 123"/>
                <a:gd name="T77" fmla="*/ 9 h 228"/>
                <a:gd name="T78" fmla="*/ 2 w 123"/>
                <a:gd name="T79" fmla="*/ 8 h 228"/>
                <a:gd name="T80" fmla="*/ 2 w 123"/>
                <a:gd name="T81" fmla="*/ 7 h 228"/>
                <a:gd name="T82" fmla="*/ 2 w 123"/>
                <a:gd name="T83" fmla="*/ 6 h 228"/>
                <a:gd name="T84" fmla="*/ 2 w 123"/>
                <a:gd name="T85" fmla="*/ 3 h 228"/>
                <a:gd name="T86" fmla="*/ 2 w 123"/>
                <a:gd name="T87" fmla="*/ 1 h 2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3" h="228">
                  <a:moveTo>
                    <a:pt x="15" y="0"/>
                  </a:moveTo>
                  <a:lnTo>
                    <a:pt x="29" y="1"/>
                  </a:lnTo>
                  <a:lnTo>
                    <a:pt x="42" y="4"/>
                  </a:lnTo>
                  <a:lnTo>
                    <a:pt x="55" y="5"/>
                  </a:lnTo>
                  <a:lnTo>
                    <a:pt x="69" y="7"/>
                  </a:lnTo>
                  <a:lnTo>
                    <a:pt x="83" y="8"/>
                  </a:lnTo>
                  <a:lnTo>
                    <a:pt x="97" y="10"/>
                  </a:lnTo>
                  <a:lnTo>
                    <a:pt x="110" y="12"/>
                  </a:lnTo>
                  <a:lnTo>
                    <a:pt x="123" y="14"/>
                  </a:lnTo>
                  <a:lnTo>
                    <a:pt x="122" y="17"/>
                  </a:lnTo>
                  <a:lnTo>
                    <a:pt x="121" y="21"/>
                  </a:lnTo>
                  <a:lnTo>
                    <a:pt x="119" y="25"/>
                  </a:lnTo>
                  <a:lnTo>
                    <a:pt x="118" y="29"/>
                  </a:lnTo>
                  <a:lnTo>
                    <a:pt x="117" y="37"/>
                  </a:lnTo>
                  <a:lnTo>
                    <a:pt x="115" y="44"/>
                  </a:lnTo>
                  <a:lnTo>
                    <a:pt x="114" y="52"/>
                  </a:lnTo>
                  <a:lnTo>
                    <a:pt x="113" y="60"/>
                  </a:lnTo>
                  <a:lnTo>
                    <a:pt x="112" y="61"/>
                  </a:lnTo>
                  <a:lnTo>
                    <a:pt x="110" y="63"/>
                  </a:lnTo>
                  <a:lnTo>
                    <a:pt x="108" y="65"/>
                  </a:lnTo>
                  <a:lnTo>
                    <a:pt x="106" y="67"/>
                  </a:lnTo>
                  <a:lnTo>
                    <a:pt x="106" y="70"/>
                  </a:lnTo>
                  <a:lnTo>
                    <a:pt x="106" y="74"/>
                  </a:lnTo>
                  <a:lnTo>
                    <a:pt x="105" y="77"/>
                  </a:lnTo>
                  <a:lnTo>
                    <a:pt x="105" y="81"/>
                  </a:lnTo>
                  <a:lnTo>
                    <a:pt x="106" y="81"/>
                  </a:lnTo>
                  <a:lnTo>
                    <a:pt x="108" y="81"/>
                  </a:lnTo>
                  <a:lnTo>
                    <a:pt x="110" y="81"/>
                  </a:lnTo>
                  <a:lnTo>
                    <a:pt x="111" y="81"/>
                  </a:lnTo>
                  <a:lnTo>
                    <a:pt x="110" y="86"/>
                  </a:lnTo>
                  <a:lnTo>
                    <a:pt x="110" y="92"/>
                  </a:lnTo>
                  <a:lnTo>
                    <a:pt x="108" y="97"/>
                  </a:lnTo>
                  <a:lnTo>
                    <a:pt x="107" y="103"/>
                  </a:lnTo>
                  <a:lnTo>
                    <a:pt x="106" y="104"/>
                  </a:lnTo>
                  <a:lnTo>
                    <a:pt x="105" y="105"/>
                  </a:lnTo>
                  <a:lnTo>
                    <a:pt x="104" y="106"/>
                  </a:lnTo>
                  <a:lnTo>
                    <a:pt x="103" y="107"/>
                  </a:lnTo>
                  <a:lnTo>
                    <a:pt x="104" y="110"/>
                  </a:lnTo>
                  <a:lnTo>
                    <a:pt x="104" y="113"/>
                  </a:lnTo>
                  <a:lnTo>
                    <a:pt x="104" y="116"/>
                  </a:lnTo>
                  <a:lnTo>
                    <a:pt x="105" y="120"/>
                  </a:lnTo>
                  <a:lnTo>
                    <a:pt x="104" y="124"/>
                  </a:lnTo>
                  <a:lnTo>
                    <a:pt x="104" y="128"/>
                  </a:lnTo>
                  <a:lnTo>
                    <a:pt x="104" y="131"/>
                  </a:lnTo>
                  <a:lnTo>
                    <a:pt x="103" y="136"/>
                  </a:lnTo>
                  <a:lnTo>
                    <a:pt x="102" y="138"/>
                  </a:lnTo>
                  <a:lnTo>
                    <a:pt x="100" y="139"/>
                  </a:lnTo>
                  <a:lnTo>
                    <a:pt x="99" y="142"/>
                  </a:lnTo>
                  <a:lnTo>
                    <a:pt x="98" y="144"/>
                  </a:lnTo>
                  <a:lnTo>
                    <a:pt x="99" y="148"/>
                  </a:lnTo>
                  <a:lnTo>
                    <a:pt x="100" y="151"/>
                  </a:lnTo>
                  <a:lnTo>
                    <a:pt x="100" y="154"/>
                  </a:lnTo>
                  <a:lnTo>
                    <a:pt x="102" y="157"/>
                  </a:lnTo>
                  <a:lnTo>
                    <a:pt x="100" y="160"/>
                  </a:lnTo>
                  <a:lnTo>
                    <a:pt x="100" y="164"/>
                  </a:lnTo>
                  <a:lnTo>
                    <a:pt x="99" y="167"/>
                  </a:lnTo>
                  <a:lnTo>
                    <a:pt x="98" y="172"/>
                  </a:lnTo>
                  <a:lnTo>
                    <a:pt x="97" y="174"/>
                  </a:lnTo>
                  <a:lnTo>
                    <a:pt x="97" y="177"/>
                  </a:lnTo>
                  <a:lnTo>
                    <a:pt x="96" y="180"/>
                  </a:lnTo>
                  <a:lnTo>
                    <a:pt x="95" y="183"/>
                  </a:lnTo>
                  <a:lnTo>
                    <a:pt x="93" y="189"/>
                  </a:lnTo>
                  <a:lnTo>
                    <a:pt x="93" y="194"/>
                  </a:lnTo>
                  <a:lnTo>
                    <a:pt x="92" y="199"/>
                  </a:lnTo>
                  <a:lnTo>
                    <a:pt x="91" y="205"/>
                  </a:lnTo>
                  <a:lnTo>
                    <a:pt x="90" y="207"/>
                  </a:lnTo>
                  <a:lnTo>
                    <a:pt x="89" y="211"/>
                  </a:lnTo>
                  <a:lnTo>
                    <a:pt x="88" y="214"/>
                  </a:lnTo>
                  <a:lnTo>
                    <a:pt x="87" y="218"/>
                  </a:lnTo>
                  <a:lnTo>
                    <a:pt x="79" y="224"/>
                  </a:lnTo>
                  <a:lnTo>
                    <a:pt x="68" y="227"/>
                  </a:lnTo>
                  <a:lnTo>
                    <a:pt x="55" y="228"/>
                  </a:lnTo>
                  <a:lnTo>
                    <a:pt x="42" y="227"/>
                  </a:lnTo>
                  <a:lnTo>
                    <a:pt x="28" y="225"/>
                  </a:lnTo>
                  <a:lnTo>
                    <a:pt x="16" y="220"/>
                  </a:lnTo>
                  <a:lnTo>
                    <a:pt x="7" y="214"/>
                  </a:lnTo>
                  <a:lnTo>
                    <a:pt x="0" y="206"/>
                  </a:lnTo>
                  <a:lnTo>
                    <a:pt x="1" y="196"/>
                  </a:lnTo>
                  <a:lnTo>
                    <a:pt x="2" y="186"/>
                  </a:lnTo>
                  <a:lnTo>
                    <a:pt x="4" y="174"/>
                  </a:lnTo>
                  <a:lnTo>
                    <a:pt x="5" y="163"/>
                  </a:lnTo>
                  <a:lnTo>
                    <a:pt x="4" y="161"/>
                  </a:lnTo>
                  <a:lnTo>
                    <a:pt x="4" y="160"/>
                  </a:lnTo>
                  <a:lnTo>
                    <a:pt x="2" y="158"/>
                  </a:lnTo>
                  <a:lnTo>
                    <a:pt x="1" y="157"/>
                  </a:lnTo>
                  <a:lnTo>
                    <a:pt x="2" y="153"/>
                  </a:lnTo>
                  <a:lnTo>
                    <a:pt x="2" y="150"/>
                  </a:lnTo>
                  <a:lnTo>
                    <a:pt x="2" y="146"/>
                  </a:lnTo>
                  <a:lnTo>
                    <a:pt x="2" y="143"/>
                  </a:lnTo>
                  <a:lnTo>
                    <a:pt x="5" y="141"/>
                  </a:lnTo>
                  <a:lnTo>
                    <a:pt x="6" y="138"/>
                  </a:lnTo>
                  <a:lnTo>
                    <a:pt x="8" y="136"/>
                  </a:lnTo>
                  <a:lnTo>
                    <a:pt x="9" y="134"/>
                  </a:lnTo>
                  <a:lnTo>
                    <a:pt x="8" y="134"/>
                  </a:lnTo>
                  <a:lnTo>
                    <a:pt x="6" y="133"/>
                  </a:lnTo>
                  <a:lnTo>
                    <a:pt x="5" y="133"/>
                  </a:lnTo>
                  <a:lnTo>
                    <a:pt x="2" y="133"/>
                  </a:lnTo>
                  <a:lnTo>
                    <a:pt x="4" y="127"/>
                  </a:lnTo>
                  <a:lnTo>
                    <a:pt x="4" y="120"/>
                  </a:lnTo>
                  <a:lnTo>
                    <a:pt x="4" y="113"/>
                  </a:lnTo>
                  <a:lnTo>
                    <a:pt x="5" y="107"/>
                  </a:lnTo>
                  <a:lnTo>
                    <a:pt x="7" y="106"/>
                  </a:lnTo>
                  <a:lnTo>
                    <a:pt x="8" y="106"/>
                  </a:lnTo>
                  <a:lnTo>
                    <a:pt x="11" y="106"/>
                  </a:lnTo>
                  <a:lnTo>
                    <a:pt x="12" y="105"/>
                  </a:lnTo>
                  <a:lnTo>
                    <a:pt x="11" y="101"/>
                  </a:lnTo>
                  <a:lnTo>
                    <a:pt x="11" y="98"/>
                  </a:lnTo>
                  <a:lnTo>
                    <a:pt x="9" y="95"/>
                  </a:lnTo>
                  <a:lnTo>
                    <a:pt x="8" y="91"/>
                  </a:lnTo>
                  <a:lnTo>
                    <a:pt x="8" y="88"/>
                  </a:lnTo>
                  <a:lnTo>
                    <a:pt x="8" y="84"/>
                  </a:lnTo>
                  <a:lnTo>
                    <a:pt x="8" y="82"/>
                  </a:lnTo>
                  <a:lnTo>
                    <a:pt x="8" y="78"/>
                  </a:lnTo>
                  <a:lnTo>
                    <a:pt x="11" y="76"/>
                  </a:lnTo>
                  <a:lnTo>
                    <a:pt x="13" y="74"/>
                  </a:lnTo>
                  <a:lnTo>
                    <a:pt x="14" y="71"/>
                  </a:lnTo>
                  <a:lnTo>
                    <a:pt x="16" y="68"/>
                  </a:lnTo>
                  <a:lnTo>
                    <a:pt x="16" y="66"/>
                  </a:lnTo>
                  <a:lnTo>
                    <a:pt x="16" y="62"/>
                  </a:lnTo>
                  <a:lnTo>
                    <a:pt x="16" y="60"/>
                  </a:lnTo>
                  <a:lnTo>
                    <a:pt x="17" y="58"/>
                  </a:lnTo>
                  <a:lnTo>
                    <a:pt x="16" y="55"/>
                  </a:lnTo>
                  <a:lnTo>
                    <a:pt x="15" y="53"/>
                  </a:lnTo>
                  <a:lnTo>
                    <a:pt x="13" y="52"/>
                  </a:lnTo>
                  <a:lnTo>
                    <a:pt x="12" y="50"/>
                  </a:lnTo>
                  <a:lnTo>
                    <a:pt x="13" y="43"/>
                  </a:lnTo>
                  <a:lnTo>
                    <a:pt x="14" y="36"/>
                  </a:lnTo>
                  <a:lnTo>
                    <a:pt x="15" y="29"/>
                  </a:lnTo>
                  <a:lnTo>
                    <a:pt x="16" y="22"/>
                  </a:lnTo>
                  <a:lnTo>
                    <a:pt x="15" y="16"/>
                  </a:lnTo>
                  <a:lnTo>
                    <a:pt x="15" y="10"/>
                  </a:lnTo>
                  <a:lnTo>
                    <a:pt x="15" y="6"/>
                  </a:lnTo>
                  <a:lnTo>
                    <a:pt x="15" y="0"/>
                  </a:lnTo>
                  <a:close/>
                </a:path>
              </a:pathLst>
            </a:custGeom>
            <a:solidFill>
              <a:srgbClr val="9E9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06" name="Freeform 324"/>
            <p:cNvSpPr>
              <a:spLocks noChangeAspect="1"/>
            </p:cNvSpPr>
            <p:nvPr/>
          </p:nvSpPr>
          <p:spPr bwMode="auto">
            <a:xfrm>
              <a:off x="3603" y="2719"/>
              <a:ext cx="50" cy="113"/>
            </a:xfrm>
            <a:custGeom>
              <a:avLst/>
              <a:gdLst>
                <a:gd name="T0" fmla="*/ 2 w 102"/>
                <a:gd name="T1" fmla="*/ 0 h 226"/>
                <a:gd name="T2" fmla="*/ 12 w 102"/>
                <a:gd name="T3" fmla="*/ 2 h 226"/>
                <a:gd name="T4" fmla="*/ 12 w 102"/>
                <a:gd name="T5" fmla="*/ 4 h 226"/>
                <a:gd name="T6" fmla="*/ 11 w 102"/>
                <a:gd name="T7" fmla="*/ 8 h 226"/>
                <a:gd name="T8" fmla="*/ 10 w 102"/>
                <a:gd name="T9" fmla="*/ 9 h 226"/>
                <a:gd name="T10" fmla="*/ 10 w 102"/>
                <a:gd name="T11" fmla="*/ 10 h 226"/>
                <a:gd name="T12" fmla="*/ 11 w 102"/>
                <a:gd name="T13" fmla="*/ 10 h 226"/>
                <a:gd name="T14" fmla="*/ 10 w 102"/>
                <a:gd name="T15" fmla="*/ 13 h 226"/>
                <a:gd name="T16" fmla="*/ 10 w 102"/>
                <a:gd name="T17" fmla="*/ 13 h 226"/>
                <a:gd name="T18" fmla="*/ 10 w 102"/>
                <a:gd name="T19" fmla="*/ 15 h 226"/>
                <a:gd name="T20" fmla="*/ 10 w 102"/>
                <a:gd name="T21" fmla="*/ 17 h 226"/>
                <a:gd name="T22" fmla="*/ 9 w 102"/>
                <a:gd name="T23" fmla="*/ 18 h 226"/>
                <a:gd name="T24" fmla="*/ 10 w 102"/>
                <a:gd name="T25" fmla="*/ 20 h 226"/>
                <a:gd name="T26" fmla="*/ 9 w 102"/>
                <a:gd name="T27" fmla="*/ 22 h 226"/>
                <a:gd name="T28" fmla="*/ 9 w 102"/>
                <a:gd name="T29" fmla="*/ 23 h 226"/>
                <a:gd name="T30" fmla="*/ 9 w 102"/>
                <a:gd name="T31" fmla="*/ 26 h 226"/>
                <a:gd name="T32" fmla="*/ 8 w 102"/>
                <a:gd name="T33" fmla="*/ 27 h 226"/>
                <a:gd name="T34" fmla="*/ 7 w 102"/>
                <a:gd name="T35" fmla="*/ 28 h 226"/>
                <a:gd name="T36" fmla="*/ 6 w 102"/>
                <a:gd name="T37" fmla="*/ 29 h 226"/>
                <a:gd name="T38" fmla="*/ 5 w 102"/>
                <a:gd name="T39" fmla="*/ 29 h 226"/>
                <a:gd name="T40" fmla="*/ 4 w 102"/>
                <a:gd name="T41" fmla="*/ 29 h 226"/>
                <a:gd name="T42" fmla="*/ 2 w 102"/>
                <a:gd name="T43" fmla="*/ 28 h 226"/>
                <a:gd name="T44" fmla="*/ 1 w 102"/>
                <a:gd name="T45" fmla="*/ 28 h 226"/>
                <a:gd name="T46" fmla="*/ 0 w 102"/>
                <a:gd name="T47" fmla="*/ 27 h 226"/>
                <a:gd name="T48" fmla="*/ 0 w 102"/>
                <a:gd name="T49" fmla="*/ 26 h 226"/>
                <a:gd name="T50" fmla="*/ 0 w 102"/>
                <a:gd name="T51" fmla="*/ 21 h 226"/>
                <a:gd name="T52" fmla="*/ 0 w 102"/>
                <a:gd name="T53" fmla="*/ 20 h 226"/>
                <a:gd name="T54" fmla="*/ 0 w 102"/>
                <a:gd name="T55" fmla="*/ 18 h 226"/>
                <a:gd name="T56" fmla="*/ 1 w 102"/>
                <a:gd name="T57" fmla="*/ 17 h 226"/>
                <a:gd name="T58" fmla="*/ 0 w 102"/>
                <a:gd name="T59" fmla="*/ 17 h 226"/>
                <a:gd name="T60" fmla="*/ 0 w 102"/>
                <a:gd name="T61" fmla="*/ 14 h 226"/>
                <a:gd name="T62" fmla="*/ 1 w 102"/>
                <a:gd name="T63" fmla="*/ 14 h 226"/>
                <a:gd name="T64" fmla="*/ 1 w 102"/>
                <a:gd name="T65" fmla="*/ 12 h 226"/>
                <a:gd name="T66" fmla="*/ 1 w 102"/>
                <a:gd name="T67" fmla="*/ 10 h 226"/>
                <a:gd name="T68" fmla="*/ 2 w 102"/>
                <a:gd name="T69" fmla="*/ 9 h 226"/>
                <a:gd name="T70" fmla="*/ 2 w 102"/>
                <a:gd name="T71" fmla="*/ 8 h 226"/>
                <a:gd name="T72" fmla="*/ 1 w 102"/>
                <a:gd name="T73" fmla="*/ 7 h 226"/>
                <a:gd name="T74" fmla="*/ 2 w 102"/>
                <a:gd name="T75" fmla="*/ 3 h 226"/>
                <a:gd name="T76" fmla="*/ 2 w 102"/>
                <a:gd name="T77" fmla="*/ 0 h 2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226">
                  <a:moveTo>
                    <a:pt x="18" y="0"/>
                  </a:moveTo>
                  <a:lnTo>
                    <a:pt x="102" y="12"/>
                  </a:lnTo>
                  <a:lnTo>
                    <a:pt x="97" y="27"/>
                  </a:lnTo>
                  <a:lnTo>
                    <a:pt x="93" y="58"/>
                  </a:lnTo>
                  <a:lnTo>
                    <a:pt x="88" y="65"/>
                  </a:lnTo>
                  <a:lnTo>
                    <a:pt x="86" y="78"/>
                  </a:lnTo>
                  <a:lnTo>
                    <a:pt x="90" y="79"/>
                  </a:lnTo>
                  <a:lnTo>
                    <a:pt x="88" y="101"/>
                  </a:lnTo>
                  <a:lnTo>
                    <a:pt x="83" y="104"/>
                  </a:lnTo>
                  <a:lnTo>
                    <a:pt x="84" y="118"/>
                  </a:lnTo>
                  <a:lnTo>
                    <a:pt x="83" y="133"/>
                  </a:lnTo>
                  <a:lnTo>
                    <a:pt x="79" y="142"/>
                  </a:lnTo>
                  <a:lnTo>
                    <a:pt x="81" y="154"/>
                  </a:lnTo>
                  <a:lnTo>
                    <a:pt x="79" y="169"/>
                  </a:lnTo>
                  <a:lnTo>
                    <a:pt x="75" y="180"/>
                  </a:lnTo>
                  <a:lnTo>
                    <a:pt x="73" y="202"/>
                  </a:lnTo>
                  <a:lnTo>
                    <a:pt x="68" y="215"/>
                  </a:lnTo>
                  <a:lnTo>
                    <a:pt x="63" y="220"/>
                  </a:lnTo>
                  <a:lnTo>
                    <a:pt x="53" y="225"/>
                  </a:lnTo>
                  <a:lnTo>
                    <a:pt x="43" y="226"/>
                  </a:lnTo>
                  <a:lnTo>
                    <a:pt x="33" y="226"/>
                  </a:lnTo>
                  <a:lnTo>
                    <a:pt x="22" y="224"/>
                  </a:lnTo>
                  <a:lnTo>
                    <a:pt x="13" y="219"/>
                  </a:lnTo>
                  <a:lnTo>
                    <a:pt x="5" y="214"/>
                  </a:lnTo>
                  <a:lnTo>
                    <a:pt x="0" y="207"/>
                  </a:lnTo>
                  <a:lnTo>
                    <a:pt x="5" y="164"/>
                  </a:lnTo>
                  <a:lnTo>
                    <a:pt x="3" y="157"/>
                  </a:lnTo>
                  <a:lnTo>
                    <a:pt x="4" y="142"/>
                  </a:lnTo>
                  <a:lnTo>
                    <a:pt x="10" y="134"/>
                  </a:lnTo>
                  <a:lnTo>
                    <a:pt x="4" y="133"/>
                  </a:lnTo>
                  <a:lnTo>
                    <a:pt x="7" y="106"/>
                  </a:lnTo>
                  <a:lnTo>
                    <a:pt x="12" y="105"/>
                  </a:lnTo>
                  <a:lnTo>
                    <a:pt x="10" y="91"/>
                  </a:lnTo>
                  <a:lnTo>
                    <a:pt x="11" y="79"/>
                  </a:lnTo>
                  <a:lnTo>
                    <a:pt x="17" y="69"/>
                  </a:lnTo>
                  <a:lnTo>
                    <a:pt x="18" y="58"/>
                  </a:lnTo>
                  <a:lnTo>
                    <a:pt x="14" y="50"/>
                  </a:lnTo>
                  <a:lnTo>
                    <a:pt x="18" y="22"/>
                  </a:lnTo>
                  <a:lnTo>
                    <a:pt x="18" y="0"/>
                  </a:lnTo>
                  <a:close/>
                </a:path>
              </a:pathLst>
            </a:custGeom>
            <a:solidFill>
              <a:srgbClr val="A8A5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07" name="Freeform 325"/>
            <p:cNvSpPr>
              <a:spLocks noChangeAspect="1"/>
            </p:cNvSpPr>
            <p:nvPr/>
          </p:nvSpPr>
          <p:spPr bwMode="auto">
            <a:xfrm>
              <a:off x="3548" y="2752"/>
              <a:ext cx="157" cy="22"/>
            </a:xfrm>
            <a:custGeom>
              <a:avLst/>
              <a:gdLst>
                <a:gd name="T0" fmla="*/ 0 w 313"/>
                <a:gd name="T1" fmla="*/ 0 h 44"/>
                <a:gd name="T2" fmla="*/ 3 w 313"/>
                <a:gd name="T3" fmla="*/ 1 h 44"/>
                <a:gd name="T4" fmla="*/ 5 w 313"/>
                <a:gd name="T5" fmla="*/ 1 h 44"/>
                <a:gd name="T6" fmla="*/ 8 w 313"/>
                <a:gd name="T7" fmla="*/ 2 h 44"/>
                <a:gd name="T8" fmla="*/ 10 w 313"/>
                <a:gd name="T9" fmla="*/ 2 h 44"/>
                <a:gd name="T10" fmla="*/ 13 w 313"/>
                <a:gd name="T11" fmla="*/ 2 h 44"/>
                <a:gd name="T12" fmla="*/ 15 w 313"/>
                <a:gd name="T13" fmla="*/ 3 h 44"/>
                <a:gd name="T14" fmla="*/ 18 w 313"/>
                <a:gd name="T15" fmla="*/ 3 h 44"/>
                <a:gd name="T16" fmla="*/ 20 w 313"/>
                <a:gd name="T17" fmla="*/ 3 h 44"/>
                <a:gd name="T18" fmla="*/ 22 w 313"/>
                <a:gd name="T19" fmla="*/ 4 h 44"/>
                <a:gd name="T20" fmla="*/ 25 w 313"/>
                <a:gd name="T21" fmla="*/ 4 h 44"/>
                <a:gd name="T22" fmla="*/ 27 w 313"/>
                <a:gd name="T23" fmla="*/ 4 h 44"/>
                <a:gd name="T24" fmla="*/ 30 w 313"/>
                <a:gd name="T25" fmla="*/ 4 h 44"/>
                <a:gd name="T26" fmla="*/ 32 w 313"/>
                <a:gd name="T27" fmla="*/ 5 h 44"/>
                <a:gd name="T28" fmla="*/ 35 w 313"/>
                <a:gd name="T29" fmla="*/ 5 h 44"/>
                <a:gd name="T30" fmla="*/ 37 w 313"/>
                <a:gd name="T31" fmla="*/ 5 h 44"/>
                <a:gd name="T32" fmla="*/ 40 w 313"/>
                <a:gd name="T33" fmla="*/ 5 h 44"/>
                <a:gd name="T34" fmla="*/ 38 w 313"/>
                <a:gd name="T35" fmla="*/ 5 h 44"/>
                <a:gd name="T36" fmla="*/ 36 w 313"/>
                <a:gd name="T37" fmla="*/ 6 h 44"/>
                <a:gd name="T38" fmla="*/ 33 w 313"/>
                <a:gd name="T39" fmla="*/ 6 h 44"/>
                <a:gd name="T40" fmla="*/ 31 w 313"/>
                <a:gd name="T41" fmla="*/ 6 h 44"/>
                <a:gd name="T42" fmla="*/ 29 w 313"/>
                <a:gd name="T43" fmla="*/ 6 h 44"/>
                <a:gd name="T44" fmla="*/ 26 w 313"/>
                <a:gd name="T45" fmla="*/ 6 h 44"/>
                <a:gd name="T46" fmla="*/ 24 w 313"/>
                <a:gd name="T47" fmla="*/ 5 h 44"/>
                <a:gd name="T48" fmla="*/ 21 w 313"/>
                <a:gd name="T49" fmla="*/ 5 h 44"/>
                <a:gd name="T50" fmla="*/ 19 w 313"/>
                <a:gd name="T51" fmla="*/ 5 h 44"/>
                <a:gd name="T52" fmla="*/ 16 w 313"/>
                <a:gd name="T53" fmla="*/ 5 h 44"/>
                <a:gd name="T54" fmla="*/ 14 w 313"/>
                <a:gd name="T55" fmla="*/ 4 h 44"/>
                <a:gd name="T56" fmla="*/ 11 w 313"/>
                <a:gd name="T57" fmla="*/ 4 h 44"/>
                <a:gd name="T58" fmla="*/ 9 w 313"/>
                <a:gd name="T59" fmla="*/ 3 h 44"/>
                <a:gd name="T60" fmla="*/ 6 w 313"/>
                <a:gd name="T61" fmla="*/ 3 h 44"/>
                <a:gd name="T62" fmla="*/ 4 w 313"/>
                <a:gd name="T63" fmla="*/ 3 h 44"/>
                <a:gd name="T64" fmla="*/ 2 w 313"/>
                <a:gd name="T65" fmla="*/ 3 h 44"/>
                <a:gd name="T66" fmla="*/ 0 w 313"/>
                <a:gd name="T67" fmla="*/ 0 h 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3" h="44">
                  <a:moveTo>
                    <a:pt x="0" y="0"/>
                  </a:moveTo>
                  <a:lnTo>
                    <a:pt x="20" y="3"/>
                  </a:lnTo>
                  <a:lnTo>
                    <a:pt x="39" y="7"/>
                  </a:lnTo>
                  <a:lnTo>
                    <a:pt x="59" y="10"/>
                  </a:lnTo>
                  <a:lnTo>
                    <a:pt x="78" y="13"/>
                  </a:lnTo>
                  <a:lnTo>
                    <a:pt x="98" y="16"/>
                  </a:lnTo>
                  <a:lnTo>
                    <a:pt x="117" y="18"/>
                  </a:lnTo>
                  <a:lnTo>
                    <a:pt x="137" y="21"/>
                  </a:lnTo>
                  <a:lnTo>
                    <a:pt x="157" y="23"/>
                  </a:lnTo>
                  <a:lnTo>
                    <a:pt x="176" y="25"/>
                  </a:lnTo>
                  <a:lnTo>
                    <a:pt x="196" y="28"/>
                  </a:lnTo>
                  <a:lnTo>
                    <a:pt x="215" y="30"/>
                  </a:lnTo>
                  <a:lnTo>
                    <a:pt x="235" y="31"/>
                  </a:lnTo>
                  <a:lnTo>
                    <a:pt x="255" y="33"/>
                  </a:lnTo>
                  <a:lnTo>
                    <a:pt x="274" y="35"/>
                  </a:lnTo>
                  <a:lnTo>
                    <a:pt x="294" y="36"/>
                  </a:lnTo>
                  <a:lnTo>
                    <a:pt x="313" y="37"/>
                  </a:lnTo>
                  <a:lnTo>
                    <a:pt x="298" y="40"/>
                  </a:lnTo>
                  <a:lnTo>
                    <a:pt x="281" y="43"/>
                  </a:lnTo>
                  <a:lnTo>
                    <a:pt x="264" y="44"/>
                  </a:lnTo>
                  <a:lnTo>
                    <a:pt x="245" y="44"/>
                  </a:lnTo>
                  <a:lnTo>
                    <a:pt x="226" y="43"/>
                  </a:lnTo>
                  <a:lnTo>
                    <a:pt x="206" y="42"/>
                  </a:lnTo>
                  <a:lnTo>
                    <a:pt x="187" y="40"/>
                  </a:lnTo>
                  <a:lnTo>
                    <a:pt x="166" y="38"/>
                  </a:lnTo>
                  <a:lnTo>
                    <a:pt x="146" y="36"/>
                  </a:lnTo>
                  <a:lnTo>
                    <a:pt x="126" y="33"/>
                  </a:lnTo>
                  <a:lnTo>
                    <a:pt x="105" y="30"/>
                  </a:lnTo>
                  <a:lnTo>
                    <a:pt x="85" y="28"/>
                  </a:lnTo>
                  <a:lnTo>
                    <a:pt x="67" y="24"/>
                  </a:lnTo>
                  <a:lnTo>
                    <a:pt x="48" y="22"/>
                  </a:lnTo>
                  <a:lnTo>
                    <a:pt x="30" y="20"/>
                  </a:lnTo>
                  <a:lnTo>
                    <a:pt x="14" y="17"/>
                  </a:lnTo>
                  <a:lnTo>
                    <a:pt x="0" y="0"/>
                  </a:lnTo>
                  <a:close/>
                </a:path>
              </a:pathLst>
            </a:custGeom>
            <a:solidFill>
              <a:srgbClr val="51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08" name="Freeform 326"/>
            <p:cNvSpPr>
              <a:spLocks noChangeAspect="1"/>
            </p:cNvSpPr>
            <p:nvPr/>
          </p:nvSpPr>
          <p:spPr bwMode="auto">
            <a:xfrm>
              <a:off x="3550" y="2776"/>
              <a:ext cx="152" cy="17"/>
            </a:xfrm>
            <a:custGeom>
              <a:avLst/>
              <a:gdLst>
                <a:gd name="T0" fmla="*/ 0 w 304"/>
                <a:gd name="T1" fmla="*/ 0 h 36"/>
                <a:gd name="T2" fmla="*/ 3 w 304"/>
                <a:gd name="T3" fmla="*/ 0 h 36"/>
                <a:gd name="T4" fmla="*/ 5 w 304"/>
                <a:gd name="T5" fmla="*/ 0 h 36"/>
                <a:gd name="T6" fmla="*/ 8 w 304"/>
                <a:gd name="T7" fmla="*/ 1 h 36"/>
                <a:gd name="T8" fmla="*/ 10 w 304"/>
                <a:gd name="T9" fmla="*/ 1 h 36"/>
                <a:gd name="T10" fmla="*/ 12 w 304"/>
                <a:gd name="T11" fmla="*/ 1 h 36"/>
                <a:gd name="T12" fmla="*/ 15 w 304"/>
                <a:gd name="T13" fmla="*/ 1 h 36"/>
                <a:gd name="T14" fmla="*/ 17 w 304"/>
                <a:gd name="T15" fmla="*/ 2 h 36"/>
                <a:gd name="T16" fmla="*/ 19 w 304"/>
                <a:gd name="T17" fmla="*/ 2 h 36"/>
                <a:gd name="T18" fmla="*/ 22 w 304"/>
                <a:gd name="T19" fmla="*/ 2 h 36"/>
                <a:gd name="T20" fmla="*/ 24 w 304"/>
                <a:gd name="T21" fmla="*/ 2 h 36"/>
                <a:gd name="T22" fmla="*/ 26 w 304"/>
                <a:gd name="T23" fmla="*/ 2 h 36"/>
                <a:gd name="T24" fmla="*/ 29 w 304"/>
                <a:gd name="T25" fmla="*/ 3 h 36"/>
                <a:gd name="T26" fmla="*/ 31 w 304"/>
                <a:gd name="T27" fmla="*/ 3 h 36"/>
                <a:gd name="T28" fmla="*/ 34 w 304"/>
                <a:gd name="T29" fmla="*/ 3 h 36"/>
                <a:gd name="T30" fmla="*/ 36 w 304"/>
                <a:gd name="T31" fmla="*/ 3 h 36"/>
                <a:gd name="T32" fmla="*/ 38 w 304"/>
                <a:gd name="T33" fmla="*/ 3 h 36"/>
                <a:gd name="T34" fmla="*/ 36 w 304"/>
                <a:gd name="T35" fmla="*/ 3 h 36"/>
                <a:gd name="T36" fmla="*/ 34 w 304"/>
                <a:gd name="T37" fmla="*/ 4 h 36"/>
                <a:gd name="T38" fmla="*/ 32 w 304"/>
                <a:gd name="T39" fmla="*/ 4 h 36"/>
                <a:gd name="T40" fmla="*/ 30 w 304"/>
                <a:gd name="T41" fmla="*/ 4 h 36"/>
                <a:gd name="T42" fmla="*/ 27 w 304"/>
                <a:gd name="T43" fmla="*/ 4 h 36"/>
                <a:gd name="T44" fmla="*/ 25 w 304"/>
                <a:gd name="T45" fmla="*/ 4 h 36"/>
                <a:gd name="T46" fmla="*/ 23 w 304"/>
                <a:gd name="T47" fmla="*/ 4 h 36"/>
                <a:gd name="T48" fmla="*/ 20 w 304"/>
                <a:gd name="T49" fmla="*/ 4 h 36"/>
                <a:gd name="T50" fmla="*/ 18 w 304"/>
                <a:gd name="T51" fmla="*/ 3 h 36"/>
                <a:gd name="T52" fmla="*/ 15 w 304"/>
                <a:gd name="T53" fmla="*/ 3 h 36"/>
                <a:gd name="T54" fmla="*/ 13 w 304"/>
                <a:gd name="T55" fmla="*/ 2 h 36"/>
                <a:gd name="T56" fmla="*/ 10 w 304"/>
                <a:gd name="T57" fmla="*/ 2 h 36"/>
                <a:gd name="T58" fmla="*/ 8 w 304"/>
                <a:gd name="T59" fmla="*/ 2 h 36"/>
                <a:gd name="T60" fmla="*/ 6 w 304"/>
                <a:gd name="T61" fmla="*/ 1 h 36"/>
                <a:gd name="T62" fmla="*/ 3 w 304"/>
                <a:gd name="T63" fmla="*/ 1 h 36"/>
                <a:gd name="T64" fmla="*/ 1 w 304"/>
                <a:gd name="T65" fmla="*/ 1 h 36"/>
                <a:gd name="T66" fmla="*/ 0 w 304"/>
                <a:gd name="T67" fmla="*/ 0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4" h="36">
                  <a:moveTo>
                    <a:pt x="0" y="0"/>
                  </a:moveTo>
                  <a:lnTo>
                    <a:pt x="19" y="3"/>
                  </a:lnTo>
                  <a:lnTo>
                    <a:pt x="38" y="6"/>
                  </a:lnTo>
                  <a:lnTo>
                    <a:pt x="57" y="8"/>
                  </a:lnTo>
                  <a:lnTo>
                    <a:pt x="76" y="11"/>
                  </a:lnTo>
                  <a:lnTo>
                    <a:pt x="95" y="13"/>
                  </a:lnTo>
                  <a:lnTo>
                    <a:pt x="114" y="15"/>
                  </a:lnTo>
                  <a:lnTo>
                    <a:pt x="133" y="18"/>
                  </a:lnTo>
                  <a:lnTo>
                    <a:pt x="152" y="20"/>
                  </a:lnTo>
                  <a:lnTo>
                    <a:pt x="170" y="21"/>
                  </a:lnTo>
                  <a:lnTo>
                    <a:pt x="190" y="23"/>
                  </a:lnTo>
                  <a:lnTo>
                    <a:pt x="208" y="24"/>
                  </a:lnTo>
                  <a:lnTo>
                    <a:pt x="228" y="26"/>
                  </a:lnTo>
                  <a:lnTo>
                    <a:pt x="246" y="26"/>
                  </a:lnTo>
                  <a:lnTo>
                    <a:pt x="266" y="26"/>
                  </a:lnTo>
                  <a:lnTo>
                    <a:pt x="284" y="26"/>
                  </a:lnTo>
                  <a:lnTo>
                    <a:pt x="304" y="26"/>
                  </a:lnTo>
                  <a:lnTo>
                    <a:pt x="288" y="30"/>
                  </a:lnTo>
                  <a:lnTo>
                    <a:pt x="271" y="34"/>
                  </a:lnTo>
                  <a:lnTo>
                    <a:pt x="253" y="35"/>
                  </a:lnTo>
                  <a:lnTo>
                    <a:pt x="235" y="36"/>
                  </a:lnTo>
                  <a:lnTo>
                    <a:pt x="216" y="36"/>
                  </a:lnTo>
                  <a:lnTo>
                    <a:pt x="197" y="36"/>
                  </a:lnTo>
                  <a:lnTo>
                    <a:pt x="177" y="35"/>
                  </a:lnTo>
                  <a:lnTo>
                    <a:pt x="157" y="33"/>
                  </a:lnTo>
                  <a:lnTo>
                    <a:pt x="137" y="30"/>
                  </a:lnTo>
                  <a:lnTo>
                    <a:pt x="117" y="27"/>
                  </a:lnTo>
                  <a:lnTo>
                    <a:pt x="97" y="24"/>
                  </a:lnTo>
                  <a:lnTo>
                    <a:pt x="78" y="21"/>
                  </a:lnTo>
                  <a:lnTo>
                    <a:pt x="59" y="19"/>
                  </a:lnTo>
                  <a:lnTo>
                    <a:pt x="41" y="15"/>
                  </a:lnTo>
                  <a:lnTo>
                    <a:pt x="23" y="13"/>
                  </a:lnTo>
                  <a:lnTo>
                    <a:pt x="6" y="11"/>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09" name="Freeform 327"/>
            <p:cNvSpPr>
              <a:spLocks noChangeAspect="1"/>
            </p:cNvSpPr>
            <p:nvPr/>
          </p:nvSpPr>
          <p:spPr bwMode="auto">
            <a:xfrm>
              <a:off x="3549" y="2795"/>
              <a:ext cx="152" cy="19"/>
            </a:xfrm>
            <a:custGeom>
              <a:avLst/>
              <a:gdLst>
                <a:gd name="T0" fmla="*/ 1 w 305"/>
                <a:gd name="T1" fmla="*/ 0 h 38"/>
                <a:gd name="T2" fmla="*/ 3 w 305"/>
                <a:gd name="T3" fmla="*/ 1 h 38"/>
                <a:gd name="T4" fmla="*/ 5 w 305"/>
                <a:gd name="T5" fmla="*/ 1 h 38"/>
                <a:gd name="T6" fmla="*/ 8 w 305"/>
                <a:gd name="T7" fmla="*/ 2 h 38"/>
                <a:gd name="T8" fmla="*/ 10 w 305"/>
                <a:gd name="T9" fmla="*/ 2 h 38"/>
                <a:gd name="T10" fmla="*/ 12 w 305"/>
                <a:gd name="T11" fmla="*/ 2 h 38"/>
                <a:gd name="T12" fmla="*/ 15 w 305"/>
                <a:gd name="T13" fmla="*/ 3 h 38"/>
                <a:gd name="T14" fmla="*/ 17 w 305"/>
                <a:gd name="T15" fmla="*/ 3 h 38"/>
                <a:gd name="T16" fmla="*/ 19 w 305"/>
                <a:gd name="T17" fmla="*/ 3 h 38"/>
                <a:gd name="T18" fmla="*/ 21 w 305"/>
                <a:gd name="T19" fmla="*/ 3 h 38"/>
                <a:gd name="T20" fmla="*/ 24 w 305"/>
                <a:gd name="T21" fmla="*/ 4 h 38"/>
                <a:gd name="T22" fmla="*/ 26 w 305"/>
                <a:gd name="T23" fmla="*/ 4 h 38"/>
                <a:gd name="T24" fmla="*/ 28 w 305"/>
                <a:gd name="T25" fmla="*/ 4 h 38"/>
                <a:gd name="T26" fmla="*/ 31 w 305"/>
                <a:gd name="T27" fmla="*/ 4 h 38"/>
                <a:gd name="T28" fmla="*/ 33 w 305"/>
                <a:gd name="T29" fmla="*/ 4 h 38"/>
                <a:gd name="T30" fmla="*/ 35 w 305"/>
                <a:gd name="T31" fmla="*/ 4 h 38"/>
                <a:gd name="T32" fmla="*/ 38 w 305"/>
                <a:gd name="T33" fmla="*/ 4 h 38"/>
                <a:gd name="T34" fmla="*/ 35 w 305"/>
                <a:gd name="T35" fmla="*/ 5 h 38"/>
                <a:gd name="T36" fmla="*/ 33 w 305"/>
                <a:gd name="T37" fmla="*/ 5 h 38"/>
                <a:gd name="T38" fmla="*/ 31 w 305"/>
                <a:gd name="T39" fmla="*/ 5 h 38"/>
                <a:gd name="T40" fmla="*/ 29 w 305"/>
                <a:gd name="T41" fmla="*/ 5 h 38"/>
                <a:gd name="T42" fmla="*/ 27 w 305"/>
                <a:gd name="T43" fmla="*/ 5 h 38"/>
                <a:gd name="T44" fmla="*/ 24 w 305"/>
                <a:gd name="T45" fmla="*/ 5 h 38"/>
                <a:gd name="T46" fmla="*/ 22 w 305"/>
                <a:gd name="T47" fmla="*/ 5 h 38"/>
                <a:gd name="T48" fmla="*/ 20 w 305"/>
                <a:gd name="T49" fmla="*/ 5 h 38"/>
                <a:gd name="T50" fmla="*/ 17 w 305"/>
                <a:gd name="T51" fmla="*/ 4 h 38"/>
                <a:gd name="T52" fmla="*/ 15 w 305"/>
                <a:gd name="T53" fmla="*/ 4 h 38"/>
                <a:gd name="T54" fmla="*/ 13 w 305"/>
                <a:gd name="T55" fmla="*/ 4 h 38"/>
                <a:gd name="T56" fmla="*/ 11 w 305"/>
                <a:gd name="T57" fmla="*/ 3 h 38"/>
                <a:gd name="T58" fmla="*/ 9 w 305"/>
                <a:gd name="T59" fmla="*/ 3 h 38"/>
                <a:gd name="T60" fmla="*/ 6 w 305"/>
                <a:gd name="T61" fmla="*/ 3 h 38"/>
                <a:gd name="T62" fmla="*/ 4 w 305"/>
                <a:gd name="T63" fmla="*/ 2 h 38"/>
                <a:gd name="T64" fmla="*/ 2 w 305"/>
                <a:gd name="T65" fmla="*/ 2 h 38"/>
                <a:gd name="T66" fmla="*/ 0 w 305"/>
                <a:gd name="T67" fmla="*/ 2 h 38"/>
                <a:gd name="T68" fmla="*/ 1 w 305"/>
                <a:gd name="T69" fmla="*/ 0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05" h="38">
                  <a:moveTo>
                    <a:pt x="9" y="0"/>
                  </a:moveTo>
                  <a:lnTo>
                    <a:pt x="28" y="4"/>
                  </a:lnTo>
                  <a:lnTo>
                    <a:pt x="47" y="6"/>
                  </a:lnTo>
                  <a:lnTo>
                    <a:pt x="66" y="10"/>
                  </a:lnTo>
                  <a:lnTo>
                    <a:pt x="84" y="12"/>
                  </a:lnTo>
                  <a:lnTo>
                    <a:pt x="103" y="15"/>
                  </a:lnTo>
                  <a:lnTo>
                    <a:pt x="121" y="18"/>
                  </a:lnTo>
                  <a:lnTo>
                    <a:pt x="138" y="20"/>
                  </a:lnTo>
                  <a:lnTo>
                    <a:pt x="157" y="21"/>
                  </a:lnTo>
                  <a:lnTo>
                    <a:pt x="175" y="23"/>
                  </a:lnTo>
                  <a:lnTo>
                    <a:pt x="194" y="25"/>
                  </a:lnTo>
                  <a:lnTo>
                    <a:pt x="212" y="26"/>
                  </a:lnTo>
                  <a:lnTo>
                    <a:pt x="231" y="26"/>
                  </a:lnTo>
                  <a:lnTo>
                    <a:pt x="249" y="27"/>
                  </a:lnTo>
                  <a:lnTo>
                    <a:pt x="267" y="26"/>
                  </a:lnTo>
                  <a:lnTo>
                    <a:pt x="286" y="26"/>
                  </a:lnTo>
                  <a:lnTo>
                    <a:pt x="305" y="25"/>
                  </a:lnTo>
                  <a:lnTo>
                    <a:pt x="286" y="38"/>
                  </a:lnTo>
                  <a:lnTo>
                    <a:pt x="269" y="38"/>
                  </a:lnTo>
                  <a:lnTo>
                    <a:pt x="250" y="38"/>
                  </a:lnTo>
                  <a:lnTo>
                    <a:pt x="233" y="37"/>
                  </a:lnTo>
                  <a:lnTo>
                    <a:pt x="216" y="37"/>
                  </a:lnTo>
                  <a:lnTo>
                    <a:pt x="197" y="36"/>
                  </a:lnTo>
                  <a:lnTo>
                    <a:pt x="180" y="34"/>
                  </a:lnTo>
                  <a:lnTo>
                    <a:pt x="161" y="33"/>
                  </a:lnTo>
                  <a:lnTo>
                    <a:pt x="143" y="30"/>
                  </a:lnTo>
                  <a:lnTo>
                    <a:pt x="126" y="28"/>
                  </a:lnTo>
                  <a:lnTo>
                    <a:pt x="107" y="26"/>
                  </a:lnTo>
                  <a:lnTo>
                    <a:pt x="90" y="23"/>
                  </a:lnTo>
                  <a:lnTo>
                    <a:pt x="72" y="21"/>
                  </a:lnTo>
                  <a:lnTo>
                    <a:pt x="53" y="18"/>
                  </a:lnTo>
                  <a:lnTo>
                    <a:pt x="36" y="15"/>
                  </a:lnTo>
                  <a:lnTo>
                    <a:pt x="17" y="13"/>
                  </a:lnTo>
                  <a:lnTo>
                    <a:pt x="0" y="11"/>
                  </a:lnTo>
                  <a:lnTo>
                    <a:pt x="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10" name="Freeform 328"/>
            <p:cNvSpPr>
              <a:spLocks noChangeAspect="1"/>
            </p:cNvSpPr>
            <p:nvPr/>
          </p:nvSpPr>
          <p:spPr bwMode="auto">
            <a:xfrm>
              <a:off x="3553" y="2712"/>
              <a:ext cx="165" cy="20"/>
            </a:xfrm>
            <a:custGeom>
              <a:avLst/>
              <a:gdLst>
                <a:gd name="T0" fmla="*/ 0 w 330"/>
                <a:gd name="T1" fmla="*/ 0 h 41"/>
                <a:gd name="T2" fmla="*/ 19 w 330"/>
                <a:gd name="T3" fmla="*/ 2 h 41"/>
                <a:gd name="T4" fmla="*/ 33 w 330"/>
                <a:gd name="T5" fmla="*/ 3 h 41"/>
                <a:gd name="T6" fmla="*/ 42 w 330"/>
                <a:gd name="T7" fmla="*/ 4 h 41"/>
                <a:gd name="T8" fmla="*/ 38 w 330"/>
                <a:gd name="T9" fmla="*/ 5 h 41"/>
                <a:gd name="T10" fmla="*/ 28 w 330"/>
                <a:gd name="T11" fmla="*/ 3 h 41"/>
                <a:gd name="T12" fmla="*/ 11 w 330"/>
                <a:gd name="T13" fmla="*/ 1 h 41"/>
                <a:gd name="T14" fmla="*/ 0 w 330"/>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0" h="41">
                  <a:moveTo>
                    <a:pt x="0" y="0"/>
                  </a:moveTo>
                  <a:lnTo>
                    <a:pt x="152" y="18"/>
                  </a:lnTo>
                  <a:lnTo>
                    <a:pt x="264" y="29"/>
                  </a:lnTo>
                  <a:lnTo>
                    <a:pt x="330" y="37"/>
                  </a:lnTo>
                  <a:lnTo>
                    <a:pt x="301" y="41"/>
                  </a:lnTo>
                  <a:lnTo>
                    <a:pt x="223" y="30"/>
                  </a:lnTo>
                  <a:lnTo>
                    <a:pt x="83" y="15"/>
                  </a:lnTo>
                  <a:lnTo>
                    <a:pt x="0" y="0"/>
                  </a:lnTo>
                  <a:close/>
                </a:path>
              </a:pathLst>
            </a:custGeom>
            <a:solidFill>
              <a:srgbClr val="FF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11" name="Freeform 329"/>
            <p:cNvSpPr>
              <a:spLocks noChangeAspect="1"/>
            </p:cNvSpPr>
            <p:nvPr/>
          </p:nvSpPr>
          <p:spPr bwMode="auto">
            <a:xfrm>
              <a:off x="3554" y="2735"/>
              <a:ext cx="152" cy="19"/>
            </a:xfrm>
            <a:custGeom>
              <a:avLst/>
              <a:gdLst>
                <a:gd name="T0" fmla="*/ 3 w 304"/>
                <a:gd name="T1" fmla="*/ 0 h 38"/>
                <a:gd name="T2" fmla="*/ 22 w 304"/>
                <a:gd name="T3" fmla="*/ 3 h 38"/>
                <a:gd name="T4" fmla="*/ 38 w 304"/>
                <a:gd name="T5" fmla="*/ 4 h 38"/>
                <a:gd name="T6" fmla="*/ 36 w 304"/>
                <a:gd name="T7" fmla="*/ 5 h 38"/>
                <a:gd name="T8" fmla="*/ 16 w 304"/>
                <a:gd name="T9" fmla="*/ 3 h 38"/>
                <a:gd name="T10" fmla="*/ 0 w 304"/>
                <a:gd name="T11" fmla="*/ 2 h 38"/>
                <a:gd name="T12" fmla="*/ 1 w 304"/>
                <a:gd name="T13" fmla="*/ 0 h 38"/>
                <a:gd name="T14" fmla="*/ 3 w 304"/>
                <a:gd name="T15" fmla="*/ 0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4" h="38">
                  <a:moveTo>
                    <a:pt x="19" y="0"/>
                  </a:moveTo>
                  <a:lnTo>
                    <a:pt x="171" y="24"/>
                  </a:lnTo>
                  <a:lnTo>
                    <a:pt x="304" y="32"/>
                  </a:lnTo>
                  <a:lnTo>
                    <a:pt x="288" y="38"/>
                  </a:lnTo>
                  <a:lnTo>
                    <a:pt x="122" y="24"/>
                  </a:lnTo>
                  <a:lnTo>
                    <a:pt x="0" y="9"/>
                  </a:lnTo>
                  <a:lnTo>
                    <a:pt x="1" y="0"/>
                  </a:lnTo>
                  <a:lnTo>
                    <a:pt x="1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12" name="Freeform 330"/>
            <p:cNvSpPr>
              <a:spLocks noChangeAspect="1"/>
            </p:cNvSpPr>
            <p:nvPr/>
          </p:nvSpPr>
          <p:spPr bwMode="auto">
            <a:xfrm>
              <a:off x="3590" y="2751"/>
              <a:ext cx="55" cy="9"/>
            </a:xfrm>
            <a:custGeom>
              <a:avLst/>
              <a:gdLst>
                <a:gd name="T0" fmla="*/ 3 w 111"/>
                <a:gd name="T1" fmla="*/ 0 h 16"/>
                <a:gd name="T2" fmla="*/ 8 w 111"/>
                <a:gd name="T3" fmla="*/ 1 h 16"/>
                <a:gd name="T4" fmla="*/ 13 w 111"/>
                <a:gd name="T5" fmla="*/ 2 h 16"/>
                <a:gd name="T6" fmla="*/ 12 w 111"/>
                <a:gd name="T7" fmla="*/ 3 h 16"/>
                <a:gd name="T8" fmla="*/ 7 w 111"/>
                <a:gd name="T9" fmla="*/ 3 h 16"/>
                <a:gd name="T10" fmla="*/ 0 w 111"/>
                <a:gd name="T11" fmla="*/ 1 h 16"/>
                <a:gd name="T12" fmla="*/ 3 w 111"/>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 h="16">
                  <a:moveTo>
                    <a:pt x="25" y="0"/>
                  </a:moveTo>
                  <a:lnTo>
                    <a:pt x="71" y="6"/>
                  </a:lnTo>
                  <a:lnTo>
                    <a:pt x="111" y="10"/>
                  </a:lnTo>
                  <a:lnTo>
                    <a:pt x="97" y="16"/>
                  </a:lnTo>
                  <a:lnTo>
                    <a:pt x="61" y="15"/>
                  </a:lnTo>
                  <a:lnTo>
                    <a:pt x="0" y="7"/>
                  </a:lnTo>
                  <a:lnTo>
                    <a:pt x="25"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13" name="Freeform 331"/>
            <p:cNvSpPr>
              <a:spLocks noChangeAspect="1"/>
            </p:cNvSpPr>
            <p:nvPr/>
          </p:nvSpPr>
          <p:spPr bwMode="auto">
            <a:xfrm>
              <a:off x="3597" y="2772"/>
              <a:ext cx="40" cy="7"/>
            </a:xfrm>
            <a:custGeom>
              <a:avLst/>
              <a:gdLst>
                <a:gd name="T0" fmla="*/ 2 w 81"/>
                <a:gd name="T1" fmla="*/ 0 h 15"/>
                <a:gd name="T2" fmla="*/ 10 w 81"/>
                <a:gd name="T3" fmla="*/ 1 h 15"/>
                <a:gd name="T4" fmla="*/ 8 w 81"/>
                <a:gd name="T5" fmla="*/ 1 h 15"/>
                <a:gd name="T6" fmla="*/ 0 w 81"/>
                <a:gd name="T7" fmla="*/ 0 h 15"/>
                <a:gd name="T8" fmla="*/ 2 w 81"/>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15">
                  <a:moveTo>
                    <a:pt x="19" y="0"/>
                  </a:moveTo>
                  <a:lnTo>
                    <a:pt x="81" y="8"/>
                  </a:lnTo>
                  <a:lnTo>
                    <a:pt x="64" y="15"/>
                  </a:lnTo>
                  <a:lnTo>
                    <a:pt x="0" y="6"/>
                  </a:lnTo>
                  <a:lnTo>
                    <a:pt x="19"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14" name="Freeform 332"/>
            <p:cNvSpPr>
              <a:spLocks noChangeAspect="1"/>
            </p:cNvSpPr>
            <p:nvPr/>
          </p:nvSpPr>
          <p:spPr bwMode="auto">
            <a:xfrm>
              <a:off x="3599" y="2793"/>
              <a:ext cx="40" cy="7"/>
            </a:xfrm>
            <a:custGeom>
              <a:avLst/>
              <a:gdLst>
                <a:gd name="T0" fmla="*/ 1 w 81"/>
                <a:gd name="T1" fmla="*/ 0 h 15"/>
                <a:gd name="T2" fmla="*/ 5 w 81"/>
                <a:gd name="T3" fmla="*/ 0 h 15"/>
                <a:gd name="T4" fmla="*/ 10 w 81"/>
                <a:gd name="T5" fmla="*/ 1 h 15"/>
                <a:gd name="T6" fmla="*/ 7 w 81"/>
                <a:gd name="T7" fmla="*/ 1 h 15"/>
                <a:gd name="T8" fmla="*/ 0 w 81"/>
                <a:gd name="T9" fmla="*/ 1 h 15"/>
                <a:gd name="T10" fmla="*/ 1 w 81"/>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15">
                  <a:moveTo>
                    <a:pt x="8" y="0"/>
                  </a:moveTo>
                  <a:lnTo>
                    <a:pt x="42" y="4"/>
                  </a:lnTo>
                  <a:lnTo>
                    <a:pt x="81" y="9"/>
                  </a:lnTo>
                  <a:lnTo>
                    <a:pt x="60" y="15"/>
                  </a:lnTo>
                  <a:lnTo>
                    <a:pt x="0" y="9"/>
                  </a:lnTo>
                  <a:lnTo>
                    <a:pt x="8"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215" name="Freeform 333"/>
            <p:cNvSpPr>
              <a:spLocks noChangeAspect="1"/>
            </p:cNvSpPr>
            <p:nvPr/>
          </p:nvSpPr>
          <p:spPr bwMode="auto">
            <a:xfrm>
              <a:off x="3580" y="2823"/>
              <a:ext cx="79" cy="21"/>
            </a:xfrm>
            <a:custGeom>
              <a:avLst/>
              <a:gdLst>
                <a:gd name="T0" fmla="*/ 0 w 157"/>
                <a:gd name="T1" fmla="*/ 0 h 41"/>
                <a:gd name="T2" fmla="*/ 8 w 157"/>
                <a:gd name="T3" fmla="*/ 2 h 41"/>
                <a:gd name="T4" fmla="*/ 14 w 157"/>
                <a:gd name="T5" fmla="*/ 2 h 41"/>
                <a:gd name="T6" fmla="*/ 20 w 157"/>
                <a:gd name="T7" fmla="*/ 3 h 41"/>
                <a:gd name="T8" fmla="*/ 15 w 157"/>
                <a:gd name="T9" fmla="*/ 5 h 41"/>
                <a:gd name="T10" fmla="*/ 13 w 157"/>
                <a:gd name="T11" fmla="*/ 6 h 41"/>
                <a:gd name="T12" fmla="*/ 7 w 157"/>
                <a:gd name="T13" fmla="*/ 5 h 41"/>
                <a:gd name="T14" fmla="*/ 3 w 157"/>
                <a:gd name="T15" fmla="*/ 3 h 41"/>
                <a:gd name="T16" fmla="*/ 0 w 157"/>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 h="41">
                  <a:moveTo>
                    <a:pt x="0" y="0"/>
                  </a:moveTo>
                  <a:lnTo>
                    <a:pt x="60" y="10"/>
                  </a:lnTo>
                  <a:lnTo>
                    <a:pt x="111" y="16"/>
                  </a:lnTo>
                  <a:lnTo>
                    <a:pt x="157" y="19"/>
                  </a:lnTo>
                  <a:lnTo>
                    <a:pt x="119" y="37"/>
                  </a:lnTo>
                  <a:lnTo>
                    <a:pt x="103" y="41"/>
                  </a:lnTo>
                  <a:lnTo>
                    <a:pt x="53" y="37"/>
                  </a:lnTo>
                  <a:lnTo>
                    <a:pt x="21"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grpSp>
      <p:grpSp>
        <p:nvGrpSpPr>
          <p:cNvPr id="39945" name="Group 334"/>
          <p:cNvGrpSpPr>
            <a:grpSpLocks/>
          </p:cNvGrpSpPr>
          <p:nvPr/>
        </p:nvGrpSpPr>
        <p:grpSpPr bwMode="auto">
          <a:xfrm>
            <a:off x="5719763" y="4252913"/>
            <a:ext cx="466725" cy="728662"/>
            <a:chOff x="3456" y="2899"/>
            <a:chExt cx="294" cy="459"/>
          </a:xfrm>
        </p:grpSpPr>
        <p:sp>
          <p:nvSpPr>
            <p:cNvPr id="40086" name="Freeform 335"/>
            <p:cNvSpPr>
              <a:spLocks noChangeAspect="1"/>
            </p:cNvSpPr>
            <p:nvPr/>
          </p:nvSpPr>
          <p:spPr bwMode="auto">
            <a:xfrm>
              <a:off x="3456" y="2899"/>
              <a:ext cx="291" cy="387"/>
            </a:xfrm>
            <a:custGeom>
              <a:avLst/>
              <a:gdLst>
                <a:gd name="T0" fmla="*/ 10 w 866"/>
                <a:gd name="T1" fmla="*/ 1 h 1153"/>
                <a:gd name="T2" fmla="*/ 8 w 866"/>
                <a:gd name="T3" fmla="*/ 1 h 1153"/>
                <a:gd name="T4" fmla="*/ 6 w 866"/>
                <a:gd name="T5" fmla="*/ 2 h 1153"/>
                <a:gd name="T6" fmla="*/ 5 w 866"/>
                <a:gd name="T7" fmla="*/ 3 h 1153"/>
                <a:gd name="T8" fmla="*/ 3 w 866"/>
                <a:gd name="T9" fmla="*/ 5 h 1153"/>
                <a:gd name="T10" fmla="*/ 2 w 866"/>
                <a:gd name="T11" fmla="*/ 6 h 1153"/>
                <a:gd name="T12" fmla="*/ 1 w 866"/>
                <a:gd name="T13" fmla="*/ 7 h 1153"/>
                <a:gd name="T14" fmla="*/ 1 w 866"/>
                <a:gd name="T15" fmla="*/ 9 h 1153"/>
                <a:gd name="T16" fmla="*/ 0 w 866"/>
                <a:gd name="T17" fmla="*/ 11 h 1153"/>
                <a:gd name="T18" fmla="*/ 0 w 866"/>
                <a:gd name="T19" fmla="*/ 15 h 1153"/>
                <a:gd name="T20" fmla="*/ 0 w 866"/>
                <a:gd name="T21" fmla="*/ 19 h 1153"/>
                <a:gd name="T22" fmla="*/ 2 w 866"/>
                <a:gd name="T23" fmla="*/ 23 h 1153"/>
                <a:gd name="T24" fmla="*/ 3 w 866"/>
                <a:gd name="T25" fmla="*/ 26 h 1153"/>
                <a:gd name="T26" fmla="*/ 4 w 866"/>
                <a:gd name="T27" fmla="*/ 28 h 1153"/>
                <a:gd name="T28" fmla="*/ 5 w 866"/>
                <a:gd name="T29" fmla="*/ 29 h 1153"/>
                <a:gd name="T30" fmla="*/ 5 w 866"/>
                <a:gd name="T31" fmla="*/ 30 h 1153"/>
                <a:gd name="T32" fmla="*/ 6 w 866"/>
                <a:gd name="T33" fmla="*/ 32 h 1153"/>
                <a:gd name="T34" fmla="*/ 6 w 866"/>
                <a:gd name="T35" fmla="*/ 33 h 1153"/>
                <a:gd name="T36" fmla="*/ 7 w 866"/>
                <a:gd name="T37" fmla="*/ 36 h 1153"/>
                <a:gd name="T38" fmla="*/ 7 w 866"/>
                <a:gd name="T39" fmla="*/ 38 h 1153"/>
                <a:gd name="T40" fmla="*/ 7 w 866"/>
                <a:gd name="T41" fmla="*/ 40 h 1153"/>
                <a:gd name="T42" fmla="*/ 7 w 866"/>
                <a:gd name="T43" fmla="*/ 42 h 1153"/>
                <a:gd name="T44" fmla="*/ 8 w 866"/>
                <a:gd name="T45" fmla="*/ 42 h 1153"/>
                <a:gd name="T46" fmla="*/ 10 w 866"/>
                <a:gd name="T47" fmla="*/ 42 h 1153"/>
                <a:gd name="T48" fmla="*/ 11 w 866"/>
                <a:gd name="T49" fmla="*/ 43 h 1153"/>
                <a:gd name="T50" fmla="*/ 12 w 866"/>
                <a:gd name="T51" fmla="*/ 43 h 1153"/>
                <a:gd name="T52" fmla="*/ 14 w 866"/>
                <a:gd name="T53" fmla="*/ 43 h 1153"/>
                <a:gd name="T54" fmla="*/ 15 w 866"/>
                <a:gd name="T55" fmla="*/ 43 h 1153"/>
                <a:gd name="T56" fmla="*/ 17 w 866"/>
                <a:gd name="T57" fmla="*/ 43 h 1153"/>
                <a:gd name="T58" fmla="*/ 18 w 866"/>
                <a:gd name="T59" fmla="*/ 44 h 1153"/>
                <a:gd name="T60" fmla="*/ 19 w 866"/>
                <a:gd name="T61" fmla="*/ 43 h 1153"/>
                <a:gd name="T62" fmla="*/ 20 w 866"/>
                <a:gd name="T63" fmla="*/ 42 h 1153"/>
                <a:gd name="T64" fmla="*/ 20 w 866"/>
                <a:gd name="T65" fmla="*/ 40 h 1153"/>
                <a:gd name="T66" fmla="*/ 21 w 866"/>
                <a:gd name="T67" fmla="*/ 38 h 1153"/>
                <a:gd name="T68" fmla="*/ 22 w 866"/>
                <a:gd name="T69" fmla="*/ 36 h 1153"/>
                <a:gd name="T70" fmla="*/ 22 w 866"/>
                <a:gd name="T71" fmla="*/ 35 h 1153"/>
                <a:gd name="T72" fmla="*/ 22 w 866"/>
                <a:gd name="T73" fmla="*/ 34 h 1153"/>
                <a:gd name="T74" fmla="*/ 23 w 866"/>
                <a:gd name="T75" fmla="*/ 34 h 1153"/>
                <a:gd name="T76" fmla="*/ 23 w 866"/>
                <a:gd name="T77" fmla="*/ 33 h 1153"/>
                <a:gd name="T78" fmla="*/ 24 w 866"/>
                <a:gd name="T79" fmla="*/ 32 h 1153"/>
                <a:gd name="T80" fmla="*/ 25 w 866"/>
                <a:gd name="T81" fmla="*/ 31 h 1153"/>
                <a:gd name="T82" fmla="*/ 25 w 866"/>
                <a:gd name="T83" fmla="*/ 31 h 1153"/>
                <a:gd name="T84" fmla="*/ 26 w 866"/>
                <a:gd name="T85" fmla="*/ 30 h 1153"/>
                <a:gd name="T86" fmla="*/ 27 w 866"/>
                <a:gd name="T87" fmla="*/ 28 h 1153"/>
                <a:gd name="T88" fmla="*/ 29 w 866"/>
                <a:gd name="T89" fmla="*/ 27 h 1153"/>
                <a:gd name="T90" fmla="*/ 30 w 866"/>
                <a:gd name="T91" fmla="*/ 25 h 1153"/>
                <a:gd name="T92" fmla="*/ 31 w 866"/>
                <a:gd name="T93" fmla="*/ 22 h 1153"/>
                <a:gd name="T94" fmla="*/ 32 w 866"/>
                <a:gd name="T95" fmla="*/ 19 h 1153"/>
                <a:gd name="T96" fmla="*/ 33 w 866"/>
                <a:gd name="T97" fmla="*/ 17 h 1153"/>
                <a:gd name="T98" fmla="*/ 33 w 866"/>
                <a:gd name="T99" fmla="*/ 14 h 1153"/>
                <a:gd name="T100" fmla="*/ 32 w 866"/>
                <a:gd name="T101" fmla="*/ 10 h 1153"/>
                <a:gd name="T102" fmla="*/ 31 w 866"/>
                <a:gd name="T103" fmla="*/ 7 h 1153"/>
                <a:gd name="T104" fmla="*/ 29 w 866"/>
                <a:gd name="T105" fmla="*/ 4 h 1153"/>
                <a:gd name="T106" fmla="*/ 26 w 866"/>
                <a:gd name="T107" fmla="*/ 3 h 1153"/>
                <a:gd name="T108" fmla="*/ 22 w 866"/>
                <a:gd name="T109" fmla="*/ 1 h 1153"/>
                <a:gd name="T110" fmla="*/ 19 w 866"/>
                <a:gd name="T111" fmla="*/ 0 h 1153"/>
                <a:gd name="T112" fmla="*/ 15 w 866"/>
                <a:gd name="T113" fmla="*/ 0 h 1153"/>
                <a:gd name="T114" fmla="*/ 12 w 866"/>
                <a:gd name="T115" fmla="*/ 0 h 11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66" h="1153">
                  <a:moveTo>
                    <a:pt x="280" y="10"/>
                  </a:moveTo>
                  <a:lnTo>
                    <a:pt x="256" y="18"/>
                  </a:lnTo>
                  <a:lnTo>
                    <a:pt x="231" y="26"/>
                  </a:lnTo>
                  <a:lnTo>
                    <a:pt x="208" y="36"/>
                  </a:lnTo>
                  <a:lnTo>
                    <a:pt x="185" y="48"/>
                  </a:lnTo>
                  <a:lnTo>
                    <a:pt x="165" y="61"/>
                  </a:lnTo>
                  <a:lnTo>
                    <a:pt x="144" y="74"/>
                  </a:lnTo>
                  <a:lnTo>
                    <a:pt x="125" y="88"/>
                  </a:lnTo>
                  <a:lnTo>
                    <a:pt x="107" y="104"/>
                  </a:lnTo>
                  <a:lnTo>
                    <a:pt x="91" y="121"/>
                  </a:lnTo>
                  <a:lnTo>
                    <a:pt x="76" y="138"/>
                  </a:lnTo>
                  <a:lnTo>
                    <a:pt x="62" y="156"/>
                  </a:lnTo>
                  <a:lnTo>
                    <a:pt x="50" y="176"/>
                  </a:lnTo>
                  <a:lnTo>
                    <a:pt x="40" y="195"/>
                  </a:lnTo>
                  <a:lnTo>
                    <a:pt x="32" y="217"/>
                  </a:lnTo>
                  <a:lnTo>
                    <a:pt x="25" y="238"/>
                  </a:lnTo>
                  <a:lnTo>
                    <a:pt x="21" y="261"/>
                  </a:lnTo>
                  <a:lnTo>
                    <a:pt x="9" y="301"/>
                  </a:lnTo>
                  <a:lnTo>
                    <a:pt x="1" y="346"/>
                  </a:lnTo>
                  <a:lnTo>
                    <a:pt x="0" y="392"/>
                  </a:lnTo>
                  <a:lnTo>
                    <a:pt x="3" y="443"/>
                  </a:lnTo>
                  <a:lnTo>
                    <a:pt x="11" y="496"/>
                  </a:lnTo>
                  <a:lnTo>
                    <a:pt x="26" y="553"/>
                  </a:lnTo>
                  <a:lnTo>
                    <a:pt x="48" y="613"/>
                  </a:lnTo>
                  <a:lnTo>
                    <a:pt x="76" y="676"/>
                  </a:lnTo>
                  <a:lnTo>
                    <a:pt x="85" y="693"/>
                  </a:lnTo>
                  <a:lnTo>
                    <a:pt x="95" y="709"/>
                  </a:lnTo>
                  <a:lnTo>
                    <a:pt x="105" y="727"/>
                  </a:lnTo>
                  <a:lnTo>
                    <a:pt x="114" y="743"/>
                  </a:lnTo>
                  <a:lnTo>
                    <a:pt x="123" y="759"/>
                  </a:lnTo>
                  <a:lnTo>
                    <a:pt x="133" y="776"/>
                  </a:lnTo>
                  <a:lnTo>
                    <a:pt x="143" y="792"/>
                  </a:lnTo>
                  <a:lnTo>
                    <a:pt x="152" y="810"/>
                  </a:lnTo>
                  <a:lnTo>
                    <a:pt x="158" y="833"/>
                  </a:lnTo>
                  <a:lnTo>
                    <a:pt x="165" y="855"/>
                  </a:lnTo>
                  <a:lnTo>
                    <a:pt x="170" y="878"/>
                  </a:lnTo>
                  <a:lnTo>
                    <a:pt x="176" y="901"/>
                  </a:lnTo>
                  <a:lnTo>
                    <a:pt x="176" y="939"/>
                  </a:lnTo>
                  <a:lnTo>
                    <a:pt x="176" y="977"/>
                  </a:lnTo>
                  <a:lnTo>
                    <a:pt x="176" y="1016"/>
                  </a:lnTo>
                  <a:lnTo>
                    <a:pt x="176" y="1054"/>
                  </a:lnTo>
                  <a:lnTo>
                    <a:pt x="181" y="1069"/>
                  </a:lnTo>
                  <a:lnTo>
                    <a:pt x="186" y="1083"/>
                  </a:lnTo>
                  <a:lnTo>
                    <a:pt x="191" y="1098"/>
                  </a:lnTo>
                  <a:lnTo>
                    <a:pt x="196" y="1111"/>
                  </a:lnTo>
                  <a:lnTo>
                    <a:pt x="215" y="1115"/>
                  </a:lnTo>
                  <a:lnTo>
                    <a:pt x="235" y="1117"/>
                  </a:lnTo>
                  <a:lnTo>
                    <a:pt x="253" y="1121"/>
                  </a:lnTo>
                  <a:lnTo>
                    <a:pt x="273" y="1124"/>
                  </a:lnTo>
                  <a:lnTo>
                    <a:pt x="291" y="1126"/>
                  </a:lnTo>
                  <a:lnTo>
                    <a:pt x="311" y="1129"/>
                  </a:lnTo>
                  <a:lnTo>
                    <a:pt x="329" y="1132"/>
                  </a:lnTo>
                  <a:lnTo>
                    <a:pt x="348" y="1134"/>
                  </a:lnTo>
                  <a:lnTo>
                    <a:pt x="367" y="1137"/>
                  </a:lnTo>
                  <a:lnTo>
                    <a:pt x="386" y="1139"/>
                  </a:lnTo>
                  <a:lnTo>
                    <a:pt x="404" y="1141"/>
                  </a:lnTo>
                  <a:lnTo>
                    <a:pt x="424" y="1144"/>
                  </a:lnTo>
                  <a:lnTo>
                    <a:pt x="442" y="1146"/>
                  </a:lnTo>
                  <a:lnTo>
                    <a:pt x="462" y="1148"/>
                  </a:lnTo>
                  <a:lnTo>
                    <a:pt x="480" y="1151"/>
                  </a:lnTo>
                  <a:lnTo>
                    <a:pt x="500" y="1153"/>
                  </a:lnTo>
                  <a:lnTo>
                    <a:pt x="508" y="1141"/>
                  </a:lnTo>
                  <a:lnTo>
                    <a:pt x="516" y="1129"/>
                  </a:lnTo>
                  <a:lnTo>
                    <a:pt x="524" y="1117"/>
                  </a:lnTo>
                  <a:lnTo>
                    <a:pt x="532" y="1106"/>
                  </a:lnTo>
                  <a:lnTo>
                    <a:pt x="540" y="1069"/>
                  </a:lnTo>
                  <a:lnTo>
                    <a:pt x="548" y="1033"/>
                  </a:lnTo>
                  <a:lnTo>
                    <a:pt x="555" y="996"/>
                  </a:lnTo>
                  <a:lnTo>
                    <a:pt x="563" y="959"/>
                  </a:lnTo>
                  <a:lnTo>
                    <a:pt x="568" y="949"/>
                  </a:lnTo>
                  <a:lnTo>
                    <a:pt x="572" y="939"/>
                  </a:lnTo>
                  <a:lnTo>
                    <a:pt x="577" y="928"/>
                  </a:lnTo>
                  <a:lnTo>
                    <a:pt x="583" y="918"/>
                  </a:lnTo>
                  <a:lnTo>
                    <a:pt x="587" y="908"/>
                  </a:lnTo>
                  <a:lnTo>
                    <a:pt x="592" y="897"/>
                  </a:lnTo>
                  <a:lnTo>
                    <a:pt x="597" y="886"/>
                  </a:lnTo>
                  <a:lnTo>
                    <a:pt x="601" y="875"/>
                  </a:lnTo>
                  <a:lnTo>
                    <a:pt x="609" y="865"/>
                  </a:lnTo>
                  <a:lnTo>
                    <a:pt x="617" y="856"/>
                  </a:lnTo>
                  <a:lnTo>
                    <a:pt x="626" y="845"/>
                  </a:lnTo>
                  <a:lnTo>
                    <a:pt x="635" y="835"/>
                  </a:lnTo>
                  <a:lnTo>
                    <a:pt x="644" y="825"/>
                  </a:lnTo>
                  <a:lnTo>
                    <a:pt x="652" y="814"/>
                  </a:lnTo>
                  <a:lnTo>
                    <a:pt x="661" y="805"/>
                  </a:lnTo>
                  <a:lnTo>
                    <a:pt x="670" y="795"/>
                  </a:lnTo>
                  <a:lnTo>
                    <a:pt x="685" y="780"/>
                  </a:lnTo>
                  <a:lnTo>
                    <a:pt x="703" y="762"/>
                  </a:lnTo>
                  <a:lnTo>
                    <a:pt x="720" y="744"/>
                  </a:lnTo>
                  <a:lnTo>
                    <a:pt x="737" y="722"/>
                  </a:lnTo>
                  <a:lnTo>
                    <a:pt x="756" y="699"/>
                  </a:lnTo>
                  <a:lnTo>
                    <a:pt x="774" y="674"/>
                  </a:lnTo>
                  <a:lnTo>
                    <a:pt x="791" y="647"/>
                  </a:lnTo>
                  <a:lnTo>
                    <a:pt x="807" y="618"/>
                  </a:lnTo>
                  <a:lnTo>
                    <a:pt x="822" y="587"/>
                  </a:lnTo>
                  <a:lnTo>
                    <a:pt x="836" y="554"/>
                  </a:lnTo>
                  <a:lnTo>
                    <a:pt x="847" y="519"/>
                  </a:lnTo>
                  <a:lnTo>
                    <a:pt x="856" y="482"/>
                  </a:lnTo>
                  <a:lnTo>
                    <a:pt x="863" y="444"/>
                  </a:lnTo>
                  <a:lnTo>
                    <a:pt x="866" y="403"/>
                  </a:lnTo>
                  <a:lnTo>
                    <a:pt x="866" y="361"/>
                  </a:lnTo>
                  <a:lnTo>
                    <a:pt x="863" y="316"/>
                  </a:lnTo>
                  <a:lnTo>
                    <a:pt x="851" y="269"/>
                  </a:lnTo>
                  <a:lnTo>
                    <a:pt x="833" y="225"/>
                  </a:lnTo>
                  <a:lnTo>
                    <a:pt x="810" y="185"/>
                  </a:lnTo>
                  <a:lnTo>
                    <a:pt x="781" y="151"/>
                  </a:lnTo>
                  <a:lnTo>
                    <a:pt x="749" y="118"/>
                  </a:lnTo>
                  <a:lnTo>
                    <a:pt x="712" y="91"/>
                  </a:lnTo>
                  <a:lnTo>
                    <a:pt x="673" y="68"/>
                  </a:lnTo>
                  <a:lnTo>
                    <a:pt x="631" y="47"/>
                  </a:lnTo>
                  <a:lnTo>
                    <a:pt x="587" y="31"/>
                  </a:lnTo>
                  <a:lnTo>
                    <a:pt x="542" y="18"/>
                  </a:lnTo>
                  <a:lnTo>
                    <a:pt x="497" y="8"/>
                  </a:lnTo>
                  <a:lnTo>
                    <a:pt x="451" y="2"/>
                  </a:lnTo>
                  <a:lnTo>
                    <a:pt x="406" y="0"/>
                  </a:lnTo>
                  <a:lnTo>
                    <a:pt x="363" y="0"/>
                  </a:lnTo>
                  <a:lnTo>
                    <a:pt x="320" y="3"/>
                  </a:lnTo>
                  <a:lnTo>
                    <a:pt x="280" y="10"/>
                  </a:lnTo>
                  <a:close/>
                </a:path>
              </a:pathLst>
            </a:custGeom>
            <a:solidFill>
              <a:srgbClr val="EDC6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87" name="Freeform 336"/>
            <p:cNvSpPr>
              <a:spLocks noChangeAspect="1"/>
            </p:cNvSpPr>
            <p:nvPr/>
          </p:nvSpPr>
          <p:spPr bwMode="auto">
            <a:xfrm>
              <a:off x="3457" y="2900"/>
              <a:ext cx="293" cy="379"/>
            </a:xfrm>
            <a:custGeom>
              <a:avLst/>
              <a:gdLst>
                <a:gd name="T0" fmla="*/ 11 w 872"/>
                <a:gd name="T1" fmla="*/ 0 h 1129"/>
                <a:gd name="T2" fmla="*/ 10 w 872"/>
                <a:gd name="T3" fmla="*/ 1 h 1129"/>
                <a:gd name="T4" fmla="*/ 8 w 872"/>
                <a:gd name="T5" fmla="*/ 2 h 1129"/>
                <a:gd name="T6" fmla="*/ 6 w 872"/>
                <a:gd name="T7" fmla="*/ 2 h 1129"/>
                <a:gd name="T8" fmla="*/ 5 w 872"/>
                <a:gd name="T9" fmla="*/ 3 h 1129"/>
                <a:gd name="T10" fmla="*/ 4 w 872"/>
                <a:gd name="T11" fmla="*/ 4 h 1129"/>
                <a:gd name="T12" fmla="*/ 3 w 872"/>
                <a:gd name="T13" fmla="*/ 6 h 1129"/>
                <a:gd name="T14" fmla="*/ 2 w 872"/>
                <a:gd name="T15" fmla="*/ 7 h 1129"/>
                <a:gd name="T16" fmla="*/ 1 w 872"/>
                <a:gd name="T17" fmla="*/ 9 h 1129"/>
                <a:gd name="T18" fmla="*/ 1 w 872"/>
                <a:gd name="T19" fmla="*/ 10 h 1129"/>
                <a:gd name="T20" fmla="*/ 0 w 872"/>
                <a:gd name="T21" fmla="*/ 12 h 1129"/>
                <a:gd name="T22" fmla="*/ 0 w 872"/>
                <a:gd name="T23" fmla="*/ 14 h 1129"/>
                <a:gd name="T24" fmla="*/ 0 w 872"/>
                <a:gd name="T25" fmla="*/ 16 h 1129"/>
                <a:gd name="T26" fmla="*/ 0 w 872"/>
                <a:gd name="T27" fmla="*/ 18 h 1129"/>
                <a:gd name="T28" fmla="*/ 1 w 872"/>
                <a:gd name="T29" fmla="*/ 20 h 1129"/>
                <a:gd name="T30" fmla="*/ 2 w 872"/>
                <a:gd name="T31" fmla="*/ 22 h 1129"/>
                <a:gd name="T32" fmla="*/ 3 w 872"/>
                <a:gd name="T33" fmla="*/ 25 h 1129"/>
                <a:gd name="T34" fmla="*/ 6 w 872"/>
                <a:gd name="T35" fmla="*/ 30 h 1129"/>
                <a:gd name="T36" fmla="*/ 7 w 872"/>
                <a:gd name="T37" fmla="*/ 33 h 1129"/>
                <a:gd name="T38" fmla="*/ 7 w 872"/>
                <a:gd name="T39" fmla="*/ 39 h 1129"/>
                <a:gd name="T40" fmla="*/ 7 w 872"/>
                <a:gd name="T41" fmla="*/ 41 h 1129"/>
                <a:gd name="T42" fmla="*/ 19 w 872"/>
                <a:gd name="T43" fmla="*/ 43 h 1129"/>
                <a:gd name="T44" fmla="*/ 20 w 872"/>
                <a:gd name="T45" fmla="*/ 42 h 1129"/>
                <a:gd name="T46" fmla="*/ 22 w 872"/>
                <a:gd name="T47" fmla="*/ 36 h 1129"/>
                <a:gd name="T48" fmla="*/ 23 w 872"/>
                <a:gd name="T49" fmla="*/ 33 h 1129"/>
                <a:gd name="T50" fmla="*/ 26 w 872"/>
                <a:gd name="T51" fmla="*/ 30 h 1129"/>
                <a:gd name="T52" fmla="*/ 26 w 872"/>
                <a:gd name="T53" fmla="*/ 29 h 1129"/>
                <a:gd name="T54" fmla="*/ 27 w 872"/>
                <a:gd name="T55" fmla="*/ 29 h 1129"/>
                <a:gd name="T56" fmla="*/ 28 w 872"/>
                <a:gd name="T57" fmla="*/ 28 h 1129"/>
                <a:gd name="T58" fmla="*/ 28 w 872"/>
                <a:gd name="T59" fmla="*/ 27 h 1129"/>
                <a:gd name="T60" fmla="*/ 29 w 872"/>
                <a:gd name="T61" fmla="*/ 27 h 1129"/>
                <a:gd name="T62" fmla="*/ 30 w 872"/>
                <a:gd name="T63" fmla="*/ 26 h 1129"/>
                <a:gd name="T64" fmla="*/ 30 w 872"/>
                <a:gd name="T65" fmla="*/ 25 h 1129"/>
                <a:gd name="T66" fmla="*/ 31 w 872"/>
                <a:gd name="T67" fmla="*/ 23 h 1129"/>
                <a:gd name="T68" fmla="*/ 31 w 872"/>
                <a:gd name="T69" fmla="*/ 22 h 1129"/>
                <a:gd name="T70" fmla="*/ 32 w 872"/>
                <a:gd name="T71" fmla="*/ 21 h 1129"/>
                <a:gd name="T72" fmla="*/ 32 w 872"/>
                <a:gd name="T73" fmla="*/ 20 h 1129"/>
                <a:gd name="T74" fmla="*/ 33 w 872"/>
                <a:gd name="T75" fmla="*/ 18 h 1129"/>
                <a:gd name="T76" fmla="*/ 33 w 872"/>
                <a:gd name="T77" fmla="*/ 17 h 1129"/>
                <a:gd name="T78" fmla="*/ 33 w 872"/>
                <a:gd name="T79" fmla="*/ 15 h 1129"/>
                <a:gd name="T80" fmla="*/ 33 w 872"/>
                <a:gd name="T81" fmla="*/ 14 h 1129"/>
                <a:gd name="T82" fmla="*/ 33 w 872"/>
                <a:gd name="T83" fmla="*/ 12 h 1129"/>
                <a:gd name="T84" fmla="*/ 33 w 872"/>
                <a:gd name="T85" fmla="*/ 10 h 1129"/>
                <a:gd name="T86" fmla="*/ 32 w 872"/>
                <a:gd name="T87" fmla="*/ 9 h 1129"/>
                <a:gd name="T88" fmla="*/ 31 w 872"/>
                <a:gd name="T89" fmla="*/ 7 h 1129"/>
                <a:gd name="T90" fmla="*/ 30 w 872"/>
                <a:gd name="T91" fmla="*/ 6 h 1129"/>
                <a:gd name="T92" fmla="*/ 29 w 872"/>
                <a:gd name="T93" fmla="*/ 5 h 1129"/>
                <a:gd name="T94" fmla="*/ 28 w 872"/>
                <a:gd name="T95" fmla="*/ 4 h 1129"/>
                <a:gd name="T96" fmla="*/ 26 w 872"/>
                <a:gd name="T97" fmla="*/ 3 h 1129"/>
                <a:gd name="T98" fmla="*/ 25 w 872"/>
                <a:gd name="T99" fmla="*/ 2 h 1129"/>
                <a:gd name="T100" fmla="*/ 23 w 872"/>
                <a:gd name="T101" fmla="*/ 1 h 1129"/>
                <a:gd name="T102" fmla="*/ 21 w 872"/>
                <a:gd name="T103" fmla="*/ 1 h 1129"/>
                <a:gd name="T104" fmla="*/ 19 w 872"/>
                <a:gd name="T105" fmla="*/ 0 h 1129"/>
                <a:gd name="T106" fmla="*/ 18 w 872"/>
                <a:gd name="T107" fmla="*/ 0 h 1129"/>
                <a:gd name="T108" fmla="*/ 16 w 872"/>
                <a:gd name="T109" fmla="*/ 0 h 1129"/>
                <a:gd name="T110" fmla="*/ 14 w 872"/>
                <a:gd name="T111" fmla="*/ 0 h 1129"/>
                <a:gd name="T112" fmla="*/ 13 w 872"/>
                <a:gd name="T113" fmla="*/ 0 h 1129"/>
                <a:gd name="T114" fmla="*/ 11 w 872"/>
                <a:gd name="T115" fmla="*/ 0 h 11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72" h="1129">
                  <a:moveTo>
                    <a:pt x="301" y="9"/>
                  </a:moveTo>
                  <a:lnTo>
                    <a:pt x="255" y="26"/>
                  </a:lnTo>
                  <a:lnTo>
                    <a:pt x="212" y="44"/>
                  </a:lnTo>
                  <a:lnTo>
                    <a:pt x="172" y="66"/>
                  </a:lnTo>
                  <a:lnTo>
                    <a:pt x="135" y="91"/>
                  </a:lnTo>
                  <a:lnTo>
                    <a:pt x="103" y="120"/>
                  </a:lnTo>
                  <a:lnTo>
                    <a:pt x="74" y="151"/>
                  </a:lnTo>
                  <a:lnTo>
                    <a:pt x="48" y="187"/>
                  </a:lnTo>
                  <a:lnTo>
                    <a:pt x="29" y="225"/>
                  </a:lnTo>
                  <a:lnTo>
                    <a:pt x="14" y="268"/>
                  </a:lnTo>
                  <a:lnTo>
                    <a:pt x="4" y="312"/>
                  </a:lnTo>
                  <a:lnTo>
                    <a:pt x="0" y="361"/>
                  </a:lnTo>
                  <a:lnTo>
                    <a:pt x="1" y="413"/>
                  </a:lnTo>
                  <a:lnTo>
                    <a:pt x="8" y="469"/>
                  </a:lnTo>
                  <a:lnTo>
                    <a:pt x="23" y="528"/>
                  </a:lnTo>
                  <a:lnTo>
                    <a:pt x="44" y="590"/>
                  </a:lnTo>
                  <a:lnTo>
                    <a:pt x="72" y="657"/>
                  </a:lnTo>
                  <a:lnTo>
                    <a:pt x="152" y="796"/>
                  </a:lnTo>
                  <a:lnTo>
                    <a:pt x="177" y="880"/>
                  </a:lnTo>
                  <a:lnTo>
                    <a:pt x="176" y="1043"/>
                  </a:lnTo>
                  <a:lnTo>
                    <a:pt x="196" y="1090"/>
                  </a:lnTo>
                  <a:lnTo>
                    <a:pt x="509" y="1129"/>
                  </a:lnTo>
                  <a:lnTo>
                    <a:pt x="533" y="1096"/>
                  </a:lnTo>
                  <a:lnTo>
                    <a:pt x="565" y="954"/>
                  </a:lnTo>
                  <a:lnTo>
                    <a:pt x="603" y="870"/>
                  </a:lnTo>
                  <a:lnTo>
                    <a:pt x="673" y="791"/>
                  </a:lnTo>
                  <a:lnTo>
                    <a:pt x="688" y="776"/>
                  </a:lnTo>
                  <a:lnTo>
                    <a:pt x="705" y="759"/>
                  </a:lnTo>
                  <a:lnTo>
                    <a:pt x="722" y="741"/>
                  </a:lnTo>
                  <a:lnTo>
                    <a:pt x="741" y="721"/>
                  </a:lnTo>
                  <a:lnTo>
                    <a:pt x="758" y="698"/>
                  </a:lnTo>
                  <a:lnTo>
                    <a:pt x="777" y="675"/>
                  </a:lnTo>
                  <a:lnTo>
                    <a:pt x="794" y="649"/>
                  </a:lnTo>
                  <a:lnTo>
                    <a:pt x="810" y="621"/>
                  </a:lnTo>
                  <a:lnTo>
                    <a:pt x="826" y="591"/>
                  </a:lnTo>
                  <a:lnTo>
                    <a:pt x="839" y="559"/>
                  </a:lnTo>
                  <a:lnTo>
                    <a:pt x="851" y="526"/>
                  </a:lnTo>
                  <a:lnTo>
                    <a:pt x="861" y="490"/>
                  </a:lnTo>
                  <a:lnTo>
                    <a:pt x="868" y="452"/>
                  </a:lnTo>
                  <a:lnTo>
                    <a:pt x="872" y="412"/>
                  </a:lnTo>
                  <a:lnTo>
                    <a:pt x="872" y="369"/>
                  </a:lnTo>
                  <a:lnTo>
                    <a:pt x="870" y="324"/>
                  </a:lnTo>
                  <a:lnTo>
                    <a:pt x="857" y="277"/>
                  </a:lnTo>
                  <a:lnTo>
                    <a:pt x="839" y="233"/>
                  </a:lnTo>
                  <a:lnTo>
                    <a:pt x="816" y="193"/>
                  </a:lnTo>
                  <a:lnTo>
                    <a:pt x="788" y="157"/>
                  </a:lnTo>
                  <a:lnTo>
                    <a:pt x="757" y="126"/>
                  </a:lnTo>
                  <a:lnTo>
                    <a:pt x="722" y="97"/>
                  </a:lnTo>
                  <a:lnTo>
                    <a:pt x="684" y="73"/>
                  </a:lnTo>
                  <a:lnTo>
                    <a:pt x="645" y="52"/>
                  </a:lnTo>
                  <a:lnTo>
                    <a:pt x="603" y="35"/>
                  </a:lnTo>
                  <a:lnTo>
                    <a:pt x="560" y="21"/>
                  </a:lnTo>
                  <a:lnTo>
                    <a:pt x="516" y="11"/>
                  </a:lnTo>
                  <a:lnTo>
                    <a:pt x="471" y="5"/>
                  </a:lnTo>
                  <a:lnTo>
                    <a:pt x="427" y="0"/>
                  </a:lnTo>
                  <a:lnTo>
                    <a:pt x="384" y="0"/>
                  </a:lnTo>
                  <a:lnTo>
                    <a:pt x="341" y="4"/>
                  </a:lnTo>
                  <a:lnTo>
                    <a:pt x="301" y="9"/>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88" name="Freeform 337"/>
            <p:cNvSpPr>
              <a:spLocks noChangeAspect="1"/>
            </p:cNvSpPr>
            <p:nvPr/>
          </p:nvSpPr>
          <p:spPr bwMode="auto">
            <a:xfrm>
              <a:off x="3471" y="2916"/>
              <a:ext cx="265" cy="357"/>
            </a:xfrm>
            <a:custGeom>
              <a:avLst/>
              <a:gdLst>
                <a:gd name="T0" fmla="*/ 10 w 790"/>
                <a:gd name="T1" fmla="*/ 0 h 1063"/>
                <a:gd name="T2" fmla="*/ 9 w 790"/>
                <a:gd name="T3" fmla="*/ 1 h 1063"/>
                <a:gd name="T4" fmla="*/ 7 w 790"/>
                <a:gd name="T5" fmla="*/ 1 h 1063"/>
                <a:gd name="T6" fmla="*/ 6 w 790"/>
                <a:gd name="T7" fmla="*/ 2 h 1063"/>
                <a:gd name="T8" fmla="*/ 5 w 790"/>
                <a:gd name="T9" fmla="*/ 3 h 1063"/>
                <a:gd name="T10" fmla="*/ 4 w 790"/>
                <a:gd name="T11" fmla="*/ 4 h 1063"/>
                <a:gd name="T12" fmla="*/ 3 w 790"/>
                <a:gd name="T13" fmla="*/ 5 h 1063"/>
                <a:gd name="T14" fmla="*/ 2 w 790"/>
                <a:gd name="T15" fmla="*/ 6 h 1063"/>
                <a:gd name="T16" fmla="*/ 1 w 790"/>
                <a:gd name="T17" fmla="*/ 7 h 1063"/>
                <a:gd name="T18" fmla="*/ 0 w 790"/>
                <a:gd name="T19" fmla="*/ 9 h 1063"/>
                <a:gd name="T20" fmla="*/ 0 w 790"/>
                <a:gd name="T21" fmla="*/ 10 h 1063"/>
                <a:gd name="T22" fmla="*/ 0 w 790"/>
                <a:gd name="T23" fmla="*/ 12 h 1063"/>
                <a:gd name="T24" fmla="*/ 0 w 790"/>
                <a:gd name="T25" fmla="*/ 14 h 1063"/>
                <a:gd name="T26" fmla="*/ 0 w 790"/>
                <a:gd name="T27" fmla="*/ 16 h 1063"/>
                <a:gd name="T28" fmla="*/ 1 w 790"/>
                <a:gd name="T29" fmla="*/ 18 h 1063"/>
                <a:gd name="T30" fmla="*/ 2 w 790"/>
                <a:gd name="T31" fmla="*/ 20 h 1063"/>
                <a:gd name="T32" fmla="*/ 3 w 790"/>
                <a:gd name="T33" fmla="*/ 22 h 1063"/>
                <a:gd name="T34" fmla="*/ 6 w 790"/>
                <a:gd name="T35" fmla="*/ 27 h 1063"/>
                <a:gd name="T36" fmla="*/ 7 w 790"/>
                <a:gd name="T37" fmla="*/ 30 h 1063"/>
                <a:gd name="T38" fmla="*/ 7 w 790"/>
                <a:gd name="T39" fmla="*/ 37 h 1063"/>
                <a:gd name="T40" fmla="*/ 8 w 790"/>
                <a:gd name="T41" fmla="*/ 39 h 1063"/>
                <a:gd name="T42" fmla="*/ 16 w 790"/>
                <a:gd name="T43" fmla="*/ 40 h 1063"/>
                <a:gd name="T44" fmla="*/ 18 w 790"/>
                <a:gd name="T45" fmla="*/ 39 h 1063"/>
                <a:gd name="T46" fmla="*/ 19 w 790"/>
                <a:gd name="T47" fmla="*/ 33 h 1063"/>
                <a:gd name="T48" fmla="*/ 20 w 790"/>
                <a:gd name="T49" fmla="*/ 30 h 1063"/>
                <a:gd name="T50" fmla="*/ 23 w 790"/>
                <a:gd name="T51" fmla="*/ 27 h 1063"/>
                <a:gd name="T52" fmla="*/ 23 w 790"/>
                <a:gd name="T53" fmla="*/ 27 h 1063"/>
                <a:gd name="T54" fmla="*/ 24 w 790"/>
                <a:gd name="T55" fmla="*/ 26 h 1063"/>
                <a:gd name="T56" fmla="*/ 24 w 790"/>
                <a:gd name="T57" fmla="*/ 25 h 1063"/>
                <a:gd name="T58" fmla="*/ 25 w 790"/>
                <a:gd name="T59" fmla="*/ 25 h 1063"/>
                <a:gd name="T60" fmla="*/ 26 w 790"/>
                <a:gd name="T61" fmla="*/ 24 h 1063"/>
                <a:gd name="T62" fmla="*/ 26 w 790"/>
                <a:gd name="T63" fmla="*/ 23 h 1063"/>
                <a:gd name="T64" fmla="*/ 27 w 790"/>
                <a:gd name="T65" fmla="*/ 22 h 1063"/>
                <a:gd name="T66" fmla="*/ 28 w 790"/>
                <a:gd name="T67" fmla="*/ 21 h 1063"/>
                <a:gd name="T68" fmla="*/ 28 w 790"/>
                <a:gd name="T69" fmla="*/ 20 h 1063"/>
                <a:gd name="T70" fmla="*/ 29 w 790"/>
                <a:gd name="T71" fmla="*/ 19 h 1063"/>
                <a:gd name="T72" fmla="*/ 29 w 790"/>
                <a:gd name="T73" fmla="*/ 17 h 1063"/>
                <a:gd name="T74" fmla="*/ 29 w 790"/>
                <a:gd name="T75" fmla="*/ 16 h 1063"/>
                <a:gd name="T76" fmla="*/ 30 w 790"/>
                <a:gd name="T77" fmla="*/ 15 h 1063"/>
                <a:gd name="T78" fmla="*/ 30 w 790"/>
                <a:gd name="T79" fmla="*/ 14 h 1063"/>
                <a:gd name="T80" fmla="*/ 30 w 790"/>
                <a:gd name="T81" fmla="*/ 12 h 1063"/>
                <a:gd name="T82" fmla="*/ 30 w 790"/>
                <a:gd name="T83" fmla="*/ 11 h 1063"/>
                <a:gd name="T84" fmla="*/ 30 w 790"/>
                <a:gd name="T85" fmla="*/ 9 h 1063"/>
                <a:gd name="T86" fmla="*/ 29 w 790"/>
                <a:gd name="T87" fmla="*/ 8 h 1063"/>
                <a:gd name="T88" fmla="*/ 28 w 790"/>
                <a:gd name="T89" fmla="*/ 6 h 1063"/>
                <a:gd name="T90" fmla="*/ 27 w 790"/>
                <a:gd name="T91" fmla="*/ 5 h 1063"/>
                <a:gd name="T92" fmla="*/ 26 w 790"/>
                <a:gd name="T93" fmla="*/ 4 h 1063"/>
                <a:gd name="T94" fmla="*/ 25 w 790"/>
                <a:gd name="T95" fmla="*/ 3 h 1063"/>
                <a:gd name="T96" fmla="*/ 23 w 790"/>
                <a:gd name="T97" fmla="*/ 2 h 1063"/>
                <a:gd name="T98" fmla="*/ 22 w 790"/>
                <a:gd name="T99" fmla="*/ 2 h 1063"/>
                <a:gd name="T100" fmla="*/ 21 w 790"/>
                <a:gd name="T101" fmla="*/ 1 h 1063"/>
                <a:gd name="T102" fmla="*/ 19 w 790"/>
                <a:gd name="T103" fmla="*/ 1 h 1063"/>
                <a:gd name="T104" fmla="*/ 18 w 790"/>
                <a:gd name="T105" fmla="*/ 0 h 1063"/>
                <a:gd name="T106" fmla="*/ 16 w 790"/>
                <a:gd name="T107" fmla="*/ 0 h 1063"/>
                <a:gd name="T108" fmla="*/ 15 w 790"/>
                <a:gd name="T109" fmla="*/ 0 h 1063"/>
                <a:gd name="T110" fmla="*/ 13 w 790"/>
                <a:gd name="T111" fmla="*/ 0 h 1063"/>
                <a:gd name="T112" fmla="*/ 12 w 790"/>
                <a:gd name="T113" fmla="*/ 0 h 1063"/>
                <a:gd name="T114" fmla="*/ 10 w 790"/>
                <a:gd name="T115" fmla="*/ 0 h 10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90" h="1063">
                  <a:moveTo>
                    <a:pt x="278" y="5"/>
                  </a:moveTo>
                  <a:lnTo>
                    <a:pt x="237" y="19"/>
                  </a:lnTo>
                  <a:lnTo>
                    <a:pt x="198" y="35"/>
                  </a:lnTo>
                  <a:lnTo>
                    <a:pt x="161" y="55"/>
                  </a:lnTo>
                  <a:lnTo>
                    <a:pt x="126" y="78"/>
                  </a:lnTo>
                  <a:lnTo>
                    <a:pt x="95" y="103"/>
                  </a:lnTo>
                  <a:lnTo>
                    <a:pt x="69" y="132"/>
                  </a:lnTo>
                  <a:lnTo>
                    <a:pt x="46" y="163"/>
                  </a:lnTo>
                  <a:lnTo>
                    <a:pt x="26" y="197"/>
                  </a:lnTo>
                  <a:lnTo>
                    <a:pt x="12" y="234"/>
                  </a:lnTo>
                  <a:lnTo>
                    <a:pt x="3" y="275"/>
                  </a:lnTo>
                  <a:lnTo>
                    <a:pt x="0" y="318"/>
                  </a:lnTo>
                  <a:lnTo>
                    <a:pt x="1" y="365"/>
                  </a:lnTo>
                  <a:lnTo>
                    <a:pt x="9" y="414"/>
                  </a:lnTo>
                  <a:lnTo>
                    <a:pt x="24" y="466"/>
                  </a:lnTo>
                  <a:lnTo>
                    <a:pt x="44" y="521"/>
                  </a:lnTo>
                  <a:lnTo>
                    <a:pt x="73" y="580"/>
                  </a:lnTo>
                  <a:lnTo>
                    <a:pt x="172" y="707"/>
                  </a:lnTo>
                  <a:lnTo>
                    <a:pt x="187" y="780"/>
                  </a:lnTo>
                  <a:lnTo>
                    <a:pt x="179" y="980"/>
                  </a:lnTo>
                  <a:lnTo>
                    <a:pt x="222" y="1034"/>
                  </a:lnTo>
                  <a:lnTo>
                    <a:pt x="433" y="1063"/>
                  </a:lnTo>
                  <a:lnTo>
                    <a:pt x="479" y="1026"/>
                  </a:lnTo>
                  <a:lnTo>
                    <a:pt x="509" y="858"/>
                  </a:lnTo>
                  <a:lnTo>
                    <a:pt x="543" y="783"/>
                  </a:lnTo>
                  <a:lnTo>
                    <a:pt x="602" y="711"/>
                  </a:lnTo>
                  <a:lnTo>
                    <a:pt x="617" y="696"/>
                  </a:lnTo>
                  <a:lnTo>
                    <a:pt x="633" y="680"/>
                  </a:lnTo>
                  <a:lnTo>
                    <a:pt x="649" y="663"/>
                  </a:lnTo>
                  <a:lnTo>
                    <a:pt x="667" y="643"/>
                  </a:lnTo>
                  <a:lnTo>
                    <a:pt x="683" y="623"/>
                  </a:lnTo>
                  <a:lnTo>
                    <a:pt x="699" y="601"/>
                  </a:lnTo>
                  <a:lnTo>
                    <a:pt x="715" y="577"/>
                  </a:lnTo>
                  <a:lnTo>
                    <a:pt x="730" y="551"/>
                  </a:lnTo>
                  <a:lnTo>
                    <a:pt x="744" y="524"/>
                  </a:lnTo>
                  <a:lnTo>
                    <a:pt x="756" y="495"/>
                  </a:lnTo>
                  <a:lnTo>
                    <a:pt x="767" y="465"/>
                  </a:lnTo>
                  <a:lnTo>
                    <a:pt x="776" y="433"/>
                  </a:lnTo>
                  <a:lnTo>
                    <a:pt x="783" y="398"/>
                  </a:lnTo>
                  <a:lnTo>
                    <a:pt x="788" y="362"/>
                  </a:lnTo>
                  <a:lnTo>
                    <a:pt x="790" y="324"/>
                  </a:lnTo>
                  <a:lnTo>
                    <a:pt x="789" y="285"/>
                  </a:lnTo>
                  <a:lnTo>
                    <a:pt x="777" y="242"/>
                  </a:lnTo>
                  <a:lnTo>
                    <a:pt x="761" y="204"/>
                  </a:lnTo>
                  <a:lnTo>
                    <a:pt x="740" y="170"/>
                  </a:lnTo>
                  <a:lnTo>
                    <a:pt x="716" y="139"/>
                  </a:lnTo>
                  <a:lnTo>
                    <a:pt x="688" y="111"/>
                  </a:lnTo>
                  <a:lnTo>
                    <a:pt x="657" y="86"/>
                  </a:lnTo>
                  <a:lnTo>
                    <a:pt x="624" y="65"/>
                  </a:lnTo>
                  <a:lnTo>
                    <a:pt x="589" y="48"/>
                  </a:lnTo>
                  <a:lnTo>
                    <a:pt x="551" y="33"/>
                  </a:lnTo>
                  <a:lnTo>
                    <a:pt x="513" y="21"/>
                  </a:lnTo>
                  <a:lnTo>
                    <a:pt x="473" y="12"/>
                  </a:lnTo>
                  <a:lnTo>
                    <a:pt x="434" y="5"/>
                  </a:lnTo>
                  <a:lnTo>
                    <a:pt x="394" y="2"/>
                  </a:lnTo>
                  <a:lnTo>
                    <a:pt x="354" y="0"/>
                  </a:lnTo>
                  <a:lnTo>
                    <a:pt x="315" y="2"/>
                  </a:lnTo>
                  <a:lnTo>
                    <a:pt x="278" y="5"/>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89" name="Freeform 338"/>
            <p:cNvSpPr>
              <a:spLocks noChangeAspect="1"/>
            </p:cNvSpPr>
            <p:nvPr/>
          </p:nvSpPr>
          <p:spPr bwMode="auto">
            <a:xfrm>
              <a:off x="3478" y="2920"/>
              <a:ext cx="250" cy="352"/>
            </a:xfrm>
            <a:custGeom>
              <a:avLst/>
              <a:gdLst>
                <a:gd name="T0" fmla="*/ 9 w 744"/>
                <a:gd name="T1" fmla="*/ 1 h 1049"/>
                <a:gd name="T2" fmla="*/ 6 w 744"/>
                <a:gd name="T3" fmla="*/ 2 h 1049"/>
                <a:gd name="T4" fmla="*/ 3 w 744"/>
                <a:gd name="T5" fmla="*/ 4 h 1049"/>
                <a:gd name="T6" fmla="*/ 2 w 744"/>
                <a:gd name="T7" fmla="*/ 6 h 1049"/>
                <a:gd name="T8" fmla="*/ 0 w 744"/>
                <a:gd name="T9" fmla="*/ 8 h 1049"/>
                <a:gd name="T10" fmla="*/ 0 w 744"/>
                <a:gd name="T11" fmla="*/ 11 h 1049"/>
                <a:gd name="T12" fmla="*/ 0 w 744"/>
                <a:gd name="T13" fmla="*/ 15 h 1049"/>
                <a:gd name="T14" fmla="*/ 2 w 744"/>
                <a:gd name="T15" fmla="*/ 18 h 1049"/>
                <a:gd name="T16" fmla="*/ 3 w 744"/>
                <a:gd name="T17" fmla="*/ 21 h 1049"/>
                <a:gd name="T18" fmla="*/ 4 w 744"/>
                <a:gd name="T19" fmla="*/ 23 h 1049"/>
                <a:gd name="T20" fmla="*/ 5 w 744"/>
                <a:gd name="T21" fmla="*/ 24 h 1049"/>
                <a:gd name="T22" fmla="*/ 6 w 744"/>
                <a:gd name="T23" fmla="*/ 26 h 1049"/>
                <a:gd name="T24" fmla="*/ 6 w 744"/>
                <a:gd name="T25" fmla="*/ 27 h 1049"/>
                <a:gd name="T26" fmla="*/ 6 w 744"/>
                <a:gd name="T27" fmla="*/ 29 h 1049"/>
                <a:gd name="T28" fmla="*/ 7 w 744"/>
                <a:gd name="T29" fmla="*/ 31 h 1049"/>
                <a:gd name="T30" fmla="*/ 6 w 744"/>
                <a:gd name="T31" fmla="*/ 35 h 1049"/>
                <a:gd name="T32" fmla="*/ 6 w 744"/>
                <a:gd name="T33" fmla="*/ 37 h 1049"/>
                <a:gd name="T34" fmla="*/ 7 w 744"/>
                <a:gd name="T35" fmla="*/ 37 h 1049"/>
                <a:gd name="T36" fmla="*/ 7 w 744"/>
                <a:gd name="T37" fmla="*/ 38 h 1049"/>
                <a:gd name="T38" fmla="*/ 8 w 744"/>
                <a:gd name="T39" fmla="*/ 38 h 1049"/>
                <a:gd name="T40" fmla="*/ 8 w 744"/>
                <a:gd name="T41" fmla="*/ 39 h 1049"/>
                <a:gd name="T42" fmla="*/ 9 w 744"/>
                <a:gd name="T43" fmla="*/ 39 h 1049"/>
                <a:gd name="T44" fmla="*/ 10 w 744"/>
                <a:gd name="T45" fmla="*/ 39 h 1049"/>
                <a:gd name="T46" fmla="*/ 11 w 744"/>
                <a:gd name="T47" fmla="*/ 39 h 1049"/>
                <a:gd name="T48" fmla="*/ 12 w 744"/>
                <a:gd name="T49" fmla="*/ 39 h 1049"/>
                <a:gd name="T50" fmla="*/ 13 w 744"/>
                <a:gd name="T51" fmla="*/ 39 h 1049"/>
                <a:gd name="T52" fmla="*/ 14 w 744"/>
                <a:gd name="T53" fmla="*/ 39 h 1049"/>
                <a:gd name="T54" fmla="*/ 15 w 744"/>
                <a:gd name="T55" fmla="*/ 40 h 1049"/>
                <a:gd name="T56" fmla="*/ 15 w 744"/>
                <a:gd name="T57" fmla="*/ 39 h 1049"/>
                <a:gd name="T58" fmla="*/ 16 w 744"/>
                <a:gd name="T59" fmla="*/ 39 h 1049"/>
                <a:gd name="T60" fmla="*/ 16 w 744"/>
                <a:gd name="T61" fmla="*/ 39 h 1049"/>
                <a:gd name="T62" fmla="*/ 17 w 744"/>
                <a:gd name="T63" fmla="*/ 38 h 1049"/>
                <a:gd name="T64" fmla="*/ 17 w 744"/>
                <a:gd name="T65" fmla="*/ 37 h 1049"/>
                <a:gd name="T66" fmla="*/ 18 w 744"/>
                <a:gd name="T67" fmla="*/ 34 h 1049"/>
                <a:gd name="T68" fmla="*/ 18 w 744"/>
                <a:gd name="T69" fmla="*/ 31 h 1049"/>
                <a:gd name="T70" fmla="*/ 19 w 744"/>
                <a:gd name="T71" fmla="*/ 30 h 1049"/>
                <a:gd name="T72" fmla="*/ 19 w 744"/>
                <a:gd name="T73" fmla="*/ 29 h 1049"/>
                <a:gd name="T74" fmla="*/ 20 w 744"/>
                <a:gd name="T75" fmla="*/ 28 h 1049"/>
                <a:gd name="T76" fmla="*/ 20 w 744"/>
                <a:gd name="T77" fmla="*/ 28 h 1049"/>
                <a:gd name="T78" fmla="*/ 21 w 744"/>
                <a:gd name="T79" fmla="*/ 27 h 1049"/>
                <a:gd name="T80" fmla="*/ 22 w 744"/>
                <a:gd name="T81" fmla="*/ 26 h 1049"/>
                <a:gd name="T82" fmla="*/ 23 w 744"/>
                <a:gd name="T83" fmla="*/ 24 h 1049"/>
                <a:gd name="T84" fmla="*/ 24 w 744"/>
                <a:gd name="T85" fmla="*/ 23 h 1049"/>
                <a:gd name="T86" fmla="*/ 26 w 744"/>
                <a:gd name="T87" fmla="*/ 21 h 1049"/>
                <a:gd name="T88" fmla="*/ 27 w 744"/>
                <a:gd name="T89" fmla="*/ 19 h 1049"/>
                <a:gd name="T90" fmla="*/ 27 w 744"/>
                <a:gd name="T91" fmla="*/ 17 h 1049"/>
                <a:gd name="T92" fmla="*/ 28 w 744"/>
                <a:gd name="T93" fmla="*/ 15 h 1049"/>
                <a:gd name="T94" fmla="*/ 28 w 744"/>
                <a:gd name="T95" fmla="*/ 12 h 1049"/>
                <a:gd name="T96" fmla="*/ 28 w 744"/>
                <a:gd name="T97" fmla="*/ 9 h 1049"/>
                <a:gd name="T98" fmla="*/ 27 w 744"/>
                <a:gd name="T99" fmla="*/ 6 h 1049"/>
                <a:gd name="T100" fmla="*/ 25 w 744"/>
                <a:gd name="T101" fmla="*/ 4 h 1049"/>
                <a:gd name="T102" fmla="*/ 23 w 744"/>
                <a:gd name="T103" fmla="*/ 2 h 1049"/>
                <a:gd name="T104" fmla="*/ 20 w 744"/>
                <a:gd name="T105" fmla="*/ 1 h 1049"/>
                <a:gd name="T106" fmla="*/ 17 w 744"/>
                <a:gd name="T107" fmla="*/ 0 h 1049"/>
                <a:gd name="T108" fmla="*/ 14 w 744"/>
                <a:gd name="T109" fmla="*/ 0 h 1049"/>
                <a:gd name="T110" fmla="*/ 12 w 744"/>
                <a:gd name="T111" fmla="*/ 0 h 10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4" h="1049">
                  <a:moveTo>
                    <a:pt x="270" y="4"/>
                  </a:moveTo>
                  <a:lnTo>
                    <a:pt x="229" y="16"/>
                  </a:lnTo>
                  <a:lnTo>
                    <a:pt x="189" y="32"/>
                  </a:lnTo>
                  <a:lnTo>
                    <a:pt x="154" y="52"/>
                  </a:lnTo>
                  <a:lnTo>
                    <a:pt x="120" y="74"/>
                  </a:lnTo>
                  <a:lnTo>
                    <a:pt x="90" y="98"/>
                  </a:lnTo>
                  <a:lnTo>
                    <a:pt x="64" y="126"/>
                  </a:lnTo>
                  <a:lnTo>
                    <a:pt x="42" y="156"/>
                  </a:lnTo>
                  <a:lnTo>
                    <a:pt x="25" y="188"/>
                  </a:lnTo>
                  <a:lnTo>
                    <a:pt x="11" y="224"/>
                  </a:lnTo>
                  <a:lnTo>
                    <a:pt x="3" y="263"/>
                  </a:lnTo>
                  <a:lnTo>
                    <a:pt x="0" y="303"/>
                  </a:lnTo>
                  <a:lnTo>
                    <a:pt x="3" y="347"/>
                  </a:lnTo>
                  <a:lnTo>
                    <a:pt x="11" y="393"/>
                  </a:lnTo>
                  <a:lnTo>
                    <a:pt x="26" y="441"/>
                  </a:lnTo>
                  <a:lnTo>
                    <a:pt x="48" y="492"/>
                  </a:lnTo>
                  <a:lnTo>
                    <a:pt x="75" y="546"/>
                  </a:lnTo>
                  <a:lnTo>
                    <a:pt x="87" y="565"/>
                  </a:lnTo>
                  <a:lnTo>
                    <a:pt x="97" y="584"/>
                  </a:lnTo>
                  <a:lnTo>
                    <a:pt x="109" y="603"/>
                  </a:lnTo>
                  <a:lnTo>
                    <a:pt x="120" y="622"/>
                  </a:lnTo>
                  <a:lnTo>
                    <a:pt x="131" y="641"/>
                  </a:lnTo>
                  <a:lnTo>
                    <a:pt x="142" y="660"/>
                  </a:lnTo>
                  <a:lnTo>
                    <a:pt x="153" y="679"/>
                  </a:lnTo>
                  <a:lnTo>
                    <a:pt x="164" y="698"/>
                  </a:lnTo>
                  <a:lnTo>
                    <a:pt x="167" y="717"/>
                  </a:lnTo>
                  <a:lnTo>
                    <a:pt x="171" y="734"/>
                  </a:lnTo>
                  <a:lnTo>
                    <a:pt x="174" y="752"/>
                  </a:lnTo>
                  <a:lnTo>
                    <a:pt x="178" y="771"/>
                  </a:lnTo>
                  <a:lnTo>
                    <a:pt x="176" y="820"/>
                  </a:lnTo>
                  <a:lnTo>
                    <a:pt x="173" y="869"/>
                  </a:lnTo>
                  <a:lnTo>
                    <a:pt x="170" y="918"/>
                  </a:lnTo>
                  <a:lnTo>
                    <a:pt x="167" y="968"/>
                  </a:lnTo>
                  <a:lnTo>
                    <a:pt x="172" y="975"/>
                  </a:lnTo>
                  <a:lnTo>
                    <a:pt x="178" y="982"/>
                  </a:lnTo>
                  <a:lnTo>
                    <a:pt x="182" y="989"/>
                  </a:lnTo>
                  <a:lnTo>
                    <a:pt x="187" y="996"/>
                  </a:lnTo>
                  <a:lnTo>
                    <a:pt x="193" y="1003"/>
                  </a:lnTo>
                  <a:lnTo>
                    <a:pt x="197" y="1009"/>
                  </a:lnTo>
                  <a:lnTo>
                    <a:pt x="202" y="1016"/>
                  </a:lnTo>
                  <a:lnTo>
                    <a:pt x="207" y="1023"/>
                  </a:lnTo>
                  <a:lnTo>
                    <a:pt x="219" y="1024"/>
                  </a:lnTo>
                  <a:lnTo>
                    <a:pt x="232" y="1027"/>
                  </a:lnTo>
                  <a:lnTo>
                    <a:pt x="245" y="1028"/>
                  </a:lnTo>
                  <a:lnTo>
                    <a:pt x="256" y="1029"/>
                  </a:lnTo>
                  <a:lnTo>
                    <a:pt x="269" y="1031"/>
                  </a:lnTo>
                  <a:lnTo>
                    <a:pt x="282" y="1032"/>
                  </a:lnTo>
                  <a:lnTo>
                    <a:pt x="294" y="1034"/>
                  </a:lnTo>
                  <a:lnTo>
                    <a:pt x="306" y="1036"/>
                  </a:lnTo>
                  <a:lnTo>
                    <a:pt x="318" y="1037"/>
                  </a:lnTo>
                  <a:lnTo>
                    <a:pt x="331" y="1038"/>
                  </a:lnTo>
                  <a:lnTo>
                    <a:pt x="344" y="1041"/>
                  </a:lnTo>
                  <a:lnTo>
                    <a:pt x="355" y="1042"/>
                  </a:lnTo>
                  <a:lnTo>
                    <a:pt x="368" y="1044"/>
                  </a:lnTo>
                  <a:lnTo>
                    <a:pt x="381" y="1045"/>
                  </a:lnTo>
                  <a:lnTo>
                    <a:pt x="392" y="1047"/>
                  </a:lnTo>
                  <a:lnTo>
                    <a:pt x="405" y="1049"/>
                  </a:lnTo>
                  <a:lnTo>
                    <a:pt x="411" y="1044"/>
                  </a:lnTo>
                  <a:lnTo>
                    <a:pt x="416" y="1039"/>
                  </a:lnTo>
                  <a:lnTo>
                    <a:pt x="421" y="1035"/>
                  </a:lnTo>
                  <a:lnTo>
                    <a:pt x="427" y="1030"/>
                  </a:lnTo>
                  <a:lnTo>
                    <a:pt x="432" y="1026"/>
                  </a:lnTo>
                  <a:lnTo>
                    <a:pt x="437" y="1021"/>
                  </a:lnTo>
                  <a:lnTo>
                    <a:pt x="443" y="1016"/>
                  </a:lnTo>
                  <a:lnTo>
                    <a:pt x="449" y="1012"/>
                  </a:lnTo>
                  <a:lnTo>
                    <a:pt x="455" y="969"/>
                  </a:lnTo>
                  <a:lnTo>
                    <a:pt x="464" y="928"/>
                  </a:lnTo>
                  <a:lnTo>
                    <a:pt x="470" y="886"/>
                  </a:lnTo>
                  <a:lnTo>
                    <a:pt x="477" y="845"/>
                  </a:lnTo>
                  <a:lnTo>
                    <a:pt x="485" y="826"/>
                  </a:lnTo>
                  <a:lnTo>
                    <a:pt x="495" y="808"/>
                  </a:lnTo>
                  <a:lnTo>
                    <a:pt x="503" y="789"/>
                  </a:lnTo>
                  <a:lnTo>
                    <a:pt x="511" y="771"/>
                  </a:lnTo>
                  <a:lnTo>
                    <a:pt x="518" y="762"/>
                  </a:lnTo>
                  <a:lnTo>
                    <a:pt x="525" y="752"/>
                  </a:lnTo>
                  <a:lnTo>
                    <a:pt x="532" y="744"/>
                  </a:lnTo>
                  <a:lnTo>
                    <a:pt x="538" y="735"/>
                  </a:lnTo>
                  <a:lnTo>
                    <a:pt x="545" y="726"/>
                  </a:lnTo>
                  <a:lnTo>
                    <a:pt x="552" y="718"/>
                  </a:lnTo>
                  <a:lnTo>
                    <a:pt x="559" y="709"/>
                  </a:lnTo>
                  <a:lnTo>
                    <a:pt x="566" y="699"/>
                  </a:lnTo>
                  <a:lnTo>
                    <a:pt x="580" y="685"/>
                  </a:lnTo>
                  <a:lnTo>
                    <a:pt x="595" y="668"/>
                  </a:lnTo>
                  <a:lnTo>
                    <a:pt x="610" y="651"/>
                  </a:lnTo>
                  <a:lnTo>
                    <a:pt x="626" y="632"/>
                  </a:lnTo>
                  <a:lnTo>
                    <a:pt x="641" y="611"/>
                  </a:lnTo>
                  <a:lnTo>
                    <a:pt x="656" y="589"/>
                  </a:lnTo>
                  <a:lnTo>
                    <a:pt x="671" y="565"/>
                  </a:lnTo>
                  <a:lnTo>
                    <a:pt x="685" y="539"/>
                  </a:lnTo>
                  <a:lnTo>
                    <a:pt x="699" y="513"/>
                  </a:lnTo>
                  <a:lnTo>
                    <a:pt x="710" y="484"/>
                  </a:lnTo>
                  <a:lnTo>
                    <a:pt x="720" y="454"/>
                  </a:lnTo>
                  <a:lnTo>
                    <a:pt x="730" y="422"/>
                  </a:lnTo>
                  <a:lnTo>
                    <a:pt x="737" y="387"/>
                  </a:lnTo>
                  <a:lnTo>
                    <a:pt x="741" y="353"/>
                  </a:lnTo>
                  <a:lnTo>
                    <a:pt x="744" y="315"/>
                  </a:lnTo>
                  <a:lnTo>
                    <a:pt x="744" y="275"/>
                  </a:lnTo>
                  <a:lnTo>
                    <a:pt x="734" y="236"/>
                  </a:lnTo>
                  <a:lnTo>
                    <a:pt x="720" y="199"/>
                  </a:lnTo>
                  <a:lnTo>
                    <a:pt x="703" y="166"/>
                  </a:lnTo>
                  <a:lnTo>
                    <a:pt x="681" y="137"/>
                  </a:lnTo>
                  <a:lnTo>
                    <a:pt x="656" y="111"/>
                  </a:lnTo>
                  <a:lnTo>
                    <a:pt x="627" y="87"/>
                  </a:lnTo>
                  <a:lnTo>
                    <a:pt x="596" y="66"/>
                  </a:lnTo>
                  <a:lnTo>
                    <a:pt x="564" y="49"/>
                  </a:lnTo>
                  <a:lnTo>
                    <a:pt x="528" y="34"/>
                  </a:lnTo>
                  <a:lnTo>
                    <a:pt x="492" y="22"/>
                  </a:lnTo>
                  <a:lnTo>
                    <a:pt x="455" y="13"/>
                  </a:lnTo>
                  <a:lnTo>
                    <a:pt x="417" y="6"/>
                  </a:lnTo>
                  <a:lnTo>
                    <a:pt x="379" y="2"/>
                  </a:lnTo>
                  <a:lnTo>
                    <a:pt x="343" y="0"/>
                  </a:lnTo>
                  <a:lnTo>
                    <a:pt x="306" y="1"/>
                  </a:lnTo>
                  <a:lnTo>
                    <a:pt x="270" y="4"/>
                  </a:lnTo>
                  <a:close/>
                </a:path>
              </a:pathLst>
            </a:custGeom>
            <a:solidFill>
              <a:srgbClr val="FFCE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90" name="Freeform 339"/>
            <p:cNvSpPr>
              <a:spLocks noChangeAspect="1"/>
            </p:cNvSpPr>
            <p:nvPr/>
          </p:nvSpPr>
          <p:spPr bwMode="auto">
            <a:xfrm>
              <a:off x="3486" y="2925"/>
              <a:ext cx="233" cy="347"/>
            </a:xfrm>
            <a:custGeom>
              <a:avLst/>
              <a:gdLst>
                <a:gd name="T0" fmla="*/ 8 w 695"/>
                <a:gd name="T1" fmla="*/ 1 h 1033"/>
                <a:gd name="T2" fmla="*/ 5 w 695"/>
                <a:gd name="T3" fmla="*/ 2 h 1033"/>
                <a:gd name="T4" fmla="*/ 3 w 695"/>
                <a:gd name="T5" fmla="*/ 3 h 1033"/>
                <a:gd name="T6" fmla="*/ 1 w 695"/>
                <a:gd name="T7" fmla="*/ 5 h 1033"/>
                <a:gd name="T8" fmla="*/ 0 w 695"/>
                <a:gd name="T9" fmla="*/ 8 h 1033"/>
                <a:gd name="T10" fmla="*/ 0 w 695"/>
                <a:gd name="T11" fmla="*/ 11 h 1033"/>
                <a:gd name="T12" fmla="*/ 0 w 695"/>
                <a:gd name="T13" fmla="*/ 14 h 1033"/>
                <a:gd name="T14" fmla="*/ 2 w 695"/>
                <a:gd name="T15" fmla="*/ 17 h 1033"/>
                <a:gd name="T16" fmla="*/ 3 w 695"/>
                <a:gd name="T17" fmla="*/ 20 h 1033"/>
                <a:gd name="T18" fmla="*/ 4 w 695"/>
                <a:gd name="T19" fmla="*/ 22 h 1033"/>
                <a:gd name="T20" fmla="*/ 5 w 695"/>
                <a:gd name="T21" fmla="*/ 24 h 1033"/>
                <a:gd name="T22" fmla="*/ 5 w 695"/>
                <a:gd name="T23" fmla="*/ 25 h 1033"/>
                <a:gd name="T24" fmla="*/ 6 w 695"/>
                <a:gd name="T25" fmla="*/ 27 h 1033"/>
                <a:gd name="T26" fmla="*/ 6 w 695"/>
                <a:gd name="T27" fmla="*/ 28 h 1033"/>
                <a:gd name="T28" fmla="*/ 6 w 695"/>
                <a:gd name="T29" fmla="*/ 31 h 1033"/>
                <a:gd name="T30" fmla="*/ 6 w 695"/>
                <a:gd name="T31" fmla="*/ 34 h 1033"/>
                <a:gd name="T32" fmla="*/ 6 w 695"/>
                <a:gd name="T33" fmla="*/ 37 h 1033"/>
                <a:gd name="T34" fmla="*/ 6 w 695"/>
                <a:gd name="T35" fmla="*/ 37 h 1033"/>
                <a:gd name="T36" fmla="*/ 7 w 695"/>
                <a:gd name="T37" fmla="*/ 38 h 1033"/>
                <a:gd name="T38" fmla="*/ 7 w 695"/>
                <a:gd name="T39" fmla="*/ 38 h 1033"/>
                <a:gd name="T40" fmla="*/ 8 w 695"/>
                <a:gd name="T41" fmla="*/ 38 h 1033"/>
                <a:gd name="T42" fmla="*/ 8 w 695"/>
                <a:gd name="T43" fmla="*/ 39 h 1033"/>
                <a:gd name="T44" fmla="*/ 9 w 695"/>
                <a:gd name="T45" fmla="*/ 39 h 1033"/>
                <a:gd name="T46" fmla="*/ 10 w 695"/>
                <a:gd name="T47" fmla="*/ 39 h 1033"/>
                <a:gd name="T48" fmla="*/ 11 w 695"/>
                <a:gd name="T49" fmla="*/ 39 h 1033"/>
                <a:gd name="T50" fmla="*/ 12 w 695"/>
                <a:gd name="T51" fmla="*/ 39 h 1033"/>
                <a:gd name="T52" fmla="*/ 13 w 695"/>
                <a:gd name="T53" fmla="*/ 39 h 1033"/>
                <a:gd name="T54" fmla="*/ 14 w 695"/>
                <a:gd name="T55" fmla="*/ 39 h 1033"/>
                <a:gd name="T56" fmla="*/ 14 w 695"/>
                <a:gd name="T57" fmla="*/ 39 h 1033"/>
                <a:gd name="T58" fmla="*/ 15 w 695"/>
                <a:gd name="T59" fmla="*/ 39 h 1033"/>
                <a:gd name="T60" fmla="*/ 15 w 695"/>
                <a:gd name="T61" fmla="*/ 38 h 1033"/>
                <a:gd name="T62" fmla="*/ 15 w 695"/>
                <a:gd name="T63" fmla="*/ 38 h 1033"/>
                <a:gd name="T64" fmla="*/ 16 w 695"/>
                <a:gd name="T65" fmla="*/ 36 h 1033"/>
                <a:gd name="T66" fmla="*/ 16 w 695"/>
                <a:gd name="T67" fmla="*/ 33 h 1033"/>
                <a:gd name="T68" fmla="*/ 17 w 695"/>
                <a:gd name="T69" fmla="*/ 31 h 1033"/>
                <a:gd name="T70" fmla="*/ 18 w 695"/>
                <a:gd name="T71" fmla="*/ 29 h 1033"/>
                <a:gd name="T72" fmla="*/ 18 w 695"/>
                <a:gd name="T73" fmla="*/ 28 h 1033"/>
                <a:gd name="T74" fmla="*/ 19 w 695"/>
                <a:gd name="T75" fmla="*/ 28 h 1033"/>
                <a:gd name="T76" fmla="*/ 19 w 695"/>
                <a:gd name="T77" fmla="*/ 27 h 1033"/>
                <a:gd name="T78" fmla="*/ 19 w 695"/>
                <a:gd name="T79" fmla="*/ 27 h 1033"/>
                <a:gd name="T80" fmla="*/ 21 w 695"/>
                <a:gd name="T81" fmla="*/ 25 h 1033"/>
                <a:gd name="T82" fmla="*/ 23 w 695"/>
                <a:gd name="T83" fmla="*/ 22 h 1033"/>
                <a:gd name="T84" fmla="*/ 25 w 695"/>
                <a:gd name="T85" fmla="*/ 18 h 1033"/>
                <a:gd name="T86" fmla="*/ 26 w 695"/>
                <a:gd name="T87" fmla="*/ 13 h 1033"/>
                <a:gd name="T88" fmla="*/ 26 w 695"/>
                <a:gd name="T89" fmla="*/ 9 h 1033"/>
                <a:gd name="T90" fmla="*/ 25 w 695"/>
                <a:gd name="T91" fmla="*/ 6 h 1033"/>
                <a:gd name="T92" fmla="*/ 23 w 695"/>
                <a:gd name="T93" fmla="*/ 4 h 1033"/>
                <a:gd name="T94" fmla="*/ 21 w 695"/>
                <a:gd name="T95" fmla="*/ 3 h 1033"/>
                <a:gd name="T96" fmla="*/ 19 w 695"/>
                <a:gd name="T97" fmla="*/ 1 h 1033"/>
                <a:gd name="T98" fmla="*/ 16 w 695"/>
                <a:gd name="T99" fmla="*/ 1 h 1033"/>
                <a:gd name="T100" fmla="*/ 14 w 695"/>
                <a:gd name="T101" fmla="*/ 0 h 1033"/>
                <a:gd name="T102" fmla="*/ 11 w 695"/>
                <a:gd name="T103" fmla="*/ 0 h 10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95" h="1033">
                  <a:moveTo>
                    <a:pt x="260" y="2"/>
                  </a:moveTo>
                  <a:lnTo>
                    <a:pt x="218" y="15"/>
                  </a:lnTo>
                  <a:lnTo>
                    <a:pt x="180" y="30"/>
                  </a:lnTo>
                  <a:lnTo>
                    <a:pt x="144" y="48"/>
                  </a:lnTo>
                  <a:lnTo>
                    <a:pt x="112" y="69"/>
                  </a:lnTo>
                  <a:lnTo>
                    <a:pt x="83" y="92"/>
                  </a:lnTo>
                  <a:lnTo>
                    <a:pt x="58" y="119"/>
                  </a:lnTo>
                  <a:lnTo>
                    <a:pt x="37" y="147"/>
                  </a:lnTo>
                  <a:lnTo>
                    <a:pt x="21" y="179"/>
                  </a:lnTo>
                  <a:lnTo>
                    <a:pt x="10" y="212"/>
                  </a:lnTo>
                  <a:lnTo>
                    <a:pt x="3" y="249"/>
                  </a:lnTo>
                  <a:lnTo>
                    <a:pt x="0" y="287"/>
                  </a:lnTo>
                  <a:lnTo>
                    <a:pt x="4" y="327"/>
                  </a:lnTo>
                  <a:lnTo>
                    <a:pt x="13" y="370"/>
                  </a:lnTo>
                  <a:lnTo>
                    <a:pt x="28" y="415"/>
                  </a:lnTo>
                  <a:lnTo>
                    <a:pt x="49" y="462"/>
                  </a:lnTo>
                  <a:lnTo>
                    <a:pt x="77" y="512"/>
                  </a:lnTo>
                  <a:lnTo>
                    <a:pt x="86" y="533"/>
                  </a:lnTo>
                  <a:lnTo>
                    <a:pt x="96" y="555"/>
                  </a:lnTo>
                  <a:lnTo>
                    <a:pt x="105" y="577"/>
                  </a:lnTo>
                  <a:lnTo>
                    <a:pt x="115" y="599"/>
                  </a:lnTo>
                  <a:lnTo>
                    <a:pt x="124" y="622"/>
                  </a:lnTo>
                  <a:lnTo>
                    <a:pt x="134" y="644"/>
                  </a:lnTo>
                  <a:lnTo>
                    <a:pt x="143" y="666"/>
                  </a:lnTo>
                  <a:lnTo>
                    <a:pt x="153" y="688"/>
                  </a:lnTo>
                  <a:lnTo>
                    <a:pt x="156" y="706"/>
                  </a:lnTo>
                  <a:lnTo>
                    <a:pt x="159" y="724"/>
                  </a:lnTo>
                  <a:lnTo>
                    <a:pt x="163" y="742"/>
                  </a:lnTo>
                  <a:lnTo>
                    <a:pt x="165" y="759"/>
                  </a:lnTo>
                  <a:lnTo>
                    <a:pt x="163" y="809"/>
                  </a:lnTo>
                  <a:lnTo>
                    <a:pt x="161" y="857"/>
                  </a:lnTo>
                  <a:lnTo>
                    <a:pt x="157" y="907"/>
                  </a:lnTo>
                  <a:lnTo>
                    <a:pt x="155" y="956"/>
                  </a:lnTo>
                  <a:lnTo>
                    <a:pt x="159" y="963"/>
                  </a:lnTo>
                  <a:lnTo>
                    <a:pt x="164" y="969"/>
                  </a:lnTo>
                  <a:lnTo>
                    <a:pt x="169" y="976"/>
                  </a:lnTo>
                  <a:lnTo>
                    <a:pt x="173" y="983"/>
                  </a:lnTo>
                  <a:lnTo>
                    <a:pt x="177" y="990"/>
                  </a:lnTo>
                  <a:lnTo>
                    <a:pt x="181" y="997"/>
                  </a:lnTo>
                  <a:lnTo>
                    <a:pt x="186" y="1002"/>
                  </a:lnTo>
                  <a:lnTo>
                    <a:pt x="191" y="1009"/>
                  </a:lnTo>
                  <a:lnTo>
                    <a:pt x="202" y="1010"/>
                  </a:lnTo>
                  <a:lnTo>
                    <a:pt x="214" y="1013"/>
                  </a:lnTo>
                  <a:lnTo>
                    <a:pt x="225" y="1014"/>
                  </a:lnTo>
                  <a:lnTo>
                    <a:pt x="237" y="1015"/>
                  </a:lnTo>
                  <a:lnTo>
                    <a:pt x="248" y="1017"/>
                  </a:lnTo>
                  <a:lnTo>
                    <a:pt x="260" y="1018"/>
                  </a:lnTo>
                  <a:lnTo>
                    <a:pt x="271" y="1020"/>
                  </a:lnTo>
                  <a:lnTo>
                    <a:pt x="283" y="1021"/>
                  </a:lnTo>
                  <a:lnTo>
                    <a:pt x="294" y="1023"/>
                  </a:lnTo>
                  <a:lnTo>
                    <a:pt x="306" y="1024"/>
                  </a:lnTo>
                  <a:lnTo>
                    <a:pt x="317" y="1025"/>
                  </a:lnTo>
                  <a:lnTo>
                    <a:pt x="329" y="1028"/>
                  </a:lnTo>
                  <a:lnTo>
                    <a:pt x="340" y="1029"/>
                  </a:lnTo>
                  <a:lnTo>
                    <a:pt x="352" y="1030"/>
                  </a:lnTo>
                  <a:lnTo>
                    <a:pt x="363" y="1032"/>
                  </a:lnTo>
                  <a:lnTo>
                    <a:pt x="375" y="1033"/>
                  </a:lnTo>
                  <a:lnTo>
                    <a:pt x="380" y="1029"/>
                  </a:lnTo>
                  <a:lnTo>
                    <a:pt x="385" y="1024"/>
                  </a:lnTo>
                  <a:lnTo>
                    <a:pt x="390" y="1018"/>
                  </a:lnTo>
                  <a:lnTo>
                    <a:pt x="396" y="1014"/>
                  </a:lnTo>
                  <a:lnTo>
                    <a:pt x="400" y="1009"/>
                  </a:lnTo>
                  <a:lnTo>
                    <a:pt x="406" y="1005"/>
                  </a:lnTo>
                  <a:lnTo>
                    <a:pt x="411" y="1001"/>
                  </a:lnTo>
                  <a:lnTo>
                    <a:pt x="415" y="997"/>
                  </a:lnTo>
                  <a:lnTo>
                    <a:pt x="423" y="955"/>
                  </a:lnTo>
                  <a:lnTo>
                    <a:pt x="430" y="914"/>
                  </a:lnTo>
                  <a:lnTo>
                    <a:pt x="437" y="872"/>
                  </a:lnTo>
                  <a:lnTo>
                    <a:pt x="444" y="831"/>
                  </a:lnTo>
                  <a:lnTo>
                    <a:pt x="452" y="812"/>
                  </a:lnTo>
                  <a:lnTo>
                    <a:pt x="460" y="794"/>
                  </a:lnTo>
                  <a:lnTo>
                    <a:pt x="467" y="775"/>
                  </a:lnTo>
                  <a:lnTo>
                    <a:pt x="475" y="757"/>
                  </a:lnTo>
                  <a:lnTo>
                    <a:pt x="482" y="748"/>
                  </a:lnTo>
                  <a:lnTo>
                    <a:pt x="488" y="740"/>
                  </a:lnTo>
                  <a:lnTo>
                    <a:pt x="495" y="730"/>
                  </a:lnTo>
                  <a:lnTo>
                    <a:pt x="502" y="721"/>
                  </a:lnTo>
                  <a:lnTo>
                    <a:pt x="507" y="713"/>
                  </a:lnTo>
                  <a:lnTo>
                    <a:pt x="514" y="704"/>
                  </a:lnTo>
                  <a:lnTo>
                    <a:pt x="520" y="696"/>
                  </a:lnTo>
                  <a:lnTo>
                    <a:pt x="527" y="687"/>
                  </a:lnTo>
                  <a:lnTo>
                    <a:pt x="553" y="656"/>
                  </a:lnTo>
                  <a:lnTo>
                    <a:pt x="582" y="619"/>
                  </a:lnTo>
                  <a:lnTo>
                    <a:pt x="611" y="576"/>
                  </a:lnTo>
                  <a:lnTo>
                    <a:pt x="638" y="528"/>
                  </a:lnTo>
                  <a:lnTo>
                    <a:pt x="662" y="472"/>
                  </a:lnTo>
                  <a:lnTo>
                    <a:pt x="680" y="411"/>
                  </a:lnTo>
                  <a:lnTo>
                    <a:pt x="692" y="342"/>
                  </a:lnTo>
                  <a:lnTo>
                    <a:pt x="695" y="266"/>
                  </a:lnTo>
                  <a:lnTo>
                    <a:pt x="689" y="229"/>
                  </a:lnTo>
                  <a:lnTo>
                    <a:pt x="678" y="195"/>
                  </a:lnTo>
                  <a:lnTo>
                    <a:pt x="663" y="164"/>
                  </a:lnTo>
                  <a:lnTo>
                    <a:pt x="643" y="135"/>
                  </a:lnTo>
                  <a:lnTo>
                    <a:pt x="621" y="109"/>
                  </a:lnTo>
                  <a:lnTo>
                    <a:pt x="595" y="86"/>
                  </a:lnTo>
                  <a:lnTo>
                    <a:pt x="567" y="67"/>
                  </a:lnTo>
                  <a:lnTo>
                    <a:pt x="536" y="49"/>
                  </a:lnTo>
                  <a:lnTo>
                    <a:pt x="504" y="35"/>
                  </a:lnTo>
                  <a:lnTo>
                    <a:pt x="469" y="23"/>
                  </a:lnTo>
                  <a:lnTo>
                    <a:pt x="435" y="14"/>
                  </a:lnTo>
                  <a:lnTo>
                    <a:pt x="399" y="7"/>
                  </a:lnTo>
                  <a:lnTo>
                    <a:pt x="363" y="2"/>
                  </a:lnTo>
                  <a:lnTo>
                    <a:pt x="328" y="0"/>
                  </a:lnTo>
                  <a:lnTo>
                    <a:pt x="293" y="0"/>
                  </a:lnTo>
                  <a:lnTo>
                    <a:pt x="260" y="2"/>
                  </a:lnTo>
                  <a:close/>
                </a:path>
              </a:pathLst>
            </a:custGeom>
            <a:solidFill>
              <a:srgbClr val="FFD1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91" name="Freeform 340"/>
            <p:cNvSpPr>
              <a:spLocks noChangeAspect="1"/>
            </p:cNvSpPr>
            <p:nvPr/>
          </p:nvSpPr>
          <p:spPr bwMode="auto">
            <a:xfrm>
              <a:off x="3494" y="2929"/>
              <a:ext cx="217" cy="342"/>
            </a:xfrm>
            <a:custGeom>
              <a:avLst/>
              <a:gdLst>
                <a:gd name="T0" fmla="*/ 8 w 647"/>
                <a:gd name="T1" fmla="*/ 0 h 1019"/>
                <a:gd name="T2" fmla="*/ 5 w 647"/>
                <a:gd name="T3" fmla="*/ 2 h 1019"/>
                <a:gd name="T4" fmla="*/ 3 w 647"/>
                <a:gd name="T5" fmla="*/ 3 h 1019"/>
                <a:gd name="T6" fmla="*/ 1 w 647"/>
                <a:gd name="T7" fmla="*/ 5 h 1019"/>
                <a:gd name="T8" fmla="*/ 0 w 647"/>
                <a:gd name="T9" fmla="*/ 7 h 1019"/>
                <a:gd name="T10" fmla="*/ 0 w 647"/>
                <a:gd name="T11" fmla="*/ 10 h 1019"/>
                <a:gd name="T12" fmla="*/ 0 w 647"/>
                <a:gd name="T13" fmla="*/ 13 h 1019"/>
                <a:gd name="T14" fmla="*/ 2 w 647"/>
                <a:gd name="T15" fmla="*/ 16 h 1019"/>
                <a:gd name="T16" fmla="*/ 3 w 647"/>
                <a:gd name="T17" fmla="*/ 19 h 1019"/>
                <a:gd name="T18" fmla="*/ 4 w 647"/>
                <a:gd name="T19" fmla="*/ 21 h 1019"/>
                <a:gd name="T20" fmla="*/ 4 w 647"/>
                <a:gd name="T21" fmla="*/ 23 h 1019"/>
                <a:gd name="T22" fmla="*/ 5 w 647"/>
                <a:gd name="T23" fmla="*/ 25 h 1019"/>
                <a:gd name="T24" fmla="*/ 5 w 647"/>
                <a:gd name="T25" fmla="*/ 27 h 1019"/>
                <a:gd name="T26" fmla="*/ 6 w 647"/>
                <a:gd name="T27" fmla="*/ 28 h 1019"/>
                <a:gd name="T28" fmla="*/ 6 w 647"/>
                <a:gd name="T29" fmla="*/ 30 h 1019"/>
                <a:gd name="T30" fmla="*/ 5 w 647"/>
                <a:gd name="T31" fmla="*/ 34 h 1019"/>
                <a:gd name="T32" fmla="*/ 6 w 647"/>
                <a:gd name="T33" fmla="*/ 36 h 1019"/>
                <a:gd name="T34" fmla="*/ 6 w 647"/>
                <a:gd name="T35" fmla="*/ 37 h 1019"/>
                <a:gd name="T36" fmla="*/ 7 w 647"/>
                <a:gd name="T37" fmla="*/ 38 h 1019"/>
                <a:gd name="T38" fmla="*/ 9 w 647"/>
                <a:gd name="T39" fmla="*/ 38 h 1019"/>
                <a:gd name="T40" fmla="*/ 11 w 647"/>
                <a:gd name="T41" fmla="*/ 38 h 1019"/>
                <a:gd name="T42" fmla="*/ 12 w 647"/>
                <a:gd name="T43" fmla="*/ 38 h 1019"/>
                <a:gd name="T44" fmla="*/ 13 w 647"/>
                <a:gd name="T45" fmla="*/ 38 h 1019"/>
                <a:gd name="T46" fmla="*/ 13 w 647"/>
                <a:gd name="T47" fmla="*/ 38 h 1019"/>
                <a:gd name="T48" fmla="*/ 14 w 647"/>
                <a:gd name="T49" fmla="*/ 38 h 1019"/>
                <a:gd name="T50" fmla="*/ 14 w 647"/>
                <a:gd name="T51" fmla="*/ 37 h 1019"/>
                <a:gd name="T52" fmla="*/ 15 w 647"/>
                <a:gd name="T53" fmla="*/ 36 h 1019"/>
                <a:gd name="T54" fmla="*/ 15 w 647"/>
                <a:gd name="T55" fmla="*/ 33 h 1019"/>
                <a:gd name="T56" fmla="*/ 16 w 647"/>
                <a:gd name="T57" fmla="*/ 30 h 1019"/>
                <a:gd name="T58" fmla="*/ 16 w 647"/>
                <a:gd name="T59" fmla="*/ 29 h 1019"/>
                <a:gd name="T60" fmla="*/ 17 w 647"/>
                <a:gd name="T61" fmla="*/ 28 h 1019"/>
                <a:gd name="T62" fmla="*/ 17 w 647"/>
                <a:gd name="T63" fmla="*/ 27 h 1019"/>
                <a:gd name="T64" fmla="*/ 18 w 647"/>
                <a:gd name="T65" fmla="*/ 27 h 1019"/>
                <a:gd name="T66" fmla="*/ 18 w 647"/>
                <a:gd name="T67" fmla="*/ 26 h 1019"/>
                <a:gd name="T68" fmla="*/ 19 w 647"/>
                <a:gd name="T69" fmla="*/ 24 h 1019"/>
                <a:gd name="T70" fmla="*/ 21 w 647"/>
                <a:gd name="T71" fmla="*/ 21 h 1019"/>
                <a:gd name="T72" fmla="*/ 23 w 647"/>
                <a:gd name="T73" fmla="*/ 17 h 1019"/>
                <a:gd name="T74" fmla="*/ 24 w 647"/>
                <a:gd name="T75" fmla="*/ 12 h 1019"/>
                <a:gd name="T76" fmla="*/ 24 w 647"/>
                <a:gd name="T77" fmla="*/ 8 h 1019"/>
                <a:gd name="T78" fmla="*/ 23 w 647"/>
                <a:gd name="T79" fmla="*/ 6 h 1019"/>
                <a:gd name="T80" fmla="*/ 22 w 647"/>
                <a:gd name="T81" fmla="*/ 4 h 1019"/>
                <a:gd name="T82" fmla="*/ 20 w 647"/>
                <a:gd name="T83" fmla="*/ 3 h 1019"/>
                <a:gd name="T84" fmla="*/ 18 w 647"/>
                <a:gd name="T85" fmla="*/ 1 h 1019"/>
                <a:gd name="T86" fmla="*/ 16 w 647"/>
                <a:gd name="T87" fmla="*/ 1 h 1019"/>
                <a:gd name="T88" fmla="*/ 13 w 647"/>
                <a:gd name="T89" fmla="*/ 0 h 1019"/>
                <a:gd name="T90" fmla="*/ 11 w 647"/>
                <a:gd name="T91" fmla="*/ 0 h 10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47" h="1019">
                  <a:moveTo>
                    <a:pt x="248" y="2"/>
                  </a:moveTo>
                  <a:lnTo>
                    <a:pt x="207" y="13"/>
                  </a:lnTo>
                  <a:lnTo>
                    <a:pt x="170" y="28"/>
                  </a:lnTo>
                  <a:lnTo>
                    <a:pt x="134" y="46"/>
                  </a:lnTo>
                  <a:lnTo>
                    <a:pt x="103" y="65"/>
                  </a:lnTo>
                  <a:lnTo>
                    <a:pt x="76" y="88"/>
                  </a:lnTo>
                  <a:lnTo>
                    <a:pt x="53" y="113"/>
                  </a:lnTo>
                  <a:lnTo>
                    <a:pt x="33" y="140"/>
                  </a:lnTo>
                  <a:lnTo>
                    <a:pt x="17" y="170"/>
                  </a:lnTo>
                  <a:lnTo>
                    <a:pt x="6" y="201"/>
                  </a:lnTo>
                  <a:lnTo>
                    <a:pt x="1" y="236"/>
                  </a:lnTo>
                  <a:lnTo>
                    <a:pt x="0" y="272"/>
                  </a:lnTo>
                  <a:lnTo>
                    <a:pt x="3" y="310"/>
                  </a:lnTo>
                  <a:lnTo>
                    <a:pt x="12" y="349"/>
                  </a:lnTo>
                  <a:lnTo>
                    <a:pt x="27" y="390"/>
                  </a:lnTo>
                  <a:lnTo>
                    <a:pt x="49" y="433"/>
                  </a:lnTo>
                  <a:lnTo>
                    <a:pt x="76" y="478"/>
                  </a:lnTo>
                  <a:lnTo>
                    <a:pt x="84" y="503"/>
                  </a:lnTo>
                  <a:lnTo>
                    <a:pt x="92" y="527"/>
                  </a:lnTo>
                  <a:lnTo>
                    <a:pt x="100" y="553"/>
                  </a:lnTo>
                  <a:lnTo>
                    <a:pt x="109" y="578"/>
                  </a:lnTo>
                  <a:lnTo>
                    <a:pt x="117" y="602"/>
                  </a:lnTo>
                  <a:lnTo>
                    <a:pt x="125" y="628"/>
                  </a:lnTo>
                  <a:lnTo>
                    <a:pt x="133" y="653"/>
                  </a:lnTo>
                  <a:lnTo>
                    <a:pt x="141" y="678"/>
                  </a:lnTo>
                  <a:lnTo>
                    <a:pt x="144" y="697"/>
                  </a:lnTo>
                  <a:lnTo>
                    <a:pt x="147" y="714"/>
                  </a:lnTo>
                  <a:lnTo>
                    <a:pt x="149" y="732"/>
                  </a:lnTo>
                  <a:lnTo>
                    <a:pt x="152" y="750"/>
                  </a:lnTo>
                  <a:lnTo>
                    <a:pt x="149" y="798"/>
                  </a:lnTo>
                  <a:lnTo>
                    <a:pt x="146" y="846"/>
                  </a:lnTo>
                  <a:lnTo>
                    <a:pt x="144" y="896"/>
                  </a:lnTo>
                  <a:lnTo>
                    <a:pt x="140" y="944"/>
                  </a:lnTo>
                  <a:lnTo>
                    <a:pt x="148" y="957"/>
                  </a:lnTo>
                  <a:lnTo>
                    <a:pt x="157" y="971"/>
                  </a:lnTo>
                  <a:lnTo>
                    <a:pt x="165" y="985"/>
                  </a:lnTo>
                  <a:lnTo>
                    <a:pt x="173" y="997"/>
                  </a:lnTo>
                  <a:lnTo>
                    <a:pt x="194" y="1000"/>
                  </a:lnTo>
                  <a:lnTo>
                    <a:pt x="216" y="1003"/>
                  </a:lnTo>
                  <a:lnTo>
                    <a:pt x="237" y="1005"/>
                  </a:lnTo>
                  <a:lnTo>
                    <a:pt x="259" y="1008"/>
                  </a:lnTo>
                  <a:lnTo>
                    <a:pt x="281" y="1011"/>
                  </a:lnTo>
                  <a:lnTo>
                    <a:pt x="301" y="1014"/>
                  </a:lnTo>
                  <a:lnTo>
                    <a:pt x="323" y="1017"/>
                  </a:lnTo>
                  <a:lnTo>
                    <a:pt x="344" y="1019"/>
                  </a:lnTo>
                  <a:lnTo>
                    <a:pt x="349" y="1015"/>
                  </a:lnTo>
                  <a:lnTo>
                    <a:pt x="353" y="1010"/>
                  </a:lnTo>
                  <a:lnTo>
                    <a:pt x="358" y="1005"/>
                  </a:lnTo>
                  <a:lnTo>
                    <a:pt x="364" y="1001"/>
                  </a:lnTo>
                  <a:lnTo>
                    <a:pt x="368" y="996"/>
                  </a:lnTo>
                  <a:lnTo>
                    <a:pt x="373" y="992"/>
                  </a:lnTo>
                  <a:lnTo>
                    <a:pt x="377" y="987"/>
                  </a:lnTo>
                  <a:lnTo>
                    <a:pt x="382" y="982"/>
                  </a:lnTo>
                  <a:lnTo>
                    <a:pt x="389" y="941"/>
                  </a:lnTo>
                  <a:lnTo>
                    <a:pt x="396" y="899"/>
                  </a:lnTo>
                  <a:lnTo>
                    <a:pt x="403" y="859"/>
                  </a:lnTo>
                  <a:lnTo>
                    <a:pt x="410" y="818"/>
                  </a:lnTo>
                  <a:lnTo>
                    <a:pt x="417" y="799"/>
                  </a:lnTo>
                  <a:lnTo>
                    <a:pt x="425" y="781"/>
                  </a:lnTo>
                  <a:lnTo>
                    <a:pt x="432" y="764"/>
                  </a:lnTo>
                  <a:lnTo>
                    <a:pt x="438" y="745"/>
                  </a:lnTo>
                  <a:lnTo>
                    <a:pt x="445" y="736"/>
                  </a:lnTo>
                  <a:lnTo>
                    <a:pt x="451" y="727"/>
                  </a:lnTo>
                  <a:lnTo>
                    <a:pt x="458" y="719"/>
                  </a:lnTo>
                  <a:lnTo>
                    <a:pt x="464" y="709"/>
                  </a:lnTo>
                  <a:lnTo>
                    <a:pt x="470" y="700"/>
                  </a:lnTo>
                  <a:lnTo>
                    <a:pt x="475" y="692"/>
                  </a:lnTo>
                  <a:lnTo>
                    <a:pt x="482" y="683"/>
                  </a:lnTo>
                  <a:lnTo>
                    <a:pt x="488" y="674"/>
                  </a:lnTo>
                  <a:lnTo>
                    <a:pt x="512" y="643"/>
                  </a:lnTo>
                  <a:lnTo>
                    <a:pt x="539" y="607"/>
                  </a:lnTo>
                  <a:lnTo>
                    <a:pt x="565" y="564"/>
                  </a:lnTo>
                  <a:lnTo>
                    <a:pt x="591" y="516"/>
                  </a:lnTo>
                  <a:lnTo>
                    <a:pt x="612" y="460"/>
                  </a:lnTo>
                  <a:lnTo>
                    <a:pt x="630" y="399"/>
                  </a:lnTo>
                  <a:lnTo>
                    <a:pt x="642" y="331"/>
                  </a:lnTo>
                  <a:lnTo>
                    <a:pt x="647" y="257"/>
                  </a:lnTo>
                  <a:lnTo>
                    <a:pt x="644" y="222"/>
                  </a:lnTo>
                  <a:lnTo>
                    <a:pt x="634" y="190"/>
                  </a:lnTo>
                  <a:lnTo>
                    <a:pt x="622" y="161"/>
                  </a:lnTo>
                  <a:lnTo>
                    <a:pt x="605" y="133"/>
                  </a:lnTo>
                  <a:lnTo>
                    <a:pt x="585" y="109"/>
                  </a:lnTo>
                  <a:lnTo>
                    <a:pt x="562" y="87"/>
                  </a:lnTo>
                  <a:lnTo>
                    <a:pt x="536" y="69"/>
                  </a:lnTo>
                  <a:lnTo>
                    <a:pt x="509" y="51"/>
                  </a:lnTo>
                  <a:lnTo>
                    <a:pt x="478" y="36"/>
                  </a:lnTo>
                  <a:lnTo>
                    <a:pt x="447" y="25"/>
                  </a:lnTo>
                  <a:lnTo>
                    <a:pt x="414" y="16"/>
                  </a:lnTo>
                  <a:lnTo>
                    <a:pt x="381" y="8"/>
                  </a:lnTo>
                  <a:lnTo>
                    <a:pt x="347" y="3"/>
                  </a:lnTo>
                  <a:lnTo>
                    <a:pt x="314" y="1"/>
                  </a:lnTo>
                  <a:lnTo>
                    <a:pt x="281" y="0"/>
                  </a:lnTo>
                  <a:lnTo>
                    <a:pt x="248" y="2"/>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92" name="Freeform 341"/>
            <p:cNvSpPr>
              <a:spLocks noChangeAspect="1"/>
            </p:cNvSpPr>
            <p:nvPr/>
          </p:nvSpPr>
          <p:spPr bwMode="auto">
            <a:xfrm>
              <a:off x="3501" y="2934"/>
              <a:ext cx="201" cy="337"/>
            </a:xfrm>
            <a:custGeom>
              <a:avLst/>
              <a:gdLst>
                <a:gd name="T0" fmla="*/ 7 w 601"/>
                <a:gd name="T1" fmla="*/ 0 h 1006"/>
                <a:gd name="T2" fmla="*/ 5 w 601"/>
                <a:gd name="T3" fmla="*/ 2 h 1006"/>
                <a:gd name="T4" fmla="*/ 3 w 601"/>
                <a:gd name="T5" fmla="*/ 3 h 1006"/>
                <a:gd name="T6" fmla="*/ 1 w 601"/>
                <a:gd name="T7" fmla="*/ 5 h 1006"/>
                <a:gd name="T8" fmla="*/ 0 w 601"/>
                <a:gd name="T9" fmla="*/ 7 h 1006"/>
                <a:gd name="T10" fmla="*/ 0 w 601"/>
                <a:gd name="T11" fmla="*/ 10 h 1006"/>
                <a:gd name="T12" fmla="*/ 1 w 601"/>
                <a:gd name="T13" fmla="*/ 12 h 1006"/>
                <a:gd name="T14" fmla="*/ 2 w 601"/>
                <a:gd name="T15" fmla="*/ 15 h 1006"/>
                <a:gd name="T16" fmla="*/ 3 w 601"/>
                <a:gd name="T17" fmla="*/ 18 h 1006"/>
                <a:gd name="T18" fmla="*/ 4 w 601"/>
                <a:gd name="T19" fmla="*/ 20 h 1006"/>
                <a:gd name="T20" fmla="*/ 4 w 601"/>
                <a:gd name="T21" fmla="*/ 22 h 1006"/>
                <a:gd name="T22" fmla="*/ 5 w 601"/>
                <a:gd name="T23" fmla="*/ 24 h 1006"/>
                <a:gd name="T24" fmla="*/ 5 w 601"/>
                <a:gd name="T25" fmla="*/ 26 h 1006"/>
                <a:gd name="T26" fmla="*/ 5 w 601"/>
                <a:gd name="T27" fmla="*/ 27 h 1006"/>
                <a:gd name="T28" fmla="*/ 5 w 601"/>
                <a:gd name="T29" fmla="*/ 30 h 1006"/>
                <a:gd name="T30" fmla="*/ 5 w 601"/>
                <a:gd name="T31" fmla="*/ 33 h 1006"/>
                <a:gd name="T32" fmla="*/ 5 w 601"/>
                <a:gd name="T33" fmla="*/ 36 h 1006"/>
                <a:gd name="T34" fmla="*/ 6 w 601"/>
                <a:gd name="T35" fmla="*/ 37 h 1006"/>
                <a:gd name="T36" fmla="*/ 7 w 601"/>
                <a:gd name="T37" fmla="*/ 37 h 1006"/>
                <a:gd name="T38" fmla="*/ 8 w 601"/>
                <a:gd name="T39" fmla="*/ 38 h 1006"/>
                <a:gd name="T40" fmla="*/ 10 w 601"/>
                <a:gd name="T41" fmla="*/ 38 h 1006"/>
                <a:gd name="T42" fmla="*/ 11 w 601"/>
                <a:gd name="T43" fmla="*/ 38 h 1006"/>
                <a:gd name="T44" fmla="*/ 12 w 601"/>
                <a:gd name="T45" fmla="*/ 38 h 1006"/>
                <a:gd name="T46" fmla="*/ 12 w 601"/>
                <a:gd name="T47" fmla="*/ 37 h 1006"/>
                <a:gd name="T48" fmla="*/ 13 w 601"/>
                <a:gd name="T49" fmla="*/ 37 h 1006"/>
                <a:gd name="T50" fmla="*/ 13 w 601"/>
                <a:gd name="T51" fmla="*/ 37 h 1006"/>
                <a:gd name="T52" fmla="*/ 13 w 601"/>
                <a:gd name="T53" fmla="*/ 35 h 1006"/>
                <a:gd name="T54" fmla="*/ 14 w 601"/>
                <a:gd name="T55" fmla="*/ 32 h 1006"/>
                <a:gd name="T56" fmla="*/ 14 w 601"/>
                <a:gd name="T57" fmla="*/ 29 h 1006"/>
                <a:gd name="T58" fmla="*/ 15 w 601"/>
                <a:gd name="T59" fmla="*/ 28 h 1006"/>
                <a:gd name="T60" fmla="*/ 15 w 601"/>
                <a:gd name="T61" fmla="*/ 27 h 1006"/>
                <a:gd name="T62" fmla="*/ 16 w 601"/>
                <a:gd name="T63" fmla="*/ 26 h 1006"/>
                <a:gd name="T64" fmla="*/ 16 w 601"/>
                <a:gd name="T65" fmla="*/ 26 h 1006"/>
                <a:gd name="T66" fmla="*/ 17 w 601"/>
                <a:gd name="T67" fmla="*/ 25 h 1006"/>
                <a:gd name="T68" fmla="*/ 18 w 601"/>
                <a:gd name="T69" fmla="*/ 24 h 1006"/>
                <a:gd name="T70" fmla="*/ 20 w 601"/>
                <a:gd name="T71" fmla="*/ 21 h 1006"/>
                <a:gd name="T72" fmla="*/ 21 w 601"/>
                <a:gd name="T73" fmla="*/ 17 h 1006"/>
                <a:gd name="T74" fmla="*/ 22 w 601"/>
                <a:gd name="T75" fmla="*/ 12 h 1006"/>
                <a:gd name="T76" fmla="*/ 22 w 601"/>
                <a:gd name="T77" fmla="*/ 8 h 1006"/>
                <a:gd name="T78" fmla="*/ 22 w 601"/>
                <a:gd name="T79" fmla="*/ 6 h 1006"/>
                <a:gd name="T80" fmla="*/ 21 w 601"/>
                <a:gd name="T81" fmla="*/ 4 h 1006"/>
                <a:gd name="T82" fmla="*/ 19 w 601"/>
                <a:gd name="T83" fmla="*/ 3 h 1006"/>
                <a:gd name="T84" fmla="*/ 17 w 601"/>
                <a:gd name="T85" fmla="*/ 1 h 1006"/>
                <a:gd name="T86" fmla="*/ 15 w 601"/>
                <a:gd name="T87" fmla="*/ 1 h 1006"/>
                <a:gd name="T88" fmla="*/ 12 w 601"/>
                <a:gd name="T89" fmla="*/ 0 h 1006"/>
                <a:gd name="T90" fmla="*/ 10 w 601"/>
                <a:gd name="T91" fmla="*/ 0 h 10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01" h="1006">
                  <a:moveTo>
                    <a:pt x="239" y="1"/>
                  </a:moveTo>
                  <a:lnTo>
                    <a:pt x="199" y="13"/>
                  </a:lnTo>
                  <a:lnTo>
                    <a:pt x="161" y="27"/>
                  </a:lnTo>
                  <a:lnTo>
                    <a:pt x="127" y="43"/>
                  </a:lnTo>
                  <a:lnTo>
                    <a:pt x="97" y="63"/>
                  </a:lnTo>
                  <a:lnTo>
                    <a:pt x="71" y="84"/>
                  </a:lnTo>
                  <a:lnTo>
                    <a:pt x="48" y="107"/>
                  </a:lnTo>
                  <a:lnTo>
                    <a:pt x="29" y="134"/>
                  </a:lnTo>
                  <a:lnTo>
                    <a:pt x="15" y="162"/>
                  </a:lnTo>
                  <a:lnTo>
                    <a:pt x="6" y="192"/>
                  </a:lnTo>
                  <a:lnTo>
                    <a:pt x="2" y="224"/>
                  </a:lnTo>
                  <a:lnTo>
                    <a:pt x="0" y="257"/>
                  </a:lnTo>
                  <a:lnTo>
                    <a:pt x="6" y="292"/>
                  </a:lnTo>
                  <a:lnTo>
                    <a:pt x="15" y="329"/>
                  </a:lnTo>
                  <a:lnTo>
                    <a:pt x="30" y="367"/>
                  </a:lnTo>
                  <a:lnTo>
                    <a:pt x="51" y="405"/>
                  </a:lnTo>
                  <a:lnTo>
                    <a:pt x="78" y="445"/>
                  </a:lnTo>
                  <a:lnTo>
                    <a:pt x="85" y="473"/>
                  </a:lnTo>
                  <a:lnTo>
                    <a:pt x="91" y="501"/>
                  </a:lnTo>
                  <a:lnTo>
                    <a:pt x="98" y="529"/>
                  </a:lnTo>
                  <a:lnTo>
                    <a:pt x="105" y="558"/>
                  </a:lnTo>
                  <a:lnTo>
                    <a:pt x="112" y="587"/>
                  </a:lnTo>
                  <a:lnTo>
                    <a:pt x="119" y="614"/>
                  </a:lnTo>
                  <a:lnTo>
                    <a:pt x="126" y="643"/>
                  </a:lnTo>
                  <a:lnTo>
                    <a:pt x="133" y="671"/>
                  </a:lnTo>
                  <a:lnTo>
                    <a:pt x="135" y="688"/>
                  </a:lnTo>
                  <a:lnTo>
                    <a:pt x="138" y="705"/>
                  </a:lnTo>
                  <a:lnTo>
                    <a:pt x="140" y="724"/>
                  </a:lnTo>
                  <a:lnTo>
                    <a:pt x="142" y="741"/>
                  </a:lnTo>
                  <a:lnTo>
                    <a:pt x="139" y="790"/>
                  </a:lnTo>
                  <a:lnTo>
                    <a:pt x="136" y="837"/>
                  </a:lnTo>
                  <a:lnTo>
                    <a:pt x="133" y="885"/>
                  </a:lnTo>
                  <a:lnTo>
                    <a:pt x="129" y="934"/>
                  </a:lnTo>
                  <a:lnTo>
                    <a:pt x="138" y="946"/>
                  </a:lnTo>
                  <a:lnTo>
                    <a:pt x="144" y="960"/>
                  </a:lnTo>
                  <a:lnTo>
                    <a:pt x="151" y="973"/>
                  </a:lnTo>
                  <a:lnTo>
                    <a:pt x="159" y="987"/>
                  </a:lnTo>
                  <a:lnTo>
                    <a:pt x="179" y="989"/>
                  </a:lnTo>
                  <a:lnTo>
                    <a:pt x="199" y="991"/>
                  </a:lnTo>
                  <a:lnTo>
                    <a:pt x="218" y="993"/>
                  </a:lnTo>
                  <a:lnTo>
                    <a:pt x="238" y="996"/>
                  </a:lnTo>
                  <a:lnTo>
                    <a:pt x="257" y="998"/>
                  </a:lnTo>
                  <a:lnTo>
                    <a:pt x="277" y="1002"/>
                  </a:lnTo>
                  <a:lnTo>
                    <a:pt x="296" y="1004"/>
                  </a:lnTo>
                  <a:lnTo>
                    <a:pt x="316" y="1006"/>
                  </a:lnTo>
                  <a:lnTo>
                    <a:pt x="321" y="1002"/>
                  </a:lnTo>
                  <a:lnTo>
                    <a:pt x="325" y="997"/>
                  </a:lnTo>
                  <a:lnTo>
                    <a:pt x="329" y="992"/>
                  </a:lnTo>
                  <a:lnTo>
                    <a:pt x="333" y="988"/>
                  </a:lnTo>
                  <a:lnTo>
                    <a:pt x="338" y="983"/>
                  </a:lnTo>
                  <a:lnTo>
                    <a:pt x="343" y="978"/>
                  </a:lnTo>
                  <a:lnTo>
                    <a:pt x="346" y="974"/>
                  </a:lnTo>
                  <a:lnTo>
                    <a:pt x="351" y="969"/>
                  </a:lnTo>
                  <a:lnTo>
                    <a:pt x="358" y="929"/>
                  </a:lnTo>
                  <a:lnTo>
                    <a:pt x="364" y="887"/>
                  </a:lnTo>
                  <a:lnTo>
                    <a:pt x="371" y="846"/>
                  </a:lnTo>
                  <a:lnTo>
                    <a:pt x="378" y="806"/>
                  </a:lnTo>
                  <a:lnTo>
                    <a:pt x="385" y="787"/>
                  </a:lnTo>
                  <a:lnTo>
                    <a:pt x="392" y="769"/>
                  </a:lnTo>
                  <a:lnTo>
                    <a:pt x="399" y="752"/>
                  </a:lnTo>
                  <a:lnTo>
                    <a:pt x="406" y="733"/>
                  </a:lnTo>
                  <a:lnTo>
                    <a:pt x="412" y="724"/>
                  </a:lnTo>
                  <a:lnTo>
                    <a:pt x="417" y="716"/>
                  </a:lnTo>
                  <a:lnTo>
                    <a:pt x="423" y="707"/>
                  </a:lnTo>
                  <a:lnTo>
                    <a:pt x="429" y="697"/>
                  </a:lnTo>
                  <a:lnTo>
                    <a:pt x="434" y="689"/>
                  </a:lnTo>
                  <a:lnTo>
                    <a:pt x="439" y="680"/>
                  </a:lnTo>
                  <a:lnTo>
                    <a:pt x="445" y="672"/>
                  </a:lnTo>
                  <a:lnTo>
                    <a:pt x="451" y="663"/>
                  </a:lnTo>
                  <a:lnTo>
                    <a:pt x="474" y="632"/>
                  </a:lnTo>
                  <a:lnTo>
                    <a:pt x="498" y="596"/>
                  </a:lnTo>
                  <a:lnTo>
                    <a:pt x="522" y="554"/>
                  </a:lnTo>
                  <a:lnTo>
                    <a:pt x="545" y="506"/>
                  </a:lnTo>
                  <a:lnTo>
                    <a:pt x="566" y="452"/>
                  </a:lnTo>
                  <a:lnTo>
                    <a:pt x="583" y="391"/>
                  </a:lnTo>
                  <a:lnTo>
                    <a:pt x="595" y="323"/>
                  </a:lnTo>
                  <a:lnTo>
                    <a:pt x="601" y="248"/>
                  </a:lnTo>
                  <a:lnTo>
                    <a:pt x="599" y="216"/>
                  </a:lnTo>
                  <a:lnTo>
                    <a:pt x="594" y="186"/>
                  </a:lnTo>
                  <a:lnTo>
                    <a:pt x="584" y="158"/>
                  </a:lnTo>
                  <a:lnTo>
                    <a:pt x="570" y="133"/>
                  </a:lnTo>
                  <a:lnTo>
                    <a:pt x="552" y="110"/>
                  </a:lnTo>
                  <a:lnTo>
                    <a:pt x="532" y="89"/>
                  </a:lnTo>
                  <a:lnTo>
                    <a:pt x="508" y="71"/>
                  </a:lnTo>
                  <a:lnTo>
                    <a:pt x="483" y="53"/>
                  </a:lnTo>
                  <a:lnTo>
                    <a:pt x="455" y="39"/>
                  </a:lnTo>
                  <a:lnTo>
                    <a:pt x="426" y="27"/>
                  </a:lnTo>
                  <a:lnTo>
                    <a:pt x="396" y="16"/>
                  </a:lnTo>
                  <a:lnTo>
                    <a:pt x="364" y="10"/>
                  </a:lnTo>
                  <a:lnTo>
                    <a:pt x="332" y="4"/>
                  </a:lnTo>
                  <a:lnTo>
                    <a:pt x="301" y="0"/>
                  </a:lnTo>
                  <a:lnTo>
                    <a:pt x="270" y="0"/>
                  </a:lnTo>
                  <a:lnTo>
                    <a:pt x="239" y="1"/>
                  </a:lnTo>
                  <a:close/>
                </a:path>
              </a:pathLst>
            </a:custGeom>
            <a:solidFill>
              <a:srgbClr val="FFDB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93" name="Freeform 342"/>
            <p:cNvSpPr>
              <a:spLocks noChangeAspect="1"/>
            </p:cNvSpPr>
            <p:nvPr/>
          </p:nvSpPr>
          <p:spPr bwMode="auto">
            <a:xfrm>
              <a:off x="3508" y="2938"/>
              <a:ext cx="187" cy="333"/>
            </a:xfrm>
            <a:custGeom>
              <a:avLst/>
              <a:gdLst>
                <a:gd name="T0" fmla="*/ 7 w 556"/>
                <a:gd name="T1" fmla="*/ 0 h 992"/>
                <a:gd name="T2" fmla="*/ 4 w 556"/>
                <a:gd name="T3" fmla="*/ 1 h 992"/>
                <a:gd name="T4" fmla="*/ 2 w 556"/>
                <a:gd name="T5" fmla="*/ 3 h 992"/>
                <a:gd name="T6" fmla="*/ 1 w 556"/>
                <a:gd name="T7" fmla="*/ 5 h 992"/>
                <a:gd name="T8" fmla="*/ 0 w 556"/>
                <a:gd name="T9" fmla="*/ 7 h 992"/>
                <a:gd name="T10" fmla="*/ 0 w 556"/>
                <a:gd name="T11" fmla="*/ 9 h 992"/>
                <a:gd name="T12" fmla="*/ 1 w 556"/>
                <a:gd name="T13" fmla="*/ 12 h 992"/>
                <a:gd name="T14" fmla="*/ 2 w 556"/>
                <a:gd name="T15" fmla="*/ 14 h 992"/>
                <a:gd name="T16" fmla="*/ 3 w 556"/>
                <a:gd name="T17" fmla="*/ 17 h 992"/>
                <a:gd name="T18" fmla="*/ 4 w 556"/>
                <a:gd name="T19" fmla="*/ 19 h 992"/>
                <a:gd name="T20" fmla="*/ 4 w 556"/>
                <a:gd name="T21" fmla="*/ 21 h 992"/>
                <a:gd name="T22" fmla="*/ 4 w 556"/>
                <a:gd name="T23" fmla="*/ 24 h 992"/>
                <a:gd name="T24" fmla="*/ 5 w 556"/>
                <a:gd name="T25" fmla="*/ 26 h 992"/>
                <a:gd name="T26" fmla="*/ 5 w 556"/>
                <a:gd name="T27" fmla="*/ 27 h 992"/>
                <a:gd name="T28" fmla="*/ 5 w 556"/>
                <a:gd name="T29" fmla="*/ 30 h 992"/>
                <a:gd name="T30" fmla="*/ 4 w 556"/>
                <a:gd name="T31" fmla="*/ 33 h 992"/>
                <a:gd name="T32" fmla="*/ 5 w 556"/>
                <a:gd name="T33" fmla="*/ 35 h 992"/>
                <a:gd name="T34" fmla="*/ 5 w 556"/>
                <a:gd name="T35" fmla="*/ 36 h 992"/>
                <a:gd name="T36" fmla="*/ 6 w 556"/>
                <a:gd name="T37" fmla="*/ 37 h 992"/>
                <a:gd name="T38" fmla="*/ 7 w 556"/>
                <a:gd name="T39" fmla="*/ 37 h 992"/>
                <a:gd name="T40" fmla="*/ 9 w 556"/>
                <a:gd name="T41" fmla="*/ 37 h 992"/>
                <a:gd name="T42" fmla="*/ 10 w 556"/>
                <a:gd name="T43" fmla="*/ 37 h 992"/>
                <a:gd name="T44" fmla="*/ 11 w 556"/>
                <a:gd name="T45" fmla="*/ 37 h 992"/>
                <a:gd name="T46" fmla="*/ 12 w 556"/>
                <a:gd name="T47" fmla="*/ 37 h 992"/>
                <a:gd name="T48" fmla="*/ 12 w 556"/>
                <a:gd name="T49" fmla="*/ 35 h 992"/>
                <a:gd name="T50" fmla="*/ 13 w 556"/>
                <a:gd name="T51" fmla="*/ 32 h 992"/>
                <a:gd name="T52" fmla="*/ 13 w 556"/>
                <a:gd name="T53" fmla="*/ 29 h 992"/>
                <a:gd name="T54" fmla="*/ 14 w 556"/>
                <a:gd name="T55" fmla="*/ 28 h 992"/>
                <a:gd name="T56" fmla="*/ 14 w 556"/>
                <a:gd name="T57" fmla="*/ 27 h 992"/>
                <a:gd name="T58" fmla="*/ 15 w 556"/>
                <a:gd name="T59" fmla="*/ 26 h 992"/>
                <a:gd name="T60" fmla="*/ 15 w 556"/>
                <a:gd name="T61" fmla="*/ 26 h 992"/>
                <a:gd name="T62" fmla="*/ 15 w 556"/>
                <a:gd name="T63" fmla="*/ 25 h 992"/>
                <a:gd name="T64" fmla="*/ 16 w 556"/>
                <a:gd name="T65" fmla="*/ 23 h 992"/>
                <a:gd name="T66" fmla="*/ 18 w 556"/>
                <a:gd name="T67" fmla="*/ 20 h 992"/>
                <a:gd name="T68" fmla="*/ 20 w 556"/>
                <a:gd name="T69" fmla="*/ 17 h 992"/>
                <a:gd name="T70" fmla="*/ 21 w 556"/>
                <a:gd name="T71" fmla="*/ 12 h 992"/>
                <a:gd name="T72" fmla="*/ 21 w 556"/>
                <a:gd name="T73" fmla="*/ 8 h 992"/>
                <a:gd name="T74" fmla="*/ 21 w 556"/>
                <a:gd name="T75" fmla="*/ 6 h 992"/>
                <a:gd name="T76" fmla="*/ 20 w 556"/>
                <a:gd name="T77" fmla="*/ 4 h 992"/>
                <a:gd name="T78" fmla="*/ 18 w 556"/>
                <a:gd name="T79" fmla="*/ 3 h 992"/>
                <a:gd name="T80" fmla="*/ 16 w 556"/>
                <a:gd name="T81" fmla="*/ 1 h 992"/>
                <a:gd name="T82" fmla="*/ 14 w 556"/>
                <a:gd name="T83" fmla="*/ 1 h 992"/>
                <a:gd name="T84" fmla="*/ 12 w 556"/>
                <a:gd name="T85" fmla="*/ 0 h 992"/>
                <a:gd name="T86" fmla="*/ 10 w 556"/>
                <a:gd name="T87" fmla="*/ 0 h 9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56" h="992">
                  <a:moveTo>
                    <a:pt x="230" y="1"/>
                  </a:moveTo>
                  <a:lnTo>
                    <a:pt x="189" y="11"/>
                  </a:lnTo>
                  <a:lnTo>
                    <a:pt x="152" y="24"/>
                  </a:lnTo>
                  <a:lnTo>
                    <a:pt x="119" y="40"/>
                  </a:lnTo>
                  <a:lnTo>
                    <a:pt x="90" y="59"/>
                  </a:lnTo>
                  <a:lnTo>
                    <a:pt x="65" y="79"/>
                  </a:lnTo>
                  <a:lnTo>
                    <a:pt x="43" y="101"/>
                  </a:lnTo>
                  <a:lnTo>
                    <a:pt x="26" y="127"/>
                  </a:lnTo>
                  <a:lnTo>
                    <a:pt x="13" y="153"/>
                  </a:lnTo>
                  <a:lnTo>
                    <a:pt x="5" y="182"/>
                  </a:lnTo>
                  <a:lnTo>
                    <a:pt x="0" y="211"/>
                  </a:lnTo>
                  <a:lnTo>
                    <a:pt x="1" y="242"/>
                  </a:lnTo>
                  <a:lnTo>
                    <a:pt x="7" y="274"/>
                  </a:lnTo>
                  <a:lnTo>
                    <a:pt x="18" y="308"/>
                  </a:lnTo>
                  <a:lnTo>
                    <a:pt x="33" y="342"/>
                  </a:lnTo>
                  <a:lnTo>
                    <a:pt x="53" y="377"/>
                  </a:lnTo>
                  <a:lnTo>
                    <a:pt x="80" y="412"/>
                  </a:lnTo>
                  <a:lnTo>
                    <a:pt x="86" y="444"/>
                  </a:lnTo>
                  <a:lnTo>
                    <a:pt x="90" y="475"/>
                  </a:lnTo>
                  <a:lnTo>
                    <a:pt x="96" y="506"/>
                  </a:lnTo>
                  <a:lnTo>
                    <a:pt x="102" y="537"/>
                  </a:lnTo>
                  <a:lnTo>
                    <a:pt x="106" y="568"/>
                  </a:lnTo>
                  <a:lnTo>
                    <a:pt x="112" y="599"/>
                  </a:lnTo>
                  <a:lnTo>
                    <a:pt x="117" y="630"/>
                  </a:lnTo>
                  <a:lnTo>
                    <a:pt x="122" y="661"/>
                  </a:lnTo>
                  <a:lnTo>
                    <a:pt x="125" y="679"/>
                  </a:lnTo>
                  <a:lnTo>
                    <a:pt x="127" y="696"/>
                  </a:lnTo>
                  <a:lnTo>
                    <a:pt x="128" y="713"/>
                  </a:lnTo>
                  <a:lnTo>
                    <a:pt x="130" y="730"/>
                  </a:lnTo>
                  <a:lnTo>
                    <a:pt x="127" y="779"/>
                  </a:lnTo>
                  <a:lnTo>
                    <a:pt x="124" y="826"/>
                  </a:lnTo>
                  <a:lnTo>
                    <a:pt x="120" y="873"/>
                  </a:lnTo>
                  <a:lnTo>
                    <a:pt x="118" y="921"/>
                  </a:lnTo>
                  <a:lnTo>
                    <a:pt x="124" y="934"/>
                  </a:lnTo>
                  <a:lnTo>
                    <a:pt x="130" y="947"/>
                  </a:lnTo>
                  <a:lnTo>
                    <a:pt x="137" y="961"/>
                  </a:lnTo>
                  <a:lnTo>
                    <a:pt x="144" y="974"/>
                  </a:lnTo>
                  <a:lnTo>
                    <a:pt x="162" y="976"/>
                  </a:lnTo>
                  <a:lnTo>
                    <a:pt x="180" y="978"/>
                  </a:lnTo>
                  <a:lnTo>
                    <a:pt x="197" y="980"/>
                  </a:lnTo>
                  <a:lnTo>
                    <a:pt x="216" y="983"/>
                  </a:lnTo>
                  <a:lnTo>
                    <a:pt x="233" y="985"/>
                  </a:lnTo>
                  <a:lnTo>
                    <a:pt x="251" y="987"/>
                  </a:lnTo>
                  <a:lnTo>
                    <a:pt x="269" y="990"/>
                  </a:lnTo>
                  <a:lnTo>
                    <a:pt x="287" y="992"/>
                  </a:lnTo>
                  <a:lnTo>
                    <a:pt x="295" y="983"/>
                  </a:lnTo>
                  <a:lnTo>
                    <a:pt x="303" y="974"/>
                  </a:lnTo>
                  <a:lnTo>
                    <a:pt x="311" y="964"/>
                  </a:lnTo>
                  <a:lnTo>
                    <a:pt x="319" y="955"/>
                  </a:lnTo>
                  <a:lnTo>
                    <a:pt x="325" y="915"/>
                  </a:lnTo>
                  <a:lnTo>
                    <a:pt x="332" y="873"/>
                  </a:lnTo>
                  <a:lnTo>
                    <a:pt x="339" y="833"/>
                  </a:lnTo>
                  <a:lnTo>
                    <a:pt x="346" y="793"/>
                  </a:lnTo>
                  <a:lnTo>
                    <a:pt x="352" y="774"/>
                  </a:lnTo>
                  <a:lnTo>
                    <a:pt x="359" y="757"/>
                  </a:lnTo>
                  <a:lnTo>
                    <a:pt x="365" y="740"/>
                  </a:lnTo>
                  <a:lnTo>
                    <a:pt x="371" y="721"/>
                  </a:lnTo>
                  <a:lnTo>
                    <a:pt x="377" y="712"/>
                  </a:lnTo>
                  <a:lnTo>
                    <a:pt x="382" y="703"/>
                  </a:lnTo>
                  <a:lnTo>
                    <a:pt x="387" y="695"/>
                  </a:lnTo>
                  <a:lnTo>
                    <a:pt x="393" y="686"/>
                  </a:lnTo>
                  <a:lnTo>
                    <a:pt x="398" y="677"/>
                  </a:lnTo>
                  <a:lnTo>
                    <a:pt x="404" y="668"/>
                  </a:lnTo>
                  <a:lnTo>
                    <a:pt x="408" y="660"/>
                  </a:lnTo>
                  <a:lnTo>
                    <a:pt x="414" y="651"/>
                  </a:lnTo>
                  <a:lnTo>
                    <a:pt x="435" y="620"/>
                  </a:lnTo>
                  <a:lnTo>
                    <a:pt x="457" y="584"/>
                  </a:lnTo>
                  <a:lnTo>
                    <a:pt x="478" y="543"/>
                  </a:lnTo>
                  <a:lnTo>
                    <a:pt x="499" y="495"/>
                  </a:lnTo>
                  <a:lnTo>
                    <a:pt x="519" y="441"/>
                  </a:lnTo>
                  <a:lnTo>
                    <a:pt x="535" y="381"/>
                  </a:lnTo>
                  <a:lnTo>
                    <a:pt x="548" y="313"/>
                  </a:lnTo>
                  <a:lnTo>
                    <a:pt x="554" y="240"/>
                  </a:lnTo>
                  <a:lnTo>
                    <a:pt x="556" y="210"/>
                  </a:lnTo>
                  <a:lnTo>
                    <a:pt x="552" y="182"/>
                  </a:lnTo>
                  <a:lnTo>
                    <a:pt x="545" y="157"/>
                  </a:lnTo>
                  <a:lnTo>
                    <a:pt x="534" y="132"/>
                  </a:lnTo>
                  <a:lnTo>
                    <a:pt x="519" y="109"/>
                  </a:lnTo>
                  <a:lnTo>
                    <a:pt x="500" y="90"/>
                  </a:lnTo>
                  <a:lnTo>
                    <a:pt x="480" y="71"/>
                  </a:lnTo>
                  <a:lnTo>
                    <a:pt x="457" y="55"/>
                  </a:lnTo>
                  <a:lnTo>
                    <a:pt x="431" y="40"/>
                  </a:lnTo>
                  <a:lnTo>
                    <a:pt x="405" y="29"/>
                  </a:lnTo>
                  <a:lnTo>
                    <a:pt x="376" y="18"/>
                  </a:lnTo>
                  <a:lnTo>
                    <a:pt x="347" y="10"/>
                  </a:lnTo>
                  <a:lnTo>
                    <a:pt x="317" y="5"/>
                  </a:lnTo>
                  <a:lnTo>
                    <a:pt x="287" y="1"/>
                  </a:lnTo>
                  <a:lnTo>
                    <a:pt x="258" y="0"/>
                  </a:lnTo>
                  <a:lnTo>
                    <a:pt x="230" y="1"/>
                  </a:lnTo>
                  <a:close/>
                </a:path>
              </a:pathLst>
            </a:custGeom>
            <a:solidFill>
              <a:srgbClr val="FFE0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94" name="Freeform 343"/>
            <p:cNvSpPr>
              <a:spLocks noChangeAspect="1"/>
            </p:cNvSpPr>
            <p:nvPr/>
          </p:nvSpPr>
          <p:spPr bwMode="auto">
            <a:xfrm>
              <a:off x="3516" y="2943"/>
              <a:ext cx="172" cy="327"/>
            </a:xfrm>
            <a:custGeom>
              <a:avLst/>
              <a:gdLst>
                <a:gd name="T0" fmla="*/ 7 w 512"/>
                <a:gd name="T1" fmla="*/ 0 h 977"/>
                <a:gd name="T2" fmla="*/ 4 w 512"/>
                <a:gd name="T3" fmla="*/ 1 h 977"/>
                <a:gd name="T4" fmla="*/ 2 w 512"/>
                <a:gd name="T5" fmla="*/ 3 h 977"/>
                <a:gd name="T6" fmla="*/ 1 w 512"/>
                <a:gd name="T7" fmla="*/ 4 h 977"/>
                <a:gd name="T8" fmla="*/ 0 w 512"/>
                <a:gd name="T9" fmla="*/ 6 h 977"/>
                <a:gd name="T10" fmla="*/ 0 w 512"/>
                <a:gd name="T11" fmla="*/ 8 h 977"/>
                <a:gd name="T12" fmla="*/ 1 w 512"/>
                <a:gd name="T13" fmla="*/ 11 h 977"/>
                <a:gd name="T14" fmla="*/ 2 w 512"/>
                <a:gd name="T15" fmla="*/ 13 h 977"/>
                <a:gd name="T16" fmla="*/ 3 w 512"/>
                <a:gd name="T17" fmla="*/ 17 h 977"/>
                <a:gd name="T18" fmla="*/ 4 w 512"/>
                <a:gd name="T19" fmla="*/ 22 h 977"/>
                <a:gd name="T20" fmla="*/ 4 w 512"/>
                <a:gd name="T21" fmla="*/ 25 h 977"/>
                <a:gd name="T22" fmla="*/ 4 w 512"/>
                <a:gd name="T23" fmla="*/ 26 h 977"/>
                <a:gd name="T24" fmla="*/ 4 w 512"/>
                <a:gd name="T25" fmla="*/ 29 h 977"/>
                <a:gd name="T26" fmla="*/ 4 w 512"/>
                <a:gd name="T27" fmla="*/ 32 h 977"/>
                <a:gd name="T28" fmla="*/ 4 w 512"/>
                <a:gd name="T29" fmla="*/ 34 h 977"/>
                <a:gd name="T30" fmla="*/ 5 w 512"/>
                <a:gd name="T31" fmla="*/ 35 h 977"/>
                <a:gd name="T32" fmla="*/ 5 w 512"/>
                <a:gd name="T33" fmla="*/ 36 h 977"/>
                <a:gd name="T34" fmla="*/ 7 w 512"/>
                <a:gd name="T35" fmla="*/ 36 h 977"/>
                <a:gd name="T36" fmla="*/ 8 w 512"/>
                <a:gd name="T37" fmla="*/ 36 h 977"/>
                <a:gd name="T38" fmla="*/ 9 w 512"/>
                <a:gd name="T39" fmla="*/ 36 h 977"/>
                <a:gd name="T40" fmla="*/ 10 w 512"/>
                <a:gd name="T41" fmla="*/ 36 h 977"/>
                <a:gd name="T42" fmla="*/ 11 w 512"/>
                <a:gd name="T43" fmla="*/ 35 h 977"/>
                <a:gd name="T44" fmla="*/ 11 w 512"/>
                <a:gd name="T45" fmla="*/ 34 h 977"/>
                <a:gd name="T46" fmla="*/ 12 w 512"/>
                <a:gd name="T47" fmla="*/ 31 h 977"/>
                <a:gd name="T48" fmla="*/ 12 w 512"/>
                <a:gd name="T49" fmla="*/ 28 h 977"/>
                <a:gd name="T50" fmla="*/ 13 w 512"/>
                <a:gd name="T51" fmla="*/ 27 h 977"/>
                <a:gd name="T52" fmla="*/ 13 w 512"/>
                <a:gd name="T53" fmla="*/ 26 h 977"/>
                <a:gd name="T54" fmla="*/ 13 w 512"/>
                <a:gd name="T55" fmla="*/ 25 h 977"/>
                <a:gd name="T56" fmla="*/ 14 w 512"/>
                <a:gd name="T57" fmla="*/ 25 h 977"/>
                <a:gd name="T58" fmla="*/ 14 w 512"/>
                <a:gd name="T59" fmla="*/ 24 h 977"/>
                <a:gd name="T60" fmla="*/ 15 w 512"/>
                <a:gd name="T61" fmla="*/ 23 h 977"/>
                <a:gd name="T62" fmla="*/ 16 w 512"/>
                <a:gd name="T63" fmla="*/ 20 h 977"/>
                <a:gd name="T64" fmla="*/ 18 w 512"/>
                <a:gd name="T65" fmla="*/ 16 h 977"/>
                <a:gd name="T66" fmla="*/ 19 w 512"/>
                <a:gd name="T67" fmla="*/ 11 h 977"/>
                <a:gd name="T68" fmla="*/ 19 w 512"/>
                <a:gd name="T69" fmla="*/ 8 h 977"/>
                <a:gd name="T70" fmla="*/ 19 w 512"/>
                <a:gd name="T71" fmla="*/ 6 h 977"/>
                <a:gd name="T72" fmla="*/ 18 w 512"/>
                <a:gd name="T73" fmla="*/ 4 h 977"/>
                <a:gd name="T74" fmla="*/ 17 w 512"/>
                <a:gd name="T75" fmla="*/ 3 h 977"/>
                <a:gd name="T76" fmla="*/ 15 w 512"/>
                <a:gd name="T77" fmla="*/ 2 h 977"/>
                <a:gd name="T78" fmla="*/ 13 w 512"/>
                <a:gd name="T79" fmla="*/ 1 h 977"/>
                <a:gd name="T80" fmla="*/ 11 w 512"/>
                <a:gd name="T81" fmla="*/ 0 h 977"/>
                <a:gd name="T82" fmla="*/ 9 w 512"/>
                <a:gd name="T83" fmla="*/ 0 h 9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12" h="977">
                  <a:moveTo>
                    <a:pt x="220" y="0"/>
                  </a:moveTo>
                  <a:lnTo>
                    <a:pt x="180" y="9"/>
                  </a:lnTo>
                  <a:lnTo>
                    <a:pt x="144" y="22"/>
                  </a:lnTo>
                  <a:lnTo>
                    <a:pt x="111" y="37"/>
                  </a:lnTo>
                  <a:lnTo>
                    <a:pt x="83" y="54"/>
                  </a:lnTo>
                  <a:lnTo>
                    <a:pt x="59" y="74"/>
                  </a:lnTo>
                  <a:lnTo>
                    <a:pt x="38" y="95"/>
                  </a:lnTo>
                  <a:lnTo>
                    <a:pt x="22" y="118"/>
                  </a:lnTo>
                  <a:lnTo>
                    <a:pt x="11" y="144"/>
                  </a:lnTo>
                  <a:lnTo>
                    <a:pt x="4" y="169"/>
                  </a:lnTo>
                  <a:lnTo>
                    <a:pt x="0" y="197"/>
                  </a:lnTo>
                  <a:lnTo>
                    <a:pt x="2" y="226"/>
                  </a:lnTo>
                  <a:lnTo>
                    <a:pt x="8" y="256"/>
                  </a:lnTo>
                  <a:lnTo>
                    <a:pt x="20" y="286"/>
                  </a:lnTo>
                  <a:lnTo>
                    <a:pt x="35" y="315"/>
                  </a:lnTo>
                  <a:lnTo>
                    <a:pt x="55" y="347"/>
                  </a:lnTo>
                  <a:lnTo>
                    <a:pt x="81" y="378"/>
                  </a:lnTo>
                  <a:lnTo>
                    <a:pt x="89" y="446"/>
                  </a:lnTo>
                  <a:lnTo>
                    <a:pt x="97" y="515"/>
                  </a:lnTo>
                  <a:lnTo>
                    <a:pt x="105" y="583"/>
                  </a:lnTo>
                  <a:lnTo>
                    <a:pt x="113" y="652"/>
                  </a:lnTo>
                  <a:lnTo>
                    <a:pt x="114" y="669"/>
                  </a:lnTo>
                  <a:lnTo>
                    <a:pt x="117" y="685"/>
                  </a:lnTo>
                  <a:lnTo>
                    <a:pt x="118" y="703"/>
                  </a:lnTo>
                  <a:lnTo>
                    <a:pt x="119" y="720"/>
                  </a:lnTo>
                  <a:lnTo>
                    <a:pt x="115" y="767"/>
                  </a:lnTo>
                  <a:lnTo>
                    <a:pt x="112" y="814"/>
                  </a:lnTo>
                  <a:lnTo>
                    <a:pt x="108" y="862"/>
                  </a:lnTo>
                  <a:lnTo>
                    <a:pt x="105" y="909"/>
                  </a:lnTo>
                  <a:lnTo>
                    <a:pt x="111" y="922"/>
                  </a:lnTo>
                  <a:lnTo>
                    <a:pt x="118" y="934"/>
                  </a:lnTo>
                  <a:lnTo>
                    <a:pt x="123" y="948"/>
                  </a:lnTo>
                  <a:lnTo>
                    <a:pt x="129" y="961"/>
                  </a:lnTo>
                  <a:lnTo>
                    <a:pt x="145" y="963"/>
                  </a:lnTo>
                  <a:lnTo>
                    <a:pt x="161" y="964"/>
                  </a:lnTo>
                  <a:lnTo>
                    <a:pt x="178" y="966"/>
                  </a:lnTo>
                  <a:lnTo>
                    <a:pt x="194" y="969"/>
                  </a:lnTo>
                  <a:lnTo>
                    <a:pt x="209" y="970"/>
                  </a:lnTo>
                  <a:lnTo>
                    <a:pt x="225" y="972"/>
                  </a:lnTo>
                  <a:lnTo>
                    <a:pt x="241" y="975"/>
                  </a:lnTo>
                  <a:lnTo>
                    <a:pt x="257" y="977"/>
                  </a:lnTo>
                  <a:lnTo>
                    <a:pt x="265" y="968"/>
                  </a:lnTo>
                  <a:lnTo>
                    <a:pt x="272" y="958"/>
                  </a:lnTo>
                  <a:lnTo>
                    <a:pt x="280" y="949"/>
                  </a:lnTo>
                  <a:lnTo>
                    <a:pt x="287" y="940"/>
                  </a:lnTo>
                  <a:lnTo>
                    <a:pt x="294" y="900"/>
                  </a:lnTo>
                  <a:lnTo>
                    <a:pt x="301" y="859"/>
                  </a:lnTo>
                  <a:lnTo>
                    <a:pt x="307" y="820"/>
                  </a:lnTo>
                  <a:lnTo>
                    <a:pt x="314" y="780"/>
                  </a:lnTo>
                  <a:lnTo>
                    <a:pt x="319" y="761"/>
                  </a:lnTo>
                  <a:lnTo>
                    <a:pt x="326" y="743"/>
                  </a:lnTo>
                  <a:lnTo>
                    <a:pt x="332" y="726"/>
                  </a:lnTo>
                  <a:lnTo>
                    <a:pt x="338" y="707"/>
                  </a:lnTo>
                  <a:lnTo>
                    <a:pt x="342" y="698"/>
                  </a:lnTo>
                  <a:lnTo>
                    <a:pt x="347" y="690"/>
                  </a:lnTo>
                  <a:lnTo>
                    <a:pt x="352" y="681"/>
                  </a:lnTo>
                  <a:lnTo>
                    <a:pt x="357" y="673"/>
                  </a:lnTo>
                  <a:lnTo>
                    <a:pt x="362" y="663"/>
                  </a:lnTo>
                  <a:lnTo>
                    <a:pt x="367" y="655"/>
                  </a:lnTo>
                  <a:lnTo>
                    <a:pt x="372" y="646"/>
                  </a:lnTo>
                  <a:lnTo>
                    <a:pt x="377" y="637"/>
                  </a:lnTo>
                  <a:lnTo>
                    <a:pt x="395" y="606"/>
                  </a:lnTo>
                  <a:lnTo>
                    <a:pt x="415" y="570"/>
                  </a:lnTo>
                  <a:lnTo>
                    <a:pt x="435" y="530"/>
                  </a:lnTo>
                  <a:lnTo>
                    <a:pt x="454" y="483"/>
                  </a:lnTo>
                  <a:lnTo>
                    <a:pt x="471" y="430"/>
                  </a:lnTo>
                  <a:lnTo>
                    <a:pt x="486" y="370"/>
                  </a:lnTo>
                  <a:lnTo>
                    <a:pt x="499" y="303"/>
                  </a:lnTo>
                  <a:lnTo>
                    <a:pt x="507" y="229"/>
                  </a:lnTo>
                  <a:lnTo>
                    <a:pt x="512" y="203"/>
                  </a:lnTo>
                  <a:lnTo>
                    <a:pt x="511" y="177"/>
                  </a:lnTo>
                  <a:lnTo>
                    <a:pt x="506" y="153"/>
                  </a:lnTo>
                  <a:lnTo>
                    <a:pt x="497" y="130"/>
                  </a:lnTo>
                  <a:lnTo>
                    <a:pt x="485" y="109"/>
                  </a:lnTo>
                  <a:lnTo>
                    <a:pt x="469" y="90"/>
                  </a:lnTo>
                  <a:lnTo>
                    <a:pt x="451" y="72"/>
                  </a:lnTo>
                  <a:lnTo>
                    <a:pt x="430" y="56"/>
                  </a:lnTo>
                  <a:lnTo>
                    <a:pt x="407" y="42"/>
                  </a:lnTo>
                  <a:lnTo>
                    <a:pt x="383" y="30"/>
                  </a:lnTo>
                  <a:lnTo>
                    <a:pt x="356" y="19"/>
                  </a:lnTo>
                  <a:lnTo>
                    <a:pt x="330" y="11"/>
                  </a:lnTo>
                  <a:lnTo>
                    <a:pt x="302" y="6"/>
                  </a:lnTo>
                  <a:lnTo>
                    <a:pt x="274" y="1"/>
                  </a:lnTo>
                  <a:lnTo>
                    <a:pt x="247" y="0"/>
                  </a:lnTo>
                  <a:lnTo>
                    <a:pt x="220" y="0"/>
                  </a:lnTo>
                  <a:close/>
                </a:path>
              </a:pathLst>
            </a:custGeom>
            <a:solidFill>
              <a:srgbClr val="FFE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95" name="Freeform 344"/>
            <p:cNvSpPr>
              <a:spLocks noChangeAspect="1"/>
            </p:cNvSpPr>
            <p:nvPr/>
          </p:nvSpPr>
          <p:spPr bwMode="auto">
            <a:xfrm>
              <a:off x="3523" y="2947"/>
              <a:ext cx="157" cy="323"/>
            </a:xfrm>
            <a:custGeom>
              <a:avLst/>
              <a:gdLst>
                <a:gd name="T0" fmla="*/ 6 w 469"/>
                <a:gd name="T1" fmla="*/ 0 h 964"/>
                <a:gd name="T2" fmla="*/ 4 w 469"/>
                <a:gd name="T3" fmla="*/ 1 h 964"/>
                <a:gd name="T4" fmla="*/ 2 w 469"/>
                <a:gd name="T5" fmla="*/ 3 h 964"/>
                <a:gd name="T6" fmla="*/ 1 w 469"/>
                <a:gd name="T7" fmla="*/ 4 h 964"/>
                <a:gd name="T8" fmla="*/ 0 w 469"/>
                <a:gd name="T9" fmla="*/ 6 h 964"/>
                <a:gd name="T10" fmla="*/ 0 w 469"/>
                <a:gd name="T11" fmla="*/ 8 h 964"/>
                <a:gd name="T12" fmla="*/ 1 w 469"/>
                <a:gd name="T13" fmla="*/ 10 h 964"/>
                <a:gd name="T14" fmla="*/ 2 w 469"/>
                <a:gd name="T15" fmla="*/ 12 h 964"/>
                <a:gd name="T16" fmla="*/ 3 w 469"/>
                <a:gd name="T17" fmla="*/ 16 h 964"/>
                <a:gd name="T18" fmla="*/ 4 w 469"/>
                <a:gd name="T19" fmla="*/ 21 h 964"/>
                <a:gd name="T20" fmla="*/ 4 w 469"/>
                <a:gd name="T21" fmla="*/ 25 h 964"/>
                <a:gd name="T22" fmla="*/ 4 w 469"/>
                <a:gd name="T23" fmla="*/ 26 h 964"/>
                <a:gd name="T24" fmla="*/ 4 w 469"/>
                <a:gd name="T25" fmla="*/ 28 h 964"/>
                <a:gd name="T26" fmla="*/ 4 w 469"/>
                <a:gd name="T27" fmla="*/ 32 h 964"/>
                <a:gd name="T28" fmla="*/ 4 w 469"/>
                <a:gd name="T29" fmla="*/ 34 h 964"/>
                <a:gd name="T30" fmla="*/ 4 w 469"/>
                <a:gd name="T31" fmla="*/ 35 h 964"/>
                <a:gd name="T32" fmla="*/ 5 w 469"/>
                <a:gd name="T33" fmla="*/ 36 h 964"/>
                <a:gd name="T34" fmla="*/ 6 w 469"/>
                <a:gd name="T35" fmla="*/ 36 h 964"/>
                <a:gd name="T36" fmla="*/ 7 w 469"/>
                <a:gd name="T37" fmla="*/ 36 h 964"/>
                <a:gd name="T38" fmla="*/ 8 w 469"/>
                <a:gd name="T39" fmla="*/ 36 h 964"/>
                <a:gd name="T40" fmla="*/ 9 w 469"/>
                <a:gd name="T41" fmla="*/ 36 h 964"/>
                <a:gd name="T42" fmla="*/ 9 w 469"/>
                <a:gd name="T43" fmla="*/ 35 h 964"/>
                <a:gd name="T44" fmla="*/ 10 w 469"/>
                <a:gd name="T45" fmla="*/ 34 h 964"/>
                <a:gd name="T46" fmla="*/ 10 w 469"/>
                <a:gd name="T47" fmla="*/ 30 h 964"/>
                <a:gd name="T48" fmla="*/ 11 w 469"/>
                <a:gd name="T49" fmla="*/ 28 h 964"/>
                <a:gd name="T50" fmla="*/ 11 w 469"/>
                <a:gd name="T51" fmla="*/ 27 h 964"/>
                <a:gd name="T52" fmla="*/ 11 w 469"/>
                <a:gd name="T53" fmla="*/ 26 h 964"/>
                <a:gd name="T54" fmla="*/ 12 w 469"/>
                <a:gd name="T55" fmla="*/ 25 h 964"/>
                <a:gd name="T56" fmla="*/ 12 w 469"/>
                <a:gd name="T57" fmla="*/ 24 h 964"/>
                <a:gd name="T58" fmla="*/ 12 w 469"/>
                <a:gd name="T59" fmla="*/ 24 h 964"/>
                <a:gd name="T60" fmla="*/ 13 w 469"/>
                <a:gd name="T61" fmla="*/ 22 h 964"/>
                <a:gd name="T62" fmla="*/ 15 w 469"/>
                <a:gd name="T63" fmla="*/ 19 h 964"/>
                <a:gd name="T64" fmla="*/ 16 w 469"/>
                <a:gd name="T65" fmla="*/ 16 h 964"/>
                <a:gd name="T66" fmla="*/ 17 w 469"/>
                <a:gd name="T67" fmla="*/ 11 h 964"/>
                <a:gd name="T68" fmla="*/ 18 w 469"/>
                <a:gd name="T69" fmla="*/ 7 h 964"/>
                <a:gd name="T70" fmla="*/ 17 w 469"/>
                <a:gd name="T71" fmla="*/ 6 h 964"/>
                <a:gd name="T72" fmla="*/ 17 w 469"/>
                <a:gd name="T73" fmla="*/ 4 h 964"/>
                <a:gd name="T74" fmla="*/ 16 w 469"/>
                <a:gd name="T75" fmla="*/ 3 h 964"/>
                <a:gd name="T76" fmla="*/ 14 w 469"/>
                <a:gd name="T77" fmla="*/ 2 h 964"/>
                <a:gd name="T78" fmla="*/ 13 w 469"/>
                <a:gd name="T79" fmla="*/ 1 h 964"/>
                <a:gd name="T80" fmla="*/ 11 w 469"/>
                <a:gd name="T81" fmla="*/ 0 h 964"/>
                <a:gd name="T82" fmla="*/ 9 w 469"/>
                <a:gd name="T83" fmla="*/ 0 h 9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69" h="964">
                  <a:moveTo>
                    <a:pt x="211" y="0"/>
                  </a:moveTo>
                  <a:lnTo>
                    <a:pt x="171" y="10"/>
                  </a:lnTo>
                  <a:lnTo>
                    <a:pt x="135" y="21"/>
                  </a:lnTo>
                  <a:lnTo>
                    <a:pt x="104" y="35"/>
                  </a:lnTo>
                  <a:lnTo>
                    <a:pt x="76" y="51"/>
                  </a:lnTo>
                  <a:lnTo>
                    <a:pt x="52" y="70"/>
                  </a:lnTo>
                  <a:lnTo>
                    <a:pt x="33" y="90"/>
                  </a:lnTo>
                  <a:lnTo>
                    <a:pt x="19" y="112"/>
                  </a:lnTo>
                  <a:lnTo>
                    <a:pt x="8" y="135"/>
                  </a:lnTo>
                  <a:lnTo>
                    <a:pt x="2" y="161"/>
                  </a:lnTo>
                  <a:lnTo>
                    <a:pt x="0" y="186"/>
                  </a:lnTo>
                  <a:lnTo>
                    <a:pt x="4" y="211"/>
                  </a:lnTo>
                  <a:lnTo>
                    <a:pt x="10" y="238"/>
                  </a:lnTo>
                  <a:lnTo>
                    <a:pt x="22" y="265"/>
                  </a:lnTo>
                  <a:lnTo>
                    <a:pt x="38" y="292"/>
                  </a:lnTo>
                  <a:lnTo>
                    <a:pt x="58" y="318"/>
                  </a:lnTo>
                  <a:lnTo>
                    <a:pt x="83" y="345"/>
                  </a:lnTo>
                  <a:lnTo>
                    <a:pt x="89" y="420"/>
                  </a:lnTo>
                  <a:lnTo>
                    <a:pt x="93" y="494"/>
                  </a:lnTo>
                  <a:lnTo>
                    <a:pt x="99" y="568"/>
                  </a:lnTo>
                  <a:lnTo>
                    <a:pt x="104" y="643"/>
                  </a:lnTo>
                  <a:lnTo>
                    <a:pt x="105" y="661"/>
                  </a:lnTo>
                  <a:lnTo>
                    <a:pt x="106" y="677"/>
                  </a:lnTo>
                  <a:lnTo>
                    <a:pt x="107" y="694"/>
                  </a:lnTo>
                  <a:lnTo>
                    <a:pt x="108" y="711"/>
                  </a:lnTo>
                  <a:lnTo>
                    <a:pt x="104" y="759"/>
                  </a:lnTo>
                  <a:lnTo>
                    <a:pt x="100" y="805"/>
                  </a:lnTo>
                  <a:lnTo>
                    <a:pt x="97" y="852"/>
                  </a:lnTo>
                  <a:lnTo>
                    <a:pt x="93" y="898"/>
                  </a:lnTo>
                  <a:lnTo>
                    <a:pt x="99" y="911"/>
                  </a:lnTo>
                  <a:lnTo>
                    <a:pt x="104" y="923"/>
                  </a:lnTo>
                  <a:lnTo>
                    <a:pt x="110" y="936"/>
                  </a:lnTo>
                  <a:lnTo>
                    <a:pt x="114" y="949"/>
                  </a:lnTo>
                  <a:lnTo>
                    <a:pt x="128" y="951"/>
                  </a:lnTo>
                  <a:lnTo>
                    <a:pt x="143" y="953"/>
                  </a:lnTo>
                  <a:lnTo>
                    <a:pt x="157" y="954"/>
                  </a:lnTo>
                  <a:lnTo>
                    <a:pt x="172" y="957"/>
                  </a:lnTo>
                  <a:lnTo>
                    <a:pt x="186" y="958"/>
                  </a:lnTo>
                  <a:lnTo>
                    <a:pt x="199" y="960"/>
                  </a:lnTo>
                  <a:lnTo>
                    <a:pt x="214" y="961"/>
                  </a:lnTo>
                  <a:lnTo>
                    <a:pt x="228" y="964"/>
                  </a:lnTo>
                  <a:lnTo>
                    <a:pt x="235" y="954"/>
                  </a:lnTo>
                  <a:lnTo>
                    <a:pt x="242" y="945"/>
                  </a:lnTo>
                  <a:lnTo>
                    <a:pt x="249" y="936"/>
                  </a:lnTo>
                  <a:lnTo>
                    <a:pt x="256" y="927"/>
                  </a:lnTo>
                  <a:lnTo>
                    <a:pt x="262" y="886"/>
                  </a:lnTo>
                  <a:lnTo>
                    <a:pt x="269" y="847"/>
                  </a:lnTo>
                  <a:lnTo>
                    <a:pt x="274" y="807"/>
                  </a:lnTo>
                  <a:lnTo>
                    <a:pt x="280" y="768"/>
                  </a:lnTo>
                  <a:lnTo>
                    <a:pt x="286" y="749"/>
                  </a:lnTo>
                  <a:lnTo>
                    <a:pt x="292" y="732"/>
                  </a:lnTo>
                  <a:lnTo>
                    <a:pt x="297" y="714"/>
                  </a:lnTo>
                  <a:lnTo>
                    <a:pt x="303" y="696"/>
                  </a:lnTo>
                  <a:lnTo>
                    <a:pt x="308" y="687"/>
                  </a:lnTo>
                  <a:lnTo>
                    <a:pt x="312" y="678"/>
                  </a:lnTo>
                  <a:lnTo>
                    <a:pt x="317" y="670"/>
                  </a:lnTo>
                  <a:lnTo>
                    <a:pt x="321" y="661"/>
                  </a:lnTo>
                  <a:lnTo>
                    <a:pt x="325" y="653"/>
                  </a:lnTo>
                  <a:lnTo>
                    <a:pt x="330" y="643"/>
                  </a:lnTo>
                  <a:lnTo>
                    <a:pt x="334" y="635"/>
                  </a:lnTo>
                  <a:lnTo>
                    <a:pt x="339" y="626"/>
                  </a:lnTo>
                  <a:lnTo>
                    <a:pt x="355" y="596"/>
                  </a:lnTo>
                  <a:lnTo>
                    <a:pt x="372" y="560"/>
                  </a:lnTo>
                  <a:lnTo>
                    <a:pt x="391" y="519"/>
                  </a:lnTo>
                  <a:lnTo>
                    <a:pt x="408" y="472"/>
                  </a:lnTo>
                  <a:lnTo>
                    <a:pt x="424" y="420"/>
                  </a:lnTo>
                  <a:lnTo>
                    <a:pt x="439" y="360"/>
                  </a:lnTo>
                  <a:lnTo>
                    <a:pt x="452" y="294"/>
                  </a:lnTo>
                  <a:lnTo>
                    <a:pt x="461" y="222"/>
                  </a:lnTo>
                  <a:lnTo>
                    <a:pt x="468" y="197"/>
                  </a:lnTo>
                  <a:lnTo>
                    <a:pt x="469" y="173"/>
                  </a:lnTo>
                  <a:lnTo>
                    <a:pt x="467" y="151"/>
                  </a:lnTo>
                  <a:lnTo>
                    <a:pt x="461" y="130"/>
                  </a:lnTo>
                  <a:lnTo>
                    <a:pt x="451" y="110"/>
                  </a:lnTo>
                  <a:lnTo>
                    <a:pt x="438" y="91"/>
                  </a:lnTo>
                  <a:lnTo>
                    <a:pt x="422" y="74"/>
                  </a:lnTo>
                  <a:lnTo>
                    <a:pt x="403" y="58"/>
                  </a:lnTo>
                  <a:lnTo>
                    <a:pt x="384" y="44"/>
                  </a:lnTo>
                  <a:lnTo>
                    <a:pt x="361" y="32"/>
                  </a:lnTo>
                  <a:lnTo>
                    <a:pt x="338" y="21"/>
                  </a:lnTo>
                  <a:lnTo>
                    <a:pt x="312" y="13"/>
                  </a:lnTo>
                  <a:lnTo>
                    <a:pt x="287" y="6"/>
                  </a:lnTo>
                  <a:lnTo>
                    <a:pt x="262" y="3"/>
                  </a:lnTo>
                  <a:lnTo>
                    <a:pt x="236" y="0"/>
                  </a:lnTo>
                  <a:lnTo>
                    <a:pt x="211" y="0"/>
                  </a:lnTo>
                  <a:close/>
                </a:path>
              </a:pathLst>
            </a:custGeom>
            <a:solidFill>
              <a:srgbClr val="FFE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96" name="Freeform 345"/>
            <p:cNvSpPr>
              <a:spLocks noChangeAspect="1"/>
            </p:cNvSpPr>
            <p:nvPr/>
          </p:nvSpPr>
          <p:spPr bwMode="auto">
            <a:xfrm>
              <a:off x="3531" y="2951"/>
              <a:ext cx="143" cy="318"/>
            </a:xfrm>
            <a:custGeom>
              <a:avLst/>
              <a:gdLst>
                <a:gd name="T0" fmla="*/ 6 w 429"/>
                <a:gd name="T1" fmla="*/ 0 h 951"/>
                <a:gd name="T2" fmla="*/ 3 w 429"/>
                <a:gd name="T3" fmla="*/ 1 h 951"/>
                <a:gd name="T4" fmla="*/ 2 w 429"/>
                <a:gd name="T5" fmla="*/ 2 h 951"/>
                <a:gd name="T6" fmla="*/ 1 w 429"/>
                <a:gd name="T7" fmla="*/ 4 h 951"/>
                <a:gd name="T8" fmla="*/ 0 w 429"/>
                <a:gd name="T9" fmla="*/ 6 h 951"/>
                <a:gd name="T10" fmla="*/ 0 w 429"/>
                <a:gd name="T11" fmla="*/ 7 h 951"/>
                <a:gd name="T12" fmla="*/ 1 w 429"/>
                <a:gd name="T13" fmla="*/ 9 h 951"/>
                <a:gd name="T14" fmla="*/ 2 w 429"/>
                <a:gd name="T15" fmla="*/ 11 h 951"/>
                <a:gd name="T16" fmla="*/ 3 w 429"/>
                <a:gd name="T17" fmla="*/ 15 h 951"/>
                <a:gd name="T18" fmla="*/ 3 w 429"/>
                <a:gd name="T19" fmla="*/ 21 h 951"/>
                <a:gd name="T20" fmla="*/ 3 w 429"/>
                <a:gd name="T21" fmla="*/ 24 h 951"/>
                <a:gd name="T22" fmla="*/ 4 w 429"/>
                <a:gd name="T23" fmla="*/ 26 h 951"/>
                <a:gd name="T24" fmla="*/ 3 w 429"/>
                <a:gd name="T25" fmla="*/ 28 h 951"/>
                <a:gd name="T26" fmla="*/ 3 w 429"/>
                <a:gd name="T27" fmla="*/ 31 h 951"/>
                <a:gd name="T28" fmla="*/ 3 w 429"/>
                <a:gd name="T29" fmla="*/ 34 h 951"/>
                <a:gd name="T30" fmla="*/ 3 w 429"/>
                <a:gd name="T31" fmla="*/ 34 h 951"/>
                <a:gd name="T32" fmla="*/ 4 w 429"/>
                <a:gd name="T33" fmla="*/ 35 h 951"/>
                <a:gd name="T34" fmla="*/ 5 w 429"/>
                <a:gd name="T35" fmla="*/ 35 h 951"/>
                <a:gd name="T36" fmla="*/ 6 w 429"/>
                <a:gd name="T37" fmla="*/ 35 h 951"/>
                <a:gd name="T38" fmla="*/ 7 w 429"/>
                <a:gd name="T39" fmla="*/ 35 h 951"/>
                <a:gd name="T40" fmla="*/ 8 w 429"/>
                <a:gd name="T41" fmla="*/ 35 h 951"/>
                <a:gd name="T42" fmla="*/ 8 w 429"/>
                <a:gd name="T43" fmla="*/ 34 h 951"/>
                <a:gd name="T44" fmla="*/ 8 w 429"/>
                <a:gd name="T45" fmla="*/ 33 h 951"/>
                <a:gd name="T46" fmla="*/ 9 w 429"/>
                <a:gd name="T47" fmla="*/ 30 h 951"/>
                <a:gd name="T48" fmla="*/ 9 w 429"/>
                <a:gd name="T49" fmla="*/ 27 h 951"/>
                <a:gd name="T50" fmla="*/ 10 w 429"/>
                <a:gd name="T51" fmla="*/ 26 h 951"/>
                <a:gd name="T52" fmla="*/ 10 w 429"/>
                <a:gd name="T53" fmla="*/ 25 h 951"/>
                <a:gd name="T54" fmla="*/ 11 w 429"/>
                <a:gd name="T55" fmla="*/ 24 h 951"/>
                <a:gd name="T56" fmla="*/ 12 w 429"/>
                <a:gd name="T57" fmla="*/ 22 h 951"/>
                <a:gd name="T58" fmla="*/ 13 w 429"/>
                <a:gd name="T59" fmla="*/ 19 h 951"/>
                <a:gd name="T60" fmla="*/ 14 w 429"/>
                <a:gd name="T61" fmla="*/ 15 h 951"/>
                <a:gd name="T62" fmla="*/ 15 w 429"/>
                <a:gd name="T63" fmla="*/ 11 h 951"/>
                <a:gd name="T64" fmla="*/ 16 w 429"/>
                <a:gd name="T65" fmla="*/ 7 h 951"/>
                <a:gd name="T66" fmla="*/ 16 w 429"/>
                <a:gd name="T67" fmla="*/ 6 h 951"/>
                <a:gd name="T68" fmla="*/ 15 w 429"/>
                <a:gd name="T69" fmla="*/ 4 h 951"/>
                <a:gd name="T70" fmla="*/ 15 w 429"/>
                <a:gd name="T71" fmla="*/ 3 h 951"/>
                <a:gd name="T72" fmla="*/ 13 w 429"/>
                <a:gd name="T73" fmla="*/ 2 h 951"/>
                <a:gd name="T74" fmla="*/ 12 w 429"/>
                <a:gd name="T75" fmla="*/ 1 h 951"/>
                <a:gd name="T76" fmla="*/ 10 w 429"/>
                <a:gd name="T77" fmla="*/ 0 h 951"/>
                <a:gd name="T78" fmla="*/ 8 w 429"/>
                <a:gd name="T79" fmla="*/ 0 h 9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9" h="951">
                  <a:moveTo>
                    <a:pt x="200" y="0"/>
                  </a:moveTo>
                  <a:lnTo>
                    <a:pt x="161" y="8"/>
                  </a:lnTo>
                  <a:lnTo>
                    <a:pt x="126" y="20"/>
                  </a:lnTo>
                  <a:lnTo>
                    <a:pt x="94" y="32"/>
                  </a:lnTo>
                  <a:lnTo>
                    <a:pt x="68" y="48"/>
                  </a:lnTo>
                  <a:lnTo>
                    <a:pt x="46" y="66"/>
                  </a:lnTo>
                  <a:lnTo>
                    <a:pt x="29" y="85"/>
                  </a:lnTo>
                  <a:lnTo>
                    <a:pt x="15" y="106"/>
                  </a:lnTo>
                  <a:lnTo>
                    <a:pt x="6" y="128"/>
                  </a:lnTo>
                  <a:lnTo>
                    <a:pt x="1" y="150"/>
                  </a:lnTo>
                  <a:lnTo>
                    <a:pt x="0" y="174"/>
                  </a:lnTo>
                  <a:lnTo>
                    <a:pt x="3" y="197"/>
                  </a:lnTo>
                  <a:lnTo>
                    <a:pt x="11" y="221"/>
                  </a:lnTo>
                  <a:lnTo>
                    <a:pt x="23" y="244"/>
                  </a:lnTo>
                  <a:lnTo>
                    <a:pt x="39" y="268"/>
                  </a:lnTo>
                  <a:lnTo>
                    <a:pt x="60" y="290"/>
                  </a:lnTo>
                  <a:lnTo>
                    <a:pt x="84" y="312"/>
                  </a:lnTo>
                  <a:lnTo>
                    <a:pt x="86" y="393"/>
                  </a:lnTo>
                  <a:lnTo>
                    <a:pt x="89" y="474"/>
                  </a:lnTo>
                  <a:lnTo>
                    <a:pt x="91" y="554"/>
                  </a:lnTo>
                  <a:lnTo>
                    <a:pt x="93" y="635"/>
                  </a:lnTo>
                  <a:lnTo>
                    <a:pt x="94" y="652"/>
                  </a:lnTo>
                  <a:lnTo>
                    <a:pt x="96" y="668"/>
                  </a:lnTo>
                  <a:lnTo>
                    <a:pt x="96" y="686"/>
                  </a:lnTo>
                  <a:lnTo>
                    <a:pt x="97" y="703"/>
                  </a:lnTo>
                  <a:lnTo>
                    <a:pt x="92" y="749"/>
                  </a:lnTo>
                  <a:lnTo>
                    <a:pt x="89" y="795"/>
                  </a:lnTo>
                  <a:lnTo>
                    <a:pt x="85" y="842"/>
                  </a:lnTo>
                  <a:lnTo>
                    <a:pt x="81" y="888"/>
                  </a:lnTo>
                  <a:lnTo>
                    <a:pt x="85" y="901"/>
                  </a:lnTo>
                  <a:lnTo>
                    <a:pt x="90" y="913"/>
                  </a:lnTo>
                  <a:lnTo>
                    <a:pt x="93" y="925"/>
                  </a:lnTo>
                  <a:lnTo>
                    <a:pt x="98" y="938"/>
                  </a:lnTo>
                  <a:lnTo>
                    <a:pt x="111" y="939"/>
                  </a:lnTo>
                  <a:lnTo>
                    <a:pt x="123" y="941"/>
                  </a:lnTo>
                  <a:lnTo>
                    <a:pt x="136" y="942"/>
                  </a:lnTo>
                  <a:lnTo>
                    <a:pt x="149" y="944"/>
                  </a:lnTo>
                  <a:lnTo>
                    <a:pt x="161" y="946"/>
                  </a:lnTo>
                  <a:lnTo>
                    <a:pt x="174" y="947"/>
                  </a:lnTo>
                  <a:lnTo>
                    <a:pt x="187" y="949"/>
                  </a:lnTo>
                  <a:lnTo>
                    <a:pt x="199" y="951"/>
                  </a:lnTo>
                  <a:lnTo>
                    <a:pt x="205" y="941"/>
                  </a:lnTo>
                  <a:lnTo>
                    <a:pt x="212" y="932"/>
                  </a:lnTo>
                  <a:lnTo>
                    <a:pt x="218" y="923"/>
                  </a:lnTo>
                  <a:lnTo>
                    <a:pt x="223" y="914"/>
                  </a:lnTo>
                  <a:lnTo>
                    <a:pt x="229" y="874"/>
                  </a:lnTo>
                  <a:lnTo>
                    <a:pt x="236" y="834"/>
                  </a:lnTo>
                  <a:lnTo>
                    <a:pt x="242" y="795"/>
                  </a:lnTo>
                  <a:lnTo>
                    <a:pt x="248" y="756"/>
                  </a:lnTo>
                  <a:lnTo>
                    <a:pt x="253" y="737"/>
                  </a:lnTo>
                  <a:lnTo>
                    <a:pt x="258" y="720"/>
                  </a:lnTo>
                  <a:lnTo>
                    <a:pt x="264" y="703"/>
                  </a:lnTo>
                  <a:lnTo>
                    <a:pt x="268" y="684"/>
                  </a:lnTo>
                  <a:lnTo>
                    <a:pt x="276" y="667"/>
                  </a:lnTo>
                  <a:lnTo>
                    <a:pt x="286" y="650"/>
                  </a:lnTo>
                  <a:lnTo>
                    <a:pt x="294" y="633"/>
                  </a:lnTo>
                  <a:lnTo>
                    <a:pt x="302" y="615"/>
                  </a:lnTo>
                  <a:lnTo>
                    <a:pt x="316" y="585"/>
                  </a:lnTo>
                  <a:lnTo>
                    <a:pt x="331" y="550"/>
                  </a:lnTo>
                  <a:lnTo>
                    <a:pt x="347" y="508"/>
                  </a:lnTo>
                  <a:lnTo>
                    <a:pt x="362" y="462"/>
                  </a:lnTo>
                  <a:lnTo>
                    <a:pt x="377" y="410"/>
                  </a:lnTo>
                  <a:lnTo>
                    <a:pt x="391" y="351"/>
                  </a:lnTo>
                  <a:lnTo>
                    <a:pt x="403" y="286"/>
                  </a:lnTo>
                  <a:lnTo>
                    <a:pt x="414" y="213"/>
                  </a:lnTo>
                  <a:lnTo>
                    <a:pt x="423" y="191"/>
                  </a:lnTo>
                  <a:lnTo>
                    <a:pt x="427" y="171"/>
                  </a:lnTo>
                  <a:lnTo>
                    <a:pt x="429" y="150"/>
                  </a:lnTo>
                  <a:lnTo>
                    <a:pt x="424" y="129"/>
                  </a:lnTo>
                  <a:lnTo>
                    <a:pt x="417" y="111"/>
                  </a:lnTo>
                  <a:lnTo>
                    <a:pt x="407" y="93"/>
                  </a:lnTo>
                  <a:lnTo>
                    <a:pt x="393" y="76"/>
                  </a:lnTo>
                  <a:lnTo>
                    <a:pt x="378" y="61"/>
                  </a:lnTo>
                  <a:lnTo>
                    <a:pt x="359" y="47"/>
                  </a:lnTo>
                  <a:lnTo>
                    <a:pt x="339" y="35"/>
                  </a:lnTo>
                  <a:lnTo>
                    <a:pt x="318" y="24"/>
                  </a:lnTo>
                  <a:lnTo>
                    <a:pt x="295" y="15"/>
                  </a:lnTo>
                  <a:lnTo>
                    <a:pt x="272" y="8"/>
                  </a:lnTo>
                  <a:lnTo>
                    <a:pt x="248" y="3"/>
                  </a:lnTo>
                  <a:lnTo>
                    <a:pt x="223" y="0"/>
                  </a:lnTo>
                  <a:lnTo>
                    <a:pt x="200" y="0"/>
                  </a:lnTo>
                  <a:close/>
                </a:path>
              </a:pathLst>
            </a:custGeom>
            <a:solidFill>
              <a:srgbClr val="FFED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97" name="Freeform 346"/>
            <p:cNvSpPr>
              <a:spLocks noChangeAspect="1"/>
            </p:cNvSpPr>
            <p:nvPr/>
          </p:nvSpPr>
          <p:spPr bwMode="auto">
            <a:xfrm>
              <a:off x="3538" y="2955"/>
              <a:ext cx="131" cy="314"/>
            </a:xfrm>
            <a:custGeom>
              <a:avLst/>
              <a:gdLst>
                <a:gd name="T0" fmla="*/ 6 w 389"/>
                <a:gd name="T1" fmla="*/ 0 h 936"/>
                <a:gd name="T2" fmla="*/ 3 w 389"/>
                <a:gd name="T3" fmla="*/ 1 h 936"/>
                <a:gd name="T4" fmla="*/ 1 w 389"/>
                <a:gd name="T5" fmla="*/ 2 h 936"/>
                <a:gd name="T6" fmla="*/ 0 w 389"/>
                <a:gd name="T7" fmla="*/ 4 h 936"/>
                <a:gd name="T8" fmla="*/ 0 w 389"/>
                <a:gd name="T9" fmla="*/ 5 h 936"/>
                <a:gd name="T10" fmla="*/ 0 w 389"/>
                <a:gd name="T11" fmla="*/ 7 h 936"/>
                <a:gd name="T12" fmla="*/ 1 w 389"/>
                <a:gd name="T13" fmla="*/ 8 h 936"/>
                <a:gd name="T14" fmla="*/ 2 w 389"/>
                <a:gd name="T15" fmla="*/ 10 h 936"/>
                <a:gd name="T16" fmla="*/ 3 w 389"/>
                <a:gd name="T17" fmla="*/ 14 h 936"/>
                <a:gd name="T18" fmla="*/ 3 w 389"/>
                <a:gd name="T19" fmla="*/ 20 h 936"/>
                <a:gd name="T20" fmla="*/ 3 w 389"/>
                <a:gd name="T21" fmla="*/ 24 h 936"/>
                <a:gd name="T22" fmla="*/ 3 w 389"/>
                <a:gd name="T23" fmla="*/ 25 h 936"/>
                <a:gd name="T24" fmla="*/ 3 w 389"/>
                <a:gd name="T25" fmla="*/ 28 h 936"/>
                <a:gd name="T26" fmla="*/ 3 w 389"/>
                <a:gd name="T27" fmla="*/ 31 h 936"/>
                <a:gd name="T28" fmla="*/ 3 w 389"/>
                <a:gd name="T29" fmla="*/ 34 h 936"/>
                <a:gd name="T30" fmla="*/ 3 w 389"/>
                <a:gd name="T31" fmla="*/ 35 h 936"/>
                <a:gd name="T32" fmla="*/ 3 w 389"/>
                <a:gd name="T33" fmla="*/ 35 h 936"/>
                <a:gd name="T34" fmla="*/ 4 w 389"/>
                <a:gd name="T35" fmla="*/ 35 h 936"/>
                <a:gd name="T36" fmla="*/ 5 w 389"/>
                <a:gd name="T37" fmla="*/ 35 h 936"/>
                <a:gd name="T38" fmla="*/ 6 w 389"/>
                <a:gd name="T39" fmla="*/ 35 h 936"/>
                <a:gd name="T40" fmla="*/ 7 w 389"/>
                <a:gd name="T41" fmla="*/ 35 h 936"/>
                <a:gd name="T42" fmla="*/ 7 w 389"/>
                <a:gd name="T43" fmla="*/ 34 h 936"/>
                <a:gd name="T44" fmla="*/ 8 w 389"/>
                <a:gd name="T45" fmla="*/ 33 h 936"/>
                <a:gd name="T46" fmla="*/ 8 w 389"/>
                <a:gd name="T47" fmla="*/ 30 h 936"/>
                <a:gd name="T48" fmla="*/ 8 w 389"/>
                <a:gd name="T49" fmla="*/ 28 h 936"/>
                <a:gd name="T50" fmla="*/ 9 w 389"/>
                <a:gd name="T51" fmla="*/ 26 h 936"/>
                <a:gd name="T52" fmla="*/ 9 w 389"/>
                <a:gd name="T53" fmla="*/ 25 h 936"/>
                <a:gd name="T54" fmla="*/ 10 w 389"/>
                <a:gd name="T55" fmla="*/ 23 h 936"/>
                <a:gd name="T56" fmla="*/ 10 w 389"/>
                <a:gd name="T57" fmla="*/ 21 h 936"/>
                <a:gd name="T58" fmla="*/ 11 w 389"/>
                <a:gd name="T59" fmla="*/ 19 h 936"/>
                <a:gd name="T60" fmla="*/ 12 w 389"/>
                <a:gd name="T61" fmla="*/ 15 h 936"/>
                <a:gd name="T62" fmla="*/ 13 w 389"/>
                <a:gd name="T63" fmla="*/ 10 h 936"/>
                <a:gd name="T64" fmla="*/ 14 w 389"/>
                <a:gd name="T65" fmla="*/ 7 h 936"/>
                <a:gd name="T66" fmla="*/ 15 w 389"/>
                <a:gd name="T67" fmla="*/ 5 h 936"/>
                <a:gd name="T68" fmla="*/ 14 w 389"/>
                <a:gd name="T69" fmla="*/ 4 h 936"/>
                <a:gd name="T70" fmla="*/ 14 w 389"/>
                <a:gd name="T71" fmla="*/ 3 h 936"/>
                <a:gd name="T72" fmla="*/ 13 w 389"/>
                <a:gd name="T73" fmla="*/ 2 h 936"/>
                <a:gd name="T74" fmla="*/ 11 w 389"/>
                <a:gd name="T75" fmla="*/ 1 h 936"/>
                <a:gd name="T76" fmla="*/ 10 w 389"/>
                <a:gd name="T77" fmla="*/ 0 h 936"/>
                <a:gd name="T78" fmla="*/ 8 w 389"/>
                <a:gd name="T79" fmla="*/ 0 h 9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9" h="936">
                  <a:moveTo>
                    <a:pt x="191" y="0"/>
                  </a:moveTo>
                  <a:lnTo>
                    <a:pt x="152" y="8"/>
                  </a:lnTo>
                  <a:lnTo>
                    <a:pt x="117" y="17"/>
                  </a:lnTo>
                  <a:lnTo>
                    <a:pt x="87" y="30"/>
                  </a:lnTo>
                  <a:lnTo>
                    <a:pt x="61" y="45"/>
                  </a:lnTo>
                  <a:lnTo>
                    <a:pt x="40" y="61"/>
                  </a:lnTo>
                  <a:lnTo>
                    <a:pt x="24" y="79"/>
                  </a:lnTo>
                  <a:lnTo>
                    <a:pt x="11" y="99"/>
                  </a:lnTo>
                  <a:lnTo>
                    <a:pt x="3" y="118"/>
                  </a:lnTo>
                  <a:lnTo>
                    <a:pt x="0" y="139"/>
                  </a:lnTo>
                  <a:lnTo>
                    <a:pt x="0" y="161"/>
                  </a:lnTo>
                  <a:lnTo>
                    <a:pt x="4" y="182"/>
                  </a:lnTo>
                  <a:lnTo>
                    <a:pt x="13" y="202"/>
                  </a:lnTo>
                  <a:lnTo>
                    <a:pt x="25" y="223"/>
                  </a:lnTo>
                  <a:lnTo>
                    <a:pt x="42" y="243"/>
                  </a:lnTo>
                  <a:lnTo>
                    <a:pt x="62" y="261"/>
                  </a:lnTo>
                  <a:lnTo>
                    <a:pt x="86" y="278"/>
                  </a:lnTo>
                  <a:lnTo>
                    <a:pt x="85" y="366"/>
                  </a:lnTo>
                  <a:lnTo>
                    <a:pt x="85" y="452"/>
                  </a:lnTo>
                  <a:lnTo>
                    <a:pt x="85" y="539"/>
                  </a:lnTo>
                  <a:lnTo>
                    <a:pt x="84" y="626"/>
                  </a:lnTo>
                  <a:lnTo>
                    <a:pt x="84" y="643"/>
                  </a:lnTo>
                  <a:lnTo>
                    <a:pt x="85" y="660"/>
                  </a:lnTo>
                  <a:lnTo>
                    <a:pt x="85" y="676"/>
                  </a:lnTo>
                  <a:lnTo>
                    <a:pt x="85" y="693"/>
                  </a:lnTo>
                  <a:lnTo>
                    <a:pt x="82" y="739"/>
                  </a:lnTo>
                  <a:lnTo>
                    <a:pt x="77" y="784"/>
                  </a:lnTo>
                  <a:lnTo>
                    <a:pt x="74" y="830"/>
                  </a:lnTo>
                  <a:lnTo>
                    <a:pt x="69" y="876"/>
                  </a:lnTo>
                  <a:lnTo>
                    <a:pt x="72" y="888"/>
                  </a:lnTo>
                  <a:lnTo>
                    <a:pt x="76" y="901"/>
                  </a:lnTo>
                  <a:lnTo>
                    <a:pt x="79" y="912"/>
                  </a:lnTo>
                  <a:lnTo>
                    <a:pt x="83" y="925"/>
                  </a:lnTo>
                  <a:lnTo>
                    <a:pt x="93" y="926"/>
                  </a:lnTo>
                  <a:lnTo>
                    <a:pt x="105" y="928"/>
                  </a:lnTo>
                  <a:lnTo>
                    <a:pt x="115" y="929"/>
                  </a:lnTo>
                  <a:lnTo>
                    <a:pt x="127" y="931"/>
                  </a:lnTo>
                  <a:lnTo>
                    <a:pt x="138" y="933"/>
                  </a:lnTo>
                  <a:lnTo>
                    <a:pt x="148" y="934"/>
                  </a:lnTo>
                  <a:lnTo>
                    <a:pt x="160" y="935"/>
                  </a:lnTo>
                  <a:lnTo>
                    <a:pt x="170" y="936"/>
                  </a:lnTo>
                  <a:lnTo>
                    <a:pt x="176" y="927"/>
                  </a:lnTo>
                  <a:lnTo>
                    <a:pt x="182" y="918"/>
                  </a:lnTo>
                  <a:lnTo>
                    <a:pt x="186" y="909"/>
                  </a:lnTo>
                  <a:lnTo>
                    <a:pt x="192" y="900"/>
                  </a:lnTo>
                  <a:lnTo>
                    <a:pt x="198" y="860"/>
                  </a:lnTo>
                  <a:lnTo>
                    <a:pt x="204" y="821"/>
                  </a:lnTo>
                  <a:lnTo>
                    <a:pt x="210" y="782"/>
                  </a:lnTo>
                  <a:lnTo>
                    <a:pt x="215" y="743"/>
                  </a:lnTo>
                  <a:lnTo>
                    <a:pt x="220" y="726"/>
                  </a:lnTo>
                  <a:lnTo>
                    <a:pt x="226" y="707"/>
                  </a:lnTo>
                  <a:lnTo>
                    <a:pt x="230" y="690"/>
                  </a:lnTo>
                  <a:lnTo>
                    <a:pt x="235" y="673"/>
                  </a:lnTo>
                  <a:lnTo>
                    <a:pt x="242" y="655"/>
                  </a:lnTo>
                  <a:lnTo>
                    <a:pt x="250" y="637"/>
                  </a:lnTo>
                  <a:lnTo>
                    <a:pt x="257" y="620"/>
                  </a:lnTo>
                  <a:lnTo>
                    <a:pt x="264" y="602"/>
                  </a:lnTo>
                  <a:lnTo>
                    <a:pt x="276" y="572"/>
                  </a:lnTo>
                  <a:lnTo>
                    <a:pt x="289" y="537"/>
                  </a:lnTo>
                  <a:lnTo>
                    <a:pt x="302" y="496"/>
                  </a:lnTo>
                  <a:lnTo>
                    <a:pt x="316" y="451"/>
                  </a:lnTo>
                  <a:lnTo>
                    <a:pt x="329" y="399"/>
                  </a:lnTo>
                  <a:lnTo>
                    <a:pt x="343" y="342"/>
                  </a:lnTo>
                  <a:lnTo>
                    <a:pt x="356" y="276"/>
                  </a:lnTo>
                  <a:lnTo>
                    <a:pt x="367" y="205"/>
                  </a:lnTo>
                  <a:lnTo>
                    <a:pt x="379" y="185"/>
                  </a:lnTo>
                  <a:lnTo>
                    <a:pt x="387" y="167"/>
                  </a:lnTo>
                  <a:lnTo>
                    <a:pt x="389" y="147"/>
                  </a:lnTo>
                  <a:lnTo>
                    <a:pt x="388" y="129"/>
                  </a:lnTo>
                  <a:lnTo>
                    <a:pt x="383" y="111"/>
                  </a:lnTo>
                  <a:lnTo>
                    <a:pt x="375" y="94"/>
                  </a:lnTo>
                  <a:lnTo>
                    <a:pt x="365" y="78"/>
                  </a:lnTo>
                  <a:lnTo>
                    <a:pt x="351" y="63"/>
                  </a:lnTo>
                  <a:lnTo>
                    <a:pt x="335" y="49"/>
                  </a:lnTo>
                  <a:lnTo>
                    <a:pt x="318" y="37"/>
                  </a:lnTo>
                  <a:lnTo>
                    <a:pt x="299" y="25"/>
                  </a:lnTo>
                  <a:lnTo>
                    <a:pt x="279" y="16"/>
                  </a:lnTo>
                  <a:lnTo>
                    <a:pt x="257" y="9"/>
                  </a:lnTo>
                  <a:lnTo>
                    <a:pt x="235" y="3"/>
                  </a:lnTo>
                  <a:lnTo>
                    <a:pt x="213" y="1"/>
                  </a:lnTo>
                  <a:lnTo>
                    <a:pt x="191" y="0"/>
                  </a:lnTo>
                  <a:close/>
                </a:path>
              </a:pathLst>
            </a:custGeom>
            <a:solidFill>
              <a:srgbClr val="FFF2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98" name="Freeform 347"/>
            <p:cNvSpPr>
              <a:spLocks noChangeAspect="1"/>
            </p:cNvSpPr>
            <p:nvPr/>
          </p:nvSpPr>
          <p:spPr bwMode="auto">
            <a:xfrm>
              <a:off x="3545" y="2959"/>
              <a:ext cx="118" cy="310"/>
            </a:xfrm>
            <a:custGeom>
              <a:avLst/>
              <a:gdLst>
                <a:gd name="T0" fmla="*/ 5 w 352"/>
                <a:gd name="T1" fmla="*/ 0 h 923"/>
                <a:gd name="T2" fmla="*/ 3 w 352"/>
                <a:gd name="T3" fmla="*/ 1 h 923"/>
                <a:gd name="T4" fmla="*/ 1 w 352"/>
                <a:gd name="T5" fmla="*/ 2 h 923"/>
                <a:gd name="T6" fmla="*/ 0 w 352"/>
                <a:gd name="T7" fmla="*/ 3 h 923"/>
                <a:gd name="T8" fmla="*/ 0 w 352"/>
                <a:gd name="T9" fmla="*/ 5 h 923"/>
                <a:gd name="T10" fmla="*/ 0 w 352"/>
                <a:gd name="T11" fmla="*/ 6 h 923"/>
                <a:gd name="T12" fmla="*/ 1 w 352"/>
                <a:gd name="T13" fmla="*/ 8 h 923"/>
                <a:gd name="T14" fmla="*/ 2 w 352"/>
                <a:gd name="T15" fmla="*/ 9 h 923"/>
                <a:gd name="T16" fmla="*/ 3 w 352"/>
                <a:gd name="T17" fmla="*/ 13 h 923"/>
                <a:gd name="T18" fmla="*/ 3 w 352"/>
                <a:gd name="T19" fmla="*/ 20 h 923"/>
                <a:gd name="T20" fmla="*/ 3 w 352"/>
                <a:gd name="T21" fmla="*/ 24 h 923"/>
                <a:gd name="T22" fmla="*/ 3 w 352"/>
                <a:gd name="T23" fmla="*/ 25 h 923"/>
                <a:gd name="T24" fmla="*/ 3 w 352"/>
                <a:gd name="T25" fmla="*/ 28 h 923"/>
                <a:gd name="T26" fmla="*/ 2 w 352"/>
                <a:gd name="T27" fmla="*/ 31 h 923"/>
                <a:gd name="T28" fmla="*/ 2 w 352"/>
                <a:gd name="T29" fmla="*/ 33 h 923"/>
                <a:gd name="T30" fmla="*/ 2 w 352"/>
                <a:gd name="T31" fmla="*/ 34 h 923"/>
                <a:gd name="T32" fmla="*/ 3 w 352"/>
                <a:gd name="T33" fmla="*/ 35 h 923"/>
                <a:gd name="T34" fmla="*/ 4 w 352"/>
                <a:gd name="T35" fmla="*/ 35 h 923"/>
                <a:gd name="T36" fmla="*/ 4 w 352"/>
                <a:gd name="T37" fmla="*/ 35 h 923"/>
                <a:gd name="T38" fmla="*/ 5 w 352"/>
                <a:gd name="T39" fmla="*/ 35 h 923"/>
                <a:gd name="T40" fmla="*/ 5 w 352"/>
                <a:gd name="T41" fmla="*/ 35 h 923"/>
                <a:gd name="T42" fmla="*/ 6 w 352"/>
                <a:gd name="T43" fmla="*/ 34 h 923"/>
                <a:gd name="T44" fmla="*/ 6 w 352"/>
                <a:gd name="T45" fmla="*/ 32 h 923"/>
                <a:gd name="T46" fmla="*/ 7 w 352"/>
                <a:gd name="T47" fmla="*/ 29 h 923"/>
                <a:gd name="T48" fmla="*/ 7 w 352"/>
                <a:gd name="T49" fmla="*/ 27 h 923"/>
                <a:gd name="T50" fmla="*/ 7 w 352"/>
                <a:gd name="T51" fmla="*/ 26 h 923"/>
                <a:gd name="T52" fmla="*/ 8 w 352"/>
                <a:gd name="T53" fmla="*/ 25 h 923"/>
                <a:gd name="T54" fmla="*/ 8 w 352"/>
                <a:gd name="T55" fmla="*/ 23 h 923"/>
                <a:gd name="T56" fmla="*/ 9 w 352"/>
                <a:gd name="T57" fmla="*/ 21 h 923"/>
                <a:gd name="T58" fmla="*/ 10 w 352"/>
                <a:gd name="T59" fmla="*/ 18 h 923"/>
                <a:gd name="T60" fmla="*/ 11 w 352"/>
                <a:gd name="T61" fmla="*/ 15 h 923"/>
                <a:gd name="T62" fmla="*/ 12 w 352"/>
                <a:gd name="T63" fmla="*/ 10 h 923"/>
                <a:gd name="T64" fmla="*/ 13 w 352"/>
                <a:gd name="T65" fmla="*/ 7 h 923"/>
                <a:gd name="T66" fmla="*/ 13 w 352"/>
                <a:gd name="T67" fmla="*/ 5 h 923"/>
                <a:gd name="T68" fmla="*/ 13 w 352"/>
                <a:gd name="T69" fmla="*/ 4 h 923"/>
                <a:gd name="T70" fmla="*/ 13 w 352"/>
                <a:gd name="T71" fmla="*/ 3 h 923"/>
                <a:gd name="T72" fmla="*/ 12 w 352"/>
                <a:gd name="T73" fmla="*/ 2 h 923"/>
                <a:gd name="T74" fmla="*/ 11 w 352"/>
                <a:gd name="T75" fmla="*/ 1 h 923"/>
                <a:gd name="T76" fmla="*/ 9 w 352"/>
                <a:gd name="T77" fmla="*/ 0 h 923"/>
                <a:gd name="T78" fmla="*/ 8 w 352"/>
                <a:gd name="T79" fmla="*/ 0 h 9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2" h="923">
                  <a:moveTo>
                    <a:pt x="183" y="0"/>
                  </a:moveTo>
                  <a:lnTo>
                    <a:pt x="144" y="7"/>
                  </a:lnTo>
                  <a:lnTo>
                    <a:pt x="109" y="16"/>
                  </a:lnTo>
                  <a:lnTo>
                    <a:pt x="80" y="28"/>
                  </a:lnTo>
                  <a:lnTo>
                    <a:pt x="55" y="42"/>
                  </a:lnTo>
                  <a:lnTo>
                    <a:pt x="35" y="58"/>
                  </a:lnTo>
                  <a:lnTo>
                    <a:pt x="20" y="74"/>
                  </a:lnTo>
                  <a:lnTo>
                    <a:pt x="9" y="93"/>
                  </a:lnTo>
                  <a:lnTo>
                    <a:pt x="2" y="111"/>
                  </a:lnTo>
                  <a:lnTo>
                    <a:pt x="0" y="129"/>
                  </a:lnTo>
                  <a:lnTo>
                    <a:pt x="1" y="149"/>
                  </a:lnTo>
                  <a:lnTo>
                    <a:pt x="7" y="167"/>
                  </a:lnTo>
                  <a:lnTo>
                    <a:pt x="16" y="186"/>
                  </a:lnTo>
                  <a:lnTo>
                    <a:pt x="28" y="203"/>
                  </a:lnTo>
                  <a:lnTo>
                    <a:pt x="45" y="219"/>
                  </a:lnTo>
                  <a:lnTo>
                    <a:pt x="65" y="233"/>
                  </a:lnTo>
                  <a:lnTo>
                    <a:pt x="88" y="246"/>
                  </a:lnTo>
                  <a:lnTo>
                    <a:pt x="85" y="339"/>
                  </a:lnTo>
                  <a:lnTo>
                    <a:pt x="81" y="432"/>
                  </a:lnTo>
                  <a:lnTo>
                    <a:pt x="78" y="526"/>
                  </a:lnTo>
                  <a:lnTo>
                    <a:pt x="76" y="618"/>
                  </a:lnTo>
                  <a:lnTo>
                    <a:pt x="76" y="634"/>
                  </a:lnTo>
                  <a:lnTo>
                    <a:pt x="76" y="650"/>
                  </a:lnTo>
                  <a:lnTo>
                    <a:pt x="76" y="667"/>
                  </a:lnTo>
                  <a:lnTo>
                    <a:pt x="76" y="684"/>
                  </a:lnTo>
                  <a:lnTo>
                    <a:pt x="71" y="730"/>
                  </a:lnTo>
                  <a:lnTo>
                    <a:pt x="66" y="775"/>
                  </a:lnTo>
                  <a:lnTo>
                    <a:pt x="62" y="821"/>
                  </a:lnTo>
                  <a:lnTo>
                    <a:pt x="57" y="867"/>
                  </a:lnTo>
                  <a:lnTo>
                    <a:pt x="61" y="878"/>
                  </a:lnTo>
                  <a:lnTo>
                    <a:pt x="63" y="890"/>
                  </a:lnTo>
                  <a:lnTo>
                    <a:pt x="66" y="902"/>
                  </a:lnTo>
                  <a:lnTo>
                    <a:pt x="69" y="914"/>
                  </a:lnTo>
                  <a:lnTo>
                    <a:pt x="78" y="915"/>
                  </a:lnTo>
                  <a:lnTo>
                    <a:pt x="87" y="916"/>
                  </a:lnTo>
                  <a:lnTo>
                    <a:pt x="96" y="917"/>
                  </a:lnTo>
                  <a:lnTo>
                    <a:pt x="106" y="919"/>
                  </a:lnTo>
                  <a:lnTo>
                    <a:pt x="115" y="920"/>
                  </a:lnTo>
                  <a:lnTo>
                    <a:pt x="124" y="921"/>
                  </a:lnTo>
                  <a:lnTo>
                    <a:pt x="133" y="922"/>
                  </a:lnTo>
                  <a:lnTo>
                    <a:pt x="142" y="923"/>
                  </a:lnTo>
                  <a:lnTo>
                    <a:pt x="147" y="914"/>
                  </a:lnTo>
                  <a:lnTo>
                    <a:pt x="152" y="905"/>
                  </a:lnTo>
                  <a:lnTo>
                    <a:pt x="156" y="896"/>
                  </a:lnTo>
                  <a:lnTo>
                    <a:pt x="161" y="886"/>
                  </a:lnTo>
                  <a:lnTo>
                    <a:pt x="167" y="847"/>
                  </a:lnTo>
                  <a:lnTo>
                    <a:pt x="172" y="808"/>
                  </a:lnTo>
                  <a:lnTo>
                    <a:pt x="178" y="770"/>
                  </a:lnTo>
                  <a:lnTo>
                    <a:pt x="184" y="731"/>
                  </a:lnTo>
                  <a:lnTo>
                    <a:pt x="189" y="714"/>
                  </a:lnTo>
                  <a:lnTo>
                    <a:pt x="193" y="695"/>
                  </a:lnTo>
                  <a:lnTo>
                    <a:pt x="197" y="678"/>
                  </a:lnTo>
                  <a:lnTo>
                    <a:pt x="201" y="661"/>
                  </a:lnTo>
                  <a:lnTo>
                    <a:pt x="208" y="643"/>
                  </a:lnTo>
                  <a:lnTo>
                    <a:pt x="215" y="626"/>
                  </a:lnTo>
                  <a:lnTo>
                    <a:pt x="221" y="609"/>
                  </a:lnTo>
                  <a:lnTo>
                    <a:pt x="228" y="591"/>
                  </a:lnTo>
                  <a:lnTo>
                    <a:pt x="238" y="561"/>
                  </a:lnTo>
                  <a:lnTo>
                    <a:pt x="248" y="526"/>
                  </a:lnTo>
                  <a:lnTo>
                    <a:pt x="259" y="487"/>
                  </a:lnTo>
                  <a:lnTo>
                    <a:pt x="271" y="440"/>
                  </a:lnTo>
                  <a:lnTo>
                    <a:pt x="283" y="390"/>
                  </a:lnTo>
                  <a:lnTo>
                    <a:pt x="296" y="332"/>
                  </a:lnTo>
                  <a:lnTo>
                    <a:pt x="308" y="268"/>
                  </a:lnTo>
                  <a:lnTo>
                    <a:pt x="321" y="196"/>
                  </a:lnTo>
                  <a:lnTo>
                    <a:pt x="336" y="180"/>
                  </a:lnTo>
                  <a:lnTo>
                    <a:pt x="345" y="163"/>
                  </a:lnTo>
                  <a:lnTo>
                    <a:pt x="351" y="146"/>
                  </a:lnTo>
                  <a:lnTo>
                    <a:pt x="352" y="128"/>
                  </a:lnTo>
                  <a:lnTo>
                    <a:pt x="350" y="112"/>
                  </a:lnTo>
                  <a:lnTo>
                    <a:pt x="345" y="96"/>
                  </a:lnTo>
                  <a:lnTo>
                    <a:pt x="337" y="80"/>
                  </a:lnTo>
                  <a:lnTo>
                    <a:pt x="326" y="65"/>
                  </a:lnTo>
                  <a:lnTo>
                    <a:pt x="313" y="51"/>
                  </a:lnTo>
                  <a:lnTo>
                    <a:pt x="297" y="38"/>
                  </a:lnTo>
                  <a:lnTo>
                    <a:pt x="281" y="28"/>
                  </a:lnTo>
                  <a:lnTo>
                    <a:pt x="262" y="18"/>
                  </a:lnTo>
                  <a:lnTo>
                    <a:pt x="243" y="11"/>
                  </a:lnTo>
                  <a:lnTo>
                    <a:pt x="223" y="5"/>
                  </a:lnTo>
                  <a:lnTo>
                    <a:pt x="204" y="1"/>
                  </a:lnTo>
                  <a:lnTo>
                    <a:pt x="183" y="0"/>
                  </a:lnTo>
                  <a:close/>
                </a:path>
              </a:pathLst>
            </a:custGeom>
            <a:solidFill>
              <a:srgbClr val="FFF4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99" name="Freeform 348"/>
            <p:cNvSpPr>
              <a:spLocks noChangeAspect="1"/>
            </p:cNvSpPr>
            <p:nvPr/>
          </p:nvSpPr>
          <p:spPr bwMode="auto">
            <a:xfrm>
              <a:off x="3552" y="2963"/>
              <a:ext cx="107" cy="306"/>
            </a:xfrm>
            <a:custGeom>
              <a:avLst/>
              <a:gdLst>
                <a:gd name="T0" fmla="*/ 5 w 319"/>
                <a:gd name="T1" fmla="*/ 0 h 910"/>
                <a:gd name="T2" fmla="*/ 3 w 319"/>
                <a:gd name="T3" fmla="*/ 1 h 910"/>
                <a:gd name="T4" fmla="*/ 1 w 319"/>
                <a:gd name="T5" fmla="*/ 2 h 910"/>
                <a:gd name="T6" fmla="*/ 0 w 319"/>
                <a:gd name="T7" fmla="*/ 3 h 910"/>
                <a:gd name="T8" fmla="*/ 0 w 319"/>
                <a:gd name="T9" fmla="*/ 4 h 910"/>
                <a:gd name="T10" fmla="*/ 0 w 319"/>
                <a:gd name="T11" fmla="*/ 6 h 910"/>
                <a:gd name="T12" fmla="*/ 1 w 319"/>
                <a:gd name="T13" fmla="*/ 7 h 910"/>
                <a:gd name="T14" fmla="*/ 3 w 319"/>
                <a:gd name="T15" fmla="*/ 8 h 910"/>
                <a:gd name="T16" fmla="*/ 3 w 319"/>
                <a:gd name="T17" fmla="*/ 12 h 910"/>
                <a:gd name="T18" fmla="*/ 3 w 319"/>
                <a:gd name="T19" fmla="*/ 20 h 910"/>
                <a:gd name="T20" fmla="*/ 2 w 319"/>
                <a:gd name="T21" fmla="*/ 24 h 910"/>
                <a:gd name="T22" fmla="*/ 2 w 319"/>
                <a:gd name="T23" fmla="*/ 25 h 910"/>
                <a:gd name="T24" fmla="*/ 2 w 319"/>
                <a:gd name="T25" fmla="*/ 27 h 910"/>
                <a:gd name="T26" fmla="*/ 2 w 319"/>
                <a:gd name="T27" fmla="*/ 31 h 910"/>
                <a:gd name="T28" fmla="*/ 2 w 319"/>
                <a:gd name="T29" fmla="*/ 33 h 910"/>
                <a:gd name="T30" fmla="*/ 2 w 319"/>
                <a:gd name="T31" fmla="*/ 34 h 910"/>
                <a:gd name="T32" fmla="*/ 2 w 319"/>
                <a:gd name="T33" fmla="*/ 34 h 910"/>
                <a:gd name="T34" fmla="*/ 3 w 319"/>
                <a:gd name="T35" fmla="*/ 34 h 910"/>
                <a:gd name="T36" fmla="*/ 3 w 319"/>
                <a:gd name="T37" fmla="*/ 35 h 910"/>
                <a:gd name="T38" fmla="*/ 4 w 319"/>
                <a:gd name="T39" fmla="*/ 35 h 910"/>
                <a:gd name="T40" fmla="*/ 4 w 319"/>
                <a:gd name="T41" fmla="*/ 34 h 910"/>
                <a:gd name="T42" fmla="*/ 5 w 319"/>
                <a:gd name="T43" fmla="*/ 34 h 910"/>
                <a:gd name="T44" fmla="*/ 5 w 319"/>
                <a:gd name="T45" fmla="*/ 32 h 910"/>
                <a:gd name="T46" fmla="*/ 6 w 319"/>
                <a:gd name="T47" fmla="*/ 29 h 910"/>
                <a:gd name="T48" fmla="*/ 6 w 319"/>
                <a:gd name="T49" fmla="*/ 27 h 910"/>
                <a:gd name="T50" fmla="*/ 6 w 319"/>
                <a:gd name="T51" fmla="*/ 25 h 910"/>
                <a:gd name="T52" fmla="*/ 7 w 319"/>
                <a:gd name="T53" fmla="*/ 24 h 910"/>
                <a:gd name="T54" fmla="*/ 7 w 319"/>
                <a:gd name="T55" fmla="*/ 23 h 910"/>
                <a:gd name="T56" fmla="*/ 7 w 319"/>
                <a:gd name="T57" fmla="*/ 21 h 910"/>
                <a:gd name="T58" fmla="*/ 8 w 319"/>
                <a:gd name="T59" fmla="*/ 18 h 910"/>
                <a:gd name="T60" fmla="*/ 9 w 319"/>
                <a:gd name="T61" fmla="*/ 14 h 910"/>
                <a:gd name="T62" fmla="*/ 10 w 319"/>
                <a:gd name="T63" fmla="*/ 10 h 910"/>
                <a:gd name="T64" fmla="*/ 11 w 319"/>
                <a:gd name="T65" fmla="*/ 7 h 910"/>
                <a:gd name="T66" fmla="*/ 12 w 319"/>
                <a:gd name="T67" fmla="*/ 5 h 910"/>
                <a:gd name="T68" fmla="*/ 12 w 319"/>
                <a:gd name="T69" fmla="*/ 4 h 910"/>
                <a:gd name="T70" fmla="*/ 12 w 319"/>
                <a:gd name="T71" fmla="*/ 3 h 910"/>
                <a:gd name="T72" fmla="*/ 11 w 319"/>
                <a:gd name="T73" fmla="*/ 2 h 910"/>
                <a:gd name="T74" fmla="*/ 10 w 319"/>
                <a:gd name="T75" fmla="*/ 1 h 910"/>
                <a:gd name="T76" fmla="*/ 9 w 319"/>
                <a:gd name="T77" fmla="*/ 0 h 910"/>
                <a:gd name="T78" fmla="*/ 7 w 319"/>
                <a:gd name="T79" fmla="*/ 0 h 9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910">
                  <a:moveTo>
                    <a:pt x="175" y="0"/>
                  </a:moveTo>
                  <a:lnTo>
                    <a:pt x="136" y="6"/>
                  </a:lnTo>
                  <a:lnTo>
                    <a:pt x="103" y="15"/>
                  </a:lnTo>
                  <a:lnTo>
                    <a:pt x="74" y="26"/>
                  </a:lnTo>
                  <a:lnTo>
                    <a:pt x="50" y="39"/>
                  </a:lnTo>
                  <a:lnTo>
                    <a:pt x="31" y="53"/>
                  </a:lnTo>
                  <a:lnTo>
                    <a:pt x="18" y="69"/>
                  </a:lnTo>
                  <a:lnTo>
                    <a:pt x="7" y="85"/>
                  </a:lnTo>
                  <a:lnTo>
                    <a:pt x="1" y="102"/>
                  </a:lnTo>
                  <a:lnTo>
                    <a:pt x="0" y="120"/>
                  </a:lnTo>
                  <a:lnTo>
                    <a:pt x="3" y="137"/>
                  </a:lnTo>
                  <a:lnTo>
                    <a:pt x="10" y="153"/>
                  </a:lnTo>
                  <a:lnTo>
                    <a:pt x="19" y="169"/>
                  </a:lnTo>
                  <a:lnTo>
                    <a:pt x="33" y="183"/>
                  </a:lnTo>
                  <a:lnTo>
                    <a:pt x="50" y="196"/>
                  </a:lnTo>
                  <a:lnTo>
                    <a:pt x="69" y="206"/>
                  </a:lnTo>
                  <a:lnTo>
                    <a:pt x="92" y="214"/>
                  </a:lnTo>
                  <a:lnTo>
                    <a:pt x="87" y="313"/>
                  </a:lnTo>
                  <a:lnTo>
                    <a:pt x="80" y="412"/>
                  </a:lnTo>
                  <a:lnTo>
                    <a:pt x="73" y="511"/>
                  </a:lnTo>
                  <a:lnTo>
                    <a:pt x="67" y="611"/>
                  </a:lnTo>
                  <a:lnTo>
                    <a:pt x="67" y="627"/>
                  </a:lnTo>
                  <a:lnTo>
                    <a:pt x="67" y="643"/>
                  </a:lnTo>
                  <a:lnTo>
                    <a:pt x="66" y="659"/>
                  </a:lnTo>
                  <a:lnTo>
                    <a:pt x="66" y="675"/>
                  </a:lnTo>
                  <a:lnTo>
                    <a:pt x="61" y="720"/>
                  </a:lnTo>
                  <a:lnTo>
                    <a:pt x="57" y="765"/>
                  </a:lnTo>
                  <a:lnTo>
                    <a:pt x="52" y="811"/>
                  </a:lnTo>
                  <a:lnTo>
                    <a:pt x="48" y="856"/>
                  </a:lnTo>
                  <a:lnTo>
                    <a:pt x="50" y="867"/>
                  </a:lnTo>
                  <a:lnTo>
                    <a:pt x="52" y="879"/>
                  </a:lnTo>
                  <a:lnTo>
                    <a:pt x="53" y="892"/>
                  </a:lnTo>
                  <a:lnTo>
                    <a:pt x="56" y="903"/>
                  </a:lnTo>
                  <a:lnTo>
                    <a:pt x="63" y="904"/>
                  </a:lnTo>
                  <a:lnTo>
                    <a:pt x="71" y="904"/>
                  </a:lnTo>
                  <a:lnTo>
                    <a:pt x="78" y="905"/>
                  </a:lnTo>
                  <a:lnTo>
                    <a:pt x="86" y="907"/>
                  </a:lnTo>
                  <a:lnTo>
                    <a:pt x="92" y="908"/>
                  </a:lnTo>
                  <a:lnTo>
                    <a:pt x="101" y="908"/>
                  </a:lnTo>
                  <a:lnTo>
                    <a:pt x="107" y="909"/>
                  </a:lnTo>
                  <a:lnTo>
                    <a:pt x="116" y="910"/>
                  </a:lnTo>
                  <a:lnTo>
                    <a:pt x="119" y="901"/>
                  </a:lnTo>
                  <a:lnTo>
                    <a:pt x="124" y="892"/>
                  </a:lnTo>
                  <a:lnTo>
                    <a:pt x="127" y="882"/>
                  </a:lnTo>
                  <a:lnTo>
                    <a:pt x="132" y="873"/>
                  </a:lnTo>
                  <a:lnTo>
                    <a:pt x="137" y="834"/>
                  </a:lnTo>
                  <a:lnTo>
                    <a:pt x="143" y="796"/>
                  </a:lnTo>
                  <a:lnTo>
                    <a:pt x="148" y="758"/>
                  </a:lnTo>
                  <a:lnTo>
                    <a:pt x="154" y="719"/>
                  </a:lnTo>
                  <a:lnTo>
                    <a:pt x="158" y="702"/>
                  </a:lnTo>
                  <a:lnTo>
                    <a:pt x="162" y="684"/>
                  </a:lnTo>
                  <a:lnTo>
                    <a:pt x="165" y="667"/>
                  </a:lnTo>
                  <a:lnTo>
                    <a:pt x="170" y="650"/>
                  </a:lnTo>
                  <a:lnTo>
                    <a:pt x="175" y="632"/>
                  </a:lnTo>
                  <a:lnTo>
                    <a:pt x="181" y="615"/>
                  </a:lnTo>
                  <a:lnTo>
                    <a:pt x="187" y="598"/>
                  </a:lnTo>
                  <a:lnTo>
                    <a:pt x="193" y="581"/>
                  </a:lnTo>
                  <a:lnTo>
                    <a:pt x="201" y="551"/>
                  </a:lnTo>
                  <a:lnTo>
                    <a:pt x="209" y="516"/>
                  </a:lnTo>
                  <a:lnTo>
                    <a:pt x="218" y="476"/>
                  </a:lnTo>
                  <a:lnTo>
                    <a:pt x="227" y="431"/>
                  </a:lnTo>
                  <a:lnTo>
                    <a:pt x="238" y="380"/>
                  </a:lnTo>
                  <a:lnTo>
                    <a:pt x="250" y="324"/>
                  </a:lnTo>
                  <a:lnTo>
                    <a:pt x="263" y="259"/>
                  </a:lnTo>
                  <a:lnTo>
                    <a:pt x="277" y="189"/>
                  </a:lnTo>
                  <a:lnTo>
                    <a:pt x="294" y="175"/>
                  </a:lnTo>
                  <a:lnTo>
                    <a:pt x="307" y="160"/>
                  </a:lnTo>
                  <a:lnTo>
                    <a:pt x="315" y="144"/>
                  </a:lnTo>
                  <a:lnTo>
                    <a:pt x="318" y="129"/>
                  </a:lnTo>
                  <a:lnTo>
                    <a:pt x="319" y="113"/>
                  </a:lnTo>
                  <a:lnTo>
                    <a:pt x="316" y="98"/>
                  </a:lnTo>
                  <a:lnTo>
                    <a:pt x="310" y="82"/>
                  </a:lnTo>
                  <a:lnTo>
                    <a:pt x="302" y="68"/>
                  </a:lnTo>
                  <a:lnTo>
                    <a:pt x="291" y="54"/>
                  </a:lnTo>
                  <a:lnTo>
                    <a:pt x="278" y="41"/>
                  </a:lnTo>
                  <a:lnTo>
                    <a:pt x="263" y="30"/>
                  </a:lnTo>
                  <a:lnTo>
                    <a:pt x="247" y="19"/>
                  </a:lnTo>
                  <a:lnTo>
                    <a:pt x="230" y="11"/>
                  </a:lnTo>
                  <a:lnTo>
                    <a:pt x="212" y="6"/>
                  </a:lnTo>
                  <a:lnTo>
                    <a:pt x="194" y="1"/>
                  </a:lnTo>
                  <a:lnTo>
                    <a:pt x="175" y="0"/>
                  </a:lnTo>
                  <a:close/>
                </a:path>
              </a:pathLst>
            </a:custGeom>
            <a:solidFill>
              <a:srgbClr val="FFF9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00" name="Freeform 349"/>
            <p:cNvSpPr>
              <a:spLocks noChangeAspect="1"/>
            </p:cNvSpPr>
            <p:nvPr/>
          </p:nvSpPr>
          <p:spPr bwMode="auto">
            <a:xfrm>
              <a:off x="3559" y="2967"/>
              <a:ext cx="96" cy="301"/>
            </a:xfrm>
            <a:custGeom>
              <a:avLst/>
              <a:gdLst>
                <a:gd name="T0" fmla="*/ 6 w 286"/>
                <a:gd name="T1" fmla="*/ 0 h 896"/>
                <a:gd name="T2" fmla="*/ 5 w 286"/>
                <a:gd name="T3" fmla="*/ 0 h 896"/>
                <a:gd name="T4" fmla="*/ 4 w 286"/>
                <a:gd name="T5" fmla="*/ 0 h 896"/>
                <a:gd name="T6" fmla="*/ 2 w 286"/>
                <a:gd name="T7" fmla="*/ 1 h 896"/>
                <a:gd name="T8" fmla="*/ 2 w 286"/>
                <a:gd name="T9" fmla="*/ 1 h 896"/>
                <a:gd name="T10" fmla="*/ 1 w 286"/>
                <a:gd name="T11" fmla="*/ 2 h 896"/>
                <a:gd name="T12" fmla="*/ 0 w 286"/>
                <a:gd name="T13" fmla="*/ 2 h 896"/>
                <a:gd name="T14" fmla="*/ 0 w 286"/>
                <a:gd name="T15" fmla="*/ 3 h 896"/>
                <a:gd name="T16" fmla="*/ 0 w 286"/>
                <a:gd name="T17" fmla="*/ 4 h 896"/>
                <a:gd name="T18" fmla="*/ 0 w 286"/>
                <a:gd name="T19" fmla="*/ 4 h 896"/>
                <a:gd name="T20" fmla="*/ 0 w 286"/>
                <a:gd name="T21" fmla="*/ 5 h 896"/>
                <a:gd name="T22" fmla="*/ 0 w 286"/>
                <a:gd name="T23" fmla="*/ 5 h 896"/>
                <a:gd name="T24" fmla="*/ 1 w 286"/>
                <a:gd name="T25" fmla="*/ 6 h 896"/>
                <a:gd name="T26" fmla="*/ 1 w 286"/>
                <a:gd name="T27" fmla="*/ 6 h 896"/>
                <a:gd name="T28" fmla="*/ 2 w 286"/>
                <a:gd name="T29" fmla="*/ 6 h 896"/>
                <a:gd name="T30" fmla="*/ 3 w 286"/>
                <a:gd name="T31" fmla="*/ 7 h 896"/>
                <a:gd name="T32" fmla="*/ 4 w 286"/>
                <a:gd name="T33" fmla="*/ 7 h 896"/>
                <a:gd name="T34" fmla="*/ 2 w 286"/>
                <a:gd name="T35" fmla="*/ 23 h 896"/>
                <a:gd name="T36" fmla="*/ 2 w 286"/>
                <a:gd name="T37" fmla="*/ 25 h 896"/>
                <a:gd name="T38" fmla="*/ 1 w 286"/>
                <a:gd name="T39" fmla="*/ 32 h 896"/>
                <a:gd name="T40" fmla="*/ 2 w 286"/>
                <a:gd name="T41" fmla="*/ 34 h 896"/>
                <a:gd name="T42" fmla="*/ 3 w 286"/>
                <a:gd name="T43" fmla="*/ 34 h 896"/>
                <a:gd name="T44" fmla="*/ 4 w 286"/>
                <a:gd name="T45" fmla="*/ 33 h 896"/>
                <a:gd name="T46" fmla="*/ 5 w 286"/>
                <a:gd name="T47" fmla="*/ 27 h 896"/>
                <a:gd name="T48" fmla="*/ 5 w 286"/>
                <a:gd name="T49" fmla="*/ 24 h 896"/>
                <a:gd name="T50" fmla="*/ 6 w 286"/>
                <a:gd name="T51" fmla="*/ 22 h 896"/>
                <a:gd name="T52" fmla="*/ 6 w 286"/>
                <a:gd name="T53" fmla="*/ 20 h 896"/>
                <a:gd name="T54" fmla="*/ 6 w 286"/>
                <a:gd name="T55" fmla="*/ 19 h 896"/>
                <a:gd name="T56" fmla="*/ 6 w 286"/>
                <a:gd name="T57" fmla="*/ 17 h 896"/>
                <a:gd name="T58" fmla="*/ 7 w 286"/>
                <a:gd name="T59" fmla="*/ 16 h 896"/>
                <a:gd name="T60" fmla="*/ 7 w 286"/>
                <a:gd name="T61" fmla="*/ 14 h 896"/>
                <a:gd name="T62" fmla="*/ 8 w 286"/>
                <a:gd name="T63" fmla="*/ 12 h 896"/>
                <a:gd name="T64" fmla="*/ 8 w 286"/>
                <a:gd name="T65" fmla="*/ 9 h 896"/>
                <a:gd name="T66" fmla="*/ 9 w 286"/>
                <a:gd name="T67" fmla="*/ 7 h 896"/>
                <a:gd name="T68" fmla="*/ 10 w 286"/>
                <a:gd name="T69" fmla="*/ 6 h 896"/>
                <a:gd name="T70" fmla="*/ 11 w 286"/>
                <a:gd name="T71" fmla="*/ 5 h 896"/>
                <a:gd name="T72" fmla="*/ 11 w 286"/>
                <a:gd name="T73" fmla="*/ 4 h 896"/>
                <a:gd name="T74" fmla="*/ 10 w 286"/>
                <a:gd name="T75" fmla="*/ 3 h 896"/>
                <a:gd name="T76" fmla="*/ 10 w 286"/>
                <a:gd name="T77" fmla="*/ 2 h 896"/>
                <a:gd name="T78" fmla="*/ 9 w 286"/>
                <a:gd name="T79" fmla="*/ 1 h 896"/>
                <a:gd name="T80" fmla="*/ 7 w 286"/>
                <a:gd name="T81" fmla="*/ 0 h 896"/>
                <a:gd name="T82" fmla="*/ 6 w 286"/>
                <a:gd name="T83" fmla="*/ 0 h 8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6" h="896">
                  <a:moveTo>
                    <a:pt x="166" y="0"/>
                  </a:moveTo>
                  <a:lnTo>
                    <a:pt x="127" y="5"/>
                  </a:lnTo>
                  <a:lnTo>
                    <a:pt x="95" y="13"/>
                  </a:lnTo>
                  <a:lnTo>
                    <a:pt x="67" y="24"/>
                  </a:lnTo>
                  <a:lnTo>
                    <a:pt x="44" y="35"/>
                  </a:lnTo>
                  <a:lnTo>
                    <a:pt x="27" y="49"/>
                  </a:lnTo>
                  <a:lnTo>
                    <a:pt x="13" y="64"/>
                  </a:lnTo>
                  <a:lnTo>
                    <a:pt x="5" y="79"/>
                  </a:lnTo>
                  <a:lnTo>
                    <a:pt x="0" y="94"/>
                  </a:lnTo>
                  <a:lnTo>
                    <a:pt x="0" y="110"/>
                  </a:lnTo>
                  <a:lnTo>
                    <a:pt x="4" y="124"/>
                  </a:lnTo>
                  <a:lnTo>
                    <a:pt x="10" y="138"/>
                  </a:lnTo>
                  <a:lnTo>
                    <a:pt x="22" y="150"/>
                  </a:lnTo>
                  <a:lnTo>
                    <a:pt x="36" y="162"/>
                  </a:lnTo>
                  <a:lnTo>
                    <a:pt x="52" y="170"/>
                  </a:lnTo>
                  <a:lnTo>
                    <a:pt x="73" y="177"/>
                  </a:lnTo>
                  <a:lnTo>
                    <a:pt x="95" y="180"/>
                  </a:lnTo>
                  <a:lnTo>
                    <a:pt x="59" y="601"/>
                  </a:lnTo>
                  <a:lnTo>
                    <a:pt x="55" y="665"/>
                  </a:lnTo>
                  <a:lnTo>
                    <a:pt x="37" y="844"/>
                  </a:lnTo>
                  <a:lnTo>
                    <a:pt x="42" y="890"/>
                  </a:lnTo>
                  <a:lnTo>
                    <a:pt x="86" y="896"/>
                  </a:lnTo>
                  <a:lnTo>
                    <a:pt x="100" y="859"/>
                  </a:lnTo>
                  <a:lnTo>
                    <a:pt x="122" y="706"/>
                  </a:lnTo>
                  <a:lnTo>
                    <a:pt x="136" y="637"/>
                  </a:lnTo>
                  <a:lnTo>
                    <a:pt x="156" y="568"/>
                  </a:lnTo>
                  <a:lnTo>
                    <a:pt x="161" y="538"/>
                  </a:lnTo>
                  <a:lnTo>
                    <a:pt x="167" y="503"/>
                  </a:lnTo>
                  <a:lnTo>
                    <a:pt x="174" y="464"/>
                  </a:lnTo>
                  <a:lnTo>
                    <a:pt x="182" y="419"/>
                  </a:lnTo>
                  <a:lnTo>
                    <a:pt x="191" y="369"/>
                  </a:lnTo>
                  <a:lnTo>
                    <a:pt x="203" y="313"/>
                  </a:lnTo>
                  <a:lnTo>
                    <a:pt x="215" y="250"/>
                  </a:lnTo>
                  <a:lnTo>
                    <a:pt x="230" y="179"/>
                  </a:lnTo>
                  <a:lnTo>
                    <a:pt x="265" y="155"/>
                  </a:lnTo>
                  <a:lnTo>
                    <a:pt x="282" y="127"/>
                  </a:lnTo>
                  <a:lnTo>
                    <a:pt x="286" y="99"/>
                  </a:lnTo>
                  <a:lnTo>
                    <a:pt x="277" y="70"/>
                  </a:lnTo>
                  <a:lnTo>
                    <a:pt x="257" y="43"/>
                  </a:lnTo>
                  <a:lnTo>
                    <a:pt x="230" y="21"/>
                  </a:lnTo>
                  <a:lnTo>
                    <a:pt x="199" y="6"/>
                  </a:lnTo>
                  <a:lnTo>
                    <a:pt x="1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01" name="Freeform 350"/>
            <p:cNvSpPr>
              <a:spLocks noChangeAspect="1"/>
            </p:cNvSpPr>
            <p:nvPr/>
          </p:nvSpPr>
          <p:spPr bwMode="auto">
            <a:xfrm>
              <a:off x="3462" y="2910"/>
              <a:ext cx="116" cy="161"/>
            </a:xfrm>
            <a:custGeom>
              <a:avLst/>
              <a:gdLst>
                <a:gd name="T0" fmla="*/ 10 w 346"/>
                <a:gd name="T1" fmla="*/ 0 h 480"/>
                <a:gd name="T2" fmla="*/ 9 w 346"/>
                <a:gd name="T3" fmla="*/ 0 h 480"/>
                <a:gd name="T4" fmla="*/ 8 w 346"/>
                <a:gd name="T5" fmla="*/ 1 h 480"/>
                <a:gd name="T6" fmla="*/ 7 w 346"/>
                <a:gd name="T7" fmla="*/ 2 h 480"/>
                <a:gd name="T8" fmla="*/ 5 w 346"/>
                <a:gd name="T9" fmla="*/ 2 h 480"/>
                <a:gd name="T10" fmla="*/ 4 w 346"/>
                <a:gd name="T11" fmla="*/ 3 h 480"/>
                <a:gd name="T12" fmla="*/ 3 w 346"/>
                <a:gd name="T13" fmla="*/ 4 h 480"/>
                <a:gd name="T14" fmla="*/ 3 w 346"/>
                <a:gd name="T15" fmla="*/ 5 h 480"/>
                <a:gd name="T16" fmla="*/ 2 w 346"/>
                <a:gd name="T17" fmla="*/ 6 h 480"/>
                <a:gd name="T18" fmla="*/ 1 w 346"/>
                <a:gd name="T19" fmla="*/ 8 h 480"/>
                <a:gd name="T20" fmla="*/ 1 w 346"/>
                <a:gd name="T21" fmla="*/ 9 h 480"/>
                <a:gd name="T22" fmla="*/ 0 w 346"/>
                <a:gd name="T23" fmla="*/ 10 h 480"/>
                <a:gd name="T24" fmla="*/ 0 w 346"/>
                <a:gd name="T25" fmla="*/ 12 h 480"/>
                <a:gd name="T26" fmla="*/ 0 w 346"/>
                <a:gd name="T27" fmla="*/ 13 h 480"/>
                <a:gd name="T28" fmla="*/ 0 w 346"/>
                <a:gd name="T29" fmla="*/ 15 h 480"/>
                <a:gd name="T30" fmla="*/ 1 w 346"/>
                <a:gd name="T31" fmla="*/ 16 h 480"/>
                <a:gd name="T32" fmla="*/ 1 w 346"/>
                <a:gd name="T33" fmla="*/ 18 h 480"/>
                <a:gd name="T34" fmla="*/ 1 w 346"/>
                <a:gd name="T35" fmla="*/ 17 h 480"/>
                <a:gd name="T36" fmla="*/ 2 w 346"/>
                <a:gd name="T37" fmla="*/ 15 h 480"/>
                <a:gd name="T38" fmla="*/ 2 w 346"/>
                <a:gd name="T39" fmla="*/ 14 h 480"/>
                <a:gd name="T40" fmla="*/ 2 w 346"/>
                <a:gd name="T41" fmla="*/ 13 h 480"/>
                <a:gd name="T42" fmla="*/ 3 w 346"/>
                <a:gd name="T43" fmla="*/ 11 h 480"/>
                <a:gd name="T44" fmla="*/ 3 w 346"/>
                <a:gd name="T45" fmla="*/ 10 h 480"/>
                <a:gd name="T46" fmla="*/ 4 w 346"/>
                <a:gd name="T47" fmla="*/ 9 h 480"/>
                <a:gd name="T48" fmla="*/ 5 w 346"/>
                <a:gd name="T49" fmla="*/ 8 h 480"/>
                <a:gd name="T50" fmla="*/ 5 w 346"/>
                <a:gd name="T51" fmla="*/ 6 h 480"/>
                <a:gd name="T52" fmla="*/ 6 w 346"/>
                <a:gd name="T53" fmla="*/ 5 h 480"/>
                <a:gd name="T54" fmla="*/ 7 w 346"/>
                <a:gd name="T55" fmla="*/ 4 h 480"/>
                <a:gd name="T56" fmla="*/ 8 w 346"/>
                <a:gd name="T57" fmla="*/ 3 h 480"/>
                <a:gd name="T58" fmla="*/ 9 w 346"/>
                <a:gd name="T59" fmla="*/ 2 h 480"/>
                <a:gd name="T60" fmla="*/ 10 w 346"/>
                <a:gd name="T61" fmla="*/ 2 h 480"/>
                <a:gd name="T62" fmla="*/ 12 w 346"/>
                <a:gd name="T63" fmla="*/ 1 h 480"/>
                <a:gd name="T64" fmla="*/ 13 w 346"/>
                <a:gd name="T65" fmla="*/ 0 h 480"/>
                <a:gd name="T66" fmla="*/ 10 w 346"/>
                <a:gd name="T67" fmla="*/ 0 h 4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6" h="480">
                  <a:moveTo>
                    <a:pt x="266" y="0"/>
                  </a:moveTo>
                  <a:lnTo>
                    <a:pt x="235" y="11"/>
                  </a:lnTo>
                  <a:lnTo>
                    <a:pt x="205" y="25"/>
                  </a:lnTo>
                  <a:lnTo>
                    <a:pt x="175" y="44"/>
                  </a:lnTo>
                  <a:lnTo>
                    <a:pt x="146" y="63"/>
                  </a:lnTo>
                  <a:lnTo>
                    <a:pt x="119" y="87"/>
                  </a:lnTo>
                  <a:lnTo>
                    <a:pt x="93" y="113"/>
                  </a:lnTo>
                  <a:lnTo>
                    <a:pt x="69" y="142"/>
                  </a:lnTo>
                  <a:lnTo>
                    <a:pt x="48" y="173"/>
                  </a:lnTo>
                  <a:lnTo>
                    <a:pt x="31" y="205"/>
                  </a:lnTo>
                  <a:lnTo>
                    <a:pt x="17" y="240"/>
                  </a:lnTo>
                  <a:lnTo>
                    <a:pt x="7" y="276"/>
                  </a:lnTo>
                  <a:lnTo>
                    <a:pt x="1" y="314"/>
                  </a:lnTo>
                  <a:lnTo>
                    <a:pt x="0" y="355"/>
                  </a:lnTo>
                  <a:lnTo>
                    <a:pt x="5" y="395"/>
                  </a:lnTo>
                  <a:lnTo>
                    <a:pt x="14" y="438"/>
                  </a:lnTo>
                  <a:lnTo>
                    <a:pt x="30" y="480"/>
                  </a:lnTo>
                  <a:lnTo>
                    <a:pt x="36" y="445"/>
                  </a:lnTo>
                  <a:lnTo>
                    <a:pt x="43" y="408"/>
                  </a:lnTo>
                  <a:lnTo>
                    <a:pt x="52" y="372"/>
                  </a:lnTo>
                  <a:lnTo>
                    <a:pt x="63" y="337"/>
                  </a:lnTo>
                  <a:lnTo>
                    <a:pt x="76" y="303"/>
                  </a:lnTo>
                  <a:lnTo>
                    <a:pt x="91" y="268"/>
                  </a:lnTo>
                  <a:lnTo>
                    <a:pt x="107" y="236"/>
                  </a:lnTo>
                  <a:lnTo>
                    <a:pt x="126" y="204"/>
                  </a:lnTo>
                  <a:lnTo>
                    <a:pt x="146" y="174"/>
                  </a:lnTo>
                  <a:lnTo>
                    <a:pt x="168" y="144"/>
                  </a:lnTo>
                  <a:lnTo>
                    <a:pt x="192" y="116"/>
                  </a:lnTo>
                  <a:lnTo>
                    <a:pt x="219" y="91"/>
                  </a:lnTo>
                  <a:lnTo>
                    <a:pt x="248" y="67"/>
                  </a:lnTo>
                  <a:lnTo>
                    <a:pt x="278" y="45"/>
                  </a:lnTo>
                  <a:lnTo>
                    <a:pt x="311" y="25"/>
                  </a:lnTo>
                  <a:lnTo>
                    <a:pt x="346" y="8"/>
                  </a:lnTo>
                  <a:lnTo>
                    <a:pt x="266" y="0"/>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02" name="Freeform 351"/>
            <p:cNvSpPr>
              <a:spLocks noChangeAspect="1"/>
            </p:cNvSpPr>
            <p:nvPr/>
          </p:nvSpPr>
          <p:spPr bwMode="auto">
            <a:xfrm>
              <a:off x="3463" y="2911"/>
              <a:ext cx="114" cy="158"/>
            </a:xfrm>
            <a:custGeom>
              <a:avLst/>
              <a:gdLst>
                <a:gd name="T0" fmla="*/ 10 w 337"/>
                <a:gd name="T1" fmla="*/ 0 h 469"/>
                <a:gd name="T2" fmla="*/ 9 w 337"/>
                <a:gd name="T3" fmla="*/ 0 h 469"/>
                <a:gd name="T4" fmla="*/ 8 w 337"/>
                <a:gd name="T5" fmla="*/ 1 h 469"/>
                <a:gd name="T6" fmla="*/ 7 w 337"/>
                <a:gd name="T7" fmla="*/ 2 h 469"/>
                <a:gd name="T8" fmla="*/ 5 w 337"/>
                <a:gd name="T9" fmla="*/ 2 h 469"/>
                <a:gd name="T10" fmla="*/ 4 w 337"/>
                <a:gd name="T11" fmla="*/ 3 h 469"/>
                <a:gd name="T12" fmla="*/ 3 w 337"/>
                <a:gd name="T13" fmla="*/ 4 h 469"/>
                <a:gd name="T14" fmla="*/ 3 w 337"/>
                <a:gd name="T15" fmla="*/ 5 h 469"/>
                <a:gd name="T16" fmla="*/ 2 w 337"/>
                <a:gd name="T17" fmla="*/ 6 h 469"/>
                <a:gd name="T18" fmla="*/ 1 w 337"/>
                <a:gd name="T19" fmla="*/ 8 h 469"/>
                <a:gd name="T20" fmla="*/ 1 w 337"/>
                <a:gd name="T21" fmla="*/ 9 h 469"/>
                <a:gd name="T22" fmla="*/ 0 w 337"/>
                <a:gd name="T23" fmla="*/ 10 h 469"/>
                <a:gd name="T24" fmla="*/ 0 w 337"/>
                <a:gd name="T25" fmla="*/ 12 h 469"/>
                <a:gd name="T26" fmla="*/ 0 w 337"/>
                <a:gd name="T27" fmla="*/ 13 h 469"/>
                <a:gd name="T28" fmla="*/ 0 w 337"/>
                <a:gd name="T29" fmla="*/ 15 h 469"/>
                <a:gd name="T30" fmla="*/ 0 w 337"/>
                <a:gd name="T31" fmla="*/ 17 h 469"/>
                <a:gd name="T32" fmla="*/ 1 w 337"/>
                <a:gd name="T33" fmla="*/ 18 h 469"/>
                <a:gd name="T34" fmla="*/ 1 w 337"/>
                <a:gd name="T35" fmla="*/ 17 h 469"/>
                <a:gd name="T36" fmla="*/ 2 w 337"/>
                <a:gd name="T37" fmla="*/ 15 h 469"/>
                <a:gd name="T38" fmla="*/ 2 w 337"/>
                <a:gd name="T39" fmla="*/ 14 h 469"/>
                <a:gd name="T40" fmla="*/ 2 w 337"/>
                <a:gd name="T41" fmla="*/ 12 h 469"/>
                <a:gd name="T42" fmla="*/ 3 w 337"/>
                <a:gd name="T43" fmla="*/ 11 h 469"/>
                <a:gd name="T44" fmla="*/ 3 w 337"/>
                <a:gd name="T45" fmla="*/ 10 h 469"/>
                <a:gd name="T46" fmla="*/ 4 w 337"/>
                <a:gd name="T47" fmla="*/ 9 h 469"/>
                <a:gd name="T48" fmla="*/ 5 w 337"/>
                <a:gd name="T49" fmla="*/ 7 h 469"/>
                <a:gd name="T50" fmla="*/ 5 w 337"/>
                <a:gd name="T51" fmla="*/ 6 h 469"/>
                <a:gd name="T52" fmla="*/ 6 w 337"/>
                <a:gd name="T53" fmla="*/ 5 h 469"/>
                <a:gd name="T54" fmla="*/ 7 w 337"/>
                <a:gd name="T55" fmla="*/ 4 h 469"/>
                <a:gd name="T56" fmla="*/ 8 w 337"/>
                <a:gd name="T57" fmla="*/ 3 h 469"/>
                <a:gd name="T58" fmla="*/ 9 w 337"/>
                <a:gd name="T59" fmla="*/ 2 h 469"/>
                <a:gd name="T60" fmla="*/ 10 w 337"/>
                <a:gd name="T61" fmla="*/ 2 h 469"/>
                <a:gd name="T62" fmla="*/ 12 w 337"/>
                <a:gd name="T63" fmla="*/ 1 h 469"/>
                <a:gd name="T64" fmla="*/ 13 w 337"/>
                <a:gd name="T65" fmla="*/ 0 h 469"/>
                <a:gd name="T66" fmla="*/ 13 w 337"/>
                <a:gd name="T67" fmla="*/ 0 h 469"/>
                <a:gd name="T68" fmla="*/ 12 w 337"/>
                <a:gd name="T69" fmla="*/ 0 h 469"/>
                <a:gd name="T70" fmla="*/ 12 w 337"/>
                <a:gd name="T71" fmla="*/ 0 h 469"/>
                <a:gd name="T72" fmla="*/ 12 w 337"/>
                <a:gd name="T73" fmla="*/ 0 h 469"/>
                <a:gd name="T74" fmla="*/ 11 w 337"/>
                <a:gd name="T75" fmla="*/ 0 h 469"/>
                <a:gd name="T76" fmla="*/ 11 w 337"/>
                <a:gd name="T77" fmla="*/ 0 h 469"/>
                <a:gd name="T78" fmla="*/ 10 w 337"/>
                <a:gd name="T79" fmla="*/ 0 h 469"/>
                <a:gd name="T80" fmla="*/ 10 w 337"/>
                <a:gd name="T81" fmla="*/ 0 h 4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 h="469">
                  <a:moveTo>
                    <a:pt x="259" y="0"/>
                  </a:moveTo>
                  <a:lnTo>
                    <a:pt x="229" y="12"/>
                  </a:lnTo>
                  <a:lnTo>
                    <a:pt x="200" y="26"/>
                  </a:lnTo>
                  <a:lnTo>
                    <a:pt x="170" y="44"/>
                  </a:lnTo>
                  <a:lnTo>
                    <a:pt x="142" y="64"/>
                  </a:lnTo>
                  <a:lnTo>
                    <a:pt x="116" y="86"/>
                  </a:lnTo>
                  <a:lnTo>
                    <a:pt x="91" y="111"/>
                  </a:lnTo>
                  <a:lnTo>
                    <a:pt x="67" y="139"/>
                  </a:lnTo>
                  <a:lnTo>
                    <a:pt x="48" y="169"/>
                  </a:lnTo>
                  <a:lnTo>
                    <a:pt x="31" y="200"/>
                  </a:lnTo>
                  <a:lnTo>
                    <a:pt x="17" y="233"/>
                  </a:lnTo>
                  <a:lnTo>
                    <a:pt x="6" y="269"/>
                  </a:lnTo>
                  <a:lnTo>
                    <a:pt x="1" y="306"/>
                  </a:lnTo>
                  <a:lnTo>
                    <a:pt x="0" y="345"/>
                  </a:lnTo>
                  <a:lnTo>
                    <a:pt x="3" y="385"/>
                  </a:lnTo>
                  <a:lnTo>
                    <a:pt x="12" y="427"/>
                  </a:lnTo>
                  <a:lnTo>
                    <a:pt x="27" y="469"/>
                  </a:lnTo>
                  <a:lnTo>
                    <a:pt x="33" y="434"/>
                  </a:lnTo>
                  <a:lnTo>
                    <a:pt x="40" y="397"/>
                  </a:lnTo>
                  <a:lnTo>
                    <a:pt x="49" y="362"/>
                  </a:lnTo>
                  <a:lnTo>
                    <a:pt x="59" y="328"/>
                  </a:lnTo>
                  <a:lnTo>
                    <a:pt x="72" y="293"/>
                  </a:lnTo>
                  <a:lnTo>
                    <a:pt x="86" y="260"/>
                  </a:lnTo>
                  <a:lnTo>
                    <a:pt x="102" y="227"/>
                  </a:lnTo>
                  <a:lnTo>
                    <a:pt x="120" y="196"/>
                  </a:lnTo>
                  <a:lnTo>
                    <a:pt x="140" y="166"/>
                  </a:lnTo>
                  <a:lnTo>
                    <a:pt x="162" y="139"/>
                  </a:lnTo>
                  <a:lnTo>
                    <a:pt x="185" y="111"/>
                  </a:lnTo>
                  <a:lnTo>
                    <a:pt x="211" y="87"/>
                  </a:lnTo>
                  <a:lnTo>
                    <a:pt x="239" y="63"/>
                  </a:lnTo>
                  <a:lnTo>
                    <a:pt x="270" y="42"/>
                  </a:lnTo>
                  <a:lnTo>
                    <a:pt x="302" y="22"/>
                  </a:lnTo>
                  <a:lnTo>
                    <a:pt x="337" y="5"/>
                  </a:lnTo>
                  <a:lnTo>
                    <a:pt x="327" y="5"/>
                  </a:lnTo>
                  <a:lnTo>
                    <a:pt x="317" y="4"/>
                  </a:lnTo>
                  <a:lnTo>
                    <a:pt x="307" y="4"/>
                  </a:lnTo>
                  <a:lnTo>
                    <a:pt x="298" y="3"/>
                  </a:lnTo>
                  <a:lnTo>
                    <a:pt x="289" y="2"/>
                  </a:lnTo>
                  <a:lnTo>
                    <a:pt x="278" y="2"/>
                  </a:lnTo>
                  <a:lnTo>
                    <a:pt x="269" y="0"/>
                  </a:lnTo>
                  <a:lnTo>
                    <a:pt x="259" y="0"/>
                  </a:lnTo>
                  <a:close/>
                </a:path>
              </a:pathLst>
            </a:custGeom>
            <a:solidFill>
              <a:srgbClr val="FFCC0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03" name="Freeform 352"/>
            <p:cNvSpPr>
              <a:spLocks noChangeAspect="1"/>
            </p:cNvSpPr>
            <p:nvPr/>
          </p:nvSpPr>
          <p:spPr bwMode="auto">
            <a:xfrm>
              <a:off x="3464" y="2912"/>
              <a:ext cx="111" cy="154"/>
            </a:xfrm>
            <a:custGeom>
              <a:avLst/>
              <a:gdLst>
                <a:gd name="T0" fmla="*/ 9 w 332"/>
                <a:gd name="T1" fmla="*/ 0 h 458"/>
                <a:gd name="T2" fmla="*/ 8 w 332"/>
                <a:gd name="T3" fmla="*/ 0 h 458"/>
                <a:gd name="T4" fmla="*/ 7 w 332"/>
                <a:gd name="T5" fmla="*/ 1 h 458"/>
                <a:gd name="T6" fmla="*/ 6 w 332"/>
                <a:gd name="T7" fmla="*/ 2 h 458"/>
                <a:gd name="T8" fmla="*/ 5 w 332"/>
                <a:gd name="T9" fmla="*/ 2 h 458"/>
                <a:gd name="T10" fmla="*/ 4 w 332"/>
                <a:gd name="T11" fmla="*/ 3 h 458"/>
                <a:gd name="T12" fmla="*/ 3 w 332"/>
                <a:gd name="T13" fmla="*/ 4 h 458"/>
                <a:gd name="T14" fmla="*/ 3 w 332"/>
                <a:gd name="T15" fmla="*/ 5 h 458"/>
                <a:gd name="T16" fmla="*/ 2 w 332"/>
                <a:gd name="T17" fmla="*/ 6 h 458"/>
                <a:gd name="T18" fmla="*/ 1 w 332"/>
                <a:gd name="T19" fmla="*/ 7 h 458"/>
                <a:gd name="T20" fmla="*/ 1 w 332"/>
                <a:gd name="T21" fmla="*/ 9 h 458"/>
                <a:gd name="T22" fmla="*/ 0 w 332"/>
                <a:gd name="T23" fmla="*/ 10 h 458"/>
                <a:gd name="T24" fmla="*/ 0 w 332"/>
                <a:gd name="T25" fmla="*/ 11 h 458"/>
                <a:gd name="T26" fmla="*/ 0 w 332"/>
                <a:gd name="T27" fmla="*/ 13 h 458"/>
                <a:gd name="T28" fmla="*/ 0 w 332"/>
                <a:gd name="T29" fmla="*/ 14 h 458"/>
                <a:gd name="T30" fmla="*/ 0 w 332"/>
                <a:gd name="T31" fmla="*/ 16 h 458"/>
                <a:gd name="T32" fmla="*/ 1 w 332"/>
                <a:gd name="T33" fmla="*/ 17 h 458"/>
                <a:gd name="T34" fmla="*/ 1 w 332"/>
                <a:gd name="T35" fmla="*/ 16 h 458"/>
                <a:gd name="T36" fmla="*/ 1 w 332"/>
                <a:gd name="T37" fmla="*/ 15 h 458"/>
                <a:gd name="T38" fmla="*/ 2 w 332"/>
                <a:gd name="T39" fmla="*/ 13 h 458"/>
                <a:gd name="T40" fmla="*/ 2 w 332"/>
                <a:gd name="T41" fmla="*/ 12 h 458"/>
                <a:gd name="T42" fmla="*/ 3 w 332"/>
                <a:gd name="T43" fmla="*/ 11 h 458"/>
                <a:gd name="T44" fmla="*/ 3 w 332"/>
                <a:gd name="T45" fmla="*/ 9 h 458"/>
                <a:gd name="T46" fmla="*/ 4 w 332"/>
                <a:gd name="T47" fmla="*/ 8 h 458"/>
                <a:gd name="T48" fmla="*/ 4 w 332"/>
                <a:gd name="T49" fmla="*/ 7 h 458"/>
                <a:gd name="T50" fmla="*/ 5 w 332"/>
                <a:gd name="T51" fmla="*/ 6 h 458"/>
                <a:gd name="T52" fmla="*/ 6 w 332"/>
                <a:gd name="T53" fmla="*/ 5 h 458"/>
                <a:gd name="T54" fmla="*/ 7 w 332"/>
                <a:gd name="T55" fmla="*/ 4 h 458"/>
                <a:gd name="T56" fmla="*/ 8 w 332"/>
                <a:gd name="T57" fmla="*/ 3 h 458"/>
                <a:gd name="T58" fmla="*/ 9 w 332"/>
                <a:gd name="T59" fmla="*/ 2 h 458"/>
                <a:gd name="T60" fmla="*/ 10 w 332"/>
                <a:gd name="T61" fmla="*/ 1 h 458"/>
                <a:gd name="T62" fmla="*/ 11 w 332"/>
                <a:gd name="T63" fmla="*/ 1 h 458"/>
                <a:gd name="T64" fmla="*/ 12 w 332"/>
                <a:gd name="T65" fmla="*/ 0 h 458"/>
                <a:gd name="T66" fmla="*/ 12 w 332"/>
                <a:gd name="T67" fmla="*/ 0 h 458"/>
                <a:gd name="T68" fmla="*/ 12 w 332"/>
                <a:gd name="T69" fmla="*/ 0 h 458"/>
                <a:gd name="T70" fmla="*/ 11 w 332"/>
                <a:gd name="T71" fmla="*/ 0 h 458"/>
                <a:gd name="T72" fmla="*/ 11 w 332"/>
                <a:gd name="T73" fmla="*/ 0 h 458"/>
                <a:gd name="T74" fmla="*/ 10 w 332"/>
                <a:gd name="T75" fmla="*/ 0 h 458"/>
                <a:gd name="T76" fmla="*/ 10 w 332"/>
                <a:gd name="T77" fmla="*/ 0 h 458"/>
                <a:gd name="T78" fmla="*/ 10 w 332"/>
                <a:gd name="T79" fmla="*/ 0 h 458"/>
                <a:gd name="T80" fmla="*/ 9 w 332"/>
                <a:gd name="T81" fmla="*/ 0 h 4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2" h="458">
                  <a:moveTo>
                    <a:pt x="253" y="0"/>
                  </a:moveTo>
                  <a:lnTo>
                    <a:pt x="224" y="11"/>
                  </a:lnTo>
                  <a:lnTo>
                    <a:pt x="196" y="26"/>
                  </a:lnTo>
                  <a:lnTo>
                    <a:pt x="168" y="44"/>
                  </a:lnTo>
                  <a:lnTo>
                    <a:pt x="140" y="63"/>
                  </a:lnTo>
                  <a:lnTo>
                    <a:pt x="114" y="85"/>
                  </a:lnTo>
                  <a:lnTo>
                    <a:pt x="90" y="109"/>
                  </a:lnTo>
                  <a:lnTo>
                    <a:pt x="68" y="136"/>
                  </a:lnTo>
                  <a:lnTo>
                    <a:pt x="48" y="165"/>
                  </a:lnTo>
                  <a:lnTo>
                    <a:pt x="31" y="195"/>
                  </a:lnTo>
                  <a:lnTo>
                    <a:pt x="18" y="228"/>
                  </a:lnTo>
                  <a:lnTo>
                    <a:pt x="8" y="263"/>
                  </a:lnTo>
                  <a:lnTo>
                    <a:pt x="2" y="298"/>
                  </a:lnTo>
                  <a:lnTo>
                    <a:pt x="0" y="336"/>
                  </a:lnTo>
                  <a:lnTo>
                    <a:pt x="3" y="376"/>
                  </a:lnTo>
                  <a:lnTo>
                    <a:pt x="12" y="416"/>
                  </a:lnTo>
                  <a:lnTo>
                    <a:pt x="26" y="458"/>
                  </a:lnTo>
                  <a:lnTo>
                    <a:pt x="32" y="422"/>
                  </a:lnTo>
                  <a:lnTo>
                    <a:pt x="39" y="386"/>
                  </a:lnTo>
                  <a:lnTo>
                    <a:pt x="47" y="351"/>
                  </a:lnTo>
                  <a:lnTo>
                    <a:pt x="57" y="317"/>
                  </a:lnTo>
                  <a:lnTo>
                    <a:pt x="69" y="283"/>
                  </a:lnTo>
                  <a:lnTo>
                    <a:pt x="83" y="250"/>
                  </a:lnTo>
                  <a:lnTo>
                    <a:pt x="99" y="219"/>
                  </a:lnTo>
                  <a:lnTo>
                    <a:pt x="116" y="189"/>
                  </a:lnTo>
                  <a:lnTo>
                    <a:pt x="136" y="160"/>
                  </a:lnTo>
                  <a:lnTo>
                    <a:pt x="156" y="132"/>
                  </a:lnTo>
                  <a:lnTo>
                    <a:pt x="181" y="106"/>
                  </a:lnTo>
                  <a:lnTo>
                    <a:pt x="206" y="82"/>
                  </a:lnTo>
                  <a:lnTo>
                    <a:pt x="234" y="59"/>
                  </a:lnTo>
                  <a:lnTo>
                    <a:pt x="265" y="38"/>
                  </a:lnTo>
                  <a:lnTo>
                    <a:pt x="297" y="20"/>
                  </a:lnTo>
                  <a:lnTo>
                    <a:pt x="332" y="3"/>
                  </a:lnTo>
                  <a:lnTo>
                    <a:pt x="321" y="3"/>
                  </a:lnTo>
                  <a:lnTo>
                    <a:pt x="312" y="2"/>
                  </a:lnTo>
                  <a:lnTo>
                    <a:pt x="302" y="2"/>
                  </a:lnTo>
                  <a:lnTo>
                    <a:pt x="292" y="1"/>
                  </a:lnTo>
                  <a:lnTo>
                    <a:pt x="282" y="1"/>
                  </a:lnTo>
                  <a:lnTo>
                    <a:pt x="273" y="1"/>
                  </a:lnTo>
                  <a:lnTo>
                    <a:pt x="262" y="0"/>
                  </a:lnTo>
                  <a:lnTo>
                    <a:pt x="253" y="0"/>
                  </a:lnTo>
                  <a:close/>
                </a:path>
              </a:pathLst>
            </a:custGeom>
            <a:solidFill>
              <a:srgbClr val="FFD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04" name="Freeform 353"/>
            <p:cNvSpPr>
              <a:spLocks noChangeAspect="1"/>
            </p:cNvSpPr>
            <p:nvPr/>
          </p:nvSpPr>
          <p:spPr bwMode="auto">
            <a:xfrm>
              <a:off x="3465" y="2913"/>
              <a:ext cx="108" cy="151"/>
            </a:xfrm>
            <a:custGeom>
              <a:avLst/>
              <a:gdLst>
                <a:gd name="T0" fmla="*/ 9 w 324"/>
                <a:gd name="T1" fmla="*/ 0 h 451"/>
                <a:gd name="T2" fmla="*/ 8 w 324"/>
                <a:gd name="T3" fmla="*/ 0 h 451"/>
                <a:gd name="T4" fmla="*/ 7 w 324"/>
                <a:gd name="T5" fmla="*/ 1 h 451"/>
                <a:gd name="T6" fmla="*/ 6 w 324"/>
                <a:gd name="T7" fmla="*/ 2 h 451"/>
                <a:gd name="T8" fmla="*/ 5 w 324"/>
                <a:gd name="T9" fmla="*/ 2 h 451"/>
                <a:gd name="T10" fmla="*/ 4 w 324"/>
                <a:gd name="T11" fmla="*/ 3 h 451"/>
                <a:gd name="T12" fmla="*/ 3 w 324"/>
                <a:gd name="T13" fmla="*/ 4 h 451"/>
                <a:gd name="T14" fmla="*/ 2 w 324"/>
                <a:gd name="T15" fmla="*/ 5 h 451"/>
                <a:gd name="T16" fmla="*/ 2 w 324"/>
                <a:gd name="T17" fmla="*/ 6 h 451"/>
                <a:gd name="T18" fmla="*/ 1 w 324"/>
                <a:gd name="T19" fmla="*/ 7 h 451"/>
                <a:gd name="T20" fmla="*/ 1 w 324"/>
                <a:gd name="T21" fmla="*/ 8 h 451"/>
                <a:gd name="T22" fmla="*/ 0 w 324"/>
                <a:gd name="T23" fmla="*/ 10 h 451"/>
                <a:gd name="T24" fmla="*/ 0 w 324"/>
                <a:gd name="T25" fmla="*/ 11 h 451"/>
                <a:gd name="T26" fmla="*/ 0 w 324"/>
                <a:gd name="T27" fmla="*/ 12 h 451"/>
                <a:gd name="T28" fmla="*/ 0 w 324"/>
                <a:gd name="T29" fmla="*/ 14 h 451"/>
                <a:gd name="T30" fmla="*/ 0 w 324"/>
                <a:gd name="T31" fmla="*/ 15 h 451"/>
                <a:gd name="T32" fmla="*/ 1 w 324"/>
                <a:gd name="T33" fmla="*/ 17 h 451"/>
                <a:gd name="T34" fmla="*/ 1 w 324"/>
                <a:gd name="T35" fmla="*/ 16 h 451"/>
                <a:gd name="T36" fmla="*/ 1 w 324"/>
                <a:gd name="T37" fmla="*/ 14 h 451"/>
                <a:gd name="T38" fmla="*/ 2 w 324"/>
                <a:gd name="T39" fmla="*/ 13 h 451"/>
                <a:gd name="T40" fmla="*/ 2 w 324"/>
                <a:gd name="T41" fmla="*/ 11 h 451"/>
                <a:gd name="T42" fmla="*/ 2 w 324"/>
                <a:gd name="T43" fmla="*/ 10 h 451"/>
                <a:gd name="T44" fmla="*/ 3 w 324"/>
                <a:gd name="T45" fmla="*/ 9 h 451"/>
                <a:gd name="T46" fmla="*/ 4 w 324"/>
                <a:gd name="T47" fmla="*/ 8 h 451"/>
                <a:gd name="T48" fmla="*/ 4 w 324"/>
                <a:gd name="T49" fmla="*/ 7 h 451"/>
                <a:gd name="T50" fmla="*/ 5 w 324"/>
                <a:gd name="T51" fmla="*/ 6 h 451"/>
                <a:gd name="T52" fmla="*/ 6 w 324"/>
                <a:gd name="T53" fmla="*/ 5 h 451"/>
                <a:gd name="T54" fmla="*/ 6 w 324"/>
                <a:gd name="T55" fmla="*/ 4 h 451"/>
                <a:gd name="T56" fmla="*/ 7 w 324"/>
                <a:gd name="T57" fmla="*/ 3 h 451"/>
                <a:gd name="T58" fmla="*/ 8 w 324"/>
                <a:gd name="T59" fmla="*/ 2 h 451"/>
                <a:gd name="T60" fmla="*/ 10 w 324"/>
                <a:gd name="T61" fmla="*/ 1 h 451"/>
                <a:gd name="T62" fmla="*/ 11 w 324"/>
                <a:gd name="T63" fmla="*/ 1 h 451"/>
                <a:gd name="T64" fmla="*/ 12 w 324"/>
                <a:gd name="T65" fmla="*/ 0 h 451"/>
                <a:gd name="T66" fmla="*/ 12 w 324"/>
                <a:gd name="T67" fmla="*/ 0 h 451"/>
                <a:gd name="T68" fmla="*/ 11 w 324"/>
                <a:gd name="T69" fmla="*/ 0 h 451"/>
                <a:gd name="T70" fmla="*/ 11 w 324"/>
                <a:gd name="T71" fmla="*/ 0 h 451"/>
                <a:gd name="T72" fmla="*/ 11 w 324"/>
                <a:gd name="T73" fmla="*/ 0 h 451"/>
                <a:gd name="T74" fmla="*/ 10 w 324"/>
                <a:gd name="T75" fmla="*/ 0 h 451"/>
                <a:gd name="T76" fmla="*/ 10 w 324"/>
                <a:gd name="T77" fmla="*/ 0 h 451"/>
                <a:gd name="T78" fmla="*/ 9 w 324"/>
                <a:gd name="T79" fmla="*/ 0 h 451"/>
                <a:gd name="T80" fmla="*/ 9 w 324"/>
                <a:gd name="T81" fmla="*/ 0 h 4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4" h="451">
                  <a:moveTo>
                    <a:pt x="247" y="0"/>
                  </a:moveTo>
                  <a:lnTo>
                    <a:pt x="219" y="13"/>
                  </a:lnTo>
                  <a:lnTo>
                    <a:pt x="192" y="28"/>
                  </a:lnTo>
                  <a:lnTo>
                    <a:pt x="164" y="45"/>
                  </a:lnTo>
                  <a:lnTo>
                    <a:pt x="137" y="64"/>
                  </a:lnTo>
                  <a:lnTo>
                    <a:pt x="112" y="85"/>
                  </a:lnTo>
                  <a:lnTo>
                    <a:pt x="89" y="110"/>
                  </a:lnTo>
                  <a:lnTo>
                    <a:pt x="67" y="135"/>
                  </a:lnTo>
                  <a:lnTo>
                    <a:pt x="48" y="163"/>
                  </a:lnTo>
                  <a:lnTo>
                    <a:pt x="31" y="193"/>
                  </a:lnTo>
                  <a:lnTo>
                    <a:pt x="18" y="224"/>
                  </a:lnTo>
                  <a:lnTo>
                    <a:pt x="8" y="257"/>
                  </a:lnTo>
                  <a:lnTo>
                    <a:pt x="3" y="293"/>
                  </a:lnTo>
                  <a:lnTo>
                    <a:pt x="0" y="330"/>
                  </a:lnTo>
                  <a:lnTo>
                    <a:pt x="4" y="369"/>
                  </a:lnTo>
                  <a:lnTo>
                    <a:pt x="11" y="409"/>
                  </a:lnTo>
                  <a:lnTo>
                    <a:pt x="24" y="451"/>
                  </a:lnTo>
                  <a:lnTo>
                    <a:pt x="30" y="414"/>
                  </a:lnTo>
                  <a:lnTo>
                    <a:pt x="36" y="378"/>
                  </a:lnTo>
                  <a:lnTo>
                    <a:pt x="44" y="344"/>
                  </a:lnTo>
                  <a:lnTo>
                    <a:pt x="54" y="309"/>
                  </a:lnTo>
                  <a:lnTo>
                    <a:pt x="66" y="276"/>
                  </a:lnTo>
                  <a:lnTo>
                    <a:pt x="79" y="243"/>
                  </a:lnTo>
                  <a:lnTo>
                    <a:pt x="95" y="212"/>
                  </a:lnTo>
                  <a:lnTo>
                    <a:pt x="111" y="182"/>
                  </a:lnTo>
                  <a:lnTo>
                    <a:pt x="130" y="155"/>
                  </a:lnTo>
                  <a:lnTo>
                    <a:pt x="151" y="127"/>
                  </a:lnTo>
                  <a:lnTo>
                    <a:pt x="174" y="102"/>
                  </a:lnTo>
                  <a:lnTo>
                    <a:pt x="200" y="79"/>
                  </a:lnTo>
                  <a:lnTo>
                    <a:pt x="227" y="57"/>
                  </a:lnTo>
                  <a:lnTo>
                    <a:pt x="257" y="37"/>
                  </a:lnTo>
                  <a:lnTo>
                    <a:pt x="289" y="19"/>
                  </a:lnTo>
                  <a:lnTo>
                    <a:pt x="324" y="3"/>
                  </a:lnTo>
                  <a:lnTo>
                    <a:pt x="314" y="3"/>
                  </a:lnTo>
                  <a:lnTo>
                    <a:pt x="304" y="1"/>
                  </a:lnTo>
                  <a:lnTo>
                    <a:pt x="294" y="1"/>
                  </a:lnTo>
                  <a:lnTo>
                    <a:pt x="285" y="1"/>
                  </a:lnTo>
                  <a:lnTo>
                    <a:pt x="276" y="1"/>
                  </a:lnTo>
                  <a:lnTo>
                    <a:pt x="266" y="1"/>
                  </a:lnTo>
                  <a:lnTo>
                    <a:pt x="256" y="0"/>
                  </a:lnTo>
                  <a:lnTo>
                    <a:pt x="247" y="0"/>
                  </a:lnTo>
                  <a:close/>
                </a:path>
              </a:pathLst>
            </a:custGeom>
            <a:solidFill>
              <a:srgbClr val="FFD6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05" name="Freeform 354"/>
            <p:cNvSpPr>
              <a:spLocks noChangeAspect="1"/>
            </p:cNvSpPr>
            <p:nvPr/>
          </p:nvSpPr>
          <p:spPr bwMode="auto">
            <a:xfrm>
              <a:off x="3466" y="2914"/>
              <a:ext cx="106" cy="148"/>
            </a:xfrm>
            <a:custGeom>
              <a:avLst/>
              <a:gdLst>
                <a:gd name="T0" fmla="*/ 9 w 316"/>
                <a:gd name="T1" fmla="*/ 0 h 440"/>
                <a:gd name="T2" fmla="*/ 8 w 316"/>
                <a:gd name="T3" fmla="*/ 0 h 440"/>
                <a:gd name="T4" fmla="*/ 7 w 316"/>
                <a:gd name="T5" fmla="*/ 1 h 440"/>
                <a:gd name="T6" fmla="*/ 6 w 316"/>
                <a:gd name="T7" fmla="*/ 2 h 440"/>
                <a:gd name="T8" fmla="*/ 5 w 316"/>
                <a:gd name="T9" fmla="*/ 2 h 440"/>
                <a:gd name="T10" fmla="*/ 4 w 316"/>
                <a:gd name="T11" fmla="*/ 3 h 440"/>
                <a:gd name="T12" fmla="*/ 3 w 316"/>
                <a:gd name="T13" fmla="*/ 4 h 440"/>
                <a:gd name="T14" fmla="*/ 2 w 316"/>
                <a:gd name="T15" fmla="*/ 5 h 440"/>
                <a:gd name="T16" fmla="*/ 2 w 316"/>
                <a:gd name="T17" fmla="*/ 6 h 440"/>
                <a:gd name="T18" fmla="*/ 1 w 316"/>
                <a:gd name="T19" fmla="*/ 7 h 440"/>
                <a:gd name="T20" fmla="*/ 1 w 316"/>
                <a:gd name="T21" fmla="*/ 8 h 440"/>
                <a:gd name="T22" fmla="*/ 0 w 316"/>
                <a:gd name="T23" fmla="*/ 9 h 440"/>
                <a:gd name="T24" fmla="*/ 0 w 316"/>
                <a:gd name="T25" fmla="*/ 11 h 440"/>
                <a:gd name="T26" fmla="*/ 0 w 316"/>
                <a:gd name="T27" fmla="*/ 12 h 440"/>
                <a:gd name="T28" fmla="*/ 0 w 316"/>
                <a:gd name="T29" fmla="*/ 14 h 440"/>
                <a:gd name="T30" fmla="*/ 0 w 316"/>
                <a:gd name="T31" fmla="*/ 15 h 440"/>
                <a:gd name="T32" fmla="*/ 1 w 316"/>
                <a:gd name="T33" fmla="*/ 17 h 440"/>
                <a:gd name="T34" fmla="*/ 1 w 316"/>
                <a:gd name="T35" fmla="*/ 15 h 440"/>
                <a:gd name="T36" fmla="*/ 1 w 316"/>
                <a:gd name="T37" fmla="*/ 14 h 440"/>
                <a:gd name="T38" fmla="*/ 2 w 316"/>
                <a:gd name="T39" fmla="*/ 13 h 440"/>
                <a:gd name="T40" fmla="*/ 2 w 316"/>
                <a:gd name="T41" fmla="*/ 11 h 440"/>
                <a:gd name="T42" fmla="*/ 2 w 316"/>
                <a:gd name="T43" fmla="*/ 10 h 440"/>
                <a:gd name="T44" fmla="*/ 3 w 316"/>
                <a:gd name="T45" fmla="*/ 9 h 440"/>
                <a:gd name="T46" fmla="*/ 3 w 316"/>
                <a:gd name="T47" fmla="*/ 8 h 440"/>
                <a:gd name="T48" fmla="*/ 4 w 316"/>
                <a:gd name="T49" fmla="*/ 7 h 440"/>
                <a:gd name="T50" fmla="*/ 5 w 316"/>
                <a:gd name="T51" fmla="*/ 5 h 440"/>
                <a:gd name="T52" fmla="*/ 5 w 316"/>
                <a:gd name="T53" fmla="*/ 5 h 440"/>
                <a:gd name="T54" fmla="*/ 6 w 316"/>
                <a:gd name="T55" fmla="*/ 4 h 440"/>
                <a:gd name="T56" fmla="*/ 7 w 316"/>
                <a:gd name="T57" fmla="*/ 3 h 440"/>
                <a:gd name="T58" fmla="*/ 8 w 316"/>
                <a:gd name="T59" fmla="*/ 2 h 440"/>
                <a:gd name="T60" fmla="*/ 9 w 316"/>
                <a:gd name="T61" fmla="*/ 1 h 440"/>
                <a:gd name="T62" fmla="*/ 11 w 316"/>
                <a:gd name="T63" fmla="*/ 1 h 440"/>
                <a:gd name="T64" fmla="*/ 12 w 316"/>
                <a:gd name="T65" fmla="*/ 0 h 440"/>
                <a:gd name="T66" fmla="*/ 12 w 316"/>
                <a:gd name="T67" fmla="*/ 0 h 440"/>
                <a:gd name="T68" fmla="*/ 11 w 316"/>
                <a:gd name="T69" fmla="*/ 0 h 440"/>
                <a:gd name="T70" fmla="*/ 11 w 316"/>
                <a:gd name="T71" fmla="*/ 0 h 440"/>
                <a:gd name="T72" fmla="*/ 10 w 316"/>
                <a:gd name="T73" fmla="*/ 0 h 440"/>
                <a:gd name="T74" fmla="*/ 10 w 316"/>
                <a:gd name="T75" fmla="*/ 0 h 440"/>
                <a:gd name="T76" fmla="*/ 10 w 316"/>
                <a:gd name="T77" fmla="*/ 0 h 440"/>
                <a:gd name="T78" fmla="*/ 9 w 316"/>
                <a:gd name="T79" fmla="*/ 0 h 440"/>
                <a:gd name="T80" fmla="*/ 9 w 316"/>
                <a:gd name="T81" fmla="*/ 0 h 4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6" h="440">
                  <a:moveTo>
                    <a:pt x="240" y="0"/>
                  </a:moveTo>
                  <a:lnTo>
                    <a:pt x="214" y="12"/>
                  </a:lnTo>
                  <a:lnTo>
                    <a:pt x="186" y="27"/>
                  </a:lnTo>
                  <a:lnTo>
                    <a:pt x="160" y="45"/>
                  </a:lnTo>
                  <a:lnTo>
                    <a:pt x="134" y="63"/>
                  </a:lnTo>
                  <a:lnTo>
                    <a:pt x="110" y="84"/>
                  </a:lnTo>
                  <a:lnTo>
                    <a:pt x="87" y="107"/>
                  </a:lnTo>
                  <a:lnTo>
                    <a:pt x="66" y="131"/>
                  </a:lnTo>
                  <a:lnTo>
                    <a:pt x="47" y="159"/>
                  </a:lnTo>
                  <a:lnTo>
                    <a:pt x="31" y="187"/>
                  </a:lnTo>
                  <a:lnTo>
                    <a:pt x="18" y="217"/>
                  </a:lnTo>
                  <a:lnTo>
                    <a:pt x="8" y="250"/>
                  </a:lnTo>
                  <a:lnTo>
                    <a:pt x="2" y="284"/>
                  </a:lnTo>
                  <a:lnTo>
                    <a:pt x="0" y="321"/>
                  </a:lnTo>
                  <a:lnTo>
                    <a:pt x="2" y="359"/>
                  </a:lnTo>
                  <a:lnTo>
                    <a:pt x="9" y="398"/>
                  </a:lnTo>
                  <a:lnTo>
                    <a:pt x="21" y="440"/>
                  </a:lnTo>
                  <a:lnTo>
                    <a:pt x="27" y="403"/>
                  </a:lnTo>
                  <a:lnTo>
                    <a:pt x="33" y="367"/>
                  </a:lnTo>
                  <a:lnTo>
                    <a:pt x="41" y="333"/>
                  </a:lnTo>
                  <a:lnTo>
                    <a:pt x="51" y="298"/>
                  </a:lnTo>
                  <a:lnTo>
                    <a:pt x="62" y="266"/>
                  </a:lnTo>
                  <a:lnTo>
                    <a:pt x="76" y="234"/>
                  </a:lnTo>
                  <a:lnTo>
                    <a:pt x="89" y="204"/>
                  </a:lnTo>
                  <a:lnTo>
                    <a:pt x="107" y="175"/>
                  </a:lnTo>
                  <a:lnTo>
                    <a:pt x="125" y="147"/>
                  </a:lnTo>
                  <a:lnTo>
                    <a:pt x="145" y="121"/>
                  </a:lnTo>
                  <a:lnTo>
                    <a:pt x="168" y="96"/>
                  </a:lnTo>
                  <a:lnTo>
                    <a:pt x="193" y="73"/>
                  </a:lnTo>
                  <a:lnTo>
                    <a:pt x="220" y="52"/>
                  </a:lnTo>
                  <a:lnTo>
                    <a:pt x="250" y="33"/>
                  </a:lnTo>
                  <a:lnTo>
                    <a:pt x="282" y="15"/>
                  </a:lnTo>
                  <a:lnTo>
                    <a:pt x="316" y="0"/>
                  </a:lnTo>
                  <a:lnTo>
                    <a:pt x="307" y="0"/>
                  </a:lnTo>
                  <a:lnTo>
                    <a:pt x="298" y="0"/>
                  </a:lnTo>
                  <a:lnTo>
                    <a:pt x="288" y="0"/>
                  </a:lnTo>
                  <a:lnTo>
                    <a:pt x="278" y="0"/>
                  </a:lnTo>
                  <a:lnTo>
                    <a:pt x="269" y="0"/>
                  </a:lnTo>
                  <a:lnTo>
                    <a:pt x="260" y="0"/>
                  </a:lnTo>
                  <a:lnTo>
                    <a:pt x="250" y="0"/>
                  </a:lnTo>
                  <a:lnTo>
                    <a:pt x="240" y="0"/>
                  </a:lnTo>
                  <a:close/>
                </a:path>
              </a:pathLst>
            </a:custGeom>
            <a:solidFill>
              <a:srgbClr val="FFDB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06" name="Freeform 355"/>
            <p:cNvSpPr>
              <a:spLocks noChangeAspect="1"/>
            </p:cNvSpPr>
            <p:nvPr/>
          </p:nvSpPr>
          <p:spPr bwMode="auto">
            <a:xfrm>
              <a:off x="3467" y="2915"/>
              <a:ext cx="104" cy="144"/>
            </a:xfrm>
            <a:custGeom>
              <a:avLst/>
              <a:gdLst>
                <a:gd name="T0" fmla="*/ 9 w 310"/>
                <a:gd name="T1" fmla="*/ 0 h 431"/>
                <a:gd name="T2" fmla="*/ 8 w 310"/>
                <a:gd name="T3" fmla="*/ 1 h 431"/>
                <a:gd name="T4" fmla="*/ 7 w 310"/>
                <a:gd name="T5" fmla="*/ 1 h 431"/>
                <a:gd name="T6" fmla="*/ 6 w 310"/>
                <a:gd name="T7" fmla="*/ 2 h 431"/>
                <a:gd name="T8" fmla="*/ 5 w 310"/>
                <a:gd name="T9" fmla="*/ 2 h 431"/>
                <a:gd name="T10" fmla="*/ 4 w 310"/>
                <a:gd name="T11" fmla="*/ 3 h 431"/>
                <a:gd name="T12" fmla="*/ 3 w 310"/>
                <a:gd name="T13" fmla="*/ 4 h 431"/>
                <a:gd name="T14" fmla="*/ 2 w 310"/>
                <a:gd name="T15" fmla="*/ 5 h 431"/>
                <a:gd name="T16" fmla="*/ 2 w 310"/>
                <a:gd name="T17" fmla="*/ 6 h 431"/>
                <a:gd name="T18" fmla="*/ 1 w 310"/>
                <a:gd name="T19" fmla="*/ 7 h 431"/>
                <a:gd name="T20" fmla="*/ 1 w 310"/>
                <a:gd name="T21" fmla="*/ 8 h 431"/>
                <a:gd name="T22" fmla="*/ 0 w 310"/>
                <a:gd name="T23" fmla="*/ 9 h 431"/>
                <a:gd name="T24" fmla="*/ 0 w 310"/>
                <a:gd name="T25" fmla="*/ 10 h 431"/>
                <a:gd name="T26" fmla="*/ 0 w 310"/>
                <a:gd name="T27" fmla="*/ 12 h 431"/>
                <a:gd name="T28" fmla="*/ 0 w 310"/>
                <a:gd name="T29" fmla="*/ 13 h 431"/>
                <a:gd name="T30" fmla="*/ 0 w 310"/>
                <a:gd name="T31" fmla="*/ 14 h 431"/>
                <a:gd name="T32" fmla="*/ 1 w 310"/>
                <a:gd name="T33" fmla="*/ 16 h 431"/>
                <a:gd name="T34" fmla="*/ 1 w 310"/>
                <a:gd name="T35" fmla="*/ 15 h 431"/>
                <a:gd name="T36" fmla="*/ 1 w 310"/>
                <a:gd name="T37" fmla="*/ 13 h 431"/>
                <a:gd name="T38" fmla="*/ 1 w 310"/>
                <a:gd name="T39" fmla="*/ 12 h 431"/>
                <a:gd name="T40" fmla="*/ 2 w 310"/>
                <a:gd name="T41" fmla="*/ 11 h 431"/>
                <a:gd name="T42" fmla="*/ 2 w 310"/>
                <a:gd name="T43" fmla="*/ 10 h 431"/>
                <a:gd name="T44" fmla="*/ 3 w 310"/>
                <a:gd name="T45" fmla="*/ 8 h 431"/>
                <a:gd name="T46" fmla="*/ 3 w 310"/>
                <a:gd name="T47" fmla="*/ 7 h 431"/>
                <a:gd name="T48" fmla="*/ 4 w 310"/>
                <a:gd name="T49" fmla="*/ 6 h 431"/>
                <a:gd name="T50" fmla="*/ 5 w 310"/>
                <a:gd name="T51" fmla="*/ 5 h 431"/>
                <a:gd name="T52" fmla="*/ 5 w 310"/>
                <a:gd name="T53" fmla="*/ 4 h 431"/>
                <a:gd name="T54" fmla="*/ 6 w 310"/>
                <a:gd name="T55" fmla="*/ 3 h 431"/>
                <a:gd name="T56" fmla="*/ 7 w 310"/>
                <a:gd name="T57" fmla="*/ 3 h 431"/>
                <a:gd name="T58" fmla="*/ 8 w 310"/>
                <a:gd name="T59" fmla="*/ 2 h 431"/>
                <a:gd name="T60" fmla="*/ 9 w 310"/>
                <a:gd name="T61" fmla="*/ 1 h 431"/>
                <a:gd name="T62" fmla="*/ 10 w 310"/>
                <a:gd name="T63" fmla="*/ 1 h 431"/>
                <a:gd name="T64" fmla="*/ 12 w 310"/>
                <a:gd name="T65" fmla="*/ 0 h 431"/>
                <a:gd name="T66" fmla="*/ 11 w 310"/>
                <a:gd name="T67" fmla="*/ 0 h 431"/>
                <a:gd name="T68" fmla="*/ 11 w 310"/>
                <a:gd name="T69" fmla="*/ 0 h 431"/>
                <a:gd name="T70" fmla="*/ 11 w 310"/>
                <a:gd name="T71" fmla="*/ 0 h 431"/>
                <a:gd name="T72" fmla="*/ 10 w 310"/>
                <a:gd name="T73" fmla="*/ 0 h 431"/>
                <a:gd name="T74" fmla="*/ 10 w 310"/>
                <a:gd name="T75" fmla="*/ 0 h 431"/>
                <a:gd name="T76" fmla="*/ 10 w 310"/>
                <a:gd name="T77" fmla="*/ 0 h 431"/>
                <a:gd name="T78" fmla="*/ 9 w 310"/>
                <a:gd name="T79" fmla="*/ 0 h 431"/>
                <a:gd name="T80" fmla="*/ 9 w 310"/>
                <a:gd name="T81" fmla="*/ 0 h 4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0" h="431">
                  <a:moveTo>
                    <a:pt x="234" y="0"/>
                  </a:moveTo>
                  <a:lnTo>
                    <a:pt x="208" y="14"/>
                  </a:lnTo>
                  <a:lnTo>
                    <a:pt x="182" y="29"/>
                  </a:lnTo>
                  <a:lnTo>
                    <a:pt x="157" y="45"/>
                  </a:lnTo>
                  <a:lnTo>
                    <a:pt x="132" y="65"/>
                  </a:lnTo>
                  <a:lnTo>
                    <a:pt x="109" y="84"/>
                  </a:lnTo>
                  <a:lnTo>
                    <a:pt x="86" y="107"/>
                  </a:lnTo>
                  <a:lnTo>
                    <a:pt x="66" y="131"/>
                  </a:lnTo>
                  <a:lnTo>
                    <a:pt x="48" y="157"/>
                  </a:lnTo>
                  <a:lnTo>
                    <a:pt x="32" y="184"/>
                  </a:lnTo>
                  <a:lnTo>
                    <a:pt x="18" y="214"/>
                  </a:lnTo>
                  <a:lnTo>
                    <a:pt x="9" y="245"/>
                  </a:lnTo>
                  <a:lnTo>
                    <a:pt x="2" y="279"/>
                  </a:lnTo>
                  <a:lnTo>
                    <a:pt x="0" y="313"/>
                  </a:lnTo>
                  <a:lnTo>
                    <a:pt x="2" y="351"/>
                  </a:lnTo>
                  <a:lnTo>
                    <a:pt x="9" y="389"/>
                  </a:lnTo>
                  <a:lnTo>
                    <a:pt x="21" y="431"/>
                  </a:lnTo>
                  <a:lnTo>
                    <a:pt x="26" y="394"/>
                  </a:lnTo>
                  <a:lnTo>
                    <a:pt x="32" y="358"/>
                  </a:lnTo>
                  <a:lnTo>
                    <a:pt x="40" y="324"/>
                  </a:lnTo>
                  <a:lnTo>
                    <a:pt x="49" y="290"/>
                  </a:lnTo>
                  <a:lnTo>
                    <a:pt x="60" y="257"/>
                  </a:lnTo>
                  <a:lnTo>
                    <a:pt x="72" y="227"/>
                  </a:lnTo>
                  <a:lnTo>
                    <a:pt x="86" y="197"/>
                  </a:lnTo>
                  <a:lnTo>
                    <a:pt x="102" y="168"/>
                  </a:lnTo>
                  <a:lnTo>
                    <a:pt x="121" y="142"/>
                  </a:lnTo>
                  <a:lnTo>
                    <a:pt x="140" y="116"/>
                  </a:lnTo>
                  <a:lnTo>
                    <a:pt x="162" y="92"/>
                  </a:lnTo>
                  <a:lnTo>
                    <a:pt x="187" y="70"/>
                  </a:lnTo>
                  <a:lnTo>
                    <a:pt x="214" y="50"/>
                  </a:lnTo>
                  <a:lnTo>
                    <a:pt x="243" y="31"/>
                  </a:lnTo>
                  <a:lnTo>
                    <a:pt x="275" y="15"/>
                  </a:lnTo>
                  <a:lnTo>
                    <a:pt x="310" y="0"/>
                  </a:lnTo>
                  <a:lnTo>
                    <a:pt x="301" y="0"/>
                  </a:lnTo>
                  <a:lnTo>
                    <a:pt x="291" y="0"/>
                  </a:lnTo>
                  <a:lnTo>
                    <a:pt x="281" y="0"/>
                  </a:lnTo>
                  <a:lnTo>
                    <a:pt x="272" y="0"/>
                  </a:lnTo>
                  <a:lnTo>
                    <a:pt x="263" y="0"/>
                  </a:lnTo>
                  <a:lnTo>
                    <a:pt x="253" y="0"/>
                  </a:lnTo>
                  <a:lnTo>
                    <a:pt x="243" y="0"/>
                  </a:lnTo>
                  <a:lnTo>
                    <a:pt x="234" y="0"/>
                  </a:lnTo>
                  <a:close/>
                </a:path>
              </a:pathLst>
            </a:custGeom>
            <a:solidFill>
              <a:srgbClr val="FFDD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07" name="Freeform 356"/>
            <p:cNvSpPr>
              <a:spLocks noChangeAspect="1"/>
            </p:cNvSpPr>
            <p:nvPr/>
          </p:nvSpPr>
          <p:spPr bwMode="auto">
            <a:xfrm>
              <a:off x="3468" y="2916"/>
              <a:ext cx="101" cy="141"/>
            </a:xfrm>
            <a:custGeom>
              <a:avLst/>
              <a:gdLst>
                <a:gd name="T0" fmla="*/ 8 w 302"/>
                <a:gd name="T1" fmla="*/ 0 h 423"/>
                <a:gd name="T2" fmla="*/ 8 w 302"/>
                <a:gd name="T3" fmla="*/ 1 h 423"/>
                <a:gd name="T4" fmla="*/ 7 w 302"/>
                <a:gd name="T5" fmla="*/ 1 h 423"/>
                <a:gd name="T6" fmla="*/ 6 w 302"/>
                <a:gd name="T7" fmla="*/ 2 h 423"/>
                <a:gd name="T8" fmla="*/ 5 w 302"/>
                <a:gd name="T9" fmla="*/ 2 h 423"/>
                <a:gd name="T10" fmla="*/ 4 w 302"/>
                <a:gd name="T11" fmla="*/ 3 h 423"/>
                <a:gd name="T12" fmla="*/ 3 w 302"/>
                <a:gd name="T13" fmla="*/ 4 h 423"/>
                <a:gd name="T14" fmla="*/ 2 w 302"/>
                <a:gd name="T15" fmla="*/ 5 h 423"/>
                <a:gd name="T16" fmla="*/ 2 w 302"/>
                <a:gd name="T17" fmla="*/ 6 h 423"/>
                <a:gd name="T18" fmla="*/ 1 w 302"/>
                <a:gd name="T19" fmla="*/ 7 h 423"/>
                <a:gd name="T20" fmla="*/ 1 w 302"/>
                <a:gd name="T21" fmla="*/ 8 h 423"/>
                <a:gd name="T22" fmla="*/ 0 w 302"/>
                <a:gd name="T23" fmla="*/ 9 h 423"/>
                <a:gd name="T24" fmla="*/ 0 w 302"/>
                <a:gd name="T25" fmla="*/ 10 h 423"/>
                <a:gd name="T26" fmla="*/ 0 w 302"/>
                <a:gd name="T27" fmla="*/ 11 h 423"/>
                <a:gd name="T28" fmla="*/ 0 w 302"/>
                <a:gd name="T29" fmla="*/ 13 h 423"/>
                <a:gd name="T30" fmla="*/ 0 w 302"/>
                <a:gd name="T31" fmla="*/ 14 h 423"/>
                <a:gd name="T32" fmla="*/ 1 w 302"/>
                <a:gd name="T33" fmla="*/ 16 h 423"/>
                <a:gd name="T34" fmla="*/ 1 w 302"/>
                <a:gd name="T35" fmla="*/ 14 h 423"/>
                <a:gd name="T36" fmla="*/ 1 w 302"/>
                <a:gd name="T37" fmla="*/ 13 h 423"/>
                <a:gd name="T38" fmla="*/ 1 w 302"/>
                <a:gd name="T39" fmla="*/ 12 h 423"/>
                <a:gd name="T40" fmla="*/ 2 w 302"/>
                <a:gd name="T41" fmla="*/ 10 h 423"/>
                <a:gd name="T42" fmla="*/ 2 w 302"/>
                <a:gd name="T43" fmla="*/ 9 h 423"/>
                <a:gd name="T44" fmla="*/ 3 w 302"/>
                <a:gd name="T45" fmla="*/ 8 h 423"/>
                <a:gd name="T46" fmla="*/ 3 w 302"/>
                <a:gd name="T47" fmla="*/ 7 h 423"/>
                <a:gd name="T48" fmla="*/ 4 w 302"/>
                <a:gd name="T49" fmla="*/ 6 h 423"/>
                <a:gd name="T50" fmla="*/ 4 w 302"/>
                <a:gd name="T51" fmla="*/ 5 h 423"/>
                <a:gd name="T52" fmla="*/ 5 w 302"/>
                <a:gd name="T53" fmla="*/ 4 h 423"/>
                <a:gd name="T54" fmla="*/ 6 w 302"/>
                <a:gd name="T55" fmla="*/ 3 h 423"/>
                <a:gd name="T56" fmla="*/ 7 w 302"/>
                <a:gd name="T57" fmla="*/ 3 h 423"/>
                <a:gd name="T58" fmla="*/ 8 w 302"/>
                <a:gd name="T59" fmla="*/ 2 h 423"/>
                <a:gd name="T60" fmla="*/ 9 w 302"/>
                <a:gd name="T61" fmla="*/ 1 h 423"/>
                <a:gd name="T62" fmla="*/ 10 w 302"/>
                <a:gd name="T63" fmla="*/ 1 h 423"/>
                <a:gd name="T64" fmla="*/ 11 w 302"/>
                <a:gd name="T65" fmla="*/ 0 h 423"/>
                <a:gd name="T66" fmla="*/ 11 w 302"/>
                <a:gd name="T67" fmla="*/ 0 h 423"/>
                <a:gd name="T68" fmla="*/ 11 w 302"/>
                <a:gd name="T69" fmla="*/ 0 h 423"/>
                <a:gd name="T70" fmla="*/ 10 w 302"/>
                <a:gd name="T71" fmla="*/ 0 h 423"/>
                <a:gd name="T72" fmla="*/ 10 w 302"/>
                <a:gd name="T73" fmla="*/ 0 h 423"/>
                <a:gd name="T74" fmla="*/ 9 w 302"/>
                <a:gd name="T75" fmla="*/ 0 h 423"/>
                <a:gd name="T76" fmla="*/ 9 w 302"/>
                <a:gd name="T77" fmla="*/ 0 h 423"/>
                <a:gd name="T78" fmla="*/ 9 w 302"/>
                <a:gd name="T79" fmla="*/ 0 h 423"/>
                <a:gd name="T80" fmla="*/ 8 w 302"/>
                <a:gd name="T81" fmla="*/ 0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02" h="423">
                  <a:moveTo>
                    <a:pt x="227" y="2"/>
                  </a:moveTo>
                  <a:lnTo>
                    <a:pt x="202" y="16"/>
                  </a:lnTo>
                  <a:lnTo>
                    <a:pt x="178" y="31"/>
                  </a:lnTo>
                  <a:lnTo>
                    <a:pt x="154" y="49"/>
                  </a:lnTo>
                  <a:lnTo>
                    <a:pt x="129" y="66"/>
                  </a:lnTo>
                  <a:lnTo>
                    <a:pt x="106" y="87"/>
                  </a:lnTo>
                  <a:lnTo>
                    <a:pt x="84" y="107"/>
                  </a:lnTo>
                  <a:lnTo>
                    <a:pt x="65" y="130"/>
                  </a:lnTo>
                  <a:lnTo>
                    <a:pt x="48" y="156"/>
                  </a:lnTo>
                  <a:lnTo>
                    <a:pt x="31" y="182"/>
                  </a:lnTo>
                  <a:lnTo>
                    <a:pt x="19" y="211"/>
                  </a:lnTo>
                  <a:lnTo>
                    <a:pt x="10" y="241"/>
                  </a:lnTo>
                  <a:lnTo>
                    <a:pt x="3" y="273"/>
                  </a:lnTo>
                  <a:lnTo>
                    <a:pt x="0" y="308"/>
                  </a:lnTo>
                  <a:lnTo>
                    <a:pt x="1" y="345"/>
                  </a:lnTo>
                  <a:lnTo>
                    <a:pt x="8" y="383"/>
                  </a:lnTo>
                  <a:lnTo>
                    <a:pt x="19" y="423"/>
                  </a:lnTo>
                  <a:lnTo>
                    <a:pt x="25" y="386"/>
                  </a:lnTo>
                  <a:lnTo>
                    <a:pt x="30" y="350"/>
                  </a:lnTo>
                  <a:lnTo>
                    <a:pt x="38" y="315"/>
                  </a:lnTo>
                  <a:lnTo>
                    <a:pt x="46" y="282"/>
                  </a:lnTo>
                  <a:lnTo>
                    <a:pt x="57" y="250"/>
                  </a:lnTo>
                  <a:lnTo>
                    <a:pt x="69" y="219"/>
                  </a:lnTo>
                  <a:lnTo>
                    <a:pt x="83" y="190"/>
                  </a:lnTo>
                  <a:lnTo>
                    <a:pt x="98" y="163"/>
                  </a:lnTo>
                  <a:lnTo>
                    <a:pt x="116" y="136"/>
                  </a:lnTo>
                  <a:lnTo>
                    <a:pt x="135" y="112"/>
                  </a:lnTo>
                  <a:lnTo>
                    <a:pt x="157" y="89"/>
                  </a:lnTo>
                  <a:lnTo>
                    <a:pt x="181" y="68"/>
                  </a:lnTo>
                  <a:lnTo>
                    <a:pt x="208" y="49"/>
                  </a:lnTo>
                  <a:lnTo>
                    <a:pt x="237" y="30"/>
                  </a:lnTo>
                  <a:lnTo>
                    <a:pt x="268" y="14"/>
                  </a:lnTo>
                  <a:lnTo>
                    <a:pt x="302" y="0"/>
                  </a:lnTo>
                  <a:lnTo>
                    <a:pt x="293" y="0"/>
                  </a:lnTo>
                  <a:lnTo>
                    <a:pt x="284" y="1"/>
                  </a:lnTo>
                  <a:lnTo>
                    <a:pt x="275" y="1"/>
                  </a:lnTo>
                  <a:lnTo>
                    <a:pt x="265" y="1"/>
                  </a:lnTo>
                  <a:lnTo>
                    <a:pt x="255" y="1"/>
                  </a:lnTo>
                  <a:lnTo>
                    <a:pt x="246" y="1"/>
                  </a:lnTo>
                  <a:lnTo>
                    <a:pt x="237" y="2"/>
                  </a:lnTo>
                  <a:lnTo>
                    <a:pt x="227" y="2"/>
                  </a:lnTo>
                  <a:close/>
                </a:path>
              </a:pathLst>
            </a:custGeom>
            <a:solidFill>
              <a:srgbClr val="FFE2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08" name="Freeform 357"/>
            <p:cNvSpPr>
              <a:spLocks noChangeAspect="1"/>
            </p:cNvSpPr>
            <p:nvPr/>
          </p:nvSpPr>
          <p:spPr bwMode="auto">
            <a:xfrm>
              <a:off x="3469" y="2916"/>
              <a:ext cx="98" cy="139"/>
            </a:xfrm>
            <a:custGeom>
              <a:avLst/>
              <a:gdLst>
                <a:gd name="T0" fmla="*/ 8 w 295"/>
                <a:gd name="T1" fmla="*/ 0 h 414"/>
                <a:gd name="T2" fmla="*/ 7 w 295"/>
                <a:gd name="T3" fmla="*/ 1 h 414"/>
                <a:gd name="T4" fmla="*/ 6 w 295"/>
                <a:gd name="T5" fmla="*/ 1 h 414"/>
                <a:gd name="T6" fmla="*/ 5 w 295"/>
                <a:gd name="T7" fmla="*/ 2 h 414"/>
                <a:gd name="T8" fmla="*/ 5 w 295"/>
                <a:gd name="T9" fmla="*/ 3 h 414"/>
                <a:gd name="T10" fmla="*/ 4 w 295"/>
                <a:gd name="T11" fmla="*/ 3 h 414"/>
                <a:gd name="T12" fmla="*/ 3 w 295"/>
                <a:gd name="T13" fmla="*/ 4 h 414"/>
                <a:gd name="T14" fmla="*/ 2 w 295"/>
                <a:gd name="T15" fmla="*/ 5 h 414"/>
                <a:gd name="T16" fmla="*/ 2 w 295"/>
                <a:gd name="T17" fmla="*/ 6 h 414"/>
                <a:gd name="T18" fmla="*/ 1 w 295"/>
                <a:gd name="T19" fmla="*/ 7 h 414"/>
                <a:gd name="T20" fmla="*/ 1 w 295"/>
                <a:gd name="T21" fmla="*/ 8 h 414"/>
                <a:gd name="T22" fmla="*/ 0 w 295"/>
                <a:gd name="T23" fmla="*/ 9 h 414"/>
                <a:gd name="T24" fmla="*/ 0 w 295"/>
                <a:gd name="T25" fmla="*/ 10 h 414"/>
                <a:gd name="T26" fmla="*/ 0 w 295"/>
                <a:gd name="T27" fmla="*/ 11 h 414"/>
                <a:gd name="T28" fmla="*/ 0 w 295"/>
                <a:gd name="T29" fmla="*/ 13 h 414"/>
                <a:gd name="T30" fmla="*/ 0 w 295"/>
                <a:gd name="T31" fmla="*/ 14 h 414"/>
                <a:gd name="T32" fmla="*/ 1 w 295"/>
                <a:gd name="T33" fmla="*/ 16 h 414"/>
                <a:gd name="T34" fmla="*/ 1 w 295"/>
                <a:gd name="T35" fmla="*/ 14 h 414"/>
                <a:gd name="T36" fmla="*/ 1 w 295"/>
                <a:gd name="T37" fmla="*/ 13 h 414"/>
                <a:gd name="T38" fmla="*/ 1 w 295"/>
                <a:gd name="T39" fmla="*/ 12 h 414"/>
                <a:gd name="T40" fmla="*/ 2 w 295"/>
                <a:gd name="T41" fmla="*/ 10 h 414"/>
                <a:gd name="T42" fmla="*/ 2 w 295"/>
                <a:gd name="T43" fmla="*/ 9 h 414"/>
                <a:gd name="T44" fmla="*/ 2 w 295"/>
                <a:gd name="T45" fmla="*/ 8 h 414"/>
                <a:gd name="T46" fmla="*/ 3 w 295"/>
                <a:gd name="T47" fmla="*/ 7 h 414"/>
                <a:gd name="T48" fmla="*/ 3 w 295"/>
                <a:gd name="T49" fmla="*/ 6 h 414"/>
                <a:gd name="T50" fmla="*/ 4 w 295"/>
                <a:gd name="T51" fmla="*/ 5 h 414"/>
                <a:gd name="T52" fmla="*/ 5 w 295"/>
                <a:gd name="T53" fmla="*/ 4 h 414"/>
                <a:gd name="T54" fmla="*/ 6 w 295"/>
                <a:gd name="T55" fmla="*/ 3 h 414"/>
                <a:gd name="T56" fmla="*/ 6 w 295"/>
                <a:gd name="T57" fmla="*/ 2 h 414"/>
                <a:gd name="T58" fmla="*/ 7 w 295"/>
                <a:gd name="T59" fmla="*/ 2 h 414"/>
                <a:gd name="T60" fmla="*/ 8 w 295"/>
                <a:gd name="T61" fmla="*/ 1 h 414"/>
                <a:gd name="T62" fmla="*/ 10 w 295"/>
                <a:gd name="T63" fmla="*/ 1 h 414"/>
                <a:gd name="T64" fmla="*/ 11 w 295"/>
                <a:gd name="T65" fmla="*/ 0 h 414"/>
                <a:gd name="T66" fmla="*/ 11 w 295"/>
                <a:gd name="T67" fmla="*/ 0 h 414"/>
                <a:gd name="T68" fmla="*/ 10 w 295"/>
                <a:gd name="T69" fmla="*/ 0 h 414"/>
                <a:gd name="T70" fmla="*/ 10 w 295"/>
                <a:gd name="T71" fmla="*/ 0 h 414"/>
                <a:gd name="T72" fmla="*/ 10 w 295"/>
                <a:gd name="T73" fmla="*/ 0 h 414"/>
                <a:gd name="T74" fmla="*/ 9 w 295"/>
                <a:gd name="T75" fmla="*/ 0 h 414"/>
                <a:gd name="T76" fmla="*/ 9 w 295"/>
                <a:gd name="T77" fmla="*/ 0 h 414"/>
                <a:gd name="T78" fmla="*/ 8 w 295"/>
                <a:gd name="T79" fmla="*/ 0 h 414"/>
                <a:gd name="T80" fmla="*/ 8 w 295"/>
                <a:gd name="T81" fmla="*/ 0 h 4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5" h="414">
                  <a:moveTo>
                    <a:pt x="221" y="5"/>
                  </a:moveTo>
                  <a:lnTo>
                    <a:pt x="197" y="19"/>
                  </a:lnTo>
                  <a:lnTo>
                    <a:pt x="174" y="34"/>
                  </a:lnTo>
                  <a:lnTo>
                    <a:pt x="149" y="51"/>
                  </a:lnTo>
                  <a:lnTo>
                    <a:pt x="126" y="68"/>
                  </a:lnTo>
                  <a:lnTo>
                    <a:pt x="104" y="88"/>
                  </a:lnTo>
                  <a:lnTo>
                    <a:pt x="84" y="107"/>
                  </a:lnTo>
                  <a:lnTo>
                    <a:pt x="64" y="130"/>
                  </a:lnTo>
                  <a:lnTo>
                    <a:pt x="47" y="154"/>
                  </a:lnTo>
                  <a:lnTo>
                    <a:pt x="32" y="180"/>
                  </a:lnTo>
                  <a:lnTo>
                    <a:pt x="19" y="208"/>
                  </a:lnTo>
                  <a:lnTo>
                    <a:pt x="9" y="236"/>
                  </a:lnTo>
                  <a:lnTo>
                    <a:pt x="3" y="268"/>
                  </a:lnTo>
                  <a:lnTo>
                    <a:pt x="0" y="301"/>
                  </a:lnTo>
                  <a:lnTo>
                    <a:pt x="1" y="337"/>
                  </a:lnTo>
                  <a:lnTo>
                    <a:pt x="7" y="374"/>
                  </a:lnTo>
                  <a:lnTo>
                    <a:pt x="17" y="414"/>
                  </a:lnTo>
                  <a:lnTo>
                    <a:pt x="23" y="377"/>
                  </a:lnTo>
                  <a:lnTo>
                    <a:pt x="28" y="341"/>
                  </a:lnTo>
                  <a:lnTo>
                    <a:pt x="35" y="307"/>
                  </a:lnTo>
                  <a:lnTo>
                    <a:pt x="45" y="275"/>
                  </a:lnTo>
                  <a:lnTo>
                    <a:pt x="54" y="243"/>
                  </a:lnTo>
                  <a:lnTo>
                    <a:pt x="65" y="213"/>
                  </a:lnTo>
                  <a:lnTo>
                    <a:pt x="79" y="185"/>
                  </a:lnTo>
                  <a:lnTo>
                    <a:pt x="94" y="158"/>
                  </a:lnTo>
                  <a:lnTo>
                    <a:pt x="110" y="133"/>
                  </a:lnTo>
                  <a:lnTo>
                    <a:pt x="130" y="109"/>
                  </a:lnTo>
                  <a:lnTo>
                    <a:pt x="151" y="87"/>
                  </a:lnTo>
                  <a:lnTo>
                    <a:pt x="174" y="66"/>
                  </a:lnTo>
                  <a:lnTo>
                    <a:pt x="200" y="46"/>
                  </a:lnTo>
                  <a:lnTo>
                    <a:pt x="229" y="30"/>
                  </a:lnTo>
                  <a:lnTo>
                    <a:pt x="260" y="14"/>
                  </a:lnTo>
                  <a:lnTo>
                    <a:pt x="295" y="0"/>
                  </a:lnTo>
                  <a:lnTo>
                    <a:pt x="285" y="0"/>
                  </a:lnTo>
                  <a:lnTo>
                    <a:pt x="276" y="1"/>
                  </a:lnTo>
                  <a:lnTo>
                    <a:pt x="267" y="1"/>
                  </a:lnTo>
                  <a:lnTo>
                    <a:pt x="258" y="3"/>
                  </a:lnTo>
                  <a:lnTo>
                    <a:pt x="248" y="4"/>
                  </a:lnTo>
                  <a:lnTo>
                    <a:pt x="239" y="4"/>
                  </a:lnTo>
                  <a:lnTo>
                    <a:pt x="230" y="5"/>
                  </a:lnTo>
                  <a:lnTo>
                    <a:pt x="221" y="5"/>
                  </a:lnTo>
                  <a:close/>
                </a:path>
              </a:pathLst>
            </a:custGeom>
            <a:solidFill>
              <a:srgbClr val="FFE8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09" name="Freeform 358"/>
            <p:cNvSpPr>
              <a:spLocks noChangeAspect="1"/>
            </p:cNvSpPr>
            <p:nvPr/>
          </p:nvSpPr>
          <p:spPr bwMode="auto">
            <a:xfrm>
              <a:off x="3469" y="2916"/>
              <a:ext cx="97" cy="137"/>
            </a:xfrm>
            <a:custGeom>
              <a:avLst/>
              <a:gdLst>
                <a:gd name="T0" fmla="*/ 8 w 288"/>
                <a:gd name="T1" fmla="*/ 0 h 405"/>
                <a:gd name="T2" fmla="*/ 7 w 288"/>
                <a:gd name="T3" fmla="*/ 1 h 405"/>
                <a:gd name="T4" fmla="*/ 6 w 288"/>
                <a:gd name="T5" fmla="*/ 1 h 405"/>
                <a:gd name="T6" fmla="*/ 6 w 288"/>
                <a:gd name="T7" fmla="*/ 2 h 405"/>
                <a:gd name="T8" fmla="*/ 5 w 288"/>
                <a:gd name="T9" fmla="*/ 3 h 405"/>
                <a:gd name="T10" fmla="*/ 4 w 288"/>
                <a:gd name="T11" fmla="*/ 3 h 405"/>
                <a:gd name="T12" fmla="*/ 3 w 288"/>
                <a:gd name="T13" fmla="*/ 4 h 405"/>
                <a:gd name="T14" fmla="*/ 2 w 288"/>
                <a:gd name="T15" fmla="*/ 5 h 405"/>
                <a:gd name="T16" fmla="*/ 2 w 288"/>
                <a:gd name="T17" fmla="*/ 6 h 405"/>
                <a:gd name="T18" fmla="*/ 1 w 288"/>
                <a:gd name="T19" fmla="*/ 7 h 405"/>
                <a:gd name="T20" fmla="*/ 1 w 288"/>
                <a:gd name="T21" fmla="*/ 8 h 405"/>
                <a:gd name="T22" fmla="*/ 0 w 288"/>
                <a:gd name="T23" fmla="*/ 9 h 405"/>
                <a:gd name="T24" fmla="*/ 0 w 288"/>
                <a:gd name="T25" fmla="*/ 10 h 405"/>
                <a:gd name="T26" fmla="*/ 0 w 288"/>
                <a:gd name="T27" fmla="*/ 11 h 405"/>
                <a:gd name="T28" fmla="*/ 0 w 288"/>
                <a:gd name="T29" fmla="*/ 13 h 405"/>
                <a:gd name="T30" fmla="*/ 0 w 288"/>
                <a:gd name="T31" fmla="*/ 14 h 405"/>
                <a:gd name="T32" fmla="*/ 1 w 288"/>
                <a:gd name="T33" fmla="*/ 16 h 405"/>
                <a:gd name="T34" fmla="*/ 1 w 288"/>
                <a:gd name="T35" fmla="*/ 14 h 405"/>
                <a:gd name="T36" fmla="*/ 1 w 288"/>
                <a:gd name="T37" fmla="*/ 13 h 405"/>
                <a:gd name="T38" fmla="*/ 1 w 288"/>
                <a:gd name="T39" fmla="*/ 12 h 405"/>
                <a:gd name="T40" fmla="*/ 2 w 288"/>
                <a:gd name="T41" fmla="*/ 10 h 405"/>
                <a:gd name="T42" fmla="*/ 2 w 288"/>
                <a:gd name="T43" fmla="*/ 9 h 405"/>
                <a:gd name="T44" fmla="*/ 2 w 288"/>
                <a:gd name="T45" fmla="*/ 8 h 405"/>
                <a:gd name="T46" fmla="*/ 3 w 288"/>
                <a:gd name="T47" fmla="*/ 7 h 405"/>
                <a:gd name="T48" fmla="*/ 3 w 288"/>
                <a:gd name="T49" fmla="*/ 6 h 405"/>
                <a:gd name="T50" fmla="*/ 4 w 288"/>
                <a:gd name="T51" fmla="*/ 5 h 405"/>
                <a:gd name="T52" fmla="*/ 5 w 288"/>
                <a:gd name="T53" fmla="*/ 4 h 405"/>
                <a:gd name="T54" fmla="*/ 6 w 288"/>
                <a:gd name="T55" fmla="*/ 3 h 405"/>
                <a:gd name="T56" fmla="*/ 6 w 288"/>
                <a:gd name="T57" fmla="*/ 2 h 405"/>
                <a:gd name="T58" fmla="*/ 7 w 288"/>
                <a:gd name="T59" fmla="*/ 2 h 405"/>
                <a:gd name="T60" fmla="*/ 8 w 288"/>
                <a:gd name="T61" fmla="*/ 1 h 405"/>
                <a:gd name="T62" fmla="*/ 10 w 288"/>
                <a:gd name="T63" fmla="*/ 0 h 405"/>
                <a:gd name="T64" fmla="*/ 11 w 288"/>
                <a:gd name="T65" fmla="*/ 0 h 405"/>
                <a:gd name="T66" fmla="*/ 11 w 288"/>
                <a:gd name="T67" fmla="*/ 0 h 405"/>
                <a:gd name="T68" fmla="*/ 10 w 288"/>
                <a:gd name="T69" fmla="*/ 0 h 405"/>
                <a:gd name="T70" fmla="*/ 10 w 288"/>
                <a:gd name="T71" fmla="*/ 0 h 405"/>
                <a:gd name="T72" fmla="*/ 10 w 288"/>
                <a:gd name="T73" fmla="*/ 0 h 405"/>
                <a:gd name="T74" fmla="*/ 9 w 288"/>
                <a:gd name="T75" fmla="*/ 0 h 405"/>
                <a:gd name="T76" fmla="*/ 9 w 288"/>
                <a:gd name="T77" fmla="*/ 0 h 405"/>
                <a:gd name="T78" fmla="*/ 9 w 288"/>
                <a:gd name="T79" fmla="*/ 0 h 405"/>
                <a:gd name="T80" fmla="*/ 8 w 288"/>
                <a:gd name="T81" fmla="*/ 0 h 4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8" h="405">
                  <a:moveTo>
                    <a:pt x="215" y="4"/>
                  </a:moveTo>
                  <a:lnTo>
                    <a:pt x="192" y="19"/>
                  </a:lnTo>
                  <a:lnTo>
                    <a:pt x="169" y="34"/>
                  </a:lnTo>
                  <a:lnTo>
                    <a:pt x="147" y="50"/>
                  </a:lnTo>
                  <a:lnTo>
                    <a:pt x="124" y="69"/>
                  </a:lnTo>
                  <a:lnTo>
                    <a:pt x="104" y="87"/>
                  </a:lnTo>
                  <a:lnTo>
                    <a:pt x="83" y="107"/>
                  </a:lnTo>
                  <a:lnTo>
                    <a:pt x="64" y="129"/>
                  </a:lnTo>
                  <a:lnTo>
                    <a:pt x="47" y="152"/>
                  </a:lnTo>
                  <a:lnTo>
                    <a:pt x="32" y="176"/>
                  </a:lnTo>
                  <a:lnTo>
                    <a:pt x="20" y="202"/>
                  </a:lnTo>
                  <a:lnTo>
                    <a:pt x="10" y="231"/>
                  </a:lnTo>
                  <a:lnTo>
                    <a:pt x="3" y="261"/>
                  </a:lnTo>
                  <a:lnTo>
                    <a:pt x="0" y="293"/>
                  </a:lnTo>
                  <a:lnTo>
                    <a:pt x="1" y="328"/>
                  </a:lnTo>
                  <a:lnTo>
                    <a:pt x="6" y="366"/>
                  </a:lnTo>
                  <a:lnTo>
                    <a:pt x="15" y="405"/>
                  </a:lnTo>
                  <a:lnTo>
                    <a:pt x="21" y="368"/>
                  </a:lnTo>
                  <a:lnTo>
                    <a:pt x="26" y="333"/>
                  </a:lnTo>
                  <a:lnTo>
                    <a:pt x="33" y="298"/>
                  </a:lnTo>
                  <a:lnTo>
                    <a:pt x="41" y="266"/>
                  </a:lnTo>
                  <a:lnTo>
                    <a:pt x="52" y="235"/>
                  </a:lnTo>
                  <a:lnTo>
                    <a:pt x="62" y="205"/>
                  </a:lnTo>
                  <a:lnTo>
                    <a:pt x="75" y="177"/>
                  </a:lnTo>
                  <a:lnTo>
                    <a:pt x="90" y="151"/>
                  </a:lnTo>
                  <a:lnTo>
                    <a:pt x="106" y="126"/>
                  </a:lnTo>
                  <a:lnTo>
                    <a:pt x="124" y="103"/>
                  </a:lnTo>
                  <a:lnTo>
                    <a:pt x="145" y="81"/>
                  </a:lnTo>
                  <a:lnTo>
                    <a:pt x="168" y="62"/>
                  </a:lnTo>
                  <a:lnTo>
                    <a:pt x="193" y="45"/>
                  </a:lnTo>
                  <a:lnTo>
                    <a:pt x="222" y="27"/>
                  </a:lnTo>
                  <a:lnTo>
                    <a:pt x="253" y="12"/>
                  </a:lnTo>
                  <a:lnTo>
                    <a:pt x="288" y="0"/>
                  </a:lnTo>
                  <a:lnTo>
                    <a:pt x="279" y="0"/>
                  </a:lnTo>
                  <a:lnTo>
                    <a:pt x="270" y="1"/>
                  </a:lnTo>
                  <a:lnTo>
                    <a:pt x="260" y="1"/>
                  </a:lnTo>
                  <a:lnTo>
                    <a:pt x="252" y="2"/>
                  </a:lnTo>
                  <a:lnTo>
                    <a:pt x="243" y="3"/>
                  </a:lnTo>
                  <a:lnTo>
                    <a:pt x="234" y="3"/>
                  </a:lnTo>
                  <a:lnTo>
                    <a:pt x="225" y="4"/>
                  </a:lnTo>
                  <a:lnTo>
                    <a:pt x="215" y="4"/>
                  </a:lnTo>
                  <a:close/>
                </a:path>
              </a:pathLst>
            </a:custGeom>
            <a:solidFill>
              <a:srgbClr val="FFED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10" name="Freeform 359"/>
            <p:cNvSpPr>
              <a:spLocks noChangeAspect="1"/>
            </p:cNvSpPr>
            <p:nvPr/>
          </p:nvSpPr>
          <p:spPr bwMode="auto">
            <a:xfrm>
              <a:off x="3471" y="2917"/>
              <a:ext cx="94" cy="134"/>
            </a:xfrm>
            <a:custGeom>
              <a:avLst/>
              <a:gdLst>
                <a:gd name="T0" fmla="*/ 8 w 280"/>
                <a:gd name="T1" fmla="*/ 0 h 397"/>
                <a:gd name="T2" fmla="*/ 7 w 280"/>
                <a:gd name="T3" fmla="*/ 1 h 397"/>
                <a:gd name="T4" fmla="*/ 6 w 280"/>
                <a:gd name="T5" fmla="*/ 1 h 397"/>
                <a:gd name="T6" fmla="*/ 5 w 280"/>
                <a:gd name="T7" fmla="*/ 2 h 397"/>
                <a:gd name="T8" fmla="*/ 5 w 280"/>
                <a:gd name="T9" fmla="*/ 3 h 397"/>
                <a:gd name="T10" fmla="*/ 4 w 280"/>
                <a:gd name="T11" fmla="*/ 3 h 397"/>
                <a:gd name="T12" fmla="*/ 3 w 280"/>
                <a:gd name="T13" fmla="*/ 4 h 397"/>
                <a:gd name="T14" fmla="*/ 2 w 280"/>
                <a:gd name="T15" fmla="*/ 5 h 397"/>
                <a:gd name="T16" fmla="*/ 2 w 280"/>
                <a:gd name="T17" fmla="*/ 6 h 397"/>
                <a:gd name="T18" fmla="*/ 1 w 280"/>
                <a:gd name="T19" fmla="*/ 7 h 397"/>
                <a:gd name="T20" fmla="*/ 1 w 280"/>
                <a:gd name="T21" fmla="*/ 8 h 397"/>
                <a:gd name="T22" fmla="*/ 0 w 280"/>
                <a:gd name="T23" fmla="*/ 9 h 397"/>
                <a:gd name="T24" fmla="*/ 0 w 280"/>
                <a:gd name="T25" fmla="*/ 10 h 397"/>
                <a:gd name="T26" fmla="*/ 0 w 280"/>
                <a:gd name="T27" fmla="*/ 11 h 397"/>
                <a:gd name="T28" fmla="*/ 0 w 280"/>
                <a:gd name="T29" fmla="*/ 12 h 397"/>
                <a:gd name="T30" fmla="*/ 0 w 280"/>
                <a:gd name="T31" fmla="*/ 14 h 397"/>
                <a:gd name="T32" fmla="*/ 0 w 280"/>
                <a:gd name="T33" fmla="*/ 15 h 397"/>
                <a:gd name="T34" fmla="*/ 1 w 280"/>
                <a:gd name="T35" fmla="*/ 14 h 397"/>
                <a:gd name="T36" fmla="*/ 1 w 280"/>
                <a:gd name="T37" fmla="*/ 12 h 397"/>
                <a:gd name="T38" fmla="*/ 1 w 280"/>
                <a:gd name="T39" fmla="*/ 11 h 397"/>
                <a:gd name="T40" fmla="*/ 1 w 280"/>
                <a:gd name="T41" fmla="*/ 10 h 397"/>
                <a:gd name="T42" fmla="*/ 2 w 280"/>
                <a:gd name="T43" fmla="*/ 9 h 397"/>
                <a:gd name="T44" fmla="*/ 2 w 280"/>
                <a:gd name="T45" fmla="*/ 8 h 397"/>
                <a:gd name="T46" fmla="*/ 3 w 280"/>
                <a:gd name="T47" fmla="*/ 7 h 397"/>
                <a:gd name="T48" fmla="*/ 3 w 280"/>
                <a:gd name="T49" fmla="*/ 6 h 397"/>
                <a:gd name="T50" fmla="*/ 4 w 280"/>
                <a:gd name="T51" fmla="*/ 5 h 397"/>
                <a:gd name="T52" fmla="*/ 4 w 280"/>
                <a:gd name="T53" fmla="*/ 4 h 397"/>
                <a:gd name="T54" fmla="*/ 5 w 280"/>
                <a:gd name="T55" fmla="*/ 3 h 397"/>
                <a:gd name="T56" fmla="*/ 6 w 280"/>
                <a:gd name="T57" fmla="*/ 2 h 397"/>
                <a:gd name="T58" fmla="*/ 7 w 280"/>
                <a:gd name="T59" fmla="*/ 2 h 397"/>
                <a:gd name="T60" fmla="*/ 8 w 280"/>
                <a:gd name="T61" fmla="*/ 1 h 397"/>
                <a:gd name="T62" fmla="*/ 9 w 280"/>
                <a:gd name="T63" fmla="*/ 0 h 397"/>
                <a:gd name="T64" fmla="*/ 11 w 280"/>
                <a:gd name="T65" fmla="*/ 0 h 397"/>
                <a:gd name="T66" fmla="*/ 10 w 280"/>
                <a:gd name="T67" fmla="*/ 0 h 397"/>
                <a:gd name="T68" fmla="*/ 10 w 280"/>
                <a:gd name="T69" fmla="*/ 0 h 397"/>
                <a:gd name="T70" fmla="*/ 10 w 280"/>
                <a:gd name="T71" fmla="*/ 0 h 397"/>
                <a:gd name="T72" fmla="*/ 9 w 280"/>
                <a:gd name="T73" fmla="*/ 0 h 397"/>
                <a:gd name="T74" fmla="*/ 9 w 280"/>
                <a:gd name="T75" fmla="*/ 0 h 397"/>
                <a:gd name="T76" fmla="*/ 9 w 280"/>
                <a:gd name="T77" fmla="*/ 0 h 397"/>
                <a:gd name="T78" fmla="*/ 8 w 280"/>
                <a:gd name="T79" fmla="*/ 0 h 397"/>
                <a:gd name="T80" fmla="*/ 8 w 280"/>
                <a:gd name="T81" fmla="*/ 0 h 3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0" h="397">
                  <a:moveTo>
                    <a:pt x="209" y="7"/>
                  </a:moveTo>
                  <a:lnTo>
                    <a:pt x="187" y="22"/>
                  </a:lnTo>
                  <a:lnTo>
                    <a:pt x="165" y="38"/>
                  </a:lnTo>
                  <a:lnTo>
                    <a:pt x="143" y="54"/>
                  </a:lnTo>
                  <a:lnTo>
                    <a:pt x="121" y="71"/>
                  </a:lnTo>
                  <a:lnTo>
                    <a:pt x="101" y="88"/>
                  </a:lnTo>
                  <a:lnTo>
                    <a:pt x="81" y="108"/>
                  </a:lnTo>
                  <a:lnTo>
                    <a:pt x="63" y="129"/>
                  </a:lnTo>
                  <a:lnTo>
                    <a:pt x="46" y="151"/>
                  </a:lnTo>
                  <a:lnTo>
                    <a:pt x="32" y="174"/>
                  </a:lnTo>
                  <a:lnTo>
                    <a:pt x="20" y="199"/>
                  </a:lnTo>
                  <a:lnTo>
                    <a:pt x="11" y="227"/>
                  </a:lnTo>
                  <a:lnTo>
                    <a:pt x="4" y="256"/>
                  </a:lnTo>
                  <a:lnTo>
                    <a:pt x="0" y="288"/>
                  </a:lnTo>
                  <a:lnTo>
                    <a:pt x="0" y="321"/>
                  </a:lnTo>
                  <a:lnTo>
                    <a:pt x="5" y="358"/>
                  </a:lnTo>
                  <a:lnTo>
                    <a:pt x="13" y="397"/>
                  </a:lnTo>
                  <a:lnTo>
                    <a:pt x="19" y="360"/>
                  </a:lnTo>
                  <a:lnTo>
                    <a:pt x="25" y="325"/>
                  </a:lnTo>
                  <a:lnTo>
                    <a:pt x="32" y="290"/>
                  </a:lnTo>
                  <a:lnTo>
                    <a:pt x="40" y="258"/>
                  </a:lnTo>
                  <a:lnTo>
                    <a:pt x="49" y="228"/>
                  </a:lnTo>
                  <a:lnTo>
                    <a:pt x="59" y="199"/>
                  </a:lnTo>
                  <a:lnTo>
                    <a:pt x="71" y="171"/>
                  </a:lnTo>
                  <a:lnTo>
                    <a:pt x="84" y="146"/>
                  </a:lnTo>
                  <a:lnTo>
                    <a:pt x="101" y="122"/>
                  </a:lnTo>
                  <a:lnTo>
                    <a:pt x="119" y="100"/>
                  </a:lnTo>
                  <a:lnTo>
                    <a:pt x="139" y="79"/>
                  </a:lnTo>
                  <a:lnTo>
                    <a:pt x="162" y="60"/>
                  </a:lnTo>
                  <a:lnTo>
                    <a:pt x="187" y="42"/>
                  </a:lnTo>
                  <a:lnTo>
                    <a:pt x="215" y="26"/>
                  </a:lnTo>
                  <a:lnTo>
                    <a:pt x="246" y="12"/>
                  </a:lnTo>
                  <a:lnTo>
                    <a:pt x="280" y="0"/>
                  </a:lnTo>
                  <a:lnTo>
                    <a:pt x="271" y="1"/>
                  </a:lnTo>
                  <a:lnTo>
                    <a:pt x="263" y="1"/>
                  </a:lnTo>
                  <a:lnTo>
                    <a:pt x="254" y="2"/>
                  </a:lnTo>
                  <a:lnTo>
                    <a:pt x="245" y="3"/>
                  </a:lnTo>
                  <a:lnTo>
                    <a:pt x="237" y="4"/>
                  </a:lnTo>
                  <a:lnTo>
                    <a:pt x="227" y="4"/>
                  </a:lnTo>
                  <a:lnTo>
                    <a:pt x="218" y="6"/>
                  </a:lnTo>
                  <a:lnTo>
                    <a:pt x="209" y="7"/>
                  </a:lnTo>
                  <a:close/>
                </a:path>
              </a:pathLst>
            </a:custGeom>
            <a:solidFill>
              <a:srgbClr val="FFF2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11" name="Freeform 360"/>
            <p:cNvSpPr>
              <a:spLocks noChangeAspect="1"/>
            </p:cNvSpPr>
            <p:nvPr/>
          </p:nvSpPr>
          <p:spPr bwMode="auto">
            <a:xfrm>
              <a:off x="3471" y="2917"/>
              <a:ext cx="92" cy="131"/>
            </a:xfrm>
            <a:custGeom>
              <a:avLst/>
              <a:gdLst>
                <a:gd name="T0" fmla="*/ 8 w 273"/>
                <a:gd name="T1" fmla="*/ 0 h 389"/>
                <a:gd name="T2" fmla="*/ 7 w 273"/>
                <a:gd name="T3" fmla="*/ 1 h 389"/>
                <a:gd name="T4" fmla="*/ 6 w 273"/>
                <a:gd name="T5" fmla="*/ 1 h 389"/>
                <a:gd name="T6" fmla="*/ 5 w 273"/>
                <a:gd name="T7" fmla="*/ 2 h 389"/>
                <a:gd name="T8" fmla="*/ 4 w 273"/>
                <a:gd name="T9" fmla="*/ 3 h 389"/>
                <a:gd name="T10" fmla="*/ 4 w 273"/>
                <a:gd name="T11" fmla="*/ 3 h 389"/>
                <a:gd name="T12" fmla="*/ 3 w 273"/>
                <a:gd name="T13" fmla="*/ 4 h 389"/>
                <a:gd name="T14" fmla="*/ 2 w 273"/>
                <a:gd name="T15" fmla="*/ 5 h 389"/>
                <a:gd name="T16" fmla="*/ 2 w 273"/>
                <a:gd name="T17" fmla="*/ 6 h 389"/>
                <a:gd name="T18" fmla="*/ 1 w 273"/>
                <a:gd name="T19" fmla="*/ 7 h 389"/>
                <a:gd name="T20" fmla="*/ 1 w 273"/>
                <a:gd name="T21" fmla="*/ 7 h 389"/>
                <a:gd name="T22" fmla="*/ 0 w 273"/>
                <a:gd name="T23" fmla="*/ 8 h 389"/>
                <a:gd name="T24" fmla="*/ 0 w 273"/>
                <a:gd name="T25" fmla="*/ 10 h 389"/>
                <a:gd name="T26" fmla="*/ 0 w 273"/>
                <a:gd name="T27" fmla="*/ 11 h 389"/>
                <a:gd name="T28" fmla="*/ 0 w 273"/>
                <a:gd name="T29" fmla="*/ 12 h 389"/>
                <a:gd name="T30" fmla="*/ 0 w 273"/>
                <a:gd name="T31" fmla="*/ 13 h 389"/>
                <a:gd name="T32" fmla="*/ 0 w 273"/>
                <a:gd name="T33" fmla="*/ 15 h 389"/>
                <a:gd name="T34" fmla="*/ 1 w 273"/>
                <a:gd name="T35" fmla="*/ 13 h 389"/>
                <a:gd name="T36" fmla="*/ 1 w 273"/>
                <a:gd name="T37" fmla="*/ 12 h 389"/>
                <a:gd name="T38" fmla="*/ 1 w 273"/>
                <a:gd name="T39" fmla="*/ 11 h 389"/>
                <a:gd name="T40" fmla="*/ 1 w 273"/>
                <a:gd name="T41" fmla="*/ 10 h 389"/>
                <a:gd name="T42" fmla="*/ 2 w 273"/>
                <a:gd name="T43" fmla="*/ 8 h 389"/>
                <a:gd name="T44" fmla="*/ 2 w 273"/>
                <a:gd name="T45" fmla="*/ 7 h 389"/>
                <a:gd name="T46" fmla="*/ 3 w 273"/>
                <a:gd name="T47" fmla="*/ 6 h 389"/>
                <a:gd name="T48" fmla="*/ 3 w 273"/>
                <a:gd name="T49" fmla="*/ 5 h 389"/>
                <a:gd name="T50" fmla="*/ 4 w 273"/>
                <a:gd name="T51" fmla="*/ 4 h 389"/>
                <a:gd name="T52" fmla="*/ 4 w 273"/>
                <a:gd name="T53" fmla="*/ 4 h 389"/>
                <a:gd name="T54" fmla="*/ 5 w 273"/>
                <a:gd name="T55" fmla="*/ 3 h 389"/>
                <a:gd name="T56" fmla="*/ 6 w 273"/>
                <a:gd name="T57" fmla="*/ 2 h 389"/>
                <a:gd name="T58" fmla="*/ 7 w 273"/>
                <a:gd name="T59" fmla="*/ 2 h 389"/>
                <a:gd name="T60" fmla="*/ 8 w 273"/>
                <a:gd name="T61" fmla="*/ 1 h 389"/>
                <a:gd name="T62" fmla="*/ 9 w 273"/>
                <a:gd name="T63" fmla="*/ 0 h 389"/>
                <a:gd name="T64" fmla="*/ 10 w 273"/>
                <a:gd name="T65" fmla="*/ 0 h 389"/>
                <a:gd name="T66" fmla="*/ 10 w 273"/>
                <a:gd name="T67" fmla="*/ 0 h 389"/>
                <a:gd name="T68" fmla="*/ 10 w 273"/>
                <a:gd name="T69" fmla="*/ 0 h 389"/>
                <a:gd name="T70" fmla="*/ 9 w 273"/>
                <a:gd name="T71" fmla="*/ 0 h 389"/>
                <a:gd name="T72" fmla="*/ 9 w 273"/>
                <a:gd name="T73" fmla="*/ 0 h 389"/>
                <a:gd name="T74" fmla="*/ 9 w 273"/>
                <a:gd name="T75" fmla="*/ 0 h 389"/>
                <a:gd name="T76" fmla="*/ 8 w 273"/>
                <a:gd name="T77" fmla="*/ 0 h 389"/>
                <a:gd name="T78" fmla="*/ 8 w 273"/>
                <a:gd name="T79" fmla="*/ 0 h 389"/>
                <a:gd name="T80" fmla="*/ 8 w 273"/>
                <a:gd name="T81" fmla="*/ 0 h 3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73" h="389">
                  <a:moveTo>
                    <a:pt x="202" y="9"/>
                  </a:moveTo>
                  <a:lnTo>
                    <a:pt x="182" y="24"/>
                  </a:lnTo>
                  <a:lnTo>
                    <a:pt x="161" y="40"/>
                  </a:lnTo>
                  <a:lnTo>
                    <a:pt x="140" y="56"/>
                  </a:lnTo>
                  <a:lnTo>
                    <a:pt x="120" y="72"/>
                  </a:lnTo>
                  <a:lnTo>
                    <a:pt x="99" y="91"/>
                  </a:lnTo>
                  <a:lnTo>
                    <a:pt x="80" y="109"/>
                  </a:lnTo>
                  <a:lnTo>
                    <a:pt x="62" y="129"/>
                  </a:lnTo>
                  <a:lnTo>
                    <a:pt x="47" y="150"/>
                  </a:lnTo>
                  <a:lnTo>
                    <a:pt x="32" y="172"/>
                  </a:lnTo>
                  <a:lnTo>
                    <a:pt x="20" y="197"/>
                  </a:lnTo>
                  <a:lnTo>
                    <a:pt x="10" y="222"/>
                  </a:lnTo>
                  <a:lnTo>
                    <a:pt x="4" y="251"/>
                  </a:lnTo>
                  <a:lnTo>
                    <a:pt x="0" y="282"/>
                  </a:lnTo>
                  <a:lnTo>
                    <a:pt x="0" y="314"/>
                  </a:lnTo>
                  <a:lnTo>
                    <a:pt x="3" y="350"/>
                  </a:lnTo>
                  <a:lnTo>
                    <a:pt x="11" y="389"/>
                  </a:lnTo>
                  <a:lnTo>
                    <a:pt x="17" y="351"/>
                  </a:lnTo>
                  <a:lnTo>
                    <a:pt x="23" y="317"/>
                  </a:lnTo>
                  <a:lnTo>
                    <a:pt x="29" y="282"/>
                  </a:lnTo>
                  <a:lnTo>
                    <a:pt x="37" y="251"/>
                  </a:lnTo>
                  <a:lnTo>
                    <a:pt x="45" y="220"/>
                  </a:lnTo>
                  <a:lnTo>
                    <a:pt x="55" y="192"/>
                  </a:lnTo>
                  <a:lnTo>
                    <a:pt x="67" y="166"/>
                  </a:lnTo>
                  <a:lnTo>
                    <a:pt x="80" y="140"/>
                  </a:lnTo>
                  <a:lnTo>
                    <a:pt x="95" y="117"/>
                  </a:lnTo>
                  <a:lnTo>
                    <a:pt x="113" y="96"/>
                  </a:lnTo>
                  <a:lnTo>
                    <a:pt x="132" y="76"/>
                  </a:lnTo>
                  <a:lnTo>
                    <a:pt x="155" y="58"/>
                  </a:lnTo>
                  <a:lnTo>
                    <a:pt x="179" y="41"/>
                  </a:lnTo>
                  <a:lnTo>
                    <a:pt x="208" y="25"/>
                  </a:lnTo>
                  <a:lnTo>
                    <a:pt x="238" y="13"/>
                  </a:lnTo>
                  <a:lnTo>
                    <a:pt x="273" y="0"/>
                  </a:lnTo>
                  <a:lnTo>
                    <a:pt x="264" y="1"/>
                  </a:lnTo>
                  <a:lnTo>
                    <a:pt x="255" y="2"/>
                  </a:lnTo>
                  <a:lnTo>
                    <a:pt x="246" y="3"/>
                  </a:lnTo>
                  <a:lnTo>
                    <a:pt x="238" y="5"/>
                  </a:lnTo>
                  <a:lnTo>
                    <a:pt x="229" y="6"/>
                  </a:lnTo>
                  <a:lnTo>
                    <a:pt x="221" y="7"/>
                  </a:lnTo>
                  <a:lnTo>
                    <a:pt x="212" y="8"/>
                  </a:lnTo>
                  <a:lnTo>
                    <a:pt x="202" y="9"/>
                  </a:lnTo>
                  <a:close/>
                </a:path>
              </a:pathLst>
            </a:custGeom>
            <a:solidFill>
              <a:srgbClr val="FFF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12" name="Freeform 361"/>
            <p:cNvSpPr>
              <a:spLocks noChangeAspect="1"/>
            </p:cNvSpPr>
            <p:nvPr/>
          </p:nvSpPr>
          <p:spPr bwMode="auto">
            <a:xfrm>
              <a:off x="3472" y="2918"/>
              <a:ext cx="90" cy="128"/>
            </a:xfrm>
            <a:custGeom>
              <a:avLst/>
              <a:gdLst>
                <a:gd name="T0" fmla="*/ 7 w 267"/>
                <a:gd name="T1" fmla="*/ 0 h 380"/>
                <a:gd name="T2" fmla="*/ 7 w 267"/>
                <a:gd name="T3" fmla="*/ 1 h 380"/>
                <a:gd name="T4" fmla="*/ 6 w 267"/>
                <a:gd name="T5" fmla="*/ 2 h 380"/>
                <a:gd name="T6" fmla="*/ 5 w 267"/>
                <a:gd name="T7" fmla="*/ 2 h 380"/>
                <a:gd name="T8" fmla="*/ 4 w 267"/>
                <a:gd name="T9" fmla="*/ 3 h 380"/>
                <a:gd name="T10" fmla="*/ 4 w 267"/>
                <a:gd name="T11" fmla="*/ 3 h 380"/>
                <a:gd name="T12" fmla="*/ 3 w 267"/>
                <a:gd name="T13" fmla="*/ 4 h 380"/>
                <a:gd name="T14" fmla="*/ 2 w 267"/>
                <a:gd name="T15" fmla="*/ 5 h 380"/>
                <a:gd name="T16" fmla="*/ 2 w 267"/>
                <a:gd name="T17" fmla="*/ 6 h 380"/>
                <a:gd name="T18" fmla="*/ 1 w 267"/>
                <a:gd name="T19" fmla="*/ 6 h 380"/>
                <a:gd name="T20" fmla="*/ 1 w 267"/>
                <a:gd name="T21" fmla="*/ 7 h 380"/>
                <a:gd name="T22" fmla="*/ 0 w 267"/>
                <a:gd name="T23" fmla="*/ 8 h 380"/>
                <a:gd name="T24" fmla="*/ 0 w 267"/>
                <a:gd name="T25" fmla="*/ 9 h 380"/>
                <a:gd name="T26" fmla="*/ 0 w 267"/>
                <a:gd name="T27" fmla="*/ 10 h 380"/>
                <a:gd name="T28" fmla="*/ 0 w 267"/>
                <a:gd name="T29" fmla="*/ 12 h 380"/>
                <a:gd name="T30" fmla="*/ 0 w 267"/>
                <a:gd name="T31" fmla="*/ 13 h 380"/>
                <a:gd name="T32" fmla="*/ 0 w 267"/>
                <a:gd name="T33" fmla="*/ 14 h 380"/>
                <a:gd name="T34" fmla="*/ 1 w 267"/>
                <a:gd name="T35" fmla="*/ 13 h 380"/>
                <a:gd name="T36" fmla="*/ 1 w 267"/>
                <a:gd name="T37" fmla="*/ 12 h 380"/>
                <a:gd name="T38" fmla="*/ 1 w 267"/>
                <a:gd name="T39" fmla="*/ 10 h 380"/>
                <a:gd name="T40" fmla="*/ 1 w 267"/>
                <a:gd name="T41" fmla="*/ 9 h 380"/>
                <a:gd name="T42" fmla="*/ 2 w 267"/>
                <a:gd name="T43" fmla="*/ 8 h 380"/>
                <a:gd name="T44" fmla="*/ 2 w 267"/>
                <a:gd name="T45" fmla="*/ 7 h 380"/>
                <a:gd name="T46" fmla="*/ 2 w 267"/>
                <a:gd name="T47" fmla="*/ 6 h 380"/>
                <a:gd name="T48" fmla="*/ 3 w 267"/>
                <a:gd name="T49" fmla="*/ 5 h 380"/>
                <a:gd name="T50" fmla="*/ 3 w 267"/>
                <a:gd name="T51" fmla="*/ 4 h 380"/>
                <a:gd name="T52" fmla="*/ 4 w 267"/>
                <a:gd name="T53" fmla="*/ 3 h 380"/>
                <a:gd name="T54" fmla="*/ 5 w 267"/>
                <a:gd name="T55" fmla="*/ 3 h 380"/>
                <a:gd name="T56" fmla="*/ 6 w 267"/>
                <a:gd name="T57" fmla="*/ 2 h 380"/>
                <a:gd name="T58" fmla="*/ 7 w 267"/>
                <a:gd name="T59" fmla="*/ 1 h 380"/>
                <a:gd name="T60" fmla="*/ 8 w 267"/>
                <a:gd name="T61" fmla="*/ 1 h 380"/>
                <a:gd name="T62" fmla="*/ 9 w 267"/>
                <a:gd name="T63" fmla="*/ 0 h 380"/>
                <a:gd name="T64" fmla="*/ 10 w 267"/>
                <a:gd name="T65" fmla="*/ 0 h 380"/>
                <a:gd name="T66" fmla="*/ 10 w 267"/>
                <a:gd name="T67" fmla="*/ 0 h 380"/>
                <a:gd name="T68" fmla="*/ 9 w 267"/>
                <a:gd name="T69" fmla="*/ 0 h 380"/>
                <a:gd name="T70" fmla="*/ 9 w 267"/>
                <a:gd name="T71" fmla="*/ 0 h 380"/>
                <a:gd name="T72" fmla="*/ 9 w 267"/>
                <a:gd name="T73" fmla="*/ 0 h 380"/>
                <a:gd name="T74" fmla="*/ 9 w 267"/>
                <a:gd name="T75" fmla="*/ 0 h 380"/>
                <a:gd name="T76" fmla="*/ 8 w 267"/>
                <a:gd name="T77" fmla="*/ 0 h 380"/>
                <a:gd name="T78" fmla="*/ 8 w 267"/>
                <a:gd name="T79" fmla="*/ 0 h 380"/>
                <a:gd name="T80" fmla="*/ 7 w 267"/>
                <a:gd name="T81" fmla="*/ 0 h 3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380">
                  <a:moveTo>
                    <a:pt x="197" y="9"/>
                  </a:moveTo>
                  <a:lnTo>
                    <a:pt x="177" y="26"/>
                  </a:lnTo>
                  <a:lnTo>
                    <a:pt x="157" y="42"/>
                  </a:lnTo>
                  <a:lnTo>
                    <a:pt x="137" y="58"/>
                  </a:lnTo>
                  <a:lnTo>
                    <a:pt x="118" y="74"/>
                  </a:lnTo>
                  <a:lnTo>
                    <a:pt x="98" y="91"/>
                  </a:lnTo>
                  <a:lnTo>
                    <a:pt x="79" y="109"/>
                  </a:lnTo>
                  <a:lnTo>
                    <a:pt x="62" y="128"/>
                  </a:lnTo>
                  <a:lnTo>
                    <a:pt x="47" y="148"/>
                  </a:lnTo>
                  <a:lnTo>
                    <a:pt x="32" y="170"/>
                  </a:lnTo>
                  <a:lnTo>
                    <a:pt x="21" y="193"/>
                  </a:lnTo>
                  <a:lnTo>
                    <a:pt x="12" y="218"/>
                  </a:lnTo>
                  <a:lnTo>
                    <a:pt x="5" y="246"/>
                  </a:lnTo>
                  <a:lnTo>
                    <a:pt x="1" y="274"/>
                  </a:lnTo>
                  <a:lnTo>
                    <a:pt x="0" y="307"/>
                  </a:lnTo>
                  <a:lnTo>
                    <a:pt x="3" y="342"/>
                  </a:lnTo>
                  <a:lnTo>
                    <a:pt x="10" y="380"/>
                  </a:lnTo>
                  <a:lnTo>
                    <a:pt x="15" y="342"/>
                  </a:lnTo>
                  <a:lnTo>
                    <a:pt x="21" y="307"/>
                  </a:lnTo>
                  <a:lnTo>
                    <a:pt x="27" y="273"/>
                  </a:lnTo>
                  <a:lnTo>
                    <a:pt x="35" y="242"/>
                  </a:lnTo>
                  <a:lnTo>
                    <a:pt x="43" y="212"/>
                  </a:lnTo>
                  <a:lnTo>
                    <a:pt x="52" y="185"/>
                  </a:lnTo>
                  <a:lnTo>
                    <a:pt x="63" y="159"/>
                  </a:lnTo>
                  <a:lnTo>
                    <a:pt x="76" y="135"/>
                  </a:lnTo>
                  <a:lnTo>
                    <a:pt x="91" y="112"/>
                  </a:lnTo>
                  <a:lnTo>
                    <a:pt x="108" y="91"/>
                  </a:lnTo>
                  <a:lnTo>
                    <a:pt x="128" y="73"/>
                  </a:lnTo>
                  <a:lnTo>
                    <a:pt x="150" y="54"/>
                  </a:lnTo>
                  <a:lnTo>
                    <a:pt x="174" y="39"/>
                  </a:lnTo>
                  <a:lnTo>
                    <a:pt x="202" y="24"/>
                  </a:lnTo>
                  <a:lnTo>
                    <a:pt x="233" y="12"/>
                  </a:lnTo>
                  <a:lnTo>
                    <a:pt x="267" y="0"/>
                  </a:lnTo>
                  <a:lnTo>
                    <a:pt x="258" y="1"/>
                  </a:lnTo>
                  <a:lnTo>
                    <a:pt x="249" y="3"/>
                  </a:lnTo>
                  <a:lnTo>
                    <a:pt x="241" y="4"/>
                  </a:lnTo>
                  <a:lnTo>
                    <a:pt x="232" y="5"/>
                  </a:lnTo>
                  <a:lnTo>
                    <a:pt x="224" y="6"/>
                  </a:lnTo>
                  <a:lnTo>
                    <a:pt x="214" y="7"/>
                  </a:lnTo>
                  <a:lnTo>
                    <a:pt x="206" y="8"/>
                  </a:lnTo>
                  <a:lnTo>
                    <a:pt x="197" y="9"/>
                  </a:lnTo>
                  <a:close/>
                </a:path>
              </a:pathLst>
            </a:custGeom>
            <a:solidFill>
              <a:srgbClr val="FFF9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13" name="Freeform 362"/>
            <p:cNvSpPr>
              <a:spLocks noChangeAspect="1"/>
            </p:cNvSpPr>
            <p:nvPr/>
          </p:nvSpPr>
          <p:spPr bwMode="auto">
            <a:xfrm>
              <a:off x="3473" y="2918"/>
              <a:ext cx="87" cy="125"/>
            </a:xfrm>
            <a:custGeom>
              <a:avLst/>
              <a:gdLst>
                <a:gd name="T0" fmla="*/ 7 w 261"/>
                <a:gd name="T1" fmla="*/ 0 h 373"/>
                <a:gd name="T2" fmla="*/ 6 w 261"/>
                <a:gd name="T3" fmla="*/ 1 h 373"/>
                <a:gd name="T4" fmla="*/ 6 w 261"/>
                <a:gd name="T5" fmla="*/ 2 h 373"/>
                <a:gd name="T6" fmla="*/ 5 w 261"/>
                <a:gd name="T7" fmla="*/ 2 h 373"/>
                <a:gd name="T8" fmla="*/ 4 w 261"/>
                <a:gd name="T9" fmla="*/ 3 h 373"/>
                <a:gd name="T10" fmla="*/ 4 w 261"/>
                <a:gd name="T11" fmla="*/ 3 h 373"/>
                <a:gd name="T12" fmla="*/ 3 w 261"/>
                <a:gd name="T13" fmla="*/ 4 h 373"/>
                <a:gd name="T14" fmla="*/ 2 w 261"/>
                <a:gd name="T15" fmla="*/ 5 h 373"/>
                <a:gd name="T16" fmla="*/ 2 w 261"/>
                <a:gd name="T17" fmla="*/ 5 h 373"/>
                <a:gd name="T18" fmla="*/ 1 w 261"/>
                <a:gd name="T19" fmla="*/ 6 h 373"/>
                <a:gd name="T20" fmla="*/ 1 w 261"/>
                <a:gd name="T21" fmla="*/ 7 h 373"/>
                <a:gd name="T22" fmla="*/ 0 w 261"/>
                <a:gd name="T23" fmla="*/ 8 h 373"/>
                <a:gd name="T24" fmla="*/ 0 w 261"/>
                <a:gd name="T25" fmla="*/ 9 h 373"/>
                <a:gd name="T26" fmla="*/ 0 w 261"/>
                <a:gd name="T27" fmla="*/ 10 h 373"/>
                <a:gd name="T28" fmla="*/ 0 w 261"/>
                <a:gd name="T29" fmla="*/ 11 h 373"/>
                <a:gd name="T30" fmla="*/ 0 w 261"/>
                <a:gd name="T31" fmla="*/ 13 h 373"/>
                <a:gd name="T32" fmla="*/ 0 w 261"/>
                <a:gd name="T33" fmla="*/ 14 h 373"/>
                <a:gd name="T34" fmla="*/ 0 w 261"/>
                <a:gd name="T35" fmla="*/ 13 h 373"/>
                <a:gd name="T36" fmla="*/ 1 w 261"/>
                <a:gd name="T37" fmla="*/ 11 h 373"/>
                <a:gd name="T38" fmla="*/ 1 w 261"/>
                <a:gd name="T39" fmla="*/ 10 h 373"/>
                <a:gd name="T40" fmla="*/ 1 w 261"/>
                <a:gd name="T41" fmla="*/ 9 h 373"/>
                <a:gd name="T42" fmla="*/ 1 w 261"/>
                <a:gd name="T43" fmla="*/ 8 h 373"/>
                <a:gd name="T44" fmla="*/ 2 w 261"/>
                <a:gd name="T45" fmla="*/ 7 h 373"/>
                <a:gd name="T46" fmla="*/ 2 w 261"/>
                <a:gd name="T47" fmla="*/ 6 h 373"/>
                <a:gd name="T48" fmla="*/ 3 w 261"/>
                <a:gd name="T49" fmla="*/ 5 h 373"/>
                <a:gd name="T50" fmla="*/ 3 w 261"/>
                <a:gd name="T51" fmla="*/ 4 h 373"/>
                <a:gd name="T52" fmla="*/ 4 w 261"/>
                <a:gd name="T53" fmla="*/ 3 h 373"/>
                <a:gd name="T54" fmla="*/ 5 w 261"/>
                <a:gd name="T55" fmla="*/ 3 h 373"/>
                <a:gd name="T56" fmla="*/ 5 w 261"/>
                <a:gd name="T57" fmla="*/ 2 h 373"/>
                <a:gd name="T58" fmla="*/ 6 w 261"/>
                <a:gd name="T59" fmla="*/ 1 h 373"/>
                <a:gd name="T60" fmla="*/ 7 w 261"/>
                <a:gd name="T61" fmla="*/ 1 h 373"/>
                <a:gd name="T62" fmla="*/ 8 w 261"/>
                <a:gd name="T63" fmla="*/ 0 h 373"/>
                <a:gd name="T64" fmla="*/ 10 w 261"/>
                <a:gd name="T65" fmla="*/ 0 h 373"/>
                <a:gd name="T66" fmla="*/ 7 w 261"/>
                <a:gd name="T67" fmla="*/ 0 h 3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1" h="373">
                  <a:moveTo>
                    <a:pt x="192" y="12"/>
                  </a:moveTo>
                  <a:lnTo>
                    <a:pt x="173" y="28"/>
                  </a:lnTo>
                  <a:lnTo>
                    <a:pt x="154" y="44"/>
                  </a:lnTo>
                  <a:lnTo>
                    <a:pt x="134" y="60"/>
                  </a:lnTo>
                  <a:lnTo>
                    <a:pt x="116" y="76"/>
                  </a:lnTo>
                  <a:lnTo>
                    <a:pt x="97" y="93"/>
                  </a:lnTo>
                  <a:lnTo>
                    <a:pt x="79" y="110"/>
                  </a:lnTo>
                  <a:lnTo>
                    <a:pt x="63" y="127"/>
                  </a:lnTo>
                  <a:lnTo>
                    <a:pt x="48" y="147"/>
                  </a:lnTo>
                  <a:lnTo>
                    <a:pt x="34" y="167"/>
                  </a:lnTo>
                  <a:lnTo>
                    <a:pt x="22" y="189"/>
                  </a:lnTo>
                  <a:lnTo>
                    <a:pt x="13" y="214"/>
                  </a:lnTo>
                  <a:lnTo>
                    <a:pt x="6" y="240"/>
                  </a:lnTo>
                  <a:lnTo>
                    <a:pt x="1" y="269"/>
                  </a:lnTo>
                  <a:lnTo>
                    <a:pt x="0" y="300"/>
                  </a:lnTo>
                  <a:lnTo>
                    <a:pt x="3" y="334"/>
                  </a:lnTo>
                  <a:lnTo>
                    <a:pt x="8" y="373"/>
                  </a:lnTo>
                  <a:lnTo>
                    <a:pt x="13" y="334"/>
                  </a:lnTo>
                  <a:lnTo>
                    <a:pt x="19" y="299"/>
                  </a:lnTo>
                  <a:lnTo>
                    <a:pt x="25" y="265"/>
                  </a:lnTo>
                  <a:lnTo>
                    <a:pt x="31" y="234"/>
                  </a:lnTo>
                  <a:lnTo>
                    <a:pt x="39" y="205"/>
                  </a:lnTo>
                  <a:lnTo>
                    <a:pt x="49" y="178"/>
                  </a:lnTo>
                  <a:lnTo>
                    <a:pt x="60" y="152"/>
                  </a:lnTo>
                  <a:lnTo>
                    <a:pt x="73" y="129"/>
                  </a:lnTo>
                  <a:lnTo>
                    <a:pt x="87" y="108"/>
                  </a:lnTo>
                  <a:lnTo>
                    <a:pt x="103" y="88"/>
                  </a:lnTo>
                  <a:lnTo>
                    <a:pt x="122" y="69"/>
                  </a:lnTo>
                  <a:lnTo>
                    <a:pt x="144" y="52"/>
                  </a:lnTo>
                  <a:lnTo>
                    <a:pt x="169" y="37"/>
                  </a:lnTo>
                  <a:lnTo>
                    <a:pt x="196" y="23"/>
                  </a:lnTo>
                  <a:lnTo>
                    <a:pt x="226" y="12"/>
                  </a:lnTo>
                  <a:lnTo>
                    <a:pt x="261" y="0"/>
                  </a:lnTo>
                  <a:lnTo>
                    <a:pt x="192" y="12"/>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14" name="Freeform 363"/>
            <p:cNvSpPr>
              <a:spLocks noChangeAspect="1"/>
            </p:cNvSpPr>
            <p:nvPr/>
          </p:nvSpPr>
          <p:spPr bwMode="auto">
            <a:xfrm>
              <a:off x="3674" y="3020"/>
              <a:ext cx="65" cy="138"/>
            </a:xfrm>
            <a:custGeom>
              <a:avLst/>
              <a:gdLst>
                <a:gd name="T0" fmla="*/ 7 w 194"/>
                <a:gd name="T1" fmla="*/ 3 h 413"/>
                <a:gd name="T2" fmla="*/ 7 w 194"/>
                <a:gd name="T3" fmla="*/ 3 h 413"/>
                <a:gd name="T4" fmla="*/ 7 w 194"/>
                <a:gd name="T5" fmla="*/ 4 h 413"/>
                <a:gd name="T6" fmla="*/ 7 w 194"/>
                <a:gd name="T7" fmla="*/ 5 h 413"/>
                <a:gd name="T8" fmla="*/ 7 w 194"/>
                <a:gd name="T9" fmla="*/ 5 h 413"/>
                <a:gd name="T10" fmla="*/ 7 w 194"/>
                <a:gd name="T11" fmla="*/ 6 h 413"/>
                <a:gd name="T12" fmla="*/ 7 w 194"/>
                <a:gd name="T13" fmla="*/ 7 h 413"/>
                <a:gd name="T14" fmla="*/ 7 w 194"/>
                <a:gd name="T15" fmla="*/ 8 h 413"/>
                <a:gd name="T16" fmla="*/ 6 w 194"/>
                <a:gd name="T17" fmla="*/ 9 h 413"/>
                <a:gd name="T18" fmla="*/ 6 w 194"/>
                <a:gd name="T19" fmla="*/ 9 h 413"/>
                <a:gd name="T20" fmla="*/ 5 w 194"/>
                <a:gd name="T21" fmla="*/ 10 h 413"/>
                <a:gd name="T22" fmla="*/ 5 w 194"/>
                <a:gd name="T23" fmla="*/ 11 h 413"/>
                <a:gd name="T24" fmla="*/ 4 w 194"/>
                <a:gd name="T25" fmla="*/ 12 h 413"/>
                <a:gd name="T26" fmla="*/ 3 w 194"/>
                <a:gd name="T27" fmla="*/ 13 h 413"/>
                <a:gd name="T28" fmla="*/ 2 w 194"/>
                <a:gd name="T29" fmla="*/ 14 h 413"/>
                <a:gd name="T30" fmla="*/ 1 w 194"/>
                <a:gd name="T31" fmla="*/ 14 h 413"/>
                <a:gd name="T32" fmla="*/ 0 w 194"/>
                <a:gd name="T33" fmla="*/ 15 h 413"/>
                <a:gd name="T34" fmla="*/ 1 w 194"/>
                <a:gd name="T35" fmla="*/ 14 h 413"/>
                <a:gd name="T36" fmla="*/ 2 w 194"/>
                <a:gd name="T37" fmla="*/ 12 h 413"/>
                <a:gd name="T38" fmla="*/ 3 w 194"/>
                <a:gd name="T39" fmla="*/ 10 h 413"/>
                <a:gd name="T40" fmla="*/ 4 w 194"/>
                <a:gd name="T41" fmla="*/ 8 h 413"/>
                <a:gd name="T42" fmla="*/ 5 w 194"/>
                <a:gd name="T43" fmla="*/ 6 h 413"/>
                <a:gd name="T44" fmla="*/ 5 w 194"/>
                <a:gd name="T45" fmla="*/ 4 h 413"/>
                <a:gd name="T46" fmla="*/ 6 w 194"/>
                <a:gd name="T47" fmla="*/ 2 h 413"/>
                <a:gd name="T48" fmla="*/ 7 w 194"/>
                <a:gd name="T49" fmla="*/ 0 h 413"/>
                <a:gd name="T50" fmla="*/ 7 w 194"/>
                <a:gd name="T51" fmla="*/ 3 h 4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4" h="413">
                  <a:moveTo>
                    <a:pt x="193" y="69"/>
                  </a:moveTo>
                  <a:lnTo>
                    <a:pt x="194" y="89"/>
                  </a:lnTo>
                  <a:lnTo>
                    <a:pt x="194" y="108"/>
                  </a:lnTo>
                  <a:lnTo>
                    <a:pt x="193" y="128"/>
                  </a:lnTo>
                  <a:lnTo>
                    <a:pt x="192" y="148"/>
                  </a:lnTo>
                  <a:lnTo>
                    <a:pt x="188" y="168"/>
                  </a:lnTo>
                  <a:lnTo>
                    <a:pt x="184" y="189"/>
                  </a:lnTo>
                  <a:lnTo>
                    <a:pt x="177" y="211"/>
                  </a:lnTo>
                  <a:lnTo>
                    <a:pt x="169" y="232"/>
                  </a:lnTo>
                  <a:lnTo>
                    <a:pt x="158" y="254"/>
                  </a:lnTo>
                  <a:lnTo>
                    <a:pt x="144" y="275"/>
                  </a:lnTo>
                  <a:lnTo>
                    <a:pt x="129" y="298"/>
                  </a:lnTo>
                  <a:lnTo>
                    <a:pt x="110" y="320"/>
                  </a:lnTo>
                  <a:lnTo>
                    <a:pt x="88" y="343"/>
                  </a:lnTo>
                  <a:lnTo>
                    <a:pt x="63" y="366"/>
                  </a:lnTo>
                  <a:lnTo>
                    <a:pt x="34" y="390"/>
                  </a:lnTo>
                  <a:lnTo>
                    <a:pt x="0" y="413"/>
                  </a:lnTo>
                  <a:lnTo>
                    <a:pt x="27" y="369"/>
                  </a:lnTo>
                  <a:lnTo>
                    <a:pt x="52" y="319"/>
                  </a:lnTo>
                  <a:lnTo>
                    <a:pt x="78" y="265"/>
                  </a:lnTo>
                  <a:lnTo>
                    <a:pt x="102" y="209"/>
                  </a:lnTo>
                  <a:lnTo>
                    <a:pt x="125" y="152"/>
                  </a:lnTo>
                  <a:lnTo>
                    <a:pt x="144" y="98"/>
                  </a:lnTo>
                  <a:lnTo>
                    <a:pt x="163" y="46"/>
                  </a:lnTo>
                  <a:lnTo>
                    <a:pt x="177" y="0"/>
                  </a:lnTo>
                  <a:lnTo>
                    <a:pt x="193" y="69"/>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15" name="Freeform 364"/>
            <p:cNvSpPr>
              <a:spLocks noChangeAspect="1"/>
            </p:cNvSpPr>
            <p:nvPr/>
          </p:nvSpPr>
          <p:spPr bwMode="auto">
            <a:xfrm>
              <a:off x="3676" y="3022"/>
              <a:ext cx="63" cy="134"/>
            </a:xfrm>
            <a:custGeom>
              <a:avLst/>
              <a:gdLst>
                <a:gd name="T0" fmla="*/ 7 w 187"/>
                <a:gd name="T1" fmla="*/ 2 h 398"/>
                <a:gd name="T2" fmla="*/ 7 w 187"/>
                <a:gd name="T3" fmla="*/ 3 h 398"/>
                <a:gd name="T4" fmla="*/ 7 w 187"/>
                <a:gd name="T5" fmla="*/ 4 h 398"/>
                <a:gd name="T6" fmla="*/ 7 w 187"/>
                <a:gd name="T7" fmla="*/ 5 h 398"/>
                <a:gd name="T8" fmla="*/ 7 w 187"/>
                <a:gd name="T9" fmla="*/ 5 h 398"/>
                <a:gd name="T10" fmla="*/ 7 w 187"/>
                <a:gd name="T11" fmla="*/ 6 h 398"/>
                <a:gd name="T12" fmla="*/ 7 w 187"/>
                <a:gd name="T13" fmla="*/ 7 h 398"/>
                <a:gd name="T14" fmla="*/ 6 w 187"/>
                <a:gd name="T15" fmla="*/ 8 h 398"/>
                <a:gd name="T16" fmla="*/ 6 w 187"/>
                <a:gd name="T17" fmla="*/ 8 h 398"/>
                <a:gd name="T18" fmla="*/ 6 w 187"/>
                <a:gd name="T19" fmla="*/ 9 h 398"/>
                <a:gd name="T20" fmla="*/ 5 w 187"/>
                <a:gd name="T21" fmla="*/ 10 h 398"/>
                <a:gd name="T22" fmla="*/ 5 w 187"/>
                <a:gd name="T23" fmla="*/ 11 h 398"/>
                <a:gd name="T24" fmla="*/ 4 w 187"/>
                <a:gd name="T25" fmla="*/ 12 h 398"/>
                <a:gd name="T26" fmla="*/ 3 w 187"/>
                <a:gd name="T27" fmla="*/ 12 h 398"/>
                <a:gd name="T28" fmla="*/ 2 w 187"/>
                <a:gd name="T29" fmla="*/ 13 h 398"/>
                <a:gd name="T30" fmla="*/ 1 w 187"/>
                <a:gd name="T31" fmla="*/ 14 h 398"/>
                <a:gd name="T32" fmla="*/ 0 w 187"/>
                <a:gd name="T33" fmla="*/ 15 h 398"/>
                <a:gd name="T34" fmla="*/ 1 w 187"/>
                <a:gd name="T35" fmla="*/ 13 h 398"/>
                <a:gd name="T36" fmla="*/ 2 w 187"/>
                <a:gd name="T37" fmla="*/ 12 h 398"/>
                <a:gd name="T38" fmla="*/ 3 w 187"/>
                <a:gd name="T39" fmla="*/ 10 h 398"/>
                <a:gd name="T40" fmla="*/ 4 w 187"/>
                <a:gd name="T41" fmla="*/ 8 h 398"/>
                <a:gd name="T42" fmla="*/ 4 w 187"/>
                <a:gd name="T43" fmla="*/ 6 h 398"/>
                <a:gd name="T44" fmla="*/ 5 w 187"/>
                <a:gd name="T45" fmla="*/ 4 h 398"/>
                <a:gd name="T46" fmla="*/ 6 w 187"/>
                <a:gd name="T47" fmla="*/ 2 h 398"/>
                <a:gd name="T48" fmla="*/ 6 w 187"/>
                <a:gd name="T49" fmla="*/ 0 h 398"/>
                <a:gd name="T50" fmla="*/ 7 w 187"/>
                <a:gd name="T51" fmla="*/ 1 h 398"/>
                <a:gd name="T52" fmla="*/ 7 w 187"/>
                <a:gd name="T53" fmla="*/ 1 h 398"/>
                <a:gd name="T54" fmla="*/ 7 w 187"/>
                <a:gd name="T55" fmla="*/ 2 h 398"/>
                <a:gd name="T56" fmla="*/ 7 w 187"/>
                <a:gd name="T57" fmla="*/ 2 h 3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87" h="398">
                  <a:moveTo>
                    <a:pt x="186" y="65"/>
                  </a:moveTo>
                  <a:lnTo>
                    <a:pt x="187" y="83"/>
                  </a:lnTo>
                  <a:lnTo>
                    <a:pt x="187" y="103"/>
                  </a:lnTo>
                  <a:lnTo>
                    <a:pt x="186" y="121"/>
                  </a:lnTo>
                  <a:lnTo>
                    <a:pt x="183" y="141"/>
                  </a:lnTo>
                  <a:lnTo>
                    <a:pt x="180" y="162"/>
                  </a:lnTo>
                  <a:lnTo>
                    <a:pt x="175" y="181"/>
                  </a:lnTo>
                  <a:lnTo>
                    <a:pt x="169" y="202"/>
                  </a:lnTo>
                  <a:lnTo>
                    <a:pt x="161" y="223"/>
                  </a:lnTo>
                  <a:lnTo>
                    <a:pt x="151" y="245"/>
                  </a:lnTo>
                  <a:lnTo>
                    <a:pt x="138" y="265"/>
                  </a:lnTo>
                  <a:lnTo>
                    <a:pt x="122" y="287"/>
                  </a:lnTo>
                  <a:lnTo>
                    <a:pt x="105" y="309"/>
                  </a:lnTo>
                  <a:lnTo>
                    <a:pt x="83" y="331"/>
                  </a:lnTo>
                  <a:lnTo>
                    <a:pt x="59" y="353"/>
                  </a:lnTo>
                  <a:lnTo>
                    <a:pt x="31" y="376"/>
                  </a:lnTo>
                  <a:lnTo>
                    <a:pt x="0" y="398"/>
                  </a:lnTo>
                  <a:lnTo>
                    <a:pt x="25" y="355"/>
                  </a:lnTo>
                  <a:lnTo>
                    <a:pt x="51" y="307"/>
                  </a:lnTo>
                  <a:lnTo>
                    <a:pt x="75" y="255"/>
                  </a:lnTo>
                  <a:lnTo>
                    <a:pt x="98" y="202"/>
                  </a:lnTo>
                  <a:lnTo>
                    <a:pt x="119" y="148"/>
                  </a:lnTo>
                  <a:lnTo>
                    <a:pt x="138" y="95"/>
                  </a:lnTo>
                  <a:lnTo>
                    <a:pt x="156" y="45"/>
                  </a:lnTo>
                  <a:lnTo>
                    <a:pt x="169" y="0"/>
                  </a:lnTo>
                  <a:lnTo>
                    <a:pt x="174" y="16"/>
                  </a:lnTo>
                  <a:lnTo>
                    <a:pt x="178" y="33"/>
                  </a:lnTo>
                  <a:lnTo>
                    <a:pt x="181" y="49"/>
                  </a:lnTo>
                  <a:lnTo>
                    <a:pt x="186" y="65"/>
                  </a:lnTo>
                  <a:close/>
                </a:path>
              </a:pathLst>
            </a:custGeom>
            <a:solidFill>
              <a:srgbClr val="FFCC0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16" name="Freeform 365"/>
            <p:cNvSpPr>
              <a:spLocks noChangeAspect="1"/>
            </p:cNvSpPr>
            <p:nvPr/>
          </p:nvSpPr>
          <p:spPr bwMode="auto">
            <a:xfrm>
              <a:off x="3678" y="3025"/>
              <a:ext cx="59" cy="128"/>
            </a:xfrm>
            <a:custGeom>
              <a:avLst/>
              <a:gdLst>
                <a:gd name="T0" fmla="*/ 7 w 176"/>
                <a:gd name="T1" fmla="*/ 2 h 383"/>
                <a:gd name="T2" fmla="*/ 7 w 176"/>
                <a:gd name="T3" fmla="*/ 4 h 383"/>
                <a:gd name="T4" fmla="*/ 6 w 176"/>
                <a:gd name="T5" fmla="*/ 5 h 383"/>
                <a:gd name="T6" fmla="*/ 6 w 176"/>
                <a:gd name="T7" fmla="*/ 6 h 383"/>
                <a:gd name="T8" fmla="*/ 6 w 176"/>
                <a:gd name="T9" fmla="*/ 8 h 383"/>
                <a:gd name="T10" fmla="*/ 5 w 176"/>
                <a:gd name="T11" fmla="*/ 10 h 383"/>
                <a:gd name="T12" fmla="*/ 4 w 176"/>
                <a:gd name="T13" fmla="*/ 11 h 383"/>
                <a:gd name="T14" fmla="*/ 2 w 176"/>
                <a:gd name="T15" fmla="*/ 13 h 383"/>
                <a:gd name="T16" fmla="*/ 0 w 176"/>
                <a:gd name="T17" fmla="*/ 14 h 383"/>
                <a:gd name="T18" fmla="*/ 1 w 176"/>
                <a:gd name="T19" fmla="*/ 13 h 383"/>
                <a:gd name="T20" fmla="*/ 2 w 176"/>
                <a:gd name="T21" fmla="*/ 11 h 383"/>
                <a:gd name="T22" fmla="*/ 3 w 176"/>
                <a:gd name="T23" fmla="*/ 9 h 383"/>
                <a:gd name="T24" fmla="*/ 3 w 176"/>
                <a:gd name="T25" fmla="*/ 7 h 383"/>
                <a:gd name="T26" fmla="*/ 4 w 176"/>
                <a:gd name="T27" fmla="*/ 5 h 383"/>
                <a:gd name="T28" fmla="*/ 5 w 176"/>
                <a:gd name="T29" fmla="*/ 3 h 383"/>
                <a:gd name="T30" fmla="*/ 6 w 176"/>
                <a:gd name="T31" fmla="*/ 2 h 383"/>
                <a:gd name="T32" fmla="*/ 6 w 176"/>
                <a:gd name="T33" fmla="*/ 0 h 383"/>
                <a:gd name="T34" fmla="*/ 6 w 176"/>
                <a:gd name="T35" fmla="*/ 1 h 383"/>
                <a:gd name="T36" fmla="*/ 6 w 176"/>
                <a:gd name="T37" fmla="*/ 1 h 383"/>
                <a:gd name="T38" fmla="*/ 6 w 176"/>
                <a:gd name="T39" fmla="*/ 2 h 383"/>
                <a:gd name="T40" fmla="*/ 7 w 176"/>
                <a:gd name="T41" fmla="*/ 2 h 3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6" h="383">
                  <a:moveTo>
                    <a:pt x="176" y="63"/>
                  </a:moveTo>
                  <a:lnTo>
                    <a:pt x="176" y="98"/>
                  </a:lnTo>
                  <a:lnTo>
                    <a:pt x="174" y="136"/>
                  </a:lnTo>
                  <a:lnTo>
                    <a:pt x="166" y="175"/>
                  </a:lnTo>
                  <a:lnTo>
                    <a:pt x="152" y="216"/>
                  </a:lnTo>
                  <a:lnTo>
                    <a:pt x="130" y="257"/>
                  </a:lnTo>
                  <a:lnTo>
                    <a:pt x="99" y="299"/>
                  </a:lnTo>
                  <a:lnTo>
                    <a:pt x="55" y="340"/>
                  </a:lnTo>
                  <a:lnTo>
                    <a:pt x="0" y="383"/>
                  </a:lnTo>
                  <a:lnTo>
                    <a:pt x="24" y="341"/>
                  </a:lnTo>
                  <a:lnTo>
                    <a:pt x="47" y="295"/>
                  </a:lnTo>
                  <a:lnTo>
                    <a:pt x="70" y="246"/>
                  </a:lnTo>
                  <a:lnTo>
                    <a:pt x="93" y="195"/>
                  </a:lnTo>
                  <a:lnTo>
                    <a:pt x="113" y="143"/>
                  </a:lnTo>
                  <a:lnTo>
                    <a:pt x="131" y="93"/>
                  </a:lnTo>
                  <a:lnTo>
                    <a:pt x="148" y="44"/>
                  </a:lnTo>
                  <a:lnTo>
                    <a:pt x="161" y="0"/>
                  </a:lnTo>
                  <a:lnTo>
                    <a:pt x="166" y="15"/>
                  </a:lnTo>
                  <a:lnTo>
                    <a:pt x="169" y="31"/>
                  </a:lnTo>
                  <a:lnTo>
                    <a:pt x="173" y="46"/>
                  </a:lnTo>
                  <a:lnTo>
                    <a:pt x="176" y="63"/>
                  </a:lnTo>
                  <a:close/>
                </a:path>
              </a:pathLst>
            </a:custGeom>
            <a:solidFill>
              <a:srgbClr val="FFD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17" name="Freeform 366"/>
            <p:cNvSpPr>
              <a:spLocks noChangeAspect="1"/>
            </p:cNvSpPr>
            <p:nvPr/>
          </p:nvSpPr>
          <p:spPr bwMode="auto">
            <a:xfrm>
              <a:off x="3680" y="3029"/>
              <a:ext cx="57" cy="122"/>
            </a:xfrm>
            <a:custGeom>
              <a:avLst/>
              <a:gdLst>
                <a:gd name="T0" fmla="*/ 6 w 169"/>
                <a:gd name="T1" fmla="*/ 2 h 365"/>
                <a:gd name="T2" fmla="*/ 6 w 169"/>
                <a:gd name="T3" fmla="*/ 3 h 365"/>
                <a:gd name="T4" fmla="*/ 6 w 169"/>
                <a:gd name="T5" fmla="*/ 5 h 365"/>
                <a:gd name="T6" fmla="*/ 6 w 169"/>
                <a:gd name="T7" fmla="*/ 6 h 365"/>
                <a:gd name="T8" fmla="*/ 6 w 169"/>
                <a:gd name="T9" fmla="*/ 8 h 365"/>
                <a:gd name="T10" fmla="*/ 5 w 169"/>
                <a:gd name="T11" fmla="*/ 9 h 365"/>
                <a:gd name="T12" fmla="*/ 3 w 169"/>
                <a:gd name="T13" fmla="*/ 11 h 365"/>
                <a:gd name="T14" fmla="*/ 2 w 169"/>
                <a:gd name="T15" fmla="*/ 12 h 365"/>
                <a:gd name="T16" fmla="*/ 0 w 169"/>
                <a:gd name="T17" fmla="*/ 14 h 365"/>
                <a:gd name="T18" fmla="*/ 1 w 169"/>
                <a:gd name="T19" fmla="*/ 12 h 365"/>
                <a:gd name="T20" fmla="*/ 2 w 169"/>
                <a:gd name="T21" fmla="*/ 10 h 365"/>
                <a:gd name="T22" fmla="*/ 3 w 169"/>
                <a:gd name="T23" fmla="*/ 9 h 365"/>
                <a:gd name="T24" fmla="*/ 3 w 169"/>
                <a:gd name="T25" fmla="*/ 7 h 365"/>
                <a:gd name="T26" fmla="*/ 4 w 169"/>
                <a:gd name="T27" fmla="*/ 5 h 365"/>
                <a:gd name="T28" fmla="*/ 5 w 169"/>
                <a:gd name="T29" fmla="*/ 3 h 365"/>
                <a:gd name="T30" fmla="*/ 5 w 169"/>
                <a:gd name="T31" fmla="*/ 2 h 365"/>
                <a:gd name="T32" fmla="*/ 6 w 169"/>
                <a:gd name="T33" fmla="*/ 0 h 365"/>
                <a:gd name="T34" fmla="*/ 6 w 169"/>
                <a:gd name="T35" fmla="*/ 1 h 365"/>
                <a:gd name="T36" fmla="*/ 6 w 169"/>
                <a:gd name="T37" fmla="*/ 1 h 365"/>
                <a:gd name="T38" fmla="*/ 6 w 169"/>
                <a:gd name="T39" fmla="*/ 2 h 365"/>
                <a:gd name="T40" fmla="*/ 6 w 169"/>
                <a:gd name="T41" fmla="*/ 2 h 3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 h="365">
                  <a:moveTo>
                    <a:pt x="169" y="57"/>
                  </a:moveTo>
                  <a:lnTo>
                    <a:pt x="169" y="92"/>
                  </a:lnTo>
                  <a:lnTo>
                    <a:pt x="166" y="129"/>
                  </a:lnTo>
                  <a:lnTo>
                    <a:pt x="158" y="167"/>
                  </a:lnTo>
                  <a:lnTo>
                    <a:pt x="144" y="206"/>
                  </a:lnTo>
                  <a:lnTo>
                    <a:pt x="123" y="245"/>
                  </a:lnTo>
                  <a:lnTo>
                    <a:pt x="93" y="285"/>
                  </a:lnTo>
                  <a:lnTo>
                    <a:pt x="53" y="324"/>
                  </a:lnTo>
                  <a:lnTo>
                    <a:pt x="0" y="365"/>
                  </a:lnTo>
                  <a:lnTo>
                    <a:pt x="23" y="326"/>
                  </a:lnTo>
                  <a:lnTo>
                    <a:pt x="46" y="282"/>
                  </a:lnTo>
                  <a:lnTo>
                    <a:pt x="68" y="235"/>
                  </a:lnTo>
                  <a:lnTo>
                    <a:pt x="90" y="186"/>
                  </a:lnTo>
                  <a:lnTo>
                    <a:pt x="109" y="138"/>
                  </a:lnTo>
                  <a:lnTo>
                    <a:pt x="127" y="89"/>
                  </a:lnTo>
                  <a:lnTo>
                    <a:pt x="142" y="43"/>
                  </a:lnTo>
                  <a:lnTo>
                    <a:pt x="154" y="0"/>
                  </a:lnTo>
                  <a:lnTo>
                    <a:pt x="159" y="15"/>
                  </a:lnTo>
                  <a:lnTo>
                    <a:pt x="162" y="28"/>
                  </a:lnTo>
                  <a:lnTo>
                    <a:pt x="166" y="42"/>
                  </a:lnTo>
                  <a:lnTo>
                    <a:pt x="169" y="57"/>
                  </a:lnTo>
                  <a:close/>
                </a:path>
              </a:pathLst>
            </a:custGeom>
            <a:solidFill>
              <a:srgbClr val="FFD6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18" name="Freeform 367"/>
            <p:cNvSpPr>
              <a:spLocks noChangeAspect="1"/>
            </p:cNvSpPr>
            <p:nvPr/>
          </p:nvSpPr>
          <p:spPr bwMode="auto">
            <a:xfrm>
              <a:off x="3682" y="3031"/>
              <a:ext cx="55" cy="118"/>
            </a:xfrm>
            <a:custGeom>
              <a:avLst/>
              <a:gdLst>
                <a:gd name="T0" fmla="*/ 6 w 162"/>
                <a:gd name="T1" fmla="*/ 2 h 351"/>
                <a:gd name="T2" fmla="*/ 6 w 162"/>
                <a:gd name="T3" fmla="*/ 3 h 351"/>
                <a:gd name="T4" fmla="*/ 6 w 162"/>
                <a:gd name="T5" fmla="*/ 5 h 351"/>
                <a:gd name="T6" fmla="*/ 6 w 162"/>
                <a:gd name="T7" fmla="*/ 6 h 351"/>
                <a:gd name="T8" fmla="*/ 5 w 162"/>
                <a:gd name="T9" fmla="*/ 7 h 351"/>
                <a:gd name="T10" fmla="*/ 4 w 162"/>
                <a:gd name="T11" fmla="*/ 9 h 351"/>
                <a:gd name="T12" fmla="*/ 3 w 162"/>
                <a:gd name="T13" fmla="*/ 10 h 351"/>
                <a:gd name="T14" fmla="*/ 2 w 162"/>
                <a:gd name="T15" fmla="*/ 12 h 351"/>
                <a:gd name="T16" fmla="*/ 0 w 162"/>
                <a:gd name="T17" fmla="*/ 13 h 351"/>
                <a:gd name="T18" fmla="*/ 1 w 162"/>
                <a:gd name="T19" fmla="*/ 12 h 351"/>
                <a:gd name="T20" fmla="*/ 2 w 162"/>
                <a:gd name="T21" fmla="*/ 10 h 351"/>
                <a:gd name="T22" fmla="*/ 2 w 162"/>
                <a:gd name="T23" fmla="*/ 9 h 351"/>
                <a:gd name="T24" fmla="*/ 3 w 162"/>
                <a:gd name="T25" fmla="*/ 7 h 351"/>
                <a:gd name="T26" fmla="*/ 4 w 162"/>
                <a:gd name="T27" fmla="*/ 5 h 351"/>
                <a:gd name="T28" fmla="*/ 5 w 162"/>
                <a:gd name="T29" fmla="*/ 3 h 351"/>
                <a:gd name="T30" fmla="*/ 5 w 162"/>
                <a:gd name="T31" fmla="*/ 2 h 351"/>
                <a:gd name="T32" fmla="*/ 6 w 162"/>
                <a:gd name="T33" fmla="*/ 0 h 351"/>
                <a:gd name="T34" fmla="*/ 6 w 162"/>
                <a:gd name="T35" fmla="*/ 0 h 351"/>
                <a:gd name="T36" fmla="*/ 6 w 162"/>
                <a:gd name="T37" fmla="*/ 1 h 351"/>
                <a:gd name="T38" fmla="*/ 6 w 162"/>
                <a:gd name="T39" fmla="*/ 2 h 351"/>
                <a:gd name="T40" fmla="*/ 6 w 162"/>
                <a:gd name="T41" fmla="*/ 2 h 3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2" h="351">
                  <a:moveTo>
                    <a:pt x="162" y="54"/>
                  </a:moveTo>
                  <a:lnTo>
                    <a:pt x="161" y="87"/>
                  </a:lnTo>
                  <a:lnTo>
                    <a:pt x="157" y="123"/>
                  </a:lnTo>
                  <a:lnTo>
                    <a:pt x="149" y="160"/>
                  </a:lnTo>
                  <a:lnTo>
                    <a:pt x="137" y="197"/>
                  </a:lnTo>
                  <a:lnTo>
                    <a:pt x="116" y="236"/>
                  </a:lnTo>
                  <a:lnTo>
                    <a:pt x="87" y="274"/>
                  </a:lnTo>
                  <a:lnTo>
                    <a:pt x="49" y="313"/>
                  </a:lnTo>
                  <a:lnTo>
                    <a:pt x="0" y="351"/>
                  </a:lnTo>
                  <a:lnTo>
                    <a:pt x="21" y="312"/>
                  </a:lnTo>
                  <a:lnTo>
                    <a:pt x="43" y="270"/>
                  </a:lnTo>
                  <a:lnTo>
                    <a:pt x="65" y="225"/>
                  </a:lnTo>
                  <a:lnTo>
                    <a:pt x="85" y="179"/>
                  </a:lnTo>
                  <a:lnTo>
                    <a:pt x="104" y="133"/>
                  </a:lnTo>
                  <a:lnTo>
                    <a:pt x="121" y="87"/>
                  </a:lnTo>
                  <a:lnTo>
                    <a:pt x="136" y="42"/>
                  </a:lnTo>
                  <a:lnTo>
                    <a:pt x="148" y="0"/>
                  </a:lnTo>
                  <a:lnTo>
                    <a:pt x="152" y="13"/>
                  </a:lnTo>
                  <a:lnTo>
                    <a:pt x="155" y="27"/>
                  </a:lnTo>
                  <a:lnTo>
                    <a:pt x="159" y="41"/>
                  </a:lnTo>
                  <a:lnTo>
                    <a:pt x="162" y="54"/>
                  </a:lnTo>
                  <a:close/>
                </a:path>
              </a:pathLst>
            </a:custGeom>
            <a:solidFill>
              <a:srgbClr val="FFDB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19" name="Freeform 368"/>
            <p:cNvSpPr>
              <a:spLocks noChangeAspect="1"/>
            </p:cNvSpPr>
            <p:nvPr/>
          </p:nvSpPr>
          <p:spPr bwMode="auto">
            <a:xfrm>
              <a:off x="3684" y="3034"/>
              <a:ext cx="52" cy="113"/>
            </a:xfrm>
            <a:custGeom>
              <a:avLst/>
              <a:gdLst>
                <a:gd name="T0" fmla="*/ 6 w 156"/>
                <a:gd name="T1" fmla="*/ 2 h 336"/>
                <a:gd name="T2" fmla="*/ 6 w 156"/>
                <a:gd name="T3" fmla="*/ 3 h 336"/>
                <a:gd name="T4" fmla="*/ 6 w 156"/>
                <a:gd name="T5" fmla="*/ 4 h 336"/>
                <a:gd name="T6" fmla="*/ 5 w 156"/>
                <a:gd name="T7" fmla="*/ 6 h 336"/>
                <a:gd name="T8" fmla="*/ 5 w 156"/>
                <a:gd name="T9" fmla="*/ 7 h 336"/>
                <a:gd name="T10" fmla="*/ 4 w 156"/>
                <a:gd name="T11" fmla="*/ 9 h 336"/>
                <a:gd name="T12" fmla="*/ 3 w 156"/>
                <a:gd name="T13" fmla="*/ 10 h 336"/>
                <a:gd name="T14" fmla="*/ 2 w 156"/>
                <a:gd name="T15" fmla="*/ 11 h 336"/>
                <a:gd name="T16" fmla="*/ 0 w 156"/>
                <a:gd name="T17" fmla="*/ 13 h 336"/>
                <a:gd name="T18" fmla="*/ 1 w 156"/>
                <a:gd name="T19" fmla="*/ 11 h 336"/>
                <a:gd name="T20" fmla="*/ 2 w 156"/>
                <a:gd name="T21" fmla="*/ 10 h 336"/>
                <a:gd name="T22" fmla="*/ 2 w 156"/>
                <a:gd name="T23" fmla="*/ 8 h 336"/>
                <a:gd name="T24" fmla="*/ 3 w 156"/>
                <a:gd name="T25" fmla="*/ 7 h 336"/>
                <a:gd name="T26" fmla="*/ 4 w 156"/>
                <a:gd name="T27" fmla="*/ 5 h 336"/>
                <a:gd name="T28" fmla="*/ 4 w 156"/>
                <a:gd name="T29" fmla="*/ 3 h 336"/>
                <a:gd name="T30" fmla="*/ 5 w 156"/>
                <a:gd name="T31" fmla="*/ 2 h 336"/>
                <a:gd name="T32" fmla="*/ 5 w 156"/>
                <a:gd name="T33" fmla="*/ 0 h 336"/>
                <a:gd name="T34" fmla="*/ 5 w 156"/>
                <a:gd name="T35" fmla="*/ 0 h 336"/>
                <a:gd name="T36" fmla="*/ 6 w 156"/>
                <a:gd name="T37" fmla="*/ 1 h 336"/>
                <a:gd name="T38" fmla="*/ 6 w 156"/>
                <a:gd name="T39" fmla="*/ 1 h 336"/>
                <a:gd name="T40" fmla="*/ 6 w 156"/>
                <a:gd name="T41" fmla="*/ 2 h 3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6" h="336">
                  <a:moveTo>
                    <a:pt x="156" y="51"/>
                  </a:moveTo>
                  <a:lnTo>
                    <a:pt x="154" y="83"/>
                  </a:lnTo>
                  <a:lnTo>
                    <a:pt x="150" y="117"/>
                  </a:lnTo>
                  <a:lnTo>
                    <a:pt x="142" y="152"/>
                  </a:lnTo>
                  <a:lnTo>
                    <a:pt x="128" y="189"/>
                  </a:lnTo>
                  <a:lnTo>
                    <a:pt x="110" y="226"/>
                  </a:lnTo>
                  <a:lnTo>
                    <a:pt x="82" y="263"/>
                  </a:lnTo>
                  <a:lnTo>
                    <a:pt x="46" y="299"/>
                  </a:lnTo>
                  <a:lnTo>
                    <a:pt x="0" y="336"/>
                  </a:lnTo>
                  <a:lnTo>
                    <a:pt x="21" y="298"/>
                  </a:lnTo>
                  <a:lnTo>
                    <a:pt x="42" y="258"/>
                  </a:lnTo>
                  <a:lnTo>
                    <a:pt x="63" y="216"/>
                  </a:lnTo>
                  <a:lnTo>
                    <a:pt x="82" y="173"/>
                  </a:lnTo>
                  <a:lnTo>
                    <a:pt x="99" y="128"/>
                  </a:lnTo>
                  <a:lnTo>
                    <a:pt x="116" y="84"/>
                  </a:lnTo>
                  <a:lnTo>
                    <a:pt x="131" y="41"/>
                  </a:lnTo>
                  <a:lnTo>
                    <a:pt x="142" y="0"/>
                  </a:lnTo>
                  <a:lnTo>
                    <a:pt x="145" y="13"/>
                  </a:lnTo>
                  <a:lnTo>
                    <a:pt x="149" y="25"/>
                  </a:lnTo>
                  <a:lnTo>
                    <a:pt x="152" y="38"/>
                  </a:lnTo>
                  <a:lnTo>
                    <a:pt x="156" y="51"/>
                  </a:lnTo>
                  <a:close/>
                </a:path>
              </a:pathLst>
            </a:custGeom>
            <a:solidFill>
              <a:srgbClr val="FFDD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20" name="Freeform 369"/>
            <p:cNvSpPr>
              <a:spLocks noChangeAspect="1"/>
            </p:cNvSpPr>
            <p:nvPr/>
          </p:nvSpPr>
          <p:spPr bwMode="auto">
            <a:xfrm>
              <a:off x="3686" y="3037"/>
              <a:ext cx="50" cy="108"/>
            </a:xfrm>
            <a:custGeom>
              <a:avLst/>
              <a:gdLst>
                <a:gd name="T0" fmla="*/ 6 w 149"/>
                <a:gd name="T1" fmla="*/ 2 h 321"/>
                <a:gd name="T2" fmla="*/ 5 w 149"/>
                <a:gd name="T3" fmla="*/ 3 h 321"/>
                <a:gd name="T4" fmla="*/ 5 w 149"/>
                <a:gd name="T5" fmla="*/ 4 h 321"/>
                <a:gd name="T6" fmla="*/ 5 w 149"/>
                <a:gd name="T7" fmla="*/ 5 h 321"/>
                <a:gd name="T8" fmla="*/ 5 w 149"/>
                <a:gd name="T9" fmla="*/ 7 h 321"/>
                <a:gd name="T10" fmla="*/ 4 w 149"/>
                <a:gd name="T11" fmla="*/ 8 h 321"/>
                <a:gd name="T12" fmla="*/ 3 w 149"/>
                <a:gd name="T13" fmla="*/ 9 h 321"/>
                <a:gd name="T14" fmla="*/ 2 w 149"/>
                <a:gd name="T15" fmla="*/ 11 h 321"/>
                <a:gd name="T16" fmla="*/ 0 w 149"/>
                <a:gd name="T17" fmla="*/ 12 h 321"/>
                <a:gd name="T18" fmla="*/ 1 w 149"/>
                <a:gd name="T19" fmla="*/ 11 h 321"/>
                <a:gd name="T20" fmla="*/ 1 w 149"/>
                <a:gd name="T21" fmla="*/ 9 h 321"/>
                <a:gd name="T22" fmla="*/ 2 w 149"/>
                <a:gd name="T23" fmla="*/ 8 h 321"/>
                <a:gd name="T24" fmla="*/ 3 w 149"/>
                <a:gd name="T25" fmla="*/ 6 h 321"/>
                <a:gd name="T26" fmla="*/ 4 w 149"/>
                <a:gd name="T27" fmla="*/ 5 h 321"/>
                <a:gd name="T28" fmla="*/ 4 w 149"/>
                <a:gd name="T29" fmla="*/ 3 h 321"/>
                <a:gd name="T30" fmla="*/ 5 w 149"/>
                <a:gd name="T31" fmla="*/ 1 h 321"/>
                <a:gd name="T32" fmla="*/ 5 w 149"/>
                <a:gd name="T33" fmla="*/ 0 h 321"/>
                <a:gd name="T34" fmla="*/ 5 w 149"/>
                <a:gd name="T35" fmla="*/ 0 h 321"/>
                <a:gd name="T36" fmla="*/ 5 w 149"/>
                <a:gd name="T37" fmla="*/ 1 h 321"/>
                <a:gd name="T38" fmla="*/ 5 w 149"/>
                <a:gd name="T39" fmla="*/ 1 h 321"/>
                <a:gd name="T40" fmla="*/ 6 w 149"/>
                <a:gd name="T41" fmla="*/ 2 h 3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321">
                  <a:moveTo>
                    <a:pt x="149" y="47"/>
                  </a:moveTo>
                  <a:lnTo>
                    <a:pt x="146" y="78"/>
                  </a:lnTo>
                  <a:lnTo>
                    <a:pt x="142" y="112"/>
                  </a:lnTo>
                  <a:lnTo>
                    <a:pt x="134" y="145"/>
                  </a:lnTo>
                  <a:lnTo>
                    <a:pt x="121" y="181"/>
                  </a:lnTo>
                  <a:lnTo>
                    <a:pt x="103" y="215"/>
                  </a:lnTo>
                  <a:lnTo>
                    <a:pt x="77" y="251"/>
                  </a:lnTo>
                  <a:lnTo>
                    <a:pt x="44" y="287"/>
                  </a:lnTo>
                  <a:lnTo>
                    <a:pt x="0" y="321"/>
                  </a:lnTo>
                  <a:lnTo>
                    <a:pt x="20" y="286"/>
                  </a:lnTo>
                  <a:lnTo>
                    <a:pt x="39" y="246"/>
                  </a:lnTo>
                  <a:lnTo>
                    <a:pt x="59" y="207"/>
                  </a:lnTo>
                  <a:lnTo>
                    <a:pt x="77" y="166"/>
                  </a:lnTo>
                  <a:lnTo>
                    <a:pt x="95" y="124"/>
                  </a:lnTo>
                  <a:lnTo>
                    <a:pt x="110" y="82"/>
                  </a:lnTo>
                  <a:lnTo>
                    <a:pt x="123" y="40"/>
                  </a:lnTo>
                  <a:lnTo>
                    <a:pt x="135" y="0"/>
                  </a:lnTo>
                  <a:lnTo>
                    <a:pt x="138" y="11"/>
                  </a:lnTo>
                  <a:lnTo>
                    <a:pt x="142" y="24"/>
                  </a:lnTo>
                  <a:lnTo>
                    <a:pt x="145" y="36"/>
                  </a:lnTo>
                  <a:lnTo>
                    <a:pt x="149" y="47"/>
                  </a:lnTo>
                  <a:close/>
                </a:path>
              </a:pathLst>
            </a:custGeom>
            <a:solidFill>
              <a:srgbClr val="FFE2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21" name="Freeform 370"/>
            <p:cNvSpPr>
              <a:spLocks noChangeAspect="1"/>
            </p:cNvSpPr>
            <p:nvPr/>
          </p:nvSpPr>
          <p:spPr bwMode="auto">
            <a:xfrm>
              <a:off x="3688" y="3040"/>
              <a:ext cx="47" cy="103"/>
            </a:xfrm>
            <a:custGeom>
              <a:avLst/>
              <a:gdLst>
                <a:gd name="T0" fmla="*/ 5 w 140"/>
                <a:gd name="T1" fmla="*/ 2 h 305"/>
                <a:gd name="T2" fmla="*/ 5 w 140"/>
                <a:gd name="T3" fmla="*/ 3 h 305"/>
                <a:gd name="T4" fmla="*/ 5 w 140"/>
                <a:gd name="T5" fmla="*/ 4 h 305"/>
                <a:gd name="T6" fmla="*/ 5 w 140"/>
                <a:gd name="T7" fmla="*/ 5 h 305"/>
                <a:gd name="T8" fmla="*/ 4 w 140"/>
                <a:gd name="T9" fmla="*/ 7 h 305"/>
                <a:gd name="T10" fmla="*/ 4 w 140"/>
                <a:gd name="T11" fmla="*/ 8 h 305"/>
                <a:gd name="T12" fmla="*/ 3 w 140"/>
                <a:gd name="T13" fmla="*/ 9 h 305"/>
                <a:gd name="T14" fmla="*/ 1 w 140"/>
                <a:gd name="T15" fmla="*/ 10 h 305"/>
                <a:gd name="T16" fmla="*/ 0 w 140"/>
                <a:gd name="T17" fmla="*/ 12 h 305"/>
                <a:gd name="T18" fmla="*/ 1 w 140"/>
                <a:gd name="T19" fmla="*/ 10 h 305"/>
                <a:gd name="T20" fmla="*/ 1 w 140"/>
                <a:gd name="T21" fmla="*/ 9 h 305"/>
                <a:gd name="T22" fmla="*/ 2 w 140"/>
                <a:gd name="T23" fmla="*/ 7 h 305"/>
                <a:gd name="T24" fmla="*/ 3 w 140"/>
                <a:gd name="T25" fmla="*/ 6 h 305"/>
                <a:gd name="T26" fmla="*/ 3 w 140"/>
                <a:gd name="T27" fmla="*/ 5 h 305"/>
                <a:gd name="T28" fmla="*/ 4 w 140"/>
                <a:gd name="T29" fmla="*/ 3 h 305"/>
                <a:gd name="T30" fmla="*/ 4 w 140"/>
                <a:gd name="T31" fmla="*/ 1 h 305"/>
                <a:gd name="T32" fmla="*/ 5 w 140"/>
                <a:gd name="T33" fmla="*/ 0 h 305"/>
                <a:gd name="T34" fmla="*/ 5 w 140"/>
                <a:gd name="T35" fmla="*/ 0 h 305"/>
                <a:gd name="T36" fmla="*/ 5 w 140"/>
                <a:gd name="T37" fmla="*/ 1 h 305"/>
                <a:gd name="T38" fmla="*/ 5 w 140"/>
                <a:gd name="T39" fmla="*/ 1 h 305"/>
                <a:gd name="T40" fmla="*/ 5 w 140"/>
                <a:gd name="T41" fmla="*/ 2 h 3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0" h="305">
                  <a:moveTo>
                    <a:pt x="140" y="43"/>
                  </a:moveTo>
                  <a:lnTo>
                    <a:pt x="138" y="73"/>
                  </a:lnTo>
                  <a:lnTo>
                    <a:pt x="132" y="104"/>
                  </a:lnTo>
                  <a:lnTo>
                    <a:pt x="125" y="137"/>
                  </a:lnTo>
                  <a:lnTo>
                    <a:pt x="113" y="171"/>
                  </a:lnTo>
                  <a:lnTo>
                    <a:pt x="95" y="205"/>
                  </a:lnTo>
                  <a:lnTo>
                    <a:pt x="71" y="240"/>
                  </a:lnTo>
                  <a:lnTo>
                    <a:pt x="40" y="273"/>
                  </a:lnTo>
                  <a:lnTo>
                    <a:pt x="0" y="305"/>
                  </a:lnTo>
                  <a:lnTo>
                    <a:pt x="19" y="271"/>
                  </a:lnTo>
                  <a:lnTo>
                    <a:pt x="38" y="234"/>
                  </a:lnTo>
                  <a:lnTo>
                    <a:pt x="56" y="196"/>
                  </a:lnTo>
                  <a:lnTo>
                    <a:pt x="74" y="158"/>
                  </a:lnTo>
                  <a:lnTo>
                    <a:pt x="90" y="119"/>
                  </a:lnTo>
                  <a:lnTo>
                    <a:pt x="105" y="80"/>
                  </a:lnTo>
                  <a:lnTo>
                    <a:pt x="117" y="39"/>
                  </a:lnTo>
                  <a:lnTo>
                    <a:pt x="128" y="0"/>
                  </a:lnTo>
                  <a:lnTo>
                    <a:pt x="131" y="11"/>
                  </a:lnTo>
                  <a:lnTo>
                    <a:pt x="135" y="21"/>
                  </a:lnTo>
                  <a:lnTo>
                    <a:pt x="138" y="32"/>
                  </a:lnTo>
                  <a:lnTo>
                    <a:pt x="140" y="43"/>
                  </a:lnTo>
                  <a:close/>
                </a:path>
              </a:pathLst>
            </a:custGeom>
            <a:solidFill>
              <a:srgbClr val="FFE8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22" name="Freeform 371"/>
            <p:cNvSpPr>
              <a:spLocks noChangeAspect="1"/>
            </p:cNvSpPr>
            <p:nvPr/>
          </p:nvSpPr>
          <p:spPr bwMode="auto">
            <a:xfrm>
              <a:off x="3690" y="3043"/>
              <a:ext cx="45" cy="97"/>
            </a:xfrm>
            <a:custGeom>
              <a:avLst/>
              <a:gdLst>
                <a:gd name="T0" fmla="*/ 5 w 133"/>
                <a:gd name="T1" fmla="*/ 2 h 291"/>
                <a:gd name="T2" fmla="*/ 5 w 133"/>
                <a:gd name="T3" fmla="*/ 3 h 291"/>
                <a:gd name="T4" fmla="*/ 5 w 133"/>
                <a:gd name="T5" fmla="*/ 4 h 291"/>
                <a:gd name="T6" fmla="*/ 5 w 133"/>
                <a:gd name="T7" fmla="*/ 5 h 291"/>
                <a:gd name="T8" fmla="*/ 4 w 133"/>
                <a:gd name="T9" fmla="*/ 6 h 291"/>
                <a:gd name="T10" fmla="*/ 3 w 133"/>
                <a:gd name="T11" fmla="*/ 7 h 291"/>
                <a:gd name="T12" fmla="*/ 2 w 133"/>
                <a:gd name="T13" fmla="*/ 8 h 291"/>
                <a:gd name="T14" fmla="*/ 1 w 133"/>
                <a:gd name="T15" fmla="*/ 10 h 291"/>
                <a:gd name="T16" fmla="*/ 0 w 133"/>
                <a:gd name="T17" fmla="*/ 11 h 291"/>
                <a:gd name="T18" fmla="*/ 1 w 133"/>
                <a:gd name="T19" fmla="*/ 10 h 291"/>
                <a:gd name="T20" fmla="*/ 1 w 133"/>
                <a:gd name="T21" fmla="*/ 8 h 291"/>
                <a:gd name="T22" fmla="*/ 2 w 133"/>
                <a:gd name="T23" fmla="*/ 7 h 291"/>
                <a:gd name="T24" fmla="*/ 3 w 133"/>
                <a:gd name="T25" fmla="*/ 6 h 291"/>
                <a:gd name="T26" fmla="*/ 3 w 133"/>
                <a:gd name="T27" fmla="*/ 4 h 291"/>
                <a:gd name="T28" fmla="*/ 4 w 133"/>
                <a:gd name="T29" fmla="*/ 3 h 291"/>
                <a:gd name="T30" fmla="*/ 4 w 133"/>
                <a:gd name="T31" fmla="*/ 1 h 291"/>
                <a:gd name="T32" fmla="*/ 5 w 133"/>
                <a:gd name="T33" fmla="*/ 0 h 291"/>
                <a:gd name="T34" fmla="*/ 5 w 133"/>
                <a:gd name="T35" fmla="*/ 0 h 291"/>
                <a:gd name="T36" fmla="*/ 5 w 133"/>
                <a:gd name="T37" fmla="*/ 1 h 291"/>
                <a:gd name="T38" fmla="*/ 5 w 133"/>
                <a:gd name="T39" fmla="*/ 1 h 291"/>
                <a:gd name="T40" fmla="*/ 5 w 133"/>
                <a:gd name="T41" fmla="*/ 2 h 2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3" h="291">
                  <a:moveTo>
                    <a:pt x="133" y="41"/>
                  </a:moveTo>
                  <a:lnTo>
                    <a:pt x="130" y="69"/>
                  </a:lnTo>
                  <a:lnTo>
                    <a:pt x="124" y="99"/>
                  </a:lnTo>
                  <a:lnTo>
                    <a:pt x="117" y="132"/>
                  </a:lnTo>
                  <a:lnTo>
                    <a:pt x="104" y="164"/>
                  </a:lnTo>
                  <a:lnTo>
                    <a:pt x="88" y="196"/>
                  </a:lnTo>
                  <a:lnTo>
                    <a:pt x="66" y="228"/>
                  </a:lnTo>
                  <a:lnTo>
                    <a:pt x="36" y="259"/>
                  </a:lnTo>
                  <a:lnTo>
                    <a:pt x="0" y="291"/>
                  </a:lnTo>
                  <a:lnTo>
                    <a:pt x="18" y="257"/>
                  </a:lnTo>
                  <a:lnTo>
                    <a:pt x="35" y="223"/>
                  </a:lnTo>
                  <a:lnTo>
                    <a:pt x="53" y="188"/>
                  </a:lnTo>
                  <a:lnTo>
                    <a:pt x="69" y="151"/>
                  </a:lnTo>
                  <a:lnTo>
                    <a:pt x="85" y="114"/>
                  </a:lnTo>
                  <a:lnTo>
                    <a:pt x="99" y="77"/>
                  </a:lnTo>
                  <a:lnTo>
                    <a:pt x="110" y="39"/>
                  </a:lnTo>
                  <a:lnTo>
                    <a:pt x="121" y="0"/>
                  </a:lnTo>
                  <a:lnTo>
                    <a:pt x="124" y="11"/>
                  </a:lnTo>
                  <a:lnTo>
                    <a:pt x="127" y="20"/>
                  </a:lnTo>
                  <a:lnTo>
                    <a:pt x="131" y="30"/>
                  </a:lnTo>
                  <a:lnTo>
                    <a:pt x="133" y="41"/>
                  </a:lnTo>
                  <a:close/>
                </a:path>
              </a:pathLst>
            </a:custGeom>
            <a:solidFill>
              <a:srgbClr val="FFED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23" name="Freeform 372"/>
            <p:cNvSpPr>
              <a:spLocks noChangeAspect="1"/>
            </p:cNvSpPr>
            <p:nvPr/>
          </p:nvSpPr>
          <p:spPr bwMode="auto">
            <a:xfrm>
              <a:off x="3692" y="3046"/>
              <a:ext cx="43" cy="92"/>
            </a:xfrm>
            <a:custGeom>
              <a:avLst/>
              <a:gdLst>
                <a:gd name="T0" fmla="*/ 5 w 127"/>
                <a:gd name="T1" fmla="*/ 1 h 276"/>
                <a:gd name="T2" fmla="*/ 5 w 127"/>
                <a:gd name="T3" fmla="*/ 2 h 276"/>
                <a:gd name="T4" fmla="*/ 5 w 127"/>
                <a:gd name="T5" fmla="*/ 3 h 276"/>
                <a:gd name="T6" fmla="*/ 4 w 127"/>
                <a:gd name="T7" fmla="*/ 5 h 276"/>
                <a:gd name="T8" fmla="*/ 4 w 127"/>
                <a:gd name="T9" fmla="*/ 6 h 276"/>
                <a:gd name="T10" fmla="*/ 3 w 127"/>
                <a:gd name="T11" fmla="*/ 7 h 276"/>
                <a:gd name="T12" fmla="*/ 2 w 127"/>
                <a:gd name="T13" fmla="*/ 8 h 276"/>
                <a:gd name="T14" fmla="*/ 1 w 127"/>
                <a:gd name="T15" fmla="*/ 9 h 276"/>
                <a:gd name="T16" fmla="*/ 0 w 127"/>
                <a:gd name="T17" fmla="*/ 10 h 276"/>
                <a:gd name="T18" fmla="*/ 1 w 127"/>
                <a:gd name="T19" fmla="*/ 9 h 276"/>
                <a:gd name="T20" fmla="*/ 1 w 127"/>
                <a:gd name="T21" fmla="*/ 8 h 276"/>
                <a:gd name="T22" fmla="*/ 2 w 127"/>
                <a:gd name="T23" fmla="*/ 7 h 276"/>
                <a:gd name="T24" fmla="*/ 2 w 127"/>
                <a:gd name="T25" fmla="*/ 5 h 276"/>
                <a:gd name="T26" fmla="*/ 3 w 127"/>
                <a:gd name="T27" fmla="*/ 4 h 276"/>
                <a:gd name="T28" fmla="*/ 4 w 127"/>
                <a:gd name="T29" fmla="*/ 3 h 276"/>
                <a:gd name="T30" fmla="*/ 4 w 127"/>
                <a:gd name="T31" fmla="*/ 1 h 276"/>
                <a:gd name="T32" fmla="*/ 4 w 127"/>
                <a:gd name="T33" fmla="*/ 0 h 276"/>
                <a:gd name="T34" fmla="*/ 5 w 127"/>
                <a:gd name="T35" fmla="*/ 0 h 276"/>
                <a:gd name="T36" fmla="*/ 5 w 127"/>
                <a:gd name="T37" fmla="*/ 1 h 276"/>
                <a:gd name="T38" fmla="*/ 5 w 127"/>
                <a:gd name="T39" fmla="*/ 1 h 276"/>
                <a:gd name="T40" fmla="*/ 5 w 127"/>
                <a:gd name="T41" fmla="*/ 1 h 2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7" h="276">
                  <a:moveTo>
                    <a:pt x="127" y="36"/>
                  </a:moveTo>
                  <a:lnTo>
                    <a:pt x="122" y="64"/>
                  </a:lnTo>
                  <a:lnTo>
                    <a:pt x="117" y="93"/>
                  </a:lnTo>
                  <a:lnTo>
                    <a:pt x="109" y="123"/>
                  </a:lnTo>
                  <a:lnTo>
                    <a:pt x="98" y="154"/>
                  </a:lnTo>
                  <a:lnTo>
                    <a:pt x="82" y="186"/>
                  </a:lnTo>
                  <a:lnTo>
                    <a:pt x="61" y="217"/>
                  </a:lnTo>
                  <a:lnTo>
                    <a:pt x="35" y="247"/>
                  </a:lnTo>
                  <a:lnTo>
                    <a:pt x="0" y="276"/>
                  </a:lnTo>
                  <a:lnTo>
                    <a:pt x="18" y="244"/>
                  </a:lnTo>
                  <a:lnTo>
                    <a:pt x="35" y="211"/>
                  </a:lnTo>
                  <a:lnTo>
                    <a:pt x="51" y="178"/>
                  </a:lnTo>
                  <a:lnTo>
                    <a:pt x="66" y="144"/>
                  </a:lnTo>
                  <a:lnTo>
                    <a:pt x="80" y="110"/>
                  </a:lnTo>
                  <a:lnTo>
                    <a:pt x="94" y="74"/>
                  </a:lnTo>
                  <a:lnTo>
                    <a:pt x="105" y="38"/>
                  </a:lnTo>
                  <a:lnTo>
                    <a:pt x="114" y="0"/>
                  </a:lnTo>
                  <a:lnTo>
                    <a:pt x="118" y="10"/>
                  </a:lnTo>
                  <a:lnTo>
                    <a:pt x="121" y="18"/>
                  </a:lnTo>
                  <a:lnTo>
                    <a:pt x="125" y="27"/>
                  </a:lnTo>
                  <a:lnTo>
                    <a:pt x="127" y="36"/>
                  </a:lnTo>
                  <a:close/>
                </a:path>
              </a:pathLst>
            </a:custGeom>
            <a:solidFill>
              <a:srgbClr val="FFF2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24" name="Freeform 373"/>
            <p:cNvSpPr>
              <a:spLocks noChangeAspect="1"/>
            </p:cNvSpPr>
            <p:nvPr/>
          </p:nvSpPr>
          <p:spPr bwMode="auto">
            <a:xfrm>
              <a:off x="3694" y="3049"/>
              <a:ext cx="40" cy="87"/>
            </a:xfrm>
            <a:custGeom>
              <a:avLst/>
              <a:gdLst>
                <a:gd name="T0" fmla="*/ 4 w 120"/>
                <a:gd name="T1" fmla="*/ 1 h 261"/>
                <a:gd name="T2" fmla="*/ 4 w 120"/>
                <a:gd name="T3" fmla="*/ 2 h 261"/>
                <a:gd name="T4" fmla="*/ 4 w 120"/>
                <a:gd name="T5" fmla="*/ 3 h 261"/>
                <a:gd name="T6" fmla="*/ 4 w 120"/>
                <a:gd name="T7" fmla="*/ 4 h 261"/>
                <a:gd name="T8" fmla="*/ 3 w 120"/>
                <a:gd name="T9" fmla="*/ 5 h 261"/>
                <a:gd name="T10" fmla="*/ 3 w 120"/>
                <a:gd name="T11" fmla="*/ 7 h 261"/>
                <a:gd name="T12" fmla="*/ 2 w 120"/>
                <a:gd name="T13" fmla="*/ 8 h 261"/>
                <a:gd name="T14" fmla="*/ 1 w 120"/>
                <a:gd name="T15" fmla="*/ 9 h 261"/>
                <a:gd name="T16" fmla="*/ 0 w 120"/>
                <a:gd name="T17" fmla="*/ 10 h 261"/>
                <a:gd name="T18" fmla="*/ 1 w 120"/>
                <a:gd name="T19" fmla="*/ 9 h 261"/>
                <a:gd name="T20" fmla="*/ 1 w 120"/>
                <a:gd name="T21" fmla="*/ 7 h 261"/>
                <a:gd name="T22" fmla="*/ 2 w 120"/>
                <a:gd name="T23" fmla="*/ 6 h 261"/>
                <a:gd name="T24" fmla="*/ 2 w 120"/>
                <a:gd name="T25" fmla="*/ 5 h 261"/>
                <a:gd name="T26" fmla="*/ 3 w 120"/>
                <a:gd name="T27" fmla="*/ 4 h 261"/>
                <a:gd name="T28" fmla="*/ 3 w 120"/>
                <a:gd name="T29" fmla="*/ 3 h 261"/>
                <a:gd name="T30" fmla="*/ 4 w 120"/>
                <a:gd name="T31" fmla="*/ 1 h 261"/>
                <a:gd name="T32" fmla="*/ 4 w 120"/>
                <a:gd name="T33" fmla="*/ 0 h 261"/>
                <a:gd name="T34" fmla="*/ 4 w 120"/>
                <a:gd name="T35" fmla="*/ 0 h 261"/>
                <a:gd name="T36" fmla="*/ 4 w 120"/>
                <a:gd name="T37" fmla="*/ 1 h 261"/>
                <a:gd name="T38" fmla="*/ 4 w 120"/>
                <a:gd name="T39" fmla="*/ 1 h 261"/>
                <a:gd name="T40" fmla="*/ 4 w 120"/>
                <a:gd name="T41" fmla="*/ 1 h 2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0" h="261">
                  <a:moveTo>
                    <a:pt x="120" y="33"/>
                  </a:moveTo>
                  <a:lnTo>
                    <a:pt x="115" y="59"/>
                  </a:lnTo>
                  <a:lnTo>
                    <a:pt x="110" y="87"/>
                  </a:lnTo>
                  <a:lnTo>
                    <a:pt x="102" y="117"/>
                  </a:lnTo>
                  <a:lnTo>
                    <a:pt x="90" y="147"/>
                  </a:lnTo>
                  <a:lnTo>
                    <a:pt x="75" y="177"/>
                  </a:lnTo>
                  <a:lnTo>
                    <a:pt x="57" y="206"/>
                  </a:lnTo>
                  <a:lnTo>
                    <a:pt x="31" y="234"/>
                  </a:lnTo>
                  <a:lnTo>
                    <a:pt x="0" y="261"/>
                  </a:lnTo>
                  <a:lnTo>
                    <a:pt x="16" y="230"/>
                  </a:lnTo>
                  <a:lnTo>
                    <a:pt x="31" y="200"/>
                  </a:lnTo>
                  <a:lnTo>
                    <a:pt x="47" y="169"/>
                  </a:lnTo>
                  <a:lnTo>
                    <a:pt x="61" y="138"/>
                  </a:lnTo>
                  <a:lnTo>
                    <a:pt x="75" y="105"/>
                  </a:lnTo>
                  <a:lnTo>
                    <a:pt x="88" y="72"/>
                  </a:lnTo>
                  <a:lnTo>
                    <a:pt x="99" y="37"/>
                  </a:lnTo>
                  <a:lnTo>
                    <a:pt x="108" y="0"/>
                  </a:lnTo>
                  <a:lnTo>
                    <a:pt x="111" y="9"/>
                  </a:lnTo>
                  <a:lnTo>
                    <a:pt x="114" y="17"/>
                  </a:lnTo>
                  <a:lnTo>
                    <a:pt x="116" y="25"/>
                  </a:lnTo>
                  <a:lnTo>
                    <a:pt x="120" y="33"/>
                  </a:lnTo>
                  <a:close/>
                </a:path>
              </a:pathLst>
            </a:custGeom>
            <a:solidFill>
              <a:srgbClr val="FFF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25" name="Freeform 374"/>
            <p:cNvSpPr>
              <a:spLocks noChangeAspect="1"/>
            </p:cNvSpPr>
            <p:nvPr/>
          </p:nvSpPr>
          <p:spPr bwMode="auto">
            <a:xfrm>
              <a:off x="3696" y="3051"/>
              <a:ext cx="37" cy="82"/>
            </a:xfrm>
            <a:custGeom>
              <a:avLst/>
              <a:gdLst>
                <a:gd name="T0" fmla="*/ 4 w 113"/>
                <a:gd name="T1" fmla="*/ 1 h 244"/>
                <a:gd name="T2" fmla="*/ 4 w 113"/>
                <a:gd name="T3" fmla="*/ 2 h 244"/>
                <a:gd name="T4" fmla="*/ 4 w 113"/>
                <a:gd name="T5" fmla="*/ 3 h 244"/>
                <a:gd name="T6" fmla="*/ 3 w 113"/>
                <a:gd name="T7" fmla="*/ 4 h 244"/>
                <a:gd name="T8" fmla="*/ 3 w 113"/>
                <a:gd name="T9" fmla="*/ 5 h 244"/>
                <a:gd name="T10" fmla="*/ 2 w 113"/>
                <a:gd name="T11" fmla="*/ 6 h 244"/>
                <a:gd name="T12" fmla="*/ 2 w 113"/>
                <a:gd name="T13" fmla="*/ 7 h 244"/>
                <a:gd name="T14" fmla="*/ 1 w 113"/>
                <a:gd name="T15" fmla="*/ 8 h 244"/>
                <a:gd name="T16" fmla="*/ 0 w 113"/>
                <a:gd name="T17" fmla="*/ 9 h 244"/>
                <a:gd name="T18" fmla="*/ 1 w 113"/>
                <a:gd name="T19" fmla="*/ 8 h 244"/>
                <a:gd name="T20" fmla="*/ 1 w 113"/>
                <a:gd name="T21" fmla="*/ 7 h 244"/>
                <a:gd name="T22" fmla="*/ 2 w 113"/>
                <a:gd name="T23" fmla="*/ 6 h 244"/>
                <a:gd name="T24" fmla="*/ 2 w 113"/>
                <a:gd name="T25" fmla="*/ 5 h 244"/>
                <a:gd name="T26" fmla="*/ 3 w 113"/>
                <a:gd name="T27" fmla="*/ 4 h 244"/>
                <a:gd name="T28" fmla="*/ 3 w 113"/>
                <a:gd name="T29" fmla="*/ 3 h 244"/>
                <a:gd name="T30" fmla="*/ 3 w 113"/>
                <a:gd name="T31" fmla="*/ 1 h 244"/>
                <a:gd name="T32" fmla="*/ 4 w 113"/>
                <a:gd name="T33" fmla="*/ 0 h 244"/>
                <a:gd name="T34" fmla="*/ 4 w 113"/>
                <a:gd name="T35" fmla="*/ 0 h 244"/>
                <a:gd name="T36" fmla="*/ 4 w 113"/>
                <a:gd name="T37" fmla="*/ 1 h 244"/>
                <a:gd name="T38" fmla="*/ 4 w 113"/>
                <a:gd name="T39" fmla="*/ 1 h 244"/>
                <a:gd name="T40" fmla="*/ 4 w 113"/>
                <a:gd name="T41" fmla="*/ 1 h 2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3" h="244">
                  <a:moveTo>
                    <a:pt x="113" y="29"/>
                  </a:moveTo>
                  <a:lnTo>
                    <a:pt x="107" y="54"/>
                  </a:lnTo>
                  <a:lnTo>
                    <a:pt x="101" y="80"/>
                  </a:lnTo>
                  <a:lnTo>
                    <a:pt x="92" y="108"/>
                  </a:lnTo>
                  <a:lnTo>
                    <a:pt x="82" y="137"/>
                  </a:lnTo>
                  <a:lnTo>
                    <a:pt x="68" y="166"/>
                  </a:lnTo>
                  <a:lnTo>
                    <a:pt x="51" y="193"/>
                  </a:lnTo>
                  <a:lnTo>
                    <a:pt x="28" y="220"/>
                  </a:lnTo>
                  <a:lnTo>
                    <a:pt x="0" y="244"/>
                  </a:lnTo>
                  <a:lnTo>
                    <a:pt x="15" y="214"/>
                  </a:lnTo>
                  <a:lnTo>
                    <a:pt x="30" y="185"/>
                  </a:lnTo>
                  <a:lnTo>
                    <a:pt x="44" y="158"/>
                  </a:lnTo>
                  <a:lnTo>
                    <a:pt x="57" y="129"/>
                  </a:lnTo>
                  <a:lnTo>
                    <a:pt x="70" y="99"/>
                  </a:lnTo>
                  <a:lnTo>
                    <a:pt x="82" y="69"/>
                  </a:lnTo>
                  <a:lnTo>
                    <a:pt x="92" y="35"/>
                  </a:lnTo>
                  <a:lnTo>
                    <a:pt x="101" y="0"/>
                  </a:lnTo>
                  <a:lnTo>
                    <a:pt x="104" y="7"/>
                  </a:lnTo>
                  <a:lnTo>
                    <a:pt x="107" y="14"/>
                  </a:lnTo>
                  <a:lnTo>
                    <a:pt x="109" y="20"/>
                  </a:lnTo>
                  <a:lnTo>
                    <a:pt x="113" y="29"/>
                  </a:lnTo>
                  <a:close/>
                </a:path>
              </a:pathLst>
            </a:custGeom>
            <a:solidFill>
              <a:srgbClr val="FFF9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26" name="Freeform 375"/>
            <p:cNvSpPr>
              <a:spLocks noChangeAspect="1"/>
            </p:cNvSpPr>
            <p:nvPr/>
          </p:nvSpPr>
          <p:spPr bwMode="auto">
            <a:xfrm>
              <a:off x="3698" y="3054"/>
              <a:ext cx="35" cy="77"/>
            </a:xfrm>
            <a:custGeom>
              <a:avLst/>
              <a:gdLst>
                <a:gd name="T0" fmla="*/ 4 w 104"/>
                <a:gd name="T1" fmla="*/ 1 h 229"/>
                <a:gd name="T2" fmla="*/ 4 w 104"/>
                <a:gd name="T3" fmla="*/ 2 h 229"/>
                <a:gd name="T4" fmla="*/ 3 w 104"/>
                <a:gd name="T5" fmla="*/ 3 h 229"/>
                <a:gd name="T6" fmla="*/ 3 w 104"/>
                <a:gd name="T7" fmla="*/ 4 h 229"/>
                <a:gd name="T8" fmla="*/ 3 w 104"/>
                <a:gd name="T9" fmla="*/ 5 h 229"/>
                <a:gd name="T10" fmla="*/ 2 w 104"/>
                <a:gd name="T11" fmla="*/ 6 h 229"/>
                <a:gd name="T12" fmla="*/ 2 w 104"/>
                <a:gd name="T13" fmla="*/ 7 h 229"/>
                <a:gd name="T14" fmla="*/ 1 w 104"/>
                <a:gd name="T15" fmla="*/ 8 h 229"/>
                <a:gd name="T16" fmla="*/ 0 w 104"/>
                <a:gd name="T17" fmla="*/ 9 h 229"/>
                <a:gd name="T18" fmla="*/ 0 w 104"/>
                <a:gd name="T19" fmla="*/ 8 h 229"/>
                <a:gd name="T20" fmla="*/ 1 w 104"/>
                <a:gd name="T21" fmla="*/ 7 h 229"/>
                <a:gd name="T22" fmla="*/ 2 w 104"/>
                <a:gd name="T23" fmla="*/ 6 h 229"/>
                <a:gd name="T24" fmla="*/ 2 w 104"/>
                <a:gd name="T25" fmla="*/ 5 h 229"/>
                <a:gd name="T26" fmla="*/ 2 w 104"/>
                <a:gd name="T27" fmla="*/ 4 h 229"/>
                <a:gd name="T28" fmla="*/ 3 w 104"/>
                <a:gd name="T29" fmla="*/ 3 h 229"/>
                <a:gd name="T30" fmla="*/ 3 w 104"/>
                <a:gd name="T31" fmla="*/ 1 h 229"/>
                <a:gd name="T32" fmla="*/ 4 w 104"/>
                <a:gd name="T33" fmla="*/ 0 h 229"/>
                <a:gd name="T34" fmla="*/ 4 w 104"/>
                <a:gd name="T35" fmla="*/ 1 h 2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4" h="229">
                  <a:moveTo>
                    <a:pt x="104" y="25"/>
                  </a:moveTo>
                  <a:lnTo>
                    <a:pt x="99" y="49"/>
                  </a:lnTo>
                  <a:lnTo>
                    <a:pt x="92" y="75"/>
                  </a:lnTo>
                  <a:lnTo>
                    <a:pt x="84" y="101"/>
                  </a:lnTo>
                  <a:lnTo>
                    <a:pt x="73" y="129"/>
                  </a:lnTo>
                  <a:lnTo>
                    <a:pt x="61" y="155"/>
                  </a:lnTo>
                  <a:lnTo>
                    <a:pt x="45" y="182"/>
                  </a:lnTo>
                  <a:lnTo>
                    <a:pt x="24" y="206"/>
                  </a:lnTo>
                  <a:lnTo>
                    <a:pt x="0" y="229"/>
                  </a:lnTo>
                  <a:lnTo>
                    <a:pt x="13" y="200"/>
                  </a:lnTo>
                  <a:lnTo>
                    <a:pt x="27" y="174"/>
                  </a:lnTo>
                  <a:lnTo>
                    <a:pt x="41" y="148"/>
                  </a:lnTo>
                  <a:lnTo>
                    <a:pt x="54" y="122"/>
                  </a:lnTo>
                  <a:lnTo>
                    <a:pt x="65" y="95"/>
                  </a:lnTo>
                  <a:lnTo>
                    <a:pt x="76" y="67"/>
                  </a:lnTo>
                  <a:lnTo>
                    <a:pt x="86" y="34"/>
                  </a:lnTo>
                  <a:lnTo>
                    <a:pt x="94" y="0"/>
                  </a:lnTo>
                  <a:lnTo>
                    <a:pt x="104" y="25"/>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27" name="Freeform 376"/>
            <p:cNvSpPr>
              <a:spLocks noChangeAspect="1"/>
            </p:cNvSpPr>
            <p:nvPr/>
          </p:nvSpPr>
          <p:spPr bwMode="auto">
            <a:xfrm>
              <a:off x="3555" y="3060"/>
              <a:ext cx="56" cy="209"/>
            </a:xfrm>
            <a:custGeom>
              <a:avLst/>
              <a:gdLst>
                <a:gd name="T0" fmla="*/ 5 w 168"/>
                <a:gd name="T1" fmla="*/ 5 h 621"/>
                <a:gd name="T2" fmla="*/ 5 w 168"/>
                <a:gd name="T3" fmla="*/ 0 h 621"/>
                <a:gd name="T4" fmla="*/ 6 w 168"/>
                <a:gd name="T5" fmla="*/ 0 h 621"/>
                <a:gd name="T6" fmla="*/ 6 w 168"/>
                <a:gd name="T7" fmla="*/ 2 h 621"/>
                <a:gd name="T8" fmla="*/ 3 w 168"/>
                <a:gd name="T9" fmla="*/ 24 h 621"/>
                <a:gd name="T10" fmla="*/ 0 w 168"/>
                <a:gd name="T11" fmla="*/ 23 h 621"/>
                <a:gd name="T12" fmla="*/ 0 w 168"/>
                <a:gd name="T13" fmla="*/ 23 h 621"/>
                <a:gd name="T14" fmla="*/ 0 w 168"/>
                <a:gd name="T15" fmla="*/ 23 h 621"/>
                <a:gd name="T16" fmla="*/ 1 w 168"/>
                <a:gd name="T17" fmla="*/ 23 h 621"/>
                <a:gd name="T18" fmla="*/ 1 w 168"/>
                <a:gd name="T19" fmla="*/ 22 h 621"/>
                <a:gd name="T20" fmla="*/ 2 w 168"/>
                <a:gd name="T21" fmla="*/ 21 h 621"/>
                <a:gd name="T22" fmla="*/ 2 w 168"/>
                <a:gd name="T23" fmla="*/ 21 h 621"/>
                <a:gd name="T24" fmla="*/ 2 w 168"/>
                <a:gd name="T25" fmla="*/ 20 h 621"/>
                <a:gd name="T26" fmla="*/ 2 w 168"/>
                <a:gd name="T27" fmla="*/ 20 h 621"/>
                <a:gd name="T28" fmla="*/ 3 w 168"/>
                <a:gd name="T29" fmla="*/ 18 h 621"/>
                <a:gd name="T30" fmla="*/ 3 w 168"/>
                <a:gd name="T31" fmla="*/ 15 h 621"/>
                <a:gd name="T32" fmla="*/ 3 w 168"/>
                <a:gd name="T33" fmla="*/ 13 h 621"/>
                <a:gd name="T34" fmla="*/ 4 w 168"/>
                <a:gd name="T35" fmla="*/ 10 h 621"/>
                <a:gd name="T36" fmla="*/ 4 w 168"/>
                <a:gd name="T37" fmla="*/ 8 h 621"/>
                <a:gd name="T38" fmla="*/ 4 w 168"/>
                <a:gd name="T39" fmla="*/ 6 h 621"/>
                <a:gd name="T40" fmla="*/ 4 w 168"/>
                <a:gd name="T41" fmla="*/ 5 h 621"/>
                <a:gd name="T42" fmla="*/ 5 w 168"/>
                <a:gd name="T43" fmla="*/ 5 h 6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8" h="621">
                  <a:moveTo>
                    <a:pt x="127" y="123"/>
                  </a:moveTo>
                  <a:lnTo>
                    <a:pt x="134" y="5"/>
                  </a:lnTo>
                  <a:lnTo>
                    <a:pt x="168" y="0"/>
                  </a:lnTo>
                  <a:lnTo>
                    <a:pt x="162" y="51"/>
                  </a:lnTo>
                  <a:lnTo>
                    <a:pt x="71" y="621"/>
                  </a:lnTo>
                  <a:lnTo>
                    <a:pt x="0" y="612"/>
                  </a:lnTo>
                  <a:lnTo>
                    <a:pt x="2" y="610"/>
                  </a:lnTo>
                  <a:lnTo>
                    <a:pt x="9" y="601"/>
                  </a:lnTo>
                  <a:lnTo>
                    <a:pt x="19" y="590"/>
                  </a:lnTo>
                  <a:lnTo>
                    <a:pt x="31" y="576"/>
                  </a:lnTo>
                  <a:lnTo>
                    <a:pt x="43" y="560"/>
                  </a:lnTo>
                  <a:lnTo>
                    <a:pt x="54" y="544"/>
                  </a:lnTo>
                  <a:lnTo>
                    <a:pt x="62" y="528"/>
                  </a:lnTo>
                  <a:lnTo>
                    <a:pt x="65" y="513"/>
                  </a:lnTo>
                  <a:lnTo>
                    <a:pt x="72" y="459"/>
                  </a:lnTo>
                  <a:lnTo>
                    <a:pt x="79" y="399"/>
                  </a:lnTo>
                  <a:lnTo>
                    <a:pt x="88" y="335"/>
                  </a:lnTo>
                  <a:lnTo>
                    <a:pt x="96" y="273"/>
                  </a:lnTo>
                  <a:lnTo>
                    <a:pt x="104" y="217"/>
                  </a:lnTo>
                  <a:lnTo>
                    <a:pt x="114" y="169"/>
                  </a:lnTo>
                  <a:lnTo>
                    <a:pt x="121" y="137"/>
                  </a:lnTo>
                  <a:lnTo>
                    <a:pt x="127" y="123"/>
                  </a:lnTo>
                  <a:close/>
                </a:path>
              </a:pathLst>
            </a:custGeom>
            <a:solidFill>
              <a:srgbClr val="FFE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28" name="Freeform 377"/>
            <p:cNvSpPr>
              <a:spLocks noChangeAspect="1"/>
            </p:cNvSpPr>
            <p:nvPr/>
          </p:nvSpPr>
          <p:spPr bwMode="auto">
            <a:xfrm>
              <a:off x="3586" y="3061"/>
              <a:ext cx="34" cy="210"/>
            </a:xfrm>
            <a:custGeom>
              <a:avLst/>
              <a:gdLst>
                <a:gd name="T0" fmla="*/ 3 w 101"/>
                <a:gd name="T1" fmla="*/ 5 h 626"/>
                <a:gd name="T2" fmla="*/ 3 w 101"/>
                <a:gd name="T3" fmla="*/ 0 h 626"/>
                <a:gd name="T4" fmla="*/ 4 w 101"/>
                <a:gd name="T5" fmla="*/ 0 h 626"/>
                <a:gd name="T6" fmla="*/ 4 w 101"/>
                <a:gd name="T7" fmla="*/ 2 h 626"/>
                <a:gd name="T8" fmla="*/ 1 w 101"/>
                <a:gd name="T9" fmla="*/ 21 h 626"/>
                <a:gd name="T10" fmla="*/ 2 w 101"/>
                <a:gd name="T11" fmla="*/ 23 h 626"/>
                <a:gd name="T12" fmla="*/ 0 w 101"/>
                <a:gd name="T13" fmla="*/ 23 h 626"/>
                <a:gd name="T14" fmla="*/ 0 w 101"/>
                <a:gd name="T15" fmla="*/ 22 h 626"/>
                <a:gd name="T16" fmla="*/ 0 w 101"/>
                <a:gd name="T17" fmla="*/ 20 h 626"/>
                <a:gd name="T18" fmla="*/ 1 w 101"/>
                <a:gd name="T19" fmla="*/ 17 h 626"/>
                <a:gd name="T20" fmla="*/ 1 w 101"/>
                <a:gd name="T21" fmla="*/ 14 h 626"/>
                <a:gd name="T22" fmla="*/ 2 w 101"/>
                <a:gd name="T23" fmla="*/ 11 h 626"/>
                <a:gd name="T24" fmla="*/ 2 w 101"/>
                <a:gd name="T25" fmla="*/ 8 h 626"/>
                <a:gd name="T26" fmla="*/ 2 w 101"/>
                <a:gd name="T27" fmla="*/ 6 h 626"/>
                <a:gd name="T28" fmla="*/ 3 w 101"/>
                <a:gd name="T29" fmla="*/ 5 h 6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1" h="626">
                  <a:moveTo>
                    <a:pt x="70" y="123"/>
                  </a:moveTo>
                  <a:lnTo>
                    <a:pt x="81" y="5"/>
                  </a:lnTo>
                  <a:lnTo>
                    <a:pt x="101" y="0"/>
                  </a:lnTo>
                  <a:lnTo>
                    <a:pt x="95" y="49"/>
                  </a:lnTo>
                  <a:lnTo>
                    <a:pt x="34" y="553"/>
                  </a:lnTo>
                  <a:lnTo>
                    <a:pt x="64" y="626"/>
                  </a:lnTo>
                  <a:lnTo>
                    <a:pt x="0" y="618"/>
                  </a:lnTo>
                  <a:lnTo>
                    <a:pt x="2" y="597"/>
                  </a:lnTo>
                  <a:lnTo>
                    <a:pt x="9" y="542"/>
                  </a:lnTo>
                  <a:lnTo>
                    <a:pt x="18" y="465"/>
                  </a:lnTo>
                  <a:lnTo>
                    <a:pt x="30" y="375"/>
                  </a:lnTo>
                  <a:lnTo>
                    <a:pt x="42" y="285"/>
                  </a:lnTo>
                  <a:lnTo>
                    <a:pt x="54" y="206"/>
                  </a:lnTo>
                  <a:lnTo>
                    <a:pt x="63" y="148"/>
                  </a:lnTo>
                  <a:lnTo>
                    <a:pt x="70" y="123"/>
                  </a:lnTo>
                  <a:close/>
                </a:path>
              </a:pathLst>
            </a:custGeom>
            <a:solidFill>
              <a:srgbClr val="FFE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29" name="Freeform 378"/>
            <p:cNvSpPr>
              <a:spLocks noChangeAspect="1"/>
            </p:cNvSpPr>
            <p:nvPr/>
          </p:nvSpPr>
          <p:spPr bwMode="auto">
            <a:xfrm>
              <a:off x="3512" y="3263"/>
              <a:ext cx="125" cy="88"/>
            </a:xfrm>
            <a:custGeom>
              <a:avLst/>
              <a:gdLst>
                <a:gd name="T0" fmla="*/ 0 w 374"/>
                <a:gd name="T1" fmla="*/ 0 h 264"/>
                <a:gd name="T2" fmla="*/ 14 w 374"/>
                <a:gd name="T3" fmla="*/ 2 h 264"/>
                <a:gd name="T4" fmla="*/ 13 w 374"/>
                <a:gd name="T5" fmla="*/ 2 h 264"/>
                <a:gd name="T6" fmla="*/ 13 w 374"/>
                <a:gd name="T7" fmla="*/ 4 h 264"/>
                <a:gd name="T8" fmla="*/ 12 w 374"/>
                <a:gd name="T9" fmla="*/ 4 h 264"/>
                <a:gd name="T10" fmla="*/ 12 w 374"/>
                <a:gd name="T11" fmla="*/ 4 h 264"/>
                <a:gd name="T12" fmla="*/ 13 w 374"/>
                <a:gd name="T13" fmla="*/ 4 h 264"/>
                <a:gd name="T14" fmla="*/ 13 w 374"/>
                <a:gd name="T15" fmla="*/ 5 h 264"/>
                <a:gd name="T16" fmla="*/ 12 w 374"/>
                <a:gd name="T17" fmla="*/ 5 h 264"/>
                <a:gd name="T18" fmla="*/ 13 w 374"/>
                <a:gd name="T19" fmla="*/ 6 h 264"/>
                <a:gd name="T20" fmla="*/ 13 w 374"/>
                <a:gd name="T21" fmla="*/ 7 h 264"/>
                <a:gd name="T22" fmla="*/ 12 w 374"/>
                <a:gd name="T23" fmla="*/ 7 h 264"/>
                <a:gd name="T24" fmla="*/ 13 w 374"/>
                <a:gd name="T25" fmla="*/ 7 h 264"/>
                <a:gd name="T26" fmla="*/ 12 w 374"/>
                <a:gd name="T27" fmla="*/ 8 h 264"/>
                <a:gd name="T28" fmla="*/ 12 w 374"/>
                <a:gd name="T29" fmla="*/ 8 h 264"/>
                <a:gd name="T30" fmla="*/ 12 w 374"/>
                <a:gd name="T31" fmla="*/ 9 h 264"/>
                <a:gd name="T32" fmla="*/ 11 w 374"/>
                <a:gd name="T33" fmla="*/ 10 h 264"/>
                <a:gd name="T34" fmla="*/ 11 w 374"/>
                <a:gd name="T35" fmla="*/ 10 h 264"/>
                <a:gd name="T36" fmla="*/ 10 w 374"/>
                <a:gd name="T37" fmla="*/ 10 h 264"/>
                <a:gd name="T38" fmla="*/ 10 w 374"/>
                <a:gd name="T39" fmla="*/ 10 h 264"/>
                <a:gd name="T40" fmla="*/ 9 w 374"/>
                <a:gd name="T41" fmla="*/ 10 h 264"/>
                <a:gd name="T42" fmla="*/ 8 w 374"/>
                <a:gd name="T43" fmla="*/ 10 h 264"/>
                <a:gd name="T44" fmla="*/ 8 w 374"/>
                <a:gd name="T45" fmla="*/ 10 h 264"/>
                <a:gd name="T46" fmla="*/ 7 w 374"/>
                <a:gd name="T47" fmla="*/ 10 h 264"/>
                <a:gd name="T48" fmla="*/ 6 w 374"/>
                <a:gd name="T49" fmla="*/ 10 h 264"/>
                <a:gd name="T50" fmla="*/ 5 w 374"/>
                <a:gd name="T51" fmla="*/ 9 h 264"/>
                <a:gd name="T52" fmla="*/ 4 w 374"/>
                <a:gd name="T53" fmla="*/ 9 h 264"/>
                <a:gd name="T54" fmla="*/ 4 w 374"/>
                <a:gd name="T55" fmla="*/ 9 h 264"/>
                <a:gd name="T56" fmla="*/ 3 w 374"/>
                <a:gd name="T57" fmla="*/ 9 h 264"/>
                <a:gd name="T58" fmla="*/ 2 w 374"/>
                <a:gd name="T59" fmla="*/ 9 h 264"/>
                <a:gd name="T60" fmla="*/ 2 w 374"/>
                <a:gd name="T61" fmla="*/ 9 h 264"/>
                <a:gd name="T62" fmla="*/ 1 w 374"/>
                <a:gd name="T63" fmla="*/ 8 h 264"/>
                <a:gd name="T64" fmla="*/ 1 w 374"/>
                <a:gd name="T65" fmla="*/ 8 h 264"/>
                <a:gd name="T66" fmla="*/ 1 w 374"/>
                <a:gd name="T67" fmla="*/ 8 h 264"/>
                <a:gd name="T68" fmla="*/ 1 w 374"/>
                <a:gd name="T69" fmla="*/ 7 h 264"/>
                <a:gd name="T70" fmla="*/ 1 w 374"/>
                <a:gd name="T71" fmla="*/ 7 h 264"/>
                <a:gd name="T72" fmla="*/ 1 w 374"/>
                <a:gd name="T73" fmla="*/ 7 h 264"/>
                <a:gd name="T74" fmla="*/ 0 w 374"/>
                <a:gd name="T75" fmla="*/ 6 h 264"/>
                <a:gd name="T76" fmla="*/ 0 w 374"/>
                <a:gd name="T77" fmla="*/ 6 h 264"/>
                <a:gd name="T78" fmla="*/ 1 w 374"/>
                <a:gd name="T79" fmla="*/ 5 h 264"/>
                <a:gd name="T80" fmla="*/ 0 w 374"/>
                <a:gd name="T81" fmla="*/ 5 h 264"/>
                <a:gd name="T82" fmla="*/ 0 w 374"/>
                <a:gd name="T83" fmla="*/ 4 h 264"/>
                <a:gd name="T84" fmla="*/ 1 w 374"/>
                <a:gd name="T85" fmla="*/ 4 h 264"/>
                <a:gd name="T86" fmla="*/ 0 w 374"/>
                <a:gd name="T87" fmla="*/ 4 h 264"/>
                <a:gd name="T88" fmla="*/ 0 w 374"/>
                <a:gd name="T89" fmla="*/ 3 h 264"/>
                <a:gd name="T90" fmla="*/ 1 w 374"/>
                <a:gd name="T91" fmla="*/ 3 h 264"/>
                <a:gd name="T92" fmla="*/ 1 w 374"/>
                <a:gd name="T93" fmla="*/ 2 h 264"/>
                <a:gd name="T94" fmla="*/ 0 w 374"/>
                <a:gd name="T95" fmla="*/ 2 h 264"/>
                <a:gd name="T96" fmla="*/ 0 w 374"/>
                <a:gd name="T97" fmla="*/ 1 h 264"/>
                <a:gd name="T98" fmla="*/ 0 w 374"/>
                <a:gd name="T99" fmla="*/ 0 h 2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74" h="264">
                  <a:moveTo>
                    <a:pt x="3" y="0"/>
                  </a:moveTo>
                  <a:lnTo>
                    <a:pt x="374" y="48"/>
                  </a:lnTo>
                  <a:lnTo>
                    <a:pt x="361" y="63"/>
                  </a:lnTo>
                  <a:lnTo>
                    <a:pt x="353" y="95"/>
                  </a:lnTo>
                  <a:lnTo>
                    <a:pt x="334" y="102"/>
                  </a:lnTo>
                  <a:lnTo>
                    <a:pt x="331" y="116"/>
                  </a:lnTo>
                  <a:lnTo>
                    <a:pt x="352" y="118"/>
                  </a:lnTo>
                  <a:lnTo>
                    <a:pt x="347" y="142"/>
                  </a:lnTo>
                  <a:lnTo>
                    <a:pt x="331" y="144"/>
                  </a:lnTo>
                  <a:lnTo>
                    <a:pt x="343" y="160"/>
                  </a:lnTo>
                  <a:lnTo>
                    <a:pt x="342" y="176"/>
                  </a:lnTo>
                  <a:lnTo>
                    <a:pt x="329" y="185"/>
                  </a:lnTo>
                  <a:lnTo>
                    <a:pt x="342" y="199"/>
                  </a:lnTo>
                  <a:lnTo>
                    <a:pt x="336" y="214"/>
                  </a:lnTo>
                  <a:lnTo>
                    <a:pt x="327" y="226"/>
                  </a:lnTo>
                  <a:lnTo>
                    <a:pt x="316" y="244"/>
                  </a:lnTo>
                  <a:lnTo>
                    <a:pt x="299" y="258"/>
                  </a:lnTo>
                  <a:lnTo>
                    <a:pt x="289" y="260"/>
                  </a:lnTo>
                  <a:lnTo>
                    <a:pt x="276" y="262"/>
                  </a:lnTo>
                  <a:lnTo>
                    <a:pt x="260" y="262"/>
                  </a:lnTo>
                  <a:lnTo>
                    <a:pt x="243" y="264"/>
                  </a:lnTo>
                  <a:lnTo>
                    <a:pt x="224" y="262"/>
                  </a:lnTo>
                  <a:lnTo>
                    <a:pt x="205" y="261"/>
                  </a:lnTo>
                  <a:lnTo>
                    <a:pt x="184" y="259"/>
                  </a:lnTo>
                  <a:lnTo>
                    <a:pt x="163" y="257"/>
                  </a:lnTo>
                  <a:lnTo>
                    <a:pt x="141" y="254"/>
                  </a:lnTo>
                  <a:lnTo>
                    <a:pt x="120" y="251"/>
                  </a:lnTo>
                  <a:lnTo>
                    <a:pt x="101" y="246"/>
                  </a:lnTo>
                  <a:lnTo>
                    <a:pt x="82" y="243"/>
                  </a:lnTo>
                  <a:lnTo>
                    <a:pt x="65" y="238"/>
                  </a:lnTo>
                  <a:lnTo>
                    <a:pt x="50" y="234"/>
                  </a:lnTo>
                  <a:lnTo>
                    <a:pt x="38" y="228"/>
                  </a:lnTo>
                  <a:lnTo>
                    <a:pt x="27" y="223"/>
                  </a:lnTo>
                  <a:lnTo>
                    <a:pt x="23" y="213"/>
                  </a:lnTo>
                  <a:lnTo>
                    <a:pt x="19" y="200"/>
                  </a:lnTo>
                  <a:lnTo>
                    <a:pt x="17" y="189"/>
                  </a:lnTo>
                  <a:lnTo>
                    <a:pt x="17" y="178"/>
                  </a:lnTo>
                  <a:lnTo>
                    <a:pt x="5" y="169"/>
                  </a:lnTo>
                  <a:lnTo>
                    <a:pt x="3" y="154"/>
                  </a:lnTo>
                  <a:lnTo>
                    <a:pt x="25" y="145"/>
                  </a:lnTo>
                  <a:lnTo>
                    <a:pt x="0" y="143"/>
                  </a:lnTo>
                  <a:lnTo>
                    <a:pt x="3" y="120"/>
                  </a:lnTo>
                  <a:lnTo>
                    <a:pt x="23" y="115"/>
                  </a:lnTo>
                  <a:lnTo>
                    <a:pt x="6" y="99"/>
                  </a:lnTo>
                  <a:lnTo>
                    <a:pt x="4" y="85"/>
                  </a:lnTo>
                  <a:lnTo>
                    <a:pt x="27" y="78"/>
                  </a:lnTo>
                  <a:lnTo>
                    <a:pt x="27" y="64"/>
                  </a:lnTo>
                  <a:lnTo>
                    <a:pt x="9" y="54"/>
                  </a:lnTo>
                  <a:lnTo>
                    <a:pt x="12" y="25"/>
                  </a:lnTo>
                  <a:lnTo>
                    <a:pt x="3" y="0"/>
                  </a:lnTo>
                  <a:close/>
                </a:path>
              </a:pathLst>
            </a:custGeom>
            <a:solidFill>
              <a:srgbClr val="3335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30" name="Freeform 379"/>
            <p:cNvSpPr>
              <a:spLocks noChangeAspect="1"/>
            </p:cNvSpPr>
            <p:nvPr/>
          </p:nvSpPr>
          <p:spPr bwMode="auto">
            <a:xfrm>
              <a:off x="3515" y="3264"/>
              <a:ext cx="118" cy="87"/>
            </a:xfrm>
            <a:custGeom>
              <a:avLst/>
              <a:gdLst>
                <a:gd name="T0" fmla="*/ 2 w 352"/>
                <a:gd name="T1" fmla="*/ 0 h 259"/>
                <a:gd name="T2" fmla="*/ 4 w 352"/>
                <a:gd name="T3" fmla="*/ 1 h 259"/>
                <a:gd name="T4" fmla="*/ 7 w 352"/>
                <a:gd name="T5" fmla="*/ 1 h 259"/>
                <a:gd name="T6" fmla="*/ 9 w 352"/>
                <a:gd name="T7" fmla="*/ 1 h 259"/>
                <a:gd name="T8" fmla="*/ 12 w 352"/>
                <a:gd name="T9" fmla="*/ 1 h 259"/>
                <a:gd name="T10" fmla="*/ 13 w 352"/>
                <a:gd name="T11" fmla="*/ 2 h 259"/>
                <a:gd name="T12" fmla="*/ 13 w 352"/>
                <a:gd name="T13" fmla="*/ 2 h 259"/>
                <a:gd name="T14" fmla="*/ 13 w 352"/>
                <a:gd name="T15" fmla="*/ 3 h 259"/>
                <a:gd name="T16" fmla="*/ 12 w 352"/>
                <a:gd name="T17" fmla="*/ 4 h 259"/>
                <a:gd name="T18" fmla="*/ 12 w 352"/>
                <a:gd name="T19" fmla="*/ 4 h 259"/>
                <a:gd name="T20" fmla="*/ 12 w 352"/>
                <a:gd name="T21" fmla="*/ 4 h 259"/>
                <a:gd name="T22" fmla="*/ 12 w 352"/>
                <a:gd name="T23" fmla="*/ 4 h 259"/>
                <a:gd name="T24" fmla="*/ 12 w 352"/>
                <a:gd name="T25" fmla="*/ 5 h 259"/>
                <a:gd name="T26" fmla="*/ 12 w 352"/>
                <a:gd name="T27" fmla="*/ 5 h 259"/>
                <a:gd name="T28" fmla="*/ 12 w 352"/>
                <a:gd name="T29" fmla="*/ 5 h 259"/>
                <a:gd name="T30" fmla="*/ 12 w 352"/>
                <a:gd name="T31" fmla="*/ 6 h 259"/>
                <a:gd name="T32" fmla="*/ 12 w 352"/>
                <a:gd name="T33" fmla="*/ 6 h 259"/>
                <a:gd name="T34" fmla="*/ 12 w 352"/>
                <a:gd name="T35" fmla="*/ 7 h 259"/>
                <a:gd name="T36" fmla="*/ 12 w 352"/>
                <a:gd name="T37" fmla="*/ 7 h 259"/>
                <a:gd name="T38" fmla="*/ 12 w 352"/>
                <a:gd name="T39" fmla="*/ 7 h 259"/>
                <a:gd name="T40" fmla="*/ 12 w 352"/>
                <a:gd name="T41" fmla="*/ 8 h 259"/>
                <a:gd name="T42" fmla="*/ 12 w 352"/>
                <a:gd name="T43" fmla="*/ 8 h 259"/>
                <a:gd name="T44" fmla="*/ 12 w 352"/>
                <a:gd name="T45" fmla="*/ 8 h 259"/>
                <a:gd name="T46" fmla="*/ 11 w 352"/>
                <a:gd name="T47" fmla="*/ 9 h 259"/>
                <a:gd name="T48" fmla="*/ 11 w 352"/>
                <a:gd name="T49" fmla="*/ 9 h 259"/>
                <a:gd name="T50" fmla="*/ 10 w 352"/>
                <a:gd name="T51" fmla="*/ 10 h 259"/>
                <a:gd name="T52" fmla="*/ 8 w 352"/>
                <a:gd name="T53" fmla="*/ 10 h 259"/>
                <a:gd name="T54" fmla="*/ 6 w 352"/>
                <a:gd name="T55" fmla="*/ 10 h 259"/>
                <a:gd name="T56" fmla="*/ 4 w 352"/>
                <a:gd name="T57" fmla="*/ 9 h 259"/>
                <a:gd name="T58" fmla="*/ 2 w 352"/>
                <a:gd name="T59" fmla="*/ 9 h 259"/>
                <a:gd name="T60" fmla="*/ 1 w 352"/>
                <a:gd name="T61" fmla="*/ 8 h 259"/>
                <a:gd name="T62" fmla="*/ 1 w 352"/>
                <a:gd name="T63" fmla="*/ 7 h 259"/>
                <a:gd name="T64" fmla="*/ 0 w 352"/>
                <a:gd name="T65" fmla="*/ 6 h 259"/>
                <a:gd name="T66" fmla="*/ 0 w 352"/>
                <a:gd name="T67" fmla="*/ 6 h 259"/>
                <a:gd name="T68" fmla="*/ 0 w 352"/>
                <a:gd name="T69" fmla="*/ 6 h 259"/>
                <a:gd name="T70" fmla="*/ 1 w 352"/>
                <a:gd name="T71" fmla="*/ 5 h 259"/>
                <a:gd name="T72" fmla="*/ 0 w 352"/>
                <a:gd name="T73" fmla="*/ 5 h 259"/>
                <a:gd name="T74" fmla="*/ 0 w 352"/>
                <a:gd name="T75" fmla="*/ 5 h 259"/>
                <a:gd name="T76" fmla="*/ 0 w 352"/>
                <a:gd name="T77" fmla="*/ 4 h 259"/>
                <a:gd name="T78" fmla="*/ 1 w 352"/>
                <a:gd name="T79" fmla="*/ 4 h 259"/>
                <a:gd name="T80" fmla="*/ 1 w 352"/>
                <a:gd name="T81" fmla="*/ 4 h 259"/>
                <a:gd name="T82" fmla="*/ 0 w 352"/>
                <a:gd name="T83" fmla="*/ 4 h 259"/>
                <a:gd name="T84" fmla="*/ 0 w 352"/>
                <a:gd name="T85" fmla="*/ 3 h 259"/>
                <a:gd name="T86" fmla="*/ 1 w 352"/>
                <a:gd name="T87" fmla="*/ 3 h 259"/>
                <a:gd name="T88" fmla="*/ 1 w 352"/>
                <a:gd name="T89" fmla="*/ 3 h 259"/>
                <a:gd name="T90" fmla="*/ 1 w 352"/>
                <a:gd name="T91" fmla="*/ 2 h 259"/>
                <a:gd name="T92" fmla="*/ 0 w 352"/>
                <a:gd name="T93" fmla="*/ 2 h 259"/>
                <a:gd name="T94" fmla="*/ 0 w 352"/>
                <a:gd name="T95" fmla="*/ 1 h 259"/>
                <a:gd name="T96" fmla="*/ 0 w 352"/>
                <a:gd name="T97" fmla="*/ 0 h 2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52" h="259">
                  <a:moveTo>
                    <a:pt x="4" y="0"/>
                  </a:moveTo>
                  <a:lnTo>
                    <a:pt x="26" y="3"/>
                  </a:lnTo>
                  <a:lnTo>
                    <a:pt x="48" y="6"/>
                  </a:lnTo>
                  <a:lnTo>
                    <a:pt x="70" y="8"/>
                  </a:lnTo>
                  <a:lnTo>
                    <a:pt x="92" y="12"/>
                  </a:lnTo>
                  <a:lnTo>
                    <a:pt x="113" y="14"/>
                  </a:lnTo>
                  <a:lnTo>
                    <a:pt x="135" y="18"/>
                  </a:lnTo>
                  <a:lnTo>
                    <a:pt x="157" y="20"/>
                  </a:lnTo>
                  <a:lnTo>
                    <a:pt x="178" y="22"/>
                  </a:lnTo>
                  <a:lnTo>
                    <a:pt x="200" y="26"/>
                  </a:lnTo>
                  <a:lnTo>
                    <a:pt x="222" y="28"/>
                  </a:lnTo>
                  <a:lnTo>
                    <a:pt x="244" y="31"/>
                  </a:lnTo>
                  <a:lnTo>
                    <a:pt x="265" y="34"/>
                  </a:lnTo>
                  <a:lnTo>
                    <a:pt x="287" y="37"/>
                  </a:lnTo>
                  <a:lnTo>
                    <a:pt x="309" y="39"/>
                  </a:lnTo>
                  <a:lnTo>
                    <a:pt x="331" y="43"/>
                  </a:lnTo>
                  <a:lnTo>
                    <a:pt x="352" y="45"/>
                  </a:lnTo>
                  <a:lnTo>
                    <a:pt x="349" y="49"/>
                  </a:lnTo>
                  <a:lnTo>
                    <a:pt x="345" y="52"/>
                  </a:lnTo>
                  <a:lnTo>
                    <a:pt x="342" y="56"/>
                  </a:lnTo>
                  <a:lnTo>
                    <a:pt x="340" y="60"/>
                  </a:lnTo>
                  <a:lnTo>
                    <a:pt x="337" y="68"/>
                  </a:lnTo>
                  <a:lnTo>
                    <a:pt x="336" y="76"/>
                  </a:lnTo>
                  <a:lnTo>
                    <a:pt x="334" y="84"/>
                  </a:lnTo>
                  <a:lnTo>
                    <a:pt x="332" y="92"/>
                  </a:lnTo>
                  <a:lnTo>
                    <a:pt x="327" y="94"/>
                  </a:lnTo>
                  <a:lnTo>
                    <a:pt x="322" y="95"/>
                  </a:lnTo>
                  <a:lnTo>
                    <a:pt x="318" y="96"/>
                  </a:lnTo>
                  <a:lnTo>
                    <a:pt x="313" y="97"/>
                  </a:lnTo>
                  <a:lnTo>
                    <a:pt x="313" y="102"/>
                  </a:lnTo>
                  <a:lnTo>
                    <a:pt x="313" y="105"/>
                  </a:lnTo>
                  <a:lnTo>
                    <a:pt x="312" y="109"/>
                  </a:lnTo>
                  <a:lnTo>
                    <a:pt x="312" y="112"/>
                  </a:lnTo>
                  <a:lnTo>
                    <a:pt x="317" y="113"/>
                  </a:lnTo>
                  <a:lnTo>
                    <a:pt x="321" y="113"/>
                  </a:lnTo>
                  <a:lnTo>
                    <a:pt x="326" y="114"/>
                  </a:lnTo>
                  <a:lnTo>
                    <a:pt x="331" y="115"/>
                  </a:lnTo>
                  <a:lnTo>
                    <a:pt x="329" y="121"/>
                  </a:lnTo>
                  <a:lnTo>
                    <a:pt x="328" y="127"/>
                  </a:lnTo>
                  <a:lnTo>
                    <a:pt x="327" y="133"/>
                  </a:lnTo>
                  <a:lnTo>
                    <a:pt x="326" y="139"/>
                  </a:lnTo>
                  <a:lnTo>
                    <a:pt x="322" y="139"/>
                  </a:lnTo>
                  <a:lnTo>
                    <a:pt x="319" y="140"/>
                  </a:lnTo>
                  <a:lnTo>
                    <a:pt x="316" y="140"/>
                  </a:lnTo>
                  <a:lnTo>
                    <a:pt x="312" y="141"/>
                  </a:lnTo>
                  <a:lnTo>
                    <a:pt x="314" y="144"/>
                  </a:lnTo>
                  <a:lnTo>
                    <a:pt x="318" y="148"/>
                  </a:lnTo>
                  <a:lnTo>
                    <a:pt x="320" y="152"/>
                  </a:lnTo>
                  <a:lnTo>
                    <a:pt x="322" y="156"/>
                  </a:lnTo>
                  <a:lnTo>
                    <a:pt x="321" y="160"/>
                  </a:lnTo>
                  <a:lnTo>
                    <a:pt x="321" y="164"/>
                  </a:lnTo>
                  <a:lnTo>
                    <a:pt x="321" y="168"/>
                  </a:lnTo>
                  <a:lnTo>
                    <a:pt x="320" y="173"/>
                  </a:lnTo>
                  <a:lnTo>
                    <a:pt x="318" y="175"/>
                  </a:lnTo>
                  <a:lnTo>
                    <a:pt x="314" y="177"/>
                  </a:lnTo>
                  <a:lnTo>
                    <a:pt x="311" y="179"/>
                  </a:lnTo>
                  <a:lnTo>
                    <a:pt x="309" y="181"/>
                  </a:lnTo>
                  <a:lnTo>
                    <a:pt x="311" y="185"/>
                  </a:lnTo>
                  <a:lnTo>
                    <a:pt x="314" y="188"/>
                  </a:lnTo>
                  <a:lnTo>
                    <a:pt x="318" y="192"/>
                  </a:lnTo>
                  <a:lnTo>
                    <a:pt x="321" y="195"/>
                  </a:lnTo>
                  <a:lnTo>
                    <a:pt x="320" y="200"/>
                  </a:lnTo>
                  <a:lnTo>
                    <a:pt x="319" y="203"/>
                  </a:lnTo>
                  <a:lnTo>
                    <a:pt x="317" y="206"/>
                  </a:lnTo>
                  <a:lnTo>
                    <a:pt x="316" y="210"/>
                  </a:lnTo>
                  <a:lnTo>
                    <a:pt x="313" y="212"/>
                  </a:lnTo>
                  <a:lnTo>
                    <a:pt x="311" y="216"/>
                  </a:lnTo>
                  <a:lnTo>
                    <a:pt x="309" y="219"/>
                  </a:lnTo>
                  <a:lnTo>
                    <a:pt x="306" y="221"/>
                  </a:lnTo>
                  <a:lnTo>
                    <a:pt x="304" y="226"/>
                  </a:lnTo>
                  <a:lnTo>
                    <a:pt x="302" y="232"/>
                  </a:lnTo>
                  <a:lnTo>
                    <a:pt x="298" y="236"/>
                  </a:lnTo>
                  <a:lnTo>
                    <a:pt x="296" y="240"/>
                  </a:lnTo>
                  <a:lnTo>
                    <a:pt x="293" y="243"/>
                  </a:lnTo>
                  <a:lnTo>
                    <a:pt x="289" y="247"/>
                  </a:lnTo>
                  <a:lnTo>
                    <a:pt x="284" y="250"/>
                  </a:lnTo>
                  <a:lnTo>
                    <a:pt x="281" y="254"/>
                  </a:lnTo>
                  <a:lnTo>
                    <a:pt x="271" y="256"/>
                  </a:lnTo>
                  <a:lnTo>
                    <a:pt x="259" y="258"/>
                  </a:lnTo>
                  <a:lnTo>
                    <a:pt x="244" y="259"/>
                  </a:lnTo>
                  <a:lnTo>
                    <a:pt x="228" y="259"/>
                  </a:lnTo>
                  <a:lnTo>
                    <a:pt x="211" y="259"/>
                  </a:lnTo>
                  <a:lnTo>
                    <a:pt x="192" y="258"/>
                  </a:lnTo>
                  <a:lnTo>
                    <a:pt x="173" y="256"/>
                  </a:lnTo>
                  <a:lnTo>
                    <a:pt x="153" y="254"/>
                  </a:lnTo>
                  <a:lnTo>
                    <a:pt x="132" y="251"/>
                  </a:lnTo>
                  <a:lnTo>
                    <a:pt x="114" y="248"/>
                  </a:lnTo>
                  <a:lnTo>
                    <a:pt x="94" y="245"/>
                  </a:lnTo>
                  <a:lnTo>
                    <a:pt x="77" y="240"/>
                  </a:lnTo>
                  <a:lnTo>
                    <a:pt x="61" y="236"/>
                  </a:lnTo>
                  <a:lnTo>
                    <a:pt x="47" y="232"/>
                  </a:lnTo>
                  <a:lnTo>
                    <a:pt x="34" y="226"/>
                  </a:lnTo>
                  <a:lnTo>
                    <a:pt x="25" y="221"/>
                  </a:lnTo>
                  <a:lnTo>
                    <a:pt x="22" y="211"/>
                  </a:lnTo>
                  <a:lnTo>
                    <a:pt x="18" y="198"/>
                  </a:lnTo>
                  <a:lnTo>
                    <a:pt x="17" y="187"/>
                  </a:lnTo>
                  <a:lnTo>
                    <a:pt x="17" y="177"/>
                  </a:lnTo>
                  <a:lnTo>
                    <a:pt x="14" y="174"/>
                  </a:lnTo>
                  <a:lnTo>
                    <a:pt x="11" y="172"/>
                  </a:lnTo>
                  <a:lnTo>
                    <a:pt x="8" y="171"/>
                  </a:lnTo>
                  <a:lnTo>
                    <a:pt x="6" y="168"/>
                  </a:lnTo>
                  <a:lnTo>
                    <a:pt x="4" y="164"/>
                  </a:lnTo>
                  <a:lnTo>
                    <a:pt x="4" y="160"/>
                  </a:lnTo>
                  <a:lnTo>
                    <a:pt x="4" y="157"/>
                  </a:lnTo>
                  <a:lnTo>
                    <a:pt x="4" y="152"/>
                  </a:lnTo>
                  <a:lnTo>
                    <a:pt x="9" y="150"/>
                  </a:lnTo>
                  <a:lnTo>
                    <a:pt x="15" y="149"/>
                  </a:lnTo>
                  <a:lnTo>
                    <a:pt x="19" y="147"/>
                  </a:lnTo>
                  <a:lnTo>
                    <a:pt x="24" y="145"/>
                  </a:lnTo>
                  <a:lnTo>
                    <a:pt x="18" y="144"/>
                  </a:lnTo>
                  <a:lnTo>
                    <a:pt x="13" y="143"/>
                  </a:lnTo>
                  <a:lnTo>
                    <a:pt x="6" y="142"/>
                  </a:lnTo>
                  <a:lnTo>
                    <a:pt x="0" y="142"/>
                  </a:lnTo>
                  <a:lnTo>
                    <a:pt x="1" y="136"/>
                  </a:lnTo>
                  <a:lnTo>
                    <a:pt x="2" y="130"/>
                  </a:lnTo>
                  <a:lnTo>
                    <a:pt x="2" y="125"/>
                  </a:lnTo>
                  <a:lnTo>
                    <a:pt x="3" y="119"/>
                  </a:lnTo>
                  <a:lnTo>
                    <a:pt x="8" y="118"/>
                  </a:lnTo>
                  <a:lnTo>
                    <a:pt x="14" y="117"/>
                  </a:lnTo>
                  <a:lnTo>
                    <a:pt x="18" y="115"/>
                  </a:lnTo>
                  <a:lnTo>
                    <a:pt x="23" y="114"/>
                  </a:lnTo>
                  <a:lnTo>
                    <a:pt x="18" y="110"/>
                  </a:lnTo>
                  <a:lnTo>
                    <a:pt x="15" y="106"/>
                  </a:lnTo>
                  <a:lnTo>
                    <a:pt x="11" y="102"/>
                  </a:lnTo>
                  <a:lnTo>
                    <a:pt x="7" y="97"/>
                  </a:lnTo>
                  <a:lnTo>
                    <a:pt x="7" y="95"/>
                  </a:lnTo>
                  <a:lnTo>
                    <a:pt x="7" y="91"/>
                  </a:lnTo>
                  <a:lnTo>
                    <a:pt x="6" y="88"/>
                  </a:lnTo>
                  <a:lnTo>
                    <a:pt x="6" y="84"/>
                  </a:lnTo>
                  <a:lnTo>
                    <a:pt x="11" y="82"/>
                  </a:lnTo>
                  <a:lnTo>
                    <a:pt x="17" y="81"/>
                  </a:lnTo>
                  <a:lnTo>
                    <a:pt x="22" y="79"/>
                  </a:lnTo>
                  <a:lnTo>
                    <a:pt x="28" y="76"/>
                  </a:lnTo>
                  <a:lnTo>
                    <a:pt x="28" y="74"/>
                  </a:lnTo>
                  <a:lnTo>
                    <a:pt x="28" y="71"/>
                  </a:lnTo>
                  <a:lnTo>
                    <a:pt x="28" y="67"/>
                  </a:lnTo>
                  <a:lnTo>
                    <a:pt x="28" y="64"/>
                  </a:lnTo>
                  <a:lnTo>
                    <a:pt x="23" y="61"/>
                  </a:lnTo>
                  <a:lnTo>
                    <a:pt x="19" y="58"/>
                  </a:lnTo>
                  <a:lnTo>
                    <a:pt x="15" y="56"/>
                  </a:lnTo>
                  <a:lnTo>
                    <a:pt x="10" y="53"/>
                  </a:lnTo>
                  <a:lnTo>
                    <a:pt x="11" y="46"/>
                  </a:lnTo>
                  <a:lnTo>
                    <a:pt x="13" y="38"/>
                  </a:lnTo>
                  <a:lnTo>
                    <a:pt x="13" y="31"/>
                  </a:lnTo>
                  <a:lnTo>
                    <a:pt x="14" y="24"/>
                  </a:lnTo>
                  <a:lnTo>
                    <a:pt x="11" y="19"/>
                  </a:lnTo>
                  <a:lnTo>
                    <a:pt x="9" y="12"/>
                  </a:lnTo>
                  <a:lnTo>
                    <a:pt x="7" y="6"/>
                  </a:lnTo>
                  <a:lnTo>
                    <a:pt x="4" y="0"/>
                  </a:lnTo>
                  <a:close/>
                </a:path>
              </a:pathLst>
            </a:custGeom>
            <a:solidFill>
              <a:srgbClr val="3D3F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31" name="Freeform 380"/>
            <p:cNvSpPr>
              <a:spLocks noChangeAspect="1"/>
            </p:cNvSpPr>
            <p:nvPr/>
          </p:nvSpPr>
          <p:spPr bwMode="auto">
            <a:xfrm>
              <a:off x="3519" y="3265"/>
              <a:ext cx="110" cy="86"/>
            </a:xfrm>
            <a:custGeom>
              <a:avLst/>
              <a:gdLst>
                <a:gd name="T0" fmla="*/ 2 w 329"/>
                <a:gd name="T1" fmla="*/ 0 h 256"/>
                <a:gd name="T2" fmla="*/ 4 w 329"/>
                <a:gd name="T3" fmla="*/ 0 h 256"/>
                <a:gd name="T4" fmla="*/ 6 w 329"/>
                <a:gd name="T5" fmla="*/ 1 h 256"/>
                <a:gd name="T6" fmla="*/ 9 w 329"/>
                <a:gd name="T7" fmla="*/ 1 h 256"/>
                <a:gd name="T8" fmla="*/ 11 w 329"/>
                <a:gd name="T9" fmla="*/ 1 h 256"/>
                <a:gd name="T10" fmla="*/ 12 w 329"/>
                <a:gd name="T11" fmla="*/ 2 h 256"/>
                <a:gd name="T12" fmla="*/ 12 w 329"/>
                <a:gd name="T13" fmla="*/ 2 h 256"/>
                <a:gd name="T14" fmla="*/ 12 w 329"/>
                <a:gd name="T15" fmla="*/ 3 h 256"/>
                <a:gd name="T16" fmla="*/ 11 w 329"/>
                <a:gd name="T17" fmla="*/ 3 h 256"/>
                <a:gd name="T18" fmla="*/ 11 w 329"/>
                <a:gd name="T19" fmla="*/ 4 h 256"/>
                <a:gd name="T20" fmla="*/ 11 w 329"/>
                <a:gd name="T21" fmla="*/ 4 h 256"/>
                <a:gd name="T22" fmla="*/ 11 w 329"/>
                <a:gd name="T23" fmla="*/ 4 h 256"/>
                <a:gd name="T24" fmla="*/ 11 w 329"/>
                <a:gd name="T25" fmla="*/ 5 h 256"/>
                <a:gd name="T26" fmla="*/ 11 w 329"/>
                <a:gd name="T27" fmla="*/ 5 h 256"/>
                <a:gd name="T28" fmla="*/ 11 w 329"/>
                <a:gd name="T29" fmla="*/ 5 h 256"/>
                <a:gd name="T30" fmla="*/ 11 w 329"/>
                <a:gd name="T31" fmla="*/ 6 h 256"/>
                <a:gd name="T32" fmla="*/ 11 w 329"/>
                <a:gd name="T33" fmla="*/ 6 h 256"/>
                <a:gd name="T34" fmla="*/ 11 w 329"/>
                <a:gd name="T35" fmla="*/ 6 h 256"/>
                <a:gd name="T36" fmla="*/ 11 w 329"/>
                <a:gd name="T37" fmla="*/ 7 h 256"/>
                <a:gd name="T38" fmla="*/ 11 w 329"/>
                <a:gd name="T39" fmla="*/ 7 h 256"/>
                <a:gd name="T40" fmla="*/ 11 w 329"/>
                <a:gd name="T41" fmla="*/ 8 h 256"/>
                <a:gd name="T42" fmla="*/ 11 w 329"/>
                <a:gd name="T43" fmla="*/ 8 h 256"/>
                <a:gd name="T44" fmla="*/ 11 w 329"/>
                <a:gd name="T45" fmla="*/ 8 h 256"/>
                <a:gd name="T46" fmla="*/ 10 w 329"/>
                <a:gd name="T47" fmla="*/ 9 h 256"/>
                <a:gd name="T48" fmla="*/ 10 w 329"/>
                <a:gd name="T49" fmla="*/ 9 h 256"/>
                <a:gd name="T50" fmla="*/ 9 w 329"/>
                <a:gd name="T51" fmla="*/ 10 h 256"/>
                <a:gd name="T52" fmla="*/ 8 w 329"/>
                <a:gd name="T53" fmla="*/ 10 h 256"/>
                <a:gd name="T54" fmla="*/ 6 w 329"/>
                <a:gd name="T55" fmla="*/ 10 h 256"/>
                <a:gd name="T56" fmla="*/ 4 w 329"/>
                <a:gd name="T57" fmla="*/ 9 h 256"/>
                <a:gd name="T58" fmla="*/ 2 w 329"/>
                <a:gd name="T59" fmla="*/ 9 h 256"/>
                <a:gd name="T60" fmla="*/ 1 w 329"/>
                <a:gd name="T61" fmla="*/ 8 h 256"/>
                <a:gd name="T62" fmla="*/ 1 w 329"/>
                <a:gd name="T63" fmla="*/ 7 h 256"/>
                <a:gd name="T64" fmla="*/ 0 w 329"/>
                <a:gd name="T65" fmla="*/ 6 h 256"/>
                <a:gd name="T66" fmla="*/ 0 w 329"/>
                <a:gd name="T67" fmla="*/ 6 h 256"/>
                <a:gd name="T68" fmla="*/ 0 w 329"/>
                <a:gd name="T69" fmla="*/ 6 h 256"/>
                <a:gd name="T70" fmla="*/ 1 w 329"/>
                <a:gd name="T71" fmla="*/ 5 h 256"/>
                <a:gd name="T72" fmla="*/ 0 w 329"/>
                <a:gd name="T73" fmla="*/ 5 h 256"/>
                <a:gd name="T74" fmla="*/ 0 w 329"/>
                <a:gd name="T75" fmla="*/ 5 h 256"/>
                <a:gd name="T76" fmla="*/ 0 w 329"/>
                <a:gd name="T77" fmla="*/ 4 h 256"/>
                <a:gd name="T78" fmla="*/ 1 w 329"/>
                <a:gd name="T79" fmla="*/ 4 h 256"/>
                <a:gd name="T80" fmla="*/ 1 w 329"/>
                <a:gd name="T81" fmla="*/ 4 h 256"/>
                <a:gd name="T82" fmla="*/ 0 w 329"/>
                <a:gd name="T83" fmla="*/ 4 h 256"/>
                <a:gd name="T84" fmla="*/ 0 w 329"/>
                <a:gd name="T85" fmla="*/ 3 h 256"/>
                <a:gd name="T86" fmla="*/ 1 w 329"/>
                <a:gd name="T87" fmla="*/ 3 h 256"/>
                <a:gd name="T88" fmla="*/ 1 w 329"/>
                <a:gd name="T89" fmla="*/ 3 h 256"/>
                <a:gd name="T90" fmla="*/ 1 w 329"/>
                <a:gd name="T91" fmla="*/ 2 h 256"/>
                <a:gd name="T92" fmla="*/ 0 w 329"/>
                <a:gd name="T93" fmla="*/ 2 h 256"/>
                <a:gd name="T94" fmla="*/ 0 w 329"/>
                <a:gd name="T95" fmla="*/ 1 h 256"/>
                <a:gd name="T96" fmla="*/ 0 w 329"/>
                <a:gd name="T97" fmla="*/ 0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9" h="256">
                  <a:moveTo>
                    <a:pt x="5" y="0"/>
                  </a:moveTo>
                  <a:lnTo>
                    <a:pt x="26" y="2"/>
                  </a:lnTo>
                  <a:lnTo>
                    <a:pt x="45" y="4"/>
                  </a:lnTo>
                  <a:lnTo>
                    <a:pt x="66" y="8"/>
                  </a:lnTo>
                  <a:lnTo>
                    <a:pt x="86" y="10"/>
                  </a:lnTo>
                  <a:lnTo>
                    <a:pt x="106" y="12"/>
                  </a:lnTo>
                  <a:lnTo>
                    <a:pt x="127" y="15"/>
                  </a:lnTo>
                  <a:lnTo>
                    <a:pt x="147" y="18"/>
                  </a:lnTo>
                  <a:lnTo>
                    <a:pt x="167" y="20"/>
                  </a:lnTo>
                  <a:lnTo>
                    <a:pt x="187" y="23"/>
                  </a:lnTo>
                  <a:lnTo>
                    <a:pt x="208" y="25"/>
                  </a:lnTo>
                  <a:lnTo>
                    <a:pt x="229" y="28"/>
                  </a:lnTo>
                  <a:lnTo>
                    <a:pt x="248" y="31"/>
                  </a:lnTo>
                  <a:lnTo>
                    <a:pt x="269" y="33"/>
                  </a:lnTo>
                  <a:lnTo>
                    <a:pt x="288" y="35"/>
                  </a:lnTo>
                  <a:lnTo>
                    <a:pt x="309" y="39"/>
                  </a:lnTo>
                  <a:lnTo>
                    <a:pt x="329" y="41"/>
                  </a:lnTo>
                  <a:lnTo>
                    <a:pt x="326" y="46"/>
                  </a:lnTo>
                  <a:lnTo>
                    <a:pt x="323" y="49"/>
                  </a:lnTo>
                  <a:lnTo>
                    <a:pt x="320" y="53"/>
                  </a:lnTo>
                  <a:lnTo>
                    <a:pt x="317" y="57"/>
                  </a:lnTo>
                  <a:lnTo>
                    <a:pt x="315" y="65"/>
                  </a:lnTo>
                  <a:lnTo>
                    <a:pt x="314" y="73"/>
                  </a:lnTo>
                  <a:lnTo>
                    <a:pt x="311" y="81"/>
                  </a:lnTo>
                  <a:lnTo>
                    <a:pt x="309" y="89"/>
                  </a:lnTo>
                  <a:lnTo>
                    <a:pt x="306" y="91"/>
                  </a:lnTo>
                  <a:lnTo>
                    <a:pt x="301" y="92"/>
                  </a:lnTo>
                  <a:lnTo>
                    <a:pt x="298" y="93"/>
                  </a:lnTo>
                  <a:lnTo>
                    <a:pt x="293" y="94"/>
                  </a:lnTo>
                  <a:lnTo>
                    <a:pt x="292" y="99"/>
                  </a:lnTo>
                  <a:lnTo>
                    <a:pt x="292" y="102"/>
                  </a:lnTo>
                  <a:lnTo>
                    <a:pt x="292" y="106"/>
                  </a:lnTo>
                  <a:lnTo>
                    <a:pt x="291" y="109"/>
                  </a:lnTo>
                  <a:lnTo>
                    <a:pt x="295" y="110"/>
                  </a:lnTo>
                  <a:lnTo>
                    <a:pt x="300" y="110"/>
                  </a:lnTo>
                  <a:lnTo>
                    <a:pt x="305" y="111"/>
                  </a:lnTo>
                  <a:lnTo>
                    <a:pt x="309" y="111"/>
                  </a:lnTo>
                  <a:lnTo>
                    <a:pt x="308" y="117"/>
                  </a:lnTo>
                  <a:lnTo>
                    <a:pt x="307" y="123"/>
                  </a:lnTo>
                  <a:lnTo>
                    <a:pt x="306" y="129"/>
                  </a:lnTo>
                  <a:lnTo>
                    <a:pt x="305" y="134"/>
                  </a:lnTo>
                  <a:lnTo>
                    <a:pt x="301" y="136"/>
                  </a:lnTo>
                  <a:lnTo>
                    <a:pt x="298" y="136"/>
                  </a:lnTo>
                  <a:lnTo>
                    <a:pt x="294" y="137"/>
                  </a:lnTo>
                  <a:lnTo>
                    <a:pt x="291" y="137"/>
                  </a:lnTo>
                  <a:lnTo>
                    <a:pt x="293" y="141"/>
                  </a:lnTo>
                  <a:lnTo>
                    <a:pt x="295" y="145"/>
                  </a:lnTo>
                  <a:lnTo>
                    <a:pt x="298" y="148"/>
                  </a:lnTo>
                  <a:lnTo>
                    <a:pt x="300" y="153"/>
                  </a:lnTo>
                  <a:lnTo>
                    <a:pt x="300" y="156"/>
                  </a:lnTo>
                  <a:lnTo>
                    <a:pt x="300" y="161"/>
                  </a:lnTo>
                  <a:lnTo>
                    <a:pt x="299" y="164"/>
                  </a:lnTo>
                  <a:lnTo>
                    <a:pt x="299" y="169"/>
                  </a:lnTo>
                  <a:lnTo>
                    <a:pt x="295" y="171"/>
                  </a:lnTo>
                  <a:lnTo>
                    <a:pt x="293" y="172"/>
                  </a:lnTo>
                  <a:lnTo>
                    <a:pt x="290" y="175"/>
                  </a:lnTo>
                  <a:lnTo>
                    <a:pt x="287" y="177"/>
                  </a:lnTo>
                  <a:lnTo>
                    <a:pt x="290" y="180"/>
                  </a:lnTo>
                  <a:lnTo>
                    <a:pt x="293" y="184"/>
                  </a:lnTo>
                  <a:lnTo>
                    <a:pt x="296" y="187"/>
                  </a:lnTo>
                  <a:lnTo>
                    <a:pt x="299" y="192"/>
                  </a:lnTo>
                  <a:lnTo>
                    <a:pt x="298" y="195"/>
                  </a:lnTo>
                  <a:lnTo>
                    <a:pt x="296" y="199"/>
                  </a:lnTo>
                  <a:lnTo>
                    <a:pt x="295" y="202"/>
                  </a:lnTo>
                  <a:lnTo>
                    <a:pt x="294" y="206"/>
                  </a:lnTo>
                  <a:lnTo>
                    <a:pt x="292" y="209"/>
                  </a:lnTo>
                  <a:lnTo>
                    <a:pt x="290" y="212"/>
                  </a:lnTo>
                  <a:lnTo>
                    <a:pt x="287" y="215"/>
                  </a:lnTo>
                  <a:lnTo>
                    <a:pt x="285" y="217"/>
                  </a:lnTo>
                  <a:lnTo>
                    <a:pt x="283" y="222"/>
                  </a:lnTo>
                  <a:lnTo>
                    <a:pt x="280" y="228"/>
                  </a:lnTo>
                  <a:lnTo>
                    <a:pt x="278" y="232"/>
                  </a:lnTo>
                  <a:lnTo>
                    <a:pt x="276" y="237"/>
                  </a:lnTo>
                  <a:lnTo>
                    <a:pt x="272" y="240"/>
                  </a:lnTo>
                  <a:lnTo>
                    <a:pt x="269" y="244"/>
                  </a:lnTo>
                  <a:lnTo>
                    <a:pt x="265" y="247"/>
                  </a:lnTo>
                  <a:lnTo>
                    <a:pt x="261" y="250"/>
                  </a:lnTo>
                  <a:lnTo>
                    <a:pt x="252" y="252"/>
                  </a:lnTo>
                  <a:lnTo>
                    <a:pt x="240" y="254"/>
                  </a:lnTo>
                  <a:lnTo>
                    <a:pt x="227" y="255"/>
                  </a:lnTo>
                  <a:lnTo>
                    <a:pt x="211" y="256"/>
                  </a:lnTo>
                  <a:lnTo>
                    <a:pt x="195" y="255"/>
                  </a:lnTo>
                  <a:lnTo>
                    <a:pt x="178" y="255"/>
                  </a:lnTo>
                  <a:lnTo>
                    <a:pt x="159" y="253"/>
                  </a:lnTo>
                  <a:lnTo>
                    <a:pt x="141" y="252"/>
                  </a:lnTo>
                  <a:lnTo>
                    <a:pt x="123" y="248"/>
                  </a:lnTo>
                  <a:lnTo>
                    <a:pt x="105" y="246"/>
                  </a:lnTo>
                  <a:lnTo>
                    <a:pt x="88" y="243"/>
                  </a:lnTo>
                  <a:lnTo>
                    <a:pt x="71" y="238"/>
                  </a:lnTo>
                  <a:lnTo>
                    <a:pt x="57" y="235"/>
                  </a:lnTo>
                  <a:lnTo>
                    <a:pt x="43" y="230"/>
                  </a:lnTo>
                  <a:lnTo>
                    <a:pt x="33" y="224"/>
                  </a:lnTo>
                  <a:lnTo>
                    <a:pt x="23" y="220"/>
                  </a:lnTo>
                  <a:lnTo>
                    <a:pt x="20" y="209"/>
                  </a:lnTo>
                  <a:lnTo>
                    <a:pt x="17" y="198"/>
                  </a:lnTo>
                  <a:lnTo>
                    <a:pt x="15" y="186"/>
                  </a:lnTo>
                  <a:lnTo>
                    <a:pt x="15" y="176"/>
                  </a:lnTo>
                  <a:lnTo>
                    <a:pt x="13" y="174"/>
                  </a:lnTo>
                  <a:lnTo>
                    <a:pt x="11" y="171"/>
                  </a:lnTo>
                  <a:lnTo>
                    <a:pt x="7" y="169"/>
                  </a:lnTo>
                  <a:lnTo>
                    <a:pt x="5" y="167"/>
                  </a:lnTo>
                  <a:lnTo>
                    <a:pt x="4" y="163"/>
                  </a:lnTo>
                  <a:lnTo>
                    <a:pt x="4" y="159"/>
                  </a:lnTo>
                  <a:lnTo>
                    <a:pt x="4" y="155"/>
                  </a:lnTo>
                  <a:lnTo>
                    <a:pt x="4" y="152"/>
                  </a:lnTo>
                  <a:lnTo>
                    <a:pt x="8" y="149"/>
                  </a:lnTo>
                  <a:lnTo>
                    <a:pt x="13" y="148"/>
                  </a:lnTo>
                  <a:lnTo>
                    <a:pt x="18" y="146"/>
                  </a:lnTo>
                  <a:lnTo>
                    <a:pt x="22" y="144"/>
                  </a:lnTo>
                  <a:lnTo>
                    <a:pt x="17" y="142"/>
                  </a:lnTo>
                  <a:lnTo>
                    <a:pt x="12" y="142"/>
                  </a:lnTo>
                  <a:lnTo>
                    <a:pt x="6" y="142"/>
                  </a:lnTo>
                  <a:lnTo>
                    <a:pt x="0" y="141"/>
                  </a:lnTo>
                  <a:lnTo>
                    <a:pt x="2" y="136"/>
                  </a:lnTo>
                  <a:lnTo>
                    <a:pt x="3" y="129"/>
                  </a:lnTo>
                  <a:lnTo>
                    <a:pt x="3" y="123"/>
                  </a:lnTo>
                  <a:lnTo>
                    <a:pt x="4" y="117"/>
                  </a:lnTo>
                  <a:lnTo>
                    <a:pt x="8" y="116"/>
                  </a:lnTo>
                  <a:lnTo>
                    <a:pt x="13" y="115"/>
                  </a:lnTo>
                  <a:lnTo>
                    <a:pt x="17" y="115"/>
                  </a:lnTo>
                  <a:lnTo>
                    <a:pt x="21" y="114"/>
                  </a:lnTo>
                  <a:lnTo>
                    <a:pt x="18" y="109"/>
                  </a:lnTo>
                  <a:lnTo>
                    <a:pt x="14" y="106"/>
                  </a:lnTo>
                  <a:lnTo>
                    <a:pt x="11" y="102"/>
                  </a:lnTo>
                  <a:lnTo>
                    <a:pt x="7" y="97"/>
                  </a:lnTo>
                  <a:lnTo>
                    <a:pt x="6" y="94"/>
                  </a:lnTo>
                  <a:lnTo>
                    <a:pt x="6" y="91"/>
                  </a:lnTo>
                  <a:lnTo>
                    <a:pt x="6" y="87"/>
                  </a:lnTo>
                  <a:lnTo>
                    <a:pt x="5" y="84"/>
                  </a:lnTo>
                  <a:lnTo>
                    <a:pt x="11" y="81"/>
                  </a:lnTo>
                  <a:lnTo>
                    <a:pt x="15" y="80"/>
                  </a:lnTo>
                  <a:lnTo>
                    <a:pt x="21" y="78"/>
                  </a:lnTo>
                  <a:lnTo>
                    <a:pt x="26" y="76"/>
                  </a:lnTo>
                  <a:lnTo>
                    <a:pt x="26" y="73"/>
                  </a:lnTo>
                  <a:lnTo>
                    <a:pt x="26" y="70"/>
                  </a:lnTo>
                  <a:lnTo>
                    <a:pt x="26" y="66"/>
                  </a:lnTo>
                  <a:lnTo>
                    <a:pt x="26" y="63"/>
                  </a:lnTo>
                  <a:lnTo>
                    <a:pt x="22" y="61"/>
                  </a:lnTo>
                  <a:lnTo>
                    <a:pt x="18" y="57"/>
                  </a:lnTo>
                  <a:lnTo>
                    <a:pt x="14" y="55"/>
                  </a:lnTo>
                  <a:lnTo>
                    <a:pt x="10" y="53"/>
                  </a:lnTo>
                  <a:lnTo>
                    <a:pt x="11" y="46"/>
                  </a:lnTo>
                  <a:lnTo>
                    <a:pt x="12" y="39"/>
                  </a:lnTo>
                  <a:lnTo>
                    <a:pt x="12" y="32"/>
                  </a:lnTo>
                  <a:lnTo>
                    <a:pt x="13" y="24"/>
                  </a:lnTo>
                  <a:lnTo>
                    <a:pt x="11" y="18"/>
                  </a:lnTo>
                  <a:lnTo>
                    <a:pt x="10" y="11"/>
                  </a:lnTo>
                  <a:lnTo>
                    <a:pt x="7" y="5"/>
                  </a:lnTo>
                  <a:lnTo>
                    <a:pt x="5" y="0"/>
                  </a:lnTo>
                  <a:close/>
                </a:path>
              </a:pathLst>
            </a:custGeom>
            <a:solidFill>
              <a:srgbClr val="4747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32" name="Freeform 381"/>
            <p:cNvSpPr>
              <a:spLocks noChangeAspect="1"/>
            </p:cNvSpPr>
            <p:nvPr/>
          </p:nvSpPr>
          <p:spPr bwMode="auto">
            <a:xfrm>
              <a:off x="3522" y="3266"/>
              <a:ext cx="103" cy="85"/>
            </a:xfrm>
            <a:custGeom>
              <a:avLst/>
              <a:gdLst>
                <a:gd name="T0" fmla="*/ 2 w 306"/>
                <a:gd name="T1" fmla="*/ 0 h 252"/>
                <a:gd name="T2" fmla="*/ 4 w 306"/>
                <a:gd name="T3" fmla="*/ 0 h 252"/>
                <a:gd name="T4" fmla="*/ 6 w 306"/>
                <a:gd name="T5" fmla="*/ 1 h 252"/>
                <a:gd name="T6" fmla="*/ 8 w 306"/>
                <a:gd name="T7" fmla="*/ 1 h 252"/>
                <a:gd name="T8" fmla="*/ 10 w 306"/>
                <a:gd name="T9" fmla="*/ 1 h 252"/>
                <a:gd name="T10" fmla="*/ 11 w 306"/>
                <a:gd name="T11" fmla="*/ 2 h 252"/>
                <a:gd name="T12" fmla="*/ 11 w 306"/>
                <a:gd name="T13" fmla="*/ 2 h 252"/>
                <a:gd name="T14" fmla="*/ 11 w 306"/>
                <a:gd name="T15" fmla="*/ 3 h 252"/>
                <a:gd name="T16" fmla="*/ 11 w 306"/>
                <a:gd name="T17" fmla="*/ 3 h 252"/>
                <a:gd name="T18" fmla="*/ 10 w 306"/>
                <a:gd name="T19" fmla="*/ 4 h 252"/>
                <a:gd name="T20" fmla="*/ 10 w 306"/>
                <a:gd name="T21" fmla="*/ 4 h 252"/>
                <a:gd name="T22" fmla="*/ 11 w 306"/>
                <a:gd name="T23" fmla="*/ 4 h 252"/>
                <a:gd name="T24" fmla="*/ 11 w 306"/>
                <a:gd name="T25" fmla="*/ 4 h 252"/>
                <a:gd name="T26" fmla="*/ 11 w 306"/>
                <a:gd name="T27" fmla="*/ 5 h 252"/>
                <a:gd name="T28" fmla="*/ 10 w 306"/>
                <a:gd name="T29" fmla="*/ 5 h 252"/>
                <a:gd name="T30" fmla="*/ 10 w 306"/>
                <a:gd name="T31" fmla="*/ 6 h 252"/>
                <a:gd name="T32" fmla="*/ 10 w 306"/>
                <a:gd name="T33" fmla="*/ 6 h 252"/>
                <a:gd name="T34" fmla="*/ 10 w 306"/>
                <a:gd name="T35" fmla="*/ 6 h 252"/>
                <a:gd name="T36" fmla="*/ 10 w 306"/>
                <a:gd name="T37" fmla="*/ 7 h 252"/>
                <a:gd name="T38" fmla="*/ 10 w 306"/>
                <a:gd name="T39" fmla="*/ 7 h 252"/>
                <a:gd name="T40" fmla="*/ 10 w 306"/>
                <a:gd name="T41" fmla="*/ 7 h 252"/>
                <a:gd name="T42" fmla="*/ 10 w 306"/>
                <a:gd name="T43" fmla="*/ 8 h 252"/>
                <a:gd name="T44" fmla="*/ 10 w 306"/>
                <a:gd name="T45" fmla="*/ 8 h 252"/>
                <a:gd name="T46" fmla="*/ 10 w 306"/>
                <a:gd name="T47" fmla="*/ 9 h 252"/>
                <a:gd name="T48" fmla="*/ 9 w 306"/>
                <a:gd name="T49" fmla="*/ 9 h 252"/>
                <a:gd name="T50" fmla="*/ 9 w 306"/>
                <a:gd name="T51" fmla="*/ 9 h 252"/>
                <a:gd name="T52" fmla="*/ 7 w 306"/>
                <a:gd name="T53" fmla="*/ 10 h 252"/>
                <a:gd name="T54" fmla="*/ 5 w 306"/>
                <a:gd name="T55" fmla="*/ 9 h 252"/>
                <a:gd name="T56" fmla="*/ 4 w 306"/>
                <a:gd name="T57" fmla="*/ 9 h 252"/>
                <a:gd name="T58" fmla="*/ 2 w 306"/>
                <a:gd name="T59" fmla="*/ 9 h 252"/>
                <a:gd name="T60" fmla="*/ 1 w 306"/>
                <a:gd name="T61" fmla="*/ 8 h 252"/>
                <a:gd name="T62" fmla="*/ 1 w 306"/>
                <a:gd name="T63" fmla="*/ 7 h 252"/>
                <a:gd name="T64" fmla="*/ 0 w 306"/>
                <a:gd name="T65" fmla="*/ 6 h 252"/>
                <a:gd name="T66" fmla="*/ 0 w 306"/>
                <a:gd name="T67" fmla="*/ 6 h 252"/>
                <a:gd name="T68" fmla="*/ 0 w 306"/>
                <a:gd name="T69" fmla="*/ 6 h 252"/>
                <a:gd name="T70" fmla="*/ 1 w 306"/>
                <a:gd name="T71" fmla="*/ 6 h 252"/>
                <a:gd name="T72" fmla="*/ 0 w 306"/>
                <a:gd name="T73" fmla="*/ 5 h 252"/>
                <a:gd name="T74" fmla="*/ 0 w 306"/>
                <a:gd name="T75" fmla="*/ 5 h 252"/>
                <a:gd name="T76" fmla="*/ 0 w 306"/>
                <a:gd name="T77" fmla="*/ 4 h 252"/>
                <a:gd name="T78" fmla="*/ 1 w 306"/>
                <a:gd name="T79" fmla="*/ 4 h 252"/>
                <a:gd name="T80" fmla="*/ 1 w 306"/>
                <a:gd name="T81" fmla="*/ 4 h 252"/>
                <a:gd name="T82" fmla="*/ 0 w 306"/>
                <a:gd name="T83" fmla="*/ 3 h 252"/>
                <a:gd name="T84" fmla="*/ 0 w 306"/>
                <a:gd name="T85" fmla="*/ 3 h 252"/>
                <a:gd name="T86" fmla="*/ 1 w 306"/>
                <a:gd name="T87" fmla="*/ 3 h 252"/>
                <a:gd name="T88" fmla="*/ 1 w 306"/>
                <a:gd name="T89" fmla="*/ 3 h 252"/>
                <a:gd name="T90" fmla="*/ 1 w 306"/>
                <a:gd name="T91" fmla="*/ 2 h 252"/>
                <a:gd name="T92" fmla="*/ 0 w 306"/>
                <a:gd name="T93" fmla="*/ 2 h 252"/>
                <a:gd name="T94" fmla="*/ 0 w 306"/>
                <a:gd name="T95" fmla="*/ 1 h 252"/>
                <a:gd name="T96" fmla="*/ 0 w 306"/>
                <a:gd name="T97" fmla="*/ 0 h 2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06" h="252">
                  <a:moveTo>
                    <a:pt x="6" y="0"/>
                  </a:moveTo>
                  <a:lnTo>
                    <a:pt x="24" y="2"/>
                  </a:lnTo>
                  <a:lnTo>
                    <a:pt x="44" y="5"/>
                  </a:lnTo>
                  <a:lnTo>
                    <a:pt x="62" y="7"/>
                  </a:lnTo>
                  <a:lnTo>
                    <a:pt x="80" y="9"/>
                  </a:lnTo>
                  <a:lnTo>
                    <a:pt x="100" y="12"/>
                  </a:lnTo>
                  <a:lnTo>
                    <a:pt x="118" y="14"/>
                  </a:lnTo>
                  <a:lnTo>
                    <a:pt x="137" y="16"/>
                  </a:lnTo>
                  <a:lnTo>
                    <a:pt x="156" y="18"/>
                  </a:lnTo>
                  <a:lnTo>
                    <a:pt x="175" y="22"/>
                  </a:lnTo>
                  <a:lnTo>
                    <a:pt x="193" y="24"/>
                  </a:lnTo>
                  <a:lnTo>
                    <a:pt x="212" y="27"/>
                  </a:lnTo>
                  <a:lnTo>
                    <a:pt x="231" y="29"/>
                  </a:lnTo>
                  <a:lnTo>
                    <a:pt x="250" y="31"/>
                  </a:lnTo>
                  <a:lnTo>
                    <a:pt x="268" y="33"/>
                  </a:lnTo>
                  <a:lnTo>
                    <a:pt x="288" y="36"/>
                  </a:lnTo>
                  <a:lnTo>
                    <a:pt x="306" y="38"/>
                  </a:lnTo>
                  <a:lnTo>
                    <a:pt x="304" y="43"/>
                  </a:lnTo>
                  <a:lnTo>
                    <a:pt x="300" y="46"/>
                  </a:lnTo>
                  <a:lnTo>
                    <a:pt x="297" y="50"/>
                  </a:lnTo>
                  <a:lnTo>
                    <a:pt x="295" y="53"/>
                  </a:lnTo>
                  <a:lnTo>
                    <a:pt x="294" y="61"/>
                  </a:lnTo>
                  <a:lnTo>
                    <a:pt x="291" y="69"/>
                  </a:lnTo>
                  <a:lnTo>
                    <a:pt x="290" y="78"/>
                  </a:lnTo>
                  <a:lnTo>
                    <a:pt x="288" y="86"/>
                  </a:lnTo>
                  <a:lnTo>
                    <a:pt x="283" y="88"/>
                  </a:lnTo>
                  <a:lnTo>
                    <a:pt x="280" y="89"/>
                  </a:lnTo>
                  <a:lnTo>
                    <a:pt x="276" y="90"/>
                  </a:lnTo>
                  <a:lnTo>
                    <a:pt x="272" y="91"/>
                  </a:lnTo>
                  <a:lnTo>
                    <a:pt x="272" y="96"/>
                  </a:lnTo>
                  <a:lnTo>
                    <a:pt x="272" y="99"/>
                  </a:lnTo>
                  <a:lnTo>
                    <a:pt x="271" y="103"/>
                  </a:lnTo>
                  <a:lnTo>
                    <a:pt x="271" y="106"/>
                  </a:lnTo>
                  <a:lnTo>
                    <a:pt x="274" y="107"/>
                  </a:lnTo>
                  <a:lnTo>
                    <a:pt x="279" y="107"/>
                  </a:lnTo>
                  <a:lnTo>
                    <a:pt x="282" y="107"/>
                  </a:lnTo>
                  <a:lnTo>
                    <a:pt x="287" y="108"/>
                  </a:lnTo>
                  <a:lnTo>
                    <a:pt x="285" y="114"/>
                  </a:lnTo>
                  <a:lnTo>
                    <a:pt x="284" y="120"/>
                  </a:lnTo>
                  <a:lnTo>
                    <a:pt x="283" y="126"/>
                  </a:lnTo>
                  <a:lnTo>
                    <a:pt x="282" y="131"/>
                  </a:lnTo>
                  <a:lnTo>
                    <a:pt x="279" y="131"/>
                  </a:lnTo>
                  <a:lnTo>
                    <a:pt x="276" y="133"/>
                  </a:lnTo>
                  <a:lnTo>
                    <a:pt x="273" y="133"/>
                  </a:lnTo>
                  <a:lnTo>
                    <a:pt x="269" y="134"/>
                  </a:lnTo>
                  <a:lnTo>
                    <a:pt x="272" y="137"/>
                  </a:lnTo>
                  <a:lnTo>
                    <a:pt x="274" y="141"/>
                  </a:lnTo>
                  <a:lnTo>
                    <a:pt x="276" y="145"/>
                  </a:lnTo>
                  <a:lnTo>
                    <a:pt x="279" y="149"/>
                  </a:lnTo>
                  <a:lnTo>
                    <a:pt x="277" y="153"/>
                  </a:lnTo>
                  <a:lnTo>
                    <a:pt x="277" y="157"/>
                  </a:lnTo>
                  <a:lnTo>
                    <a:pt x="277" y="161"/>
                  </a:lnTo>
                  <a:lnTo>
                    <a:pt x="276" y="165"/>
                  </a:lnTo>
                  <a:lnTo>
                    <a:pt x="274" y="167"/>
                  </a:lnTo>
                  <a:lnTo>
                    <a:pt x="272" y="169"/>
                  </a:lnTo>
                  <a:lnTo>
                    <a:pt x="268" y="172"/>
                  </a:lnTo>
                  <a:lnTo>
                    <a:pt x="266" y="174"/>
                  </a:lnTo>
                  <a:lnTo>
                    <a:pt x="268" y="177"/>
                  </a:lnTo>
                  <a:lnTo>
                    <a:pt x="272" y="181"/>
                  </a:lnTo>
                  <a:lnTo>
                    <a:pt x="274" y="184"/>
                  </a:lnTo>
                  <a:lnTo>
                    <a:pt x="276" y="188"/>
                  </a:lnTo>
                  <a:lnTo>
                    <a:pt x="275" y="191"/>
                  </a:lnTo>
                  <a:lnTo>
                    <a:pt x="274" y="195"/>
                  </a:lnTo>
                  <a:lnTo>
                    <a:pt x="273" y="198"/>
                  </a:lnTo>
                  <a:lnTo>
                    <a:pt x="272" y="202"/>
                  </a:lnTo>
                  <a:lnTo>
                    <a:pt x="269" y="205"/>
                  </a:lnTo>
                  <a:lnTo>
                    <a:pt x="268" y="207"/>
                  </a:lnTo>
                  <a:lnTo>
                    <a:pt x="266" y="211"/>
                  </a:lnTo>
                  <a:lnTo>
                    <a:pt x="264" y="214"/>
                  </a:lnTo>
                  <a:lnTo>
                    <a:pt x="261" y="219"/>
                  </a:lnTo>
                  <a:lnTo>
                    <a:pt x="259" y="224"/>
                  </a:lnTo>
                  <a:lnTo>
                    <a:pt x="257" y="229"/>
                  </a:lnTo>
                  <a:lnTo>
                    <a:pt x="254" y="234"/>
                  </a:lnTo>
                  <a:lnTo>
                    <a:pt x="252" y="237"/>
                  </a:lnTo>
                  <a:lnTo>
                    <a:pt x="249" y="240"/>
                  </a:lnTo>
                  <a:lnTo>
                    <a:pt x="245" y="243"/>
                  </a:lnTo>
                  <a:lnTo>
                    <a:pt x="242" y="247"/>
                  </a:lnTo>
                  <a:lnTo>
                    <a:pt x="234" y="249"/>
                  </a:lnTo>
                  <a:lnTo>
                    <a:pt x="222" y="251"/>
                  </a:lnTo>
                  <a:lnTo>
                    <a:pt x="209" y="252"/>
                  </a:lnTo>
                  <a:lnTo>
                    <a:pt x="196" y="252"/>
                  </a:lnTo>
                  <a:lnTo>
                    <a:pt x="181" y="252"/>
                  </a:lnTo>
                  <a:lnTo>
                    <a:pt x="163" y="252"/>
                  </a:lnTo>
                  <a:lnTo>
                    <a:pt x="147" y="250"/>
                  </a:lnTo>
                  <a:lnTo>
                    <a:pt x="130" y="249"/>
                  </a:lnTo>
                  <a:lnTo>
                    <a:pt x="113" y="247"/>
                  </a:lnTo>
                  <a:lnTo>
                    <a:pt x="95" y="243"/>
                  </a:lnTo>
                  <a:lnTo>
                    <a:pt x="79" y="240"/>
                  </a:lnTo>
                  <a:lnTo>
                    <a:pt x="64" y="236"/>
                  </a:lnTo>
                  <a:lnTo>
                    <a:pt x="50" y="232"/>
                  </a:lnTo>
                  <a:lnTo>
                    <a:pt x="39" y="228"/>
                  </a:lnTo>
                  <a:lnTo>
                    <a:pt x="29" y="222"/>
                  </a:lnTo>
                  <a:lnTo>
                    <a:pt x="21" y="218"/>
                  </a:lnTo>
                  <a:lnTo>
                    <a:pt x="17" y="207"/>
                  </a:lnTo>
                  <a:lnTo>
                    <a:pt x="15" y="196"/>
                  </a:lnTo>
                  <a:lnTo>
                    <a:pt x="14" y="186"/>
                  </a:lnTo>
                  <a:lnTo>
                    <a:pt x="14" y="174"/>
                  </a:lnTo>
                  <a:lnTo>
                    <a:pt x="11" y="172"/>
                  </a:lnTo>
                  <a:lnTo>
                    <a:pt x="9" y="169"/>
                  </a:lnTo>
                  <a:lnTo>
                    <a:pt x="7" y="168"/>
                  </a:lnTo>
                  <a:lnTo>
                    <a:pt x="4" y="166"/>
                  </a:lnTo>
                  <a:lnTo>
                    <a:pt x="4" y="161"/>
                  </a:lnTo>
                  <a:lnTo>
                    <a:pt x="4" y="158"/>
                  </a:lnTo>
                  <a:lnTo>
                    <a:pt x="3" y="154"/>
                  </a:lnTo>
                  <a:lnTo>
                    <a:pt x="3" y="151"/>
                  </a:lnTo>
                  <a:lnTo>
                    <a:pt x="8" y="149"/>
                  </a:lnTo>
                  <a:lnTo>
                    <a:pt x="12" y="146"/>
                  </a:lnTo>
                  <a:lnTo>
                    <a:pt x="16" y="145"/>
                  </a:lnTo>
                  <a:lnTo>
                    <a:pt x="21" y="143"/>
                  </a:lnTo>
                  <a:lnTo>
                    <a:pt x="16" y="142"/>
                  </a:lnTo>
                  <a:lnTo>
                    <a:pt x="10" y="141"/>
                  </a:lnTo>
                  <a:lnTo>
                    <a:pt x="6" y="141"/>
                  </a:lnTo>
                  <a:lnTo>
                    <a:pt x="0" y="139"/>
                  </a:lnTo>
                  <a:lnTo>
                    <a:pt x="1" y="134"/>
                  </a:lnTo>
                  <a:lnTo>
                    <a:pt x="2" y="128"/>
                  </a:lnTo>
                  <a:lnTo>
                    <a:pt x="2" y="122"/>
                  </a:lnTo>
                  <a:lnTo>
                    <a:pt x="3" y="116"/>
                  </a:lnTo>
                  <a:lnTo>
                    <a:pt x="8" y="115"/>
                  </a:lnTo>
                  <a:lnTo>
                    <a:pt x="12" y="114"/>
                  </a:lnTo>
                  <a:lnTo>
                    <a:pt x="16" y="113"/>
                  </a:lnTo>
                  <a:lnTo>
                    <a:pt x="21" y="112"/>
                  </a:lnTo>
                  <a:lnTo>
                    <a:pt x="17" y="108"/>
                  </a:lnTo>
                  <a:lnTo>
                    <a:pt x="14" y="104"/>
                  </a:lnTo>
                  <a:lnTo>
                    <a:pt x="10" y="100"/>
                  </a:lnTo>
                  <a:lnTo>
                    <a:pt x="7" y="97"/>
                  </a:lnTo>
                  <a:lnTo>
                    <a:pt x="7" y="93"/>
                  </a:lnTo>
                  <a:lnTo>
                    <a:pt x="7" y="90"/>
                  </a:lnTo>
                  <a:lnTo>
                    <a:pt x="6" y="86"/>
                  </a:lnTo>
                  <a:lnTo>
                    <a:pt x="6" y="83"/>
                  </a:lnTo>
                  <a:lnTo>
                    <a:pt x="10" y="81"/>
                  </a:lnTo>
                  <a:lnTo>
                    <a:pt x="16" y="80"/>
                  </a:lnTo>
                  <a:lnTo>
                    <a:pt x="21" y="77"/>
                  </a:lnTo>
                  <a:lnTo>
                    <a:pt x="25" y="75"/>
                  </a:lnTo>
                  <a:lnTo>
                    <a:pt x="25" y="73"/>
                  </a:lnTo>
                  <a:lnTo>
                    <a:pt x="25" y="69"/>
                  </a:lnTo>
                  <a:lnTo>
                    <a:pt x="25" y="66"/>
                  </a:lnTo>
                  <a:lnTo>
                    <a:pt x="25" y="62"/>
                  </a:lnTo>
                  <a:lnTo>
                    <a:pt x="21" y="60"/>
                  </a:lnTo>
                  <a:lnTo>
                    <a:pt x="17" y="58"/>
                  </a:lnTo>
                  <a:lnTo>
                    <a:pt x="14" y="55"/>
                  </a:lnTo>
                  <a:lnTo>
                    <a:pt x="10" y="53"/>
                  </a:lnTo>
                  <a:lnTo>
                    <a:pt x="11" y="45"/>
                  </a:lnTo>
                  <a:lnTo>
                    <a:pt x="12" y="38"/>
                  </a:lnTo>
                  <a:lnTo>
                    <a:pt x="12" y="30"/>
                  </a:lnTo>
                  <a:lnTo>
                    <a:pt x="14" y="23"/>
                  </a:lnTo>
                  <a:lnTo>
                    <a:pt x="11" y="17"/>
                  </a:lnTo>
                  <a:lnTo>
                    <a:pt x="10" y="12"/>
                  </a:lnTo>
                  <a:lnTo>
                    <a:pt x="8" y="6"/>
                  </a:lnTo>
                  <a:lnTo>
                    <a:pt x="6" y="0"/>
                  </a:lnTo>
                  <a:close/>
                </a:path>
              </a:pathLst>
            </a:custGeom>
            <a:solidFill>
              <a:srgbClr val="4F51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33" name="Freeform 382"/>
            <p:cNvSpPr>
              <a:spLocks noChangeAspect="1"/>
            </p:cNvSpPr>
            <p:nvPr/>
          </p:nvSpPr>
          <p:spPr bwMode="auto">
            <a:xfrm>
              <a:off x="3526" y="3267"/>
              <a:ext cx="95" cy="84"/>
            </a:xfrm>
            <a:custGeom>
              <a:avLst/>
              <a:gdLst>
                <a:gd name="T0" fmla="*/ 2 w 283"/>
                <a:gd name="T1" fmla="*/ 0 h 250"/>
                <a:gd name="T2" fmla="*/ 4 w 283"/>
                <a:gd name="T3" fmla="*/ 0 h 250"/>
                <a:gd name="T4" fmla="*/ 5 w 283"/>
                <a:gd name="T5" fmla="*/ 1 h 250"/>
                <a:gd name="T6" fmla="*/ 7 w 283"/>
                <a:gd name="T7" fmla="*/ 1 h 250"/>
                <a:gd name="T8" fmla="*/ 9 w 283"/>
                <a:gd name="T9" fmla="*/ 1 h 250"/>
                <a:gd name="T10" fmla="*/ 11 w 283"/>
                <a:gd name="T11" fmla="*/ 1 h 250"/>
                <a:gd name="T12" fmla="*/ 10 w 283"/>
                <a:gd name="T13" fmla="*/ 2 h 250"/>
                <a:gd name="T14" fmla="*/ 10 w 283"/>
                <a:gd name="T15" fmla="*/ 3 h 250"/>
                <a:gd name="T16" fmla="*/ 10 w 283"/>
                <a:gd name="T17" fmla="*/ 3 h 250"/>
                <a:gd name="T18" fmla="*/ 9 w 283"/>
                <a:gd name="T19" fmla="*/ 4 h 250"/>
                <a:gd name="T20" fmla="*/ 9 w 283"/>
                <a:gd name="T21" fmla="*/ 4 h 250"/>
                <a:gd name="T22" fmla="*/ 10 w 283"/>
                <a:gd name="T23" fmla="*/ 4 h 250"/>
                <a:gd name="T24" fmla="*/ 10 w 283"/>
                <a:gd name="T25" fmla="*/ 4 h 250"/>
                <a:gd name="T26" fmla="*/ 10 w 283"/>
                <a:gd name="T27" fmla="*/ 5 h 250"/>
                <a:gd name="T28" fmla="*/ 9 w 283"/>
                <a:gd name="T29" fmla="*/ 5 h 250"/>
                <a:gd name="T30" fmla="*/ 10 w 283"/>
                <a:gd name="T31" fmla="*/ 5 h 250"/>
                <a:gd name="T32" fmla="*/ 10 w 283"/>
                <a:gd name="T33" fmla="*/ 6 h 250"/>
                <a:gd name="T34" fmla="*/ 10 w 283"/>
                <a:gd name="T35" fmla="*/ 6 h 250"/>
                <a:gd name="T36" fmla="*/ 9 w 283"/>
                <a:gd name="T37" fmla="*/ 6 h 250"/>
                <a:gd name="T38" fmla="*/ 10 w 283"/>
                <a:gd name="T39" fmla="*/ 7 h 250"/>
                <a:gd name="T40" fmla="*/ 10 w 283"/>
                <a:gd name="T41" fmla="*/ 7 h 250"/>
                <a:gd name="T42" fmla="*/ 9 w 283"/>
                <a:gd name="T43" fmla="*/ 8 h 250"/>
                <a:gd name="T44" fmla="*/ 9 w 283"/>
                <a:gd name="T45" fmla="*/ 8 h 250"/>
                <a:gd name="T46" fmla="*/ 9 w 283"/>
                <a:gd name="T47" fmla="*/ 9 h 250"/>
                <a:gd name="T48" fmla="*/ 9 w 283"/>
                <a:gd name="T49" fmla="*/ 9 h 250"/>
                <a:gd name="T50" fmla="*/ 8 w 283"/>
                <a:gd name="T51" fmla="*/ 9 h 250"/>
                <a:gd name="T52" fmla="*/ 7 w 283"/>
                <a:gd name="T53" fmla="*/ 9 h 250"/>
                <a:gd name="T54" fmla="*/ 5 w 283"/>
                <a:gd name="T55" fmla="*/ 9 h 250"/>
                <a:gd name="T56" fmla="*/ 3 w 283"/>
                <a:gd name="T57" fmla="*/ 9 h 250"/>
                <a:gd name="T58" fmla="*/ 2 w 283"/>
                <a:gd name="T59" fmla="*/ 9 h 250"/>
                <a:gd name="T60" fmla="*/ 1 w 283"/>
                <a:gd name="T61" fmla="*/ 8 h 250"/>
                <a:gd name="T62" fmla="*/ 0 w 283"/>
                <a:gd name="T63" fmla="*/ 7 h 250"/>
                <a:gd name="T64" fmla="*/ 0 w 283"/>
                <a:gd name="T65" fmla="*/ 6 h 250"/>
                <a:gd name="T66" fmla="*/ 0 w 283"/>
                <a:gd name="T67" fmla="*/ 6 h 250"/>
                <a:gd name="T68" fmla="*/ 0 w 283"/>
                <a:gd name="T69" fmla="*/ 6 h 250"/>
                <a:gd name="T70" fmla="*/ 1 w 283"/>
                <a:gd name="T71" fmla="*/ 5 h 250"/>
                <a:gd name="T72" fmla="*/ 0 w 283"/>
                <a:gd name="T73" fmla="*/ 5 h 250"/>
                <a:gd name="T74" fmla="*/ 0 w 283"/>
                <a:gd name="T75" fmla="*/ 5 h 250"/>
                <a:gd name="T76" fmla="*/ 0 w 283"/>
                <a:gd name="T77" fmla="*/ 4 h 250"/>
                <a:gd name="T78" fmla="*/ 1 w 283"/>
                <a:gd name="T79" fmla="*/ 4 h 250"/>
                <a:gd name="T80" fmla="*/ 0 w 283"/>
                <a:gd name="T81" fmla="*/ 4 h 250"/>
                <a:gd name="T82" fmla="*/ 0 w 283"/>
                <a:gd name="T83" fmla="*/ 4 h 250"/>
                <a:gd name="T84" fmla="*/ 0 w 283"/>
                <a:gd name="T85" fmla="*/ 3 h 250"/>
                <a:gd name="T86" fmla="*/ 1 w 283"/>
                <a:gd name="T87" fmla="*/ 3 h 250"/>
                <a:gd name="T88" fmla="*/ 1 w 283"/>
                <a:gd name="T89" fmla="*/ 3 h 250"/>
                <a:gd name="T90" fmla="*/ 1 w 283"/>
                <a:gd name="T91" fmla="*/ 2 h 250"/>
                <a:gd name="T92" fmla="*/ 0 w 283"/>
                <a:gd name="T93" fmla="*/ 2 h 250"/>
                <a:gd name="T94" fmla="*/ 0 w 283"/>
                <a:gd name="T95" fmla="*/ 1 h 250"/>
                <a:gd name="T96" fmla="*/ 0 w 283"/>
                <a:gd name="T97" fmla="*/ 0 h 2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3" h="250">
                  <a:moveTo>
                    <a:pt x="7" y="0"/>
                  </a:moveTo>
                  <a:lnTo>
                    <a:pt x="24" y="3"/>
                  </a:lnTo>
                  <a:lnTo>
                    <a:pt x="42" y="5"/>
                  </a:lnTo>
                  <a:lnTo>
                    <a:pt x="59" y="7"/>
                  </a:lnTo>
                  <a:lnTo>
                    <a:pt x="76" y="10"/>
                  </a:lnTo>
                  <a:lnTo>
                    <a:pt x="94" y="12"/>
                  </a:lnTo>
                  <a:lnTo>
                    <a:pt x="111" y="14"/>
                  </a:lnTo>
                  <a:lnTo>
                    <a:pt x="128" y="16"/>
                  </a:lnTo>
                  <a:lnTo>
                    <a:pt x="145" y="19"/>
                  </a:lnTo>
                  <a:lnTo>
                    <a:pt x="162" y="21"/>
                  </a:lnTo>
                  <a:lnTo>
                    <a:pt x="179" y="23"/>
                  </a:lnTo>
                  <a:lnTo>
                    <a:pt x="196" y="26"/>
                  </a:lnTo>
                  <a:lnTo>
                    <a:pt x="213" y="27"/>
                  </a:lnTo>
                  <a:lnTo>
                    <a:pt x="231" y="29"/>
                  </a:lnTo>
                  <a:lnTo>
                    <a:pt x="248" y="31"/>
                  </a:lnTo>
                  <a:lnTo>
                    <a:pt x="265" y="34"/>
                  </a:lnTo>
                  <a:lnTo>
                    <a:pt x="283" y="36"/>
                  </a:lnTo>
                  <a:lnTo>
                    <a:pt x="280" y="39"/>
                  </a:lnTo>
                  <a:lnTo>
                    <a:pt x="278" y="43"/>
                  </a:lnTo>
                  <a:lnTo>
                    <a:pt x="274" y="48"/>
                  </a:lnTo>
                  <a:lnTo>
                    <a:pt x="272" y="51"/>
                  </a:lnTo>
                  <a:lnTo>
                    <a:pt x="271" y="59"/>
                  </a:lnTo>
                  <a:lnTo>
                    <a:pt x="269" y="67"/>
                  </a:lnTo>
                  <a:lnTo>
                    <a:pt x="268" y="75"/>
                  </a:lnTo>
                  <a:lnTo>
                    <a:pt x="265" y="83"/>
                  </a:lnTo>
                  <a:lnTo>
                    <a:pt x="262" y="84"/>
                  </a:lnTo>
                  <a:lnTo>
                    <a:pt x="258" y="87"/>
                  </a:lnTo>
                  <a:lnTo>
                    <a:pt x="255" y="88"/>
                  </a:lnTo>
                  <a:lnTo>
                    <a:pt x="250" y="89"/>
                  </a:lnTo>
                  <a:lnTo>
                    <a:pt x="250" y="94"/>
                  </a:lnTo>
                  <a:lnTo>
                    <a:pt x="250" y="97"/>
                  </a:lnTo>
                  <a:lnTo>
                    <a:pt x="249" y="101"/>
                  </a:lnTo>
                  <a:lnTo>
                    <a:pt x="249" y="104"/>
                  </a:lnTo>
                  <a:lnTo>
                    <a:pt x="253" y="104"/>
                  </a:lnTo>
                  <a:lnTo>
                    <a:pt x="257" y="104"/>
                  </a:lnTo>
                  <a:lnTo>
                    <a:pt x="261" y="105"/>
                  </a:lnTo>
                  <a:lnTo>
                    <a:pt x="264" y="105"/>
                  </a:lnTo>
                  <a:lnTo>
                    <a:pt x="263" y="111"/>
                  </a:lnTo>
                  <a:lnTo>
                    <a:pt x="262" y="117"/>
                  </a:lnTo>
                  <a:lnTo>
                    <a:pt x="261" y="122"/>
                  </a:lnTo>
                  <a:lnTo>
                    <a:pt x="260" y="128"/>
                  </a:lnTo>
                  <a:lnTo>
                    <a:pt x="257" y="129"/>
                  </a:lnTo>
                  <a:lnTo>
                    <a:pt x="254" y="129"/>
                  </a:lnTo>
                  <a:lnTo>
                    <a:pt x="251" y="131"/>
                  </a:lnTo>
                  <a:lnTo>
                    <a:pt x="248" y="132"/>
                  </a:lnTo>
                  <a:lnTo>
                    <a:pt x="250" y="135"/>
                  </a:lnTo>
                  <a:lnTo>
                    <a:pt x="253" y="139"/>
                  </a:lnTo>
                  <a:lnTo>
                    <a:pt x="254" y="142"/>
                  </a:lnTo>
                  <a:lnTo>
                    <a:pt x="256" y="145"/>
                  </a:lnTo>
                  <a:lnTo>
                    <a:pt x="256" y="150"/>
                  </a:lnTo>
                  <a:lnTo>
                    <a:pt x="256" y="154"/>
                  </a:lnTo>
                  <a:lnTo>
                    <a:pt x="255" y="158"/>
                  </a:lnTo>
                  <a:lnTo>
                    <a:pt x="255" y="163"/>
                  </a:lnTo>
                  <a:lnTo>
                    <a:pt x="253" y="165"/>
                  </a:lnTo>
                  <a:lnTo>
                    <a:pt x="250" y="166"/>
                  </a:lnTo>
                  <a:lnTo>
                    <a:pt x="247" y="169"/>
                  </a:lnTo>
                  <a:lnTo>
                    <a:pt x="245" y="171"/>
                  </a:lnTo>
                  <a:lnTo>
                    <a:pt x="247" y="174"/>
                  </a:lnTo>
                  <a:lnTo>
                    <a:pt x="250" y="178"/>
                  </a:lnTo>
                  <a:lnTo>
                    <a:pt x="253" y="181"/>
                  </a:lnTo>
                  <a:lnTo>
                    <a:pt x="255" y="184"/>
                  </a:lnTo>
                  <a:lnTo>
                    <a:pt x="254" y="188"/>
                  </a:lnTo>
                  <a:lnTo>
                    <a:pt x="253" y="192"/>
                  </a:lnTo>
                  <a:lnTo>
                    <a:pt x="251" y="195"/>
                  </a:lnTo>
                  <a:lnTo>
                    <a:pt x="250" y="200"/>
                  </a:lnTo>
                  <a:lnTo>
                    <a:pt x="248" y="202"/>
                  </a:lnTo>
                  <a:lnTo>
                    <a:pt x="246" y="205"/>
                  </a:lnTo>
                  <a:lnTo>
                    <a:pt x="245" y="208"/>
                  </a:lnTo>
                  <a:lnTo>
                    <a:pt x="242" y="211"/>
                  </a:lnTo>
                  <a:lnTo>
                    <a:pt x="240" y="216"/>
                  </a:lnTo>
                  <a:lnTo>
                    <a:pt x="239" y="220"/>
                  </a:lnTo>
                  <a:lnTo>
                    <a:pt x="236" y="225"/>
                  </a:lnTo>
                  <a:lnTo>
                    <a:pt x="234" y="230"/>
                  </a:lnTo>
                  <a:lnTo>
                    <a:pt x="231" y="233"/>
                  </a:lnTo>
                  <a:lnTo>
                    <a:pt x="228" y="237"/>
                  </a:lnTo>
                  <a:lnTo>
                    <a:pt x="225" y="240"/>
                  </a:lnTo>
                  <a:lnTo>
                    <a:pt x="221" y="243"/>
                  </a:lnTo>
                  <a:lnTo>
                    <a:pt x="213" y="246"/>
                  </a:lnTo>
                  <a:lnTo>
                    <a:pt x="204" y="248"/>
                  </a:lnTo>
                  <a:lnTo>
                    <a:pt x="193" y="249"/>
                  </a:lnTo>
                  <a:lnTo>
                    <a:pt x="179" y="250"/>
                  </a:lnTo>
                  <a:lnTo>
                    <a:pt x="165" y="250"/>
                  </a:lnTo>
                  <a:lnTo>
                    <a:pt x="150" y="249"/>
                  </a:lnTo>
                  <a:lnTo>
                    <a:pt x="135" y="248"/>
                  </a:lnTo>
                  <a:lnTo>
                    <a:pt x="119" y="247"/>
                  </a:lnTo>
                  <a:lnTo>
                    <a:pt x="103" y="245"/>
                  </a:lnTo>
                  <a:lnTo>
                    <a:pt x="88" y="242"/>
                  </a:lnTo>
                  <a:lnTo>
                    <a:pt x="73" y="239"/>
                  </a:lnTo>
                  <a:lnTo>
                    <a:pt x="59" y="235"/>
                  </a:lnTo>
                  <a:lnTo>
                    <a:pt x="45" y="231"/>
                  </a:lnTo>
                  <a:lnTo>
                    <a:pt x="35" y="227"/>
                  </a:lnTo>
                  <a:lnTo>
                    <a:pt x="24" y="223"/>
                  </a:lnTo>
                  <a:lnTo>
                    <a:pt x="18" y="218"/>
                  </a:lnTo>
                  <a:lnTo>
                    <a:pt x="14" y="208"/>
                  </a:lnTo>
                  <a:lnTo>
                    <a:pt x="13" y="196"/>
                  </a:lnTo>
                  <a:lnTo>
                    <a:pt x="12" y="185"/>
                  </a:lnTo>
                  <a:lnTo>
                    <a:pt x="13" y="174"/>
                  </a:lnTo>
                  <a:lnTo>
                    <a:pt x="11" y="172"/>
                  </a:lnTo>
                  <a:lnTo>
                    <a:pt x="8" y="170"/>
                  </a:lnTo>
                  <a:lnTo>
                    <a:pt x="6" y="167"/>
                  </a:lnTo>
                  <a:lnTo>
                    <a:pt x="4" y="165"/>
                  </a:lnTo>
                  <a:lnTo>
                    <a:pt x="4" y="162"/>
                  </a:lnTo>
                  <a:lnTo>
                    <a:pt x="4" y="158"/>
                  </a:lnTo>
                  <a:lnTo>
                    <a:pt x="4" y="155"/>
                  </a:lnTo>
                  <a:lnTo>
                    <a:pt x="3" y="150"/>
                  </a:lnTo>
                  <a:lnTo>
                    <a:pt x="7" y="148"/>
                  </a:lnTo>
                  <a:lnTo>
                    <a:pt x="11" y="147"/>
                  </a:lnTo>
                  <a:lnTo>
                    <a:pt x="15" y="144"/>
                  </a:lnTo>
                  <a:lnTo>
                    <a:pt x="19" y="142"/>
                  </a:lnTo>
                  <a:lnTo>
                    <a:pt x="14" y="142"/>
                  </a:lnTo>
                  <a:lnTo>
                    <a:pt x="10" y="141"/>
                  </a:lnTo>
                  <a:lnTo>
                    <a:pt x="5" y="141"/>
                  </a:lnTo>
                  <a:lnTo>
                    <a:pt x="0" y="140"/>
                  </a:lnTo>
                  <a:lnTo>
                    <a:pt x="1" y="134"/>
                  </a:lnTo>
                  <a:lnTo>
                    <a:pt x="3" y="127"/>
                  </a:lnTo>
                  <a:lnTo>
                    <a:pt x="3" y="121"/>
                  </a:lnTo>
                  <a:lnTo>
                    <a:pt x="4" y="116"/>
                  </a:lnTo>
                  <a:lnTo>
                    <a:pt x="7" y="114"/>
                  </a:lnTo>
                  <a:lnTo>
                    <a:pt x="12" y="113"/>
                  </a:lnTo>
                  <a:lnTo>
                    <a:pt x="15" y="113"/>
                  </a:lnTo>
                  <a:lnTo>
                    <a:pt x="19" y="112"/>
                  </a:lnTo>
                  <a:lnTo>
                    <a:pt x="16" y="109"/>
                  </a:lnTo>
                  <a:lnTo>
                    <a:pt x="13" y="104"/>
                  </a:lnTo>
                  <a:lnTo>
                    <a:pt x="10" y="101"/>
                  </a:lnTo>
                  <a:lnTo>
                    <a:pt x="7" y="97"/>
                  </a:lnTo>
                  <a:lnTo>
                    <a:pt x="6" y="94"/>
                  </a:lnTo>
                  <a:lnTo>
                    <a:pt x="6" y="90"/>
                  </a:lnTo>
                  <a:lnTo>
                    <a:pt x="6" y="87"/>
                  </a:lnTo>
                  <a:lnTo>
                    <a:pt x="6" y="83"/>
                  </a:lnTo>
                  <a:lnTo>
                    <a:pt x="11" y="81"/>
                  </a:lnTo>
                  <a:lnTo>
                    <a:pt x="15" y="79"/>
                  </a:lnTo>
                  <a:lnTo>
                    <a:pt x="19" y="78"/>
                  </a:lnTo>
                  <a:lnTo>
                    <a:pt x="23" y="75"/>
                  </a:lnTo>
                  <a:lnTo>
                    <a:pt x="23" y="73"/>
                  </a:lnTo>
                  <a:lnTo>
                    <a:pt x="23" y="69"/>
                  </a:lnTo>
                  <a:lnTo>
                    <a:pt x="23" y="66"/>
                  </a:lnTo>
                  <a:lnTo>
                    <a:pt x="23" y="63"/>
                  </a:lnTo>
                  <a:lnTo>
                    <a:pt x="20" y="60"/>
                  </a:lnTo>
                  <a:lnTo>
                    <a:pt x="16" y="58"/>
                  </a:lnTo>
                  <a:lnTo>
                    <a:pt x="13" y="56"/>
                  </a:lnTo>
                  <a:lnTo>
                    <a:pt x="10" y="53"/>
                  </a:lnTo>
                  <a:lnTo>
                    <a:pt x="11" y="45"/>
                  </a:lnTo>
                  <a:lnTo>
                    <a:pt x="12" y="38"/>
                  </a:lnTo>
                  <a:lnTo>
                    <a:pt x="13" y="31"/>
                  </a:lnTo>
                  <a:lnTo>
                    <a:pt x="14" y="25"/>
                  </a:lnTo>
                  <a:lnTo>
                    <a:pt x="13" y="19"/>
                  </a:lnTo>
                  <a:lnTo>
                    <a:pt x="11" y="12"/>
                  </a:lnTo>
                  <a:lnTo>
                    <a:pt x="10" y="6"/>
                  </a:lnTo>
                  <a:lnTo>
                    <a:pt x="7" y="0"/>
                  </a:lnTo>
                  <a:close/>
                </a:path>
              </a:pathLst>
            </a:custGeom>
            <a:solidFill>
              <a:srgbClr val="59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34" name="Freeform 383"/>
            <p:cNvSpPr>
              <a:spLocks noChangeAspect="1"/>
            </p:cNvSpPr>
            <p:nvPr/>
          </p:nvSpPr>
          <p:spPr bwMode="auto">
            <a:xfrm>
              <a:off x="3530" y="3267"/>
              <a:ext cx="87" cy="84"/>
            </a:xfrm>
            <a:custGeom>
              <a:avLst/>
              <a:gdLst>
                <a:gd name="T0" fmla="*/ 1 w 260"/>
                <a:gd name="T1" fmla="*/ 0 h 246"/>
                <a:gd name="T2" fmla="*/ 3 w 260"/>
                <a:gd name="T3" fmla="*/ 0 h 246"/>
                <a:gd name="T4" fmla="*/ 5 w 260"/>
                <a:gd name="T5" fmla="*/ 1 h 246"/>
                <a:gd name="T6" fmla="*/ 7 w 260"/>
                <a:gd name="T7" fmla="*/ 1 h 246"/>
                <a:gd name="T8" fmla="*/ 9 w 260"/>
                <a:gd name="T9" fmla="*/ 1 h 246"/>
                <a:gd name="T10" fmla="*/ 10 w 260"/>
                <a:gd name="T11" fmla="*/ 1 h 246"/>
                <a:gd name="T12" fmla="*/ 9 w 260"/>
                <a:gd name="T13" fmla="*/ 2 h 246"/>
                <a:gd name="T14" fmla="*/ 9 w 260"/>
                <a:gd name="T15" fmla="*/ 3 h 246"/>
                <a:gd name="T16" fmla="*/ 9 w 260"/>
                <a:gd name="T17" fmla="*/ 3 h 246"/>
                <a:gd name="T18" fmla="*/ 9 w 260"/>
                <a:gd name="T19" fmla="*/ 3 h 246"/>
                <a:gd name="T20" fmla="*/ 8 w 260"/>
                <a:gd name="T21" fmla="*/ 4 h 246"/>
                <a:gd name="T22" fmla="*/ 9 w 260"/>
                <a:gd name="T23" fmla="*/ 4 h 246"/>
                <a:gd name="T24" fmla="*/ 9 w 260"/>
                <a:gd name="T25" fmla="*/ 4 h 246"/>
                <a:gd name="T26" fmla="*/ 9 w 260"/>
                <a:gd name="T27" fmla="*/ 5 h 246"/>
                <a:gd name="T28" fmla="*/ 8 w 260"/>
                <a:gd name="T29" fmla="*/ 5 h 246"/>
                <a:gd name="T30" fmla="*/ 9 w 260"/>
                <a:gd name="T31" fmla="*/ 5 h 246"/>
                <a:gd name="T32" fmla="*/ 9 w 260"/>
                <a:gd name="T33" fmla="*/ 6 h 246"/>
                <a:gd name="T34" fmla="*/ 9 w 260"/>
                <a:gd name="T35" fmla="*/ 6 h 246"/>
                <a:gd name="T36" fmla="*/ 8 w 260"/>
                <a:gd name="T37" fmla="*/ 6 h 246"/>
                <a:gd name="T38" fmla="*/ 9 w 260"/>
                <a:gd name="T39" fmla="*/ 7 h 246"/>
                <a:gd name="T40" fmla="*/ 9 w 260"/>
                <a:gd name="T41" fmla="*/ 8 h 246"/>
                <a:gd name="T42" fmla="*/ 8 w 260"/>
                <a:gd name="T43" fmla="*/ 8 h 246"/>
                <a:gd name="T44" fmla="*/ 8 w 260"/>
                <a:gd name="T45" fmla="*/ 8 h 246"/>
                <a:gd name="T46" fmla="*/ 8 w 260"/>
                <a:gd name="T47" fmla="*/ 9 h 246"/>
                <a:gd name="T48" fmla="*/ 8 w 260"/>
                <a:gd name="T49" fmla="*/ 9 h 246"/>
                <a:gd name="T50" fmla="*/ 7 w 260"/>
                <a:gd name="T51" fmla="*/ 10 h 246"/>
                <a:gd name="T52" fmla="*/ 6 w 260"/>
                <a:gd name="T53" fmla="*/ 10 h 246"/>
                <a:gd name="T54" fmla="*/ 5 w 260"/>
                <a:gd name="T55" fmla="*/ 10 h 246"/>
                <a:gd name="T56" fmla="*/ 3 w 260"/>
                <a:gd name="T57" fmla="*/ 10 h 246"/>
                <a:gd name="T58" fmla="*/ 1 w 260"/>
                <a:gd name="T59" fmla="*/ 9 h 246"/>
                <a:gd name="T60" fmla="*/ 1 w 260"/>
                <a:gd name="T61" fmla="*/ 9 h 246"/>
                <a:gd name="T62" fmla="*/ 0 w 260"/>
                <a:gd name="T63" fmla="*/ 7 h 246"/>
                <a:gd name="T64" fmla="*/ 0 w 260"/>
                <a:gd name="T65" fmla="*/ 6 h 246"/>
                <a:gd name="T66" fmla="*/ 0 w 260"/>
                <a:gd name="T67" fmla="*/ 6 h 246"/>
                <a:gd name="T68" fmla="*/ 0 w 260"/>
                <a:gd name="T69" fmla="*/ 6 h 246"/>
                <a:gd name="T70" fmla="*/ 0 w 260"/>
                <a:gd name="T71" fmla="*/ 6 h 246"/>
                <a:gd name="T72" fmla="*/ 0 w 260"/>
                <a:gd name="T73" fmla="*/ 5 h 246"/>
                <a:gd name="T74" fmla="*/ 0 w 260"/>
                <a:gd name="T75" fmla="*/ 5 h 246"/>
                <a:gd name="T76" fmla="*/ 0 w 260"/>
                <a:gd name="T77" fmla="*/ 4 h 246"/>
                <a:gd name="T78" fmla="*/ 0 w 260"/>
                <a:gd name="T79" fmla="*/ 4 h 246"/>
                <a:gd name="T80" fmla="*/ 0 w 260"/>
                <a:gd name="T81" fmla="*/ 4 h 246"/>
                <a:gd name="T82" fmla="*/ 0 w 260"/>
                <a:gd name="T83" fmla="*/ 4 h 246"/>
                <a:gd name="T84" fmla="*/ 0 w 260"/>
                <a:gd name="T85" fmla="*/ 3 h 246"/>
                <a:gd name="T86" fmla="*/ 1 w 260"/>
                <a:gd name="T87" fmla="*/ 3 h 246"/>
                <a:gd name="T88" fmla="*/ 1 w 260"/>
                <a:gd name="T89" fmla="*/ 3 h 246"/>
                <a:gd name="T90" fmla="*/ 1 w 260"/>
                <a:gd name="T91" fmla="*/ 2 h 246"/>
                <a:gd name="T92" fmla="*/ 0 w 260"/>
                <a:gd name="T93" fmla="*/ 2 h 246"/>
                <a:gd name="T94" fmla="*/ 0 w 260"/>
                <a:gd name="T95" fmla="*/ 1 h 246"/>
                <a:gd name="T96" fmla="*/ 0 w 260"/>
                <a:gd name="T97" fmla="*/ 0 h 2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0" h="246">
                  <a:moveTo>
                    <a:pt x="8" y="0"/>
                  </a:moveTo>
                  <a:lnTo>
                    <a:pt x="24" y="2"/>
                  </a:lnTo>
                  <a:lnTo>
                    <a:pt x="39" y="3"/>
                  </a:lnTo>
                  <a:lnTo>
                    <a:pt x="55" y="6"/>
                  </a:lnTo>
                  <a:lnTo>
                    <a:pt x="71" y="8"/>
                  </a:lnTo>
                  <a:lnTo>
                    <a:pt x="86" y="10"/>
                  </a:lnTo>
                  <a:lnTo>
                    <a:pt x="102" y="11"/>
                  </a:lnTo>
                  <a:lnTo>
                    <a:pt x="118" y="14"/>
                  </a:lnTo>
                  <a:lnTo>
                    <a:pt x="134" y="16"/>
                  </a:lnTo>
                  <a:lnTo>
                    <a:pt x="149" y="18"/>
                  </a:lnTo>
                  <a:lnTo>
                    <a:pt x="166" y="21"/>
                  </a:lnTo>
                  <a:lnTo>
                    <a:pt x="182" y="22"/>
                  </a:lnTo>
                  <a:lnTo>
                    <a:pt x="197" y="24"/>
                  </a:lnTo>
                  <a:lnTo>
                    <a:pt x="213" y="26"/>
                  </a:lnTo>
                  <a:lnTo>
                    <a:pt x="229" y="29"/>
                  </a:lnTo>
                  <a:lnTo>
                    <a:pt x="244" y="30"/>
                  </a:lnTo>
                  <a:lnTo>
                    <a:pt x="260" y="32"/>
                  </a:lnTo>
                  <a:lnTo>
                    <a:pt x="258" y="35"/>
                  </a:lnTo>
                  <a:lnTo>
                    <a:pt x="255" y="39"/>
                  </a:lnTo>
                  <a:lnTo>
                    <a:pt x="252" y="44"/>
                  </a:lnTo>
                  <a:lnTo>
                    <a:pt x="250" y="47"/>
                  </a:lnTo>
                  <a:lnTo>
                    <a:pt x="249" y="55"/>
                  </a:lnTo>
                  <a:lnTo>
                    <a:pt x="247" y="63"/>
                  </a:lnTo>
                  <a:lnTo>
                    <a:pt x="245" y="71"/>
                  </a:lnTo>
                  <a:lnTo>
                    <a:pt x="244" y="79"/>
                  </a:lnTo>
                  <a:lnTo>
                    <a:pt x="240" y="80"/>
                  </a:lnTo>
                  <a:lnTo>
                    <a:pt x="237" y="83"/>
                  </a:lnTo>
                  <a:lnTo>
                    <a:pt x="234" y="84"/>
                  </a:lnTo>
                  <a:lnTo>
                    <a:pt x="230" y="85"/>
                  </a:lnTo>
                  <a:lnTo>
                    <a:pt x="229" y="88"/>
                  </a:lnTo>
                  <a:lnTo>
                    <a:pt x="229" y="92"/>
                  </a:lnTo>
                  <a:lnTo>
                    <a:pt x="229" y="95"/>
                  </a:lnTo>
                  <a:lnTo>
                    <a:pt x="228" y="99"/>
                  </a:lnTo>
                  <a:lnTo>
                    <a:pt x="231" y="100"/>
                  </a:lnTo>
                  <a:lnTo>
                    <a:pt x="235" y="100"/>
                  </a:lnTo>
                  <a:lnTo>
                    <a:pt x="238" y="100"/>
                  </a:lnTo>
                  <a:lnTo>
                    <a:pt x="242" y="101"/>
                  </a:lnTo>
                  <a:lnTo>
                    <a:pt x="240" y="107"/>
                  </a:lnTo>
                  <a:lnTo>
                    <a:pt x="240" y="113"/>
                  </a:lnTo>
                  <a:lnTo>
                    <a:pt x="239" y="118"/>
                  </a:lnTo>
                  <a:lnTo>
                    <a:pt x="238" y="124"/>
                  </a:lnTo>
                  <a:lnTo>
                    <a:pt x="236" y="124"/>
                  </a:lnTo>
                  <a:lnTo>
                    <a:pt x="234" y="125"/>
                  </a:lnTo>
                  <a:lnTo>
                    <a:pt x="230" y="125"/>
                  </a:lnTo>
                  <a:lnTo>
                    <a:pt x="228" y="127"/>
                  </a:lnTo>
                  <a:lnTo>
                    <a:pt x="230" y="130"/>
                  </a:lnTo>
                  <a:lnTo>
                    <a:pt x="231" y="133"/>
                  </a:lnTo>
                  <a:lnTo>
                    <a:pt x="234" y="138"/>
                  </a:lnTo>
                  <a:lnTo>
                    <a:pt x="235" y="141"/>
                  </a:lnTo>
                  <a:lnTo>
                    <a:pt x="234" y="146"/>
                  </a:lnTo>
                  <a:lnTo>
                    <a:pt x="234" y="150"/>
                  </a:lnTo>
                  <a:lnTo>
                    <a:pt x="234" y="153"/>
                  </a:lnTo>
                  <a:lnTo>
                    <a:pt x="232" y="158"/>
                  </a:lnTo>
                  <a:lnTo>
                    <a:pt x="230" y="160"/>
                  </a:lnTo>
                  <a:lnTo>
                    <a:pt x="228" y="161"/>
                  </a:lnTo>
                  <a:lnTo>
                    <a:pt x="225" y="163"/>
                  </a:lnTo>
                  <a:lnTo>
                    <a:pt x="223" y="166"/>
                  </a:lnTo>
                  <a:lnTo>
                    <a:pt x="225" y="169"/>
                  </a:lnTo>
                  <a:lnTo>
                    <a:pt x="228" y="173"/>
                  </a:lnTo>
                  <a:lnTo>
                    <a:pt x="230" y="176"/>
                  </a:lnTo>
                  <a:lnTo>
                    <a:pt x="232" y="178"/>
                  </a:lnTo>
                  <a:lnTo>
                    <a:pt x="231" y="183"/>
                  </a:lnTo>
                  <a:lnTo>
                    <a:pt x="230" y="186"/>
                  </a:lnTo>
                  <a:lnTo>
                    <a:pt x="229" y="190"/>
                  </a:lnTo>
                  <a:lnTo>
                    <a:pt x="228" y="194"/>
                  </a:lnTo>
                  <a:lnTo>
                    <a:pt x="227" y="197"/>
                  </a:lnTo>
                  <a:lnTo>
                    <a:pt x="224" y="200"/>
                  </a:lnTo>
                  <a:lnTo>
                    <a:pt x="223" y="203"/>
                  </a:lnTo>
                  <a:lnTo>
                    <a:pt x="221" y="206"/>
                  </a:lnTo>
                  <a:lnTo>
                    <a:pt x="220" y="211"/>
                  </a:lnTo>
                  <a:lnTo>
                    <a:pt x="217" y="216"/>
                  </a:lnTo>
                  <a:lnTo>
                    <a:pt x="216" y="221"/>
                  </a:lnTo>
                  <a:lnTo>
                    <a:pt x="214" y="226"/>
                  </a:lnTo>
                  <a:lnTo>
                    <a:pt x="210" y="229"/>
                  </a:lnTo>
                  <a:lnTo>
                    <a:pt x="208" y="231"/>
                  </a:lnTo>
                  <a:lnTo>
                    <a:pt x="205" y="235"/>
                  </a:lnTo>
                  <a:lnTo>
                    <a:pt x="202" y="238"/>
                  </a:lnTo>
                  <a:lnTo>
                    <a:pt x="196" y="242"/>
                  </a:lnTo>
                  <a:lnTo>
                    <a:pt x="186" y="244"/>
                  </a:lnTo>
                  <a:lnTo>
                    <a:pt x="175" y="245"/>
                  </a:lnTo>
                  <a:lnTo>
                    <a:pt x="163" y="246"/>
                  </a:lnTo>
                  <a:lnTo>
                    <a:pt x="151" y="246"/>
                  </a:lnTo>
                  <a:lnTo>
                    <a:pt x="137" y="246"/>
                  </a:lnTo>
                  <a:lnTo>
                    <a:pt x="122" y="245"/>
                  </a:lnTo>
                  <a:lnTo>
                    <a:pt x="107" y="243"/>
                  </a:lnTo>
                  <a:lnTo>
                    <a:pt x="93" y="241"/>
                  </a:lnTo>
                  <a:lnTo>
                    <a:pt x="78" y="238"/>
                  </a:lnTo>
                  <a:lnTo>
                    <a:pt x="64" y="236"/>
                  </a:lnTo>
                  <a:lnTo>
                    <a:pt x="52" y="233"/>
                  </a:lnTo>
                  <a:lnTo>
                    <a:pt x="40" y="228"/>
                  </a:lnTo>
                  <a:lnTo>
                    <a:pt x="30" y="224"/>
                  </a:lnTo>
                  <a:lnTo>
                    <a:pt x="22" y="220"/>
                  </a:lnTo>
                  <a:lnTo>
                    <a:pt x="15" y="215"/>
                  </a:lnTo>
                  <a:lnTo>
                    <a:pt x="12" y="205"/>
                  </a:lnTo>
                  <a:lnTo>
                    <a:pt x="11" y="193"/>
                  </a:lnTo>
                  <a:lnTo>
                    <a:pt x="10" y="182"/>
                  </a:lnTo>
                  <a:lnTo>
                    <a:pt x="11" y="171"/>
                  </a:lnTo>
                  <a:lnTo>
                    <a:pt x="9" y="169"/>
                  </a:lnTo>
                  <a:lnTo>
                    <a:pt x="8" y="167"/>
                  </a:lnTo>
                  <a:lnTo>
                    <a:pt x="5" y="166"/>
                  </a:lnTo>
                  <a:lnTo>
                    <a:pt x="3" y="163"/>
                  </a:lnTo>
                  <a:lnTo>
                    <a:pt x="3" y="160"/>
                  </a:lnTo>
                  <a:lnTo>
                    <a:pt x="3" y="155"/>
                  </a:lnTo>
                  <a:lnTo>
                    <a:pt x="3" y="152"/>
                  </a:lnTo>
                  <a:lnTo>
                    <a:pt x="3" y="148"/>
                  </a:lnTo>
                  <a:lnTo>
                    <a:pt x="7" y="146"/>
                  </a:lnTo>
                  <a:lnTo>
                    <a:pt x="10" y="144"/>
                  </a:lnTo>
                  <a:lnTo>
                    <a:pt x="13" y="143"/>
                  </a:lnTo>
                  <a:lnTo>
                    <a:pt x="18" y="140"/>
                  </a:lnTo>
                  <a:lnTo>
                    <a:pt x="13" y="139"/>
                  </a:lnTo>
                  <a:lnTo>
                    <a:pt x="9" y="139"/>
                  </a:lnTo>
                  <a:lnTo>
                    <a:pt x="4" y="139"/>
                  </a:lnTo>
                  <a:lnTo>
                    <a:pt x="0" y="138"/>
                  </a:lnTo>
                  <a:lnTo>
                    <a:pt x="1" y="132"/>
                  </a:lnTo>
                  <a:lnTo>
                    <a:pt x="2" y="125"/>
                  </a:lnTo>
                  <a:lnTo>
                    <a:pt x="2" y="120"/>
                  </a:lnTo>
                  <a:lnTo>
                    <a:pt x="3" y="114"/>
                  </a:lnTo>
                  <a:lnTo>
                    <a:pt x="7" y="113"/>
                  </a:lnTo>
                  <a:lnTo>
                    <a:pt x="10" y="112"/>
                  </a:lnTo>
                  <a:lnTo>
                    <a:pt x="13" y="112"/>
                  </a:lnTo>
                  <a:lnTo>
                    <a:pt x="18" y="110"/>
                  </a:lnTo>
                  <a:lnTo>
                    <a:pt x="15" y="106"/>
                  </a:lnTo>
                  <a:lnTo>
                    <a:pt x="12" y="102"/>
                  </a:lnTo>
                  <a:lnTo>
                    <a:pt x="9" y="99"/>
                  </a:lnTo>
                  <a:lnTo>
                    <a:pt x="7" y="95"/>
                  </a:lnTo>
                  <a:lnTo>
                    <a:pt x="7" y="92"/>
                  </a:lnTo>
                  <a:lnTo>
                    <a:pt x="7" y="88"/>
                  </a:lnTo>
                  <a:lnTo>
                    <a:pt x="7" y="85"/>
                  </a:lnTo>
                  <a:lnTo>
                    <a:pt x="5" y="82"/>
                  </a:lnTo>
                  <a:lnTo>
                    <a:pt x="10" y="79"/>
                  </a:lnTo>
                  <a:lnTo>
                    <a:pt x="13" y="77"/>
                  </a:lnTo>
                  <a:lnTo>
                    <a:pt x="18" y="76"/>
                  </a:lnTo>
                  <a:lnTo>
                    <a:pt x="22" y="74"/>
                  </a:lnTo>
                  <a:lnTo>
                    <a:pt x="23" y="70"/>
                  </a:lnTo>
                  <a:lnTo>
                    <a:pt x="23" y="67"/>
                  </a:lnTo>
                  <a:lnTo>
                    <a:pt x="23" y="64"/>
                  </a:lnTo>
                  <a:lnTo>
                    <a:pt x="23" y="61"/>
                  </a:lnTo>
                  <a:lnTo>
                    <a:pt x="19" y="59"/>
                  </a:lnTo>
                  <a:lnTo>
                    <a:pt x="17" y="56"/>
                  </a:lnTo>
                  <a:lnTo>
                    <a:pt x="13" y="54"/>
                  </a:lnTo>
                  <a:lnTo>
                    <a:pt x="10" y="52"/>
                  </a:lnTo>
                  <a:lnTo>
                    <a:pt x="11" y="45"/>
                  </a:lnTo>
                  <a:lnTo>
                    <a:pt x="12" y="37"/>
                  </a:lnTo>
                  <a:lnTo>
                    <a:pt x="12" y="30"/>
                  </a:lnTo>
                  <a:lnTo>
                    <a:pt x="13" y="23"/>
                  </a:lnTo>
                  <a:lnTo>
                    <a:pt x="12" y="17"/>
                  </a:lnTo>
                  <a:lnTo>
                    <a:pt x="11" y="11"/>
                  </a:lnTo>
                  <a:lnTo>
                    <a:pt x="9" y="6"/>
                  </a:lnTo>
                  <a:lnTo>
                    <a:pt x="8" y="0"/>
                  </a:lnTo>
                  <a:close/>
                </a:path>
              </a:pathLst>
            </a:custGeom>
            <a:solidFill>
              <a:srgbClr val="636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35" name="Freeform 384"/>
            <p:cNvSpPr>
              <a:spLocks noChangeAspect="1"/>
            </p:cNvSpPr>
            <p:nvPr/>
          </p:nvSpPr>
          <p:spPr bwMode="auto">
            <a:xfrm>
              <a:off x="3534" y="3269"/>
              <a:ext cx="79" cy="81"/>
            </a:xfrm>
            <a:custGeom>
              <a:avLst/>
              <a:gdLst>
                <a:gd name="T0" fmla="*/ 1 w 236"/>
                <a:gd name="T1" fmla="*/ 0 h 243"/>
                <a:gd name="T2" fmla="*/ 3 w 236"/>
                <a:gd name="T3" fmla="*/ 0 h 243"/>
                <a:gd name="T4" fmla="*/ 5 w 236"/>
                <a:gd name="T5" fmla="*/ 1 h 243"/>
                <a:gd name="T6" fmla="*/ 6 w 236"/>
                <a:gd name="T7" fmla="*/ 1 h 243"/>
                <a:gd name="T8" fmla="*/ 8 w 236"/>
                <a:gd name="T9" fmla="*/ 1 h 243"/>
                <a:gd name="T10" fmla="*/ 9 w 236"/>
                <a:gd name="T11" fmla="*/ 1 h 243"/>
                <a:gd name="T12" fmla="*/ 8 w 236"/>
                <a:gd name="T13" fmla="*/ 2 h 243"/>
                <a:gd name="T14" fmla="*/ 8 w 236"/>
                <a:gd name="T15" fmla="*/ 3 h 243"/>
                <a:gd name="T16" fmla="*/ 8 w 236"/>
                <a:gd name="T17" fmla="*/ 3 h 243"/>
                <a:gd name="T18" fmla="*/ 8 w 236"/>
                <a:gd name="T19" fmla="*/ 3 h 243"/>
                <a:gd name="T20" fmla="*/ 8 w 236"/>
                <a:gd name="T21" fmla="*/ 4 h 243"/>
                <a:gd name="T22" fmla="*/ 8 w 236"/>
                <a:gd name="T23" fmla="*/ 4 h 243"/>
                <a:gd name="T24" fmla="*/ 8 w 236"/>
                <a:gd name="T25" fmla="*/ 4 h 243"/>
                <a:gd name="T26" fmla="*/ 8 w 236"/>
                <a:gd name="T27" fmla="*/ 5 h 243"/>
                <a:gd name="T28" fmla="*/ 8 w 236"/>
                <a:gd name="T29" fmla="*/ 5 h 243"/>
                <a:gd name="T30" fmla="*/ 8 w 236"/>
                <a:gd name="T31" fmla="*/ 5 h 243"/>
                <a:gd name="T32" fmla="*/ 8 w 236"/>
                <a:gd name="T33" fmla="*/ 5 h 243"/>
                <a:gd name="T34" fmla="*/ 8 w 236"/>
                <a:gd name="T35" fmla="*/ 6 h 243"/>
                <a:gd name="T36" fmla="*/ 8 w 236"/>
                <a:gd name="T37" fmla="*/ 6 h 243"/>
                <a:gd name="T38" fmla="*/ 8 w 236"/>
                <a:gd name="T39" fmla="*/ 6 h 243"/>
                <a:gd name="T40" fmla="*/ 8 w 236"/>
                <a:gd name="T41" fmla="*/ 7 h 243"/>
                <a:gd name="T42" fmla="*/ 8 w 236"/>
                <a:gd name="T43" fmla="*/ 7 h 243"/>
                <a:gd name="T44" fmla="*/ 7 w 236"/>
                <a:gd name="T45" fmla="*/ 8 h 243"/>
                <a:gd name="T46" fmla="*/ 7 w 236"/>
                <a:gd name="T47" fmla="*/ 8 h 243"/>
                <a:gd name="T48" fmla="*/ 7 w 236"/>
                <a:gd name="T49" fmla="*/ 8 h 243"/>
                <a:gd name="T50" fmla="*/ 6 w 236"/>
                <a:gd name="T51" fmla="*/ 9 h 243"/>
                <a:gd name="T52" fmla="*/ 4 w 236"/>
                <a:gd name="T53" fmla="*/ 9 h 243"/>
                <a:gd name="T54" fmla="*/ 1 w 236"/>
                <a:gd name="T55" fmla="*/ 8 h 243"/>
                <a:gd name="T56" fmla="*/ 0 w 236"/>
                <a:gd name="T57" fmla="*/ 7 h 243"/>
                <a:gd name="T58" fmla="*/ 0 w 236"/>
                <a:gd name="T59" fmla="*/ 6 h 243"/>
                <a:gd name="T60" fmla="*/ 0 w 236"/>
                <a:gd name="T61" fmla="*/ 6 h 243"/>
                <a:gd name="T62" fmla="*/ 0 w 236"/>
                <a:gd name="T63" fmla="*/ 6 h 243"/>
                <a:gd name="T64" fmla="*/ 0 w 236"/>
                <a:gd name="T65" fmla="*/ 5 h 243"/>
                <a:gd name="T66" fmla="*/ 0 w 236"/>
                <a:gd name="T67" fmla="*/ 5 h 243"/>
                <a:gd name="T68" fmla="*/ 0 w 236"/>
                <a:gd name="T69" fmla="*/ 5 h 243"/>
                <a:gd name="T70" fmla="*/ 0 w 236"/>
                <a:gd name="T71" fmla="*/ 4 h 243"/>
                <a:gd name="T72" fmla="*/ 0 w 236"/>
                <a:gd name="T73" fmla="*/ 4 h 243"/>
                <a:gd name="T74" fmla="*/ 1 w 236"/>
                <a:gd name="T75" fmla="*/ 4 h 243"/>
                <a:gd name="T76" fmla="*/ 0 w 236"/>
                <a:gd name="T77" fmla="*/ 4 h 243"/>
                <a:gd name="T78" fmla="*/ 0 w 236"/>
                <a:gd name="T79" fmla="*/ 3 h 243"/>
                <a:gd name="T80" fmla="*/ 1 w 236"/>
                <a:gd name="T81" fmla="*/ 3 h 243"/>
                <a:gd name="T82" fmla="*/ 1 w 236"/>
                <a:gd name="T83" fmla="*/ 3 h 243"/>
                <a:gd name="T84" fmla="*/ 1 w 236"/>
                <a:gd name="T85" fmla="*/ 2 h 243"/>
                <a:gd name="T86" fmla="*/ 0 w 236"/>
                <a:gd name="T87" fmla="*/ 2 h 243"/>
                <a:gd name="T88" fmla="*/ 0 w 236"/>
                <a:gd name="T89" fmla="*/ 1 h 243"/>
                <a:gd name="T90" fmla="*/ 0 w 236"/>
                <a:gd name="T91" fmla="*/ 1 h 243"/>
                <a:gd name="T92" fmla="*/ 0 w 236"/>
                <a:gd name="T93" fmla="*/ 0 h 2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6" h="243">
                  <a:moveTo>
                    <a:pt x="8" y="0"/>
                  </a:moveTo>
                  <a:lnTo>
                    <a:pt x="22" y="2"/>
                  </a:lnTo>
                  <a:lnTo>
                    <a:pt x="37" y="4"/>
                  </a:lnTo>
                  <a:lnTo>
                    <a:pt x="51" y="6"/>
                  </a:lnTo>
                  <a:lnTo>
                    <a:pt x="66" y="8"/>
                  </a:lnTo>
                  <a:lnTo>
                    <a:pt x="80" y="9"/>
                  </a:lnTo>
                  <a:lnTo>
                    <a:pt x="93" y="12"/>
                  </a:lnTo>
                  <a:lnTo>
                    <a:pt x="108" y="13"/>
                  </a:lnTo>
                  <a:lnTo>
                    <a:pt x="122" y="15"/>
                  </a:lnTo>
                  <a:lnTo>
                    <a:pt x="136" y="17"/>
                  </a:lnTo>
                  <a:lnTo>
                    <a:pt x="151" y="19"/>
                  </a:lnTo>
                  <a:lnTo>
                    <a:pt x="165" y="21"/>
                  </a:lnTo>
                  <a:lnTo>
                    <a:pt x="180" y="22"/>
                  </a:lnTo>
                  <a:lnTo>
                    <a:pt x="194" y="24"/>
                  </a:lnTo>
                  <a:lnTo>
                    <a:pt x="208" y="27"/>
                  </a:lnTo>
                  <a:lnTo>
                    <a:pt x="223" y="28"/>
                  </a:lnTo>
                  <a:lnTo>
                    <a:pt x="236" y="30"/>
                  </a:lnTo>
                  <a:lnTo>
                    <a:pt x="234" y="33"/>
                  </a:lnTo>
                  <a:lnTo>
                    <a:pt x="233" y="37"/>
                  </a:lnTo>
                  <a:lnTo>
                    <a:pt x="231" y="40"/>
                  </a:lnTo>
                  <a:lnTo>
                    <a:pt x="228" y="45"/>
                  </a:lnTo>
                  <a:lnTo>
                    <a:pt x="227" y="53"/>
                  </a:lnTo>
                  <a:lnTo>
                    <a:pt x="225" y="61"/>
                  </a:lnTo>
                  <a:lnTo>
                    <a:pt x="224" y="69"/>
                  </a:lnTo>
                  <a:lnTo>
                    <a:pt x="221" y="77"/>
                  </a:lnTo>
                  <a:lnTo>
                    <a:pt x="218" y="78"/>
                  </a:lnTo>
                  <a:lnTo>
                    <a:pt x="216" y="80"/>
                  </a:lnTo>
                  <a:lnTo>
                    <a:pt x="212" y="81"/>
                  </a:lnTo>
                  <a:lnTo>
                    <a:pt x="209" y="82"/>
                  </a:lnTo>
                  <a:lnTo>
                    <a:pt x="209" y="86"/>
                  </a:lnTo>
                  <a:lnTo>
                    <a:pt x="209" y="90"/>
                  </a:lnTo>
                  <a:lnTo>
                    <a:pt x="208" y="93"/>
                  </a:lnTo>
                  <a:lnTo>
                    <a:pt x="208" y="97"/>
                  </a:lnTo>
                  <a:lnTo>
                    <a:pt x="210" y="98"/>
                  </a:lnTo>
                  <a:lnTo>
                    <a:pt x="213" y="98"/>
                  </a:lnTo>
                  <a:lnTo>
                    <a:pt x="217" y="98"/>
                  </a:lnTo>
                  <a:lnTo>
                    <a:pt x="220" y="98"/>
                  </a:lnTo>
                  <a:lnTo>
                    <a:pt x="219" y="104"/>
                  </a:lnTo>
                  <a:lnTo>
                    <a:pt x="218" y="110"/>
                  </a:lnTo>
                  <a:lnTo>
                    <a:pt x="217" y="115"/>
                  </a:lnTo>
                  <a:lnTo>
                    <a:pt x="216" y="121"/>
                  </a:lnTo>
                  <a:lnTo>
                    <a:pt x="213" y="122"/>
                  </a:lnTo>
                  <a:lnTo>
                    <a:pt x="211" y="122"/>
                  </a:lnTo>
                  <a:lnTo>
                    <a:pt x="209" y="123"/>
                  </a:lnTo>
                  <a:lnTo>
                    <a:pt x="206" y="125"/>
                  </a:lnTo>
                  <a:lnTo>
                    <a:pt x="208" y="128"/>
                  </a:lnTo>
                  <a:lnTo>
                    <a:pt x="210" y="131"/>
                  </a:lnTo>
                  <a:lnTo>
                    <a:pt x="211" y="135"/>
                  </a:lnTo>
                  <a:lnTo>
                    <a:pt x="212" y="138"/>
                  </a:lnTo>
                  <a:lnTo>
                    <a:pt x="212" y="143"/>
                  </a:lnTo>
                  <a:lnTo>
                    <a:pt x="212" y="146"/>
                  </a:lnTo>
                  <a:lnTo>
                    <a:pt x="211" y="151"/>
                  </a:lnTo>
                  <a:lnTo>
                    <a:pt x="211" y="154"/>
                  </a:lnTo>
                  <a:lnTo>
                    <a:pt x="209" y="157"/>
                  </a:lnTo>
                  <a:lnTo>
                    <a:pt x="206" y="159"/>
                  </a:lnTo>
                  <a:lnTo>
                    <a:pt x="204" y="161"/>
                  </a:lnTo>
                  <a:lnTo>
                    <a:pt x="202" y="164"/>
                  </a:lnTo>
                  <a:lnTo>
                    <a:pt x="204" y="167"/>
                  </a:lnTo>
                  <a:lnTo>
                    <a:pt x="206" y="169"/>
                  </a:lnTo>
                  <a:lnTo>
                    <a:pt x="208" y="173"/>
                  </a:lnTo>
                  <a:lnTo>
                    <a:pt x="210" y="176"/>
                  </a:lnTo>
                  <a:lnTo>
                    <a:pt x="209" y="180"/>
                  </a:lnTo>
                  <a:lnTo>
                    <a:pt x="209" y="183"/>
                  </a:lnTo>
                  <a:lnTo>
                    <a:pt x="208" y="188"/>
                  </a:lnTo>
                  <a:lnTo>
                    <a:pt x="206" y="191"/>
                  </a:lnTo>
                  <a:lnTo>
                    <a:pt x="205" y="194"/>
                  </a:lnTo>
                  <a:lnTo>
                    <a:pt x="203" y="197"/>
                  </a:lnTo>
                  <a:lnTo>
                    <a:pt x="202" y="201"/>
                  </a:lnTo>
                  <a:lnTo>
                    <a:pt x="199" y="203"/>
                  </a:lnTo>
                  <a:lnTo>
                    <a:pt x="198" y="207"/>
                  </a:lnTo>
                  <a:lnTo>
                    <a:pt x="196" y="213"/>
                  </a:lnTo>
                  <a:lnTo>
                    <a:pt x="195" y="218"/>
                  </a:lnTo>
                  <a:lnTo>
                    <a:pt x="193" y="224"/>
                  </a:lnTo>
                  <a:lnTo>
                    <a:pt x="190" y="226"/>
                  </a:lnTo>
                  <a:lnTo>
                    <a:pt x="188" y="229"/>
                  </a:lnTo>
                  <a:lnTo>
                    <a:pt x="185" y="233"/>
                  </a:lnTo>
                  <a:lnTo>
                    <a:pt x="182" y="236"/>
                  </a:lnTo>
                  <a:lnTo>
                    <a:pt x="167" y="241"/>
                  </a:lnTo>
                  <a:lnTo>
                    <a:pt x="146" y="243"/>
                  </a:lnTo>
                  <a:lnTo>
                    <a:pt x="122" y="243"/>
                  </a:lnTo>
                  <a:lnTo>
                    <a:pt x="96" y="241"/>
                  </a:lnTo>
                  <a:lnTo>
                    <a:pt x="70" y="237"/>
                  </a:lnTo>
                  <a:lnTo>
                    <a:pt x="46" y="231"/>
                  </a:lnTo>
                  <a:lnTo>
                    <a:pt x="26" y="224"/>
                  </a:lnTo>
                  <a:lnTo>
                    <a:pt x="12" y="214"/>
                  </a:lnTo>
                  <a:lnTo>
                    <a:pt x="11" y="204"/>
                  </a:lnTo>
                  <a:lnTo>
                    <a:pt x="9" y="192"/>
                  </a:lnTo>
                  <a:lnTo>
                    <a:pt x="9" y="182"/>
                  </a:lnTo>
                  <a:lnTo>
                    <a:pt x="9" y="171"/>
                  </a:lnTo>
                  <a:lnTo>
                    <a:pt x="8" y="168"/>
                  </a:lnTo>
                  <a:lnTo>
                    <a:pt x="6" y="167"/>
                  </a:lnTo>
                  <a:lnTo>
                    <a:pt x="5" y="165"/>
                  </a:lnTo>
                  <a:lnTo>
                    <a:pt x="2" y="163"/>
                  </a:lnTo>
                  <a:lnTo>
                    <a:pt x="2" y="159"/>
                  </a:lnTo>
                  <a:lnTo>
                    <a:pt x="2" y="156"/>
                  </a:lnTo>
                  <a:lnTo>
                    <a:pt x="2" y="152"/>
                  </a:lnTo>
                  <a:lnTo>
                    <a:pt x="2" y="148"/>
                  </a:lnTo>
                  <a:lnTo>
                    <a:pt x="6" y="145"/>
                  </a:lnTo>
                  <a:lnTo>
                    <a:pt x="9" y="144"/>
                  </a:lnTo>
                  <a:lnTo>
                    <a:pt x="13" y="142"/>
                  </a:lnTo>
                  <a:lnTo>
                    <a:pt x="16" y="139"/>
                  </a:lnTo>
                  <a:lnTo>
                    <a:pt x="12" y="139"/>
                  </a:lnTo>
                  <a:lnTo>
                    <a:pt x="8" y="138"/>
                  </a:lnTo>
                  <a:lnTo>
                    <a:pt x="4" y="138"/>
                  </a:lnTo>
                  <a:lnTo>
                    <a:pt x="0" y="138"/>
                  </a:lnTo>
                  <a:lnTo>
                    <a:pt x="1" y="133"/>
                  </a:lnTo>
                  <a:lnTo>
                    <a:pt x="2" y="126"/>
                  </a:lnTo>
                  <a:lnTo>
                    <a:pt x="2" y="119"/>
                  </a:lnTo>
                  <a:lnTo>
                    <a:pt x="4" y="113"/>
                  </a:lnTo>
                  <a:lnTo>
                    <a:pt x="6" y="112"/>
                  </a:lnTo>
                  <a:lnTo>
                    <a:pt x="9" y="111"/>
                  </a:lnTo>
                  <a:lnTo>
                    <a:pt x="13" y="111"/>
                  </a:lnTo>
                  <a:lnTo>
                    <a:pt x="16" y="110"/>
                  </a:lnTo>
                  <a:lnTo>
                    <a:pt x="14" y="106"/>
                  </a:lnTo>
                  <a:lnTo>
                    <a:pt x="12" y="103"/>
                  </a:lnTo>
                  <a:lnTo>
                    <a:pt x="9" y="99"/>
                  </a:lnTo>
                  <a:lnTo>
                    <a:pt x="7" y="96"/>
                  </a:lnTo>
                  <a:lnTo>
                    <a:pt x="6" y="92"/>
                  </a:lnTo>
                  <a:lnTo>
                    <a:pt x="6" y="89"/>
                  </a:lnTo>
                  <a:lnTo>
                    <a:pt x="6" y="85"/>
                  </a:lnTo>
                  <a:lnTo>
                    <a:pt x="6" y="82"/>
                  </a:lnTo>
                  <a:lnTo>
                    <a:pt x="9" y="80"/>
                  </a:lnTo>
                  <a:lnTo>
                    <a:pt x="14" y="77"/>
                  </a:lnTo>
                  <a:lnTo>
                    <a:pt x="17" y="76"/>
                  </a:lnTo>
                  <a:lnTo>
                    <a:pt x="21" y="74"/>
                  </a:lnTo>
                  <a:lnTo>
                    <a:pt x="21" y="70"/>
                  </a:lnTo>
                  <a:lnTo>
                    <a:pt x="21" y="67"/>
                  </a:lnTo>
                  <a:lnTo>
                    <a:pt x="21" y="65"/>
                  </a:lnTo>
                  <a:lnTo>
                    <a:pt x="21" y="61"/>
                  </a:lnTo>
                  <a:lnTo>
                    <a:pt x="19" y="59"/>
                  </a:lnTo>
                  <a:lnTo>
                    <a:pt x="16" y="57"/>
                  </a:lnTo>
                  <a:lnTo>
                    <a:pt x="13" y="54"/>
                  </a:lnTo>
                  <a:lnTo>
                    <a:pt x="11" y="52"/>
                  </a:lnTo>
                  <a:lnTo>
                    <a:pt x="12" y="45"/>
                  </a:lnTo>
                  <a:lnTo>
                    <a:pt x="13" y="37"/>
                  </a:lnTo>
                  <a:lnTo>
                    <a:pt x="13" y="30"/>
                  </a:lnTo>
                  <a:lnTo>
                    <a:pt x="14" y="23"/>
                  </a:lnTo>
                  <a:lnTo>
                    <a:pt x="13" y="17"/>
                  </a:lnTo>
                  <a:lnTo>
                    <a:pt x="12" y="12"/>
                  </a:lnTo>
                  <a:lnTo>
                    <a:pt x="9" y="6"/>
                  </a:lnTo>
                  <a:lnTo>
                    <a:pt x="8" y="0"/>
                  </a:lnTo>
                  <a:close/>
                </a:path>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36" name="Freeform 385"/>
            <p:cNvSpPr>
              <a:spLocks noChangeAspect="1"/>
            </p:cNvSpPr>
            <p:nvPr/>
          </p:nvSpPr>
          <p:spPr bwMode="auto">
            <a:xfrm>
              <a:off x="3537" y="3269"/>
              <a:ext cx="72" cy="81"/>
            </a:xfrm>
            <a:custGeom>
              <a:avLst/>
              <a:gdLst>
                <a:gd name="T0" fmla="*/ 1 w 214"/>
                <a:gd name="T1" fmla="*/ 0 h 239"/>
                <a:gd name="T2" fmla="*/ 3 w 214"/>
                <a:gd name="T3" fmla="*/ 0 h 239"/>
                <a:gd name="T4" fmla="*/ 4 w 214"/>
                <a:gd name="T5" fmla="*/ 0 h 239"/>
                <a:gd name="T6" fmla="*/ 6 w 214"/>
                <a:gd name="T7" fmla="*/ 1 h 239"/>
                <a:gd name="T8" fmla="*/ 7 w 214"/>
                <a:gd name="T9" fmla="*/ 1 h 239"/>
                <a:gd name="T10" fmla="*/ 8 w 214"/>
                <a:gd name="T11" fmla="*/ 1 h 239"/>
                <a:gd name="T12" fmla="*/ 8 w 214"/>
                <a:gd name="T13" fmla="*/ 2 h 239"/>
                <a:gd name="T14" fmla="*/ 8 w 214"/>
                <a:gd name="T15" fmla="*/ 2 h 239"/>
                <a:gd name="T16" fmla="*/ 7 w 214"/>
                <a:gd name="T17" fmla="*/ 3 h 239"/>
                <a:gd name="T18" fmla="*/ 7 w 214"/>
                <a:gd name="T19" fmla="*/ 3 h 239"/>
                <a:gd name="T20" fmla="*/ 7 w 214"/>
                <a:gd name="T21" fmla="*/ 4 h 239"/>
                <a:gd name="T22" fmla="*/ 7 w 214"/>
                <a:gd name="T23" fmla="*/ 4 h 239"/>
                <a:gd name="T24" fmla="*/ 7 w 214"/>
                <a:gd name="T25" fmla="*/ 4 h 239"/>
                <a:gd name="T26" fmla="*/ 7 w 214"/>
                <a:gd name="T27" fmla="*/ 5 h 239"/>
                <a:gd name="T28" fmla="*/ 7 w 214"/>
                <a:gd name="T29" fmla="*/ 5 h 239"/>
                <a:gd name="T30" fmla="*/ 7 w 214"/>
                <a:gd name="T31" fmla="*/ 5 h 239"/>
                <a:gd name="T32" fmla="*/ 7 w 214"/>
                <a:gd name="T33" fmla="*/ 5 h 239"/>
                <a:gd name="T34" fmla="*/ 7 w 214"/>
                <a:gd name="T35" fmla="*/ 6 h 239"/>
                <a:gd name="T36" fmla="*/ 7 w 214"/>
                <a:gd name="T37" fmla="*/ 6 h 239"/>
                <a:gd name="T38" fmla="*/ 7 w 214"/>
                <a:gd name="T39" fmla="*/ 6 h 239"/>
                <a:gd name="T40" fmla="*/ 7 w 214"/>
                <a:gd name="T41" fmla="*/ 7 h 239"/>
                <a:gd name="T42" fmla="*/ 7 w 214"/>
                <a:gd name="T43" fmla="*/ 7 h 239"/>
                <a:gd name="T44" fmla="*/ 7 w 214"/>
                <a:gd name="T45" fmla="*/ 8 h 239"/>
                <a:gd name="T46" fmla="*/ 7 w 214"/>
                <a:gd name="T47" fmla="*/ 8 h 239"/>
                <a:gd name="T48" fmla="*/ 6 w 214"/>
                <a:gd name="T49" fmla="*/ 9 h 239"/>
                <a:gd name="T50" fmla="*/ 6 w 214"/>
                <a:gd name="T51" fmla="*/ 9 h 239"/>
                <a:gd name="T52" fmla="*/ 3 w 214"/>
                <a:gd name="T53" fmla="*/ 9 h 239"/>
                <a:gd name="T54" fmla="*/ 1 w 214"/>
                <a:gd name="T55" fmla="*/ 8 h 239"/>
                <a:gd name="T56" fmla="*/ 0 w 214"/>
                <a:gd name="T57" fmla="*/ 7 h 239"/>
                <a:gd name="T58" fmla="*/ 0 w 214"/>
                <a:gd name="T59" fmla="*/ 6 h 239"/>
                <a:gd name="T60" fmla="*/ 0 w 214"/>
                <a:gd name="T61" fmla="*/ 6 h 239"/>
                <a:gd name="T62" fmla="*/ 0 w 214"/>
                <a:gd name="T63" fmla="*/ 6 h 239"/>
                <a:gd name="T64" fmla="*/ 0 w 214"/>
                <a:gd name="T65" fmla="*/ 5 h 239"/>
                <a:gd name="T66" fmla="*/ 0 w 214"/>
                <a:gd name="T67" fmla="*/ 5 h 239"/>
                <a:gd name="T68" fmla="*/ 0 w 214"/>
                <a:gd name="T69" fmla="*/ 5 h 239"/>
                <a:gd name="T70" fmla="*/ 0 w 214"/>
                <a:gd name="T71" fmla="*/ 5 h 239"/>
                <a:gd name="T72" fmla="*/ 0 w 214"/>
                <a:gd name="T73" fmla="*/ 4 h 239"/>
                <a:gd name="T74" fmla="*/ 0 w 214"/>
                <a:gd name="T75" fmla="*/ 4 h 239"/>
                <a:gd name="T76" fmla="*/ 0 w 214"/>
                <a:gd name="T77" fmla="*/ 4 h 239"/>
                <a:gd name="T78" fmla="*/ 0 w 214"/>
                <a:gd name="T79" fmla="*/ 3 h 239"/>
                <a:gd name="T80" fmla="*/ 0 w 214"/>
                <a:gd name="T81" fmla="*/ 3 h 239"/>
                <a:gd name="T82" fmla="*/ 1 w 214"/>
                <a:gd name="T83" fmla="*/ 3 h 239"/>
                <a:gd name="T84" fmla="*/ 1 w 214"/>
                <a:gd name="T85" fmla="*/ 2 h 239"/>
                <a:gd name="T86" fmla="*/ 0 w 214"/>
                <a:gd name="T87" fmla="*/ 2 h 239"/>
                <a:gd name="T88" fmla="*/ 0 w 214"/>
                <a:gd name="T89" fmla="*/ 1 h 239"/>
                <a:gd name="T90" fmla="*/ 0 w 214"/>
                <a:gd name="T91" fmla="*/ 1 h 239"/>
                <a:gd name="T92" fmla="*/ 0 w 214"/>
                <a:gd name="T93" fmla="*/ 0 h 2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4" h="239">
                  <a:moveTo>
                    <a:pt x="10" y="0"/>
                  </a:moveTo>
                  <a:lnTo>
                    <a:pt x="23" y="1"/>
                  </a:lnTo>
                  <a:lnTo>
                    <a:pt x="35" y="3"/>
                  </a:lnTo>
                  <a:lnTo>
                    <a:pt x="48" y="4"/>
                  </a:lnTo>
                  <a:lnTo>
                    <a:pt x="61" y="5"/>
                  </a:lnTo>
                  <a:lnTo>
                    <a:pt x="73" y="8"/>
                  </a:lnTo>
                  <a:lnTo>
                    <a:pt x="86" y="9"/>
                  </a:lnTo>
                  <a:lnTo>
                    <a:pt x="99" y="11"/>
                  </a:lnTo>
                  <a:lnTo>
                    <a:pt x="112" y="12"/>
                  </a:lnTo>
                  <a:lnTo>
                    <a:pt x="125" y="15"/>
                  </a:lnTo>
                  <a:lnTo>
                    <a:pt x="138" y="16"/>
                  </a:lnTo>
                  <a:lnTo>
                    <a:pt x="150" y="18"/>
                  </a:lnTo>
                  <a:lnTo>
                    <a:pt x="163" y="19"/>
                  </a:lnTo>
                  <a:lnTo>
                    <a:pt x="176" y="21"/>
                  </a:lnTo>
                  <a:lnTo>
                    <a:pt x="188" y="23"/>
                  </a:lnTo>
                  <a:lnTo>
                    <a:pt x="201" y="25"/>
                  </a:lnTo>
                  <a:lnTo>
                    <a:pt x="214" y="26"/>
                  </a:lnTo>
                  <a:lnTo>
                    <a:pt x="212" y="29"/>
                  </a:lnTo>
                  <a:lnTo>
                    <a:pt x="209" y="33"/>
                  </a:lnTo>
                  <a:lnTo>
                    <a:pt x="208" y="36"/>
                  </a:lnTo>
                  <a:lnTo>
                    <a:pt x="206" y="41"/>
                  </a:lnTo>
                  <a:lnTo>
                    <a:pt x="205" y="49"/>
                  </a:lnTo>
                  <a:lnTo>
                    <a:pt x="202" y="56"/>
                  </a:lnTo>
                  <a:lnTo>
                    <a:pt x="201" y="64"/>
                  </a:lnTo>
                  <a:lnTo>
                    <a:pt x="199" y="72"/>
                  </a:lnTo>
                  <a:lnTo>
                    <a:pt x="197" y="73"/>
                  </a:lnTo>
                  <a:lnTo>
                    <a:pt x="194" y="74"/>
                  </a:lnTo>
                  <a:lnTo>
                    <a:pt x="191" y="77"/>
                  </a:lnTo>
                  <a:lnTo>
                    <a:pt x="188" y="78"/>
                  </a:lnTo>
                  <a:lnTo>
                    <a:pt x="187" y="82"/>
                  </a:lnTo>
                  <a:lnTo>
                    <a:pt x="187" y="86"/>
                  </a:lnTo>
                  <a:lnTo>
                    <a:pt x="187" y="89"/>
                  </a:lnTo>
                  <a:lnTo>
                    <a:pt x="186" y="93"/>
                  </a:lnTo>
                  <a:lnTo>
                    <a:pt x="188" y="93"/>
                  </a:lnTo>
                  <a:lnTo>
                    <a:pt x="192" y="93"/>
                  </a:lnTo>
                  <a:lnTo>
                    <a:pt x="195" y="94"/>
                  </a:lnTo>
                  <a:lnTo>
                    <a:pt x="198" y="94"/>
                  </a:lnTo>
                  <a:lnTo>
                    <a:pt x="197" y="100"/>
                  </a:lnTo>
                  <a:lnTo>
                    <a:pt x="197" y="106"/>
                  </a:lnTo>
                  <a:lnTo>
                    <a:pt x="195" y="111"/>
                  </a:lnTo>
                  <a:lnTo>
                    <a:pt x="194" y="117"/>
                  </a:lnTo>
                  <a:lnTo>
                    <a:pt x="192" y="117"/>
                  </a:lnTo>
                  <a:lnTo>
                    <a:pt x="190" y="118"/>
                  </a:lnTo>
                  <a:lnTo>
                    <a:pt x="187" y="118"/>
                  </a:lnTo>
                  <a:lnTo>
                    <a:pt x="185" y="119"/>
                  </a:lnTo>
                  <a:lnTo>
                    <a:pt x="186" y="123"/>
                  </a:lnTo>
                  <a:lnTo>
                    <a:pt x="188" y="126"/>
                  </a:lnTo>
                  <a:lnTo>
                    <a:pt x="190" y="131"/>
                  </a:lnTo>
                  <a:lnTo>
                    <a:pt x="191" y="134"/>
                  </a:lnTo>
                  <a:lnTo>
                    <a:pt x="190" y="138"/>
                  </a:lnTo>
                  <a:lnTo>
                    <a:pt x="190" y="142"/>
                  </a:lnTo>
                  <a:lnTo>
                    <a:pt x="190" y="146"/>
                  </a:lnTo>
                  <a:lnTo>
                    <a:pt x="188" y="150"/>
                  </a:lnTo>
                  <a:lnTo>
                    <a:pt x="187" y="153"/>
                  </a:lnTo>
                  <a:lnTo>
                    <a:pt x="185" y="154"/>
                  </a:lnTo>
                  <a:lnTo>
                    <a:pt x="184" y="156"/>
                  </a:lnTo>
                  <a:lnTo>
                    <a:pt x="182" y="159"/>
                  </a:lnTo>
                  <a:lnTo>
                    <a:pt x="184" y="162"/>
                  </a:lnTo>
                  <a:lnTo>
                    <a:pt x="185" y="165"/>
                  </a:lnTo>
                  <a:lnTo>
                    <a:pt x="187" y="169"/>
                  </a:lnTo>
                  <a:lnTo>
                    <a:pt x="188" y="171"/>
                  </a:lnTo>
                  <a:lnTo>
                    <a:pt x="187" y="176"/>
                  </a:lnTo>
                  <a:lnTo>
                    <a:pt x="186" y="179"/>
                  </a:lnTo>
                  <a:lnTo>
                    <a:pt x="185" y="183"/>
                  </a:lnTo>
                  <a:lnTo>
                    <a:pt x="184" y="186"/>
                  </a:lnTo>
                  <a:lnTo>
                    <a:pt x="183" y="188"/>
                  </a:lnTo>
                  <a:lnTo>
                    <a:pt x="182" y="192"/>
                  </a:lnTo>
                  <a:lnTo>
                    <a:pt x="179" y="195"/>
                  </a:lnTo>
                  <a:lnTo>
                    <a:pt x="178" y="198"/>
                  </a:lnTo>
                  <a:lnTo>
                    <a:pt x="177" y="202"/>
                  </a:lnTo>
                  <a:lnTo>
                    <a:pt x="176" y="208"/>
                  </a:lnTo>
                  <a:lnTo>
                    <a:pt x="174" y="213"/>
                  </a:lnTo>
                  <a:lnTo>
                    <a:pt x="172" y="218"/>
                  </a:lnTo>
                  <a:lnTo>
                    <a:pt x="170" y="222"/>
                  </a:lnTo>
                  <a:lnTo>
                    <a:pt x="168" y="224"/>
                  </a:lnTo>
                  <a:lnTo>
                    <a:pt x="165" y="228"/>
                  </a:lnTo>
                  <a:lnTo>
                    <a:pt x="163" y="231"/>
                  </a:lnTo>
                  <a:lnTo>
                    <a:pt x="149" y="237"/>
                  </a:lnTo>
                  <a:lnTo>
                    <a:pt x="131" y="239"/>
                  </a:lnTo>
                  <a:lnTo>
                    <a:pt x="109" y="239"/>
                  </a:lnTo>
                  <a:lnTo>
                    <a:pt x="85" y="238"/>
                  </a:lnTo>
                  <a:lnTo>
                    <a:pt x="62" y="233"/>
                  </a:lnTo>
                  <a:lnTo>
                    <a:pt x="40" y="228"/>
                  </a:lnTo>
                  <a:lnTo>
                    <a:pt x="21" y="221"/>
                  </a:lnTo>
                  <a:lnTo>
                    <a:pt x="10" y="212"/>
                  </a:lnTo>
                  <a:lnTo>
                    <a:pt x="9" y="201"/>
                  </a:lnTo>
                  <a:lnTo>
                    <a:pt x="8" y="190"/>
                  </a:lnTo>
                  <a:lnTo>
                    <a:pt x="8" y="179"/>
                  </a:lnTo>
                  <a:lnTo>
                    <a:pt x="9" y="169"/>
                  </a:lnTo>
                  <a:lnTo>
                    <a:pt x="8" y="167"/>
                  </a:lnTo>
                  <a:lnTo>
                    <a:pt x="5" y="164"/>
                  </a:lnTo>
                  <a:lnTo>
                    <a:pt x="4" y="163"/>
                  </a:lnTo>
                  <a:lnTo>
                    <a:pt x="2" y="161"/>
                  </a:lnTo>
                  <a:lnTo>
                    <a:pt x="2" y="157"/>
                  </a:lnTo>
                  <a:lnTo>
                    <a:pt x="2" y="153"/>
                  </a:lnTo>
                  <a:lnTo>
                    <a:pt x="2" y="149"/>
                  </a:lnTo>
                  <a:lnTo>
                    <a:pt x="2" y="146"/>
                  </a:lnTo>
                  <a:lnTo>
                    <a:pt x="5" y="144"/>
                  </a:lnTo>
                  <a:lnTo>
                    <a:pt x="9" y="141"/>
                  </a:lnTo>
                  <a:lnTo>
                    <a:pt x="11" y="140"/>
                  </a:lnTo>
                  <a:lnTo>
                    <a:pt x="15" y="138"/>
                  </a:lnTo>
                  <a:lnTo>
                    <a:pt x="11" y="137"/>
                  </a:lnTo>
                  <a:lnTo>
                    <a:pt x="8" y="137"/>
                  </a:lnTo>
                  <a:lnTo>
                    <a:pt x="4" y="137"/>
                  </a:lnTo>
                  <a:lnTo>
                    <a:pt x="0" y="135"/>
                  </a:lnTo>
                  <a:lnTo>
                    <a:pt x="1" y="130"/>
                  </a:lnTo>
                  <a:lnTo>
                    <a:pt x="2" y="123"/>
                  </a:lnTo>
                  <a:lnTo>
                    <a:pt x="2" y="117"/>
                  </a:lnTo>
                  <a:lnTo>
                    <a:pt x="3" y="111"/>
                  </a:lnTo>
                  <a:lnTo>
                    <a:pt x="6" y="110"/>
                  </a:lnTo>
                  <a:lnTo>
                    <a:pt x="9" y="109"/>
                  </a:lnTo>
                  <a:lnTo>
                    <a:pt x="12" y="109"/>
                  </a:lnTo>
                  <a:lnTo>
                    <a:pt x="15" y="108"/>
                  </a:lnTo>
                  <a:lnTo>
                    <a:pt x="12" y="104"/>
                  </a:lnTo>
                  <a:lnTo>
                    <a:pt x="11" y="101"/>
                  </a:lnTo>
                  <a:lnTo>
                    <a:pt x="9" y="97"/>
                  </a:lnTo>
                  <a:lnTo>
                    <a:pt x="6" y="93"/>
                  </a:lnTo>
                  <a:lnTo>
                    <a:pt x="6" y="91"/>
                  </a:lnTo>
                  <a:lnTo>
                    <a:pt x="6" y="87"/>
                  </a:lnTo>
                  <a:lnTo>
                    <a:pt x="6" y="84"/>
                  </a:lnTo>
                  <a:lnTo>
                    <a:pt x="6" y="79"/>
                  </a:lnTo>
                  <a:lnTo>
                    <a:pt x="9" y="78"/>
                  </a:lnTo>
                  <a:lnTo>
                    <a:pt x="12" y="76"/>
                  </a:lnTo>
                  <a:lnTo>
                    <a:pt x="16" y="74"/>
                  </a:lnTo>
                  <a:lnTo>
                    <a:pt x="19" y="72"/>
                  </a:lnTo>
                  <a:lnTo>
                    <a:pt x="19" y="69"/>
                  </a:lnTo>
                  <a:lnTo>
                    <a:pt x="20" y="65"/>
                  </a:lnTo>
                  <a:lnTo>
                    <a:pt x="20" y="63"/>
                  </a:lnTo>
                  <a:lnTo>
                    <a:pt x="20" y="59"/>
                  </a:lnTo>
                  <a:lnTo>
                    <a:pt x="18" y="57"/>
                  </a:lnTo>
                  <a:lnTo>
                    <a:pt x="16" y="55"/>
                  </a:lnTo>
                  <a:lnTo>
                    <a:pt x="12" y="53"/>
                  </a:lnTo>
                  <a:lnTo>
                    <a:pt x="10" y="50"/>
                  </a:lnTo>
                  <a:lnTo>
                    <a:pt x="11" y="43"/>
                  </a:lnTo>
                  <a:lnTo>
                    <a:pt x="12" y="36"/>
                  </a:lnTo>
                  <a:lnTo>
                    <a:pt x="12" y="29"/>
                  </a:lnTo>
                  <a:lnTo>
                    <a:pt x="13" y="21"/>
                  </a:lnTo>
                  <a:lnTo>
                    <a:pt x="12" y="16"/>
                  </a:lnTo>
                  <a:lnTo>
                    <a:pt x="12" y="10"/>
                  </a:lnTo>
                  <a:lnTo>
                    <a:pt x="11" y="5"/>
                  </a:lnTo>
                  <a:lnTo>
                    <a:pt x="10" y="0"/>
                  </a:lnTo>
                  <a:close/>
                </a:path>
              </a:pathLst>
            </a:custGeom>
            <a:solidFill>
              <a:srgbClr val="7777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37" name="Freeform 386"/>
            <p:cNvSpPr>
              <a:spLocks noChangeAspect="1"/>
            </p:cNvSpPr>
            <p:nvPr/>
          </p:nvSpPr>
          <p:spPr bwMode="auto">
            <a:xfrm>
              <a:off x="3541" y="3270"/>
              <a:ext cx="64" cy="80"/>
            </a:xfrm>
            <a:custGeom>
              <a:avLst/>
              <a:gdLst>
                <a:gd name="T0" fmla="*/ 2 w 190"/>
                <a:gd name="T1" fmla="*/ 0 h 237"/>
                <a:gd name="T2" fmla="*/ 5 w 190"/>
                <a:gd name="T3" fmla="*/ 1 h 237"/>
                <a:gd name="T4" fmla="*/ 7 w 190"/>
                <a:gd name="T5" fmla="*/ 1 h 237"/>
                <a:gd name="T6" fmla="*/ 7 w 190"/>
                <a:gd name="T7" fmla="*/ 1 h 237"/>
                <a:gd name="T8" fmla="*/ 7 w 190"/>
                <a:gd name="T9" fmla="*/ 2 h 237"/>
                <a:gd name="T10" fmla="*/ 7 w 190"/>
                <a:gd name="T11" fmla="*/ 3 h 237"/>
                <a:gd name="T12" fmla="*/ 6 w 190"/>
                <a:gd name="T13" fmla="*/ 3 h 237"/>
                <a:gd name="T14" fmla="*/ 6 w 190"/>
                <a:gd name="T15" fmla="*/ 3 h 237"/>
                <a:gd name="T16" fmla="*/ 7 w 190"/>
                <a:gd name="T17" fmla="*/ 3 h 237"/>
                <a:gd name="T18" fmla="*/ 7 w 190"/>
                <a:gd name="T19" fmla="*/ 4 h 237"/>
                <a:gd name="T20" fmla="*/ 7 w 190"/>
                <a:gd name="T21" fmla="*/ 4 h 237"/>
                <a:gd name="T22" fmla="*/ 6 w 190"/>
                <a:gd name="T23" fmla="*/ 4 h 237"/>
                <a:gd name="T24" fmla="*/ 6 w 190"/>
                <a:gd name="T25" fmla="*/ 5 h 237"/>
                <a:gd name="T26" fmla="*/ 6 w 190"/>
                <a:gd name="T27" fmla="*/ 5 h 237"/>
                <a:gd name="T28" fmla="*/ 6 w 190"/>
                <a:gd name="T29" fmla="*/ 6 h 237"/>
                <a:gd name="T30" fmla="*/ 6 w 190"/>
                <a:gd name="T31" fmla="*/ 6 h 237"/>
                <a:gd name="T32" fmla="*/ 6 w 190"/>
                <a:gd name="T33" fmla="*/ 6 h 237"/>
                <a:gd name="T34" fmla="*/ 6 w 190"/>
                <a:gd name="T35" fmla="*/ 7 h 237"/>
                <a:gd name="T36" fmla="*/ 6 w 190"/>
                <a:gd name="T37" fmla="*/ 7 h 237"/>
                <a:gd name="T38" fmla="*/ 6 w 190"/>
                <a:gd name="T39" fmla="*/ 7 h 237"/>
                <a:gd name="T40" fmla="*/ 6 w 190"/>
                <a:gd name="T41" fmla="*/ 8 h 237"/>
                <a:gd name="T42" fmla="*/ 6 w 190"/>
                <a:gd name="T43" fmla="*/ 8 h 237"/>
                <a:gd name="T44" fmla="*/ 5 w 190"/>
                <a:gd name="T45" fmla="*/ 9 h 237"/>
                <a:gd name="T46" fmla="*/ 4 w 190"/>
                <a:gd name="T47" fmla="*/ 9 h 237"/>
                <a:gd name="T48" fmla="*/ 1 w 190"/>
                <a:gd name="T49" fmla="*/ 9 h 237"/>
                <a:gd name="T50" fmla="*/ 0 w 190"/>
                <a:gd name="T51" fmla="*/ 8 h 237"/>
                <a:gd name="T52" fmla="*/ 0 w 190"/>
                <a:gd name="T53" fmla="*/ 6 h 237"/>
                <a:gd name="T54" fmla="*/ 0 w 190"/>
                <a:gd name="T55" fmla="*/ 6 h 237"/>
                <a:gd name="T56" fmla="*/ 0 w 190"/>
                <a:gd name="T57" fmla="*/ 6 h 237"/>
                <a:gd name="T58" fmla="*/ 0 w 190"/>
                <a:gd name="T59" fmla="*/ 6 h 237"/>
                <a:gd name="T60" fmla="*/ 0 w 190"/>
                <a:gd name="T61" fmla="*/ 5 h 237"/>
                <a:gd name="T62" fmla="*/ 0 w 190"/>
                <a:gd name="T63" fmla="*/ 5 h 237"/>
                <a:gd name="T64" fmla="*/ 0 w 190"/>
                <a:gd name="T65" fmla="*/ 5 h 237"/>
                <a:gd name="T66" fmla="*/ 0 w 190"/>
                <a:gd name="T67" fmla="*/ 4 h 237"/>
                <a:gd name="T68" fmla="*/ 1 w 190"/>
                <a:gd name="T69" fmla="*/ 4 h 237"/>
                <a:gd name="T70" fmla="*/ 0 w 190"/>
                <a:gd name="T71" fmla="*/ 4 h 237"/>
                <a:gd name="T72" fmla="*/ 0 w 190"/>
                <a:gd name="T73" fmla="*/ 3 h 237"/>
                <a:gd name="T74" fmla="*/ 0 w 190"/>
                <a:gd name="T75" fmla="*/ 3 h 237"/>
                <a:gd name="T76" fmla="*/ 1 w 190"/>
                <a:gd name="T77" fmla="*/ 3 h 237"/>
                <a:gd name="T78" fmla="*/ 1 w 190"/>
                <a:gd name="T79" fmla="*/ 2 h 237"/>
                <a:gd name="T80" fmla="*/ 1 w 190"/>
                <a:gd name="T81" fmla="*/ 2 h 237"/>
                <a:gd name="T82" fmla="*/ 0 w 190"/>
                <a:gd name="T83" fmla="*/ 2 h 237"/>
                <a:gd name="T84" fmla="*/ 1 w 190"/>
                <a:gd name="T85" fmla="*/ 1 h 237"/>
                <a:gd name="T86" fmla="*/ 0 w 190"/>
                <a:gd name="T87" fmla="*/ 0 h 2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0" h="237">
                  <a:moveTo>
                    <a:pt x="10" y="0"/>
                  </a:moveTo>
                  <a:lnTo>
                    <a:pt x="33" y="3"/>
                  </a:lnTo>
                  <a:lnTo>
                    <a:pt x="55" y="6"/>
                  </a:lnTo>
                  <a:lnTo>
                    <a:pt x="78" y="9"/>
                  </a:lnTo>
                  <a:lnTo>
                    <a:pt x="100" y="11"/>
                  </a:lnTo>
                  <a:lnTo>
                    <a:pt x="123" y="15"/>
                  </a:lnTo>
                  <a:lnTo>
                    <a:pt x="145" y="17"/>
                  </a:lnTo>
                  <a:lnTo>
                    <a:pt x="168" y="21"/>
                  </a:lnTo>
                  <a:lnTo>
                    <a:pt x="190" y="23"/>
                  </a:lnTo>
                  <a:lnTo>
                    <a:pt x="189" y="26"/>
                  </a:lnTo>
                  <a:lnTo>
                    <a:pt x="187" y="31"/>
                  </a:lnTo>
                  <a:lnTo>
                    <a:pt x="186" y="34"/>
                  </a:lnTo>
                  <a:lnTo>
                    <a:pt x="183" y="39"/>
                  </a:lnTo>
                  <a:lnTo>
                    <a:pt x="182" y="47"/>
                  </a:lnTo>
                  <a:lnTo>
                    <a:pt x="180" y="54"/>
                  </a:lnTo>
                  <a:lnTo>
                    <a:pt x="179" y="62"/>
                  </a:lnTo>
                  <a:lnTo>
                    <a:pt x="177" y="70"/>
                  </a:lnTo>
                  <a:lnTo>
                    <a:pt x="175" y="71"/>
                  </a:lnTo>
                  <a:lnTo>
                    <a:pt x="173" y="72"/>
                  </a:lnTo>
                  <a:lnTo>
                    <a:pt x="169" y="75"/>
                  </a:lnTo>
                  <a:lnTo>
                    <a:pt x="167" y="76"/>
                  </a:lnTo>
                  <a:lnTo>
                    <a:pt x="167" y="80"/>
                  </a:lnTo>
                  <a:lnTo>
                    <a:pt x="167" y="84"/>
                  </a:lnTo>
                  <a:lnTo>
                    <a:pt x="166" y="87"/>
                  </a:lnTo>
                  <a:lnTo>
                    <a:pt x="166" y="91"/>
                  </a:lnTo>
                  <a:lnTo>
                    <a:pt x="168" y="91"/>
                  </a:lnTo>
                  <a:lnTo>
                    <a:pt x="171" y="91"/>
                  </a:lnTo>
                  <a:lnTo>
                    <a:pt x="173" y="91"/>
                  </a:lnTo>
                  <a:lnTo>
                    <a:pt x="175" y="92"/>
                  </a:lnTo>
                  <a:lnTo>
                    <a:pt x="174" y="98"/>
                  </a:lnTo>
                  <a:lnTo>
                    <a:pt x="174" y="102"/>
                  </a:lnTo>
                  <a:lnTo>
                    <a:pt x="173" y="108"/>
                  </a:lnTo>
                  <a:lnTo>
                    <a:pt x="172" y="114"/>
                  </a:lnTo>
                  <a:lnTo>
                    <a:pt x="169" y="115"/>
                  </a:lnTo>
                  <a:lnTo>
                    <a:pt x="168" y="115"/>
                  </a:lnTo>
                  <a:lnTo>
                    <a:pt x="166" y="116"/>
                  </a:lnTo>
                  <a:lnTo>
                    <a:pt x="164" y="117"/>
                  </a:lnTo>
                  <a:lnTo>
                    <a:pt x="165" y="121"/>
                  </a:lnTo>
                  <a:lnTo>
                    <a:pt x="166" y="124"/>
                  </a:lnTo>
                  <a:lnTo>
                    <a:pt x="167" y="128"/>
                  </a:lnTo>
                  <a:lnTo>
                    <a:pt x="168" y="131"/>
                  </a:lnTo>
                  <a:lnTo>
                    <a:pt x="168" y="136"/>
                  </a:lnTo>
                  <a:lnTo>
                    <a:pt x="168" y="139"/>
                  </a:lnTo>
                  <a:lnTo>
                    <a:pt x="167" y="143"/>
                  </a:lnTo>
                  <a:lnTo>
                    <a:pt x="167" y="147"/>
                  </a:lnTo>
                  <a:lnTo>
                    <a:pt x="166" y="150"/>
                  </a:lnTo>
                  <a:lnTo>
                    <a:pt x="164" y="151"/>
                  </a:lnTo>
                  <a:lnTo>
                    <a:pt x="163" y="153"/>
                  </a:lnTo>
                  <a:lnTo>
                    <a:pt x="160" y="155"/>
                  </a:lnTo>
                  <a:lnTo>
                    <a:pt x="161" y="159"/>
                  </a:lnTo>
                  <a:lnTo>
                    <a:pt x="163" y="162"/>
                  </a:lnTo>
                  <a:lnTo>
                    <a:pt x="165" y="166"/>
                  </a:lnTo>
                  <a:lnTo>
                    <a:pt x="166" y="169"/>
                  </a:lnTo>
                  <a:lnTo>
                    <a:pt x="165" y="173"/>
                  </a:lnTo>
                  <a:lnTo>
                    <a:pt x="165" y="176"/>
                  </a:lnTo>
                  <a:lnTo>
                    <a:pt x="164" y="180"/>
                  </a:lnTo>
                  <a:lnTo>
                    <a:pt x="163" y="183"/>
                  </a:lnTo>
                  <a:lnTo>
                    <a:pt x="161" y="185"/>
                  </a:lnTo>
                  <a:lnTo>
                    <a:pt x="160" y="189"/>
                  </a:lnTo>
                  <a:lnTo>
                    <a:pt x="158" y="192"/>
                  </a:lnTo>
                  <a:lnTo>
                    <a:pt x="157" y="195"/>
                  </a:lnTo>
                  <a:lnTo>
                    <a:pt x="156" y="200"/>
                  </a:lnTo>
                  <a:lnTo>
                    <a:pt x="154" y="205"/>
                  </a:lnTo>
                  <a:lnTo>
                    <a:pt x="152" y="211"/>
                  </a:lnTo>
                  <a:lnTo>
                    <a:pt x="151" y="216"/>
                  </a:lnTo>
                  <a:lnTo>
                    <a:pt x="149" y="219"/>
                  </a:lnTo>
                  <a:lnTo>
                    <a:pt x="148" y="222"/>
                  </a:lnTo>
                  <a:lnTo>
                    <a:pt x="145" y="226"/>
                  </a:lnTo>
                  <a:lnTo>
                    <a:pt x="143" y="229"/>
                  </a:lnTo>
                  <a:lnTo>
                    <a:pt x="131" y="235"/>
                  </a:lnTo>
                  <a:lnTo>
                    <a:pt x="114" y="237"/>
                  </a:lnTo>
                  <a:lnTo>
                    <a:pt x="95" y="237"/>
                  </a:lnTo>
                  <a:lnTo>
                    <a:pt x="74" y="236"/>
                  </a:lnTo>
                  <a:lnTo>
                    <a:pt x="53" y="233"/>
                  </a:lnTo>
                  <a:lnTo>
                    <a:pt x="33" y="227"/>
                  </a:lnTo>
                  <a:lnTo>
                    <a:pt x="17" y="220"/>
                  </a:lnTo>
                  <a:lnTo>
                    <a:pt x="7" y="212"/>
                  </a:lnTo>
                  <a:lnTo>
                    <a:pt x="6" y="200"/>
                  </a:lnTo>
                  <a:lnTo>
                    <a:pt x="6" y="190"/>
                  </a:lnTo>
                  <a:lnTo>
                    <a:pt x="6" y="180"/>
                  </a:lnTo>
                  <a:lnTo>
                    <a:pt x="7" y="168"/>
                  </a:lnTo>
                  <a:lnTo>
                    <a:pt x="6" y="166"/>
                  </a:lnTo>
                  <a:lnTo>
                    <a:pt x="5" y="165"/>
                  </a:lnTo>
                  <a:lnTo>
                    <a:pt x="2" y="162"/>
                  </a:lnTo>
                  <a:lnTo>
                    <a:pt x="1" y="161"/>
                  </a:lnTo>
                  <a:lnTo>
                    <a:pt x="1" y="157"/>
                  </a:lnTo>
                  <a:lnTo>
                    <a:pt x="1" y="153"/>
                  </a:lnTo>
                  <a:lnTo>
                    <a:pt x="1" y="150"/>
                  </a:lnTo>
                  <a:lnTo>
                    <a:pt x="1" y="146"/>
                  </a:lnTo>
                  <a:lnTo>
                    <a:pt x="5" y="144"/>
                  </a:lnTo>
                  <a:lnTo>
                    <a:pt x="7" y="142"/>
                  </a:lnTo>
                  <a:lnTo>
                    <a:pt x="10" y="139"/>
                  </a:lnTo>
                  <a:lnTo>
                    <a:pt x="13" y="137"/>
                  </a:lnTo>
                  <a:lnTo>
                    <a:pt x="9" y="137"/>
                  </a:lnTo>
                  <a:lnTo>
                    <a:pt x="7" y="136"/>
                  </a:lnTo>
                  <a:lnTo>
                    <a:pt x="4" y="136"/>
                  </a:lnTo>
                  <a:lnTo>
                    <a:pt x="0" y="136"/>
                  </a:lnTo>
                  <a:lnTo>
                    <a:pt x="1" y="130"/>
                  </a:lnTo>
                  <a:lnTo>
                    <a:pt x="2" y="123"/>
                  </a:lnTo>
                  <a:lnTo>
                    <a:pt x="2" y="117"/>
                  </a:lnTo>
                  <a:lnTo>
                    <a:pt x="4" y="110"/>
                  </a:lnTo>
                  <a:lnTo>
                    <a:pt x="6" y="110"/>
                  </a:lnTo>
                  <a:lnTo>
                    <a:pt x="9" y="109"/>
                  </a:lnTo>
                  <a:lnTo>
                    <a:pt x="12" y="109"/>
                  </a:lnTo>
                  <a:lnTo>
                    <a:pt x="14" y="108"/>
                  </a:lnTo>
                  <a:lnTo>
                    <a:pt x="12" y="105"/>
                  </a:lnTo>
                  <a:lnTo>
                    <a:pt x="10" y="101"/>
                  </a:lnTo>
                  <a:lnTo>
                    <a:pt x="8" y="98"/>
                  </a:lnTo>
                  <a:lnTo>
                    <a:pt x="6" y="93"/>
                  </a:lnTo>
                  <a:lnTo>
                    <a:pt x="6" y="91"/>
                  </a:lnTo>
                  <a:lnTo>
                    <a:pt x="6" y="87"/>
                  </a:lnTo>
                  <a:lnTo>
                    <a:pt x="6" y="84"/>
                  </a:lnTo>
                  <a:lnTo>
                    <a:pt x="6" y="80"/>
                  </a:lnTo>
                  <a:lnTo>
                    <a:pt x="9" y="78"/>
                  </a:lnTo>
                  <a:lnTo>
                    <a:pt x="13" y="76"/>
                  </a:lnTo>
                  <a:lnTo>
                    <a:pt x="15" y="74"/>
                  </a:lnTo>
                  <a:lnTo>
                    <a:pt x="19" y="72"/>
                  </a:lnTo>
                  <a:lnTo>
                    <a:pt x="19" y="69"/>
                  </a:lnTo>
                  <a:lnTo>
                    <a:pt x="19" y="66"/>
                  </a:lnTo>
                  <a:lnTo>
                    <a:pt x="19" y="63"/>
                  </a:lnTo>
                  <a:lnTo>
                    <a:pt x="19" y="60"/>
                  </a:lnTo>
                  <a:lnTo>
                    <a:pt x="16" y="57"/>
                  </a:lnTo>
                  <a:lnTo>
                    <a:pt x="15" y="55"/>
                  </a:lnTo>
                  <a:lnTo>
                    <a:pt x="13" y="53"/>
                  </a:lnTo>
                  <a:lnTo>
                    <a:pt x="10" y="51"/>
                  </a:lnTo>
                  <a:lnTo>
                    <a:pt x="12" y="44"/>
                  </a:lnTo>
                  <a:lnTo>
                    <a:pt x="13" y="37"/>
                  </a:lnTo>
                  <a:lnTo>
                    <a:pt x="13" y="30"/>
                  </a:lnTo>
                  <a:lnTo>
                    <a:pt x="14" y="23"/>
                  </a:lnTo>
                  <a:lnTo>
                    <a:pt x="13" y="17"/>
                  </a:lnTo>
                  <a:lnTo>
                    <a:pt x="13" y="11"/>
                  </a:lnTo>
                  <a:lnTo>
                    <a:pt x="12" y="6"/>
                  </a:lnTo>
                  <a:lnTo>
                    <a:pt x="10" y="0"/>
                  </a:lnTo>
                  <a:close/>
                </a:path>
              </a:pathLst>
            </a:custGeom>
            <a:solidFill>
              <a:srgbClr val="82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38" name="Freeform 387"/>
            <p:cNvSpPr>
              <a:spLocks noChangeAspect="1"/>
            </p:cNvSpPr>
            <p:nvPr/>
          </p:nvSpPr>
          <p:spPr bwMode="auto">
            <a:xfrm>
              <a:off x="3545" y="3271"/>
              <a:ext cx="56" cy="79"/>
            </a:xfrm>
            <a:custGeom>
              <a:avLst/>
              <a:gdLst>
                <a:gd name="T0" fmla="*/ 2 w 167"/>
                <a:gd name="T1" fmla="*/ 0 h 234"/>
                <a:gd name="T2" fmla="*/ 4 w 167"/>
                <a:gd name="T3" fmla="*/ 0 h 234"/>
                <a:gd name="T4" fmla="*/ 6 w 167"/>
                <a:gd name="T5" fmla="*/ 1 h 234"/>
                <a:gd name="T6" fmla="*/ 6 w 167"/>
                <a:gd name="T7" fmla="*/ 1 h 234"/>
                <a:gd name="T8" fmla="*/ 6 w 167"/>
                <a:gd name="T9" fmla="*/ 2 h 234"/>
                <a:gd name="T10" fmla="*/ 6 w 167"/>
                <a:gd name="T11" fmla="*/ 3 h 234"/>
                <a:gd name="T12" fmla="*/ 5 w 167"/>
                <a:gd name="T13" fmla="*/ 3 h 234"/>
                <a:gd name="T14" fmla="*/ 5 w 167"/>
                <a:gd name="T15" fmla="*/ 3 h 234"/>
                <a:gd name="T16" fmla="*/ 6 w 167"/>
                <a:gd name="T17" fmla="*/ 3 h 234"/>
                <a:gd name="T18" fmla="*/ 6 w 167"/>
                <a:gd name="T19" fmla="*/ 4 h 234"/>
                <a:gd name="T20" fmla="*/ 6 w 167"/>
                <a:gd name="T21" fmla="*/ 4 h 234"/>
                <a:gd name="T22" fmla="*/ 5 w 167"/>
                <a:gd name="T23" fmla="*/ 4 h 234"/>
                <a:gd name="T24" fmla="*/ 5 w 167"/>
                <a:gd name="T25" fmla="*/ 5 h 234"/>
                <a:gd name="T26" fmla="*/ 5 w 167"/>
                <a:gd name="T27" fmla="*/ 5 h 234"/>
                <a:gd name="T28" fmla="*/ 5 w 167"/>
                <a:gd name="T29" fmla="*/ 5 h 234"/>
                <a:gd name="T30" fmla="*/ 5 w 167"/>
                <a:gd name="T31" fmla="*/ 6 h 234"/>
                <a:gd name="T32" fmla="*/ 5 w 167"/>
                <a:gd name="T33" fmla="*/ 6 h 234"/>
                <a:gd name="T34" fmla="*/ 5 w 167"/>
                <a:gd name="T35" fmla="*/ 6 h 234"/>
                <a:gd name="T36" fmla="*/ 5 w 167"/>
                <a:gd name="T37" fmla="*/ 7 h 234"/>
                <a:gd name="T38" fmla="*/ 5 w 167"/>
                <a:gd name="T39" fmla="*/ 7 h 234"/>
                <a:gd name="T40" fmla="*/ 5 w 167"/>
                <a:gd name="T41" fmla="*/ 8 h 234"/>
                <a:gd name="T42" fmla="*/ 5 w 167"/>
                <a:gd name="T43" fmla="*/ 8 h 234"/>
                <a:gd name="T44" fmla="*/ 5 w 167"/>
                <a:gd name="T45" fmla="*/ 9 h 234"/>
                <a:gd name="T46" fmla="*/ 3 w 167"/>
                <a:gd name="T47" fmla="*/ 9 h 234"/>
                <a:gd name="T48" fmla="*/ 1 w 167"/>
                <a:gd name="T49" fmla="*/ 9 h 234"/>
                <a:gd name="T50" fmla="*/ 0 w 167"/>
                <a:gd name="T51" fmla="*/ 8 h 234"/>
                <a:gd name="T52" fmla="*/ 0 w 167"/>
                <a:gd name="T53" fmla="*/ 6 h 234"/>
                <a:gd name="T54" fmla="*/ 0 w 167"/>
                <a:gd name="T55" fmla="*/ 6 h 234"/>
                <a:gd name="T56" fmla="*/ 0 w 167"/>
                <a:gd name="T57" fmla="*/ 6 h 234"/>
                <a:gd name="T58" fmla="*/ 0 w 167"/>
                <a:gd name="T59" fmla="*/ 5 h 234"/>
                <a:gd name="T60" fmla="*/ 0 w 167"/>
                <a:gd name="T61" fmla="*/ 5 h 234"/>
                <a:gd name="T62" fmla="*/ 0 w 167"/>
                <a:gd name="T63" fmla="*/ 5 h 234"/>
                <a:gd name="T64" fmla="*/ 0 w 167"/>
                <a:gd name="T65" fmla="*/ 5 h 234"/>
                <a:gd name="T66" fmla="*/ 0 w 167"/>
                <a:gd name="T67" fmla="*/ 4 h 234"/>
                <a:gd name="T68" fmla="*/ 0 w 167"/>
                <a:gd name="T69" fmla="*/ 4 h 234"/>
                <a:gd name="T70" fmla="*/ 0 w 167"/>
                <a:gd name="T71" fmla="*/ 4 h 234"/>
                <a:gd name="T72" fmla="*/ 0 w 167"/>
                <a:gd name="T73" fmla="*/ 3 h 234"/>
                <a:gd name="T74" fmla="*/ 0 w 167"/>
                <a:gd name="T75" fmla="*/ 3 h 234"/>
                <a:gd name="T76" fmla="*/ 1 w 167"/>
                <a:gd name="T77" fmla="*/ 3 h 234"/>
                <a:gd name="T78" fmla="*/ 1 w 167"/>
                <a:gd name="T79" fmla="*/ 2 h 234"/>
                <a:gd name="T80" fmla="*/ 0 w 167"/>
                <a:gd name="T81" fmla="*/ 2 h 234"/>
                <a:gd name="T82" fmla="*/ 0 w 167"/>
                <a:gd name="T83" fmla="*/ 2 h 234"/>
                <a:gd name="T84" fmla="*/ 0 w 167"/>
                <a:gd name="T85" fmla="*/ 1 h 234"/>
                <a:gd name="T86" fmla="*/ 0 w 167"/>
                <a:gd name="T87" fmla="*/ 0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7" h="234">
                  <a:moveTo>
                    <a:pt x="10" y="0"/>
                  </a:moveTo>
                  <a:lnTo>
                    <a:pt x="30" y="3"/>
                  </a:lnTo>
                  <a:lnTo>
                    <a:pt x="49" y="5"/>
                  </a:lnTo>
                  <a:lnTo>
                    <a:pt x="69" y="7"/>
                  </a:lnTo>
                  <a:lnTo>
                    <a:pt x="88" y="10"/>
                  </a:lnTo>
                  <a:lnTo>
                    <a:pt x="108" y="13"/>
                  </a:lnTo>
                  <a:lnTo>
                    <a:pt x="127" y="15"/>
                  </a:lnTo>
                  <a:lnTo>
                    <a:pt x="147" y="18"/>
                  </a:lnTo>
                  <a:lnTo>
                    <a:pt x="167" y="20"/>
                  </a:lnTo>
                  <a:lnTo>
                    <a:pt x="165" y="23"/>
                  </a:lnTo>
                  <a:lnTo>
                    <a:pt x="163" y="27"/>
                  </a:lnTo>
                  <a:lnTo>
                    <a:pt x="162" y="31"/>
                  </a:lnTo>
                  <a:lnTo>
                    <a:pt x="160" y="35"/>
                  </a:lnTo>
                  <a:lnTo>
                    <a:pt x="159" y="43"/>
                  </a:lnTo>
                  <a:lnTo>
                    <a:pt x="157" y="51"/>
                  </a:lnTo>
                  <a:lnTo>
                    <a:pt x="155" y="59"/>
                  </a:lnTo>
                  <a:lnTo>
                    <a:pt x="154" y="67"/>
                  </a:lnTo>
                  <a:lnTo>
                    <a:pt x="152" y="68"/>
                  </a:lnTo>
                  <a:lnTo>
                    <a:pt x="151" y="69"/>
                  </a:lnTo>
                  <a:lnTo>
                    <a:pt x="148" y="72"/>
                  </a:lnTo>
                  <a:lnTo>
                    <a:pt x="146" y="73"/>
                  </a:lnTo>
                  <a:lnTo>
                    <a:pt x="145" y="76"/>
                  </a:lnTo>
                  <a:lnTo>
                    <a:pt x="145" y="80"/>
                  </a:lnTo>
                  <a:lnTo>
                    <a:pt x="145" y="83"/>
                  </a:lnTo>
                  <a:lnTo>
                    <a:pt x="144" y="87"/>
                  </a:lnTo>
                  <a:lnTo>
                    <a:pt x="146" y="88"/>
                  </a:lnTo>
                  <a:lnTo>
                    <a:pt x="148" y="88"/>
                  </a:lnTo>
                  <a:lnTo>
                    <a:pt x="151" y="88"/>
                  </a:lnTo>
                  <a:lnTo>
                    <a:pt x="153" y="88"/>
                  </a:lnTo>
                  <a:lnTo>
                    <a:pt x="152" y="94"/>
                  </a:lnTo>
                  <a:lnTo>
                    <a:pt x="151" y="99"/>
                  </a:lnTo>
                  <a:lnTo>
                    <a:pt x="149" y="104"/>
                  </a:lnTo>
                  <a:lnTo>
                    <a:pt x="148" y="110"/>
                  </a:lnTo>
                  <a:lnTo>
                    <a:pt x="147" y="111"/>
                  </a:lnTo>
                  <a:lnTo>
                    <a:pt x="145" y="111"/>
                  </a:lnTo>
                  <a:lnTo>
                    <a:pt x="144" y="112"/>
                  </a:lnTo>
                  <a:lnTo>
                    <a:pt x="141" y="113"/>
                  </a:lnTo>
                  <a:lnTo>
                    <a:pt x="142" y="117"/>
                  </a:lnTo>
                  <a:lnTo>
                    <a:pt x="144" y="120"/>
                  </a:lnTo>
                  <a:lnTo>
                    <a:pt x="145" y="124"/>
                  </a:lnTo>
                  <a:lnTo>
                    <a:pt x="146" y="127"/>
                  </a:lnTo>
                  <a:lnTo>
                    <a:pt x="145" y="132"/>
                  </a:lnTo>
                  <a:lnTo>
                    <a:pt x="145" y="135"/>
                  </a:lnTo>
                  <a:lnTo>
                    <a:pt x="145" y="140"/>
                  </a:lnTo>
                  <a:lnTo>
                    <a:pt x="144" y="143"/>
                  </a:lnTo>
                  <a:lnTo>
                    <a:pt x="142" y="145"/>
                  </a:lnTo>
                  <a:lnTo>
                    <a:pt x="141" y="148"/>
                  </a:lnTo>
                  <a:lnTo>
                    <a:pt x="139" y="150"/>
                  </a:lnTo>
                  <a:lnTo>
                    <a:pt x="138" y="152"/>
                  </a:lnTo>
                  <a:lnTo>
                    <a:pt x="139" y="155"/>
                  </a:lnTo>
                  <a:lnTo>
                    <a:pt x="140" y="158"/>
                  </a:lnTo>
                  <a:lnTo>
                    <a:pt x="141" y="162"/>
                  </a:lnTo>
                  <a:lnTo>
                    <a:pt x="142" y="165"/>
                  </a:lnTo>
                  <a:lnTo>
                    <a:pt x="141" y="169"/>
                  </a:lnTo>
                  <a:lnTo>
                    <a:pt x="141" y="172"/>
                  </a:lnTo>
                  <a:lnTo>
                    <a:pt x="140" y="175"/>
                  </a:lnTo>
                  <a:lnTo>
                    <a:pt x="139" y="179"/>
                  </a:lnTo>
                  <a:lnTo>
                    <a:pt x="138" y="182"/>
                  </a:lnTo>
                  <a:lnTo>
                    <a:pt x="137" y="185"/>
                  </a:lnTo>
                  <a:lnTo>
                    <a:pt x="136" y="188"/>
                  </a:lnTo>
                  <a:lnTo>
                    <a:pt x="134" y="190"/>
                  </a:lnTo>
                  <a:lnTo>
                    <a:pt x="133" y="196"/>
                  </a:lnTo>
                  <a:lnTo>
                    <a:pt x="132" y="202"/>
                  </a:lnTo>
                  <a:lnTo>
                    <a:pt x="131" y="207"/>
                  </a:lnTo>
                  <a:lnTo>
                    <a:pt x="130" y="212"/>
                  </a:lnTo>
                  <a:lnTo>
                    <a:pt x="129" y="216"/>
                  </a:lnTo>
                  <a:lnTo>
                    <a:pt x="126" y="218"/>
                  </a:lnTo>
                  <a:lnTo>
                    <a:pt x="125" y="222"/>
                  </a:lnTo>
                  <a:lnTo>
                    <a:pt x="123" y="225"/>
                  </a:lnTo>
                  <a:lnTo>
                    <a:pt x="112" y="231"/>
                  </a:lnTo>
                  <a:lnTo>
                    <a:pt x="98" y="234"/>
                  </a:lnTo>
                  <a:lnTo>
                    <a:pt x="80" y="234"/>
                  </a:lnTo>
                  <a:lnTo>
                    <a:pt x="62" y="233"/>
                  </a:lnTo>
                  <a:lnTo>
                    <a:pt x="42" y="230"/>
                  </a:lnTo>
                  <a:lnTo>
                    <a:pt x="26" y="225"/>
                  </a:lnTo>
                  <a:lnTo>
                    <a:pt x="12" y="218"/>
                  </a:lnTo>
                  <a:lnTo>
                    <a:pt x="3" y="210"/>
                  </a:lnTo>
                  <a:lnTo>
                    <a:pt x="3" y="200"/>
                  </a:lnTo>
                  <a:lnTo>
                    <a:pt x="3" y="188"/>
                  </a:lnTo>
                  <a:lnTo>
                    <a:pt x="3" y="178"/>
                  </a:lnTo>
                  <a:lnTo>
                    <a:pt x="4" y="167"/>
                  </a:lnTo>
                  <a:lnTo>
                    <a:pt x="3" y="165"/>
                  </a:lnTo>
                  <a:lnTo>
                    <a:pt x="2" y="163"/>
                  </a:lnTo>
                  <a:lnTo>
                    <a:pt x="1" y="162"/>
                  </a:lnTo>
                  <a:lnTo>
                    <a:pt x="0" y="159"/>
                  </a:lnTo>
                  <a:lnTo>
                    <a:pt x="0" y="156"/>
                  </a:lnTo>
                  <a:lnTo>
                    <a:pt x="0" y="152"/>
                  </a:lnTo>
                  <a:lnTo>
                    <a:pt x="0" y="149"/>
                  </a:lnTo>
                  <a:lnTo>
                    <a:pt x="1" y="144"/>
                  </a:lnTo>
                  <a:lnTo>
                    <a:pt x="3" y="142"/>
                  </a:lnTo>
                  <a:lnTo>
                    <a:pt x="5" y="140"/>
                  </a:lnTo>
                  <a:lnTo>
                    <a:pt x="8" y="139"/>
                  </a:lnTo>
                  <a:lnTo>
                    <a:pt x="10" y="136"/>
                  </a:lnTo>
                  <a:lnTo>
                    <a:pt x="8" y="136"/>
                  </a:lnTo>
                  <a:lnTo>
                    <a:pt x="5" y="135"/>
                  </a:lnTo>
                  <a:lnTo>
                    <a:pt x="2" y="135"/>
                  </a:lnTo>
                  <a:lnTo>
                    <a:pt x="0" y="135"/>
                  </a:lnTo>
                  <a:lnTo>
                    <a:pt x="0" y="128"/>
                  </a:lnTo>
                  <a:lnTo>
                    <a:pt x="1" y="122"/>
                  </a:lnTo>
                  <a:lnTo>
                    <a:pt x="1" y="116"/>
                  </a:lnTo>
                  <a:lnTo>
                    <a:pt x="2" y="110"/>
                  </a:lnTo>
                  <a:lnTo>
                    <a:pt x="4" y="109"/>
                  </a:lnTo>
                  <a:lnTo>
                    <a:pt x="7" y="109"/>
                  </a:lnTo>
                  <a:lnTo>
                    <a:pt x="9" y="107"/>
                  </a:lnTo>
                  <a:lnTo>
                    <a:pt x="11" y="107"/>
                  </a:lnTo>
                  <a:lnTo>
                    <a:pt x="10" y="104"/>
                  </a:lnTo>
                  <a:lnTo>
                    <a:pt x="9" y="99"/>
                  </a:lnTo>
                  <a:lnTo>
                    <a:pt x="7" y="96"/>
                  </a:lnTo>
                  <a:lnTo>
                    <a:pt x="5" y="92"/>
                  </a:lnTo>
                  <a:lnTo>
                    <a:pt x="5" y="90"/>
                  </a:lnTo>
                  <a:lnTo>
                    <a:pt x="5" y="87"/>
                  </a:lnTo>
                  <a:lnTo>
                    <a:pt x="5" y="83"/>
                  </a:lnTo>
                  <a:lnTo>
                    <a:pt x="5" y="80"/>
                  </a:lnTo>
                  <a:lnTo>
                    <a:pt x="8" y="77"/>
                  </a:lnTo>
                  <a:lnTo>
                    <a:pt x="11" y="75"/>
                  </a:lnTo>
                  <a:lnTo>
                    <a:pt x="13" y="73"/>
                  </a:lnTo>
                  <a:lnTo>
                    <a:pt x="16" y="71"/>
                  </a:lnTo>
                  <a:lnTo>
                    <a:pt x="16" y="68"/>
                  </a:lnTo>
                  <a:lnTo>
                    <a:pt x="17" y="65"/>
                  </a:lnTo>
                  <a:lnTo>
                    <a:pt x="17" y="63"/>
                  </a:lnTo>
                  <a:lnTo>
                    <a:pt x="17" y="59"/>
                  </a:lnTo>
                  <a:lnTo>
                    <a:pt x="15" y="57"/>
                  </a:lnTo>
                  <a:lnTo>
                    <a:pt x="13" y="54"/>
                  </a:lnTo>
                  <a:lnTo>
                    <a:pt x="11" y="52"/>
                  </a:lnTo>
                  <a:lnTo>
                    <a:pt x="9" y="50"/>
                  </a:lnTo>
                  <a:lnTo>
                    <a:pt x="10" y="43"/>
                  </a:lnTo>
                  <a:lnTo>
                    <a:pt x="11" y="36"/>
                  </a:lnTo>
                  <a:lnTo>
                    <a:pt x="11" y="29"/>
                  </a:lnTo>
                  <a:lnTo>
                    <a:pt x="12" y="22"/>
                  </a:lnTo>
                  <a:lnTo>
                    <a:pt x="12" y="16"/>
                  </a:lnTo>
                  <a:lnTo>
                    <a:pt x="11" y="11"/>
                  </a:lnTo>
                  <a:lnTo>
                    <a:pt x="11" y="6"/>
                  </a:lnTo>
                  <a:lnTo>
                    <a:pt x="10" y="0"/>
                  </a:lnTo>
                  <a:close/>
                </a:path>
              </a:pathLst>
            </a:custGeom>
            <a:solidFill>
              <a:srgbClr val="8989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39" name="Freeform 388"/>
            <p:cNvSpPr>
              <a:spLocks noChangeAspect="1"/>
            </p:cNvSpPr>
            <p:nvPr/>
          </p:nvSpPr>
          <p:spPr bwMode="auto">
            <a:xfrm>
              <a:off x="3548" y="3272"/>
              <a:ext cx="48" cy="78"/>
            </a:xfrm>
            <a:custGeom>
              <a:avLst/>
              <a:gdLst>
                <a:gd name="T0" fmla="*/ 2 w 144"/>
                <a:gd name="T1" fmla="*/ 0 h 231"/>
                <a:gd name="T2" fmla="*/ 3 w 144"/>
                <a:gd name="T3" fmla="*/ 0 h 231"/>
                <a:gd name="T4" fmla="*/ 5 w 144"/>
                <a:gd name="T5" fmla="*/ 1 h 231"/>
                <a:gd name="T6" fmla="*/ 5 w 144"/>
                <a:gd name="T7" fmla="*/ 1 h 231"/>
                <a:gd name="T8" fmla="*/ 5 w 144"/>
                <a:gd name="T9" fmla="*/ 2 h 231"/>
                <a:gd name="T10" fmla="*/ 5 w 144"/>
                <a:gd name="T11" fmla="*/ 2 h 231"/>
                <a:gd name="T12" fmla="*/ 5 w 144"/>
                <a:gd name="T13" fmla="*/ 3 h 231"/>
                <a:gd name="T14" fmla="*/ 5 w 144"/>
                <a:gd name="T15" fmla="*/ 3 h 231"/>
                <a:gd name="T16" fmla="*/ 5 w 144"/>
                <a:gd name="T17" fmla="*/ 3 h 231"/>
                <a:gd name="T18" fmla="*/ 5 w 144"/>
                <a:gd name="T19" fmla="*/ 3 h 231"/>
                <a:gd name="T20" fmla="*/ 5 w 144"/>
                <a:gd name="T21" fmla="*/ 4 h 231"/>
                <a:gd name="T22" fmla="*/ 5 w 144"/>
                <a:gd name="T23" fmla="*/ 4 h 231"/>
                <a:gd name="T24" fmla="*/ 5 w 144"/>
                <a:gd name="T25" fmla="*/ 5 h 231"/>
                <a:gd name="T26" fmla="*/ 5 w 144"/>
                <a:gd name="T27" fmla="*/ 5 h 231"/>
                <a:gd name="T28" fmla="*/ 5 w 144"/>
                <a:gd name="T29" fmla="*/ 5 h 231"/>
                <a:gd name="T30" fmla="*/ 4 w 144"/>
                <a:gd name="T31" fmla="*/ 6 h 231"/>
                <a:gd name="T32" fmla="*/ 4 w 144"/>
                <a:gd name="T33" fmla="*/ 6 h 231"/>
                <a:gd name="T34" fmla="*/ 4 w 144"/>
                <a:gd name="T35" fmla="*/ 6 h 231"/>
                <a:gd name="T36" fmla="*/ 4 w 144"/>
                <a:gd name="T37" fmla="*/ 7 h 231"/>
                <a:gd name="T38" fmla="*/ 4 w 144"/>
                <a:gd name="T39" fmla="*/ 7 h 231"/>
                <a:gd name="T40" fmla="*/ 4 w 144"/>
                <a:gd name="T41" fmla="*/ 8 h 231"/>
                <a:gd name="T42" fmla="*/ 4 w 144"/>
                <a:gd name="T43" fmla="*/ 8 h 231"/>
                <a:gd name="T44" fmla="*/ 4 w 144"/>
                <a:gd name="T45" fmla="*/ 8 h 231"/>
                <a:gd name="T46" fmla="*/ 2 w 144"/>
                <a:gd name="T47" fmla="*/ 9 h 231"/>
                <a:gd name="T48" fmla="*/ 1 w 144"/>
                <a:gd name="T49" fmla="*/ 8 h 231"/>
                <a:gd name="T50" fmla="*/ 0 w 144"/>
                <a:gd name="T51" fmla="*/ 8 h 231"/>
                <a:gd name="T52" fmla="*/ 0 w 144"/>
                <a:gd name="T53" fmla="*/ 6 h 231"/>
                <a:gd name="T54" fmla="*/ 0 w 144"/>
                <a:gd name="T55" fmla="*/ 6 h 231"/>
                <a:gd name="T56" fmla="*/ 0 w 144"/>
                <a:gd name="T57" fmla="*/ 6 h 231"/>
                <a:gd name="T58" fmla="*/ 0 w 144"/>
                <a:gd name="T59" fmla="*/ 5 h 231"/>
                <a:gd name="T60" fmla="*/ 0 w 144"/>
                <a:gd name="T61" fmla="*/ 5 h 231"/>
                <a:gd name="T62" fmla="*/ 0 w 144"/>
                <a:gd name="T63" fmla="*/ 5 h 231"/>
                <a:gd name="T64" fmla="*/ 0 w 144"/>
                <a:gd name="T65" fmla="*/ 5 h 231"/>
                <a:gd name="T66" fmla="*/ 0 w 144"/>
                <a:gd name="T67" fmla="*/ 4 h 231"/>
                <a:gd name="T68" fmla="*/ 0 w 144"/>
                <a:gd name="T69" fmla="*/ 4 h 231"/>
                <a:gd name="T70" fmla="*/ 0 w 144"/>
                <a:gd name="T71" fmla="*/ 4 h 231"/>
                <a:gd name="T72" fmla="*/ 0 w 144"/>
                <a:gd name="T73" fmla="*/ 3 h 231"/>
                <a:gd name="T74" fmla="*/ 0 w 144"/>
                <a:gd name="T75" fmla="*/ 3 h 231"/>
                <a:gd name="T76" fmla="*/ 1 w 144"/>
                <a:gd name="T77" fmla="*/ 3 h 231"/>
                <a:gd name="T78" fmla="*/ 1 w 144"/>
                <a:gd name="T79" fmla="*/ 2 h 231"/>
                <a:gd name="T80" fmla="*/ 1 w 144"/>
                <a:gd name="T81" fmla="*/ 2 h 231"/>
                <a:gd name="T82" fmla="*/ 0 w 144"/>
                <a:gd name="T83" fmla="*/ 2 h 231"/>
                <a:gd name="T84" fmla="*/ 1 w 144"/>
                <a:gd name="T85" fmla="*/ 1 h 231"/>
                <a:gd name="T86" fmla="*/ 0 w 144"/>
                <a:gd name="T87" fmla="*/ 0 h 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4" h="231">
                  <a:moveTo>
                    <a:pt x="11" y="0"/>
                  </a:moveTo>
                  <a:lnTo>
                    <a:pt x="29" y="2"/>
                  </a:lnTo>
                  <a:lnTo>
                    <a:pt x="45" y="4"/>
                  </a:lnTo>
                  <a:lnTo>
                    <a:pt x="62" y="7"/>
                  </a:lnTo>
                  <a:lnTo>
                    <a:pt x="78" y="8"/>
                  </a:lnTo>
                  <a:lnTo>
                    <a:pt x="94" y="10"/>
                  </a:lnTo>
                  <a:lnTo>
                    <a:pt x="111" y="12"/>
                  </a:lnTo>
                  <a:lnTo>
                    <a:pt x="128" y="15"/>
                  </a:lnTo>
                  <a:lnTo>
                    <a:pt x="144" y="17"/>
                  </a:lnTo>
                  <a:lnTo>
                    <a:pt x="143" y="20"/>
                  </a:lnTo>
                  <a:lnTo>
                    <a:pt x="142" y="24"/>
                  </a:lnTo>
                  <a:lnTo>
                    <a:pt x="139" y="28"/>
                  </a:lnTo>
                  <a:lnTo>
                    <a:pt x="138" y="32"/>
                  </a:lnTo>
                  <a:lnTo>
                    <a:pt x="137" y="40"/>
                  </a:lnTo>
                  <a:lnTo>
                    <a:pt x="136" y="47"/>
                  </a:lnTo>
                  <a:lnTo>
                    <a:pt x="135" y="55"/>
                  </a:lnTo>
                  <a:lnTo>
                    <a:pt x="134" y="63"/>
                  </a:lnTo>
                  <a:lnTo>
                    <a:pt x="131" y="64"/>
                  </a:lnTo>
                  <a:lnTo>
                    <a:pt x="129" y="66"/>
                  </a:lnTo>
                  <a:lnTo>
                    <a:pt x="128" y="68"/>
                  </a:lnTo>
                  <a:lnTo>
                    <a:pt x="126" y="70"/>
                  </a:lnTo>
                  <a:lnTo>
                    <a:pt x="124" y="73"/>
                  </a:lnTo>
                  <a:lnTo>
                    <a:pt x="124" y="77"/>
                  </a:lnTo>
                  <a:lnTo>
                    <a:pt x="124" y="80"/>
                  </a:lnTo>
                  <a:lnTo>
                    <a:pt x="124" y="84"/>
                  </a:lnTo>
                  <a:lnTo>
                    <a:pt x="127" y="84"/>
                  </a:lnTo>
                  <a:lnTo>
                    <a:pt x="128" y="84"/>
                  </a:lnTo>
                  <a:lnTo>
                    <a:pt x="130" y="85"/>
                  </a:lnTo>
                  <a:lnTo>
                    <a:pt x="131" y="85"/>
                  </a:lnTo>
                  <a:lnTo>
                    <a:pt x="130" y="91"/>
                  </a:lnTo>
                  <a:lnTo>
                    <a:pt x="130" y="95"/>
                  </a:lnTo>
                  <a:lnTo>
                    <a:pt x="129" y="101"/>
                  </a:lnTo>
                  <a:lnTo>
                    <a:pt x="128" y="107"/>
                  </a:lnTo>
                  <a:lnTo>
                    <a:pt x="127" y="108"/>
                  </a:lnTo>
                  <a:lnTo>
                    <a:pt x="124" y="108"/>
                  </a:lnTo>
                  <a:lnTo>
                    <a:pt x="123" y="109"/>
                  </a:lnTo>
                  <a:lnTo>
                    <a:pt x="122" y="110"/>
                  </a:lnTo>
                  <a:lnTo>
                    <a:pt x="123" y="114"/>
                  </a:lnTo>
                  <a:lnTo>
                    <a:pt x="123" y="117"/>
                  </a:lnTo>
                  <a:lnTo>
                    <a:pt x="123" y="121"/>
                  </a:lnTo>
                  <a:lnTo>
                    <a:pt x="124" y="124"/>
                  </a:lnTo>
                  <a:lnTo>
                    <a:pt x="124" y="127"/>
                  </a:lnTo>
                  <a:lnTo>
                    <a:pt x="124" y="132"/>
                  </a:lnTo>
                  <a:lnTo>
                    <a:pt x="123" y="136"/>
                  </a:lnTo>
                  <a:lnTo>
                    <a:pt x="123" y="140"/>
                  </a:lnTo>
                  <a:lnTo>
                    <a:pt x="122" y="142"/>
                  </a:lnTo>
                  <a:lnTo>
                    <a:pt x="121" y="144"/>
                  </a:lnTo>
                  <a:lnTo>
                    <a:pt x="119" y="146"/>
                  </a:lnTo>
                  <a:lnTo>
                    <a:pt x="117" y="148"/>
                  </a:lnTo>
                  <a:lnTo>
                    <a:pt x="119" y="152"/>
                  </a:lnTo>
                  <a:lnTo>
                    <a:pt x="120" y="154"/>
                  </a:lnTo>
                  <a:lnTo>
                    <a:pt x="120" y="157"/>
                  </a:lnTo>
                  <a:lnTo>
                    <a:pt x="121" y="161"/>
                  </a:lnTo>
                  <a:lnTo>
                    <a:pt x="121" y="164"/>
                  </a:lnTo>
                  <a:lnTo>
                    <a:pt x="120" y="168"/>
                  </a:lnTo>
                  <a:lnTo>
                    <a:pt x="120" y="171"/>
                  </a:lnTo>
                  <a:lnTo>
                    <a:pt x="119" y="175"/>
                  </a:lnTo>
                  <a:lnTo>
                    <a:pt x="117" y="178"/>
                  </a:lnTo>
                  <a:lnTo>
                    <a:pt x="116" y="180"/>
                  </a:lnTo>
                  <a:lnTo>
                    <a:pt x="115" y="184"/>
                  </a:lnTo>
                  <a:lnTo>
                    <a:pt x="114" y="186"/>
                  </a:lnTo>
                  <a:lnTo>
                    <a:pt x="113" y="192"/>
                  </a:lnTo>
                  <a:lnTo>
                    <a:pt x="113" y="198"/>
                  </a:lnTo>
                  <a:lnTo>
                    <a:pt x="112" y="202"/>
                  </a:lnTo>
                  <a:lnTo>
                    <a:pt x="111" y="208"/>
                  </a:lnTo>
                  <a:lnTo>
                    <a:pt x="109" y="212"/>
                  </a:lnTo>
                  <a:lnTo>
                    <a:pt x="107" y="214"/>
                  </a:lnTo>
                  <a:lnTo>
                    <a:pt x="106" y="217"/>
                  </a:lnTo>
                  <a:lnTo>
                    <a:pt x="104" y="221"/>
                  </a:lnTo>
                  <a:lnTo>
                    <a:pt x="94" y="227"/>
                  </a:lnTo>
                  <a:lnTo>
                    <a:pt x="82" y="230"/>
                  </a:lnTo>
                  <a:lnTo>
                    <a:pt x="67" y="231"/>
                  </a:lnTo>
                  <a:lnTo>
                    <a:pt x="51" y="230"/>
                  </a:lnTo>
                  <a:lnTo>
                    <a:pt x="36" y="228"/>
                  </a:lnTo>
                  <a:lnTo>
                    <a:pt x="21" y="223"/>
                  </a:lnTo>
                  <a:lnTo>
                    <a:pt x="9" y="216"/>
                  </a:lnTo>
                  <a:lnTo>
                    <a:pt x="1" y="208"/>
                  </a:lnTo>
                  <a:lnTo>
                    <a:pt x="1" y="198"/>
                  </a:lnTo>
                  <a:lnTo>
                    <a:pt x="2" y="186"/>
                  </a:lnTo>
                  <a:lnTo>
                    <a:pt x="3" y="176"/>
                  </a:lnTo>
                  <a:lnTo>
                    <a:pt x="5" y="164"/>
                  </a:lnTo>
                  <a:lnTo>
                    <a:pt x="3" y="163"/>
                  </a:lnTo>
                  <a:lnTo>
                    <a:pt x="2" y="162"/>
                  </a:lnTo>
                  <a:lnTo>
                    <a:pt x="1" y="160"/>
                  </a:lnTo>
                  <a:lnTo>
                    <a:pt x="0" y="159"/>
                  </a:lnTo>
                  <a:lnTo>
                    <a:pt x="0" y="154"/>
                  </a:lnTo>
                  <a:lnTo>
                    <a:pt x="1" y="151"/>
                  </a:lnTo>
                  <a:lnTo>
                    <a:pt x="1" y="147"/>
                  </a:lnTo>
                  <a:lnTo>
                    <a:pt x="1" y="144"/>
                  </a:lnTo>
                  <a:lnTo>
                    <a:pt x="3" y="141"/>
                  </a:lnTo>
                  <a:lnTo>
                    <a:pt x="6" y="139"/>
                  </a:lnTo>
                  <a:lnTo>
                    <a:pt x="7" y="137"/>
                  </a:lnTo>
                  <a:lnTo>
                    <a:pt x="9" y="134"/>
                  </a:lnTo>
                  <a:lnTo>
                    <a:pt x="7" y="134"/>
                  </a:lnTo>
                  <a:lnTo>
                    <a:pt x="5" y="134"/>
                  </a:lnTo>
                  <a:lnTo>
                    <a:pt x="2" y="134"/>
                  </a:lnTo>
                  <a:lnTo>
                    <a:pt x="0" y="133"/>
                  </a:lnTo>
                  <a:lnTo>
                    <a:pt x="1" y="127"/>
                  </a:lnTo>
                  <a:lnTo>
                    <a:pt x="2" y="121"/>
                  </a:lnTo>
                  <a:lnTo>
                    <a:pt x="2" y="114"/>
                  </a:lnTo>
                  <a:lnTo>
                    <a:pt x="3" y="108"/>
                  </a:lnTo>
                  <a:lnTo>
                    <a:pt x="6" y="108"/>
                  </a:lnTo>
                  <a:lnTo>
                    <a:pt x="7" y="107"/>
                  </a:lnTo>
                  <a:lnTo>
                    <a:pt x="9" y="107"/>
                  </a:lnTo>
                  <a:lnTo>
                    <a:pt x="11" y="106"/>
                  </a:lnTo>
                  <a:lnTo>
                    <a:pt x="10" y="102"/>
                  </a:lnTo>
                  <a:lnTo>
                    <a:pt x="9" y="99"/>
                  </a:lnTo>
                  <a:lnTo>
                    <a:pt x="7" y="95"/>
                  </a:lnTo>
                  <a:lnTo>
                    <a:pt x="6" y="92"/>
                  </a:lnTo>
                  <a:lnTo>
                    <a:pt x="6" y="89"/>
                  </a:lnTo>
                  <a:lnTo>
                    <a:pt x="6" y="86"/>
                  </a:lnTo>
                  <a:lnTo>
                    <a:pt x="6" y="83"/>
                  </a:lnTo>
                  <a:lnTo>
                    <a:pt x="7" y="79"/>
                  </a:lnTo>
                  <a:lnTo>
                    <a:pt x="9" y="77"/>
                  </a:lnTo>
                  <a:lnTo>
                    <a:pt x="11" y="74"/>
                  </a:lnTo>
                  <a:lnTo>
                    <a:pt x="13" y="72"/>
                  </a:lnTo>
                  <a:lnTo>
                    <a:pt x="15" y="70"/>
                  </a:lnTo>
                  <a:lnTo>
                    <a:pt x="16" y="68"/>
                  </a:lnTo>
                  <a:lnTo>
                    <a:pt x="16" y="64"/>
                  </a:lnTo>
                  <a:lnTo>
                    <a:pt x="16" y="62"/>
                  </a:lnTo>
                  <a:lnTo>
                    <a:pt x="16" y="58"/>
                  </a:lnTo>
                  <a:lnTo>
                    <a:pt x="15" y="56"/>
                  </a:lnTo>
                  <a:lnTo>
                    <a:pt x="14" y="54"/>
                  </a:lnTo>
                  <a:lnTo>
                    <a:pt x="11" y="53"/>
                  </a:lnTo>
                  <a:lnTo>
                    <a:pt x="10" y="50"/>
                  </a:lnTo>
                  <a:lnTo>
                    <a:pt x="11" y="43"/>
                  </a:lnTo>
                  <a:lnTo>
                    <a:pt x="13" y="35"/>
                  </a:lnTo>
                  <a:lnTo>
                    <a:pt x="13" y="28"/>
                  </a:lnTo>
                  <a:lnTo>
                    <a:pt x="14" y="20"/>
                  </a:lnTo>
                  <a:lnTo>
                    <a:pt x="13" y="16"/>
                  </a:lnTo>
                  <a:lnTo>
                    <a:pt x="13" y="11"/>
                  </a:lnTo>
                  <a:lnTo>
                    <a:pt x="13" y="5"/>
                  </a:lnTo>
                  <a:lnTo>
                    <a:pt x="11" y="0"/>
                  </a:lnTo>
                  <a:close/>
                </a:path>
              </a:pathLst>
            </a:custGeom>
            <a:solidFill>
              <a:srgbClr val="939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40" name="Freeform 389"/>
            <p:cNvSpPr>
              <a:spLocks noChangeAspect="1"/>
            </p:cNvSpPr>
            <p:nvPr/>
          </p:nvSpPr>
          <p:spPr bwMode="auto">
            <a:xfrm>
              <a:off x="3551" y="3273"/>
              <a:ext cx="42" cy="77"/>
            </a:xfrm>
            <a:custGeom>
              <a:avLst/>
              <a:gdLst>
                <a:gd name="T0" fmla="*/ 2 w 123"/>
                <a:gd name="T1" fmla="*/ 0 h 228"/>
                <a:gd name="T2" fmla="*/ 3 w 123"/>
                <a:gd name="T3" fmla="*/ 0 h 228"/>
                <a:gd name="T4" fmla="*/ 5 w 123"/>
                <a:gd name="T5" fmla="*/ 1 h 228"/>
                <a:gd name="T6" fmla="*/ 5 w 123"/>
                <a:gd name="T7" fmla="*/ 1 h 228"/>
                <a:gd name="T8" fmla="*/ 4 w 123"/>
                <a:gd name="T9" fmla="*/ 2 h 228"/>
                <a:gd name="T10" fmla="*/ 4 w 123"/>
                <a:gd name="T11" fmla="*/ 2 h 228"/>
                <a:gd name="T12" fmla="*/ 4 w 123"/>
                <a:gd name="T13" fmla="*/ 3 h 228"/>
                <a:gd name="T14" fmla="*/ 4 w 123"/>
                <a:gd name="T15" fmla="*/ 3 h 228"/>
                <a:gd name="T16" fmla="*/ 4 w 123"/>
                <a:gd name="T17" fmla="*/ 3 h 228"/>
                <a:gd name="T18" fmla="*/ 4 w 123"/>
                <a:gd name="T19" fmla="*/ 3 h 228"/>
                <a:gd name="T20" fmla="*/ 4 w 123"/>
                <a:gd name="T21" fmla="*/ 4 h 228"/>
                <a:gd name="T22" fmla="*/ 4 w 123"/>
                <a:gd name="T23" fmla="*/ 4 h 228"/>
                <a:gd name="T24" fmla="*/ 4 w 123"/>
                <a:gd name="T25" fmla="*/ 4 h 228"/>
                <a:gd name="T26" fmla="*/ 4 w 123"/>
                <a:gd name="T27" fmla="*/ 5 h 228"/>
                <a:gd name="T28" fmla="*/ 4 w 123"/>
                <a:gd name="T29" fmla="*/ 5 h 228"/>
                <a:gd name="T30" fmla="*/ 4 w 123"/>
                <a:gd name="T31" fmla="*/ 5 h 228"/>
                <a:gd name="T32" fmla="*/ 4 w 123"/>
                <a:gd name="T33" fmla="*/ 6 h 228"/>
                <a:gd name="T34" fmla="*/ 4 w 123"/>
                <a:gd name="T35" fmla="*/ 6 h 228"/>
                <a:gd name="T36" fmla="*/ 4 w 123"/>
                <a:gd name="T37" fmla="*/ 7 h 228"/>
                <a:gd name="T38" fmla="*/ 4 w 123"/>
                <a:gd name="T39" fmla="*/ 7 h 228"/>
                <a:gd name="T40" fmla="*/ 4 w 123"/>
                <a:gd name="T41" fmla="*/ 7 h 228"/>
                <a:gd name="T42" fmla="*/ 4 w 123"/>
                <a:gd name="T43" fmla="*/ 8 h 228"/>
                <a:gd name="T44" fmla="*/ 3 w 123"/>
                <a:gd name="T45" fmla="*/ 8 h 228"/>
                <a:gd name="T46" fmla="*/ 2 w 123"/>
                <a:gd name="T47" fmla="*/ 9 h 228"/>
                <a:gd name="T48" fmla="*/ 1 w 123"/>
                <a:gd name="T49" fmla="*/ 8 h 228"/>
                <a:gd name="T50" fmla="*/ 0 w 123"/>
                <a:gd name="T51" fmla="*/ 7 h 228"/>
                <a:gd name="T52" fmla="*/ 0 w 123"/>
                <a:gd name="T53" fmla="*/ 6 h 228"/>
                <a:gd name="T54" fmla="*/ 0 w 123"/>
                <a:gd name="T55" fmla="*/ 6 h 228"/>
                <a:gd name="T56" fmla="*/ 0 w 123"/>
                <a:gd name="T57" fmla="*/ 6 h 228"/>
                <a:gd name="T58" fmla="*/ 0 w 123"/>
                <a:gd name="T59" fmla="*/ 5 h 228"/>
                <a:gd name="T60" fmla="*/ 0 w 123"/>
                <a:gd name="T61" fmla="*/ 5 h 228"/>
                <a:gd name="T62" fmla="*/ 0 w 123"/>
                <a:gd name="T63" fmla="*/ 5 h 228"/>
                <a:gd name="T64" fmla="*/ 0 w 123"/>
                <a:gd name="T65" fmla="*/ 5 h 228"/>
                <a:gd name="T66" fmla="*/ 0 w 123"/>
                <a:gd name="T67" fmla="*/ 4 h 228"/>
                <a:gd name="T68" fmla="*/ 0 w 123"/>
                <a:gd name="T69" fmla="*/ 4 h 228"/>
                <a:gd name="T70" fmla="*/ 0 w 123"/>
                <a:gd name="T71" fmla="*/ 4 h 228"/>
                <a:gd name="T72" fmla="*/ 0 w 123"/>
                <a:gd name="T73" fmla="*/ 3 h 228"/>
                <a:gd name="T74" fmla="*/ 0 w 123"/>
                <a:gd name="T75" fmla="*/ 3 h 228"/>
                <a:gd name="T76" fmla="*/ 1 w 123"/>
                <a:gd name="T77" fmla="*/ 3 h 228"/>
                <a:gd name="T78" fmla="*/ 1 w 123"/>
                <a:gd name="T79" fmla="*/ 2 h 228"/>
                <a:gd name="T80" fmla="*/ 1 w 123"/>
                <a:gd name="T81" fmla="*/ 2 h 228"/>
                <a:gd name="T82" fmla="*/ 0 w 123"/>
                <a:gd name="T83" fmla="*/ 2 h 228"/>
                <a:gd name="T84" fmla="*/ 1 w 123"/>
                <a:gd name="T85" fmla="*/ 1 h 228"/>
                <a:gd name="T86" fmla="*/ 1 w 123"/>
                <a:gd name="T87" fmla="*/ 0 h 2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3" h="228">
                  <a:moveTo>
                    <a:pt x="15" y="0"/>
                  </a:moveTo>
                  <a:lnTo>
                    <a:pt x="29" y="1"/>
                  </a:lnTo>
                  <a:lnTo>
                    <a:pt x="42" y="4"/>
                  </a:lnTo>
                  <a:lnTo>
                    <a:pt x="55" y="5"/>
                  </a:lnTo>
                  <a:lnTo>
                    <a:pt x="69" y="7"/>
                  </a:lnTo>
                  <a:lnTo>
                    <a:pt x="83" y="8"/>
                  </a:lnTo>
                  <a:lnTo>
                    <a:pt x="97" y="10"/>
                  </a:lnTo>
                  <a:lnTo>
                    <a:pt x="110" y="12"/>
                  </a:lnTo>
                  <a:lnTo>
                    <a:pt x="123" y="14"/>
                  </a:lnTo>
                  <a:lnTo>
                    <a:pt x="122" y="17"/>
                  </a:lnTo>
                  <a:lnTo>
                    <a:pt x="121" y="21"/>
                  </a:lnTo>
                  <a:lnTo>
                    <a:pt x="119" y="25"/>
                  </a:lnTo>
                  <a:lnTo>
                    <a:pt x="118" y="29"/>
                  </a:lnTo>
                  <a:lnTo>
                    <a:pt x="117" y="37"/>
                  </a:lnTo>
                  <a:lnTo>
                    <a:pt x="115" y="44"/>
                  </a:lnTo>
                  <a:lnTo>
                    <a:pt x="114" y="52"/>
                  </a:lnTo>
                  <a:lnTo>
                    <a:pt x="113" y="60"/>
                  </a:lnTo>
                  <a:lnTo>
                    <a:pt x="112" y="61"/>
                  </a:lnTo>
                  <a:lnTo>
                    <a:pt x="110" y="63"/>
                  </a:lnTo>
                  <a:lnTo>
                    <a:pt x="108" y="65"/>
                  </a:lnTo>
                  <a:lnTo>
                    <a:pt x="106" y="67"/>
                  </a:lnTo>
                  <a:lnTo>
                    <a:pt x="106" y="70"/>
                  </a:lnTo>
                  <a:lnTo>
                    <a:pt x="106" y="74"/>
                  </a:lnTo>
                  <a:lnTo>
                    <a:pt x="105" y="77"/>
                  </a:lnTo>
                  <a:lnTo>
                    <a:pt x="105" y="81"/>
                  </a:lnTo>
                  <a:lnTo>
                    <a:pt x="106" y="81"/>
                  </a:lnTo>
                  <a:lnTo>
                    <a:pt x="108" y="81"/>
                  </a:lnTo>
                  <a:lnTo>
                    <a:pt x="110" y="81"/>
                  </a:lnTo>
                  <a:lnTo>
                    <a:pt x="111" y="81"/>
                  </a:lnTo>
                  <a:lnTo>
                    <a:pt x="110" y="86"/>
                  </a:lnTo>
                  <a:lnTo>
                    <a:pt x="110" y="92"/>
                  </a:lnTo>
                  <a:lnTo>
                    <a:pt x="108" y="97"/>
                  </a:lnTo>
                  <a:lnTo>
                    <a:pt x="107" y="103"/>
                  </a:lnTo>
                  <a:lnTo>
                    <a:pt x="106" y="104"/>
                  </a:lnTo>
                  <a:lnTo>
                    <a:pt x="105" y="105"/>
                  </a:lnTo>
                  <a:lnTo>
                    <a:pt x="104" y="106"/>
                  </a:lnTo>
                  <a:lnTo>
                    <a:pt x="103" y="107"/>
                  </a:lnTo>
                  <a:lnTo>
                    <a:pt x="104" y="110"/>
                  </a:lnTo>
                  <a:lnTo>
                    <a:pt x="104" y="113"/>
                  </a:lnTo>
                  <a:lnTo>
                    <a:pt x="104" y="116"/>
                  </a:lnTo>
                  <a:lnTo>
                    <a:pt x="105" y="120"/>
                  </a:lnTo>
                  <a:lnTo>
                    <a:pt x="104" y="124"/>
                  </a:lnTo>
                  <a:lnTo>
                    <a:pt x="104" y="128"/>
                  </a:lnTo>
                  <a:lnTo>
                    <a:pt x="104" y="131"/>
                  </a:lnTo>
                  <a:lnTo>
                    <a:pt x="103" y="136"/>
                  </a:lnTo>
                  <a:lnTo>
                    <a:pt x="102" y="138"/>
                  </a:lnTo>
                  <a:lnTo>
                    <a:pt x="100" y="139"/>
                  </a:lnTo>
                  <a:lnTo>
                    <a:pt x="99" y="142"/>
                  </a:lnTo>
                  <a:lnTo>
                    <a:pt x="98" y="144"/>
                  </a:lnTo>
                  <a:lnTo>
                    <a:pt x="99" y="148"/>
                  </a:lnTo>
                  <a:lnTo>
                    <a:pt x="100" y="151"/>
                  </a:lnTo>
                  <a:lnTo>
                    <a:pt x="100" y="154"/>
                  </a:lnTo>
                  <a:lnTo>
                    <a:pt x="102" y="157"/>
                  </a:lnTo>
                  <a:lnTo>
                    <a:pt x="100" y="160"/>
                  </a:lnTo>
                  <a:lnTo>
                    <a:pt x="100" y="164"/>
                  </a:lnTo>
                  <a:lnTo>
                    <a:pt x="99" y="167"/>
                  </a:lnTo>
                  <a:lnTo>
                    <a:pt x="98" y="172"/>
                  </a:lnTo>
                  <a:lnTo>
                    <a:pt x="97" y="174"/>
                  </a:lnTo>
                  <a:lnTo>
                    <a:pt x="97" y="177"/>
                  </a:lnTo>
                  <a:lnTo>
                    <a:pt x="96" y="180"/>
                  </a:lnTo>
                  <a:lnTo>
                    <a:pt x="95" y="183"/>
                  </a:lnTo>
                  <a:lnTo>
                    <a:pt x="93" y="189"/>
                  </a:lnTo>
                  <a:lnTo>
                    <a:pt x="93" y="194"/>
                  </a:lnTo>
                  <a:lnTo>
                    <a:pt x="92" y="199"/>
                  </a:lnTo>
                  <a:lnTo>
                    <a:pt x="91" y="205"/>
                  </a:lnTo>
                  <a:lnTo>
                    <a:pt x="90" y="207"/>
                  </a:lnTo>
                  <a:lnTo>
                    <a:pt x="89" y="211"/>
                  </a:lnTo>
                  <a:lnTo>
                    <a:pt x="88" y="214"/>
                  </a:lnTo>
                  <a:lnTo>
                    <a:pt x="87" y="218"/>
                  </a:lnTo>
                  <a:lnTo>
                    <a:pt x="79" y="224"/>
                  </a:lnTo>
                  <a:lnTo>
                    <a:pt x="68" y="227"/>
                  </a:lnTo>
                  <a:lnTo>
                    <a:pt x="55" y="228"/>
                  </a:lnTo>
                  <a:lnTo>
                    <a:pt x="42" y="227"/>
                  </a:lnTo>
                  <a:lnTo>
                    <a:pt x="28" y="225"/>
                  </a:lnTo>
                  <a:lnTo>
                    <a:pt x="16" y="220"/>
                  </a:lnTo>
                  <a:lnTo>
                    <a:pt x="7" y="214"/>
                  </a:lnTo>
                  <a:lnTo>
                    <a:pt x="0" y="206"/>
                  </a:lnTo>
                  <a:lnTo>
                    <a:pt x="1" y="196"/>
                  </a:lnTo>
                  <a:lnTo>
                    <a:pt x="2" y="186"/>
                  </a:lnTo>
                  <a:lnTo>
                    <a:pt x="4" y="174"/>
                  </a:lnTo>
                  <a:lnTo>
                    <a:pt x="5" y="163"/>
                  </a:lnTo>
                  <a:lnTo>
                    <a:pt x="4" y="161"/>
                  </a:lnTo>
                  <a:lnTo>
                    <a:pt x="4" y="160"/>
                  </a:lnTo>
                  <a:lnTo>
                    <a:pt x="2" y="158"/>
                  </a:lnTo>
                  <a:lnTo>
                    <a:pt x="1" y="157"/>
                  </a:lnTo>
                  <a:lnTo>
                    <a:pt x="2" y="153"/>
                  </a:lnTo>
                  <a:lnTo>
                    <a:pt x="2" y="150"/>
                  </a:lnTo>
                  <a:lnTo>
                    <a:pt x="2" y="146"/>
                  </a:lnTo>
                  <a:lnTo>
                    <a:pt x="2" y="143"/>
                  </a:lnTo>
                  <a:lnTo>
                    <a:pt x="5" y="141"/>
                  </a:lnTo>
                  <a:lnTo>
                    <a:pt x="6" y="138"/>
                  </a:lnTo>
                  <a:lnTo>
                    <a:pt x="8" y="136"/>
                  </a:lnTo>
                  <a:lnTo>
                    <a:pt x="9" y="134"/>
                  </a:lnTo>
                  <a:lnTo>
                    <a:pt x="8" y="134"/>
                  </a:lnTo>
                  <a:lnTo>
                    <a:pt x="6" y="133"/>
                  </a:lnTo>
                  <a:lnTo>
                    <a:pt x="5" y="133"/>
                  </a:lnTo>
                  <a:lnTo>
                    <a:pt x="2" y="133"/>
                  </a:lnTo>
                  <a:lnTo>
                    <a:pt x="4" y="127"/>
                  </a:lnTo>
                  <a:lnTo>
                    <a:pt x="4" y="120"/>
                  </a:lnTo>
                  <a:lnTo>
                    <a:pt x="4" y="113"/>
                  </a:lnTo>
                  <a:lnTo>
                    <a:pt x="5" y="107"/>
                  </a:lnTo>
                  <a:lnTo>
                    <a:pt x="7" y="106"/>
                  </a:lnTo>
                  <a:lnTo>
                    <a:pt x="8" y="106"/>
                  </a:lnTo>
                  <a:lnTo>
                    <a:pt x="11" y="106"/>
                  </a:lnTo>
                  <a:lnTo>
                    <a:pt x="12" y="105"/>
                  </a:lnTo>
                  <a:lnTo>
                    <a:pt x="11" y="101"/>
                  </a:lnTo>
                  <a:lnTo>
                    <a:pt x="11" y="98"/>
                  </a:lnTo>
                  <a:lnTo>
                    <a:pt x="9" y="95"/>
                  </a:lnTo>
                  <a:lnTo>
                    <a:pt x="8" y="91"/>
                  </a:lnTo>
                  <a:lnTo>
                    <a:pt x="8" y="88"/>
                  </a:lnTo>
                  <a:lnTo>
                    <a:pt x="8" y="84"/>
                  </a:lnTo>
                  <a:lnTo>
                    <a:pt x="8" y="82"/>
                  </a:lnTo>
                  <a:lnTo>
                    <a:pt x="8" y="78"/>
                  </a:lnTo>
                  <a:lnTo>
                    <a:pt x="11" y="76"/>
                  </a:lnTo>
                  <a:lnTo>
                    <a:pt x="13" y="74"/>
                  </a:lnTo>
                  <a:lnTo>
                    <a:pt x="14" y="71"/>
                  </a:lnTo>
                  <a:lnTo>
                    <a:pt x="16" y="68"/>
                  </a:lnTo>
                  <a:lnTo>
                    <a:pt x="16" y="66"/>
                  </a:lnTo>
                  <a:lnTo>
                    <a:pt x="16" y="62"/>
                  </a:lnTo>
                  <a:lnTo>
                    <a:pt x="16" y="60"/>
                  </a:lnTo>
                  <a:lnTo>
                    <a:pt x="17" y="58"/>
                  </a:lnTo>
                  <a:lnTo>
                    <a:pt x="16" y="55"/>
                  </a:lnTo>
                  <a:lnTo>
                    <a:pt x="15" y="53"/>
                  </a:lnTo>
                  <a:lnTo>
                    <a:pt x="13" y="52"/>
                  </a:lnTo>
                  <a:lnTo>
                    <a:pt x="12" y="50"/>
                  </a:lnTo>
                  <a:lnTo>
                    <a:pt x="13" y="43"/>
                  </a:lnTo>
                  <a:lnTo>
                    <a:pt x="14" y="36"/>
                  </a:lnTo>
                  <a:lnTo>
                    <a:pt x="15" y="29"/>
                  </a:lnTo>
                  <a:lnTo>
                    <a:pt x="16" y="22"/>
                  </a:lnTo>
                  <a:lnTo>
                    <a:pt x="15" y="16"/>
                  </a:lnTo>
                  <a:lnTo>
                    <a:pt x="15" y="10"/>
                  </a:lnTo>
                  <a:lnTo>
                    <a:pt x="15" y="6"/>
                  </a:lnTo>
                  <a:lnTo>
                    <a:pt x="15" y="0"/>
                  </a:lnTo>
                  <a:close/>
                </a:path>
              </a:pathLst>
            </a:custGeom>
            <a:solidFill>
              <a:srgbClr val="9E9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41" name="Freeform 390"/>
            <p:cNvSpPr>
              <a:spLocks noChangeAspect="1"/>
            </p:cNvSpPr>
            <p:nvPr/>
          </p:nvSpPr>
          <p:spPr bwMode="auto">
            <a:xfrm>
              <a:off x="3555" y="3274"/>
              <a:ext cx="33" cy="76"/>
            </a:xfrm>
            <a:custGeom>
              <a:avLst/>
              <a:gdLst>
                <a:gd name="T0" fmla="*/ 1 w 102"/>
                <a:gd name="T1" fmla="*/ 0 h 226"/>
                <a:gd name="T2" fmla="*/ 4 w 102"/>
                <a:gd name="T3" fmla="*/ 0 h 226"/>
                <a:gd name="T4" fmla="*/ 3 w 102"/>
                <a:gd name="T5" fmla="*/ 1 h 226"/>
                <a:gd name="T6" fmla="*/ 3 w 102"/>
                <a:gd name="T7" fmla="*/ 2 h 226"/>
                <a:gd name="T8" fmla="*/ 3 w 102"/>
                <a:gd name="T9" fmla="*/ 2 h 226"/>
                <a:gd name="T10" fmla="*/ 3 w 102"/>
                <a:gd name="T11" fmla="*/ 3 h 226"/>
                <a:gd name="T12" fmla="*/ 3 w 102"/>
                <a:gd name="T13" fmla="*/ 3 h 226"/>
                <a:gd name="T14" fmla="*/ 3 w 102"/>
                <a:gd name="T15" fmla="*/ 4 h 226"/>
                <a:gd name="T16" fmla="*/ 3 w 102"/>
                <a:gd name="T17" fmla="*/ 4 h 226"/>
                <a:gd name="T18" fmla="*/ 3 w 102"/>
                <a:gd name="T19" fmla="*/ 4 h 226"/>
                <a:gd name="T20" fmla="*/ 3 w 102"/>
                <a:gd name="T21" fmla="*/ 5 h 226"/>
                <a:gd name="T22" fmla="*/ 3 w 102"/>
                <a:gd name="T23" fmla="*/ 5 h 226"/>
                <a:gd name="T24" fmla="*/ 3 w 102"/>
                <a:gd name="T25" fmla="*/ 6 h 226"/>
                <a:gd name="T26" fmla="*/ 3 w 102"/>
                <a:gd name="T27" fmla="*/ 6 h 226"/>
                <a:gd name="T28" fmla="*/ 3 w 102"/>
                <a:gd name="T29" fmla="*/ 7 h 226"/>
                <a:gd name="T30" fmla="*/ 3 w 102"/>
                <a:gd name="T31" fmla="*/ 8 h 226"/>
                <a:gd name="T32" fmla="*/ 2 w 102"/>
                <a:gd name="T33" fmla="*/ 8 h 226"/>
                <a:gd name="T34" fmla="*/ 2 w 102"/>
                <a:gd name="T35" fmla="*/ 8 h 226"/>
                <a:gd name="T36" fmla="*/ 2 w 102"/>
                <a:gd name="T37" fmla="*/ 9 h 226"/>
                <a:gd name="T38" fmla="*/ 2 w 102"/>
                <a:gd name="T39" fmla="*/ 9 h 226"/>
                <a:gd name="T40" fmla="*/ 1 w 102"/>
                <a:gd name="T41" fmla="*/ 9 h 226"/>
                <a:gd name="T42" fmla="*/ 1 w 102"/>
                <a:gd name="T43" fmla="*/ 8 h 226"/>
                <a:gd name="T44" fmla="*/ 0 w 102"/>
                <a:gd name="T45" fmla="*/ 8 h 226"/>
                <a:gd name="T46" fmla="*/ 0 w 102"/>
                <a:gd name="T47" fmla="*/ 8 h 226"/>
                <a:gd name="T48" fmla="*/ 0 w 102"/>
                <a:gd name="T49" fmla="*/ 8 h 226"/>
                <a:gd name="T50" fmla="*/ 0 w 102"/>
                <a:gd name="T51" fmla="*/ 6 h 226"/>
                <a:gd name="T52" fmla="*/ 0 w 102"/>
                <a:gd name="T53" fmla="*/ 6 h 226"/>
                <a:gd name="T54" fmla="*/ 0 w 102"/>
                <a:gd name="T55" fmla="*/ 5 h 226"/>
                <a:gd name="T56" fmla="*/ 0 w 102"/>
                <a:gd name="T57" fmla="*/ 5 h 226"/>
                <a:gd name="T58" fmla="*/ 0 w 102"/>
                <a:gd name="T59" fmla="*/ 5 h 226"/>
                <a:gd name="T60" fmla="*/ 0 w 102"/>
                <a:gd name="T61" fmla="*/ 4 h 226"/>
                <a:gd name="T62" fmla="*/ 0 w 102"/>
                <a:gd name="T63" fmla="*/ 4 h 226"/>
                <a:gd name="T64" fmla="*/ 0 w 102"/>
                <a:gd name="T65" fmla="*/ 3 h 226"/>
                <a:gd name="T66" fmla="*/ 0 w 102"/>
                <a:gd name="T67" fmla="*/ 3 h 226"/>
                <a:gd name="T68" fmla="*/ 1 w 102"/>
                <a:gd name="T69" fmla="*/ 3 h 226"/>
                <a:gd name="T70" fmla="*/ 1 w 102"/>
                <a:gd name="T71" fmla="*/ 2 h 226"/>
                <a:gd name="T72" fmla="*/ 1 w 102"/>
                <a:gd name="T73" fmla="*/ 2 h 226"/>
                <a:gd name="T74" fmla="*/ 1 w 102"/>
                <a:gd name="T75" fmla="*/ 1 h 226"/>
                <a:gd name="T76" fmla="*/ 1 w 102"/>
                <a:gd name="T77" fmla="*/ 0 h 2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226">
                  <a:moveTo>
                    <a:pt x="18" y="0"/>
                  </a:moveTo>
                  <a:lnTo>
                    <a:pt x="102" y="12"/>
                  </a:lnTo>
                  <a:lnTo>
                    <a:pt x="97" y="27"/>
                  </a:lnTo>
                  <a:lnTo>
                    <a:pt x="93" y="58"/>
                  </a:lnTo>
                  <a:lnTo>
                    <a:pt x="88" y="65"/>
                  </a:lnTo>
                  <a:lnTo>
                    <a:pt x="86" y="78"/>
                  </a:lnTo>
                  <a:lnTo>
                    <a:pt x="90" y="79"/>
                  </a:lnTo>
                  <a:lnTo>
                    <a:pt x="88" y="101"/>
                  </a:lnTo>
                  <a:lnTo>
                    <a:pt x="83" y="104"/>
                  </a:lnTo>
                  <a:lnTo>
                    <a:pt x="84" y="118"/>
                  </a:lnTo>
                  <a:lnTo>
                    <a:pt x="83" y="133"/>
                  </a:lnTo>
                  <a:lnTo>
                    <a:pt x="79" y="142"/>
                  </a:lnTo>
                  <a:lnTo>
                    <a:pt x="81" y="154"/>
                  </a:lnTo>
                  <a:lnTo>
                    <a:pt x="79" y="169"/>
                  </a:lnTo>
                  <a:lnTo>
                    <a:pt x="75" y="180"/>
                  </a:lnTo>
                  <a:lnTo>
                    <a:pt x="73" y="202"/>
                  </a:lnTo>
                  <a:lnTo>
                    <a:pt x="68" y="215"/>
                  </a:lnTo>
                  <a:lnTo>
                    <a:pt x="63" y="220"/>
                  </a:lnTo>
                  <a:lnTo>
                    <a:pt x="53" y="225"/>
                  </a:lnTo>
                  <a:lnTo>
                    <a:pt x="43" y="226"/>
                  </a:lnTo>
                  <a:lnTo>
                    <a:pt x="33" y="226"/>
                  </a:lnTo>
                  <a:lnTo>
                    <a:pt x="22" y="224"/>
                  </a:lnTo>
                  <a:lnTo>
                    <a:pt x="13" y="219"/>
                  </a:lnTo>
                  <a:lnTo>
                    <a:pt x="5" y="214"/>
                  </a:lnTo>
                  <a:lnTo>
                    <a:pt x="0" y="207"/>
                  </a:lnTo>
                  <a:lnTo>
                    <a:pt x="5" y="164"/>
                  </a:lnTo>
                  <a:lnTo>
                    <a:pt x="3" y="157"/>
                  </a:lnTo>
                  <a:lnTo>
                    <a:pt x="4" y="142"/>
                  </a:lnTo>
                  <a:lnTo>
                    <a:pt x="10" y="134"/>
                  </a:lnTo>
                  <a:lnTo>
                    <a:pt x="4" y="133"/>
                  </a:lnTo>
                  <a:lnTo>
                    <a:pt x="7" y="106"/>
                  </a:lnTo>
                  <a:lnTo>
                    <a:pt x="12" y="105"/>
                  </a:lnTo>
                  <a:lnTo>
                    <a:pt x="10" y="91"/>
                  </a:lnTo>
                  <a:lnTo>
                    <a:pt x="11" y="79"/>
                  </a:lnTo>
                  <a:lnTo>
                    <a:pt x="17" y="69"/>
                  </a:lnTo>
                  <a:lnTo>
                    <a:pt x="18" y="58"/>
                  </a:lnTo>
                  <a:lnTo>
                    <a:pt x="14" y="50"/>
                  </a:lnTo>
                  <a:lnTo>
                    <a:pt x="18" y="22"/>
                  </a:lnTo>
                  <a:lnTo>
                    <a:pt x="18" y="0"/>
                  </a:lnTo>
                  <a:close/>
                </a:path>
              </a:pathLst>
            </a:custGeom>
            <a:solidFill>
              <a:srgbClr val="A8A5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42" name="Freeform 391"/>
            <p:cNvSpPr>
              <a:spLocks noChangeAspect="1"/>
            </p:cNvSpPr>
            <p:nvPr/>
          </p:nvSpPr>
          <p:spPr bwMode="auto">
            <a:xfrm>
              <a:off x="3518" y="3296"/>
              <a:ext cx="105" cy="15"/>
            </a:xfrm>
            <a:custGeom>
              <a:avLst/>
              <a:gdLst>
                <a:gd name="T0" fmla="*/ 0 w 313"/>
                <a:gd name="T1" fmla="*/ 0 h 44"/>
                <a:gd name="T2" fmla="*/ 1 w 313"/>
                <a:gd name="T3" fmla="*/ 0 h 44"/>
                <a:gd name="T4" fmla="*/ 1 w 313"/>
                <a:gd name="T5" fmla="*/ 0 h 44"/>
                <a:gd name="T6" fmla="*/ 2 w 313"/>
                <a:gd name="T7" fmla="*/ 0 h 44"/>
                <a:gd name="T8" fmla="*/ 3 w 313"/>
                <a:gd name="T9" fmla="*/ 0 h 44"/>
                <a:gd name="T10" fmla="*/ 4 w 313"/>
                <a:gd name="T11" fmla="*/ 1 h 44"/>
                <a:gd name="T12" fmla="*/ 4 w 313"/>
                <a:gd name="T13" fmla="*/ 1 h 44"/>
                <a:gd name="T14" fmla="*/ 5 w 313"/>
                <a:gd name="T15" fmla="*/ 1 h 44"/>
                <a:gd name="T16" fmla="*/ 6 w 313"/>
                <a:gd name="T17" fmla="*/ 1 h 44"/>
                <a:gd name="T18" fmla="*/ 7 w 313"/>
                <a:gd name="T19" fmla="*/ 1 h 44"/>
                <a:gd name="T20" fmla="*/ 7 w 313"/>
                <a:gd name="T21" fmla="*/ 1 h 44"/>
                <a:gd name="T22" fmla="*/ 8 w 313"/>
                <a:gd name="T23" fmla="*/ 1 h 44"/>
                <a:gd name="T24" fmla="*/ 9 w 313"/>
                <a:gd name="T25" fmla="*/ 1 h 44"/>
                <a:gd name="T26" fmla="*/ 10 w 313"/>
                <a:gd name="T27" fmla="*/ 1 h 44"/>
                <a:gd name="T28" fmla="*/ 10 w 313"/>
                <a:gd name="T29" fmla="*/ 1 h 44"/>
                <a:gd name="T30" fmla="*/ 11 w 313"/>
                <a:gd name="T31" fmla="*/ 1 h 44"/>
                <a:gd name="T32" fmla="*/ 12 w 313"/>
                <a:gd name="T33" fmla="*/ 1 h 44"/>
                <a:gd name="T34" fmla="*/ 11 w 313"/>
                <a:gd name="T35" fmla="*/ 2 h 44"/>
                <a:gd name="T36" fmla="*/ 11 w 313"/>
                <a:gd name="T37" fmla="*/ 2 h 44"/>
                <a:gd name="T38" fmla="*/ 10 w 313"/>
                <a:gd name="T39" fmla="*/ 2 h 44"/>
                <a:gd name="T40" fmla="*/ 9 w 313"/>
                <a:gd name="T41" fmla="*/ 2 h 44"/>
                <a:gd name="T42" fmla="*/ 8 w 313"/>
                <a:gd name="T43" fmla="*/ 2 h 44"/>
                <a:gd name="T44" fmla="*/ 8 w 313"/>
                <a:gd name="T45" fmla="*/ 2 h 44"/>
                <a:gd name="T46" fmla="*/ 7 w 313"/>
                <a:gd name="T47" fmla="*/ 2 h 44"/>
                <a:gd name="T48" fmla="*/ 6 w 313"/>
                <a:gd name="T49" fmla="*/ 1 h 44"/>
                <a:gd name="T50" fmla="*/ 5 w 313"/>
                <a:gd name="T51" fmla="*/ 1 h 44"/>
                <a:gd name="T52" fmla="*/ 5 w 313"/>
                <a:gd name="T53" fmla="*/ 1 h 44"/>
                <a:gd name="T54" fmla="*/ 4 w 313"/>
                <a:gd name="T55" fmla="*/ 1 h 44"/>
                <a:gd name="T56" fmla="*/ 3 w 313"/>
                <a:gd name="T57" fmla="*/ 1 h 44"/>
                <a:gd name="T58" fmla="*/ 2 w 313"/>
                <a:gd name="T59" fmla="*/ 1 h 44"/>
                <a:gd name="T60" fmla="*/ 2 w 313"/>
                <a:gd name="T61" fmla="*/ 1 h 44"/>
                <a:gd name="T62" fmla="*/ 1 w 313"/>
                <a:gd name="T63" fmla="*/ 1 h 44"/>
                <a:gd name="T64" fmla="*/ 1 w 313"/>
                <a:gd name="T65" fmla="*/ 1 h 44"/>
                <a:gd name="T66" fmla="*/ 0 w 313"/>
                <a:gd name="T67" fmla="*/ 0 h 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3" h="44">
                  <a:moveTo>
                    <a:pt x="0" y="0"/>
                  </a:moveTo>
                  <a:lnTo>
                    <a:pt x="20" y="3"/>
                  </a:lnTo>
                  <a:lnTo>
                    <a:pt x="39" y="7"/>
                  </a:lnTo>
                  <a:lnTo>
                    <a:pt x="59" y="10"/>
                  </a:lnTo>
                  <a:lnTo>
                    <a:pt x="78" y="13"/>
                  </a:lnTo>
                  <a:lnTo>
                    <a:pt x="98" y="16"/>
                  </a:lnTo>
                  <a:lnTo>
                    <a:pt x="117" y="18"/>
                  </a:lnTo>
                  <a:lnTo>
                    <a:pt x="137" y="21"/>
                  </a:lnTo>
                  <a:lnTo>
                    <a:pt x="157" y="23"/>
                  </a:lnTo>
                  <a:lnTo>
                    <a:pt x="176" y="25"/>
                  </a:lnTo>
                  <a:lnTo>
                    <a:pt x="196" y="28"/>
                  </a:lnTo>
                  <a:lnTo>
                    <a:pt x="215" y="30"/>
                  </a:lnTo>
                  <a:lnTo>
                    <a:pt x="235" y="31"/>
                  </a:lnTo>
                  <a:lnTo>
                    <a:pt x="255" y="33"/>
                  </a:lnTo>
                  <a:lnTo>
                    <a:pt x="274" y="35"/>
                  </a:lnTo>
                  <a:lnTo>
                    <a:pt x="294" y="36"/>
                  </a:lnTo>
                  <a:lnTo>
                    <a:pt x="313" y="37"/>
                  </a:lnTo>
                  <a:lnTo>
                    <a:pt x="298" y="40"/>
                  </a:lnTo>
                  <a:lnTo>
                    <a:pt x="281" y="43"/>
                  </a:lnTo>
                  <a:lnTo>
                    <a:pt x="264" y="44"/>
                  </a:lnTo>
                  <a:lnTo>
                    <a:pt x="245" y="44"/>
                  </a:lnTo>
                  <a:lnTo>
                    <a:pt x="226" y="43"/>
                  </a:lnTo>
                  <a:lnTo>
                    <a:pt x="206" y="42"/>
                  </a:lnTo>
                  <a:lnTo>
                    <a:pt x="187" y="40"/>
                  </a:lnTo>
                  <a:lnTo>
                    <a:pt x="166" y="38"/>
                  </a:lnTo>
                  <a:lnTo>
                    <a:pt x="146" y="36"/>
                  </a:lnTo>
                  <a:lnTo>
                    <a:pt x="126" y="33"/>
                  </a:lnTo>
                  <a:lnTo>
                    <a:pt x="105" y="30"/>
                  </a:lnTo>
                  <a:lnTo>
                    <a:pt x="85" y="28"/>
                  </a:lnTo>
                  <a:lnTo>
                    <a:pt x="67" y="24"/>
                  </a:lnTo>
                  <a:lnTo>
                    <a:pt x="48" y="22"/>
                  </a:lnTo>
                  <a:lnTo>
                    <a:pt x="30" y="20"/>
                  </a:lnTo>
                  <a:lnTo>
                    <a:pt x="14" y="17"/>
                  </a:lnTo>
                  <a:lnTo>
                    <a:pt x="0" y="0"/>
                  </a:lnTo>
                  <a:close/>
                </a:path>
              </a:pathLst>
            </a:custGeom>
            <a:solidFill>
              <a:srgbClr val="51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43" name="Freeform 392"/>
            <p:cNvSpPr>
              <a:spLocks noChangeAspect="1"/>
            </p:cNvSpPr>
            <p:nvPr/>
          </p:nvSpPr>
          <p:spPr bwMode="auto">
            <a:xfrm>
              <a:off x="3519" y="3312"/>
              <a:ext cx="102" cy="12"/>
            </a:xfrm>
            <a:custGeom>
              <a:avLst/>
              <a:gdLst>
                <a:gd name="T0" fmla="*/ 0 w 304"/>
                <a:gd name="T1" fmla="*/ 0 h 36"/>
                <a:gd name="T2" fmla="*/ 1 w 304"/>
                <a:gd name="T3" fmla="*/ 0 h 36"/>
                <a:gd name="T4" fmla="*/ 1 w 304"/>
                <a:gd name="T5" fmla="*/ 0 h 36"/>
                <a:gd name="T6" fmla="*/ 2 w 304"/>
                <a:gd name="T7" fmla="*/ 0 h 36"/>
                <a:gd name="T8" fmla="*/ 3 w 304"/>
                <a:gd name="T9" fmla="*/ 0 h 36"/>
                <a:gd name="T10" fmla="*/ 4 w 304"/>
                <a:gd name="T11" fmla="*/ 0 h 36"/>
                <a:gd name="T12" fmla="*/ 4 w 304"/>
                <a:gd name="T13" fmla="*/ 1 h 36"/>
                <a:gd name="T14" fmla="*/ 5 w 304"/>
                <a:gd name="T15" fmla="*/ 1 h 36"/>
                <a:gd name="T16" fmla="*/ 6 w 304"/>
                <a:gd name="T17" fmla="*/ 1 h 36"/>
                <a:gd name="T18" fmla="*/ 6 w 304"/>
                <a:gd name="T19" fmla="*/ 1 h 36"/>
                <a:gd name="T20" fmla="*/ 7 w 304"/>
                <a:gd name="T21" fmla="*/ 1 h 36"/>
                <a:gd name="T22" fmla="*/ 8 w 304"/>
                <a:gd name="T23" fmla="*/ 1 h 36"/>
                <a:gd name="T24" fmla="*/ 9 w 304"/>
                <a:gd name="T25" fmla="*/ 1 h 36"/>
                <a:gd name="T26" fmla="*/ 9 w 304"/>
                <a:gd name="T27" fmla="*/ 1 h 36"/>
                <a:gd name="T28" fmla="*/ 10 w 304"/>
                <a:gd name="T29" fmla="*/ 1 h 36"/>
                <a:gd name="T30" fmla="*/ 11 w 304"/>
                <a:gd name="T31" fmla="*/ 1 h 36"/>
                <a:gd name="T32" fmla="*/ 11 w 304"/>
                <a:gd name="T33" fmla="*/ 1 h 36"/>
                <a:gd name="T34" fmla="*/ 11 w 304"/>
                <a:gd name="T35" fmla="*/ 1 h 36"/>
                <a:gd name="T36" fmla="*/ 10 w 304"/>
                <a:gd name="T37" fmla="*/ 1 h 36"/>
                <a:gd name="T38" fmla="*/ 10 w 304"/>
                <a:gd name="T39" fmla="*/ 1 h 36"/>
                <a:gd name="T40" fmla="*/ 9 w 304"/>
                <a:gd name="T41" fmla="*/ 1 h 36"/>
                <a:gd name="T42" fmla="*/ 8 w 304"/>
                <a:gd name="T43" fmla="*/ 1 h 36"/>
                <a:gd name="T44" fmla="*/ 7 w 304"/>
                <a:gd name="T45" fmla="*/ 1 h 36"/>
                <a:gd name="T46" fmla="*/ 7 w 304"/>
                <a:gd name="T47" fmla="*/ 1 h 36"/>
                <a:gd name="T48" fmla="*/ 6 w 304"/>
                <a:gd name="T49" fmla="*/ 1 h 36"/>
                <a:gd name="T50" fmla="*/ 5 w 304"/>
                <a:gd name="T51" fmla="*/ 1 h 36"/>
                <a:gd name="T52" fmla="*/ 4 w 304"/>
                <a:gd name="T53" fmla="*/ 1 h 36"/>
                <a:gd name="T54" fmla="*/ 4 w 304"/>
                <a:gd name="T55" fmla="*/ 1 h 36"/>
                <a:gd name="T56" fmla="*/ 3 w 304"/>
                <a:gd name="T57" fmla="*/ 1 h 36"/>
                <a:gd name="T58" fmla="*/ 2 w 304"/>
                <a:gd name="T59" fmla="*/ 1 h 36"/>
                <a:gd name="T60" fmla="*/ 2 w 304"/>
                <a:gd name="T61" fmla="*/ 1 h 36"/>
                <a:gd name="T62" fmla="*/ 1 w 304"/>
                <a:gd name="T63" fmla="*/ 0 h 36"/>
                <a:gd name="T64" fmla="*/ 0 w 304"/>
                <a:gd name="T65" fmla="*/ 0 h 36"/>
                <a:gd name="T66" fmla="*/ 0 w 304"/>
                <a:gd name="T67" fmla="*/ 0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4" h="36">
                  <a:moveTo>
                    <a:pt x="0" y="0"/>
                  </a:moveTo>
                  <a:lnTo>
                    <a:pt x="19" y="3"/>
                  </a:lnTo>
                  <a:lnTo>
                    <a:pt x="38" y="6"/>
                  </a:lnTo>
                  <a:lnTo>
                    <a:pt x="57" y="8"/>
                  </a:lnTo>
                  <a:lnTo>
                    <a:pt x="76" y="11"/>
                  </a:lnTo>
                  <a:lnTo>
                    <a:pt x="95" y="13"/>
                  </a:lnTo>
                  <a:lnTo>
                    <a:pt x="114" y="15"/>
                  </a:lnTo>
                  <a:lnTo>
                    <a:pt x="133" y="18"/>
                  </a:lnTo>
                  <a:lnTo>
                    <a:pt x="152" y="20"/>
                  </a:lnTo>
                  <a:lnTo>
                    <a:pt x="170" y="21"/>
                  </a:lnTo>
                  <a:lnTo>
                    <a:pt x="190" y="23"/>
                  </a:lnTo>
                  <a:lnTo>
                    <a:pt x="208" y="24"/>
                  </a:lnTo>
                  <a:lnTo>
                    <a:pt x="228" y="26"/>
                  </a:lnTo>
                  <a:lnTo>
                    <a:pt x="246" y="26"/>
                  </a:lnTo>
                  <a:lnTo>
                    <a:pt x="266" y="26"/>
                  </a:lnTo>
                  <a:lnTo>
                    <a:pt x="284" y="26"/>
                  </a:lnTo>
                  <a:lnTo>
                    <a:pt x="304" y="26"/>
                  </a:lnTo>
                  <a:lnTo>
                    <a:pt x="288" y="30"/>
                  </a:lnTo>
                  <a:lnTo>
                    <a:pt x="271" y="34"/>
                  </a:lnTo>
                  <a:lnTo>
                    <a:pt x="253" y="35"/>
                  </a:lnTo>
                  <a:lnTo>
                    <a:pt x="235" y="36"/>
                  </a:lnTo>
                  <a:lnTo>
                    <a:pt x="216" y="36"/>
                  </a:lnTo>
                  <a:lnTo>
                    <a:pt x="197" y="36"/>
                  </a:lnTo>
                  <a:lnTo>
                    <a:pt x="177" y="35"/>
                  </a:lnTo>
                  <a:lnTo>
                    <a:pt x="157" y="33"/>
                  </a:lnTo>
                  <a:lnTo>
                    <a:pt x="137" y="30"/>
                  </a:lnTo>
                  <a:lnTo>
                    <a:pt x="117" y="27"/>
                  </a:lnTo>
                  <a:lnTo>
                    <a:pt x="97" y="24"/>
                  </a:lnTo>
                  <a:lnTo>
                    <a:pt x="78" y="21"/>
                  </a:lnTo>
                  <a:lnTo>
                    <a:pt x="59" y="19"/>
                  </a:lnTo>
                  <a:lnTo>
                    <a:pt x="41" y="15"/>
                  </a:lnTo>
                  <a:lnTo>
                    <a:pt x="23" y="13"/>
                  </a:lnTo>
                  <a:lnTo>
                    <a:pt x="6" y="11"/>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44" name="Freeform 393"/>
            <p:cNvSpPr>
              <a:spLocks noChangeAspect="1"/>
            </p:cNvSpPr>
            <p:nvPr/>
          </p:nvSpPr>
          <p:spPr bwMode="auto">
            <a:xfrm>
              <a:off x="3518" y="3325"/>
              <a:ext cx="102" cy="13"/>
            </a:xfrm>
            <a:custGeom>
              <a:avLst/>
              <a:gdLst>
                <a:gd name="T0" fmla="*/ 0 w 305"/>
                <a:gd name="T1" fmla="*/ 0 h 38"/>
                <a:gd name="T2" fmla="*/ 1 w 305"/>
                <a:gd name="T3" fmla="*/ 0 h 38"/>
                <a:gd name="T4" fmla="*/ 2 w 305"/>
                <a:gd name="T5" fmla="*/ 0 h 38"/>
                <a:gd name="T6" fmla="*/ 2 w 305"/>
                <a:gd name="T7" fmla="*/ 0 h 38"/>
                <a:gd name="T8" fmla="*/ 3 w 305"/>
                <a:gd name="T9" fmla="*/ 0 h 38"/>
                <a:gd name="T10" fmla="*/ 4 w 305"/>
                <a:gd name="T11" fmla="*/ 1 h 38"/>
                <a:gd name="T12" fmla="*/ 4 w 305"/>
                <a:gd name="T13" fmla="*/ 1 h 38"/>
                <a:gd name="T14" fmla="*/ 5 w 305"/>
                <a:gd name="T15" fmla="*/ 1 h 38"/>
                <a:gd name="T16" fmla="*/ 6 w 305"/>
                <a:gd name="T17" fmla="*/ 1 h 38"/>
                <a:gd name="T18" fmla="*/ 7 w 305"/>
                <a:gd name="T19" fmla="*/ 1 h 38"/>
                <a:gd name="T20" fmla="*/ 7 w 305"/>
                <a:gd name="T21" fmla="*/ 1 h 38"/>
                <a:gd name="T22" fmla="*/ 8 w 305"/>
                <a:gd name="T23" fmla="*/ 1 h 38"/>
                <a:gd name="T24" fmla="*/ 9 w 305"/>
                <a:gd name="T25" fmla="*/ 1 h 38"/>
                <a:gd name="T26" fmla="*/ 9 w 305"/>
                <a:gd name="T27" fmla="*/ 1 h 38"/>
                <a:gd name="T28" fmla="*/ 10 w 305"/>
                <a:gd name="T29" fmla="*/ 1 h 38"/>
                <a:gd name="T30" fmla="*/ 11 w 305"/>
                <a:gd name="T31" fmla="*/ 1 h 38"/>
                <a:gd name="T32" fmla="*/ 11 w 305"/>
                <a:gd name="T33" fmla="*/ 1 h 38"/>
                <a:gd name="T34" fmla="*/ 11 w 305"/>
                <a:gd name="T35" fmla="*/ 1 h 38"/>
                <a:gd name="T36" fmla="*/ 10 w 305"/>
                <a:gd name="T37" fmla="*/ 1 h 38"/>
                <a:gd name="T38" fmla="*/ 9 w 305"/>
                <a:gd name="T39" fmla="*/ 1 h 38"/>
                <a:gd name="T40" fmla="*/ 9 w 305"/>
                <a:gd name="T41" fmla="*/ 1 h 38"/>
                <a:gd name="T42" fmla="*/ 8 w 305"/>
                <a:gd name="T43" fmla="*/ 1 h 38"/>
                <a:gd name="T44" fmla="*/ 7 w 305"/>
                <a:gd name="T45" fmla="*/ 1 h 38"/>
                <a:gd name="T46" fmla="*/ 7 w 305"/>
                <a:gd name="T47" fmla="*/ 1 h 38"/>
                <a:gd name="T48" fmla="*/ 6 w 305"/>
                <a:gd name="T49" fmla="*/ 1 h 38"/>
                <a:gd name="T50" fmla="*/ 5 w 305"/>
                <a:gd name="T51" fmla="*/ 1 h 38"/>
                <a:gd name="T52" fmla="*/ 5 w 305"/>
                <a:gd name="T53" fmla="*/ 1 h 38"/>
                <a:gd name="T54" fmla="*/ 4 w 305"/>
                <a:gd name="T55" fmla="*/ 1 h 38"/>
                <a:gd name="T56" fmla="*/ 3 w 305"/>
                <a:gd name="T57" fmla="*/ 1 h 38"/>
                <a:gd name="T58" fmla="*/ 3 w 305"/>
                <a:gd name="T59" fmla="*/ 1 h 38"/>
                <a:gd name="T60" fmla="*/ 2 w 305"/>
                <a:gd name="T61" fmla="*/ 1 h 38"/>
                <a:gd name="T62" fmla="*/ 1 w 305"/>
                <a:gd name="T63" fmla="*/ 1 h 38"/>
                <a:gd name="T64" fmla="*/ 1 w 305"/>
                <a:gd name="T65" fmla="*/ 0 h 38"/>
                <a:gd name="T66" fmla="*/ 0 w 305"/>
                <a:gd name="T67" fmla="*/ 0 h 38"/>
                <a:gd name="T68" fmla="*/ 0 w 305"/>
                <a:gd name="T69" fmla="*/ 0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05" h="38">
                  <a:moveTo>
                    <a:pt x="9" y="0"/>
                  </a:moveTo>
                  <a:lnTo>
                    <a:pt x="28" y="4"/>
                  </a:lnTo>
                  <a:lnTo>
                    <a:pt x="47" y="6"/>
                  </a:lnTo>
                  <a:lnTo>
                    <a:pt x="66" y="10"/>
                  </a:lnTo>
                  <a:lnTo>
                    <a:pt x="84" y="12"/>
                  </a:lnTo>
                  <a:lnTo>
                    <a:pt x="103" y="15"/>
                  </a:lnTo>
                  <a:lnTo>
                    <a:pt x="121" y="18"/>
                  </a:lnTo>
                  <a:lnTo>
                    <a:pt x="138" y="20"/>
                  </a:lnTo>
                  <a:lnTo>
                    <a:pt x="157" y="21"/>
                  </a:lnTo>
                  <a:lnTo>
                    <a:pt x="175" y="23"/>
                  </a:lnTo>
                  <a:lnTo>
                    <a:pt x="194" y="25"/>
                  </a:lnTo>
                  <a:lnTo>
                    <a:pt x="212" y="26"/>
                  </a:lnTo>
                  <a:lnTo>
                    <a:pt x="231" y="26"/>
                  </a:lnTo>
                  <a:lnTo>
                    <a:pt x="249" y="27"/>
                  </a:lnTo>
                  <a:lnTo>
                    <a:pt x="267" y="26"/>
                  </a:lnTo>
                  <a:lnTo>
                    <a:pt x="286" y="26"/>
                  </a:lnTo>
                  <a:lnTo>
                    <a:pt x="305" y="25"/>
                  </a:lnTo>
                  <a:lnTo>
                    <a:pt x="286" y="38"/>
                  </a:lnTo>
                  <a:lnTo>
                    <a:pt x="269" y="38"/>
                  </a:lnTo>
                  <a:lnTo>
                    <a:pt x="250" y="38"/>
                  </a:lnTo>
                  <a:lnTo>
                    <a:pt x="233" y="37"/>
                  </a:lnTo>
                  <a:lnTo>
                    <a:pt x="216" y="37"/>
                  </a:lnTo>
                  <a:lnTo>
                    <a:pt x="197" y="36"/>
                  </a:lnTo>
                  <a:lnTo>
                    <a:pt x="180" y="34"/>
                  </a:lnTo>
                  <a:lnTo>
                    <a:pt x="161" y="33"/>
                  </a:lnTo>
                  <a:lnTo>
                    <a:pt x="143" y="30"/>
                  </a:lnTo>
                  <a:lnTo>
                    <a:pt x="126" y="28"/>
                  </a:lnTo>
                  <a:lnTo>
                    <a:pt x="107" y="26"/>
                  </a:lnTo>
                  <a:lnTo>
                    <a:pt x="90" y="23"/>
                  </a:lnTo>
                  <a:lnTo>
                    <a:pt x="72" y="21"/>
                  </a:lnTo>
                  <a:lnTo>
                    <a:pt x="53" y="18"/>
                  </a:lnTo>
                  <a:lnTo>
                    <a:pt x="36" y="15"/>
                  </a:lnTo>
                  <a:lnTo>
                    <a:pt x="17" y="13"/>
                  </a:lnTo>
                  <a:lnTo>
                    <a:pt x="0" y="11"/>
                  </a:lnTo>
                  <a:lnTo>
                    <a:pt x="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45" name="Freeform 394"/>
            <p:cNvSpPr>
              <a:spLocks noChangeAspect="1"/>
            </p:cNvSpPr>
            <p:nvPr/>
          </p:nvSpPr>
          <p:spPr bwMode="auto">
            <a:xfrm>
              <a:off x="3521" y="3269"/>
              <a:ext cx="111" cy="14"/>
            </a:xfrm>
            <a:custGeom>
              <a:avLst/>
              <a:gdLst>
                <a:gd name="T0" fmla="*/ 0 w 330"/>
                <a:gd name="T1" fmla="*/ 0 h 41"/>
                <a:gd name="T2" fmla="*/ 6 w 330"/>
                <a:gd name="T3" fmla="*/ 1 h 41"/>
                <a:gd name="T4" fmla="*/ 10 w 330"/>
                <a:gd name="T5" fmla="*/ 1 h 41"/>
                <a:gd name="T6" fmla="*/ 12 w 330"/>
                <a:gd name="T7" fmla="*/ 1 h 41"/>
                <a:gd name="T8" fmla="*/ 11 w 330"/>
                <a:gd name="T9" fmla="*/ 2 h 41"/>
                <a:gd name="T10" fmla="*/ 8 w 330"/>
                <a:gd name="T11" fmla="*/ 1 h 41"/>
                <a:gd name="T12" fmla="*/ 3 w 330"/>
                <a:gd name="T13" fmla="*/ 1 h 41"/>
                <a:gd name="T14" fmla="*/ 0 w 330"/>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0" h="41">
                  <a:moveTo>
                    <a:pt x="0" y="0"/>
                  </a:moveTo>
                  <a:lnTo>
                    <a:pt x="152" y="18"/>
                  </a:lnTo>
                  <a:lnTo>
                    <a:pt x="264" y="29"/>
                  </a:lnTo>
                  <a:lnTo>
                    <a:pt x="330" y="37"/>
                  </a:lnTo>
                  <a:lnTo>
                    <a:pt x="301" y="41"/>
                  </a:lnTo>
                  <a:lnTo>
                    <a:pt x="223" y="30"/>
                  </a:lnTo>
                  <a:lnTo>
                    <a:pt x="83" y="15"/>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46" name="Freeform 395"/>
            <p:cNvSpPr>
              <a:spLocks noChangeAspect="1"/>
            </p:cNvSpPr>
            <p:nvPr/>
          </p:nvSpPr>
          <p:spPr bwMode="auto">
            <a:xfrm>
              <a:off x="3522" y="3285"/>
              <a:ext cx="102" cy="13"/>
            </a:xfrm>
            <a:custGeom>
              <a:avLst/>
              <a:gdLst>
                <a:gd name="T0" fmla="*/ 1 w 304"/>
                <a:gd name="T1" fmla="*/ 0 h 38"/>
                <a:gd name="T2" fmla="*/ 6 w 304"/>
                <a:gd name="T3" fmla="*/ 1 h 38"/>
                <a:gd name="T4" fmla="*/ 11 w 304"/>
                <a:gd name="T5" fmla="*/ 1 h 38"/>
                <a:gd name="T6" fmla="*/ 11 w 304"/>
                <a:gd name="T7" fmla="*/ 1 h 38"/>
                <a:gd name="T8" fmla="*/ 5 w 304"/>
                <a:gd name="T9" fmla="*/ 1 h 38"/>
                <a:gd name="T10" fmla="*/ 0 w 304"/>
                <a:gd name="T11" fmla="*/ 0 h 38"/>
                <a:gd name="T12" fmla="*/ 0 w 304"/>
                <a:gd name="T13" fmla="*/ 0 h 38"/>
                <a:gd name="T14" fmla="*/ 1 w 304"/>
                <a:gd name="T15" fmla="*/ 0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4" h="38">
                  <a:moveTo>
                    <a:pt x="19" y="0"/>
                  </a:moveTo>
                  <a:lnTo>
                    <a:pt x="171" y="24"/>
                  </a:lnTo>
                  <a:lnTo>
                    <a:pt x="304" y="32"/>
                  </a:lnTo>
                  <a:lnTo>
                    <a:pt x="288" y="38"/>
                  </a:lnTo>
                  <a:lnTo>
                    <a:pt x="122" y="24"/>
                  </a:lnTo>
                  <a:lnTo>
                    <a:pt x="0" y="9"/>
                  </a:lnTo>
                  <a:lnTo>
                    <a:pt x="1" y="0"/>
                  </a:lnTo>
                  <a:lnTo>
                    <a:pt x="1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47" name="Freeform 396"/>
            <p:cNvSpPr>
              <a:spLocks noChangeAspect="1"/>
            </p:cNvSpPr>
            <p:nvPr/>
          </p:nvSpPr>
          <p:spPr bwMode="auto">
            <a:xfrm>
              <a:off x="3546" y="3296"/>
              <a:ext cx="37" cy="6"/>
            </a:xfrm>
            <a:custGeom>
              <a:avLst/>
              <a:gdLst>
                <a:gd name="T0" fmla="*/ 1 w 111"/>
                <a:gd name="T1" fmla="*/ 0 h 16"/>
                <a:gd name="T2" fmla="*/ 3 w 111"/>
                <a:gd name="T3" fmla="*/ 0 h 16"/>
                <a:gd name="T4" fmla="*/ 4 w 111"/>
                <a:gd name="T5" fmla="*/ 1 h 16"/>
                <a:gd name="T6" fmla="*/ 4 w 111"/>
                <a:gd name="T7" fmla="*/ 1 h 16"/>
                <a:gd name="T8" fmla="*/ 2 w 111"/>
                <a:gd name="T9" fmla="*/ 1 h 16"/>
                <a:gd name="T10" fmla="*/ 0 w 111"/>
                <a:gd name="T11" fmla="*/ 0 h 16"/>
                <a:gd name="T12" fmla="*/ 1 w 111"/>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 h="16">
                  <a:moveTo>
                    <a:pt x="25" y="0"/>
                  </a:moveTo>
                  <a:lnTo>
                    <a:pt x="71" y="6"/>
                  </a:lnTo>
                  <a:lnTo>
                    <a:pt x="111" y="10"/>
                  </a:lnTo>
                  <a:lnTo>
                    <a:pt x="97" y="16"/>
                  </a:lnTo>
                  <a:lnTo>
                    <a:pt x="61" y="15"/>
                  </a:lnTo>
                  <a:lnTo>
                    <a:pt x="0" y="7"/>
                  </a:lnTo>
                  <a:lnTo>
                    <a:pt x="25"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48" name="Freeform 397"/>
            <p:cNvSpPr>
              <a:spLocks noChangeAspect="1"/>
            </p:cNvSpPr>
            <p:nvPr/>
          </p:nvSpPr>
          <p:spPr bwMode="auto">
            <a:xfrm>
              <a:off x="3551" y="3310"/>
              <a:ext cx="26" cy="4"/>
            </a:xfrm>
            <a:custGeom>
              <a:avLst/>
              <a:gdLst>
                <a:gd name="T0" fmla="*/ 1 w 81"/>
                <a:gd name="T1" fmla="*/ 0 h 15"/>
                <a:gd name="T2" fmla="*/ 3 w 81"/>
                <a:gd name="T3" fmla="*/ 0 h 15"/>
                <a:gd name="T4" fmla="*/ 2 w 81"/>
                <a:gd name="T5" fmla="*/ 0 h 15"/>
                <a:gd name="T6" fmla="*/ 0 w 81"/>
                <a:gd name="T7" fmla="*/ 0 h 15"/>
                <a:gd name="T8" fmla="*/ 1 w 81"/>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15">
                  <a:moveTo>
                    <a:pt x="19" y="0"/>
                  </a:moveTo>
                  <a:lnTo>
                    <a:pt x="81" y="8"/>
                  </a:lnTo>
                  <a:lnTo>
                    <a:pt x="64" y="15"/>
                  </a:lnTo>
                  <a:lnTo>
                    <a:pt x="0" y="6"/>
                  </a:lnTo>
                  <a:lnTo>
                    <a:pt x="19"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49" name="Freeform 398"/>
            <p:cNvSpPr>
              <a:spLocks noChangeAspect="1"/>
            </p:cNvSpPr>
            <p:nvPr/>
          </p:nvSpPr>
          <p:spPr bwMode="auto">
            <a:xfrm>
              <a:off x="3552" y="3324"/>
              <a:ext cx="27" cy="4"/>
            </a:xfrm>
            <a:custGeom>
              <a:avLst/>
              <a:gdLst>
                <a:gd name="T0" fmla="*/ 0 w 81"/>
                <a:gd name="T1" fmla="*/ 0 h 15"/>
                <a:gd name="T2" fmla="*/ 2 w 81"/>
                <a:gd name="T3" fmla="*/ 0 h 15"/>
                <a:gd name="T4" fmla="*/ 3 w 81"/>
                <a:gd name="T5" fmla="*/ 0 h 15"/>
                <a:gd name="T6" fmla="*/ 2 w 81"/>
                <a:gd name="T7" fmla="*/ 0 h 15"/>
                <a:gd name="T8" fmla="*/ 0 w 81"/>
                <a:gd name="T9" fmla="*/ 0 h 15"/>
                <a:gd name="T10" fmla="*/ 0 w 81"/>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15">
                  <a:moveTo>
                    <a:pt x="8" y="0"/>
                  </a:moveTo>
                  <a:lnTo>
                    <a:pt x="42" y="4"/>
                  </a:lnTo>
                  <a:lnTo>
                    <a:pt x="81" y="9"/>
                  </a:lnTo>
                  <a:lnTo>
                    <a:pt x="60" y="15"/>
                  </a:lnTo>
                  <a:lnTo>
                    <a:pt x="0" y="9"/>
                  </a:lnTo>
                  <a:lnTo>
                    <a:pt x="8"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150" name="Freeform 399"/>
            <p:cNvSpPr>
              <a:spLocks noChangeAspect="1"/>
            </p:cNvSpPr>
            <p:nvPr/>
          </p:nvSpPr>
          <p:spPr bwMode="auto">
            <a:xfrm>
              <a:off x="3539" y="3344"/>
              <a:ext cx="53" cy="14"/>
            </a:xfrm>
            <a:custGeom>
              <a:avLst/>
              <a:gdLst>
                <a:gd name="T0" fmla="*/ 0 w 157"/>
                <a:gd name="T1" fmla="*/ 0 h 41"/>
                <a:gd name="T2" fmla="*/ 2 w 157"/>
                <a:gd name="T3" fmla="*/ 0 h 41"/>
                <a:gd name="T4" fmla="*/ 4 w 157"/>
                <a:gd name="T5" fmla="*/ 1 h 41"/>
                <a:gd name="T6" fmla="*/ 6 w 157"/>
                <a:gd name="T7" fmla="*/ 1 h 41"/>
                <a:gd name="T8" fmla="*/ 5 w 157"/>
                <a:gd name="T9" fmla="*/ 1 h 41"/>
                <a:gd name="T10" fmla="*/ 4 w 157"/>
                <a:gd name="T11" fmla="*/ 2 h 41"/>
                <a:gd name="T12" fmla="*/ 2 w 157"/>
                <a:gd name="T13" fmla="*/ 1 h 41"/>
                <a:gd name="T14" fmla="*/ 1 w 157"/>
                <a:gd name="T15" fmla="*/ 1 h 41"/>
                <a:gd name="T16" fmla="*/ 0 w 157"/>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 h="41">
                  <a:moveTo>
                    <a:pt x="0" y="0"/>
                  </a:moveTo>
                  <a:lnTo>
                    <a:pt x="60" y="10"/>
                  </a:lnTo>
                  <a:lnTo>
                    <a:pt x="111" y="16"/>
                  </a:lnTo>
                  <a:lnTo>
                    <a:pt x="157" y="19"/>
                  </a:lnTo>
                  <a:lnTo>
                    <a:pt x="119" y="37"/>
                  </a:lnTo>
                  <a:lnTo>
                    <a:pt x="103" y="41"/>
                  </a:lnTo>
                  <a:lnTo>
                    <a:pt x="53" y="37"/>
                  </a:lnTo>
                  <a:lnTo>
                    <a:pt x="21"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grpSp>
      <p:grpSp>
        <p:nvGrpSpPr>
          <p:cNvPr id="39946" name="Group 400"/>
          <p:cNvGrpSpPr>
            <a:grpSpLocks/>
          </p:cNvGrpSpPr>
          <p:nvPr/>
        </p:nvGrpSpPr>
        <p:grpSpPr bwMode="auto">
          <a:xfrm>
            <a:off x="6634163" y="4252913"/>
            <a:ext cx="466725" cy="728662"/>
            <a:chOff x="4032" y="2899"/>
            <a:chExt cx="294" cy="459"/>
          </a:xfrm>
        </p:grpSpPr>
        <p:sp>
          <p:nvSpPr>
            <p:cNvPr id="40021" name="Freeform 401"/>
            <p:cNvSpPr>
              <a:spLocks noChangeAspect="1"/>
            </p:cNvSpPr>
            <p:nvPr/>
          </p:nvSpPr>
          <p:spPr bwMode="auto">
            <a:xfrm>
              <a:off x="4032" y="2899"/>
              <a:ext cx="291" cy="387"/>
            </a:xfrm>
            <a:custGeom>
              <a:avLst/>
              <a:gdLst>
                <a:gd name="T0" fmla="*/ 10 w 866"/>
                <a:gd name="T1" fmla="*/ 1 h 1153"/>
                <a:gd name="T2" fmla="*/ 8 w 866"/>
                <a:gd name="T3" fmla="*/ 1 h 1153"/>
                <a:gd name="T4" fmla="*/ 6 w 866"/>
                <a:gd name="T5" fmla="*/ 2 h 1153"/>
                <a:gd name="T6" fmla="*/ 5 w 866"/>
                <a:gd name="T7" fmla="*/ 3 h 1153"/>
                <a:gd name="T8" fmla="*/ 3 w 866"/>
                <a:gd name="T9" fmla="*/ 5 h 1153"/>
                <a:gd name="T10" fmla="*/ 2 w 866"/>
                <a:gd name="T11" fmla="*/ 6 h 1153"/>
                <a:gd name="T12" fmla="*/ 1 w 866"/>
                <a:gd name="T13" fmla="*/ 7 h 1153"/>
                <a:gd name="T14" fmla="*/ 1 w 866"/>
                <a:gd name="T15" fmla="*/ 9 h 1153"/>
                <a:gd name="T16" fmla="*/ 0 w 866"/>
                <a:gd name="T17" fmla="*/ 11 h 1153"/>
                <a:gd name="T18" fmla="*/ 0 w 866"/>
                <a:gd name="T19" fmla="*/ 15 h 1153"/>
                <a:gd name="T20" fmla="*/ 0 w 866"/>
                <a:gd name="T21" fmla="*/ 19 h 1153"/>
                <a:gd name="T22" fmla="*/ 2 w 866"/>
                <a:gd name="T23" fmla="*/ 23 h 1153"/>
                <a:gd name="T24" fmla="*/ 3 w 866"/>
                <a:gd name="T25" fmla="*/ 26 h 1153"/>
                <a:gd name="T26" fmla="*/ 4 w 866"/>
                <a:gd name="T27" fmla="*/ 28 h 1153"/>
                <a:gd name="T28" fmla="*/ 5 w 866"/>
                <a:gd name="T29" fmla="*/ 29 h 1153"/>
                <a:gd name="T30" fmla="*/ 5 w 866"/>
                <a:gd name="T31" fmla="*/ 30 h 1153"/>
                <a:gd name="T32" fmla="*/ 6 w 866"/>
                <a:gd name="T33" fmla="*/ 32 h 1153"/>
                <a:gd name="T34" fmla="*/ 6 w 866"/>
                <a:gd name="T35" fmla="*/ 33 h 1153"/>
                <a:gd name="T36" fmla="*/ 7 w 866"/>
                <a:gd name="T37" fmla="*/ 36 h 1153"/>
                <a:gd name="T38" fmla="*/ 7 w 866"/>
                <a:gd name="T39" fmla="*/ 38 h 1153"/>
                <a:gd name="T40" fmla="*/ 7 w 866"/>
                <a:gd name="T41" fmla="*/ 40 h 1153"/>
                <a:gd name="T42" fmla="*/ 7 w 866"/>
                <a:gd name="T43" fmla="*/ 42 h 1153"/>
                <a:gd name="T44" fmla="*/ 8 w 866"/>
                <a:gd name="T45" fmla="*/ 42 h 1153"/>
                <a:gd name="T46" fmla="*/ 10 w 866"/>
                <a:gd name="T47" fmla="*/ 42 h 1153"/>
                <a:gd name="T48" fmla="*/ 11 w 866"/>
                <a:gd name="T49" fmla="*/ 43 h 1153"/>
                <a:gd name="T50" fmla="*/ 12 w 866"/>
                <a:gd name="T51" fmla="*/ 43 h 1153"/>
                <a:gd name="T52" fmla="*/ 14 w 866"/>
                <a:gd name="T53" fmla="*/ 43 h 1153"/>
                <a:gd name="T54" fmla="*/ 15 w 866"/>
                <a:gd name="T55" fmla="*/ 43 h 1153"/>
                <a:gd name="T56" fmla="*/ 17 w 866"/>
                <a:gd name="T57" fmla="*/ 43 h 1153"/>
                <a:gd name="T58" fmla="*/ 18 w 866"/>
                <a:gd name="T59" fmla="*/ 44 h 1153"/>
                <a:gd name="T60" fmla="*/ 19 w 866"/>
                <a:gd name="T61" fmla="*/ 43 h 1153"/>
                <a:gd name="T62" fmla="*/ 20 w 866"/>
                <a:gd name="T63" fmla="*/ 42 h 1153"/>
                <a:gd name="T64" fmla="*/ 20 w 866"/>
                <a:gd name="T65" fmla="*/ 40 h 1153"/>
                <a:gd name="T66" fmla="*/ 21 w 866"/>
                <a:gd name="T67" fmla="*/ 38 h 1153"/>
                <a:gd name="T68" fmla="*/ 22 w 866"/>
                <a:gd name="T69" fmla="*/ 36 h 1153"/>
                <a:gd name="T70" fmla="*/ 22 w 866"/>
                <a:gd name="T71" fmla="*/ 35 h 1153"/>
                <a:gd name="T72" fmla="*/ 22 w 866"/>
                <a:gd name="T73" fmla="*/ 34 h 1153"/>
                <a:gd name="T74" fmla="*/ 23 w 866"/>
                <a:gd name="T75" fmla="*/ 34 h 1153"/>
                <a:gd name="T76" fmla="*/ 23 w 866"/>
                <a:gd name="T77" fmla="*/ 33 h 1153"/>
                <a:gd name="T78" fmla="*/ 24 w 866"/>
                <a:gd name="T79" fmla="*/ 32 h 1153"/>
                <a:gd name="T80" fmla="*/ 25 w 866"/>
                <a:gd name="T81" fmla="*/ 31 h 1153"/>
                <a:gd name="T82" fmla="*/ 25 w 866"/>
                <a:gd name="T83" fmla="*/ 31 h 1153"/>
                <a:gd name="T84" fmla="*/ 26 w 866"/>
                <a:gd name="T85" fmla="*/ 30 h 1153"/>
                <a:gd name="T86" fmla="*/ 27 w 866"/>
                <a:gd name="T87" fmla="*/ 28 h 1153"/>
                <a:gd name="T88" fmla="*/ 29 w 866"/>
                <a:gd name="T89" fmla="*/ 27 h 1153"/>
                <a:gd name="T90" fmla="*/ 30 w 866"/>
                <a:gd name="T91" fmla="*/ 25 h 1153"/>
                <a:gd name="T92" fmla="*/ 31 w 866"/>
                <a:gd name="T93" fmla="*/ 22 h 1153"/>
                <a:gd name="T94" fmla="*/ 32 w 866"/>
                <a:gd name="T95" fmla="*/ 19 h 1153"/>
                <a:gd name="T96" fmla="*/ 33 w 866"/>
                <a:gd name="T97" fmla="*/ 17 h 1153"/>
                <a:gd name="T98" fmla="*/ 33 w 866"/>
                <a:gd name="T99" fmla="*/ 14 h 1153"/>
                <a:gd name="T100" fmla="*/ 32 w 866"/>
                <a:gd name="T101" fmla="*/ 10 h 1153"/>
                <a:gd name="T102" fmla="*/ 31 w 866"/>
                <a:gd name="T103" fmla="*/ 7 h 1153"/>
                <a:gd name="T104" fmla="*/ 29 w 866"/>
                <a:gd name="T105" fmla="*/ 4 h 1153"/>
                <a:gd name="T106" fmla="*/ 26 w 866"/>
                <a:gd name="T107" fmla="*/ 3 h 1153"/>
                <a:gd name="T108" fmla="*/ 22 w 866"/>
                <a:gd name="T109" fmla="*/ 1 h 1153"/>
                <a:gd name="T110" fmla="*/ 19 w 866"/>
                <a:gd name="T111" fmla="*/ 0 h 1153"/>
                <a:gd name="T112" fmla="*/ 15 w 866"/>
                <a:gd name="T113" fmla="*/ 0 h 1153"/>
                <a:gd name="T114" fmla="*/ 12 w 866"/>
                <a:gd name="T115" fmla="*/ 0 h 11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66" h="1153">
                  <a:moveTo>
                    <a:pt x="280" y="10"/>
                  </a:moveTo>
                  <a:lnTo>
                    <a:pt x="256" y="18"/>
                  </a:lnTo>
                  <a:lnTo>
                    <a:pt x="231" y="26"/>
                  </a:lnTo>
                  <a:lnTo>
                    <a:pt x="208" y="36"/>
                  </a:lnTo>
                  <a:lnTo>
                    <a:pt x="185" y="48"/>
                  </a:lnTo>
                  <a:lnTo>
                    <a:pt x="165" y="61"/>
                  </a:lnTo>
                  <a:lnTo>
                    <a:pt x="144" y="74"/>
                  </a:lnTo>
                  <a:lnTo>
                    <a:pt x="125" y="88"/>
                  </a:lnTo>
                  <a:lnTo>
                    <a:pt x="107" y="104"/>
                  </a:lnTo>
                  <a:lnTo>
                    <a:pt x="91" y="121"/>
                  </a:lnTo>
                  <a:lnTo>
                    <a:pt x="76" y="138"/>
                  </a:lnTo>
                  <a:lnTo>
                    <a:pt x="62" y="156"/>
                  </a:lnTo>
                  <a:lnTo>
                    <a:pt x="50" y="176"/>
                  </a:lnTo>
                  <a:lnTo>
                    <a:pt x="40" y="195"/>
                  </a:lnTo>
                  <a:lnTo>
                    <a:pt x="32" y="217"/>
                  </a:lnTo>
                  <a:lnTo>
                    <a:pt x="25" y="238"/>
                  </a:lnTo>
                  <a:lnTo>
                    <a:pt x="21" y="261"/>
                  </a:lnTo>
                  <a:lnTo>
                    <a:pt x="9" y="301"/>
                  </a:lnTo>
                  <a:lnTo>
                    <a:pt x="1" y="346"/>
                  </a:lnTo>
                  <a:lnTo>
                    <a:pt x="0" y="392"/>
                  </a:lnTo>
                  <a:lnTo>
                    <a:pt x="3" y="443"/>
                  </a:lnTo>
                  <a:lnTo>
                    <a:pt x="11" y="496"/>
                  </a:lnTo>
                  <a:lnTo>
                    <a:pt x="26" y="553"/>
                  </a:lnTo>
                  <a:lnTo>
                    <a:pt x="48" y="613"/>
                  </a:lnTo>
                  <a:lnTo>
                    <a:pt x="76" y="676"/>
                  </a:lnTo>
                  <a:lnTo>
                    <a:pt x="85" y="693"/>
                  </a:lnTo>
                  <a:lnTo>
                    <a:pt x="95" y="709"/>
                  </a:lnTo>
                  <a:lnTo>
                    <a:pt x="105" y="727"/>
                  </a:lnTo>
                  <a:lnTo>
                    <a:pt x="114" y="743"/>
                  </a:lnTo>
                  <a:lnTo>
                    <a:pt x="123" y="759"/>
                  </a:lnTo>
                  <a:lnTo>
                    <a:pt x="133" y="776"/>
                  </a:lnTo>
                  <a:lnTo>
                    <a:pt x="143" y="792"/>
                  </a:lnTo>
                  <a:lnTo>
                    <a:pt x="152" y="810"/>
                  </a:lnTo>
                  <a:lnTo>
                    <a:pt x="158" y="833"/>
                  </a:lnTo>
                  <a:lnTo>
                    <a:pt x="165" y="855"/>
                  </a:lnTo>
                  <a:lnTo>
                    <a:pt x="170" y="878"/>
                  </a:lnTo>
                  <a:lnTo>
                    <a:pt x="176" y="901"/>
                  </a:lnTo>
                  <a:lnTo>
                    <a:pt x="176" y="939"/>
                  </a:lnTo>
                  <a:lnTo>
                    <a:pt x="176" y="977"/>
                  </a:lnTo>
                  <a:lnTo>
                    <a:pt x="176" y="1016"/>
                  </a:lnTo>
                  <a:lnTo>
                    <a:pt x="176" y="1054"/>
                  </a:lnTo>
                  <a:lnTo>
                    <a:pt x="181" y="1069"/>
                  </a:lnTo>
                  <a:lnTo>
                    <a:pt x="186" y="1083"/>
                  </a:lnTo>
                  <a:lnTo>
                    <a:pt x="191" y="1098"/>
                  </a:lnTo>
                  <a:lnTo>
                    <a:pt x="196" y="1111"/>
                  </a:lnTo>
                  <a:lnTo>
                    <a:pt x="215" y="1115"/>
                  </a:lnTo>
                  <a:lnTo>
                    <a:pt x="235" y="1117"/>
                  </a:lnTo>
                  <a:lnTo>
                    <a:pt x="253" y="1121"/>
                  </a:lnTo>
                  <a:lnTo>
                    <a:pt x="273" y="1124"/>
                  </a:lnTo>
                  <a:lnTo>
                    <a:pt x="291" y="1126"/>
                  </a:lnTo>
                  <a:lnTo>
                    <a:pt x="311" y="1129"/>
                  </a:lnTo>
                  <a:lnTo>
                    <a:pt x="329" y="1132"/>
                  </a:lnTo>
                  <a:lnTo>
                    <a:pt x="348" y="1134"/>
                  </a:lnTo>
                  <a:lnTo>
                    <a:pt x="367" y="1137"/>
                  </a:lnTo>
                  <a:lnTo>
                    <a:pt x="386" y="1139"/>
                  </a:lnTo>
                  <a:lnTo>
                    <a:pt x="404" y="1141"/>
                  </a:lnTo>
                  <a:lnTo>
                    <a:pt x="424" y="1144"/>
                  </a:lnTo>
                  <a:lnTo>
                    <a:pt x="442" y="1146"/>
                  </a:lnTo>
                  <a:lnTo>
                    <a:pt x="462" y="1148"/>
                  </a:lnTo>
                  <a:lnTo>
                    <a:pt x="480" y="1151"/>
                  </a:lnTo>
                  <a:lnTo>
                    <a:pt x="500" y="1153"/>
                  </a:lnTo>
                  <a:lnTo>
                    <a:pt x="508" y="1141"/>
                  </a:lnTo>
                  <a:lnTo>
                    <a:pt x="516" y="1129"/>
                  </a:lnTo>
                  <a:lnTo>
                    <a:pt x="524" y="1117"/>
                  </a:lnTo>
                  <a:lnTo>
                    <a:pt x="532" y="1106"/>
                  </a:lnTo>
                  <a:lnTo>
                    <a:pt x="540" y="1069"/>
                  </a:lnTo>
                  <a:lnTo>
                    <a:pt x="548" y="1033"/>
                  </a:lnTo>
                  <a:lnTo>
                    <a:pt x="555" y="996"/>
                  </a:lnTo>
                  <a:lnTo>
                    <a:pt x="563" y="959"/>
                  </a:lnTo>
                  <a:lnTo>
                    <a:pt x="568" y="949"/>
                  </a:lnTo>
                  <a:lnTo>
                    <a:pt x="572" y="939"/>
                  </a:lnTo>
                  <a:lnTo>
                    <a:pt x="577" y="928"/>
                  </a:lnTo>
                  <a:lnTo>
                    <a:pt x="583" y="918"/>
                  </a:lnTo>
                  <a:lnTo>
                    <a:pt x="587" y="908"/>
                  </a:lnTo>
                  <a:lnTo>
                    <a:pt x="592" y="897"/>
                  </a:lnTo>
                  <a:lnTo>
                    <a:pt x="597" y="886"/>
                  </a:lnTo>
                  <a:lnTo>
                    <a:pt x="601" y="875"/>
                  </a:lnTo>
                  <a:lnTo>
                    <a:pt x="609" y="865"/>
                  </a:lnTo>
                  <a:lnTo>
                    <a:pt x="617" y="856"/>
                  </a:lnTo>
                  <a:lnTo>
                    <a:pt x="626" y="845"/>
                  </a:lnTo>
                  <a:lnTo>
                    <a:pt x="635" y="835"/>
                  </a:lnTo>
                  <a:lnTo>
                    <a:pt x="644" y="825"/>
                  </a:lnTo>
                  <a:lnTo>
                    <a:pt x="652" y="814"/>
                  </a:lnTo>
                  <a:lnTo>
                    <a:pt x="661" y="805"/>
                  </a:lnTo>
                  <a:lnTo>
                    <a:pt x="670" y="795"/>
                  </a:lnTo>
                  <a:lnTo>
                    <a:pt x="685" y="780"/>
                  </a:lnTo>
                  <a:lnTo>
                    <a:pt x="703" y="762"/>
                  </a:lnTo>
                  <a:lnTo>
                    <a:pt x="720" y="744"/>
                  </a:lnTo>
                  <a:lnTo>
                    <a:pt x="737" y="722"/>
                  </a:lnTo>
                  <a:lnTo>
                    <a:pt x="756" y="699"/>
                  </a:lnTo>
                  <a:lnTo>
                    <a:pt x="774" y="674"/>
                  </a:lnTo>
                  <a:lnTo>
                    <a:pt x="791" y="647"/>
                  </a:lnTo>
                  <a:lnTo>
                    <a:pt x="807" y="618"/>
                  </a:lnTo>
                  <a:lnTo>
                    <a:pt x="822" y="587"/>
                  </a:lnTo>
                  <a:lnTo>
                    <a:pt x="836" y="554"/>
                  </a:lnTo>
                  <a:lnTo>
                    <a:pt x="847" y="519"/>
                  </a:lnTo>
                  <a:lnTo>
                    <a:pt x="856" y="482"/>
                  </a:lnTo>
                  <a:lnTo>
                    <a:pt x="863" y="444"/>
                  </a:lnTo>
                  <a:lnTo>
                    <a:pt x="866" y="403"/>
                  </a:lnTo>
                  <a:lnTo>
                    <a:pt x="866" y="361"/>
                  </a:lnTo>
                  <a:lnTo>
                    <a:pt x="863" y="316"/>
                  </a:lnTo>
                  <a:lnTo>
                    <a:pt x="851" y="269"/>
                  </a:lnTo>
                  <a:lnTo>
                    <a:pt x="833" y="225"/>
                  </a:lnTo>
                  <a:lnTo>
                    <a:pt x="810" y="185"/>
                  </a:lnTo>
                  <a:lnTo>
                    <a:pt x="781" y="151"/>
                  </a:lnTo>
                  <a:lnTo>
                    <a:pt x="749" y="118"/>
                  </a:lnTo>
                  <a:lnTo>
                    <a:pt x="712" y="91"/>
                  </a:lnTo>
                  <a:lnTo>
                    <a:pt x="673" y="68"/>
                  </a:lnTo>
                  <a:lnTo>
                    <a:pt x="631" y="47"/>
                  </a:lnTo>
                  <a:lnTo>
                    <a:pt x="587" y="31"/>
                  </a:lnTo>
                  <a:lnTo>
                    <a:pt x="542" y="18"/>
                  </a:lnTo>
                  <a:lnTo>
                    <a:pt x="497" y="8"/>
                  </a:lnTo>
                  <a:lnTo>
                    <a:pt x="451" y="2"/>
                  </a:lnTo>
                  <a:lnTo>
                    <a:pt x="406" y="0"/>
                  </a:lnTo>
                  <a:lnTo>
                    <a:pt x="363" y="0"/>
                  </a:lnTo>
                  <a:lnTo>
                    <a:pt x="320" y="3"/>
                  </a:lnTo>
                  <a:lnTo>
                    <a:pt x="280" y="10"/>
                  </a:lnTo>
                  <a:close/>
                </a:path>
              </a:pathLst>
            </a:custGeom>
            <a:solidFill>
              <a:srgbClr val="EDC6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22" name="Freeform 402"/>
            <p:cNvSpPr>
              <a:spLocks noChangeAspect="1"/>
            </p:cNvSpPr>
            <p:nvPr/>
          </p:nvSpPr>
          <p:spPr bwMode="auto">
            <a:xfrm>
              <a:off x="4033" y="2900"/>
              <a:ext cx="293" cy="379"/>
            </a:xfrm>
            <a:custGeom>
              <a:avLst/>
              <a:gdLst>
                <a:gd name="T0" fmla="*/ 11 w 872"/>
                <a:gd name="T1" fmla="*/ 0 h 1129"/>
                <a:gd name="T2" fmla="*/ 10 w 872"/>
                <a:gd name="T3" fmla="*/ 1 h 1129"/>
                <a:gd name="T4" fmla="*/ 8 w 872"/>
                <a:gd name="T5" fmla="*/ 2 h 1129"/>
                <a:gd name="T6" fmla="*/ 6 w 872"/>
                <a:gd name="T7" fmla="*/ 2 h 1129"/>
                <a:gd name="T8" fmla="*/ 5 w 872"/>
                <a:gd name="T9" fmla="*/ 3 h 1129"/>
                <a:gd name="T10" fmla="*/ 4 w 872"/>
                <a:gd name="T11" fmla="*/ 4 h 1129"/>
                <a:gd name="T12" fmla="*/ 3 w 872"/>
                <a:gd name="T13" fmla="*/ 6 h 1129"/>
                <a:gd name="T14" fmla="*/ 2 w 872"/>
                <a:gd name="T15" fmla="*/ 7 h 1129"/>
                <a:gd name="T16" fmla="*/ 1 w 872"/>
                <a:gd name="T17" fmla="*/ 9 h 1129"/>
                <a:gd name="T18" fmla="*/ 1 w 872"/>
                <a:gd name="T19" fmla="*/ 10 h 1129"/>
                <a:gd name="T20" fmla="*/ 0 w 872"/>
                <a:gd name="T21" fmla="*/ 12 h 1129"/>
                <a:gd name="T22" fmla="*/ 0 w 872"/>
                <a:gd name="T23" fmla="*/ 14 h 1129"/>
                <a:gd name="T24" fmla="*/ 0 w 872"/>
                <a:gd name="T25" fmla="*/ 16 h 1129"/>
                <a:gd name="T26" fmla="*/ 0 w 872"/>
                <a:gd name="T27" fmla="*/ 18 h 1129"/>
                <a:gd name="T28" fmla="*/ 1 w 872"/>
                <a:gd name="T29" fmla="*/ 20 h 1129"/>
                <a:gd name="T30" fmla="*/ 2 w 872"/>
                <a:gd name="T31" fmla="*/ 22 h 1129"/>
                <a:gd name="T32" fmla="*/ 3 w 872"/>
                <a:gd name="T33" fmla="*/ 25 h 1129"/>
                <a:gd name="T34" fmla="*/ 6 w 872"/>
                <a:gd name="T35" fmla="*/ 30 h 1129"/>
                <a:gd name="T36" fmla="*/ 7 w 872"/>
                <a:gd name="T37" fmla="*/ 33 h 1129"/>
                <a:gd name="T38" fmla="*/ 7 w 872"/>
                <a:gd name="T39" fmla="*/ 39 h 1129"/>
                <a:gd name="T40" fmla="*/ 7 w 872"/>
                <a:gd name="T41" fmla="*/ 41 h 1129"/>
                <a:gd name="T42" fmla="*/ 19 w 872"/>
                <a:gd name="T43" fmla="*/ 43 h 1129"/>
                <a:gd name="T44" fmla="*/ 20 w 872"/>
                <a:gd name="T45" fmla="*/ 42 h 1129"/>
                <a:gd name="T46" fmla="*/ 22 w 872"/>
                <a:gd name="T47" fmla="*/ 36 h 1129"/>
                <a:gd name="T48" fmla="*/ 23 w 872"/>
                <a:gd name="T49" fmla="*/ 33 h 1129"/>
                <a:gd name="T50" fmla="*/ 26 w 872"/>
                <a:gd name="T51" fmla="*/ 30 h 1129"/>
                <a:gd name="T52" fmla="*/ 26 w 872"/>
                <a:gd name="T53" fmla="*/ 29 h 1129"/>
                <a:gd name="T54" fmla="*/ 27 w 872"/>
                <a:gd name="T55" fmla="*/ 29 h 1129"/>
                <a:gd name="T56" fmla="*/ 28 w 872"/>
                <a:gd name="T57" fmla="*/ 28 h 1129"/>
                <a:gd name="T58" fmla="*/ 28 w 872"/>
                <a:gd name="T59" fmla="*/ 27 h 1129"/>
                <a:gd name="T60" fmla="*/ 29 w 872"/>
                <a:gd name="T61" fmla="*/ 27 h 1129"/>
                <a:gd name="T62" fmla="*/ 30 w 872"/>
                <a:gd name="T63" fmla="*/ 26 h 1129"/>
                <a:gd name="T64" fmla="*/ 30 w 872"/>
                <a:gd name="T65" fmla="*/ 25 h 1129"/>
                <a:gd name="T66" fmla="*/ 31 w 872"/>
                <a:gd name="T67" fmla="*/ 23 h 1129"/>
                <a:gd name="T68" fmla="*/ 31 w 872"/>
                <a:gd name="T69" fmla="*/ 22 h 1129"/>
                <a:gd name="T70" fmla="*/ 32 w 872"/>
                <a:gd name="T71" fmla="*/ 21 h 1129"/>
                <a:gd name="T72" fmla="*/ 32 w 872"/>
                <a:gd name="T73" fmla="*/ 20 h 1129"/>
                <a:gd name="T74" fmla="*/ 33 w 872"/>
                <a:gd name="T75" fmla="*/ 18 h 1129"/>
                <a:gd name="T76" fmla="*/ 33 w 872"/>
                <a:gd name="T77" fmla="*/ 17 h 1129"/>
                <a:gd name="T78" fmla="*/ 33 w 872"/>
                <a:gd name="T79" fmla="*/ 15 h 1129"/>
                <a:gd name="T80" fmla="*/ 33 w 872"/>
                <a:gd name="T81" fmla="*/ 14 h 1129"/>
                <a:gd name="T82" fmla="*/ 33 w 872"/>
                <a:gd name="T83" fmla="*/ 12 h 1129"/>
                <a:gd name="T84" fmla="*/ 33 w 872"/>
                <a:gd name="T85" fmla="*/ 10 h 1129"/>
                <a:gd name="T86" fmla="*/ 32 w 872"/>
                <a:gd name="T87" fmla="*/ 9 h 1129"/>
                <a:gd name="T88" fmla="*/ 31 w 872"/>
                <a:gd name="T89" fmla="*/ 7 h 1129"/>
                <a:gd name="T90" fmla="*/ 30 w 872"/>
                <a:gd name="T91" fmla="*/ 6 h 1129"/>
                <a:gd name="T92" fmla="*/ 29 w 872"/>
                <a:gd name="T93" fmla="*/ 5 h 1129"/>
                <a:gd name="T94" fmla="*/ 28 w 872"/>
                <a:gd name="T95" fmla="*/ 4 h 1129"/>
                <a:gd name="T96" fmla="*/ 26 w 872"/>
                <a:gd name="T97" fmla="*/ 3 h 1129"/>
                <a:gd name="T98" fmla="*/ 25 w 872"/>
                <a:gd name="T99" fmla="*/ 2 h 1129"/>
                <a:gd name="T100" fmla="*/ 23 w 872"/>
                <a:gd name="T101" fmla="*/ 1 h 1129"/>
                <a:gd name="T102" fmla="*/ 21 w 872"/>
                <a:gd name="T103" fmla="*/ 1 h 1129"/>
                <a:gd name="T104" fmla="*/ 19 w 872"/>
                <a:gd name="T105" fmla="*/ 0 h 1129"/>
                <a:gd name="T106" fmla="*/ 18 w 872"/>
                <a:gd name="T107" fmla="*/ 0 h 1129"/>
                <a:gd name="T108" fmla="*/ 16 w 872"/>
                <a:gd name="T109" fmla="*/ 0 h 1129"/>
                <a:gd name="T110" fmla="*/ 14 w 872"/>
                <a:gd name="T111" fmla="*/ 0 h 1129"/>
                <a:gd name="T112" fmla="*/ 13 w 872"/>
                <a:gd name="T113" fmla="*/ 0 h 1129"/>
                <a:gd name="T114" fmla="*/ 11 w 872"/>
                <a:gd name="T115" fmla="*/ 0 h 11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72" h="1129">
                  <a:moveTo>
                    <a:pt x="301" y="9"/>
                  </a:moveTo>
                  <a:lnTo>
                    <a:pt x="255" y="26"/>
                  </a:lnTo>
                  <a:lnTo>
                    <a:pt x="212" y="44"/>
                  </a:lnTo>
                  <a:lnTo>
                    <a:pt x="172" y="66"/>
                  </a:lnTo>
                  <a:lnTo>
                    <a:pt x="135" y="91"/>
                  </a:lnTo>
                  <a:lnTo>
                    <a:pt x="103" y="120"/>
                  </a:lnTo>
                  <a:lnTo>
                    <a:pt x="74" y="151"/>
                  </a:lnTo>
                  <a:lnTo>
                    <a:pt x="48" y="187"/>
                  </a:lnTo>
                  <a:lnTo>
                    <a:pt x="29" y="225"/>
                  </a:lnTo>
                  <a:lnTo>
                    <a:pt x="14" y="268"/>
                  </a:lnTo>
                  <a:lnTo>
                    <a:pt x="4" y="312"/>
                  </a:lnTo>
                  <a:lnTo>
                    <a:pt x="0" y="361"/>
                  </a:lnTo>
                  <a:lnTo>
                    <a:pt x="1" y="413"/>
                  </a:lnTo>
                  <a:lnTo>
                    <a:pt x="8" y="469"/>
                  </a:lnTo>
                  <a:lnTo>
                    <a:pt x="23" y="528"/>
                  </a:lnTo>
                  <a:lnTo>
                    <a:pt x="44" y="590"/>
                  </a:lnTo>
                  <a:lnTo>
                    <a:pt x="72" y="657"/>
                  </a:lnTo>
                  <a:lnTo>
                    <a:pt x="152" y="796"/>
                  </a:lnTo>
                  <a:lnTo>
                    <a:pt x="177" y="880"/>
                  </a:lnTo>
                  <a:lnTo>
                    <a:pt x="176" y="1043"/>
                  </a:lnTo>
                  <a:lnTo>
                    <a:pt x="196" y="1090"/>
                  </a:lnTo>
                  <a:lnTo>
                    <a:pt x="509" y="1129"/>
                  </a:lnTo>
                  <a:lnTo>
                    <a:pt x="533" y="1096"/>
                  </a:lnTo>
                  <a:lnTo>
                    <a:pt x="565" y="954"/>
                  </a:lnTo>
                  <a:lnTo>
                    <a:pt x="603" y="870"/>
                  </a:lnTo>
                  <a:lnTo>
                    <a:pt x="673" y="791"/>
                  </a:lnTo>
                  <a:lnTo>
                    <a:pt x="688" y="776"/>
                  </a:lnTo>
                  <a:lnTo>
                    <a:pt x="705" y="759"/>
                  </a:lnTo>
                  <a:lnTo>
                    <a:pt x="722" y="741"/>
                  </a:lnTo>
                  <a:lnTo>
                    <a:pt x="741" y="721"/>
                  </a:lnTo>
                  <a:lnTo>
                    <a:pt x="758" y="698"/>
                  </a:lnTo>
                  <a:lnTo>
                    <a:pt x="777" y="675"/>
                  </a:lnTo>
                  <a:lnTo>
                    <a:pt x="794" y="649"/>
                  </a:lnTo>
                  <a:lnTo>
                    <a:pt x="810" y="621"/>
                  </a:lnTo>
                  <a:lnTo>
                    <a:pt x="826" y="591"/>
                  </a:lnTo>
                  <a:lnTo>
                    <a:pt x="839" y="559"/>
                  </a:lnTo>
                  <a:lnTo>
                    <a:pt x="851" y="526"/>
                  </a:lnTo>
                  <a:lnTo>
                    <a:pt x="861" y="490"/>
                  </a:lnTo>
                  <a:lnTo>
                    <a:pt x="868" y="452"/>
                  </a:lnTo>
                  <a:lnTo>
                    <a:pt x="872" y="412"/>
                  </a:lnTo>
                  <a:lnTo>
                    <a:pt x="872" y="369"/>
                  </a:lnTo>
                  <a:lnTo>
                    <a:pt x="870" y="324"/>
                  </a:lnTo>
                  <a:lnTo>
                    <a:pt x="857" y="277"/>
                  </a:lnTo>
                  <a:lnTo>
                    <a:pt x="839" y="233"/>
                  </a:lnTo>
                  <a:lnTo>
                    <a:pt x="816" y="193"/>
                  </a:lnTo>
                  <a:lnTo>
                    <a:pt x="788" y="157"/>
                  </a:lnTo>
                  <a:lnTo>
                    <a:pt x="757" y="126"/>
                  </a:lnTo>
                  <a:lnTo>
                    <a:pt x="722" y="97"/>
                  </a:lnTo>
                  <a:lnTo>
                    <a:pt x="684" y="73"/>
                  </a:lnTo>
                  <a:lnTo>
                    <a:pt x="645" y="52"/>
                  </a:lnTo>
                  <a:lnTo>
                    <a:pt x="603" y="35"/>
                  </a:lnTo>
                  <a:lnTo>
                    <a:pt x="560" y="21"/>
                  </a:lnTo>
                  <a:lnTo>
                    <a:pt x="516" y="11"/>
                  </a:lnTo>
                  <a:lnTo>
                    <a:pt x="471" y="5"/>
                  </a:lnTo>
                  <a:lnTo>
                    <a:pt x="427" y="0"/>
                  </a:lnTo>
                  <a:lnTo>
                    <a:pt x="384" y="0"/>
                  </a:lnTo>
                  <a:lnTo>
                    <a:pt x="341" y="4"/>
                  </a:lnTo>
                  <a:lnTo>
                    <a:pt x="301" y="9"/>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23" name="Freeform 403"/>
            <p:cNvSpPr>
              <a:spLocks noChangeAspect="1"/>
            </p:cNvSpPr>
            <p:nvPr/>
          </p:nvSpPr>
          <p:spPr bwMode="auto">
            <a:xfrm>
              <a:off x="4047" y="2916"/>
              <a:ext cx="265" cy="357"/>
            </a:xfrm>
            <a:custGeom>
              <a:avLst/>
              <a:gdLst>
                <a:gd name="T0" fmla="*/ 10 w 790"/>
                <a:gd name="T1" fmla="*/ 0 h 1063"/>
                <a:gd name="T2" fmla="*/ 9 w 790"/>
                <a:gd name="T3" fmla="*/ 1 h 1063"/>
                <a:gd name="T4" fmla="*/ 7 w 790"/>
                <a:gd name="T5" fmla="*/ 1 h 1063"/>
                <a:gd name="T6" fmla="*/ 6 w 790"/>
                <a:gd name="T7" fmla="*/ 2 h 1063"/>
                <a:gd name="T8" fmla="*/ 5 w 790"/>
                <a:gd name="T9" fmla="*/ 3 h 1063"/>
                <a:gd name="T10" fmla="*/ 4 w 790"/>
                <a:gd name="T11" fmla="*/ 4 h 1063"/>
                <a:gd name="T12" fmla="*/ 3 w 790"/>
                <a:gd name="T13" fmla="*/ 5 h 1063"/>
                <a:gd name="T14" fmla="*/ 2 w 790"/>
                <a:gd name="T15" fmla="*/ 6 h 1063"/>
                <a:gd name="T16" fmla="*/ 1 w 790"/>
                <a:gd name="T17" fmla="*/ 7 h 1063"/>
                <a:gd name="T18" fmla="*/ 0 w 790"/>
                <a:gd name="T19" fmla="*/ 9 h 1063"/>
                <a:gd name="T20" fmla="*/ 0 w 790"/>
                <a:gd name="T21" fmla="*/ 10 h 1063"/>
                <a:gd name="T22" fmla="*/ 0 w 790"/>
                <a:gd name="T23" fmla="*/ 12 h 1063"/>
                <a:gd name="T24" fmla="*/ 0 w 790"/>
                <a:gd name="T25" fmla="*/ 14 h 1063"/>
                <a:gd name="T26" fmla="*/ 0 w 790"/>
                <a:gd name="T27" fmla="*/ 16 h 1063"/>
                <a:gd name="T28" fmla="*/ 1 w 790"/>
                <a:gd name="T29" fmla="*/ 18 h 1063"/>
                <a:gd name="T30" fmla="*/ 2 w 790"/>
                <a:gd name="T31" fmla="*/ 20 h 1063"/>
                <a:gd name="T32" fmla="*/ 3 w 790"/>
                <a:gd name="T33" fmla="*/ 22 h 1063"/>
                <a:gd name="T34" fmla="*/ 6 w 790"/>
                <a:gd name="T35" fmla="*/ 27 h 1063"/>
                <a:gd name="T36" fmla="*/ 7 w 790"/>
                <a:gd name="T37" fmla="*/ 30 h 1063"/>
                <a:gd name="T38" fmla="*/ 7 w 790"/>
                <a:gd name="T39" fmla="*/ 37 h 1063"/>
                <a:gd name="T40" fmla="*/ 8 w 790"/>
                <a:gd name="T41" fmla="*/ 39 h 1063"/>
                <a:gd name="T42" fmla="*/ 16 w 790"/>
                <a:gd name="T43" fmla="*/ 40 h 1063"/>
                <a:gd name="T44" fmla="*/ 18 w 790"/>
                <a:gd name="T45" fmla="*/ 39 h 1063"/>
                <a:gd name="T46" fmla="*/ 19 w 790"/>
                <a:gd name="T47" fmla="*/ 33 h 1063"/>
                <a:gd name="T48" fmla="*/ 20 w 790"/>
                <a:gd name="T49" fmla="*/ 30 h 1063"/>
                <a:gd name="T50" fmla="*/ 23 w 790"/>
                <a:gd name="T51" fmla="*/ 27 h 1063"/>
                <a:gd name="T52" fmla="*/ 23 w 790"/>
                <a:gd name="T53" fmla="*/ 27 h 1063"/>
                <a:gd name="T54" fmla="*/ 24 w 790"/>
                <a:gd name="T55" fmla="*/ 26 h 1063"/>
                <a:gd name="T56" fmla="*/ 24 w 790"/>
                <a:gd name="T57" fmla="*/ 25 h 1063"/>
                <a:gd name="T58" fmla="*/ 25 w 790"/>
                <a:gd name="T59" fmla="*/ 25 h 1063"/>
                <a:gd name="T60" fmla="*/ 26 w 790"/>
                <a:gd name="T61" fmla="*/ 24 h 1063"/>
                <a:gd name="T62" fmla="*/ 26 w 790"/>
                <a:gd name="T63" fmla="*/ 23 h 1063"/>
                <a:gd name="T64" fmla="*/ 27 w 790"/>
                <a:gd name="T65" fmla="*/ 22 h 1063"/>
                <a:gd name="T66" fmla="*/ 28 w 790"/>
                <a:gd name="T67" fmla="*/ 21 h 1063"/>
                <a:gd name="T68" fmla="*/ 28 w 790"/>
                <a:gd name="T69" fmla="*/ 20 h 1063"/>
                <a:gd name="T70" fmla="*/ 29 w 790"/>
                <a:gd name="T71" fmla="*/ 19 h 1063"/>
                <a:gd name="T72" fmla="*/ 29 w 790"/>
                <a:gd name="T73" fmla="*/ 17 h 1063"/>
                <a:gd name="T74" fmla="*/ 29 w 790"/>
                <a:gd name="T75" fmla="*/ 16 h 1063"/>
                <a:gd name="T76" fmla="*/ 30 w 790"/>
                <a:gd name="T77" fmla="*/ 15 h 1063"/>
                <a:gd name="T78" fmla="*/ 30 w 790"/>
                <a:gd name="T79" fmla="*/ 14 h 1063"/>
                <a:gd name="T80" fmla="*/ 30 w 790"/>
                <a:gd name="T81" fmla="*/ 12 h 1063"/>
                <a:gd name="T82" fmla="*/ 30 w 790"/>
                <a:gd name="T83" fmla="*/ 11 h 1063"/>
                <a:gd name="T84" fmla="*/ 30 w 790"/>
                <a:gd name="T85" fmla="*/ 9 h 1063"/>
                <a:gd name="T86" fmla="*/ 29 w 790"/>
                <a:gd name="T87" fmla="*/ 8 h 1063"/>
                <a:gd name="T88" fmla="*/ 28 w 790"/>
                <a:gd name="T89" fmla="*/ 6 h 1063"/>
                <a:gd name="T90" fmla="*/ 27 w 790"/>
                <a:gd name="T91" fmla="*/ 5 h 1063"/>
                <a:gd name="T92" fmla="*/ 26 w 790"/>
                <a:gd name="T93" fmla="*/ 4 h 1063"/>
                <a:gd name="T94" fmla="*/ 25 w 790"/>
                <a:gd name="T95" fmla="*/ 3 h 1063"/>
                <a:gd name="T96" fmla="*/ 23 w 790"/>
                <a:gd name="T97" fmla="*/ 2 h 1063"/>
                <a:gd name="T98" fmla="*/ 22 w 790"/>
                <a:gd name="T99" fmla="*/ 2 h 1063"/>
                <a:gd name="T100" fmla="*/ 21 w 790"/>
                <a:gd name="T101" fmla="*/ 1 h 1063"/>
                <a:gd name="T102" fmla="*/ 19 w 790"/>
                <a:gd name="T103" fmla="*/ 1 h 1063"/>
                <a:gd name="T104" fmla="*/ 18 w 790"/>
                <a:gd name="T105" fmla="*/ 0 h 1063"/>
                <a:gd name="T106" fmla="*/ 16 w 790"/>
                <a:gd name="T107" fmla="*/ 0 h 1063"/>
                <a:gd name="T108" fmla="*/ 15 w 790"/>
                <a:gd name="T109" fmla="*/ 0 h 1063"/>
                <a:gd name="T110" fmla="*/ 13 w 790"/>
                <a:gd name="T111" fmla="*/ 0 h 1063"/>
                <a:gd name="T112" fmla="*/ 12 w 790"/>
                <a:gd name="T113" fmla="*/ 0 h 1063"/>
                <a:gd name="T114" fmla="*/ 10 w 790"/>
                <a:gd name="T115" fmla="*/ 0 h 10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90" h="1063">
                  <a:moveTo>
                    <a:pt x="278" y="5"/>
                  </a:moveTo>
                  <a:lnTo>
                    <a:pt x="237" y="19"/>
                  </a:lnTo>
                  <a:lnTo>
                    <a:pt x="198" y="35"/>
                  </a:lnTo>
                  <a:lnTo>
                    <a:pt x="161" y="55"/>
                  </a:lnTo>
                  <a:lnTo>
                    <a:pt x="126" y="78"/>
                  </a:lnTo>
                  <a:lnTo>
                    <a:pt x="95" y="103"/>
                  </a:lnTo>
                  <a:lnTo>
                    <a:pt x="69" y="132"/>
                  </a:lnTo>
                  <a:lnTo>
                    <a:pt x="46" y="163"/>
                  </a:lnTo>
                  <a:lnTo>
                    <a:pt x="26" y="197"/>
                  </a:lnTo>
                  <a:lnTo>
                    <a:pt x="12" y="234"/>
                  </a:lnTo>
                  <a:lnTo>
                    <a:pt x="3" y="275"/>
                  </a:lnTo>
                  <a:lnTo>
                    <a:pt x="0" y="318"/>
                  </a:lnTo>
                  <a:lnTo>
                    <a:pt x="1" y="365"/>
                  </a:lnTo>
                  <a:lnTo>
                    <a:pt x="9" y="414"/>
                  </a:lnTo>
                  <a:lnTo>
                    <a:pt x="24" y="466"/>
                  </a:lnTo>
                  <a:lnTo>
                    <a:pt x="44" y="521"/>
                  </a:lnTo>
                  <a:lnTo>
                    <a:pt x="73" y="580"/>
                  </a:lnTo>
                  <a:lnTo>
                    <a:pt x="172" y="707"/>
                  </a:lnTo>
                  <a:lnTo>
                    <a:pt x="187" y="780"/>
                  </a:lnTo>
                  <a:lnTo>
                    <a:pt x="179" y="980"/>
                  </a:lnTo>
                  <a:lnTo>
                    <a:pt x="222" y="1034"/>
                  </a:lnTo>
                  <a:lnTo>
                    <a:pt x="433" y="1063"/>
                  </a:lnTo>
                  <a:lnTo>
                    <a:pt x="479" y="1026"/>
                  </a:lnTo>
                  <a:lnTo>
                    <a:pt x="509" y="858"/>
                  </a:lnTo>
                  <a:lnTo>
                    <a:pt x="543" y="783"/>
                  </a:lnTo>
                  <a:lnTo>
                    <a:pt x="602" y="711"/>
                  </a:lnTo>
                  <a:lnTo>
                    <a:pt x="617" y="696"/>
                  </a:lnTo>
                  <a:lnTo>
                    <a:pt x="633" y="680"/>
                  </a:lnTo>
                  <a:lnTo>
                    <a:pt x="649" y="663"/>
                  </a:lnTo>
                  <a:lnTo>
                    <a:pt x="667" y="643"/>
                  </a:lnTo>
                  <a:lnTo>
                    <a:pt x="683" y="623"/>
                  </a:lnTo>
                  <a:lnTo>
                    <a:pt x="699" y="601"/>
                  </a:lnTo>
                  <a:lnTo>
                    <a:pt x="715" y="577"/>
                  </a:lnTo>
                  <a:lnTo>
                    <a:pt x="730" y="551"/>
                  </a:lnTo>
                  <a:lnTo>
                    <a:pt x="744" y="524"/>
                  </a:lnTo>
                  <a:lnTo>
                    <a:pt x="756" y="495"/>
                  </a:lnTo>
                  <a:lnTo>
                    <a:pt x="767" y="465"/>
                  </a:lnTo>
                  <a:lnTo>
                    <a:pt x="776" y="433"/>
                  </a:lnTo>
                  <a:lnTo>
                    <a:pt x="783" y="398"/>
                  </a:lnTo>
                  <a:lnTo>
                    <a:pt x="788" y="362"/>
                  </a:lnTo>
                  <a:lnTo>
                    <a:pt x="790" y="324"/>
                  </a:lnTo>
                  <a:lnTo>
                    <a:pt x="789" y="285"/>
                  </a:lnTo>
                  <a:lnTo>
                    <a:pt x="777" y="242"/>
                  </a:lnTo>
                  <a:lnTo>
                    <a:pt x="761" y="204"/>
                  </a:lnTo>
                  <a:lnTo>
                    <a:pt x="740" y="170"/>
                  </a:lnTo>
                  <a:lnTo>
                    <a:pt x="716" y="139"/>
                  </a:lnTo>
                  <a:lnTo>
                    <a:pt x="688" y="111"/>
                  </a:lnTo>
                  <a:lnTo>
                    <a:pt x="657" y="86"/>
                  </a:lnTo>
                  <a:lnTo>
                    <a:pt x="624" y="65"/>
                  </a:lnTo>
                  <a:lnTo>
                    <a:pt x="589" y="48"/>
                  </a:lnTo>
                  <a:lnTo>
                    <a:pt x="551" y="33"/>
                  </a:lnTo>
                  <a:lnTo>
                    <a:pt x="513" y="21"/>
                  </a:lnTo>
                  <a:lnTo>
                    <a:pt x="473" y="12"/>
                  </a:lnTo>
                  <a:lnTo>
                    <a:pt x="434" y="5"/>
                  </a:lnTo>
                  <a:lnTo>
                    <a:pt x="394" y="2"/>
                  </a:lnTo>
                  <a:lnTo>
                    <a:pt x="354" y="0"/>
                  </a:lnTo>
                  <a:lnTo>
                    <a:pt x="315" y="2"/>
                  </a:lnTo>
                  <a:lnTo>
                    <a:pt x="278" y="5"/>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24" name="Freeform 404"/>
            <p:cNvSpPr>
              <a:spLocks noChangeAspect="1"/>
            </p:cNvSpPr>
            <p:nvPr/>
          </p:nvSpPr>
          <p:spPr bwMode="auto">
            <a:xfrm>
              <a:off x="4054" y="2920"/>
              <a:ext cx="250" cy="352"/>
            </a:xfrm>
            <a:custGeom>
              <a:avLst/>
              <a:gdLst>
                <a:gd name="T0" fmla="*/ 9 w 744"/>
                <a:gd name="T1" fmla="*/ 1 h 1049"/>
                <a:gd name="T2" fmla="*/ 6 w 744"/>
                <a:gd name="T3" fmla="*/ 2 h 1049"/>
                <a:gd name="T4" fmla="*/ 3 w 744"/>
                <a:gd name="T5" fmla="*/ 4 h 1049"/>
                <a:gd name="T6" fmla="*/ 2 w 744"/>
                <a:gd name="T7" fmla="*/ 6 h 1049"/>
                <a:gd name="T8" fmla="*/ 0 w 744"/>
                <a:gd name="T9" fmla="*/ 8 h 1049"/>
                <a:gd name="T10" fmla="*/ 0 w 744"/>
                <a:gd name="T11" fmla="*/ 11 h 1049"/>
                <a:gd name="T12" fmla="*/ 0 w 744"/>
                <a:gd name="T13" fmla="*/ 15 h 1049"/>
                <a:gd name="T14" fmla="*/ 2 w 744"/>
                <a:gd name="T15" fmla="*/ 18 h 1049"/>
                <a:gd name="T16" fmla="*/ 3 w 744"/>
                <a:gd name="T17" fmla="*/ 21 h 1049"/>
                <a:gd name="T18" fmla="*/ 4 w 744"/>
                <a:gd name="T19" fmla="*/ 23 h 1049"/>
                <a:gd name="T20" fmla="*/ 5 w 744"/>
                <a:gd name="T21" fmla="*/ 24 h 1049"/>
                <a:gd name="T22" fmla="*/ 6 w 744"/>
                <a:gd name="T23" fmla="*/ 26 h 1049"/>
                <a:gd name="T24" fmla="*/ 6 w 744"/>
                <a:gd name="T25" fmla="*/ 27 h 1049"/>
                <a:gd name="T26" fmla="*/ 6 w 744"/>
                <a:gd name="T27" fmla="*/ 29 h 1049"/>
                <a:gd name="T28" fmla="*/ 7 w 744"/>
                <a:gd name="T29" fmla="*/ 31 h 1049"/>
                <a:gd name="T30" fmla="*/ 6 w 744"/>
                <a:gd name="T31" fmla="*/ 35 h 1049"/>
                <a:gd name="T32" fmla="*/ 6 w 744"/>
                <a:gd name="T33" fmla="*/ 37 h 1049"/>
                <a:gd name="T34" fmla="*/ 7 w 744"/>
                <a:gd name="T35" fmla="*/ 37 h 1049"/>
                <a:gd name="T36" fmla="*/ 7 w 744"/>
                <a:gd name="T37" fmla="*/ 38 h 1049"/>
                <a:gd name="T38" fmla="*/ 8 w 744"/>
                <a:gd name="T39" fmla="*/ 38 h 1049"/>
                <a:gd name="T40" fmla="*/ 8 w 744"/>
                <a:gd name="T41" fmla="*/ 39 h 1049"/>
                <a:gd name="T42" fmla="*/ 9 w 744"/>
                <a:gd name="T43" fmla="*/ 39 h 1049"/>
                <a:gd name="T44" fmla="*/ 10 w 744"/>
                <a:gd name="T45" fmla="*/ 39 h 1049"/>
                <a:gd name="T46" fmla="*/ 11 w 744"/>
                <a:gd name="T47" fmla="*/ 39 h 1049"/>
                <a:gd name="T48" fmla="*/ 12 w 744"/>
                <a:gd name="T49" fmla="*/ 39 h 1049"/>
                <a:gd name="T50" fmla="*/ 13 w 744"/>
                <a:gd name="T51" fmla="*/ 39 h 1049"/>
                <a:gd name="T52" fmla="*/ 14 w 744"/>
                <a:gd name="T53" fmla="*/ 39 h 1049"/>
                <a:gd name="T54" fmla="*/ 15 w 744"/>
                <a:gd name="T55" fmla="*/ 40 h 1049"/>
                <a:gd name="T56" fmla="*/ 15 w 744"/>
                <a:gd name="T57" fmla="*/ 39 h 1049"/>
                <a:gd name="T58" fmla="*/ 16 w 744"/>
                <a:gd name="T59" fmla="*/ 39 h 1049"/>
                <a:gd name="T60" fmla="*/ 16 w 744"/>
                <a:gd name="T61" fmla="*/ 39 h 1049"/>
                <a:gd name="T62" fmla="*/ 17 w 744"/>
                <a:gd name="T63" fmla="*/ 38 h 1049"/>
                <a:gd name="T64" fmla="*/ 17 w 744"/>
                <a:gd name="T65" fmla="*/ 37 h 1049"/>
                <a:gd name="T66" fmla="*/ 18 w 744"/>
                <a:gd name="T67" fmla="*/ 34 h 1049"/>
                <a:gd name="T68" fmla="*/ 18 w 744"/>
                <a:gd name="T69" fmla="*/ 31 h 1049"/>
                <a:gd name="T70" fmla="*/ 19 w 744"/>
                <a:gd name="T71" fmla="*/ 30 h 1049"/>
                <a:gd name="T72" fmla="*/ 19 w 744"/>
                <a:gd name="T73" fmla="*/ 29 h 1049"/>
                <a:gd name="T74" fmla="*/ 20 w 744"/>
                <a:gd name="T75" fmla="*/ 28 h 1049"/>
                <a:gd name="T76" fmla="*/ 20 w 744"/>
                <a:gd name="T77" fmla="*/ 28 h 1049"/>
                <a:gd name="T78" fmla="*/ 21 w 744"/>
                <a:gd name="T79" fmla="*/ 27 h 1049"/>
                <a:gd name="T80" fmla="*/ 22 w 744"/>
                <a:gd name="T81" fmla="*/ 26 h 1049"/>
                <a:gd name="T82" fmla="*/ 23 w 744"/>
                <a:gd name="T83" fmla="*/ 24 h 1049"/>
                <a:gd name="T84" fmla="*/ 24 w 744"/>
                <a:gd name="T85" fmla="*/ 23 h 1049"/>
                <a:gd name="T86" fmla="*/ 26 w 744"/>
                <a:gd name="T87" fmla="*/ 21 h 1049"/>
                <a:gd name="T88" fmla="*/ 27 w 744"/>
                <a:gd name="T89" fmla="*/ 19 h 1049"/>
                <a:gd name="T90" fmla="*/ 27 w 744"/>
                <a:gd name="T91" fmla="*/ 17 h 1049"/>
                <a:gd name="T92" fmla="*/ 28 w 744"/>
                <a:gd name="T93" fmla="*/ 15 h 1049"/>
                <a:gd name="T94" fmla="*/ 28 w 744"/>
                <a:gd name="T95" fmla="*/ 12 h 1049"/>
                <a:gd name="T96" fmla="*/ 28 w 744"/>
                <a:gd name="T97" fmla="*/ 9 h 1049"/>
                <a:gd name="T98" fmla="*/ 27 w 744"/>
                <a:gd name="T99" fmla="*/ 6 h 1049"/>
                <a:gd name="T100" fmla="*/ 25 w 744"/>
                <a:gd name="T101" fmla="*/ 4 h 1049"/>
                <a:gd name="T102" fmla="*/ 23 w 744"/>
                <a:gd name="T103" fmla="*/ 2 h 1049"/>
                <a:gd name="T104" fmla="*/ 20 w 744"/>
                <a:gd name="T105" fmla="*/ 1 h 1049"/>
                <a:gd name="T106" fmla="*/ 17 w 744"/>
                <a:gd name="T107" fmla="*/ 0 h 1049"/>
                <a:gd name="T108" fmla="*/ 14 w 744"/>
                <a:gd name="T109" fmla="*/ 0 h 1049"/>
                <a:gd name="T110" fmla="*/ 12 w 744"/>
                <a:gd name="T111" fmla="*/ 0 h 10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4" h="1049">
                  <a:moveTo>
                    <a:pt x="270" y="4"/>
                  </a:moveTo>
                  <a:lnTo>
                    <a:pt x="229" y="16"/>
                  </a:lnTo>
                  <a:lnTo>
                    <a:pt x="189" y="32"/>
                  </a:lnTo>
                  <a:lnTo>
                    <a:pt x="154" y="52"/>
                  </a:lnTo>
                  <a:lnTo>
                    <a:pt x="120" y="74"/>
                  </a:lnTo>
                  <a:lnTo>
                    <a:pt x="90" y="98"/>
                  </a:lnTo>
                  <a:lnTo>
                    <a:pt x="64" y="126"/>
                  </a:lnTo>
                  <a:lnTo>
                    <a:pt x="42" y="156"/>
                  </a:lnTo>
                  <a:lnTo>
                    <a:pt x="25" y="188"/>
                  </a:lnTo>
                  <a:lnTo>
                    <a:pt x="11" y="224"/>
                  </a:lnTo>
                  <a:lnTo>
                    <a:pt x="3" y="263"/>
                  </a:lnTo>
                  <a:lnTo>
                    <a:pt x="0" y="303"/>
                  </a:lnTo>
                  <a:lnTo>
                    <a:pt x="3" y="347"/>
                  </a:lnTo>
                  <a:lnTo>
                    <a:pt x="11" y="393"/>
                  </a:lnTo>
                  <a:lnTo>
                    <a:pt x="26" y="441"/>
                  </a:lnTo>
                  <a:lnTo>
                    <a:pt x="48" y="492"/>
                  </a:lnTo>
                  <a:lnTo>
                    <a:pt x="75" y="546"/>
                  </a:lnTo>
                  <a:lnTo>
                    <a:pt x="87" y="565"/>
                  </a:lnTo>
                  <a:lnTo>
                    <a:pt x="97" y="584"/>
                  </a:lnTo>
                  <a:lnTo>
                    <a:pt x="109" y="603"/>
                  </a:lnTo>
                  <a:lnTo>
                    <a:pt x="120" y="622"/>
                  </a:lnTo>
                  <a:lnTo>
                    <a:pt x="131" y="641"/>
                  </a:lnTo>
                  <a:lnTo>
                    <a:pt x="142" y="660"/>
                  </a:lnTo>
                  <a:lnTo>
                    <a:pt x="153" y="679"/>
                  </a:lnTo>
                  <a:lnTo>
                    <a:pt x="164" y="698"/>
                  </a:lnTo>
                  <a:lnTo>
                    <a:pt x="167" y="717"/>
                  </a:lnTo>
                  <a:lnTo>
                    <a:pt x="171" y="734"/>
                  </a:lnTo>
                  <a:lnTo>
                    <a:pt x="174" y="752"/>
                  </a:lnTo>
                  <a:lnTo>
                    <a:pt x="178" y="771"/>
                  </a:lnTo>
                  <a:lnTo>
                    <a:pt x="176" y="820"/>
                  </a:lnTo>
                  <a:lnTo>
                    <a:pt x="173" y="869"/>
                  </a:lnTo>
                  <a:lnTo>
                    <a:pt x="170" y="918"/>
                  </a:lnTo>
                  <a:lnTo>
                    <a:pt x="167" y="968"/>
                  </a:lnTo>
                  <a:lnTo>
                    <a:pt x="172" y="975"/>
                  </a:lnTo>
                  <a:lnTo>
                    <a:pt x="178" y="982"/>
                  </a:lnTo>
                  <a:lnTo>
                    <a:pt x="182" y="989"/>
                  </a:lnTo>
                  <a:lnTo>
                    <a:pt x="187" y="996"/>
                  </a:lnTo>
                  <a:lnTo>
                    <a:pt x="193" y="1003"/>
                  </a:lnTo>
                  <a:lnTo>
                    <a:pt x="197" y="1009"/>
                  </a:lnTo>
                  <a:lnTo>
                    <a:pt x="202" y="1016"/>
                  </a:lnTo>
                  <a:lnTo>
                    <a:pt x="207" y="1023"/>
                  </a:lnTo>
                  <a:lnTo>
                    <a:pt x="219" y="1024"/>
                  </a:lnTo>
                  <a:lnTo>
                    <a:pt x="232" y="1027"/>
                  </a:lnTo>
                  <a:lnTo>
                    <a:pt x="245" y="1028"/>
                  </a:lnTo>
                  <a:lnTo>
                    <a:pt x="256" y="1029"/>
                  </a:lnTo>
                  <a:lnTo>
                    <a:pt x="269" y="1031"/>
                  </a:lnTo>
                  <a:lnTo>
                    <a:pt x="282" y="1032"/>
                  </a:lnTo>
                  <a:lnTo>
                    <a:pt x="294" y="1034"/>
                  </a:lnTo>
                  <a:lnTo>
                    <a:pt x="306" y="1036"/>
                  </a:lnTo>
                  <a:lnTo>
                    <a:pt x="318" y="1037"/>
                  </a:lnTo>
                  <a:lnTo>
                    <a:pt x="331" y="1038"/>
                  </a:lnTo>
                  <a:lnTo>
                    <a:pt x="344" y="1041"/>
                  </a:lnTo>
                  <a:lnTo>
                    <a:pt x="355" y="1042"/>
                  </a:lnTo>
                  <a:lnTo>
                    <a:pt x="368" y="1044"/>
                  </a:lnTo>
                  <a:lnTo>
                    <a:pt x="381" y="1045"/>
                  </a:lnTo>
                  <a:lnTo>
                    <a:pt x="392" y="1047"/>
                  </a:lnTo>
                  <a:lnTo>
                    <a:pt x="405" y="1049"/>
                  </a:lnTo>
                  <a:lnTo>
                    <a:pt x="411" y="1044"/>
                  </a:lnTo>
                  <a:lnTo>
                    <a:pt x="416" y="1039"/>
                  </a:lnTo>
                  <a:lnTo>
                    <a:pt x="421" y="1035"/>
                  </a:lnTo>
                  <a:lnTo>
                    <a:pt x="427" y="1030"/>
                  </a:lnTo>
                  <a:lnTo>
                    <a:pt x="432" y="1026"/>
                  </a:lnTo>
                  <a:lnTo>
                    <a:pt x="437" y="1021"/>
                  </a:lnTo>
                  <a:lnTo>
                    <a:pt x="443" y="1016"/>
                  </a:lnTo>
                  <a:lnTo>
                    <a:pt x="449" y="1012"/>
                  </a:lnTo>
                  <a:lnTo>
                    <a:pt x="455" y="969"/>
                  </a:lnTo>
                  <a:lnTo>
                    <a:pt x="464" y="928"/>
                  </a:lnTo>
                  <a:lnTo>
                    <a:pt x="470" y="886"/>
                  </a:lnTo>
                  <a:lnTo>
                    <a:pt x="477" y="845"/>
                  </a:lnTo>
                  <a:lnTo>
                    <a:pt x="485" y="826"/>
                  </a:lnTo>
                  <a:lnTo>
                    <a:pt x="495" y="808"/>
                  </a:lnTo>
                  <a:lnTo>
                    <a:pt x="503" y="789"/>
                  </a:lnTo>
                  <a:lnTo>
                    <a:pt x="511" y="771"/>
                  </a:lnTo>
                  <a:lnTo>
                    <a:pt x="518" y="762"/>
                  </a:lnTo>
                  <a:lnTo>
                    <a:pt x="525" y="752"/>
                  </a:lnTo>
                  <a:lnTo>
                    <a:pt x="532" y="744"/>
                  </a:lnTo>
                  <a:lnTo>
                    <a:pt x="538" y="735"/>
                  </a:lnTo>
                  <a:lnTo>
                    <a:pt x="545" y="726"/>
                  </a:lnTo>
                  <a:lnTo>
                    <a:pt x="552" y="718"/>
                  </a:lnTo>
                  <a:lnTo>
                    <a:pt x="559" y="709"/>
                  </a:lnTo>
                  <a:lnTo>
                    <a:pt x="566" y="699"/>
                  </a:lnTo>
                  <a:lnTo>
                    <a:pt x="580" y="685"/>
                  </a:lnTo>
                  <a:lnTo>
                    <a:pt x="595" y="668"/>
                  </a:lnTo>
                  <a:lnTo>
                    <a:pt x="610" y="651"/>
                  </a:lnTo>
                  <a:lnTo>
                    <a:pt x="626" y="632"/>
                  </a:lnTo>
                  <a:lnTo>
                    <a:pt x="641" y="611"/>
                  </a:lnTo>
                  <a:lnTo>
                    <a:pt x="656" y="589"/>
                  </a:lnTo>
                  <a:lnTo>
                    <a:pt x="671" y="565"/>
                  </a:lnTo>
                  <a:lnTo>
                    <a:pt x="685" y="539"/>
                  </a:lnTo>
                  <a:lnTo>
                    <a:pt x="699" y="513"/>
                  </a:lnTo>
                  <a:lnTo>
                    <a:pt x="710" y="484"/>
                  </a:lnTo>
                  <a:lnTo>
                    <a:pt x="720" y="454"/>
                  </a:lnTo>
                  <a:lnTo>
                    <a:pt x="730" y="422"/>
                  </a:lnTo>
                  <a:lnTo>
                    <a:pt x="737" y="387"/>
                  </a:lnTo>
                  <a:lnTo>
                    <a:pt x="741" y="353"/>
                  </a:lnTo>
                  <a:lnTo>
                    <a:pt x="744" y="315"/>
                  </a:lnTo>
                  <a:lnTo>
                    <a:pt x="744" y="275"/>
                  </a:lnTo>
                  <a:lnTo>
                    <a:pt x="734" y="236"/>
                  </a:lnTo>
                  <a:lnTo>
                    <a:pt x="720" y="199"/>
                  </a:lnTo>
                  <a:lnTo>
                    <a:pt x="703" y="166"/>
                  </a:lnTo>
                  <a:lnTo>
                    <a:pt x="681" y="137"/>
                  </a:lnTo>
                  <a:lnTo>
                    <a:pt x="656" y="111"/>
                  </a:lnTo>
                  <a:lnTo>
                    <a:pt x="627" y="87"/>
                  </a:lnTo>
                  <a:lnTo>
                    <a:pt x="596" y="66"/>
                  </a:lnTo>
                  <a:lnTo>
                    <a:pt x="564" y="49"/>
                  </a:lnTo>
                  <a:lnTo>
                    <a:pt x="528" y="34"/>
                  </a:lnTo>
                  <a:lnTo>
                    <a:pt x="492" y="22"/>
                  </a:lnTo>
                  <a:lnTo>
                    <a:pt x="455" y="13"/>
                  </a:lnTo>
                  <a:lnTo>
                    <a:pt x="417" y="6"/>
                  </a:lnTo>
                  <a:lnTo>
                    <a:pt x="379" y="2"/>
                  </a:lnTo>
                  <a:lnTo>
                    <a:pt x="343" y="0"/>
                  </a:lnTo>
                  <a:lnTo>
                    <a:pt x="306" y="1"/>
                  </a:lnTo>
                  <a:lnTo>
                    <a:pt x="270" y="4"/>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25" name="Freeform 405"/>
            <p:cNvSpPr>
              <a:spLocks noChangeAspect="1"/>
            </p:cNvSpPr>
            <p:nvPr/>
          </p:nvSpPr>
          <p:spPr bwMode="auto">
            <a:xfrm>
              <a:off x="4062" y="2925"/>
              <a:ext cx="233" cy="347"/>
            </a:xfrm>
            <a:custGeom>
              <a:avLst/>
              <a:gdLst>
                <a:gd name="T0" fmla="*/ 8 w 695"/>
                <a:gd name="T1" fmla="*/ 1 h 1033"/>
                <a:gd name="T2" fmla="*/ 5 w 695"/>
                <a:gd name="T3" fmla="*/ 2 h 1033"/>
                <a:gd name="T4" fmla="*/ 3 w 695"/>
                <a:gd name="T5" fmla="*/ 3 h 1033"/>
                <a:gd name="T6" fmla="*/ 1 w 695"/>
                <a:gd name="T7" fmla="*/ 5 h 1033"/>
                <a:gd name="T8" fmla="*/ 0 w 695"/>
                <a:gd name="T9" fmla="*/ 8 h 1033"/>
                <a:gd name="T10" fmla="*/ 0 w 695"/>
                <a:gd name="T11" fmla="*/ 11 h 1033"/>
                <a:gd name="T12" fmla="*/ 0 w 695"/>
                <a:gd name="T13" fmla="*/ 14 h 1033"/>
                <a:gd name="T14" fmla="*/ 2 w 695"/>
                <a:gd name="T15" fmla="*/ 17 h 1033"/>
                <a:gd name="T16" fmla="*/ 3 w 695"/>
                <a:gd name="T17" fmla="*/ 20 h 1033"/>
                <a:gd name="T18" fmla="*/ 4 w 695"/>
                <a:gd name="T19" fmla="*/ 22 h 1033"/>
                <a:gd name="T20" fmla="*/ 5 w 695"/>
                <a:gd name="T21" fmla="*/ 24 h 1033"/>
                <a:gd name="T22" fmla="*/ 5 w 695"/>
                <a:gd name="T23" fmla="*/ 25 h 1033"/>
                <a:gd name="T24" fmla="*/ 6 w 695"/>
                <a:gd name="T25" fmla="*/ 27 h 1033"/>
                <a:gd name="T26" fmla="*/ 6 w 695"/>
                <a:gd name="T27" fmla="*/ 28 h 1033"/>
                <a:gd name="T28" fmla="*/ 6 w 695"/>
                <a:gd name="T29" fmla="*/ 31 h 1033"/>
                <a:gd name="T30" fmla="*/ 6 w 695"/>
                <a:gd name="T31" fmla="*/ 34 h 1033"/>
                <a:gd name="T32" fmla="*/ 6 w 695"/>
                <a:gd name="T33" fmla="*/ 37 h 1033"/>
                <a:gd name="T34" fmla="*/ 6 w 695"/>
                <a:gd name="T35" fmla="*/ 37 h 1033"/>
                <a:gd name="T36" fmla="*/ 7 w 695"/>
                <a:gd name="T37" fmla="*/ 38 h 1033"/>
                <a:gd name="T38" fmla="*/ 7 w 695"/>
                <a:gd name="T39" fmla="*/ 38 h 1033"/>
                <a:gd name="T40" fmla="*/ 8 w 695"/>
                <a:gd name="T41" fmla="*/ 38 h 1033"/>
                <a:gd name="T42" fmla="*/ 8 w 695"/>
                <a:gd name="T43" fmla="*/ 39 h 1033"/>
                <a:gd name="T44" fmla="*/ 9 w 695"/>
                <a:gd name="T45" fmla="*/ 39 h 1033"/>
                <a:gd name="T46" fmla="*/ 10 w 695"/>
                <a:gd name="T47" fmla="*/ 39 h 1033"/>
                <a:gd name="T48" fmla="*/ 11 w 695"/>
                <a:gd name="T49" fmla="*/ 39 h 1033"/>
                <a:gd name="T50" fmla="*/ 12 w 695"/>
                <a:gd name="T51" fmla="*/ 39 h 1033"/>
                <a:gd name="T52" fmla="*/ 13 w 695"/>
                <a:gd name="T53" fmla="*/ 39 h 1033"/>
                <a:gd name="T54" fmla="*/ 14 w 695"/>
                <a:gd name="T55" fmla="*/ 39 h 1033"/>
                <a:gd name="T56" fmla="*/ 14 w 695"/>
                <a:gd name="T57" fmla="*/ 39 h 1033"/>
                <a:gd name="T58" fmla="*/ 15 w 695"/>
                <a:gd name="T59" fmla="*/ 39 h 1033"/>
                <a:gd name="T60" fmla="*/ 15 w 695"/>
                <a:gd name="T61" fmla="*/ 38 h 1033"/>
                <a:gd name="T62" fmla="*/ 15 w 695"/>
                <a:gd name="T63" fmla="*/ 38 h 1033"/>
                <a:gd name="T64" fmla="*/ 16 w 695"/>
                <a:gd name="T65" fmla="*/ 36 h 1033"/>
                <a:gd name="T66" fmla="*/ 16 w 695"/>
                <a:gd name="T67" fmla="*/ 33 h 1033"/>
                <a:gd name="T68" fmla="*/ 17 w 695"/>
                <a:gd name="T69" fmla="*/ 31 h 1033"/>
                <a:gd name="T70" fmla="*/ 18 w 695"/>
                <a:gd name="T71" fmla="*/ 29 h 1033"/>
                <a:gd name="T72" fmla="*/ 18 w 695"/>
                <a:gd name="T73" fmla="*/ 28 h 1033"/>
                <a:gd name="T74" fmla="*/ 19 w 695"/>
                <a:gd name="T75" fmla="*/ 28 h 1033"/>
                <a:gd name="T76" fmla="*/ 19 w 695"/>
                <a:gd name="T77" fmla="*/ 27 h 1033"/>
                <a:gd name="T78" fmla="*/ 19 w 695"/>
                <a:gd name="T79" fmla="*/ 27 h 1033"/>
                <a:gd name="T80" fmla="*/ 21 w 695"/>
                <a:gd name="T81" fmla="*/ 25 h 1033"/>
                <a:gd name="T82" fmla="*/ 23 w 695"/>
                <a:gd name="T83" fmla="*/ 22 h 1033"/>
                <a:gd name="T84" fmla="*/ 25 w 695"/>
                <a:gd name="T85" fmla="*/ 18 h 1033"/>
                <a:gd name="T86" fmla="*/ 26 w 695"/>
                <a:gd name="T87" fmla="*/ 13 h 1033"/>
                <a:gd name="T88" fmla="*/ 26 w 695"/>
                <a:gd name="T89" fmla="*/ 9 h 1033"/>
                <a:gd name="T90" fmla="*/ 25 w 695"/>
                <a:gd name="T91" fmla="*/ 6 h 1033"/>
                <a:gd name="T92" fmla="*/ 23 w 695"/>
                <a:gd name="T93" fmla="*/ 4 h 1033"/>
                <a:gd name="T94" fmla="*/ 21 w 695"/>
                <a:gd name="T95" fmla="*/ 3 h 1033"/>
                <a:gd name="T96" fmla="*/ 19 w 695"/>
                <a:gd name="T97" fmla="*/ 1 h 1033"/>
                <a:gd name="T98" fmla="*/ 16 w 695"/>
                <a:gd name="T99" fmla="*/ 1 h 1033"/>
                <a:gd name="T100" fmla="*/ 14 w 695"/>
                <a:gd name="T101" fmla="*/ 0 h 1033"/>
                <a:gd name="T102" fmla="*/ 11 w 695"/>
                <a:gd name="T103" fmla="*/ 0 h 10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95" h="1033">
                  <a:moveTo>
                    <a:pt x="260" y="2"/>
                  </a:moveTo>
                  <a:lnTo>
                    <a:pt x="218" y="15"/>
                  </a:lnTo>
                  <a:lnTo>
                    <a:pt x="180" y="30"/>
                  </a:lnTo>
                  <a:lnTo>
                    <a:pt x="144" y="48"/>
                  </a:lnTo>
                  <a:lnTo>
                    <a:pt x="112" y="69"/>
                  </a:lnTo>
                  <a:lnTo>
                    <a:pt x="83" y="92"/>
                  </a:lnTo>
                  <a:lnTo>
                    <a:pt x="58" y="119"/>
                  </a:lnTo>
                  <a:lnTo>
                    <a:pt x="37" y="147"/>
                  </a:lnTo>
                  <a:lnTo>
                    <a:pt x="21" y="179"/>
                  </a:lnTo>
                  <a:lnTo>
                    <a:pt x="10" y="212"/>
                  </a:lnTo>
                  <a:lnTo>
                    <a:pt x="3" y="249"/>
                  </a:lnTo>
                  <a:lnTo>
                    <a:pt x="0" y="287"/>
                  </a:lnTo>
                  <a:lnTo>
                    <a:pt x="4" y="327"/>
                  </a:lnTo>
                  <a:lnTo>
                    <a:pt x="13" y="370"/>
                  </a:lnTo>
                  <a:lnTo>
                    <a:pt x="28" y="415"/>
                  </a:lnTo>
                  <a:lnTo>
                    <a:pt x="49" y="462"/>
                  </a:lnTo>
                  <a:lnTo>
                    <a:pt x="77" y="512"/>
                  </a:lnTo>
                  <a:lnTo>
                    <a:pt x="86" y="533"/>
                  </a:lnTo>
                  <a:lnTo>
                    <a:pt x="96" y="555"/>
                  </a:lnTo>
                  <a:lnTo>
                    <a:pt x="105" y="577"/>
                  </a:lnTo>
                  <a:lnTo>
                    <a:pt x="115" y="599"/>
                  </a:lnTo>
                  <a:lnTo>
                    <a:pt x="124" y="622"/>
                  </a:lnTo>
                  <a:lnTo>
                    <a:pt x="134" y="644"/>
                  </a:lnTo>
                  <a:lnTo>
                    <a:pt x="143" y="666"/>
                  </a:lnTo>
                  <a:lnTo>
                    <a:pt x="153" y="688"/>
                  </a:lnTo>
                  <a:lnTo>
                    <a:pt x="156" y="706"/>
                  </a:lnTo>
                  <a:lnTo>
                    <a:pt x="159" y="724"/>
                  </a:lnTo>
                  <a:lnTo>
                    <a:pt x="163" y="742"/>
                  </a:lnTo>
                  <a:lnTo>
                    <a:pt x="165" y="759"/>
                  </a:lnTo>
                  <a:lnTo>
                    <a:pt x="163" y="809"/>
                  </a:lnTo>
                  <a:lnTo>
                    <a:pt x="161" y="857"/>
                  </a:lnTo>
                  <a:lnTo>
                    <a:pt x="157" y="907"/>
                  </a:lnTo>
                  <a:lnTo>
                    <a:pt x="155" y="956"/>
                  </a:lnTo>
                  <a:lnTo>
                    <a:pt x="159" y="963"/>
                  </a:lnTo>
                  <a:lnTo>
                    <a:pt x="164" y="969"/>
                  </a:lnTo>
                  <a:lnTo>
                    <a:pt x="169" y="976"/>
                  </a:lnTo>
                  <a:lnTo>
                    <a:pt x="173" y="983"/>
                  </a:lnTo>
                  <a:lnTo>
                    <a:pt x="177" y="990"/>
                  </a:lnTo>
                  <a:lnTo>
                    <a:pt x="181" y="997"/>
                  </a:lnTo>
                  <a:lnTo>
                    <a:pt x="186" y="1002"/>
                  </a:lnTo>
                  <a:lnTo>
                    <a:pt x="191" y="1009"/>
                  </a:lnTo>
                  <a:lnTo>
                    <a:pt x="202" y="1010"/>
                  </a:lnTo>
                  <a:lnTo>
                    <a:pt x="214" y="1013"/>
                  </a:lnTo>
                  <a:lnTo>
                    <a:pt x="225" y="1014"/>
                  </a:lnTo>
                  <a:lnTo>
                    <a:pt x="237" y="1015"/>
                  </a:lnTo>
                  <a:lnTo>
                    <a:pt x="248" y="1017"/>
                  </a:lnTo>
                  <a:lnTo>
                    <a:pt x="260" y="1018"/>
                  </a:lnTo>
                  <a:lnTo>
                    <a:pt x="271" y="1020"/>
                  </a:lnTo>
                  <a:lnTo>
                    <a:pt x="283" y="1021"/>
                  </a:lnTo>
                  <a:lnTo>
                    <a:pt x="294" y="1023"/>
                  </a:lnTo>
                  <a:lnTo>
                    <a:pt x="306" y="1024"/>
                  </a:lnTo>
                  <a:lnTo>
                    <a:pt x="317" y="1025"/>
                  </a:lnTo>
                  <a:lnTo>
                    <a:pt x="329" y="1028"/>
                  </a:lnTo>
                  <a:lnTo>
                    <a:pt x="340" y="1029"/>
                  </a:lnTo>
                  <a:lnTo>
                    <a:pt x="352" y="1030"/>
                  </a:lnTo>
                  <a:lnTo>
                    <a:pt x="363" y="1032"/>
                  </a:lnTo>
                  <a:lnTo>
                    <a:pt x="375" y="1033"/>
                  </a:lnTo>
                  <a:lnTo>
                    <a:pt x="380" y="1029"/>
                  </a:lnTo>
                  <a:lnTo>
                    <a:pt x="385" y="1024"/>
                  </a:lnTo>
                  <a:lnTo>
                    <a:pt x="390" y="1018"/>
                  </a:lnTo>
                  <a:lnTo>
                    <a:pt x="396" y="1014"/>
                  </a:lnTo>
                  <a:lnTo>
                    <a:pt x="400" y="1009"/>
                  </a:lnTo>
                  <a:lnTo>
                    <a:pt x="406" y="1005"/>
                  </a:lnTo>
                  <a:lnTo>
                    <a:pt x="411" y="1001"/>
                  </a:lnTo>
                  <a:lnTo>
                    <a:pt x="415" y="997"/>
                  </a:lnTo>
                  <a:lnTo>
                    <a:pt x="423" y="955"/>
                  </a:lnTo>
                  <a:lnTo>
                    <a:pt x="430" y="914"/>
                  </a:lnTo>
                  <a:lnTo>
                    <a:pt x="437" y="872"/>
                  </a:lnTo>
                  <a:lnTo>
                    <a:pt x="444" y="831"/>
                  </a:lnTo>
                  <a:lnTo>
                    <a:pt x="452" y="812"/>
                  </a:lnTo>
                  <a:lnTo>
                    <a:pt x="460" y="794"/>
                  </a:lnTo>
                  <a:lnTo>
                    <a:pt x="467" y="775"/>
                  </a:lnTo>
                  <a:lnTo>
                    <a:pt x="475" y="757"/>
                  </a:lnTo>
                  <a:lnTo>
                    <a:pt x="482" y="748"/>
                  </a:lnTo>
                  <a:lnTo>
                    <a:pt x="488" y="740"/>
                  </a:lnTo>
                  <a:lnTo>
                    <a:pt x="495" y="730"/>
                  </a:lnTo>
                  <a:lnTo>
                    <a:pt x="502" y="721"/>
                  </a:lnTo>
                  <a:lnTo>
                    <a:pt x="507" y="713"/>
                  </a:lnTo>
                  <a:lnTo>
                    <a:pt x="514" y="704"/>
                  </a:lnTo>
                  <a:lnTo>
                    <a:pt x="520" y="696"/>
                  </a:lnTo>
                  <a:lnTo>
                    <a:pt x="527" y="687"/>
                  </a:lnTo>
                  <a:lnTo>
                    <a:pt x="553" y="656"/>
                  </a:lnTo>
                  <a:lnTo>
                    <a:pt x="582" y="619"/>
                  </a:lnTo>
                  <a:lnTo>
                    <a:pt x="611" y="576"/>
                  </a:lnTo>
                  <a:lnTo>
                    <a:pt x="638" y="528"/>
                  </a:lnTo>
                  <a:lnTo>
                    <a:pt x="662" y="472"/>
                  </a:lnTo>
                  <a:lnTo>
                    <a:pt x="680" y="411"/>
                  </a:lnTo>
                  <a:lnTo>
                    <a:pt x="692" y="342"/>
                  </a:lnTo>
                  <a:lnTo>
                    <a:pt x="695" y="266"/>
                  </a:lnTo>
                  <a:lnTo>
                    <a:pt x="689" y="229"/>
                  </a:lnTo>
                  <a:lnTo>
                    <a:pt x="678" y="195"/>
                  </a:lnTo>
                  <a:lnTo>
                    <a:pt x="663" y="164"/>
                  </a:lnTo>
                  <a:lnTo>
                    <a:pt x="643" y="135"/>
                  </a:lnTo>
                  <a:lnTo>
                    <a:pt x="621" y="109"/>
                  </a:lnTo>
                  <a:lnTo>
                    <a:pt x="595" y="86"/>
                  </a:lnTo>
                  <a:lnTo>
                    <a:pt x="567" y="67"/>
                  </a:lnTo>
                  <a:lnTo>
                    <a:pt x="536" y="49"/>
                  </a:lnTo>
                  <a:lnTo>
                    <a:pt x="504" y="35"/>
                  </a:lnTo>
                  <a:lnTo>
                    <a:pt x="469" y="23"/>
                  </a:lnTo>
                  <a:lnTo>
                    <a:pt x="435" y="14"/>
                  </a:lnTo>
                  <a:lnTo>
                    <a:pt x="399" y="7"/>
                  </a:lnTo>
                  <a:lnTo>
                    <a:pt x="363" y="2"/>
                  </a:lnTo>
                  <a:lnTo>
                    <a:pt x="328" y="0"/>
                  </a:lnTo>
                  <a:lnTo>
                    <a:pt x="293" y="0"/>
                  </a:lnTo>
                  <a:lnTo>
                    <a:pt x="260" y="2"/>
                  </a:lnTo>
                  <a:close/>
                </a:path>
              </a:pathLst>
            </a:custGeom>
            <a:solidFill>
              <a:srgbClr val="FFD1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26" name="Freeform 406"/>
            <p:cNvSpPr>
              <a:spLocks noChangeAspect="1"/>
            </p:cNvSpPr>
            <p:nvPr/>
          </p:nvSpPr>
          <p:spPr bwMode="auto">
            <a:xfrm>
              <a:off x="4070" y="2929"/>
              <a:ext cx="217" cy="342"/>
            </a:xfrm>
            <a:custGeom>
              <a:avLst/>
              <a:gdLst>
                <a:gd name="T0" fmla="*/ 8 w 647"/>
                <a:gd name="T1" fmla="*/ 0 h 1019"/>
                <a:gd name="T2" fmla="*/ 5 w 647"/>
                <a:gd name="T3" fmla="*/ 2 h 1019"/>
                <a:gd name="T4" fmla="*/ 3 w 647"/>
                <a:gd name="T5" fmla="*/ 3 h 1019"/>
                <a:gd name="T6" fmla="*/ 1 w 647"/>
                <a:gd name="T7" fmla="*/ 5 h 1019"/>
                <a:gd name="T8" fmla="*/ 0 w 647"/>
                <a:gd name="T9" fmla="*/ 7 h 1019"/>
                <a:gd name="T10" fmla="*/ 0 w 647"/>
                <a:gd name="T11" fmla="*/ 10 h 1019"/>
                <a:gd name="T12" fmla="*/ 0 w 647"/>
                <a:gd name="T13" fmla="*/ 13 h 1019"/>
                <a:gd name="T14" fmla="*/ 2 w 647"/>
                <a:gd name="T15" fmla="*/ 16 h 1019"/>
                <a:gd name="T16" fmla="*/ 3 w 647"/>
                <a:gd name="T17" fmla="*/ 19 h 1019"/>
                <a:gd name="T18" fmla="*/ 4 w 647"/>
                <a:gd name="T19" fmla="*/ 21 h 1019"/>
                <a:gd name="T20" fmla="*/ 4 w 647"/>
                <a:gd name="T21" fmla="*/ 23 h 1019"/>
                <a:gd name="T22" fmla="*/ 5 w 647"/>
                <a:gd name="T23" fmla="*/ 25 h 1019"/>
                <a:gd name="T24" fmla="*/ 5 w 647"/>
                <a:gd name="T25" fmla="*/ 27 h 1019"/>
                <a:gd name="T26" fmla="*/ 6 w 647"/>
                <a:gd name="T27" fmla="*/ 28 h 1019"/>
                <a:gd name="T28" fmla="*/ 6 w 647"/>
                <a:gd name="T29" fmla="*/ 30 h 1019"/>
                <a:gd name="T30" fmla="*/ 5 w 647"/>
                <a:gd name="T31" fmla="*/ 34 h 1019"/>
                <a:gd name="T32" fmla="*/ 6 w 647"/>
                <a:gd name="T33" fmla="*/ 36 h 1019"/>
                <a:gd name="T34" fmla="*/ 6 w 647"/>
                <a:gd name="T35" fmla="*/ 37 h 1019"/>
                <a:gd name="T36" fmla="*/ 7 w 647"/>
                <a:gd name="T37" fmla="*/ 38 h 1019"/>
                <a:gd name="T38" fmla="*/ 9 w 647"/>
                <a:gd name="T39" fmla="*/ 38 h 1019"/>
                <a:gd name="T40" fmla="*/ 11 w 647"/>
                <a:gd name="T41" fmla="*/ 38 h 1019"/>
                <a:gd name="T42" fmla="*/ 12 w 647"/>
                <a:gd name="T43" fmla="*/ 38 h 1019"/>
                <a:gd name="T44" fmla="*/ 13 w 647"/>
                <a:gd name="T45" fmla="*/ 38 h 1019"/>
                <a:gd name="T46" fmla="*/ 13 w 647"/>
                <a:gd name="T47" fmla="*/ 38 h 1019"/>
                <a:gd name="T48" fmla="*/ 14 w 647"/>
                <a:gd name="T49" fmla="*/ 38 h 1019"/>
                <a:gd name="T50" fmla="*/ 14 w 647"/>
                <a:gd name="T51" fmla="*/ 37 h 1019"/>
                <a:gd name="T52" fmla="*/ 15 w 647"/>
                <a:gd name="T53" fmla="*/ 36 h 1019"/>
                <a:gd name="T54" fmla="*/ 15 w 647"/>
                <a:gd name="T55" fmla="*/ 33 h 1019"/>
                <a:gd name="T56" fmla="*/ 16 w 647"/>
                <a:gd name="T57" fmla="*/ 30 h 1019"/>
                <a:gd name="T58" fmla="*/ 16 w 647"/>
                <a:gd name="T59" fmla="*/ 29 h 1019"/>
                <a:gd name="T60" fmla="*/ 17 w 647"/>
                <a:gd name="T61" fmla="*/ 28 h 1019"/>
                <a:gd name="T62" fmla="*/ 17 w 647"/>
                <a:gd name="T63" fmla="*/ 27 h 1019"/>
                <a:gd name="T64" fmla="*/ 18 w 647"/>
                <a:gd name="T65" fmla="*/ 27 h 1019"/>
                <a:gd name="T66" fmla="*/ 18 w 647"/>
                <a:gd name="T67" fmla="*/ 26 h 1019"/>
                <a:gd name="T68" fmla="*/ 19 w 647"/>
                <a:gd name="T69" fmla="*/ 24 h 1019"/>
                <a:gd name="T70" fmla="*/ 21 w 647"/>
                <a:gd name="T71" fmla="*/ 21 h 1019"/>
                <a:gd name="T72" fmla="*/ 23 w 647"/>
                <a:gd name="T73" fmla="*/ 17 h 1019"/>
                <a:gd name="T74" fmla="*/ 24 w 647"/>
                <a:gd name="T75" fmla="*/ 12 h 1019"/>
                <a:gd name="T76" fmla="*/ 24 w 647"/>
                <a:gd name="T77" fmla="*/ 8 h 1019"/>
                <a:gd name="T78" fmla="*/ 23 w 647"/>
                <a:gd name="T79" fmla="*/ 6 h 1019"/>
                <a:gd name="T80" fmla="*/ 22 w 647"/>
                <a:gd name="T81" fmla="*/ 4 h 1019"/>
                <a:gd name="T82" fmla="*/ 20 w 647"/>
                <a:gd name="T83" fmla="*/ 3 h 1019"/>
                <a:gd name="T84" fmla="*/ 18 w 647"/>
                <a:gd name="T85" fmla="*/ 1 h 1019"/>
                <a:gd name="T86" fmla="*/ 16 w 647"/>
                <a:gd name="T87" fmla="*/ 1 h 1019"/>
                <a:gd name="T88" fmla="*/ 13 w 647"/>
                <a:gd name="T89" fmla="*/ 0 h 1019"/>
                <a:gd name="T90" fmla="*/ 11 w 647"/>
                <a:gd name="T91" fmla="*/ 0 h 10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47" h="1019">
                  <a:moveTo>
                    <a:pt x="248" y="2"/>
                  </a:moveTo>
                  <a:lnTo>
                    <a:pt x="207" y="13"/>
                  </a:lnTo>
                  <a:lnTo>
                    <a:pt x="170" y="28"/>
                  </a:lnTo>
                  <a:lnTo>
                    <a:pt x="134" y="46"/>
                  </a:lnTo>
                  <a:lnTo>
                    <a:pt x="103" y="65"/>
                  </a:lnTo>
                  <a:lnTo>
                    <a:pt x="76" y="88"/>
                  </a:lnTo>
                  <a:lnTo>
                    <a:pt x="53" y="113"/>
                  </a:lnTo>
                  <a:lnTo>
                    <a:pt x="33" y="140"/>
                  </a:lnTo>
                  <a:lnTo>
                    <a:pt x="17" y="170"/>
                  </a:lnTo>
                  <a:lnTo>
                    <a:pt x="6" y="201"/>
                  </a:lnTo>
                  <a:lnTo>
                    <a:pt x="1" y="236"/>
                  </a:lnTo>
                  <a:lnTo>
                    <a:pt x="0" y="272"/>
                  </a:lnTo>
                  <a:lnTo>
                    <a:pt x="3" y="310"/>
                  </a:lnTo>
                  <a:lnTo>
                    <a:pt x="12" y="349"/>
                  </a:lnTo>
                  <a:lnTo>
                    <a:pt x="27" y="390"/>
                  </a:lnTo>
                  <a:lnTo>
                    <a:pt x="49" y="433"/>
                  </a:lnTo>
                  <a:lnTo>
                    <a:pt x="76" y="478"/>
                  </a:lnTo>
                  <a:lnTo>
                    <a:pt x="84" y="503"/>
                  </a:lnTo>
                  <a:lnTo>
                    <a:pt x="92" y="527"/>
                  </a:lnTo>
                  <a:lnTo>
                    <a:pt x="100" y="553"/>
                  </a:lnTo>
                  <a:lnTo>
                    <a:pt x="109" y="578"/>
                  </a:lnTo>
                  <a:lnTo>
                    <a:pt x="117" y="602"/>
                  </a:lnTo>
                  <a:lnTo>
                    <a:pt x="125" y="628"/>
                  </a:lnTo>
                  <a:lnTo>
                    <a:pt x="133" y="653"/>
                  </a:lnTo>
                  <a:lnTo>
                    <a:pt x="141" y="678"/>
                  </a:lnTo>
                  <a:lnTo>
                    <a:pt x="144" y="697"/>
                  </a:lnTo>
                  <a:lnTo>
                    <a:pt x="147" y="714"/>
                  </a:lnTo>
                  <a:lnTo>
                    <a:pt x="149" y="732"/>
                  </a:lnTo>
                  <a:lnTo>
                    <a:pt x="152" y="750"/>
                  </a:lnTo>
                  <a:lnTo>
                    <a:pt x="149" y="798"/>
                  </a:lnTo>
                  <a:lnTo>
                    <a:pt x="146" y="846"/>
                  </a:lnTo>
                  <a:lnTo>
                    <a:pt x="144" y="896"/>
                  </a:lnTo>
                  <a:lnTo>
                    <a:pt x="140" y="944"/>
                  </a:lnTo>
                  <a:lnTo>
                    <a:pt x="148" y="957"/>
                  </a:lnTo>
                  <a:lnTo>
                    <a:pt x="157" y="971"/>
                  </a:lnTo>
                  <a:lnTo>
                    <a:pt x="165" y="985"/>
                  </a:lnTo>
                  <a:lnTo>
                    <a:pt x="173" y="997"/>
                  </a:lnTo>
                  <a:lnTo>
                    <a:pt x="194" y="1000"/>
                  </a:lnTo>
                  <a:lnTo>
                    <a:pt x="216" y="1003"/>
                  </a:lnTo>
                  <a:lnTo>
                    <a:pt x="237" y="1005"/>
                  </a:lnTo>
                  <a:lnTo>
                    <a:pt x="259" y="1008"/>
                  </a:lnTo>
                  <a:lnTo>
                    <a:pt x="281" y="1011"/>
                  </a:lnTo>
                  <a:lnTo>
                    <a:pt x="301" y="1014"/>
                  </a:lnTo>
                  <a:lnTo>
                    <a:pt x="323" y="1017"/>
                  </a:lnTo>
                  <a:lnTo>
                    <a:pt x="344" y="1019"/>
                  </a:lnTo>
                  <a:lnTo>
                    <a:pt x="349" y="1015"/>
                  </a:lnTo>
                  <a:lnTo>
                    <a:pt x="353" y="1010"/>
                  </a:lnTo>
                  <a:lnTo>
                    <a:pt x="358" y="1005"/>
                  </a:lnTo>
                  <a:lnTo>
                    <a:pt x="364" y="1001"/>
                  </a:lnTo>
                  <a:lnTo>
                    <a:pt x="368" y="996"/>
                  </a:lnTo>
                  <a:lnTo>
                    <a:pt x="373" y="992"/>
                  </a:lnTo>
                  <a:lnTo>
                    <a:pt x="377" y="987"/>
                  </a:lnTo>
                  <a:lnTo>
                    <a:pt x="382" y="982"/>
                  </a:lnTo>
                  <a:lnTo>
                    <a:pt x="389" y="941"/>
                  </a:lnTo>
                  <a:lnTo>
                    <a:pt x="396" y="899"/>
                  </a:lnTo>
                  <a:lnTo>
                    <a:pt x="403" y="859"/>
                  </a:lnTo>
                  <a:lnTo>
                    <a:pt x="410" y="818"/>
                  </a:lnTo>
                  <a:lnTo>
                    <a:pt x="417" y="799"/>
                  </a:lnTo>
                  <a:lnTo>
                    <a:pt x="425" y="781"/>
                  </a:lnTo>
                  <a:lnTo>
                    <a:pt x="432" y="764"/>
                  </a:lnTo>
                  <a:lnTo>
                    <a:pt x="438" y="745"/>
                  </a:lnTo>
                  <a:lnTo>
                    <a:pt x="445" y="736"/>
                  </a:lnTo>
                  <a:lnTo>
                    <a:pt x="451" y="727"/>
                  </a:lnTo>
                  <a:lnTo>
                    <a:pt x="458" y="719"/>
                  </a:lnTo>
                  <a:lnTo>
                    <a:pt x="464" y="709"/>
                  </a:lnTo>
                  <a:lnTo>
                    <a:pt x="470" y="700"/>
                  </a:lnTo>
                  <a:lnTo>
                    <a:pt x="475" y="692"/>
                  </a:lnTo>
                  <a:lnTo>
                    <a:pt x="482" y="683"/>
                  </a:lnTo>
                  <a:lnTo>
                    <a:pt x="488" y="674"/>
                  </a:lnTo>
                  <a:lnTo>
                    <a:pt x="512" y="643"/>
                  </a:lnTo>
                  <a:lnTo>
                    <a:pt x="539" y="607"/>
                  </a:lnTo>
                  <a:lnTo>
                    <a:pt x="565" y="564"/>
                  </a:lnTo>
                  <a:lnTo>
                    <a:pt x="591" y="516"/>
                  </a:lnTo>
                  <a:lnTo>
                    <a:pt x="612" y="460"/>
                  </a:lnTo>
                  <a:lnTo>
                    <a:pt x="630" y="399"/>
                  </a:lnTo>
                  <a:lnTo>
                    <a:pt x="642" y="331"/>
                  </a:lnTo>
                  <a:lnTo>
                    <a:pt x="647" y="257"/>
                  </a:lnTo>
                  <a:lnTo>
                    <a:pt x="644" y="222"/>
                  </a:lnTo>
                  <a:lnTo>
                    <a:pt x="634" y="190"/>
                  </a:lnTo>
                  <a:lnTo>
                    <a:pt x="622" y="161"/>
                  </a:lnTo>
                  <a:lnTo>
                    <a:pt x="605" y="133"/>
                  </a:lnTo>
                  <a:lnTo>
                    <a:pt x="585" y="109"/>
                  </a:lnTo>
                  <a:lnTo>
                    <a:pt x="562" y="87"/>
                  </a:lnTo>
                  <a:lnTo>
                    <a:pt x="536" y="69"/>
                  </a:lnTo>
                  <a:lnTo>
                    <a:pt x="509" y="51"/>
                  </a:lnTo>
                  <a:lnTo>
                    <a:pt x="478" y="36"/>
                  </a:lnTo>
                  <a:lnTo>
                    <a:pt x="447" y="25"/>
                  </a:lnTo>
                  <a:lnTo>
                    <a:pt x="414" y="16"/>
                  </a:lnTo>
                  <a:lnTo>
                    <a:pt x="381" y="8"/>
                  </a:lnTo>
                  <a:lnTo>
                    <a:pt x="347" y="3"/>
                  </a:lnTo>
                  <a:lnTo>
                    <a:pt x="314" y="1"/>
                  </a:lnTo>
                  <a:lnTo>
                    <a:pt x="281" y="0"/>
                  </a:lnTo>
                  <a:lnTo>
                    <a:pt x="248" y="2"/>
                  </a:lnTo>
                  <a:close/>
                </a:path>
              </a:pathLst>
            </a:custGeom>
            <a:solidFill>
              <a:srgbClr val="FFD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27" name="Freeform 407"/>
            <p:cNvSpPr>
              <a:spLocks noChangeAspect="1"/>
            </p:cNvSpPr>
            <p:nvPr/>
          </p:nvSpPr>
          <p:spPr bwMode="auto">
            <a:xfrm>
              <a:off x="4077" y="2934"/>
              <a:ext cx="201" cy="337"/>
            </a:xfrm>
            <a:custGeom>
              <a:avLst/>
              <a:gdLst>
                <a:gd name="T0" fmla="*/ 7 w 601"/>
                <a:gd name="T1" fmla="*/ 0 h 1006"/>
                <a:gd name="T2" fmla="*/ 5 w 601"/>
                <a:gd name="T3" fmla="*/ 2 h 1006"/>
                <a:gd name="T4" fmla="*/ 3 w 601"/>
                <a:gd name="T5" fmla="*/ 3 h 1006"/>
                <a:gd name="T6" fmla="*/ 1 w 601"/>
                <a:gd name="T7" fmla="*/ 5 h 1006"/>
                <a:gd name="T8" fmla="*/ 0 w 601"/>
                <a:gd name="T9" fmla="*/ 7 h 1006"/>
                <a:gd name="T10" fmla="*/ 0 w 601"/>
                <a:gd name="T11" fmla="*/ 10 h 1006"/>
                <a:gd name="T12" fmla="*/ 1 w 601"/>
                <a:gd name="T13" fmla="*/ 12 h 1006"/>
                <a:gd name="T14" fmla="*/ 2 w 601"/>
                <a:gd name="T15" fmla="*/ 15 h 1006"/>
                <a:gd name="T16" fmla="*/ 3 w 601"/>
                <a:gd name="T17" fmla="*/ 18 h 1006"/>
                <a:gd name="T18" fmla="*/ 4 w 601"/>
                <a:gd name="T19" fmla="*/ 20 h 1006"/>
                <a:gd name="T20" fmla="*/ 4 w 601"/>
                <a:gd name="T21" fmla="*/ 22 h 1006"/>
                <a:gd name="T22" fmla="*/ 5 w 601"/>
                <a:gd name="T23" fmla="*/ 24 h 1006"/>
                <a:gd name="T24" fmla="*/ 5 w 601"/>
                <a:gd name="T25" fmla="*/ 26 h 1006"/>
                <a:gd name="T26" fmla="*/ 5 w 601"/>
                <a:gd name="T27" fmla="*/ 27 h 1006"/>
                <a:gd name="T28" fmla="*/ 5 w 601"/>
                <a:gd name="T29" fmla="*/ 30 h 1006"/>
                <a:gd name="T30" fmla="*/ 5 w 601"/>
                <a:gd name="T31" fmla="*/ 33 h 1006"/>
                <a:gd name="T32" fmla="*/ 5 w 601"/>
                <a:gd name="T33" fmla="*/ 36 h 1006"/>
                <a:gd name="T34" fmla="*/ 6 w 601"/>
                <a:gd name="T35" fmla="*/ 37 h 1006"/>
                <a:gd name="T36" fmla="*/ 7 w 601"/>
                <a:gd name="T37" fmla="*/ 37 h 1006"/>
                <a:gd name="T38" fmla="*/ 8 w 601"/>
                <a:gd name="T39" fmla="*/ 38 h 1006"/>
                <a:gd name="T40" fmla="*/ 10 w 601"/>
                <a:gd name="T41" fmla="*/ 38 h 1006"/>
                <a:gd name="T42" fmla="*/ 11 w 601"/>
                <a:gd name="T43" fmla="*/ 38 h 1006"/>
                <a:gd name="T44" fmla="*/ 12 w 601"/>
                <a:gd name="T45" fmla="*/ 38 h 1006"/>
                <a:gd name="T46" fmla="*/ 12 w 601"/>
                <a:gd name="T47" fmla="*/ 37 h 1006"/>
                <a:gd name="T48" fmla="*/ 13 w 601"/>
                <a:gd name="T49" fmla="*/ 37 h 1006"/>
                <a:gd name="T50" fmla="*/ 13 w 601"/>
                <a:gd name="T51" fmla="*/ 37 h 1006"/>
                <a:gd name="T52" fmla="*/ 13 w 601"/>
                <a:gd name="T53" fmla="*/ 35 h 1006"/>
                <a:gd name="T54" fmla="*/ 14 w 601"/>
                <a:gd name="T55" fmla="*/ 32 h 1006"/>
                <a:gd name="T56" fmla="*/ 14 w 601"/>
                <a:gd name="T57" fmla="*/ 29 h 1006"/>
                <a:gd name="T58" fmla="*/ 15 w 601"/>
                <a:gd name="T59" fmla="*/ 28 h 1006"/>
                <a:gd name="T60" fmla="*/ 15 w 601"/>
                <a:gd name="T61" fmla="*/ 27 h 1006"/>
                <a:gd name="T62" fmla="*/ 16 w 601"/>
                <a:gd name="T63" fmla="*/ 26 h 1006"/>
                <a:gd name="T64" fmla="*/ 16 w 601"/>
                <a:gd name="T65" fmla="*/ 26 h 1006"/>
                <a:gd name="T66" fmla="*/ 17 w 601"/>
                <a:gd name="T67" fmla="*/ 25 h 1006"/>
                <a:gd name="T68" fmla="*/ 18 w 601"/>
                <a:gd name="T69" fmla="*/ 24 h 1006"/>
                <a:gd name="T70" fmla="*/ 20 w 601"/>
                <a:gd name="T71" fmla="*/ 21 h 1006"/>
                <a:gd name="T72" fmla="*/ 21 w 601"/>
                <a:gd name="T73" fmla="*/ 17 h 1006"/>
                <a:gd name="T74" fmla="*/ 22 w 601"/>
                <a:gd name="T75" fmla="*/ 12 h 1006"/>
                <a:gd name="T76" fmla="*/ 22 w 601"/>
                <a:gd name="T77" fmla="*/ 8 h 1006"/>
                <a:gd name="T78" fmla="*/ 22 w 601"/>
                <a:gd name="T79" fmla="*/ 6 h 1006"/>
                <a:gd name="T80" fmla="*/ 21 w 601"/>
                <a:gd name="T81" fmla="*/ 4 h 1006"/>
                <a:gd name="T82" fmla="*/ 19 w 601"/>
                <a:gd name="T83" fmla="*/ 3 h 1006"/>
                <a:gd name="T84" fmla="*/ 17 w 601"/>
                <a:gd name="T85" fmla="*/ 1 h 1006"/>
                <a:gd name="T86" fmla="*/ 15 w 601"/>
                <a:gd name="T87" fmla="*/ 1 h 1006"/>
                <a:gd name="T88" fmla="*/ 12 w 601"/>
                <a:gd name="T89" fmla="*/ 0 h 1006"/>
                <a:gd name="T90" fmla="*/ 10 w 601"/>
                <a:gd name="T91" fmla="*/ 0 h 10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01" h="1006">
                  <a:moveTo>
                    <a:pt x="239" y="1"/>
                  </a:moveTo>
                  <a:lnTo>
                    <a:pt x="199" y="13"/>
                  </a:lnTo>
                  <a:lnTo>
                    <a:pt x="161" y="27"/>
                  </a:lnTo>
                  <a:lnTo>
                    <a:pt x="127" y="43"/>
                  </a:lnTo>
                  <a:lnTo>
                    <a:pt x="97" y="63"/>
                  </a:lnTo>
                  <a:lnTo>
                    <a:pt x="71" y="84"/>
                  </a:lnTo>
                  <a:lnTo>
                    <a:pt x="48" y="107"/>
                  </a:lnTo>
                  <a:lnTo>
                    <a:pt x="29" y="134"/>
                  </a:lnTo>
                  <a:lnTo>
                    <a:pt x="15" y="162"/>
                  </a:lnTo>
                  <a:lnTo>
                    <a:pt x="6" y="192"/>
                  </a:lnTo>
                  <a:lnTo>
                    <a:pt x="2" y="224"/>
                  </a:lnTo>
                  <a:lnTo>
                    <a:pt x="0" y="257"/>
                  </a:lnTo>
                  <a:lnTo>
                    <a:pt x="6" y="292"/>
                  </a:lnTo>
                  <a:lnTo>
                    <a:pt x="15" y="329"/>
                  </a:lnTo>
                  <a:lnTo>
                    <a:pt x="30" y="367"/>
                  </a:lnTo>
                  <a:lnTo>
                    <a:pt x="51" y="405"/>
                  </a:lnTo>
                  <a:lnTo>
                    <a:pt x="78" y="445"/>
                  </a:lnTo>
                  <a:lnTo>
                    <a:pt x="85" y="473"/>
                  </a:lnTo>
                  <a:lnTo>
                    <a:pt x="91" y="501"/>
                  </a:lnTo>
                  <a:lnTo>
                    <a:pt x="98" y="529"/>
                  </a:lnTo>
                  <a:lnTo>
                    <a:pt x="105" y="558"/>
                  </a:lnTo>
                  <a:lnTo>
                    <a:pt x="112" y="587"/>
                  </a:lnTo>
                  <a:lnTo>
                    <a:pt x="119" y="614"/>
                  </a:lnTo>
                  <a:lnTo>
                    <a:pt x="126" y="643"/>
                  </a:lnTo>
                  <a:lnTo>
                    <a:pt x="133" y="671"/>
                  </a:lnTo>
                  <a:lnTo>
                    <a:pt x="135" y="688"/>
                  </a:lnTo>
                  <a:lnTo>
                    <a:pt x="138" y="705"/>
                  </a:lnTo>
                  <a:lnTo>
                    <a:pt x="140" y="724"/>
                  </a:lnTo>
                  <a:lnTo>
                    <a:pt x="142" y="741"/>
                  </a:lnTo>
                  <a:lnTo>
                    <a:pt x="139" y="790"/>
                  </a:lnTo>
                  <a:lnTo>
                    <a:pt x="136" y="837"/>
                  </a:lnTo>
                  <a:lnTo>
                    <a:pt x="133" y="885"/>
                  </a:lnTo>
                  <a:lnTo>
                    <a:pt x="129" y="934"/>
                  </a:lnTo>
                  <a:lnTo>
                    <a:pt x="138" y="946"/>
                  </a:lnTo>
                  <a:lnTo>
                    <a:pt x="144" y="960"/>
                  </a:lnTo>
                  <a:lnTo>
                    <a:pt x="151" y="973"/>
                  </a:lnTo>
                  <a:lnTo>
                    <a:pt x="159" y="987"/>
                  </a:lnTo>
                  <a:lnTo>
                    <a:pt x="179" y="989"/>
                  </a:lnTo>
                  <a:lnTo>
                    <a:pt x="199" y="991"/>
                  </a:lnTo>
                  <a:lnTo>
                    <a:pt x="218" y="993"/>
                  </a:lnTo>
                  <a:lnTo>
                    <a:pt x="238" y="996"/>
                  </a:lnTo>
                  <a:lnTo>
                    <a:pt x="257" y="998"/>
                  </a:lnTo>
                  <a:lnTo>
                    <a:pt x="277" y="1002"/>
                  </a:lnTo>
                  <a:lnTo>
                    <a:pt x="296" y="1004"/>
                  </a:lnTo>
                  <a:lnTo>
                    <a:pt x="316" y="1006"/>
                  </a:lnTo>
                  <a:lnTo>
                    <a:pt x="321" y="1002"/>
                  </a:lnTo>
                  <a:lnTo>
                    <a:pt x="325" y="997"/>
                  </a:lnTo>
                  <a:lnTo>
                    <a:pt x="329" y="992"/>
                  </a:lnTo>
                  <a:lnTo>
                    <a:pt x="333" y="988"/>
                  </a:lnTo>
                  <a:lnTo>
                    <a:pt x="338" y="983"/>
                  </a:lnTo>
                  <a:lnTo>
                    <a:pt x="343" y="978"/>
                  </a:lnTo>
                  <a:lnTo>
                    <a:pt x="346" y="974"/>
                  </a:lnTo>
                  <a:lnTo>
                    <a:pt x="351" y="969"/>
                  </a:lnTo>
                  <a:lnTo>
                    <a:pt x="358" y="929"/>
                  </a:lnTo>
                  <a:lnTo>
                    <a:pt x="364" y="887"/>
                  </a:lnTo>
                  <a:lnTo>
                    <a:pt x="371" y="846"/>
                  </a:lnTo>
                  <a:lnTo>
                    <a:pt x="378" y="806"/>
                  </a:lnTo>
                  <a:lnTo>
                    <a:pt x="385" y="787"/>
                  </a:lnTo>
                  <a:lnTo>
                    <a:pt x="392" y="769"/>
                  </a:lnTo>
                  <a:lnTo>
                    <a:pt x="399" y="752"/>
                  </a:lnTo>
                  <a:lnTo>
                    <a:pt x="406" y="733"/>
                  </a:lnTo>
                  <a:lnTo>
                    <a:pt x="412" y="724"/>
                  </a:lnTo>
                  <a:lnTo>
                    <a:pt x="417" y="716"/>
                  </a:lnTo>
                  <a:lnTo>
                    <a:pt x="423" y="707"/>
                  </a:lnTo>
                  <a:lnTo>
                    <a:pt x="429" y="697"/>
                  </a:lnTo>
                  <a:lnTo>
                    <a:pt x="434" y="689"/>
                  </a:lnTo>
                  <a:lnTo>
                    <a:pt x="439" y="680"/>
                  </a:lnTo>
                  <a:lnTo>
                    <a:pt x="445" y="672"/>
                  </a:lnTo>
                  <a:lnTo>
                    <a:pt x="451" y="663"/>
                  </a:lnTo>
                  <a:lnTo>
                    <a:pt x="474" y="632"/>
                  </a:lnTo>
                  <a:lnTo>
                    <a:pt x="498" y="596"/>
                  </a:lnTo>
                  <a:lnTo>
                    <a:pt x="522" y="554"/>
                  </a:lnTo>
                  <a:lnTo>
                    <a:pt x="545" y="506"/>
                  </a:lnTo>
                  <a:lnTo>
                    <a:pt x="566" y="452"/>
                  </a:lnTo>
                  <a:lnTo>
                    <a:pt x="583" y="391"/>
                  </a:lnTo>
                  <a:lnTo>
                    <a:pt x="595" y="323"/>
                  </a:lnTo>
                  <a:lnTo>
                    <a:pt x="601" y="248"/>
                  </a:lnTo>
                  <a:lnTo>
                    <a:pt x="599" y="216"/>
                  </a:lnTo>
                  <a:lnTo>
                    <a:pt x="594" y="186"/>
                  </a:lnTo>
                  <a:lnTo>
                    <a:pt x="584" y="158"/>
                  </a:lnTo>
                  <a:lnTo>
                    <a:pt x="570" y="133"/>
                  </a:lnTo>
                  <a:lnTo>
                    <a:pt x="552" y="110"/>
                  </a:lnTo>
                  <a:lnTo>
                    <a:pt x="532" y="89"/>
                  </a:lnTo>
                  <a:lnTo>
                    <a:pt x="508" y="71"/>
                  </a:lnTo>
                  <a:lnTo>
                    <a:pt x="483" y="53"/>
                  </a:lnTo>
                  <a:lnTo>
                    <a:pt x="455" y="39"/>
                  </a:lnTo>
                  <a:lnTo>
                    <a:pt x="426" y="27"/>
                  </a:lnTo>
                  <a:lnTo>
                    <a:pt x="396" y="16"/>
                  </a:lnTo>
                  <a:lnTo>
                    <a:pt x="364" y="10"/>
                  </a:lnTo>
                  <a:lnTo>
                    <a:pt x="332" y="4"/>
                  </a:lnTo>
                  <a:lnTo>
                    <a:pt x="301" y="0"/>
                  </a:lnTo>
                  <a:lnTo>
                    <a:pt x="270" y="0"/>
                  </a:lnTo>
                  <a:lnTo>
                    <a:pt x="239" y="1"/>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28" name="Freeform 408"/>
            <p:cNvSpPr>
              <a:spLocks noChangeAspect="1"/>
            </p:cNvSpPr>
            <p:nvPr/>
          </p:nvSpPr>
          <p:spPr bwMode="auto">
            <a:xfrm>
              <a:off x="4084" y="2938"/>
              <a:ext cx="187" cy="333"/>
            </a:xfrm>
            <a:custGeom>
              <a:avLst/>
              <a:gdLst>
                <a:gd name="T0" fmla="*/ 7 w 556"/>
                <a:gd name="T1" fmla="*/ 0 h 992"/>
                <a:gd name="T2" fmla="*/ 4 w 556"/>
                <a:gd name="T3" fmla="*/ 1 h 992"/>
                <a:gd name="T4" fmla="*/ 2 w 556"/>
                <a:gd name="T5" fmla="*/ 3 h 992"/>
                <a:gd name="T6" fmla="*/ 1 w 556"/>
                <a:gd name="T7" fmla="*/ 5 h 992"/>
                <a:gd name="T8" fmla="*/ 0 w 556"/>
                <a:gd name="T9" fmla="*/ 7 h 992"/>
                <a:gd name="T10" fmla="*/ 0 w 556"/>
                <a:gd name="T11" fmla="*/ 9 h 992"/>
                <a:gd name="T12" fmla="*/ 1 w 556"/>
                <a:gd name="T13" fmla="*/ 12 h 992"/>
                <a:gd name="T14" fmla="*/ 2 w 556"/>
                <a:gd name="T15" fmla="*/ 14 h 992"/>
                <a:gd name="T16" fmla="*/ 3 w 556"/>
                <a:gd name="T17" fmla="*/ 17 h 992"/>
                <a:gd name="T18" fmla="*/ 4 w 556"/>
                <a:gd name="T19" fmla="*/ 19 h 992"/>
                <a:gd name="T20" fmla="*/ 4 w 556"/>
                <a:gd name="T21" fmla="*/ 21 h 992"/>
                <a:gd name="T22" fmla="*/ 4 w 556"/>
                <a:gd name="T23" fmla="*/ 24 h 992"/>
                <a:gd name="T24" fmla="*/ 5 w 556"/>
                <a:gd name="T25" fmla="*/ 26 h 992"/>
                <a:gd name="T26" fmla="*/ 5 w 556"/>
                <a:gd name="T27" fmla="*/ 27 h 992"/>
                <a:gd name="T28" fmla="*/ 5 w 556"/>
                <a:gd name="T29" fmla="*/ 30 h 992"/>
                <a:gd name="T30" fmla="*/ 4 w 556"/>
                <a:gd name="T31" fmla="*/ 33 h 992"/>
                <a:gd name="T32" fmla="*/ 5 w 556"/>
                <a:gd name="T33" fmla="*/ 35 h 992"/>
                <a:gd name="T34" fmla="*/ 5 w 556"/>
                <a:gd name="T35" fmla="*/ 36 h 992"/>
                <a:gd name="T36" fmla="*/ 6 w 556"/>
                <a:gd name="T37" fmla="*/ 37 h 992"/>
                <a:gd name="T38" fmla="*/ 7 w 556"/>
                <a:gd name="T39" fmla="*/ 37 h 992"/>
                <a:gd name="T40" fmla="*/ 9 w 556"/>
                <a:gd name="T41" fmla="*/ 37 h 992"/>
                <a:gd name="T42" fmla="*/ 10 w 556"/>
                <a:gd name="T43" fmla="*/ 37 h 992"/>
                <a:gd name="T44" fmla="*/ 11 w 556"/>
                <a:gd name="T45" fmla="*/ 37 h 992"/>
                <a:gd name="T46" fmla="*/ 12 w 556"/>
                <a:gd name="T47" fmla="*/ 37 h 992"/>
                <a:gd name="T48" fmla="*/ 12 w 556"/>
                <a:gd name="T49" fmla="*/ 35 h 992"/>
                <a:gd name="T50" fmla="*/ 13 w 556"/>
                <a:gd name="T51" fmla="*/ 32 h 992"/>
                <a:gd name="T52" fmla="*/ 13 w 556"/>
                <a:gd name="T53" fmla="*/ 29 h 992"/>
                <a:gd name="T54" fmla="*/ 14 w 556"/>
                <a:gd name="T55" fmla="*/ 28 h 992"/>
                <a:gd name="T56" fmla="*/ 14 w 556"/>
                <a:gd name="T57" fmla="*/ 27 h 992"/>
                <a:gd name="T58" fmla="*/ 15 w 556"/>
                <a:gd name="T59" fmla="*/ 26 h 992"/>
                <a:gd name="T60" fmla="*/ 15 w 556"/>
                <a:gd name="T61" fmla="*/ 26 h 992"/>
                <a:gd name="T62" fmla="*/ 15 w 556"/>
                <a:gd name="T63" fmla="*/ 25 h 992"/>
                <a:gd name="T64" fmla="*/ 16 w 556"/>
                <a:gd name="T65" fmla="*/ 23 h 992"/>
                <a:gd name="T66" fmla="*/ 18 w 556"/>
                <a:gd name="T67" fmla="*/ 20 h 992"/>
                <a:gd name="T68" fmla="*/ 20 w 556"/>
                <a:gd name="T69" fmla="*/ 17 h 992"/>
                <a:gd name="T70" fmla="*/ 21 w 556"/>
                <a:gd name="T71" fmla="*/ 12 h 992"/>
                <a:gd name="T72" fmla="*/ 21 w 556"/>
                <a:gd name="T73" fmla="*/ 8 h 992"/>
                <a:gd name="T74" fmla="*/ 21 w 556"/>
                <a:gd name="T75" fmla="*/ 6 h 992"/>
                <a:gd name="T76" fmla="*/ 20 w 556"/>
                <a:gd name="T77" fmla="*/ 4 h 992"/>
                <a:gd name="T78" fmla="*/ 18 w 556"/>
                <a:gd name="T79" fmla="*/ 3 h 992"/>
                <a:gd name="T80" fmla="*/ 16 w 556"/>
                <a:gd name="T81" fmla="*/ 1 h 992"/>
                <a:gd name="T82" fmla="*/ 14 w 556"/>
                <a:gd name="T83" fmla="*/ 1 h 992"/>
                <a:gd name="T84" fmla="*/ 12 w 556"/>
                <a:gd name="T85" fmla="*/ 0 h 992"/>
                <a:gd name="T86" fmla="*/ 10 w 556"/>
                <a:gd name="T87" fmla="*/ 0 h 9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56" h="992">
                  <a:moveTo>
                    <a:pt x="230" y="1"/>
                  </a:moveTo>
                  <a:lnTo>
                    <a:pt x="189" y="11"/>
                  </a:lnTo>
                  <a:lnTo>
                    <a:pt x="152" y="24"/>
                  </a:lnTo>
                  <a:lnTo>
                    <a:pt x="119" y="40"/>
                  </a:lnTo>
                  <a:lnTo>
                    <a:pt x="90" y="59"/>
                  </a:lnTo>
                  <a:lnTo>
                    <a:pt x="65" y="79"/>
                  </a:lnTo>
                  <a:lnTo>
                    <a:pt x="43" y="101"/>
                  </a:lnTo>
                  <a:lnTo>
                    <a:pt x="26" y="127"/>
                  </a:lnTo>
                  <a:lnTo>
                    <a:pt x="13" y="153"/>
                  </a:lnTo>
                  <a:lnTo>
                    <a:pt x="5" y="182"/>
                  </a:lnTo>
                  <a:lnTo>
                    <a:pt x="0" y="211"/>
                  </a:lnTo>
                  <a:lnTo>
                    <a:pt x="1" y="242"/>
                  </a:lnTo>
                  <a:lnTo>
                    <a:pt x="7" y="274"/>
                  </a:lnTo>
                  <a:lnTo>
                    <a:pt x="18" y="308"/>
                  </a:lnTo>
                  <a:lnTo>
                    <a:pt x="33" y="342"/>
                  </a:lnTo>
                  <a:lnTo>
                    <a:pt x="53" y="377"/>
                  </a:lnTo>
                  <a:lnTo>
                    <a:pt x="80" y="412"/>
                  </a:lnTo>
                  <a:lnTo>
                    <a:pt x="86" y="444"/>
                  </a:lnTo>
                  <a:lnTo>
                    <a:pt x="90" y="475"/>
                  </a:lnTo>
                  <a:lnTo>
                    <a:pt x="96" y="506"/>
                  </a:lnTo>
                  <a:lnTo>
                    <a:pt x="102" y="537"/>
                  </a:lnTo>
                  <a:lnTo>
                    <a:pt x="106" y="568"/>
                  </a:lnTo>
                  <a:lnTo>
                    <a:pt x="112" y="599"/>
                  </a:lnTo>
                  <a:lnTo>
                    <a:pt x="117" y="630"/>
                  </a:lnTo>
                  <a:lnTo>
                    <a:pt x="122" y="661"/>
                  </a:lnTo>
                  <a:lnTo>
                    <a:pt x="125" y="679"/>
                  </a:lnTo>
                  <a:lnTo>
                    <a:pt x="127" y="696"/>
                  </a:lnTo>
                  <a:lnTo>
                    <a:pt x="128" y="713"/>
                  </a:lnTo>
                  <a:lnTo>
                    <a:pt x="130" y="730"/>
                  </a:lnTo>
                  <a:lnTo>
                    <a:pt x="127" y="779"/>
                  </a:lnTo>
                  <a:lnTo>
                    <a:pt x="124" y="826"/>
                  </a:lnTo>
                  <a:lnTo>
                    <a:pt x="120" y="873"/>
                  </a:lnTo>
                  <a:lnTo>
                    <a:pt x="118" y="921"/>
                  </a:lnTo>
                  <a:lnTo>
                    <a:pt x="124" y="934"/>
                  </a:lnTo>
                  <a:lnTo>
                    <a:pt x="130" y="947"/>
                  </a:lnTo>
                  <a:lnTo>
                    <a:pt x="137" y="961"/>
                  </a:lnTo>
                  <a:lnTo>
                    <a:pt x="144" y="974"/>
                  </a:lnTo>
                  <a:lnTo>
                    <a:pt x="162" y="976"/>
                  </a:lnTo>
                  <a:lnTo>
                    <a:pt x="180" y="978"/>
                  </a:lnTo>
                  <a:lnTo>
                    <a:pt x="197" y="980"/>
                  </a:lnTo>
                  <a:lnTo>
                    <a:pt x="216" y="983"/>
                  </a:lnTo>
                  <a:lnTo>
                    <a:pt x="233" y="985"/>
                  </a:lnTo>
                  <a:lnTo>
                    <a:pt x="251" y="987"/>
                  </a:lnTo>
                  <a:lnTo>
                    <a:pt x="269" y="990"/>
                  </a:lnTo>
                  <a:lnTo>
                    <a:pt x="287" y="992"/>
                  </a:lnTo>
                  <a:lnTo>
                    <a:pt x="295" y="983"/>
                  </a:lnTo>
                  <a:lnTo>
                    <a:pt x="303" y="974"/>
                  </a:lnTo>
                  <a:lnTo>
                    <a:pt x="311" y="964"/>
                  </a:lnTo>
                  <a:lnTo>
                    <a:pt x="319" y="955"/>
                  </a:lnTo>
                  <a:lnTo>
                    <a:pt x="325" y="915"/>
                  </a:lnTo>
                  <a:lnTo>
                    <a:pt x="332" y="873"/>
                  </a:lnTo>
                  <a:lnTo>
                    <a:pt x="339" y="833"/>
                  </a:lnTo>
                  <a:lnTo>
                    <a:pt x="346" y="793"/>
                  </a:lnTo>
                  <a:lnTo>
                    <a:pt x="352" y="774"/>
                  </a:lnTo>
                  <a:lnTo>
                    <a:pt x="359" y="757"/>
                  </a:lnTo>
                  <a:lnTo>
                    <a:pt x="365" y="740"/>
                  </a:lnTo>
                  <a:lnTo>
                    <a:pt x="371" y="721"/>
                  </a:lnTo>
                  <a:lnTo>
                    <a:pt x="377" y="712"/>
                  </a:lnTo>
                  <a:lnTo>
                    <a:pt x="382" y="703"/>
                  </a:lnTo>
                  <a:lnTo>
                    <a:pt x="387" y="695"/>
                  </a:lnTo>
                  <a:lnTo>
                    <a:pt x="393" y="686"/>
                  </a:lnTo>
                  <a:lnTo>
                    <a:pt x="398" y="677"/>
                  </a:lnTo>
                  <a:lnTo>
                    <a:pt x="404" y="668"/>
                  </a:lnTo>
                  <a:lnTo>
                    <a:pt x="408" y="660"/>
                  </a:lnTo>
                  <a:lnTo>
                    <a:pt x="414" y="651"/>
                  </a:lnTo>
                  <a:lnTo>
                    <a:pt x="435" y="620"/>
                  </a:lnTo>
                  <a:lnTo>
                    <a:pt x="457" y="584"/>
                  </a:lnTo>
                  <a:lnTo>
                    <a:pt x="478" y="543"/>
                  </a:lnTo>
                  <a:lnTo>
                    <a:pt x="499" y="495"/>
                  </a:lnTo>
                  <a:lnTo>
                    <a:pt x="519" y="441"/>
                  </a:lnTo>
                  <a:lnTo>
                    <a:pt x="535" y="381"/>
                  </a:lnTo>
                  <a:lnTo>
                    <a:pt x="548" y="313"/>
                  </a:lnTo>
                  <a:lnTo>
                    <a:pt x="554" y="240"/>
                  </a:lnTo>
                  <a:lnTo>
                    <a:pt x="556" y="210"/>
                  </a:lnTo>
                  <a:lnTo>
                    <a:pt x="552" y="182"/>
                  </a:lnTo>
                  <a:lnTo>
                    <a:pt x="545" y="157"/>
                  </a:lnTo>
                  <a:lnTo>
                    <a:pt x="534" y="132"/>
                  </a:lnTo>
                  <a:lnTo>
                    <a:pt x="519" y="109"/>
                  </a:lnTo>
                  <a:lnTo>
                    <a:pt x="500" y="90"/>
                  </a:lnTo>
                  <a:lnTo>
                    <a:pt x="480" y="71"/>
                  </a:lnTo>
                  <a:lnTo>
                    <a:pt x="457" y="55"/>
                  </a:lnTo>
                  <a:lnTo>
                    <a:pt x="431" y="40"/>
                  </a:lnTo>
                  <a:lnTo>
                    <a:pt x="405" y="29"/>
                  </a:lnTo>
                  <a:lnTo>
                    <a:pt x="376" y="18"/>
                  </a:lnTo>
                  <a:lnTo>
                    <a:pt x="347" y="10"/>
                  </a:lnTo>
                  <a:lnTo>
                    <a:pt x="317" y="5"/>
                  </a:lnTo>
                  <a:lnTo>
                    <a:pt x="287" y="1"/>
                  </a:lnTo>
                  <a:lnTo>
                    <a:pt x="258" y="0"/>
                  </a:lnTo>
                  <a:lnTo>
                    <a:pt x="230" y="1"/>
                  </a:lnTo>
                  <a:close/>
                </a:path>
              </a:pathLst>
            </a:custGeom>
            <a:solidFill>
              <a:srgbClr val="FFE0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29" name="Freeform 409"/>
            <p:cNvSpPr>
              <a:spLocks noChangeAspect="1"/>
            </p:cNvSpPr>
            <p:nvPr/>
          </p:nvSpPr>
          <p:spPr bwMode="auto">
            <a:xfrm>
              <a:off x="4092" y="2943"/>
              <a:ext cx="172" cy="327"/>
            </a:xfrm>
            <a:custGeom>
              <a:avLst/>
              <a:gdLst>
                <a:gd name="T0" fmla="*/ 7 w 512"/>
                <a:gd name="T1" fmla="*/ 0 h 977"/>
                <a:gd name="T2" fmla="*/ 4 w 512"/>
                <a:gd name="T3" fmla="*/ 1 h 977"/>
                <a:gd name="T4" fmla="*/ 2 w 512"/>
                <a:gd name="T5" fmla="*/ 3 h 977"/>
                <a:gd name="T6" fmla="*/ 1 w 512"/>
                <a:gd name="T7" fmla="*/ 4 h 977"/>
                <a:gd name="T8" fmla="*/ 0 w 512"/>
                <a:gd name="T9" fmla="*/ 6 h 977"/>
                <a:gd name="T10" fmla="*/ 0 w 512"/>
                <a:gd name="T11" fmla="*/ 8 h 977"/>
                <a:gd name="T12" fmla="*/ 1 w 512"/>
                <a:gd name="T13" fmla="*/ 11 h 977"/>
                <a:gd name="T14" fmla="*/ 2 w 512"/>
                <a:gd name="T15" fmla="*/ 13 h 977"/>
                <a:gd name="T16" fmla="*/ 3 w 512"/>
                <a:gd name="T17" fmla="*/ 17 h 977"/>
                <a:gd name="T18" fmla="*/ 4 w 512"/>
                <a:gd name="T19" fmla="*/ 22 h 977"/>
                <a:gd name="T20" fmla="*/ 4 w 512"/>
                <a:gd name="T21" fmla="*/ 25 h 977"/>
                <a:gd name="T22" fmla="*/ 4 w 512"/>
                <a:gd name="T23" fmla="*/ 26 h 977"/>
                <a:gd name="T24" fmla="*/ 4 w 512"/>
                <a:gd name="T25" fmla="*/ 29 h 977"/>
                <a:gd name="T26" fmla="*/ 4 w 512"/>
                <a:gd name="T27" fmla="*/ 32 h 977"/>
                <a:gd name="T28" fmla="*/ 4 w 512"/>
                <a:gd name="T29" fmla="*/ 34 h 977"/>
                <a:gd name="T30" fmla="*/ 5 w 512"/>
                <a:gd name="T31" fmla="*/ 35 h 977"/>
                <a:gd name="T32" fmla="*/ 5 w 512"/>
                <a:gd name="T33" fmla="*/ 36 h 977"/>
                <a:gd name="T34" fmla="*/ 7 w 512"/>
                <a:gd name="T35" fmla="*/ 36 h 977"/>
                <a:gd name="T36" fmla="*/ 8 w 512"/>
                <a:gd name="T37" fmla="*/ 36 h 977"/>
                <a:gd name="T38" fmla="*/ 9 w 512"/>
                <a:gd name="T39" fmla="*/ 36 h 977"/>
                <a:gd name="T40" fmla="*/ 10 w 512"/>
                <a:gd name="T41" fmla="*/ 36 h 977"/>
                <a:gd name="T42" fmla="*/ 11 w 512"/>
                <a:gd name="T43" fmla="*/ 35 h 977"/>
                <a:gd name="T44" fmla="*/ 11 w 512"/>
                <a:gd name="T45" fmla="*/ 34 h 977"/>
                <a:gd name="T46" fmla="*/ 12 w 512"/>
                <a:gd name="T47" fmla="*/ 31 h 977"/>
                <a:gd name="T48" fmla="*/ 12 w 512"/>
                <a:gd name="T49" fmla="*/ 28 h 977"/>
                <a:gd name="T50" fmla="*/ 13 w 512"/>
                <a:gd name="T51" fmla="*/ 27 h 977"/>
                <a:gd name="T52" fmla="*/ 13 w 512"/>
                <a:gd name="T53" fmla="*/ 26 h 977"/>
                <a:gd name="T54" fmla="*/ 13 w 512"/>
                <a:gd name="T55" fmla="*/ 25 h 977"/>
                <a:gd name="T56" fmla="*/ 14 w 512"/>
                <a:gd name="T57" fmla="*/ 25 h 977"/>
                <a:gd name="T58" fmla="*/ 14 w 512"/>
                <a:gd name="T59" fmla="*/ 24 h 977"/>
                <a:gd name="T60" fmla="*/ 15 w 512"/>
                <a:gd name="T61" fmla="*/ 23 h 977"/>
                <a:gd name="T62" fmla="*/ 16 w 512"/>
                <a:gd name="T63" fmla="*/ 20 h 977"/>
                <a:gd name="T64" fmla="*/ 18 w 512"/>
                <a:gd name="T65" fmla="*/ 16 h 977"/>
                <a:gd name="T66" fmla="*/ 19 w 512"/>
                <a:gd name="T67" fmla="*/ 11 h 977"/>
                <a:gd name="T68" fmla="*/ 19 w 512"/>
                <a:gd name="T69" fmla="*/ 8 h 977"/>
                <a:gd name="T70" fmla="*/ 19 w 512"/>
                <a:gd name="T71" fmla="*/ 6 h 977"/>
                <a:gd name="T72" fmla="*/ 18 w 512"/>
                <a:gd name="T73" fmla="*/ 4 h 977"/>
                <a:gd name="T74" fmla="*/ 17 w 512"/>
                <a:gd name="T75" fmla="*/ 3 h 977"/>
                <a:gd name="T76" fmla="*/ 15 w 512"/>
                <a:gd name="T77" fmla="*/ 2 h 977"/>
                <a:gd name="T78" fmla="*/ 13 w 512"/>
                <a:gd name="T79" fmla="*/ 1 h 977"/>
                <a:gd name="T80" fmla="*/ 11 w 512"/>
                <a:gd name="T81" fmla="*/ 0 h 977"/>
                <a:gd name="T82" fmla="*/ 9 w 512"/>
                <a:gd name="T83" fmla="*/ 0 h 9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12" h="977">
                  <a:moveTo>
                    <a:pt x="220" y="0"/>
                  </a:moveTo>
                  <a:lnTo>
                    <a:pt x="180" y="9"/>
                  </a:lnTo>
                  <a:lnTo>
                    <a:pt x="144" y="22"/>
                  </a:lnTo>
                  <a:lnTo>
                    <a:pt x="111" y="37"/>
                  </a:lnTo>
                  <a:lnTo>
                    <a:pt x="83" y="54"/>
                  </a:lnTo>
                  <a:lnTo>
                    <a:pt x="59" y="74"/>
                  </a:lnTo>
                  <a:lnTo>
                    <a:pt x="38" y="95"/>
                  </a:lnTo>
                  <a:lnTo>
                    <a:pt x="22" y="118"/>
                  </a:lnTo>
                  <a:lnTo>
                    <a:pt x="11" y="144"/>
                  </a:lnTo>
                  <a:lnTo>
                    <a:pt x="4" y="169"/>
                  </a:lnTo>
                  <a:lnTo>
                    <a:pt x="0" y="197"/>
                  </a:lnTo>
                  <a:lnTo>
                    <a:pt x="2" y="226"/>
                  </a:lnTo>
                  <a:lnTo>
                    <a:pt x="8" y="256"/>
                  </a:lnTo>
                  <a:lnTo>
                    <a:pt x="20" y="286"/>
                  </a:lnTo>
                  <a:lnTo>
                    <a:pt x="35" y="315"/>
                  </a:lnTo>
                  <a:lnTo>
                    <a:pt x="55" y="347"/>
                  </a:lnTo>
                  <a:lnTo>
                    <a:pt x="81" y="378"/>
                  </a:lnTo>
                  <a:lnTo>
                    <a:pt x="89" y="446"/>
                  </a:lnTo>
                  <a:lnTo>
                    <a:pt x="97" y="515"/>
                  </a:lnTo>
                  <a:lnTo>
                    <a:pt x="105" y="583"/>
                  </a:lnTo>
                  <a:lnTo>
                    <a:pt x="113" y="652"/>
                  </a:lnTo>
                  <a:lnTo>
                    <a:pt x="114" y="669"/>
                  </a:lnTo>
                  <a:lnTo>
                    <a:pt x="117" y="685"/>
                  </a:lnTo>
                  <a:lnTo>
                    <a:pt x="118" y="703"/>
                  </a:lnTo>
                  <a:lnTo>
                    <a:pt x="119" y="720"/>
                  </a:lnTo>
                  <a:lnTo>
                    <a:pt x="115" y="767"/>
                  </a:lnTo>
                  <a:lnTo>
                    <a:pt x="112" y="814"/>
                  </a:lnTo>
                  <a:lnTo>
                    <a:pt x="108" y="862"/>
                  </a:lnTo>
                  <a:lnTo>
                    <a:pt x="105" y="909"/>
                  </a:lnTo>
                  <a:lnTo>
                    <a:pt x="111" y="922"/>
                  </a:lnTo>
                  <a:lnTo>
                    <a:pt x="118" y="934"/>
                  </a:lnTo>
                  <a:lnTo>
                    <a:pt x="123" y="948"/>
                  </a:lnTo>
                  <a:lnTo>
                    <a:pt x="129" y="961"/>
                  </a:lnTo>
                  <a:lnTo>
                    <a:pt x="145" y="963"/>
                  </a:lnTo>
                  <a:lnTo>
                    <a:pt x="161" y="964"/>
                  </a:lnTo>
                  <a:lnTo>
                    <a:pt x="178" y="966"/>
                  </a:lnTo>
                  <a:lnTo>
                    <a:pt x="194" y="969"/>
                  </a:lnTo>
                  <a:lnTo>
                    <a:pt x="209" y="970"/>
                  </a:lnTo>
                  <a:lnTo>
                    <a:pt x="225" y="972"/>
                  </a:lnTo>
                  <a:lnTo>
                    <a:pt x="241" y="975"/>
                  </a:lnTo>
                  <a:lnTo>
                    <a:pt x="257" y="977"/>
                  </a:lnTo>
                  <a:lnTo>
                    <a:pt x="265" y="968"/>
                  </a:lnTo>
                  <a:lnTo>
                    <a:pt x="272" y="958"/>
                  </a:lnTo>
                  <a:lnTo>
                    <a:pt x="280" y="949"/>
                  </a:lnTo>
                  <a:lnTo>
                    <a:pt x="287" y="940"/>
                  </a:lnTo>
                  <a:lnTo>
                    <a:pt x="294" y="900"/>
                  </a:lnTo>
                  <a:lnTo>
                    <a:pt x="301" y="859"/>
                  </a:lnTo>
                  <a:lnTo>
                    <a:pt x="307" y="820"/>
                  </a:lnTo>
                  <a:lnTo>
                    <a:pt x="314" y="780"/>
                  </a:lnTo>
                  <a:lnTo>
                    <a:pt x="319" y="761"/>
                  </a:lnTo>
                  <a:lnTo>
                    <a:pt x="326" y="743"/>
                  </a:lnTo>
                  <a:lnTo>
                    <a:pt x="332" y="726"/>
                  </a:lnTo>
                  <a:lnTo>
                    <a:pt x="338" y="707"/>
                  </a:lnTo>
                  <a:lnTo>
                    <a:pt x="342" y="698"/>
                  </a:lnTo>
                  <a:lnTo>
                    <a:pt x="347" y="690"/>
                  </a:lnTo>
                  <a:lnTo>
                    <a:pt x="352" y="681"/>
                  </a:lnTo>
                  <a:lnTo>
                    <a:pt x="357" y="673"/>
                  </a:lnTo>
                  <a:lnTo>
                    <a:pt x="362" y="663"/>
                  </a:lnTo>
                  <a:lnTo>
                    <a:pt x="367" y="655"/>
                  </a:lnTo>
                  <a:lnTo>
                    <a:pt x="372" y="646"/>
                  </a:lnTo>
                  <a:lnTo>
                    <a:pt x="377" y="637"/>
                  </a:lnTo>
                  <a:lnTo>
                    <a:pt x="395" y="606"/>
                  </a:lnTo>
                  <a:lnTo>
                    <a:pt x="415" y="570"/>
                  </a:lnTo>
                  <a:lnTo>
                    <a:pt x="435" y="530"/>
                  </a:lnTo>
                  <a:lnTo>
                    <a:pt x="454" y="483"/>
                  </a:lnTo>
                  <a:lnTo>
                    <a:pt x="471" y="430"/>
                  </a:lnTo>
                  <a:lnTo>
                    <a:pt x="486" y="370"/>
                  </a:lnTo>
                  <a:lnTo>
                    <a:pt x="499" y="303"/>
                  </a:lnTo>
                  <a:lnTo>
                    <a:pt x="507" y="229"/>
                  </a:lnTo>
                  <a:lnTo>
                    <a:pt x="512" y="203"/>
                  </a:lnTo>
                  <a:lnTo>
                    <a:pt x="511" y="177"/>
                  </a:lnTo>
                  <a:lnTo>
                    <a:pt x="506" y="153"/>
                  </a:lnTo>
                  <a:lnTo>
                    <a:pt x="497" y="130"/>
                  </a:lnTo>
                  <a:lnTo>
                    <a:pt x="485" y="109"/>
                  </a:lnTo>
                  <a:lnTo>
                    <a:pt x="469" y="90"/>
                  </a:lnTo>
                  <a:lnTo>
                    <a:pt x="451" y="72"/>
                  </a:lnTo>
                  <a:lnTo>
                    <a:pt x="430" y="56"/>
                  </a:lnTo>
                  <a:lnTo>
                    <a:pt x="407" y="42"/>
                  </a:lnTo>
                  <a:lnTo>
                    <a:pt x="383" y="30"/>
                  </a:lnTo>
                  <a:lnTo>
                    <a:pt x="356" y="19"/>
                  </a:lnTo>
                  <a:lnTo>
                    <a:pt x="330" y="11"/>
                  </a:lnTo>
                  <a:lnTo>
                    <a:pt x="302" y="6"/>
                  </a:lnTo>
                  <a:lnTo>
                    <a:pt x="274" y="1"/>
                  </a:lnTo>
                  <a:lnTo>
                    <a:pt x="247" y="0"/>
                  </a:lnTo>
                  <a:lnTo>
                    <a:pt x="220" y="0"/>
                  </a:lnTo>
                  <a:close/>
                </a:path>
              </a:pathLst>
            </a:custGeom>
            <a:solidFill>
              <a:srgbClr val="FFE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30" name="Freeform 410"/>
            <p:cNvSpPr>
              <a:spLocks noChangeAspect="1"/>
            </p:cNvSpPr>
            <p:nvPr/>
          </p:nvSpPr>
          <p:spPr bwMode="auto">
            <a:xfrm>
              <a:off x="4099" y="2947"/>
              <a:ext cx="157" cy="323"/>
            </a:xfrm>
            <a:custGeom>
              <a:avLst/>
              <a:gdLst>
                <a:gd name="T0" fmla="*/ 6 w 469"/>
                <a:gd name="T1" fmla="*/ 0 h 964"/>
                <a:gd name="T2" fmla="*/ 4 w 469"/>
                <a:gd name="T3" fmla="*/ 1 h 964"/>
                <a:gd name="T4" fmla="*/ 2 w 469"/>
                <a:gd name="T5" fmla="*/ 3 h 964"/>
                <a:gd name="T6" fmla="*/ 1 w 469"/>
                <a:gd name="T7" fmla="*/ 4 h 964"/>
                <a:gd name="T8" fmla="*/ 0 w 469"/>
                <a:gd name="T9" fmla="*/ 6 h 964"/>
                <a:gd name="T10" fmla="*/ 0 w 469"/>
                <a:gd name="T11" fmla="*/ 8 h 964"/>
                <a:gd name="T12" fmla="*/ 1 w 469"/>
                <a:gd name="T13" fmla="*/ 10 h 964"/>
                <a:gd name="T14" fmla="*/ 2 w 469"/>
                <a:gd name="T15" fmla="*/ 12 h 964"/>
                <a:gd name="T16" fmla="*/ 3 w 469"/>
                <a:gd name="T17" fmla="*/ 16 h 964"/>
                <a:gd name="T18" fmla="*/ 4 w 469"/>
                <a:gd name="T19" fmla="*/ 21 h 964"/>
                <a:gd name="T20" fmla="*/ 4 w 469"/>
                <a:gd name="T21" fmla="*/ 25 h 964"/>
                <a:gd name="T22" fmla="*/ 4 w 469"/>
                <a:gd name="T23" fmla="*/ 26 h 964"/>
                <a:gd name="T24" fmla="*/ 4 w 469"/>
                <a:gd name="T25" fmla="*/ 28 h 964"/>
                <a:gd name="T26" fmla="*/ 4 w 469"/>
                <a:gd name="T27" fmla="*/ 32 h 964"/>
                <a:gd name="T28" fmla="*/ 4 w 469"/>
                <a:gd name="T29" fmla="*/ 34 h 964"/>
                <a:gd name="T30" fmla="*/ 4 w 469"/>
                <a:gd name="T31" fmla="*/ 35 h 964"/>
                <a:gd name="T32" fmla="*/ 5 w 469"/>
                <a:gd name="T33" fmla="*/ 36 h 964"/>
                <a:gd name="T34" fmla="*/ 6 w 469"/>
                <a:gd name="T35" fmla="*/ 36 h 964"/>
                <a:gd name="T36" fmla="*/ 7 w 469"/>
                <a:gd name="T37" fmla="*/ 36 h 964"/>
                <a:gd name="T38" fmla="*/ 8 w 469"/>
                <a:gd name="T39" fmla="*/ 36 h 964"/>
                <a:gd name="T40" fmla="*/ 9 w 469"/>
                <a:gd name="T41" fmla="*/ 36 h 964"/>
                <a:gd name="T42" fmla="*/ 9 w 469"/>
                <a:gd name="T43" fmla="*/ 35 h 964"/>
                <a:gd name="T44" fmla="*/ 10 w 469"/>
                <a:gd name="T45" fmla="*/ 34 h 964"/>
                <a:gd name="T46" fmla="*/ 10 w 469"/>
                <a:gd name="T47" fmla="*/ 30 h 964"/>
                <a:gd name="T48" fmla="*/ 11 w 469"/>
                <a:gd name="T49" fmla="*/ 28 h 964"/>
                <a:gd name="T50" fmla="*/ 11 w 469"/>
                <a:gd name="T51" fmla="*/ 27 h 964"/>
                <a:gd name="T52" fmla="*/ 11 w 469"/>
                <a:gd name="T53" fmla="*/ 26 h 964"/>
                <a:gd name="T54" fmla="*/ 12 w 469"/>
                <a:gd name="T55" fmla="*/ 25 h 964"/>
                <a:gd name="T56" fmla="*/ 12 w 469"/>
                <a:gd name="T57" fmla="*/ 24 h 964"/>
                <a:gd name="T58" fmla="*/ 12 w 469"/>
                <a:gd name="T59" fmla="*/ 24 h 964"/>
                <a:gd name="T60" fmla="*/ 13 w 469"/>
                <a:gd name="T61" fmla="*/ 22 h 964"/>
                <a:gd name="T62" fmla="*/ 15 w 469"/>
                <a:gd name="T63" fmla="*/ 19 h 964"/>
                <a:gd name="T64" fmla="*/ 16 w 469"/>
                <a:gd name="T65" fmla="*/ 16 h 964"/>
                <a:gd name="T66" fmla="*/ 17 w 469"/>
                <a:gd name="T67" fmla="*/ 11 h 964"/>
                <a:gd name="T68" fmla="*/ 18 w 469"/>
                <a:gd name="T69" fmla="*/ 7 h 964"/>
                <a:gd name="T70" fmla="*/ 17 w 469"/>
                <a:gd name="T71" fmla="*/ 6 h 964"/>
                <a:gd name="T72" fmla="*/ 17 w 469"/>
                <a:gd name="T73" fmla="*/ 4 h 964"/>
                <a:gd name="T74" fmla="*/ 16 w 469"/>
                <a:gd name="T75" fmla="*/ 3 h 964"/>
                <a:gd name="T76" fmla="*/ 14 w 469"/>
                <a:gd name="T77" fmla="*/ 2 h 964"/>
                <a:gd name="T78" fmla="*/ 13 w 469"/>
                <a:gd name="T79" fmla="*/ 1 h 964"/>
                <a:gd name="T80" fmla="*/ 11 w 469"/>
                <a:gd name="T81" fmla="*/ 0 h 964"/>
                <a:gd name="T82" fmla="*/ 9 w 469"/>
                <a:gd name="T83" fmla="*/ 0 h 9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69" h="964">
                  <a:moveTo>
                    <a:pt x="211" y="0"/>
                  </a:moveTo>
                  <a:lnTo>
                    <a:pt x="171" y="10"/>
                  </a:lnTo>
                  <a:lnTo>
                    <a:pt x="135" y="21"/>
                  </a:lnTo>
                  <a:lnTo>
                    <a:pt x="104" y="35"/>
                  </a:lnTo>
                  <a:lnTo>
                    <a:pt x="76" y="51"/>
                  </a:lnTo>
                  <a:lnTo>
                    <a:pt x="52" y="70"/>
                  </a:lnTo>
                  <a:lnTo>
                    <a:pt x="33" y="90"/>
                  </a:lnTo>
                  <a:lnTo>
                    <a:pt x="19" y="112"/>
                  </a:lnTo>
                  <a:lnTo>
                    <a:pt x="8" y="135"/>
                  </a:lnTo>
                  <a:lnTo>
                    <a:pt x="2" y="161"/>
                  </a:lnTo>
                  <a:lnTo>
                    <a:pt x="0" y="186"/>
                  </a:lnTo>
                  <a:lnTo>
                    <a:pt x="4" y="211"/>
                  </a:lnTo>
                  <a:lnTo>
                    <a:pt x="10" y="238"/>
                  </a:lnTo>
                  <a:lnTo>
                    <a:pt x="22" y="265"/>
                  </a:lnTo>
                  <a:lnTo>
                    <a:pt x="38" y="292"/>
                  </a:lnTo>
                  <a:lnTo>
                    <a:pt x="58" y="318"/>
                  </a:lnTo>
                  <a:lnTo>
                    <a:pt x="83" y="345"/>
                  </a:lnTo>
                  <a:lnTo>
                    <a:pt x="89" y="420"/>
                  </a:lnTo>
                  <a:lnTo>
                    <a:pt x="93" y="494"/>
                  </a:lnTo>
                  <a:lnTo>
                    <a:pt x="99" y="568"/>
                  </a:lnTo>
                  <a:lnTo>
                    <a:pt x="104" y="643"/>
                  </a:lnTo>
                  <a:lnTo>
                    <a:pt x="105" y="661"/>
                  </a:lnTo>
                  <a:lnTo>
                    <a:pt x="106" y="677"/>
                  </a:lnTo>
                  <a:lnTo>
                    <a:pt x="107" y="694"/>
                  </a:lnTo>
                  <a:lnTo>
                    <a:pt x="108" y="711"/>
                  </a:lnTo>
                  <a:lnTo>
                    <a:pt x="104" y="759"/>
                  </a:lnTo>
                  <a:lnTo>
                    <a:pt x="100" y="805"/>
                  </a:lnTo>
                  <a:lnTo>
                    <a:pt x="97" y="852"/>
                  </a:lnTo>
                  <a:lnTo>
                    <a:pt x="93" y="898"/>
                  </a:lnTo>
                  <a:lnTo>
                    <a:pt x="99" y="911"/>
                  </a:lnTo>
                  <a:lnTo>
                    <a:pt x="104" y="923"/>
                  </a:lnTo>
                  <a:lnTo>
                    <a:pt x="110" y="936"/>
                  </a:lnTo>
                  <a:lnTo>
                    <a:pt x="114" y="949"/>
                  </a:lnTo>
                  <a:lnTo>
                    <a:pt x="128" y="951"/>
                  </a:lnTo>
                  <a:lnTo>
                    <a:pt x="143" y="953"/>
                  </a:lnTo>
                  <a:lnTo>
                    <a:pt x="157" y="954"/>
                  </a:lnTo>
                  <a:lnTo>
                    <a:pt x="172" y="957"/>
                  </a:lnTo>
                  <a:lnTo>
                    <a:pt x="186" y="958"/>
                  </a:lnTo>
                  <a:lnTo>
                    <a:pt x="199" y="960"/>
                  </a:lnTo>
                  <a:lnTo>
                    <a:pt x="214" y="961"/>
                  </a:lnTo>
                  <a:lnTo>
                    <a:pt x="228" y="964"/>
                  </a:lnTo>
                  <a:lnTo>
                    <a:pt x="235" y="954"/>
                  </a:lnTo>
                  <a:lnTo>
                    <a:pt x="242" y="945"/>
                  </a:lnTo>
                  <a:lnTo>
                    <a:pt x="249" y="936"/>
                  </a:lnTo>
                  <a:lnTo>
                    <a:pt x="256" y="927"/>
                  </a:lnTo>
                  <a:lnTo>
                    <a:pt x="262" y="886"/>
                  </a:lnTo>
                  <a:lnTo>
                    <a:pt x="269" y="847"/>
                  </a:lnTo>
                  <a:lnTo>
                    <a:pt x="274" y="807"/>
                  </a:lnTo>
                  <a:lnTo>
                    <a:pt x="280" y="768"/>
                  </a:lnTo>
                  <a:lnTo>
                    <a:pt x="286" y="749"/>
                  </a:lnTo>
                  <a:lnTo>
                    <a:pt x="292" y="732"/>
                  </a:lnTo>
                  <a:lnTo>
                    <a:pt x="297" y="714"/>
                  </a:lnTo>
                  <a:lnTo>
                    <a:pt x="303" y="696"/>
                  </a:lnTo>
                  <a:lnTo>
                    <a:pt x="308" y="687"/>
                  </a:lnTo>
                  <a:lnTo>
                    <a:pt x="312" y="678"/>
                  </a:lnTo>
                  <a:lnTo>
                    <a:pt x="317" y="670"/>
                  </a:lnTo>
                  <a:lnTo>
                    <a:pt x="321" y="661"/>
                  </a:lnTo>
                  <a:lnTo>
                    <a:pt x="325" y="653"/>
                  </a:lnTo>
                  <a:lnTo>
                    <a:pt x="330" y="643"/>
                  </a:lnTo>
                  <a:lnTo>
                    <a:pt x="334" y="635"/>
                  </a:lnTo>
                  <a:lnTo>
                    <a:pt x="339" y="626"/>
                  </a:lnTo>
                  <a:lnTo>
                    <a:pt x="355" y="596"/>
                  </a:lnTo>
                  <a:lnTo>
                    <a:pt x="372" y="560"/>
                  </a:lnTo>
                  <a:lnTo>
                    <a:pt x="391" y="519"/>
                  </a:lnTo>
                  <a:lnTo>
                    <a:pt x="408" y="472"/>
                  </a:lnTo>
                  <a:lnTo>
                    <a:pt x="424" y="420"/>
                  </a:lnTo>
                  <a:lnTo>
                    <a:pt x="439" y="360"/>
                  </a:lnTo>
                  <a:lnTo>
                    <a:pt x="452" y="294"/>
                  </a:lnTo>
                  <a:lnTo>
                    <a:pt x="461" y="222"/>
                  </a:lnTo>
                  <a:lnTo>
                    <a:pt x="468" y="197"/>
                  </a:lnTo>
                  <a:lnTo>
                    <a:pt x="469" y="173"/>
                  </a:lnTo>
                  <a:lnTo>
                    <a:pt x="467" y="151"/>
                  </a:lnTo>
                  <a:lnTo>
                    <a:pt x="461" y="130"/>
                  </a:lnTo>
                  <a:lnTo>
                    <a:pt x="451" y="110"/>
                  </a:lnTo>
                  <a:lnTo>
                    <a:pt x="438" y="91"/>
                  </a:lnTo>
                  <a:lnTo>
                    <a:pt x="422" y="74"/>
                  </a:lnTo>
                  <a:lnTo>
                    <a:pt x="403" y="58"/>
                  </a:lnTo>
                  <a:lnTo>
                    <a:pt x="384" y="44"/>
                  </a:lnTo>
                  <a:lnTo>
                    <a:pt x="361" y="32"/>
                  </a:lnTo>
                  <a:lnTo>
                    <a:pt x="338" y="21"/>
                  </a:lnTo>
                  <a:lnTo>
                    <a:pt x="312" y="13"/>
                  </a:lnTo>
                  <a:lnTo>
                    <a:pt x="287" y="6"/>
                  </a:lnTo>
                  <a:lnTo>
                    <a:pt x="262" y="3"/>
                  </a:lnTo>
                  <a:lnTo>
                    <a:pt x="236" y="0"/>
                  </a:lnTo>
                  <a:lnTo>
                    <a:pt x="211" y="0"/>
                  </a:lnTo>
                  <a:close/>
                </a:path>
              </a:pathLst>
            </a:custGeom>
            <a:solidFill>
              <a:srgbClr val="FFE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31" name="Freeform 411"/>
            <p:cNvSpPr>
              <a:spLocks noChangeAspect="1"/>
            </p:cNvSpPr>
            <p:nvPr/>
          </p:nvSpPr>
          <p:spPr bwMode="auto">
            <a:xfrm>
              <a:off x="4107" y="2951"/>
              <a:ext cx="143" cy="318"/>
            </a:xfrm>
            <a:custGeom>
              <a:avLst/>
              <a:gdLst>
                <a:gd name="T0" fmla="*/ 6 w 429"/>
                <a:gd name="T1" fmla="*/ 0 h 951"/>
                <a:gd name="T2" fmla="*/ 3 w 429"/>
                <a:gd name="T3" fmla="*/ 1 h 951"/>
                <a:gd name="T4" fmla="*/ 2 w 429"/>
                <a:gd name="T5" fmla="*/ 2 h 951"/>
                <a:gd name="T6" fmla="*/ 1 w 429"/>
                <a:gd name="T7" fmla="*/ 4 h 951"/>
                <a:gd name="T8" fmla="*/ 0 w 429"/>
                <a:gd name="T9" fmla="*/ 6 h 951"/>
                <a:gd name="T10" fmla="*/ 0 w 429"/>
                <a:gd name="T11" fmla="*/ 7 h 951"/>
                <a:gd name="T12" fmla="*/ 1 w 429"/>
                <a:gd name="T13" fmla="*/ 9 h 951"/>
                <a:gd name="T14" fmla="*/ 2 w 429"/>
                <a:gd name="T15" fmla="*/ 11 h 951"/>
                <a:gd name="T16" fmla="*/ 3 w 429"/>
                <a:gd name="T17" fmla="*/ 15 h 951"/>
                <a:gd name="T18" fmla="*/ 3 w 429"/>
                <a:gd name="T19" fmla="*/ 21 h 951"/>
                <a:gd name="T20" fmla="*/ 3 w 429"/>
                <a:gd name="T21" fmla="*/ 24 h 951"/>
                <a:gd name="T22" fmla="*/ 4 w 429"/>
                <a:gd name="T23" fmla="*/ 26 h 951"/>
                <a:gd name="T24" fmla="*/ 3 w 429"/>
                <a:gd name="T25" fmla="*/ 28 h 951"/>
                <a:gd name="T26" fmla="*/ 3 w 429"/>
                <a:gd name="T27" fmla="*/ 31 h 951"/>
                <a:gd name="T28" fmla="*/ 3 w 429"/>
                <a:gd name="T29" fmla="*/ 34 h 951"/>
                <a:gd name="T30" fmla="*/ 3 w 429"/>
                <a:gd name="T31" fmla="*/ 34 h 951"/>
                <a:gd name="T32" fmla="*/ 4 w 429"/>
                <a:gd name="T33" fmla="*/ 35 h 951"/>
                <a:gd name="T34" fmla="*/ 5 w 429"/>
                <a:gd name="T35" fmla="*/ 35 h 951"/>
                <a:gd name="T36" fmla="*/ 6 w 429"/>
                <a:gd name="T37" fmla="*/ 35 h 951"/>
                <a:gd name="T38" fmla="*/ 7 w 429"/>
                <a:gd name="T39" fmla="*/ 35 h 951"/>
                <a:gd name="T40" fmla="*/ 8 w 429"/>
                <a:gd name="T41" fmla="*/ 35 h 951"/>
                <a:gd name="T42" fmla="*/ 8 w 429"/>
                <a:gd name="T43" fmla="*/ 34 h 951"/>
                <a:gd name="T44" fmla="*/ 8 w 429"/>
                <a:gd name="T45" fmla="*/ 33 h 951"/>
                <a:gd name="T46" fmla="*/ 9 w 429"/>
                <a:gd name="T47" fmla="*/ 30 h 951"/>
                <a:gd name="T48" fmla="*/ 9 w 429"/>
                <a:gd name="T49" fmla="*/ 27 h 951"/>
                <a:gd name="T50" fmla="*/ 10 w 429"/>
                <a:gd name="T51" fmla="*/ 26 h 951"/>
                <a:gd name="T52" fmla="*/ 10 w 429"/>
                <a:gd name="T53" fmla="*/ 25 h 951"/>
                <a:gd name="T54" fmla="*/ 11 w 429"/>
                <a:gd name="T55" fmla="*/ 24 h 951"/>
                <a:gd name="T56" fmla="*/ 12 w 429"/>
                <a:gd name="T57" fmla="*/ 22 h 951"/>
                <a:gd name="T58" fmla="*/ 13 w 429"/>
                <a:gd name="T59" fmla="*/ 19 h 951"/>
                <a:gd name="T60" fmla="*/ 14 w 429"/>
                <a:gd name="T61" fmla="*/ 15 h 951"/>
                <a:gd name="T62" fmla="*/ 15 w 429"/>
                <a:gd name="T63" fmla="*/ 11 h 951"/>
                <a:gd name="T64" fmla="*/ 16 w 429"/>
                <a:gd name="T65" fmla="*/ 7 h 951"/>
                <a:gd name="T66" fmla="*/ 16 w 429"/>
                <a:gd name="T67" fmla="*/ 6 h 951"/>
                <a:gd name="T68" fmla="*/ 15 w 429"/>
                <a:gd name="T69" fmla="*/ 4 h 951"/>
                <a:gd name="T70" fmla="*/ 15 w 429"/>
                <a:gd name="T71" fmla="*/ 3 h 951"/>
                <a:gd name="T72" fmla="*/ 13 w 429"/>
                <a:gd name="T73" fmla="*/ 2 h 951"/>
                <a:gd name="T74" fmla="*/ 12 w 429"/>
                <a:gd name="T75" fmla="*/ 1 h 951"/>
                <a:gd name="T76" fmla="*/ 10 w 429"/>
                <a:gd name="T77" fmla="*/ 0 h 951"/>
                <a:gd name="T78" fmla="*/ 8 w 429"/>
                <a:gd name="T79" fmla="*/ 0 h 9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9" h="951">
                  <a:moveTo>
                    <a:pt x="200" y="0"/>
                  </a:moveTo>
                  <a:lnTo>
                    <a:pt x="161" y="8"/>
                  </a:lnTo>
                  <a:lnTo>
                    <a:pt x="126" y="20"/>
                  </a:lnTo>
                  <a:lnTo>
                    <a:pt x="94" y="32"/>
                  </a:lnTo>
                  <a:lnTo>
                    <a:pt x="68" y="48"/>
                  </a:lnTo>
                  <a:lnTo>
                    <a:pt x="46" y="66"/>
                  </a:lnTo>
                  <a:lnTo>
                    <a:pt x="29" y="85"/>
                  </a:lnTo>
                  <a:lnTo>
                    <a:pt x="15" y="106"/>
                  </a:lnTo>
                  <a:lnTo>
                    <a:pt x="6" y="128"/>
                  </a:lnTo>
                  <a:lnTo>
                    <a:pt x="1" y="150"/>
                  </a:lnTo>
                  <a:lnTo>
                    <a:pt x="0" y="174"/>
                  </a:lnTo>
                  <a:lnTo>
                    <a:pt x="3" y="197"/>
                  </a:lnTo>
                  <a:lnTo>
                    <a:pt x="11" y="221"/>
                  </a:lnTo>
                  <a:lnTo>
                    <a:pt x="23" y="244"/>
                  </a:lnTo>
                  <a:lnTo>
                    <a:pt x="39" y="268"/>
                  </a:lnTo>
                  <a:lnTo>
                    <a:pt x="60" y="290"/>
                  </a:lnTo>
                  <a:lnTo>
                    <a:pt x="84" y="312"/>
                  </a:lnTo>
                  <a:lnTo>
                    <a:pt x="86" y="393"/>
                  </a:lnTo>
                  <a:lnTo>
                    <a:pt x="89" y="474"/>
                  </a:lnTo>
                  <a:lnTo>
                    <a:pt x="91" y="554"/>
                  </a:lnTo>
                  <a:lnTo>
                    <a:pt x="93" y="635"/>
                  </a:lnTo>
                  <a:lnTo>
                    <a:pt x="94" y="652"/>
                  </a:lnTo>
                  <a:lnTo>
                    <a:pt x="96" y="668"/>
                  </a:lnTo>
                  <a:lnTo>
                    <a:pt x="96" y="686"/>
                  </a:lnTo>
                  <a:lnTo>
                    <a:pt x="97" y="703"/>
                  </a:lnTo>
                  <a:lnTo>
                    <a:pt x="92" y="749"/>
                  </a:lnTo>
                  <a:lnTo>
                    <a:pt x="89" y="795"/>
                  </a:lnTo>
                  <a:lnTo>
                    <a:pt x="85" y="842"/>
                  </a:lnTo>
                  <a:lnTo>
                    <a:pt x="81" y="888"/>
                  </a:lnTo>
                  <a:lnTo>
                    <a:pt x="85" y="901"/>
                  </a:lnTo>
                  <a:lnTo>
                    <a:pt x="90" y="913"/>
                  </a:lnTo>
                  <a:lnTo>
                    <a:pt x="93" y="925"/>
                  </a:lnTo>
                  <a:lnTo>
                    <a:pt x="98" y="938"/>
                  </a:lnTo>
                  <a:lnTo>
                    <a:pt x="111" y="939"/>
                  </a:lnTo>
                  <a:lnTo>
                    <a:pt x="123" y="941"/>
                  </a:lnTo>
                  <a:lnTo>
                    <a:pt x="136" y="942"/>
                  </a:lnTo>
                  <a:lnTo>
                    <a:pt x="149" y="944"/>
                  </a:lnTo>
                  <a:lnTo>
                    <a:pt x="161" y="946"/>
                  </a:lnTo>
                  <a:lnTo>
                    <a:pt x="174" y="947"/>
                  </a:lnTo>
                  <a:lnTo>
                    <a:pt x="187" y="949"/>
                  </a:lnTo>
                  <a:lnTo>
                    <a:pt x="199" y="951"/>
                  </a:lnTo>
                  <a:lnTo>
                    <a:pt x="205" y="941"/>
                  </a:lnTo>
                  <a:lnTo>
                    <a:pt x="212" y="932"/>
                  </a:lnTo>
                  <a:lnTo>
                    <a:pt x="218" y="923"/>
                  </a:lnTo>
                  <a:lnTo>
                    <a:pt x="223" y="914"/>
                  </a:lnTo>
                  <a:lnTo>
                    <a:pt x="229" y="874"/>
                  </a:lnTo>
                  <a:lnTo>
                    <a:pt x="236" y="834"/>
                  </a:lnTo>
                  <a:lnTo>
                    <a:pt x="242" y="795"/>
                  </a:lnTo>
                  <a:lnTo>
                    <a:pt x="248" y="756"/>
                  </a:lnTo>
                  <a:lnTo>
                    <a:pt x="253" y="737"/>
                  </a:lnTo>
                  <a:lnTo>
                    <a:pt x="258" y="720"/>
                  </a:lnTo>
                  <a:lnTo>
                    <a:pt x="264" y="703"/>
                  </a:lnTo>
                  <a:lnTo>
                    <a:pt x="268" y="684"/>
                  </a:lnTo>
                  <a:lnTo>
                    <a:pt x="276" y="667"/>
                  </a:lnTo>
                  <a:lnTo>
                    <a:pt x="286" y="650"/>
                  </a:lnTo>
                  <a:lnTo>
                    <a:pt x="294" y="633"/>
                  </a:lnTo>
                  <a:lnTo>
                    <a:pt x="302" y="615"/>
                  </a:lnTo>
                  <a:lnTo>
                    <a:pt x="316" y="585"/>
                  </a:lnTo>
                  <a:lnTo>
                    <a:pt x="331" y="550"/>
                  </a:lnTo>
                  <a:lnTo>
                    <a:pt x="347" y="508"/>
                  </a:lnTo>
                  <a:lnTo>
                    <a:pt x="362" y="462"/>
                  </a:lnTo>
                  <a:lnTo>
                    <a:pt x="377" y="410"/>
                  </a:lnTo>
                  <a:lnTo>
                    <a:pt x="391" y="351"/>
                  </a:lnTo>
                  <a:lnTo>
                    <a:pt x="403" y="286"/>
                  </a:lnTo>
                  <a:lnTo>
                    <a:pt x="414" y="213"/>
                  </a:lnTo>
                  <a:lnTo>
                    <a:pt x="423" y="191"/>
                  </a:lnTo>
                  <a:lnTo>
                    <a:pt x="427" y="171"/>
                  </a:lnTo>
                  <a:lnTo>
                    <a:pt x="429" y="150"/>
                  </a:lnTo>
                  <a:lnTo>
                    <a:pt x="424" y="129"/>
                  </a:lnTo>
                  <a:lnTo>
                    <a:pt x="417" y="111"/>
                  </a:lnTo>
                  <a:lnTo>
                    <a:pt x="407" y="93"/>
                  </a:lnTo>
                  <a:lnTo>
                    <a:pt x="393" y="76"/>
                  </a:lnTo>
                  <a:lnTo>
                    <a:pt x="378" y="61"/>
                  </a:lnTo>
                  <a:lnTo>
                    <a:pt x="359" y="47"/>
                  </a:lnTo>
                  <a:lnTo>
                    <a:pt x="339" y="35"/>
                  </a:lnTo>
                  <a:lnTo>
                    <a:pt x="318" y="24"/>
                  </a:lnTo>
                  <a:lnTo>
                    <a:pt x="295" y="15"/>
                  </a:lnTo>
                  <a:lnTo>
                    <a:pt x="272" y="8"/>
                  </a:lnTo>
                  <a:lnTo>
                    <a:pt x="248" y="3"/>
                  </a:lnTo>
                  <a:lnTo>
                    <a:pt x="223" y="0"/>
                  </a:lnTo>
                  <a:lnTo>
                    <a:pt x="200" y="0"/>
                  </a:lnTo>
                  <a:close/>
                </a:path>
              </a:pathLst>
            </a:custGeom>
            <a:solidFill>
              <a:srgbClr val="FFED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32" name="Freeform 412"/>
            <p:cNvSpPr>
              <a:spLocks noChangeAspect="1"/>
            </p:cNvSpPr>
            <p:nvPr/>
          </p:nvSpPr>
          <p:spPr bwMode="auto">
            <a:xfrm>
              <a:off x="4114" y="2955"/>
              <a:ext cx="131" cy="314"/>
            </a:xfrm>
            <a:custGeom>
              <a:avLst/>
              <a:gdLst>
                <a:gd name="T0" fmla="*/ 6 w 389"/>
                <a:gd name="T1" fmla="*/ 0 h 936"/>
                <a:gd name="T2" fmla="*/ 3 w 389"/>
                <a:gd name="T3" fmla="*/ 1 h 936"/>
                <a:gd name="T4" fmla="*/ 1 w 389"/>
                <a:gd name="T5" fmla="*/ 2 h 936"/>
                <a:gd name="T6" fmla="*/ 0 w 389"/>
                <a:gd name="T7" fmla="*/ 4 h 936"/>
                <a:gd name="T8" fmla="*/ 0 w 389"/>
                <a:gd name="T9" fmla="*/ 5 h 936"/>
                <a:gd name="T10" fmla="*/ 0 w 389"/>
                <a:gd name="T11" fmla="*/ 7 h 936"/>
                <a:gd name="T12" fmla="*/ 1 w 389"/>
                <a:gd name="T13" fmla="*/ 8 h 936"/>
                <a:gd name="T14" fmla="*/ 2 w 389"/>
                <a:gd name="T15" fmla="*/ 10 h 936"/>
                <a:gd name="T16" fmla="*/ 3 w 389"/>
                <a:gd name="T17" fmla="*/ 14 h 936"/>
                <a:gd name="T18" fmla="*/ 3 w 389"/>
                <a:gd name="T19" fmla="*/ 20 h 936"/>
                <a:gd name="T20" fmla="*/ 3 w 389"/>
                <a:gd name="T21" fmla="*/ 24 h 936"/>
                <a:gd name="T22" fmla="*/ 3 w 389"/>
                <a:gd name="T23" fmla="*/ 25 h 936"/>
                <a:gd name="T24" fmla="*/ 3 w 389"/>
                <a:gd name="T25" fmla="*/ 28 h 936"/>
                <a:gd name="T26" fmla="*/ 3 w 389"/>
                <a:gd name="T27" fmla="*/ 31 h 936"/>
                <a:gd name="T28" fmla="*/ 3 w 389"/>
                <a:gd name="T29" fmla="*/ 34 h 936"/>
                <a:gd name="T30" fmla="*/ 3 w 389"/>
                <a:gd name="T31" fmla="*/ 35 h 936"/>
                <a:gd name="T32" fmla="*/ 3 w 389"/>
                <a:gd name="T33" fmla="*/ 35 h 936"/>
                <a:gd name="T34" fmla="*/ 4 w 389"/>
                <a:gd name="T35" fmla="*/ 35 h 936"/>
                <a:gd name="T36" fmla="*/ 5 w 389"/>
                <a:gd name="T37" fmla="*/ 35 h 936"/>
                <a:gd name="T38" fmla="*/ 6 w 389"/>
                <a:gd name="T39" fmla="*/ 35 h 936"/>
                <a:gd name="T40" fmla="*/ 7 w 389"/>
                <a:gd name="T41" fmla="*/ 35 h 936"/>
                <a:gd name="T42" fmla="*/ 7 w 389"/>
                <a:gd name="T43" fmla="*/ 34 h 936"/>
                <a:gd name="T44" fmla="*/ 8 w 389"/>
                <a:gd name="T45" fmla="*/ 33 h 936"/>
                <a:gd name="T46" fmla="*/ 8 w 389"/>
                <a:gd name="T47" fmla="*/ 30 h 936"/>
                <a:gd name="T48" fmla="*/ 8 w 389"/>
                <a:gd name="T49" fmla="*/ 28 h 936"/>
                <a:gd name="T50" fmla="*/ 9 w 389"/>
                <a:gd name="T51" fmla="*/ 26 h 936"/>
                <a:gd name="T52" fmla="*/ 9 w 389"/>
                <a:gd name="T53" fmla="*/ 25 h 936"/>
                <a:gd name="T54" fmla="*/ 10 w 389"/>
                <a:gd name="T55" fmla="*/ 23 h 936"/>
                <a:gd name="T56" fmla="*/ 10 w 389"/>
                <a:gd name="T57" fmla="*/ 21 h 936"/>
                <a:gd name="T58" fmla="*/ 11 w 389"/>
                <a:gd name="T59" fmla="*/ 19 h 936"/>
                <a:gd name="T60" fmla="*/ 12 w 389"/>
                <a:gd name="T61" fmla="*/ 15 h 936"/>
                <a:gd name="T62" fmla="*/ 13 w 389"/>
                <a:gd name="T63" fmla="*/ 10 h 936"/>
                <a:gd name="T64" fmla="*/ 14 w 389"/>
                <a:gd name="T65" fmla="*/ 7 h 936"/>
                <a:gd name="T66" fmla="*/ 15 w 389"/>
                <a:gd name="T67" fmla="*/ 5 h 936"/>
                <a:gd name="T68" fmla="*/ 14 w 389"/>
                <a:gd name="T69" fmla="*/ 4 h 936"/>
                <a:gd name="T70" fmla="*/ 14 w 389"/>
                <a:gd name="T71" fmla="*/ 3 h 936"/>
                <a:gd name="T72" fmla="*/ 13 w 389"/>
                <a:gd name="T73" fmla="*/ 2 h 936"/>
                <a:gd name="T74" fmla="*/ 11 w 389"/>
                <a:gd name="T75" fmla="*/ 1 h 936"/>
                <a:gd name="T76" fmla="*/ 10 w 389"/>
                <a:gd name="T77" fmla="*/ 0 h 936"/>
                <a:gd name="T78" fmla="*/ 8 w 389"/>
                <a:gd name="T79" fmla="*/ 0 h 9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9" h="936">
                  <a:moveTo>
                    <a:pt x="191" y="0"/>
                  </a:moveTo>
                  <a:lnTo>
                    <a:pt x="152" y="8"/>
                  </a:lnTo>
                  <a:lnTo>
                    <a:pt x="117" y="17"/>
                  </a:lnTo>
                  <a:lnTo>
                    <a:pt x="87" y="30"/>
                  </a:lnTo>
                  <a:lnTo>
                    <a:pt x="61" y="45"/>
                  </a:lnTo>
                  <a:lnTo>
                    <a:pt x="40" y="61"/>
                  </a:lnTo>
                  <a:lnTo>
                    <a:pt x="24" y="79"/>
                  </a:lnTo>
                  <a:lnTo>
                    <a:pt x="11" y="99"/>
                  </a:lnTo>
                  <a:lnTo>
                    <a:pt x="3" y="118"/>
                  </a:lnTo>
                  <a:lnTo>
                    <a:pt x="0" y="139"/>
                  </a:lnTo>
                  <a:lnTo>
                    <a:pt x="0" y="161"/>
                  </a:lnTo>
                  <a:lnTo>
                    <a:pt x="4" y="182"/>
                  </a:lnTo>
                  <a:lnTo>
                    <a:pt x="13" y="202"/>
                  </a:lnTo>
                  <a:lnTo>
                    <a:pt x="25" y="223"/>
                  </a:lnTo>
                  <a:lnTo>
                    <a:pt x="42" y="243"/>
                  </a:lnTo>
                  <a:lnTo>
                    <a:pt x="62" y="261"/>
                  </a:lnTo>
                  <a:lnTo>
                    <a:pt x="86" y="278"/>
                  </a:lnTo>
                  <a:lnTo>
                    <a:pt x="85" y="366"/>
                  </a:lnTo>
                  <a:lnTo>
                    <a:pt x="85" y="452"/>
                  </a:lnTo>
                  <a:lnTo>
                    <a:pt x="85" y="539"/>
                  </a:lnTo>
                  <a:lnTo>
                    <a:pt x="84" y="626"/>
                  </a:lnTo>
                  <a:lnTo>
                    <a:pt x="84" y="643"/>
                  </a:lnTo>
                  <a:lnTo>
                    <a:pt x="85" y="660"/>
                  </a:lnTo>
                  <a:lnTo>
                    <a:pt x="85" y="676"/>
                  </a:lnTo>
                  <a:lnTo>
                    <a:pt x="85" y="693"/>
                  </a:lnTo>
                  <a:lnTo>
                    <a:pt x="82" y="739"/>
                  </a:lnTo>
                  <a:lnTo>
                    <a:pt x="77" y="784"/>
                  </a:lnTo>
                  <a:lnTo>
                    <a:pt x="74" y="830"/>
                  </a:lnTo>
                  <a:lnTo>
                    <a:pt x="69" y="876"/>
                  </a:lnTo>
                  <a:lnTo>
                    <a:pt x="72" y="888"/>
                  </a:lnTo>
                  <a:lnTo>
                    <a:pt x="76" y="901"/>
                  </a:lnTo>
                  <a:lnTo>
                    <a:pt x="79" y="912"/>
                  </a:lnTo>
                  <a:lnTo>
                    <a:pt x="83" y="925"/>
                  </a:lnTo>
                  <a:lnTo>
                    <a:pt x="93" y="926"/>
                  </a:lnTo>
                  <a:lnTo>
                    <a:pt x="105" y="928"/>
                  </a:lnTo>
                  <a:lnTo>
                    <a:pt x="115" y="929"/>
                  </a:lnTo>
                  <a:lnTo>
                    <a:pt x="127" y="931"/>
                  </a:lnTo>
                  <a:lnTo>
                    <a:pt x="138" y="933"/>
                  </a:lnTo>
                  <a:lnTo>
                    <a:pt x="148" y="934"/>
                  </a:lnTo>
                  <a:lnTo>
                    <a:pt x="160" y="935"/>
                  </a:lnTo>
                  <a:lnTo>
                    <a:pt x="170" y="936"/>
                  </a:lnTo>
                  <a:lnTo>
                    <a:pt x="176" y="927"/>
                  </a:lnTo>
                  <a:lnTo>
                    <a:pt x="182" y="918"/>
                  </a:lnTo>
                  <a:lnTo>
                    <a:pt x="186" y="909"/>
                  </a:lnTo>
                  <a:lnTo>
                    <a:pt x="192" y="900"/>
                  </a:lnTo>
                  <a:lnTo>
                    <a:pt x="198" y="860"/>
                  </a:lnTo>
                  <a:lnTo>
                    <a:pt x="204" y="821"/>
                  </a:lnTo>
                  <a:lnTo>
                    <a:pt x="210" y="782"/>
                  </a:lnTo>
                  <a:lnTo>
                    <a:pt x="215" y="743"/>
                  </a:lnTo>
                  <a:lnTo>
                    <a:pt x="220" y="726"/>
                  </a:lnTo>
                  <a:lnTo>
                    <a:pt x="226" y="707"/>
                  </a:lnTo>
                  <a:lnTo>
                    <a:pt x="230" y="690"/>
                  </a:lnTo>
                  <a:lnTo>
                    <a:pt x="235" y="673"/>
                  </a:lnTo>
                  <a:lnTo>
                    <a:pt x="242" y="655"/>
                  </a:lnTo>
                  <a:lnTo>
                    <a:pt x="250" y="637"/>
                  </a:lnTo>
                  <a:lnTo>
                    <a:pt x="257" y="620"/>
                  </a:lnTo>
                  <a:lnTo>
                    <a:pt x="264" y="602"/>
                  </a:lnTo>
                  <a:lnTo>
                    <a:pt x="276" y="572"/>
                  </a:lnTo>
                  <a:lnTo>
                    <a:pt x="289" y="537"/>
                  </a:lnTo>
                  <a:lnTo>
                    <a:pt x="302" y="496"/>
                  </a:lnTo>
                  <a:lnTo>
                    <a:pt x="316" y="451"/>
                  </a:lnTo>
                  <a:lnTo>
                    <a:pt x="329" y="399"/>
                  </a:lnTo>
                  <a:lnTo>
                    <a:pt x="343" y="342"/>
                  </a:lnTo>
                  <a:lnTo>
                    <a:pt x="356" y="276"/>
                  </a:lnTo>
                  <a:lnTo>
                    <a:pt x="367" y="205"/>
                  </a:lnTo>
                  <a:lnTo>
                    <a:pt x="379" y="185"/>
                  </a:lnTo>
                  <a:lnTo>
                    <a:pt x="387" y="167"/>
                  </a:lnTo>
                  <a:lnTo>
                    <a:pt x="389" y="147"/>
                  </a:lnTo>
                  <a:lnTo>
                    <a:pt x="388" y="129"/>
                  </a:lnTo>
                  <a:lnTo>
                    <a:pt x="383" y="111"/>
                  </a:lnTo>
                  <a:lnTo>
                    <a:pt x="375" y="94"/>
                  </a:lnTo>
                  <a:lnTo>
                    <a:pt x="365" y="78"/>
                  </a:lnTo>
                  <a:lnTo>
                    <a:pt x="351" y="63"/>
                  </a:lnTo>
                  <a:lnTo>
                    <a:pt x="335" y="49"/>
                  </a:lnTo>
                  <a:lnTo>
                    <a:pt x="318" y="37"/>
                  </a:lnTo>
                  <a:lnTo>
                    <a:pt x="299" y="25"/>
                  </a:lnTo>
                  <a:lnTo>
                    <a:pt x="279" y="16"/>
                  </a:lnTo>
                  <a:lnTo>
                    <a:pt x="257" y="9"/>
                  </a:lnTo>
                  <a:lnTo>
                    <a:pt x="235" y="3"/>
                  </a:lnTo>
                  <a:lnTo>
                    <a:pt x="213" y="1"/>
                  </a:lnTo>
                  <a:lnTo>
                    <a:pt x="191" y="0"/>
                  </a:lnTo>
                  <a:close/>
                </a:path>
              </a:pathLst>
            </a:custGeom>
            <a:solidFill>
              <a:srgbClr val="FFF2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33" name="Freeform 413"/>
            <p:cNvSpPr>
              <a:spLocks noChangeAspect="1"/>
            </p:cNvSpPr>
            <p:nvPr/>
          </p:nvSpPr>
          <p:spPr bwMode="auto">
            <a:xfrm>
              <a:off x="4121" y="2959"/>
              <a:ext cx="118" cy="310"/>
            </a:xfrm>
            <a:custGeom>
              <a:avLst/>
              <a:gdLst>
                <a:gd name="T0" fmla="*/ 5 w 352"/>
                <a:gd name="T1" fmla="*/ 0 h 923"/>
                <a:gd name="T2" fmla="*/ 3 w 352"/>
                <a:gd name="T3" fmla="*/ 1 h 923"/>
                <a:gd name="T4" fmla="*/ 1 w 352"/>
                <a:gd name="T5" fmla="*/ 2 h 923"/>
                <a:gd name="T6" fmla="*/ 0 w 352"/>
                <a:gd name="T7" fmla="*/ 3 h 923"/>
                <a:gd name="T8" fmla="*/ 0 w 352"/>
                <a:gd name="T9" fmla="*/ 5 h 923"/>
                <a:gd name="T10" fmla="*/ 0 w 352"/>
                <a:gd name="T11" fmla="*/ 6 h 923"/>
                <a:gd name="T12" fmla="*/ 1 w 352"/>
                <a:gd name="T13" fmla="*/ 8 h 923"/>
                <a:gd name="T14" fmla="*/ 2 w 352"/>
                <a:gd name="T15" fmla="*/ 9 h 923"/>
                <a:gd name="T16" fmla="*/ 3 w 352"/>
                <a:gd name="T17" fmla="*/ 13 h 923"/>
                <a:gd name="T18" fmla="*/ 3 w 352"/>
                <a:gd name="T19" fmla="*/ 20 h 923"/>
                <a:gd name="T20" fmla="*/ 3 w 352"/>
                <a:gd name="T21" fmla="*/ 24 h 923"/>
                <a:gd name="T22" fmla="*/ 3 w 352"/>
                <a:gd name="T23" fmla="*/ 25 h 923"/>
                <a:gd name="T24" fmla="*/ 3 w 352"/>
                <a:gd name="T25" fmla="*/ 28 h 923"/>
                <a:gd name="T26" fmla="*/ 2 w 352"/>
                <a:gd name="T27" fmla="*/ 31 h 923"/>
                <a:gd name="T28" fmla="*/ 2 w 352"/>
                <a:gd name="T29" fmla="*/ 33 h 923"/>
                <a:gd name="T30" fmla="*/ 2 w 352"/>
                <a:gd name="T31" fmla="*/ 34 h 923"/>
                <a:gd name="T32" fmla="*/ 3 w 352"/>
                <a:gd name="T33" fmla="*/ 35 h 923"/>
                <a:gd name="T34" fmla="*/ 4 w 352"/>
                <a:gd name="T35" fmla="*/ 35 h 923"/>
                <a:gd name="T36" fmla="*/ 4 w 352"/>
                <a:gd name="T37" fmla="*/ 35 h 923"/>
                <a:gd name="T38" fmla="*/ 5 w 352"/>
                <a:gd name="T39" fmla="*/ 35 h 923"/>
                <a:gd name="T40" fmla="*/ 5 w 352"/>
                <a:gd name="T41" fmla="*/ 35 h 923"/>
                <a:gd name="T42" fmla="*/ 6 w 352"/>
                <a:gd name="T43" fmla="*/ 34 h 923"/>
                <a:gd name="T44" fmla="*/ 6 w 352"/>
                <a:gd name="T45" fmla="*/ 32 h 923"/>
                <a:gd name="T46" fmla="*/ 7 w 352"/>
                <a:gd name="T47" fmla="*/ 29 h 923"/>
                <a:gd name="T48" fmla="*/ 7 w 352"/>
                <a:gd name="T49" fmla="*/ 27 h 923"/>
                <a:gd name="T50" fmla="*/ 7 w 352"/>
                <a:gd name="T51" fmla="*/ 26 h 923"/>
                <a:gd name="T52" fmla="*/ 8 w 352"/>
                <a:gd name="T53" fmla="*/ 25 h 923"/>
                <a:gd name="T54" fmla="*/ 8 w 352"/>
                <a:gd name="T55" fmla="*/ 23 h 923"/>
                <a:gd name="T56" fmla="*/ 9 w 352"/>
                <a:gd name="T57" fmla="*/ 21 h 923"/>
                <a:gd name="T58" fmla="*/ 10 w 352"/>
                <a:gd name="T59" fmla="*/ 18 h 923"/>
                <a:gd name="T60" fmla="*/ 11 w 352"/>
                <a:gd name="T61" fmla="*/ 15 h 923"/>
                <a:gd name="T62" fmla="*/ 12 w 352"/>
                <a:gd name="T63" fmla="*/ 10 h 923"/>
                <a:gd name="T64" fmla="*/ 13 w 352"/>
                <a:gd name="T65" fmla="*/ 7 h 923"/>
                <a:gd name="T66" fmla="*/ 13 w 352"/>
                <a:gd name="T67" fmla="*/ 5 h 923"/>
                <a:gd name="T68" fmla="*/ 13 w 352"/>
                <a:gd name="T69" fmla="*/ 4 h 923"/>
                <a:gd name="T70" fmla="*/ 13 w 352"/>
                <a:gd name="T71" fmla="*/ 3 h 923"/>
                <a:gd name="T72" fmla="*/ 12 w 352"/>
                <a:gd name="T73" fmla="*/ 2 h 923"/>
                <a:gd name="T74" fmla="*/ 11 w 352"/>
                <a:gd name="T75" fmla="*/ 1 h 923"/>
                <a:gd name="T76" fmla="*/ 9 w 352"/>
                <a:gd name="T77" fmla="*/ 0 h 923"/>
                <a:gd name="T78" fmla="*/ 8 w 352"/>
                <a:gd name="T79" fmla="*/ 0 h 9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2" h="923">
                  <a:moveTo>
                    <a:pt x="183" y="0"/>
                  </a:moveTo>
                  <a:lnTo>
                    <a:pt x="144" y="7"/>
                  </a:lnTo>
                  <a:lnTo>
                    <a:pt x="109" y="16"/>
                  </a:lnTo>
                  <a:lnTo>
                    <a:pt x="80" y="28"/>
                  </a:lnTo>
                  <a:lnTo>
                    <a:pt x="55" y="42"/>
                  </a:lnTo>
                  <a:lnTo>
                    <a:pt x="35" y="58"/>
                  </a:lnTo>
                  <a:lnTo>
                    <a:pt x="20" y="74"/>
                  </a:lnTo>
                  <a:lnTo>
                    <a:pt x="9" y="93"/>
                  </a:lnTo>
                  <a:lnTo>
                    <a:pt x="2" y="111"/>
                  </a:lnTo>
                  <a:lnTo>
                    <a:pt x="0" y="129"/>
                  </a:lnTo>
                  <a:lnTo>
                    <a:pt x="1" y="149"/>
                  </a:lnTo>
                  <a:lnTo>
                    <a:pt x="7" y="167"/>
                  </a:lnTo>
                  <a:lnTo>
                    <a:pt x="16" y="186"/>
                  </a:lnTo>
                  <a:lnTo>
                    <a:pt x="28" y="203"/>
                  </a:lnTo>
                  <a:lnTo>
                    <a:pt x="45" y="219"/>
                  </a:lnTo>
                  <a:lnTo>
                    <a:pt x="65" y="233"/>
                  </a:lnTo>
                  <a:lnTo>
                    <a:pt x="88" y="246"/>
                  </a:lnTo>
                  <a:lnTo>
                    <a:pt x="85" y="339"/>
                  </a:lnTo>
                  <a:lnTo>
                    <a:pt x="81" y="432"/>
                  </a:lnTo>
                  <a:lnTo>
                    <a:pt x="78" y="526"/>
                  </a:lnTo>
                  <a:lnTo>
                    <a:pt x="76" y="618"/>
                  </a:lnTo>
                  <a:lnTo>
                    <a:pt x="76" y="634"/>
                  </a:lnTo>
                  <a:lnTo>
                    <a:pt x="76" y="650"/>
                  </a:lnTo>
                  <a:lnTo>
                    <a:pt x="76" y="667"/>
                  </a:lnTo>
                  <a:lnTo>
                    <a:pt x="76" y="684"/>
                  </a:lnTo>
                  <a:lnTo>
                    <a:pt x="71" y="730"/>
                  </a:lnTo>
                  <a:lnTo>
                    <a:pt x="66" y="775"/>
                  </a:lnTo>
                  <a:lnTo>
                    <a:pt x="62" y="821"/>
                  </a:lnTo>
                  <a:lnTo>
                    <a:pt x="57" y="867"/>
                  </a:lnTo>
                  <a:lnTo>
                    <a:pt x="61" y="878"/>
                  </a:lnTo>
                  <a:lnTo>
                    <a:pt x="63" y="890"/>
                  </a:lnTo>
                  <a:lnTo>
                    <a:pt x="66" y="902"/>
                  </a:lnTo>
                  <a:lnTo>
                    <a:pt x="69" y="914"/>
                  </a:lnTo>
                  <a:lnTo>
                    <a:pt x="78" y="915"/>
                  </a:lnTo>
                  <a:lnTo>
                    <a:pt x="87" y="916"/>
                  </a:lnTo>
                  <a:lnTo>
                    <a:pt x="96" y="917"/>
                  </a:lnTo>
                  <a:lnTo>
                    <a:pt x="106" y="919"/>
                  </a:lnTo>
                  <a:lnTo>
                    <a:pt x="115" y="920"/>
                  </a:lnTo>
                  <a:lnTo>
                    <a:pt x="124" y="921"/>
                  </a:lnTo>
                  <a:lnTo>
                    <a:pt x="133" y="922"/>
                  </a:lnTo>
                  <a:lnTo>
                    <a:pt x="142" y="923"/>
                  </a:lnTo>
                  <a:lnTo>
                    <a:pt x="147" y="914"/>
                  </a:lnTo>
                  <a:lnTo>
                    <a:pt x="152" y="905"/>
                  </a:lnTo>
                  <a:lnTo>
                    <a:pt x="156" y="896"/>
                  </a:lnTo>
                  <a:lnTo>
                    <a:pt x="161" y="886"/>
                  </a:lnTo>
                  <a:lnTo>
                    <a:pt x="167" y="847"/>
                  </a:lnTo>
                  <a:lnTo>
                    <a:pt x="172" y="808"/>
                  </a:lnTo>
                  <a:lnTo>
                    <a:pt x="178" y="770"/>
                  </a:lnTo>
                  <a:lnTo>
                    <a:pt x="184" y="731"/>
                  </a:lnTo>
                  <a:lnTo>
                    <a:pt x="189" y="714"/>
                  </a:lnTo>
                  <a:lnTo>
                    <a:pt x="193" y="695"/>
                  </a:lnTo>
                  <a:lnTo>
                    <a:pt x="197" y="678"/>
                  </a:lnTo>
                  <a:lnTo>
                    <a:pt x="201" y="661"/>
                  </a:lnTo>
                  <a:lnTo>
                    <a:pt x="208" y="643"/>
                  </a:lnTo>
                  <a:lnTo>
                    <a:pt x="215" y="626"/>
                  </a:lnTo>
                  <a:lnTo>
                    <a:pt x="221" y="609"/>
                  </a:lnTo>
                  <a:lnTo>
                    <a:pt x="228" y="591"/>
                  </a:lnTo>
                  <a:lnTo>
                    <a:pt x="238" y="561"/>
                  </a:lnTo>
                  <a:lnTo>
                    <a:pt x="248" y="526"/>
                  </a:lnTo>
                  <a:lnTo>
                    <a:pt x="259" y="487"/>
                  </a:lnTo>
                  <a:lnTo>
                    <a:pt x="271" y="440"/>
                  </a:lnTo>
                  <a:lnTo>
                    <a:pt x="283" y="390"/>
                  </a:lnTo>
                  <a:lnTo>
                    <a:pt x="296" y="332"/>
                  </a:lnTo>
                  <a:lnTo>
                    <a:pt x="308" y="268"/>
                  </a:lnTo>
                  <a:lnTo>
                    <a:pt x="321" y="196"/>
                  </a:lnTo>
                  <a:lnTo>
                    <a:pt x="336" y="180"/>
                  </a:lnTo>
                  <a:lnTo>
                    <a:pt x="345" y="163"/>
                  </a:lnTo>
                  <a:lnTo>
                    <a:pt x="351" y="146"/>
                  </a:lnTo>
                  <a:lnTo>
                    <a:pt x="352" y="128"/>
                  </a:lnTo>
                  <a:lnTo>
                    <a:pt x="350" y="112"/>
                  </a:lnTo>
                  <a:lnTo>
                    <a:pt x="345" y="96"/>
                  </a:lnTo>
                  <a:lnTo>
                    <a:pt x="337" y="80"/>
                  </a:lnTo>
                  <a:lnTo>
                    <a:pt x="326" y="65"/>
                  </a:lnTo>
                  <a:lnTo>
                    <a:pt x="313" y="51"/>
                  </a:lnTo>
                  <a:lnTo>
                    <a:pt x="297" y="38"/>
                  </a:lnTo>
                  <a:lnTo>
                    <a:pt x="281" y="28"/>
                  </a:lnTo>
                  <a:lnTo>
                    <a:pt x="262" y="18"/>
                  </a:lnTo>
                  <a:lnTo>
                    <a:pt x="243" y="11"/>
                  </a:lnTo>
                  <a:lnTo>
                    <a:pt x="223" y="5"/>
                  </a:lnTo>
                  <a:lnTo>
                    <a:pt x="204" y="1"/>
                  </a:lnTo>
                  <a:lnTo>
                    <a:pt x="183" y="0"/>
                  </a:lnTo>
                  <a:close/>
                </a:path>
              </a:pathLst>
            </a:custGeom>
            <a:solidFill>
              <a:srgbClr val="FFF4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34" name="Freeform 414"/>
            <p:cNvSpPr>
              <a:spLocks noChangeAspect="1"/>
            </p:cNvSpPr>
            <p:nvPr/>
          </p:nvSpPr>
          <p:spPr bwMode="auto">
            <a:xfrm>
              <a:off x="4128" y="2963"/>
              <a:ext cx="107" cy="306"/>
            </a:xfrm>
            <a:custGeom>
              <a:avLst/>
              <a:gdLst>
                <a:gd name="T0" fmla="*/ 5 w 319"/>
                <a:gd name="T1" fmla="*/ 0 h 910"/>
                <a:gd name="T2" fmla="*/ 3 w 319"/>
                <a:gd name="T3" fmla="*/ 1 h 910"/>
                <a:gd name="T4" fmla="*/ 1 w 319"/>
                <a:gd name="T5" fmla="*/ 2 h 910"/>
                <a:gd name="T6" fmla="*/ 0 w 319"/>
                <a:gd name="T7" fmla="*/ 3 h 910"/>
                <a:gd name="T8" fmla="*/ 0 w 319"/>
                <a:gd name="T9" fmla="*/ 4 h 910"/>
                <a:gd name="T10" fmla="*/ 0 w 319"/>
                <a:gd name="T11" fmla="*/ 6 h 910"/>
                <a:gd name="T12" fmla="*/ 1 w 319"/>
                <a:gd name="T13" fmla="*/ 7 h 910"/>
                <a:gd name="T14" fmla="*/ 3 w 319"/>
                <a:gd name="T15" fmla="*/ 8 h 910"/>
                <a:gd name="T16" fmla="*/ 3 w 319"/>
                <a:gd name="T17" fmla="*/ 12 h 910"/>
                <a:gd name="T18" fmla="*/ 3 w 319"/>
                <a:gd name="T19" fmla="*/ 20 h 910"/>
                <a:gd name="T20" fmla="*/ 2 w 319"/>
                <a:gd name="T21" fmla="*/ 24 h 910"/>
                <a:gd name="T22" fmla="*/ 2 w 319"/>
                <a:gd name="T23" fmla="*/ 25 h 910"/>
                <a:gd name="T24" fmla="*/ 2 w 319"/>
                <a:gd name="T25" fmla="*/ 27 h 910"/>
                <a:gd name="T26" fmla="*/ 2 w 319"/>
                <a:gd name="T27" fmla="*/ 31 h 910"/>
                <a:gd name="T28" fmla="*/ 2 w 319"/>
                <a:gd name="T29" fmla="*/ 33 h 910"/>
                <a:gd name="T30" fmla="*/ 2 w 319"/>
                <a:gd name="T31" fmla="*/ 34 h 910"/>
                <a:gd name="T32" fmla="*/ 2 w 319"/>
                <a:gd name="T33" fmla="*/ 34 h 910"/>
                <a:gd name="T34" fmla="*/ 3 w 319"/>
                <a:gd name="T35" fmla="*/ 34 h 910"/>
                <a:gd name="T36" fmla="*/ 3 w 319"/>
                <a:gd name="T37" fmla="*/ 35 h 910"/>
                <a:gd name="T38" fmla="*/ 4 w 319"/>
                <a:gd name="T39" fmla="*/ 35 h 910"/>
                <a:gd name="T40" fmla="*/ 4 w 319"/>
                <a:gd name="T41" fmla="*/ 34 h 910"/>
                <a:gd name="T42" fmla="*/ 5 w 319"/>
                <a:gd name="T43" fmla="*/ 34 h 910"/>
                <a:gd name="T44" fmla="*/ 5 w 319"/>
                <a:gd name="T45" fmla="*/ 32 h 910"/>
                <a:gd name="T46" fmla="*/ 6 w 319"/>
                <a:gd name="T47" fmla="*/ 29 h 910"/>
                <a:gd name="T48" fmla="*/ 6 w 319"/>
                <a:gd name="T49" fmla="*/ 27 h 910"/>
                <a:gd name="T50" fmla="*/ 6 w 319"/>
                <a:gd name="T51" fmla="*/ 25 h 910"/>
                <a:gd name="T52" fmla="*/ 7 w 319"/>
                <a:gd name="T53" fmla="*/ 24 h 910"/>
                <a:gd name="T54" fmla="*/ 7 w 319"/>
                <a:gd name="T55" fmla="*/ 23 h 910"/>
                <a:gd name="T56" fmla="*/ 7 w 319"/>
                <a:gd name="T57" fmla="*/ 21 h 910"/>
                <a:gd name="T58" fmla="*/ 8 w 319"/>
                <a:gd name="T59" fmla="*/ 18 h 910"/>
                <a:gd name="T60" fmla="*/ 9 w 319"/>
                <a:gd name="T61" fmla="*/ 14 h 910"/>
                <a:gd name="T62" fmla="*/ 10 w 319"/>
                <a:gd name="T63" fmla="*/ 10 h 910"/>
                <a:gd name="T64" fmla="*/ 11 w 319"/>
                <a:gd name="T65" fmla="*/ 7 h 910"/>
                <a:gd name="T66" fmla="*/ 12 w 319"/>
                <a:gd name="T67" fmla="*/ 5 h 910"/>
                <a:gd name="T68" fmla="*/ 12 w 319"/>
                <a:gd name="T69" fmla="*/ 4 h 910"/>
                <a:gd name="T70" fmla="*/ 12 w 319"/>
                <a:gd name="T71" fmla="*/ 3 h 910"/>
                <a:gd name="T72" fmla="*/ 11 w 319"/>
                <a:gd name="T73" fmla="*/ 2 h 910"/>
                <a:gd name="T74" fmla="*/ 10 w 319"/>
                <a:gd name="T75" fmla="*/ 1 h 910"/>
                <a:gd name="T76" fmla="*/ 9 w 319"/>
                <a:gd name="T77" fmla="*/ 0 h 910"/>
                <a:gd name="T78" fmla="*/ 7 w 319"/>
                <a:gd name="T79" fmla="*/ 0 h 9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910">
                  <a:moveTo>
                    <a:pt x="175" y="0"/>
                  </a:moveTo>
                  <a:lnTo>
                    <a:pt x="136" y="6"/>
                  </a:lnTo>
                  <a:lnTo>
                    <a:pt x="103" y="15"/>
                  </a:lnTo>
                  <a:lnTo>
                    <a:pt x="74" y="26"/>
                  </a:lnTo>
                  <a:lnTo>
                    <a:pt x="50" y="39"/>
                  </a:lnTo>
                  <a:lnTo>
                    <a:pt x="31" y="53"/>
                  </a:lnTo>
                  <a:lnTo>
                    <a:pt x="18" y="69"/>
                  </a:lnTo>
                  <a:lnTo>
                    <a:pt x="7" y="85"/>
                  </a:lnTo>
                  <a:lnTo>
                    <a:pt x="1" y="102"/>
                  </a:lnTo>
                  <a:lnTo>
                    <a:pt x="0" y="120"/>
                  </a:lnTo>
                  <a:lnTo>
                    <a:pt x="3" y="137"/>
                  </a:lnTo>
                  <a:lnTo>
                    <a:pt x="10" y="153"/>
                  </a:lnTo>
                  <a:lnTo>
                    <a:pt x="19" y="169"/>
                  </a:lnTo>
                  <a:lnTo>
                    <a:pt x="33" y="183"/>
                  </a:lnTo>
                  <a:lnTo>
                    <a:pt x="50" y="196"/>
                  </a:lnTo>
                  <a:lnTo>
                    <a:pt x="69" y="206"/>
                  </a:lnTo>
                  <a:lnTo>
                    <a:pt x="92" y="214"/>
                  </a:lnTo>
                  <a:lnTo>
                    <a:pt x="87" y="313"/>
                  </a:lnTo>
                  <a:lnTo>
                    <a:pt x="80" y="412"/>
                  </a:lnTo>
                  <a:lnTo>
                    <a:pt x="73" y="511"/>
                  </a:lnTo>
                  <a:lnTo>
                    <a:pt x="67" y="611"/>
                  </a:lnTo>
                  <a:lnTo>
                    <a:pt x="67" y="627"/>
                  </a:lnTo>
                  <a:lnTo>
                    <a:pt x="67" y="643"/>
                  </a:lnTo>
                  <a:lnTo>
                    <a:pt x="66" y="659"/>
                  </a:lnTo>
                  <a:lnTo>
                    <a:pt x="66" y="675"/>
                  </a:lnTo>
                  <a:lnTo>
                    <a:pt x="61" y="720"/>
                  </a:lnTo>
                  <a:lnTo>
                    <a:pt x="57" y="765"/>
                  </a:lnTo>
                  <a:lnTo>
                    <a:pt x="52" y="811"/>
                  </a:lnTo>
                  <a:lnTo>
                    <a:pt x="48" y="856"/>
                  </a:lnTo>
                  <a:lnTo>
                    <a:pt x="50" y="867"/>
                  </a:lnTo>
                  <a:lnTo>
                    <a:pt x="52" y="879"/>
                  </a:lnTo>
                  <a:lnTo>
                    <a:pt x="53" y="892"/>
                  </a:lnTo>
                  <a:lnTo>
                    <a:pt x="56" y="903"/>
                  </a:lnTo>
                  <a:lnTo>
                    <a:pt x="63" y="904"/>
                  </a:lnTo>
                  <a:lnTo>
                    <a:pt x="71" y="904"/>
                  </a:lnTo>
                  <a:lnTo>
                    <a:pt x="78" y="905"/>
                  </a:lnTo>
                  <a:lnTo>
                    <a:pt x="86" y="907"/>
                  </a:lnTo>
                  <a:lnTo>
                    <a:pt x="92" y="908"/>
                  </a:lnTo>
                  <a:lnTo>
                    <a:pt x="101" y="908"/>
                  </a:lnTo>
                  <a:lnTo>
                    <a:pt x="107" y="909"/>
                  </a:lnTo>
                  <a:lnTo>
                    <a:pt x="116" y="910"/>
                  </a:lnTo>
                  <a:lnTo>
                    <a:pt x="119" y="901"/>
                  </a:lnTo>
                  <a:lnTo>
                    <a:pt x="124" y="892"/>
                  </a:lnTo>
                  <a:lnTo>
                    <a:pt x="127" y="882"/>
                  </a:lnTo>
                  <a:lnTo>
                    <a:pt x="132" y="873"/>
                  </a:lnTo>
                  <a:lnTo>
                    <a:pt x="137" y="834"/>
                  </a:lnTo>
                  <a:lnTo>
                    <a:pt x="143" y="796"/>
                  </a:lnTo>
                  <a:lnTo>
                    <a:pt x="148" y="758"/>
                  </a:lnTo>
                  <a:lnTo>
                    <a:pt x="154" y="719"/>
                  </a:lnTo>
                  <a:lnTo>
                    <a:pt x="158" y="702"/>
                  </a:lnTo>
                  <a:lnTo>
                    <a:pt x="162" y="684"/>
                  </a:lnTo>
                  <a:lnTo>
                    <a:pt x="165" y="667"/>
                  </a:lnTo>
                  <a:lnTo>
                    <a:pt x="170" y="650"/>
                  </a:lnTo>
                  <a:lnTo>
                    <a:pt x="175" y="632"/>
                  </a:lnTo>
                  <a:lnTo>
                    <a:pt x="181" y="615"/>
                  </a:lnTo>
                  <a:lnTo>
                    <a:pt x="187" y="598"/>
                  </a:lnTo>
                  <a:lnTo>
                    <a:pt x="193" y="581"/>
                  </a:lnTo>
                  <a:lnTo>
                    <a:pt x="201" y="551"/>
                  </a:lnTo>
                  <a:lnTo>
                    <a:pt x="209" y="516"/>
                  </a:lnTo>
                  <a:lnTo>
                    <a:pt x="218" y="476"/>
                  </a:lnTo>
                  <a:lnTo>
                    <a:pt x="227" y="431"/>
                  </a:lnTo>
                  <a:lnTo>
                    <a:pt x="238" y="380"/>
                  </a:lnTo>
                  <a:lnTo>
                    <a:pt x="250" y="324"/>
                  </a:lnTo>
                  <a:lnTo>
                    <a:pt x="263" y="259"/>
                  </a:lnTo>
                  <a:lnTo>
                    <a:pt x="277" y="189"/>
                  </a:lnTo>
                  <a:lnTo>
                    <a:pt x="294" y="175"/>
                  </a:lnTo>
                  <a:lnTo>
                    <a:pt x="307" y="160"/>
                  </a:lnTo>
                  <a:lnTo>
                    <a:pt x="315" y="144"/>
                  </a:lnTo>
                  <a:lnTo>
                    <a:pt x="318" y="129"/>
                  </a:lnTo>
                  <a:lnTo>
                    <a:pt x="319" y="113"/>
                  </a:lnTo>
                  <a:lnTo>
                    <a:pt x="316" y="98"/>
                  </a:lnTo>
                  <a:lnTo>
                    <a:pt x="310" y="82"/>
                  </a:lnTo>
                  <a:lnTo>
                    <a:pt x="302" y="68"/>
                  </a:lnTo>
                  <a:lnTo>
                    <a:pt x="291" y="54"/>
                  </a:lnTo>
                  <a:lnTo>
                    <a:pt x="278" y="41"/>
                  </a:lnTo>
                  <a:lnTo>
                    <a:pt x="263" y="30"/>
                  </a:lnTo>
                  <a:lnTo>
                    <a:pt x="247" y="19"/>
                  </a:lnTo>
                  <a:lnTo>
                    <a:pt x="230" y="11"/>
                  </a:lnTo>
                  <a:lnTo>
                    <a:pt x="212" y="6"/>
                  </a:lnTo>
                  <a:lnTo>
                    <a:pt x="194" y="1"/>
                  </a:lnTo>
                  <a:lnTo>
                    <a:pt x="175" y="0"/>
                  </a:lnTo>
                  <a:close/>
                </a:path>
              </a:pathLst>
            </a:custGeom>
            <a:solidFill>
              <a:srgbClr val="FFF9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35" name="Freeform 415"/>
            <p:cNvSpPr>
              <a:spLocks noChangeAspect="1"/>
            </p:cNvSpPr>
            <p:nvPr/>
          </p:nvSpPr>
          <p:spPr bwMode="auto">
            <a:xfrm>
              <a:off x="4135" y="2967"/>
              <a:ext cx="96" cy="301"/>
            </a:xfrm>
            <a:custGeom>
              <a:avLst/>
              <a:gdLst>
                <a:gd name="T0" fmla="*/ 6 w 286"/>
                <a:gd name="T1" fmla="*/ 0 h 896"/>
                <a:gd name="T2" fmla="*/ 5 w 286"/>
                <a:gd name="T3" fmla="*/ 0 h 896"/>
                <a:gd name="T4" fmla="*/ 4 w 286"/>
                <a:gd name="T5" fmla="*/ 0 h 896"/>
                <a:gd name="T6" fmla="*/ 2 w 286"/>
                <a:gd name="T7" fmla="*/ 1 h 896"/>
                <a:gd name="T8" fmla="*/ 2 w 286"/>
                <a:gd name="T9" fmla="*/ 1 h 896"/>
                <a:gd name="T10" fmla="*/ 1 w 286"/>
                <a:gd name="T11" fmla="*/ 2 h 896"/>
                <a:gd name="T12" fmla="*/ 0 w 286"/>
                <a:gd name="T13" fmla="*/ 2 h 896"/>
                <a:gd name="T14" fmla="*/ 0 w 286"/>
                <a:gd name="T15" fmla="*/ 3 h 896"/>
                <a:gd name="T16" fmla="*/ 0 w 286"/>
                <a:gd name="T17" fmla="*/ 4 h 896"/>
                <a:gd name="T18" fmla="*/ 0 w 286"/>
                <a:gd name="T19" fmla="*/ 4 h 896"/>
                <a:gd name="T20" fmla="*/ 0 w 286"/>
                <a:gd name="T21" fmla="*/ 5 h 896"/>
                <a:gd name="T22" fmla="*/ 0 w 286"/>
                <a:gd name="T23" fmla="*/ 5 h 896"/>
                <a:gd name="T24" fmla="*/ 1 w 286"/>
                <a:gd name="T25" fmla="*/ 6 h 896"/>
                <a:gd name="T26" fmla="*/ 1 w 286"/>
                <a:gd name="T27" fmla="*/ 6 h 896"/>
                <a:gd name="T28" fmla="*/ 2 w 286"/>
                <a:gd name="T29" fmla="*/ 6 h 896"/>
                <a:gd name="T30" fmla="*/ 3 w 286"/>
                <a:gd name="T31" fmla="*/ 7 h 896"/>
                <a:gd name="T32" fmla="*/ 4 w 286"/>
                <a:gd name="T33" fmla="*/ 7 h 896"/>
                <a:gd name="T34" fmla="*/ 2 w 286"/>
                <a:gd name="T35" fmla="*/ 23 h 896"/>
                <a:gd name="T36" fmla="*/ 2 w 286"/>
                <a:gd name="T37" fmla="*/ 25 h 896"/>
                <a:gd name="T38" fmla="*/ 1 w 286"/>
                <a:gd name="T39" fmla="*/ 32 h 896"/>
                <a:gd name="T40" fmla="*/ 2 w 286"/>
                <a:gd name="T41" fmla="*/ 34 h 896"/>
                <a:gd name="T42" fmla="*/ 3 w 286"/>
                <a:gd name="T43" fmla="*/ 34 h 896"/>
                <a:gd name="T44" fmla="*/ 4 w 286"/>
                <a:gd name="T45" fmla="*/ 33 h 896"/>
                <a:gd name="T46" fmla="*/ 5 w 286"/>
                <a:gd name="T47" fmla="*/ 27 h 896"/>
                <a:gd name="T48" fmla="*/ 5 w 286"/>
                <a:gd name="T49" fmla="*/ 24 h 896"/>
                <a:gd name="T50" fmla="*/ 6 w 286"/>
                <a:gd name="T51" fmla="*/ 22 h 896"/>
                <a:gd name="T52" fmla="*/ 6 w 286"/>
                <a:gd name="T53" fmla="*/ 20 h 896"/>
                <a:gd name="T54" fmla="*/ 6 w 286"/>
                <a:gd name="T55" fmla="*/ 19 h 896"/>
                <a:gd name="T56" fmla="*/ 6 w 286"/>
                <a:gd name="T57" fmla="*/ 17 h 896"/>
                <a:gd name="T58" fmla="*/ 7 w 286"/>
                <a:gd name="T59" fmla="*/ 16 h 896"/>
                <a:gd name="T60" fmla="*/ 7 w 286"/>
                <a:gd name="T61" fmla="*/ 14 h 896"/>
                <a:gd name="T62" fmla="*/ 8 w 286"/>
                <a:gd name="T63" fmla="*/ 12 h 896"/>
                <a:gd name="T64" fmla="*/ 8 w 286"/>
                <a:gd name="T65" fmla="*/ 9 h 896"/>
                <a:gd name="T66" fmla="*/ 9 w 286"/>
                <a:gd name="T67" fmla="*/ 7 h 896"/>
                <a:gd name="T68" fmla="*/ 10 w 286"/>
                <a:gd name="T69" fmla="*/ 6 h 896"/>
                <a:gd name="T70" fmla="*/ 11 w 286"/>
                <a:gd name="T71" fmla="*/ 5 h 896"/>
                <a:gd name="T72" fmla="*/ 11 w 286"/>
                <a:gd name="T73" fmla="*/ 4 h 896"/>
                <a:gd name="T74" fmla="*/ 10 w 286"/>
                <a:gd name="T75" fmla="*/ 3 h 896"/>
                <a:gd name="T76" fmla="*/ 10 w 286"/>
                <a:gd name="T77" fmla="*/ 2 h 896"/>
                <a:gd name="T78" fmla="*/ 9 w 286"/>
                <a:gd name="T79" fmla="*/ 1 h 896"/>
                <a:gd name="T80" fmla="*/ 7 w 286"/>
                <a:gd name="T81" fmla="*/ 0 h 896"/>
                <a:gd name="T82" fmla="*/ 6 w 286"/>
                <a:gd name="T83" fmla="*/ 0 h 8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6" h="896">
                  <a:moveTo>
                    <a:pt x="166" y="0"/>
                  </a:moveTo>
                  <a:lnTo>
                    <a:pt x="127" y="5"/>
                  </a:lnTo>
                  <a:lnTo>
                    <a:pt x="95" y="13"/>
                  </a:lnTo>
                  <a:lnTo>
                    <a:pt x="67" y="24"/>
                  </a:lnTo>
                  <a:lnTo>
                    <a:pt x="44" y="35"/>
                  </a:lnTo>
                  <a:lnTo>
                    <a:pt x="27" y="49"/>
                  </a:lnTo>
                  <a:lnTo>
                    <a:pt x="13" y="64"/>
                  </a:lnTo>
                  <a:lnTo>
                    <a:pt x="5" y="79"/>
                  </a:lnTo>
                  <a:lnTo>
                    <a:pt x="0" y="94"/>
                  </a:lnTo>
                  <a:lnTo>
                    <a:pt x="0" y="110"/>
                  </a:lnTo>
                  <a:lnTo>
                    <a:pt x="4" y="124"/>
                  </a:lnTo>
                  <a:lnTo>
                    <a:pt x="10" y="138"/>
                  </a:lnTo>
                  <a:lnTo>
                    <a:pt x="22" y="150"/>
                  </a:lnTo>
                  <a:lnTo>
                    <a:pt x="36" y="162"/>
                  </a:lnTo>
                  <a:lnTo>
                    <a:pt x="52" y="170"/>
                  </a:lnTo>
                  <a:lnTo>
                    <a:pt x="73" y="177"/>
                  </a:lnTo>
                  <a:lnTo>
                    <a:pt x="95" y="180"/>
                  </a:lnTo>
                  <a:lnTo>
                    <a:pt x="59" y="601"/>
                  </a:lnTo>
                  <a:lnTo>
                    <a:pt x="55" y="665"/>
                  </a:lnTo>
                  <a:lnTo>
                    <a:pt x="37" y="844"/>
                  </a:lnTo>
                  <a:lnTo>
                    <a:pt x="42" y="890"/>
                  </a:lnTo>
                  <a:lnTo>
                    <a:pt x="86" y="896"/>
                  </a:lnTo>
                  <a:lnTo>
                    <a:pt x="100" y="859"/>
                  </a:lnTo>
                  <a:lnTo>
                    <a:pt x="122" y="706"/>
                  </a:lnTo>
                  <a:lnTo>
                    <a:pt x="136" y="637"/>
                  </a:lnTo>
                  <a:lnTo>
                    <a:pt x="156" y="568"/>
                  </a:lnTo>
                  <a:lnTo>
                    <a:pt x="161" y="538"/>
                  </a:lnTo>
                  <a:lnTo>
                    <a:pt x="167" y="503"/>
                  </a:lnTo>
                  <a:lnTo>
                    <a:pt x="174" y="464"/>
                  </a:lnTo>
                  <a:lnTo>
                    <a:pt x="182" y="419"/>
                  </a:lnTo>
                  <a:lnTo>
                    <a:pt x="191" y="369"/>
                  </a:lnTo>
                  <a:lnTo>
                    <a:pt x="203" y="313"/>
                  </a:lnTo>
                  <a:lnTo>
                    <a:pt x="215" y="250"/>
                  </a:lnTo>
                  <a:lnTo>
                    <a:pt x="230" y="179"/>
                  </a:lnTo>
                  <a:lnTo>
                    <a:pt x="265" y="155"/>
                  </a:lnTo>
                  <a:lnTo>
                    <a:pt x="282" y="127"/>
                  </a:lnTo>
                  <a:lnTo>
                    <a:pt x="286" y="99"/>
                  </a:lnTo>
                  <a:lnTo>
                    <a:pt x="277" y="70"/>
                  </a:lnTo>
                  <a:lnTo>
                    <a:pt x="257" y="43"/>
                  </a:lnTo>
                  <a:lnTo>
                    <a:pt x="230" y="21"/>
                  </a:lnTo>
                  <a:lnTo>
                    <a:pt x="199" y="6"/>
                  </a:lnTo>
                  <a:lnTo>
                    <a:pt x="1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36" name="Freeform 416"/>
            <p:cNvSpPr>
              <a:spLocks noChangeAspect="1"/>
            </p:cNvSpPr>
            <p:nvPr/>
          </p:nvSpPr>
          <p:spPr bwMode="auto">
            <a:xfrm>
              <a:off x="4038" y="2910"/>
              <a:ext cx="116" cy="161"/>
            </a:xfrm>
            <a:custGeom>
              <a:avLst/>
              <a:gdLst>
                <a:gd name="T0" fmla="*/ 10 w 346"/>
                <a:gd name="T1" fmla="*/ 0 h 480"/>
                <a:gd name="T2" fmla="*/ 9 w 346"/>
                <a:gd name="T3" fmla="*/ 0 h 480"/>
                <a:gd name="T4" fmla="*/ 8 w 346"/>
                <a:gd name="T5" fmla="*/ 1 h 480"/>
                <a:gd name="T6" fmla="*/ 7 w 346"/>
                <a:gd name="T7" fmla="*/ 2 h 480"/>
                <a:gd name="T8" fmla="*/ 5 w 346"/>
                <a:gd name="T9" fmla="*/ 2 h 480"/>
                <a:gd name="T10" fmla="*/ 4 w 346"/>
                <a:gd name="T11" fmla="*/ 3 h 480"/>
                <a:gd name="T12" fmla="*/ 3 w 346"/>
                <a:gd name="T13" fmla="*/ 4 h 480"/>
                <a:gd name="T14" fmla="*/ 3 w 346"/>
                <a:gd name="T15" fmla="*/ 5 h 480"/>
                <a:gd name="T16" fmla="*/ 2 w 346"/>
                <a:gd name="T17" fmla="*/ 6 h 480"/>
                <a:gd name="T18" fmla="*/ 1 w 346"/>
                <a:gd name="T19" fmla="*/ 8 h 480"/>
                <a:gd name="T20" fmla="*/ 1 w 346"/>
                <a:gd name="T21" fmla="*/ 9 h 480"/>
                <a:gd name="T22" fmla="*/ 0 w 346"/>
                <a:gd name="T23" fmla="*/ 10 h 480"/>
                <a:gd name="T24" fmla="*/ 0 w 346"/>
                <a:gd name="T25" fmla="*/ 12 h 480"/>
                <a:gd name="T26" fmla="*/ 0 w 346"/>
                <a:gd name="T27" fmla="*/ 13 h 480"/>
                <a:gd name="T28" fmla="*/ 0 w 346"/>
                <a:gd name="T29" fmla="*/ 15 h 480"/>
                <a:gd name="T30" fmla="*/ 1 w 346"/>
                <a:gd name="T31" fmla="*/ 16 h 480"/>
                <a:gd name="T32" fmla="*/ 1 w 346"/>
                <a:gd name="T33" fmla="*/ 18 h 480"/>
                <a:gd name="T34" fmla="*/ 1 w 346"/>
                <a:gd name="T35" fmla="*/ 17 h 480"/>
                <a:gd name="T36" fmla="*/ 2 w 346"/>
                <a:gd name="T37" fmla="*/ 15 h 480"/>
                <a:gd name="T38" fmla="*/ 2 w 346"/>
                <a:gd name="T39" fmla="*/ 14 h 480"/>
                <a:gd name="T40" fmla="*/ 2 w 346"/>
                <a:gd name="T41" fmla="*/ 13 h 480"/>
                <a:gd name="T42" fmla="*/ 3 w 346"/>
                <a:gd name="T43" fmla="*/ 11 h 480"/>
                <a:gd name="T44" fmla="*/ 3 w 346"/>
                <a:gd name="T45" fmla="*/ 10 h 480"/>
                <a:gd name="T46" fmla="*/ 4 w 346"/>
                <a:gd name="T47" fmla="*/ 9 h 480"/>
                <a:gd name="T48" fmla="*/ 5 w 346"/>
                <a:gd name="T49" fmla="*/ 8 h 480"/>
                <a:gd name="T50" fmla="*/ 5 w 346"/>
                <a:gd name="T51" fmla="*/ 6 h 480"/>
                <a:gd name="T52" fmla="*/ 6 w 346"/>
                <a:gd name="T53" fmla="*/ 5 h 480"/>
                <a:gd name="T54" fmla="*/ 7 w 346"/>
                <a:gd name="T55" fmla="*/ 4 h 480"/>
                <a:gd name="T56" fmla="*/ 8 w 346"/>
                <a:gd name="T57" fmla="*/ 3 h 480"/>
                <a:gd name="T58" fmla="*/ 9 w 346"/>
                <a:gd name="T59" fmla="*/ 2 h 480"/>
                <a:gd name="T60" fmla="*/ 10 w 346"/>
                <a:gd name="T61" fmla="*/ 2 h 480"/>
                <a:gd name="T62" fmla="*/ 12 w 346"/>
                <a:gd name="T63" fmla="*/ 1 h 480"/>
                <a:gd name="T64" fmla="*/ 13 w 346"/>
                <a:gd name="T65" fmla="*/ 0 h 480"/>
                <a:gd name="T66" fmla="*/ 10 w 346"/>
                <a:gd name="T67" fmla="*/ 0 h 4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6" h="480">
                  <a:moveTo>
                    <a:pt x="266" y="0"/>
                  </a:moveTo>
                  <a:lnTo>
                    <a:pt x="235" y="11"/>
                  </a:lnTo>
                  <a:lnTo>
                    <a:pt x="205" y="25"/>
                  </a:lnTo>
                  <a:lnTo>
                    <a:pt x="175" y="44"/>
                  </a:lnTo>
                  <a:lnTo>
                    <a:pt x="146" y="63"/>
                  </a:lnTo>
                  <a:lnTo>
                    <a:pt x="119" y="87"/>
                  </a:lnTo>
                  <a:lnTo>
                    <a:pt x="93" y="113"/>
                  </a:lnTo>
                  <a:lnTo>
                    <a:pt x="69" y="142"/>
                  </a:lnTo>
                  <a:lnTo>
                    <a:pt x="48" y="173"/>
                  </a:lnTo>
                  <a:lnTo>
                    <a:pt x="31" y="205"/>
                  </a:lnTo>
                  <a:lnTo>
                    <a:pt x="17" y="240"/>
                  </a:lnTo>
                  <a:lnTo>
                    <a:pt x="7" y="276"/>
                  </a:lnTo>
                  <a:lnTo>
                    <a:pt x="1" y="314"/>
                  </a:lnTo>
                  <a:lnTo>
                    <a:pt x="0" y="355"/>
                  </a:lnTo>
                  <a:lnTo>
                    <a:pt x="5" y="395"/>
                  </a:lnTo>
                  <a:lnTo>
                    <a:pt x="14" y="438"/>
                  </a:lnTo>
                  <a:lnTo>
                    <a:pt x="30" y="480"/>
                  </a:lnTo>
                  <a:lnTo>
                    <a:pt x="36" y="445"/>
                  </a:lnTo>
                  <a:lnTo>
                    <a:pt x="43" y="408"/>
                  </a:lnTo>
                  <a:lnTo>
                    <a:pt x="52" y="372"/>
                  </a:lnTo>
                  <a:lnTo>
                    <a:pt x="63" y="337"/>
                  </a:lnTo>
                  <a:lnTo>
                    <a:pt x="76" y="303"/>
                  </a:lnTo>
                  <a:lnTo>
                    <a:pt x="91" y="268"/>
                  </a:lnTo>
                  <a:lnTo>
                    <a:pt x="107" y="236"/>
                  </a:lnTo>
                  <a:lnTo>
                    <a:pt x="126" y="204"/>
                  </a:lnTo>
                  <a:lnTo>
                    <a:pt x="146" y="174"/>
                  </a:lnTo>
                  <a:lnTo>
                    <a:pt x="168" y="144"/>
                  </a:lnTo>
                  <a:lnTo>
                    <a:pt x="192" y="116"/>
                  </a:lnTo>
                  <a:lnTo>
                    <a:pt x="219" y="91"/>
                  </a:lnTo>
                  <a:lnTo>
                    <a:pt x="248" y="67"/>
                  </a:lnTo>
                  <a:lnTo>
                    <a:pt x="278" y="45"/>
                  </a:lnTo>
                  <a:lnTo>
                    <a:pt x="311" y="25"/>
                  </a:lnTo>
                  <a:lnTo>
                    <a:pt x="346" y="8"/>
                  </a:lnTo>
                  <a:lnTo>
                    <a:pt x="266" y="0"/>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37" name="Freeform 417"/>
            <p:cNvSpPr>
              <a:spLocks noChangeAspect="1"/>
            </p:cNvSpPr>
            <p:nvPr/>
          </p:nvSpPr>
          <p:spPr bwMode="auto">
            <a:xfrm>
              <a:off x="4039" y="2911"/>
              <a:ext cx="114" cy="158"/>
            </a:xfrm>
            <a:custGeom>
              <a:avLst/>
              <a:gdLst>
                <a:gd name="T0" fmla="*/ 10 w 337"/>
                <a:gd name="T1" fmla="*/ 0 h 469"/>
                <a:gd name="T2" fmla="*/ 9 w 337"/>
                <a:gd name="T3" fmla="*/ 0 h 469"/>
                <a:gd name="T4" fmla="*/ 8 w 337"/>
                <a:gd name="T5" fmla="*/ 1 h 469"/>
                <a:gd name="T6" fmla="*/ 7 w 337"/>
                <a:gd name="T7" fmla="*/ 2 h 469"/>
                <a:gd name="T8" fmla="*/ 5 w 337"/>
                <a:gd name="T9" fmla="*/ 2 h 469"/>
                <a:gd name="T10" fmla="*/ 4 w 337"/>
                <a:gd name="T11" fmla="*/ 3 h 469"/>
                <a:gd name="T12" fmla="*/ 3 w 337"/>
                <a:gd name="T13" fmla="*/ 4 h 469"/>
                <a:gd name="T14" fmla="*/ 3 w 337"/>
                <a:gd name="T15" fmla="*/ 5 h 469"/>
                <a:gd name="T16" fmla="*/ 2 w 337"/>
                <a:gd name="T17" fmla="*/ 6 h 469"/>
                <a:gd name="T18" fmla="*/ 1 w 337"/>
                <a:gd name="T19" fmla="*/ 8 h 469"/>
                <a:gd name="T20" fmla="*/ 1 w 337"/>
                <a:gd name="T21" fmla="*/ 9 h 469"/>
                <a:gd name="T22" fmla="*/ 0 w 337"/>
                <a:gd name="T23" fmla="*/ 10 h 469"/>
                <a:gd name="T24" fmla="*/ 0 w 337"/>
                <a:gd name="T25" fmla="*/ 12 h 469"/>
                <a:gd name="T26" fmla="*/ 0 w 337"/>
                <a:gd name="T27" fmla="*/ 13 h 469"/>
                <a:gd name="T28" fmla="*/ 0 w 337"/>
                <a:gd name="T29" fmla="*/ 15 h 469"/>
                <a:gd name="T30" fmla="*/ 0 w 337"/>
                <a:gd name="T31" fmla="*/ 17 h 469"/>
                <a:gd name="T32" fmla="*/ 1 w 337"/>
                <a:gd name="T33" fmla="*/ 18 h 469"/>
                <a:gd name="T34" fmla="*/ 1 w 337"/>
                <a:gd name="T35" fmla="*/ 17 h 469"/>
                <a:gd name="T36" fmla="*/ 2 w 337"/>
                <a:gd name="T37" fmla="*/ 15 h 469"/>
                <a:gd name="T38" fmla="*/ 2 w 337"/>
                <a:gd name="T39" fmla="*/ 14 h 469"/>
                <a:gd name="T40" fmla="*/ 2 w 337"/>
                <a:gd name="T41" fmla="*/ 12 h 469"/>
                <a:gd name="T42" fmla="*/ 3 w 337"/>
                <a:gd name="T43" fmla="*/ 11 h 469"/>
                <a:gd name="T44" fmla="*/ 3 w 337"/>
                <a:gd name="T45" fmla="*/ 10 h 469"/>
                <a:gd name="T46" fmla="*/ 4 w 337"/>
                <a:gd name="T47" fmla="*/ 9 h 469"/>
                <a:gd name="T48" fmla="*/ 5 w 337"/>
                <a:gd name="T49" fmla="*/ 7 h 469"/>
                <a:gd name="T50" fmla="*/ 5 w 337"/>
                <a:gd name="T51" fmla="*/ 6 h 469"/>
                <a:gd name="T52" fmla="*/ 6 w 337"/>
                <a:gd name="T53" fmla="*/ 5 h 469"/>
                <a:gd name="T54" fmla="*/ 7 w 337"/>
                <a:gd name="T55" fmla="*/ 4 h 469"/>
                <a:gd name="T56" fmla="*/ 8 w 337"/>
                <a:gd name="T57" fmla="*/ 3 h 469"/>
                <a:gd name="T58" fmla="*/ 9 w 337"/>
                <a:gd name="T59" fmla="*/ 2 h 469"/>
                <a:gd name="T60" fmla="*/ 10 w 337"/>
                <a:gd name="T61" fmla="*/ 2 h 469"/>
                <a:gd name="T62" fmla="*/ 12 w 337"/>
                <a:gd name="T63" fmla="*/ 1 h 469"/>
                <a:gd name="T64" fmla="*/ 13 w 337"/>
                <a:gd name="T65" fmla="*/ 0 h 469"/>
                <a:gd name="T66" fmla="*/ 13 w 337"/>
                <a:gd name="T67" fmla="*/ 0 h 469"/>
                <a:gd name="T68" fmla="*/ 12 w 337"/>
                <a:gd name="T69" fmla="*/ 0 h 469"/>
                <a:gd name="T70" fmla="*/ 12 w 337"/>
                <a:gd name="T71" fmla="*/ 0 h 469"/>
                <a:gd name="T72" fmla="*/ 12 w 337"/>
                <a:gd name="T73" fmla="*/ 0 h 469"/>
                <a:gd name="T74" fmla="*/ 11 w 337"/>
                <a:gd name="T75" fmla="*/ 0 h 469"/>
                <a:gd name="T76" fmla="*/ 11 w 337"/>
                <a:gd name="T77" fmla="*/ 0 h 469"/>
                <a:gd name="T78" fmla="*/ 10 w 337"/>
                <a:gd name="T79" fmla="*/ 0 h 469"/>
                <a:gd name="T80" fmla="*/ 10 w 337"/>
                <a:gd name="T81" fmla="*/ 0 h 4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 h="469">
                  <a:moveTo>
                    <a:pt x="259" y="0"/>
                  </a:moveTo>
                  <a:lnTo>
                    <a:pt x="229" y="12"/>
                  </a:lnTo>
                  <a:lnTo>
                    <a:pt x="200" y="26"/>
                  </a:lnTo>
                  <a:lnTo>
                    <a:pt x="170" y="44"/>
                  </a:lnTo>
                  <a:lnTo>
                    <a:pt x="142" y="64"/>
                  </a:lnTo>
                  <a:lnTo>
                    <a:pt x="116" y="86"/>
                  </a:lnTo>
                  <a:lnTo>
                    <a:pt x="91" y="111"/>
                  </a:lnTo>
                  <a:lnTo>
                    <a:pt x="67" y="139"/>
                  </a:lnTo>
                  <a:lnTo>
                    <a:pt x="48" y="169"/>
                  </a:lnTo>
                  <a:lnTo>
                    <a:pt x="31" y="200"/>
                  </a:lnTo>
                  <a:lnTo>
                    <a:pt x="17" y="233"/>
                  </a:lnTo>
                  <a:lnTo>
                    <a:pt x="6" y="269"/>
                  </a:lnTo>
                  <a:lnTo>
                    <a:pt x="1" y="306"/>
                  </a:lnTo>
                  <a:lnTo>
                    <a:pt x="0" y="345"/>
                  </a:lnTo>
                  <a:lnTo>
                    <a:pt x="3" y="385"/>
                  </a:lnTo>
                  <a:lnTo>
                    <a:pt x="12" y="427"/>
                  </a:lnTo>
                  <a:lnTo>
                    <a:pt x="27" y="469"/>
                  </a:lnTo>
                  <a:lnTo>
                    <a:pt x="33" y="434"/>
                  </a:lnTo>
                  <a:lnTo>
                    <a:pt x="40" y="397"/>
                  </a:lnTo>
                  <a:lnTo>
                    <a:pt x="49" y="362"/>
                  </a:lnTo>
                  <a:lnTo>
                    <a:pt x="59" y="328"/>
                  </a:lnTo>
                  <a:lnTo>
                    <a:pt x="72" y="293"/>
                  </a:lnTo>
                  <a:lnTo>
                    <a:pt x="86" y="260"/>
                  </a:lnTo>
                  <a:lnTo>
                    <a:pt x="102" y="227"/>
                  </a:lnTo>
                  <a:lnTo>
                    <a:pt x="120" y="196"/>
                  </a:lnTo>
                  <a:lnTo>
                    <a:pt x="140" y="166"/>
                  </a:lnTo>
                  <a:lnTo>
                    <a:pt x="162" y="139"/>
                  </a:lnTo>
                  <a:lnTo>
                    <a:pt x="185" y="111"/>
                  </a:lnTo>
                  <a:lnTo>
                    <a:pt x="211" y="87"/>
                  </a:lnTo>
                  <a:lnTo>
                    <a:pt x="239" y="63"/>
                  </a:lnTo>
                  <a:lnTo>
                    <a:pt x="270" y="42"/>
                  </a:lnTo>
                  <a:lnTo>
                    <a:pt x="302" y="22"/>
                  </a:lnTo>
                  <a:lnTo>
                    <a:pt x="337" y="5"/>
                  </a:lnTo>
                  <a:lnTo>
                    <a:pt x="327" y="5"/>
                  </a:lnTo>
                  <a:lnTo>
                    <a:pt x="317" y="4"/>
                  </a:lnTo>
                  <a:lnTo>
                    <a:pt x="307" y="4"/>
                  </a:lnTo>
                  <a:lnTo>
                    <a:pt x="298" y="3"/>
                  </a:lnTo>
                  <a:lnTo>
                    <a:pt x="289" y="2"/>
                  </a:lnTo>
                  <a:lnTo>
                    <a:pt x="278" y="2"/>
                  </a:lnTo>
                  <a:lnTo>
                    <a:pt x="269" y="0"/>
                  </a:lnTo>
                  <a:lnTo>
                    <a:pt x="259" y="0"/>
                  </a:lnTo>
                  <a:close/>
                </a:path>
              </a:pathLst>
            </a:custGeom>
            <a:solidFill>
              <a:srgbClr val="FFCC0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38" name="Freeform 418"/>
            <p:cNvSpPr>
              <a:spLocks noChangeAspect="1"/>
            </p:cNvSpPr>
            <p:nvPr/>
          </p:nvSpPr>
          <p:spPr bwMode="auto">
            <a:xfrm>
              <a:off x="4040" y="2912"/>
              <a:ext cx="111" cy="154"/>
            </a:xfrm>
            <a:custGeom>
              <a:avLst/>
              <a:gdLst>
                <a:gd name="T0" fmla="*/ 9 w 332"/>
                <a:gd name="T1" fmla="*/ 0 h 458"/>
                <a:gd name="T2" fmla="*/ 8 w 332"/>
                <a:gd name="T3" fmla="*/ 0 h 458"/>
                <a:gd name="T4" fmla="*/ 7 w 332"/>
                <a:gd name="T5" fmla="*/ 1 h 458"/>
                <a:gd name="T6" fmla="*/ 6 w 332"/>
                <a:gd name="T7" fmla="*/ 2 h 458"/>
                <a:gd name="T8" fmla="*/ 5 w 332"/>
                <a:gd name="T9" fmla="*/ 2 h 458"/>
                <a:gd name="T10" fmla="*/ 4 w 332"/>
                <a:gd name="T11" fmla="*/ 3 h 458"/>
                <a:gd name="T12" fmla="*/ 3 w 332"/>
                <a:gd name="T13" fmla="*/ 4 h 458"/>
                <a:gd name="T14" fmla="*/ 3 w 332"/>
                <a:gd name="T15" fmla="*/ 5 h 458"/>
                <a:gd name="T16" fmla="*/ 2 w 332"/>
                <a:gd name="T17" fmla="*/ 6 h 458"/>
                <a:gd name="T18" fmla="*/ 1 w 332"/>
                <a:gd name="T19" fmla="*/ 7 h 458"/>
                <a:gd name="T20" fmla="*/ 1 w 332"/>
                <a:gd name="T21" fmla="*/ 9 h 458"/>
                <a:gd name="T22" fmla="*/ 0 w 332"/>
                <a:gd name="T23" fmla="*/ 10 h 458"/>
                <a:gd name="T24" fmla="*/ 0 w 332"/>
                <a:gd name="T25" fmla="*/ 11 h 458"/>
                <a:gd name="T26" fmla="*/ 0 w 332"/>
                <a:gd name="T27" fmla="*/ 13 h 458"/>
                <a:gd name="T28" fmla="*/ 0 w 332"/>
                <a:gd name="T29" fmla="*/ 14 h 458"/>
                <a:gd name="T30" fmla="*/ 0 w 332"/>
                <a:gd name="T31" fmla="*/ 16 h 458"/>
                <a:gd name="T32" fmla="*/ 1 w 332"/>
                <a:gd name="T33" fmla="*/ 17 h 458"/>
                <a:gd name="T34" fmla="*/ 1 w 332"/>
                <a:gd name="T35" fmla="*/ 16 h 458"/>
                <a:gd name="T36" fmla="*/ 1 w 332"/>
                <a:gd name="T37" fmla="*/ 15 h 458"/>
                <a:gd name="T38" fmla="*/ 2 w 332"/>
                <a:gd name="T39" fmla="*/ 13 h 458"/>
                <a:gd name="T40" fmla="*/ 2 w 332"/>
                <a:gd name="T41" fmla="*/ 12 h 458"/>
                <a:gd name="T42" fmla="*/ 3 w 332"/>
                <a:gd name="T43" fmla="*/ 11 h 458"/>
                <a:gd name="T44" fmla="*/ 3 w 332"/>
                <a:gd name="T45" fmla="*/ 9 h 458"/>
                <a:gd name="T46" fmla="*/ 4 w 332"/>
                <a:gd name="T47" fmla="*/ 8 h 458"/>
                <a:gd name="T48" fmla="*/ 4 w 332"/>
                <a:gd name="T49" fmla="*/ 7 h 458"/>
                <a:gd name="T50" fmla="*/ 5 w 332"/>
                <a:gd name="T51" fmla="*/ 6 h 458"/>
                <a:gd name="T52" fmla="*/ 6 w 332"/>
                <a:gd name="T53" fmla="*/ 5 h 458"/>
                <a:gd name="T54" fmla="*/ 7 w 332"/>
                <a:gd name="T55" fmla="*/ 4 h 458"/>
                <a:gd name="T56" fmla="*/ 8 w 332"/>
                <a:gd name="T57" fmla="*/ 3 h 458"/>
                <a:gd name="T58" fmla="*/ 9 w 332"/>
                <a:gd name="T59" fmla="*/ 2 h 458"/>
                <a:gd name="T60" fmla="*/ 10 w 332"/>
                <a:gd name="T61" fmla="*/ 1 h 458"/>
                <a:gd name="T62" fmla="*/ 11 w 332"/>
                <a:gd name="T63" fmla="*/ 1 h 458"/>
                <a:gd name="T64" fmla="*/ 12 w 332"/>
                <a:gd name="T65" fmla="*/ 0 h 458"/>
                <a:gd name="T66" fmla="*/ 12 w 332"/>
                <a:gd name="T67" fmla="*/ 0 h 458"/>
                <a:gd name="T68" fmla="*/ 12 w 332"/>
                <a:gd name="T69" fmla="*/ 0 h 458"/>
                <a:gd name="T70" fmla="*/ 11 w 332"/>
                <a:gd name="T71" fmla="*/ 0 h 458"/>
                <a:gd name="T72" fmla="*/ 11 w 332"/>
                <a:gd name="T73" fmla="*/ 0 h 458"/>
                <a:gd name="T74" fmla="*/ 10 w 332"/>
                <a:gd name="T75" fmla="*/ 0 h 458"/>
                <a:gd name="T76" fmla="*/ 10 w 332"/>
                <a:gd name="T77" fmla="*/ 0 h 458"/>
                <a:gd name="T78" fmla="*/ 10 w 332"/>
                <a:gd name="T79" fmla="*/ 0 h 458"/>
                <a:gd name="T80" fmla="*/ 9 w 332"/>
                <a:gd name="T81" fmla="*/ 0 h 4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2" h="458">
                  <a:moveTo>
                    <a:pt x="253" y="0"/>
                  </a:moveTo>
                  <a:lnTo>
                    <a:pt x="224" y="11"/>
                  </a:lnTo>
                  <a:lnTo>
                    <a:pt x="196" y="26"/>
                  </a:lnTo>
                  <a:lnTo>
                    <a:pt x="168" y="44"/>
                  </a:lnTo>
                  <a:lnTo>
                    <a:pt x="140" y="63"/>
                  </a:lnTo>
                  <a:lnTo>
                    <a:pt x="114" y="85"/>
                  </a:lnTo>
                  <a:lnTo>
                    <a:pt x="90" y="109"/>
                  </a:lnTo>
                  <a:lnTo>
                    <a:pt x="68" y="136"/>
                  </a:lnTo>
                  <a:lnTo>
                    <a:pt x="48" y="165"/>
                  </a:lnTo>
                  <a:lnTo>
                    <a:pt x="31" y="195"/>
                  </a:lnTo>
                  <a:lnTo>
                    <a:pt x="18" y="228"/>
                  </a:lnTo>
                  <a:lnTo>
                    <a:pt x="8" y="263"/>
                  </a:lnTo>
                  <a:lnTo>
                    <a:pt x="2" y="298"/>
                  </a:lnTo>
                  <a:lnTo>
                    <a:pt x="0" y="336"/>
                  </a:lnTo>
                  <a:lnTo>
                    <a:pt x="3" y="376"/>
                  </a:lnTo>
                  <a:lnTo>
                    <a:pt x="12" y="416"/>
                  </a:lnTo>
                  <a:lnTo>
                    <a:pt x="26" y="458"/>
                  </a:lnTo>
                  <a:lnTo>
                    <a:pt x="32" y="422"/>
                  </a:lnTo>
                  <a:lnTo>
                    <a:pt x="39" y="386"/>
                  </a:lnTo>
                  <a:lnTo>
                    <a:pt x="47" y="351"/>
                  </a:lnTo>
                  <a:lnTo>
                    <a:pt x="57" y="317"/>
                  </a:lnTo>
                  <a:lnTo>
                    <a:pt x="69" y="283"/>
                  </a:lnTo>
                  <a:lnTo>
                    <a:pt x="83" y="250"/>
                  </a:lnTo>
                  <a:lnTo>
                    <a:pt x="99" y="219"/>
                  </a:lnTo>
                  <a:lnTo>
                    <a:pt x="116" y="189"/>
                  </a:lnTo>
                  <a:lnTo>
                    <a:pt x="136" y="160"/>
                  </a:lnTo>
                  <a:lnTo>
                    <a:pt x="156" y="132"/>
                  </a:lnTo>
                  <a:lnTo>
                    <a:pt x="181" y="106"/>
                  </a:lnTo>
                  <a:lnTo>
                    <a:pt x="206" y="82"/>
                  </a:lnTo>
                  <a:lnTo>
                    <a:pt x="234" y="59"/>
                  </a:lnTo>
                  <a:lnTo>
                    <a:pt x="265" y="38"/>
                  </a:lnTo>
                  <a:lnTo>
                    <a:pt x="297" y="20"/>
                  </a:lnTo>
                  <a:lnTo>
                    <a:pt x="332" y="3"/>
                  </a:lnTo>
                  <a:lnTo>
                    <a:pt x="321" y="3"/>
                  </a:lnTo>
                  <a:lnTo>
                    <a:pt x="312" y="2"/>
                  </a:lnTo>
                  <a:lnTo>
                    <a:pt x="302" y="2"/>
                  </a:lnTo>
                  <a:lnTo>
                    <a:pt x="292" y="1"/>
                  </a:lnTo>
                  <a:lnTo>
                    <a:pt x="282" y="1"/>
                  </a:lnTo>
                  <a:lnTo>
                    <a:pt x="273" y="1"/>
                  </a:lnTo>
                  <a:lnTo>
                    <a:pt x="262" y="0"/>
                  </a:lnTo>
                  <a:lnTo>
                    <a:pt x="253" y="0"/>
                  </a:lnTo>
                  <a:close/>
                </a:path>
              </a:pathLst>
            </a:custGeom>
            <a:solidFill>
              <a:srgbClr val="FFD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39" name="Freeform 419"/>
            <p:cNvSpPr>
              <a:spLocks noChangeAspect="1"/>
            </p:cNvSpPr>
            <p:nvPr/>
          </p:nvSpPr>
          <p:spPr bwMode="auto">
            <a:xfrm>
              <a:off x="4041" y="2913"/>
              <a:ext cx="108" cy="151"/>
            </a:xfrm>
            <a:custGeom>
              <a:avLst/>
              <a:gdLst>
                <a:gd name="T0" fmla="*/ 9 w 324"/>
                <a:gd name="T1" fmla="*/ 0 h 451"/>
                <a:gd name="T2" fmla="*/ 8 w 324"/>
                <a:gd name="T3" fmla="*/ 0 h 451"/>
                <a:gd name="T4" fmla="*/ 7 w 324"/>
                <a:gd name="T5" fmla="*/ 1 h 451"/>
                <a:gd name="T6" fmla="*/ 6 w 324"/>
                <a:gd name="T7" fmla="*/ 2 h 451"/>
                <a:gd name="T8" fmla="*/ 5 w 324"/>
                <a:gd name="T9" fmla="*/ 2 h 451"/>
                <a:gd name="T10" fmla="*/ 4 w 324"/>
                <a:gd name="T11" fmla="*/ 3 h 451"/>
                <a:gd name="T12" fmla="*/ 3 w 324"/>
                <a:gd name="T13" fmla="*/ 4 h 451"/>
                <a:gd name="T14" fmla="*/ 2 w 324"/>
                <a:gd name="T15" fmla="*/ 5 h 451"/>
                <a:gd name="T16" fmla="*/ 2 w 324"/>
                <a:gd name="T17" fmla="*/ 6 h 451"/>
                <a:gd name="T18" fmla="*/ 1 w 324"/>
                <a:gd name="T19" fmla="*/ 7 h 451"/>
                <a:gd name="T20" fmla="*/ 1 w 324"/>
                <a:gd name="T21" fmla="*/ 8 h 451"/>
                <a:gd name="T22" fmla="*/ 0 w 324"/>
                <a:gd name="T23" fmla="*/ 10 h 451"/>
                <a:gd name="T24" fmla="*/ 0 w 324"/>
                <a:gd name="T25" fmla="*/ 11 h 451"/>
                <a:gd name="T26" fmla="*/ 0 w 324"/>
                <a:gd name="T27" fmla="*/ 12 h 451"/>
                <a:gd name="T28" fmla="*/ 0 w 324"/>
                <a:gd name="T29" fmla="*/ 14 h 451"/>
                <a:gd name="T30" fmla="*/ 0 w 324"/>
                <a:gd name="T31" fmla="*/ 15 h 451"/>
                <a:gd name="T32" fmla="*/ 1 w 324"/>
                <a:gd name="T33" fmla="*/ 17 h 451"/>
                <a:gd name="T34" fmla="*/ 1 w 324"/>
                <a:gd name="T35" fmla="*/ 16 h 451"/>
                <a:gd name="T36" fmla="*/ 1 w 324"/>
                <a:gd name="T37" fmla="*/ 14 h 451"/>
                <a:gd name="T38" fmla="*/ 2 w 324"/>
                <a:gd name="T39" fmla="*/ 13 h 451"/>
                <a:gd name="T40" fmla="*/ 2 w 324"/>
                <a:gd name="T41" fmla="*/ 11 h 451"/>
                <a:gd name="T42" fmla="*/ 2 w 324"/>
                <a:gd name="T43" fmla="*/ 10 h 451"/>
                <a:gd name="T44" fmla="*/ 3 w 324"/>
                <a:gd name="T45" fmla="*/ 9 h 451"/>
                <a:gd name="T46" fmla="*/ 4 w 324"/>
                <a:gd name="T47" fmla="*/ 8 h 451"/>
                <a:gd name="T48" fmla="*/ 4 w 324"/>
                <a:gd name="T49" fmla="*/ 7 h 451"/>
                <a:gd name="T50" fmla="*/ 5 w 324"/>
                <a:gd name="T51" fmla="*/ 6 h 451"/>
                <a:gd name="T52" fmla="*/ 6 w 324"/>
                <a:gd name="T53" fmla="*/ 5 h 451"/>
                <a:gd name="T54" fmla="*/ 6 w 324"/>
                <a:gd name="T55" fmla="*/ 4 h 451"/>
                <a:gd name="T56" fmla="*/ 7 w 324"/>
                <a:gd name="T57" fmla="*/ 3 h 451"/>
                <a:gd name="T58" fmla="*/ 8 w 324"/>
                <a:gd name="T59" fmla="*/ 2 h 451"/>
                <a:gd name="T60" fmla="*/ 10 w 324"/>
                <a:gd name="T61" fmla="*/ 1 h 451"/>
                <a:gd name="T62" fmla="*/ 11 w 324"/>
                <a:gd name="T63" fmla="*/ 1 h 451"/>
                <a:gd name="T64" fmla="*/ 12 w 324"/>
                <a:gd name="T65" fmla="*/ 0 h 451"/>
                <a:gd name="T66" fmla="*/ 12 w 324"/>
                <a:gd name="T67" fmla="*/ 0 h 451"/>
                <a:gd name="T68" fmla="*/ 11 w 324"/>
                <a:gd name="T69" fmla="*/ 0 h 451"/>
                <a:gd name="T70" fmla="*/ 11 w 324"/>
                <a:gd name="T71" fmla="*/ 0 h 451"/>
                <a:gd name="T72" fmla="*/ 11 w 324"/>
                <a:gd name="T73" fmla="*/ 0 h 451"/>
                <a:gd name="T74" fmla="*/ 10 w 324"/>
                <a:gd name="T75" fmla="*/ 0 h 451"/>
                <a:gd name="T76" fmla="*/ 10 w 324"/>
                <a:gd name="T77" fmla="*/ 0 h 451"/>
                <a:gd name="T78" fmla="*/ 9 w 324"/>
                <a:gd name="T79" fmla="*/ 0 h 451"/>
                <a:gd name="T80" fmla="*/ 9 w 324"/>
                <a:gd name="T81" fmla="*/ 0 h 4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4" h="451">
                  <a:moveTo>
                    <a:pt x="247" y="0"/>
                  </a:moveTo>
                  <a:lnTo>
                    <a:pt x="219" y="13"/>
                  </a:lnTo>
                  <a:lnTo>
                    <a:pt x="192" y="28"/>
                  </a:lnTo>
                  <a:lnTo>
                    <a:pt x="164" y="45"/>
                  </a:lnTo>
                  <a:lnTo>
                    <a:pt x="137" y="64"/>
                  </a:lnTo>
                  <a:lnTo>
                    <a:pt x="112" y="85"/>
                  </a:lnTo>
                  <a:lnTo>
                    <a:pt x="89" y="110"/>
                  </a:lnTo>
                  <a:lnTo>
                    <a:pt x="67" y="135"/>
                  </a:lnTo>
                  <a:lnTo>
                    <a:pt x="48" y="163"/>
                  </a:lnTo>
                  <a:lnTo>
                    <a:pt x="31" y="193"/>
                  </a:lnTo>
                  <a:lnTo>
                    <a:pt x="18" y="224"/>
                  </a:lnTo>
                  <a:lnTo>
                    <a:pt x="8" y="257"/>
                  </a:lnTo>
                  <a:lnTo>
                    <a:pt x="3" y="293"/>
                  </a:lnTo>
                  <a:lnTo>
                    <a:pt x="0" y="330"/>
                  </a:lnTo>
                  <a:lnTo>
                    <a:pt x="4" y="369"/>
                  </a:lnTo>
                  <a:lnTo>
                    <a:pt x="11" y="409"/>
                  </a:lnTo>
                  <a:lnTo>
                    <a:pt x="24" y="451"/>
                  </a:lnTo>
                  <a:lnTo>
                    <a:pt x="30" y="414"/>
                  </a:lnTo>
                  <a:lnTo>
                    <a:pt x="36" y="378"/>
                  </a:lnTo>
                  <a:lnTo>
                    <a:pt x="44" y="344"/>
                  </a:lnTo>
                  <a:lnTo>
                    <a:pt x="54" y="309"/>
                  </a:lnTo>
                  <a:lnTo>
                    <a:pt x="66" y="276"/>
                  </a:lnTo>
                  <a:lnTo>
                    <a:pt x="79" y="243"/>
                  </a:lnTo>
                  <a:lnTo>
                    <a:pt x="95" y="212"/>
                  </a:lnTo>
                  <a:lnTo>
                    <a:pt x="111" y="182"/>
                  </a:lnTo>
                  <a:lnTo>
                    <a:pt x="130" y="155"/>
                  </a:lnTo>
                  <a:lnTo>
                    <a:pt x="151" y="127"/>
                  </a:lnTo>
                  <a:lnTo>
                    <a:pt x="174" y="102"/>
                  </a:lnTo>
                  <a:lnTo>
                    <a:pt x="200" y="79"/>
                  </a:lnTo>
                  <a:lnTo>
                    <a:pt x="227" y="57"/>
                  </a:lnTo>
                  <a:lnTo>
                    <a:pt x="257" y="37"/>
                  </a:lnTo>
                  <a:lnTo>
                    <a:pt x="289" y="19"/>
                  </a:lnTo>
                  <a:lnTo>
                    <a:pt x="324" y="3"/>
                  </a:lnTo>
                  <a:lnTo>
                    <a:pt x="314" y="3"/>
                  </a:lnTo>
                  <a:lnTo>
                    <a:pt x="304" y="1"/>
                  </a:lnTo>
                  <a:lnTo>
                    <a:pt x="294" y="1"/>
                  </a:lnTo>
                  <a:lnTo>
                    <a:pt x="285" y="1"/>
                  </a:lnTo>
                  <a:lnTo>
                    <a:pt x="276" y="1"/>
                  </a:lnTo>
                  <a:lnTo>
                    <a:pt x="266" y="1"/>
                  </a:lnTo>
                  <a:lnTo>
                    <a:pt x="256" y="0"/>
                  </a:lnTo>
                  <a:lnTo>
                    <a:pt x="247" y="0"/>
                  </a:lnTo>
                  <a:close/>
                </a:path>
              </a:pathLst>
            </a:custGeom>
            <a:solidFill>
              <a:srgbClr val="FFD6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40" name="Freeform 420"/>
            <p:cNvSpPr>
              <a:spLocks noChangeAspect="1"/>
            </p:cNvSpPr>
            <p:nvPr/>
          </p:nvSpPr>
          <p:spPr bwMode="auto">
            <a:xfrm>
              <a:off x="4042" y="2914"/>
              <a:ext cx="106" cy="148"/>
            </a:xfrm>
            <a:custGeom>
              <a:avLst/>
              <a:gdLst>
                <a:gd name="T0" fmla="*/ 9 w 316"/>
                <a:gd name="T1" fmla="*/ 0 h 440"/>
                <a:gd name="T2" fmla="*/ 8 w 316"/>
                <a:gd name="T3" fmla="*/ 0 h 440"/>
                <a:gd name="T4" fmla="*/ 7 w 316"/>
                <a:gd name="T5" fmla="*/ 1 h 440"/>
                <a:gd name="T6" fmla="*/ 6 w 316"/>
                <a:gd name="T7" fmla="*/ 2 h 440"/>
                <a:gd name="T8" fmla="*/ 5 w 316"/>
                <a:gd name="T9" fmla="*/ 2 h 440"/>
                <a:gd name="T10" fmla="*/ 4 w 316"/>
                <a:gd name="T11" fmla="*/ 3 h 440"/>
                <a:gd name="T12" fmla="*/ 3 w 316"/>
                <a:gd name="T13" fmla="*/ 4 h 440"/>
                <a:gd name="T14" fmla="*/ 2 w 316"/>
                <a:gd name="T15" fmla="*/ 5 h 440"/>
                <a:gd name="T16" fmla="*/ 2 w 316"/>
                <a:gd name="T17" fmla="*/ 6 h 440"/>
                <a:gd name="T18" fmla="*/ 1 w 316"/>
                <a:gd name="T19" fmla="*/ 7 h 440"/>
                <a:gd name="T20" fmla="*/ 1 w 316"/>
                <a:gd name="T21" fmla="*/ 8 h 440"/>
                <a:gd name="T22" fmla="*/ 0 w 316"/>
                <a:gd name="T23" fmla="*/ 9 h 440"/>
                <a:gd name="T24" fmla="*/ 0 w 316"/>
                <a:gd name="T25" fmla="*/ 11 h 440"/>
                <a:gd name="T26" fmla="*/ 0 w 316"/>
                <a:gd name="T27" fmla="*/ 12 h 440"/>
                <a:gd name="T28" fmla="*/ 0 w 316"/>
                <a:gd name="T29" fmla="*/ 14 h 440"/>
                <a:gd name="T30" fmla="*/ 0 w 316"/>
                <a:gd name="T31" fmla="*/ 15 h 440"/>
                <a:gd name="T32" fmla="*/ 1 w 316"/>
                <a:gd name="T33" fmla="*/ 17 h 440"/>
                <a:gd name="T34" fmla="*/ 1 w 316"/>
                <a:gd name="T35" fmla="*/ 15 h 440"/>
                <a:gd name="T36" fmla="*/ 1 w 316"/>
                <a:gd name="T37" fmla="*/ 14 h 440"/>
                <a:gd name="T38" fmla="*/ 2 w 316"/>
                <a:gd name="T39" fmla="*/ 13 h 440"/>
                <a:gd name="T40" fmla="*/ 2 w 316"/>
                <a:gd name="T41" fmla="*/ 11 h 440"/>
                <a:gd name="T42" fmla="*/ 2 w 316"/>
                <a:gd name="T43" fmla="*/ 10 h 440"/>
                <a:gd name="T44" fmla="*/ 3 w 316"/>
                <a:gd name="T45" fmla="*/ 9 h 440"/>
                <a:gd name="T46" fmla="*/ 3 w 316"/>
                <a:gd name="T47" fmla="*/ 8 h 440"/>
                <a:gd name="T48" fmla="*/ 4 w 316"/>
                <a:gd name="T49" fmla="*/ 7 h 440"/>
                <a:gd name="T50" fmla="*/ 5 w 316"/>
                <a:gd name="T51" fmla="*/ 5 h 440"/>
                <a:gd name="T52" fmla="*/ 5 w 316"/>
                <a:gd name="T53" fmla="*/ 5 h 440"/>
                <a:gd name="T54" fmla="*/ 6 w 316"/>
                <a:gd name="T55" fmla="*/ 4 h 440"/>
                <a:gd name="T56" fmla="*/ 7 w 316"/>
                <a:gd name="T57" fmla="*/ 3 h 440"/>
                <a:gd name="T58" fmla="*/ 8 w 316"/>
                <a:gd name="T59" fmla="*/ 2 h 440"/>
                <a:gd name="T60" fmla="*/ 9 w 316"/>
                <a:gd name="T61" fmla="*/ 1 h 440"/>
                <a:gd name="T62" fmla="*/ 11 w 316"/>
                <a:gd name="T63" fmla="*/ 1 h 440"/>
                <a:gd name="T64" fmla="*/ 12 w 316"/>
                <a:gd name="T65" fmla="*/ 0 h 440"/>
                <a:gd name="T66" fmla="*/ 12 w 316"/>
                <a:gd name="T67" fmla="*/ 0 h 440"/>
                <a:gd name="T68" fmla="*/ 11 w 316"/>
                <a:gd name="T69" fmla="*/ 0 h 440"/>
                <a:gd name="T70" fmla="*/ 11 w 316"/>
                <a:gd name="T71" fmla="*/ 0 h 440"/>
                <a:gd name="T72" fmla="*/ 10 w 316"/>
                <a:gd name="T73" fmla="*/ 0 h 440"/>
                <a:gd name="T74" fmla="*/ 10 w 316"/>
                <a:gd name="T75" fmla="*/ 0 h 440"/>
                <a:gd name="T76" fmla="*/ 10 w 316"/>
                <a:gd name="T77" fmla="*/ 0 h 440"/>
                <a:gd name="T78" fmla="*/ 9 w 316"/>
                <a:gd name="T79" fmla="*/ 0 h 440"/>
                <a:gd name="T80" fmla="*/ 9 w 316"/>
                <a:gd name="T81" fmla="*/ 0 h 4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6" h="440">
                  <a:moveTo>
                    <a:pt x="240" y="0"/>
                  </a:moveTo>
                  <a:lnTo>
                    <a:pt x="214" y="12"/>
                  </a:lnTo>
                  <a:lnTo>
                    <a:pt x="186" y="27"/>
                  </a:lnTo>
                  <a:lnTo>
                    <a:pt x="160" y="45"/>
                  </a:lnTo>
                  <a:lnTo>
                    <a:pt x="134" y="63"/>
                  </a:lnTo>
                  <a:lnTo>
                    <a:pt x="110" y="84"/>
                  </a:lnTo>
                  <a:lnTo>
                    <a:pt x="87" y="107"/>
                  </a:lnTo>
                  <a:lnTo>
                    <a:pt x="66" y="131"/>
                  </a:lnTo>
                  <a:lnTo>
                    <a:pt x="47" y="159"/>
                  </a:lnTo>
                  <a:lnTo>
                    <a:pt x="31" y="187"/>
                  </a:lnTo>
                  <a:lnTo>
                    <a:pt x="18" y="217"/>
                  </a:lnTo>
                  <a:lnTo>
                    <a:pt x="8" y="250"/>
                  </a:lnTo>
                  <a:lnTo>
                    <a:pt x="2" y="284"/>
                  </a:lnTo>
                  <a:lnTo>
                    <a:pt x="0" y="321"/>
                  </a:lnTo>
                  <a:lnTo>
                    <a:pt x="2" y="359"/>
                  </a:lnTo>
                  <a:lnTo>
                    <a:pt x="9" y="398"/>
                  </a:lnTo>
                  <a:lnTo>
                    <a:pt x="21" y="440"/>
                  </a:lnTo>
                  <a:lnTo>
                    <a:pt x="27" y="403"/>
                  </a:lnTo>
                  <a:lnTo>
                    <a:pt x="33" y="367"/>
                  </a:lnTo>
                  <a:lnTo>
                    <a:pt x="41" y="333"/>
                  </a:lnTo>
                  <a:lnTo>
                    <a:pt x="51" y="298"/>
                  </a:lnTo>
                  <a:lnTo>
                    <a:pt x="62" y="266"/>
                  </a:lnTo>
                  <a:lnTo>
                    <a:pt x="76" y="234"/>
                  </a:lnTo>
                  <a:lnTo>
                    <a:pt x="89" y="204"/>
                  </a:lnTo>
                  <a:lnTo>
                    <a:pt x="107" y="175"/>
                  </a:lnTo>
                  <a:lnTo>
                    <a:pt x="125" y="147"/>
                  </a:lnTo>
                  <a:lnTo>
                    <a:pt x="145" y="121"/>
                  </a:lnTo>
                  <a:lnTo>
                    <a:pt x="168" y="96"/>
                  </a:lnTo>
                  <a:lnTo>
                    <a:pt x="193" y="73"/>
                  </a:lnTo>
                  <a:lnTo>
                    <a:pt x="220" y="52"/>
                  </a:lnTo>
                  <a:lnTo>
                    <a:pt x="250" y="33"/>
                  </a:lnTo>
                  <a:lnTo>
                    <a:pt x="282" y="15"/>
                  </a:lnTo>
                  <a:lnTo>
                    <a:pt x="316" y="0"/>
                  </a:lnTo>
                  <a:lnTo>
                    <a:pt x="307" y="0"/>
                  </a:lnTo>
                  <a:lnTo>
                    <a:pt x="298" y="0"/>
                  </a:lnTo>
                  <a:lnTo>
                    <a:pt x="288" y="0"/>
                  </a:lnTo>
                  <a:lnTo>
                    <a:pt x="278" y="0"/>
                  </a:lnTo>
                  <a:lnTo>
                    <a:pt x="269" y="0"/>
                  </a:lnTo>
                  <a:lnTo>
                    <a:pt x="260" y="0"/>
                  </a:lnTo>
                  <a:lnTo>
                    <a:pt x="250" y="0"/>
                  </a:lnTo>
                  <a:lnTo>
                    <a:pt x="240" y="0"/>
                  </a:lnTo>
                  <a:close/>
                </a:path>
              </a:pathLst>
            </a:custGeom>
            <a:solidFill>
              <a:srgbClr val="FFDB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41" name="Freeform 421"/>
            <p:cNvSpPr>
              <a:spLocks noChangeAspect="1"/>
            </p:cNvSpPr>
            <p:nvPr/>
          </p:nvSpPr>
          <p:spPr bwMode="auto">
            <a:xfrm>
              <a:off x="4043" y="2915"/>
              <a:ext cx="104" cy="144"/>
            </a:xfrm>
            <a:custGeom>
              <a:avLst/>
              <a:gdLst>
                <a:gd name="T0" fmla="*/ 9 w 310"/>
                <a:gd name="T1" fmla="*/ 0 h 431"/>
                <a:gd name="T2" fmla="*/ 8 w 310"/>
                <a:gd name="T3" fmla="*/ 1 h 431"/>
                <a:gd name="T4" fmla="*/ 7 w 310"/>
                <a:gd name="T5" fmla="*/ 1 h 431"/>
                <a:gd name="T6" fmla="*/ 6 w 310"/>
                <a:gd name="T7" fmla="*/ 2 h 431"/>
                <a:gd name="T8" fmla="*/ 5 w 310"/>
                <a:gd name="T9" fmla="*/ 2 h 431"/>
                <a:gd name="T10" fmla="*/ 4 w 310"/>
                <a:gd name="T11" fmla="*/ 3 h 431"/>
                <a:gd name="T12" fmla="*/ 3 w 310"/>
                <a:gd name="T13" fmla="*/ 4 h 431"/>
                <a:gd name="T14" fmla="*/ 2 w 310"/>
                <a:gd name="T15" fmla="*/ 5 h 431"/>
                <a:gd name="T16" fmla="*/ 2 w 310"/>
                <a:gd name="T17" fmla="*/ 6 h 431"/>
                <a:gd name="T18" fmla="*/ 1 w 310"/>
                <a:gd name="T19" fmla="*/ 7 h 431"/>
                <a:gd name="T20" fmla="*/ 1 w 310"/>
                <a:gd name="T21" fmla="*/ 8 h 431"/>
                <a:gd name="T22" fmla="*/ 0 w 310"/>
                <a:gd name="T23" fmla="*/ 9 h 431"/>
                <a:gd name="T24" fmla="*/ 0 w 310"/>
                <a:gd name="T25" fmla="*/ 10 h 431"/>
                <a:gd name="T26" fmla="*/ 0 w 310"/>
                <a:gd name="T27" fmla="*/ 12 h 431"/>
                <a:gd name="T28" fmla="*/ 0 w 310"/>
                <a:gd name="T29" fmla="*/ 13 h 431"/>
                <a:gd name="T30" fmla="*/ 0 w 310"/>
                <a:gd name="T31" fmla="*/ 14 h 431"/>
                <a:gd name="T32" fmla="*/ 1 w 310"/>
                <a:gd name="T33" fmla="*/ 16 h 431"/>
                <a:gd name="T34" fmla="*/ 1 w 310"/>
                <a:gd name="T35" fmla="*/ 15 h 431"/>
                <a:gd name="T36" fmla="*/ 1 w 310"/>
                <a:gd name="T37" fmla="*/ 13 h 431"/>
                <a:gd name="T38" fmla="*/ 1 w 310"/>
                <a:gd name="T39" fmla="*/ 12 h 431"/>
                <a:gd name="T40" fmla="*/ 2 w 310"/>
                <a:gd name="T41" fmla="*/ 11 h 431"/>
                <a:gd name="T42" fmla="*/ 2 w 310"/>
                <a:gd name="T43" fmla="*/ 10 h 431"/>
                <a:gd name="T44" fmla="*/ 3 w 310"/>
                <a:gd name="T45" fmla="*/ 8 h 431"/>
                <a:gd name="T46" fmla="*/ 3 w 310"/>
                <a:gd name="T47" fmla="*/ 7 h 431"/>
                <a:gd name="T48" fmla="*/ 4 w 310"/>
                <a:gd name="T49" fmla="*/ 6 h 431"/>
                <a:gd name="T50" fmla="*/ 5 w 310"/>
                <a:gd name="T51" fmla="*/ 5 h 431"/>
                <a:gd name="T52" fmla="*/ 5 w 310"/>
                <a:gd name="T53" fmla="*/ 4 h 431"/>
                <a:gd name="T54" fmla="*/ 6 w 310"/>
                <a:gd name="T55" fmla="*/ 3 h 431"/>
                <a:gd name="T56" fmla="*/ 7 w 310"/>
                <a:gd name="T57" fmla="*/ 3 h 431"/>
                <a:gd name="T58" fmla="*/ 8 w 310"/>
                <a:gd name="T59" fmla="*/ 2 h 431"/>
                <a:gd name="T60" fmla="*/ 9 w 310"/>
                <a:gd name="T61" fmla="*/ 1 h 431"/>
                <a:gd name="T62" fmla="*/ 10 w 310"/>
                <a:gd name="T63" fmla="*/ 1 h 431"/>
                <a:gd name="T64" fmla="*/ 12 w 310"/>
                <a:gd name="T65" fmla="*/ 0 h 431"/>
                <a:gd name="T66" fmla="*/ 11 w 310"/>
                <a:gd name="T67" fmla="*/ 0 h 431"/>
                <a:gd name="T68" fmla="*/ 11 w 310"/>
                <a:gd name="T69" fmla="*/ 0 h 431"/>
                <a:gd name="T70" fmla="*/ 11 w 310"/>
                <a:gd name="T71" fmla="*/ 0 h 431"/>
                <a:gd name="T72" fmla="*/ 10 w 310"/>
                <a:gd name="T73" fmla="*/ 0 h 431"/>
                <a:gd name="T74" fmla="*/ 10 w 310"/>
                <a:gd name="T75" fmla="*/ 0 h 431"/>
                <a:gd name="T76" fmla="*/ 10 w 310"/>
                <a:gd name="T77" fmla="*/ 0 h 431"/>
                <a:gd name="T78" fmla="*/ 9 w 310"/>
                <a:gd name="T79" fmla="*/ 0 h 431"/>
                <a:gd name="T80" fmla="*/ 9 w 310"/>
                <a:gd name="T81" fmla="*/ 0 h 4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0" h="431">
                  <a:moveTo>
                    <a:pt x="234" y="0"/>
                  </a:moveTo>
                  <a:lnTo>
                    <a:pt x="208" y="14"/>
                  </a:lnTo>
                  <a:lnTo>
                    <a:pt x="182" y="29"/>
                  </a:lnTo>
                  <a:lnTo>
                    <a:pt x="157" y="45"/>
                  </a:lnTo>
                  <a:lnTo>
                    <a:pt x="132" y="65"/>
                  </a:lnTo>
                  <a:lnTo>
                    <a:pt x="109" y="84"/>
                  </a:lnTo>
                  <a:lnTo>
                    <a:pt x="86" y="107"/>
                  </a:lnTo>
                  <a:lnTo>
                    <a:pt x="66" y="131"/>
                  </a:lnTo>
                  <a:lnTo>
                    <a:pt x="48" y="157"/>
                  </a:lnTo>
                  <a:lnTo>
                    <a:pt x="32" y="184"/>
                  </a:lnTo>
                  <a:lnTo>
                    <a:pt x="18" y="214"/>
                  </a:lnTo>
                  <a:lnTo>
                    <a:pt x="9" y="245"/>
                  </a:lnTo>
                  <a:lnTo>
                    <a:pt x="2" y="279"/>
                  </a:lnTo>
                  <a:lnTo>
                    <a:pt x="0" y="313"/>
                  </a:lnTo>
                  <a:lnTo>
                    <a:pt x="2" y="351"/>
                  </a:lnTo>
                  <a:lnTo>
                    <a:pt x="9" y="389"/>
                  </a:lnTo>
                  <a:lnTo>
                    <a:pt x="21" y="431"/>
                  </a:lnTo>
                  <a:lnTo>
                    <a:pt x="26" y="394"/>
                  </a:lnTo>
                  <a:lnTo>
                    <a:pt x="32" y="358"/>
                  </a:lnTo>
                  <a:lnTo>
                    <a:pt x="40" y="324"/>
                  </a:lnTo>
                  <a:lnTo>
                    <a:pt x="49" y="290"/>
                  </a:lnTo>
                  <a:lnTo>
                    <a:pt x="60" y="257"/>
                  </a:lnTo>
                  <a:lnTo>
                    <a:pt x="72" y="227"/>
                  </a:lnTo>
                  <a:lnTo>
                    <a:pt x="86" y="197"/>
                  </a:lnTo>
                  <a:lnTo>
                    <a:pt x="102" y="168"/>
                  </a:lnTo>
                  <a:lnTo>
                    <a:pt x="121" y="142"/>
                  </a:lnTo>
                  <a:lnTo>
                    <a:pt x="140" y="116"/>
                  </a:lnTo>
                  <a:lnTo>
                    <a:pt x="162" y="92"/>
                  </a:lnTo>
                  <a:lnTo>
                    <a:pt x="187" y="70"/>
                  </a:lnTo>
                  <a:lnTo>
                    <a:pt x="214" y="50"/>
                  </a:lnTo>
                  <a:lnTo>
                    <a:pt x="243" y="31"/>
                  </a:lnTo>
                  <a:lnTo>
                    <a:pt x="275" y="15"/>
                  </a:lnTo>
                  <a:lnTo>
                    <a:pt x="310" y="0"/>
                  </a:lnTo>
                  <a:lnTo>
                    <a:pt x="301" y="0"/>
                  </a:lnTo>
                  <a:lnTo>
                    <a:pt x="291" y="0"/>
                  </a:lnTo>
                  <a:lnTo>
                    <a:pt x="281" y="0"/>
                  </a:lnTo>
                  <a:lnTo>
                    <a:pt x="272" y="0"/>
                  </a:lnTo>
                  <a:lnTo>
                    <a:pt x="263" y="0"/>
                  </a:lnTo>
                  <a:lnTo>
                    <a:pt x="253" y="0"/>
                  </a:lnTo>
                  <a:lnTo>
                    <a:pt x="243" y="0"/>
                  </a:lnTo>
                  <a:lnTo>
                    <a:pt x="234" y="0"/>
                  </a:lnTo>
                  <a:close/>
                </a:path>
              </a:pathLst>
            </a:custGeom>
            <a:solidFill>
              <a:srgbClr val="FFDD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42" name="Freeform 422"/>
            <p:cNvSpPr>
              <a:spLocks noChangeAspect="1"/>
            </p:cNvSpPr>
            <p:nvPr/>
          </p:nvSpPr>
          <p:spPr bwMode="auto">
            <a:xfrm>
              <a:off x="4044" y="2916"/>
              <a:ext cx="101" cy="141"/>
            </a:xfrm>
            <a:custGeom>
              <a:avLst/>
              <a:gdLst>
                <a:gd name="T0" fmla="*/ 8 w 302"/>
                <a:gd name="T1" fmla="*/ 0 h 423"/>
                <a:gd name="T2" fmla="*/ 8 w 302"/>
                <a:gd name="T3" fmla="*/ 1 h 423"/>
                <a:gd name="T4" fmla="*/ 7 w 302"/>
                <a:gd name="T5" fmla="*/ 1 h 423"/>
                <a:gd name="T6" fmla="*/ 6 w 302"/>
                <a:gd name="T7" fmla="*/ 2 h 423"/>
                <a:gd name="T8" fmla="*/ 5 w 302"/>
                <a:gd name="T9" fmla="*/ 2 h 423"/>
                <a:gd name="T10" fmla="*/ 4 w 302"/>
                <a:gd name="T11" fmla="*/ 3 h 423"/>
                <a:gd name="T12" fmla="*/ 3 w 302"/>
                <a:gd name="T13" fmla="*/ 4 h 423"/>
                <a:gd name="T14" fmla="*/ 2 w 302"/>
                <a:gd name="T15" fmla="*/ 5 h 423"/>
                <a:gd name="T16" fmla="*/ 2 w 302"/>
                <a:gd name="T17" fmla="*/ 6 h 423"/>
                <a:gd name="T18" fmla="*/ 1 w 302"/>
                <a:gd name="T19" fmla="*/ 7 h 423"/>
                <a:gd name="T20" fmla="*/ 1 w 302"/>
                <a:gd name="T21" fmla="*/ 8 h 423"/>
                <a:gd name="T22" fmla="*/ 0 w 302"/>
                <a:gd name="T23" fmla="*/ 9 h 423"/>
                <a:gd name="T24" fmla="*/ 0 w 302"/>
                <a:gd name="T25" fmla="*/ 10 h 423"/>
                <a:gd name="T26" fmla="*/ 0 w 302"/>
                <a:gd name="T27" fmla="*/ 11 h 423"/>
                <a:gd name="T28" fmla="*/ 0 w 302"/>
                <a:gd name="T29" fmla="*/ 13 h 423"/>
                <a:gd name="T30" fmla="*/ 0 w 302"/>
                <a:gd name="T31" fmla="*/ 14 h 423"/>
                <a:gd name="T32" fmla="*/ 1 w 302"/>
                <a:gd name="T33" fmla="*/ 16 h 423"/>
                <a:gd name="T34" fmla="*/ 1 w 302"/>
                <a:gd name="T35" fmla="*/ 14 h 423"/>
                <a:gd name="T36" fmla="*/ 1 w 302"/>
                <a:gd name="T37" fmla="*/ 13 h 423"/>
                <a:gd name="T38" fmla="*/ 1 w 302"/>
                <a:gd name="T39" fmla="*/ 12 h 423"/>
                <a:gd name="T40" fmla="*/ 2 w 302"/>
                <a:gd name="T41" fmla="*/ 10 h 423"/>
                <a:gd name="T42" fmla="*/ 2 w 302"/>
                <a:gd name="T43" fmla="*/ 9 h 423"/>
                <a:gd name="T44" fmla="*/ 3 w 302"/>
                <a:gd name="T45" fmla="*/ 8 h 423"/>
                <a:gd name="T46" fmla="*/ 3 w 302"/>
                <a:gd name="T47" fmla="*/ 7 h 423"/>
                <a:gd name="T48" fmla="*/ 4 w 302"/>
                <a:gd name="T49" fmla="*/ 6 h 423"/>
                <a:gd name="T50" fmla="*/ 4 w 302"/>
                <a:gd name="T51" fmla="*/ 5 h 423"/>
                <a:gd name="T52" fmla="*/ 5 w 302"/>
                <a:gd name="T53" fmla="*/ 4 h 423"/>
                <a:gd name="T54" fmla="*/ 6 w 302"/>
                <a:gd name="T55" fmla="*/ 3 h 423"/>
                <a:gd name="T56" fmla="*/ 7 w 302"/>
                <a:gd name="T57" fmla="*/ 3 h 423"/>
                <a:gd name="T58" fmla="*/ 8 w 302"/>
                <a:gd name="T59" fmla="*/ 2 h 423"/>
                <a:gd name="T60" fmla="*/ 9 w 302"/>
                <a:gd name="T61" fmla="*/ 1 h 423"/>
                <a:gd name="T62" fmla="*/ 10 w 302"/>
                <a:gd name="T63" fmla="*/ 1 h 423"/>
                <a:gd name="T64" fmla="*/ 11 w 302"/>
                <a:gd name="T65" fmla="*/ 0 h 423"/>
                <a:gd name="T66" fmla="*/ 11 w 302"/>
                <a:gd name="T67" fmla="*/ 0 h 423"/>
                <a:gd name="T68" fmla="*/ 11 w 302"/>
                <a:gd name="T69" fmla="*/ 0 h 423"/>
                <a:gd name="T70" fmla="*/ 10 w 302"/>
                <a:gd name="T71" fmla="*/ 0 h 423"/>
                <a:gd name="T72" fmla="*/ 10 w 302"/>
                <a:gd name="T73" fmla="*/ 0 h 423"/>
                <a:gd name="T74" fmla="*/ 9 w 302"/>
                <a:gd name="T75" fmla="*/ 0 h 423"/>
                <a:gd name="T76" fmla="*/ 9 w 302"/>
                <a:gd name="T77" fmla="*/ 0 h 423"/>
                <a:gd name="T78" fmla="*/ 9 w 302"/>
                <a:gd name="T79" fmla="*/ 0 h 423"/>
                <a:gd name="T80" fmla="*/ 8 w 302"/>
                <a:gd name="T81" fmla="*/ 0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02" h="423">
                  <a:moveTo>
                    <a:pt x="227" y="2"/>
                  </a:moveTo>
                  <a:lnTo>
                    <a:pt x="202" y="16"/>
                  </a:lnTo>
                  <a:lnTo>
                    <a:pt x="178" y="31"/>
                  </a:lnTo>
                  <a:lnTo>
                    <a:pt x="154" y="49"/>
                  </a:lnTo>
                  <a:lnTo>
                    <a:pt x="129" y="66"/>
                  </a:lnTo>
                  <a:lnTo>
                    <a:pt x="106" y="87"/>
                  </a:lnTo>
                  <a:lnTo>
                    <a:pt x="84" y="107"/>
                  </a:lnTo>
                  <a:lnTo>
                    <a:pt x="65" y="130"/>
                  </a:lnTo>
                  <a:lnTo>
                    <a:pt x="48" y="156"/>
                  </a:lnTo>
                  <a:lnTo>
                    <a:pt x="31" y="182"/>
                  </a:lnTo>
                  <a:lnTo>
                    <a:pt x="19" y="211"/>
                  </a:lnTo>
                  <a:lnTo>
                    <a:pt x="10" y="241"/>
                  </a:lnTo>
                  <a:lnTo>
                    <a:pt x="3" y="273"/>
                  </a:lnTo>
                  <a:lnTo>
                    <a:pt x="0" y="308"/>
                  </a:lnTo>
                  <a:lnTo>
                    <a:pt x="1" y="345"/>
                  </a:lnTo>
                  <a:lnTo>
                    <a:pt x="8" y="383"/>
                  </a:lnTo>
                  <a:lnTo>
                    <a:pt x="19" y="423"/>
                  </a:lnTo>
                  <a:lnTo>
                    <a:pt x="25" y="386"/>
                  </a:lnTo>
                  <a:lnTo>
                    <a:pt x="30" y="350"/>
                  </a:lnTo>
                  <a:lnTo>
                    <a:pt x="38" y="315"/>
                  </a:lnTo>
                  <a:lnTo>
                    <a:pt x="46" y="282"/>
                  </a:lnTo>
                  <a:lnTo>
                    <a:pt x="57" y="250"/>
                  </a:lnTo>
                  <a:lnTo>
                    <a:pt x="69" y="219"/>
                  </a:lnTo>
                  <a:lnTo>
                    <a:pt x="83" y="190"/>
                  </a:lnTo>
                  <a:lnTo>
                    <a:pt x="98" y="163"/>
                  </a:lnTo>
                  <a:lnTo>
                    <a:pt x="116" y="136"/>
                  </a:lnTo>
                  <a:lnTo>
                    <a:pt x="135" y="112"/>
                  </a:lnTo>
                  <a:lnTo>
                    <a:pt x="157" y="89"/>
                  </a:lnTo>
                  <a:lnTo>
                    <a:pt x="181" y="68"/>
                  </a:lnTo>
                  <a:lnTo>
                    <a:pt x="208" y="49"/>
                  </a:lnTo>
                  <a:lnTo>
                    <a:pt x="237" y="30"/>
                  </a:lnTo>
                  <a:lnTo>
                    <a:pt x="268" y="14"/>
                  </a:lnTo>
                  <a:lnTo>
                    <a:pt x="302" y="0"/>
                  </a:lnTo>
                  <a:lnTo>
                    <a:pt x="293" y="0"/>
                  </a:lnTo>
                  <a:lnTo>
                    <a:pt x="284" y="1"/>
                  </a:lnTo>
                  <a:lnTo>
                    <a:pt x="275" y="1"/>
                  </a:lnTo>
                  <a:lnTo>
                    <a:pt x="265" y="1"/>
                  </a:lnTo>
                  <a:lnTo>
                    <a:pt x="255" y="1"/>
                  </a:lnTo>
                  <a:lnTo>
                    <a:pt x="246" y="1"/>
                  </a:lnTo>
                  <a:lnTo>
                    <a:pt x="237" y="2"/>
                  </a:lnTo>
                  <a:lnTo>
                    <a:pt x="227" y="2"/>
                  </a:lnTo>
                  <a:close/>
                </a:path>
              </a:pathLst>
            </a:custGeom>
            <a:solidFill>
              <a:srgbClr val="FFE2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43" name="Freeform 423"/>
            <p:cNvSpPr>
              <a:spLocks noChangeAspect="1"/>
            </p:cNvSpPr>
            <p:nvPr/>
          </p:nvSpPr>
          <p:spPr bwMode="auto">
            <a:xfrm>
              <a:off x="4045" y="2916"/>
              <a:ext cx="98" cy="139"/>
            </a:xfrm>
            <a:custGeom>
              <a:avLst/>
              <a:gdLst>
                <a:gd name="T0" fmla="*/ 8 w 295"/>
                <a:gd name="T1" fmla="*/ 0 h 414"/>
                <a:gd name="T2" fmla="*/ 7 w 295"/>
                <a:gd name="T3" fmla="*/ 1 h 414"/>
                <a:gd name="T4" fmla="*/ 6 w 295"/>
                <a:gd name="T5" fmla="*/ 1 h 414"/>
                <a:gd name="T6" fmla="*/ 5 w 295"/>
                <a:gd name="T7" fmla="*/ 2 h 414"/>
                <a:gd name="T8" fmla="*/ 5 w 295"/>
                <a:gd name="T9" fmla="*/ 3 h 414"/>
                <a:gd name="T10" fmla="*/ 4 w 295"/>
                <a:gd name="T11" fmla="*/ 3 h 414"/>
                <a:gd name="T12" fmla="*/ 3 w 295"/>
                <a:gd name="T13" fmla="*/ 4 h 414"/>
                <a:gd name="T14" fmla="*/ 2 w 295"/>
                <a:gd name="T15" fmla="*/ 5 h 414"/>
                <a:gd name="T16" fmla="*/ 2 w 295"/>
                <a:gd name="T17" fmla="*/ 6 h 414"/>
                <a:gd name="T18" fmla="*/ 1 w 295"/>
                <a:gd name="T19" fmla="*/ 7 h 414"/>
                <a:gd name="T20" fmla="*/ 1 w 295"/>
                <a:gd name="T21" fmla="*/ 8 h 414"/>
                <a:gd name="T22" fmla="*/ 0 w 295"/>
                <a:gd name="T23" fmla="*/ 9 h 414"/>
                <a:gd name="T24" fmla="*/ 0 w 295"/>
                <a:gd name="T25" fmla="*/ 10 h 414"/>
                <a:gd name="T26" fmla="*/ 0 w 295"/>
                <a:gd name="T27" fmla="*/ 11 h 414"/>
                <a:gd name="T28" fmla="*/ 0 w 295"/>
                <a:gd name="T29" fmla="*/ 13 h 414"/>
                <a:gd name="T30" fmla="*/ 0 w 295"/>
                <a:gd name="T31" fmla="*/ 14 h 414"/>
                <a:gd name="T32" fmla="*/ 1 w 295"/>
                <a:gd name="T33" fmla="*/ 16 h 414"/>
                <a:gd name="T34" fmla="*/ 1 w 295"/>
                <a:gd name="T35" fmla="*/ 14 h 414"/>
                <a:gd name="T36" fmla="*/ 1 w 295"/>
                <a:gd name="T37" fmla="*/ 13 h 414"/>
                <a:gd name="T38" fmla="*/ 1 w 295"/>
                <a:gd name="T39" fmla="*/ 12 h 414"/>
                <a:gd name="T40" fmla="*/ 2 w 295"/>
                <a:gd name="T41" fmla="*/ 10 h 414"/>
                <a:gd name="T42" fmla="*/ 2 w 295"/>
                <a:gd name="T43" fmla="*/ 9 h 414"/>
                <a:gd name="T44" fmla="*/ 2 w 295"/>
                <a:gd name="T45" fmla="*/ 8 h 414"/>
                <a:gd name="T46" fmla="*/ 3 w 295"/>
                <a:gd name="T47" fmla="*/ 7 h 414"/>
                <a:gd name="T48" fmla="*/ 3 w 295"/>
                <a:gd name="T49" fmla="*/ 6 h 414"/>
                <a:gd name="T50" fmla="*/ 4 w 295"/>
                <a:gd name="T51" fmla="*/ 5 h 414"/>
                <a:gd name="T52" fmla="*/ 5 w 295"/>
                <a:gd name="T53" fmla="*/ 4 h 414"/>
                <a:gd name="T54" fmla="*/ 6 w 295"/>
                <a:gd name="T55" fmla="*/ 3 h 414"/>
                <a:gd name="T56" fmla="*/ 6 w 295"/>
                <a:gd name="T57" fmla="*/ 2 h 414"/>
                <a:gd name="T58" fmla="*/ 7 w 295"/>
                <a:gd name="T59" fmla="*/ 2 h 414"/>
                <a:gd name="T60" fmla="*/ 8 w 295"/>
                <a:gd name="T61" fmla="*/ 1 h 414"/>
                <a:gd name="T62" fmla="*/ 10 w 295"/>
                <a:gd name="T63" fmla="*/ 1 h 414"/>
                <a:gd name="T64" fmla="*/ 11 w 295"/>
                <a:gd name="T65" fmla="*/ 0 h 414"/>
                <a:gd name="T66" fmla="*/ 11 w 295"/>
                <a:gd name="T67" fmla="*/ 0 h 414"/>
                <a:gd name="T68" fmla="*/ 10 w 295"/>
                <a:gd name="T69" fmla="*/ 0 h 414"/>
                <a:gd name="T70" fmla="*/ 10 w 295"/>
                <a:gd name="T71" fmla="*/ 0 h 414"/>
                <a:gd name="T72" fmla="*/ 10 w 295"/>
                <a:gd name="T73" fmla="*/ 0 h 414"/>
                <a:gd name="T74" fmla="*/ 9 w 295"/>
                <a:gd name="T75" fmla="*/ 0 h 414"/>
                <a:gd name="T76" fmla="*/ 9 w 295"/>
                <a:gd name="T77" fmla="*/ 0 h 414"/>
                <a:gd name="T78" fmla="*/ 8 w 295"/>
                <a:gd name="T79" fmla="*/ 0 h 414"/>
                <a:gd name="T80" fmla="*/ 8 w 295"/>
                <a:gd name="T81" fmla="*/ 0 h 4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5" h="414">
                  <a:moveTo>
                    <a:pt x="221" y="5"/>
                  </a:moveTo>
                  <a:lnTo>
                    <a:pt x="197" y="19"/>
                  </a:lnTo>
                  <a:lnTo>
                    <a:pt x="174" y="34"/>
                  </a:lnTo>
                  <a:lnTo>
                    <a:pt x="149" y="51"/>
                  </a:lnTo>
                  <a:lnTo>
                    <a:pt x="126" y="68"/>
                  </a:lnTo>
                  <a:lnTo>
                    <a:pt x="104" y="88"/>
                  </a:lnTo>
                  <a:lnTo>
                    <a:pt x="84" y="107"/>
                  </a:lnTo>
                  <a:lnTo>
                    <a:pt x="64" y="130"/>
                  </a:lnTo>
                  <a:lnTo>
                    <a:pt x="47" y="154"/>
                  </a:lnTo>
                  <a:lnTo>
                    <a:pt x="32" y="180"/>
                  </a:lnTo>
                  <a:lnTo>
                    <a:pt x="19" y="208"/>
                  </a:lnTo>
                  <a:lnTo>
                    <a:pt x="9" y="236"/>
                  </a:lnTo>
                  <a:lnTo>
                    <a:pt x="3" y="268"/>
                  </a:lnTo>
                  <a:lnTo>
                    <a:pt x="0" y="301"/>
                  </a:lnTo>
                  <a:lnTo>
                    <a:pt x="1" y="337"/>
                  </a:lnTo>
                  <a:lnTo>
                    <a:pt x="7" y="374"/>
                  </a:lnTo>
                  <a:lnTo>
                    <a:pt x="17" y="414"/>
                  </a:lnTo>
                  <a:lnTo>
                    <a:pt x="23" y="377"/>
                  </a:lnTo>
                  <a:lnTo>
                    <a:pt x="28" y="341"/>
                  </a:lnTo>
                  <a:lnTo>
                    <a:pt x="35" y="307"/>
                  </a:lnTo>
                  <a:lnTo>
                    <a:pt x="45" y="275"/>
                  </a:lnTo>
                  <a:lnTo>
                    <a:pt x="54" y="243"/>
                  </a:lnTo>
                  <a:lnTo>
                    <a:pt x="65" y="213"/>
                  </a:lnTo>
                  <a:lnTo>
                    <a:pt x="79" y="185"/>
                  </a:lnTo>
                  <a:lnTo>
                    <a:pt x="94" y="158"/>
                  </a:lnTo>
                  <a:lnTo>
                    <a:pt x="110" y="133"/>
                  </a:lnTo>
                  <a:lnTo>
                    <a:pt x="130" y="109"/>
                  </a:lnTo>
                  <a:lnTo>
                    <a:pt x="151" y="87"/>
                  </a:lnTo>
                  <a:lnTo>
                    <a:pt x="174" y="66"/>
                  </a:lnTo>
                  <a:lnTo>
                    <a:pt x="200" y="46"/>
                  </a:lnTo>
                  <a:lnTo>
                    <a:pt x="229" y="30"/>
                  </a:lnTo>
                  <a:lnTo>
                    <a:pt x="260" y="14"/>
                  </a:lnTo>
                  <a:lnTo>
                    <a:pt x="295" y="0"/>
                  </a:lnTo>
                  <a:lnTo>
                    <a:pt x="285" y="0"/>
                  </a:lnTo>
                  <a:lnTo>
                    <a:pt x="276" y="1"/>
                  </a:lnTo>
                  <a:lnTo>
                    <a:pt x="267" y="1"/>
                  </a:lnTo>
                  <a:lnTo>
                    <a:pt x="258" y="3"/>
                  </a:lnTo>
                  <a:lnTo>
                    <a:pt x="248" y="4"/>
                  </a:lnTo>
                  <a:lnTo>
                    <a:pt x="239" y="4"/>
                  </a:lnTo>
                  <a:lnTo>
                    <a:pt x="230" y="5"/>
                  </a:lnTo>
                  <a:lnTo>
                    <a:pt x="221" y="5"/>
                  </a:lnTo>
                  <a:close/>
                </a:path>
              </a:pathLst>
            </a:custGeom>
            <a:solidFill>
              <a:srgbClr val="FFE8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44" name="Freeform 424"/>
            <p:cNvSpPr>
              <a:spLocks noChangeAspect="1"/>
            </p:cNvSpPr>
            <p:nvPr/>
          </p:nvSpPr>
          <p:spPr bwMode="auto">
            <a:xfrm>
              <a:off x="4045" y="2916"/>
              <a:ext cx="97" cy="137"/>
            </a:xfrm>
            <a:custGeom>
              <a:avLst/>
              <a:gdLst>
                <a:gd name="T0" fmla="*/ 8 w 288"/>
                <a:gd name="T1" fmla="*/ 0 h 405"/>
                <a:gd name="T2" fmla="*/ 7 w 288"/>
                <a:gd name="T3" fmla="*/ 1 h 405"/>
                <a:gd name="T4" fmla="*/ 6 w 288"/>
                <a:gd name="T5" fmla="*/ 1 h 405"/>
                <a:gd name="T6" fmla="*/ 6 w 288"/>
                <a:gd name="T7" fmla="*/ 2 h 405"/>
                <a:gd name="T8" fmla="*/ 5 w 288"/>
                <a:gd name="T9" fmla="*/ 3 h 405"/>
                <a:gd name="T10" fmla="*/ 4 w 288"/>
                <a:gd name="T11" fmla="*/ 3 h 405"/>
                <a:gd name="T12" fmla="*/ 3 w 288"/>
                <a:gd name="T13" fmla="*/ 4 h 405"/>
                <a:gd name="T14" fmla="*/ 2 w 288"/>
                <a:gd name="T15" fmla="*/ 5 h 405"/>
                <a:gd name="T16" fmla="*/ 2 w 288"/>
                <a:gd name="T17" fmla="*/ 6 h 405"/>
                <a:gd name="T18" fmla="*/ 1 w 288"/>
                <a:gd name="T19" fmla="*/ 7 h 405"/>
                <a:gd name="T20" fmla="*/ 1 w 288"/>
                <a:gd name="T21" fmla="*/ 8 h 405"/>
                <a:gd name="T22" fmla="*/ 0 w 288"/>
                <a:gd name="T23" fmla="*/ 9 h 405"/>
                <a:gd name="T24" fmla="*/ 0 w 288"/>
                <a:gd name="T25" fmla="*/ 10 h 405"/>
                <a:gd name="T26" fmla="*/ 0 w 288"/>
                <a:gd name="T27" fmla="*/ 11 h 405"/>
                <a:gd name="T28" fmla="*/ 0 w 288"/>
                <a:gd name="T29" fmla="*/ 13 h 405"/>
                <a:gd name="T30" fmla="*/ 0 w 288"/>
                <a:gd name="T31" fmla="*/ 14 h 405"/>
                <a:gd name="T32" fmla="*/ 1 w 288"/>
                <a:gd name="T33" fmla="*/ 16 h 405"/>
                <a:gd name="T34" fmla="*/ 1 w 288"/>
                <a:gd name="T35" fmla="*/ 14 h 405"/>
                <a:gd name="T36" fmla="*/ 1 w 288"/>
                <a:gd name="T37" fmla="*/ 13 h 405"/>
                <a:gd name="T38" fmla="*/ 1 w 288"/>
                <a:gd name="T39" fmla="*/ 12 h 405"/>
                <a:gd name="T40" fmla="*/ 2 w 288"/>
                <a:gd name="T41" fmla="*/ 10 h 405"/>
                <a:gd name="T42" fmla="*/ 2 w 288"/>
                <a:gd name="T43" fmla="*/ 9 h 405"/>
                <a:gd name="T44" fmla="*/ 2 w 288"/>
                <a:gd name="T45" fmla="*/ 8 h 405"/>
                <a:gd name="T46" fmla="*/ 3 w 288"/>
                <a:gd name="T47" fmla="*/ 7 h 405"/>
                <a:gd name="T48" fmla="*/ 3 w 288"/>
                <a:gd name="T49" fmla="*/ 6 h 405"/>
                <a:gd name="T50" fmla="*/ 4 w 288"/>
                <a:gd name="T51" fmla="*/ 5 h 405"/>
                <a:gd name="T52" fmla="*/ 5 w 288"/>
                <a:gd name="T53" fmla="*/ 4 h 405"/>
                <a:gd name="T54" fmla="*/ 6 w 288"/>
                <a:gd name="T55" fmla="*/ 3 h 405"/>
                <a:gd name="T56" fmla="*/ 6 w 288"/>
                <a:gd name="T57" fmla="*/ 2 h 405"/>
                <a:gd name="T58" fmla="*/ 7 w 288"/>
                <a:gd name="T59" fmla="*/ 2 h 405"/>
                <a:gd name="T60" fmla="*/ 8 w 288"/>
                <a:gd name="T61" fmla="*/ 1 h 405"/>
                <a:gd name="T62" fmla="*/ 10 w 288"/>
                <a:gd name="T63" fmla="*/ 0 h 405"/>
                <a:gd name="T64" fmla="*/ 11 w 288"/>
                <a:gd name="T65" fmla="*/ 0 h 405"/>
                <a:gd name="T66" fmla="*/ 11 w 288"/>
                <a:gd name="T67" fmla="*/ 0 h 405"/>
                <a:gd name="T68" fmla="*/ 10 w 288"/>
                <a:gd name="T69" fmla="*/ 0 h 405"/>
                <a:gd name="T70" fmla="*/ 10 w 288"/>
                <a:gd name="T71" fmla="*/ 0 h 405"/>
                <a:gd name="T72" fmla="*/ 10 w 288"/>
                <a:gd name="T73" fmla="*/ 0 h 405"/>
                <a:gd name="T74" fmla="*/ 9 w 288"/>
                <a:gd name="T75" fmla="*/ 0 h 405"/>
                <a:gd name="T76" fmla="*/ 9 w 288"/>
                <a:gd name="T77" fmla="*/ 0 h 405"/>
                <a:gd name="T78" fmla="*/ 9 w 288"/>
                <a:gd name="T79" fmla="*/ 0 h 405"/>
                <a:gd name="T80" fmla="*/ 8 w 288"/>
                <a:gd name="T81" fmla="*/ 0 h 4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8" h="405">
                  <a:moveTo>
                    <a:pt x="215" y="4"/>
                  </a:moveTo>
                  <a:lnTo>
                    <a:pt x="192" y="19"/>
                  </a:lnTo>
                  <a:lnTo>
                    <a:pt x="169" y="34"/>
                  </a:lnTo>
                  <a:lnTo>
                    <a:pt x="147" y="50"/>
                  </a:lnTo>
                  <a:lnTo>
                    <a:pt x="124" y="69"/>
                  </a:lnTo>
                  <a:lnTo>
                    <a:pt x="104" y="87"/>
                  </a:lnTo>
                  <a:lnTo>
                    <a:pt x="83" y="107"/>
                  </a:lnTo>
                  <a:lnTo>
                    <a:pt x="64" y="129"/>
                  </a:lnTo>
                  <a:lnTo>
                    <a:pt x="47" y="152"/>
                  </a:lnTo>
                  <a:lnTo>
                    <a:pt x="32" y="176"/>
                  </a:lnTo>
                  <a:lnTo>
                    <a:pt x="20" y="202"/>
                  </a:lnTo>
                  <a:lnTo>
                    <a:pt x="10" y="231"/>
                  </a:lnTo>
                  <a:lnTo>
                    <a:pt x="3" y="261"/>
                  </a:lnTo>
                  <a:lnTo>
                    <a:pt x="0" y="293"/>
                  </a:lnTo>
                  <a:lnTo>
                    <a:pt x="1" y="328"/>
                  </a:lnTo>
                  <a:lnTo>
                    <a:pt x="6" y="366"/>
                  </a:lnTo>
                  <a:lnTo>
                    <a:pt x="15" y="405"/>
                  </a:lnTo>
                  <a:lnTo>
                    <a:pt x="21" y="368"/>
                  </a:lnTo>
                  <a:lnTo>
                    <a:pt x="26" y="333"/>
                  </a:lnTo>
                  <a:lnTo>
                    <a:pt x="33" y="298"/>
                  </a:lnTo>
                  <a:lnTo>
                    <a:pt x="41" y="266"/>
                  </a:lnTo>
                  <a:lnTo>
                    <a:pt x="52" y="235"/>
                  </a:lnTo>
                  <a:lnTo>
                    <a:pt x="62" y="205"/>
                  </a:lnTo>
                  <a:lnTo>
                    <a:pt x="75" y="177"/>
                  </a:lnTo>
                  <a:lnTo>
                    <a:pt x="90" y="151"/>
                  </a:lnTo>
                  <a:lnTo>
                    <a:pt x="106" y="126"/>
                  </a:lnTo>
                  <a:lnTo>
                    <a:pt x="124" y="103"/>
                  </a:lnTo>
                  <a:lnTo>
                    <a:pt x="145" y="81"/>
                  </a:lnTo>
                  <a:lnTo>
                    <a:pt x="168" y="62"/>
                  </a:lnTo>
                  <a:lnTo>
                    <a:pt x="193" y="45"/>
                  </a:lnTo>
                  <a:lnTo>
                    <a:pt x="222" y="27"/>
                  </a:lnTo>
                  <a:lnTo>
                    <a:pt x="253" y="12"/>
                  </a:lnTo>
                  <a:lnTo>
                    <a:pt x="288" y="0"/>
                  </a:lnTo>
                  <a:lnTo>
                    <a:pt x="279" y="0"/>
                  </a:lnTo>
                  <a:lnTo>
                    <a:pt x="270" y="1"/>
                  </a:lnTo>
                  <a:lnTo>
                    <a:pt x="260" y="1"/>
                  </a:lnTo>
                  <a:lnTo>
                    <a:pt x="252" y="2"/>
                  </a:lnTo>
                  <a:lnTo>
                    <a:pt x="243" y="3"/>
                  </a:lnTo>
                  <a:lnTo>
                    <a:pt x="234" y="3"/>
                  </a:lnTo>
                  <a:lnTo>
                    <a:pt x="225" y="4"/>
                  </a:lnTo>
                  <a:lnTo>
                    <a:pt x="215" y="4"/>
                  </a:lnTo>
                  <a:close/>
                </a:path>
              </a:pathLst>
            </a:custGeom>
            <a:solidFill>
              <a:srgbClr val="FFED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45" name="Freeform 425"/>
            <p:cNvSpPr>
              <a:spLocks noChangeAspect="1"/>
            </p:cNvSpPr>
            <p:nvPr/>
          </p:nvSpPr>
          <p:spPr bwMode="auto">
            <a:xfrm>
              <a:off x="4047" y="2917"/>
              <a:ext cx="94" cy="134"/>
            </a:xfrm>
            <a:custGeom>
              <a:avLst/>
              <a:gdLst>
                <a:gd name="T0" fmla="*/ 8 w 280"/>
                <a:gd name="T1" fmla="*/ 0 h 397"/>
                <a:gd name="T2" fmla="*/ 7 w 280"/>
                <a:gd name="T3" fmla="*/ 1 h 397"/>
                <a:gd name="T4" fmla="*/ 6 w 280"/>
                <a:gd name="T5" fmla="*/ 1 h 397"/>
                <a:gd name="T6" fmla="*/ 5 w 280"/>
                <a:gd name="T7" fmla="*/ 2 h 397"/>
                <a:gd name="T8" fmla="*/ 5 w 280"/>
                <a:gd name="T9" fmla="*/ 3 h 397"/>
                <a:gd name="T10" fmla="*/ 4 w 280"/>
                <a:gd name="T11" fmla="*/ 3 h 397"/>
                <a:gd name="T12" fmla="*/ 3 w 280"/>
                <a:gd name="T13" fmla="*/ 4 h 397"/>
                <a:gd name="T14" fmla="*/ 2 w 280"/>
                <a:gd name="T15" fmla="*/ 5 h 397"/>
                <a:gd name="T16" fmla="*/ 2 w 280"/>
                <a:gd name="T17" fmla="*/ 6 h 397"/>
                <a:gd name="T18" fmla="*/ 1 w 280"/>
                <a:gd name="T19" fmla="*/ 7 h 397"/>
                <a:gd name="T20" fmla="*/ 1 w 280"/>
                <a:gd name="T21" fmla="*/ 8 h 397"/>
                <a:gd name="T22" fmla="*/ 0 w 280"/>
                <a:gd name="T23" fmla="*/ 9 h 397"/>
                <a:gd name="T24" fmla="*/ 0 w 280"/>
                <a:gd name="T25" fmla="*/ 10 h 397"/>
                <a:gd name="T26" fmla="*/ 0 w 280"/>
                <a:gd name="T27" fmla="*/ 11 h 397"/>
                <a:gd name="T28" fmla="*/ 0 w 280"/>
                <a:gd name="T29" fmla="*/ 12 h 397"/>
                <a:gd name="T30" fmla="*/ 0 w 280"/>
                <a:gd name="T31" fmla="*/ 14 h 397"/>
                <a:gd name="T32" fmla="*/ 0 w 280"/>
                <a:gd name="T33" fmla="*/ 15 h 397"/>
                <a:gd name="T34" fmla="*/ 1 w 280"/>
                <a:gd name="T35" fmla="*/ 14 h 397"/>
                <a:gd name="T36" fmla="*/ 1 w 280"/>
                <a:gd name="T37" fmla="*/ 12 h 397"/>
                <a:gd name="T38" fmla="*/ 1 w 280"/>
                <a:gd name="T39" fmla="*/ 11 h 397"/>
                <a:gd name="T40" fmla="*/ 1 w 280"/>
                <a:gd name="T41" fmla="*/ 10 h 397"/>
                <a:gd name="T42" fmla="*/ 2 w 280"/>
                <a:gd name="T43" fmla="*/ 9 h 397"/>
                <a:gd name="T44" fmla="*/ 2 w 280"/>
                <a:gd name="T45" fmla="*/ 8 h 397"/>
                <a:gd name="T46" fmla="*/ 3 w 280"/>
                <a:gd name="T47" fmla="*/ 7 h 397"/>
                <a:gd name="T48" fmla="*/ 3 w 280"/>
                <a:gd name="T49" fmla="*/ 6 h 397"/>
                <a:gd name="T50" fmla="*/ 4 w 280"/>
                <a:gd name="T51" fmla="*/ 5 h 397"/>
                <a:gd name="T52" fmla="*/ 4 w 280"/>
                <a:gd name="T53" fmla="*/ 4 h 397"/>
                <a:gd name="T54" fmla="*/ 5 w 280"/>
                <a:gd name="T55" fmla="*/ 3 h 397"/>
                <a:gd name="T56" fmla="*/ 6 w 280"/>
                <a:gd name="T57" fmla="*/ 2 h 397"/>
                <a:gd name="T58" fmla="*/ 7 w 280"/>
                <a:gd name="T59" fmla="*/ 2 h 397"/>
                <a:gd name="T60" fmla="*/ 8 w 280"/>
                <a:gd name="T61" fmla="*/ 1 h 397"/>
                <a:gd name="T62" fmla="*/ 9 w 280"/>
                <a:gd name="T63" fmla="*/ 0 h 397"/>
                <a:gd name="T64" fmla="*/ 11 w 280"/>
                <a:gd name="T65" fmla="*/ 0 h 397"/>
                <a:gd name="T66" fmla="*/ 10 w 280"/>
                <a:gd name="T67" fmla="*/ 0 h 397"/>
                <a:gd name="T68" fmla="*/ 10 w 280"/>
                <a:gd name="T69" fmla="*/ 0 h 397"/>
                <a:gd name="T70" fmla="*/ 10 w 280"/>
                <a:gd name="T71" fmla="*/ 0 h 397"/>
                <a:gd name="T72" fmla="*/ 9 w 280"/>
                <a:gd name="T73" fmla="*/ 0 h 397"/>
                <a:gd name="T74" fmla="*/ 9 w 280"/>
                <a:gd name="T75" fmla="*/ 0 h 397"/>
                <a:gd name="T76" fmla="*/ 9 w 280"/>
                <a:gd name="T77" fmla="*/ 0 h 397"/>
                <a:gd name="T78" fmla="*/ 8 w 280"/>
                <a:gd name="T79" fmla="*/ 0 h 397"/>
                <a:gd name="T80" fmla="*/ 8 w 280"/>
                <a:gd name="T81" fmla="*/ 0 h 3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0" h="397">
                  <a:moveTo>
                    <a:pt x="209" y="7"/>
                  </a:moveTo>
                  <a:lnTo>
                    <a:pt x="187" y="22"/>
                  </a:lnTo>
                  <a:lnTo>
                    <a:pt x="165" y="38"/>
                  </a:lnTo>
                  <a:lnTo>
                    <a:pt x="143" y="54"/>
                  </a:lnTo>
                  <a:lnTo>
                    <a:pt x="121" y="71"/>
                  </a:lnTo>
                  <a:lnTo>
                    <a:pt x="101" y="88"/>
                  </a:lnTo>
                  <a:lnTo>
                    <a:pt x="81" y="108"/>
                  </a:lnTo>
                  <a:lnTo>
                    <a:pt x="63" y="129"/>
                  </a:lnTo>
                  <a:lnTo>
                    <a:pt x="46" y="151"/>
                  </a:lnTo>
                  <a:lnTo>
                    <a:pt x="32" y="174"/>
                  </a:lnTo>
                  <a:lnTo>
                    <a:pt x="20" y="199"/>
                  </a:lnTo>
                  <a:lnTo>
                    <a:pt x="11" y="227"/>
                  </a:lnTo>
                  <a:lnTo>
                    <a:pt x="4" y="256"/>
                  </a:lnTo>
                  <a:lnTo>
                    <a:pt x="0" y="288"/>
                  </a:lnTo>
                  <a:lnTo>
                    <a:pt x="0" y="321"/>
                  </a:lnTo>
                  <a:lnTo>
                    <a:pt x="5" y="358"/>
                  </a:lnTo>
                  <a:lnTo>
                    <a:pt x="13" y="397"/>
                  </a:lnTo>
                  <a:lnTo>
                    <a:pt x="19" y="360"/>
                  </a:lnTo>
                  <a:lnTo>
                    <a:pt x="25" y="325"/>
                  </a:lnTo>
                  <a:lnTo>
                    <a:pt x="32" y="290"/>
                  </a:lnTo>
                  <a:lnTo>
                    <a:pt x="40" y="258"/>
                  </a:lnTo>
                  <a:lnTo>
                    <a:pt x="49" y="228"/>
                  </a:lnTo>
                  <a:lnTo>
                    <a:pt x="59" y="199"/>
                  </a:lnTo>
                  <a:lnTo>
                    <a:pt x="71" y="171"/>
                  </a:lnTo>
                  <a:lnTo>
                    <a:pt x="84" y="146"/>
                  </a:lnTo>
                  <a:lnTo>
                    <a:pt x="101" y="122"/>
                  </a:lnTo>
                  <a:lnTo>
                    <a:pt x="119" y="100"/>
                  </a:lnTo>
                  <a:lnTo>
                    <a:pt x="139" y="79"/>
                  </a:lnTo>
                  <a:lnTo>
                    <a:pt x="162" y="60"/>
                  </a:lnTo>
                  <a:lnTo>
                    <a:pt x="187" y="42"/>
                  </a:lnTo>
                  <a:lnTo>
                    <a:pt x="215" y="26"/>
                  </a:lnTo>
                  <a:lnTo>
                    <a:pt x="246" y="12"/>
                  </a:lnTo>
                  <a:lnTo>
                    <a:pt x="280" y="0"/>
                  </a:lnTo>
                  <a:lnTo>
                    <a:pt x="271" y="1"/>
                  </a:lnTo>
                  <a:lnTo>
                    <a:pt x="263" y="1"/>
                  </a:lnTo>
                  <a:lnTo>
                    <a:pt x="254" y="2"/>
                  </a:lnTo>
                  <a:lnTo>
                    <a:pt x="245" y="3"/>
                  </a:lnTo>
                  <a:lnTo>
                    <a:pt x="237" y="4"/>
                  </a:lnTo>
                  <a:lnTo>
                    <a:pt x="227" y="4"/>
                  </a:lnTo>
                  <a:lnTo>
                    <a:pt x="218" y="6"/>
                  </a:lnTo>
                  <a:lnTo>
                    <a:pt x="209" y="7"/>
                  </a:lnTo>
                  <a:close/>
                </a:path>
              </a:pathLst>
            </a:custGeom>
            <a:solidFill>
              <a:srgbClr val="FFF2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46" name="Freeform 426"/>
            <p:cNvSpPr>
              <a:spLocks noChangeAspect="1"/>
            </p:cNvSpPr>
            <p:nvPr/>
          </p:nvSpPr>
          <p:spPr bwMode="auto">
            <a:xfrm>
              <a:off x="4047" y="2917"/>
              <a:ext cx="92" cy="131"/>
            </a:xfrm>
            <a:custGeom>
              <a:avLst/>
              <a:gdLst>
                <a:gd name="T0" fmla="*/ 8 w 273"/>
                <a:gd name="T1" fmla="*/ 0 h 389"/>
                <a:gd name="T2" fmla="*/ 7 w 273"/>
                <a:gd name="T3" fmla="*/ 1 h 389"/>
                <a:gd name="T4" fmla="*/ 6 w 273"/>
                <a:gd name="T5" fmla="*/ 1 h 389"/>
                <a:gd name="T6" fmla="*/ 5 w 273"/>
                <a:gd name="T7" fmla="*/ 2 h 389"/>
                <a:gd name="T8" fmla="*/ 4 w 273"/>
                <a:gd name="T9" fmla="*/ 3 h 389"/>
                <a:gd name="T10" fmla="*/ 4 w 273"/>
                <a:gd name="T11" fmla="*/ 3 h 389"/>
                <a:gd name="T12" fmla="*/ 3 w 273"/>
                <a:gd name="T13" fmla="*/ 4 h 389"/>
                <a:gd name="T14" fmla="*/ 2 w 273"/>
                <a:gd name="T15" fmla="*/ 5 h 389"/>
                <a:gd name="T16" fmla="*/ 2 w 273"/>
                <a:gd name="T17" fmla="*/ 6 h 389"/>
                <a:gd name="T18" fmla="*/ 1 w 273"/>
                <a:gd name="T19" fmla="*/ 7 h 389"/>
                <a:gd name="T20" fmla="*/ 1 w 273"/>
                <a:gd name="T21" fmla="*/ 7 h 389"/>
                <a:gd name="T22" fmla="*/ 0 w 273"/>
                <a:gd name="T23" fmla="*/ 8 h 389"/>
                <a:gd name="T24" fmla="*/ 0 w 273"/>
                <a:gd name="T25" fmla="*/ 10 h 389"/>
                <a:gd name="T26" fmla="*/ 0 w 273"/>
                <a:gd name="T27" fmla="*/ 11 h 389"/>
                <a:gd name="T28" fmla="*/ 0 w 273"/>
                <a:gd name="T29" fmla="*/ 12 h 389"/>
                <a:gd name="T30" fmla="*/ 0 w 273"/>
                <a:gd name="T31" fmla="*/ 13 h 389"/>
                <a:gd name="T32" fmla="*/ 0 w 273"/>
                <a:gd name="T33" fmla="*/ 15 h 389"/>
                <a:gd name="T34" fmla="*/ 1 w 273"/>
                <a:gd name="T35" fmla="*/ 13 h 389"/>
                <a:gd name="T36" fmla="*/ 1 w 273"/>
                <a:gd name="T37" fmla="*/ 12 h 389"/>
                <a:gd name="T38" fmla="*/ 1 w 273"/>
                <a:gd name="T39" fmla="*/ 11 h 389"/>
                <a:gd name="T40" fmla="*/ 1 w 273"/>
                <a:gd name="T41" fmla="*/ 10 h 389"/>
                <a:gd name="T42" fmla="*/ 2 w 273"/>
                <a:gd name="T43" fmla="*/ 8 h 389"/>
                <a:gd name="T44" fmla="*/ 2 w 273"/>
                <a:gd name="T45" fmla="*/ 7 h 389"/>
                <a:gd name="T46" fmla="*/ 3 w 273"/>
                <a:gd name="T47" fmla="*/ 6 h 389"/>
                <a:gd name="T48" fmla="*/ 3 w 273"/>
                <a:gd name="T49" fmla="*/ 5 h 389"/>
                <a:gd name="T50" fmla="*/ 4 w 273"/>
                <a:gd name="T51" fmla="*/ 4 h 389"/>
                <a:gd name="T52" fmla="*/ 4 w 273"/>
                <a:gd name="T53" fmla="*/ 4 h 389"/>
                <a:gd name="T54" fmla="*/ 5 w 273"/>
                <a:gd name="T55" fmla="*/ 3 h 389"/>
                <a:gd name="T56" fmla="*/ 6 w 273"/>
                <a:gd name="T57" fmla="*/ 2 h 389"/>
                <a:gd name="T58" fmla="*/ 7 w 273"/>
                <a:gd name="T59" fmla="*/ 2 h 389"/>
                <a:gd name="T60" fmla="*/ 8 w 273"/>
                <a:gd name="T61" fmla="*/ 1 h 389"/>
                <a:gd name="T62" fmla="*/ 9 w 273"/>
                <a:gd name="T63" fmla="*/ 0 h 389"/>
                <a:gd name="T64" fmla="*/ 10 w 273"/>
                <a:gd name="T65" fmla="*/ 0 h 389"/>
                <a:gd name="T66" fmla="*/ 10 w 273"/>
                <a:gd name="T67" fmla="*/ 0 h 389"/>
                <a:gd name="T68" fmla="*/ 10 w 273"/>
                <a:gd name="T69" fmla="*/ 0 h 389"/>
                <a:gd name="T70" fmla="*/ 9 w 273"/>
                <a:gd name="T71" fmla="*/ 0 h 389"/>
                <a:gd name="T72" fmla="*/ 9 w 273"/>
                <a:gd name="T73" fmla="*/ 0 h 389"/>
                <a:gd name="T74" fmla="*/ 9 w 273"/>
                <a:gd name="T75" fmla="*/ 0 h 389"/>
                <a:gd name="T76" fmla="*/ 8 w 273"/>
                <a:gd name="T77" fmla="*/ 0 h 389"/>
                <a:gd name="T78" fmla="*/ 8 w 273"/>
                <a:gd name="T79" fmla="*/ 0 h 389"/>
                <a:gd name="T80" fmla="*/ 8 w 273"/>
                <a:gd name="T81" fmla="*/ 0 h 3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73" h="389">
                  <a:moveTo>
                    <a:pt x="202" y="9"/>
                  </a:moveTo>
                  <a:lnTo>
                    <a:pt x="182" y="24"/>
                  </a:lnTo>
                  <a:lnTo>
                    <a:pt x="161" y="40"/>
                  </a:lnTo>
                  <a:lnTo>
                    <a:pt x="140" y="56"/>
                  </a:lnTo>
                  <a:lnTo>
                    <a:pt x="120" y="72"/>
                  </a:lnTo>
                  <a:lnTo>
                    <a:pt x="99" y="91"/>
                  </a:lnTo>
                  <a:lnTo>
                    <a:pt x="80" y="109"/>
                  </a:lnTo>
                  <a:lnTo>
                    <a:pt x="62" y="129"/>
                  </a:lnTo>
                  <a:lnTo>
                    <a:pt x="47" y="150"/>
                  </a:lnTo>
                  <a:lnTo>
                    <a:pt x="32" y="172"/>
                  </a:lnTo>
                  <a:lnTo>
                    <a:pt x="20" y="197"/>
                  </a:lnTo>
                  <a:lnTo>
                    <a:pt x="10" y="222"/>
                  </a:lnTo>
                  <a:lnTo>
                    <a:pt x="4" y="251"/>
                  </a:lnTo>
                  <a:lnTo>
                    <a:pt x="0" y="282"/>
                  </a:lnTo>
                  <a:lnTo>
                    <a:pt x="0" y="314"/>
                  </a:lnTo>
                  <a:lnTo>
                    <a:pt x="3" y="350"/>
                  </a:lnTo>
                  <a:lnTo>
                    <a:pt x="11" y="389"/>
                  </a:lnTo>
                  <a:lnTo>
                    <a:pt x="17" y="351"/>
                  </a:lnTo>
                  <a:lnTo>
                    <a:pt x="23" y="317"/>
                  </a:lnTo>
                  <a:lnTo>
                    <a:pt x="29" y="282"/>
                  </a:lnTo>
                  <a:lnTo>
                    <a:pt x="37" y="251"/>
                  </a:lnTo>
                  <a:lnTo>
                    <a:pt x="45" y="220"/>
                  </a:lnTo>
                  <a:lnTo>
                    <a:pt x="55" y="192"/>
                  </a:lnTo>
                  <a:lnTo>
                    <a:pt x="67" y="166"/>
                  </a:lnTo>
                  <a:lnTo>
                    <a:pt x="80" y="140"/>
                  </a:lnTo>
                  <a:lnTo>
                    <a:pt x="95" y="117"/>
                  </a:lnTo>
                  <a:lnTo>
                    <a:pt x="113" y="96"/>
                  </a:lnTo>
                  <a:lnTo>
                    <a:pt x="132" y="76"/>
                  </a:lnTo>
                  <a:lnTo>
                    <a:pt x="155" y="58"/>
                  </a:lnTo>
                  <a:lnTo>
                    <a:pt x="179" y="41"/>
                  </a:lnTo>
                  <a:lnTo>
                    <a:pt x="208" y="25"/>
                  </a:lnTo>
                  <a:lnTo>
                    <a:pt x="238" y="13"/>
                  </a:lnTo>
                  <a:lnTo>
                    <a:pt x="273" y="0"/>
                  </a:lnTo>
                  <a:lnTo>
                    <a:pt x="264" y="1"/>
                  </a:lnTo>
                  <a:lnTo>
                    <a:pt x="255" y="2"/>
                  </a:lnTo>
                  <a:lnTo>
                    <a:pt x="246" y="3"/>
                  </a:lnTo>
                  <a:lnTo>
                    <a:pt x="238" y="5"/>
                  </a:lnTo>
                  <a:lnTo>
                    <a:pt x="229" y="6"/>
                  </a:lnTo>
                  <a:lnTo>
                    <a:pt x="221" y="7"/>
                  </a:lnTo>
                  <a:lnTo>
                    <a:pt x="212" y="8"/>
                  </a:lnTo>
                  <a:lnTo>
                    <a:pt x="202" y="9"/>
                  </a:lnTo>
                  <a:close/>
                </a:path>
              </a:pathLst>
            </a:custGeom>
            <a:solidFill>
              <a:srgbClr val="FFF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47" name="Freeform 427"/>
            <p:cNvSpPr>
              <a:spLocks noChangeAspect="1"/>
            </p:cNvSpPr>
            <p:nvPr/>
          </p:nvSpPr>
          <p:spPr bwMode="auto">
            <a:xfrm>
              <a:off x="4048" y="2918"/>
              <a:ext cx="90" cy="128"/>
            </a:xfrm>
            <a:custGeom>
              <a:avLst/>
              <a:gdLst>
                <a:gd name="T0" fmla="*/ 7 w 267"/>
                <a:gd name="T1" fmla="*/ 0 h 380"/>
                <a:gd name="T2" fmla="*/ 7 w 267"/>
                <a:gd name="T3" fmla="*/ 1 h 380"/>
                <a:gd name="T4" fmla="*/ 6 w 267"/>
                <a:gd name="T5" fmla="*/ 2 h 380"/>
                <a:gd name="T6" fmla="*/ 5 w 267"/>
                <a:gd name="T7" fmla="*/ 2 h 380"/>
                <a:gd name="T8" fmla="*/ 4 w 267"/>
                <a:gd name="T9" fmla="*/ 3 h 380"/>
                <a:gd name="T10" fmla="*/ 4 w 267"/>
                <a:gd name="T11" fmla="*/ 3 h 380"/>
                <a:gd name="T12" fmla="*/ 3 w 267"/>
                <a:gd name="T13" fmla="*/ 4 h 380"/>
                <a:gd name="T14" fmla="*/ 2 w 267"/>
                <a:gd name="T15" fmla="*/ 5 h 380"/>
                <a:gd name="T16" fmla="*/ 2 w 267"/>
                <a:gd name="T17" fmla="*/ 6 h 380"/>
                <a:gd name="T18" fmla="*/ 1 w 267"/>
                <a:gd name="T19" fmla="*/ 6 h 380"/>
                <a:gd name="T20" fmla="*/ 1 w 267"/>
                <a:gd name="T21" fmla="*/ 7 h 380"/>
                <a:gd name="T22" fmla="*/ 0 w 267"/>
                <a:gd name="T23" fmla="*/ 8 h 380"/>
                <a:gd name="T24" fmla="*/ 0 w 267"/>
                <a:gd name="T25" fmla="*/ 9 h 380"/>
                <a:gd name="T26" fmla="*/ 0 w 267"/>
                <a:gd name="T27" fmla="*/ 10 h 380"/>
                <a:gd name="T28" fmla="*/ 0 w 267"/>
                <a:gd name="T29" fmla="*/ 12 h 380"/>
                <a:gd name="T30" fmla="*/ 0 w 267"/>
                <a:gd name="T31" fmla="*/ 13 h 380"/>
                <a:gd name="T32" fmla="*/ 0 w 267"/>
                <a:gd name="T33" fmla="*/ 14 h 380"/>
                <a:gd name="T34" fmla="*/ 1 w 267"/>
                <a:gd name="T35" fmla="*/ 13 h 380"/>
                <a:gd name="T36" fmla="*/ 1 w 267"/>
                <a:gd name="T37" fmla="*/ 12 h 380"/>
                <a:gd name="T38" fmla="*/ 1 w 267"/>
                <a:gd name="T39" fmla="*/ 10 h 380"/>
                <a:gd name="T40" fmla="*/ 1 w 267"/>
                <a:gd name="T41" fmla="*/ 9 h 380"/>
                <a:gd name="T42" fmla="*/ 2 w 267"/>
                <a:gd name="T43" fmla="*/ 8 h 380"/>
                <a:gd name="T44" fmla="*/ 2 w 267"/>
                <a:gd name="T45" fmla="*/ 7 h 380"/>
                <a:gd name="T46" fmla="*/ 2 w 267"/>
                <a:gd name="T47" fmla="*/ 6 h 380"/>
                <a:gd name="T48" fmla="*/ 3 w 267"/>
                <a:gd name="T49" fmla="*/ 5 h 380"/>
                <a:gd name="T50" fmla="*/ 3 w 267"/>
                <a:gd name="T51" fmla="*/ 4 h 380"/>
                <a:gd name="T52" fmla="*/ 4 w 267"/>
                <a:gd name="T53" fmla="*/ 3 h 380"/>
                <a:gd name="T54" fmla="*/ 5 w 267"/>
                <a:gd name="T55" fmla="*/ 3 h 380"/>
                <a:gd name="T56" fmla="*/ 6 w 267"/>
                <a:gd name="T57" fmla="*/ 2 h 380"/>
                <a:gd name="T58" fmla="*/ 7 w 267"/>
                <a:gd name="T59" fmla="*/ 1 h 380"/>
                <a:gd name="T60" fmla="*/ 8 w 267"/>
                <a:gd name="T61" fmla="*/ 1 h 380"/>
                <a:gd name="T62" fmla="*/ 9 w 267"/>
                <a:gd name="T63" fmla="*/ 0 h 380"/>
                <a:gd name="T64" fmla="*/ 10 w 267"/>
                <a:gd name="T65" fmla="*/ 0 h 380"/>
                <a:gd name="T66" fmla="*/ 10 w 267"/>
                <a:gd name="T67" fmla="*/ 0 h 380"/>
                <a:gd name="T68" fmla="*/ 9 w 267"/>
                <a:gd name="T69" fmla="*/ 0 h 380"/>
                <a:gd name="T70" fmla="*/ 9 w 267"/>
                <a:gd name="T71" fmla="*/ 0 h 380"/>
                <a:gd name="T72" fmla="*/ 9 w 267"/>
                <a:gd name="T73" fmla="*/ 0 h 380"/>
                <a:gd name="T74" fmla="*/ 9 w 267"/>
                <a:gd name="T75" fmla="*/ 0 h 380"/>
                <a:gd name="T76" fmla="*/ 8 w 267"/>
                <a:gd name="T77" fmla="*/ 0 h 380"/>
                <a:gd name="T78" fmla="*/ 8 w 267"/>
                <a:gd name="T79" fmla="*/ 0 h 380"/>
                <a:gd name="T80" fmla="*/ 7 w 267"/>
                <a:gd name="T81" fmla="*/ 0 h 3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380">
                  <a:moveTo>
                    <a:pt x="197" y="9"/>
                  </a:moveTo>
                  <a:lnTo>
                    <a:pt x="177" y="26"/>
                  </a:lnTo>
                  <a:lnTo>
                    <a:pt x="157" y="42"/>
                  </a:lnTo>
                  <a:lnTo>
                    <a:pt x="137" y="58"/>
                  </a:lnTo>
                  <a:lnTo>
                    <a:pt x="118" y="74"/>
                  </a:lnTo>
                  <a:lnTo>
                    <a:pt x="98" y="91"/>
                  </a:lnTo>
                  <a:lnTo>
                    <a:pt x="79" y="109"/>
                  </a:lnTo>
                  <a:lnTo>
                    <a:pt x="62" y="128"/>
                  </a:lnTo>
                  <a:lnTo>
                    <a:pt x="47" y="148"/>
                  </a:lnTo>
                  <a:lnTo>
                    <a:pt x="32" y="170"/>
                  </a:lnTo>
                  <a:lnTo>
                    <a:pt x="21" y="193"/>
                  </a:lnTo>
                  <a:lnTo>
                    <a:pt x="12" y="218"/>
                  </a:lnTo>
                  <a:lnTo>
                    <a:pt x="5" y="246"/>
                  </a:lnTo>
                  <a:lnTo>
                    <a:pt x="1" y="274"/>
                  </a:lnTo>
                  <a:lnTo>
                    <a:pt x="0" y="307"/>
                  </a:lnTo>
                  <a:lnTo>
                    <a:pt x="3" y="342"/>
                  </a:lnTo>
                  <a:lnTo>
                    <a:pt x="10" y="380"/>
                  </a:lnTo>
                  <a:lnTo>
                    <a:pt x="15" y="342"/>
                  </a:lnTo>
                  <a:lnTo>
                    <a:pt x="21" y="307"/>
                  </a:lnTo>
                  <a:lnTo>
                    <a:pt x="27" y="273"/>
                  </a:lnTo>
                  <a:lnTo>
                    <a:pt x="35" y="242"/>
                  </a:lnTo>
                  <a:lnTo>
                    <a:pt x="43" y="212"/>
                  </a:lnTo>
                  <a:lnTo>
                    <a:pt x="52" y="185"/>
                  </a:lnTo>
                  <a:lnTo>
                    <a:pt x="63" y="159"/>
                  </a:lnTo>
                  <a:lnTo>
                    <a:pt x="76" y="135"/>
                  </a:lnTo>
                  <a:lnTo>
                    <a:pt x="91" y="112"/>
                  </a:lnTo>
                  <a:lnTo>
                    <a:pt x="108" y="91"/>
                  </a:lnTo>
                  <a:lnTo>
                    <a:pt x="128" y="73"/>
                  </a:lnTo>
                  <a:lnTo>
                    <a:pt x="150" y="54"/>
                  </a:lnTo>
                  <a:lnTo>
                    <a:pt x="174" y="39"/>
                  </a:lnTo>
                  <a:lnTo>
                    <a:pt x="202" y="24"/>
                  </a:lnTo>
                  <a:lnTo>
                    <a:pt x="233" y="12"/>
                  </a:lnTo>
                  <a:lnTo>
                    <a:pt x="267" y="0"/>
                  </a:lnTo>
                  <a:lnTo>
                    <a:pt x="258" y="1"/>
                  </a:lnTo>
                  <a:lnTo>
                    <a:pt x="249" y="3"/>
                  </a:lnTo>
                  <a:lnTo>
                    <a:pt x="241" y="4"/>
                  </a:lnTo>
                  <a:lnTo>
                    <a:pt x="232" y="5"/>
                  </a:lnTo>
                  <a:lnTo>
                    <a:pt x="224" y="6"/>
                  </a:lnTo>
                  <a:lnTo>
                    <a:pt x="214" y="7"/>
                  </a:lnTo>
                  <a:lnTo>
                    <a:pt x="206" y="8"/>
                  </a:lnTo>
                  <a:lnTo>
                    <a:pt x="197" y="9"/>
                  </a:lnTo>
                  <a:close/>
                </a:path>
              </a:pathLst>
            </a:custGeom>
            <a:solidFill>
              <a:srgbClr val="FFF9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48" name="Freeform 428"/>
            <p:cNvSpPr>
              <a:spLocks noChangeAspect="1"/>
            </p:cNvSpPr>
            <p:nvPr/>
          </p:nvSpPr>
          <p:spPr bwMode="auto">
            <a:xfrm>
              <a:off x="4049" y="2918"/>
              <a:ext cx="87" cy="125"/>
            </a:xfrm>
            <a:custGeom>
              <a:avLst/>
              <a:gdLst>
                <a:gd name="T0" fmla="*/ 7 w 261"/>
                <a:gd name="T1" fmla="*/ 0 h 373"/>
                <a:gd name="T2" fmla="*/ 6 w 261"/>
                <a:gd name="T3" fmla="*/ 1 h 373"/>
                <a:gd name="T4" fmla="*/ 6 w 261"/>
                <a:gd name="T5" fmla="*/ 2 h 373"/>
                <a:gd name="T6" fmla="*/ 5 w 261"/>
                <a:gd name="T7" fmla="*/ 2 h 373"/>
                <a:gd name="T8" fmla="*/ 4 w 261"/>
                <a:gd name="T9" fmla="*/ 3 h 373"/>
                <a:gd name="T10" fmla="*/ 4 w 261"/>
                <a:gd name="T11" fmla="*/ 3 h 373"/>
                <a:gd name="T12" fmla="*/ 3 w 261"/>
                <a:gd name="T13" fmla="*/ 4 h 373"/>
                <a:gd name="T14" fmla="*/ 2 w 261"/>
                <a:gd name="T15" fmla="*/ 5 h 373"/>
                <a:gd name="T16" fmla="*/ 2 w 261"/>
                <a:gd name="T17" fmla="*/ 5 h 373"/>
                <a:gd name="T18" fmla="*/ 1 w 261"/>
                <a:gd name="T19" fmla="*/ 6 h 373"/>
                <a:gd name="T20" fmla="*/ 1 w 261"/>
                <a:gd name="T21" fmla="*/ 7 h 373"/>
                <a:gd name="T22" fmla="*/ 0 w 261"/>
                <a:gd name="T23" fmla="*/ 8 h 373"/>
                <a:gd name="T24" fmla="*/ 0 w 261"/>
                <a:gd name="T25" fmla="*/ 9 h 373"/>
                <a:gd name="T26" fmla="*/ 0 w 261"/>
                <a:gd name="T27" fmla="*/ 10 h 373"/>
                <a:gd name="T28" fmla="*/ 0 w 261"/>
                <a:gd name="T29" fmla="*/ 11 h 373"/>
                <a:gd name="T30" fmla="*/ 0 w 261"/>
                <a:gd name="T31" fmla="*/ 13 h 373"/>
                <a:gd name="T32" fmla="*/ 0 w 261"/>
                <a:gd name="T33" fmla="*/ 14 h 373"/>
                <a:gd name="T34" fmla="*/ 0 w 261"/>
                <a:gd name="T35" fmla="*/ 13 h 373"/>
                <a:gd name="T36" fmla="*/ 1 w 261"/>
                <a:gd name="T37" fmla="*/ 11 h 373"/>
                <a:gd name="T38" fmla="*/ 1 w 261"/>
                <a:gd name="T39" fmla="*/ 10 h 373"/>
                <a:gd name="T40" fmla="*/ 1 w 261"/>
                <a:gd name="T41" fmla="*/ 9 h 373"/>
                <a:gd name="T42" fmla="*/ 1 w 261"/>
                <a:gd name="T43" fmla="*/ 8 h 373"/>
                <a:gd name="T44" fmla="*/ 2 w 261"/>
                <a:gd name="T45" fmla="*/ 7 h 373"/>
                <a:gd name="T46" fmla="*/ 2 w 261"/>
                <a:gd name="T47" fmla="*/ 6 h 373"/>
                <a:gd name="T48" fmla="*/ 3 w 261"/>
                <a:gd name="T49" fmla="*/ 5 h 373"/>
                <a:gd name="T50" fmla="*/ 3 w 261"/>
                <a:gd name="T51" fmla="*/ 4 h 373"/>
                <a:gd name="T52" fmla="*/ 4 w 261"/>
                <a:gd name="T53" fmla="*/ 3 h 373"/>
                <a:gd name="T54" fmla="*/ 5 w 261"/>
                <a:gd name="T55" fmla="*/ 3 h 373"/>
                <a:gd name="T56" fmla="*/ 5 w 261"/>
                <a:gd name="T57" fmla="*/ 2 h 373"/>
                <a:gd name="T58" fmla="*/ 6 w 261"/>
                <a:gd name="T59" fmla="*/ 1 h 373"/>
                <a:gd name="T60" fmla="*/ 7 w 261"/>
                <a:gd name="T61" fmla="*/ 1 h 373"/>
                <a:gd name="T62" fmla="*/ 8 w 261"/>
                <a:gd name="T63" fmla="*/ 0 h 373"/>
                <a:gd name="T64" fmla="*/ 10 w 261"/>
                <a:gd name="T65" fmla="*/ 0 h 373"/>
                <a:gd name="T66" fmla="*/ 7 w 261"/>
                <a:gd name="T67" fmla="*/ 0 h 3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1" h="373">
                  <a:moveTo>
                    <a:pt x="192" y="12"/>
                  </a:moveTo>
                  <a:lnTo>
                    <a:pt x="173" y="28"/>
                  </a:lnTo>
                  <a:lnTo>
                    <a:pt x="154" y="44"/>
                  </a:lnTo>
                  <a:lnTo>
                    <a:pt x="134" y="60"/>
                  </a:lnTo>
                  <a:lnTo>
                    <a:pt x="116" y="76"/>
                  </a:lnTo>
                  <a:lnTo>
                    <a:pt x="97" y="93"/>
                  </a:lnTo>
                  <a:lnTo>
                    <a:pt x="79" y="110"/>
                  </a:lnTo>
                  <a:lnTo>
                    <a:pt x="63" y="127"/>
                  </a:lnTo>
                  <a:lnTo>
                    <a:pt x="48" y="147"/>
                  </a:lnTo>
                  <a:lnTo>
                    <a:pt x="34" y="167"/>
                  </a:lnTo>
                  <a:lnTo>
                    <a:pt x="22" y="189"/>
                  </a:lnTo>
                  <a:lnTo>
                    <a:pt x="13" y="214"/>
                  </a:lnTo>
                  <a:lnTo>
                    <a:pt x="6" y="240"/>
                  </a:lnTo>
                  <a:lnTo>
                    <a:pt x="1" y="269"/>
                  </a:lnTo>
                  <a:lnTo>
                    <a:pt x="0" y="300"/>
                  </a:lnTo>
                  <a:lnTo>
                    <a:pt x="3" y="334"/>
                  </a:lnTo>
                  <a:lnTo>
                    <a:pt x="8" y="373"/>
                  </a:lnTo>
                  <a:lnTo>
                    <a:pt x="13" y="334"/>
                  </a:lnTo>
                  <a:lnTo>
                    <a:pt x="19" y="299"/>
                  </a:lnTo>
                  <a:lnTo>
                    <a:pt x="25" y="265"/>
                  </a:lnTo>
                  <a:lnTo>
                    <a:pt x="31" y="234"/>
                  </a:lnTo>
                  <a:lnTo>
                    <a:pt x="39" y="205"/>
                  </a:lnTo>
                  <a:lnTo>
                    <a:pt x="49" y="178"/>
                  </a:lnTo>
                  <a:lnTo>
                    <a:pt x="60" y="152"/>
                  </a:lnTo>
                  <a:lnTo>
                    <a:pt x="73" y="129"/>
                  </a:lnTo>
                  <a:lnTo>
                    <a:pt x="87" y="108"/>
                  </a:lnTo>
                  <a:lnTo>
                    <a:pt x="103" y="88"/>
                  </a:lnTo>
                  <a:lnTo>
                    <a:pt x="122" y="69"/>
                  </a:lnTo>
                  <a:lnTo>
                    <a:pt x="144" y="52"/>
                  </a:lnTo>
                  <a:lnTo>
                    <a:pt x="169" y="37"/>
                  </a:lnTo>
                  <a:lnTo>
                    <a:pt x="196" y="23"/>
                  </a:lnTo>
                  <a:lnTo>
                    <a:pt x="226" y="12"/>
                  </a:lnTo>
                  <a:lnTo>
                    <a:pt x="261" y="0"/>
                  </a:lnTo>
                  <a:lnTo>
                    <a:pt x="192" y="12"/>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49" name="Freeform 429"/>
            <p:cNvSpPr>
              <a:spLocks noChangeAspect="1"/>
            </p:cNvSpPr>
            <p:nvPr/>
          </p:nvSpPr>
          <p:spPr bwMode="auto">
            <a:xfrm>
              <a:off x="4250" y="3020"/>
              <a:ext cx="65" cy="138"/>
            </a:xfrm>
            <a:custGeom>
              <a:avLst/>
              <a:gdLst>
                <a:gd name="T0" fmla="*/ 7 w 194"/>
                <a:gd name="T1" fmla="*/ 3 h 413"/>
                <a:gd name="T2" fmla="*/ 7 w 194"/>
                <a:gd name="T3" fmla="*/ 3 h 413"/>
                <a:gd name="T4" fmla="*/ 7 w 194"/>
                <a:gd name="T5" fmla="*/ 4 h 413"/>
                <a:gd name="T6" fmla="*/ 7 w 194"/>
                <a:gd name="T7" fmla="*/ 5 h 413"/>
                <a:gd name="T8" fmla="*/ 7 w 194"/>
                <a:gd name="T9" fmla="*/ 5 h 413"/>
                <a:gd name="T10" fmla="*/ 7 w 194"/>
                <a:gd name="T11" fmla="*/ 6 h 413"/>
                <a:gd name="T12" fmla="*/ 7 w 194"/>
                <a:gd name="T13" fmla="*/ 7 h 413"/>
                <a:gd name="T14" fmla="*/ 7 w 194"/>
                <a:gd name="T15" fmla="*/ 8 h 413"/>
                <a:gd name="T16" fmla="*/ 6 w 194"/>
                <a:gd name="T17" fmla="*/ 9 h 413"/>
                <a:gd name="T18" fmla="*/ 6 w 194"/>
                <a:gd name="T19" fmla="*/ 9 h 413"/>
                <a:gd name="T20" fmla="*/ 5 w 194"/>
                <a:gd name="T21" fmla="*/ 10 h 413"/>
                <a:gd name="T22" fmla="*/ 5 w 194"/>
                <a:gd name="T23" fmla="*/ 11 h 413"/>
                <a:gd name="T24" fmla="*/ 4 w 194"/>
                <a:gd name="T25" fmla="*/ 12 h 413"/>
                <a:gd name="T26" fmla="*/ 3 w 194"/>
                <a:gd name="T27" fmla="*/ 13 h 413"/>
                <a:gd name="T28" fmla="*/ 2 w 194"/>
                <a:gd name="T29" fmla="*/ 14 h 413"/>
                <a:gd name="T30" fmla="*/ 1 w 194"/>
                <a:gd name="T31" fmla="*/ 14 h 413"/>
                <a:gd name="T32" fmla="*/ 0 w 194"/>
                <a:gd name="T33" fmla="*/ 15 h 413"/>
                <a:gd name="T34" fmla="*/ 1 w 194"/>
                <a:gd name="T35" fmla="*/ 14 h 413"/>
                <a:gd name="T36" fmla="*/ 2 w 194"/>
                <a:gd name="T37" fmla="*/ 12 h 413"/>
                <a:gd name="T38" fmla="*/ 3 w 194"/>
                <a:gd name="T39" fmla="*/ 10 h 413"/>
                <a:gd name="T40" fmla="*/ 4 w 194"/>
                <a:gd name="T41" fmla="*/ 8 h 413"/>
                <a:gd name="T42" fmla="*/ 5 w 194"/>
                <a:gd name="T43" fmla="*/ 6 h 413"/>
                <a:gd name="T44" fmla="*/ 5 w 194"/>
                <a:gd name="T45" fmla="*/ 4 h 413"/>
                <a:gd name="T46" fmla="*/ 6 w 194"/>
                <a:gd name="T47" fmla="*/ 2 h 413"/>
                <a:gd name="T48" fmla="*/ 7 w 194"/>
                <a:gd name="T49" fmla="*/ 0 h 413"/>
                <a:gd name="T50" fmla="*/ 7 w 194"/>
                <a:gd name="T51" fmla="*/ 3 h 4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4" h="413">
                  <a:moveTo>
                    <a:pt x="193" y="69"/>
                  </a:moveTo>
                  <a:lnTo>
                    <a:pt x="194" y="89"/>
                  </a:lnTo>
                  <a:lnTo>
                    <a:pt x="194" y="108"/>
                  </a:lnTo>
                  <a:lnTo>
                    <a:pt x="193" y="128"/>
                  </a:lnTo>
                  <a:lnTo>
                    <a:pt x="192" y="148"/>
                  </a:lnTo>
                  <a:lnTo>
                    <a:pt x="188" y="168"/>
                  </a:lnTo>
                  <a:lnTo>
                    <a:pt x="184" y="189"/>
                  </a:lnTo>
                  <a:lnTo>
                    <a:pt x="177" y="211"/>
                  </a:lnTo>
                  <a:lnTo>
                    <a:pt x="169" y="232"/>
                  </a:lnTo>
                  <a:lnTo>
                    <a:pt x="158" y="254"/>
                  </a:lnTo>
                  <a:lnTo>
                    <a:pt x="144" y="275"/>
                  </a:lnTo>
                  <a:lnTo>
                    <a:pt x="129" y="298"/>
                  </a:lnTo>
                  <a:lnTo>
                    <a:pt x="110" y="320"/>
                  </a:lnTo>
                  <a:lnTo>
                    <a:pt x="88" y="343"/>
                  </a:lnTo>
                  <a:lnTo>
                    <a:pt x="63" y="366"/>
                  </a:lnTo>
                  <a:lnTo>
                    <a:pt x="34" y="390"/>
                  </a:lnTo>
                  <a:lnTo>
                    <a:pt x="0" y="413"/>
                  </a:lnTo>
                  <a:lnTo>
                    <a:pt x="27" y="369"/>
                  </a:lnTo>
                  <a:lnTo>
                    <a:pt x="52" y="319"/>
                  </a:lnTo>
                  <a:lnTo>
                    <a:pt x="78" y="265"/>
                  </a:lnTo>
                  <a:lnTo>
                    <a:pt x="102" y="209"/>
                  </a:lnTo>
                  <a:lnTo>
                    <a:pt x="125" y="152"/>
                  </a:lnTo>
                  <a:lnTo>
                    <a:pt x="144" y="98"/>
                  </a:lnTo>
                  <a:lnTo>
                    <a:pt x="163" y="46"/>
                  </a:lnTo>
                  <a:lnTo>
                    <a:pt x="177" y="0"/>
                  </a:lnTo>
                  <a:lnTo>
                    <a:pt x="193" y="69"/>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50" name="Freeform 430"/>
            <p:cNvSpPr>
              <a:spLocks noChangeAspect="1"/>
            </p:cNvSpPr>
            <p:nvPr/>
          </p:nvSpPr>
          <p:spPr bwMode="auto">
            <a:xfrm>
              <a:off x="4252" y="3022"/>
              <a:ext cx="63" cy="134"/>
            </a:xfrm>
            <a:custGeom>
              <a:avLst/>
              <a:gdLst>
                <a:gd name="T0" fmla="*/ 7 w 187"/>
                <a:gd name="T1" fmla="*/ 2 h 398"/>
                <a:gd name="T2" fmla="*/ 7 w 187"/>
                <a:gd name="T3" fmla="*/ 3 h 398"/>
                <a:gd name="T4" fmla="*/ 7 w 187"/>
                <a:gd name="T5" fmla="*/ 4 h 398"/>
                <a:gd name="T6" fmla="*/ 7 w 187"/>
                <a:gd name="T7" fmla="*/ 5 h 398"/>
                <a:gd name="T8" fmla="*/ 7 w 187"/>
                <a:gd name="T9" fmla="*/ 5 h 398"/>
                <a:gd name="T10" fmla="*/ 7 w 187"/>
                <a:gd name="T11" fmla="*/ 6 h 398"/>
                <a:gd name="T12" fmla="*/ 7 w 187"/>
                <a:gd name="T13" fmla="*/ 7 h 398"/>
                <a:gd name="T14" fmla="*/ 6 w 187"/>
                <a:gd name="T15" fmla="*/ 8 h 398"/>
                <a:gd name="T16" fmla="*/ 6 w 187"/>
                <a:gd name="T17" fmla="*/ 8 h 398"/>
                <a:gd name="T18" fmla="*/ 6 w 187"/>
                <a:gd name="T19" fmla="*/ 9 h 398"/>
                <a:gd name="T20" fmla="*/ 5 w 187"/>
                <a:gd name="T21" fmla="*/ 10 h 398"/>
                <a:gd name="T22" fmla="*/ 5 w 187"/>
                <a:gd name="T23" fmla="*/ 11 h 398"/>
                <a:gd name="T24" fmla="*/ 4 w 187"/>
                <a:gd name="T25" fmla="*/ 12 h 398"/>
                <a:gd name="T26" fmla="*/ 3 w 187"/>
                <a:gd name="T27" fmla="*/ 12 h 398"/>
                <a:gd name="T28" fmla="*/ 2 w 187"/>
                <a:gd name="T29" fmla="*/ 13 h 398"/>
                <a:gd name="T30" fmla="*/ 1 w 187"/>
                <a:gd name="T31" fmla="*/ 14 h 398"/>
                <a:gd name="T32" fmla="*/ 0 w 187"/>
                <a:gd name="T33" fmla="*/ 15 h 398"/>
                <a:gd name="T34" fmla="*/ 1 w 187"/>
                <a:gd name="T35" fmla="*/ 13 h 398"/>
                <a:gd name="T36" fmla="*/ 2 w 187"/>
                <a:gd name="T37" fmla="*/ 12 h 398"/>
                <a:gd name="T38" fmla="*/ 3 w 187"/>
                <a:gd name="T39" fmla="*/ 10 h 398"/>
                <a:gd name="T40" fmla="*/ 4 w 187"/>
                <a:gd name="T41" fmla="*/ 8 h 398"/>
                <a:gd name="T42" fmla="*/ 4 w 187"/>
                <a:gd name="T43" fmla="*/ 6 h 398"/>
                <a:gd name="T44" fmla="*/ 5 w 187"/>
                <a:gd name="T45" fmla="*/ 4 h 398"/>
                <a:gd name="T46" fmla="*/ 6 w 187"/>
                <a:gd name="T47" fmla="*/ 2 h 398"/>
                <a:gd name="T48" fmla="*/ 6 w 187"/>
                <a:gd name="T49" fmla="*/ 0 h 398"/>
                <a:gd name="T50" fmla="*/ 7 w 187"/>
                <a:gd name="T51" fmla="*/ 1 h 398"/>
                <a:gd name="T52" fmla="*/ 7 w 187"/>
                <a:gd name="T53" fmla="*/ 1 h 398"/>
                <a:gd name="T54" fmla="*/ 7 w 187"/>
                <a:gd name="T55" fmla="*/ 2 h 398"/>
                <a:gd name="T56" fmla="*/ 7 w 187"/>
                <a:gd name="T57" fmla="*/ 2 h 3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87" h="398">
                  <a:moveTo>
                    <a:pt x="186" y="65"/>
                  </a:moveTo>
                  <a:lnTo>
                    <a:pt x="187" y="83"/>
                  </a:lnTo>
                  <a:lnTo>
                    <a:pt x="187" y="103"/>
                  </a:lnTo>
                  <a:lnTo>
                    <a:pt x="186" y="121"/>
                  </a:lnTo>
                  <a:lnTo>
                    <a:pt x="183" y="141"/>
                  </a:lnTo>
                  <a:lnTo>
                    <a:pt x="180" y="162"/>
                  </a:lnTo>
                  <a:lnTo>
                    <a:pt x="175" y="181"/>
                  </a:lnTo>
                  <a:lnTo>
                    <a:pt x="169" y="202"/>
                  </a:lnTo>
                  <a:lnTo>
                    <a:pt x="161" y="223"/>
                  </a:lnTo>
                  <a:lnTo>
                    <a:pt x="151" y="245"/>
                  </a:lnTo>
                  <a:lnTo>
                    <a:pt x="138" y="265"/>
                  </a:lnTo>
                  <a:lnTo>
                    <a:pt x="122" y="287"/>
                  </a:lnTo>
                  <a:lnTo>
                    <a:pt x="105" y="309"/>
                  </a:lnTo>
                  <a:lnTo>
                    <a:pt x="83" y="331"/>
                  </a:lnTo>
                  <a:lnTo>
                    <a:pt x="59" y="353"/>
                  </a:lnTo>
                  <a:lnTo>
                    <a:pt x="31" y="376"/>
                  </a:lnTo>
                  <a:lnTo>
                    <a:pt x="0" y="398"/>
                  </a:lnTo>
                  <a:lnTo>
                    <a:pt x="25" y="355"/>
                  </a:lnTo>
                  <a:lnTo>
                    <a:pt x="51" y="307"/>
                  </a:lnTo>
                  <a:lnTo>
                    <a:pt x="75" y="255"/>
                  </a:lnTo>
                  <a:lnTo>
                    <a:pt x="98" y="202"/>
                  </a:lnTo>
                  <a:lnTo>
                    <a:pt x="119" y="148"/>
                  </a:lnTo>
                  <a:lnTo>
                    <a:pt x="138" y="95"/>
                  </a:lnTo>
                  <a:lnTo>
                    <a:pt x="156" y="45"/>
                  </a:lnTo>
                  <a:lnTo>
                    <a:pt x="169" y="0"/>
                  </a:lnTo>
                  <a:lnTo>
                    <a:pt x="174" y="16"/>
                  </a:lnTo>
                  <a:lnTo>
                    <a:pt x="178" y="33"/>
                  </a:lnTo>
                  <a:lnTo>
                    <a:pt x="181" y="49"/>
                  </a:lnTo>
                  <a:lnTo>
                    <a:pt x="186" y="65"/>
                  </a:lnTo>
                  <a:close/>
                </a:path>
              </a:pathLst>
            </a:custGeom>
            <a:solidFill>
              <a:srgbClr val="FFCC0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51" name="Freeform 431"/>
            <p:cNvSpPr>
              <a:spLocks noChangeAspect="1"/>
            </p:cNvSpPr>
            <p:nvPr/>
          </p:nvSpPr>
          <p:spPr bwMode="auto">
            <a:xfrm>
              <a:off x="4254" y="3025"/>
              <a:ext cx="59" cy="128"/>
            </a:xfrm>
            <a:custGeom>
              <a:avLst/>
              <a:gdLst>
                <a:gd name="T0" fmla="*/ 7 w 176"/>
                <a:gd name="T1" fmla="*/ 2 h 383"/>
                <a:gd name="T2" fmla="*/ 7 w 176"/>
                <a:gd name="T3" fmla="*/ 4 h 383"/>
                <a:gd name="T4" fmla="*/ 6 w 176"/>
                <a:gd name="T5" fmla="*/ 5 h 383"/>
                <a:gd name="T6" fmla="*/ 6 w 176"/>
                <a:gd name="T7" fmla="*/ 6 h 383"/>
                <a:gd name="T8" fmla="*/ 6 w 176"/>
                <a:gd name="T9" fmla="*/ 8 h 383"/>
                <a:gd name="T10" fmla="*/ 5 w 176"/>
                <a:gd name="T11" fmla="*/ 10 h 383"/>
                <a:gd name="T12" fmla="*/ 4 w 176"/>
                <a:gd name="T13" fmla="*/ 11 h 383"/>
                <a:gd name="T14" fmla="*/ 2 w 176"/>
                <a:gd name="T15" fmla="*/ 13 h 383"/>
                <a:gd name="T16" fmla="*/ 0 w 176"/>
                <a:gd name="T17" fmla="*/ 14 h 383"/>
                <a:gd name="T18" fmla="*/ 1 w 176"/>
                <a:gd name="T19" fmla="*/ 13 h 383"/>
                <a:gd name="T20" fmla="*/ 2 w 176"/>
                <a:gd name="T21" fmla="*/ 11 h 383"/>
                <a:gd name="T22" fmla="*/ 3 w 176"/>
                <a:gd name="T23" fmla="*/ 9 h 383"/>
                <a:gd name="T24" fmla="*/ 3 w 176"/>
                <a:gd name="T25" fmla="*/ 7 h 383"/>
                <a:gd name="T26" fmla="*/ 4 w 176"/>
                <a:gd name="T27" fmla="*/ 5 h 383"/>
                <a:gd name="T28" fmla="*/ 5 w 176"/>
                <a:gd name="T29" fmla="*/ 3 h 383"/>
                <a:gd name="T30" fmla="*/ 6 w 176"/>
                <a:gd name="T31" fmla="*/ 2 h 383"/>
                <a:gd name="T32" fmla="*/ 6 w 176"/>
                <a:gd name="T33" fmla="*/ 0 h 383"/>
                <a:gd name="T34" fmla="*/ 6 w 176"/>
                <a:gd name="T35" fmla="*/ 1 h 383"/>
                <a:gd name="T36" fmla="*/ 6 w 176"/>
                <a:gd name="T37" fmla="*/ 1 h 383"/>
                <a:gd name="T38" fmla="*/ 6 w 176"/>
                <a:gd name="T39" fmla="*/ 2 h 383"/>
                <a:gd name="T40" fmla="*/ 7 w 176"/>
                <a:gd name="T41" fmla="*/ 2 h 3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6" h="383">
                  <a:moveTo>
                    <a:pt x="176" y="63"/>
                  </a:moveTo>
                  <a:lnTo>
                    <a:pt x="176" y="98"/>
                  </a:lnTo>
                  <a:lnTo>
                    <a:pt x="174" y="136"/>
                  </a:lnTo>
                  <a:lnTo>
                    <a:pt x="166" y="175"/>
                  </a:lnTo>
                  <a:lnTo>
                    <a:pt x="152" y="216"/>
                  </a:lnTo>
                  <a:lnTo>
                    <a:pt x="130" y="257"/>
                  </a:lnTo>
                  <a:lnTo>
                    <a:pt x="99" y="299"/>
                  </a:lnTo>
                  <a:lnTo>
                    <a:pt x="55" y="340"/>
                  </a:lnTo>
                  <a:lnTo>
                    <a:pt x="0" y="383"/>
                  </a:lnTo>
                  <a:lnTo>
                    <a:pt x="24" y="341"/>
                  </a:lnTo>
                  <a:lnTo>
                    <a:pt x="47" y="295"/>
                  </a:lnTo>
                  <a:lnTo>
                    <a:pt x="70" y="246"/>
                  </a:lnTo>
                  <a:lnTo>
                    <a:pt x="93" y="195"/>
                  </a:lnTo>
                  <a:lnTo>
                    <a:pt x="113" y="143"/>
                  </a:lnTo>
                  <a:lnTo>
                    <a:pt x="131" y="93"/>
                  </a:lnTo>
                  <a:lnTo>
                    <a:pt x="148" y="44"/>
                  </a:lnTo>
                  <a:lnTo>
                    <a:pt x="161" y="0"/>
                  </a:lnTo>
                  <a:lnTo>
                    <a:pt x="166" y="15"/>
                  </a:lnTo>
                  <a:lnTo>
                    <a:pt x="169" y="31"/>
                  </a:lnTo>
                  <a:lnTo>
                    <a:pt x="173" y="46"/>
                  </a:lnTo>
                  <a:lnTo>
                    <a:pt x="176" y="63"/>
                  </a:lnTo>
                  <a:close/>
                </a:path>
              </a:pathLst>
            </a:custGeom>
            <a:solidFill>
              <a:srgbClr val="FFD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52" name="Freeform 432"/>
            <p:cNvSpPr>
              <a:spLocks noChangeAspect="1"/>
            </p:cNvSpPr>
            <p:nvPr/>
          </p:nvSpPr>
          <p:spPr bwMode="auto">
            <a:xfrm>
              <a:off x="4256" y="3029"/>
              <a:ext cx="57" cy="122"/>
            </a:xfrm>
            <a:custGeom>
              <a:avLst/>
              <a:gdLst>
                <a:gd name="T0" fmla="*/ 6 w 169"/>
                <a:gd name="T1" fmla="*/ 2 h 365"/>
                <a:gd name="T2" fmla="*/ 6 w 169"/>
                <a:gd name="T3" fmla="*/ 3 h 365"/>
                <a:gd name="T4" fmla="*/ 6 w 169"/>
                <a:gd name="T5" fmla="*/ 5 h 365"/>
                <a:gd name="T6" fmla="*/ 6 w 169"/>
                <a:gd name="T7" fmla="*/ 6 h 365"/>
                <a:gd name="T8" fmla="*/ 6 w 169"/>
                <a:gd name="T9" fmla="*/ 8 h 365"/>
                <a:gd name="T10" fmla="*/ 5 w 169"/>
                <a:gd name="T11" fmla="*/ 9 h 365"/>
                <a:gd name="T12" fmla="*/ 3 w 169"/>
                <a:gd name="T13" fmla="*/ 11 h 365"/>
                <a:gd name="T14" fmla="*/ 2 w 169"/>
                <a:gd name="T15" fmla="*/ 12 h 365"/>
                <a:gd name="T16" fmla="*/ 0 w 169"/>
                <a:gd name="T17" fmla="*/ 14 h 365"/>
                <a:gd name="T18" fmla="*/ 1 w 169"/>
                <a:gd name="T19" fmla="*/ 12 h 365"/>
                <a:gd name="T20" fmla="*/ 2 w 169"/>
                <a:gd name="T21" fmla="*/ 10 h 365"/>
                <a:gd name="T22" fmla="*/ 3 w 169"/>
                <a:gd name="T23" fmla="*/ 9 h 365"/>
                <a:gd name="T24" fmla="*/ 3 w 169"/>
                <a:gd name="T25" fmla="*/ 7 h 365"/>
                <a:gd name="T26" fmla="*/ 4 w 169"/>
                <a:gd name="T27" fmla="*/ 5 h 365"/>
                <a:gd name="T28" fmla="*/ 5 w 169"/>
                <a:gd name="T29" fmla="*/ 3 h 365"/>
                <a:gd name="T30" fmla="*/ 5 w 169"/>
                <a:gd name="T31" fmla="*/ 2 h 365"/>
                <a:gd name="T32" fmla="*/ 6 w 169"/>
                <a:gd name="T33" fmla="*/ 0 h 365"/>
                <a:gd name="T34" fmla="*/ 6 w 169"/>
                <a:gd name="T35" fmla="*/ 1 h 365"/>
                <a:gd name="T36" fmla="*/ 6 w 169"/>
                <a:gd name="T37" fmla="*/ 1 h 365"/>
                <a:gd name="T38" fmla="*/ 6 w 169"/>
                <a:gd name="T39" fmla="*/ 2 h 365"/>
                <a:gd name="T40" fmla="*/ 6 w 169"/>
                <a:gd name="T41" fmla="*/ 2 h 3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 h="365">
                  <a:moveTo>
                    <a:pt x="169" y="57"/>
                  </a:moveTo>
                  <a:lnTo>
                    <a:pt x="169" y="92"/>
                  </a:lnTo>
                  <a:lnTo>
                    <a:pt x="166" y="129"/>
                  </a:lnTo>
                  <a:lnTo>
                    <a:pt x="158" y="167"/>
                  </a:lnTo>
                  <a:lnTo>
                    <a:pt x="144" y="206"/>
                  </a:lnTo>
                  <a:lnTo>
                    <a:pt x="123" y="245"/>
                  </a:lnTo>
                  <a:lnTo>
                    <a:pt x="93" y="285"/>
                  </a:lnTo>
                  <a:lnTo>
                    <a:pt x="53" y="324"/>
                  </a:lnTo>
                  <a:lnTo>
                    <a:pt x="0" y="365"/>
                  </a:lnTo>
                  <a:lnTo>
                    <a:pt x="23" y="326"/>
                  </a:lnTo>
                  <a:lnTo>
                    <a:pt x="46" y="282"/>
                  </a:lnTo>
                  <a:lnTo>
                    <a:pt x="68" y="235"/>
                  </a:lnTo>
                  <a:lnTo>
                    <a:pt x="90" y="186"/>
                  </a:lnTo>
                  <a:lnTo>
                    <a:pt x="109" y="138"/>
                  </a:lnTo>
                  <a:lnTo>
                    <a:pt x="127" y="89"/>
                  </a:lnTo>
                  <a:lnTo>
                    <a:pt x="142" y="43"/>
                  </a:lnTo>
                  <a:lnTo>
                    <a:pt x="154" y="0"/>
                  </a:lnTo>
                  <a:lnTo>
                    <a:pt x="159" y="15"/>
                  </a:lnTo>
                  <a:lnTo>
                    <a:pt x="162" y="28"/>
                  </a:lnTo>
                  <a:lnTo>
                    <a:pt x="166" y="42"/>
                  </a:lnTo>
                  <a:lnTo>
                    <a:pt x="169" y="57"/>
                  </a:lnTo>
                  <a:close/>
                </a:path>
              </a:pathLst>
            </a:custGeom>
            <a:solidFill>
              <a:srgbClr val="FFD6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53" name="Freeform 433"/>
            <p:cNvSpPr>
              <a:spLocks noChangeAspect="1"/>
            </p:cNvSpPr>
            <p:nvPr/>
          </p:nvSpPr>
          <p:spPr bwMode="auto">
            <a:xfrm>
              <a:off x="4258" y="3031"/>
              <a:ext cx="55" cy="118"/>
            </a:xfrm>
            <a:custGeom>
              <a:avLst/>
              <a:gdLst>
                <a:gd name="T0" fmla="*/ 6 w 162"/>
                <a:gd name="T1" fmla="*/ 2 h 351"/>
                <a:gd name="T2" fmla="*/ 6 w 162"/>
                <a:gd name="T3" fmla="*/ 3 h 351"/>
                <a:gd name="T4" fmla="*/ 6 w 162"/>
                <a:gd name="T5" fmla="*/ 5 h 351"/>
                <a:gd name="T6" fmla="*/ 6 w 162"/>
                <a:gd name="T7" fmla="*/ 6 h 351"/>
                <a:gd name="T8" fmla="*/ 5 w 162"/>
                <a:gd name="T9" fmla="*/ 7 h 351"/>
                <a:gd name="T10" fmla="*/ 4 w 162"/>
                <a:gd name="T11" fmla="*/ 9 h 351"/>
                <a:gd name="T12" fmla="*/ 3 w 162"/>
                <a:gd name="T13" fmla="*/ 10 h 351"/>
                <a:gd name="T14" fmla="*/ 2 w 162"/>
                <a:gd name="T15" fmla="*/ 12 h 351"/>
                <a:gd name="T16" fmla="*/ 0 w 162"/>
                <a:gd name="T17" fmla="*/ 13 h 351"/>
                <a:gd name="T18" fmla="*/ 1 w 162"/>
                <a:gd name="T19" fmla="*/ 12 h 351"/>
                <a:gd name="T20" fmla="*/ 2 w 162"/>
                <a:gd name="T21" fmla="*/ 10 h 351"/>
                <a:gd name="T22" fmla="*/ 2 w 162"/>
                <a:gd name="T23" fmla="*/ 9 h 351"/>
                <a:gd name="T24" fmla="*/ 3 w 162"/>
                <a:gd name="T25" fmla="*/ 7 h 351"/>
                <a:gd name="T26" fmla="*/ 4 w 162"/>
                <a:gd name="T27" fmla="*/ 5 h 351"/>
                <a:gd name="T28" fmla="*/ 5 w 162"/>
                <a:gd name="T29" fmla="*/ 3 h 351"/>
                <a:gd name="T30" fmla="*/ 5 w 162"/>
                <a:gd name="T31" fmla="*/ 2 h 351"/>
                <a:gd name="T32" fmla="*/ 6 w 162"/>
                <a:gd name="T33" fmla="*/ 0 h 351"/>
                <a:gd name="T34" fmla="*/ 6 w 162"/>
                <a:gd name="T35" fmla="*/ 0 h 351"/>
                <a:gd name="T36" fmla="*/ 6 w 162"/>
                <a:gd name="T37" fmla="*/ 1 h 351"/>
                <a:gd name="T38" fmla="*/ 6 w 162"/>
                <a:gd name="T39" fmla="*/ 2 h 351"/>
                <a:gd name="T40" fmla="*/ 6 w 162"/>
                <a:gd name="T41" fmla="*/ 2 h 3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2" h="351">
                  <a:moveTo>
                    <a:pt x="162" y="54"/>
                  </a:moveTo>
                  <a:lnTo>
                    <a:pt x="161" y="87"/>
                  </a:lnTo>
                  <a:lnTo>
                    <a:pt x="157" y="123"/>
                  </a:lnTo>
                  <a:lnTo>
                    <a:pt x="149" y="160"/>
                  </a:lnTo>
                  <a:lnTo>
                    <a:pt x="137" y="197"/>
                  </a:lnTo>
                  <a:lnTo>
                    <a:pt x="116" y="236"/>
                  </a:lnTo>
                  <a:lnTo>
                    <a:pt x="87" y="274"/>
                  </a:lnTo>
                  <a:lnTo>
                    <a:pt x="49" y="313"/>
                  </a:lnTo>
                  <a:lnTo>
                    <a:pt x="0" y="351"/>
                  </a:lnTo>
                  <a:lnTo>
                    <a:pt x="21" y="312"/>
                  </a:lnTo>
                  <a:lnTo>
                    <a:pt x="43" y="270"/>
                  </a:lnTo>
                  <a:lnTo>
                    <a:pt x="65" y="225"/>
                  </a:lnTo>
                  <a:lnTo>
                    <a:pt x="85" y="179"/>
                  </a:lnTo>
                  <a:lnTo>
                    <a:pt x="104" y="133"/>
                  </a:lnTo>
                  <a:lnTo>
                    <a:pt x="121" y="87"/>
                  </a:lnTo>
                  <a:lnTo>
                    <a:pt x="136" y="42"/>
                  </a:lnTo>
                  <a:lnTo>
                    <a:pt x="148" y="0"/>
                  </a:lnTo>
                  <a:lnTo>
                    <a:pt x="152" y="13"/>
                  </a:lnTo>
                  <a:lnTo>
                    <a:pt x="155" y="27"/>
                  </a:lnTo>
                  <a:lnTo>
                    <a:pt x="159" y="41"/>
                  </a:lnTo>
                  <a:lnTo>
                    <a:pt x="162" y="54"/>
                  </a:lnTo>
                  <a:close/>
                </a:path>
              </a:pathLst>
            </a:custGeom>
            <a:solidFill>
              <a:srgbClr val="FFDB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54" name="Freeform 434"/>
            <p:cNvSpPr>
              <a:spLocks noChangeAspect="1"/>
            </p:cNvSpPr>
            <p:nvPr/>
          </p:nvSpPr>
          <p:spPr bwMode="auto">
            <a:xfrm>
              <a:off x="4260" y="3034"/>
              <a:ext cx="52" cy="113"/>
            </a:xfrm>
            <a:custGeom>
              <a:avLst/>
              <a:gdLst>
                <a:gd name="T0" fmla="*/ 6 w 156"/>
                <a:gd name="T1" fmla="*/ 2 h 336"/>
                <a:gd name="T2" fmla="*/ 6 w 156"/>
                <a:gd name="T3" fmla="*/ 3 h 336"/>
                <a:gd name="T4" fmla="*/ 6 w 156"/>
                <a:gd name="T5" fmla="*/ 4 h 336"/>
                <a:gd name="T6" fmla="*/ 5 w 156"/>
                <a:gd name="T7" fmla="*/ 6 h 336"/>
                <a:gd name="T8" fmla="*/ 5 w 156"/>
                <a:gd name="T9" fmla="*/ 7 h 336"/>
                <a:gd name="T10" fmla="*/ 4 w 156"/>
                <a:gd name="T11" fmla="*/ 9 h 336"/>
                <a:gd name="T12" fmla="*/ 3 w 156"/>
                <a:gd name="T13" fmla="*/ 10 h 336"/>
                <a:gd name="T14" fmla="*/ 2 w 156"/>
                <a:gd name="T15" fmla="*/ 11 h 336"/>
                <a:gd name="T16" fmla="*/ 0 w 156"/>
                <a:gd name="T17" fmla="*/ 13 h 336"/>
                <a:gd name="T18" fmla="*/ 1 w 156"/>
                <a:gd name="T19" fmla="*/ 11 h 336"/>
                <a:gd name="T20" fmla="*/ 2 w 156"/>
                <a:gd name="T21" fmla="*/ 10 h 336"/>
                <a:gd name="T22" fmla="*/ 2 w 156"/>
                <a:gd name="T23" fmla="*/ 8 h 336"/>
                <a:gd name="T24" fmla="*/ 3 w 156"/>
                <a:gd name="T25" fmla="*/ 7 h 336"/>
                <a:gd name="T26" fmla="*/ 4 w 156"/>
                <a:gd name="T27" fmla="*/ 5 h 336"/>
                <a:gd name="T28" fmla="*/ 4 w 156"/>
                <a:gd name="T29" fmla="*/ 3 h 336"/>
                <a:gd name="T30" fmla="*/ 5 w 156"/>
                <a:gd name="T31" fmla="*/ 2 h 336"/>
                <a:gd name="T32" fmla="*/ 5 w 156"/>
                <a:gd name="T33" fmla="*/ 0 h 336"/>
                <a:gd name="T34" fmla="*/ 5 w 156"/>
                <a:gd name="T35" fmla="*/ 0 h 336"/>
                <a:gd name="T36" fmla="*/ 6 w 156"/>
                <a:gd name="T37" fmla="*/ 1 h 336"/>
                <a:gd name="T38" fmla="*/ 6 w 156"/>
                <a:gd name="T39" fmla="*/ 1 h 336"/>
                <a:gd name="T40" fmla="*/ 6 w 156"/>
                <a:gd name="T41" fmla="*/ 2 h 3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6" h="336">
                  <a:moveTo>
                    <a:pt x="156" y="51"/>
                  </a:moveTo>
                  <a:lnTo>
                    <a:pt x="154" y="83"/>
                  </a:lnTo>
                  <a:lnTo>
                    <a:pt x="150" y="117"/>
                  </a:lnTo>
                  <a:lnTo>
                    <a:pt x="142" y="152"/>
                  </a:lnTo>
                  <a:lnTo>
                    <a:pt x="128" y="189"/>
                  </a:lnTo>
                  <a:lnTo>
                    <a:pt x="110" y="226"/>
                  </a:lnTo>
                  <a:lnTo>
                    <a:pt x="82" y="263"/>
                  </a:lnTo>
                  <a:lnTo>
                    <a:pt x="46" y="299"/>
                  </a:lnTo>
                  <a:lnTo>
                    <a:pt x="0" y="336"/>
                  </a:lnTo>
                  <a:lnTo>
                    <a:pt x="21" y="298"/>
                  </a:lnTo>
                  <a:lnTo>
                    <a:pt x="42" y="258"/>
                  </a:lnTo>
                  <a:lnTo>
                    <a:pt x="63" y="216"/>
                  </a:lnTo>
                  <a:lnTo>
                    <a:pt x="82" y="173"/>
                  </a:lnTo>
                  <a:lnTo>
                    <a:pt x="99" y="128"/>
                  </a:lnTo>
                  <a:lnTo>
                    <a:pt x="116" y="84"/>
                  </a:lnTo>
                  <a:lnTo>
                    <a:pt x="131" y="41"/>
                  </a:lnTo>
                  <a:lnTo>
                    <a:pt x="142" y="0"/>
                  </a:lnTo>
                  <a:lnTo>
                    <a:pt x="145" y="13"/>
                  </a:lnTo>
                  <a:lnTo>
                    <a:pt x="149" y="25"/>
                  </a:lnTo>
                  <a:lnTo>
                    <a:pt x="152" y="38"/>
                  </a:lnTo>
                  <a:lnTo>
                    <a:pt x="156" y="51"/>
                  </a:lnTo>
                  <a:close/>
                </a:path>
              </a:pathLst>
            </a:custGeom>
            <a:solidFill>
              <a:srgbClr val="FFDD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55" name="Freeform 435"/>
            <p:cNvSpPr>
              <a:spLocks noChangeAspect="1"/>
            </p:cNvSpPr>
            <p:nvPr/>
          </p:nvSpPr>
          <p:spPr bwMode="auto">
            <a:xfrm>
              <a:off x="4262" y="3037"/>
              <a:ext cx="50" cy="108"/>
            </a:xfrm>
            <a:custGeom>
              <a:avLst/>
              <a:gdLst>
                <a:gd name="T0" fmla="*/ 6 w 149"/>
                <a:gd name="T1" fmla="*/ 2 h 321"/>
                <a:gd name="T2" fmla="*/ 5 w 149"/>
                <a:gd name="T3" fmla="*/ 3 h 321"/>
                <a:gd name="T4" fmla="*/ 5 w 149"/>
                <a:gd name="T5" fmla="*/ 4 h 321"/>
                <a:gd name="T6" fmla="*/ 5 w 149"/>
                <a:gd name="T7" fmla="*/ 5 h 321"/>
                <a:gd name="T8" fmla="*/ 5 w 149"/>
                <a:gd name="T9" fmla="*/ 7 h 321"/>
                <a:gd name="T10" fmla="*/ 4 w 149"/>
                <a:gd name="T11" fmla="*/ 8 h 321"/>
                <a:gd name="T12" fmla="*/ 3 w 149"/>
                <a:gd name="T13" fmla="*/ 9 h 321"/>
                <a:gd name="T14" fmla="*/ 2 w 149"/>
                <a:gd name="T15" fmla="*/ 11 h 321"/>
                <a:gd name="T16" fmla="*/ 0 w 149"/>
                <a:gd name="T17" fmla="*/ 12 h 321"/>
                <a:gd name="T18" fmla="*/ 1 w 149"/>
                <a:gd name="T19" fmla="*/ 11 h 321"/>
                <a:gd name="T20" fmla="*/ 1 w 149"/>
                <a:gd name="T21" fmla="*/ 9 h 321"/>
                <a:gd name="T22" fmla="*/ 2 w 149"/>
                <a:gd name="T23" fmla="*/ 8 h 321"/>
                <a:gd name="T24" fmla="*/ 3 w 149"/>
                <a:gd name="T25" fmla="*/ 6 h 321"/>
                <a:gd name="T26" fmla="*/ 4 w 149"/>
                <a:gd name="T27" fmla="*/ 5 h 321"/>
                <a:gd name="T28" fmla="*/ 4 w 149"/>
                <a:gd name="T29" fmla="*/ 3 h 321"/>
                <a:gd name="T30" fmla="*/ 5 w 149"/>
                <a:gd name="T31" fmla="*/ 1 h 321"/>
                <a:gd name="T32" fmla="*/ 5 w 149"/>
                <a:gd name="T33" fmla="*/ 0 h 321"/>
                <a:gd name="T34" fmla="*/ 5 w 149"/>
                <a:gd name="T35" fmla="*/ 0 h 321"/>
                <a:gd name="T36" fmla="*/ 5 w 149"/>
                <a:gd name="T37" fmla="*/ 1 h 321"/>
                <a:gd name="T38" fmla="*/ 5 w 149"/>
                <a:gd name="T39" fmla="*/ 1 h 321"/>
                <a:gd name="T40" fmla="*/ 6 w 149"/>
                <a:gd name="T41" fmla="*/ 2 h 3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321">
                  <a:moveTo>
                    <a:pt x="149" y="47"/>
                  </a:moveTo>
                  <a:lnTo>
                    <a:pt x="146" y="78"/>
                  </a:lnTo>
                  <a:lnTo>
                    <a:pt x="142" y="112"/>
                  </a:lnTo>
                  <a:lnTo>
                    <a:pt x="134" y="145"/>
                  </a:lnTo>
                  <a:lnTo>
                    <a:pt x="121" y="181"/>
                  </a:lnTo>
                  <a:lnTo>
                    <a:pt x="103" y="215"/>
                  </a:lnTo>
                  <a:lnTo>
                    <a:pt x="77" y="251"/>
                  </a:lnTo>
                  <a:lnTo>
                    <a:pt x="44" y="287"/>
                  </a:lnTo>
                  <a:lnTo>
                    <a:pt x="0" y="321"/>
                  </a:lnTo>
                  <a:lnTo>
                    <a:pt x="20" y="286"/>
                  </a:lnTo>
                  <a:lnTo>
                    <a:pt x="39" y="246"/>
                  </a:lnTo>
                  <a:lnTo>
                    <a:pt x="59" y="207"/>
                  </a:lnTo>
                  <a:lnTo>
                    <a:pt x="77" y="166"/>
                  </a:lnTo>
                  <a:lnTo>
                    <a:pt x="95" y="124"/>
                  </a:lnTo>
                  <a:lnTo>
                    <a:pt x="110" y="82"/>
                  </a:lnTo>
                  <a:lnTo>
                    <a:pt x="123" y="40"/>
                  </a:lnTo>
                  <a:lnTo>
                    <a:pt x="135" y="0"/>
                  </a:lnTo>
                  <a:lnTo>
                    <a:pt x="138" y="11"/>
                  </a:lnTo>
                  <a:lnTo>
                    <a:pt x="142" y="24"/>
                  </a:lnTo>
                  <a:lnTo>
                    <a:pt x="145" y="36"/>
                  </a:lnTo>
                  <a:lnTo>
                    <a:pt x="149" y="47"/>
                  </a:lnTo>
                  <a:close/>
                </a:path>
              </a:pathLst>
            </a:custGeom>
            <a:solidFill>
              <a:srgbClr val="FFE2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56" name="Freeform 436"/>
            <p:cNvSpPr>
              <a:spLocks noChangeAspect="1"/>
            </p:cNvSpPr>
            <p:nvPr/>
          </p:nvSpPr>
          <p:spPr bwMode="auto">
            <a:xfrm>
              <a:off x="4264" y="3040"/>
              <a:ext cx="47" cy="103"/>
            </a:xfrm>
            <a:custGeom>
              <a:avLst/>
              <a:gdLst>
                <a:gd name="T0" fmla="*/ 5 w 140"/>
                <a:gd name="T1" fmla="*/ 2 h 305"/>
                <a:gd name="T2" fmla="*/ 5 w 140"/>
                <a:gd name="T3" fmla="*/ 3 h 305"/>
                <a:gd name="T4" fmla="*/ 5 w 140"/>
                <a:gd name="T5" fmla="*/ 4 h 305"/>
                <a:gd name="T6" fmla="*/ 5 w 140"/>
                <a:gd name="T7" fmla="*/ 5 h 305"/>
                <a:gd name="T8" fmla="*/ 4 w 140"/>
                <a:gd name="T9" fmla="*/ 7 h 305"/>
                <a:gd name="T10" fmla="*/ 4 w 140"/>
                <a:gd name="T11" fmla="*/ 8 h 305"/>
                <a:gd name="T12" fmla="*/ 3 w 140"/>
                <a:gd name="T13" fmla="*/ 9 h 305"/>
                <a:gd name="T14" fmla="*/ 1 w 140"/>
                <a:gd name="T15" fmla="*/ 10 h 305"/>
                <a:gd name="T16" fmla="*/ 0 w 140"/>
                <a:gd name="T17" fmla="*/ 12 h 305"/>
                <a:gd name="T18" fmla="*/ 1 w 140"/>
                <a:gd name="T19" fmla="*/ 10 h 305"/>
                <a:gd name="T20" fmla="*/ 1 w 140"/>
                <a:gd name="T21" fmla="*/ 9 h 305"/>
                <a:gd name="T22" fmla="*/ 2 w 140"/>
                <a:gd name="T23" fmla="*/ 7 h 305"/>
                <a:gd name="T24" fmla="*/ 3 w 140"/>
                <a:gd name="T25" fmla="*/ 6 h 305"/>
                <a:gd name="T26" fmla="*/ 3 w 140"/>
                <a:gd name="T27" fmla="*/ 5 h 305"/>
                <a:gd name="T28" fmla="*/ 4 w 140"/>
                <a:gd name="T29" fmla="*/ 3 h 305"/>
                <a:gd name="T30" fmla="*/ 4 w 140"/>
                <a:gd name="T31" fmla="*/ 1 h 305"/>
                <a:gd name="T32" fmla="*/ 5 w 140"/>
                <a:gd name="T33" fmla="*/ 0 h 305"/>
                <a:gd name="T34" fmla="*/ 5 w 140"/>
                <a:gd name="T35" fmla="*/ 0 h 305"/>
                <a:gd name="T36" fmla="*/ 5 w 140"/>
                <a:gd name="T37" fmla="*/ 1 h 305"/>
                <a:gd name="T38" fmla="*/ 5 w 140"/>
                <a:gd name="T39" fmla="*/ 1 h 305"/>
                <a:gd name="T40" fmla="*/ 5 w 140"/>
                <a:gd name="T41" fmla="*/ 2 h 3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0" h="305">
                  <a:moveTo>
                    <a:pt x="140" y="43"/>
                  </a:moveTo>
                  <a:lnTo>
                    <a:pt x="138" y="73"/>
                  </a:lnTo>
                  <a:lnTo>
                    <a:pt x="132" y="104"/>
                  </a:lnTo>
                  <a:lnTo>
                    <a:pt x="125" y="137"/>
                  </a:lnTo>
                  <a:lnTo>
                    <a:pt x="113" y="171"/>
                  </a:lnTo>
                  <a:lnTo>
                    <a:pt x="95" y="205"/>
                  </a:lnTo>
                  <a:lnTo>
                    <a:pt x="71" y="240"/>
                  </a:lnTo>
                  <a:lnTo>
                    <a:pt x="40" y="273"/>
                  </a:lnTo>
                  <a:lnTo>
                    <a:pt x="0" y="305"/>
                  </a:lnTo>
                  <a:lnTo>
                    <a:pt x="19" y="271"/>
                  </a:lnTo>
                  <a:lnTo>
                    <a:pt x="38" y="234"/>
                  </a:lnTo>
                  <a:lnTo>
                    <a:pt x="56" y="196"/>
                  </a:lnTo>
                  <a:lnTo>
                    <a:pt x="74" y="158"/>
                  </a:lnTo>
                  <a:lnTo>
                    <a:pt x="90" y="119"/>
                  </a:lnTo>
                  <a:lnTo>
                    <a:pt x="105" y="80"/>
                  </a:lnTo>
                  <a:lnTo>
                    <a:pt x="117" y="39"/>
                  </a:lnTo>
                  <a:lnTo>
                    <a:pt x="128" y="0"/>
                  </a:lnTo>
                  <a:lnTo>
                    <a:pt x="131" y="11"/>
                  </a:lnTo>
                  <a:lnTo>
                    <a:pt x="135" y="21"/>
                  </a:lnTo>
                  <a:lnTo>
                    <a:pt x="138" y="32"/>
                  </a:lnTo>
                  <a:lnTo>
                    <a:pt x="140" y="43"/>
                  </a:lnTo>
                  <a:close/>
                </a:path>
              </a:pathLst>
            </a:custGeom>
            <a:solidFill>
              <a:srgbClr val="FFE8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57" name="Freeform 437"/>
            <p:cNvSpPr>
              <a:spLocks noChangeAspect="1"/>
            </p:cNvSpPr>
            <p:nvPr/>
          </p:nvSpPr>
          <p:spPr bwMode="auto">
            <a:xfrm>
              <a:off x="4266" y="3043"/>
              <a:ext cx="45" cy="97"/>
            </a:xfrm>
            <a:custGeom>
              <a:avLst/>
              <a:gdLst>
                <a:gd name="T0" fmla="*/ 5 w 133"/>
                <a:gd name="T1" fmla="*/ 2 h 291"/>
                <a:gd name="T2" fmla="*/ 5 w 133"/>
                <a:gd name="T3" fmla="*/ 3 h 291"/>
                <a:gd name="T4" fmla="*/ 5 w 133"/>
                <a:gd name="T5" fmla="*/ 4 h 291"/>
                <a:gd name="T6" fmla="*/ 5 w 133"/>
                <a:gd name="T7" fmla="*/ 5 h 291"/>
                <a:gd name="T8" fmla="*/ 4 w 133"/>
                <a:gd name="T9" fmla="*/ 6 h 291"/>
                <a:gd name="T10" fmla="*/ 3 w 133"/>
                <a:gd name="T11" fmla="*/ 7 h 291"/>
                <a:gd name="T12" fmla="*/ 2 w 133"/>
                <a:gd name="T13" fmla="*/ 8 h 291"/>
                <a:gd name="T14" fmla="*/ 1 w 133"/>
                <a:gd name="T15" fmla="*/ 10 h 291"/>
                <a:gd name="T16" fmla="*/ 0 w 133"/>
                <a:gd name="T17" fmla="*/ 11 h 291"/>
                <a:gd name="T18" fmla="*/ 1 w 133"/>
                <a:gd name="T19" fmla="*/ 10 h 291"/>
                <a:gd name="T20" fmla="*/ 1 w 133"/>
                <a:gd name="T21" fmla="*/ 8 h 291"/>
                <a:gd name="T22" fmla="*/ 2 w 133"/>
                <a:gd name="T23" fmla="*/ 7 h 291"/>
                <a:gd name="T24" fmla="*/ 3 w 133"/>
                <a:gd name="T25" fmla="*/ 6 h 291"/>
                <a:gd name="T26" fmla="*/ 3 w 133"/>
                <a:gd name="T27" fmla="*/ 4 h 291"/>
                <a:gd name="T28" fmla="*/ 4 w 133"/>
                <a:gd name="T29" fmla="*/ 3 h 291"/>
                <a:gd name="T30" fmla="*/ 4 w 133"/>
                <a:gd name="T31" fmla="*/ 1 h 291"/>
                <a:gd name="T32" fmla="*/ 5 w 133"/>
                <a:gd name="T33" fmla="*/ 0 h 291"/>
                <a:gd name="T34" fmla="*/ 5 w 133"/>
                <a:gd name="T35" fmla="*/ 0 h 291"/>
                <a:gd name="T36" fmla="*/ 5 w 133"/>
                <a:gd name="T37" fmla="*/ 1 h 291"/>
                <a:gd name="T38" fmla="*/ 5 w 133"/>
                <a:gd name="T39" fmla="*/ 1 h 291"/>
                <a:gd name="T40" fmla="*/ 5 w 133"/>
                <a:gd name="T41" fmla="*/ 2 h 2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3" h="291">
                  <a:moveTo>
                    <a:pt x="133" y="41"/>
                  </a:moveTo>
                  <a:lnTo>
                    <a:pt x="130" y="69"/>
                  </a:lnTo>
                  <a:lnTo>
                    <a:pt x="124" y="99"/>
                  </a:lnTo>
                  <a:lnTo>
                    <a:pt x="117" y="132"/>
                  </a:lnTo>
                  <a:lnTo>
                    <a:pt x="104" y="164"/>
                  </a:lnTo>
                  <a:lnTo>
                    <a:pt x="88" y="196"/>
                  </a:lnTo>
                  <a:lnTo>
                    <a:pt x="66" y="228"/>
                  </a:lnTo>
                  <a:lnTo>
                    <a:pt x="36" y="259"/>
                  </a:lnTo>
                  <a:lnTo>
                    <a:pt x="0" y="291"/>
                  </a:lnTo>
                  <a:lnTo>
                    <a:pt x="18" y="257"/>
                  </a:lnTo>
                  <a:lnTo>
                    <a:pt x="35" y="223"/>
                  </a:lnTo>
                  <a:lnTo>
                    <a:pt x="53" y="188"/>
                  </a:lnTo>
                  <a:lnTo>
                    <a:pt x="69" y="151"/>
                  </a:lnTo>
                  <a:lnTo>
                    <a:pt x="85" y="114"/>
                  </a:lnTo>
                  <a:lnTo>
                    <a:pt x="99" y="77"/>
                  </a:lnTo>
                  <a:lnTo>
                    <a:pt x="110" y="39"/>
                  </a:lnTo>
                  <a:lnTo>
                    <a:pt x="121" y="0"/>
                  </a:lnTo>
                  <a:lnTo>
                    <a:pt x="124" y="11"/>
                  </a:lnTo>
                  <a:lnTo>
                    <a:pt x="127" y="20"/>
                  </a:lnTo>
                  <a:lnTo>
                    <a:pt x="131" y="30"/>
                  </a:lnTo>
                  <a:lnTo>
                    <a:pt x="133" y="41"/>
                  </a:lnTo>
                  <a:close/>
                </a:path>
              </a:pathLst>
            </a:custGeom>
            <a:solidFill>
              <a:srgbClr val="FFED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58" name="Freeform 438"/>
            <p:cNvSpPr>
              <a:spLocks noChangeAspect="1"/>
            </p:cNvSpPr>
            <p:nvPr/>
          </p:nvSpPr>
          <p:spPr bwMode="auto">
            <a:xfrm>
              <a:off x="4268" y="3046"/>
              <a:ext cx="43" cy="92"/>
            </a:xfrm>
            <a:custGeom>
              <a:avLst/>
              <a:gdLst>
                <a:gd name="T0" fmla="*/ 5 w 127"/>
                <a:gd name="T1" fmla="*/ 1 h 276"/>
                <a:gd name="T2" fmla="*/ 5 w 127"/>
                <a:gd name="T3" fmla="*/ 2 h 276"/>
                <a:gd name="T4" fmla="*/ 5 w 127"/>
                <a:gd name="T5" fmla="*/ 3 h 276"/>
                <a:gd name="T6" fmla="*/ 4 w 127"/>
                <a:gd name="T7" fmla="*/ 5 h 276"/>
                <a:gd name="T8" fmla="*/ 4 w 127"/>
                <a:gd name="T9" fmla="*/ 6 h 276"/>
                <a:gd name="T10" fmla="*/ 3 w 127"/>
                <a:gd name="T11" fmla="*/ 7 h 276"/>
                <a:gd name="T12" fmla="*/ 2 w 127"/>
                <a:gd name="T13" fmla="*/ 8 h 276"/>
                <a:gd name="T14" fmla="*/ 1 w 127"/>
                <a:gd name="T15" fmla="*/ 9 h 276"/>
                <a:gd name="T16" fmla="*/ 0 w 127"/>
                <a:gd name="T17" fmla="*/ 10 h 276"/>
                <a:gd name="T18" fmla="*/ 1 w 127"/>
                <a:gd name="T19" fmla="*/ 9 h 276"/>
                <a:gd name="T20" fmla="*/ 1 w 127"/>
                <a:gd name="T21" fmla="*/ 8 h 276"/>
                <a:gd name="T22" fmla="*/ 2 w 127"/>
                <a:gd name="T23" fmla="*/ 7 h 276"/>
                <a:gd name="T24" fmla="*/ 2 w 127"/>
                <a:gd name="T25" fmla="*/ 5 h 276"/>
                <a:gd name="T26" fmla="*/ 3 w 127"/>
                <a:gd name="T27" fmla="*/ 4 h 276"/>
                <a:gd name="T28" fmla="*/ 4 w 127"/>
                <a:gd name="T29" fmla="*/ 3 h 276"/>
                <a:gd name="T30" fmla="*/ 4 w 127"/>
                <a:gd name="T31" fmla="*/ 1 h 276"/>
                <a:gd name="T32" fmla="*/ 4 w 127"/>
                <a:gd name="T33" fmla="*/ 0 h 276"/>
                <a:gd name="T34" fmla="*/ 5 w 127"/>
                <a:gd name="T35" fmla="*/ 0 h 276"/>
                <a:gd name="T36" fmla="*/ 5 w 127"/>
                <a:gd name="T37" fmla="*/ 1 h 276"/>
                <a:gd name="T38" fmla="*/ 5 w 127"/>
                <a:gd name="T39" fmla="*/ 1 h 276"/>
                <a:gd name="T40" fmla="*/ 5 w 127"/>
                <a:gd name="T41" fmla="*/ 1 h 2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7" h="276">
                  <a:moveTo>
                    <a:pt x="127" y="36"/>
                  </a:moveTo>
                  <a:lnTo>
                    <a:pt x="122" y="64"/>
                  </a:lnTo>
                  <a:lnTo>
                    <a:pt x="117" y="93"/>
                  </a:lnTo>
                  <a:lnTo>
                    <a:pt x="109" y="123"/>
                  </a:lnTo>
                  <a:lnTo>
                    <a:pt x="98" y="154"/>
                  </a:lnTo>
                  <a:lnTo>
                    <a:pt x="82" y="186"/>
                  </a:lnTo>
                  <a:lnTo>
                    <a:pt x="61" y="217"/>
                  </a:lnTo>
                  <a:lnTo>
                    <a:pt x="35" y="247"/>
                  </a:lnTo>
                  <a:lnTo>
                    <a:pt x="0" y="276"/>
                  </a:lnTo>
                  <a:lnTo>
                    <a:pt x="18" y="244"/>
                  </a:lnTo>
                  <a:lnTo>
                    <a:pt x="35" y="211"/>
                  </a:lnTo>
                  <a:lnTo>
                    <a:pt x="51" y="178"/>
                  </a:lnTo>
                  <a:lnTo>
                    <a:pt x="66" y="144"/>
                  </a:lnTo>
                  <a:lnTo>
                    <a:pt x="80" y="110"/>
                  </a:lnTo>
                  <a:lnTo>
                    <a:pt x="94" y="74"/>
                  </a:lnTo>
                  <a:lnTo>
                    <a:pt x="105" y="38"/>
                  </a:lnTo>
                  <a:lnTo>
                    <a:pt x="114" y="0"/>
                  </a:lnTo>
                  <a:lnTo>
                    <a:pt x="118" y="10"/>
                  </a:lnTo>
                  <a:lnTo>
                    <a:pt x="121" y="18"/>
                  </a:lnTo>
                  <a:lnTo>
                    <a:pt x="125" y="27"/>
                  </a:lnTo>
                  <a:lnTo>
                    <a:pt x="127" y="36"/>
                  </a:lnTo>
                  <a:close/>
                </a:path>
              </a:pathLst>
            </a:custGeom>
            <a:solidFill>
              <a:srgbClr val="FFF2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59" name="Freeform 439"/>
            <p:cNvSpPr>
              <a:spLocks noChangeAspect="1"/>
            </p:cNvSpPr>
            <p:nvPr/>
          </p:nvSpPr>
          <p:spPr bwMode="auto">
            <a:xfrm>
              <a:off x="4270" y="3049"/>
              <a:ext cx="40" cy="87"/>
            </a:xfrm>
            <a:custGeom>
              <a:avLst/>
              <a:gdLst>
                <a:gd name="T0" fmla="*/ 4 w 120"/>
                <a:gd name="T1" fmla="*/ 1 h 261"/>
                <a:gd name="T2" fmla="*/ 4 w 120"/>
                <a:gd name="T3" fmla="*/ 2 h 261"/>
                <a:gd name="T4" fmla="*/ 4 w 120"/>
                <a:gd name="T5" fmla="*/ 3 h 261"/>
                <a:gd name="T6" fmla="*/ 4 w 120"/>
                <a:gd name="T7" fmla="*/ 4 h 261"/>
                <a:gd name="T8" fmla="*/ 3 w 120"/>
                <a:gd name="T9" fmla="*/ 5 h 261"/>
                <a:gd name="T10" fmla="*/ 3 w 120"/>
                <a:gd name="T11" fmla="*/ 7 h 261"/>
                <a:gd name="T12" fmla="*/ 2 w 120"/>
                <a:gd name="T13" fmla="*/ 8 h 261"/>
                <a:gd name="T14" fmla="*/ 1 w 120"/>
                <a:gd name="T15" fmla="*/ 9 h 261"/>
                <a:gd name="T16" fmla="*/ 0 w 120"/>
                <a:gd name="T17" fmla="*/ 10 h 261"/>
                <a:gd name="T18" fmla="*/ 1 w 120"/>
                <a:gd name="T19" fmla="*/ 9 h 261"/>
                <a:gd name="T20" fmla="*/ 1 w 120"/>
                <a:gd name="T21" fmla="*/ 7 h 261"/>
                <a:gd name="T22" fmla="*/ 2 w 120"/>
                <a:gd name="T23" fmla="*/ 6 h 261"/>
                <a:gd name="T24" fmla="*/ 2 w 120"/>
                <a:gd name="T25" fmla="*/ 5 h 261"/>
                <a:gd name="T26" fmla="*/ 3 w 120"/>
                <a:gd name="T27" fmla="*/ 4 h 261"/>
                <a:gd name="T28" fmla="*/ 3 w 120"/>
                <a:gd name="T29" fmla="*/ 3 h 261"/>
                <a:gd name="T30" fmla="*/ 4 w 120"/>
                <a:gd name="T31" fmla="*/ 1 h 261"/>
                <a:gd name="T32" fmla="*/ 4 w 120"/>
                <a:gd name="T33" fmla="*/ 0 h 261"/>
                <a:gd name="T34" fmla="*/ 4 w 120"/>
                <a:gd name="T35" fmla="*/ 0 h 261"/>
                <a:gd name="T36" fmla="*/ 4 w 120"/>
                <a:gd name="T37" fmla="*/ 1 h 261"/>
                <a:gd name="T38" fmla="*/ 4 w 120"/>
                <a:gd name="T39" fmla="*/ 1 h 261"/>
                <a:gd name="T40" fmla="*/ 4 w 120"/>
                <a:gd name="T41" fmla="*/ 1 h 2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0" h="261">
                  <a:moveTo>
                    <a:pt x="120" y="33"/>
                  </a:moveTo>
                  <a:lnTo>
                    <a:pt x="115" y="59"/>
                  </a:lnTo>
                  <a:lnTo>
                    <a:pt x="110" y="87"/>
                  </a:lnTo>
                  <a:lnTo>
                    <a:pt x="102" y="117"/>
                  </a:lnTo>
                  <a:lnTo>
                    <a:pt x="90" y="147"/>
                  </a:lnTo>
                  <a:lnTo>
                    <a:pt x="75" y="177"/>
                  </a:lnTo>
                  <a:lnTo>
                    <a:pt x="57" y="206"/>
                  </a:lnTo>
                  <a:lnTo>
                    <a:pt x="31" y="234"/>
                  </a:lnTo>
                  <a:lnTo>
                    <a:pt x="0" y="261"/>
                  </a:lnTo>
                  <a:lnTo>
                    <a:pt x="16" y="230"/>
                  </a:lnTo>
                  <a:lnTo>
                    <a:pt x="31" y="200"/>
                  </a:lnTo>
                  <a:lnTo>
                    <a:pt x="47" y="169"/>
                  </a:lnTo>
                  <a:lnTo>
                    <a:pt x="61" y="138"/>
                  </a:lnTo>
                  <a:lnTo>
                    <a:pt x="75" y="105"/>
                  </a:lnTo>
                  <a:lnTo>
                    <a:pt x="88" y="72"/>
                  </a:lnTo>
                  <a:lnTo>
                    <a:pt x="99" y="37"/>
                  </a:lnTo>
                  <a:lnTo>
                    <a:pt x="108" y="0"/>
                  </a:lnTo>
                  <a:lnTo>
                    <a:pt x="111" y="9"/>
                  </a:lnTo>
                  <a:lnTo>
                    <a:pt x="114" y="17"/>
                  </a:lnTo>
                  <a:lnTo>
                    <a:pt x="116" y="25"/>
                  </a:lnTo>
                  <a:lnTo>
                    <a:pt x="120" y="33"/>
                  </a:lnTo>
                  <a:close/>
                </a:path>
              </a:pathLst>
            </a:custGeom>
            <a:solidFill>
              <a:srgbClr val="FFF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60" name="Freeform 440"/>
            <p:cNvSpPr>
              <a:spLocks noChangeAspect="1"/>
            </p:cNvSpPr>
            <p:nvPr/>
          </p:nvSpPr>
          <p:spPr bwMode="auto">
            <a:xfrm>
              <a:off x="4272" y="3051"/>
              <a:ext cx="37" cy="82"/>
            </a:xfrm>
            <a:custGeom>
              <a:avLst/>
              <a:gdLst>
                <a:gd name="T0" fmla="*/ 4 w 113"/>
                <a:gd name="T1" fmla="*/ 1 h 244"/>
                <a:gd name="T2" fmla="*/ 4 w 113"/>
                <a:gd name="T3" fmla="*/ 2 h 244"/>
                <a:gd name="T4" fmla="*/ 4 w 113"/>
                <a:gd name="T5" fmla="*/ 3 h 244"/>
                <a:gd name="T6" fmla="*/ 3 w 113"/>
                <a:gd name="T7" fmla="*/ 4 h 244"/>
                <a:gd name="T8" fmla="*/ 3 w 113"/>
                <a:gd name="T9" fmla="*/ 5 h 244"/>
                <a:gd name="T10" fmla="*/ 2 w 113"/>
                <a:gd name="T11" fmla="*/ 6 h 244"/>
                <a:gd name="T12" fmla="*/ 2 w 113"/>
                <a:gd name="T13" fmla="*/ 7 h 244"/>
                <a:gd name="T14" fmla="*/ 1 w 113"/>
                <a:gd name="T15" fmla="*/ 8 h 244"/>
                <a:gd name="T16" fmla="*/ 0 w 113"/>
                <a:gd name="T17" fmla="*/ 9 h 244"/>
                <a:gd name="T18" fmla="*/ 1 w 113"/>
                <a:gd name="T19" fmla="*/ 8 h 244"/>
                <a:gd name="T20" fmla="*/ 1 w 113"/>
                <a:gd name="T21" fmla="*/ 7 h 244"/>
                <a:gd name="T22" fmla="*/ 2 w 113"/>
                <a:gd name="T23" fmla="*/ 6 h 244"/>
                <a:gd name="T24" fmla="*/ 2 w 113"/>
                <a:gd name="T25" fmla="*/ 5 h 244"/>
                <a:gd name="T26" fmla="*/ 3 w 113"/>
                <a:gd name="T27" fmla="*/ 4 h 244"/>
                <a:gd name="T28" fmla="*/ 3 w 113"/>
                <a:gd name="T29" fmla="*/ 3 h 244"/>
                <a:gd name="T30" fmla="*/ 3 w 113"/>
                <a:gd name="T31" fmla="*/ 1 h 244"/>
                <a:gd name="T32" fmla="*/ 4 w 113"/>
                <a:gd name="T33" fmla="*/ 0 h 244"/>
                <a:gd name="T34" fmla="*/ 4 w 113"/>
                <a:gd name="T35" fmla="*/ 0 h 244"/>
                <a:gd name="T36" fmla="*/ 4 w 113"/>
                <a:gd name="T37" fmla="*/ 1 h 244"/>
                <a:gd name="T38" fmla="*/ 4 w 113"/>
                <a:gd name="T39" fmla="*/ 1 h 244"/>
                <a:gd name="T40" fmla="*/ 4 w 113"/>
                <a:gd name="T41" fmla="*/ 1 h 2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3" h="244">
                  <a:moveTo>
                    <a:pt x="113" y="29"/>
                  </a:moveTo>
                  <a:lnTo>
                    <a:pt x="107" y="54"/>
                  </a:lnTo>
                  <a:lnTo>
                    <a:pt x="101" y="80"/>
                  </a:lnTo>
                  <a:lnTo>
                    <a:pt x="92" y="108"/>
                  </a:lnTo>
                  <a:lnTo>
                    <a:pt x="82" y="137"/>
                  </a:lnTo>
                  <a:lnTo>
                    <a:pt x="68" y="166"/>
                  </a:lnTo>
                  <a:lnTo>
                    <a:pt x="51" y="193"/>
                  </a:lnTo>
                  <a:lnTo>
                    <a:pt x="28" y="220"/>
                  </a:lnTo>
                  <a:lnTo>
                    <a:pt x="0" y="244"/>
                  </a:lnTo>
                  <a:lnTo>
                    <a:pt x="15" y="214"/>
                  </a:lnTo>
                  <a:lnTo>
                    <a:pt x="30" y="185"/>
                  </a:lnTo>
                  <a:lnTo>
                    <a:pt x="44" y="158"/>
                  </a:lnTo>
                  <a:lnTo>
                    <a:pt x="57" y="129"/>
                  </a:lnTo>
                  <a:lnTo>
                    <a:pt x="70" y="99"/>
                  </a:lnTo>
                  <a:lnTo>
                    <a:pt x="82" y="69"/>
                  </a:lnTo>
                  <a:lnTo>
                    <a:pt x="92" y="35"/>
                  </a:lnTo>
                  <a:lnTo>
                    <a:pt x="101" y="0"/>
                  </a:lnTo>
                  <a:lnTo>
                    <a:pt x="104" y="7"/>
                  </a:lnTo>
                  <a:lnTo>
                    <a:pt x="107" y="14"/>
                  </a:lnTo>
                  <a:lnTo>
                    <a:pt x="109" y="20"/>
                  </a:lnTo>
                  <a:lnTo>
                    <a:pt x="113" y="29"/>
                  </a:lnTo>
                  <a:close/>
                </a:path>
              </a:pathLst>
            </a:custGeom>
            <a:solidFill>
              <a:srgbClr val="FFF9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61" name="Freeform 441"/>
            <p:cNvSpPr>
              <a:spLocks noChangeAspect="1"/>
            </p:cNvSpPr>
            <p:nvPr/>
          </p:nvSpPr>
          <p:spPr bwMode="auto">
            <a:xfrm>
              <a:off x="4274" y="3054"/>
              <a:ext cx="35" cy="77"/>
            </a:xfrm>
            <a:custGeom>
              <a:avLst/>
              <a:gdLst>
                <a:gd name="T0" fmla="*/ 4 w 104"/>
                <a:gd name="T1" fmla="*/ 1 h 229"/>
                <a:gd name="T2" fmla="*/ 4 w 104"/>
                <a:gd name="T3" fmla="*/ 2 h 229"/>
                <a:gd name="T4" fmla="*/ 3 w 104"/>
                <a:gd name="T5" fmla="*/ 3 h 229"/>
                <a:gd name="T6" fmla="*/ 3 w 104"/>
                <a:gd name="T7" fmla="*/ 4 h 229"/>
                <a:gd name="T8" fmla="*/ 3 w 104"/>
                <a:gd name="T9" fmla="*/ 5 h 229"/>
                <a:gd name="T10" fmla="*/ 2 w 104"/>
                <a:gd name="T11" fmla="*/ 6 h 229"/>
                <a:gd name="T12" fmla="*/ 2 w 104"/>
                <a:gd name="T13" fmla="*/ 7 h 229"/>
                <a:gd name="T14" fmla="*/ 1 w 104"/>
                <a:gd name="T15" fmla="*/ 8 h 229"/>
                <a:gd name="T16" fmla="*/ 0 w 104"/>
                <a:gd name="T17" fmla="*/ 9 h 229"/>
                <a:gd name="T18" fmla="*/ 0 w 104"/>
                <a:gd name="T19" fmla="*/ 8 h 229"/>
                <a:gd name="T20" fmla="*/ 1 w 104"/>
                <a:gd name="T21" fmla="*/ 7 h 229"/>
                <a:gd name="T22" fmla="*/ 2 w 104"/>
                <a:gd name="T23" fmla="*/ 6 h 229"/>
                <a:gd name="T24" fmla="*/ 2 w 104"/>
                <a:gd name="T25" fmla="*/ 5 h 229"/>
                <a:gd name="T26" fmla="*/ 2 w 104"/>
                <a:gd name="T27" fmla="*/ 4 h 229"/>
                <a:gd name="T28" fmla="*/ 3 w 104"/>
                <a:gd name="T29" fmla="*/ 3 h 229"/>
                <a:gd name="T30" fmla="*/ 3 w 104"/>
                <a:gd name="T31" fmla="*/ 1 h 229"/>
                <a:gd name="T32" fmla="*/ 4 w 104"/>
                <a:gd name="T33" fmla="*/ 0 h 229"/>
                <a:gd name="T34" fmla="*/ 4 w 104"/>
                <a:gd name="T35" fmla="*/ 1 h 2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4" h="229">
                  <a:moveTo>
                    <a:pt x="104" y="25"/>
                  </a:moveTo>
                  <a:lnTo>
                    <a:pt x="99" y="49"/>
                  </a:lnTo>
                  <a:lnTo>
                    <a:pt x="92" y="75"/>
                  </a:lnTo>
                  <a:lnTo>
                    <a:pt x="84" y="101"/>
                  </a:lnTo>
                  <a:lnTo>
                    <a:pt x="73" y="129"/>
                  </a:lnTo>
                  <a:lnTo>
                    <a:pt x="61" y="155"/>
                  </a:lnTo>
                  <a:lnTo>
                    <a:pt x="45" y="182"/>
                  </a:lnTo>
                  <a:lnTo>
                    <a:pt x="24" y="206"/>
                  </a:lnTo>
                  <a:lnTo>
                    <a:pt x="0" y="229"/>
                  </a:lnTo>
                  <a:lnTo>
                    <a:pt x="13" y="200"/>
                  </a:lnTo>
                  <a:lnTo>
                    <a:pt x="27" y="174"/>
                  </a:lnTo>
                  <a:lnTo>
                    <a:pt x="41" y="148"/>
                  </a:lnTo>
                  <a:lnTo>
                    <a:pt x="54" y="122"/>
                  </a:lnTo>
                  <a:lnTo>
                    <a:pt x="65" y="95"/>
                  </a:lnTo>
                  <a:lnTo>
                    <a:pt x="76" y="67"/>
                  </a:lnTo>
                  <a:lnTo>
                    <a:pt x="86" y="34"/>
                  </a:lnTo>
                  <a:lnTo>
                    <a:pt x="94" y="0"/>
                  </a:lnTo>
                  <a:lnTo>
                    <a:pt x="104" y="25"/>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62" name="Freeform 442"/>
            <p:cNvSpPr>
              <a:spLocks noChangeAspect="1"/>
            </p:cNvSpPr>
            <p:nvPr/>
          </p:nvSpPr>
          <p:spPr bwMode="auto">
            <a:xfrm>
              <a:off x="4131" y="3060"/>
              <a:ext cx="56" cy="209"/>
            </a:xfrm>
            <a:custGeom>
              <a:avLst/>
              <a:gdLst>
                <a:gd name="T0" fmla="*/ 5 w 168"/>
                <a:gd name="T1" fmla="*/ 5 h 621"/>
                <a:gd name="T2" fmla="*/ 5 w 168"/>
                <a:gd name="T3" fmla="*/ 0 h 621"/>
                <a:gd name="T4" fmla="*/ 6 w 168"/>
                <a:gd name="T5" fmla="*/ 0 h 621"/>
                <a:gd name="T6" fmla="*/ 6 w 168"/>
                <a:gd name="T7" fmla="*/ 2 h 621"/>
                <a:gd name="T8" fmla="*/ 3 w 168"/>
                <a:gd name="T9" fmla="*/ 24 h 621"/>
                <a:gd name="T10" fmla="*/ 0 w 168"/>
                <a:gd name="T11" fmla="*/ 23 h 621"/>
                <a:gd name="T12" fmla="*/ 0 w 168"/>
                <a:gd name="T13" fmla="*/ 23 h 621"/>
                <a:gd name="T14" fmla="*/ 0 w 168"/>
                <a:gd name="T15" fmla="*/ 23 h 621"/>
                <a:gd name="T16" fmla="*/ 1 w 168"/>
                <a:gd name="T17" fmla="*/ 23 h 621"/>
                <a:gd name="T18" fmla="*/ 1 w 168"/>
                <a:gd name="T19" fmla="*/ 22 h 621"/>
                <a:gd name="T20" fmla="*/ 2 w 168"/>
                <a:gd name="T21" fmla="*/ 21 h 621"/>
                <a:gd name="T22" fmla="*/ 2 w 168"/>
                <a:gd name="T23" fmla="*/ 21 h 621"/>
                <a:gd name="T24" fmla="*/ 2 w 168"/>
                <a:gd name="T25" fmla="*/ 20 h 621"/>
                <a:gd name="T26" fmla="*/ 2 w 168"/>
                <a:gd name="T27" fmla="*/ 20 h 621"/>
                <a:gd name="T28" fmla="*/ 3 w 168"/>
                <a:gd name="T29" fmla="*/ 18 h 621"/>
                <a:gd name="T30" fmla="*/ 3 w 168"/>
                <a:gd name="T31" fmla="*/ 15 h 621"/>
                <a:gd name="T32" fmla="*/ 3 w 168"/>
                <a:gd name="T33" fmla="*/ 13 h 621"/>
                <a:gd name="T34" fmla="*/ 4 w 168"/>
                <a:gd name="T35" fmla="*/ 10 h 621"/>
                <a:gd name="T36" fmla="*/ 4 w 168"/>
                <a:gd name="T37" fmla="*/ 8 h 621"/>
                <a:gd name="T38" fmla="*/ 4 w 168"/>
                <a:gd name="T39" fmla="*/ 6 h 621"/>
                <a:gd name="T40" fmla="*/ 4 w 168"/>
                <a:gd name="T41" fmla="*/ 5 h 621"/>
                <a:gd name="T42" fmla="*/ 5 w 168"/>
                <a:gd name="T43" fmla="*/ 5 h 6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8" h="621">
                  <a:moveTo>
                    <a:pt x="127" y="123"/>
                  </a:moveTo>
                  <a:lnTo>
                    <a:pt x="134" y="5"/>
                  </a:lnTo>
                  <a:lnTo>
                    <a:pt x="168" y="0"/>
                  </a:lnTo>
                  <a:lnTo>
                    <a:pt x="162" y="51"/>
                  </a:lnTo>
                  <a:lnTo>
                    <a:pt x="71" y="621"/>
                  </a:lnTo>
                  <a:lnTo>
                    <a:pt x="0" y="612"/>
                  </a:lnTo>
                  <a:lnTo>
                    <a:pt x="2" y="610"/>
                  </a:lnTo>
                  <a:lnTo>
                    <a:pt x="9" y="601"/>
                  </a:lnTo>
                  <a:lnTo>
                    <a:pt x="19" y="590"/>
                  </a:lnTo>
                  <a:lnTo>
                    <a:pt x="31" y="576"/>
                  </a:lnTo>
                  <a:lnTo>
                    <a:pt x="43" y="560"/>
                  </a:lnTo>
                  <a:lnTo>
                    <a:pt x="54" y="544"/>
                  </a:lnTo>
                  <a:lnTo>
                    <a:pt x="62" y="528"/>
                  </a:lnTo>
                  <a:lnTo>
                    <a:pt x="65" y="513"/>
                  </a:lnTo>
                  <a:lnTo>
                    <a:pt x="72" y="459"/>
                  </a:lnTo>
                  <a:lnTo>
                    <a:pt x="79" y="399"/>
                  </a:lnTo>
                  <a:lnTo>
                    <a:pt x="88" y="335"/>
                  </a:lnTo>
                  <a:lnTo>
                    <a:pt x="96" y="273"/>
                  </a:lnTo>
                  <a:lnTo>
                    <a:pt x="104" y="217"/>
                  </a:lnTo>
                  <a:lnTo>
                    <a:pt x="114" y="169"/>
                  </a:lnTo>
                  <a:lnTo>
                    <a:pt x="121" y="137"/>
                  </a:lnTo>
                  <a:lnTo>
                    <a:pt x="127" y="123"/>
                  </a:lnTo>
                  <a:close/>
                </a:path>
              </a:pathLst>
            </a:custGeom>
            <a:solidFill>
              <a:srgbClr val="FFE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63" name="Freeform 443"/>
            <p:cNvSpPr>
              <a:spLocks noChangeAspect="1"/>
            </p:cNvSpPr>
            <p:nvPr/>
          </p:nvSpPr>
          <p:spPr bwMode="auto">
            <a:xfrm>
              <a:off x="4162" y="3061"/>
              <a:ext cx="34" cy="210"/>
            </a:xfrm>
            <a:custGeom>
              <a:avLst/>
              <a:gdLst>
                <a:gd name="T0" fmla="*/ 3 w 101"/>
                <a:gd name="T1" fmla="*/ 5 h 626"/>
                <a:gd name="T2" fmla="*/ 3 w 101"/>
                <a:gd name="T3" fmla="*/ 0 h 626"/>
                <a:gd name="T4" fmla="*/ 4 w 101"/>
                <a:gd name="T5" fmla="*/ 0 h 626"/>
                <a:gd name="T6" fmla="*/ 4 w 101"/>
                <a:gd name="T7" fmla="*/ 2 h 626"/>
                <a:gd name="T8" fmla="*/ 1 w 101"/>
                <a:gd name="T9" fmla="*/ 21 h 626"/>
                <a:gd name="T10" fmla="*/ 2 w 101"/>
                <a:gd name="T11" fmla="*/ 23 h 626"/>
                <a:gd name="T12" fmla="*/ 0 w 101"/>
                <a:gd name="T13" fmla="*/ 23 h 626"/>
                <a:gd name="T14" fmla="*/ 0 w 101"/>
                <a:gd name="T15" fmla="*/ 22 h 626"/>
                <a:gd name="T16" fmla="*/ 0 w 101"/>
                <a:gd name="T17" fmla="*/ 20 h 626"/>
                <a:gd name="T18" fmla="*/ 1 w 101"/>
                <a:gd name="T19" fmla="*/ 17 h 626"/>
                <a:gd name="T20" fmla="*/ 1 w 101"/>
                <a:gd name="T21" fmla="*/ 14 h 626"/>
                <a:gd name="T22" fmla="*/ 2 w 101"/>
                <a:gd name="T23" fmla="*/ 11 h 626"/>
                <a:gd name="T24" fmla="*/ 2 w 101"/>
                <a:gd name="T25" fmla="*/ 8 h 626"/>
                <a:gd name="T26" fmla="*/ 2 w 101"/>
                <a:gd name="T27" fmla="*/ 6 h 626"/>
                <a:gd name="T28" fmla="*/ 3 w 101"/>
                <a:gd name="T29" fmla="*/ 5 h 6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1" h="626">
                  <a:moveTo>
                    <a:pt x="70" y="123"/>
                  </a:moveTo>
                  <a:lnTo>
                    <a:pt x="81" y="5"/>
                  </a:lnTo>
                  <a:lnTo>
                    <a:pt x="101" y="0"/>
                  </a:lnTo>
                  <a:lnTo>
                    <a:pt x="95" y="49"/>
                  </a:lnTo>
                  <a:lnTo>
                    <a:pt x="34" y="553"/>
                  </a:lnTo>
                  <a:lnTo>
                    <a:pt x="64" y="626"/>
                  </a:lnTo>
                  <a:lnTo>
                    <a:pt x="0" y="618"/>
                  </a:lnTo>
                  <a:lnTo>
                    <a:pt x="2" y="597"/>
                  </a:lnTo>
                  <a:lnTo>
                    <a:pt x="9" y="542"/>
                  </a:lnTo>
                  <a:lnTo>
                    <a:pt x="18" y="465"/>
                  </a:lnTo>
                  <a:lnTo>
                    <a:pt x="30" y="375"/>
                  </a:lnTo>
                  <a:lnTo>
                    <a:pt x="42" y="285"/>
                  </a:lnTo>
                  <a:lnTo>
                    <a:pt x="54" y="206"/>
                  </a:lnTo>
                  <a:lnTo>
                    <a:pt x="63" y="148"/>
                  </a:lnTo>
                  <a:lnTo>
                    <a:pt x="70" y="123"/>
                  </a:lnTo>
                  <a:close/>
                </a:path>
              </a:pathLst>
            </a:custGeom>
            <a:solidFill>
              <a:srgbClr val="FFE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64" name="Freeform 444"/>
            <p:cNvSpPr>
              <a:spLocks noChangeAspect="1"/>
            </p:cNvSpPr>
            <p:nvPr/>
          </p:nvSpPr>
          <p:spPr bwMode="auto">
            <a:xfrm>
              <a:off x="4088" y="3263"/>
              <a:ext cx="125" cy="88"/>
            </a:xfrm>
            <a:custGeom>
              <a:avLst/>
              <a:gdLst>
                <a:gd name="T0" fmla="*/ 0 w 374"/>
                <a:gd name="T1" fmla="*/ 0 h 264"/>
                <a:gd name="T2" fmla="*/ 14 w 374"/>
                <a:gd name="T3" fmla="*/ 2 h 264"/>
                <a:gd name="T4" fmla="*/ 13 w 374"/>
                <a:gd name="T5" fmla="*/ 2 h 264"/>
                <a:gd name="T6" fmla="*/ 13 w 374"/>
                <a:gd name="T7" fmla="*/ 4 h 264"/>
                <a:gd name="T8" fmla="*/ 12 w 374"/>
                <a:gd name="T9" fmla="*/ 4 h 264"/>
                <a:gd name="T10" fmla="*/ 12 w 374"/>
                <a:gd name="T11" fmla="*/ 4 h 264"/>
                <a:gd name="T12" fmla="*/ 13 w 374"/>
                <a:gd name="T13" fmla="*/ 4 h 264"/>
                <a:gd name="T14" fmla="*/ 13 w 374"/>
                <a:gd name="T15" fmla="*/ 5 h 264"/>
                <a:gd name="T16" fmla="*/ 12 w 374"/>
                <a:gd name="T17" fmla="*/ 5 h 264"/>
                <a:gd name="T18" fmla="*/ 13 w 374"/>
                <a:gd name="T19" fmla="*/ 6 h 264"/>
                <a:gd name="T20" fmla="*/ 13 w 374"/>
                <a:gd name="T21" fmla="*/ 7 h 264"/>
                <a:gd name="T22" fmla="*/ 12 w 374"/>
                <a:gd name="T23" fmla="*/ 7 h 264"/>
                <a:gd name="T24" fmla="*/ 13 w 374"/>
                <a:gd name="T25" fmla="*/ 7 h 264"/>
                <a:gd name="T26" fmla="*/ 12 w 374"/>
                <a:gd name="T27" fmla="*/ 8 h 264"/>
                <a:gd name="T28" fmla="*/ 12 w 374"/>
                <a:gd name="T29" fmla="*/ 8 h 264"/>
                <a:gd name="T30" fmla="*/ 12 w 374"/>
                <a:gd name="T31" fmla="*/ 9 h 264"/>
                <a:gd name="T32" fmla="*/ 11 w 374"/>
                <a:gd name="T33" fmla="*/ 10 h 264"/>
                <a:gd name="T34" fmla="*/ 11 w 374"/>
                <a:gd name="T35" fmla="*/ 10 h 264"/>
                <a:gd name="T36" fmla="*/ 10 w 374"/>
                <a:gd name="T37" fmla="*/ 10 h 264"/>
                <a:gd name="T38" fmla="*/ 10 w 374"/>
                <a:gd name="T39" fmla="*/ 10 h 264"/>
                <a:gd name="T40" fmla="*/ 9 w 374"/>
                <a:gd name="T41" fmla="*/ 10 h 264"/>
                <a:gd name="T42" fmla="*/ 8 w 374"/>
                <a:gd name="T43" fmla="*/ 10 h 264"/>
                <a:gd name="T44" fmla="*/ 8 w 374"/>
                <a:gd name="T45" fmla="*/ 10 h 264"/>
                <a:gd name="T46" fmla="*/ 7 w 374"/>
                <a:gd name="T47" fmla="*/ 10 h 264"/>
                <a:gd name="T48" fmla="*/ 6 w 374"/>
                <a:gd name="T49" fmla="*/ 10 h 264"/>
                <a:gd name="T50" fmla="*/ 5 w 374"/>
                <a:gd name="T51" fmla="*/ 9 h 264"/>
                <a:gd name="T52" fmla="*/ 4 w 374"/>
                <a:gd name="T53" fmla="*/ 9 h 264"/>
                <a:gd name="T54" fmla="*/ 4 w 374"/>
                <a:gd name="T55" fmla="*/ 9 h 264"/>
                <a:gd name="T56" fmla="*/ 3 w 374"/>
                <a:gd name="T57" fmla="*/ 9 h 264"/>
                <a:gd name="T58" fmla="*/ 2 w 374"/>
                <a:gd name="T59" fmla="*/ 9 h 264"/>
                <a:gd name="T60" fmla="*/ 2 w 374"/>
                <a:gd name="T61" fmla="*/ 9 h 264"/>
                <a:gd name="T62" fmla="*/ 1 w 374"/>
                <a:gd name="T63" fmla="*/ 8 h 264"/>
                <a:gd name="T64" fmla="*/ 1 w 374"/>
                <a:gd name="T65" fmla="*/ 8 h 264"/>
                <a:gd name="T66" fmla="*/ 1 w 374"/>
                <a:gd name="T67" fmla="*/ 8 h 264"/>
                <a:gd name="T68" fmla="*/ 1 w 374"/>
                <a:gd name="T69" fmla="*/ 7 h 264"/>
                <a:gd name="T70" fmla="*/ 1 w 374"/>
                <a:gd name="T71" fmla="*/ 7 h 264"/>
                <a:gd name="T72" fmla="*/ 1 w 374"/>
                <a:gd name="T73" fmla="*/ 7 h 264"/>
                <a:gd name="T74" fmla="*/ 0 w 374"/>
                <a:gd name="T75" fmla="*/ 6 h 264"/>
                <a:gd name="T76" fmla="*/ 0 w 374"/>
                <a:gd name="T77" fmla="*/ 6 h 264"/>
                <a:gd name="T78" fmla="*/ 1 w 374"/>
                <a:gd name="T79" fmla="*/ 5 h 264"/>
                <a:gd name="T80" fmla="*/ 0 w 374"/>
                <a:gd name="T81" fmla="*/ 5 h 264"/>
                <a:gd name="T82" fmla="*/ 0 w 374"/>
                <a:gd name="T83" fmla="*/ 4 h 264"/>
                <a:gd name="T84" fmla="*/ 1 w 374"/>
                <a:gd name="T85" fmla="*/ 4 h 264"/>
                <a:gd name="T86" fmla="*/ 0 w 374"/>
                <a:gd name="T87" fmla="*/ 4 h 264"/>
                <a:gd name="T88" fmla="*/ 0 w 374"/>
                <a:gd name="T89" fmla="*/ 3 h 264"/>
                <a:gd name="T90" fmla="*/ 1 w 374"/>
                <a:gd name="T91" fmla="*/ 3 h 264"/>
                <a:gd name="T92" fmla="*/ 1 w 374"/>
                <a:gd name="T93" fmla="*/ 2 h 264"/>
                <a:gd name="T94" fmla="*/ 0 w 374"/>
                <a:gd name="T95" fmla="*/ 2 h 264"/>
                <a:gd name="T96" fmla="*/ 0 w 374"/>
                <a:gd name="T97" fmla="*/ 1 h 264"/>
                <a:gd name="T98" fmla="*/ 0 w 374"/>
                <a:gd name="T99" fmla="*/ 0 h 2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74" h="264">
                  <a:moveTo>
                    <a:pt x="3" y="0"/>
                  </a:moveTo>
                  <a:lnTo>
                    <a:pt x="374" y="48"/>
                  </a:lnTo>
                  <a:lnTo>
                    <a:pt x="361" y="63"/>
                  </a:lnTo>
                  <a:lnTo>
                    <a:pt x="353" y="95"/>
                  </a:lnTo>
                  <a:lnTo>
                    <a:pt x="334" y="102"/>
                  </a:lnTo>
                  <a:lnTo>
                    <a:pt x="331" y="116"/>
                  </a:lnTo>
                  <a:lnTo>
                    <a:pt x="352" y="118"/>
                  </a:lnTo>
                  <a:lnTo>
                    <a:pt x="347" y="142"/>
                  </a:lnTo>
                  <a:lnTo>
                    <a:pt x="331" y="144"/>
                  </a:lnTo>
                  <a:lnTo>
                    <a:pt x="343" y="160"/>
                  </a:lnTo>
                  <a:lnTo>
                    <a:pt x="342" y="176"/>
                  </a:lnTo>
                  <a:lnTo>
                    <a:pt x="329" y="185"/>
                  </a:lnTo>
                  <a:lnTo>
                    <a:pt x="342" y="199"/>
                  </a:lnTo>
                  <a:lnTo>
                    <a:pt x="336" y="214"/>
                  </a:lnTo>
                  <a:lnTo>
                    <a:pt x="327" y="226"/>
                  </a:lnTo>
                  <a:lnTo>
                    <a:pt x="316" y="244"/>
                  </a:lnTo>
                  <a:lnTo>
                    <a:pt x="299" y="258"/>
                  </a:lnTo>
                  <a:lnTo>
                    <a:pt x="289" y="260"/>
                  </a:lnTo>
                  <a:lnTo>
                    <a:pt x="276" y="262"/>
                  </a:lnTo>
                  <a:lnTo>
                    <a:pt x="260" y="262"/>
                  </a:lnTo>
                  <a:lnTo>
                    <a:pt x="243" y="264"/>
                  </a:lnTo>
                  <a:lnTo>
                    <a:pt x="224" y="262"/>
                  </a:lnTo>
                  <a:lnTo>
                    <a:pt x="205" y="261"/>
                  </a:lnTo>
                  <a:lnTo>
                    <a:pt x="184" y="259"/>
                  </a:lnTo>
                  <a:lnTo>
                    <a:pt x="163" y="257"/>
                  </a:lnTo>
                  <a:lnTo>
                    <a:pt x="141" y="254"/>
                  </a:lnTo>
                  <a:lnTo>
                    <a:pt x="120" y="251"/>
                  </a:lnTo>
                  <a:lnTo>
                    <a:pt x="101" y="246"/>
                  </a:lnTo>
                  <a:lnTo>
                    <a:pt x="82" y="243"/>
                  </a:lnTo>
                  <a:lnTo>
                    <a:pt x="65" y="238"/>
                  </a:lnTo>
                  <a:lnTo>
                    <a:pt x="50" y="234"/>
                  </a:lnTo>
                  <a:lnTo>
                    <a:pt x="38" y="228"/>
                  </a:lnTo>
                  <a:lnTo>
                    <a:pt x="27" y="223"/>
                  </a:lnTo>
                  <a:lnTo>
                    <a:pt x="23" y="213"/>
                  </a:lnTo>
                  <a:lnTo>
                    <a:pt x="19" y="200"/>
                  </a:lnTo>
                  <a:lnTo>
                    <a:pt x="17" y="189"/>
                  </a:lnTo>
                  <a:lnTo>
                    <a:pt x="17" y="178"/>
                  </a:lnTo>
                  <a:lnTo>
                    <a:pt x="5" y="169"/>
                  </a:lnTo>
                  <a:lnTo>
                    <a:pt x="3" y="154"/>
                  </a:lnTo>
                  <a:lnTo>
                    <a:pt x="25" y="145"/>
                  </a:lnTo>
                  <a:lnTo>
                    <a:pt x="0" y="143"/>
                  </a:lnTo>
                  <a:lnTo>
                    <a:pt x="3" y="120"/>
                  </a:lnTo>
                  <a:lnTo>
                    <a:pt x="23" y="115"/>
                  </a:lnTo>
                  <a:lnTo>
                    <a:pt x="6" y="99"/>
                  </a:lnTo>
                  <a:lnTo>
                    <a:pt x="4" y="85"/>
                  </a:lnTo>
                  <a:lnTo>
                    <a:pt x="27" y="78"/>
                  </a:lnTo>
                  <a:lnTo>
                    <a:pt x="27" y="64"/>
                  </a:lnTo>
                  <a:lnTo>
                    <a:pt x="9" y="54"/>
                  </a:lnTo>
                  <a:lnTo>
                    <a:pt x="12" y="25"/>
                  </a:lnTo>
                  <a:lnTo>
                    <a:pt x="3" y="0"/>
                  </a:lnTo>
                  <a:close/>
                </a:path>
              </a:pathLst>
            </a:custGeom>
            <a:solidFill>
              <a:srgbClr val="3335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65" name="Freeform 445"/>
            <p:cNvSpPr>
              <a:spLocks noChangeAspect="1"/>
            </p:cNvSpPr>
            <p:nvPr/>
          </p:nvSpPr>
          <p:spPr bwMode="auto">
            <a:xfrm>
              <a:off x="4091" y="3264"/>
              <a:ext cx="118" cy="87"/>
            </a:xfrm>
            <a:custGeom>
              <a:avLst/>
              <a:gdLst>
                <a:gd name="T0" fmla="*/ 2 w 352"/>
                <a:gd name="T1" fmla="*/ 0 h 259"/>
                <a:gd name="T2" fmla="*/ 4 w 352"/>
                <a:gd name="T3" fmla="*/ 1 h 259"/>
                <a:gd name="T4" fmla="*/ 7 w 352"/>
                <a:gd name="T5" fmla="*/ 1 h 259"/>
                <a:gd name="T6" fmla="*/ 9 w 352"/>
                <a:gd name="T7" fmla="*/ 1 h 259"/>
                <a:gd name="T8" fmla="*/ 12 w 352"/>
                <a:gd name="T9" fmla="*/ 1 h 259"/>
                <a:gd name="T10" fmla="*/ 13 w 352"/>
                <a:gd name="T11" fmla="*/ 2 h 259"/>
                <a:gd name="T12" fmla="*/ 13 w 352"/>
                <a:gd name="T13" fmla="*/ 2 h 259"/>
                <a:gd name="T14" fmla="*/ 13 w 352"/>
                <a:gd name="T15" fmla="*/ 3 h 259"/>
                <a:gd name="T16" fmla="*/ 12 w 352"/>
                <a:gd name="T17" fmla="*/ 4 h 259"/>
                <a:gd name="T18" fmla="*/ 12 w 352"/>
                <a:gd name="T19" fmla="*/ 4 h 259"/>
                <a:gd name="T20" fmla="*/ 12 w 352"/>
                <a:gd name="T21" fmla="*/ 4 h 259"/>
                <a:gd name="T22" fmla="*/ 12 w 352"/>
                <a:gd name="T23" fmla="*/ 4 h 259"/>
                <a:gd name="T24" fmla="*/ 12 w 352"/>
                <a:gd name="T25" fmla="*/ 5 h 259"/>
                <a:gd name="T26" fmla="*/ 12 w 352"/>
                <a:gd name="T27" fmla="*/ 5 h 259"/>
                <a:gd name="T28" fmla="*/ 12 w 352"/>
                <a:gd name="T29" fmla="*/ 5 h 259"/>
                <a:gd name="T30" fmla="*/ 12 w 352"/>
                <a:gd name="T31" fmla="*/ 6 h 259"/>
                <a:gd name="T32" fmla="*/ 12 w 352"/>
                <a:gd name="T33" fmla="*/ 6 h 259"/>
                <a:gd name="T34" fmla="*/ 12 w 352"/>
                <a:gd name="T35" fmla="*/ 7 h 259"/>
                <a:gd name="T36" fmla="*/ 12 w 352"/>
                <a:gd name="T37" fmla="*/ 7 h 259"/>
                <a:gd name="T38" fmla="*/ 12 w 352"/>
                <a:gd name="T39" fmla="*/ 7 h 259"/>
                <a:gd name="T40" fmla="*/ 12 w 352"/>
                <a:gd name="T41" fmla="*/ 8 h 259"/>
                <a:gd name="T42" fmla="*/ 12 w 352"/>
                <a:gd name="T43" fmla="*/ 8 h 259"/>
                <a:gd name="T44" fmla="*/ 12 w 352"/>
                <a:gd name="T45" fmla="*/ 8 h 259"/>
                <a:gd name="T46" fmla="*/ 11 w 352"/>
                <a:gd name="T47" fmla="*/ 9 h 259"/>
                <a:gd name="T48" fmla="*/ 11 w 352"/>
                <a:gd name="T49" fmla="*/ 9 h 259"/>
                <a:gd name="T50" fmla="*/ 10 w 352"/>
                <a:gd name="T51" fmla="*/ 10 h 259"/>
                <a:gd name="T52" fmla="*/ 8 w 352"/>
                <a:gd name="T53" fmla="*/ 10 h 259"/>
                <a:gd name="T54" fmla="*/ 6 w 352"/>
                <a:gd name="T55" fmla="*/ 10 h 259"/>
                <a:gd name="T56" fmla="*/ 4 w 352"/>
                <a:gd name="T57" fmla="*/ 9 h 259"/>
                <a:gd name="T58" fmla="*/ 2 w 352"/>
                <a:gd name="T59" fmla="*/ 9 h 259"/>
                <a:gd name="T60" fmla="*/ 1 w 352"/>
                <a:gd name="T61" fmla="*/ 8 h 259"/>
                <a:gd name="T62" fmla="*/ 1 w 352"/>
                <a:gd name="T63" fmla="*/ 7 h 259"/>
                <a:gd name="T64" fmla="*/ 0 w 352"/>
                <a:gd name="T65" fmla="*/ 6 h 259"/>
                <a:gd name="T66" fmla="*/ 0 w 352"/>
                <a:gd name="T67" fmla="*/ 6 h 259"/>
                <a:gd name="T68" fmla="*/ 0 w 352"/>
                <a:gd name="T69" fmla="*/ 6 h 259"/>
                <a:gd name="T70" fmla="*/ 1 w 352"/>
                <a:gd name="T71" fmla="*/ 5 h 259"/>
                <a:gd name="T72" fmla="*/ 0 w 352"/>
                <a:gd name="T73" fmla="*/ 5 h 259"/>
                <a:gd name="T74" fmla="*/ 0 w 352"/>
                <a:gd name="T75" fmla="*/ 5 h 259"/>
                <a:gd name="T76" fmla="*/ 0 w 352"/>
                <a:gd name="T77" fmla="*/ 4 h 259"/>
                <a:gd name="T78" fmla="*/ 1 w 352"/>
                <a:gd name="T79" fmla="*/ 4 h 259"/>
                <a:gd name="T80" fmla="*/ 1 w 352"/>
                <a:gd name="T81" fmla="*/ 4 h 259"/>
                <a:gd name="T82" fmla="*/ 0 w 352"/>
                <a:gd name="T83" fmla="*/ 4 h 259"/>
                <a:gd name="T84" fmla="*/ 0 w 352"/>
                <a:gd name="T85" fmla="*/ 3 h 259"/>
                <a:gd name="T86" fmla="*/ 1 w 352"/>
                <a:gd name="T87" fmla="*/ 3 h 259"/>
                <a:gd name="T88" fmla="*/ 1 w 352"/>
                <a:gd name="T89" fmla="*/ 3 h 259"/>
                <a:gd name="T90" fmla="*/ 1 w 352"/>
                <a:gd name="T91" fmla="*/ 2 h 259"/>
                <a:gd name="T92" fmla="*/ 0 w 352"/>
                <a:gd name="T93" fmla="*/ 2 h 259"/>
                <a:gd name="T94" fmla="*/ 0 w 352"/>
                <a:gd name="T95" fmla="*/ 1 h 259"/>
                <a:gd name="T96" fmla="*/ 0 w 352"/>
                <a:gd name="T97" fmla="*/ 0 h 2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52" h="259">
                  <a:moveTo>
                    <a:pt x="4" y="0"/>
                  </a:moveTo>
                  <a:lnTo>
                    <a:pt x="26" y="3"/>
                  </a:lnTo>
                  <a:lnTo>
                    <a:pt x="48" y="6"/>
                  </a:lnTo>
                  <a:lnTo>
                    <a:pt x="70" y="8"/>
                  </a:lnTo>
                  <a:lnTo>
                    <a:pt x="92" y="12"/>
                  </a:lnTo>
                  <a:lnTo>
                    <a:pt x="113" y="14"/>
                  </a:lnTo>
                  <a:lnTo>
                    <a:pt x="135" y="18"/>
                  </a:lnTo>
                  <a:lnTo>
                    <a:pt x="157" y="20"/>
                  </a:lnTo>
                  <a:lnTo>
                    <a:pt x="178" y="22"/>
                  </a:lnTo>
                  <a:lnTo>
                    <a:pt x="200" y="26"/>
                  </a:lnTo>
                  <a:lnTo>
                    <a:pt x="222" y="28"/>
                  </a:lnTo>
                  <a:lnTo>
                    <a:pt x="244" y="31"/>
                  </a:lnTo>
                  <a:lnTo>
                    <a:pt x="265" y="34"/>
                  </a:lnTo>
                  <a:lnTo>
                    <a:pt x="287" y="37"/>
                  </a:lnTo>
                  <a:lnTo>
                    <a:pt x="309" y="39"/>
                  </a:lnTo>
                  <a:lnTo>
                    <a:pt x="331" y="43"/>
                  </a:lnTo>
                  <a:lnTo>
                    <a:pt x="352" y="45"/>
                  </a:lnTo>
                  <a:lnTo>
                    <a:pt x="349" y="49"/>
                  </a:lnTo>
                  <a:lnTo>
                    <a:pt x="345" y="52"/>
                  </a:lnTo>
                  <a:lnTo>
                    <a:pt x="342" y="56"/>
                  </a:lnTo>
                  <a:lnTo>
                    <a:pt x="340" y="60"/>
                  </a:lnTo>
                  <a:lnTo>
                    <a:pt x="337" y="68"/>
                  </a:lnTo>
                  <a:lnTo>
                    <a:pt x="336" y="76"/>
                  </a:lnTo>
                  <a:lnTo>
                    <a:pt x="334" y="84"/>
                  </a:lnTo>
                  <a:lnTo>
                    <a:pt x="332" y="92"/>
                  </a:lnTo>
                  <a:lnTo>
                    <a:pt x="327" y="94"/>
                  </a:lnTo>
                  <a:lnTo>
                    <a:pt x="322" y="95"/>
                  </a:lnTo>
                  <a:lnTo>
                    <a:pt x="318" y="96"/>
                  </a:lnTo>
                  <a:lnTo>
                    <a:pt x="313" y="97"/>
                  </a:lnTo>
                  <a:lnTo>
                    <a:pt x="313" y="102"/>
                  </a:lnTo>
                  <a:lnTo>
                    <a:pt x="313" y="105"/>
                  </a:lnTo>
                  <a:lnTo>
                    <a:pt x="312" y="109"/>
                  </a:lnTo>
                  <a:lnTo>
                    <a:pt x="312" y="112"/>
                  </a:lnTo>
                  <a:lnTo>
                    <a:pt x="317" y="113"/>
                  </a:lnTo>
                  <a:lnTo>
                    <a:pt x="321" y="113"/>
                  </a:lnTo>
                  <a:lnTo>
                    <a:pt x="326" y="114"/>
                  </a:lnTo>
                  <a:lnTo>
                    <a:pt x="331" y="115"/>
                  </a:lnTo>
                  <a:lnTo>
                    <a:pt x="329" y="121"/>
                  </a:lnTo>
                  <a:lnTo>
                    <a:pt x="328" y="127"/>
                  </a:lnTo>
                  <a:lnTo>
                    <a:pt x="327" y="133"/>
                  </a:lnTo>
                  <a:lnTo>
                    <a:pt x="326" y="139"/>
                  </a:lnTo>
                  <a:lnTo>
                    <a:pt x="322" y="139"/>
                  </a:lnTo>
                  <a:lnTo>
                    <a:pt x="319" y="140"/>
                  </a:lnTo>
                  <a:lnTo>
                    <a:pt x="316" y="140"/>
                  </a:lnTo>
                  <a:lnTo>
                    <a:pt x="312" y="141"/>
                  </a:lnTo>
                  <a:lnTo>
                    <a:pt x="314" y="144"/>
                  </a:lnTo>
                  <a:lnTo>
                    <a:pt x="318" y="148"/>
                  </a:lnTo>
                  <a:lnTo>
                    <a:pt x="320" y="152"/>
                  </a:lnTo>
                  <a:lnTo>
                    <a:pt x="322" y="156"/>
                  </a:lnTo>
                  <a:lnTo>
                    <a:pt x="321" y="160"/>
                  </a:lnTo>
                  <a:lnTo>
                    <a:pt x="321" y="164"/>
                  </a:lnTo>
                  <a:lnTo>
                    <a:pt x="321" y="168"/>
                  </a:lnTo>
                  <a:lnTo>
                    <a:pt x="320" y="173"/>
                  </a:lnTo>
                  <a:lnTo>
                    <a:pt x="318" y="175"/>
                  </a:lnTo>
                  <a:lnTo>
                    <a:pt x="314" y="177"/>
                  </a:lnTo>
                  <a:lnTo>
                    <a:pt x="311" y="179"/>
                  </a:lnTo>
                  <a:lnTo>
                    <a:pt x="309" y="181"/>
                  </a:lnTo>
                  <a:lnTo>
                    <a:pt x="311" y="185"/>
                  </a:lnTo>
                  <a:lnTo>
                    <a:pt x="314" y="188"/>
                  </a:lnTo>
                  <a:lnTo>
                    <a:pt x="318" y="192"/>
                  </a:lnTo>
                  <a:lnTo>
                    <a:pt x="321" y="195"/>
                  </a:lnTo>
                  <a:lnTo>
                    <a:pt x="320" y="200"/>
                  </a:lnTo>
                  <a:lnTo>
                    <a:pt x="319" y="203"/>
                  </a:lnTo>
                  <a:lnTo>
                    <a:pt x="317" y="206"/>
                  </a:lnTo>
                  <a:lnTo>
                    <a:pt x="316" y="210"/>
                  </a:lnTo>
                  <a:lnTo>
                    <a:pt x="313" y="212"/>
                  </a:lnTo>
                  <a:lnTo>
                    <a:pt x="311" y="216"/>
                  </a:lnTo>
                  <a:lnTo>
                    <a:pt x="309" y="219"/>
                  </a:lnTo>
                  <a:lnTo>
                    <a:pt x="306" y="221"/>
                  </a:lnTo>
                  <a:lnTo>
                    <a:pt x="304" y="226"/>
                  </a:lnTo>
                  <a:lnTo>
                    <a:pt x="302" y="232"/>
                  </a:lnTo>
                  <a:lnTo>
                    <a:pt x="298" y="236"/>
                  </a:lnTo>
                  <a:lnTo>
                    <a:pt x="296" y="240"/>
                  </a:lnTo>
                  <a:lnTo>
                    <a:pt x="293" y="243"/>
                  </a:lnTo>
                  <a:lnTo>
                    <a:pt x="289" y="247"/>
                  </a:lnTo>
                  <a:lnTo>
                    <a:pt x="284" y="250"/>
                  </a:lnTo>
                  <a:lnTo>
                    <a:pt x="281" y="254"/>
                  </a:lnTo>
                  <a:lnTo>
                    <a:pt x="271" y="256"/>
                  </a:lnTo>
                  <a:lnTo>
                    <a:pt x="259" y="258"/>
                  </a:lnTo>
                  <a:lnTo>
                    <a:pt x="244" y="259"/>
                  </a:lnTo>
                  <a:lnTo>
                    <a:pt x="228" y="259"/>
                  </a:lnTo>
                  <a:lnTo>
                    <a:pt x="211" y="259"/>
                  </a:lnTo>
                  <a:lnTo>
                    <a:pt x="192" y="258"/>
                  </a:lnTo>
                  <a:lnTo>
                    <a:pt x="173" y="256"/>
                  </a:lnTo>
                  <a:lnTo>
                    <a:pt x="153" y="254"/>
                  </a:lnTo>
                  <a:lnTo>
                    <a:pt x="132" y="251"/>
                  </a:lnTo>
                  <a:lnTo>
                    <a:pt x="114" y="248"/>
                  </a:lnTo>
                  <a:lnTo>
                    <a:pt x="94" y="245"/>
                  </a:lnTo>
                  <a:lnTo>
                    <a:pt x="77" y="240"/>
                  </a:lnTo>
                  <a:lnTo>
                    <a:pt x="61" y="236"/>
                  </a:lnTo>
                  <a:lnTo>
                    <a:pt x="47" y="232"/>
                  </a:lnTo>
                  <a:lnTo>
                    <a:pt x="34" y="226"/>
                  </a:lnTo>
                  <a:lnTo>
                    <a:pt x="25" y="221"/>
                  </a:lnTo>
                  <a:lnTo>
                    <a:pt x="22" y="211"/>
                  </a:lnTo>
                  <a:lnTo>
                    <a:pt x="18" y="198"/>
                  </a:lnTo>
                  <a:lnTo>
                    <a:pt x="17" y="187"/>
                  </a:lnTo>
                  <a:lnTo>
                    <a:pt x="17" y="177"/>
                  </a:lnTo>
                  <a:lnTo>
                    <a:pt x="14" y="174"/>
                  </a:lnTo>
                  <a:lnTo>
                    <a:pt x="11" y="172"/>
                  </a:lnTo>
                  <a:lnTo>
                    <a:pt x="8" y="171"/>
                  </a:lnTo>
                  <a:lnTo>
                    <a:pt x="6" y="168"/>
                  </a:lnTo>
                  <a:lnTo>
                    <a:pt x="4" y="164"/>
                  </a:lnTo>
                  <a:lnTo>
                    <a:pt x="4" y="160"/>
                  </a:lnTo>
                  <a:lnTo>
                    <a:pt x="4" y="157"/>
                  </a:lnTo>
                  <a:lnTo>
                    <a:pt x="4" y="152"/>
                  </a:lnTo>
                  <a:lnTo>
                    <a:pt x="9" y="150"/>
                  </a:lnTo>
                  <a:lnTo>
                    <a:pt x="15" y="149"/>
                  </a:lnTo>
                  <a:lnTo>
                    <a:pt x="19" y="147"/>
                  </a:lnTo>
                  <a:lnTo>
                    <a:pt x="24" y="145"/>
                  </a:lnTo>
                  <a:lnTo>
                    <a:pt x="18" y="144"/>
                  </a:lnTo>
                  <a:lnTo>
                    <a:pt x="13" y="143"/>
                  </a:lnTo>
                  <a:lnTo>
                    <a:pt x="6" y="142"/>
                  </a:lnTo>
                  <a:lnTo>
                    <a:pt x="0" y="142"/>
                  </a:lnTo>
                  <a:lnTo>
                    <a:pt x="1" y="136"/>
                  </a:lnTo>
                  <a:lnTo>
                    <a:pt x="2" y="130"/>
                  </a:lnTo>
                  <a:lnTo>
                    <a:pt x="2" y="125"/>
                  </a:lnTo>
                  <a:lnTo>
                    <a:pt x="3" y="119"/>
                  </a:lnTo>
                  <a:lnTo>
                    <a:pt x="8" y="118"/>
                  </a:lnTo>
                  <a:lnTo>
                    <a:pt x="14" y="117"/>
                  </a:lnTo>
                  <a:lnTo>
                    <a:pt x="18" y="115"/>
                  </a:lnTo>
                  <a:lnTo>
                    <a:pt x="23" y="114"/>
                  </a:lnTo>
                  <a:lnTo>
                    <a:pt x="18" y="110"/>
                  </a:lnTo>
                  <a:lnTo>
                    <a:pt x="15" y="106"/>
                  </a:lnTo>
                  <a:lnTo>
                    <a:pt x="11" y="102"/>
                  </a:lnTo>
                  <a:lnTo>
                    <a:pt x="7" y="97"/>
                  </a:lnTo>
                  <a:lnTo>
                    <a:pt x="7" y="95"/>
                  </a:lnTo>
                  <a:lnTo>
                    <a:pt x="7" y="91"/>
                  </a:lnTo>
                  <a:lnTo>
                    <a:pt x="6" y="88"/>
                  </a:lnTo>
                  <a:lnTo>
                    <a:pt x="6" y="84"/>
                  </a:lnTo>
                  <a:lnTo>
                    <a:pt x="11" y="82"/>
                  </a:lnTo>
                  <a:lnTo>
                    <a:pt x="17" y="81"/>
                  </a:lnTo>
                  <a:lnTo>
                    <a:pt x="22" y="79"/>
                  </a:lnTo>
                  <a:lnTo>
                    <a:pt x="28" y="76"/>
                  </a:lnTo>
                  <a:lnTo>
                    <a:pt x="28" y="74"/>
                  </a:lnTo>
                  <a:lnTo>
                    <a:pt x="28" y="71"/>
                  </a:lnTo>
                  <a:lnTo>
                    <a:pt x="28" y="67"/>
                  </a:lnTo>
                  <a:lnTo>
                    <a:pt x="28" y="64"/>
                  </a:lnTo>
                  <a:lnTo>
                    <a:pt x="23" y="61"/>
                  </a:lnTo>
                  <a:lnTo>
                    <a:pt x="19" y="58"/>
                  </a:lnTo>
                  <a:lnTo>
                    <a:pt x="15" y="56"/>
                  </a:lnTo>
                  <a:lnTo>
                    <a:pt x="10" y="53"/>
                  </a:lnTo>
                  <a:lnTo>
                    <a:pt x="11" y="46"/>
                  </a:lnTo>
                  <a:lnTo>
                    <a:pt x="13" y="38"/>
                  </a:lnTo>
                  <a:lnTo>
                    <a:pt x="13" y="31"/>
                  </a:lnTo>
                  <a:lnTo>
                    <a:pt x="14" y="24"/>
                  </a:lnTo>
                  <a:lnTo>
                    <a:pt x="11" y="19"/>
                  </a:lnTo>
                  <a:lnTo>
                    <a:pt x="9" y="12"/>
                  </a:lnTo>
                  <a:lnTo>
                    <a:pt x="7" y="6"/>
                  </a:lnTo>
                  <a:lnTo>
                    <a:pt x="4" y="0"/>
                  </a:lnTo>
                  <a:close/>
                </a:path>
              </a:pathLst>
            </a:custGeom>
            <a:solidFill>
              <a:srgbClr val="3D3F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66" name="Freeform 446"/>
            <p:cNvSpPr>
              <a:spLocks noChangeAspect="1"/>
            </p:cNvSpPr>
            <p:nvPr/>
          </p:nvSpPr>
          <p:spPr bwMode="auto">
            <a:xfrm>
              <a:off x="4095" y="3265"/>
              <a:ext cx="110" cy="86"/>
            </a:xfrm>
            <a:custGeom>
              <a:avLst/>
              <a:gdLst>
                <a:gd name="T0" fmla="*/ 2 w 329"/>
                <a:gd name="T1" fmla="*/ 0 h 256"/>
                <a:gd name="T2" fmla="*/ 4 w 329"/>
                <a:gd name="T3" fmla="*/ 0 h 256"/>
                <a:gd name="T4" fmla="*/ 6 w 329"/>
                <a:gd name="T5" fmla="*/ 1 h 256"/>
                <a:gd name="T6" fmla="*/ 9 w 329"/>
                <a:gd name="T7" fmla="*/ 1 h 256"/>
                <a:gd name="T8" fmla="*/ 11 w 329"/>
                <a:gd name="T9" fmla="*/ 1 h 256"/>
                <a:gd name="T10" fmla="*/ 12 w 329"/>
                <a:gd name="T11" fmla="*/ 2 h 256"/>
                <a:gd name="T12" fmla="*/ 12 w 329"/>
                <a:gd name="T13" fmla="*/ 2 h 256"/>
                <a:gd name="T14" fmla="*/ 12 w 329"/>
                <a:gd name="T15" fmla="*/ 3 h 256"/>
                <a:gd name="T16" fmla="*/ 11 w 329"/>
                <a:gd name="T17" fmla="*/ 3 h 256"/>
                <a:gd name="T18" fmla="*/ 11 w 329"/>
                <a:gd name="T19" fmla="*/ 4 h 256"/>
                <a:gd name="T20" fmla="*/ 11 w 329"/>
                <a:gd name="T21" fmla="*/ 4 h 256"/>
                <a:gd name="T22" fmla="*/ 11 w 329"/>
                <a:gd name="T23" fmla="*/ 4 h 256"/>
                <a:gd name="T24" fmla="*/ 11 w 329"/>
                <a:gd name="T25" fmla="*/ 5 h 256"/>
                <a:gd name="T26" fmla="*/ 11 w 329"/>
                <a:gd name="T27" fmla="*/ 5 h 256"/>
                <a:gd name="T28" fmla="*/ 11 w 329"/>
                <a:gd name="T29" fmla="*/ 5 h 256"/>
                <a:gd name="T30" fmla="*/ 11 w 329"/>
                <a:gd name="T31" fmla="*/ 6 h 256"/>
                <a:gd name="T32" fmla="*/ 11 w 329"/>
                <a:gd name="T33" fmla="*/ 6 h 256"/>
                <a:gd name="T34" fmla="*/ 11 w 329"/>
                <a:gd name="T35" fmla="*/ 6 h 256"/>
                <a:gd name="T36" fmla="*/ 11 w 329"/>
                <a:gd name="T37" fmla="*/ 7 h 256"/>
                <a:gd name="T38" fmla="*/ 11 w 329"/>
                <a:gd name="T39" fmla="*/ 7 h 256"/>
                <a:gd name="T40" fmla="*/ 11 w 329"/>
                <a:gd name="T41" fmla="*/ 8 h 256"/>
                <a:gd name="T42" fmla="*/ 11 w 329"/>
                <a:gd name="T43" fmla="*/ 8 h 256"/>
                <a:gd name="T44" fmla="*/ 11 w 329"/>
                <a:gd name="T45" fmla="*/ 8 h 256"/>
                <a:gd name="T46" fmla="*/ 10 w 329"/>
                <a:gd name="T47" fmla="*/ 9 h 256"/>
                <a:gd name="T48" fmla="*/ 10 w 329"/>
                <a:gd name="T49" fmla="*/ 9 h 256"/>
                <a:gd name="T50" fmla="*/ 9 w 329"/>
                <a:gd name="T51" fmla="*/ 10 h 256"/>
                <a:gd name="T52" fmla="*/ 8 w 329"/>
                <a:gd name="T53" fmla="*/ 10 h 256"/>
                <a:gd name="T54" fmla="*/ 6 w 329"/>
                <a:gd name="T55" fmla="*/ 10 h 256"/>
                <a:gd name="T56" fmla="*/ 4 w 329"/>
                <a:gd name="T57" fmla="*/ 9 h 256"/>
                <a:gd name="T58" fmla="*/ 2 w 329"/>
                <a:gd name="T59" fmla="*/ 9 h 256"/>
                <a:gd name="T60" fmla="*/ 1 w 329"/>
                <a:gd name="T61" fmla="*/ 8 h 256"/>
                <a:gd name="T62" fmla="*/ 1 w 329"/>
                <a:gd name="T63" fmla="*/ 7 h 256"/>
                <a:gd name="T64" fmla="*/ 0 w 329"/>
                <a:gd name="T65" fmla="*/ 6 h 256"/>
                <a:gd name="T66" fmla="*/ 0 w 329"/>
                <a:gd name="T67" fmla="*/ 6 h 256"/>
                <a:gd name="T68" fmla="*/ 0 w 329"/>
                <a:gd name="T69" fmla="*/ 6 h 256"/>
                <a:gd name="T70" fmla="*/ 1 w 329"/>
                <a:gd name="T71" fmla="*/ 5 h 256"/>
                <a:gd name="T72" fmla="*/ 0 w 329"/>
                <a:gd name="T73" fmla="*/ 5 h 256"/>
                <a:gd name="T74" fmla="*/ 0 w 329"/>
                <a:gd name="T75" fmla="*/ 5 h 256"/>
                <a:gd name="T76" fmla="*/ 0 w 329"/>
                <a:gd name="T77" fmla="*/ 4 h 256"/>
                <a:gd name="T78" fmla="*/ 1 w 329"/>
                <a:gd name="T79" fmla="*/ 4 h 256"/>
                <a:gd name="T80" fmla="*/ 1 w 329"/>
                <a:gd name="T81" fmla="*/ 4 h 256"/>
                <a:gd name="T82" fmla="*/ 0 w 329"/>
                <a:gd name="T83" fmla="*/ 4 h 256"/>
                <a:gd name="T84" fmla="*/ 0 w 329"/>
                <a:gd name="T85" fmla="*/ 3 h 256"/>
                <a:gd name="T86" fmla="*/ 1 w 329"/>
                <a:gd name="T87" fmla="*/ 3 h 256"/>
                <a:gd name="T88" fmla="*/ 1 w 329"/>
                <a:gd name="T89" fmla="*/ 3 h 256"/>
                <a:gd name="T90" fmla="*/ 1 w 329"/>
                <a:gd name="T91" fmla="*/ 2 h 256"/>
                <a:gd name="T92" fmla="*/ 0 w 329"/>
                <a:gd name="T93" fmla="*/ 2 h 256"/>
                <a:gd name="T94" fmla="*/ 0 w 329"/>
                <a:gd name="T95" fmla="*/ 1 h 256"/>
                <a:gd name="T96" fmla="*/ 0 w 329"/>
                <a:gd name="T97" fmla="*/ 0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9" h="256">
                  <a:moveTo>
                    <a:pt x="5" y="0"/>
                  </a:moveTo>
                  <a:lnTo>
                    <a:pt x="26" y="2"/>
                  </a:lnTo>
                  <a:lnTo>
                    <a:pt x="45" y="4"/>
                  </a:lnTo>
                  <a:lnTo>
                    <a:pt x="66" y="8"/>
                  </a:lnTo>
                  <a:lnTo>
                    <a:pt x="86" y="10"/>
                  </a:lnTo>
                  <a:lnTo>
                    <a:pt x="106" y="12"/>
                  </a:lnTo>
                  <a:lnTo>
                    <a:pt x="127" y="15"/>
                  </a:lnTo>
                  <a:lnTo>
                    <a:pt x="147" y="18"/>
                  </a:lnTo>
                  <a:lnTo>
                    <a:pt x="167" y="20"/>
                  </a:lnTo>
                  <a:lnTo>
                    <a:pt x="187" y="23"/>
                  </a:lnTo>
                  <a:lnTo>
                    <a:pt x="208" y="25"/>
                  </a:lnTo>
                  <a:lnTo>
                    <a:pt x="229" y="28"/>
                  </a:lnTo>
                  <a:lnTo>
                    <a:pt x="248" y="31"/>
                  </a:lnTo>
                  <a:lnTo>
                    <a:pt x="269" y="33"/>
                  </a:lnTo>
                  <a:lnTo>
                    <a:pt x="288" y="35"/>
                  </a:lnTo>
                  <a:lnTo>
                    <a:pt x="309" y="39"/>
                  </a:lnTo>
                  <a:lnTo>
                    <a:pt x="329" y="41"/>
                  </a:lnTo>
                  <a:lnTo>
                    <a:pt x="326" y="46"/>
                  </a:lnTo>
                  <a:lnTo>
                    <a:pt x="323" y="49"/>
                  </a:lnTo>
                  <a:lnTo>
                    <a:pt x="320" y="53"/>
                  </a:lnTo>
                  <a:lnTo>
                    <a:pt x="317" y="57"/>
                  </a:lnTo>
                  <a:lnTo>
                    <a:pt x="315" y="65"/>
                  </a:lnTo>
                  <a:lnTo>
                    <a:pt x="314" y="73"/>
                  </a:lnTo>
                  <a:lnTo>
                    <a:pt x="311" y="81"/>
                  </a:lnTo>
                  <a:lnTo>
                    <a:pt x="309" y="89"/>
                  </a:lnTo>
                  <a:lnTo>
                    <a:pt x="306" y="91"/>
                  </a:lnTo>
                  <a:lnTo>
                    <a:pt x="301" y="92"/>
                  </a:lnTo>
                  <a:lnTo>
                    <a:pt x="298" y="93"/>
                  </a:lnTo>
                  <a:lnTo>
                    <a:pt x="293" y="94"/>
                  </a:lnTo>
                  <a:lnTo>
                    <a:pt x="292" y="99"/>
                  </a:lnTo>
                  <a:lnTo>
                    <a:pt x="292" y="102"/>
                  </a:lnTo>
                  <a:lnTo>
                    <a:pt x="292" y="106"/>
                  </a:lnTo>
                  <a:lnTo>
                    <a:pt x="291" y="109"/>
                  </a:lnTo>
                  <a:lnTo>
                    <a:pt x="295" y="110"/>
                  </a:lnTo>
                  <a:lnTo>
                    <a:pt x="300" y="110"/>
                  </a:lnTo>
                  <a:lnTo>
                    <a:pt x="305" y="111"/>
                  </a:lnTo>
                  <a:lnTo>
                    <a:pt x="309" y="111"/>
                  </a:lnTo>
                  <a:lnTo>
                    <a:pt x="308" y="117"/>
                  </a:lnTo>
                  <a:lnTo>
                    <a:pt x="307" y="123"/>
                  </a:lnTo>
                  <a:lnTo>
                    <a:pt x="306" y="129"/>
                  </a:lnTo>
                  <a:lnTo>
                    <a:pt x="305" y="134"/>
                  </a:lnTo>
                  <a:lnTo>
                    <a:pt x="301" y="136"/>
                  </a:lnTo>
                  <a:lnTo>
                    <a:pt x="298" y="136"/>
                  </a:lnTo>
                  <a:lnTo>
                    <a:pt x="294" y="137"/>
                  </a:lnTo>
                  <a:lnTo>
                    <a:pt x="291" y="137"/>
                  </a:lnTo>
                  <a:lnTo>
                    <a:pt x="293" y="141"/>
                  </a:lnTo>
                  <a:lnTo>
                    <a:pt x="295" y="145"/>
                  </a:lnTo>
                  <a:lnTo>
                    <a:pt x="298" y="148"/>
                  </a:lnTo>
                  <a:lnTo>
                    <a:pt x="300" y="153"/>
                  </a:lnTo>
                  <a:lnTo>
                    <a:pt x="300" y="156"/>
                  </a:lnTo>
                  <a:lnTo>
                    <a:pt x="300" y="161"/>
                  </a:lnTo>
                  <a:lnTo>
                    <a:pt x="299" y="164"/>
                  </a:lnTo>
                  <a:lnTo>
                    <a:pt x="299" y="169"/>
                  </a:lnTo>
                  <a:lnTo>
                    <a:pt x="295" y="171"/>
                  </a:lnTo>
                  <a:lnTo>
                    <a:pt x="293" y="172"/>
                  </a:lnTo>
                  <a:lnTo>
                    <a:pt x="290" y="175"/>
                  </a:lnTo>
                  <a:lnTo>
                    <a:pt x="287" y="177"/>
                  </a:lnTo>
                  <a:lnTo>
                    <a:pt x="290" y="180"/>
                  </a:lnTo>
                  <a:lnTo>
                    <a:pt x="293" y="184"/>
                  </a:lnTo>
                  <a:lnTo>
                    <a:pt x="296" y="187"/>
                  </a:lnTo>
                  <a:lnTo>
                    <a:pt x="299" y="192"/>
                  </a:lnTo>
                  <a:lnTo>
                    <a:pt x="298" y="195"/>
                  </a:lnTo>
                  <a:lnTo>
                    <a:pt x="296" y="199"/>
                  </a:lnTo>
                  <a:lnTo>
                    <a:pt x="295" y="202"/>
                  </a:lnTo>
                  <a:lnTo>
                    <a:pt x="294" y="206"/>
                  </a:lnTo>
                  <a:lnTo>
                    <a:pt x="292" y="209"/>
                  </a:lnTo>
                  <a:lnTo>
                    <a:pt x="290" y="212"/>
                  </a:lnTo>
                  <a:lnTo>
                    <a:pt x="287" y="215"/>
                  </a:lnTo>
                  <a:lnTo>
                    <a:pt x="285" y="217"/>
                  </a:lnTo>
                  <a:lnTo>
                    <a:pt x="283" y="222"/>
                  </a:lnTo>
                  <a:lnTo>
                    <a:pt x="280" y="228"/>
                  </a:lnTo>
                  <a:lnTo>
                    <a:pt x="278" y="232"/>
                  </a:lnTo>
                  <a:lnTo>
                    <a:pt x="276" y="237"/>
                  </a:lnTo>
                  <a:lnTo>
                    <a:pt x="272" y="240"/>
                  </a:lnTo>
                  <a:lnTo>
                    <a:pt x="269" y="244"/>
                  </a:lnTo>
                  <a:lnTo>
                    <a:pt x="265" y="247"/>
                  </a:lnTo>
                  <a:lnTo>
                    <a:pt x="261" y="250"/>
                  </a:lnTo>
                  <a:lnTo>
                    <a:pt x="252" y="252"/>
                  </a:lnTo>
                  <a:lnTo>
                    <a:pt x="240" y="254"/>
                  </a:lnTo>
                  <a:lnTo>
                    <a:pt x="227" y="255"/>
                  </a:lnTo>
                  <a:lnTo>
                    <a:pt x="211" y="256"/>
                  </a:lnTo>
                  <a:lnTo>
                    <a:pt x="195" y="255"/>
                  </a:lnTo>
                  <a:lnTo>
                    <a:pt x="178" y="255"/>
                  </a:lnTo>
                  <a:lnTo>
                    <a:pt x="159" y="253"/>
                  </a:lnTo>
                  <a:lnTo>
                    <a:pt x="141" y="252"/>
                  </a:lnTo>
                  <a:lnTo>
                    <a:pt x="123" y="248"/>
                  </a:lnTo>
                  <a:lnTo>
                    <a:pt x="105" y="246"/>
                  </a:lnTo>
                  <a:lnTo>
                    <a:pt x="88" y="243"/>
                  </a:lnTo>
                  <a:lnTo>
                    <a:pt x="71" y="238"/>
                  </a:lnTo>
                  <a:lnTo>
                    <a:pt x="57" y="235"/>
                  </a:lnTo>
                  <a:lnTo>
                    <a:pt x="43" y="230"/>
                  </a:lnTo>
                  <a:lnTo>
                    <a:pt x="33" y="224"/>
                  </a:lnTo>
                  <a:lnTo>
                    <a:pt x="23" y="220"/>
                  </a:lnTo>
                  <a:lnTo>
                    <a:pt x="20" y="209"/>
                  </a:lnTo>
                  <a:lnTo>
                    <a:pt x="17" y="198"/>
                  </a:lnTo>
                  <a:lnTo>
                    <a:pt x="15" y="186"/>
                  </a:lnTo>
                  <a:lnTo>
                    <a:pt x="15" y="176"/>
                  </a:lnTo>
                  <a:lnTo>
                    <a:pt x="13" y="174"/>
                  </a:lnTo>
                  <a:lnTo>
                    <a:pt x="11" y="171"/>
                  </a:lnTo>
                  <a:lnTo>
                    <a:pt x="7" y="169"/>
                  </a:lnTo>
                  <a:lnTo>
                    <a:pt x="5" y="167"/>
                  </a:lnTo>
                  <a:lnTo>
                    <a:pt x="4" y="163"/>
                  </a:lnTo>
                  <a:lnTo>
                    <a:pt x="4" y="159"/>
                  </a:lnTo>
                  <a:lnTo>
                    <a:pt x="4" y="155"/>
                  </a:lnTo>
                  <a:lnTo>
                    <a:pt x="4" y="152"/>
                  </a:lnTo>
                  <a:lnTo>
                    <a:pt x="8" y="149"/>
                  </a:lnTo>
                  <a:lnTo>
                    <a:pt x="13" y="148"/>
                  </a:lnTo>
                  <a:lnTo>
                    <a:pt x="18" y="146"/>
                  </a:lnTo>
                  <a:lnTo>
                    <a:pt x="22" y="144"/>
                  </a:lnTo>
                  <a:lnTo>
                    <a:pt x="17" y="142"/>
                  </a:lnTo>
                  <a:lnTo>
                    <a:pt x="12" y="142"/>
                  </a:lnTo>
                  <a:lnTo>
                    <a:pt x="6" y="142"/>
                  </a:lnTo>
                  <a:lnTo>
                    <a:pt x="0" y="141"/>
                  </a:lnTo>
                  <a:lnTo>
                    <a:pt x="2" y="136"/>
                  </a:lnTo>
                  <a:lnTo>
                    <a:pt x="3" y="129"/>
                  </a:lnTo>
                  <a:lnTo>
                    <a:pt x="3" y="123"/>
                  </a:lnTo>
                  <a:lnTo>
                    <a:pt x="4" y="117"/>
                  </a:lnTo>
                  <a:lnTo>
                    <a:pt x="8" y="116"/>
                  </a:lnTo>
                  <a:lnTo>
                    <a:pt x="13" y="115"/>
                  </a:lnTo>
                  <a:lnTo>
                    <a:pt x="17" y="115"/>
                  </a:lnTo>
                  <a:lnTo>
                    <a:pt x="21" y="114"/>
                  </a:lnTo>
                  <a:lnTo>
                    <a:pt x="18" y="109"/>
                  </a:lnTo>
                  <a:lnTo>
                    <a:pt x="14" y="106"/>
                  </a:lnTo>
                  <a:lnTo>
                    <a:pt x="11" y="102"/>
                  </a:lnTo>
                  <a:lnTo>
                    <a:pt x="7" y="97"/>
                  </a:lnTo>
                  <a:lnTo>
                    <a:pt x="6" y="94"/>
                  </a:lnTo>
                  <a:lnTo>
                    <a:pt x="6" y="91"/>
                  </a:lnTo>
                  <a:lnTo>
                    <a:pt x="6" y="87"/>
                  </a:lnTo>
                  <a:lnTo>
                    <a:pt x="5" y="84"/>
                  </a:lnTo>
                  <a:lnTo>
                    <a:pt x="11" y="81"/>
                  </a:lnTo>
                  <a:lnTo>
                    <a:pt x="15" y="80"/>
                  </a:lnTo>
                  <a:lnTo>
                    <a:pt x="21" y="78"/>
                  </a:lnTo>
                  <a:lnTo>
                    <a:pt x="26" y="76"/>
                  </a:lnTo>
                  <a:lnTo>
                    <a:pt x="26" y="73"/>
                  </a:lnTo>
                  <a:lnTo>
                    <a:pt x="26" y="70"/>
                  </a:lnTo>
                  <a:lnTo>
                    <a:pt x="26" y="66"/>
                  </a:lnTo>
                  <a:lnTo>
                    <a:pt x="26" y="63"/>
                  </a:lnTo>
                  <a:lnTo>
                    <a:pt x="22" y="61"/>
                  </a:lnTo>
                  <a:lnTo>
                    <a:pt x="18" y="57"/>
                  </a:lnTo>
                  <a:lnTo>
                    <a:pt x="14" y="55"/>
                  </a:lnTo>
                  <a:lnTo>
                    <a:pt x="10" y="53"/>
                  </a:lnTo>
                  <a:lnTo>
                    <a:pt x="11" y="46"/>
                  </a:lnTo>
                  <a:lnTo>
                    <a:pt x="12" y="39"/>
                  </a:lnTo>
                  <a:lnTo>
                    <a:pt x="12" y="32"/>
                  </a:lnTo>
                  <a:lnTo>
                    <a:pt x="13" y="24"/>
                  </a:lnTo>
                  <a:lnTo>
                    <a:pt x="11" y="18"/>
                  </a:lnTo>
                  <a:lnTo>
                    <a:pt x="10" y="11"/>
                  </a:lnTo>
                  <a:lnTo>
                    <a:pt x="7" y="5"/>
                  </a:lnTo>
                  <a:lnTo>
                    <a:pt x="5" y="0"/>
                  </a:lnTo>
                  <a:close/>
                </a:path>
              </a:pathLst>
            </a:custGeom>
            <a:solidFill>
              <a:srgbClr val="4747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67" name="Freeform 447"/>
            <p:cNvSpPr>
              <a:spLocks noChangeAspect="1"/>
            </p:cNvSpPr>
            <p:nvPr/>
          </p:nvSpPr>
          <p:spPr bwMode="auto">
            <a:xfrm>
              <a:off x="4098" y="3266"/>
              <a:ext cx="103" cy="85"/>
            </a:xfrm>
            <a:custGeom>
              <a:avLst/>
              <a:gdLst>
                <a:gd name="T0" fmla="*/ 2 w 306"/>
                <a:gd name="T1" fmla="*/ 0 h 252"/>
                <a:gd name="T2" fmla="*/ 4 w 306"/>
                <a:gd name="T3" fmla="*/ 0 h 252"/>
                <a:gd name="T4" fmla="*/ 6 w 306"/>
                <a:gd name="T5" fmla="*/ 1 h 252"/>
                <a:gd name="T6" fmla="*/ 8 w 306"/>
                <a:gd name="T7" fmla="*/ 1 h 252"/>
                <a:gd name="T8" fmla="*/ 10 w 306"/>
                <a:gd name="T9" fmla="*/ 1 h 252"/>
                <a:gd name="T10" fmla="*/ 11 w 306"/>
                <a:gd name="T11" fmla="*/ 2 h 252"/>
                <a:gd name="T12" fmla="*/ 11 w 306"/>
                <a:gd name="T13" fmla="*/ 2 h 252"/>
                <a:gd name="T14" fmla="*/ 11 w 306"/>
                <a:gd name="T15" fmla="*/ 3 h 252"/>
                <a:gd name="T16" fmla="*/ 11 w 306"/>
                <a:gd name="T17" fmla="*/ 3 h 252"/>
                <a:gd name="T18" fmla="*/ 10 w 306"/>
                <a:gd name="T19" fmla="*/ 4 h 252"/>
                <a:gd name="T20" fmla="*/ 10 w 306"/>
                <a:gd name="T21" fmla="*/ 4 h 252"/>
                <a:gd name="T22" fmla="*/ 11 w 306"/>
                <a:gd name="T23" fmla="*/ 4 h 252"/>
                <a:gd name="T24" fmla="*/ 11 w 306"/>
                <a:gd name="T25" fmla="*/ 4 h 252"/>
                <a:gd name="T26" fmla="*/ 11 w 306"/>
                <a:gd name="T27" fmla="*/ 5 h 252"/>
                <a:gd name="T28" fmla="*/ 10 w 306"/>
                <a:gd name="T29" fmla="*/ 5 h 252"/>
                <a:gd name="T30" fmla="*/ 10 w 306"/>
                <a:gd name="T31" fmla="*/ 6 h 252"/>
                <a:gd name="T32" fmla="*/ 10 w 306"/>
                <a:gd name="T33" fmla="*/ 6 h 252"/>
                <a:gd name="T34" fmla="*/ 10 w 306"/>
                <a:gd name="T35" fmla="*/ 6 h 252"/>
                <a:gd name="T36" fmla="*/ 10 w 306"/>
                <a:gd name="T37" fmla="*/ 7 h 252"/>
                <a:gd name="T38" fmla="*/ 10 w 306"/>
                <a:gd name="T39" fmla="*/ 7 h 252"/>
                <a:gd name="T40" fmla="*/ 10 w 306"/>
                <a:gd name="T41" fmla="*/ 7 h 252"/>
                <a:gd name="T42" fmla="*/ 10 w 306"/>
                <a:gd name="T43" fmla="*/ 8 h 252"/>
                <a:gd name="T44" fmla="*/ 10 w 306"/>
                <a:gd name="T45" fmla="*/ 8 h 252"/>
                <a:gd name="T46" fmla="*/ 10 w 306"/>
                <a:gd name="T47" fmla="*/ 9 h 252"/>
                <a:gd name="T48" fmla="*/ 9 w 306"/>
                <a:gd name="T49" fmla="*/ 9 h 252"/>
                <a:gd name="T50" fmla="*/ 9 w 306"/>
                <a:gd name="T51" fmla="*/ 9 h 252"/>
                <a:gd name="T52" fmla="*/ 7 w 306"/>
                <a:gd name="T53" fmla="*/ 10 h 252"/>
                <a:gd name="T54" fmla="*/ 5 w 306"/>
                <a:gd name="T55" fmla="*/ 9 h 252"/>
                <a:gd name="T56" fmla="*/ 4 w 306"/>
                <a:gd name="T57" fmla="*/ 9 h 252"/>
                <a:gd name="T58" fmla="*/ 2 w 306"/>
                <a:gd name="T59" fmla="*/ 9 h 252"/>
                <a:gd name="T60" fmla="*/ 1 w 306"/>
                <a:gd name="T61" fmla="*/ 8 h 252"/>
                <a:gd name="T62" fmla="*/ 1 w 306"/>
                <a:gd name="T63" fmla="*/ 7 h 252"/>
                <a:gd name="T64" fmla="*/ 0 w 306"/>
                <a:gd name="T65" fmla="*/ 6 h 252"/>
                <a:gd name="T66" fmla="*/ 0 w 306"/>
                <a:gd name="T67" fmla="*/ 6 h 252"/>
                <a:gd name="T68" fmla="*/ 0 w 306"/>
                <a:gd name="T69" fmla="*/ 6 h 252"/>
                <a:gd name="T70" fmla="*/ 1 w 306"/>
                <a:gd name="T71" fmla="*/ 6 h 252"/>
                <a:gd name="T72" fmla="*/ 0 w 306"/>
                <a:gd name="T73" fmla="*/ 5 h 252"/>
                <a:gd name="T74" fmla="*/ 0 w 306"/>
                <a:gd name="T75" fmla="*/ 5 h 252"/>
                <a:gd name="T76" fmla="*/ 0 w 306"/>
                <a:gd name="T77" fmla="*/ 4 h 252"/>
                <a:gd name="T78" fmla="*/ 1 w 306"/>
                <a:gd name="T79" fmla="*/ 4 h 252"/>
                <a:gd name="T80" fmla="*/ 1 w 306"/>
                <a:gd name="T81" fmla="*/ 4 h 252"/>
                <a:gd name="T82" fmla="*/ 0 w 306"/>
                <a:gd name="T83" fmla="*/ 3 h 252"/>
                <a:gd name="T84" fmla="*/ 0 w 306"/>
                <a:gd name="T85" fmla="*/ 3 h 252"/>
                <a:gd name="T86" fmla="*/ 1 w 306"/>
                <a:gd name="T87" fmla="*/ 3 h 252"/>
                <a:gd name="T88" fmla="*/ 1 w 306"/>
                <a:gd name="T89" fmla="*/ 3 h 252"/>
                <a:gd name="T90" fmla="*/ 1 w 306"/>
                <a:gd name="T91" fmla="*/ 2 h 252"/>
                <a:gd name="T92" fmla="*/ 0 w 306"/>
                <a:gd name="T93" fmla="*/ 2 h 252"/>
                <a:gd name="T94" fmla="*/ 0 w 306"/>
                <a:gd name="T95" fmla="*/ 1 h 252"/>
                <a:gd name="T96" fmla="*/ 0 w 306"/>
                <a:gd name="T97" fmla="*/ 0 h 2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06" h="252">
                  <a:moveTo>
                    <a:pt x="6" y="0"/>
                  </a:moveTo>
                  <a:lnTo>
                    <a:pt x="24" y="2"/>
                  </a:lnTo>
                  <a:lnTo>
                    <a:pt x="44" y="5"/>
                  </a:lnTo>
                  <a:lnTo>
                    <a:pt x="62" y="7"/>
                  </a:lnTo>
                  <a:lnTo>
                    <a:pt x="80" y="9"/>
                  </a:lnTo>
                  <a:lnTo>
                    <a:pt x="100" y="12"/>
                  </a:lnTo>
                  <a:lnTo>
                    <a:pt x="118" y="14"/>
                  </a:lnTo>
                  <a:lnTo>
                    <a:pt x="137" y="16"/>
                  </a:lnTo>
                  <a:lnTo>
                    <a:pt x="156" y="18"/>
                  </a:lnTo>
                  <a:lnTo>
                    <a:pt x="175" y="22"/>
                  </a:lnTo>
                  <a:lnTo>
                    <a:pt x="193" y="24"/>
                  </a:lnTo>
                  <a:lnTo>
                    <a:pt x="212" y="27"/>
                  </a:lnTo>
                  <a:lnTo>
                    <a:pt x="231" y="29"/>
                  </a:lnTo>
                  <a:lnTo>
                    <a:pt x="250" y="31"/>
                  </a:lnTo>
                  <a:lnTo>
                    <a:pt x="268" y="33"/>
                  </a:lnTo>
                  <a:lnTo>
                    <a:pt x="288" y="36"/>
                  </a:lnTo>
                  <a:lnTo>
                    <a:pt x="306" y="38"/>
                  </a:lnTo>
                  <a:lnTo>
                    <a:pt x="304" y="43"/>
                  </a:lnTo>
                  <a:lnTo>
                    <a:pt x="300" y="46"/>
                  </a:lnTo>
                  <a:lnTo>
                    <a:pt x="297" y="50"/>
                  </a:lnTo>
                  <a:lnTo>
                    <a:pt x="295" y="53"/>
                  </a:lnTo>
                  <a:lnTo>
                    <a:pt x="294" y="61"/>
                  </a:lnTo>
                  <a:lnTo>
                    <a:pt x="291" y="69"/>
                  </a:lnTo>
                  <a:lnTo>
                    <a:pt x="290" y="78"/>
                  </a:lnTo>
                  <a:lnTo>
                    <a:pt x="288" y="86"/>
                  </a:lnTo>
                  <a:lnTo>
                    <a:pt x="283" y="88"/>
                  </a:lnTo>
                  <a:lnTo>
                    <a:pt x="280" y="89"/>
                  </a:lnTo>
                  <a:lnTo>
                    <a:pt x="276" y="90"/>
                  </a:lnTo>
                  <a:lnTo>
                    <a:pt x="272" y="91"/>
                  </a:lnTo>
                  <a:lnTo>
                    <a:pt x="272" y="96"/>
                  </a:lnTo>
                  <a:lnTo>
                    <a:pt x="272" y="99"/>
                  </a:lnTo>
                  <a:lnTo>
                    <a:pt x="271" y="103"/>
                  </a:lnTo>
                  <a:lnTo>
                    <a:pt x="271" y="106"/>
                  </a:lnTo>
                  <a:lnTo>
                    <a:pt x="274" y="107"/>
                  </a:lnTo>
                  <a:lnTo>
                    <a:pt x="279" y="107"/>
                  </a:lnTo>
                  <a:lnTo>
                    <a:pt x="282" y="107"/>
                  </a:lnTo>
                  <a:lnTo>
                    <a:pt x="287" y="108"/>
                  </a:lnTo>
                  <a:lnTo>
                    <a:pt x="285" y="114"/>
                  </a:lnTo>
                  <a:lnTo>
                    <a:pt x="284" y="120"/>
                  </a:lnTo>
                  <a:lnTo>
                    <a:pt x="283" y="126"/>
                  </a:lnTo>
                  <a:lnTo>
                    <a:pt x="282" y="131"/>
                  </a:lnTo>
                  <a:lnTo>
                    <a:pt x="279" y="131"/>
                  </a:lnTo>
                  <a:lnTo>
                    <a:pt x="276" y="133"/>
                  </a:lnTo>
                  <a:lnTo>
                    <a:pt x="273" y="133"/>
                  </a:lnTo>
                  <a:lnTo>
                    <a:pt x="269" y="134"/>
                  </a:lnTo>
                  <a:lnTo>
                    <a:pt x="272" y="137"/>
                  </a:lnTo>
                  <a:lnTo>
                    <a:pt x="274" y="141"/>
                  </a:lnTo>
                  <a:lnTo>
                    <a:pt x="276" y="145"/>
                  </a:lnTo>
                  <a:lnTo>
                    <a:pt x="279" y="149"/>
                  </a:lnTo>
                  <a:lnTo>
                    <a:pt x="277" y="153"/>
                  </a:lnTo>
                  <a:lnTo>
                    <a:pt x="277" y="157"/>
                  </a:lnTo>
                  <a:lnTo>
                    <a:pt x="277" y="161"/>
                  </a:lnTo>
                  <a:lnTo>
                    <a:pt x="276" y="165"/>
                  </a:lnTo>
                  <a:lnTo>
                    <a:pt x="274" y="167"/>
                  </a:lnTo>
                  <a:lnTo>
                    <a:pt x="272" y="169"/>
                  </a:lnTo>
                  <a:lnTo>
                    <a:pt x="268" y="172"/>
                  </a:lnTo>
                  <a:lnTo>
                    <a:pt x="266" y="174"/>
                  </a:lnTo>
                  <a:lnTo>
                    <a:pt x="268" y="177"/>
                  </a:lnTo>
                  <a:lnTo>
                    <a:pt x="272" y="181"/>
                  </a:lnTo>
                  <a:lnTo>
                    <a:pt x="274" y="184"/>
                  </a:lnTo>
                  <a:lnTo>
                    <a:pt x="276" y="188"/>
                  </a:lnTo>
                  <a:lnTo>
                    <a:pt x="275" y="191"/>
                  </a:lnTo>
                  <a:lnTo>
                    <a:pt x="274" y="195"/>
                  </a:lnTo>
                  <a:lnTo>
                    <a:pt x="273" y="198"/>
                  </a:lnTo>
                  <a:lnTo>
                    <a:pt x="272" y="202"/>
                  </a:lnTo>
                  <a:lnTo>
                    <a:pt x="269" y="205"/>
                  </a:lnTo>
                  <a:lnTo>
                    <a:pt x="268" y="207"/>
                  </a:lnTo>
                  <a:lnTo>
                    <a:pt x="266" y="211"/>
                  </a:lnTo>
                  <a:lnTo>
                    <a:pt x="264" y="214"/>
                  </a:lnTo>
                  <a:lnTo>
                    <a:pt x="261" y="219"/>
                  </a:lnTo>
                  <a:lnTo>
                    <a:pt x="259" y="224"/>
                  </a:lnTo>
                  <a:lnTo>
                    <a:pt x="257" y="229"/>
                  </a:lnTo>
                  <a:lnTo>
                    <a:pt x="254" y="234"/>
                  </a:lnTo>
                  <a:lnTo>
                    <a:pt x="252" y="237"/>
                  </a:lnTo>
                  <a:lnTo>
                    <a:pt x="249" y="240"/>
                  </a:lnTo>
                  <a:lnTo>
                    <a:pt x="245" y="243"/>
                  </a:lnTo>
                  <a:lnTo>
                    <a:pt x="242" y="247"/>
                  </a:lnTo>
                  <a:lnTo>
                    <a:pt x="234" y="249"/>
                  </a:lnTo>
                  <a:lnTo>
                    <a:pt x="222" y="251"/>
                  </a:lnTo>
                  <a:lnTo>
                    <a:pt x="209" y="252"/>
                  </a:lnTo>
                  <a:lnTo>
                    <a:pt x="196" y="252"/>
                  </a:lnTo>
                  <a:lnTo>
                    <a:pt x="181" y="252"/>
                  </a:lnTo>
                  <a:lnTo>
                    <a:pt x="163" y="252"/>
                  </a:lnTo>
                  <a:lnTo>
                    <a:pt x="147" y="250"/>
                  </a:lnTo>
                  <a:lnTo>
                    <a:pt x="130" y="249"/>
                  </a:lnTo>
                  <a:lnTo>
                    <a:pt x="113" y="247"/>
                  </a:lnTo>
                  <a:lnTo>
                    <a:pt x="95" y="243"/>
                  </a:lnTo>
                  <a:lnTo>
                    <a:pt x="79" y="240"/>
                  </a:lnTo>
                  <a:lnTo>
                    <a:pt x="64" y="236"/>
                  </a:lnTo>
                  <a:lnTo>
                    <a:pt x="50" y="232"/>
                  </a:lnTo>
                  <a:lnTo>
                    <a:pt x="39" y="228"/>
                  </a:lnTo>
                  <a:lnTo>
                    <a:pt x="29" y="222"/>
                  </a:lnTo>
                  <a:lnTo>
                    <a:pt x="21" y="218"/>
                  </a:lnTo>
                  <a:lnTo>
                    <a:pt x="17" y="207"/>
                  </a:lnTo>
                  <a:lnTo>
                    <a:pt x="15" y="196"/>
                  </a:lnTo>
                  <a:lnTo>
                    <a:pt x="14" y="186"/>
                  </a:lnTo>
                  <a:lnTo>
                    <a:pt x="14" y="174"/>
                  </a:lnTo>
                  <a:lnTo>
                    <a:pt x="11" y="172"/>
                  </a:lnTo>
                  <a:lnTo>
                    <a:pt x="9" y="169"/>
                  </a:lnTo>
                  <a:lnTo>
                    <a:pt x="7" y="168"/>
                  </a:lnTo>
                  <a:lnTo>
                    <a:pt x="4" y="166"/>
                  </a:lnTo>
                  <a:lnTo>
                    <a:pt x="4" y="161"/>
                  </a:lnTo>
                  <a:lnTo>
                    <a:pt x="4" y="158"/>
                  </a:lnTo>
                  <a:lnTo>
                    <a:pt x="3" y="154"/>
                  </a:lnTo>
                  <a:lnTo>
                    <a:pt x="3" y="151"/>
                  </a:lnTo>
                  <a:lnTo>
                    <a:pt x="8" y="149"/>
                  </a:lnTo>
                  <a:lnTo>
                    <a:pt x="12" y="146"/>
                  </a:lnTo>
                  <a:lnTo>
                    <a:pt x="16" y="145"/>
                  </a:lnTo>
                  <a:lnTo>
                    <a:pt x="21" y="143"/>
                  </a:lnTo>
                  <a:lnTo>
                    <a:pt x="16" y="142"/>
                  </a:lnTo>
                  <a:lnTo>
                    <a:pt x="10" y="141"/>
                  </a:lnTo>
                  <a:lnTo>
                    <a:pt x="6" y="141"/>
                  </a:lnTo>
                  <a:lnTo>
                    <a:pt x="0" y="139"/>
                  </a:lnTo>
                  <a:lnTo>
                    <a:pt x="1" y="134"/>
                  </a:lnTo>
                  <a:lnTo>
                    <a:pt x="2" y="128"/>
                  </a:lnTo>
                  <a:lnTo>
                    <a:pt x="2" y="122"/>
                  </a:lnTo>
                  <a:lnTo>
                    <a:pt x="3" y="116"/>
                  </a:lnTo>
                  <a:lnTo>
                    <a:pt x="8" y="115"/>
                  </a:lnTo>
                  <a:lnTo>
                    <a:pt x="12" y="114"/>
                  </a:lnTo>
                  <a:lnTo>
                    <a:pt x="16" y="113"/>
                  </a:lnTo>
                  <a:lnTo>
                    <a:pt x="21" y="112"/>
                  </a:lnTo>
                  <a:lnTo>
                    <a:pt x="17" y="108"/>
                  </a:lnTo>
                  <a:lnTo>
                    <a:pt x="14" y="104"/>
                  </a:lnTo>
                  <a:lnTo>
                    <a:pt x="10" y="100"/>
                  </a:lnTo>
                  <a:lnTo>
                    <a:pt x="7" y="97"/>
                  </a:lnTo>
                  <a:lnTo>
                    <a:pt x="7" y="93"/>
                  </a:lnTo>
                  <a:lnTo>
                    <a:pt x="7" y="90"/>
                  </a:lnTo>
                  <a:lnTo>
                    <a:pt x="6" y="86"/>
                  </a:lnTo>
                  <a:lnTo>
                    <a:pt x="6" y="83"/>
                  </a:lnTo>
                  <a:lnTo>
                    <a:pt x="10" y="81"/>
                  </a:lnTo>
                  <a:lnTo>
                    <a:pt x="16" y="80"/>
                  </a:lnTo>
                  <a:lnTo>
                    <a:pt x="21" y="77"/>
                  </a:lnTo>
                  <a:lnTo>
                    <a:pt x="25" y="75"/>
                  </a:lnTo>
                  <a:lnTo>
                    <a:pt x="25" y="73"/>
                  </a:lnTo>
                  <a:lnTo>
                    <a:pt x="25" y="69"/>
                  </a:lnTo>
                  <a:lnTo>
                    <a:pt x="25" y="66"/>
                  </a:lnTo>
                  <a:lnTo>
                    <a:pt x="25" y="62"/>
                  </a:lnTo>
                  <a:lnTo>
                    <a:pt x="21" y="60"/>
                  </a:lnTo>
                  <a:lnTo>
                    <a:pt x="17" y="58"/>
                  </a:lnTo>
                  <a:lnTo>
                    <a:pt x="14" y="55"/>
                  </a:lnTo>
                  <a:lnTo>
                    <a:pt x="10" y="53"/>
                  </a:lnTo>
                  <a:lnTo>
                    <a:pt x="11" y="45"/>
                  </a:lnTo>
                  <a:lnTo>
                    <a:pt x="12" y="38"/>
                  </a:lnTo>
                  <a:lnTo>
                    <a:pt x="12" y="30"/>
                  </a:lnTo>
                  <a:lnTo>
                    <a:pt x="14" y="23"/>
                  </a:lnTo>
                  <a:lnTo>
                    <a:pt x="11" y="17"/>
                  </a:lnTo>
                  <a:lnTo>
                    <a:pt x="10" y="12"/>
                  </a:lnTo>
                  <a:lnTo>
                    <a:pt x="8" y="6"/>
                  </a:lnTo>
                  <a:lnTo>
                    <a:pt x="6" y="0"/>
                  </a:lnTo>
                  <a:close/>
                </a:path>
              </a:pathLst>
            </a:custGeom>
            <a:solidFill>
              <a:srgbClr val="4F51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68" name="Freeform 448"/>
            <p:cNvSpPr>
              <a:spLocks noChangeAspect="1"/>
            </p:cNvSpPr>
            <p:nvPr/>
          </p:nvSpPr>
          <p:spPr bwMode="auto">
            <a:xfrm>
              <a:off x="4102" y="3267"/>
              <a:ext cx="95" cy="84"/>
            </a:xfrm>
            <a:custGeom>
              <a:avLst/>
              <a:gdLst>
                <a:gd name="T0" fmla="*/ 2 w 283"/>
                <a:gd name="T1" fmla="*/ 0 h 250"/>
                <a:gd name="T2" fmla="*/ 4 w 283"/>
                <a:gd name="T3" fmla="*/ 0 h 250"/>
                <a:gd name="T4" fmla="*/ 5 w 283"/>
                <a:gd name="T5" fmla="*/ 1 h 250"/>
                <a:gd name="T6" fmla="*/ 7 w 283"/>
                <a:gd name="T7" fmla="*/ 1 h 250"/>
                <a:gd name="T8" fmla="*/ 9 w 283"/>
                <a:gd name="T9" fmla="*/ 1 h 250"/>
                <a:gd name="T10" fmla="*/ 11 w 283"/>
                <a:gd name="T11" fmla="*/ 1 h 250"/>
                <a:gd name="T12" fmla="*/ 10 w 283"/>
                <a:gd name="T13" fmla="*/ 2 h 250"/>
                <a:gd name="T14" fmla="*/ 10 w 283"/>
                <a:gd name="T15" fmla="*/ 3 h 250"/>
                <a:gd name="T16" fmla="*/ 10 w 283"/>
                <a:gd name="T17" fmla="*/ 3 h 250"/>
                <a:gd name="T18" fmla="*/ 9 w 283"/>
                <a:gd name="T19" fmla="*/ 4 h 250"/>
                <a:gd name="T20" fmla="*/ 9 w 283"/>
                <a:gd name="T21" fmla="*/ 4 h 250"/>
                <a:gd name="T22" fmla="*/ 10 w 283"/>
                <a:gd name="T23" fmla="*/ 4 h 250"/>
                <a:gd name="T24" fmla="*/ 10 w 283"/>
                <a:gd name="T25" fmla="*/ 4 h 250"/>
                <a:gd name="T26" fmla="*/ 10 w 283"/>
                <a:gd name="T27" fmla="*/ 5 h 250"/>
                <a:gd name="T28" fmla="*/ 9 w 283"/>
                <a:gd name="T29" fmla="*/ 5 h 250"/>
                <a:gd name="T30" fmla="*/ 10 w 283"/>
                <a:gd name="T31" fmla="*/ 5 h 250"/>
                <a:gd name="T32" fmla="*/ 10 w 283"/>
                <a:gd name="T33" fmla="*/ 6 h 250"/>
                <a:gd name="T34" fmla="*/ 10 w 283"/>
                <a:gd name="T35" fmla="*/ 6 h 250"/>
                <a:gd name="T36" fmla="*/ 9 w 283"/>
                <a:gd name="T37" fmla="*/ 6 h 250"/>
                <a:gd name="T38" fmla="*/ 10 w 283"/>
                <a:gd name="T39" fmla="*/ 7 h 250"/>
                <a:gd name="T40" fmla="*/ 10 w 283"/>
                <a:gd name="T41" fmla="*/ 7 h 250"/>
                <a:gd name="T42" fmla="*/ 9 w 283"/>
                <a:gd name="T43" fmla="*/ 8 h 250"/>
                <a:gd name="T44" fmla="*/ 9 w 283"/>
                <a:gd name="T45" fmla="*/ 8 h 250"/>
                <a:gd name="T46" fmla="*/ 9 w 283"/>
                <a:gd name="T47" fmla="*/ 9 h 250"/>
                <a:gd name="T48" fmla="*/ 9 w 283"/>
                <a:gd name="T49" fmla="*/ 9 h 250"/>
                <a:gd name="T50" fmla="*/ 8 w 283"/>
                <a:gd name="T51" fmla="*/ 9 h 250"/>
                <a:gd name="T52" fmla="*/ 7 w 283"/>
                <a:gd name="T53" fmla="*/ 9 h 250"/>
                <a:gd name="T54" fmla="*/ 5 w 283"/>
                <a:gd name="T55" fmla="*/ 9 h 250"/>
                <a:gd name="T56" fmla="*/ 3 w 283"/>
                <a:gd name="T57" fmla="*/ 9 h 250"/>
                <a:gd name="T58" fmla="*/ 2 w 283"/>
                <a:gd name="T59" fmla="*/ 9 h 250"/>
                <a:gd name="T60" fmla="*/ 1 w 283"/>
                <a:gd name="T61" fmla="*/ 8 h 250"/>
                <a:gd name="T62" fmla="*/ 0 w 283"/>
                <a:gd name="T63" fmla="*/ 7 h 250"/>
                <a:gd name="T64" fmla="*/ 0 w 283"/>
                <a:gd name="T65" fmla="*/ 6 h 250"/>
                <a:gd name="T66" fmla="*/ 0 w 283"/>
                <a:gd name="T67" fmla="*/ 6 h 250"/>
                <a:gd name="T68" fmla="*/ 0 w 283"/>
                <a:gd name="T69" fmla="*/ 6 h 250"/>
                <a:gd name="T70" fmla="*/ 1 w 283"/>
                <a:gd name="T71" fmla="*/ 5 h 250"/>
                <a:gd name="T72" fmla="*/ 0 w 283"/>
                <a:gd name="T73" fmla="*/ 5 h 250"/>
                <a:gd name="T74" fmla="*/ 0 w 283"/>
                <a:gd name="T75" fmla="*/ 5 h 250"/>
                <a:gd name="T76" fmla="*/ 0 w 283"/>
                <a:gd name="T77" fmla="*/ 4 h 250"/>
                <a:gd name="T78" fmla="*/ 1 w 283"/>
                <a:gd name="T79" fmla="*/ 4 h 250"/>
                <a:gd name="T80" fmla="*/ 0 w 283"/>
                <a:gd name="T81" fmla="*/ 4 h 250"/>
                <a:gd name="T82" fmla="*/ 0 w 283"/>
                <a:gd name="T83" fmla="*/ 4 h 250"/>
                <a:gd name="T84" fmla="*/ 0 w 283"/>
                <a:gd name="T85" fmla="*/ 3 h 250"/>
                <a:gd name="T86" fmla="*/ 1 w 283"/>
                <a:gd name="T87" fmla="*/ 3 h 250"/>
                <a:gd name="T88" fmla="*/ 1 w 283"/>
                <a:gd name="T89" fmla="*/ 3 h 250"/>
                <a:gd name="T90" fmla="*/ 1 w 283"/>
                <a:gd name="T91" fmla="*/ 2 h 250"/>
                <a:gd name="T92" fmla="*/ 0 w 283"/>
                <a:gd name="T93" fmla="*/ 2 h 250"/>
                <a:gd name="T94" fmla="*/ 0 w 283"/>
                <a:gd name="T95" fmla="*/ 1 h 250"/>
                <a:gd name="T96" fmla="*/ 0 w 283"/>
                <a:gd name="T97" fmla="*/ 0 h 2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3" h="250">
                  <a:moveTo>
                    <a:pt x="7" y="0"/>
                  </a:moveTo>
                  <a:lnTo>
                    <a:pt x="24" y="3"/>
                  </a:lnTo>
                  <a:lnTo>
                    <a:pt x="42" y="5"/>
                  </a:lnTo>
                  <a:lnTo>
                    <a:pt x="59" y="7"/>
                  </a:lnTo>
                  <a:lnTo>
                    <a:pt x="76" y="10"/>
                  </a:lnTo>
                  <a:lnTo>
                    <a:pt x="94" y="12"/>
                  </a:lnTo>
                  <a:lnTo>
                    <a:pt x="111" y="14"/>
                  </a:lnTo>
                  <a:lnTo>
                    <a:pt x="128" y="16"/>
                  </a:lnTo>
                  <a:lnTo>
                    <a:pt x="145" y="19"/>
                  </a:lnTo>
                  <a:lnTo>
                    <a:pt x="162" y="21"/>
                  </a:lnTo>
                  <a:lnTo>
                    <a:pt x="179" y="23"/>
                  </a:lnTo>
                  <a:lnTo>
                    <a:pt x="196" y="26"/>
                  </a:lnTo>
                  <a:lnTo>
                    <a:pt x="213" y="27"/>
                  </a:lnTo>
                  <a:lnTo>
                    <a:pt x="231" y="29"/>
                  </a:lnTo>
                  <a:lnTo>
                    <a:pt x="248" y="31"/>
                  </a:lnTo>
                  <a:lnTo>
                    <a:pt x="265" y="34"/>
                  </a:lnTo>
                  <a:lnTo>
                    <a:pt x="283" y="36"/>
                  </a:lnTo>
                  <a:lnTo>
                    <a:pt x="280" y="39"/>
                  </a:lnTo>
                  <a:lnTo>
                    <a:pt x="278" y="43"/>
                  </a:lnTo>
                  <a:lnTo>
                    <a:pt x="274" y="48"/>
                  </a:lnTo>
                  <a:lnTo>
                    <a:pt x="272" y="51"/>
                  </a:lnTo>
                  <a:lnTo>
                    <a:pt x="271" y="59"/>
                  </a:lnTo>
                  <a:lnTo>
                    <a:pt x="269" y="67"/>
                  </a:lnTo>
                  <a:lnTo>
                    <a:pt x="268" y="75"/>
                  </a:lnTo>
                  <a:lnTo>
                    <a:pt x="265" y="83"/>
                  </a:lnTo>
                  <a:lnTo>
                    <a:pt x="262" y="84"/>
                  </a:lnTo>
                  <a:lnTo>
                    <a:pt x="258" y="87"/>
                  </a:lnTo>
                  <a:lnTo>
                    <a:pt x="255" y="88"/>
                  </a:lnTo>
                  <a:lnTo>
                    <a:pt x="250" y="89"/>
                  </a:lnTo>
                  <a:lnTo>
                    <a:pt x="250" y="94"/>
                  </a:lnTo>
                  <a:lnTo>
                    <a:pt x="250" y="97"/>
                  </a:lnTo>
                  <a:lnTo>
                    <a:pt x="249" y="101"/>
                  </a:lnTo>
                  <a:lnTo>
                    <a:pt x="249" y="104"/>
                  </a:lnTo>
                  <a:lnTo>
                    <a:pt x="253" y="104"/>
                  </a:lnTo>
                  <a:lnTo>
                    <a:pt x="257" y="104"/>
                  </a:lnTo>
                  <a:lnTo>
                    <a:pt x="261" y="105"/>
                  </a:lnTo>
                  <a:lnTo>
                    <a:pt x="264" y="105"/>
                  </a:lnTo>
                  <a:lnTo>
                    <a:pt x="263" y="111"/>
                  </a:lnTo>
                  <a:lnTo>
                    <a:pt x="262" y="117"/>
                  </a:lnTo>
                  <a:lnTo>
                    <a:pt x="261" y="122"/>
                  </a:lnTo>
                  <a:lnTo>
                    <a:pt x="260" y="128"/>
                  </a:lnTo>
                  <a:lnTo>
                    <a:pt x="257" y="129"/>
                  </a:lnTo>
                  <a:lnTo>
                    <a:pt x="254" y="129"/>
                  </a:lnTo>
                  <a:lnTo>
                    <a:pt x="251" y="131"/>
                  </a:lnTo>
                  <a:lnTo>
                    <a:pt x="248" y="132"/>
                  </a:lnTo>
                  <a:lnTo>
                    <a:pt x="250" y="135"/>
                  </a:lnTo>
                  <a:lnTo>
                    <a:pt x="253" y="139"/>
                  </a:lnTo>
                  <a:lnTo>
                    <a:pt x="254" y="142"/>
                  </a:lnTo>
                  <a:lnTo>
                    <a:pt x="256" y="145"/>
                  </a:lnTo>
                  <a:lnTo>
                    <a:pt x="256" y="150"/>
                  </a:lnTo>
                  <a:lnTo>
                    <a:pt x="256" y="154"/>
                  </a:lnTo>
                  <a:lnTo>
                    <a:pt x="255" y="158"/>
                  </a:lnTo>
                  <a:lnTo>
                    <a:pt x="255" y="163"/>
                  </a:lnTo>
                  <a:lnTo>
                    <a:pt x="253" y="165"/>
                  </a:lnTo>
                  <a:lnTo>
                    <a:pt x="250" y="166"/>
                  </a:lnTo>
                  <a:lnTo>
                    <a:pt x="247" y="169"/>
                  </a:lnTo>
                  <a:lnTo>
                    <a:pt x="245" y="171"/>
                  </a:lnTo>
                  <a:lnTo>
                    <a:pt x="247" y="174"/>
                  </a:lnTo>
                  <a:lnTo>
                    <a:pt x="250" y="178"/>
                  </a:lnTo>
                  <a:lnTo>
                    <a:pt x="253" y="181"/>
                  </a:lnTo>
                  <a:lnTo>
                    <a:pt x="255" y="184"/>
                  </a:lnTo>
                  <a:lnTo>
                    <a:pt x="254" y="188"/>
                  </a:lnTo>
                  <a:lnTo>
                    <a:pt x="253" y="192"/>
                  </a:lnTo>
                  <a:lnTo>
                    <a:pt x="251" y="195"/>
                  </a:lnTo>
                  <a:lnTo>
                    <a:pt x="250" y="200"/>
                  </a:lnTo>
                  <a:lnTo>
                    <a:pt x="248" y="202"/>
                  </a:lnTo>
                  <a:lnTo>
                    <a:pt x="246" y="205"/>
                  </a:lnTo>
                  <a:lnTo>
                    <a:pt x="245" y="208"/>
                  </a:lnTo>
                  <a:lnTo>
                    <a:pt x="242" y="211"/>
                  </a:lnTo>
                  <a:lnTo>
                    <a:pt x="240" y="216"/>
                  </a:lnTo>
                  <a:lnTo>
                    <a:pt x="239" y="220"/>
                  </a:lnTo>
                  <a:lnTo>
                    <a:pt x="236" y="225"/>
                  </a:lnTo>
                  <a:lnTo>
                    <a:pt x="234" y="230"/>
                  </a:lnTo>
                  <a:lnTo>
                    <a:pt x="231" y="233"/>
                  </a:lnTo>
                  <a:lnTo>
                    <a:pt x="228" y="237"/>
                  </a:lnTo>
                  <a:lnTo>
                    <a:pt x="225" y="240"/>
                  </a:lnTo>
                  <a:lnTo>
                    <a:pt x="221" y="243"/>
                  </a:lnTo>
                  <a:lnTo>
                    <a:pt x="213" y="246"/>
                  </a:lnTo>
                  <a:lnTo>
                    <a:pt x="204" y="248"/>
                  </a:lnTo>
                  <a:lnTo>
                    <a:pt x="193" y="249"/>
                  </a:lnTo>
                  <a:lnTo>
                    <a:pt x="179" y="250"/>
                  </a:lnTo>
                  <a:lnTo>
                    <a:pt x="165" y="250"/>
                  </a:lnTo>
                  <a:lnTo>
                    <a:pt x="150" y="249"/>
                  </a:lnTo>
                  <a:lnTo>
                    <a:pt x="135" y="248"/>
                  </a:lnTo>
                  <a:lnTo>
                    <a:pt x="119" y="247"/>
                  </a:lnTo>
                  <a:lnTo>
                    <a:pt x="103" y="245"/>
                  </a:lnTo>
                  <a:lnTo>
                    <a:pt x="88" y="242"/>
                  </a:lnTo>
                  <a:lnTo>
                    <a:pt x="73" y="239"/>
                  </a:lnTo>
                  <a:lnTo>
                    <a:pt x="59" y="235"/>
                  </a:lnTo>
                  <a:lnTo>
                    <a:pt x="45" y="231"/>
                  </a:lnTo>
                  <a:lnTo>
                    <a:pt x="35" y="227"/>
                  </a:lnTo>
                  <a:lnTo>
                    <a:pt x="24" y="223"/>
                  </a:lnTo>
                  <a:lnTo>
                    <a:pt x="18" y="218"/>
                  </a:lnTo>
                  <a:lnTo>
                    <a:pt x="14" y="208"/>
                  </a:lnTo>
                  <a:lnTo>
                    <a:pt x="13" y="196"/>
                  </a:lnTo>
                  <a:lnTo>
                    <a:pt x="12" y="185"/>
                  </a:lnTo>
                  <a:lnTo>
                    <a:pt x="13" y="174"/>
                  </a:lnTo>
                  <a:lnTo>
                    <a:pt x="11" y="172"/>
                  </a:lnTo>
                  <a:lnTo>
                    <a:pt x="8" y="170"/>
                  </a:lnTo>
                  <a:lnTo>
                    <a:pt x="6" y="167"/>
                  </a:lnTo>
                  <a:lnTo>
                    <a:pt x="4" y="165"/>
                  </a:lnTo>
                  <a:lnTo>
                    <a:pt x="4" y="162"/>
                  </a:lnTo>
                  <a:lnTo>
                    <a:pt x="4" y="158"/>
                  </a:lnTo>
                  <a:lnTo>
                    <a:pt x="4" y="155"/>
                  </a:lnTo>
                  <a:lnTo>
                    <a:pt x="3" y="150"/>
                  </a:lnTo>
                  <a:lnTo>
                    <a:pt x="7" y="148"/>
                  </a:lnTo>
                  <a:lnTo>
                    <a:pt x="11" y="147"/>
                  </a:lnTo>
                  <a:lnTo>
                    <a:pt x="15" y="144"/>
                  </a:lnTo>
                  <a:lnTo>
                    <a:pt x="19" y="142"/>
                  </a:lnTo>
                  <a:lnTo>
                    <a:pt x="14" y="142"/>
                  </a:lnTo>
                  <a:lnTo>
                    <a:pt x="10" y="141"/>
                  </a:lnTo>
                  <a:lnTo>
                    <a:pt x="5" y="141"/>
                  </a:lnTo>
                  <a:lnTo>
                    <a:pt x="0" y="140"/>
                  </a:lnTo>
                  <a:lnTo>
                    <a:pt x="1" y="134"/>
                  </a:lnTo>
                  <a:lnTo>
                    <a:pt x="3" y="127"/>
                  </a:lnTo>
                  <a:lnTo>
                    <a:pt x="3" y="121"/>
                  </a:lnTo>
                  <a:lnTo>
                    <a:pt x="4" y="116"/>
                  </a:lnTo>
                  <a:lnTo>
                    <a:pt x="7" y="114"/>
                  </a:lnTo>
                  <a:lnTo>
                    <a:pt x="12" y="113"/>
                  </a:lnTo>
                  <a:lnTo>
                    <a:pt x="15" y="113"/>
                  </a:lnTo>
                  <a:lnTo>
                    <a:pt x="19" y="112"/>
                  </a:lnTo>
                  <a:lnTo>
                    <a:pt x="16" y="109"/>
                  </a:lnTo>
                  <a:lnTo>
                    <a:pt x="13" y="104"/>
                  </a:lnTo>
                  <a:lnTo>
                    <a:pt x="10" y="101"/>
                  </a:lnTo>
                  <a:lnTo>
                    <a:pt x="7" y="97"/>
                  </a:lnTo>
                  <a:lnTo>
                    <a:pt x="6" y="94"/>
                  </a:lnTo>
                  <a:lnTo>
                    <a:pt x="6" y="90"/>
                  </a:lnTo>
                  <a:lnTo>
                    <a:pt x="6" y="87"/>
                  </a:lnTo>
                  <a:lnTo>
                    <a:pt x="6" y="83"/>
                  </a:lnTo>
                  <a:lnTo>
                    <a:pt x="11" y="81"/>
                  </a:lnTo>
                  <a:lnTo>
                    <a:pt x="15" y="79"/>
                  </a:lnTo>
                  <a:lnTo>
                    <a:pt x="19" y="78"/>
                  </a:lnTo>
                  <a:lnTo>
                    <a:pt x="23" y="75"/>
                  </a:lnTo>
                  <a:lnTo>
                    <a:pt x="23" y="73"/>
                  </a:lnTo>
                  <a:lnTo>
                    <a:pt x="23" y="69"/>
                  </a:lnTo>
                  <a:lnTo>
                    <a:pt x="23" y="66"/>
                  </a:lnTo>
                  <a:lnTo>
                    <a:pt x="23" y="63"/>
                  </a:lnTo>
                  <a:lnTo>
                    <a:pt x="20" y="60"/>
                  </a:lnTo>
                  <a:lnTo>
                    <a:pt x="16" y="58"/>
                  </a:lnTo>
                  <a:lnTo>
                    <a:pt x="13" y="56"/>
                  </a:lnTo>
                  <a:lnTo>
                    <a:pt x="10" y="53"/>
                  </a:lnTo>
                  <a:lnTo>
                    <a:pt x="11" y="45"/>
                  </a:lnTo>
                  <a:lnTo>
                    <a:pt x="12" y="38"/>
                  </a:lnTo>
                  <a:lnTo>
                    <a:pt x="13" y="31"/>
                  </a:lnTo>
                  <a:lnTo>
                    <a:pt x="14" y="25"/>
                  </a:lnTo>
                  <a:lnTo>
                    <a:pt x="13" y="19"/>
                  </a:lnTo>
                  <a:lnTo>
                    <a:pt x="11" y="12"/>
                  </a:lnTo>
                  <a:lnTo>
                    <a:pt x="10" y="6"/>
                  </a:lnTo>
                  <a:lnTo>
                    <a:pt x="7" y="0"/>
                  </a:lnTo>
                  <a:close/>
                </a:path>
              </a:pathLst>
            </a:custGeom>
            <a:solidFill>
              <a:srgbClr val="59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69" name="Freeform 449"/>
            <p:cNvSpPr>
              <a:spLocks noChangeAspect="1"/>
            </p:cNvSpPr>
            <p:nvPr/>
          </p:nvSpPr>
          <p:spPr bwMode="auto">
            <a:xfrm>
              <a:off x="4106" y="3267"/>
              <a:ext cx="87" cy="84"/>
            </a:xfrm>
            <a:custGeom>
              <a:avLst/>
              <a:gdLst>
                <a:gd name="T0" fmla="*/ 1 w 260"/>
                <a:gd name="T1" fmla="*/ 0 h 246"/>
                <a:gd name="T2" fmla="*/ 3 w 260"/>
                <a:gd name="T3" fmla="*/ 0 h 246"/>
                <a:gd name="T4" fmla="*/ 5 w 260"/>
                <a:gd name="T5" fmla="*/ 1 h 246"/>
                <a:gd name="T6" fmla="*/ 7 w 260"/>
                <a:gd name="T7" fmla="*/ 1 h 246"/>
                <a:gd name="T8" fmla="*/ 9 w 260"/>
                <a:gd name="T9" fmla="*/ 1 h 246"/>
                <a:gd name="T10" fmla="*/ 10 w 260"/>
                <a:gd name="T11" fmla="*/ 1 h 246"/>
                <a:gd name="T12" fmla="*/ 9 w 260"/>
                <a:gd name="T13" fmla="*/ 2 h 246"/>
                <a:gd name="T14" fmla="*/ 9 w 260"/>
                <a:gd name="T15" fmla="*/ 3 h 246"/>
                <a:gd name="T16" fmla="*/ 9 w 260"/>
                <a:gd name="T17" fmla="*/ 3 h 246"/>
                <a:gd name="T18" fmla="*/ 9 w 260"/>
                <a:gd name="T19" fmla="*/ 3 h 246"/>
                <a:gd name="T20" fmla="*/ 8 w 260"/>
                <a:gd name="T21" fmla="*/ 4 h 246"/>
                <a:gd name="T22" fmla="*/ 9 w 260"/>
                <a:gd name="T23" fmla="*/ 4 h 246"/>
                <a:gd name="T24" fmla="*/ 9 w 260"/>
                <a:gd name="T25" fmla="*/ 4 h 246"/>
                <a:gd name="T26" fmla="*/ 9 w 260"/>
                <a:gd name="T27" fmla="*/ 5 h 246"/>
                <a:gd name="T28" fmla="*/ 8 w 260"/>
                <a:gd name="T29" fmla="*/ 5 h 246"/>
                <a:gd name="T30" fmla="*/ 9 w 260"/>
                <a:gd name="T31" fmla="*/ 5 h 246"/>
                <a:gd name="T32" fmla="*/ 9 w 260"/>
                <a:gd name="T33" fmla="*/ 6 h 246"/>
                <a:gd name="T34" fmla="*/ 9 w 260"/>
                <a:gd name="T35" fmla="*/ 6 h 246"/>
                <a:gd name="T36" fmla="*/ 8 w 260"/>
                <a:gd name="T37" fmla="*/ 6 h 246"/>
                <a:gd name="T38" fmla="*/ 9 w 260"/>
                <a:gd name="T39" fmla="*/ 7 h 246"/>
                <a:gd name="T40" fmla="*/ 9 w 260"/>
                <a:gd name="T41" fmla="*/ 8 h 246"/>
                <a:gd name="T42" fmla="*/ 8 w 260"/>
                <a:gd name="T43" fmla="*/ 8 h 246"/>
                <a:gd name="T44" fmla="*/ 8 w 260"/>
                <a:gd name="T45" fmla="*/ 8 h 246"/>
                <a:gd name="T46" fmla="*/ 8 w 260"/>
                <a:gd name="T47" fmla="*/ 9 h 246"/>
                <a:gd name="T48" fmla="*/ 8 w 260"/>
                <a:gd name="T49" fmla="*/ 9 h 246"/>
                <a:gd name="T50" fmla="*/ 7 w 260"/>
                <a:gd name="T51" fmla="*/ 10 h 246"/>
                <a:gd name="T52" fmla="*/ 6 w 260"/>
                <a:gd name="T53" fmla="*/ 10 h 246"/>
                <a:gd name="T54" fmla="*/ 5 w 260"/>
                <a:gd name="T55" fmla="*/ 10 h 246"/>
                <a:gd name="T56" fmla="*/ 3 w 260"/>
                <a:gd name="T57" fmla="*/ 10 h 246"/>
                <a:gd name="T58" fmla="*/ 1 w 260"/>
                <a:gd name="T59" fmla="*/ 9 h 246"/>
                <a:gd name="T60" fmla="*/ 1 w 260"/>
                <a:gd name="T61" fmla="*/ 9 h 246"/>
                <a:gd name="T62" fmla="*/ 0 w 260"/>
                <a:gd name="T63" fmla="*/ 7 h 246"/>
                <a:gd name="T64" fmla="*/ 0 w 260"/>
                <a:gd name="T65" fmla="*/ 6 h 246"/>
                <a:gd name="T66" fmla="*/ 0 w 260"/>
                <a:gd name="T67" fmla="*/ 6 h 246"/>
                <a:gd name="T68" fmla="*/ 0 w 260"/>
                <a:gd name="T69" fmla="*/ 6 h 246"/>
                <a:gd name="T70" fmla="*/ 0 w 260"/>
                <a:gd name="T71" fmla="*/ 6 h 246"/>
                <a:gd name="T72" fmla="*/ 0 w 260"/>
                <a:gd name="T73" fmla="*/ 5 h 246"/>
                <a:gd name="T74" fmla="*/ 0 w 260"/>
                <a:gd name="T75" fmla="*/ 5 h 246"/>
                <a:gd name="T76" fmla="*/ 0 w 260"/>
                <a:gd name="T77" fmla="*/ 4 h 246"/>
                <a:gd name="T78" fmla="*/ 0 w 260"/>
                <a:gd name="T79" fmla="*/ 4 h 246"/>
                <a:gd name="T80" fmla="*/ 0 w 260"/>
                <a:gd name="T81" fmla="*/ 4 h 246"/>
                <a:gd name="T82" fmla="*/ 0 w 260"/>
                <a:gd name="T83" fmla="*/ 4 h 246"/>
                <a:gd name="T84" fmla="*/ 0 w 260"/>
                <a:gd name="T85" fmla="*/ 3 h 246"/>
                <a:gd name="T86" fmla="*/ 1 w 260"/>
                <a:gd name="T87" fmla="*/ 3 h 246"/>
                <a:gd name="T88" fmla="*/ 1 w 260"/>
                <a:gd name="T89" fmla="*/ 3 h 246"/>
                <a:gd name="T90" fmla="*/ 1 w 260"/>
                <a:gd name="T91" fmla="*/ 2 h 246"/>
                <a:gd name="T92" fmla="*/ 0 w 260"/>
                <a:gd name="T93" fmla="*/ 2 h 246"/>
                <a:gd name="T94" fmla="*/ 0 w 260"/>
                <a:gd name="T95" fmla="*/ 1 h 246"/>
                <a:gd name="T96" fmla="*/ 0 w 260"/>
                <a:gd name="T97" fmla="*/ 0 h 2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0" h="246">
                  <a:moveTo>
                    <a:pt x="8" y="0"/>
                  </a:moveTo>
                  <a:lnTo>
                    <a:pt x="24" y="2"/>
                  </a:lnTo>
                  <a:lnTo>
                    <a:pt x="39" y="3"/>
                  </a:lnTo>
                  <a:lnTo>
                    <a:pt x="55" y="6"/>
                  </a:lnTo>
                  <a:lnTo>
                    <a:pt x="71" y="8"/>
                  </a:lnTo>
                  <a:lnTo>
                    <a:pt x="86" y="10"/>
                  </a:lnTo>
                  <a:lnTo>
                    <a:pt x="102" y="11"/>
                  </a:lnTo>
                  <a:lnTo>
                    <a:pt x="118" y="14"/>
                  </a:lnTo>
                  <a:lnTo>
                    <a:pt x="134" y="16"/>
                  </a:lnTo>
                  <a:lnTo>
                    <a:pt x="149" y="18"/>
                  </a:lnTo>
                  <a:lnTo>
                    <a:pt x="166" y="21"/>
                  </a:lnTo>
                  <a:lnTo>
                    <a:pt x="182" y="22"/>
                  </a:lnTo>
                  <a:lnTo>
                    <a:pt x="197" y="24"/>
                  </a:lnTo>
                  <a:lnTo>
                    <a:pt x="213" y="26"/>
                  </a:lnTo>
                  <a:lnTo>
                    <a:pt x="229" y="29"/>
                  </a:lnTo>
                  <a:lnTo>
                    <a:pt x="244" y="30"/>
                  </a:lnTo>
                  <a:lnTo>
                    <a:pt x="260" y="32"/>
                  </a:lnTo>
                  <a:lnTo>
                    <a:pt x="258" y="35"/>
                  </a:lnTo>
                  <a:lnTo>
                    <a:pt x="255" y="39"/>
                  </a:lnTo>
                  <a:lnTo>
                    <a:pt x="252" y="44"/>
                  </a:lnTo>
                  <a:lnTo>
                    <a:pt x="250" y="47"/>
                  </a:lnTo>
                  <a:lnTo>
                    <a:pt x="249" y="55"/>
                  </a:lnTo>
                  <a:lnTo>
                    <a:pt x="247" y="63"/>
                  </a:lnTo>
                  <a:lnTo>
                    <a:pt x="245" y="71"/>
                  </a:lnTo>
                  <a:lnTo>
                    <a:pt x="244" y="79"/>
                  </a:lnTo>
                  <a:lnTo>
                    <a:pt x="240" y="80"/>
                  </a:lnTo>
                  <a:lnTo>
                    <a:pt x="237" y="83"/>
                  </a:lnTo>
                  <a:lnTo>
                    <a:pt x="234" y="84"/>
                  </a:lnTo>
                  <a:lnTo>
                    <a:pt x="230" y="85"/>
                  </a:lnTo>
                  <a:lnTo>
                    <a:pt x="229" y="88"/>
                  </a:lnTo>
                  <a:lnTo>
                    <a:pt x="229" y="92"/>
                  </a:lnTo>
                  <a:lnTo>
                    <a:pt x="229" y="95"/>
                  </a:lnTo>
                  <a:lnTo>
                    <a:pt x="228" y="99"/>
                  </a:lnTo>
                  <a:lnTo>
                    <a:pt x="231" y="100"/>
                  </a:lnTo>
                  <a:lnTo>
                    <a:pt x="235" y="100"/>
                  </a:lnTo>
                  <a:lnTo>
                    <a:pt x="238" y="100"/>
                  </a:lnTo>
                  <a:lnTo>
                    <a:pt x="242" y="101"/>
                  </a:lnTo>
                  <a:lnTo>
                    <a:pt x="240" y="107"/>
                  </a:lnTo>
                  <a:lnTo>
                    <a:pt x="240" y="113"/>
                  </a:lnTo>
                  <a:lnTo>
                    <a:pt x="239" y="118"/>
                  </a:lnTo>
                  <a:lnTo>
                    <a:pt x="238" y="124"/>
                  </a:lnTo>
                  <a:lnTo>
                    <a:pt x="236" y="124"/>
                  </a:lnTo>
                  <a:lnTo>
                    <a:pt x="234" y="125"/>
                  </a:lnTo>
                  <a:lnTo>
                    <a:pt x="230" y="125"/>
                  </a:lnTo>
                  <a:lnTo>
                    <a:pt x="228" y="127"/>
                  </a:lnTo>
                  <a:lnTo>
                    <a:pt x="230" y="130"/>
                  </a:lnTo>
                  <a:lnTo>
                    <a:pt x="231" y="133"/>
                  </a:lnTo>
                  <a:lnTo>
                    <a:pt x="234" y="138"/>
                  </a:lnTo>
                  <a:lnTo>
                    <a:pt x="235" y="141"/>
                  </a:lnTo>
                  <a:lnTo>
                    <a:pt x="234" y="146"/>
                  </a:lnTo>
                  <a:lnTo>
                    <a:pt x="234" y="150"/>
                  </a:lnTo>
                  <a:lnTo>
                    <a:pt x="234" y="153"/>
                  </a:lnTo>
                  <a:lnTo>
                    <a:pt x="232" y="158"/>
                  </a:lnTo>
                  <a:lnTo>
                    <a:pt x="230" y="160"/>
                  </a:lnTo>
                  <a:lnTo>
                    <a:pt x="228" y="161"/>
                  </a:lnTo>
                  <a:lnTo>
                    <a:pt x="225" y="163"/>
                  </a:lnTo>
                  <a:lnTo>
                    <a:pt x="223" y="166"/>
                  </a:lnTo>
                  <a:lnTo>
                    <a:pt x="225" y="169"/>
                  </a:lnTo>
                  <a:lnTo>
                    <a:pt x="228" y="173"/>
                  </a:lnTo>
                  <a:lnTo>
                    <a:pt x="230" y="176"/>
                  </a:lnTo>
                  <a:lnTo>
                    <a:pt x="232" y="178"/>
                  </a:lnTo>
                  <a:lnTo>
                    <a:pt x="231" y="183"/>
                  </a:lnTo>
                  <a:lnTo>
                    <a:pt x="230" y="186"/>
                  </a:lnTo>
                  <a:lnTo>
                    <a:pt x="229" y="190"/>
                  </a:lnTo>
                  <a:lnTo>
                    <a:pt x="228" y="194"/>
                  </a:lnTo>
                  <a:lnTo>
                    <a:pt x="227" y="197"/>
                  </a:lnTo>
                  <a:lnTo>
                    <a:pt x="224" y="200"/>
                  </a:lnTo>
                  <a:lnTo>
                    <a:pt x="223" y="203"/>
                  </a:lnTo>
                  <a:lnTo>
                    <a:pt x="221" y="206"/>
                  </a:lnTo>
                  <a:lnTo>
                    <a:pt x="220" y="211"/>
                  </a:lnTo>
                  <a:lnTo>
                    <a:pt x="217" y="216"/>
                  </a:lnTo>
                  <a:lnTo>
                    <a:pt x="216" y="221"/>
                  </a:lnTo>
                  <a:lnTo>
                    <a:pt x="214" y="226"/>
                  </a:lnTo>
                  <a:lnTo>
                    <a:pt x="210" y="229"/>
                  </a:lnTo>
                  <a:lnTo>
                    <a:pt x="208" y="231"/>
                  </a:lnTo>
                  <a:lnTo>
                    <a:pt x="205" y="235"/>
                  </a:lnTo>
                  <a:lnTo>
                    <a:pt x="202" y="238"/>
                  </a:lnTo>
                  <a:lnTo>
                    <a:pt x="196" y="242"/>
                  </a:lnTo>
                  <a:lnTo>
                    <a:pt x="186" y="244"/>
                  </a:lnTo>
                  <a:lnTo>
                    <a:pt x="175" y="245"/>
                  </a:lnTo>
                  <a:lnTo>
                    <a:pt x="163" y="246"/>
                  </a:lnTo>
                  <a:lnTo>
                    <a:pt x="151" y="246"/>
                  </a:lnTo>
                  <a:lnTo>
                    <a:pt x="137" y="246"/>
                  </a:lnTo>
                  <a:lnTo>
                    <a:pt x="122" y="245"/>
                  </a:lnTo>
                  <a:lnTo>
                    <a:pt x="107" y="243"/>
                  </a:lnTo>
                  <a:lnTo>
                    <a:pt x="93" y="241"/>
                  </a:lnTo>
                  <a:lnTo>
                    <a:pt x="78" y="238"/>
                  </a:lnTo>
                  <a:lnTo>
                    <a:pt x="64" y="236"/>
                  </a:lnTo>
                  <a:lnTo>
                    <a:pt x="52" y="233"/>
                  </a:lnTo>
                  <a:lnTo>
                    <a:pt x="40" y="228"/>
                  </a:lnTo>
                  <a:lnTo>
                    <a:pt x="30" y="224"/>
                  </a:lnTo>
                  <a:lnTo>
                    <a:pt x="22" y="220"/>
                  </a:lnTo>
                  <a:lnTo>
                    <a:pt x="15" y="215"/>
                  </a:lnTo>
                  <a:lnTo>
                    <a:pt x="12" y="205"/>
                  </a:lnTo>
                  <a:lnTo>
                    <a:pt x="11" y="193"/>
                  </a:lnTo>
                  <a:lnTo>
                    <a:pt x="10" y="182"/>
                  </a:lnTo>
                  <a:lnTo>
                    <a:pt x="11" y="171"/>
                  </a:lnTo>
                  <a:lnTo>
                    <a:pt x="9" y="169"/>
                  </a:lnTo>
                  <a:lnTo>
                    <a:pt x="8" y="167"/>
                  </a:lnTo>
                  <a:lnTo>
                    <a:pt x="5" y="166"/>
                  </a:lnTo>
                  <a:lnTo>
                    <a:pt x="3" y="163"/>
                  </a:lnTo>
                  <a:lnTo>
                    <a:pt x="3" y="160"/>
                  </a:lnTo>
                  <a:lnTo>
                    <a:pt x="3" y="155"/>
                  </a:lnTo>
                  <a:lnTo>
                    <a:pt x="3" y="152"/>
                  </a:lnTo>
                  <a:lnTo>
                    <a:pt x="3" y="148"/>
                  </a:lnTo>
                  <a:lnTo>
                    <a:pt x="7" y="146"/>
                  </a:lnTo>
                  <a:lnTo>
                    <a:pt x="10" y="144"/>
                  </a:lnTo>
                  <a:lnTo>
                    <a:pt x="13" y="143"/>
                  </a:lnTo>
                  <a:lnTo>
                    <a:pt x="18" y="140"/>
                  </a:lnTo>
                  <a:lnTo>
                    <a:pt x="13" y="139"/>
                  </a:lnTo>
                  <a:lnTo>
                    <a:pt x="9" y="139"/>
                  </a:lnTo>
                  <a:lnTo>
                    <a:pt x="4" y="139"/>
                  </a:lnTo>
                  <a:lnTo>
                    <a:pt x="0" y="138"/>
                  </a:lnTo>
                  <a:lnTo>
                    <a:pt x="1" y="132"/>
                  </a:lnTo>
                  <a:lnTo>
                    <a:pt x="2" y="125"/>
                  </a:lnTo>
                  <a:lnTo>
                    <a:pt x="2" y="120"/>
                  </a:lnTo>
                  <a:lnTo>
                    <a:pt x="3" y="114"/>
                  </a:lnTo>
                  <a:lnTo>
                    <a:pt x="7" y="113"/>
                  </a:lnTo>
                  <a:lnTo>
                    <a:pt x="10" y="112"/>
                  </a:lnTo>
                  <a:lnTo>
                    <a:pt x="13" y="112"/>
                  </a:lnTo>
                  <a:lnTo>
                    <a:pt x="18" y="110"/>
                  </a:lnTo>
                  <a:lnTo>
                    <a:pt x="15" y="106"/>
                  </a:lnTo>
                  <a:lnTo>
                    <a:pt x="12" y="102"/>
                  </a:lnTo>
                  <a:lnTo>
                    <a:pt x="9" y="99"/>
                  </a:lnTo>
                  <a:lnTo>
                    <a:pt x="7" y="95"/>
                  </a:lnTo>
                  <a:lnTo>
                    <a:pt x="7" y="92"/>
                  </a:lnTo>
                  <a:lnTo>
                    <a:pt x="7" y="88"/>
                  </a:lnTo>
                  <a:lnTo>
                    <a:pt x="7" y="85"/>
                  </a:lnTo>
                  <a:lnTo>
                    <a:pt x="5" y="82"/>
                  </a:lnTo>
                  <a:lnTo>
                    <a:pt x="10" y="79"/>
                  </a:lnTo>
                  <a:lnTo>
                    <a:pt x="13" y="77"/>
                  </a:lnTo>
                  <a:lnTo>
                    <a:pt x="18" y="76"/>
                  </a:lnTo>
                  <a:lnTo>
                    <a:pt x="22" y="74"/>
                  </a:lnTo>
                  <a:lnTo>
                    <a:pt x="23" y="70"/>
                  </a:lnTo>
                  <a:lnTo>
                    <a:pt x="23" y="67"/>
                  </a:lnTo>
                  <a:lnTo>
                    <a:pt x="23" y="64"/>
                  </a:lnTo>
                  <a:lnTo>
                    <a:pt x="23" y="61"/>
                  </a:lnTo>
                  <a:lnTo>
                    <a:pt x="19" y="59"/>
                  </a:lnTo>
                  <a:lnTo>
                    <a:pt x="17" y="56"/>
                  </a:lnTo>
                  <a:lnTo>
                    <a:pt x="13" y="54"/>
                  </a:lnTo>
                  <a:lnTo>
                    <a:pt x="10" y="52"/>
                  </a:lnTo>
                  <a:lnTo>
                    <a:pt x="11" y="45"/>
                  </a:lnTo>
                  <a:lnTo>
                    <a:pt x="12" y="37"/>
                  </a:lnTo>
                  <a:lnTo>
                    <a:pt x="12" y="30"/>
                  </a:lnTo>
                  <a:lnTo>
                    <a:pt x="13" y="23"/>
                  </a:lnTo>
                  <a:lnTo>
                    <a:pt x="12" y="17"/>
                  </a:lnTo>
                  <a:lnTo>
                    <a:pt x="11" y="11"/>
                  </a:lnTo>
                  <a:lnTo>
                    <a:pt x="9" y="6"/>
                  </a:lnTo>
                  <a:lnTo>
                    <a:pt x="8" y="0"/>
                  </a:lnTo>
                  <a:close/>
                </a:path>
              </a:pathLst>
            </a:custGeom>
            <a:solidFill>
              <a:srgbClr val="636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70" name="Freeform 450"/>
            <p:cNvSpPr>
              <a:spLocks noChangeAspect="1"/>
            </p:cNvSpPr>
            <p:nvPr/>
          </p:nvSpPr>
          <p:spPr bwMode="auto">
            <a:xfrm>
              <a:off x="4110" y="3269"/>
              <a:ext cx="79" cy="81"/>
            </a:xfrm>
            <a:custGeom>
              <a:avLst/>
              <a:gdLst>
                <a:gd name="T0" fmla="*/ 1 w 236"/>
                <a:gd name="T1" fmla="*/ 0 h 243"/>
                <a:gd name="T2" fmla="*/ 3 w 236"/>
                <a:gd name="T3" fmla="*/ 0 h 243"/>
                <a:gd name="T4" fmla="*/ 5 w 236"/>
                <a:gd name="T5" fmla="*/ 1 h 243"/>
                <a:gd name="T6" fmla="*/ 6 w 236"/>
                <a:gd name="T7" fmla="*/ 1 h 243"/>
                <a:gd name="T8" fmla="*/ 8 w 236"/>
                <a:gd name="T9" fmla="*/ 1 h 243"/>
                <a:gd name="T10" fmla="*/ 9 w 236"/>
                <a:gd name="T11" fmla="*/ 1 h 243"/>
                <a:gd name="T12" fmla="*/ 8 w 236"/>
                <a:gd name="T13" fmla="*/ 2 h 243"/>
                <a:gd name="T14" fmla="*/ 8 w 236"/>
                <a:gd name="T15" fmla="*/ 3 h 243"/>
                <a:gd name="T16" fmla="*/ 8 w 236"/>
                <a:gd name="T17" fmla="*/ 3 h 243"/>
                <a:gd name="T18" fmla="*/ 8 w 236"/>
                <a:gd name="T19" fmla="*/ 3 h 243"/>
                <a:gd name="T20" fmla="*/ 8 w 236"/>
                <a:gd name="T21" fmla="*/ 4 h 243"/>
                <a:gd name="T22" fmla="*/ 8 w 236"/>
                <a:gd name="T23" fmla="*/ 4 h 243"/>
                <a:gd name="T24" fmla="*/ 8 w 236"/>
                <a:gd name="T25" fmla="*/ 4 h 243"/>
                <a:gd name="T26" fmla="*/ 8 w 236"/>
                <a:gd name="T27" fmla="*/ 5 h 243"/>
                <a:gd name="T28" fmla="*/ 8 w 236"/>
                <a:gd name="T29" fmla="*/ 5 h 243"/>
                <a:gd name="T30" fmla="*/ 8 w 236"/>
                <a:gd name="T31" fmla="*/ 5 h 243"/>
                <a:gd name="T32" fmla="*/ 8 w 236"/>
                <a:gd name="T33" fmla="*/ 5 h 243"/>
                <a:gd name="T34" fmla="*/ 8 w 236"/>
                <a:gd name="T35" fmla="*/ 6 h 243"/>
                <a:gd name="T36" fmla="*/ 8 w 236"/>
                <a:gd name="T37" fmla="*/ 6 h 243"/>
                <a:gd name="T38" fmla="*/ 8 w 236"/>
                <a:gd name="T39" fmla="*/ 6 h 243"/>
                <a:gd name="T40" fmla="*/ 8 w 236"/>
                <a:gd name="T41" fmla="*/ 7 h 243"/>
                <a:gd name="T42" fmla="*/ 8 w 236"/>
                <a:gd name="T43" fmla="*/ 7 h 243"/>
                <a:gd name="T44" fmla="*/ 7 w 236"/>
                <a:gd name="T45" fmla="*/ 8 h 243"/>
                <a:gd name="T46" fmla="*/ 7 w 236"/>
                <a:gd name="T47" fmla="*/ 8 h 243"/>
                <a:gd name="T48" fmla="*/ 7 w 236"/>
                <a:gd name="T49" fmla="*/ 8 h 243"/>
                <a:gd name="T50" fmla="*/ 6 w 236"/>
                <a:gd name="T51" fmla="*/ 9 h 243"/>
                <a:gd name="T52" fmla="*/ 4 w 236"/>
                <a:gd name="T53" fmla="*/ 9 h 243"/>
                <a:gd name="T54" fmla="*/ 1 w 236"/>
                <a:gd name="T55" fmla="*/ 8 h 243"/>
                <a:gd name="T56" fmla="*/ 0 w 236"/>
                <a:gd name="T57" fmla="*/ 7 h 243"/>
                <a:gd name="T58" fmla="*/ 0 w 236"/>
                <a:gd name="T59" fmla="*/ 6 h 243"/>
                <a:gd name="T60" fmla="*/ 0 w 236"/>
                <a:gd name="T61" fmla="*/ 6 h 243"/>
                <a:gd name="T62" fmla="*/ 0 w 236"/>
                <a:gd name="T63" fmla="*/ 6 h 243"/>
                <a:gd name="T64" fmla="*/ 0 w 236"/>
                <a:gd name="T65" fmla="*/ 5 h 243"/>
                <a:gd name="T66" fmla="*/ 0 w 236"/>
                <a:gd name="T67" fmla="*/ 5 h 243"/>
                <a:gd name="T68" fmla="*/ 0 w 236"/>
                <a:gd name="T69" fmla="*/ 5 h 243"/>
                <a:gd name="T70" fmla="*/ 0 w 236"/>
                <a:gd name="T71" fmla="*/ 4 h 243"/>
                <a:gd name="T72" fmla="*/ 0 w 236"/>
                <a:gd name="T73" fmla="*/ 4 h 243"/>
                <a:gd name="T74" fmla="*/ 1 w 236"/>
                <a:gd name="T75" fmla="*/ 4 h 243"/>
                <a:gd name="T76" fmla="*/ 0 w 236"/>
                <a:gd name="T77" fmla="*/ 4 h 243"/>
                <a:gd name="T78" fmla="*/ 0 w 236"/>
                <a:gd name="T79" fmla="*/ 3 h 243"/>
                <a:gd name="T80" fmla="*/ 1 w 236"/>
                <a:gd name="T81" fmla="*/ 3 h 243"/>
                <a:gd name="T82" fmla="*/ 1 w 236"/>
                <a:gd name="T83" fmla="*/ 3 h 243"/>
                <a:gd name="T84" fmla="*/ 1 w 236"/>
                <a:gd name="T85" fmla="*/ 2 h 243"/>
                <a:gd name="T86" fmla="*/ 0 w 236"/>
                <a:gd name="T87" fmla="*/ 2 h 243"/>
                <a:gd name="T88" fmla="*/ 0 w 236"/>
                <a:gd name="T89" fmla="*/ 1 h 243"/>
                <a:gd name="T90" fmla="*/ 0 w 236"/>
                <a:gd name="T91" fmla="*/ 1 h 243"/>
                <a:gd name="T92" fmla="*/ 0 w 236"/>
                <a:gd name="T93" fmla="*/ 0 h 2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6" h="243">
                  <a:moveTo>
                    <a:pt x="8" y="0"/>
                  </a:moveTo>
                  <a:lnTo>
                    <a:pt x="22" y="2"/>
                  </a:lnTo>
                  <a:lnTo>
                    <a:pt x="37" y="4"/>
                  </a:lnTo>
                  <a:lnTo>
                    <a:pt x="51" y="6"/>
                  </a:lnTo>
                  <a:lnTo>
                    <a:pt x="66" y="8"/>
                  </a:lnTo>
                  <a:lnTo>
                    <a:pt x="80" y="9"/>
                  </a:lnTo>
                  <a:lnTo>
                    <a:pt x="93" y="12"/>
                  </a:lnTo>
                  <a:lnTo>
                    <a:pt x="108" y="13"/>
                  </a:lnTo>
                  <a:lnTo>
                    <a:pt x="122" y="15"/>
                  </a:lnTo>
                  <a:lnTo>
                    <a:pt x="136" y="17"/>
                  </a:lnTo>
                  <a:lnTo>
                    <a:pt x="151" y="19"/>
                  </a:lnTo>
                  <a:lnTo>
                    <a:pt x="165" y="21"/>
                  </a:lnTo>
                  <a:lnTo>
                    <a:pt x="180" y="22"/>
                  </a:lnTo>
                  <a:lnTo>
                    <a:pt x="194" y="24"/>
                  </a:lnTo>
                  <a:lnTo>
                    <a:pt x="208" y="27"/>
                  </a:lnTo>
                  <a:lnTo>
                    <a:pt x="223" y="28"/>
                  </a:lnTo>
                  <a:lnTo>
                    <a:pt x="236" y="30"/>
                  </a:lnTo>
                  <a:lnTo>
                    <a:pt x="234" y="33"/>
                  </a:lnTo>
                  <a:lnTo>
                    <a:pt x="233" y="37"/>
                  </a:lnTo>
                  <a:lnTo>
                    <a:pt x="231" y="40"/>
                  </a:lnTo>
                  <a:lnTo>
                    <a:pt x="228" y="45"/>
                  </a:lnTo>
                  <a:lnTo>
                    <a:pt x="227" y="53"/>
                  </a:lnTo>
                  <a:lnTo>
                    <a:pt x="225" y="61"/>
                  </a:lnTo>
                  <a:lnTo>
                    <a:pt x="224" y="69"/>
                  </a:lnTo>
                  <a:lnTo>
                    <a:pt x="221" y="77"/>
                  </a:lnTo>
                  <a:lnTo>
                    <a:pt x="218" y="78"/>
                  </a:lnTo>
                  <a:lnTo>
                    <a:pt x="216" y="80"/>
                  </a:lnTo>
                  <a:lnTo>
                    <a:pt x="212" y="81"/>
                  </a:lnTo>
                  <a:lnTo>
                    <a:pt x="209" y="82"/>
                  </a:lnTo>
                  <a:lnTo>
                    <a:pt x="209" y="86"/>
                  </a:lnTo>
                  <a:lnTo>
                    <a:pt x="209" y="90"/>
                  </a:lnTo>
                  <a:lnTo>
                    <a:pt x="208" y="93"/>
                  </a:lnTo>
                  <a:lnTo>
                    <a:pt x="208" y="97"/>
                  </a:lnTo>
                  <a:lnTo>
                    <a:pt x="210" y="98"/>
                  </a:lnTo>
                  <a:lnTo>
                    <a:pt x="213" y="98"/>
                  </a:lnTo>
                  <a:lnTo>
                    <a:pt x="217" y="98"/>
                  </a:lnTo>
                  <a:lnTo>
                    <a:pt x="220" y="98"/>
                  </a:lnTo>
                  <a:lnTo>
                    <a:pt x="219" y="104"/>
                  </a:lnTo>
                  <a:lnTo>
                    <a:pt x="218" y="110"/>
                  </a:lnTo>
                  <a:lnTo>
                    <a:pt x="217" y="115"/>
                  </a:lnTo>
                  <a:lnTo>
                    <a:pt x="216" y="121"/>
                  </a:lnTo>
                  <a:lnTo>
                    <a:pt x="213" y="122"/>
                  </a:lnTo>
                  <a:lnTo>
                    <a:pt x="211" y="122"/>
                  </a:lnTo>
                  <a:lnTo>
                    <a:pt x="209" y="123"/>
                  </a:lnTo>
                  <a:lnTo>
                    <a:pt x="206" y="125"/>
                  </a:lnTo>
                  <a:lnTo>
                    <a:pt x="208" y="128"/>
                  </a:lnTo>
                  <a:lnTo>
                    <a:pt x="210" y="131"/>
                  </a:lnTo>
                  <a:lnTo>
                    <a:pt x="211" y="135"/>
                  </a:lnTo>
                  <a:lnTo>
                    <a:pt x="212" y="138"/>
                  </a:lnTo>
                  <a:lnTo>
                    <a:pt x="212" y="143"/>
                  </a:lnTo>
                  <a:lnTo>
                    <a:pt x="212" y="146"/>
                  </a:lnTo>
                  <a:lnTo>
                    <a:pt x="211" y="151"/>
                  </a:lnTo>
                  <a:lnTo>
                    <a:pt x="211" y="154"/>
                  </a:lnTo>
                  <a:lnTo>
                    <a:pt x="209" y="157"/>
                  </a:lnTo>
                  <a:lnTo>
                    <a:pt x="206" y="159"/>
                  </a:lnTo>
                  <a:lnTo>
                    <a:pt x="204" y="161"/>
                  </a:lnTo>
                  <a:lnTo>
                    <a:pt x="202" y="164"/>
                  </a:lnTo>
                  <a:lnTo>
                    <a:pt x="204" y="167"/>
                  </a:lnTo>
                  <a:lnTo>
                    <a:pt x="206" y="169"/>
                  </a:lnTo>
                  <a:lnTo>
                    <a:pt x="208" y="173"/>
                  </a:lnTo>
                  <a:lnTo>
                    <a:pt x="210" y="176"/>
                  </a:lnTo>
                  <a:lnTo>
                    <a:pt x="209" y="180"/>
                  </a:lnTo>
                  <a:lnTo>
                    <a:pt x="209" y="183"/>
                  </a:lnTo>
                  <a:lnTo>
                    <a:pt x="208" y="188"/>
                  </a:lnTo>
                  <a:lnTo>
                    <a:pt x="206" y="191"/>
                  </a:lnTo>
                  <a:lnTo>
                    <a:pt x="205" y="194"/>
                  </a:lnTo>
                  <a:lnTo>
                    <a:pt x="203" y="197"/>
                  </a:lnTo>
                  <a:lnTo>
                    <a:pt x="202" y="201"/>
                  </a:lnTo>
                  <a:lnTo>
                    <a:pt x="199" y="203"/>
                  </a:lnTo>
                  <a:lnTo>
                    <a:pt x="198" y="207"/>
                  </a:lnTo>
                  <a:lnTo>
                    <a:pt x="196" y="213"/>
                  </a:lnTo>
                  <a:lnTo>
                    <a:pt x="195" y="218"/>
                  </a:lnTo>
                  <a:lnTo>
                    <a:pt x="193" y="224"/>
                  </a:lnTo>
                  <a:lnTo>
                    <a:pt x="190" y="226"/>
                  </a:lnTo>
                  <a:lnTo>
                    <a:pt x="188" y="229"/>
                  </a:lnTo>
                  <a:lnTo>
                    <a:pt x="185" y="233"/>
                  </a:lnTo>
                  <a:lnTo>
                    <a:pt x="182" y="236"/>
                  </a:lnTo>
                  <a:lnTo>
                    <a:pt x="167" y="241"/>
                  </a:lnTo>
                  <a:lnTo>
                    <a:pt x="146" y="243"/>
                  </a:lnTo>
                  <a:lnTo>
                    <a:pt x="122" y="243"/>
                  </a:lnTo>
                  <a:lnTo>
                    <a:pt x="96" y="241"/>
                  </a:lnTo>
                  <a:lnTo>
                    <a:pt x="70" y="237"/>
                  </a:lnTo>
                  <a:lnTo>
                    <a:pt x="46" y="231"/>
                  </a:lnTo>
                  <a:lnTo>
                    <a:pt x="26" y="224"/>
                  </a:lnTo>
                  <a:lnTo>
                    <a:pt x="12" y="214"/>
                  </a:lnTo>
                  <a:lnTo>
                    <a:pt x="11" y="204"/>
                  </a:lnTo>
                  <a:lnTo>
                    <a:pt x="9" y="192"/>
                  </a:lnTo>
                  <a:lnTo>
                    <a:pt x="9" y="182"/>
                  </a:lnTo>
                  <a:lnTo>
                    <a:pt x="9" y="171"/>
                  </a:lnTo>
                  <a:lnTo>
                    <a:pt x="8" y="168"/>
                  </a:lnTo>
                  <a:lnTo>
                    <a:pt x="6" y="167"/>
                  </a:lnTo>
                  <a:lnTo>
                    <a:pt x="5" y="165"/>
                  </a:lnTo>
                  <a:lnTo>
                    <a:pt x="2" y="163"/>
                  </a:lnTo>
                  <a:lnTo>
                    <a:pt x="2" y="159"/>
                  </a:lnTo>
                  <a:lnTo>
                    <a:pt x="2" y="156"/>
                  </a:lnTo>
                  <a:lnTo>
                    <a:pt x="2" y="152"/>
                  </a:lnTo>
                  <a:lnTo>
                    <a:pt x="2" y="148"/>
                  </a:lnTo>
                  <a:lnTo>
                    <a:pt x="6" y="145"/>
                  </a:lnTo>
                  <a:lnTo>
                    <a:pt x="9" y="144"/>
                  </a:lnTo>
                  <a:lnTo>
                    <a:pt x="13" y="142"/>
                  </a:lnTo>
                  <a:lnTo>
                    <a:pt x="16" y="139"/>
                  </a:lnTo>
                  <a:lnTo>
                    <a:pt x="12" y="139"/>
                  </a:lnTo>
                  <a:lnTo>
                    <a:pt x="8" y="138"/>
                  </a:lnTo>
                  <a:lnTo>
                    <a:pt x="4" y="138"/>
                  </a:lnTo>
                  <a:lnTo>
                    <a:pt x="0" y="138"/>
                  </a:lnTo>
                  <a:lnTo>
                    <a:pt x="1" y="133"/>
                  </a:lnTo>
                  <a:lnTo>
                    <a:pt x="2" y="126"/>
                  </a:lnTo>
                  <a:lnTo>
                    <a:pt x="2" y="119"/>
                  </a:lnTo>
                  <a:lnTo>
                    <a:pt x="4" y="113"/>
                  </a:lnTo>
                  <a:lnTo>
                    <a:pt x="6" y="112"/>
                  </a:lnTo>
                  <a:lnTo>
                    <a:pt x="9" y="111"/>
                  </a:lnTo>
                  <a:lnTo>
                    <a:pt x="13" y="111"/>
                  </a:lnTo>
                  <a:lnTo>
                    <a:pt x="16" y="110"/>
                  </a:lnTo>
                  <a:lnTo>
                    <a:pt x="14" y="106"/>
                  </a:lnTo>
                  <a:lnTo>
                    <a:pt x="12" y="103"/>
                  </a:lnTo>
                  <a:lnTo>
                    <a:pt x="9" y="99"/>
                  </a:lnTo>
                  <a:lnTo>
                    <a:pt x="7" y="96"/>
                  </a:lnTo>
                  <a:lnTo>
                    <a:pt x="6" y="92"/>
                  </a:lnTo>
                  <a:lnTo>
                    <a:pt x="6" y="89"/>
                  </a:lnTo>
                  <a:lnTo>
                    <a:pt x="6" y="85"/>
                  </a:lnTo>
                  <a:lnTo>
                    <a:pt x="6" y="82"/>
                  </a:lnTo>
                  <a:lnTo>
                    <a:pt x="9" y="80"/>
                  </a:lnTo>
                  <a:lnTo>
                    <a:pt x="14" y="77"/>
                  </a:lnTo>
                  <a:lnTo>
                    <a:pt x="17" y="76"/>
                  </a:lnTo>
                  <a:lnTo>
                    <a:pt x="21" y="74"/>
                  </a:lnTo>
                  <a:lnTo>
                    <a:pt x="21" y="70"/>
                  </a:lnTo>
                  <a:lnTo>
                    <a:pt x="21" y="67"/>
                  </a:lnTo>
                  <a:lnTo>
                    <a:pt x="21" y="65"/>
                  </a:lnTo>
                  <a:lnTo>
                    <a:pt x="21" y="61"/>
                  </a:lnTo>
                  <a:lnTo>
                    <a:pt x="19" y="59"/>
                  </a:lnTo>
                  <a:lnTo>
                    <a:pt x="16" y="57"/>
                  </a:lnTo>
                  <a:lnTo>
                    <a:pt x="13" y="54"/>
                  </a:lnTo>
                  <a:lnTo>
                    <a:pt x="11" y="52"/>
                  </a:lnTo>
                  <a:lnTo>
                    <a:pt x="12" y="45"/>
                  </a:lnTo>
                  <a:lnTo>
                    <a:pt x="13" y="37"/>
                  </a:lnTo>
                  <a:lnTo>
                    <a:pt x="13" y="30"/>
                  </a:lnTo>
                  <a:lnTo>
                    <a:pt x="14" y="23"/>
                  </a:lnTo>
                  <a:lnTo>
                    <a:pt x="13" y="17"/>
                  </a:lnTo>
                  <a:lnTo>
                    <a:pt x="12" y="12"/>
                  </a:lnTo>
                  <a:lnTo>
                    <a:pt x="9" y="6"/>
                  </a:lnTo>
                  <a:lnTo>
                    <a:pt x="8" y="0"/>
                  </a:lnTo>
                  <a:close/>
                </a:path>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71" name="Freeform 451"/>
            <p:cNvSpPr>
              <a:spLocks noChangeAspect="1"/>
            </p:cNvSpPr>
            <p:nvPr/>
          </p:nvSpPr>
          <p:spPr bwMode="auto">
            <a:xfrm>
              <a:off x="4113" y="3269"/>
              <a:ext cx="72" cy="81"/>
            </a:xfrm>
            <a:custGeom>
              <a:avLst/>
              <a:gdLst>
                <a:gd name="T0" fmla="*/ 1 w 214"/>
                <a:gd name="T1" fmla="*/ 0 h 239"/>
                <a:gd name="T2" fmla="*/ 3 w 214"/>
                <a:gd name="T3" fmla="*/ 0 h 239"/>
                <a:gd name="T4" fmla="*/ 4 w 214"/>
                <a:gd name="T5" fmla="*/ 0 h 239"/>
                <a:gd name="T6" fmla="*/ 6 w 214"/>
                <a:gd name="T7" fmla="*/ 1 h 239"/>
                <a:gd name="T8" fmla="*/ 7 w 214"/>
                <a:gd name="T9" fmla="*/ 1 h 239"/>
                <a:gd name="T10" fmla="*/ 8 w 214"/>
                <a:gd name="T11" fmla="*/ 1 h 239"/>
                <a:gd name="T12" fmla="*/ 8 w 214"/>
                <a:gd name="T13" fmla="*/ 2 h 239"/>
                <a:gd name="T14" fmla="*/ 8 w 214"/>
                <a:gd name="T15" fmla="*/ 2 h 239"/>
                <a:gd name="T16" fmla="*/ 7 w 214"/>
                <a:gd name="T17" fmla="*/ 3 h 239"/>
                <a:gd name="T18" fmla="*/ 7 w 214"/>
                <a:gd name="T19" fmla="*/ 3 h 239"/>
                <a:gd name="T20" fmla="*/ 7 w 214"/>
                <a:gd name="T21" fmla="*/ 4 h 239"/>
                <a:gd name="T22" fmla="*/ 7 w 214"/>
                <a:gd name="T23" fmla="*/ 4 h 239"/>
                <a:gd name="T24" fmla="*/ 7 w 214"/>
                <a:gd name="T25" fmla="*/ 4 h 239"/>
                <a:gd name="T26" fmla="*/ 7 w 214"/>
                <a:gd name="T27" fmla="*/ 5 h 239"/>
                <a:gd name="T28" fmla="*/ 7 w 214"/>
                <a:gd name="T29" fmla="*/ 5 h 239"/>
                <a:gd name="T30" fmla="*/ 7 w 214"/>
                <a:gd name="T31" fmla="*/ 5 h 239"/>
                <a:gd name="T32" fmla="*/ 7 w 214"/>
                <a:gd name="T33" fmla="*/ 5 h 239"/>
                <a:gd name="T34" fmla="*/ 7 w 214"/>
                <a:gd name="T35" fmla="*/ 6 h 239"/>
                <a:gd name="T36" fmla="*/ 7 w 214"/>
                <a:gd name="T37" fmla="*/ 6 h 239"/>
                <a:gd name="T38" fmla="*/ 7 w 214"/>
                <a:gd name="T39" fmla="*/ 6 h 239"/>
                <a:gd name="T40" fmla="*/ 7 w 214"/>
                <a:gd name="T41" fmla="*/ 7 h 239"/>
                <a:gd name="T42" fmla="*/ 7 w 214"/>
                <a:gd name="T43" fmla="*/ 7 h 239"/>
                <a:gd name="T44" fmla="*/ 7 w 214"/>
                <a:gd name="T45" fmla="*/ 8 h 239"/>
                <a:gd name="T46" fmla="*/ 7 w 214"/>
                <a:gd name="T47" fmla="*/ 8 h 239"/>
                <a:gd name="T48" fmla="*/ 6 w 214"/>
                <a:gd name="T49" fmla="*/ 9 h 239"/>
                <a:gd name="T50" fmla="*/ 6 w 214"/>
                <a:gd name="T51" fmla="*/ 9 h 239"/>
                <a:gd name="T52" fmla="*/ 3 w 214"/>
                <a:gd name="T53" fmla="*/ 9 h 239"/>
                <a:gd name="T54" fmla="*/ 1 w 214"/>
                <a:gd name="T55" fmla="*/ 8 h 239"/>
                <a:gd name="T56" fmla="*/ 0 w 214"/>
                <a:gd name="T57" fmla="*/ 7 h 239"/>
                <a:gd name="T58" fmla="*/ 0 w 214"/>
                <a:gd name="T59" fmla="*/ 6 h 239"/>
                <a:gd name="T60" fmla="*/ 0 w 214"/>
                <a:gd name="T61" fmla="*/ 6 h 239"/>
                <a:gd name="T62" fmla="*/ 0 w 214"/>
                <a:gd name="T63" fmla="*/ 6 h 239"/>
                <a:gd name="T64" fmla="*/ 0 w 214"/>
                <a:gd name="T65" fmla="*/ 5 h 239"/>
                <a:gd name="T66" fmla="*/ 0 w 214"/>
                <a:gd name="T67" fmla="*/ 5 h 239"/>
                <a:gd name="T68" fmla="*/ 0 w 214"/>
                <a:gd name="T69" fmla="*/ 5 h 239"/>
                <a:gd name="T70" fmla="*/ 0 w 214"/>
                <a:gd name="T71" fmla="*/ 5 h 239"/>
                <a:gd name="T72" fmla="*/ 0 w 214"/>
                <a:gd name="T73" fmla="*/ 4 h 239"/>
                <a:gd name="T74" fmla="*/ 0 w 214"/>
                <a:gd name="T75" fmla="*/ 4 h 239"/>
                <a:gd name="T76" fmla="*/ 0 w 214"/>
                <a:gd name="T77" fmla="*/ 4 h 239"/>
                <a:gd name="T78" fmla="*/ 0 w 214"/>
                <a:gd name="T79" fmla="*/ 3 h 239"/>
                <a:gd name="T80" fmla="*/ 0 w 214"/>
                <a:gd name="T81" fmla="*/ 3 h 239"/>
                <a:gd name="T82" fmla="*/ 1 w 214"/>
                <a:gd name="T83" fmla="*/ 3 h 239"/>
                <a:gd name="T84" fmla="*/ 1 w 214"/>
                <a:gd name="T85" fmla="*/ 2 h 239"/>
                <a:gd name="T86" fmla="*/ 0 w 214"/>
                <a:gd name="T87" fmla="*/ 2 h 239"/>
                <a:gd name="T88" fmla="*/ 0 w 214"/>
                <a:gd name="T89" fmla="*/ 1 h 239"/>
                <a:gd name="T90" fmla="*/ 0 w 214"/>
                <a:gd name="T91" fmla="*/ 1 h 239"/>
                <a:gd name="T92" fmla="*/ 0 w 214"/>
                <a:gd name="T93" fmla="*/ 0 h 2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4" h="239">
                  <a:moveTo>
                    <a:pt x="10" y="0"/>
                  </a:moveTo>
                  <a:lnTo>
                    <a:pt x="23" y="1"/>
                  </a:lnTo>
                  <a:lnTo>
                    <a:pt x="35" y="3"/>
                  </a:lnTo>
                  <a:lnTo>
                    <a:pt x="48" y="4"/>
                  </a:lnTo>
                  <a:lnTo>
                    <a:pt x="61" y="5"/>
                  </a:lnTo>
                  <a:lnTo>
                    <a:pt x="73" y="8"/>
                  </a:lnTo>
                  <a:lnTo>
                    <a:pt x="86" y="9"/>
                  </a:lnTo>
                  <a:lnTo>
                    <a:pt x="99" y="11"/>
                  </a:lnTo>
                  <a:lnTo>
                    <a:pt x="112" y="12"/>
                  </a:lnTo>
                  <a:lnTo>
                    <a:pt x="125" y="15"/>
                  </a:lnTo>
                  <a:lnTo>
                    <a:pt x="138" y="16"/>
                  </a:lnTo>
                  <a:lnTo>
                    <a:pt x="150" y="18"/>
                  </a:lnTo>
                  <a:lnTo>
                    <a:pt x="163" y="19"/>
                  </a:lnTo>
                  <a:lnTo>
                    <a:pt x="176" y="21"/>
                  </a:lnTo>
                  <a:lnTo>
                    <a:pt x="188" y="23"/>
                  </a:lnTo>
                  <a:lnTo>
                    <a:pt x="201" y="25"/>
                  </a:lnTo>
                  <a:lnTo>
                    <a:pt x="214" y="26"/>
                  </a:lnTo>
                  <a:lnTo>
                    <a:pt x="212" y="29"/>
                  </a:lnTo>
                  <a:lnTo>
                    <a:pt x="209" y="33"/>
                  </a:lnTo>
                  <a:lnTo>
                    <a:pt x="208" y="36"/>
                  </a:lnTo>
                  <a:lnTo>
                    <a:pt x="206" y="41"/>
                  </a:lnTo>
                  <a:lnTo>
                    <a:pt x="205" y="49"/>
                  </a:lnTo>
                  <a:lnTo>
                    <a:pt x="202" y="56"/>
                  </a:lnTo>
                  <a:lnTo>
                    <a:pt x="201" y="64"/>
                  </a:lnTo>
                  <a:lnTo>
                    <a:pt x="199" y="72"/>
                  </a:lnTo>
                  <a:lnTo>
                    <a:pt x="197" y="73"/>
                  </a:lnTo>
                  <a:lnTo>
                    <a:pt x="194" y="74"/>
                  </a:lnTo>
                  <a:lnTo>
                    <a:pt x="191" y="77"/>
                  </a:lnTo>
                  <a:lnTo>
                    <a:pt x="188" y="78"/>
                  </a:lnTo>
                  <a:lnTo>
                    <a:pt x="187" y="82"/>
                  </a:lnTo>
                  <a:lnTo>
                    <a:pt x="187" y="86"/>
                  </a:lnTo>
                  <a:lnTo>
                    <a:pt x="187" y="89"/>
                  </a:lnTo>
                  <a:lnTo>
                    <a:pt x="186" y="93"/>
                  </a:lnTo>
                  <a:lnTo>
                    <a:pt x="188" y="93"/>
                  </a:lnTo>
                  <a:lnTo>
                    <a:pt x="192" y="93"/>
                  </a:lnTo>
                  <a:lnTo>
                    <a:pt x="195" y="94"/>
                  </a:lnTo>
                  <a:lnTo>
                    <a:pt x="198" y="94"/>
                  </a:lnTo>
                  <a:lnTo>
                    <a:pt x="197" y="100"/>
                  </a:lnTo>
                  <a:lnTo>
                    <a:pt x="197" y="106"/>
                  </a:lnTo>
                  <a:lnTo>
                    <a:pt x="195" y="111"/>
                  </a:lnTo>
                  <a:lnTo>
                    <a:pt x="194" y="117"/>
                  </a:lnTo>
                  <a:lnTo>
                    <a:pt x="192" y="117"/>
                  </a:lnTo>
                  <a:lnTo>
                    <a:pt x="190" y="118"/>
                  </a:lnTo>
                  <a:lnTo>
                    <a:pt x="187" y="118"/>
                  </a:lnTo>
                  <a:lnTo>
                    <a:pt x="185" y="119"/>
                  </a:lnTo>
                  <a:lnTo>
                    <a:pt x="186" y="123"/>
                  </a:lnTo>
                  <a:lnTo>
                    <a:pt x="188" y="126"/>
                  </a:lnTo>
                  <a:lnTo>
                    <a:pt x="190" y="131"/>
                  </a:lnTo>
                  <a:lnTo>
                    <a:pt x="191" y="134"/>
                  </a:lnTo>
                  <a:lnTo>
                    <a:pt x="190" y="138"/>
                  </a:lnTo>
                  <a:lnTo>
                    <a:pt x="190" y="142"/>
                  </a:lnTo>
                  <a:lnTo>
                    <a:pt x="190" y="146"/>
                  </a:lnTo>
                  <a:lnTo>
                    <a:pt x="188" y="150"/>
                  </a:lnTo>
                  <a:lnTo>
                    <a:pt x="187" y="153"/>
                  </a:lnTo>
                  <a:lnTo>
                    <a:pt x="185" y="154"/>
                  </a:lnTo>
                  <a:lnTo>
                    <a:pt x="184" y="156"/>
                  </a:lnTo>
                  <a:lnTo>
                    <a:pt x="182" y="159"/>
                  </a:lnTo>
                  <a:lnTo>
                    <a:pt x="184" y="162"/>
                  </a:lnTo>
                  <a:lnTo>
                    <a:pt x="185" y="165"/>
                  </a:lnTo>
                  <a:lnTo>
                    <a:pt x="187" y="169"/>
                  </a:lnTo>
                  <a:lnTo>
                    <a:pt x="188" y="171"/>
                  </a:lnTo>
                  <a:lnTo>
                    <a:pt x="187" y="176"/>
                  </a:lnTo>
                  <a:lnTo>
                    <a:pt x="186" y="179"/>
                  </a:lnTo>
                  <a:lnTo>
                    <a:pt x="185" y="183"/>
                  </a:lnTo>
                  <a:lnTo>
                    <a:pt x="184" y="186"/>
                  </a:lnTo>
                  <a:lnTo>
                    <a:pt x="183" y="188"/>
                  </a:lnTo>
                  <a:lnTo>
                    <a:pt x="182" y="192"/>
                  </a:lnTo>
                  <a:lnTo>
                    <a:pt x="179" y="195"/>
                  </a:lnTo>
                  <a:lnTo>
                    <a:pt x="178" y="198"/>
                  </a:lnTo>
                  <a:lnTo>
                    <a:pt x="177" y="202"/>
                  </a:lnTo>
                  <a:lnTo>
                    <a:pt x="176" y="208"/>
                  </a:lnTo>
                  <a:lnTo>
                    <a:pt x="174" y="213"/>
                  </a:lnTo>
                  <a:lnTo>
                    <a:pt x="172" y="218"/>
                  </a:lnTo>
                  <a:lnTo>
                    <a:pt x="170" y="222"/>
                  </a:lnTo>
                  <a:lnTo>
                    <a:pt x="168" y="224"/>
                  </a:lnTo>
                  <a:lnTo>
                    <a:pt x="165" y="228"/>
                  </a:lnTo>
                  <a:lnTo>
                    <a:pt x="163" y="231"/>
                  </a:lnTo>
                  <a:lnTo>
                    <a:pt x="149" y="237"/>
                  </a:lnTo>
                  <a:lnTo>
                    <a:pt x="131" y="239"/>
                  </a:lnTo>
                  <a:lnTo>
                    <a:pt x="109" y="239"/>
                  </a:lnTo>
                  <a:lnTo>
                    <a:pt x="85" y="238"/>
                  </a:lnTo>
                  <a:lnTo>
                    <a:pt x="62" y="233"/>
                  </a:lnTo>
                  <a:lnTo>
                    <a:pt x="40" y="228"/>
                  </a:lnTo>
                  <a:lnTo>
                    <a:pt x="21" y="221"/>
                  </a:lnTo>
                  <a:lnTo>
                    <a:pt x="10" y="212"/>
                  </a:lnTo>
                  <a:lnTo>
                    <a:pt x="9" y="201"/>
                  </a:lnTo>
                  <a:lnTo>
                    <a:pt x="8" y="190"/>
                  </a:lnTo>
                  <a:lnTo>
                    <a:pt x="8" y="179"/>
                  </a:lnTo>
                  <a:lnTo>
                    <a:pt x="9" y="169"/>
                  </a:lnTo>
                  <a:lnTo>
                    <a:pt x="8" y="167"/>
                  </a:lnTo>
                  <a:lnTo>
                    <a:pt x="5" y="164"/>
                  </a:lnTo>
                  <a:lnTo>
                    <a:pt x="4" y="163"/>
                  </a:lnTo>
                  <a:lnTo>
                    <a:pt x="2" y="161"/>
                  </a:lnTo>
                  <a:lnTo>
                    <a:pt x="2" y="157"/>
                  </a:lnTo>
                  <a:lnTo>
                    <a:pt x="2" y="153"/>
                  </a:lnTo>
                  <a:lnTo>
                    <a:pt x="2" y="149"/>
                  </a:lnTo>
                  <a:lnTo>
                    <a:pt x="2" y="146"/>
                  </a:lnTo>
                  <a:lnTo>
                    <a:pt x="5" y="144"/>
                  </a:lnTo>
                  <a:lnTo>
                    <a:pt x="9" y="141"/>
                  </a:lnTo>
                  <a:lnTo>
                    <a:pt x="11" y="140"/>
                  </a:lnTo>
                  <a:lnTo>
                    <a:pt x="15" y="138"/>
                  </a:lnTo>
                  <a:lnTo>
                    <a:pt x="11" y="137"/>
                  </a:lnTo>
                  <a:lnTo>
                    <a:pt x="8" y="137"/>
                  </a:lnTo>
                  <a:lnTo>
                    <a:pt x="4" y="137"/>
                  </a:lnTo>
                  <a:lnTo>
                    <a:pt x="0" y="135"/>
                  </a:lnTo>
                  <a:lnTo>
                    <a:pt x="1" y="130"/>
                  </a:lnTo>
                  <a:lnTo>
                    <a:pt x="2" y="123"/>
                  </a:lnTo>
                  <a:lnTo>
                    <a:pt x="2" y="117"/>
                  </a:lnTo>
                  <a:lnTo>
                    <a:pt x="3" y="111"/>
                  </a:lnTo>
                  <a:lnTo>
                    <a:pt x="6" y="110"/>
                  </a:lnTo>
                  <a:lnTo>
                    <a:pt x="9" y="109"/>
                  </a:lnTo>
                  <a:lnTo>
                    <a:pt x="12" y="109"/>
                  </a:lnTo>
                  <a:lnTo>
                    <a:pt x="15" y="108"/>
                  </a:lnTo>
                  <a:lnTo>
                    <a:pt x="12" y="104"/>
                  </a:lnTo>
                  <a:lnTo>
                    <a:pt x="11" y="101"/>
                  </a:lnTo>
                  <a:lnTo>
                    <a:pt x="9" y="97"/>
                  </a:lnTo>
                  <a:lnTo>
                    <a:pt x="6" y="93"/>
                  </a:lnTo>
                  <a:lnTo>
                    <a:pt x="6" y="91"/>
                  </a:lnTo>
                  <a:lnTo>
                    <a:pt x="6" y="87"/>
                  </a:lnTo>
                  <a:lnTo>
                    <a:pt x="6" y="84"/>
                  </a:lnTo>
                  <a:lnTo>
                    <a:pt x="6" y="79"/>
                  </a:lnTo>
                  <a:lnTo>
                    <a:pt x="9" y="78"/>
                  </a:lnTo>
                  <a:lnTo>
                    <a:pt x="12" y="76"/>
                  </a:lnTo>
                  <a:lnTo>
                    <a:pt x="16" y="74"/>
                  </a:lnTo>
                  <a:lnTo>
                    <a:pt x="19" y="72"/>
                  </a:lnTo>
                  <a:lnTo>
                    <a:pt x="19" y="69"/>
                  </a:lnTo>
                  <a:lnTo>
                    <a:pt x="20" y="65"/>
                  </a:lnTo>
                  <a:lnTo>
                    <a:pt x="20" y="63"/>
                  </a:lnTo>
                  <a:lnTo>
                    <a:pt x="20" y="59"/>
                  </a:lnTo>
                  <a:lnTo>
                    <a:pt x="18" y="57"/>
                  </a:lnTo>
                  <a:lnTo>
                    <a:pt x="16" y="55"/>
                  </a:lnTo>
                  <a:lnTo>
                    <a:pt x="12" y="53"/>
                  </a:lnTo>
                  <a:lnTo>
                    <a:pt x="10" y="50"/>
                  </a:lnTo>
                  <a:lnTo>
                    <a:pt x="11" y="43"/>
                  </a:lnTo>
                  <a:lnTo>
                    <a:pt x="12" y="36"/>
                  </a:lnTo>
                  <a:lnTo>
                    <a:pt x="12" y="29"/>
                  </a:lnTo>
                  <a:lnTo>
                    <a:pt x="13" y="21"/>
                  </a:lnTo>
                  <a:lnTo>
                    <a:pt x="12" y="16"/>
                  </a:lnTo>
                  <a:lnTo>
                    <a:pt x="12" y="10"/>
                  </a:lnTo>
                  <a:lnTo>
                    <a:pt x="11" y="5"/>
                  </a:lnTo>
                  <a:lnTo>
                    <a:pt x="10" y="0"/>
                  </a:lnTo>
                  <a:close/>
                </a:path>
              </a:pathLst>
            </a:custGeom>
            <a:solidFill>
              <a:srgbClr val="7777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72" name="Freeform 452"/>
            <p:cNvSpPr>
              <a:spLocks noChangeAspect="1"/>
            </p:cNvSpPr>
            <p:nvPr/>
          </p:nvSpPr>
          <p:spPr bwMode="auto">
            <a:xfrm>
              <a:off x="4117" y="3270"/>
              <a:ext cx="64" cy="80"/>
            </a:xfrm>
            <a:custGeom>
              <a:avLst/>
              <a:gdLst>
                <a:gd name="T0" fmla="*/ 2 w 190"/>
                <a:gd name="T1" fmla="*/ 0 h 237"/>
                <a:gd name="T2" fmla="*/ 5 w 190"/>
                <a:gd name="T3" fmla="*/ 1 h 237"/>
                <a:gd name="T4" fmla="*/ 7 w 190"/>
                <a:gd name="T5" fmla="*/ 1 h 237"/>
                <a:gd name="T6" fmla="*/ 7 w 190"/>
                <a:gd name="T7" fmla="*/ 1 h 237"/>
                <a:gd name="T8" fmla="*/ 7 w 190"/>
                <a:gd name="T9" fmla="*/ 2 h 237"/>
                <a:gd name="T10" fmla="*/ 7 w 190"/>
                <a:gd name="T11" fmla="*/ 3 h 237"/>
                <a:gd name="T12" fmla="*/ 6 w 190"/>
                <a:gd name="T13" fmla="*/ 3 h 237"/>
                <a:gd name="T14" fmla="*/ 6 w 190"/>
                <a:gd name="T15" fmla="*/ 3 h 237"/>
                <a:gd name="T16" fmla="*/ 7 w 190"/>
                <a:gd name="T17" fmla="*/ 3 h 237"/>
                <a:gd name="T18" fmla="*/ 7 w 190"/>
                <a:gd name="T19" fmla="*/ 4 h 237"/>
                <a:gd name="T20" fmla="*/ 7 w 190"/>
                <a:gd name="T21" fmla="*/ 4 h 237"/>
                <a:gd name="T22" fmla="*/ 6 w 190"/>
                <a:gd name="T23" fmla="*/ 4 h 237"/>
                <a:gd name="T24" fmla="*/ 6 w 190"/>
                <a:gd name="T25" fmla="*/ 5 h 237"/>
                <a:gd name="T26" fmla="*/ 6 w 190"/>
                <a:gd name="T27" fmla="*/ 5 h 237"/>
                <a:gd name="T28" fmla="*/ 6 w 190"/>
                <a:gd name="T29" fmla="*/ 6 h 237"/>
                <a:gd name="T30" fmla="*/ 6 w 190"/>
                <a:gd name="T31" fmla="*/ 6 h 237"/>
                <a:gd name="T32" fmla="*/ 6 w 190"/>
                <a:gd name="T33" fmla="*/ 6 h 237"/>
                <a:gd name="T34" fmla="*/ 6 w 190"/>
                <a:gd name="T35" fmla="*/ 7 h 237"/>
                <a:gd name="T36" fmla="*/ 6 w 190"/>
                <a:gd name="T37" fmla="*/ 7 h 237"/>
                <a:gd name="T38" fmla="*/ 6 w 190"/>
                <a:gd name="T39" fmla="*/ 7 h 237"/>
                <a:gd name="T40" fmla="*/ 6 w 190"/>
                <a:gd name="T41" fmla="*/ 8 h 237"/>
                <a:gd name="T42" fmla="*/ 6 w 190"/>
                <a:gd name="T43" fmla="*/ 8 h 237"/>
                <a:gd name="T44" fmla="*/ 5 w 190"/>
                <a:gd name="T45" fmla="*/ 9 h 237"/>
                <a:gd name="T46" fmla="*/ 4 w 190"/>
                <a:gd name="T47" fmla="*/ 9 h 237"/>
                <a:gd name="T48" fmla="*/ 1 w 190"/>
                <a:gd name="T49" fmla="*/ 9 h 237"/>
                <a:gd name="T50" fmla="*/ 0 w 190"/>
                <a:gd name="T51" fmla="*/ 8 h 237"/>
                <a:gd name="T52" fmla="*/ 0 w 190"/>
                <a:gd name="T53" fmla="*/ 6 h 237"/>
                <a:gd name="T54" fmla="*/ 0 w 190"/>
                <a:gd name="T55" fmla="*/ 6 h 237"/>
                <a:gd name="T56" fmla="*/ 0 w 190"/>
                <a:gd name="T57" fmla="*/ 6 h 237"/>
                <a:gd name="T58" fmla="*/ 0 w 190"/>
                <a:gd name="T59" fmla="*/ 6 h 237"/>
                <a:gd name="T60" fmla="*/ 0 w 190"/>
                <a:gd name="T61" fmla="*/ 5 h 237"/>
                <a:gd name="T62" fmla="*/ 0 w 190"/>
                <a:gd name="T63" fmla="*/ 5 h 237"/>
                <a:gd name="T64" fmla="*/ 0 w 190"/>
                <a:gd name="T65" fmla="*/ 5 h 237"/>
                <a:gd name="T66" fmla="*/ 0 w 190"/>
                <a:gd name="T67" fmla="*/ 4 h 237"/>
                <a:gd name="T68" fmla="*/ 1 w 190"/>
                <a:gd name="T69" fmla="*/ 4 h 237"/>
                <a:gd name="T70" fmla="*/ 0 w 190"/>
                <a:gd name="T71" fmla="*/ 4 h 237"/>
                <a:gd name="T72" fmla="*/ 0 w 190"/>
                <a:gd name="T73" fmla="*/ 3 h 237"/>
                <a:gd name="T74" fmla="*/ 0 w 190"/>
                <a:gd name="T75" fmla="*/ 3 h 237"/>
                <a:gd name="T76" fmla="*/ 1 w 190"/>
                <a:gd name="T77" fmla="*/ 3 h 237"/>
                <a:gd name="T78" fmla="*/ 1 w 190"/>
                <a:gd name="T79" fmla="*/ 2 h 237"/>
                <a:gd name="T80" fmla="*/ 1 w 190"/>
                <a:gd name="T81" fmla="*/ 2 h 237"/>
                <a:gd name="T82" fmla="*/ 0 w 190"/>
                <a:gd name="T83" fmla="*/ 2 h 237"/>
                <a:gd name="T84" fmla="*/ 1 w 190"/>
                <a:gd name="T85" fmla="*/ 1 h 237"/>
                <a:gd name="T86" fmla="*/ 0 w 190"/>
                <a:gd name="T87" fmla="*/ 0 h 2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0" h="237">
                  <a:moveTo>
                    <a:pt x="10" y="0"/>
                  </a:moveTo>
                  <a:lnTo>
                    <a:pt x="33" y="3"/>
                  </a:lnTo>
                  <a:lnTo>
                    <a:pt x="55" y="6"/>
                  </a:lnTo>
                  <a:lnTo>
                    <a:pt x="78" y="9"/>
                  </a:lnTo>
                  <a:lnTo>
                    <a:pt x="100" y="11"/>
                  </a:lnTo>
                  <a:lnTo>
                    <a:pt x="123" y="15"/>
                  </a:lnTo>
                  <a:lnTo>
                    <a:pt x="145" y="17"/>
                  </a:lnTo>
                  <a:lnTo>
                    <a:pt x="168" y="21"/>
                  </a:lnTo>
                  <a:lnTo>
                    <a:pt x="190" y="23"/>
                  </a:lnTo>
                  <a:lnTo>
                    <a:pt x="189" y="26"/>
                  </a:lnTo>
                  <a:lnTo>
                    <a:pt x="187" y="31"/>
                  </a:lnTo>
                  <a:lnTo>
                    <a:pt x="186" y="34"/>
                  </a:lnTo>
                  <a:lnTo>
                    <a:pt x="183" y="39"/>
                  </a:lnTo>
                  <a:lnTo>
                    <a:pt x="182" y="47"/>
                  </a:lnTo>
                  <a:lnTo>
                    <a:pt x="180" y="54"/>
                  </a:lnTo>
                  <a:lnTo>
                    <a:pt x="179" y="62"/>
                  </a:lnTo>
                  <a:lnTo>
                    <a:pt x="177" y="70"/>
                  </a:lnTo>
                  <a:lnTo>
                    <a:pt x="175" y="71"/>
                  </a:lnTo>
                  <a:lnTo>
                    <a:pt x="173" y="72"/>
                  </a:lnTo>
                  <a:lnTo>
                    <a:pt x="169" y="75"/>
                  </a:lnTo>
                  <a:lnTo>
                    <a:pt x="167" y="76"/>
                  </a:lnTo>
                  <a:lnTo>
                    <a:pt x="167" y="80"/>
                  </a:lnTo>
                  <a:lnTo>
                    <a:pt x="167" y="84"/>
                  </a:lnTo>
                  <a:lnTo>
                    <a:pt x="166" y="87"/>
                  </a:lnTo>
                  <a:lnTo>
                    <a:pt x="166" y="91"/>
                  </a:lnTo>
                  <a:lnTo>
                    <a:pt x="168" y="91"/>
                  </a:lnTo>
                  <a:lnTo>
                    <a:pt x="171" y="91"/>
                  </a:lnTo>
                  <a:lnTo>
                    <a:pt x="173" y="91"/>
                  </a:lnTo>
                  <a:lnTo>
                    <a:pt x="175" y="92"/>
                  </a:lnTo>
                  <a:lnTo>
                    <a:pt x="174" y="98"/>
                  </a:lnTo>
                  <a:lnTo>
                    <a:pt x="174" y="102"/>
                  </a:lnTo>
                  <a:lnTo>
                    <a:pt x="173" y="108"/>
                  </a:lnTo>
                  <a:lnTo>
                    <a:pt x="172" y="114"/>
                  </a:lnTo>
                  <a:lnTo>
                    <a:pt x="169" y="115"/>
                  </a:lnTo>
                  <a:lnTo>
                    <a:pt x="168" y="115"/>
                  </a:lnTo>
                  <a:lnTo>
                    <a:pt x="166" y="116"/>
                  </a:lnTo>
                  <a:lnTo>
                    <a:pt x="164" y="117"/>
                  </a:lnTo>
                  <a:lnTo>
                    <a:pt x="165" y="121"/>
                  </a:lnTo>
                  <a:lnTo>
                    <a:pt x="166" y="124"/>
                  </a:lnTo>
                  <a:lnTo>
                    <a:pt x="167" y="128"/>
                  </a:lnTo>
                  <a:lnTo>
                    <a:pt x="168" y="131"/>
                  </a:lnTo>
                  <a:lnTo>
                    <a:pt x="168" y="136"/>
                  </a:lnTo>
                  <a:lnTo>
                    <a:pt x="168" y="139"/>
                  </a:lnTo>
                  <a:lnTo>
                    <a:pt x="167" y="143"/>
                  </a:lnTo>
                  <a:lnTo>
                    <a:pt x="167" y="147"/>
                  </a:lnTo>
                  <a:lnTo>
                    <a:pt x="166" y="150"/>
                  </a:lnTo>
                  <a:lnTo>
                    <a:pt x="164" y="151"/>
                  </a:lnTo>
                  <a:lnTo>
                    <a:pt x="163" y="153"/>
                  </a:lnTo>
                  <a:lnTo>
                    <a:pt x="160" y="155"/>
                  </a:lnTo>
                  <a:lnTo>
                    <a:pt x="161" y="159"/>
                  </a:lnTo>
                  <a:lnTo>
                    <a:pt x="163" y="162"/>
                  </a:lnTo>
                  <a:lnTo>
                    <a:pt x="165" y="166"/>
                  </a:lnTo>
                  <a:lnTo>
                    <a:pt x="166" y="169"/>
                  </a:lnTo>
                  <a:lnTo>
                    <a:pt x="165" y="173"/>
                  </a:lnTo>
                  <a:lnTo>
                    <a:pt x="165" y="176"/>
                  </a:lnTo>
                  <a:lnTo>
                    <a:pt x="164" y="180"/>
                  </a:lnTo>
                  <a:lnTo>
                    <a:pt x="163" y="183"/>
                  </a:lnTo>
                  <a:lnTo>
                    <a:pt x="161" y="185"/>
                  </a:lnTo>
                  <a:lnTo>
                    <a:pt x="160" y="189"/>
                  </a:lnTo>
                  <a:lnTo>
                    <a:pt x="158" y="192"/>
                  </a:lnTo>
                  <a:lnTo>
                    <a:pt x="157" y="195"/>
                  </a:lnTo>
                  <a:lnTo>
                    <a:pt x="156" y="200"/>
                  </a:lnTo>
                  <a:lnTo>
                    <a:pt x="154" y="205"/>
                  </a:lnTo>
                  <a:lnTo>
                    <a:pt x="152" y="211"/>
                  </a:lnTo>
                  <a:lnTo>
                    <a:pt x="151" y="216"/>
                  </a:lnTo>
                  <a:lnTo>
                    <a:pt x="149" y="219"/>
                  </a:lnTo>
                  <a:lnTo>
                    <a:pt x="148" y="222"/>
                  </a:lnTo>
                  <a:lnTo>
                    <a:pt x="145" y="226"/>
                  </a:lnTo>
                  <a:lnTo>
                    <a:pt x="143" y="229"/>
                  </a:lnTo>
                  <a:lnTo>
                    <a:pt x="131" y="235"/>
                  </a:lnTo>
                  <a:lnTo>
                    <a:pt x="114" y="237"/>
                  </a:lnTo>
                  <a:lnTo>
                    <a:pt x="95" y="237"/>
                  </a:lnTo>
                  <a:lnTo>
                    <a:pt x="74" y="236"/>
                  </a:lnTo>
                  <a:lnTo>
                    <a:pt x="53" y="233"/>
                  </a:lnTo>
                  <a:lnTo>
                    <a:pt x="33" y="227"/>
                  </a:lnTo>
                  <a:lnTo>
                    <a:pt x="17" y="220"/>
                  </a:lnTo>
                  <a:lnTo>
                    <a:pt x="7" y="212"/>
                  </a:lnTo>
                  <a:lnTo>
                    <a:pt x="6" y="200"/>
                  </a:lnTo>
                  <a:lnTo>
                    <a:pt x="6" y="190"/>
                  </a:lnTo>
                  <a:lnTo>
                    <a:pt x="6" y="180"/>
                  </a:lnTo>
                  <a:lnTo>
                    <a:pt x="7" y="168"/>
                  </a:lnTo>
                  <a:lnTo>
                    <a:pt x="6" y="166"/>
                  </a:lnTo>
                  <a:lnTo>
                    <a:pt x="5" y="165"/>
                  </a:lnTo>
                  <a:lnTo>
                    <a:pt x="2" y="162"/>
                  </a:lnTo>
                  <a:lnTo>
                    <a:pt x="1" y="161"/>
                  </a:lnTo>
                  <a:lnTo>
                    <a:pt x="1" y="157"/>
                  </a:lnTo>
                  <a:lnTo>
                    <a:pt x="1" y="153"/>
                  </a:lnTo>
                  <a:lnTo>
                    <a:pt x="1" y="150"/>
                  </a:lnTo>
                  <a:lnTo>
                    <a:pt x="1" y="146"/>
                  </a:lnTo>
                  <a:lnTo>
                    <a:pt x="5" y="144"/>
                  </a:lnTo>
                  <a:lnTo>
                    <a:pt x="7" y="142"/>
                  </a:lnTo>
                  <a:lnTo>
                    <a:pt x="10" y="139"/>
                  </a:lnTo>
                  <a:lnTo>
                    <a:pt x="13" y="137"/>
                  </a:lnTo>
                  <a:lnTo>
                    <a:pt x="9" y="137"/>
                  </a:lnTo>
                  <a:lnTo>
                    <a:pt x="7" y="136"/>
                  </a:lnTo>
                  <a:lnTo>
                    <a:pt x="4" y="136"/>
                  </a:lnTo>
                  <a:lnTo>
                    <a:pt x="0" y="136"/>
                  </a:lnTo>
                  <a:lnTo>
                    <a:pt x="1" y="130"/>
                  </a:lnTo>
                  <a:lnTo>
                    <a:pt x="2" y="123"/>
                  </a:lnTo>
                  <a:lnTo>
                    <a:pt x="2" y="117"/>
                  </a:lnTo>
                  <a:lnTo>
                    <a:pt x="4" y="110"/>
                  </a:lnTo>
                  <a:lnTo>
                    <a:pt x="6" y="110"/>
                  </a:lnTo>
                  <a:lnTo>
                    <a:pt x="9" y="109"/>
                  </a:lnTo>
                  <a:lnTo>
                    <a:pt x="12" y="109"/>
                  </a:lnTo>
                  <a:lnTo>
                    <a:pt x="14" y="108"/>
                  </a:lnTo>
                  <a:lnTo>
                    <a:pt x="12" y="105"/>
                  </a:lnTo>
                  <a:lnTo>
                    <a:pt x="10" y="101"/>
                  </a:lnTo>
                  <a:lnTo>
                    <a:pt x="8" y="98"/>
                  </a:lnTo>
                  <a:lnTo>
                    <a:pt x="6" y="93"/>
                  </a:lnTo>
                  <a:lnTo>
                    <a:pt x="6" y="91"/>
                  </a:lnTo>
                  <a:lnTo>
                    <a:pt x="6" y="87"/>
                  </a:lnTo>
                  <a:lnTo>
                    <a:pt x="6" y="84"/>
                  </a:lnTo>
                  <a:lnTo>
                    <a:pt x="6" y="80"/>
                  </a:lnTo>
                  <a:lnTo>
                    <a:pt x="9" y="78"/>
                  </a:lnTo>
                  <a:lnTo>
                    <a:pt x="13" y="76"/>
                  </a:lnTo>
                  <a:lnTo>
                    <a:pt x="15" y="74"/>
                  </a:lnTo>
                  <a:lnTo>
                    <a:pt x="19" y="72"/>
                  </a:lnTo>
                  <a:lnTo>
                    <a:pt x="19" y="69"/>
                  </a:lnTo>
                  <a:lnTo>
                    <a:pt x="19" y="66"/>
                  </a:lnTo>
                  <a:lnTo>
                    <a:pt x="19" y="63"/>
                  </a:lnTo>
                  <a:lnTo>
                    <a:pt x="19" y="60"/>
                  </a:lnTo>
                  <a:lnTo>
                    <a:pt x="16" y="57"/>
                  </a:lnTo>
                  <a:lnTo>
                    <a:pt x="15" y="55"/>
                  </a:lnTo>
                  <a:lnTo>
                    <a:pt x="13" y="53"/>
                  </a:lnTo>
                  <a:lnTo>
                    <a:pt x="10" y="51"/>
                  </a:lnTo>
                  <a:lnTo>
                    <a:pt x="12" y="44"/>
                  </a:lnTo>
                  <a:lnTo>
                    <a:pt x="13" y="37"/>
                  </a:lnTo>
                  <a:lnTo>
                    <a:pt x="13" y="30"/>
                  </a:lnTo>
                  <a:lnTo>
                    <a:pt x="14" y="23"/>
                  </a:lnTo>
                  <a:lnTo>
                    <a:pt x="13" y="17"/>
                  </a:lnTo>
                  <a:lnTo>
                    <a:pt x="13" y="11"/>
                  </a:lnTo>
                  <a:lnTo>
                    <a:pt x="12" y="6"/>
                  </a:lnTo>
                  <a:lnTo>
                    <a:pt x="10" y="0"/>
                  </a:lnTo>
                  <a:close/>
                </a:path>
              </a:pathLst>
            </a:custGeom>
            <a:solidFill>
              <a:srgbClr val="82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73" name="Freeform 453"/>
            <p:cNvSpPr>
              <a:spLocks noChangeAspect="1"/>
            </p:cNvSpPr>
            <p:nvPr/>
          </p:nvSpPr>
          <p:spPr bwMode="auto">
            <a:xfrm>
              <a:off x="4121" y="3271"/>
              <a:ext cx="56" cy="79"/>
            </a:xfrm>
            <a:custGeom>
              <a:avLst/>
              <a:gdLst>
                <a:gd name="T0" fmla="*/ 2 w 167"/>
                <a:gd name="T1" fmla="*/ 0 h 234"/>
                <a:gd name="T2" fmla="*/ 4 w 167"/>
                <a:gd name="T3" fmla="*/ 0 h 234"/>
                <a:gd name="T4" fmla="*/ 6 w 167"/>
                <a:gd name="T5" fmla="*/ 1 h 234"/>
                <a:gd name="T6" fmla="*/ 6 w 167"/>
                <a:gd name="T7" fmla="*/ 1 h 234"/>
                <a:gd name="T8" fmla="*/ 6 w 167"/>
                <a:gd name="T9" fmla="*/ 2 h 234"/>
                <a:gd name="T10" fmla="*/ 6 w 167"/>
                <a:gd name="T11" fmla="*/ 3 h 234"/>
                <a:gd name="T12" fmla="*/ 5 w 167"/>
                <a:gd name="T13" fmla="*/ 3 h 234"/>
                <a:gd name="T14" fmla="*/ 5 w 167"/>
                <a:gd name="T15" fmla="*/ 3 h 234"/>
                <a:gd name="T16" fmla="*/ 6 w 167"/>
                <a:gd name="T17" fmla="*/ 3 h 234"/>
                <a:gd name="T18" fmla="*/ 6 w 167"/>
                <a:gd name="T19" fmla="*/ 4 h 234"/>
                <a:gd name="T20" fmla="*/ 6 w 167"/>
                <a:gd name="T21" fmla="*/ 4 h 234"/>
                <a:gd name="T22" fmla="*/ 5 w 167"/>
                <a:gd name="T23" fmla="*/ 4 h 234"/>
                <a:gd name="T24" fmla="*/ 5 w 167"/>
                <a:gd name="T25" fmla="*/ 5 h 234"/>
                <a:gd name="T26" fmla="*/ 5 w 167"/>
                <a:gd name="T27" fmla="*/ 5 h 234"/>
                <a:gd name="T28" fmla="*/ 5 w 167"/>
                <a:gd name="T29" fmla="*/ 5 h 234"/>
                <a:gd name="T30" fmla="*/ 5 w 167"/>
                <a:gd name="T31" fmla="*/ 6 h 234"/>
                <a:gd name="T32" fmla="*/ 5 w 167"/>
                <a:gd name="T33" fmla="*/ 6 h 234"/>
                <a:gd name="T34" fmla="*/ 5 w 167"/>
                <a:gd name="T35" fmla="*/ 6 h 234"/>
                <a:gd name="T36" fmla="*/ 5 w 167"/>
                <a:gd name="T37" fmla="*/ 7 h 234"/>
                <a:gd name="T38" fmla="*/ 5 w 167"/>
                <a:gd name="T39" fmla="*/ 7 h 234"/>
                <a:gd name="T40" fmla="*/ 5 w 167"/>
                <a:gd name="T41" fmla="*/ 8 h 234"/>
                <a:gd name="T42" fmla="*/ 5 w 167"/>
                <a:gd name="T43" fmla="*/ 8 h 234"/>
                <a:gd name="T44" fmla="*/ 5 w 167"/>
                <a:gd name="T45" fmla="*/ 9 h 234"/>
                <a:gd name="T46" fmla="*/ 3 w 167"/>
                <a:gd name="T47" fmla="*/ 9 h 234"/>
                <a:gd name="T48" fmla="*/ 1 w 167"/>
                <a:gd name="T49" fmla="*/ 9 h 234"/>
                <a:gd name="T50" fmla="*/ 0 w 167"/>
                <a:gd name="T51" fmla="*/ 8 h 234"/>
                <a:gd name="T52" fmla="*/ 0 w 167"/>
                <a:gd name="T53" fmla="*/ 6 h 234"/>
                <a:gd name="T54" fmla="*/ 0 w 167"/>
                <a:gd name="T55" fmla="*/ 6 h 234"/>
                <a:gd name="T56" fmla="*/ 0 w 167"/>
                <a:gd name="T57" fmla="*/ 6 h 234"/>
                <a:gd name="T58" fmla="*/ 0 w 167"/>
                <a:gd name="T59" fmla="*/ 5 h 234"/>
                <a:gd name="T60" fmla="*/ 0 w 167"/>
                <a:gd name="T61" fmla="*/ 5 h 234"/>
                <a:gd name="T62" fmla="*/ 0 w 167"/>
                <a:gd name="T63" fmla="*/ 5 h 234"/>
                <a:gd name="T64" fmla="*/ 0 w 167"/>
                <a:gd name="T65" fmla="*/ 5 h 234"/>
                <a:gd name="T66" fmla="*/ 0 w 167"/>
                <a:gd name="T67" fmla="*/ 4 h 234"/>
                <a:gd name="T68" fmla="*/ 0 w 167"/>
                <a:gd name="T69" fmla="*/ 4 h 234"/>
                <a:gd name="T70" fmla="*/ 0 w 167"/>
                <a:gd name="T71" fmla="*/ 4 h 234"/>
                <a:gd name="T72" fmla="*/ 0 w 167"/>
                <a:gd name="T73" fmla="*/ 3 h 234"/>
                <a:gd name="T74" fmla="*/ 0 w 167"/>
                <a:gd name="T75" fmla="*/ 3 h 234"/>
                <a:gd name="T76" fmla="*/ 1 w 167"/>
                <a:gd name="T77" fmla="*/ 3 h 234"/>
                <a:gd name="T78" fmla="*/ 1 w 167"/>
                <a:gd name="T79" fmla="*/ 2 h 234"/>
                <a:gd name="T80" fmla="*/ 0 w 167"/>
                <a:gd name="T81" fmla="*/ 2 h 234"/>
                <a:gd name="T82" fmla="*/ 0 w 167"/>
                <a:gd name="T83" fmla="*/ 2 h 234"/>
                <a:gd name="T84" fmla="*/ 0 w 167"/>
                <a:gd name="T85" fmla="*/ 1 h 234"/>
                <a:gd name="T86" fmla="*/ 0 w 167"/>
                <a:gd name="T87" fmla="*/ 0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7" h="234">
                  <a:moveTo>
                    <a:pt x="10" y="0"/>
                  </a:moveTo>
                  <a:lnTo>
                    <a:pt x="30" y="3"/>
                  </a:lnTo>
                  <a:lnTo>
                    <a:pt x="49" y="5"/>
                  </a:lnTo>
                  <a:lnTo>
                    <a:pt x="69" y="7"/>
                  </a:lnTo>
                  <a:lnTo>
                    <a:pt x="88" y="10"/>
                  </a:lnTo>
                  <a:lnTo>
                    <a:pt x="108" y="13"/>
                  </a:lnTo>
                  <a:lnTo>
                    <a:pt x="127" y="15"/>
                  </a:lnTo>
                  <a:lnTo>
                    <a:pt x="147" y="18"/>
                  </a:lnTo>
                  <a:lnTo>
                    <a:pt x="167" y="20"/>
                  </a:lnTo>
                  <a:lnTo>
                    <a:pt x="165" y="23"/>
                  </a:lnTo>
                  <a:lnTo>
                    <a:pt x="163" y="27"/>
                  </a:lnTo>
                  <a:lnTo>
                    <a:pt x="162" y="31"/>
                  </a:lnTo>
                  <a:lnTo>
                    <a:pt x="160" y="35"/>
                  </a:lnTo>
                  <a:lnTo>
                    <a:pt x="159" y="43"/>
                  </a:lnTo>
                  <a:lnTo>
                    <a:pt x="157" y="51"/>
                  </a:lnTo>
                  <a:lnTo>
                    <a:pt x="155" y="59"/>
                  </a:lnTo>
                  <a:lnTo>
                    <a:pt x="154" y="67"/>
                  </a:lnTo>
                  <a:lnTo>
                    <a:pt x="152" y="68"/>
                  </a:lnTo>
                  <a:lnTo>
                    <a:pt x="151" y="69"/>
                  </a:lnTo>
                  <a:lnTo>
                    <a:pt x="148" y="72"/>
                  </a:lnTo>
                  <a:lnTo>
                    <a:pt x="146" y="73"/>
                  </a:lnTo>
                  <a:lnTo>
                    <a:pt x="145" y="76"/>
                  </a:lnTo>
                  <a:lnTo>
                    <a:pt x="145" y="80"/>
                  </a:lnTo>
                  <a:lnTo>
                    <a:pt x="145" y="83"/>
                  </a:lnTo>
                  <a:lnTo>
                    <a:pt x="144" y="87"/>
                  </a:lnTo>
                  <a:lnTo>
                    <a:pt x="146" y="88"/>
                  </a:lnTo>
                  <a:lnTo>
                    <a:pt x="148" y="88"/>
                  </a:lnTo>
                  <a:lnTo>
                    <a:pt x="151" y="88"/>
                  </a:lnTo>
                  <a:lnTo>
                    <a:pt x="153" y="88"/>
                  </a:lnTo>
                  <a:lnTo>
                    <a:pt x="152" y="94"/>
                  </a:lnTo>
                  <a:lnTo>
                    <a:pt x="151" y="99"/>
                  </a:lnTo>
                  <a:lnTo>
                    <a:pt x="149" y="104"/>
                  </a:lnTo>
                  <a:lnTo>
                    <a:pt x="148" y="110"/>
                  </a:lnTo>
                  <a:lnTo>
                    <a:pt x="147" y="111"/>
                  </a:lnTo>
                  <a:lnTo>
                    <a:pt x="145" y="111"/>
                  </a:lnTo>
                  <a:lnTo>
                    <a:pt x="144" y="112"/>
                  </a:lnTo>
                  <a:lnTo>
                    <a:pt x="141" y="113"/>
                  </a:lnTo>
                  <a:lnTo>
                    <a:pt x="142" y="117"/>
                  </a:lnTo>
                  <a:lnTo>
                    <a:pt x="144" y="120"/>
                  </a:lnTo>
                  <a:lnTo>
                    <a:pt x="145" y="124"/>
                  </a:lnTo>
                  <a:lnTo>
                    <a:pt x="146" y="127"/>
                  </a:lnTo>
                  <a:lnTo>
                    <a:pt x="145" y="132"/>
                  </a:lnTo>
                  <a:lnTo>
                    <a:pt x="145" y="135"/>
                  </a:lnTo>
                  <a:lnTo>
                    <a:pt x="145" y="140"/>
                  </a:lnTo>
                  <a:lnTo>
                    <a:pt x="144" y="143"/>
                  </a:lnTo>
                  <a:lnTo>
                    <a:pt x="142" y="145"/>
                  </a:lnTo>
                  <a:lnTo>
                    <a:pt x="141" y="148"/>
                  </a:lnTo>
                  <a:lnTo>
                    <a:pt x="139" y="150"/>
                  </a:lnTo>
                  <a:lnTo>
                    <a:pt x="138" y="152"/>
                  </a:lnTo>
                  <a:lnTo>
                    <a:pt x="139" y="155"/>
                  </a:lnTo>
                  <a:lnTo>
                    <a:pt x="140" y="158"/>
                  </a:lnTo>
                  <a:lnTo>
                    <a:pt x="141" y="162"/>
                  </a:lnTo>
                  <a:lnTo>
                    <a:pt x="142" y="165"/>
                  </a:lnTo>
                  <a:lnTo>
                    <a:pt x="141" y="169"/>
                  </a:lnTo>
                  <a:lnTo>
                    <a:pt x="141" y="172"/>
                  </a:lnTo>
                  <a:lnTo>
                    <a:pt x="140" y="175"/>
                  </a:lnTo>
                  <a:lnTo>
                    <a:pt x="139" y="179"/>
                  </a:lnTo>
                  <a:lnTo>
                    <a:pt x="138" y="182"/>
                  </a:lnTo>
                  <a:lnTo>
                    <a:pt x="137" y="185"/>
                  </a:lnTo>
                  <a:lnTo>
                    <a:pt x="136" y="188"/>
                  </a:lnTo>
                  <a:lnTo>
                    <a:pt x="134" y="190"/>
                  </a:lnTo>
                  <a:lnTo>
                    <a:pt x="133" y="196"/>
                  </a:lnTo>
                  <a:lnTo>
                    <a:pt x="132" y="202"/>
                  </a:lnTo>
                  <a:lnTo>
                    <a:pt x="131" y="207"/>
                  </a:lnTo>
                  <a:lnTo>
                    <a:pt x="130" y="212"/>
                  </a:lnTo>
                  <a:lnTo>
                    <a:pt x="129" y="216"/>
                  </a:lnTo>
                  <a:lnTo>
                    <a:pt x="126" y="218"/>
                  </a:lnTo>
                  <a:lnTo>
                    <a:pt x="125" y="222"/>
                  </a:lnTo>
                  <a:lnTo>
                    <a:pt x="123" y="225"/>
                  </a:lnTo>
                  <a:lnTo>
                    <a:pt x="112" y="231"/>
                  </a:lnTo>
                  <a:lnTo>
                    <a:pt x="98" y="234"/>
                  </a:lnTo>
                  <a:lnTo>
                    <a:pt x="80" y="234"/>
                  </a:lnTo>
                  <a:lnTo>
                    <a:pt x="62" y="233"/>
                  </a:lnTo>
                  <a:lnTo>
                    <a:pt x="42" y="230"/>
                  </a:lnTo>
                  <a:lnTo>
                    <a:pt x="26" y="225"/>
                  </a:lnTo>
                  <a:lnTo>
                    <a:pt x="12" y="218"/>
                  </a:lnTo>
                  <a:lnTo>
                    <a:pt x="3" y="210"/>
                  </a:lnTo>
                  <a:lnTo>
                    <a:pt x="3" y="200"/>
                  </a:lnTo>
                  <a:lnTo>
                    <a:pt x="3" y="188"/>
                  </a:lnTo>
                  <a:lnTo>
                    <a:pt x="3" y="178"/>
                  </a:lnTo>
                  <a:lnTo>
                    <a:pt x="4" y="167"/>
                  </a:lnTo>
                  <a:lnTo>
                    <a:pt x="3" y="165"/>
                  </a:lnTo>
                  <a:lnTo>
                    <a:pt x="2" y="163"/>
                  </a:lnTo>
                  <a:lnTo>
                    <a:pt x="1" y="162"/>
                  </a:lnTo>
                  <a:lnTo>
                    <a:pt x="0" y="159"/>
                  </a:lnTo>
                  <a:lnTo>
                    <a:pt x="0" y="156"/>
                  </a:lnTo>
                  <a:lnTo>
                    <a:pt x="0" y="152"/>
                  </a:lnTo>
                  <a:lnTo>
                    <a:pt x="0" y="149"/>
                  </a:lnTo>
                  <a:lnTo>
                    <a:pt x="1" y="144"/>
                  </a:lnTo>
                  <a:lnTo>
                    <a:pt x="3" y="142"/>
                  </a:lnTo>
                  <a:lnTo>
                    <a:pt x="5" y="140"/>
                  </a:lnTo>
                  <a:lnTo>
                    <a:pt x="8" y="139"/>
                  </a:lnTo>
                  <a:lnTo>
                    <a:pt x="10" y="136"/>
                  </a:lnTo>
                  <a:lnTo>
                    <a:pt x="8" y="136"/>
                  </a:lnTo>
                  <a:lnTo>
                    <a:pt x="5" y="135"/>
                  </a:lnTo>
                  <a:lnTo>
                    <a:pt x="2" y="135"/>
                  </a:lnTo>
                  <a:lnTo>
                    <a:pt x="0" y="135"/>
                  </a:lnTo>
                  <a:lnTo>
                    <a:pt x="0" y="128"/>
                  </a:lnTo>
                  <a:lnTo>
                    <a:pt x="1" y="122"/>
                  </a:lnTo>
                  <a:lnTo>
                    <a:pt x="1" y="116"/>
                  </a:lnTo>
                  <a:lnTo>
                    <a:pt x="2" y="110"/>
                  </a:lnTo>
                  <a:lnTo>
                    <a:pt x="4" y="109"/>
                  </a:lnTo>
                  <a:lnTo>
                    <a:pt x="7" y="109"/>
                  </a:lnTo>
                  <a:lnTo>
                    <a:pt x="9" y="107"/>
                  </a:lnTo>
                  <a:lnTo>
                    <a:pt x="11" y="107"/>
                  </a:lnTo>
                  <a:lnTo>
                    <a:pt x="10" y="104"/>
                  </a:lnTo>
                  <a:lnTo>
                    <a:pt x="9" y="99"/>
                  </a:lnTo>
                  <a:lnTo>
                    <a:pt x="7" y="96"/>
                  </a:lnTo>
                  <a:lnTo>
                    <a:pt x="5" y="92"/>
                  </a:lnTo>
                  <a:lnTo>
                    <a:pt x="5" y="90"/>
                  </a:lnTo>
                  <a:lnTo>
                    <a:pt x="5" y="87"/>
                  </a:lnTo>
                  <a:lnTo>
                    <a:pt x="5" y="83"/>
                  </a:lnTo>
                  <a:lnTo>
                    <a:pt x="5" y="80"/>
                  </a:lnTo>
                  <a:lnTo>
                    <a:pt x="8" y="77"/>
                  </a:lnTo>
                  <a:lnTo>
                    <a:pt x="11" y="75"/>
                  </a:lnTo>
                  <a:lnTo>
                    <a:pt x="13" y="73"/>
                  </a:lnTo>
                  <a:lnTo>
                    <a:pt x="16" y="71"/>
                  </a:lnTo>
                  <a:lnTo>
                    <a:pt x="16" y="68"/>
                  </a:lnTo>
                  <a:lnTo>
                    <a:pt x="17" y="65"/>
                  </a:lnTo>
                  <a:lnTo>
                    <a:pt x="17" y="63"/>
                  </a:lnTo>
                  <a:lnTo>
                    <a:pt x="17" y="59"/>
                  </a:lnTo>
                  <a:lnTo>
                    <a:pt x="15" y="57"/>
                  </a:lnTo>
                  <a:lnTo>
                    <a:pt x="13" y="54"/>
                  </a:lnTo>
                  <a:lnTo>
                    <a:pt x="11" y="52"/>
                  </a:lnTo>
                  <a:lnTo>
                    <a:pt x="9" y="50"/>
                  </a:lnTo>
                  <a:lnTo>
                    <a:pt x="10" y="43"/>
                  </a:lnTo>
                  <a:lnTo>
                    <a:pt x="11" y="36"/>
                  </a:lnTo>
                  <a:lnTo>
                    <a:pt x="11" y="29"/>
                  </a:lnTo>
                  <a:lnTo>
                    <a:pt x="12" y="22"/>
                  </a:lnTo>
                  <a:lnTo>
                    <a:pt x="12" y="16"/>
                  </a:lnTo>
                  <a:lnTo>
                    <a:pt x="11" y="11"/>
                  </a:lnTo>
                  <a:lnTo>
                    <a:pt x="11" y="6"/>
                  </a:lnTo>
                  <a:lnTo>
                    <a:pt x="10" y="0"/>
                  </a:lnTo>
                  <a:close/>
                </a:path>
              </a:pathLst>
            </a:custGeom>
            <a:solidFill>
              <a:srgbClr val="8989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74" name="Freeform 454"/>
            <p:cNvSpPr>
              <a:spLocks noChangeAspect="1"/>
            </p:cNvSpPr>
            <p:nvPr/>
          </p:nvSpPr>
          <p:spPr bwMode="auto">
            <a:xfrm>
              <a:off x="4124" y="3272"/>
              <a:ext cx="48" cy="78"/>
            </a:xfrm>
            <a:custGeom>
              <a:avLst/>
              <a:gdLst>
                <a:gd name="T0" fmla="*/ 2 w 144"/>
                <a:gd name="T1" fmla="*/ 0 h 231"/>
                <a:gd name="T2" fmla="*/ 3 w 144"/>
                <a:gd name="T3" fmla="*/ 0 h 231"/>
                <a:gd name="T4" fmla="*/ 5 w 144"/>
                <a:gd name="T5" fmla="*/ 1 h 231"/>
                <a:gd name="T6" fmla="*/ 5 w 144"/>
                <a:gd name="T7" fmla="*/ 1 h 231"/>
                <a:gd name="T8" fmla="*/ 5 w 144"/>
                <a:gd name="T9" fmla="*/ 2 h 231"/>
                <a:gd name="T10" fmla="*/ 5 w 144"/>
                <a:gd name="T11" fmla="*/ 2 h 231"/>
                <a:gd name="T12" fmla="*/ 5 w 144"/>
                <a:gd name="T13" fmla="*/ 3 h 231"/>
                <a:gd name="T14" fmla="*/ 5 w 144"/>
                <a:gd name="T15" fmla="*/ 3 h 231"/>
                <a:gd name="T16" fmla="*/ 5 w 144"/>
                <a:gd name="T17" fmla="*/ 3 h 231"/>
                <a:gd name="T18" fmla="*/ 5 w 144"/>
                <a:gd name="T19" fmla="*/ 3 h 231"/>
                <a:gd name="T20" fmla="*/ 5 w 144"/>
                <a:gd name="T21" fmla="*/ 4 h 231"/>
                <a:gd name="T22" fmla="*/ 5 w 144"/>
                <a:gd name="T23" fmla="*/ 4 h 231"/>
                <a:gd name="T24" fmla="*/ 5 w 144"/>
                <a:gd name="T25" fmla="*/ 5 h 231"/>
                <a:gd name="T26" fmla="*/ 5 w 144"/>
                <a:gd name="T27" fmla="*/ 5 h 231"/>
                <a:gd name="T28" fmla="*/ 5 w 144"/>
                <a:gd name="T29" fmla="*/ 5 h 231"/>
                <a:gd name="T30" fmla="*/ 4 w 144"/>
                <a:gd name="T31" fmla="*/ 6 h 231"/>
                <a:gd name="T32" fmla="*/ 4 w 144"/>
                <a:gd name="T33" fmla="*/ 6 h 231"/>
                <a:gd name="T34" fmla="*/ 4 w 144"/>
                <a:gd name="T35" fmla="*/ 6 h 231"/>
                <a:gd name="T36" fmla="*/ 4 w 144"/>
                <a:gd name="T37" fmla="*/ 7 h 231"/>
                <a:gd name="T38" fmla="*/ 4 w 144"/>
                <a:gd name="T39" fmla="*/ 7 h 231"/>
                <a:gd name="T40" fmla="*/ 4 w 144"/>
                <a:gd name="T41" fmla="*/ 8 h 231"/>
                <a:gd name="T42" fmla="*/ 4 w 144"/>
                <a:gd name="T43" fmla="*/ 8 h 231"/>
                <a:gd name="T44" fmla="*/ 4 w 144"/>
                <a:gd name="T45" fmla="*/ 8 h 231"/>
                <a:gd name="T46" fmla="*/ 2 w 144"/>
                <a:gd name="T47" fmla="*/ 9 h 231"/>
                <a:gd name="T48" fmla="*/ 1 w 144"/>
                <a:gd name="T49" fmla="*/ 8 h 231"/>
                <a:gd name="T50" fmla="*/ 0 w 144"/>
                <a:gd name="T51" fmla="*/ 8 h 231"/>
                <a:gd name="T52" fmla="*/ 0 w 144"/>
                <a:gd name="T53" fmla="*/ 6 h 231"/>
                <a:gd name="T54" fmla="*/ 0 w 144"/>
                <a:gd name="T55" fmla="*/ 6 h 231"/>
                <a:gd name="T56" fmla="*/ 0 w 144"/>
                <a:gd name="T57" fmla="*/ 6 h 231"/>
                <a:gd name="T58" fmla="*/ 0 w 144"/>
                <a:gd name="T59" fmla="*/ 5 h 231"/>
                <a:gd name="T60" fmla="*/ 0 w 144"/>
                <a:gd name="T61" fmla="*/ 5 h 231"/>
                <a:gd name="T62" fmla="*/ 0 w 144"/>
                <a:gd name="T63" fmla="*/ 5 h 231"/>
                <a:gd name="T64" fmla="*/ 0 w 144"/>
                <a:gd name="T65" fmla="*/ 5 h 231"/>
                <a:gd name="T66" fmla="*/ 0 w 144"/>
                <a:gd name="T67" fmla="*/ 4 h 231"/>
                <a:gd name="T68" fmla="*/ 0 w 144"/>
                <a:gd name="T69" fmla="*/ 4 h 231"/>
                <a:gd name="T70" fmla="*/ 0 w 144"/>
                <a:gd name="T71" fmla="*/ 4 h 231"/>
                <a:gd name="T72" fmla="*/ 0 w 144"/>
                <a:gd name="T73" fmla="*/ 3 h 231"/>
                <a:gd name="T74" fmla="*/ 0 w 144"/>
                <a:gd name="T75" fmla="*/ 3 h 231"/>
                <a:gd name="T76" fmla="*/ 1 w 144"/>
                <a:gd name="T77" fmla="*/ 3 h 231"/>
                <a:gd name="T78" fmla="*/ 1 w 144"/>
                <a:gd name="T79" fmla="*/ 2 h 231"/>
                <a:gd name="T80" fmla="*/ 1 w 144"/>
                <a:gd name="T81" fmla="*/ 2 h 231"/>
                <a:gd name="T82" fmla="*/ 0 w 144"/>
                <a:gd name="T83" fmla="*/ 2 h 231"/>
                <a:gd name="T84" fmla="*/ 1 w 144"/>
                <a:gd name="T85" fmla="*/ 1 h 231"/>
                <a:gd name="T86" fmla="*/ 0 w 144"/>
                <a:gd name="T87" fmla="*/ 0 h 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4" h="231">
                  <a:moveTo>
                    <a:pt x="11" y="0"/>
                  </a:moveTo>
                  <a:lnTo>
                    <a:pt x="29" y="2"/>
                  </a:lnTo>
                  <a:lnTo>
                    <a:pt x="45" y="4"/>
                  </a:lnTo>
                  <a:lnTo>
                    <a:pt x="62" y="7"/>
                  </a:lnTo>
                  <a:lnTo>
                    <a:pt x="78" y="8"/>
                  </a:lnTo>
                  <a:lnTo>
                    <a:pt x="94" y="10"/>
                  </a:lnTo>
                  <a:lnTo>
                    <a:pt x="111" y="12"/>
                  </a:lnTo>
                  <a:lnTo>
                    <a:pt x="128" y="15"/>
                  </a:lnTo>
                  <a:lnTo>
                    <a:pt x="144" y="17"/>
                  </a:lnTo>
                  <a:lnTo>
                    <a:pt x="143" y="20"/>
                  </a:lnTo>
                  <a:lnTo>
                    <a:pt x="142" y="24"/>
                  </a:lnTo>
                  <a:lnTo>
                    <a:pt x="139" y="28"/>
                  </a:lnTo>
                  <a:lnTo>
                    <a:pt x="138" y="32"/>
                  </a:lnTo>
                  <a:lnTo>
                    <a:pt x="137" y="40"/>
                  </a:lnTo>
                  <a:lnTo>
                    <a:pt x="136" y="47"/>
                  </a:lnTo>
                  <a:lnTo>
                    <a:pt x="135" y="55"/>
                  </a:lnTo>
                  <a:lnTo>
                    <a:pt x="134" y="63"/>
                  </a:lnTo>
                  <a:lnTo>
                    <a:pt x="131" y="64"/>
                  </a:lnTo>
                  <a:lnTo>
                    <a:pt x="129" y="66"/>
                  </a:lnTo>
                  <a:lnTo>
                    <a:pt x="128" y="68"/>
                  </a:lnTo>
                  <a:lnTo>
                    <a:pt x="126" y="70"/>
                  </a:lnTo>
                  <a:lnTo>
                    <a:pt x="124" y="73"/>
                  </a:lnTo>
                  <a:lnTo>
                    <a:pt x="124" y="77"/>
                  </a:lnTo>
                  <a:lnTo>
                    <a:pt x="124" y="80"/>
                  </a:lnTo>
                  <a:lnTo>
                    <a:pt x="124" y="84"/>
                  </a:lnTo>
                  <a:lnTo>
                    <a:pt x="127" y="84"/>
                  </a:lnTo>
                  <a:lnTo>
                    <a:pt x="128" y="84"/>
                  </a:lnTo>
                  <a:lnTo>
                    <a:pt x="130" y="85"/>
                  </a:lnTo>
                  <a:lnTo>
                    <a:pt x="131" y="85"/>
                  </a:lnTo>
                  <a:lnTo>
                    <a:pt x="130" y="91"/>
                  </a:lnTo>
                  <a:lnTo>
                    <a:pt x="130" y="95"/>
                  </a:lnTo>
                  <a:lnTo>
                    <a:pt x="129" y="101"/>
                  </a:lnTo>
                  <a:lnTo>
                    <a:pt x="128" y="107"/>
                  </a:lnTo>
                  <a:lnTo>
                    <a:pt x="127" y="108"/>
                  </a:lnTo>
                  <a:lnTo>
                    <a:pt x="124" y="108"/>
                  </a:lnTo>
                  <a:lnTo>
                    <a:pt x="123" y="109"/>
                  </a:lnTo>
                  <a:lnTo>
                    <a:pt x="122" y="110"/>
                  </a:lnTo>
                  <a:lnTo>
                    <a:pt x="123" y="114"/>
                  </a:lnTo>
                  <a:lnTo>
                    <a:pt x="123" y="117"/>
                  </a:lnTo>
                  <a:lnTo>
                    <a:pt x="123" y="121"/>
                  </a:lnTo>
                  <a:lnTo>
                    <a:pt x="124" y="124"/>
                  </a:lnTo>
                  <a:lnTo>
                    <a:pt x="124" y="127"/>
                  </a:lnTo>
                  <a:lnTo>
                    <a:pt x="124" y="132"/>
                  </a:lnTo>
                  <a:lnTo>
                    <a:pt x="123" y="136"/>
                  </a:lnTo>
                  <a:lnTo>
                    <a:pt x="123" y="140"/>
                  </a:lnTo>
                  <a:lnTo>
                    <a:pt x="122" y="142"/>
                  </a:lnTo>
                  <a:lnTo>
                    <a:pt x="121" y="144"/>
                  </a:lnTo>
                  <a:lnTo>
                    <a:pt x="119" y="146"/>
                  </a:lnTo>
                  <a:lnTo>
                    <a:pt x="117" y="148"/>
                  </a:lnTo>
                  <a:lnTo>
                    <a:pt x="119" y="152"/>
                  </a:lnTo>
                  <a:lnTo>
                    <a:pt x="120" y="154"/>
                  </a:lnTo>
                  <a:lnTo>
                    <a:pt x="120" y="157"/>
                  </a:lnTo>
                  <a:lnTo>
                    <a:pt x="121" y="161"/>
                  </a:lnTo>
                  <a:lnTo>
                    <a:pt x="121" y="164"/>
                  </a:lnTo>
                  <a:lnTo>
                    <a:pt x="120" y="168"/>
                  </a:lnTo>
                  <a:lnTo>
                    <a:pt x="120" y="171"/>
                  </a:lnTo>
                  <a:lnTo>
                    <a:pt x="119" y="175"/>
                  </a:lnTo>
                  <a:lnTo>
                    <a:pt x="117" y="178"/>
                  </a:lnTo>
                  <a:lnTo>
                    <a:pt x="116" y="180"/>
                  </a:lnTo>
                  <a:lnTo>
                    <a:pt x="115" y="184"/>
                  </a:lnTo>
                  <a:lnTo>
                    <a:pt x="114" y="186"/>
                  </a:lnTo>
                  <a:lnTo>
                    <a:pt x="113" y="192"/>
                  </a:lnTo>
                  <a:lnTo>
                    <a:pt x="113" y="198"/>
                  </a:lnTo>
                  <a:lnTo>
                    <a:pt x="112" y="202"/>
                  </a:lnTo>
                  <a:lnTo>
                    <a:pt x="111" y="208"/>
                  </a:lnTo>
                  <a:lnTo>
                    <a:pt x="109" y="212"/>
                  </a:lnTo>
                  <a:lnTo>
                    <a:pt x="107" y="214"/>
                  </a:lnTo>
                  <a:lnTo>
                    <a:pt x="106" y="217"/>
                  </a:lnTo>
                  <a:lnTo>
                    <a:pt x="104" y="221"/>
                  </a:lnTo>
                  <a:lnTo>
                    <a:pt x="94" y="227"/>
                  </a:lnTo>
                  <a:lnTo>
                    <a:pt x="82" y="230"/>
                  </a:lnTo>
                  <a:lnTo>
                    <a:pt x="67" y="231"/>
                  </a:lnTo>
                  <a:lnTo>
                    <a:pt x="51" y="230"/>
                  </a:lnTo>
                  <a:lnTo>
                    <a:pt x="36" y="228"/>
                  </a:lnTo>
                  <a:lnTo>
                    <a:pt x="21" y="223"/>
                  </a:lnTo>
                  <a:lnTo>
                    <a:pt x="9" y="216"/>
                  </a:lnTo>
                  <a:lnTo>
                    <a:pt x="1" y="208"/>
                  </a:lnTo>
                  <a:lnTo>
                    <a:pt x="1" y="198"/>
                  </a:lnTo>
                  <a:lnTo>
                    <a:pt x="2" y="186"/>
                  </a:lnTo>
                  <a:lnTo>
                    <a:pt x="3" y="176"/>
                  </a:lnTo>
                  <a:lnTo>
                    <a:pt x="5" y="164"/>
                  </a:lnTo>
                  <a:lnTo>
                    <a:pt x="3" y="163"/>
                  </a:lnTo>
                  <a:lnTo>
                    <a:pt x="2" y="162"/>
                  </a:lnTo>
                  <a:lnTo>
                    <a:pt x="1" y="160"/>
                  </a:lnTo>
                  <a:lnTo>
                    <a:pt x="0" y="159"/>
                  </a:lnTo>
                  <a:lnTo>
                    <a:pt x="0" y="154"/>
                  </a:lnTo>
                  <a:lnTo>
                    <a:pt x="1" y="151"/>
                  </a:lnTo>
                  <a:lnTo>
                    <a:pt x="1" y="147"/>
                  </a:lnTo>
                  <a:lnTo>
                    <a:pt x="1" y="144"/>
                  </a:lnTo>
                  <a:lnTo>
                    <a:pt x="3" y="141"/>
                  </a:lnTo>
                  <a:lnTo>
                    <a:pt x="6" y="139"/>
                  </a:lnTo>
                  <a:lnTo>
                    <a:pt x="7" y="137"/>
                  </a:lnTo>
                  <a:lnTo>
                    <a:pt x="9" y="134"/>
                  </a:lnTo>
                  <a:lnTo>
                    <a:pt x="7" y="134"/>
                  </a:lnTo>
                  <a:lnTo>
                    <a:pt x="5" y="134"/>
                  </a:lnTo>
                  <a:lnTo>
                    <a:pt x="2" y="134"/>
                  </a:lnTo>
                  <a:lnTo>
                    <a:pt x="0" y="133"/>
                  </a:lnTo>
                  <a:lnTo>
                    <a:pt x="1" y="127"/>
                  </a:lnTo>
                  <a:lnTo>
                    <a:pt x="2" y="121"/>
                  </a:lnTo>
                  <a:lnTo>
                    <a:pt x="2" y="114"/>
                  </a:lnTo>
                  <a:lnTo>
                    <a:pt x="3" y="108"/>
                  </a:lnTo>
                  <a:lnTo>
                    <a:pt x="6" y="108"/>
                  </a:lnTo>
                  <a:lnTo>
                    <a:pt x="7" y="107"/>
                  </a:lnTo>
                  <a:lnTo>
                    <a:pt x="9" y="107"/>
                  </a:lnTo>
                  <a:lnTo>
                    <a:pt x="11" y="106"/>
                  </a:lnTo>
                  <a:lnTo>
                    <a:pt x="10" y="102"/>
                  </a:lnTo>
                  <a:lnTo>
                    <a:pt x="9" y="99"/>
                  </a:lnTo>
                  <a:lnTo>
                    <a:pt x="7" y="95"/>
                  </a:lnTo>
                  <a:lnTo>
                    <a:pt x="6" y="92"/>
                  </a:lnTo>
                  <a:lnTo>
                    <a:pt x="6" y="89"/>
                  </a:lnTo>
                  <a:lnTo>
                    <a:pt x="6" y="86"/>
                  </a:lnTo>
                  <a:lnTo>
                    <a:pt x="6" y="83"/>
                  </a:lnTo>
                  <a:lnTo>
                    <a:pt x="7" y="79"/>
                  </a:lnTo>
                  <a:lnTo>
                    <a:pt x="9" y="77"/>
                  </a:lnTo>
                  <a:lnTo>
                    <a:pt x="11" y="74"/>
                  </a:lnTo>
                  <a:lnTo>
                    <a:pt x="13" y="72"/>
                  </a:lnTo>
                  <a:lnTo>
                    <a:pt x="15" y="70"/>
                  </a:lnTo>
                  <a:lnTo>
                    <a:pt x="16" y="68"/>
                  </a:lnTo>
                  <a:lnTo>
                    <a:pt x="16" y="64"/>
                  </a:lnTo>
                  <a:lnTo>
                    <a:pt x="16" y="62"/>
                  </a:lnTo>
                  <a:lnTo>
                    <a:pt x="16" y="58"/>
                  </a:lnTo>
                  <a:lnTo>
                    <a:pt x="15" y="56"/>
                  </a:lnTo>
                  <a:lnTo>
                    <a:pt x="14" y="54"/>
                  </a:lnTo>
                  <a:lnTo>
                    <a:pt x="11" y="53"/>
                  </a:lnTo>
                  <a:lnTo>
                    <a:pt x="10" y="50"/>
                  </a:lnTo>
                  <a:lnTo>
                    <a:pt x="11" y="43"/>
                  </a:lnTo>
                  <a:lnTo>
                    <a:pt x="13" y="35"/>
                  </a:lnTo>
                  <a:lnTo>
                    <a:pt x="13" y="28"/>
                  </a:lnTo>
                  <a:lnTo>
                    <a:pt x="14" y="20"/>
                  </a:lnTo>
                  <a:lnTo>
                    <a:pt x="13" y="16"/>
                  </a:lnTo>
                  <a:lnTo>
                    <a:pt x="13" y="11"/>
                  </a:lnTo>
                  <a:lnTo>
                    <a:pt x="13" y="5"/>
                  </a:lnTo>
                  <a:lnTo>
                    <a:pt x="11" y="0"/>
                  </a:lnTo>
                  <a:close/>
                </a:path>
              </a:pathLst>
            </a:custGeom>
            <a:solidFill>
              <a:srgbClr val="939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75" name="Freeform 455"/>
            <p:cNvSpPr>
              <a:spLocks noChangeAspect="1"/>
            </p:cNvSpPr>
            <p:nvPr/>
          </p:nvSpPr>
          <p:spPr bwMode="auto">
            <a:xfrm>
              <a:off x="4127" y="3273"/>
              <a:ext cx="42" cy="77"/>
            </a:xfrm>
            <a:custGeom>
              <a:avLst/>
              <a:gdLst>
                <a:gd name="T0" fmla="*/ 2 w 123"/>
                <a:gd name="T1" fmla="*/ 0 h 228"/>
                <a:gd name="T2" fmla="*/ 3 w 123"/>
                <a:gd name="T3" fmla="*/ 0 h 228"/>
                <a:gd name="T4" fmla="*/ 5 w 123"/>
                <a:gd name="T5" fmla="*/ 1 h 228"/>
                <a:gd name="T6" fmla="*/ 5 w 123"/>
                <a:gd name="T7" fmla="*/ 1 h 228"/>
                <a:gd name="T8" fmla="*/ 4 w 123"/>
                <a:gd name="T9" fmla="*/ 2 h 228"/>
                <a:gd name="T10" fmla="*/ 4 w 123"/>
                <a:gd name="T11" fmla="*/ 2 h 228"/>
                <a:gd name="T12" fmla="*/ 4 w 123"/>
                <a:gd name="T13" fmla="*/ 3 h 228"/>
                <a:gd name="T14" fmla="*/ 4 w 123"/>
                <a:gd name="T15" fmla="*/ 3 h 228"/>
                <a:gd name="T16" fmla="*/ 4 w 123"/>
                <a:gd name="T17" fmla="*/ 3 h 228"/>
                <a:gd name="T18" fmla="*/ 4 w 123"/>
                <a:gd name="T19" fmla="*/ 3 h 228"/>
                <a:gd name="T20" fmla="*/ 4 w 123"/>
                <a:gd name="T21" fmla="*/ 4 h 228"/>
                <a:gd name="T22" fmla="*/ 4 w 123"/>
                <a:gd name="T23" fmla="*/ 4 h 228"/>
                <a:gd name="T24" fmla="*/ 4 w 123"/>
                <a:gd name="T25" fmla="*/ 4 h 228"/>
                <a:gd name="T26" fmla="*/ 4 w 123"/>
                <a:gd name="T27" fmla="*/ 5 h 228"/>
                <a:gd name="T28" fmla="*/ 4 w 123"/>
                <a:gd name="T29" fmla="*/ 5 h 228"/>
                <a:gd name="T30" fmla="*/ 4 w 123"/>
                <a:gd name="T31" fmla="*/ 5 h 228"/>
                <a:gd name="T32" fmla="*/ 4 w 123"/>
                <a:gd name="T33" fmla="*/ 6 h 228"/>
                <a:gd name="T34" fmla="*/ 4 w 123"/>
                <a:gd name="T35" fmla="*/ 6 h 228"/>
                <a:gd name="T36" fmla="*/ 4 w 123"/>
                <a:gd name="T37" fmla="*/ 7 h 228"/>
                <a:gd name="T38" fmla="*/ 4 w 123"/>
                <a:gd name="T39" fmla="*/ 7 h 228"/>
                <a:gd name="T40" fmla="*/ 4 w 123"/>
                <a:gd name="T41" fmla="*/ 7 h 228"/>
                <a:gd name="T42" fmla="*/ 4 w 123"/>
                <a:gd name="T43" fmla="*/ 8 h 228"/>
                <a:gd name="T44" fmla="*/ 3 w 123"/>
                <a:gd name="T45" fmla="*/ 8 h 228"/>
                <a:gd name="T46" fmla="*/ 2 w 123"/>
                <a:gd name="T47" fmla="*/ 9 h 228"/>
                <a:gd name="T48" fmla="*/ 1 w 123"/>
                <a:gd name="T49" fmla="*/ 8 h 228"/>
                <a:gd name="T50" fmla="*/ 0 w 123"/>
                <a:gd name="T51" fmla="*/ 7 h 228"/>
                <a:gd name="T52" fmla="*/ 0 w 123"/>
                <a:gd name="T53" fmla="*/ 6 h 228"/>
                <a:gd name="T54" fmla="*/ 0 w 123"/>
                <a:gd name="T55" fmla="*/ 6 h 228"/>
                <a:gd name="T56" fmla="*/ 0 w 123"/>
                <a:gd name="T57" fmla="*/ 6 h 228"/>
                <a:gd name="T58" fmla="*/ 0 w 123"/>
                <a:gd name="T59" fmla="*/ 5 h 228"/>
                <a:gd name="T60" fmla="*/ 0 w 123"/>
                <a:gd name="T61" fmla="*/ 5 h 228"/>
                <a:gd name="T62" fmla="*/ 0 w 123"/>
                <a:gd name="T63" fmla="*/ 5 h 228"/>
                <a:gd name="T64" fmla="*/ 0 w 123"/>
                <a:gd name="T65" fmla="*/ 5 h 228"/>
                <a:gd name="T66" fmla="*/ 0 w 123"/>
                <a:gd name="T67" fmla="*/ 4 h 228"/>
                <a:gd name="T68" fmla="*/ 0 w 123"/>
                <a:gd name="T69" fmla="*/ 4 h 228"/>
                <a:gd name="T70" fmla="*/ 0 w 123"/>
                <a:gd name="T71" fmla="*/ 4 h 228"/>
                <a:gd name="T72" fmla="*/ 0 w 123"/>
                <a:gd name="T73" fmla="*/ 3 h 228"/>
                <a:gd name="T74" fmla="*/ 0 w 123"/>
                <a:gd name="T75" fmla="*/ 3 h 228"/>
                <a:gd name="T76" fmla="*/ 1 w 123"/>
                <a:gd name="T77" fmla="*/ 3 h 228"/>
                <a:gd name="T78" fmla="*/ 1 w 123"/>
                <a:gd name="T79" fmla="*/ 2 h 228"/>
                <a:gd name="T80" fmla="*/ 1 w 123"/>
                <a:gd name="T81" fmla="*/ 2 h 228"/>
                <a:gd name="T82" fmla="*/ 0 w 123"/>
                <a:gd name="T83" fmla="*/ 2 h 228"/>
                <a:gd name="T84" fmla="*/ 1 w 123"/>
                <a:gd name="T85" fmla="*/ 1 h 228"/>
                <a:gd name="T86" fmla="*/ 1 w 123"/>
                <a:gd name="T87" fmla="*/ 0 h 2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3" h="228">
                  <a:moveTo>
                    <a:pt x="15" y="0"/>
                  </a:moveTo>
                  <a:lnTo>
                    <a:pt x="29" y="1"/>
                  </a:lnTo>
                  <a:lnTo>
                    <a:pt x="42" y="4"/>
                  </a:lnTo>
                  <a:lnTo>
                    <a:pt x="55" y="5"/>
                  </a:lnTo>
                  <a:lnTo>
                    <a:pt x="69" y="7"/>
                  </a:lnTo>
                  <a:lnTo>
                    <a:pt x="83" y="8"/>
                  </a:lnTo>
                  <a:lnTo>
                    <a:pt x="97" y="10"/>
                  </a:lnTo>
                  <a:lnTo>
                    <a:pt x="110" y="12"/>
                  </a:lnTo>
                  <a:lnTo>
                    <a:pt x="123" y="14"/>
                  </a:lnTo>
                  <a:lnTo>
                    <a:pt x="122" y="17"/>
                  </a:lnTo>
                  <a:lnTo>
                    <a:pt x="121" y="21"/>
                  </a:lnTo>
                  <a:lnTo>
                    <a:pt x="119" y="25"/>
                  </a:lnTo>
                  <a:lnTo>
                    <a:pt x="118" y="29"/>
                  </a:lnTo>
                  <a:lnTo>
                    <a:pt x="117" y="37"/>
                  </a:lnTo>
                  <a:lnTo>
                    <a:pt x="115" y="44"/>
                  </a:lnTo>
                  <a:lnTo>
                    <a:pt x="114" y="52"/>
                  </a:lnTo>
                  <a:lnTo>
                    <a:pt x="113" y="60"/>
                  </a:lnTo>
                  <a:lnTo>
                    <a:pt x="112" y="61"/>
                  </a:lnTo>
                  <a:lnTo>
                    <a:pt x="110" y="63"/>
                  </a:lnTo>
                  <a:lnTo>
                    <a:pt x="108" y="65"/>
                  </a:lnTo>
                  <a:lnTo>
                    <a:pt x="106" y="67"/>
                  </a:lnTo>
                  <a:lnTo>
                    <a:pt x="106" y="70"/>
                  </a:lnTo>
                  <a:lnTo>
                    <a:pt x="106" y="74"/>
                  </a:lnTo>
                  <a:lnTo>
                    <a:pt x="105" y="77"/>
                  </a:lnTo>
                  <a:lnTo>
                    <a:pt x="105" y="81"/>
                  </a:lnTo>
                  <a:lnTo>
                    <a:pt x="106" y="81"/>
                  </a:lnTo>
                  <a:lnTo>
                    <a:pt x="108" y="81"/>
                  </a:lnTo>
                  <a:lnTo>
                    <a:pt x="110" y="81"/>
                  </a:lnTo>
                  <a:lnTo>
                    <a:pt x="111" y="81"/>
                  </a:lnTo>
                  <a:lnTo>
                    <a:pt x="110" y="86"/>
                  </a:lnTo>
                  <a:lnTo>
                    <a:pt x="110" y="92"/>
                  </a:lnTo>
                  <a:lnTo>
                    <a:pt x="108" y="97"/>
                  </a:lnTo>
                  <a:lnTo>
                    <a:pt x="107" y="103"/>
                  </a:lnTo>
                  <a:lnTo>
                    <a:pt x="106" y="104"/>
                  </a:lnTo>
                  <a:lnTo>
                    <a:pt x="105" y="105"/>
                  </a:lnTo>
                  <a:lnTo>
                    <a:pt x="104" y="106"/>
                  </a:lnTo>
                  <a:lnTo>
                    <a:pt x="103" y="107"/>
                  </a:lnTo>
                  <a:lnTo>
                    <a:pt x="104" y="110"/>
                  </a:lnTo>
                  <a:lnTo>
                    <a:pt x="104" y="113"/>
                  </a:lnTo>
                  <a:lnTo>
                    <a:pt x="104" y="116"/>
                  </a:lnTo>
                  <a:lnTo>
                    <a:pt x="105" y="120"/>
                  </a:lnTo>
                  <a:lnTo>
                    <a:pt x="104" y="124"/>
                  </a:lnTo>
                  <a:lnTo>
                    <a:pt x="104" y="128"/>
                  </a:lnTo>
                  <a:lnTo>
                    <a:pt x="104" y="131"/>
                  </a:lnTo>
                  <a:lnTo>
                    <a:pt x="103" y="136"/>
                  </a:lnTo>
                  <a:lnTo>
                    <a:pt x="102" y="138"/>
                  </a:lnTo>
                  <a:lnTo>
                    <a:pt x="100" y="139"/>
                  </a:lnTo>
                  <a:lnTo>
                    <a:pt x="99" y="142"/>
                  </a:lnTo>
                  <a:lnTo>
                    <a:pt x="98" y="144"/>
                  </a:lnTo>
                  <a:lnTo>
                    <a:pt x="99" y="148"/>
                  </a:lnTo>
                  <a:lnTo>
                    <a:pt x="100" y="151"/>
                  </a:lnTo>
                  <a:lnTo>
                    <a:pt x="100" y="154"/>
                  </a:lnTo>
                  <a:lnTo>
                    <a:pt x="102" y="157"/>
                  </a:lnTo>
                  <a:lnTo>
                    <a:pt x="100" y="160"/>
                  </a:lnTo>
                  <a:lnTo>
                    <a:pt x="100" y="164"/>
                  </a:lnTo>
                  <a:lnTo>
                    <a:pt x="99" y="167"/>
                  </a:lnTo>
                  <a:lnTo>
                    <a:pt x="98" y="172"/>
                  </a:lnTo>
                  <a:lnTo>
                    <a:pt x="97" y="174"/>
                  </a:lnTo>
                  <a:lnTo>
                    <a:pt x="97" y="177"/>
                  </a:lnTo>
                  <a:lnTo>
                    <a:pt x="96" y="180"/>
                  </a:lnTo>
                  <a:lnTo>
                    <a:pt x="95" y="183"/>
                  </a:lnTo>
                  <a:lnTo>
                    <a:pt x="93" y="189"/>
                  </a:lnTo>
                  <a:lnTo>
                    <a:pt x="93" y="194"/>
                  </a:lnTo>
                  <a:lnTo>
                    <a:pt x="92" y="199"/>
                  </a:lnTo>
                  <a:lnTo>
                    <a:pt x="91" y="205"/>
                  </a:lnTo>
                  <a:lnTo>
                    <a:pt x="90" y="207"/>
                  </a:lnTo>
                  <a:lnTo>
                    <a:pt x="89" y="211"/>
                  </a:lnTo>
                  <a:lnTo>
                    <a:pt x="88" y="214"/>
                  </a:lnTo>
                  <a:lnTo>
                    <a:pt x="87" y="218"/>
                  </a:lnTo>
                  <a:lnTo>
                    <a:pt x="79" y="224"/>
                  </a:lnTo>
                  <a:lnTo>
                    <a:pt x="68" y="227"/>
                  </a:lnTo>
                  <a:lnTo>
                    <a:pt x="55" y="228"/>
                  </a:lnTo>
                  <a:lnTo>
                    <a:pt x="42" y="227"/>
                  </a:lnTo>
                  <a:lnTo>
                    <a:pt x="28" y="225"/>
                  </a:lnTo>
                  <a:lnTo>
                    <a:pt x="16" y="220"/>
                  </a:lnTo>
                  <a:lnTo>
                    <a:pt x="7" y="214"/>
                  </a:lnTo>
                  <a:lnTo>
                    <a:pt x="0" y="206"/>
                  </a:lnTo>
                  <a:lnTo>
                    <a:pt x="1" y="196"/>
                  </a:lnTo>
                  <a:lnTo>
                    <a:pt x="2" y="186"/>
                  </a:lnTo>
                  <a:lnTo>
                    <a:pt x="4" y="174"/>
                  </a:lnTo>
                  <a:lnTo>
                    <a:pt x="5" y="163"/>
                  </a:lnTo>
                  <a:lnTo>
                    <a:pt x="4" y="161"/>
                  </a:lnTo>
                  <a:lnTo>
                    <a:pt x="4" y="160"/>
                  </a:lnTo>
                  <a:lnTo>
                    <a:pt x="2" y="158"/>
                  </a:lnTo>
                  <a:lnTo>
                    <a:pt x="1" y="157"/>
                  </a:lnTo>
                  <a:lnTo>
                    <a:pt x="2" y="153"/>
                  </a:lnTo>
                  <a:lnTo>
                    <a:pt x="2" y="150"/>
                  </a:lnTo>
                  <a:lnTo>
                    <a:pt x="2" y="146"/>
                  </a:lnTo>
                  <a:lnTo>
                    <a:pt x="2" y="143"/>
                  </a:lnTo>
                  <a:lnTo>
                    <a:pt x="5" y="141"/>
                  </a:lnTo>
                  <a:lnTo>
                    <a:pt x="6" y="138"/>
                  </a:lnTo>
                  <a:lnTo>
                    <a:pt x="8" y="136"/>
                  </a:lnTo>
                  <a:lnTo>
                    <a:pt x="9" y="134"/>
                  </a:lnTo>
                  <a:lnTo>
                    <a:pt x="8" y="134"/>
                  </a:lnTo>
                  <a:lnTo>
                    <a:pt x="6" y="133"/>
                  </a:lnTo>
                  <a:lnTo>
                    <a:pt x="5" y="133"/>
                  </a:lnTo>
                  <a:lnTo>
                    <a:pt x="2" y="133"/>
                  </a:lnTo>
                  <a:lnTo>
                    <a:pt x="4" y="127"/>
                  </a:lnTo>
                  <a:lnTo>
                    <a:pt x="4" y="120"/>
                  </a:lnTo>
                  <a:lnTo>
                    <a:pt x="4" y="113"/>
                  </a:lnTo>
                  <a:lnTo>
                    <a:pt x="5" y="107"/>
                  </a:lnTo>
                  <a:lnTo>
                    <a:pt x="7" y="106"/>
                  </a:lnTo>
                  <a:lnTo>
                    <a:pt x="8" y="106"/>
                  </a:lnTo>
                  <a:lnTo>
                    <a:pt x="11" y="106"/>
                  </a:lnTo>
                  <a:lnTo>
                    <a:pt x="12" y="105"/>
                  </a:lnTo>
                  <a:lnTo>
                    <a:pt x="11" y="101"/>
                  </a:lnTo>
                  <a:lnTo>
                    <a:pt x="11" y="98"/>
                  </a:lnTo>
                  <a:lnTo>
                    <a:pt x="9" y="95"/>
                  </a:lnTo>
                  <a:lnTo>
                    <a:pt x="8" y="91"/>
                  </a:lnTo>
                  <a:lnTo>
                    <a:pt x="8" y="88"/>
                  </a:lnTo>
                  <a:lnTo>
                    <a:pt x="8" y="84"/>
                  </a:lnTo>
                  <a:lnTo>
                    <a:pt x="8" y="82"/>
                  </a:lnTo>
                  <a:lnTo>
                    <a:pt x="8" y="78"/>
                  </a:lnTo>
                  <a:lnTo>
                    <a:pt x="11" y="76"/>
                  </a:lnTo>
                  <a:lnTo>
                    <a:pt x="13" y="74"/>
                  </a:lnTo>
                  <a:lnTo>
                    <a:pt x="14" y="71"/>
                  </a:lnTo>
                  <a:lnTo>
                    <a:pt x="16" y="68"/>
                  </a:lnTo>
                  <a:lnTo>
                    <a:pt x="16" y="66"/>
                  </a:lnTo>
                  <a:lnTo>
                    <a:pt x="16" y="62"/>
                  </a:lnTo>
                  <a:lnTo>
                    <a:pt x="16" y="60"/>
                  </a:lnTo>
                  <a:lnTo>
                    <a:pt x="17" y="58"/>
                  </a:lnTo>
                  <a:lnTo>
                    <a:pt x="16" y="55"/>
                  </a:lnTo>
                  <a:lnTo>
                    <a:pt x="15" y="53"/>
                  </a:lnTo>
                  <a:lnTo>
                    <a:pt x="13" y="52"/>
                  </a:lnTo>
                  <a:lnTo>
                    <a:pt x="12" y="50"/>
                  </a:lnTo>
                  <a:lnTo>
                    <a:pt x="13" y="43"/>
                  </a:lnTo>
                  <a:lnTo>
                    <a:pt x="14" y="36"/>
                  </a:lnTo>
                  <a:lnTo>
                    <a:pt x="15" y="29"/>
                  </a:lnTo>
                  <a:lnTo>
                    <a:pt x="16" y="22"/>
                  </a:lnTo>
                  <a:lnTo>
                    <a:pt x="15" y="16"/>
                  </a:lnTo>
                  <a:lnTo>
                    <a:pt x="15" y="10"/>
                  </a:lnTo>
                  <a:lnTo>
                    <a:pt x="15" y="6"/>
                  </a:lnTo>
                  <a:lnTo>
                    <a:pt x="15" y="0"/>
                  </a:lnTo>
                  <a:close/>
                </a:path>
              </a:pathLst>
            </a:custGeom>
            <a:solidFill>
              <a:srgbClr val="9E9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76" name="Freeform 456"/>
            <p:cNvSpPr>
              <a:spLocks noChangeAspect="1"/>
            </p:cNvSpPr>
            <p:nvPr/>
          </p:nvSpPr>
          <p:spPr bwMode="auto">
            <a:xfrm>
              <a:off x="4131" y="3274"/>
              <a:ext cx="33" cy="76"/>
            </a:xfrm>
            <a:custGeom>
              <a:avLst/>
              <a:gdLst>
                <a:gd name="T0" fmla="*/ 1 w 102"/>
                <a:gd name="T1" fmla="*/ 0 h 226"/>
                <a:gd name="T2" fmla="*/ 4 w 102"/>
                <a:gd name="T3" fmla="*/ 0 h 226"/>
                <a:gd name="T4" fmla="*/ 3 w 102"/>
                <a:gd name="T5" fmla="*/ 1 h 226"/>
                <a:gd name="T6" fmla="*/ 3 w 102"/>
                <a:gd name="T7" fmla="*/ 2 h 226"/>
                <a:gd name="T8" fmla="*/ 3 w 102"/>
                <a:gd name="T9" fmla="*/ 2 h 226"/>
                <a:gd name="T10" fmla="*/ 3 w 102"/>
                <a:gd name="T11" fmla="*/ 3 h 226"/>
                <a:gd name="T12" fmla="*/ 3 w 102"/>
                <a:gd name="T13" fmla="*/ 3 h 226"/>
                <a:gd name="T14" fmla="*/ 3 w 102"/>
                <a:gd name="T15" fmla="*/ 4 h 226"/>
                <a:gd name="T16" fmla="*/ 3 w 102"/>
                <a:gd name="T17" fmla="*/ 4 h 226"/>
                <a:gd name="T18" fmla="*/ 3 w 102"/>
                <a:gd name="T19" fmla="*/ 4 h 226"/>
                <a:gd name="T20" fmla="*/ 3 w 102"/>
                <a:gd name="T21" fmla="*/ 5 h 226"/>
                <a:gd name="T22" fmla="*/ 3 w 102"/>
                <a:gd name="T23" fmla="*/ 5 h 226"/>
                <a:gd name="T24" fmla="*/ 3 w 102"/>
                <a:gd name="T25" fmla="*/ 6 h 226"/>
                <a:gd name="T26" fmla="*/ 3 w 102"/>
                <a:gd name="T27" fmla="*/ 6 h 226"/>
                <a:gd name="T28" fmla="*/ 3 w 102"/>
                <a:gd name="T29" fmla="*/ 7 h 226"/>
                <a:gd name="T30" fmla="*/ 3 w 102"/>
                <a:gd name="T31" fmla="*/ 8 h 226"/>
                <a:gd name="T32" fmla="*/ 2 w 102"/>
                <a:gd name="T33" fmla="*/ 8 h 226"/>
                <a:gd name="T34" fmla="*/ 2 w 102"/>
                <a:gd name="T35" fmla="*/ 8 h 226"/>
                <a:gd name="T36" fmla="*/ 2 w 102"/>
                <a:gd name="T37" fmla="*/ 9 h 226"/>
                <a:gd name="T38" fmla="*/ 2 w 102"/>
                <a:gd name="T39" fmla="*/ 9 h 226"/>
                <a:gd name="T40" fmla="*/ 1 w 102"/>
                <a:gd name="T41" fmla="*/ 9 h 226"/>
                <a:gd name="T42" fmla="*/ 1 w 102"/>
                <a:gd name="T43" fmla="*/ 8 h 226"/>
                <a:gd name="T44" fmla="*/ 0 w 102"/>
                <a:gd name="T45" fmla="*/ 8 h 226"/>
                <a:gd name="T46" fmla="*/ 0 w 102"/>
                <a:gd name="T47" fmla="*/ 8 h 226"/>
                <a:gd name="T48" fmla="*/ 0 w 102"/>
                <a:gd name="T49" fmla="*/ 8 h 226"/>
                <a:gd name="T50" fmla="*/ 0 w 102"/>
                <a:gd name="T51" fmla="*/ 6 h 226"/>
                <a:gd name="T52" fmla="*/ 0 w 102"/>
                <a:gd name="T53" fmla="*/ 6 h 226"/>
                <a:gd name="T54" fmla="*/ 0 w 102"/>
                <a:gd name="T55" fmla="*/ 5 h 226"/>
                <a:gd name="T56" fmla="*/ 0 w 102"/>
                <a:gd name="T57" fmla="*/ 5 h 226"/>
                <a:gd name="T58" fmla="*/ 0 w 102"/>
                <a:gd name="T59" fmla="*/ 5 h 226"/>
                <a:gd name="T60" fmla="*/ 0 w 102"/>
                <a:gd name="T61" fmla="*/ 4 h 226"/>
                <a:gd name="T62" fmla="*/ 0 w 102"/>
                <a:gd name="T63" fmla="*/ 4 h 226"/>
                <a:gd name="T64" fmla="*/ 0 w 102"/>
                <a:gd name="T65" fmla="*/ 3 h 226"/>
                <a:gd name="T66" fmla="*/ 0 w 102"/>
                <a:gd name="T67" fmla="*/ 3 h 226"/>
                <a:gd name="T68" fmla="*/ 1 w 102"/>
                <a:gd name="T69" fmla="*/ 3 h 226"/>
                <a:gd name="T70" fmla="*/ 1 w 102"/>
                <a:gd name="T71" fmla="*/ 2 h 226"/>
                <a:gd name="T72" fmla="*/ 1 w 102"/>
                <a:gd name="T73" fmla="*/ 2 h 226"/>
                <a:gd name="T74" fmla="*/ 1 w 102"/>
                <a:gd name="T75" fmla="*/ 1 h 226"/>
                <a:gd name="T76" fmla="*/ 1 w 102"/>
                <a:gd name="T77" fmla="*/ 0 h 2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226">
                  <a:moveTo>
                    <a:pt x="18" y="0"/>
                  </a:moveTo>
                  <a:lnTo>
                    <a:pt x="102" y="12"/>
                  </a:lnTo>
                  <a:lnTo>
                    <a:pt x="97" y="27"/>
                  </a:lnTo>
                  <a:lnTo>
                    <a:pt x="93" y="58"/>
                  </a:lnTo>
                  <a:lnTo>
                    <a:pt x="88" y="65"/>
                  </a:lnTo>
                  <a:lnTo>
                    <a:pt x="86" y="78"/>
                  </a:lnTo>
                  <a:lnTo>
                    <a:pt x="90" y="79"/>
                  </a:lnTo>
                  <a:lnTo>
                    <a:pt x="88" y="101"/>
                  </a:lnTo>
                  <a:lnTo>
                    <a:pt x="83" y="104"/>
                  </a:lnTo>
                  <a:lnTo>
                    <a:pt x="84" y="118"/>
                  </a:lnTo>
                  <a:lnTo>
                    <a:pt x="83" y="133"/>
                  </a:lnTo>
                  <a:lnTo>
                    <a:pt x="79" y="142"/>
                  </a:lnTo>
                  <a:lnTo>
                    <a:pt x="81" y="154"/>
                  </a:lnTo>
                  <a:lnTo>
                    <a:pt x="79" y="169"/>
                  </a:lnTo>
                  <a:lnTo>
                    <a:pt x="75" y="180"/>
                  </a:lnTo>
                  <a:lnTo>
                    <a:pt x="73" y="202"/>
                  </a:lnTo>
                  <a:lnTo>
                    <a:pt x="68" y="215"/>
                  </a:lnTo>
                  <a:lnTo>
                    <a:pt x="63" y="220"/>
                  </a:lnTo>
                  <a:lnTo>
                    <a:pt x="53" y="225"/>
                  </a:lnTo>
                  <a:lnTo>
                    <a:pt x="43" y="226"/>
                  </a:lnTo>
                  <a:lnTo>
                    <a:pt x="33" y="226"/>
                  </a:lnTo>
                  <a:lnTo>
                    <a:pt x="22" y="224"/>
                  </a:lnTo>
                  <a:lnTo>
                    <a:pt x="13" y="219"/>
                  </a:lnTo>
                  <a:lnTo>
                    <a:pt x="5" y="214"/>
                  </a:lnTo>
                  <a:lnTo>
                    <a:pt x="0" y="207"/>
                  </a:lnTo>
                  <a:lnTo>
                    <a:pt x="5" y="164"/>
                  </a:lnTo>
                  <a:lnTo>
                    <a:pt x="3" y="157"/>
                  </a:lnTo>
                  <a:lnTo>
                    <a:pt x="4" y="142"/>
                  </a:lnTo>
                  <a:lnTo>
                    <a:pt x="10" y="134"/>
                  </a:lnTo>
                  <a:lnTo>
                    <a:pt x="4" y="133"/>
                  </a:lnTo>
                  <a:lnTo>
                    <a:pt x="7" y="106"/>
                  </a:lnTo>
                  <a:lnTo>
                    <a:pt x="12" y="105"/>
                  </a:lnTo>
                  <a:lnTo>
                    <a:pt x="10" y="91"/>
                  </a:lnTo>
                  <a:lnTo>
                    <a:pt x="11" y="79"/>
                  </a:lnTo>
                  <a:lnTo>
                    <a:pt x="17" y="69"/>
                  </a:lnTo>
                  <a:lnTo>
                    <a:pt x="18" y="58"/>
                  </a:lnTo>
                  <a:lnTo>
                    <a:pt x="14" y="50"/>
                  </a:lnTo>
                  <a:lnTo>
                    <a:pt x="18" y="22"/>
                  </a:lnTo>
                  <a:lnTo>
                    <a:pt x="18" y="0"/>
                  </a:lnTo>
                  <a:close/>
                </a:path>
              </a:pathLst>
            </a:custGeom>
            <a:solidFill>
              <a:srgbClr val="A8A5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77" name="Freeform 457"/>
            <p:cNvSpPr>
              <a:spLocks noChangeAspect="1"/>
            </p:cNvSpPr>
            <p:nvPr/>
          </p:nvSpPr>
          <p:spPr bwMode="auto">
            <a:xfrm>
              <a:off x="4094" y="3296"/>
              <a:ext cx="105" cy="15"/>
            </a:xfrm>
            <a:custGeom>
              <a:avLst/>
              <a:gdLst>
                <a:gd name="T0" fmla="*/ 0 w 313"/>
                <a:gd name="T1" fmla="*/ 0 h 44"/>
                <a:gd name="T2" fmla="*/ 1 w 313"/>
                <a:gd name="T3" fmla="*/ 0 h 44"/>
                <a:gd name="T4" fmla="*/ 1 w 313"/>
                <a:gd name="T5" fmla="*/ 0 h 44"/>
                <a:gd name="T6" fmla="*/ 2 w 313"/>
                <a:gd name="T7" fmla="*/ 0 h 44"/>
                <a:gd name="T8" fmla="*/ 3 w 313"/>
                <a:gd name="T9" fmla="*/ 0 h 44"/>
                <a:gd name="T10" fmla="*/ 4 w 313"/>
                <a:gd name="T11" fmla="*/ 1 h 44"/>
                <a:gd name="T12" fmla="*/ 4 w 313"/>
                <a:gd name="T13" fmla="*/ 1 h 44"/>
                <a:gd name="T14" fmla="*/ 5 w 313"/>
                <a:gd name="T15" fmla="*/ 1 h 44"/>
                <a:gd name="T16" fmla="*/ 6 w 313"/>
                <a:gd name="T17" fmla="*/ 1 h 44"/>
                <a:gd name="T18" fmla="*/ 7 w 313"/>
                <a:gd name="T19" fmla="*/ 1 h 44"/>
                <a:gd name="T20" fmla="*/ 7 w 313"/>
                <a:gd name="T21" fmla="*/ 1 h 44"/>
                <a:gd name="T22" fmla="*/ 8 w 313"/>
                <a:gd name="T23" fmla="*/ 1 h 44"/>
                <a:gd name="T24" fmla="*/ 9 w 313"/>
                <a:gd name="T25" fmla="*/ 1 h 44"/>
                <a:gd name="T26" fmla="*/ 10 w 313"/>
                <a:gd name="T27" fmla="*/ 1 h 44"/>
                <a:gd name="T28" fmla="*/ 10 w 313"/>
                <a:gd name="T29" fmla="*/ 1 h 44"/>
                <a:gd name="T30" fmla="*/ 11 w 313"/>
                <a:gd name="T31" fmla="*/ 1 h 44"/>
                <a:gd name="T32" fmla="*/ 12 w 313"/>
                <a:gd name="T33" fmla="*/ 1 h 44"/>
                <a:gd name="T34" fmla="*/ 11 w 313"/>
                <a:gd name="T35" fmla="*/ 2 h 44"/>
                <a:gd name="T36" fmla="*/ 11 w 313"/>
                <a:gd name="T37" fmla="*/ 2 h 44"/>
                <a:gd name="T38" fmla="*/ 10 w 313"/>
                <a:gd name="T39" fmla="*/ 2 h 44"/>
                <a:gd name="T40" fmla="*/ 9 w 313"/>
                <a:gd name="T41" fmla="*/ 2 h 44"/>
                <a:gd name="T42" fmla="*/ 8 w 313"/>
                <a:gd name="T43" fmla="*/ 2 h 44"/>
                <a:gd name="T44" fmla="*/ 8 w 313"/>
                <a:gd name="T45" fmla="*/ 2 h 44"/>
                <a:gd name="T46" fmla="*/ 7 w 313"/>
                <a:gd name="T47" fmla="*/ 2 h 44"/>
                <a:gd name="T48" fmla="*/ 6 w 313"/>
                <a:gd name="T49" fmla="*/ 1 h 44"/>
                <a:gd name="T50" fmla="*/ 5 w 313"/>
                <a:gd name="T51" fmla="*/ 1 h 44"/>
                <a:gd name="T52" fmla="*/ 5 w 313"/>
                <a:gd name="T53" fmla="*/ 1 h 44"/>
                <a:gd name="T54" fmla="*/ 4 w 313"/>
                <a:gd name="T55" fmla="*/ 1 h 44"/>
                <a:gd name="T56" fmla="*/ 3 w 313"/>
                <a:gd name="T57" fmla="*/ 1 h 44"/>
                <a:gd name="T58" fmla="*/ 2 w 313"/>
                <a:gd name="T59" fmla="*/ 1 h 44"/>
                <a:gd name="T60" fmla="*/ 2 w 313"/>
                <a:gd name="T61" fmla="*/ 1 h 44"/>
                <a:gd name="T62" fmla="*/ 1 w 313"/>
                <a:gd name="T63" fmla="*/ 1 h 44"/>
                <a:gd name="T64" fmla="*/ 1 w 313"/>
                <a:gd name="T65" fmla="*/ 1 h 44"/>
                <a:gd name="T66" fmla="*/ 0 w 313"/>
                <a:gd name="T67" fmla="*/ 0 h 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3" h="44">
                  <a:moveTo>
                    <a:pt x="0" y="0"/>
                  </a:moveTo>
                  <a:lnTo>
                    <a:pt x="20" y="3"/>
                  </a:lnTo>
                  <a:lnTo>
                    <a:pt x="39" y="7"/>
                  </a:lnTo>
                  <a:lnTo>
                    <a:pt x="59" y="10"/>
                  </a:lnTo>
                  <a:lnTo>
                    <a:pt x="78" y="13"/>
                  </a:lnTo>
                  <a:lnTo>
                    <a:pt x="98" y="16"/>
                  </a:lnTo>
                  <a:lnTo>
                    <a:pt x="117" y="18"/>
                  </a:lnTo>
                  <a:lnTo>
                    <a:pt x="137" y="21"/>
                  </a:lnTo>
                  <a:lnTo>
                    <a:pt x="157" y="23"/>
                  </a:lnTo>
                  <a:lnTo>
                    <a:pt x="176" y="25"/>
                  </a:lnTo>
                  <a:lnTo>
                    <a:pt x="196" y="28"/>
                  </a:lnTo>
                  <a:lnTo>
                    <a:pt x="215" y="30"/>
                  </a:lnTo>
                  <a:lnTo>
                    <a:pt x="235" y="31"/>
                  </a:lnTo>
                  <a:lnTo>
                    <a:pt x="255" y="33"/>
                  </a:lnTo>
                  <a:lnTo>
                    <a:pt x="274" y="35"/>
                  </a:lnTo>
                  <a:lnTo>
                    <a:pt x="294" y="36"/>
                  </a:lnTo>
                  <a:lnTo>
                    <a:pt x="313" y="37"/>
                  </a:lnTo>
                  <a:lnTo>
                    <a:pt x="298" y="40"/>
                  </a:lnTo>
                  <a:lnTo>
                    <a:pt x="281" y="43"/>
                  </a:lnTo>
                  <a:lnTo>
                    <a:pt x="264" y="44"/>
                  </a:lnTo>
                  <a:lnTo>
                    <a:pt x="245" y="44"/>
                  </a:lnTo>
                  <a:lnTo>
                    <a:pt x="226" y="43"/>
                  </a:lnTo>
                  <a:lnTo>
                    <a:pt x="206" y="42"/>
                  </a:lnTo>
                  <a:lnTo>
                    <a:pt x="187" y="40"/>
                  </a:lnTo>
                  <a:lnTo>
                    <a:pt x="166" y="38"/>
                  </a:lnTo>
                  <a:lnTo>
                    <a:pt x="146" y="36"/>
                  </a:lnTo>
                  <a:lnTo>
                    <a:pt x="126" y="33"/>
                  </a:lnTo>
                  <a:lnTo>
                    <a:pt x="105" y="30"/>
                  </a:lnTo>
                  <a:lnTo>
                    <a:pt x="85" y="28"/>
                  </a:lnTo>
                  <a:lnTo>
                    <a:pt x="67" y="24"/>
                  </a:lnTo>
                  <a:lnTo>
                    <a:pt x="48" y="22"/>
                  </a:lnTo>
                  <a:lnTo>
                    <a:pt x="30" y="20"/>
                  </a:lnTo>
                  <a:lnTo>
                    <a:pt x="14" y="17"/>
                  </a:lnTo>
                  <a:lnTo>
                    <a:pt x="0" y="0"/>
                  </a:lnTo>
                  <a:close/>
                </a:path>
              </a:pathLst>
            </a:custGeom>
            <a:solidFill>
              <a:srgbClr val="51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78" name="Freeform 458"/>
            <p:cNvSpPr>
              <a:spLocks noChangeAspect="1"/>
            </p:cNvSpPr>
            <p:nvPr/>
          </p:nvSpPr>
          <p:spPr bwMode="auto">
            <a:xfrm>
              <a:off x="4095" y="3312"/>
              <a:ext cx="102" cy="12"/>
            </a:xfrm>
            <a:custGeom>
              <a:avLst/>
              <a:gdLst>
                <a:gd name="T0" fmla="*/ 0 w 304"/>
                <a:gd name="T1" fmla="*/ 0 h 36"/>
                <a:gd name="T2" fmla="*/ 1 w 304"/>
                <a:gd name="T3" fmla="*/ 0 h 36"/>
                <a:gd name="T4" fmla="*/ 1 w 304"/>
                <a:gd name="T5" fmla="*/ 0 h 36"/>
                <a:gd name="T6" fmla="*/ 2 w 304"/>
                <a:gd name="T7" fmla="*/ 0 h 36"/>
                <a:gd name="T8" fmla="*/ 3 w 304"/>
                <a:gd name="T9" fmla="*/ 0 h 36"/>
                <a:gd name="T10" fmla="*/ 4 w 304"/>
                <a:gd name="T11" fmla="*/ 0 h 36"/>
                <a:gd name="T12" fmla="*/ 4 w 304"/>
                <a:gd name="T13" fmla="*/ 1 h 36"/>
                <a:gd name="T14" fmla="*/ 5 w 304"/>
                <a:gd name="T15" fmla="*/ 1 h 36"/>
                <a:gd name="T16" fmla="*/ 6 w 304"/>
                <a:gd name="T17" fmla="*/ 1 h 36"/>
                <a:gd name="T18" fmla="*/ 6 w 304"/>
                <a:gd name="T19" fmla="*/ 1 h 36"/>
                <a:gd name="T20" fmla="*/ 7 w 304"/>
                <a:gd name="T21" fmla="*/ 1 h 36"/>
                <a:gd name="T22" fmla="*/ 8 w 304"/>
                <a:gd name="T23" fmla="*/ 1 h 36"/>
                <a:gd name="T24" fmla="*/ 9 w 304"/>
                <a:gd name="T25" fmla="*/ 1 h 36"/>
                <a:gd name="T26" fmla="*/ 9 w 304"/>
                <a:gd name="T27" fmla="*/ 1 h 36"/>
                <a:gd name="T28" fmla="*/ 10 w 304"/>
                <a:gd name="T29" fmla="*/ 1 h 36"/>
                <a:gd name="T30" fmla="*/ 11 w 304"/>
                <a:gd name="T31" fmla="*/ 1 h 36"/>
                <a:gd name="T32" fmla="*/ 11 w 304"/>
                <a:gd name="T33" fmla="*/ 1 h 36"/>
                <a:gd name="T34" fmla="*/ 11 w 304"/>
                <a:gd name="T35" fmla="*/ 1 h 36"/>
                <a:gd name="T36" fmla="*/ 10 w 304"/>
                <a:gd name="T37" fmla="*/ 1 h 36"/>
                <a:gd name="T38" fmla="*/ 10 w 304"/>
                <a:gd name="T39" fmla="*/ 1 h 36"/>
                <a:gd name="T40" fmla="*/ 9 w 304"/>
                <a:gd name="T41" fmla="*/ 1 h 36"/>
                <a:gd name="T42" fmla="*/ 8 w 304"/>
                <a:gd name="T43" fmla="*/ 1 h 36"/>
                <a:gd name="T44" fmla="*/ 7 w 304"/>
                <a:gd name="T45" fmla="*/ 1 h 36"/>
                <a:gd name="T46" fmla="*/ 7 w 304"/>
                <a:gd name="T47" fmla="*/ 1 h 36"/>
                <a:gd name="T48" fmla="*/ 6 w 304"/>
                <a:gd name="T49" fmla="*/ 1 h 36"/>
                <a:gd name="T50" fmla="*/ 5 w 304"/>
                <a:gd name="T51" fmla="*/ 1 h 36"/>
                <a:gd name="T52" fmla="*/ 4 w 304"/>
                <a:gd name="T53" fmla="*/ 1 h 36"/>
                <a:gd name="T54" fmla="*/ 4 w 304"/>
                <a:gd name="T55" fmla="*/ 1 h 36"/>
                <a:gd name="T56" fmla="*/ 3 w 304"/>
                <a:gd name="T57" fmla="*/ 1 h 36"/>
                <a:gd name="T58" fmla="*/ 2 w 304"/>
                <a:gd name="T59" fmla="*/ 1 h 36"/>
                <a:gd name="T60" fmla="*/ 2 w 304"/>
                <a:gd name="T61" fmla="*/ 1 h 36"/>
                <a:gd name="T62" fmla="*/ 1 w 304"/>
                <a:gd name="T63" fmla="*/ 0 h 36"/>
                <a:gd name="T64" fmla="*/ 0 w 304"/>
                <a:gd name="T65" fmla="*/ 0 h 36"/>
                <a:gd name="T66" fmla="*/ 0 w 304"/>
                <a:gd name="T67" fmla="*/ 0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4" h="36">
                  <a:moveTo>
                    <a:pt x="0" y="0"/>
                  </a:moveTo>
                  <a:lnTo>
                    <a:pt x="19" y="3"/>
                  </a:lnTo>
                  <a:lnTo>
                    <a:pt x="38" y="6"/>
                  </a:lnTo>
                  <a:lnTo>
                    <a:pt x="57" y="8"/>
                  </a:lnTo>
                  <a:lnTo>
                    <a:pt x="76" y="11"/>
                  </a:lnTo>
                  <a:lnTo>
                    <a:pt x="95" y="13"/>
                  </a:lnTo>
                  <a:lnTo>
                    <a:pt x="114" y="15"/>
                  </a:lnTo>
                  <a:lnTo>
                    <a:pt x="133" y="18"/>
                  </a:lnTo>
                  <a:lnTo>
                    <a:pt x="152" y="20"/>
                  </a:lnTo>
                  <a:lnTo>
                    <a:pt x="170" y="21"/>
                  </a:lnTo>
                  <a:lnTo>
                    <a:pt x="190" y="23"/>
                  </a:lnTo>
                  <a:lnTo>
                    <a:pt x="208" y="24"/>
                  </a:lnTo>
                  <a:lnTo>
                    <a:pt x="228" y="26"/>
                  </a:lnTo>
                  <a:lnTo>
                    <a:pt x="246" y="26"/>
                  </a:lnTo>
                  <a:lnTo>
                    <a:pt x="266" y="26"/>
                  </a:lnTo>
                  <a:lnTo>
                    <a:pt x="284" y="26"/>
                  </a:lnTo>
                  <a:lnTo>
                    <a:pt x="304" y="26"/>
                  </a:lnTo>
                  <a:lnTo>
                    <a:pt x="288" y="30"/>
                  </a:lnTo>
                  <a:lnTo>
                    <a:pt x="271" y="34"/>
                  </a:lnTo>
                  <a:lnTo>
                    <a:pt x="253" y="35"/>
                  </a:lnTo>
                  <a:lnTo>
                    <a:pt x="235" y="36"/>
                  </a:lnTo>
                  <a:lnTo>
                    <a:pt x="216" y="36"/>
                  </a:lnTo>
                  <a:lnTo>
                    <a:pt x="197" y="36"/>
                  </a:lnTo>
                  <a:lnTo>
                    <a:pt x="177" y="35"/>
                  </a:lnTo>
                  <a:lnTo>
                    <a:pt x="157" y="33"/>
                  </a:lnTo>
                  <a:lnTo>
                    <a:pt x="137" y="30"/>
                  </a:lnTo>
                  <a:lnTo>
                    <a:pt x="117" y="27"/>
                  </a:lnTo>
                  <a:lnTo>
                    <a:pt x="97" y="24"/>
                  </a:lnTo>
                  <a:lnTo>
                    <a:pt x="78" y="21"/>
                  </a:lnTo>
                  <a:lnTo>
                    <a:pt x="59" y="19"/>
                  </a:lnTo>
                  <a:lnTo>
                    <a:pt x="41" y="15"/>
                  </a:lnTo>
                  <a:lnTo>
                    <a:pt x="23" y="13"/>
                  </a:lnTo>
                  <a:lnTo>
                    <a:pt x="6" y="11"/>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79" name="Freeform 459"/>
            <p:cNvSpPr>
              <a:spLocks noChangeAspect="1"/>
            </p:cNvSpPr>
            <p:nvPr/>
          </p:nvSpPr>
          <p:spPr bwMode="auto">
            <a:xfrm>
              <a:off x="4094" y="3325"/>
              <a:ext cx="102" cy="13"/>
            </a:xfrm>
            <a:custGeom>
              <a:avLst/>
              <a:gdLst>
                <a:gd name="T0" fmla="*/ 0 w 305"/>
                <a:gd name="T1" fmla="*/ 0 h 38"/>
                <a:gd name="T2" fmla="*/ 1 w 305"/>
                <a:gd name="T3" fmla="*/ 0 h 38"/>
                <a:gd name="T4" fmla="*/ 2 w 305"/>
                <a:gd name="T5" fmla="*/ 0 h 38"/>
                <a:gd name="T6" fmla="*/ 2 w 305"/>
                <a:gd name="T7" fmla="*/ 0 h 38"/>
                <a:gd name="T8" fmla="*/ 3 w 305"/>
                <a:gd name="T9" fmla="*/ 0 h 38"/>
                <a:gd name="T10" fmla="*/ 4 w 305"/>
                <a:gd name="T11" fmla="*/ 1 h 38"/>
                <a:gd name="T12" fmla="*/ 4 w 305"/>
                <a:gd name="T13" fmla="*/ 1 h 38"/>
                <a:gd name="T14" fmla="*/ 5 w 305"/>
                <a:gd name="T15" fmla="*/ 1 h 38"/>
                <a:gd name="T16" fmla="*/ 6 w 305"/>
                <a:gd name="T17" fmla="*/ 1 h 38"/>
                <a:gd name="T18" fmla="*/ 7 w 305"/>
                <a:gd name="T19" fmla="*/ 1 h 38"/>
                <a:gd name="T20" fmla="*/ 7 w 305"/>
                <a:gd name="T21" fmla="*/ 1 h 38"/>
                <a:gd name="T22" fmla="*/ 8 w 305"/>
                <a:gd name="T23" fmla="*/ 1 h 38"/>
                <a:gd name="T24" fmla="*/ 9 w 305"/>
                <a:gd name="T25" fmla="*/ 1 h 38"/>
                <a:gd name="T26" fmla="*/ 9 w 305"/>
                <a:gd name="T27" fmla="*/ 1 h 38"/>
                <a:gd name="T28" fmla="*/ 10 w 305"/>
                <a:gd name="T29" fmla="*/ 1 h 38"/>
                <a:gd name="T30" fmla="*/ 11 w 305"/>
                <a:gd name="T31" fmla="*/ 1 h 38"/>
                <a:gd name="T32" fmla="*/ 11 w 305"/>
                <a:gd name="T33" fmla="*/ 1 h 38"/>
                <a:gd name="T34" fmla="*/ 11 w 305"/>
                <a:gd name="T35" fmla="*/ 1 h 38"/>
                <a:gd name="T36" fmla="*/ 10 w 305"/>
                <a:gd name="T37" fmla="*/ 1 h 38"/>
                <a:gd name="T38" fmla="*/ 9 w 305"/>
                <a:gd name="T39" fmla="*/ 1 h 38"/>
                <a:gd name="T40" fmla="*/ 9 w 305"/>
                <a:gd name="T41" fmla="*/ 1 h 38"/>
                <a:gd name="T42" fmla="*/ 8 w 305"/>
                <a:gd name="T43" fmla="*/ 1 h 38"/>
                <a:gd name="T44" fmla="*/ 7 w 305"/>
                <a:gd name="T45" fmla="*/ 1 h 38"/>
                <a:gd name="T46" fmla="*/ 7 w 305"/>
                <a:gd name="T47" fmla="*/ 1 h 38"/>
                <a:gd name="T48" fmla="*/ 6 w 305"/>
                <a:gd name="T49" fmla="*/ 1 h 38"/>
                <a:gd name="T50" fmla="*/ 5 w 305"/>
                <a:gd name="T51" fmla="*/ 1 h 38"/>
                <a:gd name="T52" fmla="*/ 5 w 305"/>
                <a:gd name="T53" fmla="*/ 1 h 38"/>
                <a:gd name="T54" fmla="*/ 4 w 305"/>
                <a:gd name="T55" fmla="*/ 1 h 38"/>
                <a:gd name="T56" fmla="*/ 3 w 305"/>
                <a:gd name="T57" fmla="*/ 1 h 38"/>
                <a:gd name="T58" fmla="*/ 3 w 305"/>
                <a:gd name="T59" fmla="*/ 1 h 38"/>
                <a:gd name="T60" fmla="*/ 2 w 305"/>
                <a:gd name="T61" fmla="*/ 1 h 38"/>
                <a:gd name="T62" fmla="*/ 1 w 305"/>
                <a:gd name="T63" fmla="*/ 1 h 38"/>
                <a:gd name="T64" fmla="*/ 1 w 305"/>
                <a:gd name="T65" fmla="*/ 0 h 38"/>
                <a:gd name="T66" fmla="*/ 0 w 305"/>
                <a:gd name="T67" fmla="*/ 0 h 38"/>
                <a:gd name="T68" fmla="*/ 0 w 305"/>
                <a:gd name="T69" fmla="*/ 0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05" h="38">
                  <a:moveTo>
                    <a:pt x="9" y="0"/>
                  </a:moveTo>
                  <a:lnTo>
                    <a:pt x="28" y="4"/>
                  </a:lnTo>
                  <a:lnTo>
                    <a:pt x="47" y="6"/>
                  </a:lnTo>
                  <a:lnTo>
                    <a:pt x="66" y="10"/>
                  </a:lnTo>
                  <a:lnTo>
                    <a:pt x="84" y="12"/>
                  </a:lnTo>
                  <a:lnTo>
                    <a:pt x="103" y="15"/>
                  </a:lnTo>
                  <a:lnTo>
                    <a:pt x="121" y="18"/>
                  </a:lnTo>
                  <a:lnTo>
                    <a:pt x="138" y="20"/>
                  </a:lnTo>
                  <a:lnTo>
                    <a:pt x="157" y="21"/>
                  </a:lnTo>
                  <a:lnTo>
                    <a:pt x="175" y="23"/>
                  </a:lnTo>
                  <a:lnTo>
                    <a:pt x="194" y="25"/>
                  </a:lnTo>
                  <a:lnTo>
                    <a:pt x="212" y="26"/>
                  </a:lnTo>
                  <a:lnTo>
                    <a:pt x="231" y="26"/>
                  </a:lnTo>
                  <a:lnTo>
                    <a:pt x="249" y="27"/>
                  </a:lnTo>
                  <a:lnTo>
                    <a:pt x="267" y="26"/>
                  </a:lnTo>
                  <a:lnTo>
                    <a:pt x="286" y="26"/>
                  </a:lnTo>
                  <a:lnTo>
                    <a:pt x="305" y="25"/>
                  </a:lnTo>
                  <a:lnTo>
                    <a:pt x="286" y="38"/>
                  </a:lnTo>
                  <a:lnTo>
                    <a:pt x="269" y="38"/>
                  </a:lnTo>
                  <a:lnTo>
                    <a:pt x="250" y="38"/>
                  </a:lnTo>
                  <a:lnTo>
                    <a:pt x="233" y="37"/>
                  </a:lnTo>
                  <a:lnTo>
                    <a:pt x="216" y="37"/>
                  </a:lnTo>
                  <a:lnTo>
                    <a:pt x="197" y="36"/>
                  </a:lnTo>
                  <a:lnTo>
                    <a:pt x="180" y="34"/>
                  </a:lnTo>
                  <a:lnTo>
                    <a:pt x="161" y="33"/>
                  </a:lnTo>
                  <a:lnTo>
                    <a:pt x="143" y="30"/>
                  </a:lnTo>
                  <a:lnTo>
                    <a:pt x="126" y="28"/>
                  </a:lnTo>
                  <a:lnTo>
                    <a:pt x="107" y="26"/>
                  </a:lnTo>
                  <a:lnTo>
                    <a:pt x="90" y="23"/>
                  </a:lnTo>
                  <a:lnTo>
                    <a:pt x="72" y="21"/>
                  </a:lnTo>
                  <a:lnTo>
                    <a:pt x="53" y="18"/>
                  </a:lnTo>
                  <a:lnTo>
                    <a:pt x="36" y="15"/>
                  </a:lnTo>
                  <a:lnTo>
                    <a:pt x="17" y="13"/>
                  </a:lnTo>
                  <a:lnTo>
                    <a:pt x="0" y="11"/>
                  </a:lnTo>
                  <a:lnTo>
                    <a:pt x="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80" name="Freeform 460"/>
            <p:cNvSpPr>
              <a:spLocks noChangeAspect="1"/>
            </p:cNvSpPr>
            <p:nvPr/>
          </p:nvSpPr>
          <p:spPr bwMode="auto">
            <a:xfrm>
              <a:off x="4097" y="3269"/>
              <a:ext cx="111" cy="14"/>
            </a:xfrm>
            <a:custGeom>
              <a:avLst/>
              <a:gdLst>
                <a:gd name="T0" fmla="*/ 0 w 330"/>
                <a:gd name="T1" fmla="*/ 0 h 41"/>
                <a:gd name="T2" fmla="*/ 6 w 330"/>
                <a:gd name="T3" fmla="*/ 1 h 41"/>
                <a:gd name="T4" fmla="*/ 10 w 330"/>
                <a:gd name="T5" fmla="*/ 1 h 41"/>
                <a:gd name="T6" fmla="*/ 12 w 330"/>
                <a:gd name="T7" fmla="*/ 1 h 41"/>
                <a:gd name="T8" fmla="*/ 11 w 330"/>
                <a:gd name="T9" fmla="*/ 2 h 41"/>
                <a:gd name="T10" fmla="*/ 8 w 330"/>
                <a:gd name="T11" fmla="*/ 1 h 41"/>
                <a:gd name="T12" fmla="*/ 3 w 330"/>
                <a:gd name="T13" fmla="*/ 1 h 41"/>
                <a:gd name="T14" fmla="*/ 0 w 330"/>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0" h="41">
                  <a:moveTo>
                    <a:pt x="0" y="0"/>
                  </a:moveTo>
                  <a:lnTo>
                    <a:pt x="152" y="18"/>
                  </a:lnTo>
                  <a:lnTo>
                    <a:pt x="264" y="29"/>
                  </a:lnTo>
                  <a:lnTo>
                    <a:pt x="330" y="37"/>
                  </a:lnTo>
                  <a:lnTo>
                    <a:pt x="301" y="41"/>
                  </a:lnTo>
                  <a:lnTo>
                    <a:pt x="223" y="30"/>
                  </a:lnTo>
                  <a:lnTo>
                    <a:pt x="83" y="15"/>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81" name="Freeform 461"/>
            <p:cNvSpPr>
              <a:spLocks noChangeAspect="1"/>
            </p:cNvSpPr>
            <p:nvPr/>
          </p:nvSpPr>
          <p:spPr bwMode="auto">
            <a:xfrm>
              <a:off x="4098" y="3285"/>
              <a:ext cx="102" cy="13"/>
            </a:xfrm>
            <a:custGeom>
              <a:avLst/>
              <a:gdLst>
                <a:gd name="T0" fmla="*/ 1 w 304"/>
                <a:gd name="T1" fmla="*/ 0 h 38"/>
                <a:gd name="T2" fmla="*/ 6 w 304"/>
                <a:gd name="T3" fmla="*/ 1 h 38"/>
                <a:gd name="T4" fmla="*/ 11 w 304"/>
                <a:gd name="T5" fmla="*/ 1 h 38"/>
                <a:gd name="T6" fmla="*/ 11 w 304"/>
                <a:gd name="T7" fmla="*/ 1 h 38"/>
                <a:gd name="T8" fmla="*/ 5 w 304"/>
                <a:gd name="T9" fmla="*/ 1 h 38"/>
                <a:gd name="T10" fmla="*/ 0 w 304"/>
                <a:gd name="T11" fmla="*/ 0 h 38"/>
                <a:gd name="T12" fmla="*/ 0 w 304"/>
                <a:gd name="T13" fmla="*/ 0 h 38"/>
                <a:gd name="T14" fmla="*/ 1 w 304"/>
                <a:gd name="T15" fmla="*/ 0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4" h="38">
                  <a:moveTo>
                    <a:pt x="19" y="0"/>
                  </a:moveTo>
                  <a:lnTo>
                    <a:pt x="171" y="24"/>
                  </a:lnTo>
                  <a:lnTo>
                    <a:pt x="304" y="32"/>
                  </a:lnTo>
                  <a:lnTo>
                    <a:pt x="288" y="38"/>
                  </a:lnTo>
                  <a:lnTo>
                    <a:pt x="122" y="24"/>
                  </a:lnTo>
                  <a:lnTo>
                    <a:pt x="0" y="9"/>
                  </a:lnTo>
                  <a:lnTo>
                    <a:pt x="1" y="0"/>
                  </a:lnTo>
                  <a:lnTo>
                    <a:pt x="1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82" name="Freeform 462"/>
            <p:cNvSpPr>
              <a:spLocks noChangeAspect="1"/>
            </p:cNvSpPr>
            <p:nvPr/>
          </p:nvSpPr>
          <p:spPr bwMode="auto">
            <a:xfrm>
              <a:off x="4122" y="3296"/>
              <a:ext cx="37" cy="6"/>
            </a:xfrm>
            <a:custGeom>
              <a:avLst/>
              <a:gdLst>
                <a:gd name="T0" fmla="*/ 1 w 111"/>
                <a:gd name="T1" fmla="*/ 0 h 16"/>
                <a:gd name="T2" fmla="*/ 3 w 111"/>
                <a:gd name="T3" fmla="*/ 0 h 16"/>
                <a:gd name="T4" fmla="*/ 4 w 111"/>
                <a:gd name="T5" fmla="*/ 1 h 16"/>
                <a:gd name="T6" fmla="*/ 4 w 111"/>
                <a:gd name="T7" fmla="*/ 1 h 16"/>
                <a:gd name="T8" fmla="*/ 2 w 111"/>
                <a:gd name="T9" fmla="*/ 1 h 16"/>
                <a:gd name="T10" fmla="*/ 0 w 111"/>
                <a:gd name="T11" fmla="*/ 0 h 16"/>
                <a:gd name="T12" fmla="*/ 1 w 111"/>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 h="16">
                  <a:moveTo>
                    <a:pt x="25" y="0"/>
                  </a:moveTo>
                  <a:lnTo>
                    <a:pt x="71" y="6"/>
                  </a:lnTo>
                  <a:lnTo>
                    <a:pt x="111" y="10"/>
                  </a:lnTo>
                  <a:lnTo>
                    <a:pt x="97" y="16"/>
                  </a:lnTo>
                  <a:lnTo>
                    <a:pt x="61" y="15"/>
                  </a:lnTo>
                  <a:lnTo>
                    <a:pt x="0" y="7"/>
                  </a:lnTo>
                  <a:lnTo>
                    <a:pt x="25"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83" name="Freeform 463"/>
            <p:cNvSpPr>
              <a:spLocks noChangeAspect="1"/>
            </p:cNvSpPr>
            <p:nvPr/>
          </p:nvSpPr>
          <p:spPr bwMode="auto">
            <a:xfrm>
              <a:off x="4127" y="3310"/>
              <a:ext cx="26" cy="4"/>
            </a:xfrm>
            <a:custGeom>
              <a:avLst/>
              <a:gdLst>
                <a:gd name="T0" fmla="*/ 1 w 81"/>
                <a:gd name="T1" fmla="*/ 0 h 15"/>
                <a:gd name="T2" fmla="*/ 3 w 81"/>
                <a:gd name="T3" fmla="*/ 0 h 15"/>
                <a:gd name="T4" fmla="*/ 2 w 81"/>
                <a:gd name="T5" fmla="*/ 0 h 15"/>
                <a:gd name="T6" fmla="*/ 0 w 81"/>
                <a:gd name="T7" fmla="*/ 0 h 15"/>
                <a:gd name="T8" fmla="*/ 1 w 81"/>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15">
                  <a:moveTo>
                    <a:pt x="19" y="0"/>
                  </a:moveTo>
                  <a:lnTo>
                    <a:pt x="81" y="8"/>
                  </a:lnTo>
                  <a:lnTo>
                    <a:pt x="64" y="15"/>
                  </a:lnTo>
                  <a:lnTo>
                    <a:pt x="0" y="6"/>
                  </a:lnTo>
                  <a:lnTo>
                    <a:pt x="19"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84" name="Freeform 464"/>
            <p:cNvSpPr>
              <a:spLocks noChangeAspect="1"/>
            </p:cNvSpPr>
            <p:nvPr/>
          </p:nvSpPr>
          <p:spPr bwMode="auto">
            <a:xfrm>
              <a:off x="4128" y="3324"/>
              <a:ext cx="27" cy="4"/>
            </a:xfrm>
            <a:custGeom>
              <a:avLst/>
              <a:gdLst>
                <a:gd name="T0" fmla="*/ 0 w 81"/>
                <a:gd name="T1" fmla="*/ 0 h 15"/>
                <a:gd name="T2" fmla="*/ 2 w 81"/>
                <a:gd name="T3" fmla="*/ 0 h 15"/>
                <a:gd name="T4" fmla="*/ 3 w 81"/>
                <a:gd name="T5" fmla="*/ 0 h 15"/>
                <a:gd name="T6" fmla="*/ 2 w 81"/>
                <a:gd name="T7" fmla="*/ 0 h 15"/>
                <a:gd name="T8" fmla="*/ 0 w 81"/>
                <a:gd name="T9" fmla="*/ 0 h 15"/>
                <a:gd name="T10" fmla="*/ 0 w 81"/>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15">
                  <a:moveTo>
                    <a:pt x="8" y="0"/>
                  </a:moveTo>
                  <a:lnTo>
                    <a:pt x="42" y="4"/>
                  </a:lnTo>
                  <a:lnTo>
                    <a:pt x="81" y="9"/>
                  </a:lnTo>
                  <a:lnTo>
                    <a:pt x="60" y="15"/>
                  </a:lnTo>
                  <a:lnTo>
                    <a:pt x="0" y="9"/>
                  </a:lnTo>
                  <a:lnTo>
                    <a:pt x="8"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85" name="Freeform 465"/>
            <p:cNvSpPr>
              <a:spLocks noChangeAspect="1"/>
            </p:cNvSpPr>
            <p:nvPr/>
          </p:nvSpPr>
          <p:spPr bwMode="auto">
            <a:xfrm>
              <a:off x="4115" y="3344"/>
              <a:ext cx="53" cy="14"/>
            </a:xfrm>
            <a:custGeom>
              <a:avLst/>
              <a:gdLst>
                <a:gd name="T0" fmla="*/ 0 w 157"/>
                <a:gd name="T1" fmla="*/ 0 h 41"/>
                <a:gd name="T2" fmla="*/ 2 w 157"/>
                <a:gd name="T3" fmla="*/ 0 h 41"/>
                <a:gd name="T4" fmla="*/ 4 w 157"/>
                <a:gd name="T5" fmla="*/ 1 h 41"/>
                <a:gd name="T6" fmla="*/ 6 w 157"/>
                <a:gd name="T7" fmla="*/ 1 h 41"/>
                <a:gd name="T8" fmla="*/ 5 w 157"/>
                <a:gd name="T9" fmla="*/ 1 h 41"/>
                <a:gd name="T10" fmla="*/ 4 w 157"/>
                <a:gd name="T11" fmla="*/ 2 h 41"/>
                <a:gd name="T12" fmla="*/ 2 w 157"/>
                <a:gd name="T13" fmla="*/ 1 h 41"/>
                <a:gd name="T14" fmla="*/ 1 w 157"/>
                <a:gd name="T15" fmla="*/ 1 h 41"/>
                <a:gd name="T16" fmla="*/ 0 w 157"/>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 h="41">
                  <a:moveTo>
                    <a:pt x="0" y="0"/>
                  </a:moveTo>
                  <a:lnTo>
                    <a:pt x="60" y="10"/>
                  </a:lnTo>
                  <a:lnTo>
                    <a:pt x="111" y="16"/>
                  </a:lnTo>
                  <a:lnTo>
                    <a:pt x="157" y="19"/>
                  </a:lnTo>
                  <a:lnTo>
                    <a:pt x="119" y="37"/>
                  </a:lnTo>
                  <a:lnTo>
                    <a:pt x="103" y="41"/>
                  </a:lnTo>
                  <a:lnTo>
                    <a:pt x="53" y="37"/>
                  </a:lnTo>
                  <a:lnTo>
                    <a:pt x="21"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grpSp>
      <p:grpSp>
        <p:nvGrpSpPr>
          <p:cNvPr id="39947" name="Group 466"/>
          <p:cNvGrpSpPr>
            <a:grpSpLocks/>
          </p:cNvGrpSpPr>
          <p:nvPr/>
        </p:nvGrpSpPr>
        <p:grpSpPr bwMode="auto">
          <a:xfrm>
            <a:off x="7548563" y="4252913"/>
            <a:ext cx="466725" cy="728662"/>
            <a:chOff x="4608" y="2899"/>
            <a:chExt cx="294" cy="459"/>
          </a:xfrm>
        </p:grpSpPr>
        <p:sp>
          <p:nvSpPr>
            <p:cNvPr id="39956" name="Freeform 467"/>
            <p:cNvSpPr>
              <a:spLocks noChangeAspect="1"/>
            </p:cNvSpPr>
            <p:nvPr/>
          </p:nvSpPr>
          <p:spPr bwMode="auto">
            <a:xfrm>
              <a:off x="4608" y="2899"/>
              <a:ext cx="291" cy="387"/>
            </a:xfrm>
            <a:custGeom>
              <a:avLst/>
              <a:gdLst>
                <a:gd name="T0" fmla="*/ 10 w 866"/>
                <a:gd name="T1" fmla="*/ 1 h 1153"/>
                <a:gd name="T2" fmla="*/ 8 w 866"/>
                <a:gd name="T3" fmla="*/ 1 h 1153"/>
                <a:gd name="T4" fmla="*/ 6 w 866"/>
                <a:gd name="T5" fmla="*/ 2 h 1153"/>
                <a:gd name="T6" fmla="*/ 5 w 866"/>
                <a:gd name="T7" fmla="*/ 3 h 1153"/>
                <a:gd name="T8" fmla="*/ 3 w 866"/>
                <a:gd name="T9" fmla="*/ 5 h 1153"/>
                <a:gd name="T10" fmla="*/ 2 w 866"/>
                <a:gd name="T11" fmla="*/ 6 h 1153"/>
                <a:gd name="T12" fmla="*/ 1 w 866"/>
                <a:gd name="T13" fmla="*/ 7 h 1153"/>
                <a:gd name="T14" fmla="*/ 1 w 866"/>
                <a:gd name="T15" fmla="*/ 9 h 1153"/>
                <a:gd name="T16" fmla="*/ 0 w 866"/>
                <a:gd name="T17" fmla="*/ 11 h 1153"/>
                <a:gd name="T18" fmla="*/ 0 w 866"/>
                <a:gd name="T19" fmla="*/ 15 h 1153"/>
                <a:gd name="T20" fmla="*/ 0 w 866"/>
                <a:gd name="T21" fmla="*/ 19 h 1153"/>
                <a:gd name="T22" fmla="*/ 2 w 866"/>
                <a:gd name="T23" fmla="*/ 23 h 1153"/>
                <a:gd name="T24" fmla="*/ 3 w 866"/>
                <a:gd name="T25" fmla="*/ 26 h 1153"/>
                <a:gd name="T26" fmla="*/ 4 w 866"/>
                <a:gd name="T27" fmla="*/ 28 h 1153"/>
                <a:gd name="T28" fmla="*/ 5 w 866"/>
                <a:gd name="T29" fmla="*/ 29 h 1153"/>
                <a:gd name="T30" fmla="*/ 5 w 866"/>
                <a:gd name="T31" fmla="*/ 30 h 1153"/>
                <a:gd name="T32" fmla="*/ 6 w 866"/>
                <a:gd name="T33" fmla="*/ 32 h 1153"/>
                <a:gd name="T34" fmla="*/ 6 w 866"/>
                <a:gd name="T35" fmla="*/ 33 h 1153"/>
                <a:gd name="T36" fmla="*/ 7 w 866"/>
                <a:gd name="T37" fmla="*/ 36 h 1153"/>
                <a:gd name="T38" fmla="*/ 7 w 866"/>
                <a:gd name="T39" fmla="*/ 38 h 1153"/>
                <a:gd name="T40" fmla="*/ 7 w 866"/>
                <a:gd name="T41" fmla="*/ 40 h 1153"/>
                <a:gd name="T42" fmla="*/ 7 w 866"/>
                <a:gd name="T43" fmla="*/ 42 h 1153"/>
                <a:gd name="T44" fmla="*/ 8 w 866"/>
                <a:gd name="T45" fmla="*/ 42 h 1153"/>
                <a:gd name="T46" fmla="*/ 10 w 866"/>
                <a:gd name="T47" fmla="*/ 42 h 1153"/>
                <a:gd name="T48" fmla="*/ 11 w 866"/>
                <a:gd name="T49" fmla="*/ 43 h 1153"/>
                <a:gd name="T50" fmla="*/ 12 w 866"/>
                <a:gd name="T51" fmla="*/ 43 h 1153"/>
                <a:gd name="T52" fmla="*/ 14 w 866"/>
                <a:gd name="T53" fmla="*/ 43 h 1153"/>
                <a:gd name="T54" fmla="*/ 15 w 866"/>
                <a:gd name="T55" fmla="*/ 43 h 1153"/>
                <a:gd name="T56" fmla="*/ 17 w 866"/>
                <a:gd name="T57" fmla="*/ 43 h 1153"/>
                <a:gd name="T58" fmla="*/ 18 w 866"/>
                <a:gd name="T59" fmla="*/ 44 h 1153"/>
                <a:gd name="T60" fmla="*/ 19 w 866"/>
                <a:gd name="T61" fmla="*/ 43 h 1153"/>
                <a:gd name="T62" fmla="*/ 20 w 866"/>
                <a:gd name="T63" fmla="*/ 42 h 1153"/>
                <a:gd name="T64" fmla="*/ 20 w 866"/>
                <a:gd name="T65" fmla="*/ 40 h 1153"/>
                <a:gd name="T66" fmla="*/ 21 w 866"/>
                <a:gd name="T67" fmla="*/ 38 h 1153"/>
                <a:gd name="T68" fmla="*/ 22 w 866"/>
                <a:gd name="T69" fmla="*/ 36 h 1153"/>
                <a:gd name="T70" fmla="*/ 22 w 866"/>
                <a:gd name="T71" fmla="*/ 35 h 1153"/>
                <a:gd name="T72" fmla="*/ 22 w 866"/>
                <a:gd name="T73" fmla="*/ 34 h 1153"/>
                <a:gd name="T74" fmla="*/ 23 w 866"/>
                <a:gd name="T75" fmla="*/ 34 h 1153"/>
                <a:gd name="T76" fmla="*/ 23 w 866"/>
                <a:gd name="T77" fmla="*/ 33 h 1153"/>
                <a:gd name="T78" fmla="*/ 24 w 866"/>
                <a:gd name="T79" fmla="*/ 32 h 1153"/>
                <a:gd name="T80" fmla="*/ 25 w 866"/>
                <a:gd name="T81" fmla="*/ 31 h 1153"/>
                <a:gd name="T82" fmla="*/ 25 w 866"/>
                <a:gd name="T83" fmla="*/ 31 h 1153"/>
                <a:gd name="T84" fmla="*/ 26 w 866"/>
                <a:gd name="T85" fmla="*/ 30 h 1153"/>
                <a:gd name="T86" fmla="*/ 27 w 866"/>
                <a:gd name="T87" fmla="*/ 28 h 1153"/>
                <a:gd name="T88" fmla="*/ 29 w 866"/>
                <a:gd name="T89" fmla="*/ 27 h 1153"/>
                <a:gd name="T90" fmla="*/ 30 w 866"/>
                <a:gd name="T91" fmla="*/ 25 h 1153"/>
                <a:gd name="T92" fmla="*/ 31 w 866"/>
                <a:gd name="T93" fmla="*/ 22 h 1153"/>
                <a:gd name="T94" fmla="*/ 32 w 866"/>
                <a:gd name="T95" fmla="*/ 19 h 1153"/>
                <a:gd name="T96" fmla="*/ 33 w 866"/>
                <a:gd name="T97" fmla="*/ 17 h 1153"/>
                <a:gd name="T98" fmla="*/ 33 w 866"/>
                <a:gd name="T99" fmla="*/ 14 h 1153"/>
                <a:gd name="T100" fmla="*/ 32 w 866"/>
                <a:gd name="T101" fmla="*/ 10 h 1153"/>
                <a:gd name="T102" fmla="*/ 31 w 866"/>
                <a:gd name="T103" fmla="*/ 7 h 1153"/>
                <a:gd name="T104" fmla="*/ 29 w 866"/>
                <a:gd name="T105" fmla="*/ 4 h 1153"/>
                <a:gd name="T106" fmla="*/ 26 w 866"/>
                <a:gd name="T107" fmla="*/ 3 h 1153"/>
                <a:gd name="T108" fmla="*/ 22 w 866"/>
                <a:gd name="T109" fmla="*/ 1 h 1153"/>
                <a:gd name="T110" fmla="*/ 19 w 866"/>
                <a:gd name="T111" fmla="*/ 0 h 1153"/>
                <a:gd name="T112" fmla="*/ 15 w 866"/>
                <a:gd name="T113" fmla="*/ 0 h 1153"/>
                <a:gd name="T114" fmla="*/ 12 w 866"/>
                <a:gd name="T115" fmla="*/ 0 h 11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66" h="1153">
                  <a:moveTo>
                    <a:pt x="280" y="10"/>
                  </a:moveTo>
                  <a:lnTo>
                    <a:pt x="256" y="18"/>
                  </a:lnTo>
                  <a:lnTo>
                    <a:pt x="231" y="26"/>
                  </a:lnTo>
                  <a:lnTo>
                    <a:pt x="208" y="36"/>
                  </a:lnTo>
                  <a:lnTo>
                    <a:pt x="185" y="48"/>
                  </a:lnTo>
                  <a:lnTo>
                    <a:pt x="165" y="61"/>
                  </a:lnTo>
                  <a:lnTo>
                    <a:pt x="144" y="74"/>
                  </a:lnTo>
                  <a:lnTo>
                    <a:pt x="125" y="88"/>
                  </a:lnTo>
                  <a:lnTo>
                    <a:pt x="107" y="104"/>
                  </a:lnTo>
                  <a:lnTo>
                    <a:pt x="91" y="121"/>
                  </a:lnTo>
                  <a:lnTo>
                    <a:pt x="76" y="138"/>
                  </a:lnTo>
                  <a:lnTo>
                    <a:pt x="62" y="156"/>
                  </a:lnTo>
                  <a:lnTo>
                    <a:pt x="50" y="176"/>
                  </a:lnTo>
                  <a:lnTo>
                    <a:pt x="40" y="195"/>
                  </a:lnTo>
                  <a:lnTo>
                    <a:pt x="32" y="217"/>
                  </a:lnTo>
                  <a:lnTo>
                    <a:pt x="25" y="238"/>
                  </a:lnTo>
                  <a:lnTo>
                    <a:pt x="21" y="261"/>
                  </a:lnTo>
                  <a:lnTo>
                    <a:pt x="9" y="301"/>
                  </a:lnTo>
                  <a:lnTo>
                    <a:pt x="1" y="346"/>
                  </a:lnTo>
                  <a:lnTo>
                    <a:pt x="0" y="392"/>
                  </a:lnTo>
                  <a:lnTo>
                    <a:pt x="3" y="443"/>
                  </a:lnTo>
                  <a:lnTo>
                    <a:pt x="11" y="496"/>
                  </a:lnTo>
                  <a:lnTo>
                    <a:pt x="26" y="553"/>
                  </a:lnTo>
                  <a:lnTo>
                    <a:pt x="48" y="613"/>
                  </a:lnTo>
                  <a:lnTo>
                    <a:pt x="76" y="676"/>
                  </a:lnTo>
                  <a:lnTo>
                    <a:pt x="85" y="693"/>
                  </a:lnTo>
                  <a:lnTo>
                    <a:pt x="95" y="709"/>
                  </a:lnTo>
                  <a:lnTo>
                    <a:pt x="105" y="727"/>
                  </a:lnTo>
                  <a:lnTo>
                    <a:pt x="114" y="743"/>
                  </a:lnTo>
                  <a:lnTo>
                    <a:pt x="123" y="759"/>
                  </a:lnTo>
                  <a:lnTo>
                    <a:pt x="133" y="776"/>
                  </a:lnTo>
                  <a:lnTo>
                    <a:pt x="143" y="792"/>
                  </a:lnTo>
                  <a:lnTo>
                    <a:pt x="152" y="810"/>
                  </a:lnTo>
                  <a:lnTo>
                    <a:pt x="158" y="833"/>
                  </a:lnTo>
                  <a:lnTo>
                    <a:pt x="165" y="855"/>
                  </a:lnTo>
                  <a:lnTo>
                    <a:pt x="170" y="878"/>
                  </a:lnTo>
                  <a:lnTo>
                    <a:pt x="176" y="901"/>
                  </a:lnTo>
                  <a:lnTo>
                    <a:pt x="176" y="939"/>
                  </a:lnTo>
                  <a:lnTo>
                    <a:pt x="176" y="977"/>
                  </a:lnTo>
                  <a:lnTo>
                    <a:pt x="176" y="1016"/>
                  </a:lnTo>
                  <a:lnTo>
                    <a:pt x="176" y="1054"/>
                  </a:lnTo>
                  <a:lnTo>
                    <a:pt x="181" y="1069"/>
                  </a:lnTo>
                  <a:lnTo>
                    <a:pt x="186" y="1083"/>
                  </a:lnTo>
                  <a:lnTo>
                    <a:pt x="191" y="1098"/>
                  </a:lnTo>
                  <a:lnTo>
                    <a:pt x="196" y="1111"/>
                  </a:lnTo>
                  <a:lnTo>
                    <a:pt x="215" y="1115"/>
                  </a:lnTo>
                  <a:lnTo>
                    <a:pt x="235" y="1117"/>
                  </a:lnTo>
                  <a:lnTo>
                    <a:pt x="253" y="1121"/>
                  </a:lnTo>
                  <a:lnTo>
                    <a:pt x="273" y="1124"/>
                  </a:lnTo>
                  <a:lnTo>
                    <a:pt x="291" y="1126"/>
                  </a:lnTo>
                  <a:lnTo>
                    <a:pt x="311" y="1129"/>
                  </a:lnTo>
                  <a:lnTo>
                    <a:pt x="329" y="1132"/>
                  </a:lnTo>
                  <a:lnTo>
                    <a:pt x="348" y="1134"/>
                  </a:lnTo>
                  <a:lnTo>
                    <a:pt x="367" y="1137"/>
                  </a:lnTo>
                  <a:lnTo>
                    <a:pt x="386" y="1139"/>
                  </a:lnTo>
                  <a:lnTo>
                    <a:pt x="404" y="1141"/>
                  </a:lnTo>
                  <a:lnTo>
                    <a:pt x="424" y="1144"/>
                  </a:lnTo>
                  <a:lnTo>
                    <a:pt x="442" y="1146"/>
                  </a:lnTo>
                  <a:lnTo>
                    <a:pt x="462" y="1148"/>
                  </a:lnTo>
                  <a:lnTo>
                    <a:pt x="480" y="1151"/>
                  </a:lnTo>
                  <a:lnTo>
                    <a:pt x="500" y="1153"/>
                  </a:lnTo>
                  <a:lnTo>
                    <a:pt x="508" y="1141"/>
                  </a:lnTo>
                  <a:lnTo>
                    <a:pt x="516" y="1129"/>
                  </a:lnTo>
                  <a:lnTo>
                    <a:pt x="524" y="1117"/>
                  </a:lnTo>
                  <a:lnTo>
                    <a:pt x="532" y="1106"/>
                  </a:lnTo>
                  <a:lnTo>
                    <a:pt x="540" y="1069"/>
                  </a:lnTo>
                  <a:lnTo>
                    <a:pt x="548" y="1033"/>
                  </a:lnTo>
                  <a:lnTo>
                    <a:pt x="555" y="996"/>
                  </a:lnTo>
                  <a:lnTo>
                    <a:pt x="563" y="959"/>
                  </a:lnTo>
                  <a:lnTo>
                    <a:pt x="568" y="949"/>
                  </a:lnTo>
                  <a:lnTo>
                    <a:pt x="572" y="939"/>
                  </a:lnTo>
                  <a:lnTo>
                    <a:pt x="577" y="928"/>
                  </a:lnTo>
                  <a:lnTo>
                    <a:pt x="583" y="918"/>
                  </a:lnTo>
                  <a:lnTo>
                    <a:pt x="587" y="908"/>
                  </a:lnTo>
                  <a:lnTo>
                    <a:pt x="592" y="897"/>
                  </a:lnTo>
                  <a:lnTo>
                    <a:pt x="597" y="886"/>
                  </a:lnTo>
                  <a:lnTo>
                    <a:pt x="601" y="875"/>
                  </a:lnTo>
                  <a:lnTo>
                    <a:pt x="609" y="865"/>
                  </a:lnTo>
                  <a:lnTo>
                    <a:pt x="617" y="856"/>
                  </a:lnTo>
                  <a:lnTo>
                    <a:pt x="626" y="845"/>
                  </a:lnTo>
                  <a:lnTo>
                    <a:pt x="635" y="835"/>
                  </a:lnTo>
                  <a:lnTo>
                    <a:pt x="644" y="825"/>
                  </a:lnTo>
                  <a:lnTo>
                    <a:pt x="652" y="814"/>
                  </a:lnTo>
                  <a:lnTo>
                    <a:pt x="661" y="805"/>
                  </a:lnTo>
                  <a:lnTo>
                    <a:pt x="670" y="795"/>
                  </a:lnTo>
                  <a:lnTo>
                    <a:pt x="685" y="780"/>
                  </a:lnTo>
                  <a:lnTo>
                    <a:pt x="703" y="762"/>
                  </a:lnTo>
                  <a:lnTo>
                    <a:pt x="720" y="744"/>
                  </a:lnTo>
                  <a:lnTo>
                    <a:pt x="737" y="722"/>
                  </a:lnTo>
                  <a:lnTo>
                    <a:pt x="756" y="699"/>
                  </a:lnTo>
                  <a:lnTo>
                    <a:pt x="774" y="674"/>
                  </a:lnTo>
                  <a:lnTo>
                    <a:pt x="791" y="647"/>
                  </a:lnTo>
                  <a:lnTo>
                    <a:pt x="807" y="618"/>
                  </a:lnTo>
                  <a:lnTo>
                    <a:pt x="822" y="587"/>
                  </a:lnTo>
                  <a:lnTo>
                    <a:pt x="836" y="554"/>
                  </a:lnTo>
                  <a:lnTo>
                    <a:pt x="847" y="519"/>
                  </a:lnTo>
                  <a:lnTo>
                    <a:pt x="856" y="482"/>
                  </a:lnTo>
                  <a:lnTo>
                    <a:pt x="863" y="444"/>
                  </a:lnTo>
                  <a:lnTo>
                    <a:pt x="866" y="403"/>
                  </a:lnTo>
                  <a:lnTo>
                    <a:pt x="866" y="361"/>
                  </a:lnTo>
                  <a:lnTo>
                    <a:pt x="863" y="316"/>
                  </a:lnTo>
                  <a:lnTo>
                    <a:pt x="851" y="269"/>
                  </a:lnTo>
                  <a:lnTo>
                    <a:pt x="833" y="225"/>
                  </a:lnTo>
                  <a:lnTo>
                    <a:pt x="810" y="185"/>
                  </a:lnTo>
                  <a:lnTo>
                    <a:pt x="781" y="151"/>
                  </a:lnTo>
                  <a:lnTo>
                    <a:pt x="749" y="118"/>
                  </a:lnTo>
                  <a:lnTo>
                    <a:pt x="712" y="91"/>
                  </a:lnTo>
                  <a:lnTo>
                    <a:pt x="673" y="68"/>
                  </a:lnTo>
                  <a:lnTo>
                    <a:pt x="631" y="47"/>
                  </a:lnTo>
                  <a:lnTo>
                    <a:pt x="587" y="31"/>
                  </a:lnTo>
                  <a:lnTo>
                    <a:pt x="542" y="18"/>
                  </a:lnTo>
                  <a:lnTo>
                    <a:pt x="497" y="8"/>
                  </a:lnTo>
                  <a:lnTo>
                    <a:pt x="451" y="2"/>
                  </a:lnTo>
                  <a:lnTo>
                    <a:pt x="406" y="0"/>
                  </a:lnTo>
                  <a:lnTo>
                    <a:pt x="363" y="0"/>
                  </a:lnTo>
                  <a:lnTo>
                    <a:pt x="320" y="3"/>
                  </a:lnTo>
                  <a:lnTo>
                    <a:pt x="280" y="10"/>
                  </a:lnTo>
                  <a:close/>
                </a:path>
              </a:pathLst>
            </a:custGeom>
            <a:solidFill>
              <a:srgbClr val="EDC6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57" name="Freeform 468"/>
            <p:cNvSpPr>
              <a:spLocks noChangeAspect="1"/>
            </p:cNvSpPr>
            <p:nvPr/>
          </p:nvSpPr>
          <p:spPr bwMode="auto">
            <a:xfrm>
              <a:off x="4609" y="2900"/>
              <a:ext cx="293" cy="379"/>
            </a:xfrm>
            <a:custGeom>
              <a:avLst/>
              <a:gdLst>
                <a:gd name="T0" fmla="*/ 11 w 872"/>
                <a:gd name="T1" fmla="*/ 0 h 1129"/>
                <a:gd name="T2" fmla="*/ 10 w 872"/>
                <a:gd name="T3" fmla="*/ 1 h 1129"/>
                <a:gd name="T4" fmla="*/ 8 w 872"/>
                <a:gd name="T5" fmla="*/ 2 h 1129"/>
                <a:gd name="T6" fmla="*/ 6 w 872"/>
                <a:gd name="T7" fmla="*/ 2 h 1129"/>
                <a:gd name="T8" fmla="*/ 5 w 872"/>
                <a:gd name="T9" fmla="*/ 3 h 1129"/>
                <a:gd name="T10" fmla="*/ 4 w 872"/>
                <a:gd name="T11" fmla="*/ 4 h 1129"/>
                <a:gd name="T12" fmla="*/ 3 w 872"/>
                <a:gd name="T13" fmla="*/ 6 h 1129"/>
                <a:gd name="T14" fmla="*/ 2 w 872"/>
                <a:gd name="T15" fmla="*/ 7 h 1129"/>
                <a:gd name="T16" fmla="*/ 1 w 872"/>
                <a:gd name="T17" fmla="*/ 9 h 1129"/>
                <a:gd name="T18" fmla="*/ 1 w 872"/>
                <a:gd name="T19" fmla="*/ 10 h 1129"/>
                <a:gd name="T20" fmla="*/ 0 w 872"/>
                <a:gd name="T21" fmla="*/ 12 h 1129"/>
                <a:gd name="T22" fmla="*/ 0 w 872"/>
                <a:gd name="T23" fmla="*/ 14 h 1129"/>
                <a:gd name="T24" fmla="*/ 0 w 872"/>
                <a:gd name="T25" fmla="*/ 16 h 1129"/>
                <a:gd name="T26" fmla="*/ 0 w 872"/>
                <a:gd name="T27" fmla="*/ 18 h 1129"/>
                <a:gd name="T28" fmla="*/ 1 w 872"/>
                <a:gd name="T29" fmla="*/ 20 h 1129"/>
                <a:gd name="T30" fmla="*/ 2 w 872"/>
                <a:gd name="T31" fmla="*/ 22 h 1129"/>
                <a:gd name="T32" fmla="*/ 3 w 872"/>
                <a:gd name="T33" fmla="*/ 25 h 1129"/>
                <a:gd name="T34" fmla="*/ 6 w 872"/>
                <a:gd name="T35" fmla="*/ 30 h 1129"/>
                <a:gd name="T36" fmla="*/ 7 w 872"/>
                <a:gd name="T37" fmla="*/ 33 h 1129"/>
                <a:gd name="T38" fmla="*/ 7 w 872"/>
                <a:gd name="T39" fmla="*/ 39 h 1129"/>
                <a:gd name="T40" fmla="*/ 7 w 872"/>
                <a:gd name="T41" fmla="*/ 41 h 1129"/>
                <a:gd name="T42" fmla="*/ 19 w 872"/>
                <a:gd name="T43" fmla="*/ 43 h 1129"/>
                <a:gd name="T44" fmla="*/ 20 w 872"/>
                <a:gd name="T45" fmla="*/ 42 h 1129"/>
                <a:gd name="T46" fmla="*/ 22 w 872"/>
                <a:gd name="T47" fmla="*/ 36 h 1129"/>
                <a:gd name="T48" fmla="*/ 23 w 872"/>
                <a:gd name="T49" fmla="*/ 33 h 1129"/>
                <a:gd name="T50" fmla="*/ 26 w 872"/>
                <a:gd name="T51" fmla="*/ 30 h 1129"/>
                <a:gd name="T52" fmla="*/ 26 w 872"/>
                <a:gd name="T53" fmla="*/ 29 h 1129"/>
                <a:gd name="T54" fmla="*/ 27 w 872"/>
                <a:gd name="T55" fmla="*/ 29 h 1129"/>
                <a:gd name="T56" fmla="*/ 28 w 872"/>
                <a:gd name="T57" fmla="*/ 28 h 1129"/>
                <a:gd name="T58" fmla="*/ 28 w 872"/>
                <a:gd name="T59" fmla="*/ 27 h 1129"/>
                <a:gd name="T60" fmla="*/ 29 w 872"/>
                <a:gd name="T61" fmla="*/ 27 h 1129"/>
                <a:gd name="T62" fmla="*/ 30 w 872"/>
                <a:gd name="T63" fmla="*/ 26 h 1129"/>
                <a:gd name="T64" fmla="*/ 30 w 872"/>
                <a:gd name="T65" fmla="*/ 25 h 1129"/>
                <a:gd name="T66" fmla="*/ 31 w 872"/>
                <a:gd name="T67" fmla="*/ 23 h 1129"/>
                <a:gd name="T68" fmla="*/ 31 w 872"/>
                <a:gd name="T69" fmla="*/ 22 h 1129"/>
                <a:gd name="T70" fmla="*/ 32 w 872"/>
                <a:gd name="T71" fmla="*/ 21 h 1129"/>
                <a:gd name="T72" fmla="*/ 32 w 872"/>
                <a:gd name="T73" fmla="*/ 20 h 1129"/>
                <a:gd name="T74" fmla="*/ 33 w 872"/>
                <a:gd name="T75" fmla="*/ 18 h 1129"/>
                <a:gd name="T76" fmla="*/ 33 w 872"/>
                <a:gd name="T77" fmla="*/ 17 h 1129"/>
                <a:gd name="T78" fmla="*/ 33 w 872"/>
                <a:gd name="T79" fmla="*/ 15 h 1129"/>
                <a:gd name="T80" fmla="*/ 33 w 872"/>
                <a:gd name="T81" fmla="*/ 14 h 1129"/>
                <a:gd name="T82" fmla="*/ 33 w 872"/>
                <a:gd name="T83" fmla="*/ 12 h 1129"/>
                <a:gd name="T84" fmla="*/ 33 w 872"/>
                <a:gd name="T85" fmla="*/ 10 h 1129"/>
                <a:gd name="T86" fmla="*/ 32 w 872"/>
                <a:gd name="T87" fmla="*/ 9 h 1129"/>
                <a:gd name="T88" fmla="*/ 31 w 872"/>
                <a:gd name="T89" fmla="*/ 7 h 1129"/>
                <a:gd name="T90" fmla="*/ 30 w 872"/>
                <a:gd name="T91" fmla="*/ 6 h 1129"/>
                <a:gd name="T92" fmla="*/ 29 w 872"/>
                <a:gd name="T93" fmla="*/ 5 h 1129"/>
                <a:gd name="T94" fmla="*/ 28 w 872"/>
                <a:gd name="T95" fmla="*/ 4 h 1129"/>
                <a:gd name="T96" fmla="*/ 26 w 872"/>
                <a:gd name="T97" fmla="*/ 3 h 1129"/>
                <a:gd name="T98" fmla="*/ 25 w 872"/>
                <a:gd name="T99" fmla="*/ 2 h 1129"/>
                <a:gd name="T100" fmla="*/ 23 w 872"/>
                <a:gd name="T101" fmla="*/ 1 h 1129"/>
                <a:gd name="T102" fmla="*/ 21 w 872"/>
                <a:gd name="T103" fmla="*/ 1 h 1129"/>
                <a:gd name="T104" fmla="*/ 19 w 872"/>
                <a:gd name="T105" fmla="*/ 0 h 1129"/>
                <a:gd name="T106" fmla="*/ 18 w 872"/>
                <a:gd name="T107" fmla="*/ 0 h 1129"/>
                <a:gd name="T108" fmla="*/ 16 w 872"/>
                <a:gd name="T109" fmla="*/ 0 h 1129"/>
                <a:gd name="T110" fmla="*/ 14 w 872"/>
                <a:gd name="T111" fmla="*/ 0 h 1129"/>
                <a:gd name="T112" fmla="*/ 13 w 872"/>
                <a:gd name="T113" fmla="*/ 0 h 1129"/>
                <a:gd name="T114" fmla="*/ 11 w 872"/>
                <a:gd name="T115" fmla="*/ 0 h 11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72" h="1129">
                  <a:moveTo>
                    <a:pt x="301" y="9"/>
                  </a:moveTo>
                  <a:lnTo>
                    <a:pt x="255" y="26"/>
                  </a:lnTo>
                  <a:lnTo>
                    <a:pt x="212" y="44"/>
                  </a:lnTo>
                  <a:lnTo>
                    <a:pt x="172" y="66"/>
                  </a:lnTo>
                  <a:lnTo>
                    <a:pt x="135" y="91"/>
                  </a:lnTo>
                  <a:lnTo>
                    <a:pt x="103" y="120"/>
                  </a:lnTo>
                  <a:lnTo>
                    <a:pt x="74" y="151"/>
                  </a:lnTo>
                  <a:lnTo>
                    <a:pt x="48" y="187"/>
                  </a:lnTo>
                  <a:lnTo>
                    <a:pt x="29" y="225"/>
                  </a:lnTo>
                  <a:lnTo>
                    <a:pt x="14" y="268"/>
                  </a:lnTo>
                  <a:lnTo>
                    <a:pt x="4" y="312"/>
                  </a:lnTo>
                  <a:lnTo>
                    <a:pt x="0" y="361"/>
                  </a:lnTo>
                  <a:lnTo>
                    <a:pt x="1" y="413"/>
                  </a:lnTo>
                  <a:lnTo>
                    <a:pt x="8" y="469"/>
                  </a:lnTo>
                  <a:lnTo>
                    <a:pt x="23" y="528"/>
                  </a:lnTo>
                  <a:lnTo>
                    <a:pt x="44" y="590"/>
                  </a:lnTo>
                  <a:lnTo>
                    <a:pt x="72" y="657"/>
                  </a:lnTo>
                  <a:lnTo>
                    <a:pt x="152" y="796"/>
                  </a:lnTo>
                  <a:lnTo>
                    <a:pt x="177" y="880"/>
                  </a:lnTo>
                  <a:lnTo>
                    <a:pt x="176" y="1043"/>
                  </a:lnTo>
                  <a:lnTo>
                    <a:pt x="196" y="1090"/>
                  </a:lnTo>
                  <a:lnTo>
                    <a:pt x="509" y="1129"/>
                  </a:lnTo>
                  <a:lnTo>
                    <a:pt x="533" y="1096"/>
                  </a:lnTo>
                  <a:lnTo>
                    <a:pt x="565" y="954"/>
                  </a:lnTo>
                  <a:lnTo>
                    <a:pt x="603" y="870"/>
                  </a:lnTo>
                  <a:lnTo>
                    <a:pt x="673" y="791"/>
                  </a:lnTo>
                  <a:lnTo>
                    <a:pt x="688" y="776"/>
                  </a:lnTo>
                  <a:lnTo>
                    <a:pt x="705" y="759"/>
                  </a:lnTo>
                  <a:lnTo>
                    <a:pt x="722" y="741"/>
                  </a:lnTo>
                  <a:lnTo>
                    <a:pt x="741" y="721"/>
                  </a:lnTo>
                  <a:lnTo>
                    <a:pt x="758" y="698"/>
                  </a:lnTo>
                  <a:lnTo>
                    <a:pt x="777" y="675"/>
                  </a:lnTo>
                  <a:lnTo>
                    <a:pt x="794" y="649"/>
                  </a:lnTo>
                  <a:lnTo>
                    <a:pt x="810" y="621"/>
                  </a:lnTo>
                  <a:lnTo>
                    <a:pt x="826" y="591"/>
                  </a:lnTo>
                  <a:lnTo>
                    <a:pt x="839" y="559"/>
                  </a:lnTo>
                  <a:lnTo>
                    <a:pt x="851" y="526"/>
                  </a:lnTo>
                  <a:lnTo>
                    <a:pt x="861" y="490"/>
                  </a:lnTo>
                  <a:lnTo>
                    <a:pt x="868" y="452"/>
                  </a:lnTo>
                  <a:lnTo>
                    <a:pt x="872" y="412"/>
                  </a:lnTo>
                  <a:lnTo>
                    <a:pt x="872" y="369"/>
                  </a:lnTo>
                  <a:lnTo>
                    <a:pt x="870" y="324"/>
                  </a:lnTo>
                  <a:lnTo>
                    <a:pt x="857" y="277"/>
                  </a:lnTo>
                  <a:lnTo>
                    <a:pt x="839" y="233"/>
                  </a:lnTo>
                  <a:lnTo>
                    <a:pt x="816" y="193"/>
                  </a:lnTo>
                  <a:lnTo>
                    <a:pt x="788" y="157"/>
                  </a:lnTo>
                  <a:lnTo>
                    <a:pt x="757" y="126"/>
                  </a:lnTo>
                  <a:lnTo>
                    <a:pt x="722" y="97"/>
                  </a:lnTo>
                  <a:lnTo>
                    <a:pt x="684" y="73"/>
                  </a:lnTo>
                  <a:lnTo>
                    <a:pt x="645" y="52"/>
                  </a:lnTo>
                  <a:lnTo>
                    <a:pt x="603" y="35"/>
                  </a:lnTo>
                  <a:lnTo>
                    <a:pt x="560" y="21"/>
                  </a:lnTo>
                  <a:lnTo>
                    <a:pt x="516" y="11"/>
                  </a:lnTo>
                  <a:lnTo>
                    <a:pt x="471" y="5"/>
                  </a:lnTo>
                  <a:lnTo>
                    <a:pt x="427" y="0"/>
                  </a:lnTo>
                  <a:lnTo>
                    <a:pt x="384" y="0"/>
                  </a:lnTo>
                  <a:lnTo>
                    <a:pt x="341" y="4"/>
                  </a:lnTo>
                  <a:lnTo>
                    <a:pt x="301"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58" name="Freeform 469"/>
            <p:cNvSpPr>
              <a:spLocks noChangeAspect="1"/>
            </p:cNvSpPr>
            <p:nvPr/>
          </p:nvSpPr>
          <p:spPr bwMode="auto">
            <a:xfrm>
              <a:off x="4623" y="2916"/>
              <a:ext cx="265" cy="357"/>
            </a:xfrm>
            <a:custGeom>
              <a:avLst/>
              <a:gdLst>
                <a:gd name="T0" fmla="*/ 10 w 790"/>
                <a:gd name="T1" fmla="*/ 0 h 1063"/>
                <a:gd name="T2" fmla="*/ 9 w 790"/>
                <a:gd name="T3" fmla="*/ 1 h 1063"/>
                <a:gd name="T4" fmla="*/ 7 w 790"/>
                <a:gd name="T5" fmla="*/ 1 h 1063"/>
                <a:gd name="T6" fmla="*/ 6 w 790"/>
                <a:gd name="T7" fmla="*/ 2 h 1063"/>
                <a:gd name="T8" fmla="*/ 5 w 790"/>
                <a:gd name="T9" fmla="*/ 3 h 1063"/>
                <a:gd name="T10" fmla="*/ 4 w 790"/>
                <a:gd name="T11" fmla="*/ 4 h 1063"/>
                <a:gd name="T12" fmla="*/ 3 w 790"/>
                <a:gd name="T13" fmla="*/ 5 h 1063"/>
                <a:gd name="T14" fmla="*/ 2 w 790"/>
                <a:gd name="T15" fmla="*/ 6 h 1063"/>
                <a:gd name="T16" fmla="*/ 1 w 790"/>
                <a:gd name="T17" fmla="*/ 7 h 1063"/>
                <a:gd name="T18" fmla="*/ 0 w 790"/>
                <a:gd name="T19" fmla="*/ 9 h 1063"/>
                <a:gd name="T20" fmla="*/ 0 w 790"/>
                <a:gd name="T21" fmla="*/ 10 h 1063"/>
                <a:gd name="T22" fmla="*/ 0 w 790"/>
                <a:gd name="T23" fmla="*/ 12 h 1063"/>
                <a:gd name="T24" fmla="*/ 0 w 790"/>
                <a:gd name="T25" fmla="*/ 14 h 1063"/>
                <a:gd name="T26" fmla="*/ 0 w 790"/>
                <a:gd name="T27" fmla="*/ 16 h 1063"/>
                <a:gd name="T28" fmla="*/ 1 w 790"/>
                <a:gd name="T29" fmla="*/ 18 h 1063"/>
                <a:gd name="T30" fmla="*/ 2 w 790"/>
                <a:gd name="T31" fmla="*/ 20 h 1063"/>
                <a:gd name="T32" fmla="*/ 3 w 790"/>
                <a:gd name="T33" fmla="*/ 22 h 1063"/>
                <a:gd name="T34" fmla="*/ 6 w 790"/>
                <a:gd name="T35" fmla="*/ 27 h 1063"/>
                <a:gd name="T36" fmla="*/ 7 w 790"/>
                <a:gd name="T37" fmla="*/ 30 h 1063"/>
                <a:gd name="T38" fmla="*/ 7 w 790"/>
                <a:gd name="T39" fmla="*/ 37 h 1063"/>
                <a:gd name="T40" fmla="*/ 8 w 790"/>
                <a:gd name="T41" fmla="*/ 39 h 1063"/>
                <a:gd name="T42" fmla="*/ 16 w 790"/>
                <a:gd name="T43" fmla="*/ 40 h 1063"/>
                <a:gd name="T44" fmla="*/ 18 w 790"/>
                <a:gd name="T45" fmla="*/ 39 h 1063"/>
                <a:gd name="T46" fmla="*/ 19 w 790"/>
                <a:gd name="T47" fmla="*/ 33 h 1063"/>
                <a:gd name="T48" fmla="*/ 20 w 790"/>
                <a:gd name="T49" fmla="*/ 30 h 1063"/>
                <a:gd name="T50" fmla="*/ 23 w 790"/>
                <a:gd name="T51" fmla="*/ 27 h 1063"/>
                <a:gd name="T52" fmla="*/ 23 w 790"/>
                <a:gd name="T53" fmla="*/ 27 h 1063"/>
                <a:gd name="T54" fmla="*/ 24 w 790"/>
                <a:gd name="T55" fmla="*/ 26 h 1063"/>
                <a:gd name="T56" fmla="*/ 24 w 790"/>
                <a:gd name="T57" fmla="*/ 25 h 1063"/>
                <a:gd name="T58" fmla="*/ 25 w 790"/>
                <a:gd name="T59" fmla="*/ 25 h 1063"/>
                <a:gd name="T60" fmla="*/ 26 w 790"/>
                <a:gd name="T61" fmla="*/ 24 h 1063"/>
                <a:gd name="T62" fmla="*/ 26 w 790"/>
                <a:gd name="T63" fmla="*/ 23 h 1063"/>
                <a:gd name="T64" fmla="*/ 27 w 790"/>
                <a:gd name="T65" fmla="*/ 22 h 1063"/>
                <a:gd name="T66" fmla="*/ 28 w 790"/>
                <a:gd name="T67" fmla="*/ 21 h 1063"/>
                <a:gd name="T68" fmla="*/ 28 w 790"/>
                <a:gd name="T69" fmla="*/ 20 h 1063"/>
                <a:gd name="T70" fmla="*/ 29 w 790"/>
                <a:gd name="T71" fmla="*/ 19 h 1063"/>
                <a:gd name="T72" fmla="*/ 29 w 790"/>
                <a:gd name="T73" fmla="*/ 17 h 1063"/>
                <a:gd name="T74" fmla="*/ 29 w 790"/>
                <a:gd name="T75" fmla="*/ 16 h 1063"/>
                <a:gd name="T76" fmla="*/ 30 w 790"/>
                <a:gd name="T77" fmla="*/ 15 h 1063"/>
                <a:gd name="T78" fmla="*/ 30 w 790"/>
                <a:gd name="T79" fmla="*/ 14 h 1063"/>
                <a:gd name="T80" fmla="*/ 30 w 790"/>
                <a:gd name="T81" fmla="*/ 12 h 1063"/>
                <a:gd name="T82" fmla="*/ 30 w 790"/>
                <a:gd name="T83" fmla="*/ 11 h 1063"/>
                <a:gd name="T84" fmla="*/ 30 w 790"/>
                <a:gd name="T85" fmla="*/ 9 h 1063"/>
                <a:gd name="T86" fmla="*/ 29 w 790"/>
                <a:gd name="T87" fmla="*/ 8 h 1063"/>
                <a:gd name="T88" fmla="*/ 28 w 790"/>
                <a:gd name="T89" fmla="*/ 6 h 1063"/>
                <a:gd name="T90" fmla="*/ 27 w 790"/>
                <a:gd name="T91" fmla="*/ 5 h 1063"/>
                <a:gd name="T92" fmla="*/ 26 w 790"/>
                <a:gd name="T93" fmla="*/ 4 h 1063"/>
                <a:gd name="T94" fmla="*/ 25 w 790"/>
                <a:gd name="T95" fmla="*/ 3 h 1063"/>
                <a:gd name="T96" fmla="*/ 23 w 790"/>
                <a:gd name="T97" fmla="*/ 2 h 1063"/>
                <a:gd name="T98" fmla="*/ 22 w 790"/>
                <a:gd name="T99" fmla="*/ 2 h 1063"/>
                <a:gd name="T100" fmla="*/ 21 w 790"/>
                <a:gd name="T101" fmla="*/ 1 h 1063"/>
                <a:gd name="T102" fmla="*/ 19 w 790"/>
                <a:gd name="T103" fmla="*/ 1 h 1063"/>
                <a:gd name="T104" fmla="*/ 18 w 790"/>
                <a:gd name="T105" fmla="*/ 0 h 1063"/>
                <a:gd name="T106" fmla="*/ 16 w 790"/>
                <a:gd name="T107" fmla="*/ 0 h 1063"/>
                <a:gd name="T108" fmla="*/ 15 w 790"/>
                <a:gd name="T109" fmla="*/ 0 h 1063"/>
                <a:gd name="T110" fmla="*/ 13 w 790"/>
                <a:gd name="T111" fmla="*/ 0 h 1063"/>
                <a:gd name="T112" fmla="*/ 12 w 790"/>
                <a:gd name="T113" fmla="*/ 0 h 1063"/>
                <a:gd name="T114" fmla="*/ 10 w 790"/>
                <a:gd name="T115" fmla="*/ 0 h 10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90" h="1063">
                  <a:moveTo>
                    <a:pt x="278" y="5"/>
                  </a:moveTo>
                  <a:lnTo>
                    <a:pt x="237" y="19"/>
                  </a:lnTo>
                  <a:lnTo>
                    <a:pt x="198" y="35"/>
                  </a:lnTo>
                  <a:lnTo>
                    <a:pt x="161" y="55"/>
                  </a:lnTo>
                  <a:lnTo>
                    <a:pt x="126" y="78"/>
                  </a:lnTo>
                  <a:lnTo>
                    <a:pt x="95" y="103"/>
                  </a:lnTo>
                  <a:lnTo>
                    <a:pt x="69" y="132"/>
                  </a:lnTo>
                  <a:lnTo>
                    <a:pt x="46" y="163"/>
                  </a:lnTo>
                  <a:lnTo>
                    <a:pt x="26" y="197"/>
                  </a:lnTo>
                  <a:lnTo>
                    <a:pt x="12" y="234"/>
                  </a:lnTo>
                  <a:lnTo>
                    <a:pt x="3" y="275"/>
                  </a:lnTo>
                  <a:lnTo>
                    <a:pt x="0" y="318"/>
                  </a:lnTo>
                  <a:lnTo>
                    <a:pt x="1" y="365"/>
                  </a:lnTo>
                  <a:lnTo>
                    <a:pt x="9" y="414"/>
                  </a:lnTo>
                  <a:lnTo>
                    <a:pt x="24" y="466"/>
                  </a:lnTo>
                  <a:lnTo>
                    <a:pt x="44" y="521"/>
                  </a:lnTo>
                  <a:lnTo>
                    <a:pt x="73" y="580"/>
                  </a:lnTo>
                  <a:lnTo>
                    <a:pt x="172" y="707"/>
                  </a:lnTo>
                  <a:lnTo>
                    <a:pt x="187" y="780"/>
                  </a:lnTo>
                  <a:lnTo>
                    <a:pt x="179" y="980"/>
                  </a:lnTo>
                  <a:lnTo>
                    <a:pt x="222" y="1034"/>
                  </a:lnTo>
                  <a:lnTo>
                    <a:pt x="433" y="1063"/>
                  </a:lnTo>
                  <a:lnTo>
                    <a:pt x="479" y="1026"/>
                  </a:lnTo>
                  <a:lnTo>
                    <a:pt x="509" y="858"/>
                  </a:lnTo>
                  <a:lnTo>
                    <a:pt x="543" y="783"/>
                  </a:lnTo>
                  <a:lnTo>
                    <a:pt x="602" y="711"/>
                  </a:lnTo>
                  <a:lnTo>
                    <a:pt x="617" y="696"/>
                  </a:lnTo>
                  <a:lnTo>
                    <a:pt x="633" y="680"/>
                  </a:lnTo>
                  <a:lnTo>
                    <a:pt x="649" y="663"/>
                  </a:lnTo>
                  <a:lnTo>
                    <a:pt x="667" y="643"/>
                  </a:lnTo>
                  <a:lnTo>
                    <a:pt x="683" y="623"/>
                  </a:lnTo>
                  <a:lnTo>
                    <a:pt x="699" y="601"/>
                  </a:lnTo>
                  <a:lnTo>
                    <a:pt x="715" y="577"/>
                  </a:lnTo>
                  <a:lnTo>
                    <a:pt x="730" y="551"/>
                  </a:lnTo>
                  <a:lnTo>
                    <a:pt x="744" y="524"/>
                  </a:lnTo>
                  <a:lnTo>
                    <a:pt x="756" y="495"/>
                  </a:lnTo>
                  <a:lnTo>
                    <a:pt x="767" y="465"/>
                  </a:lnTo>
                  <a:lnTo>
                    <a:pt x="776" y="433"/>
                  </a:lnTo>
                  <a:lnTo>
                    <a:pt x="783" y="398"/>
                  </a:lnTo>
                  <a:lnTo>
                    <a:pt x="788" y="362"/>
                  </a:lnTo>
                  <a:lnTo>
                    <a:pt x="790" y="324"/>
                  </a:lnTo>
                  <a:lnTo>
                    <a:pt x="789" y="285"/>
                  </a:lnTo>
                  <a:lnTo>
                    <a:pt x="777" y="242"/>
                  </a:lnTo>
                  <a:lnTo>
                    <a:pt x="761" y="204"/>
                  </a:lnTo>
                  <a:lnTo>
                    <a:pt x="740" y="170"/>
                  </a:lnTo>
                  <a:lnTo>
                    <a:pt x="716" y="139"/>
                  </a:lnTo>
                  <a:lnTo>
                    <a:pt x="688" y="111"/>
                  </a:lnTo>
                  <a:lnTo>
                    <a:pt x="657" y="86"/>
                  </a:lnTo>
                  <a:lnTo>
                    <a:pt x="624" y="65"/>
                  </a:lnTo>
                  <a:lnTo>
                    <a:pt x="589" y="48"/>
                  </a:lnTo>
                  <a:lnTo>
                    <a:pt x="551" y="33"/>
                  </a:lnTo>
                  <a:lnTo>
                    <a:pt x="513" y="21"/>
                  </a:lnTo>
                  <a:lnTo>
                    <a:pt x="473" y="12"/>
                  </a:lnTo>
                  <a:lnTo>
                    <a:pt x="434" y="5"/>
                  </a:lnTo>
                  <a:lnTo>
                    <a:pt x="394" y="2"/>
                  </a:lnTo>
                  <a:lnTo>
                    <a:pt x="354" y="0"/>
                  </a:lnTo>
                  <a:lnTo>
                    <a:pt x="315" y="2"/>
                  </a:lnTo>
                  <a:lnTo>
                    <a:pt x="278"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59" name="Freeform 470"/>
            <p:cNvSpPr>
              <a:spLocks noChangeAspect="1"/>
            </p:cNvSpPr>
            <p:nvPr/>
          </p:nvSpPr>
          <p:spPr bwMode="auto">
            <a:xfrm>
              <a:off x="4630" y="2920"/>
              <a:ext cx="250" cy="352"/>
            </a:xfrm>
            <a:custGeom>
              <a:avLst/>
              <a:gdLst>
                <a:gd name="T0" fmla="*/ 9 w 744"/>
                <a:gd name="T1" fmla="*/ 1 h 1049"/>
                <a:gd name="T2" fmla="*/ 6 w 744"/>
                <a:gd name="T3" fmla="*/ 2 h 1049"/>
                <a:gd name="T4" fmla="*/ 3 w 744"/>
                <a:gd name="T5" fmla="*/ 4 h 1049"/>
                <a:gd name="T6" fmla="*/ 2 w 744"/>
                <a:gd name="T7" fmla="*/ 6 h 1049"/>
                <a:gd name="T8" fmla="*/ 0 w 744"/>
                <a:gd name="T9" fmla="*/ 8 h 1049"/>
                <a:gd name="T10" fmla="*/ 0 w 744"/>
                <a:gd name="T11" fmla="*/ 11 h 1049"/>
                <a:gd name="T12" fmla="*/ 0 w 744"/>
                <a:gd name="T13" fmla="*/ 15 h 1049"/>
                <a:gd name="T14" fmla="*/ 2 w 744"/>
                <a:gd name="T15" fmla="*/ 18 h 1049"/>
                <a:gd name="T16" fmla="*/ 3 w 744"/>
                <a:gd name="T17" fmla="*/ 21 h 1049"/>
                <a:gd name="T18" fmla="*/ 4 w 744"/>
                <a:gd name="T19" fmla="*/ 23 h 1049"/>
                <a:gd name="T20" fmla="*/ 5 w 744"/>
                <a:gd name="T21" fmla="*/ 24 h 1049"/>
                <a:gd name="T22" fmla="*/ 6 w 744"/>
                <a:gd name="T23" fmla="*/ 26 h 1049"/>
                <a:gd name="T24" fmla="*/ 6 w 744"/>
                <a:gd name="T25" fmla="*/ 27 h 1049"/>
                <a:gd name="T26" fmla="*/ 6 w 744"/>
                <a:gd name="T27" fmla="*/ 29 h 1049"/>
                <a:gd name="T28" fmla="*/ 7 w 744"/>
                <a:gd name="T29" fmla="*/ 31 h 1049"/>
                <a:gd name="T30" fmla="*/ 6 w 744"/>
                <a:gd name="T31" fmla="*/ 35 h 1049"/>
                <a:gd name="T32" fmla="*/ 6 w 744"/>
                <a:gd name="T33" fmla="*/ 37 h 1049"/>
                <a:gd name="T34" fmla="*/ 7 w 744"/>
                <a:gd name="T35" fmla="*/ 37 h 1049"/>
                <a:gd name="T36" fmla="*/ 7 w 744"/>
                <a:gd name="T37" fmla="*/ 38 h 1049"/>
                <a:gd name="T38" fmla="*/ 8 w 744"/>
                <a:gd name="T39" fmla="*/ 38 h 1049"/>
                <a:gd name="T40" fmla="*/ 8 w 744"/>
                <a:gd name="T41" fmla="*/ 39 h 1049"/>
                <a:gd name="T42" fmla="*/ 9 w 744"/>
                <a:gd name="T43" fmla="*/ 39 h 1049"/>
                <a:gd name="T44" fmla="*/ 10 w 744"/>
                <a:gd name="T45" fmla="*/ 39 h 1049"/>
                <a:gd name="T46" fmla="*/ 11 w 744"/>
                <a:gd name="T47" fmla="*/ 39 h 1049"/>
                <a:gd name="T48" fmla="*/ 12 w 744"/>
                <a:gd name="T49" fmla="*/ 39 h 1049"/>
                <a:gd name="T50" fmla="*/ 13 w 744"/>
                <a:gd name="T51" fmla="*/ 39 h 1049"/>
                <a:gd name="T52" fmla="*/ 14 w 744"/>
                <a:gd name="T53" fmla="*/ 39 h 1049"/>
                <a:gd name="T54" fmla="*/ 15 w 744"/>
                <a:gd name="T55" fmla="*/ 40 h 1049"/>
                <a:gd name="T56" fmla="*/ 15 w 744"/>
                <a:gd name="T57" fmla="*/ 39 h 1049"/>
                <a:gd name="T58" fmla="*/ 16 w 744"/>
                <a:gd name="T59" fmla="*/ 39 h 1049"/>
                <a:gd name="T60" fmla="*/ 16 w 744"/>
                <a:gd name="T61" fmla="*/ 39 h 1049"/>
                <a:gd name="T62" fmla="*/ 17 w 744"/>
                <a:gd name="T63" fmla="*/ 38 h 1049"/>
                <a:gd name="T64" fmla="*/ 17 w 744"/>
                <a:gd name="T65" fmla="*/ 37 h 1049"/>
                <a:gd name="T66" fmla="*/ 18 w 744"/>
                <a:gd name="T67" fmla="*/ 34 h 1049"/>
                <a:gd name="T68" fmla="*/ 18 w 744"/>
                <a:gd name="T69" fmla="*/ 31 h 1049"/>
                <a:gd name="T70" fmla="*/ 19 w 744"/>
                <a:gd name="T71" fmla="*/ 30 h 1049"/>
                <a:gd name="T72" fmla="*/ 19 w 744"/>
                <a:gd name="T73" fmla="*/ 29 h 1049"/>
                <a:gd name="T74" fmla="*/ 20 w 744"/>
                <a:gd name="T75" fmla="*/ 28 h 1049"/>
                <a:gd name="T76" fmla="*/ 20 w 744"/>
                <a:gd name="T77" fmla="*/ 28 h 1049"/>
                <a:gd name="T78" fmla="*/ 21 w 744"/>
                <a:gd name="T79" fmla="*/ 27 h 1049"/>
                <a:gd name="T80" fmla="*/ 22 w 744"/>
                <a:gd name="T81" fmla="*/ 26 h 1049"/>
                <a:gd name="T82" fmla="*/ 23 w 744"/>
                <a:gd name="T83" fmla="*/ 24 h 1049"/>
                <a:gd name="T84" fmla="*/ 24 w 744"/>
                <a:gd name="T85" fmla="*/ 23 h 1049"/>
                <a:gd name="T86" fmla="*/ 26 w 744"/>
                <a:gd name="T87" fmla="*/ 21 h 1049"/>
                <a:gd name="T88" fmla="*/ 27 w 744"/>
                <a:gd name="T89" fmla="*/ 19 h 1049"/>
                <a:gd name="T90" fmla="*/ 27 w 744"/>
                <a:gd name="T91" fmla="*/ 17 h 1049"/>
                <a:gd name="T92" fmla="*/ 28 w 744"/>
                <a:gd name="T93" fmla="*/ 15 h 1049"/>
                <a:gd name="T94" fmla="*/ 28 w 744"/>
                <a:gd name="T95" fmla="*/ 12 h 1049"/>
                <a:gd name="T96" fmla="*/ 28 w 744"/>
                <a:gd name="T97" fmla="*/ 9 h 1049"/>
                <a:gd name="T98" fmla="*/ 27 w 744"/>
                <a:gd name="T99" fmla="*/ 6 h 1049"/>
                <a:gd name="T100" fmla="*/ 25 w 744"/>
                <a:gd name="T101" fmla="*/ 4 h 1049"/>
                <a:gd name="T102" fmla="*/ 23 w 744"/>
                <a:gd name="T103" fmla="*/ 2 h 1049"/>
                <a:gd name="T104" fmla="*/ 20 w 744"/>
                <a:gd name="T105" fmla="*/ 1 h 1049"/>
                <a:gd name="T106" fmla="*/ 17 w 744"/>
                <a:gd name="T107" fmla="*/ 0 h 1049"/>
                <a:gd name="T108" fmla="*/ 14 w 744"/>
                <a:gd name="T109" fmla="*/ 0 h 1049"/>
                <a:gd name="T110" fmla="*/ 12 w 744"/>
                <a:gd name="T111" fmla="*/ 0 h 10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4" h="1049">
                  <a:moveTo>
                    <a:pt x="270" y="4"/>
                  </a:moveTo>
                  <a:lnTo>
                    <a:pt x="229" y="16"/>
                  </a:lnTo>
                  <a:lnTo>
                    <a:pt x="189" y="32"/>
                  </a:lnTo>
                  <a:lnTo>
                    <a:pt x="154" y="52"/>
                  </a:lnTo>
                  <a:lnTo>
                    <a:pt x="120" y="74"/>
                  </a:lnTo>
                  <a:lnTo>
                    <a:pt x="90" y="98"/>
                  </a:lnTo>
                  <a:lnTo>
                    <a:pt x="64" y="126"/>
                  </a:lnTo>
                  <a:lnTo>
                    <a:pt x="42" y="156"/>
                  </a:lnTo>
                  <a:lnTo>
                    <a:pt x="25" y="188"/>
                  </a:lnTo>
                  <a:lnTo>
                    <a:pt x="11" y="224"/>
                  </a:lnTo>
                  <a:lnTo>
                    <a:pt x="3" y="263"/>
                  </a:lnTo>
                  <a:lnTo>
                    <a:pt x="0" y="303"/>
                  </a:lnTo>
                  <a:lnTo>
                    <a:pt x="3" y="347"/>
                  </a:lnTo>
                  <a:lnTo>
                    <a:pt x="11" y="393"/>
                  </a:lnTo>
                  <a:lnTo>
                    <a:pt x="26" y="441"/>
                  </a:lnTo>
                  <a:lnTo>
                    <a:pt x="48" y="492"/>
                  </a:lnTo>
                  <a:lnTo>
                    <a:pt x="75" y="546"/>
                  </a:lnTo>
                  <a:lnTo>
                    <a:pt x="87" y="565"/>
                  </a:lnTo>
                  <a:lnTo>
                    <a:pt x="97" y="584"/>
                  </a:lnTo>
                  <a:lnTo>
                    <a:pt x="109" y="603"/>
                  </a:lnTo>
                  <a:lnTo>
                    <a:pt x="120" y="622"/>
                  </a:lnTo>
                  <a:lnTo>
                    <a:pt x="131" y="641"/>
                  </a:lnTo>
                  <a:lnTo>
                    <a:pt x="142" y="660"/>
                  </a:lnTo>
                  <a:lnTo>
                    <a:pt x="153" y="679"/>
                  </a:lnTo>
                  <a:lnTo>
                    <a:pt x="164" y="698"/>
                  </a:lnTo>
                  <a:lnTo>
                    <a:pt x="167" y="717"/>
                  </a:lnTo>
                  <a:lnTo>
                    <a:pt x="171" y="734"/>
                  </a:lnTo>
                  <a:lnTo>
                    <a:pt x="174" y="752"/>
                  </a:lnTo>
                  <a:lnTo>
                    <a:pt x="178" y="771"/>
                  </a:lnTo>
                  <a:lnTo>
                    <a:pt x="176" y="820"/>
                  </a:lnTo>
                  <a:lnTo>
                    <a:pt x="173" y="869"/>
                  </a:lnTo>
                  <a:lnTo>
                    <a:pt x="170" y="918"/>
                  </a:lnTo>
                  <a:lnTo>
                    <a:pt x="167" y="968"/>
                  </a:lnTo>
                  <a:lnTo>
                    <a:pt x="172" y="975"/>
                  </a:lnTo>
                  <a:lnTo>
                    <a:pt x="178" y="982"/>
                  </a:lnTo>
                  <a:lnTo>
                    <a:pt x="182" y="989"/>
                  </a:lnTo>
                  <a:lnTo>
                    <a:pt x="187" y="996"/>
                  </a:lnTo>
                  <a:lnTo>
                    <a:pt x="193" y="1003"/>
                  </a:lnTo>
                  <a:lnTo>
                    <a:pt x="197" y="1009"/>
                  </a:lnTo>
                  <a:lnTo>
                    <a:pt x="202" y="1016"/>
                  </a:lnTo>
                  <a:lnTo>
                    <a:pt x="207" y="1023"/>
                  </a:lnTo>
                  <a:lnTo>
                    <a:pt x="219" y="1024"/>
                  </a:lnTo>
                  <a:lnTo>
                    <a:pt x="232" y="1027"/>
                  </a:lnTo>
                  <a:lnTo>
                    <a:pt x="245" y="1028"/>
                  </a:lnTo>
                  <a:lnTo>
                    <a:pt x="256" y="1029"/>
                  </a:lnTo>
                  <a:lnTo>
                    <a:pt x="269" y="1031"/>
                  </a:lnTo>
                  <a:lnTo>
                    <a:pt x="282" y="1032"/>
                  </a:lnTo>
                  <a:lnTo>
                    <a:pt x="294" y="1034"/>
                  </a:lnTo>
                  <a:lnTo>
                    <a:pt x="306" y="1036"/>
                  </a:lnTo>
                  <a:lnTo>
                    <a:pt x="318" y="1037"/>
                  </a:lnTo>
                  <a:lnTo>
                    <a:pt x="331" y="1038"/>
                  </a:lnTo>
                  <a:lnTo>
                    <a:pt x="344" y="1041"/>
                  </a:lnTo>
                  <a:lnTo>
                    <a:pt x="355" y="1042"/>
                  </a:lnTo>
                  <a:lnTo>
                    <a:pt x="368" y="1044"/>
                  </a:lnTo>
                  <a:lnTo>
                    <a:pt x="381" y="1045"/>
                  </a:lnTo>
                  <a:lnTo>
                    <a:pt x="392" y="1047"/>
                  </a:lnTo>
                  <a:lnTo>
                    <a:pt x="405" y="1049"/>
                  </a:lnTo>
                  <a:lnTo>
                    <a:pt x="411" y="1044"/>
                  </a:lnTo>
                  <a:lnTo>
                    <a:pt x="416" y="1039"/>
                  </a:lnTo>
                  <a:lnTo>
                    <a:pt x="421" y="1035"/>
                  </a:lnTo>
                  <a:lnTo>
                    <a:pt x="427" y="1030"/>
                  </a:lnTo>
                  <a:lnTo>
                    <a:pt x="432" y="1026"/>
                  </a:lnTo>
                  <a:lnTo>
                    <a:pt x="437" y="1021"/>
                  </a:lnTo>
                  <a:lnTo>
                    <a:pt x="443" y="1016"/>
                  </a:lnTo>
                  <a:lnTo>
                    <a:pt x="449" y="1012"/>
                  </a:lnTo>
                  <a:lnTo>
                    <a:pt x="455" y="969"/>
                  </a:lnTo>
                  <a:lnTo>
                    <a:pt x="464" y="928"/>
                  </a:lnTo>
                  <a:lnTo>
                    <a:pt x="470" y="886"/>
                  </a:lnTo>
                  <a:lnTo>
                    <a:pt x="477" y="845"/>
                  </a:lnTo>
                  <a:lnTo>
                    <a:pt x="485" y="826"/>
                  </a:lnTo>
                  <a:lnTo>
                    <a:pt x="495" y="808"/>
                  </a:lnTo>
                  <a:lnTo>
                    <a:pt x="503" y="789"/>
                  </a:lnTo>
                  <a:lnTo>
                    <a:pt x="511" y="771"/>
                  </a:lnTo>
                  <a:lnTo>
                    <a:pt x="518" y="762"/>
                  </a:lnTo>
                  <a:lnTo>
                    <a:pt x="525" y="752"/>
                  </a:lnTo>
                  <a:lnTo>
                    <a:pt x="532" y="744"/>
                  </a:lnTo>
                  <a:lnTo>
                    <a:pt x="538" y="735"/>
                  </a:lnTo>
                  <a:lnTo>
                    <a:pt x="545" y="726"/>
                  </a:lnTo>
                  <a:lnTo>
                    <a:pt x="552" y="718"/>
                  </a:lnTo>
                  <a:lnTo>
                    <a:pt x="559" y="709"/>
                  </a:lnTo>
                  <a:lnTo>
                    <a:pt x="566" y="699"/>
                  </a:lnTo>
                  <a:lnTo>
                    <a:pt x="580" y="685"/>
                  </a:lnTo>
                  <a:lnTo>
                    <a:pt x="595" y="668"/>
                  </a:lnTo>
                  <a:lnTo>
                    <a:pt x="610" y="651"/>
                  </a:lnTo>
                  <a:lnTo>
                    <a:pt x="626" y="632"/>
                  </a:lnTo>
                  <a:lnTo>
                    <a:pt x="641" y="611"/>
                  </a:lnTo>
                  <a:lnTo>
                    <a:pt x="656" y="589"/>
                  </a:lnTo>
                  <a:lnTo>
                    <a:pt x="671" y="565"/>
                  </a:lnTo>
                  <a:lnTo>
                    <a:pt x="685" y="539"/>
                  </a:lnTo>
                  <a:lnTo>
                    <a:pt x="699" y="513"/>
                  </a:lnTo>
                  <a:lnTo>
                    <a:pt x="710" y="484"/>
                  </a:lnTo>
                  <a:lnTo>
                    <a:pt x="720" y="454"/>
                  </a:lnTo>
                  <a:lnTo>
                    <a:pt x="730" y="422"/>
                  </a:lnTo>
                  <a:lnTo>
                    <a:pt x="737" y="387"/>
                  </a:lnTo>
                  <a:lnTo>
                    <a:pt x="741" y="353"/>
                  </a:lnTo>
                  <a:lnTo>
                    <a:pt x="744" y="315"/>
                  </a:lnTo>
                  <a:lnTo>
                    <a:pt x="744" y="275"/>
                  </a:lnTo>
                  <a:lnTo>
                    <a:pt x="734" y="236"/>
                  </a:lnTo>
                  <a:lnTo>
                    <a:pt x="720" y="199"/>
                  </a:lnTo>
                  <a:lnTo>
                    <a:pt x="703" y="166"/>
                  </a:lnTo>
                  <a:lnTo>
                    <a:pt x="681" y="137"/>
                  </a:lnTo>
                  <a:lnTo>
                    <a:pt x="656" y="111"/>
                  </a:lnTo>
                  <a:lnTo>
                    <a:pt x="627" y="87"/>
                  </a:lnTo>
                  <a:lnTo>
                    <a:pt x="596" y="66"/>
                  </a:lnTo>
                  <a:lnTo>
                    <a:pt x="564" y="49"/>
                  </a:lnTo>
                  <a:lnTo>
                    <a:pt x="528" y="34"/>
                  </a:lnTo>
                  <a:lnTo>
                    <a:pt x="492" y="22"/>
                  </a:lnTo>
                  <a:lnTo>
                    <a:pt x="455" y="13"/>
                  </a:lnTo>
                  <a:lnTo>
                    <a:pt x="417" y="6"/>
                  </a:lnTo>
                  <a:lnTo>
                    <a:pt x="379" y="2"/>
                  </a:lnTo>
                  <a:lnTo>
                    <a:pt x="343" y="0"/>
                  </a:lnTo>
                  <a:lnTo>
                    <a:pt x="306" y="1"/>
                  </a:lnTo>
                  <a:lnTo>
                    <a:pt x="270"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60" name="Freeform 471"/>
            <p:cNvSpPr>
              <a:spLocks noChangeAspect="1"/>
            </p:cNvSpPr>
            <p:nvPr/>
          </p:nvSpPr>
          <p:spPr bwMode="auto">
            <a:xfrm>
              <a:off x="4638" y="2925"/>
              <a:ext cx="233" cy="347"/>
            </a:xfrm>
            <a:custGeom>
              <a:avLst/>
              <a:gdLst>
                <a:gd name="T0" fmla="*/ 8 w 695"/>
                <a:gd name="T1" fmla="*/ 1 h 1033"/>
                <a:gd name="T2" fmla="*/ 5 w 695"/>
                <a:gd name="T3" fmla="*/ 2 h 1033"/>
                <a:gd name="T4" fmla="*/ 3 w 695"/>
                <a:gd name="T5" fmla="*/ 3 h 1033"/>
                <a:gd name="T6" fmla="*/ 1 w 695"/>
                <a:gd name="T7" fmla="*/ 5 h 1033"/>
                <a:gd name="T8" fmla="*/ 0 w 695"/>
                <a:gd name="T9" fmla="*/ 8 h 1033"/>
                <a:gd name="T10" fmla="*/ 0 w 695"/>
                <a:gd name="T11" fmla="*/ 11 h 1033"/>
                <a:gd name="T12" fmla="*/ 0 w 695"/>
                <a:gd name="T13" fmla="*/ 14 h 1033"/>
                <a:gd name="T14" fmla="*/ 2 w 695"/>
                <a:gd name="T15" fmla="*/ 17 h 1033"/>
                <a:gd name="T16" fmla="*/ 3 w 695"/>
                <a:gd name="T17" fmla="*/ 20 h 1033"/>
                <a:gd name="T18" fmla="*/ 4 w 695"/>
                <a:gd name="T19" fmla="*/ 22 h 1033"/>
                <a:gd name="T20" fmla="*/ 5 w 695"/>
                <a:gd name="T21" fmla="*/ 24 h 1033"/>
                <a:gd name="T22" fmla="*/ 5 w 695"/>
                <a:gd name="T23" fmla="*/ 25 h 1033"/>
                <a:gd name="T24" fmla="*/ 6 w 695"/>
                <a:gd name="T25" fmla="*/ 27 h 1033"/>
                <a:gd name="T26" fmla="*/ 6 w 695"/>
                <a:gd name="T27" fmla="*/ 28 h 1033"/>
                <a:gd name="T28" fmla="*/ 6 w 695"/>
                <a:gd name="T29" fmla="*/ 31 h 1033"/>
                <a:gd name="T30" fmla="*/ 6 w 695"/>
                <a:gd name="T31" fmla="*/ 34 h 1033"/>
                <a:gd name="T32" fmla="*/ 6 w 695"/>
                <a:gd name="T33" fmla="*/ 37 h 1033"/>
                <a:gd name="T34" fmla="*/ 6 w 695"/>
                <a:gd name="T35" fmla="*/ 37 h 1033"/>
                <a:gd name="T36" fmla="*/ 7 w 695"/>
                <a:gd name="T37" fmla="*/ 38 h 1033"/>
                <a:gd name="T38" fmla="*/ 7 w 695"/>
                <a:gd name="T39" fmla="*/ 38 h 1033"/>
                <a:gd name="T40" fmla="*/ 8 w 695"/>
                <a:gd name="T41" fmla="*/ 38 h 1033"/>
                <a:gd name="T42" fmla="*/ 8 w 695"/>
                <a:gd name="T43" fmla="*/ 39 h 1033"/>
                <a:gd name="T44" fmla="*/ 9 w 695"/>
                <a:gd name="T45" fmla="*/ 39 h 1033"/>
                <a:gd name="T46" fmla="*/ 10 w 695"/>
                <a:gd name="T47" fmla="*/ 39 h 1033"/>
                <a:gd name="T48" fmla="*/ 11 w 695"/>
                <a:gd name="T49" fmla="*/ 39 h 1033"/>
                <a:gd name="T50" fmla="*/ 12 w 695"/>
                <a:gd name="T51" fmla="*/ 39 h 1033"/>
                <a:gd name="T52" fmla="*/ 13 w 695"/>
                <a:gd name="T53" fmla="*/ 39 h 1033"/>
                <a:gd name="T54" fmla="*/ 14 w 695"/>
                <a:gd name="T55" fmla="*/ 39 h 1033"/>
                <a:gd name="T56" fmla="*/ 14 w 695"/>
                <a:gd name="T57" fmla="*/ 39 h 1033"/>
                <a:gd name="T58" fmla="*/ 15 w 695"/>
                <a:gd name="T59" fmla="*/ 39 h 1033"/>
                <a:gd name="T60" fmla="*/ 15 w 695"/>
                <a:gd name="T61" fmla="*/ 38 h 1033"/>
                <a:gd name="T62" fmla="*/ 15 w 695"/>
                <a:gd name="T63" fmla="*/ 38 h 1033"/>
                <a:gd name="T64" fmla="*/ 16 w 695"/>
                <a:gd name="T65" fmla="*/ 36 h 1033"/>
                <a:gd name="T66" fmla="*/ 16 w 695"/>
                <a:gd name="T67" fmla="*/ 33 h 1033"/>
                <a:gd name="T68" fmla="*/ 17 w 695"/>
                <a:gd name="T69" fmla="*/ 31 h 1033"/>
                <a:gd name="T70" fmla="*/ 18 w 695"/>
                <a:gd name="T71" fmla="*/ 29 h 1033"/>
                <a:gd name="T72" fmla="*/ 18 w 695"/>
                <a:gd name="T73" fmla="*/ 28 h 1033"/>
                <a:gd name="T74" fmla="*/ 19 w 695"/>
                <a:gd name="T75" fmla="*/ 28 h 1033"/>
                <a:gd name="T76" fmla="*/ 19 w 695"/>
                <a:gd name="T77" fmla="*/ 27 h 1033"/>
                <a:gd name="T78" fmla="*/ 19 w 695"/>
                <a:gd name="T79" fmla="*/ 27 h 1033"/>
                <a:gd name="T80" fmla="*/ 21 w 695"/>
                <a:gd name="T81" fmla="*/ 25 h 1033"/>
                <a:gd name="T82" fmla="*/ 23 w 695"/>
                <a:gd name="T83" fmla="*/ 22 h 1033"/>
                <a:gd name="T84" fmla="*/ 25 w 695"/>
                <a:gd name="T85" fmla="*/ 18 h 1033"/>
                <a:gd name="T86" fmla="*/ 26 w 695"/>
                <a:gd name="T87" fmla="*/ 13 h 1033"/>
                <a:gd name="T88" fmla="*/ 26 w 695"/>
                <a:gd name="T89" fmla="*/ 9 h 1033"/>
                <a:gd name="T90" fmla="*/ 25 w 695"/>
                <a:gd name="T91" fmla="*/ 6 h 1033"/>
                <a:gd name="T92" fmla="*/ 23 w 695"/>
                <a:gd name="T93" fmla="*/ 4 h 1033"/>
                <a:gd name="T94" fmla="*/ 21 w 695"/>
                <a:gd name="T95" fmla="*/ 3 h 1033"/>
                <a:gd name="T96" fmla="*/ 19 w 695"/>
                <a:gd name="T97" fmla="*/ 1 h 1033"/>
                <a:gd name="T98" fmla="*/ 16 w 695"/>
                <a:gd name="T99" fmla="*/ 1 h 1033"/>
                <a:gd name="T100" fmla="*/ 14 w 695"/>
                <a:gd name="T101" fmla="*/ 0 h 1033"/>
                <a:gd name="T102" fmla="*/ 11 w 695"/>
                <a:gd name="T103" fmla="*/ 0 h 10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95" h="1033">
                  <a:moveTo>
                    <a:pt x="260" y="2"/>
                  </a:moveTo>
                  <a:lnTo>
                    <a:pt x="218" y="15"/>
                  </a:lnTo>
                  <a:lnTo>
                    <a:pt x="180" y="30"/>
                  </a:lnTo>
                  <a:lnTo>
                    <a:pt x="144" y="48"/>
                  </a:lnTo>
                  <a:lnTo>
                    <a:pt x="112" y="69"/>
                  </a:lnTo>
                  <a:lnTo>
                    <a:pt x="83" y="92"/>
                  </a:lnTo>
                  <a:lnTo>
                    <a:pt x="58" y="119"/>
                  </a:lnTo>
                  <a:lnTo>
                    <a:pt x="37" y="147"/>
                  </a:lnTo>
                  <a:lnTo>
                    <a:pt x="21" y="179"/>
                  </a:lnTo>
                  <a:lnTo>
                    <a:pt x="10" y="212"/>
                  </a:lnTo>
                  <a:lnTo>
                    <a:pt x="3" y="249"/>
                  </a:lnTo>
                  <a:lnTo>
                    <a:pt x="0" y="287"/>
                  </a:lnTo>
                  <a:lnTo>
                    <a:pt x="4" y="327"/>
                  </a:lnTo>
                  <a:lnTo>
                    <a:pt x="13" y="370"/>
                  </a:lnTo>
                  <a:lnTo>
                    <a:pt x="28" y="415"/>
                  </a:lnTo>
                  <a:lnTo>
                    <a:pt x="49" y="462"/>
                  </a:lnTo>
                  <a:lnTo>
                    <a:pt x="77" y="512"/>
                  </a:lnTo>
                  <a:lnTo>
                    <a:pt x="86" y="533"/>
                  </a:lnTo>
                  <a:lnTo>
                    <a:pt x="96" y="555"/>
                  </a:lnTo>
                  <a:lnTo>
                    <a:pt x="105" y="577"/>
                  </a:lnTo>
                  <a:lnTo>
                    <a:pt x="115" y="599"/>
                  </a:lnTo>
                  <a:lnTo>
                    <a:pt x="124" y="622"/>
                  </a:lnTo>
                  <a:lnTo>
                    <a:pt x="134" y="644"/>
                  </a:lnTo>
                  <a:lnTo>
                    <a:pt x="143" y="666"/>
                  </a:lnTo>
                  <a:lnTo>
                    <a:pt x="153" y="688"/>
                  </a:lnTo>
                  <a:lnTo>
                    <a:pt x="156" y="706"/>
                  </a:lnTo>
                  <a:lnTo>
                    <a:pt x="159" y="724"/>
                  </a:lnTo>
                  <a:lnTo>
                    <a:pt x="163" y="742"/>
                  </a:lnTo>
                  <a:lnTo>
                    <a:pt x="165" y="759"/>
                  </a:lnTo>
                  <a:lnTo>
                    <a:pt x="163" y="809"/>
                  </a:lnTo>
                  <a:lnTo>
                    <a:pt x="161" y="857"/>
                  </a:lnTo>
                  <a:lnTo>
                    <a:pt x="157" y="907"/>
                  </a:lnTo>
                  <a:lnTo>
                    <a:pt x="155" y="956"/>
                  </a:lnTo>
                  <a:lnTo>
                    <a:pt x="159" y="963"/>
                  </a:lnTo>
                  <a:lnTo>
                    <a:pt x="164" y="969"/>
                  </a:lnTo>
                  <a:lnTo>
                    <a:pt x="169" y="976"/>
                  </a:lnTo>
                  <a:lnTo>
                    <a:pt x="173" y="983"/>
                  </a:lnTo>
                  <a:lnTo>
                    <a:pt x="177" y="990"/>
                  </a:lnTo>
                  <a:lnTo>
                    <a:pt x="181" y="997"/>
                  </a:lnTo>
                  <a:lnTo>
                    <a:pt x="186" y="1002"/>
                  </a:lnTo>
                  <a:lnTo>
                    <a:pt x="191" y="1009"/>
                  </a:lnTo>
                  <a:lnTo>
                    <a:pt x="202" y="1010"/>
                  </a:lnTo>
                  <a:lnTo>
                    <a:pt x="214" y="1013"/>
                  </a:lnTo>
                  <a:lnTo>
                    <a:pt x="225" y="1014"/>
                  </a:lnTo>
                  <a:lnTo>
                    <a:pt x="237" y="1015"/>
                  </a:lnTo>
                  <a:lnTo>
                    <a:pt x="248" y="1017"/>
                  </a:lnTo>
                  <a:lnTo>
                    <a:pt x="260" y="1018"/>
                  </a:lnTo>
                  <a:lnTo>
                    <a:pt x="271" y="1020"/>
                  </a:lnTo>
                  <a:lnTo>
                    <a:pt x="283" y="1021"/>
                  </a:lnTo>
                  <a:lnTo>
                    <a:pt x="294" y="1023"/>
                  </a:lnTo>
                  <a:lnTo>
                    <a:pt x="306" y="1024"/>
                  </a:lnTo>
                  <a:lnTo>
                    <a:pt x="317" y="1025"/>
                  </a:lnTo>
                  <a:lnTo>
                    <a:pt x="329" y="1028"/>
                  </a:lnTo>
                  <a:lnTo>
                    <a:pt x="340" y="1029"/>
                  </a:lnTo>
                  <a:lnTo>
                    <a:pt x="352" y="1030"/>
                  </a:lnTo>
                  <a:lnTo>
                    <a:pt x="363" y="1032"/>
                  </a:lnTo>
                  <a:lnTo>
                    <a:pt x="375" y="1033"/>
                  </a:lnTo>
                  <a:lnTo>
                    <a:pt x="380" y="1029"/>
                  </a:lnTo>
                  <a:lnTo>
                    <a:pt x="385" y="1024"/>
                  </a:lnTo>
                  <a:lnTo>
                    <a:pt x="390" y="1018"/>
                  </a:lnTo>
                  <a:lnTo>
                    <a:pt x="396" y="1014"/>
                  </a:lnTo>
                  <a:lnTo>
                    <a:pt x="400" y="1009"/>
                  </a:lnTo>
                  <a:lnTo>
                    <a:pt x="406" y="1005"/>
                  </a:lnTo>
                  <a:lnTo>
                    <a:pt x="411" y="1001"/>
                  </a:lnTo>
                  <a:lnTo>
                    <a:pt x="415" y="997"/>
                  </a:lnTo>
                  <a:lnTo>
                    <a:pt x="423" y="955"/>
                  </a:lnTo>
                  <a:lnTo>
                    <a:pt x="430" y="914"/>
                  </a:lnTo>
                  <a:lnTo>
                    <a:pt x="437" y="872"/>
                  </a:lnTo>
                  <a:lnTo>
                    <a:pt x="444" y="831"/>
                  </a:lnTo>
                  <a:lnTo>
                    <a:pt x="452" y="812"/>
                  </a:lnTo>
                  <a:lnTo>
                    <a:pt x="460" y="794"/>
                  </a:lnTo>
                  <a:lnTo>
                    <a:pt x="467" y="775"/>
                  </a:lnTo>
                  <a:lnTo>
                    <a:pt x="475" y="757"/>
                  </a:lnTo>
                  <a:lnTo>
                    <a:pt x="482" y="748"/>
                  </a:lnTo>
                  <a:lnTo>
                    <a:pt x="488" y="740"/>
                  </a:lnTo>
                  <a:lnTo>
                    <a:pt x="495" y="730"/>
                  </a:lnTo>
                  <a:lnTo>
                    <a:pt x="502" y="721"/>
                  </a:lnTo>
                  <a:lnTo>
                    <a:pt x="507" y="713"/>
                  </a:lnTo>
                  <a:lnTo>
                    <a:pt x="514" y="704"/>
                  </a:lnTo>
                  <a:lnTo>
                    <a:pt x="520" y="696"/>
                  </a:lnTo>
                  <a:lnTo>
                    <a:pt x="527" y="687"/>
                  </a:lnTo>
                  <a:lnTo>
                    <a:pt x="553" y="656"/>
                  </a:lnTo>
                  <a:lnTo>
                    <a:pt x="582" y="619"/>
                  </a:lnTo>
                  <a:lnTo>
                    <a:pt x="611" y="576"/>
                  </a:lnTo>
                  <a:lnTo>
                    <a:pt x="638" y="528"/>
                  </a:lnTo>
                  <a:lnTo>
                    <a:pt x="662" y="472"/>
                  </a:lnTo>
                  <a:lnTo>
                    <a:pt x="680" y="411"/>
                  </a:lnTo>
                  <a:lnTo>
                    <a:pt x="692" y="342"/>
                  </a:lnTo>
                  <a:lnTo>
                    <a:pt x="695" y="266"/>
                  </a:lnTo>
                  <a:lnTo>
                    <a:pt x="689" y="229"/>
                  </a:lnTo>
                  <a:lnTo>
                    <a:pt x="678" y="195"/>
                  </a:lnTo>
                  <a:lnTo>
                    <a:pt x="663" y="164"/>
                  </a:lnTo>
                  <a:lnTo>
                    <a:pt x="643" y="135"/>
                  </a:lnTo>
                  <a:lnTo>
                    <a:pt x="621" y="109"/>
                  </a:lnTo>
                  <a:lnTo>
                    <a:pt x="595" y="86"/>
                  </a:lnTo>
                  <a:lnTo>
                    <a:pt x="567" y="67"/>
                  </a:lnTo>
                  <a:lnTo>
                    <a:pt x="536" y="49"/>
                  </a:lnTo>
                  <a:lnTo>
                    <a:pt x="504" y="35"/>
                  </a:lnTo>
                  <a:lnTo>
                    <a:pt x="469" y="23"/>
                  </a:lnTo>
                  <a:lnTo>
                    <a:pt x="435" y="14"/>
                  </a:lnTo>
                  <a:lnTo>
                    <a:pt x="399" y="7"/>
                  </a:lnTo>
                  <a:lnTo>
                    <a:pt x="363" y="2"/>
                  </a:lnTo>
                  <a:lnTo>
                    <a:pt x="328" y="0"/>
                  </a:lnTo>
                  <a:lnTo>
                    <a:pt x="293" y="0"/>
                  </a:lnTo>
                  <a:lnTo>
                    <a:pt x="260" y="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61" name="Freeform 472"/>
            <p:cNvSpPr>
              <a:spLocks noChangeAspect="1"/>
            </p:cNvSpPr>
            <p:nvPr/>
          </p:nvSpPr>
          <p:spPr bwMode="auto">
            <a:xfrm>
              <a:off x="4646" y="2929"/>
              <a:ext cx="217" cy="342"/>
            </a:xfrm>
            <a:custGeom>
              <a:avLst/>
              <a:gdLst>
                <a:gd name="T0" fmla="*/ 8 w 647"/>
                <a:gd name="T1" fmla="*/ 0 h 1019"/>
                <a:gd name="T2" fmla="*/ 5 w 647"/>
                <a:gd name="T3" fmla="*/ 2 h 1019"/>
                <a:gd name="T4" fmla="*/ 3 w 647"/>
                <a:gd name="T5" fmla="*/ 3 h 1019"/>
                <a:gd name="T6" fmla="*/ 1 w 647"/>
                <a:gd name="T7" fmla="*/ 5 h 1019"/>
                <a:gd name="T8" fmla="*/ 0 w 647"/>
                <a:gd name="T9" fmla="*/ 7 h 1019"/>
                <a:gd name="T10" fmla="*/ 0 w 647"/>
                <a:gd name="T11" fmla="*/ 10 h 1019"/>
                <a:gd name="T12" fmla="*/ 0 w 647"/>
                <a:gd name="T13" fmla="*/ 13 h 1019"/>
                <a:gd name="T14" fmla="*/ 2 w 647"/>
                <a:gd name="T15" fmla="*/ 16 h 1019"/>
                <a:gd name="T16" fmla="*/ 3 w 647"/>
                <a:gd name="T17" fmla="*/ 19 h 1019"/>
                <a:gd name="T18" fmla="*/ 4 w 647"/>
                <a:gd name="T19" fmla="*/ 21 h 1019"/>
                <a:gd name="T20" fmla="*/ 4 w 647"/>
                <a:gd name="T21" fmla="*/ 23 h 1019"/>
                <a:gd name="T22" fmla="*/ 5 w 647"/>
                <a:gd name="T23" fmla="*/ 25 h 1019"/>
                <a:gd name="T24" fmla="*/ 5 w 647"/>
                <a:gd name="T25" fmla="*/ 27 h 1019"/>
                <a:gd name="T26" fmla="*/ 6 w 647"/>
                <a:gd name="T27" fmla="*/ 28 h 1019"/>
                <a:gd name="T28" fmla="*/ 6 w 647"/>
                <a:gd name="T29" fmla="*/ 30 h 1019"/>
                <a:gd name="T30" fmla="*/ 5 w 647"/>
                <a:gd name="T31" fmla="*/ 34 h 1019"/>
                <a:gd name="T32" fmla="*/ 6 w 647"/>
                <a:gd name="T33" fmla="*/ 36 h 1019"/>
                <a:gd name="T34" fmla="*/ 6 w 647"/>
                <a:gd name="T35" fmla="*/ 37 h 1019"/>
                <a:gd name="T36" fmla="*/ 7 w 647"/>
                <a:gd name="T37" fmla="*/ 38 h 1019"/>
                <a:gd name="T38" fmla="*/ 9 w 647"/>
                <a:gd name="T39" fmla="*/ 38 h 1019"/>
                <a:gd name="T40" fmla="*/ 11 w 647"/>
                <a:gd name="T41" fmla="*/ 38 h 1019"/>
                <a:gd name="T42" fmla="*/ 12 w 647"/>
                <a:gd name="T43" fmla="*/ 38 h 1019"/>
                <a:gd name="T44" fmla="*/ 13 w 647"/>
                <a:gd name="T45" fmla="*/ 38 h 1019"/>
                <a:gd name="T46" fmla="*/ 13 w 647"/>
                <a:gd name="T47" fmla="*/ 38 h 1019"/>
                <a:gd name="T48" fmla="*/ 14 w 647"/>
                <a:gd name="T49" fmla="*/ 38 h 1019"/>
                <a:gd name="T50" fmla="*/ 14 w 647"/>
                <a:gd name="T51" fmla="*/ 37 h 1019"/>
                <a:gd name="T52" fmla="*/ 15 w 647"/>
                <a:gd name="T53" fmla="*/ 36 h 1019"/>
                <a:gd name="T54" fmla="*/ 15 w 647"/>
                <a:gd name="T55" fmla="*/ 33 h 1019"/>
                <a:gd name="T56" fmla="*/ 16 w 647"/>
                <a:gd name="T57" fmla="*/ 30 h 1019"/>
                <a:gd name="T58" fmla="*/ 16 w 647"/>
                <a:gd name="T59" fmla="*/ 29 h 1019"/>
                <a:gd name="T60" fmla="*/ 17 w 647"/>
                <a:gd name="T61" fmla="*/ 28 h 1019"/>
                <a:gd name="T62" fmla="*/ 17 w 647"/>
                <a:gd name="T63" fmla="*/ 27 h 1019"/>
                <a:gd name="T64" fmla="*/ 18 w 647"/>
                <a:gd name="T65" fmla="*/ 27 h 1019"/>
                <a:gd name="T66" fmla="*/ 18 w 647"/>
                <a:gd name="T67" fmla="*/ 26 h 1019"/>
                <a:gd name="T68" fmla="*/ 19 w 647"/>
                <a:gd name="T69" fmla="*/ 24 h 1019"/>
                <a:gd name="T70" fmla="*/ 21 w 647"/>
                <a:gd name="T71" fmla="*/ 21 h 1019"/>
                <a:gd name="T72" fmla="*/ 23 w 647"/>
                <a:gd name="T73" fmla="*/ 17 h 1019"/>
                <a:gd name="T74" fmla="*/ 24 w 647"/>
                <a:gd name="T75" fmla="*/ 12 h 1019"/>
                <a:gd name="T76" fmla="*/ 24 w 647"/>
                <a:gd name="T77" fmla="*/ 8 h 1019"/>
                <a:gd name="T78" fmla="*/ 23 w 647"/>
                <a:gd name="T79" fmla="*/ 6 h 1019"/>
                <a:gd name="T80" fmla="*/ 22 w 647"/>
                <a:gd name="T81" fmla="*/ 4 h 1019"/>
                <a:gd name="T82" fmla="*/ 20 w 647"/>
                <a:gd name="T83" fmla="*/ 3 h 1019"/>
                <a:gd name="T84" fmla="*/ 18 w 647"/>
                <a:gd name="T85" fmla="*/ 1 h 1019"/>
                <a:gd name="T86" fmla="*/ 16 w 647"/>
                <a:gd name="T87" fmla="*/ 1 h 1019"/>
                <a:gd name="T88" fmla="*/ 13 w 647"/>
                <a:gd name="T89" fmla="*/ 0 h 1019"/>
                <a:gd name="T90" fmla="*/ 11 w 647"/>
                <a:gd name="T91" fmla="*/ 0 h 10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47" h="1019">
                  <a:moveTo>
                    <a:pt x="248" y="2"/>
                  </a:moveTo>
                  <a:lnTo>
                    <a:pt x="207" y="13"/>
                  </a:lnTo>
                  <a:lnTo>
                    <a:pt x="170" y="28"/>
                  </a:lnTo>
                  <a:lnTo>
                    <a:pt x="134" y="46"/>
                  </a:lnTo>
                  <a:lnTo>
                    <a:pt x="103" y="65"/>
                  </a:lnTo>
                  <a:lnTo>
                    <a:pt x="76" y="88"/>
                  </a:lnTo>
                  <a:lnTo>
                    <a:pt x="53" y="113"/>
                  </a:lnTo>
                  <a:lnTo>
                    <a:pt x="33" y="140"/>
                  </a:lnTo>
                  <a:lnTo>
                    <a:pt x="17" y="170"/>
                  </a:lnTo>
                  <a:lnTo>
                    <a:pt x="6" y="201"/>
                  </a:lnTo>
                  <a:lnTo>
                    <a:pt x="1" y="236"/>
                  </a:lnTo>
                  <a:lnTo>
                    <a:pt x="0" y="272"/>
                  </a:lnTo>
                  <a:lnTo>
                    <a:pt x="3" y="310"/>
                  </a:lnTo>
                  <a:lnTo>
                    <a:pt x="12" y="349"/>
                  </a:lnTo>
                  <a:lnTo>
                    <a:pt x="27" y="390"/>
                  </a:lnTo>
                  <a:lnTo>
                    <a:pt x="49" y="433"/>
                  </a:lnTo>
                  <a:lnTo>
                    <a:pt x="76" y="478"/>
                  </a:lnTo>
                  <a:lnTo>
                    <a:pt x="84" y="503"/>
                  </a:lnTo>
                  <a:lnTo>
                    <a:pt x="92" y="527"/>
                  </a:lnTo>
                  <a:lnTo>
                    <a:pt x="100" y="553"/>
                  </a:lnTo>
                  <a:lnTo>
                    <a:pt x="109" y="578"/>
                  </a:lnTo>
                  <a:lnTo>
                    <a:pt x="117" y="602"/>
                  </a:lnTo>
                  <a:lnTo>
                    <a:pt x="125" y="628"/>
                  </a:lnTo>
                  <a:lnTo>
                    <a:pt x="133" y="653"/>
                  </a:lnTo>
                  <a:lnTo>
                    <a:pt x="141" y="678"/>
                  </a:lnTo>
                  <a:lnTo>
                    <a:pt x="144" y="697"/>
                  </a:lnTo>
                  <a:lnTo>
                    <a:pt x="147" y="714"/>
                  </a:lnTo>
                  <a:lnTo>
                    <a:pt x="149" y="732"/>
                  </a:lnTo>
                  <a:lnTo>
                    <a:pt x="152" y="750"/>
                  </a:lnTo>
                  <a:lnTo>
                    <a:pt x="149" y="798"/>
                  </a:lnTo>
                  <a:lnTo>
                    <a:pt x="146" y="846"/>
                  </a:lnTo>
                  <a:lnTo>
                    <a:pt x="144" y="896"/>
                  </a:lnTo>
                  <a:lnTo>
                    <a:pt x="140" y="944"/>
                  </a:lnTo>
                  <a:lnTo>
                    <a:pt x="148" y="957"/>
                  </a:lnTo>
                  <a:lnTo>
                    <a:pt x="157" y="971"/>
                  </a:lnTo>
                  <a:lnTo>
                    <a:pt x="165" y="985"/>
                  </a:lnTo>
                  <a:lnTo>
                    <a:pt x="173" y="997"/>
                  </a:lnTo>
                  <a:lnTo>
                    <a:pt x="194" y="1000"/>
                  </a:lnTo>
                  <a:lnTo>
                    <a:pt x="216" y="1003"/>
                  </a:lnTo>
                  <a:lnTo>
                    <a:pt x="237" y="1005"/>
                  </a:lnTo>
                  <a:lnTo>
                    <a:pt x="259" y="1008"/>
                  </a:lnTo>
                  <a:lnTo>
                    <a:pt x="281" y="1011"/>
                  </a:lnTo>
                  <a:lnTo>
                    <a:pt x="301" y="1014"/>
                  </a:lnTo>
                  <a:lnTo>
                    <a:pt x="323" y="1017"/>
                  </a:lnTo>
                  <a:lnTo>
                    <a:pt x="344" y="1019"/>
                  </a:lnTo>
                  <a:lnTo>
                    <a:pt x="349" y="1015"/>
                  </a:lnTo>
                  <a:lnTo>
                    <a:pt x="353" y="1010"/>
                  </a:lnTo>
                  <a:lnTo>
                    <a:pt x="358" y="1005"/>
                  </a:lnTo>
                  <a:lnTo>
                    <a:pt x="364" y="1001"/>
                  </a:lnTo>
                  <a:lnTo>
                    <a:pt x="368" y="996"/>
                  </a:lnTo>
                  <a:lnTo>
                    <a:pt x="373" y="992"/>
                  </a:lnTo>
                  <a:lnTo>
                    <a:pt x="377" y="987"/>
                  </a:lnTo>
                  <a:lnTo>
                    <a:pt x="382" y="982"/>
                  </a:lnTo>
                  <a:lnTo>
                    <a:pt x="389" y="941"/>
                  </a:lnTo>
                  <a:lnTo>
                    <a:pt x="396" y="899"/>
                  </a:lnTo>
                  <a:lnTo>
                    <a:pt x="403" y="859"/>
                  </a:lnTo>
                  <a:lnTo>
                    <a:pt x="410" y="818"/>
                  </a:lnTo>
                  <a:lnTo>
                    <a:pt x="417" y="799"/>
                  </a:lnTo>
                  <a:lnTo>
                    <a:pt x="425" y="781"/>
                  </a:lnTo>
                  <a:lnTo>
                    <a:pt x="432" y="764"/>
                  </a:lnTo>
                  <a:lnTo>
                    <a:pt x="438" y="745"/>
                  </a:lnTo>
                  <a:lnTo>
                    <a:pt x="445" y="736"/>
                  </a:lnTo>
                  <a:lnTo>
                    <a:pt x="451" y="727"/>
                  </a:lnTo>
                  <a:lnTo>
                    <a:pt x="458" y="719"/>
                  </a:lnTo>
                  <a:lnTo>
                    <a:pt x="464" y="709"/>
                  </a:lnTo>
                  <a:lnTo>
                    <a:pt x="470" y="700"/>
                  </a:lnTo>
                  <a:lnTo>
                    <a:pt x="475" y="692"/>
                  </a:lnTo>
                  <a:lnTo>
                    <a:pt x="482" y="683"/>
                  </a:lnTo>
                  <a:lnTo>
                    <a:pt x="488" y="674"/>
                  </a:lnTo>
                  <a:lnTo>
                    <a:pt x="512" y="643"/>
                  </a:lnTo>
                  <a:lnTo>
                    <a:pt x="539" y="607"/>
                  </a:lnTo>
                  <a:lnTo>
                    <a:pt x="565" y="564"/>
                  </a:lnTo>
                  <a:lnTo>
                    <a:pt x="591" y="516"/>
                  </a:lnTo>
                  <a:lnTo>
                    <a:pt x="612" y="460"/>
                  </a:lnTo>
                  <a:lnTo>
                    <a:pt x="630" y="399"/>
                  </a:lnTo>
                  <a:lnTo>
                    <a:pt x="642" y="331"/>
                  </a:lnTo>
                  <a:lnTo>
                    <a:pt x="647" y="257"/>
                  </a:lnTo>
                  <a:lnTo>
                    <a:pt x="644" y="222"/>
                  </a:lnTo>
                  <a:lnTo>
                    <a:pt x="634" y="190"/>
                  </a:lnTo>
                  <a:lnTo>
                    <a:pt x="622" y="161"/>
                  </a:lnTo>
                  <a:lnTo>
                    <a:pt x="605" y="133"/>
                  </a:lnTo>
                  <a:lnTo>
                    <a:pt x="585" y="109"/>
                  </a:lnTo>
                  <a:lnTo>
                    <a:pt x="562" y="87"/>
                  </a:lnTo>
                  <a:lnTo>
                    <a:pt x="536" y="69"/>
                  </a:lnTo>
                  <a:lnTo>
                    <a:pt x="509" y="51"/>
                  </a:lnTo>
                  <a:lnTo>
                    <a:pt x="478" y="36"/>
                  </a:lnTo>
                  <a:lnTo>
                    <a:pt x="447" y="25"/>
                  </a:lnTo>
                  <a:lnTo>
                    <a:pt x="414" y="16"/>
                  </a:lnTo>
                  <a:lnTo>
                    <a:pt x="381" y="8"/>
                  </a:lnTo>
                  <a:lnTo>
                    <a:pt x="347" y="3"/>
                  </a:lnTo>
                  <a:lnTo>
                    <a:pt x="314" y="1"/>
                  </a:lnTo>
                  <a:lnTo>
                    <a:pt x="281" y="0"/>
                  </a:lnTo>
                  <a:lnTo>
                    <a:pt x="248" y="2"/>
                  </a:lnTo>
                  <a:close/>
                </a:path>
              </a:pathLst>
            </a:custGeom>
            <a:solidFill>
              <a:srgbClr val="FFD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62" name="Freeform 473"/>
            <p:cNvSpPr>
              <a:spLocks noChangeAspect="1"/>
            </p:cNvSpPr>
            <p:nvPr/>
          </p:nvSpPr>
          <p:spPr bwMode="auto">
            <a:xfrm>
              <a:off x="4653" y="2934"/>
              <a:ext cx="201" cy="337"/>
            </a:xfrm>
            <a:custGeom>
              <a:avLst/>
              <a:gdLst>
                <a:gd name="T0" fmla="*/ 7 w 601"/>
                <a:gd name="T1" fmla="*/ 0 h 1006"/>
                <a:gd name="T2" fmla="*/ 5 w 601"/>
                <a:gd name="T3" fmla="*/ 2 h 1006"/>
                <a:gd name="T4" fmla="*/ 3 w 601"/>
                <a:gd name="T5" fmla="*/ 3 h 1006"/>
                <a:gd name="T6" fmla="*/ 1 w 601"/>
                <a:gd name="T7" fmla="*/ 5 h 1006"/>
                <a:gd name="T8" fmla="*/ 0 w 601"/>
                <a:gd name="T9" fmla="*/ 7 h 1006"/>
                <a:gd name="T10" fmla="*/ 0 w 601"/>
                <a:gd name="T11" fmla="*/ 10 h 1006"/>
                <a:gd name="T12" fmla="*/ 1 w 601"/>
                <a:gd name="T13" fmla="*/ 12 h 1006"/>
                <a:gd name="T14" fmla="*/ 2 w 601"/>
                <a:gd name="T15" fmla="*/ 15 h 1006"/>
                <a:gd name="T16" fmla="*/ 3 w 601"/>
                <a:gd name="T17" fmla="*/ 18 h 1006"/>
                <a:gd name="T18" fmla="*/ 4 w 601"/>
                <a:gd name="T19" fmla="*/ 20 h 1006"/>
                <a:gd name="T20" fmla="*/ 4 w 601"/>
                <a:gd name="T21" fmla="*/ 22 h 1006"/>
                <a:gd name="T22" fmla="*/ 5 w 601"/>
                <a:gd name="T23" fmla="*/ 24 h 1006"/>
                <a:gd name="T24" fmla="*/ 5 w 601"/>
                <a:gd name="T25" fmla="*/ 26 h 1006"/>
                <a:gd name="T26" fmla="*/ 5 w 601"/>
                <a:gd name="T27" fmla="*/ 27 h 1006"/>
                <a:gd name="T28" fmla="*/ 5 w 601"/>
                <a:gd name="T29" fmla="*/ 30 h 1006"/>
                <a:gd name="T30" fmla="*/ 5 w 601"/>
                <a:gd name="T31" fmla="*/ 33 h 1006"/>
                <a:gd name="T32" fmla="*/ 5 w 601"/>
                <a:gd name="T33" fmla="*/ 36 h 1006"/>
                <a:gd name="T34" fmla="*/ 6 w 601"/>
                <a:gd name="T35" fmla="*/ 37 h 1006"/>
                <a:gd name="T36" fmla="*/ 7 w 601"/>
                <a:gd name="T37" fmla="*/ 37 h 1006"/>
                <a:gd name="T38" fmla="*/ 8 w 601"/>
                <a:gd name="T39" fmla="*/ 38 h 1006"/>
                <a:gd name="T40" fmla="*/ 10 w 601"/>
                <a:gd name="T41" fmla="*/ 38 h 1006"/>
                <a:gd name="T42" fmla="*/ 11 w 601"/>
                <a:gd name="T43" fmla="*/ 38 h 1006"/>
                <a:gd name="T44" fmla="*/ 12 w 601"/>
                <a:gd name="T45" fmla="*/ 38 h 1006"/>
                <a:gd name="T46" fmla="*/ 12 w 601"/>
                <a:gd name="T47" fmla="*/ 37 h 1006"/>
                <a:gd name="T48" fmla="*/ 13 w 601"/>
                <a:gd name="T49" fmla="*/ 37 h 1006"/>
                <a:gd name="T50" fmla="*/ 13 w 601"/>
                <a:gd name="T51" fmla="*/ 37 h 1006"/>
                <a:gd name="T52" fmla="*/ 13 w 601"/>
                <a:gd name="T53" fmla="*/ 35 h 1006"/>
                <a:gd name="T54" fmla="*/ 14 w 601"/>
                <a:gd name="T55" fmla="*/ 32 h 1006"/>
                <a:gd name="T56" fmla="*/ 14 w 601"/>
                <a:gd name="T57" fmla="*/ 29 h 1006"/>
                <a:gd name="T58" fmla="*/ 15 w 601"/>
                <a:gd name="T59" fmla="*/ 28 h 1006"/>
                <a:gd name="T60" fmla="*/ 15 w 601"/>
                <a:gd name="T61" fmla="*/ 27 h 1006"/>
                <a:gd name="T62" fmla="*/ 16 w 601"/>
                <a:gd name="T63" fmla="*/ 26 h 1006"/>
                <a:gd name="T64" fmla="*/ 16 w 601"/>
                <a:gd name="T65" fmla="*/ 26 h 1006"/>
                <a:gd name="T66" fmla="*/ 17 w 601"/>
                <a:gd name="T67" fmla="*/ 25 h 1006"/>
                <a:gd name="T68" fmla="*/ 18 w 601"/>
                <a:gd name="T69" fmla="*/ 24 h 1006"/>
                <a:gd name="T70" fmla="*/ 20 w 601"/>
                <a:gd name="T71" fmla="*/ 21 h 1006"/>
                <a:gd name="T72" fmla="*/ 21 w 601"/>
                <a:gd name="T73" fmla="*/ 17 h 1006"/>
                <a:gd name="T74" fmla="*/ 22 w 601"/>
                <a:gd name="T75" fmla="*/ 12 h 1006"/>
                <a:gd name="T76" fmla="*/ 22 w 601"/>
                <a:gd name="T77" fmla="*/ 8 h 1006"/>
                <a:gd name="T78" fmla="*/ 22 w 601"/>
                <a:gd name="T79" fmla="*/ 6 h 1006"/>
                <a:gd name="T80" fmla="*/ 21 w 601"/>
                <a:gd name="T81" fmla="*/ 4 h 1006"/>
                <a:gd name="T82" fmla="*/ 19 w 601"/>
                <a:gd name="T83" fmla="*/ 3 h 1006"/>
                <a:gd name="T84" fmla="*/ 17 w 601"/>
                <a:gd name="T85" fmla="*/ 1 h 1006"/>
                <a:gd name="T86" fmla="*/ 15 w 601"/>
                <a:gd name="T87" fmla="*/ 1 h 1006"/>
                <a:gd name="T88" fmla="*/ 12 w 601"/>
                <a:gd name="T89" fmla="*/ 0 h 1006"/>
                <a:gd name="T90" fmla="*/ 10 w 601"/>
                <a:gd name="T91" fmla="*/ 0 h 10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01" h="1006">
                  <a:moveTo>
                    <a:pt x="239" y="1"/>
                  </a:moveTo>
                  <a:lnTo>
                    <a:pt x="199" y="13"/>
                  </a:lnTo>
                  <a:lnTo>
                    <a:pt x="161" y="27"/>
                  </a:lnTo>
                  <a:lnTo>
                    <a:pt x="127" y="43"/>
                  </a:lnTo>
                  <a:lnTo>
                    <a:pt x="97" y="63"/>
                  </a:lnTo>
                  <a:lnTo>
                    <a:pt x="71" y="84"/>
                  </a:lnTo>
                  <a:lnTo>
                    <a:pt x="48" y="107"/>
                  </a:lnTo>
                  <a:lnTo>
                    <a:pt x="29" y="134"/>
                  </a:lnTo>
                  <a:lnTo>
                    <a:pt x="15" y="162"/>
                  </a:lnTo>
                  <a:lnTo>
                    <a:pt x="6" y="192"/>
                  </a:lnTo>
                  <a:lnTo>
                    <a:pt x="2" y="224"/>
                  </a:lnTo>
                  <a:lnTo>
                    <a:pt x="0" y="257"/>
                  </a:lnTo>
                  <a:lnTo>
                    <a:pt x="6" y="292"/>
                  </a:lnTo>
                  <a:lnTo>
                    <a:pt x="15" y="329"/>
                  </a:lnTo>
                  <a:lnTo>
                    <a:pt x="30" y="367"/>
                  </a:lnTo>
                  <a:lnTo>
                    <a:pt x="51" y="405"/>
                  </a:lnTo>
                  <a:lnTo>
                    <a:pt x="78" y="445"/>
                  </a:lnTo>
                  <a:lnTo>
                    <a:pt x="85" y="473"/>
                  </a:lnTo>
                  <a:lnTo>
                    <a:pt x="91" y="501"/>
                  </a:lnTo>
                  <a:lnTo>
                    <a:pt x="98" y="529"/>
                  </a:lnTo>
                  <a:lnTo>
                    <a:pt x="105" y="558"/>
                  </a:lnTo>
                  <a:lnTo>
                    <a:pt x="112" y="587"/>
                  </a:lnTo>
                  <a:lnTo>
                    <a:pt x="119" y="614"/>
                  </a:lnTo>
                  <a:lnTo>
                    <a:pt x="126" y="643"/>
                  </a:lnTo>
                  <a:lnTo>
                    <a:pt x="133" y="671"/>
                  </a:lnTo>
                  <a:lnTo>
                    <a:pt x="135" y="688"/>
                  </a:lnTo>
                  <a:lnTo>
                    <a:pt x="138" y="705"/>
                  </a:lnTo>
                  <a:lnTo>
                    <a:pt x="140" y="724"/>
                  </a:lnTo>
                  <a:lnTo>
                    <a:pt x="142" y="741"/>
                  </a:lnTo>
                  <a:lnTo>
                    <a:pt x="139" y="790"/>
                  </a:lnTo>
                  <a:lnTo>
                    <a:pt x="136" y="837"/>
                  </a:lnTo>
                  <a:lnTo>
                    <a:pt x="133" y="885"/>
                  </a:lnTo>
                  <a:lnTo>
                    <a:pt x="129" y="934"/>
                  </a:lnTo>
                  <a:lnTo>
                    <a:pt x="138" y="946"/>
                  </a:lnTo>
                  <a:lnTo>
                    <a:pt x="144" y="960"/>
                  </a:lnTo>
                  <a:lnTo>
                    <a:pt x="151" y="973"/>
                  </a:lnTo>
                  <a:lnTo>
                    <a:pt x="159" y="987"/>
                  </a:lnTo>
                  <a:lnTo>
                    <a:pt x="179" y="989"/>
                  </a:lnTo>
                  <a:lnTo>
                    <a:pt x="199" y="991"/>
                  </a:lnTo>
                  <a:lnTo>
                    <a:pt x="218" y="993"/>
                  </a:lnTo>
                  <a:lnTo>
                    <a:pt x="238" y="996"/>
                  </a:lnTo>
                  <a:lnTo>
                    <a:pt x="257" y="998"/>
                  </a:lnTo>
                  <a:lnTo>
                    <a:pt x="277" y="1002"/>
                  </a:lnTo>
                  <a:lnTo>
                    <a:pt x="296" y="1004"/>
                  </a:lnTo>
                  <a:lnTo>
                    <a:pt x="316" y="1006"/>
                  </a:lnTo>
                  <a:lnTo>
                    <a:pt x="321" y="1002"/>
                  </a:lnTo>
                  <a:lnTo>
                    <a:pt x="325" y="997"/>
                  </a:lnTo>
                  <a:lnTo>
                    <a:pt x="329" y="992"/>
                  </a:lnTo>
                  <a:lnTo>
                    <a:pt x="333" y="988"/>
                  </a:lnTo>
                  <a:lnTo>
                    <a:pt x="338" y="983"/>
                  </a:lnTo>
                  <a:lnTo>
                    <a:pt x="343" y="978"/>
                  </a:lnTo>
                  <a:lnTo>
                    <a:pt x="346" y="974"/>
                  </a:lnTo>
                  <a:lnTo>
                    <a:pt x="351" y="969"/>
                  </a:lnTo>
                  <a:lnTo>
                    <a:pt x="358" y="929"/>
                  </a:lnTo>
                  <a:lnTo>
                    <a:pt x="364" y="887"/>
                  </a:lnTo>
                  <a:lnTo>
                    <a:pt x="371" y="846"/>
                  </a:lnTo>
                  <a:lnTo>
                    <a:pt x="378" y="806"/>
                  </a:lnTo>
                  <a:lnTo>
                    <a:pt x="385" y="787"/>
                  </a:lnTo>
                  <a:lnTo>
                    <a:pt x="392" y="769"/>
                  </a:lnTo>
                  <a:lnTo>
                    <a:pt x="399" y="752"/>
                  </a:lnTo>
                  <a:lnTo>
                    <a:pt x="406" y="733"/>
                  </a:lnTo>
                  <a:lnTo>
                    <a:pt x="412" y="724"/>
                  </a:lnTo>
                  <a:lnTo>
                    <a:pt x="417" y="716"/>
                  </a:lnTo>
                  <a:lnTo>
                    <a:pt x="423" y="707"/>
                  </a:lnTo>
                  <a:lnTo>
                    <a:pt x="429" y="697"/>
                  </a:lnTo>
                  <a:lnTo>
                    <a:pt x="434" y="689"/>
                  </a:lnTo>
                  <a:lnTo>
                    <a:pt x="439" y="680"/>
                  </a:lnTo>
                  <a:lnTo>
                    <a:pt x="445" y="672"/>
                  </a:lnTo>
                  <a:lnTo>
                    <a:pt x="451" y="663"/>
                  </a:lnTo>
                  <a:lnTo>
                    <a:pt x="474" y="632"/>
                  </a:lnTo>
                  <a:lnTo>
                    <a:pt x="498" y="596"/>
                  </a:lnTo>
                  <a:lnTo>
                    <a:pt x="522" y="554"/>
                  </a:lnTo>
                  <a:lnTo>
                    <a:pt x="545" y="506"/>
                  </a:lnTo>
                  <a:lnTo>
                    <a:pt x="566" y="452"/>
                  </a:lnTo>
                  <a:lnTo>
                    <a:pt x="583" y="391"/>
                  </a:lnTo>
                  <a:lnTo>
                    <a:pt x="595" y="323"/>
                  </a:lnTo>
                  <a:lnTo>
                    <a:pt x="601" y="248"/>
                  </a:lnTo>
                  <a:lnTo>
                    <a:pt x="599" y="216"/>
                  </a:lnTo>
                  <a:lnTo>
                    <a:pt x="594" y="186"/>
                  </a:lnTo>
                  <a:lnTo>
                    <a:pt x="584" y="158"/>
                  </a:lnTo>
                  <a:lnTo>
                    <a:pt x="570" y="133"/>
                  </a:lnTo>
                  <a:lnTo>
                    <a:pt x="552" y="110"/>
                  </a:lnTo>
                  <a:lnTo>
                    <a:pt x="532" y="89"/>
                  </a:lnTo>
                  <a:lnTo>
                    <a:pt x="508" y="71"/>
                  </a:lnTo>
                  <a:lnTo>
                    <a:pt x="483" y="53"/>
                  </a:lnTo>
                  <a:lnTo>
                    <a:pt x="455" y="39"/>
                  </a:lnTo>
                  <a:lnTo>
                    <a:pt x="426" y="27"/>
                  </a:lnTo>
                  <a:lnTo>
                    <a:pt x="396" y="16"/>
                  </a:lnTo>
                  <a:lnTo>
                    <a:pt x="364" y="10"/>
                  </a:lnTo>
                  <a:lnTo>
                    <a:pt x="332" y="4"/>
                  </a:lnTo>
                  <a:lnTo>
                    <a:pt x="301" y="0"/>
                  </a:lnTo>
                  <a:lnTo>
                    <a:pt x="270" y="0"/>
                  </a:lnTo>
                  <a:lnTo>
                    <a:pt x="239"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63" name="Freeform 474"/>
            <p:cNvSpPr>
              <a:spLocks noChangeAspect="1"/>
            </p:cNvSpPr>
            <p:nvPr/>
          </p:nvSpPr>
          <p:spPr bwMode="auto">
            <a:xfrm>
              <a:off x="4660" y="2938"/>
              <a:ext cx="187" cy="333"/>
            </a:xfrm>
            <a:custGeom>
              <a:avLst/>
              <a:gdLst>
                <a:gd name="T0" fmla="*/ 7 w 556"/>
                <a:gd name="T1" fmla="*/ 0 h 992"/>
                <a:gd name="T2" fmla="*/ 4 w 556"/>
                <a:gd name="T3" fmla="*/ 1 h 992"/>
                <a:gd name="T4" fmla="*/ 2 w 556"/>
                <a:gd name="T5" fmla="*/ 3 h 992"/>
                <a:gd name="T6" fmla="*/ 1 w 556"/>
                <a:gd name="T7" fmla="*/ 5 h 992"/>
                <a:gd name="T8" fmla="*/ 0 w 556"/>
                <a:gd name="T9" fmla="*/ 7 h 992"/>
                <a:gd name="T10" fmla="*/ 0 w 556"/>
                <a:gd name="T11" fmla="*/ 9 h 992"/>
                <a:gd name="T12" fmla="*/ 1 w 556"/>
                <a:gd name="T13" fmla="*/ 12 h 992"/>
                <a:gd name="T14" fmla="*/ 2 w 556"/>
                <a:gd name="T15" fmla="*/ 14 h 992"/>
                <a:gd name="T16" fmla="*/ 3 w 556"/>
                <a:gd name="T17" fmla="*/ 17 h 992"/>
                <a:gd name="T18" fmla="*/ 4 w 556"/>
                <a:gd name="T19" fmla="*/ 19 h 992"/>
                <a:gd name="T20" fmla="*/ 4 w 556"/>
                <a:gd name="T21" fmla="*/ 21 h 992"/>
                <a:gd name="T22" fmla="*/ 4 w 556"/>
                <a:gd name="T23" fmla="*/ 24 h 992"/>
                <a:gd name="T24" fmla="*/ 5 w 556"/>
                <a:gd name="T25" fmla="*/ 26 h 992"/>
                <a:gd name="T26" fmla="*/ 5 w 556"/>
                <a:gd name="T27" fmla="*/ 27 h 992"/>
                <a:gd name="T28" fmla="*/ 5 w 556"/>
                <a:gd name="T29" fmla="*/ 30 h 992"/>
                <a:gd name="T30" fmla="*/ 4 w 556"/>
                <a:gd name="T31" fmla="*/ 33 h 992"/>
                <a:gd name="T32" fmla="*/ 5 w 556"/>
                <a:gd name="T33" fmla="*/ 35 h 992"/>
                <a:gd name="T34" fmla="*/ 5 w 556"/>
                <a:gd name="T35" fmla="*/ 36 h 992"/>
                <a:gd name="T36" fmla="*/ 6 w 556"/>
                <a:gd name="T37" fmla="*/ 37 h 992"/>
                <a:gd name="T38" fmla="*/ 7 w 556"/>
                <a:gd name="T39" fmla="*/ 37 h 992"/>
                <a:gd name="T40" fmla="*/ 9 w 556"/>
                <a:gd name="T41" fmla="*/ 37 h 992"/>
                <a:gd name="T42" fmla="*/ 10 w 556"/>
                <a:gd name="T43" fmla="*/ 37 h 992"/>
                <a:gd name="T44" fmla="*/ 11 w 556"/>
                <a:gd name="T45" fmla="*/ 37 h 992"/>
                <a:gd name="T46" fmla="*/ 12 w 556"/>
                <a:gd name="T47" fmla="*/ 37 h 992"/>
                <a:gd name="T48" fmla="*/ 12 w 556"/>
                <a:gd name="T49" fmla="*/ 35 h 992"/>
                <a:gd name="T50" fmla="*/ 13 w 556"/>
                <a:gd name="T51" fmla="*/ 32 h 992"/>
                <a:gd name="T52" fmla="*/ 13 w 556"/>
                <a:gd name="T53" fmla="*/ 29 h 992"/>
                <a:gd name="T54" fmla="*/ 14 w 556"/>
                <a:gd name="T55" fmla="*/ 28 h 992"/>
                <a:gd name="T56" fmla="*/ 14 w 556"/>
                <a:gd name="T57" fmla="*/ 27 h 992"/>
                <a:gd name="T58" fmla="*/ 15 w 556"/>
                <a:gd name="T59" fmla="*/ 26 h 992"/>
                <a:gd name="T60" fmla="*/ 15 w 556"/>
                <a:gd name="T61" fmla="*/ 26 h 992"/>
                <a:gd name="T62" fmla="*/ 15 w 556"/>
                <a:gd name="T63" fmla="*/ 25 h 992"/>
                <a:gd name="T64" fmla="*/ 16 w 556"/>
                <a:gd name="T65" fmla="*/ 23 h 992"/>
                <a:gd name="T66" fmla="*/ 18 w 556"/>
                <a:gd name="T67" fmla="*/ 20 h 992"/>
                <a:gd name="T68" fmla="*/ 20 w 556"/>
                <a:gd name="T69" fmla="*/ 17 h 992"/>
                <a:gd name="T70" fmla="*/ 21 w 556"/>
                <a:gd name="T71" fmla="*/ 12 h 992"/>
                <a:gd name="T72" fmla="*/ 21 w 556"/>
                <a:gd name="T73" fmla="*/ 8 h 992"/>
                <a:gd name="T74" fmla="*/ 21 w 556"/>
                <a:gd name="T75" fmla="*/ 6 h 992"/>
                <a:gd name="T76" fmla="*/ 20 w 556"/>
                <a:gd name="T77" fmla="*/ 4 h 992"/>
                <a:gd name="T78" fmla="*/ 18 w 556"/>
                <a:gd name="T79" fmla="*/ 3 h 992"/>
                <a:gd name="T80" fmla="*/ 16 w 556"/>
                <a:gd name="T81" fmla="*/ 1 h 992"/>
                <a:gd name="T82" fmla="*/ 14 w 556"/>
                <a:gd name="T83" fmla="*/ 1 h 992"/>
                <a:gd name="T84" fmla="*/ 12 w 556"/>
                <a:gd name="T85" fmla="*/ 0 h 992"/>
                <a:gd name="T86" fmla="*/ 10 w 556"/>
                <a:gd name="T87" fmla="*/ 0 h 9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56" h="992">
                  <a:moveTo>
                    <a:pt x="230" y="1"/>
                  </a:moveTo>
                  <a:lnTo>
                    <a:pt x="189" y="11"/>
                  </a:lnTo>
                  <a:lnTo>
                    <a:pt x="152" y="24"/>
                  </a:lnTo>
                  <a:lnTo>
                    <a:pt x="119" y="40"/>
                  </a:lnTo>
                  <a:lnTo>
                    <a:pt x="90" y="59"/>
                  </a:lnTo>
                  <a:lnTo>
                    <a:pt x="65" y="79"/>
                  </a:lnTo>
                  <a:lnTo>
                    <a:pt x="43" y="101"/>
                  </a:lnTo>
                  <a:lnTo>
                    <a:pt x="26" y="127"/>
                  </a:lnTo>
                  <a:lnTo>
                    <a:pt x="13" y="153"/>
                  </a:lnTo>
                  <a:lnTo>
                    <a:pt x="5" y="182"/>
                  </a:lnTo>
                  <a:lnTo>
                    <a:pt x="0" y="211"/>
                  </a:lnTo>
                  <a:lnTo>
                    <a:pt x="1" y="242"/>
                  </a:lnTo>
                  <a:lnTo>
                    <a:pt x="7" y="274"/>
                  </a:lnTo>
                  <a:lnTo>
                    <a:pt x="18" y="308"/>
                  </a:lnTo>
                  <a:lnTo>
                    <a:pt x="33" y="342"/>
                  </a:lnTo>
                  <a:lnTo>
                    <a:pt x="53" y="377"/>
                  </a:lnTo>
                  <a:lnTo>
                    <a:pt x="80" y="412"/>
                  </a:lnTo>
                  <a:lnTo>
                    <a:pt x="86" y="444"/>
                  </a:lnTo>
                  <a:lnTo>
                    <a:pt x="90" y="475"/>
                  </a:lnTo>
                  <a:lnTo>
                    <a:pt x="96" y="506"/>
                  </a:lnTo>
                  <a:lnTo>
                    <a:pt x="102" y="537"/>
                  </a:lnTo>
                  <a:lnTo>
                    <a:pt x="106" y="568"/>
                  </a:lnTo>
                  <a:lnTo>
                    <a:pt x="112" y="599"/>
                  </a:lnTo>
                  <a:lnTo>
                    <a:pt x="117" y="630"/>
                  </a:lnTo>
                  <a:lnTo>
                    <a:pt x="122" y="661"/>
                  </a:lnTo>
                  <a:lnTo>
                    <a:pt x="125" y="679"/>
                  </a:lnTo>
                  <a:lnTo>
                    <a:pt x="127" y="696"/>
                  </a:lnTo>
                  <a:lnTo>
                    <a:pt x="128" y="713"/>
                  </a:lnTo>
                  <a:lnTo>
                    <a:pt x="130" y="730"/>
                  </a:lnTo>
                  <a:lnTo>
                    <a:pt x="127" y="779"/>
                  </a:lnTo>
                  <a:lnTo>
                    <a:pt x="124" y="826"/>
                  </a:lnTo>
                  <a:lnTo>
                    <a:pt x="120" y="873"/>
                  </a:lnTo>
                  <a:lnTo>
                    <a:pt x="118" y="921"/>
                  </a:lnTo>
                  <a:lnTo>
                    <a:pt x="124" y="934"/>
                  </a:lnTo>
                  <a:lnTo>
                    <a:pt x="130" y="947"/>
                  </a:lnTo>
                  <a:lnTo>
                    <a:pt x="137" y="961"/>
                  </a:lnTo>
                  <a:lnTo>
                    <a:pt x="144" y="974"/>
                  </a:lnTo>
                  <a:lnTo>
                    <a:pt x="162" y="976"/>
                  </a:lnTo>
                  <a:lnTo>
                    <a:pt x="180" y="978"/>
                  </a:lnTo>
                  <a:lnTo>
                    <a:pt x="197" y="980"/>
                  </a:lnTo>
                  <a:lnTo>
                    <a:pt x="216" y="983"/>
                  </a:lnTo>
                  <a:lnTo>
                    <a:pt x="233" y="985"/>
                  </a:lnTo>
                  <a:lnTo>
                    <a:pt x="251" y="987"/>
                  </a:lnTo>
                  <a:lnTo>
                    <a:pt x="269" y="990"/>
                  </a:lnTo>
                  <a:lnTo>
                    <a:pt x="287" y="992"/>
                  </a:lnTo>
                  <a:lnTo>
                    <a:pt x="295" y="983"/>
                  </a:lnTo>
                  <a:lnTo>
                    <a:pt x="303" y="974"/>
                  </a:lnTo>
                  <a:lnTo>
                    <a:pt x="311" y="964"/>
                  </a:lnTo>
                  <a:lnTo>
                    <a:pt x="319" y="955"/>
                  </a:lnTo>
                  <a:lnTo>
                    <a:pt x="325" y="915"/>
                  </a:lnTo>
                  <a:lnTo>
                    <a:pt x="332" y="873"/>
                  </a:lnTo>
                  <a:lnTo>
                    <a:pt x="339" y="833"/>
                  </a:lnTo>
                  <a:lnTo>
                    <a:pt x="346" y="793"/>
                  </a:lnTo>
                  <a:lnTo>
                    <a:pt x="352" y="774"/>
                  </a:lnTo>
                  <a:lnTo>
                    <a:pt x="359" y="757"/>
                  </a:lnTo>
                  <a:lnTo>
                    <a:pt x="365" y="740"/>
                  </a:lnTo>
                  <a:lnTo>
                    <a:pt x="371" y="721"/>
                  </a:lnTo>
                  <a:lnTo>
                    <a:pt x="377" y="712"/>
                  </a:lnTo>
                  <a:lnTo>
                    <a:pt x="382" y="703"/>
                  </a:lnTo>
                  <a:lnTo>
                    <a:pt x="387" y="695"/>
                  </a:lnTo>
                  <a:lnTo>
                    <a:pt x="393" y="686"/>
                  </a:lnTo>
                  <a:lnTo>
                    <a:pt x="398" y="677"/>
                  </a:lnTo>
                  <a:lnTo>
                    <a:pt x="404" y="668"/>
                  </a:lnTo>
                  <a:lnTo>
                    <a:pt x="408" y="660"/>
                  </a:lnTo>
                  <a:lnTo>
                    <a:pt x="414" y="651"/>
                  </a:lnTo>
                  <a:lnTo>
                    <a:pt x="435" y="620"/>
                  </a:lnTo>
                  <a:lnTo>
                    <a:pt x="457" y="584"/>
                  </a:lnTo>
                  <a:lnTo>
                    <a:pt x="478" y="543"/>
                  </a:lnTo>
                  <a:lnTo>
                    <a:pt x="499" y="495"/>
                  </a:lnTo>
                  <a:lnTo>
                    <a:pt x="519" y="441"/>
                  </a:lnTo>
                  <a:lnTo>
                    <a:pt x="535" y="381"/>
                  </a:lnTo>
                  <a:lnTo>
                    <a:pt x="548" y="313"/>
                  </a:lnTo>
                  <a:lnTo>
                    <a:pt x="554" y="240"/>
                  </a:lnTo>
                  <a:lnTo>
                    <a:pt x="556" y="210"/>
                  </a:lnTo>
                  <a:lnTo>
                    <a:pt x="552" y="182"/>
                  </a:lnTo>
                  <a:lnTo>
                    <a:pt x="545" y="157"/>
                  </a:lnTo>
                  <a:lnTo>
                    <a:pt x="534" y="132"/>
                  </a:lnTo>
                  <a:lnTo>
                    <a:pt x="519" y="109"/>
                  </a:lnTo>
                  <a:lnTo>
                    <a:pt x="500" y="90"/>
                  </a:lnTo>
                  <a:lnTo>
                    <a:pt x="480" y="71"/>
                  </a:lnTo>
                  <a:lnTo>
                    <a:pt x="457" y="55"/>
                  </a:lnTo>
                  <a:lnTo>
                    <a:pt x="431" y="40"/>
                  </a:lnTo>
                  <a:lnTo>
                    <a:pt x="405" y="29"/>
                  </a:lnTo>
                  <a:lnTo>
                    <a:pt x="376" y="18"/>
                  </a:lnTo>
                  <a:lnTo>
                    <a:pt x="347" y="10"/>
                  </a:lnTo>
                  <a:lnTo>
                    <a:pt x="317" y="5"/>
                  </a:lnTo>
                  <a:lnTo>
                    <a:pt x="287" y="1"/>
                  </a:lnTo>
                  <a:lnTo>
                    <a:pt x="258" y="0"/>
                  </a:lnTo>
                  <a:lnTo>
                    <a:pt x="230"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64" name="Freeform 475"/>
            <p:cNvSpPr>
              <a:spLocks noChangeAspect="1"/>
            </p:cNvSpPr>
            <p:nvPr/>
          </p:nvSpPr>
          <p:spPr bwMode="auto">
            <a:xfrm>
              <a:off x="4668" y="2943"/>
              <a:ext cx="172" cy="327"/>
            </a:xfrm>
            <a:custGeom>
              <a:avLst/>
              <a:gdLst>
                <a:gd name="T0" fmla="*/ 7 w 512"/>
                <a:gd name="T1" fmla="*/ 0 h 977"/>
                <a:gd name="T2" fmla="*/ 4 w 512"/>
                <a:gd name="T3" fmla="*/ 1 h 977"/>
                <a:gd name="T4" fmla="*/ 2 w 512"/>
                <a:gd name="T5" fmla="*/ 3 h 977"/>
                <a:gd name="T6" fmla="*/ 1 w 512"/>
                <a:gd name="T7" fmla="*/ 4 h 977"/>
                <a:gd name="T8" fmla="*/ 0 w 512"/>
                <a:gd name="T9" fmla="*/ 6 h 977"/>
                <a:gd name="T10" fmla="*/ 0 w 512"/>
                <a:gd name="T11" fmla="*/ 8 h 977"/>
                <a:gd name="T12" fmla="*/ 1 w 512"/>
                <a:gd name="T13" fmla="*/ 11 h 977"/>
                <a:gd name="T14" fmla="*/ 2 w 512"/>
                <a:gd name="T15" fmla="*/ 13 h 977"/>
                <a:gd name="T16" fmla="*/ 3 w 512"/>
                <a:gd name="T17" fmla="*/ 17 h 977"/>
                <a:gd name="T18" fmla="*/ 4 w 512"/>
                <a:gd name="T19" fmla="*/ 22 h 977"/>
                <a:gd name="T20" fmla="*/ 4 w 512"/>
                <a:gd name="T21" fmla="*/ 25 h 977"/>
                <a:gd name="T22" fmla="*/ 4 w 512"/>
                <a:gd name="T23" fmla="*/ 26 h 977"/>
                <a:gd name="T24" fmla="*/ 4 w 512"/>
                <a:gd name="T25" fmla="*/ 29 h 977"/>
                <a:gd name="T26" fmla="*/ 4 w 512"/>
                <a:gd name="T27" fmla="*/ 32 h 977"/>
                <a:gd name="T28" fmla="*/ 4 w 512"/>
                <a:gd name="T29" fmla="*/ 34 h 977"/>
                <a:gd name="T30" fmla="*/ 5 w 512"/>
                <a:gd name="T31" fmla="*/ 35 h 977"/>
                <a:gd name="T32" fmla="*/ 5 w 512"/>
                <a:gd name="T33" fmla="*/ 36 h 977"/>
                <a:gd name="T34" fmla="*/ 7 w 512"/>
                <a:gd name="T35" fmla="*/ 36 h 977"/>
                <a:gd name="T36" fmla="*/ 8 w 512"/>
                <a:gd name="T37" fmla="*/ 36 h 977"/>
                <a:gd name="T38" fmla="*/ 9 w 512"/>
                <a:gd name="T39" fmla="*/ 36 h 977"/>
                <a:gd name="T40" fmla="*/ 10 w 512"/>
                <a:gd name="T41" fmla="*/ 36 h 977"/>
                <a:gd name="T42" fmla="*/ 11 w 512"/>
                <a:gd name="T43" fmla="*/ 35 h 977"/>
                <a:gd name="T44" fmla="*/ 11 w 512"/>
                <a:gd name="T45" fmla="*/ 34 h 977"/>
                <a:gd name="T46" fmla="*/ 12 w 512"/>
                <a:gd name="T47" fmla="*/ 31 h 977"/>
                <a:gd name="T48" fmla="*/ 12 w 512"/>
                <a:gd name="T49" fmla="*/ 28 h 977"/>
                <a:gd name="T50" fmla="*/ 13 w 512"/>
                <a:gd name="T51" fmla="*/ 27 h 977"/>
                <a:gd name="T52" fmla="*/ 13 w 512"/>
                <a:gd name="T53" fmla="*/ 26 h 977"/>
                <a:gd name="T54" fmla="*/ 13 w 512"/>
                <a:gd name="T55" fmla="*/ 25 h 977"/>
                <a:gd name="T56" fmla="*/ 14 w 512"/>
                <a:gd name="T57" fmla="*/ 25 h 977"/>
                <a:gd name="T58" fmla="*/ 14 w 512"/>
                <a:gd name="T59" fmla="*/ 24 h 977"/>
                <a:gd name="T60" fmla="*/ 15 w 512"/>
                <a:gd name="T61" fmla="*/ 23 h 977"/>
                <a:gd name="T62" fmla="*/ 16 w 512"/>
                <a:gd name="T63" fmla="*/ 20 h 977"/>
                <a:gd name="T64" fmla="*/ 18 w 512"/>
                <a:gd name="T65" fmla="*/ 16 h 977"/>
                <a:gd name="T66" fmla="*/ 19 w 512"/>
                <a:gd name="T67" fmla="*/ 11 h 977"/>
                <a:gd name="T68" fmla="*/ 19 w 512"/>
                <a:gd name="T69" fmla="*/ 8 h 977"/>
                <a:gd name="T70" fmla="*/ 19 w 512"/>
                <a:gd name="T71" fmla="*/ 6 h 977"/>
                <a:gd name="T72" fmla="*/ 18 w 512"/>
                <a:gd name="T73" fmla="*/ 4 h 977"/>
                <a:gd name="T74" fmla="*/ 17 w 512"/>
                <a:gd name="T75" fmla="*/ 3 h 977"/>
                <a:gd name="T76" fmla="*/ 15 w 512"/>
                <a:gd name="T77" fmla="*/ 2 h 977"/>
                <a:gd name="T78" fmla="*/ 13 w 512"/>
                <a:gd name="T79" fmla="*/ 1 h 977"/>
                <a:gd name="T80" fmla="*/ 11 w 512"/>
                <a:gd name="T81" fmla="*/ 0 h 977"/>
                <a:gd name="T82" fmla="*/ 9 w 512"/>
                <a:gd name="T83" fmla="*/ 0 h 9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12" h="977">
                  <a:moveTo>
                    <a:pt x="220" y="0"/>
                  </a:moveTo>
                  <a:lnTo>
                    <a:pt x="180" y="9"/>
                  </a:lnTo>
                  <a:lnTo>
                    <a:pt x="144" y="22"/>
                  </a:lnTo>
                  <a:lnTo>
                    <a:pt x="111" y="37"/>
                  </a:lnTo>
                  <a:lnTo>
                    <a:pt x="83" y="54"/>
                  </a:lnTo>
                  <a:lnTo>
                    <a:pt x="59" y="74"/>
                  </a:lnTo>
                  <a:lnTo>
                    <a:pt x="38" y="95"/>
                  </a:lnTo>
                  <a:lnTo>
                    <a:pt x="22" y="118"/>
                  </a:lnTo>
                  <a:lnTo>
                    <a:pt x="11" y="144"/>
                  </a:lnTo>
                  <a:lnTo>
                    <a:pt x="4" y="169"/>
                  </a:lnTo>
                  <a:lnTo>
                    <a:pt x="0" y="197"/>
                  </a:lnTo>
                  <a:lnTo>
                    <a:pt x="2" y="226"/>
                  </a:lnTo>
                  <a:lnTo>
                    <a:pt x="8" y="256"/>
                  </a:lnTo>
                  <a:lnTo>
                    <a:pt x="20" y="286"/>
                  </a:lnTo>
                  <a:lnTo>
                    <a:pt x="35" y="315"/>
                  </a:lnTo>
                  <a:lnTo>
                    <a:pt x="55" y="347"/>
                  </a:lnTo>
                  <a:lnTo>
                    <a:pt x="81" y="378"/>
                  </a:lnTo>
                  <a:lnTo>
                    <a:pt x="89" y="446"/>
                  </a:lnTo>
                  <a:lnTo>
                    <a:pt x="97" y="515"/>
                  </a:lnTo>
                  <a:lnTo>
                    <a:pt x="105" y="583"/>
                  </a:lnTo>
                  <a:lnTo>
                    <a:pt x="113" y="652"/>
                  </a:lnTo>
                  <a:lnTo>
                    <a:pt x="114" y="669"/>
                  </a:lnTo>
                  <a:lnTo>
                    <a:pt x="117" y="685"/>
                  </a:lnTo>
                  <a:lnTo>
                    <a:pt x="118" y="703"/>
                  </a:lnTo>
                  <a:lnTo>
                    <a:pt x="119" y="720"/>
                  </a:lnTo>
                  <a:lnTo>
                    <a:pt x="115" y="767"/>
                  </a:lnTo>
                  <a:lnTo>
                    <a:pt x="112" y="814"/>
                  </a:lnTo>
                  <a:lnTo>
                    <a:pt x="108" y="862"/>
                  </a:lnTo>
                  <a:lnTo>
                    <a:pt x="105" y="909"/>
                  </a:lnTo>
                  <a:lnTo>
                    <a:pt x="111" y="922"/>
                  </a:lnTo>
                  <a:lnTo>
                    <a:pt x="118" y="934"/>
                  </a:lnTo>
                  <a:lnTo>
                    <a:pt x="123" y="948"/>
                  </a:lnTo>
                  <a:lnTo>
                    <a:pt x="129" y="961"/>
                  </a:lnTo>
                  <a:lnTo>
                    <a:pt x="145" y="963"/>
                  </a:lnTo>
                  <a:lnTo>
                    <a:pt x="161" y="964"/>
                  </a:lnTo>
                  <a:lnTo>
                    <a:pt x="178" y="966"/>
                  </a:lnTo>
                  <a:lnTo>
                    <a:pt x="194" y="969"/>
                  </a:lnTo>
                  <a:lnTo>
                    <a:pt x="209" y="970"/>
                  </a:lnTo>
                  <a:lnTo>
                    <a:pt x="225" y="972"/>
                  </a:lnTo>
                  <a:lnTo>
                    <a:pt x="241" y="975"/>
                  </a:lnTo>
                  <a:lnTo>
                    <a:pt x="257" y="977"/>
                  </a:lnTo>
                  <a:lnTo>
                    <a:pt x="265" y="968"/>
                  </a:lnTo>
                  <a:lnTo>
                    <a:pt x="272" y="958"/>
                  </a:lnTo>
                  <a:lnTo>
                    <a:pt x="280" y="949"/>
                  </a:lnTo>
                  <a:lnTo>
                    <a:pt x="287" y="940"/>
                  </a:lnTo>
                  <a:lnTo>
                    <a:pt x="294" y="900"/>
                  </a:lnTo>
                  <a:lnTo>
                    <a:pt x="301" y="859"/>
                  </a:lnTo>
                  <a:lnTo>
                    <a:pt x="307" y="820"/>
                  </a:lnTo>
                  <a:lnTo>
                    <a:pt x="314" y="780"/>
                  </a:lnTo>
                  <a:lnTo>
                    <a:pt x="319" y="761"/>
                  </a:lnTo>
                  <a:lnTo>
                    <a:pt x="326" y="743"/>
                  </a:lnTo>
                  <a:lnTo>
                    <a:pt x="332" y="726"/>
                  </a:lnTo>
                  <a:lnTo>
                    <a:pt x="338" y="707"/>
                  </a:lnTo>
                  <a:lnTo>
                    <a:pt x="342" y="698"/>
                  </a:lnTo>
                  <a:lnTo>
                    <a:pt x="347" y="690"/>
                  </a:lnTo>
                  <a:lnTo>
                    <a:pt x="352" y="681"/>
                  </a:lnTo>
                  <a:lnTo>
                    <a:pt x="357" y="673"/>
                  </a:lnTo>
                  <a:lnTo>
                    <a:pt x="362" y="663"/>
                  </a:lnTo>
                  <a:lnTo>
                    <a:pt x="367" y="655"/>
                  </a:lnTo>
                  <a:lnTo>
                    <a:pt x="372" y="646"/>
                  </a:lnTo>
                  <a:lnTo>
                    <a:pt x="377" y="637"/>
                  </a:lnTo>
                  <a:lnTo>
                    <a:pt x="395" y="606"/>
                  </a:lnTo>
                  <a:lnTo>
                    <a:pt x="415" y="570"/>
                  </a:lnTo>
                  <a:lnTo>
                    <a:pt x="435" y="530"/>
                  </a:lnTo>
                  <a:lnTo>
                    <a:pt x="454" y="483"/>
                  </a:lnTo>
                  <a:lnTo>
                    <a:pt x="471" y="430"/>
                  </a:lnTo>
                  <a:lnTo>
                    <a:pt x="486" y="370"/>
                  </a:lnTo>
                  <a:lnTo>
                    <a:pt x="499" y="303"/>
                  </a:lnTo>
                  <a:lnTo>
                    <a:pt x="507" y="229"/>
                  </a:lnTo>
                  <a:lnTo>
                    <a:pt x="512" y="203"/>
                  </a:lnTo>
                  <a:lnTo>
                    <a:pt x="511" y="177"/>
                  </a:lnTo>
                  <a:lnTo>
                    <a:pt x="506" y="153"/>
                  </a:lnTo>
                  <a:lnTo>
                    <a:pt x="497" y="130"/>
                  </a:lnTo>
                  <a:lnTo>
                    <a:pt x="485" y="109"/>
                  </a:lnTo>
                  <a:lnTo>
                    <a:pt x="469" y="90"/>
                  </a:lnTo>
                  <a:lnTo>
                    <a:pt x="451" y="72"/>
                  </a:lnTo>
                  <a:lnTo>
                    <a:pt x="430" y="56"/>
                  </a:lnTo>
                  <a:lnTo>
                    <a:pt x="407" y="42"/>
                  </a:lnTo>
                  <a:lnTo>
                    <a:pt x="383" y="30"/>
                  </a:lnTo>
                  <a:lnTo>
                    <a:pt x="356" y="19"/>
                  </a:lnTo>
                  <a:lnTo>
                    <a:pt x="330" y="11"/>
                  </a:lnTo>
                  <a:lnTo>
                    <a:pt x="302" y="6"/>
                  </a:lnTo>
                  <a:lnTo>
                    <a:pt x="274" y="1"/>
                  </a:lnTo>
                  <a:lnTo>
                    <a:pt x="247" y="0"/>
                  </a:lnTo>
                  <a:lnTo>
                    <a:pt x="220" y="0"/>
                  </a:lnTo>
                  <a:close/>
                </a:path>
              </a:pathLst>
            </a:custGeom>
            <a:solidFill>
              <a:srgbClr val="FFE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65" name="Freeform 476"/>
            <p:cNvSpPr>
              <a:spLocks noChangeAspect="1"/>
            </p:cNvSpPr>
            <p:nvPr/>
          </p:nvSpPr>
          <p:spPr bwMode="auto">
            <a:xfrm>
              <a:off x="4675" y="2947"/>
              <a:ext cx="157" cy="323"/>
            </a:xfrm>
            <a:custGeom>
              <a:avLst/>
              <a:gdLst>
                <a:gd name="T0" fmla="*/ 6 w 469"/>
                <a:gd name="T1" fmla="*/ 0 h 964"/>
                <a:gd name="T2" fmla="*/ 4 w 469"/>
                <a:gd name="T3" fmla="*/ 1 h 964"/>
                <a:gd name="T4" fmla="*/ 2 w 469"/>
                <a:gd name="T5" fmla="*/ 3 h 964"/>
                <a:gd name="T6" fmla="*/ 1 w 469"/>
                <a:gd name="T7" fmla="*/ 4 h 964"/>
                <a:gd name="T8" fmla="*/ 0 w 469"/>
                <a:gd name="T9" fmla="*/ 6 h 964"/>
                <a:gd name="T10" fmla="*/ 0 w 469"/>
                <a:gd name="T11" fmla="*/ 8 h 964"/>
                <a:gd name="T12" fmla="*/ 1 w 469"/>
                <a:gd name="T13" fmla="*/ 10 h 964"/>
                <a:gd name="T14" fmla="*/ 2 w 469"/>
                <a:gd name="T15" fmla="*/ 12 h 964"/>
                <a:gd name="T16" fmla="*/ 3 w 469"/>
                <a:gd name="T17" fmla="*/ 16 h 964"/>
                <a:gd name="T18" fmla="*/ 4 w 469"/>
                <a:gd name="T19" fmla="*/ 21 h 964"/>
                <a:gd name="T20" fmla="*/ 4 w 469"/>
                <a:gd name="T21" fmla="*/ 25 h 964"/>
                <a:gd name="T22" fmla="*/ 4 w 469"/>
                <a:gd name="T23" fmla="*/ 26 h 964"/>
                <a:gd name="T24" fmla="*/ 4 w 469"/>
                <a:gd name="T25" fmla="*/ 28 h 964"/>
                <a:gd name="T26" fmla="*/ 4 w 469"/>
                <a:gd name="T27" fmla="*/ 32 h 964"/>
                <a:gd name="T28" fmla="*/ 4 w 469"/>
                <a:gd name="T29" fmla="*/ 34 h 964"/>
                <a:gd name="T30" fmla="*/ 4 w 469"/>
                <a:gd name="T31" fmla="*/ 35 h 964"/>
                <a:gd name="T32" fmla="*/ 5 w 469"/>
                <a:gd name="T33" fmla="*/ 36 h 964"/>
                <a:gd name="T34" fmla="*/ 6 w 469"/>
                <a:gd name="T35" fmla="*/ 36 h 964"/>
                <a:gd name="T36" fmla="*/ 7 w 469"/>
                <a:gd name="T37" fmla="*/ 36 h 964"/>
                <a:gd name="T38" fmla="*/ 8 w 469"/>
                <a:gd name="T39" fmla="*/ 36 h 964"/>
                <a:gd name="T40" fmla="*/ 9 w 469"/>
                <a:gd name="T41" fmla="*/ 36 h 964"/>
                <a:gd name="T42" fmla="*/ 9 w 469"/>
                <a:gd name="T43" fmla="*/ 35 h 964"/>
                <a:gd name="T44" fmla="*/ 10 w 469"/>
                <a:gd name="T45" fmla="*/ 34 h 964"/>
                <a:gd name="T46" fmla="*/ 10 w 469"/>
                <a:gd name="T47" fmla="*/ 30 h 964"/>
                <a:gd name="T48" fmla="*/ 11 w 469"/>
                <a:gd name="T49" fmla="*/ 28 h 964"/>
                <a:gd name="T50" fmla="*/ 11 w 469"/>
                <a:gd name="T51" fmla="*/ 27 h 964"/>
                <a:gd name="T52" fmla="*/ 11 w 469"/>
                <a:gd name="T53" fmla="*/ 26 h 964"/>
                <a:gd name="T54" fmla="*/ 12 w 469"/>
                <a:gd name="T55" fmla="*/ 25 h 964"/>
                <a:gd name="T56" fmla="*/ 12 w 469"/>
                <a:gd name="T57" fmla="*/ 24 h 964"/>
                <a:gd name="T58" fmla="*/ 12 w 469"/>
                <a:gd name="T59" fmla="*/ 24 h 964"/>
                <a:gd name="T60" fmla="*/ 13 w 469"/>
                <a:gd name="T61" fmla="*/ 22 h 964"/>
                <a:gd name="T62" fmla="*/ 15 w 469"/>
                <a:gd name="T63" fmla="*/ 19 h 964"/>
                <a:gd name="T64" fmla="*/ 16 w 469"/>
                <a:gd name="T65" fmla="*/ 16 h 964"/>
                <a:gd name="T66" fmla="*/ 17 w 469"/>
                <a:gd name="T67" fmla="*/ 11 h 964"/>
                <a:gd name="T68" fmla="*/ 18 w 469"/>
                <a:gd name="T69" fmla="*/ 7 h 964"/>
                <a:gd name="T70" fmla="*/ 17 w 469"/>
                <a:gd name="T71" fmla="*/ 6 h 964"/>
                <a:gd name="T72" fmla="*/ 17 w 469"/>
                <a:gd name="T73" fmla="*/ 4 h 964"/>
                <a:gd name="T74" fmla="*/ 16 w 469"/>
                <a:gd name="T75" fmla="*/ 3 h 964"/>
                <a:gd name="T76" fmla="*/ 14 w 469"/>
                <a:gd name="T77" fmla="*/ 2 h 964"/>
                <a:gd name="T78" fmla="*/ 13 w 469"/>
                <a:gd name="T79" fmla="*/ 1 h 964"/>
                <a:gd name="T80" fmla="*/ 11 w 469"/>
                <a:gd name="T81" fmla="*/ 0 h 964"/>
                <a:gd name="T82" fmla="*/ 9 w 469"/>
                <a:gd name="T83" fmla="*/ 0 h 9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69" h="964">
                  <a:moveTo>
                    <a:pt x="211" y="0"/>
                  </a:moveTo>
                  <a:lnTo>
                    <a:pt x="171" y="10"/>
                  </a:lnTo>
                  <a:lnTo>
                    <a:pt x="135" y="21"/>
                  </a:lnTo>
                  <a:lnTo>
                    <a:pt x="104" y="35"/>
                  </a:lnTo>
                  <a:lnTo>
                    <a:pt x="76" y="51"/>
                  </a:lnTo>
                  <a:lnTo>
                    <a:pt x="52" y="70"/>
                  </a:lnTo>
                  <a:lnTo>
                    <a:pt x="33" y="90"/>
                  </a:lnTo>
                  <a:lnTo>
                    <a:pt x="19" y="112"/>
                  </a:lnTo>
                  <a:lnTo>
                    <a:pt x="8" y="135"/>
                  </a:lnTo>
                  <a:lnTo>
                    <a:pt x="2" y="161"/>
                  </a:lnTo>
                  <a:lnTo>
                    <a:pt x="0" y="186"/>
                  </a:lnTo>
                  <a:lnTo>
                    <a:pt x="4" y="211"/>
                  </a:lnTo>
                  <a:lnTo>
                    <a:pt x="10" y="238"/>
                  </a:lnTo>
                  <a:lnTo>
                    <a:pt x="22" y="265"/>
                  </a:lnTo>
                  <a:lnTo>
                    <a:pt x="38" y="292"/>
                  </a:lnTo>
                  <a:lnTo>
                    <a:pt x="58" y="318"/>
                  </a:lnTo>
                  <a:lnTo>
                    <a:pt x="83" y="345"/>
                  </a:lnTo>
                  <a:lnTo>
                    <a:pt x="89" y="420"/>
                  </a:lnTo>
                  <a:lnTo>
                    <a:pt x="93" y="494"/>
                  </a:lnTo>
                  <a:lnTo>
                    <a:pt x="99" y="568"/>
                  </a:lnTo>
                  <a:lnTo>
                    <a:pt x="104" y="643"/>
                  </a:lnTo>
                  <a:lnTo>
                    <a:pt x="105" y="661"/>
                  </a:lnTo>
                  <a:lnTo>
                    <a:pt x="106" y="677"/>
                  </a:lnTo>
                  <a:lnTo>
                    <a:pt x="107" y="694"/>
                  </a:lnTo>
                  <a:lnTo>
                    <a:pt x="108" y="711"/>
                  </a:lnTo>
                  <a:lnTo>
                    <a:pt x="104" y="759"/>
                  </a:lnTo>
                  <a:lnTo>
                    <a:pt x="100" y="805"/>
                  </a:lnTo>
                  <a:lnTo>
                    <a:pt x="97" y="852"/>
                  </a:lnTo>
                  <a:lnTo>
                    <a:pt x="93" y="898"/>
                  </a:lnTo>
                  <a:lnTo>
                    <a:pt x="99" y="911"/>
                  </a:lnTo>
                  <a:lnTo>
                    <a:pt x="104" y="923"/>
                  </a:lnTo>
                  <a:lnTo>
                    <a:pt x="110" y="936"/>
                  </a:lnTo>
                  <a:lnTo>
                    <a:pt x="114" y="949"/>
                  </a:lnTo>
                  <a:lnTo>
                    <a:pt x="128" y="951"/>
                  </a:lnTo>
                  <a:lnTo>
                    <a:pt x="143" y="953"/>
                  </a:lnTo>
                  <a:lnTo>
                    <a:pt x="157" y="954"/>
                  </a:lnTo>
                  <a:lnTo>
                    <a:pt x="172" y="957"/>
                  </a:lnTo>
                  <a:lnTo>
                    <a:pt x="186" y="958"/>
                  </a:lnTo>
                  <a:lnTo>
                    <a:pt x="199" y="960"/>
                  </a:lnTo>
                  <a:lnTo>
                    <a:pt x="214" y="961"/>
                  </a:lnTo>
                  <a:lnTo>
                    <a:pt x="228" y="964"/>
                  </a:lnTo>
                  <a:lnTo>
                    <a:pt x="235" y="954"/>
                  </a:lnTo>
                  <a:lnTo>
                    <a:pt x="242" y="945"/>
                  </a:lnTo>
                  <a:lnTo>
                    <a:pt x="249" y="936"/>
                  </a:lnTo>
                  <a:lnTo>
                    <a:pt x="256" y="927"/>
                  </a:lnTo>
                  <a:lnTo>
                    <a:pt x="262" y="886"/>
                  </a:lnTo>
                  <a:lnTo>
                    <a:pt x="269" y="847"/>
                  </a:lnTo>
                  <a:lnTo>
                    <a:pt x="274" y="807"/>
                  </a:lnTo>
                  <a:lnTo>
                    <a:pt x="280" y="768"/>
                  </a:lnTo>
                  <a:lnTo>
                    <a:pt x="286" y="749"/>
                  </a:lnTo>
                  <a:lnTo>
                    <a:pt x="292" y="732"/>
                  </a:lnTo>
                  <a:lnTo>
                    <a:pt x="297" y="714"/>
                  </a:lnTo>
                  <a:lnTo>
                    <a:pt x="303" y="696"/>
                  </a:lnTo>
                  <a:lnTo>
                    <a:pt x="308" y="687"/>
                  </a:lnTo>
                  <a:lnTo>
                    <a:pt x="312" y="678"/>
                  </a:lnTo>
                  <a:lnTo>
                    <a:pt x="317" y="670"/>
                  </a:lnTo>
                  <a:lnTo>
                    <a:pt x="321" y="661"/>
                  </a:lnTo>
                  <a:lnTo>
                    <a:pt x="325" y="653"/>
                  </a:lnTo>
                  <a:lnTo>
                    <a:pt x="330" y="643"/>
                  </a:lnTo>
                  <a:lnTo>
                    <a:pt x="334" y="635"/>
                  </a:lnTo>
                  <a:lnTo>
                    <a:pt x="339" y="626"/>
                  </a:lnTo>
                  <a:lnTo>
                    <a:pt x="355" y="596"/>
                  </a:lnTo>
                  <a:lnTo>
                    <a:pt x="372" y="560"/>
                  </a:lnTo>
                  <a:lnTo>
                    <a:pt x="391" y="519"/>
                  </a:lnTo>
                  <a:lnTo>
                    <a:pt x="408" y="472"/>
                  </a:lnTo>
                  <a:lnTo>
                    <a:pt x="424" y="420"/>
                  </a:lnTo>
                  <a:lnTo>
                    <a:pt x="439" y="360"/>
                  </a:lnTo>
                  <a:lnTo>
                    <a:pt x="452" y="294"/>
                  </a:lnTo>
                  <a:lnTo>
                    <a:pt x="461" y="222"/>
                  </a:lnTo>
                  <a:lnTo>
                    <a:pt x="468" y="197"/>
                  </a:lnTo>
                  <a:lnTo>
                    <a:pt x="469" y="173"/>
                  </a:lnTo>
                  <a:lnTo>
                    <a:pt x="467" y="151"/>
                  </a:lnTo>
                  <a:lnTo>
                    <a:pt x="461" y="130"/>
                  </a:lnTo>
                  <a:lnTo>
                    <a:pt x="451" y="110"/>
                  </a:lnTo>
                  <a:lnTo>
                    <a:pt x="438" y="91"/>
                  </a:lnTo>
                  <a:lnTo>
                    <a:pt x="422" y="74"/>
                  </a:lnTo>
                  <a:lnTo>
                    <a:pt x="403" y="58"/>
                  </a:lnTo>
                  <a:lnTo>
                    <a:pt x="384" y="44"/>
                  </a:lnTo>
                  <a:lnTo>
                    <a:pt x="361" y="32"/>
                  </a:lnTo>
                  <a:lnTo>
                    <a:pt x="338" y="21"/>
                  </a:lnTo>
                  <a:lnTo>
                    <a:pt x="312" y="13"/>
                  </a:lnTo>
                  <a:lnTo>
                    <a:pt x="287" y="6"/>
                  </a:lnTo>
                  <a:lnTo>
                    <a:pt x="262" y="3"/>
                  </a:lnTo>
                  <a:lnTo>
                    <a:pt x="236" y="0"/>
                  </a:lnTo>
                  <a:lnTo>
                    <a:pt x="21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66" name="Freeform 477"/>
            <p:cNvSpPr>
              <a:spLocks noChangeAspect="1"/>
            </p:cNvSpPr>
            <p:nvPr/>
          </p:nvSpPr>
          <p:spPr bwMode="auto">
            <a:xfrm>
              <a:off x="4683" y="2951"/>
              <a:ext cx="143" cy="318"/>
            </a:xfrm>
            <a:custGeom>
              <a:avLst/>
              <a:gdLst>
                <a:gd name="T0" fmla="*/ 6 w 429"/>
                <a:gd name="T1" fmla="*/ 0 h 951"/>
                <a:gd name="T2" fmla="*/ 3 w 429"/>
                <a:gd name="T3" fmla="*/ 1 h 951"/>
                <a:gd name="T4" fmla="*/ 2 w 429"/>
                <a:gd name="T5" fmla="*/ 2 h 951"/>
                <a:gd name="T6" fmla="*/ 1 w 429"/>
                <a:gd name="T7" fmla="*/ 4 h 951"/>
                <a:gd name="T8" fmla="*/ 0 w 429"/>
                <a:gd name="T9" fmla="*/ 6 h 951"/>
                <a:gd name="T10" fmla="*/ 0 w 429"/>
                <a:gd name="T11" fmla="*/ 7 h 951"/>
                <a:gd name="T12" fmla="*/ 1 w 429"/>
                <a:gd name="T13" fmla="*/ 9 h 951"/>
                <a:gd name="T14" fmla="*/ 2 w 429"/>
                <a:gd name="T15" fmla="*/ 11 h 951"/>
                <a:gd name="T16" fmla="*/ 3 w 429"/>
                <a:gd name="T17" fmla="*/ 15 h 951"/>
                <a:gd name="T18" fmla="*/ 3 w 429"/>
                <a:gd name="T19" fmla="*/ 21 h 951"/>
                <a:gd name="T20" fmla="*/ 3 w 429"/>
                <a:gd name="T21" fmla="*/ 24 h 951"/>
                <a:gd name="T22" fmla="*/ 4 w 429"/>
                <a:gd name="T23" fmla="*/ 26 h 951"/>
                <a:gd name="T24" fmla="*/ 3 w 429"/>
                <a:gd name="T25" fmla="*/ 28 h 951"/>
                <a:gd name="T26" fmla="*/ 3 w 429"/>
                <a:gd name="T27" fmla="*/ 31 h 951"/>
                <a:gd name="T28" fmla="*/ 3 w 429"/>
                <a:gd name="T29" fmla="*/ 34 h 951"/>
                <a:gd name="T30" fmla="*/ 3 w 429"/>
                <a:gd name="T31" fmla="*/ 34 h 951"/>
                <a:gd name="T32" fmla="*/ 4 w 429"/>
                <a:gd name="T33" fmla="*/ 35 h 951"/>
                <a:gd name="T34" fmla="*/ 5 w 429"/>
                <a:gd name="T35" fmla="*/ 35 h 951"/>
                <a:gd name="T36" fmla="*/ 6 w 429"/>
                <a:gd name="T37" fmla="*/ 35 h 951"/>
                <a:gd name="T38" fmla="*/ 7 w 429"/>
                <a:gd name="T39" fmla="*/ 35 h 951"/>
                <a:gd name="T40" fmla="*/ 8 w 429"/>
                <a:gd name="T41" fmla="*/ 35 h 951"/>
                <a:gd name="T42" fmla="*/ 8 w 429"/>
                <a:gd name="T43" fmla="*/ 34 h 951"/>
                <a:gd name="T44" fmla="*/ 8 w 429"/>
                <a:gd name="T45" fmla="*/ 33 h 951"/>
                <a:gd name="T46" fmla="*/ 9 w 429"/>
                <a:gd name="T47" fmla="*/ 30 h 951"/>
                <a:gd name="T48" fmla="*/ 9 w 429"/>
                <a:gd name="T49" fmla="*/ 27 h 951"/>
                <a:gd name="T50" fmla="*/ 10 w 429"/>
                <a:gd name="T51" fmla="*/ 26 h 951"/>
                <a:gd name="T52" fmla="*/ 10 w 429"/>
                <a:gd name="T53" fmla="*/ 25 h 951"/>
                <a:gd name="T54" fmla="*/ 11 w 429"/>
                <a:gd name="T55" fmla="*/ 24 h 951"/>
                <a:gd name="T56" fmla="*/ 12 w 429"/>
                <a:gd name="T57" fmla="*/ 22 h 951"/>
                <a:gd name="T58" fmla="*/ 13 w 429"/>
                <a:gd name="T59" fmla="*/ 19 h 951"/>
                <a:gd name="T60" fmla="*/ 14 w 429"/>
                <a:gd name="T61" fmla="*/ 15 h 951"/>
                <a:gd name="T62" fmla="*/ 15 w 429"/>
                <a:gd name="T63" fmla="*/ 11 h 951"/>
                <a:gd name="T64" fmla="*/ 16 w 429"/>
                <a:gd name="T65" fmla="*/ 7 h 951"/>
                <a:gd name="T66" fmla="*/ 16 w 429"/>
                <a:gd name="T67" fmla="*/ 6 h 951"/>
                <a:gd name="T68" fmla="*/ 15 w 429"/>
                <a:gd name="T69" fmla="*/ 4 h 951"/>
                <a:gd name="T70" fmla="*/ 15 w 429"/>
                <a:gd name="T71" fmla="*/ 3 h 951"/>
                <a:gd name="T72" fmla="*/ 13 w 429"/>
                <a:gd name="T73" fmla="*/ 2 h 951"/>
                <a:gd name="T74" fmla="*/ 12 w 429"/>
                <a:gd name="T75" fmla="*/ 1 h 951"/>
                <a:gd name="T76" fmla="*/ 10 w 429"/>
                <a:gd name="T77" fmla="*/ 0 h 951"/>
                <a:gd name="T78" fmla="*/ 8 w 429"/>
                <a:gd name="T79" fmla="*/ 0 h 9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9" h="951">
                  <a:moveTo>
                    <a:pt x="200" y="0"/>
                  </a:moveTo>
                  <a:lnTo>
                    <a:pt x="161" y="8"/>
                  </a:lnTo>
                  <a:lnTo>
                    <a:pt x="126" y="20"/>
                  </a:lnTo>
                  <a:lnTo>
                    <a:pt x="94" y="32"/>
                  </a:lnTo>
                  <a:lnTo>
                    <a:pt x="68" y="48"/>
                  </a:lnTo>
                  <a:lnTo>
                    <a:pt x="46" y="66"/>
                  </a:lnTo>
                  <a:lnTo>
                    <a:pt x="29" y="85"/>
                  </a:lnTo>
                  <a:lnTo>
                    <a:pt x="15" y="106"/>
                  </a:lnTo>
                  <a:lnTo>
                    <a:pt x="6" y="128"/>
                  </a:lnTo>
                  <a:lnTo>
                    <a:pt x="1" y="150"/>
                  </a:lnTo>
                  <a:lnTo>
                    <a:pt x="0" y="174"/>
                  </a:lnTo>
                  <a:lnTo>
                    <a:pt x="3" y="197"/>
                  </a:lnTo>
                  <a:lnTo>
                    <a:pt x="11" y="221"/>
                  </a:lnTo>
                  <a:lnTo>
                    <a:pt x="23" y="244"/>
                  </a:lnTo>
                  <a:lnTo>
                    <a:pt x="39" y="268"/>
                  </a:lnTo>
                  <a:lnTo>
                    <a:pt x="60" y="290"/>
                  </a:lnTo>
                  <a:lnTo>
                    <a:pt x="84" y="312"/>
                  </a:lnTo>
                  <a:lnTo>
                    <a:pt x="86" y="393"/>
                  </a:lnTo>
                  <a:lnTo>
                    <a:pt x="89" y="474"/>
                  </a:lnTo>
                  <a:lnTo>
                    <a:pt x="91" y="554"/>
                  </a:lnTo>
                  <a:lnTo>
                    <a:pt x="93" y="635"/>
                  </a:lnTo>
                  <a:lnTo>
                    <a:pt x="94" y="652"/>
                  </a:lnTo>
                  <a:lnTo>
                    <a:pt x="96" y="668"/>
                  </a:lnTo>
                  <a:lnTo>
                    <a:pt x="96" y="686"/>
                  </a:lnTo>
                  <a:lnTo>
                    <a:pt x="97" y="703"/>
                  </a:lnTo>
                  <a:lnTo>
                    <a:pt x="92" y="749"/>
                  </a:lnTo>
                  <a:lnTo>
                    <a:pt x="89" y="795"/>
                  </a:lnTo>
                  <a:lnTo>
                    <a:pt x="85" y="842"/>
                  </a:lnTo>
                  <a:lnTo>
                    <a:pt x="81" y="888"/>
                  </a:lnTo>
                  <a:lnTo>
                    <a:pt x="85" y="901"/>
                  </a:lnTo>
                  <a:lnTo>
                    <a:pt x="90" y="913"/>
                  </a:lnTo>
                  <a:lnTo>
                    <a:pt x="93" y="925"/>
                  </a:lnTo>
                  <a:lnTo>
                    <a:pt x="98" y="938"/>
                  </a:lnTo>
                  <a:lnTo>
                    <a:pt x="111" y="939"/>
                  </a:lnTo>
                  <a:lnTo>
                    <a:pt x="123" y="941"/>
                  </a:lnTo>
                  <a:lnTo>
                    <a:pt x="136" y="942"/>
                  </a:lnTo>
                  <a:lnTo>
                    <a:pt x="149" y="944"/>
                  </a:lnTo>
                  <a:lnTo>
                    <a:pt x="161" y="946"/>
                  </a:lnTo>
                  <a:lnTo>
                    <a:pt x="174" y="947"/>
                  </a:lnTo>
                  <a:lnTo>
                    <a:pt x="187" y="949"/>
                  </a:lnTo>
                  <a:lnTo>
                    <a:pt x="199" y="951"/>
                  </a:lnTo>
                  <a:lnTo>
                    <a:pt x="205" y="941"/>
                  </a:lnTo>
                  <a:lnTo>
                    <a:pt x="212" y="932"/>
                  </a:lnTo>
                  <a:lnTo>
                    <a:pt x="218" y="923"/>
                  </a:lnTo>
                  <a:lnTo>
                    <a:pt x="223" y="914"/>
                  </a:lnTo>
                  <a:lnTo>
                    <a:pt x="229" y="874"/>
                  </a:lnTo>
                  <a:lnTo>
                    <a:pt x="236" y="834"/>
                  </a:lnTo>
                  <a:lnTo>
                    <a:pt x="242" y="795"/>
                  </a:lnTo>
                  <a:lnTo>
                    <a:pt x="248" y="756"/>
                  </a:lnTo>
                  <a:lnTo>
                    <a:pt x="253" y="737"/>
                  </a:lnTo>
                  <a:lnTo>
                    <a:pt x="258" y="720"/>
                  </a:lnTo>
                  <a:lnTo>
                    <a:pt x="264" y="703"/>
                  </a:lnTo>
                  <a:lnTo>
                    <a:pt x="268" y="684"/>
                  </a:lnTo>
                  <a:lnTo>
                    <a:pt x="276" y="667"/>
                  </a:lnTo>
                  <a:lnTo>
                    <a:pt x="286" y="650"/>
                  </a:lnTo>
                  <a:lnTo>
                    <a:pt x="294" y="633"/>
                  </a:lnTo>
                  <a:lnTo>
                    <a:pt x="302" y="615"/>
                  </a:lnTo>
                  <a:lnTo>
                    <a:pt x="316" y="585"/>
                  </a:lnTo>
                  <a:lnTo>
                    <a:pt x="331" y="550"/>
                  </a:lnTo>
                  <a:lnTo>
                    <a:pt x="347" y="508"/>
                  </a:lnTo>
                  <a:lnTo>
                    <a:pt x="362" y="462"/>
                  </a:lnTo>
                  <a:lnTo>
                    <a:pt x="377" y="410"/>
                  </a:lnTo>
                  <a:lnTo>
                    <a:pt x="391" y="351"/>
                  </a:lnTo>
                  <a:lnTo>
                    <a:pt x="403" y="286"/>
                  </a:lnTo>
                  <a:lnTo>
                    <a:pt x="414" y="213"/>
                  </a:lnTo>
                  <a:lnTo>
                    <a:pt x="423" y="191"/>
                  </a:lnTo>
                  <a:lnTo>
                    <a:pt x="427" y="171"/>
                  </a:lnTo>
                  <a:lnTo>
                    <a:pt x="429" y="150"/>
                  </a:lnTo>
                  <a:lnTo>
                    <a:pt x="424" y="129"/>
                  </a:lnTo>
                  <a:lnTo>
                    <a:pt x="417" y="111"/>
                  </a:lnTo>
                  <a:lnTo>
                    <a:pt x="407" y="93"/>
                  </a:lnTo>
                  <a:lnTo>
                    <a:pt x="393" y="76"/>
                  </a:lnTo>
                  <a:lnTo>
                    <a:pt x="378" y="61"/>
                  </a:lnTo>
                  <a:lnTo>
                    <a:pt x="359" y="47"/>
                  </a:lnTo>
                  <a:lnTo>
                    <a:pt x="339" y="35"/>
                  </a:lnTo>
                  <a:lnTo>
                    <a:pt x="318" y="24"/>
                  </a:lnTo>
                  <a:lnTo>
                    <a:pt x="295" y="15"/>
                  </a:lnTo>
                  <a:lnTo>
                    <a:pt x="272" y="8"/>
                  </a:lnTo>
                  <a:lnTo>
                    <a:pt x="248" y="3"/>
                  </a:lnTo>
                  <a:lnTo>
                    <a:pt x="223" y="0"/>
                  </a:lnTo>
                  <a:lnTo>
                    <a:pt x="200" y="0"/>
                  </a:lnTo>
                  <a:close/>
                </a:path>
              </a:pathLst>
            </a:custGeom>
            <a:solidFill>
              <a:srgbClr val="FFED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67" name="Freeform 478"/>
            <p:cNvSpPr>
              <a:spLocks noChangeAspect="1"/>
            </p:cNvSpPr>
            <p:nvPr/>
          </p:nvSpPr>
          <p:spPr bwMode="auto">
            <a:xfrm>
              <a:off x="4690" y="2955"/>
              <a:ext cx="131" cy="314"/>
            </a:xfrm>
            <a:custGeom>
              <a:avLst/>
              <a:gdLst>
                <a:gd name="T0" fmla="*/ 6 w 389"/>
                <a:gd name="T1" fmla="*/ 0 h 936"/>
                <a:gd name="T2" fmla="*/ 3 w 389"/>
                <a:gd name="T3" fmla="*/ 1 h 936"/>
                <a:gd name="T4" fmla="*/ 1 w 389"/>
                <a:gd name="T5" fmla="*/ 2 h 936"/>
                <a:gd name="T6" fmla="*/ 0 w 389"/>
                <a:gd name="T7" fmla="*/ 4 h 936"/>
                <a:gd name="T8" fmla="*/ 0 w 389"/>
                <a:gd name="T9" fmla="*/ 5 h 936"/>
                <a:gd name="T10" fmla="*/ 0 w 389"/>
                <a:gd name="T11" fmla="*/ 7 h 936"/>
                <a:gd name="T12" fmla="*/ 1 w 389"/>
                <a:gd name="T13" fmla="*/ 8 h 936"/>
                <a:gd name="T14" fmla="*/ 2 w 389"/>
                <a:gd name="T15" fmla="*/ 10 h 936"/>
                <a:gd name="T16" fmla="*/ 3 w 389"/>
                <a:gd name="T17" fmla="*/ 14 h 936"/>
                <a:gd name="T18" fmla="*/ 3 w 389"/>
                <a:gd name="T19" fmla="*/ 20 h 936"/>
                <a:gd name="T20" fmla="*/ 3 w 389"/>
                <a:gd name="T21" fmla="*/ 24 h 936"/>
                <a:gd name="T22" fmla="*/ 3 w 389"/>
                <a:gd name="T23" fmla="*/ 25 h 936"/>
                <a:gd name="T24" fmla="*/ 3 w 389"/>
                <a:gd name="T25" fmla="*/ 28 h 936"/>
                <a:gd name="T26" fmla="*/ 3 w 389"/>
                <a:gd name="T27" fmla="*/ 31 h 936"/>
                <a:gd name="T28" fmla="*/ 3 w 389"/>
                <a:gd name="T29" fmla="*/ 34 h 936"/>
                <a:gd name="T30" fmla="*/ 3 w 389"/>
                <a:gd name="T31" fmla="*/ 35 h 936"/>
                <a:gd name="T32" fmla="*/ 3 w 389"/>
                <a:gd name="T33" fmla="*/ 35 h 936"/>
                <a:gd name="T34" fmla="*/ 4 w 389"/>
                <a:gd name="T35" fmla="*/ 35 h 936"/>
                <a:gd name="T36" fmla="*/ 5 w 389"/>
                <a:gd name="T37" fmla="*/ 35 h 936"/>
                <a:gd name="T38" fmla="*/ 6 w 389"/>
                <a:gd name="T39" fmla="*/ 35 h 936"/>
                <a:gd name="T40" fmla="*/ 7 w 389"/>
                <a:gd name="T41" fmla="*/ 35 h 936"/>
                <a:gd name="T42" fmla="*/ 7 w 389"/>
                <a:gd name="T43" fmla="*/ 34 h 936"/>
                <a:gd name="T44" fmla="*/ 8 w 389"/>
                <a:gd name="T45" fmla="*/ 33 h 936"/>
                <a:gd name="T46" fmla="*/ 8 w 389"/>
                <a:gd name="T47" fmla="*/ 30 h 936"/>
                <a:gd name="T48" fmla="*/ 8 w 389"/>
                <a:gd name="T49" fmla="*/ 28 h 936"/>
                <a:gd name="T50" fmla="*/ 9 w 389"/>
                <a:gd name="T51" fmla="*/ 26 h 936"/>
                <a:gd name="T52" fmla="*/ 9 w 389"/>
                <a:gd name="T53" fmla="*/ 25 h 936"/>
                <a:gd name="T54" fmla="*/ 10 w 389"/>
                <a:gd name="T55" fmla="*/ 23 h 936"/>
                <a:gd name="T56" fmla="*/ 10 w 389"/>
                <a:gd name="T57" fmla="*/ 21 h 936"/>
                <a:gd name="T58" fmla="*/ 11 w 389"/>
                <a:gd name="T59" fmla="*/ 19 h 936"/>
                <a:gd name="T60" fmla="*/ 12 w 389"/>
                <a:gd name="T61" fmla="*/ 15 h 936"/>
                <a:gd name="T62" fmla="*/ 13 w 389"/>
                <a:gd name="T63" fmla="*/ 10 h 936"/>
                <a:gd name="T64" fmla="*/ 14 w 389"/>
                <a:gd name="T65" fmla="*/ 7 h 936"/>
                <a:gd name="T66" fmla="*/ 15 w 389"/>
                <a:gd name="T67" fmla="*/ 5 h 936"/>
                <a:gd name="T68" fmla="*/ 14 w 389"/>
                <a:gd name="T69" fmla="*/ 4 h 936"/>
                <a:gd name="T70" fmla="*/ 14 w 389"/>
                <a:gd name="T71" fmla="*/ 3 h 936"/>
                <a:gd name="T72" fmla="*/ 13 w 389"/>
                <a:gd name="T73" fmla="*/ 2 h 936"/>
                <a:gd name="T74" fmla="*/ 11 w 389"/>
                <a:gd name="T75" fmla="*/ 1 h 936"/>
                <a:gd name="T76" fmla="*/ 10 w 389"/>
                <a:gd name="T77" fmla="*/ 0 h 936"/>
                <a:gd name="T78" fmla="*/ 8 w 389"/>
                <a:gd name="T79" fmla="*/ 0 h 9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9" h="936">
                  <a:moveTo>
                    <a:pt x="191" y="0"/>
                  </a:moveTo>
                  <a:lnTo>
                    <a:pt x="152" y="8"/>
                  </a:lnTo>
                  <a:lnTo>
                    <a:pt x="117" y="17"/>
                  </a:lnTo>
                  <a:lnTo>
                    <a:pt x="87" y="30"/>
                  </a:lnTo>
                  <a:lnTo>
                    <a:pt x="61" y="45"/>
                  </a:lnTo>
                  <a:lnTo>
                    <a:pt x="40" y="61"/>
                  </a:lnTo>
                  <a:lnTo>
                    <a:pt x="24" y="79"/>
                  </a:lnTo>
                  <a:lnTo>
                    <a:pt x="11" y="99"/>
                  </a:lnTo>
                  <a:lnTo>
                    <a:pt x="3" y="118"/>
                  </a:lnTo>
                  <a:lnTo>
                    <a:pt x="0" y="139"/>
                  </a:lnTo>
                  <a:lnTo>
                    <a:pt x="0" y="161"/>
                  </a:lnTo>
                  <a:lnTo>
                    <a:pt x="4" y="182"/>
                  </a:lnTo>
                  <a:lnTo>
                    <a:pt x="13" y="202"/>
                  </a:lnTo>
                  <a:lnTo>
                    <a:pt x="25" y="223"/>
                  </a:lnTo>
                  <a:lnTo>
                    <a:pt x="42" y="243"/>
                  </a:lnTo>
                  <a:lnTo>
                    <a:pt x="62" y="261"/>
                  </a:lnTo>
                  <a:lnTo>
                    <a:pt x="86" y="278"/>
                  </a:lnTo>
                  <a:lnTo>
                    <a:pt x="85" y="366"/>
                  </a:lnTo>
                  <a:lnTo>
                    <a:pt x="85" y="452"/>
                  </a:lnTo>
                  <a:lnTo>
                    <a:pt x="85" y="539"/>
                  </a:lnTo>
                  <a:lnTo>
                    <a:pt x="84" y="626"/>
                  </a:lnTo>
                  <a:lnTo>
                    <a:pt x="84" y="643"/>
                  </a:lnTo>
                  <a:lnTo>
                    <a:pt x="85" y="660"/>
                  </a:lnTo>
                  <a:lnTo>
                    <a:pt x="85" y="676"/>
                  </a:lnTo>
                  <a:lnTo>
                    <a:pt x="85" y="693"/>
                  </a:lnTo>
                  <a:lnTo>
                    <a:pt x="82" y="739"/>
                  </a:lnTo>
                  <a:lnTo>
                    <a:pt x="77" y="784"/>
                  </a:lnTo>
                  <a:lnTo>
                    <a:pt x="74" y="830"/>
                  </a:lnTo>
                  <a:lnTo>
                    <a:pt x="69" y="876"/>
                  </a:lnTo>
                  <a:lnTo>
                    <a:pt x="72" y="888"/>
                  </a:lnTo>
                  <a:lnTo>
                    <a:pt x="76" y="901"/>
                  </a:lnTo>
                  <a:lnTo>
                    <a:pt x="79" y="912"/>
                  </a:lnTo>
                  <a:lnTo>
                    <a:pt x="83" y="925"/>
                  </a:lnTo>
                  <a:lnTo>
                    <a:pt x="93" y="926"/>
                  </a:lnTo>
                  <a:lnTo>
                    <a:pt x="105" y="928"/>
                  </a:lnTo>
                  <a:lnTo>
                    <a:pt x="115" y="929"/>
                  </a:lnTo>
                  <a:lnTo>
                    <a:pt x="127" y="931"/>
                  </a:lnTo>
                  <a:lnTo>
                    <a:pt x="138" y="933"/>
                  </a:lnTo>
                  <a:lnTo>
                    <a:pt x="148" y="934"/>
                  </a:lnTo>
                  <a:lnTo>
                    <a:pt x="160" y="935"/>
                  </a:lnTo>
                  <a:lnTo>
                    <a:pt x="170" y="936"/>
                  </a:lnTo>
                  <a:lnTo>
                    <a:pt x="176" y="927"/>
                  </a:lnTo>
                  <a:lnTo>
                    <a:pt x="182" y="918"/>
                  </a:lnTo>
                  <a:lnTo>
                    <a:pt x="186" y="909"/>
                  </a:lnTo>
                  <a:lnTo>
                    <a:pt x="192" y="900"/>
                  </a:lnTo>
                  <a:lnTo>
                    <a:pt x="198" y="860"/>
                  </a:lnTo>
                  <a:lnTo>
                    <a:pt x="204" y="821"/>
                  </a:lnTo>
                  <a:lnTo>
                    <a:pt x="210" y="782"/>
                  </a:lnTo>
                  <a:lnTo>
                    <a:pt x="215" y="743"/>
                  </a:lnTo>
                  <a:lnTo>
                    <a:pt x="220" y="726"/>
                  </a:lnTo>
                  <a:lnTo>
                    <a:pt x="226" y="707"/>
                  </a:lnTo>
                  <a:lnTo>
                    <a:pt x="230" y="690"/>
                  </a:lnTo>
                  <a:lnTo>
                    <a:pt x="235" y="673"/>
                  </a:lnTo>
                  <a:lnTo>
                    <a:pt x="242" y="655"/>
                  </a:lnTo>
                  <a:lnTo>
                    <a:pt x="250" y="637"/>
                  </a:lnTo>
                  <a:lnTo>
                    <a:pt x="257" y="620"/>
                  </a:lnTo>
                  <a:lnTo>
                    <a:pt x="264" y="602"/>
                  </a:lnTo>
                  <a:lnTo>
                    <a:pt x="276" y="572"/>
                  </a:lnTo>
                  <a:lnTo>
                    <a:pt x="289" y="537"/>
                  </a:lnTo>
                  <a:lnTo>
                    <a:pt x="302" y="496"/>
                  </a:lnTo>
                  <a:lnTo>
                    <a:pt x="316" y="451"/>
                  </a:lnTo>
                  <a:lnTo>
                    <a:pt x="329" y="399"/>
                  </a:lnTo>
                  <a:lnTo>
                    <a:pt x="343" y="342"/>
                  </a:lnTo>
                  <a:lnTo>
                    <a:pt x="356" y="276"/>
                  </a:lnTo>
                  <a:lnTo>
                    <a:pt x="367" y="205"/>
                  </a:lnTo>
                  <a:lnTo>
                    <a:pt x="379" y="185"/>
                  </a:lnTo>
                  <a:lnTo>
                    <a:pt x="387" y="167"/>
                  </a:lnTo>
                  <a:lnTo>
                    <a:pt x="389" y="147"/>
                  </a:lnTo>
                  <a:lnTo>
                    <a:pt x="388" y="129"/>
                  </a:lnTo>
                  <a:lnTo>
                    <a:pt x="383" y="111"/>
                  </a:lnTo>
                  <a:lnTo>
                    <a:pt x="375" y="94"/>
                  </a:lnTo>
                  <a:lnTo>
                    <a:pt x="365" y="78"/>
                  </a:lnTo>
                  <a:lnTo>
                    <a:pt x="351" y="63"/>
                  </a:lnTo>
                  <a:lnTo>
                    <a:pt x="335" y="49"/>
                  </a:lnTo>
                  <a:lnTo>
                    <a:pt x="318" y="37"/>
                  </a:lnTo>
                  <a:lnTo>
                    <a:pt x="299" y="25"/>
                  </a:lnTo>
                  <a:lnTo>
                    <a:pt x="279" y="16"/>
                  </a:lnTo>
                  <a:lnTo>
                    <a:pt x="257" y="9"/>
                  </a:lnTo>
                  <a:lnTo>
                    <a:pt x="235" y="3"/>
                  </a:lnTo>
                  <a:lnTo>
                    <a:pt x="213" y="1"/>
                  </a:lnTo>
                  <a:lnTo>
                    <a:pt x="191" y="0"/>
                  </a:lnTo>
                  <a:close/>
                </a:path>
              </a:pathLst>
            </a:custGeom>
            <a:solidFill>
              <a:srgbClr val="FFF2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68" name="Freeform 479"/>
            <p:cNvSpPr>
              <a:spLocks noChangeAspect="1"/>
            </p:cNvSpPr>
            <p:nvPr/>
          </p:nvSpPr>
          <p:spPr bwMode="auto">
            <a:xfrm>
              <a:off x="4697" y="2959"/>
              <a:ext cx="118" cy="310"/>
            </a:xfrm>
            <a:custGeom>
              <a:avLst/>
              <a:gdLst>
                <a:gd name="T0" fmla="*/ 5 w 352"/>
                <a:gd name="T1" fmla="*/ 0 h 923"/>
                <a:gd name="T2" fmla="*/ 3 w 352"/>
                <a:gd name="T3" fmla="*/ 1 h 923"/>
                <a:gd name="T4" fmla="*/ 1 w 352"/>
                <a:gd name="T5" fmla="*/ 2 h 923"/>
                <a:gd name="T6" fmla="*/ 0 w 352"/>
                <a:gd name="T7" fmla="*/ 3 h 923"/>
                <a:gd name="T8" fmla="*/ 0 w 352"/>
                <a:gd name="T9" fmla="*/ 5 h 923"/>
                <a:gd name="T10" fmla="*/ 0 w 352"/>
                <a:gd name="T11" fmla="*/ 6 h 923"/>
                <a:gd name="T12" fmla="*/ 1 w 352"/>
                <a:gd name="T13" fmla="*/ 8 h 923"/>
                <a:gd name="T14" fmla="*/ 2 w 352"/>
                <a:gd name="T15" fmla="*/ 9 h 923"/>
                <a:gd name="T16" fmla="*/ 3 w 352"/>
                <a:gd name="T17" fmla="*/ 13 h 923"/>
                <a:gd name="T18" fmla="*/ 3 w 352"/>
                <a:gd name="T19" fmla="*/ 20 h 923"/>
                <a:gd name="T20" fmla="*/ 3 w 352"/>
                <a:gd name="T21" fmla="*/ 24 h 923"/>
                <a:gd name="T22" fmla="*/ 3 w 352"/>
                <a:gd name="T23" fmla="*/ 25 h 923"/>
                <a:gd name="T24" fmla="*/ 3 w 352"/>
                <a:gd name="T25" fmla="*/ 28 h 923"/>
                <a:gd name="T26" fmla="*/ 2 w 352"/>
                <a:gd name="T27" fmla="*/ 31 h 923"/>
                <a:gd name="T28" fmla="*/ 2 w 352"/>
                <a:gd name="T29" fmla="*/ 33 h 923"/>
                <a:gd name="T30" fmla="*/ 2 w 352"/>
                <a:gd name="T31" fmla="*/ 34 h 923"/>
                <a:gd name="T32" fmla="*/ 3 w 352"/>
                <a:gd name="T33" fmla="*/ 35 h 923"/>
                <a:gd name="T34" fmla="*/ 4 w 352"/>
                <a:gd name="T35" fmla="*/ 35 h 923"/>
                <a:gd name="T36" fmla="*/ 4 w 352"/>
                <a:gd name="T37" fmla="*/ 35 h 923"/>
                <a:gd name="T38" fmla="*/ 5 w 352"/>
                <a:gd name="T39" fmla="*/ 35 h 923"/>
                <a:gd name="T40" fmla="*/ 5 w 352"/>
                <a:gd name="T41" fmla="*/ 35 h 923"/>
                <a:gd name="T42" fmla="*/ 6 w 352"/>
                <a:gd name="T43" fmla="*/ 34 h 923"/>
                <a:gd name="T44" fmla="*/ 6 w 352"/>
                <a:gd name="T45" fmla="*/ 32 h 923"/>
                <a:gd name="T46" fmla="*/ 7 w 352"/>
                <a:gd name="T47" fmla="*/ 29 h 923"/>
                <a:gd name="T48" fmla="*/ 7 w 352"/>
                <a:gd name="T49" fmla="*/ 27 h 923"/>
                <a:gd name="T50" fmla="*/ 7 w 352"/>
                <a:gd name="T51" fmla="*/ 26 h 923"/>
                <a:gd name="T52" fmla="*/ 8 w 352"/>
                <a:gd name="T53" fmla="*/ 25 h 923"/>
                <a:gd name="T54" fmla="*/ 8 w 352"/>
                <a:gd name="T55" fmla="*/ 23 h 923"/>
                <a:gd name="T56" fmla="*/ 9 w 352"/>
                <a:gd name="T57" fmla="*/ 21 h 923"/>
                <a:gd name="T58" fmla="*/ 10 w 352"/>
                <a:gd name="T59" fmla="*/ 18 h 923"/>
                <a:gd name="T60" fmla="*/ 11 w 352"/>
                <a:gd name="T61" fmla="*/ 15 h 923"/>
                <a:gd name="T62" fmla="*/ 12 w 352"/>
                <a:gd name="T63" fmla="*/ 10 h 923"/>
                <a:gd name="T64" fmla="*/ 13 w 352"/>
                <a:gd name="T65" fmla="*/ 7 h 923"/>
                <a:gd name="T66" fmla="*/ 13 w 352"/>
                <a:gd name="T67" fmla="*/ 5 h 923"/>
                <a:gd name="T68" fmla="*/ 13 w 352"/>
                <a:gd name="T69" fmla="*/ 4 h 923"/>
                <a:gd name="T70" fmla="*/ 13 w 352"/>
                <a:gd name="T71" fmla="*/ 3 h 923"/>
                <a:gd name="T72" fmla="*/ 12 w 352"/>
                <a:gd name="T73" fmla="*/ 2 h 923"/>
                <a:gd name="T74" fmla="*/ 11 w 352"/>
                <a:gd name="T75" fmla="*/ 1 h 923"/>
                <a:gd name="T76" fmla="*/ 9 w 352"/>
                <a:gd name="T77" fmla="*/ 0 h 923"/>
                <a:gd name="T78" fmla="*/ 8 w 352"/>
                <a:gd name="T79" fmla="*/ 0 h 9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2" h="923">
                  <a:moveTo>
                    <a:pt x="183" y="0"/>
                  </a:moveTo>
                  <a:lnTo>
                    <a:pt x="144" y="7"/>
                  </a:lnTo>
                  <a:lnTo>
                    <a:pt x="109" y="16"/>
                  </a:lnTo>
                  <a:lnTo>
                    <a:pt x="80" y="28"/>
                  </a:lnTo>
                  <a:lnTo>
                    <a:pt x="55" y="42"/>
                  </a:lnTo>
                  <a:lnTo>
                    <a:pt x="35" y="58"/>
                  </a:lnTo>
                  <a:lnTo>
                    <a:pt x="20" y="74"/>
                  </a:lnTo>
                  <a:lnTo>
                    <a:pt x="9" y="93"/>
                  </a:lnTo>
                  <a:lnTo>
                    <a:pt x="2" y="111"/>
                  </a:lnTo>
                  <a:lnTo>
                    <a:pt x="0" y="129"/>
                  </a:lnTo>
                  <a:lnTo>
                    <a:pt x="1" y="149"/>
                  </a:lnTo>
                  <a:lnTo>
                    <a:pt x="7" y="167"/>
                  </a:lnTo>
                  <a:lnTo>
                    <a:pt x="16" y="186"/>
                  </a:lnTo>
                  <a:lnTo>
                    <a:pt x="28" y="203"/>
                  </a:lnTo>
                  <a:lnTo>
                    <a:pt x="45" y="219"/>
                  </a:lnTo>
                  <a:lnTo>
                    <a:pt x="65" y="233"/>
                  </a:lnTo>
                  <a:lnTo>
                    <a:pt x="88" y="246"/>
                  </a:lnTo>
                  <a:lnTo>
                    <a:pt x="85" y="339"/>
                  </a:lnTo>
                  <a:lnTo>
                    <a:pt x="81" y="432"/>
                  </a:lnTo>
                  <a:lnTo>
                    <a:pt x="78" y="526"/>
                  </a:lnTo>
                  <a:lnTo>
                    <a:pt x="76" y="618"/>
                  </a:lnTo>
                  <a:lnTo>
                    <a:pt x="76" y="634"/>
                  </a:lnTo>
                  <a:lnTo>
                    <a:pt x="76" y="650"/>
                  </a:lnTo>
                  <a:lnTo>
                    <a:pt x="76" y="667"/>
                  </a:lnTo>
                  <a:lnTo>
                    <a:pt x="76" y="684"/>
                  </a:lnTo>
                  <a:lnTo>
                    <a:pt x="71" y="730"/>
                  </a:lnTo>
                  <a:lnTo>
                    <a:pt x="66" y="775"/>
                  </a:lnTo>
                  <a:lnTo>
                    <a:pt x="62" y="821"/>
                  </a:lnTo>
                  <a:lnTo>
                    <a:pt x="57" y="867"/>
                  </a:lnTo>
                  <a:lnTo>
                    <a:pt x="61" y="878"/>
                  </a:lnTo>
                  <a:lnTo>
                    <a:pt x="63" y="890"/>
                  </a:lnTo>
                  <a:lnTo>
                    <a:pt x="66" y="902"/>
                  </a:lnTo>
                  <a:lnTo>
                    <a:pt x="69" y="914"/>
                  </a:lnTo>
                  <a:lnTo>
                    <a:pt x="78" y="915"/>
                  </a:lnTo>
                  <a:lnTo>
                    <a:pt x="87" y="916"/>
                  </a:lnTo>
                  <a:lnTo>
                    <a:pt x="96" y="917"/>
                  </a:lnTo>
                  <a:lnTo>
                    <a:pt x="106" y="919"/>
                  </a:lnTo>
                  <a:lnTo>
                    <a:pt x="115" y="920"/>
                  </a:lnTo>
                  <a:lnTo>
                    <a:pt x="124" y="921"/>
                  </a:lnTo>
                  <a:lnTo>
                    <a:pt x="133" y="922"/>
                  </a:lnTo>
                  <a:lnTo>
                    <a:pt x="142" y="923"/>
                  </a:lnTo>
                  <a:lnTo>
                    <a:pt x="147" y="914"/>
                  </a:lnTo>
                  <a:lnTo>
                    <a:pt x="152" y="905"/>
                  </a:lnTo>
                  <a:lnTo>
                    <a:pt x="156" y="896"/>
                  </a:lnTo>
                  <a:lnTo>
                    <a:pt x="161" y="886"/>
                  </a:lnTo>
                  <a:lnTo>
                    <a:pt x="167" y="847"/>
                  </a:lnTo>
                  <a:lnTo>
                    <a:pt x="172" y="808"/>
                  </a:lnTo>
                  <a:lnTo>
                    <a:pt x="178" y="770"/>
                  </a:lnTo>
                  <a:lnTo>
                    <a:pt x="184" y="731"/>
                  </a:lnTo>
                  <a:lnTo>
                    <a:pt x="189" y="714"/>
                  </a:lnTo>
                  <a:lnTo>
                    <a:pt x="193" y="695"/>
                  </a:lnTo>
                  <a:lnTo>
                    <a:pt x="197" y="678"/>
                  </a:lnTo>
                  <a:lnTo>
                    <a:pt x="201" y="661"/>
                  </a:lnTo>
                  <a:lnTo>
                    <a:pt x="208" y="643"/>
                  </a:lnTo>
                  <a:lnTo>
                    <a:pt x="215" y="626"/>
                  </a:lnTo>
                  <a:lnTo>
                    <a:pt x="221" y="609"/>
                  </a:lnTo>
                  <a:lnTo>
                    <a:pt x="228" y="591"/>
                  </a:lnTo>
                  <a:lnTo>
                    <a:pt x="238" y="561"/>
                  </a:lnTo>
                  <a:lnTo>
                    <a:pt x="248" y="526"/>
                  </a:lnTo>
                  <a:lnTo>
                    <a:pt x="259" y="487"/>
                  </a:lnTo>
                  <a:lnTo>
                    <a:pt x="271" y="440"/>
                  </a:lnTo>
                  <a:lnTo>
                    <a:pt x="283" y="390"/>
                  </a:lnTo>
                  <a:lnTo>
                    <a:pt x="296" y="332"/>
                  </a:lnTo>
                  <a:lnTo>
                    <a:pt x="308" y="268"/>
                  </a:lnTo>
                  <a:lnTo>
                    <a:pt x="321" y="196"/>
                  </a:lnTo>
                  <a:lnTo>
                    <a:pt x="336" y="180"/>
                  </a:lnTo>
                  <a:lnTo>
                    <a:pt x="345" y="163"/>
                  </a:lnTo>
                  <a:lnTo>
                    <a:pt x="351" y="146"/>
                  </a:lnTo>
                  <a:lnTo>
                    <a:pt x="352" y="128"/>
                  </a:lnTo>
                  <a:lnTo>
                    <a:pt x="350" y="112"/>
                  </a:lnTo>
                  <a:lnTo>
                    <a:pt x="345" y="96"/>
                  </a:lnTo>
                  <a:lnTo>
                    <a:pt x="337" y="80"/>
                  </a:lnTo>
                  <a:lnTo>
                    <a:pt x="326" y="65"/>
                  </a:lnTo>
                  <a:lnTo>
                    <a:pt x="313" y="51"/>
                  </a:lnTo>
                  <a:lnTo>
                    <a:pt x="297" y="38"/>
                  </a:lnTo>
                  <a:lnTo>
                    <a:pt x="281" y="28"/>
                  </a:lnTo>
                  <a:lnTo>
                    <a:pt x="262" y="18"/>
                  </a:lnTo>
                  <a:lnTo>
                    <a:pt x="243" y="11"/>
                  </a:lnTo>
                  <a:lnTo>
                    <a:pt x="223" y="5"/>
                  </a:lnTo>
                  <a:lnTo>
                    <a:pt x="204" y="1"/>
                  </a:lnTo>
                  <a:lnTo>
                    <a:pt x="183" y="0"/>
                  </a:lnTo>
                  <a:close/>
                </a:path>
              </a:pathLst>
            </a:custGeom>
            <a:solidFill>
              <a:srgbClr val="FFF4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69" name="Freeform 480"/>
            <p:cNvSpPr>
              <a:spLocks noChangeAspect="1"/>
            </p:cNvSpPr>
            <p:nvPr/>
          </p:nvSpPr>
          <p:spPr bwMode="auto">
            <a:xfrm>
              <a:off x="4704" y="2963"/>
              <a:ext cx="107" cy="306"/>
            </a:xfrm>
            <a:custGeom>
              <a:avLst/>
              <a:gdLst>
                <a:gd name="T0" fmla="*/ 5 w 319"/>
                <a:gd name="T1" fmla="*/ 0 h 910"/>
                <a:gd name="T2" fmla="*/ 3 w 319"/>
                <a:gd name="T3" fmla="*/ 1 h 910"/>
                <a:gd name="T4" fmla="*/ 1 w 319"/>
                <a:gd name="T5" fmla="*/ 2 h 910"/>
                <a:gd name="T6" fmla="*/ 0 w 319"/>
                <a:gd name="T7" fmla="*/ 3 h 910"/>
                <a:gd name="T8" fmla="*/ 0 w 319"/>
                <a:gd name="T9" fmla="*/ 4 h 910"/>
                <a:gd name="T10" fmla="*/ 0 w 319"/>
                <a:gd name="T11" fmla="*/ 6 h 910"/>
                <a:gd name="T12" fmla="*/ 1 w 319"/>
                <a:gd name="T13" fmla="*/ 7 h 910"/>
                <a:gd name="T14" fmla="*/ 3 w 319"/>
                <a:gd name="T15" fmla="*/ 8 h 910"/>
                <a:gd name="T16" fmla="*/ 3 w 319"/>
                <a:gd name="T17" fmla="*/ 12 h 910"/>
                <a:gd name="T18" fmla="*/ 3 w 319"/>
                <a:gd name="T19" fmla="*/ 20 h 910"/>
                <a:gd name="T20" fmla="*/ 2 w 319"/>
                <a:gd name="T21" fmla="*/ 24 h 910"/>
                <a:gd name="T22" fmla="*/ 2 w 319"/>
                <a:gd name="T23" fmla="*/ 25 h 910"/>
                <a:gd name="T24" fmla="*/ 2 w 319"/>
                <a:gd name="T25" fmla="*/ 27 h 910"/>
                <a:gd name="T26" fmla="*/ 2 w 319"/>
                <a:gd name="T27" fmla="*/ 31 h 910"/>
                <a:gd name="T28" fmla="*/ 2 w 319"/>
                <a:gd name="T29" fmla="*/ 33 h 910"/>
                <a:gd name="T30" fmla="*/ 2 w 319"/>
                <a:gd name="T31" fmla="*/ 34 h 910"/>
                <a:gd name="T32" fmla="*/ 2 w 319"/>
                <a:gd name="T33" fmla="*/ 34 h 910"/>
                <a:gd name="T34" fmla="*/ 3 w 319"/>
                <a:gd name="T35" fmla="*/ 34 h 910"/>
                <a:gd name="T36" fmla="*/ 3 w 319"/>
                <a:gd name="T37" fmla="*/ 35 h 910"/>
                <a:gd name="T38" fmla="*/ 4 w 319"/>
                <a:gd name="T39" fmla="*/ 35 h 910"/>
                <a:gd name="T40" fmla="*/ 4 w 319"/>
                <a:gd name="T41" fmla="*/ 34 h 910"/>
                <a:gd name="T42" fmla="*/ 5 w 319"/>
                <a:gd name="T43" fmla="*/ 34 h 910"/>
                <a:gd name="T44" fmla="*/ 5 w 319"/>
                <a:gd name="T45" fmla="*/ 32 h 910"/>
                <a:gd name="T46" fmla="*/ 6 w 319"/>
                <a:gd name="T47" fmla="*/ 29 h 910"/>
                <a:gd name="T48" fmla="*/ 6 w 319"/>
                <a:gd name="T49" fmla="*/ 27 h 910"/>
                <a:gd name="T50" fmla="*/ 6 w 319"/>
                <a:gd name="T51" fmla="*/ 25 h 910"/>
                <a:gd name="T52" fmla="*/ 7 w 319"/>
                <a:gd name="T53" fmla="*/ 24 h 910"/>
                <a:gd name="T54" fmla="*/ 7 w 319"/>
                <a:gd name="T55" fmla="*/ 23 h 910"/>
                <a:gd name="T56" fmla="*/ 7 w 319"/>
                <a:gd name="T57" fmla="*/ 21 h 910"/>
                <a:gd name="T58" fmla="*/ 8 w 319"/>
                <a:gd name="T59" fmla="*/ 18 h 910"/>
                <a:gd name="T60" fmla="*/ 9 w 319"/>
                <a:gd name="T61" fmla="*/ 14 h 910"/>
                <a:gd name="T62" fmla="*/ 10 w 319"/>
                <a:gd name="T63" fmla="*/ 10 h 910"/>
                <a:gd name="T64" fmla="*/ 11 w 319"/>
                <a:gd name="T65" fmla="*/ 7 h 910"/>
                <a:gd name="T66" fmla="*/ 12 w 319"/>
                <a:gd name="T67" fmla="*/ 5 h 910"/>
                <a:gd name="T68" fmla="*/ 12 w 319"/>
                <a:gd name="T69" fmla="*/ 4 h 910"/>
                <a:gd name="T70" fmla="*/ 12 w 319"/>
                <a:gd name="T71" fmla="*/ 3 h 910"/>
                <a:gd name="T72" fmla="*/ 11 w 319"/>
                <a:gd name="T73" fmla="*/ 2 h 910"/>
                <a:gd name="T74" fmla="*/ 10 w 319"/>
                <a:gd name="T75" fmla="*/ 1 h 910"/>
                <a:gd name="T76" fmla="*/ 9 w 319"/>
                <a:gd name="T77" fmla="*/ 0 h 910"/>
                <a:gd name="T78" fmla="*/ 7 w 319"/>
                <a:gd name="T79" fmla="*/ 0 h 9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910">
                  <a:moveTo>
                    <a:pt x="175" y="0"/>
                  </a:moveTo>
                  <a:lnTo>
                    <a:pt x="136" y="6"/>
                  </a:lnTo>
                  <a:lnTo>
                    <a:pt x="103" y="15"/>
                  </a:lnTo>
                  <a:lnTo>
                    <a:pt x="74" y="26"/>
                  </a:lnTo>
                  <a:lnTo>
                    <a:pt x="50" y="39"/>
                  </a:lnTo>
                  <a:lnTo>
                    <a:pt x="31" y="53"/>
                  </a:lnTo>
                  <a:lnTo>
                    <a:pt x="18" y="69"/>
                  </a:lnTo>
                  <a:lnTo>
                    <a:pt x="7" y="85"/>
                  </a:lnTo>
                  <a:lnTo>
                    <a:pt x="1" y="102"/>
                  </a:lnTo>
                  <a:lnTo>
                    <a:pt x="0" y="120"/>
                  </a:lnTo>
                  <a:lnTo>
                    <a:pt x="3" y="137"/>
                  </a:lnTo>
                  <a:lnTo>
                    <a:pt x="10" y="153"/>
                  </a:lnTo>
                  <a:lnTo>
                    <a:pt x="19" y="169"/>
                  </a:lnTo>
                  <a:lnTo>
                    <a:pt x="33" y="183"/>
                  </a:lnTo>
                  <a:lnTo>
                    <a:pt x="50" y="196"/>
                  </a:lnTo>
                  <a:lnTo>
                    <a:pt x="69" y="206"/>
                  </a:lnTo>
                  <a:lnTo>
                    <a:pt x="92" y="214"/>
                  </a:lnTo>
                  <a:lnTo>
                    <a:pt x="87" y="313"/>
                  </a:lnTo>
                  <a:lnTo>
                    <a:pt x="80" y="412"/>
                  </a:lnTo>
                  <a:lnTo>
                    <a:pt x="73" y="511"/>
                  </a:lnTo>
                  <a:lnTo>
                    <a:pt x="67" y="611"/>
                  </a:lnTo>
                  <a:lnTo>
                    <a:pt x="67" y="627"/>
                  </a:lnTo>
                  <a:lnTo>
                    <a:pt x="67" y="643"/>
                  </a:lnTo>
                  <a:lnTo>
                    <a:pt x="66" y="659"/>
                  </a:lnTo>
                  <a:lnTo>
                    <a:pt x="66" y="675"/>
                  </a:lnTo>
                  <a:lnTo>
                    <a:pt x="61" y="720"/>
                  </a:lnTo>
                  <a:lnTo>
                    <a:pt x="57" y="765"/>
                  </a:lnTo>
                  <a:lnTo>
                    <a:pt x="52" y="811"/>
                  </a:lnTo>
                  <a:lnTo>
                    <a:pt x="48" y="856"/>
                  </a:lnTo>
                  <a:lnTo>
                    <a:pt x="50" y="867"/>
                  </a:lnTo>
                  <a:lnTo>
                    <a:pt x="52" y="879"/>
                  </a:lnTo>
                  <a:lnTo>
                    <a:pt x="53" y="892"/>
                  </a:lnTo>
                  <a:lnTo>
                    <a:pt x="56" y="903"/>
                  </a:lnTo>
                  <a:lnTo>
                    <a:pt x="63" y="904"/>
                  </a:lnTo>
                  <a:lnTo>
                    <a:pt x="71" y="904"/>
                  </a:lnTo>
                  <a:lnTo>
                    <a:pt x="78" y="905"/>
                  </a:lnTo>
                  <a:lnTo>
                    <a:pt x="86" y="907"/>
                  </a:lnTo>
                  <a:lnTo>
                    <a:pt x="92" y="908"/>
                  </a:lnTo>
                  <a:lnTo>
                    <a:pt x="101" y="908"/>
                  </a:lnTo>
                  <a:lnTo>
                    <a:pt x="107" y="909"/>
                  </a:lnTo>
                  <a:lnTo>
                    <a:pt x="116" y="910"/>
                  </a:lnTo>
                  <a:lnTo>
                    <a:pt x="119" y="901"/>
                  </a:lnTo>
                  <a:lnTo>
                    <a:pt x="124" y="892"/>
                  </a:lnTo>
                  <a:lnTo>
                    <a:pt x="127" y="882"/>
                  </a:lnTo>
                  <a:lnTo>
                    <a:pt x="132" y="873"/>
                  </a:lnTo>
                  <a:lnTo>
                    <a:pt x="137" y="834"/>
                  </a:lnTo>
                  <a:lnTo>
                    <a:pt x="143" y="796"/>
                  </a:lnTo>
                  <a:lnTo>
                    <a:pt x="148" y="758"/>
                  </a:lnTo>
                  <a:lnTo>
                    <a:pt x="154" y="719"/>
                  </a:lnTo>
                  <a:lnTo>
                    <a:pt x="158" y="702"/>
                  </a:lnTo>
                  <a:lnTo>
                    <a:pt x="162" y="684"/>
                  </a:lnTo>
                  <a:lnTo>
                    <a:pt x="165" y="667"/>
                  </a:lnTo>
                  <a:lnTo>
                    <a:pt x="170" y="650"/>
                  </a:lnTo>
                  <a:lnTo>
                    <a:pt x="175" y="632"/>
                  </a:lnTo>
                  <a:lnTo>
                    <a:pt x="181" y="615"/>
                  </a:lnTo>
                  <a:lnTo>
                    <a:pt x="187" y="598"/>
                  </a:lnTo>
                  <a:lnTo>
                    <a:pt x="193" y="581"/>
                  </a:lnTo>
                  <a:lnTo>
                    <a:pt x="201" y="551"/>
                  </a:lnTo>
                  <a:lnTo>
                    <a:pt x="209" y="516"/>
                  </a:lnTo>
                  <a:lnTo>
                    <a:pt x="218" y="476"/>
                  </a:lnTo>
                  <a:lnTo>
                    <a:pt x="227" y="431"/>
                  </a:lnTo>
                  <a:lnTo>
                    <a:pt x="238" y="380"/>
                  </a:lnTo>
                  <a:lnTo>
                    <a:pt x="250" y="324"/>
                  </a:lnTo>
                  <a:lnTo>
                    <a:pt x="263" y="259"/>
                  </a:lnTo>
                  <a:lnTo>
                    <a:pt x="277" y="189"/>
                  </a:lnTo>
                  <a:lnTo>
                    <a:pt x="294" y="175"/>
                  </a:lnTo>
                  <a:lnTo>
                    <a:pt x="307" y="160"/>
                  </a:lnTo>
                  <a:lnTo>
                    <a:pt x="315" y="144"/>
                  </a:lnTo>
                  <a:lnTo>
                    <a:pt x="318" y="129"/>
                  </a:lnTo>
                  <a:lnTo>
                    <a:pt x="319" y="113"/>
                  </a:lnTo>
                  <a:lnTo>
                    <a:pt x="316" y="98"/>
                  </a:lnTo>
                  <a:lnTo>
                    <a:pt x="310" y="82"/>
                  </a:lnTo>
                  <a:lnTo>
                    <a:pt x="302" y="68"/>
                  </a:lnTo>
                  <a:lnTo>
                    <a:pt x="291" y="54"/>
                  </a:lnTo>
                  <a:lnTo>
                    <a:pt x="278" y="41"/>
                  </a:lnTo>
                  <a:lnTo>
                    <a:pt x="263" y="30"/>
                  </a:lnTo>
                  <a:lnTo>
                    <a:pt x="247" y="19"/>
                  </a:lnTo>
                  <a:lnTo>
                    <a:pt x="230" y="11"/>
                  </a:lnTo>
                  <a:lnTo>
                    <a:pt x="212" y="6"/>
                  </a:lnTo>
                  <a:lnTo>
                    <a:pt x="194" y="1"/>
                  </a:lnTo>
                  <a:lnTo>
                    <a:pt x="175" y="0"/>
                  </a:lnTo>
                  <a:close/>
                </a:path>
              </a:pathLst>
            </a:custGeom>
            <a:solidFill>
              <a:srgbClr val="FFF9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70" name="Freeform 481"/>
            <p:cNvSpPr>
              <a:spLocks noChangeAspect="1"/>
            </p:cNvSpPr>
            <p:nvPr/>
          </p:nvSpPr>
          <p:spPr bwMode="auto">
            <a:xfrm>
              <a:off x="4711" y="2967"/>
              <a:ext cx="96" cy="301"/>
            </a:xfrm>
            <a:custGeom>
              <a:avLst/>
              <a:gdLst>
                <a:gd name="T0" fmla="*/ 6 w 286"/>
                <a:gd name="T1" fmla="*/ 0 h 896"/>
                <a:gd name="T2" fmla="*/ 5 w 286"/>
                <a:gd name="T3" fmla="*/ 0 h 896"/>
                <a:gd name="T4" fmla="*/ 4 w 286"/>
                <a:gd name="T5" fmla="*/ 0 h 896"/>
                <a:gd name="T6" fmla="*/ 2 w 286"/>
                <a:gd name="T7" fmla="*/ 1 h 896"/>
                <a:gd name="T8" fmla="*/ 2 w 286"/>
                <a:gd name="T9" fmla="*/ 1 h 896"/>
                <a:gd name="T10" fmla="*/ 1 w 286"/>
                <a:gd name="T11" fmla="*/ 2 h 896"/>
                <a:gd name="T12" fmla="*/ 0 w 286"/>
                <a:gd name="T13" fmla="*/ 2 h 896"/>
                <a:gd name="T14" fmla="*/ 0 w 286"/>
                <a:gd name="T15" fmla="*/ 3 h 896"/>
                <a:gd name="T16" fmla="*/ 0 w 286"/>
                <a:gd name="T17" fmla="*/ 4 h 896"/>
                <a:gd name="T18" fmla="*/ 0 w 286"/>
                <a:gd name="T19" fmla="*/ 4 h 896"/>
                <a:gd name="T20" fmla="*/ 0 w 286"/>
                <a:gd name="T21" fmla="*/ 5 h 896"/>
                <a:gd name="T22" fmla="*/ 0 w 286"/>
                <a:gd name="T23" fmla="*/ 5 h 896"/>
                <a:gd name="T24" fmla="*/ 1 w 286"/>
                <a:gd name="T25" fmla="*/ 6 h 896"/>
                <a:gd name="T26" fmla="*/ 1 w 286"/>
                <a:gd name="T27" fmla="*/ 6 h 896"/>
                <a:gd name="T28" fmla="*/ 2 w 286"/>
                <a:gd name="T29" fmla="*/ 6 h 896"/>
                <a:gd name="T30" fmla="*/ 3 w 286"/>
                <a:gd name="T31" fmla="*/ 7 h 896"/>
                <a:gd name="T32" fmla="*/ 4 w 286"/>
                <a:gd name="T33" fmla="*/ 7 h 896"/>
                <a:gd name="T34" fmla="*/ 2 w 286"/>
                <a:gd name="T35" fmla="*/ 23 h 896"/>
                <a:gd name="T36" fmla="*/ 2 w 286"/>
                <a:gd name="T37" fmla="*/ 25 h 896"/>
                <a:gd name="T38" fmla="*/ 1 w 286"/>
                <a:gd name="T39" fmla="*/ 32 h 896"/>
                <a:gd name="T40" fmla="*/ 2 w 286"/>
                <a:gd name="T41" fmla="*/ 34 h 896"/>
                <a:gd name="T42" fmla="*/ 3 w 286"/>
                <a:gd name="T43" fmla="*/ 34 h 896"/>
                <a:gd name="T44" fmla="*/ 4 w 286"/>
                <a:gd name="T45" fmla="*/ 33 h 896"/>
                <a:gd name="T46" fmla="*/ 5 w 286"/>
                <a:gd name="T47" fmla="*/ 27 h 896"/>
                <a:gd name="T48" fmla="*/ 5 w 286"/>
                <a:gd name="T49" fmla="*/ 24 h 896"/>
                <a:gd name="T50" fmla="*/ 6 w 286"/>
                <a:gd name="T51" fmla="*/ 22 h 896"/>
                <a:gd name="T52" fmla="*/ 6 w 286"/>
                <a:gd name="T53" fmla="*/ 20 h 896"/>
                <a:gd name="T54" fmla="*/ 6 w 286"/>
                <a:gd name="T55" fmla="*/ 19 h 896"/>
                <a:gd name="T56" fmla="*/ 6 w 286"/>
                <a:gd name="T57" fmla="*/ 17 h 896"/>
                <a:gd name="T58" fmla="*/ 7 w 286"/>
                <a:gd name="T59" fmla="*/ 16 h 896"/>
                <a:gd name="T60" fmla="*/ 7 w 286"/>
                <a:gd name="T61" fmla="*/ 14 h 896"/>
                <a:gd name="T62" fmla="*/ 8 w 286"/>
                <a:gd name="T63" fmla="*/ 12 h 896"/>
                <a:gd name="T64" fmla="*/ 8 w 286"/>
                <a:gd name="T65" fmla="*/ 9 h 896"/>
                <a:gd name="T66" fmla="*/ 9 w 286"/>
                <a:gd name="T67" fmla="*/ 7 h 896"/>
                <a:gd name="T68" fmla="*/ 10 w 286"/>
                <a:gd name="T69" fmla="*/ 6 h 896"/>
                <a:gd name="T70" fmla="*/ 11 w 286"/>
                <a:gd name="T71" fmla="*/ 5 h 896"/>
                <a:gd name="T72" fmla="*/ 11 w 286"/>
                <a:gd name="T73" fmla="*/ 4 h 896"/>
                <a:gd name="T74" fmla="*/ 10 w 286"/>
                <a:gd name="T75" fmla="*/ 3 h 896"/>
                <a:gd name="T76" fmla="*/ 10 w 286"/>
                <a:gd name="T77" fmla="*/ 2 h 896"/>
                <a:gd name="T78" fmla="*/ 9 w 286"/>
                <a:gd name="T79" fmla="*/ 1 h 896"/>
                <a:gd name="T80" fmla="*/ 7 w 286"/>
                <a:gd name="T81" fmla="*/ 0 h 896"/>
                <a:gd name="T82" fmla="*/ 6 w 286"/>
                <a:gd name="T83" fmla="*/ 0 h 8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6" h="896">
                  <a:moveTo>
                    <a:pt x="166" y="0"/>
                  </a:moveTo>
                  <a:lnTo>
                    <a:pt x="127" y="5"/>
                  </a:lnTo>
                  <a:lnTo>
                    <a:pt x="95" y="13"/>
                  </a:lnTo>
                  <a:lnTo>
                    <a:pt x="67" y="24"/>
                  </a:lnTo>
                  <a:lnTo>
                    <a:pt x="44" y="35"/>
                  </a:lnTo>
                  <a:lnTo>
                    <a:pt x="27" y="49"/>
                  </a:lnTo>
                  <a:lnTo>
                    <a:pt x="13" y="64"/>
                  </a:lnTo>
                  <a:lnTo>
                    <a:pt x="5" y="79"/>
                  </a:lnTo>
                  <a:lnTo>
                    <a:pt x="0" y="94"/>
                  </a:lnTo>
                  <a:lnTo>
                    <a:pt x="0" y="110"/>
                  </a:lnTo>
                  <a:lnTo>
                    <a:pt x="4" y="124"/>
                  </a:lnTo>
                  <a:lnTo>
                    <a:pt x="10" y="138"/>
                  </a:lnTo>
                  <a:lnTo>
                    <a:pt x="22" y="150"/>
                  </a:lnTo>
                  <a:lnTo>
                    <a:pt x="36" y="162"/>
                  </a:lnTo>
                  <a:lnTo>
                    <a:pt x="52" y="170"/>
                  </a:lnTo>
                  <a:lnTo>
                    <a:pt x="73" y="177"/>
                  </a:lnTo>
                  <a:lnTo>
                    <a:pt x="95" y="180"/>
                  </a:lnTo>
                  <a:lnTo>
                    <a:pt x="59" y="601"/>
                  </a:lnTo>
                  <a:lnTo>
                    <a:pt x="55" y="665"/>
                  </a:lnTo>
                  <a:lnTo>
                    <a:pt x="37" y="844"/>
                  </a:lnTo>
                  <a:lnTo>
                    <a:pt x="42" y="890"/>
                  </a:lnTo>
                  <a:lnTo>
                    <a:pt x="86" y="896"/>
                  </a:lnTo>
                  <a:lnTo>
                    <a:pt x="100" y="859"/>
                  </a:lnTo>
                  <a:lnTo>
                    <a:pt x="122" y="706"/>
                  </a:lnTo>
                  <a:lnTo>
                    <a:pt x="136" y="637"/>
                  </a:lnTo>
                  <a:lnTo>
                    <a:pt x="156" y="568"/>
                  </a:lnTo>
                  <a:lnTo>
                    <a:pt x="161" y="538"/>
                  </a:lnTo>
                  <a:lnTo>
                    <a:pt x="167" y="503"/>
                  </a:lnTo>
                  <a:lnTo>
                    <a:pt x="174" y="464"/>
                  </a:lnTo>
                  <a:lnTo>
                    <a:pt x="182" y="419"/>
                  </a:lnTo>
                  <a:lnTo>
                    <a:pt x="191" y="369"/>
                  </a:lnTo>
                  <a:lnTo>
                    <a:pt x="203" y="313"/>
                  </a:lnTo>
                  <a:lnTo>
                    <a:pt x="215" y="250"/>
                  </a:lnTo>
                  <a:lnTo>
                    <a:pt x="230" y="179"/>
                  </a:lnTo>
                  <a:lnTo>
                    <a:pt x="265" y="155"/>
                  </a:lnTo>
                  <a:lnTo>
                    <a:pt x="282" y="127"/>
                  </a:lnTo>
                  <a:lnTo>
                    <a:pt x="286" y="99"/>
                  </a:lnTo>
                  <a:lnTo>
                    <a:pt x="277" y="70"/>
                  </a:lnTo>
                  <a:lnTo>
                    <a:pt x="257" y="43"/>
                  </a:lnTo>
                  <a:lnTo>
                    <a:pt x="230" y="21"/>
                  </a:lnTo>
                  <a:lnTo>
                    <a:pt x="199" y="6"/>
                  </a:lnTo>
                  <a:lnTo>
                    <a:pt x="1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71" name="Freeform 482"/>
            <p:cNvSpPr>
              <a:spLocks noChangeAspect="1"/>
            </p:cNvSpPr>
            <p:nvPr/>
          </p:nvSpPr>
          <p:spPr bwMode="auto">
            <a:xfrm>
              <a:off x="4614" y="2910"/>
              <a:ext cx="116" cy="161"/>
            </a:xfrm>
            <a:custGeom>
              <a:avLst/>
              <a:gdLst>
                <a:gd name="T0" fmla="*/ 10 w 346"/>
                <a:gd name="T1" fmla="*/ 0 h 480"/>
                <a:gd name="T2" fmla="*/ 9 w 346"/>
                <a:gd name="T3" fmla="*/ 0 h 480"/>
                <a:gd name="T4" fmla="*/ 8 w 346"/>
                <a:gd name="T5" fmla="*/ 1 h 480"/>
                <a:gd name="T6" fmla="*/ 7 w 346"/>
                <a:gd name="T7" fmla="*/ 2 h 480"/>
                <a:gd name="T8" fmla="*/ 5 w 346"/>
                <a:gd name="T9" fmla="*/ 2 h 480"/>
                <a:gd name="T10" fmla="*/ 4 w 346"/>
                <a:gd name="T11" fmla="*/ 3 h 480"/>
                <a:gd name="T12" fmla="*/ 3 w 346"/>
                <a:gd name="T13" fmla="*/ 4 h 480"/>
                <a:gd name="T14" fmla="*/ 3 w 346"/>
                <a:gd name="T15" fmla="*/ 5 h 480"/>
                <a:gd name="T16" fmla="*/ 2 w 346"/>
                <a:gd name="T17" fmla="*/ 6 h 480"/>
                <a:gd name="T18" fmla="*/ 1 w 346"/>
                <a:gd name="T19" fmla="*/ 8 h 480"/>
                <a:gd name="T20" fmla="*/ 1 w 346"/>
                <a:gd name="T21" fmla="*/ 9 h 480"/>
                <a:gd name="T22" fmla="*/ 0 w 346"/>
                <a:gd name="T23" fmla="*/ 10 h 480"/>
                <a:gd name="T24" fmla="*/ 0 w 346"/>
                <a:gd name="T25" fmla="*/ 12 h 480"/>
                <a:gd name="T26" fmla="*/ 0 w 346"/>
                <a:gd name="T27" fmla="*/ 13 h 480"/>
                <a:gd name="T28" fmla="*/ 0 w 346"/>
                <a:gd name="T29" fmla="*/ 15 h 480"/>
                <a:gd name="T30" fmla="*/ 1 w 346"/>
                <a:gd name="T31" fmla="*/ 16 h 480"/>
                <a:gd name="T32" fmla="*/ 1 w 346"/>
                <a:gd name="T33" fmla="*/ 18 h 480"/>
                <a:gd name="T34" fmla="*/ 1 w 346"/>
                <a:gd name="T35" fmla="*/ 17 h 480"/>
                <a:gd name="T36" fmla="*/ 2 w 346"/>
                <a:gd name="T37" fmla="*/ 15 h 480"/>
                <a:gd name="T38" fmla="*/ 2 w 346"/>
                <a:gd name="T39" fmla="*/ 14 h 480"/>
                <a:gd name="T40" fmla="*/ 2 w 346"/>
                <a:gd name="T41" fmla="*/ 13 h 480"/>
                <a:gd name="T42" fmla="*/ 3 w 346"/>
                <a:gd name="T43" fmla="*/ 11 h 480"/>
                <a:gd name="T44" fmla="*/ 3 w 346"/>
                <a:gd name="T45" fmla="*/ 10 h 480"/>
                <a:gd name="T46" fmla="*/ 4 w 346"/>
                <a:gd name="T47" fmla="*/ 9 h 480"/>
                <a:gd name="T48" fmla="*/ 5 w 346"/>
                <a:gd name="T49" fmla="*/ 8 h 480"/>
                <a:gd name="T50" fmla="*/ 5 w 346"/>
                <a:gd name="T51" fmla="*/ 6 h 480"/>
                <a:gd name="T52" fmla="*/ 6 w 346"/>
                <a:gd name="T53" fmla="*/ 5 h 480"/>
                <a:gd name="T54" fmla="*/ 7 w 346"/>
                <a:gd name="T55" fmla="*/ 4 h 480"/>
                <a:gd name="T56" fmla="*/ 8 w 346"/>
                <a:gd name="T57" fmla="*/ 3 h 480"/>
                <a:gd name="T58" fmla="*/ 9 w 346"/>
                <a:gd name="T59" fmla="*/ 2 h 480"/>
                <a:gd name="T60" fmla="*/ 10 w 346"/>
                <a:gd name="T61" fmla="*/ 2 h 480"/>
                <a:gd name="T62" fmla="*/ 12 w 346"/>
                <a:gd name="T63" fmla="*/ 1 h 480"/>
                <a:gd name="T64" fmla="*/ 13 w 346"/>
                <a:gd name="T65" fmla="*/ 0 h 480"/>
                <a:gd name="T66" fmla="*/ 10 w 346"/>
                <a:gd name="T67" fmla="*/ 0 h 4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6" h="480">
                  <a:moveTo>
                    <a:pt x="266" y="0"/>
                  </a:moveTo>
                  <a:lnTo>
                    <a:pt x="235" y="11"/>
                  </a:lnTo>
                  <a:lnTo>
                    <a:pt x="205" y="25"/>
                  </a:lnTo>
                  <a:lnTo>
                    <a:pt x="175" y="44"/>
                  </a:lnTo>
                  <a:lnTo>
                    <a:pt x="146" y="63"/>
                  </a:lnTo>
                  <a:lnTo>
                    <a:pt x="119" y="87"/>
                  </a:lnTo>
                  <a:lnTo>
                    <a:pt x="93" y="113"/>
                  </a:lnTo>
                  <a:lnTo>
                    <a:pt x="69" y="142"/>
                  </a:lnTo>
                  <a:lnTo>
                    <a:pt x="48" y="173"/>
                  </a:lnTo>
                  <a:lnTo>
                    <a:pt x="31" y="205"/>
                  </a:lnTo>
                  <a:lnTo>
                    <a:pt x="17" y="240"/>
                  </a:lnTo>
                  <a:lnTo>
                    <a:pt x="7" y="276"/>
                  </a:lnTo>
                  <a:lnTo>
                    <a:pt x="1" y="314"/>
                  </a:lnTo>
                  <a:lnTo>
                    <a:pt x="0" y="355"/>
                  </a:lnTo>
                  <a:lnTo>
                    <a:pt x="5" y="395"/>
                  </a:lnTo>
                  <a:lnTo>
                    <a:pt x="14" y="438"/>
                  </a:lnTo>
                  <a:lnTo>
                    <a:pt x="30" y="480"/>
                  </a:lnTo>
                  <a:lnTo>
                    <a:pt x="36" y="445"/>
                  </a:lnTo>
                  <a:lnTo>
                    <a:pt x="43" y="408"/>
                  </a:lnTo>
                  <a:lnTo>
                    <a:pt x="52" y="372"/>
                  </a:lnTo>
                  <a:lnTo>
                    <a:pt x="63" y="337"/>
                  </a:lnTo>
                  <a:lnTo>
                    <a:pt x="76" y="303"/>
                  </a:lnTo>
                  <a:lnTo>
                    <a:pt x="91" y="268"/>
                  </a:lnTo>
                  <a:lnTo>
                    <a:pt x="107" y="236"/>
                  </a:lnTo>
                  <a:lnTo>
                    <a:pt x="126" y="204"/>
                  </a:lnTo>
                  <a:lnTo>
                    <a:pt x="146" y="174"/>
                  </a:lnTo>
                  <a:lnTo>
                    <a:pt x="168" y="144"/>
                  </a:lnTo>
                  <a:lnTo>
                    <a:pt x="192" y="116"/>
                  </a:lnTo>
                  <a:lnTo>
                    <a:pt x="219" y="91"/>
                  </a:lnTo>
                  <a:lnTo>
                    <a:pt x="248" y="67"/>
                  </a:lnTo>
                  <a:lnTo>
                    <a:pt x="278" y="45"/>
                  </a:lnTo>
                  <a:lnTo>
                    <a:pt x="311" y="25"/>
                  </a:lnTo>
                  <a:lnTo>
                    <a:pt x="346" y="8"/>
                  </a:lnTo>
                  <a:lnTo>
                    <a:pt x="266" y="0"/>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72" name="Freeform 483"/>
            <p:cNvSpPr>
              <a:spLocks noChangeAspect="1"/>
            </p:cNvSpPr>
            <p:nvPr/>
          </p:nvSpPr>
          <p:spPr bwMode="auto">
            <a:xfrm>
              <a:off x="4615" y="2911"/>
              <a:ext cx="114" cy="158"/>
            </a:xfrm>
            <a:custGeom>
              <a:avLst/>
              <a:gdLst>
                <a:gd name="T0" fmla="*/ 10 w 337"/>
                <a:gd name="T1" fmla="*/ 0 h 469"/>
                <a:gd name="T2" fmla="*/ 9 w 337"/>
                <a:gd name="T3" fmla="*/ 0 h 469"/>
                <a:gd name="T4" fmla="*/ 8 w 337"/>
                <a:gd name="T5" fmla="*/ 1 h 469"/>
                <a:gd name="T6" fmla="*/ 7 w 337"/>
                <a:gd name="T7" fmla="*/ 2 h 469"/>
                <a:gd name="T8" fmla="*/ 5 w 337"/>
                <a:gd name="T9" fmla="*/ 2 h 469"/>
                <a:gd name="T10" fmla="*/ 4 w 337"/>
                <a:gd name="T11" fmla="*/ 3 h 469"/>
                <a:gd name="T12" fmla="*/ 3 w 337"/>
                <a:gd name="T13" fmla="*/ 4 h 469"/>
                <a:gd name="T14" fmla="*/ 3 w 337"/>
                <a:gd name="T15" fmla="*/ 5 h 469"/>
                <a:gd name="T16" fmla="*/ 2 w 337"/>
                <a:gd name="T17" fmla="*/ 6 h 469"/>
                <a:gd name="T18" fmla="*/ 1 w 337"/>
                <a:gd name="T19" fmla="*/ 8 h 469"/>
                <a:gd name="T20" fmla="*/ 1 w 337"/>
                <a:gd name="T21" fmla="*/ 9 h 469"/>
                <a:gd name="T22" fmla="*/ 0 w 337"/>
                <a:gd name="T23" fmla="*/ 10 h 469"/>
                <a:gd name="T24" fmla="*/ 0 w 337"/>
                <a:gd name="T25" fmla="*/ 12 h 469"/>
                <a:gd name="T26" fmla="*/ 0 w 337"/>
                <a:gd name="T27" fmla="*/ 13 h 469"/>
                <a:gd name="T28" fmla="*/ 0 w 337"/>
                <a:gd name="T29" fmla="*/ 15 h 469"/>
                <a:gd name="T30" fmla="*/ 0 w 337"/>
                <a:gd name="T31" fmla="*/ 17 h 469"/>
                <a:gd name="T32" fmla="*/ 1 w 337"/>
                <a:gd name="T33" fmla="*/ 18 h 469"/>
                <a:gd name="T34" fmla="*/ 1 w 337"/>
                <a:gd name="T35" fmla="*/ 17 h 469"/>
                <a:gd name="T36" fmla="*/ 2 w 337"/>
                <a:gd name="T37" fmla="*/ 15 h 469"/>
                <a:gd name="T38" fmla="*/ 2 w 337"/>
                <a:gd name="T39" fmla="*/ 14 h 469"/>
                <a:gd name="T40" fmla="*/ 2 w 337"/>
                <a:gd name="T41" fmla="*/ 12 h 469"/>
                <a:gd name="T42" fmla="*/ 3 w 337"/>
                <a:gd name="T43" fmla="*/ 11 h 469"/>
                <a:gd name="T44" fmla="*/ 3 w 337"/>
                <a:gd name="T45" fmla="*/ 10 h 469"/>
                <a:gd name="T46" fmla="*/ 4 w 337"/>
                <a:gd name="T47" fmla="*/ 9 h 469"/>
                <a:gd name="T48" fmla="*/ 5 w 337"/>
                <a:gd name="T49" fmla="*/ 7 h 469"/>
                <a:gd name="T50" fmla="*/ 5 w 337"/>
                <a:gd name="T51" fmla="*/ 6 h 469"/>
                <a:gd name="T52" fmla="*/ 6 w 337"/>
                <a:gd name="T53" fmla="*/ 5 h 469"/>
                <a:gd name="T54" fmla="*/ 7 w 337"/>
                <a:gd name="T55" fmla="*/ 4 h 469"/>
                <a:gd name="T56" fmla="*/ 8 w 337"/>
                <a:gd name="T57" fmla="*/ 3 h 469"/>
                <a:gd name="T58" fmla="*/ 9 w 337"/>
                <a:gd name="T59" fmla="*/ 2 h 469"/>
                <a:gd name="T60" fmla="*/ 10 w 337"/>
                <a:gd name="T61" fmla="*/ 2 h 469"/>
                <a:gd name="T62" fmla="*/ 12 w 337"/>
                <a:gd name="T63" fmla="*/ 1 h 469"/>
                <a:gd name="T64" fmla="*/ 13 w 337"/>
                <a:gd name="T65" fmla="*/ 0 h 469"/>
                <a:gd name="T66" fmla="*/ 13 w 337"/>
                <a:gd name="T67" fmla="*/ 0 h 469"/>
                <a:gd name="T68" fmla="*/ 12 w 337"/>
                <a:gd name="T69" fmla="*/ 0 h 469"/>
                <a:gd name="T70" fmla="*/ 12 w 337"/>
                <a:gd name="T71" fmla="*/ 0 h 469"/>
                <a:gd name="T72" fmla="*/ 12 w 337"/>
                <a:gd name="T73" fmla="*/ 0 h 469"/>
                <a:gd name="T74" fmla="*/ 11 w 337"/>
                <a:gd name="T75" fmla="*/ 0 h 469"/>
                <a:gd name="T76" fmla="*/ 11 w 337"/>
                <a:gd name="T77" fmla="*/ 0 h 469"/>
                <a:gd name="T78" fmla="*/ 10 w 337"/>
                <a:gd name="T79" fmla="*/ 0 h 469"/>
                <a:gd name="T80" fmla="*/ 10 w 337"/>
                <a:gd name="T81" fmla="*/ 0 h 4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 h="469">
                  <a:moveTo>
                    <a:pt x="259" y="0"/>
                  </a:moveTo>
                  <a:lnTo>
                    <a:pt x="229" y="12"/>
                  </a:lnTo>
                  <a:lnTo>
                    <a:pt x="200" y="26"/>
                  </a:lnTo>
                  <a:lnTo>
                    <a:pt x="170" y="44"/>
                  </a:lnTo>
                  <a:lnTo>
                    <a:pt x="142" y="64"/>
                  </a:lnTo>
                  <a:lnTo>
                    <a:pt x="116" y="86"/>
                  </a:lnTo>
                  <a:lnTo>
                    <a:pt x="91" y="111"/>
                  </a:lnTo>
                  <a:lnTo>
                    <a:pt x="67" y="139"/>
                  </a:lnTo>
                  <a:lnTo>
                    <a:pt x="48" y="169"/>
                  </a:lnTo>
                  <a:lnTo>
                    <a:pt x="31" y="200"/>
                  </a:lnTo>
                  <a:lnTo>
                    <a:pt x="17" y="233"/>
                  </a:lnTo>
                  <a:lnTo>
                    <a:pt x="6" y="269"/>
                  </a:lnTo>
                  <a:lnTo>
                    <a:pt x="1" y="306"/>
                  </a:lnTo>
                  <a:lnTo>
                    <a:pt x="0" y="345"/>
                  </a:lnTo>
                  <a:lnTo>
                    <a:pt x="3" y="385"/>
                  </a:lnTo>
                  <a:lnTo>
                    <a:pt x="12" y="427"/>
                  </a:lnTo>
                  <a:lnTo>
                    <a:pt x="27" y="469"/>
                  </a:lnTo>
                  <a:lnTo>
                    <a:pt x="33" y="434"/>
                  </a:lnTo>
                  <a:lnTo>
                    <a:pt x="40" y="397"/>
                  </a:lnTo>
                  <a:lnTo>
                    <a:pt x="49" y="362"/>
                  </a:lnTo>
                  <a:lnTo>
                    <a:pt x="59" y="328"/>
                  </a:lnTo>
                  <a:lnTo>
                    <a:pt x="72" y="293"/>
                  </a:lnTo>
                  <a:lnTo>
                    <a:pt x="86" y="260"/>
                  </a:lnTo>
                  <a:lnTo>
                    <a:pt x="102" y="227"/>
                  </a:lnTo>
                  <a:lnTo>
                    <a:pt x="120" y="196"/>
                  </a:lnTo>
                  <a:lnTo>
                    <a:pt x="140" y="166"/>
                  </a:lnTo>
                  <a:lnTo>
                    <a:pt x="162" y="139"/>
                  </a:lnTo>
                  <a:lnTo>
                    <a:pt x="185" y="111"/>
                  </a:lnTo>
                  <a:lnTo>
                    <a:pt x="211" y="87"/>
                  </a:lnTo>
                  <a:lnTo>
                    <a:pt x="239" y="63"/>
                  </a:lnTo>
                  <a:lnTo>
                    <a:pt x="270" y="42"/>
                  </a:lnTo>
                  <a:lnTo>
                    <a:pt x="302" y="22"/>
                  </a:lnTo>
                  <a:lnTo>
                    <a:pt x="337" y="5"/>
                  </a:lnTo>
                  <a:lnTo>
                    <a:pt x="327" y="5"/>
                  </a:lnTo>
                  <a:lnTo>
                    <a:pt x="317" y="4"/>
                  </a:lnTo>
                  <a:lnTo>
                    <a:pt x="307" y="4"/>
                  </a:lnTo>
                  <a:lnTo>
                    <a:pt x="298" y="3"/>
                  </a:lnTo>
                  <a:lnTo>
                    <a:pt x="289" y="2"/>
                  </a:lnTo>
                  <a:lnTo>
                    <a:pt x="278" y="2"/>
                  </a:lnTo>
                  <a:lnTo>
                    <a:pt x="269" y="0"/>
                  </a:lnTo>
                  <a:lnTo>
                    <a:pt x="259" y="0"/>
                  </a:lnTo>
                  <a:close/>
                </a:path>
              </a:pathLst>
            </a:custGeom>
            <a:solidFill>
              <a:srgbClr val="FFCC0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73" name="Freeform 484"/>
            <p:cNvSpPr>
              <a:spLocks noChangeAspect="1"/>
            </p:cNvSpPr>
            <p:nvPr/>
          </p:nvSpPr>
          <p:spPr bwMode="auto">
            <a:xfrm>
              <a:off x="4616" y="2912"/>
              <a:ext cx="111" cy="154"/>
            </a:xfrm>
            <a:custGeom>
              <a:avLst/>
              <a:gdLst>
                <a:gd name="T0" fmla="*/ 9 w 332"/>
                <a:gd name="T1" fmla="*/ 0 h 458"/>
                <a:gd name="T2" fmla="*/ 8 w 332"/>
                <a:gd name="T3" fmla="*/ 0 h 458"/>
                <a:gd name="T4" fmla="*/ 7 w 332"/>
                <a:gd name="T5" fmla="*/ 1 h 458"/>
                <a:gd name="T6" fmla="*/ 6 w 332"/>
                <a:gd name="T7" fmla="*/ 2 h 458"/>
                <a:gd name="T8" fmla="*/ 5 w 332"/>
                <a:gd name="T9" fmla="*/ 2 h 458"/>
                <a:gd name="T10" fmla="*/ 4 w 332"/>
                <a:gd name="T11" fmla="*/ 3 h 458"/>
                <a:gd name="T12" fmla="*/ 3 w 332"/>
                <a:gd name="T13" fmla="*/ 4 h 458"/>
                <a:gd name="T14" fmla="*/ 3 w 332"/>
                <a:gd name="T15" fmla="*/ 5 h 458"/>
                <a:gd name="T16" fmla="*/ 2 w 332"/>
                <a:gd name="T17" fmla="*/ 6 h 458"/>
                <a:gd name="T18" fmla="*/ 1 w 332"/>
                <a:gd name="T19" fmla="*/ 7 h 458"/>
                <a:gd name="T20" fmla="*/ 1 w 332"/>
                <a:gd name="T21" fmla="*/ 9 h 458"/>
                <a:gd name="T22" fmla="*/ 0 w 332"/>
                <a:gd name="T23" fmla="*/ 10 h 458"/>
                <a:gd name="T24" fmla="*/ 0 w 332"/>
                <a:gd name="T25" fmla="*/ 11 h 458"/>
                <a:gd name="T26" fmla="*/ 0 w 332"/>
                <a:gd name="T27" fmla="*/ 13 h 458"/>
                <a:gd name="T28" fmla="*/ 0 w 332"/>
                <a:gd name="T29" fmla="*/ 14 h 458"/>
                <a:gd name="T30" fmla="*/ 0 w 332"/>
                <a:gd name="T31" fmla="*/ 16 h 458"/>
                <a:gd name="T32" fmla="*/ 1 w 332"/>
                <a:gd name="T33" fmla="*/ 17 h 458"/>
                <a:gd name="T34" fmla="*/ 1 w 332"/>
                <a:gd name="T35" fmla="*/ 16 h 458"/>
                <a:gd name="T36" fmla="*/ 1 w 332"/>
                <a:gd name="T37" fmla="*/ 15 h 458"/>
                <a:gd name="T38" fmla="*/ 2 w 332"/>
                <a:gd name="T39" fmla="*/ 13 h 458"/>
                <a:gd name="T40" fmla="*/ 2 w 332"/>
                <a:gd name="T41" fmla="*/ 12 h 458"/>
                <a:gd name="T42" fmla="*/ 3 w 332"/>
                <a:gd name="T43" fmla="*/ 11 h 458"/>
                <a:gd name="T44" fmla="*/ 3 w 332"/>
                <a:gd name="T45" fmla="*/ 9 h 458"/>
                <a:gd name="T46" fmla="*/ 4 w 332"/>
                <a:gd name="T47" fmla="*/ 8 h 458"/>
                <a:gd name="T48" fmla="*/ 4 w 332"/>
                <a:gd name="T49" fmla="*/ 7 h 458"/>
                <a:gd name="T50" fmla="*/ 5 w 332"/>
                <a:gd name="T51" fmla="*/ 6 h 458"/>
                <a:gd name="T52" fmla="*/ 6 w 332"/>
                <a:gd name="T53" fmla="*/ 5 h 458"/>
                <a:gd name="T54" fmla="*/ 7 w 332"/>
                <a:gd name="T55" fmla="*/ 4 h 458"/>
                <a:gd name="T56" fmla="*/ 8 w 332"/>
                <a:gd name="T57" fmla="*/ 3 h 458"/>
                <a:gd name="T58" fmla="*/ 9 w 332"/>
                <a:gd name="T59" fmla="*/ 2 h 458"/>
                <a:gd name="T60" fmla="*/ 10 w 332"/>
                <a:gd name="T61" fmla="*/ 1 h 458"/>
                <a:gd name="T62" fmla="*/ 11 w 332"/>
                <a:gd name="T63" fmla="*/ 1 h 458"/>
                <a:gd name="T64" fmla="*/ 12 w 332"/>
                <a:gd name="T65" fmla="*/ 0 h 458"/>
                <a:gd name="T66" fmla="*/ 12 w 332"/>
                <a:gd name="T67" fmla="*/ 0 h 458"/>
                <a:gd name="T68" fmla="*/ 12 w 332"/>
                <a:gd name="T69" fmla="*/ 0 h 458"/>
                <a:gd name="T70" fmla="*/ 11 w 332"/>
                <a:gd name="T71" fmla="*/ 0 h 458"/>
                <a:gd name="T72" fmla="*/ 11 w 332"/>
                <a:gd name="T73" fmla="*/ 0 h 458"/>
                <a:gd name="T74" fmla="*/ 10 w 332"/>
                <a:gd name="T75" fmla="*/ 0 h 458"/>
                <a:gd name="T76" fmla="*/ 10 w 332"/>
                <a:gd name="T77" fmla="*/ 0 h 458"/>
                <a:gd name="T78" fmla="*/ 10 w 332"/>
                <a:gd name="T79" fmla="*/ 0 h 458"/>
                <a:gd name="T80" fmla="*/ 9 w 332"/>
                <a:gd name="T81" fmla="*/ 0 h 4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2" h="458">
                  <a:moveTo>
                    <a:pt x="253" y="0"/>
                  </a:moveTo>
                  <a:lnTo>
                    <a:pt x="224" y="11"/>
                  </a:lnTo>
                  <a:lnTo>
                    <a:pt x="196" y="26"/>
                  </a:lnTo>
                  <a:lnTo>
                    <a:pt x="168" y="44"/>
                  </a:lnTo>
                  <a:lnTo>
                    <a:pt x="140" y="63"/>
                  </a:lnTo>
                  <a:lnTo>
                    <a:pt x="114" y="85"/>
                  </a:lnTo>
                  <a:lnTo>
                    <a:pt x="90" y="109"/>
                  </a:lnTo>
                  <a:lnTo>
                    <a:pt x="68" y="136"/>
                  </a:lnTo>
                  <a:lnTo>
                    <a:pt x="48" y="165"/>
                  </a:lnTo>
                  <a:lnTo>
                    <a:pt x="31" y="195"/>
                  </a:lnTo>
                  <a:lnTo>
                    <a:pt x="18" y="228"/>
                  </a:lnTo>
                  <a:lnTo>
                    <a:pt x="8" y="263"/>
                  </a:lnTo>
                  <a:lnTo>
                    <a:pt x="2" y="298"/>
                  </a:lnTo>
                  <a:lnTo>
                    <a:pt x="0" y="336"/>
                  </a:lnTo>
                  <a:lnTo>
                    <a:pt x="3" y="376"/>
                  </a:lnTo>
                  <a:lnTo>
                    <a:pt x="12" y="416"/>
                  </a:lnTo>
                  <a:lnTo>
                    <a:pt x="26" y="458"/>
                  </a:lnTo>
                  <a:lnTo>
                    <a:pt x="32" y="422"/>
                  </a:lnTo>
                  <a:lnTo>
                    <a:pt x="39" y="386"/>
                  </a:lnTo>
                  <a:lnTo>
                    <a:pt x="47" y="351"/>
                  </a:lnTo>
                  <a:lnTo>
                    <a:pt x="57" y="317"/>
                  </a:lnTo>
                  <a:lnTo>
                    <a:pt x="69" y="283"/>
                  </a:lnTo>
                  <a:lnTo>
                    <a:pt x="83" y="250"/>
                  </a:lnTo>
                  <a:lnTo>
                    <a:pt x="99" y="219"/>
                  </a:lnTo>
                  <a:lnTo>
                    <a:pt x="116" y="189"/>
                  </a:lnTo>
                  <a:lnTo>
                    <a:pt x="136" y="160"/>
                  </a:lnTo>
                  <a:lnTo>
                    <a:pt x="156" y="132"/>
                  </a:lnTo>
                  <a:lnTo>
                    <a:pt x="181" y="106"/>
                  </a:lnTo>
                  <a:lnTo>
                    <a:pt x="206" y="82"/>
                  </a:lnTo>
                  <a:lnTo>
                    <a:pt x="234" y="59"/>
                  </a:lnTo>
                  <a:lnTo>
                    <a:pt x="265" y="38"/>
                  </a:lnTo>
                  <a:lnTo>
                    <a:pt x="297" y="20"/>
                  </a:lnTo>
                  <a:lnTo>
                    <a:pt x="332" y="3"/>
                  </a:lnTo>
                  <a:lnTo>
                    <a:pt x="321" y="3"/>
                  </a:lnTo>
                  <a:lnTo>
                    <a:pt x="312" y="2"/>
                  </a:lnTo>
                  <a:lnTo>
                    <a:pt x="302" y="2"/>
                  </a:lnTo>
                  <a:lnTo>
                    <a:pt x="292" y="1"/>
                  </a:lnTo>
                  <a:lnTo>
                    <a:pt x="282" y="1"/>
                  </a:lnTo>
                  <a:lnTo>
                    <a:pt x="273" y="1"/>
                  </a:lnTo>
                  <a:lnTo>
                    <a:pt x="262" y="0"/>
                  </a:lnTo>
                  <a:lnTo>
                    <a:pt x="253" y="0"/>
                  </a:lnTo>
                  <a:close/>
                </a:path>
              </a:pathLst>
            </a:custGeom>
            <a:solidFill>
              <a:srgbClr val="FFD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74" name="Freeform 485"/>
            <p:cNvSpPr>
              <a:spLocks noChangeAspect="1"/>
            </p:cNvSpPr>
            <p:nvPr/>
          </p:nvSpPr>
          <p:spPr bwMode="auto">
            <a:xfrm>
              <a:off x="4617" y="2913"/>
              <a:ext cx="108" cy="151"/>
            </a:xfrm>
            <a:custGeom>
              <a:avLst/>
              <a:gdLst>
                <a:gd name="T0" fmla="*/ 9 w 324"/>
                <a:gd name="T1" fmla="*/ 0 h 451"/>
                <a:gd name="T2" fmla="*/ 8 w 324"/>
                <a:gd name="T3" fmla="*/ 0 h 451"/>
                <a:gd name="T4" fmla="*/ 7 w 324"/>
                <a:gd name="T5" fmla="*/ 1 h 451"/>
                <a:gd name="T6" fmla="*/ 6 w 324"/>
                <a:gd name="T7" fmla="*/ 2 h 451"/>
                <a:gd name="T8" fmla="*/ 5 w 324"/>
                <a:gd name="T9" fmla="*/ 2 h 451"/>
                <a:gd name="T10" fmla="*/ 4 w 324"/>
                <a:gd name="T11" fmla="*/ 3 h 451"/>
                <a:gd name="T12" fmla="*/ 3 w 324"/>
                <a:gd name="T13" fmla="*/ 4 h 451"/>
                <a:gd name="T14" fmla="*/ 2 w 324"/>
                <a:gd name="T15" fmla="*/ 5 h 451"/>
                <a:gd name="T16" fmla="*/ 2 w 324"/>
                <a:gd name="T17" fmla="*/ 6 h 451"/>
                <a:gd name="T18" fmla="*/ 1 w 324"/>
                <a:gd name="T19" fmla="*/ 7 h 451"/>
                <a:gd name="T20" fmla="*/ 1 w 324"/>
                <a:gd name="T21" fmla="*/ 8 h 451"/>
                <a:gd name="T22" fmla="*/ 0 w 324"/>
                <a:gd name="T23" fmla="*/ 10 h 451"/>
                <a:gd name="T24" fmla="*/ 0 w 324"/>
                <a:gd name="T25" fmla="*/ 11 h 451"/>
                <a:gd name="T26" fmla="*/ 0 w 324"/>
                <a:gd name="T27" fmla="*/ 12 h 451"/>
                <a:gd name="T28" fmla="*/ 0 w 324"/>
                <a:gd name="T29" fmla="*/ 14 h 451"/>
                <a:gd name="T30" fmla="*/ 0 w 324"/>
                <a:gd name="T31" fmla="*/ 15 h 451"/>
                <a:gd name="T32" fmla="*/ 1 w 324"/>
                <a:gd name="T33" fmla="*/ 17 h 451"/>
                <a:gd name="T34" fmla="*/ 1 w 324"/>
                <a:gd name="T35" fmla="*/ 16 h 451"/>
                <a:gd name="T36" fmla="*/ 1 w 324"/>
                <a:gd name="T37" fmla="*/ 14 h 451"/>
                <a:gd name="T38" fmla="*/ 2 w 324"/>
                <a:gd name="T39" fmla="*/ 13 h 451"/>
                <a:gd name="T40" fmla="*/ 2 w 324"/>
                <a:gd name="T41" fmla="*/ 11 h 451"/>
                <a:gd name="T42" fmla="*/ 2 w 324"/>
                <a:gd name="T43" fmla="*/ 10 h 451"/>
                <a:gd name="T44" fmla="*/ 3 w 324"/>
                <a:gd name="T45" fmla="*/ 9 h 451"/>
                <a:gd name="T46" fmla="*/ 4 w 324"/>
                <a:gd name="T47" fmla="*/ 8 h 451"/>
                <a:gd name="T48" fmla="*/ 4 w 324"/>
                <a:gd name="T49" fmla="*/ 7 h 451"/>
                <a:gd name="T50" fmla="*/ 5 w 324"/>
                <a:gd name="T51" fmla="*/ 6 h 451"/>
                <a:gd name="T52" fmla="*/ 6 w 324"/>
                <a:gd name="T53" fmla="*/ 5 h 451"/>
                <a:gd name="T54" fmla="*/ 6 w 324"/>
                <a:gd name="T55" fmla="*/ 4 h 451"/>
                <a:gd name="T56" fmla="*/ 7 w 324"/>
                <a:gd name="T57" fmla="*/ 3 h 451"/>
                <a:gd name="T58" fmla="*/ 8 w 324"/>
                <a:gd name="T59" fmla="*/ 2 h 451"/>
                <a:gd name="T60" fmla="*/ 10 w 324"/>
                <a:gd name="T61" fmla="*/ 1 h 451"/>
                <a:gd name="T62" fmla="*/ 11 w 324"/>
                <a:gd name="T63" fmla="*/ 1 h 451"/>
                <a:gd name="T64" fmla="*/ 12 w 324"/>
                <a:gd name="T65" fmla="*/ 0 h 451"/>
                <a:gd name="T66" fmla="*/ 12 w 324"/>
                <a:gd name="T67" fmla="*/ 0 h 451"/>
                <a:gd name="T68" fmla="*/ 11 w 324"/>
                <a:gd name="T69" fmla="*/ 0 h 451"/>
                <a:gd name="T70" fmla="*/ 11 w 324"/>
                <a:gd name="T71" fmla="*/ 0 h 451"/>
                <a:gd name="T72" fmla="*/ 11 w 324"/>
                <a:gd name="T73" fmla="*/ 0 h 451"/>
                <a:gd name="T74" fmla="*/ 10 w 324"/>
                <a:gd name="T75" fmla="*/ 0 h 451"/>
                <a:gd name="T76" fmla="*/ 10 w 324"/>
                <a:gd name="T77" fmla="*/ 0 h 451"/>
                <a:gd name="T78" fmla="*/ 9 w 324"/>
                <a:gd name="T79" fmla="*/ 0 h 451"/>
                <a:gd name="T80" fmla="*/ 9 w 324"/>
                <a:gd name="T81" fmla="*/ 0 h 4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4" h="451">
                  <a:moveTo>
                    <a:pt x="247" y="0"/>
                  </a:moveTo>
                  <a:lnTo>
                    <a:pt x="219" y="13"/>
                  </a:lnTo>
                  <a:lnTo>
                    <a:pt x="192" y="28"/>
                  </a:lnTo>
                  <a:lnTo>
                    <a:pt x="164" y="45"/>
                  </a:lnTo>
                  <a:lnTo>
                    <a:pt x="137" y="64"/>
                  </a:lnTo>
                  <a:lnTo>
                    <a:pt x="112" y="85"/>
                  </a:lnTo>
                  <a:lnTo>
                    <a:pt x="89" y="110"/>
                  </a:lnTo>
                  <a:lnTo>
                    <a:pt x="67" y="135"/>
                  </a:lnTo>
                  <a:lnTo>
                    <a:pt x="48" y="163"/>
                  </a:lnTo>
                  <a:lnTo>
                    <a:pt x="31" y="193"/>
                  </a:lnTo>
                  <a:lnTo>
                    <a:pt x="18" y="224"/>
                  </a:lnTo>
                  <a:lnTo>
                    <a:pt x="8" y="257"/>
                  </a:lnTo>
                  <a:lnTo>
                    <a:pt x="3" y="293"/>
                  </a:lnTo>
                  <a:lnTo>
                    <a:pt x="0" y="330"/>
                  </a:lnTo>
                  <a:lnTo>
                    <a:pt x="4" y="369"/>
                  </a:lnTo>
                  <a:lnTo>
                    <a:pt x="11" y="409"/>
                  </a:lnTo>
                  <a:lnTo>
                    <a:pt x="24" y="451"/>
                  </a:lnTo>
                  <a:lnTo>
                    <a:pt x="30" y="414"/>
                  </a:lnTo>
                  <a:lnTo>
                    <a:pt x="36" y="378"/>
                  </a:lnTo>
                  <a:lnTo>
                    <a:pt x="44" y="344"/>
                  </a:lnTo>
                  <a:lnTo>
                    <a:pt x="54" y="309"/>
                  </a:lnTo>
                  <a:lnTo>
                    <a:pt x="66" y="276"/>
                  </a:lnTo>
                  <a:lnTo>
                    <a:pt x="79" y="243"/>
                  </a:lnTo>
                  <a:lnTo>
                    <a:pt x="95" y="212"/>
                  </a:lnTo>
                  <a:lnTo>
                    <a:pt x="111" y="182"/>
                  </a:lnTo>
                  <a:lnTo>
                    <a:pt x="130" y="155"/>
                  </a:lnTo>
                  <a:lnTo>
                    <a:pt x="151" y="127"/>
                  </a:lnTo>
                  <a:lnTo>
                    <a:pt x="174" y="102"/>
                  </a:lnTo>
                  <a:lnTo>
                    <a:pt x="200" y="79"/>
                  </a:lnTo>
                  <a:lnTo>
                    <a:pt x="227" y="57"/>
                  </a:lnTo>
                  <a:lnTo>
                    <a:pt x="257" y="37"/>
                  </a:lnTo>
                  <a:lnTo>
                    <a:pt x="289" y="19"/>
                  </a:lnTo>
                  <a:lnTo>
                    <a:pt x="324" y="3"/>
                  </a:lnTo>
                  <a:lnTo>
                    <a:pt x="314" y="3"/>
                  </a:lnTo>
                  <a:lnTo>
                    <a:pt x="304" y="1"/>
                  </a:lnTo>
                  <a:lnTo>
                    <a:pt x="294" y="1"/>
                  </a:lnTo>
                  <a:lnTo>
                    <a:pt x="285" y="1"/>
                  </a:lnTo>
                  <a:lnTo>
                    <a:pt x="276" y="1"/>
                  </a:lnTo>
                  <a:lnTo>
                    <a:pt x="266" y="1"/>
                  </a:lnTo>
                  <a:lnTo>
                    <a:pt x="256" y="0"/>
                  </a:lnTo>
                  <a:lnTo>
                    <a:pt x="247" y="0"/>
                  </a:lnTo>
                  <a:close/>
                </a:path>
              </a:pathLst>
            </a:custGeom>
            <a:solidFill>
              <a:srgbClr val="FFD6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75" name="Freeform 486"/>
            <p:cNvSpPr>
              <a:spLocks noChangeAspect="1"/>
            </p:cNvSpPr>
            <p:nvPr/>
          </p:nvSpPr>
          <p:spPr bwMode="auto">
            <a:xfrm>
              <a:off x="4618" y="2914"/>
              <a:ext cx="106" cy="148"/>
            </a:xfrm>
            <a:custGeom>
              <a:avLst/>
              <a:gdLst>
                <a:gd name="T0" fmla="*/ 9 w 316"/>
                <a:gd name="T1" fmla="*/ 0 h 440"/>
                <a:gd name="T2" fmla="*/ 8 w 316"/>
                <a:gd name="T3" fmla="*/ 0 h 440"/>
                <a:gd name="T4" fmla="*/ 7 w 316"/>
                <a:gd name="T5" fmla="*/ 1 h 440"/>
                <a:gd name="T6" fmla="*/ 6 w 316"/>
                <a:gd name="T7" fmla="*/ 2 h 440"/>
                <a:gd name="T8" fmla="*/ 5 w 316"/>
                <a:gd name="T9" fmla="*/ 2 h 440"/>
                <a:gd name="T10" fmla="*/ 4 w 316"/>
                <a:gd name="T11" fmla="*/ 3 h 440"/>
                <a:gd name="T12" fmla="*/ 3 w 316"/>
                <a:gd name="T13" fmla="*/ 4 h 440"/>
                <a:gd name="T14" fmla="*/ 2 w 316"/>
                <a:gd name="T15" fmla="*/ 5 h 440"/>
                <a:gd name="T16" fmla="*/ 2 w 316"/>
                <a:gd name="T17" fmla="*/ 6 h 440"/>
                <a:gd name="T18" fmla="*/ 1 w 316"/>
                <a:gd name="T19" fmla="*/ 7 h 440"/>
                <a:gd name="T20" fmla="*/ 1 w 316"/>
                <a:gd name="T21" fmla="*/ 8 h 440"/>
                <a:gd name="T22" fmla="*/ 0 w 316"/>
                <a:gd name="T23" fmla="*/ 9 h 440"/>
                <a:gd name="T24" fmla="*/ 0 w 316"/>
                <a:gd name="T25" fmla="*/ 11 h 440"/>
                <a:gd name="T26" fmla="*/ 0 w 316"/>
                <a:gd name="T27" fmla="*/ 12 h 440"/>
                <a:gd name="T28" fmla="*/ 0 w 316"/>
                <a:gd name="T29" fmla="*/ 14 h 440"/>
                <a:gd name="T30" fmla="*/ 0 w 316"/>
                <a:gd name="T31" fmla="*/ 15 h 440"/>
                <a:gd name="T32" fmla="*/ 1 w 316"/>
                <a:gd name="T33" fmla="*/ 17 h 440"/>
                <a:gd name="T34" fmla="*/ 1 w 316"/>
                <a:gd name="T35" fmla="*/ 15 h 440"/>
                <a:gd name="T36" fmla="*/ 1 w 316"/>
                <a:gd name="T37" fmla="*/ 14 h 440"/>
                <a:gd name="T38" fmla="*/ 2 w 316"/>
                <a:gd name="T39" fmla="*/ 13 h 440"/>
                <a:gd name="T40" fmla="*/ 2 w 316"/>
                <a:gd name="T41" fmla="*/ 11 h 440"/>
                <a:gd name="T42" fmla="*/ 2 w 316"/>
                <a:gd name="T43" fmla="*/ 10 h 440"/>
                <a:gd name="T44" fmla="*/ 3 w 316"/>
                <a:gd name="T45" fmla="*/ 9 h 440"/>
                <a:gd name="T46" fmla="*/ 3 w 316"/>
                <a:gd name="T47" fmla="*/ 8 h 440"/>
                <a:gd name="T48" fmla="*/ 4 w 316"/>
                <a:gd name="T49" fmla="*/ 7 h 440"/>
                <a:gd name="T50" fmla="*/ 5 w 316"/>
                <a:gd name="T51" fmla="*/ 5 h 440"/>
                <a:gd name="T52" fmla="*/ 5 w 316"/>
                <a:gd name="T53" fmla="*/ 5 h 440"/>
                <a:gd name="T54" fmla="*/ 6 w 316"/>
                <a:gd name="T55" fmla="*/ 4 h 440"/>
                <a:gd name="T56" fmla="*/ 7 w 316"/>
                <a:gd name="T57" fmla="*/ 3 h 440"/>
                <a:gd name="T58" fmla="*/ 8 w 316"/>
                <a:gd name="T59" fmla="*/ 2 h 440"/>
                <a:gd name="T60" fmla="*/ 9 w 316"/>
                <a:gd name="T61" fmla="*/ 1 h 440"/>
                <a:gd name="T62" fmla="*/ 11 w 316"/>
                <a:gd name="T63" fmla="*/ 1 h 440"/>
                <a:gd name="T64" fmla="*/ 12 w 316"/>
                <a:gd name="T65" fmla="*/ 0 h 440"/>
                <a:gd name="T66" fmla="*/ 12 w 316"/>
                <a:gd name="T67" fmla="*/ 0 h 440"/>
                <a:gd name="T68" fmla="*/ 11 w 316"/>
                <a:gd name="T69" fmla="*/ 0 h 440"/>
                <a:gd name="T70" fmla="*/ 11 w 316"/>
                <a:gd name="T71" fmla="*/ 0 h 440"/>
                <a:gd name="T72" fmla="*/ 10 w 316"/>
                <a:gd name="T73" fmla="*/ 0 h 440"/>
                <a:gd name="T74" fmla="*/ 10 w 316"/>
                <a:gd name="T75" fmla="*/ 0 h 440"/>
                <a:gd name="T76" fmla="*/ 10 w 316"/>
                <a:gd name="T77" fmla="*/ 0 h 440"/>
                <a:gd name="T78" fmla="*/ 9 w 316"/>
                <a:gd name="T79" fmla="*/ 0 h 440"/>
                <a:gd name="T80" fmla="*/ 9 w 316"/>
                <a:gd name="T81" fmla="*/ 0 h 4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6" h="440">
                  <a:moveTo>
                    <a:pt x="240" y="0"/>
                  </a:moveTo>
                  <a:lnTo>
                    <a:pt x="214" y="12"/>
                  </a:lnTo>
                  <a:lnTo>
                    <a:pt x="186" y="27"/>
                  </a:lnTo>
                  <a:lnTo>
                    <a:pt x="160" y="45"/>
                  </a:lnTo>
                  <a:lnTo>
                    <a:pt x="134" y="63"/>
                  </a:lnTo>
                  <a:lnTo>
                    <a:pt x="110" y="84"/>
                  </a:lnTo>
                  <a:lnTo>
                    <a:pt x="87" y="107"/>
                  </a:lnTo>
                  <a:lnTo>
                    <a:pt x="66" y="131"/>
                  </a:lnTo>
                  <a:lnTo>
                    <a:pt x="47" y="159"/>
                  </a:lnTo>
                  <a:lnTo>
                    <a:pt x="31" y="187"/>
                  </a:lnTo>
                  <a:lnTo>
                    <a:pt x="18" y="217"/>
                  </a:lnTo>
                  <a:lnTo>
                    <a:pt x="8" y="250"/>
                  </a:lnTo>
                  <a:lnTo>
                    <a:pt x="2" y="284"/>
                  </a:lnTo>
                  <a:lnTo>
                    <a:pt x="0" y="321"/>
                  </a:lnTo>
                  <a:lnTo>
                    <a:pt x="2" y="359"/>
                  </a:lnTo>
                  <a:lnTo>
                    <a:pt x="9" y="398"/>
                  </a:lnTo>
                  <a:lnTo>
                    <a:pt x="21" y="440"/>
                  </a:lnTo>
                  <a:lnTo>
                    <a:pt x="27" y="403"/>
                  </a:lnTo>
                  <a:lnTo>
                    <a:pt x="33" y="367"/>
                  </a:lnTo>
                  <a:lnTo>
                    <a:pt x="41" y="333"/>
                  </a:lnTo>
                  <a:lnTo>
                    <a:pt x="51" y="298"/>
                  </a:lnTo>
                  <a:lnTo>
                    <a:pt x="62" y="266"/>
                  </a:lnTo>
                  <a:lnTo>
                    <a:pt x="76" y="234"/>
                  </a:lnTo>
                  <a:lnTo>
                    <a:pt x="89" y="204"/>
                  </a:lnTo>
                  <a:lnTo>
                    <a:pt x="107" y="175"/>
                  </a:lnTo>
                  <a:lnTo>
                    <a:pt x="125" y="147"/>
                  </a:lnTo>
                  <a:lnTo>
                    <a:pt x="145" y="121"/>
                  </a:lnTo>
                  <a:lnTo>
                    <a:pt x="168" y="96"/>
                  </a:lnTo>
                  <a:lnTo>
                    <a:pt x="193" y="73"/>
                  </a:lnTo>
                  <a:lnTo>
                    <a:pt x="220" y="52"/>
                  </a:lnTo>
                  <a:lnTo>
                    <a:pt x="250" y="33"/>
                  </a:lnTo>
                  <a:lnTo>
                    <a:pt x="282" y="15"/>
                  </a:lnTo>
                  <a:lnTo>
                    <a:pt x="316" y="0"/>
                  </a:lnTo>
                  <a:lnTo>
                    <a:pt x="307" y="0"/>
                  </a:lnTo>
                  <a:lnTo>
                    <a:pt x="298" y="0"/>
                  </a:lnTo>
                  <a:lnTo>
                    <a:pt x="288" y="0"/>
                  </a:lnTo>
                  <a:lnTo>
                    <a:pt x="278" y="0"/>
                  </a:lnTo>
                  <a:lnTo>
                    <a:pt x="269" y="0"/>
                  </a:lnTo>
                  <a:lnTo>
                    <a:pt x="260" y="0"/>
                  </a:lnTo>
                  <a:lnTo>
                    <a:pt x="250" y="0"/>
                  </a:lnTo>
                  <a:lnTo>
                    <a:pt x="240" y="0"/>
                  </a:lnTo>
                  <a:close/>
                </a:path>
              </a:pathLst>
            </a:custGeom>
            <a:solidFill>
              <a:srgbClr val="FFDB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76" name="Freeform 487"/>
            <p:cNvSpPr>
              <a:spLocks noChangeAspect="1"/>
            </p:cNvSpPr>
            <p:nvPr/>
          </p:nvSpPr>
          <p:spPr bwMode="auto">
            <a:xfrm>
              <a:off x="4619" y="2915"/>
              <a:ext cx="104" cy="144"/>
            </a:xfrm>
            <a:custGeom>
              <a:avLst/>
              <a:gdLst>
                <a:gd name="T0" fmla="*/ 9 w 310"/>
                <a:gd name="T1" fmla="*/ 0 h 431"/>
                <a:gd name="T2" fmla="*/ 8 w 310"/>
                <a:gd name="T3" fmla="*/ 1 h 431"/>
                <a:gd name="T4" fmla="*/ 7 w 310"/>
                <a:gd name="T5" fmla="*/ 1 h 431"/>
                <a:gd name="T6" fmla="*/ 6 w 310"/>
                <a:gd name="T7" fmla="*/ 2 h 431"/>
                <a:gd name="T8" fmla="*/ 5 w 310"/>
                <a:gd name="T9" fmla="*/ 2 h 431"/>
                <a:gd name="T10" fmla="*/ 4 w 310"/>
                <a:gd name="T11" fmla="*/ 3 h 431"/>
                <a:gd name="T12" fmla="*/ 3 w 310"/>
                <a:gd name="T13" fmla="*/ 4 h 431"/>
                <a:gd name="T14" fmla="*/ 2 w 310"/>
                <a:gd name="T15" fmla="*/ 5 h 431"/>
                <a:gd name="T16" fmla="*/ 2 w 310"/>
                <a:gd name="T17" fmla="*/ 6 h 431"/>
                <a:gd name="T18" fmla="*/ 1 w 310"/>
                <a:gd name="T19" fmla="*/ 7 h 431"/>
                <a:gd name="T20" fmla="*/ 1 w 310"/>
                <a:gd name="T21" fmla="*/ 8 h 431"/>
                <a:gd name="T22" fmla="*/ 0 w 310"/>
                <a:gd name="T23" fmla="*/ 9 h 431"/>
                <a:gd name="T24" fmla="*/ 0 w 310"/>
                <a:gd name="T25" fmla="*/ 10 h 431"/>
                <a:gd name="T26" fmla="*/ 0 w 310"/>
                <a:gd name="T27" fmla="*/ 12 h 431"/>
                <a:gd name="T28" fmla="*/ 0 w 310"/>
                <a:gd name="T29" fmla="*/ 13 h 431"/>
                <a:gd name="T30" fmla="*/ 0 w 310"/>
                <a:gd name="T31" fmla="*/ 14 h 431"/>
                <a:gd name="T32" fmla="*/ 1 w 310"/>
                <a:gd name="T33" fmla="*/ 16 h 431"/>
                <a:gd name="T34" fmla="*/ 1 w 310"/>
                <a:gd name="T35" fmla="*/ 15 h 431"/>
                <a:gd name="T36" fmla="*/ 1 w 310"/>
                <a:gd name="T37" fmla="*/ 13 h 431"/>
                <a:gd name="T38" fmla="*/ 1 w 310"/>
                <a:gd name="T39" fmla="*/ 12 h 431"/>
                <a:gd name="T40" fmla="*/ 2 w 310"/>
                <a:gd name="T41" fmla="*/ 11 h 431"/>
                <a:gd name="T42" fmla="*/ 2 w 310"/>
                <a:gd name="T43" fmla="*/ 10 h 431"/>
                <a:gd name="T44" fmla="*/ 3 w 310"/>
                <a:gd name="T45" fmla="*/ 8 h 431"/>
                <a:gd name="T46" fmla="*/ 3 w 310"/>
                <a:gd name="T47" fmla="*/ 7 h 431"/>
                <a:gd name="T48" fmla="*/ 4 w 310"/>
                <a:gd name="T49" fmla="*/ 6 h 431"/>
                <a:gd name="T50" fmla="*/ 5 w 310"/>
                <a:gd name="T51" fmla="*/ 5 h 431"/>
                <a:gd name="T52" fmla="*/ 5 w 310"/>
                <a:gd name="T53" fmla="*/ 4 h 431"/>
                <a:gd name="T54" fmla="*/ 6 w 310"/>
                <a:gd name="T55" fmla="*/ 3 h 431"/>
                <a:gd name="T56" fmla="*/ 7 w 310"/>
                <a:gd name="T57" fmla="*/ 3 h 431"/>
                <a:gd name="T58" fmla="*/ 8 w 310"/>
                <a:gd name="T59" fmla="*/ 2 h 431"/>
                <a:gd name="T60" fmla="*/ 9 w 310"/>
                <a:gd name="T61" fmla="*/ 1 h 431"/>
                <a:gd name="T62" fmla="*/ 10 w 310"/>
                <a:gd name="T63" fmla="*/ 1 h 431"/>
                <a:gd name="T64" fmla="*/ 12 w 310"/>
                <a:gd name="T65" fmla="*/ 0 h 431"/>
                <a:gd name="T66" fmla="*/ 11 w 310"/>
                <a:gd name="T67" fmla="*/ 0 h 431"/>
                <a:gd name="T68" fmla="*/ 11 w 310"/>
                <a:gd name="T69" fmla="*/ 0 h 431"/>
                <a:gd name="T70" fmla="*/ 11 w 310"/>
                <a:gd name="T71" fmla="*/ 0 h 431"/>
                <a:gd name="T72" fmla="*/ 10 w 310"/>
                <a:gd name="T73" fmla="*/ 0 h 431"/>
                <a:gd name="T74" fmla="*/ 10 w 310"/>
                <a:gd name="T75" fmla="*/ 0 h 431"/>
                <a:gd name="T76" fmla="*/ 10 w 310"/>
                <a:gd name="T77" fmla="*/ 0 h 431"/>
                <a:gd name="T78" fmla="*/ 9 w 310"/>
                <a:gd name="T79" fmla="*/ 0 h 431"/>
                <a:gd name="T80" fmla="*/ 9 w 310"/>
                <a:gd name="T81" fmla="*/ 0 h 4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0" h="431">
                  <a:moveTo>
                    <a:pt x="234" y="0"/>
                  </a:moveTo>
                  <a:lnTo>
                    <a:pt x="208" y="14"/>
                  </a:lnTo>
                  <a:lnTo>
                    <a:pt x="182" y="29"/>
                  </a:lnTo>
                  <a:lnTo>
                    <a:pt x="157" y="45"/>
                  </a:lnTo>
                  <a:lnTo>
                    <a:pt x="132" y="65"/>
                  </a:lnTo>
                  <a:lnTo>
                    <a:pt x="109" y="84"/>
                  </a:lnTo>
                  <a:lnTo>
                    <a:pt x="86" y="107"/>
                  </a:lnTo>
                  <a:lnTo>
                    <a:pt x="66" y="131"/>
                  </a:lnTo>
                  <a:lnTo>
                    <a:pt x="48" y="157"/>
                  </a:lnTo>
                  <a:lnTo>
                    <a:pt x="32" y="184"/>
                  </a:lnTo>
                  <a:lnTo>
                    <a:pt x="18" y="214"/>
                  </a:lnTo>
                  <a:lnTo>
                    <a:pt x="9" y="245"/>
                  </a:lnTo>
                  <a:lnTo>
                    <a:pt x="2" y="279"/>
                  </a:lnTo>
                  <a:lnTo>
                    <a:pt x="0" y="313"/>
                  </a:lnTo>
                  <a:lnTo>
                    <a:pt x="2" y="351"/>
                  </a:lnTo>
                  <a:lnTo>
                    <a:pt x="9" y="389"/>
                  </a:lnTo>
                  <a:lnTo>
                    <a:pt x="21" y="431"/>
                  </a:lnTo>
                  <a:lnTo>
                    <a:pt x="26" y="394"/>
                  </a:lnTo>
                  <a:lnTo>
                    <a:pt x="32" y="358"/>
                  </a:lnTo>
                  <a:lnTo>
                    <a:pt x="40" y="324"/>
                  </a:lnTo>
                  <a:lnTo>
                    <a:pt x="49" y="290"/>
                  </a:lnTo>
                  <a:lnTo>
                    <a:pt x="60" y="257"/>
                  </a:lnTo>
                  <a:lnTo>
                    <a:pt x="72" y="227"/>
                  </a:lnTo>
                  <a:lnTo>
                    <a:pt x="86" y="197"/>
                  </a:lnTo>
                  <a:lnTo>
                    <a:pt x="102" y="168"/>
                  </a:lnTo>
                  <a:lnTo>
                    <a:pt x="121" y="142"/>
                  </a:lnTo>
                  <a:lnTo>
                    <a:pt x="140" y="116"/>
                  </a:lnTo>
                  <a:lnTo>
                    <a:pt x="162" y="92"/>
                  </a:lnTo>
                  <a:lnTo>
                    <a:pt x="187" y="70"/>
                  </a:lnTo>
                  <a:lnTo>
                    <a:pt x="214" y="50"/>
                  </a:lnTo>
                  <a:lnTo>
                    <a:pt x="243" y="31"/>
                  </a:lnTo>
                  <a:lnTo>
                    <a:pt x="275" y="15"/>
                  </a:lnTo>
                  <a:lnTo>
                    <a:pt x="310" y="0"/>
                  </a:lnTo>
                  <a:lnTo>
                    <a:pt x="301" y="0"/>
                  </a:lnTo>
                  <a:lnTo>
                    <a:pt x="291" y="0"/>
                  </a:lnTo>
                  <a:lnTo>
                    <a:pt x="281" y="0"/>
                  </a:lnTo>
                  <a:lnTo>
                    <a:pt x="272" y="0"/>
                  </a:lnTo>
                  <a:lnTo>
                    <a:pt x="263" y="0"/>
                  </a:lnTo>
                  <a:lnTo>
                    <a:pt x="253" y="0"/>
                  </a:lnTo>
                  <a:lnTo>
                    <a:pt x="243" y="0"/>
                  </a:lnTo>
                  <a:lnTo>
                    <a:pt x="234" y="0"/>
                  </a:lnTo>
                  <a:close/>
                </a:path>
              </a:pathLst>
            </a:custGeom>
            <a:solidFill>
              <a:srgbClr val="FFDD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77" name="Freeform 488"/>
            <p:cNvSpPr>
              <a:spLocks noChangeAspect="1"/>
            </p:cNvSpPr>
            <p:nvPr/>
          </p:nvSpPr>
          <p:spPr bwMode="auto">
            <a:xfrm>
              <a:off x="4620" y="2916"/>
              <a:ext cx="101" cy="141"/>
            </a:xfrm>
            <a:custGeom>
              <a:avLst/>
              <a:gdLst>
                <a:gd name="T0" fmla="*/ 8 w 302"/>
                <a:gd name="T1" fmla="*/ 0 h 423"/>
                <a:gd name="T2" fmla="*/ 8 w 302"/>
                <a:gd name="T3" fmla="*/ 1 h 423"/>
                <a:gd name="T4" fmla="*/ 7 w 302"/>
                <a:gd name="T5" fmla="*/ 1 h 423"/>
                <a:gd name="T6" fmla="*/ 6 w 302"/>
                <a:gd name="T7" fmla="*/ 2 h 423"/>
                <a:gd name="T8" fmla="*/ 5 w 302"/>
                <a:gd name="T9" fmla="*/ 2 h 423"/>
                <a:gd name="T10" fmla="*/ 4 w 302"/>
                <a:gd name="T11" fmla="*/ 3 h 423"/>
                <a:gd name="T12" fmla="*/ 3 w 302"/>
                <a:gd name="T13" fmla="*/ 4 h 423"/>
                <a:gd name="T14" fmla="*/ 2 w 302"/>
                <a:gd name="T15" fmla="*/ 5 h 423"/>
                <a:gd name="T16" fmla="*/ 2 w 302"/>
                <a:gd name="T17" fmla="*/ 6 h 423"/>
                <a:gd name="T18" fmla="*/ 1 w 302"/>
                <a:gd name="T19" fmla="*/ 7 h 423"/>
                <a:gd name="T20" fmla="*/ 1 w 302"/>
                <a:gd name="T21" fmla="*/ 8 h 423"/>
                <a:gd name="T22" fmla="*/ 0 w 302"/>
                <a:gd name="T23" fmla="*/ 9 h 423"/>
                <a:gd name="T24" fmla="*/ 0 w 302"/>
                <a:gd name="T25" fmla="*/ 10 h 423"/>
                <a:gd name="T26" fmla="*/ 0 w 302"/>
                <a:gd name="T27" fmla="*/ 11 h 423"/>
                <a:gd name="T28" fmla="*/ 0 w 302"/>
                <a:gd name="T29" fmla="*/ 13 h 423"/>
                <a:gd name="T30" fmla="*/ 0 w 302"/>
                <a:gd name="T31" fmla="*/ 14 h 423"/>
                <a:gd name="T32" fmla="*/ 1 w 302"/>
                <a:gd name="T33" fmla="*/ 16 h 423"/>
                <a:gd name="T34" fmla="*/ 1 w 302"/>
                <a:gd name="T35" fmla="*/ 14 h 423"/>
                <a:gd name="T36" fmla="*/ 1 w 302"/>
                <a:gd name="T37" fmla="*/ 13 h 423"/>
                <a:gd name="T38" fmla="*/ 1 w 302"/>
                <a:gd name="T39" fmla="*/ 12 h 423"/>
                <a:gd name="T40" fmla="*/ 2 w 302"/>
                <a:gd name="T41" fmla="*/ 10 h 423"/>
                <a:gd name="T42" fmla="*/ 2 w 302"/>
                <a:gd name="T43" fmla="*/ 9 h 423"/>
                <a:gd name="T44" fmla="*/ 3 w 302"/>
                <a:gd name="T45" fmla="*/ 8 h 423"/>
                <a:gd name="T46" fmla="*/ 3 w 302"/>
                <a:gd name="T47" fmla="*/ 7 h 423"/>
                <a:gd name="T48" fmla="*/ 4 w 302"/>
                <a:gd name="T49" fmla="*/ 6 h 423"/>
                <a:gd name="T50" fmla="*/ 4 w 302"/>
                <a:gd name="T51" fmla="*/ 5 h 423"/>
                <a:gd name="T52" fmla="*/ 5 w 302"/>
                <a:gd name="T53" fmla="*/ 4 h 423"/>
                <a:gd name="T54" fmla="*/ 6 w 302"/>
                <a:gd name="T55" fmla="*/ 3 h 423"/>
                <a:gd name="T56" fmla="*/ 7 w 302"/>
                <a:gd name="T57" fmla="*/ 3 h 423"/>
                <a:gd name="T58" fmla="*/ 8 w 302"/>
                <a:gd name="T59" fmla="*/ 2 h 423"/>
                <a:gd name="T60" fmla="*/ 9 w 302"/>
                <a:gd name="T61" fmla="*/ 1 h 423"/>
                <a:gd name="T62" fmla="*/ 10 w 302"/>
                <a:gd name="T63" fmla="*/ 1 h 423"/>
                <a:gd name="T64" fmla="*/ 11 w 302"/>
                <a:gd name="T65" fmla="*/ 0 h 423"/>
                <a:gd name="T66" fmla="*/ 11 w 302"/>
                <a:gd name="T67" fmla="*/ 0 h 423"/>
                <a:gd name="T68" fmla="*/ 11 w 302"/>
                <a:gd name="T69" fmla="*/ 0 h 423"/>
                <a:gd name="T70" fmla="*/ 10 w 302"/>
                <a:gd name="T71" fmla="*/ 0 h 423"/>
                <a:gd name="T72" fmla="*/ 10 w 302"/>
                <a:gd name="T73" fmla="*/ 0 h 423"/>
                <a:gd name="T74" fmla="*/ 9 w 302"/>
                <a:gd name="T75" fmla="*/ 0 h 423"/>
                <a:gd name="T76" fmla="*/ 9 w 302"/>
                <a:gd name="T77" fmla="*/ 0 h 423"/>
                <a:gd name="T78" fmla="*/ 9 w 302"/>
                <a:gd name="T79" fmla="*/ 0 h 423"/>
                <a:gd name="T80" fmla="*/ 8 w 302"/>
                <a:gd name="T81" fmla="*/ 0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02" h="423">
                  <a:moveTo>
                    <a:pt x="227" y="2"/>
                  </a:moveTo>
                  <a:lnTo>
                    <a:pt x="202" y="16"/>
                  </a:lnTo>
                  <a:lnTo>
                    <a:pt x="178" y="31"/>
                  </a:lnTo>
                  <a:lnTo>
                    <a:pt x="154" y="49"/>
                  </a:lnTo>
                  <a:lnTo>
                    <a:pt x="129" y="66"/>
                  </a:lnTo>
                  <a:lnTo>
                    <a:pt x="106" y="87"/>
                  </a:lnTo>
                  <a:lnTo>
                    <a:pt x="84" y="107"/>
                  </a:lnTo>
                  <a:lnTo>
                    <a:pt x="65" y="130"/>
                  </a:lnTo>
                  <a:lnTo>
                    <a:pt x="48" y="156"/>
                  </a:lnTo>
                  <a:lnTo>
                    <a:pt x="31" y="182"/>
                  </a:lnTo>
                  <a:lnTo>
                    <a:pt x="19" y="211"/>
                  </a:lnTo>
                  <a:lnTo>
                    <a:pt x="10" y="241"/>
                  </a:lnTo>
                  <a:lnTo>
                    <a:pt x="3" y="273"/>
                  </a:lnTo>
                  <a:lnTo>
                    <a:pt x="0" y="308"/>
                  </a:lnTo>
                  <a:lnTo>
                    <a:pt x="1" y="345"/>
                  </a:lnTo>
                  <a:lnTo>
                    <a:pt x="8" y="383"/>
                  </a:lnTo>
                  <a:lnTo>
                    <a:pt x="19" y="423"/>
                  </a:lnTo>
                  <a:lnTo>
                    <a:pt x="25" y="386"/>
                  </a:lnTo>
                  <a:lnTo>
                    <a:pt x="30" y="350"/>
                  </a:lnTo>
                  <a:lnTo>
                    <a:pt x="38" y="315"/>
                  </a:lnTo>
                  <a:lnTo>
                    <a:pt x="46" y="282"/>
                  </a:lnTo>
                  <a:lnTo>
                    <a:pt x="57" y="250"/>
                  </a:lnTo>
                  <a:lnTo>
                    <a:pt x="69" y="219"/>
                  </a:lnTo>
                  <a:lnTo>
                    <a:pt x="83" y="190"/>
                  </a:lnTo>
                  <a:lnTo>
                    <a:pt x="98" y="163"/>
                  </a:lnTo>
                  <a:lnTo>
                    <a:pt x="116" y="136"/>
                  </a:lnTo>
                  <a:lnTo>
                    <a:pt x="135" y="112"/>
                  </a:lnTo>
                  <a:lnTo>
                    <a:pt x="157" y="89"/>
                  </a:lnTo>
                  <a:lnTo>
                    <a:pt x="181" y="68"/>
                  </a:lnTo>
                  <a:lnTo>
                    <a:pt x="208" y="49"/>
                  </a:lnTo>
                  <a:lnTo>
                    <a:pt x="237" y="30"/>
                  </a:lnTo>
                  <a:lnTo>
                    <a:pt x="268" y="14"/>
                  </a:lnTo>
                  <a:lnTo>
                    <a:pt x="302" y="0"/>
                  </a:lnTo>
                  <a:lnTo>
                    <a:pt x="293" y="0"/>
                  </a:lnTo>
                  <a:lnTo>
                    <a:pt x="284" y="1"/>
                  </a:lnTo>
                  <a:lnTo>
                    <a:pt x="275" y="1"/>
                  </a:lnTo>
                  <a:lnTo>
                    <a:pt x="265" y="1"/>
                  </a:lnTo>
                  <a:lnTo>
                    <a:pt x="255" y="1"/>
                  </a:lnTo>
                  <a:lnTo>
                    <a:pt x="246" y="1"/>
                  </a:lnTo>
                  <a:lnTo>
                    <a:pt x="237" y="2"/>
                  </a:lnTo>
                  <a:lnTo>
                    <a:pt x="227" y="2"/>
                  </a:lnTo>
                  <a:close/>
                </a:path>
              </a:pathLst>
            </a:custGeom>
            <a:solidFill>
              <a:srgbClr val="FFE2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78" name="Freeform 489"/>
            <p:cNvSpPr>
              <a:spLocks noChangeAspect="1"/>
            </p:cNvSpPr>
            <p:nvPr/>
          </p:nvSpPr>
          <p:spPr bwMode="auto">
            <a:xfrm>
              <a:off x="4621" y="2916"/>
              <a:ext cx="98" cy="139"/>
            </a:xfrm>
            <a:custGeom>
              <a:avLst/>
              <a:gdLst>
                <a:gd name="T0" fmla="*/ 8 w 295"/>
                <a:gd name="T1" fmla="*/ 0 h 414"/>
                <a:gd name="T2" fmla="*/ 7 w 295"/>
                <a:gd name="T3" fmla="*/ 1 h 414"/>
                <a:gd name="T4" fmla="*/ 6 w 295"/>
                <a:gd name="T5" fmla="*/ 1 h 414"/>
                <a:gd name="T6" fmla="*/ 5 w 295"/>
                <a:gd name="T7" fmla="*/ 2 h 414"/>
                <a:gd name="T8" fmla="*/ 5 w 295"/>
                <a:gd name="T9" fmla="*/ 3 h 414"/>
                <a:gd name="T10" fmla="*/ 4 w 295"/>
                <a:gd name="T11" fmla="*/ 3 h 414"/>
                <a:gd name="T12" fmla="*/ 3 w 295"/>
                <a:gd name="T13" fmla="*/ 4 h 414"/>
                <a:gd name="T14" fmla="*/ 2 w 295"/>
                <a:gd name="T15" fmla="*/ 5 h 414"/>
                <a:gd name="T16" fmla="*/ 2 w 295"/>
                <a:gd name="T17" fmla="*/ 6 h 414"/>
                <a:gd name="T18" fmla="*/ 1 w 295"/>
                <a:gd name="T19" fmla="*/ 7 h 414"/>
                <a:gd name="T20" fmla="*/ 1 w 295"/>
                <a:gd name="T21" fmla="*/ 8 h 414"/>
                <a:gd name="T22" fmla="*/ 0 w 295"/>
                <a:gd name="T23" fmla="*/ 9 h 414"/>
                <a:gd name="T24" fmla="*/ 0 w 295"/>
                <a:gd name="T25" fmla="*/ 10 h 414"/>
                <a:gd name="T26" fmla="*/ 0 w 295"/>
                <a:gd name="T27" fmla="*/ 11 h 414"/>
                <a:gd name="T28" fmla="*/ 0 w 295"/>
                <a:gd name="T29" fmla="*/ 13 h 414"/>
                <a:gd name="T30" fmla="*/ 0 w 295"/>
                <a:gd name="T31" fmla="*/ 14 h 414"/>
                <a:gd name="T32" fmla="*/ 1 w 295"/>
                <a:gd name="T33" fmla="*/ 16 h 414"/>
                <a:gd name="T34" fmla="*/ 1 w 295"/>
                <a:gd name="T35" fmla="*/ 14 h 414"/>
                <a:gd name="T36" fmla="*/ 1 w 295"/>
                <a:gd name="T37" fmla="*/ 13 h 414"/>
                <a:gd name="T38" fmla="*/ 1 w 295"/>
                <a:gd name="T39" fmla="*/ 12 h 414"/>
                <a:gd name="T40" fmla="*/ 2 w 295"/>
                <a:gd name="T41" fmla="*/ 10 h 414"/>
                <a:gd name="T42" fmla="*/ 2 w 295"/>
                <a:gd name="T43" fmla="*/ 9 h 414"/>
                <a:gd name="T44" fmla="*/ 2 w 295"/>
                <a:gd name="T45" fmla="*/ 8 h 414"/>
                <a:gd name="T46" fmla="*/ 3 w 295"/>
                <a:gd name="T47" fmla="*/ 7 h 414"/>
                <a:gd name="T48" fmla="*/ 3 w 295"/>
                <a:gd name="T49" fmla="*/ 6 h 414"/>
                <a:gd name="T50" fmla="*/ 4 w 295"/>
                <a:gd name="T51" fmla="*/ 5 h 414"/>
                <a:gd name="T52" fmla="*/ 5 w 295"/>
                <a:gd name="T53" fmla="*/ 4 h 414"/>
                <a:gd name="T54" fmla="*/ 6 w 295"/>
                <a:gd name="T55" fmla="*/ 3 h 414"/>
                <a:gd name="T56" fmla="*/ 6 w 295"/>
                <a:gd name="T57" fmla="*/ 2 h 414"/>
                <a:gd name="T58" fmla="*/ 7 w 295"/>
                <a:gd name="T59" fmla="*/ 2 h 414"/>
                <a:gd name="T60" fmla="*/ 8 w 295"/>
                <a:gd name="T61" fmla="*/ 1 h 414"/>
                <a:gd name="T62" fmla="*/ 10 w 295"/>
                <a:gd name="T63" fmla="*/ 1 h 414"/>
                <a:gd name="T64" fmla="*/ 11 w 295"/>
                <a:gd name="T65" fmla="*/ 0 h 414"/>
                <a:gd name="T66" fmla="*/ 11 w 295"/>
                <a:gd name="T67" fmla="*/ 0 h 414"/>
                <a:gd name="T68" fmla="*/ 10 w 295"/>
                <a:gd name="T69" fmla="*/ 0 h 414"/>
                <a:gd name="T70" fmla="*/ 10 w 295"/>
                <a:gd name="T71" fmla="*/ 0 h 414"/>
                <a:gd name="T72" fmla="*/ 10 w 295"/>
                <a:gd name="T73" fmla="*/ 0 h 414"/>
                <a:gd name="T74" fmla="*/ 9 w 295"/>
                <a:gd name="T75" fmla="*/ 0 h 414"/>
                <a:gd name="T76" fmla="*/ 9 w 295"/>
                <a:gd name="T77" fmla="*/ 0 h 414"/>
                <a:gd name="T78" fmla="*/ 8 w 295"/>
                <a:gd name="T79" fmla="*/ 0 h 414"/>
                <a:gd name="T80" fmla="*/ 8 w 295"/>
                <a:gd name="T81" fmla="*/ 0 h 4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5" h="414">
                  <a:moveTo>
                    <a:pt x="221" y="5"/>
                  </a:moveTo>
                  <a:lnTo>
                    <a:pt x="197" y="19"/>
                  </a:lnTo>
                  <a:lnTo>
                    <a:pt x="174" y="34"/>
                  </a:lnTo>
                  <a:lnTo>
                    <a:pt x="149" y="51"/>
                  </a:lnTo>
                  <a:lnTo>
                    <a:pt x="126" y="68"/>
                  </a:lnTo>
                  <a:lnTo>
                    <a:pt x="104" y="88"/>
                  </a:lnTo>
                  <a:lnTo>
                    <a:pt x="84" y="107"/>
                  </a:lnTo>
                  <a:lnTo>
                    <a:pt x="64" y="130"/>
                  </a:lnTo>
                  <a:lnTo>
                    <a:pt x="47" y="154"/>
                  </a:lnTo>
                  <a:lnTo>
                    <a:pt x="32" y="180"/>
                  </a:lnTo>
                  <a:lnTo>
                    <a:pt x="19" y="208"/>
                  </a:lnTo>
                  <a:lnTo>
                    <a:pt x="9" y="236"/>
                  </a:lnTo>
                  <a:lnTo>
                    <a:pt x="3" y="268"/>
                  </a:lnTo>
                  <a:lnTo>
                    <a:pt x="0" y="301"/>
                  </a:lnTo>
                  <a:lnTo>
                    <a:pt x="1" y="337"/>
                  </a:lnTo>
                  <a:lnTo>
                    <a:pt x="7" y="374"/>
                  </a:lnTo>
                  <a:lnTo>
                    <a:pt x="17" y="414"/>
                  </a:lnTo>
                  <a:lnTo>
                    <a:pt x="23" y="377"/>
                  </a:lnTo>
                  <a:lnTo>
                    <a:pt x="28" y="341"/>
                  </a:lnTo>
                  <a:lnTo>
                    <a:pt x="35" y="307"/>
                  </a:lnTo>
                  <a:lnTo>
                    <a:pt x="45" y="275"/>
                  </a:lnTo>
                  <a:lnTo>
                    <a:pt x="54" y="243"/>
                  </a:lnTo>
                  <a:lnTo>
                    <a:pt x="65" y="213"/>
                  </a:lnTo>
                  <a:lnTo>
                    <a:pt x="79" y="185"/>
                  </a:lnTo>
                  <a:lnTo>
                    <a:pt x="94" y="158"/>
                  </a:lnTo>
                  <a:lnTo>
                    <a:pt x="110" y="133"/>
                  </a:lnTo>
                  <a:lnTo>
                    <a:pt x="130" y="109"/>
                  </a:lnTo>
                  <a:lnTo>
                    <a:pt x="151" y="87"/>
                  </a:lnTo>
                  <a:lnTo>
                    <a:pt x="174" y="66"/>
                  </a:lnTo>
                  <a:lnTo>
                    <a:pt x="200" y="46"/>
                  </a:lnTo>
                  <a:lnTo>
                    <a:pt x="229" y="30"/>
                  </a:lnTo>
                  <a:lnTo>
                    <a:pt x="260" y="14"/>
                  </a:lnTo>
                  <a:lnTo>
                    <a:pt x="295" y="0"/>
                  </a:lnTo>
                  <a:lnTo>
                    <a:pt x="285" y="0"/>
                  </a:lnTo>
                  <a:lnTo>
                    <a:pt x="276" y="1"/>
                  </a:lnTo>
                  <a:lnTo>
                    <a:pt x="267" y="1"/>
                  </a:lnTo>
                  <a:lnTo>
                    <a:pt x="258" y="3"/>
                  </a:lnTo>
                  <a:lnTo>
                    <a:pt x="248" y="4"/>
                  </a:lnTo>
                  <a:lnTo>
                    <a:pt x="239" y="4"/>
                  </a:lnTo>
                  <a:lnTo>
                    <a:pt x="230" y="5"/>
                  </a:lnTo>
                  <a:lnTo>
                    <a:pt x="221" y="5"/>
                  </a:lnTo>
                  <a:close/>
                </a:path>
              </a:pathLst>
            </a:custGeom>
            <a:solidFill>
              <a:srgbClr val="FFE8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79" name="Freeform 490"/>
            <p:cNvSpPr>
              <a:spLocks noChangeAspect="1"/>
            </p:cNvSpPr>
            <p:nvPr/>
          </p:nvSpPr>
          <p:spPr bwMode="auto">
            <a:xfrm>
              <a:off x="4621" y="2916"/>
              <a:ext cx="97" cy="137"/>
            </a:xfrm>
            <a:custGeom>
              <a:avLst/>
              <a:gdLst>
                <a:gd name="T0" fmla="*/ 8 w 288"/>
                <a:gd name="T1" fmla="*/ 0 h 405"/>
                <a:gd name="T2" fmla="*/ 7 w 288"/>
                <a:gd name="T3" fmla="*/ 1 h 405"/>
                <a:gd name="T4" fmla="*/ 6 w 288"/>
                <a:gd name="T5" fmla="*/ 1 h 405"/>
                <a:gd name="T6" fmla="*/ 6 w 288"/>
                <a:gd name="T7" fmla="*/ 2 h 405"/>
                <a:gd name="T8" fmla="*/ 5 w 288"/>
                <a:gd name="T9" fmla="*/ 3 h 405"/>
                <a:gd name="T10" fmla="*/ 4 w 288"/>
                <a:gd name="T11" fmla="*/ 3 h 405"/>
                <a:gd name="T12" fmla="*/ 3 w 288"/>
                <a:gd name="T13" fmla="*/ 4 h 405"/>
                <a:gd name="T14" fmla="*/ 2 w 288"/>
                <a:gd name="T15" fmla="*/ 5 h 405"/>
                <a:gd name="T16" fmla="*/ 2 w 288"/>
                <a:gd name="T17" fmla="*/ 6 h 405"/>
                <a:gd name="T18" fmla="*/ 1 w 288"/>
                <a:gd name="T19" fmla="*/ 7 h 405"/>
                <a:gd name="T20" fmla="*/ 1 w 288"/>
                <a:gd name="T21" fmla="*/ 8 h 405"/>
                <a:gd name="T22" fmla="*/ 0 w 288"/>
                <a:gd name="T23" fmla="*/ 9 h 405"/>
                <a:gd name="T24" fmla="*/ 0 w 288"/>
                <a:gd name="T25" fmla="*/ 10 h 405"/>
                <a:gd name="T26" fmla="*/ 0 w 288"/>
                <a:gd name="T27" fmla="*/ 11 h 405"/>
                <a:gd name="T28" fmla="*/ 0 w 288"/>
                <a:gd name="T29" fmla="*/ 13 h 405"/>
                <a:gd name="T30" fmla="*/ 0 w 288"/>
                <a:gd name="T31" fmla="*/ 14 h 405"/>
                <a:gd name="T32" fmla="*/ 1 w 288"/>
                <a:gd name="T33" fmla="*/ 16 h 405"/>
                <a:gd name="T34" fmla="*/ 1 w 288"/>
                <a:gd name="T35" fmla="*/ 14 h 405"/>
                <a:gd name="T36" fmla="*/ 1 w 288"/>
                <a:gd name="T37" fmla="*/ 13 h 405"/>
                <a:gd name="T38" fmla="*/ 1 w 288"/>
                <a:gd name="T39" fmla="*/ 12 h 405"/>
                <a:gd name="T40" fmla="*/ 2 w 288"/>
                <a:gd name="T41" fmla="*/ 10 h 405"/>
                <a:gd name="T42" fmla="*/ 2 w 288"/>
                <a:gd name="T43" fmla="*/ 9 h 405"/>
                <a:gd name="T44" fmla="*/ 2 w 288"/>
                <a:gd name="T45" fmla="*/ 8 h 405"/>
                <a:gd name="T46" fmla="*/ 3 w 288"/>
                <a:gd name="T47" fmla="*/ 7 h 405"/>
                <a:gd name="T48" fmla="*/ 3 w 288"/>
                <a:gd name="T49" fmla="*/ 6 h 405"/>
                <a:gd name="T50" fmla="*/ 4 w 288"/>
                <a:gd name="T51" fmla="*/ 5 h 405"/>
                <a:gd name="T52" fmla="*/ 5 w 288"/>
                <a:gd name="T53" fmla="*/ 4 h 405"/>
                <a:gd name="T54" fmla="*/ 6 w 288"/>
                <a:gd name="T55" fmla="*/ 3 h 405"/>
                <a:gd name="T56" fmla="*/ 6 w 288"/>
                <a:gd name="T57" fmla="*/ 2 h 405"/>
                <a:gd name="T58" fmla="*/ 7 w 288"/>
                <a:gd name="T59" fmla="*/ 2 h 405"/>
                <a:gd name="T60" fmla="*/ 8 w 288"/>
                <a:gd name="T61" fmla="*/ 1 h 405"/>
                <a:gd name="T62" fmla="*/ 10 w 288"/>
                <a:gd name="T63" fmla="*/ 0 h 405"/>
                <a:gd name="T64" fmla="*/ 11 w 288"/>
                <a:gd name="T65" fmla="*/ 0 h 405"/>
                <a:gd name="T66" fmla="*/ 11 w 288"/>
                <a:gd name="T67" fmla="*/ 0 h 405"/>
                <a:gd name="T68" fmla="*/ 10 w 288"/>
                <a:gd name="T69" fmla="*/ 0 h 405"/>
                <a:gd name="T70" fmla="*/ 10 w 288"/>
                <a:gd name="T71" fmla="*/ 0 h 405"/>
                <a:gd name="T72" fmla="*/ 10 w 288"/>
                <a:gd name="T73" fmla="*/ 0 h 405"/>
                <a:gd name="T74" fmla="*/ 9 w 288"/>
                <a:gd name="T75" fmla="*/ 0 h 405"/>
                <a:gd name="T76" fmla="*/ 9 w 288"/>
                <a:gd name="T77" fmla="*/ 0 h 405"/>
                <a:gd name="T78" fmla="*/ 9 w 288"/>
                <a:gd name="T79" fmla="*/ 0 h 405"/>
                <a:gd name="T80" fmla="*/ 8 w 288"/>
                <a:gd name="T81" fmla="*/ 0 h 4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8" h="405">
                  <a:moveTo>
                    <a:pt x="215" y="4"/>
                  </a:moveTo>
                  <a:lnTo>
                    <a:pt x="192" y="19"/>
                  </a:lnTo>
                  <a:lnTo>
                    <a:pt x="169" y="34"/>
                  </a:lnTo>
                  <a:lnTo>
                    <a:pt x="147" y="50"/>
                  </a:lnTo>
                  <a:lnTo>
                    <a:pt x="124" y="69"/>
                  </a:lnTo>
                  <a:lnTo>
                    <a:pt x="104" y="87"/>
                  </a:lnTo>
                  <a:lnTo>
                    <a:pt x="83" y="107"/>
                  </a:lnTo>
                  <a:lnTo>
                    <a:pt x="64" y="129"/>
                  </a:lnTo>
                  <a:lnTo>
                    <a:pt x="47" y="152"/>
                  </a:lnTo>
                  <a:lnTo>
                    <a:pt x="32" y="176"/>
                  </a:lnTo>
                  <a:lnTo>
                    <a:pt x="20" y="202"/>
                  </a:lnTo>
                  <a:lnTo>
                    <a:pt x="10" y="231"/>
                  </a:lnTo>
                  <a:lnTo>
                    <a:pt x="3" y="261"/>
                  </a:lnTo>
                  <a:lnTo>
                    <a:pt x="0" y="293"/>
                  </a:lnTo>
                  <a:lnTo>
                    <a:pt x="1" y="328"/>
                  </a:lnTo>
                  <a:lnTo>
                    <a:pt x="6" y="366"/>
                  </a:lnTo>
                  <a:lnTo>
                    <a:pt x="15" y="405"/>
                  </a:lnTo>
                  <a:lnTo>
                    <a:pt x="21" y="368"/>
                  </a:lnTo>
                  <a:lnTo>
                    <a:pt x="26" y="333"/>
                  </a:lnTo>
                  <a:lnTo>
                    <a:pt x="33" y="298"/>
                  </a:lnTo>
                  <a:lnTo>
                    <a:pt x="41" y="266"/>
                  </a:lnTo>
                  <a:lnTo>
                    <a:pt x="52" y="235"/>
                  </a:lnTo>
                  <a:lnTo>
                    <a:pt x="62" y="205"/>
                  </a:lnTo>
                  <a:lnTo>
                    <a:pt x="75" y="177"/>
                  </a:lnTo>
                  <a:lnTo>
                    <a:pt x="90" y="151"/>
                  </a:lnTo>
                  <a:lnTo>
                    <a:pt x="106" y="126"/>
                  </a:lnTo>
                  <a:lnTo>
                    <a:pt x="124" y="103"/>
                  </a:lnTo>
                  <a:lnTo>
                    <a:pt x="145" y="81"/>
                  </a:lnTo>
                  <a:lnTo>
                    <a:pt x="168" y="62"/>
                  </a:lnTo>
                  <a:lnTo>
                    <a:pt x="193" y="45"/>
                  </a:lnTo>
                  <a:lnTo>
                    <a:pt x="222" y="27"/>
                  </a:lnTo>
                  <a:lnTo>
                    <a:pt x="253" y="12"/>
                  </a:lnTo>
                  <a:lnTo>
                    <a:pt x="288" y="0"/>
                  </a:lnTo>
                  <a:lnTo>
                    <a:pt x="279" y="0"/>
                  </a:lnTo>
                  <a:lnTo>
                    <a:pt x="270" y="1"/>
                  </a:lnTo>
                  <a:lnTo>
                    <a:pt x="260" y="1"/>
                  </a:lnTo>
                  <a:lnTo>
                    <a:pt x="252" y="2"/>
                  </a:lnTo>
                  <a:lnTo>
                    <a:pt x="243" y="3"/>
                  </a:lnTo>
                  <a:lnTo>
                    <a:pt x="234" y="3"/>
                  </a:lnTo>
                  <a:lnTo>
                    <a:pt x="225" y="4"/>
                  </a:lnTo>
                  <a:lnTo>
                    <a:pt x="215" y="4"/>
                  </a:lnTo>
                  <a:close/>
                </a:path>
              </a:pathLst>
            </a:custGeom>
            <a:solidFill>
              <a:srgbClr val="FFED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80" name="Freeform 491"/>
            <p:cNvSpPr>
              <a:spLocks noChangeAspect="1"/>
            </p:cNvSpPr>
            <p:nvPr/>
          </p:nvSpPr>
          <p:spPr bwMode="auto">
            <a:xfrm>
              <a:off x="4623" y="2917"/>
              <a:ext cx="94" cy="134"/>
            </a:xfrm>
            <a:custGeom>
              <a:avLst/>
              <a:gdLst>
                <a:gd name="T0" fmla="*/ 8 w 280"/>
                <a:gd name="T1" fmla="*/ 0 h 397"/>
                <a:gd name="T2" fmla="*/ 7 w 280"/>
                <a:gd name="T3" fmla="*/ 1 h 397"/>
                <a:gd name="T4" fmla="*/ 6 w 280"/>
                <a:gd name="T5" fmla="*/ 1 h 397"/>
                <a:gd name="T6" fmla="*/ 5 w 280"/>
                <a:gd name="T7" fmla="*/ 2 h 397"/>
                <a:gd name="T8" fmla="*/ 5 w 280"/>
                <a:gd name="T9" fmla="*/ 3 h 397"/>
                <a:gd name="T10" fmla="*/ 4 w 280"/>
                <a:gd name="T11" fmla="*/ 3 h 397"/>
                <a:gd name="T12" fmla="*/ 3 w 280"/>
                <a:gd name="T13" fmla="*/ 4 h 397"/>
                <a:gd name="T14" fmla="*/ 2 w 280"/>
                <a:gd name="T15" fmla="*/ 5 h 397"/>
                <a:gd name="T16" fmla="*/ 2 w 280"/>
                <a:gd name="T17" fmla="*/ 6 h 397"/>
                <a:gd name="T18" fmla="*/ 1 w 280"/>
                <a:gd name="T19" fmla="*/ 7 h 397"/>
                <a:gd name="T20" fmla="*/ 1 w 280"/>
                <a:gd name="T21" fmla="*/ 8 h 397"/>
                <a:gd name="T22" fmla="*/ 0 w 280"/>
                <a:gd name="T23" fmla="*/ 9 h 397"/>
                <a:gd name="T24" fmla="*/ 0 w 280"/>
                <a:gd name="T25" fmla="*/ 10 h 397"/>
                <a:gd name="T26" fmla="*/ 0 w 280"/>
                <a:gd name="T27" fmla="*/ 11 h 397"/>
                <a:gd name="T28" fmla="*/ 0 w 280"/>
                <a:gd name="T29" fmla="*/ 12 h 397"/>
                <a:gd name="T30" fmla="*/ 0 w 280"/>
                <a:gd name="T31" fmla="*/ 14 h 397"/>
                <a:gd name="T32" fmla="*/ 0 w 280"/>
                <a:gd name="T33" fmla="*/ 15 h 397"/>
                <a:gd name="T34" fmla="*/ 1 w 280"/>
                <a:gd name="T35" fmla="*/ 14 h 397"/>
                <a:gd name="T36" fmla="*/ 1 w 280"/>
                <a:gd name="T37" fmla="*/ 12 h 397"/>
                <a:gd name="T38" fmla="*/ 1 w 280"/>
                <a:gd name="T39" fmla="*/ 11 h 397"/>
                <a:gd name="T40" fmla="*/ 1 w 280"/>
                <a:gd name="T41" fmla="*/ 10 h 397"/>
                <a:gd name="T42" fmla="*/ 2 w 280"/>
                <a:gd name="T43" fmla="*/ 9 h 397"/>
                <a:gd name="T44" fmla="*/ 2 w 280"/>
                <a:gd name="T45" fmla="*/ 8 h 397"/>
                <a:gd name="T46" fmla="*/ 3 w 280"/>
                <a:gd name="T47" fmla="*/ 7 h 397"/>
                <a:gd name="T48" fmla="*/ 3 w 280"/>
                <a:gd name="T49" fmla="*/ 6 h 397"/>
                <a:gd name="T50" fmla="*/ 4 w 280"/>
                <a:gd name="T51" fmla="*/ 5 h 397"/>
                <a:gd name="T52" fmla="*/ 4 w 280"/>
                <a:gd name="T53" fmla="*/ 4 h 397"/>
                <a:gd name="T54" fmla="*/ 5 w 280"/>
                <a:gd name="T55" fmla="*/ 3 h 397"/>
                <a:gd name="T56" fmla="*/ 6 w 280"/>
                <a:gd name="T57" fmla="*/ 2 h 397"/>
                <a:gd name="T58" fmla="*/ 7 w 280"/>
                <a:gd name="T59" fmla="*/ 2 h 397"/>
                <a:gd name="T60" fmla="*/ 8 w 280"/>
                <a:gd name="T61" fmla="*/ 1 h 397"/>
                <a:gd name="T62" fmla="*/ 9 w 280"/>
                <a:gd name="T63" fmla="*/ 0 h 397"/>
                <a:gd name="T64" fmla="*/ 11 w 280"/>
                <a:gd name="T65" fmla="*/ 0 h 397"/>
                <a:gd name="T66" fmla="*/ 10 w 280"/>
                <a:gd name="T67" fmla="*/ 0 h 397"/>
                <a:gd name="T68" fmla="*/ 10 w 280"/>
                <a:gd name="T69" fmla="*/ 0 h 397"/>
                <a:gd name="T70" fmla="*/ 10 w 280"/>
                <a:gd name="T71" fmla="*/ 0 h 397"/>
                <a:gd name="T72" fmla="*/ 9 w 280"/>
                <a:gd name="T73" fmla="*/ 0 h 397"/>
                <a:gd name="T74" fmla="*/ 9 w 280"/>
                <a:gd name="T75" fmla="*/ 0 h 397"/>
                <a:gd name="T76" fmla="*/ 9 w 280"/>
                <a:gd name="T77" fmla="*/ 0 h 397"/>
                <a:gd name="T78" fmla="*/ 8 w 280"/>
                <a:gd name="T79" fmla="*/ 0 h 397"/>
                <a:gd name="T80" fmla="*/ 8 w 280"/>
                <a:gd name="T81" fmla="*/ 0 h 3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0" h="397">
                  <a:moveTo>
                    <a:pt x="209" y="7"/>
                  </a:moveTo>
                  <a:lnTo>
                    <a:pt x="187" y="22"/>
                  </a:lnTo>
                  <a:lnTo>
                    <a:pt x="165" y="38"/>
                  </a:lnTo>
                  <a:lnTo>
                    <a:pt x="143" y="54"/>
                  </a:lnTo>
                  <a:lnTo>
                    <a:pt x="121" y="71"/>
                  </a:lnTo>
                  <a:lnTo>
                    <a:pt x="101" y="88"/>
                  </a:lnTo>
                  <a:lnTo>
                    <a:pt x="81" y="108"/>
                  </a:lnTo>
                  <a:lnTo>
                    <a:pt x="63" y="129"/>
                  </a:lnTo>
                  <a:lnTo>
                    <a:pt x="46" y="151"/>
                  </a:lnTo>
                  <a:lnTo>
                    <a:pt x="32" y="174"/>
                  </a:lnTo>
                  <a:lnTo>
                    <a:pt x="20" y="199"/>
                  </a:lnTo>
                  <a:lnTo>
                    <a:pt x="11" y="227"/>
                  </a:lnTo>
                  <a:lnTo>
                    <a:pt x="4" y="256"/>
                  </a:lnTo>
                  <a:lnTo>
                    <a:pt x="0" y="288"/>
                  </a:lnTo>
                  <a:lnTo>
                    <a:pt x="0" y="321"/>
                  </a:lnTo>
                  <a:lnTo>
                    <a:pt x="5" y="358"/>
                  </a:lnTo>
                  <a:lnTo>
                    <a:pt x="13" y="397"/>
                  </a:lnTo>
                  <a:lnTo>
                    <a:pt x="19" y="360"/>
                  </a:lnTo>
                  <a:lnTo>
                    <a:pt x="25" y="325"/>
                  </a:lnTo>
                  <a:lnTo>
                    <a:pt x="32" y="290"/>
                  </a:lnTo>
                  <a:lnTo>
                    <a:pt x="40" y="258"/>
                  </a:lnTo>
                  <a:lnTo>
                    <a:pt x="49" y="228"/>
                  </a:lnTo>
                  <a:lnTo>
                    <a:pt x="59" y="199"/>
                  </a:lnTo>
                  <a:lnTo>
                    <a:pt x="71" y="171"/>
                  </a:lnTo>
                  <a:lnTo>
                    <a:pt x="84" y="146"/>
                  </a:lnTo>
                  <a:lnTo>
                    <a:pt x="101" y="122"/>
                  </a:lnTo>
                  <a:lnTo>
                    <a:pt x="119" y="100"/>
                  </a:lnTo>
                  <a:lnTo>
                    <a:pt x="139" y="79"/>
                  </a:lnTo>
                  <a:lnTo>
                    <a:pt x="162" y="60"/>
                  </a:lnTo>
                  <a:lnTo>
                    <a:pt x="187" y="42"/>
                  </a:lnTo>
                  <a:lnTo>
                    <a:pt x="215" y="26"/>
                  </a:lnTo>
                  <a:lnTo>
                    <a:pt x="246" y="12"/>
                  </a:lnTo>
                  <a:lnTo>
                    <a:pt x="280" y="0"/>
                  </a:lnTo>
                  <a:lnTo>
                    <a:pt x="271" y="1"/>
                  </a:lnTo>
                  <a:lnTo>
                    <a:pt x="263" y="1"/>
                  </a:lnTo>
                  <a:lnTo>
                    <a:pt x="254" y="2"/>
                  </a:lnTo>
                  <a:lnTo>
                    <a:pt x="245" y="3"/>
                  </a:lnTo>
                  <a:lnTo>
                    <a:pt x="237" y="4"/>
                  </a:lnTo>
                  <a:lnTo>
                    <a:pt x="227" y="4"/>
                  </a:lnTo>
                  <a:lnTo>
                    <a:pt x="218" y="6"/>
                  </a:lnTo>
                  <a:lnTo>
                    <a:pt x="209" y="7"/>
                  </a:lnTo>
                  <a:close/>
                </a:path>
              </a:pathLst>
            </a:custGeom>
            <a:solidFill>
              <a:srgbClr val="FFF2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81" name="Freeform 492"/>
            <p:cNvSpPr>
              <a:spLocks noChangeAspect="1"/>
            </p:cNvSpPr>
            <p:nvPr/>
          </p:nvSpPr>
          <p:spPr bwMode="auto">
            <a:xfrm>
              <a:off x="4623" y="2917"/>
              <a:ext cx="92" cy="131"/>
            </a:xfrm>
            <a:custGeom>
              <a:avLst/>
              <a:gdLst>
                <a:gd name="T0" fmla="*/ 8 w 273"/>
                <a:gd name="T1" fmla="*/ 0 h 389"/>
                <a:gd name="T2" fmla="*/ 7 w 273"/>
                <a:gd name="T3" fmla="*/ 1 h 389"/>
                <a:gd name="T4" fmla="*/ 6 w 273"/>
                <a:gd name="T5" fmla="*/ 1 h 389"/>
                <a:gd name="T6" fmla="*/ 5 w 273"/>
                <a:gd name="T7" fmla="*/ 2 h 389"/>
                <a:gd name="T8" fmla="*/ 4 w 273"/>
                <a:gd name="T9" fmla="*/ 3 h 389"/>
                <a:gd name="T10" fmla="*/ 4 w 273"/>
                <a:gd name="T11" fmla="*/ 3 h 389"/>
                <a:gd name="T12" fmla="*/ 3 w 273"/>
                <a:gd name="T13" fmla="*/ 4 h 389"/>
                <a:gd name="T14" fmla="*/ 2 w 273"/>
                <a:gd name="T15" fmla="*/ 5 h 389"/>
                <a:gd name="T16" fmla="*/ 2 w 273"/>
                <a:gd name="T17" fmla="*/ 6 h 389"/>
                <a:gd name="T18" fmla="*/ 1 w 273"/>
                <a:gd name="T19" fmla="*/ 7 h 389"/>
                <a:gd name="T20" fmla="*/ 1 w 273"/>
                <a:gd name="T21" fmla="*/ 7 h 389"/>
                <a:gd name="T22" fmla="*/ 0 w 273"/>
                <a:gd name="T23" fmla="*/ 8 h 389"/>
                <a:gd name="T24" fmla="*/ 0 w 273"/>
                <a:gd name="T25" fmla="*/ 10 h 389"/>
                <a:gd name="T26" fmla="*/ 0 w 273"/>
                <a:gd name="T27" fmla="*/ 11 h 389"/>
                <a:gd name="T28" fmla="*/ 0 w 273"/>
                <a:gd name="T29" fmla="*/ 12 h 389"/>
                <a:gd name="T30" fmla="*/ 0 w 273"/>
                <a:gd name="T31" fmla="*/ 13 h 389"/>
                <a:gd name="T32" fmla="*/ 0 w 273"/>
                <a:gd name="T33" fmla="*/ 15 h 389"/>
                <a:gd name="T34" fmla="*/ 1 w 273"/>
                <a:gd name="T35" fmla="*/ 13 h 389"/>
                <a:gd name="T36" fmla="*/ 1 w 273"/>
                <a:gd name="T37" fmla="*/ 12 h 389"/>
                <a:gd name="T38" fmla="*/ 1 w 273"/>
                <a:gd name="T39" fmla="*/ 11 h 389"/>
                <a:gd name="T40" fmla="*/ 1 w 273"/>
                <a:gd name="T41" fmla="*/ 10 h 389"/>
                <a:gd name="T42" fmla="*/ 2 w 273"/>
                <a:gd name="T43" fmla="*/ 8 h 389"/>
                <a:gd name="T44" fmla="*/ 2 w 273"/>
                <a:gd name="T45" fmla="*/ 7 h 389"/>
                <a:gd name="T46" fmla="*/ 3 w 273"/>
                <a:gd name="T47" fmla="*/ 6 h 389"/>
                <a:gd name="T48" fmla="*/ 3 w 273"/>
                <a:gd name="T49" fmla="*/ 5 h 389"/>
                <a:gd name="T50" fmla="*/ 4 w 273"/>
                <a:gd name="T51" fmla="*/ 4 h 389"/>
                <a:gd name="T52" fmla="*/ 4 w 273"/>
                <a:gd name="T53" fmla="*/ 4 h 389"/>
                <a:gd name="T54" fmla="*/ 5 w 273"/>
                <a:gd name="T55" fmla="*/ 3 h 389"/>
                <a:gd name="T56" fmla="*/ 6 w 273"/>
                <a:gd name="T57" fmla="*/ 2 h 389"/>
                <a:gd name="T58" fmla="*/ 7 w 273"/>
                <a:gd name="T59" fmla="*/ 2 h 389"/>
                <a:gd name="T60" fmla="*/ 8 w 273"/>
                <a:gd name="T61" fmla="*/ 1 h 389"/>
                <a:gd name="T62" fmla="*/ 9 w 273"/>
                <a:gd name="T63" fmla="*/ 0 h 389"/>
                <a:gd name="T64" fmla="*/ 10 w 273"/>
                <a:gd name="T65" fmla="*/ 0 h 389"/>
                <a:gd name="T66" fmla="*/ 10 w 273"/>
                <a:gd name="T67" fmla="*/ 0 h 389"/>
                <a:gd name="T68" fmla="*/ 10 w 273"/>
                <a:gd name="T69" fmla="*/ 0 h 389"/>
                <a:gd name="T70" fmla="*/ 9 w 273"/>
                <a:gd name="T71" fmla="*/ 0 h 389"/>
                <a:gd name="T72" fmla="*/ 9 w 273"/>
                <a:gd name="T73" fmla="*/ 0 h 389"/>
                <a:gd name="T74" fmla="*/ 9 w 273"/>
                <a:gd name="T75" fmla="*/ 0 h 389"/>
                <a:gd name="T76" fmla="*/ 8 w 273"/>
                <a:gd name="T77" fmla="*/ 0 h 389"/>
                <a:gd name="T78" fmla="*/ 8 w 273"/>
                <a:gd name="T79" fmla="*/ 0 h 389"/>
                <a:gd name="T80" fmla="*/ 8 w 273"/>
                <a:gd name="T81" fmla="*/ 0 h 3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73" h="389">
                  <a:moveTo>
                    <a:pt x="202" y="9"/>
                  </a:moveTo>
                  <a:lnTo>
                    <a:pt x="182" y="24"/>
                  </a:lnTo>
                  <a:lnTo>
                    <a:pt x="161" y="40"/>
                  </a:lnTo>
                  <a:lnTo>
                    <a:pt x="140" y="56"/>
                  </a:lnTo>
                  <a:lnTo>
                    <a:pt x="120" y="72"/>
                  </a:lnTo>
                  <a:lnTo>
                    <a:pt x="99" y="91"/>
                  </a:lnTo>
                  <a:lnTo>
                    <a:pt x="80" y="109"/>
                  </a:lnTo>
                  <a:lnTo>
                    <a:pt x="62" y="129"/>
                  </a:lnTo>
                  <a:lnTo>
                    <a:pt x="47" y="150"/>
                  </a:lnTo>
                  <a:lnTo>
                    <a:pt x="32" y="172"/>
                  </a:lnTo>
                  <a:lnTo>
                    <a:pt x="20" y="197"/>
                  </a:lnTo>
                  <a:lnTo>
                    <a:pt x="10" y="222"/>
                  </a:lnTo>
                  <a:lnTo>
                    <a:pt x="4" y="251"/>
                  </a:lnTo>
                  <a:lnTo>
                    <a:pt x="0" y="282"/>
                  </a:lnTo>
                  <a:lnTo>
                    <a:pt x="0" y="314"/>
                  </a:lnTo>
                  <a:lnTo>
                    <a:pt x="3" y="350"/>
                  </a:lnTo>
                  <a:lnTo>
                    <a:pt x="11" y="389"/>
                  </a:lnTo>
                  <a:lnTo>
                    <a:pt x="17" y="351"/>
                  </a:lnTo>
                  <a:lnTo>
                    <a:pt x="23" y="317"/>
                  </a:lnTo>
                  <a:lnTo>
                    <a:pt x="29" y="282"/>
                  </a:lnTo>
                  <a:lnTo>
                    <a:pt x="37" y="251"/>
                  </a:lnTo>
                  <a:lnTo>
                    <a:pt x="45" y="220"/>
                  </a:lnTo>
                  <a:lnTo>
                    <a:pt x="55" y="192"/>
                  </a:lnTo>
                  <a:lnTo>
                    <a:pt x="67" y="166"/>
                  </a:lnTo>
                  <a:lnTo>
                    <a:pt x="80" y="140"/>
                  </a:lnTo>
                  <a:lnTo>
                    <a:pt x="95" y="117"/>
                  </a:lnTo>
                  <a:lnTo>
                    <a:pt x="113" y="96"/>
                  </a:lnTo>
                  <a:lnTo>
                    <a:pt x="132" y="76"/>
                  </a:lnTo>
                  <a:lnTo>
                    <a:pt x="155" y="58"/>
                  </a:lnTo>
                  <a:lnTo>
                    <a:pt x="179" y="41"/>
                  </a:lnTo>
                  <a:lnTo>
                    <a:pt x="208" y="25"/>
                  </a:lnTo>
                  <a:lnTo>
                    <a:pt x="238" y="13"/>
                  </a:lnTo>
                  <a:lnTo>
                    <a:pt x="273" y="0"/>
                  </a:lnTo>
                  <a:lnTo>
                    <a:pt x="264" y="1"/>
                  </a:lnTo>
                  <a:lnTo>
                    <a:pt x="255" y="2"/>
                  </a:lnTo>
                  <a:lnTo>
                    <a:pt x="246" y="3"/>
                  </a:lnTo>
                  <a:lnTo>
                    <a:pt x="238" y="5"/>
                  </a:lnTo>
                  <a:lnTo>
                    <a:pt x="229" y="6"/>
                  </a:lnTo>
                  <a:lnTo>
                    <a:pt x="221" y="7"/>
                  </a:lnTo>
                  <a:lnTo>
                    <a:pt x="212" y="8"/>
                  </a:lnTo>
                  <a:lnTo>
                    <a:pt x="202" y="9"/>
                  </a:lnTo>
                  <a:close/>
                </a:path>
              </a:pathLst>
            </a:custGeom>
            <a:solidFill>
              <a:srgbClr val="FFF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82" name="Freeform 493"/>
            <p:cNvSpPr>
              <a:spLocks noChangeAspect="1"/>
            </p:cNvSpPr>
            <p:nvPr/>
          </p:nvSpPr>
          <p:spPr bwMode="auto">
            <a:xfrm>
              <a:off x="4624" y="2918"/>
              <a:ext cx="90" cy="128"/>
            </a:xfrm>
            <a:custGeom>
              <a:avLst/>
              <a:gdLst>
                <a:gd name="T0" fmla="*/ 7 w 267"/>
                <a:gd name="T1" fmla="*/ 0 h 380"/>
                <a:gd name="T2" fmla="*/ 7 w 267"/>
                <a:gd name="T3" fmla="*/ 1 h 380"/>
                <a:gd name="T4" fmla="*/ 6 w 267"/>
                <a:gd name="T5" fmla="*/ 2 h 380"/>
                <a:gd name="T6" fmla="*/ 5 w 267"/>
                <a:gd name="T7" fmla="*/ 2 h 380"/>
                <a:gd name="T8" fmla="*/ 4 w 267"/>
                <a:gd name="T9" fmla="*/ 3 h 380"/>
                <a:gd name="T10" fmla="*/ 4 w 267"/>
                <a:gd name="T11" fmla="*/ 3 h 380"/>
                <a:gd name="T12" fmla="*/ 3 w 267"/>
                <a:gd name="T13" fmla="*/ 4 h 380"/>
                <a:gd name="T14" fmla="*/ 2 w 267"/>
                <a:gd name="T15" fmla="*/ 5 h 380"/>
                <a:gd name="T16" fmla="*/ 2 w 267"/>
                <a:gd name="T17" fmla="*/ 6 h 380"/>
                <a:gd name="T18" fmla="*/ 1 w 267"/>
                <a:gd name="T19" fmla="*/ 6 h 380"/>
                <a:gd name="T20" fmla="*/ 1 w 267"/>
                <a:gd name="T21" fmla="*/ 7 h 380"/>
                <a:gd name="T22" fmla="*/ 0 w 267"/>
                <a:gd name="T23" fmla="*/ 8 h 380"/>
                <a:gd name="T24" fmla="*/ 0 w 267"/>
                <a:gd name="T25" fmla="*/ 9 h 380"/>
                <a:gd name="T26" fmla="*/ 0 w 267"/>
                <a:gd name="T27" fmla="*/ 10 h 380"/>
                <a:gd name="T28" fmla="*/ 0 w 267"/>
                <a:gd name="T29" fmla="*/ 12 h 380"/>
                <a:gd name="T30" fmla="*/ 0 w 267"/>
                <a:gd name="T31" fmla="*/ 13 h 380"/>
                <a:gd name="T32" fmla="*/ 0 w 267"/>
                <a:gd name="T33" fmla="*/ 14 h 380"/>
                <a:gd name="T34" fmla="*/ 1 w 267"/>
                <a:gd name="T35" fmla="*/ 13 h 380"/>
                <a:gd name="T36" fmla="*/ 1 w 267"/>
                <a:gd name="T37" fmla="*/ 12 h 380"/>
                <a:gd name="T38" fmla="*/ 1 w 267"/>
                <a:gd name="T39" fmla="*/ 10 h 380"/>
                <a:gd name="T40" fmla="*/ 1 w 267"/>
                <a:gd name="T41" fmla="*/ 9 h 380"/>
                <a:gd name="T42" fmla="*/ 2 w 267"/>
                <a:gd name="T43" fmla="*/ 8 h 380"/>
                <a:gd name="T44" fmla="*/ 2 w 267"/>
                <a:gd name="T45" fmla="*/ 7 h 380"/>
                <a:gd name="T46" fmla="*/ 2 w 267"/>
                <a:gd name="T47" fmla="*/ 6 h 380"/>
                <a:gd name="T48" fmla="*/ 3 w 267"/>
                <a:gd name="T49" fmla="*/ 5 h 380"/>
                <a:gd name="T50" fmla="*/ 3 w 267"/>
                <a:gd name="T51" fmla="*/ 4 h 380"/>
                <a:gd name="T52" fmla="*/ 4 w 267"/>
                <a:gd name="T53" fmla="*/ 3 h 380"/>
                <a:gd name="T54" fmla="*/ 5 w 267"/>
                <a:gd name="T55" fmla="*/ 3 h 380"/>
                <a:gd name="T56" fmla="*/ 6 w 267"/>
                <a:gd name="T57" fmla="*/ 2 h 380"/>
                <a:gd name="T58" fmla="*/ 7 w 267"/>
                <a:gd name="T59" fmla="*/ 1 h 380"/>
                <a:gd name="T60" fmla="*/ 8 w 267"/>
                <a:gd name="T61" fmla="*/ 1 h 380"/>
                <a:gd name="T62" fmla="*/ 9 w 267"/>
                <a:gd name="T63" fmla="*/ 0 h 380"/>
                <a:gd name="T64" fmla="*/ 10 w 267"/>
                <a:gd name="T65" fmla="*/ 0 h 380"/>
                <a:gd name="T66" fmla="*/ 10 w 267"/>
                <a:gd name="T67" fmla="*/ 0 h 380"/>
                <a:gd name="T68" fmla="*/ 9 w 267"/>
                <a:gd name="T69" fmla="*/ 0 h 380"/>
                <a:gd name="T70" fmla="*/ 9 w 267"/>
                <a:gd name="T71" fmla="*/ 0 h 380"/>
                <a:gd name="T72" fmla="*/ 9 w 267"/>
                <a:gd name="T73" fmla="*/ 0 h 380"/>
                <a:gd name="T74" fmla="*/ 9 w 267"/>
                <a:gd name="T75" fmla="*/ 0 h 380"/>
                <a:gd name="T76" fmla="*/ 8 w 267"/>
                <a:gd name="T77" fmla="*/ 0 h 380"/>
                <a:gd name="T78" fmla="*/ 8 w 267"/>
                <a:gd name="T79" fmla="*/ 0 h 380"/>
                <a:gd name="T80" fmla="*/ 7 w 267"/>
                <a:gd name="T81" fmla="*/ 0 h 3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380">
                  <a:moveTo>
                    <a:pt x="197" y="9"/>
                  </a:moveTo>
                  <a:lnTo>
                    <a:pt x="177" y="26"/>
                  </a:lnTo>
                  <a:lnTo>
                    <a:pt x="157" y="42"/>
                  </a:lnTo>
                  <a:lnTo>
                    <a:pt x="137" y="58"/>
                  </a:lnTo>
                  <a:lnTo>
                    <a:pt x="118" y="74"/>
                  </a:lnTo>
                  <a:lnTo>
                    <a:pt x="98" y="91"/>
                  </a:lnTo>
                  <a:lnTo>
                    <a:pt x="79" y="109"/>
                  </a:lnTo>
                  <a:lnTo>
                    <a:pt x="62" y="128"/>
                  </a:lnTo>
                  <a:lnTo>
                    <a:pt x="47" y="148"/>
                  </a:lnTo>
                  <a:lnTo>
                    <a:pt x="32" y="170"/>
                  </a:lnTo>
                  <a:lnTo>
                    <a:pt x="21" y="193"/>
                  </a:lnTo>
                  <a:lnTo>
                    <a:pt x="12" y="218"/>
                  </a:lnTo>
                  <a:lnTo>
                    <a:pt x="5" y="246"/>
                  </a:lnTo>
                  <a:lnTo>
                    <a:pt x="1" y="274"/>
                  </a:lnTo>
                  <a:lnTo>
                    <a:pt x="0" y="307"/>
                  </a:lnTo>
                  <a:lnTo>
                    <a:pt x="3" y="342"/>
                  </a:lnTo>
                  <a:lnTo>
                    <a:pt x="10" y="380"/>
                  </a:lnTo>
                  <a:lnTo>
                    <a:pt x="15" y="342"/>
                  </a:lnTo>
                  <a:lnTo>
                    <a:pt x="21" y="307"/>
                  </a:lnTo>
                  <a:lnTo>
                    <a:pt x="27" y="273"/>
                  </a:lnTo>
                  <a:lnTo>
                    <a:pt x="35" y="242"/>
                  </a:lnTo>
                  <a:lnTo>
                    <a:pt x="43" y="212"/>
                  </a:lnTo>
                  <a:lnTo>
                    <a:pt x="52" y="185"/>
                  </a:lnTo>
                  <a:lnTo>
                    <a:pt x="63" y="159"/>
                  </a:lnTo>
                  <a:lnTo>
                    <a:pt x="76" y="135"/>
                  </a:lnTo>
                  <a:lnTo>
                    <a:pt x="91" y="112"/>
                  </a:lnTo>
                  <a:lnTo>
                    <a:pt x="108" y="91"/>
                  </a:lnTo>
                  <a:lnTo>
                    <a:pt x="128" y="73"/>
                  </a:lnTo>
                  <a:lnTo>
                    <a:pt x="150" y="54"/>
                  </a:lnTo>
                  <a:lnTo>
                    <a:pt x="174" y="39"/>
                  </a:lnTo>
                  <a:lnTo>
                    <a:pt x="202" y="24"/>
                  </a:lnTo>
                  <a:lnTo>
                    <a:pt x="233" y="12"/>
                  </a:lnTo>
                  <a:lnTo>
                    <a:pt x="267" y="0"/>
                  </a:lnTo>
                  <a:lnTo>
                    <a:pt x="258" y="1"/>
                  </a:lnTo>
                  <a:lnTo>
                    <a:pt x="249" y="3"/>
                  </a:lnTo>
                  <a:lnTo>
                    <a:pt x="241" y="4"/>
                  </a:lnTo>
                  <a:lnTo>
                    <a:pt x="232" y="5"/>
                  </a:lnTo>
                  <a:lnTo>
                    <a:pt x="224" y="6"/>
                  </a:lnTo>
                  <a:lnTo>
                    <a:pt x="214" y="7"/>
                  </a:lnTo>
                  <a:lnTo>
                    <a:pt x="206" y="8"/>
                  </a:lnTo>
                  <a:lnTo>
                    <a:pt x="197" y="9"/>
                  </a:lnTo>
                  <a:close/>
                </a:path>
              </a:pathLst>
            </a:custGeom>
            <a:solidFill>
              <a:srgbClr val="FFF9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83" name="Freeform 494"/>
            <p:cNvSpPr>
              <a:spLocks noChangeAspect="1"/>
            </p:cNvSpPr>
            <p:nvPr/>
          </p:nvSpPr>
          <p:spPr bwMode="auto">
            <a:xfrm>
              <a:off x="4625" y="2918"/>
              <a:ext cx="87" cy="125"/>
            </a:xfrm>
            <a:custGeom>
              <a:avLst/>
              <a:gdLst>
                <a:gd name="T0" fmla="*/ 7 w 261"/>
                <a:gd name="T1" fmla="*/ 0 h 373"/>
                <a:gd name="T2" fmla="*/ 6 w 261"/>
                <a:gd name="T3" fmla="*/ 1 h 373"/>
                <a:gd name="T4" fmla="*/ 6 w 261"/>
                <a:gd name="T5" fmla="*/ 2 h 373"/>
                <a:gd name="T6" fmla="*/ 5 w 261"/>
                <a:gd name="T7" fmla="*/ 2 h 373"/>
                <a:gd name="T8" fmla="*/ 4 w 261"/>
                <a:gd name="T9" fmla="*/ 3 h 373"/>
                <a:gd name="T10" fmla="*/ 4 w 261"/>
                <a:gd name="T11" fmla="*/ 3 h 373"/>
                <a:gd name="T12" fmla="*/ 3 w 261"/>
                <a:gd name="T13" fmla="*/ 4 h 373"/>
                <a:gd name="T14" fmla="*/ 2 w 261"/>
                <a:gd name="T15" fmla="*/ 5 h 373"/>
                <a:gd name="T16" fmla="*/ 2 w 261"/>
                <a:gd name="T17" fmla="*/ 5 h 373"/>
                <a:gd name="T18" fmla="*/ 1 w 261"/>
                <a:gd name="T19" fmla="*/ 6 h 373"/>
                <a:gd name="T20" fmla="*/ 1 w 261"/>
                <a:gd name="T21" fmla="*/ 7 h 373"/>
                <a:gd name="T22" fmla="*/ 0 w 261"/>
                <a:gd name="T23" fmla="*/ 8 h 373"/>
                <a:gd name="T24" fmla="*/ 0 w 261"/>
                <a:gd name="T25" fmla="*/ 9 h 373"/>
                <a:gd name="T26" fmla="*/ 0 w 261"/>
                <a:gd name="T27" fmla="*/ 10 h 373"/>
                <a:gd name="T28" fmla="*/ 0 w 261"/>
                <a:gd name="T29" fmla="*/ 11 h 373"/>
                <a:gd name="T30" fmla="*/ 0 w 261"/>
                <a:gd name="T31" fmla="*/ 13 h 373"/>
                <a:gd name="T32" fmla="*/ 0 w 261"/>
                <a:gd name="T33" fmla="*/ 14 h 373"/>
                <a:gd name="T34" fmla="*/ 0 w 261"/>
                <a:gd name="T35" fmla="*/ 13 h 373"/>
                <a:gd name="T36" fmla="*/ 1 w 261"/>
                <a:gd name="T37" fmla="*/ 11 h 373"/>
                <a:gd name="T38" fmla="*/ 1 w 261"/>
                <a:gd name="T39" fmla="*/ 10 h 373"/>
                <a:gd name="T40" fmla="*/ 1 w 261"/>
                <a:gd name="T41" fmla="*/ 9 h 373"/>
                <a:gd name="T42" fmla="*/ 1 w 261"/>
                <a:gd name="T43" fmla="*/ 8 h 373"/>
                <a:gd name="T44" fmla="*/ 2 w 261"/>
                <a:gd name="T45" fmla="*/ 7 h 373"/>
                <a:gd name="T46" fmla="*/ 2 w 261"/>
                <a:gd name="T47" fmla="*/ 6 h 373"/>
                <a:gd name="T48" fmla="*/ 3 w 261"/>
                <a:gd name="T49" fmla="*/ 5 h 373"/>
                <a:gd name="T50" fmla="*/ 3 w 261"/>
                <a:gd name="T51" fmla="*/ 4 h 373"/>
                <a:gd name="T52" fmla="*/ 4 w 261"/>
                <a:gd name="T53" fmla="*/ 3 h 373"/>
                <a:gd name="T54" fmla="*/ 5 w 261"/>
                <a:gd name="T55" fmla="*/ 3 h 373"/>
                <a:gd name="T56" fmla="*/ 5 w 261"/>
                <a:gd name="T57" fmla="*/ 2 h 373"/>
                <a:gd name="T58" fmla="*/ 6 w 261"/>
                <a:gd name="T59" fmla="*/ 1 h 373"/>
                <a:gd name="T60" fmla="*/ 7 w 261"/>
                <a:gd name="T61" fmla="*/ 1 h 373"/>
                <a:gd name="T62" fmla="*/ 8 w 261"/>
                <a:gd name="T63" fmla="*/ 0 h 373"/>
                <a:gd name="T64" fmla="*/ 10 w 261"/>
                <a:gd name="T65" fmla="*/ 0 h 373"/>
                <a:gd name="T66" fmla="*/ 7 w 261"/>
                <a:gd name="T67" fmla="*/ 0 h 3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1" h="373">
                  <a:moveTo>
                    <a:pt x="192" y="12"/>
                  </a:moveTo>
                  <a:lnTo>
                    <a:pt x="173" y="28"/>
                  </a:lnTo>
                  <a:lnTo>
                    <a:pt x="154" y="44"/>
                  </a:lnTo>
                  <a:lnTo>
                    <a:pt x="134" y="60"/>
                  </a:lnTo>
                  <a:lnTo>
                    <a:pt x="116" y="76"/>
                  </a:lnTo>
                  <a:lnTo>
                    <a:pt x="97" y="93"/>
                  </a:lnTo>
                  <a:lnTo>
                    <a:pt x="79" y="110"/>
                  </a:lnTo>
                  <a:lnTo>
                    <a:pt x="63" y="127"/>
                  </a:lnTo>
                  <a:lnTo>
                    <a:pt x="48" y="147"/>
                  </a:lnTo>
                  <a:lnTo>
                    <a:pt x="34" y="167"/>
                  </a:lnTo>
                  <a:lnTo>
                    <a:pt x="22" y="189"/>
                  </a:lnTo>
                  <a:lnTo>
                    <a:pt x="13" y="214"/>
                  </a:lnTo>
                  <a:lnTo>
                    <a:pt x="6" y="240"/>
                  </a:lnTo>
                  <a:lnTo>
                    <a:pt x="1" y="269"/>
                  </a:lnTo>
                  <a:lnTo>
                    <a:pt x="0" y="300"/>
                  </a:lnTo>
                  <a:lnTo>
                    <a:pt x="3" y="334"/>
                  </a:lnTo>
                  <a:lnTo>
                    <a:pt x="8" y="373"/>
                  </a:lnTo>
                  <a:lnTo>
                    <a:pt x="13" y="334"/>
                  </a:lnTo>
                  <a:lnTo>
                    <a:pt x="19" y="299"/>
                  </a:lnTo>
                  <a:lnTo>
                    <a:pt x="25" y="265"/>
                  </a:lnTo>
                  <a:lnTo>
                    <a:pt x="31" y="234"/>
                  </a:lnTo>
                  <a:lnTo>
                    <a:pt x="39" y="205"/>
                  </a:lnTo>
                  <a:lnTo>
                    <a:pt x="49" y="178"/>
                  </a:lnTo>
                  <a:lnTo>
                    <a:pt x="60" y="152"/>
                  </a:lnTo>
                  <a:lnTo>
                    <a:pt x="73" y="129"/>
                  </a:lnTo>
                  <a:lnTo>
                    <a:pt x="87" y="108"/>
                  </a:lnTo>
                  <a:lnTo>
                    <a:pt x="103" y="88"/>
                  </a:lnTo>
                  <a:lnTo>
                    <a:pt x="122" y="69"/>
                  </a:lnTo>
                  <a:lnTo>
                    <a:pt x="144" y="52"/>
                  </a:lnTo>
                  <a:lnTo>
                    <a:pt x="169" y="37"/>
                  </a:lnTo>
                  <a:lnTo>
                    <a:pt x="196" y="23"/>
                  </a:lnTo>
                  <a:lnTo>
                    <a:pt x="226" y="12"/>
                  </a:lnTo>
                  <a:lnTo>
                    <a:pt x="261" y="0"/>
                  </a:lnTo>
                  <a:lnTo>
                    <a:pt x="192" y="12"/>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84" name="Freeform 495"/>
            <p:cNvSpPr>
              <a:spLocks noChangeAspect="1"/>
            </p:cNvSpPr>
            <p:nvPr/>
          </p:nvSpPr>
          <p:spPr bwMode="auto">
            <a:xfrm>
              <a:off x="4826" y="3020"/>
              <a:ext cx="65" cy="138"/>
            </a:xfrm>
            <a:custGeom>
              <a:avLst/>
              <a:gdLst>
                <a:gd name="T0" fmla="*/ 7 w 194"/>
                <a:gd name="T1" fmla="*/ 3 h 413"/>
                <a:gd name="T2" fmla="*/ 7 w 194"/>
                <a:gd name="T3" fmla="*/ 3 h 413"/>
                <a:gd name="T4" fmla="*/ 7 w 194"/>
                <a:gd name="T5" fmla="*/ 4 h 413"/>
                <a:gd name="T6" fmla="*/ 7 w 194"/>
                <a:gd name="T7" fmla="*/ 5 h 413"/>
                <a:gd name="T8" fmla="*/ 7 w 194"/>
                <a:gd name="T9" fmla="*/ 5 h 413"/>
                <a:gd name="T10" fmla="*/ 7 w 194"/>
                <a:gd name="T11" fmla="*/ 6 h 413"/>
                <a:gd name="T12" fmla="*/ 7 w 194"/>
                <a:gd name="T13" fmla="*/ 7 h 413"/>
                <a:gd name="T14" fmla="*/ 7 w 194"/>
                <a:gd name="T15" fmla="*/ 8 h 413"/>
                <a:gd name="T16" fmla="*/ 6 w 194"/>
                <a:gd name="T17" fmla="*/ 9 h 413"/>
                <a:gd name="T18" fmla="*/ 6 w 194"/>
                <a:gd name="T19" fmla="*/ 9 h 413"/>
                <a:gd name="T20" fmla="*/ 5 w 194"/>
                <a:gd name="T21" fmla="*/ 10 h 413"/>
                <a:gd name="T22" fmla="*/ 5 w 194"/>
                <a:gd name="T23" fmla="*/ 11 h 413"/>
                <a:gd name="T24" fmla="*/ 4 w 194"/>
                <a:gd name="T25" fmla="*/ 12 h 413"/>
                <a:gd name="T26" fmla="*/ 3 w 194"/>
                <a:gd name="T27" fmla="*/ 13 h 413"/>
                <a:gd name="T28" fmla="*/ 2 w 194"/>
                <a:gd name="T29" fmla="*/ 14 h 413"/>
                <a:gd name="T30" fmla="*/ 1 w 194"/>
                <a:gd name="T31" fmla="*/ 14 h 413"/>
                <a:gd name="T32" fmla="*/ 0 w 194"/>
                <a:gd name="T33" fmla="*/ 15 h 413"/>
                <a:gd name="T34" fmla="*/ 1 w 194"/>
                <a:gd name="T35" fmla="*/ 14 h 413"/>
                <a:gd name="T36" fmla="*/ 2 w 194"/>
                <a:gd name="T37" fmla="*/ 12 h 413"/>
                <a:gd name="T38" fmla="*/ 3 w 194"/>
                <a:gd name="T39" fmla="*/ 10 h 413"/>
                <a:gd name="T40" fmla="*/ 4 w 194"/>
                <a:gd name="T41" fmla="*/ 8 h 413"/>
                <a:gd name="T42" fmla="*/ 5 w 194"/>
                <a:gd name="T43" fmla="*/ 6 h 413"/>
                <a:gd name="T44" fmla="*/ 5 w 194"/>
                <a:gd name="T45" fmla="*/ 4 h 413"/>
                <a:gd name="T46" fmla="*/ 6 w 194"/>
                <a:gd name="T47" fmla="*/ 2 h 413"/>
                <a:gd name="T48" fmla="*/ 7 w 194"/>
                <a:gd name="T49" fmla="*/ 0 h 413"/>
                <a:gd name="T50" fmla="*/ 7 w 194"/>
                <a:gd name="T51" fmla="*/ 3 h 4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4" h="413">
                  <a:moveTo>
                    <a:pt x="193" y="69"/>
                  </a:moveTo>
                  <a:lnTo>
                    <a:pt x="194" y="89"/>
                  </a:lnTo>
                  <a:lnTo>
                    <a:pt x="194" y="108"/>
                  </a:lnTo>
                  <a:lnTo>
                    <a:pt x="193" y="128"/>
                  </a:lnTo>
                  <a:lnTo>
                    <a:pt x="192" y="148"/>
                  </a:lnTo>
                  <a:lnTo>
                    <a:pt x="188" y="168"/>
                  </a:lnTo>
                  <a:lnTo>
                    <a:pt x="184" y="189"/>
                  </a:lnTo>
                  <a:lnTo>
                    <a:pt x="177" y="211"/>
                  </a:lnTo>
                  <a:lnTo>
                    <a:pt x="169" y="232"/>
                  </a:lnTo>
                  <a:lnTo>
                    <a:pt x="158" y="254"/>
                  </a:lnTo>
                  <a:lnTo>
                    <a:pt x="144" y="275"/>
                  </a:lnTo>
                  <a:lnTo>
                    <a:pt x="129" y="298"/>
                  </a:lnTo>
                  <a:lnTo>
                    <a:pt x="110" y="320"/>
                  </a:lnTo>
                  <a:lnTo>
                    <a:pt x="88" y="343"/>
                  </a:lnTo>
                  <a:lnTo>
                    <a:pt x="63" y="366"/>
                  </a:lnTo>
                  <a:lnTo>
                    <a:pt x="34" y="390"/>
                  </a:lnTo>
                  <a:lnTo>
                    <a:pt x="0" y="413"/>
                  </a:lnTo>
                  <a:lnTo>
                    <a:pt x="27" y="369"/>
                  </a:lnTo>
                  <a:lnTo>
                    <a:pt x="52" y="319"/>
                  </a:lnTo>
                  <a:lnTo>
                    <a:pt x="78" y="265"/>
                  </a:lnTo>
                  <a:lnTo>
                    <a:pt x="102" y="209"/>
                  </a:lnTo>
                  <a:lnTo>
                    <a:pt x="125" y="152"/>
                  </a:lnTo>
                  <a:lnTo>
                    <a:pt x="144" y="98"/>
                  </a:lnTo>
                  <a:lnTo>
                    <a:pt x="163" y="46"/>
                  </a:lnTo>
                  <a:lnTo>
                    <a:pt x="177" y="0"/>
                  </a:lnTo>
                  <a:lnTo>
                    <a:pt x="193" y="69"/>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85" name="Freeform 496"/>
            <p:cNvSpPr>
              <a:spLocks noChangeAspect="1"/>
            </p:cNvSpPr>
            <p:nvPr/>
          </p:nvSpPr>
          <p:spPr bwMode="auto">
            <a:xfrm>
              <a:off x="4828" y="3022"/>
              <a:ext cx="63" cy="134"/>
            </a:xfrm>
            <a:custGeom>
              <a:avLst/>
              <a:gdLst>
                <a:gd name="T0" fmla="*/ 7 w 187"/>
                <a:gd name="T1" fmla="*/ 2 h 398"/>
                <a:gd name="T2" fmla="*/ 7 w 187"/>
                <a:gd name="T3" fmla="*/ 3 h 398"/>
                <a:gd name="T4" fmla="*/ 7 w 187"/>
                <a:gd name="T5" fmla="*/ 4 h 398"/>
                <a:gd name="T6" fmla="*/ 7 w 187"/>
                <a:gd name="T7" fmla="*/ 5 h 398"/>
                <a:gd name="T8" fmla="*/ 7 w 187"/>
                <a:gd name="T9" fmla="*/ 5 h 398"/>
                <a:gd name="T10" fmla="*/ 7 w 187"/>
                <a:gd name="T11" fmla="*/ 6 h 398"/>
                <a:gd name="T12" fmla="*/ 7 w 187"/>
                <a:gd name="T13" fmla="*/ 7 h 398"/>
                <a:gd name="T14" fmla="*/ 6 w 187"/>
                <a:gd name="T15" fmla="*/ 8 h 398"/>
                <a:gd name="T16" fmla="*/ 6 w 187"/>
                <a:gd name="T17" fmla="*/ 8 h 398"/>
                <a:gd name="T18" fmla="*/ 6 w 187"/>
                <a:gd name="T19" fmla="*/ 9 h 398"/>
                <a:gd name="T20" fmla="*/ 5 w 187"/>
                <a:gd name="T21" fmla="*/ 10 h 398"/>
                <a:gd name="T22" fmla="*/ 5 w 187"/>
                <a:gd name="T23" fmla="*/ 11 h 398"/>
                <a:gd name="T24" fmla="*/ 4 w 187"/>
                <a:gd name="T25" fmla="*/ 12 h 398"/>
                <a:gd name="T26" fmla="*/ 3 w 187"/>
                <a:gd name="T27" fmla="*/ 12 h 398"/>
                <a:gd name="T28" fmla="*/ 2 w 187"/>
                <a:gd name="T29" fmla="*/ 13 h 398"/>
                <a:gd name="T30" fmla="*/ 1 w 187"/>
                <a:gd name="T31" fmla="*/ 14 h 398"/>
                <a:gd name="T32" fmla="*/ 0 w 187"/>
                <a:gd name="T33" fmla="*/ 15 h 398"/>
                <a:gd name="T34" fmla="*/ 1 w 187"/>
                <a:gd name="T35" fmla="*/ 13 h 398"/>
                <a:gd name="T36" fmla="*/ 2 w 187"/>
                <a:gd name="T37" fmla="*/ 12 h 398"/>
                <a:gd name="T38" fmla="*/ 3 w 187"/>
                <a:gd name="T39" fmla="*/ 10 h 398"/>
                <a:gd name="T40" fmla="*/ 4 w 187"/>
                <a:gd name="T41" fmla="*/ 8 h 398"/>
                <a:gd name="T42" fmla="*/ 4 w 187"/>
                <a:gd name="T43" fmla="*/ 6 h 398"/>
                <a:gd name="T44" fmla="*/ 5 w 187"/>
                <a:gd name="T45" fmla="*/ 4 h 398"/>
                <a:gd name="T46" fmla="*/ 6 w 187"/>
                <a:gd name="T47" fmla="*/ 2 h 398"/>
                <a:gd name="T48" fmla="*/ 6 w 187"/>
                <a:gd name="T49" fmla="*/ 0 h 398"/>
                <a:gd name="T50" fmla="*/ 7 w 187"/>
                <a:gd name="T51" fmla="*/ 1 h 398"/>
                <a:gd name="T52" fmla="*/ 7 w 187"/>
                <a:gd name="T53" fmla="*/ 1 h 398"/>
                <a:gd name="T54" fmla="*/ 7 w 187"/>
                <a:gd name="T55" fmla="*/ 2 h 398"/>
                <a:gd name="T56" fmla="*/ 7 w 187"/>
                <a:gd name="T57" fmla="*/ 2 h 3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87" h="398">
                  <a:moveTo>
                    <a:pt x="186" y="65"/>
                  </a:moveTo>
                  <a:lnTo>
                    <a:pt x="187" y="83"/>
                  </a:lnTo>
                  <a:lnTo>
                    <a:pt x="187" y="103"/>
                  </a:lnTo>
                  <a:lnTo>
                    <a:pt x="186" y="121"/>
                  </a:lnTo>
                  <a:lnTo>
                    <a:pt x="183" y="141"/>
                  </a:lnTo>
                  <a:lnTo>
                    <a:pt x="180" y="162"/>
                  </a:lnTo>
                  <a:lnTo>
                    <a:pt x="175" y="181"/>
                  </a:lnTo>
                  <a:lnTo>
                    <a:pt x="169" y="202"/>
                  </a:lnTo>
                  <a:lnTo>
                    <a:pt x="161" y="223"/>
                  </a:lnTo>
                  <a:lnTo>
                    <a:pt x="151" y="245"/>
                  </a:lnTo>
                  <a:lnTo>
                    <a:pt x="138" y="265"/>
                  </a:lnTo>
                  <a:lnTo>
                    <a:pt x="122" y="287"/>
                  </a:lnTo>
                  <a:lnTo>
                    <a:pt x="105" y="309"/>
                  </a:lnTo>
                  <a:lnTo>
                    <a:pt x="83" y="331"/>
                  </a:lnTo>
                  <a:lnTo>
                    <a:pt x="59" y="353"/>
                  </a:lnTo>
                  <a:lnTo>
                    <a:pt x="31" y="376"/>
                  </a:lnTo>
                  <a:lnTo>
                    <a:pt x="0" y="398"/>
                  </a:lnTo>
                  <a:lnTo>
                    <a:pt x="25" y="355"/>
                  </a:lnTo>
                  <a:lnTo>
                    <a:pt x="51" y="307"/>
                  </a:lnTo>
                  <a:lnTo>
                    <a:pt x="75" y="255"/>
                  </a:lnTo>
                  <a:lnTo>
                    <a:pt x="98" y="202"/>
                  </a:lnTo>
                  <a:lnTo>
                    <a:pt x="119" y="148"/>
                  </a:lnTo>
                  <a:lnTo>
                    <a:pt x="138" y="95"/>
                  </a:lnTo>
                  <a:lnTo>
                    <a:pt x="156" y="45"/>
                  </a:lnTo>
                  <a:lnTo>
                    <a:pt x="169" y="0"/>
                  </a:lnTo>
                  <a:lnTo>
                    <a:pt x="174" y="16"/>
                  </a:lnTo>
                  <a:lnTo>
                    <a:pt x="178" y="33"/>
                  </a:lnTo>
                  <a:lnTo>
                    <a:pt x="181" y="49"/>
                  </a:lnTo>
                  <a:lnTo>
                    <a:pt x="186" y="65"/>
                  </a:lnTo>
                  <a:close/>
                </a:path>
              </a:pathLst>
            </a:custGeom>
            <a:solidFill>
              <a:srgbClr val="FFCC0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86" name="Freeform 497"/>
            <p:cNvSpPr>
              <a:spLocks noChangeAspect="1"/>
            </p:cNvSpPr>
            <p:nvPr/>
          </p:nvSpPr>
          <p:spPr bwMode="auto">
            <a:xfrm>
              <a:off x="4830" y="3025"/>
              <a:ext cx="59" cy="128"/>
            </a:xfrm>
            <a:custGeom>
              <a:avLst/>
              <a:gdLst>
                <a:gd name="T0" fmla="*/ 7 w 176"/>
                <a:gd name="T1" fmla="*/ 2 h 383"/>
                <a:gd name="T2" fmla="*/ 7 w 176"/>
                <a:gd name="T3" fmla="*/ 4 h 383"/>
                <a:gd name="T4" fmla="*/ 6 w 176"/>
                <a:gd name="T5" fmla="*/ 5 h 383"/>
                <a:gd name="T6" fmla="*/ 6 w 176"/>
                <a:gd name="T7" fmla="*/ 6 h 383"/>
                <a:gd name="T8" fmla="*/ 6 w 176"/>
                <a:gd name="T9" fmla="*/ 8 h 383"/>
                <a:gd name="T10" fmla="*/ 5 w 176"/>
                <a:gd name="T11" fmla="*/ 10 h 383"/>
                <a:gd name="T12" fmla="*/ 4 w 176"/>
                <a:gd name="T13" fmla="*/ 11 h 383"/>
                <a:gd name="T14" fmla="*/ 2 w 176"/>
                <a:gd name="T15" fmla="*/ 13 h 383"/>
                <a:gd name="T16" fmla="*/ 0 w 176"/>
                <a:gd name="T17" fmla="*/ 14 h 383"/>
                <a:gd name="T18" fmla="*/ 1 w 176"/>
                <a:gd name="T19" fmla="*/ 13 h 383"/>
                <a:gd name="T20" fmla="*/ 2 w 176"/>
                <a:gd name="T21" fmla="*/ 11 h 383"/>
                <a:gd name="T22" fmla="*/ 3 w 176"/>
                <a:gd name="T23" fmla="*/ 9 h 383"/>
                <a:gd name="T24" fmla="*/ 3 w 176"/>
                <a:gd name="T25" fmla="*/ 7 h 383"/>
                <a:gd name="T26" fmla="*/ 4 w 176"/>
                <a:gd name="T27" fmla="*/ 5 h 383"/>
                <a:gd name="T28" fmla="*/ 5 w 176"/>
                <a:gd name="T29" fmla="*/ 3 h 383"/>
                <a:gd name="T30" fmla="*/ 6 w 176"/>
                <a:gd name="T31" fmla="*/ 2 h 383"/>
                <a:gd name="T32" fmla="*/ 6 w 176"/>
                <a:gd name="T33" fmla="*/ 0 h 383"/>
                <a:gd name="T34" fmla="*/ 6 w 176"/>
                <a:gd name="T35" fmla="*/ 1 h 383"/>
                <a:gd name="T36" fmla="*/ 6 w 176"/>
                <a:gd name="T37" fmla="*/ 1 h 383"/>
                <a:gd name="T38" fmla="*/ 6 w 176"/>
                <a:gd name="T39" fmla="*/ 2 h 383"/>
                <a:gd name="T40" fmla="*/ 7 w 176"/>
                <a:gd name="T41" fmla="*/ 2 h 3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6" h="383">
                  <a:moveTo>
                    <a:pt x="176" y="63"/>
                  </a:moveTo>
                  <a:lnTo>
                    <a:pt x="176" y="98"/>
                  </a:lnTo>
                  <a:lnTo>
                    <a:pt x="174" y="136"/>
                  </a:lnTo>
                  <a:lnTo>
                    <a:pt x="166" y="175"/>
                  </a:lnTo>
                  <a:lnTo>
                    <a:pt x="152" y="216"/>
                  </a:lnTo>
                  <a:lnTo>
                    <a:pt x="130" y="257"/>
                  </a:lnTo>
                  <a:lnTo>
                    <a:pt x="99" y="299"/>
                  </a:lnTo>
                  <a:lnTo>
                    <a:pt x="55" y="340"/>
                  </a:lnTo>
                  <a:lnTo>
                    <a:pt x="0" y="383"/>
                  </a:lnTo>
                  <a:lnTo>
                    <a:pt x="24" y="341"/>
                  </a:lnTo>
                  <a:lnTo>
                    <a:pt x="47" y="295"/>
                  </a:lnTo>
                  <a:lnTo>
                    <a:pt x="70" y="246"/>
                  </a:lnTo>
                  <a:lnTo>
                    <a:pt x="93" y="195"/>
                  </a:lnTo>
                  <a:lnTo>
                    <a:pt x="113" y="143"/>
                  </a:lnTo>
                  <a:lnTo>
                    <a:pt x="131" y="93"/>
                  </a:lnTo>
                  <a:lnTo>
                    <a:pt x="148" y="44"/>
                  </a:lnTo>
                  <a:lnTo>
                    <a:pt x="161" y="0"/>
                  </a:lnTo>
                  <a:lnTo>
                    <a:pt x="166" y="15"/>
                  </a:lnTo>
                  <a:lnTo>
                    <a:pt x="169" y="31"/>
                  </a:lnTo>
                  <a:lnTo>
                    <a:pt x="173" y="46"/>
                  </a:lnTo>
                  <a:lnTo>
                    <a:pt x="176" y="63"/>
                  </a:lnTo>
                  <a:close/>
                </a:path>
              </a:pathLst>
            </a:custGeom>
            <a:solidFill>
              <a:srgbClr val="FFD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87" name="Freeform 498"/>
            <p:cNvSpPr>
              <a:spLocks noChangeAspect="1"/>
            </p:cNvSpPr>
            <p:nvPr/>
          </p:nvSpPr>
          <p:spPr bwMode="auto">
            <a:xfrm>
              <a:off x="4832" y="3029"/>
              <a:ext cx="57" cy="122"/>
            </a:xfrm>
            <a:custGeom>
              <a:avLst/>
              <a:gdLst>
                <a:gd name="T0" fmla="*/ 6 w 169"/>
                <a:gd name="T1" fmla="*/ 2 h 365"/>
                <a:gd name="T2" fmla="*/ 6 w 169"/>
                <a:gd name="T3" fmla="*/ 3 h 365"/>
                <a:gd name="T4" fmla="*/ 6 w 169"/>
                <a:gd name="T5" fmla="*/ 5 h 365"/>
                <a:gd name="T6" fmla="*/ 6 w 169"/>
                <a:gd name="T7" fmla="*/ 6 h 365"/>
                <a:gd name="T8" fmla="*/ 6 w 169"/>
                <a:gd name="T9" fmla="*/ 8 h 365"/>
                <a:gd name="T10" fmla="*/ 5 w 169"/>
                <a:gd name="T11" fmla="*/ 9 h 365"/>
                <a:gd name="T12" fmla="*/ 3 w 169"/>
                <a:gd name="T13" fmla="*/ 11 h 365"/>
                <a:gd name="T14" fmla="*/ 2 w 169"/>
                <a:gd name="T15" fmla="*/ 12 h 365"/>
                <a:gd name="T16" fmla="*/ 0 w 169"/>
                <a:gd name="T17" fmla="*/ 14 h 365"/>
                <a:gd name="T18" fmla="*/ 1 w 169"/>
                <a:gd name="T19" fmla="*/ 12 h 365"/>
                <a:gd name="T20" fmla="*/ 2 w 169"/>
                <a:gd name="T21" fmla="*/ 10 h 365"/>
                <a:gd name="T22" fmla="*/ 3 w 169"/>
                <a:gd name="T23" fmla="*/ 9 h 365"/>
                <a:gd name="T24" fmla="*/ 3 w 169"/>
                <a:gd name="T25" fmla="*/ 7 h 365"/>
                <a:gd name="T26" fmla="*/ 4 w 169"/>
                <a:gd name="T27" fmla="*/ 5 h 365"/>
                <a:gd name="T28" fmla="*/ 5 w 169"/>
                <a:gd name="T29" fmla="*/ 3 h 365"/>
                <a:gd name="T30" fmla="*/ 5 w 169"/>
                <a:gd name="T31" fmla="*/ 2 h 365"/>
                <a:gd name="T32" fmla="*/ 6 w 169"/>
                <a:gd name="T33" fmla="*/ 0 h 365"/>
                <a:gd name="T34" fmla="*/ 6 w 169"/>
                <a:gd name="T35" fmla="*/ 1 h 365"/>
                <a:gd name="T36" fmla="*/ 6 w 169"/>
                <a:gd name="T37" fmla="*/ 1 h 365"/>
                <a:gd name="T38" fmla="*/ 6 w 169"/>
                <a:gd name="T39" fmla="*/ 2 h 365"/>
                <a:gd name="T40" fmla="*/ 6 w 169"/>
                <a:gd name="T41" fmla="*/ 2 h 3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 h="365">
                  <a:moveTo>
                    <a:pt x="169" y="57"/>
                  </a:moveTo>
                  <a:lnTo>
                    <a:pt x="169" y="92"/>
                  </a:lnTo>
                  <a:lnTo>
                    <a:pt x="166" y="129"/>
                  </a:lnTo>
                  <a:lnTo>
                    <a:pt x="158" y="167"/>
                  </a:lnTo>
                  <a:lnTo>
                    <a:pt x="144" y="206"/>
                  </a:lnTo>
                  <a:lnTo>
                    <a:pt x="123" y="245"/>
                  </a:lnTo>
                  <a:lnTo>
                    <a:pt x="93" y="285"/>
                  </a:lnTo>
                  <a:lnTo>
                    <a:pt x="53" y="324"/>
                  </a:lnTo>
                  <a:lnTo>
                    <a:pt x="0" y="365"/>
                  </a:lnTo>
                  <a:lnTo>
                    <a:pt x="23" y="326"/>
                  </a:lnTo>
                  <a:lnTo>
                    <a:pt x="46" y="282"/>
                  </a:lnTo>
                  <a:lnTo>
                    <a:pt x="68" y="235"/>
                  </a:lnTo>
                  <a:lnTo>
                    <a:pt x="90" y="186"/>
                  </a:lnTo>
                  <a:lnTo>
                    <a:pt x="109" y="138"/>
                  </a:lnTo>
                  <a:lnTo>
                    <a:pt x="127" y="89"/>
                  </a:lnTo>
                  <a:lnTo>
                    <a:pt x="142" y="43"/>
                  </a:lnTo>
                  <a:lnTo>
                    <a:pt x="154" y="0"/>
                  </a:lnTo>
                  <a:lnTo>
                    <a:pt x="159" y="15"/>
                  </a:lnTo>
                  <a:lnTo>
                    <a:pt x="162" y="28"/>
                  </a:lnTo>
                  <a:lnTo>
                    <a:pt x="166" y="42"/>
                  </a:lnTo>
                  <a:lnTo>
                    <a:pt x="169" y="57"/>
                  </a:lnTo>
                  <a:close/>
                </a:path>
              </a:pathLst>
            </a:custGeom>
            <a:solidFill>
              <a:srgbClr val="FFD6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88" name="Freeform 499"/>
            <p:cNvSpPr>
              <a:spLocks noChangeAspect="1"/>
            </p:cNvSpPr>
            <p:nvPr/>
          </p:nvSpPr>
          <p:spPr bwMode="auto">
            <a:xfrm>
              <a:off x="4834" y="3031"/>
              <a:ext cx="55" cy="118"/>
            </a:xfrm>
            <a:custGeom>
              <a:avLst/>
              <a:gdLst>
                <a:gd name="T0" fmla="*/ 6 w 162"/>
                <a:gd name="T1" fmla="*/ 2 h 351"/>
                <a:gd name="T2" fmla="*/ 6 w 162"/>
                <a:gd name="T3" fmla="*/ 3 h 351"/>
                <a:gd name="T4" fmla="*/ 6 w 162"/>
                <a:gd name="T5" fmla="*/ 5 h 351"/>
                <a:gd name="T6" fmla="*/ 6 w 162"/>
                <a:gd name="T7" fmla="*/ 6 h 351"/>
                <a:gd name="T8" fmla="*/ 5 w 162"/>
                <a:gd name="T9" fmla="*/ 7 h 351"/>
                <a:gd name="T10" fmla="*/ 4 w 162"/>
                <a:gd name="T11" fmla="*/ 9 h 351"/>
                <a:gd name="T12" fmla="*/ 3 w 162"/>
                <a:gd name="T13" fmla="*/ 10 h 351"/>
                <a:gd name="T14" fmla="*/ 2 w 162"/>
                <a:gd name="T15" fmla="*/ 12 h 351"/>
                <a:gd name="T16" fmla="*/ 0 w 162"/>
                <a:gd name="T17" fmla="*/ 13 h 351"/>
                <a:gd name="T18" fmla="*/ 1 w 162"/>
                <a:gd name="T19" fmla="*/ 12 h 351"/>
                <a:gd name="T20" fmla="*/ 2 w 162"/>
                <a:gd name="T21" fmla="*/ 10 h 351"/>
                <a:gd name="T22" fmla="*/ 2 w 162"/>
                <a:gd name="T23" fmla="*/ 9 h 351"/>
                <a:gd name="T24" fmla="*/ 3 w 162"/>
                <a:gd name="T25" fmla="*/ 7 h 351"/>
                <a:gd name="T26" fmla="*/ 4 w 162"/>
                <a:gd name="T27" fmla="*/ 5 h 351"/>
                <a:gd name="T28" fmla="*/ 5 w 162"/>
                <a:gd name="T29" fmla="*/ 3 h 351"/>
                <a:gd name="T30" fmla="*/ 5 w 162"/>
                <a:gd name="T31" fmla="*/ 2 h 351"/>
                <a:gd name="T32" fmla="*/ 6 w 162"/>
                <a:gd name="T33" fmla="*/ 0 h 351"/>
                <a:gd name="T34" fmla="*/ 6 w 162"/>
                <a:gd name="T35" fmla="*/ 0 h 351"/>
                <a:gd name="T36" fmla="*/ 6 w 162"/>
                <a:gd name="T37" fmla="*/ 1 h 351"/>
                <a:gd name="T38" fmla="*/ 6 w 162"/>
                <a:gd name="T39" fmla="*/ 2 h 351"/>
                <a:gd name="T40" fmla="*/ 6 w 162"/>
                <a:gd name="T41" fmla="*/ 2 h 3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2" h="351">
                  <a:moveTo>
                    <a:pt x="162" y="54"/>
                  </a:moveTo>
                  <a:lnTo>
                    <a:pt x="161" y="87"/>
                  </a:lnTo>
                  <a:lnTo>
                    <a:pt x="157" y="123"/>
                  </a:lnTo>
                  <a:lnTo>
                    <a:pt x="149" y="160"/>
                  </a:lnTo>
                  <a:lnTo>
                    <a:pt x="137" y="197"/>
                  </a:lnTo>
                  <a:lnTo>
                    <a:pt x="116" y="236"/>
                  </a:lnTo>
                  <a:lnTo>
                    <a:pt x="87" y="274"/>
                  </a:lnTo>
                  <a:lnTo>
                    <a:pt x="49" y="313"/>
                  </a:lnTo>
                  <a:lnTo>
                    <a:pt x="0" y="351"/>
                  </a:lnTo>
                  <a:lnTo>
                    <a:pt x="21" y="312"/>
                  </a:lnTo>
                  <a:lnTo>
                    <a:pt x="43" y="270"/>
                  </a:lnTo>
                  <a:lnTo>
                    <a:pt x="65" y="225"/>
                  </a:lnTo>
                  <a:lnTo>
                    <a:pt x="85" y="179"/>
                  </a:lnTo>
                  <a:lnTo>
                    <a:pt x="104" y="133"/>
                  </a:lnTo>
                  <a:lnTo>
                    <a:pt x="121" y="87"/>
                  </a:lnTo>
                  <a:lnTo>
                    <a:pt x="136" y="42"/>
                  </a:lnTo>
                  <a:lnTo>
                    <a:pt x="148" y="0"/>
                  </a:lnTo>
                  <a:lnTo>
                    <a:pt x="152" y="13"/>
                  </a:lnTo>
                  <a:lnTo>
                    <a:pt x="155" y="27"/>
                  </a:lnTo>
                  <a:lnTo>
                    <a:pt x="159" y="41"/>
                  </a:lnTo>
                  <a:lnTo>
                    <a:pt x="162" y="54"/>
                  </a:lnTo>
                  <a:close/>
                </a:path>
              </a:pathLst>
            </a:custGeom>
            <a:solidFill>
              <a:srgbClr val="FFDB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89" name="Freeform 500"/>
            <p:cNvSpPr>
              <a:spLocks noChangeAspect="1"/>
            </p:cNvSpPr>
            <p:nvPr/>
          </p:nvSpPr>
          <p:spPr bwMode="auto">
            <a:xfrm>
              <a:off x="4836" y="3034"/>
              <a:ext cx="52" cy="113"/>
            </a:xfrm>
            <a:custGeom>
              <a:avLst/>
              <a:gdLst>
                <a:gd name="T0" fmla="*/ 6 w 156"/>
                <a:gd name="T1" fmla="*/ 2 h 336"/>
                <a:gd name="T2" fmla="*/ 6 w 156"/>
                <a:gd name="T3" fmla="*/ 3 h 336"/>
                <a:gd name="T4" fmla="*/ 6 w 156"/>
                <a:gd name="T5" fmla="*/ 4 h 336"/>
                <a:gd name="T6" fmla="*/ 5 w 156"/>
                <a:gd name="T7" fmla="*/ 6 h 336"/>
                <a:gd name="T8" fmla="*/ 5 w 156"/>
                <a:gd name="T9" fmla="*/ 7 h 336"/>
                <a:gd name="T10" fmla="*/ 4 w 156"/>
                <a:gd name="T11" fmla="*/ 9 h 336"/>
                <a:gd name="T12" fmla="*/ 3 w 156"/>
                <a:gd name="T13" fmla="*/ 10 h 336"/>
                <a:gd name="T14" fmla="*/ 2 w 156"/>
                <a:gd name="T15" fmla="*/ 11 h 336"/>
                <a:gd name="T16" fmla="*/ 0 w 156"/>
                <a:gd name="T17" fmla="*/ 13 h 336"/>
                <a:gd name="T18" fmla="*/ 1 w 156"/>
                <a:gd name="T19" fmla="*/ 11 h 336"/>
                <a:gd name="T20" fmla="*/ 2 w 156"/>
                <a:gd name="T21" fmla="*/ 10 h 336"/>
                <a:gd name="T22" fmla="*/ 2 w 156"/>
                <a:gd name="T23" fmla="*/ 8 h 336"/>
                <a:gd name="T24" fmla="*/ 3 w 156"/>
                <a:gd name="T25" fmla="*/ 7 h 336"/>
                <a:gd name="T26" fmla="*/ 4 w 156"/>
                <a:gd name="T27" fmla="*/ 5 h 336"/>
                <a:gd name="T28" fmla="*/ 4 w 156"/>
                <a:gd name="T29" fmla="*/ 3 h 336"/>
                <a:gd name="T30" fmla="*/ 5 w 156"/>
                <a:gd name="T31" fmla="*/ 2 h 336"/>
                <a:gd name="T32" fmla="*/ 5 w 156"/>
                <a:gd name="T33" fmla="*/ 0 h 336"/>
                <a:gd name="T34" fmla="*/ 5 w 156"/>
                <a:gd name="T35" fmla="*/ 0 h 336"/>
                <a:gd name="T36" fmla="*/ 6 w 156"/>
                <a:gd name="T37" fmla="*/ 1 h 336"/>
                <a:gd name="T38" fmla="*/ 6 w 156"/>
                <a:gd name="T39" fmla="*/ 1 h 336"/>
                <a:gd name="T40" fmla="*/ 6 w 156"/>
                <a:gd name="T41" fmla="*/ 2 h 3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6" h="336">
                  <a:moveTo>
                    <a:pt x="156" y="51"/>
                  </a:moveTo>
                  <a:lnTo>
                    <a:pt x="154" y="83"/>
                  </a:lnTo>
                  <a:lnTo>
                    <a:pt x="150" y="117"/>
                  </a:lnTo>
                  <a:lnTo>
                    <a:pt x="142" y="152"/>
                  </a:lnTo>
                  <a:lnTo>
                    <a:pt x="128" y="189"/>
                  </a:lnTo>
                  <a:lnTo>
                    <a:pt x="110" y="226"/>
                  </a:lnTo>
                  <a:lnTo>
                    <a:pt x="82" y="263"/>
                  </a:lnTo>
                  <a:lnTo>
                    <a:pt x="46" y="299"/>
                  </a:lnTo>
                  <a:lnTo>
                    <a:pt x="0" y="336"/>
                  </a:lnTo>
                  <a:lnTo>
                    <a:pt x="21" y="298"/>
                  </a:lnTo>
                  <a:lnTo>
                    <a:pt x="42" y="258"/>
                  </a:lnTo>
                  <a:lnTo>
                    <a:pt x="63" y="216"/>
                  </a:lnTo>
                  <a:lnTo>
                    <a:pt x="82" y="173"/>
                  </a:lnTo>
                  <a:lnTo>
                    <a:pt x="99" y="128"/>
                  </a:lnTo>
                  <a:lnTo>
                    <a:pt x="116" y="84"/>
                  </a:lnTo>
                  <a:lnTo>
                    <a:pt x="131" y="41"/>
                  </a:lnTo>
                  <a:lnTo>
                    <a:pt x="142" y="0"/>
                  </a:lnTo>
                  <a:lnTo>
                    <a:pt x="145" y="13"/>
                  </a:lnTo>
                  <a:lnTo>
                    <a:pt x="149" y="25"/>
                  </a:lnTo>
                  <a:lnTo>
                    <a:pt x="152" y="38"/>
                  </a:lnTo>
                  <a:lnTo>
                    <a:pt x="156" y="51"/>
                  </a:lnTo>
                  <a:close/>
                </a:path>
              </a:pathLst>
            </a:custGeom>
            <a:solidFill>
              <a:srgbClr val="FFDD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90" name="Freeform 501"/>
            <p:cNvSpPr>
              <a:spLocks noChangeAspect="1"/>
            </p:cNvSpPr>
            <p:nvPr/>
          </p:nvSpPr>
          <p:spPr bwMode="auto">
            <a:xfrm>
              <a:off x="4838" y="3037"/>
              <a:ext cx="50" cy="108"/>
            </a:xfrm>
            <a:custGeom>
              <a:avLst/>
              <a:gdLst>
                <a:gd name="T0" fmla="*/ 6 w 149"/>
                <a:gd name="T1" fmla="*/ 2 h 321"/>
                <a:gd name="T2" fmla="*/ 5 w 149"/>
                <a:gd name="T3" fmla="*/ 3 h 321"/>
                <a:gd name="T4" fmla="*/ 5 w 149"/>
                <a:gd name="T5" fmla="*/ 4 h 321"/>
                <a:gd name="T6" fmla="*/ 5 w 149"/>
                <a:gd name="T7" fmla="*/ 5 h 321"/>
                <a:gd name="T8" fmla="*/ 5 w 149"/>
                <a:gd name="T9" fmla="*/ 7 h 321"/>
                <a:gd name="T10" fmla="*/ 4 w 149"/>
                <a:gd name="T11" fmla="*/ 8 h 321"/>
                <a:gd name="T12" fmla="*/ 3 w 149"/>
                <a:gd name="T13" fmla="*/ 9 h 321"/>
                <a:gd name="T14" fmla="*/ 2 w 149"/>
                <a:gd name="T15" fmla="*/ 11 h 321"/>
                <a:gd name="T16" fmla="*/ 0 w 149"/>
                <a:gd name="T17" fmla="*/ 12 h 321"/>
                <a:gd name="T18" fmla="*/ 1 w 149"/>
                <a:gd name="T19" fmla="*/ 11 h 321"/>
                <a:gd name="T20" fmla="*/ 1 w 149"/>
                <a:gd name="T21" fmla="*/ 9 h 321"/>
                <a:gd name="T22" fmla="*/ 2 w 149"/>
                <a:gd name="T23" fmla="*/ 8 h 321"/>
                <a:gd name="T24" fmla="*/ 3 w 149"/>
                <a:gd name="T25" fmla="*/ 6 h 321"/>
                <a:gd name="T26" fmla="*/ 4 w 149"/>
                <a:gd name="T27" fmla="*/ 5 h 321"/>
                <a:gd name="T28" fmla="*/ 4 w 149"/>
                <a:gd name="T29" fmla="*/ 3 h 321"/>
                <a:gd name="T30" fmla="*/ 5 w 149"/>
                <a:gd name="T31" fmla="*/ 1 h 321"/>
                <a:gd name="T32" fmla="*/ 5 w 149"/>
                <a:gd name="T33" fmla="*/ 0 h 321"/>
                <a:gd name="T34" fmla="*/ 5 w 149"/>
                <a:gd name="T35" fmla="*/ 0 h 321"/>
                <a:gd name="T36" fmla="*/ 5 w 149"/>
                <a:gd name="T37" fmla="*/ 1 h 321"/>
                <a:gd name="T38" fmla="*/ 5 w 149"/>
                <a:gd name="T39" fmla="*/ 1 h 321"/>
                <a:gd name="T40" fmla="*/ 6 w 149"/>
                <a:gd name="T41" fmla="*/ 2 h 3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321">
                  <a:moveTo>
                    <a:pt x="149" y="47"/>
                  </a:moveTo>
                  <a:lnTo>
                    <a:pt x="146" y="78"/>
                  </a:lnTo>
                  <a:lnTo>
                    <a:pt x="142" y="112"/>
                  </a:lnTo>
                  <a:lnTo>
                    <a:pt x="134" y="145"/>
                  </a:lnTo>
                  <a:lnTo>
                    <a:pt x="121" y="181"/>
                  </a:lnTo>
                  <a:lnTo>
                    <a:pt x="103" y="215"/>
                  </a:lnTo>
                  <a:lnTo>
                    <a:pt x="77" y="251"/>
                  </a:lnTo>
                  <a:lnTo>
                    <a:pt x="44" y="287"/>
                  </a:lnTo>
                  <a:lnTo>
                    <a:pt x="0" y="321"/>
                  </a:lnTo>
                  <a:lnTo>
                    <a:pt x="20" y="286"/>
                  </a:lnTo>
                  <a:lnTo>
                    <a:pt x="39" y="246"/>
                  </a:lnTo>
                  <a:lnTo>
                    <a:pt x="59" y="207"/>
                  </a:lnTo>
                  <a:lnTo>
                    <a:pt x="77" y="166"/>
                  </a:lnTo>
                  <a:lnTo>
                    <a:pt x="95" y="124"/>
                  </a:lnTo>
                  <a:lnTo>
                    <a:pt x="110" y="82"/>
                  </a:lnTo>
                  <a:lnTo>
                    <a:pt x="123" y="40"/>
                  </a:lnTo>
                  <a:lnTo>
                    <a:pt x="135" y="0"/>
                  </a:lnTo>
                  <a:lnTo>
                    <a:pt x="138" y="11"/>
                  </a:lnTo>
                  <a:lnTo>
                    <a:pt x="142" y="24"/>
                  </a:lnTo>
                  <a:lnTo>
                    <a:pt x="145" y="36"/>
                  </a:lnTo>
                  <a:lnTo>
                    <a:pt x="149" y="47"/>
                  </a:lnTo>
                  <a:close/>
                </a:path>
              </a:pathLst>
            </a:custGeom>
            <a:solidFill>
              <a:srgbClr val="FFE2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91" name="Freeform 502"/>
            <p:cNvSpPr>
              <a:spLocks noChangeAspect="1"/>
            </p:cNvSpPr>
            <p:nvPr/>
          </p:nvSpPr>
          <p:spPr bwMode="auto">
            <a:xfrm>
              <a:off x="4840" y="3040"/>
              <a:ext cx="47" cy="103"/>
            </a:xfrm>
            <a:custGeom>
              <a:avLst/>
              <a:gdLst>
                <a:gd name="T0" fmla="*/ 5 w 140"/>
                <a:gd name="T1" fmla="*/ 2 h 305"/>
                <a:gd name="T2" fmla="*/ 5 w 140"/>
                <a:gd name="T3" fmla="*/ 3 h 305"/>
                <a:gd name="T4" fmla="*/ 5 w 140"/>
                <a:gd name="T5" fmla="*/ 4 h 305"/>
                <a:gd name="T6" fmla="*/ 5 w 140"/>
                <a:gd name="T7" fmla="*/ 5 h 305"/>
                <a:gd name="T8" fmla="*/ 4 w 140"/>
                <a:gd name="T9" fmla="*/ 7 h 305"/>
                <a:gd name="T10" fmla="*/ 4 w 140"/>
                <a:gd name="T11" fmla="*/ 8 h 305"/>
                <a:gd name="T12" fmla="*/ 3 w 140"/>
                <a:gd name="T13" fmla="*/ 9 h 305"/>
                <a:gd name="T14" fmla="*/ 1 w 140"/>
                <a:gd name="T15" fmla="*/ 10 h 305"/>
                <a:gd name="T16" fmla="*/ 0 w 140"/>
                <a:gd name="T17" fmla="*/ 12 h 305"/>
                <a:gd name="T18" fmla="*/ 1 w 140"/>
                <a:gd name="T19" fmla="*/ 10 h 305"/>
                <a:gd name="T20" fmla="*/ 1 w 140"/>
                <a:gd name="T21" fmla="*/ 9 h 305"/>
                <a:gd name="T22" fmla="*/ 2 w 140"/>
                <a:gd name="T23" fmla="*/ 7 h 305"/>
                <a:gd name="T24" fmla="*/ 3 w 140"/>
                <a:gd name="T25" fmla="*/ 6 h 305"/>
                <a:gd name="T26" fmla="*/ 3 w 140"/>
                <a:gd name="T27" fmla="*/ 5 h 305"/>
                <a:gd name="T28" fmla="*/ 4 w 140"/>
                <a:gd name="T29" fmla="*/ 3 h 305"/>
                <a:gd name="T30" fmla="*/ 4 w 140"/>
                <a:gd name="T31" fmla="*/ 1 h 305"/>
                <a:gd name="T32" fmla="*/ 5 w 140"/>
                <a:gd name="T33" fmla="*/ 0 h 305"/>
                <a:gd name="T34" fmla="*/ 5 w 140"/>
                <a:gd name="T35" fmla="*/ 0 h 305"/>
                <a:gd name="T36" fmla="*/ 5 w 140"/>
                <a:gd name="T37" fmla="*/ 1 h 305"/>
                <a:gd name="T38" fmla="*/ 5 w 140"/>
                <a:gd name="T39" fmla="*/ 1 h 305"/>
                <a:gd name="T40" fmla="*/ 5 w 140"/>
                <a:gd name="T41" fmla="*/ 2 h 3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0" h="305">
                  <a:moveTo>
                    <a:pt x="140" y="43"/>
                  </a:moveTo>
                  <a:lnTo>
                    <a:pt x="138" y="73"/>
                  </a:lnTo>
                  <a:lnTo>
                    <a:pt x="132" y="104"/>
                  </a:lnTo>
                  <a:lnTo>
                    <a:pt x="125" y="137"/>
                  </a:lnTo>
                  <a:lnTo>
                    <a:pt x="113" y="171"/>
                  </a:lnTo>
                  <a:lnTo>
                    <a:pt x="95" y="205"/>
                  </a:lnTo>
                  <a:lnTo>
                    <a:pt x="71" y="240"/>
                  </a:lnTo>
                  <a:lnTo>
                    <a:pt x="40" y="273"/>
                  </a:lnTo>
                  <a:lnTo>
                    <a:pt x="0" y="305"/>
                  </a:lnTo>
                  <a:lnTo>
                    <a:pt x="19" y="271"/>
                  </a:lnTo>
                  <a:lnTo>
                    <a:pt x="38" y="234"/>
                  </a:lnTo>
                  <a:lnTo>
                    <a:pt x="56" y="196"/>
                  </a:lnTo>
                  <a:lnTo>
                    <a:pt x="74" y="158"/>
                  </a:lnTo>
                  <a:lnTo>
                    <a:pt x="90" y="119"/>
                  </a:lnTo>
                  <a:lnTo>
                    <a:pt x="105" y="80"/>
                  </a:lnTo>
                  <a:lnTo>
                    <a:pt x="117" y="39"/>
                  </a:lnTo>
                  <a:lnTo>
                    <a:pt x="128" y="0"/>
                  </a:lnTo>
                  <a:lnTo>
                    <a:pt x="131" y="11"/>
                  </a:lnTo>
                  <a:lnTo>
                    <a:pt x="135" y="21"/>
                  </a:lnTo>
                  <a:lnTo>
                    <a:pt x="138" y="32"/>
                  </a:lnTo>
                  <a:lnTo>
                    <a:pt x="140" y="43"/>
                  </a:lnTo>
                  <a:close/>
                </a:path>
              </a:pathLst>
            </a:custGeom>
            <a:solidFill>
              <a:srgbClr val="FFE8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92" name="Freeform 503"/>
            <p:cNvSpPr>
              <a:spLocks noChangeAspect="1"/>
            </p:cNvSpPr>
            <p:nvPr/>
          </p:nvSpPr>
          <p:spPr bwMode="auto">
            <a:xfrm>
              <a:off x="4842" y="3043"/>
              <a:ext cx="45" cy="97"/>
            </a:xfrm>
            <a:custGeom>
              <a:avLst/>
              <a:gdLst>
                <a:gd name="T0" fmla="*/ 5 w 133"/>
                <a:gd name="T1" fmla="*/ 2 h 291"/>
                <a:gd name="T2" fmla="*/ 5 w 133"/>
                <a:gd name="T3" fmla="*/ 3 h 291"/>
                <a:gd name="T4" fmla="*/ 5 w 133"/>
                <a:gd name="T5" fmla="*/ 4 h 291"/>
                <a:gd name="T6" fmla="*/ 5 w 133"/>
                <a:gd name="T7" fmla="*/ 5 h 291"/>
                <a:gd name="T8" fmla="*/ 4 w 133"/>
                <a:gd name="T9" fmla="*/ 6 h 291"/>
                <a:gd name="T10" fmla="*/ 3 w 133"/>
                <a:gd name="T11" fmla="*/ 7 h 291"/>
                <a:gd name="T12" fmla="*/ 2 w 133"/>
                <a:gd name="T13" fmla="*/ 8 h 291"/>
                <a:gd name="T14" fmla="*/ 1 w 133"/>
                <a:gd name="T15" fmla="*/ 10 h 291"/>
                <a:gd name="T16" fmla="*/ 0 w 133"/>
                <a:gd name="T17" fmla="*/ 11 h 291"/>
                <a:gd name="T18" fmla="*/ 1 w 133"/>
                <a:gd name="T19" fmla="*/ 10 h 291"/>
                <a:gd name="T20" fmla="*/ 1 w 133"/>
                <a:gd name="T21" fmla="*/ 8 h 291"/>
                <a:gd name="T22" fmla="*/ 2 w 133"/>
                <a:gd name="T23" fmla="*/ 7 h 291"/>
                <a:gd name="T24" fmla="*/ 3 w 133"/>
                <a:gd name="T25" fmla="*/ 6 h 291"/>
                <a:gd name="T26" fmla="*/ 3 w 133"/>
                <a:gd name="T27" fmla="*/ 4 h 291"/>
                <a:gd name="T28" fmla="*/ 4 w 133"/>
                <a:gd name="T29" fmla="*/ 3 h 291"/>
                <a:gd name="T30" fmla="*/ 4 w 133"/>
                <a:gd name="T31" fmla="*/ 1 h 291"/>
                <a:gd name="T32" fmla="*/ 5 w 133"/>
                <a:gd name="T33" fmla="*/ 0 h 291"/>
                <a:gd name="T34" fmla="*/ 5 w 133"/>
                <a:gd name="T35" fmla="*/ 0 h 291"/>
                <a:gd name="T36" fmla="*/ 5 w 133"/>
                <a:gd name="T37" fmla="*/ 1 h 291"/>
                <a:gd name="T38" fmla="*/ 5 w 133"/>
                <a:gd name="T39" fmla="*/ 1 h 291"/>
                <a:gd name="T40" fmla="*/ 5 w 133"/>
                <a:gd name="T41" fmla="*/ 2 h 2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3" h="291">
                  <a:moveTo>
                    <a:pt x="133" y="41"/>
                  </a:moveTo>
                  <a:lnTo>
                    <a:pt x="130" y="69"/>
                  </a:lnTo>
                  <a:lnTo>
                    <a:pt x="124" y="99"/>
                  </a:lnTo>
                  <a:lnTo>
                    <a:pt x="117" y="132"/>
                  </a:lnTo>
                  <a:lnTo>
                    <a:pt x="104" y="164"/>
                  </a:lnTo>
                  <a:lnTo>
                    <a:pt x="88" y="196"/>
                  </a:lnTo>
                  <a:lnTo>
                    <a:pt x="66" y="228"/>
                  </a:lnTo>
                  <a:lnTo>
                    <a:pt x="36" y="259"/>
                  </a:lnTo>
                  <a:lnTo>
                    <a:pt x="0" y="291"/>
                  </a:lnTo>
                  <a:lnTo>
                    <a:pt x="18" y="257"/>
                  </a:lnTo>
                  <a:lnTo>
                    <a:pt x="35" y="223"/>
                  </a:lnTo>
                  <a:lnTo>
                    <a:pt x="53" y="188"/>
                  </a:lnTo>
                  <a:lnTo>
                    <a:pt x="69" y="151"/>
                  </a:lnTo>
                  <a:lnTo>
                    <a:pt x="85" y="114"/>
                  </a:lnTo>
                  <a:lnTo>
                    <a:pt x="99" y="77"/>
                  </a:lnTo>
                  <a:lnTo>
                    <a:pt x="110" y="39"/>
                  </a:lnTo>
                  <a:lnTo>
                    <a:pt x="121" y="0"/>
                  </a:lnTo>
                  <a:lnTo>
                    <a:pt x="124" y="11"/>
                  </a:lnTo>
                  <a:lnTo>
                    <a:pt x="127" y="20"/>
                  </a:lnTo>
                  <a:lnTo>
                    <a:pt x="131" y="30"/>
                  </a:lnTo>
                  <a:lnTo>
                    <a:pt x="133" y="41"/>
                  </a:lnTo>
                  <a:close/>
                </a:path>
              </a:pathLst>
            </a:custGeom>
            <a:solidFill>
              <a:srgbClr val="FFED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93" name="Freeform 504"/>
            <p:cNvSpPr>
              <a:spLocks noChangeAspect="1"/>
            </p:cNvSpPr>
            <p:nvPr/>
          </p:nvSpPr>
          <p:spPr bwMode="auto">
            <a:xfrm>
              <a:off x="4844" y="3046"/>
              <a:ext cx="43" cy="92"/>
            </a:xfrm>
            <a:custGeom>
              <a:avLst/>
              <a:gdLst>
                <a:gd name="T0" fmla="*/ 5 w 127"/>
                <a:gd name="T1" fmla="*/ 1 h 276"/>
                <a:gd name="T2" fmla="*/ 5 w 127"/>
                <a:gd name="T3" fmla="*/ 2 h 276"/>
                <a:gd name="T4" fmla="*/ 5 w 127"/>
                <a:gd name="T5" fmla="*/ 3 h 276"/>
                <a:gd name="T6" fmla="*/ 4 w 127"/>
                <a:gd name="T7" fmla="*/ 5 h 276"/>
                <a:gd name="T8" fmla="*/ 4 w 127"/>
                <a:gd name="T9" fmla="*/ 6 h 276"/>
                <a:gd name="T10" fmla="*/ 3 w 127"/>
                <a:gd name="T11" fmla="*/ 7 h 276"/>
                <a:gd name="T12" fmla="*/ 2 w 127"/>
                <a:gd name="T13" fmla="*/ 8 h 276"/>
                <a:gd name="T14" fmla="*/ 1 w 127"/>
                <a:gd name="T15" fmla="*/ 9 h 276"/>
                <a:gd name="T16" fmla="*/ 0 w 127"/>
                <a:gd name="T17" fmla="*/ 10 h 276"/>
                <a:gd name="T18" fmla="*/ 1 w 127"/>
                <a:gd name="T19" fmla="*/ 9 h 276"/>
                <a:gd name="T20" fmla="*/ 1 w 127"/>
                <a:gd name="T21" fmla="*/ 8 h 276"/>
                <a:gd name="T22" fmla="*/ 2 w 127"/>
                <a:gd name="T23" fmla="*/ 7 h 276"/>
                <a:gd name="T24" fmla="*/ 2 w 127"/>
                <a:gd name="T25" fmla="*/ 5 h 276"/>
                <a:gd name="T26" fmla="*/ 3 w 127"/>
                <a:gd name="T27" fmla="*/ 4 h 276"/>
                <a:gd name="T28" fmla="*/ 4 w 127"/>
                <a:gd name="T29" fmla="*/ 3 h 276"/>
                <a:gd name="T30" fmla="*/ 4 w 127"/>
                <a:gd name="T31" fmla="*/ 1 h 276"/>
                <a:gd name="T32" fmla="*/ 4 w 127"/>
                <a:gd name="T33" fmla="*/ 0 h 276"/>
                <a:gd name="T34" fmla="*/ 5 w 127"/>
                <a:gd name="T35" fmla="*/ 0 h 276"/>
                <a:gd name="T36" fmla="*/ 5 w 127"/>
                <a:gd name="T37" fmla="*/ 1 h 276"/>
                <a:gd name="T38" fmla="*/ 5 w 127"/>
                <a:gd name="T39" fmla="*/ 1 h 276"/>
                <a:gd name="T40" fmla="*/ 5 w 127"/>
                <a:gd name="T41" fmla="*/ 1 h 2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7" h="276">
                  <a:moveTo>
                    <a:pt x="127" y="36"/>
                  </a:moveTo>
                  <a:lnTo>
                    <a:pt x="122" y="64"/>
                  </a:lnTo>
                  <a:lnTo>
                    <a:pt x="117" y="93"/>
                  </a:lnTo>
                  <a:lnTo>
                    <a:pt x="109" y="123"/>
                  </a:lnTo>
                  <a:lnTo>
                    <a:pt x="98" y="154"/>
                  </a:lnTo>
                  <a:lnTo>
                    <a:pt x="82" y="186"/>
                  </a:lnTo>
                  <a:lnTo>
                    <a:pt x="61" y="217"/>
                  </a:lnTo>
                  <a:lnTo>
                    <a:pt x="35" y="247"/>
                  </a:lnTo>
                  <a:lnTo>
                    <a:pt x="0" y="276"/>
                  </a:lnTo>
                  <a:lnTo>
                    <a:pt x="18" y="244"/>
                  </a:lnTo>
                  <a:lnTo>
                    <a:pt x="35" y="211"/>
                  </a:lnTo>
                  <a:lnTo>
                    <a:pt x="51" y="178"/>
                  </a:lnTo>
                  <a:lnTo>
                    <a:pt x="66" y="144"/>
                  </a:lnTo>
                  <a:lnTo>
                    <a:pt x="80" y="110"/>
                  </a:lnTo>
                  <a:lnTo>
                    <a:pt x="94" y="74"/>
                  </a:lnTo>
                  <a:lnTo>
                    <a:pt x="105" y="38"/>
                  </a:lnTo>
                  <a:lnTo>
                    <a:pt x="114" y="0"/>
                  </a:lnTo>
                  <a:lnTo>
                    <a:pt x="118" y="10"/>
                  </a:lnTo>
                  <a:lnTo>
                    <a:pt x="121" y="18"/>
                  </a:lnTo>
                  <a:lnTo>
                    <a:pt x="125" y="27"/>
                  </a:lnTo>
                  <a:lnTo>
                    <a:pt x="127" y="36"/>
                  </a:lnTo>
                  <a:close/>
                </a:path>
              </a:pathLst>
            </a:custGeom>
            <a:solidFill>
              <a:srgbClr val="FFF2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94" name="Freeform 505"/>
            <p:cNvSpPr>
              <a:spLocks noChangeAspect="1"/>
            </p:cNvSpPr>
            <p:nvPr/>
          </p:nvSpPr>
          <p:spPr bwMode="auto">
            <a:xfrm>
              <a:off x="4846" y="3049"/>
              <a:ext cx="40" cy="87"/>
            </a:xfrm>
            <a:custGeom>
              <a:avLst/>
              <a:gdLst>
                <a:gd name="T0" fmla="*/ 4 w 120"/>
                <a:gd name="T1" fmla="*/ 1 h 261"/>
                <a:gd name="T2" fmla="*/ 4 w 120"/>
                <a:gd name="T3" fmla="*/ 2 h 261"/>
                <a:gd name="T4" fmla="*/ 4 w 120"/>
                <a:gd name="T5" fmla="*/ 3 h 261"/>
                <a:gd name="T6" fmla="*/ 4 w 120"/>
                <a:gd name="T7" fmla="*/ 4 h 261"/>
                <a:gd name="T8" fmla="*/ 3 w 120"/>
                <a:gd name="T9" fmla="*/ 5 h 261"/>
                <a:gd name="T10" fmla="*/ 3 w 120"/>
                <a:gd name="T11" fmla="*/ 7 h 261"/>
                <a:gd name="T12" fmla="*/ 2 w 120"/>
                <a:gd name="T13" fmla="*/ 8 h 261"/>
                <a:gd name="T14" fmla="*/ 1 w 120"/>
                <a:gd name="T15" fmla="*/ 9 h 261"/>
                <a:gd name="T16" fmla="*/ 0 w 120"/>
                <a:gd name="T17" fmla="*/ 10 h 261"/>
                <a:gd name="T18" fmla="*/ 1 w 120"/>
                <a:gd name="T19" fmla="*/ 9 h 261"/>
                <a:gd name="T20" fmla="*/ 1 w 120"/>
                <a:gd name="T21" fmla="*/ 7 h 261"/>
                <a:gd name="T22" fmla="*/ 2 w 120"/>
                <a:gd name="T23" fmla="*/ 6 h 261"/>
                <a:gd name="T24" fmla="*/ 2 w 120"/>
                <a:gd name="T25" fmla="*/ 5 h 261"/>
                <a:gd name="T26" fmla="*/ 3 w 120"/>
                <a:gd name="T27" fmla="*/ 4 h 261"/>
                <a:gd name="T28" fmla="*/ 3 w 120"/>
                <a:gd name="T29" fmla="*/ 3 h 261"/>
                <a:gd name="T30" fmla="*/ 4 w 120"/>
                <a:gd name="T31" fmla="*/ 1 h 261"/>
                <a:gd name="T32" fmla="*/ 4 w 120"/>
                <a:gd name="T33" fmla="*/ 0 h 261"/>
                <a:gd name="T34" fmla="*/ 4 w 120"/>
                <a:gd name="T35" fmla="*/ 0 h 261"/>
                <a:gd name="T36" fmla="*/ 4 w 120"/>
                <a:gd name="T37" fmla="*/ 1 h 261"/>
                <a:gd name="T38" fmla="*/ 4 w 120"/>
                <a:gd name="T39" fmla="*/ 1 h 261"/>
                <a:gd name="T40" fmla="*/ 4 w 120"/>
                <a:gd name="T41" fmla="*/ 1 h 2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0" h="261">
                  <a:moveTo>
                    <a:pt x="120" y="33"/>
                  </a:moveTo>
                  <a:lnTo>
                    <a:pt x="115" y="59"/>
                  </a:lnTo>
                  <a:lnTo>
                    <a:pt x="110" y="87"/>
                  </a:lnTo>
                  <a:lnTo>
                    <a:pt x="102" y="117"/>
                  </a:lnTo>
                  <a:lnTo>
                    <a:pt x="90" y="147"/>
                  </a:lnTo>
                  <a:lnTo>
                    <a:pt x="75" y="177"/>
                  </a:lnTo>
                  <a:lnTo>
                    <a:pt x="57" y="206"/>
                  </a:lnTo>
                  <a:lnTo>
                    <a:pt x="31" y="234"/>
                  </a:lnTo>
                  <a:lnTo>
                    <a:pt x="0" y="261"/>
                  </a:lnTo>
                  <a:lnTo>
                    <a:pt x="16" y="230"/>
                  </a:lnTo>
                  <a:lnTo>
                    <a:pt x="31" y="200"/>
                  </a:lnTo>
                  <a:lnTo>
                    <a:pt x="47" y="169"/>
                  </a:lnTo>
                  <a:lnTo>
                    <a:pt x="61" y="138"/>
                  </a:lnTo>
                  <a:lnTo>
                    <a:pt x="75" y="105"/>
                  </a:lnTo>
                  <a:lnTo>
                    <a:pt x="88" y="72"/>
                  </a:lnTo>
                  <a:lnTo>
                    <a:pt x="99" y="37"/>
                  </a:lnTo>
                  <a:lnTo>
                    <a:pt x="108" y="0"/>
                  </a:lnTo>
                  <a:lnTo>
                    <a:pt x="111" y="9"/>
                  </a:lnTo>
                  <a:lnTo>
                    <a:pt x="114" y="17"/>
                  </a:lnTo>
                  <a:lnTo>
                    <a:pt x="116" y="25"/>
                  </a:lnTo>
                  <a:lnTo>
                    <a:pt x="120" y="33"/>
                  </a:lnTo>
                  <a:close/>
                </a:path>
              </a:pathLst>
            </a:custGeom>
            <a:solidFill>
              <a:srgbClr val="FFF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95" name="Freeform 506"/>
            <p:cNvSpPr>
              <a:spLocks noChangeAspect="1"/>
            </p:cNvSpPr>
            <p:nvPr/>
          </p:nvSpPr>
          <p:spPr bwMode="auto">
            <a:xfrm>
              <a:off x="4848" y="3051"/>
              <a:ext cx="37" cy="82"/>
            </a:xfrm>
            <a:custGeom>
              <a:avLst/>
              <a:gdLst>
                <a:gd name="T0" fmla="*/ 4 w 113"/>
                <a:gd name="T1" fmla="*/ 1 h 244"/>
                <a:gd name="T2" fmla="*/ 4 w 113"/>
                <a:gd name="T3" fmla="*/ 2 h 244"/>
                <a:gd name="T4" fmla="*/ 4 w 113"/>
                <a:gd name="T5" fmla="*/ 3 h 244"/>
                <a:gd name="T6" fmla="*/ 3 w 113"/>
                <a:gd name="T7" fmla="*/ 4 h 244"/>
                <a:gd name="T8" fmla="*/ 3 w 113"/>
                <a:gd name="T9" fmla="*/ 5 h 244"/>
                <a:gd name="T10" fmla="*/ 2 w 113"/>
                <a:gd name="T11" fmla="*/ 6 h 244"/>
                <a:gd name="T12" fmla="*/ 2 w 113"/>
                <a:gd name="T13" fmla="*/ 7 h 244"/>
                <a:gd name="T14" fmla="*/ 1 w 113"/>
                <a:gd name="T15" fmla="*/ 8 h 244"/>
                <a:gd name="T16" fmla="*/ 0 w 113"/>
                <a:gd name="T17" fmla="*/ 9 h 244"/>
                <a:gd name="T18" fmla="*/ 1 w 113"/>
                <a:gd name="T19" fmla="*/ 8 h 244"/>
                <a:gd name="T20" fmla="*/ 1 w 113"/>
                <a:gd name="T21" fmla="*/ 7 h 244"/>
                <a:gd name="T22" fmla="*/ 2 w 113"/>
                <a:gd name="T23" fmla="*/ 6 h 244"/>
                <a:gd name="T24" fmla="*/ 2 w 113"/>
                <a:gd name="T25" fmla="*/ 5 h 244"/>
                <a:gd name="T26" fmla="*/ 3 w 113"/>
                <a:gd name="T27" fmla="*/ 4 h 244"/>
                <a:gd name="T28" fmla="*/ 3 w 113"/>
                <a:gd name="T29" fmla="*/ 3 h 244"/>
                <a:gd name="T30" fmla="*/ 3 w 113"/>
                <a:gd name="T31" fmla="*/ 1 h 244"/>
                <a:gd name="T32" fmla="*/ 4 w 113"/>
                <a:gd name="T33" fmla="*/ 0 h 244"/>
                <a:gd name="T34" fmla="*/ 4 w 113"/>
                <a:gd name="T35" fmla="*/ 0 h 244"/>
                <a:gd name="T36" fmla="*/ 4 w 113"/>
                <a:gd name="T37" fmla="*/ 1 h 244"/>
                <a:gd name="T38" fmla="*/ 4 w 113"/>
                <a:gd name="T39" fmla="*/ 1 h 244"/>
                <a:gd name="T40" fmla="*/ 4 w 113"/>
                <a:gd name="T41" fmla="*/ 1 h 2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3" h="244">
                  <a:moveTo>
                    <a:pt x="113" y="29"/>
                  </a:moveTo>
                  <a:lnTo>
                    <a:pt x="107" y="54"/>
                  </a:lnTo>
                  <a:lnTo>
                    <a:pt x="101" y="80"/>
                  </a:lnTo>
                  <a:lnTo>
                    <a:pt x="92" y="108"/>
                  </a:lnTo>
                  <a:lnTo>
                    <a:pt x="82" y="137"/>
                  </a:lnTo>
                  <a:lnTo>
                    <a:pt x="68" y="166"/>
                  </a:lnTo>
                  <a:lnTo>
                    <a:pt x="51" y="193"/>
                  </a:lnTo>
                  <a:lnTo>
                    <a:pt x="28" y="220"/>
                  </a:lnTo>
                  <a:lnTo>
                    <a:pt x="0" y="244"/>
                  </a:lnTo>
                  <a:lnTo>
                    <a:pt x="15" y="214"/>
                  </a:lnTo>
                  <a:lnTo>
                    <a:pt x="30" y="185"/>
                  </a:lnTo>
                  <a:lnTo>
                    <a:pt x="44" y="158"/>
                  </a:lnTo>
                  <a:lnTo>
                    <a:pt x="57" y="129"/>
                  </a:lnTo>
                  <a:lnTo>
                    <a:pt x="70" y="99"/>
                  </a:lnTo>
                  <a:lnTo>
                    <a:pt x="82" y="69"/>
                  </a:lnTo>
                  <a:lnTo>
                    <a:pt x="92" y="35"/>
                  </a:lnTo>
                  <a:lnTo>
                    <a:pt x="101" y="0"/>
                  </a:lnTo>
                  <a:lnTo>
                    <a:pt x="104" y="7"/>
                  </a:lnTo>
                  <a:lnTo>
                    <a:pt x="107" y="14"/>
                  </a:lnTo>
                  <a:lnTo>
                    <a:pt x="109" y="20"/>
                  </a:lnTo>
                  <a:lnTo>
                    <a:pt x="113" y="29"/>
                  </a:lnTo>
                  <a:close/>
                </a:path>
              </a:pathLst>
            </a:custGeom>
            <a:solidFill>
              <a:srgbClr val="FFF9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96" name="Freeform 507"/>
            <p:cNvSpPr>
              <a:spLocks noChangeAspect="1"/>
            </p:cNvSpPr>
            <p:nvPr/>
          </p:nvSpPr>
          <p:spPr bwMode="auto">
            <a:xfrm>
              <a:off x="4850" y="3054"/>
              <a:ext cx="35" cy="77"/>
            </a:xfrm>
            <a:custGeom>
              <a:avLst/>
              <a:gdLst>
                <a:gd name="T0" fmla="*/ 4 w 104"/>
                <a:gd name="T1" fmla="*/ 1 h 229"/>
                <a:gd name="T2" fmla="*/ 4 w 104"/>
                <a:gd name="T3" fmla="*/ 2 h 229"/>
                <a:gd name="T4" fmla="*/ 3 w 104"/>
                <a:gd name="T5" fmla="*/ 3 h 229"/>
                <a:gd name="T6" fmla="*/ 3 w 104"/>
                <a:gd name="T7" fmla="*/ 4 h 229"/>
                <a:gd name="T8" fmla="*/ 3 w 104"/>
                <a:gd name="T9" fmla="*/ 5 h 229"/>
                <a:gd name="T10" fmla="*/ 2 w 104"/>
                <a:gd name="T11" fmla="*/ 6 h 229"/>
                <a:gd name="T12" fmla="*/ 2 w 104"/>
                <a:gd name="T13" fmla="*/ 7 h 229"/>
                <a:gd name="T14" fmla="*/ 1 w 104"/>
                <a:gd name="T15" fmla="*/ 8 h 229"/>
                <a:gd name="T16" fmla="*/ 0 w 104"/>
                <a:gd name="T17" fmla="*/ 9 h 229"/>
                <a:gd name="T18" fmla="*/ 0 w 104"/>
                <a:gd name="T19" fmla="*/ 8 h 229"/>
                <a:gd name="T20" fmla="*/ 1 w 104"/>
                <a:gd name="T21" fmla="*/ 7 h 229"/>
                <a:gd name="T22" fmla="*/ 2 w 104"/>
                <a:gd name="T23" fmla="*/ 6 h 229"/>
                <a:gd name="T24" fmla="*/ 2 w 104"/>
                <a:gd name="T25" fmla="*/ 5 h 229"/>
                <a:gd name="T26" fmla="*/ 2 w 104"/>
                <a:gd name="T27" fmla="*/ 4 h 229"/>
                <a:gd name="T28" fmla="*/ 3 w 104"/>
                <a:gd name="T29" fmla="*/ 3 h 229"/>
                <a:gd name="T30" fmla="*/ 3 w 104"/>
                <a:gd name="T31" fmla="*/ 1 h 229"/>
                <a:gd name="T32" fmla="*/ 4 w 104"/>
                <a:gd name="T33" fmla="*/ 0 h 229"/>
                <a:gd name="T34" fmla="*/ 4 w 104"/>
                <a:gd name="T35" fmla="*/ 1 h 2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4" h="229">
                  <a:moveTo>
                    <a:pt x="104" y="25"/>
                  </a:moveTo>
                  <a:lnTo>
                    <a:pt x="99" y="49"/>
                  </a:lnTo>
                  <a:lnTo>
                    <a:pt x="92" y="75"/>
                  </a:lnTo>
                  <a:lnTo>
                    <a:pt x="84" y="101"/>
                  </a:lnTo>
                  <a:lnTo>
                    <a:pt x="73" y="129"/>
                  </a:lnTo>
                  <a:lnTo>
                    <a:pt x="61" y="155"/>
                  </a:lnTo>
                  <a:lnTo>
                    <a:pt x="45" y="182"/>
                  </a:lnTo>
                  <a:lnTo>
                    <a:pt x="24" y="206"/>
                  </a:lnTo>
                  <a:lnTo>
                    <a:pt x="0" y="229"/>
                  </a:lnTo>
                  <a:lnTo>
                    <a:pt x="13" y="200"/>
                  </a:lnTo>
                  <a:lnTo>
                    <a:pt x="27" y="174"/>
                  </a:lnTo>
                  <a:lnTo>
                    <a:pt x="41" y="148"/>
                  </a:lnTo>
                  <a:lnTo>
                    <a:pt x="54" y="122"/>
                  </a:lnTo>
                  <a:lnTo>
                    <a:pt x="65" y="95"/>
                  </a:lnTo>
                  <a:lnTo>
                    <a:pt x="76" y="67"/>
                  </a:lnTo>
                  <a:lnTo>
                    <a:pt x="86" y="34"/>
                  </a:lnTo>
                  <a:lnTo>
                    <a:pt x="94" y="0"/>
                  </a:lnTo>
                  <a:lnTo>
                    <a:pt x="104" y="25"/>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97" name="Freeform 508"/>
            <p:cNvSpPr>
              <a:spLocks noChangeAspect="1"/>
            </p:cNvSpPr>
            <p:nvPr/>
          </p:nvSpPr>
          <p:spPr bwMode="auto">
            <a:xfrm>
              <a:off x="4707" y="3060"/>
              <a:ext cx="56" cy="209"/>
            </a:xfrm>
            <a:custGeom>
              <a:avLst/>
              <a:gdLst>
                <a:gd name="T0" fmla="*/ 5 w 168"/>
                <a:gd name="T1" fmla="*/ 5 h 621"/>
                <a:gd name="T2" fmla="*/ 5 w 168"/>
                <a:gd name="T3" fmla="*/ 0 h 621"/>
                <a:gd name="T4" fmla="*/ 6 w 168"/>
                <a:gd name="T5" fmla="*/ 0 h 621"/>
                <a:gd name="T6" fmla="*/ 6 w 168"/>
                <a:gd name="T7" fmla="*/ 2 h 621"/>
                <a:gd name="T8" fmla="*/ 3 w 168"/>
                <a:gd name="T9" fmla="*/ 24 h 621"/>
                <a:gd name="T10" fmla="*/ 0 w 168"/>
                <a:gd name="T11" fmla="*/ 23 h 621"/>
                <a:gd name="T12" fmla="*/ 0 w 168"/>
                <a:gd name="T13" fmla="*/ 23 h 621"/>
                <a:gd name="T14" fmla="*/ 0 w 168"/>
                <a:gd name="T15" fmla="*/ 23 h 621"/>
                <a:gd name="T16" fmla="*/ 1 w 168"/>
                <a:gd name="T17" fmla="*/ 23 h 621"/>
                <a:gd name="T18" fmla="*/ 1 w 168"/>
                <a:gd name="T19" fmla="*/ 22 h 621"/>
                <a:gd name="T20" fmla="*/ 2 w 168"/>
                <a:gd name="T21" fmla="*/ 21 h 621"/>
                <a:gd name="T22" fmla="*/ 2 w 168"/>
                <a:gd name="T23" fmla="*/ 21 h 621"/>
                <a:gd name="T24" fmla="*/ 2 w 168"/>
                <a:gd name="T25" fmla="*/ 20 h 621"/>
                <a:gd name="T26" fmla="*/ 2 w 168"/>
                <a:gd name="T27" fmla="*/ 20 h 621"/>
                <a:gd name="T28" fmla="*/ 3 w 168"/>
                <a:gd name="T29" fmla="*/ 18 h 621"/>
                <a:gd name="T30" fmla="*/ 3 w 168"/>
                <a:gd name="T31" fmla="*/ 15 h 621"/>
                <a:gd name="T32" fmla="*/ 3 w 168"/>
                <a:gd name="T33" fmla="*/ 13 h 621"/>
                <a:gd name="T34" fmla="*/ 4 w 168"/>
                <a:gd name="T35" fmla="*/ 10 h 621"/>
                <a:gd name="T36" fmla="*/ 4 w 168"/>
                <a:gd name="T37" fmla="*/ 8 h 621"/>
                <a:gd name="T38" fmla="*/ 4 w 168"/>
                <a:gd name="T39" fmla="*/ 6 h 621"/>
                <a:gd name="T40" fmla="*/ 4 w 168"/>
                <a:gd name="T41" fmla="*/ 5 h 621"/>
                <a:gd name="T42" fmla="*/ 5 w 168"/>
                <a:gd name="T43" fmla="*/ 5 h 6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8" h="621">
                  <a:moveTo>
                    <a:pt x="127" y="123"/>
                  </a:moveTo>
                  <a:lnTo>
                    <a:pt x="134" y="5"/>
                  </a:lnTo>
                  <a:lnTo>
                    <a:pt x="168" y="0"/>
                  </a:lnTo>
                  <a:lnTo>
                    <a:pt x="162" y="51"/>
                  </a:lnTo>
                  <a:lnTo>
                    <a:pt x="71" y="621"/>
                  </a:lnTo>
                  <a:lnTo>
                    <a:pt x="0" y="612"/>
                  </a:lnTo>
                  <a:lnTo>
                    <a:pt x="2" y="610"/>
                  </a:lnTo>
                  <a:lnTo>
                    <a:pt x="9" y="601"/>
                  </a:lnTo>
                  <a:lnTo>
                    <a:pt x="19" y="590"/>
                  </a:lnTo>
                  <a:lnTo>
                    <a:pt x="31" y="576"/>
                  </a:lnTo>
                  <a:lnTo>
                    <a:pt x="43" y="560"/>
                  </a:lnTo>
                  <a:lnTo>
                    <a:pt x="54" y="544"/>
                  </a:lnTo>
                  <a:lnTo>
                    <a:pt x="62" y="528"/>
                  </a:lnTo>
                  <a:lnTo>
                    <a:pt x="65" y="513"/>
                  </a:lnTo>
                  <a:lnTo>
                    <a:pt x="72" y="459"/>
                  </a:lnTo>
                  <a:lnTo>
                    <a:pt x="79" y="399"/>
                  </a:lnTo>
                  <a:lnTo>
                    <a:pt x="88" y="335"/>
                  </a:lnTo>
                  <a:lnTo>
                    <a:pt x="96" y="273"/>
                  </a:lnTo>
                  <a:lnTo>
                    <a:pt x="104" y="217"/>
                  </a:lnTo>
                  <a:lnTo>
                    <a:pt x="114" y="169"/>
                  </a:lnTo>
                  <a:lnTo>
                    <a:pt x="121" y="137"/>
                  </a:lnTo>
                  <a:lnTo>
                    <a:pt x="127" y="123"/>
                  </a:lnTo>
                  <a:close/>
                </a:path>
              </a:pathLst>
            </a:custGeom>
            <a:solidFill>
              <a:srgbClr val="FFE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98" name="Freeform 509"/>
            <p:cNvSpPr>
              <a:spLocks noChangeAspect="1"/>
            </p:cNvSpPr>
            <p:nvPr/>
          </p:nvSpPr>
          <p:spPr bwMode="auto">
            <a:xfrm>
              <a:off x="4738" y="3061"/>
              <a:ext cx="34" cy="210"/>
            </a:xfrm>
            <a:custGeom>
              <a:avLst/>
              <a:gdLst>
                <a:gd name="T0" fmla="*/ 3 w 101"/>
                <a:gd name="T1" fmla="*/ 5 h 626"/>
                <a:gd name="T2" fmla="*/ 3 w 101"/>
                <a:gd name="T3" fmla="*/ 0 h 626"/>
                <a:gd name="T4" fmla="*/ 4 w 101"/>
                <a:gd name="T5" fmla="*/ 0 h 626"/>
                <a:gd name="T6" fmla="*/ 4 w 101"/>
                <a:gd name="T7" fmla="*/ 2 h 626"/>
                <a:gd name="T8" fmla="*/ 1 w 101"/>
                <a:gd name="T9" fmla="*/ 21 h 626"/>
                <a:gd name="T10" fmla="*/ 2 w 101"/>
                <a:gd name="T11" fmla="*/ 23 h 626"/>
                <a:gd name="T12" fmla="*/ 0 w 101"/>
                <a:gd name="T13" fmla="*/ 23 h 626"/>
                <a:gd name="T14" fmla="*/ 0 w 101"/>
                <a:gd name="T15" fmla="*/ 22 h 626"/>
                <a:gd name="T16" fmla="*/ 0 w 101"/>
                <a:gd name="T17" fmla="*/ 20 h 626"/>
                <a:gd name="T18" fmla="*/ 1 w 101"/>
                <a:gd name="T19" fmla="*/ 17 h 626"/>
                <a:gd name="T20" fmla="*/ 1 w 101"/>
                <a:gd name="T21" fmla="*/ 14 h 626"/>
                <a:gd name="T22" fmla="*/ 2 w 101"/>
                <a:gd name="T23" fmla="*/ 11 h 626"/>
                <a:gd name="T24" fmla="*/ 2 w 101"/>
                <a:gd name="T25" fmla="*/ 8 h 626"/>
                <a:gd name="T26" fmla="*/ 2 w 101"/>
                <a:gd name="T27" fmla="*/ 6 h 626"/>
                <a:gd name="T28" fmla="*/ 3 w 101"/>
                <a:gd name="T29" fmla="*/ 5 h 6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1" h="626">
                  <a:moveTo>
                    <a:pt x="70" y="123"/>
                  </a:moveTo>
                  <a:lnTo>
                    <a:pt x="81" y="5"/>
                  </a:lnTo>
                  <a:lnTo>
                    <a:pt x="101" y="0"/>
                  </a:lnTo>
                  <a:lnTo>
                    <a:pt x="95" y="49"/>
                  </a:lnTo>
                  <a:lnTo>
                    <a:pt x="34" y="553"/>
                  </a:lnTo>
                  <a:lnTo>
                    <a:pt x="64" y="626"/>
                  </a:lnTo>
                  <a:lnTo>
                    <a:pt x="0" y="618"/>
                  </a:lnTo>
                  <a:lnTo>
                    <a:pt x="2" y="597"/>
                  </a:lnTo>
                  <a:lnTo>
                    <a:pt x="9" y="542"/>
                  </a:lnTo>
                  <a:lnTo>
                    <a:pt x="18" y="465"/>
                  </a:lnTo>
                  <a:lnTo>
                    <a:pt x="30" y="375"/>
                  </a:lnTo>
                  <a:lnTo>
                    <a:pt x="42" y="285"/>
                  </a:lnTo>
                  <a:lnTo>
                    <a:pt x="54" y="206"/>
                  </a:lnTo>
                  <a:lnTo>
                    <a:pt x="63" y="148"/>
                  </a:lnTo>
                  <a:lnTo>
                    <a:pt x="70" y="123"/>
                  </a:lnTo>
                  <a:close/>
                </a:path>
              </a:pathLst>
            </a:custGeom>
            <a:solidFill>
              <a:srgbClr val="FFE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39999" name="Freeform 510"/>
            <p:cNvSpPr>
              <a:spLocks noChangeAspect="1"/>
            </p:cNvSpPr>
            <p:nvPr/>
          </p:nvSpPr>
          <p:spPr bwMode="auto">
            <a:xfrm>
              <a:off x="4664" y="3263"/>
              <a:ext cx="125" cy="88"/>
            </a:xfrm>
            <a:custGeom>
              <a:avLst/>
              <a:gdLst>
                <a:gd name="T0" fmla="*/ 0 w 374"/>
                <a:gd name="T1" fmla="*/ 0 h 264"/>
                <a:gd name="T2" fmla="*/ 14 w 374"/>
                <a:gd name="T3" fmla="*/ 2 h 264"/>
                <a:gd name="T4" fmla="*/ 13 w 374"/>
                <a:gd name="T5" fmla="*/ 2 h 264"/>
                <a:gd name="T6" fmla="*/ 13 w 374"/>
                <a:gd name="T7" fmla="*/ 4 h 264"/>
                <a:gd name="T8" fmla="*/ 12 w 374"/>
                <a:gd name="T9" fmla="*/ 4 h 264"/>
                <a:gd name="T10" fmla="*/ 12 w 374"/>
                <a:gd name="T11" fmla="*/ 4 h 264"/>
                <a:gd name="T12" fmla="*/ 13 w 374"/>
                <a:gd name="T13" fmla="*/ 4 h 264"/>
                <a:gd name="T14" fmla="*/ 13 w 374"/>
                <a:gd name="T15" fmla="*/ 5 h 264"/>
                <a:gd name="T16" fmla="*/ 12 w 374"/>
                <a:gd name="T17" fmla="*/ 5 h 264"/>
                <a:gd name="T18" fmla="*/ 13 w 374"/>
                <a:gd name="T19" fmla="*/ 6 h 264"/>
                <a:gd name="T20" fmla="*/ 13 w 374"/>
                <a:gd name="T21" fmla="*/ 7 h 264"/>
                <a:gd name="T22" fmla="*/ 12 w 374"/>
                <a:gd name="T23" fmla="*/ 7 h 264"/>
                <a:gd name="T24" fmla="*/ 13 w 374"/>
                <a:gd name="T25" fmla="*/ 7 h 264"/>
                <a:gd name="T26" fmla="*/ 12 w 374"/>
                <a:gd name="T27" fmla="*/ 8 h 264"/>
                <a:gd name="T28" fmla="*/ 12 w 374"/>
                <a:gd name="T29" fmla="*/ 8 h 264"/>
                <a:gd name="T30" fmla="*/ 12 w 374"/>
                <a:gd name="T31" fmla="*/ 9 h 264"/>
                <a:gd name="T32" fmla="*/ 11 w 374"/>
                <a:gd name="T33" fmla="*/ 10 h 264"/>
                <a:gd name="T34" fmla="*/ 11 w 374"/>
                <a:gd name="T35" fmla="*/ 10 h 264"/>
                <a:gd name="T36" fmla="*/ 10 w 374"/>
                <a:gd name="T37" fmla="*/ 10 h 264"/>
                <a:gd name="T38" fmla="*/ 10 w 374"/>
                <a:gd name="T39" fmla="*/ 10 h 264"/>
                <a:gd name="T40" fmla="*/ 9 w 374"/>
                <a:gd name="T41" fmla="*/ 10 h 264"/>
                <a:gd name="T42" fmla="*/ 8 w 374"/>
                <a:gd name="T43" fmla="*/ 10 h 264"/>
                <a:gd name="T44" fmla="*/ 8 w 374"/>
                <a:gd name="T45" fmla="*/ 10 h 264"/>
                <a:gd name="T46" fmla="*/ 7 w 374"/>
                <a:gd name="T47" fmla="*/ 10 h 264"/>
                <a:gd name="T48" fmla="*/ 6 w 374"/>
                <a:gd name="T49" fmla="*/ 10 h 264"/>
                <a:gd name="T50" fmla="*/ 5 w 374"/>
                <a:gd name="T51" fmla="*/ 9 h 264"/>
                <a:gd name="T52" fmla="*/ 4 w 374"/>
                <a:gd name="T53" fmla="*/ 9 h 264"/>
                <a:gd name="T54" fmla="*/ 4 w 374"/>
                <a:gd name="T55" fmla="*/ 9 h 264"/>
                <a:gd name="T56" fmla="*/ 3 w 374"/>
                <a:gd name="T57" fmla="*/ 9 h 264"/>
                <a:gd name="T58" fmla="*/ 2 w 374"/>
                <a:gd name="T59" fmla="*/ 9 h 264"/>
                <a:gd name="T60" fmla="*/ 2 w 374"/>
                <a:gd name="T61" fmla="*/ 9 h 264"/>
                <a:gd name="T62" fmla="*/ 1 w 374"/>
                <a:gd name="T63" fmla="*/ 8 h 264"/>
                <a:gd name="T64" fmla="*/ 1 w 374"/>
                <a:gd name="T65" fmla="*/ 8 h 264"/>
                <a:gd name="T66" fmla="*/ 1 w 374"/>
                <a:gd name="T67" fmla="*/ 8 h 264"/>
                <a:gd name="T68" fmla="*/ 1 w 374"/>
                <a:gd name="T69" fmla="*/ 7 h 264"/>
                <a:gd name="T70" fmla="*/ 1 w 374"/>
                <a:gd name="T71" fmla="*/ 7 h 264"/>
                <a:gd name="T72" fmla="*/ 1 w 374"/>
                <a:gd name="T73" fmla="*/ 7 h 264"/>
                <a:gd name="T74" fmla="*/ 0 w 374"/>
                <a:gd name="T75" fmla="*/ 6 h 264"/>
                <a:gd name="T76" fmla="*/ 0 w 374"/>
                <a:gd name="T77" fmla="*/ 6 h 264"/>
                <a:gd name="T78" fmla="*/ 1 w 374"/>
                <a:gd name="T79" fmla="*/ 5 h 264"/>
                <a:gd name="T80" fmla="*/ 0 w 374"/>
                <a:gd name="T81" fmla="*/ 5 h 264"/>
                <a:gd name="T82" fmla="*/ 0 w 374"/>
                <a:gd name="T83" fmla="*/ 4 h 264"/>
                <a:gd name="T84" fmla="*/ 1 w 374"/>
                <a:gd name="T85" fmla="*/ 4 h 264"/>
                <a:gd name="T86" fmla="*/ 0 w 374"/>
                <a:gd name="T87" fmla="*/ 4 h 264"/>
                <a:gd name="T88" fmla="*/ 0 w 374"/>
                <a:gd name="T89" fmla="*/ 3 h 264"/>
                <a:gd name="T90" fmla="*/ 1 w 374"/>
                <a:gd name="T91" fmla="*/ 3 h 264"/>
                <a:gd name="T92" fmla="*/ 1 w 374"/>
                <a:gd name="T93" fmla="*/ 2 h 264"/>
                <a:gd name="T94" fmla="*/ 0 w 374"/>
                <a:gd name="T95" fmla="*/ 2 h 264"/>
                <a:gd name="T96" fmla="*/ 0 w 374"/>
                <a:gd name="T97" fmla="*/ 1 h 264"/>
                <a:gd name="T98" fmla="*/ 0 w 374"/>
                <a:gd name="T99" fmla="*/ 0 h 2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74" h="264">
                  <a:moveTo>
                    <a:pt x="3" y="0"/>
                  </a:moveTo>
                  <a:lnTo>
                    <a:pt x="374" y="48"/>
                  </a:lnTo>
                  <a:lnTo>
                    <a:pt x="361" y="63"/>
                  </a:lnTo>
                  <a:lnTo>
                    <a:pt x="353" y="95"/>
                  </a:lnTo>
                  <a:lnTo>
                    <a:pt x="334" y="102"/>
                  </a:lnTo>
                  <a:lnTo>
                    <a:pt x="331" y="116"/>
                  </a:lnTo>
                  <a:lnTo>
                    <a:pt x="352" y="118"/>
                  </a:lnTo>
                  <a:lnTo>
                    <a:pt x="347" y="142"/>
                  </a:lnTo>
                  <a:lnTo>
                    <a:pt x="331" y="144"/>
                  </a:lnTo>
                  <a:lnTo>
                    <a:pt x="343" y="160"/>
                  </a:lnTo>
                  <a:lnTo>
                    <a:pt x="342" y="176"/>
                  </a:lnTo>
                  <a:lnTo>
                    <a:pt x="329" y="185"/>
                  </a:lnTo>
                  <a:lnTo>
                    <a:pt x="342" y="199"/>
                  </a:lnTo>
                  <a:lnTo>
                    <a:pt x="336" y="214"/>
                  </a:lnTo>
                  <a:lnTo>
                    <a:pt x="327" y="226"/>
                  </a:lnTo>
                  <a:lnTo>
                    <a:pt x="316" y="244"/>
                  </a:lnTo>
                  <a:lnTo>
                    <a:pt x="299" y="258"/>
                  </a:lnTo>
                  <a:lnTo>
                    <a:pt x="289" y="260"/>
                  </a:lnTo>
                  <a:lnTo>
                    <a:pt x="276" y="262"/>
                  </a:lnTo>
                  <a:lnTo>
                    <a:pt x="260" y="262"/>
                  </a:lnTo>
                  <a:lnTo>
                    <a:pt x="243" y="264"/>
                  </a:lnTo>
                  <a:lnTo>
                    <a:pt x="224" y="262"/>
                  </a:lnTo>
                  <a:lnTo>
                    <a:pt x="205" y="261"/>
                  </a:lnTo>
                  <a:lnTo>
                    <a:pt x="184" y="259"/>
                  </a:lnTo>
                  <a:lnTo>
                    <a:pt x="163" y="257"/>
                  </a:lnTo>
                  <a:lnTo>
                    <a:pt x="141" y="254"/>
                  </a:lnTo>
                  <a:lnTo>
                    <a:pt x="120" y="251"/>
                  </a:lnTo>
                  <a:lnTo>
                    <a:pt x="101" y="246"/>
                  </a:lnTo>
                  <a:lnTo>
                    <a:pt x="82" y="243"/>
                  </a:lnTo>
                  <a:lnTo>
                    <a:pt x="65" y="238"/>
                  </a:lnTo>
                  <a:lnTo>
                    <a:pt x="50" y="234"/>
                  </a:lnTo>
                  <a:lnTo>
                    <a:pt x="38" y="228"/>
                  </a:lnTo>
                  <a:lnTo>
                    <a:pt x="27" y="223"/>
                  </a:lnTo>
                  <a:lnTo>
                    <a:pt x="23" y="213"/>
                  </a:lnTo>
                  <a:lnTo>
                    <a:pt x="19" y="200"/>
                  </a:lnTo>
                  <a:lnTo>
                    <a:pt x="17" y="189"/>
                  </a:lnTo>
                  <a:lnTo>
                    <a:pt x="17" y="178"/>
                  </a:lnTo>
                  <a:lnTo>
                    <a:pt x="5" y="169"/>
                  </a:lnTo>
                  <a:lnTo>
                    <a:pt x="3" y="154"/>
                  </a:lnTo>
                  <a:lnTo>
                    <a:pt x="25" y="145"/>
                  </a:lnTo>
                  <a:lnTo>
                    <a:pt x="0" y="143"/>
                  </a:lnTo>
                  <a:lnTo>
                    <a:pt x="3" y="120"/>
                  </a:lnTo>
                  <a:lnTo>
                    <a:pt x="23" y="115"/>
                  </a:lnTo>
                  <a:lnTo>
                    <a:pt x="6" y="99"/>
                  </a:lnTo>
                  <a:lnTo>
                    <a:pt x="4" y="85"/>
                  </a:lnTo>
                  <a:lnTo>
                    <a:pt x="27" y="78"/>
                  </a:lnTo>
                  <a:lnTo>
                    <a:pt x="27" y="64"/>
                  </a:lnTo>
                  <a:lnTo>
                    <a:pt x="9" y="54"/>
                  </a:lnTo>
                  <a:lnTo>
                    <a:pt x="12" y="25"/>
                  </a:lnTo>
                  <a:lnTo>
                    <a:pt x="3" y="0"/>
                  </a:lnTo>
                  <a:close/>
                </a:path>
              </a:pathLst>
            </a:custGeom>
            <a:solidFill>
              <a:srgbClr val="3335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00" name="Freeform 511"/>
            <p:cNvSpPr>
              <a:spLocks noChangeAspect="1"/>
            </p:cNvSpPr>
            <p:nvPr/>
          </p:nvSpPr>
          <p:spPr bwMode="auto">
            <a:xfrm>
              <a:off x="4667" y="3264"/>
              <a:ext cx="118" cy="87"/>
            </a:xfrm>
            <a:custGeom>
              <a:avLst/>
              <a:gdLst>
                <a:gd name="T0" fmla="*/ 2 w 352"/>
                <a:gd name="T1" fmla="*/ 0 h 259"/>
                <a:gd name="T2" fmla="*/ 4 w 352"/>
                <a:gd name="T3" fmla="*/ 1 h 259"/>
                <a:gd name="T4" fmla="*/ 7 w 352"/>
                <a:gd name="T5" fmla="*/ 1 h 259"/>
                <a:gd name="T6" fmla="*/ 9 w 352"/>
                <a:gd name="T7" fmla="*/ 1 h 259"/>
                <a:gd name="T8" fmla="*/ 12 w 352"/>
                <a:gd name="T9" fmla="*/ 1 h 259"/>
                <a:gd name="T10" fmla="*/ 13 w 352"/>
                <a:gd name="T11" fmla="*/ 2 h 259"/>
                <a:gd name="T12" fmla="*/ 13 w 352"/>
                <a:gd name="T13" fmla="*/ 2 h 259"/>
                <a:gd name="T14" fmla="*/ 13 w 352"/>
                <a:gd name="T15" fmla="*/ 3 h 259"/>
                <a:gd name="T16" fmla="*/ 12 w 352"/>
                <a:gd name="T17" fmla="*/ 4 h 259"/>
                <a:gd name="T18" fmla="*/ 12 w 352"/>
                <a:gd name="T19" fmla="*/ 4 h 259"/>
                <a:gd name="T20" fmla="*/ 12 w 352"/>
                <a:gd name="T21" fmla="*/ 4 h 259"/>
                <a:gd name="T22" fmla="*/ 12 w 352"/>
                <a:gd name="T23" fmla="*/ 4 h 259"/>
                <a:gd name="T24" fmla="*/ 12 w 352"/>
                <a:gd name="T25" fmla="*/ 5 h 259"/>
                <a:gd name="T26" fmla="*/ 12 w 352"/>
                <a:gd name="T27" fmla="*/ 5 h 259"/>
                <a:gd name="T28" fmla="*/ 12 w 352"/>
                <a:gd name="T29" fmla="*/ 5 h 259"/>
                <a:gd name="T30" fmla="*/ 12 w 352"/>
                <a:gd name="T31" fmla="*/ 6 h 259"/>
                <a:gd name="T32" fmla="*/ 12 w 352"/>
                <a:gd name="T33" fmla="*/ 6 h 259"/>
                <a:gd name="T34" fmla="*/ 12 w 352"/>
                <a:gd name="T35" fmla="*/ 7 h 259"/>
                <a:gd name="T36" fmla="*/ 12 w 352"/>
                <a:gd name="T37" fmla="*/ 7 h 259"/>
                <a:gd name="T38" fmla="*/ 12 w 352"/>
                <a:gd name="T39" fmla="*/ 7 h 259"/>
                <a:gd name="T40" fmla="*/ 12 w 352"/>
                <a:gd name="T41" fmla="*/ 8 h 259"/>
                <a:gd name="T42" fmla="*/ 12 w 352"/>
                <a:gd name="T43" fmla="*/ 8 h 259"/>
                <a:gd name="T44" fmla="*/ 12 w 352"/>
                <a:gd name="T45" fmla="*/ 8 h 259"/>
                <a:gd name="T46" fmla="*/ 11 w 352"/>
                <a:gd name="T47" fmla="*/ 9 h 259"/>
                <a:gd name="T48" fmla="*/ 11 w 352"/>
                <a:gd name="T49" fmla="*/ 9 h 259"/>
                <a:gd name="T50" fmla="*/ 10 w 352"/>
                <a:gd name="T51" fmla="*/ 10 h 259"/>
                <a:gd name="T52" fmla="*/ 8 w 352"/>
                <a:gd name="T53" fmla="*/ 10 h 259"/>
                <a:gd name="T54" fmla="*/ 6 w 352"/>
                <a:gd name="T55" fmla="*/ 10 h 259"/>
                <a:gd name="T56" fmla="*/ 4 w 352"/>
                <a:gd name="T57" fmla="*/ 9 h 259"/>
                <a:gd name="T58" fmla="*/ 2 w 352"/>
                <a:gd name="T59" fmla="*/ 9 h 259"/>
                <a:gd name="T60" fmla="*/ 1 w 352"/>
                <a:gd name="T61" fmla="*/ 8 h 259"/>
                <a:gd name="T62" fmla="*/ 1 w 352"/>
                <a:gd name="T63" fmla="*/ 7 h 259"/>
                <a:gd name="T64" fmla="*/ 0 w 352"/>
                <a:gd name="T65" fmla="*/ 6 h 259"/>
                <a:gd name="T66" fmla="*/ 0 w 352"/>
                <a:gd name="T67" fmla="*/ 6 h 259"/>
                <a:gd name="T68" fmla="*/ 0 w 352"/>
                <a:gd name="T69" fmla="*/ 6 h 259"/>
                <a:gd name="T70" fmla="*/ 1 w 352"/>
                <a:gd name="T71" fmla="*/ 5 h 259"/>
                <a:gd name="T72" fmla="*/ 0 w 352"/>
                <a:gd name="T73" fmla="*/ 5 h 259"/>
                <a:gd name="T74" fmla="*/ 0 w 352"/>
                <a:gd name="T75" fmla="*/ 5 h 259"/>
                <a:gd name="T76" fmla="*/ 0 w 352"/>
                <a:gd name="T77" fmla="*/ 4 h 259"/>
                <a:gd name="T78" fmla="*/ 1 w 352"/>
                <a:gd name="T79" fmla="*/ 4 h 259"/>
                <a:gd name="T80" fmla="*/ 1 w 352"/>
                <a:gd name="T81" fmla="*/ 4 h 259"/>
                <a:gd name="T82" fmla="*/ 0 w 352"/>
                <a:gd name="T83" fmla="*/ 4 h 259"/>
                <a:gd name="T84" fmla="*/ 0 w 352"/>
                <a:gd name="T85" fmla="*/ 3 h 259"/>
                <a:gd name="T86" fmla="*/ 1 w 352"/>
                <a:gd name="T87" fmla="*/ 3 h 259"/>
                <a:gd name="T88" fmla="*/ 1 w 352"/>
                <a:gd name="T89" fmla="*/ 3 h 259"/>
                <a:gd name="T90" fmla="*/ 1 w 352"/>
                <a:gd name="T91" fmla="*/ 2 h 259"/>
                <a:gd name="T92" fmla="*/ 0 w 352"/>
                <a:gd name="T93" fmla="*/ 2 h 259"/>
                <a:gd name="T94" fmla="*/ 0 w 352"/>
                <a:gd name="T95" fmla="*/ 1 h 259"/>
                <a:gd name="T96" fmla="*/ 0 w 352"/>
                <a:gd name="T97" fmla="*/ 0 h 2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52" h="259">
                  <a:moveTo>
                    <a:pt x="4" y="0"/>
                  </a:moveTo>
                  <a:lnTo>
                    <a:pt x="26" y="3"/>
                  </a:lnTo>
                  <a:lnTo>
                    <a:pt x="48" y="6"/>
                  </a:lnTo>
                  <a:lnTo>
                    <a:pt x="70" y="8"/>
                  </a:lnTo>
                  <a:lnTo>
                    <a:pt x="92" y="12"/>
                  </a:lnTo>
                  <a:lnTo>
                    <a:pt x="113" y="14"/>
                  </a:lnTo>
                  <a:lnTo>
                    <a:pt x="135" y="18"/>
                  </a:lnTo>
                  <a:lnTo>
                    <a:pt x="157" y="20"/>
                  </a:lnTo>
                  <a:lnTo>
                    <a:pt x="178" y="22"/>
                  </a:lnTo>
                  <a:lnTo>
                    <a:pt x="200" y="26"/>
                  </a:lnTo>
                  <a:lnTo>
                    <a:pt x="222" y="28"/>
                  </a:lnTo>
                  <a:lnTo>
                    <a:pt x="244" y="31"/>
                  </a:lnTo>
                  <a:lnTo>
                    <a:pt x="265" y="34"/>
                  </a:lnTo>
                  <a:lnTo>
                    <a:pt x="287" y="37"/>
                  </a:lnTo>
                  <a:lnTo>
                    <a:pt x="309" y="39"/>
                  </a:lnTo>
                  <a:lnTo>
                    <a:pt x="331" y="43"/>
                  </a:lnTo>
                  <a:lnTo>
                    <a:pt x="352" y="45"/>
                  </a:lnTo>
                  <a:lnTo>
                    <a:pt x="349" y="49"/>
                  </a:lnTo>
                  <a:lnTo>
                    <a:pt x="345" y="52"/>
                  </a:lnTo>
                  <a:lnTo>
                    <a:pt x="342" y="56"/>
                  </a:lnTo>
                  <a:lnTo>
                    <a:pt x="340" y="60"/>
                  </a:lnTo>
                  <a:lnTo>
                    <a:pt x="337" y="68"/>
                  </a:lnTo>
                  <a:lnTo>
                    <a:pt x="336" y="76"/>
                  </a:lnTo>
                  <a:lnTo>
                    <a:pt x="334" y="84"/>
                  </a:lnTo>
                  <a:lnTo>
                    <a:pt x="332" y="92"/>
                  </a:lnTo>
                  <a:lnTo>
                    <a:pt x="327" y="94"/>
                  </a:lnTo>
                  <a:lnTo>
                    <a:pt x="322" y="95"/>
                  </a:lnTo>
                  <a:lnTo>
                    <a:pt x="318" y="96"/>
                  </a:lnTo>
                  <a:lnTo>
                    <a:pt x="313" y="97"/>
                  </a:lnTo>
                  <a:lnTo>
                    <a:pt x="313" y="102"/>
                  </a:lnTo>
                  <a:lnTo>
                    <a:pt x="313" y="105"/>
                  </a:lnTo>
                  <a:lnTo>
                    <a:pt x="312" y="109"/>
                  </a:lnTo>
                  <a:lnTo>
                    <a:pt x="312" y="112"/>
                  </a:lnTo>
                  <a:lnTo>
                    <a:pt x="317" y="113"/>
                  </a:lnTo>
                  <a:lnTo>
                    <a:pt x="321" y="113"/>
                  </a:lnTo>
                  <a:lnTo>
                    <a:pt x="326" y="114"/>
                  </a:lnTo>
                  <a:lnTo>
                    <a:pt x="331" y="115"/>
                  </a:lnTo>
                  <a:lnTo>
                    <a:pt x="329" y="121"/>
                  </a:lnTo>
                  <a:lnTo>
                    <a:pt x="328" y="127"/>
                  </a:lnTo>
                  <a:lnTo>
                    <a:pt x="327" y="133"/>
                  </a:lnTo>
                  <a:lnTo>
                    <a:pt x="326" y="139"/>
                  </a:lnTo>
                  <a:lnTo>
                    <a:pt x="322" y="139"/>
                  </a:lnTo>
                  <a:lnTo>
                    <a:pt x="319" y="140"/>
                  </a:lnTo>
                  <a:lnTo>
                    <a:pt x="316" y="140"/>
                  </a:lnTo>
                  <a:lnTo>
                    <a:pt x="312" y="141"/>
                  </a:lnTo>
                  <a:lnTo>
                    <a:pt x="314" y="144"/>
                  </a:lnTo>
                  <a:lnTo>
                    <a:pt x="318" y="148"/>
                  </a:lnTo>
                  <a:lnTo>
                    <a:pt x="320" y="152"/>
                  </a:lnTo>
                  <a:lnTo>
                    <a:pt x="322" y="156"/>
                  </a:lnTo>
                  <a:lnTo>
                    <a:pt x="321" y="160"/>
                  </a:lnTo>
                  <a:lnTo>
                    <a:pt x="321" y="164"/>
                  </a:lnTo>
                  <a:lnTo>
                    <a:pt x="321" y="168"/>
                  </a:lnTo>
                  <a:lnTo>
                    <a:pt x="320" y="173"/>
                  </a:lnTo>
                  <a:lnTo>
                    <a:pt x="318" y="175"/>
                  </a:lnTo>
                  <a:lnTo>
                    <a:pt x="314" y="177"/>
                  </a:lnTo>
                  <a:lnTo>
                    <a:pt x="311" y="179"/>
                  </a:lnTo>
                  <a:lnTo>
                    <a:pt x="309" y="181"/>
                  </a:lnTo>
                  <a:lnTo>
                    <a:pt x="311" y="185"/>
                  </a:lnTo>
                  <a:lnTo>
                    <a:pt x="314" y="188"/>
                  </a:lnTo>
                  <a:lnTo>
                    <a:pt x="318" y="192"/>
                  </a:lnTo>
                  <a:lnTo>
                    <a:pt x="321" y="195"/>
                  </a:lnTo>
                  <a:lnTo>
                    <a:pt x="320" y="200"/>
                  </a:lnTo>
                  <a:lnTo>
                    <a:pt x="319" y="203"/>
                  </a:lnTo>
                  <a:lnTo>
                    <a:pt x="317" y="206"/>
                  </a:lnTo>
                  <a:lnTo>
                    <a:pt x="316" y="210"/>
                  </a:lnTo>
                  <a:lnTo>
                    <a:pt x="313" y="212"/>
                  </a:lnTo>
                  <a:lnTo>
                    <a:pt x="311" y="216"/>
                  </a:lnTo>
                  <a:lnTo>
                    <a:pt x="309" y="219"/>
                  </a:lnTo>
                  <a:lnTo>
                    <a:pt x="306" y="221"/>
                  </a:lnTo>
                  <a:lnTo>
                    <a:pt x="304" y="226"/>
                  </a:lnTo>
                  <a:lnTo>
                    <a:pt x="302" y="232"/>
                  </a:lnTo>
                  <a:lnTo>
                    <a:pt x="298" y="236"/>
                  </a:lnTo>
                  <a:lnTo>
                    <a:pt x="296" y="240"/>
                  </a:lnTo>
                  <a:lnTo>
                    <a:pt x="293" y="243"/>
                  </a:lnTo>
                  <a:lnTo>
                    <a:pt x="289" y="247"/>
                  </a:lnTo>
                  <a:lnTo>
                    <a:pt x="284" y="250"/>
                  </a:lnTo>
                  <a:lnTo>
                    <a:pt x="281" y="254"/>
                  </a:lnTo>
                  <a:lnTo>
                    <a:pt x="271" y="256"/>
                  </a:lnTo>
                  <a:lnTo>
                    <a:pt x="259" y="258"/>
                  </a:lnTo>
                  <a:lnTo>
                    <a:pt x="244" y="259"/>
                  </a:lnTo>
                  <a:lnTo>
                    <a:pt x="228" y="259"/>
                  </a:lnTo>
                  <a:lnTo>
                    <a:pt x="211" y="259"/>
                  </a:lnTo>
                  <a:lnTo>
                    <a:pt x="192" y="258"/>
                  </a:lnTo>
                  <a:lnTo>
                    <a:pt x="173" y="256"/>
                  </a:lnTo>
                  <a:lnTo>
                    <a:pt x="153" y="254"/>
                  </a:lnTo>
                  <a:lnTo>
                    <a:pt x="132" y="251"/>
                  </a:lnTo>
                  <a:lnTo>
                    <a:pt x="114" y="248"/>
                  </a:lnTo>
                  <a:lnTo>
                    <a:pt x="94" y="245"/>
                  </a:lnTo>
                  <a:lnTo>
                    <a:pt x="77" y="240"/>
                  </a:lnTo>
                  <a:lnTo>
                    <a:pt x="61" y="236"/>
                  </a:lnTo>
                  <a:lnTo>
                    <a:pt x="47" y="232"/>
                  </a:lnTo>
                  <a:lnTo>
                    <a:pt x="34" y="226"/>
                  </a:lnTo>
                  <a:lnTo>
                    <a:pt x="25" y="221"/>
                  </a:lnTo>
                  <a:lnTo>
                    <a:pt x="22" y="211"/>
                  </a:lnTo>
                  <a:lnTo>
                    <a:pt x="18" y="198"/>
                  </a:lnTo>
                  <a:lnTo>
                    <a:pt x="17" y="187"/>
                  </a:lnTo>
                  <a:lnTo>
                    <a:pt x="17" y="177"/>
                  </a:lnTo>
                  <a:lnTo>
                    <a:pt x="14" y="174"/>
                  </a:lnTo>
                  <a:lnTo>
                    <a:pt x="11" y="172"/>
                  </a:lnTo>
                  <a:lnTo>
                    <a:pt x="8" y="171"/>
                  </a:lnTo>
                  <a:lnTo>
                    <a:pt x="6" y="168"/>
                  </a:lnTo>
                  <a:lnTo>
                    <a:pt x="4" y="164"/>
                  </a:lnTo>
                  <a:lnTo>
                    <a:pt x="4" y="160"/>
                  </a:lnTo>
                  <a:lnTo>
                    <a:pt x="4" y="157"/>
                  </a:lnTo>
                  <a:lnTo>
                    <a:pt x="4" y="152"/>
                  </a:lnTo>
                  <a:lnTo>
                    <a:pt x="9" y="150"/>
                  </a:lnTo>
                  <a:lnTo>
                    <a:pt x="15" y="149"/>
                  </a:lnTo>
                  <a:lnTo>
                    <a:pt x="19" y="147"/>
                  </a:lnTo>
                  <a:lnTo>
                    <a:pt x="24" y="145"/>
                  </a:lnTo>
                  <a:lnTo>
                    <a:pt x="18" y="144"/>
                  </a:lnTo>
                  <a:lnTo>
                    <a:pt x="13" y="143"/>
                  </a:lnTo>
                  <a:lnTo>
                    <a:pt x="6" y="142"/>
                  </a:lnTo>
                  <a:lnTo>
                    <a:pt x="0" y="142"/>
                  </a:lnTo>
                  <a:lnTo>
                    <a:pt x="1" y="136"/>
                  </a:lnTo>
                  <a:lnTo>
                    <a:pt x="2" y="130"/>
                  </a:lnTo>
                  <a:lnTo>
                    <a:pt x="2" y="125"/>
                  </a:lnTo>
                  <a:lnTo>
                    <a:pt x="3" y="119"/>
                  </a:lnTo>
                  <a:lnTo>
                    <a:pt x="8" y="118"/>
                  </a:lnTo>
                  <a:lnTo>
                    <a:pt x="14" y="117"/>
                  </a:lnTo>
                  <a:lnTo>
                    <a:pt x="18" y="115"/>
                  </a:lnTo>
                  <a:lnTo>
                    <a:pt x="23" y="114"/>
                  </a:lnTo>
                  <a:lnTo>
                    <a:pt x="18" y="110"/>
                  </a:lnTo>
                  <a:lnTo>
                    <a:pt x="15" y="106"/>
                  </a:lnTo>
                  <a:lnTo>
                    <a:pt x="11" y="102"/>
                  </a:lnTo>
                  <a:lnTo>
                    <a:pt x="7" y="97"/>
                  </a:lnTo>
                  <a:lnTo>
                    <a:pt x="7" y="95"/>
                  </a:lnTo>
                  <a:lnTo>
                    <a:pt x="7" y="91"/>
                  </a:lnTo>
                  <a:lnTo>
                    <a:pt x="6" y="88"/>
                  </a:lnTo>
                  <a:lnTo>
                    <a:pt x="6" y="84"/>
                  </a:lnTo>
                  <a:lnTo>
                    <a:pt x="11" y="82"/>
                  </a:lnTo>
                  <a:lnTo>
                    <a:pt x="17" y="81"/>
                  </a:lnTo>
                  <a:lnTo>
                    <a:pt x="22" y="79"/>
                  </a:lnTo>
                  <a:lnTo>
                    <a:pt x="28" y="76"/>
                  </a:lnTo>
                  <a:lnTo>
                    <a:pt x="28" y="74"/>
                  </a:lnTo>
                  <a:lnTo>
                    <a:pt x="28" y="71"/>
                  </a:lnTo>
                  <a:lnTo>
                    <a:pt x="28" y="67"/>
                  </a:lnTo>
                  <a:lnTo>
                    <a:pt x="28" y="64"/>
                  </a:lnTo>
                  <a:lnTo>
                    <a:pt x="23" y="61"/>
                  </a:lnTo>
                  <a:lnTo>
                    <a:pt x="19" y="58"/>
                  </a:lnTo>
                  <a:lnTo>
                    <a:pt x="15" y="56"/>
                  </a:lnTo>
                  <a:lnTo>
                    <a:pt x="10" y="53"/>
                  </a:lnTo>
                  <a:lnTo>
                    <a:pt x="11" y="46"/>
                  </a:lnTo>
                  <a:lnTo>
                    <a:pt x="13" y="38"/>
                  </a:lnTo>
                  <a:lnTo>
                    <a:pt x="13" y="31"/>
                  </a:lnTo>
                  <a:lnTo>
                    <a:pt x="14" y="24"/>
                  </a:lnTo>
                  <a:lnTo>
                    <a:pt x="11" y="19"/>
                  </a:lnTo>
                  <a:lnTo>
                    <a:pt x="9" y="12"/>
                  </a:lnTo>
                  <a:lnTo>
                    <a:pt x="7" y="6"/>
                  </a:lnTo>
                  <a:lnTo>
                    <a:pt x="4" y="0"/>
                  </a:lnTo>
                  <a:close/>
                </a:path>
              </a:pathLst>
            </a:custGeom>
            <a:solidFill>
              <a:srgbClr val="3D3F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01" name="Freeform 512"/>
            <p:cNvSpPr>
              <a:spLocks noChangeAspect="1"/>
            </p:cNvSpPr>
            <p:nvPr/>
          </p:nvSpPr>
          <p:spPr bwMode="auto">
            <a:xfrm>
              <a:off x="4671" y="3265"/>
              <a:ext cx="110" cy="86"/>
            </a:xfrm>
            <a:custGeom>
              <a:avLst/>
              <a:gdLst>
                <a:gd name="T0" fmla="*/ 2 w 329"/>
                <a:gd name="T1" fmla="*/ 0 h 256"/>
                <a:gd name="T2" fmla="*/ 4 w 329"/>
                <a:gd name="T3" fmla="*/ 0 h 256"/>
                <a:gd name="T4" fmla="*/ 6 w 329"/>
                <a:gd name="T5" fmla="*/ 1 h 256"/>
                <a:gd name="T6" fmla="*/ 9 w 329"/>
                <a:gd name="T7" fmla="*/ 1 h 256"/>
                <a:gd name="T8" fmla="*/ 11 w 329"/>
                <a:gd name="T9" fmla="*/ 1 h 256"/>
                <a:gd name="T10" fmla="*/ 12 w 329"/>
                <a:gd name="T11" fmla="*/ 2 h 256"/>
                <a:gd name="T12" fmla="*/ 12 w 329"/>
                <a:gd name="T13" fmla="*/ 2 h 256"/>
                <a:gd name="T14" fmla="*/ 12 w 329"/>
                <a:gd name="T15" fmla="*/ 3 h 256"/>
                <a:gd name="T16" fmla="*/ 11 w 329"/>
                <a:gd name="T17" fmla="*/ 3 h 256"/>
                <a:gd name="T18" fmla="*/ 11 w 329"/>
                <a:gd name="T19" fmla="*/ 4 h 256"/>
                <a:gd name="T20" fmla="*/ 11 w 329"/>
                <a:gd name="T21" fmla="*/ 4 h 256"/>
                <a:gd name="T22" fmla="*/ 11 w 329"/>
                <a:gd name="T23" fmla="*/ 4 h 256"/>
                <a:gd name="T24" fmla="*/ 11 w 329"/>
                <a:gd name="T25" fmla="*/ 5 h 256"/>
                <a:gd name="T26" fmla="*/ 11 w 329"/>
                <a:gd name="T27" fmla="*/ 5 h 256"/>
                <a:gd name="T28" fmla="*/ 11 w 329"/>
                <a:gd name="T29" fmla="*/ 5 h 256"/>
                <a:gd name="T30" fmla="*/ 11 w 329"/>
                <a:gd name="T31" fmla="*/ 6 h 256"/>
                <a:gd name="T32" fmla="*/ 11 w 329"/>
                <a:gd name="T33" fmla="*/ 6 h 256"/>
                <a:gd name="T34" fmla="*/ 11 w 329"/>
                <a:gd name="T35" fmla="*/ 6 h 256"/>
                <a:gd name="T36" fmla="*/ 11 w 329"/>
                <a:gd name="T37" fmla="*/ 7 h 256"/>
                <a:gd name="T38" fmla="*/ 11 w 329"/>
                <a:gd name="T39" fmla="*/ 7 h 256"/>
                <a:gd name="T40" fmla="*/ 11 w 329"/>
                <a:gd name="T41" fmla="*/ 8 h 256"/>
                <a:gd name="T42" fmla="*/ 11 w 329"/>
                <a:gd name="T43" fmla="*/ 8 h 256"/>
                <a:gd name="T44" fmla="*/ 11 w 329"/>
                <a:gd name="T45" fmla="*/ 8 h 256"/>
                <a:gd name="T46" fmla="*/ 10 w 329"/>
                <a:gd name="T47" fmla="*/ 9 h 256"/>
                <a:gd name="T48" fmla="*/ 10 w 329"/>
                <a:gd name="T49" fmla="*/ 9 h 256"/>
                <a:gd name="T50" fmla="*/ 9 w 329"/>
                <a:gd name="T51" fmla="*/ 10 h 256"/>
                <a:gd name="T52" fmla="*/ 8 w 329"/>
                <a:gd name="T53" fmla="*/ 10 h 256"/>
                <a:gd name="T54" fmla="*/ 6 w 329"/>
                <a:gd name="T55" fmla="*/ 10 h 256"/>
                <a:gd name="T56" fmla="*/ 4 w 329"/>
                <a:gd name="T57" fmla="*/ 9 h 256"/>
                <a:gd name="T58" fmla="*/ 2 w 329"/>
                <a:gd name="T59" fmla="*/ 9 h 256"/>
                <a:gd name="T60" fmla="*/ 1 w 329"/>
                <a:gd name="T61" fmla="*/ 8 h 256"/>
                <a:gd name="T62" fmla="*/ 1 w 329"/>
                <a:gd name="T63" fmla="*/ 7 h 256"/>
                <a:gd name="T64" fmla="*/ 0 w 329"/>
                <a:gd name="T65" fmla="*/ 6 h 256"/>
                <a:gd name="T66" fmla="*/ 0 w 329"/>
                <a:gd name="T67" fmla="*/ 6 h 256"/>
                <a:gd name="T68" fmla="*/ 0 w 329"/>
                <a:gd name="T69" fmla="*/ 6 h 256"/>
                <a:gd name="T70" fmla="*/ 1 w 329"/>
                <a:gd name="T71" fmla="*/ 5 h 256"/>
                <a:gd name="T72" fmla="*/ 0 w 329"/>
                <a:gd name="T73" fmla="*/ 5 h 256"/>
                <a:gd name="T74" fmla="*/ 0 w 329"/>
                <a:gd name="T75" fmla="*/ 5 h 256"/>
                <a:gd name="T76" fmla="*/ 0 w 329"/>
                <a:gd name="T77" fmla="*/ 4 h 256"/>
                <a:gd name="T78" fmla="*/ 1 w 329"/>
                <a:gd name="T79" fmla="*/ 4 h 256"/>
                <a:gd name="T80" fmla="*/ 1 w 329"/>
                <a:gd name="T81" fmla="*/ 4 h 256"/>
                <a:gd name="T82" fmla="*/ 0 w 329"/>
                <a:gd name="T83" fmla="*/ 4 h 256"/>
                <a:gd name="T84" fmla="*/ 0 w 329"/>
                <a:gd name="T85" fmla="*/ 3 h 256"/>
                <a:gd name="T86" fmla="*/ 1 w 329"/>
                <a:gd name="T87" fmla="*/ 3 h 256"/>
                <a:gd name="T88" fmla="*/ 1 w 329"/>
                <a:gd name="T89" fmla="*/ 3 h 256"/>
                <a:gd name="T90" fmla="*/ 1 w 329"/>
                <a:gd name="T91" fmla="*/ 2 h 256"/>
                <a:gd name="T92" fmla="*/ 0 w 329"/>
                <a:gd name="T93" fmla="*/ 2 h 256"/>
                <a:gd name="T94" fmla="*/ 0 w 329"/>
                <a:gd name="T95" fmla="*/ 1 h 256"/>
                <a:gd name="T96" fmla="*/ 0 w 329"/>
                <a:gd name="T97" fmla="*/ 0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9" h="256">
                  <a:moveTo>
                    <a:pt x="5" y="0"/>
                  </a:moveTo>
                  <a:lnTo>
                    <a:pt x="26" y="2"/>
                  </a:lnTo>
                  <a:lnTo>
                    <a:pt x="45" y="4"/>
                  </a:lnTo>
                  <a:lnTo>
                    <a:pt x="66" y="8"/>
                  </a:lnTo>
                  <a:lnTo>
                    <a:pt x="86" y="10"/>
                  </a:lnTo>
                  <a:lnTo>
                    <a:pt x="106" y="12"/>
                  </a:lnTo>
                  <a:lnTo>
                    <a:pt x="127" y="15"/>
                  </a:lnTo>
                  <a:lnTo>
                    <a:pt x="147" y="18"/>
                  </a:lnTo>
                  <a:lnTo>
                    <a:pt x="167" y="20"/>
                  </a:lnTo>
                  <a:lnTo>
                    <a:pt x="187" y="23"/>
                  </a:lnTo>
                  <a:lnTo>
                    <a:pt x="208" y="25"/>
                  </a:lnTo>
                  <a:lnTo>
                    <a:pt x="229" y="28"/>
                  </a:lnTo>
                  <a:lnTo>
                    <a:pt x="248" y="31"/>
                  </a:lnTo>
                  <a:lnTo>
                    <a:pt x="269" y="33"/>
                  </a:lnTo>
                  <a:lnTo>
                    <a:pt x="288" y="35"/>
                  </a:lnTo>
                  <a:lnTo>
                    <a:pt x="309" y="39"/>
                  </a:lnTo>
                  <a:lnTo>
                    <a:pt x="329" y="41"/>
                  </a:lnTo>
                  <a:lnTo>
                    <a:pt x="326" y="46"/>
                  </a:lnTo>
                  <a:lnTo>
                    <a:pt x="323" y="49"/>
                  </a:lnTo>
                  <a:lnTo>
                    <a:pt x="320" y="53"/>
                  </a:lnTo>
                  <a:lnTo>
                    <a:pt x="317" y="57"/>
                  </a:lnTo>
                  <a:lnTo>
                    <a:pt x="315" y="65"/>
                  </a:lnTo>
                  <a:lnTo>
                    <a:pt x="314" y="73"/>
                  </a:lnTo>
                  <a:lnTo>
                    <a:pt x="311" y="81"/>
                  </a:lnTo>
                  <a:lnTo>
                    <a:pt x="309" y="89"/>
                  </a:lnTo>
                  <a:lnTo>
                    <a:pt x="306" y="91"/>
                  </a:lnTo>
                  <a:lnTo>
                    <a:pt x="301" y="92"/>
                  </a:lnTo>
                  <a:lnTo>
                    <a:pt x="298" y="93"/>
                  </a:lnTo>
                  <a:lnTo>
                    <a:pt x="293" y="94"/>
                  </a:lnTo>
                  <a:lnTo>
                    <a:pt x="292" y="99"/>
                  </a:lnTo>
                  <a:lnTo>
                    <a:pt x="292" y="102"/>
                  </a:lnTo>
                  <a:lnTo>
                    <a:pt x="292" y="106"/>
                  </a:lnTo>
                  <a:lnTo>
                    <a:pt x="291" y="109"/>
                  </a:lnTo>
                  <a:lnTo>
                    <a:pt x="295" y="110"/>
                  </a:lnTo>
                  <a:lnTo>
                    <a:pt x="300" y="110"/>
                  </a:lnTo>
                  <a:lnTo>
                    <a:pt x="305" y="111"/>
                  </a:lnTo>
                  <a:lnTo>
                    <a:pt x="309" y="111"/>
                  </a:lnTo>
                  <a:lnTo>
                    <a:pt x="308" y="117"/>
                  </a:lnTo>
                  <a:lnTo>
                    <a:pt x="307" y="123"/>
                  </a:lnTo>
                  <a:lnTo>
                    <a:pt x="306" y="129"/>
                  </a:lnTo>
                  <a:lnTo>
                    <a:pt x="305" y="134"/>
                  </a:lnTo>
                  <a:lnTo>
                    <a:pt x="301" y="136"/>
                  </a:lnTo>
                  <a:lnTo>
                    <a:pt x="298" y="136"/>
                  </a:lnTo>
                  <a:lnTo>
                    <a:pt x="294" y="137"/>
                  </a:lnTo>
                  <a:lnTo>
                    <a:pt x="291" y="137"/>
                  </a:lnTo>
                  <a:lnTo>
                    <a:pt x="293" y="141"/>
                  </a:lnTo>
                  <a:lnTo>
                    <a:pt x="295" y="145"/>
                  </a:lnTo>
                  <a:lnTo>
                    <a:pt x="298" y="148"/>
                  </a:lnTo>
                  <a:lnTo>
                    <a:pt x="300" y="153"/>
                  </a:lnTo>
                  <a:lnTo>
                    <a:pt x="300" y="156"/>
                  </a:lnTo>
                  <a:lnTo>
                    <a:pt x="300" y="161"/>
                  </a:lnTo>
                  <a:lnTo>
                    <a:pt x="299" y="164"/>
                  </a:lnTo>
                  <a:lnTo>
                    <a:pt x="299" y="169"/>
                  </a:lnTo>
                  <a:lnTo>
                    <a:pt x="295" y="171"/>
                  </a:lnTo>
                  <a:lnTo>
                    <a:pt x="293" y="172"/>
                  </a:lnTo>
                  <a:lnTo>
                    <a:pt x="290" y="175"/>
                  </a:lnTo>
                  <a:lnTo>
                    <a:pt x="287" y="177"/>
                  </a:lnTo>
                  <a:lnTo>
                    <a:pt x="290" y="180"/>
                  </a:lnTo>
                  <a:lnTo>
                    <a:pt x="293" y="184"/>
                  </a:lnTo>
                  <a:lnTo>
                    <a:pt x="296" y="187"/>
                  </a:lnTo>
                  <a:lnTo>
                    <a:pt x="299" y="192"/>
                  </a:lnTo>
                  <a:lnTo>
                    <a:pt x="298" y="195"/>
                  </a:lnTo>
                  <a:lnTo>
                    <a:pt x="296" y="199"/>
                  </a:lnTo>
                  <a:lnTo>
                    <a:pt x="295" y="202"/>
                  </a:lnTo>
                  <a:lnTo>
                    <a:pt x="294" y="206"/>
                  </a:lnTo>
                  <a:lnTo>
                    <a:pt x="292" y="209"/>
                  </a:lnTo>
                  <a:lnTo>
                    <a:pt x="290" y="212"/>
                  </a:lnTo>
                  <a:lnTo>
                    <a:pt x="287" y="215"/>
                  </a:lnTo>
                  <a:lnTo>
                    <a:pt x="285" y="217"/>
                  </a:lnTo>
                  <a:lnTo>
                    <a:pt x="283" y="222"/>
                  </a:lnTo>
                  <a:lnTo>
                    <a:pt x="280" y="228"/>
                  </a:lnTo>
                  <a:lnTo>
                    <a:pt x="278" y="232"/>
                  </a:lnTo>
                  <a:lnTo>
                    <a:pt x="276" y="237"/>
                  </a:lnTo>
                  <a:lnTo>
                    <a:pt x="272" y="240"/>
                  </a:lnTo>
                  <a:lnTo>
                    <a:pt x="269" y="244"/>
                  </a:lnTo>
                  <a:lnTo>
                    <a:pt x="265" y="247"/>
                  </a:lnTo>
                  <a:lnTo>
                    <a:pt x="261" y="250"/>
                  </a:lnTo>
                  <a:lnTo>
                    <a:pt x="252" y="252"/>
                  </a:lnTo>
                  <a:lnTo>
                    <a:pt x="240" y="254"/>
                  </a:lnTo>
                  <a:lnTo>
                    <a:pt x="227" y="255"/>
                  </a:lnTo>
                  <a:lnTo>
                    <a:pt x="211" y="256"/>
                  </a:lnTo>
                  <a:lnTo>
                    <a:pt x="195" y="255"/>
                  </a:lnTo>
                  <a:lnTo>
                    <a:pt x="178" y="255"/>
                  </a:lnTo>
                  <a:lnTo>
                    <a:pt x="159" y="253"/>
                  </a:lnTo>
                  <a:lnTo>
                    <a:pt x="141" y="252"/>
                  </a:lnTo>
                  <a:lnTo>
                    <a:pt x="123" y="248"/>
                  </a:lnTo>
                  <a:lnTo>
                    <a:pt x="105" y="246"/>
                  </a:lnTo>
                  <a:lnTo>
                    <a:pt x="88" y="243"/>
                  </a:lnTo>
                  <a:lnTo>
                    <a:pt x="71" y="238"/>
                  </a:lnTo>
                  <a:lnTo>
                    <a:pt x="57" y="235"/>
                  </a:lnTo>
                  <a:lnTo>
                    <a:pt x="43" y="230"/>
                  </a:lnTo>
                  <a:lnTo>
                    <a:pt x="33" y="224"/>
                  </a:lnTo>
                  <a:lnTo>
                    <a:pt x="23" y="220"/>
                  </a:lnTo>
                  <a:lnTo>
                    <a:pt x="20" y="209"/>
                  </a:lnTo>
                  <a:lnTo>
                    <a:pt x="17" y="198"/>
                  </a:lnTo>
                  <a:lnTo>
                    <a:pt x="15" y="186"/>
                  </a:lnTo>
                  <a:lnTo>
                    <a:pt x="15" y="176"/>
                  </a:lnTo>
                  <a:lnTo>
                    <a:pt x="13" y="174"/>
                  </a:lnTo>
                  <a:lnTo>
                    <a:pt x="11" y="171"/>
                  </a:lnTo>
                  <a:lnTo>
                    <a:pt x="7" y="169"/>
                  </a:lnTo>
                  <a:lnTo>
                    <a:pt x="5" y="167"/>
                  </a:lnTo>
                  <a:lnTo>
                    <a:pt x="4" y="163"/>
                  </a:lnTo>
                  <a:lnTo>
                    <a:pt x="4" y="159"/>
                  </a:lnTo>
                  <a:lnTo>
                    <a:pt x="4" y="155"/>
                  </a:lnTo>
                  <a:lnTo>
                    <a:pt x="4" y="152"/>
                  </a:lnTo>
                  <a:lnTo>
                    <a:pt x="8" y="149"/>
                  </a:lnTo>
                  <a:lnTo>
                    <a:pt x="13" y="148"/>
                  </a:lnTo>
                  <a:lnTo>
                    <a:pt x="18" y="146"/>
                  </a:lnTo>
                  <a:lnTo>
                    <a:pt x="22" y="144"/>
                  </a:lnTo>
                  <a:lnTo>
                    <a:pt x="17" y="142"/>
                  </a:lnTo>
                  <a:lnTo>
                    <a:pt x="12" y="142"/>
                  </a:lnTo>
                  <a:lnTo>
                    <a:pt x="6" y="142"/>
                  </a:lnTo>
                  <a:lnTo>
                    <a:pt x="0" y="141"/>
                  </a:lnTo>
                  <a:lnTo>
                    <a:pt x="2" y="136"/>
                  </a:lnTo>
                  <a:lnTo>
                    <a:pt x="3" y="129"/>
                  </a:lnTo>
                  <a:lnTo>
                    <a:pt x="3" y="123"/>
                  </a:lnTo>
                  <a:lnTo>
                    <a:pt x="4" y="117"/>
                  </a:lnTo>
                  <a:lnTo>
                    <a:pt x="8" y="116"/>
                  </a:lnTo>
                  <a:lnTo>
                    <a:pt x="13" y="115"/>
                  </a:lnTo>
                  <a:lnTo>
                    <a:pt x="17" y="115"/>
                  </a:lnTo>
                  <a:lnTo>
                    <a:pt x="21" y="114"/>
                  </a:lnTo>
                  <a:lnTo>
                    <a:pt x="18" y="109"/>
                  </a:lnTo>
                  <a:lnTo>
                    <a:pt x="14" y="106"/>
                  </a:lnTo>
                  <a:lnTo>
                    <a:pt x="11" y="102"/>
                  </a:lnTo>
                  <a:lnTo>
                    <a:pt x="7" y="97"/>
                  </a:lnTo>
                  <a:lnTo>
                    <a:pt x="6" y="94"/>
                  </a:lnTo>
                  <a:lnTo>
                    <a:pt x="6" y="91"/>
                  </a:lnTo>
                  <a:lnTo>
                    <a:pt x="6" y="87"/>
                  </a:lnTo>
                  <a:lnTo>
                    <a:pt x="5" y="84"/>
                  </a:lnTo>
                  <a:lnTo>
                    <a:pt x="11" y="81"/>
                  </a:lnTo>
                  <a:lnTo>
                    <a:pt x="15" y="80"/>
                  </a:lnTo>
                  <a:lnTo>
                    <a:pt x="21" y="78"/>
                  </a:lnTo>
                  <a:lnTo>
                    <a:pt x="26" y="76"/>
                  </a:lnTo>
                  <a:lnTo>
                    <a:pt x="26" y="73"/>
                  </a:lnTo>
                  <a:lnTo>
                    <a:pt x="26" y="70"/>
                  </a:lnTo>
                  <a:lnTo>
                    <a:pt x="26" y="66"/>
                  </a:lnTo>
                  <a:lnTo>
                    <a:pt x="26" y="63"/>
                  </a:lnTo>
                  <a:lnTo>
                    <a:pt x="22" y="61"/>
                  </a:lnTo>
                  <a:lnTo>
                    <a:pt x="18" y="57"/>
                  </a:lnTo>
                  <a:lnTo>
                    <a:pt x="14" y="55"/>
                  </a:lnTo>
                  <a:lnTo>
                    <a:pt x="10" y="53"/>
                  </a:lnTo>
                  <a:lnTo>
                    <a:pt x="11" y="46"/>
                  </a:lnTo>
                  <a:lnTo>
                    <a:pt x="12" y="39"/>
                  </a:lnTo>
                  <a:lnTo>
                    <a:pt x="12" y="32"/>
                  </a:lnTo>
                  <a:lnTo>
                    <a:pt x="13" y="24"/>
                  </a:lnTo>
                  <a:lnTo>
                    <a:pt x="11" y="18"/>
                  </a:lnTo>
                  <a:lnTo>
                    <a:pt x="10" y="11"/>
                  </a:lnTo>
                  <a:lnTo>
                    <a:pt x="7" y="5"/>
                  </a:lnTo>
                  <a:lnTo>
                    <a:pt x="5" y="0"/>
                  </a:lnTo>
                  <a:close/>
                </a:path>
              </a:pathLst>
            </a:custGeom>
            <a:solidFill>
              <a:srgbClr val="4747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02" name="Freeform 513"/>
            <p:cNvSpPr>
              <a:spLocks noChangeAspect="1"/>
            </p:cNvSpPr>
            <p:nvPr/>
          </p:nvSpPr>
          <p:spPr bwMode="auto">
            <a:xfrm>
              <a:off x="4674" y="3266"/>
              <a:ext cx="103" cy="85"/>
            </a:xfrm>
            <a:custGeom>
              <a:avLst/>
              <a:gdLst>
                <a:gd name="T0" fmla="*/ 2 w 306"/>
                <a:gd name="T1" fmla="*/ 0 h 252"/>
                <a:gd name="T2" fmla="*/ 4 w 306"/>
                <a:gd name="T3" fmla="*/ 0 h 252"/>
                <a:gd name="T4" fmla="*/ 6 w 306"/>
                <a:gd name="T5" fmla="*/ 1 h 252"/>
                <a:gd name="T6" fmla="*/ 8 w 306"/>
                <a:gd name="T7" fmla="*/ 1 h 252"/>
                <a:gd name="T8" fmla="*/ 10 w 306"/>
                <a:gd name="T9" fmla="*/ 1 h 252"/>
                <a:gd name="T10" fmla="*/ 11 w 306"/>
                <a:gd name="T11" fmla="*/ 2 h 252"/>
                <a:gd name="T12" fmla="*/ 11 w 306"/>
                <a:gd name="T13" fmla="*/ 2 h 252"/>
                <a:gd name="T14" fmla="*/ 11 w 306"/>
                <a:gd name="T15" fmla="*/ 3 h 252"/>
                <a:gd name="T16" fmla="*/ 11 w 306"/>
                <a:gd name="T17" fmla="*/ 3 h 252"/>
                <a:gd name="T18" fmla="*/ 10 w 306"/>
                <a:gd name="T19" fmla="*/ 4 h 252"/>
                <a:gd name="T20" fmla="*/ 10 w 306"/>
                <a:gd name="T21" fmla="*/ 4 h 252"/>
                <a:gd name="T22" fmla="*/ 11 w 306"/>
                <a:gd name="T23" fmla="*/ 4 h 252"/>
                <a:gd name="T24" fmla="*/ 11 w 306"/>
                <a:gd name="T25" fmla="*/ 4 h 252"/>
                <a:gd name="T26" fmla="*/ 11 w 306"/>
                <a:gd name="T27" fmla="*/ 5 h 252"/>
                <a:gd name="T28" fmla="*/ 10 w 306"/>
                <a:gd name="T29" fmla="*/ 5 h 252"/>
                <a:gd name="T30" fmla="*/ 10 w 306"/>
                <a:gd name="T31" fmla="*/ 6 h 252"/>
                <a:gd name="T32" fmla="*/ 10 w 306"/>
                <a:gd name="T33" fmla="*/ 6 h 252"/>
                <a:gd name="T34" fmla="*/ 10 w 306"/>
                <a:gd name="T35" fmla="*/ 6 h 252"/>
                <a:gd name="T36" fmla="*/ 10 w 306"/>
                <a:gd name="T37" fmla="*/ 7 h 252"/>
                <a:gd name="T38" fmla="*/ 10 w 306"/>
                <a:gd name="T39" fmla="*/ 7 h 252"/>
                <a:gd name="T40" fmla="*/ 10 w 306"/>
                <a:gd name="T41" fmla="*/ 7 h 252"/>
                <a:gd name="T42" fmla="*/ 10 w 306"/>
                <a:gd name="T43" fmla="*/ 8 h 252"/>
                <a:gd name="T44" fmla="*/ 10 w 306"/>
                <a:gd name="T45" fmla="*/ 8 h 252"/>
                <a:gd name="T46" fmla="*/ 10 w 306"/>
                <a:gd name="T47" fmla="*/ 9 h 252"/>
                <a:gd name="T48" fmla="*/ 9 w 306"/>
                <a:gd name="T49" fmla="*/ 9 h 252"/>
                <a:gd name="T50" fmla="*/ 9 w 306"/>
                <a:gd name="T51" fmla="*/ 9 h 252"/>
                <a:gd name="T52" fmla="*/ 7 w 306"/>
                <a:gd name="T53" fmla="*/ 10 h 252"/>
                <a:gd name="T54" fmla="*/ 5 w 306"/>
                <a:gd name="T55" fmla="*/ 9 h 252"/>
                <a:gd name="T56" fmla="*/ 4 w 306"/>
                <a:gd name="T57" fmla="*/ 9 h 252"/>
                <a:gd name="T58" fmla="*/ 2 w 306"/>
                <a:gd name="T59" fmla="*/ 9 h 252"/>
                <a:gd name="T60" fmla="*/ 1 w 306"/>
                <a:gd name="T61" fmla="*/ 8 h 252"/>
                <a:gd name="T62" fmla="*/ 1 w 306"/>
                <a:gd name="T63" fmla="*/ 7 h 252"/>
                <a:gd name="T64" fmla="*/ 0 w 306"/>
                <a:gd name="T65" fmla="*/ 6 h 252"/>
                <a:gd name="T66" fmla="*/ 0 w 306"/>
                <a:gd name="T67" fmla="*/ 6 h 252"/>
                <a:gd name="T68" fmla="*/ 0 w 306"/>
                <a:gd name="T69" fmla="*/ 6 h 252"/>
                <a:gd name="T70" fmla="*/ 1 w 306"/>
                <a:gd name="T71" fmla="*/ 6 h 252"/>
                <a:gd name="T72" fmla="*/ 0 w 306"/>
                <a:gd name="T73" fmla="*/ 5 h 252"/>
                <a:gd name="T74" fmla="*/ 0 w 306"/>
                <a:gd name="T75" fmla="*/ 5 h 252"/>
                <a:gd name="T76" fmla="*/ 0 w 306"/>
                <a:gd name="T77" fmla="*/ 4 h 252"/>
                <a:gd name="T78" fmla="*/ 1 w 306"/>
                <a:gd name="T79" fmla="*/ 4 h 252"/>
                <a:gd name="T80" fmla="*/ 1 w 306"/>
                <a:gd name="T81" fmla="*/ 4 h 252"/>
                <a:gd name="T82" fmla="*/ 0 w 306"/>
                <a:gd name="T83" fmla="*/ 3 h 252"/>
                <a:gd name="T84" fmla="*/ 0 w 306"/>
                <a:gd name="T85" fmla="*/ 3 h 252"/>
                <a:gd name="T86" fmla="*/ 1 w 306"/>
                <a:gd name="T87" fmla="*/ 3 h 252"/>
                <a:gd name="T88" fmla="*/ 1 w 306"/>
                <a:gd name="T89" fmla="*/ 3 h 252"/>
                <a:gd name="T90" fmla="*/ 1 w 306"/>
                <a:gd name="T91" fmla="*/ 2 h 252"/>
                <a:gd name="T92" fmla="*/ 0 w 306"/>
                <a:gd name="T93" fmla="*/ 2 h 252"/>
                <a:gd name="T94" fmla="*/ 0 w 306"/>
                <a:gd name="T95" fmla="*/ 1 h 252"/>
                <a:gd name="T96" fmla="*/ 0 w 306"/>
                <a:gd name="T97" fmla="*/ 0 h 2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06" h="252">
                  <a:moveTo>
                    <a:pt x="6" y="0"/>
                  </a:moveTo>
                  <a:lnTo>
                    <a:pt x="24" y="2"/>
                  </a:lnTo>
                  <a:lnTo>
                    <a:pt x="44" y="5"/>
                  </a:lnTo>
                  <a:lnTo>
                    <a:pt x="62" y="7"/>
                  </a:lnTo>
                  <a:lnTo>
                    <a:pt x="80" y="9"/>
                  </a:lnTo>
                  <a:lnTo>
                    <a:pt x="100" y="12"/>
                  </a:lnTo>
                  <a:lnTo>
                    <a:pt x="118" y="14"/>
                  </a:lnTo>
                  <a:lnTo>
                    <a:pt x="137" y="16"/>
                  </a:lnTo>
                  <a:lnTo>
                    <a:pt x="156" y="18"/>
                  </a:lnTo>
                  <a:lnTo>
                    <a:pt x="175" y="22"/>
                  </a:lnTo>
                  <a:lnTo>
                    <a:pt x="193" y="24"/>
                  </a:lnTo>
                  <a:lnTo>
                    <a:pt x="212" y="27"/>
                  </a:lnTo>
                  <a:lnTo>
                    <a:pt x="231" y="29"/>
                  </a:lnTo>
                  <a:lnTo>
                    <a:pt x="250" y="31"/>
                  </a:lnTo>
                  <a:lnTo>
                    <a:pt x="268" y="33"/>
                  </a:lnTo>
                  <a:lnTo>
                    <a:pt x="288" y="36"/>
                  </a:lnTo>
                  <a:lnTo>
                    <a:pt x="306" y="38"/>
                  </a:lnTo>
                  <a:lnTo>
                    <a:pt x="304" y="43"/>
                  </a:lnTo>
                  <a:lnTo>
                    <a:pt x="300" y="46"/>
                  </a:lnTo>
                  <a:lnTo>
                    <a:pt x="297" y="50"/>
                  </a:lnTo>
                  <a:lnTo>
                    <a:pt x="295" y="53"/>
                  </a:lnTo>
                  <a:lnTo>
                    <a:pt x="294" y="61"/>
                  </a:lnTo>
                  <a:lnTo>
                    <a:pt x="291" y="69"/>
                  </a:lnTo>
                  <a:lnTo>
                    <a:pt x="290" y="78"/>
                  </a:lnTo>
                  <a:lnTo>
                    <a:pt x="288" y="86"/>
                  </a:lnTo>
                  <a:lnTo>
                    <a:pt x="283" y="88"/>
                  </a:lnTo>
                  <a:lnTo>
                    <a:pt x="280" y="89"/>
                  </a:lnTo>
                  <a:lnTo>
                    <a:pt x="276" y="90"/>
                  </a:lnTo>
                  <a:lnTo>
                    <a:pt x="272" y="91"/>
                  </a:lnTo>
                  <a:lnTo>
                    <a:pt x="272" y="96"/>
                  </a:lnTo>
                  <a:lnTo>
                    <a:pt x="272" y="99"/>
                  </a:lnTo>
                  <a:lnTo>
                    <a:pt x="271" y="103"/>
                  </a:lnTo>
                  <a:lnTo>
                    <a:pt x="271" y="106"/>
                  </a:lnTo>
                  <a:lnTo>
                    <a:pt x="274" y="107"/>
                  </a:lnTo>
                  <a:lnTo>
                    <a:pt x="279" y="107"/>
                  </a:lnTo>
                  <a:lnTo>
                    <a:pt x="282" y="107"/>
                  </a:lnTo>
                  <a:lnTo>
                    <a:pt x="287" y="108"/>
                  </a:lnTo>
                  <a:lnTo>
                    <a:pt x="285" y="114"/>
                  </a:lnTo>
                  <a:lnTo>
                    <a:pt x="284" y="120"/>
                  </a:lnTo>
                  <a:lnTo>
                    <a:pt x="283" y="126"/>
                  </a:lnTo>
                  <a:lnTo>
                    <a:pt x="282" y="131"/>
                  </a:lnTo>
                  <a:lnTo>
                    <a:pt x="279" y="131"/>
                  </a:lnTo>
                  <a:lnTo>
                    <a:pt x="276" y="133"/>
                  </a:lnTo>
                  <a:lnTo>
                    <a:pt x="273" y="133"/>
                  </a:lnTo>
                  <a:lnTo>
                    <a:pt x="269" y="134"/>
                  </a:lnTo>
                  <a:lnTo>
                    <a:pt x="272" y="137"/>
                  </a:lnTo>
                  <a:lnTo>
                    <a:pt x="274" y="141"/>
                  </a:lnTo>
                  <a:lnTo>
                    <a:pt x="276" y="145"/>
                  </a:lnTo>
                  <a:lnTo>
                    <a:pt x="279" y="149"/>
                  </a:lnTo>
                  <a:lnTo>
                    <a:pt x="277" y="153"/>
                  </a:lnTo>
                  <a:lnTo>
                    <a:pt x="277" y="157"/>
                  </a:lnTo>
                  <a:lnTo>
                    <a:pt x="277" y="161"/>
                  </a:lnTo>
                  <a:lnTo>
                    <a:pt x="276" y="165"/>
                  </a:lnTo>
                  <a:lnTo>
                    <a:pt x="274" y="167"/>
                  </a:lnTo>
                  <a:lnTo>
                    <a:pt x="272" y="169"/>
                  </a:lnTo>
                  <a:lnTo>
                    <a:pt x="268" y="172"/>
                  </a:lnTo>
                  <a:lnTo>
                    <a:pt x="266" y="174"/>
                  </a:lnTo>
                  <a:lnTo>
                    <a:pt x="268" y="177"/>
                  </a:lnTo>
                  <a:lnTo>
                    <a:pt x="272" y="181"/>
                  </a:lnTo>
                  <a:lnTo>
                    <a:pt x="274" y="184"/>
                  </a:lnTo>
                  <a:lnTo>
                    <a:pt x="276" y="188"/>
                  </a:lnTo>
                  <a:lnTo>
                    <a:pt x="275" y="191"/>
                  </a:lnTo>
                  <a:lnTo>
                    <a:pt x="274" y="195"/>
                  </a:lnTo>
                  <a:lnTo>
                    <a:pt x="273" y="198"/>
                  </a:lnTo>
                  <a:lnTo>
                    <a:pt x="272" y="202"/>
                  </a:lnTo>
                  <a:lnTo>
                    <a:pt x="269" y="205"/>
                  </a:lnTo>
                  <a:lnTo>
                    <a:pt x="268" y="207"/>
                  </a:lnTo>
                  <a:lnTo>
                    <a:pt x="266" y="211"/>
                  </a:lnTo>
                  <a:lnTo>
                    <a:pt x="264" y="214"/>
                  </a:lnTo>
                  <a:lnTo>
                    <a:pt x="261" y="219"/>
                  </a:lnTo>
                  <a:lnTo>
                    <a:pt x="259" y="224"/>
                  </a:lnTo>
                  <a:lnTo>
                    <a:pt x="257" y="229"/>
                  </a:lnTo>
                  <a:lnTo>
                    <a:pt x="254" y="234"/>
                  </a:lnTo>
                  <a:lnTo>
                    <a:pt x="252" y="237"/>
                  </a:lnTo>
                  <a:lnTo>
                    <a:pt x="249" y="240"/>
                  </a:lnTo>
                  <a:lnTo>
                    <a:pt x="245" y="243"/>
                  </a:lnTo>
                  <a:lnTo>
                    <a:pt x="242" y="247"/>
                  </a:lnTo>
                  <a:lnTo>
                    <a:pt x="234" y="249"/>
                  </a:lnTo>
                  <a:lnTo>
                    <a:pt x="222" y="251"/>
                  </a:lnTo>
                  <a:lnTo>
                    <a:pt x="209" y="252"/>
                  </a:lnTo>
                  <a:lnTo>
                    <a:pt x="196" y="252"/>
                  </a:lnTo>
                  <a:lnTo>
                    <a:pt x="181" y="252"/>
                  </a:lnTo>
                  <a:lnTo>
                    <a:pt x="163" y="252"/>
                  </a:lnTo>
                  <a:lnTo>
                    <a:pt x="147" y="250"/>
                  </a:lnTo>
                  <a:lnTo>
                    <a:pt x="130" y="249"/>
                  </a:lnTo>
                  <a:lnTo>
                    <a:pt x="113" y="247"/>
                  </a:lnTo>
                  <a:lnTo>
                    <a:pt x="95" y="243"/>
                  </a:lnTo>
                  <a:lnTo>
                    <a:pt x="79" y="240"/>
                  </a:lnTo>
                  <a:lnTo>
                    <a:pt x="64" y="236"/>
                  </a:lnTo>
                  <a:lnTo>
                    <a:pt x="50" y="232"/>
                  </a:lnTo>
                  <a:lnTo>
                    <a:pt x="39" y="228"/>
                  </a:lnTo>
                  <a:lnTo>
                    <a:pt x="29" y="222"/>
                  </a:lnTo>
                  <a:lnTo>
                    <a:pt x="21" y="218"/>
                  </a:lnTo>
                  <a:lnTo>
                    <a:pt x="17" y="207"/>
                  </a:lnTo>
                  <a:lnTo>
                    <a:pt x="15" y="196"/>
                  </a:lnTo>
                  <a:lnTo>
                    <a:pt x="14" y="186"/>
                  </a:lnTo>
                  <a:lnTo>
                    <a:pt x="14" y="174"/>
                  </a:lnTo>
                  <a:lnTo>
                    <a:pt x="11" y="172"/>
                  </a:lnTo>
                  <a:lnTo>
                    <a:pt x="9" y="169"/>
                  </a:lnTo>
                  <a:lnTo>
                    <a:pt x="7" y="168"/>
                  </a:lnTo>
                  <a:lnTo>
                    <a:pt x="4" y="166"/>
                  </a:lnTo>
                  <a:lnTo>
                    <a:pt x="4" y="161"/>
                  </a:lnTo>
                  <a:lnTo>
                    <a:pt x="4" y="158"/>
                  </a:lnTo>
                  <a:lnTo>
                    <a:pt x="3" y="154"/>
                  </a:lnTo>
                  <a:lnTo>
                    <a:pt x="3" y="151"/>
                  </a:lnTo>
                  <a:lnTo>
                    <a:pt x="8" y="149"/>
                  </a:lnTo>
                  <a:lnTo>
                    <a:pt x="12" y="146"/>
                  </a:lnTo>
                  <a:lnTo>
                    <a:pt x="16" y="145"/>
                  </a:lnTo>
                  <a:lnTo>
                    <a:pt x="21" y="143"/>
                  </a:lnTo>
                  <a:lnTo>
                    <a:pt x="16" y="142"/>
                  </a:lnTo>
                  <a:lnTo>
                    <a:pt x="10" y="141"/>
                  </a:lnTo>
                  <a:lnTo>
                    <a:pt x="6" y="141"/>
                  </a:lnTo>
                  <a:lnTo>
                    <a:pt x="0" y="139"/>
                  </a:lnTo>
                  <a:lnTo>
                    <a:pt x="1" y="134"/>
                  </a:lnTo>
                  <a:lnTo>
                    <a:pt x="2" y="128"/>
                  </a:lnTo>
                  <a:lnTo>
                    <a:pt x="2" y="122"/>
                  </a:lnTo>
                  <a:lnTo>
                    <a:pt x="3" y="116"/>
                  </a:lnTo>
                  <a:lnTo>
                    <a:pt x="8" y="115"/>
                  </a:lnTo>
                  <a:lnTo>
                    <a:pt x="12" y="114"/>
                  </a:lnTo>
                  <a:lnTo>
                    <a:pt x="16" y="113"/>
                  </a:lnTo>
                  <a:lnTo>
                    <a:pt x="21" y="112"/>
                  </a:lnTo>
                  <a:lnTo>
                    <a:pt x="17" y="108"/>
                  </a:lnTo>
                  <a:lnTo>
                    <a:pt x="14" y="104"/>
                  </a:lnTo>
                  <a:lnTo>
                    <a:pt x="10" y="100"/>
                  </a:lnTo>
                  <a:lnTo>
                    <a:pt x="7" y="97"/>
                  </a:lnTo>
                  <a:lnTo>
                    <a:pt x="7" y="93"/>
                  </a:lnTo>
                  <a:lnTo>
                    <a:pt x="7" y="90"/>
                  </a:lnTo>
                  <a:lnTo>
                    <a:pt x="6" y="86"/>
                  </a:lnTo>
                  <a:lnTo>
                    <a:pt x="6" y="83"/>
                  </a:lnTo>
                  <a:lnTo>
                    <a:pt x="10" y="81"/>
                  </a:lnTo>
                  <a:lnTo>
                    <a:pt x="16" y="80"/>
                  </a:lnTo>
                  <a:lnTo>
                    <a:pt x="21" y="77"/>
                  </a:lnTo>
                  <a:lnTo>
                    <a:pt x="25" y="75"/>
                  </a:lnTo>
                  <a:lnTo>
                    <a:pt x="25" y="73"/>
                  </a:lnTo>
                  <a:lnTo>
                    <a:pt x="25" y="69"/>
                  </a:lnTo>
                  <a:lnTo>
                    <a:pt x="25" y="66"/>
                  </a:lnTo>
                  <a:lnTo>
                    <a:pt x="25" y="62"/>
                  </a:lnTo>
                  <a:lnTo>
                    <a:pt x="21" y="60"/>
                  </a:lnTo>
                  <a:lnTo>
                    <a:pt x="17" y="58"/>
                  </a:lnTo>
                  <a:lnTo>
                    <a:pt x="14" y="55"/>
                  </a:lnTo>
                  <a:lnTo>
                    <a:pt x="10" y="53"/>
                  </a:lnTo>
                  <a:lnTo>
                    <a:pt x="11" y="45"/>
                  </a:lnTo>
                  <a:lnTo>
                    <a:pt x="12" y="38"/>
                  </a:lnTo>
                  <a:lnTo>
                    <a:pt x="12" y="30"/>
                  </a:lnTo>
                  <a:lnTo>
                    <a:pt x="14" y="23"/>
                  </a:lnTo>
                  <a:lnTo>
                    <a:pt x="11" y="17"/>
                  </a:lnTo>
                  <a:lnTo>
                    <a:pt x="10" y="12"/>
                  </a:lnTo>
                  <a:lnTo>
                    <a:pt x="8" y="6"/>
                  </a:lnTo>
                  <a:lnTo>
                    <a:pt x="6" y="0"/>
                  </a:lnTo>
                  <a:close/>
                </a:path>
              </a:pathLst>
            </a:custGeom>
            <a:solidFill>
              <a:srgbClr val="4F51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03" name="Freeform 514"/>
            <p:cNvSpPr>
              <a:spLocks noChangeAspect="1"/>
            </p:cNvSpPr>
            <p:nvPr/>
          </p:nvSpPr>
          <p:spPr bwMode="auto">
            <a:xfrm>
              <a:off x="4678" y="3267"/>
              <a:ext cx="95" cy="84"/>
            </a:xfrm>
            <a:custGeom>
              <a:avLst/>
              <a:gdLst>
                <a:gd name="T0" fmla="*/ 2 w 283"/>
                <a:gd name="T1" fmla="*/ 0 h 250"/>
                <a:gd name="T2" fmla="*/ 4 w 283"/>
                <a:gd name="T3" fmla="*/ 0 h 250"/>
                <a:gd name="T4" fmla="*/ 5 w 283"/>
                <a:gd name="T5" fmla="*/ 1 h 250"/>
                <a:gd name="T6" fmla="*/ 7 w 283"/>
                <a:gd name="T7" fmla="*/ 1 h 250"/>
                <a:gd name="T8" fmla="*/ 9 w 283"/>
                <a:gd name="T9" fmla="*/ 1 h 250"/>
                <a:gd name="T10" fmla="*/ 11 w 283"/>
                <a:gd name="T11" fmla="*/ 1 h 250"/>
                <a:gd name="T12" fmla="*/ 10 w 283"/>
                <a:gd name="T13" fmla="*/ 2 h 250"/>
                <a:gd name="T14" fmla="*/ 10 w 283"/>
                <a:gd name="T15" fmla="*/ 3 h 250"/>
                <a:gd name="T16" fmla="*/ 10 w 283"/>
                <a:gd name="T17" fmla="*/ 3 h 250"/>
                <a:gd name="T18" fmla="*/ 9 w 283"/>
                <a:gd name="T19" fmla="*/ 4 h 250"/>
                <a:gd name="T20" fmla="*/ 9 w 283"/>
                <a:gd name="T21" fmla="*/ 4 h 250"/>
                <a:gd name="T22" fmla="*/ 10 w 283"/>
                <a:gd name="T23" fmla="*/ 4 h 250"/>
                <a:gd name="T24" fmla="*/ 10 w 283"/>
                <a:gd name="T25" fmla="*/ 4 h 250"/>
                <a:gd name="T26" fmla="*/ 10 w 283"/>
                <a:gd name="T27" fmla="*/ 5 h 250"/>
                <a:gd name="T28" fmla="*/ 9 w 283"/>
                <a:gd name="T29" fmla="*/ 5 h 250"/>
                <a:gd name="T30" fmla="*/ 10 w 283"/>
                <a:gd name="T31" fmla="*/ 5 h 250"/>
                <a:gd name="T32" fmla="*/ 10 w 283"/>
                <a:gd name="T33" fmla="*/ 6 h 250"/>
                <a:gd name="T34" fmla="*/ 10 w 283"/>
                <a:gd name="T35" fmla="*/ 6 h 250"/>
                <a:gd name="T36" fmla="*/ 9 w 283"/>
                <a:gd name="T37" fmla="*/ 6 h 250"/>
                <a:gd name="T38" fmla="*/ 10 w 283"/>
                <a:gd name="T39" fmla="*/ 7 h 250"/>
                <a:gd name="T40" fmla="*/ 10 w 283"/>
                <a:gd name="T41" fmla="*/ 7 h 250"/>
                <a:gd name="T42" fmla="*/ 9 w 283"/>
                <a:gd name="T43" fmla="*/ 8 h 250"/>
                <a:gd name="T44" fmla="*/ 9 w 283"/>
                <a:gd name="T45" fmla="*/ 8 h 250"/>
                <a:gd name="T46" fmla="*/ 9 w 283"/>
                <a:gd name="T47" fmla="*/ 9 h 250"/>
                <a:gd name="T48" fmla="*/ 9 w 283"/>
                <a:gd name="T49" fmla="*/ 9 h 250"/>
                <a:gd name="T50" fmla="*/ 8 w 283"/>
                <a:gd name="T51" fmla="*/ 9 h 250"/>
                <a:gd name="T52" fmla="*/ 7 w 283"/>
                <a:gd name="T53" fmla="*/ 9 h 250"/>
                <a:gd name="T54" fmla="*/ 5 w 283"/>
                <a:gd name="T55" fmla="*/ 9 h 250"/>
                <a:gd name="T56" fmla="*/ 3 w 283"/>
                <a:gd name="T57" fmla="*/ 9 h 250"/>
                <a:gd name="T58" fmla="*/ 2 w 283"/>
                <a:gd name="T59" fmla="*/ 9 h 250"/>
                <a:gd name="T60" fmla="*/ 1 w 283"/>
                <a:gd name="T61" fmla="*/ 8 h 250"/>
                <a:gd name="T62" fmla="*/ 0 w 283"/>
                <a:gd name="T63" fmla="*/ 7 h 250"/>
                <a:gd name="T64" fmla="*/ 0 w 283"/>
                <a:gd name="T65" fmla="*/ 6 h 250"/>
                <a:gd name="T66" fmla="*/ 0 w 283"/>
                <a:gd name="T67" fmla="*/ 6 h 250"/>
                <a:gd name="T68" fmla="*/ 0 w 283"/>
                <a:gd name="T69" fmla="*/ 6 h 250"/>
                <a:gd name="T70" fmla="*/ 1 w 283"/>
                <a:gd name="T71" fmla="*/ 5 h 250"/>
                <a:gd name="T72" fmla="*/ 0 w 283"/>
                <a:gd name="T73" fmla="*/ 5 h 250"/>
                <a:gd name="T74" fmla="*/ 0 w 283"/>
                <a:gd name="T75" fmla="*/ 5 h 250"/>
                <a:gd name="T76" fmla="*/ 0 w 283"/>
                <a:gd name="T77" fmla="*/ 4 h 250"/>
                <a:gd name="T78" fmla="*/ 1 w 283"/>
                <a:gd name="T79" fmla="*/ 4 h 250"/>
                <a:gd name="T80" fmla="*/ 0 w 283"/>
                <a:gd name="T81" fmla="*/ 4 h 250"/>
                <a:gd name="T82" fmla="*/ 0 w 283"/>
                <a:gd name="T83" fmla="*/ 4 h 250"/>
                <a:gd name="T84" fmla="*/ 0 w 283"/>
                <a:gd name="T85" fmla="*/ 3 h 250"/>
                <a:gd name="T86" fmla="*/ 1 w 283"/>
                <a:gd name="T87" fmla="*/ 3 h 250"/>
                <a:gd name="T88" fmla="*/ 1 w 283"/>
                <a:gd name="T89" fmla="*/ 3 h 250"/>
                <a:gd name="T90" fmla="*/ 1 w 283"/>
                <a:gd name="T91" fmla="*/ 2 h 250"/>
                <a:gd name="T92" fmla="*/ 0 w 283"/>
                <a:gd name="T93" fmla="*/ 2 h 250"/>
                <a:gd name="T94" fmla="*/ 0 w 283"/>
                <a:gd name="T95" fmla="*/ 1 h 250"/>
                <a:gd name="T96" fmla="*/ 0 w 283"/>
                <a:gd name="T97" fmla="*/ 0 h 2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3" h="250">
                  <a:moveTo>
                    <a:pt x="7" y="0"/>
                  </a:moveTo>
                  <a:lnTo>
                    <a:pt x="24" y="3"/>
                  </a:lnTo>
                  <a:lnTo>
                    <a:pt x="42" y="5"/>
                  </a:lnTo>
                  <a:lnTo>
                    <a:pt x="59" y="7"/>
                  </a:lnTo>
                  <a:lnTo>
                    <a:pt x="76" y="10"/>
                  </a:lnTo>
                  <a:lnTo>
                    <a:pt x="94" y="12"/>
                  </a:lnTo>
                  <a:lnTo>
                    <a:pt x="111" y="14"/>
                  </a:lnTo>
                  <a:lnTo>
                    <a:pt x="128" y="16"/>
                  </a:lnTo>
                  <a:lnTo>
                    <a:pt x="145" y="19"/>
                  </a:lnTo>
                  <a:lnTo>
                    <a:pt x="162" y="21"/>
                  </a:lnTo>
                  <a:lnTo>
                    <a:pt x="179" y="23"/>
                  </a:lnTo>
                  <a:lnTo>
                    <a:pt x="196" y="26"/>
                  </a:lnTo>
                  <a:lnTo>
                    <a:pt x="213" y="27"/>
                  </a:lnTo>
                  <a:lnTo>
                    <a:pt x="231" y="29"/>
                  </a:lnTo>
                  <a:lnTo>
                    <a:pt x="248" y="31"/>
                  </a:lnTo>
                  <a:lnTo>
                    <a:pt x="265" y="34"/>
                  </a:lnTo>
                  <a:lnTo>
                    <a:pt x="283" y="36"/>
                  </a:lnTo>
                  <a:lnTo>
                    <a:pt x="280" y="39"/>
                  </a:lnTo>
                  <a:lnTo>
                    <a:pt x="278" y="43"/>
                  </a:lnTo>
                  <a:lnTo>
                    <a:pt x="274" y="48"/>
                  </a:lnTo>
                  <a:lnTo>
                    <a:pt x="272" y="51"/>
                  </a:lnTo>
                  <a:lnTo>
                    <a:pt x="271" y="59"/>
                  </a:lnTo>
                  <a:lnTo>
                    <a:pt x="269" y="67"/>
                  </a:lnTo>
                  <a:lnTo>
                    <a:pt x="268" y="75"/>
                  </a:lnTo>
                  <a:lnTo>
                    <a:pt x="265" y="83"/>
                  </a:lnTo>
                  <a:lnTo>
                    <a:pt x="262" y="84"/>
                  </a:lnTo>
                  <a:lnTo>
                    <a:pt x="258" y="87"/>
                  </a:lnTo>
                  <a:lnTo>
                    <a:pt x="255" y="88"/>
                  </a:lnTo>
                  <a:lnTo>
                    <a:pt x="250" y="89"/>
                  </a:lnTo>
                  <a:lnTo>
                    <a:pt x="250" y="94"/>
                  </a:lnTo>
                  <a:lnTo>
                    <a:pt x="250" y="97"/>
                  </a:lnTo>
                  <a:lnTo>
                    <a:pt x="249" y="101"/>
                  </a:lnTo>
                  <a:lnTo>
                    <a:pt x="249" y="104"/>
                  </a:lnTo>
                  <a:lnTo>
                    <a:pt x="253" y="104"/>
                  </a:lnTo>
                  <a:lnTo>
                    <a:pt x="257" y="104"/>
                  </a:lnTo>
                  <a:lnTo>
                    <a:pt x="261" y="105"/>
                  </a:lnTo>
                  <a:lnTo>
                    <a:pt x="264" y="105"/>
                  </a:lnTo>
                  <a:lnTo>
                    <a:pt x="263" y="111"/>
                  </a:lnTo>
                  <a:lnTo>
                    <a:pt x="262" y="117"/>
                  </a:lnTo>
                  <a:lnTo>
                    <a:pt x="261" y="122"/>
                  </a:lnTo>
                  <a:lnTo>
                    <a:pt x="260" y="128"/>
                  </a:lnTo>
                  <a:lnTo>
                    <a:pt x="257" y="129"/>
                  </a:lnTo>
                  <a:lnTo>
                    <a:pt x="254" y="129"/>
                  </a:lnTo>
                  <a:lnTo>
                    <a:pt x="251" y="131"/>
                  </a:lnTo>
                  <a:lnTo>
                    <a:pt x="248" y="132"/>
                  </a:lnTo>
                  <a:lnTo>
                    <a:pt x="250" y="135"/>
                  </a:lnTo>
                  <a:lnTo>
                    <a:pt x="253" y="139"/>
                  </a:lnTo>
                  <a:lnTo>
                    <a:pt x="254" y="142"/>
                  </a:lnTo>
                  <a:lnTo>
                    <a:pt x="256" y="145"/>
                  </a:lnTo>
                  <a:lnTo>
                    <a:pt x="256" y="150"/>
                  </a:lnTo>
                  <a:lnTo>
                    <a:pt x="256" y="154"/>
                  </a:lnTo>
                  <a:lnTo>
                    <a:pt x="255" y="158"/>
                  </a:lnTo>
                  <a:lnTo>
                    <a:pt x="255" y="163"/>
                  </a:lnTo>
                  <a:lnTo>
                    <a:pt x="253" y="165"/>
                  </a:lnTo>
                  <a:lnTo>
                    <a:pt x="250" y="166"/>
                  </a:lnTo>
                  <a:lnTo>
                    <a:pt x="247" y="169"/>
                  </a:lnTo>
                  <a:lnTo>
                    <a:pt x="245" y="171"/>
                  </a:lnTo>
                  <a:lnTo>
                    <a:pt x="247" y="174"/>
                  </a:lnTo>
                  <a:lnTo>
                    <a:pt x="250" y="178"/>
                  </a:lnTo>
                  <a:lnTo>
                    <a:pt x="253" y="181"/>
                  </a:lnTo>
                  <a:lnTo>
                    <a:pt x="255" y="184"/>
                  </a:lnTo>
                  <a:lnTo>
                    <a:pt x="254" y="188"/>
                  </a:lnTo>
                  <a:lnTo>
                    <a:pt x="253" y="192"/>
                  </a:lnTo>
                  <a:lnTo>
                    <a:pt x="251" y="195"/>
                  </a:lnTo>
                  <a:lnTo>
                    <a:pt x="250" y="200"/>
                  </a:lnTo>
                  <a:lnTo>
                    <a:pt x="248" y="202"/>
                  </a:lnTo>
                  <a:lnTo>
                    <a:pt x="246" y="205"/>
                  </a:lnTo>
                  <a:lnTo>
                    <a:pt x="245" y="208"/>
                  </a:lnTo>
                  <a:lnTo>
                    <a:pt x="242" y="211"/>
                  </a:lnTo>
                  <a:lnTo>
                    <a:pt x="240" y="216"/>
                  </a:lnTo>
                  <a:lnTo>
                    <a:pt x="239" y="220"/>
                  </a:lnTo>
                  <a:lnTo>
                    <a:pt x="236" y="225"/>
                  </a:lnTo>
                  <a:lnTo>
                    <a:pt x="234" y="230"/>
                  </a:lnTo>
                  <a:lnTo>
                    <a:pt x="231" y="233"/>
                  </a:lnTo>
                  <a:lnTo>
                    <a:pt x="228" y="237"/>
                  </a:lnTo>
                  <a:lnTo>
                    <a:pt x="225" y="240"/>
                  </a:lnTo>
                  <a:lnTo>
                    <a:pt x="221" y="243"/>
                  </a:lnTo>
                  <a:lnTo>
                    <a:pt x="213" y="246"/>
                  </a:lnTo>
                  <a:lnTo>
                    <a:pt x="204" y="248"/>
                  </a:lnTo>
                  <a:lnTo>
                    <a:pt x="193" y="249"/>
                  </a:lnTo>
                  <a:lnTo>
                    <a:pt x="179" y="250"/>
                  </a:lnTo>
                  <a:lnTo>
                    <a:pt x="165" y="250"/>
                  </a:lnTo>
                  <a:lnTo>
                    <a:pt x="150" y="249"/>
                  </a:lnTo>
                  <a:lnTo>
                    <a:pt x="135" y="248"/>
                  </a:lnTo>
                  <a:lnTo>
                    <a:pt x="119" y="247"/>
                  </a:lnTo>
                  <a:lnTo>
                    <a:pt x="103" y="245"/>
                  </a:lnTo>
                  <a:lnTo>
                    <a:pt x="88" y="242"/>
                  </a:lnTo>
                  <a:lnTo>
                    <a:pt x="73" y="239"/>
                  </a:lnTo>
                  <a:lnTo>
                    <a:pt x="59" y="235"/>
                  </a:lnTo>
                  <a:lnTo>
                    <a:pt x="45" y="231"/>
                  </a:lnTo>
                  <a:lnTo>
                    <a:pt x="35" y="227"/>
                  </a:lnTo>
                  <a:lnTo>
                    <a:pt x="24" y="223"/>
                  </a:lnTo>
                  <a:lnTo>
                    <a:pt x="18" y="218"/>
                  </a:lnTo>
                  <a:lnTo>
                    <a:pt x="14" y="208"/>
                  </a:lnTo>
                  <a:lnTo>
                    <a:pt x="13" y="196"/>
                  </a:lnTo>
                  <a:lnTo>
                    <a:pt x="12" y="185"/>
                  </a:lnTo>
                  <a:lnTo>
                    <a:pt x="13" y="174"/>
                  </a:lnTo>
                  <a:lnTo>
                    <a:pt x="11" y="172"/>
                  </a:lnTo>
                  <a:lnTo>
                    <a:pt x="8" y="170"/>
                  </a:lnTo>
                  <a:lnTo>
                    <a:pt x="6" y="167"/>
                  </a:lnTo>
                  <a:lnTo>
                    <a:pt x="4" y="165"/>
                  </a:lnTo>
                  <a:lnTo>
                    <a:pt x="4" y="162"/>
                  </a:lnTo>
                  <a:lnTo>
                    <a:pt x="4" y="158"/>
                  </a:lnTo>
                  <a:lnTo>
                    <a:pt x="4" y="155"/>
                  </a:lnTo>
                  <a:lnTo>
                    <a:pt x="3" y="150"/>
                  </a:lnTo>
                  <a:lnTo>
                    <a:pt x="7" y="148"/>
                  </a:lnTo>
                  <a:lnTo>
                    <a:pt x="11" y="147"/>
                  </a:lnTo>
                  <a:lnTo>
                    <a:pt x="15" y="144"/>
                  </a:lnTo>
                  <a:lnTo>
                    <a:pt x="19" y="142"/>
                  </a:lnTo>
                  <a:lnTo>
                    <a:pt x="14" y="142"/>
                  </a:lnTo>
                  <a:lnTo>
                    <a:pt x="10" y="141"/>
                  </a:lnTo>
                  <a:lnTo>
                    <a:pt x="5" y="141"/>
                  </a:lnTo>
                  <a:lnTo>
                    <a:pt x="0" y="140"/>
                  </a:lnTo>
                  <a:lnTo>
                    <a:pt x="1" y="134"/>
                  </a:lnTo>
                  <a:lnTo>
                    <a:pt x="3" y="127"/>
                  </a:lnTo>
                  <a:lnTo>
                    <a:pt x="3" y="121"/>
                  </a:lnTo>
                  <a:lnTo>
                    <a:pt x="4" y="116"/>
                  </a:lnTo>
                  <a:lnTo>
                    <a:pt x="7" y="114"/>
                  </a:lnTo>
                  <a:lnTo>
                    <a:pt x="12" y="113"/>
                  </a:lnTo>
                  <a:lnTo>
                    <a:pt x="15" y="113"/>
                  </a:lnTo>
                  <a:lnTo>
                    <a:pt x="19" y="112"/>
                  </a:lnTo>
                  <a:lnTo>
                    <a:pt x="16" y="109"/>
                  </a:lnTo>
                  <a:lnTo>
                    <a:pt x="13" y="104"/>
                  </a:lnTo>
                  <a:lnTo>
                    <a:pt x="10" y="101"/>
                  </a:lnTo>
                  <a:lnTo>
                    <a:pt x="7" y="97"/>
                  </a:lnTo>
                  <a:lnTo>
                    <a:pt x="6" y="94"/>
                  </a:lnTo>
                  <a:lnTo>
                    <a:pt x="6" y="90"/>
                  </a:lnTo>
                  <a:lnTo>
                    <a:pt x="6" y="87"/>
                  </a:lnTo>
                  <a:lnTo>
                    <a:pt x="6" y="83"/>
                  </a:lnTo>
                  <a:lnTo>
                    <a:pt x="11" y="81"/>
                  </a:lnTo>
                  <a:lnTo>
                    <a:pt x="15" y="79"/>
                  </a:lnTo>
                  <a:lnTo>
                    <a:pt x="19" y="78"/>
                  </a:lnTo>
                  <a:lnTo>
                    <a:pt x="23" y="75"/>
                  </a:lnTo>
                  <a:lnTo>
                    <a:pt x="23" y="73"/>
                  </a:lnTo>
                  <a:lnTo>
                    <a:pt x="23" y="69"/>
                  </a:lnTo>
                  <a:lnTo>
                    <a:pt x="23" y="66"/>
                  </a:lnTo>
                  <a:lnTo>
                    <a:pt x="23" y="63"/>
                  </a:lnTo>
                  <a:lnTo>
                    <a:pt x="20" y="60"/>
                  </a:lnTo>
                  <a:lnTo>
                    <a:pt x="16" y="58"/>
                  </a:lnTo>
                  <a:lnTo>
                    <a:pt x="13" y="56"/>
                  </a:lnTo>
                  <a:lnTo>
                    <a:pt x="10" y="53"/>
                  </a:lnTo>
                  <a:lnTo>
                    <a:pt x="11" y="45"/>
                  </a:lnTo>
                  <a:lnTo>
                    <a:pt x="12" y="38"/>
                  </a:lnTo>
                  <a:lnTo>
                    <a:pt x="13" y="31"/>
                  </a:lnTo>
                  <a:lnTo>
                    <a:pt x="14" y="25"/>
                  </a:lnTo>
                  <a:lnTo>
                    <a:pt x="13" y="19"/>
                  </a:lnTo>
                  <a:lnTo>
                    <a:pt x="11" y="12"/>
                  </a:lnTo>
                  <a:lnTo>
                    <a:pt x="10" y="6"/>
                  </a:lnTo>
                  <a:lnTo>
                    <a:pt x="7" y="0"/>
                  </a:lnTo>
                  <a:close/>
                </a:path>
              </a:pathLst>
            </a:custGeom>
            <a:solidFill>
              <a:srgbClr val="59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04" name="Freeform 515"/>
            <p:cNvSpPr>
              <a:spLocks noChangeAspect="1"/>
            </p:cNvSpPr>
            <p:nvPr/>
          </p:nvSpPr>
          <p:spPr bwMode="auto">
            <a:xfrm>
              <a:off x="4682" y="3267"/>
              <a:ext cx="87" cy="84"/>
            </a:xfrm>
            <a:custGeom>
              <a:avLst/>
              <a:gdLst>
                <a:gd name="T0" fmla="*/ 1 w 260"/>
                <a:gd name="T1" fmla="*/ 0 h 246"/>
                <a:gd name="T2" fmla="*/ 3 w 260"/>
                <a:gd name="T3" fmla="*/ 0 h 246"/>
                <a:gd name="T4" fmla="*/ 5 w 260"/>
                <a:gd name="T5" fmla="*/ 1 h 246"/>
                <a:gd name="T6" fmla="*/ 7 w 260"/>
                <a:gd name="T7" fmla="*/ 1 h 246"/>
                <a:gd name="T8" fmla="*/ 9 w 260"/>
                <a:gd name="T9" fmla="*/ 1 h 246"/>
                <a:gd name="T10" fmla="*/ 10 w 260"/>
                <a:gd name="T11" fmla="*/ 1 h 246"/>
                <a:gd name="T12" fmla="*/ 9 w 260"/>
                <a:gd name="T13" fmla="*/ 2 h 246"/>
                <a:gd name="T14" fmla="*/ 9 w 260"/>
                <a:gd name="T15" fmla="*/ 3 h 246"/>
                <a:gd name="T16" fmla="*/ 9 w 260"/>
                <a:gd name="T17" fmla="*/ 3 h 246"/>
                <a:gd name="T18" fmla="*/ 9 w 260"/>
                <a:gd name="T19" fmla="*/ 3 h 246"/>
                <a:gd name="T20" fmla="*/ 8 w 260"/>
                <a:gd name="T21" fmla="*/ 4 h 246"/>
                <a:gd name="T22" fmla="*/ 9 w 260"/>
                <a:gd name="T23" fmla="*/ 4 h 246"/>
                <a:gd name="T24" fmla="*/ 9 w 260"/>
                <a:gd name="T25" fmla="*/ 4 h 246"/>
                <a:gd name="T26" fmla="*/ 9 w 260"/>
                <a:gd name="T27" fmla="*/ 5 h 246"/>
                <a:gd name="T28" fmla="*/ 8 w 260"/>
                <a:gd name="T29" fmla="*/ 5 h 246"/>
                <a:gd name="T30" fmla="*/ 9 w 260"/>
                <a:gd name="T31" fmla="*/ 5 h 246"/>
                <a:gd name="T32" fmla="*/ 9 w 260"/>
                <a:gd name="T33" fmla="*/ 6 h 246"/>
                <a:gd name="T34" fmla="*/ 9 w 260"/>
                <a:gd name="T35" fmla="*/ 6 h 246"/>
                <a:gd name="T36" fmla="*/ 8 w 260"/>
                <a:gd name="T37" fmla="*/ 6 h 246"/>
                <a:gd name="T38" fmla="*/ 9 w 260"/>
                <a:gd name="T39" fmla="*/ 7 h 246"/>
                <a:gd name="T40" fmla="*/ 9 w 260"/>
                <a:gd name="T41" fmla="*/ 8 h 246"/>
                <a:gd name="T42" fmla="*/ 8 w 260"/>
                <a:gd name="T43" fmla="*/ 8 h 246"/>
                <a:gd name="T44" fmla="*/ 8 w 260"/>
                <a:gd name="T45" fmla="*/ 8 h 246"/>
                <a:gd name="T46" fmla="*/ 8 w 260"/>
                <a:gd name="T47" fmla="*/ 9 h 246"/>
                <a:gd name="T48" fmla="*/ 8 w 260"/>
                <a:gd name="T49" fmla="*/ 9 h 246"/>
                <a:gd name="T50" fmla="*/ 7 w 260"/>
                <a:gd name="T51" fmla="*/ 10 h 246"/>
                <a:gd name="T52" fmla="*/ 6 w 260"/>
                <a:gd name="T53" fmla="*/ 10 h 246"/>
                <a:gd name="T54" fmla="*/ 5 w 260"/>
                <a:gd name="T55" fmla="*/ 10 h 246"/>
                <a:gd name="T56" fmla="*/ 3 w 260"/>
                <a:gd name="T57" fmla="*/ 10 h 246"/>
                <a:gd name="T58" fmla="*/ 1 w 260"/>
                <a:gd name="T59" fmla="*/ 9 h 246"/>
                <a:gd name="T60" fmla="*/ 1 w 260"/>
                <a:gd name="T61" fmla="*/ 9 h 246"/>
                <a:gd name="T62" fmla="*/ 0 w 260"/>
                <a:gd name="T63" fmla="*/ 7 h 246"/>
                <a:gd name="T64" fmla="*/ 0 w 260"/>
                <a:gd name="T65" fmla="*/ 6 h 246"/>
                <a:gd name="T66" fmla="*/ 0 w 260"/>
                <a:gd name="T67" fmla="*/ 6 h 246"/>
                <a:gd name="T68" fmla="*/ 0 w 260"/>
                <a:gd name="T69" fmla="*/ 6 h 246"/>
                <a:gd name="T70" fmla="*/ 0 w 260"/>
                <a:gd name="T71" fmla="*/ 6 h 246"/>
                <a:gd name="T72" fmla="*/ 0 w 260"/>
                <a:gd name="T73" fmla="*/ 5 h 246"/>
                <a:gd name="T74" fmla="*/ 0 w 260"/>
                <a:gd name="T75" fmla="*/ 5 h 246"/>
                <a:gd name="T76" fmla="*/ 0 w 260"/>
                <a:gd name="T77" fmla="*/ 4 h 246"/>
                <a:gd name="T78" fmla="*/ 0 w 260"/>
                <a:gd name="T79" fmla="*/ 4 h 246"/>
                <a:gd name="T80" fmla="*/ 0 w 260"/>
                <a:gd name="T81" fmla="*/ 4 h 246"/>
                <a:gd name="T82" fmla="*/ 0 w 260"/>
                <a:gd name="T83" fmla="*/ 4 h 246"/>
                <a:gd name="T84" fmla="*/ 0 w 260"/>
                <a:gd name="T85" fmla="*/ 3 h 246"/>
                <a:gd name="T86" fmla="*/ 1 w 260"/>
                <a:gd name="T87" fmla="*/ 3 h 246"/>
                <a:gd name="T88" fmla="*/ 1 w 260"/>
                <a:gd name="T89" fmla="*/ 3 h 246"/>
                <a:gd name="T90" fmla="*/ 1 w 260"/>
                <a:gd name="T91" fmla="*/ 2 h 246"/>
                <a:gd name="T92" fmla="*/ 0 w 260"/>
                <a:gd name="T93" fmla="*/ 2 h 246"/>
                <a:gd name="T94" fmla="*/ 0 w 260"/>
                <a:gd name="T95" fmla="*/ 1 h 246"/>
                <a:gd name="T96" fmla="*/ 0 w 260"/>
                <a:gd name="T97" fmla="*/ 0 h 2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0" h="246">
                  <a:moveTo>
                    <a:pt x="8" y="0"/>
                  </a:moveTo>
                  <a:lnTo>
                    <a:pt x="24" y="2"/>
                  </a:lnTo>
                  <a:lnTo>
                    <a:pt x="39" y="3"/>
                  </a:lnTo>
                  <a:lnTo>
                    <a:pt x="55" y="6"/>
                  </a:lnTo>
                  <a:lnTo>
                    <a:pt x="71" y="8"/>
                  </a:lnTo>
                  <a:lnTo>
                    <a:pt x="86" y="10"/>
                  </a:lnTo>
                  <a:lnTo>
                    <a:pt x="102" y="11"/>
                  </a:lnTo>
                  <a:lnTo>
                    <a:pt x="118" y="14"/>
                  </a:lnTo>
                  <a:lnTo>
                    <a:pt x="134" y="16"/>
                  </a:lnTo>
                  <a:lnTo>
                    <a:pt x="149" y="18"/>
                  </a:lnTo>
                  <a:lnTo>
                    <a:pt x="166" y="21"/>
                  </a:lnTo>
                  <a:lnTo>
                    <a:pt x="182" y="22"/>
                  </a:lnTo>
                  <a:lnTo>
                    <a:pt x="197" y="24"/>
                  </a:lnTo>
                  <a:lnTo>
                    <a:pt x="213" y="26"/>
                  </a:lnTo>
                  <a:lnTo>
                    <a:pt x="229" y="29"/>
                  </a:lnTo>
                  <a:lnTo>
                    <a:pt x="244" y="30"/>
                  </a:lnTo>
                  <a:lnTo>
                    <a:pt x="260" y="32"/>
                  </a:lnTo>
                  <a:lnTo>
                    <a:pt x="258" y="35"/>
                  </a:lnTo>
                  <a:lnTo>
                    <a:pt x="255" y="39"/>
                  </a:lnTo>
                  <a:lnTo>
                    <a:pt x="252" y="44"/>
                  </a:lnTo>
                  <a:lnTo>
                    <a:pt x="250" y="47"/>
                  </a:lnTo>
                  <a:lnTo>
                    <a:pt x="249" y="55"/>
                  </a:lnTo>
                  <a:lnTo>
                    <a:pt x="247" y="63"/>
                  </a:lnTo>
                  <a:lnTo>
                    <a:pt x="245" y="71"/>
                  </a:lnTo>
                  <a:lnTo>
                    <a:pt x="244" y="79"/>
                  </a:lnTo>
                  <a:lnTo>
                    <a:pt x="240" y="80"/>
                  </a:lnTo>
                  <a:lnTo>
                    <a:pt x="237" y="83"/>
                  </a:lnTo>
                  <a:lnTo>
                    <a:pt x="234" y="84"/>
                  </a:lnTo>
                  <a:lnTo>
                    <a:pt x="230" y="85"/>
                  </a:lnTo>
                  <a:lnTo>
                    <a:pt x="229" y="88"/>
                  </a:lnTo>
                  <a:lnTo>
                    <a:pt x="229" y="92"/>
                  </a:lnTo>
                  <a:lnTo>
                    <a:pt x="229" y="95"/>
                  </a:lnTo>
                  <a:lnTo>
                    <a:pt x="228" y="99"/>
                  </a:lnTo>
                  <a:lnTo>
                    <a:pt x="231" y="100"/>
                  </a:lnTo>
                  <a:lnTo>
                    <a:pt x="235" y="100"/>
                  </a:lnTo>
                  <a:lnTo>
                    <a:pt x="238" y="100"/>
                  </a:lnTo>
                  <a:lnTo>
                    <a:pt x="242" y="101"/>
                  </a:lnTo>
                  <a:lnTo>
                    <a:pt x="240" y="107"/>
                  </a:lnTo>
                  <a:lnTo>
                    <a:pt x="240" y="113"/>
                  </a:lnTo>
                  <a:lnTo>
                    <a:pt x="239" y="118"/>
                  </a:lnTo>
                  <a:lnTo>
                    <a:pt x="238" y="124"/>
                  </a:lnTo>
                  <a:lnTo>
                    <a:pt x="236" y="124"/>
                  </a:lnTo>
                  <a:lnTo>
                    <a:pt x="234" y="125"/>
                  </a:lnTo>
                  <a:lnTo>
                    <a:pt x="230" y="125"/>
                  </a:lnTo>
                  <a:lnTo>
                    <a:pt x="228" y="127"/>
                  </a:lnTo>
                  <a:lnTo>
                    <a:pt x="230" y="130"/>
                  </a:lnTo>
                  <a:lnTo>
                    <a:pt x="231" y="133"/>
                  </a:lnTo>
                  <a:lnTo>
                    <a:pt x="234" y="138"/>
                  </a:lnTo>
                  <a:lnTo>
                    <a:pt x="235" y="141"/>
                  </a:lnTo>
                  <a:lnTo>
                    <a:pt x="234" y="146"/>
                  </a:lnTo>
                  <a:lnTo>
                    <a:pt x="234" y="150"/>
                  </a:lnTo>
                  <a:lnTo>
                    <a:pt x="234" y="153"/>
                  </a:lnTo>
                  <a:lnTo>
                    <a:pt x="232" y="158"/>
                  </a:lnTo>
                  <a:lnTo>
                    <a:pt x="230" y="160"/>
                  </a:lnTo>
                  <a:lnTo>
                    <a:pt x="228" y="161"/>
                  </a:lnTo>
                  <a:lnTo>
                    <a:pt x="225" y="163"/>
                  </a:lnTo>
                  <a:lnTo>
                    <a:pt x="223" y="166"/>
                  </a:lnTo>
                  <a:lnTo>
                    <a:pt x="225" y="169"/>
                  </a:lnTo>
                  <a:lnTo>
                    <a:pt x="228" y="173"/>
                  </a:lnTo>
                  <a:lnTo>
                    <a:pt x="230" y="176"/>
                  </a:lnTo>
                  <a:lnTo>
                    <a:pt x="232" y="178"/>
                  </a:lnTo>
                  <a:lnTo>
                    <a:pt x="231" y="183"/>
                  </a:lnTo>
                  <a:lnTo>
                    <a:pt x="230" y="186"/>
                  </a:lnTo>
                  <a:lnTo>
                    <a:pt x="229" y="190"/>
                  </a:lnTo>
                  <a:lnTo>
                    <a:pt x="228" y="194"/>
                  </a:lnTo>
                  <a:lnTo>
                    <a:pt x="227" y="197"/>
                  </a:lnTo>
                  <a:lnTo>
                    <a:pt x="224" y="200"/>
                  </a:lnTo>
                  <a:lnTo>
                    <a:pt x="223" y="203"/>
                  </a:lnTo>
                  <a:lnTo>
                    <a:pt x="221" y="206"/>
                  </a:lnTo>
                  <a:lnTo>
                    <a:pt x="220" y="211"/>
                  </a:lnTo>
                  <a:lnTo>
                    <a:pt x="217" y="216"/>
                  </a:lnTo>
                  <a:lnTo>
                    <a:pt x="216" y="221"/>
                  </a:lnTo>
                  <a:lnTo>
                    <a:pt x="214" y="226"/>
                  </a:lnTo>
                  <a:lnTo>
                    <a:pt x="210" y="229"/>
                  </a:lnTo>
                  <a:lnTo>
                    <a:pt x="208" y="231"/>
                  </a:lnTo>
                  <a:lnTo>
                    <a:pt x="205" y="235"/>
                  </a:lnTo>
                  <a:lnTo>
                    <a:pt x="202" y="238"/>
                  </a:lnTo>
                  <a:lnTo>
                    <a:pt x="196" y="242"/>
                  </a:lnTo>
                  <a:lnTo>
                    <a:pt x="186" y="244"/>
                  </a:lnTo>
                  <a:lnTo>
                    <a:pt x="175" y="245"/>
                  </a:lnTo>
                  <a:lnTo>
                    <a:pt x="163" y="246"/>
                  </a:lnTo>
                  <a:lnTo>
                    <a:pt x="151" y="246"/>
                  </a:lnTo>
                  <a:lnTo>
                    <a:pt x="137" y="246"/>
                  </a:lnTo>
                  <a:lnTo>
                    <a:pt x="122" y="245"/>
                  </a:lnTo>
                  <a:lnTo>
                    <a:pt x="107" y="243"/>
                  </a:lnTo>
                  <a:lnTo>
                    <a:pt x="93" y="241"/>
                  </a:lnTo>
                  <a:lnTo>
                    <a:pt x="78" y="238"/>
                  </a:lnTo>
                  <a:lnTo>
                    <a:pt x="64" y="236"/>
                  </a:lnTo>
                  <a:lnTo>
                    <a:pt x="52" y="233"/>
                  </a:lnTo>
                  <a:lnTo>
                    <a:pt x="40" y="228"/>
                  </a:lnTo>
                  <a:lnTo>
                    <a:pt x="30" y="224"/>
                  </a:lnTo>
                  <a:lnTo>
                    <a:pt x="22" y="220"/>
                  </a:lnTo>
                  <a:lnTo>
                    <a:pt x="15" y="215"/>
                  </a:lnTo>
                  <a:lnTo>
                    <a:pt x="12" y="205"/>
                  </a:lnTo>
                  <a:lnTo>
                    <a:pt x="11" y="193"/>
                  </a:lnTo>
                  <a:lnTo>
                    <a:pt x="10" y="182"/>
                  </a:lnTo>
                  <a:lnTo>
                    <a:pt x="11" y="171"/>
                  </a:lnTo>
                  <a:lnTo>
                    <a:pt x="9" y="169"/>
                  </a:lnTo>
                  <a:lnTo>
                    <a:pt x="8" y="167"/>
                  </a:lnTo>
                  <a:lnTo>
                    <a:pt x="5" y="166"/>
                  </a:lnTo>
                  <a:lnTo>
                    <a:pt x="3" y="163"/>
                  </a:lnTo>
                  <a:lnTo>
                    <a:pt x="3" y="160"/>
                  </a:lnTo>
                  <a:lnTo>
                    <a:pt x="3" y="155"/>
                  </a:lnTo>
                  <a:lnTo>
                    <a:pt x="3" y="152"/>
                  </a:lnTo>
                  <a:lnTo>
                    <a:pt x="3" y="148"/>
                  </a:lnTo>
                  <a:lnTo>
                    <a:pt x="7" y="146"/>
                  </a:lnTo>
                  <a:lnTo>
                    <a:pt x="10" y="144"/>
                  </a:lnTo>
                  <a:lnTo>
                    <a:pt x="13" y="143"/>
                  </a:lnTo>
                  <a:lnTo>
                    <a:pt x="18" y="140"/>
                  </a:lnTo>
                  <a:lnTo>
                    <a:pt x="13" y="139"/>
                  </a:lnTo>
                  <a:lnTo>
                    <a:pt x="9" y="139"/>
                  </a:lnTo>
                  <a:lnTo>
                    <a:pt x="4" y="139"/>
                  </a:lnTo>
                  <a:lnTo>
                    <a:pt x="0" y="138"/>
                  </a:lnTo>
                  <a:lnTo>
                    <a:pt x="1" y="132"/>
                  </a:lnTo>
                  <a:lnTo>
                    <a:pt x="2" y="125"/>
                  </a:lnTo>
                  <a:lnTo>
                    <a:pt x="2" y="120"/>
                  </a:lnTo>
                  <a:lnTo>
                    <a:pt x="3" y="114"/>
                  </a:lnTo>
                  <a:lnTo>
                    <a:pt x="7" y="113"/>
                  </a:lnTo>
                  <a:lnTo>
                    <a:pt x="10" y="112"/>
                  </a:lnTo>
                  <a:lnTo>
                    <a:pt x="13" y="112"/>
                  </a:lnTo>
                  <a:lnTo>
                    <a:pt x="18" y="110"/>
                  </a:lnTo>
                  <a:lnTo>
                    <a:pt x="15" y="106"/>
                  </a:lnTo>
                  <a:lnTo>
                    <a:pt x="12" y="102"/>
                  </a:lnTo>
                  <a:lnTo>
                    <a:pt x="9" y="99"/>
                  </a:lnTo>
                  <a:lnTo>
                    <a:pt x="7" y="95"/>
                  </a:lnTo>
                  <a:lnTo>
                    <a:pt x="7" y="92"/>
                  </a:lnTo>
                  <a:lnTo>
                    <a:pt x="7" y="88"/>
                  </a:lnTo>
                  <a:lnTo>
                    <a:pt x="7" y="85"/>
                  </a:lnTo>
                  <a:lnTo>
                    <a:pt x="5" y="82"/>
                  </a:lnTo>
                  <a:lnTo>
                    <a:pt x="10" y="79"/>
                  </a:lnTo>
                  <a:lnTo>
                    <a:pt x="13" y="77"/>
                  </a:lnTo>
                  <a:lnTo>
                    <a:pt x="18" y="76"/>
                  </a:lnTo>
                  <a:lnTo>
                    <a:pt x="22" y="74"/>
                  </a:lnTo>
                  <a:lnTo>
                    <a:pt x="23" y="70"/>
                  </a:lnTo>
                  <a:lnTo>
                    <a:pt x="23" y="67"/>
                  </a:lnTo>
                  <a:lnTo>
                    <a:pt x="23" y="64"/>
                  </a:lnTo>
                  <a:lnTo>
                    <a:pt x="23" y="61"/>
                  </a:lnTo>
                  <a:lnTo>
                    <a:pt x="19" y="59"/>
                  </a:lnTo>
                  <a:lnTo>
                    <a:pt x="17" y="56"/>
                  </a:lnTo>
                  <a:lnTo>
                    <a:pt x="13" y="54"/>
                  </a:lnTo>
                  <a:lnTo>
                    <a:pt x="10" y="52"/>
                  </a:lnTo>
                  <a:lnTo>
                    <a:pt x="11" y="45"/>
                  </a:lnTo>
                  <a:lnTo>
                    <a:pt x="12" y="37"/>
                  </a:lnTo>
                  <a:lnTo>
                    <a:pt x="12" y="30"/>
                  </a:lnTo>
                  <a:lnTo>
                    <a:pt x="13" y="23"/>
                  </a:lnTo>
                  <a:lnTo>
                    <a:pt x="12" y="17"/>
                  </a:lnTo>
                  <a:lnTo>
                    <a:pt x="11" y="11"/>
                  </a:lnTo>
                  <a:lnTo>
                    <a:pt x="9" y="6"/>
                  </a:lnTo>
                  <a:lnTo>
                    <a:pt x="8" y="0"/>
                  </a:lnTo>
                  <a:close/>
                </a:path>
              </a:pathLst>
            </a:custGeom>
            <a:solidFill>
              <a:srgbClr val="636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05" name="Freeform 516"/>
            <p:cNvSpPr>
              <a:spLocks noChangeAspect="1"/>
            </p:cNvSpPr>
            <p:nvPr/>
          </p:nvSpPr>
          <p:spPr bwMode="auto">
            <a:xfrm>
              <a:off x="4686" y="3269"/>
              <a:ext cx="79" cy="81"/>
            </a:xfrm>
            <a:custGeom>
              <a:avLst/>
              <a:gdLst>
                <a:gd name="T0" fmla="*/ 1 w 236"/>
                <a:gd name="T1" fmla="*/ 0 h 243"/>
                <a:gd name="T2" fmla="*/ 3 w 236"/>
                <a:gd name="T3" fmla="*/ 0 h 243"/>
                <a:gd name="T4" fmla="*/ 5 w 236"/>
                <a:gd name="T5" fmla="*/ 1 h 243"/>
                <a:gd name="T6" fmla="*/ 6 w 236"/>
                <a:gd name="T7" fmla="*/ 1 h 243"/>
                <a:gd name="T8" fmla="*/ 8 w 236"/>
                <a:gd name="T9" fmla="*/ 1 h 243"/>
                <a:gd name="T10" fmla="*/ 9 w 236"/>
                <a:gd name="T11" fmla="*/ 1 h 243"/>
                <a:gd name="T12" fmla="*/ 8 w 236"/>
                <a:gd name="T13" fmla="*/ 2 h 243"/>
                <a:gd name="T14" fmla="*/ 8 w 236"/>
                <a:gd name="T15" fmla="*/ 3 h 243"/>
                <a:gd name="T16" fmla="*/ 8 w 236"/>
                <a:gd name="T17" fmla="*/ 3 h 243"/>
                <a:gd name="T18" fmla="*/ 8 w 236"/>
                <a:gd name="T19" fmla="*/ 3 h 243"/>
                <a:gd name="T20" fmla="*/ 8 w 236"/>
                <a:gd name="T21" fmla="*/ 4 h 243"/>
                <a:gd name="T22" fmla="*/ 8 w 236"/>
                <a:gd name="T23" fmla="*/ 4 h 243"/>
                <a:gd name="T24" fmla="*/ 8 w 236"/>
                <a:gd name="T25" fmla="*/ 4 h 243"/>
                <a:gd name="T26" fmla="*/ 8 w 236"/>
                <a:gd name="T27" fmla="*/ 5 h 243"/>
                <a:gd name="T28" fmla="*/ 8 w 236"/>
                <a:gd name="T29" fmla="*/ 5 h 243"/>
                <a:gd name="T30" fmla="*/ 8 w 236"/>
                <a:gd name="T31" fmla="*/ 5 h 243"/>
                <a:gd name="T32" fmla="*/ 8 w 236"/>
                <a:gd name="T33" fmla="*/ 5 h 243"/>
                <a:gd name="T34" fmla="*/ 8 w 236"/>
                <a:gd name="T35" fmla="*/ 6 h 243"/>
                <a:gd name="T36" fmla="*/ 8 w 236"/>
                <a:gd name="T37" fmla="*/ 6 h 243"/>
                <a:gd name="T38" fmla="*/ 8 w 236"/>
                <a:gd name="T39" fmla="*/ 6 h 243"/>
                <a:gd name="T40" fmla="*/ 8 w 236"/>
                <a:gd name="T41" fmla="*/ 7 h 243"/>
                <a:gd name="T42" fmla="*/ 8 w 236"/>
                <a:gd name="T43" fmla="*/ 7 h 243"/>
                <a:gd name="T44" fmla="*/ 7 w 236"/>
                <a:gd name="T45" fmla="*/ 8 h 243"/>
                <a:gd name="T46" fmla="*/ 7 w 236"/>
                <a:gd name="T47" fmla="*/ 8 h 243"/>
                <a:gd name="T48" fmla="*/ 7 w 236"/>
                <a:gd name="T49" fmla="*/ 8 h 243"/>
                <a:gd name="T50" fmla="*/ 6 w 236"/>
                <a:gd name="T51" fmla="*/ 9 h 243"/>
                <a:gd name="T52" fmla="*/ 4 w 236"/>
                <a:gd name="T53" fmla="*/ 9 h 243"/>
                <a:gd name="T54" fmla="*/ 1 w 236"/>
                <a:gd name="T55" fmla="*/ 8 h 243"/>
                <a:gd name="T56" fmla="*/ 0 w 236"/>
                <a:gd name="T57" fmla="*/ 7 h 243"/>
                <a:gd name="T58" fmla="*/ 0 w 236"/>
                <a:gd name="T59" fmla="*/ 6 h 243"/>
                <a:gd name="T60" fmla="*/ 0 w 236"/>
                <a:gd name="T61" fmla="*/ 6 h 243"/>
                <a:gd name="T62" fmla="*/ 0 w 236"/>
                <a:gd name="T63" fmla="*/ 6 h 243"/>
                <a:gd name="T64" fmla="*/ 0 w 236"/>
                <a:gd name="T65" fmla="*/ 5 h 243"/>
                <a:gd name="T66" fmla="*/ 0 w 236"/>
                <a:gd name="T67" fmla="*/ 5 h 243"/>
                <a:gd name="T68" fmla="*/ 0 w 236"/>
                <a:gd name="T69" fmla="*/ 5 h 243"/>
                <a:gd name="T70" fmla="*/ 0 w 236"/>
                <a:gd name="T71" fmla="*/ 4 h 243"/>
                <a:gd name="T72" fmla="*/ 0 w 236"/>
                <a:gd name="T73" fmla="*/ 4 h 243"/>
                <a:gd name="T74" fmla="*/ 1 w 236"/>
                <a:gd name="T75" fmla="*/ 4 h 243"/>
                <a:gd name="T76" fmla="*/ 0 w 236"/>
                <a:gd name="T77" fmla="*/ 4 h 243"/>
                <a:gd name="T78" fmla="*/ 0 w 236"/>
                <a:gd name="T79" fmla="*/ 3 h 243"/>
                <a:gd name="T80" fmla="*/ 1 w 236"/>
                <a:gd name="T81" fmla="*/ 3 h 243"/>
                <a:gd name="T82" fmla="*/ 1 w 236"/>
                <a:gd name="T83" fmla="*/ 3 h 243"/>
                <a:gd name="T84" fmla="*/ 1 w 236"/>
                <a:gd name="T85" fmla="*/ 2 h 243"/>
                <a:gd name="T86" fmla="*/ 0 w 236"/>
                <a:gd name="T87" fmla="*/ 2 h 243"/>
                <a:gd name="T88" fmla="*/ 0 w 236"/>
                <a:gd name="T89" fmla="*/ 1 h 243"/>
                <a:gd name="T90" fmla="*/ 0 w 236"/>
                <a:gd name="T91" fmla="*/ 1 h 243"/>
                <a:gd name="T92" fmla="*/ 0 w 236"/>
                <a:gd name="T93" fmla="*/ 0 h 2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6" h="243">
                  <a:moveTo>
                    <a:pt x="8" y="0"/>
                  </a:moveTo>
                  <a:lnTo>
                    <a:pt x="22" y="2"/>
                  </a:lnTo>
                  <a:lnTo>
                    <a:pt x="37" y="4"/>
                  </a:lnTo>
                  <a:lnTo>
                    <a:pt x="51" y="6"/>
                  </a:lnTo>
                  <a:lnTo>
                    <a:pt x="66" y="8"/>
                  </a:lnTo>
                  <a:lnTo>
                    <a:pt x="80" y="9"/>
                  </a:lnTo>
                  <a:lnTo>
                    <a:pt x="93" y="12"/>
                  </a:lnTo>
                  <a:lnTo>
                    <a:pt x="108" y="13"/>
                  </a:lnTo>
                  <a:lnTo>
                    <a:pt x="122" y="15"/>
                  </a:lnTo>
                  <a:lnTo>
                    <a:pt x="136" y="17"/>
                  </a:lnTo>
                  <a:lnTo>
                    <a:pt x="151" y="19"/>
                  </a:lnTo>
                  <a:lnTo>
                    <a:pt x="165" y="21"/>
                  </a:lnTo>
                  <a:lnTo>
                    <a:pt x="180" y="22"/>
                  </a:lnTo>
                  <a:lnTo>
                    <a:pt x="194" y="24"/>
                  </a:lnTo>
                  <a:lnTo>
                    <a:pt x="208" y="27"/>
                  </a:lnTo>
                  <a:lnTo>
                    <a:pt x="223" y="28"/>
                  </a:lnTo>
                  <a:lnTo>
                    <a:pt x="236" y="30"/>
                  </a:lnTo>
                  <a:lnTo>
                    <a:pt x="234" y="33"/>
                  </a:lnTo>
                  <a:lnTo>
                    <a:pt x="233" y="37"/>
                  </a:lnTo>
                  <a:lnTo>
                    <a:pt x="231" y="40"/>
                  </a:lnTo>
                  <a:lnTo>
                    <a:pt x="228" y="45"/>
                  </a:lnTo>
                  <a:lnTo>
                    <a:pt x="227" y="53"/>
                  </a:lnTo>
                  <a:lnTo>
                    <a:pt x="225" y="61"/>
                  </a:lnTo>
                  <a:lnTo>
                    <a:pt x="224" y="69"/>
                  </a:lnTo>
                  <a:lnTo>
                    <a:pt x="221" y="77"/>
                  </a:lnTo>
                  <a:lnTo>
                    <a:pt x="218" y="78"/>
                  </a:lnTo>
                  <a:lnTo>
                    <a:pt x="216" y="80"/>
                  </a:lnTo>
                  <a:lnTo>
                    <a:pt x="212" y="81"/>
                  </a:lnTo>
                  <a:lnTo>
                    <a:pt x="209" y="82"/>
                  </a:lnTo>
                  <a:lnTo>
                    <a:pt x="209" y="86"/>
                  </a:lnTo>
                  <a:lnTo>
                    <a:pt x="209" y="90"/>
                  </a:lnTo>
                  <a:lnTo>
                    <a:pt x="208" y="93"/>
                  </a:lnTo>
                  <a:lnTo>
                    <a:pt x="208" y="97"/>
                  </a:lnTo>
                  <a:lnTo>
                    <a:pt x="210" y="98"/>
                  </a:lnTo>
                  <a:lnTo>
                    <a:pt x="213" y="98"/>
                  </a:lnTo>
                  <a:lnTo>
                    <a:pt x="217" y="98"/>
                  </a:lnTo>
                  <a:lnTo>
                    <a:pt x="220" y="98"/>
                  </a:lnTo>
                  <a:lnTo>
                    <a:pt x="219" y="104"/>
                  </a:lnTo>
                  <a:lnTo>
                    <a:pt x="218" y="110"/>
                  </a:lnTo>
                  <a:lnTo>
                    <a:pt x="217" y="115"/>
                  </a:lnTo>
                  <a:lnTo>
                    <a:pt x="216" y="121"/>
                  </a:lnTo>
                  <a:lnTo>
                    <a:pt x="213" y="122"/>
                  </a:lnTo>
                  <a:lnTo>
                    <a:pt x="211" y="122"/>
                  </a:lnTo>
                  <a:lnTo>
                    <a:pt x="209" y="123"/>
                  </a:lnTo>
                  <a:lnTo>
                    <a:pt x="206" y="125"/>
                  </a:lnTo>
                  <a:lnTo>
                    <a:pt x="208" y="128"/>
                  </a:lnTo>
                  <a:lnTo>
                    <a:pt x="210" y="131"/>
                  </a:lnTo>
                  <a:lnTo>
                    <a:pt x="211" y="135"/>
                  </a:lnTo>
                  <a:lnTo>
                    <a:pt x="212" y="138"/>
                  </a:lnTo>
                  <a:lnTo>
                    <a:pt x="212" y="143"/>
                  </a:lnTo>
                  <a:lnTo>
                    <a:pt x="212" y="146"/>
                  </a:lnTo>
                  <a:lnTo>
                    <a:pt x="211" y="151"/>
                  </a:lnTo>
                  <a:lnTo>
                    <a:pt x="211" y="154"/>
                  </a:lnTo>
                  <a:lnTo>
                    <a:pt x="209" y="157"/>
                  </a:lnTo>
                  <a:lnTo>
                    <a:pt x="206" y="159"/>
                  </a:lnTo>
                  <a:lnTo>
                    <a:pt x="204" y="161"/>
                  </a:lnTo>
                  <a:lnTo>
                    <a:pt x="202" y="164"/>
                  </a:lnTo>
                  <a:lnTo>
                    <a:pt x="204" y="167"/>
                  </a:lnTo>
                  <a:lnTo>
                    <a:pt x="206" y="169"/>
                  </a:lnTo>
                  <a:lnTo>
                    <a:pt x="208" y="173"/>
                  </a:lnTo>
                  <a:lnTo>
                    <a:pt x="210" y="176"/>
                  </a:lnTo>
                  <a:lnTo>
                    <a:pt x="209" y="180"/>
                  </a:lnTo>
                  <a:lnTo>
                    <a:pt x="209" y="183"/>
                  </a:lnTo>
                  <a:lnTo>
                    <a:pt x="208" y="188"/>
                  </a:lnTo>
                  <a:lnTo>
                    <a:pt x="206" y="191"/>
                  </a:lnTo>
                  <a:lnTo>
                    <a:pt x="205" y="194"/>
                  </a:lnTo>
                  <a:lnTo>
                    <a:pt x="203" y="197"/>
                  </a:lnTo>
                  <a:lnTo>
                    <a:pt x="202" y="201"/>
                  </a:lnTo>
                  <a:lnTo>
                    <a:pt x="199" y="203"/>
                  </a:lnTo>
                  <a:lnTo>
                    <a:pt x="198" y="207"/>
                  </a:lnTo>
                  <a:lnTo>
                    <a:pt x="196" y="213"/>
                  </a:lnTo>
                  <a:lnTo>
                    <a:pt x="195" y="218"/>
                  </a:lnTo>
                  <a:lnTo>
                    <a:pt x="193" y="224"/>
                  </a:lnTo>
                  <a:lnTo>
                    <a:pt x="190" y="226"/>
                  </a:lnTo>
                  <a:lnTo>
                    <a:pt x="188" y="229"/>
                  </a:lnTo>
                  <a:lnTo>
                    <a:pt x="185" y="233"/>
                  </a:lnTo>
                  <a:lnTo>
                    <a:pt x="182" y="236"/>
                  </a:lnTo>
                  <a:lnTo>
                    <a:pt x="167" y="241"/>
                  </a:lnTo>
                  <a:lnTo>
                    <a:pt x="146" y="243"/>
                  </a:lnTo>
                  <a:lnTo>
                    <a:pt x="122" y="243"/>
                  </a:lnTo>
                  <a:lnTo>
                    <a:pt x="96" y="241"/>
                  </a:lnTo>
                  <a:lnTo>
                    <a:pt x="70" y="237"/>
                  </a:lnTo>
                  <a:lnTo>
                    <a:pt x="46" y="231"/>
                  </a:lnTo>
                  <a:lnTo>
                    <a:pt x="26" y="224"/>
                  </a:lnTo>
                  <a:lnTo>
                    <a:pt x="12" y="214"/>
                  </a:lnTo>
                  <a:lnTo>
                    <a:pt x="11" y="204"/>
                  </a:lnTo>
                  <a:lnTo>
                    <a:pt x="9" y="192"/>
                  </a:lnTo>
                  <a:lnTo>
                    <a:pt x="9" y="182"/>
                  </a:lnTo>
                  <a:lnTo>
                    <a:pt x="9" y="171"/>
                  </a:lnTo>
                  <a:lnTo>
                    <a:pt x="8" y="168"/>
                  </a:lnTo>
                  <a:lnTo>
                    <a:pt x="6" y="167"/>
                  </a:lnTo>
                  <a:lnTo>
                    <a:pt x="5" y="165"/>
                  </a:lnTo>
                  <a:lnTo>
                    <a:pt x="2" y="163"/>
                  </a:lnTo>
                  <a:lnTo>
                    <a:pt x="2" y="159"/>
                  </a:lnTo>
                  <a:lnTo>
                    <a:pt x="2" y="156"/>
                  </a:lnTo>
                  <a:lnTo>
                    <a:pt x="2" y="152"/>
                  </a:lnTo>
                  <a:lnTo>
                    <a:pt x="2" y="148"/>
                  </a:lnTo>
                  <a:lnTo>
                    <a:pt x="6" y="145"/>
                  </a:lnTo>
                  <a:lnTo>
                    <a:pt x="9" y="144"/>
                  </a:lnTo>
                  <a:lnTo>
                    <a:pt x="13" y="142"/>
                  </a:lnTo>
                  <a:lnTo>
                    <a:pt x="16" y="139"/>
                  </a:lnTo>
                  <a:lnTo>
                    <a:pt x="12" y="139"/>
                  </a:lnTo>
                  <a:lnTo>
                    <a:pt x="8" y="138"/>
                  </a:lnTo>
                  <a:lnTo>
                    <a:pt x="4" y="138"/>
                  </a:lnTo>
                  <a:lnTo>
                    <a:pt x="0" y="138"/>
                  </a:lnTo>
                  <a:lnTo>
                    <a:pt x="1" y="133"/>
                  </a:lnTo>
                  <a:lnTo>
                    <a:pt x="2" y="126"/>
                  </a:lnTo>
                  <a:lnTo>
                    <a:pt x="2" y="119"/>
                  </a:lnTo>
                  <a:lnTo>
                    <a:pt x="4" y="113"/>
                  </a:lnTo>
                  <a:lnTo>
                    <a:pt x="6" y="112"/>
                  </a:lnTo>
                  <a:lnTo>
                    <a:pt x="9" y="111"/>
                  </a:lnTo>
                  <a:lnTo>
                    <a:pt x="13" y="111"/>
                  </a:lnTo>
                  <a:lnTo>
                    <a:pt x="16" y="110"/>
                  </a:lnTo>
                  <a:lnTo>
                    <a:pt x="14" y="106"/>
                  </a:lnTo>
                  <a:lnTo>
                    <a:pt x="12" y="103"/>
                  </a:lnTo>
                  <a:lnTo>
                    <a:pt x="9" y="99"/>
                  </a:lnTo>
                  <a:lnTo>
                    <a:pt x="7" y="96"/>
                  </a:lnTo>
                  <a:lnTo>
                    <a:pt x="6" y="92"/>
                  </a:lnTo>
                  <a:lnTo>
                    <a:pt x="6" y="89"/>
                  </a:lnTo>
                  <a:lnTo>
                    <a:pt x="6" y="85"/>
                  </a:lnTo>
                  <a:lnTo>
                    <a:pt x="6" y="82"/>
                  </a:lnTo>
                  <a:lnTo>
                    <a:pt x="9" y="80"/>
                  </a:lnTo>
                  <a:lnTo>
                    <a:pt x="14" y="77"/>
                  </a:lnTo>
                  <a:lnTo>
                    <a:pt x="17" y="76"/>
                  </a:lnTo>
                  <a:lnTo>
                    <a:pt x="21" y="74"/>
                  </a:lnTo>
                  <a:lnTo>
                    <a:pt x="21" y="70"/>
                  </a:lnTo>
                  <a:lnTo>
                    <a:pt x="21" y="67"/>
                  </a:lnTo>
                  <a:lnTo>
                    <a:pt x="21" y="65"/>
                  </a:lnTo>
                  <a:lnTo>
                    <a:pt x="21" y="61"/>
                  </a:lnTo>
                  <a:lnTo>
                    <a:pt x="19" y="59"/>
                  </a:lnTo>
                  <a:lnTo>
                    <a:pt x="16" y="57"/>
                  </a:lnTo>
                  <a:lnTo>
                    <a:pt x="13" y="54"/>
                  </a:lnTo>
                  <a:lnTo>
                    <a:pt x="11" y="52"/>
                  </a:lnTo>
                  <a:lnTo>
                    <a:pt x="12" y="45"/>
                  </a:lnTo>
                  <a:lnTo>
                    <a:pt x="13" y="37"/>
                  </a:lnTo>
                  <a:lnTo>
                    <a:pt x="13" y="30"/>
                  </a:lnTo>
                  <a:lnTo>
                    <a:pt x="14" y="23"/>
                  </a:lnTo>
                  <a:lnTo>
                    <a:pt x="13" y="17"/>
                  </a:lnTo>
                  <a:lnTo>
                    <a:pt x="12" y="12"/>
                  </a:lnTo>
                  <a:lnTo>
                    <a:pt x="9" y="6"/>
                  </a:lnTo>
                  <a:lnTo>
                    <a:pt x="8" y="0"/>
                  </a:lnTo>
                  <a:close/>
                </a:path>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06" name="Freeform 517"/>
            <p:cNvSpPr>
              <a:spLocks noChangeAspect="1"/>
            </p:cNvSpPr>
            <p:nvPr/>
          </p:nvSpPr>
          <p:spPr bwMode="auto">
            <a:xfrm>
              <a:off x="4689" y="3269"/>
              <a:ext cx="72" cy="81"/>
            </a:xfrm>
            <a:custGeom>
              <a:avLst/>
              <a:gdLst>
                <a:gd name="T0" fmla="*/ 1 w 214"/>
                <a:gd name="T1" fmla="*/ 0 h 239"/>
                <a:gd name="T2" fmla="*/ 3 w 214"/>
                <a:gd name="T3" fmla="*/ 0 h 239"/>
                <a:gd name="T4" fmla="*/ 4 w 214"/>
                <a:gd name="T5" fmla="*/ 0 h 239"/>
                <a:gd name="T6" fmla="*/ 6 w 214"/>
                <a:gd name="T7" fmla="*/ 1 h 239"/>
                <a:gd name="T8" fmla="*/ 7 w 214"/>
                <a:gd name="T9" fmla="*/ 1 h 239"/>
                <a:gd name="T10" fmla="*/ 8 w 214"/>
                <a:gd name="T11" fmla="*/ 1 h 239"/>
                <a:gd name="T12" fmla="*/ 8 w 214"/>
                <a:gd name="T13" fmla="*/ 2 h 239"/>
                <a:gd name="T14" fmla="*/ 8 w 214"/>
                <a:gd name="T15" fmla="*/ 2 h 239"/>
                <a:gd name="T16" fmla="*/ 7 w 214"/>
                <a:gd name="T17" fmla="*/ 3 h 239"/>
                <a:gd name="T18" fmla="*/ 7 w 214"/>
                <a:gd name="T19" fmla="*/ 3 h 239"/>
                <a:gd name="T20" fmla="*/ 7 w 214"/>
                <a:gd name="T21" fmla="*/ 4 h 239"/>
                <a:gd name="T22" fmla="*/ 7 w 214"/>
                <a:gd name="T23" fmla="*/ 4 h 239"/>
                <a:gd name="T24" fmla="*/ 7 w 214"/>
                <a:gd name="T25" fmla="*/ 4 h 239"/>
                <a:gd name="T26" fmla="*/ 7 w 214"/>
                <a:gd name="T27" fmla="*/ 5 h 239"/>
                <a:gd name="T28" fmla="*/ 7 w 214"/>
                <a:gd name="T29" fmla="*/ 5 h 239"/>
                <a:gd name="T30" fmla="*/ 7 w 214"/>
                <a:gd name="T31" fmla="*/ 5 h 239"/>
                <a:gd name="T32" fmla="*/ 7 w 214"/>
                <a:gd name="T33" fmla="*/ 5 h 239"/>
                <a:gd name="T34" fmla="*/ 7 w 214"/>
                <a:gd name="T35" fmla="*/ 6 h 239"/>
                <a:gd name="T36" fmla="*/ 7 w 214"/>
                <a:gd name="T37" fmla="*/ 6 h 239"/>
                <a:gd name="T38" fmla="*/ 7 w 214"/>
                <a:gd name="T39" fmla="*/ 6 h 239"/>
                <a:gd name="T40" fmla="*/ 7 w 214"/>
                <a:gd name="T41" fmla="*/ 7 h 239"/>
                <a:gd name="T42" fmla="*/ 7 w 214"/>
                <a:gd name="T43" fmla="*/ 7 h 239"/>
                <a:gd name="T44" fmla="*/ 7 w 214"/>
                <a:gd name="T45" fmla="*/ 8 h 239"/>
                <a:gd name="T46" fmla="*/ 7 w 214"/>
                <a:gd name="T47" fmla="*/ 8 h 239"/>
                <a:gd name="T48" fmla="*/ 6 w 214"/>
                <a:gd name="T49" fmla="*/ 9 h 239"/>
                <a:gd name="T50" fmla="*/ 6 w 214"/>
                <a:gd name="T51" fmla="*/ 9 h 239"/>
                <a:gd name="T52" fmla="*/ 3 w 214"/>
                <a:gd name="T53" fmla="*/ 9 h 239"/>
                <a:gd name="T54" fmla="*/ 1 w 214"/>
                <a:gd name="T55" fmla="*/ 8 h 239"/>
                <a:gd name="T56" fmla="*/ 0 w 214"/>
                <a:gd name="T57" fmla="*/ 7 h 239"/>
                <a:gd name="T58" fmla="*/ 0 w 214"/>
                <a:gd name="T59" fmla="*/ 6 h 239"/>
                <a:gd name="T60" fmla="*/ 0 w 214"/>
                <a:gd name="T61" fmla="*/ 6 h 239"/>
                <a:gd name="T62" fmla="*/ 0 w 214"/>
                <a:gd name="T63" fmla="*/ 6 h 239"/>
                <a:gd name="T64" fmla="*/ 0 w 214"/>
                <a:gd name="T65" fmla="*/ 5 h 239"/>
                <a:gd name="T66" fmla="*/ 0 w 214"/>
                <a:gd name="T67" fmla="*/ 5 h 239"/>
                <a:gd name="T68" fmla="*/ 0 w 214"/>
                <a:gd name="T69" fmla="*/ 5 h 239"/>
                <a:gd name="T70" fmla="*/ 0 w 214"/>
                <a:gd name="T71" fmla="*/ 5 h 239"/>
                <a:gd name="T72" fmla="*/ 0 w 214"/>
                <a:gd name="T73" fmla="*/ 4 h 239"/>
                <a:gd name="T74" fmla="*/ 0 w 214"/>
                <a:gd name="T75" fmla="*/ 4 h 239"/>
                <a:gd name="T76" fmla="*/ 0 w 214"/>
                <a:gd name="T77" fmla="*/ 4 h 239"/>
                <a:gd name="T78" fmla="*/ 0 w 214"/>
                <a:gd name="T79" fmla="*/ 3 h 239"/>
                <a:gd name="T80" fmla="*/ 0 w 214"/>
                <a:gd name="T81" fmla="*/ 3 h 239"/>
                <a:gd name="T82" fmla="*/ 1 w 214"/>
                <a:gd name="T83" fmla="*/ 3 h 239"/>
                <a:gd name="T84" fmla="*/ 1 w 214"/>
                <a:gd name="T85" fmla="*/ 2 h 239"/>
                <a:gd name="T86" fmla="*/ 0 w 214"/>
                <a:gd name="T87" fmla="*/ 2 h 239"/>
                <a:gd name="T88" fmla="*/ 0 w 214"/>
                <a:gd name="T89" fmla="*/ 1 h 239"/>
                <a:gd name="T90" fmla="*/ 0 w 214"/>
                <a:gd name="T91" fmla="*/ 1 h 239"/>
                <a:gd name="T92" fmla="*/ 0 w 214"/>
                <a:gd name="T93" fmla="*/ 0 h 2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4" h="239">
                  <a:moveTo>
                    <a:pt x="10" y="0"/>
                  </a:moveTo>
                  <a:lnTo>
                    <a:pt x="23" y="1"/>
                  </a:lnTo>
                  <a:lnTo>
                    <a:pt x="35" y="3"/>
                  </a:lnTo>
                  <a:lnTo>
                    <a:pt x="48" y="4"/>
                  </a:lnTo>
                  <a:lnTo>
                    <a:pt x="61" y="5"/>
                  </a:lnTo>
                  <a:lnTo>
                    <a:pt x="73" y="8"/>
                  </a:lnTo>
                  <a:lnTo>
                    <a:pt x="86" y="9"/>
                  </a:lnTo>
                  <a:lnTo>
                    <a:pt x="99" y="11"/>
                  </a:lnTo>
                  <a:lnTo>
                    <a:pt x="112" y="12"/>
                  </a:lnTo>
                  <a:lnTo>
                    <a:pt x="125" y="15"/>
                  </a:lnTo>
                  <a:lnTo>
                    <a:pt x="138" y="16"/>
                  </a:lnTo>
                  <a:lnTo>
                    <a:pt x="150" y="18"/>
                  </a:lnTo>
                  <a:lnTo>
                    <a:pt x="163" y="19"/>
                  </a:lnTo>
                  <a:lnTo>
                    <a:pt x="176" y="21"/>
                  </a:lnTo>
                  <a:lnTo>
                    <a:pt x="188" y="23"/>
                  </a:lnTo>
                  <a:lnTo>
                    <a:pt x="201" y="25"/>
                  </a:lnTo>
                  <a:lnTo>
                    <a:pt x="214" y="26"/>
                  </a:lnTo>
                  <a:lnTo>
                    <a:pt x="212" y="29"/>
                  </a:lnTo>
                  <a:lnTo>
                    <a:pt x="209" y="33"/>
                  </a:lnTo>
                  <a:lnTo>
                    <a:pt x="208" y="36"/>
                  </a:lnTo>
                  <a:lnTo>
                    <a:pt x="206" y="41"/>
                  </a:lnTo>
                  <a:lnTo>
                    <a:pt x="205" y="49"/>
                  </a:lnTo>
                  <a:lnTo>
                    <a:pt x="202" y="56"/>
                  </a:lnTo>
                  <a:lnTo>
                    <a:pt x="201" y="64"/>
                  </a:lnTo>
                  <a:lnTo>
                    <a:pt x="199" y="72"/>
                  </a:lnTo>
                  <a:lnTo>
                    <a:pt x="197" y="73"/>
                  </a:lnTo>
                  <a:lnTo>
                    <a:pt x="194" y="74"/>
                  </a:lnTo>
                  <a:lnTo>
                    <a:pt x="191" y="77"/>
                  </a:lnTo>
                  <a:lnTo>
                    <a:pt x="188" y="78"/>
                  </a:lnTo>
                  <a:lnTo>
                    <a:pt x="187" y="82"/>
                  </a:lnTo>
                  <a:lnTo>
                    <a:pt x="187" y="86"/>
                  </a:lnTo>
                  <a:lnTo>
                    <a:pt x="187" y="89"/>
                  </a:lnTo>
                  <a:lnTo>
                    <a:pt x="186" y="93"/>
                  </a:lnTo>
                  <a:lnTo>
                    <a:pt x="188" y="93"/>
                  </a:lnTo>
                  <a:lnTo>
                    <a:pt x="192" y="93"/>
                  </a:lnTo>
                  <a:lnTo>
                    <a:pt x="195" y="94"/>
                  </a:lnTo>
                  <a:lnTo>
                    <a:pt x="198" y="94"/>
                  </a:lnTo>
                  <a:lnTo>
                    <a:pt x="197" y="100"/>
                  </a:lnTo>
                  <a:lnTo>
                    <a:pt x="197" y="106"/>
                  </a:lnTo>
                  <a:lnTo>
                    <a:pt x="195" y="111"/>
                  </a:lnTo>
                  <a:lnTo>
                    <a:pt x="194" y="117"/>
                  </a:lnTo>
                  <a:lnTo>
                    <a:pt x="192" y="117"/>
                  </a:lnTo>
                  <a:lnTo>
                    <a:pt x="190" y="118"/>
                  </a:lnTo>
                  <a:lnTo>
                    <a:pt x="187" y="118"/>
                  </a:lnTo>
                  <a:lnTo>
                    <a:pt x="185" y="119"/>
                  </a:lnTo>
                  <a:lnTo>
                    <a:pt x="186" y="123"/>
                  </a:lnTo>
                  <a:lnTo>
                    <a:pt x="188" y="126"/>
                  </a:lnTo>
                  <a:lnTo>
                    <a:pt x="190" y="131"/>
                  </a:lnTo>
                  <a:lnTo>
                    <a:pt x="191" y="134"/>
                  </a:lnTo>
                  <a:lnTo>
                    <a:pt x="190" y="138"/>
                  </a:lnTo>
                  <a:lnTo>
                    <a:pt x="190" y="142"/>
                  </a:lnTo>
                  <a:lnTo>
                    <a:pt x="190" y="146"/>
                  </a:lnTo>
                  <a:lnTo>
                    <a:pt x="188" y="150"/>
                  </a:lnTo>
                  <a:lnTo>
                    <a:pt x="187" y="153"/>
                  </a:lnTo>
                  <a:lnTo>
                    <a:pt x="185" y="154"/>
                  </a:lnTo>
                  <a:lnTo>
                    <a:pt x="184" y="156"/>
                  </a:lnTo>
                  <a:lnTo>
                    <a:pt x="182" y="159"/>
                  </a:lnTo>
                  <a:lnTo>
                    <a:pt x="184" y="162"/>
                  </a:lnTo>
                  <a:lnTo>
                    <a:pt x="185" y="165"/>
                  </a:lnTo>
                  <a:lnTo>
                    <a:pt x="187" y="169"/>
                  </a:lnTo>
                  <a:lnTo>
                    <a:pt x="188" y="171"/>
                  </a:lnTo>
                  <a:lnTo>
                    <a:pt x="187" y="176"/>
                  </a:lnTo>
                  <a:lnTo>
                    <a:pt x="186" y="179"/>
                  </a:lnTo>
                  <a:lnTo>
                    <a:pt x="185" y="183"/>
                  </a:lnTo>
                  <a:lnTo>
                    <a:pt x="184" y="186"/>
                  </a:lnTo>
                  <a:lnTo>
                    <a:pt x="183" y="188"/>
                  </a:lnTo>
                  <a:lnTo>
                    <a:pt x="182" y="192"/>
                  </a:lnTo>
                  <a:lnTo>
                    <a:pt x="179" y="195"/>
                  </a:lnTo>
                  <a:lnTo>
                    <a:pt x="178" y="198"/>
                  </a:lnTo>
                  <a:lnTo>
                    <a:pt x="177" y="202"/>
                  </a:lnTo>
                  <a:lnTo>
                    <a:pt x="176" y="208"/>
                  </a:lnTo>
                  <a:lnTo>
                    <a:pt x="174" y="213"/>
                  </a:lnTo>
                  <a:lnTo>
                    <a:pt x="172" y="218"/>
                  </a:lnTo>
                  <a:lnTo>
                    <a:pt x="170" y="222"/>
                  </a:lnTo>
                  <a:lnTo>
                    <a:pt x="168" y="224"/>
                  </a:lnTo>
                  <a:lnTo>
                    <a:pt x="165" y="228"/>
                  </a:lnTo>
                  <a:lnTo>
                    <a:pt x="163" y="231"/>
                  </a:lnTo>
                  <a:lnTo>
                    <a:pt x="149" y="237"/>
                  </a:lnTo>
                  <a:lnTo>
                    <a:pt x="131" y="239"/>
                  </a:lnTo>
                  <a:lnTo>
                    <a:pt x="109" y="239"/>
                  </a:lnTo>
                  <a:lnTo>
                    <a:pt x="85" y="238"/>
                  </a:lnTo>
                  <a:lnTo>
                    <a:pt x="62" y="233"/>
                  </a:lnTo>
                  <a:lnTo>
                    <a:pt x="40" y="228"/>
                  </a:lnTo>
                  <a:lnTo>
                    <a:pt x="21" y="221"/>
                  </a:lnTo>
                  <a:lnTo>
                    <a:pt x="10" y="212"/>
                  </a:lnTo>
                  <a:lnTo>
                    <a:pt x="9" y="201"/>
                  </a:lnTo>
                  <a:lnTo>
                    <a:pt x="8" y="190"/>
                  </a:lnTo>
                  <a:lnTo>
                    <a:pt x="8" y="179"/>
                  </a:lnTo>
                  <a:lnTo>
                    <a:pt x="9" y="169"/>
                  </a:lnTo>
                  <a:lnTo>
                    <a:pt x="8" y="167"/>
                  </a:lnTo>
                  <a:lnTo>
                    <a:pt x="5" y="164"/>
                  </a:lnTo>
                  <a:lnTo>
                    <a:pt x="4" y="163"/>
                  </a:lnTo>
                  <a:lnTo>
                    <a:pt x="2" y="161"/>
                  </a:lnTo>
                  <a:lnTo>
                    <a:pt x="2" y="157"/>
                  </a:lnTo>
                  <a:lnTo>
                    <a:pt x="2" y="153"/>
                  </a:lnTo>
                  <a:lnTo>
                    <a:pt x="2" y="149"/>
                  </a:lnTo>
                  <a:lnTo>
                    <a:pt x="2" y="146"/>
                  </a:lnTo>
                  <a:lnTo>
                    <a:pt x="5" y="144"/>
                  </a:lnTo>
                  <a:lnTo>
                    <a:pt x="9" y="141"/>
                  </a:lnTo>
                  <a:lnTo>
                    <a:pt x="11" y="140"/>
                  </a:lnTo>
                  <a:lnTo>
                    <a:pt x="15" y="138"/>
                  </a:lnTo>
                  <a:lnTo>
                    <a:pt x="11" y="137"/>
                  </a:lnTo>
                  <a:lnTo>
                    <a:pt x="8" y="137"/>
                  </a:lnTo>
                  <a:lnTo>
                    <a:pt x="4" y="137"/>
                  </a:lnTo>
                  <a:lnTo>
                    <a:pt x="0" y="135"/>
                  </a:lnTo>
                  <a:lnTo>
                    <a:pt x="1" y="130"/>
                  </a:lnTo>
                  <a:lnTo>
                    <a:pt x="2" y="123"/>
                  </a:lnTo>
                  <a:lnTo>
                    <a:pt x="2" y="117"/>
                  </a:lnTo>
                  <a:lnTo>
                    <a:pt x="3" y="111"/>
                  </a:lnTo>
                  <a:lnTo>
                    <a:pt x="6" y="110"/>
                  </a:lnTo>
                  <a:lnTo>
                    <a:pt x="9" y="109"/>
                  </a:lnTo>
                  <a:lnTo>
                    <a:pt x="12" y="109"/>
                  </a:lnTo>
                  <a:lnTo>
                    <a:pt x="15" y="108"/>
                  </a:lnTo>
                  <a:lnTo>
                    <a:pt x="12" y="104"/>
                  </a:lnTo>
                  <a:lnTo>
                    <a:pt x="11" y="101"/>
                  </a:lnTo>
                  <a:lnTo>
                    <a:pt x="9" y="97"/>
                  </a:lnTo>
                  <a:lnTo>
                    <a:pt x="6" y="93"/>
                  </a:lnTo>
                  <a:lnTo>
                    <a:pt x="6" y="91"/>
                  </a:lnTo>
                  <a:lnTo>
                    <a:pt x="6" y="87"/>
                  </a:lnTo>
                  <a:lnTo>
                    <a:pt x="6" y="84"/>
                  </a:lnTo>
                  <a:lnTo>
                    <a:pt x="6" y="79"/>
                  </a:lnTo>
                  <a:lnTo>
                    <a:pt x="9" y="78"/>
                  </a:lnTo>
                  <a:lnTo>
                    <a:pt x="12" y="76"/>
                  </a:lnTo>
                  <a:lnTo>
                    <a:pt x="16" y="74"/>
                  </a:lnTo>
                  <a:lnTo>
                    <a:pt x="19" y="72"/>
                  </a:lnTo>
                  <a:lnTo>
                    <a:pt x="19" y="69"/>
                  </a:lnTo>
                  <a:lnTo>
                    <a:pt x="20" y="65"/>
                  </a:lnTo>
                  <a:lnTo>
                    <a:pt x="20" y="63"/>
                  </a:lnTo>
                  <a:lnTo>
                    <a:pt x="20" y="59"/>
                  </a:lnTo>
                  <a:lnTo>
                    <a:pt x="18" y="57"/>
                  </a:lnTo>
                  <a:lnTo>
                    <a:pt x="16" y="55"/>
                  </a:lnTo>
                  <a:lnTo>
                    <a:pt x="12" y="53"/>
                  </a:lnTo>
                  <a:lnTo>
                    <a:pt x="10" y="50"/>
                  </a:lnTo>
                  <a:lnTo>
                    <a:pt x="11" y="43"/>
                  </a:lnTo>
                  <a:lnTo>
                    <a:pt x="12" y="36"/>
                  </a:lnTo>
                  <a:lnTo>
                    <a:pt x="12" y="29"/>
                  </a:lnTo>
                  <a:lnTo>
                    <a:pt x="13" y="21"/>
                  </a:lnTo>
                  <a:lnTo>
                    <a:pt x="12" y="16"/>
                  </a:lnTo>
                  <a:lnTo>
                    <a:pt x="12" y="10"/>
                  </a:lnTo>
                  <a:lnTo>
                    <a:pt x="11" y="5"/>
                  </a:lnTo>
                  <a:lnTo>
                    <a:pt x="10" y="0"/>
                  </a:lnTo>
                  <a:close/>
                </a:path>
              </a:pathLst>
            </a:custGeom>
            <a:solidFill>
              <a:srgbClr val="7777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07" name="Freeform 518"/>
            <p:cNvSpPr>
              <a:spLocks noChangeAspect="1"/>
            </p:cNvSpPr>
            <p:nvPr/>
          </p:nvSpPr>
          <p:spPr bwMode="auto">
            <a:xfrm>
              <a:off x="4693" y="3270"/>
              <a:ext cx="64" cy="80"/>
            </a:xfrm>
            <a:custGeom>
              <a:avLst/>
              <a:gdLst>
                <a:gd name="T0" fmla="*/ 2 w 190"/>
                <a:gd name="T1" fmla="*/ 0 h 237"/>
                <a:gd name="T2" fmla="*/ 5 w 190"/>
                <a:gd name="T3" fmla="*/ 1 h 237"/>
                <a:gd name="T4" fmla="*/ 7 w 190"/>
                <a:gd name="T5" fmla="*/ 1 h 237"/>
                <a:gd name="T6" fmla="*/ 7 w 190"/>
                <a:gd name="T7" fmla="*/ 1 h 237"/>
                <a:gd name="T8" fmla="*/ 7 w 190"/>
                <a:gd name="T9" fmla="*/ 2 h 237"/>
                <a:gd name="T10" fmla="*/ 7 w 190"/>
                <a:gd name="T11" fmla="*/ 3 h 237"/>
                <a:gd name="T12" fmla="*/ 6 w 190"/>
                <a:gd name="T13" fmla="*/ 3 h 237"/>
                <a:gd name="T14" fmla="*/ 6 w 190"/>
                <a:gd name="T15" fmla="*/ 3 h 237"/>
                <a:gd name="T16" fmla="*/ 7 w 190"/>
                <a:gd name="T17" fmla="*/ 3 h 237"/>
                <a:gd name="T18" fmla="*/ 7 w 190"/>
                <a:gd name="T19" fmla="*/ 4 h 237"/>
                <a:gd name="T20" fmla="*/ 7 w 190"/>
                <a:gd name="T21" fmla="*/ 4 h 237"/>
                <a:gd name="T22" fmla="*/ 6 w 190"/>
                <a:gd name="T23" fmla="*/ 4 h 237"/>
                <a:gd name="T24" fmla="*/ 6 w 190"/>
                <a:gd name="T25" fmla="*/ 5 h 237"/>
                <a:gd name="T26" fmla="*/ 6 w 190"/>
                <a:gd name="T27" fmla="*/ 5 h 237"/>
                <a:gd name="T28" fmla="*/ 6 w 190"/>
                <a:gd name="T29" fmla="*/ 6 h 237"/>
                <a:gd name="T30" fmla="*/ 6 w 190"/>
                <a:gd name="T31" fmla="*/ 6 h 237"/>
                <a:gd name="T32" fmla="*/ 6 w 190"/>
                <a:gd name="T33" fmla="*/ 6 h 237"/>
                <a:gd name="T34" fmla="*/ 6 w 190"/>
                <a:gd name="T35" fmla="*/ 7 h 237"/>
                <a:gd name="T36" fmla="*/ 6 w 190"/>
                <a:gd name="T37" fmla="*/ 7 h 237"/>
                <a:gd name="T38" fmla="*/ 6 w 190"/>
                <a:gd name="T39" fmla="*/ 7 h 237"/>
                <a:gd name="T40" fmla="*/ 6 w 190"/>
                <a:gd name="T41" fmla="*/ 8 h 237"/>
                <a:gd name="T42" fmla="*/ 6 w 190"/>
                <a:gd name="T43" fmla="*/ 8 h 237"/>
                <a:gd name="T44" fmla="*/ 5 w 190"/>
                <a:gd name="T45" fmla="*/ 9 h 237"/>
                <a:gd name="T46" fmla="*/ 4 w 190"/>
                <a:gd name="T47" fmla="*/ 9 h 237"/>
                <a:gd name="T48" fmla="*/ 1 w 190"/>
                <a:gd name="T49" fmla="*/ 9 h 237"/>
                <a:gd name="T50" fmla="*/ 0 w 190"/>
                <a:gd name="T51" fmla="*/ 8 h 237"/>
                <a:gd name="T52" fmla="*/ 0 w 190"/>
                <a:gd name="T53" fmla="*/ 6 h 237"/>
                <a:gd name="T54" fmla="*/ 0 w 190"/>
                <a:gd name="T55" fmla="*/ 6 h 237"/>
                <a:gd name="T56" fmla="*/ 0 w 190"/>
                <a:gd name="T57" fmla="*/ 6 h 237"/>
                <a:gd name="T58" fmla="*/ 0 w 190"/>
                <a:gd name="T59" fmla="*/ 6 h 237"/>
                <a:gd name="T60" fmla="*/ 0 w 190"/>
                <a:gd name="T61" fmla="*/ 5 h 237"/>
                <a:gd name="T62" fmla="*/ 0 w 190"/>
                <a:gd name="T63" fmla="*/ 5 h 237"/>
                <a:gd name="T64" fmla="*/ 0 w 190"/>
                <a:gd name="T65" fmla="*/ 5 h 237"/>
                <a:gd name="T66" fmla="*/ 0 w 190"/>
                <a:gd name="T67" fmla="*/ 4 h 237"/>
                <a:gd name="T68" fmla="*/ 1 w 190"/>
                <a:gd name="T69" fmla="*/ 4 h 237"/>
                <a:gd name="T70" fmla="*/ 0 w 190"/>
                <a:gd name="T71" fmla="*/ 4 h 237"/>
                <a:gd name="T72" fmla="*/ 0 w 190"/>
                <a:gd name="T73" fmla="*/ 3 h 237"/>
                <a:gd name="T74" fmla="*/ 0 w 190"/>
                <a:gd name="T75" fmla="*/ 3 h 237"/>
                <a:gd name="T76" fmla="*/ 1 w 190"/>
                <a:gd name="T77" fmla="*/ 3 h 237"/>
                <a:gd name="T78" fmla="*/ 1 w 190"/>
                <a:gd name="T79" fmla="*/ 2 h 237"/>
                <a:gd name="T80" fmla="*/ 1 w 190"/>
                <a:gd name="T81" fmla="*/ 2 h 237"/>
                <a:gd name="T82" fmla="*/ 0 w 190"/>
                <a:gd name="T83" fmla="*/ 2 h 237"/>
                <a:gd name="T84" fmla="*/ 1 w 190"/>
                <a:gd name="T85" fmla="*/ 1 h 237"/>
                <a:gd name="T86" fmla="*/ 0 w 190"/>
                <a:gd name="T87" fmla="*/ 0 h 2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0" h="237">
                  <a:moveTo>
                    <a:pt x="10" y="0"/>
                  </a:moveTo>
                  <a:lnTo>
                    <a:pt x="33" y="3"/>
                  </a:lnTo>
                  <a:lnTo>
                    <a:pt x="55" y="6"/>
                  </a:lnTo>
                  <a:lnTo>
                    <a:pt x="78" y="9"/>
                  </a:lnTo>
                  <a:lnTo>
                    <a:pt x="100" y="11"/>
                  </a:lnTo>
                  <a:lnTo>
                    <a:pt x="123" y="15"/>
                  </a:lnTo>
                  <a:lnTo>
                    <a:pt x="145" y="17"/>
                  </a:lnTo>
                  <a:lnTo>
                    <a:pt x="168" y="21"/>
                  </a:lnTo>
                  <a:lnTo>
                    <a:pt x="190" y="23"/>
                  </a:lnTo>
                  <a:lnTo>
                    <a:pt x="189" y="26"/>
                  </a:lnTo>
                  <a:lnTo>
                    <a:pt x="187" y="31"/>
                  </a:lnTo>
                  <a:lnTo>
                    <a:pt x="186" y="34"/>
                  </a:lnTo>
                  <a:lnTo>
                    <a:pt x="183" y="39"/>
                  </a:lnTo>
                  <a:lnTo>
                    <a:pt x="182" y="47"/>
                  </a:lnTo>
                  <a:lnTo>
                    <a:pt x="180" y="54"/>
                  </a:lnTo>
                  <a:lnTo>
                    <a:pt x="179" y="62"/>
                  </a:lnTo>
                  <a:lnTo>
                    <a:pt x="177" y="70"/>
                  </a:lnTo>
                  <a:lnTo>
                    <a:pt x="175" y="71"/>
                  </a:lnTo>
                  <a:lnTo>
                    <a:pt x="173" y="72"/>
                  </a:lnTo>
                  <a:lnTo>
                    <a:pt x="169" y="75"/>
                  </a:lnTo>
                  <a:lnTo>
                    <a:pt x="167" y="76"/>
                  </a:lnTo>
                  <a:lnTo>
                    <a:pt x="167" y="80"/>
                  </a:lnTo>
                  <a:lnTo>
                    <a:pt x="167" y="84"/>
                  </a:lnTo>
                  <a:lnTo>
                    <a:pt x="166" y="87"/>
                  </a:lnTo>
                  <a:lnTo>
                    <a:pt x="166" y="91"/>
                  </a:lnTo>
                  <a:lnTo>
                    <a:pt x="168" y="91"/>
                  </a:lnTo>
                  <a:lnTo>
                    <a:pt x="171" y="91"/>
                  </a:lnTo>
                  <a:lnTo>
                    <a:pt x="173" y="91"/>
                  </a:lnTo>
                  <a:lnTo>
                    <a:pt x="175" y="92"/>
                  </a:lnTo>
                  <a:lnTo>
                    <a:pt x="174" y="98"/>
                  </a:lnTo>
                  <a:lnTo>
                    <a:pt x="174" y="102"/>
                  </a:lnTo>
                  <a:lnTo>
                    <a:pt x="173" y="108"/>
                  </a:lnTo>
                  <a:lnTo>
                    <a:pt x="172" y="114"/>
                  </a:lnTo>
                  <a:lnTo>
                    <a:pt x="169" y="115"/>
                  </a:lnTo>
                  <a:lnTo>
                    <a:pt x="168" y="115"/>
                  </a:lnTo>
                  <a:lnTo>
                    <a:pt x="166" y="116"/>
                  </a:lnTo>
                  <a:lnTo>
                    <a:pt x="164" y="117"/>
                  </a:lnTo>
                  <a:lnTo>
                    <a:pt x="165" y="121"/>
                  </a:lnTo>
                  <a:lnTo>
                    <a:pt x="166" y="124"/>
                  </a:lnTo>
                  <a:lnTo>
                    <a:pt x="167" y="128"/>
                  </a:lnTo>
                  <a:lnTo>
                    <a:pt x="168" y="131"/>
                  </a:lnTo>
                  <a:lnTo>
                    <a:pt x="168" y="136"/>
                  </a:lnTo>
                  <a:lnTo>
                    <a:pt x="168" y="139"/>
                  </a:lnTo>
                  <a:lnTo>
                    <a:pt x="167" y="143"/>
                  </a:lnTo>
                  <a:lnTo>
                    <a:pt x="167" y="147"/>
                  </a:lnTo>
                  <a:lnTo>
                    <a:pt x="166" y="150"/>
                  </a:lnTo>
                  <a:lnTo>
                    <a:pt x="164" y="151"/>
                  </a:lnTo>
                  <a:lnTo>
                    <a:pt x="163" y="153"/>
                  </a:lnTo>
                  <a:lnTo>
                    <a:pt x="160" y="155"/>
                  </a:lnTo>
                  <a:lnTo>
                    <a:pt x="161" y="159"/>
                  </a:lnTo>
                  <a:lnTo>
                    <a:pt x="163" y="162"/>
                  </a:lnTo>
                  <a:lnTo>
                    <a:pt x="165" y="166"/>
                  </a:lnTo>
                  <a:lnTo>
                    <a:pt x="166" y="169"/>
                  </a:lnTo>
                  <a:lnTo>
                    <a:pt x="165" y="173"/>
                  </a:lnTo>
                  <a:lnTo>
                    <a:pt x="165" y="176"/>
                  </a:lnTo>
                  <a:lnTo>
                    <a:pt x="164" y="180"/>
                  </a:lnTo>
                  <a:lnTo>
                    <a:pt x="163" y="183"/>
                  </a:lnTo>
                  <a:lnTo>
                    <a:pt x="161" y="185"/>
                  </a:lnTo>
                  <a:lnTo>
                    <a:pt x="160" y="189"/>
                  </a:lnTo>
                  <a:lnTo>
                    <a:pt x="158" y="192"/>
                  </a:lnTo>
                  <a:lnTo>
                    <a:pt x="157" y="195"/>
                  </a:lnTo>
                  <a:lnTo>
                    <a:pt x="156" y="200"/>
                  </a:lnTo>
                  <a:lnTo>
                    <a:pt x="154" y="205"/>
                  </a:lnTo>
                  <a:lnTo>
                    <a:pt x="152" y="211"/>
                  </a:lnTo>
                  <a:lnTo>
                    <a:pt x="151" y="216"/>
                  </a:lnTo>
                  <a:lnTo>
                    <a:pt x="149" y="219"/>
                  </a:lnTo>
                  <a:lnTo>
                    <a:pt x="148" y="222"/>
                  </a:lnTo>
                  <a:lnTo>
                    <a:pt x="145" y="226"/>
                  </a:lnTo>
                  <a:lnTo>
                    <a:pt x="143" y="229"/>
                  </a:lnTo>
                  <a:lnTo>
                    <a:pt x="131" y="235"/>
                  </a:lnTo>
                  <a:lnTo>
                    <a:pt x="114" y="237"/>
                  </a:lnTo>
                  <a:lnTo>
                    <a:pt x="95" y="237"/>
                  </a:lnTo>
                  <a:lnTo>
                    <a:pt x="74" y="236"/>
                  </a:lnTo>
                  <a:lnTo>
                    <a:pt x="53" y="233"/>
                  </a:lnTo>
                  <a:lnTo>
                    <a:pt x="33" y="227"/>
                  </a:lnTo>
                  <a:lnTo>
                    <a:pt x="17" y="220"/>
                  </a:lnTo>
                  <a:lnTo>
                    <a:pt x="7" y="212"/>
                  </a:lnTo>
                  <a:lnTo>
                    <a:pt x="6" y="200"/>
                  </a:lnTo>
                  <a:lnTo>
                    <a:pt x="6" y="190"/>
                  </a:lnTo>
                  <a:lnTo>
                    <a:pt x="6" y="180"/>
                  </a:lnTo>
                  <a:lnTo>
                    <a:pt x="7" y="168"/>
                  </a:lnTo>
                  <a:lnTo>
                    <a:pt x="6" y="166"/>
                  </a:lnTo>
                  <a:lnTo>
                    <a:pt x="5" y="165"/>
                  </a:lnTo>
                  <a:lnTo>
                    <a:pt x="2" y="162"/>
                  </a:lnTo>
                  <a:lnTo>
                    <a:pt x="1" y="161"/>
                  </a:lnTo>
                  <a:lnTo>
                    <a:pt x="1" y="157"/>
                  </a:lnTo>
                  <a:lnTo>
                    <a:pt x="1" y="153"/>
                  </a:lnTo>
                  <a:lnTo>
                    <a:pt x="1" y="150"/>
                  </a:lnTo>
                  <a:lnTo>
                    <a:pt x="1" y="146"/>
                  </a:lnTo>
                  <a:lnTo>
                    <a:pt x="5" y="144"/>
                  </a:lnTo>
                  <a:lnTo>
                    <a:pt x="7" y="142"/>
                  </a:lnTo>
                  <a:lnTo>
                    <a:pt x="10" y="139"/>
                  </a:lnTo>
                  <a:lnTo>
                    <a:pt x="13" y="137"/>
                  </a:lnTo>
                  <a:lnTo>
                    <a:pt x="9" y="137"/>
                  </a:lnTo>
                  <a:lnTo>
                    <a:pt x="7" y="136"/>
                  </a:lnTo>
                  <a:lnTo>
                    <a:pt x="4" y="136"/>
                  </a:lnTo>
                  <a:lnTo>
                    <a:pt x="0" y="136"/>
                  </a:lnTo>
                  <a:lnTo>
                    <a:pt x="1" y="130"/>
                  </a:lnTo>
                  <a:lnTo>
                    <a:pt x="2" y="123"/>
                  </a:lnTo>
                  <a:lnTo>
                    <a:pt x="2" y="117"/>
                  </a:lnTo>
                  <a:lnTo>
                    <a:pt x="4" y="110"/>
                  </a:lnTo>
                  <a:lnTo>
                    <a:pt x="6" y="110"/>
                  </a:lnTo>
                  <a:lnTo>
                    <a:pt x="9" y="109"/>
                  </a:lnTo>
                  <a:lnTo>
                    <a:pt x="12" y="109"/>
                  </a:lnTo>
                  <a:lnTo>
                    <a:pt x="14" y="108"/>
                  </a:lnTo>
                  <a:lnTo>
                    <a:pt x="12" y="105"/>
                  </a:lnTo>
                  <a:lnTo>
                    <a:pt x="10" y="101"/>
                  </a:lnTo>
                  <a:lnTo>
                    <a:pt x="8" y="98"/>
                  </a:lnTo>
                  <a:lnTo>
                    <a:pt x="6" y="93"/>
                  </a:lnTo>
                  <a:lnTo>
                    <a:pt x="6" y="91"/>
                  </a:lnTo>
                  <a:lnTo>
                    <a:pt x="6" y="87"/>
                  </a:lnTo>
                  <a:lnTo>
                    <a:pt x="6" y="84"/>
                  </a:lnTo>
                  <a:lnTo>
                    <a:pt x="6" y="80"/>
                  </a:lnTo>
                  <a:lnTo>
                    <a:pt x="9" y="78"/>
                  </a:lnTo>
                  <a:lnTo>
                    <a:pt x="13" y="76"/>
                  </a:lnTo>
                  <a:lnTo>
                    <a:pt x="15" y="74"/>
                  </a:lnTo>
                  <a:lnTo>
                    <a:pt x="19" y="72"/>
                  </a:lnTo>
                  <a:lnTo>
                    <a:pt x="19" y="69"/>
                  </a:lnTo>
                  <a:lnTo>
                    <a:pt x="19" y="66"/>
                  </a:lnTo>
                  <a:lnTo>
                    <a:pt x="19" y="63"/>
                  </a:lnTo>
                  <a:lnTo>
                    <a:pt x="19" y="60"/>
                  </a:lnTo>
                  <a:lnTo>
                    <a:pt x="16" y="57"/>
                  </a:lnTo>
                  <a:lnTo>
                    <a:pt x="15" y="55"/>
                  </a:lnTo>
                  <a:lnTo>
                    <a:pt x="13" y="53"/>
                  </a:lnTo>
                  <a:lnTo>
                    <a:pt x="10" y="51"/>
                  </a:lnTo>
                  <a:lnTo>
                    <a:pt x="12" y="44"/>
                  </a:lnTo>
                  <a:lnTo>
                    <a:pt x="13" y="37"/>
                  </a:lnTo>
                  <a:lnTo>
                    <a:pt x="13" y="30"/>
                  </a:lnTo>
                  <a:lnTo>
                    <a:pt x="14" y="23"/>
                  </a:lnTo>
                  <a:lnTo>
                    <a:pt x="13" y="17"/>
                  </a:lnTo>
                  <a:lnTo>
                    <a:pt x="13" y="11"/>
                  </a:lnTo>
                  <a:lnTo>
                    <a:pt x="12" y="6"/>
                  </a:lnTo>
                  <a:lnTo>
                    <a:pt x="10" y="0"/>
                  </a:lnTo>
                  <a:close/>
                </a:path>
              </a:pathLst>
            </a:custGeom>
            <a:solidFill>
              <a:srgbClr val="82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08" name="Freeform 519"/>
            <p:cNvSpPr>
              <a:spLocks noChangeAspect="1"/>
            </p:cNvSpPr>
            <p:nvPr/>
          </p:nvSpPr>
          <p:spPr bwMode="auto">
            <a:xfrm>
              <a:off x="4697" y="3271"/>
              <a:ext cx="56" cy="79"/>
            </a:xfrm>
            <a:custGeom>
              <a:avLst/>
              <a:gdLst>
                <a:gd name="T0" fmla="*/ 2 w 167"/>
                <a:gd name="T1" fmla="*/ 0 h 234"/>
                <a:gd name="T2" fmla="*/ 4 w 167"/>
                <a:gd name="T3" fmla="*/ 0 h 234"/>
                <a:gd name="T4" fmla="*/ 6 w 167"/>
                <a:gd name="T5" fmla="*/ 1 h 234"/>
                <a:gd name="T6" fmla="*/ 6 w 167"/>
                <a:gd name="T7" fmla="*/ 1 h 234"/>
                <a:gd name="T8" fmla="*/ 6 w 167"/>
                <a:gd name="T9" fmla="*/ 2 h 234"/>
                <a:gd name="T10" fmla="*/ 6 w 167"/>
                <a:gd name="T11" fmla="*/ 3 h 234"/>
                <a:gd name="T12" fmla="*/ 5 w 167"/>
                <a:gd name="T13" fmla="*/ 3 h 234"/>
                <a:gd name="T14" fmla="*/ 5 w 167"/>
                <a:gd name="T15" fmla="*/ 3 h 234"/>
                <a:gd name="T16" fmla="*/ 6 w 167"/>
                <a:gd name="T17" fmla="*/ 3 h 234"/>
                <a:gd name="T18" fmla="*/ 6 w 167"/>
                <a:gd name="T19" fmla="*/ 4 h 234"/>
                <a:gd name="T20" fmla="*/ 6 w 167"/>
                <a:gd name="T21" fmla="*/ 4 h 234"/>
                <a:gd name="T22" fmla="*/ 5 w 167"/>
                <a:gd name="T23" fmla="*/ 4 h 234"/>
                <a:gd name="T24" fmla="*/ 5 w 167"/>
                <a:gd name="T25" fmla="*/ 5 h 234"/>
                <a:gd name="T26" fmla="*/ 5 w 167"/>
                <a:gd name="T27" fmla="*/ 5 h 234"/>
                <a:gd name="T28" fmla="*/ 5 w 167"/>
                <a:gd name="T29" fmla="*/ 5 h 234"/>
                <a:gd name="T30" fmla="*/ 5 w 167"/>
                <a:gd name="T31" fmla="*/ 6 h 234"/>
                <a:gd name="T32" fmla="*/ 5 w 167"/>
                <a:gd name="T33" fmla="*/ 6 h 234"/>
                <a:gd name="T34" fmla="*/ 5 w 167"/>
                <a:gd name="T35" fmla="*/ 6 h 234"/>
                <a:gd name="T36" fmla="*/ 5 w 167"/>
                <a:gd name="T37" fmla="*/ 7 h 234"/>
                <a:gd name="T38" fmla="*/ 5 w 167"/>
                <a:gd name="T39" fmla="*/ 7 h 234"/>
                <a:gd name="T40" fmla="*/ 5 w 167"/>
                <a:gd name="T41" fmla="*/ 8 h 234"/>
                <a:gd name="T42" fmla="*/ 5 w 167"/>
                <a:gd name="T43" fmla="*/ 8 h 234"/>
                <a:gd name="T44" fmla="*/ 5 w 167"/>
                <a:gd name="T45" fmla="*/ 9 h 234"/>
                <a:gd name="T46" fmla="*/ 3 w 167"/>
                <a:gd name="T47" fmla="*/ 9 h 234"/>
                <a:gd name="T48" fmla="*/ 1 w 167"/>
                <a:gd name="T49" fmla="*/ 9 h 234"/>
                <a:gd name="T50" fmla="*/ 0 w 167"/>
                <a:gd name="T51" fmla="*/ 8 h 234"/>
                <a:gd name="T52" fmla="*/ 0 w 167"/>
                <a:gd name="T53" fmla="*/ 6 h 234"/>
                <a:gd name="T54" fmla="*/ 0 w 167"/>
                <a:gd name="T55" fmla="*/ 6 h 234"/>
                <a:gd name="T56" fmla="*/ 0 w 167"/>
                <a:gd name="T57" fmla="*/ 6 h 234"/>
                <a:gd name="T58" fmla="*/ 0 w 167"/>
                <a:gd name="T59" fmla="*/ 5 h 234"/>
                <a:gd name="T60" fmla="*/ 0 w 167"/>
                <a:gd name="T61" fmla="*/ 5 h 234"/>
                <a:gd name="T62" fmla="*/ 0 w 167"/>
                <a:gd name="T63" fmla="*/ 5 h 234"/>
                <a:gd name="T64" fmla="*/ 0 w 167"/>
                <a:gd name="T65" fmla="*/ 5 h 234"/>
                <a:gd name="T66" fmla="*/ 0 w 167"/>
                <a:gd name="T67" fmla="*/ 4 h 234"/>
                <a:gd name="T68" fmla="*/ 0 w 167"/>
                <a:gd name="T69" fmla="*/ 4 h 234"/>
                <a:gd name="T70" fmla="*/ 0 w 167"/>
                <a:gd name="T71" fmla="*/ 4 h 234"/>
                <a:gd name="T72" fmla="*/ 0 w 167"/>
                <a:gd name="T73" fmla="*/ 3 h 234"/>
                <a:gd name="T74" fmla="*/ 0 w 167"/>
                <a:gd name="T75" fmla="*/ 3 h 234"/>
                <a:gd name="T76" fmla="*/ 1 w 167"/>
                <a:gd name="T77" fmla="*/ 3 h 234"/>
                <a:gd name="T78" fmla="*/ 1 w 167"/>
                <a:gd name="T79" fmla="*/ 2 h 234"/>
                <a:gd name="T80" fmla="*/ 0 w 167"/>
                <a:gd name="T81" fmla="*/ 2 h 234"/>
                <a:gd name="T82" fmla="*/ 0 w 167"/>
                <a:gd name="T83" fmla="*/ 2 h 234"/>
                <a:gd name="T84" fmla="*/ 0 w 167"/>
                <a:gd name="T85" fmla="*/ 1 h 234"/>
                <a:gd name="T86" fmla="*/ 0 w 167"/>
                <a:gd name="T87" fmla="*/ 0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7" h="234">
                  <a:moveTo>
                    <a:pt x="10" y="0"/>
                  </a:moveTo>
                  <a:lnTo>
                    <a:pt x="30" y="3"/>
                  </a:lnTo>
                  <a:lnTo>
                    <a:pt x="49" y="5"/>
                  </a:lnTo>
                  <a:lnTo>
                    <a:pt x="69" y="7"/>
                  </a:lnTo>
                  <a:lnTo>
                    <a:pt x="88" y="10"/>
                  </a:lnTo>
                  <a:lnTo>
                    <a:pt x="108" y="13"/>
                  </a:lnTo>
                  <a:lnTo>
                    <a:pt x="127" y="15"/>
                  </a:lnTo>
                  <a:lnTo>
                    <a:pt x="147" y="18"/>
                  </a:lnTo>
                  <a:lnTo>
                    <a:pt x="167" y="20"/>
                  </a:lnTo>
                  <a:lnTo>
                    <a:pt x="165" y="23"/>
                  </a:lnTo>
                  <a:lnTo>
                    <a:pt x="163" y="27"/>
                  </a:lnTo>
                  <a:lnTo>
                    <a:pt x="162" y="31"/>
                  </a:lnTo>
                  <a:lnTo>
                    <a:pt x="160" y="35"/>
                  </a:lnTo>
                  <a:lnTo>
                    <a:pt x="159" y="43"/>
                  </a:lnTo>
                  <a:lnTo>
                    <a:pt x="157" y="51"/>
                  </a:lnTo>
                  <a:lnTo>
                    <a:pt x="155" y="59"/>
                  </a:lnTo>
                  <a:lnTo>
                    <a:pt x="154" y="67"/>
                  </a:lnTo>
                  <a:lnTo>
                    <a:pt x="152" y="68"/>
                  </a:lnTo>
                  <a:lnTo>
                    <a:pt x="151" y="69"/>
                  </a:lnTo>
                  <a:lnTo>
                    <a:pt x="148" y="72"/>
                  </a:lnTo>
                  <a:lnTo>
                    <a:pt x="146" y="73"/>
                  </a:lnTo>
                  <a:lnTo>
                    <a:pt x="145" y="76"/>
                  </a:lnTo>
                  <a:lnTo>
                    <a:pt x="145" y="80"/>
                  </a:lnTo>
                  <a:lnTo>
                    <a:pt x="145" y="83"/>
                  </a:lnTo>
                  <a:lnTo>
                    <a:pt x="144" y="87"/>
                  </a:lnTo>
                  <a:lnTo>
                    <a:pt x="146" y="88"/>
                  </a:lnTo>
                  <a:lnTo>
                    <a:pt x="148" y="88"/>
                  </a:lnTo>
                  <a:lnTo>
                    <a:pt x="151" y="88"/>
                  </a:lnTo>
                  <a:lnTo>
                    <a:pt x="153" y="88"/>
                  </a:lnTo>
                  <a:lnTo>
                    <a:pt x="152" y="94"/>
                  </a:lnTo>
                  <a:lnTo>
                    <a:pt x="151" y="99"/>
                  </a:lnTo>
                  <a:lnTo>
                    <a:pt x="149" y="104"/>
                  </a:lnTo>
                  <a:lnTo>
                    <a:pt x="148" y="110"/>
                  </a:lnTo>
                  <a:lnTo>
                    <a:pt x="147" y="111"/>
                  </a:lnTo>
                  <a:lnTo>
                    <a:pt x="145" y="111"/>
                  </a:lnTo>
                  <a:lnTo>
                    <a:pt x="144" y="112"/>
                  </a:lnTo>
                  <a:lnTo>
                    <a:pt x="141" y="113"/>
                  </a:lnTo>
                  <a:lnTo>
                    <a:pt x="142" y="117"/>
                  </a:lnTo>
                  <a:lnTo>
                    <a:pt x="144" y="120"/>
                  </a:lnTo>
                  <a:lnTo>
                    <a:pt x="145" y="124"/>
                  </a:lnTo>
                  <a:lnTo>
                    <a:pt x="146" y="127"/>
                  </a:lnTo>
                  <a:lnTo>
                    <a:pt x="145" y="132"/>
                  </a:lnTo>
                  <a:lnTo>
                    <a:pt x="145" y="135"/>
                  </a:lnTo>
                  <a:lnTo>
                    <a:pt x="145" y="140"/>
                  </a:lnTo>
                  <a:lnTo>
                    <a:pt x="144" y="143"/>
                  </a:lnTo>
                  <a:lnTo>
                    <a:pt x="142" y="145"/>
                  </a:lnTo>
                  <a:lnTo>
                    <a:pt x="141" y="148"/>
                  </a:lnTo>
                  <a:lnTo>
                    <a:pt x="139" y="150"/>
                  </a:lnTo>
                  <a:lnTo>
                    <a:pt x="138" y="152"/>
                  </a:lnTo>
                  <a:lnTo>
                    <a:pt x="139" y="155"/>
                  </a:lnTo>
                  <a:lnTo>
                    <a:pt x="140" y="158"/>
                  </a:lnTo>
                  <a:lnTo>
                    <a:pt x="141" y="162"/>
                  </a:lnTo>
                  <a:lnTo>
                    <a:pt x="142" y="165"/>
                  </a:lnTo>
                  <a:lnTo>
                    <a:pt x="141" y="169"/>
                  </a:lnTo>
                  <a:lnTo>
                    <a:pt x="141" y="172"/>
                  </a:lnTo>
                  <a:lnTo>
                    <a:pt x="140" y="175"/>
                  </a:lnTo>
                  <a:lnTo>
                    <a:pt x="139" y="179"/>
                  </a:lnTo>
                  <a:lnTo>
                    <a:pt x="138" y="182"/>
                  </a:lnTo>
                  <a:lnTo>
                    <a:pt x="137" y="185"/>
                  </a:lnTo>
                  <a:lnTo>
                    <a:pt x="136" y="188"/>
                  </a:lnTo>
                  <a:lnTo>
                    <a:pt x="134" y="190"/>
                  </a:lnTo>
                  <a:lnTo>
                    <a:pt x="133" y="196"/>
                  </a:lnTo>
                  <a:lnTo>
                    <a:pt x="132" y="202"/>
                  </a:lnTo>
                  <a:lnTo>
                    <a:pt x="131" y="207"/>
                  </a:lnTo>
                  <a:lnTo>
                    <a:pt x="130" y="212"/>
                  </a:lnTo>
                  <a:lnTo>
                    <a:pt x="129" y="216"/>
                  </a:lnTo>
                  <a:lnTo>
                    <a:pt x="126" y="218"/>
                  </a:lnTo>
                  <a:lnTo>
                    <a:pt x="125" y="222"/>
                  </a:lnTo>
                  <a:lnTo>
                    <a:pt x="123" y="225"/>
                  </a:lnTo>
                  <a:lnTo>
                    <a:pt x="112" y="231"/>
                  </a:lnTo>
                  <a:lnTo>
                    <a:pt x="98" y="234"/>
                  </a:lnTo>
                  <a:lnTo>
                    <a:pt x="80" y="234"/>
                  </a:lnTo>
                  <a:lnTo>
                    <a:pt x="62" y="233"/>
                  </a:lnTo>
                  <a:lnTo>
                    <a:pt x="42" y="230"/>
                  </a:lnTo>
                  <a:lnTo>
                    <a:pt x="26" y="225"/>
                  </a:lnTo>
                  <a:lnTo>
                    <a:pt x="12" y="218"/>
                  </a:lnTo>
                  <a:lnTo>
                    <a:pt x="3" y="210"/>
                  </a:lnTo>
                  <a:lnTo>
                    <a:pt x="3" y="200"/>
                  </a:lnTo>
                  <a:lnTo>
                    <a:pt x="3" y="188"/>
                  </a:lnTo>
                  <a:lnTo>
                    <a:pt x="3" y="178"/>
                  </a:lnTo>
                  <a:lnTo>
                    <a:pt x="4" y="167"/>
                  </a:lnTo>
                  <a:lnTo>
                    <a:pt x="3" y="165"/>
                  </a:lnTo>
                  <a:lnTo>
                    <a:pt x="2" y="163"/>
                  </a:lnTo>
                  <a:lnTo>
                    <a:pt x="1" y="162"/>
                  </a:lnTo>
                  <a:lnTo>
                    <a:pt x="0" y="159"/>
                  </a:lnTo>
                  <a:lnTo>
                    <a:pt x="0" y="156"/>
                  </a:lnTo>
                  <a:lnTo>
                    <a:pt x="0" y="152"/>
                  </a:lnTo>
                  <a:lnTo>
                    <a:pt x="0" y="149"/>
                  </a:lnTo>
                  <a:lnTo>
                    <a:pt x="1" y="144"/>
                  </a:lnTo>
                  <a:lnTo>
                    <a:pt x="3" y="142"/>
                  </a:lnTo>
                  <a:lnTo>
                    <a:pt x="5" y="140"/>
                  </a:lnTo>
                  <a:lnTo>
                    <a:pt x="8" y="139"/>
                  </a:lnTo>
                  <a:lnTo>
                    <a:pt x="10" y="136"/>
                  </a:lnTo>
                  <a:lnTo>
                    <a:pt x="8" y="136"/>
                  </a:lnTo>
                  <a:lnTo>
                    <a:pt x="5" y="135"/>
                  </a:lnTo>
                  <a:lnTo>
                    <a:pt x="2" y="135"/>
                  </a:lnTo>
                  <a:lnTo>
                    <a:pt x="0" y="135"/>
                  </a:lnTo>
                  <a:lnTo>
                    <a:pt x="0" y="128"/>
                  </a:lnTo>
                  <a:lnTo>
                    <a:pt x="1" y="122"/>
                  </a:lnTo>
                  <a:lnTo>
                    <a:pt x="1" y="116"/>
                  </a:lnTo>
                  <a:lnTo>
                    <a:pt x="2" y="110"/>
                  </a:lnTo>
                  <a:lnTo>
                    <a:pt x="4" y="109"/>
                  </a:lnTo>
                  <a:lnTo>
                    <a:pt x="7" y="109"/>
                  </a:lnTo>
                  <a:lnTo>
                    <a:pt x="9" y="107"/>
                  </a:lnTo>
                  <a:lnTo>
                    <a:pt x="11" y="107"/>
                  </a:lnTo>
                  <a:lnTo>
                    <a:pt x="10" y="104"/>
                  </a:lnTo>
                  <a:lnTo>
                    <a:pt x="9" y="99"/>
                  </a:lnTo>
                  <a:lnTo>
                    <a:pt x="7" y="96"/>
                  </a:lnTo>
                  <a:lnTo>
                    <a:pt x="5" y="92"/>
                  </a:lnTo>
                  <a:lnTo>
                    <a:pt x="5" y="90"/>
                  </a:lnTo>
                  <a:lnTo>
                    <a:pt x="5" y="87"/>
                  </a:lnTo>
                  <a:lnTo>
                    <a:pt x="5" y="83"/>
                  </a:lnTo>
                  <a:lnTo>
                    <a:pt x="5" y="80"/>
                  </a:lnTo>
                  <a:lnTo>
                    <a:pt x="8" y="77"/>
                  </a:lnTo>
                  <a:lnTo>
                    <a:pt x="11" y="75"/>
                  </a:lnTo>
                  <a:lnTo>
                    <a:pt x="13" y="73"/>
                  </a:lnTo>
                  <a:lnTo>
                    <a:pt x="16" y="71"/>
                  </a:lnTo>
                  <a:lnTo>
                    <a:pt x="16" y="68"/>
                  </a:lnTo>
                  <a:lnTo>
                    <a:pt x="17" y="65"/>
                  </a:lnTo>
                  <a:lnTo>
                    <a:pt x="17" y="63"/>
                  </a:lnTo>
                  <a:lnTo>
                    <a:pt x="17" y="59"/>
                  </a:lnTo>
                  <a:lnTo>
                    <a:pt x="15" y="57"/>
                  </a:lnTo>
                  <a:lnTo>
                    <a:pt x="13" y="54"/>
                  </a:lnTo>
                  <a:lnTo>
                    <a:pt x="11" y="52"/>
                  </a:lnTo>
                  <a:lnTo>
                    <a:pt x="9" y="50"/>
                  </a:lnTo>
                  <a:lnTo>
                    <a:pt x="10" y="43"/>
                  </a:lnTo>
                  <a:lnTo>
                    <a:pt x="11" y="36"/>
                  </a:lnTo>
                  <a:lnTo>
                    <a:pt x="11" y="29"/>
                  </a:lnTo>
                  <a:lnTo>
                    <a:pt x="12" y="22"/>
                  </a:lnTo>
                  <a:lnTo>
                    <a:pt x="12" y="16"/>
                  </a:lnTo>
                  <a:lnTo>
                    <a:pt x="11" y="11"/>
                  </a:lnTo>
                  <a:lnTo>
                    <a:pt x="11" y="6"/>
                  </a:lnTo>
                  <a:lnTo>
                    <a:pt x="10" y="0"/>
                  </a:lnTo>
                  <a:close/>
                </a:path>
              </a:pathLst>
            </a:custGeom>
            <a:solidFill>
              <a:srgbClr val="8989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09" name="Freeform 520"/>
            <p:cNvSpPr>
              <a:spLocks noChangeAspect="1"/>
            </p:cNvSpPr>
            <p:nvPr/>
          </p:nvSpPr>
          <p:spPr bwMode="auto">
            <a:xfrm>
              <a:off x="4700" y="3272"/>
              <a:ext cx="48" cy="78"/>
            </a:xfrm>
            <a:custGeom>
              <a:avLst/>
              <a:gdLst>
                <a:gd name="T0" fmla="*/ 2 w 144"/>
                <a:gd name="T1" fmla="*/ 0 h 231"/>
                <a:gd name="T2" fmla="*/ 3 w 144"/>
                <a:gd name="T3" fmla="*/ 0 h 231"/>
                <a:gd name="T4" fmla="*/ 5 w 144"/>
                <a:gd name="T5" fmla="*/ 1 h 231"/>
                <a:gd name="T6" fmla="*/ 5 w 144"/>
                <a:gd name="T7" fmla="*/ 1 h 231"/>
                <a:gd name="T8" fmla="*/ 5 w 144"/>
                <a:gd name="T9" fmla="*/ 2 h 231"/>
                <a:gd name="T10" fmla="*/ 5 w 144"/>
                <a:gd name="T11" fmla="*/ 2 h 231"/>
                <a:gd name="T12" fmla="*/ 5 w 144"/>
                <a:gd name="T13" fmla="*/ 3 h 231"/>
                <a:gd name="T14" fmla="*/ 5 w 144"/>
                <a:gd name="T15" fmla="*/ 3 h 231"/>
                <a:gd name="T16" fmla="*/ 5 w 144"/>
                <a:gd name="T17" fmla="*/ 3 h 231"/>
                <a:gd name="T18" fmla="*/ 5 w 144"/>
                <a:gd name="T19" fmla="*/ 3 h 231"/>
                <a:gd name="T20" fmla="*/ 5 w 144"/>
                <a:gd name="T21" fmla="*/ 4 h 231"/>
                <a:gd name="T22" fmla="*/ 5 w 144"/>
                <a:gd name="T23" fmla="*/ 4 h 231"/>
                <a:gd name="T24" fmla="*/ 5 w 144"/>
                <a:gd name="T25" fmla="*/ 5 h 231"/>
                <a:gd name="T26" fmla="*/ 5 w 144"/>
                <a:gd name="T27" fmla="*/ 5 h 231"/>
                <a:gd name="T28" fmla="*/ 5 w 144"/>
                <a:gd name="T29" fmla="*/ 5 h 231"/>
                <a:gd name="T30" fmla="*/ 4 w 144"/>
                <a:gd name="T31" fmla="*/ 6 h 231"/>
                <a:gd name="T32" fmla="*/ 4 w 144"/>
                <a:gd name="T33" fmla="*/ 6 h 231"/>
                <a:gd name="T34" fmla="*/ 4 w 144"/>
                <a:gd name="T35" fmla="*/ 6 h 231"/>
                <a:gd name="T36" fmla="*/ 4 w 144"/>
                <a:gd name="T37" fmla="*/ 7 h 231"/>
                <a:gd name="T38" fmla="*/ 4 w 144"/>
                <a:gd name="T39" fmla="*/ 7 h 231"/>
                <a:gd name="T40" fmla="*/ 4 w 144"/>
                <a:gd name="T41" fmla="*/ 8 h 231"/>
                <a:gd name="T42" fmla="*/ 4 w 144"/>
                <a:gd name="T43" fmla="*/ 8 h 231"/>
                <a:gd name="T44" fmla="*/ 4 w 144"/>
                <a:gd name="T45" fmla="*/ 8 h 231"/>
                <a:gd name="T46" fmla="*/ 2 w 144"/>
                <a:gd name="T47" fmla="*/ 9 h 231"/>
                <a:gd name="T48" fmla="*/ 1 w 144"/>
                <a:gd name="T49" fmla="*/ 8 h 231"/>
                <a:gd name="T50" fmla="*/ 0 w 144"/>
                <a:gd name="T51" fmla="*/ 8 h 231"/>
                <a:gd name="T52" fmla="*/ 0 w 144"/>
                <a:gd name="T53" fmla="*/ 6 h 231"/>
                <a:gd name="T54" fmla="*/ 0 w 144"/>
                <a:gd name="T55" fmla="*/ 6 h 231"/>
                <a:gd name="T56" fmla="*/ 0 w 144"/>
                <a:gd name="T57" fmla="*/ 6 h 231"/>
                <a:gd name="T58" fmla="*/ 0 w 144"/>
                <a:gd name="T59" fmla="*/ 5 h 231"/>
                <a:gd name="T60" fmla="*/ 0 w 144"/>
                <a:gd name="T61" fmla="*/ 5 h 231"/>
                <a:gd name="T62" fmla="*/ 0 w 144"/>
                <a:gd name="T63" fmla="*/ 5 h 231"/>
                <a:gd name="T64" fmla="*/ 0 w 144"/>
                <a:gd name="T65" fmla="*/ 5 h 231"/>
                <a:gd name="T66" fmla="*/ 0 w 144"/>
                <a:gd name="T67" fmla="*/ 4 h 231"/>
                <a:gd name="T68" fmla="*/ 0 w 144"/>
                <a:gd name="T69" fmla="*/ 4 h 231"/>
                <a:gd name="T70" fmla="*/ 0 w 144"/>
                <a:gd name="T71" fmla="*/ 4 h 231"/>
                <a:gd name="T72" fmla="*/ 0 w 144"/>
                <a:gd name="T73" fmla="*/ 3 h 231"/>
                <a:gd name="T74" fmla="*/ 0 w 144"/>
                <a:gd name="T75" fmla="*/ 3 h 231"/>
                <a:gd name="T76" fmla="*/ 1 w 144"/>
                <a:gd name="T77" fmla="*/ 3 h 231"/>
                <a:gd name="T78" fmla="*/ 1 w 144"/>
                <a:gd name="T79" fmla="*/ 2 h 231"/>
                <a:gd name="T80" fmla="*/ 1 w 144"/>
                <a:gd name="T81" fmla="*/ 2 h 231"/>
                <a:gd name="T82" fmla="*/ 0 w 144"/>
                <a:gd name="T83" fmla="*/ 2 h 231"/>
                <a:gd name="T84" fmla="*/ 1 w 144"/>
                <a:gd name="T85" fmla="*/ 1 h 231"/>
                <a:gd name="T86" fmla="*/ 0 w 144"/>
                <a:gd name="T87" fmla="*/ 0 h 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4" h="231">
                  <a:moveTo>
                    <a:pt x="11" y="0"/>
                  </a:moveTo>
                  <a:lnTo>
                    <a:pt x="29" y="2"/>
                  </a:lnTo>
                  <a:lnTo>
                    <a:pt x="45" y="4"/>
                  </a:lnTo>
                  <a:lnTo>
                    <a:pt x="62" y="7"/>
                  </a:lnTo>
                  <a:lnTo>
                    <a:pt x="78" y="8"/>
                  </a:lnTo>
                  <a:lnTo>
                    <a:pt x="94" y="10"/>
                  </a:lnTo>
                  <a:lnTo>
                    <a:pt x="111" y="12"/>
                  </a:lnTo>
                  <a:lnTo>
                    <a:pt x="128" y="15"/>
                  </a:lnTo>
                  <a:lnTo>
                    <a:pt x="144" y="17"/>
                  </a:lnTo>
                  <a:lnTo>
                    <a:pt x="143" y="20"/>
                  </a:lnTo>
                  <a:lnTo>
                    <a:pt x="142" y="24"/>
                  </a:lnTo>
                  <a:lnTo>
                    <a:pt x="139" y="28"/>
                  </a:lnTo>
                  <a:lnTo>
                    <a:pt x="138" y="32"/>
                  </a:lnTo>
                  <a:lnTo>
                    <a:pt x="137" y="40"/>
                  </a:lnTo>
                  <a:lnTo>
                    <a:pt x="136" y="47"/>
                  </a:lnTo>
                  <a:lnTo>
                    <a:pt x="135" y="55"/>
                  </a:lnTo>
                  <a:lnTo>
                    <a:pt x="134" y="63"/>
                  </a:lnTo>
                  <a:lnTo>
                    <a:pt x="131" y="64"/>
                  </a:lnTo>
                  <a:lnTo>
                    <a:pt x="129" y="66"/>
                  </a:lnTo>
                  <a:lnTo>
                    <a:pt x="128" y="68"/>
                  </a:lnTo>
                  <a:lnTo>
                    <a:pt x="126" y="70"/>
                  </a:lnTo>
                  <a:lnTo>
                    <a:pt x="124" y="73"/>
                  </a:lnTo>
                  <a:lnTo>
                    <a:pt x="124" y="77"/>
                  </a:lnTo>
                  <a:lnTo>
                    <a:pt x="124" y="80"/>
                  </a:lnTo>
                  <a:lnTo>
                    <a:pt x="124" y="84"/>
                  </a:lnTo>
                  <a:lnTo>
                    <a:pt x="127" y="84"/>
                  </a:lnTo>
                  <a:lnTo>
                    <a:pt x="128" y="84"/>
                  </a:lnTo>
                  <a:lnTo>
                    <a:pt x="130" y="85"/>
                  </a:lnTo>
                  <a:lnTo>
                    <a:pt x="131" y="85"/>
                  </a:lnTo>
                  <a:lnTo>
                    <a:pt x="130" y="91"/>
                  </a:lnTo>
                  <a:lnTo>
                    <a:pt x="130" y="95"/>
                  </a:lnTo>
                  <a:lnTo>
                    <a:pt x="129" y="101"/>
                  </a:lnTo>
                  <a:lnTo>
                    <a:pt x="128" y="107"/>
                  </a:lnTo>
                  <a:lnTo>
                    <a:pt x="127" y="108"/>
                  </a:lnTo>
                  <a:lnTo>
                    <a:pt x="124" y="108"/>
                  </a:lnTo>
                  <a:lnTo>
                    <a:pt x="123" y="109"/>
                  </a:lnTo>
                  <a:lnTo>
                    <a:pt x="122" y="110"/>
                  </a:lnTo>
                  <a:lnTo>
                    <a:pt x="123" y="114"/>
                  </a:lnTo>
                  <a:lnTo>
                    <a:pt x="123" y="117"/>
                  </a:lnTo>
                  <a:lnTo>
                    <a:pt x="123" y="121"/>
                  </a:lnTo>
                  <a:lnTo>
                    <a:pt x="124" y="124"/>
                  </a:lnTo>
                  <a:lnTo>
                    <a:pt x="124" y="127"/>
                  </a:lnTo>
                  <a:lnTo>
                    <a:pt x="124" y="132"/>
                  </a:lnTo>
                  <a:lnTo>
                    <a:pt x="123" y="136"/>
                  </a:lnTo>
                  <a:lnTo>
                    <a:pt x="123" y="140"/>
                  </a:lnTo>
                  <a:lnTo>
                    <a:pt x="122" y="142"/>
                  </a:lnTo>
                  <a:lnTo>
                    <a:pt x="121" y="144"/>
                  </a:lnTo>
                  <a:lnTo>
                    <a:pt x="119" y="146"/>
                  </a:lnTo>
                  <a:lnTo>
                    <a:pt x="117" y="148"/>
                  </a:lnTo>
                  <a:lnTo>
                    <a:pt x="119" y="152"/>
                  </a:lnTo>
                  <a:lnTo>
                    <a:pt x="120" y="154"/>
                  </a:lnTo>
                  <a:lnTo>
                    <a:pt x="120" y="157"/>
                  </a:lnTo>
                  <a:lnTo>
                    <a:pt x="121" y="161"/>
                  </a:lnTo>
                  <a:lnTo>
                    <a:pt x="121" y="164"/>
                  </a:lnTo>
                  <a:lnTo>
                    <a:pt x="120" y="168"/>
                  </a:lnTo>
                  <a:lnTo>
                    <a:pt x="120" y="171"/>
                  </a:lnTo>
                  <a:lnTo>
                    <a:pt x="119" y="175"/>
                  </a:lnTo>
                  <a:lnTo>
                    <a:pt x="117" y="178"/>
                  </a:lnTo>
                  <a:lnTo>
                    <a:pt x="116" y="180"/>
                  </a:lnTo>
                  <a:lnTo>
                    <a:pt x="115" y="184"/>
                  </a:lnTo>
                  <a:lnTo>
                    <a:pt x="114" y="186"/>
                  </a:lnTo>
                  <a:lnTo>
                    <a:pt x="113" y="192"/>
                  </a:lnTo>
                  <a:lnTo>
                    <a:pt x="113" y="198"/>
                  </a:lnTo>
                  <a:lnTo>
                    <a:pt x="112" y="202"/>
                  </a:lnTo>
                  <a:lnTo>
                    <a:pt x="111" y="208"/>
                  </a:lnTo>
                  <a:lnTo>
                    <a:pt x="109" y="212"/>
                  </a:lnTo>
                  <a:lnTo>
                    <a:pt x="107" y="214"/>
                  </a:lnTo>
                  <a:lnTo>
                    <a:pt x="106" y="217"/>
                  </a:lnTo>
                  <a:lnTo>
                    <a:pt x="104" y="221"/>
                  </a:lnTo>
                  <a:lnTo>
                    <a:pt x="94" y="227"/>
                  </a:lnTo>
                  <a:lnTo>
                    <a:pt x="82" y="230"/>
                  </a:lnTo>
                  <a:lnTo>
                    <a:pt x="67" y="231"/>
                  </a:lnTo>
                  <a:lnTo>
                    <a:pt x="51" y="230"/>
                  </a:lnTo>
                  <a:lnTo>
                    <a:pt x="36" y="228"/>
                  </a:lnTo>
                  <a:lnTo>
                    <a:pt x="21" y="223"/>
                  </a:lnTo>
                  <a:lnTo>
                    <a:pt x="9" y="216"/>
                  </a:lnTo>
                  <a:lnTo>
                    <a:pt x="1" y="208"/>
                  </a:lnTo>
                  <a:lnTo>
                    <a:pt x="1" y="198"/>
                  </a:lnTo>
                  <a:lnTo>
                    <a:pt x="2" y="186"/>
                  </a:lnTo>
                  <a:lnTo>
                    <a:pt x="3" y="176"/>
                  </a:lnTo>
                  <a:lnTo>
                    <a:pt x="5" y="164"/>
                  </a:lnTo>
                  <a:lnTo>
                    <a:pt x="3" y="163"/>
                  </a:lnTo>
                  <a:lnTo>
                    <a:pt x="2" y="162"/>
                  </a:lnTo>
                  <a:lnTo>
                    <a:pt x="1" y="160"/>
                  </a:lnTo>
                  <a:lnTo>
                    <a:pt x="0" y="159"/>
                  </a:lnTo>
                  <a:lnTo>
                    <a:pt x="0" y="154"/>
                  </a:lnTo>
                  <a:lnTo>
                    <a:pt x="1" y="151"/>
                  </a:lnTo>
                  <a:lnTo>
                    <a:pt x="1" y="147"/>
                  </a:lnTo>
                  <a:lnTo>
                    <a:pt x="1" y="144"/>
                  </a:lnTo>
                  <a:lnTo>
                    <a:pt x="3" y="141"/>
                  </a:lnTo>
                  <a:lnTo>
                    <a:pt x="6" y="139"/>
                  </a:lnTo>
                  <a:lnTo>
                    <a:pt x="7" y="137"/>
                  </a:lnTo>
                  <a:lnTo>
                    <a:pt x="9" y="134"/>
                  </a:lnTo>
                  <a:lnTo>
                    <a:pt x="7" y="134"/>
                  </a:lnTo>
                  <a:lnTo>
                    <a:pt x="5" y="134"/>
                  </a:lnTo>
                  <a:lnTo>
                    <a:pt x="2" y="134"/>
                  </a:lnTo>
                  <a:lnTo>
                    <a:pt x="0" y="133"/>
                  </a:lnTo>
                  <a:lnTo>
                    <a:pt x="1" y="127"/>
                  </a:lnTo>
                  <a:lnTo>
                    <a:pt x="2" y="121"/>
                  </a:lnTo>
                  <a:lnTo>
                    <a:pt x="2" y="114"/>
                  </a:lnTo>
                  <a:lnTo>
                    <a:pt x="3" y="108"/>
                  </a:lnTo>
                  <a:lnTo>
                    <a:pt x="6" y="108"/>
                  </a:lnTo>
                  <a:lnTo>
                    <a:pt x="7" y="107"/>
                  </a:lnTo>
                  <a:lnTo>
                    <a:pt x="9" y="107"/>
                  </a:lnTo>
                  <a:lnTo>
                    <a:pt x="11" y="106"/>
                  </a:lnTo>
                  <a:lnTo>
                    <a:pt x="10" y="102"/>
                  </a:lnTo>
                  <a:lnTo>
                    <a:pt x="9" y="99"/>
                  </a:lnTo>
                  <a:lnTo>
                    <a:pt x="7" y="95"/>
                  </a:lnTo>
                  <a:lnTo>
                    <a:pt x="6" y="92"/>
                  </a:lnTo>
                  <a:lnTo>
                    <a:pt x="6" y="89"/>
                  </a:lnTo>
                  <a:lnTo>
                    <a:pt x="6" y="86"/>
                  </a:lnTo>
                  <a:lnTo>
                    <a:pt x="6" y="83"/>
                  </a:lnTo>
                  <a:lnTo>
                    <a:pt x="7" y="79"/>
                  </a:lnTo>
                  <a:lnTo>
                    <a:pt x="9" y="77"/>
                  </a:lnTo>
                  <a:lnTo>
                    <a:pt x="11" y="74"/>
                  </a:lnTo>
                  <a:lnTo>
                    <a:pt x="13" y="72"/>
                  </a:lnTo>
                  <a:lnTo>
                    <a:pt x="15" y="70"/>
                  </a:lnTo>
                  <a:lnTo>
                    <a:pt x="16" y="68"/>
                  </a:lnTo>
                  <a:lnTo>
                    <a:pt x="16" y="64"/>
                  </a:lnTo>
                  <a:lnTo>
                    <a:pt x="16" y="62"/>
                  </a:lnTo>
                  <a:lnTo>
                    <a:pt x="16" y="58"/>
                  </a:lnTo>
                  <a:lnTo>
                    <a:pt x="15" y="56"/>
                  </a:lnTo>
                  <a:lnTo>
                    <a:pt x="14" y="54"/>
                  </a:lnTo>
                  <a:lnTo>
                    <a:pt x="11" y="53"/>
                  </a:lnTo>
                  <a:lnTo>
                    <a:pt x="10" y="50"/>
                  </a:lnTo>
                  <a:lnTo>
                    <a:pt x="11" y="43"/>
                  </a:lnTo>
                  <a:lnTo>
                    <a:pt x="13" y="35"/>
                  </a:lnTo>
                  <a:lnTo>
                    <a:pt x="13" y="28"/>
                  </a:lnTo>
                  <a:lnTo>
                    <a:pt x="14" y="20"/>
                  </a:lnTo>
                  <a:lnTo>
                    <a:pt x="13" y="16"/>
                  </a:lnTo>
                  <a:lnTo>
                    <a:pt x="13" y="11"/>
                  </a:lnTo>
                  <a:lnTo>
                    <a:pt x="13" y="5"/>
                  </a:lnTo>
                  <a:lnTo>
                    <a:pt x="11" y="0"/>
                  </a:lnTo>
                  <a:close/>
                </a:path>
              </a:pathLst>
            </a:custGeom>
            <a:solidFill>
              <a:srgbClr val="939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10" name="Freeform 521"/>
            <p:cNvSpPr>
              <a:spLocks noChangeAspect="1"/>
            </p:cNvSpPr>
            <p:nvPr/>
          </p:nvSpPr>
          <p:spPr bwMode="auto">
            <a:xfrm>
              <a:off x="4703" y="3273"/>
              <a:ext cx="42" cy="77"/>
            </a:xfrm>
            <a:custGeom>
              <a:avLst/>
              <a:gdLst>
                <a:gd name="T0" fmla="*/ 2 w 123"/>
                <a:gd name="T1" fmla="*/ 0 h 228"/>
                <a:gd name="T2" fmla="*/ 3 w 123"/>
                <a:gd name="T3" fmla="*/ 0 h 228"/>
                <a:gd name="T4" fmla="*/ 5 w 123"/>
                <a:gd name="T5" fmla="*/ 1 h 228"/>
                <a:gd name="T6" fmla="*/ 5 w 123"/>
                <a:gd name="T7" fmla="*/ 1 h 228"/>
                <a:gd name="T8" fmla="*/ 4 w 123"/>
                <a:gd name="T9" fmla="*/ 2 h 228"/>
                <a:gd name="T10" fmla="*/ 4 w 123"/>
                <a:gd name="T11" fmla="*/ 2 h 228"/>
                <a:gd name="T12" fmla="*/ 4 w 123"/>
                <a:gd name="T13" fmla="*/ 3 h 228"/>
                <a:gd name="T14" fmla="*/ 4 w 123"/>
                <a:gd name="T15" fmla="*/ 3 h 228"/>
                <a:gd name="T16" fmla="*/ 4 w 123"/>
                <a:gd name="T17" fmla="*/ 3 h 228"/>
                <a:gd name="T18" fmla="*/ 4 w 123"/>
                <a:gd name="T19" fmla="*/ 3 h 228"/>
                <a:gd name="T20" fmla="*/ 4 w 123"/>
                <a:gd name="T21" fmla="*/ 4 h 228"/>
                <a:gd name="T22" fmla="*/ 4 w 123"/>
                <a:gd name="T23" fmla="*/ 4 h 228"/>
                <a:gd name="T24" fmla="*/ 4 w 123"/>
                <a:gd name="T25" fmla="*/ 4 h 228"/>
                <a:gd name="T26" fmla="*/ 4 w 123"/>
                <a:gd name="T27" fmla="*/ 5 h 228"/>
                <a:gd name="T28" fmla="*/ 4 w 123"/>
                <a:gd name="T29" fmla="*/ 5 h 228"/>
                <a:gd name="T30" fmla="*/ 4 w 123"/>
                <a:gd name="T31" fmla="*/ 5 h 228"/>
                <a:gd name="T32" fmla="*/ 4 w 123"/>
                <a:gd name="T33" fmla="*/ 6 h 228"/>
                <a:gd name="T34" fmla="*/ 4 w 123"/>
                <a:gd name="T35" fmla="*/ 6 h 228"/>
                <a:gd name="T36" fmla="*/ 4 w 123"/>
                <a:gd name="T37" fmla="*/ 7 h 228"/>
                <a:gd name="T38" fmla="*/ 4 w 123"/>
                <a:gd name="T39" fmla="*/ 7 h 228"/>
                <a:gd name="T40" fmla="*/ 4 w 123"/>
                <a:gd name="T41" fmla="*/ 7 h 228"/>
                <a:gd name="T42" fmla="*/ 4 w 123"/>
                <a:gd name="T43" fmla="*/ 8 h 228"/>
                <a:gd name="T44" fmla="*/ 3 w 123"/>
                <a:gd name="T45" fmla="*/ 8 h 228"/>
                <a:gd name="T46" fmla="*/ 2 w 123"/>
                <a:gd name="T47" fmla="*/ 9 h 228"/>
                <a:gd name="T48" fmla="*/ 1 w 123"/>
                <a:gd name="T49" fmla="*/ 8 h 228"/>
                <a:gd name="T50" fmla="*/ 0 w 123"/>
                <a:gd name="T51" fmla="*/ 7 h 228"/>
                <a:gd name="T52" fmla="*/ 0 w 123"/>
                <a:gd name="T53" fmla="*/ 6 h 228"/>
                <a:gd name="T54" fmla="*/ 0 w 123"/>
                <a:gd name="T55" fmla="*/ 6 h 228"/>
                <a:gd name="T56" fmla="*/ 0 w 123"/>
                <a:gd name="T57" fmla="*/ 6 h 228"/>
                <a:gd name="T58" fmla="*/ 0 w 123"/>
                <a:gd name="T59" fmla="*/ 5 h 228"/>
                <a:gd name="T60" fmla="*/ 0 w 123"/>
                <a:gd name="T61" fmla="*/ 5 h 228"/>
                <a:gd name="T62" fmla="*/ 0 w 123"/>
                <a:gd name="T63" fmla="*/ 5 h 228"/>
                <a:gd name="T64" fmla="*/ 0 w 123"/>
                <a:gd name="T65" fmla="*/ 5 h 228"/>
                <a:gd name="T66" fmla="*/ 0 w 123"/>
                <a:gd name="T67" fmla="*/ 4 h 228"/>
                <a:gd name="T68" fmla="*/ 0 w 123"/>
                <a:gd name="T69" fmla="*/ 4 h 228"/>
                <a:gd name="T70" fmla="*/ 0 w 123"/>
                <a:gd name="T71" fmla="*/ 4 h 228"/>
                <a:gd name="T72" fmla="*/ 0 w 123"/>
                <a:gd name="T73" fmla="*/ 3 h 228"/>
                <a:gd name="T74" fmla="*/ 0 w 123"/>
                <a:gd name="T75" fmla="*/ 3 h 228"/>
                <a:gd name="T76" fmla="*/ 1 w 123"/>
                <a:gd name="T77" fmla="*/ 3 h 228"/>
                <a:gd name="T78" fmla="*/ 1 w 123"/>
                <a:gd name="T79" fmla="*/ 2 h 228"/>
                <a:gd name="T80" fmla="*/ 1 w 123"/>
                <a:gd name="T81" fmla="*/ 2 h 228"/>
                <a:gd name="T82" fmla="*/ 0 w 123"/>
                <a:gd name="T83" fmla="*/ 2 h 228"/>
                <a:gd name="T84" fmla="*/ 1 w 123"/>
                <a:gd name="T85" fmla="*/ 1 h 228"/>
                <a:gd name="T86" fmla="*/ 1 w 123"/>
                <a:gd name="T87" fmla="*/ 0 h 2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3" h="228">
                  <a:moveTo>
                    <a:pt x="15" y="0"/>
                  </a:moveTo>
                  <a:lnTo>
                    <a:pt x="29" y="1"/>
                  </a:lnTo>
                  <a:lnTo>
                    <a:pt x="42" y="4"/>
                  </a:lnTo>
                  <a:lnTo>
                    <a:pt x="55" y="5"/>
                  </a:lnTo>
                  <a:lnTo>
                    <a:pt x="69" y="7"/>
                  </a:lnTo>
                  <a:lnTo>
                    <a:pt x="83" y="8"/>
                  </a:lnTo>
                  <a:lnTo>
                    <a:pt x="97" y="10"/>
                  </a:lnTo>
                  <a:lnTo>
                    <a:pt x="110" y="12"/>
                  </a:lnTo>
                  <a:lnTo>
                    <a:pt x="123" y="14"/>
                  </a:lnTo>
                  <a:lnTo>
                    <a:pt x="122" y="17"/>
                  </a:lnTo>
                  <a:lnTo>
                    <a:pt x="121" y="21"/>
                  </a:lnTo>
                  <a:lnTo>
                    <a:pt x="119" y="25"/>
                  </a:lnTo>
                  <a:lnTo>
                    <a:pt x="118" y="29"/>
                  </a:lnTo>
                  <a:lnTo>
                    <a:pt x="117" y="37"/>
                  </a:lnTo>
                  <a:lnTo>
                    <a:pt x="115" y="44"/>
                  </a:lnTo>
                  <a:lnTo>
                    <a:pt x="114" y="52"/>
                  </a:lnTo>
                  <a:lnTo>
                    <a:pt x="113" y="60"/>
                  </a:lnTo>
                  <a:lnTo>
                    <a:pt x="112" y="61"/>
                  </a:lnTo>
                  <a:lnTo>
                    <a:pt x="110" y="63"/>
                  </a:lnTo>
                  <a:lnTo>
                    <a:pt x="108" y="65"/>
                  </a:lnTo>
                  <a:lnTo>
                    <a:pt x="106" y="67"/>
                  </a:lnTo>
                  <a:lnTo>
                    <a:pt x="106" y="70"/>
                  </a:lnTo>
                  <a:lnTo>
                    <a:pt x="106" y="74"/>
                  </a:lnTo>
                  <a:lnTo>
                    <a:pt x="105" y="77"/>
                  </a:lnTo>
                  <a:lnTo>
                    <a:pt x="105" y="81"/>
                  </a:lnTo>
                  <a:lnTo>
                    <a:pt x="106" y="81"/>
                  </a:lnTo>
                  <a:lnTo>
                    <a:pt x="108" y="81"/>
                  </a:lnTo>
                  <a:lnTo>
                    <a:pt x="110" y="81"/>
                  </a:lnTo>
                  <a:lnTo>
                    <a:pt x="111" y="81"/>
                  </a:lnTo>
                  <a:lnTo>
                    <a:pt x="110" y="86"/>
                  </a:lnTo>
                  <a:lnTo>
                    <a:pt x="110" y="92"/>
                  </a:lnTo>
                  <a:lnTo>
                    <a:pt x="108" y="97"/>
                  </a:lnTo>
                  <a:lnTo>
                    <a:pt x="107" y="103"/>
                  </a:lnTo>
                  <a:lnTo>
                    <a:pt x="106" y="104"/>
                  </a:lnTo>
                  <a:lnTo>
                    <a:pt x="105" y="105"/>
                  </a:lnTo>
                  <a:lnTo>
                    <a:pt x="104" y="106"/>
                  </a:lnTo>
                  <a:lnTo>
                    <a:pt x="103" y="107"/>
                  </a:lnTo>
                  <a:lnTo>
                    <a:pt x="104" y="110"/>
                  </a:lnTo>
                  <a:lnTo>
                    <a:pt x="104" y="113"/>
                  </a:lnTo>
                  <a:lnTo>
                    <a:pt x="104" y="116"/>
                  </a:lnTo>
                  <a:lnTo>
                    <a:pt x="105" y="120"/>
                  </a:lnTo>
                  <a:lnTo>
                    <a:pt x="104" y="124"/>
                  </a:lnTo>
                  <a:lnTo>
                    <a:pt x="104" y="128"/>
                  </a:lnTo>
                  <a:lnTo>
                    <a:pt x="104" y="131"/>
                  </a:lnTo>
                  <a:lnTo>
                    <a:pt x="103" y="136"/>
                  </a:lnTo>
                  <a:lnTo>
                    <a:pt x="102" y="138"/>
                  </a:lnTo>
                  <a:lnTo>
                    <a:pt x="100" y="139"/>
                  </a:lnTo>
                  <a:lnTo>
                    <a:pt x="99" y="142"/>
                  </a:lnTo>
                  <a:lnTo>
                    <a:pt x="98" y="144"/>
                  </a:lnTo>
                  <a:lnTo>
                    <a:pt x="99" y="148"/>
                  </a:lnTo>
                  <a:lnTo>
                    <a:pt x="100" y="151"/>
                  </a:lnTo>
                  <a:lnTo>
                    <a:pt x="100" y="154"/>
                  </a:lnTo>
                  <a:lnTo>
                    <a:pt x="102" y="157"/>
                  </a:lnTo>
                  <a:lnTo>
                    <a:pt x="100" y="160"/>
                  </a:lnTo>
                  <a:lnTo>
                    <a:pt x="100" y="164"/>
                  </a:lnTo>
                  <a:lnTo>
                    <a:pt x="99" y="167"/>
                  </a:lnTo>
                  <a:lnTo>
                    <a:pt x="98" y="172"/>
                  </a:lnTo>
                  <a:lnTo>
                    <a:pt x="97" y="174"/>
                  </a:lnTo>
                  <a:lnTo>
                    <a:pt x="97" y="177"/>
                  </a:lnTo>
                  <a:lnTo>
                    <a:pt x="96" y="180"/>
                  </a:lnTo>
                  <a:lnTo>
                    <a:pt x="95" y="183"/>
                  </a:lnTo>
                  <a:lnTo>
                    <a:pt x="93" y="189"/>
                  </a:lnTo>
                  <a:lnTo>
                    <a:pt x="93" y="194"/>
                  </a:lnTo>
                  <a:lnTo>
                    <a:pt x="92" y="199"/>
                  </a:lnTo>
                  <a:lnTo>
                    <a:pt x="91" y="205"/>
                  </a:lnTo>
                  <a:lnTo>
                    <a:pt x="90" y="207"/>
                  </a:lnTo>
                  <a:lnTo>
                    <a:pt x="89" y="211"/>
                  </a:lnTo>
                  <a:lnTo>
                    <a:pt x="88" y="214"/>
                  </a:lnTo>
                  <a:lnTo>
                    <a:pt x="87" y="218"/>
                  </a:lnTo>
                  <a:lnTo>
                    <a:pt x="79" y="224"/>
                  </a:lnTo>
                  <a:lnTo>
                    <a:pt x="68" y="227"/>
                  </a:lnTo>
                  <a:lnTo>
                    <a:pt x="55" y="228"/>
                  </a:lnTo>
                  <a:lnTo>
                    <a:pt x="42" y="227"/>
                  </a:lnTo>
                  <a:lnTo>
                    <a:pt x="28" y="225"/>
                  </a:lnTo>
                  <a:lnTo>
                    <a:pt x="16" y="220"/>
                  </a:lnTo>
                  <a:lnTo>
                    <a:pt x="7" y="214"/>
                  </a:lnTo>
                  <a:lnTo>
                    <a:pt x="0" y="206"/>
                  </a:lnTo>
                  <a:lnTo>
                    <a:pt x="1" y="196"/>
                  </a:lnTo>
                  <a:lnTo>
                    <a:pt x="2" y="186"/>
                  </a:lnTo>
                  <a:lnTo>
                    <a:pt x="4" y="174"/>
                  </a:lnTo>
                  <a:lnTo>
                    <a:pt x="5" y="163"/>
                  </a:lnTo>
                  <a:lnTo>
                    <a:pt x="4" y="161"/>
                  </a:lnTo>
                  <a:lnTo>
                    <a:pt x="4" y="160"/>
                  </a:lnTo>
                  <a:lnTo>
                    <a:pt x="2" y="158"/>
                  </a:lnTo>
                  <a:lnTo>
                    <a:pt x="1" y="157"/>
                  </a:lnTo>
                  <a:lnTo>
                    <a:pt x="2" y="153"/>
                  </a:lnTo>
                  <a:lnTo>
                    <a:pt x="2" y="150"/>
                  </a:lnTo>
                  <a:lnTo>
                    <a:pt x="2" y="146"/>
                  </a:lnTo>
                  <a:lnTo>
                    <a:pt x="2" y="143"/>
                  </a:lnTo>
                  <a:lnTo>
                    <a:pt x="5" y="141"/>
                  </a:lnTo>
                  <a:lnTo>
                    <a:pt x="6" y="138"/>
                  </a:lnTo>
                  <a:lnTo>
                    <a:pt x="8" y="136"/>
                  </a:lnTo>
                  <a:lnTo>
                    <a:pt x="9" y="134"/>
                  </a:lnTo>
                  <a:lnTo>
                    <a:pt x="8" y="134"/>
                  </a:lnTo>
                  <a:lnTo>
                    <a:pt x="6" y="133"/>
                  </a:lnTo>
                  <a:lnTo>
                    <a:pt x="5" y="133"/>
                  </a:lnTo>
                  <a:lnTo>
                    <a:pt x="2" y="133"/>
                  </a:lnTo>
                  <a:lnTo>
                    <a:pt x="4" y="127"/>
                  </a:lnTo>
                  <a:lnTo>
                    <a:pt x="4" y="120"/>
                  </a:lnTo>
                  <a:lnTo>
                    <a:pt x="4" y="113"/>
                  </a:lnTo>
                  <a:lnTo>
                    <a:pt x="5" y="107"/>
                  </a:lnTo>
                  <a:lnTo>
                    <a:pt x="7" y="106"/>
                  </a:lnTo>
                  <a:lnTo>
                    <a:pt x="8" y="106"/>
                  </a:lnTo>
                  <a:lnTo>
                    <a:pt x="11" y="106"/>
                  </a:lnTo>
                  <a:lnTo>
                    <a:pt x="12" y="105"/>
                  </a:lnTo>
                  <a:lnTo>
                    <a:pt x="11" y="101"/>
                  </a:lnTo>
                  <a:lnTo>
                    <a:pt x="11" y="98"/>
                  </a:lnTo>
                  <a:lnTo>
                    <a:pt x="9" y="95"/>
                  </a:lnTo>
                  <a:lnTo>
                    <a:pt x="8" y="91"/>
                  </a:lnTo>
                  <a:lnTo>
                    <a:pt x="8" y="88"/>
                  </a:lnTo>
                  <a:lnTo>
                    <a:pt x="8" y="84"/>
                  </a:lnTo>
                  <a:lnTo>
                    <a:pt x="8" y="82"/>
                  </a:lnTo>
                  <a:lnTo>
                    <a:pt x="8" y="78"/>
                  </a:lnTo>
                  <a:lnTo>
                    <a:pt x="11" y="76"/>
                  </a:lnTo>
                  <a:lnTo>
                    <a:pt x="13" y="74"/>
                  </a:lnTo>
                  <a:lnTo>
                    <a:pt x="14" y="71"/>
                  </a:lnTo>
                  <a:lnTo>
                    <a:pt x="16" y="68"/>
                  </a:lnTo>
                  <a:lnTo>
                    <a:pt x="16" y="66"/>
                  </a:lnTo>
                  <a:lnTo>
                    <a:pt x="16" y="62"/>
                  </a:lnTo>
                  <a:lnTo>
                    <a:pt x="16" y="60"/>
                  </a:lnTo>
                  <a:lnTo>
                    <a:pt x="17" y="58"/>
                  </a:lnTo>
                  <a:lnTo>
                    <a:pt x="16" y="55"/>
                  </a:lnTo>
                  <a:lnTo>
                    <a:pt x="15" y="53"/>
                  </a:lnTo>
                  <a:lnTo>
                    <a:pt x="13" y="52"/>
                  </a:lnTo>
                  <a:lnTo>
                    <a:pt x="12" y="50"/>
                  </a:lnTo>
                  <a:lnTo>
                    <a:pt x="13" y="43"/>
                  </a:lnTo>
                  <a:lnTo>
                    <a:pt x="14" y="36"/>
                  </a:lnTo>
                  <a:lnTo>
                    <a:pt x="15" y="29"/>
                  </a:lnTo>
                  <a:lnTo>
                    <a:pt x="16" y="22"/>
                  </a:lnTo>
                  <a:lnTo>
                    <a:pt x="15" y="16"/>
                  </a:lnTo>
                  <a:lnTo>
                    <a:pt x="15" y="10"/>
                  </a:lnTo>
                  <a:lnTo>
                    <a:pt x="15" y="6"/>
                  </a:lnTo>
                  <a:lnTo>
                    <a:pt x="15" y="0"/>
                  </a:lnTo>
                  <a:close/>
                </a:path>
              </a:pathLst>
            </a:custGeom>
            <a:solidFill>
              <a:srgbClr val="9E9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11" name="Freeform 522"/>
            <p:cNvSpPr>
              <a:spLocks noChangeAspect="1"/>
            </p:cNvSpPr>
            <p:nvPr/>
          </p:nvSpPr>
          <p:spPr bwMode="auto">
            <a:xfrm>
              <a:off x="4707" y="3274"/>
              <a:ext cx="33" cy="76"/>
            </a:xfrm>
            <a:custGeom>
              <a:avLst/>
              <a:gdLst>
                <a:gd name="T0" fmla="*/ 1 w 102"/>
                <a:gd name="T1" fmla="*/ 0 h 226"/>
                <a:gd name="T2" fmla="*/ 4 w 102"/>
                <a:gd name="T3" fmla="*/ 0 h 226"/>
                <a:gd name="T4" fmla="*/ 3 w 102"/>
                <a:gd name="T5" fmla="*/ 1 h 226"/>
                <a:gd name="T6" fmla="*/ 3 w 102"/>
                <a:gd name="T7" fmla="*/ 2 h 226"/>
                <a:gd name="T8" fmla="*/ 3 w 102"/>
                <a:gd name="T9" fmla="*/ 2 h 226"/>
                <a:gd name="T10" fmla="*/ 3 w 102"/>
                <a:gd name="T11" fmla="*/ 3 h 226"/>
                <a:gd name="T12" fmla="*/ 3 w 102"/>
                <a:gd name="T13" fmla="*/ 3 h 226"/>
                <a:gd name="T14" fmla="*/ 3 w 102"/>
                <a:gd name="T15" fmla="*/ 4 h 226"/>
                <a:gd name="T16" fmla="*/ 3 w 102"/>
                <a:gd name="T17" fmla="*/ 4 h 226"/>
                <a:gd name="T18" fmla="*/ 3 w 102"/>
                <a:gd name="T19" fmla="*/ 4 h 226"/>
                <a:gd name="T20" fmla="*/ 3 w 102"/>
                <a:gd name="T21" fmla="*/ 5 h 226"/>
                <a:gd name="T22" fmla="*/ 3 w 102"/>
                <a:gd name="T23" fmla="*/ 5 h 226"/>
                <a:gd name="T24" fmla="*/ 3 w 102"/>
                <a:gd name="T25" fmla="*/ 6 h 226"/>
                <a:gd name="T26" fmla="*/ 3 w 102"/>
                <a:gd name="T27" fmla="*/ 6 h 226"/>
                <a:gd name="T28" fmla="*/ 3 w 102"/>
                <a:gd name="T29" fmla="*/ 7 h 226"/>
                <a:gd name="T30" fmla="*/ 3 w 102"/>
                <a:gd name="T31" fmla="*/ 8 h 226"/>
                <a:gd name="T32" fmla="*/ 2 w 102"/>
                <a:gd name="T33" fmla="*/ 8 h 226"/>
                <a:gd name="T34" fmla="*/ 2 w 102"/>
                <a:gd name="T35" fmla="*/ 8 h 226"/>
                <a:gd name="T36" fmla="*/ 2 w 102"/>
                <a:gd name="T37" fmla="*/ 9 h 226"/>
                <a:gd name="T38" fmla="*/ 2 w 102"/>
                <a:gd name="T39" fmla="*/ 9 h 226"/>
                <a:gd name="T40" fmla="*/ 1 w 102"/>
                <a:gd name="T41" fmla="*/ 9 h 226"/>
                <a:gd name="T42" fmla="*/ 1 w 102"/>
                <a:gd name="T43" fmla="*/ 8 h 226"/>
                <a:gd name="T44" fmla="*/ 0 w 102"/>
                <a:gd name="T45" fmla="*/ 8 h 226"/>
                <a:gd name="T46" fmla="*/ 0 w 102"/>
                <a:gd name="T47" fmla="*/ 8 h 226"/>
                <a:gd name="T48" fmla="*/ 0 w 102"/>
                <a:gd name="T49" fmla="*/ 8 h 226"/>
                <a:gd name="T50" fmla="*/ 0 w 102"/>
                <a:gd name="T51" fmla="*/ 6 h 226"/>
                <a:gd name="T52" fmla="*/ 0 w 102"/>
                <a:gd name="T53" fmla="*/ 6 h 226"/>
                <a:gd name="T54" fmla="*/ 0 w 102"/>
                <a:gd name="T55" fmla="*/ 5 h 226"/>
                <a:gd name="T56" fmla="*/ 0 w 102"/>
                <a:gd name="T57" fmla="*/ 5 h 226"/>
                <a:gd name="T58" fmla="*/ 0 w 102"/>
                <a:gd name="T59" fmla="*/ 5 h 226"/>
                <a:gd name="T60" fmla="*/ 0 w 102"/>
                <a:gd name="T61" fmla="*/ 4 h 226"/>
                <a:gd name="T62" fmla="*/ 0 w 102"/>
                <a:gd name="T63" fmla="*/ 4 h 226"/>
                <a:gd name="T64" fmla="*/ 0 w 102"/>
                <a:gd name="T65" fmla="*/ 3 h 226"/>
                <a:gd name="T66" fmla="*/ 0 w 102"/>
                <a:gd name="T67" fmla="*/ 3 h 226"/>
                <a:gd name="T68" fmla="*/ 1 w 102"/>
                <a:gd name="T69" fmla="*/ 3 h 226"/>
                <a:gd name="T70" fmla="*/ 1 w 102"/>
                <a:gd name="T71" fmla="*/ 2 h 226"/>
                <a:gd name="T72" fmla="*/ 1 w 102"/>
                <a:gd name="T73" fmla="*/ 2 h 226"/>
                <a:gd name="T74" fmla="*/ 1 w 102"/>
                <a:gd name="T75" fmla="*/ 1 h 226"/>
                <a:gd name="T76" fmla="*/ 1 w 102"/>
                <a:gd name="T77" fmla="*/ 0 h 2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226">
                  <a:moveTo>
                    <a:pt x="18" y="0"/>
                  </a:moveTo>
                  <a:lnTo>
                    <a:pt x="102" y="12"/>
                  </a:lnTo>
                  <a:lnTo>
                    <a:pt x="97" y="27"/>
                  </a:lnTo>
                  <a:lnTo>
                    <a:pt x="93" y="58"/>
                  </a:lnTo>
                  <a:lnTo>
                    <a:pt x="88" y="65"/>
                  </a:lnTo>
                  <a:lnTo>
                    <a:pt x="86" y="78"/>
                  </a:lnTo>
                  <a:lnTo>
                    <a:pt x="90" y="79"/>
                  </a:lnTo>
                  <a:lnTo>
                    <a:pt x="88" y="101"/>
                  </a:lnTo>
                  <a:lnTo>
                    <a:pt x="83" y="104"/>
                  </a:lnTo>
                  <a:lnTo>
                    <a:pt x="84" y="118"/>
                  </a:lnTo>
                  <a:lnTo>
                    <a:pt x="83" y="133"/>
                  </a:lnTo>
                  <a:lnTo>
                    <a:pt x="79" y="142"/>
                  </a:lnTo>
                  <a:lnTo>
                    <a:pt x="81" y="154"/>
                  </a:lnTo>
                  <a:lnTo>
                    <a:pt x="79" y="169"/>
                  </a:lnTo>
                  <a:lnTo>
                    <a:pt x="75" y="180"/>
                  </a:lnTo>
                  <a:lnTo>
                    <a:pt x="73" y="202"/>
                  </a:lnTo>
                  <a:lnTo>
                    <a:pt x="68" y="215"/>
                  </a:lnTo>
                  <a:lnTo>
                    <a:pt x="63" y="220"/>
                  </a:lnTo>
                  <a:lnTo>
                    <a:pt x="53" y="225"/>
                  </a:lnTo>
                  <a:lnTo>
                    <a:pt x="43" y="226"/>
                  </a:lnTo>
                  <a:lnTo>
                    <a:pt x="33" y="226"/>
                  </a:lnTo>
                  <a:lnTo>
                    <a:pt x="22" y="224"/>
                  </a:lnTo>
                  <a:lnTo>
                    <a:pt x="13" y="219"/>
                  </a:lnTo>
                  <a:lnTo>
                    <a:pt x="5" y="214"/>
                  </a:lnTo>
                  <a:lnTo>
                    <a:pt x="0" y="207"/>
                  </a:lnTo>
                  <a:lnTo>
                    <a:pt x="5" y="164"/>
                  </a:lnTo>
                  <a:lnTo>
                    <a:pt x="3" y="157"/>
                  </a:lnTo>
                  <a:lnTo>
                    <a:pt x="4" y="142"/>
                  </a:lnTo>
                  <a:lnTo>
                    <a:pt x="10" y="134"/>
                  </a:lnTo>
                  <a:lnTo>
                    <a:pt x="4" y="133"/>
                  </a:lnTo>
                  <a:lnTo>
                    <a:pt x="7" y="106"/>
                  </a:lnTo>
                  <a:lnTo>
                    <a:pt x="12" y="105"/>
                  </a:lnTo>
                  <a:lnTo>
                    <a:pt x="10" y="91"/>
                  </a:lnTo>
                  <a:lnTo>
                    <a:pt x="11" y="79"/>
                  </a:lnTo>
                  <a:lnTo>
                    <a:pt x="17" y="69"/>
                  </a:lnTo>
                  <a:lnTo>
                    <a:pt x="18" y="58"/>
                  </a:lnTo>
                  <a:lnTo>
                    <a:pt x="14" y="50"/>
                  </a:lnTo>
                  <a:lnTo>
                    <a:pt x="18" y="22"/>
                  </a:lnTo>
                  <a:lnTo>
                    <a:pt x="18" y="0"/>
                  </a:lnTo>
                  <a:close/>
                </a:path>
              </a:pathLst>
            </a:custGeom>
            <a:solidFill>
              <a:srgbClr val="A8A5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12" name="Freeform 523"/>
            <p:cNvSpPr>
              <a:spLocks noChangeAspect="1"/>
            </p:cNvSpPr>
            <p:nvPr/>
          </p:nvSpPr>
          <p:spPr bwMode="auto">
            <a:xfrm>
              <a:off x="4670" y="3296"/>
              <a:ext cx="105" cy="15"/>
            </a:xfrm>
            <a:custGeom>
              <a:avLst/>
              <a:gdLst>
                <a:gd name="T0" fmla="*/ 0 w 313"/>
                <a:gd name="T1" fmla="*/ 0 h 44"/>
                <a:gd name="T2" fmla="*/ 1 w 313"/>
                <a:gd name="T3" fmla="*/ 0 h 44"/>
                <a:gd name="T4" fmla="*/ 1 w 313"/>
                <a:gd name="T5" fmla="*/ 0 h 44"/>
                <a:gd name="T6" fmla="*/ 2 w 313"/>
                <a:gd name="T7" fmla="*/ 0 h 44"/>
                <a:gd name="T8" fmla="*/ 3 w 313"/>
                <a:gd name="T9" fmla="*/ 0 h 44"/>
                <a:gd name="T10" fmla="*/ 4 w 313"/>
                <a:gd name="T11" fmla="*/ 1 h 44"/>
                <a:gd name="T12" fmla="*/ 4 w 313"/>
                <a:gd name="T13" fmla="*/ 1 h 44"/>
                <a:gd name="T14" fmla="*/ 5 w 313"/>
                <a:gd name="T15" fmla="*/ 1 h 44"/>
                <a:gd name="T16" fmla="*/ 6 w 313"/>
                <a:gd name="T17" fmla="*/ 1 h 44"/>
                <a:gd name="T18" fmla="*/ 7 w 313"/>
                <a:gd name="T19" fmla="*/ 1 h 44"/>
                <a:gd name="T20" fmla="*/ 7 w 313"/>
                <a:gd name="T21" fmla="*/ 1 h 44"/>
                <a:gd name="T22" fmla="*/ 8 w 313"/>
                <a:gd name="T23" fmla="*/ 1 h 44"/>
                <a:gd name="T24" fmla="*/ 9 w 313"/>
                <a:gd name="T25" fmla="*/ 1 h 44"/>
                <a:gd name="T26" fmla="*/ 10 w 313"/>
                <a:gd name="T27" fmla="*/ 1 h 44"/>
                <a:gd name="T28" fmla="*/ 10 w 313"/>
                <a:gd name="T29" fmla="*/ 1 h 44"/>
                <a:gd name="T30" fmla="*/ 11 w 313"/>
                <a:gd name="T31" fmla="*/ 1 h 44"/>
                <a:gd name="T32" fmla="*/ 12 w 313"/>
                <a:gd name="T33" fmla="*/ 1 h 44"/>
                <a:gd name="T34" fmla="*/ 11 w 313"/>
                <a:gd name="T35" fmla="*/ 2 h 44"/>
                <a:gd name="T36" fmla="*/ 11 w 313"/>
                <a:gd name="T37" fmla="*/ 2 h 44"/>
                <a:gd name="T38" fmla="*/ 10 w 313"/>
                <a:gd name="T39" fmla="*/ 2 h 44"/>
                <a:gd name="T40" fmla="*/ 9 w 313"/>
                <a:gd name="T41" fmla="*/ 2 h 44"/>
                <a:gd name="T42" fmla="*/ 8 w 313"/>
                <a:gd name="T43" fmla="*/ 2 h 44"/>
                <a:gd name="T44" fmla="*/ 8 w 313"/>
                <a:gd name="T45" fmla="*/ 2 h 44"/>
                <a:gd name="T46" fmla="*/ 7 w 313"/>
                <a:gd name="T47" fmla="*/ 2 h 44"/>
                <a:gd name="T48" fmla="*/ 6 w 313"/>
                <a:gd name="T49" fmla="*/ 1 h 44"/>
                <a:gd name="T50" fmla="*/ 5 w 313"/>
                <a:gd name="T51" fmla="*/ 1 h 44"/>
                <a:gd name="T52" fmla="*/ 5 w 313"/>
                <a:gd name="T53" fmla="*/ 1 h 44"/>
                <a:gd name="T54" fmla="*/ 4 w 313"/>
                <a:gd name="T55" fmla="*/ 1 h 44"/>
                <a:gd name="T56" fmla="*/ 3 w 313"/>
                <a:gd name="T57" fmla="*/ 1 h 44"/>
                <a:gd name="T58" fmla="*/ 2 w 313"/>
                <a:gd name="T59" fmla="*/ 1 h 44"/>
                <a:gd name="T60" fmla="*/ 2 w 313"/>
                <a:gd name="T61" fmla="*/ 1 h 44"/>
                <a:gd name="T62" fmla="*/ 1 w 313"/>
                <a:gd name="T63" fmla="*/ 1 h 44"/>
                <a:gd name="T64" fmla="*/ 1 w 313"/>
                <a:gd name="T65" fmla="*/ 1 h 44"/>
                <a:gd name="T66" fmla="*/ 0 w 313"/>
                <a:gd name="T67" fmla="*/ 0 h 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3" h="44">
                  <a:moveTo>
                    <a:pt x="0" y="0"/>
                  </a:moveTo>
                  <a:lnTo>
                    <a:pt x="20" y="3"/>
                  </a:lnTo>
                  <a:lnTo>
                    <a:pt x="39" y="7"/>
                  </a:lnTo>
                  <a:lnTo>
                    <a:pt x="59" y="10"/>
                  </a:lnTo>
                  <a:lnTo>
                    <a:pt x="78" y="13"/>
                  </a:lnTo>
                  <a:lnTo>
                    <a:pt x="98" y="16"/>
                  </a:lnTo>
                  <a:lnTo>
                    <a:pt x="117" y="18"/>
                  </a:lnTo>
                  <a:lnTo>
                    <a:pt x="137" y="21"/>
                  </a:lnTo>
                  <a:lnTo>
                    <a:pt x="157" y="23"/>
                  </a:lnTo>
                  <a:lnTo>
                    <a:pt x="176" y="25"/>
                  </a:lnTo>
                  <a:lnTo>
                    <a:pt x="196" y="28"/>
                  </a:lnTo>
                  <a:lnTo>
                    <a:pt x="215" y="30"/>
                  </a:lnTo>
                  <a:lnTo>
                    <a:pt x="235" y="31"/>
                  </a:lnTo>
                  <a:lnTo>
                    <a:pt x="255" y="33"/>
                  </a:lnTo>
                  <a:lnTo>
                    <a:pt x="274" y="35"/>
                  </a:lnTo>
                  <a:lnTo>
                    <a:pt x="294" y="36"/>
                  </a:lnTo>
                  <a:lnTo>
                    <a:pt x="313" y="37"/>
                  </a:lnTo>
                  <a:lnTo>
                    <a:pt x="298" y="40"/>
                  </a:lnTo>
                  <a:lnTo>
                    <a:pt x="281" y="43"/>
                  </a:lnTo>
                  <a:lnTo>
                    <a:pt x="264" y="44"/>
                  </a:lnTo>
                  <a:lnTo>
                    <a:pt x="245" y="44"/>
                  </a:lnTo>
                  <a:lnTo>
                    <a:pt x="226" y="43"/>
                  </a:lnTo>
                  <a:lnTo>
                    <a:pt x="206" y="42"/>
                  </a:lnTo>
                  <a:lnTo>
                    <a:pt x="187" y="40"/>
                  </a:lnTo>
                  <a:lnTo>
                    <a:pt x="166" y="38"/>
                  </a:lnTo>
                  <a:lnTo>
                    <a:pt x="146" y="36"/>
                  </a:lnTo>
                  <a:lnTo>
                    <a:pt x="126" y="33"/>
                  </a:lnTo>
                  <a:lnTo>
                    <a:pt x="105" y="30"/>
                  </a:lnTo>
                  <a:lnTo>
                    <a:pt x="85" y="28"/>
                  </a:lnTo>
                  <a:lnTo>
                    <a:pt x="67" y="24"/>
                  </a:lnTo>
                  <a:lnTo>
                    <a:pt x="48" y="22"/>
                  </a:lnTo>
                  <a:lnTo>
                    <a:pt x="30" y="20"/>
                  </a:lnTo>
                  <a:lnTo>
                    <a:pt x="14" y="17"/>
                  </a:lnTo>
                  <a:lnTo>
                    <a:pt x="0" y="0"/>
                  </a:lnTo>
                  <a:close/>
                </a:path>
              </a:pathLst>
            </a:custGeom>
            <a:solidFill>
              <a:srgbClr val="51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13" name="Freeform 524"/>
            <p:cNvSpPr>
              <a:spLocks noChangeAspect="1"/>
            </p:cNvSpPr>
            <p:nvPr/>
          </p:nvSpPr>
          <p:spPr bwMode="auto">
            <a:xfrm>
              <a:off x="4671" y="3312"/>
              <a:ext cx="102" cy="12"/>
            </a:xfrm>
            <a:custGeom>
              <a:avLst/>
              <a:gdLst>
                <a:gd name="T0" fmla="*/ 0 w 304"/>
                <a:gd name="T1" fmla="*/ 0 h 36"/>
                <a:gd name="T2" fmla="*/ 1 w 304"/>
                <a:gd name="T3" fmla="*/ 0 h 36"/>
                <a:gd name="T4" fmla="*/ 1 w 304"/>
                <a:gd name="T5" fmla="*/ 0 h 36"/>
                <a:gd name="T6" fmla="*/ 2 w 304"/>
                <a:gd name="T7" fmla="*/ 0 h 36"/>
                <a:gd name="T8" fmla="*/ 3 w 304"/>
                <a:gd name="T9" fmla="*/ 0 h 36"/>
                <a:gd name="T10" fmla="*/ 4 w 304"/>
                <a:gd name="T11" fmla="*/ 0 h 36"/>
                <a:gd name="T12" fmla="*/ 4 w 304"/>
                <a:gd name="T13" fmla="*/ 1 h 36"/>
                <a:gd name="T14" fmla="*/ 5 w 304"/>
                <a:gd name="T15" fmla="*/ 1 h 36"/>
                <a:gd name="T16" fmla="*/ 6 w 304"/>
                <a:gd name="T17" fmla="*/ 1 h 36"/>
                <a:gd name="T18" fmla="*/ 6 w 304"/>
                <a:gd name="T19" fmla="*/ 1 h 36"/>
                <a:gd name="T20" fmla="*/ 7 w 304"/>
                <a:gd name="T21" fmla="*/ 1 h 36"/>
                <a:gd name="T22" fmla="*/ 8 w 304"/>
                <a:gd name="T23" fmla="*/ 1 h 36"/>
                <a:gd name="T24" fmla="*/ 9 w 304"/>
                <a:gd name="T25" fmla="*/ 1 h 36"/>
                <a:gd name="T26" fmla="*/ 9 w 304"/>
                <a:gd name="T27" fmla="*/ 1 h 36"/>
                <a:gd name="T28" fmla="*/ 10 w 304"/>
                <a:gd name="T29" fmla="*/ 1 h 36"/>
                <a:gd name="T30" fmla="*/ 11 w 304"/>
                <a:gd name="T31" fmla="*/ 1 h 36"/>
                <a:gd name="T32" fmla="*/ 11 w 304"/>
                <a:gd name="T33" fmla="*/ 1 h 36"/>
                <a:gd name="T34" fmla="*/ 11 w 304"/>
                <a:gd name="T35" fmla="*/ 1 h 36"/>
                <a:gd name="T36" fmla="*/ 10 w 304"/>
                <a:gd name="T37" fmla="*/ 1 h 36"/>
                <a:gd name="T38" fmla="*/ 10 w 304"/>
                <a:gd name="T39" fmla="*/ 1 h 36"/>
                <a:gd name="T40" fmla="*/ 9 w 304"/>
                <a:gd name="T41" fmla="*/ 1 h 36"/>
                <a:gd name="T42" fmla="*/ 8 w 304"/>
                <a:gd name="T43" fmla="*/ 1 h 36"/>
                <a:gd name="T44" fmla="*/ 7 w 304"/>
                <a:gd name="T45" fmla="*/ 1 h 36"/>
                <a:gd name="T46" fmla="*/ 7 w 304"/>
                <a:gd name="T47" fmla="*/ 1 h 36"/>
                <a:gd name="T48" fmla="*/ 6 w 304"/>
                <a:gd name="T49" fmla="*/ 1 h 36"/>
                <a:gd name="T50" fmla="*/ 5 w 304"/>
                <a:gd name="T51" fmla="*/ 1 h 36"/>
                <a:gd name="T52" fmla="*/ 4 w 304"/>
                <a:gd name="T53" fmla="*/ 1 h 36"/>
                <a:gd name="T54" fmla="*/ 4 w 304"/>
                <a:gd name="T55" fmla="*/ 1 h 36"/>
                <a:gd name="T56" fmla="*/ 3 w 304"/>
                <a:gd name="T57" fmla="*/ 1 h 36"/>
                <a:gd name="T58" fmla="*/ 2 w 304"/>
                <a:gd name="T59" fmla="*/ 1 h 36"/>
                <a:gd name="T60" fmla="*/ 2 w 304"/>
                <a:gd name="T61" fmla="*/ 1 h 36"/>
                <a:gd name="T62" fmla="*/ 1 w 304"/>
                <a:gd name="T63" fmla="*/ 0 h 36"/>
                <a:gd name="T64" fmla="*/ 0 w 304"/>
                <a:gd name="T65" fmla="*/ 0 h 36"/>
                <a:gd name="T66" fmla="*/ 0 w 304"/>
                <a:gd name="T67" fmla="*/ 0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4" h="36">
                  <a:moveTo>
                    <a:pt x="0" y="0"/>
                  </a:moveTo>
                  <a:lnTo>
                    <a:pt x="19" y="3"/>
                  </a:lnTo>
                  <a:lnTo>
                    <a:pt x="38" y="6"/>
                  </a:lnTo>
                  <a:lnTo>
                    <a:pt x="57" y="8"/>
                  </a:lnTo>
                  <a:lnTo>
                    <a:pt x="76" y="11"/>
                  </a:lnTo>
                  <a:lnTo>
                    <a:pt x="95" y="13"/>
                  </a:lnTo>
                  <a:lnTo>
                    <a:pt x="114" y="15"/>
                  </a:lnTo>
                  <a:lnTo>
                    <a:pt x="133" y="18"/>
                  </a:lnTo>
                  <a:lnTo>
                    <a:pt x="152" y="20"/>
                  </a:lnTo>
                  <a:lnTo>
                    <a:pt x="170" y="21"/>
                  </a:lnTo>
                  <a:lnTo>
                    <a:pt x="190" y="23"/>
                  </a:lnTo>
                  <a:lnTo>
                    <a:pt x="208" y="24"/>
                  </a:lnTo>
                  <a:lnTo>
                    <a:pt x="228" y="26"/>
                  </a:lnTo>
                  <a:lnTo>
                    <a:pt x="246" y="26"/>
                  </a:lnTo>
                  <a:lnTo>
                    <a:pt x="266" y="26"/>
                  </a:lnTo>
                  <a:lnTo>
                    <a:pt x="284" y="26"/>
                  </a:lnTo>
                  <a:lnTo>
                    <a:pt x="304" y="26"/>
                  </a:lnTo>
                  <a:lnTo>
                    <a:pt x="288" y="30"/>
                  </a:lnTo>
                  <a:lnTo>
                    <a:pt x="271" y="34"/>
                  </a:lnTo>
                  <a:lnTo>
                    <a:pt x="253" y="35"/>
                  </a:lnTo>
                  <a:lnTo>
                    <a:pt x="235" y="36"/>
                  </a:lnTo>
                  <a:lnTo>
                    <a:pt x="216" y="36"/>
                  </a:lnTo>
                  <a:lnTo>
                    <a:pt x="197" y="36"/>
                  </a:lnTo>
                  <a:lnTo>
                    <a:pt x="177" y="35"/>
                  </a:lnTo>
                  <a:lnTo>
                    <a:pt x="157" y="33"/>
                  </a:lnTo>
                  <a:lnTo>
                    <a:pt x="137" y="30"/>
                  </a:lnTo>
                  <a:lnTo>
                    <a:pt x="117" y="27"/>
                  </a:lnTo>
                  <a:lnTo>
                    <a:pt x="97" y="24"/>
                  </a:lnTo>
                  <a:lnTo>
                    <a:pt x="78" y="21"/>
                  </a:lnTo>
                  <a:lnTo>
                    <a:pt x="59" y="19"/>
                  </a:lnTo>
                  <a:lnTo>
                    <a:pt x="41" y="15"/>
                  </a:lnTo>
                  <a:lnTo>
                    <a:pt x="23" y="13"/>
                  </a:lnTo>
                  <a:lnTo>
                    <a:pt x="6" y="11"/>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14" name="Freeform 525"/>
            <p:cNvSpPr>
              <a:spLocks noChangeAspect="1"/>
            </p:cNvSpPr>
            <p:nvPr/>
          </p:nvSpPr>
          <p:spPr bwMode="auto">
            <a:xfrm>
              <a:off x="4670" y="3325"/>
              <a:ext cx="102" cy="13"/>
            </a:xfrm>
            <a:custGeom>
              <a:avLst/>
              <a:gdLst>
                <a:gd name="T0" fmla="*/ 0 w 305"/>
                <a:gd name="T1" fmla="*/ 0 h 38"/>
                <a:gd name="T2" fmla="*/ 1 w 305"/>
                <a:gd name="T3" fmla="*/ 0 h 38"/>
                <a:gd name="T4" fmla="*/ 2 w 305"/>
                <a:gd name="T5" fmla="*/ 0 h 38"/>
                <a:gd name="T6" fmla="*/ 2 w 305"/>
                <a:gd name="T7" fmla="*/ 0 h 38"/>
                <a:gd name="T8" fmla="*/ 3 w 305"/>
                <a:gd name="T9" fmla="*/ 0 h 38"/>
                <a:gd name="T10" fmla="*/ 4 w 305"/>
                <a:gd name="T11" fmla="*/ 1 h 38"/>
                <a:gd name="T12" fmla="*/ 4 w 305"/>
                <a:gd name="T13" fmla="*/ 1 h 38"/>
                <a:gd name="T14" fmla="*/ 5 w 305"/>
                <a:gd name="T15" fmla="*/ 1 h 38"/>
                <a:gd name="T16" fmla="*/ 6 w 305"/>
                <a:gd name="T17" fmla="*/ 1 h 38"/>
                <a:gd name="T18" fmla="*/ 7 w 305"/>
                <a:gd name="T19" fmla="*/ 1 h 38"/>
                <a:gd name="T20" fmla="*/ 7 w 305"/>
                <a:gd name="T21" fmla="*/ 1 h 38"/>
                <a:gd name="T22" fmla="*/ 8 w 305"/>
                <a:gd name="T23" fmla="*/ 1 h 38"/>
                <a:gd name="T24" fmla="*/ 9 w 305"/>
                <a:gd name="T25" fmla="*/ 1 h 38"/>
                <a:gd name="T26" fmla="*/ 9 w 305"/>
                <a:gd name="T27" fmla="*/ 1 h 38"/>
                <a:gd name="T28" fmla="*/ 10 w 305"/>
                <a:gd name="T29" fmla="*/ 1 h 38"/>
                <a:gd name="T30" fmla="*/ 11 w 305"/>
                <a:gd name="T31" fmla="*/ 1 h 38"/>
                <a:gd name="T32" fmla="*/ 11 w 305"/>
                <a:gd name="T33" fmla="*/ 1 h 38"/>
                <a:gd name="T34" fmla="*/ 11 w 305"/>
                <a:gd name="T35" fmla="*/ 1 h 38"/>
                <a:gd name="T36" fmla="*/ 10 w 305"/>
                <a:gd name="T37" fmla="*/ 1 h 38"/>
                <a:gd name="T38" fmla="*/ 9 w 305"/>
                <a:gd name="T39" fmla="*/ 1 h 38"/>
                <a:gd name="T40" fmla="*/ 9 w 305"/>
                <a:gd name="T41" fmla="*/ 1 h 38"/>
                <a:gd name="T42" fmla="*/ 8 w 305"/>
                <a:gd name="T43" fmla="*/ 1 h 38"/>
                <a:gd name="T44" fmla="*/ 7 w 305"/>
                <a:gd name="T45" fmla="*/ 1 h 38"/>
                <a:gd name="T46" fmla="*/ 7 w 305"/>
                <a:gd name="T47" fmla="*/ 1 h 38"/>
                <a:gd name="T48" fmla="*/ 6 w 305"/>
                <a:gd name="T49" fmla="*/ 1 h 38"/>
                <a:gd name="T50" fmla="*/ 5 w 305"/>
                <a:gd name="T51" fmla="*/ 1 h 38"/>
                <a:gd name="T52" fmla="*/ 5 w 305"/>
                <a:gd name="T53" fmla="*/ 1 h 38"/>
                <a:gd name="T54" fmla="*/ 4 w 305"/>
                <a:gd name="T55" fmla="*/ 1 h 38"/>
                <a:gd name="T56" fmla="*/ 3 w 305"/>
                <a:gd name="T57" fmla="*/ 1 h 38"/>
                <a:gd name="T58" fmla="*/ 3 w 305"/>
                <a:gd name="T59" fmla="*/ 1 h 38"/>
                <a:gd name="T60" fmla="*/ 2 w 305"/>
                <a:gd name="T61" fmla="*/ 1 h 38"/>
                <a:gd name="T62" fmla="*/ 1 w 305"/>
                <a:gd name="T63" fmla="*/ 1 h 38"/>
                <a:gd name="T64" fmla="*/ 1 w 305"/>
                <a:gd name="T65" fmla="*/ 0 h 38"/>
                <a:gd name="T66" fmla="*/ 0 w 305"/>
                <a:gd name="T67" fmla="*/ 0 h 38"/>
                <a:gd name="T68" fmla="*/ 0 w 305"/>
                <a:gd name="T69" fmla="*/ 0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05" h="38">
                  <a:moveTo>
                    <a:pt x="9" y="0"/>
                  </a:moveTo>
                  <a:lnTo>
                    <a:pt x="28" y="4"/>
                  </a:lnTo>
                  <a:lnTo>
                    <a:pt x="47" y="6"/>
                  </a:lnTo>
                  <a:lnTo>
                    <a:pt x="66" y="10"/>
                  </a:lnTo>
                  <a:lnTo>
                    <a:pt x="84" y="12"/>
                  </a:lnTo>
                  <a:lnTo>
                    <a:pt x="103" y="15"/>
                  </a:lnTo>
                  <a:lnTo>
                    <a:pt x="121" y="18"/>
                  </a:lnTo>
                  <a:lnTo>
                    <a:pt x="138" y="20"/>
                  </a:lnTo>
                  <a:lnTo>
                    <a:pt x="157" y="21"/>
                  </a:lnTo>
                  <a:lnTo>
                    <a:pt x="175" y="23"/>
                  </a:lnTo>
                  <a:lnTo>
                    <a:pt x="194" y="25"/>
                  </a:lnTo>
                  <a:lnTo>
                    <a:pt x="212" y="26"/>
                  </a:lnTo>
                  <a:lnTo>
                    <a:pt x="231" y="26"/>
                  </a:lnTo>
                  <a:lnTo>
                    <a:pt x="249" y="27"/>
                  </a:lnTo>
                  <a:lnTo>
                    <a:pt x="267" y="26"/>
                  </a:lnTo>
                  <a:lnTo>
                    <a:pt x="286" y="26"/>
                  </a:lnTo>
                  <a:lnTo>
                    <a:pt x="305" y="25"/>
                  </a:lnTo>
                  <a:lnTo>
                    <a:pt x="286" y="38"/>
                  </a:lnTo>
                  <a:lnTo>
                    <a:pt x="269" y="38"/>
                  </a:lnTo>
                  <a:lnTo>
                    <a:pt x="250" y="38"/>
                  </a:lnTo>
                  <a:lnTo>
                    <a:pt x="233" y="37"/>
                  </a:lnTo>
                  <a:lnTo>
                    <a:pt x="216" y="37"/>
                  </a:lnTo>
                  <a:lnTo>
                    <a:pt x="197" y="36"/>
                  </a:lnTo>
                  <a:lnTo>
                    <a:pt x="180" y="34"/>
                  </a:lnTo>
                  <a:lnTo>
                    <a:pt x="161" y="33"/>
                  </a:lnTo>
                  <a:lnTo>
                    <a:pt x="143" y="30"/>
                  </a:lnTo>
                  <a:lnTo>
                    <a:pt x="126" y="28"/>
                  </a:lnTo>
                  <a:lnTo>
                    <a:pt x="107" y="26"/>
                  </a:lnTo>
                  <a:lnTo>
                    <a:pt x="90" y="23"/>
                  </a:lnTo>
                  <a:lnTo>
                    <a:pt x="72" y="21"/>
                  </a:lnTo>
                  <a:lnTo>
                    <a:pt x="53" y="18"/>
                  </a:lnTo>
                  <a:lnTo>
                    <a:pt x="36" y="15"/>
                  </a:lnTo>
                  <a:lnTo>
                    <a:pt x="17" y="13"/>
                  </a:lnTo>
                  <a:lnTo>
                    <a:pt x="0" y="11"/>
                  </a:lnTo>
                  <a:lnTo>
                    <a:pt x="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15" name="Freeform 526"/>
            <p:cNvSpPr>
              <a:spLocks noChangeAspect="1"/>
            </p:cNvSpPr>
            <p:nvPr/>
          </p:nvSpPr>
          <p:spPr bwMode="auto">
            <a:xfrm>
              <a:off x="4673" y="3269"/>
              <a:ext cx="111" cy="14"/>
            </a:xfrm>
            <a:custGeom>
              <a:avLst/>
              <a:gdLst>
                <a:gd name="T0" fmla="*/ 0 w 330"/>
                <a:gd name="T1" fmla="*/ 0 h 41"/>
                <a:gd name="T2" fmla="*/ 6 w 330"/>
                <a:gd name="T3" fmla="*/ 1 h 41"/>
                <a:gd name="T4" fmla="*/ 10 w 330"/>
                <a:gd name="T5" fmla="*/ 1 h 41"/>
                <a:gd name="T6" fmla="*/ 12 w 330"/>
                <a:gd name="T7" fmla="*/ 1 h 41"/>
                <a:gd name="T8" fmla="*/ 11 w 330"/>
                <a:gd name="T9" fmla="*/ 2 h 41"/>
                <a:gd name="T10" fmla="*/ 8 w 330"/>
                <a:gd name="T11" fmla="*/ 1 h 41"/>
                <a:gd name="T12" fmla="*/ 3 w 330"/>
                <a:gd name="T13" fmla="*/ 1 h 41"/>
                <a:gd name="T14" fmla="*/ 0 w 330"/>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0" h="41">
                  <a:moveTo>
                    <a:pt x="0" y="0"/>
                  </a:moveTo>
                  <a:lnTo>
                    <a:pt x="152" y="18"/>
                  </a:lnTo>
                  <a:lnTo>
                    <a:pt x="264" y="29"/>
                  </a:lnTo>
                  <a:lnTo>
                    <a:pt x="330" y="37"/>
                  </a:lnTo>
                  <a:lnTo>
                    <a:pt x="301" y="41"/>
                  </a:lnTo>
                  <a:lnTo>
                    <a:pt x="223" y="30"/>
                  </a:lnTo>
                  <a:lnTo>
                    <a:pt x="83" y="15"/>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16" name="Freeform 527"/>
            <p:cNvSpPr>
              <a:spLocks noChangeAspect="1"/>
            </p:cNvSpPr>
            <p:nvPr/>
          </p:nvSpPr>
          <p:spPr bwMode="auto">
            <a:xfrm>
              <a:off x="4674" y="3285"/>
              <a:ext cx="102" cy="13"/>
            </a:xfrm>
            <a:custGeom>
              <a:avLst/>
              <a:gdLst>
                <a:gd name="T0" fmla="*/ 1 w 304"/>
                <a:gd name="T1" fmla="*/ 0 h 38"/>
                <a:gd name="T2" fmla="*/ 6 w 304"/>
                <a:gd name="T3" fmla="*/ 1 h 38"/>
                <a:gd name="T4" fmla="*/ 11 w 304"/>
                <a:gd name="T5" fmla="*/ 1 h 38"/>
                <a:gd name="T6" fmla="*/ 11 w 304"/>
                <a:gd name="T7" fmla="*/ 1 h 38"/>
                <a:gd name="T8" fmla="*/ 5 w 304"/>
                <a:gd name="T9" fmla="*/ 1 h 38"/>
                <a:gd name="T10" fmla="*/ 0 w 304"/>
                <a:gd name="T11" fmla="*/ 0 h 38"/>
                <a:gd name="T12" fmla="*/ 0 w 304"/>
                <a:gd name="T13" fmla="*/ 0 h 38"/>
                <a:gd name="T14" fmla="*/ 1 w 304"/>
                <a:gd name="T15" fmla="*/ 0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4" h="38">
                  <a:moveTo>
                    <a:pt x="19" y="0"/>
                  </a:moveTo>
                  <a:lnTo>
                    <a:pt x="171" y="24"/>
                  </a:lnTo>
                  <a:lnTo>
                    <a:pt x="304" y="32"/>
                  </a:lnTo>
                  <a:lnTo>
                    <a:pt x="288" y="38"/>
                  </a:lnTo>
                  <a:lnTo>
                    <a:pt x="122" y="24"/>
                  </a:lnTo>
                  <a:lnTo>
                    <a:pt x="0" y="9"/>
                  </a:lnTo>
                  <a:lnTo>
                    <a:pt x="1" y="0"/>
                  </a:lnTo>
                  <a:lnTo>
                    <a:pt x="1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17" name="Freeform 528"/>
            <p:cNvSpPr>
              <a:spLocks noChangeAspect="1"/>
            </p:cNvSpPr>
            <p:nvPr/>
          </p:nvSpPr>
          <p:spPr bwMode="auto">
            <a:xfrm>
              <a:off x="4698" y="3296"/>
              <a:ext cx="37" cy="6"/>
            </a:xfrm>
            <a:custGeom>
              <a:avLst/>
              <a:gdLst>
                <a:gd name="T0" fmla="*/ 1 w 111"/>
                <a:gd name="T1" fmla="*/ 0 h 16"/>
                <a:gd name="T2" fmla="*/ 3 w 111"/>
                <a:gd name="T3" fmla="*/ 0 h 16"/>
                <a:gd name="T4" fmla="*/ 4 w 111"/>
                <a:gd name="T5" fmla="*/ 1 h 16"/>
                <a:gd name="T6" fmla="*/ 4 w 111"/>
                <a:gd name="T7" fmla="*/ 1 h 16"/>
                <a:gd name="T8" fmla="*/ 2 w 111"/>
                <a:gd name="T9" fmla="*/ 1 h 16"/>
                <a:gd name="T10" fmla="*/ 0 w 111"/>
                <a:gd name="T11" fmla="*/ 0 h 16"/>
                <a:gd name="T12" fmla="*/ 1 w 111"/>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 h="16">
                  <a:moveTo>
                    <a:pt x="25" y="0"/>
                  </a:moveTo>
                  <a:lnTo>
                    <a:pt x="71" y="6"/>
                  </a:lnTo>
                  <a:lnTo>
                    <a:pt x="111" y="10"/>
                  </a:lnTo>
                  <a:lnTo>
                    <a:pt x="97" y="16"/>
                  </a:lnTo>
                  <a:lnTo>
                    <a:pt x="61" y="15"/>
                  </a:lnTo>
                  <a:lnTo>
                    <a:pt x="0" y="7"/>
                  </a:lnTo>
                  <a:lnTo>
                    <a:pt x="25"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18" name="Freeform 529"/>
            <p:cNvSpPr>
              <a:spLocks noChangeAspect="1"/>
            </p:cNvSpPr>
            <p:nvPr/>
          </p:nvSpPr>
          <p:spPr bwMode="auto">
            <a:xfrm>
              <a:off x="4703" y="3310"/>
              <a:ext cx="26" cy="4"/>
            </a:xfrm>
            <a:custGeom>
              <a:avLst/>
              <a:gdLst>
                <a:gd name="T0" fmla="*/ 1 w 81"/>
                <a:gd name="T1" fmla="*/ 0 h 15"/>
                <a:gd name="T2" fmla="*/ 3 w 81"/>
                <a:gd name="T3" fmla="*/ 0 h 15"/>
                <a:gd name="T4" fmla="*/ 2 w 81"/>
                <a:gd name="T5" fmla="*/ 0 h 15"/>
                <a:gd name="T6" fmla="*/ 0 w 81"/>
                <a:gd name="T7" fmla="*/ 0 h 15"/>
                <a:gd name="T8" fmla="*/ 1 w 81"/>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15">
                  <a:moveTo>
                    <a:pt x="19" y="0"/>
                  </a:moveTo>
                  <a:lnTo>
                    <a:pt x="81" y="8"/>
                  </a:lnTo>
                  <a:lnTo>
                    <a:pt x="64" y="15"/>
                  </a:lnTo>
                  <a:lnTo>
                    <a:pt x="0" y="6"/>
                  </a:lnTo>
                  <a:lnTo>
                    <a:pt x="19"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19" name="Freeform 530"/>
            <p:cNvSpPr>
              <a:spLocks noChangeAspect="1"/>
            </p:cNvSpPr>
            <p:nvPr/>
          </p:nvSpPr>
          <p:spPr bwMode="auto">
            <a:xfrm>
              <a:off x="4704" y="3324"/>
              <a:ext cx="27" cy="4"/>
            </a:xfrm>
            <a:custGeom>
              <a:avLst/>
              <a:gdLst>
                <a:gd name="T0" fmla="*/ 0 w 81"/>
                <a:gd name="T1" fmla="*/ 0 h 15"/>
                <a:gd name="T2" fmla="*/ 2 w 81"/>
                <a:gd name="T3" fmla="*/ 0 h 15"/>
                <a:gd name="T4" fmla="*/ 3 w 81"/>
                <a:gd name="T5" fmla="*/ 0 h 15"/>
                <a:gd name="T6" fmla="*/ 2 w 81"/>
                <a:gd name="T7" fmla="*/ 0 h 15"/>
                <a:gd name="T8" fmla="*/ 0 w 81"/>
                <a:gd name="T9" fmla="*/ 0 h 15"/>
                <a:gd name="T10" fmla="*/ 0 w 81"/>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15">
                  <a:moveTo>
                    <a:pt x="8" y="0"/>
                  </a:moveTo>
                  <a:lnTo>
                    <a:pt x="42" y="4"/>
                  </a:lnTo>
                  <a:lnTo>
                    <a:pt x="81" y="9"/>
                  </a:lnTo>
                  <a:lnTo>
                    <a:pt x="60" y="15"/>
                  </a:lnTo>
                  <a:lnTo>
                    <a:pt x="0" y="9"/>
                  </a:lnTo>
                  <a:lnTo>
                    <a:pt x="8" y="0"/>
                  </a:lnTo>
                  <a:close/>
                </a:path>
              </a:pathLst>
            </a:custGeom>
            <a:solidFill>
              <a:srgbClr val="D1E2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40020" name="Freeform 531"/>
            <p:cNvSpPr>
              <a:spLocks noChangeAspect="1"/>
            </p:cNvSpPr>
            <p:nvPr/>
          </p:nvSpPr>
          <p:spPr bwMode="auto">
            <a:xfrm>
              <a:off x="4691" y="3344"/>
              <a:ext cx="53" cy="14"/>
            </a:xfrm>
            <a:custGeom>
              <a:avLst/>
              <a:gdLst>
                <a:gd name="T0" fmla="*/ 0 w 157"/>
                <a:gd name="T1" fmla="*/ 0 h 41"/>
                <a:gd name="T2" fmla="*/ 2 w 157"/>
                <a:gd name="T3" fmla="*/ 0 h 41"/>
                <a:gd name="T4" fmla="*/ 4 w 157"/>
                <a:gd name="T5" fmla="*/ 1 h 41"/>
                <a:gd name="T6" fmla="*/ 6 w 157"/>
                <a:gd name="T7" fmla="*/ 1 h 41"/>
                <a:gd name="T8" fmla="*/ 5 w 157"/>
                <a:gd name="T9" fmla="*/ 1 h 41"/>
                <a:gd name="T10" fmla="*/ 4 w 157"/>
                <a:gd name="T11" fmla="*/ 2 h 41"/>
                <a:gd name="T12" fmla="*/ 2 w 157"/>
                <a:gd name="T13" fmla="*/ 1 h 41"/>
                <a:gd name="T14" fmla="*/ 1 w 157"/>
                <a:gd name="T15" fmla="*/ 1 h 41"/>
                <a:gd name="T16" fmla="*/ 0 w 157"/>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 h="41">
                  <a:moveTo>
                    <a:pt x="0" y="0"/>
                  </a:moveTo>
                  <a:lnTo>
                    <a:pt x="60" y="10"/>
                  </a:lnTo>
                  <a:lnTo>
                    <a:pt x="111" y="16"/>
                  </a:lnTo>
                  <a:lnTo>
                    <a:pt x="157" y="19"/>
                  </a:lnTo>
                  <a:lnTo>
                    <a:pt x="119" y="37"/>
                  </a:lnTo>
                  <a:lnTo>
                    <a:pt x="103" y="41"/>
                  </a:lnTo>
                  <a:lnTo>
                    <a:pt x="53" y="37"/>
                  </a:lnTo>
                  <a:lnTo>
                    <a:pt x="21"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grpSp>
      <p:sp>
        <p:nvSpPr>
          <p:cNvPr id="41492" name="Text Box 532"/>
          <p:cNvSpPr txBox="1">
            <a:spLocks noChangeArrowheads="1"/>
          </p:cNvSpPr>
          <p:nvPr/>
        </p:nvSpPr>
        <p:spPr bwMode="auto">
          <a:xfrm>
            <a:off x="5372100" y="3352800"/>
            <a:ext cx="12334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a:latin typeface="Franklin Gothic Medium" panose="020B0603020102020204" pitchFamily="34" charset="0"/>
              </a:rPr>
              <a:t>Difference</a:t>
            </a:r>
          </a:p>
          <a:p>
            <a:pPr algn="ctr" eaLnBrk="1" hangingPunct="1">
              <a:spcBef>
                <a:spcPct val="0"/>
              </a:spcBef>
              <a:buFontTx/>
              <a:buNone/>
            </a:pPr>
            <a:r>
              <a:rPr lang="en-US" altLang="en-US" sz="1800">
                <a:latin typeface="Franklin Gothic Medium" panose="020B0603020102020204" pitchFamily="34" charset="0"/>
              </a:rPr>
              <a:t>Threshold</a:t>
            </a:r>
          </a:p>
        </p:txBody>
      </p:sp>
      <p:sp>
        <p:nvSpPr>
          <p:cNvPr id="39949" name="Text Box 533"/>
          <p:cNvSpPr txBox="1">
            <a:spLocks noChangeArrowheads="1"/>
          </p:cNvSpPr>
          <p:nvPr/>
        </p:nvSpPr>
        <p:spPr bwMode="auto">
          <a:xfrm>
            <a:off x="1525588" y="6140450"/>
            <a:ext cx="56445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a:latin typeface="Franklin Gothic Medium" panose="020B0603020102020204" pitchFamily="34" charset="0"/>
              </a:rPr>
              <a:t>Tell when you (observer) detect a difference in the light.</a:t>
            </a:r>
          </a:p>
        </p:txBody>
      </p:sp>
      <p:sp>
        <p:nvSpPr>
          <p:cNvPr id="41494" name="AutoShape 534"/>
          <p:cNvSpPr>
            <a:spLocks/>
          </p:cNvSpPr>
          <p:nvPr/>
        </p:nvSpPr>
        <p:spPr bwMode="auto">
          <a:xfrm rot="-5400000">
            <a:off x="5910263" y="3194050"/>
            <a:ext cx="152400" cy="1752600"/>
          </a:xfrm>
          <a:prstGeom prst="rightBrace">
            <a:avLst>
              <a:gd name="adj1" fmla="val 9583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41495" name="Text Box 535"/>
          <p:cNvSpPr txBox="1">
            <a:spLocks noChangeArrowheads="1"/>
          </p:cNvSpPr>
          <p:nvPr/>
        </p:nvSpPr>
        <p:spPr bwMode="auto">
          <a:xfrm>
            <a:off x="4733925" y="5032375"/>
            <a:ext cx="4571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latin typeface="Franklin Gothic Medium" panose="020B0603020102020204" pitchFamily="34" charset="0"/>
              </a:rPr>
              <a:t>No</a:t>
            </a:r>
          </a:p>
        </p:txBody>
      </p:sp>
      <p:sp>
        <p:nvSpPr>
          <p:cNvPr id="39952" name="AutoShape 536"/>
          <p:cNvSpPr>
            <a:spLocks noChangeArrowheads="1"/>
          </p:cNvSpPr>
          <p:nvPr/>
        </p:nvSpPr>
        <p:spPr bwMode="auto">
          <a:xfrm>
            <a:off x="4572000" y="5435600"/>
            <a:ext cx="2895600" cy="381000"/>
          </a:xfrm>
          <a:prstGeom prst="roundRect">
            <a:avLst>
              <a:gd name="adj" fmla="val 16667"/>
            </a:avLst>
          </a:prstGeom>
          <a:solidFill>
            <a:srgbClr val="FFD18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Franklin Gothic Medium" panose="020B0603020102020204" pitchFamily="34" charset="0"/>
              </a:rPr>
              <a:t>Observer’s Response</a:t>
            </a:r>
          </a:p>
        </p:txBody>
      </p:sp>
      <p:sp>
        <p:nvSpPr>
          <p:cNvPr id="41497" name="Text Box 537"/>
          <p:cNvSpPr txBox="1">
            <a:spLocks noChangeArrowheads="1"/>
          </p:cNvSpPr>
          <p:nvPr/>
        </p:nvSpPr>
        <p:spPr bwMode="auto">
          <a:xfrm>
            <a:off x="5653088" y="5029200"/>
            <a:ext cx="4571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latin typeface="Franklin Gothic Medium" panose="020B0603020102020204" pitchFamily="34" charset="0"/>
              </a:rPr>
              <a:t>No</a:t>
            </a:r>
          </a:p>
        </p:txBody>
      </p:sp>
      <p:sp>
        <p:nvSpPr>
          <p:cNvPr id="41498" name="Text Box 538"/>
          <p:cNvSpPr txBox="1">
            <a:spLocks noChangeArrowheads="1"/>
          </p:cNvSpPr>
          <p:nvPr/>
        </p:nvSpPr>
        <p:spPr bwMode="auto">
          <a:xfrm>
            <a:off x="6557963" y="5029200"/>
            <a:ext cx="542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latin typeface="Franklin Gothic Medium" panose="020B0603020102020204" pitchFamily="34" charset="0"/>
              </a:rPr>
              <a:t>Yes</a:t>
            </a:r>
          </a:p>
        </p:txBody>
      </p:sp>
    </p:spTree>
    <p:extLst>
      <p:ext uri="{BB962C8B-B14F-4D97-AF65-F5344CB8AC3E}">
        <p14:creationId xmlns:p14="http://schemas.microsoft.com/office/powerpoint/2010/main" val="15858877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495"/>
                                        </p:tgtEl>
                                        <p:attrNameLst>
                                          <p:attrName>style.visibility</p:attrName>
                                        </p:attrNameLst>
                                      </p:cBhvr>
                                      <p:to>
                                        <p:strVal val="visible"/>
                                      </p:to>
                                    </p:set>
                                    <p:animEffect transition="in" filter="dissolve">
                                      <p:cBhvr>
                                        <p:cTn id="7" dur="500"/>
                                        <p:tgtEl>
                                          <p:spTgt spid="414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497"/>
                                        </p:tgtEl>
                                        <p:attrNameLst>
                                          <p:attrName>style.visibility</p:attrName>
                                        </p:attrNameLst>
                                      </p:cBhvr>
                                      <p:to>
                                        <p:strVal val="visible"/>
                                      </p:to>
                                    </p:set>
                                    <p:animEffect transition="in" filter="dissolve">
                                      <p:cBhvr>
                                        <p:cTn id="12" dur="500"/>
                                        <p:tgtEl>
                                          <p:spTgt spid="414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498"/>
                                        </p:tgtEl>
                                        <p:attrNameLst>
                                          <p:attrName>style.visibility</p:attrName>
                                        </p:attrNameLst>
                                      </p:cBhvr>
                                      <p:to>
                                        <p:strVal val="visible"/>
                                      </p:to>
                                    </p:set>
                                    <p:animEffect transition="in" filter="dissolve">
                                      <p:cBhvr>
                                        <p:cTn id="17" dur="500"/>
                                        <p:tgtEl>
                                          <p:spTgt spid="414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492"/>
                                        </p:tgtEl>
                                        <p:attrNameLst>
                                          <p:attrName>style.visibility</p:attrName>
                                        </p:attrNameLst>
                                      </p:cBhvr>
                                      <p:to>
                                        <p:strVal val="visible"/>
                                      </p:to>
                                    </p:set>
                                    <p:animEffect transition="in" filter="dissolve">
                                      <p:cBhvr>
                                        <p:cTn id="22" dur="500"/>
                                        <p:tgtEl>
                                          <p:spTgt spid="41492"/>
                                        </p:tgtEl>
                                      </p:cBhvr>
                                    </p:animEffect>
                                  </p:childTnLst>
                                </p:cTn>
                              </p:par>
                            </p:childTnLst>
                          </p:cTn>
                        </p:par>
                        <p:par>
                          <p:cTn id="23" fill="hold" nodeType="afterGroup">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41494"/>
                                        </p:tgtEl>
                                        <p:attrNameLst>
                                          <p:attrName>style.visibility</p:attrName>
                                        </p:attrNameLst>
                                      </p:cBhvr>
                                      <p:to>
                                        <p:strVal val="visible"/>
                                      </p:to>
                                    </p:set>
                                    <p:animEffect transition="in" filter="dissolve">
                                      <p:cBhvr>
                                        <p:cTn id="26" dur="500"/>
                                        <p:tgtEl>
                                          <p:spTgt spid="41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92" grpId="0" autoUpdateAnimBg="0"/>
      <p:bldP spid="41494" grpId="0" animBg="1"/>
      <p:bldP spid="41495" grpId="0" autoUpdateAnimBg="0"/>
      <p:bldP spid="41497" grpId="0" autoUpdateAnimBg="0"/>
      <p:bldP spid="41498"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Franklin Gothic Medium" pitchFamily="34" charset="0"/>
              </a:rPr>
              <a:t>SENSING THE WORLD: SOME BASIC PRINCIPLES</a:t>
            </a:r>
            <a:endParaRPr lang="en-US" dirty="0">
              <a:latin typeface="Franklin Gothic Medium" pitchFamily="34" charset="0"/>
            </a:endParaRPr>
          </a:p>
        </p:txBody>
      </p:sp>
      <p:sp>
        <p:nvSpPr>
          <p:cNvPr id="5" name="Text Placeholder 4"/>
          <p:cNvSpPr>
            <a:spLocks noGrp="1"/>
          </p:cNvSpPr>
          <p:nvPr>
            <p:ph type="body" idx="1"/>
          </p:nvPr>
        </p:nvSpPr>
        <p:spPr/>
        <p:txBody>
          <a:bodyPr/>
          <a:lstStyle/>
          <a:p>
            <a:endParaRPr lang="en-US">
              <a:latin typeface="Franklin Gothic Medium" pitchFamily="34" charset="0"/>
            </a:endParaRPr>
          </a:p>
        </p:txBody>
      </p:sp>
      <p:sp>
        <p:nvSpPr>
          <p:cNvPr id="1026" name="AutoShape 2" descr="https://lh5.googleusercontent.com/vinh4Dsj-pdW_2jmcfkX90LjzHJJTTFwzdV3NoJKPkh8Im1LAgdL4_tPsYW0S8ZLB_G9wUEXswIKr0WUahr1MmPcug-MU87h0ZeqSFscAtqM0d-n_Q"/>
          <p:cNvSpPr>
            <a:spLocks noChangeAspect="1" noChangeArrowheads="1"/>
          </p:cNvSpPr>
          <p:nvPr/>
        </p:nvSpPr>
        <p:spPr bwMode="auto">
          <a:xfrm>
            <a:off x="155575" y="-2438400"/>
            <a:ext cx="4543425" cy="5086350"/>
          </a:xfrm>
          <a:prstGeom prst="rect">
            <a:avLst/>
          </a:prstGeom>
          <a:noFill/>
        </p:spPr>
        <p:txBody>
          <a:bodyPr vert="horz" wrap="square" lIns="91440" tIns="45720" rIns="91440" bIns="45720" numCol="1" anchor="t" anchorCtr="0" compatLnSpc="1">
            <a:prstTxWarp prst="textNoShape">
              <a:avLst/>
            </a:prstTxWarp>
          </a:bodyPr>
          <a:lstStyle/>
          <a:p>
            <a:endParaRPr lang="en-US">
              <a:latin typeface="Franklin Gothic Medium" pitchFamily="34" charset="0"/>
            </a:endParaRPr>
          </a:p>
        </p:txBody>
      </p:sp>
      <p:sp>
        <p:nvSpPr>
          <p:cNvPr id="1028" name="AutoShape 4" descr="https://lh5.googleusercontent.com/vinh4Dsj-pdW_2jmcfkX90LjzHJJTTFwzdV3NoJKPkh8Im1LAgdL4_tPsYW0S8ZLB_G9wUEXswIKr0WUahr1MmPcug-MU87h0ZeqSFscAtqM0d-n_Q"/>
          <p:cNvSpPr>
            <a:spLocks noChangeAspect="1" noChangeArrowheads="1"/>
          </p:cNvSpPr>
          <p:nvPr/>
        </p:nvSpPr>
        <p:spPr bwMode="auto">
          <a:xfrm>
            <a:off x="155575" y="-2438400"/>
            <a:ext cx="4543425" cy="5086350"/>
          </a:xfrm>
          <a:prstGeom prst="rect">
            <a:avLst/>
          </a:prstGeom>
          <a:noFill/>
        </p:spPr>
        <p:txBody>
          <a:bodyPr vert="horz" wrap="square" lIns="91440" tIns="45720" rIns="91440" bIns="45720" numCol="1" anchor="t" anchorCtr="0" compatLnSpc="1">
            <a:prstTxWarp prst="textNoShape">
              <a:avLst/>
            </a:prstTxWarp>
          </a:bodyPr>
          <a:lstStyle/>
          <a:p>
            <a:endParaRPr lang="en-US">
              <a:latin typeface="Franklin Gothic Medium" pitchFamily="34" charset="0"/>
            </a:endParaRPr>
          </a:p>
        </p:txBody>
      </p:sp>
      <p:sp>
        <p:nvSpPr>
          <p:cNvPr id="1030" name="AutoShape 6" descr="https://lh5.googleusercontent.com/vinh4Dsj-pdW_2jmcfkX90LjzHJJTTFwzdV3NoJKPkh8Im1LAgdL4_tPsYW0S8ZLB_G9wUEXswIKr0WUahr1MmPcug-MU87h0ZeqSFscAtqM0d-n_Q"/>
          <p:cNvSpPr>
            <a:spLocks noChangeAspect="1" noChangeArrowheads="1"/>
          </p:cNvSpPr>
          <p:nvPr/>
        </p:nvSpPr>
        <p:spPr bwMode="auto">
          <a:xfrm>
            <a:off x="155575" y="-2438400"/>
            <a:ext cx="4543425" cy="5086350"/>
          </a:xfrm>
          <a:prstGeom prst="rect">
            <a:avLst/>
          </a:prstGeom>
          <a:noFill/>
        </p:spPr>
        <p:txBody>
          <a:bodyPr vert="horz" wrap="square" lIns="91440" tIns="45720" rIns="91440" bIns="45720" numCol="1" anchor="t" anchorCtr="0" compatLnSpc="1">
            <a:prstTxWarp prst="textNoShape">
              <a:avLst/>
            </a:prstTxWarp>
          </a:bodyPr>
          <a:lstStyle/>
          <a:p>
            <a:endParaRPr lang="en-US">
              <a:latin typeface="Franklin Gothic Medium" pitchFamily="34" charset="0"/>
            </a:endParaRPr>
          </a:p>
        </p:txBody>
      </p:sp>
      <p:sp>
        <p:nvSpPr>
          <p:cNvPr id="1032" name="AutoShape 8" descr="https://lh5.googleusercontent.com/vinh4Dsj-pdW_2jmcfkX90LjzHJJTTFwzdV3NoJKPkh8Im1LAgdL4_tPsYW0S8ZLB_G9wUEXswIKr0WUahr1MmPcug-MU87h0ZeqSFscAtqM0d-n_Q"/>
          <p:cNvSpPr>
            <a:spLocks noChangeAspect="1" noChangeArrowheads="1"/>
          </p:cNvSpPr>
          <p:nvPr/>
        </p:nvSpPr>
        <p:spPr bwMode="auto">
          <a:xfrm>
            <a:off x="155575" y="-2438400"/>
            <a:ext cx="4543425" cy="5086350"/>
          </a:xfrm>
          <a:prstGeom prst="rect">
            <a:avLst/>
          </a:prstGeom>
          <a:noFill/>
        </p:spPr>
        <p:txBody>
          <a:bodyPr vert="horz" wrap="square" lIns="91440" tIns="45720" rIns="91440" bIns="45720" numCol="1" anchor="t" anchorCtr="0" compatLnSpc="1">
            <a:prstTxWarp prst="textNoShape">
              <a:avLst/>
            </a:prstTxWarp>
          </a:bodyPr>
          <a:lstStyle/>
          <a:p>
            <a:endParaRPr lang="en-US">
              <a:latin typeface="Franklin Gothic Medium" pitchFamily="34" charset="0"/>
            </a:endParaRPr>
          </a:p>
        </p:txBody>
      </p:sp>
      <p:pic>
        <p:nvPicPr>
          <p:cNvPr id="91140" name="Picture 4" descr="https://lh5.googleusercontent.com/vinh4Dsj-pdW_2jmcfkX90LjzHJJTTFwzdV3NoJKPkh8Im1LAgdL4_tPsYW0S8ZLB_G9wUEXswIKr0WUahr1MmPcug-MU87h0ZeqSFscAtqM0d-n_Q"/>
          <p:cNvPicPr>
            <a:picLocks noChangeAspect="1" noChangeArrowheads="1"/>
          </p:cNvPicPr>
          <p:nvPr/>
        </p:nvPicPr>
        <p:blipFill>
          <a:blip r:embed="rId2" cstate="print"/>
          <a:srcRect/>
          <a:stretch>
            <a:fillRect/>
          </a:stretch>
        </p:blipFill>
        <p:spPr bwMode="auto">
          <a:xfrm>
            <a:off x="2286000" y="1771650"/>
            <a:ext cx="4543425" cy="508635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30777" y="152400"/>
            <a:ext cx="7772400" cy="1143000"/>
          </a:xfrm>
        </p:spPr>
        <p:txBody>
          <a:bodyPr>
            <a:normAutofit/>
          </a:bodyPr>
          <a:lstStyle/>
          <a:p>
            <a:r>
              <a:rPr lang="en-US" sz="4000" dirty="0" smtClean="0">
                <a:latin typeface="Franklin Gothic Medium" panose="020B0603020102020204" pitchFamily="34" charset="0"/>
              </a:rPr>
              <a:t>WEBER’S LAW</a:t>
            </a:r>
            <a:endParaRPr lang="en-US" altLang="en-US" sz="4000" dirty="0" smtClean="0">
              <a:solidFill>
                <a:schemeClr val="tx1"/>
              </a:solidFill>
              <a:latin typeface="Franklin Gothic Medium" panose="020B0603020102020204" pitchFamily="34" charset="0"/>
            </a:endParaRPr>
          </a:p>
        </p:txBody>
      </p:sp>
      <p:sp>
        <p:nvSpPr>
          <p:cNvPr id="41987" name="Rectangle 3"/>
          <p:cNvSpPr>
            <a:spLocks noGrp="1" noChangeArrowheads="1"/>
          </p:cNvSpPr>
          <p:nvPr>
            <p:ph type="body" sz="half" idx="1"/>
          </p:nvPr>
        </p:nvSpPr>
        <p:spPr>
          <a:xfrm>
            <a:off x="685800" y="1743891"/>
            <a:ext cx="7556500" cy="1524000"/>
          </a:xfrm>
        </p:spPr>
        <p:txBody>
          <a:bodyPr/>
          <a:lstStyle/>
          <a:p>
            <a:pPr marL="0" indent="0" algn="ctr" eaLnBrk="1" hangingPunct="1">
              <a:buFont typeface="Wingdings" panose="05000000000000000000" pitchFamily="2" charset="2"/>
              <a:buNone/>
            </a:pPr>
            <a:r>
              <a:rPr lang="en-US" altLang="en-US" sz="2400" dirty="0" smtClean="0">
                <a:latin typeface="Franklin Gothic Medium" panose="020B0603020102020204" pitchFamily="34" charset="0"/>
              </a:rPr>
              <a:t>Two stimuli must differ by a constant minimum percentage (rather than a constant amount), to be perceived as different. Weber fraction: k = </a:t>
            </a:r>
            <a:r>
              <a:rPr lang="en-US" altLang="en-US" sz="2400" dirty="0" err="1" smtClean="0">
                <a:latin typeface="Franklin Gothic Medium" panose="020B0603020102020204" pitchFamily="34" charset="0"/>
              </a:rPr>
              <a:t>dI</a:t>
            </a:r>
            <a:r>
              <a:rPr lang="en-US" altLang="en-US" sz="2400" dirty="0" smtClean="0">
                <a:latin typeface="Franklin Gothic Medium" panose="020B0603020102020204" pitchFamily="34" charset="0"/>
              </a:rPr>
              <a:t>/I.</a:t>
            </a:r>
          </a:p>
        </p:txBody>
      </p:sp>
      <p:graphicFrame>
        <p:nvGraphicFramePr>
          <p:cNvPr id="42005" name="Group 21"/>
          <p:cNvGraphicFramePr>
            <a:graphicFrameLocks noGrp="1"/>
          </p:cNvGraphicFramePr>
          <p:nvPr>
            <p:ph sz="half" idx="2"/>
            <p:extLst>
              <p:ext uri="{D42A27DB-BD31-4B8C-83A1-F6EECF244321}">
                <p14:modId xmlns:p14="http://schemas.microsoft.com/office/powerpoint/2010/main" val="1245739036"/>
              </p:ext>
            </p:extLst>
          </p:nvPr>
        </p:nvGraphicFramePr>
        <p:xfrm>
          <a:off x="2448718" y="3429000"/>
          <a:ext cx="4030663" cy="2611447"/>
        </p:xfrm>
        <a:graphic>
          <a:graphicData uri="http://schemas.openxmlformats.org/drawingml/2006/table">
            <a:tbl>
              <a:tblPr/>
              <a:tblGrid>
                <a:gridCol w="2016125">
                  <a:extLst>
                    <a:ext uri="{9D8B030D-6E8A-4147-A177-3AD203B41FA5}">
                      <a16:colId xmlns:a16="http://schemas.microsoft.com/office/drawing/2014/main" val="20000"/>
                    </a:ext>
                  </a:extLst>
                </a:gridCol>
                <a:gridCol w="2014538">
                  <a:extLst>
                    <a:ext uri="{9D8B030D-6E8A-4147-A177-3AD203B41FA5}">
                      <a16:colId xmlns:a16="http://schemas.microsoft.com/office/drawing/2014/main" val="20001"/>
                    </a:ext>
                  </a:extLst>
                </a:gridCol>
              </a:tblGrid>
              <a:tr h="9448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Franklin Gothic Medium" panose="020B0603020102020204" pitchFamily="34" charset="0"/>
                        </a:rPr>
                        <a:t>Stimulus</a:t>
                      </a:r>
                    </a:p>
                  </a:txBody>
                  <a:tcPr marT="45711" marB="4571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Franklin Gothic Medium" panose="020B0603020102020204" pitchFamily="34" charset="0"/>
                        </a:rPr>
                        <a:t>Constant (k)</a:t>
                      </a:r>
                    </a:p>
                  </a:txBody>
                  <a:tcPr marT="45711" marB="4571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53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Franklin Gothic Medium" panose="020B0603020102020204" pitchFamily="34" charset="0"/>
                        </a:rPr>
                        <a:t>Light</a:t>
                      </a:r>
                    </a:p>
                  </a:txBody>
                  <a:tcPr marT="45711" marB="4571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Franklin Gothic Medium" panose="020B0603020102020204" pitchFamily="34" charset="0"/>
                        </a:rPr>
                        <a:t>8%</a:t>
                      </a:r>
                    </a:p>
                  </a:txBody>
                  <a:tcPr marT="45711" marB="4571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15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Franklin Gothic Medium" panose="020B0603020102020204" pitchFamily="34" charset="0"/>
                        </a:rPr>
                        <a:t>Weight</a:t>
                      </a:r>
                    </a:p>
                  </a:txBody>
                  <a:tcPr marT="45711" marB="4571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Franklin Gothic Medium" panose="020B0603020102020204" pitchFamily="34" charset="0"/>
                        </a:rPr>
                        <a:t>2%</a:t>
                      </a:r>
                    </a:p>
                  </a:txBody>
                  <a:tcPr marT="45711" marB="4571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33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Franklin Gothic Medium" panose="020B0603020102020204" pitchFamily="34" charset="0"/>
                        </a:rPr>
                        <a:t>Tone</a:t>
                      </a:r>
                    </a:p>
                  </a:txBody>
                  <a:tcPr marT="45711" marB="4571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Franklin Gothic Medium" panose="020B0603020102020204" pitchFamily="34" charset="0"/>
                        </a:rPr>
                        <a:t>3%</a:t>
                      </a:r>
                    </a:p>
                  </a:txBody>
                  <a:tcPr marT="45711" marB="4571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0494607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en-US" dirty="0" smtClean="0">
                <a:latin typeface="Franklin Gothic Medium" panose="020B0603020102020204" pitchFamily="34" charset="0"/>
              </a:rPr>
              <a:t>SENSORY THRESHOLDS</a:t>
            </a:r>
          </a:p>
        </p:txBody>
      </p:sp>
      <p:sp>
        <p:nvSpPr>
          <p:cNvPr id="46083" name="Rectangle 3"/>
          <p:cNvSpPr>
            <a:spLocks noGrp="1" noChangeArrowheads="1"/>
          </p:cNvSpPr>
          <p:nvPr>
            <p:ph type="body" idx="1"/>
          </p:nvPr>
        </p:nvSpPr>
        <p:spPr/>
        <p:txBody>
          <a:bodyPr/>
          <a:lstStyle/>
          <a:p>
            <a:pPr eaLnBrk="1" hangingPunct="1"/>
            <a:r>
              <a:rPr lang="en-US" altLang="en-US" dirty="0" smtClean="0">
                <a:latin typeface="Franklin Gothic Medium" panose="020B0603020102020204" pitchFamily="34" charset="0"/>
              </a:rPr>
              <a:t>Weber’s Law</a:t>
            </a:r>
          </a:p>
          <a:p>
            <a:pPr lvl="1" eaLnBrk="1" hangingPunct="1"/>
            <a:r>
              <a:rPr lang="en-US" altLang="en-US" dirty="0" smtClean="0">
                <a:latin typeface="Franklin Gothic Medium" panose="020B0603020102020204" pitchFamily="34" charset="0"/>
              </a:rPr>
              <a:t>States that the difference threshold is a constant proportion of the specific stimulus</a:t>
            </a:r>
          </a:p>
          <a:p>
            <a:pPr lvl="1" eaLnBrk="1" hangingPunct="1"/>
            <a:r>
              <a:rPr lang="en-US" altLang="en-US" dirty="0" smtClean="0">
                <a:latin typeface="Franklin Gothic Medium" panose="020B0603020102020204" pitchFamily="34" charset="0"/>
              </a:rPr>
              <a:t>Senses vary in their sensitivity to changes in stimulation</a:t>
            </a:r>
          </a:p>
          <a:p>
            <a:pPr lvl="1" eaLnBrk="1" hangingPunct="1"/>
            <a:r>
              <a:rPr lang="en-US" altLang="en-US" dirty="0" smtClean="0">
                <a:latin typeface="Franklin Gothic Medium" panose="020B0603020102020204" pitchFamily="34" charset="0"/>
              </a:rPr>
              <a:t>More than just sensation it has to do with sales.</a:t>
            </a:r>
          </a:p>
        </p:txBody>
      </p:sp>
    </p:spTree>
    <p:extLst>
      <p:ext uri="{BB962C8B-B14F-4D97-AF65-F5344CB8AC3E}">
        <p14:creationId xmlns:p14="http://schemas.microsoft.com/office/powerpoint/2010/main" val="11802126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r>
              <a:rPr lang="en-US" altLang="en-US" sz="4000" dirty="0" smtClean="0">
                <a:latin typeface="Franklin Gothic Medium" panose="020B0603020102020204" pitchFamily="34" charset="0"/>
              </a:rPr>
              <a:t>PUT IT ANOTHER WAY…</a:t>
            </a:r>
            <a:endParaRPr lang="en-US" altLang="en-US" sz="4000" dirty="0">
              <a:latin typeface="Franklin Gothic Medium" panose="020B0603020102020204" pitchFamily="34" charset="0"/>
            </a:endParaRPr>
          </a:p>
        </p:txBody>
      </p:sp>
      <p:sp>
        <p:nvSpPr>
          <p:cNvPr id="343043" name="Rectangle 3"/>
          <p:cNvSpPr>
            <a:spLocks noGrp="1" noChangeArrowheads="1"/>
          </p:cNvSpPr>
          <p:nvPr>
            <p:ph type="body" idx="1"/>
          </p:nvPr>
        </p:nvSpPr>
        <p:spPr>
          <a:xfrm>
            <a:off x="457200" y="5951610"/>
            <a:ext cx="8291513" cy="569913"/>
          </a:xfrm>
        </p:spPr>
        <p:txBody>
          <a:bodyPr>
            <a:normAutofit lnSpcReduction="10000"/>
          </a:bodyPr>
          <a:lstStyle/>
          <a:p>
            <a:pPr algn="ctr">
              <a:lnSpc>
                <a:spcPct val="90000"/>
              </a:lnSpc>
              <a:buFontTx/>
              <a:buNone/>
            </a:pPr>
            <a:r>
              <a:rPr lang="en-US" altLang="en-US" dirty="0">
                <a:latin typeface="Franklin Gothic Medium" panose="020B0603020102020204" pitchFamily="34" charset="0"/>
              </a:rPr>
              <a:t>Who will notice if we add 2 </a:t>
            </a:r>
            <a:r>
              <a:rPr lang="en-US" altLang="en-US" dirty="0" err="1">
                <a:latin typeface="Franklin Gothic Medium" panose="020B0603020102020204" pitchFamily="34" charset="0"/>
              </a:rPr>
              <a:t>lbs</a:t>
            </a:r>
            <a:r>
              <a:rPr lang="en-US" altLang="en-US" dirty="0">
                <a:latin typeface="Franklin Gothic Medium" panose="020B0603020102020204" pitchFamily="34" charset="0"/>
              </a:rPr>
              <a:t>?</a:t>
            </a:r>
          </a:p>
        </p:txBody>
      </p:sp>
      <p:pic>
        <p:nvPicPr>
          <p:cNvPr id="2052" name="Picture 4" descr="Image result for female lifting heav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38953"/>
            <a:ext cx="51816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male lifting light we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224705"/>
            <a:ext cx="4648200" cy="2611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SENSORY ADAPTATION</a:t>
            </a:r>
            <a:endParaRPr lang="en-US" dirty="0">
              <a:latin typeface="Franklin Gothic Medium" pitchFamily="34" charset="0"/>
            </a:endParaRPr>
          </a:p>
        </p:txBody>
      </p:sp>
      <p:sp>
        <p:nvSpPr>
          <p:cNvPr id="3" name="Content Placeholder 2"/>
          <p:cNvSpPr>
            <a:spLocks noGrp="1"/>
          </p:cNvSpPr>
          <p:nvPr>
            <p:ph idx="1"/>
          </p:nvPr>
        </p:nvSpPr>
        <p:spPr>
          <a:xfrm>
            <a:off x="457200" y="1775191"/>
            <a:ext cx="8229600" cy="1806209"/>
          </a:xfrm>
        </p:spPr>
        <p:txBody>
          <a:bodyPr>
            <a:normAutofit fontScale="92500" lnSpcReduction="10000"/>
          </a:bodyPr>
          <a:lstStyle/>
          <a:p>
            <a:r>
              <a:rPr lang="en-US" dirty="0" smtClean="0">
                <a:latin typeface="Franklin Gothic Medium" pitchFamily="34" charset="0"/>
              </a:rPr>
              <a:t>Diminishing sensitivity to an unchanging stimulus</a:t>
            </a:r>
          </a:p>
          <a:p>
            <a:r>
              <a:rPr lang="en-US" dirty="0" smtClean="0">
                <a:latin typeface="Franklin Gothic Medium" pitchFamily="34" charset="0"/>
              </a:rPr>
              <a:t>After constant exposure to a stimulus, our nerve cells fire less frequently </a:t>
            </a:r>
            <a:endParaRPr lang="en-US" dirty="0">
              <a:latin typeface="Franklin Gothic Medium" pitchFamily="34" charset="0"/>
            </a:endParaRPr>
          </a:p>
        </p:txBody>
      </p:sp>
      <p:pic>
        <p:nvPicPr>
          <p:cNvPr id="53250" name="Picture 2" descr="https://lh6.googleusercontent.com/XVTdeQI_MYzBU0nQ_Z_trhU3Dnx0jHR61Y_-5lEehIrJ2aDe7SHXaOwlxcFQrzupdyCZcxM8sTldi4PnRAlrM0BYMzcjCrMqL5XCevj5CqfFWMvB7Q"/>
          <p:cNvPicPr>
            <a:picLocks noChangeAspect="1" noChangeArrowheads="1"/>
          </p:cNvPicPr>
          <p:nvPr/>
        </p:nvPicPr>
        <p:blipFill>
          <a:blip r:embed="rId3" cstate="print"/>
          <a:srcRect/>
          <a:stretch>
            <a:fillRect/>
          </a:stretch>
        </p:blipFill>
        <p:spPr bwMode="auto">
          <a:xfrm>
            <a:off x="609600" y="3581400"/>
            <a:ext cx="7391400" cy="2971801"/>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04800" y="152400"/>
            <a:ext cx="7772400" cy="1143000"/>
          </a:xfrm>
        </p:spPr>
        <p:txBody>
          <a:bodyPr/>
          <a:lstStyle/>
          <a:p>
            <a:pPr eaLnBrk="1" hangingPunct="1"/>
            <a:r>
              <a:rPr lang="en-US" altLang="en-US" dirty="0" smtClean="0">
                <a:latin typeface="Franklin Gothic Medium" panose="020B0603020102020204" pitchFamily="34" charset="0"/>
              </a:rPr>
              <a:t>SENSORY ADAPTATION</a:t>
            </a:r>
          </a:p>
        </p:txBody>
      </p:sp>
      <p:sp>
        <p:nvSpPr>
          <p:cNvPr id="51203" name="Rectangle 3"/>
          <p:cNvSpPr>
            <a:spLocks noGrp="1" noChangeArrowheads="1"/>
          </p:cNvSpPr>
          <p:nvPr>
            <p:ph type="body" idx="1"/>
          </p:nvPr>
        </p:nvSpPr>
        <p:spPr>
          <a:xfrm>
            <a:off x="609600" y="1828800"/>
            <a:ext cx="7772400" cy="4114800"/>
          </a:xfrm>
        </p:spPr>
        <p:txBody>
          <a:bodyPr/>
          <a:lstStyle/>
          <a:p>
            <a:r>
              <a:rPr lang="en-US" altLang="en-US" dirty="0" smtClean="0">
                <a:latin typeface="Franklin Gothic Medium" panose="020B0603020102020204" pitchFamily="34" charset="0"/>
              </a:rPr>
              <a:t>An adjustment of the senses to the level of stimulation they are receiving</a:t>
            </a:r>
          </a:p>
          <a:p>
            <a:pPr lvl="1"/>
            <a:r>
              <a:rPr lang="en-US" altLang="en-US" dirty="0" smtClean="0">
                <a:latin typeface="Franklin Gothic Medium" panose="020B0603020102020204" pitchFamily="34" charset="0"/>
              </a:rPr>
              <a:t>Ever forgotten you are wearing a watch?</a:t>
            </a:r>
          </a:p>
          <a:p>
            <a:pPr lvl="1"/>
            <a:r>
              <a:rPr lang="en-US" altLang="en-US" dirty="0" smtClean="0">
                <a:latin typeface="Franklin Gothic Medium" panose="020B0603020102020204" pitchFamily="34" charset="0"/>
              </a:rPr>
              <a:t>Ever gotten used to a smell?</a:t>
            </a:r>
          </a:p>
          <a:p>
            <a:r>
              <a:rPr lang="en-US" altLang="en-US" dirty="0" smtClean="0">
                <a:latin typeface="Franklin Gothic Medium" panose="020B0603020102020204" pitchFamily="34" charset="0"/>
              </a:rPr>
              <a:t>Then why don’t things disappear from your vision?</a:t>
            </a:r>
          </a:p>
        </p:txBody>
      </p:sp>
    </p:spTree>
    <p:extLst>
      <p:ext uri="{BB962C8B-B14F-4D97-AF65-F5344CB8AC3E}">
        <p14:creationId xmlns:p14="http://schemas.microsoft.com/office/powerpoint/2010/main" val="2974721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endParaRPr lang="en-US" altLang="en-US" smtClean="0"/>
          </a:p>
        </p:txBody>
      </p:sp>
      <p:sp>
        <p:nvSpPr>
          <p:cNvPr id="53251" name="Rectangle 3"/>
          <p:cNvSpPr>
            <a:spLocks noGrp="1" noChangeArrowheads="1"/>
          </p:cNvSpPr>
          <p:nvPr>
            <p:ph type="body" idx="1"/>
          </p:nvPr>
        </p:nvSpPr>
        <p:spPr/>
        <p:txBody>
          <a:bodyPr/>
          <a:lstStyle/>
          <a:p>
            <a:pPr eaLnBrk="1" hangingPunct="1"/>
            <a:endParaRPr lang="en-US" altLang="en-US" smtClean="0"/>
          </a:p>
        </p:txBody>
      </p:sp>
      <p:pic>
        <p:nvPicPr>
          <p:cNvPr id="53252" name="Picture 5" descr="12673_MyersPsy8e_fi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6421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grpSp>
        <p:nvGrpSpPr>
          <p:cNvPr id="8195" name="Group 10"/>
          <p:cNvGrpSpPr>
            <a:grpSpLocks/>
          </p:cNvGrpSpPr>
          <p:nvPr/>
        </p:nvGrpSpPr>
        <p:grpSpPr bwMode="auto">
          <a:xfrm>
            <a:off x="282575" y="117475"/>
            <a:ext cx="8824913" cy="6689725"/>
            <a:chOff x="282839" y="117816"/>
            <a:chExt cx="8824474" cy="6689677"/>
          </a:xfrm>
        </p:grpSpPr>
        <p:sp>
          <p:nvSpPr>
            <p:cNvPr id="12" name="Rectangle 11"/>
            <p:cNvSpPr/>
            <p:nvPr/>
          </p:nvSpPr>
          <p:spPr>
            <a:xfrm>
              <a:off x="3394275" y="3276600"/>
              <a:ext cx="2015925" cy="910571"/>
            </a:xfrm>
            <a:prstGeom prst="rect">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3200" b="1" dirty="0">
                  <a:solidFill>
                    <a:schemeClr val="bg1"/>
                  </a:solidFill>
                  <a:latin typeface="Franklin Gothic Medium" panose="020B0603020102020204" pitchFamily="34" charset="0"/>
                  <a:cs typeface="Times New Roman" pitchFamily="18" charset="0"/>
                </a:rPr>
                <a:t>Sensation</a:t>
              </a:r>
            </a:p>
          </p:txBody>
        </p:sp>
        <p:sp>
          <p:nvSpPr>
            <p:cNvPr id="13" name="Oval 12"/>
            <p:cNvSpPr/>
            <p:nvPr/>
          </p:nvSpPr>
          <p:spPr>
            <a:xfrm>
              <a:off x="1205131" y="3124519"/>
              <a:ext cx="1309622" cy="1198554"/>
            </a:xfrm>
            <a:prstGeom prst="ellipse">
              <a:avLst/>
            </a:prstGeom>
            <a:ln/>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Vision</a:t>
              </a:r>
            </a:p>
          </p:txBody>
        </p:sp>
        <p:cxnSp>
          <p:nvCxnSpPr>
            <p:cNvPr id="14" name="Straight Arrow Connector 13"/>
            <p:cNvCxnSpPr>
              <a:endCxn id="13" idx="6"/>
            </p:cNvCxnSpPr>
            <p:nvPr/>
          </p:nvCxnSpPr>
          <p:spPr>
            <a:xfrm flipH="1" flipV="1">
              <a:off x="2514753" y="3724590"/>
              <a:ext cx="879431" cy="79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955981" y="4738996"/>
              <a:ext cx="1371532" cy="671507"/>
            </a:xfrm>
            <a:prstGeom prst="roundRect">
              <a:avLst/>
            </a:prstGeom>
            <a:ln/>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 Eye</a:t>
              </a:r>
            </a:p>
          </p:txBody>
        </p:sp>
        <p:cxnSp>
          <p:nvCxnSpPr>
            <p:cNvPr id="16" name="Straight Arrow Connector 15"/>
            <p:cNvCxnSpPr>
              <a:stCxn id="13" idx="5"/>
              <a:endCxn id="15" idx="0"/>
            </p:cNvCxnSpPr>
            <p:nvPr/>
          </p:nvCxnSpPr>
          <p:spPr>
            <a:xfrm>
              <a:off x="2322676" y="4148450"/>
              <a:ext cx="319071" cy="5905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282839" y="4750108"/>
              <a:ext cx="1371532" cy="671508"/>
            </a:xfrm>
            <a:prstGeom prst="roundRect">
              <a:avLst/>
            </a:prstGeom>
            <a:ln/>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Theories</a:t>
              </a:r>
            </a:p>
          </p:txBody>
        </p:sp>
        <p:cxnSp>
          <p:nvCxnSpPr>
            <p:cNvPr id="18" name="Straight Arrow Connector 17"/>
            <p:cNvCxnSpPr>
              <a:stCxn id="13" idx="3"/>
              <a:endCxn id="17" idx="0"/>
            </p:cNvCxnSpPr>
            <p:nvPr/>
          </p:nvCxnSpPr>
          <p:spPr>
            <a:xfrm flipH="1">
              <a:off x="968605" y="4148450"/>
              <a:ext cx="428604" cy="6016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856349" y="3132457"/>
              <a:ext cx="1373119" cy="1198553"/>
            </a:xfrm>
            <a:prstGeom prst="ellipse">
              <a:avLst/>
            </a:prstGeom>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Hearing</a:t>
              </a:r>
            </a:p>
          </p:txBody>
        </p:sp>
        <p:cxnSp>
          <p:nvCxnSpPr>
            <p:cNvPr id="20" name="Straight Arrow Connector 19"/>
            <p:cNvCxnSpPr>
              <a:endCxn id="19" idx="2"/>
            </p:cNvCxnSpPr>
            <p:nvPr/>
          </p:nvCxnSpPr>
          <p:spPr>
            <a:xfrm>
              <a:off x="5410209" y="3732528"/>
              <a:ext cx="144614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3"/>
              <a:endCxn id="22" idx="0"/>
            </p:cNvCxnSpPr>
            <p:nvPr/>
          </p:nvCxnSpPr>
          <p:spPr>
            <a:xfrm flipH="1">
              <a:off x="6681734" y="4156387"/>
              <a:ext cx="366694" cy="6334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868974" y="4789795"/>
              <a:ext cx="1625519" cy="569908"/>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 Ear</a:t>
              </a:r>
            </a:p>
          </p:txBody>
        </p:sp>
        <p:sp>
          <p:nvSpPr>
            <p:cNvPr id="23" name="Rounded Rectangle 22"/>
            <p:cNvSpPr/>
            <p:nvPr/>
          </p:nvSpPr>
          <p:spPr>
            <a:xfrm>
              <a:off x="7735781" y="4735821"/>
              <a:ext cx="1371532" cy="669920"/>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Theories</a:t>
              </a:r>
            </a:p>
          </p:txBody>
        </p:sp>
        <p:cxnSp>
          <p:nvCxnSpPr>
            <p:cNvPr id="24" name="Straight Arrow Connector 23"/>
            <p:cNvCxnSpPr>
              <a:stCxn id="19" idx="5"/>
              <a:endCxn id="23" idx="0"/>
            </p:cNvCxnSpPr>
            <p:nvPr/>
          </p:nvCxnSpPr>
          <p:spPr>
            <a:xfrm>
              <a:off x="7973894" y="4156387"/>
              <a:ext cx="447653" cy="5794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857711" y="4750108"/>
              <a:ext cx="1415708" cy="1162042"/>
            </a:xfrm>
            <a:prstGeom prst="ellipse">
              <a:avLst/>
            </a:prstGeom>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Other Senses</a:t>
              </a:r>
            </a:p>
          </p:txBody>
        </p:sp>
        <p:cxnSp>
          <p:nvCxnSpPr>
            <p:cNvPr id="26" name="Straight Arrow Connector 25"/>
            <p:cNvCxnSpPr>
              <a:endCxn id="25" idx="0"/>
            </p:cNvCxnSpPr>
            <p:nvPr/>
          </p:nvCxnSpPr>
          <p:spPr>
            <a:xfrm>
              <a:off x="4402197" y="4186550"/>
              <a:ext cx="149218" cy="5635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6095975" y="5988349"/>
              <a:ext cx="1242951" cy="669920"/>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Smell</a:t>
              </a:r>
            </a:p>
          </p:txBody>
        </p:sp>
        <p:sp>
          <p:nvSpPr>
            <p:cNvPr id="28" name="Rounded Rectangle 27"/>
            <p:cNvSpPr/>
            <p:nvPr/>
          </p:nvSpPr>
          <p:spPr>
            <a:xfrm>
              <a:off x="3929146" y="6135986"/>
              <a:ext cx="1252475" cy="671507"/>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Taste</a:t>
              </a:r>
            </a:p>
          </p:txBody>
        </p:sp>
        <p:sp>
          <p:nvSpPr>
            <p:cNvPr id="29" name="Rounded Rectangle 28"/>
            <p:cNvSpPr/>
            <p:nvPr/>
          </p:nvSpPr>
          <p:spPr>
            <a:xfrm>
              <a:off x="1955981" y="6002637"/>
              <a:ext cx="1371532" cy="658807"/>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smtClean="0">
                  <a:solidFill>
                    <a:schemeClr val="tx1"/>
                  </a:solidFill>
                  <a:latin typeface="Franklin Gothic Medium" panose="020B0603020102020204" pitchFamily="34" charset="0"/>
                  <a:cs typeface="Times New Roman" pitchFamily="18" charset="0"/>
                </a:rPr>
                <a:t>Touch/Pain</a:t>
              </a:r>
              <a:endParaRPr lang="en-US" dirty="0">
                <a:solidFill>
                  <a:schemeClr val="tx1"/>
                </a:solidFill>
                <a:latin typeface="Franklin Gothic Medium" panose="020B0603020102020204" pitchFamily="34" charset="0"/>
                <a:cs typeface="Times New Roman" pitchFamily="18" charset="0"/>
              </a:endParaRPr>
            </a:p>
          </p:txBody>
        </p:sp>
        <p:cxnSp>
          <p:nvCxnSpPr>
            <p:cNvPr id="30" name="Straight Arrow Connector 29"/>
            <p:cNvCxnSpPr>
              <a:stCxn id="25" idx="3"/>
              <a:endCxn id="29" idx="3"/>
            </p:cNvCxnSpPr>
            <p:nvPr/>
          </p:nvCxnSpPr>
          <p:spPr>
            <a:xfrm flipH="1">
              <a:off x="3327513" y="5741973"/>
              <a:ext cx="737524" cy="5900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5" idx="4"/>
              <a:endCxn id="28" idx="0"/>
            </p:cNvCxnSpPr>
            <p:nvPr/>
          </p:nvCxnSpPr>
          <p:spPr>
            <a:xfrm>
              <a:off x="4551415" y="5912149"/>
              <a:ext cx="4762" cy="2238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5" idx="5"/>
              <a:endCxn id="27" idx="1"/>
            </p:cNvCxnSpPr>
            <p:nvPr/>
          </p:nvCxnSpPr>
          <p:spPr>
            <a:xfrm>
              <a:off x="4978430" y="5742289"/>
              <a:ext cx="1117544" cy="5810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402197" y="3119757"/>
              <a:ext cx="0" cy="1571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5230831" y="117816"/>
              <a:ext cx="1354070" cy="671508"/>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Gestalt Principles</a:t>
              </a:r>
            </a:p>
          </p:txBody>
        </p:sp>
        <p:sp>
          <p:nvSpPr>
            <p:cNvPr id="35" name="Rounded Rectangle 34"/>
            <p:cNvSpPr/>
            <p:nvPr/>
          </p:nvSpPr>
          <p:spPr>
            <a:xfrm>
              <a:off x="2641747" y="117816"/>
              <a:ext cx="1504875" cy="677858"/>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Perceptual Constancies</a:t>
              </a:r>
            </a:p>
          </p:txBody>
        </p:sp>
        <p:cxnSp>
          <p:nvCxnSpPr>
            <p:cNvPr id="36" name="Straight Arrow Connector 35"/>
            <p:cNvCxnSpPr>
              <a:stCxn id="39" idx="1"/>
              <a:endCxn id="35" idx="2"/>
            </p:cNvCxnSpPr>
            <p:nvPr/>
          </p:nvCxnSpPr>
          <p:spPr>
            <a:xfrm flipH="1" flipV="1">
              <a:off x="3460856" y="795674"/>
              <a:ext cx="396855" cy="2381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9" idx="7"/>
              <a:endCxn id="34" idx="2"/>
            </p:cNvCxnSpPr>
            <p:nvPr/>
          </p:nvCxnSpPr>
          <p:spPr>
            <a:xfrm flipV="1">
              <a:off x="4959381" y="789324"/>
              <a:ext cx="949278" cy="2444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394800" y="2209800"/>
              <a:ext cx="2015925" cy="910571"/>
            </a:xfrm>
            <a:prstGeom prst="rect">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3200" b="1" dirty="0">
                  <a:solidFill>
                    <a:schemeClr val="bg1"/>
                  </a:solidFill>
                  <a:latin typeface="Franklin Gothic Medium" panose="020B0603020102020204" pitchFamily="34" charset="0"/>
                  <a:cs typeface="Times New Roman" pitchFamily="18" charset="0"/>
                </a:rPr>
                <a:t>Perception</a:t>
              </a:r>
            </a:p>
          </p:txBody>
        </p:sp>
        <p:sp>
          <p:nvSpPr>
            <p:cNvPr id="39" name="Oval 38"/>
            <p:cNvSpPr/>
            <p:nvPr/>
          </p:nvSpPr>
          <p:spPr>
            <a:xfrm>
              <a:off x="3629123" y="884573"/>
              <a:ext cx="1781077" cy="1019168"/>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Basic Principles</a:t>
              </a:r>
            </a:p>
          </p:txBody>
        </p:sp>
        <p:cxnSp>
          <p:nvCxnSpPr>
            <p:cNvPr id="40" name="Straight Arrow Connector 39"/>
            <p:cNvCxnSpPr>
              <a:endCxn id="39" idx="4"/>
            </p:cNvCxnSpPr>
            <p:nvPr/>
          </p:nvCxnSpPr>
          <p:spPr>
            <a:xfrm flipV="1">
              <a:off x="4402197" y="1903741"/>
              <a:ext cx="6350" cy="30638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9" idx="2"/>
              <a:endCxn id="42" idx="3"/>
            </p:cNvCxnSpPr>
            <p:nvPr/>
          </p:nvCxnSpPr>
          <p:spPr>
            <a:xfrm flipH="1">
              <a:off x="2711593" y="1394157"/>
              <a:ext cx="917529" cy="269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1460705" y="1083009"/>
              <a:ext cx="1250888" cy="676270"/>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Visual Illusions</a:t>
              </a:r>
            </a:p>
          </p:txBody>
        </p:sp>
        <p:sp>
          <p:nvSpPr>
            <p:cNvPr id="43" name="Rounded Rectangle 42"/>
            <p:cNvSpPr/>
            <p:nvPr/>
          </p:nvSpPr>
          <p:spPr>
            <a:xfrm>
              <a:off x="6119787" y="1089359"/>
              <a:ext cx="1354070" cy="669920"/>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Depth Perception</a:t>
              </a:r>
            </a:p>
          </p:txBody>
        </p:sp>
        <p:cxnSp>
          <p:nvCxnSpPr>
            <p:cNvPr id="44" name="Straight Arrow Connector 43"/>
            <p:cNvCxnSpPr>
              <a:stCxn id="39" idx="6"/>
              <a:endCxn id="43" idx="1"/>
            </p:cNvCxnSpPr>
            <p:nvPr/>
          </p:nvCxnSpPr>
          <p:spPr>
            <a:xfrm>
              <a:off x="5187970" y="1394157"/>
              <a:ext cx="931817" cy="301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197" name="Rectangle 56"/>
          <p:cNvSpPr>
            <a:spLocks noChangeArrowheads="1"/>
          </p:cNvSpPr>
          <p:nvPr/>
        </p:nvSpPr>
        <p:spPr bwMode="auto">
          <a:xfrm>
            <a:off x="702879" y="3041152"/>
            <a:ext cx="2366962" cy="1500686"/>
          </a:xfrm>
          <a:prstGeom prst="rect">
            <a:avLst/>
          </a:prstGeom>
          <a:solidFill>
            <a:srgbClr val="FFFF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8198" name="AutoShape 55"/>
          <p:cNvSpPr>
            <a:spLocks noChangeArrowheads="1"/>
          </p:cNvSpPr>
          <p:nvPr/>
        </p:nvSpPr>
        <p:spPr bwMode="auto">
          <a:xfrm>
            <a:off x="404949" y="2235838"/>
            <a:ext cx="990600" cy="609600"/>
          </a:xfrm>
          <a:prstGeom prst="wedgeRoundRectCallout">
            <a:avLst>
              <a:gd name="adj1" fmla="val -31843"/>
              <a:gd name="adj2" fmla="val 97784"/>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1202">
            <a:off x="22648" y="3085004"/>
            <a:ext cx="963825" cy="986441"/>
          </a:xfrm>
          <a:prstGeom prst="ellipse">
            <a:avLst/>
          </a:prstGeom>
        </p:spPr>
      </p:pic>
    </p:spTree>
    <p:extLst>
      <p:ext uri="{BB962C8B-B14F-4D97-AF65-F5344CB8AC3E}">
        <p14:creationId xmlns:p14="http://schemas.microsoft.com/office/powerpoint/2010/main" val="13784621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228600" y="155448"/>
            <a:ext cx="8229600" cy="1252728"/>
          </a:xfrm>
        </p:spPr>
        <p:txBody>
          <a:bodyPr/>
          <a:lstStyle/>
          <a:p>
            <a:r>
              <a:rPr lang="en-US" altLang="en-US" dirty="0" smtClean="0">
                <a:latin typeface="Franklin Gothic Medium" panose="020B0603020102020204" pitchFamily="34" charset="0"/>
              </a:rPr>
              <a:t>LIGHT</a:t>
            </a:r>
            <a:endParaRPr lang="en-US" altLang="en-US" dirty="0">
              <a:latin typeface="Franklin Gothic Medium" panose="020B0603020102020204" pitchFamily="34" charset="0"/>
            </a:endParaRPr>
          </a:p>
        </p:txBody>
      </p:sp>
      <p:sp>
        <p:nvSpPr>
          <p:cNvPr id="116739" name="Rectangle 3"/>
          <p:cNvSpPr>
            <a:spLocks noGrp="1" noChangeArrowheads="1"/>
          </p:cNvSpPr>
          <p:nvPr>
            <p:ph type="body" idx="1"/>
          </p:nvPr>
        </p:nvSpPr>
        <p:spPr>
          <a:xfrm>
            <a:off x="215537" y="2209800"/>
            <a:ext cx="8077200" cy="4114800"/>
          </a:xfrm>
        </p:spPr>
        <p:txBody>
          <a:bodyPr/>
          <a:lstStyle/>
          <a:p>
            <a:r>
              <a:rPr lang="en-US" altLang="en-US" dirty="0">
                <a:latin typeface="Franklin Gothic Medium" panose="020B0603020102020204" pitchFamily="34" charset="0"/>
              </a:rPr>
              <a:t>Waves of electromagnetic energy</a:t>
            </a:r>
          </a:p>
          <a:p>
            <a:r>
              <a:rPr lang="en-US" altLang="en-US" dirty="0">
                <a:latin typeface="Franklin Gothic Medium" panose="020B0603020102020204" pitchFamily="34" charset="0"/>
              </a:rPr>
              <a:t>Hits an object</a:t>
            </a:r>
          </a:p>
          <a:p>
            <a:pPr lvl="1"/>
            <a:r>
              <a:rPr lang="en-US" altLang="en-US" dirty="0">
                <a:latin typeface="Franklin Gothic Medium" panose="020B0603020102020204" pitchFamily="34" charset="0"/>
              </a:rPr>
              <a:t>Some is absorbed </a:t>
            </a:r>
          </a:p>
          <a:p>
            <a:pPr lvl="1"/>
            <a:r>
              <a:rPr lang="en-US" altLang="en-US" dirty="0">
                <a:latin typeface="Franklin Gothic Medium" panose="020B0603020102020204" pitchFamily="34" charset="0"/>
              </a:rPr>
              <a:t>Some is reflected </a:t>
            </a:r>
          </a:p>
          <a:p>
            <a:pPr lvl="1">
              <a:buFontTx/>
              <a:buNone/>
            </a:pPr>
            <a:r>
              <a:rPr lang="en-US" altLang="en-US" dirty="0">
                <a:latin typeface="Franklin Gothic Medium" panose="020B0603020102020204" pitchFamily="34" charset="0"/>
              </a:rPr>
              <a:t>	(the color you see)</a:t>
            </a:r>
          </a:p>
          <a:p>
            <a:endParaRPr lang="en-US" altLang="en-US" dirty="0">
              <a:latin typeface="Franklin Gothic Medium" panose="020B0603020102020204" pitchFamily="34" charset="0"/>
            </a:endParaRPr>
          </a:p>
          <a:p>
            <a:pPr>
              <a:buFontTx/>
              <a:buNone/>
            </a:pPr>
            <a:endParaRPr lang="en-US" altLang="en-US" dirty="0">
              <a:latin typeface="Franklin Gothic Medium" panose="020B0603020102020204" pitchFamily="34" charset="0"/>
            </a:endParaRPr>
          </a:p>
        </p:txBody>
      </p:sp>
      <p:pic>
        <p:nvPicPr>
          <p:cNvPr id="116742" name="Picture 9" descr="LIB04F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8730" y="2819400"/>
            <a:ext cx="354947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2865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228600" y="228600"/>
            <a:ext cx="7772400" cy="1143000"/>
          </a:xfrm>
        </p:spPr>
        <p:txBody>
          <a:bodyPr/>
          <a:lstStyle/>
          <a:p>
            <a:r>
              <a:rPr lang="en-US" altLang="en-US" dirty="0" smtClean="0">
                <a:latin typeface="Franklin Gothic Medium" panose="020B0603020102020204" pitchFamily="34" charset="0"/>
              </a:rPr>
              <a:t>TRANSDUCTION</a:t>
            </a:r>
            <a:endParaRPr lang="en-US" altLang="en-US" dirty="0">
              <a:latin typeface="Franklin Gothic Medium" panose="020B0603020102020204" pitchFamily="34" charset="0"/>
            </a:endParaRPr>
          </a:p>
        </p:txBody>
      </p:sp>
      <p:sp>
        <p:nvSpPr>
          <p:cNvPr id="318467" name="Rectangle 3"/>
          <p:cNvSpPr>
            <a:spLocks noGrp="1" noChangeArrowheads="1"/>
          </p:cNvSpPr>
          <p:nvPr>
            <p:ph type="body" idx="1"/>
          </p:nvPr>
        </p:nvSpPr>
        <p:spPr>
          <a:xfrm>
            <a:off x="228600" y="1752600"/>
            <a:ext cx="4572000" cy="4114800"/>
          </a:xfrm>
        </p:spPr>
        <p:txBody>
          <a:bodyPr/>
          <a:lstStyle/>
          <a:p>
            <a:r>
              <a:rPr lang="en-US" altLang="en-US">
                <a:latin typeface="Franklin Gothic Medium" panose="020B0603020102020204" pitchFamily="34" charset="0"/>
              </a:rPr>
              <a:t>sensory info (e.g. sound waves, light waves, etc.) converted to a format the CNS can use… </a:t>
            </a:r>
            <a:br>
              <a:rPr lang="en-US" altLang="en-US">
                <a:latin typeface="Franklin Gothic Medium" panose="020B0603020102020204" pitchFamily="34" charset="0"/>
              </a:rPr>
            </a:br>
            <a:r>
              <a:rPr lang="en-US" altLang="en-US">
                <a:latin typeface="Franklin Gothic Medium" panose="020B0603020102020204" pitchFamily="34" charset="0"/>
              </a:rPr>
              <a:t>an </a:t>
            </a:r>
            <a:r>
              <a:rPr lang="en-US" altLang="en-US" b="1">
                <a:solidFill>
                  <a:srgbClr val="FF00FF"/>
                </a:solidFill>
                <a:latin typeface="Franklin Gothic Medium" panose="020B0603020102020204" pitchFamily="34" charset="0"/>
              </a:rPr>
              <a:t>ACTION POTENTIAL</a:t>
            </a:r>
            <a:r>
              <a:rPr lang="en-US" altLang="en-US">
                <a:latin typeface="Franklin Gothic Medium" panose="020B0603020102020204" pitchFamily="34" charset="0"/>
              </a:rPr>
              <a:t>.</a:t>
            </a:r>
          </a:p>
        </p:txBody>
      </p:sp>
      <p:pic>
        <p:nvPicPr>
          <p:cNvPr id="3184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1981200"/>
            <a:ext cx="4229100" cy="315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62411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04800" y="152400"/>
            <a:ext cx="7772400" cy="1143000"/>
          </a:xfrm>
        </p:spPr>
        <p:txBody>
          <a:bodyPr/>
          <a:lstStyle/>
          <a:p>
            <a:r>
              <a:rPr lang="en-US" altLang="en-US" dirty="0" smtClean="0">
                <a:latin typeface="Franklin Gothic Medium" panose="020B0603020102020204" pitchFamily="34" charset="0"/>
              </a:rPr>
              <a:t>TRANSDUCTION</a:t>
            </a:r>
            <a:endParaRPr lang="en-US" altLang="en-US" dirty="0">
              <a:latin typeface="Franklin Gothic Medium" panose="020B0603020102020204" pitchFamily="34" charset="0"/>
            </a:endParaRPr>
          </a:p>
        </p:txBody>
      </p:sp>
      <p:sp>
        <p:nvSpPr>
          <p:cNvPr id="18435" name="Rectangle 3"/>
          <p:cNvSpPr>
            <a:spLocks noGrp="1" noChangeArrowheads="1"/>
          </p:cNvSpPr>
          <p:nvPr>
            <p:ph type="body" idx="1"/>
          </p:nvPr>
        </p:nvSpPr>
        <p:spPr>
          <a:xfrm>
            <a:off x="609600" y="1447800"/>
            <a:ext cx="8534400" cy="4114800"/>
          </a:xfrm>
        </p:spPr>
        <p:txBody>
          <a:bodyPr/>
          <a:lstStyle/>
          <a:p>
            <a:r>
              <a:rPr lang="en-US" altLang="en-US">
                <a:latin typeface="Franklin Gothic Medium" panose="020B0603020102020204" pitchFamily="34" charset="0"/>
              </a:rPr>
              <a:t>Unique transducers for each sense/organ</a:t>
            </a:r>
          </a:p>
        </p:txBody>
      </p:sp>
      <p:graphicFrame>
        <p:nvGraphicFramePr>
          <p:cNvPr id="18464" name="Group 32"/>
          <p:cNvGraphicFramePr>
            <a:graphicFrameLocks noGrp="1"/>
          </p:cNvGraphicFramePr>
          <p:nvPr>
            <p:extLst>
              <p:ext uri="{D42A27DB-BD31-4B8C-83A1-F6EECF244321}">
                <p14:modId xmlns:p14="http://schemas.microsoft.com/office/powerpoint/2010/main" val="3914208319"/>
              </p:ext>
            </p:extLst>
          </p:nvPr>
        </p:nvGraphicFramePr>
        <p:xfrm>
          <a:off x="609600" y="2286000"/>
          <a:ext cx="8153400" cy="3895726"/>
        </p:xfrm>
        <a:graphic>
          <a:graphicData uri="http://schemas.openxmlformats.org/drawingml/2006/table">
            <a:tbl>
              <a:tblPr/>
              <a:tblGrid>
                <a:gridCol w="3079750">
                  <a:extLst>
                    <a:ext uri="{9D8B030D-6E8A-4147-A177-3AD203B41FA5}">
                      <a16:colId xmlns:a16="http://schemas.microsoft.com/office/drawing/2014/main" val="3694739863"/>
                    </a:ext>
                  </a:extLst>
                </a:gridCol>
                <a:gridCol w="5073650">
                  <a:extLst>
                    <a:ext uri="{9D8B030D-6E8A-4147-A177-3AD203B41FA5}">
                      <a16:colId xmlns:a16="http://schemas.microsoft.com/office/drawing/2014/main" val="910113457"/>
                    </a:ext>
                  </a:extLst>
                </a:gridCol>
              </a:tblGrid>
              <a:tr h="6778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1" u="none" strike="noStrike" cap="none" normalizeH="0" baseline="0" smtClean="0">
                          <a:ln>
                            <a:noFill/>
                          </a:ln>
                          <a:solidFill>
                            <a:schemeClr val="folHlink"/>
                          </a:solidFill>
                          <a:effectLst/>
                          <a:latin typeface="Arial" panose="020B0604020202020204" pitchFamily="34" charset="0"/>
                          <a:cs typeface="Arial" panose="020B0604020202020204" pitchFamily="34" charset="0"/>
                        </a:rPr>
                        <a:t>Organ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1" u="none" strike="noStrike" cap="none" normalizeH="0" baseline="0" smtClean="0">
                          <a:ln>
                            <a:noFill/>
                          </a:ln>
                          <a:solidFill>
                            <a:srgbClr val="FF00FF"/>
                          </a:solidFill>
                          <a:effectLst/>
                          <a:latin typeface="Arial" panose="020B0604020202020204" pitchFamily="34" charset="0"/>
                          <a:cs typeface="Arial" panose="020B0604020202020204" pitchFamily="34" charset="0"/>
                        </a:rPr>
                        <a:t>Sense Receptors Transduce…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7149751"/>
                  </a:ext>
                </a:extLst>
              </a:tr>
              <a:tr h="6429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Eyes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Light waves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58626106"/>
                  </a:ext>
                </a:extLst>
              </a:tr>
              <a:tr h="64452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Ears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Sound waves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80723746"/>
                  </a:ext>
                </a:extLst>
              </a:tr>
              <a:tr h="64452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Tongue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Flavor molecules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29044368"/>
                  </a:ext>
                </a:extLst>
              </a:tr>
              <a:tr h="6413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Nose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Scent molecules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60285310"/>
                  </a:ext>
                </a:extLst>
              </a:tr>
              <a:tr h="64452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Skin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Pressure energy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90257312"/>
                  </a:ext>
                </a:extLst>
              </a:tr>
            </a:tbl>
          </a:graphicData>
        </a:graphic>
      </p:graphicFrame>
    </p:spTree>
    <p:extLst>
      <p:ext uri="{BB962C8B-B14F-4D97-AF65-F5344CB8AC3E}">
        <p14:creationId xmlns:p14="http://schemas.microsoft.com/office/powerpoint/2010/main" val="1862519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grpSp>
        <p:nvGrpSpPr>
          <p:cNvPr id="8195" name="Group 10"/>
          <p:cNvGrpSpPr>
            <a:grpSpLocks/>
          </p:cNvGrpSpPr>
          <p:nvPr/>
        </p:nvGrpSpPr>
        <p:grpSpPr bwMode="auto">
          <a:xfrm>
            <a:off x="282575" y="117475"/>
            <a:ext cx="8824913" cy="6689725"/>
            <a:chOff x="282839" y="117816"/>
            <a:chExt cx="8824474" cy="6689677"/>
          </a:xfrm>
        </p:grpSpPr>
        <p:sp>
          <p:nvSpPr>
            <p:cNvPr id="12" name="Rectangle 11"/>
            <p:cNvSpPr/>
            <p:nvPr/>
          </p:nvSpPr>
          <p:spPr>
            <a:xfrm>
              <a:off x="3394275" y="3276600"/>
              <a:ext cx="2015925" cy="910571"/>
            </a:xfrm>
            <a:prstGeom prst="rect">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3200" b="1" dirty="0">
                  <a:solidFill>
                    <a:schemeClr val="bg1"/>
                  </a:solidFill>
                  <a:latin typeface="Franklin Gothic Medium" panose="020B0603020102020204" pitchFamily="34" charset="0"/>
                  <a:cs typeface="Times New Roman" pitchFamily="18" charset="0"/>
                </a:rPr>
                <a:t>Sensation</a:t>
              </a:r>
            </a:p>
          </p:txBody>
        </p:sp>
        <p:sp>
          <p:nvSpPr>
            <p:cNvPr id="13" name="Oval 12"/>
            <p:cNvSpPr/>
            <p:nvPr/>
          </p:nvSpPr>
          <p:spPr>
            <a:xfrm>
              <a:off x="1205131" y="3124519"/>
              <a:ext cx="1309622" cy="1198554"/>
            </a:xfrm>
            <a:prstGeom prst="ellipse">
              <a:avLst/>
            </a:prstGeom>
            <a:ln/>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Vision</a:t>
              </a:r>
            </a:p>
          </p:txBody>
        </p:sp>
        <p:cxnSp>
          <p:nvCxnSpPr>
            <p:cNvPr id="14" name="Straight Arrow Connector 13"/>
            <p:cNvCxnSpPr>
              <a:endCxn id="13" idx="6"/>
            </p:cNvCxnSpPr>
            <p:nvPr/>
          </p:nvCxnSpPr>
          <p:spPr>
            <a:xfrm flipH="1" flipV="1">
              <a:off x="2514753" y="3724590"/>
              <a:ext cx="879431" cy="79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955981" y="4738996"/>
              <a:ext cx="1371532" cy="671507"/>
            </a:xfrm>
            <a:prstGeom prst="roundRect">
              <a:avLst/>
            </a:prstGeom>
            <a:ln/>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 Eye</a:t>
              </a:r>
            </a:p>
          </p:txBody>
        </p:sp>
        <p:cxnSp>
          <p:nvCxnSpPr>
            <p:cNvPr id="16" name="Straight Arrow Connector 15"/>
            <p:cNvCxnSpPr>
              <a:stCxn id="13" idx="5"/>
              <a:endCxn id="15" idx="0"/>
            </p:cNvCxnSpPr>
            <p:nvPr/>
          </p:nvCxnSpPr>
          <p:spPr>
            <a:xfrm>
              <a:off x="2322676" y="4148450"/>
              <a:ext cx="319071" cy="5905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282839" y="4750108"/>
              <a:ext cx="1371532" cy="671508"/>
            </a:xfrm>
            <a:prstGeom prst="roundRect">
              <a:avLst/>
            </a:prstGeom>
            <a:ln/>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Theories</a:t>
              </a:r>
            </a:p>
          </p:txBody>
        </p:sp>
        <p:cxnSp>
          <p:nvCxnSpPr>
            <p:cNvPr id="18" name="Straight Arrow Connector 17"/>
            <p:cNvCxnSpPr>
              <a:stCxn id="13" idx="3"/>
              <a:endCxn id="17" idx="0"/>
            </p:cNvCxnSpPr>
            <p:nvPr/>
          </p:nvCxnSpPr>
          <p:spPr>
            <a:xfrm flipH="1">
              <a:off x="968605" y="4148450"/>
              <a:ext cx="428604" cy="6016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856349" y="3132457"/>
              <a:ext cx="1373119" cy="1198553"/>
            </a:xfrm>
            <a:prstGeom prst="ellipse">
              <a:avLst/>
            </a:prstGeom>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Hearing</a:t>
              </a:r>
            </a:p>
          </p:txBody>
        </p:sp>
        <p:cxnSp>
          <p:nvCxnSpPr>
            <p:cNvPr id="20" name="Straight Arrow Connector 19"/>
            <p:cNvCxnSpPr>
              <a:endCxn id="19" idx="2"/>
            </p:cNvCxnSpPr>
            <p:nvPr/>
          </p:nvCxnSpPr>
          <p:spPr>
            <a:xfrm>
              <a:off x="5410209" y="3732528"/>
              <a:ext cx="144614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3"/>
              <a:endCxn id="22" idx="0"/>
            </p:cNvCxnSpPr>
            <p:nvPr/>
          </p:nvCxnSpPr>
          <p:spPr>
            <a:xfrm flipH="1">
              <a:off x="6681734" y="4156387"/>
              <a:ext cx="366694" cy="6334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868974" y="4789795"/>
              <a:ext cx="1625519" cy="569908"/>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 Ear</a:t>
              </a:r>
            </a:p>
          </p:txBody>
        </p:sp>
        <p:sp>
          <p:nvSpPr>
            <p:cNvPr id="23" name="Rounded Rectangle 22"/>
            <p:cNvSpPr/>
            <p:nvPr/>
          </p:nvSpPr>
          <p:spPr>
            <a:xfrm>
              <a:off x="7735781" y="4735821"/>
              <a:ext cx="1371532" cy="669920"/>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Theories</a:t>
              </a:r>
            </a:p>
          </p:txBody>
        </p:sp>
        <p:cxnSp>
          <p:nvCxnSpPr>
            <p:cNvPr id="24" name="Straight Arrow Connector 23"/>
            <p:cNvCxnSpPr>
              <a:stCxn id="19" idx="5"/>
              <a:endCxn id="23" idx="0"/>
            </p:cNvCxnSpPr>
            <p:nvPr/>
          </p:nvCxnSpPr>
          <p:spPr>
            <a:xfrm>
              <a:off x="7973894" y="4156387"/>
              <a:ext cx="447653" cy="5794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857711" y="4750108"/>
              <a:ext cx="1415708" cy="1162042"/>
            </a:xfrm>
            <a:prstGeom prst="ellipse">
              <a:avLst/>
            </a:prstGeom>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Other Senses</a:t>
              </a:r>
            </a:p>
          </p:txBody>
        </p:sp>
        <p:cxnSp>
          <p:nvCxnSpPr>
            <p:cNvPr id="26" name="Straight Arrow Connector 25"/>
            <p:cNvCxnSpPr>
              <a:endCxn id="25" idx="0"/>
            </p:cNvCxnSpPr>
            <p:nvPr/>
          </p:nvCxnSpPr>
          <p:spPr>
            <a:xfrm>
              <a:off x="4402197" y="4186550"/>
              <a:ext cx="149218" cy="5635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6095975" y="5988349"/>
              <a:ext cx="1242951" cy="669920"/>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Smell</a:t>
              </a:r>
            </a:p>
          </p:txBody>
        </p:sp>
        <p:sp>
          <p:nvSpPr>
            <p:cNvPr id="28" name="Rounded Rectangle 27"/>
            <p:cNvSpPr/>
            <p:nvPr/>
          </p:nvSpPr>
          <p:spPr>
            <a:xfrm>
              <a:off x="3929146" y="6135986"/>
              <a:ext cx="1252475" cy="671507"/>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Taste</a:t>
              </a:r>
            </a:p>
          </p:txBody>
        </p:sp>
        <p:sp>
          <p:nvSpPr>
            <p:cNvPr id="29" name="Rounded Rectangle 28"/>
            <p:cNvSpPr/>
            <p:nvPr/>
          </p:nvSpPr>
          <p:spPr>
            <a:xfrm>
              <a:off x="1955981" y="6002637"/>
              <a:ext cx="1371532" cy="658807"/>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smtClean="0">
                  <a:solidFill>
                    <a:schemeClr val="tx1"/>
                  </a:solidFill>
                  <a:latin typeface="Franklin Gothic Medium" panose="020B0603020102020204" pitchFamily="34" charset="0"/>
                  <a:cs typeface="Times New Roman" pitchFamily="18" charset="0"/>
                </a:rPr>
                <a:t>Touch/Pain</a:t>
              </a:r>
              <a:endParaRPr lang="en-US" dirty="0">
                <a:solidFill>
                  <a:schemeClr val="tx1"/>
                </a:solidFill>
                <a:latin typeface="Franklin Gothic Medium" panose="020B0603020102020204" pitchFamily="34" charset="0"/>
                <a:cs typeface="Times New Roman" pitchFamily="18" charset="0"/>
              </a:endParaRPr>
            </a:p>
          </p:txBody>
        </p:sp>
        <p:cxnSp>
          <p:nvCxnSpPr>
            <p:cNvPr id="30" name="Straight Arrow Connector 29"/>
            <p:cNvCxnSpPr>
              <a:stCxn id="25" idx="3"/>
              <a:endCxn id="29" idx="3"/>
            </p:cNvCxnSpPr>
            <p:nvPr/>
          </p:nvCxnSpPr>
          <p:spPr>
            <a:xfrm flipH="1">
              <a:off x="3327513" y="5741973"/>
              <a:ext cx="737524" cy="5900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5" idx="4"/>
              <a:endCxn id="28" idx="0"/>
            </p:cNvCxnSpPr>
            <p:nvPr/>
          </p:nvCxnSpPr>
          <p:spPr>
            <a:xfrm>
              <a:off x="4551415" y="5912149"/>
              <a:ext cx="4762" cy="2238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5" idx="5"/>
              <a:endCxn id="27" idx="1"/>
            </p:cNvCxnSpPr>
            <p:nvPr/>
          </p:nvCxnSpPr>
          <p:spPr>
            <a:xfrm>
              <a:off x="4978430" y="5742289"/>
              <a:ext cx="1117544" cy="5810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402197" y="3119757"/>
              <a:ext cx="0" cy="1571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5230831" y="117816"/>
              <a:ext cx="1354070" cy="671508"/>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Gestalt Principles</a:t>
              </a:r>
            </a:p>
          </p:txBody>
        </p:sp>
        <p:sp>
          <p:nvSpPr>
            <p:cNvPr id="35" name="Rounded Rectangle 34"/>
            <p:cNvSpPr/>
            <p:nvPr/>
          </p:nvSpPr>
          <p:spPr>
            <a:xfrm>
              <a:off x="2641747" y="117816"/>
              <a:ext cx="1504875" cy="677858"/>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Perceptual Constancies</a:t>
              </a:r>
            </a:p>
          </p:txBody>
        </p:sp>
        <p:cxnSp>
          <p:nvCxnSpPr>
            <p:cNvPr id="36" name="Straight Arrow Connector 35"/>
            <p:cNvCxnSpPr>
              <a:stCxn id="39" idx="1"/>
              <a:endCxn id="35" idx="2"/>
            </p:cNvCxnSpPr>
            <p:nvPr/>
          </p:nvCxnSpPr>
          <p:spPr>
            <a:xfrm flipH="1" flipV="1">
              <a:off x="3460856" y="795674"/>
              <a:ext cx="396855" cy="2381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9" idx="7"/>
              <a:endCxn id="34" idx="2"/>
            </p:cNvCxnSpPr>
            <p:nvPr/>
          </p:nvCxnSpPr>
          <p:spPr>
            <a:xfrm flipV="1">
              <a:off x="4959381" y="789324"/>
              <a:ext cx="949278" cy="2444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394800" y="2209800"/>
              <a:ext cx="2015925" cy="910571"/>
            </a:xfrm>
            <a:prstGeom prst="rect">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3200" b="1" dirty="0">
                  <a:solidFill>
                    <a:schemeClr val="bg1"/>
                  </a:solidFill>
                  <a:latin typeface="Franklin Gothic Medium" panose="020B0603020102020204" pitchFamily="34" charset="0"/>
                  <a:cs typeface="Times New Roman" pitchFamily="18" charset="0"/>
                </a:rPr>
                <a:t>Perception</a:t>
              </a:r>
            </a:p>
          </p:txBody>
        </p:sp>
        <p:sp>
          <p:nvSpPr>
            <p:cNvPr id="39" name="Oval 38"/>
            <p:cNvSpPr/>
            <p:nvPr/>
          </p:nvSpPr>
          <p:spPr>
            <a:xfrm>
              <a:off x="3629123" y="884573"/>
              <a:ext cx="1781077" cy="1019168"/>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Basic Principles</a:t>
              </a:r>
            </a:p>
          </p:txBody>
        </p:sp>
        <p:cxnSp>
          <p:nvCxnSpPr>
            <p:cNvPr id="40" name="Straight Arrow Connector 39"/>
            <p:cNvCxnSpPr>
              <a:endCxn id="39" idx="4"/>
            </p:cNvCxnSpPr>
            <p:nvPr/>
          </p:nvCxnSpPr>
          <p:spPr>
            <a:xfrm flipV="1">
              <a:off x="4402197" y="1903741"/>
              <a:ext cx="6350" cy="30638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9" idx="2"/>
              <a:endCxn id="42" idx="3"/>
            </p:cNvCxnSpPr>
            <p:nvPr/>
          </p:nvCxnSpPr>
          <p:spPr>
            <a:xfrm flipH="1">
              <a:off x="2711593" y="1394157"/>
              <a:ext cx="917529" cy="269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1460705" y="1083009"/>
              <a:ext cx="1250888" cy="676270"/>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Visual Illusions</a:t>
              </a:r>
            </a:p>
          </p:txBody>
        </p:sp>
        <p:sp>
          <p:nvSpPr>
            <p:cNvPr id="43" name="Rounded Rectangle 42"/>
            <p:cNvSpPr/>
            <p:nvPr/>
          </p:nvSpPr>
          <p:spPr>
            <a:xfrm>
              <a:off x="6119787" y="1089359"/>
              <a:ext cx="1354070" cy="669920"/>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Depth Perception</a:t>
              </a:r>
            </a:p>
          </p:txBody>
        </p:sp>
        <p:cxnSp>
          <p:nvCxnSpPr>
            <p:cNvPr id="44" name="Straight Arrow Connector 43"/>
            <p:cNvCxnSpPr>
              <a:stCxn id="39" idx="6"/>
              <a:endCxn id="43" idx="1"/>
            </p:cNvCxnSpPr>
            <p:nvPr/>
          </p:nvCxnSpPr>
          <p:spPr>
            <a:xfrm>
              <a:off x="5187970" y="1394157"/>
              <a:ext cx="931817" cy="301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197" name="Rectangle 56"/>
          <p:cNvSpPr>
            <a:spLocks noChangeArrowheads="1"/>
          </p:cNvSpPr>
          <p:nvPr/>
        </p:nvSpPr>
        <p:spPr bwMode="auto">
          <a:xfrm>
            <a:off x="3219222" y="3198949"/>
            <a:ext cx="2366962" cy="1116012"/>
          </a:xfrm>
          <a:prstGeom prst="rect">
            <a:avLst/>
          </a:prstGeom>
          <a:solidFill>
            <a:srgbClr val="FFFF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8198" name="AutoShape 55"/>
          <p:cNvSpPr>
            <a:spLocks noChangeArrowheads="1"/>
          </p:cNvSpPr>
          <p:nvPr/>
        </p:nvSpPr>
        <p:spPr bwMode="auto">
          <a:xfrm>
            <a:off x="5184775" y="2968625"/>
            <a:ext cx="990600" cy="609600"/>
          </a:xfrm>
          <a:prstGeom prst="wedgeRoundRectCallout">
            <a:avLst>
              <a:gd name="adj1" fmla="val 47278"/>
              <a:gd name="adj2" fmla="val 121356"/>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a:latin typeface="Franklin Gothic Medium" panose="020B0603020102020204" pitchFamily="34" charset="0"/>
              </a:rPr>
              <a:t>We are here</a:t>
            </a:r>
          </a:p>
        </p:txBody>
      </p:sp>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1202">
            <a:off x="5770221" y="3750213"/>
            <a:ext cx="963825" cy="986441"/>
          </a:xfrm>
          <a:prstGeom prst="ellipse">
            <a:avLst/>
          </a:prstGeom>
        </p:spPr>
      </p:pic>
    </p:spTree>
    <p:extLst>
      <p:ext uri="{BB962C8B-B14F-4D97-AF65-F5344CB8AC3E}">
        <p14:creationId xmlns:p14="http://schemas.microsoft.com/office/powerpoint/2010/main" val="11448007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ELECTROMAGNETIC ENERGY SPECTRUM</a:t>
            </a:r>
            <a:endParaRPr lang="en-US" dirty="0">
              <a:latin typeface="Franklin Gothic Medium" pitchFamily="34" charset="0"/>
            </a:endParaRPr>
          </a:p>
        </p:txBody>
      </p:sp>
      <p:pic>
        <p:nvPicPr>
          <p:cNvPr id="46082" name="Picture 2" descr="https://lh3.googleusercontent.com/CECFk9UWbdLv-7l8Z4EvsKz5qr2rbksYnP9KgKBQTsyEaUvgKG1RKsQRwHQCGUT87nRD2iPzS0m_w6BhWUlk_OChcOIBjU6cKx__C3MbK4IiQcN-wg"/>
          <p:cNvPicPr>
            <a:picLocks noChangeAspect="1" noChangeArrowheads="1"/>
          </p:cNvPicPr>
          <p:nvPr/>
        </p:nvPicPr>
        <p:blipFill>
          <a:blip r:embed="rId3" cstate="print"/>
          <a:srcRect/>
          <a:stretch>
            <a:fillRect/>
          </a:stretch>
        </p:blipFill>
        <p:spPr bwMode="auto">
          <a:xfrm>
            <a:off x="1752600" y="1552574"/>
            <a:ext cx="5410200" cy="5305426"/>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ltLang="en-US" dirty="0" smtClean="0">
                <a:latin typeface="Franklin Gothic Medium" panose="020B0603020102020204" pitchFamily="34" charset="0"/>
              </a:rPr>
              <a:t>LIGHT</a:t>
            </a:r>
            <a:endParaRPr lang="en-US" altLang="en-US" dirty="0">
              <a:latin typeface="Franklin Gothic Medium" panose="020B0603020102020204" pitchFamily="34" charset="0"/>
            </a:endParaRPr>
          </a:p>
        </p:txBody>
      </p:sp>
      <p:sp>
        <p:nvSpPr>
          <p:cNvPr id="117763" name="Rectangle 3"/>
          <p:cNvSpPr>
            <a:spLocks noGrp="1" noChangeArrowheads="1"/>
          </p:cNvSpPr>
          <p:nvPr>
            <p:ph type="body" sz="half" idx="1"/>
          </p:nvPr>
        </p:nvSpPr>
        <p:spPr>
          <a:xfrm>
            <a:off x="457200" y="1484313"/>
            <a:ext cx="4064000" cy="4608512"/>
          </a:xfrm>
        </p:spPr>
        <p:txBody>
          <a:bodyPr/>
          <a:lstStyle/>
          <a:p>
            <a:r>
              <a:rPr lang="en-US" altLang="en-US" sz="2800">
                <a:solidFill>
                  <a:srgbClr val="FF00FF"/>
                </a:solidFill>
                <a:latin typeface="Franklin Gothic Medium" panose="020B0603020102020204" pitchFamily="34" charset="0"/>
              </a:rPr>
              <a:t>Brightness:</a:t>
            </a:r>
            <a:endParaRPr lang="en-US" altLang="en-US" sz="2800">
              <a:latin typeface="Franklin Gothic Medium" panose="020B0603020102020204" pitchFamily="34" charset="0"/>
            </a:endParaRPr>
          </a:p>
        </p:txBody>
      </p:sp>
      <p:pic>
        <p:nvPicPr>
          <p:cNvPr id="1177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95600"/>
            <a:ext cx="3505200" cy="348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7766" name="Rectangle 6"/>
          <p:cNvSpPr>
            <a:spLocks noGrp="1" noChangeArrowheads="1"/>
          </p:cNvSpPr>
          <p:nvPr>
            <p:ph type="body" sz="half" idx="2"/>
          </p:nvPr>
        </p:nvSpPr>
        <p:spPr>
          <a:xfrm>
            <a:off x="4684713" y="1484313"/>
            <a:ext cx="4064000" cy="4608512"/>
          </a:xfrm>
        </p:spPr>
        <p:txBody>
          <a:bodyPr/>
          <a:lstStyle/>
          <a:p>
            <a:r>
              <a:rPr lang="en-US" altLang="en-US" sz="2800">
                <a:solidFill>
                  <a:srgbClr val="FF00FF"/>
                </a:solidFill>
                <a:latin typeface="Franklin Gothic Medium" panose="020B0603020102020204" pitchFamily="34" charset="0"/>
              </a:rPr>
              <a:t>Hue:</a:t>
            </a:r>
            <a:endParaRPr lang="en-US" altLang="en-US" sz="2800">
              <a:latin typeface="Franklin Gothic Medium" panose="020B0603020102020204" pitchFamily="34" charset="0"/>
            </a:endParaRPr>
          </a:p>
        </p:txBody>
      </p:sp>
      <p:pic>
        <p:nvPicPr>
          <p:cNvPr id="117767" name="Picture 7"/>
          <p:cNvPicPr>
            <a:picLocks noChangeAspect="1" noChangeArrowheads="1"/>
          </p:cNvPicPr>
          <p:nvPr/>
        </p:nvPicPr>
        <p:blipFill>
          <a:blip r:embed="rId4">
            <a:extLst>
              <a:ext uri="{28A0092B-C50C-407E-A947-70E740481C1C}">
                <a14:useLocalDpi xmlns:a14="http://schemas.microsoft.com/office/drawing/2010/main" val="0"/>
              </a:ext>
            </a:extLst>
          </a:blip>
          <a:srcRect t="17999"/>
          <a:stretch>
            <a:fillRect/>
          </a:stretch>
        </p:blipFill>
        <p:spPr bwMode="auto">
          <a:xfrm>
            <a:off x="304800" y="2895600"/>
            <a:ext cx="4140200"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96410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THE PHYSICAL PROPERTY OF WAVES</a:t>
            </a:r>
            <a:endParaRPr lang="en-US" dirty="0">
              <a:latin typeface="Franklin Gothic Medium" pitchFamily="34" charset="0"/>
            </a:endParaRPr>
          </a:p>
        </p:txBody>
      </p:sp>
      <p:pic>
        <p:nvPicPr>
          <p:cNvPr id="45058" name="Picture 2" descr="https://lh6.googleusercontent.com/y1aCMLdFrqsHol2zTW6TIbjNGbFlI8eO2_yjZhyMPxpvph7zSXJ4twNMlsPZLiQ_1lm86DqoGs6y_oV5x6w0eP5LFK42Kb4b2urQIk44QK9EAYnn6g"/>
          <p:cNvPicPr>
            <a:picLocks noChangeAspect="1" noChangeArrowheads="1"/>
          </p:cNvPicPr>
          <p:nvPr/>
        </p:nvPicPr>
        <p:blipFill>
          <a:blip r:embed="rId3" cstate="print"/>
          <a:srcRect/>
          <a:stretch>
            <a:fillRect/>
          </a:stretch>
        </p:blipFill>
        <p:spPr bwMode="auto">
          <a:xfrm>
            <a:off x="0" y="1981200"/>
            <a:ext cx="9096375" cy="3838576"/>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THE PHYSICAL PROPERTY OF WAVES</a:t>
            </a:r>
            <a:endParaRPr lang="en-US" dirty="0">
              <a:latin typeface="Franklin Gothic Medium" pitchFamily="34" charset="0"/>
            </a:endParaRPr>
          </a:p>
        </p:txBody>
      </p:sp>
      <p:pic>
        <p:nvPicPr>
          <p:cNvPr id="44034" name="Picture 2" descr="https://lh4.googleusercontent.com/__RFXQfdbYCTuy4rPInE2NL9TFiLArYUxKePjSSXlY95UsEup6k_yySaRG3u2TpBEhF3_j4dzAOcgSKZAS6uSp2anvFCNUNcADLXcNR9HkdW1JfMbg"/>
          <p:cNvPicPr>
            <a:picLocks noChangeAspect="1" noChangeArrowheads="1"/>
          </p:cNvPicPr>
          <p:nvPr/>
        </p:nvPicPr>
        <p:blipFill>
          <a:blip r:embed="rId3" cstate="print"/>
          <a:srcRect/>
          <a:stretch>
            <a:fillRect/>
          </a:stretch>
        </p:blipFill>
        <p:spPr bwMode="auto">
          <a:xfrm>
            <a:off x="0" y="1981200"/>
            <a:ext cx="9096375" cy="3838576"/>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THE PHYSICAL PROPERTY OF WAVES</a:t>
            </a:r>
            <a:endParaRPr lang="en-US" dirty="0">
              <a:latin typeface="Franklin Gothic Medium" pitchFamily="34" charset="0"/>
            </a:endParaRPr>
          </a:p>
        </p:txBody>
      </p:sp>
      <p:pic>
        <p:nvPicPr>
          <p:cNvPr id="43010" name="Picture 2" descr="https://lh6.googleusercontent.com/ZHhi__W7orh7B_BlGootcNT3PF8bES7Tmpym2C3jnomfIp38KdaoArkbpfqvUvBPVnepeRIT6hM4XJl7I0PxIyRzGPOXg98FPfRCWXnAy-vxBfTLtQ"/>
          <p:cNvPicPr>
            <a:picLocks noChangeAspect="1" noChangeArrowheads="1"/>
          </p:cNvPicPr>
          <p:nvPr/>
        </p:nvPicPr>
        <p:blipFill>
          <a:blip r:embed="rId3" cstate="print"/>
          <a:srcRect/>
          <a:stretch>
            <a:fillRect/>
          </a:stretch>
        </p:blipFill>
        <p:spPr bwMode="auto">
          <a:xfrm>
            <a:off x="0" y="2057400"/>
            <a:ext cx="9096375" cy="3838576"/>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THE PHYSICAL PROPERTY OF WAVES</a:t>
            </a:r>
            <a:endParaRPr lang="en-US" dirty="0">
              <a:latin typeface="Franklin Gothic Medium" pitchFamily="34" charset="0"/>
            </a:endParaRPr>
          </a:p>
        </p:txBody>
      </p:sp>
      <p:pic>
        <p:nvPicPr>
          <p:cNvPr id="41986" name="Picture 2" descr="https://lh6.googleusercontent.com/4c24uixxogUiwsNA9lhj-QfxI1UO8MzKdwzL2fM9EHsdC4Z4iKXl-kE9GsIVEapfKWN4ZLc-sMTIWnQGud-zloBmkb7x0hDL4BhYHbIyDoeKkE_ifA"/>
          <p:cNvPicPr>
            <a:picLocks noChangeAspect="1" noChangeArrowheads="1"/>
          </p:cNvPicPr>
          <p:nvPr/>
        </p:nvPicPr>
        <p:blipFill>
          <a:blip r:embed="rId3" cstate="print"/>
          <a:srcRect/>
          <a:stretch>
            <a:fillRect/>
          </a:stretch>
        </p:blipFill>
        <p:spPr bwMode="auto">
          <a:xfrm>
            <a:off x="0" y="2057400"/>
            <a:ext cx="9096375" cy="3838576"/>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THE PHYSICAL PROPERTY OF WAVES</a:t>
            </a:r>
            <a:endParaRPr lang="en-US" dirty="0">
              <a:latin typeface="Franklin Gothic Medium" pitchFamily="34" charset="0"/>
            </a:endParaRPr>
          </a:p>
        </p:txBody>
      </p:sp>
      <p:pic>
        <p:nvPicPr>
          <p:cNvPr id="40962" name="Picture 2" descr="https://lh6.googleusercontent.com/hX6_L6KYtVAWr2OKvTSTsOlXLmOF9772TjNJrKdPDkqdKIlilTSOr_FC86O1bqs484XDlXeYLPEcEkduc7FqyZBIJZLy5TYXkQ4_12YG-FyGQlu48A"/>
          <p:cNvPicPr>
            <a:picLocks noChangeAspect="1" noChangeArrowheads="1"/>
          </p:cNvPicPr>
          <p:nvPr/>
        </p:nvPicPr>
        <p:blipFill>
          <a:blip r:embed="rId3" cstate="print"/>
          <a:srcRect/>
          <a:stretch>
            <a:fillRect/>
          </a:stretch>
        </p:blipFill>
        <p:spPr bwMode="auto">
          <a:xfrm>
            <a:off x="0" y="2057400"/>
            <a:ext cx="9096375" cy="3838576"/>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grpSp>
        <p:nvGrpSpPr>
          <p:cNvPr id="8195" name="Group 10"/>
          <p:cNvGrpSpPr>
            <a:grpSpLocks/>
          </p:cNvGrpSpPr>
          <p:nvPr/>
        </p:nvGrpSpPr>
        <p:grpSpPr bwMode="auto">
          <a:xfrm>
            <a:off x="282575" y="117475"/>
            <a:ext cx="8824913" cy="6689725"/>
            <a:chOff x="282839" y="117816"/>
            <a:chExt cx="8824474" cy="6689677"/>
          </a:xfrm>
        </p:grpSpPr>
        <p:sp>
          <p:nvSpPr>
            <p:cNvPr id="12" name="Rectangle 11"/>
            <p:cNvSpPr/>
            <p:nvPr/>
          </p:nvSpPr>
          <p:spPr>
            <a:xfrm>
              <a:off x="3394275" y="3276600"/>
              <a:ext cx="2015925" cy="910571"/>
            </a:xfrm>
            <a:prstGeom prst="rect">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3200" b="1" dirty="0">
                  <a:solidFill>
                    <a:schemeClr val="bg1"/>
                  </a:solidFill>
                  <a:latin typeface="Franklin Gothic Medium" panose="020B0603020102020204" pitchFamily="34" charset="0"/>
                  <a:cs typeface="Times New Roman" pitchFamily="18" charset="0"/>
                </a:rPr>
                <a:t>Sensation</a:t>
              </a:r>
            </a:p>
          </p:txBody>
        </p:sp>
        <p:sp>
          <p:nvSpPr>
            <p:cNvPr id="13" name="Oval 12"/>
            <p:cNvSpPr/>
            <p:nvPr/>
          </p:nvSpPr>
          <p:spPr>
            <a:xfrm>
              <a:off x="1205131" y="3124519"/>
              <a:ext cx="1309622" cy="1198554"/>
            </a:xfrm>
            <a:prstGeom prst="ellipse">
              <a:avLst/>
            </a:prstGeom>
            <a:ln/>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Vision</a:t>
              </a:r>
            </a:p>
          </p:txBody>
        </p:sp>
        <p:cxnSp>
          <p:nvCxnSpPr>
            <p:cNvPr id="14" name="Straight Arrow Connector 13"/>
            <p:cNvCxnSpPr>
              <a:endCxn id="13" idx="6"/>
            </p:cNvCxnSpPr>
            <p:nvPr/>
          </p:nvCxnSpPr>
          <p:spPr>
            <a:xfrm flipH="1" flipV="1">
              <a:off x="2514753" y="3724590"/>
              <a:ext cx="879431" cy="79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955981" y="4738996"/>
              <a:ext cx="1371532" cy="671507"/>
            </a:xfrm>
            <a:prstGeom prst="roundRect">
              <a:avLst/>
            </a:prstGeom>
            <a:ln/>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 Eye</a:t>
              </a:r>
            </a:p>
          </p:txBody>
        </p:sp>
        <p:cxnSp>
          <p:nvCxnSpPr>
            <p:cNvPr id="16" name="Straight Arrow Connector 15"/>
            <p:cNvCxnSpPr>
              <a:stCxn id="13" idx="5"/>
              <a:endCxn id="15" idx="0"/>
            </p:cNvCxnSpPr>
            <p:nvPr/>
          </p:nvCxnSpPr>
          <p:spPr>
            <a:xfrm>
              <a:off x="2322676" y="4148450"/>
              <a:ext cx="319071" cy="5905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282839" y="4750108"/>
              <a:ext cx="1371532" cy="671508"/>
            </a:xfrm>
            <a:prstGeom prst="roundRect">
              <a:avLst/>
            </a:prstGeom>
            <a:ln/>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Theories</a:t>
              </a:r>
            </a:p>
          </p:txBody>
        </p:sp>
        <p:cxnSp>
          <p:nvCxnSpPr>
            <p:cNvPr id="18" name="Straight Arrow Connector 17"/>
            <p:cNvCxnSpPr>
              <a:stCxn id="13" idx="3"/>
              <a:endCxn id="17" idx="0"/>
            </p:cNvCxnSpPr>
            <p:nvPr/>
          </p:nvCxnSpPr>
          <p:spPr>
            <a:xfrm flipH="1">
              <a:off x="968605" y="4148450"/>
              <a:ext cx="428604" cy="6016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856349" y="3132457"/>
              <a:ext cx="1373119" cy="1198553"/>
            </a:xfrm>
            <a:prstGeom prst="ellipse">
              <a:avLst/>
            </a:prstGeom>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Hearing</a:t>
              </a:r>
            </a:p>
          </p:txBody>
        </p:sp>
        <p:cxnSp>
          <p:nvCxnSpPr>
            <p:cNvPr id="20" name="Straight Arrow Connector 19"/>
            <p:cNvCxnSpPr>
              <a:endCxn id="19" idx="2"/>
            </p:cNvCxnSpPr>
            <p:nvPr/>
          </p:nvCxnSpPr>
          <p:spPr>
            <a:xfrm>
              <a:off x="5410209" y="3732528"/>
              <a:ext cx="144614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3"/>
              <a:endCxn id="22" idx="0"/>
            </p:cNvCxnSpPr>
            <p:nvPr/>
          </p:nvCxnSpPr>
          <p:spPr>
            <a:xfrm flipH="1">
              <a:off x="6681734" y="4156387"/>
              <a:ext cx="366694" cy="6334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868974" y="4789795"/>
              <a:ext cx="1625519" cy="569908"/>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 Ear</a:t>
              </a:r>
            </a:p>
          </p:txBody>
        </p:sp>
        <p:sp>
          <p:nvSpPr>
            <p:cNvPr id="23" name="Rounded Rectangle 22"/>
            <p:cNvSpPr/>
            <p:nvPr/>
          </p:nvSpPr>
          <p:spPr>
            <a:xfrm>
              <a:off x="7735781" y="4735821"/>
              <a:ext cx="1371532" cy="669920"/>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Theories</a:t>
              </a:r>
            </a:p>
          </p:txBody>
        </p:sp>
        <p:cxnSp>
          <p:nvCxnSpPr>
            <p:cNvPr id="24" name="Straight Arrow Connector 23"/>
            <p:cNvCxnSpPr>
              <a:stCxn id="19" idx="5"/>
              <a:endCxn id="23" idx="0"/>
            </p:cNvCxnSpPr>
            <p:nvPr/>
          </p:nvCxnSpPr>
          <p:spPr>
            <a:xfrm>
              <a:off x="7973894" y="4156387"/>
              <a:ext cx="447653" cy="5794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857711" y="4750108"/>
              <a:ext cx="1415708" cy="1162042"/>
            </a:xfrm>
            <a:prstGeom prst="ellipse">
              <a:avLst/>
            </a:prstGeom>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Other Senses</a:t>
              </a:r>
            </a:p>
          </p:txBody>
        </p:sp>
        <p:cxnSp>
          <p:nvCxnSpPr>
            <p:cNvPr id="26" name="Straight Arrow Connector 25"/>
            <p:cNvCxnSpPr>
              <a:endCxn id="25" idx="0"/>
            </p:cNvCxnSpPr>
            <p:nvPr/>
          </p:nvCxnSpPr>
          <p:spPr>
            <a:xfrm>
              <a:off x="4402197" y="4186550"/>
              <a:ext cx="149218" cy="5635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6095975" y="5988349"/>
              <a:ext cx="1242951" cy="669920"/>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Smell</a:t>
              </a:r>
            </a:p>
          </p:txBody>
        </p:sp>
        <p:sp>
          <p:nvSpPr>
            <p:cNvPr id="28" name="Rounded Rectangle 27"/>
            <p:cNvSpPr/>
            <p:nvPr/>
          </p:nvSpPr>
          <p:spPr>
            <a:xfrm>
              <a:off x="3929146" y="6135986"/>
              <a:ext cx="1252475" cy="671507"/>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Taste</a:t>
              </a:r>
            </a:p>
          </p:txBody>
        </p:sp>
        <p:sp>
          <p:nvSpPr>
            <p:cNvPr id="29" name="Rounded Rectangle 28"/>
            <p:cNvSpPr/>
            <p:nvPr/>
          </p:nvSpPr>
          <p:spPr>
            <a:xfrm>
              <a:off x="1930582" y="6002637"/>
              <a:ext cx="1396931" cy="658807"/>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smtClean="0">
                  <a:solidFill>
                    <a:schemeClr val="tx1"/>
                  </a:solidFill>
                  <a:latin typeface="Franklin Gothic Medium" panose="020B0603020102020204" pitchFamily="34" charset="0"/>
                  <a:cs typeface="Times New Roman" pitchFamily="18" charset="0"/>
                </a:rPr>
                <a:t>Touch/Pain</a:t>
              </a:r>
              <a:endParaRPr lang="en-US" dirty="0">
                <a:solidFill>
                  <a:schemeClr val="tx1"/>
                </a:solidFill>
                <a:latin typeface="Franklin Gothic Medium" panose="020B0603020102020204" pitchFamily="34" charset="0"/>
                <a:cs typeface="Times New Roman" pitchFamily="18" charset="0"/>
              </a:endParaRPr>
            </a:p>
          </p:txBody>
        </p:sp>
        <p:cxnSp>
          <p:nvCxnSpPr>
            <p:cNvPr id="30" name="Straight Arrow Connector 29"/>
            <p:cNvCxnSpPr>
              <a:stCxn id="25" idx="3"/>
              <a:endCxn id="29" idx="3"/>
            </p:cNvCxnSpPr>
            <p:nvPr/>
          </p:nvCxnSpPr>
          <p:spPr>
            <a:xfrm flipH="1">
              <a:off x="3327513" y="5741973"/>
              <a:ext cx="737524" cy="5900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5" idx="4"/>
              <a:endCxn id="28" idx="0"/>
            </p:cNvCxnSpPr>
            <p:nvPr/>
          </p:nvCxnSpPr>
          <p:spPr>
            <a:xfrm>
              <a:off x="4551415" y="5912149"/>
              <a:ext cx="4762" cy="2238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5" idx="5"/>
              <a:endCxn id="27" idx="1"/>
            </p:cNvCxnSpPr>
            <p:nvPr/>
          </p:nvCxnSpPr>
          <p:spPr>
            <a:xfrm>
              <a:off x="4978430" y="5742289"/>
              <a:ext cx="1117544" cy="5810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402197" y="3119757"/>
              <a:ext cx="0" cy="1571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5230831" y="117816"/>
              <a:ext cx="1354070" cy="671508"/>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Gestalt Principles</a:t>
              </a:r>
            </a:p>
          </p:txBody>
        </p:sp>
        <p:sp>
          <p:nvSpPr>
            <p:cNvPr id="35" name="Rounded Rectangle 34"/>
            <p:cNvSpPr/>
            <p:nvPr/>
          </p:nvSpPr>
          <p:spPr>
            <a:xfrm>
              <a:off x="2641747" y="117816"/>
              <a:ext cx="1504875" cy="677858"/>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Perceptual Constancies</a:t>
              </a:r>
            </a:p>
          </p:txBody>
        </p:sp>
        <p:cxnSp>
          <p:nvCxnSpPr>
            <p:cNvPr id="36" name="Straight Arrow Connector 35"/>
            <p:cNvCxnSpPr>
              <a:stCxn id="39" idx="1"/>
              <a:endCxn id="35" idx="2"/>
            </p:cNvCxnSpPr>
            <p:nvPr/>
          </p:nvCxnSpPr>
          <p:spPr>
            <a:xfrm flipH="1" flipV="1">
              <a:off x="3460856" y="795674"/>
              <a:ext cx="396855" cy="2381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9" idx="7"/>
              <a:endCxn id="34" idx="2"/>
            </p:cNvCxnSpPr>
            <p:nvPr/>
          </p:nvCxnSpPr>
          <p:spPr>
            <a:xfrm flipV="1">
              <a:off x="4959381" y="789324"/>
              <a:ext cx="949278" cy="2444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394800" y="2209800"/>
              <a:ext cx="2015925" cy="910571"/>
            </a:xfrm>
            <a:prstGeom prst="rect">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3200" b="1" dirty="0">
                  <a:solidFill>
                    <a:schemeClr val="bg1"/>
                  </a:solidFill>
                  <a:latin typeface="Franklin Gothic Medium" panose="020B0603020102020204" pitchFamily="34" charset="0"/>
                  <a:cs typeface="Times New Roman" pitchFamily="18" charset="0"/>
                </a:rPr>
                <a:t>Perception</a:t>
              </a:r>
            </a:p>
          </p:txBody>
        </p:sp>
        <p:sp>
          <p:nvSpPr>
            <p:cNvPr id="39" name="Oval 38"/>
            <p:cNvSpPr/>
            <p:nvPr/>
          </p:nvSpPr>
          <p:spPr>
            <a:xfrm>
              <a:off x="3629123" y="884573"/>
              <a:ext cx="1781077" cy="1019168"/>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Basic Principles</a:t>
              </a:r>
            </a:p>
          </p:txBody>
        </p:sp>
        <p:cxnSp>
          <p:nvCxnSpPr>
            <p:cNvPr id="40" name="Straight Arrow Connector 39"/>
            <p:cNvCxnSpPr>
              <a:endCxn id="39" idx="4"/>
            </p:cNvCxnSpPr>
            <p:nvPr/>
          </p:nvCxnSpPr>
          <p:spPr>
            <a:xfrm flipV="1">
              <a:off x="4402197" y="1903741"/>
              <a:ext cx="6350" cy="30638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9" idx="2"/>
              <a:endCxn id="42" idx="3"/>
            </p:cNvCxnSpPr>
            <p:nvPr/>
          </p:nvCxnSpPr>
          <p:spPr>
            <a:xfrm flipH="1">
              <a:off x="2711593" y="1394157"/>
              <a:ext cx="917529" cy="269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1460705" y="1083009"/>
              <a:ext cx="1250888" cy="676270"/>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Visual Illusions</a:t>
              </a:r>
            </a:p>
          </p:txBody>
        </p:sp>
        <p:sp>
          <p:nvSpPr>
            <p:cNvPr id="43" name="Rounded Rectangle 42"/>
            <p:cNvSpPr/>
            <p:nvPr/>
          </p:nvSpPr>
          <p:spPr>
            <a:xfrm>
              <a:off x="6119787" y="1089359"/>
              <a:ext cx="1354070" cy="669920"/>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Depth Perception</a:t>
              </a:r>
            </a:p>
          </p:txBody>
        </p:sp>
        <p:cxnSp>
          <p:nvCxnSpPr>
            <p:cNvPr id="44" name="Straight Arrow Connector 43"/>
            <p:cNvCxnSpPr>
              <a:stCxn id="39" idx="6"/>
              <a:endCxn id="43" idx="1"/>
            </p:cNvCxnSpPr>
            <p:nvPr/>
          </p:nvCxnSpPr>
          <p:spPr>
            <a:xfrm>
              <a:off x="5187970" y="1394157"/>
              <a:ext cx="931817" cy="301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197" name="Rectangle 56"/>
          <p:cNvSpPr>
            <a:spLocks noChangeArrowheads="1"/>
          </p:cNvSpPr>
          <p:nvPr/>
        </p:nvSpPr>
        <p:spPr bwMode="auto">
          <a:xfrm>
            <a:off x="1814025" y="4478723"/>
            <a:ext cx="1696243" cy="1207232"/>
          </a:xfrm>
          <a:prstGeom prst="rect">
            <a:avLst/>
          </a:prstGeom>
          <a:solidFill>
            <a:srgbClr val="FFFF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8198" name="AutoShape 55"/>
          <p:cNvSpPr>
            <a:spLocks noChangeArrowheads="1"/>
          </p:cNvSpPr>
          <p:nvPr/>
        </p:nvSpPr>
        <p:spPr bwMode="auto">
          <a:xfrm>
            <a:off x="1109510" y="5439637"/>
            <a:ext cx="990600" cy="609600"/>
          </a:xfrm>
          <a:prstGeom prst="wedgeRoundRectCallout">
            <a:avLst>
              <a:gd name="adj1" fmla="val -31843"/>
              <a:gd name="adj2" fmla="val 97784"/>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1202">
            <a:off x="327676" y="5807588"/>
            <a:ext cx="963825" cy="986441"/>
          </a:xfrm>
          <a:prstGeom prst="ellipse">
            <a:avLst/>
          </a:prstGeom>
        </p:spPr>
      </p:pic>
    </p:spTree>
    <p:extLst>
      <p:ext uri="{BB962C8B-B14F-4D97-AF65-F5344CB8AC3E}">
        <p14:creationId xmlns:p14="http://schemas.microsoft.com/office/powerpoint/2010/main" val="22635216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EYE</a:t>
            </a:r>
            <a:endParaRPr lang="en-US" dirty="0">
              <a:latin typeface="Franklin Gothic Medium" pitchFamily="34" charset="0"/>
            </a:endParaRPr>
          </a:p>
        </p:txBody>
      </p:sp>
      <p:sp>
        <p:nvSpPr>
          <p:cNvPr id="3" name="Content Placeholder 2"/>
          <p:cNvSpPr>
            <a:spLocks noGrp="1"/>
          </p:cNvSpPr>
          <p:nvPr>
            <p:ph idx="1"/>
          </p:nvPr>
        </p:nvSpPr>
        <p:spPr>
          <a:xfrm>
            <a:off x="457200" y="1775191"/>
            <a:ext cx="3810000" cy="4625609"/>
          </a:xfrm>
        </p:spPr>
        <p:txBody>
          <a:bodyPr/>
          <a:lstStyle/>
          <a:p>
            <a:r>
              <a:rPr lang="en-US" dirty="0" smtClean="0">
                <a:latin typeface="Franklin Gothic Medium" pitchFamily="34" charset="0"/>
              </a:rPr>
              <a:t>Cornea</a:t>
            </a:r>
          </a:p>
          <a:p>
            <a:r>
              <a:rPr lang="en-US" dirty="0" smtClean="0">
                <a:latin typeface="Franklin Gothic Medium" pitchFamily="34" charset="0"/>
              </a:rPr>
              <a:t>Pupil</a:t>
            </a:r>
          </a:p>
          <a:p>
            <a:r>
              <a:rPr lang="en-US" dirty="0" smtClean="0">
                <a:latin typeface="Franklin Gothic Medium" pitchFamily="34" charset="0"/>
              </a:rPr>
              <a:t>Iris</a:t>
            </a:r>
          </a:p>
          <a:p>
            <a:r>
              <a:rPr lang="en-US" dirty="0" smtClean="0">
                <a:latin typeface="Franklin Gothic Medium" pitchFamily="34" charset="0"/>
              </a:rPr>
              <a:t>Lens</a:t>
            </a:r>
          </a:p>
          <a:p>
            <a:pPr lvl="1"/>
            <a:r>
              <a:rPr lang="en-US" dirty="0" smtClean="0">
                <a:latin typeface="Franklin Gothic Medium" pitchFamily="34" charset="0"/>
              </a:rPr>
              <a:t>Accommodation</a:t>
            </a:r>
          </a:p>
          <a:p>
            <a:r>
              <a:rPr lang="en-US" dirty="0" smtClean="0">
                <a:latin typeface="Franklin Gothic Medium" pitchFamily="34" charset="0"/>
              </a:rPr>
              <a:t>Retina </a:t>
            </a:r>
            <a:endParaRPr lang="en-US" dirty="0">
              <a:latin typeface="Franklin Gothic Medium" pitchFamily="34" charset="0"/>
            </a:endParaRPr>
          </a:p>
        </p:txBody>
      </p:sp>
      <p:pic>
        <p:nvPicPr>
          <p:cNvPr id="39938" name="Picture 2" descr="https://lh6.googleusercontent.com/zbaHRYCsDoyACQfj8ppFMabzWPQvgvWeyoe8S0ZvvmmSfOoAB6H5Ij1lTl5tVLmqiUkXOa--412zljJcaNod1utsMwFcNI2tfoW301n1GFZLV4gwfA"/>
          <p:cNvPicPr>
            <a:picLocks noChangeAspect="1" noChangeArrowheads="1"/>
          </p:cNvPicPr>
          <p:nvPr/>
        </p:nvPicPr>
        <p:blipFill>
          <a:blip r:embed="rId3" cstate="print"/>
          <a:srcRect/>
          <a:stretch>
            <a:fillRect/>
          </a:stretch>
        </p:blipFill>
        <p:spPr bwMode="auto">
          <a:xfrm>
            <a:off x="3933825" y="1524000"/>
            <a:ext cx="5210175" cy="3276601"/>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EYE</a:t>
            </a:r>
            <a:endParaRPr lang="en-US" dirty="0">
              <a:latin typeface="Franklin Gothic Medium" pitchFamily="34" charset="0"/>
            </a:endParaRPr>
          </a:p>
        </p:txBody>
      </p:sp>
      <p:pic>
        <p:nvPicPr>
          <p:cNvPr id="37890" name="Picture 2" descr="https://lh6.googleusercontent.com/PHTlfOPoDY0qDUwjgpZLfGls6ox8XuIynudCtgEi605MWeTM6GsUA9AwXsqMc8XLsReXHqVPK2q2ba7_2l8tz3uWrBVenCdey6lqrRs8tPMMa_Klug"/>
          <p:cNvPicPr>
            <a:picLocks noChangeAspect="1" noChangeArrowheads="1"/>
          </p:cNvPicPr>
          <p:nvPr/>
        </p:nvPicPr>
        <p:blipFill>
          <a:blip r:embed="rId2" cstate="print"/>
          <a:srcRect/>
          <a:stretch>
            <a:fillRect/>
          </a:stretch>
        </p:blipFill>
        <p:spPr bwMode="auto">
          <a:xfrm>
            <a:off x="0" y="1905000"/>
            <a:ext cx="9182100" cy="4114801"/>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58793" y="152400"/>
            <a:ext cx="8623473" cy="1252728"/>
          </a:xfrm>
        </p:spPr>
        <p:txBody>
          <a:bodyPr/>
          <a:lstStyle/>
          <a:p>
            <a:r>
              <a:rPr lang="en-US" sz="4000" dirty="0" smtClean="0">
                <a:latin typeface="Franklin Gothic Medium" pitchFamily="34" charset="0"/>
              </a:rPr>
              <a:t>SENSATION AND PERCEPTION</a:t>
            </a:r>
            <a:endParaRPr lang="en-US" altLang="en-US" sz="4000" i="1" dirty="0" smtClean="0">
              <a:solidFill>
                <a:srgbClr val="CC00CC"/>
              </a:solidFill>
              <a:latin typeface="Franklin Gothic Medium" panose="020B0603020102020204" pitchFamily="34" charset="0"/>
            </a:endParaRPr>
          </a:p>
        </p:txBody>
      </p:sp>
      <p:sp>
        <p:nvSpPr>
          <p:cNvPr id="11267" name="Freeform 3"/>
          <p:cNvSpPr>
            <a:spLocks/>
          </p:cNvSpPr>
          <p:nvPr/>
        </p:nvSpPr>
        <p:spPr bwMode="auto">
          <a:xfrm>
            <a:off x="1629094" y="5967413"/>
            <a:ext cx="45719" cy="1587"/>
          </a:xfrm>
          <a:custGeom>
            <a:avLst/>
            <a:gdLst>
              <a:gd name="T0" fmla="*/ 0 w 18"/>
              <a:gd name="T1" fmla="*/ 0 h 1587"/>
              <a:gd name="T2" fmla="*/ 790271258 w 18"/>
              <a:gd name="T3" fmla="*/ 0 h 1587"/>
              <a:gd name="T4" fmla="*/ 0 w 18"/>
              <a:gd name="T5" fmla="*/ 0 h 1587"/>
              <a:gd name="T6" fmla="*/ 0 60000 65536"/>
              <a:gd name="T7" fmla="*/ 0 60000 65536"/>
              <a:gd name="T8" fmla="*/ 0 60000 65536"/>
            </a:gdLst>
            <a:ahLst/>
            <a:cxnLst>
              <a:cxn ang="T6">
                <a:pos x="T0" y="T1"/>
              </a:cxn>
              <a:cxn ang="T7">
                <a:pos x="T2" y="T3"/>
              </a:cxn>
              <a:cxn ang="T8">
                <a:pos x="T4" y="T5"/>
              </a:cxn>
            </a:cxnLst>
            <a:rect l="0" t="0" r="r" b="b"/>
            <a:pathLst>
              <a:path w="18" h="1587">
                <a:moveTo>
                  <a:pt x="0" y="0"/>
                </a:moveTo>
                <a:lnTo>
                  <a:pt x="1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11268" name="Freeform 4"/>
          <p:cNvSpPr>
            <a:spLocks/>
          </p:cNvSpPr>
          <p:nvPr/>
        </p:nvSpPr>
        <p:spPr bwMode="auto">
          <a:xfrm>
            <a:off x="7701281" y="4737100"/>
            <a:ext cx="45719" cy="1588"/>
          </a:xfrm>
          <a:custGeom>
            <a:avLst/>
            <a:gdLst>
              <a:gd name="T0" fmla="*/ 0 w 1587"/>
              <a:gd name="T1" fmla="*/ 0 h 2"/>
              <a:gd name="T2" fmla="*/ 0 w 1587"/>
              <a:gd name="T3" fmla="*/ 1001132368 h 2"/>
              <a:gd name="T4" fmla="*/ 0 w 1587"/>
              <a:gd name="T5" fmla="*/ 1001132368 h 2"/>
              <a:gd name="T6" fmla="*/ 0 w 1587"/>
              <a:gd name="T7" fmla="*/ 0 h 2"/>
              <a:gd name="T8" fmla="*/ 0 w 1587"/>
              <a:gd name="T9" fmla="*/ 0 h 2"/>
              <a:gd name="T10" fmla="*/ 0 w 1587"/>
              <a:gd name="T11" fmla="*/ 0 h 2"/>
              <a:gd name="T12" fmla="*/ 0 w 1587"/>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7" h="2">
                <a:moveTo>
                  <a:pt x="0" y="0"/>
                </a:moveTo>
                <a:lnTo>
                  <a:pt x="0" y="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11269" name="Rectangle 5"/>
          <p:cNvSpPr>
            <a:spLocks noGrp="1" noChangeArrowheads="1"/>
          </p:cNvSpPr>
          <p:nvPr>
            <p:ph type="body" idx="1"/>
          </p:nvPr>
        </p:nvSpPr>
        <p:spPr>
          <a:xfrm>
            <a:off x="0" y="1600200"/>
            <a:ext cx="9144000" cy="4953000"/>
          </a:xfrm>
        </p:spPr>
        <p:txBody>
          <a:bodyPr/>
          <a:lstStyle/>
          <a:p>
            <a:pPr marL="0" indent="0" algn="ctr" eaLnBrk="1" hangingPunct="1">
              <a:lnSpc>
                <a:spcPct val="90000"/>
              </a:lnSpc>
              <a:buFont typeface="Wingdings" panose="05000000000000000000" pitchFamily="2" charset="2"/>
              <a:buNone/>
            </a:pPr>
            <a:r>
              <a:rPr lang="en-US" altLang="en-US" sz="2400" dirty="0" smtClean="0">
                <a:latin typeface="Franklin Gothic Medium" panose="020B0603020102020204" pitchFamily="34" charset="0"/>
              </a:rPr>
              <a:t>How do we construct our representations of the external world?</a:t>
            </a:r>
          </a:p>
          <a:p>
            <a:pPr marL="0" indent="0" algn="ctr" eaLnBrk="1" hangingPunct="1">
              <a:lnSpc>
                <a:spcPct val="90000"/>
              </a:lnSpc>
              <a:buFont typeface="Wingdings" panose="05000000000000000000" pitchFamily="2" charset="2"/>
              <a:buNone/>
            </a:pPr>
            <a:endParaRPr lang="en-US" altLang="en-US" sz="2800" dirty="0" smtClean="0">
              <a:latin typeface="Franklin Gothic Medium" panose="020B0603020102020204" pitchFamily="34" charset="0"/>
            </a:endParaRPr>
          </a:p>
          <a:p>
            <a:pPr marL="0" indent="0" algn="ctr" eaLnBrk="1" hangingPunct="1">
              <a:lnSpc>
                <a:spcPct val="90000"/>
              </a:lnSpc>
              <a:buFont typeface="Wingdings" panose="05000000000000000000" pitchFamily="2" charset="2"/>
              <a:buNone/>
            </a:pPr>
            <a:r>
              <a:rPr lang="en-US" altLang="en-US" sz="2800" dirty="0" smtClean="0">
                <a:latin typeface="Franklin Gothic Medium" panose="020B0603020102020204" pitchFamily="34" charset="0"/>
              </a:rPr>
              <a:t>To represent the world, we must detect physical energy (a stimulus) from the environment and convert it into neural signals. </a:t>
            </a:r>
          </a:p>
          <a:p>
            <a:pPr marL="0" indent="0" algn="ctr" eaLnBrk="1" hangingPunct="1">
              <a:lnSpc>
                <a:spcPct val="90000"/>
              </a:lnSpc>
              <a:buFont typeface="Wingdings" panose="05000000000000000000" pitchFamily="2" charset="2"/>
              <a:buNone/>
            </a:pPr>
            <a:r>
              <a:rPr lang="en-US" altLang="en-US" sz="2800" dirty="0" smtClean="0">
                <a:latin typeface="Franklin Gothic Medium" panose="020B0603020102020204" pitchFamily="34" charset="0"/>
              </a:rPr>
              <a:t>This is a process called </a:t>
            </a:r>
            <a:r>
              <a:rPr lang="en-US" altLang="en-US" sz="2800" dirty="0" smtClean="0">
                <a:solidFill>
                  <a:srgbClr val="0000FF"/>
                </a:solidFill>
                <a:latin typeface="Franklin Gothic Medium" panose="020B0603020102020204" pitchFamily="34" charset="0"/>
              </a:rPr>
              <a:t>sensation</a:t>
            </a:r>
            <a:r>
              <a:rPr lang="en-US" altLang="en-US" sz="2800" dirty="0" smtClean="0">
                <a:latin typeface="Franklin Gothic Medium" panose="020B0603020102020204" pitchFamily="34" charset="0"/>
              </a:rPr>
              <a:t>.</a:t>
            </a:r>
          </a:p>
          <a:p>
            <a:pPr marL="0" indent="0" algn="ctr" eaLnBrk="1" hangingPunct="1">
              <a:lnSpc>
                <a:spcPct val="90000"/>
              </a:lnSpc>
              <a:buFont typeface="Wingdings" panose="05000000000000000000" pitchFamily="2" charset="2"/>
              <a:buNone/>
            </a:pPr>
            <a:endParaRPr lang="en-US" altLang="en-US" sz="2800" dirty="0" smtClean="0">
              <a:latin typeface="Franklin Gothic Medium" panose="020B0603020102020204" pitchFamily="34" charset="0"/>
            </a:endParaRPr>
          </a:p>
          <a:p>
            <a:pPr marL="0" indent="0" algn="ctr" eaLnBrk="1" hangingPunct="1">
              <a:lnSpc>
                <a:spcPct val="90000"/>
              </a:lnSpc>
              <a:buFont typeface="Wingdings" panose="05000000000000000000" pitchFamily="2" charset="2"/>
              <a:buNone/>
            </a:pPr>
            <a:r>
              <a:rPr lang="en-US" altLang="en-US" sz="2800" dirty="0" smtClean="0">
                <a:latin typeface="Franklin Gothic Medium" panose="020B0603020102020204" pitchFamily="34" charset="0"/>
              </a:rPr>
              <a:t>When we give meaning by selecting, organizing, and interpreting our sensations, </a:t>
            </a:r>
          </a:p>
          <a:p>
            <a:pPr marL="0" indent="0" algn="ctr" eaLnBrk="1" hangingPunct="1">
              <a:lnSpc>
                <a:spcPct val="90000"/>
              </a:lnSpc>
              <a:buFont typeface="Wingdings" panose="05000000000000000000" pitchFamily="2" charset="2"/>
              <a:buNone/>
            </a:pPr>
            <a:r>
              <a:rPr lang="en-US" altLang="en-US" sz="2800" dirty="0" smtClean="0">
                <a:latin typeface="Franklin Gothic Medium" panose="020B0603020102020204" pitchFamily="34" charset="0"/>
              </a:rPr>
              <a:t>the process is called </a:t>
            </a:r>
            <a:r>
              <a:rPr lang="en-US" altLang="en-US" sz="2800" dirty="0" smtClean="0">
                <a:solidFill>
                  <a:srgbClr val="0000FF"/>
                </a:solidFill>
                <a:latin typeface="Franklin Gothic Medium" panose="020B0603020102020204" pitchFamily="34" charset="0"/>
              </a:rPr>
              <a:t>perception</a:t>
            </a:r>
            <a:r>
              <a:rPr lang="en-US" altLang="en-US" sz="2800" dirty="0" smtClean="0">
                <a:latin typeface="Franklin Gothic Medium" panose="020B0603020102020204" pitchFamily="34" charset="0"/>
              </a:rPr>
              <a:t>.</a:t>
            </a:r>
          </a:p>
        </p:txBody>
      </p:sp>
    </p:spTree>
    <p:extLst>
      <p:ext uri="{BB962C8B-B14F-4D97-AF65-F5344CB8AC3E}">
        <p14:creationId xmlns:p14="http://schemas.microsoft.com/office/powerpoint/2010/main" val="115625914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EYE</a:t>
            </a:r>
            <a:endParaRPr lang="en-US" dirty="0">
              <a:latin typeface="Franklin Gothic Medium" pitchFamily="34" charset="0"/>
            </a:endParaRPr>
          </a:p>
        </p:txBody>
      </p:sp>
      <p:pic>
        <p:nvPicPr>
          <p:cNvPr id="36866" name="Picture 2" descr="https://lh6.googleusercontent.com/cZ_eu8go6Beh74Of1QNcA7AqBNAP6AbgPxKTBaPVvirr16MVIuVHg6Nbvbx1wuEDQnSBT7Pt6F5angKbWqEqCW-_asLN5pyhD5TSM7hOH-ha-174SQ"/>
          <p:cNvPicPr>
            <a:picLocks noChangeAspect="1" noChangeArrowheads="1"/>
          </p:cNvPicPr>
          <p:nvPr/>
        </p:nvPicPr>
        <p:blipFill>
          <a:blip r:embed="rId3" cstate="print"/>
          <a:srcRect/>
          <a:stretch>
            <a:fillRect/>
          </a:stretch>
        </p:blipFill>
        <p:spPr bwMode="auto">
          <a:xfrm>
            <a:off x="0" y="1905000"/>
            <a:ext cx="9182100" cy="4114801"/>
          </a:xfrm>
          <a:prstGeom prst="rect">
            <a:avLst/>
          </a:prstGeom>
          <a:noFill/>
        </p:spPr>
      </p:pic>
      <p:sp>
        <p:nvSpPr>
          <p:cNvPr id="5" name="Rectangle 4"/>
          <p:cNvSpPr/>
          <p:nvPr/>
        </p:nvSpPr>
        <p:spPr>
          <a:xfrm>
            <a:off x="2514600" y="6096000"/>
            <a:ext cx="3621954" cy="369332"/>
          </a:xfrm>
          <a:prstGeom prst="rect">
            <a:avLst/>
          </a:prstGeom>
        </p:spPr>
        <p:txBody>
          <a:bodyPr wrap="none">
            <a:spAutoFit/>
          </a:bodyPr>
          <a:lstStyle/>
          <a:p>
            <a:r>
              <a:rPr lang="en-US" dirty="0" smtClean="0">
                <a:latin typeface="Franklin Gothic Medium" pitchFamily="34" charset="0"/>
              </a:rPr>
              <a:t>Cornea = outer covering of the eye.</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EYE</a:t>
            </a:r>
            <a:endParaRPr lang="en-US" dirty="0">
              <a:latin typeface="Franklin Gothic Medium" pitchFamily="34" charset="0"/>
            </a:endParaRPr>
          </a:p>
        </p:txBody>
      </p:sp>
      <p:pic>
        <p:nvPicPr>
          <p:cNvPr id="35842" name="Picture 2" descr="https://lh6.googleusercontent.com/UlYhqKxYVJWR3X2NXRYNTM1L3l0swReDQr27bg_HFRgJyQvWaYVjUtaVZzdD7-k6_VJthcVdf4uWGL3Vp9EHLLq9fN6WfjL2qz2T5sFcJ_zVSgxh_w"/>
          <p:cNvPicPr>
            <a:picLocks noChangeAspect="1" noChangeArrowheads="1"/>
          </p:cNvPicPr>
          <p:nvPr/>
        </p:nvPicPr>
        <p:blipFill>
          <a:blip r:embed="rId3" cstate="print"/>
          <a:srcRect/>
          <a:stretch>
            <a:fillRect/>
          </a:stretch>
        </p:blipFill>
        <p:spPr bwMode="auto">
          <a:xfrm>
            <a:off x="0" y="1905000"/>
            <a:ext cx="9182100" cy="4114801"/>
          </a:xfrm>
          <a:prstGeom prst="rect">
            <a:avLst/>
          </a:prstGeom>
          <a:noFill/>
        </p:spPr>
      </p:pic>
      <p:sp>
        <p:nvSpPr>
          <p:cNvPr id="5" name="Rectangle 4"/>
          <p:cNvSpPr/>
          <p:nvPr/>
        </p:nvSpPr>
        <p:spPr>
          <a:xfrm>
            <a:off x="381000" y="6096000"/>
            <a:ext cx="8458200" cy="369332"/>
          </a:xfrm>
          <a:prstGeom prst="rect">
            <a:avLst/>
          </a:prstGeom>
        </p:spPr>
        <p:txBody>
          <a:bodyPr wrap="square">
            <a:spAutoFit/>
          </a:bodyPr>
          <a:lstStyle/>
          <a:p>
            <a:r>
              <a:rPr lang="en-US" dirty="0" smtClean="0">
                <a:latin typeface="Franklin Gothic Medium" pitchFamily="34" charset="0"/>
              </a:rPr>
              <a:t>Pupil = the adjustable opening in the center of the eye through which light enters.</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EYE</a:t>
            </a:r>
            <a:endParaRPr lang="en-US" dirty="0">
              <a:latin typeface="Franklin Gothic Medium" pitchFamily="34" charset="0"/>
            </a:endParaRPr>
          </a:p>
        </p:txBody>
      </p:sp>
      <p:pic>
        <p:nvPicPr>
          <p:cNvPr id="34818" name="Picture 2" descr="https://lh5.googleusercontent.com/QdiF4oNs-XMHHUYHPK7jH2wmmRTb8NavaZN7Jc8ELkSSnc_OV-zMpkB12uSHqAyop-YXngN3MsNePbAoH_WKs5e5yqL2TOga7XD5cCKvnyHBXE8Jzg"/>
          <p:cNvPicPr>
            <a:picLocks noChangeAspect="1" noChangeArrowheads="1"/>
          </p:cNvPicPr>
          <p:nvPr/>
        </p:nvPicPr>
        <p:blipFill>
          <a:blip r:embed="rId3" cstate="print"/>
          <a:srcRect/>
          <a:stretch>
            <a:fillRect/>
          </a:stretch>
        </p:blipFill>
        <p:spPr bwMode="auto">
          <a:xfrm>
            <a:off x="0" y="1905000"/>
            <a:ext cx="9182100" cy="4114801"/>
          </a:xfrm>
          <a:prstGeom prst="rect">
            <a:avLst/>
          </a:prstGeom>
          <a:noFill/>
        </p:spPr>
      </p:pic>
      <p:sp>
        <p:nvSpPr>
          <p:cNvPr id="5" name="Rectangle 4"/>
          <p:cNvSpPr/>
          <p:nvPr/>
        </p:nvSpPr>
        <p:spPr>
          <a:xfrm>
            <a:off x="0" y="5934670"/>
            <a:ext cx="9144000" cy="923330"/>
          </a:xfrm>
          <a:prstGeom prst="rect">
            <a:avLst/>
          </a:prstGeom>
        </p:spPr>
        <p:txBody>
          <a:bodyPr wrap="square">
            <a:spAutoFit/>
          </a:bodyPr>
          <a:lstStyle/>
          <a:p>
            <a:r>
              <a:rPr lang="en-US" dirty="0" smtClean="0">
                <a:latin typeface="Franklin Gothic Medium" pitchFamily="34" charset="0"/>
              </a:rPr>
              <a:t>Iris = a ring of muscle tissue that forms the colored portion of the eye around the pupil and controls the size of the pupil opening.</a:t>
            </a:r>
          </a:p>
          <a:p>
            <a:pPr fontAlgn="base"/>
            <a:r>
              <a:rPr lang="en-US" dirty="0" smtClean="0">
                <a:latin typeface="Franklin Gothic Medium" pitchFamily="34" charset="0"/>
              </a:rPr>
              <a:t>The iris dilates/constricts in response to changing light intensity</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EYE</a:t>
            </a:r>
            <a:endParaRPr lang="en-US" dirty="0">
              <a:latin typeface="Franklin Gothic Medium" pitchFamily="34" charset="0"/>
            </a:endParaRPr>
          </a:p>
        </p:txBody>
      </p:sp>
      <p:pic>
        <p:nvPicPr>
          <p:cNvPr id="33794" name="Picture 2" descr="https://lh6.googleusercontent.com/oSYKogq5jHV1d7RZkFUedQKFUn_tM37wKLhLPfRalb6mBp4JLnl_guBVy4BCD300GOIbWr7MNATA1ojoksVyfMwTvLMEI-xqTqd8SY9M8_gUUngedA"/>
          <p:cNvPicPr>
            <a:picLocks noChangeAspect="1" noChangeArrowheads="1"/>
          </p:cNvPicPr>
          <p:nvPr/>
        </p:nvPicPr>
        <p:blipFill>
          <a:blip r:embed="rId3" cstate="print"/>
          <a:srcRect/>
          <a:stretch>
            <a:fillRect/>
          </a:stretch>
        </p:blipFill>
        <p:spPr bwMode="auto">
          <a:xfrm>
            <a:off x="0" y="1905000"/>
            <a:ext cx="9182100" cy="4114801"/>
          </a:xfrm>
          <a:prstGeom prst="rect">
            <a:avLst/>
          </a:prstGeom>
          <a:noFill/>
        </p:spPr>
      </p:pic>
      <p:sp>
        <p:nvSpPr>
          <p:cNvPr id="5" name="Rectangle 4"/>
          <p:cNvSpPr/>
          <p:nvPr/>
        </p:nvSpPr>
        <p:spPr>
          <a:xfrm>
            <a:off x="0" y="6019800"/>
            <a:ext cx="9144000" cy="646331"/>
          </a:xfrm>
          <a:prstGeom prst="rect">
            <a:avLst/>
          </a:prstGeom>
        </p:spPr>
        <p:txBody>
          <a:bodyPr wrap="square">
            <a:spAutoFit/>
          </a:bodyPr>
          <a:lstStyle/>
          <a:p>
            <a:r>
              <a:rPr lang="en-US" dirty="0" smtClean="0">
                <a:latin typeface="Franklin Gothic Medium" pitchFamily="34" charset="0"/>
              </a:rPr>
              <a:t>Lens = the transparent structure behind the pupil that changes shape to help focus images on the retina.</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EYE</a:t>
            </a:r>
            <a:endParaRPr lang="en-US" dirty="0">
              <a:latin typeface="Franklin Gothic Medium" pitchFamily="34" charset="0"/>
            </a:endParaRPr>
          </a:p>
        </p:txBody>
      </p:sp>
      <p:pic>
        <p:nvPicPr>
          <p:cNvPr id="32770" name="Picture 2" descr="https://lh4.googleusercontent.com/kXz5uMmVjrGR7aq6BKe0e2iNmwYigQfvRMT0K4fAnHyGOW7J6bof6AE2iUH2_7pS86uDe5oELYHiRduASs8Vo5-tV4AzofH0s8NAWonMpB9X7-oKlQ"/>
          <p:cNvPicPr>
            <a:picLocks noChangeAspect="1" noChangeArrowheads="1"/>
          </p:cNvPicPr>
          <p:nvPr/>
        </p:nvPicPr>
        <p:blipFill>
          <a:blip r:embed="rId3" cstate="print"/>
          <a:srcRect/>
          <a:stretch>
            <a:fillRect/>
          </a:stretch>
        </p:blipFill>
        <p:spPr bwMode="auto">
          <a:xfrm>
            <a:off x="0" y="1905000"/>
            <a:ext cx="9182100" cy="4114801"/>
          </a:xfrm>
          <a:prstGeom prst="rect">
            <a:avLst/>
          </a:prstGeom>
          <a:noFill/>
        </p:spPr>
      </p:pic>
      <p:sp>
        <p:nvSpPr>
          <p:cNvPr id="4" name="Rectangle 3"/>
          <p:cNvSpPr/>
          <p:nvPr/>
        </p:nvSpPr>
        <p:spPr>
          <a:xfrm>
            <a:off x="0" y="5943600"/>
            <a:ext cx="9144000" cy="646331"/>
          </a:xfrm>
          <a:prstGeom prst="rect">
            <a:avLst/>
          </a:prstGeom>
        </p:spPr>
        <p:txBody>
          <a:bodyPr wrap="square">
            <a:spAutoFit/>
          </a:bodyPr>
          <a:lstStyle/>
          <a:p>
            <a:r>
              <a:rPr lang="en-US" dirty="0" smtClean="0">
                <a:latin typeface="Franklin Gothic Medium" pitchFamily="34" charset="0"/>
              </a:rPr>
              <a:t>Retina = the light-sensitive inner surface of the eye, containing the receptor rods and cones plus layers of neurons that begin the processing of visual information.</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EYE: </a:t>
            </a:r>
            <a:r>
              <a:rPr lang="en-US" i="1" dirty="0" smtClean="0">
                <a:latin typeface="Franklin Gothic Medium" pitchFamily="34" charset="0"/>
              </a:rPr>
              <a:t>THE RETINA</a:t>
            </a:r>
            <a:endParaRPr lang="en-US" i="1" dirty="0">
              <a:latin typeface="Franklin Gothic Medium" pitchFamily="34" charset="0"/>
            </a:endParaRPr>
          </a:p>
        </p:txBody>
      </p:sp>
      <p:sp>
        <p:nvSpPr>
          <p:cNvPr id="3" name="Content Placeholder 2"/>
          <p:cNvSpPr>
            <a:spLocks noGrp="1"/>
          </p:cNvSpPr>
          <p:nvPr>
            <p:ph idx="1"/>
          </p:nvPr>
        </p:nvSpPr>
        <p:spPr>
          <a:xfrm>
            <a:off x="457200" y="1524000"/>
            <a:ext cx="8229600" cy="815609"/>
          </a:xfrm>
        </p:spPr>
        <p:txBody>
          <a:bodyPr/>
          <a:lstStyle/>
          <a:p>
            <a:r>
              <a:rPr lang="en-US" dirty="0" smtClean="0">
                <a:latin typeface="Franklin Gothic Medium" pitchFamily="34" charset="0"/>
              </a:rPr>
              <a:t>Rods and cones</a:t>
            </a:r>
            <a:endParaRPr lang="en-US" dirty="0">
              <a:latin typeface="Franklin Gothic Medium" pitchFamily="34" charset="0"/>
            </a:endParaRPr>
          </a:p>
        </p:txBody>
      </p:sp>
      <p:pic>
        <p:nvPicPr>
          <p:cNvPr id="31746" name="Picture 2" descr="https://lh5.googleusercontent.com/iFhShvxXEK1NHLUdWEiypYw7vqFVMujEJ3fUqBIbsTg9xPlgD3lEAGa2oUkRwo6o-RMAbpv96LV-zE0bWFmwZMUax35SiX9l0VNlSa8lt2KQ5Umt4w"/>
          <p:cNvPicPr>
            <a:picLocks noChangeAspect="1" noChangeArrowheads="1"/>
          </p:cNvPicPr>
          <p:nvPr/>
        </p:nvPicPr>
        <p:blipFill>
          <a:blip r:embed="rId2" cstate="print"/>
          <a:srcRect/>
          <a:stretch>
            <a:fillRect/>
          </a:stretch>
        </p:blipFill>
        <p:spPr bwMode="auto">
          <a:xfrm>
            <a:off x="2286000" y="2133600"/>
            <a:ext cx="4924425" cy="4552951"/>
          </a:xfrm>
          <a:prstGeom prst="rect">
            <a:avLst/>
          </a:prstGeom>
          <a:noFill/>
        </p:spPr>
      </p:pic>
      <p:sp>
        <p:nvSpPr>
          <p:cNvPr id="6" name="Rectangle 5"/>
          <p:cNvSpPr/>
          <p:nvPr/>
        </p:nvSpPr>
        <p:spPr>
          <a:xfrm>
            <a:off x="533400" y="2819400"/>
            <a:ext cx="990600" cy="381000"/>
          </a:xfrm>
          <a:prstGeom prst="rect">
            <a:avLst/>
          </a:prstGeom>
        </p:spPr>
        <p:txBody>
          <a:bodyPr wrap="square">
            <a:spAutoFit/>
          </a:bodyPr>
          <a:lstStyle/>
          <a:p>
            <a:r>
              <a:rPr lang="en-US" dirty="0" smtClean="0">
                <a:latin typeface="Franklin Gothic Medium" pitchFamily="34" charset="0"/>
              </a:rPr>
              <a:t>Cones</a:t>
            </a:r>
            <a:endParaRPr lang="en-US" dirty="0">
              <a:latin typeface="Franklin Gothic Medium" pitchFamily="34" charset="0"/>
            </a:endParaRPr>
          </a:p>
        </p:txBody>
      </p:sp>
      <p:sp>
        <p:nvSpPr>
          <p:cNvPr id="7" name="Rectangle 6"/>
          <p:cNvSpPr/>
          <p:nvPr/>
        </p:nvSpPr>
        <p:spPr>
          <a:xfrm>
            <a:off x="7620000" y="2590800"/>
            <a:ext cx="681790" cy="369332"/>
          </a:xfrm>
          <a:prstGeom prst="rect">
            <a:avLst/>
          </a:prstGeom>
        </p:spPr>
        <p:txBody>
          <a:bodyPr wrap="none">
            <a:spAutoFit/>
          </a:bodyPr>
          <a:lstStyle/>
          <a:p>
            <a:r>
              <a:rPr lang="en-US" dirty="0" smtClean="0">
                <a:latin typeface="Franklin Gothic Medium" pitchFamily="34" charset="0"/>
              </a:rPr>
              <a:t>Rods</a:t>
            </a:r>
            <a:endParaRPr lang="en-US" dirty="0">
              <a:latin typeface="Franklin Gothic Medium" pitchFamily="34" charset="0"/>
            </a:endParaRPr>
          </a:p>
        </p:txBody>
      </p:sp>
      <p:cxnSp>
        <p:nvCxnSpPr>
          <p:cNvPr id="9" name="Straight Arrow Connector 8"/>
          <p:cNvCxnSpPr/>
          <p:nvPr/>
        </p:nvCxnSpPr>
        <p:spPr>
          <a:xfrm>
            <a:off x="1447800" y="3200400"/>
            <a:ext cx="1447800" cy="609600"/>
          </a:xfrm>
          <a:prstGeom prst="straightConnector1">
            <a:avLst/>
          </a:prstGeom>
          <a:ln w="889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447800" y="3200400"/>
            <a:ext cx="2286000" cy="1447800"/>
          </a:xfrm>
          <a:prstGeom prst="straightConnector1">
            <a:avLst/>
          </a:prstGeom>
          <a:ln w="889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flipV="1">
            <a:off x="5410200" y="3048000"/>
            <a:ext cx="2286000" cy="914400"/>
          </a:xfrm>
          <a:prstGeom prst="straightConnector1">
            <a:avLst/>
          </a:prstGeom>
          <a:ln w="889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5867400" y="3124200"/>
            <a:ext cx="1905000" cy="1752600"/>
          </a:xfrm>
          <a:prstGeom prst="straightConnector1">
            <a:avLst/>
          </a:prstGeom>
          <a:ln w="889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RODS VERSUS CONES</a:t>
            </a:r>
            <a:endParaRPr lang="en-US" dirty="0">
              <a:latin typeface="Franklin Gothic Medium" pitchFamily="34" charset="0"/>
            </a:endParaRPr>
          </a:p>
        </p:txBody>
      </p:sp>
      <p:pic>
        <p:nvPicPr>
          <p:cNvPr id="30722" name="Picture 2" descr="https://lh6.googleusercontent.com/7-nORlYf1Di_Rj_ug3eG2mSkEDIBcKcx3x9X9gZy6wuRfA7krC1d0BL8pklgI3GFx4thHEKWCA9d66nwthhoC7zamokOn5Qc4McREYyLeqIUYQGdvQ"/>
          <p:cNvPicPr>
            <a:picLocks noChangeAspect="1" noChangeArrowheads="1"/>
          </p:cNvPicPr>
          <p:nvPr/>
        </p:nvPicPr>
        <p:blipFill>
          <a:blip r:embed="rId3" cstate="print"/>
          <a:srcRect/>
          <a:stretch>
            <a:fillRect/>
          </a:stretch>
        </p:blipFill>
        <p:spPr bwMode="auto">
          <a:xfrm>
            <a:off x="4267200" y="1600200"/>
            <a:ext cx="4761963" cy="2914650"/>
          </a:xfrm>
          <a:prstGeom prst="rect">
            <a:avLst/>
          </a:prstGeom>
          <a:noFill/>
        </p:spPr>
      </p:pic>
      <p:sp>
        <p:nvSpPr>
          <p:cNvPr id="3" name="TextBox 2"/>
          <p:cNvSpPr txBox="1"/>
          <p:nvPr/>
        </p:nvSpPr>
        <p:spPr>
          <a:xfrm>
            <a:off x="152400" y="1509516"/>
            <a:ext cx="3810000" cy="5324535"/>
          </a:xfrm>
          <a:prstGeom prst="rect">
            <a:avLst/>
          </a:prstGeom>
          <a:noFill/>
        </p:spPr>
        <p:txBody>
          <a:bodyPr wrap="square" rtlCol="0">
            <a:spAutoFit/>
          </a:bodyPr>
          <a:lstStyle/>
          <a:p>
            <a:r>
              <a:rPr lang="en-US" sz="2000" dirty="0" smtClean="0">
                <a:latin typeface="Franklin Gothic Medium" panose="020B0603020102020204" pitchFamily="34" charset="0"/>
              </a:rPr>
              <a:t>Rods:</a:t>
            </a:r>
          </a:p>
          <a:p>
            <a:pPr marL="285750" indent="-285750">
              <a:buFont typeface="Arial" panose="020B0604020202020204" pitchFamily="34" charset="0"/>
              <a:buChar char="•"/>
            </a:pPr>
            <a:r>
              <a:rPr lang="en-US" sz="2000" dirty="0" smtClean="0">
                <a:latin typeface="Franklin Gothic Medium" panose="020B0603020102020204" pitchFamily="34" charset="0"/>
              </a:rPr>
              <a:t>Enable light/motion detection</a:t>
            </a:r>
          </a:p>
          <a:p>
            <a:pPr marL="285750" indent="-285750">
              <a:buFont typeface="Arial" panose="020B0604020202020204" pitchFamily="34" charset="0"/>
              <a:buChar char="•"/>
            </a:pPr>
            <a:r>
              <a:rPr lang="en-US" sz="2000" dirty="0" smtClean="0">
                <a:latin typeface="Franklin Gothic Medium" panose="020B0603020102020204" pitchFamily="34" charset="0"/>
              </a:rPr>
              <a:t>Share bipolar cells with other rods (send combined messages)</a:t>
            </a:r>
          </a:p>
          <a:p>
            <a:pPr marL="285750" indent="-285750">
              <a:buFont typeface="Arial" panose="020B0604020202020204" pitchFamily="34" charset="0"/>
              <a:buChar char="•"/>
            </a:pPr>
            <a:r>
              <a:rPr lang="en-US" sz="2000" b="1" dirty="0" smtClean="0">
                <a:latin typeface="Franklin Gothic Medium" panose="020B0603020102020204" pitchFamily="34" charset="0"/>
              </a:rPr>
              <a:t>Remain sensitive in dim light</a:t>
            </a:r>
          </a:p>
          <a:p>
            <a:endParaRPr lang="en-US" sz="2000" b="1" dirty="0">
              <a:latin typeface="Franklin Gothic Medium" panose="020B0603020102020204" pitchFamily="34" charset="0"/>
            </a:endParaRPr>
          </a:p>
          <a:p>
            <a:r>
              <a:rPr lang="en-US" sz="2000" dirty="0" smtClean="0">
                <a:latin typeface="Franklin Gothic Medium" panose="020B0603020102020204" pitchFamily="34" charset="0"/>
              </a:rPr>
              <a:t>Cones: </a:t>
            </a:r>
          </a:p>
          <a:p>
            <a:pPr marL="285750" indent="-285750">
              <a:buFont typeface="Arial" panose="020B0604020202020204" pitchFamily="34" charset="0"/>
              <a:buChar char="•"/>
            </a:pPr>
            <a:r>
              <a:rPr lang="en-US" sz="2000" dirty="0" smtClean="0">
                <a:latin typeface="Franklin Gothic Medium" panose="020B0603020102020204" pitchFamily="34" charset="0"/>
              </a:rPr>
              <a:t>Cluster in and around the fovea</a:t>
            </a:r>
          </a:p>
          <a:p>
            <a:pPr marL="285750" indent="-285750">
              <a:buFont typeface="Arial" panose="020B0604020202020204" pitchFamily="34" charset="0"/>
              <a:buChar char="•"/>
            </a:pPr>
            <a:r>
              <a:rPr lang="en-US" sz="2000" dirty="0" smtClean="0">
                <a:latin typeface="Franklin Gothic Medium" panose="020B0603020102020204" pitchFamily="34" charset="0"/>
              </a:rPr>
              <a:t>Direct hotline to the brain – preserves precise information (</a:t>
            </a:r>
            <a:r>
              <a:rPr lang="en-US" sz="2000" b="1" dirty="0" smtClean="0">
                <a:latin typeface="Franklin Gothic Medium" panose="020B0603020102020204" pitchFamily="34" charset="0"/>
              </a:rPr>
              <a:t>better able to detect fine detail</a:t>
            </a:r>
            <a:r>
              <a:rPr lang="en-US" sz="2000" dirty="0" smtClean="0">
                <a:latin typeface="Franklin Gothic Medium" panose="020B0603020102020204" pitchFamily="34" charset="0"/>
              </a:rPr>
              <a:t>)</a:t>
            </a:r>
          </a:p>
          <a:p>
            <a:pPr marL="285750" indent="-285750">
              <a:buFont typeface="Arial" panose="020B0604020202020204" pitchFamily="34" charset="0"/>
              <a:buChar char="•"/>
            </a:pPr>
            <a:r>
              <a:rPr lang="en-US" sz="2000" dirty="0" smtClean="0">
                <a:latin typeface="Franklin Gothic Medium" panose="020B0603020102020204" pitchFamily="34" charset="0"/>
              </a:rPr>
              <a:t>Enable color vision </a:t>
            </a:r>
          </a:p>
          <a:p>
            <a:pPr marL="742950" lvl="1" indent="-285750">
              <a:buFont typeface="Arial" panose="020B0604020202020204" pitchFamily="34" charset="0"/>
              <a:buChar char="•"/>
            </a:pPr>
            <a:r>
              <a:rPr lang="en-US" sz="2000" dirty="0" smtClean="0">
                <a:latin typeface="Franklin Gothic Medium" panose="020B0603020102020204" pitchFamily="34" charset="0"/>
              </a:rPr>
              <a:t>only in bright light, in dim light color vision is lost</a:t>
            </a:r>
            <a:endParaRPr lang="en-US" sz="2000" dirty="0">
              <a:latin typeface="Franklin Gothic Medium" panose="020B0603020102020204"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THE RETINA’S REACTION TO LIGHT</a:t>
            </a:r>
            <a:endParaRPr lang="en-US" dirty="0">
              <a:latin typeface="Franklin Gothic Medium" pitchFamily="34" charset="0"/>
            </a:endParaRPr>
          </a:p>
        </p:txBody>
      </p:sp>
      <p:pic>
        <p:nvPicPr>
          <p:cNvPr id="28674" name="Picture 2" descr="https://lh4.googleusercontent.com/hIzDmR9Y7S-GW8LiemTVUjjUMMQzmrK5BVnqpbDRtSfT4zifoNfawFwmekLOYmgbIiRTCACK_5efYr0EI5wYxPb9A9Wi0BCrL6KuwosYgPWp7xK0JA"/>
          <p:cNvPicPr>
            <a:picLocks noChangeAspect="1" noChangeArrowheads="1"/>
          </p:cNvPicPr>
          <p:nvPr/>
        </p:nvPicPr>
        <p:blipFill>
          <a:blip r:embed="rId3" cstate="print"/>
          <a:srcRect/>
          <a:stretch>
            <a:fillRect/>
          </a:stretch>
        </p:blipFill>
        <p:spPr bwMode="auto">
          <a:xfrm>
            <a:off x="1447800" y="1371600"/>
            <a:ext cx="6448425" cy="54864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THE RETINA’S REACTION TO LIGHT</a:t>
            </a:r>
            <a:endParaRPr lang="en-US" dirty="0">
              <a:latin typeface="Franklin Gothic Medium" pitchFamily="34" charset="0"/>
            </a:endParaRPr>
          </a:p>
        </p:txBody>
      </p:sp>
      <p:pic>
        <p:nvPicPr>
          <p:cNvPr id="26626" name="Picture 2" descr="https://lh3.googleusercontent.com/9bRuEB3cTrmHbxT68_CsPy14W_SPPmjUBZPAIWtaggAOPMX1XF9zgwaK1_jq5znR2Q3ISZbvEpyEllUkZXBdZ-KvhmcwtujHxmYYH13xZkP1RQv55Q"/>
          <p:cNvPicPr>
            <a:picLocks noChangeAspect="1" noChangeArrowheads="1"/>
          </p:cNvPicPr>
          <p:nvPr/>
        </p:nvPicPr>
        <p:blipFill>
          <a:blip r:embed="rId3" cstate="print"/>
          <a:srcRect/>
          <a:stretch>
            <a:fillRect/>
          </a:stretch>
        </p:blipFill>
        <p:spPr bwMode="auto">
          <a:xfrm>
            <a:off x="1371600" y="1412120"/>
            <a:ext cx="6400800" cy="544588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THE RETINA’S REACTION TO LIGHT</a:t>
            </a:r>
            <a:endParaRPr lang="en-US" dirty="0">
              <a:latin typeface="Franklin Gothic Medium" pitchFamily="34" charset="0"/>
            </a:endParaRPr>
          </a:p>
        </p:txBody>
      </p:sp>
      <p:pic>
        <p:nvPicPr>
          <p:cNvPr id="25602" name="Picture 2" descr="https://lh3.googleusercontent.com/y9h9rJWp-SIFmhBhzjERVGVvWhCVdD1zBrQOQqN7a1dbxV1sJDDjeRqolp4HrQwNA32Q-j0Ef6Dzvxnpl6fsV2TiBOK5XmmJy240_NLMjU8OGdR9tA"/>
          <p:cNvPicPr>
            <a:picLocks noChangeAspect="1" noChangeArrowheads="1"/>
          </p:cNvPicPr>
          <p:nvPr/>
        </p:nvPicPr>
        <p:blipFill>
          <a:blip r:embed="rId2" cstate="print"/>
          <a:srcRect/>
          <a:stretch>
            <a:fillRect/>
          </a:stretch>
        </p:blipFill>
        <p:spPr bwMode="auto">
          <a:xfrm>
            <a:off x="1295400" y="1371600"/>
            <a:ext cx="6448425" cy="54864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latin typeface="Franklin Gothic Medium" pitchFamily="34" charset="0"/>
              </a:rPr>
              <a:t>INTRODUCTION</a:t>
            </a:r>
            <a:endParaRPr lang="en-US" dirty="0">
              <a:latin typeface="Franklin Gothic Medium" pitchFamily="34" charset="0"/>
            </a:endParaRPr>
          </a:p>
        </p:txBody>
      </p:sp>
      <p:sp>
        <p:nvSpPr>
          <p:cNvPr id="9" name="Content Placeholder 8"/>
          <p:cNvSpPr>
            <a:spLocks noGrp="1"/>
          </p:cNvSpPr>
          <p:nvPr>
            <p:ph idx="1"/>
          </p:nvPr>
        </p:nvSpPr>
        <p:spPr>
          <a:xfrm>
            <a:off x="152400" y="1908380"/>
            <a:ext cx="4495800" cy="4854209"/>
          </a:xfrm>
        </p:spPr>
        <p:txBody>
          <a:bodyPr>
            <a:normAutofit fontScale="92500" lnSpcReduction="20000"/>
          </a:bodyPr>
          <a:lstStyle/>
          <a:p>
            <a:r>
              <a:rPr lang="en-US" dirty="0" smtClean="0">
                <a:latin typeface="Franklin Gothic Medium" pitchFamily="34" charset="0"/>
              </a:rPr>
              <a:t>Sensation</a:t>
            </a:r>
          </a:p>
          <a:p>
            <a:pPr lvl="1"/>
            <a:r>
              <a:rPr lang="en-US" dirty="0" smtClean="0">
                <a:latin typeface="Franklin Gothic Medium" pitchFamily="34" charset="0"/>
              </a:rPr>
              <a:t>receptors detect </a:t>
            </a:r>
            <a:br>
              <a:rPr lang="en-US" dirty="0" smtClean="0">
                <a:latin typeface="Franklin Gothic Medium" pitchFamily="34" charset="0"/>
              </a:rPr>
            </a:br>
            <a:r>
              <a:rPr lang="en-US" dirty="0" smtClean="0">
                <a:latin typeface="Franklin Gothic Medium" pitchFamily="34" charset="0"/>
              </a:rPr>
              <a:t>information</a:t>
            </a:r>
          </a:p>
          <a:p>
            <a:r>
              <a:rPr lang="en-US" dirty="0" smtClean="0">
                <a:latin typeface="Franklin Gothic Medium" pitchFamily="34" charset="0"/>
              </a:rPr>
              <a:t>Perception</a:t>
            </a:r>
          </a:p>
          <a:p>
            <a:pPr lvl="1"/>
            <a:r>
              <a:rPr lang="en-US" dirty="0" smtClean="0">
                <a:latin typeface="Franklin Gothic Medium" pitchFamily="34" charset="0"/>
              </a:rPr>
              <a:t>organization and </a:t>
            </a:r>
            <a:br>
              <a:rPr lang="en-US" dirty="0" smtClean="0">
                <a:latin typeface="Franklin Gothic Medium" pitchFamily="34" charset="0"/>
              </a:rPr>
            </a:br>
            <a:r>
              <a:rPr lang="en-US" dirty="0" smtClean="0">
                <a:latin typeface="Franklin Gothic Medium" pitchFamily="34" charset="0"/>
              </a:rPr>
              <a:t>interpretation of </a:t>
            </a:r>
            <a:br>
              <a:rPr lang="en-US" dirty="0" smtClean="0">
                <a:latin typeface="Franklin Gothic Medium" pitchFamily="34" charset="0"/>
              </a:rPr>
            </a:br>
            <a:r>
              <a:rPr lang="en-US" dirty="0" smtClean="0">
                <a:latin typeface="Franklin Gothic Medium" pitchFamily="34" charset="0"/>
              </a:rPr>
              <a:t>sensory information</a:t>
            </a:r>
          </a:p>
          <a:p>
            <a:pPr lvl="1"/>
            <a:r>
              <a:rPr lang="en-US" altLang="en-US" dirty="0">
                <a:latin typeface="Franklin Gothic Medium" panose="020B0603020102020204" pitchFamily="34" charset="0"/>
              </a:rPr>
              <a:t>The process of creating meaningful patterns from raw sensory information          </a:t>
            </a:r>
          </a:p>
          <a:p>
            <a:pPr marL="457200" lvl="1" indent="0">
              <a:buNone/>
            </a:pPr>
            <a:endParaRPr lang="en-US" dirty="0" smtClean="0">
              <a:latin typeface="Franklin Gothic Medium" pitchFamily="34" charset="0"/>
            </a:endParaRPr>
          </a:p>
          <a:p>
            <a:pPr marL="118872" indent="0">
              <a:buNone/>
            </a:pPr>
            <a:r>
              <a:rPr lang="en-US" dirty="0" smtClean="0">
                <a:latin typeface="Franklin Gothic Medium" pitchFamily="34" charset="0"/>
              </a:rPr>
              <a:t>One continuous process…</a:t>
            </a:r>
            <a:endParaRPr lang="en-US" dirty="0">
              <a:latin typeface="Franklin Gothic Medium" pitchFamily="34" charset="0"/>
            </a:endParaRPr>
          </a:p>
        </p:txBody>
      </p:sp>
      <p:pic>
        <p:nvPicPr>
          <p:cNvPr id="90114" name="Picture 2" descr="https://lh6.googleusercontent.com/0RAJMi8H-kDFQZ80uMBOkUqrFm2ZXuOD_ZQZhHJDPnHaefHHvSjUD3ybCkXCAjy97SObZBrBmro-yG6BsQoE5jx3sF9lIFW3vPO3ePvKhtdxRFSQCw"/>
          <p:cNvPicPr>
            <a:picLocks noChangeAspect="1" noChangeArrowheads="1"/>
          </p:cNvPicPr>
          <p:nvPr/>
        </p:nvPicPr>
        <p:blipFill>
          <a:blip r:embed="rId3" cstate="print"/>
          <a:srcRect/>
          <a:stretch>
            <a:fillRect/>
          </a:stretch>
        </p:blipFill>
        <p:spPr bwMode="auto">
          <a:xfrm>
            <a:off x="4648200" y="1610370"/>
            <a:ext cx="4114800" cy="5152219"/>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THE RETINA’S REACTION TO LIGHT</a:t>
            </a:r>
            <a:endParaRPr lang="en-US" dirty="0">
              <a:latin typeface="Franklin Gothic Medium" pitchFamily="34" charset="0"/>
            </a:endParaRPr>
          </a:p>
        </p:txBody>
      </p:sp>
      <p:pic>
        <p:nvPicPr>
          <p:cNvPr id="24578" name="Picture 2" descr="https://lh5.googleusercontent.com/37Cc2aRDZaItKJ1CcY6zu4Q_wCO8dm5rC_fCllxo0LB2fJlIer7_jyRQoFODxpjCYQQA14RkzCXVmoBat9xlv12-UJJ56UED50OywNqYxG9J8IGZJg"/>
          <p:cNvPicPr>
            <a:picLocks noChangeAspect="1" noChangeArrowheads="1"/>
          </p:cNvPicPr>
          <p:nvPr/>
        </p:nvPicPr>
        <p:blipFill>
          <a:blip r:embed="rId2" cstate="print"/>
          <a:srcRect/>
          <a:stretch>
            <a:fillRect/>
          </a:stretch>
        </p:blipFill>
        <p:spPr bwMode="auto">
          <a:xfrm>
            <a:off x="1371600" y="1371600"/>
            <a:ext cx="6448425" cy="54864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THE RETINA’S REACTION TO LIGHT</a:t>
            </a:r>
            <a:endParaRPr lang="en-US" dirty="0">
              <a:latin typeface="Franklin Gothic Medium" pitchFamily="34" charset="0"/>
            </a:endParaRPr>
          </a:p>
        </p:txBody>
      </p:sp>
      <p:pic>
        <p:nvPicPr>
          <p:cNvPr id="23554" name="Picture 2" descr="https://lh3.googleusercontent.com/TgZWUxzxqLnH0AP4xX7HRnze9mHHvZeR3dmwZvfAJnQSctaBrypDjb4BAYpaS9yJqSRh5rx4un9XTWPTluchvanH9lumZ8Hefz5zvq-IzOVEFabJMA"/>
          <p:cNvPicPr>
            <a:picLocks noChangeAspect="1" noChangeArrowheads="1"/>
          </p:cNvPicPr>
          <p:nvPr/>
        </p:nvPicPr>
        <p:blipFill>
          <a:blip r:embed="rId2" cstate="print"/>
          <a:srcRect/>
          <a:stretch>
            <a:fillRect/>
          </a:stretch>
        </p:blipFill>
        <p:spPr bwMode="auto">
          <a:xfrm>
            <a:off x="1371600" y="1371600"/>
            <a:ext cx="6448425" cy="54864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EYE: </a:t>
            </a:r>
            <a:r>
              <a:rPr lang="en-US" i="1" dirty="0" smtClean="0">
                <a:latin typeface="Franklin Gothic Medium" pitchFamily="34" charset="0"/>
              </a:rPr>
              <a:t>THE RETINA</a:t>
            </a:r>
            <a:endParaRPr lang="en-US" dirty="0">
              <a:latin typeface="Franklin Gothic Medium" pitchFamily="34" charset="0"/>
            </a:endParaRPr>
          </a:p>
        </p:txBody>
      </p:sp>
      <p:sp>
        <p:nvSpPr>
          <p:cNvPr id="3" name="Content Placeholder 2"/>
          <p:cNvSpPr>
            <a:spLocks noGrp="1"/>
          </p:cNvSpPr>
          <p:nvPr>
            <p:ph idx="1"/>
          </p:nvPr>
        </p:nvSpPr>
        <p:spPr/>
        <p:txBody>
          <a:bodyPr/>
          <a:lstStyle/>
          <a:p>
            <a:r>
              <a:rPr lang="en-US" dirty="0" smtClean="0">
                <a:latin typeface="Franklin Gothic Medium" pitchFamily="34" charset="0"/>
              </a:rPr>
              <a:t>Optic nerve</a:t>
            </a:r>
          </a:p>
          <a:p>
            <a:r>
              <a:rPr lang="en-US" dirty="0" smtClean="0">
                <a:latin typeface="Franklin Gothic Medium" pitchFamily="34" charset="0"/>
              </a:rPr>
              <a:t>Blind spot</a:t>
            </a:r>
          </a:p>
          <a:p>
            <a:r>
              <a:rPr lang="en-US" dirty="0" smtClean="0">
                <a:latin typeface="Franklin Gothic Medium" pitchFamily="34" charset="0"/>
              </a:rPr>
              <a:t>fovea</a:t>
            </a:r>
            <a:endParaRPr lang="en-US" dirty="0">
              <a:latin typeface="Franklin Gothic Medium" pitchFamily="34" charset="0"/>
            </a:endParaRPr>
          </a:p>
        </p:txBody>
      </p:sp>
      <p:pic>
        <p:nvPicPr>
          <p:cNvPr id="22530" name="Picture 2" descr="https://lh3.googleusercontent.com/zPxizDQtnw7Tib4tsuo4ywXZ3NCRtdAh1r3NcdJcnP2S7ycvj_yVzSNzaxQIfDHE6TuKTfkFnD4c4E9U_c8BruyuLt2sefMFqKL6bcYrszLLsl_AVg"/>
          <p:cNvPicPr>
            <a:picLocks noChangeAspect="1" noChangeArrowheads="1"/>
          </p:cNvPicPr>
          <p:nvPr/>
        </p:nvPicPr>
        <p:blipFill>
          <a:blip r:embed="rId3" cstate="print"/>
          <a:srcRect/>
          <a:stretch>
            <a:fillRect/>
          </a:stretch>
        </p:blipFill>
        <p:spPr bwMode="auto">
          <a:xfrm>
            <a:off x="762000" y="3657600"/>
            <a:ext cx="7962900" cy="2790825"/>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EYE</a:t>
            </a:r>
            <a:endParaRPr lang="en-US" dirty="0">
              <a:latin typeface="Franklin Gothic Medium" pitchFamily="34" charset="0"/>
            </a:endParaRPr>
          </a:p>
        </p:txBody>
      </p:sp>
      <p:pic>
        <p:nvPicPr>
          <p:cNvPr id="21506" name="Picture 2" descr="https://lh4.googleusercontent.com/lEMXD3TBwUfvy2ipYXcEuEvhBg9YDFrJXdI7HjAJfsfh57i6HhnmIduyUAXv-oLX9r_eCzgVj9_YuZnRgztcoME1Gqrw65nr98A86O9yUwANBDtWHQ"/>
          <p:cNvPicPr>
            <a:picLocks noChangeAspect="1" noChangeArrowheads="1"/>
          </p:cNvPicPr>
          <p:nvPr/>
        </p:nvPicPr>
        <p:blipFill>
          <a:blip r:embed="rId2" cstate="print"/>
          <a:srcRect/>
          <a:stretch>
            <a:fillRect/>
          </a:stretch>
        </p:blipFill>
        <p:spPr bwMode="auto">
          <a:xfrm>
            <a:off x="0" y="1752600"/>
            <a:ext cx="9182100" cy="4114801"/>
          </a:xfrm>
          <a:prstGeom prst="rect">
            <a:avLst/>
          </a:prstGeom>
          <a:noFill/>
        </p:spPr>
      </p:pic>
      <p:sp>
        <p:nvSpPr>
          <p:cNvPr id="5" name="Rectangle 4"/>
          <p:cNvSpPr/>
          <p:nvPr/>
        </p:nvSpPr>
        <p:spPr>
          <a:xfrm>
            <a:off x="1066800" y="5943600"/>
            <a:ext cx="7620000" cy="646331"/>
          </a:xfrm>
          <a:prstGeom prst="rect">
            <a:avLst/>
          </a:prstGeom>
        </p:spPr>
        <p:txBody>
          <a:bodyPr wrap="square">
            <a:spAutoFit/>
          </a:bodyPr>
          <a:lstStyle/>
          <a:p>
            <a:r>
              <a:rPr lang="en-US" dirty="0" smtClean="0">
                <a:latin typeface="Franklin Gothic Medium" pitchFamily="34" charset="0"/>
              </a:rPr>
              <a:t>Blind Spot = the point at which the optic nerve leaves the eye, creating a “blind” spot because no receptor cells are located there.</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EYE</a:t>
            </a:r>
            <a:endParaRPr lang="en-US" dirty="0">
              <a:latin typeface="Franklin Gothic Medium" pitchFamily="34" charset="0"/>
            </a:endParaRPr>
          </a:p>
        </p:txBody>
      </p:sp>
      <p:pic>
        <p:nvPicPr>
          <p:cNvPr id="20482" name="Picture 2" descr="https://lh5.googleusercontent.com/oNJyZcTNxzUTsX9IAeThIodjO_nezWNvVvPYBKehXSkdhw6sYW7XN6G5BBYbg6ooGbL8tbHCOcgIs28zWRpu3FSsC1uyatOIjP8nUPJslEJ0zTa8Lg"/>
          <p:cNvPicPr>
            <a:picLocks noChangeAspect="1" noChangeArrowheads="1"/>
          </p:cNvPicPr>
          <p:nvPr/>
        </p:nvPicPr>
        <p:blipFill>
          <a:blip r:embed="rId3" cstate="print"/>
          <a:srcRect/>
          <a:stretch>
            <a:fillRect/>
          </a:stretch>
        </p:blipFill>
        <p:spPr bwMode="auto">
          <a:xfrm>
            <a:off x="0" y="1752600"/>
            <a:ext cx="9182100" cy="4114801"/>
          </a:xfrm>
          <a:prstGeom prst="rect">
            <a:avLst/>
          </a:prstGeom>
          <a:noFill/>
        </p:spPr>
      </p:pic>
      <p:sp>
        <p:nvSpPr>
          <p:cNvPr id="4" name="Rectangle 3"/>
          <p:cNvSpPr/>
          <p:nvPr/>
        </p:nvSpPr>
        <p:spPr>
          <a:xfrm>
            <a:off x="838200" y="5867400"/>
            <a:ext cx="6934200" cy="646331"/>
          </a:xfrm>
          <a:prstGeom prst="rect">
            <a:avLst/>
          </a:prstGeom>
        </p:spPr>
        <p:txBody>
          <a:bodyPr wrap="square">
            <a:spAutoFit/>
          </a:bodyPr>
          <a:lstStyle/>
          <a:p>
            <a:r>
              <a:rPr lang="en-US" dirty="0" smtClean="0">
                <a:latin typeface="Franklin Gothic Medium" pitchFamily="34" charset="0"/>
              </a:rPr>
              <a:t>Fovea = the central focal point in the retina, around which the eye’s cones cluster.</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STRUCTURE OF THE EYE</a:t>
            </a:r>
            <a:endParaRPr lang="en-US" dirty="0">
              <a:latin typeface="Franklin Gothic Medium" pitchFamily="34" charset="0"/>
            </a:endParaRPr>
          </a:p>
        </p:txBody>
      </p:sp>
      <p:pic>
        <p:nvPicPr>
          <p:cNvPr id="19458" name="Picture 2" descr="https://lh6.googleusercontent.com/S2n9rVzQSXexX-gxIQoJR9KfiGuR5DVjpmW1zIW6z8HRI6kDU3F2v7cgz4BpdXsvitC0SmwMcrJor5Sgkypg4rPOvyKz2JJgtOxZOHKYyTMvcbaTbw"/>
          <p:cNvPicPr>
            <a:picLocks noChangeAspect="1" noChangeArrowheads="1"/>
          </p:cNvPicPr>
          <p:nvPr/>
        </p:nvPicPr>
        <p:blipFill>
          <a:blip r:embed="rId2" cstate="print"/>
          <a:srcRect/>
          <a:stretch>
            <a:fillRect/>
          </a:stretch>
        </p:blipFill>
        <p:spPr bwMode="auto">
          <a:xfrm>
            <a:off x="0" y="1752600"/>
            <a:ext cx="9182100" cy="4114801"/>
          </a:xfrm>
          <a:prstGeom prst="rect">
            <a:avLst/>
          </a:prstGeom>
          <a:noFill/>
        </p:spPr>
      </p:pic>
      <p:sp>
        <p:nvSpPr>
          <p:cNvPr id="4" name="Rectangle 3"/>
          <p:cNvSpPr/>
          <p:nvPr/>
        </p:nvSpPr>
        <p:spPr>
          <a:xfrm>
            <a:off x="990600" y="5943600"/>
            <a:ext cx="6705600" cy="646331"/>
          </a:xfrm>
          <a:prstGeom prst="rect">
            <a:avLst/>
          </a:prstGeom>
        </p:spPr>
        <p:txBody>
          <a:bodyPr wrap="square">
            <a:spAutoFit/>
          </a:bodyPr>
          <a:lstStyle/>
          <a:p>
            <a:r>
              <a:rPr lang="en-US" dirty="0" smtClean="0">
                <a:latin typeface="Franklin Gothic Medium" pitchFamily="34" charset="0"/>
              </a:rPr>
              <a:t>Optic Nerve = the nerve that carries neural impulses from the eye to the brain.</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hlinkClick r:id="rId2"/>
              </a:rPr>
              <a:t>https://www.youtube.com/watch?v=cFVbLnXWn6A</a:t>
            </a:r>
            <a:endParaRPr lang="en-US" dirty="0" smtClean="0"/>
          </a:p>
          <a:p>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VISUAL INFORMATION PROCESSING: </a:t>
            </a:r>
            <a:r>
              <a:rPr lang="en-US" i="1" dirty="0" smtClean="0">
                <a:latin typeface="Franklin Gothic Medium" pitchFamily="34" charset="0"/>
              </a:rPr>
              <a:t>VISUAL CORTEX</a:t>
            </a:r>
            <a:endParaRPr lang="en-US" dirty="0">
              <a:latin typeface="Franklin Gothic Medium" pitchFamily="34" charset="0"/>
            </a:endParaRPr>
          </a:p>
        </p:txBody>
      </p:sp>
      <p:pic>
        <p:nvPicPr>
          <p:cNvPr id="18434" name="Picture 2" descr="https://lh6.googleusercontent.com/dQujl9T9WVOq7n4GrUNldGfBGSiN1TQulx4aY_k7LxOjamqCNRHhTiRJFZp2yogeB9kZSgArVpyUxoevsCaUiVCaHCfR_daRT-NoNKagza-hOeN9mg"/>
          <p:cNvPicPr>
            <a:picLocks noChangeAspect="1" noChangeArrowheads="1"/>
          </p:cNvPicPr>
          <p:nvPr/>
        </p:nvPicPr>
        <p:blipFill>
          <a:blip r:embed="rId2" cstate="print"/>
          <a:srcRect/>
          <a:stretch>
            <a:fillRect/>
          </a:stretch>
        </p:blipFill>
        <p:spPr bwMode="auto">
          <a:xfrm>
            <a:off x="1143000" y="1724025"/>
            <a:ext cx="6800850" cy="5133975"/>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VISUAL INFORMATION PROCESSING: </a:t>
            </a:r>
            <a:r>
              <a:rPr lang="en-US" i="1" dirty="0" smtClean="0">
                <a:latin typeface="Franklin Gothic Medium" pitchFamily="34" charset="0"/>
              </a:rPr>
              <a:t>VISUAL CORTEX</a:t>
            </a:r>
            <a:endParaRPr lang="en-US" dirty="0">
              <a:latin typeface="Franklin Gothic Medium" pitchFamily="34" charset="0"/>
            </a:endParaRPr>
          </a:p>
        </p:txBody>
      </p:sp>
      <p:pic>
        <p:nvPicPr>
          <p:cNvPr id="17410" name="Picture 2" descr="https://lh4.googleusercontent.com/VsnPVvBjZDGcHQCKDAxqsSgSTrKXRNooWW__YSyDrDliS1zED0OygsrsPxNfAk5keqhLqNxxb5qhZQ8mrgjyA4oS4EfA67HOublZdGFzxnaIiL_efA"/>
          <p:cNvPicPr>
            <a:picLocks noChangeAspect="1" noChangeArrowheads="1"/>
          </p:cNvPicPr>
          <p:nvPr/>
        </p:nvPicPr>
        <p:blipFill>
          <a:blip r:embed="rId2" cstate="print"/>
          <a:srcRect/>
          <a:stretch>
            <a:fillRect/>
          </a:stretch>
        </p:blipFill>
        <p:spPr bwMode="auto">
          <a:xfrm>
            <a:off x="1066800" y="1724025"/>
            <a:ext cx="6800850" cy="5133975"/>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VISUAL INFORMATION PROCESSING: </a:t>
            </a:r>
            <a:r>
              <a:rPr lang="en-US" i="1" dirty="0" smtClean="0">
                <a:latin typeface="Franklin Gothic Medium" pitchFamily="34" charset="0"/>
              </a:rPr>
              <a:t>VISUAL CORTEX</a:t>
            </a:r>
            <a:endParaRPr lang="en-US" dirty="0">
              <a:latin typeface="Franklin Gothic Medium" pitchFamily="34" charset="0"/>
            </a:endParaRPr>
          </a:p>
        </p:txBody>
      </p:sp>
      <p:pic>
        <p:nvPicPr>
          <p:cNvPr id="16386" name="Picture 2" descr="https://lh5.googleusercontent.com/xUgqqvAL7BzNSOlK4bCrgmDEHSpH30Y_tZ7GklHb8iIuKVpSdWWOnLKLYSCnWO98xlecuDfUduG15hgQtCobcx1SX1G7rNXMFoqCUjOXbx6k2JIMkQ"/>
          <p:cNvPicPr>
            <a:picLocks noChangeAspect="1" noChangeArrowheads="1"/>
          </p:cNvPicPr>
          <p:nvPr/>
        </p:nvPicPr>
        <p:blipFill>
          <a:blip r:embed="rId2" cstate="print"/>
          <a:srcRect/>
          <a:stretch>
            <a:fillRect/>
          </a:stretch>
        </p:blipFill>
        <p:spPr bwMode="auto">
          <a:xfrm>
            <a:off x="1066800" y="1724025"/>
            <a:ext cx="6800850" cy="5133975"/>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pPr eaLnBrk="1" hangingPunct="1"/>
            <a:r>
              <a:rPr lang="en-US" altLang="en-US" dirty="0" smtClean="0">
                <a:latin typeface="Franklin Gothic Medium" panose="020B0603020102020204" pitchFamily="34" charset="0"/>
              </a:rPr>
              <a:t>WHAT DO YOU SEE vs WHAT DO YOU PERCEIVE?</a:t>
            </a:r>
          </a:p>
        </p:txBody>
      </p:sp>
      <p:grpSp>
        <p:nvGrpSpPr>
          <p:cNvPr id="2" name="Group 4"/>
          <p:cNvGrpSpPr>
            <a:grpSpLocks noChangeAspect="1"/>
          </p:cNvGrpSpPr>
          <p:nvPr/>
        </p:nvGrpSpPr>
        <p:grpSpPr bwMode="auto">
          <a:xfrm>
            <a:off x="1143000" y="1350131"/>
            <a:ext cx="7772400" cy="5744407"/>
            <a:chOff x="672" y="815"/>
            <a:chExt cx="4944" cy="3654"/>
          </a:xfrm>
        </p:grpSpPr>
        <p:sp>
          <p:nvSpPr>
            <p:cNvPr id="3" name="AutoShape 3"/>
            <p:cNvSpPr>
              <a:spLocks noChangeAspect="1" noChangeArrowheads="1" noTextEdit="1"/>
            </p:cNvSpPr>
            <p:nvPr/>
          </p:nvSpPr>
          <p:spPr bwMode="auto">
            <a:xfrm>
              <a:off x="912" y="815"/>
              <a:ext cx="4704" cy="3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6987"/>
            <a:stretch/>
          </p:blipFill>
          <p:spPr bwMode="auto">
            <a:xfrm>
              <a:off x="672" y="912"/>
              <a:ext cx="4714" cy="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535548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VISUAL INFORMATION PROCESSING: </a:t>
            </a:r>
            <a:r>
              <a:rPr lang="en-US" i="1" dirty="0" smtClean="0">
                <a:latin typeface="Franklin Gothic Medium" pitchFamily="34" charset="0"/>
              </a:rPr>
              <a:t>VISUAL CORTEX</a:t>
            </a:r>
            <a:endParaRPr lang="en-US" dirty="0">
              <a:latin typeface="Franklin Gothic Medium" pitchFamily="34" charset="0"/>
            </a:endParaRPr>
          </a:p>
        </p:txBody>
      </p:sp>
      <p:pic>
        <p:nvPicPr>
          <p:cNvPr id="15362" name="Picture 2" descr="https://lh3.googleusercontent.com/kEEkj7fHNm4CL11wBJA3kXVG38ctb2uQHUG_3IlN_pLjNluEioYnyoCLJanO9vml1xeL18_r2X0SYMH3kOwyD2w8u0XD-My_jQUjk3hzaD8ExjsU0g"/>
          <p:cNvPicPr>
            <a:picLocks noChangeAspect="1" noChangeArrowheads="1"/>
          </p:cNvPicPr>
          <p:nvPr/>
        </p:nvPicPr>
        <p:blipFill>
          <a:blip r:embed="rId2" cstate="print"/>
          <a:srcRect/>
          <a:stretch>
            <a:fillRect/>
          </a:stretch>
        </p:blipFill>
        <p:spPr bwMode="auto">
          <a:xfrm>
            <a:off x="1066800" y="1724025"/>
            <a:ext cx="6800850" cy="5133975"/>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VISUAL INFORMATION PROCESSING: </a:t>
            </a:r>
            <a:r>
              <a:rPr lang="en-US" i="1" dirty="0" smtClean="0">
                <a:latin typeface="Franklin Gothic Medium" pitchFamily="34" charset="0"/>
              </a:rPr>
              <a:t>VISUAL CORTEX</a:t>
            </a:r>
            <a:endParaRPr lang="en-US" dirty="0">
              <a:latin typeface="Franklin Gothic Medium" pitchFamily="34" charset="0"/>
            </a:endParaRPr>
          </a:p>
        </p:txBody>
      </p:sp>
      <p:pic>
        <p:nvPicPr>
          <p:cNvPr id="14338" name="Picture 2" descr="https://lh6.googleusercontent.com/I6lQwo-R4HmZ75aFWXn3aOS8Z8hnnKdePUTj20kp7NwxpcwV5__mRXJYN551XJscvukZr9VC_WeuYlW8ALM-RJZmz3k7EWmKnyYaCWQfb5A8zoTmKw"/>
          <p:cNvPicPr>
            <a:picLocks noChangeAspect="1" noChangeArrowheads="1"/>
          </p:cNvPicPr>
          <p:nvPr/>
        </p:nvPicPr>
        <p:blipFill>
          <a:blip r:embed="rId3" cstate="print"/>
          <a:srcRect/>
          <a:stretch>
            <a:fillRect/>
          </a:stretch>
        </p:blipFill>
        <p:spPr bwMode="auto">
          <a:xfrm>
            <a:off x="1143000" y="1724025"/>
            <a:ext cx="6800850" cy="5133975"/>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idx="4294967295"/>
          </p:nvPr>
        </p:nvSpPr>
        <p:spPr>
          <a:xfrm>
            <a:off x="0" y="0"/>
            <a:ext cx="9144000" cy="1143000"/>
          </a:xfrm>
        </p:spPr>
        <p:txBody>
          <a:bodyPr/>
          <a:lstStyle/>
          <a:p>
            <a:pPr algn="ctr"/>
            <a:r>
              <a:rPr lang="en-US" altLang="en-US" dirty="0">
                <a:solidFill>
                  <a:srgbClr val="00B0F0"/>
                </a:solidFill>
                <a:latin typeface="Franklin Gothic Medium" panose="020B0603020102020204" pitchFamily="34" charset="0"/>
              </a:rPr>
              <a:t>The Eye in a Nutshell</a:t>
            </a:r>
          </a:p>
        </p:txBody>
      </p:sp>
      <p:sp>
        <p:nvSpPr>
          <p:cNvPr id="145411" name="Rectangle 3"/>
          <p:cNvSpPr>
            <a:spLocks noGrp="1" noChangeArrowheads="1"/>
          </p:cNvSpPr>
          <p:nvPr>
            <p:ph type="body" idx="4294967295"/>
          </p:nvPr>
        </p:nvSpPr>
        <p:spPr>
          <a:xfrm>
            <a:off x="228600" y="1295400"/>
            <a:ext cx="8915400" cy="4800600"/>
          </a:xfrm>
        </p:spPr>
        <p:txBody>
          <a:bodyPr>
            <a:noAutofit/>
          </a:bodyPr>
          <a:lstStyle/>
          <a:p>
            <a:pPr>
              <a:lnSpc>
                <a:spcPct val="90000"/>
              </a:lnSpc>
              <a:buFontTx/>
              <a:buNone/>
            </a:pPr>
            <a:r>
              <a:rPr lang="en-US" altLang="en-US" sz="2800" u="sng" dirty="0">
                <a:solidFill>
                  <a:schemeClr val="bg1"/>
                </a:solidFill>
                <a:latin typeface="Franklin Gothic Medium" panose="020B0603020102020204" pitchFamily="34" charset="0"/>
              </a:rPr>
              <a:t>Sclera:</a:t>
            </a:r>
            <a:r>
              <a:rPr lang="en-US" altLang="en-US" sz="2800" dirty="0">
                <a:solidFill>
                  <a:schemeClr val="bg1"/>
                </a:solidFill>
                <a:latin typeface="Franklin Gothic Medium" panose="020B0603020102020204" pitchFamily="34" charset="0"/>
              </a:rPr>
              <a:t> White </a:t>
            </a:r>
          </a:p>
          <a:p>
            <a:pPr>
              <a:buFontTx/>
              <a:buNone/>
            </a:pPr>
            <a:r>
              <a:rPr lang="en-US" altLang="en-US" sz="2800" u="sng" dirty="0">
                <a:solidFill>
                  <a:schemeClr val="bg1"/>
                </a:solidFill>
                <a:latin typeface="Franklin Gothic Medium" panose="020B0603020102020204" pitchFamily="34" charset="0"/>
              </a:rPr>
              <a:t>Iris:</a:t>
            </a:r>
            <a:r>
              <a:rPr lang="en-US" altLang="en-US" sz="2800" dirty="0">
                <a:solidFill>
                  <a:schemeClr val="bg1"/>
                </a:solidFill>
                <a:latin typeface="Franklin Gothic Medium" panose="020B0603020102020204" pitchFamily="34" charset="0"/>
              </a:rPr>
              <a:t> Colored. Controls size of pupil.</a:t>
            </a:r>
          </a:p>
          <a:p>
            <a:pPr>
              <a:buFontTx/>
              <a:buNone/>
            </a:pPr>
            <a:r>
              <a:rPr lang="en-US" altLang="en-US" sz="2800" u="sng" dirty="0">
                <a:solidFill>
                  <a:schemeClr val="bg1"/>
                </a:solidFill>
                <a:latin typeface="Franklin Gothic Medium" panose="020B0603020102020204" pitchFamily="34" charset="0"/>
              </a:rPr>
              <a:t>Pupil:</a:t>
            </a:r>
            <a:r>
              <a:rPr lang="en-US" altLang="en-US" sz="2800" dirty="0">
                <a:solidFill>
                  <a:schemeClr val="bg1"/>
                </a:solidFill>
                <a:latin typeface="Franklin Gothic Medium" panose="020B0603020102020204" pitchFamily="34" charset="0"/>
              </a:rPr>
              <a:t> Black. Hole. Light enters, hits lens.</a:t>
            </a:r>
          </a:p>
          <a:p>
            <a:pPr>
              <a:buFontTx/>
              <a:buNone/>
            </a:pPr>
            <a:r>
              <a:rPr lang="en-US" altLang="en-US" sz="2800" u="sng" dirty="0">
                <a:solidFill>
                  <a:schemeClr val="bg1"/>
                </a:solidFill>
                <a:latin typeface="Franklin Gothic Medium" panose="020B0603020102020204" pitchFamily="34" charset="0"/>
              </a:rPr>
              <a:t>Cornea:</a:t>
            </a:r>
            <a:r>
              <a:rPr lang="en-US" altLang="en-US" sz="2800" dirty="0">
                <a:solidFill>
                  <a:schemeClr val="bg1"/>
                </a:solidFill>
                <a:latin typeface="Franklin Gothic Medium" panose="020B0603020102020204" pitchFamily="34" charset="0"/>
              </a:rPr>
              <a:t> Covering. Bends light.</a:t>
            </a:r>
          </a:p>
          <a:p>
            <a:pPr>
              <a:buFontTx/>
              <a:buNone/>
            </a:pPr>
            <a:r>
              <a:rPr lang="en-US" altLang="en-US" sz="2800" u="sng" dirty="0">
                <a:solidFill>
                  <a:schemeClr val="bg1"/>
                </a:solidFill>
                <a:latin typeface="Franklin Gothic Medium" panose="020B0603020102020204" pitchFamily="34" charset="0"/>
              </a:rPr>
              <a:t>Lens:</a:t>
            </a:r>
            <a:r>
              <a:rPr lang="en-US" altLang="en-US" sz="2800" dirty="0">
                <a:solidFill>
                  <a:schemeClr val="bg1"/>
                </a:solidFill>
                <a:latin typeface="Franklin Gothic Medium" panose="020B0603020102020204" pitchFamily="34" charset="0"/>
              </a:rPr>
              <a:t> Light hits here. Shifts shape to focus light.</a:t>
            </a:r>
          </a:p>
          <a:p>
            <a:pPr>
              <a:buFontTx/>
              <a:buNone/>
            </a:pPr>
            <a:r>
              <a:rPr lang="en-US" altLang="en-US" sz="2800" u="sng" dirty="0">
                <a:solidFill>
                  <a:schemeClr val="bg1"/>
                </a:solidFill>
                <a:latin typeface="Franklin Gothic Medium" panose="020B0603020102020204" pitchFamily="34" charset="0"/>
              </a:rPr>
              <a:t>Retina:</a:t>
            </a:r>
            <a:r>
              <a:rPr lang="en-US" altLang="en-US" sz="2800" dirty="0">
                <a:solidFill>
                  <a:schemeClr val="bg1"/>
                </a:solidFill>
                <a:latin typeface="Franklin Gothic Medium" panose="020B0603020102020204" pitchFamily="34" charset="0"/>
              </a:rPr>
              <a:t> Membrane at back of eye. “Movie screen.” Where light becomes neural activity.</a:t>
            </a:r>
          </a:p>
          <a:p>
            <a:pPr>
              <a:buFontTx/>
              <a:buNone/>
            </a:pPr>
            <a:r>
              <a:rPr lang="en-US" altLang="en-US" sz="2800" u="sng" dirty="0">
                <a:solidFill>
                  <a:schemeClr val="bg1"/>
                </a:solidFill>
                <a:latin typeface="Franklin Gothic Medium" panose="020B0603020102020204" pitchFamily="34" charset="0"/>
              </a:rPr>
              <a:t>Fovea:</a:t>
            </a:r>
            <a:r>
              <a:rPr lang="en-US" altLang="en-US" sz="2800" dirty="0">
                <a:solidFill>
                  <a:schemeClr val="bg1"/>
                </a:solidFill>
                <a:latin typeface="Franklin Gothic Medium" panose="020B0603020102020204" pitchFamily="34" charset="0"/>
              </a:rPr>
              <a:t> Sharpness. Contains cones. Color.</a:t>
            </a:r>
            <a:endParaRPr lang="en-US" altLang="en-US" sz="2800" b="1" dirty="0">
              <a:solidFill>
                <a:schemeClr val="bg1"/>
              </a:solidFill>
              <a:latin typeface="Franklin Gothic Medium" panose="020B0603020102020204" pitchFamily="34" charset="0"/>
            </a:endParaRPr>
          </a:p>
          <a:p>
            <a:pPr>
              <a:buFontTx/>
              <a:buNone/>
            </a:pPr>
            <a:r>
              <a:rPr lang="en-US" altLang="en-US" sz="2800" u="sng" dirty="0">
                <a:solidFill>
                  <a:schemeClr val="bg1"/>
                </a:solidFill>
                <a:latin typeface="Franklin Gothic Medium" panose="020B0603020102020204" pitchFamily="34" charset="0"/>
              </a:rPr>
              <a:t>Rods:</a:t>
            </a:r>
            <a:r>
              <a:rPr lang="en-US" altLang="en-US" sz="2800" dirty="0">
                <a:solidFill>
                  <a:schemeClr val="bg1"/>
                </a:solidFill>
                <a:latin typeface="Franklin Gothic Medium" panose="020B0603020102020204" pitchFamily="34" charset="0"/>
              </a:rPr>
              <a:t> Shapes</a:t>
            </a:r>
          </a:p>
          <a:p>
            <a:pPr>
              <a:buFontTx/>
              <a:buNone/>
            </a:pPr>
            <a:r>
              <a:rPr lang="en-US" altLang="en-US" sz="2800" u="sng" dirty="0">
                <a:solidFill>
                  <a:schemeClr val="bg1"/>
                </a:solidFill>
                <a:latin typeface="Franklin Gothic Medium" panose="020B0603020102020204" pitchFamily="34" charset="0"/>
              </a:rPr>
              <a:t>Cones:</a:t>
            </a:r>
            <a:r>
              <a:rPr lang="en-US" altLang="en-US" sz="2800" dirty="0">
                <a:solidFill>
                  <a:schemeClr val="bg1"/>
                </a:solidFill>
                <a:latin typeface="Franklin Gothic Medium" panose="020B0603020102020204" pitchFamily="34" charset="0"/>
              </a:rPr>
              <a:t> Color</a:t>
            </a:r>
          </a:p>
          <a:p>
            <a:pPr>
              <a:buFontTx/>
              <a:buNone/>
            </a:pPr>
            <a:r>
              <a:rPr lang="en-US" altLang="en-US" sz="2800" u="sng" dirty="0">
                <a:solidFill>
                  <a:schemeClr val="bg1"/>
                </a:solidFill>
                <a:latin typeface="Franklin Gothic Medium" panose="020B0603020102020204" pitchFamily="34" charset="0"/>
              </a:rPr>
              <a:t>Ganglion Cells:</a:t>
            </a:r>
            <a:r>
              <a:rPr lang="en-US" altLang="en-US" sz="2800" dirty="0">
                <a:solidFill>
                  <a:schemeClr val="bg1"/>
                </a:solidFill>
                <a:latin typeface="Franklin Gothic Medium" panose="020B0603020102020204" pitchFamily="34" charset="0"/>
              </a:rPr>
              <a:t> Connects retina to brain.</a:t>
            </a:r>
          </a:p>
          <a:p>
            <a:pPr>
              <a:buFontTx/>
              <a:buNone/>
            </a:pPr>
            <a:r>
              <a:rPr lang="en-US" altLang="en-US" sz="2800" u="sng" dirty="0">
                <a:solidFill>
                  <a:schemeClr val="bg1"/>
                </a:solidFill>
                <a:latin typeface="Franklin Gothic Medium" panose="020B0603020102020204" pitchFamily="34" charset="0"/>
              </a:rPr>
              <a:t>Optic Nerve:</a:t>
            </a:r>
            <a:r>
              <a:rPr lang="en-US" altLang="en-US" sz="2800" dirty="0">
                <a:solidFill>
                  <a:schemeClr val="bg1"/>
                </a:solidFill>
                <a:latin typeface="Franklin Gothic Medium" panose="020B0603020102020204" pitchFamily="34" charset="0"/>
              </a:rPr>
              <a:t> Axons of ganglia, project to brain.</a:t>
            </a:r>
            <a:endParaRPr lang="en-US" altLang="en-US" sz="2800" b="1"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2799617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grpSp>
        <p:nvGrpSpPr>
          <p:cNvPr id="8195" name="Group 10"/>
          <p:cNvGrpSpPr>
            <a:grpSpLocks/>
          </p:cNvGrpSpPr>
          <p:nvPr/>
        </p:nvGrpSpPr>
        <p:grpSpPr bwMode="auto">
          <a:xfrm>
            <a:off x="282575" y="117475"/>
            <a:ext cx="8824913" cy="6689725"/>
            <a:chOff x="282839" y="117816"/>
            <a:chExt cx="8824474" cy="6689677"/>
          </a:xfrm>
        </p:grpSpPr>
        <p:sp>
          <p:nvSpPr>
            <p:cNvPr id="12" name="Rectangle 11"/>
            <p:cNvSpPr/>
            <p:nvPr/>
          </p:nvSpPr>
          <p:spPr>
            <a:xfrm>
              <a:off x="3394275" y="3276600"/>
              <a:ext cx="2015925" cy="910571"/>
            </a:xfrm>
            <a:prstGeom prst="rect">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3200" b="1" dirty="0">
                  <a:solidFill>
                    <a:schemeClr val="bg1"/>
                  </a:solidFill>
                  <a:latin typeface="Franklin Gothic Medium" panose="020B0603020102020204" pitchFamily="34" charset="0"/>
                  <a:cs typeface="Times New Roman" pitchFamily="18" charset="0"/>
                </a:rPr>
                <a:t>Sensation</a:t>
              </a:r>
            </a:p>
          </p:txBody>
        </p:sp>
        <p:sp>
          <p:nvSpPr>
            <p:cNvPr id="13" name="Oval 12"/>
            <p:cNvSpPr/>
            <p:nvPr/>
          </p:nvSpPr>
          <p:spPr>
            <a:xfrm>
              <a:off x="1205131" y="3124519"/>
              <a:ext cx="1309622" cy="1198554"/>
            </a:xfrm>
            <a:prstGeom prst="ellipse">
              <a:avLst/>
            </a:prstGeom>
            <a:ln/>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Vision</a:t>
              </a:r>
            </a:p>
          </p:txBody>
        </p:sp>
        <p:cxnSp>
          <p:nvCxnSpPr>
            <p:cNvPr id="14" name="Straight Arrow Connector 13"/>
            <p:cNvCxnSpPr>
              <a:endCxn id="13" idx="6"/>
            </p:cNvCxnSpPr>
            <p:nvPr/>
          </p:nvCxnSpPr>
          <p:spPr>
            <a:xfrm flipH="1" flipV="1">
              <a:off x="2514753" y="3724590"/>
              <a:ext cx="879431" cy="79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955981" y="4738996"/>
              <a:ext cx="1371532" cy="671507"/>
            </a:xfrm>
            <a:prstGeom prst="roundRect">
              <a:avLst/>
            </a:prstGeom>
            <a:ln/>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 Eye</a:t>
              </a:r>
            </a:p>
          </p:txBody>
        </p:sp>
        <p:cxnSp>
          <p:nvCxnSpPr>
            <p:cNvPr id="16" name="Straight Arrow Connector 15"/>
            <p:cNvCxnSpPr>
              <a:stCxn id="13" idx="5"/>
              <a:endCxn id="15" idx="0"/>
            </p:cNvCxnSpPr>
            <p:nvPr/>
          </p:nvCxnSpPr>
          <p:spPr>
            <a:xfrm>
              <a:off x="2322676" y="4148450"/>
              <a:ext cx="319071" cy="5905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282839" y="4750108"/>
              <a:ext cx="1371532" cy="671508"/>
            </a:xfrm>
            <a:prstGeom prst="roundRect">
              <a:avLst/>
            </a:prstGeom>
            <a:ln/>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Theories</a:t>
              </a:r>
            </a:p>
          </p:txBody>
        </p:sp>
        <p:cxnSp>
          <p:nvCxnSpPr>
            <p:cNvPr id="18" name="Straight Arrow Connector 17"/>
            <p:cNvCxnSpPr>
              <a:stCxn id="13" idx="3"/>
              <a:endCxn id="17" idx="0"/>
            </p:cNvCxnSpPr>
            <p:nvPr/>
          </p:nvCxnSpPr>
          <p:spPr>
            <a:xfrm flipH="1">
              <a:off x="968605" y="4148450"/>
              <a:ext cx="428604" cy="6016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856349" y="3132457"/>
              <a:ext cx="1373119" cy="1198553"/>
            </a:xfrm>
            <a:prstGeom prst="ellipse">
              <a:avLst/>
            </a:prstGeom>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Hearing</a:t>
              </a:r>
            </a:p>
          </p:txBody>
        </p:sp>
        <p:cxnSp>
          <p:nvCxnSpPr>
            <p:cNvPr id="20" name="Straight Arrow Connector 19"/>
            <p:cNvCxnSpPr>
              <a:endCxn id="19" idx="2"/>
            </p:cNvCxnSpPr>
            <p:nvPr/>
          </p:nvCxnSpPr>
          <p:spPr>
            <a:xfrm>
              <a:off x="5410209" y="3732528"/>
              <a:ext cx="144614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3"/>
              <a:endCxn id="22" idx="0"/>
            </p:cNvCxnSpPr>
            <p:nvPr/>
          </p:nvCxnSpPr>
          <p:spPr>
            <a:xfrm flipH="1">
              <a:off x="6681734" y="4156387"/>
              <a:ext cx="366694" cy="6334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868974" y="4789795"/>
              <a:ext cx="1625519" cy="569908"/>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 Ear</a:t>
              </a:r>
            </a:p>
          </p:txBody>
        </p:sp>
        <p:sp>
          <p:nvSpPr>
            <p:cNvPr id="23" name="Rounded Rectangle 22"/>
            <p:cNvSpPr/>
            <p:nvPr/>
          </p:nvSpPr>
          <p:spPr>
            <a:xfrm>
              <a:off x="7735781" y="4735821"/>
              <a:ext cx="1371532" cy="669920"/>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Theories</a:t>
              </a:r>
            </a:p>
          </p:txBody>
        </p:sp>
        <p:cxnSp>
          <p:nvCxnSpPr>
            <p:cNvPr id="24" name="Straight Arrow Connector 23"/>
            <p:cNvCxnSpPr>
              <a:stCxn id="19" idx="5"/>
              <a:endCxn id="23" idx="0"/>
            </p:cNvCxnSpPr>
            <p:nvPr/>
          </p:nvCxnSpPr>
          <p:spPr>
            <a:xfrm>
              <a:off x="7973894" y="4156387"/>
              <a:ext cx="447653" cy="5794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857711" y="4750108"/>
              <a:ext cx="1415708" cy="1162042"/>
            </a:xfrm>
            <a:prstGeom prst="ellipse">
              <a:avLst/>
            </a:prstGeom>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Other Senses</a:t>
              </a:r>
            </a:p>
          </p:txBody>
        </p:sp>
        <p:cxnSp>
          <p:nvCxnSpPr>
            <p:cNvPr id="26" name="Straight Arrow Connector 25"/>
            <p:cNvCxnSpPr>
              <a:endCxn id="25" idx="0"/>
            </p:cNvCxnSpPr>
            <p:nvPr/>
          </p:nvCxnSpPr>
          <p:spPr>
            <a:xfrm>
              <a:off x="4402197" y="4186550"/>
              <a:ext cx="149218" cy="5635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6095975" y="5988349"/>
              <a:ext cx="1242951" cy="669920"/>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Smell</a:t>
              </a:r>
            </a:p>
          </p:txBody>
        </p:sp>
        <p:sp>
          <p:nvSpPr>
            <p:cNvPr id="28" name="Rounded Rectangle 27"/>
            <p:cNvSpPr/>
            <p:nvPr/>
          </p:nvSpPr>
          <p:spPr>
            <a:xfrm>
              <a:off x="3929146" y="6135986"/>
              <a:ext cx="1252475" cy="671507"/>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Taste</a:t>
              </a:r>
            </a:p>
          </p:txBody>
        </p:sp>
        <p:sp>
          <p:nvSpPr>
            <p:cNvPr id="29" name="Rounded Rectangle 28"/>
            <p:cNvSpPr/>
            <p:nvPr/>
          </p:nvSpPr>
          <p:spPr>
            <a:xfrm>
              <a:off x="2097262" y="6002637"/>
              <a:ext cx="1409630" cy="658807"/>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smtClean="0">
                  <a:solidFill>
                    <a:schemeClr val="tx1"/>
                  </a:solidFill>
                  <a:latin typeface="Franklin Gothic Medium" panose="020B0603020102020204" pitchFamily="34" charset="0"/>
                  <a:cs typeface="Times New Roman" pitchFamily="18" charset="0"/>
                </a:rPr>
                <a:t>Touch/Pain</a:t>
              </a:r>
              <a:endParaRPr lang="en-US" dirty="0">
                <a:solidFill>
                  <a:schemeClr val="tx1"/>
                </a:solidFill>
                <a:latin typeface="Franklin Gothic Medium" panose="020B0603020102020204" pitchFamily="34" charset="0"/>
                <a:cs typeface="Times New Roman" pitchFamily="18" charset="0"/>
              </a:endParaRPr>
            </a:p>
          </p:txBody>
        </p:sp>
        <p:cxnSp>
          <p:nvCxnSpPr>
            <p:cNvPr id="30" name="Straight Arrow Connector 29"/>
            <p:cNvCxnSpPr>
              <a:stCxn id="25" idx="3"/>
              <a:endCxn id="29" idx="3"/>
            </p:cNvCxnSpPr>
            <p:nvPr/>
          </p:nvCxnSpPr>
          <p:spPr>
            <a:xfrm flipH="1">
              <a:off x="3506892" y="5741973"/>
              <a:ext cx="558145" cy="5900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5" idx="4"/>
              <a:endCxn id="28" idx="0"/>
            </p:cNvCxnSpPr>
            <p:nvPr/>
          </p:nvCxnSpPr>
          <p:spPr>
            <a:xfrm>
              <a:off x="4551415" y="5912149"/>
              <a:ext cx="4762" cy="2238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5" idx="5"/>
              <a:endCxn id="27" idx="1"/>
            </p:cNvCxnSpPr>
            <p:nvPr/>
          </p:nvCxnSpPr>
          <p:spPr>
            <a:xfrm>
              <a:off x="4978430" y="5742289"/>
              <a:ext cx="1117544" cy="5810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402197" y="3119757"/>
              <a:ext cx="0" cy="1571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5230831" y="117816"/>
              <a:ext cx="1354070" cy="671508"/>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Gestalt Principles</a:t>
              </a:r>
            </a:p>
          </p:txBody>
        </p:sp>
        <p:sp>
          <p:nvSpPr>
            <p:cNvPr id="35" name="Rounded Rectangle 34"/>
            <p:cNvSpPr/>
            <p:nvPr/>
          </p:nvSpPr>
          <p:spPr>
            <a:xfrm>
              <a:off x="2641747" y="117816"/>
              <a:ext cx="1504875" cy="677858"/>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Perceptual Constancies</a:t>
              </a:r>
            </a:p>
          </p:txBody>
        </p:sp>
        <p:cxnSp>
          <p:nvCxnSpPr>
            <p:cNvPr id="36" name="Straight Arrow Connector 35"/>
            <p:cNvCxnSpPr>
              <a:stCxn id="39" idx="1"/>
              <a:endCxn id="35" idx="2"/>
            </p:cNvCxnSpPr>
            <p:nvPr/>
          </p:nvCxnSpPr>
          <p:spPr>
            <a:xfrm flipH="1" flipV="1">
              <a:off x="3460856" y="795674"/>
              <a:ext cx="396855" cy="2381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9" idx="7"/>
              <a:endCxn id="34" idx="2"/>
            </p:cNvCxnSpPr>
            <p:nvPr/>
          </p:nvCxnSpPr>
          <p:spPr>
            <a:xfrm flipV="1">
              <a:off x="4959381" y="789324"/>
              <a:ext cx="949278" cy="2444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394800" y="2209800"/>
              <a:ext cx="2015925" cy="910571"/>
            </a:xfrm>
            <a:prstGeom prst="rect">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3200" b="1" dirty="0">
                  <a:solidFill>
                    <a:schemeClr val="bg1"/>
                  </a:solidFill>
                  <a:latin typeface="Franklin Gothic Medium" panose="020B0603020102020204" pitchFamily="34" charset="0"/>
                  <a:cs typeface="Times New Roman" pitchFamily="18" charset="0"/>
                </a:rPr>
                <a:t>Perception</a:t>
              </a:r>
            </a:p>
          </p:txBody>
        </p:sp>
        <p:sp>
          <p:nvSpPr>
            <p:cNvPr id="39" name="Oval 38"/>
            <p:cNvSpPr/>
            <p:nvPr/>
          </p:nvSpPr>
          <p:spPr>
            <a:xfrm>
              <a:off x="3629123" y="884573"/>
              <a:ext cx="1781077" cy="1019168"/>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Basic Principles</a:t>
              </a:r>
            </a:p>
          </p:txBody>
        </p:sp>
        <p:cxnSp>
          <p:nvCxnSpPr>
            <p:cNvPr id="40" name="Straight Arrow Connector 39"/>
            <p:cNvCxnSpPr>
              <a:endCxn id="39" idx="4"/>
            </p:cNvCxnSpPr>
            <p:nvPr/>
          </p:nvCxnSpPr>
          <p:spPr>
            <a:xfrm flipV="1">
              <a:off x="4402197" y="1903741"/>
              <a:ext cx="6350" cy="30638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9" idx="2"/>
              <a:endCxn id="42" idx="3"/>
            </p:cNvCxnSpPr>
            <p:nvPr/>
          </p:nvCxnSpPr>
          <p:spPr>
            <a:xfrm flipH="1">
              <a:off x="2711593" y="1394157"/>
              <a:ext cx="917529" cy="269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1460705" y="1083009"/>
              <a:ext cx="1250888" cy="676270"/>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Visual Illusions</a:t>
              </a:r>
            </a:p>
          </p:txBody>
        </p:sp>
        <p:sp>
          <p:nvSpPr>
            <p:cNvPr id="43" name="Rounded Rectangle 42"/>
            <p:cNvSpPr/>
            <p:nvPr/>
          </p:nvSpPr>
          <p:spPr>
            <a:xfrm>
              <a:off x="6119787" y="1089359"/>
              <a:ext cx="1354070" cy="669920"/>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Depth Perception</a:t>
              </a:r>
            </a:p>
          </p:txBody>
        </p:sp>
        <p:cxnSp>
          <p:nvCxnSpPr>
            <p:cNvPr id="44" name="Straight Arrow Connector 43"/>
            <p:cNvCxnSpPr>
              <a:stCxn id="39" idx="6"/>
              <a:endCxn id="43" idx="1"/>
            </p:cNvCxnSpPr>
            <p:nvPr/>
          </p:nvCxnSpPr>
          <p:spPr>
            <a:xfrm>
              <a:off x="5187970" y="1394157"/>
              <a:ext cx="931817" cy="301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197" name="Rectangle 56"/>
          <p:cNvSpPr>
            <a:spLocks noChangeArrowheads="1"/>
          </p:cNvSpPr>
          <p:nvPr/>
        </p:nvSpPr>
        <p:spPr bwMode="auto">
          <a:xfrm>
            <a:off x="186895" y="4493364"/>
            <a:ext cx="1598249" cy="1077058"/>
          </a:xfrm>
          <a:prstGeom prst="rect">
            <a:avLst/>
          </a:prstGeom>
          <a:solidFill>
            <a:srgbClr val="FFFF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8198" name="AutoShape 55"/>
          <p:cNvSpPr>
            <a:spLocks noChangeArrowheads="1"/>
          </p:cNvSpPr>
          <p:nvPr/>
        </p:nvSpPr>
        <p:spPr bwMode="auto">
          <a:xfrm>
            <a:off x="224248" y="5570422"/>
            <a:ext cx="990600" cy="609600"/>
          </a:xfrm>
          <a:prstGeom prst="wedgeRoundRectCallout">
            <a:avLst>
              <a:gd name="adj1" fmla="val 45959"/>
              <a:gd name="adj2" fmla="val 84927"/>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1202">
            <a:off x="1060921" y="5887404"/>
            <a:ext cx="963825" cy="986441"/>
          </a:xfrm>
          <a:prstGeom prst="ellipse">
            <a:avLst/>
          </a:prstGeom>
        </p:spPr>
      </p:pic>
    </p:spTree>
    <p:extLst>
      <p:ext uri="{BB962C8B-B14F-4D97-AF65-F5344CB8AC3E}">
        <p14:creationId xmlns:p14="http://schemas.microsoft.com/office/powerpoint/2010/main" val="18528524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altLang="en-US" dirty="0" smtClean="0">
                <a:latin typeface="Franklin Gothic Medium" panose="020B0603020102020204" pitchFamily="34" charset="0"/>
              </a:rPr>
              <a:t>VISUAL PERCEPTION</a:t>
            </a:r>
            <a:endParaRPr lang="en-US" altLang="en-US" dirty="0">
              <a:latin typeface="Franklin Gothic Medium" panose="020B0603020102020204" pitchFamily="34" charset="0"/>
            </a:endParaRPr>
          </a:p>
        </p:txBody>
      </p:sp>
      <p:sp>
        <p:nvSpPr>
          <p:cNvPr id="147459" name="Rectangle 3"/>
          <p:cNvSpPr>
            <a:spLocks noGrp="1" noChangeArrowheads="1"/>
          </p:cNvSpPr>
          <p:nvPr>
            <p:ph type="body" idx="1"/>
          </p:nvPr>
        </p:nvSpPr>
        <p:spPr/>
        <p:txBody>
          <a:bodyPr/>
          <a:lstStyle/>
          <a:p>
            <a:r>
              <a:rPr lang="en-US" altLang="en-US">
                <a:latin typeface="Franklin Gothic Medium" panose="020B0603020102020204" pitchFamily="34" charset="0"/>
              </a:rPr>
              <a:t>Our brain’s perceptual system compensates for missing information.</a:t>
            </a:r>
          </a:p>
          <a:p>
            <a:r>
              <a:rPr lang="en-US" altLang="en-US">
                <a:latin typeface="Franklin Gothic Medium" panose="020B0603020102020204" pitchFamily="34" charset="0"/>
              </a:rPr>
              <a:t>Different parts of the cortex detect different components of vision (shape, edges, motion, color).</a:t>
            </a:r>
          </a:p>
        </p:txBody>
      </p:sp>
    </p:spTree>
    <p:extLst>
      <p:ext uri="{BB962C8B-B14F-4D97-AF65-F5344CB8AC3E}">
        <p14:creationId xmlns:p14="http://schemas.microsoft.com/office/powerpoint/2010/main" val="882814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altLang="en-US" dirty="0" smtClean="0">
                <a:latin typeface="Franklin Gothic Medium" panose="020B0603020102020204" pitchFamily="34" charset="0"/>
              </a:rPr>
              <a:t>SHAPES: FEATURE DETECTION</a:t>
            </a:r>
            <a:endParaRPr lang="en-US" altLang="en-US" dirty="0">
              <a:latin typeface="Franklin Gothic Medium" panose="020B0603020102020204" pitchFamily="34" charset="0"/>
            </a:endParaRPr>
          </a:p>
        </p:txBody>
      </p:sp>
      <p:sp>
        <p:nvSpPr>
          <p:cNvPr id="155651" name="Rectangle 3"/>
          <p:cNvSpPr>
            <a:spLocks noGrp="1" noChangeArrowheads="1"/>
          </p:cNvSpPr>
          <p:nvPr>
            <p:ph type="body" idx="1"/>
          </p:nvPr>
        </p:nvSpPr>
        <p:spPr/>
        <p:txBody>
          <a:bodyPr/>
          <a:lstStyle/>
          <a:p>
            <a:r>
              <a:rPr lang="en-US" altLang="en-US" dirty="0">
                <a:latin typeface="Franklin Gothic Medium" panose="020B0603020102020204" pitchFamily="34" charset="0"/>
              </a:rPr>
              <a:t>Use minimal patterns to identify objects</a:t>
            </a:r>
          </a:p>
          <a:p>
            <a:pPr lvl="1"/>
            <a:r>
              <a:rPr lang="en-US" altLang="en-US" dirty="0">
                <a:latin typeface="Franklin Gothic Medium" panose="020B0603020102020204" pitchFamily="34" charset="0"/>
              </a:rPr>
              <a:t>Ex: See edges of this object…</a:t>
            </a:r>
          </a:p>
          <a:p>
            <a:pPr lvl="1"/>
            <a:endParaRPr lang="en-US" altLang="en-US" dirty="0">
              <a:latin typeface="Franklin Gothic Medium" panose="020B0603020102020204" pitchFamily="34" charset="0"/>
            </a:endParaRPr>
          </a:p>
          <a:p>
            <a:pPr lvl="1">
              <a:buFontTx/>
              <a:buNone/>
            </a:pPr>
            <a:r>
              <a:rPr lang="en-US" altLang="en-US" dirty="0">
                <a:latin typeface="Franklin Gothic Medium" panose="020B0603020102020204" pitchFamily="34" charset="0"/>
              </a:rPr>
              <a:t>		</a:t>
            </a:r>
          </a:p>
          <a:p>
            <a:pPr lvl="1">
              <a:buFontTx/>
              <a:buNone/>
            </a:pPr>
            <a:r>
              <a:rPr lang="en-US" altLang="en-US" dirty="0">
                <a:latin typeface="Franklin Gothic Medium" panose="020B0603020102020204" pitchFamily="34" charset="0"/>
              </a:rPr>
              <a:t>	</a:t>
            </a:r>
          </a:p>
        </p:txBody>
      </p:sp>
      <p:pic>
        <p:nvPicPr>
          <p:cNvPr id="1556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124200"/>
            <a:ext cx="280193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4953000" y="4724400"/>
            <a:ext cx="3886200" cy="584775"/>
          </a:xfrm>
          <a:prstGeom prst="rect">
            <a:avLst/>
          </a:prstGeom>
          <a:noFill/>
        </p:spPr>
        <p:txBody>
          <a:bodyPr wrap="square" rtlCol="0">
            <a:spAutoFit/>
          </a:bodyPr>
          <a:lstStyle/>
          <a:p>
            <a:r>
              <a:rPr lang="en-US" sz="3200" dirty="0" smtClean="0">
                <a:latin typeface="Franklin Gothic Medium" panose="020B0603020102020204" pitchFamily="34" charset="0"/>
              </a:rPr>
              <a:t>identify it as a chair</a:t>
            </a:r>
            <a:endParaRPr lang="en-US" sz="3200" dirty="0">
              <a:latin typeface="Franklin Gothic Medium" panose="020B0603020102020204" pitchFamily="34" charset="0"/>
            </a:endParaRPr>
          </a:p>
        </p:txBody>
      </p:sp>
    </p:spTree>
    <p:extLst>
      <p:ext uri="{BB962C8B-B14F-4D97-AF65-F5344CB8AC3E}">
        <p14:creationId xmlns:p14="http://schemas.microsoft.com/office/powerpoint/2010/main" val="4291353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altLang="en-US" dirty="0" smtClean="0">
                <a:latin typeface="Franklin Gothic Medium" panose="020B0603020102020204" pitchFamily="34" charset="0"/>
              </a:rPr>
              <a:t>FACE RECOGNITION</a:t>
            </a:r>
            <a:endParaRPr lang="en-US" altLang="en-US" dirty="0">
              <a:latin typeface="Franklin Gothic Medium" panose="020B0603020102020204" pitchFamily="34" charset="0"/>
            </a:endParaRPr>
          </a:p>
        </p:txBody>
      </p:sp>
      <p:sp>
        <p:nvSpPr>
          <p:cNvPr id="160771" name="Rectangle 3"/>
          <p:cNvSpPr>
            <a:spLocks noGrp="1" noChangeArrowheads="1"/>
          </p:cNvSpPr>
          <p:nvPr>
            <p:ph type="body" idx="1"/>
          </p:nvPr>
        </p:nvSpPr>
        <p:spPr/>
        <p:txBody>
          <a:bodyPr/>
          <a:lstStyle/>
          <a:p>
            <a:r>
              <a:rPr lang="en-US" altLang="en-US" dirty="0">
                <a:latin typeface="Franklin Gothic Medium" panose="020B0603020102020204" pitchFamily="34" charset="0"/>
              </a:rPr>
              <a:t>An important aspect </a:t>
            </a:r>
            <a:r>
              <a:rPr lang="en-US" altLang="en-US" dirty="0" smtClean="0">
                <a:latin typeface="Franklin Gothic Medium" panose="020B0603020102020204" pitchFamily="34" charset="0"/>
              </a:rPr>
              <a:t>of social function!!  </a:t>
            </a:r>
            <a:endParaRPr lang="en-US" altLang="en-US" dirty="0">
              <a:latin typeface="Franklin Gothic Medium" panose="020B0603020102020204" pitchFamily="34" charset="0"/>
            </a:endParaRPr>
          </a:p>
          <a:p>
            <a:pPr>
              <a:buFontTx/>
              <a:buNone/>
            </a:pPr>
            <a:endParaRPr lang="en-US" altLang="en-US" dirty="0">
              <a:latin typeface="Franklin Gothic Medium" panose="020B0603020102020204" pitchFamily="34" charset="0"/>
            </a:endParaRPr>
          </a:p>
          <a:p>
            <a:pPr>
              <a:buFontTx/>
              <a:buNone/>
            </a:pPr>
            <a:endParaRPr lang="en-US" altLang="en-US" dirty="0">
              <a:latin typeface="Franklin Gothic Medium" panose="020B0603020102020204" pitchFamily="34" charset="0"/>
            </a:endParaRPr>
          </a:p>
        </p:txBody>
      </p:sp>
      <p:pic>
        <p:nvPicPr>
          <p:cNvPr id="160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43200"/>
            <a:ext cx="2814638"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07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667000"/>
            <a:ext cx="323532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07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667000"/>
            <a:ext cx="2508250" cy="309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86053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VISUAL INFORMATION PROCESSING: </a:t>
            </a:r>
            <a:r>
              <a:rPr lang="en-US" sz="4000" i="1" dirty="0" smtClean="0">
                <a:latin typeface="Franklin Gothic Medium" pitchFamily="34" charset="0"/>
              </a:rPr>
              <a:t>FEATURE DETECTION</a:t>
            </a:r>
            <a:endParaRPr lang="en-US" sz="4000" dirty="0">
              <a:latin typeface="Franklin Gothic Medium" pitchFamily="34" charset="0"/>
            </a:endParaRPr>
          </a:p>
        </p:txBody>
      </p:sp>
      <p:sp>
        <p:nvSpPr>
          <p:cNvPr id="3" name="Content Placeholder 2"/>
          <p:cNvSpPr>
            <a:spLocks noGrp="1"/>
          </p:cNvSpPr>
          <p:nvPr>
            <p:ph idx="1"/>
          </p:nvPr>
        </p:nvSpPr>
        <p:spPr>
          <a:xfrm>
            <a:off x="457200" y="1775191"/>
            <a:ext cx="8229600" cy="663209"/>
          </a:xfrm>
        </p:spPr>
        <p:txBody>
          <a:bodyPr/>
          <a:lstStyle/>
          <a:p>
            <a:r>
              <a:rPr lang="en-US" dirty="0" smtClean="0">
                <a:latin typeface="Franklin Gothic Medium" pitchFamily="34" charset="0"/>
              </a:rPr>
              <a:t>Feature detectors</a:t>
            </a:r>
            <a:endParaRPr lang="en-US" dirty="0">
              <a:latin typeface="Franklin Gothic Medium" pitchFamily="34" charset="0"/>
            </a:endParaRPr>
          </a:p>
        </p:txBody>
      </p:sp>
      <p:pic>
        <p:nvPicPr>
          <p:cNvPr id="13314" name="Picture 2" descr="https://lh6.googleusercontent.com/LZxFn8-Siti3jySnom-W5sLDuuGr3vCwkPpP537xW6NfBCqwy_RP3aVG6zhPXeAP2gCZFpwyOhu8M1tB-dR2nW9Qevjw1Wcg_HzmQvQljjf_NIH1rQ"/>
          <p:cNvPicPr>
            <a:picLocks noChangeAspect="1" noChangeArrowheads="1"/>
          </p:cNvPicPr>
          <p:nvPr/>
        </p:nvPicPr>
        <p:blipFill>
          <a:blip r:embed="rId3" cstate="print"/>
          <a:srcRect/>
          <a:stretch>
            <a:fillRect/>
          </a:stretch>
        </p:blipFill>
        <p:spPr bwMode="auto">
          <a:xfrm>
            <a:off x="914400" y="2895600"/>
            <a:ext cx="7277100" cy="36576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5448"/>
            <a:ext cx="8458200" cy="1252728"/>
          </a:xfrm>
        </p:spPr>
        <p:txBody>
          <a:bodyPr>
            <a:normAutofit fontScale="90000"/>
          </a:bodyPr>
          <a:lstStyle/>
          <a:p>
            <a:r>
              <a:rPr lang="en-US" dirty="0" smtClean="0">
                <a:latin typeface="Franklin Gothic Medium" pitchFamily="34" charset="0"/>
              </a:rPr>
              <a:t>VISUAL INFORMATION PROCESSING: </a:t>
            </a:r>
            <a:r>
              <a:rPr lang="en-US" sz="4000" i="1" dirty="0" smtClean="0">
                <a:latin typeface="Franklin Gothic Medium" pitchFamily="34" charset="0"/>
              </a:rPr>
              <a:t>PARALLEL PROCESSING</a:t>
            </a:r>
            <a:endParaRPr lang="en-US" sz="4000" dirty="0">
              <a:latin typeface="Franklin Gothic Medium" pitchFamily="34" charset="0"/>
            </a:endParaRPr>
          </a:p>
        </p:txBody>
      </p:sp>
      <p:sp>
        <p:nvSpPr>
          <p:cNvPr id="3" name="Content Placeholder 2"/>
          <p:cNvSpPr>
            <a:spLocks noGrp="1"/>
          </p:cNvSpPr>
          <p:nvPr>
            <p:ph idx="1"/>
          </p:nvPr>
        </p:nvSpPr>
        <p:spPr>
          <a:xfrm>
            <a:off x="457200" y="1775191"/>
            <a:ext cx="8229600" cy="1120409"/>
          </a:xfrm>
        </p:spPr>
        <p:txBody>
          <a:bodyPr>
            <a:normAutofit/>
          </a:bodyPr>
          <a:lstStyle/>
          <a:p>
            <a:r>
              <a:rPr lang="en-US" dirty="0" smtClean="0">
                <a:latin typeface="Franklin Gothic Medium" pitchFamily="34" charset="0"/>
              </a:rPr>
              <a:t>Parallel processing</a:t>
            </a:r>
          </a:p>
          <a:p>
            <a:r>
              <a:rPr lang="en-US" dirty="0" smtClean="0">
                <a:latin typeface="Franklin Gothic Medium" pitchFamily="34" charset="0"/>
              </a:rPr>
              <a:t>Blind sight</a:t>
            </a:r>
            <a:endParaRPr lang="en-US" dirty="0">
              <a:latin typeface="Franklin Gothic Medium" pitchFamily="34" charset="0"/>
            </a:endParaRPr>
          </a:p>
        </p:txBody>
      </p:sp>
      <p:pic>
        <p:nvPicPr>
          <p:cNvPr id="12290" name="Picture 2" descr="https://lh5.googleusercontent.com/kwOuzXSpVwLrLDm7AjMe6D64K4tLQMosmN1L9bkovrPT7hR-se-oKWcIh6G0SiM7gSjfkRgboKPcslXX_CqWTKArj5YzgJcMSPpTth4j31Tf8b4D9w"/>
          <p:cNvPicPr>
            <a:picLocks noChangeAspect="1" noChangeArrowheads="1"/>
          </p:cNvPicPr>
          <p:nvPr/>
        </p:nvPicPr>
        <p:blipFill>
          <a:blip r:embed="rId3" cstate="print"/>
          <a:srcRect/>
          <a:stretch>
            <a:fillRect/>
          </a:stretch>
        </p:blipFill>
        <p:spPr bwMode="auto">
          <a:xfrm>
            <a:off x="762000" y="3352800"/>
            <a:ext cx="7572375" cy="2819401"/>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VISUAL INFORMATION PROCESSING </a:t>
            </a:r>
            <a:endParaRPr lang="en-US" dirty="0">
              <a:latin typeface="Franklin Gothic Medium" pitchFamily="34" charset="0"/>
            </a:endParaRPr>
          </a:p>
        </p:txBody>
      </p:sp>
      <p:pic>
        <p:nvPicPr>
          <p:cNvPr id="11266" name="Picture 2" descr="https://lh6.googleusercontent.com/Z_KJdorxFPfipeO5ny9AvYiLotMwSJlNRYtu6I9RiA7pJ2QAA_E8tyOXRpmsRQh5qGUx01QwdvpkUpLY2TuwqjCNKlZ9nPIHHdtlp7E6I1uWHovLQw"/>
          <p:cNvPicPr>
            <a:picLocks noChangeAspect="1" noChangeArrowheads="1"/>
          </p:cNvPicPr>
          <p:nvPr/>
        </p:nvPicPr>
        <p:blipFill>
          <a:blip r:embed="rId2" cstate="print"/>
          <a:srcRect/>
          <a:stretch>
            <a:fillRect/>
          </a:stretch>
        </p:blipFill>
        <p:spPr bwMode="auto">
          <a:xfrm>
            <a:off x="1219200" y="1685925"/>
            <a:ext cx="6486525" cy="5172075"/>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en-US" altLang="en-US" dirty="0">
                <a:latin typeface="Franklin Gothic Medium" panose="020B0603020102020204" pitchFamily="34" charset="0"/>
              </a:rPr>
              <a:t>WHAT DO YOU SEE vs WHAT DO YOU PERCEIVE?</a:t>
            </a:r>
            <a:endParaRPr lang="en-US" altLang="en-US" dirty="0" smtClean="0"/>
          </a:p>
        </p:txBody>
      </p:sp>
      <p:pic>
        <p:nvPicPr>
          <p:cNvPr id="17412" name="Picture 5" descr="doolittle%20-%20forest%20has%20eyes,%20t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81200"/>
            <a:ext cx="7654925"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775799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VISUAL INFORMATION PROCESSING </a:t>
            </a:r>
            <a:endParaRPr lang="en-US" dirty="0">
              <a:latin typeface="Franklin Gothic Medium" pitchFamily="34" charset="0"/>
            </a:endParaRPr>
          </a:p>
        </p:txBody>
      </p:sp>
      <p:pic>
        <p:nvPicPr>
          <p:cNvPr id="10242" name="Picture 2" descr="https://lh3.googleusercontent.com/v-cAvERKGSJ0skYrkBKkMGYK-Kl4Ek0fym2paDGYlMBsp0CTWORFoaJyuF-3OqZDcs3K-R0c8-35aLoZVtFnNjby323C7udy2AyOStzIJANIECHQWg"/>
          <p:cNvPicPr>
            <a:picLocks noChangeAspect="1" noChangeArrowheads="1"/>
          </p:cNvPicPr>
          <p:nvPr/>
        </p:nvPicPr>
        <p:blipFill>
          <a:blip r:embed="rId2" cstate="print"/>
          <a:srcRect/>
          <a:stretch>
            <a:fillRect/>
          </a:stretch>
        </p:blipFill>
        <p:spPr bwMode="auto">
          <a:xfrm>
            <a:off x="1219200" y="1685925"/>
            <a:ext cx="6486525" cy="5172075"/>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VISUAL INFORMATION PROCESSING </a:t>
            </a:r>
            <a:endParaRPr lang="en-US" dirty="0">
              <a:latin typeface="Franklin Gothic Medium" pitchFamily="34" charset="0"/>
            </a:endParaRPr>
          </a:p>
        </p:txBody>
      </p:sp>
      <p:pic>
        <p:nvPicPr>
          <p:cNvPr id="9218" name="Picture 2" descr="https://lh5.googleusercontent.com/OwO2PxjT-Svc9lXksOntv4ZgHOxL3JEUzG4tYL3P-7TLm5foY4FKLd29Bm43zto7SNG64RW22aA6Xg48TIHT2NG0MG_vwcLKnKioldDnmq3dK5DgmQ"/>
          <p:cNvPicPr>
            <a:picLocks noChangeAspect="1" noChangeArrowheads="1"/>
          </p:cNvPicPr>
          <p:nvPr/>
        </p:nvPicPr>
        <p:blipFill>
          <a:blip r:embed="rId2" cstate="print"/>
          <a:srcRect/>
          <a:stretch>
            <a:fillRect/>
          </a:stretch>
        </p:blipFill>
        <p:spPr bwMode="auto">
          <a:xfrm>
            <a:off x="1209675" y="1685925"/>
            <a:ext cx="6486525" cy="5172075"/>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VISUAL INFORMATION PROCESSING </a:t>
            </a:r>
            <a:endParaRPr lang="en-US" dirty="0">
              <a:latin typeface="Franklin Gothic Medium" pitchFamily="34" charset="0"/>
            </a:endParaRPr>
          </a:p>
        </p:txBody>
      </p:sp>
      <p:pic>
        <p:nvPicPr>
          <p:cNvPr id="8194" name="Picture 2" descr="https://lh6.googleusercontent.com/Sh_nEi3tV_Ciw8iscqd2V_TquKkLlOhuu801qaqI8Bd8XNNay5wr43_Tyb0FkepK2DMato3PCuRFco3Wt5SF-jR7TXJXfdSfhWGUUARL4cXDjsdmew"/>
          <p:cNvPicPr>
            <a:picLocks noChangeAspect="1" noChangeArrowheads="1"/>
          </p:cNvPicPr>
          <p:nvPr/>
        </p:nvPicPr>
        <p:blipFill>
          <a:blip r:embed="rId2" cstate="print"/>
          <a:srcRect/>
          <a:stretch>
            <a:fillRect/>
          </a:stretch>
        </p:blipFill>
        <p:spPr bwMode="auto">
          <a:xfrm>
            <a:off x="1209675" y="1685925"/>
            <a:ext cx="6486525" cy="5172075"/>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VISUAL INFORMATION PROCESSING </a:t>
            </a:r>
            <a:endParaRPr lang="en-US" dirty="0">
              <a:latin typeface="Franklin Gothic Medium" pitchFamily="34" charset="0"/>
            </a:endParaRPr>
          </a:p>
        </p:txBody>
      </p:sp>
      <p:pic>
        <p:nvPicPr>
          <p:cNvPr id="7170" name="Picture 2" descr="https://lh6.googleusercontent.com/WyXMdCMu9O-GHtl9_cjK0_QSg4O6QQqTpQ_NWK4s3KXApsZMuUOuFyW6iw_J4nZZJHegRa9419c492TMj9za8tidLlW6vpbo_aJNgapG_iVYlJ3wIA"/>
          <p:cNvPicPr>
            <a:picLocks noChangeAspect="1" noChangeArrowheads="1"/>
          </p:cNvPicPr>
          <p:nvPr/>
        </p:nvPicPr>
        <p:blipFill>
          <a:blip r:embed="rId2" cstate="print"/>
          <a:srcRect/>
          <a:stretch>
            <a:fillRect/>
          </a:stretch>
        </p:blipFill>
        <p:spPr bwMode="auto">
          <a:xfrm>
            <a:off x="1219200" y="1685925"/>
            <a:ext cx="6486525" cy="5172075"/>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VISUAL INFORMATION PROCESSING </a:t>
            </a:r>
            <a:endParaRPr lang="en-US" dirty="0">
              <a:latin typeface="Franklin Gothic Medium" pitchFamily="34" charset="0"/>
            </a:endParaRPr>
          </a:p>
        </p:txBody>
      </p:sp>
      <p:pic>
        <p:nvPicPr>
          <p:cNvPr id="6146" name="Picture 2" descr="https://lh3.googleusercontent.com/pqZSQuXpruIwwr_AocBm-xySbet30eSxtmbwcvof33zSfIpFmUpjzO0mJQhVu2Bd8hgB2RRCNW432bH7cnK1ZvHs9hakG-YErzqjAk-Y_tbm3alHaA"/>
          <p:cNvPicPr>
            <a:picLocks noChangeAspect="1" noChangeArrowheads="1"/>
          </p:cNvPicPr>
          <p:nvPr/>
        </p:nvPicPr>
        <p:blipFill>
          <a:blip r:embed="rId2" cstate="print"/>
          <a:srcRect/>
          <a:stretch>
            <a:fillRect/>
          </a:stretch>
        </p:blipFill>
        <p:spPr bwMode="auto">
          <a:xfrm>
            <a:off x="1209675" y="1685925"/>
            <a:ext cx="6486525" cy="5172075"/>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COLOR VISION</a:t>
            </a:r>
            <a:endParaRPr lang="en-US" dirty="0">
              <a:latin typeface="Franklin Gothic Medium" pitchFamily="34" charset="0"/>
            </a:endParaRPr>
          </a:p>
        </p:txBody>
      </p:sp>
      <p:sp>
        <p:nvSpPr>
          <p:cNvPr id="3" name="Content Placeholder 2"/>
          <p:cNvSpPr>
            <a:spLocks noGrp="1"/>
          </p:cNvSpPr>
          <p:nvPr>
            <p:ph idx="1"/>
          </p:nvPr>
        </p:nvSpPr>
        <p:spPr/>
        <p:txBody>
          <a:bodyPr/>
          <a:lstStyle/>
          <a:p>
            <a:r>
              <a:rPr lang="en-US" dirty="0" smtClean="0">
                <a:latin typeface="Franklin Gothic Medium" pitchFamily="34" charset="0"/>
              </a:rPr>
              <a:t>Young-Helmholtz </a:t>
            </a:r>
            <a:r>
              <a:rPr lang="en-US" dirty="0" err="1" smtClean="0">
                <a:latin typeface="Franklin Gothic Medium" pitchFamily="34" charset="0"/>
              </a:rPr>
              <a:t>trichromatic</a:t>
            </a:r>
            <a:r>
              <a:rPr lang="en-US" dirty="0" smtClean="0">
                <a:latin typeface="Franklin Gothic Medium" pitchFamily="34" charset="0"/>
              </a:rPr>
              <a:t> (three color) theory</a:t>
            </a:r>
          </a:p>
          <a:p>
            <a:pPr lvl="1"/>
            <a:r>
              <a:rPr lang="en-US" dirty="0" smtClean="0">
                <a:latin typeface="Franklin Gothic Medium" pitchFamily="34" charset="0"/>
              </a:rPr>
              <a:t>Red</a:t>
            </a:r>
          </a:p>
          <a:p>
            <a:pPr lvl="1"/>
            <a:r>
              <a:rPr lang="en-US" dirty="0" smtClean="0">
                <a:latin typeface="Franklin Gothic Medium" pitchFamily="34" charset="0"/>
              </a:rPr>
              <a:t>Green</a:t>
            </a:r>
          </a:p>
          <a:p>
            <a:pPr lvl="1"/>
            <a:r>
              <a:rPr lang="en-US" dirty="0" smtClean="0">
                <a:latin typeface="Franklin Gothic Medium" pitchFamily="34" charset="0"/>
              </a:rPr>
              <a:t>Blue</a:t>
            </a:r>
          </a:p>
          <a:p>
            <a:r>
              <a:rPr lang="en-US" dirty="0" smtClean="0">
                <a:latin typeface="Franklin Gothic Medium" pitchFamily="34" charset="0"/>
              </a:rPr>
              <a:t>Monochromatic</a:t>
            </a:r>
          </a:p>
          <a:p>
            <a:r>
              <a:rPr lang="en-US" dirty="0" smtClean="0">
                <a:latin typeface="Franklin Gothic Medium" pitchFamily="34" charset="0"/>
              </a:rPr>
              <a:t>Dichromatic</a:t>
            </a:r>
            <a:endParaRPr lang="en-US" dirty="0">
              <a:latin typeface="Franklin Gothic Medium" pitchFamily="34" charset="0"/>
            </a:endParaRPr>
          </a:p>
        </p:txBody>
      </p:sp>
      <p:pic>
        <p:nvPicPr>
          <p:cNvPr id="5122" name="Picture 2" descr="https://lh3.googleusercontent.com/sfuJB0dSHIfGiqtCwX8gtsTTC9Sd-hXX0ZmcrwgrbReE3Uk0I821ZUXTvuvbe8LriYx8WIGcUX-UXyhUDxdaZ1GsIP5cUBRg-WwHGlkJ8pysSRlkDQ"/>
          <p:cNvPicPr>
            <a:picLocks noChangeAspect="1" noChangeArrowheads="1"/>
          </p:cNvPicPr>
          <p:nvPr/>
        </p:nvPicPr>
        <p:blipFill>
          <a:blip r:embed="rId3" cstate="print"/>
          <a:srcRect/>
          <a:stretch>
            <a:fillRect/>
          </a:stretch>
        </p:blipFill>
        <p:spPr bwMode="auto">
          <a:xfrm>
            <a:off x="4724400" y="2743200"/>
            <a:ext cx="3657600" cy="3733800"/>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7962900" cy="551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8114119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COLOR VISION</a:t>
            </a:r>
            <a:endParaRPr lang="en-US" dirty="0">
              <a:latin typeface="Franklin Gothic Medium" pitchFamily="34" charset="0"/>
            </a:endParaRPr>
          </a:p>
        </p:txBody>
      </p:sp>
      <p:sp>
        <p:nvSpPr>
          <p:cNvPr id="3" name="Content Placeholder 2"/>
          <p:cNvSpPr>
            <a:spLocks noGrp="1"/>
          </p:cNvSpPr>
          <p:nvPr>
            <p:ph idx="1"/>
          </p:nvPr>
        </p:nvSpPr>
        <p:spPr/>
        <p:txBody>
          <a:bodyPr/>
          <a:lstStyle/>
          <a:p>
            <a:r>
              <a:rPr lang="en-US" dirty="0" smtClean="0">
                <a:latin typeface="Franklin Gothic Medium" pitchFamily="34" charset="0"/>
              </a:rPr>
              <a:t>Opponent-process theory</a:t>
            </a:r>
          </a:p>
          <a:p>
            <a:r>
              <a:rPr lang="en-US" dirty="0" smtClean="0">
                <a:latin typeface="Franklin Gothic Medium" pitchFamily="34" charset="0"/>
              </a:rPr>
              <a:t>Three sets of colors</a:t>
            </a:r>
          </a:p>
          <a:p>
            <a:pPr lvl="2">
              <a:lnSpc>
                <a:spcPct val="90000"/>
              </a:lnSpc>
            </a:pPr>
            <a:r>
              <a:rPr lang="en-US" altLang="en-US" sz="2800" dirty="0">
                <a:latin typeface="Franklin Gothic Medium" panose="020B0603020102020204" pitchFamily="34" charset="0"/>
              </a:rPr>
              <a:t>Red / Green</a:t>
            </a:r>
          </a:p>
          <a:p>
            <a:pPr lvl="2">
              <a:lnSpc>
                <a:spcPct val="90000"/>
              </a:lnSpc>
            </a:pPr>
            <a:r>
              <a:rPr lang="en-US" altLang="en-US" sz="2800" dirty="0">
                <a:latin typeface="Franklin Gothic Medium" panose="020B0603020102020204" pitchFamily="34" charset="0"/>
              </a:rPr>
              <a:t>Yellow / Purple</a:t>
            </a:r>
          </a:p>
          <a:p>
            <a:pPr lvl="2">
              <a:lnSpc>
                <a:spcPct val="90000"/>
              </a:lnSpc>
            </a:pPr>
            <a:r>
              <a:rPr lang="en-US" altLang="en-US" sz="2800" dirty="0">
                <a:latin typeface="Franklin Gothic Medium" panose="020B0603020102020204" pitchFamily="34" charset="0"/>
              </a:rPr>
              <a:t>Blue / Orange</a:t>
            </a:r>
          </a:p>
          <a:p>
            <a:r>
              <a:rPr lang="en-US" dirty="0" smtClean="0">
                <a:latin typeface="Franklin Gothic Medium" pitchFamily="34" charset="0"/>
              </a:rPr>
              <a:t>Afterimage</a:t>
            </a:r>
          </a:p>
          <a:p>
            <a:pPr marL="457200" lvl="1" indent="0">
              <a:buNone/>
            </a:pPr>
            <a:endParaRPr lang="en-US" dirty="0">
              <a:latin typeface="Franklin Gothic Medium" pitchFamily="34" charset="0"/>
            </a:endParaRPr>
          </a:p>
        </p:txBody>
      </p:sp>
      <p:pic>
        <p:nvPicPr>
          <p:cNvPr id="4100" name="Picture 4" descr="https://lh3.googleusercontent.com/sfuJB0dSHIfGiqtCwX8gtsTTC9Sd-hXX0ZmcrwgrbReE3Uk0I821ZUXTvuvbe8LriYx8WIGcUX-UXyhUDxdaZ1GsIP5cUBRg-WwHGlkJ8pysSRlkDQ"/>
          <p:cNvPicPr>
            <a:picLocks noChangeAspect="1" noChangeArrowheads="1"/>
          </p:cNvPicPr>
          <p:nvPr/>
        </p:nvPicPr>
        <p:blipFill>
          <a:blip r:embed="rId3" cstate="print"/>
          <a:srcRect/>
          <a:stretch>
            <a:fillRect/>
          </a:stretch>
        </p:blipFill>
        <p:spPr bwMode="auto">
          <a:xfrm>
            <a:off x="4648200" y="2590800"/>
            <a:ext cx="3657600" cy="3733800"/>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33400"/>
            <a:ext cx="8255869"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6036116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AFTERIMAGE</a:t>
            </a:r>
            <a:endParaRPr lang="en-US" dirty="0">
              <a:latin typeface="Franklin Gothic Medium" pitchFamily="34" charset="0"/>
            </a:endParaRPr>
          </a:p>
        </p:txBody>
      </p:sp>
      <p:pic>
        <p:nvPicPr>
          <p:cNvPr id="3074" name="Picture 2" descr="https://lh6.googleusercontent.com/zPPhtmAeeRTkt0KWy6OYiQXJkNszHaEWNXrrYs0awMXtSbbK5rbfeRgM_NbJxQ9CP1p5p2TE5VxjT2XSeXcGH6NQ8kT7NgH_I5cEHv4-h4IgZcTrSg"/>
          <p:cNvPicPr>
            <a:picLocks noChangeAspect="1" noChangeArrowheads="1"/>
          </p:cNvPicPr>
          <p:nvPr/>
        </p:nvPicPr>
        <p:blipFill>
          <a:blip r:embed="rId2" cstate="print"/>
          <a:srcRect/>
          <a:stretch>
            <a:fillRect/>
          </a:stretch>
        </p:blipFill>
        <p:spPr bwMode="auto">
          <a:xfrm>
            <a:off x="381000" y="1828800"/>
            <a:ext cx="8353425" cy="4572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fontScale="90000"/>
          </a:bodyPr>
          <a:lstStyle/>
          <a:p>
            <a:r>
              <a:rPr lang="en-US" altLang="en-US" dirty="0">
                <a:latin typeface="Franklin Gothic Medium" panose="020B0603020102020204" pitchFamily="34" charset="0"/>
              </a:rPr>
              <a:t>WHAT DO YOU SEE vs WHAT DO YOU PERCEIVE?</a:t>
            </a:r>
            <a:endParaRPr lang="en-US" altLang="en-US" dirty="0" smtClean="0"/>
          </a:p>
        </p:txBody>
      </p:sp>
      <p:pic>
        <p:nvPicPr>
          <p:cNvPr id="19460" name="Picture 5" descr="Vase%20or%20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288" y="1524000"/>
            <a:ext cx="7251424" cy="544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685664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Oval 5"/>
          <p:cNvSpPr>
            <a:spLocks noChangeArrowheads="1"/>
          </p:cNvSpPr>
          <p:nvPr/>
        </p:nvSpPr>
        <p:spPr bwMode="auto">
          <a:xfrm>
            <a:off x="1752600" y="838200"/>
            <a:ext cx="5562600" cy="5029200"/>
          </a:xfrm>
          <a:prstGeom prst="ellipse">
            <a:avLst/>
          </a:prstGeom>
          <a:solidFill>
            <a:srgbClr val="0070C0"/>
          </a:solidFill>
          <a:ln w="9525">
            <a:solidFill>
              <a:schemeClr val="accent1"/>
            </a:solidFill>
            <a:round/>
            <a:headEnd/>
            <a:tailEnd/>
          </a:ln>
        </p:spPr>
        <p:txBody>
          <a:bodyPr wrap="none" anchor="ctr"/>
          <a:lstStyle/>
          <a:p>
            <a:endParaRPr lang="en-US">
              <a:solidFill>
                <a:srgbClr val="0070C0"/>
              </a:solidFill>
              <a:latin typeface="Calibri" charset="0"/>
            </a:endParaRPr>
          </a:p>
        </p:txBody>
      </p:sp>
      <p:sp>
        <p:nvSpPr>
          <p:cNvPr id="4099" name="Oval 6"/>
          <p:cNvSpPr>
            <a:spLocks noChangeArrowheads="1"/>
          </p:cNvSpPr>
          <p:nvPr/>
        </p:nvSpPr>
        <p:spPr bwMode="auto">
          <a:xfrm>
            <a:off x="3657600" y="2819400"/>
            <a:ext cx="381000" cy="381000"/>
          </a:xfrm>
          <a:prstGeom prst="ellipse">
            <a:avLst/>
          </a:prstGeom>
          <a:solidFill>
            <a:srgbClr val="E0EB0D"/>
          </a:solidFill>
          <a:ln w="9525">
            <a:solidFill>
              <a:schemeClr val="tx1"/>
            </a:solidFill>
            <a:round/>
            <a:headEnd/>
            <a:tailEnd/>
          </a:ln>
        </p:spPr>
        <p:txBody>
          <a:bodyPr wrap="none" anchor="ctr"/>
          <a:lstStyle/>
          <a:p>
            <a:endParaRPr lang="en-US">
              <a:latin typeface="Calibri" charset="0"/>
            </a:endParaRPr>
          </a:p>
        </p:txBody>
      </p:sp>
      <p:sp>
        <p:nvSpPr>
          <p:cNvPr id="4100" name="Oval 7"/>
          <p:cNvSpPr>
            <a:spLocks noChangeArrowheads="1"/>
          </p:cNvSpPr>
          <p:nvPr/>
        </p:nvSpPr>
        <p:spPr bwMode="auto">
          <a:xfrm>
            <a:off x="5105400" y="2819400"/>
            <a:ext cx="381000" cy="381000"/>
          </a:xfrm>
          <a:prstGeom prst="ellipse">
            <a:avLst/>
          </a:prstGeom>
          <a:solidFill>
            <a:srgbClr val="E0EB0D"/>
          </a:solidFill>
          <a:ln w="9525">
            <a:solidFill>
              <a:schemeClr val="tx1"/>
            </a:solidFill>
            <a:round/>
            <a:headEnd/>
            <a:tailEnd/>
          </a:ln>
        </p:spPr>
        <p:txBody>
          <a:bodyPr wrap="none" anchor="ctr"/>
          <a:lstStyle/>
          <a:p>
            <a:endParaRPr lang="en-US">
              <a:latin typeface="Calibri" charset="0"/>
            </a:endParaRPr>
          </a:p>
        </p:txBody>
      </p:sp>
      <p:sp>
        <p:nvSpPr>
          <p:cNvPr id="4101" name="Oval 8"/>
          <p:cNvSpPr>
            <a:spLocks noChangeArrowheads="1"/>
          </p:cNvSpPr>
          <p:nvPr/>
        </p:nvSpPr>
        <p:spPr bwMode="auto">
          <a:xfrm>
            <a:off x="4343400" y="3352800"/>
            <a:ext cx="381000" cy="381000"/>
          </a:xfrm>
          <a:prstGeom prst="ellipse">
            <a:avLst/>
          </a:prstGeom>
          <a:solidFill>
            <a:srgbClr val="E0EB0D"/>
          </a:solidFill>
          <a:ln w="9525">
            <a:solidFill>
              <a:schemeClr val="tx1"/>
            </a:solidFill>
            <a:round/>
            <a:headEnd/>
            <a:tailEnd/>
          </a:ln>
        </p:spPr>
        <p:txBody>
          <a:bodyPr wrap="none" anchor="ctr"/>
          <a:lstStyle/>
          <a:p>
            <a:endParaRPr lang="en-US">
              <a:latin typeface="Calibri" charset="0"/>
            </a:endParaRPr>
          </a:p>
        </p:txBody>
      </p:sp>
      <p:sp>
        <p:nvSpPr>
          <p:cNvPr id="4102" name="AutoShape 9"/>
          <p:cNvSpPr>
            <a:spLocks noChangeArrowheads="1"/>
          </p:cNvSpPr>
          <p:nvPr/>
        </p:nvSpPr>
        <p:spPr bwMode="auto">
          <a:xfrm>
            <a:off x="3810000" y="4114800"/>
            <a:ext cx="1447800" cy="381000"/>
          </a:xfrm>
          <a:prstGeom prst="roundRect">
            <a:avLst>
              <a:gd name="adj" fmla="val 16667"/>
            </a:avLst>
          </a:prstGeom>
          <a:solidFill>
            <a:srgbClr val="E0EB0D"/>
          </a:solidFill>
          <a:ln w="9525">
            <a:solidFill>
              <a:schemeClr val="tx1"/>
            </a:solidFill>
            <a:round/>
            <a:headEnd/>
            <a:tailEnd/>
          </a:ln>
        </p:spPr>
        <p:txBody>
          <a:bodyPr wrap="none" anchor="ctr"/>
          <a:lstStyle/>
          <a:p>
            <a:endParaRPr lang="en-US">
              <a:latin typeface="Calibri" charset="0"/>
            </a:endParaRPr>
          </a:p>
        </p:txBody>
      </p:sp>
    </p:spTree>
    <p:extLst>
      <p:ext uri="{BB962C8B-B14F-4D97-AF65-F5344CB8AC3E}">
        <p14:creationId xmlns:p14="http://schemas.microsoft.com/office/powerpoint/2010/main" val="387124082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26409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52600"/>
            <a:ext cx="79248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1251500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92045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990600"/>
            <a:ext cx="49530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7073215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16310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grpSp>
        <p:nvGrpSpPr>
          <p:cNvPr id="8195" name="Group 10"/>
          <p:cNvGrpSpPr>
            <a:grpSpLocks/>
          </p:cNvGrpSpPr>
          <p:nvPr/>
        </p:nvGrpSpPr>
        <p:grpSpPr bwMode="auto">
          <a:xfrm>
            <a:off x="282575" y="117475"/>
            <a:ext cx="8824913" cy="6689725"/>
            <a:chOff x="282839" y="117816"/>
            <a:chExt cx="8824474" cy="6689677"/>
          </a:xfrm>
        </p:grpSpPr>
        <p:sp>
          <p:nvSpPr>
            <p:cNvPr id="12" name="Rectangle 11"/>
            <p:cNvSpPr/>
            <p:nvPr/>
          </p:nvSpPr>
          <p:spPr>
            <a:xfrm>
              <a:off x="3394275" y="3276600"/>
              <a:ext cx="2015925" cy="910571"/>
            </a:xfrm>
            <a:prstGeom prst="rect">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3200" b="1" dirty="0">
                  <a:solidFill>
                    <a:schemeClr val="bg1"/>
                  </a:solidFill>
                  <a:latin typeface="Franklin Gothic Medium" panose="020B0603020102020204" pitchFamily="34" charset="0"/>
                  <a:cs typeface="Times New Roman" pitchFamily="18" charset="0"/>
                </a:rPr>
                <a:t>Sensation</a:t>
              </a:r>
            </a:p>
          </p:txBody>
        </p:sp>
        <p:sp>
          <p:nvSpPr>
            <p:cNvPr id="13" name="Oval 12"/>
            <p:cNvSpPr/>
            <p:nvPr/>
          </p:nvSpPr>
          <p:spPr>
            <a:xfrm>
              <a:off x="1205131" y="3124519"/>
              <a:ext cx="1309622" cy="1198554"/>
            </a:xfrm>
            <a:prstGeom prst="ellipse">
              <a:avLst/>
            </a:prstGeom>
            <a:ln/>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Vision</a:t>
              </a:r>
            </a:p>
          </p:txBody>
        </p:sp>
        <p:cxnSp>
          <p:nvCxnSpPr>
            <p:cNvPr id="14" name="Straight Arrow Connector 13"/>
            <p:cNvCxnSpPr>
              <a:endCxn id="13" idx="6"/>
            </p:cNvCxnSpPr>
            <p:nvPr/>
          </p:nvCxnSpPr>
          <p:spPr>
            <a:xfrm flipH="1" flipV="1">
              <a:off x="2514753" y="3724590"/>
              <a:ext cx="879431" cy="79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955981" y="4738996"/>
              <a:ext cx="1371532" cy="671507"/>
            </a:xfrm>
            <a:prstGeom prst="roundRect">
              <a:avLst/>
            </a:prstGeom>
            <a:ln/>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 Eye</a:t>
              </a:r>
            </a:p>
          </p:txBody>
        </p:sp>
        <p:cxnSp>
          <p:nvCxnSpPr>
            <p:cNvPr id="16" name="Straight Arrow Connector 15"/>
            <p:cNvCxnSpPr>
              <a:stCxn id="13" idx="5"/>
              <a:endCxn id="15" idx="0"/>
            </p:cNvCxnSpPr>
            <p:nvPr/>
          </p:nvCxnSpPr>
          <p:spPr>
            <a:xfrm>
              <a:off x="2322676" y="4148450"/>
              <a:ext cx="319071" cy="5905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282839" y="4750108"/>
              <a:ext cx="1371532" cy="671508"/>
            </a:xfrm>
            <a:prstGeom prst="roundRect">
              <a:avLst/>
            </a:prstGeom>
            <a:ln/>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Theories</a:t>
              </a:r>
            </a:p>
          </p:txBody>
        </p:sp>
        <p:cxnSp>
          <p:nvCxnSpPr>
            <p:cNvPr id="18" name="Straight Arrow Connector 17"/>
            <p:cNvCxnSpPr>
              <a:stCxn id="13" idx="3"/>
              <a:endCxn id="17" idx="0"/>
            </p:cNvCxnSpPr>
            <p:nvPr/>
          </p:nvCxnSpPr>
          <p:spPr>
            <a:xfrm flipH="1">
              <a:off x="968605" y="4148450"/>
              <a:ext cx="428604" cy="6016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856349" y="3132457"/>
              <a:ext cx="1373119" cy="1198553"/>
            </a:xfrm>
            <a:prstGeom prst="ellipse">
              <a:avLst/>
            </a:prstGeom>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Hearing</a:t>
              </a:r>
            </a:p>
          </p:txBody>
        </p:sp>
        <p:cxnSp>
          <p:nvCxnSpPr>
            <p:cNvPr id="20" name="Straight Arrow Connector 19"/>
            <p:cNvCxnSpPr>
              <a:endCxn id="19" idx="2"/>
            </p:cNvCxnSpPr>
            <p:nvPr/>
          </p:nvCxnSpPr>
          <p:spPr>
            <a:xfrm>
              <a:off x="5410209" y="3732528"/>
              <a:ext cx="144614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3"/>
              <a:endCxn id="22" idx="0"/>
            </p:cNvCxnSpPr>
            <p:nvPr/>
          </p:nvCxnSpPr>
          <p:spPr>
            <a:xfrm flipH="1">
              <a:off x="6681734" y="4156387"/>
              <a:ext cx="366694" cy="6334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868974" y="4789795"/>
              <a:ext cx="1625519" cy="569908"/>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 Ear</a:t>
              </a:r>
            </a:p>
          </p:txBody>
        </p:sp>
        <p:sp>
          <p:nvSpPr>
            <p:cNvPr id="23" name="Rounded Rectangle 22"/>
            <p:cNvSpPr/>
            <p:nvPr/>
          </p:nvSpPr>
          <p:spPr>
            <a:xfrm>
              <a:off x="7735781" y="4735821"/>
              <a:ext cx="1371532" cy="669920"/>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Theories</a:t>
              </a:r>
            </a:p>
          </p:txBody>
        </p:sp>
        <p:cxnSp>
          <p:nvCxnSpPr>
            <p:cNvPr id="24" name="Straight Arrow Connector 23"/>
            <p:cNvCxnSpPr>
              <a:stCxn id="19" idx="5"/>
              <a:endCxn id="23" idx="0"/>
            </p:cNvCxnSpPr>
            <p:nvPr/>
          </p:nvCxnSpPr>
          <p:spPr>
            <a:xfrm>
              <a:off x="7973894" y="4156387"/>
              <a:ext cx="447653" cy="5794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857711" y="4750108"/>
              <a:ext cx="1415708" cy="1162042"/>
            </a:xfrm>
            <a:prstGeom prst="ellipse">
              <a:avLst/>
            </a:prstGeom>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Other Senses</a:t>
              </a:r>
            </a:p>
          </p:txBody>
        </p:sp>
        <p:cxnSp>
          <p:nvCxnSpPr>
            <p:cNvPr id="26" name="Straight Arrow Connector 25"/>
            <p:cNvCxnSpPr>
              <a:endCxn id="25" idx="0"/>
            </p:cNvCxnSpPr>
            <p:nvPr/>
          </p:nvCxnSpPr>
          <p:spPr>
            <a:xfrm>
              <a:off x="4402197" y="4186550"/>
              <a:ext cx="149218" cy="5635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6095975" y="5988349"/>
              <a:ext cx="1242951" cy="669920"/>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Smell</a:t>
              </a:r>
            </a:p>
          </p:txBody>
        </p:sp>
        <p:sp>
          <p:nvSpPr>
            <p:cNvPr id="28" name="Rounded Rectangle 27"/>
            <p:cNvSpPr/>
            <p:nvPr/>
          </p:nvSpPr>
          <p:spPr>
            <a:xfrm>
              <a:off x="3929146" y="6135986"/>
              <a:ext cx="1252475" cy="671507"/>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Taste</a:t>
              </a:r>
            </a:p>
          </p:txBody>
        </p:sp>
        <p:sp>
          <p:nvSpPr>
            <p:cNvPr id="29" name="Rounded Rectangle 28"/>
            <p:cNvSpPr/>
            <p:nvPr/>
          </p:nvSpPr>
          <p:spPr>
            <a:xfrm>
              <a:off x="1955981" y="6002637"/>
              <a:ext cx="1371532" cy="658807"/>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dirty="0" smtClean="0">
                  <a:solidFill>
                    <a:schemeClr val="tx1"/>
                  </a:solidFill>
                  <a:latin typeface="Franklin Gothic Medium" panose="020B0603020102020204" pitchFamily="34" charset="0"/>
                  <a:cs typeface="Times New Roman" pitchFamily="18" charset="0"/>
                </a:rPr>
                <a:t>Touch/Pain</a:t>
              </a:r>
              <a:endParaRPr lang="en-US" dirty="0">
                <a:solidFill>
                  <a:schemeClr val="tx1"/>
                </a:solidFill>
                <a:latin typeface="Franklin Gothic Medium" panose="020B0603020102020204" pitchFamily="34" charset="0"/>
                <a:cs typeface="Times New Roman" pitchFamily="18" charset="0"/>
              </a:endParaRPr>
            </a:p>
          </p:txBody>
        </p:sp>
        <p:cxnSp>
          <p:nvCxnSpPr>
            <p:cNvPr id="30" name="Straight Arrow Connector 29"/>
            <p:cNvCxnSpPr>
              <a:stCxn id="25" idx="3"/>
              <a:endCxn id="29" idx="3"/>
            </p:cNvCxnSpPr>
            <p:nvPr/>
          </p:nvCxnSpPr>
          <p:spPr>
            <a:xfrm flipH="1">
              <a:off x="3327513" y="5741973"/>
              <a:ext cx="737524" cy="5900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5" idx="4"/>
              <a:endCxn id="28" idx="0"/>
            </p:cNvCxnSpPr>
            <p:nvPr/>
          </p:nvCxnSpPr>
          <p:spPr>
            <a:xfrm>
              <a:off x="4551415" y="5912149"/>
              <a:ext cx="4762" cy="2238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5" idx="5"/>
              <a:endCxn id="27" idx="1"/>
            </p:cNvCxnSpPr>
            <p:nvPr/>
          </p:nvCxnSpPr>
          <p:spPr>
            <a:xfrm>
              <a:off x="4978430" y="5742289"/>
              <a:ext cx="1117544" cy="5810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402197" y="3119757"/>
              <a:ext cx="0" cy="1571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5230831" y="117816"/>
              <a:ext cx="1354070" cy="671508"/>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Gestalt Principles</a:t>
              </a:r>
            </a:p>
          </p:txBody>
        </p:sp>
        <p:sp>
          <p:nvSpPr>
            <p:cNvPr id="35" name="Rounded Rectangle 34"/>
            <p:cNvSpPr/>
            <p:nvPr/>
          </p:nvSpPr>
          <p:spPr>
            <a:xfrm>
              <a:off x="2641747" y="117816"/>
              <a:ext cx="1504875" cy="677858"/>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Perceptual Constancies</a:t>
              </a:r>
            </a:p>
          </p:txBody>
        </p:sp>
        <p:cxnSp>
          <p:nvCxnSpPr>
            <p:cNvPr id="36" name="Straight Arrow Connector 35"/>
            <p:cNvCxnSpPr>
              <a:stCxn id="39" idx="1"/>
              <a:endCxn id="35" idx="2"/>
            </p:cNvCxnSpPr>
            <p:nvPr/>
          </p:nvCxnSpPr>
          <p:spPr>
            <a:xfrm flipH="1" flipV="1">
              <a:off x="3460856" y="795674"/>
              <a:ext cx="396855" cy="2381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9" idx="7"/>
              <a:endCxn id="34" idx="2"/>
            </p:cNvCxnSpPr>
            <p:nvPr/>
          </p:nvCxnSpPr>
          <p:spPr>
            <a:xfrm flipV="1">
              <a:off x="4959381" y="789324"/>
              <a:ext cx="949278" cy="2444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394800" y="2209800"/>
              <a:ext cx="2015925" cy="910571"/>
            </a:xfrm>
            <a:prstGeom prst="rect">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3200" b="1" dirty="0">
                  <a:solidFill>
                    <a:schemeClr val="bg1"/>
                  </a:solidFill>
                  <a:latin typeface="Franklin Gothic Medium" panose="020B0603020102020204" pitchFamily="34" charset="0"/>
                  <a:cs typeface="Times New Roman" pitchFamily="18" charset="0"/>
                </a:rPr>
                <a:t>Perception</a:t>
              </a:r>
            </a:p>
          </p:txBody>
        </p:sp>
        <p:sp>
          <p:nvSpPr>
            <p:cNvPr id="39" name="Oval 38"/>
            <p:cNvSpPr/>
            <p:nvPr/>
          </p:nvSpPr>
          <p:spPr>
            <a:xfrm>
              <a:off x="3629123" y="884573"/>
              <a:ext cx="1781077" cy="1019168"/>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Basic Principles</a:t>
              </a:r>
            </a:p>
          </p:txBody>
        </p:sp>
        <p:cxnSp>
          <p:nvCxnSpPr>
            <p:cNvPr id="40" name="Straight Arrow Connector 39"/>
            <p:cNvCxnSpPr>
              <a:endCxn id="39" idx="4"/>
            </p:cNvCxnSpPr>
            <p:nvPr/>
          </p:nvCxnSpPr>
          <p:spPr>
            <a:xfrm flipV="1">
              <a:off x="4402197" y="1903741"/>
              <a:ext cx="6350" cy="30638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9" idx="2"/>
              <a:endCxn id="42" idx="3"/>
            </p:cNvCxnSpPr>
            <p:nvPr/>
          </p:nvCxnSpPr>
          <p:spPr>
            <a:xfrm flipH="1">
              <a:off x="2711593" y="1394157"/>
              <a:ext cx="917529" cy="269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1460705" y="1083009"/>
              <a:ext cx="1250888" cy="676270"/>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Visual Illusions</a:t>
              </a:r>
            </a:p>
          </p:txBody>
        </p:sp>
        <p:sp>
          <p:nvSpPr>
            <p:cNvPr id="43" name="Rounded Rectangle 42"/>
            <p:cNvSpPr/>
            <p:nvPr/>
          </p:nvSpPr>
          <p:spPr>
            <a:xfrm>
              <a:off x="6119787" y="1089359"/>
              <a:ext cx="1354070" cy="669920"/>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Depth Perception</a:t>
              </a:r>
            </a:p>
          </p:txBody>
        </p:sp>
        <p:cxnSp>
          <p:nvCxnSpPr>
            <p:cNvPr id="44" name="Straight Arrow Connector 43"/>
            <p:cNvCxnSpPr>
              <a:stCxn id="39" idx="6"/>
              <a:endCxn id="43" idx="1"/>
            </p:cNvCxnSpPr>
            <p:nvPr/>
          </p:nvCxnSpPr>
          <p:spPr>
            <a:xfrm>
              <a:off x="5187970" y="1394157"/>
              <a:ext cx="931817" cy="301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197" name="Rectangle 56"/>
          <p:cNvSpPr>
            <a:spLocks noChangeArrowheads="1"/>
          </p:cNvSpPr>
          <p:nvPr/>
        </p:nvSpPr>
        <p:spPr bwMode="auto">
          <a:xfrm>
            <a:off x="6344709" y="2976360"/>
            <a:ext cx="2366962" cy="1500686"/>
          </a:xfrm>
          <a:prstGeom prst="rect">
            <a:avLst/>
          </a:prstGeom>
          <a:solidFill>
            <a:srgbClr val="FFFF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8198" name="AutoShape 55"/>
          <p:cNvSpPr>
            <a:spLocks noChangeArrowheads="1"/>
          </p:cNvSpPr>
          <p:nvPr/>
        </p:nvSpPr>
        <p:spPr bwMode="auto">
          <a:xfrm>
            <a:off x="6222206" y="2000820"/>
            <a:ext cx="990600" cy="609600"/>
          </a:xfrm>
          <a:prstGeom prst="wedgeRoundRectCallout">
            <a:avLst>
              <a:gd name="adj1" fmla="val -31843"/>
              <a:gd name="adj2" fmla="val 97784"/>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1202">
            <a:off x="5562623" y="2696483"/>
            <a:ext cx="963825" cy="986441"/>
          </a:xfrm>
          <a:prstGeom prst="ellipse">
            <a:avLst/>
          </a:prstGeom>
        </p:spPr>
      </p:pic>
    </p:spTree>
    <p:extLst>
      <p:ext uri="{BB962C8B-B14F-4D97-AF65-F5344CB8AC3E}">
        <p14:creationId xmlns:p14="http://schemas.microsoft.com/office/powerpoint/2010/main" val="175854782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latin typeface="Franklin Gothic Medium" pitchFamily="34" charset="0"/>
              </a:rPr>
              <a:t>THE STIMULUS INPUT: </a:t>
            </a:r>
            <a:br>
              <a:rPr lang="en-US" dirty="0" smtClean="0">
                <a:latin typeface="Franklin Gothic Medium" pitchFamily="34" charset="0"/>
              </a:rPr>
            </a:br>
            <a:r>
              <a:rPr lang="en-US" dirty="0" smtClean="0">
                <a:latin typeface="Franklin Gothic Medium" pitchFamily="34" charset="0"/>
              </a:rPr>
              <a:t>SOUND WAVES</a:t>
            </a:r>
            <a:endParaRPr lang="en-US" dirty="0">
              <a:latin typeface="Franklin Gothic Medium" pitchFamily="34" charset="0"/>
            </a:endParaRPr>
          </a:p>
        </p:txBody>
      </p:sp>
      <p:sp>
        <p:nvSpPr>
          <p:cNvPr id="5" name="Content Placeholder 4"/>
          <p:cNvSpPr>
            <a:spLocks noGrp="1"/>
          </p:cNvSpPr>
          <p:nvPr>
            <p:ph idx="1"/>
          </p:nvPr>
        </p:nvSpPr>
        <p:spPr/>
        <p:txBody>
          <a:bodyPr/>
          <a:lstStyle/>
          <a:p>
            <a:r>
              <a:rPr lang="en-US" dirty="0" smtClean="0">
                <a:latin typeface="Franklin Gothic Medium" pitchFamily="34" charset="0"/>
              </a:rPr>
              <a:t>Audition</a:t>
            </a:r>
          </a:p>
          <a:p>
            <a:r>
              <a:rPr lang="en-US" dirty="0" smtClean="0">
                <a:latin typeface="Franklin Gothic Medium" pitchFamily="34" charset="0"/>
              </a:rPr>
              <a:t>Amplitude</a:t>
            </a:r>
          </a:p>
          <a:p>
            <a:pPr lvl="1"/>
            <a:r>
              <a:rPr lang="en-US" dirty="0" smtClean="0">
                <a:latin typeface="Franklin Gothic Medium" pitchFamily="34" charset="0"/>
              </a:rPr>
              <a:t>Loudness</a:t>
            </a:r>
          </a:p>
          <a:p>
            <a:r>
              <a:rPr lang="en-US" dirty="0" smtClean="0">
                <a:latin typeface="Franklin Gothic Medium" pitchFamily="34" charset="0"/>
              </a:rPr>
              <a:t>Frequency</a:t>
            </a:r>
          </a:p>
          <a:p>
            <a:pPr lvl="1"/>
            <a:r>
              <a:rPr lang="en-US" dirty="0" smtClean="0">
                <a:latin typeface="Franklin Gothic Medium" pitchFamily="34" charset="0"/>
              </a:rPr>
              <a:t>Pitch </a:t>
            </a:r>
            <a:endParaRPr lang="en-US" dirty="0">
              <a:latin typeface="Franklin Gothic Medium" pitchFamily="34" charset="0"/>
            </a:endParaRPr>
          </a:p>
        </p:txBody>
      </p:sp>
      <p:pic>
        <p:nvPicPr>
          <p:cNvPr id="51204" name="Picture 4" descr="https://lh3.googleusercontent.com/Xnz3Fl4qfRI2XqMU_uK1flsYK68myZslIv2aQnUyQ04o_QH5EXWwtI41NQ1xVdgXrJ-AkJtZTktDDVSSt_hi9vh_W6wOtAkfL7KlqeBsuzrqYqTbOQ"/>
          <p:cNvPicPr>
            <a:picLocks noChangeAspect="1" noChangeArrowheads="1"/>
          </p:cNvPicPr>
          <p:nvPr/>
        </p:nvPicPr>
        <p:blipFill>
          <a:blip r:embed="rId3" cstate="print"/>
          <a:srcRect/>
          <a:stretch>
            <a:fillRect/>
          </a:stretch>
        </p:blipFill>
        <p:spPr bwMode="auto">
          <a:xfrm>
            <a:off x="3124200" y="2362200"/>
            <a:ext cx="5486400" cy="3667126"/>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596537" y="160020"/>
            <a:ext cx="7772400" cy="1143000"/>
          </a:xfrm>
        </p:spPr>
        <p:txBody>
          <a:bodyPr>
            <a:normAutofit fontScale="90000"/>
          </a:bodyPr>
          <a:lstStyle/>
          <a:p>
            <a:r>
              <a:rPr lang="en-US" dirty="0">
                <a:latin typeface="Franklin Gothic Medium" pitchFamily="34" charset="0"/>
              </a:rPr>
              <a:t>THE STIMULUS INPUT: </a:t>
            </a:r>
            <a:br>
              <a:rPr lang="en-US" dirty="0">
                <a:latin typeface="Franklin Gothic Medium" pitchFamily="34" charset="0"/>
              </a:rPr>
            </a:br>
            <a:r>
              <a:rPr lang="en-US" dirty="0">
                <a:latin typeface="Franklin Gothic Medium" pitchFamily="34" charset="0"/>
              </a:rPr>
              <a:t>SOUND WAVES</a:t>
            </a:r>
            <a:endParaRPr lang="en-US" altLang="en-US" dirty="0"/>
          </a:p>
        </p:txBody>
      </p:sp>
      <p:sp>
        <p:nvSpPr>
          <p:cNvPr id="226307" name="Rectangle 3"/>
          <p:cNvSpPr>
            <a:spLocks noGrp="1" noChangeArrowheads="1"/>
          </p:cNvSpPr>
          <p:nvPr>
            <p:ph type="body" idx="1"/>
          </p:nvPr>
        </p:nvSpPr>
        <p:spPr>
          <a:xfrm>
            <a:off x="5675811" y="2133600"/>
            <a:ext cx="3276600" cy="4254500"/>
          </a:xfrm>
        </p:spPr>
        <p:txBody>
          <a:bodyPr>
            <a:normAutofit/>
          </a:bodyPr>
          <a:lstStyle/>
          <a:p>
            <a:r>
              <a:rPr lang="en-US" altLang="en-US" dirty="0" smtClean="0">
                <a:latin typeface="Franklin Gothic Medium" panose="020B0603020102020204" pitchFamily="34" charset="0"/>
              </a:rPr>
              <a:t>Amplitude</a:t>
            </a:r>
          </a:p>
          <a:p>
            <a:pPr lvl="1"/>
            <a:r>
              <a:rPr lang="en-US" altLang="en-US" dirty="0" smtClean="0">
                <a:latin typeface="Franklin Gothic Medium" panose="020B0603020102020204" pitchFamily="34" charset="0"/>
              </a:rPr>
              <a:t>loudness</a:t>
            </a:r>
          </a:p>
          <a:p>
            <a:r>
              <a:rPr lang="en-US" altLang="en-US" dirty="0" smtClean="0">
                <a:latin typeface="Franklin Gothic Medium" panose="020B0603020102020204" pitchFamily="34" charset="0"/>
              </a:rPr>
              <a:t>Frequency </a:t>
            </a:r>
          </a:p>
          <a:p>
            <a:pPr lvl="1"/>
            <a:r>
              <a:rPr lang="en-US" altLang="en-US" dirty="0" smtClean="0">
                <a:latin typeface="Franklin Gothic Medium" panose="020B0603020102020204" pitchFamily="34" charset="0"/>
              </a:rPr>
              <a:t>pitch</a:t>
            </a:r>
            <a:endParaRPr lang="en-US" altLang="en-US" dirty="0">
              <a:latin typeface="Franklin Gothic Medium" panose="020B0603020102020204" pitchFamily="34" charset="0"/>
            </a:endParaRPr>
          </a:p>
        </p:txBody>
      </p:sp>
      <p:pic>
        <p:nvPicPr>
          <p:cNvPr id="2263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33600"/>
            <a:ext cx="5486400" cy="425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74259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Custom 2">
      <a:dk1>
        <a:sysClr val="windowText" lastClr="000000"/>
      </a:dk1>
      <a:lt1>
        <a:sysClr val="window" lastClr="FFFFFF"/>
      </a:lt1>
      <a:dk2>
        <a:srgbClr val="424456"/>
      </a:dk2>
      <a:lt2>
        <a:srgbClr val="DEDEDE"/>
      </a:lt2>
      <a:accent1>
        <a:srgbClr val="BA4CD0"/>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19968</TotalTime>
  <Words>10285</Words>
  <Application>Microsoft Office PowerPoint</Application>
  <PresentationFormat>On-screen Show (4:3)</PresentationFormat>
  <Paragraphs>1557</Paragraphs>
  <Slides>229</Slides>
  <Notes>146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229</vt:i4>
      </vt:variant>
    </vt:vector>
  </HeadingPairs>
  <TitlesOfParts>
    <vt:vector size="244" baseType="lpstr">
      <vt:lpstr>Arial Unicode MS</vt:lpstr>
      <vt:lpstr>Batang</vt:lpstr>
      <vt:lpstr>굴림</vt:lpstr>
      <vt:lpstr>ＭＳ Ｐゴシック</vt:lpstr>
      <vt:lpstr>Arial</vt:lpstr>
      <vt:lpstr>Calibri</vt:lpstr>
      <vt:lpstr>Corbel</vt:lpstr>
      <vt:lpstr>Franklin Gothic Medium</vt:lpstr>
      <vt:lpstr>Palatino Linotype</vt:lpstr>
      <vt:lpstr>Raavi</vt:lpstr>
      <vt:lpstr>Times New Roman</vt:lpstr>
      <vt:lpstr>Wingdings</vt:lpstr>
      <vt:lpstr>Wingdings 2</vt:lpstr>
      <vt:lpstr>Wingdings 3</vt:lpstr>
      <vt:lpstr>Module</vt:lpstr>
      <vt:lpstr>SENSATION AND PERCEPTION</vt:lpstr>
      <vt:lpstr>UNIT OVERVIEW</vt:lpstr>
      <vt:lpstr>SENSING THE WORLD: SOME BASIC PRINCIPLES</vt:lpstr>
      <vt:lpstr>PowerPoint Presentation</vt:lpstr>
      <vt:lpstr>SENSATION AND PERCEPTION</vt:lpstr>
      <vt:lpstr>INTRODUCTION</vt:lpstr>
      <vt:lpstr>WHAT DO YOU SEE vs WHAT DO YOU PERCEIVE?</vt:lpstr>
      <vt:lpstr>WHAT DO YOU SEE vs WHAT DO YOU PERCEIVE?</vt:lpstr>
      <vt:lpstr>WHAT DO YOU SEE vs WHAT DO YOU PERCEIVE?</vt:lpstr>
      <vt:lpstr>WHAT DO YOU SEE vs WHAT DO YOU PERCEIVE?</vt:lpstr>
      <vt:lpstr>INTRODUCTION </vt:lpstr>
      <vt:lpstr>BOTTOM-UP vs TOP-DOWN PROCESSING</vt:lpstr>
      <vt:lpstr>PowerPoint Presentation</vt:lpstr>
      <vt:lpstr>TOP-DOWN PROCESSING</vt:lpstr>
      <vt:lpstr>EXAMPLE OF TOP-DOWN PROCESSING</vt:lpstr>
      <vt:lpstr>SELECTIVE ATTENTION</vt:lpstr>
      <vt:lpstr>SELECTIVE ATTENTION SELECTIVE ATTENTION AND ACCIDENTS</vt:lpstr>
      <vt:lpstr>SELECTIVE ATTENTION SELECTIVE ATTENTION AND ACCIDENTS</vt:lpstr>
      <vt:lpstr>SELECTIVE ATTENTION SELECTIVE INATTENTION</vt:lpstr>
      <vt:lpstr>POP – OUT PHENOMENON</vt:lpstr>
      <vt:lpstr>THRESHOLDS</vt:lpstr>
      <vt:lpstr>ABSOLUTE THRESHOLD</vt:lpstr>
      <vt:lpstr>DETECTION MUST BE 50% OF THE TIME</vt:lpstr>
      <vt:lpstr>ABSOLUTE THRESHOLDS</vt:lpstr>
      <vt:lpstr>THRESHOLDS SIGNAL DETECTION</vt:lpstr>
      <vt:lpstr>THRESHOLDS SUBLIMINAL STIMULATION</vt:lpstr>
      <vt:lpstr>THRESHOLDS DIFFERENCE THRESHOLDS</vt:lpstr>
      <vt:lpstr>DIFFERENCE THRESHOLD</vt:lpstr>
      <vt:lpstr>DIFFERENCE THRESHOLD</vt:lpstr>
      <vt:lpstr>WEBER’S LAW</vt:lpstr>
      <vt:lpstr>SENSORY THRESHOLDS</vt:lpstr>
      <vt:lpstr>PUT IT ANOTHER WAY…</vt:lpstr>
      <vt:lpstr>SENSORY ADAPTATION</vt:lpstr>
      <vt:lpstr>SENSORY ADAPTATION</vt:lpstr>
      <vt:lpstr>PowerPoint Presentation</vt:lpstr>
      <vt:lpstr>PowerPoint Presentation</vt:lpstr>
      <vt:lpstr>LIGHT</vt:lpstr>
      <vt:lpstr>TRANSDUCTION</vt:lpstr>
      <vt:lpstr>TRANSDUCTION</vt:lpstr>
      <vt:lpstr>ELECTROMAGNETIC ENERGY SPECTRUM</vt:lpstr>
      <vt:lpstr>LIGHT</vt:lpstr>
      <vt:lpstr>THE PHYSICAL PROPERTY OF WAVES</vt:lpstr>
      <vt:lpstr>THE PHYSICAL PROPERTY OF WAVES</vt:lpstr>
      <vt:lpstr>THE PHYSICAL PROPERTY OF WAVES</vt:lpstr>
      <vt:lpstr>THE PHYSICAL PROPERTY OF WAVES</vt:lpstr>
      <vt:lpstr>THE PHYSICAL PROPERTY OF WAVES</vt:lpstr>
      <vt:lpstr>PowerPoint Presentation</vt:lpstr>
      <vt:lpstr>THE EYE</vt:lpstr>
      <vt:lpstr>THE STRUCTURE OF THE EYE</vt:lpstr>
      <vt:lpstr>THE STRUCTURE OF THE EYE</vt:lpstr>
      <vt:lpstr>THE STRUCTURE OF THE EYE</vt:lpstr>
      <vt:lpstr>THE STRUCTURE OF THE EYE</vt:lpstr>
      <vt:lpstr>THE STRUCTURE OF THE EYE</vt:lpstr>
      <vt:lpstr>THE STRUCTURE OF THE EYE</vt:lpstr>
      <vt:lpstr>THE EYE: THE RETINA</vt:lpstr>
      <vt:lpstr>RODS VERSUS CONES</vt:lpstr>
      <vt:lpstr>THE RETINA’S REACTION TO LIGHT</vt:lpstr>
      <vt:lpstr>THE RETINA’S REACTION TO LIGHT</vt:lpstr>
      <vt:lpstr>THE RETINA’S REACTION TO LIGHT</vt:lpstr>
      <vt:lpstr>THE RETINA’S REACTION TO LIGHT</vt:lpstr>
      <vt:lpstr>THE RETINA’S REACTION TO LIGHT</vt:lpstr>
      <vt:lpstr>THE EYE: THE RETINA</vt:lpstr>
      <vt:lpstr>THE STRUCTURE OF THE EYE</vt:lpstr>
      <vt:lpstr>THE STRUCTURE OF THE EYE</vt:lpstr>
      <vt:lpstr>THE STRUCTURE OF THE EYE</vt:lpstr>
      <vt:lpstr>PowerPoint Presentation</vt:lpstr>
      <vt:lpstr>VISUAL INFORMATION PROCESSING: VISUAL CORTEX</vt:lpstr>
      <vt:lpstr>VISUAL INFORMATION PROCESSING: VISUAL CORTEX</vt:lpstr>
      <vt:lpstr>VISUAL INFORMATION PROCESSING: VISUAL CORTEX</vt:lpstr>
      <vt:lpstr>VISUAL INFORMATION PROCESSING: VISUAL CORTEX</vt:lpstr>
      <vt:lpstr>VISUAL INFORMATION PROCESSING: VISUAL CORTEX</vt:lpstr>
      <vt:lpstr>The Eye in a Nutshell</vt:lpstr>
      <vt:lpstr>PowerPoint Presentation</vt:lpstr>
      <vt:lpstr>VISUAL PERCEPTION</vt:lpstr>
      <vt:lpstr>SHAPES: FEATURE DETECTION</vt:lpstr>
      <vt:lpstr>FACE RECOGNITION</vt:lpstr>
      <vt:lpstr>VISUAL INFORMATION PROCESSING: FEATURE DETECTION</vt:lpstr>
      <vt:lpstr>VISUAL INFORMATION PROCESSING: PARALLEL PROCESSING</vt:lpstr>
      <vt:lpstr>VISUAL INFORMATION PROCESSING </vt:lpstr>
      <vt:lpstr>VISUAL INFORMATION PROCESSING </vt:lpstr>
      <vt:lpstr>VISUAL INFORMATION PROCESSING </vt:lpstr>
      <vt:lpstr>VISUAL INFORMATION PROCESSING </vt:lpstr>
      <vt:lpstr>VISUAL INFORMATION PROCESSING </vt:lpstr>
      <vt:lpstr>VISUAL INFORMATION PROCESSING </vt:lpstr>
      <vt:lpstr>COLOR VISION</vt:lpstr>
      <vt:lpstr>PowerPoint Presentation</vt:lpstr>
      <vt:lpstr>COLOR VISION</vt:lpstr>
      <vt:lpstr>PowerPoint Presentation</vt:lpstr>
      <vt:lpstr>AFTERIMAGE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STIMULUS INPUT:  SOUND WAVES</vt:lpstr>
      <vt:lpstr>THE STIMULUS INPUT:  SOUND WAVES</vt:lpstr>
      <vt:lpstr>PowerPoint Presentation</vt:lpstr>
      <vt:lpstr>THE EAR</vt:lpstr>
      <vt:lpstr>THE STRUCTURE OF THE EAR</vt:lpstr>
      <vt:lpstr>THE STRUCTURE OF THE EAR</vt:lpstr>
      <vt:lpstr>THE STRUCTURE OF THE EAR</vt:lpstr>
      <vt:lpstr>THE STRUCTURE OF THE EAR</vt:lpstr>
      <vt:lpstr>THE EAR</vt:lpstr>
      <vt:lpstr>THE STRUCTURE OF THE EAR</vt:lpstr>
      <vt:lpstr>THE STRUCTURE OF THE EAR</vt:lpstr>
      <vt:lpstr>THE STRUCTURE OF THE EAR</vt:lpstr>
      <vt:lpstr>THE STRUCTURE OF THE EAR</vt:lpstr>
      <vt:lpstr>THE STRUCTURE OF THE EAR</vt:lpstr>
      <vt:lpstr>THE STRUCTURE OF THE EAR</vt:lpstr>
      <vt:lpstr>THE EAR</vt:lpstr>
      <vt:lpstr>THE STRUCTURE OF THE EAR</vt:lpstr>
      <vt:lpstr>THE STRUCTURE OF THE EAR</vt:lpstr>
      <vt:lpstr>THE STRUCTURE OF THE EAR</vt:lpstr>
      <vt:lpstr>THE STRUCTURE OF THE EAR</vt:lpstr>
      <vt:lpstr>THE STRUCTURE OF THE EAR</vt:lpstr>
      <vt:lpstr>THE STRUCTURE OF THE EAR</vt:lpstr>
      <vt:lpstr>THE STRUCTURE OF THE EAR</vt:lpstr>
      <vt:lpstr>NEURAL IMPULSE TO THE BRAIN</vt:lpstr>
      <vt:lpstr>PowerPoint Presentation</vt:lpstr>
      <vt:lpstr>THE EAR: PERCEIVING LOUDNESS</vt:lpstr>
      <vt:lpstr>COCHLEA AND LOUD SOUNDS</vt:lpstr>
      <vt:lpstr>PITCH THEORIES</vt:lpstr>
      <vt:lpstr>THE EAR: PERCEIVING PITCH </vt:lpstr>
      <vt:lpstr>THE EAR: LOCATING SOUNDS</vt:lpstr>
      <vt:lpstr>DEAFNESS</vt:lpstr>
      <vt:lpstr>COCHLEAR IMPLANTS</vt:lpstr>
      <vt:lpstr>OTHER SENSES</vt:lpstr>
      <vt:lpstr>PowerPoint Presentation</vt:lpstr>
      <vt:lpstr>TOUCH</vt:lpstr>
      <vt:lpstr>TOUCH</vt:lpstr>
      <vt:lpstr>TOUCH</vt:lpstr>
      <vt:lpstr>TOUCH</vt:lpstr>
      <vt:lpstr>VESTIBULAR SACS</vt:lpstr>
      <vt:lpstr>SEMICIRCULAR CANALS</vt:lpstr>
      <vt:lpstr>PAIN: UNDERSTANDING PAIN</vt:lpstr>
      <vt:lpstr>GATE CONTROL THEORY</vt:lpstr>
      <vt:lpstr>PAIN</vt:lpstr>
      <vt:lpstr>THE PAIN CIRCUIT </vt:lpstr>
      <vt:lpstr>THE PAIN CIRCUIT </vt:lpstr>
      <vt:lpstr>THE PAIN CIRCUIT </vt:lpstr>
      <vt:lpstr>THE PAIN CIRCUIT </vt:lpstr>
      <vt:lpstr>THE PAIN CIRCUIT </vt:lpstr>
      <vt:lpstr>PAIN: UNDERSTANDING PAIN</vt:lpstr>
      <vt:lpstr>PAIN: UNDERSTANDING PAIN</vt:lpstr>
      <vt:lpstr>BIOPSYCHOSOCIAL APPROACH TO PAIN</vt:lpstr>
      <vt:lpstr>PAIN: CONTROLLING PAIN</vt:lpstr>
      <vt:lpstr>PowerPoint Presentation</vt:lpstr>
      <vt:lpstr>TASTE</vt:lpstr>
      <vt:lpstr>UMAMI</vt:lpstr>
      <vt:lpstr>TASTE</vt:lpstr>
      <vt:lpstr>TASTE FOR SURVIVAL</vt:lpstr>
      <vt:lpstr>TASTE: SENSORY INTERACTION</vt:lpstr>
      <vt:lpstr>SMELL</vt:lpstr>
      <vt:lpstr>SMELL</vt:lpstr>
      <vt:lpstr>SMELL (OLFACTION)</vt:lpstr>
      <vt:lpstr>AGE, GENDER AND SMELL </vt:lpstr>
      <vt:lpstr>SMELL AND MEMORIES</vt:lpstr>
      <vt:lpstr>SYNESTHESIA</vt:lpstr>
      <vt:lpstr>PERCEPTUAL ORGANIZATION</vt:lpstr>
      <vt:lpstr>PowerPoint Presentation</vt:lpstr>
      <vt:lpstr>PowerPoint Presentation</vt:lpstr>
      <vt:lpstr>OUR BRAINS ARE MEANING MACHINES</vt:lpstr>
      <vt:lpstr>GESTALT PSYCHOLOGY</vt:lpstr>
      <vt:lpstr>SIDEWALK CHALK ART</vt:lpstr>
      <vt:lpstr>FIRST STEP IN VISUAL PERCEPTION</vt:lpstr>
      <vt:lpstr>FORM PERCEPTION:  FIGURE AND 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FORM PERCEPTION: GROUPING </vt:lpstr>
      <vt:lpstr>FORM PERCEPTION: GROUPING </vt:lpstr>
      <vt:lpstr>FORM PERCEPTION: GROUPING-PROXIMITY</vt:lpstr>
      <vt:lpstr>FORM PERCEPTION:  GROUPING-CLOSURE</vt:lpstr>
      <vt:lpstr>PROXIMITY AND CLOSURE</vt:lpstr>
      <vt:lpstr>FORM PERCEPTION: GROUPING-SIMILARITY</vt:lpstr>
      <vt:lpstr>FORM PERCEPTION: GROUPING-CONTINUITY</vt:lpstr>
      <vt:lpstr>FORM PERCEPTION:  GROUPING-CONNECTEDNESS</vt:lpstr>
      <vt:lpstr>FORM PERCEPTION:  GROUPING-CONNECTEDNESS</vt:lpstr>
      <vt:lpstr>DEPTH PERCEPTION</vt:lpstr>
      <vt:lpstr>DEPTH PERCEPTION:  BINOCULAR CLUES</vt:lpstr>
      <vt:lpstr>RETINAL DISPARITY </vt:lpstr>
      <vt:lpstr>BINOCULAR CUES: CONVERGENCE</vt:lpstr>
      <vt:lpstr>DEPTH PERCEPTION:  MONOCULAR CUES</vt:lpstr>
      <vt:lpstr>DEPTH PERCEPTION:  MONOCULAR CUES</vt:lpstr>
      <vt:lpstr>DEPTH PERCEPTION:  MONOCULAR CUES – RELATIVE HEIGHT</vt:lpstr>
      <vt:lpstr>DEPTH PERCEPTION:  MONOCULAR CUES – RELATIVE SIZE</vt:lpstr>
      <vt:lpstr>DEPTH PERCEPTION:  MONOCULAR CUES – INTERPOSITION</vt:lpstr>
      <vt:lpstr>DEPTH PERCEPTION:  MONOCULAR CUES – LINEAR PERSPECTIVE</vt:lpstr>
      <vt:lpstr>DEPTH PERCEPTION:  MONOCULAR CUES – RELATIVE MOTION</vt:lpstr>
      <vt:lpstr>DEPTH PERCEPTION:  MONOCULAR CUES – LIGHT AND SHADOW</vt:lpstr>
      <vt:lpstr>MOTION PERCEPTION</vt:lpstr>
      <vt:lpstr>PERCEPTUAL CONSTANCY</vt:lpstr>
      <vt:lpstr>PERCEPTUAL CONSTANCY:  SHAPE AND SIZE CONSTANCY</vt:lpstr>
      <vt:lpstr>PERCEPTUAL CONSTANCY:  SHAPE AND SIZE CONSTANCY</vt:lpstr>
      <vt:lpstr>AMES ROOM</vt:lpstr>
      <vt:lpstr>AMES ROOM</vt:lpstr>
      <vt:lpstr>PERCEPTUAL CONSTANCY:  LIGHTNESS CONSTANCY</vt:lpstr>
      <vt:lpstr>PERCEPTUAL CONSTANCY:  COLOR CONSTANCY</vt:lpstr>
      <vt:lpstr>PERCEPTUAL INTERPRETATION</vt:lpstr>
      <vt:lpstr>SENSORY DEPRIVATION AND RESTORED VISION</vt:lpstr>
      <vt:lpstr>PERCEPTUAL ADAPTATION</vt:lpstr>
      <vt:lpstr>PERCEPTUAL SET</vt:lpstr>
      <vt:lpstr>SCHEMAS</vt:lpstr>
      <vt:lpstr>PERCEPTUAL SET:  CONTEXT EFFECTS</vt:lpstr>
      <vt:lpstr>PowerPoint Presentation</vt:lpstr>
      <vt:lpstr>PERCEPTUAL SET: EMOTION AND MOTIVATION</vt:lpstr>
      <vt:lpstr>PERCEPTION IS A BIOPSYCHOSOCIAL PHENOMENON</vt:lpstr>
      <vt:lpstr>PERCEPTION IS A BIOPSYCHOSOCIAL PHENOMENON</vt:lpstr>
      <vt:lpstr>PERCEPTION IS A BIOPSYCHOSOCIAL PHENOMENON</vt:lpstr>
      <vt:lpstr>PERCEPTION IS A BIOPSYCHOSOCIAL PHENOMENON</vt:lpstr>
      <vt:lpstr>IS THERE EXTRASENSORY PERCEPTION?</vt:lpstr>
      <vt:lpstr>CLAIMS OF ESP</vt:lpstr>
      <vt:lpstr>PARAPSYCHOLOGY  the study of paranormal phenomena  </vt:lpstr>
      <vt:lpstr>PARAPSYCHOLOGY  the study of paranormal phenomena </vt:lpstr>
      <vt:lpstr>PowerPoint Presentation</vt:lpstr>
      <vt:lpstr>PowerPoint Presentation</vt:lpstr>
      <vt:lpstr>PowerPoint Presentation</vt:lpstr>
      <vt:lpstr>PowerPoint Presentation</vt:lpstr>
      <vt:lpstr>PREMONITIONS OR PRETENTIONS?</vt:lpstr>
      <vt:lpstr>PUTTING ESP TO THE EXPERIMENTAL TEST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SENSATION AND PERCEPTION</dc:title>
  <dc:creator>mfscd</dc:creator>
  <cp:lastModifiedBy>mfcsd</cp:lastModifiedBy>
  <cp:revision>249</cp:revision>
  <dcterms:created xsi:type="dcterms:W3CDTF">2013-11-07T11:49:39Z</dcterms:created>
  <dcterms:modified xsi:type="dcterms:W3CDTF">2016-10-31T13:20:17Z</dcterms:modified>
</cp:coreProperties>
</file>